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607" r:id="rId2"/>
    <p:sldId id="862" r:id="rId3"/>
    <p:sldId id="992" r:id="rId4"/>
    <p:sldId id="952" r:id="rId5"/>
    <p:sldId id="993" r:id="rId6"/>
    <p:sldId id="994" r:id="rId7"/>
    <p:sldId id="997" r:id="rId8"/>
    <p:sldId id="996" r:id="rId9"/>
    <p:sldId id="998" r:id="rId10"/>
    <p:sldId id="999" r:id="rId11"/>
    <p:sldId id="995" r:id="rId12"/>
    <p:sldId id="1000" r:id="rId13"/>
    <p:sldId id="889" r:id="rId14"/>
  </p:sldIdLst>
  <p:sldSz cx="9144000" cy="5143500" type="screen16x9"/>
  <p:notesSz cx="6858000" cy="9144000"/>
  <p:custDataLst>
    <p:tags r:id="rId16"/>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10</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a:solidFill>
                <a:srgbClr val="000000"/>
              </a:solidFill>
              <a:latin typeface="Calibri" pitchFamily="34" charset="0"/>
              <a:sym typeface="宋体" pitchFamily="2" charset="-122"/>
            </a:endParaRPr>
          </a:p>
        </p:txBody>
      </p:sp>
      <p:grpSp>
        <p:nvGrpSpPr>
          <p:cNvPr id="2" name="组合 2"/>
          <p:cNvGrpSpPr/>
          <p:nvPr/>
        </p:nvGrpSpPr>
        <p:grpSpPr>
          <a:xfrm>
            <a:off x="2232276" y="2135786"/>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 name="组合 3"/>
          <p:cNvGrpSpPr/>
          <p:nvPr/>
        </p:nvGrpSpPr>
        <p:grpSpPr>
          <a:xfrm>
            <a:off x="3513480" y="1393379"/>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4" name="组合 4"/>
          <p:cNvGrpSpPr/>
          <p:nvPr/>
        </p:nvGrpSpPr>
        <p:grpSpPr>
          <a:xfrm>
            <a:off x="4139952" y="2666126"/>
            <a:ext cx="1816850" cy="1657635"/>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5" name="组合 5"/>
          <p:cNvGrpSpPr/>
          <p:nvPr/>
        </p:nvGrpSpPr>
        <p:grpSpPr>
          <a:xfrm>
            <a:off x="5508104" y="1938892"/>
            <a:ext cx="1296144" cy="1296083"/>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 name="组合 6"/>
          <p:cNvGrpSpPr/>
          <p:nvPr/>
        </p:nvGrpSpPr>
        <p:grpSpPr>
          <a:xfrm>
            <a:off x="2468462" y="2505528"/>
            <a:ext cx="659155" cy="982426"/>
            <a:chOff x="3290489" y="3483914"/>
            <a:chExt cx="878875" cy="1309902"/>
          </a:xfrm>
        </p:grpSpPr>
        <p:sp>
          <p:nvSpPr>
            <p:cNvPr id="58" name="TextBox 8"/>
            <p:cNvSpPr>
              <a:spLocks noChangeArrowheads="1"/>
            </p:cNvSpPr>
            <p:nvPr/>
          </p:nvSpPr>
          <p:spPr bwMode="auto">
            <a:xfrm>
              <a:off x="3290489" y="3932041"/>
              <a:ext cx="878875"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b="1" dirty="0" smtClean="0">
                  <a:solidFill>
                    <a:srgbClr val="000000"/>
                  </a:solidFill>
                  <a:latin typeface="微软雅黑" pitchFamily="34" charset="-122"/>
                  <a:ea typeface="微软雅黑" pitchFamily="34" charset="-122"/>
                  <a:sym typeface="微软雅黑" pitchFamily="34" charset="-122"/>
                </a:rPr>
                <a:t>美国</a:t>
              </a:r>
              <a:endParaRPr lang="en-US" altLang="zh-CN" b="1" dirty="0" smtClean="0">
                <a:solidFill>
                  <a:srgbClr val="000000"/>
                </a:solidFill>
                <a:latin typeface="微软雅黑" pitchFamily="34" charset="-122"/>
                <a:ea typeface="微软雅黑" pitchFamily="34" charset="-122"/>
                <a:sym typeface="微软雅黑" pitchFamily="34" charset="-122"/>
              </a:endParaRPr>
            </a:p>
            <a:p>
              <a:pPr algn="ctr"/>
              <a:r>
                <a:rPr lang="zh-CN" altLang="en-US" b="1" dirty="0" smtClean="0">
                  <a:solidFill>
                    <a:srgbClr val="000000"/>
                  </a:solidFill>
                  <a:latin typeface="微软雅黑" pitchFamily="34" charset="-122"/>
                  <a:ea typeface="微软雅黑" pitchFamily="34" charset="-122"/>
                  <a:sym typeface="微软雅黑" pitchFamily="34" charset="-122"/>
                </a:rPr>
                <a:t>模式</a:t>
              </a:r>
              <a:endParaRPr lang="en-US" b="1" dirty="0">
                <a:solidFill>
                  <a:srgbClr val="000000"/>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483914"/>
              <a:ext cx="750462"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3685187" y="1434178"/>
            <a:ext cx="898124" cy="1062322"/>
            <a:chOff x="4912789" y="2055448"/>
            <a:chExt cx="1197499" cy="1416428"/>
          </a:xfrm>
        </p:grpSpPr>
        <p:sp>
          <p:nvSpPr>
            <p:cNvPr id="59" name="TextBox 8"/>
            <p:cNvSpPr>
              <a:spLocks noChangeArrowheads="1"/>
            </p:cNvSpPr>
            <p:nvPr/>
          </p:nvSpPr>
          <p:spPr bwMode="auto">
            <a:xfrm>
              <a:off x="4912789" y="2528040"/>
              <a:ext cx="1197499" cy="943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日本模式</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11668" y="2055448"/>
              <a:ext cx="789106" cy="677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397138" y="3075806"/>
            <a:ext cx="710451" cy="1107412"/>
            <a:chOff x="5862051" y="4244287"/>
            <a:chExt cx="947268" cy="1476549"/>
          </a:xfrm>
        </p:grpSpPr>
        <p:sp>
          <p:nvSpPr>
            <p:cNvPr id="60" name="TextBox 8"/>
            <p:cNvSpPr>
              <a:spLocks noChangeArrowheads="1"/>
            </p:cNvSpPr>
            <p:nvPr/>
          </p:nvSpPr>
          <p:spPr bwMode="auto">
            <a:xfrm>
              <a:off x="5862051" y="4776998"/>
              <a:ext cx="947268" cy="94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西欧</a:t>
              </a:r>
              <a:endParaRPr lang="en-US" altLang="zh-CN" sz="2000" b="1" dirty="0" smtClean="0">
                <a:solidFill>
                  <a:srgbClr val="000000"/>
                </a:solidFill>
                <a:latin typeface="微软雅黑" pitchFamily="34" charset="-122"/>
                <a:ea typeface="微软雅黑" pitchFamily="34" charset="-122"/>
                <a:sym typeface="微软雅黑" pitchFamily="34" charset="-122"/>
              </a:endParaRPr>
            </a:p>
            <a:p>
              <a:pPr algn="ctr"/>
              <a:r>
                <a:rPr lang="zh-CN" altLang="en-US" sz="2000" b="1" dirty="0" smtClean="0">
                  <a:solidFill>
                    <a:srgbClr val="000000"/>
                  </a:solidFill>
                  <a:latin typeface="微软雅黑" pitchFamily="34" charset="-122"/>
                  <a:ea typeface="微软雅黑" pitchFamily="34" charset="-122"/>
                  <a:sym typeface="微软雅黑" pitchFamily="34" charset="-122"/>
                </a:rPr>
                <a:t>模式</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5946249" y="4244287"/>
              <a:ext cx="789107"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grpSp>
        <p:nvGrpSpPr>
          <p:cNvPr id="9" name="组合 9"/>
          <p:cNvGrpSpPr/>
          <p:nvPr/>
        </p:nvGrpSpPr>
        <p:grpSpPr>
          <a:xfrm>
            <a:off x="5877773" y="1991365"/>
            <a:ext cx="710451" cy="1073411"/>
            <a:chOff x="7836217" y="2798367"/>
            <a:chExt cx="947266" cy="1431220"/>
          </a:xfrm>
        </p:grpSpPr>
        <p:sp>
          <p:nvSpPr>
            <p:cNvPr id="61" name="TextBox 8"/>
            <p:cNvSpPr>
              <a:spLocks noChangeArrowheads="1"/>
            </p:cNvSpPr>
            <p:nvPr/>
          </p:nvSpPr>
          <p:spPr bwMode="auto">
            <a:xfrm>
              <a:off x="7836217" y="3285738"/>
              <a:ext cx="947266" cy="943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华人</a:t>
              </a:r>
              <a:endParaRPr lang="en-US" altLang="zh-CN" sz="2000" b="1" dirty="0" smtClean="0">
                <a:solidFill>
                  <a:srgbClr val="000000"/>
                </a:solidFill>
                <a:latin typeface="微软雅黑" pitchFamily="34" charset="-122"/>
                <a:ea typeface="微软雅黑" pitchFamily="34" charset="-122"/>
                <a:sym typeface="微软雅黑" pitchFamily="34" charset="-122"/>
              </a:endParaRPr>
            </a:p>
            <a:p>
              <a:pPr algn="ctr"/>
              <a:r>
                <a:rPr lang="zh-CN" altLang="en-US" sz="2000" b="1" dirty="0" smtClean="0">
                  <a:solidFill>
                    <a:srgbClr val="000000"/>
                  </a:solidFill>
                  <a:latin typeface="微软雅黑" pitchFamily="34" charset="-122"/>
                  <a:ea typeface="微软雅黑" pitchFamily="34" charset="-122"/>
                  <a:sym typeface="微软雅黑" pitchFamily="34" charset="-122"/>
                </a:rPr>
                <a:t>模式</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7880042" y="2798367"/>
              <a:ext cx="789106" cy="67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4"/>
                  </a:solidFill>
                  <a:latin typeface="微软雅黑" pitchFamily="34" charset="-122"/>
                  <a:ea typeface="微软雅黑" pitchFamily="34" charset="-122"/>
                  <a:sym typeface="方正黑体简体" pitchFamily="2" charset="-122"/>
                </a:rPr>
                <a:t>04</a:t>
              </a:r>
              <a:endParaRPr lang="zh-CN" altLang="en-US" sz="2700" dirty="0">
                <a:solidFill>
                  <a:schemeClr val="accent4"/>
                </a:solidFill>
                <a:latin typeface="微软雅黑" pitchFamily="34" charset="-122"/>
                <a:ea typeface="微软雅黑" pitchFamily="34" charset="-122"/>
                <a:sym typeface="方正黑体简体" pitchFamily="2" charset="-122"/>
              </a:endParaRPr>
            </a:p>
          </p:txBody>
        </p:sp>
      </p:grpSp>
      <p:grpSp>
        <p:nvGrpSpPr>
          <p:cNvPr id="10" name="组合 54"/>
          <p:cNvGrpSpPr>
            <a:grpSpLocks/>
          </p:cNvGrpSpPr>
          <p:nvPr/>
        </p:nvGrpSpPr>
        <p:grpSpPr bwMode="auto">
          <a:xfrm>
            <a:off x="848668" y="3507978"/>
            <a:ext cx="2473933" cy="646331"/>
            <a:chOff x="132141" y="-359960"/>
            <a:chExt cx="3298576" cy="862334"/>
          </a:xfrm>
        </p:grpSpPr>
        <p:sp>
          <p:nvSpPr>
            <p:cNvPr id="105" name="TextBox 55"/>
            <p:cNvSpPr>
              <a:spLocks noChangeArrowheads="1"/>
            </p:cNvSpPr>
            <p:nvPr/>
          </p:nvSpPr>
          <p:spPr bwMode="auto">
            <a:xfrm>
              <a:off x="132141" y="-359960"/>
              <a:ext cx="2880317" cy="86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dirty="0">
                  <a:latin typeface="黑体"/>
                  <a:ea typeface="黑体"/>
                </a:rPr>
                <a:t>突出个人能力</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强调</a:t>
              </a:r>
              <a:r>
                <a:rPr lang="zh-CN" altLang="zh-CN" dirty="0">
                  <a:latin typeface="黑体"/>
                  <a:ea typeface="黑体"/>
                </a:rPr>
                <a:t>理性主义管理</a:t>
              </a:r>
            </a:p>
          </p:txBody>
        </p:sp>
        <p:grpSp>
          <p:nvGrpSpPr>
            <p:cNvPr id="11" name="组合 56"/>
            <p:cNvGrpSpPr>
              <a:grpSpLocks/>
            </p:cNvGrpSpPr>
            <p:nvPr/>
          </p:nvGrpSpPr>
          <p:grpSpPr bwMode="auto">
            <a:xfrm>
              <a:off x="2782645" y="-92391"/>
              <a:ext cx="648072" cy="492610"/>
              <a:chOff x="-571364" y="-193262"/>
              <a:chExt cx="648072" cy="492610"/>
            </a:xfrm>
          </p:grpSpPr>
          <p:sp>
            <p:nvSpPr>
              <p:cNvPr id="107" name="矩形 57"/>
              <p:cNvSpPr>
                <a:spLocks noChangeArrowheads="1"/>
              </p:cNvSpPr>
              <p:nvPr/>
            </p:nvSpPr>
            <p:spPr bwMode="auto">
              <a:xfrm>
                <a:off x="-537457" y="-174098"/>
                <a:ext cx="454398" cy="454354"/>
              </a:xfrm>
              <a:prstGeom prst="rect">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1"/>
                  </a:solidFill>
                  <a:sym typeface="宋体" pitchFamily="2" charset="-122"/>
                </a:endParaRPr>
              </a:p>
            </p:txBody>
          </p:sp>
          <p:sp>
            <p:nvSpPr>
              <p:cNvPr id="108" name="TextBox 58"/>
              <p:cNvSpPr>
                <a:spLocks noChangeArrowheads="1"/>
              </p:cNvSpPr>
              <p:nvPr/>
            </p:nvSpPr>
            <p:spPr bwMode="auto">
              <a:xfrm>
                <a:off x="-571364" y="-193262"/>
                <a:ext cx="648072" cy="49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01</a:t>
                </a:r>
                <a:endParaRPr lang="zh-CN" altLang="en-US" dirty="0">
                  <a:solidFill>
                    <a:schemeClr val="bg1"/>
                  </a:solidFill>
                  <a:latin typeface="Cassannet Bold" charset="0"/>
                  <a:sym typeface="宋体" pitchFamily="2" charset="-122"/>
                </a:endParaRPr>
              </a:p>
            </p:txBody>
          </p:sp>
        </p:grpSp>
      </p:grpSp>
      <p:grpSp>
        <p:nvGrpSpPr>
          <p:cNvPr id="12" name="组合 10"/>
          <p:cNvGrpSpPr/>
          <p:nvPr/>
        </p:nvGrpSpPr>
        <p:grpSpPr>
          <a:xfrm>
            <a:off x="6641994" y="1419622"/>
            <a:ext cx="2466510" cy="760268"/>
            <a:chOff x="8017316" y="1380270"/>
            <a:chExt cx="3288680" cy="1013690"/>
          </a:xfrm>
        </p:grpSpPr>
        <p:sp>
          <p:nvSpPr>
            <p:cNvPr id="110" name="TextBox 60"/>
            <p:cNvSpPr>
              <a:spLocks noChangeArrowheads="1"/>
            </p:cNvSpPr>
            <p:nvPr/>
          </p:nvSpPr>
          <p:spPr bwMode="auto">
            <a:xfrm>
              <a:off x="8017316" y="1901517"/>
              <a:ext cx="3288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smtClean="0">
                  <a:solidFill>
                    <a:srgbClr val="000000"/>
                  </a:solidFill>
                  <a:latin typeface="微软雅黑" pitchFamily="34" charset="-122"/>
                  <a:ea typeface="微软雅黑" pitchFamily="34" charset="-122"/>
                  <a:sym typeface="微软雅黑" pitchFamily="34" charset="-122"/>
                </a:rPr>
                <a:t>东方家族式管理</a:t>
              </a:r>
              <a:endParaRPr lang="en-US" dirty="0">
                <a:solidFill>
                  <a:srgbClr val="000000"/>
                </a:solidFill>
                <a:latin typeface="微软雅黑" pitchFamily="34" charset="-122"/>
                <a:ea typeface="微软雅黑" pitchFamily="34" charset="-122"/>
                <a:sym typeface="微软雅黑" pitchFamily="34" charset="-122"/>
              </a:endParaRPr>
            </a:p>
          </p:txBody>
        </p:sp>
        <p:grpSp>
          <p:nvGrpSpPr>
            <p:cNvPr id="13" name="组合 61"/>
            <p:cNvGrpSpPr>
              <a:grpSpLocks/>
            </p:cNvGrpSpPr>
            <p:nvPr/>
          </p:nvGrpSpPr>
          <p:grpSpPr bwMode="auto">
            <a:xfrm>
              <a:off x="8164192" y="1380270"/>
              <a:ext cx="647958" cy="492291"/>
              <a:chOff x="701478" y="-492476"/>
              <a:chExt cx="648074" cy="492609"/>
            </a:xfrm>
          </p:grpSpPr>
          <p:sp>
            <p:nvSpPr>
              <p:cNvPr id="112" name="矩形 62"/>
              <p:cNvSpPr>
                <a:spLocks noChangeArrowheads="1"/>
              </p:cNvSpPr>
              <p:nvPr/>
            </p:nvSpPr>
            <p:spPr bwMode="auto">
              <a:xfrm>
                <a:off x="702139" y="-474969"/>
                <a:ext cx="566603" cy="454354"/>
              </a:xfrm>
              <a:prstGeom prst="rect">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sym typeface="宋体" pitchFamily="2" charset="-122"/>
                </a:endParaRPr>
              </a:p>
            </p:txBody>
          </p:sp>
          <p:sp>
            <p:nvSpPr>
              <p:cNvPr id="113" name="TextBox 63"/>
              <p:cNvSpPr>
                <a:spLocks noChangeArrowheads="1"/>
              </p:cNvSpPr>
              <p:nvPr/>
            </p:nvSpPr>
            <p:spPr bwMode="auto">
              <a:xfrm>
                <a:off x="701478" y="-492476"/>
                <a:ext cx="648074"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04</a:t>
                </a:r>
                <a:endParaRPr lang="zh-CN" altLang="en-US" dirty="0">
                  <a:solidFill>
                    <a:schemeClr val="bg1"/>
                  </a:solidFill>
                  <a:latin typeface="Cassannet Bold" charset="0"/>
                  <a:sym typeface="宋体" pitchFamily="2" charset="-122"/>
                </a:endParaRPr>
              </a:p>
            </p:txBody>
          </p:sp>
        </p:grpSp>
      </p:grpSp>
      <p:grpSp>
        <p:nvGrpSpPr>
          <p:cNvPr id="14" name="组合 64"/>
          <p:cNvGrpSpPr>
            <a:grpSpLocks/>
          </p:cNvGrpSpPr>
          <p:nvPr/>
        </p:nvGrpSpPr>
        <p:grpSpPr bwMode="auto">
          <a:xfrm>
            <a:off x="915342" y="1557205"/>
            <a:ext cx="2369285" cy="788974"/>
            <a:chOff x="378327" y="-15739"/>
            <a:chExt cx="3159401" cy="1053335"/>
          </a:xfrm>
        </p:grpSpPr>
        <p:sp>
          <p:nvSpPr>
            <p:cNvPr id="115" name="TextBox 65"/>
            <p:cNvSpPr>
              <a:spLocks noChangeArrowheads="1"/>
            </p:cNvSpPr>
            <p:nvPr/>
          </p:nvSpPr>
          <p:spPr bwMode="auto">
            <a:xfrm>
              <a:off x="378327" y="544512"/>
              <a:ext cx="3159401" cy="493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dirty="0" smtClean="0">
                  <a:solidFill>
                    <a:srgbClr val="000000"/>
                  </a:solidFill>
                  <a:latin typeface="微软雅黑" pitchFamily="34" charset="-122"/>
                  <a:ea typeface="微软雅黑" pitchFamily="34" charset="-122"/>
                  <a:sym typeface="微软雅黑" pitchFamily="34" charset="-122"/>
                </a:rPr>
                <a:t>重视团队精神</a:t>
              </a:r>
              <a:endParaRPr lang="zh-CN" altLang="en-US" dirty="0">
                <a:solidFill>
                  <a:srgbClr val="000000"/>
                </a:solidFill>
                <a:latin typeface="微软雅黑" pitchFamily="34" charset="-122"/>
                <a:ea typeface="微软雅黑" pitchFamily="34" charset="-122"/>
                <a:sym typeface="微软雅黑" pitchFamily="34" charset="-122"/>
              </a:endParaRPr>
            </a:p>
          </p:txBody>
        </p:sp>
        <p:sp>
          <p:nvSpPr>
            <p:cNvPr id="116" name="矩形 66"/>
            <p:cNvSpPr>
              <a:spLocks noChangeArrowheads="1"/>
            </p:cNvSpPr>
            <p:nvPr/>
          </p:nvSpPr>
          <p:spPr bwMode="auto">
            <a:xfrm>
              <a:off x="2933996" y="18695"/>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sym typeface="宋体" pitchFamily="2" charset="-122"/>
              </a:endParaRPr>
            </a:p>
          </p:txBody>
        </p:sp>
        <p:sp>
          <p:nvSpPr>
            <p:cNvPr id="117" name="TextBox 67"/>
            <p:cNvSpPr>
              <a:spLocks noChangeArrowheads="1"/>
            </p:cNvSpPr>
            <p:nvPr/>
          </p:nvSpPr>
          <p:spPr bwMode="auto">
            <a:xfrm>
              <a:off x="2889657" y="-15739"/>
              <a:ext cx="648071" cy="4929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02</a:t>
              </a:r>
              <a:endParaRPr lang="zh-CN" altLang="en-US" dirty="0">
                <a:solidFill>
                  <a:schemeClr val="bg1"/>
                </a:solidFill>
                <a:latin typeface="Cassannet Bold" charset="0"/>
                <a:sym typeface="宋体" pitchFamily="2" charset="-122"/>
              </a:endParaRPr>
            </a:p>
          </p:txBody>
        </p:sp>
      </p:grpSp>
      <p:grpSp>
        <p:nvGrpSpPr>
          <p:cNvPr id="15" name="组合 68"/>
          <p:cNvGrpSpPr>
            <a:grpSpLocks/>
          </p:cNvGrpSpPr>
          <p:nvPr/>
        </p:nvGrpSpPr>
        <p:grpSpPr bwMode="auto">
          <a:xfrm>
            <a:off x="5436096" y="3651870"/>
            <a:ext cx="2980840" cy="373704"/>
            <a:chOff x="415667" y="-367113"/>
            <a:chExt cx="3973455" cy="498594"/>
          </a:xfrm>
        </p:grpSpPr>
        <p:sp>
          <p:nvSpPr>
            <p:cNvPr id="119" name="TextBox 69"/>
            <p:cNvSpPr>
              <a:spLocks noChangeArrowheads="1"/>
            </p:cNvSpPr>
            <p:nvPr/>
          </p:nvSpPr>
          <p:spPr bwMode="auto">
            <a:xfrm>
              <a:off x="1099846" y="-367113"/>
              <a:ext cx="3289276" cy="49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smtClean="0">
                  <a:solidFill>
                    <a:srgbClr val="000000"/>
                  </a:solidFill>
                  <a:latin typeface="微软雅黑" pitchFamily="34" charset="-122"/>
                  <a:ea typeface="微软雅黑" pitchFamily="34" charset="-122"/>
                  <a:sym typeface="微软雅黑" pitchFamily="34" charset="-122"/>
                </a:rPr>
                <a:t>重视职工参与管理</a:t>
              </a:r>
              <a:endParaRPr lang="en-US" dirty="0">
                <a:solidFill>
                  <a:srgbClr val="000000"/>
                </a:solidFill>
                <a:latin typeface="微软雅黑" pitchFamily="34" charset="-122"/>
                <a:ea typeface="微软雅黑" pitchFamily="34" charset="-122"/>
                <a:sym typeface="微软雅黑" pitchFamily="34" charset="-122"/>
              </a:endParaRPr>
            </a:p>
          </p:txBody>
        </p:sp>
        <p:sp>
          <p:nvSpPr>
            <p:cNvPr id="120" name="矩形 70"/>
            <p:cNvSpPr>
              <a:spLocks noChangeArrowheads="1"/>
            </p:cNvSpPr>
            <p:nvPr/>
          </p:nvSpPr>
          <p:spPr bwMode="auto">
            <a:xfrm>
              <a:off x="415667" y="-352260"/>
              <a:ext cx="588040" cy="454354"/>
            </a:xfrm>
            <a:prstGeom prst="rect">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100" dirty="0">
                <a:solidFill>
                  <a:schemeClr val="bg1"/>
                </a:solidFill>
                <a:latin typeface="微软雅黑" pitchFamily="34" charset="-122"/>
                <a:ea typeface="微软雅黑" pitchFamily="34" charset="-122"/>
                <a:sym typeface="微软雅黑" pitchFamily="34" charset="-122"/>
              </a:endParaRPr>
            </a:p>
          </p:txBody>
        </p:sp>
        <p:sp>
          <p:nvSpPr>
            <p:cNvPr id="121" name="TextBox 71"/>
            <p:cNvSpPr>
              <a:spLocks noChangeArrowheads="1"/>
            </p:cNvSpPr>
            <p:nvPr/>
          </p:nvSpPr>
          <p:spPr bwMode="auto">
            <a:xfrm>
              <a:off x="430865" y="-361128"/>
              <a:ext cx="648072"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微软雅黑" pitchFamily="34" charset="-122"/>
                  <a:sym typeface="微软雅黑" pitchFamily="34" charset="-122"/>
                </a:rPr>
                <a:t>03</a:t>
              </a:r>
              <a:endParaRPr lang="zh-CN" altLang="en-US" dirty="0">
                <a:solidFill>
                  <a:schemeClr val="bg1"/>
                </a:solidFill>
                <a:latin typeface="Cassannet Bold" charset="0"/>
                <a:ea typeface="微软雅黑" pitchFamily="34" charset="-122"/>
                <a:sym typeface="微软雅黑" pitchFamily="34" charset="-122"/>
              </a:endParaRPr>
            </a:p>
          </p:txBody>
        </p:sp>
      </p:grpSp>
      <p:sp>
        <p:nvSpPr>
          <p:cNvPr id="48" name="文本框 47"/>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企业文化模式</a:t>
            </a:r>
            <a:endParaRPr kumimoji="1" lang="zh-CN" altLang="en-US" sz="3200" dirty="0">
              <a:latin typeface="黑体"/>
              <a:ea typeface="黑体"/>
            </a:endParaRPr>
          </a:p>
        </p:txBody>
      </p:sp>
    </p:spTree>
    <p:extLst>
      <p:ext uri="{BB962C8B-B14F-4D97-AF65-F5344CB8AC3E}">
        <p14:creationId xmlns:p14="http://schemas.microsoft.com/office/powerpoint/2010/main" val="31988103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1500"/>
                            </p:stCondLst>
                            <p:childTnLst>
                              <p:par>
                                <p:cTn id="29" presetID="47"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anim calcmode="lin" valueType="num">
                                      <p:cBhvr>
                                        <p:cTn id="32" dur="500" fill="hold"/>
                                        <p:tgtEl>
                                          <p:spTgt spid="10"/>
                                        </p:tgtEl>
                                        <p:attrNameLst>
                                          <p:attrName>ppt_x</p:attrName>
                                        </p:attrNameLst>
                                      </p:cBhvr>
                                      <p:tavLst>
                                        <p:tav tm="0">
                                          <p:val>
                                            <p:strVal val="#ppt_x"/>
                                          </p:val>
                                        </p:tav>
                                        <p:tav tm="100000">
                                          <p:val>
                                            <p:strVal val="#ppt_x"/>
                                          </p:val>
                                        </p:tav>
                                      </p:tavLst>
                                    </p:anim>
                                    <p:anim calcmode="lin" valueType="num">
                                      <p:cBhvr>
                                        <p:cTn id="33" dur="500" fill="hold"/>
                                        <p:tgtEl>
                                          <p:spTgt spid="10"/>
                                        </p:tgtEl>
                                        <p:attrNameLst>
                                          <p:attrName>ppt_y</p:attrName>
                                        </p:attrNameLst>
                                      </p:cBhvr>
                                      <p:tavLst>
                                        <p:tav tm="0">
                                          <p:val>
                                            <p:strVal val="#ppt_y-.1"/>
                                          </p:val>
                                        </p:tav>
                                        <p:tav tm="100000">
                                          <p:val>
                                            <p:strVal val="#ppt_y"/>
                                          </p:val>
                                        </p:tav>
                                      </p:tavLst>
                                    </p:anim>
                                  </p:childTnLst>
                                </p:cTn>
                              </p:par>
                              <p:par>
                                <p:cTn id="34" presetID="14" presetClass="entr" presetSubtype="1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randombar(horizontal)">
                                      <p:cBhvr>
                                        <p:cTn id="36" dur="500"/>
                                        <p:tgtEl>
                                          <p:spTgt spid="9"/>
                                        </p:tgtEl>
                                      </p:cBhvr>
                                    </p:animEffect>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anim calcmode="lin" valueType="num">
                                      <p:cBhvr>
                                        <p:cTn id="47" dur="500" fill="hold"/>
                                        <p:tgtEl>
                                          <p:spTgt spid="15"/>
                                        </p:tgtEl>
                                        <p:attrNameLst>
                                          <p:attrName>ppt_x</p:attrName>
                                        </p:attrNameLst>
                                      </p:cBhvr>
                                      <p:tavLst>
                                        <p:tav tm="0">
                                          <p:val>
                                            <p:strVal val="#ppt_x"/>
                                          </p:val>
                                        </p:tav>
                                        <p:tav tm="100000">
                                          <p:val>
                                            <p:strVal val="#ppt_x"/>
                                          </p:val>
                                        </p:tav>
                                      </p:tavLst>
                                    </p:anim>
                                    <p:anim calcmode="lin" valueType="num">
                                      <p:cBhvr>
                                        <p:cTn id="48" dur="500" fill="hold"/>
                                        <p:tgtEl>
                                          <p:spTgt spid="15"/>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anim calcmode="lin" valueType="num">
                                      <p:cBhvr>
                                        <p:cTn id="53" dur="500" fill="hold"/>
                                        <p:tgtEl>
                                          <p:spTgt spid="12"/>
                                        </p:tgtEl>
                                        <p:attrNameLst>
                                          <p:attrName>ppt_x</p:attrName>
                                        </p:attrNameLst>
                                      </p:cBhvr>
                                      <p:tavLst>
                                        <p:tav tm="0">
                                          <p:val>
                                            <p:strVal val="#ppt_x"/>
                                          </p:val>
                                        </p:tav>
                                        <p:tav tm="100000">
                                          <p:val>
                                            <p:strVal val="#ppt_x"/>
                                          </p:val>
                                        </p:tav>
                                      </p:tavLst>
                                    </p:anim>
                                    <p:anim calcmode="lin" valueType="num">
                                      <p:cBhvr>
                                        <p:cTn id="54"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企业文化</a:t>
            </a:r>
            <a:r>
              <a:rPr kumimoji="1" lang="en-US" altLang="en-US" sz="3200" dirty="0" err="1" smtClean="0">
                <a:latin typeface="黑体"/>
                <a:ea typeface="黑体"/>
              </a:rPr>
              <a:t>的功能与CIS战略</a:t>
            </a:r>
            <a:endParaRPr kumimoji="1" lang="zh-CN" altLang="en-US" sz="3200" dirty="0">
              <a:latin typeface="黑体"/>
              <a:ea typeface="黑体"/>
            </a:endParaRPr>
          </a:p>
        </p:txBody>
      </p:sp>
      <p:sp>
        <p:nvSpPr>
          <p:cNvPr id="3" name="文本框 2"/>
          <p:cNvSpPr txBox="1"/>
          <p:nvPr/>
        </p:nvSpPr>
        <p:spPr>
          <a:xfrm>
            <a:off x="929284" y="771550"/>
            <a:ext cx="8208912" cy="3970318"/>
          </a:xfrm>
          <a:prstGeom prst="rect">
            <a:avLst/>
          </a:prstGeom>
          <a:noFill/>
        </p:spPr>
        <p:txBody>
          <a:bodyPr wrap="square" rtlCol="0">
            <a:spAutoFit/>
          </a:bodyPr>
          <a:lstStyle/>
          <a:p>
            <a:r>
              <a:rPr lang="zh-CN" altLang="zh-CN" dirty="0">
                <a:latin typeface="黑体"/>
                <a:ea typeface="黑体"/>
              </a:rPr>
              <a:t>一、道德与企业道德</a:t>
            </a:r>
          </a:p>
          <a:p>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一）道德的含义</a:t>
            </a:r>
          </a:p>
          <a:p>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道”与“德”最早是分开使用的。“道”表示道路，以后引申为原则，规范、规律等。“德”与“得”字相通，指对“道”的认识修养而有所得，有所实行</a:t>
            </a:r>
            <a:r>
              <a:rPr lang="zh-CN" altLang="zh-CN" dirty="0" smtClean="0">
                <a:latin typeface="黑体"/>
                <a:ea typeface="黑体"/>
              </a:rPr>
              <a:t>。</a:t>
            </a:r>
            <a:endParaRPr lang="zh-CN" altLang="zh-CN" dirty="0">
              <a:latin typeface="黑体"/>
              <a:ea typeface="黑体"/>
            </a:endParaRPr>
          </a:p>
          <a:p>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二）企业道德的含义</a:t>
            </a:r>
          </a:p>
          <a:p>
            <a:r>
              <a:rPr lang="zh-CN" altLang="zh-CN" dirty="0">
                <a:latin typeface="黑体"/>
                <a:ea typeface="黑体"/>
              </a:rPr>
              <a:t>企业道德是指企业及其员工在生产经营活动中应该遵循的行为规范的总和</a:t>
            </a:r>
            <a:r>
              <a:rPr lang="zh-CN" altLang="zh-CN" dirty="0" smtClean="0">
                <a:latin typeface="黑体"/>
                <a:ea typeface="黑体"/>
              </a:rPr>
              <a:t>。</a:t>
            </a:r>
            <a:r>
              <a:rPr lang="en-US" altLang="zh-CN" dirty="0">
                <a:latin typeface="黑体"/>
                <a:ea typeface="黑体"/>
              </a:rPr>
              <a:t> </a:t>
            </a:r>
            <a:endParaRPr lang="zh-CN" altLang="zh-CN" dirty="0">
              <a:latin typeface="黑体"/>
              <a:ea typeface="黑体"/>
            </a:endParaRPr>
          </a:p>
          <a:p>
            <a:r>
              <a:rPr lang="zh-CN" altLang="zh-CN" dirty="0">
                <a:latin typeface="黑体"/>
                <a:ea typeface="黑体"/>
              </a:rPr>
              <a:t>二、企业道德的职能</a:t>
            </a:r>
          </a:p>
          <a:p>
            <a:r>
              <a:rPr lang="zh-CN" altLang="zh-CN" dirty="0">
                <a:latin typeface="黑体"/>
                <a:ea typeface="黑体"/>
              </a:rPr>
              <a:t>（一）调节职能；（二）教育职能；（三）认识职</a:t>
            </a:r>
            <a:r>
              <a:rPr lang="zh-CN" altLang="zh-CN" dirty="0" smtClean="0">
                <a:latin typeface="黑体"/>
                <a:ea typeface="黑体"/>
              </a:rPr>
              <a:t>能</a:t>
            </a:r>
            <a:r>
              <a:rPr lang="en-US" altLang="zh-CN" dirty="0">
                <a:latin typeface="黑体"/>
                <a:ea typeface="黑体"/>
              </a:rPr>
              <a:t> </a:t>
            </a:r>
            <a:endParaRPr lang="zh-CN" altLang="zh-CN" dirty="0">
              <a:latin typeface="黑体"/>
              <a:ea typeface="黑体"/>
            </a:endParaRPr>
          </a:p>
          <a:p>
            <a:r>
              <a:rPr lang="zh-CN" altLang="zh-CN" dirty="0">
                <a:latin typeface="黑体"/>
                <a:ea typeface="黑体"/>
              </a:rPr>
              <a:t>三、企业道德在企业经营管理中的作用</a:t>
            </a:r>
          </a:p>
          <a:p>
            <a:r>
              <a:rPr lang="zh-CN" altLang="zh-CN" dirty="0">
                <a:latin typeface="黑体"/>
                <a:ea typeface="黑体"/>
              </a:rPr>
              <a:t>企业道德以其特有的社会功能对企业发展施以影响</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四</a:t>
            </a:r>
            <a:r>
              <a:rPr lang="zh-CN" altLang="zh-CN" dirty="0">
                <a:latin typeface="黑体"/>
                <a:ea typeface="黑体"/>
              </a:rPr>
              <a:t>、企业道德的内容</a:t>
            </a:r>
          </a:p>
          <a:p>
            <a:r>
              <a:rPr lang="zh-CN" altLang="zh-CN" dirty="0">
                <a:latin typeface="黑体"/>
                <a:ea typeface="黑体"/>
              </a:rPr>
              <a:t>（一）</a:t>
            </a:r>
            <a:r>
              <a:rPr lang="zh-CN" altLang="zh-CN" dirty="0" smtClean="0">
                <a:latin typeface="黑体"/>
                <a:ea typeface="黑体"/>
              </a:rPr>
              <a:t>企业道德义务</a:t>
            </a:r>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二）企业道德良心</a:t>
            </a:r>
          </a:p>
          <a:p>
            <a:r>
              <a:rPr lang="zh-CN" altLang="zh-CN" dirty="0" smtClean="0">
                <a:latin typeface="黑体"/>
                <a:ea typeface="黑体"/>
              </a:rPr>
              <a:t>（</a:t>
            </a:r>
            <a:r>
              <a:rPr lang="zh-CN" altLang="zh-CN" dirty="0">
                <a:latin typeface="黑体"/>
                <a:ea typeface="黑体"/>
              </a:rPr>
              <a:t>三）企业道德荣</a:t>
            </a:r>
            <a:r>
              <a:rPr lang="zh-CN" altLang="zh-CN" dirty="0" smtClean="0">
                <a:latin typeface="黑体"/>
                <a:ea typeface="黑体"/>
              </a:rPr>
              <a:t>誉</a:t>
            </a:r>
            <a:r>
              <a:rPr lang="zh-CN" altLang="en-US" dirty="0" smtClean="0">
                <a:latin typeface="黑体"/>
                <a:ea typeface="黑体"/>
              </a:rPr>
              <a:t>  </a:t>
            </a:r>
            <a:r>
              <a:rPr lang="zh-CN" altLang="zh-CN" dirty="0" smtClean="0">
                <a:latin typeface="黑体"/>
                <a:ea typeface="黑体"/>
              </a:rPr>
              <a:t>（</a:t>
            </a:r>
            <a:r>
              <a:rPr lang="zh-CN" altLang="zh-CN" dirty="0">
                <a:latin typeface="黑体"/>
                <a:ea typeface="黑体"/>
              </a:rPr>
              <a:t>四）企业道德信</a:t>
            </a:r>
            <a:r>
              <a:rPr lang="zh-CN" altLang="zh-CN" dirty="0" smtClean="0">
                <a:latin typeface="黑体"/>
                <a:ea typeface="黑体"/>
              </a:rPr>
              <a:t>誉</a:t>
            </a:r>
            <a:endParaRPr lang="zh-CN" altLang="zh-CN" dirty="0">
              <a:latin typeface="黑体"/>
              <a:ea typeface="黑体"/>
            </a:endParaRPr>
          </a:p>
          <a:p>
            <a:r>
              <a:rPr lang="zh-CN" altLang="zh-CN" dirty="0">
                <a:latin typeface="黑体"/>
                <a:ea typeface="黑体"/>
              </a:rPr>
              <a:t>五、加强企业道德建设的途径</a:t>
            </a:r>
          </a:p>
        </p:txBody>
      </p:sp>
    </p:spTree>
    <p:extLst>
      <p:ext uri="{BB962C8B-B14F-4D97-AF65-F5344CB8AC3E}">
        <p14:creationId xmlns:p14="http://schemas.microsoft.com/office/powerpoint/2010/main" val="1004879806"/>
      </p:ext>
    </p:extLst>
  </p:cSld>
  <p:clrMapOvr>
    <a:masterClrMapping/>
  </p:clrMapOvr>
  <p:transition spd="med" advClick="0" advTm="0">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企业文化建设与传播</a:t>
            </a:r>
            <a:endParaRPr kumimoji="1" lang="zh-CN" altLang="en-US" sz="3200" dirty="0">
              <a:latin typeface="黑体"/>
              <a:ea typeface="黑体"/>
            </a:endParaRPr>
          </a:p>
        </p:txBody>
      </p:sp>
      <p:sp>
        <p:nvSpPr>
          <p:cNvPr id="3" name="文本框 2"/>
          <p:cNvSpPr txBox="1"/>
          <p:nvPr/>
        </p:nvSpPr>
        <p:spPr>
          <a:xfrm>
            <a:off x="929284" y="771550"/>
            <a:ext cx="8208912" cy="2862322"/>
          </a:xfrm>
          <a:prstGeom prst="rect">
            <a:avLst/>
          </a:prstGeom>
          <a:noFill/>
        </p:spPr>
        <p:txBody>
          <a:bodyPr wrap="square" rtlCol="0">
            <a:spAutoFit/>
          </a:bodyPr>
          <a:lstStyle/>
          <a:p>
            <a:r>
              <a:rPr lang="zh-CN" altLang="zh-CN" sz="2000" dirty="0">
                <a:latin typeface="黑体"/>
                <a:ea typeface="黑体"/>
              </a:rPr>
              <a:t>一、企业社会责任</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一）企业社会责任的提出；（二）企业社会责任的含义</a:t>
            </a:r>
          </a:p>
          <a:p>
            <a:r>
              <a:rPr lang="zh-CN" altLang="zh-CN" sz="2000" dirty="0">
                <a:latin typeface="黑体"/>
                <a:ea typeface="黑体"/>
              </a:rPr>
              <a:t>二、企业社会责任的内容</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一）安全责任；（二）环境责任；（三）诚信责任</a:t>
            </a:r>
          </a:p>
          <a:p>
            <a:r>
              <a:rPr lang="zh-CN" altLang="zh-CN" sz="2000" dirty="0">
                <a:latin typeface="黑体"/>
                <a:ea typeface="黑体"/>
              </a:rPr>
              <a:t>三、以创新实现社会责任</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一）建立和完善以人为本的经营理念</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二）转变企业的经营管理模式</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三）重视企业管理理论的建设</a:t>
            </a:r>
          </a:p>
          <a:p>
            <a:r>
              <a:rPr lang="zh-CN" altLang="en-US" sz="2000" dirty="0" smtClean="0">
                <a:latin typeface="黑体"/>
                <a:ea typeface="黑体"/>
              </a:rPr>
              <a:t>   </a:t>
            </a:r>
            <a:r>
              <a:rPr lang="zh-CN" altLang="zh-CN" sz="2000" dirty="0" smtClean="0">
                <a:latin typeface="黑体"/>
                <a:ea typeface="黑体"/>
              </a:rPr>
              <a:t>（</a:t>
            </a:r>
            <a:r>
              <a:rPr lang="zh-CN" altLang="zh-CN" sz="2000" dirty="0">
                <a:latin typeface="黑体"/>
                <a:ea typeface="黑体"/>
              </a:rPr>
              <a:t>四）重视员工的教育和培训</a:t>
            </a:r>
          </a:p>
        </p:txBody>
      </p:sp>
    </p:spTree>
    <p:extLst>
      <p:ext uri="{BB962C8B-B14F-4D97-AF65-F5344CB8AC3E}">
        <p14:creationId xmlns:p14="http://schemas.microsoft.com/office/powerpoint/2010/main" val="2899992122"/>
      </p:ext>
    </p:extLst>
  </p:cSld>
  <p:clrMapOvr>
    <a:masterClrMapping/>
  </p:clrMapOvr>
  <p:transition spd="med" advClick="0" advTm="0">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131590"/>
            <a:ext cx="3384376" cy="2376264"/>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57864" y="1430185"/>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现代企业文化管理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979712" y="2064911"/>
            <a:ext cx="1667123"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企业文化概述</a:t>
            </a:r>
            <a:endParaRPr lang="en-US" altLang="zh-CN" sz="2000" dirty="0">
              <a:latin typeface="黑体"/>
              <a:ea typeface="黑体"/>
              <a:sym typeface="Arial" panose="020B0604020202020204" pitchFamily="34" charset="0"/>
            </a:endParaRPr>
          </a:p>
        </p:txBody>
      </p:sp>
      <p:sp>
        <p:nvSpPr>
          <p:cNvPr id="31" name="TextBox 11"/>
          <p:cNvSpPr txBox="1"/>
          <p:nvPr/>
        </p:nvSpPr>
        <p:spPr>
          <a:xfrm>
            <a:off x="1979712" y="2411244"/>
            <a:ext cx="2782813"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企业文化的功能与</a:t>
            </a:r>
            <a:r>
              <a:rPr lang="en-US" altLang="zh-CN" dirty="0" smtClean="0">
                <a:latin typeface="黑体"/>
                <a:ea typeface="黑体"/>
                <a:sym typeface="Arial" panose="020B0604020202020204" pitchFamily="34" charset="0"/>
              </a:rPr>
              <a:t>CIS</a:t>
            </a:r>
            <a:r>
              <a:rPr lang="zh-CN" altLang="en-US" dirty="0" smtClean="0">
                <a:latin typeface="黑体"/>
                <a:ea typeface="黑体"/>
                <a:sym typeface="Arial" panose="020B0604020202020204" pitchFamily="34" charset="0"/>
              </a:rPr>
              <a:t>战略</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第九章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979712" y="2726799"/>
            <a:ext cx="2436564"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企业文化的建设与传播</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3156517582"/>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971600" y="123478"/>
            <a:ext cx="3960440" cy="584776"/>
          </a:xfrm>
          <a:prstGeom prst="rect">
            <a:avLst/>
          </a:prstGeom>
          <a:noFill/>
        </p:spPr>
        <p:txBody>
          <a:bodyPr wrap="square" rtlCol="0">
            <a:spAutoFit/>
          </a:bodyPr>
          <a:lstStyle/>
          <a:p>
            <a:r>
              <a:rPr kumimoji="1" lang="zh-CN" altLang="en-US" sz="3200" dirty="0" smtClean="0">
                <a:latin typeface="黑体"/>
                <a:ea typeface="黑体"/>
              </a:rPr>
              <a:t>企业文化概述</a:t>
            </a:r>
            <a:endParaRPr kumimoji="1" lang="zh-CN" altLang="en-US" sz="3200" dirty="0">
              <a:latin typeface="黑体"/>
              <a:ea typeface="黑体"/>
            </a:endParaRPr>
          </a:p>
        </p:txBody>
      </p:sp>
      <p:sp>
        <p:nvSpPr>
          <p:cNvPr id="6" name="文本框 5"/>
          <p:cNvSpPr txBox="1"/>
          <p:nvPr/>
        </p:nvSpPr>
        <p:spPr>
          <a:xfrm>
            <a:off x="1005508" y="771550"/>
            <a:ext cx="7344816" cy="1846659"/>
          </a:xfrm>
          <a:prstGeom prst="rect">
            <a:avLst/>
          </a:prstGeom>
          <a:noFill/>
        </p:spPr>
        <p:txBody>
          <a:bodyPr wrap="square" rtlCol="0">
            <a:spAutoFit/>
          </a:bodyPr>
          <a:lstStyle/>
          <a:p>
            <a:r>
              <a:rPr lang="zh-CN" altLang="en-US" sz="2400" smtClean="0">
                <a:latin typeface="黑体"/>
                <a:ea typeface="黑体"/>
              </a:rPr>
              <a:t>   </a:t>
            </a:r>
            <a:r>
              <a:rPr lang="zh-CN" altLang="zh-CN" sz="2400" smtClean="0">
                <a:latin typeface="黑体"/>
                <a:ea typeface="黑体"/>
              </a:rPr>
              <a:t>企业文化是指企业全体职</a:t>
            </a:r>
            <a:r>
              <a:rPr lang="zh-CN" altLang="zh-CN" sz="2400" dirty="0">
                <a:latin typeface="黑体"/>
                <a:ea typeface="黑体"/>
              </a:rPr>
              <a:t>工在长期的生产经营活动中，培育形成并共同遵循的最高目标、价值标准、基本信念及行为规范总和，是一个企业在自身发展过程中形成的以价值为核心的独特的文化管理模式。</a:t>
            </a:r>
          </a:p>
          <a:p>
            <a:endParaRPr kumimoji="1" lang="zh-CN" altLang="en-US" dirty="0"/>
          </a:p>
        </p:txBody>
      </p:sp>
      <p:sp>
        <p:nvSpPr>
          <p:cNvPr id="62" name="矩形 61"/>
          <p:cNvSpPr/>
          <p:nvPr/>
        </p:nvSpPr>
        <p:spPr>
          <a:xfrm>
            <a:off x="1115616" y="2499742"/>
            <a:ext cx="1895990" cy="1876798"/>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3" name="矩形 62"/>
          <p:cNvSpPr/>
          <p:nvPr/>
        </p:nvSpPr>
        <p:spPr>
          <a:xfrm>
            <a:off x="3275856" y="2499742"/>
            <a:ext cx="1895990" cy="1876798"/>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4" name="矩形 63"/>
          <p:cNvSpPr/>
          <p:nvPr/>
        </p:nvSpPr>
        <p:spPr>
          <a:xfrm>
            <a:off x="5436096" y="2499742"/>
            <a:ext cx="1895990" cy="1876798"/>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087963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1000" fill="hold"/>
                                        <p:tgtEl>
                                          <p:spTgt spid="62"/>
                                        </p:tgtEl>
                                        <p:attrNameLst>
                                          <p:attrName>ppt_w</p:attrName>
                                        </p:attrNameLst>
                                      </p:cBhvr>
                                      <p:tavLst>
                                        <p:tav tm="0">
                                          <p:val>
                                            <p:fltVal val="0"/>
                                          </p:val>
                                        </p:tav>
                                        <p:tav tm="100000">
                                          <p:val>
                                            <p:strVal val="#ppt_w"/>
                                          </p:val>
                                        </p:tav>
                                      </p:tavLst>
                                    </p:anim>
                                    <p:anim calcmode="lin" valueType="num">
                                      <p:cBhvr>
                                        <p:cTn id="8" dur="1000" fill="hold"/>
                                        <p:tgtEl>
                                          <p:spTgt spid="62"/>
                                        </p:tgtEl>
                                        <p:attrNameLst>
                                          <p:attrName>ppt_h</p:attrName>
                                        </p:attrNameLst>
                                      </p:cBhvr>
                                      <p:tavLst>
                                        <p:tav tm="0">
                                          <p:val>
                                            <p:fltVal val="0"/>
                                          </p:val>
                                        </p:tav>
                                        <p:tav tm="100000">
                                          <p:val>
                                            <p:strVal val="#ppt_h"/>
                                          </p:val>
                                        </p:tav>
                                      </p:tavLst>
                                    </p:anim>
                                    <p:anim calcmode="lin" valueType="num">
                                      <p:cBhvr>
                                        <p:cTn id="9" dur="1000" fill="hold"/>
                                        <p:tgtEl>
                                          <p:spTgt spid="62"/>
                                        </p:tgtEl>
                                        <p:attrNameLst>
                                          <p:attrName>style.rotation</p:attrName>
                                        </p:attrNameLst>
                                      </p:cBhvr>
                                      <p:tavLst>
                                        <p:tav tm="0">
                                          <p:val>
                                            <p:fltVal val="90"/>
                                          </p:val>
                                        </p:tav>
                                        <p:tav tm="100000">
                                          <p:val>
                                            <p:fltVal val="0"/>
                                          </p:val>
                                        </p:tav>
                                      </p:tavLst>
                                    </p:anim>
                                    <p:animEffect transition="in" filter="fade">
                                      <p:cBhvr>
                                        <p:cTn id="10" dur="1000"/>
                                        <p:tgtEl>
                                          <p:spTgt spid="6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1000" fill="hold"/>
                                        <p:tgtEl>
                                          <p:spTgt spid="63"/>
                                        </p:tgtEl>
                                        <p:attrNameLst>
                                          <p:attrName>ppt_w</p:attrName>
                                        </p:attrNameLst>
                                      </p:cBhvr>
                                      <p:tavLst>
                                        <p:tav tm="0">
                                          <p:val>
                                            <p:fltVal val="0"/>
                                          </p:val>
                                        </p:tav>
                                        <p:tav tm="100000">
                                          <p:val>
                                            <p:strVal val="#ppt_w"/>
                                          </p:val>
                                        </p:tav>
                                      </p:tavLst>
                                    </p:anim>
                                    <p:anim calcmode="lin" valueType="num">
                                      <p:cBhvr>
                                        <p:cTn id="16" dur="1000" fill="hold"/>
                                        <p:tgtEl>
                                          <p:spTgt spid="63"/>
                                        </p:tgtEl>
                                        <p:attrNameLst>
                                          <p:attrName>ppt_h</p:attrName>
                                        </p:attrNameLst>
                                      </p:cBhvr>
                                      <p:tavLst>
                                        <p:tav tm="0">
                                          <p:val>
                                            <p:fltVal val="0"/>
                                          </p:val>
                                        </p:tav>
                                        <p:tav tm="100000">
                                          <p:val>
                                            <p:strVal val="#ppt_h"/>
                                          </p:val>
                                        </p:tav>
                                      </p:tavLst>
                                    </p:anim>
                                    <p:anim calcmode="lin" valueType="num">
                                      <p:cBhvr>
                                        <p:cTn id="17" dur="1000" fill="hold"/>
                                        <p:tgtEl>
                                          <p:spTgt spid="63"/>
                                        </p:tgtEl>
                                        <p:attrNameLst>
                                          <p:attrName>style.rotation</p:attrName>
                                        </p:attrNameLst>
                                      </p:cBhvr>
                                      <p:tavLst>
                                        <p:tav tm="0">
                                          <p:val>
                                            <p:fltVal val="90"/>
                                          </p:val>
                                        </p:tav>
                                        <p:tav tm="100000">
                                          <p:val>
                                            <p:fltVal val="0"/>
                                          </p:val>
                                        </p:tav>
                                      </p:tavLst>
                                    </p:anim>
                                    <p:animEffect transition="in" filter="fade">
                                      <p:cBhvr>
                                        <p:cTn id="18" dur="1000"/>
                                        <p:tgtEl>
                                          <p:spTgt spid="63"/>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p:cTn id="23" dur="1000" fill="hold"/>
                                        <p:tgtEl>
                                          <p:spTgt spid="64"/>
                                        </p:tgtEl>
                                        <p:attrNameLst>
                                          <p:attrName>ppt_w</p:attrName>
                                        </p:attrNameLst>
                                      </p:cBhvr>
                                      <p:tavLst>
                                        <p:tav tm="0">
                                          <p:val>
                                            <p:fltVal val="0"/>
                                          </p:val>
                                        </p:tav>
                                        <p:tav tm="100000">
                                          <p:val>
                                            <p:strVal val="#ppt_w"/>
                                          </p:val>
                                        </p:tav>
                                      </p:tavLst>
                                    </p:anim>
                                    <p:anim calcmode="lin" valueType="num">
                                      <p:cBhvr>
                                        <p:cTn id="24" dur="1000" fill="hold"/>
                                        <p:tgtEl>
                                          <p:spTgt spid="64"/>
                                        </p:tgtEl>
                                        <p:attrNameLst>
                                          <p:attrName>ppt_h</p:attrName>
                                        </p:attrNameLst>
                                      </p:cBhvr>
                                      <p:tavLst>
                                        <p:tav tm="0">
                                          <p:val>
                                            <p:fltVal val="0"/>
                                          </p:val>
                                        </p:tav>
                                        <p:tav tm="100000">
                                          <p:val>
                                            <p:strVal val="#ppt_h"/>
                                          </p:val>
                                        </p:tav>
                                      </p:tavLst>
                                    </p:anim>
                                    <p:anim calcmode="lin" valueType="num">
                                      <p:cBhvr>
                                        <p:cTn id="25" dur="1000" fill="hold"/>
                                        <p:tgtEl>
                                          <p:spTgt spid="64"/>
                                        </p:tgtEl>
                                        <p:attrNameLst>
                                          <p:attrName>style.rotation</p:attrName>
                                        </p:attrNameLst>
                                      </p:cBhvr>
                                      <p:tavLst>
                                        <p:tav tm="0">
                                          <p:val>
                                            <p:fltVal val="90"/>
                                          </p:val>
                                        </p:tav>
                                        <p:tav tm="100000">
                                          <p:val>
                                            <p:fltVal val="0"/>
                                          </p:val>
                                        </p:tav>
                                      </p:tavLst>
                                    </p:anim>
                                    <p:animEffect transition="in" filter="fade">
                                      <p:cBhvr>
                                        <p:cTn id="26"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线连接符 20"/>
          <p:cNvCxnSpPr>
            <a:endCxn id="5" idx="0"/>
          </p:cNvCxnSpPr>
          <p:nvPr/>
        </p:nvCxnSpPr>
        <p:spPr>
          <a:xfrm flipH="1">
            <a:off x="1278747" y="1473200"/>
            <a:ext cx="2404254" cy="45047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直线连接符 41"/>
          <p:cNvCxnSpPr/>
          <p:nvPr/>
        </p:nvCxnSpPr>
        <p:spPr>
          <a:xfrm flipH="1">
            <a:off x="2231248" y="1491630"/>
            <a:ext cx="1764688" cy="533648"/>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直线连接符 43"/>
          <p:cNvCxnSpPr/>
          <p:nvPr/>
        </p:nvCxnSpPr>
        <p:spPr>
          <a:xfrm flipH="1">
            <a:off x="3707904" y="1563638"/>
            <a:ext cx="595178" cy="36004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直线连接符 45"/>
          <p:cNvCxnSpPr>
            <a:stCxn id="24" idx="0"/>
          </p:cNvCxnSpPr>
          <p:nvPr/>
        </p:nvCxnSpPr>
        <p:spPr>
          <a:xfrm flipH="1" flipV="1">
            <a:off x="4499992" y="1491630"/>
            <a:ext cx="564167"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直线连接符 53"/>
          <p:cNvCxnSpPr/>
          <p:nvPr/>
        </p:nvCxnSpPr>
        <p:spPr>
          <a:xfrm flipH="1" flipV="1">
            <a:off x="4788024" y="1563638"/>
            <a:ext cx="1279436" cy="37274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直线连接符 55"/>
          <p:cNvCxnSpPr>
            <a:stCxn id="26" idx="0"/>
          </p:cNvCxnSpPr>
          <p:nvPr/>
        </p:nvCxnSpPr>
        <p:spPr>
          <a:xfrm flipH="1" flipV="1">
            <a:off x="5364088" y="1563638"/>
            <a:ext cx="2192522" cy="360040"/>
          </a:xfrm>
          <a:prstGeom prst="line">
            <a:avLst/>
          </a:prstGeom>
        </p:spPr>
        <p:style>
          <a:lnRef idx="2">
            <a:schemeClr val="accent1"/>
          </a:lnRef>
          <a:fillRef idx="0">
            <a:schemeClr val="accent1"/>
          </a:fillRef>
          <a:effectRef idx="1">
            <a:schemeClr val="accent1"/>
          </a:effectRef>
          <a:fontRef idx="minor">
            <a:schemeClr val="tx1"/>
          </a:fontRef>
        </p:style>
      </p:cxnSp>
      <p:sp>
        <p:nvSpPr>
          <p:cNvPr id="33" name="文本框 32"/>
          <p:cNvSpPr txBox="1"/>
          <p:nvPr/>
        </p:nvSpPr>
        <p:spPr>
          <a:xfrm>
            <a:off x="971600" y="123478"/>
            <a:ext cx="3960440" cy="584776"/>
          </a:xfrm>
          <a:prstGeom prst="rect">
            <a:avLst/>
          </a:prstGeom>
          <a:noFill/>
        </p:spPr>
        <p:txBody>
          <a:bodyPr wrap="square" rtlCol="0">
            <a:spAutoFit/>
          </a:bodyPr>
          <a:lstStyle/>
          <a:p>
            <a:r>
              <a:rPr kumimoji="1" lang="zh-CN" altLang="en-US" sz="3200" dirty="0" smtClean="0">
                <a:latin typeface="黑体"/>
                <a:ea typeface="黑体"/>
              </a:rPr>
              <a:t>企业文化内容</a:t>
            </a:r>
            <a:endParaRPr kumimoji="1" lang="zh-CN" altLang="en-US" sz="3200" dirty="0">
              <a:latin typeface="黑体"/>
              <a:ea typeface="黑体"/>
            </a:endParaRPr>
          </a:p>
        </p:txBody>
      </p:sp>
      <p:sp>
        <p:nvSpPr>
          <p:cNvPr id="2" name="圆角矩形 1"/>
          <p:cNvSpPr/>
          <p:nvPr/>
        </p:nvSpPr>
        <p:spPr>
          <a:xfrm>
            <a:off x="3203848" y="987574"/>
            <a:ext cx="244827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sz="2400" dirty="0" smtClean="0">
                <a:latin typeface="黑体"/>
                <a:ea typeface="黑体"/>
              </a:rPr>
              <a:t>企业文化内容</a:t>
            </a:r>
            <a:endParaRPr kumimoji="1" lang="zh-CN" altLang="en-US" sz="2400" dirty="0">
              <a:latin typeface="黑体"/>
              <a:ea typeface="黑体"/>
            </a:endParaRPr>
          </a:p>
        </p:txBody>
      </p:sp>
      <p:sp>
        <p:nvSpPr>
          <p:cNvPr id="4" name="椭圆 3"/>
          <p:cNvSpPr/>
          <p:nvPr/>
        </p:nvSpPr>
        <p:spPr>
          <a:xfrm>
            <a:off x="755576"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6" name="椭圆 15"/>
          <p:cNvSpPr/>
          <p:nvPr/>
        </p:nvSpPr>
        <p:spPr>
          <a:xfrm>
            <a:off x="2014501"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7" name="椭圆 16"/>
          <p:cNvSpPr/>
          <p:nvPr/>
        </p:nvSpPr>
        <p:spPr>
          <a:xfrm>
            <a:off x="3332863"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8" name="椭圆 17"/>
          <p:cNvSpPr/>
          <p:nvPr/>
        </p:nvSpPr>
        <p:spPr>
          <a:xfrm>
            <a:off x="4557599"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9" name="椭圆 18"/>
          <p:cNvSpPr/>
          <p:nvPr/>
        </p:nvSpPr>
        <p:spPr>
          <a:xfrm>
            <a:off x="5824940"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0" name="椭圆 19"/>
          <p:cNvSpPr/>
          <p:nvPr/>
        </p:nvSpPr>
        <p:spPr>
          <a:xfrm>
            <a:off x="7092280" y="1923678"/>
            <a:ext cx="936104"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5" name="文本框 4"/>
          <p:cNvSpPr txBox="1"/>
          <p:nvPr/>
        </p:nvSpPr>
        <p:spPr>
          <a:xfrm>
            <a:off x="865813" y="19236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1</a:t>
            </a:r>
            <a:endParaRPr kumimoji="1" lang="zh-CN" altLang="en-US" sz="2000" dirty="0">
              <a:solidFill>
                <a:schemeClr val="bg1"/>
              </a:solidFill>
              <a:latin typeface="黑体"/>
              <a:ea typeface="黑体"/>
            </a:endParaRPr>
          </a:p>
        </p:txBody>
      </p:sp>
      <p:sp>
        <p:nvSpPr>
          <p:cNvPr id="22" name="文本框 21"/>
          <p:cNvSpPr txBox="1"/>
          <p:nvPr/>
        </p:nvSpPr>
        <p:spPr>
          <a:xfrm>
            <a:off x="2089949" y="19363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2</a:t>
            </a:r>
            <a:endParaRPr kumimoji="1" lang="zh-CN" altLang="en-US" sz="2000" dirty="0">
              <a:solidFill>
                <a:schemeClr val="bg1"/>
              </a:solidFill>
              <a:latin typeface="黑体"/>
              <a:ea typeface="黑体"/>
            </a:endParaRPr>
          </a:p>
        </p:txBody>
      </p:sp>
      <p:sp>
        <p:nvSpPr>
          <p:cNvPr id="23" name="文本框 22"/>
          <p:cNvSpPr txBox="1"/>
          <p:nvPr/>
        </p:nvSpPr>
        <p:spPr>
          <a:xfrm>
            <a:off x="3419872" y="19236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3</a:t>
            </a:r>
            <a:endParaRPr kumimoji="1" lang="zh-CN" altLang="en-US" sz="2000" dirty="0">
              <a:solidFill>
                <a:schemeClr val="bg1"/>
              </a:solidFill>
              <a:latin typeface="黑体"/>
              <a:ea typeface="黑体"/>
            </a:endParaRPr>
          </a:p>
        </p:txBody>
      </p:sp>
      <p:sp>
        <p:nvSpPr>
          <p:cNvPr id="24" name="文本框 23"/>
          <p:cNvSpPr txBox="1"/>
          <p:nvPr/>
        </p:nvSpPr>
        <p:spPr>
          <a:xfrm>
            <a:off x="4651225" y="19236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4</a:t>
            </a:r>
            <a:endParaRPr kumimoji="1" lang="zh-CN" altLang="en-US" sz="2000" dirty="0">
              <a:solidFill>
                <a:schemeClr val="bg1"/>
              </a:solidFill>
              <a:latin typeface="黑体"/>
              <a:ea typeface="黑体"/>
            </a:endParaRPr>
          </a:p>
        </p:txBody>
      </p:sp>
      <p:sp>
        <p:nvSpPr>
          <p:cNvPr id="25" name="文本框 24"/>
          <p:cNvSpPr txBox="1"/>
          <p:nvPr/>
        </p:nvSpPr>
        <p:spPr>
          <a:xfrm>
            <a:off x="5884750" y="19363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5</a:t>
            </a:r>
            <a:endParaRPr kumimoji="1" lang="zh-CN" altLang="en-US" sz="2000" dirty="0">
              <a:solidFill>
                <a:schemeClr val="bg1"/>
              </a:solidFill>
              <a:latin typeface="黑体"/>
              <a:ea typeface="黑体"/>
            </a:endParaRPr>
          </a:p>
        </p:txBody>
      </p:sp>
      <p:sp>
        <p:nvSpPr>
          <p:cNvPr id="26" name="文本框 25"/>
          <p:cNvSpPr txBox="1"/>
          <p:nvPr/>
        </p:nvSpPr>
        <p:spPr>
          <a:xfrm>
            <a:off x="7143676" y="1923678"/>
            <a:ext cx="825867" cy="400110"/>
          </a:xfrm>
          <a:prstGeom prst="rect">
            <a:avLst/>
          </a:prstGeom>
          <a:noFill/>
        </p:spPr>
        <p:txBody>
          <a:bodyPr wrap="none" rtlCol="0">
            <a:spAutoFit/>
          </a:bodyPr>
          <a:lstStyle/>
          <a:p>
            <a:r>
              <a:rPr kumimoji="1" lang="zh-CN" altLang="en-US" sz="2000" dirty="0" smtClean="0">
                <a:solidFill>
                  <a:schemeClr val="bg1"/>
                </a:solidFill>
                <a:latin typeface="黑体"/>
                <a:ea typeface="黑体"/>
              </a:rPr>
              <a:t>内容</a:t>
            </a:r>
            <a:r>
              <a:rPr kumimoji="1" lang="en-US" altLang="zh-CN" sz="2000" dirty="0" smtClean="0">
                <a:solidFill>
                  <a:schemeClr val="bg1"/>
                </a:solidFill>
                <a:latin typeface="黑体"/>
                <a:ea typeface="黑体"/>
              </a:rPr>
              <a:t>6</a:t>
            </a:r>
            <a:endParaRPr kumimoji="1" lang="zh-CN" altLang="en-US" sz="2000" dirty="0">
              <a:solidFill>
                <a:schemeClr val="bg1"/>
              </a:solidFill>
              <a:latin typeface="黑体"/>
              <a:ea typeface="黑体"/>
            </a:endParaRPr>
          </a:p>
        </p:txBody>
      </p:sp>
      <p:sp>
        <p:nvSpPr>
          <p:cNvPr id="7" name="矩形 6"/>
          <p:cNvSpPr/>
          <p:nvPr/>
        </p:nvSpPr>
        <p:spPr>
          <a:xfrm>
            <a:off x="789484"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en-US" dirty="0" smtClean="0">
                <a:latin typeface="黑体"/>
                <a:ea typeface="黑体"/>
              </a:rPr>
              <a:t>经营哲学</a:t>
            </a:r>
            <a:endParaRPr kumimoji="1" lang="zh-CN" altLang="en-US" dirty="0">
              <a:latin typeface="黑体"/>
              <a:ea typeface="黑体"/>
            </a:endParaRPr>
          </a:p>
        </p:txBody>
      </p:sp>
      <p:sp>
        <p:nvSpPr>
          <p:cNvPr id="28" name="矩形 27"/>
          <p:cNvSpPr/>
          <p:nvPr/>
        </p:nvSpPr>
        <p:spPr>
          <a:xfrm>
            <a:off x="2085628"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dirty="0" smtClean="0">
                <a:latin typeface="黑体"/>
                <a:ea typeface="黑体"/>
              </a:rPr>
              <a:t>价值观念</a:t>
            </a:r>
            <a:endParaRPr kumimoji="1" lang="zh-CN" altLang="en-US" dirty="0">
              <a:latin typeface="黑体"/>
              <a:ea typeface="黑体"/>
            </a:endParaRPr>
          </a:p>
        </p:txBody>
      </p:sp>
      <p:sp>
        <p:nvSpPr>
          <p:cNvPr id="29" name="矩形 28"/>
          <p:cNvSpPr/>
          <p:nvPr/>
        </p:nvSpPr>
        <p:spPr>
          <a:xfrm>
            <a:off x="3381772"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dirty="0" smtClean="0">
                <a:latin typeface="黑体"/>
                <a:ea typeface="黑体"/>
              </a:rPr>
              <a:t>企业精神</a:t>
            </a:r>
            <a:endParaRPr kumimoji="1" lang="zh-CN" altLang="en-US" dirty="0">
              <a:latin typeface="黑体"/>
              <a:ea typeface="黑体"/>
            </a:endParaRPr>
          </a:p>
        </p:txBody>
      </p:sp>
      <p:sp>
        <p:nvSpPr>
          <p:cNvPr id="30" name="矩形 29"/>
          <p:cNvSpPr/>
          <p:nvPr/>
        </p:nvSpPr>
        <p:spPr>
          <a:xfrm>
            <a:off x="4677916"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dirty="0" smtClean="0">
                <a:latin typeface="黑体"/>
                <a:ea typeface="黑体"/>
              </a:rPr>
              <a:t>企业道德</a:t>
            </a:r>
            <a:endParaRPr kumimoji="1" lang="zh-CN" altLang="en-US" dirty="0">
              <a:latin typeface="黑体"/>
              <a:ea typeface="黑体"/>
            </a:endParaRPr>
          </a:p>
        </p:txBody>
      </p:sp>
      <p:sp>
        <p:nvSpPr>
          <p:cNvPr id="31" name="矩形 30"/>
          <p:cNvSpPr/>
          <p:nvPr/>
        </p:nvSpPr>
        <p:spPr>
          <a:xfrm>
            <a:off x="5974060"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dirty="0" smtClean="0">
                <a:latin typeface="黑体"/>
                <a:ea typeface="黑体"/>
              </a:rPr>
              <a:t>企业形象</a:t>
            </a:r>
            <a:endParaRPr kumimoji="1" lang="zh-CN" altLang="en-US" dirty="0">
              <a:latin typeface="黑体"/>
              <a:ea typeface="黑体"/>
            </a:endParaRPr>
          </a:p>
        </p:txBody>
      </p:sp>
      <p:sp>
        <p:nvSpPr>
          <p:cNvPr id="32" name="矩形 31"/>
          <p:cNvSpPr/>
          <p:nvPr/>
        </p:nvSpPr>
        <p:spPr>
          <a:xfrm>
            <a:off x="7270204" y="2859782"/>
            <a:ext cx="720080" cy="11521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dirty="0" smtClean="0">
                <a:latin typeface="黑体"/>
                <a:ea typeface="黑体"/>
              </a:rPr>
              <a:t>企业制度</a:t>
            </a:r>
            <a:endParaRPr kumimoji="1" lang="zh-CN" altLang="en-US" dirty="0">
              <a:latin typeface="黑体"/>
              <a:ea typeface="黑体"/>
            </a:endParaRPr>
          </a:p>
        </p:txBody>
      </p:sp>
      <p:sp>
        <p:nvSpPr>
          <p:cNvPr id="8" name="下箭头 7"/>
          <p:cNvSpPr/>
          <p:nvPr/>
        </p:nvSpPr>
        <p:spPr>
          <a:xfrm>
            <a:off x="1081708"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4" name="下箭头 33"/>
          <p:cNvSpPr/>
          <p:nvPr/>
        </p:nvSpPr>
        <p:spPr>
          <a:xfrm>
            <a:off x="2370232"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5" name="下箭头 34"/>
          <p:cNvSpPr/>
          <p:nvPr/>
        </p:nvSpPr>
        <p:spPr>
          <a:xfrm>
            <a:off x="3658756"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6" name="下箭头 35"/>
          <p:cNvSpPr/>
          <p:nvPr/>
        </p:nvSpPr>
        <p:spPr>
          <a:xfrm>
            <a:off x="4947280"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7" name="下箭头 36"/>
          <p:cNvSpPr/>
          <p:nvPr/>
        </p:nvSpPr>
        <p:spPr>
          <a:xfrm>
            <a:off x="6235804"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8" name="下箭头 37"/>
          <p:cNvSpPr/>
          <p:nvPr/>
        </p:nvSpPr>
        <p:spPr>
          <a:xfrm>
            <a:off x="7524328" y="2389634"/>
            <a:ext cx="177924" cy="432048"/>
          </a:xfrm>
          <a:prstGeom prst="downArrow">
            <a:avLst/>
          </a:prstGeom>
          <a:solidFill>
            <a:schemeClr val="bg1">
              <a:lumMod val="65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743452178"/>
      </p:ext>
    </p:extLst>
  </p:cSld>
  <p:clrMapOvr>
    <a:masterClrMapping/>
  </p:clrMapOvr>
  <p:transition spd="med" advClick="0" advTm="0">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p:cNvSpPr txBox="1"/>
          <p:nvPr/>
        </p:nvSpPr>
        <p:spPr>
          <a:xfrm>
            <a:off x="971600" y="123478"/>
            <a:ext cx="3960440" cy="584776"/>
          </a:xfrm>
          <a:prstGeom prst="rect">
            <a:avLst/>
          </a:prstGeom>
          <a:noFill/>
        </p:spPr>
        <p:txBody>
          <a:bodyPr wrap="square" rtlCol="0">
            <a:spAutoFit/>
          </a:bodyPr>
          <a:lstStyle/>
          <a:p>
            <a:r>
              <a:rPr kumimoji="1" lang="zh-CN" altLang="en-US" sz="3200" dirty="0" smtClean="0">
                <a:latin typeface="黑体"/>
                <a:ea typeface="黑体"/>
              </a:rPr>
              <a:t>企业文化内容</a:t>
            </a:r>
            <a:endParaRPr kumimoji="1" lang="zh-CN" altLang="en-US" sz="3200" dirty="0">
              <a:latin typeface="黑体"/>
              <a:ea typeface="黑体"/>
            </a:endParaRPr>
          </a:p>
        </p:txBody>
      </p:sp>
      <p:sp>
        <p:nvSpPr>
          <p:cNvPr id="3" name="文本框 2"/>
          <p:cNvSpPr txBox="1"/>
          <p:nvPr/>
        </p:nvSpPr>
        <p:spPr>
          <a:xfrm>
            <a:off x="929284" y="771550"/>
            <a:ext cx="8208912" cy="4031873"/>
          </a:xfrm>
          <a:prstGeom prst="rect">
            <a:avLst/>
          </a:prstGeom>
          <a:noFill/>
        </p:spPr>
        <p:txBody>
          <a:bodyPr wrap="square" rtlCol="0">
            <a:spAutoFit/>
          </a:bodyPr>
          <a:lstStyle/>
          <a:p>
            <a:r>
              <a:rPr lang="en-US" altLang="zh-CN" sz="1600" dirty="0">
                <a:latin typeface="黑体"/>
                <a:ea typeface="黑体"/>
              </a:rPr>
              <a:t>1</a:t>
            </a:r>
            <a:r>
              <a:rPr lang="zh-CN" altLang="zh-CN" sz="1600" dirty="0">
                <a:latin typeface="黑体"/>
                <a:ea typeface="黑体"/>
              </a:rPr>
              <a:t>、经营哲学</a:t>
            </a:r>
          </a:p>
          <a:p>
            <a:r>
              <a:rPr lang="zh-CN" altLang="en-US" sz="1600" dirty="0" smtClean="0">
                <a:latin typeface="黑体"/>
                <a:ea typeface="黑体"/>
              </a:rPr>
              <a:t>   </a:t>
            </a:r>
            <a:r>
              <a:rPr lang="zh-CN" altLang="zh-CN" sz="1600" dirty="0" smtClean="0">
                <a:latin typeface="黑体"/>
                <a:ea typeface="黑体"/>
              </a:rPr>
              <a:t>经营哲学也称企业</a:t>
            </a:r>
            <a:r>
              <a:rPr lang="zh-CN" altLang="zh-CN" sz="1600" dirty="0">
                <a:latin typeface="黑体"/>
                <a:ea typeface="黑体"/>
              </a:rPr>
              <a:t>哲学，是一个企业从事生产经营和管理活动的方法论原则</a:t>
            </a:r>
            <a:r>
              <a:rPr lang="zh-CN" altLang="zh-CN" sz="1600" dirty="0" smtClean="0">
                <a:latin typeface="黑体"/>
                <a:ea typeface="黑体"/>
              </a:rPr>
              <a:t>。</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它是指导企业行为</a:t>
            </a:r>
            <a:r>
              <a:rPr lang="zh-CN" altLang="zh-CN" sz="1600" dirty="0">
                <a:latin typeface="黑体"/>
                <a:ea typeface="黑体"/>
              </a:rPr>
              <a:t>的基础</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2</a:t>
            </a:r>
            <a:r>
              <a:rPr lang="zh-CN" altLang="zh-CN" sz="1600" dirty="0">
                <a:latin typeface="黑体"/>
                <a:ea typeface="黑体"/>
              </a:rPr>
              <a:t>、价值观念</a:t>
            </a:r>
          </a:p>
          <a:p>
            <a:r>
              <a:rPr lang="zh-CN" altLang="en-US" sz="1600" dirty="0" smtClean="0">
                <a:latin typeface="黑体"/>
                <a:ea typeface="黑体"/>
              </a:rPr>
              <a:t>   </a:t>
            </a:r>
            <a:r>
              <a:rPr lang="zh-CN" altLang="zh-CN" sz="1600" dirty="0" smtClean="0">
                <a:latin typeface="黑体"/>
                <a:ea typeface="黑体"/>
              </a:rPr>
              <a:t>企业</a:t>
            </a:r>
            <a:r>
              <a:rPr lang="zh-CN" altLang="zh-CN" sz="1600" dirty="0">
                <a:latin typeface="黑体"/>
                <a:ea typeface="黑体"/>
              </a:rPr>
              <a:t>的价值观，是指企业在追求经营成功的过程中，对生产经营和目标</a:t>
            </a:r>
            <a:r>
              <a:rPr lang="zh-CN" altLang="zh-CN" sz="1600" dirty="0" smtClean="0">
                <a:latin typeface="黑体"/>
                <a:ea typeface="黑体"/>
              </a:rPr>
              <a:t>追求</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以及</a:t>
            </a:r>
            <a:r>
              <a:rPr lang="zh-CN" altLang="zh-CN" sz="1600" dirty="0">
                <a:latin typeface="黑体"/>
                <a:ea typeface="黑体"/>
              </a:rPr>
              <a:t>自身行为的根本看法和评价，是企业全体职工共同的价值准则。</a:t>
            </a:r>
            <a:r>
              <a:rPr lang="zh-CN" altLang="zh-CN" sz="1600" dirty="0" smtClean="0">
                <a:latin typeface="黑体"/>
                <a:ea typeface="黑体"/>
              </a:rPr>
              <a:t>企业价</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值观是企业</a:t>
            </a:r>
            <a:r>
              <a:rPr lang="zh-CN" altLang="zh-CN" sz="1600" dirty="0">
                <a:latin typeface="黑体"/>
                <a:ea typeface="黑体"/>
              </a:rPr>
              <a:t>文化的核心。</a:t>
            </a:r>
          </a:p>
          <a:p>
            <a:r>
              <a:rPr lang="en-US" altLang="zh-CN" sz="1600" dirty="0" smtClean="0">
                <a:latin typeface="黑体"/>
                <a:ea typeface="黑体"/>
              </a:rPr>
              <a:t>3</a:t>
            </a:r>
            <a:r>
              <a:rPr lang="zh-CN" altLang="zh-CN" sz="1600" dirty="0">
                <a:latin typeface="黑体"/>
                <a:ea typeface="黑体"/>
              </a:rPr>
              <a:t>、企业精神：指企业全体员工共同认可的企业理念和长期形成的风范</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4</a:t>
            </a:r>
            <a:r>
              <a:rPr lang="zh-CN" altLang="zh-CN" sz="1600" dirty="0">
                <a:latin typeface="黑体"/>
                <a:ea typeface="黑体"/>
              </a:rPr>
              <a:t>、企业道德</a:t>
            </a:r>
          </a:p>
          <a:p>
            <a:r>
              <a:rPr lang="zh-CN" altLang="en-US" sz="1600" dirty="0" smtClean="0">
                <a:latin typeface="黑体"/>
                <a:ea typeface="黑体"/>
              </a:rPr>
              <a:t>   </a:t>
            </a:r>
            <a:r>
              <a:rPr lang="zh-CN" altLang="zh-CN" sz="1600" dirty="0" smtClean="0">
                <a:latin typeface="黑体"/>
                <a:ea typeface="黑体"/>
              </a:rPr>
              <a:t>企业道德是调节企业</a:t>
            </a:r>
            <a:r>
              <a:rPr lang="zh-CN" altLang="zh-CN" sz="1600" dirty="0">
                <a:latin typeface="黑体"/>
                <a:ea typeface="黑体"/>
              </a:rPr>
              <a:t>与社会、企业与员工、员工与员工之间相互关</a:t>
            </a:r>
            <a:r>
              <a:rPr lang="zh-CN" altLang="zh-CN" sz="1600" dirty="0" smtClean="0">
                <a:latin typeface="黑体"/>
                <a:ea typeface="黑体"/>
              </a:rPr>
              <a:t>系的行为</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规范总和</a:t>
            </a:r>
            <a:r>
              <a:rPr lang="zh-CN" altLang="zh-CN" sz="1600" dirty="0">
                <a:latin typeface="黑体"/>
                <a:ea typeface="黑体"/>
              </a:rPr>
              <a:t>。企业道德包括职业道德和经营道德两方面。</a:t>
            </a:r>
          </a:p>
          <a:p>
            <a:r>
              <a:rPr lang="en-US" altLang="zh-CN" sz="1600" dirty="0" smtClean="0">
                <a:latin typeface="黑体"/>
                <a:ea typeface="黑体"/>
              </a:rPr>
              <a:t>5</a:t>
            </a:r>
            <a:r>
              <a:rPr lang="zh-CN" altLang="zh-CN" sz="1600" dirty="0">
                <a:latin typeface="黑体"/>
                <a:ea typeface="黑体"/>
              </a:rPr>
              <a:t>、企业形象</a:t>
            </a:r>
          </a:p>
          <a:p>
            <a:r>
              <a:rPr lang="zh-CN" altLang="en-US" sz="1600" dirty="0" smtClean="0">
                <a:latin typeface="黑体"/>
                <a:ea typeface="黑体"/>
              </a:rPr>
              <a:t>   </a:t>
            </a:r>
            <a:r>
              <a:rPr lang="zh-CN" altLang="zh-CN" sz="1600" dirty="0" smtClean="0">
                <a:latin typeface="黑体"/>
                <a:ea typeface="黑体"/>
              </a:rPr>
              <a:t>企业形象是企业通过外部特征和经营实力表现</a:t>
            </a:r>
            <a:r>
              <a:rPr lang="zh-CN" altLang="zh-CN" sz="1600" dirty="0">
                <a:latin typeface="黑体"/>
                <a:ea typeface="黑体"/>
              </a:rPr>
              <a:t>出来的，被消费</a:t>
            </a:r>
            <a:r>
              <a:rPr lang="zh-CN" altLang="zh-CN" sz="1600" dirty="0" smtClean="0">
                <a:latin typeface="黑体"/>
                <a:ea typeface="黑体"/>
              </a:rPr>
              <a:t>者和公众所认</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同的企业总体</a:t>
            </a:r>
            <a:r>
              <a:rPr lang="zh-CN" altLang="zh-CN" sz="1600" dirty="0">
                <a:latin typeface="黑体"/>
                <a:ea typeface="黑体"/>
              </a:rPr>
              <a:t>印象</a:t>
            </a:r>
            <a:r>
              <a:rPr lang="zh-CN" altLang="zh-CN" sz="1600" dirty="0" smtClean="0">
                <a:latin typeface="黑体"/>
                <a:ea typeface="黑体"/>
              </a:rPr>
              <a:t>。良好的企业形象是企业宝贵</a:t>
            </a:r>
            <a:r>
              <a:rPr lang="zh-CN" altLang="zh-CN" sz="1600" dirty="0">
                <a:latin typeface="黑体"/>
                <a:ea typeface="黑体"/>
              </a:rPr>
              <a:t>的财富和战略资源。</a:t>
            </a:r>
          </a:p>
          <a:p>
            <a:r>
              <a:rPr lang="en-US" altLang="zh-CN" sz="1600" dirty="0">
                <a:latin typeface="黑体"/>
                <a:ea typeface="黑体"/>
              </a:rPr>
              <a:t>6</a:t>
            </a:r>
            <a:r>
              <a:rPr lang="zh-CN" altLang="zh-CN" sz="1600" dirty="0">
                <a:latin typeface="黑体"/>
                <a:ea typeface="黑体"/>
              </a:rPr>
              <a:t>、企业制度：是在生产经营实践活动中所形成的，对人的行为带有强制性</a:t>
            </a:r>
            <a:r>
              <a:rPr lang="zh-CN" altLang="zh-CN" sz="1600" dirty="0" smtClean="0">
                <a:latin typeface="黑体"/>
                <a:ea typeface="黑体"/>
              </a:rPr>
              <a:t>，</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并能保障一定权</a:t>
            </a:r>
            <a:r>
              <a:rPr lang="zh-CN" altLang="zh-CN" sz="1600" dirty="0">
                <a:latin typeface="黑体"/>
                <a:ea typeface="黑体"/>
              </a:rPr>
              <a:t>利的各种规定。 </a:t>
            </a:r>
            <a:endParaRPr kumimoji="1" lang="zh-CN" altLang="en-US" sz="1600" dirty="0">
              <a:latin typeface="黑体"/>
              <a:ea typeface="黑体"/>
            </a:endParaRPr>
          </a:p>
        </p:txBody>
      </p:sp>
    </p:spTree>
    <p:extLst>
      <p:ext uri="{BB962C8B-B14F-4D97-AF65-F5344CB8AC3E}">
        <p14:creationId xmlns:p14="http://schemas.microsoft.com/office/powerpoint/2010/main" val="201070768"/>
      </p:ext>
    </p:extLst>
  </p:cSld>
  <p:clrMapOvr>
    <a:masterClrMapping/>
  </p:clrMapOvr>
  <p:transition spd="med" advClick="0" advTm="0">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121"/>
          <p:cNvSpPr/>
          <p:nvPr/>
        </p:nvSpPr>
        <p:spPr>
          <a:xfrm rot="18000000">
            <a:off x="3434475" y="1614782"/>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45" name="Donut 122"/>
          <p:cNvSpPr/>
          <p:nvPr/>
        </p:nvSpPr>
        <p:spPr>
          <a:xfrm>
            <a:off x="3275856" y="1050454"/>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sp>
        <p:nvSpPr>
          <p:cNvPr id="22" name="文本框 21"/>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企业文化的特征</a:t>
            </a:r>
            <a:endParaRPr kumimoji="1" lang="zh-CN" altLang="en-US" sz="3200" dirty="0">
              <a:latin typeface="黑体"/>
              <a:ea typeface="黑体"/>
            </a:endParaRPr>
          </a:p>
        </p:txBody>
      </p:sp>
      <p:grpSp>
        <p:nvGrpSpPr>
          <p:cNvPr id="5" name="Group 79"/>
          <p:cNvGrpSpPr/>
          <p:nvPr/>
        </p:nvGrpSpPr>
        <p:grpSpPr>
          <a:xfrm>
            <a:off x="2339752" y="1241078"/>
            <a:ext cx="1468073" cy="467999"/>
            <a:chOff x="1788979" y="1466851"/>
            <a:chExt cx="1375700" cy="347664"/>
          </a:xfrm>
          <a:solidFill>
            <a:schemeClr val="accent1"/>
          </a:solidFill>
        </p:grpSpPr>
        <p:sp>
          <p:nvSpPr>
            <p:cNvPr id="6"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7" name="Text Placeholder 3"/>
            <p:cNvSpPr txBox="1">
              <a:spLocks/>
            </p:cNvSpPr>
            <p:nvPr/>
          </p:nvSpPr>
          <p:spPr>
            <a:xfrm>
              <a:off x="1788979" y="1551206"/>
              <a:ext cx="340754"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1</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8" name="Isosceles Triangle 91"/>
          <p:cNvSpPr/>
          <p:nvPr/>
        </p:nvSpPr>
        <p:spPr>
          <a:xfrm rot="3600000" flipH="1">
            <a:off x="5914350" y="2114552"/>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9" name="Donut 92"/>
          <p:cNvSpPr/>
          <p:nvPr/>
        </p:nvSpPr>
        <p:spPr>
          <a:xfrm flipH="1">
            <a:off x="5299341" y="1600681"/>
            <a:ext cx="1026933" cy="1026989"/>
          </a:xfrm>
          <a:prstGeom prst="donut">
            <a:avLst>
              <a:gd name="adj" fmla="val 190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10" name="Group 93"/>
          <p:cNvGrpSpPr/>
          <p:nvPr/>
        </p:nvGrpSpPr>
        <p:grpSpPr>
          <a:xfrm flipH="1">
            <a:off x="5884127" y="1750519"/>
            <a:ext cx="1514850" cy="467999"/>
            <a:chOff x="1793077" y="1463668"/>
            <a:chExt cx="1371600" cy="347664"/>
          </a:xfrm>
          <a:solidFill>
            <a:schemeClr val="accent2"/>
          </a:solidFill>
        </p:grpSpPr>
        <p:sp>
          <p:nvSpPr>
            <p:cNvPr id="11"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2" name="Text Placeholder 3"/>
            <p:cNvSpPr txBox="1">
              <a:spLocks/>
            </p:cNvSpPr>
            <p:nvPr/>
          </p:nvSpPr>
          <p:spPr>
            <a:xfrm>
              <a:off x="1852592" y="1534585"/>
              <a:ext cx="277862"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2</a:t>
              </a:r>
            </a:p>
          </p:txBody>
        </p:sp>
      </p:grpSp>
      <p:sp>
        <p:nvSpPr>
          <p:cNvPr id="13" name="Isosceles Triangle 98"/>
          <p:cNvSpPr/>
          <p:nvPr/>
        </p:nvSpPr>
        <p:spPr>
          <a:xfrm rot="3600000" flipH="1">
            <a:off x="5952448" y="3321954"/>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4" name="Donut 99"/>
          <p:cNvSpPr/>
          <p:nvPr/>
        </p:nvSpPr>
        <p:spPr>
          <a:xfrm flipH="1">
            <a:off x="5337438" y="2808083"/>
            <a:ext cx="1026933" cy="1026989"/>
          </a:xfrm>
          <a:prstGeom prst="donut">
            <a:avLst>
              <a:gd name="adj" fmla="val 1907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15" name="Group 100"/>
          <p:cNvGrpSpPr/>
          <p:nvPr/>
        </p:nvGrpSpPr>
        <p:grpSpPr>
          <a:xfrm flipH="1">
            <a:off x="5922228" y="2948254"/>
            <a:ext cx="1530092" cy="467999"/>
            <a:chOff x="1793075" y="1466851"/>
            <a:chExt cx="1371600" cy="347664"/>
          </a:xfrm>
          <a:solidFill>
            <a:schemeClr val="accent3"/>
          </a:solidFill>
        </p:grpSpPr>
        <p:sp>
          <p:nvSpPr>
            <p:cNvPr id="16"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7" name="Text Placeholder 3"/>
            <p:cNvSpPr txBox="1">
              <a:spLocks/>
            </p:cNvSpPr>
            <p:nvPr/>
          </p:nvSpPr>
          <p:spPr>
            <a:xfrm>
              <a:off x="1871026" y="1546450"/>
              <a:ext cx="286045"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4</a:t>
              </a:r>
            </a:p>
          </p:txBody>
        </p:sp>
      </p:grpSp>
      <p:sp>
        <p:nvSpPr>
          <p:cNvPr id="18" name="Isosceles Triangle 121"/>
          <p:cNvSpPr/>
          <p:nvPr/>
        </p:nvSpPr>
        <p:spPr>
          <a:xfrm rot="18000000">
            <a:off x="3430384" y="2847209"/>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9" name="Donut 122"/>
          <p:cNvSpPr/>
          <p:nvPr/>
        </p:nvSpPr>
        <p:spPr>
          <a:xfrm>
            <a:off x="3365678" y="2333337"/>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0" name="Group 79"/>
          <p:cNvGrpSpPr/>
          <p:nvPr/>
        </p:nvGrpSpPr>
        <p:grpSpPr>
          <a:xfrm>
            <a:off x="2333271" y="2486082"/>
            <a:ext cx="1474554" cy="467999"/>
            <a:chOff x="1793079" y="1466851"/>
            <a:chExt cx="1371600" cy="347664"/>
          </a:xfrm>
          <a:solidFill>
            <a:schemeClr val="accent1"/>
          </a:solidFill>
        </p:grpSpPr>
        <p:sp>
          <p:nvSpPr>
            <p:cNvPr id="21"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1865902" y="1551206"/>
              <a:ext cx="340754"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3</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24" name="Isosceles Triangle 128"/>
          <p:cNvSpPr/>
          <p:nvPr/>
        </p:nvSpPr>
        <p:spPr>
          <a:xfrm rot="18000000">
            <a:off x="3430384" y="4074855"/>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25" name="Donut 129"/>
          <p:cNvSpPr/>
          <p:nvPr/>
        </p:nvSpPr>
        <p:spPr>
          <a:xfrm>
            <a:off x="3365678" y="3560985"/>
            <a:ext cx="1026933" cy="1026989"/>
          </a:xfrm>
          <a:prstGeom prst="donut">
            <a:avLst>
              <a:gd name="adj" fmla="val 190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6" name="Group 86"/>
          <p:cNvGrpSpPr/>
          <p:nvPr/>
        </p:nvGrpSpPr>
        <p:grpSpPr>
          <a:xfrm>
            <a:off x="2339752" y="3720366"/>
            <a:ext cx="1472949" cy="436798"/>
            <a:chOff x="1793079" y="1466851"/>
            <a:chExt cx="1371600" cy="347664"/>
          </a:xfrm>
          <a:solidFill>
            <a:schemeClr val="accent4"/>
          </a:solidFill>
        </p:grpSpPr>
        <p:sp>
          <p:nvSpPr>
            <p:cNvPr id="27"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28" name="Text Placeholder 3"/>
            <p:cNvSpPr txBox="1">
              <a:spLocks/>
            </p:cNvSpPr>
            <p:nvPr/>
          </p:nvSpPr>
          <p:spPr>
            <a:xfrm>
              <a:off x="1888342" y="1542452"/>
              <a:ext cx="252444" cy="208225"/>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5</a:t>
              </a:r>
              <a:endParaRPr lang="en-US" sz="1700" dirty="0">
                <a:solidFill>
                  <a:schemeClr val="bg1"/>
                </a:solidFill>
                <a:latin typeface="微软雅黑" panose="020B0503020204020204" pitchFamily="34" charset="-122"/>
                <a:ea typeface="微软雅黑" panose="020B0503020204020204" pitchFamily="34" charset="-122"/>
              </a:endParaRPr>
            </a:p>
          </p:txBody>
        </p:sp>
      </p:grpSp>
      <p:cxnSp>
        <p:nvCxnSpPr>
          <p:cNvPr id="29" name="Straight Connector 110"/>
          <p:cNvCxnSpPr/>
          <p:nvPr/>
        </p:nvCxnSpPr>
        <p:spPr>
          <a:xfrm rot="10800000" flipV="1">
            <a:off x="4362068" y="2208198"/>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111"/>
          <p:cNvCxnSpPr/>
          <p:nvPr/>
        </p:nvCxnSpPr>
        <p:spPr>
          <a:xfrm rot="10800000" flipV="1">
            <a:off x="4362132" y="3448176"/>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112"/>
          <p:cNvCxnSpPr/>
          <p:nvPr/>
        </p:nvCxnSpPr>
        <p:spPr>
          <a:xfrm>
            <a:off x="4362068" y="2928278"/>
            <a:ext cx="990610" cy="268189"/>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110"/>
          <p:cNvCxnSpPr/>
          <p:nvPr/>
        </p:nvCxnSpPr>
        <p:spPr>
          <a:xfrm flipH="1" flipV="1">
            <a:off x="4218052" y="1560126"/>
            <a:ext cx="1287026" cy="507629"/>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TextBox 24"/>
          <p:cNvSpPr txBox="1"/>
          <p:nvPr/>
        </p:nvSpPr>
        <p:spPr>
          <a:xfrm>
            <a:off x="1998628" y="1316782"/>
            <a:ext cx="1553343" cy="342646"/>
          </a:xfrm>
          <a:prstGeom prst="rect">
            <a:avLst/>
          </a:prstGeom>
          <a:noFill/>
        </p:spPr>
        <p:txBody>
          <a:bodyPr wrap="square" lIns="65012" tIns="32506" rIns="65012" bIns="32506" rtlCol="0">
            <a:spAutoFit/>
          </a:bodyPr>
          <a:lstStyle/>
          <a:p>
            <a:pPr algn="r"/>
            <a:r>
              <a:rPr lang="zh-CN" altLang="en-US" b="1" dirty="0" smtClean="0">
                <a:solidFill>
                  <a:schemeClr val="bg1"/>
                </a:solidFill>
                <a:ea typeface="微软雅黑" panose="020B0503020204020204" pitchFamily="34" charset="-122"/>
              </a:rPr>
              <a:t>民主性</a:t>
            </a:r>
            <a:endParaRPr lang="zh-CN" altLang="en-US" b="1" dirty="0">
              <a:solidFill>
                <a:schemeClr val="bg1"/>
              </a:solidFill>
              <a:ea typeface="微软雅黑" panose="020B0503020204020204" pitchFamily="34" charset="-122"/>
            </a:endParaRPr>
          </a:p>
        </p:txBody>
      </p:sp>
      <p:sp>
        <p:nvSpPr>
          <p:cNvPr id="38" name="TextBox 24"/>
          <p:cNvSpPr txBox="1"/>
          <p:nvPr/>
        </p:nvSpPr>
        <p:spPr>
          <a:xfrm>
            <a:off x="2766033" y="2549211"/>
            <a:ext cx="836615"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集体性</a:t>
            </a:r>
            <a:endParaRPr lang="zh-CN" altLang="en-US" b="1" dirty="0">
              <a:solidFill>
                <a:schemeClr val="bg1"/>
              </a:solidFill>
              <a:ea typeface="微软雅黑" panose="020B0503020204020204" pitchFamily="34" charset="-122"/>
            </a:endParaRPr>
          </a:p>
        </p:txBody>
      </p:sp>
      <p:sp>
        <p:nvSpPr>
          <p:cNvPr id="41" name="TextBox 24"/>
          <p:cNvSpPr txBox="1"/>
          <p:nvPr/>
        </p:nvSpPr>
        <p:spPr>
          <a:xfrm>
            <a:off x="1742604" y="3769064"/>
            <a:ext cx="1847471" cy="342646"/>
          </a:xfrm>
          <a:prstGeom prst="rect">
            <a:avLst/>
          </a:prstGeom>
          <a:noFill/>
        </p:spPr>
        <p:txBody>
          <a:bodyPr wrap="square" lIns="65012" tIns="32506" rIns="65012" bIns="32506" rtlCol="0">
            <a:spAutoFit/>
          </a:bodyPr>
          <a:lstStyle/>
          <a:p>
            <a:pPr algn="r"/>
            <a:r>
              <a:rPr lang="zh-CN" altLang="en-US" b="1" dirty="0" smtClean="0">
                <a:solidFill>
                  <a:schemeClr val="bg1"/>
                </a:solidFill>
                <a:ea typeface="微软雅黑" panose="020B0503020204020204" pitchFamily="34" charset="-122"/>
              </a:rPr>
              <a:t>动态性</a:t>
            </a:r>
            <a:endParaRPr lang="zh-CN" altLang="en-US" b="1" dirty="0">
              <a:solidFill>
                <a:schemeClr val="bg1"/>
              </a:solidFill>
              <a:ea typeface="微软雅黑" panose="020B0503020204020204" pitchFamily="34" charset="-122"/>
            </a:endParaRPr>
          </a:p>
        </p:txBody>
      </p:sp>
      <p:sp>
        <p:nvSpPr>
          <p:cNvPr id="44" name="TextBox 24"/>
          <p:cNvSpPr txBox="1"/>
          <p:nvPr/>
        </p:nvSpPr>
        <p:spPr>
          <a:xfrm>
            <a:off x="6179465" y="1797854"/>
            <a:ext cx="836615"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人文性</a:t>
            </a:r>
            <a:endParaRPr lang="zh-CN" altLang="en-US" b="1" dirty="0">
              <a:solidFill>
                <a:schemeClr val="bg1"/>
              </a:solidFill>
              <a:ea typeface="微软雅黑" panose="020B0503020204020204" pitchFamily="34" charset="-122"/>
            </a:endParaRPr>
          </a:p>
        </p:txBody>
      </p:sp>
      <p:sp>
        <p:nvSpPr>
          <p:cNvPr id="46" name="TextBox 24"/>
          <p:cNvSpPr txBox="1"/>
          <p:nvPr/>
        </p:nvSpPr>
        <p:spPr>
          <a:xfrm>
            <a:off x="6228060" y="3003798"/>
            <a:ext cx="836615"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继承性</a:t>
            </a:r>
            <a:endParaRPr lang="zh-CN" altLang="en-US" b="1"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26181604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par>
                                <p:cTn id="15" presetID="1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Righ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500"/>
                            </p:stCondLst>
                            <p:childTnLst>
                              <p:par>
                                <p:cTn id="24" presetID="53"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2" presetClass="entr" presetSubtype="8"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lide(fromLeft)">
                                      <p:cBhvr>
                                        <p:cTn id="35" dur="500"/>
                                        <p:tgtEl>
                                          <p:spTgt spid="10"/>
                                        </p:tgtEl>
                                      </p:cBhvr>
                                    </p:animEffect>
                                  </p:childTnLst>
                                </p:cTn>
                              </p:par>
                            </p:childTnLst>
                          </p:cTn>
                        </p:par>
                        <p:par>
                          <p:cTn id="36" fill="hold">
                            <p:stCondLst>
                              <p:cond delay="1500"/>
                            </p:stCondLst>
                            <p:childTnLst>
                              <p:par>
                                <p:cTn id="37" presetID="53"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12" presetClass="entr" presetSubtype="2"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slide(fromRight)">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left)">
                                      <p:cBhvr>
                                        <p:cTn id="58" dur="500"/>
                                        <p:tgtEl>
                                          <p:spTgt spid="38"/>
                                        </p:tgtEl>
                                      </p:cBhvr>
                                    </p:animEffect>
                                  </p:childTnLst>
                                </p:cTn>
                              </p:par>
                            </p:childTnLst>
                          </p:cTn>
                        </p:par>
                        <p:par>
                          <p:cTn id="59" fill="hold">
                            <p:stCondLst>
                              <p:cond delay="500"/>
                            </p:stCondLst>
                            <p:childTnLst>
                              <p:par>
                                <p:cTn id="60" presetID="53"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2" presetClass="entr" presetSubtype="8"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slide(fromLeft)">
                                      <p:cBhvr>
                                        <p:cTn id="71" dur="500"/>
                                        <p:tgtEl>
                                          <p:spTgt spid="1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childTnLst>
                          </p:cTn>
                        </p:par>
                        <p:par>
                          <p:cTn id="77" fill="hold">
                            <p:stCondLst>
                              <p:cond delay="500"/>
                            </p:stCondLst>
                            <p:childTnLst>
                              <p:par>
                                <p:cTn id="78" presetID="53"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par>
                                <p:cTn id="87" presetID="12" presetClass="entr" presetSubtype="2" fill="hold"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slide(fromRight)">
                                      <p:cBhvr>
                                        <p:cTn id="89" dur="500"/>
                                        <p:tgtEl>
                                          <p:spTgt spid="26"/>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wipe(left)">
                                      <p:cBhvr>
                                        <p:cTn id="9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animBg="1"/>
      <p:bldP spid="8" grpId="0" animBg="1"/>
      <p:bldP spid="9" grpId="0" animBg="1"/>
      <p:bldP spid="13" grpId="0" animBg="1"/>
      <p:bldP spid="14" grpId="0" animBg="1"/>
      <p:bldP spid="18" grpId="0" animBg="1"/>
      <p:bldP spid="19" grpId="0" animBg="1"/>
      <p:bldP spid="24" grpId="0" animBg="1"/>
      <p:bldP spid="25" grpId="0" animBg="1"/>
      <p:bldP spid="35" grpId="0"/>
      <p:bldP spid="38" grpId="0"/>
      <p:bldP spid="41" grpId="0"/>
      <p:bldP spid="44"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922298"/>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a:p>
        </p:txBody>
      </p:sp>
      <p:grpSp>
        <p:nvGrpSpPr>
          <p:cNvPr id="2" name="组合 2"/>
          <p:cNvGrpSpPr/>
          <p:nvPr/>
        </p:nvGrpSpPr>
        <p:grpSpPr>
          <a:xfrm>
            <a:off x="1745506" y="2296691"/>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a:p>
          </p:txBody>
        </p:sp>
      </p:grpSp>
      <p:grpSp>
        <p:nvGrpSpPr>
          <p:cNvPr id="3" name="组合 4"/>
          <p:cNvGrpSpPr/>
          <p:nvPr/>
        </p:nvGrpSpPr>
        <p:grpSpPr>
          <a:xfrm>
            <a:off x="2993454" y="2768179"/>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a:p>
          </p:txBody>
        </p:sp>
      </p:grpSp>
      <p:grpSp>
        <p:nvGrpSpPr>
          <p:cNvPr id="4" name="组合 6"/>
          <p:cNvGrpSpPr/>
          <p:nvPr/>
        </p:nvGrpSpPr>
        <p:grpSpPr>
          <a:xfrm>
            <a:off x="4064843" y="230939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a:p>
          </p:txBody>
        </p:sp>
      </p:grpSp>
      <p:grpSp>
        <p:nvGrpSpPr>
          <p:cNvPr id="5" name="组合 8"/>
          <p:cNvGrpSpPr/>
          <p:nvPr/>
        </p:nvGrpSpPr>
        <p:grpSpPr>
          <a:xfrm>
            <a:off x="5192290"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a:p>
          </p:txBody>
        </p:sp>
      </p:grpSp>
      <p:grpSp>
        <p:nvGrpSpPr>
          <p:cNvPr id="6" name="组合 10"/>
          <p:cNvGrpSpPr/>
          <p:nvPr/>
        </p:nvGrpSpPr>
        <p:grpSpPr>
          <a:xfrm>
            <a:off x="6269756" y="2296691"/>
            <a:ext cx="155972" cy="703659"/>
            <a:chOff x="6269755" y="2220491"/>
            <a:chExt cx="155972" cy="703659"/>
          </a:xfrm>
          <a:solidFill>
            <a:schemeClr val="accent1"/>
          </a:solidFill>
        </p:grpSpPr>
        <p:sp>
          <p:nvSpPr>
            <p:cNvPr id="162"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a:p>
          </p:txBody>
        </p:sp>
        <p:sp>
          <p:nvSpPr>
            <p:cNvPr id="163"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a:p>
          </p:txBody>
        </p:sp>
      </p:grpSp>
      <p:grpSp>
        <p:nvGrpSpPr>
          <p:cNvPr id="7" name="组合 12"/>
          <p:cNvGrpSpPr/>
          <p:nvPr/>
        </p:nvGrpSpPr>
        <p:grpSpPr>
          <a:xfrm>
            <a:off x="7657281" y="2831679"/>
            <a:ext cx="155972" cy="703660"/>
            <a:chOff x="7657280" y="2768178"/>
            <a:chExt cx="155972" cy="703660"/>
          </a:xfrm>
          <a:solidFill>
            <a:schemeClr val="accent2"/>
          </a:solidFill>
        </p:grpSpPr>
        <p:sp>
          <p:nvSpPr>
            <p:cNvPr id="161" name="Rectangle 266"/>
            <p:cNvSpPr>
              <a:spLocks noChangeArrowheads="1"/>
            </p:cNvSpPr>
            <p:nvPr/>
          </p:nvSpPr>
          <p:spPr bwMode="auto">
            <a:xfrm>
              <a:off x="7727527" y="2924150"/>
              <a:ext cx="15478" cy="547688"/>
            </a:xfrm>
            <a:prstGeom prst="rect">
              <a:avLst/>
            </a:prstGeom>
            <a:grpFill/>
            <a:ln>
              <a:noFill/>
            </a:ln>
          </p:spPr>
          <p:txBody>
            <a:bodyPr/>
            <a:lstStyle/>
            <a:p>
              <a:pPr eaLnBrk="1" hangingPunct="1"/>
              <a:endParaRPr lang="zh-CN" altLang="zh-CN"/>
            </a:p>
          </p:txBody>
        </p:sp>
        <p:sp>
          <p:nvSpPr>
            <p:cNvPr id="165" name="Oval 270"/>
            <p:cNvSpPr>
              <a:spLocks noChangeArrowheads="1"/>
            </p:cNvSpPr>
            <p:nvPr/>
          </p:nvSpPr>
          <p:spPr bwMode="auto">
            <a:xfrm>
              <a:off x="7657280" y="2768178"/>
              <a:ext cx="155972" cy="155972"/>
            </a:xfrm>
            <a:prstGeom prst="ellipse">
              <a:avLst/>
            </a:prstGeom>
            <a:grpFill/>
            <a:ln>
              <a:noFill/>
            </a:ln>
          </p:spPr>
          <p:txBody>
            <a:bodyPr/>
            <a:lstStyle/>
            <a:p>
              <a:pPr eaLnBrk="1" hangingPunct="1"/>
              <a:endParaRPr lang="zh-CN" altLang="zh-CN"/>
            </a:p>
          </p:txBody>
        </p:sp>
      </p:grpSp>
      <p:grpSp>
        <p:nvGrpSpPr>
          <p:cNvPr id="8" name="组合 3"/>
          <p:cNvGrpSpPr/>
          <p:nvPr/>
        </p:nvGrpSpPr>
        <p:grpSpPr>
          <a:xfrm>
            <a:off x="1589535" y="2238351"/>
            <a:ext cx="466725" cy="530915"/>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p>
          </p:txBody>
        </p:sp>
        <p:sp>
          <p:nvSpPr>
            <p:cNvPr id="171" name="Rectangle 33"/>
            <p:cNvSpPr>
              <a:spLocks noChangeArrowheads="1"/>
            </p:cNvSpPr>
            <p:nvPr/>
          </p:nvSpPr>
          <p:spPr bwMode="auto">
            <a:xfrm>
              <a:off x="1649065" y="1933550"/>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ndParaRPr>
            </a:p>
          </p:txBody>
        </p:sp>
      </p:grpSp>
      <p:grpSp>
        <p:nvGrpSpPr>
          <p:cNvPr id="9" name="组合 7"/>
          <p:cNvGrpSpPr/>
          <p:nvPr/>
        </p:nvGrpSpPr>
        <p:grpSpPr>
          <a:xfrm>
            <a:off x="3910062" y="2247876"/>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ndParaRPr>
            </a:p>
          </p:txBody>
        </p:sp>
      </p:grpSp>
      <p:grpSp>
        <p:nvGrpSpPr>
          <p:cNvPr id="10" name="组合 11"/>
          <p:cNvGrpSpPr/>
          <p:nvPr/>
        </p:nvGrpSpPr>
        <p:grpSpPr>
          <a:xfrm>
            <a:off x="6114974" y="2260576"/>
            <a:ext cx="466725" cy="531019"/>
            <a:chOff x="6114974" y="1943075"/>
            <a:chExt cx="466725" cy="531019"/>
          </a:xfrm>
        </p:grpSpPr>
        <p:sp>
          <p:nvSpPr>
            <p:cNvPr id="164"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a:p>
          </p:txBody>
        </p:sp>
        <p:sp>
          <p:nvSpPr>
            <p:cNvPr id="17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5</a:t>
              </a:r>
              <a:endParaRPr lang="en-US" altLang="zh-CN" sz="3000" b="1" dirty="0">
                <a:solidFill>
                  <a:schemeClr val="bg1"/>
                </a:solidFill>
                <a:latin typeface="Raleway" pitchFamily="34" charset="0"/>
              </a:endParaRPr>
            </a:p>
          </p:txBody>
        </p:sp>
      </p:grpSp>
      <p:grpSp>
        <p:nvGrpSpPr>
          <p:cNvPr id="11" name="组合 5"/>
          <p:cNvGrpSpPr/>
          <p:nvPr/>
        </p:nvGrpSpPr>
        <p:grpSpPr>
          <a:xfrm>
            <a:off x="2837483" y="2969395"/>
            <a:ext cx="466725" cy="531019"/>
            <a:chOff x="2837483" y="3197994"/>
            <a:chExt cx="466725" cy="531019"/>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p>
          </p:txBody>
        </p:sp>
        <p:sp>
          <p:nvSpPr>
            <p:cNvPr id="175" name="Rectangle 37"/>
            <p:cNvSpPr>
              <a:spLocks noChangeArrowheads="1"/>
            </p:cNvSpPr>
            <p:nvPr/>
          </p:nvSpPr>
          <p:spPr bwMode="auto">
            <a:xfrm>
              <a:off x="2904158" y="3197994"/>
              <a:ext cx="354806"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ndParaRPr>
            </a:p>
          </p:txBody>
        </p:sp>
      </p:grpSp>
      <p:grpSp>
        <p:nvGrpSpPr>
          <p:cNvPr id="12" name="组合 9"/>
          <p:cNvGrpSpPr/>
          <p:nvPr/>
        </p:nvGrpSpPr>
        <p:grpSpPr>
          <a:xfrm>
            <a:off x="5037508" y="2965823"/>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ndParaRPr>
            </a:p>
          </p:txBody>
        </p:sp>
      </p:grpSp>
      <p:grpSp>
        <p:nvGrpSpPr>
          <p:cNvPr id="13" name="组合 13"/>
          <p:cNvGrpSpPr/>
          <p:nvPr/>
        </p:nvGrpSpPr>
        <p:grpSpPr>
          <a:xfrm>
            <a:off x="7502500" y="3026148"/>
            <a:ext cx="465534" cy="530915"/>
            <a:chOff x="7502499" y="3203947"/>
            <a:chExt cx="465534" cy="530915"/>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a:p>
          </p:txBody>
        </p:sp>
        <p:sp>
          <p:nvSpPr>
            <p:cNvPr id="177" name="Rectangle 39"/>
            <p:cNvSpPr>
              <a:spLocks noChangeArrowheads="1"/>
            </p:cNvSpPr>
            <p:nvPr/>
          </p:nvSpPr>
          <p:spPr bwMode="auto">
            <a:xfrm>
              <a:off x="7576318" y="3203947"/>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6</a:t>
              </a:r>
              <a:endParaRPr lang="en-US" altLang="zh-CN" sz="3000" b="1" dirty="0">
                <a:solidFill>
                  <a:schemeClr val="bg1"/>
                </a:solidFill>
                <a:latin typeface="Raleway" pitchFamily="34" charset="0"/>
              </a:endParaRPr>
            </a:p>
          </p:txBody>
        </p:sp>
      </p:grpSp>
      <p:sp>
        <p:nvSpPr>
          <p:cNvPr id="34" name="TextBox 33"/>
          <p:cNvSpPr txBox="1"/>
          <p:nvPr/>
        </p:nvSpPr>
        <p:spPr>
          <a:xfrm>
            <a:off x="429444" y="1067927"/>
            <a:ext cx="1909796" cy="369322"/>
          </a:xfrm>
          <a:prstGeom prst="rect">
            <a:avLst/>
          </a:prstGeom>
          <a:noFill/>
        </p:spPr>
        <p:txBody>
          <a:bodyPr wrap="squar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1. </a:t>
            </a:r>
            <a:r>
              <a:rPr lang="zh-CN" altLang="en-US" b="1" dirty="0" smtClean="0">
                <a:solidFill>
                  <a:srgbClr val="000000"/>
                </a:solidFill>
                <a:latin typeface="微软雅黑" pitchFamily="34" charset="-122"/>
                <a:ea typeface="微软雅黑" pitchFamily="34" charset="-122"/>
              </a:rPr>
              <a:t>导向功能</a:t>
            </a:r>
            <a:endParaRPr lang="zh-CN" altLang="en-US" b="1" dirty="0">
              <a:solidFill>
                <a:srgbClr val="000000"/>
              </a:solidFill>
              <a:latin typeface="微软雅黑" pitchFamily="34" charset="-122"/>
              <a:ea typeface="微软雅黑" pitchFamily="34" charset="-122"/>
            </a:endParaRPr>
          </a:p>
        </p:txBody>
      </p:sp>
      <p:sp>
        <p:nvSpPr>
          <p:cNvPr id="35" name="TextBox 34"/>
          <p:cNvSpPr txBox="1"/>
          <p:nvPr/>
        </p:nvSpPr>
        <p:spPr>
          <a:xfrm>
            <a:off x="395536" y="1375703"/>
            <a:ext cx="2592288" cy="1077208"/>
          </a:xfrm>
          <a:prstGeom prst="rect">
            <a:avLst/>
          </a:prstGeom>
          <a:noFill/>
        </p:spPr>
        <p:txBody>
          <a:bodyPr wrap="square" lIns="91431" tIns="45715" rIns="91431" bIns="45715" rtlCol="0">
            <a:spAutoFit/>
          </a:bodyPr>
          <a:lstStyle/>
          <a:p>
            <a:r>
              <a:rPr lang="zh-CN" altLang="zh-CN" sz="1600" dirty="0">
                <a:solidFill>
                  <a:srgbClr val="000000"/>
                </a:solidFill>
                <a:latin typeface="黑体"/>
                <a:ea typeface="黑体"/>
              </a:rPr>
              <a:t>作用：一是直接引导员工的性格、心理和行为；二是通过整体的价值认同来引导员工。 </a:t>
            </a:r>
            <a:endParaRPr lang="en-US" altLang="zh-CN" sz="1600" dirty="0">
              <a:solidFill>
                <a:srgbClr val="000000"/>
              </a:solidFill>
              <a:latin typeface="黑体"/>
              <a:ea typeface="黑体"/>
            </a:endParaRPr>
          </a:p>
        </p:txBody>
      </p:sp>
      <p:sp>
        <p:nvSpPr>
          <p:cNvPr id="36" name="TextBox 35"/>
          <p:cNvSpPr txBox="1"/>
          <p:nvPr/>
        </p:nvSpPr>
        <p:spPr>
          <a:xfrm>
            <a:off x="3541651" y="881658"/>
            <a:ext cx="1300338"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3.</a:t>
            </a:r>
            <a:r>
              <a:rPr lang="zh-CN" altLang="en-US" b="1" dirty="0" smtClean="0">
                <a:solidFill>
                  <a:srgbClr val="000000"/>
                </a:solidFill>
                <a:latin typeface="微软雅黑" pitchFamily="34" charset="-122"/>
                <a:ea typeface="微软雅黑" pitchFamily="34" charset="-122"/>
              </a:rPr>
              <a:t>激励功能</a:t>
            </a:r>
            <a:endParaRPr lang="zh-CN" altLang="en-US" b="1" dirty="0">
              <a:solidFill>
                <a:srgbClr val="000000"/>
              </a:solidFill>
              <a:latin typeface="微软雅黑" pitchFamily="34" charset="-122"/>
              <a:ea typeface="微软雅黑" pitchFamily="34" charset="-122"/>
            </a:endParaRPr>
          </a:p>
        </p:txBody>
      </p:sp>
      <p:sp>
        <p:nvSpPr>
          <p:cNvPr id="37" name="TextBox 36"/>
          <p:cNvSpPr txBox="1"/>
          <p:nvPr/>
        </p:nvSpPr>
        <p:spPr>
          <a:xfrm>
            <a:off x="3131840" y="1189434"/>
            <a:ext cx="2304256" cy="1323429"/>
          </a:xfrm>
          <a:prstGeom prst="rect">
            <a:avLst/>
          </a:prstGeom>
          <a:noFill/>
        </p:spPr>
        <p:txBody>
          <a:bodyPr wrap="square" lIns="91431" tIns="45715" rIns="91431" bIns="45715" rtlCol="0">
            <a:spAutoFit/>
          </a:bodyPr>
          <a:lstStyle/>
          <a:p>
            <a:r>
              <a:rPr lang="zh-CN" altLang="zh-CN" sz="1600" dirty="0">
                <a:latin typeface="黑体"/>
                <a:ea typeface="黑体"/>
              </a:rPr>
              <a:t>激励功能，指的是企业文化具有使企业成员从内心产生一种高昂情绪和奋发进取精神的效应。 </a:t>
            </a:r>
            <a:endParaRPr lang="en-US" altLang="zh-CN" sz="1600" dirty="0">
              <a:solidFill>
                <a:srgbClr val="000000"/>
              </a:solidFill>
              <a:latin typeface="黑体"/>
              <a:ea typeface="黑体"/>
            </a:endParaRPr>
          </a:p>
        </p:txBody>
      </p:sp>
      <p:sp>
        <p:nvSpPr>
          <p:cNvPr id="38" name="TextBox 37"/>
          <p:cNvSpPr txBox="1"/>
          <p:nvPr/>
        </p:nvSpPr>
        <p:spPr>
          <a:xfrm>
            <a:off x="5716799" y="1067927"/>
            <a:ext cx="1300338"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5.</a:t>
            </a:r>
            <a:r>
              <a:rPr lang="zh-CN" altLang="en-US" b="1" dirty="0" smtClean="0">
                <a:solidFill>
                  <a:srgbClr val="000000"/>
                </a:solidFill>
                <a:latin typeface="微软雅黑" pitchFamily="34" charset="-122"/>
                <a:ea typeface="微软雅黑" pitchFamily="34" charset="-122"/>
              </a:rPr>
              <a:t>辐射功能</a:t>
            </a:r>
            <a:endParaRPr lang="zh-CN" altLang="en-US" b="1" dirty="0">
              <a:solidFill>
                <a:srgbClr val="000000"/>
              </a:solidFill>
              <a:latin typeface="微软雅黑" pitchFamily="34" charset="-122"/>
              <a:ea typeface="微软雅黑" pitchFamily="34" charset="-122"/>
            </a:endParaRPr>
          </a:p>
        </p:txBody>
      </p:sp>
      <p:sp>
        <p:nvSpPr>
          <p:cNvPr id="39" name="TextBox 38"/>
          <p:cNvSpPr txBox="1"/>
          <p:nvPr/>
        </p:nvSpPr>
        <p:spPr>
          <a:xfrm>
            <a:off x="5923838" y="1375703"/>
            <a:ext cx="2129821" cy="830987"/>
          </a:xfrm>
          <a:prstGeom prst="rect">
            <a:avLst/>
          </a:prstGeom>
          <a:noFill/>
        </p:spPr>
        <p:txBody>
          <a:bodyPr wrap="square" lIns="91431" tIns="45715" rIns="91431" bIns="45715" rtlCol="0">
            <a:spAutoFit/>
          </a:bodyPr>
          <a:lstStyle/>
          <a:p>
            <a:r>
              <a:rPr lang="zh-CN" altLang="zh-CN" sz="1600" dirty="0">
                <a:latin typeface="黑体"/>
                <a:ea typeface="黑体"/>
              </a:rPr>
              <a:t>企业文化对企业内外部的文化发展有重要作用。 </a:t>
            </a:r>
            <a:endParaRPr lang="en-US" altLang="zh-CN" sz="1600" dirty="0">
              <a:solidFill>
                <a:srgbClr val="000000"/>
              </a:solidFill>
              <a:latin typeface="黑体"/>
              <a:ea typeface="黑体"/>
            </a:endParaRPr>
          </a:p>
        </p:txBody>
      </p:sp>
      <p:sp>
        <p:nvSpPr>
          <p:cNvPr id="40" name="TextBox 39"/>
          <p:cNvSpPr txBox="1"/>
          <p:nvPr/>
        </p:nvSpPr>
        <p:spPr>
          <a:xfrm>
            <a:off x="1547664" y="3062113"/>
            <a:ext cx="1182125" cy="540724"/>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2.</a:t>
            </a:r>
            <a:r>
              <a:rPr lang="zh-CN" altLang="en-US" b="1" dirty="0" smtClean="0">
                <a:solidFill>
                  <a:srgbClr val="000000"/>
                </a:solidFill>
                <a:latin typeface="微软雅黑" pitchFamily="34" charset="-122"/>
                <a:ea typeface="微软雅黑" pitchFamily="34" charset="-122"/>
              </a:rPr>
              <a:t>凝聚功能</a:t>
            </a:r>
            <a:endParaRPr lang="zh-CN" altLang="en-US" b="1" dirty="0">
              <a:solidFill>
                <a:srgbClr val="000000"/>
              </a:solidFill>
              <a:latin typeface="微软雅黑" pitchFamily="34" charset="-122"/>
              <a:ea typeface="微软雅黑" pitchFamily="34" charset="-122"/>
            </a:endParaRPr>
          </a:p>
        </p:txBody>
      </p:sp>
      <p:sp>
        <p:nvSpPr>
          <p:cNvPr id="41" name="TextBox 40"/>
          <p:cNvSpPr txBox="1"/>
          <p:nvPr/>
        </p:nvSpPr>
        <p:spPr>
          <a:xfrm>
            <a:off x="179512" y="3435846"/>
            <a:ext cx="3128202" cy="1323429"/>
          </a:xfrm>
          <a:prstGeom prst="rect">
            <a:avLst/>
          </a:prstGeom>
          <a:noFill/>
        </p:spPr>
        <p:txBody>
          <a:bodyPr wrap="square" lIns="91431" tIns="45715" rIns="91431" bIns="45715" rtlCol="0">
            <a:spAutoFit/>
          </a:bodyPr>
          <a:lstStyle/>
          <a:p>
            <a:r>
              <a:rPr lang="zh-CN" altLang="zh-CN" sz="1600" dirty="0">
                <a:latin typeface="黑体"/>
                <a:ea typeface="黑体"/>
              </a:rPr>
              <a:t>企业文化的凝聚功能是指当一种价值观被企业员工共同认可后，它就会成为一种黏合力，从各个方面把其成员聚合起来，从而产生一种巨大的向心力和凝聚力。</a:t>
            </a:r>
          </a:p>
        </p:txBody>
      </p:sp>
      <p:sp>
        <p:nvSpPr>
          <p:cNvPr id="42" name="TextBox 41"/>
          <p:cNvSpPr txBox="1"/>
          <p:nvPr/>
        </p:nvSpPr>
        <p:spPr>
          <a:xfrm>
            <a:off x="4427984" y="3507854"/>
            <a:ext cx="1300338"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4.</a:t>
            </a:r>
            <a:r>
              <a:rPr lang="zh-CN" altLang="en-US" b="1" dirty="0" smtClean="0">
                <a:solidFill>
                  <a:srgbClr val="000000"/>
                </a:solidFill>
                <a:latin typeface="微软雅黑" pitchFamily="34" charset="-122"/>
                <a:ea typeface="微软雅黑" pitchFamily="34" charset="-122"/>
              </a:rPr>
              <a:t>约束功能</a:t>
            </a:r>
            <a:endParaRPr lang="zh-CN" altLang="en-US" b="1" dirty="0">
              <a:solidFill>
                <a:srgbClr val="000000"/>
              </a:solidFill>
              <a:latin typeface="微软雅黑" pitchFamily="34" charset="-122"/>
              <a:ea typeface="微软雅黑" pitchFamily="34" charset="-122"/>
            </a:endParaRPr>
          </a:p>
        </p:txBody>
      </p:sp>
      <p:sp>
        <p:nvSpPr>
          <p:cNvPr id="43" name="TextBox 42"/>
          <p:cNvSpPr txBox="1"/>
          <p:nvPr/>
        </p:nvSpPr>
        <p:spPr>
          <a:xfrm>
            <a:off x="3746004" y="3804394"/>
            <a:ext cx="2190862" cy="830987"/>
          </a:xfrm>
          <a:prstGeom prst="rect">
            <a:avLst/>
          </a:prstGeom>
          <a:noFill/>
        </p:spPr>
        <p:txBody>
          <a:bodyPr wrap="square" lIns="91431" tIns="45715" rIns="91431" bIns="45715" rtlCol="0">
            <a:spAutoFit/>
          </a:bodyPr>
          <a:lstStyle/>
          <a:p>
            <a:r>
              <a:rPr lang="zh-CN" altLang="zh-CN" sz="1600" dirty="0">
                <a:latin typeface="黑体"/>
                <a:ea typeface="黑体"/>
              </a:rPr>
              <a:t>企业文化对企业员工的思想、心理和行为具有约束和规范作用。</a:t>
            </a:r>
          </a:p>
        </p:txBody>
      </p:sp>
      <p:sp>
        <p:nvSpPr>
          <p:cNvPr id="44" name="TextBox 43"/>
          <p:cNvSpPr txBox="1"/>
          <p:nvPr/>
        </p:nvSpPr>
        <p:spPr>
          <a:xfrm>
            <a:off x="7189688" y="3435846"/>
            <a:ext cx="1300338"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6.</a:t>
            </a:r>
            <a:r>
              <a:rPr lang="zh-CN" altLang="en-US" b="1" dirty="0" smtClean="0">
                <a:solidFill>
                  <a:srgbClr val="000000"/>
                </a:solidFill>
                <a:latin typeface="微软雅黑" pitchFamily="34" charset="-122"/>
                <a:ea typeface="微软雅黑" pitchFamily="34" charset="-122"/>
              </a:rPr>
              <a:t>陶冶功能</a:t>
            </a:r>
            <a:endParaRPr lang="zh-CN" altLang="en-US" b="1" dirty="0">
              <a:solidFill>
                <a:srgbClr val="000000"/>
              </a:solidFill>
              <a:latin typeface="微软雅黑" pitchFamily="34" charset="-122"/>
              <a:ea typeface="微软雅黑" pitchFamily="34" charset="-122"/>
            </a:endParaRPr>
          </a:p>
        </p:txBody>
      </p:sp>
      <p:sp>
        <p:nvSpPr>
          <p:cNvPr id="45" name="TextBox 44"/>
          <p:cNvSpPr txBox="1"/>
          <p:nvPr/>
        </p:nvSpPr>
        <p:spPr>
          <a:xfrm>
            <a:off x="6541140" y="3705522"/>
            <a:ext cx="2118854" cy="1077208"/>
          </a:xfrm>
          <a:prstGeom prst="rect">
            <a:avLst/>
          </a:prstGeom>
          <a:noFill/>
        </p:spPr>
        <p:txBody>
          <a:bodyPr wrap="square" lIns="91431" tIns="45715" rIns="91431" bIns="45715" rtlCol="0">
            <a:spAutoFit/>
          </a:bodyPr>
          <a:lstStyle/>
          <a:p>
            <a:r>
              <a:rPr lang="zh-CN" altLang="zh-CN" sz="1600" dirty="0">
                <a:latin typeface="黑体"/>
                <a:ea typeface="黑体"/>
              </a:rPr>
              <a:t>优秀企业通过高尚而先进的理念培养人、教育人，陶冶员工的情操。</a:t>
            </a:r>
          </a:p>
        </p:txBody>
      </p:sp>
      <p:sp>
        <p:nvSpPr>
          <p:cNvPr id="51" name="文本框 50"/>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企业文化的功能</a:t>
            </a:r>
            <a:endParaRPr kumimoji="1" lang="zh-CN" altLang="en-US" sz="3200" dirty="0">
              <a:latin typeface="黑体"/>
              <a:ea typeface="黑体"/>
            </a:endParaRPr>
          </a:p>
        </p:txBody>
      </p:sp>
    </p:spTree>
    <p:extLst>
      <p:ext uri="{BB962C8B-B14F-4D97-AF65-F5344CB8AC3E}">
        <p14:creationId xmlns:p14="http://schemas.microsoft.com/office/powerpoint/2010/main" val="214663184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922298"/>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a:p>
        </p:txBody>
      </p:sp>
      <p:grpSp>
        <p:nvGrpSpPr>
          <p:cNvPr id="2" name="组合 2"/>
          <p:cNvGrpSpPr/>
          <p:nvPr/>
        </p:nvGrpSpPr>
        <p:grpSpPr>
          <a:xfrm>
            <a:off x="1745506" y="2296691"/>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a:p>
          </p:txBody>
        </p:sp>
      </p:grpSp>
      <p:grpSp>
        <p:nvGrpSpPr>
          <p:cNvPr id="3" name="组合 4"/>
          <p:cNvGrpSpPr/>
          <p:nvPr/>
        </p:nvGrpSpPr>
        <p:grpSpPr>
          <a:xfrm>
            <a:off x="2993454" y="2768179"/>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a:p>
          </p:txBody>
        </p:sp>
      </p:grpSp>
      <p:grpSp>
        <p:nvGrpSpPr>
          <p:cNvPr id="4" name="组合 6"/>
          <p:cNvGrpSpPr/>
          <p:nvPr/>
        </p:nvGrpSpPr>
        <p:grpSpPr>
          <a:xfrm>
            <a:off x="4064843" y="230939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a:p>
          </p:txBody>
        </p:sp>
      </p:grpSp>
      <p:grpSp>
        <p:nvGrpSpPr>
          <p:cNvPr id="5" name="组合 8"/>
          <p:cNvGrpSpPr/>
          <p:nvPr/>
        </p:nvGrpSpPr>
        <p:grpSpPr>
          <a:xfrm>
            <a:off x="5192290"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a:p>
          </p:txBody>
        </p:sp>
      </p:grpSp>
      <p:grpSp>
        <p:nvGrpSpPr>
          <p:cNvPr id="6" name="组合 10"/>
          <p:cNvGrpSpPr/>
          <p:nvPr/>
        </p:nvGrpSpPr>
        <p:grpSpPr>
          <a:xfrm>
            <a:off x="6269756" y="2296691"/>
            <a:ext cx="155972" cy="703659"/>
            <a:chOff x="6269755" y="2220491"/>
            <a:chExt cx="155972" cy="703659"/>
          </a:xfrm>
          <a:solidFill>
            <a:schemeClr val="accent1"/>
          </a:solidFill>
        </p:grpSpPr>
        <p:sp>
          <p:nvSpPr>
            <p:cNvPr id="162"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a:p>
          </p:txBody>
        </p:sp>
        <p:sp>
          <p:nvSpPr>
            <p:cNvPr id="163"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a:p>
          </p:txBody>
        </p:sp>
      </p:grpSp>
      <p:grpSp>
        <p:nvGrpSpPr>
          <p:cNvPr id="7" name="组合 12"/>
          <p:cNvGrpSpPr/>
          <p:nvPr/>
        </p:nvGrpSpPr>
        <p:grpSpPr>
          <a:xfrm>
            <a:off x="7657281" y="2831679"/>
            <a:ext cx="155972" cy="703660"/>
            <a:chOff x="7657280" y="2768178"/>
            <a:chExt cx="155972" cy="703660"/>
          </a:xfrm>
          <a:solidFill>
            <a:schemeClr val="accent2"/>
          </a:solidFill>
        </p:grpSpPr>
        <p:sp>
          <p:nvSpPr>
            <p:cNvPr id="161" name="Rectangle 266"/>
            <p:cNvSpPr>
              <a:spLocks noChangeArrowheads="1"/>
            </p:cNvSpPr>
            <p:nvPr/>
          </p:nvSpPr>
          <p:spPr bwMode="auto">
            <a:xfrm>
              <a:off x="7727527" y="2924150"/>
              <a:ext cx="15478" cy="547688"/>
            </a:xfrm>
            <a:prstGeom prst="rect">
              <a:avLst/>
            </a:prstGeom>
            <a:grpFill/>
            <a:ln>
              <a:noFill/>
            </a:ln>
          </p:spPr>
          <p:txBody>
            <a:bodyPr/>
            <a:lstStyle/>
            <a:p>
              <a:pPr eaLnBrk="1" hangingPunct="1"/>
              <a:endParaRPr lang="zh-CN" altLang="zh-CN"/>
            </a:p>
          </p:txBody>
        </p:sp>
        <p:sp>
          <p:nvSpPr>
            <p:cNvPr id="165" name="Oval 270"/>
            <p:cNvSpPr>
              <a:spLocks noChangeArrowheads="1"/>
            </p:cNvSpPr>
            <p:nvPr/>
          </p:nvSpPr>
          <p:spPr bwMode="auto">
            <a:xfrm>
              <a:off x="7657280" y="2768178"/>
              <a:ext cx="155972" cy="155972"/>
            </a:xfrm>
            <a:prstGeom prst="ellipse">
              <a:avLst/>
            </a:prstGeom>
            <a:grpFill/>
            <a:ln>
              <a:noFill/>
            </a:ln>
          </p:spPr>
          <p:txBody>
            <a:bodyPr/>
            <a:lstStyle/>
            <a:p>
              <a:pPr eaLnBrk="1" hangingPunct="1"/>
              <a:endParaRPr lang="zh-CN" altLang="zh-CN"/>
            </a:p>
          </p:txBody>
        </p:sp>
      </p:grpSp>
      <p:grpSp>
        <p:nvGrpSpPr>
          <p:cNvPr id="8" name="组合 3"/>
          <p:cNvGrpSpPr/>
          <p:nvPr/>
        </p:nvGrpSpPr>
        <p:grpSpPr>
          <a:xfrm>
            <a:off x="1589535" y="2238351"/>
            <a:ext cx="466725" cy="530915"/>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a:p>
          </p:txBody>
        </p:sp>
        <p:sp>
          <p:nvSpPr>
            <p:cNvPr id="171" name="Rectangle 33"/>
            <p:cNvSpPr>
              <a:spLocks noChangeArrowheads="1"/>
            </p:cNvSpPr>
            <p:nvPr/>
          </p:nvSpPr>
          <p:spPr bwMode="auto">
            <a:xfrm>
              <a:off x="1649065" y="1933550"/>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ndParaRPr>
            </a:p>
          </p:txBody>
        </p:sp>
      </p:grpSp>
      <p:grpSp>
        <p:nvGrpSpPr>
          <p:cNvPr id="9" name="组合 7"/>
          <p:cNvGrpSpPr/>
          <p:nvPr/>
        </p:nvGrpSpPr>
        <p:grpSpPr>
          <a:xfrm>
            <a:off x="3910062" y="2247876"/>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ndParaRPr>
            </a:p>
          </p:txBody>
        </p:sp>
      </p:grpSp>
      <p:grpSp>
        <p:nvGrpSpPr>
          <p:cNvPr id="10" name="组合 11"/>
          <p:cNvGrpSpPr/>
          <p:nvPr/>
        </p:nvGrpSpPr>
        <p:grpSpPr>
          <a:xfrm>
            <a:off x="6114974" y="2260576"/>
            <a:ext cx="466725" cy="531019"/>
            <a:chOff x="6114974" y="1943075"/>
            <a:chExt cx="466725" cy="531019"/>
          </a:xfrm>
        </p:grpSpPr>
        <p:sp>
          <p:nvSpPr>
            <p:cNvPr id="164"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a:p>
          </p:txBody>
        </p:sp>
        <p:sp>
          <p:nvSpPr>
            <p:cNvPr id="17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5</a:t>
              </a:r>
              <a:endParaRPr lang="en-US" altLang="zh-CN" sz="3000" b="1" dirty="0">
                <a:solidFill>
                  <a:schemeClr val="bg1"/>
                </a:solidFill>
                <a:latin typeface="Raleway" pitchFamily="34" charset="0"/>
              </a:endParaRPr>
            </a:p>
          </p:txBody>
        </p:sp>
      </p:grpSp>
      <p:grpSp>
        <p:nvGrpSpPr>
          <p:cNvPr id="11" name="组合 5"/>
          <p:cNvGrpSpPr/>
          <p:nvPr/>
        </p:nvGrpSpPr>
        <p:grpSpPr>
          <a:xfrm>
            <a:off x="2837483" y="2969395"/>
            <a:ext cx="466725" cy="531019"/>
            <a:chOff x="2837483" y="3197994"/>
            <a:chExt cx="466725" cy="531019"/>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a:p>
          </p:txBody>
        </p:sp>
        <p:sp>
          <p:nvSpPr>
            <p:cNvPr id="175" name="Rectangle 37"/>
            <p:cNvSpPr>
              <a:spLocks noChangeArrowheads="1"/>
            </p:cNvSpPr>
            <p:nvPr/>
          </p:nvSpPr>
          <p:spPr bwMode="auto">
            <a:xfrm>
              <a:off x="2904158" y="3197994"/>
              <a:ext cx="354806"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ndParaRPr>
            </a:p>
          </p:txBody>
        </p:sp>
      </p:grpSp>
      <p:grpSp>
        <p:nvGrpSpPr>
          <p:cNvPr id="12" name="组合 9"/>
          <p:cNvGrpSpPr/>
          <p:nvPr/>
        </p:nvGrpSpPr>
        <p:grpSpPr>
          <a:xfrm>
            <a:off x="5037508" y="2965823"/>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ndParaRPr>
            </a:p>
          </p:txBody>
        </p:sp>
      </p:grpSp>
      <p:grpSp>
        <p:nvGrpSpPr>
          <p:cNvPr id="13" name="组合 13"/>
          <p:cNvGrpSpPr/>
          <p:nvPr/>
        </p:nvGrpSpPr>
        <p:grpSpPr>
          <a:xfrm>
            <a:off x="7502500" y="3026148"/>
            <a:ext cx="465534" cy="530915"/>
            <a:chOff x="7502499" y="3203947"/>
            <a:chExt cx="465534" cy="530915"/>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a:p>
          </p:txBody>
        </p:sp>
        <p:sp>
          <p:nvSpPr>
            <p:cNvPr id="177" name="Rectangle 39"/>
            <p:cNvSpPr>
              <a:spLocks noChangeArrowheads="1"/>
            </p:cNvSpPr>
            <p:nvPr/>
          </p:nvSpPr>
          <p:spPr bwMode="auto">
            <a:xfrm>
              <a:off x="7576318" y="3203947"/>
              <a:ext cx="35169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6</a:t>
              </a:r>
              <a:endParaRPr lang="en-US" altLang="zh-CN" sz="3000" b="1" dirty="0">
                <a:solidFill>
                  <a:schemeClr val="bg1"/>
                </a:solidFill>
                <a:latin typeface="Raleway" pitchFamily="34" charset="0"/>
              </a:endParaRPr>
            </a:p>
          </p:txBody>
        </p:sp>
      </p:grpSp>
      <p:sp>
        <p:nvSpPr>
          <p:cNvPr id="34" name="TextBox 33"/>
          <p:cNvSpPr txBox="1"/>
          <p:nvPr/>
        </p:nvSpPr>
        <p:spPr>
          <a:xfrm>
            <a:off x="429444" y="1067927"/>
            <a:ext cx="1909796" cy="369322"/>
          </a:xfrm>
          <a:prstGeom prst="rect">
            <a:avLst/>
          </a:prstGeom>
          <a:noFill/>
        </p:spPr>
        <p:txBody>
          <a:bodyPr wrap="squar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1. </a:t>
            </a:r>
            <a:r>
              <a:rPr lang="zh-CN" altLang="en-US" b="1" dirty="0" smtClean="0">
                <a:solidFill>
                  <a:srgbClr val="000000"/>
                </a:solidFill>
                <a:latin typeface="微软雅黑" pitchFamily="34" charset="-122"/>
                <a:ea typeface="微软雅黑" pitchFamily="34" charset="-122"/>
              </a:rPr>
              <a:t>企业精神</a:t>
            </a:r>
            <a:endParaRPr lang="zh-CN" altLang="en-US" b="1" dirty="0">
              <a:solidFill>
                <a:srgbClr val="000000"/>
              </a:solidFill>
              <a:latin typeface="微软雅黑" pitchFamily="34" charset="-122"/>
              <a:ea typeface="微软雅黑" pitchFamily="34" charset="-122"/>
            </a:endParaRPr>
          </a:p>
        </p:txBody>
      </p:sp>
      <p:sp>
        <p:nvSpPr>
          <p:cNvPr id="35" name="TextBox 34"/>
          <p:cNvSpPr txBox="1"/>
          <p:nvPr/>
        </p:nvSpPr>
        <p:spPr>
          <a:xfrm>
            <a:off x="395536" y="1375703"/>
            <a:ext cx="2592288" cy="830987"/>
          </a:xfrm>
          <a:prstGeom prst="rect">
            <a:avLst/>
          </a:prstGeom>
          <a:noFill/>
        </p:spPr>
        <p:txBody>
          <a:bodyPr wrap="square" lIns="91431" tIns="45715" rIns="91431" bIns="45715" rtlCol="0">
            <a:spAutoFit/>
          </a:bodyPr>
          <a:lstStyle/>
          <a:p>
            <a:r>
              <a:rPr lang="zh-CN" altLang="zh-CN" sz="1600" dirty="0">
                <a:latin typeface="黑体"/>
                <a:ea typeface="黑体"/>
              </a:rPr>
              <a:t>企业精神的概括和提炼应富有个性、特色和独具的文化底蕴。 </a:t>
            </a:r>
            <a:endParaRPr lang="en-US" altLang="zh-CN" sz="1600" dirty="0">
              <a:solidFill>
                <a:srgbClr val="000000"/>
              </a:solidFill>
              <a:latin typeface="黑体"/>
              <a:ea typeface="黑体"/>
            </a:endParaRPr>
          </a:p>
        </p:txBody>
      </p:sp>
      <p:sp>
        <p:nvSpPr>
          <p:cNvPr id="36" name="TextBox 35"/>
          <p:cNvSpPr txBox="1"/>
          <p:nvPr/>
        </p:nvSpPr>
        <p:spPr>
          <a:xfrm>
            <a:off x="3541651" y="881658"/>
            <a:ext cx="1300338"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3.</a:t>
            </a:r>
            <a:r>
              <a:rPr lang="zh-CN" altLang="en-US" b="1" dirty="0" smtClean="0">
                <a:solidFill>
                  <a:srgbClr val="000000"/>
                </a:solidFill>
                <a:latin typeface="微软雅黑" pitchFamily="34" charset="-122"/>
                <a:ea typeface="微软雅黑" pitchFamily="34" charset="-122"/>
              </a:rPr>
              <a:t>经营宗旨</a:t>
            </a:r>
            <a:endParaRPr lang="zh-CN" altLang="en-US" b="1" dirty="0">
              <a:solidFill>
                <a:srgbClr val="000000"/>
              </a:solidFill>
              <a:latin typeface="微软雅黑" pitchFamily="34" charset="-122"/>
              <a:ea typeface="微软雅黑" pitchFamily="34" charset="-122"/>
            </a:endParaRPr>
          </a:p>
        </p:txBody>
      </p:sp>
      <p:sp>
        <p:nvSpPr>
          <p:cNvPr id="37" name="TextBox 36"/>
          <p:cNvSpPr txBox="1"/>
          <p:nvPr/>
        </p:nvSpPr>
        <p:spPr>
          <a:xfrm>
            <a:off x="3131840" y="1189434"/>
            <a:ext cx="2304256" cy="1077208"/>
          </a:xfrm>
          <a:prstGeom prst="rect">
            <a:avLst/>
          </a:prstGeom>
          <a:noFill/>
        </p:spPr>
        <p:txBody>
          <a:bodyPr wrap="square" lIns="91431" tIns="45715" rIns="91431" bIns="45715" rtlCol="0">
            <a:spAutoFit/>
          </a:bodyPr>
          <a:lstStyle/>
          <a:p>
            <a:r>
              <a:rPr lang="zh-CN" altLang="zh-CN" sz="1600" dirty="0">
                <a:latin typeface="黑体"/>
                <a:ea typeface="黑体"/>
              </a:rPr>
              <a:t>经营宗旨是在企业生产经营过程中，企业员工所信奉的共同信念和理想追求。 </a:t>
            </a:r>
            <a:endParaRPr lang="en-US" altLang="zh-CN" sz="1600" dirty="0">
              <a:solidFill>
                <a:srgbClr val="000000"/>
              </a:solidFill>
              <a:latin typeface="黑体"/>
              <a:ea typeface="黑体"/>
            </a:endParaRPr>
          </a:p>
        </p:txBody>
      </p:sp>
      <p:sp>
        <p:nvSpPr>
          <p:cNvPr id="38" name="TextBox 37"/>
          <p:cNvSpPr txBox="1"/>
          <p:nvPr/>
        </p:nvSpPr>
        <p:spPr>
          <a:xfrm>
            <a:off x="5796136" y="699542"/>
            <a:ext cx="1313162"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5.</a:t>
            </a:r>
            <a:r>
              <a:rPr lang="zh-CN" altLang="en-US" b="1" dirty="0" smtClean="0">
                <a:solidFill>
                  <a:srgbClr val="000000"/>
                </a:solidFill>
                <a:latin typeface="微软雅黑" pitchFamily="34" charset="-122"/>
                <a:ea typeface="微软雅黑" pitchFamily="34" charset="-122"/>
              </a:rPr>
              <a:t>企业风气</a:t>
            </a:r>
            <a:endParaRPr lang="zh-CN" altLang="en-US" b="1" dirty="0">
              <a:solidFill>
                <a:srgbClr val="000000"/>
              </a:solidFill>
              <a:latin typeface="微软雅黑" pitchFamily="34" charset="-122"/>
              <a:ea typeface="微软雅黑" pitchFamily="34" charset="-122"/>
            </a:endParaRPr>
          </a:p>
        </p:txBody>
      </p:sp>
      <p:sp>
        <p:nvSpPr>
          <p:cNvPr id="39" name="TextBox 38"/>
          <p:cNvSpPr txBox="1"/>
          <p:nvPr/>
        </p:nvSpPr>
        <p:spPr>
          <a:xfrm>
            <a:off x="6003175" y="1007318"/>
            <a:ext cx="2896634" cy="1323429"/>
          </a:xfrm>
          <a:prstGeom prst="rect">
            <a:avLst/>
          </a:prstGeom>
          <a:noFill/>
        </p:spPr>
        <p:txBody>
          <a:bodyPr wrap="square" lIns="91431" tIns="45715" rIns="91431" bIns="45715" rtlCol="0">
            <a:spAutoFit/>
          </a:bodyPr>
          <a:lstStyle/>
          <a:p>
            <a:r>
              <a:rPr lang="zh-CN" altLang="zh-CN" sz="1600" dirty="0">
                <a:latin typeface="黑体"/>
                <a:ea typeface="黑体"/>
              </a:rPr>
              <a:t>是指企业及其员工在生产经营活动中逐步形成的一种带有普遍性的、相对稳定的行为心理状态，是影响整个企业生活的重要因素。 </a:t>
            </a:r>
            <a:endParaRPr lang="en-US" altLang="zh-CN" sz="1600" dirty="0">
              <a:solidFill>
                <a:srgbClr val="000000"/>
              </a:solidFill>
              <a:latin typeface="黑体"/>
              <a:ea typeface="黑体"/>
            </a:endParaRPr>
          </a:p>
        </p:txBody>
      </p:sp>
      <p:sp>
        <p:nvSpPr>
          <p:cNvPr id="40" name="TextBox 39"/>
          <p:cNvSpPr txBox="1"/>
          <p:nvPr/>
        </p:nvSpPr>
        <p:spPr>
          <a:xfrm>
            <a:off x="1547664" y="3062113"/>
            <a:ext cx="1313162"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2.</a:t>
            </a:r>
            <a:r>
              <a:rPr lang="zh-CN" altLang="en-US" b="1" dirty="0" smtClean="0">
                <a:solidFill>
                  <a:srgbClr val="000000"/>
                </a:solidFill>
                <a:latin typeface="微软雅黑" pitchFamily="34" charset="-122"/>
                <a:ea typeface="微软雅黑" pitchFamily="34" charset="-122"/>
              </a:rPr>
              <a:t>企业目标</a:t>
            </a:r>
            <a:endParaRPr lang="zh-CN" altLang="en-US" b="1" dirty="0">
              <a:solidFill>
                <a:srgbClr val="000000"/>
              </a:solidFill>
              <a:latin typeface="微软雅黑" pitchFamily="34" charset="-122"/>
              <a:ea typeface="微软雅黑" pitchFamily="34" charset="-122"/>
            </a:endParaRPr>
          </a:p>
        </p:txBody>
      </p:sp>
      <p:sp>
        <p:nvSpPr>
          <p:cNvPr id="41" name="TextBox 40"/>
          <p:cNvSpPr txBox="1"/>
          <p:nvPr/>
        </p:nvSpPr>
        <p:spPr>
          <a:xfrm>
            <a:off x="179512" y="3435846"/>
            <a:ext cx="3128202" cy="830987"/>
          </a:xfrm>
          <a:prstGeom prst="rect">
            <a:avLst/>
          </a:prstGeom>
          <a:noFill/>
        </p:spPr>
        <p:txBody>
          <a:bodyPr wrap="square" lIns="91431" tIns="45715" rIns="91431" bIns="45715" rtlCol="0">
            <a:spAutoFit/>
          </a:bodyPr>
          <a:lstStyle/>
          <a:p>
            <a:r>
              <a:rPr lang="zh-CN" altLang="zh-CN" sz="1600" dirty="0">
                <a:latin typeface="黑体"/>
                <a:ea typeface="黑体"/>
              </a:rPr>
              <a:t>企业目标是企业适应形势发展和需要提出的奋斗方向，也是企业文化建设的出发点和归宿。 </a:t>
            </a:r>
          </a:p>
        </p:txBody>
      </p:sp>
      <p:sp>
        <p:nvSpPr>
          <p:cNvPr id="42" name="TextBox 41"/>
          <p:cNvSpPr txBox="1"/>
          <p:nvPr/>
        </p:nvSpPr>
        <p:spPr>
          <a:xfrm>
            <a:off x="4427984" y="3507854"/>
            <a:ext cx="1313162" cy="369322"/>
          </a:xfrm>
          <a:prstGeom prst="rect">
            <a:avLst/>
          </a:prstGeom>
          <a:noFill/>
        </p:spPr>
        <p:txBody>
          <a:bodyPr wrap="none" lIns="91431" tIns="45715" rIns="91431" bIns="45715" rtlCol="0">
            <a:spAutoFit/>
          </a:bodyPr>
          <a:lstStyle/>
          <a:p>
            <a:r>
              <a:rPr lang="en-US" altLang="zh-CN" b="1" dirty="0" smtClean="0">
                <a:solidFill>
                  <a:srgbClr val="000000"/>
                </a:solidFill>
                <a:latin typeface="微软雅黑" pitchFamily="34" charset="-122"/>
                <a:ea typeface="微软雅黑" pitchFamily="34" charset="-122"/>
              </a:rPr>
              <a:t>4.</a:t>
            </a:r>
            <a:r>
              <a:rPr lang="zh-CN" altLang="en-US" b="1" dirty="0" smtClean="0">
                <a:solidFill>
                  <a:srgbClr val="000000"/>
                </a:solidFill>
                <a:latin typeface="微软雅黑" pitchFamily="34" charset="-122"/>
                <a:ea typeface="微软雅黑" pitchFamily="34" charset="-122"/>
              </a:rPr>
              <a:t>企业道德</a:t>
            </a:r>
            <a:endParaRPr lang="zh-CN" altLang="en-US" b="1" dirty="0">
              <a:solidFill>
                <a:srgbClr val="000000"/>
              </a:solidFill>
              <a:latin typeface="微软雅黑" pitchFamily="34" charset="-122"/>
              <a:ea typeface="微软雅黑" pitchFamily="34" charset="-122"/>
            </a:endParaRPr>
          </a:p>
        </p:txBody>
      </p:sp>
      <p:sp>
        <p:nvSpPr>
          <p:cNvPr id="43" name="TextBox 42"/>
          <p:cNvSpPr txBox="1"/>
          <p:nvPr/>
        </p:nvSpPr>
        <p:spPr>
          <a:xfrm>
            <a:off x="3746004" y="3804394"/>
            <a:ext cx="2190862" cy="830987"/>
          </a:xfrm>
          <a:prstGeom prst="rect">
            <a:avLst/>
          </a:prstGeom>
          <a:noFill/>
        </p:spPr>
        <p:txBody>
          <a:bodyPr wrap="square" lIns="91431" tIns="45715" rIns="91431" bIns="45715" rtlCol="0">
            <a:spAutoFit/>
          </a:bodyPr>
          <a:lstStyle/>
          <a:p>
            <a:r>
              <a:rPr lang="zh-CN" altLang="zh-CN" sz="1600" dirty="0">
                <a:latin typeface="黑体"/>
                <a:ea typeface="黑体"/>
              </a:rPr>
              <a:t>是企业及其员工在生产经营活动中应该遵循的行为规范的总和。</a:t>
            </a:r>
          </a:p>
        </p:txBody>
      </p:sp>
      <p:sp>
        <p:nvSpPr>
          <p:cNvPr id="44" name="TextBox 43"/>
          <p:cNvSpPr txBox="1"/>
          <p:nvPr/>
        </p:nvSpPr>
        <p:spPr>
          <a:xfrm>
            <a:off x="6529288" y="3435846"/>
            <a:ext cx="2274964" cy="369322"/>
          </a:xfrm>
          <a:prstGeom prst="rect">
            <a:avLst/>
          </a:prstGeom>
          <a:noFill/>
        </p:spPr>
        <p:txBody>
          <a:bodyPr wrap="none" lIns="91431" tIns="45715" rIns="91431" bIns="45715" rtlCol="0">
            <a:spAutoFit/>
          </a:bodyPr>
          <a:lstStyle/>
          <a:p>
            <a:r>
              <a:rPr lang="en-US" altLang="zh-CN" b="1" dirty="0" smtClean="0">
                <a:latin typeface="黑体"/>
                <a:ea typeface="黑体"/>
              </a:rPr>
              <a:t>6.</a:t>
            </a:r>
            <a:r>
              <a:rPr lang="zh-CN" altLang="zh-CN" dirty="0">
                <a:latin typeface="黑体"/>
                <a:ea typeface="黑体"/>
              </a:rPr>
              <a:t>企业形象识别系统 </a:t>
            </a:r>
            <a:endParaRPr lang="zh-CN" altLang="en-US" b="1" dirty="0">
              <a:latin typeface="黑体"/>
              <a:ea typeface="黑体"/>
            </a:endParaRPr>
          </a:p>
        </p:txBody>
      </p:sp>
      <p:sp>
        <p:nvSpPr>
          <p:cNvPr id="45" name="TextBox 44"/>
          <p:cNvSpPr txBox="1"/>
          <p:nvPr/>
        </p:nvSpPr>
        <p:spPr>
          <a:xfrm>
            <a:off x="6541140" y="3705522"/>
            <a:ext cx="2118854" cy="830987"/>
          </a:xfrm>
          <a:prstGeom prst="rect">
            <a:avLst/>
          </a:prstGeom>
          <a:noFill/>
        </p:spPr>
        <p:txBody>
          <a:bodyPr wrap="square" lIns="91431" tIns="45715" rIns="91431" bIns="45715" rtlCol="0">
            <a:spAutoFit/>
          </a:bodyPr>
          <a:lstStyle/>
          <a:p>
            <a:r>
              <a:rPr lang="en-US" altLang="zh-CN" sz="1600" dirty="0" smtClean="0">
                <a:latin typeface="黑体"/>
                <a:ea typeface="黑体"/>
              </a:rPr>
              <a:t>(CIS)</a:t>
            </a:r>
            <a:r>
              <a:rPr lang="zh-CN" altLang="zh-CN" sz="1600" dirty="0" smtClean="0">
                <a:latin typeface="黑体"/>
                <a:ea typeface="黑体"/>
              </a:rPr>
              <a:t>它是指企业</a:t>
            </a:r>
            <a:r>
              <a:rPr lang="zh-CN" altLang="zh-CN" sz="1600" dirty="0">
                <a:latin typeface="黑体"/>
                <a:ea typeface="黑体"/>
              </a:rPr>
              <a:t>形象的塑造、理念识别、行为识别、视觉识别 </a:t>
            </a:r>
          </a:p>
        </p:txBody>
      </p:sp>
      <p:sp>
        <p:nvSpPr>
          <p:cNvPr id="51" name="文本框 50"/>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企业文化建设</a:t>
            </a:r>
            <a:endParaRPr kumimoji="1" lang="zh-CN" altLang="en-US" sz="3200" dirty="0">
              <a:latin typeface="黑体"/>
              <a:ea typeface="黑体"/>
            </a:endParaRPr>
          </a:p>
        </p:txBody>
      </p:sp>
    </p:spTree>
    <p:extLst>
      <p:ext uri="{BB962C8B-B14F-4D97-AF65-F5344CB8AC3E}">
        <p14:creationId xmlns:p14="http://schemas.microsoft.com/office/powerpoint/2010/main" val="189414343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6518</TotalTime>
  <Words>1002</Words>
  <Application>Microsoft Office PowerPoint</Application>
  <PresentationFormat>全屏显示(16:9)</PresentationFormat>
  <Paragraphs>166</Paragraphs>
  <Slides>13</Slides>
  <Notes>11</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582</cp:revision>
  <dcterms:created xsi:type="dcterms:W3CDTF">2014-11-09T01:07:25Z</dcterms:created>
  <dcterms:modified xsi:type="dcterms:W3CDTF">2017-09-28T09:27:37Z</dcterms:modified>
</cp:coreProperties>
</file>