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607" r:id="rId2"/>
    <p:sldId id="862" r:id="rId3"/>
    <p:sldId id="971" r:id="rId4"/>
    <p:sldId id="972" r:id="rId5"/>
    <p:sldId id="973" r:id="rId6"/>
    <p:sldId id="974" r:id="rId7"/>
    <p:sldId id="975" r:id="rId8"/>
    <p:sldId id="976" r:id="rId9"/>
    <p:sldId id="977" r:id="rId10"/>
    <p:sldId id="978" r:id="rId11"/>
    <p:sldId id="979" r:id="rId12"/>
    <p:sldId id="980" r:id="rId13"/>
    <p:sldId id="981" r:id="rId14"/>
    <p:sldId id="982" r:id="rId15"/>
    <p:sldId id="983" r:id="rId16"/>
    <p:sldId id="984" r:id="rId17"/>
    <p:sldId id="985" r:id="rId18"/>
    <p:sldId id="986" r:id="rId19"/>
    <p:sldId id="987" r:id="rId20"/>
    <p:sldId id="988" r:id="rId21"/>
    <p:sldId id="989" r:id="rId22"/>
    <p:sldId id="990" r:id="rId23"/>
    <p:sldId id="991" r:id="rId24"/>
    <p:sldId id="889" r:id="rId25"/>
  </p:sldIdLst>
  <p:sldSz cx="9144000" cy="5143500" type="screen16x9"/>
  <p:notesSz cx="6858000" cy="9144000"/>
  <p:custDataLst>
    <p:tags r:id="rId27"/>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10</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11</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12</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13</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14</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15</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16</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17</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18</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19</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20</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21</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22</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23</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4</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5</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6</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7</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8</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9</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755576" y="1834778"/>
            <a:ext cx="7971172" cy="2469893"/>
          </a:xfrm>
          <a:prstGeom prst="rect">
            <a:avLst/>
          </a:prstGeom>
          <a:noFill/>
        </p:spPr>
        <p:txBody>
          <a:bodyPr wrap="square" lIns="68566" tIns="34283" rIns="68566" bIns="34283" rtlCol="0">
            <a:spAutoFit/>
          </a:bodyPr>
          <a:lstStyle/>
          <a:p>
            <a:r>
              <a:rPr lang="zh-CN" altLang="zh-CN" dirty="0">
                <a:latin typeface="黑体"/>
                <a:ea typeface="黑体"/>
              </a:rPr>
              <a:t>（一）租赁种类</a:t>
            </a:r>
          </a:p>
          <a:p>
            <a:r>
              <a:rPr lang="zh-CN" altLang="en-US" dirty="0" smtClean="0">
                <a:latin typeface="黑体"/>
                <a:ea typeface="黑体"/>
              </a:rPr>
              <a:t>      </a:t>
            </a:r>
            <a:r>
              <a:rPr lang="zh-CN" altLang="zh-CN" dirty="0" smtClean="0">
                <a:latin typeface="黑体"/>
                <a:ea typeface="黑体"/>
              </a:rPr>
              <a:t>按租赁资产风险</a:t>
            </a:r>
            <a:r>
              <a:rPr lang="zh-CN" altLang="zh-CN" dirty="0">
                <a:latin typeface="黑体"/>
                <a:ea typeface="黑体"/>
              </a:rPr>
              <a:t>与收益是否完全转移划分：经营性租赁和融资性租赁；</a:t>
            </a:r>
          </a:p>
          <a:p>
            <a:r>
              <a:rPr lang="zh-CN" altLang="en-US" dirty="0" smtClean="0">
                <a:latin typeface="黑体"/>
                <a:ea typeface="黑体"/>
              </a:rPr>
              <a:t>      </a:t>
            </a:r>
            <a:r>
              <a:rPr lang="zh-CN" altLang="zh-CN" dirty="0" smtClean="0">
                <a:latin typeface="黑体"/>
                <a:ea typeface="黑体"/>
              </a:rPr>
              <a:t>按出租人资产的</a:t>
            </a:r>
            <a:r>
              <a:rPr lang="zh-CN" altLang="zh-CN" dirty="0">
                <a:latin typeface="黑体"/>
                <a:ea typeface="黑体"/>
              </a:rPr>
              <a:t>来源不同划分：直接租赁、转租赁、售后回租 ；</a:t>
            </a:r>
          </a:p>
          <a:p>
            <a:r>
              <a:rPr lang="zh-CN" altLang="en-US" dirty="0" smtClean="0">
                <a:latin typeface="黑体"/>
                <a:ea typeface="黑体"/>
              </a:rPr>
              <a:t>      </a:t>
            </a:r>
            <a:r>
              <a:rPr lang="zh-CN" altLang="zh-CN" dirty="0" smtClean="0">
                <a:latin typeface="黑体"/>
                <a:ea typeface="黑体"/>
              </a:rPr>
              <a:t>按设备购置</a:t>
            </a:r>
            <a:r>
              <a:rPr lang="zh-CN" altLang="zh-CN" dirty="0">
                <a:latin typeface="黑体"/>
                <a:ea typeface="黑体"/>
              </a:rPr>
              <a:t>的资本来源不同可将租赁分为：单一投资租赁和杠杆租赁。</a:t>
            </a:r>
          </a:p>
          <a:p>
            <a:r>
              <a:rPr lang="zh-CN" altLang="zh-CN" dirty="0">
                <a:latin typeface="黑体"/>
                <a:ea typeface="黑体"/>
              </a:rPr>
              <a:t>（二）租金的确</a:t>
            </a:r>
            <a:r>
              <a:rPr lang="zh-CN" altLang="zh-CN" dirty="0" smtClean="0">
                <a:latin typeface="黑体"/>
                <a:ea typeface="黑体"/>
              </a:rPr>
              <a:t>定</a:t>
            </a:r>
            <a:r>
              <a:rPr lang="zh-CN" altLang="en-US" dirty="0" smtClean="0">
                <a:latin typeface="黑体"/>
                <a:ea typeface="黑体"/>
              </a:rPr>
              <a:t>     </a:t>
            </a:r>
            <a:r>
              <a:rPr lang="zh-CN" altLang="zh-CN" dirty="0" smtClean="0">
                <a:latin typeface="黑体"/>
                <a:ea typeface="黑体"/>
              </a:rPr>
              <a:t>（</a:t>
            </a:r>
            <a:r>
              <a:rPr lang="zh-CN" altLang="zh-CN" dirty="0">
                <a:latin typeface="黑体"/>
                <a:ea typeface="黑体"/>
              </a:rPr>
              <a:t>三）融资租赁与借款购买的决策</a:t>
            </a:r>
          </a:p>
          <a:p>
            <a:r>
              <a:rPr lang="zh-CN" altLang="zh-CN" dirty="0">
                <a:latin typeface="黑体"/>
                <a:ea typeface="黑体"/>
              </a:rPr>
              <a:t>（四）融资租赁筹资评价</a:t>
            </a:r>
          </a:p>
          <a:p>
            <a:r>
              <a:rPr lang="zh-CN" altLang="zh-CN" sz="1600" dirty="0">
                <a:latin typeface="黑体"/>
                <a:ea typeface="黑体"/>
              </a:rPr>
              <a:t>融资租赁的优点：融资与融物于一体；能够迅速获得所需资产；融资租赁的限制较少 ；</a:t>
            </a:r>
          </a:p>
          <a:p>
            <a:r>
              <a:rPr lang="zh-CN" altLang="zh-CN" sz="1600" dirty="0">
                <a:latin typeface="黑体"/>
                <a:ea typeface="黑体"/>
              </a:rPr>
              <a:t>可以减少设备引进费 ；有利于减轻所得税负担 。</a:t>
            </a:r>
          </a:p>
          <a:p>
            <a:r>
              <a:rPr lang="zh-CN" altLang="zh-CN" sz="1600" dirty="0">
                <a:latin typeface="黑体"/>
                <a:ea typeface="黑体"/>
              </a:rPr>
              <a:t>融资租赁筹资的缺点：融资成本高 ；当事人违约风险 ；利率和税率变动风险。 </a:t>
            </a:r>
          </a:p>
        </p:txBody>
      </p:sp>
      <p:grpSp>
        <p:nvGrpSpPr>
          <p:cNvPr id="12" name="组合 3"/>
          <p:cNvGrpSpPr/>
          <p:nvPr/>
        </p:nvGrpSpPr>
        <p:grpSpPr>
          <a:xfrm>
            <a:off x="782923" y="1433953"/>
            <a:ext cx="2348917" cy="418194"/>
            <a:chOff x="1085142" y="2279027"/>
            <a:chExt cx="1556339" cy="529936"/>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153430" y="2336017"/>
              <a:ext cx="1488051" cy="390012"/>
            </a:xfrm>
            <a:prstGeom prst="rect">
              <a:avLst/>
            </a:prstGeom>
            <a:noFill/>
          </p:spPr>
          <p:txBody>
            <a:bodyPr wrap="square" lIns="68573" tIns="0" rIns="68573" bIns="0" rtlCol="0" anchor="t">
              <a:spAutoFit/>
            </a:bodyPr>
            <a:lstStyle/>
            <a:p>
              <a:r>
                <a:rPr lang="zh-CN" altLang="en-US" sz="2000" dirty="0" smtClean="0">
                  <a:solidFill>
                    <a:schemeClr val="bg1"/>
                  </a:solidFill>
                  <a:latin typeface="黑体"/>
                  <a:ea typeface="黑体"/>
                </a:rPr>
                <a:t>融资租赁筹资</a:t>
              </a:r>
              <a:endParaRPr lang="zh-CN" altLang="zh-CN" sz="2000" dirty="0">
                <a:solidFill>
                  <a:schemeClr val="bg1"/>
                </a:solidFill>
                <a:latin typeface="黑体"/>
                <a:ea typeface="黑体"/>
              </a:endParaRPr>
            </a:p>
          </p:txBody>
        </p:sp>
      </p:gr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lang="zh-CN" altLang="zh-CN" sz="3200" b="1" dirty="0"/>
              <a:t>筹资管理</a:t>
            </a:r>
            <a:r>
              <a:rPr lang="zh-CN" altLang="zh-CN" sz="3200" dirty="0"/>
              <a:t> </a:t>
            </a:r>
            <a:endParaRPr kumimoji="1" lang="zh-CN" altLang="en-US" sz="3200" dirty="0">
              <a:latin typeface="黑体"/>
              <a:ea typeface="黑体"/>
            </a:endParaRPr>
          </a:p>
        </p:txBody>
      </p:sp>
      <p:sp>
        <p:nvSpPr>
          <p:cNvPr id="24" name="文本框 23"/>
          <p:cNvSpPr txBox="1"/>
          <p:nvPr/>
        </p:nvSpPr>
        <p:spPr>
          <a:xfrm>
            <a:off x="395536" y="699542"/>
            <a:ext cx="8640960" cy="769441"/>
          </a:xfrm>
          <a:prstGeom prst="rect">
            <a:avLst/>
          </a:prstGeom>
          <a:noFill/>
        </p:spPr>
        <p:txBody>
          <a:bodyPr wrap="square" rtlCol="0">
            <a:spAutoFit/>
          </a:bodyPr>
          <a:lstStyle/>
          <a:p>
            <a:r>
              <a:rPr lang="zh-CN" altLang="en-US" sz="2400" dirty="0" smtClean="0">
                <a:solidFill>
                  <a:schemeClr val="accent1"/>
                </a:solidFill>
                <a:latin typeface="黑体"/>
                <a:ea typeface="黑体"/>
              </a:rPr>
              <a:t>负债资本的</a:t>
            </a:r>
            <a:r>
              <a:rPr lang="zh-CN" altLang="zh-CN" sz="2400" dirty="0" smtClean="0">
                <a:solidFill>
                  <a:schemeClr val="accent1"/>
                </a:solidFill>
                <a:latin typeface="黑体"/>
                <a:ea typeface="黑体"/>
              </a:rPr>
              <a:t>筹</a:t>
            </a:r>
            <a:r>
              <a:rPr lang="zh-CN" altLang="en-US" sz="2400" dirty="0" smtClean="0">
                <a:solidFill>
                  <a:schemeClr val="accent1"/>
                </a:solidFill>
                <a:latin typeface="黑体"/>
                <a:ea typeface="黑体"/>
              </a:rPr>
              <a:t>集</a:t>
            </a:r>
            <a:endParaRPr lang="zh-CN" altLang="zh-CN" sz="2400" dirty="0" smtClean="0">
              <a:solidFill>
                <a:schemeClr val="accent1"/>
              </a:solidFill>
              <a:latin typeface="黑体"/>
              <a:ea typeface="黑体"/>
            </a:endParaRPr>
          </a:p>
          <a:p>
            <a:r>
              <a:rPr lang="zh-CN" altLang="zh-CN" sz="2000" dirty="0" smtClean="0">
                <a:latin typeface="黑体"/>
                <a:ea typeface="黑体"/>
              </a:rPr>
              <a:t>一、</a:t>
            </a:r>
            <a:r>
              <a:rPr lang="zh-CN" altLang="en-US" sz="2000" dirty="0" smtClean="0">
                <a:latin typeface="黑体"/>
                <a:ea typeface="黑体"/>
              </a:rPr>
              <a:t>长期借款筹资</a:t>
            </a:r>
            <a:r>
              <a:rPr lang="zh-CN" altLang="zh-CN" sz="2000" dirty="0" smtClean="0">
                <a:latin typeface="黑体"/>
                <a:ea typeface="黑体"/>
              </a:rPr>
              <a:t>；</a:t>
            </a:r>
            <a:r>
              <a:rPr lang="zh-CN" altLang="zh-CN" sz="2000" dirty="0">
                <a:latin typeface="黑体"/>
                <a:ea typeface="黑体"/>
              </a:rPr>
              <a:t>二</a:t>
            </a:r>
            <a:r>
              <a:rPr lang="zh-CN" altLang="zh-CN" sz="2000" dirty="0" smtClean="0">
                <a:latin typeface="黑体"/>
                <a:ea typeface="黑体"/>
              </a:rPr>
              <a:t>、</a:t>
            </a:r>
            <a:r>
              <a:rPr lang="zh-CN" altLang="en-US" sz="2000" dirty="0" smtClean="0">
                <a:latin typeface="黑体"/>
                <a:ea typeface="黑体"/>
              </a:rPr>
              <a:t>发行债券</a:t>
            </a:r>
            <a:r>
              <a:rPr lang="zh-CN" altLang="zh-CN" sz="2000" dirty="0" smtClean="0">
                <a:latin typeface="黑体"/>
                <a:ea typeface="黑体"/>
              </a:rPr>
              <a:t>筹资</a:t>
            </a:r>
            <a:r>
              <a:rPr lang="zh-CN" altLang="en-US" sz="2000" dirty="0" smtClean="0">
                <a:latin typeface="黑体"/>
                <a:ea typeface="黑体"/>
              </a:rPr>
              <a:t>； 三、融资租赁筹资 四、商业信用</a:t>
            </a:r>
            <a:endParaRPr lang="zh-CN" altLang="zh-CN" sz="2000" dirty="0">
              <a:latin typeface="黑体"/>
              <a:ea typeface="黑体"/>
            </a:endParaRPr>
          </a:p>
        </p:txBody>
      </p:sp>
    </p:spTree>
    <p:extLst>
      <p:ext uri="{BB962C8B-B14F-4D97-AF65-F5344CB8AC3E}">
        <p14:creationId xmlns:p14="http://schemas.microsoft.com/office/powerpoint/2010/main" val="162002024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randombar(horizontal)">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755576" y="1834778"/>
            <a:ext cx="7971172" cy="3147001"/>
          </a:xfrm>
          <a:prstGeom prst="rect">
            <a:avLst/>
          </a:prstGeom>
          <a:noFill/>
        </p:spPr>
        <p:txBody>
          <a:bodyPr wrap="square" lIns="68566" tIns="34283" rIns="68566" bIns="34283" rtlCol="0">
            <a:spAutoFit/>
          </a:bodyPr>
          <a:lstStyle/>
          <a:p>
            <a:r>
              <a:rPr lang="en-US" altLang="zh-CN" sz="2000" dirty="0">
                <a:latin typeface="黑体"/>
                <a:ea typeface="黑体"/>
              </a:rPr>
              <a:t>1</a:t>
            </a:r>
            <a:r>
              <a:rPr lang="zh-CN" altLang="zh-CN" sz="2000" dirty="0">
                <a:latin typeface="黑体"/>
                <a:ea typeface="黑体"/>
              </a:rPr>
              <a:t>、商业信用：指在商品交易中以延期付款或预收货款进行购销活动而形成的借贷关系，它是公司间直接的信用行为，是一种应用较广的短期筹资方式。</a:t>
            </a:r>
          </a:p>
          <a:p>
            <a:r>
              <a:rPr lang="en-US" altLang="zh-CN" sz="2000" dirty="0">
                <a:latin typeface="黑体"/>
                <a:ea typeface="黑体"/>
              </a:rPr>
              <a:t>2</a:t>
            </a:r>
            <a:r>
              <a:rPr lang="zh-CN" altLang="zh-CN" sz="2000" dirty="0">
                <a:latin typeface="黑体"/>
                <a:ea typeface="黑体"/>
              </a:rPr>
              <a:t>、商业信用的形式：</a:t>
            </a:r>
          </a:p>
          <a:p>
            <a:r>
              <a:rPr lang="zh-CN" altLang="en-US" sz="2000" dirty="0" smtClean="0">
                <a:latin typeface="黑体"/>
                <a:ea typeface="黑体"/>
              </a:rPr>
              <a:t>   </a:t>
            </a:r>
            <a:r>
              <a:rPr lang="zh-CN" altLang="zh-CN" sz="2000" dirty="0" smtClean="0">
                <a:latin typeface="黑体"/>
                <a:ea typeface="黑体"/>
              </a:rPr>
              <a:t>赊购</a:t>
            </a:r>
            <a:r>
              <a:rPr lang="zh-CN" altLang="zh-CN" sz="2000" dirty="0">
                <a:latin typeface="黑体"/>
                <a:ea typeface="黑体"/>
              </a:rPr>
              <a:t>商品</a:t>
            </a:r>
            <a:r>
              <a:rPr lang="en-US" altLang="zh-CN" sz="2000" dirty="0">
                <a:latin typeface="黑体"/>
                <a:ea typeface="黑体"/>
              </a:rPr>
              <a:t>               </a:t>
            </a:r>
            <a:r>
              <a:rPr lang="zh-CN" altLang="zh-CN" sz="2000" dirty="0">
                <a:latin typeface="黑体"/>
                <a:ea typeface="黑体"/>
              </a:rPr>
              <a:t>应付账款</a:t>
            </a:r>
          </a:p>
          <a:p>
            <a:r>
              <a:rPr lang="en-US" altLang="zh-CN" sz="2000" dirty="0">
                <a:latin typeface="黑体"/>
                <a:ea typeface="黑体"/>
              </a:rPr>
              <a:t>   </a:t>
            </a:r>
            <a:r>
              <a:rPr lang="zh-CN" altLang="zh-CN" sz="2000" dirty="0">
                <a:latin typeface="黑体"/>
                <a:ea typeface="黑体"/>
              </a:rPr>
              <a:t>预收货款</a:t>
            </a:r>
            <a:r>
              <a:rPr lang="en-US" altLang="zh-CN" sz="2000" dirty="0">
                <a:latin typeface="黑体"/>
                <a:ea typeface="黑体"/>
              </a:rPr>
              <a:t>               </a:t>
            </a:r>
            <a:r>
              <a:rPr lang="zh-CN" altLang="zh-CN" sz="2000" dirty="0">
                <a:latin typeface="黑体"/>
                <a:ea typeface="黑体"/>
              </a:rPr>
              <a:t>预收帐款</a:t>
            </a:r>
          </a:p>
          <a:p>
            <a:r>
              <a:rPr lang="en-US" altLang="zh-CN" sz="2000" dirty="0">
                <a:latin typeface="黑体"/>
                <a:ea typeface="黑体"/>
              </a:rPr>
              <a:t>   </a:t>
            </a:r>
            <a:r>
              <a:rPr lang="zh-CN" altLang="zh-CN" sz="2000" dirty="0">
                <a:latin typeface="黑体"/>
                <a:ea typeface="黑体"/>
              </a:rPr>
              <a:t>商业汇票</a:t>
            </a:r>
            <a:r>
              <a:rPr lang="en-US" altLang="zh-CN" sz="2000" dirty="0">
                <a:latin typeface="黑体"/>
                <a:ea typeface="黑体"/>
              </a:rPr>
              <a:t>               </a:t>
            </a:r>
            <a:r>
              <a:rPr lang="zh-CN" altLang="zh-CN" sz="2000" dirty="0">
                <a:latin typeface="黑体"/>
                <a:ea typeface="黑体"/>
              </a:rPr>
              <a:t>应付票据</a:t>
            </a:r>
          </a:p>
          <a:p>
            <a:r>
              <a:rPr lang="en-US" altLang="zh-CN" sz="2000" dirty="0">
                <a:latin typeface="黑体"/>
                <a:ea typeface="黑体"/>
              </a:rPr>
              <a:t>3.</a:t>
            </a:r>
            <a:r>
              <a:rPr lang="zh-CN" altLang="zh-CN" sz="2000" dirty="0">
                <a:latin typeface="黑体"/>
                <a:ea typeface="黑体"/>
              </a:rPr>
              <a:t>商业信用的优缺点</a:t>
            </a:r>
          </a:p>
          <a:p>
            <a:r>
              <a:rPr lang="zh-CN" altLang="zh-CN" sz="2000" dirty="0">
                <a:latin typeface="黑体"/>
                <a:ea typeface="黑体"/>
              </a:rPr>
              <a:t>商业信用的优点：筹资便利；筹资成本低；限制条件少；</a:t>
            </a:r>
          </a:p>
          <a:p>
            <a:r>
              <a:rPr lang="zh-CN" altLang="zh-CN" sz="2000" dirty="0">
                <a:latin typeface="黑体"/>
                <a:ea typeface="黑体"/>
              </a:rPr>
              <a:t>商业信用的缺点：使用期限短：如放弃现金折扣，资本成本较高。</a:t>
            </a:r>
          </a:p>
        </p:txBody>
      </p:sp>
      <p:grpSp>
        <p:nvGrpSpPr>
          <p:cNvPr id="12" name="组合 3"/>
          <p:cNvGrpSpPr/>
          <p:nvPr/>
        </p:nvGrpSpPr>
        <p:grpSpPr>
          <a:xfrm>
            <a:off x="782923" y="1433953"/>
            <a:ext cx="2348917" cy="418194"/>
            <a:chOff x="1085142" y="2279027"/>
            <a:chExt cx="1556339" cy="529936"/>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153430" y="2336017"/>
              <a:ext cx="1488051" cy="390012"/>
            </a:xfrm>
            <a:prstGeom prst="rect">
              <a:avLst/>
            </a:prstGeom>
            <a:noFill/>
          </p:spPr>
          <p:txBody>
            <a:bodyPr wrap="square" lIns="68573" tIns="0" rIns="68573" bIns="0" rtlCol="0" anchor="t">
              <a:spAutoFit/>
            </a:bodyPr>
            <a:lstStyle/>
            <a:p>
              <a:r>
                <a:rPr lang="zh-CN" altLang="en-US" sz="2000" dirty="0" smtClean="0">
                  <a:solidFill>
                    <a:schemeClr val="bg1"/>
                  </a:solidFill>
                  <a:latin typeface="黑体"/>
                  <a:ea typeface="黑体"/>
                </a:rPr>
                <a:t>商业信用</a:t>
              </a:r>
              <a:endParaRPr lang="zh-CN" altLang="zh-CN" sz="2000" dirty="0">
                <a:solidFill>
                  <a:schemeClr val="bg1"/>
                </a:solidFill>
                <a:latin typeface="黑体"/>
                <a:ea typeface="黑体"/>
              </a:endParaRPr>
            </a:p>
          </p:txBody>
        </p:sp>
      </p:gr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lang="zh-CN" altLang="zh-CN" sz="3200" b="1" dirty="0"/>
              <a:t>筹资管理</a:t>
            </a:r>
            <a:r>
              <a:rPr lang="zh-CN" altLang="zh-CN" sz="3200" dirty="0"/>
              <a:t> </a:t>
            </a:r>
            <a:endParaRPr kumimoji="1" lang="zh-CN" altLang="en-US" sz="3200" dirty="0">
              <a:latin typeface="黑体"/>
              <a:ea typeface="黑体"/>
            </a:endParaRPr>
          </a:p>
        </p:txBody>
      </p:sp>
      <p:sp>
        <p:nvSpPr>
          <p:cNvPr id="24" name="文本框 23"/>
          <p:cNvSpPr txBox="1"/>
          <p:nvPr/>
        </p:nvSpPr>
        <p:spPr>
          <a:xfrm>
            <a:off x="395536" y="699542"/>
            <a:ext cx="8640960" cy="769441"/>
          </a:xfrm>
          <a:prstGeom prst="rect">
            <a:avLst/>
          </a:prstGeom>
          <a:noFill/>
        </p:spPr>
        <p:txBody>
          <a:bodyPr wrap="square" rtlCol="0">
            <a:spAutoFit/>
          </a:bodyPr>
          <a:lstStyle/>
          <a:p>
            <a:r>
              <a:rPr lang="zh-CN" altLang="en-US" sz="2400" dirty="0" smtClean="0">
                <a:solidFill>
                  <a:schemeClr val="accent1"/>
                </a:solidFill>
                <a:latin typeface="黑体"/>
                <a:ea typeface="黑体"/>
              </a:rPr>
              <a:t>负债资本的</a:t>
            </a:r>
            <a:r>
              <a:rPr lang="zh-CN" altLang="zh-CN" sz="2400" dirty="0" smtClean="0">
                <a:solidFill>
                  <a:schemeClr val="accent1"/>
                </a:solidFill>
                <a:latin typeface="黑体"/>
                <a:ea typeface="黑体"/>
              </a:rPr>
              <a:t>筹</a:t>
            </a:r>
            <a:r>
              <a:rPr lang="zh-CN" altLang="en-US" sz="2400" dirty="0" smtClean="0">
                <a:solidFill>
                  <a:schemeClr val="accent1"/>
                </a:solidFill>
                <a:latin typeface="黑体"/>
                <a:ea typeface="黑体"/>
              </a:rPr>
              <a:t>集</a:t>
            </a:r>
            <a:endParaRPr lang="zh-CN" altLang="zh-CN" sz="2400" dirty="0" smtClean="0">
              <a:solidFill>
                <a:schemeClr val="accent1"/>
              </a:solidFill>
              <a:latin typeface="黑体"/>
              <a:ea typeface="黑体"/>
            </a:endParaRPr>
          </a:p>
          <a:p>
            <a:r>
              <a:rPr lang="zh-CN" altLang="zh-CN" sz="2000" dirty="0" smtClean="0">
                <a:latin typeface="黑体"/>
                <a:ea typeface="黑体"/>
              </a:rPr>
              <a:t>一、</a:t>
            </a:r>
            <a:r>
              <a:rPr lang="zh-CN" altLang="en-US" sz="2000" dirty="0" smtClean="0">
                <a:latin typeface="黑体"/>
                <a:ea typeface="黑体"/>
              </a:rPr>
              <a:t>长期借款筹资</a:t>
            </a:r>
            <a:r>
              <a:rPr lang="zh-CN" altLang="zh-CN" sz="2000" dirty="0" smtClean="0">
                <a:latin typeface="黑体"/>
                <a:ea typeface="黑体"/>
              </a:rPr>
              <a:t>；</a:t>
            </a:r>
            <a:r>
              <a:rPr lang="zh-CN" altLang="zh-CN" sz="2000" dirty="0">
                <a:latin typeface="黑体"/>
                <a:ea typeface="黑体"/>
              </a:rPr>
              <a:t>二</a:t>
            </a:r>
            <a:r>
              <a:rPr lang="zh-CN" altLang="zh-CN" sz="2000" dirty="0" smtClean="0">
                <a:latin typeface="黑体"/>
                <a:ea typeface="黑体"/>
              </a:rPr>
              <a:t>、</a:t>
            </a:r>
            <a:r>
              <a:rPr lang="zh-CN" altLang="en-US" sz="2000" dirty="0" smtClean="0">
                <a:latin typeface="黑体"/>
                <a:ea typeface="黑体"/>
              </a:rPr>
              <a:t>发行债券</a:t>
            </a:r>
            <a:r>
              <a:rPr lang="zh-CN" altLang="zh-CN" sz="2000" dirty="0" smtClean="0">
                <a:latin typeface="黑体"/>
                <a:ea typeface="黑体"/>
              </a:rPr>
              <a:t>筹资</a:t>
            </a:r>
            <a:r>
              <a:rPr lang="zh-CN" altLang="en-US" sz="2000" dirty="0" smtClean="0">
                <a:latin typeface="黑体"/>
                <a:ea typeface="黑体"/>
              </a:rPr>
              <a:t>； 三、融资租赁筹资 四、商业信用</a:t>
            </a:r>
            <a:endParaRPr lang="zh-CN" altLang="zh-CN" sz="2000" dirty="0">
              <a:latin typeface="黑体"/>
              <a:ea typeface="黑体"/>
            </a:endParaRPr>
          </a:p>
        </p:txBody>
      </p:sp>
      <p:sp>
        <p:nvSpPr>
          <p:cNvPr id="2" name="右箭头 1"/>
          <p:cNvSpPr/>
          <p:nvPr/>
        </p:nvSpPr>
        <p:spPr>
          <a:xfrm>
            <a:off x="2267744" y="3147814"/>
            <a:ext cx="1728192"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9" name="右箭头 8"/>
          <p:cNvSpPr/>
          <p:nvPr/>
        </p:nvSpPr>
        <p:spPr>
          <a:xfrm>
            <a:off x="2280444" y="3465314"/>
            <a:ext cx="1728192"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0" name="右箭头 9"/>
          <p:cNvSpPr/>
          <p:nvPr/>
        </p:nvSpPr>
        <p:spPr>
          <a:xfrm>
            <a:off x="2280444" y="3757414"/>
            <a:ext cx="1728192" cy="216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225998591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randombar(horizontal)">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419622"/>
            <a:ext cx="7971172" cy="3147001"/>
          </a:xfrm>
          <a:prstGeom prst="rect">
            <a:avLst/>
          </a:prstGeom>
          <a:noFill/>
        </p:spPr>
        <p:txBody>
          <a:bodyPr wrap="square" lIns="68566" tIns="34283" rIns="68566" bIns="34283" rtlCol="0">
            <a:spAutoFit/>
          </a:bodyPr>
          <a:lstStyle/>
          <a:p>
            <a:r>
              <a:rPr lang="zh-CN" altLang="zh-CN" sz="2000" dirty="0">
                <a:latin typeface="黑体"/>
                <a:ea typeface="黑体"/>
              </a:rPr>
              <a:t>（一）投资分类</a:t>
            </a:r>
          </a:p>
          <a:p>
            <a:r>
              <a:rPr lang="zh-CN" altLang="en-US" sz="2000" dirty="0" smtClean="0">
                <a:latin typeface="黑体"/>
                <a:ea typeface="黑体"/>
              </a:rPr>
              <a:t>      </a:t>
            </a:r>
            <a:r>
              <a:rPr lang="zh-CN" altLang="zh-CN" sz="2000" dirty="0" smtClean="0">
                <a:latin typeface="黑体"/>
                <a:ea typeface="黑体"/>
              </a:rPr>
              <a:t>投资可分为以下几种类型。</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1</a:t>
            </a:r>
            <a:r>
              <a:rPr lang="zh-CN" altLang="zh-CN" sz="2000" dirty="0">
                <a:latin typeface="黑体"/>
                <a:ea typeface="黑体"/>
              </a:rPr>
              <a:t>）按照投资行为的介入程度，分为直接投资和间接投资</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2</a:t>
            </a:r>
            <a:r>
              <a:rPr lang="zh-CN" altLang="zh-CN" sz="2000" dirty="0">
                <a:latin typeface="黑体"/>
                <a:ea typeface="黑体"/>
              </a:rPr>
              <a:t>）按照投入的领域不同，分为生产性投资和非生产性投资</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3</a:t>
            </a:r>
            <a:r>
              <a:rPr lang="zh-CN" altLang="zh-CN" sz="2000" dirty="0">
                <a:latin typeface="黑体"/>
                <a:ea typeface="黑体"/>
              </a:rPr>
              <a:t>）按照投资的方向不同，分为对内投资和对外投资</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4</a:t>
            </a:r>
            <a:r>
              <a:rPr lang="zh-CN" altLang="zh-CN" sz="2000" dirty="0">
                <a:latin typeface="黑体"/>
                <a:ea typeface="黑体"/>
              </a:rPr>
              <a:t>）按照投资的内容不同，分为固定资产投资、无形资产投资、流动资金投资、房地产投资、有价证券投资、期货与期权投资、信托投资和保险投资等多种形式</a:t>
            </a:r>
            <a:r>
              <a:rPr lang="zh-CN" altLang="zh-CN" sz="2000" dirty="0" smtClean="0">
                <a:latin typeface="黑体"/>
                <a:ea typeface="黑体"/>
              </a:rPr>
              <a:t>。</a:t>
            </a:r>
            <a:endParaRPr lang="zh-CN" altLang="zh-CN" sz="2000" dirty="0">
              <a:latin typeface="黑体"/>
              <a:ea typeface="黑体"/>
            </a:endParaRPr>
          </a:p>
          <a:p>
            <a:endParaRPr lang="zh-CN" altLang="zh-CN" sz="2000" dirty="0">
              <a:latin typeface="黑体"/>
              <a:ea typeface="黑体"/>
            </a:endParaRPr>
          </a:p>
          <a:p>
            <a:endParaRPr lang="zh-CN" altLang="zh-CN" sz="2000" dirty="0">
              <a:latin typeface="黑体"/>
              <a:ea typeface="黑体"/>
            </a:endParaRP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738664"/>
          </a:xfrm>
          <a:prstGeom prst="rect">
            <a:avLst/>
          </a:prstGeom>
          <a:noFill/>
        </p:spPr>
        <p:txBody>
          <a:bodyPr wrap="square" rtlCol="0">
            <a:spAutoFit/>
          </a:bodyPr>
          <a:lstStyle/>
          <a:p>
            <a:r>
              <a:rPr lang="zh-CN" altLang="en-US" sz="2400" dirty="0" smtClean="0">
                <a:solidFill>
                  <a:schemeClr val="accent1"/>
                </a:solidFill>
                <a:latin typeface="黑体"/>
                <a:ea typeface="黑体"/>
              </a:rPr>
              <a:t>投资管理概述</a:t>
            </a:r>
            <a:endParaRPr lang="en-US" altLang="zh-CN" sz="2400" dirty="0">
              <a:solidFill>
                <a:schemeClr val="accent1"/>
              </a:solidFill>
              <a:latin typeface="黑体"/>
              <a:ea typeface="黑体"/>
            </a:endParaRPr>
          </a:p>
          <a:p>
            <a:r>
              <a:rPr lang="zh-CN" altLang="zh-CN" dirty="0">
                <a:latin typeface="黑体"/>
                <a:ea typeface="黑体"/>
              </a:rPr>
              <a:t>投资是指企业为了将来获取更多的收益，将筹集的资金投放于一定对</a:t>
            </a:r>
            <a:r>
              <a:rPr lang="zh-CN" altLang="zh-CN" dirty="0" smtClean="0">
                <a:latin typeface="黑体"/>
                <a:ea typeface="黑体"/>
              </a:rPr>
              <a:t>象的经济行为</a:t>
            </a:r>
            <a:endParaRPr lang="zh-CN" altLang="zh-CN" sz="2000" dirty="0">
              <a:latin typeface="黑体"/>
              <a:ea typeface="黑体"/>
            </a:endParaRPr>
          </a:p>
        </p:txBody>
      </p:sp>
    </p:spTree>
    <p:extLst>
      <p:ext uri="{BB962C8B-B14F-4D97-AF65-F5344CB8AC3E}">
        <p14:creationId xmlns:p14="http://schemas.microsoft.com/office/powerpoint/2010/main" val="324487411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779662"/>
            <a:ext cx="7971172" cy="2839225"/>
          </a:xfrm>
          <a:prstGeom prst="rect">
            <a:avLst/>
          </a:prstGeom>
          <a:noFill/>
        </p:spPr>
        <p:txBody>
          <a:bodyPr wrap="square" lIns="68566" tIns="34283" rIns="68566" bIns="34283" rtlCol="0">
            <a:spAutoFit/>
          </a:bodyPr>
          <a:lstStyle/>
          <a:p>
            <a:r>
              <a:rPr lang="zh-CN" altLang="en-US" sz="2000" dirty="0" smtClean="0">
                <a:latin typeface="黑体"/>
                <a:ea typeface="黑体"/>
              </a:rPr>
              <a:t>     </a:t>
            </a:r>
            <a:r>
              <a:rPr lang="zh-CN" altLang="zh-CN" sz="2000" dirty="0" smtClean="0">
                <a:latin typeface="黑体"/>
                <a:ea typeface="黑体"/>
              </a:rPr>
              <a:t>从宏观</a:t>
            </a:r>
            <a:r>
              <a:rPr lang="zh-CN" altLang="zh-CN" sz="2000" dirty="0">
                <a:latin typeface="黑体"/>
                <a:ea typeface="黑体"/>
              </a:rPr>
              <a:t>角度看，项目投资有以下两方面积极意义。</a:t>
            </a:r>
            <a:r>
              <a:rPr lang="en-US" altLang="zh-CN" sz="2000" dirty="0">
                <a:latin typeface="黑体"/>
                <a:ea typeface="黑体"/>
              </a:rPr>
              <a:t> </a:t>
            </a:r>
            <a:endParaRPr lang="zh-CN" altLang="zh-CN" sz="2000" dirty="0">
              <a:latin typeface="黑体"/>
              <a:ea typeface="黑体"/>
            </a:endParaRPr>
          </a:p>
          <a:p>
            <a:r>
              <a:rPr lang="zh-CN" altLang="zh-CN" sz="2000" dirty="0">
                <a:latin typeface="黑体"/>
                <a:ea typeface="黑体"/>
              </a:rPr>
              <a:t>（</a:t>
            </a:r>
            <a:r>
              <a:rPr lang="en-US" altLang="zh-CN" sz="2000" dirty="0">
                <a:latin typeface="黑体"/>
                <a:ea typeface="黑体"/>
              </a:rPr>
              <a:t>1</a:t>
            </a:r>
            <a:r>
              <a:rPr lang="zh-CN" altLang="zh-CN" sz="2000" dirty="0">
                <a:latin typeface="黑体"/>
                <a:ea typeface="黑体"/>
              </a:rPr>
              <a:t>）项目投资是实现社会资本积累功能的主要途径，也是扩大社会再生产的重要手段，有助于促进社会经济的长期可持续发展</a:t>
            </a:r>
            <a:r>
              <a:rPr lang="zh-CN" altLang="zh-CN" sz="2000" dirty="0" smtClean="0">
                <a:latin typeface="黑体"/>
                <a:ea typeface="黑体"/>
              </a:rPr>
              <a:t>。</a:t>
            </a:r>
            <a:endParaRPr lang="zh-CN" altLang="zh-CN" sz="2000" dirty="0">
              <a:latin typeface="黑体"/>
              <a:ea typeface="黑体"/>
            </a:endParaRPr>
          </a:p>
          <a:p>
            <a:r>
              <a:rPr lang="zh-CN" altLang="zh-CN" sz="2000" dirty="0">
                <a:latin typeface="黑体"/>
                <a:ea typeface="黑体"/>
              </a:rPr>
              <a:t>（</a:t>
            </a:r>
            <a:r>
              <a:rPr lang="en-US" altLang="zh-CN" sz="2000" dirty="0">
                <a:latin typeface="黑体"/>
                <a:ea typeface="黑体"/>
              </a:rPr>
              <a:t>2</a:t>
            </a:r>
            <a:r>
              <a:rPr lang="zh-CN" altLang="zh-CN" sz="2000" dirty="0">
                <a:latin typeface="黑体"/>
                <a:ea typeface="黑体"/>
              </a:rPr>
              <a:t>）增加项目投资，能够为社会提供更多的就业机会，提高社会总供给量，不仅可以满足社会需求的不断增长，而且会最终拉动社会消费的增长。</a:t>
            </a:r>
          </a:p>
          <a:p>
            <a:r>
              <a:rPr lang="zh-CN" altLang="en-US" sz="2000" dirty="0" smtClean="0">
                <a:latin typeface="黑体"/>
                <a:ea typeface="黑体"/>
              </a:rPr>
              <a:t>     </a:t>
            </a:r>
            <a:r>
              <a:rPr lang="zh-CN" altLang="zh-CN" sz="2000" dirty="0" smtClean="0">
                <a:latin typeface="黑体"/>
                <a:ea typeface="黑体"/>
              </a:rPr>
              <a:t>从微观</a:t>
            </a:r>
            <a:r>
              <a:rPr lang="zh-CN" altLang="zh-CN" sz="2000" dirty="0">
                <a:latin typeface="黑体"/>
                <a:ea typeface="黑体"/>
              </a:rPr>
              <a:t>角度看，项目投资有以下三个方面的积极意义</a:t>
            </a:r>
            <a:r>
              <a:rPr lang="zh-CN" altLang="zh-CN" sz="2000" dirty="0" smtClean="0">
                <a:latin typeface="黑体"/>
                <a:ea typeface="黑体"/>
              </a:rPr>
              <a:t>。</a:t>
            </a:r>
            <a:endParaRPr lang="zh-CN" altLang="zh-CN" sz="2000" dirty="0">
              <a:latin typeface="黑体"/>
              <a:ea typeface="黑体"/>
            </a:endParaRPr>
          </a:p>
          <a:p>
            <a:r>
              <a:rPr lang="zh-CN" altLang="zh-CN" sz="2000" dirty="0">
                <a:latin typeface="黑体"/>
                <a:ea typeface="黑体"/>
              </a:rPr>
              <a:t>（</a:t>
            </a:r>
            <a:r>
              <a:rPr lang="en-US" altLang="zh-CN" sz="2000" dirty="0">
                <a:latin typeface="黑体"/>
                <a:ea typeface="黑体"/>
              </a:rPr>
              <a:t>1</a:t>
            </a:r>
            <a:r>
              <a:rPr lang="zh-CN" altLang="zh-CN" sz="2000" dirty="0">
                <a:latin typeface="黑体"/>
                <a:ea typeface="黑体"/>
              </a:rPr>
              <a:t>）增强投资者经济实力。（</a:t>
            </a:r>
            <a:r>
              <a:rPr lang="en-US" altLang="zh-CN" sz="2000" dirty="0">
                <a:latin typeface="黑体"/>
                <a:ea typeface="黑体"/>
              </a:rPr>
              <a:t>2</a:t>
            </a:r>
            <a:r>
              <a:rPr lang="zh-CN" altLang="zh-CN" sz="2000" dirty="0">
                <a:latin typeface="黑体"/>
                <a:ea typeface="黑体"/>
              </a:rPr>
              <a:t>）提高投资者创新能力</a:t>
            </a:r>
            <a:r>
              <a:rPr lang="zh-CN" altLang="zh-CN" sz="2000" dirty="0" smtClean="0">
                <a:latin typeface="黑体"/>
                <a:ea typeface="黑体"/>
              </a:rPr>
              <a:t>。</a:t>
            </a:r>
            <a:endParaRPr lang="en-US" altLang="zh-CN" sz="2000" dirty="0" smtClean="0">
              <a:latin typeface="黑体"/>
              <a:ea typeface="黑体"/>
            </a:endParaRPr>
          </a:p>
          <a:p>
            <a:r>
              <a:rPr lang="zh-CN" altLang="zh-CN" sz="2000" dirty="0" smtClean="0">
                <a:latin typeface="黑体"/>
                <a:ea typeface="黑体"/>
              </a:rPr>
              <a:t>（</a:t>
            </a:r>
            <a:r>
              <a:rPr lang="en-US" altLang="zh-CN" sz="2000" dirty="0">
                <a:latin typeface="黑体"/>
                <a:ea typeface="黑体"/>
              </a:rPr>
              <a:t>3</a:t>
            </a:r>
            <a:r>
              <a:rPr lang="zh-CN" altLang="zh-CN" sz="2000" dirty="0">
                <a:latin typeface="黑体"/>
                <a:ea typeface="黑体"/>
              </a:rPr>
              <a:t>）提升投资者市场竞争能力</a:t>
            </a:r>
            <a:r>
              <a:rPr lang="zh-CN" altLang="zh-CN" sz="2000" dirty="0" smtClean="0">
                <a:latin typeface="黑体"/>
                <a:ea typeface="黑体"/>
              </a:rPr>
              <a:t>。</a:t>
            </a:r>
            <a:r>
              <a:rPr lang="zh-CN" altLang="en-US" sz="2000" dirty="0" smtClean="0">
                <a:latin typeface="黑体"/>
                <a:ea typeface="黑体"/>
              </a:rPr>
              <a:t>  </a:t>
            </a:r>
            <a:endParaRPr lang="zh-CN" altLang="zh-CN" sz="2000" dirty="0">
              <a:latin typeface="黑体"/>
              <a:ea typeface="黑体"/>
            </a:endParaRP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项目投资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项目投资管理</a:t>
            </a:r>
            <a:endParaRPr lang="en-US" altLang="zh-CN" sz="2400" dirty="0">
              <a:solidFill>
                <a:schemeClr val="accent1"/>
              </a:solidFill>
              <a:latin typeface="黑体"/>
              <a:ea typeface="黑体"/>
            </a:endParaRPr>
          </a:p>
          <a:p>
            <a:r>
              <a:rPr lang="zh-CN" altLang="zh-CN" sz="2000" dirty="0" smtClean="0">
                <a:latin typeface="黑体"/>
                <a:ea typeface="黑体"/>
              </a:rPr>
              <a:t>是一种以特定建设项</a:t>
            </a:r>
            <a:r>
              <a:rPr lang="zh-CN" altLang="zh-CN" sz="2000" dirty="0">
                <a:latin typeface="黑体"/>
                <a:ea typeface="黑体"/>
              </a:rPr>
              <a:t>目为对象，直接与新建或更新改造项目有关的长期投资行为。</a:t>
            </a:r>
          </a:p>
        </p:txBody>
      </p:sp>
    </p:spTree>
    <p:extLst>
      <p:ext uri="{BB962C8B-B14F-4D97-AF65-F5344CB8AC3E}">
        <p14:creationId xmlns:p14="http://schemas.microsoft.com/office/powerpoint/2010/main" val="139224576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779662"/>
            <a:ext cx="7971172" cy="2346782"/>
          </a:xfrm>
          <a:prstGeom prst="rect">
            <a:avLst/>
          </a:prstGeom>
          <a:noFill/>
        </p:spPr>
        <p:txBody>
          <a:bodyPr wrap="square" lIns="68566" tIns="34283" rIns="68566" bIns="34283" rtlCol="0">
            <a:spAutoFit/>
          </a:bodyPr>
          <a:lstStyle/>
          <a:p>
            <a:r>
              <a:rPr lang="zh-CN" altLang="zh-CN" sz="2400" dirty="0">
                <a:latin typeface="黑体"/>
                <a:ea typeface="黑体"/>
              </a:rPr>
              <a:t>项目投资的特点</a:t>
            </a:r>
            <a:r>
              <a:rPr lang="en-US" altLang="zh-CN" sz="2400" dirty="0">
                <a:latin typeface="黑体"/>
                <a:ea typeface="黑体"/>
              </a:rPr>
              <a:t/>
            </a:r>
            <a:br>
              <a:rPr lang="en-US" altLang="zh-CN" sz="2400" dirty="0">
                <a:latin typeface="黑体"/>
                <a:ea typeface="黑体"/>
              </a:rPr>
            </a:br>
            <a:r>
              <a:rPr lang="zh-CN" altLang="en-US" sz="2400" dirty="0" smtClean="0">
                <a:latin typeface="黑体"/>
                <a:ea typeface="黑体"/>
              </a:rPr>
              <a:t>   </a:t>
            </a:r>
            <a:r>
              <a:rPr lang="en-US" altLang="zh-CN" sz="2000" dirty="0" smtClean="0">
                <a:latin typeface="黑体"/>
                <a:ea typeface="黑体"/>
              </a:rPr>
              <a:t>1</a:t>
            </a:r>
            <a:r>
              <a:rPr lang="en-US" altLang="zh-CN" sz="2000" dirty="0">
                <a:latin typeface="黑体"/>
                <a:ea typeface="黑体"/>
              </a:rPr>
              <a:t>.</a:t>
            </a:r>
            <a:r>
              <a:rPr lang="zh-CN" altLang="zh-CN" sz="2000" dirty="0">
                <a:latin typeface="黑体"/>
                <a:ea typeface="黑体"/>
              </a:rPr>
              <a:t>投资内容独特（每个项目都至少涉及到一项固定资产投资）；</a:t>
            </a:r>
          </a:p>
          <a:p>
            <a:r>
              <a:rPr lang="zh-CN" altLang="en-US" sz="2000" dirty="0" smtClean="0">
                <a:latin typeface="黑体"/>
                <a:ea typeface="黑体"/>
              </a:rPr>
              <a:t>    </a:t>
            </a:r>
            <a:r>
              <a:rPr lang="en-US" altLang="zh-CN" sz="2000" dirty="0" smtClean="0">
                <a:latin typeface="黑体"/>
                <a:ea typeface="黑体"/>
              </a:rPr>
              <a:t>2</a:t>
            </a:r>
            <a:r>
              <a:rPr lang="en-US" altLang="zh-CN" sz="2000" dirty="0">
                <a:latin typeface="黑体"/>
                <a:ea typeface="黑体"/>
              </a:rPr>
              <a:t>.</a:t>
            </a:r>
            <a:r>
              <a:rPr lang="zh-CN" altLang="zh-CN" sz="2000" dirty="0">
                <a:latin typeface="黑体"/>
                <a:ea typeface="黑体"/>
              </a:rPr>
              <a:t>投资数额多</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3</a:t>
            </a:r>
            <a:r>
              <a:rPr lang="en-US" altLang="zh-CN" sz="2000" dirty="0">
                <a:latin typeface="黑体"/>
                <a:ea typeface="黑体"/>
              </a:rPr>
              <a:t>.</a:t>
            </a:r>
            <a:r>
              <a:rPr lang="zh-CN" altLang="zh-CN" sz="2000" dirty="0">
                <a:latin typeface="黑体"/>
                <a:ea typeface="黑体"/>
              </a:rPr>
              <a:t>影响时间长（至少一年或一个营业周期以上）</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4</a:t>
            </a:r>
            <a:r>
              <a:rPr lang="en-US" altLang="zh-CN" sz="2000" dirty="0">
                <a:latin typeface="黑体"/>
                <a:ea typeface="黑体"/>
              </a:rPr>
              <a:t>.</a:t>
            </a:r>
            <a:r>
              <a:rPr lang="zh-CN" altLang="zh-CN" sz="2000" dirty="0">
                <a:latin typeface="黑体"/>
                <a:ea typeface="黑体"/>
              </a:rPr>
              <a:t>发生频率低；</a:t>
            </a:r>
          </a:p>
          <a:p>
            <a:r>
              <a:rPr lang="zh-CN" altLang="en-US" sz="2000" dirty="0" smtClean="0">
                <a:latin typeface="黑体"/>
                <a:ea typeface="黑体"/>
              </a:rPr>
              <a:t>    </a:t>
            </a:r>
            <a:r>
              <a:rPr lang="en-US" altLang="zh-CN" sz="2000" dirty="0" smtClean="0">
                <a:latin typeface="黑体"/>
                <a:ea typeface="黑体"/>
              </a:rPr>
              <a:t>5</a:t>
            </a:r>
            <a:r>
              <a:rPr lang="en-US" altLang="zh-CN" sz="2000" dirty="0">
                <a:latin typeface="黑体"/>
                <a:ea typeface="黑体"/>
              </a:rPr>
              <a:t>.</a:t>
            </a:r>
            <a:r>
              <a:rPr lang="zh-CN" altLang="zh-CN" sz="2000" dirty="0">
                <a:latin typeface="黑体"/>
                <a:ea typeface="黑体"/>
              </a:rPr>
              <a:t>变现能力差</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6</a:t>
            </a:r>
            <a:r>
              <a:rPr lang="en-US" altLang="zh-CN" sz="2000" dirty="0">
                <a:latin typeface="黑体"/>
                <a:ea typeface="黑体"/>
              </a:rPr>
              <a:t>.</a:t>
            </a:r>
            <a:r>
              <a:rPr lang="zh-CN" altLang="zh-CN" sz="2000" dirty="0">
                <a:latin typeface="黑体"/>
                <a:ea typeface="黑体"/>
              </a:rPr>
              <a:t>投资风险大。 </a:t>
            </a: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项目投资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项目投资管理</a:t>
            </a:r>
            <a:endParaRPr lang="en-US" altLang="zh-CN" sz="2400" dirty="0">
              <a:solidFill>
                <a:schemeClr val="accent1"/>
              </a:solidFill>
              <a:latin typeface="黑体"/>
              <a:ea typeface="黑体"/>
            </a:endParaRPr>
          </a:p>
          <a:p>
            <a:r>
              <a:rPr lang="zh-CN" altLang="zh-CN" sz="2000" dirty="0" smtClean="0">
                <a:latin typeface="黑体"/>
                <a:ea typeface="黑体"/>
              </a:rPr>
              <a:t>是一种以特定建设项</a:t>
            </a:r>
            <a:r>
              <a:rPr lang="zh-CN" altLang="zh-CN" sz="2000" dirty="0">
                <a:latin typeface="黑体"/>
                <a:ea typeface="黑体"/>
              </a:rPr>
              <a:t>目为对象，直接与新建或更新改造项目有关的长期投资行为。</a:t>
            </a:r>
          </a:p>
        </p:txBody>
      </p:sp>
    </p:spTree>
    <p:extLst>
      <p:ext uri="{BB962C8B-B14F-4D97-AF65-F5344CB8AC3E}">
        <p14:creationId xmlns:p14="http://schemas.microsoft.com/office/powerpoint/2010/main" val="318149568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779662"/>
            <a:ext cx="7971172" cy="3023891"/>
          </a:xfrm>
          <a:prstGeom prst="rect">
            <a:avLst/>
          </a:prstGeom>
          <a:noFill/>
        </p:spPr>
        <p:txBody>
          <a:bodyPr wrap="square" lIns="68566" tIns="34283" rIns="68566" bIns="34283" rtlCol="0">
            <a:spAutoFit/>
          </a:bodyPr>
          <a:lstStyle/>
          <a:p>
            <a:r>
              <a:rPr lang="zh-CN" altLang="zh-CN" sz="2400" dirty="0" smtClean="0">
                <a:latin typeface="黑体"/>
                <a:ea typeface="黑体"/>
              </a:rPr>
              <a:t>投资决策及其影响因素</a:t>
            </a:r>
            <a:endParaRPr lang="zh-CN" altLang="zh-CN" sz="2400" dirty="0">
              <a:latin typeface="黑体"/>
              <a:ea typeface="黑体"/>
            </a:endParaRPr>
          </a:p>
          <a:p>
            <a:r>
              <a:rPr lang="zh-CN" altLang="zh-CN" sz="2400" dirty="0">
                <a:latin typeface="黑体"/>
                <a:ea typeface="黑体"/>
              </a:rPr>
              <a:t>投资决策是指特定投资主体根据其经营战略和方针，由相关管理人员作出的有关投资目标、拟投资方向或投资领域的确定和投资实施方案的选择的过程</a:t>
            </a:r>
            <a:r>
              <a:rPr lang="zh-CN" altLang="zh-CN" sz="2400" dirty="0" smtClean="0">
                <a:latin typeface="黑体"/>
                <a:ea typeface="黑体"/>
              </a:rPr>
              <a:t>。</a:t>
            </a:r>
            <a:endParaRPr lang="zh-CN" altLang="zh-CN" sz="2400" dirty="0">
              <a:latin typeface="黑体"/>
              <a:ea typeface="黑体"/>
            </a:endParaRPr>
          </a:p>
          <a:p>
            <a:endParaRPr lang="en-US" altLang="zh-CN" sz="2400" dirty="0" smtClean="0">
              <a:latin typeface="黑体"/>
              <a:ea typeface="黑体"/>
            </a:endParaRPr>
          </a:p>
          <a:p>
            <a:r>
              <a:rPr lang="zh-CN" altLang="zh-CN" sz="2400" dirty="0" smtClean="0">
                <a:latin typeface="黑体"/>
                <a:ea typeface="黑体"/>
              </a:rPr>
              <a:t>主要考虑</a:t>
            </a:r>
            <a:r>
              <a:rPr lang="zh-CN" altLang="zh-CN" sz="2400" dirty="0">
                <a:latin typeface="黑体"/>
                <a:ea typeface="黑体"/>
              </a:rPr>
              <a:t>以下因素：</a:t>
            </a:r>
          </a:p>
          <a:p>
            <a:r>
              <a:rPr lang="en-US" altLang="zh-CN" sz="2400" dirty="0" smtClean="0">
                <a:latin typeface="黑体"/>
                <a:ea typeface="黑体"/>
              </a:rPr>
              <a:t>1</a:t>
            </a:r>
            <a:r>
              <a:rPr lang="en-US" altLang="zh-CN" sz="2400" dirty="0">
                <a:latin typeface="黑体"/>
                <a:ea typeface="黑体"/>
              </a:rPr>
              <a:t>.</a:t>
            </a:r>
            <a:r>
              <a:rPr lang="zh-CN" altLang="zh-CN" sz="2400" dirty="0" smtClean="0">
                <a:latin typeface="黑体"/>
                <a:ea typeface="黑体"/>
              </a:rPr>
              <a:t>需求因素</a:t>
            </a:r>
            <a:r>
              <a:rPr lang="en-US" altLang="zh-CN" sz="2400" dirty="0" smtClean="0">
                <a:latin typeface="黑体"/>
                <a:ea typeface="黑体"/>
              </a:rPr>
              <a:t>  2.</a:t>
            </a:r>
            <a:r>
              <a:rPr lang="en-US" altLang="zh-CN" sz="2400" dirty="0">
                <a:latin typeface="黑体"/>
                <a:ea typeface="黑体"/>
              </a:rPr>
              <a:t> </a:t>
            </a:r>
            <a:r>
              <a:rPr lang="zh-CN" altLang="zh-CN" sz="2400" dirty="0" smtClean="0">
                <a:latin typeface="黑体"/>
                <a:ea typeface="黑体"/>
              </a:rPr>
              <a:t>时期和时间价值因素</a:t>
            </a:r>
            <a:r>
              <a:rPr lang="en-US" altLang="zh-CN" sz="2400" dirty="0" smtClean="0">
                <a:latin typeface="黑体"/>
                <a:ea typeface="黑体"/>
              </a:rPr>
              <a:t> 3.</a:t>
            </a:r>
            <a:r>
              <a:rPr lang="zh-CN" altLang="en-US" sz="2400" dirty="0" smtClean="0">
                <a:latin typeface="黑体"/>
                <a:ea typeface="黑体"/>
              </a:rPr>
              <a:t>成本因素</a:t>
            </a:r>
            <a:endParaRPr lang="zh-CN" altLang="zh-CN" sz="2400" dirty="0">
              <a:latin typeface="黑体"/>
              <a:ea typeface="黑体"/>
            </a:endParaRPr>
          </a:p>
          <a:p>
            <a:endParaRPr lang="zh-CN" altLang="zh-CN" sz="2400" dirty="0">
              <a:latin typeface="黑体"/>
              <a:ea typeface="黑体"/>
            </a:endParaRP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项目投资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项目投资管理</a:t>
            </a:r>
            <a:endParaRPr lang="en-US" altLang="zh-CN" sz="2400" dirty="0">
              <a:solidFill>
                <a:schemeClr val="accent1"/>
              </a:solidFill>
              <a:latin typeface="黑体"/>
              <a:ea typeface="黑体"/>
            </a:endParaRPr>
          </a:p>
          <a:p>
            <a:r>
              <a:rPr lang="zh-CN" altLang="zh-CN" sz="2000" dirty="0" smtClean="0">
                <a:latin typeface="黑体"/>
                <a:ea typeface="黑体"/>
              </a:rPr>
              <a:t>是一种以特定建设项</a:t>
            </a:r>
            <a:r>
              <a:rPr lang="zh-CN" altLang="zh-CN" sz="2000" dirty="0">
                <a:latin typeface="黑体"/>
                <a:ea typeface="黑体"/>
              </a:rPr>
              <a:t>目为对象，直接与新建或更新改造项目有关的长期投资行为。</a:t>
            </a:r>
          </a:p>
        </p:txBody>
      </p:sp>
    </p:spTree>
    <p:extLst>
      <p:ext uri="{BB962C8B-B14F-4D97-AF65-F5344CB8AC3E}">
        <p14:creationId xmlns:p14="http://schemas.microsoft.com/office/powerpoint/2010/main" val="397777793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635646"/>
            <a:ext cx="7971172" cy="3147001"/>
          </a:xfrm>
          <a:prstGeom prst="rect">
            <a:avLst/>
          </a:prstGeom>
          <a:noFill/>
        </p:spPr>
        <p:txBody>
          <a:bodyPr wrap="square" lIns="68566" tIns="34283" rIns="68566" bIns="34283" rtlCol="0">
            <a:spAutoFit/>
          </a:bodyPr>
          <a:lstStyle/>
          <a:p>
            <a:r>
              <a:rPr lang="zh-CN" altLang="zh-CN" sz="2000" dirty="0">
                <a:latin typeface="黑体"/>
                <a:ea typeface="黑体"/>
              </a:rPr>
              <a:t>项目投资</a:t>
            </a:r>
            <a:r>
              <a:rPr lang="zh-CN" altLang="zh-CN" sz="2000" dirty="0" smtClean="0">
                <a:latin typeface="黑体"/>
                <a:ea typeface="黑体"/>
              </a:rPr>
              <a:t>的程序</a:t>
            </a:r>
            <a:endParaRPr lang="en-US" altLang="zh-CN" sz="2000" dirty="0" smtClean="0">
              <a:latin typeface="黑体"/>
              <a:ea typeface="黑体"/>
            </a:endParaRPr>
          </a:p>
          <a:p>
            <a:r>
              <a:rPr lang="zh-CN" altLang="en-US" sz="2000" dirty="0" smtClean="0">
                <a:latin typeface="黑体"/>
                <a:ea typeface="黑体"/>
              </a:rPr>
              <a:t>  </a:t>
            </a:r>
            <a:r>
              <a:rPr lang="zh-CN" altLang="zh-CN" sz="2000" dirty="0" smtClean="0">
                <a:latin typeface="黑体"/>
                <a:ea typeface="黑体"/>
              </a:rPr>
              <a:t>（</a:t>
            </a:r>
            <a:r>
              <a:rPr lang="en-US" altLang="zh-CN" sz="2000" dirty="0">
                <a:latin typeface="黑体"/>
                <a:ea typeface="黑体"/>
              </a:rPr>
              <a:t>1</a:t>
            </a:r>
            <a:r>
              <a:rPr lang="zh-CN" altLang="zh-CN" sz="2000" dirty="0">
                <a:latin typeface="黑体"/>
                <a:ea typeface="黑体"/>
              </a:rPr>
              <a:t>）提出投资领域和投资对象。在把握良好投资机会的情况下，根据企业的长远发展战略、中长期投资计划和投资环境的变化来确定</a:t>
            </a:r>
            <a:r>
              <a:rPr lang="zh-CN" altLang="zh-CN" sz="2000" dirty="0" smtClean="0">
                <a:latin typeface="黑体"/>
                <a:ea typeface="黑体"/>
              </a:rPr>
              <a:t>。</a:t>
            </a:r>
            <a:endParaRPr lang="zh-CN" altLang="zh-CN" sz="2000" dirty="0">
              <a:latin typeface="黑体"/>
              <a:ea typeface="黑体"/>
            </a:endParaRPr>
          </a:p>
          <a:p>
            <a:r>
              <a:rPr lang="zh-CN" altLang="en-US" sz="2000" dirty="0" smtClean="0">
                <a:latin typeface="黑体"/>
                <a:ea typeface="黑体"/>
              </a:rPr>
              <a:t>  </a:t>
            </a:r>
            <a:r>
              <a:rPr lang="zh-CN" altLang="zh-CN" sz="2000" dirty="0" smtClean="0">
                <a:latin typeface="黑体"/>
                <a:ea typeface="黑体"/>
              </a:rPr>
              <a:t>（</a:t>
            </a:r>
            <a:r>
              <a:rPr lang="en-US" altLang="zh-CN" sz="2000" dirty="0">
                <a:latin typeface="黑体"/>
                <a:ea typeface="黑体"/>
              </a:rPr>
              <a:t>2</a:t>
            </a:r>
            <a:r>
              <a:rPr lang="zh-CN" altLang="zh-CN" sz="2000" dirty="0">
                <a:latin typeface="黑体"/>
                <a:ea typeface="黑体"/>
              </a:rPr>
              <a:t>）评价投资方案的可行性。在评价投资项目的环境、市场、技术和生产可行性后，对财务可行性作出总体评价。</a:t>
            </a:r>
          </a:p>
          <a:p>
            <a:r>
              <a:rPr lang="zh-CN" altLang="en-US" sz="2000" dirty="0" smtClean="0">
                <a:latin typeface="黑体"/>
                <a:ea typeface="黑体"/>
              </a:rPr>
              <a:t>  </a:t>
            </a:r>
            <a:r>
              <a:rPr lang="zh-CN" altLang="zh-CN" sz="2000" dirty="0" smtClean="0">
                <a:latin typeface="黑体"/>
                <a:ea typeface="黑体"/>
              </a:rPr>
              <a:t>（</a:t>
            </a:r>
            <a:r>
              <a:rPr lang="en-US" altLang="zh-CN" sz="2000" dirty="0">
                <a:latin typeface="黑体"/>
                <a:ea typeface="黑体"/>
              </a:rPr>
              <a:t>3</a:t>
            </a:r>
            <a:r>
              <a:rPr lang="zh-CN" altLang="zh-CN" sz="2000" dirty="0">
                <a:latin typeface="黑体"/>
                <a:ea typeface="黑体"/>
              </a:rPr>
              <a:t>）投资方案比较与选择。在财务可行性评价的基础上，对可供选择的多个投资方案进行比较和选择</a:t>
            </a:r>
            <a:r>
              <a:rPr lang="zh-CN" altLang="zh-CN" sz="2000" dirty="0" smtClean="0">
                <a:latin typeface="黑体"/>
                <a:ea typeface="黑体"/>
              </a:rPr>
              <a:t>。</a:t>
            </a:r>
            <a:endParaRPr lang="zh-CN" altLang="zh-CN" sz="2000" dirty="0">
              <a:latin typeface="黑体"/>
              <a:ea typeface="黑体"/>
            </a:endParaRPr>
          </a:p>
          <a:p>
            <a:r>
              <a:rPr lang="zh-CN" altLang="en-US" sz="2000" dirty="0" smtClean="0">
                <a:latin typeface="黑体"/>
                <a:ea typeface="黑体"/>
              </a:rPr>
              <a:t>  </a:t>
            </a:r>
            <a:r>
              <a:rPr lang="zh-CN" altLang="zh-CN" sz="2000" dirty="0" smtClean="0">
                <a:latin typeface="黑体"/>
                <a:ea typeface="黑体"/>
              </a:rPr>
              <a:t>（</a:t>
            </a:r>
            <a:r>
              <a:rPr lang="en-US" altLang="zh-CN" sz="2000" dirty="0">
                <a:latin typeface="黑体"/>
                <a:ea typeface="黑体"/>
              </a:rPr>
              <a:t>4</a:t>
            </a:r>
            <a:r>
              <a:rPr lang="zh-CN" altLang="zh-CN" sz="2000" dirty="0">
                <a:latin typeface="黑体"/>
                <a:ea typeface="黑体"/>
              </a:rPr>
              <a:t>）投资方案的执行，即具体实施投资行为</a:t>
            </a:r>
            <a:r>
              <a:rPr lang="zh-CN" altLang="zh-CN" sz="2000" dirty="0" smtClean="0">
                <a:latin typeface="黑体"/>
                <a:ea typeface="黑体"/>
              </a:rPr>
              <a:t>。</a:t>
            </a:r>
            <a:endParaRPr lang="zh-CN" altLang="zh-CN" sz="2000" dirty="0">
              <a:latin typeface="黑体"/>
              <a:ea typeface="黑体"/>
            </a:endParaRPr>
          </a:p>
          <a:p>
            <a:r>
              <a:rPr lang="zh-CN" altLang="en-US" sz="2000" dirty="0" smtClean="0">
                <a:latin typeface="黑体"/>
                <a:ea typeface="黑体"/>
              </a:rPr>
              <a:t>  </a:t>
            </a:r>
            <a:r>
              <a:rPr lang="zh-CN" altLang="zh-CN" sz="2000" dirty="0" smtClean="0">
                <a:latin typeface="黑体"/>
                <a:ea typeface="黑体"/>
              </a:rPr>
              <a:t>（</a:t>
            </a:r>
            <a:r>
              <a:rPr lang="en-US" altLang="zh-CN" sz="2000" dirty="0">
                <a:latin typeface="黑体"/>
                <a:ea typeface="黑体"/>
              </a:rPr>
              <a:t>5</a:t>
            </a:r>
            <a:r>
              <a:rPr lang="zh-CN" altLang="zh-CN" sz="2000" dirty="0">
                <a:latin typeface="黑体"/>
                <a:ea typeface="黑体"/>
              </a:rPr>
              <a:t>）投资方案的再评价。在投资方案的执行过程中，应注意原来作出的投资决策是否合理或正确。 </a:t>
            </a:r>
            <a:r>
              <a:rPr lang="zh-CN" altLang="zh-CN" sz="2000" dirty="0" smtClean="0">
                <a:latin typeface="黑体"/>
                <a:ea typeface="黑体"/>
              </a:rPr>
              <a:t> </a:t>
            </a:r>
            <a:endParaRPr lang="zh-CN" altLang="zh-CN" sz="2000" dirty="0">
              <a:latin typeface="黑体"/>
              <a:ea typeface="黑体"/>
            </a:endParaRP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项目投资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项目投资管理</a:t>
            </a:r>
            <a:endParaRPr lang="en-US" altLang="zh-CN" sz="2400" dirty="0">
              <a:solidFill>
                <a:schemeClr val="accent1"/>
              </a:solidFill>
              <a:latin typeface="黑体"/>
              <a:ea typeface="黑体"/>
            </a:endParaRPr>
          </a:p>
          <a:p>
            <a:r>
              <a:rPr lang="zh-CN" altLang="zh-CN" sz="2000" dirty="0" smtClean="0">
                <a:latin typeface="黑体"/>
                <a:ea typeface="黑体"/>
              </a:rPr>
              <a:t>是一种以特定建设项</a:t>
            </a:r>
            <a:r>
              <a:rPr lang="zh-CN" altLang="zh-CN" sz="2000" dirty="0">
                <a:latin typeface="黑体"/>
                <a:ea typeface="黑体"/>
              </a:rPr>
              <a:t>目为对象，直接与新建或更新改造项目有关的长期投资行为。</a:t>
            </a:r>
          </a:p>
        </p:txBody>
      </p:sp>
    </p:spTree>
    <p:extLst>
      <p:ext uri="{BB962C8B-B14F-4D97-AF65-F5344CB8AC3E}">
        <p14:creationId xmlns:p14="http://schemas.microsoft.com/office/powerpoint/2010/main" val="230496854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635646"/>
            <a:ext cx="8496944" cy="3516334"/>
          </a:xfrm>
          <a:prstGeom prst="rect">
            <a:avLst/>
          </a:prstGeom>
          <a:noFill/>
        </p:spPr>
        <p:txBody>
          <a:bodyPr wrap="square" lIns="68566" tIns="34283" rIns="68566" bIns="34283" rtlCol="0">
            <a:spAutoFit/>
          </a:bodyPr>
          <a:lstStyle/>
          <a:p>
            <a:r>
              <a:rPr lang="zh-CN" altLang="zh-CN" sz="2400" dirty="0">
                <a:latin typeface="黑体"/>
                <a:ea typeface="黑体"/>
              </a:rPr>
              <a:t>投资项目的可行性研究 </a:t>
            </a:r>
            <a:endParaRPr lang="en-US" altLang="zh-CN" sz="2400" dirty="0" smtClean="0">
              <a:latin typeface="黑体"/>
              <a:ea typeface="黑体"/>
            </a:endParaRPr>
          </a:p>
          <a:p>
            <a:r>
              <a:rPr lang="en-US" altLang="zh-CN" dirty="0" smtClean="0">
                <a:latin typeface="黑体"/>
                <a:ea typeface="黑体"/>
              </a:rPr>
              <a:t>1.</a:t>
            </a:r>
            <a:r>
              <a:rPr lang="zh-CN" altLang="zh-CN" dirty="0" smtClean="0">
                <a:latin typeface="黑体"/>
                <a:ea typeface="黑体"/>
              </a:rPr>
              <a:t>可行性研究的概念</a:t>
            </a:r>
          </a:p>
          <a:p>
            <a:r>
              <a:rPr lang="en-US" altLang="zh-CN" dirty="0" smtClean="0">
                <a:latin typeface="黑体"/>
                <a:ea typeface="黑体"/>
              </a:rPr>
              <a:t>  </a:t>
            </a:r>
            <a:r>
              <a:rPr lang="zh-CN" altLang="zh-CN" dirty="0" smtClean="0">
                <a:latin typeface="黑体"/>
                <a:ea typeface="黑体"/>
              </a:rPr>
              <a:t>可行性是指一项事物可以做到的、现实行得通的、有成功把握的可能性</a:t>
            </a:r>
            <a:endParaRPr lang="en-US" altLang="zh-CN" dirty="0" smtClean="0">
              <a:latin typeface="黑体"/>
              <a:ea typeface="黑体"/>
            </a:endParaRPr>
          </a:p>
          <a:p>
            <a:r>
              <a:rPr lang="en-US" altLang="zh-CN" dirty="0" smtClean="0">
                <a:latin typeface="黑体"/>
                <a:ea typeface="黑体"/>
              </a:rPr>
              <a:t>2.</a:t>
            </a:r>
            <a:r>
              <a:rPr lang="zh-CN" altLang="zh-CN" dirty="0" smtClean="0">
                <a:latin typeface="黑体"/>
                <a:ea typeface="黑体"/>
              </a:rPr>
              <a:t>环境与市场分析</a:t>
            </a:r>
          </a:p>
          <a:p>
            <a:r>
              <a:rPr lang="en-US" altLang="zh-CN" dirty="0" smtClean="0">
                <a:latin typeface="黑体"/>
                <a:ea typeface="黑体"/>
              </a:rPr>
              <a:t>  1</a:t>
            </a:r>
            <a:r>
              <a:rPr lang="zh-CN" altLang="zh-CN" dirty="0">
                <a:latin typeface="黑体"/>
                <a:ea typeface="黑体"/>
              </a:rPr>
              <a:t>）建设项</a:t>
            </a:r>
            <a:r>
              <a:rPr lang="zh-CN" altLang="zh-CN" dirty="0" smtClean="0">
                <a:latin typeface="黑体"/>
                <a:ea typeface="黑体"/>
              </a:rPr>
              <a:t>目的环境影响评价</a:t>
            </a:r>
            <a:r>
              <a:rPr lang="en-US" altLang="zh-CN" dirty="0" smtClean="0">
                <a:latin typeface="黑体"/>
                <a:ea typeface="黑体"/>
              </a:rPr>
              <a:t> </a:t>
            </a:r>
            <a:r>
              <a:rPr lang="en-US" altLang="zh-CN" dirty="0">
                <a:latin typeface="黑体"/>
                <a:ea typeface="黑体"/>
              </a:rPr>
              <a:t>2</a:t>
            </a:r>
            <a:r>
              <a:rPr lang="zh-CN" altLang="zh-CN" dirty="0">
                <a:latin typeface="黑体"/>
                <a:ea typeface="黑体"/>
              </a:rPr>
              <a:t>）市场</a:t>
            </a:r>
            <a:r>
              <a:rPr lang="zh-CN" altLang="zh-CN" dirty="0" smtClean="0">
                <a:latin typeface="黑体"/>
                <a:ea typeface="黑体"/>
              </a:rPr>
              <a:t>分析</a:t>
            </a:r>
            <a:endParaRPr lang="zh-CN" altLang="zh-CN" dirty="0">
              <a:latin typeface="黑体"/>
              <a:ea typeface="黑体"/>
            </a:endParaRPr>
          </a:p>
          <a:p>
            <a:r>
              <a:rPr lang="en-US" altLang="zh-CN" dirty="0" smtClean="0">
                <a:latin typeface="黑体"/>
                <a:ea typeface="黑体"/>
              </a:rPr>
              <a:t>3.</a:t>
            </a:r>
            <a:r>
              <a:rPr lang="zh-CN" altLang="zh-CN" dirty="0" smtClean="0">
                <a:latin typeface="黑体"/>
                <a:ea typeface="黑体"/>
              </a:rPr>
              <a:t>技术与生产分析</a:t>
            </a:r>
            <a:endParaRPr lang="en-US" altLang="zh-CN" dirty="0" smtClean="0">
              <a:latin typeface="黑体"/>
              <a:ea typeface="黑体"/>
            </a:endParaRPr>
          </a:p>
          <a:p>
            <a:r>
              <a:rPr lang="en-US" altLang="zh-CN" dirty="0" smtClean="0">
                <a:latin typeface="黑体"/>
                <a:ea typeface="黑体"/>
              </a:rPr>
              <a:t>  1</a:t>
            </a:r>
            <a:r>
              <a:rPr lang="zh-CN" altLang="zh-CN" dirty="0">
                <a:latin typeface="黑体"/>
                <a:ea typeface="黑体"/>
              </a:rPr>
              <a:t>）技术</a:t>
            </a:r>
            <a:r>
              <a:rPr lang="zh-CN" altLang="zh-CN" dirty="0" smtClean="0">
                <a:latin typeface="黑体"/>
                <a:ea typeface="黑体"/>
              </a:rPr>
              <a:t>分析</a:t>
            </a:r>
            <a:r>
              <a:rPr lang="en-US" altLang="zh-CN" dirty="0" smtClean="0">
                <a:latin typeface="黑体"/>
                <a:ea typeface="黑体"/>
              </a:rPr>
              <a:t>  </a:t>
            </a:r>
            <a:r>
              <a:rPr lang="en-US" altLang="zh-CN" dirty="0">
                <a:latin typeface="黑体"/>
                <a:ea typeface="黑体"/>
              </a:rPr>
              <a:t>2</a:t>
            </a:r>
            <a:r>
              <a:rPr lang="zh-CN" altLang="zh-CN" dirty="0">
                <a:latin typeface="黑体"/>
                <a:ea typeface="黑体"/>
              </a:rPr>
              <a:t>）生产</a:t>
            </a:r>
            <a:r>
              <a:rPr lang="zh-CN" altLang="zh-CN" dirty="0" smtClean="0">
                <a:latin typeface="黑体"/>
                <a:ea typeface="黑体"/>
              </a:rPr>
              <a:t>分析</a:t>
            </a:r>
            <a:endParaRPr lang="en-US" altLang="zh-CN" dirty="0" smtClean="0">
              <a:latin typeface="黑体"/>
              <a:ea typeface="黑体"/>
            </a:endParaRPr>
          </a:p>
          <a:p>
            <a:r>
              <a:rPr lang="en-US" altLang="zh-CN" dirty="0" smtClean="0">
                <a:latin typeface="黑体"/>
                <a:ea typeface="黑体"/>
              </a:rPr>
              <a:t>4.</a:t>
            </a:r>
            <a:r>
              <a:rPr lang="zh-CN" altLang="zh-CN" dirty="0" smtClean="0">
                <a:latin typeface="黑体"/>
                <a:ea typeface="黑体"/>
              </a:rPr>
              <a:t>财务可</a:t>
            </a:r>
            <a:r>
              <a:rPr lang="zh-CN" altLang="zh-CN" dirty="0">
                <a:latin typeface="黑体"/>
                <a:ea typeface="黑体"/>
              </a:rPr>
              <a:t>行性</a:t>
            </a:r>
            <a:r>
              <a:rPr lang="zh-CN" altLang="zh-CN" dirty="0" smtClean="0">
                <a:latin typeface="黑体"/>
                <a:ea typeface="黑体"/>
              </a:rPr>
              <a:t>分析</a:t>
            </a:r>
            <a:endParaRPr lang="zh-CN" altLang="zh-CN" dirty="0">
              <a:latin typeface="黑体"/>
              <a:ea typeface="黑体"/>
            </a:endParaRPr>
          </a:p>
          <a:p>
            <a:r>
              <a:rPr lang="en-US" altLang="zh-CN" dirty="0" smtClean="0">
                <a:latin typeface="黑体"/>
                <a:ea typeface="黑体"/>
              </a:rPr>
              <a:t>  </a:t>
            </a:r>
            <a:r>
              <a:rPr lang="zh-CN" altLang="zh-CN" dirty="0" smtClean="0">
                <a:latin typeface="黑体"/>
                <a:ea typeface="黑体"/>
              </a:rPr>
              <a:t>财务可行性评价，是指在已完成相关环境与市场分析、技术与生产分析</a:t>
            </a:r>
            <a:endParaRPr lang="en-US" altLang="zh-CN" dirty="0" smtClean="0">
              <a:latin typeface="黑体"/>
              <a:ea typeface="黑体"/>
            </a:endParaRPr>
          </a:p>
          <a:p>
            <a:r>
              <a:rPr lang="en-US" altLang="zh-CN" dirty="0" smtClean="0">
                <a:latin typeface="黑体"/>
                <a:ea typeface="黑体"/>
              </a:rPr>
              <a:t>  </a:t>
            </a:r>
            <a:r>
              <a:rPr lang="zh-CN" altLang="zh-CN" dirty="0" smtClean="0">
                <a:latin typeface="黑体"/>
                <a:ea typeface="黑体"/>
              </a:rPr>
              <a:t>的</a:t>
            </a:r>
            <a:r>
              <a:rPr lang="zh-CN" altLang="zh-CN" dirty="0">
                <a:latin typeface="黑体"/>
                <a:ea typeface="黑体"/>
              </a:rPr>
              <a:t>前提下，围绕已具备技术可行性的建设项目而开展的、</a:t>
            </a:r>
            <a:r>
              <a:rPr lang="zh-CN" altLang="zh-CN" dirty="0" smtClean="0">
                <a:latin typeface="黑体"/>
                <a:ea typeface="黑体"/>
              </a:rPr>
              <a:t>有关该项目在</a:t>
            </a:r>
            <a:endParaRPr lang="en-US" altLang="zh-CN" dirty="0" smtClean="0">
              <a:latin typeface="黑体"/>
              <a:ea typeface="黑体"/>
            </a:endParaRPr>
          </a:p>
          <a:p>
            <a:r>
              <a:rPr lang="en-US" altLang="zh-CN" dirty="0">
                <a:latin typeface="黑体"/>
                <a:ea typeface="黑体"/>
              </a:rPr>
              <a:t> </a:t>
            </a:r>
            <a:r>
              <a:rPr lang="en-US" altLang="zh-CN" dirty="0" smtClean="0">
                <a:latin typeface="黑体"/>
                <a:ea typeface="黑体"/>
              </a:rPr>
              <a:t> </a:t>
            </a:r>
            <a:r>
              <a:rPr lang="zh-CN" altLang="zh-CN" dirty="0" smtClean="0">
                <a:latin typeface="黑体"/>
                <a:ea typeface="黑体"/>
              </a:rPr>
              <a:t>财务</a:t>
            </a:r>
            <a:r>
              <a:rPr lang="zh-CN" altLang="zh-CN" dirty="0">
                <a:latin typeface="黑体"/>
                <a:ea typeface="黑体"/>
              </a:rPr>
              <a:t>方面是否具有投资可行性的一种专门分析评价。</a:t>
            </a:r>
          </a:p>
          <a:p>
            <a:endParaRPr lang="zh-CN" altLang="zh-CN" sz="2000" dirty="0"/>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项目投资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项目投资管理</a:t>
            </a:r>
            <a:endParaRPr lang="en-US" altLang="zh-CN" sz="2400" dirty="0">
              <a:solidFill>
                <a:schemeClr val="accent1"/>
              </a:solidFill>
              <a:latin typeface="黑体"/>
              <a:ea typeface="黑体"/>
            </a:endParaRPr>
          </a:p>
          <a:p>
            <a:r>
              <a:rPr lang="zh-CN" altLang="zh-CN" sz="2000" dirty="0" smtClean="0">
                <a:latin typeface="黑体"/>
                <a:ea typeface="黑体"/>
              </a:rPr>
              <a:t>是一种以特定建设项</a:t>
            </a:r>
            <a:r>
              <a:rPr lang="zh-CN" altLang="zh-CN" sz="2000" dirty="0">
                <a:latin typeface="黑体"/>
                <a:ea typeface="黑体"/>
              </a:rPr>
              <a:t>目为对象，直接与新建或更新改造项目有关的长期投资行为。</a:t>
            </a:r>
          </a:p>
        </p:txBody>
      </p:sp>
    </p:spTree>
    <p:extLst>
      <p:ext uri="{BB962C8B-B14F-4D97-AF65-F5344CB8AC3E}">
        <p14:creationId xmlns:p14="http://schemas.microsoft.com/office/powerpoint/2010/main" val="213292593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851670"/>
            <a:ext cx="8136904" cy="2376264"/>
          </a:xfrm>
          <a:prstGeom prst="rect">
            <a:avLst/>
          </a:prstGeom>
          <a:noFill/>
        </p:spPr>
        <p:txBody>
          <a:bodyPr wrap="square" lIns="68566" tIns="34283" rIns="68566" bIns="34283" rtlCol="0">
            <a:spAutoFit/>
          </a:bodyPr>
          <a:lstStyle/>
          <a:p>
            <a:r>
              <a:rPr lang="zh-CN" altLang="zh-CN" sz="2400" dirty="0">
                <a:latin typeface="黑体"/>
                <a:ea typeface="黑体"/>
              </a:rPr>
              <a:t>证券投资的种类：</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一）按投出资金的收回期限，可分为长期证券和短期证券。</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二）按购入证券收益的稳定与否，可分为固定收益证券和</a:t>
            </a:r>
            <a:r>
              <a:rPr lang="zh-CN" altLang="zh-CN" sz="2000" dirty="0" smtClean="0">
                <a:latin typeface="黑体"/>
                <a:ea typeface="黑体"/>
              </a:rPr>
              <a:t>不固定</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收益证券</a:t>
            </a:r>
            <a:r>
              <a:rPr lang="zh-CN" altLang="zh-CN" sz="2000" dirty="0">
                <a:latin typeface="黑体"/>
                <a:ea typeface="黑体"/>
              </a:rPr>
              <a:t>。</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三）按证券的性质不同，分为债权性证券和权益性证券和</a:t>
            </a:r>
            <a:r>
              <a:rPr lang="zh-CN" altLang="zh-CN" sz="2000" dirty="0" smtClean="0">
                <a:latin typeface="黑体"/>
                <a:ea typeface="黑体"/>
              </a:rPr>
              <a:t>混合</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性证券</a:t>
            </a:r>
            <a:r>
              <a:rPr lang="zh-CN" altLang="zh-CN" sz="2000" dirty="0">
                <a:latin typeface="黑体"/>
                <a:ea typeface="黑体"/>
              </a:rPr>
              <a:t>。</a:t>
            </a:r>
          </a:p>
          <a:p>
            <a:endParaRPr lang="zh-CN" altLang="zh-CN" sz="2000" dirty="0">
              <a:latin typeface="黑体"/>
              <a:ea typeface="黑体"/>
            </a:endParaRP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证券投资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证券投资管理</a:t>
            </a:r>
            <a:endParaRPr lang="en-US" altLang="zh-CN" sz="2400" dirty="0">
              <a:solidFill>
                <a:schemeClr val="accent1"/>
              </a:solidFill>
              <a:latin typeface="黑体"/>
              <a:ea typeface="黑体"/>
            </a:endParaRPr>
          </a:p>
          <a:p>
            <a:r>
              <a:rPr lang="zh-CN" altLang="zh-CN" sz="2000" dirty="0">
                <a:latin typeface="黑体"/>
                <a:ea typeface="黑体"/>
              </a:rPr>
              <a:t>证券投资是投资者将资金用于股票、债券、基金及衍生证券等资产，从而获得收益的一种投资行为。</a:t>
            </a:r>
          </a:p>
        </p:txBody>
      </p:sp>
    </p:spTree>
    <p:extLst>
      <p:ext uri="{BB962C8B-B14F-4D97-AF65-F5344CB8AC3E}">
        <p14:creationId xmlns:p14="http://schemas.microsoft.com/office/powerpoint/2010/main" val="140289614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635646"/>
            <a:ext cx="8136904" cy="3516334"/>
          </a:xfrm>
          <a:prstGeom prst="rect">
            <a:avLst/>
          </a:prstGeom>
          <a:noFill/>
        </p:spPr>
        <p:txBody>
          <a:bodyPr wrap="square" lIns="68566" tIns="34283" rIns="68566" bIns="34283" rtlCol="0">
            <a:spAutoFit/>
          </a:bodyPr>
          <a:lstStyle/>
          <a:p>
            <a:r>
              <a:rPr lang="zh-CN" altLang="en-US" sz="2400" dirty="0" smtClean="0">
                <a:latin typeface="黑体"/>
                <a:ea typeface="黑体"/>
              </a:rPr>
              <a:t>债券</a:t>
            </a:r>
            <a:r>
              <a:rPr lang="zh-CN" altLang="zh-CN" sz="2400" dirty="0" smtClean="0">
                <a:latin typeface="黑体"/>
                <a:ea typeface="黑体"/>
              </a:rPr>
              <a:t>投资</a:t>
            </a:r>
            <a:endParaRPr lang="en-US" altLang="zh-CN" sz="2400" dirty="0" smtClean="0">
              <a:latin typeface="黑体"/>
              <a:ea typeface="黑体"/>
            </a:endParaRPr>
          </a:p>
          <a:p>
            <a:r>
              <a:rPr lang="zh-CN" altLang="zh-CN" dirty="0" smtClean="0">
                <a:latin typeface="黑体"/>
                <a:ea typeface="黑体"/>
              </a:rPr>
              <a:t>一、短期债券投资</a:t>
            </a:r>
            <a:r>
              <a:rPr lang="zh-CN" altLang="zh-CN" dirty="0">
                <a:latin typeface="黑体"/>
                <a:ea typeface="黑体"/>
              </a:rPr>
              <a:t>的目的是为了配合企业对资金的需要，调节现金余额，使现金余额达到合理水平；长期债券投资的目的是为了获得稳定的收益。</a:t>
            </a:r>
            <a:r>
              <a:rPr lang="en-US" altLang="zh-CN" dirty="0">
                <a:latin typeface="黑体"/>
                <a:ea typeface="黑体"/>
              </a:rPr>
              <a:t> </a:t>
            </a:r>
            <a:endParaRPr lang="zh-CN" altLang="zh-CN" dirty="0">
              <a:latin typeface="黑体"/>
              <a:ea typeface="黑体"/>
            </a:endParaRPr>
          </a:p>
          <a:p>
            <a:r>
              <a:rPr lang="zh-CN" altLang="zh-CN" dirty="0">
                <a:latin typeface="黑体"/>
                <a:ea typeface="黑体"/>
              </a:rPr>
              <a:t>二、债券投资的对象和特点：</a:t>
            </a:r>
          </a:p>
          <a:p>
            <a:r>
              <a:rPr lang="zh-CN" altLang="zh-CN" dirty="0">
                <a:latin typeface="黑体"/>
                <a:ea typeface="黑体"/>
              </a:rPr>
              <a:t>（一）债券投资的对象：</a:t>
            </a:r>
          </a:p>
          <a:p>
            <a:r>
              <a:rPr lang="zh-CN" altLang="zh-CN" dirty="0">
                <a:latin typeface="黑体"/>
                <a:ea typeface="黑体"/>
              </a:rPr>
              <a:t>（二）特点：</a:t>
            </a:r>
          </a:p>
          <a:p>
            <a:r>
              <a:rPr lang="zh-CN" altLang="zh-CN" dirty="0">
                <a:latin typeface="黑体"/>
                <a:ea typeface="黑体"/>
              </a:rPr>
              <a:t>优点：</a:t>
            </a:r>
            <a:r>
              <a:rPr lang="en-US" altLang="zh-CN" dirty="0">
                <a:latin typeface="黑体"/>
                <a:ea typeface="黑体"/>
              </a:rPr>
              <a:t>1</a:t>
            </a:r>
            <a:r>
              <a:rPr lang="zh-CN" altLang="zh-CN" dirty="0">
                <a:latin typeface="黑体"/>
                <a:ea typeface="黑体"/>
              </a:rPr>
              <a:t>、债券投资风险比较小，本金安全性高；</a:t>
            </a:r>
            <a:r>
              <a:rPr lang="en-US" altLang="zh-CN" dirty="0">
                <a:latin typeface="黑体"/>
                <a:ea typeface="黑体"/>
              </a:rPr>
              <a:t>  2</a:t>
            </a:r>
            <a:r>
              <a:rPr lang="zh-CN" altLang="zh-CN" dirty="0">
                <a:latin typeface="黑体"/>
                <a:ea typeface="黑体"/>
              </a:rPr>
              <a:t>、收入稳定性；</a:t>
            </a:r>
            <a:r>
              <a:rPr lang="en-US" altLang="zh-CN" dirty="0">
                <a:latin typeface="黑体"/>
                <a:ea typeface="黑体"/>
              </a:rPr>
              <a:t>   3</a:t>
            </a:r>
            <a:r>
              <a:rPr lang="zh-CN" altLang="zh-CN" dirty="0">
                <a:latin typeface="黑体"/>
                <a:ea typeface="黑体"/>
              </a:rPr>
              <a:t>、债券流动性较好。</a:t>
            </a:r>
          </a:p>
          <a:p>
            <a:r>
              <a:rPr lang="zh-CN" altLang="zh-CN" dirty="0">
                <a:latin typeface="黑体"/>
                <a:ea typeface="黑体"/>
              </a:rPr>
              <a:t>缺点：</a:t>
            </a:r>
            <a:r>
              <a:rPr lang="en-US" altLang="zh-CN" dirty="0">
                <a:latin typeface="黑体"/>
                <a:ea typeface="黑体"/>
              </a:rPr>
              <a:t>1</a:t>
            </a:r>
            <a:r>
              <a:rPr lang="zh-CN" altLang="zh-CN" dirty="0">
                <a:latin typeface="黑体"/>
                <a:ea typeface="黑体"/>
              </a:rPr>
              <a:t>、购买力风险较大；</a:t>
            </a:r>
            <a:r>
              <a:rPr lang="en-US" altLang="zh-CN" dirty="0">
                <a:latin typeface="黑体"/>
                <a:ea typeface="黑体"/>
              </a:rPr>
              <a:t>      2</a:t>
            </a:r>
            <a:r>
              <a:rPr lang="zh-CN" altLang="zh-CN" dirty="0">
                <a:latin typeface="黑体"/>
                <a:ea typeface="黑体"/>
              </a:rPr>
              <a:t>、没有经营管理权。</a:t>
            </a:r>
          </a:p>
          <a:p>
            <a:r>
              <a:rPr lang="zh-CN" altLang="zh-CN" dirty="0">
                <a:latin typeface="黑体"/>
                <a:ea typeface="黑体"/>
              </a:rPr>
              <a:t>三、债券的交易流</a:t>
            </a:r>
            <a:r>
              <a:rPr lang="zh-CN" altLang="zh-CN" dirty="0" smtClean="0">
                <a:latin typeface="黑体"/>
                <a:ea typeface="黑体"/>
              </a:rPr>
              <a:t>程</a:t>
            </a:r>
            <a:endParaRPr lang="en-US" altLang="zh-CN" dirty="0" smtClean="0">
              <a:latin typeface="黑体"/>
              <a:ea typeface="黑体"/>
            </a:endParaRPr>
          </a:p>
          <a:p>
            <a:r>
              <a:rPr lang="zh-CN" altLang="en-US" dirty="0" smtClean="0">
                <a:latin typeface="黑体"/>
                <a:ea typeface="黑体"/>
              </a:rPr>
              <a:t>    </a:t>
            </a:r>
            <a:r>
              <a:rPr lang="zh-CN" altLang="zh-CN" dirty="0" smtClean="0">
                <a:latin typeface="黑体"/>
                <a:ea typeface="黑体"/>
              </a:rPr>
              <a:t>股票投资决策</a:t>
            </a:r>
            <a:r>
              <a:rPr lang="zh-CN" altLang="en-US" dirty="0" smtClean="0">
                <a:latin typeface="黑体"/>
                <a:ea typeface="黑体"/>
              </a:rPr>
              <a:t>     </a:t>
            </a:r>
            <a:r>
              <a:rPr lang="zh-CN" altLang="zh-CN" dirty="0" smtClean="0">
                <a:latin typeface="黑体"/>
                <a:ea typeface="黑体"/>
              </a:rPr>
              <a:t>基金投资 </a:t>
            </a:r>
            <a:endParaRPr lang="zh-CN" altLang="zh-CN" dirty="0">
              <a:latin typeface="黑体"/>
              <a:ea typeface="黑体"/>
            </a:endParaRPr>
          </a:p>
          <a:p>
            <a:endParaRPr lang="zh-CN" altLang="zh-CN" sz="2000" dirty="0">
              <a:latin typeface="黑体"/>
              <a:ea typeface="黑体"/>
            </a:endParaRP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证券投资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证券投资管理</a:t>
            </a:r>
            <a:endParaRPr lang="en-US" altLang="zh-CN" sz="2400" dirty="0">
              <a:solidFill>
                <a:schemeClr val="accent1"/>
              </a:solidFill>
              <a:latin typeface="黑体"/>
              <a:ea typeface="黑体"/>
            </a:endParaRPr>
          </a:p>
          <a:p>
            <a:r>
              <a:rPr lang="zh-CN" altLang="zh-CN" sz="2000" dirty="0">
                <a:latin typeface="黑体"/>
                <a:ea typeface="黑体"/>
              </a:rPr>
              <a:t>证券投资是投资者将资金用于股票、债券、基金及衍生证券等资产，从而获得收益的一种投资行为。</a:t>
            </a:r>
          </a:p>
        </p:txBody>
      </p:sp>
    </p:spTree>
    <p:extLst>
      <p:ext uri="{BB962C8B-B14F-4D97-AF65-F5344CB8AC3E}">
        <p14:creationId xmlns:p14="http://schemas.microsoft.com/office/powerpoint/2010/main" val="418041282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467544" y="1779662"/>
            <a:ext cx="8136904" cy="3516333"/>
          </a:xfrm>
          <a:prstGeom prst="rect">
            <a:avLst/>
          </a:prstGeom>
          <a:noFill/>
        </p:spPr>
        <p:txBody>
          <a:bodyPr wrap="square" lIns="68566" tIns="34283" rIns="68566" bIns="34283" rtlCol="0">
            <a:spAutoFit/>
          </a:bodyPr>
          <a:lstStyle/>
          <a:p>
            <a:r>
              <a:rPr lang="zh-CN" altLang="en-US" sz="2400" dirty="0" smtClean="0">
                <a:latin typeface="黑体"/>
                <a:ea typeface="黑体"/>
              </a:rPr>
              <a:t>债券</a:t>
            </a:r>
            <a:r>
              <a:rPr lang="zh-CN" altLang="zh-CN" sz="2400" dirty="0" smtClean="0">
                <a:latin typeface="黑体"/>
                <a:ea typeface="黑体"/>
              </a:rPr>
              <a:t>投资</a:t>
            </a:r>
            <a:endParaRPr lang="en-US" altLang="zh-CN" sz="2400" dirty="0" smtClean="0">
              <a:latin typeface="黑体"/>
              <a:ea typeface="黑体"/>
            </a:endParaRPr>
          </a:p>
          <a:p>
            <a:endParaRPr lang="en-US" altLang="zh-CN" sz="2000" dirty="0" smtClean="0">
              <a:latin typeface="黑体"/>
              <a:ea typeface="黑体"/>
            </a:endParaRPr>
          </a:p>
          <a:p>
            <a:r>
              <a:rPr lang="zh-CN" altLang="zh-CN" sz="2000" dirty="0" smtClean="0">
                <a:latin typeface="黑体"/>
                <a:ea typeface="黑体"/>
              </a:rPr>
              <a:t>投资组合</a:t>
            </a:r>
            <a:r>
              <a:rPr lang="zh-CN" altLang="zh-CN" sz="2000" dirty="0">
                <a:latin typeface="黑体"/>
                <a:ea typeface="黑体"/>
              </a:rPr>
              <a:t>的选择</a:t>
            </a:r>
          </a:p>
          <a:p>
            <a:r>
              <a:rPr lang="zh-CN" altLang="zh-CN" sz="2000" dirty="0">
                <a:latin typeface="黑体"/>
                <a:ea typeface="黑体"/>
              </a:rPr>
              <a:t>保守型策略。采用这种策略时投资报酬率一般较低，比较适合不愿意冒风险的投资者。</a:t>
            </a:r>
          </a:p>
          <a:p>
            <a:r>
              <a:rPr lang="zh-CN" altLang="zh-CN" sz="2000" dirty="0">
                <a:latin typeface="黑体"/>
                <a:ea typeface="黑体"/>
              </a:rPr>
              <a:t>适中型策略。这种策略风险不太大，投资报酬率较高，金融机构、投资基金一般都是采用这种策略。</a:t>
            </a:r>
          </a:p>
          <a:p>
            <a:r>
              <a:rPr lang="zh-CN" altLang="zh-CN" sz="2000" dirty="0">
                <a:latin typeface="黑体"/>
                <a:ea typeface="黑体"/>
              </a:rPr>
              <a:t>冒险型策略。这种策略风险比较大，但投资报酬率也高，比较适合愿意冒风险的投资者。</a:t>
            </a:r>
          </a:p>
          <a:p>
            <a:r>
              <a:rPr lang="en-US" altLang="zh-CN" sz="2000" dirty="0">
                <a:latin typeface="黑体"/>
                <a:ea typeface="黑体"/>
              </a:rPr>
              <a:t> </a:t>
            </a:r>
            <a:endParaRPr lang="zh-CN" altLang="zh-CN" sz="2000" dirty="0">
              <a:latin typeface="黑体"/>
              <a:ea typeface="黑体"/>
            </a:endParaRPr>
          </a:p>
          <a:p>
            <a:endParaRPr lang="zh-CN" altLang="zh-CN" sz="2000" dirty="0">
              <a:latin typeface="黑体"/>
              <a:ea typeface="黑体"/>
            </a:endParaRPr>
          </a:p>
        </p:txBody>
      </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证券投资</a:t>
            </a:r>
            <a:r>
              <a:rPr lang="zh-CN" altLang="zh-CN" sz="3200" b="1" dirty="0" smtClean="0"/>
              <a:t>管理</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395536" y="648742"/>
            <a:ext cx="8496944" cy="1077218"/>
          </a:xfrm>
          <a:prstGeom prst="rect">
            <a:avLst/>
          </a:prstGeom>
          <a:noFill/>
        </p:spPr>
        <p:txBody>
          <a:bodyPr wrap="square" rtlCol="0">
            <a:spAutoFit/>
          </a:bodyPr>
          <a:lstStyle/>
          <a:p>
            <a:r>
              <a:rPr lang="zh-CN" altLang="en-US" sz="2400" dirty="0" smtClean="0">
                <a:solidFill>
                  <a:schemeClr val="accent1"/>
                </a:solidFill>
                <a:latin typeface="黑体"/>
                <a:ea typeface="黑体"/>
              </a:rPr>
              <a:t>证券投资管理</a:t>
            </a:r>
            <a:endParaRPr lang="en-US" altLang="zh-CN" sz="2400" dirty="0">
              <a:solidFill>
                <a:schemeClr val="accent1"/>
              </a:solidFill>
              <a:latin typeface="黑体"/>
              <a:ea typeface="黑体"/>
            </a:endParaRPr>
          </a:p>
          <a:p>
            <a:r>
              <a:rPr lang="zh-CN" altLang="zh-CN" sz="2000" dirty="0">
                <a:latin typeface="黑体"/>
                <a:ea typeface="黑体"/>
              </a:rPr>
              <a:t>证券投资是投资者将资金用于股票、债券、基金及衍生证券等资产，从而获得收益的一种投资行为。</a:t>
            </a:r>
          </a:p>
        </p:txBody>
      </p:sp>
    </p:spTree>
    <p:extLst>
      <p:ext uri="{BB962C8B-B14F-4D97-AF65-F5344CB8AC3E}">
        <p14:creationId xmlns:p14="http://schemas.microsoft.com/office/powerpoint/2010/main" val="298288584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randombar(horizontal)">
                                      <p:cBhvr>
                                        <p:cTn id="7" dur="500"/>
                                        <p:tgtEl>
                                          <p:spTgt spid="2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财务分析</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899592" y="771550"/>
            <a:ext cx="7344816" cy="3970318"/>
          </a:xfrm>
          <a:prstGeom prst="rect">
            <a:avLst/>
          </a:prstGeom>
          <a:noFill/>
        </p:spPr>
        <p:txBody>
          <a:bodyPr wrap="square" rtlCol="0">
            <a:spAutoFit/>
          </a:bodyPr>
          <a:lstStyle/>
          <a:p>
            <a:r>
              <a:rPr lang="zh-CN" altLang="en-US" sz="2800" dirty="0" smtClean="0">
                <a:solidFill>
                  <a:schemeClr val="accent1"/>
                </a:solidFill>
                <a:latin typeface="黑体"/>
                <a:ea typeface="黑体"/>
              </a:rPr>
              <a:t>财务分析的概念和目的</a:t>
            </a:r>
            <a:endParaRPr lang="en-US" altLang="zh-CN" sz="2800" dirty="0" smtClean="0">
              <a:solidFill>
                <a:schemeClr val="accent1"/>
              </a:solidFill>
              <a:latin typeface="黑体"/>
              <a:ea typeface="黑体"/>
            </a:endParaRPr>
          </a:p>
          <a:p>
            <a:r>
              <a:rPr lang="zh-CN" altLang="zh-CN" sz="2000" dirty="0">
                <a:latin typeface="黑体"/>
                <a:ea typeface="黑体"/>
              </a:rPr>
              <a:t>财务分析是以会计核算和报表资料及其他相关资料为依据，采用一系列专门的分析技术和方法，对企业等经济组织过去和现在有关筹资活动、投资活动、经营活动的偿债能力、盈利能力和营运能力状况进行分析与评价，为企业的投资者、债权人、经营者及其他关心企业的组织或个人了解企业过去、评价企业现状、预测企业未来，做出正确决策提供准确的信息或依据的经济应用学科</a:t>
            </a:r>
            <a:r>
              <a:rPr lang="zh-CN" altLang="zh-CN" sz="2000" dirty="0" smtClean="0">
                <a:latin typeface="黑体"/>
                <a:ea typeface="黑体"/>
              </a:rPr>
              <a:t>。</a:t>
            </a:r>
            <a:endParaRPr lang="en-US" altLang="zh-CN" sz="2000" dirty="0" smtClean="0">
              <a:latin typeface="黑体"/>
              <a:ea typeface="黑体"/>
            </a:endParaRPr>
          </a:p>
          <a:p>
            <a:endParaRPr lang="en-US" altLang="zh-CN" sz="2000" dirty="0" smtClean="0">
              <a:latin typeface="黑体"/>
              <a:ea typeface="黑体"/>
            </a:endParaRPr>
          </a:p>
          <a:p>
            <a:r>
              <a:rPr lang="zh-CN" altLang="en-US" sz="2000" dirty="0" smtClean="0">
                <a:latin typeface="黑体"/>
                <a:ea typeface="黑体"/>
              </a:rPr>
              <a:t>财务分析</a:t>
            </a:r>
            <a:r>
              <a:rPr lang="zh-CN" altLang="zh-CN" sz="2000" dirty="0" smtClean="0">
                <a:latin typeface="黑体"/>
                <a:ea typeface="黑体"/>
              </a:rPr>
              <a:t>基本</a:t>
            </a:r>
            <a:r>
              <a:rPr lang="zh-CN" altLang="zh-CN" sz="2000" dirty="0">
                <a:latin typeface="黑体"/>
                <a:ea typeface="黑体"/>
              </a:rPr>
              <a:t>目的：</a:t>
            </a:r>
          </a:p>
          <a:p>
            <a:r>
              <a:rPr lang="zh-CN" altLang="zh-CN" sz="2000" dirty="0">
                <a:latin typeface="黑体"/>
                <a:ea typeface="黑体"/>
              </a:rPr>
              <a:t>了解企业生产经营的规律；展示企业生产经营管理的现状；区分企业的优势和弱势</a:t>
            </a:r>
          </a:p>
          <a:p>
            <a:endParaRPr lang="zh-CN" altLang="zh-CN" sz="2400" dirty="0">
              <a:latin typeface="黑体"/>
              <a:ea typeface="黑体"/>
            </a:endParaRPr>
          </a:p>
        </p:txBody>
      </p:sp>
    </p:spTree>
    <p:extLst>
      <p:ext uri="{BB962C8B-B14F-4D97-AF65-F5344CB8AC3E}">
        <p14:creationId xmlns:p14="http://schemas.microsoft.com/office/powerpoint/2010/main" val="123329130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财务分析</a:t>
            </a:r>
            <a:r>
              <a:rPr lang="zh-CN" altLang="zh-CN" sz="3200" dirty="0" smtClean="0"/>
              <a:t> </a:t>
            </a:r>
            <a:endParaRPr kumimoji="1" lang="zh-CN" altLang="en-US" sz="3200" dirty="0">
              <a:latin typeface="黑体"/>
              <a:ea typeface="黑体"/>
            </a:endParaRPr>
          </a:p>
        </p:txBody>
      </p:sp>
      <p:pic>
        <p:nvPicPr>
          <p:cNvPr id="2" name="图片 1" descr="财务分析.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1294237"/>
            <a:ext cx="4464496" cy="3293737"/>
          </a:xfrm>
          <a:prstGeom prst="rect">
            <a:avLst/>
          </a:prstGeom>
        </p:spPr>
      </p:pic>
      <p:sp>
        <p:nvSpPr>
          <p:cNvPr id="3" name="矩形 2"/>
          <p:cNvSpPr/>
          <p:nvPr/>
        </p:nvSpPr>
        <p:spPr>
          <a:xfrm>
            <a:off x="1475656" y="1332210"/>
            <a:ext cx="1800200"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4" name="文本框 23"/>
          <p:cNvSpPr txBox="1"/>
          <p:nvPr/>
        </p:nvSpPr>
        <p:spPr>
          <a:xfrm>
            <a:off x="899592" y="771550"/>
            <a:ext cx="7344816" cy="892552"/>
          </a:xfrm>
          <a:prstGeom prst="rect">
            <a:avLst/>
          </a:prstGeom>
          <a:noFill/>
        </p:spPr>
        <p:txBody>
          <a:bodyPr wrap="square" rtlCol="0">
            <a:spAutoFit/>
          </a:bodyPr>
          <a:lstStyle/>
          <a:p>
            <a:r>
              <a:rPr lang="zh-CN" altLang="en-US" sz="2800" dirty="0" smtClean="0">
                <a:solidFill>
                  <a:schemeClr val="accent1"/>
                </a:solidFill>
                <a:latin typeface="黑体"/>
                <a:ea typeface="黑体"/>
              </a:rPr>
              <a:t>财务分析的内容</a:t>
            </a:r>
            <a:endParaRPr lang="en-US" altLang="zh-CN" sz="2800" dirty="0" smtClean="0">
              <a:solidFill>
                <a:schemeClr val="accent1"/>
              </a:solidFill>
              <a:latin typeface="黑体"/>
              <a:ea typeface="黑体"/>
            </a:endParaRPr>
          </a:p>
          <a:p>
            <a:endParaRPr lang="zh-CN" altLang="zh-CN" sz="2400" dirty="0">
              <a:latin typeface="黑体"/>
              <a:ea typeface="黑体"/>
            </a:endParaRPr>
          </a:p>
        </p:txBody>
      </p:sp>
    </p:spTree>
    <p:extLst>
      <p:ext uri="{BB962C8B-B14F-4D97-AF65-F5344CB8AC3E}">
        <p14:creationId xmlns:p14="http://schemas.microsoft.com/office/powerpoint/2010/main" val="366788072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财务分析</a:t>
            </a:r>
            <a:r>
              <a:rPr lang="zh-CN" altLang="zh-CN" sz="3200" dirty="0" smtClean="0"/>
              <a:t> </a:t>
            </a:r>
            <a:endParaRPr kumimoji="1" lang="zh-CN" altLang="en-US" sz="3200" dirty="0">
              <a:latin typeface="黑体"/>
              <a:ea typeface="黑体"/>
            </a:endParaRPr>
          </a:p>
        </p:txBody>
      </p:sp>
      <p:sp>
        <p:nvSpPr>
          <p:cNvPr id="24" name="文本框 23"/>
          <p:cNvSpPr txBox="1"/>
          <p:nvPr/>
        </p:nvSpPr>
        <p:spPr>
          <a:xfrm>
            <a:off x="899592" y="771550"/>
            <a:ext cx="7344816" cy="892552"/>
          </a:xfrm>
          <a:prstGeom prst="rect">
            <a:avLst/>
          </a:prstGeom>
          <a:noFill/>
        </p:spPr>
        <p:txBody>
          <a:bodyPr wrap="square" rtlCol="0">
            <a:spAutoFit/>
          </a:bodyPr>
          <a:lstStyle/>
          <a:p>
            <a:r>
              <a:rPr lang="zh-CN" altLang="en-US" sz="2800" dirty="0" smtClean="0">
                <a:solidFill>
                  <a:schemeClr val="accent1"/>
                </a:solidFill>
                <a:latin typeface="黑体"/>
                <a:ea typeface="黑体"/>
              </a:rPr>
              <a:t>经济效益分析</a:t>
            </a:r>
            <a:endParaRPr lang="en-US" altLang="zh-CN" sz="2800" dirty="0" smtClean="0">
              <a:solidFill>
                <a:schemeClr val="accent1"/>
              </a:solidFill>
              <a:latin typeface="黑体"/>
              <a:ea typeface="黑体"/>
            </a:endParaRPr>
          </a:p>
          <a:p>
            <a:endParaRPr lang="zh-CN" altLang="zh-CN" sz="2400" dirty="0">
              <a:latin typeface="黑体"/>
              <a:ea typeface="黑体"/>
            </a:endParaRPr>
          </a:p>
        </p:txBody>
      </p:sp>
      <p:sp>
        <p:nvSpPr>
          <p:cNvPr id="4" name="文本框 3"/>
          <p:cNvSpPr txBox="1"/>
          <p:nvPr/>
        </p:nvSpPr>
        <p:spPr>
          <a:xfrm>
            <a:off x="755576" y="1275606"/>
            <a:ext cx="7920880" cy="3477875"/>
          </a:xfrm>
          <a:prstGeom prst="rect">
            <a:avLst/>
          </a:prstGeom>
          <a:noFill/>
        </p:spPr>
        <p:txBody>
          <a:bodyPr wrap="square" rtlCol="0">
            <a:spAutoFit/>
          </a:bodyPr>
          <a:lstStyle/>
          <a:p>
            <a:r>
              <a:rPr lang="zh-CN" altLang="zh-CN" sz="2000" dirty="0">
                <a:latin typeface="黑体"/>
                <a:ea typeface="黑体"/>
              </a:rPr>
              <a:t>（一）</a:t>
            </a:r>
            <a:r>
              <a:rPr lang="zh-CN" altLang="zh-CN" sz="2000" dirty="0" smtClean="0">
                <a:latin typeface="黑体"/>
                <a:ea typeface="黑体"/>
              </a:rPr>
              <a:t>内涵（</a:t>
            </a:r>
            <a:r>
              <a:rPr lang="zh-CN" altLang="zh-CN" sz="2000" dirty="0">
                <a:latin typeface="黑体"/>
                <a:ea typeface="黑体"/>
              </a:rPr>
              <a:t>二）</a:t>
            </a:r>
            <a:r>
              <a:rPr lang="zh-CN" altLang="zh-CN" sz="2000" dirty="0" smtClean="0">
                <a:latin typeface="黑体"/>
                <a:ea typeface="黑体"/>
              </a:rPr>
              <a:t>标准（</a:t>
            </a:r>
            <a:r>
              <a:rPr lang="zh-CN" altLang="zh-CN" sz="2000" dirty="0">
                <a:latin typeface="黑体"/>
                <a:ea typeface="黑体"/>
              </a:rPr>
              <a:t>三）</a:t>
            </a:r>
            <a:r>
              <a:rPr lang="zh-CN" altLang="zh-CN" sz="2000" dirty="0" smtClean="0">
                <a:latin typeface="黑体"/>
                <a:ea typeface="黑体"/>
              </a:rPr>
              <a:t>指标（</a:t>
            </a:r>
            <a:r>
              <a:rPr lang="zh-CN" altLang="zh-CN" sz="2000" dirty="0">
                <a:latin typeface="黑体"/>
                <a:ea typeface="黑体"/>
              </a:rPr>
              <a:t>四）综合分析</a:t>
            </a:r>
          </a:p>
          <a:p>
            <a:r>
              <a:rPr lang="en-US" altLang="zh-CN" sz="2000" dirty="0">
                <a:latin typeface="黑体"/>
                <a:ea typeface="黑体"/>
              </a:rPr>
              <a:t>1</a:t>
            </a:r>
            <a:r>
              <a:rPr lang="zh-CN" altLang="zh-CN" sz="2000" dirty="0">
                <a:latin typeface="黑体"/>
                <a:ea typeface="黑体"/>
              </a:rPr>
              <a:t>、收益性比率：销售利税率、资产报酬率、所有者权益报酬率</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zh-CN" altLang="zh-CN" sz="2000" dirty="0" smtClean="0">
                <a:latin typeface="黑体"/>
                <a:ea typeface="黑体"/>
              </a:rPr>
              <a:t>毛</a:t>
            </a:r>
            <a:r>
              <a:rPr lang="zh-CN" altLang="zh-CN" sz="2000" dirty="0">
                <a:latin typeface="黑体"/>
                <a:ea typeface="黑体"/>
              </a:rPr>
              <a:t>利率、净利润率、成本费用利润率、每股利润、每股股利</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zh-CN" altLang="zh-CN" sz="2000" dirty="0" smtClean="0">
                <a:latin typeface="黑体"/>
                <a:ea typeface="黑体"/>
              </a:rPr>
              <a:t>股利发</a:t>
            </a:r>
            <a:r>
              <a:rPr lang="zh-CN" altLang="zh-CN" sz="2000" dirty="0">
                <a:latin typeface="黑体"/>
                <a:ea typeface="黑体"/>
              </a:rPr>
              <a:t>放率、股利报酬率、市盈率；</a:t>
            </a:r>
          </a:p>
          <a:p>
            <a:r>
              <a:rPr lang="en-US" altLang="zh-CN" sz="2000" dirty="0">
                <a:latin typeface="黑体"/>
                <a:ea typeface="黑体"/>
              </a:rPr>
              <a:t>2</a:t>
            </a:r>
            <a:r>
              <a:rPr lang="zh-CN" altLang="zh-CN" sz="2000" dirty="0">
                <a:latin typeface="黑体"/>
                <a:ea typeface="黑体"/>
              </a:rPr>
              <a:t>、流动性：存货周转率、应收账款周转率、流动资产周转率</a:t>
            </a:r>
            <a:r>
              <a:rPr lang="zh-CN" altLang="zh-CN" sz="2000" dirty="0" smtClean="0">
                <a:latin typeface="黑体"/>
                <a:ea typeface="黑体"/>
              </a:rPr>
              <a:t>、</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固定资产周转率</a:t>
            </a:r>
            <a:r>
              <a:rPr lang="zh-CN" altLang="zh-CN" sz="2000" dirty="0">
                <a:latin typeface="黑体"/>
                <a:ea typeface="黑体"/>
              </a:rPr>
              <a:t>、总资产周转率；</a:t>
            </a:r>
          </a:p>
          <a:p>
            <a:r>
              <a:rPr lang="en-US" altLang="zh-CN" sz="2000" dirty="0">
                <a:latin typeface="黑体"/>
                <a:ea typeface="黑体"/>
              </a:rPr>
              <a:t>3</a:t>
            </a:r>
            <a:r>
              <a:rPr lang="zh-CN" altLang="zh-CN" sz="2000" dirty="0">
                <a:latin typeface="黑体"/>
                <a:ea typeface="黑体"/>
              </a:rPr>
              <a:t>、安全性：流动比率、速动比率、负责比率、权益乘数</a:t>
            </a:r>
            <a:r>
              <a:rPr lang="zh-CN" altLang="zh-CN" sz="2000" dirty="0" smtClean="0">
                <a:latin typeface="黑体"/>
                <a:ea typeface="黑体"/>
              </a:rPr>
              <a:t>、</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负债与股东权</a:t>
            </a:r>
            <a:r>
              <a:rPr lang="zh-CN" altLang="zh-CN" sz="2000" dirty="0">
                <a:latin typeface="黑体"/>
                <a:ea typeface="黑体"/>
              </a:rPr>
              <a:t>益比率、利润保障倍数；</a:t>
            </a:r>
          </a:p>
          <a:p>
            <a:r>
              <a:rPr lang="en-US" altLang="zh-CN" sz="2000" dirty="0">
                <a:latin typeface="黑体"/>
                <a:ea typeface="黑体"/>
              </a:rPr>
              <a:t>4</a:t>
            </a:r>
            <a:r>
              <a:rPr lang="zh-CN" altLang="zh-CN" sz="2000" dirty="0">
                <a:latin typeface="黑体"/>
                <a:ea typeface="黑体"/>
              </a:rPr>
              <a:t>、成长性：销售收入增长率、税前利润增长率、固定资产增长率</a:t>
            </a:r>
            <a:r>
              <a:rPr lang="zh-CN" altLang="zh-CN" sz="2000" dirty="0" smtClean="0">
                <a:latin typeface="黑体"/>
                <a:ea typeface="黑体"/>
              </a:rPr>
              <a:t>、</a:t>
            </a:r>
            <a:r>
              <a:rPr lang="zh-CN" altLang="en-US" sz="2000" dirty="0" smtClean="0">
                <a:latin typeface="黑体"/>
                <a:ea typeface="黑体"/>
              </a:rPr>
              <a:t> </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人员增长率</a:t>
            </a:r>
            <a:r>
              <a:rPr lang="zh-CN" altLang="zh-CN" sz="2000" dirty="0">
                <a:latin typeface="黑体"/>
                <a:ea typeface="黑体"/>
              </a:rPr>
              <a:t>、产品成本降低率；</a:t>
            </a:r>
          </a:p>
          <a:p>
            <a:r>
              <a:rPr lang="en-US" altLang="zh-CN" sz="2000" dirty="0">
                <a:latin typeface="黑体"/>
                <a:ea typeface="黑体"/>
              </a:rPr>
              <a:t>5</a:t>
            </a:r>
            <a:r>
              <a:rPr lang="zh-CN" altLang="zh-CN" sz="2000" dirty="0">
                <a:latin typeface="黑体"/>
                <a:ea typeface="黑体"/>
              </a:rPr>
              <a:t>、生产性：人均销售收入、人均净利润、人均资产总额、人均工资。</a:t>
            </a:r>
          </a:p>
        </p:txBody>
      </p:sp>
    </p:spTree>
    <p:extLst>
      <p:ext uri="{BB962C8B-B14F-4D97-AF65-F5344CB8AC3E}">
        <p14:creationId xmlns:p14="http://schemas.microsoft.com/office/powerpoint/2010/main" val="227959791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059832" y="555526"/>
            <a:ext cx="4104456" cy="3744416"/>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57864" y="1203598"/>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现代企业财务管理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1979712" y="1838324"/>
            <a:ext cx="1667123"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sym typeface="Arial" panose="020B0604020202020204" pitchFamily="34" charset="0"/>
              </a:rPr>
              <a:t>财务管理概述</a:t>
            </a:r>
            <a:endParaRPr lang="en-US" altLang="zh-CN" sz="2000" dirty="0">
              <a:latin typeface="黑体"/>
              <a:ea typeface="黑体"/>
              <a:sym typeface="Arial" panose="020B0604020202020204" pitchFamily="34" charset="0"/>
            </a:endParaRPr>
          </a:p>
        </p:txBody>
      </p:sp>
      <p:sp>
        <p:nvSpPr>
          <p:cNvPr id="31" name="TextBox 11"/>
          <p:cNvSpPr txBox="1"/>
          <p:nvPr/>
        </p:nvSpPr>
        <p:spPr>
          <a:xfrm>
            <a:off x="1979712" y="2184657"/>
            <a:ext cx="2667397"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现代企业内部的财务管理</a:t>
            </a:r>
            <a:endParaRPr lang="en-US" altLang="zh-CN" dirty="0">
              <a:latin typeface="黑体"/>
              <a:ea typeface="黑体"/>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第八章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1979712" y="2500212"/>
            <a:ext cx="2205732"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现代企业的筹资管理</a:t>
            </a:r>
            <a:endParaRPr lang="en-US" altLang="zh-CN" dirty="0">
              <a:latin typeface="黑体"/>
              <a:ea typeface="黑体"/>
              <a:sym typeface="Arial" panose="020B0604020202020204" pitchFamily="34" charset="0"/>
            </a:endParaRPr>
          </a:p>
        </p:txBody>
      </p:sp>
      <p:sp>
        <p:nvSpPr>
          <p:cNvPr id="11" name="TextBox 11"/>
          <p:cNvSpPr txBox="1"/>
          <p:nvPr/>
        </p:nvSpPr>
        <p:spPr>
          <a:xfrm>
            <a:off x="1979712" y="2815767"/>
            <a:ext cx="2205732"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现代企业的投资管理</a:t>
            </a:r>
            <a:endParaRPr lang="en-US" altLang="zh-CN" dirty="0">
              <a:latin typeface="黑体"/>
              <a:ea typeface="黑体"/>
              <a:sym typeface="Arial" panose="020B0604020202020204" pitchFamily="34" charset="0"/>
            </a:endParaRPr>
          </a:p>
        </p:txBody>
      </p:sp>
      <p:sp>
        <p:nvSpPr>
          <p:cNvPr id="12" name="TextBox 11"/>
          <p:cNvSpPr txBox="1"/>
          <p:nvPr/>
        </p:nvSpPr>
        <p:spPr>
          <a:xfrm>
            <a:off x="1979712" y="3131322"/>
            <a:ext cx="2205732"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现代企业的股利管理</a:t>
            </a:r>
            <a:endParaRPr lang="en-US" altLang="zh-CN" dirty="0">
              <a:latin typeface="黑体"/>
              <a:ea typeface="黑体"/>
              <a:sym typeface="Arial" panose="020B0604020202020204" pitchFamily="34" charset="0"/>
            </a:endParaRPr>
          </a:p>
        </p:txBody>
      </p:sp>
      <p:sp>
        <p:nvSpPr>
          <p:cNvPr id="13" name="TextBox 11"/>
          <p:cNvSpPr txBox="1"/>
          <p:nvPr/>
        </p:nvSpPr>
        <p:spPr>
          <a:xfrm>
            <a:off x="1979712" y="3446879"/>
            <a:ext cx="1974900"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现代企业财务分析</a:t>
            </a:r>
            <a:endParaRPr lang="en-US" altLang="zh-CN" dirty="0">
              <a:latin typeface="黑体"/>
              <a:ea typeface="黑体"/>
              <a:sym typeface="Arial" panose="020B0604020202020204" pitchFamily="34" charset="0"/>
            </a:endParaRPr>
          </a:p>
        </p:txBody>
      </p:sp>
    </p:spTree>
    <p:extLst>
      <p:ext uri="{BB962C8B-B14F-4D97-AF65-F5344CB8AC3E}">
        <p14:creationId xmlns:p14="http://schemas.microsoft.com/office/powerpoint/2010/main" val="2106525622"/>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44"/>
          <p:cNvGrpSpPr/>
          <p:nvPr/>
        </p:nvGrpSpPr>
        <p:grpSpPr>
          <a:xfrm>
            <a:off x="3923928" y="3579862"/>
            <a:ext cx="1041050" cy="27000"/>
            <a:chOff x="2531312" y="2421168"/>
            <a:chExt cx="1388066" cy="36000"/>
          </a:xfrm>
          <a:solidFill>
            <a:schemeClr val="tx1">
              <a:lumMod val="50000"/>
              <a:lumOff val="50000"/>
            </a:schemeClr>
          </a:solidFill>
        </p:grpSpPr>
        <p:cxnSp>
          <p:nvCxnSpPr>
            <p:cNvPr id="29"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244"/>
          <p:cNvGrpSpPr/>
          <p:nvPr/>
        </p:nvGrpSpPr>
        <p:grpSpPr>
          <a:xfrm flipH="1">
            <a:off x="5076056" y="1864443"/>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3170910" y="1792436"/>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3635896" y="1792436"/>
            <a:ext cx="1296144" cy="864096"/>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30374"/>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4283968" y="1792436"/>
            <a:ext cx="1368152" cy="925240"/>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012160" y="2211710"/>
            <a:ext cx="3016102" cy="2285227"/>
          </a:xfrm>
          <a:prstGeom prst="rect">
            <a:avLst/>
          </a:prstGeom>
          <a:noFill/>
        </p:spPr>
        <p:txBody>
          <a:bodyPr wrap="square" lIns="68566" tIns="34283" rIns="68566" bIns="34283" rtlCol="0">
            <a:spAutoFit/>
          </a:bodyPr>
          <a:lstStyle/>
          <a:p>
            <a:r>
              <a:rPr lang="en-US" altLang="zh-CN" dirty="0">
                <a:latin typeface="黑体"/>
                <a:ea typeface="黑体"/>
              </a:rPr>
              <a:t>1</a:t>
            </a:r>
            <a:r>
              <a:rPr lang="zh-CN" altLang="zh-CN" dirty="0">
                <a:latin typeface="黑体"/>
                <a:ea typeface="黑体"/>
              </a:rPr>
              <a:t>．企业与国家之间的关</a:t>
            </a:r>
            <a:r>
              <a:rPr lang="zh-CN" altLang="zh-CN" dirty="0" smtClean="0">
                <a:latin typeface="黑体"/>
                <a:ea typeface="黑体"/>
              </a:rPr>
              <a:t>系</a:t>
            </a:r>
            <a:endParaRPr lang="en-US" altLang="zh-CN" dirty="0">
              <a:latin typeface="黑体"/>
              <a:ea typeface="黑体"/>
            </a:endParaRPr>
          </a:p>
          <a:p>
            <a:r>
              <a:rPr lang="en-US" altLang="zh-CN" dirty="0" smtClean="0">
                <a:latin typeface="黑体"/>
                <a:ea typeface="黑体"/>
              </a:rPr>
              <a:t>2</a:t>
            </a:r>
            <a:r>
              <a:rPr lang="zh-CN" altLang="zh-CN" dirty="0">
                <a:latin typeface="黑体"/>
                <a:ea typeface="黑体"/>
              </a:rPr>
              <a:t>．企业与投资者的关</a:t>
            </a:r>
            <a:r>
              <a:rPr lang="zh-CN" altLang="zh-CN" dirty="0" smtClean="0">
                <a:latin typeface="黑体"/>
                <a:ea typeface="黑体"/>
              </a:rPr>
              <a:t>系</a:t>
            </a:r>
            <a:endParaRPr lang="en-US" altLang="zh-CN" dirty="0" smtClean="0">
              <a:latin typeface="黑体"/>
              <a:ea typeface="黑体"/>
            </a:endParaRPr>
          </a:p>
          <a:p>
            <a:r>
              <a:rPr lang="en-US" altLang="zh-CN" dirty="0" smtClean="0">
                <a:latin typeface="黑体"/>
                <a:ea typeface="黑体"/>
              </a:rPr>
              <a:t>3</a:t>
            </a:r>
            <a:r>
              <a:rPr lang="zh-CN" altLang="zh-CN" dirty="0">
                <a:latin typeface="黑体"/>
                <a:ea typeface="黑体"/>
              </a:rPr>
              <a:t>．企业与受资者的财务关</a:t>
            </a:r>
            <a:r>
              <a:rPr lang="zh-CN" altLang="zh-CN" dirty="0" smtClean="0">
                <a:latin typeface="黑体"/>
                <a:ea typeface="黑体"/>
              </a:rPr>
              <a:t>系</a:t>
            </a:r>
            <a:r>
              <a:rPr lang="en-US" altLang="zh-CN" dirty="0" smtClean="0">
                <a:latin typeface="黑体"/>
                <a:ea typeface="黑体"/>
              </a:rPr>
              <a:t>4</a:t>
            </a:r>
            <a:r>
              <a:rPr lang="zh-CN" altLang="zh-CN" dirty="0">
                <a:latin typeface="黑体"/>
                <a:ea typeface="黑体"/>
              </a:rPr>
              <a:t>．企业与债权人的财务关</a:t>
            </a:r>
            <a:r>
              <a:rPr lang="zh-CN" altLang="zh-CN" dirty="0" smtClean="0">
                <a:latin typeface="黑体"/>
                <a:ea typeface="黑体"/>
              </a:rPr>
              <a:t>系</a:t>
            </a:r>
            <a:r>
              <a:rPr lang="en-US" altLang="zh-CN" dirty="0" smtClean="0">
                <a:latin typeface="黑体"/>
                <a:ea typeface="黑体"/>
              </a:rPr>
              <a:t>5</a:t>
            </a:r>
            <a:r>
              <a:rPr lang="zh-CN" altLang="zh-CN" dirty="0">
                <a:latin typeface="黑体"/>
                <a:ea typeface="黑体"/>
              </a:rPr>
              <a:t>．企业与债务人的财务关</a:t>
            </a:r>
            <a:r>
              <a:rPr lang="zh-CN" altLang="zh-CN" dirty="0" smtClean="0">
                <a:latin typeface="黑体"/>
                <a:ea typeface="黑体"/>
              </a:rPr>
              <a:t>系</a:t>
            </a:r>
            <a:endParaRPr lang="zh-CN" altLang="zh-CN" dirty="0">
              <a:latin typeface="黑体"/>
              <a:ea typeface="黑体"/>
            </a:endParaRPr>
          </a:p>
          <a:p>
            <a:r>
              <a:rPr lang="en-US" altLang="zh-CN" dirty="0">
                <a:latin typeface="黑体"/>
                <a:ea typeface="黑体"/>
              </a:rPr>
              <a:t>6</a:t>
            </a:r>
            <a:r>
              <a:rPr lang="zh-CN" altLang="zh-CN" dirty="0">
                <a:latin typeface="黑体"/>
                <a:ea typeface="黑体"/>
              </a:rPr>
              <a:t>．企业内部各单位之间的财务关</a:t>
            </a:r>
            <a:r>
              <a:rPr lang="zh-CN" altLang="zh-CN" dirty="0" smtClean="0">
                <a:latin typeface="黑体"/>
                <a:ea typeface="黑体"/>
              </a:rPr>
              <a:t>系</a:t>
            </a:r>
            <a:endParaRPr lang="en-US" altLang="zh-CN" dirty="0" smtClean="0">
              <a:latin typeface="黑体"/>
              <a:ea typeface="黑体"/>
            </a:endParaRPr>
          </a:p>
          <a:p>
            <a:r>
              <a:rPr lang="en-US" altLang="zh-CN" dirty="0" smtClean="0">
                <a:latin typeface="黑体"/>
                <a:ea typeface="黑体"/>
              </a:rPr>
              <a:t>7</a:t>
            </a:r>
            <a:r>
              <a:rPr lang="zh-CN" altLang="zh-CN" dirty="0">
                <a:latin typeface="黑体"/>
                <a:ea typeface="黑体"/>
              </a:rPr>
              <a:t>．企业与职工的财务关</a:t>
            </a:r>
            <a:r>
              <a:rPr lang="zh-CN" altLang="zh-CN" dirty="0" smtClean="0">
                <a:latin typeface="黑体"/>
                <a:ea typeface="黑体"/>
              </a:rPr>
              <a:t>系</a:t>
            </a:r>
            <a:endParaRPr lang="zh-CN" altLang="zh-CN" dirty="0">
              <a:latin typeface="黑体"/>
              <a:ea typeface="黑体"/>
            </a:endParaRPr>
          </a:p>
        </p:txBody>
      </p:sp>
      <p:grpSp>
        <p:nvGrpSpPr>
          <p:cNvPr id="57" name="组合 3"/>
          <p:cNvGrpSpPr/>
          <p:nvPr/>
        </p:nvGrpSpPr>
        <p:grpSpPr>
          <a:xfrm>
            <a:off x="899592" y="1576412"/>
            <a:ext cx="2254262" cy="541694"/>
            <a:chOff x="1068521" y="2239458"/>
            <a:chExt cx="1488051" cy="569505"/>
          </a:xfrm>
        </p:grpSpPr>
        <p:sp>
          <p:nvSpPr>
            <p:cNvPr id="58" name="圆角矩形 57"/>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224"/>
            <p:cNvSpPr txBox="1"/>
            <p:nvPr/>
          </p:nvSpPr>
          <p:spPr>
            <a:xfrm>
              <a:off x="1068521" y="2239458"/>
              <a:ext cx="1488051" cy="458402"/>
            </a:xfrm>
            <a:prstGeom prst="rect">
              <a:avLst/>
            </a:prstGeom>
            <a:noFill/>
          </p:spPr>
          <p:txBody>
            <a:bodyPr wrap="square" lIns="68573" tIns="0" rIns="68573" bIns="0" rtlCol="0" anchor="t">
              <a:spAutoFit/>
            </a:bodyPr>
            <a:lstStyle/>
            <a:p>
              <a:pPr algn="ctr">
                <a:lnSpc>
                  <a:spcPct val="150000"/>
                </a:lnSpc>
              </a:pPr>
              <a:r>
                <a:rPr lang="zh-CN" altLang="zh-CN" sz="2000" dirty="0">
                  <a:solidFill>
                    <a:schemeClr val="bg1"/>
                  </a:solidFill>
                  <a:latin typeface="黑体"/>
                  <a:ea typeface="黑体"/>
                </a:rPr>
                <a:t>企业财务活动 </a:t>
              </a:r>
              <a:endParaRPr lang="zh-CN" altLang="en-US" sz="2000" dirty="0">
                <a:solidFill>
                  <a:schemeClr val="bg1"/>
                </a:solidFill>
                <a:latin typeface="黑体"/>
                <a:ea typeface="黑体"/>
                <a:cs typeface="华文黑体" pitchFamily="2" charset="-122"/>
              </a:endParaRPr>
            </a:p>
          </p:txBody>
        </p:sp>
      </p:grpSp>
      <p:grpSp>
        <p:nvGrpSpPr>
          <p:cNvPr id="60" name="组合 4"/>
          <p:cNvGrpSpPr/>
          <p:nvPr/>
        </p:nvGrpSpPr>
        <p:grpSpPr>
          <a:xfrm>
            <a:off x="6012160" y="1563638"/>
            <a:ext cx="2088232" cy="518555"/>
            <a:chOff x="7725958" y="2126318"/>
            <a:chExt cx="3023999" cy="691407"/>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2" name="TextBox 87"/>
            <p:cNvSpPr txBox="1"/>
            <p:nvPr/>
          </p:nvSpPr>
          <p:spPr>
            <a:xfrm>
              <a:off x="7803101" y="2126318"/>
              <a:ext cx="2541241" cy="615554"/>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企业财务关系</a:t>
              </a:r>
              <a:endParaRPr lang="zh-CN" altLang="en-US" sz="2000" dirty="0">
                <a:solidFill>
                  <a:schemeClr val="bg1"/>
                </a:solidFill>
                <a:latin typeface="+mj-ea"/>
                <a:ea typeface="+mj-ea"/>
                <a:cs typeface="华文黑体" pitchFamily="2" charset="-122"/>
              </a:endParaRPr>
            </a:p>
          </p:txBody>
        </p:sp>
      </p:grpSp>
      <p:sp>
        <p:nvSpPr>
          <p:cNvPr id="26" name="TextBox 232"/>
          <p:cNvSpPr txBox="1"/>
          <p:nvPr/>
        </p:nvSpPr>
        <p:spPr>
          <a:xfrm>
            <a:off x="251520" y="2194768"/>
            <a:ext cx="3384376" cy="1177231"/>
          </a:xfrm>
          <a:prstGeom prst="rect">
            <a:avLst/>
          </a:prstGeom>
          <a:noFill/>
        </p:spPr>
        <p:txBody>
          <a:bodyPr wrap="square" lIns="68566" tIns="34283" rIns="68566" bIns="34283" rtlCol="0">
            <a:spAutoFit/>
          </a:bodyPr>
          <a:lstStyle/>
          <a:p>
            <a:r>
              <a:rPr lang="zh-CN" altLang="zh-CN" dirty="0">
                <a:latin typeface="黑体"/>
                <a:ea typeface="黑体"/>
              </a:rPr>
              <a:t>（</a:t>
            </a:r>
            <a:r>
              <a:rPr lang="en-US" altLang="zh-CN" dirty="0">
                <a:latin typeface="黑体"/>
                <a:ea typeface="黑体"/>
              </a:rPr>
              <a:t>1</a:t>
            </a:r>
            <a:r>
              <a:rPr lang="zh-CN" altLang="zh-CN" dirty="0">
                <a:latin typeface="黑体"/>
                <a:ea typeface="黑体"/>
              </a:rPr>
              <a:t>）企业筹资引起</a:t>
            </a:r>
            <a:r>
              <a:rPr lang="zh-CN" altLang="zh-CN" dirty="0" smtClean="0">
                <a:latin typeface="黑体"/>
                <a:ea typeface="黑体"/>
              </a:rPr>
              <a:t>的财务活动；</a:t>
            </a:r>
            <a:r>
              <a:rPr lang="zh-CN" altLang="zh-CN" dirty="0">
                <a:latin typeface="黑体"/>
                <a:ea typeface="黑体"/>
              </a:rPr>
              <a:t>（</a:t>
            </a:r>
            <a:r>
              <a:rPr lang="en-US" altLang="zh-CN" dirty="0">
                <a:latin typeface="黑体"/>
                <a:ea typeface="黑体"/>
              </a:rPr>
              <a:t>2</a:t>
            </a:r>
            <a:r>
              <a:rPr lang="zh-CN" altLang="zh-CN" dirty="0">
                <a:latin typeface="黑体"/>
                <a:ea typeface="黑体"/>
              </a:rPr>
              <a:t>）企业投资引起</a:t>
            </a:r>
            <a:r>
              <a:rPr lang="zh-CN" altLang="zh-CN" dirty="0" smtClean="0">
                <a:latin typeface="黑体"/>
                <a:ea typeface="黑体"/>
              </a:rPr>
              <a:t>的财务活动（</a:t>
            </a:r>
            <a:r>
              <a:rPr lang="en-US" altLang="zh-CN" dirty="0">
                <a:latin typeface="黑体"/>
                <a:ea typeface="黑体"/>
              </a:rPr>
              <a:t>3</a:t>
            </a:r>
            <a:r>
              <a:rPr lang="zh-CN" altLang="zh-CN" dirty="0">
                <a:latin typeface="黑体"/>
                <a:ea typeface="黑体"/>
              </a:rPr>
              <a:t>）企业经营引起</a:t>
            </a:r>
            <a:r>
              <a:rPr lang="zh-CN" altLang="zh-CN" dirty="0" smtClean="0">
                <a:latin typeface="黑体"/>
                <a:ea typeface="黑体"/>
              </a:rPr>
              <a:t>的财务活动；</a:t>
            </a:r>
            <a:r>
              <a:rPr lang="zh-CN" altLang="zh-CN" dirty="0">
                <a:latin typeface="黑体"/>
                <a:ea typeface="黑体"/>
              </a:rPr>
              <a:t>（</a:t>
            </a:r>
            <a:r>
              <a:rPr lang="en-US" altLang="zh-CN" dirty="0">
                <a:latin typeface="黑体"/>
                <a:ea typeface="黑体"/>
              </a:rPr>
              <a:t>4</a:t>
            </a:r>
            <a:r>
              <a:rPr lang="zh-CN" altLang="zh-CN" dirty="0">
                <a:latin typeface="黑体"/>
                <a:ea typeface="黑体"/>
              </a:rPr>
              <a:t>）企业分配引起的财务活动</a:t>
            </a:r>
          </a:p>
        </p:txBody>
      </p:sp>
      <p:grpSp>
        <p:nvGrpSpPr>
          <p:cNvPr id="24" name="组合 18"/>
          <p:cNvGrpSpPr>
            <a:grpSpLocks/>
          </p:cNvGrpSpPr>
          <p:nvPr/>
        </p:nvGrpSpPr>
        <p:grpSpPr bwMode="auto">
          <a:xfrm>
            <a:off x="4279776" y="2744246"/>
            <a:ext cx="1410062" cy="954306"/>
            <a:chOff x="-155052" y="0"/>
            <a:chExt cx="2093189" cy="1416774"/>
          </a:xfrm>
          <a:solidFill>
            <a:srgbClr val="CB1B3D"/>
          </a:solidFill>
        </p:grpSpPr>
        <p:sp>
          <p:nvSpPr>
            <p:cNvPr id="25" name="等腰三角形 19">
              <a:hlinkClick r:id="rId3"/>
            </p:cNvPr>
            <p:cNvSpPr>
              <a:spLocks noChangeArrowheads="1"/>
            </p:cNvSpPr>
            <p:nvPr/>
          </p:nvSpPr>
          <p:spPr bwMode="auto">
            <a:xfrm flipH="1" flipV="1">
              <a:off x="-155052"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7"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chemeClr val="bg1"/>
                  </a:solidFill>
                  <a:latin typeface="微软雅黑" pitchFamily="34" charset="-122"/>
                  <a:ea typeface="微软雅黑" pitchFamily="34" charset="-122"/>
                </a:rPr>
                <a:t>0</a:t>
              </a:r>
              <a:r>
                <a:rPr lang="en-US" altLang="zh-CN" sz="3000" dirty="0" smtClean="0">
                  <a:solidFill>
                    <a:schemeClr val="bg1"/>
                  </a:solidFill>
                  <a:latin typeface="微软雅黑" pitchFamily="34" charset="-122"/>
                  <a:ea typeface="微软雅黑" pitchFamily="34" charset="-122"/>
                </a:rPr>
                <a:t>3</a:t>
              </a:r>
              <a:endParaRPr lang="zh-CN" altLang="en-US" sz="3000" dirty="0">
                <a:solidFill>
                  <a:schemeClr val="bg1"/>
                </a:solidFill>
                <a:latin typeface="微软雅黑" pitchFamily="34" charset="-122"/>
                <a:ea typeface="微软雅黑" pitchFamily="34" charset="-122"/>
              </a:endParaRPr>
            </a:p>
          </p:txBody>
        </p:sp>
      </p:grpSp>
      <p:grpSp>
        <p:nvGrpSpPr>
          <p:cNvPr id="32" name="组合 3"/>
          <p:cNvGrpSpPr/>
          <p:nvPr/>
        </p:nvGrpSpPr>
        <p:grpSpPr>
          <a:xfrm>
            <a:off x="2627784" y="3435846"/>
            <a:ext cx="1978082" cy="541694"/>
            <a:chOff x="1068521" y="2239458"/>
            <a:chExt cx="1488051" cy="569505"/>
          </a:xfrm>
        </p:grpSpPr>
        <p:sp>
          <p:nvSpPr>
            <p:cNvPr id="33" name="圆角矩形 3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4"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企业财务本质</a:t>
              </a:r>
              <a:endParaRPr lang="zh-CN" altLang="en-US" sz="2000" dirty="0">
                <a:solidFill>
                  <a:schemeClr val="bg1"/>
                </a:solidFill>
                <a:latin typeface="+mj-ea"/>
                <a:ea typeface="+mj-ea"/>
                <a:cs typeface="华文黑体" pitchFamily="2" charset="-122"/>
              </a:endParaRPr>
            </a:p>
          </p:txBody>
        </p:sp>
      </p:grpSp>
      <p:sp>
        <p:nvSpPr>
          <p:cNvPr id="35" name="文本框 3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财务管理概述</a:t>
            </a:r>
            <a:endParaRPr kumimoji="1" lang="zh-CN" altLang="en-US" sz="3200" dirty="0">
              <a:latin typeface="黑体"/>
              <a:ea typeface="黑体"/>
            </a:endParaRPr>
          </a:p>
        </p:txBody>
      </p:sp>
      <p:sp>
        <p:nvSpPr>
          <p:cNvPr id="2" name="文本框 1"/>
          <p:cNvSpPr txBox="1"/>
          <p:nvPr/>
        </p:nvSpPr>
        <p:spPr>
          <a:xfrm>
            <a:off x="611560" y="699542"/>
            <a:ext cx="8424936" cy="1077218"/>
          </a:xfrm>
          <a:prstGeom prst="rect">
            <a:avLst/>
          </a:prstGeom>
          <a:noFill/>
        </p:spPr>
        <p:txBody>
          <a:bodyPr wrap="square" rtlCol="0">
            <a:spAutoFit/>
          </a:bodyPr>
          <a:lstStyle/>
          <a:p>
            <a:r>
              <a:rPr lang="zh-CN" altLang="zh-CN" sz="2400" dirty="0">
                <a:solidFill>
                  <a:schemeClr val="accent1"/>
                </a:solidFill>
                <a:latin typeface="黑体"/>
                <a:ea typeface="黑体"/>
              </a:rPr>
              <a:t>财务与财务管理的概念</a:t>
            </a:r>
          </a:p>
          <a:p>
            <a:r>
              <a:rPr lang="zh-CN" altLang="zh-CN" sz="2000" dirty="0" smtClean="0">
                <a:latin typeface="黑体"/>
                <a:ea typeface="黑体"/>
              </a:rPr>
              <a:t>财务管理是组织企业财务活动</a:t>
            </a:r>
            <a:r>
              <a:rPr lang="zh-CN" altLang="zh-CN" sz="2000" dirty="0">
                <a:latin typeface="黑体"/>
                <a:ea typeface="黑体"/>
              </a:rPr>
              <a:t>，处理企业财务关系的一项综合性管理工作。</a:t>
            </a:r>
          </a:p>
          <a:p>
            <a:endParaRPr kumimoji="1" lang="zh-CN" altLang="en-US" sz="2000" dirty="0">
              <a:latin typeface="黑体"/>
              <a:ea typeface="黑体"/>
            </a:endParaRPr>
          </a:p>
        </p:txBody>
      </p:sp>
      <p:sp>
        <p:nvSpPr>
          <p:cNvPr id="3" name="矩形 2"/>
          <p:cNvSpPr/>
          <p:nvPr/>
        </p:nvSpPr>
        <p:spPr>
          <a:xfrm>
            <a:off x="755576" y="4024684"/>
            <a:ext cx="4572000" cy="923330"/>
          </a:xfrm>
          <a:prstGeom prst="rect">
            <a:avLst/>
          </a:prstGeom>
        </p:spPr>
        <p:txBody>
          <a:bodyPr>
            <a:spAutoFit/>
          </a:bodyPr>
          <a:lstStyle/>
          <a:p>
            <a:r>
              <a:rPr lang="zh-CN" altLang="zh-CN" dirty="0">
                <a:latin typeface="黑体"/>
                <a:ea typeface="黑体"/>
              </a:rPr>
              <a:t>企业财务是企业财务活动和财务关系的统一。企业财务活动描述了企业财务的形式特征，企业财务关系揭示了企业财务的本质。</a:t>
            </a:r>
          </a:p>
        </p:txBody>
      </p:sp>
    </p:spTree>
    <p:extLst>
      <p:ext uri="{BB962C8B-B14F-4D97-AF65-F5344CB8AC3E}">
        <p14:creationId xmlns:p14="http://schemas.microsoft.com/office/powerpoint/2010/main" val="7272289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ppt_x"/>
                                          </p:val>
                                        </p:tav>
                                        <p:tav tm="100000">
                                          <p:val>
                                            <p:strVal val="#ppt_x"/>
                                          </p:val>
                                        </p:tav>
                                      </p:tavLst>
                                    </p:anim>
                                    <p:anim calcmode="lin" valueType="num">
                                      <p:cBhvr additive="base">
                                        <p:cTn id="12" dur="5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fill="hold"/>
                                        <p:tgtEl>
                                          <p:spTgt spid="52"/>
                                        </p:tgtEl>
                                        <p:attrNameLst>
                                          <p:attrName>ppt_x</p:attrName>
                                        </p:attrNameLst>
                                      </p:cBhvr>
                                      <p:tavLst>
                                        <p:tav tm="0">
                                          <p:val>
                                            <p:strVal val="#ppt_x"/>
                                          </p:val>
                                        </p:tav>
                                        <p:tav tm="100000">
                                          <p:val>
                                            <p:strVal val="#ppt_x"/>
                                          </p:val>
                                        </p:tav>
                                      </p:tavLst>
                                    </p:anim>
                                    <p:anim calcmode="lin" valueType="num">
                                      <p:cBhvr additive="base">
                                        <p:cTn id="17" dur="500" fill="hold"/>
                                        <p:tgtEl>
                                          <p:spTgt spid="52"/>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right)">
                                      <p:cBhvr>
                                        <p:cTn id="26" dur="500"/>
                                        <p:tgtEl>
                                          <p:spTgt spid="46"/>
                                        </p:tgtEl>
                                      </p:cBhvr>
                                    </p:animEffect>
                                  </p:childTnLst>
                                </p:cTn>
                              </p:par>
                              <p:par>
                                <p:cTn id="27" presetID="2" presetClass="entr" presetSubtype="8"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0-#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0-#ppt_w/2"/>
                                          </p:val>
                                        </p:tav>
                                        <p:tav tm="100000">
                                          <p:val>
                                            <p:strVal val="#ppt_x"/>
                                          </p:val>
                                        </p:tav>
                                      </p:tavLst>
                                    </p:anim>
                                    <p:anim calcmode="lin" valueType="num">
                                      <p:cBhvr additive="base">
                                        <p:cTn id="34" dur="500" fill="hold"/>
                                        <p:tgtEl>
                                          <p:spTgt spid="3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1+#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randombar(horizontal)">
                                      <p:cBhvr>
                                        <p:cTn id="49" dur="500"/>
                                        <p:tgtEl>
                                          <p:spTgt spid="26"/>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randombar(horizontal)">
                                      <p:cBhvr>
                                        <p:cTn id="52" dur="500"/>
                                        <p:tgtEl>
                                          <p:spTgt spid="56"/>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randombar(horizontal)">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932040" y="2283718"/>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8"/>
          <p:cNvGrpSpPr/>
          <p:nvPr/>
        </p:nvGrpSpPr>
        <p:grpSpPr>
          <a:xfrm>
            <a:off x="2915816" y="2139702"/>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18"/>
          <p:cNvGrpSpPr>
            <a:grpSpLocks/>
          </p:cNvGrpSpPr>
          <p:nvPr/>
        </p:nvGrpSpPr>
        <p:grpSpPr bwMode="auto">
          <a:xfrm>
            <a:off x="3360564" y="2020061"/>
            <a:ext cx="1464916" cy="1000963"/>
            <a:chOff x="195096" y="122472"/>
            <a:chExt cx="1960443" cy="1339684"/>
          </a:xfrm>
          <a:solidFill>
            <a:srgbClr val="CB1B3D"/>
          </a:solidFill>
        </p:grpSpPr>
        <p:sp>
          <p:nvSpPr>
            <p:cNvPr id="201" name="等腰三角形 19">
              <a:hlinkClick r:id="rId3"/>
            </p:cNvPr>
            <p:cNvSpPr>
              <a:spLocks noChangeArrowheads="1"/>
            </p:cNvSpPr>
            <p:nvPr/>
          </p:nvSpPr>
          <p:spPr bwMode="auto">
            <a:xfrm flipH="1" flipV="1">
              <a:off x="195096" y="135231"/>
              <a:ext cx="1960443" cy="1326925"/>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4089152" y="2067694"/>
            <a:ext cx="1490695" cy="1008112"/>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224" name="TextBox 223"/>
          <p:cNvSpPr txBox="1"/>
          <p:nvPr/>
        </p:nvSpPr>
        <p:spPr>
          <a:xfrm>
            <a:off x="849300" y="2055118"/>
            <a:ext cx="3074628" cy="2223672"/>
          </a:xfrm>
          <a:prstGeom prst="rect">
            <a:avLst/>
          </a:prstGeom>
          <a:noFill/>
        </p:spPr>
        <p:txBody>
          <a:bodyPr wrap="square" lIns="68566" tIns="34283" rIns="68566" bIns="34283" rtlCol="0">
            <a:spAutoFit/>
          </a:bodyPr>
          <a:lstStyle/>
          <a:p>
            <a:r>
              <a:rPr lang="zh-CN" altLang="zh-CN" sz="2000" dirty="0">
                <a:latin typeface="黑体"/>
                <a:ea typeface="黑体"/>
              </a:rPr>
              <a:t>（</a:t>
            </a:r>
            <a:r>
              <a:rPr lang="en-US" altLang="zh-CN" sz="2000" dirty="0" smtClean="0">
                <a:latin typeface="黑体"/>
                <a:ea typeface="黑体"/>
              </a:rPr>
              <a:t>1</a:t>
            </a:r>
            <a:r>
              <a:rPr lang="zh-CN" altLang="zh-CN" sz="2000" dirty="0" smtClean="0">
                <a:latin typeface="黑体"/>
                <a:ea typeface="黑体"/>
              </a:rPr>
              <a:t>）生存</a:t>
            </a:r>
            <a:endParaRPr lang="en-US" altLang="zh-CN" sz="2000" dirty="0" smtClean="0">
              <a:latin typeface="黑体"/>
              <a:ea typeface="黑体"/>
            </a:endParaRPr>
          </a:p>
          <a:p>
            <a:r>
              <a:rPr lang="zh-CN" altLang="zh-CN" sz="2000" dirty="0">
                <a:latin typeface="黑体"/>
                <a:ea typeface="黑体"/>
              </a:rPr>
              <a:t>（</a:t>
            </a:r>
            <a:r>
              <a:rPr lang="en-US" altLang="zh-CN" sz="2000" dirty="0">
                <a:latin typeface="黑体"/>
                <a:ea typeface="黑体"/>
              </a:rPr>
              <a:t>2</a:t>
            </a:r>
            <a:r>
              <a:rPr lang="zh-CN" altLang="zh-CN" sz="2000" dirty="0" smtClean="0">
                <a:latin typeface="黑体"/>
                <a:ea typeface="黑体"/>
              </a:rPr>
              <a:t>）发展：</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逆水</a:t>
            </a:r>
            <a:r>
              <a:rPr lang="zh-CN" altLang="zh-CN" sz="2000" dirty="0">
                <a:latin typeface="黑体"/>
                <a:ea typeface="黑体"/>
              </a:rPr>
              <a:t>行舟，</a:t>
            </a:r>
            <a:r>
              <a:rPr lang="zh-CN" altLang="zh-CN" sz="2000" dirty="0" smtClean="0">
                <a:latin typeface="黑体"/>
                <a:ea typeface="黑体"/>
              </a:rPr>
              <a:t>不进则退</a:t>
            </a:r>
            <a:endParaRPr lang="en-US" altLang="zh-CN" sz="2000" dirty="0" smtClean="0">
              <a:latin typeface="黑体"/>
              <a:ea typeface="黑体"/>
            </a:endParaRPr>
          </a:p>
          <a:p>
            <a:r>
              <a:rPr lang="zh-CN" altLang="zh-CN" sz="2000" dirty="0">
                <a:latin typeface="黑体"/>
                <a:ea typeface="黑体"/>
              </a:rPr>
              <a:t>（</a:t>
            </a:r>
            <a:r>
              <a:rPr lang="en-US" altLang="zh-CN" sz="2000" dirty="0">
                <a:latin typeface="黑体"/>
                <a:ea typeface="黑体"/>
              </a:rPr>
              <a:t>3</a:t>
            </a:r>
            <a:r>
              <a:rPr lang="zh-CN" altLang="zh-CN" sz="2000" dirty="0" smtClean="0">
                <a:latin typeface="黑体"/>
                <a:ea typeface="黑体"/>
              </a:rPr>
              <a:t>）获</a:t>
            </a:r>
            <a:r>
              <a:rPr lang="zh-CN" altLang="zh-CN" sz="2000" dirty="0">
                <a:latin typeface="黑体"/>
                <a:ea typeface="黑体"/>
              </a:rPr>
              <a:t>利</a:t>
            </a:r>
            <a:r>
              <a:rPr lang="zh-CN" altLang="zh-CN" sz="2000" dirty="0" smtClean="0">
                <a:latin typeface="黑体"/>
                <a:ea typeface="黑体"/>
              </a:rPr>
              <a:t>：</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企业</a:t>
            </a:r>
            <a:r>
              <a:rPr lang="zh-CN" altLang="zh-CN" sz="2000" dirty="0">
                <a:latin typeface="黑体"/>
                <a:ea typeface="黑体"/>
              </a:rPr>
              <a:t>的出发点和归宿 </a:t>
            </a:r>
            <a:endParaRPr lang="en-US" altLang="zh-CN" sz="2000" dirty="0" smtClean="0">
              <a:latin typeface="黑体"/>
              <a:ea typeface="黑体"/>
            </a:endParaRPr>
          </a:p>
          <a:p>
            <a:endParaRPr lang="zh-CN" altLang="zh-CN" sz="2000" dirty="0">
              <a:latin typeface="黑体"/>
              <a:ea typeface="黑体"/>
            </a:endParaRPr>
          </a:p>
          <a:p>
            <a:endParaRPr lang="zh-CN" altLang="zh-CN" sz="2000" dirty="0">
              <a:latin typeface="黑体"/>
              <a:ea typeface="黑体"/>
            </a:endParaRPr>
          </a:p>
        </p:txBody>
      </p:sp>
      <p:sp>
        <p:nvSpPr>
          <p:cNvPr id="233" name="TextBox 232"/>
          <p:cNvSpPr txBox="1"/>
          <p:nvPr/>
        </p:nvSpPr>
        <p:spPr>
          <a:xfrm>
            <a:off x="5580112" y="2127126"/>
            <a:ext cx="2648589" cy="1300342"/>
          </a:xfrm>
          <a:prstGeom prst="rect">
            <a:avLst/>
          </a:prstGeom>
          <a:noFill/>
        </p:spPr>
        <p:txBody>
          <a:bodyPr wrap="square" lIns="68566" tIns="34283" rIns="68566" bIns="34283" rtlCol="0">
            <a:spAutoFit/>
          </a:bodyPr>
          <a:lstStyle/>
          <a:p>
            <a:r>
              <a:rPr lang="en-US" altLang="zh-CN" sz="2000" dirty="0">
                <a:latin typeface="黑体"/>
                <a:ea typeface="黑体"/>
              </a:rPr>
              <a:t>1</a:t>
            </a:r>
            <a:r>
              <a:rPr lang="zh-CN" altLang="zh-CN" sz="2000" dirty="0" smtClean="0">
                <a:latin typeface="黑体"/>
                <a:ea typeface="黑体"/>
              </a:rPr>
              <a:t>、会计利润</a:t>
            </a:r>
            <a:r>
              <a:rPr lang="zh-CN" altLang="zh-CN" sz="2000" dirty="0">
                <a:latin typeface="黑体"/>
                <a:ea typeface="黑体"/>
              </a:rPr>
              <a:t>最大化</a:t>
            </a:r>
          </a:p>
          <a:p>
            <a:pPr lvl="0"/>
            <a:r>
              <a:rPr lang="en-US" altLang="zh-CN" sz="2000" dirty="0" smtClean="0">
                <a:latin typeface="黑体"/>
                <a:ea typeface="黑体"/>
              </a:rPr>
              <a:t>2</a:t>
            </a:r>
            <a:r>
              <a:rPr lang="zh-CN" altLang="zh-CN" sz="2000" dirty="0" smtClean="0">
                <a:latin typeface="黑体"/>
                <a:ea typeface="黑体"/>
              </a:rPr>
              <a:t>、</a:t>
            </a:r>
            <a:r>
              <a:rPr lang="zh-CN" altLang="zh-CN" sz="2000" dirty="0">
                <a:latin typeface="黑体"/>
                <a:ea typeface="黑体"/>
              </a:rPr>
              <a:t>每股收益最大化 </a:t>
            </a:r>
            <a:r>
              <a:rPr lang="zh-CN" altLang="zh-CN" sz="2000" dirty="0" smtClean="0">
                <a:latin typeface="黑体"/>
                <a:ea typeface="黑体"/>
              </a:rPr>
              <a:t>；</a:t>
            </a:r>
            <a:endParaRPr lang="en-US" altLang="zh-CN" sz="2000" dirty="0" smtClean="0">
              <a:latin typeface="黑体"/>
              <a:ea typeface="黑体"/>
            </a:endParaRPr>
          </a:p>
          <a:p>
            <a:pPr lvl="0"/>
            <a:r>
              <a:rPr lang="en-US" altLang="zh-CN" sz="2000" dirty="0" smtClean="0">
                <a:latin typeface="黑体"/>
                <a:ea typeface="黑体"/>
              </a:rPr>
              <a:t>3</a:t>
            </a:r>
            <a:r>
              <a:rPr lang="zh-CN" altLang="zh-CN" sz="2000" dirty="0" smtClean="0">
                <a:latin typeface="黑体"/>
                <a:ea typeface="黑体"/>
              </a:rPr>
              <a:t>、</a:t>
            </a:r>
            <a:r>
              <a:rPr lang="zh-CN" altLang="zh-CN" sz="2000" dirty="0">
                <a:latin typeface="黑体"/>
                <a:ea typeface="黑体"/>
              </a:rPr>
              <a:t>企业价值最大化或股东财富最大化 </a:t>
            </a:r>
          </a:p>
        </p:txBody>
      </p:sp>
      <p:grpSp>
        <p:nvGrpSpPr>
          <p:cNvPr id="12" name="组合 3"/>
          <p:cNvGrpSpPr/>
          <p:nvPr/>
        </p:nvGrpSpPr>
        <p:grpSpPr>
          <a:xfrm>
            <a:off x="755576" y="1419622"/>
            <a:ext cx="3528392" cy="521428"/>
            <a:chOff x="1068521" y="2239458"/>
            <a:chExt cx="1488051" cy="569505"/>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25" name="TextBox 224"/>
            <p:cNvSpPr txBox="1"/>
            <p:nvPr/>
          </p:nvSpPr>
          <p:spPr>
            <a:xfrm>
              <a:off x="1068521" y="2239458"/>
              <a:ext cx="1488051" cy="504232"/>
            </a:xfrm>
            <a:prstGeom prst="rect">
              <a:avLst/>
            </a:prstGeom>
            <a:noFill/>
          </p:spPr>
          <p:txBody>
            <a:bodyPr wrap="square" lIns="68573" tIns="0" rIns="68573" bIns="0" rtlCol="0" anchor="t">
              <a:spAutoFit/>
            </a:bodyPr>
            <a:lstStyle/>
            <a:p>
              <a:pPr>
                <a:lnSpc>
                  <a:spcPct val="150000"/>
                </a:lnSpc>
              </a:pPr>
              <a:r>
                <a:rPr lang="zh-CN" altLang="en-US" sz="2000" dirty="0" smtClean="0">
                  <a:solidFill>
                    <a:schemeClr val="bg1"/>
                  </a:solidFill>
                  <a:latin typeface="+mj-ea"/>
                  <a:ea typeface="+mj-ea"/>
                  <a:cs typeface="华文黑体" pitchFamily="2" charset="-122"/>
                </a:rPr>
                <a:t>企业的目标及财务管理的要求</a:t>
              </a:r>
              <a:endParaRPr lang="zh-CN" altLang="en-US" sz="2000" dirty="0">
                <a:solidFill>
                  <a:schemeClr val="bg1"/>
                </a:solidFill>
                <a:latin typeface="+mj-ea"/>
                <a:ea typeface="+mj-ea"/>
                <a:cs typeface="华文黑体" pitchFamily="2" charset="-122"/>
              </a:endParaRPr>
            </a:p>
          </p:txBody>
        </p:sp>
      </p:grpSp>
      <p:grpSp>
        <p:nvGrpSpPr>
          <p:cNvPr id="13" name="组合 4"/>
          <p:cNvGrpSpPr/>
          <p:nvPr/>
        </p:nvGrpSpPr>
        <p:grpSpPr>
          <a:xfrm>
            <a:off x="5580113" y="1632717"/>
            <a:ext cx="2840389" cy="467999"/>
            <a:chOff x="7725958" y="2193726"/>
            <a:chExt cx="3082379" cy="623999"/>
          </a:xfrm>
        </p:grpSpPr>
        <p:sp>
          <p:nvSpPr>
            <p:cNvPr id="87" name="圆角矩形 86"/>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88" name="TextBox 87"/>
            <p:cNvSpPr txBox="1"/>
            <p:nvPr/>
          </p:nvSpPr>
          <p:spPr>
            <a:xfrm>
              <a:off x="7899573" y="2286197"/>
              <a:ext cx="2908764" cy="410369"/>
            </a:xfrm>
            <a:prstGeom prst="rect">
              <a:avLst/>
            </a:prstGeom>
            <a:noFill/>
          </p:spPr>
          <p:txBody>
            <a:bodyPr wrap="square" lIns="68573" tIns="0" rIns="68573" bIns="0" rtlCol="0" anchor="t">
              <a:spAutoFit/>
            </a:bodyPr>
            <a:lstStyle/>
            <a:p>
              <a:r>
                <a:rPr lang="zh-CN" altLang="zh-CN" sz="2000" dirty="0" smtClean="0">
                  <a:solidFill>
                    <a:schemeClr val="bg1"/>
                  </a:solidFill>
                  <a:latin typeface="+mj-ea"/>
                  <a:ea typeface="+mj-ea"/>
                </a:rPr>
                <a:t>企业财务</a:t>
              </a:r>
              <a:r>
                <a:rPr lang="zh-CN" altLang="zh-CN" sz="2000" dirty="0">
                  <a:solidFill>
                    <a:schemeClr val="bg1"/>
                  </a:solidFill>
                  <a:latin typeface="+mj-ea"/>
                  <a:ea typeface="+mj-ea"/>
                </a:rPr>
                <a:t>管理的目标</a:t>
              </a:r>
            </a:p>
          </p:txBody>
        </p:sp>
      </p:gr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kumimoji="1" lang="zh-CN" altLang="en-US" sz="3200" dirty="0" smtClean="0">
                <a:latin typeface="黑体"/>
                <a:ea typeface="黑体"/>
              </a:rPr>
              <a:t>财务管理</a:t>
            </a:r>
            <a:endParaRPr kumimoji="1" lang="zh-CN" altLang="en-US" sz="3200" dirty="0">
              <a:latin typeface="黑体"/>
              <a:ea typeface="黑体"/>
            </a:endParaRPr>
          </a:p>
        </p:txBody>
      </p:sp>
      <p:sp>
        <p:nvSpPr>
          <p:cNvPr id="24" name="文本框 23"/>
          <p:cNvSpPr txBox="1"/>
          <p:nvPr/>
        </p:nvSpPr>
        <p:spPr>
          <a:xfrm>
            <a:off x="747912" y="843558"/>
            <a:ext cx="8424936" cy="461665"/>
          </a:xfrm>
          <a:prstGeom prst="rect">
            <a:avLst/>
          </a:prstGeom>
          <a:noFill/>
        </p:spPr>
        <p:txBody>
          <a:bodyPr wrap="square" rtlCol="0">
            <a:spAutoFit/>
          </a:bodyPr>
          <a:lstStyle/>
          <a:p>
            <a:r>
              <a:rPr lang="zh-CN" altLang="zh-CN" sz="2400" dirty="0">
                <a:solidFill>
                  <a:schemeClr val="accent1"/>
                </a:solidFill>
                <a:latin typeface="黑体"/>
                <a:ea typeface="黑体"/>
              </a:rPr>
              <a:t>财务与财务</a:t>
            </a:r>
            <a:r>
              <a:rPr lang="zh-CN" altLang="zh-CN" sz="2400" dirty="0" smtClean="0">
                <a:solidFill>
                  <a:schemeClr val="accent1"/>
                </a:solidFill>
                <a:latin typeface="黑体"/>
                <a:ea typeface="黑体"/>
              </a:rPr>
              <a:t>管理</a:t>
            </a:r>
            <a:r>
              <a:rPr lang="zh-CN" altLang="en-US" sz="2400" dirty="0" smtClean="0">
                <a:solidFill>
                  <a:schemeClr val="accent1"/>
                </a:solidFill>
                <a:latin typeface="黑体"/>
                <a:ea typeface="黑体"/>
              </a:rPr>
              <a:t>目标</a:t>
            </a:r>
            <a:endParaRPr lang="zh-CN" altLang="zh-CN" sz="2400" dirty="0">
              <a:solidFill>
                <a:schemeClr val="accent1"/>
              </a:solidFill>
              <a:latin typeface="黑体"/>
              <a:ea typeface="黑体"/>
            </a:endParaRPr>
          </a:p>
        </p:txBody>
      </p:sp>
    </p:spTree>
    <p:extLst>
      <p:ext uri="{BB962C8B-B14F-4D97-AF65-F5344CB8AC3E}">
        <p14:creationId xmlns:p14="http://schemas.microsoft.com/office/powerpoint/2010/main" val="117867245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500"/>
                                        <p:tgtEl>
                                          <p:spTgt spid="5"/>
                                        </p:tgtEl>
                                      </p:cBhvr>
                                    </p:animEffect>
                                  </p:childTnLst>
                                </p:cTn>
                              </p:par>
                              <p:par>
                                <p:cTn id="22" presetID="2" presetClass="entr" presetSubtype="8"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0-#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224"/>
                                        </p:tgtEl>
                                        <p:attrNameLst>
                                          <p:attrName>style.visibility</p:attrName>
                                        </p:attrNameLst>
                                      </p:cBhvr>
                                      <p:to>
                                        <p:strVal val="visible"/>
                                      </p:to>
                                    </p:set>
                                    <p:animEffect transition="in" filter="randombar(horizontal)">
                                      <p:cBhvr>
                                        <p:cTn id="33" dur="500"/>
                                        <p:tgtEl>
                                          <p:spTgt spid="224"/>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33"/>
                                        </p:tgtEl>
                                        <p:attrNameLst>
                                          <p:attrName>style.visibility</p:attrName>
                                        </p:attrNameLst>
                                      </p:cBhvr>
                                      <p:to>
                                        <p:strVal val="visible"/>
                                      </p:to>
                                    </p:set>
                                    <p:animEffect transition="in" filter="randombar(horizontal)">
                                      <p:cBhvr>
                                        <p:cTn id="36" dur="500"/>
                                        <p:tgtEl>
                                          <p:spTgt spid="233"/>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dissolve">
                                      <p:cBhvr>
                                        <p:cTn id="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755576" y="1995686"/>
            <a:ext cx="7971172" cy="2716114"/>
          </a:xfrm>
          <a:prstGeom prst="rect">
            <a:avLst/>
          </a:prstGeom>
          <a:noFill/>
        </p:spPr>
        <p:txBody>
          <a:bodyPr wrap="square" lIns="68566" tIns="34283" rIns="68566" bIns="34283" rtlCol="0">
            <a:spAutoFit/>
          </a:bodyPr>
          <a:lstStyle/>
          <a:p>
            <a:r>
              <a:rPr lang="zh-CN" altLang="zh-CN" sz="2000" dirty="0">
                <a:latin typeface="黑体"/>
                <a:ea typeface="黑体"/>
              </a:rPr>
              <a:t>一、</a:t>
            </a:r>
            <a:r>
              <a:rPr lang="zh-CN" altLang="zh-CN" sz="2000" dirty="0" smtClean="0">
                <a:latin typeface="黑体"/>
                <a:ea typeface="黑体"/>
              </a:rPr>
              <a:t>吸收直接投资</a:t>
            </a:r>
            <a:endParaRPr lang="en-US" altLang="zh-CN" sz="2000" dirty="0" smtClean="0">
              <a:latin typeface="黑体"/>
              <a:ea typeface="黑体"/>
            </a:endParaRPr>
          </a:p>
          <a:p>
            <a:r>
              <a:rPr lang="zh-CN" altLang="en-US" dirty="0" smtClean="0">
                <a:latin typeface="黑体"/>
                <a:ea typeface="黑体"/>
              </a:rPr>
              <a:t>     </a:t>
            </a:r>
            <a:r>
              <a:rPr lang="en-US" altLang="zh-CN" dirty="0" smtClean="0">
                <a:latin typeface="黑体"/>
                <a:ea typeface="黑体"/>
              </a:rPr>
              <a:t>1</a:t>
            </a:r>
            <a:r>
              <a:rPr lang="zh-CN" altLang="zh-CN" dirty="0" smtClean="0">
                <a:latin typeface="黑体"/>
                <a:ea typeface="黑体"/>
              </a:rPr>
              <a:t>） </a:t>
            </a:r>
            <a:r>
              <a:rPr lang="zh-CN" altLang="zh-CN" dirty="0">
                <a:latin typeface="黑体"/>
                <a:ea typeface="黑体"/>
              </a:rPr>
              <a:t>吸收投资</a:t>
            </a:r>
            <a:r>
              <a:rPr lang="zh-CN" altLang="zh-CN" dirty="0" smtClean="0">
                <a:latin typeface="黑体"/>
                <a:ea typeface="黑体"/>
              </a:rPr>
              <a:t>的种类</a:t>
            </a:r>
            <a:r>
              <a:rPr lang="zh-CN" altLang="en-US" dirty="0" smtClean="0">
                <a:latin typeface="黑体"/>
                <a:ea typeface="黑体"/>
              </a:rPr>
              <a:t>   </a:t>
            </a:r>
            <a:r>
              <a:rPr lang="en-US" altLang="zh-CN" dirty="0" smtClean="0">
                <a:latin typeface="黑体"/>
                <a:ea typeface="黑体"/>
              </a:rPr>
              <a:t>2</a:t>
            </a:r>
            <a:r>
              <a:rPr lang="zh-CN" altLang="zh-CN" dirty="0" smtClean="0">
                <a:latin typeface="黑体"/>
                <a:ea typeface="黑体"/>
              </a:rPr>
              <a:t>）</a:t>
            </a:r>
            <a:r>
              <a:rPr lang="zh-CN" altLang="zh-CN" dirty="0">
                <a:latin typeface="黑体"/>
                <a:ea typeface="黑体"/>
              </a:rPr>
              <a:t>吸收投资</a:t>
            </a:r>
            <a:r>
              <a:rPr lang="zh-CN" altLang="zh-CN" dirty="0" smtClean="0">
                <a:latin typeface="黑体"/>
                <a:ea typeface="黑体"/>
              </a:rPr>
              <a:t>中的出资方式</a:t>
            </a:r>
            <a:endParaRPr lang="en-US" altLang="zh-CN" dirty="0" smtClean="0">
              <a:latin typeface="黑体"/>
              <a:ea typeface="黑体"/>
            </a:endParaRPr>
          </a:p>
          <a:p>
            <a:r>
              <a:rPr lang="zh-CN" altLang="zh-CN" dirty="0">
                <a:latin typeface="黑体"/>
                <a:ea typeface="黑体"/>
              </a:rPr>
              <a:t> </a:t>
            </a:r>
            <a:r>
              <a:rPr lang="zh-CN" altLang="en-US" dirty="0" smtClean="0">
                <a:latin typeface="黑体"/>
                <a:ea typeface="黑体"/>
              </a:rPr>
              <a:t>     </a:t>
            </a:r>
            <a:r>
              <a:rPr lang="en-US" altLang="zh-CN" dirty="0" smtClean="0">
                <a:latin typeface="黑体"/>
                <a:ea typeface="黑体"/>
              </a:rPr>
              <a:t>3</a:t>
            </a:r>
            <a:r>
              <a:rPr lang="zh-CN" altLang="zh-CN" dirty="0" smtClean="0">
                <a:latin typeface="黑体"/>
                <a:ea typeface="黑体"/>
              </a:rPr>
              <a:t>）</a:t>
            </a:r>
            <a:r>
              <a:rPr lang="zh-CN" altLang="zh-CN" dirty="0">
                <a:latin typeface="黑体"/>
                <a:ea typeface="黑体"/>
              </a:rPr>
              <a:t>吸收投资</a:t>
            </a:r>
            <a:r>
              <a:rPr lang="zh-CN" altLang="zh-CN" dirty="0" smtClean="0">
                <a:latin typeface="黑体"/>
                <a:ea typeface="黑体"/>
              </a:rPr>
              <a:t>的程序</a:t>
            </a:r>
            <a:r>
              <a:rPr lang="zh-CN" altLang="en-US" dirty="0" smtClean="0">
                <a:latin typeface="黑体"/>
                <a:ea typeface="黑体"/>
              </a:rPr>
              <a:t>    </a:t>
            </a:r>
            <a:r>
              <a:rPr lang="en-US" altLang="zh-CN" dirty="0" smtClean="0">
                <a:latin typeface="黑体"/>
                <a:ea typeface="黑体"/>
              </a:rPr>
              <a:t>4</a:t>
            </a:r>
            <a:r>
              <a:rPr lang="zh-CN" altLang="zh-CN" dirty="0" smtClean="0">
                <a:latin typeface="黑体"/>
                <a:ea typeface="黑体"/>
              </a:rPr>
              <a:t>）</a:t>
            </a:r>
            <a:r>
              <a:rPr lang="zh-CN" altLang="zh-CN" dirty="0">
                <a:latin typeface="黑体"/>
                <a:ea typeface="黑体"/>
              </a:rPr>
              <a:t>吸收投资的评价 </a:t>
            </a:r>
            <a:r>
              <a:rPr lang="zh-CN" altLang="zh-CN" dirty="0" smtClean="0">
                <a:latin typeface="黑体"/>
                <a:ea typeface="黑体"/>
              </a:rPr>
              <a:t>   </a:t>
            </a:r>
            <a:endParaRPr lang="en-US" altLang="zh-CN" dirty="0" smtClean="0">
              <a:latin typeface="黑体"/>
              <a:ea typeface="黑体"/>
            </a:endParaRPr>
          </a:p>
          <a:p>
            <a:r>
              <a:rPr lang="zh-CN" altLang="zh-CN" sz="2000" dirty="0">
                <a:latin typeface="黑体"/>
                <a:ea typeface="黑体"/>
              </a:rPr>
              <a:t>二、</a:t>
            </a:r>
            <a:r>
              <a:rPr lang="zh-CN" altLang="zh-CN" sz="2000" dirty="0" smtClean="0">
                <a:latin typeface="黑体"/>
                <a:ea typeface="黑体"/>
              </a:rPr>
              <a:t>发行普通股筹资</a:t>
            </a:r>
            <a:endParaRPr lang="en-US" altLang="zh-CN" sz="2000" dirty="0" smtClean="0">
              <a:latin typeface="黑体"/>
              <a:ea typeface="黑体"/>
            </a:endParaRPr>
          </a:p>
          <a:p>
            <a:r>
              <a:rPr lang="zh-CN" altLang="en-US" dirty="0" smtClean="0">
                <a:latin typeface="黑体"/>
                <a:ea typeface="黑体"/>
              </a:rPr>
              <a:t>     </a:t>
            </a:r>
            <a:r>
              <a:rPr lang="en-US" altLang="zh-CN" dirty="0" smtClean="0">
                <a:latin typeface="黑体"/>
                <a:ea typeface="黑体"/>
              </a:rPr>
              <a:t>1</a:t>
            </a:r>
            <a:r>
              <a:rPr lang="zh-CN" altLang="zh-CN" dirty="0" smtClean="0">
                <a:latin typeface="黑体"/>
                <a:ea typeface="黑体"/>
              </a:rPr>
              <a:t>）股票的种类</a:t>
            </a:r>
            <a:r>
              <a:rPr lang="zh-CN" altLang="en-US" dirty="0" smtClean="0">
                <a:latin typeface="黑体"/>
                <a:ea typeface="黑体"/>
              </a:rPr>
              <a:t>      </a:t>
            </a:r>
            <a:r>
              <a:rPr lang="en-US" altLang="zh-CN" dirty="0" smtClean="0">
                <a:latin typeface="黑体"/>
                <a:ea typeface="黑体"/>
              </a:rPr>
              <a:t>2</a:t>
            </a:r>
            <a:r>
              <a:rPr lang="zh-CN" altLang="zh-CN" dirty="0" smtClean="0">
                <a:latin typeface="黑体"/>
                <a:ea typeface="黑体"/>
              </a:rPr>
              <a:t>）</a:t>
            </a:r>
            <a:r>
              <a:rPr lang="zh-CN" altLang="zh-CN" dirty="0">
                <a:latin typeface="黑体"/>
                <a:ea typeface="黑体"/>
              </a:rPr>
              <a:t>普通股筹资</a:t>
            </a:r>
            <a:r>
              <a:rPr lang="zh-CN" altLang="zh-CN" dirty="0" smtClean="0">
                <a:latin typeface="黑体"/>
                <a:ea typeface="黑体"/>
              </a:rPr>
              <a:t>的特征与权利</a:t>
            </a:r>
            <a:endParaRPr lang="en-US" altLang="zh-CN" dirty="0" smtClean="0">
              <a:latin typeface="黑体"/>
              <a:ea typeface="黑体"/>
            </a:endParaRPr>
          </a:p>
          <a:p>
            <a:r>
              <a:rPr lang="zh-CN" altLang="en-US" dirty="0" smtClean="0">
                <a:latin typeface="黑体"/>
                <a:ea typeface="黑体"/>
              </a:rPr>
              <a:t>     </a:t>
            </a:r>
            <a:r>
              <a:rPr lang="en-US" altLang="zh-CN" dirty="0" smtClean="0">
                <a:latin typeface="黑体"/>
                <a:ea typeface="黑体"/>
              </a:rPr>
              <a:t>3</a:t>
            </a:r>
            <a:r>
              <a:rPr lang="zh-CN" altLang="zh-CN" dirty="0" smtClean="0">
                <a:latin typeface="黑体"/>
                <a:ea typeface="黑体"/>
              </a:rPr>
              <a:t>）</a:t>
            </a:r>
            <a:r>
              <a:rPr lang="zh-CN" altLang="zh-CN" dirty="0">
                <a:latin typeface="黑体"/>
                <a:ea typeface="黑体"/>
              </a:rPr>
              <a:t>普通股的发行价格及优缺点 </a:t>
            </a:r>
            <a:r>
              <a:rPr lang="zh-CN" altLang="zh-CN" dirty="0" smtClean="0">
                <a:latin typeface="黑体"/>
                <a:ea typeface="黑体"/>
              </a:rPr>
              <a:t> </a:t>
            </a:r>
            <a:endParaRPr lang="en-US" altLang="zh-CN" dirty="0" smtClean="0">
              <a:latin typeface="黑体"/>
              <a:ea typeface="黑体"/>
            </a:endParaRPr>
          </a:p>
          <a:p>
            <a:r>
              <a:rPr lang="zh-CN" altLang="zh-CN" sz="2000" dirty="0">
                <a:latin typeface="黑体"/>
                <a:ea typeface="黑体"/>
              </a:rPr>
              <a:t>三、</a:t>
            </a:r>
            <a:r>
              <a:rPr lang="zh-CN" altLang="zh-CN" sz="2000" dirty="0" smtClean="0">
                <a:latin typeface="黑体"/>
                <a:ea typeface="黑体"/>
              </a:rPr>
              <a:t>发行优先股筹资</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1</a:t>
            </a:r>
            <a:r>
              <a:rPr lang="zh-CN" altLang="zh-CN" sz="2000" dirty="0">
                <a:latin typeface="黑体"/>
                <a:ea typeface="黑体"/>
              </a:rPr>
              <a:t>）</a:t>
            </a:r>
            <a:r>
              <a:rPr lang="zh-CN" altLang="zh-CN" sz="2000" dirty="0" smtClean="0">
                <a:latin typeface="黑体"/>
                <a:ea typeface="黑体"/>
              </a:rPr>
              <a:t>优先</a:t>
            </a:r>
            <a:r>
              <a:rPr lang="zh-CN" altLang="zh-CN" sz="2000" dirty="0">
                <a:latin typeface="黑体"/>
                <a:ea typeface="黑体"/>
              </a:rPr>
              <a:t>股的实质 </a:t>
            </a:r>
            <a:r>
              <a:rPr lang="zh-CN" altLang="en-US" sz="2000" dirty="0" smtClean="0">
                <a:latin typeface="黑体"/>
                <a:ea typeface="黑体"/>
              </a:rPr>
              <a:t> </a:t>
            </a:r>
            <a:r>
              <a:rPr lang="en-US" altLang="zh-CN" sz="2000" dirty="0" smtClean="0">
                <a:latin typeface="黑体"/>
                <a:ea typeface="黑体"/>
              </a:rPr>
              <a:t>2</a:t>
            </a:r>
            <a:r>
              <a:rPr lang="zh-CN" altLang="zh-CN" sz="2000" dirty="0">
                <a:latin typeface="黑体"/>
                <a:ea typeface="黑体"/>
              </a:rPr>
              <a:t>）</a:t>
            </a:r>
            <a:r>
              <a:rPr lang="zh-CN" altLang="zh-CN" sz="2000" dirty="0" smtClean="0">
                <a:latin typeface="黑体"/>
                <a:ea typeface="黑体"/>
              </a:rPr>
              <a:t>优先</a:t>
            </a:r>
            <a:r>
              <a:rPr lang="zh-CN" altLang="zh-CN" sz="2000" dirty="0">
                <a:latin typeface="黑体"/>
                <a:ea typeface="黑体"/>
              </a:rPr>
              <a:t>股的特征 </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3</a:t>
            </a:r>
            <a:r>
              <a:rPr lang="zh-CN" altLang="zh-CN" sz="2000" dirty="0">
                <a:latin typeface="黑体"/>
                <a:ea typeface="黑体"/>
              </a:rPr>
              <a:t>）</a:t>
            </a:r>
            <a:r>
              <a:rPr lang="en-US" altLang="zh-CN" sz="2000" dirty="0" smtClean="0">
                <a:latin typeface="黑体"/>
                <a:ea typeface="黑体"/>
              </a:rPr>
              <a:t> </a:t>
            </a:r>
            <a:r>
              <a:rPr lang="zh-CN" altLang="zh-CN" sz="2000" dirty="0">
                <a:latin typeface="黑体"/>
                <a:ea typeface="黑体"/>
              </a:rPr>
              <a:t>优先</a:t>
            </a:r>
            <a:r>
              <a:rPr lang="zh-CN" altLang="zh-CN" sz="2000" dirty="0" smtClean="0">
                <a:latin typeface="黑体"/>
                <a:ea typeface="黑体"/>
              </a:rPr>
              <a:t>股的优点</a:t>
            </a:r>
            <a:r>
              <a:rPr lang="zh-CN" altLang="en-US" sz="2000" dirty="0" smtClean="0">
                <a:latin typeface="黑体"/>
                <a:ea typeface="黑体"/>
              </a:rPr>
              <a:t> </a:t>
            </a:r>
            <a:r>
              <a:rPr lang="en-US" altLang="zh-CN" sz="2000" dirty="0" smtClean="0">
                <a:latin typeface="黑体"/>
                <a:ea typeface="黑体"/>
              </a:rPr>
              <a:t>4</a:t>
            </a:r>
            <a:r>
              <a:rPr lang="zh-CN" altLang="zh-CN" sz="2000" dirty="0">
                <a:latin typeface="黑体"/>
                <a:ea typeface="黑体"/>
              </a:rPr>
              <a:t>）</a:t>
            </a:r>
            <a:r>
              <a:rPr lang="zh-CN" altLang="zh-CN" sz="2000" dirty="0" smtClean="0">
                <a:latin typeface="黑体"/>
                <a:ea typeface="黑体"/>
              </a:rPr>
              <a:t>优先</a:t>
            </a:r>
            <a:r>
              <a:rPr lang="zh-CN" altLang="zh-CN" sz="2000" dirty="0">
                <a:latin typeface="黑体"/>
                <a:ea typeface="黑体"/>
              </a:rPr>
              <a:t>股的</a:t>
            </a:r>
            <a:r>
              <a:rPr lang="zh-CN" altLang="zh-CN" sz="2000" dirty="0" smtClean="0">
                <a:latin typeface="黑体"/>
                <a:ea typeface="黑体"/>
              </a:rPr>
              <a:t>缺点</a:t>
            </a:r>
            <a:endParaRPr lang="zh-CN" altLang="zh-CN" sz="2000" dirty="0">
              <a:latin typeface="黑体"/>
              <a:ea typeface="黑体"/>
            </a:endParaRPr>
          </a:p>
        </p:txBody>
      </p:sp>
      <p:grpSp>
        <p:nvGrpSpPr>
          <p:cNvPr id="12" name="组合 3"/>
          <p:cNvGrpSpPr/>
          <p:nvPr/>
        </p:nvGrpSpPr>
        <p:grpSpPr>
          <a:xfrm>
            <a:off x="782923" y="1440836"/>
            <a:ext cx="2348917" cy="500220"/>
            <a:chOff x="1085142" y="2175086"/>
            <a:chExt cx="1556339" cy="633877"/>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153430" y="2175086"/>
              <a:ext cx="1488051" cy="552519"/>
            </a:xfrm>
            <a:prstGeom prst="rect">
              <a:avLst/>
            </a:prstGeom>
            <a:noFill/>
          </p:spPr>
          <p:txBody>
            <a:bodyPr wrap="square" lIns="68573" tIns="0" rIns="68573" bIns="0" rtlCol="0" anchor="t">
              <a:spAutoFit/>
            </a:bodyPr>
            <a:lstStyle/>
            <a:p>
              <a:pPr>
                <a:lnSpc>
                  <a:spcPct val="150000"/>
                </a:lnSpc>
              </a:pPr>
              <a:r>
                <a:rPr lang="zh-CN" altLang="zh-CN" sz="2000" dirty="0">
                  <a:solidFill>
                    <a:schemeClr val="bg1"/>
                  </a:solidFill>
                  <a:latin typeface="黑体"/>
                  <a:ea typeface="黑体"/>
                </a:rPr>
                <a:t>权益资本的筹集 </a:t>
              </a:r>
              <a:endParaRPr lang="zh-CN" altLang="en-US" sz="2000" dirty="0">
                <a:solidFill>
                  <a:schemeClr val="bg1"/>
                </a:solidFill>
                <a:latin typeface="黑体"/>
                <a:ea typeface="黑体"/>
                <a:cs typeface="华文黑体" pitchFamily="2" charset="-122"/>
              </a:endParaRPr>
            </a:p>
          </p:txBody>
        </p:sp>
      </p:gr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lang="zh-CN" altLang="zh-CN" sz="3200" b="1" dirty="0"/>
              <a:t>筹资管理</a:t>
            </a:r>
            <a:r>
              <a:rPr lang="zh-CN" altLang="zh-CN" sz="3200" dirty="0"/>
              <a:t> </a:t>
            </a:r>
            <a:endParaRPr kumimoji="1" lang="zh-CN" altLang="en-US" sz="3200" dirty="0">
              <a:latin typeface="黑体"/>
              <a:ea typeface="黑体"/>
            </a:endParaRPr>
          </a:p>
        </p:txBody>
      </p:sp>
      <p:sp>
        <p:nvSpPr>
          <p:cNvPr id="24" name="文本框 23"/>
          <p:cNvSpPr txBox="1"/>
          <p:nvPr/>
        </p:nvSpPr>
        <p:spPr>
          <a:xfrm>
            <a:off x="719064" y="699542"/>
            <a:ext cx="6517232" cy="769441"/>
          </a:xfrm>
          <a:prstGeom prst="rect">
            <a:avLst/>
          </a:prstGeom>
          <a:noFill/>
        </p:spPr>
        <p:txBody>
          <a:bodyPr wrap="square" rtlCol="0">
            <a:spAutoFit/>
          </a:bodyPr>
          <a:lstStyle/>
          <a:p>
            <a:r>
              <a:rPr lang="zh-CN" altLang="zh-CN" sz="2400" dirty="0">
                <a:solidFill>
                  <a:schemeClr val="accent1"/>
                </a:solidFill>
                <a:latin typeface="黑体"/>
                <a:ea typeface="黑体"/>
              </a:rPr>
              <a:t>筹资决策概述</a:t>
            </a:r>
          </a:p>
          <a:p>
            <a:r>
              <a:rPr lang="zh-CN" altLang="zh-CN" sz="2000" dirty="0">
                <a:latin typeface="黑体"/>
                <a:ea typeface="黑体"/>
              </a:rPr>
              <a:t>一、企业筹资的分类；二、企业筹资的渠道与方式</a:t>
            </a:r>
          </a:p>
        </p:txBody>
      </p:sp>
    </p:spTree>
    <p:extLst>
      <p:ext uri="{BB962C8B-B14F-4D97-AF65-F5344CB8AC3E}">
        <p14:creationId xmlns:p14="http://schemas.microsoft.com/office/powerpoint/2010/main" val="349152265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randombar(horizontal)">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755576" y="1995686"/>
            <a:ext cx="7971172" cy="2562226"/>
          </a:xfrm>
          <a:prstGeom prst="rect">
            <a:avLst/>
          </a:prstGeom>
          <a:noFill/>
        </p:spPr>
        <p:txBody>
          <a:bodyPr wrap="square" lIns="68566" tIns="34283" rIns="68566" bIns="34283" rtlCol="0">
            <a:spAutoFit/>
          </a:bodyPr>
          <a:lstStyle/>
          <a:p>
            <a:r>
              <a:rPr lang="en-US" altLang="zh-CN" dirty="0" smtClean="0">
                <a:latin typeface="黑体"/>
                <a:ea typeface="黑体"/>
              </a:rPr>
              <a:t>1</a:t>
            </a:r>
            <a:r>
              <a:rPr lang="en-US" altLang="zh-CN" dirty="0">
                <a:latin typeface="黑体"/>
                <a:ea typeface="黑体"/>
              </a:rPr>
              <a:t>. </a:t>
            </a:r>
            <a:r>
              <a:rPr lang="zh-CN" altLang="zh-CN" dirty="0">
                <a:latin typeface="黑体"/>
                <a:ea typeface="黑体"/>
              </a:rPr>
              <a:t>优先股的实质是介于普通股和债券的一种混合证券。</a:t>
            </a:r>
            <a:r>
              <a:rPr lang="en-US" altLang="zh-CN" dirty="0">
                <a:latin typeface="黑体"/>
                <a:ea typeface="黑体"/>
              </a:rPr>
              <a:t> </a:t>
            </a:r>
            <a:endParaRPr lang="zh-CN" altLang="zh-CN" dirty="0">
              <a:latin typeface="黑体"/>
              <a:ea typeface="黑体"/>
            </a:endParaRPr>
          </a:p>
          <a:p>
            <a:r>
              <a:rPr lang="en-US" altLang="zh-CN" dirty="0">
                <a:latin typeface="黑体"/>
                <a:ea typeface="黑体"/>
              </a:rPr>
              <a:t>2. </a:t>
            </a:r>
            <a:r>
              <a:rPr lang="zh-CN" altLang="zh-CN" dirty="0">
                <a:latin typeface="黑体"/>
                <a:ea typeface="黑体"/>
              </a:rPr>
              <a:t>优先股的特征</a:t>
            </a:r>
          </a:p>
          <a:p>
            <a:r>
              <a:rPr lang="zh-CN" altLang="en-US" dirty="0" smtClean="0">
                <a:latin typeface="黑体"/>
                <a:ea typeface="黑体"/>
              </a:rPr>
              <a:t>  </a:t>
            </a:r>
            <a:r>
              <a:rPr lang="en-US" altLang="zh-CN" dirty="0" smtClean="0">
                <a:latin typeface="黑体"/>
                <a:ea typeface="黑体"/>
              </a:rPr>
              <a:t>1</a:t>
            </a:r>
            <a:r>
              <a:rPr lang="zh-CN" altLang="zh-CN" dirty="0">
                <a:latin typeface="黑体"/>
                <a:ea typeface="黑体"/>
              </a:rPr>
              <a:t>）较普通股</a:t>
            </a:r>
            <a:r>
              <a:rPr lang="zh-CN" altLang="zh-CN" dirty="0" smtClean="0">
                <a:latin typeface="黑体"/>
                <a:ea typeface="黑体"/>
              </a:rPr>
              <a:t>具有优先权</a:t>
            </a:r>
            <a:r>
              <a:rPr lang="zh-CN" altLang="en-US" dirty="0" smtClean="0">
                <a:latin typeface="黑体"/>
                <a:ea typeface="黑体"/>
              </a:rPr>
              <a:t>  </a:t>
            </a:r>
            <a:r>
              <a:rPr lang="en-US" altLang="zh-CN" dirty="0" smtClean="0">
                <a:latin typeface="黑体"/>
                <a:ea typeface="黑体"/>
              </a:rPr>
              <a:t>2</a:t>
            </a:r>
            <a:r>
              <a:rPr lang="zh-CN" altLang="zh-CN" dirty="0">
                <a:latin typeface="黑体"/>
                <a:ea typeface="黑体"/>
              </a:rPr>
              <a:t>）股利率固定</a:t>
            </a:r>
          </a:p>
          <a:p>
            <a:r>
              <a:rPr lang="en-US" altLang="zh-CN" dirty="0" smtClean="0">
                <a:latin typeface="黑体"/>
                <a:ea typeface="黑体"/>
              </a:rPr>
              <a:t>3</a:t>
            </a:r>
            <a:r>
              <a:rPr lang="en-US" altLang="zh-CN" dirty="0">
                <a:latin typeface="黑体"/>
                <a:ea typeface="黑体"/>
              </a:rPr>
              <a:t>. </a:t>
            </a:r>
            <a:r>
              <a:rPr lang="zh-CN" altLang="zh-CN" dirty="0">
                <a:latin typeface="黑体"/>
                <a:ea typeface="黑体"/>
              </a:rPr>
              <a:t>优先股的优点</a:t>
            </a:r>
          </a:p>
          <a:p>
            <a:r>
              <a:rPr lang="zh-CN" altLang="en-US" sz="1000" dirty="0" smtClean="0">
                <a:solidFill>
                  <a:schemeClr val="accent1"/>
                </a:solidFill>
                <a:latin typeface="黑体"/>
                <a:ea typeface="黑体"/>
              </a:rPr>
              <a:t>  </a:t>
            </a:r>
            <a:r>
              <a:rPr lang="zh-CN" altLang="zh-CN" sz="1000" dirty="0" smtClean="0">
                <a:solidFill>
                  <a:schemeClr val="accent1"/>
                </a:solidFill>
                <a:latin typeface="黑体"/>
                <a:ea typeface="黑体"/>
              </a:rPr>
              <a:t>▲</a:t>
            </a:r>
            <a:r>
              <a:rPr lang="zh-CN" altLang="zh-CN" sz="1100" dirty="0" smtClean="0">
                <a:solidFill>
                  <a:schemeClr val="accent1"/>
                </a:solidFill>
                <a:latin typeface="黑体"/>
                <a:ea typeface="黑体"/>
              </a:rPr>
              <a:t> </a:t>
            </a:r>
            <a:r>
              <a:rPr lang="zh-CN" altLang="zh-CN" dirty="0" smtClean="0">
                <a:latin typeface="黑体"/>
                <a:ea typeface="黑体"/>
              </a:rPr>
              <a:t>是企业永久性资金。</a:t>
            </a:r>
            <a:r>
              <a:rPr lang="zh-CN" altLang="en-US" dirty="0" smtClean="0">
                <a:latin typeface="黑体"/>
                <a:ea typeface="黑体"/>
              </a:rPr>
              <a:t>  </a:t>
            </a:r>
            <a:r>
              <a:rPr lang="zh-CN" altLang="zh-CN" sz="1000" dirty="0" smtClean="0">
                <a:solidFill>
                  <a:schemeClr val="accent1"/>
                </a:solidFill>
                <a:latin typeface="黑体"/>
                <a:ea typeface="黑体"/>
              </a:rPr>
              <a:t>▲</a:t>
            </a:r>
            <a:r>
              <a:rPr lang="zh-CN" altLang="en-US" sz="1000" dirty="0" smtClean="0">
                <a:solidFill>
                  <a:schemeClr val="accent1"/>
                </a:solidFill>
                <a:latin typeface="黑体"/>
                <a:ea typeface="黑体"/>
              </a:rPr>
              <a:t> </a:t>
            </a:r>
            <a:r>
              <a:rPr lang="zh-CN" altLang="zh-CN" dirty="0" smtClean="0">
                <a:latin typeface="黑体"/>
                <a:ea typeface="黑体"/>
              </a:rPr>
              <a:t>股利标准固定。</a:t>
            </a:r>
            <a:endParaRPr lang="en-US" altLang="zh-CN" dirty="0" smtClean="0">
              <a:latin typeface="黑体"/>
              <a:ea typeface="黑体"/>
            </a:endParaRPr>
          </a:p>
          <a:p>
            <a:r>
              <a:rPr lang="zh-CN" altLang="en-US" sz="1000" dirty="0" smtClean="0">
                <a:solidFill>
                  <a:schemeClr val="accent1"/>
                </a:solidFill>
                <a:latin typeface="黑体"/>
                <a:ea typeface="黑体"/>
              </a:rPr>
              <a:t>   </a:t>
            </a:r>
            <a:r>
              <a:rPr lang="zh-CN" altLang="zh-CN" sz="1000" dirty="0" smtClean="0">
                <a:solidFill>
                  <a:schemeClr val="accent1"/>
                </a:solidFill>
                <a:latin typeface="黑体"/>
                <a:ea typeface="黑体"/>
              </a:rPr>
              <a:t>▲ </a:t>
            </a:r>
            <a:r>
              <a:rPr lang="zh-CN" altLang="zh-CN" dirty="0" smtClean="0">
                <a:latin typeface="黑体"/>
                <a:ea typeface="黑体"/>
              </a:rPr>
              <a:t>不改变普通股股东对公司的控制权。</a:t>
            </a:r>
            <a:r>
              <a:rPr lang="zh-CN" altLang="zh-CN" sz="1000" dirty="0">
                <a:solidFill>
                  <a:schemeClr val="accent1"/>
                </a:solidFill>
                <a:latin typeface="黑体"/>
                <a:ea typeface="黑体"/>
              </a:rPr>
              <a:t>▲</a:t>
            </a:r>
            <a:r>
              <a:rPr lang="zh-CN" altLang="zh-CN" dirty="0" smtClean="0">
                <a:latin typeface="黑体"/>
                <a:ea typeface="黑体"/>
              </a:rPr>
              <a:t>可以提高企业的举债能力。</a:t>
            </a:r>
          </a:p>
          <a:p>
            <a:r>
              <a:rPr lang="en-US" altLang="zh-CN" dirty="0" smtClean="0">
                <a:latin typeface="黑体"/>
                <a:ea typeface="黑体"/>
              </a:rPr>
              <a:t>4</a:t>
            </a:r>
            <a:r>
              <a:rPr lang="en-US" altLang="zh-CN" dirty="0">
                <a:latin typeface="黑体"/>
                <a:ea typeface="黑体"/>
              </a:rPr>
              <a:t>. </a:t>
            </a:r>
            <a:r>
              <a:rPr lang="zh-CN" altLang="zh-CN" dirty="0">
                <a:latin typeface="黑体"/>
                <a:ea typeface="黑体"/>
              </a:rPr>
              <a:t>优先股的缺点</a:t>
            </a:r>
          </a:p>
          <a:p>
            <a:r>
              <a:rPr lang="zh-CN" altLang="zh-CN" sz="1000" dirty="0">
                <a:solidFill>
                  <a:schemeClr val="accent1"/>
                </a:solidFill>
                <a:latin typeface="黑体"/>
                <a:ea typeface="黑体"/>
              </a:rPr>
              <a:t>▲</a:t>
            </a:r>
            <a:r>
              <a:rPr lang="zh-CN" altLang="zh-CN" dirty="0">
                <a:solidFill>
                  <a:schemeClr val="accent1"/>
                </a:solidFill>
                <a:latin typeface="黑体"/>
                <a:ea typeface="黑体"/>
              </a:rPr>
              <a:t> </a:t>
            </a:r>
            <a:r>
              <a:rPr lang="zh-CN" altLang="zh-CN" dirty="0" smtClean="0">
                <a:latin typeface="黑体"/>
                <a:ea typeface="黑体"/>
              </a:rPr>
              <a:t>筹资</a:t>
            </a:r>
            <a:r>
              <a:rPr lang="zh-CN" altLang="zh-CN" dirty="0">
                <a:latin typeface="黑体"/>
                <a:ea typeface="黑体"/>
              </a:rPr>
              <a:t>成本高于债券的成本</a:t>
            </a:r>
            <a:r>
              <a:rPr lang="zh-CN" altLang="zh-CN" dirty="0" smtClean="0">
                <a:latin typeface="黑体"/>
                <a:ea typeface="黑体"/>
              </a:rPr>
              <a:t>；</a:t>
            </a:r>
            <a:r>
              <a:rPr lang="zh-CN" altLang="zh-CN" sz="1000" dirty="0">
                <a:solidFill>
                  <a:schemeClr val="accent1"/>
                </a:solidFill>
                <a:latin typeface="黑体"/>
                <a:ea typeface="黑体"/>
              </a:rPr>
              <a:t>▲ </a:t>
            </a:r>
            <a:r>
              <a:rPr lang="zh-CN" altLang="zh-CN" sz="1000" dirty="0" smtClean="0">
                <a:latin typeface="黑体"/>
                <a:ea typeface="黑体"/>
              </a:rPr>
              <a:t> </a:t>
            </a:r>
            <a:r>
              <a:rPr lang="zh-CN" altLang="zh-CN" dirty="0">
                <a:latin typeface="黑体"/>
                <a:ea typeface="黑体"/>
              </a:rPr>
              <a:t>股利税后支付，不具有减税效应；</a:t>
            </a:r>
          </a:p>
          <a:p>
            <a:r>
              <a:rPr lang="zh-CN" altLang="zh-CN" sz="1000" dirty="0" smtClean="0">
                <a:solidFill>
                  <a:schemeClr val="accent1"/>
                </a:solidFill>
                <a:latin typeface="黑体"/>
                <a:ea typeface="黑体"/>
              </a:rPr>
              <a:t>▲</a:t>
            </a:r>
            <a:r>
              <a:rPr lang="zh-CN" altLang="en-US" sz="1000" dirty="0" smtClean="0">
                <a:solidFill>
                  <a:schemeClr val="accent1"/>
                </a:solidFill>
                <a:latin typeface="黑体"/>
                <a:ea typeface="黑体"/>
              </a:rPr>
              <a:t> </a:t>
            </a:r>
            <a:r>
              <a:rPr lang="zh-CN" altLang="zh-CN" dirty="0" smtClean="0">
                <a:latin typeface="黑体"/>
                <a:ea typeface="黑体"/>
              </a:rPr>
              <a:t>由</a:t>
            </a:r>
            <a:r>
              <a:rPr lang="zh-CN" altLang="zh-CN" dirty="0">
                <a:latin typeface="黑体"/>
                <a:ea typeface="黑体"/>
              </a:rPr>
              <a:t>于优先股具有优先权，当企业不景气时，可能会影响普通股的利益</a:t>
            </a:r>
            <a:r>
              <a:rPr lang="zh-CN" altLang="zh-CN" dirty="0" smtClean="0">
                <a:latin typeface="黑体"/>
                <a:ea typeface="黑体"/>
              </a:rPr>
              <a:t>。</a:t>
            </a:r>
            <a:endParaRPr lang="zh-CN" altLang="zh-CN" dirty="0">
              <a:latin typeface="黑体"/>
              <a:ea typeface="黑体"/>
            </a:endParaRPr>
          </a:p>
        </p:txBody>
      </p:sp>
      <p:grpSp>
        <p:nvGrpSpPr>
          <p:cNvPr id="12" name="组合 3"/>
          <p:cNvGrpSpPr/>
          <p:nvPr/>
        </p:nvGrpSpPr>
        <p:grpSpPr>
          <a:xfrm>
            <a:off x="782923" y="1522853"/>
            <a:ext cx="2348917" cy="418194"/>
            <a:chOff x="1085142" y="2279027"/>
            <a:chExt cx="1556339" cy="529936"/>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153430" y="2336017"/>
              <a:ext cx="1488051" cy="390012"/>
            </a:xfrm>
            <a:prstGeom prst="rect">
              <a:avLst/>
            </a:prstGeom>
            <a:noFill/>
          </p:spPr>
          <p:txBody>
            <a:bodyPr wrap="square" lIns="68573" tIns="0" rIns="68573" bIns="0" rtlCol="0" anchor="t">
              <a:spAutoFit/>
            </a:bodyPr>
            <a:lstStyle/>
            <a:p>
              <a:r>
                <a:rPr lang="zh-CN" altLang="zh-CN" sz="2000" dirty="0">
                  <a:solidFill>
                    <a:schemeClr val="bg1"/>
                  </a:solidFill>
                  <a:latin typeface="黑体"/>
                  <a:ea typeface="黑体"/>
                </a:rPr>
                <a:t>发行优先股筹资</a:t>
              </a:r>
            </a:p>
          </p:txBody>
        </p:sp>
      </p:gr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lang="zh-CN" altLang="zh-CN" sz="3200" b="1" dirty="0"/>
              <a:t>筹资管理</a:t>
            </a:r>
            <a:r>
              <a:rPr lang="zh-CN" altLang="zh-CN" sz="3200" dirty="0"/>
              <a:t> </a:t>
            </a:r>
            <a:endParaRPr kumimoji="1" lang="zh-CN" altLang="en-US" sz="3200" dirty="0">
              <a:latin typeface="黑体"/>
              <a:ea typeface="黑体"/>
            </a:endParaRPr>
          </a:p>
        </p:txBody>
      </p:sp>
      <p:sp>
        <p:nvSpPr>
          <p:cNvPr id="24" name="文本框 23"/>
          <p:cNvSpPr txBox="1"/>
          <p:nvPr/>
        </p:nvSpPr>
        <p:spPr>
          <a:xfrm>
            <a:off x="719064" y="699542"/>
            <a:ext cx="6517232" cy="769441"/>
          </a:xfrm>
          <a:prstGeom prst="rect">
            <a:avLst/>
          </a:prstGeom>
          <a:noFill/>
        </p:spPr>
        <p:txBody>
          <a:bodyPr wrap="square" rtlCol="0">
            <a:spAutoFit/>
          </a:bodyPr>
          <a:lstStyle/>
          <a:p>
            <a:r>
              <a:rPr lang="zh-CN" altLang="zh-CN" sz="2400" dirty="0">
                <a:solidFill>
                  <a:schemeClr val="accent1"/>
                </a:solidFill>
                <a:latin typeface="黑体"/>
                <a:ea typeface="黑体"/>
              </a:rPr>
              <a:t>筹资决策概述</a:t>
            </a:r>
          </a:p>
          <a:p>
            <a:r>
              <a:rPr lang="zh-CN" altLang="zh-CN" sz="2000" dirty="0">
                <a:latin typeface="黑体"/>
                <a:ea typeface="黑体"/>
              </a:rPr>
              <a:t>一、企业筹资的分类；二、企业筹资的渠道与方式</a:t>
            </a:r>
          </a:p>
        </p:txBody>
      </p:sp>
    </p:spTree>
    <p:extLst>
      <p:ext uri="{BB962C8B-B14F-4D97-AF65-F5344CB8AC3E}">
        <p14:creationId xmlns:p14="http://schemas.microsoft.com/office/powerpoint/2010/main" val="18142161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randombar(horizontal)">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755576" y="1923678"/>
            <a:ext cx="7971172" cy="2562226"/>
          </a:xfrm>
          <a:prstGeom prst="rect">
            <a:avLst/>
          </a:prstGeom>
          <a:noFill/>
        </p:spPr>
        <p:txBody>
          <a:bodyPr wrap="square" lIns="68566" tIns="34283" rIns="68566" bIns="34283" rtlCol="0">
            <a:spAutoFit/>
          </a:bodyPr>
          <a:lstStyle/>
          <a:p>
            <a:r>
              <a:rPr lang="zh-CN" altLang="zh-CN" dirty="0">
                <a:latin typeface="黑体"/>
                <a:ea typeface="黑体"/>
              </a:rPr>
              <a:t>（一）长期借款的概念、种类和条件</a:t>
            </a:r>
          </a:p>
          <a:p>
            <a:r>
              <a:rPr lang="zh-CN" altLang="zh-CN" dirty="0">
                <a:latin typeface="黑体"/>
                <a:ea typeface="黑体"/>
              </a:rPr>
              <a:t>长期借款是指企业向银行和非银行的金融机构以及其他单位借入的、期限在一年以上的各种借款。主要用于购建固资产和满足长期流动资金占用的需要</a:t>
            </a:r>
            <a:r>
              <a:rPr lang="zh-CN" altLang="zh-CN" dirty="0" smtClean="0">
                <a:latin typeface="黑体"/>
                <a:ea typeface="黑体"/>
              </a:rPr>
              <a:t>。</a:t>
            </a:r>
            <a:endParaRPr lang="en-US" altLang="zh-CN" dirty="0" smtClean="0">
              <a:latin typeface="黑体"/>
              <a:ea typeface="黑体"/>
            </a:endParaRPr>
          </a:p>
          <a:p>
            <a:r>
              <a:rPr lang="zh-CN" altLang="zh-CN" dirty="0" smtClean="0">
                <a:latin typeface="黑体"/>
                <a:ea typeface="黑体"/>
              </a:rPr>
              <a:t>（</a:t>
            </a:r>
            <a:r>
              <a:rPr lang="zh-CN" altLang="zh-CN" dirty="0">
                <a:latin typeface="黑体"/>
                <a:ea typeface="黑体"/>
              </a:rPr>
              <a:t>二）长期借款的保护性条款和利率</a:t>
            </a:r>
          </a:p>
          <a:p>
            <a:r>
              <a:rPr lang="zh-CN" altLang="zh-CN" dirty="0">
                <a:latin typeface="黑体"/>
                <a:ea typeface="黑体"/>
              </a:rPr>
              <a:t>银行长期贷款利率一般要比短期贷款利率要高。利率的具体水平决定于资本市场的供求关系、贷款金额、有无担保及公司的信誉等。</a:t>
            </a:r>
          </a:p>
          <a:p>
            <a:r>
              <a:rPr lang="zh-CN" altLang="zh-CN" dirty="0">
                <a:latin typeface="黑体"/>
                <a:ea typeface="黑体"/>
              </a:rPr>
              <a:t>（三）长期借款的偿还</a:t>
            </a:r>
          </a:p>
          <a:p>
            <a:r>
              <a:rPr lang="zh-CN" altLang="zh-CN" dirty="0">
                <a:latin typeface="黑体"/>
                <a:ea typeface="黑体"/>
              </a:rPr>
              <a:t>（四）长期借款的优缺点</a:t>
            </a:r>
          </a:p>
          <a:p>
            <a:endParaRPr lang="zh-CN" altLang="zh-CN" dirty="0">
              <a:latin typeface="黑体"/>
              <a:ea typeface="黑体"/>
            </a:endParaRPr>
          </a:p>
        </p:txBody>
      </p:sp>
      <p:grpSp>
        <p:nvGrpSpPr>
          <p:cNvPr id="12" name="组合 3"/>
          <p:cNvGrpSpPr/>
          <p:nvPr/>
        </p:nvGrpSpPr>
        <p:grpSpPr>
          <a:xfrm>
            <a:off x="782923" y="1522853"/>
            <a:ext cx="2348917" cy="418194"/>
            <a:chOff x="1085142" y="2279027"/>
            <a:chExt cx="1556339" cy="529936"/>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153430" y="2336017"/>
              <a:ext cx="1488051" cy="390012"/>
            </a:xfrm>
            <a:prstGeom prst="rect">
              <a:avLst/>
            </a:prstGeom>
            <a:noFill/>
          </p:spPr>
          <p:txBody>
            <a:bodyPr wrap="square" lIns="68573" tIns="0" rIns="68573" bIns="0" rtlCol="0" anchor="t">
              <a:spAutoFit/>
            </a:bodyPr>
            <a:lstStyle/>
            <a:p>
              <a:r>
                <a:rPr lang="zh-CN" altLang="en-US" sz="2000" dirty="0" smtClean="0">
                  <a:solidFill>
                    <a:schemeClr val="bg1"/>
                  </a:solidFill>
                  <a:latin typeface="黑体"/>
                  <a:ea typeface="黑体"/>
                </a:rPr>
                <a:t>长期借款筹资</a:t>
              </a:r>
              <a:endParaRPr lang="zh-CN" altLang="zh-CN" sz="2000" dirty="0">
                <a:solidFill>
                  <a:schemeClr val="bg1"/>
                </a:solidFill>
                <a:latin typeface="黑体"/>
                <a:ea typeface="黑体"/>
              </a:endParaRPr>
            </a:p>
          </p:txBody>
        </p:sp>
      </p:gr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lang="zh-CN" altLang="zh-CN" sz="3200" b="1" dirty="0"/>
              <a:t>筹资管理</a:t>
            </a:r>
            <a:r>
              <a:rPr lang="zh-CN" altLang="zh-CN" sz="3200" dirty="0"/>
              <a:t> </a:t>
            </a:r>
            <a:endParaRPr kumimoji="1" lang="zh-CN" altLang="en-US" sz="3200" dirty="0">
              <a:latin typeface="黑体"/>
              <a:ea typeface="黑体"/>
            </a:endParaRPr>
          </a:p>
        </p:txBody>
      </p:sp>
      <p:sp>
        <p:nvSpPr>
          <p:cNvPr id="24" name="文本框 23"/>
          <p:cNvSpPr txBox="1"/>
          <p:nvPr/>
        </p:nvSpPr>
        <p:spPr>
          <a:xfrm>
            <a:off x="395536" y="699542"/>
            <a:ext cx="8640960" cy="769441"/>
          </a:xfrm>
          <a:prstGeom prst="rect">
            <a:avLst/>
          </a:prstGeom>
          <a:noFill/>
        </p:spPr>
        <p:txBody>
          <a:bodyPr wrap="square" rtlCol="0">
            <a:spAutoFit/>
          </a:bodyPr>
          <a:lstStyle/>
          <a:p>
            <a:r>
              <a:rPr lang="zh-CN" altLang="en-US" sz="2400" dirty="0" smtClean="0">
                <a:solidFill>
                  <a:schemeClr val="accent1"/>
                </a:solidFill>
                <a:latin typeface="黑体"/>
                <a:ea typeface="黑体"/>
              </a:rPr>
              <a:t>负债资本的</a:t>
            </a:r>
            <a:r>
              <a:rPr lang="zh-CN" altLang="zh-CN" sz="2400" dirty="0" smtClean="0">
                <a:solidFill>
                  <a:schemeClr val="accent1"/>
                </a:solidFill>
                <a:latin typeface="黑体"/>
                <a:ea typeface="黑体"/>
              </a:rPr>
              <a:t>筹</a:t>
            </a:r>
            <a:r>
              <a:rPr lang="zh-CN" altLang="en-US" sz="2400" dirty="0" smtClean="0">
                <a:solidFill>
                  <a:schemeClr val="accent1"/>
                </a:solidFill>
                <a:latin typeface="黑体"/>
                <a:ea typeface="黑体"/>
              </a:rPr>
              <a:t>集</a:t>
            </a:r>
            <a:endParaRPr lang="zh-CN" altLang="zh-CN" sz="2400" dirty="0" smtClean="0">
              <a:solidFill>
                <a:schemeClr val="accent1"/>
              </a:solidFill>
              <a:latin typeface="黑体"/>
              <a:ea typeface="黑体"/>
            </a:endParaRPr>
          </a:p>
          <a:p>
            <a:r>
              <a:rPr lang="zh-CN" altLang="zh-CN" sz="2000" dirty="0" smtClean="0">
                <a:latin typeface="黑体"/>
                <a:ea typeface="黑体"/>
              </a:rPr>
              <a:t>一、</a:t>
            </a:r>
            <a:r>
              <a:rPr lang="zh-CN" altLang="en-US" sz="2000" dirty="0" smtClean="0">
                <a:latin typeface="黑体"/>
                <a:ea typeface="黑体"/>
              </a:rPr>
              <a:t>长期借款筹资</a:t>
            </a:r>
            <a:r>
              <a:rPr lang="zh-CN" altLang="zh-CN" sz="2000" dirty="0" smtClean="0">
                <a:latin typeface="黑体"/>
                <a:ea typeface="黑体"/>
              </a:rPr>
              <a:t>；</a:t>
            </a:r>
            <a:r>
              <a:rPr lang="zh-CN" altLang="zh-CN" sz="2000" dirty="0">
                <a:latin typeface="黑体"/>
                <a:ea typeface="黑体"/>
              </a:rPr>
              <a:t>二</a:t>
            </a:r>
            <a:r>
              <a:rPr lang="zh-CN" altLang="zh-CN" sz="2000" dirty="0" smtClean="0">
                <a:latin typeface="黑体"/>
                <a:ea typeface="黑体"/>
              </a:rPr>
              <a:t>、</a:t>
            </a:r>
            <a:r>
              <a:rPr lang="zh-CN" altLang="en-US" sz="2000" dirty="0" smtClean="0">
                <a:latin typeface="黑体"/>
                <a:ea typeface="黑体"/>
              </a:rPr>
              <a:t>发行债券</a:t>
            </a:r>
            <a:r>
              <a:rPr lang="zh-CN" altLang="zh-CN" sz="2000" dirty="0" smtClean="0">
                <a:latin typeface="黑体"/>
                <a:ea typeface="黑体"/>
              </a:rPr>
              <a:t>筹资</a:t>
            </a:r>
            <a:r>
              <a:rPr lang="zh-CN" altLang="en-US" sz="2000" dirty="0" smtClean="0">
                <a:latin typeface="黑体"/>
                <a:ea typeface="黑体"/>
              </a:rPr>
              <a:t>； 三、融资租赁筹资 四、商业信用</a:t>
            </a:r>
            <a:endParaRPr lang="zh-CN" altLang="zh-CN" sz="2000" dirty="0">
              <a:latin typeface="黑体"/>
              <a:ea typeface="黑体"/>
            </a:endParaRPr>
          </a:p>
        </p:txBody>
      </p:sp>
    </p:spTree>
    <p:extLst>
      <p:ext uri="{BB962C8B-B14F-4D97-AF65-F5344CB8AC3E}">
        <p14:creationId xmlns:p14="http://schemas.microsoft.com/office/powerpoint/2010/main" val="33159009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randombar(horizontal)">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TextBox 223"/>
          <p:cNvSpPr txBox="1"/>
          <p:nvPr/>
        </p:nvSpPr>
        <p:spPr>
          <a:xfrm>
            <a:off x="755576" y="1923678"/>
            <a:ext cx="7971172" cy="2039006"/>
          </a:xfrm>
          <a:prstGeom prst="rect">
            <a:avLst/>
          </a:prstGeom>
          <a:noFill/>
        </p:spPr>
        <p:txBody>
          <a:bodyPr wrap="square" lIns="68566" tIns="34283" rIns="68566" bIns="34283" rtlCol="0">
            <a:spAutoFit/>
          </a:bodyPr>
          <a:lstStyle/>
          <a:p>
            <a:r>
              <a:rPr lang="zh-CN" altLang="zh-CN" sz="2000" dirty="0">
                <a:latin typeface="黑体"/>
                <a:ea typeface="黑体"/>
              </a:rPr>
              <a:t>（一）债券的种类；（二）债券的发</a:t>
            </a:r>
            <a:r>
              <a:rPr lang="zh-CN" altLang="zh-CN" sz="2000" dirty="0" smtClean="0">
                <a:latin typeface="黑体"/>
                <a:ea typeface="黑体"/>
              </a:rPr>
              <a:t>行</a:t>
            </a:r>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三）债券的优缺点</a:t>
            </a:r>
          </a:p>
          <a:p>
            <a:endParaRPr lang="en-US" altLang="zh-CN" dirty="0" smtClean="0">
              <a:latin typeface="黑体"/>
              <a:ea typeface="黑体"/>
            </a:endParaRPr>
          </a:p>
          <a:p>
            <a:r>
              <a:rPr lang="en-US" altLang="zh-CN" dirty="0" smtClean="0">
                <a:latin typeface="黑体"/>
                <a:ea typeface="黑体"/>
              </a:rPr>
              <a:t>1</a:t>
            </a:r>
            <a:r>
              <a:rPr lang="en-US" altLang="zh-CN" dirty="0">
                <a:latin typeface="黑体"/>
                <a:ea typeface="黑体"/>
              </a:rPr>
              <a:t>. </a:t>
            </a:r>
            <a:r>
              <a:rPr lang="zh-CN" altLang="zh-CN" dirty="0">
                <a:latin typeface="黑体"/>
                <a:ea typeface="黑体"/>
              </a:rPr>
              <a:t>债券的优点</a:t>
            </a:r>
          </a:p>
          <a:p>
            <a:r>
              <a:rPr lang="zh-CN" altLang="zh-CN" dirty="0">
                <a:latin typeface="黑体"/>
                <a:ea typeface="黑体"/>
              </a:rPr>
              <a:t>◆ 债券成本较低</a:t>
            </a:r>
            <a:r>
              <a:rPr lang="zh-CN" altLang="zh-CN" dirty="0" smtClean="0">
                <a:latin typeface="黑体"/>
                <a:ea typeface="黑体"/>
              </a:rPr>
              <a:t>。◆ </a:t>
            </a:r>
            <a:r>
              <a:rPr lang="zh-CN" altLang="zh-CN" dirty="0">
                <a:latin typeface="黑体"/>
                <a:ea typeface="黑体"/>
              </a:rPr>
              <a:t>可利用财务杠杆</a:t>
            </a:r>
            <a:r>
              <a:rPr lang="zh-CN" altLang="zh-CN" dirty="0" smtClean="0">
                <a:latin typeface="黑体"/>
                <a:ea typeface="黑体"/>
              </a:rPr>
              <a:t>。◆ </a:t>
            </a:r>
            <a:r>
              <a:rPr lang="zh-CN" altLang="zh-CN" dirty="0">
                <a:latin typeface="黑体"/>
                <a:ea typeface="黑体"/>
              </a:rPr>
              <a:t>保障股东控制权</a:t>
            </a:r>
            <a:r>
              <a:rPr lang="zh-CN" altLang="zh-CN" dirty="0" smtClean="0">
                <a:latin typeface="黑体"/>
                <a:ea typeface="黑体"/>
              </a:rPr>
              <a:t>。◆ </a:t>
            </a:r>
            <a:r>
              <a:rPr lang="zh-CN" altLang="zh-CN" dirty="0">
                <a:latin typeface="黑体"/>
                <a:ea typeface="黑体"/>
              </a:rPr>
              <a:t>融资具有一定的灵</a:t>
            </a:r>
            <a:r>
              <a:rPr lang="zh-CN" altLang="zh-CN" dirty="0" smtClean="0">
                <a:latin typeface="黑体"/>
                <a:ea typeface="黑体"/>
              </a:rPr>
              <a:t>活性</a:t>
            </a:r>
            <a:r>
              <a:rPr lang="zh-CN" altLang="en-US" dirty="0" smtClean="0">
                <a:latin typeface="黑体"/>
                <a:ea typeface="黑体"/>
              </a:rPr>
              <a:t>   </a:t>
            </a:r>
            <a:r>
              <a:rPr lang="zh-CN" altLang="zh-CN" dirty="0" smtClean="0">
                <a:latin typeface="黑体"/>
                <a:ea typeface="黑体"/>
              </a:rPr>
              <a:t>◆ </a:t>
            </a:r>
            <a:r>
              <a:rPr lang="zh-CN" altLang="zh-CN" dirty="0">
                <a:latin typeface="黑体"/>
                <a:ea typeface="黑体"/>
              </a:rPr>
              <a:t>便于调整资本结构</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2</a:t>
            </a:r>
            <a:r>
              <a:rPr lang="en-US" altLang="zh-CN" dirty="0">
                <a:latin typeface="黑体"/>
                <a:ea typeface="黑体"/>
              </a:rPr>
              <a:t>. </a:t>
            </a:r>
            <a:r>
              <a:rPr lang="zh-CN" altLang="zh-CN" dirty="0">
                <a:latin typeface="黑体"/>
                <a:ea typeface="黑体"/>
              </a:rPr>
              <a:t>债券的缺点</a:t>
            </a:r>
          </a:p>
          <a:p>
            <a:r>
              <a:rPr lang="zh-CN" altLang="zh-CN" dirty="0">
                <a:latin typeface="黑体"/>
                <a:ea typeface="黑体"/>
              </a:rPr>
              <a:t>◆ 财务风险较高</a:t>
            </a:r>
            <a:r>
              <a:rPr lang="zh-CN" altLang="zh-CN" dirty="0" smtClean="0">
                <a:latin typeface="黑体"/>
                <a:ea typeface="黑体"/>
              </a:rPr>
              <a:t>。◆ </a:t>
            </a:r>
            <a:r>
              <a:rPr lang="zh-CN" altLang="zh-CN" dirty="0">
                <a:latin typeface="黑体"/>
                <a:ea typeface="黑体"/>
              </a:rPr>
              <a:t>限制条件较多</a:t>
            </a:r>
            <a:r>
              <a:rPr lang="zh-CN" altLang="zh-CN" dirty="0" smtClean="0">
                <a:latin typeface="黑体"/>
                <a:ea typeface="黑体"/>
              </a:rPr>
              <a:t>。</a:t>
            </a:r>
            <a:endParaRPr lang="zh-CN" altLang="zh-CN" dirty="0">
              <a:latin typeface="黑体"/>
              <a:ea typeface="黑体"/>
            </a:endParaRPr>
          </a:p>
        </p:txBody>
      </p:sp>
      <p:grpSp>
        <p:nvGrpSpPr>
          <p:cNvPr id="12" name="组合 3"/>
          <p:cNvGrpSpPr/>
          <p:nvPr/>
        </p:nvGrpSpPr>
        <p:grpSpPr>
          <a:xfrm>
            <a:off x="782923" y="1522853"/>
            <a:ext cx="2348917" cy="418194"/>
            <a:chOff x="1085142" y="2279027"/>
            <a:chExt cx="1556339" cy="529936"/>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153430" y="2336017"/>
              <a:ext cx="1488051" cy="390012"/>
            </a:xfrm>
            <a:prstGeom prst="rect">
              <a:avLst/>
            </a:prstGeom>
            <a:noFill/>
          </p:spPr>
          <p:txBody>
            <a:bodyPr wrap="square" lIns="68573" tIns="0" rIns="68573" bIns="0" rtlCol="0" anchor="t">
              <a:spAutoFit/>
            </a:bodyPr>
            <a:lstStyle/>
            <a:p>
              <a:r>
                <a:rPr lang="zh-CN" altLang="en-US" sz="2000" dirty="0" smtClean="0">
                  <a:solidFill>
                    <a:schemeClr val="bg1"/>
                  </a:solidFill>
                  <a:latin typeface="黑体"/>
                  <a:ea typeface="黑体"/>
                </a:rPr>
                <a:t>发行债券筹资</a:t>
              </a:r>
              <a:endParaRPr lang="zh-CN" altLang="zh-CN" sz="2000" dirty="0">
                <a:solidFill>
                  <a:schemeClr val="bg1"/>
                </a:solidFill>
                <a:latin typeface="黑体"/>
                <a:ea typeface="黑体"/>
              </a:endParaRPr>
            </a:p>
          </p:txBody>
        </p:sp>
      </p:grpSp>
      <p:sp>
        <p:nvSpPr>
          <p:cNvPr id="23" name="文本框 22"/>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现代企业财务管理</a:t>
            </a:r>
            <a:r>
              <a:rPr kumimoji="1" lang="en-US" altLang="zh-CN" sz="3200" dirty="0" smtClean="0">
                <a:latin typeface="黑体"/>
                <a:ea typeface="黑体"/>
              </a:rPr>
              <a:t>-</a:t>
            </a:r>
            <a:r>
              <a:rPr lang="zh-CN" altLang="zh-CN" sz="3200" b="1" dirty="0"/>
              <a:t>筹资管理</a:t>
            </a:r>
            <a:r>
              <a:rPr lang="zh-CN" altLang="zh-CN" sz="3200" dirty="0"/>
              <a:t> </a:t>
            </a:r>
            <a:endParaRPr kumimoji="1" lang="zh-CN" altLang="en-US" sz="3200" dirty="0">
              <a:latin typeface="黑体"/>
              <a:ea typeface="黑体"/>
            </a:endParaRPr>
          </a:p>
        </p:txBody>
      </p:sp>
      <p:sp>
        <p:nvSpPr>
          <p:cNvPr id="24" name="文本框 23"/>
          <p:cNvSpPr txBox="1"/>
          <p:nvPr/>
        </p:nvSpPr>
        <p:spPr>
          <a:xfrm>
            <a:off x="395536" y="699542"/>
            <a:ext cx="8640960" cy="769441"/>
          </a:xfrm>
          <a:prstGeom prst="rect">
            <a:avLst/>
          </a:prstGeom>
          <a:noFill/>
        </p:spPr>
        <p:txBody>
          <a:bodyPr wrap="square" rtlCol="0">
            <a:spAutoFit/>
          </a:bodyPr>
          <a:lstStyle/>
          <a:p>
            <a:r>
              <a:rPr lang="zh-CN" altLang="en-US" sz="2400" dirty="0" smtClean="0">
                <a:solidFill>
                  <a:schemeClr val="accent1"/>
                </a:solidFill>
                <a:latin typeface="黑体"/>
                <a:ea typeface="黑体"/>
              </a:rPr>
              <a:t>负债资本的</a:t>
            </a:r>
            <a:r>
              <a:rPr lang="zh-CN" altLang="zh-CN" sz="2400" dirty="0" smtClean="0">
                <a:solidFill>
                  <a:schemeClr val="accent1"/>
                </a:solidFill>
                <a:latin typeface="黑体"/>
                <a:ea typeface="黑体"/>
              </a:rPr>
              <a:t>筹</a:t>
            </a:r>
            <a:r>
              <a:rPr lang="zh-CN" altLang="en-US" sz="2400" dirty="0" smtClean="0">
                <a:solidFill>
                  <a:schemeClr val="accent1"/>
                </a:solidFill>
                <a:latin typeface="黑体"/>
                <a:ea typeface="黑体"/>
              </a:rPr>
              <a:t>集</a:t>
            </a:r>
            <a:endParaRPr lang="zh-CN" altLang="zh-CN" sz="2400" dirty="0" smtClean="0">
              <a:solidFill>
                <a:schemeClr val="accent1"/>
              </a:solidFill>
              <a:latin typeface="黑体"/>
              <a:ea typeface="黑体"/>
            </a:endParaRPr>
          </a:p>
          <a:p>
            <a:r>
              <a:rPr lang="zh-CN" altLang="zh-CN" sz="2000" dirty="0" smtClean="0">
                <a:latin typeface="黑体"/>
                <a:ea typeface="黑体"/>
              </a:rPr>
              <a:t>一、</a:t>
            </a:r>
            <a:r>
              <a:rPr lang="zh-CN" altLang="en-US" sz="2000" dirty="0" smtClean="0">
                <a:latin typeface="黑体"/>
                <a:ea typeface="黑体"/>
              </a:rPr>
              <a:t>长期借款筹资</a:t>
            </a:r>
            <a:r>
              <a:rPr lang="zh-CN" altLang="zh-CN" sz="2000" dirty="0" smtClean="0">
                <a:latin typeface="黑体"/>
                <a:ea typeface="黑体"/>
              </a:rPr>
              <a:t>；</a:t>
            </a:r>
            <a:r>
              <a:rPr lang="zh-CN" altLang="zh-CN" sz="2000" dirty="0">
                <a:latin typeface="黑体"/>
                <a:ea typeface="黑体"/>
              </a:rPr>
              <a:t>二</a:t>
            </a:r>
            <a:r>
              <a:rPr lang="zh-CN" altLang="zh-CN" sz="2000" dirty="0" smtClean="0">
                <a:latin typeface="黑体"/>
                <a:ea typeface="黑体"/>
              </a:rPr>
              <a:t>、</a:t>
            </a:r>
            <a:r>
              <a:rPr lang="zh-CN" altLang="en-US" sz="2000" dirty="0" smtClean="0">
                <a:latin typeface="黑体"/>
                <a:ea typeface="黑体"/>
              </a:rPr>
              <a:t>发行债券</a:t>
            </a:r>
            <a:r>
              <a:rPr lang="zh-CN" altLang="zh-CN" sz="2000" dirty="0" smtClean="0">
                <a:latin typeface="黑体"/>
                <a:ea typeface="黑体"/>
              </a:rPr>
              <a:t>筹资</a:t>
            </a:r>
            <a:r>
              <a:rPr lang="zh-CN" altLang="en-US" sz="2000" dirty="0" smtClean="0">
                <a:latin typeface="黑体"/>
                <a:ea typeface="黑体"/>
              </a:rPr>
              <a:t>； 三、融资租赁筹资 四、商业信用</a:t>
            </a:r>
            <a:endParaRPr lang="zh-CN" altLang="zh-CN" sz="2000" dirty="0">
              <a:latin typeface="黑体"/>
              <a:ea typeface="黑体"/>
            </a:endParaRPr>
          </a:p>
        </p:txBody>
      </p:sp>
    </p:spTree>
    <p:extLst>
      <p:ext uri="{BB962C8B-B14F-4D97-AF65-F5344CB8AC3E}">
        <p14:creationId xmlns:p14="http://schemas.microsoft.com/office/powerpoint/2010/main" val="63597572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24"/>
                                        </p:tgtEl>
                                        <p:attrNameLst>
                                          <p:attrName>style.visibility</p:attrName>
                                        </p:attrNameLst>
                                      </p:cBhvr>
                                      <p:to>
                                        <p:strVal val="visible"/>
                                      </p:to>
                                    </p:set>
                                    <p:animEffect transition="in" filter="randombar(horizontal)">
                                      <p:cBhvr>
                                        <p:cTn id="12" dur="500"/>
                                        <p:tgtEl>
                                          <p:spTgt spid="2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6517</TotalTime>
  <Words>2575</Words>
  <Application>Microsoft Office PowerPoint</Application>
  <PresentationFormat>全屏显示(16:9)</PresentationFormat>
  <Paragraphs>266</Paragraphs>
  <Slides>24</Slides>
  <Notes>24</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581</cp:revision>
  <dcterms:created xsi:type="dcterms:W3CDTF">2014-11-09T01:07:25Z</dcterms:created>
  <dcterms:modified xsi:type="dcterms:W3CDTF">2017-09-28T09:27:15Z</dcterms:modified>
</cp:coreProperties>
</file>