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14.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607" r:id="rId2"/>
    <p:sldId id="862" r:id="rId3"/>
    <p:sldId id="930" r:id="rId4"/>
    <p:sldId id="905" r:id="rId5"/>
    <p:sldId id="932" r:id="rId6"/>
    <p:sldId id="933" r:id="rId7"/>
    <p:sldId id="934" r:id="rId8"/>
    <p:sldId id="935" r:id="rId9"/>
    <p:sldId id="936" r:id="rId10"/>
    <p:sldId id="898" r:id="rId11"/>
    <p:sldId id="931" r:id="rId12"/>
    <p:sldId id="939" r:id="rId13"/>
    <p:sldId id="940" r:id="rId14"/>
    <p:sldId id="942" r:id="rId15"/>
    <p:sldId id="943" r:id="rId16"/>
    <p:sldId id="895" r:id="rId17"/>
    <p:sldId id="941" r:id="rId18"/>
    <p:sldId id="889" r:id="rId19"/>
  </p:sldIdLst>
  <p:sldSz cx="9144000" cy="5143500" type="screen16x9"/>
  <p:notesSz cx="6858000" cy="9144000"/>
  <p:custDataLst>
    <p:tags r:id="rId21"/>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13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2017/9/28/Thursday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F7DC48-75D4-4995-9AB6-E928CC93D42C}" type="slidenum">
              <a:rPr lang="zh-CN" altLang="en-US" smtClean="0"/>
              <a:pPr/>
              <a:t>11</a:t>
            </a:fld>
            <a:endParaRPr lang="zh-CN" altLang="en-US"/>
          </a:p>
        </p:txBody>
      </p:sp>
    </p:spTree>
    <p:extLst>
      <p:ext uri="{BB962C8B-B14F-4D97-AF65-F5344CB8AC3E}">
        <p14:creationId xmlns:p14="http://schemas.microsoft.com/office/powerpoint/2010/main" val="3207400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12</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13</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F7DC48-75D4-4995-9AB6-E928CC93D42C}" type="slidenum">
              <a:rPr lang="zh-CN" altLang="en-US" smtClean="0"/>
              <a:pPr/>
              <a:t>14</a:t>
            </a:fld>
            <a:endParaRPr lang="zh-CN" altLang="en-US"/>
          </a:p>
        </p:txBody>
      </p:sp>
    </p:spTree>
    <p:extLst>
      <p:ext uri="{BB962C8B-B14F-4D97-AF65-F5344CB8AC3E}">
        <p14:creationId xmlns:p14="http://schemas.microsoft.com/office/powerpoint/2010/main" val="3207400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F7DC48-75D4-4995-9AB6-E928CC93D42C}" type="slidenum">
              <a:rPr lang="zh-CN" altLang="en-US" smtClean="0"/>
              <a:pPr/>
              <a:t>15</a:t>
            </a:fld>
            <a:endParaRPr lang="zh-CN" altLang="en-US"/>
          </a:p>
        </p:txBody>
      </p:sp>
    </p:spTree>
    <p:extLst>
      <p:ext uri="{BB962C8B-B14F-4D97-AF65-F5344CB8AC3E}">
        <p14:creationId xmlns:p14="http://schemas.microsoft.com/office/powerpoint/2010/main" val="3207400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16</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17</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F7DC48-75D4-4995-9AB6-E928CC93D42C}" type="slidenum">
              <a:rPr lang="zh-CN" altLang="en-US" smtClean="0"/>
              <a:pPr/>
              <a:t>4</a:t>
            </a:fld>
            <a:endParaRPr lang="zh-CN" altLang="en-US"/>
          </a:p>
        </p:txBody>
      </p:sp>
    </p:spTree>
    <p:extLst>
      <p:ext uri="{BB962C8B-B14F-4D97-AF65-F5344CB8AC3E}">
        <p14:creationId xmlns:p14="http://schemas.microsoft.com/office/powerpoint/2010/main" val="3207400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5</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6</a:t>
            </a:fld>
            <a:endParaRPr lang="zh-CN" altLang="en-US"/>
          </a:p>
        </p:txBody>
      </p:sp>
    </p:spTree>
    <p:extLst>
      <p:ext uri="{BB962C8B-B14F-4D97-AF65-F5344CB8AC3E}">
        <p14:creationId xmlns:p14="http://schemas.microsoft.com/office/powerpoint/2010/main" val="1382580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7</a:t>
            </a:fld>
            <a:endParaRPr lang="zh-CN" altLang="en-US"/>
          </a:p>
        </p:txBody>
      </p:sp>
    </p:spTree>
    <p:extLst>
      <p:ext uri="{BB962C8B-B14F-4D97-AF65-F5344CB8AC3E}">
        <p14:creationId xmlns:p14="http://schemas.microsoft.com/office/powerpoint/2010/main" val="2621108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8</a:t>
            </a:fld>
            <a:endParaRPr lang="zh-CN" altLang="en-US"/>
          </a:p>
        </p:txBody>
      </p:sp>
    </p:spTree>
    <p:extLst>
      <p:ext uri="{BB962C8B-B14F-4D97-AF65-F5344CB8AC3E}">
        <p14:creationId xmlns:p14="http://schemas.microsoft.com/office/powerpoint/2010/main" val="1492902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2017/9/28/Thursday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2017/9/28/Thursday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2017/9/28/Thursday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7.png"/><Relationship Id="rId5" Type="http://schemas.openxmlformats.org/officeDocument/2006/relationships/package" Target="../embeddings/Microsoft_Word___2.docx"/><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tags" Target="../tags/tag68.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5" Type="http://schemas.openxmlformats.org/officeDocument/2006/relationships/notesSlide" Target="../notesSlides/notesSlide11.xml"/><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tags" Target="../tags/tag82.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tags" Target="../tags/tag81.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5" Type="http://schemas.openxmlformats.org/officeDocument/2006/relationships/notesSlide" Target="../notesSlides/notesSlide1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8" Type="http://schemas.openxmlformats.org/officeDocument/2006/relationships/tags" Target="../tags/tag90.xml"/><Relationship Id="rId13" Type="http://schemas.openxmlformats.org/officeDocument/2006/relationships/tags" Target="../tags/tag95.xml"/><Relationship Id="rId3" Type="http://schemas.openxmlformats.org/officeDocument/2006/relationships/tags" Target="../tags/tag85.xml"/><Relationship Id="rId7" Type="http://schemas.openxmlformats.org/officeDocument/2006/relationships/tags" Target="../tags/tag89.xml"/><Relationship Id="rId12" Type="http://schemas.openxmlformats.org/officeDocument/2006/relationships/tags" Target="../tags/tag94.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tags" Target="../tags/tag93.xml"/><Relationship Id="rId5" Type="http://schemas.openxmlformats.org/officeDocument/2006/relationships/tags" Target="../tags/tag87.xml"/><Relationship Id="rId15" Type="http://schemas.openxmlformats.org/officeDocument/2006/relationships/notesSlide" Target="../notesSlides/notesSlide15.xml"/><Relationship Id="rId10" Type="http://schemas.openxmlformats.org/officeDocument/2006/relationships/tags" Target="../tags/tag92.xml"/><Relationship Id="rId4" Type="http://schemas.openxmlformats.org/officeDocument/2006/relationships/tags" Target="../tags/tag86.xml"/><Relationship Id="rId9" Type="http://schemas.openxmlformats.org/officeDocument/2006/relationships/tags" Target="../tags/tag91.xml"/><Relationship Id="rId14"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slideLayout" Target="../slideLayouts/slideLayout10.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tags" Target="../tags/tag55.xml"/><Relationship Id="rId18" Type="http://schemas.openxmlformats.org/officeDocument/2006/relationships/package" Target="../embeddings/Microsoft_Word___1.docx"/><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tags" Target="../tags/tag54.xml"/><Relationship Id="rId17" Type="http://schemas.openxmlformats.org/officeDocument/2006/relationships/oleObject" Target="../embeddings/oleObject1.bin"/><Relationship Id="rId2" Type="http://schemas.openxmlformats.org/officeDocument/2006/relationships/tags" Target="../tags/tag44.xml"/><Relationship Id="rId16" Type="http://schemas.openxmlformats.org/officeDocument/2006/relationships/notesSlide" Target="../notesSlides/notesSlide4.xml"/><Relationship Id="rId1" Type="http://schemas.openxmlformats.org/officeDocument/2006/relationships/vmlDrawing" Target="../drawings/vmlDrawing1.v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5" Type="http://schemas.openxmlformats.org/officeDocument/2006/relationships/slideLayout" Target="../slideLayouts/slideLayout8.xml"/><Relationship Id="rId10" Type="http://schemas.openxmlformats.org/officeDocument/2006/relationships/tags" Target="../tags/tag52.xml"/><Relationship Id="rId19" Type="http://schemas.openxmlformats.org/officeDocument/2006/relationships/image" Target="../media/image6.png"/><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tags" Target="../tags/tag56.xml"/></Relationships>
</file>

<file path=ppt/slides/_rels/slide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2555776" y="1923678"/>
            <a:ext cx="4339650" cy="923330"/>
          </a:xfrm>
          <a:prstGeom prst="rect">
            <a:avLst/>
          </a:prstGeom>
          <a:noFill/>
        </p:spPr>
        <p:txBody>
          <a:bodyPr wrap="none" rtlCol="0">
            <a:spAutoFit/>
          </a:bodyPr>
          <a:lstStyle/>
          <a:p>
            <a:r>
              <a:rPr lang="zh-CN" altLang="zh-CN" sz="5400" b="1" dirty="0">
                <a:latin typeface="黑体"/>
                <a:ea typeface="黑体"/>
              </a:rPr>
              <a:t>现代企业管理</a:t>
            </a:r>
            <a:r>
              <a:rPr lang="zh-CN" altLang="zh-CN" sz="5400" dirty="0">
                <a:latin typeface="黑体"/>
                <a:ea typeface="黑体"/>
              </a:rPr>
              <a:t> </a:t>
            </a:r>
            <a:endParaRPr lang="zh-CN" altLang="en-US" sz="5400" dirty="0">
              <a:solidFill>
                <a:schemeClr val="tx1">
                  <a:lumMod val="65000"/>
                  <a:lumOff val="35000"/>
                </a:schemeClr>
              </a:solidFill>
              <a:latin typeface="黑体"/>
              <a:ea typeface="黑体"/>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Oval 13"/>
          <p:cNvSpPr/>
          <p:nvPr/>
        </p:nvSpPr>
        <p:spPr>
          <a:xfrm>
            <a:off x="1619672" y="800400"/>
            <a:ext cx="936104" cy="93610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000" b="1" dirty="0" smtClean="0">
                <a:solidFill>
                  <a:schemeClr val="bg1"/>
                </a:solidFill>
                <a:latin typeface="Impact MT Std" pitchFamily="34" charset="0"/>
                <a:ea typeface="Open Sans" panose="020B0606030504020204" pitchFamily="34" charset="0"/>
                <a:cs typeface="Open Sans" panose="020B0606030504020204" pitchFamily="34" charset="0"/>
              </a:rPr>
              <a:t>招聘概念</a:t>
            </a:r>
            <a:endParaRPr lang="en-US" sz="20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85" name="Oval 12"/>
          <p:cNvSpPr/>
          <p:nvPr/>
        </p:nvSpPr>
        <p:spPr>
          <a:xfrm>
            <a:off x="1487725" y="699542"/>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ndParaRPr>
          </a:p>
        </p:txBody>
      </p:sp>
      <p:sp>
        <p:nvSpPr>
          <p:cNvPr id="87" name="Arc 14"/>
          <p:cNvSpPr/>
          <p:nvPr/>
        </p:nvSpPr>
        <p:spPr>
          <a:xfrm>
            <a:off x="1487725" y="699542"/>
            <a:ext cx="1179602" cy="1179602"/>
          </a:xfrm>
          <a:prstGeom prst="arc">
            <a:avLst>
              <a:gd name="adj1" fmla="val 16018236"/>
              <a:gd name="adj2" fmla="val 9832525"/>
            </a:avLst>
          </a:prstGeom>
          <a:noFill/>
          <a:ln w="101600" cap="rnd" cmpd="sng">
            <a:solidFill>
              <a:schemeClr val="accent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88" name="Oval 18"/>
          <p:cNvSpPr/>
          <p:nvPr/>
        </p:nvSpPr>
        <p:spPr>
          <a:xfrm>
            <a:off x="3193205" y="699542"/>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ndParaRPr>
          </a:p>
        </p:txBody>
      </p:sp>
      <p:sp>
        <p:nvSpPr>
          <p:cNvPr id="89" name="Oval 19"/>
          <p:cNvSpPr/>
          <p:nvPr/>
        </p:nvSpPr>
        <p:spPr>
          <a:xfrm>
            <a:off x="3341994" y="848331"/>
            <a:ext cx="882024" cy="8820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000" b="1" dirty="0" smtClean="0">
                <a:solidFill>
                  <a:schemeClr val="bg1"/>
                </a:solidFill>
                <a:latin typeface="Impact MT Std" pitchFamily="34" charset="0"/>
                <a:ea typeface="Open Sans" panose="020B0606030504020204" pitchFamily="34" charset="0"/>
                <a:cs typeface="Open Sans" panose="020B0606030504020204" pitchFamily="34" charset="0"/>
              </a:rPr>
              <a:t>招聘</a:t>
            </a:r>
            <a:endParaRPr lang="en-US" altLang="zh-CN" sz="2000" b="1" dirty="0" smtClean="0">
              <a:solidFill>
                <a:schemeClr val="bg1"/>
              </a:solidFill>
              <a:latin typeface="Impact MT Std" pitchFamily="34" charset="0"/>
              <a:ea typeface="Open Sans" panose="020B0606030504020204" pitchFamily="34" charset="0"/>
              <a:cs typeface="Open Sans" panose="020B0606030504020204" pitchFamily="34" charset="0"/>
            </a:endParaRPr>
          </a:p>
          <a:p>
            <a:pPr algn="ctr">
              <a:defRPr/>
            </a:pPr>
            <a:r>
              <a:rPr lang="zh-CN" altLang="en-US" sz="2000" b="1" dirty="0" smtClean="0">
                <a:solidFill>
                  <a:schemeClr val="bg1"/>
                </a:solidFill>
                <a:latin typeface="Impact MT Std" pitchFamily="34" charset="0"/>
                <a:ea typeface="Open Sans" panose="020B0606030504020204" pitchFamily="34" charset="0"/>
                <a:cs typeface="Open Sans" panose="020B0606030504020204" pitchFamily="34" charset="0"/>
              </a:rPr>
              <a:t>程序</a:t>
            </a:r>
            <a:endParaRPr lang="en-US" sz="20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0" name="Arc 20"/>
          <p:cNvSpPr/>
          <p:nvPr/>
        </p:nvSpPr>
        <p:spPr>
          <a:xfrm>
            <a:off x="3193205" y="699542"/>
            <a:ext cx="1179602" cy="1179602"/>
          </a:xfrm>
          <a:prstGeom prst="arc">
            <a:avLst>
              <a:gd name="adj1" fmla="val 16018236"/>
              <a:gd name="adj2" fmla="val 5788795"/>
            </a:avLst>
          </a:prstGeom>
          <a:noFill/>
          <a:ln w="101600" cap="rnd" cmpd="sng">
            <a:solidFill>
              <a:schemeClr val="accent3"/>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91" name="Oval 22"/>
          <p:cNvSpPr/>
          <p:nvPr/>
        </p:nvSpPr>
        <p:spPr>
          <a:xfrm>
            <a:off x="4874617" y="699542"/>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ndParaRPr>
          </a:p>
        </p:txBody>
      </p:sp>
      <p:sp>
        <p:nvSpPr>
          <p:cNvPr id="92" name="Oval 23"/>
          <p:cNvSpPr/>
          <p:nvPr/>
        </p:nvSpPr>
        <p:spPr>
          <a:xfrm>
            <a:off x="5023407" y="848331"/>
            <a:ext cx="882023" cy="8820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000" b="1" dirty="0" smtClean="0">
                <a:solidFill>
                  <a:schemeClr val="bg1"/>
                </a:solidFill>
                <a:latin typeface="Impact MT Std" pitchFamily="34" charset="0"/>
                <a:ea typeface="Open Sans" panose="020B0606030504020204" pitchFamily="34" charset="0"/>
                <a:cs typeface="Open Sans" panose="020B0606030504020204" pitchFamily="34" charset="0"/>
              </a:rPr>
              <a:t>人员甄选</a:t>
            </a:r>
            <a:endParaRPr lang="en-US" sz="20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3" name="Arc 24"/>
          <p:cNvSpPr/>
          <p:nvPr/>
        </p:nvSpPr>
        <p:spPr>
          <a:xfrm>
            <a:off x="4874617" y="699542"/>
            <a:ext cx="1179603" cy="1179602"/>
          </a:xfrm>
          <a:prstGeom prst="arc">
            <a:avLst>
              <a:gd name="adj1" fmla="val 16018236"/>
              <a:gd name="adj2" fmla="val 3132458"/>
            </a:avLst>
          </a:prstGeom>
          <a:noFill/>
          <a:ln w="101600" cap="rnd" cmpd="sng">
            <a:solidFill>
              <a:schemeClr val="accent2"/>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94" name="Oval 26"/>
          <p:cNvSpPr/>
          <p:nvPr/>
        </p:nvSpPr>
        <p:spPr>
          <a:xfrm>
            <a:off x="6533134" y="699542"/>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ndParaRPr>
          </a:p>
        </p:txBody>
      </p:sp>
      <p:sp>
        <p:nvSpPr>
          <p:cNvPr id="95" name="Oval 27"/>
          <p:cNvSpPr/>
          <p:nvPr/>
        </p:nvSpPr>
        <p:spPr>
          <a:xfrm>
            <a:off x="6681924" y="848331"/>
            <a:ext cx="882023" cy="882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b="1" dirty="0" smtClean="0">
                <a:solidFill>
                  <a:schemeClr val="bg1"/>
                </a:solidFill>
                <a:latin typeface="Impact MT Std" pitchFamily="34" charset="0"/>
                <a:ea typeface="Open Sans" panose="020B0606030504020204" pitchFamily="34" charset="0"/>
                <a:cs typeface="Open Sans" panose="020B0606030504020204" pitchFamily="34" charset="0"/>
              </a:rPr>
              <a:t>人员录用与招聘评估</a:t>
            </a:r>
            <a:endParaRPr lang="en-US" sz="16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6" name="Arc 28"/>
          <p:cNvSpPr/>
          <p:nvPr/>
        </p:nvSpPr>
        <p:spPr>
          <a:xfrm>
            <a:off x="6533134" y="699542"/>
            <a:ext cx="1179603" cy="1179602"/>
          </a:xfrm>
          <a:prstGeom prst="arc">
            <a:avLst>
              <a:gd name="adj1" fmla="val 16018236"/>
              <a:gd name="adj2" fmla="val 13285852"/>
            </a:avLst>
          </a:prstGeom>
          <a:noFill/>
          <a:ln w="101600" cap="rnd" cmpd="sng">
            <a:solidFill>
              <a:schemeClr val="accent4"/>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97" name="TextBox 96"/>
          <p:cNvSpPr txBox="1"/>
          <p:nvPr/>
        </p:nvSpPr>
        <p:spPr>
          <a:xfrm>
            <a:off x="899592" y="1995686"/>
            <a:ext cx="2016224" cy="2585313"/>
          </a:xfrm>
          <a:prstGeom prst="rect">
            <a:avLst/>
          </a:prstGeom>
          <a:noFill/>
        </p:spPr>
        <p:txBody>
          <a:bodyPr wrap="square" lIns="91431" tIns="45715" rIns="91431" bIns="45715">
            <a:spAutoFit/>
          </a:bodyPr>
          <a:lstStyle/>
          <a:p>
            <a:r>
              <a:rPr lang="zh-CN" altLang="en-US" dirty="0" smtClean="0">
                <a:solidFill>
                  <a:srgbClr val="000000"/>
                </a:solidFill>
                <a:latin typeface="微软雅黑" panose="020B0503020204020204" pitchFamily="34" charset="-122"/>
                <a:ea typeface="微软雅黑" panose="020B0503020204020204" pitchFamily="34" charset="-122"/>
              </a:rPr>
              <a:t>招聘概念</a:t>
            </a:r>
            <a:endParaRPr lang="en-US" altLang="zh-CN" dirty="0">
              <a:solidFill>
                <a:srgbClr val="000000"/>
              </a:solidFill>
              <a:latin typeface="微软雅黑" panose="020B0503020204020204" pitchFamily="34" charset="-122"/>
              <a:ea typeface="微软雅黑" panose="020B0503020204020204" pitchFamily="34" charset="-122"/>
            </a:endParaRPr>
          </a:p>
          <a:p>
            <a:r>
              <a:rPr lang="zh-CN" altLang="zh-CN" sz="1600" dirty="0">
                <a:latin typeface="黑体"/>
                <a:ea typeface="黑体"/>
              </a:rPr>
              <a:t>招聘：在企业总体发展战略规划的指导下，制定相应职位空缺计划，采取一些科学的方法，寻找、吸引具备资格的个人到本企业来任职，从而选取适宜人员予以录用的管理过程。</a:t>
            </a:r>
          </a:p>
        </p:txBody>
      </p:sp>
      <p:sp>
        <p:nvSpPr>
          <p:cNvPr id="99" name="TextBox 98"/>
          <p:cNvSpPr txBox="1"/>
          <p:nvPr/>
        </p:nvSpPr>
        <p:spPr>
          <a:xfrm>
            <a:off x="5004048" y="1995686"/>
            <a:ext cx="2376264" cy="2893090"/>
          </a:xfrm>
          <a:prstGeom prst="rect">
            <a:avLst/>
          </a:prstGeom>
          <a:noFill/>
        </p:spPr>
        <p:txBody>
          <a:bodyPr wrap="square" lIns="91431" tIns="45715" rIns="91431" bIns="45715">
            <a:spAutoFit/>
          </a:bodyPr>
          <a:lstStyle/>
          <a:p>
            <a:r>
              <a:rPr lang="zh-CN" altLang="en-US" sz="1400" dirty="0" smtClean="0">
                <a:latin typeface="黑体"/>
                <a:ea typeface="黑体"/>
              </a:rPr>
              <a:t>人员甄选</a:t>
            </a:r>
            <a:endParaRPr lang="en-US" altLang="zh-CN" sz="1400" dirty="0" smtClean="0">
              <a:latin typeface="黑体"/>
              <a:ea typeface="黑体"/>
            </a:endParaRPr>
          </a:p>
          <a:p>
            <a:r>
              <a:rPr lang="en-US" altLang="zh-CN" sz="1400" dirty="0" smtClean="0">
                <a:latin typeface="黑体"/>
                <a:ea typeface="黑体"/>
              </a:rPr>
              <a:t>1</a:t>
            </a:r>
            <a:r>
              <a:rPr lang="zh-CN" altLang="zh-CN" sz="1400" dirty="0">
                <a:latin typeface="黑体"/>
                <a:ea typeface="黑体"/>
              </a:rPr>
              <a:t>、含义：甄选是指用人单位在招募工作完成后，根据用人条件和用人标准，运用适当的方法和手段，对应征者进行审查和选择的过程。</a:t>
            </a:r>
          </a:p>
          <a:p>
            <a:r>
              <a:rPr lang="en-US" altLang="zh-CN" sz="1400" dirty="0">
                <a:latin typeface="黑体"/>
                <a:ea typeface="黑体"/>
              </a:rPr>
              <a:t>2</a:t>
            </a:r>
            <a:r>
              <a:rPr lang="zh-CN" altLang="zh-CN" sz="1400" dirty="0">
                <a:latin typeface="黑体"/>
                <a:ea typeface="黑体"/>
              </a:rPr>
              <a:t>、内容：知识</a:t>
            </a:r>
            <a:r>
              <a:rPr lang="en-US" altLang="zh-CN" sz="1400" dirty="0">
                <a:latin typeface="黑体"/>
                <a:ea typeface="黑体"/>
              </a:rPr>
              <a:t>(</a:t>
            </a:r>
            <a:r>
              <a:rPr lang="zh-CN" altLang="zh-CN" sz="1400" dirty="0">
                <a:latin typeface="黑体"/>
                <a:ea typeface="黑体"/>
              </a:rPr>
              <a:t>普通知识、专业知识） 能力 个性动力因素</a:t>
            </a:r>
          </a:p>
          <a:p>
            <a:r>
              <a:rPr lang="en-US" altLang="zh-CN" sz="1400" dirty="0">
                <a:latin typeface="黑体"/>
                <a:ea typeface="黑体"/>
              </a:rPr>
              <a:t>3</a:t>
            </a:r>
            <a:r>
              <a:rPr lang="zh-CN" altLang="zh-CN" sz="1400" dirty="0">
                <a:latin typeface="黑体"/>
                <a:ea typeface="黑体"/>
              </a:rPr>
              <a:t>、人员甄选的程序</a:t>
            </a:r>
          </a:p>
          <a:p>
            <a:r>
              <a:rPr lang="zh-CN" altLang="zh-CN" sz="1400" dirty="0" smtClean="0">
                <a:latin typeface="黑体"/>
                <a:ea typeface="黑体"/>
              </a:rPr>
              <a:t>材料筛选</a:t>
            </a:r>
            <a:r>
              <a:rPr lang="zh-CN" altLang="en-US" sz="1400" dirty="0" smtClean="0">
                <a:latin typeface="黑体"/>
                <a:ea typeface="黑体"/>
              </a:rPr>
              <a:t>、</a:t>
            </a:r>
            <a:r>
              <a:rPr lang="zh-CN" altLang="zh-CN" sz="1400" dirty="0" smtClean="0">
                <a:latin typeface="黑体"/>
                <a:ea typeface="黑体"/>
              </a:rPr>
              <a:t>选拔测验</a:t>
            </a:r>
            <a:r>
              <a:rPr lang="zh-CN" altLang="zh-CN" sz="1400" dirty="0">
                <a:latin typeface="黑体"/>
                <a:ea typeface="黑体"/>
              </a:rPr>
              <a:t>、面试 、核实与评价 、体格检查、录取决策</a:t>
            </a:r>
            <a:r>
              <a:rPr lang="en-US" altLang="zh-CN" sz="1400" dirty="0">
                <a:latin typeface="黑体"/>
                <a:ea typeface="黑体"/>
              </a:rPr>
              <a:t> </a:t>
            </a:r>
            <a:endParaRPr lang="zh-CN" altLang="zh-CN" sz="1400" dirty="0">
              <a:latin typeface="黑体"/>
              <a:ea typeface="黑体"/>
            </a:endParaRPr>
          </a:p>
        </p:txBody>
      </p:sp>
      <p:sp>
        <p:nvSpPr>
          <p:cNvPr id="20" name="文本框 19"/>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企业人力资源管理过程</a:t>
            </a:r>
            <a:endParaRPr kumimoji="1" lang="zh-CN" altLang="en-US" sz="3200" dirty="0">
              <a:latin typeface="黑体"/>
              <a:ea typeface="黑体"/>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2025539698"/>
              </p:ext>
            </p:extLst>
          </p:nvPr>
        </p:nvGraphicFramePr>
        <p:xfrm>
          <a:off x="3059832" y="2139702"/>
          <a:ext cx="1891680" cy="1196447"/>
        </p:xfrm>
        <a:graphic>
          <a:graphicData uri="http://schemas.openxmlformats.org/presentationml/2006/ole">
            <mc:AlternateContent xmlns:mc="http://schemas.openxmlformats.org/markup-compatibility/2006">
              <mc:Choice xmlns:v="urn:schemas-microsoft-com:vml" Requires="v">
                <p:oleObj spid="_x0000_s3181" name="文档" r:id="rId5" imgW="2971800" imgH="1879600" progId="Word.Document.12">
                  <p:embed/>
                </p:oleObj>
              </mc:Choice>
              <mc:Fallback>
                <p:oleObj name="文档" r:id="rId5" imgW="2971800" imgH="1879600" progId="Word.Document.12">
                  <p:embed/>
                  <p:pic>
                    <p:nvPicPr>
                      <p:cNvPr id="0" name=""/>
                      <p:cNvPicPr/>
                      <p:nvPr/>
                    </p:nvPicPr>
                    <p:blipFill>
                      <a:blip r:embed="rId6"/>
                      <a:stretch>
                        <a:fillRect/>
                      </a:stretch>
                    </p:blipFill>
                    <p:spPr>
                      <a:xfrm>
                        <a:off x="3059832" y="2139702"/>
                        <a:ext cx="1891680" cy="1196447"/>
                      </a:xfrm>
                      <a:prstGeom prst="rect">
                        <a:avLst/>
                      </a:prstGeom>
                    </p:spPr>
                  </p:pic>
                </p:oleObj>
              </mc:Fallback>
            </mc:AlternateContent>
          </a:graphicData>
        </a:graphic>
      </p:graphicFrame>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9"/>
                                        </p:tgtEl>
                                        <p:attrNameLst>
                                          <p:attrName>style.visibility</p:attrName>
                                        </p:attrNameLst>
                                      </p:cBhvr>
                                      <p:to>
                                        <p:strVal val="visible"/>
                                      </p:to>
                                    </p:set>
                                    <p:animEffect transition="in" filter="fade">
                                      <p:cBhvr>
                                        <p:cTn id="84" dur="1000"/>
                                        <p:tgtEl>
                                          <p:spTgt spid="99"/>
                                        </p:tgtEl>
                                      </p:cBhvr>
                                    </p:animEffect>
                                    <p:anim calcmode="lin" valueType="num">
                                      <p:cBhvr>
                                        <p:cTn id="85" dur="1000" fill="hold"/>
                                        <p:tgtEl>
                                          <p:spTgt spid="99"/>
                                        </p:tgtEl>
                                        <p:attrNameLst>
                                          <p:attrName>ppt_x</p:attrName>
                                        </p:attrNameLst>
                                      </p:cBhvr>
                                      <p:tavLst>
                                        <p:tav tm="0">
                                          <p:val>
                                            <p:strVal val="#ppt_x"/>
                                          </p:val>
                                        </p:tav>
                                        <p:tav tm="100000">
                                          <p:val>
                                            <p:strVal val="#ppt_x"/>
                                          </p:val>
                                        </p:tav>
                                      </p:tavLst>
                                    </p:anim>
                                    <p:anim calcmode="lin" valueType="num">
                                      <p:cBhvr>
                                        <p:cTn id="86" dur="1000" fill="hold"/>
                                        <p:tgtEl>
                                          <p:spTgt spid="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5"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MH_Other_1"/>
          <p:cNvCxnSpPr/>
          <p:nvPr>
            <p:custDataLst>
              <p:tags r:id="rId2"/>
            </p:custDataLst>
          </p:nvPr>
        </p:nvCxnSpPr>
        <p:spPr>
          <a:xfrm>
            <a:off x="1371354" y="2153186"/>
            <a:ext cx="2383001"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5" name="MH_Other_2"/>
          <p:cNvCxnSpPr/>
          <p:nvPr>
            <p:custDataLst>
              <p:tags r:id="rId3"/>
            </p:custDataLst>
          </p:nvPr>
        </p:nvCxnSpPr>
        <p:spPr>
          <a:xfrm>
            <a:off x="5719134" y="2624752"/>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59" name="MH_Other_3"/>
          <p:cNvCxnSpPr/>
          <p:nvPr>
            <p:custDataLst>
              <p:tags r:id="rId4"/>
            </p:custDataLst>
          </p:nvPr>
        </p:nvCxnSpPr>
        <p:spPr>
          <a:xfrm>
            <a:off x="971601" y="3838921"/>
            <a:ext cx="2250816"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67" name="MH_Other_4"/>
          <p:cNvCxnSpPr/>
          <p:nvPr>
            <p:custDataLst>
              <p:tags r:id="rId5"/>
            </p:custDataLst>
          </p:nvPr>
        </p:nvCxnSpPr>
        <p:spPr>
          <a:xfrm>
            <a:off x="5294005" y="4294263"/>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nvGrpSpPr>
          <p:cNvPr id="2" name="组合 3"/>
          <p:cNvGrpSpPr/>
          <p:nvPr/>
        </p:nvGrpSpPr>
        <p:grpSpPr>
          <a:xfrm>
            <a:off x="3131215" y="1953619"/>
            <a:ext cx="2749670" cy="2627042"/>
            <a:chOff x="3131215" y="1347614"/>
            <a:chExt cx="2749670" cy="2627042"/>
          </a:xfrm>
        </p:grpSpPr>
        <p:sp>
          <p:nvSpPr>
            <p:cNvPr id="11" name="MH_SubTitle_1"/>
            <p:cNvSpPr/>
            <p:nvPr>
              <p:custDataLst>
                <p:tags r:id="rId10"/>
              </p:custDataLst>
            </p:nvPr>
          </p:nvSpPr>
          <p:spPr>
            <a:xfrm rot="18218127">
              <a:off x="3865819" y="1162291"/>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80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培训对象</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12" name="MH_SubTitle_2"/>
            <p:cNvSpPr/>
            <p:nvPr>
              <p:custDataLst>
                <p:tags r:id="rId11"/>
              </p:custDataLst>
            </p:nvPr>
          </p:nvSpPr>
          <p:spPr>
            <a:xfrm rot="1955786">
              <a:off x="4767402" y="1863098"/>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培训内容</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13" name="MH_SubTitle_3"/>
            <p:cNvSpPr/>
            <p:nvPr>
              <p:custDataLst>
                <p:tags r:id="rId12"/>
              </p:custDataLst>
            </p:nvPr>
          </p:nvSpPr>
          <p:spPr>
            <a:xfrm rot="7109777">
              <a:off x="4148318" y="2735626"/>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培训目的</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14" name="MH_SubTitle_4"/>
            <p:cNvSpPr/>
            <p:nvPr>
              <p:custDataLst>
                <p:tags r:id="rId13"/>
              </p:custDataLst>
            </p:nvPr>
          </p:nvSpPr>
          <p:spPr>
            <a:xfrm rot="12790540">
              <a:off x="3131215" y="2123513"/>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08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培训主体</a:t>
              </a:r>
              <a:endParaRPr lang="zh-CN" altLang="en-US" sz="2000" dirty="0">
                <a:solidFill>
                  <a:srgbClr val="FFFFFF"/>
                </a:solidFill>
                <a:latin typeface="微软雅黑" panose="020B0503020204020204" pitchFamily="34" charset="-122"/>
                <a:ea typeface="微软雅黑" panose="020B0503020204020204" pitchFamily="34" charset="-122"/>
              </a:endParaRPr>
            </a:p>
          </p:txBody>
        </p:sp>
      </p:grpSp>
      <p:sp>
        <p:nvSpPr>
          <p:cNvPr id="15" name="MH_Text_1"/>
          <p:cNvSpPr txBox="1"/>
          <p:nvPr>
            <p:custDataLst>
              <p:tags r:id="rId6"/>
            </p:custDataLst>
          </p:nvPr>
        </p:nvSpPr>
        <p:spPr>
          <a:xfrm>
            <a:off x="1331640" y="2173610"/>
            <a:ext cx="2221034" cy="870696"/>
          </a:xfrm>
          <a:prstGeom prst="rect">
            <a:avLst/>
          </a:prstGeom>
          <a:noFill/>
        </p:spPr>
        <p:txBody>
          <a:bodyPr wrap="square" lIns="91431" tIns="45715" rIns="91431" bIns="45715" rtlCol="0">
            <a:normAutofit/>
          </a:bodyPr>
          <a:lstStyle/>
          <a:p>
            <a:pPr algn="ctr" defTabSz="685428"/>
            <a:r>
              <a:rPr lang="zh-CN" altLang="zh-CN" sz="1600" dirty="0">
                <a:latin typeface="黑体"/>
                <a:ea typeface="黑体"/>
              </a:rPr>
              <a:t>培训的对象是全体员工，而不是部分员工 </a:t>
            </a:r>
            <a:endParaRPr lang="zh-CN" altLang="en-US" sz="1600" dirty="0">
              <a:solidFill>
                <a:schemeClr val="bg1">
                  <a:lumMod val="50000"/>
                </a:schemeClr>
              </a:solidFill>
              <a:latin typeface="黑体"/>
              <a:ea typeface="黑体"/>
            </a:endParaRPr>
          </a:p>
        </p:txBody>
      </p:sp>
      <p:sp>
        <p:nvSpPr>
          <p:cNvPr id="16" name="MH_Text_4"/>
          <p:cNvSpPr txBox="1"/>
          <p:nvPr>
            <p:custDataLst>
              <p:tags r:id="rId7"/>
            </p:custDataLst>
          </p:nvPr>
        </p:nvSpPr>
        <p:spPr>
          <a:xfrm>
            <a:off x="971600" y="3435846"/>
            <a:ext cx="2115223" cy="1039328"/>
          </a:xfrm>
          <a:prstGeom prst="rect">
            <a:avLst/>
          </a:prstGeom>
          <a:noFill/>
        </p:spPr>
        <p:txBody>
          <a:bodyPr wrap="square" lIns="91431" tIns="45715" rIns="91431" bIns="45715" rtlCol="0">
            <a:normAutofit/>
          </a:bodyPr>
          <a:lstStyle/>
          <a:p>
            <a:pPr algn="ctr" defTabSz="685428"/>
            <a:r>
              <a:rPr lang="zh-CN" altLang="zh-CN" dirty="0">
                <a:latin typeface="黑体"/>
                <a:ea typeface="黑体"/>
              </a:rPr>
              <a:t>培训的主体是企业 </a:t>
            </a:r>
            <a:endParaRPr lang="zh-CN" altLang="en-US" dirty="0">
              <a:solidFill>
                <a:schemeClr val="bg1">
                  <a:lumMod val="50000"/>
                </a:schemeClr>
              </a:solidFill>
              <a:latin typeface="黑体"/>
              <a:ea typeface="黑体"/>
            </a:endParaRPr>
          </a:p>
        </p:txBody>
      </p:sp>
      <p:sp>
        <p:nvSpPr>
          <p:cNvPr id="17" name="MH_Text_3"/>
          <p:cNvSpPr txBox="1"/>
          <p:nvPr>
            <p:custDataLst>
              <p:tags r:id="rId8"/>
            </p:custDataLst>
          </p:nvPr>
        </p:nvSpPr>
        <p:spPr>
          <a:xfrm>
            <a:off x="5491706" y="3723878"/>
            <a:ext cx="2536678" cy="907458"/>
          </a:xfrm>
          <a:prstGeom prst="rect">
            <a:avLst/>
          </a:prstGeom>
          <a:noFill/>
        </p:spPr>
        <p:txBody>
          <a:bodyPr wrap="square" lIns="91431" tIns="45715" rIns="91431" bIns="45715" rtlCol="0">
            <a:normAutofit/>
          </a:bodyPr>
          <a:lstStyle/>
          <a:p>
            <a:pPr algn="ctr" defTabSz="685428"/>
            <a:r>
              <a:rPr lang="zh-CN" altLang="zh-CN" sz="1600" dirty="0">
                <a:latin typeface="黑体"/>
                <a:ea typeface="黑体"/>
              </a:rPr>
              <a:t>改善员</a:t>
            </a:r>
            <a:r>
              <a:rPr lang="zh-CN" altLang="zh-CN" sz="1600" dirty="0" smtClean="0">
                <a:latin typeface="黑体"/>
                <a:ea typeface="黑体"/>
              </a:rPr>
              <a:t>工的工作业绩</a:t>
            </a:r>
            <a:endParaRPr lang="en-US" altLang="zh-CN" sz="1600" dirty="0" smtClean="0">
              <a:latin typeface="黑体"/>
              <a:ea typeface="黑体"/>
            </a:endParaRPr>
          </a:p>
          <a:p>
            <a:pPr algn="ctr" defTabSz="685428"/>
            <a:r>
              <a:rPr lang="zh-CN" altLang="zh-CN" sz="1600" dirty="0" smtClean="0">
                <a:latin typeface="黑体"/>
                <a:ea typeface="黑体"/>
              </a:rPr>
              <a:t>并提升企业</a:t>
            </a:r>
            <a:r>
              <a:rPr lang="zh-CN" altLang="zh-CN" sz="1600" dirty="0">
                <a:latin typeface="黑体"/>
                <a:ea typeface="黑体"/>
              </a:rPr>
              <a:t>的整体绩效 </a:t>
            </a:r>
            <a:endParaRPr lang="zh-CN" altLang="en-US" sz="1600" dirty="0">
              <a:solidFill>
                <a:schemeClr val="bg1">
                  <a:lumMod val="50000"/>
                </a:schemeClr>
              </a:solidFill>
              <a:latin typeface="黑体"/>
              <a:ea typeface="黑体"/>
            </a:endParaRPr>
          </a:p>
        </p:txBody>
      </p:sp>
      <p:sp>
        <p:nvSpPr>
          <p:cNvPr id="18" name="MH_Text_2"/>
          <p:cNvSpPr txBox="1"/>
          <p:nvPr>
            <p:custDataLst>
              <p:tags r:id="rId9"/>
            </p:custDataLst>
          </p:nvPr>
        </p:nvSpPr>
        <p:spPr>
          <a:xfrm>
            <a:off x="5917778" y="2612542"/>
            <a:ext cx="2115223" cy="1039328"/>
          </a:xfrm>
          <a:prstGeom prst="rect">
            <a:avLst/>
          </a:prstGeom>
          <a:noFill/>
        </p:spPr>
        <p:txBody>
          <a:bodyPr wrap="square" lIns="91431" tIns="45715" rIns="91431" bIns="45715" rtlCol="0">
            <a:normAutofit/>
          </a:bodyPr>
          <a:lstStyle/>
          <a:p>
            <a:pPr algn="ctr" defTabSz="685428"/>
            <a:r>
              <a:rPr lang="zh-CN" altLang="zh-CN" sz="1600" dirty="0">
                <a:latin typeface="黑体"/>
                <a:ea typeface="黑体"/>
              </a:rPr>
              <a:t>培训的内容应</a:t>
            </a:r>
            <a:r>
              <a:rPr lang="zh-CN" altLang="zh-CN" sz="1600" dirty="0" smtClean="0">
                <a:latin typeface="黑体"/>
                <a:ea typeface="黑体"/>
              </a:rPr>
              <a:t>当与</a:t>
            </a:r>
            <a:endParaRPr lang="en-US" altLang="zh-CN" sz="1600" dirty="0" smtClean="0">
              <a:latin typeface="黑体"/>
              <a:ea typeface="黑体"/>
            </a:endParaRPr>
          </a:p>
          <a:p>
            <a:pPr algn="ctr" defTabSz="685428"/>
            <a:r>
              <a:rPr lang="zh-CN" altLang="zh-CN" sz="1600" dirty="0" smtClean="0">
                <a:latin typeface="黑体"/>
                <a:ea typeface="黑体"/>
              </a:rPr>
              <a:t>员工的</a:t>
            </a:r>
            <a:r>
              <a:rPr lang="zh-CN" altLang="zh-CN" sz="1600" dirty="0">
                <a:latin typeface="黑体"/>
                <a:ea typeface="黑体"/>
              </a:rPr>
              <a:t>工作有关 </a:t>
            </a:r>
            <a:endParaRPr lang="zh-CN" altLang="en-US" sz="1600" dirty="0">
              <a:solidFill>
                <a:schemeClr val="bg1">
                  <a:lumMod val="50000"/>
                </a:schemeClr>
              </a:solidFill>
              <a:latin typeface="黑体"/>
              <a:ea typeface="黑体"/>
            </a:endParaRPr>
          </a:p>
        </p:txBody>
      </p:sp>
      <p:sp>
        <p:nvSpPr>
          <p:cNvPr id="19" name="文本框 18"/>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企业人力资源管理方法</a:t>
            </a:r>
            <a:r>
              <a:rPr kumimoji="1" lang="en-US" altLang="zh-CN" sz="3200" dirty="0" smtClean="0">
                <a:latin typeface="黑体"/>
                <a:ea typeface="黑体"/>
              </a:rPr>
              <a:t>-</a:t>
            </a:r>
            <a:r>
              <a:rPr kumimoji="1" lang="zh-CN" altLang="en-US" sz="3200" dirty="0" smtClean="0">
                <a:latin typeface="黑体"/>
                <a:ea typeface="黑体"/>
              </a:rPr>
              <a:t>员工培训</a:t>
            </a:r>
            <a:endParaRPr kumimoji="1" lang="zh-CN" altLang="en-US" sz="3200" dirty="0">
              <a:latin typeface="黑体"/>
              <a:ea typeface="黑体"/>
            </a:endParaRPr>
          </a:p>
        </p:txBody>
      </p:sp>
      <p:sp>
        <p:nvSpPr>
          <p:cNvPr id="3" name="文本框 2"/>
          <p:cNvSpPr txBox="1"/>
          <p:nvPr/>
        </p:nvSpPr>
        <p:spPr>
          <a:xfrm>
            <a:off x="827584" y="771550"/>
            <a:ext cx="7632848" cy="1477328"/>
          </a:xfrm>
          <a:prstGeom prst="rect">
            <a:avLst/>
          </a:prstGeom>
          <a:noFill/>
        </p:spPr>
        <p:txBody>
          <a:bodyPr wrap="square" rtlCol="0">
            <a:spAutoFit/>
          </a:bodyPr>
          <a:lstStyle/>
          <a:p>
            <a:r>
              <a:rPr lang="zh-CN" altLang="en-US" b="1" dirty="0" smtClean="0">
                <a:latin typeface="黑体"/>
                <a:ea typeface="黑体"/>
              </a:rPr>
              <a:t>员工培训</a:t>
            </a:r>
            <a:r>
              <a:rPr lang="zh-CN" altLang="zh-CN" b="1" dirty="0" smtClean="0">
                <a:latin typeface="黑体"/>
                <a:ea typeface="黑体"/>
              </a:rPr>
              <a:t>含义</a:t>
            </a:r>
            <a:r>
              <a:rPr lang="zh-CN" altLang="zh-CN" dirty="0">
                <a:latin typeface="黑体"/>
                <a:ea typeface="黑体"/>
              </a:rPr>
              <a:t>：培训开发是指组织根据自身发展和业务需要，通过学习、训练等手段进行旨在改变员工的价值观、工作态度和工作行为，提高员工的知识水平、业务技能和工作能力，并最终实现组织整体绩效提高的一种有计划、有组织的培养训练活动</a:t>
            </a:r>
            <a:r>
              <a:rPr lang="zh-CN" altLang="zh-CN" dirty="0" smtClean="0">
                <a:latin typeface="黑体"/>
                <a:ea typeface="黑体"/>
              </a:rPr>
              <a:t>。</a:t>
            </a:r>
            <a:endParaRPr lang="zh-CN" altLang="zh-CN" dirty="0">
              <a:latin typeface="黑体"/>
              <a:ea typeface="黑体"/>
            </a:endParaRPr>
          </a:p>
          <a:p>
            <a:endParaRPr kumimoji="1" lang="zh-CN" altLang="en-US" dirty="0">
              <a:latin typeface="黑体"/>
              <a:ea typeface="黑体"/>
            </a:endParaRPr>
          </a:p>
        </p:txBody>
      </p:sp>
    </p:spTree>
    <p:custDataLst>
      <p:tags r:id="rId1"/>
    </p:custDataLst>
    <p:extLst>
      <p:ext uri="{BB962C8B-B14F-4D97-AF65-F5344CB8AC3E}">
        <p14:creationId xmlns:p14="http://schemas.microsoft.com/office/powerpoint/2010/main" val="14169527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par>
                          <p:cTn id="16" fill="hold">
                            <p:stCondLst>
                              <p:cond delay="500"/>
                            </p:stCondLst>
                            <p:childTnLst>
                              <p:par>
                                <p:cTn id="17" presetID="22" presetClass="entr" presetSubtype="2"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right)">
                                      <p:cBhvr>
                                        <p:cTn id="19" dur="500"/>
                                        <p:tgtEl>
                                          <p:spTgt spid="31"/>
                                        </p:tgtEl>
                                      </p:cBhvr>
                                    </p:animEffect>
                                  </p:childTnLst>
                                </p:cTn>
                              </p:par>
                            </p:childTnLst>
                          </p:cTn>
                        </p:par>
                        <p:par>
                          <p:cTn id="20" fill="hold">
                            <p:stCondLst>
                              <p:cond delay="1000"/>
                            </p:stCondLst>
                            <p:childTnLst>
                              <p:par>
                                <p:cTn id="21" presetID="14" presetClass="entr" presetSubtype="1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500"/>
                                        <p:tgtEl>
                                          <p:spTgt spid="1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4000"/>
                            </p:stCondLst>
                            <p:childTnLst>
                              <p:par>
                                <p:cTn id="29" presetID="14" presetClass="entr" presetSubtype="1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childTnLst>
                          </p:cTn>
                        </p:par>
                        <p:par>
                          <p:cTn id="32" fill="hold">
                            <p:stCondLst>
                              <p:cond delay="5500"/>
                            </p:stCondLst>
                            <p:childTnLst>
                              <p:par>
                                <p:cTn id="33" presetID="22" presetClass="entr" presetSubtype="8" fill="hold"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ipe(left)">
                                      <p:cBhvr>
                                        <p:cTn id="35" dur="500"/>
                                        <p:tgtEl>
                                          <p:spTgt spid="67"/>
                                        </p:tgtEl>
                                      </p:cBhvr>
                                    </p:animEffect>
                                  </p:childTnLst>
                                </p:cTn>
                              </p:par>
                            </p:childTnLst>
                          </p:cTn>
                        </p:par>
                        <p:par>
                          <p:cTn id="36" fill="hold">
                            <p:stCondLst>
                              <p:cond delay="7000"/>
                            </p:stCondLst>
                            <p:childTnLst>
                              <p:par>
                                <p:cTn id="37" presetID="14" presetClass="entr" presetSubtype="1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randombar(horizontal)">
                                      <p:cBhvr>
                                        <p:cTn id="39" dur="500"/>
                                        <p:tgtEl>
                                          <p:spTgt spid="17"/>
                                        </p:tgtEl>
                                      </p:cBhvr>
                                    </p:animEffect>
                                  </p:childTnLst>
                                </p:cTn>
                              </p:par>
                            </p:childTnLst>
                          </p:cTn>
                        </p:par>
                        <p:par>
                          <p:cTn id="40" fill="hold">
                            <p:stCondLst>
                              <p:cond delay="7500"/>
                            </p:stCondLst>
                            <p:childTnLst>
                              <p:par>
                                <p:cTn id="41" presetID="22" presetClass="entr" presetSubtype="2"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right)">
                                      <p:cBhvr>
                                        <p:cTn id="43" dur="500"/>
                                        <p:tgtEl>
                                          <p:spTgt spid="59"/>
                                        </p:tgtEl>
                                      </p:cBhvr>
                                    </p:animEffect>
                                  </p:childTnLst>
                                </p:cTn>
                              </p:par>
                            </p:childTnLst>
                          </p:cTn>
                        </p:par>
                        <p:par>
                          <p:cTn id="44" fill="hold">
                            <p:stCondLst>
                              <p:cond delay="8000"/>
                            </p:stCondLst>
                            <p:childTnLst>
                              <p:par>
                                <p:cTn id="45" presetID="14" presetClass="entr" presetSubtype="1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randombar(horizontal)">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244"/>
          <p:cNvGrpSpPr/>
          <p:nvPr/>
        </p:nvGrpSpPr>
        <p:grpSpPr>
          <a:xfrm flipH="1">
            <a:off x="4932040" y="1347614"/>
            <a:ext cx="1041050" cy="27000"/>
            <a:chOff x="2531312" y="2421168"/>
            <a:chExt cx="1388066" cy="36000"/>
          </a:xfrm>
          <a:solidFill>
            <a:schemeClr val="tx1">
              <a:lumMod val="50000"/>
              <a:lumOff val="50000"/>
            </a:schemeClr>
          </a:solidFill>
        </p:grpSpPr>
        <p:cxnSp>
          <p:nvCxnSpPr>
            <p:cNvPr id="44"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8"/>
          <p:cNvGrpSpPr/>
          <p:nvPr/>
        </p:nvGrpSpPr>
        <p:grpSpPr>
          <a:xfrm>
            <a:off x="2278311" y="1347614"/>
            <a:ext cx="1041050" cy="27000"/>
            <a:chOff x="2531312" y="2421168"/>
            <a:chExt cx="1388066" cy="36000"/>
          </a:xfrm>
          <a:solidFill>
            <a:schemeClr val="tx1">
              <a:lumMod val="50000"/>
              <a:lumOff val="50000"/>
            </a:schemeClr>
          </a:solidFill>
        </p:grpSpPr>
        <p:cxnSp>
          <p:nvCxnSpPr>
            <p:cNvPr id="47"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18"/>
          <p:cNvGrpSpPr>
            <a:grpSpLocks/>
          </p:cNvGrpSpPr>
          <p:nvPr/>
        </p:nvGrpSpPr>
        <p:grpSpPr bwMode="auto">
          <a:xfrm>
            <a:off x="2913267" y="1181900"/>
            <a:ext cx="2018773" cy="1366272"/>
            <a:chOff x="0" y="0"/>
            <a:chExt cx="2093189" cy="1416774"/>
          </a:xfrm>
          <a:solidFill>
            <a:srgbClr val="CB1B3D"/>
          </a:solidFill>
        </p:grpSpPr>
        <p:sp>
          <p:nvSpPr>
            <p:cNvPr id="50"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1" name="文本框 20"/>
            <p:cNvSpPr>
              <a:spLocks noChangeArrowheads="1"/>
            </p:cNvSpPr>
            <p:nvPr/>
          </p:nvSpPr>
          <p:spPr bwMode="auto">
            <a:xfrm>
              <a:off x="709935" y="30374"/>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52" name="组合 21"/>
          <p:cNvGrpSpPr>
            <a:grpSpLocks/>
          </p:cNvGrpSpPr>
          <p:nvPr/>
        </p:nvGrpSpPr>
        <p:grpSpPr bwMode="auto">
          <a:xfrm>
            <a:off x="3983220" y="1203599"/>
            <a:ext cx="1963463" cy="1327832"/>
            <a:chOff x="0" y="0"/>
            <a:chExt cx="2093189" cy="1416774"/>
          </a:xfrm>
          <a:solidFill>
            <a:srgbClr val="CB1B3D"/>
          </a:solidFill>
        </p:grpSpPr>
        <p:sp>
          <p:nvSpPr>
            <p:cNvPr id="53"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4"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56" name="TextBox 232"/>
          <p:cNvSpPr txBox="1"/>
          <p:nvPr/>
        </p:nvSpPr>
        <p:spPr>
          <a:xfrm>
            <a:off x="6127898" y="1671440"/>
            <a:ext cx="2476550" cy="900232"/>
          </a:xfrm>
          <a:prstGeom prst="rect">
            <a:avLst/>
          </a:prstGeom>
          <a:noFill/>
        </p:spPr>
        <p:txBody>
          <a:bodyPr wrap="square" lIns="68566" tIns="34283" rIns="68566" bIns="34283" rtlCol="0">
            <a:spAutoFit/>
          </a:bodyPr>
          <a:lstStyle/>
          <a:p>
            <a:r>
              <a:rPr lang="zh-CN" altLang="zh-CN" dirty="0">
                <a:latin typeface="黑体"/>
                <a:ea typeface="黑体"/>
              </a:rPr>
              <a:t>岗前培训</a:t>
            </a:r>
            <a:r>
              <a:rPr lang="zh-CN" altLang="zh-CN" dirty="0" smtClean="0">
                <a:latin typeface="黑体"/>
                <a:ea typeface="黑体"/>
              </a:rPr>
              <a:t>、</a:t>
            </a:r>
            <a:endParaRPr lang="en-US" altLang="zh-CN" dirty="0" smtClean="0">
              <a:latin typeface="黑体"/>
              <a:ea typeface="黑体"/>
            </a:endParaRPr>
          </a:p>
          <a:p>
            <a:r>
              <a:rPr lang="zh-CN" altLang="zh-CN" dirty="0" smtClean="0">
                <a:latin typeface="黑体"/>
                <a:ea typeface="黑体"/>
              </a:rPr>
              <a:t>在职培训、</a:t>
            </a:r>
            <a:endParaRPr lang="en-US" altLang="zh-CN" dirty="0" smtClean="0">
              <a:latin typeface="黑体"/>
              <a:ea typeface="黑体"/>
            </a:endParaRPr>
          </a:p>
          <a:p>
            <a:r>
              <a:rPr lang="zh-CN" altLang="zh-CN" dirty="0" smtClean="0">
                <a:latin typeface="黑体"/>
                <a:ea typeface="黑体"/>
              </a:rPr>
              <a:t>脱产培训 </a:t>
            </a:r>
            <a:endParaRPr lang="zh-CN" altLang="zh-CN" dirty="0">
              <a:latin typeface="黑体"/>
              <a:ea typeface="黑体"/>
            </a:endParaRPr>
          </a:p>
        </p:txBody>
      </p:sp>
      <p:grpSp>
        <p:nvGrpSpPr>
          <p:cNvPr id="57" name="组合 3"/>
          <p:cNvGrpSpPr/>
          <p:nvPr/>
        </p:nvGrpSpPr>
        <p:grpSpPr>
          <a:xfrm>
            <a:off x="539552" y="1035944"/>
            <a:ext cx="2254262" cy="541694"/>
            <a:chOff x="1068521" y="2239458"/>
            <a:chExt cx="1488051" cy="569505"/>
          </a:xfrm>
        </p:grpSpPr>
        <p:sp>
          <p:nvSpPr>
            <p:cNvPr id="58" name="圆角矩形 57"/>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9"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按照培训对象划分</a:t>
              </a:r>
              <a:endParaRPr lang="zh-CN" altLang="en-US" sz="2000" dirty="0">
                <a:solidFill>
                  <a:schemeClr val="bg1"/>
                </a:solidFill>
                <a:latin typeface="+mj-ea"/>
                <a:ea typeface="+mj-ea"/>
                <a:cs typeface="华文黑体" pitchFamily="2" charset="-122"/>
              </a:endParaRPr>
            </a:p>
          </p:txBody>
        </p:sp>
      </p:grpSp>
      <p:grpSp>
        <p:nvGrpSpPr>
          <p:cNvPr id="60" name="组合 4"/>
          <p:cNvGrpSpPr/>
          <p:nvPr/>
        </p:nvGrpSpPr>
        <p:grpSpPr>
          <a:xfrm>
            <a:off x="6048710" y="1126476"/>
            <a:ext cx="2483730" cy="518555"/>
            <a:chOff x="7725958" y="2126318"/>
            <a:chExt cx="3023999" cy="691407"/>
          </a:xfrm>
        </p:grpSpPr>
        <p:sp>
          <p:nvSpPr>
            <p:cNvPr id="61" name="圆角矩形 60"/>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2" name="TextBox 87"/>
            <p:cNvSpPr txBox="1"/>
            <p:nvPr/>
          </p:nvSpPr>
          <p:spPr>
            <a:xfrm>
              <a:off x="7803099" y="2126318"/>
              <a:ext cx="2908764" cy="615554"/>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按培训与工作关系</a:t>
              </a:r>
              <a:endParaRPr lang="zh-CN" altLang="en-US" sz="2000" dirty="0">
                <a:solidFill>
                  <a:schemeClr val="bg1"/>
                </a:solidFill>
                <a:latin typeface="+mj-ea"/>
                <a:ea typeface="+mj-ea"/>
                <a:cs typeface="华文黑体" pitchFamily="2" charset="-122"/>
              </a:endParaRPr>
            </a:p>
          </p:txBody>
        </p:sp>
      </p:grpSp>
      <p:sp>
        <p:nvSpPr>
          <p:cNvPr id="26" name="TextBox 232"/>
          <p:cNvSpPr txBox="1"/>
          <p:nvPr/>
        </p:nvSpPr>
        <p:spPr>
          <a:xfrm>
            <a:off x="539552" y="1635646"/>
            <a:ext cx="2448272" cy="623233"/>
          </a:xfrm>
          <a:prstGeom prst="rect">
            <a:avLst/>
          </a:prstGeom>
          <a:noFill/>
        </p:spPr>
        <p:txBody>
          <a:bodyPr wrap="square" lIns="68566" tIns="34283" rIns="68566" bIns="34283" rtlCol="0">
            <a:spAutoFit/>
          </a:bodyPr>
          <a:lstStyle/>
          <a:p>
            <a:r>
              <a:rPr lang="zh-CN" altLang="zh-CN" dirty="0">
                <a:latin typeface="黑体"/>
                <a:ea typeface="黑体"/>
              </a:rPr>
              <a:t>新员工岗前培训</a:t>
            </a:r>
            <a:r>
              <a:rPr lang="zh-CN" altLang="zh-CN" dirty="0" smtClean="0">
                <a:latin typeface="黑体"/>
                <a:ea typeface="黑体"/>
              </a:rPr>
              <a:t>、</a:t>
            </a:r>
            <a:endParaRPr lang="en-US" altLang="zh-CN" dirty="0" smtClean="0">
              <a:latin typeface="黑体"/>
              <a:ea typeface="黑体"/>
            </a:endParaRPr>
          </a:p>
          <a:p>
            <a:r>
              <a:rPr lang="zh-CN" altLang="zh-CN" dirty="0" smtClean="0">
                <a:latin typeface="黑体"/>
                <a:ea typeface="黑体"/>
              </a:rPr>
              <a:t>在职员工培训</a:t>
            </a:r>
            <a:endParaRPr lang="zh-CN" altLang="zh-CN" dirty="0">
              <a:latin typeface="黑体"/>
              <a:ea typeface="黑体"/>
            </a:endParaRPr>
          </a:p>
        </p:txBody>
      </p:sp>
      <p:grpSp>
        <p:nvGrpSpPr>
          <p:cNvPr id="24" name="组合 18"/>
          <p:cNvGrpSpPr>
            <a:grpSpLocks/>
          </p:cNvGrpSpPr>
          <p:nvPr/>
        </p:nvGrpSpPr>
        <p:grpSpPr bwMode="auto">
          <a:xfrm>
            <a:off x="3923928" y="2570284"/>
            <a:ext cx="1944216" cy="1315812"/>
            <a:chOff x="-155052" y="0"/>
            <a:chExt cx="2093189" cy="1416774"/>
          </a:xfrm>
          <a:solidFill>
            <a:srgbClr val="CB1B3D"/>
          </a:solidFill>
        </p:grpSpPr>
        <p:sp>
          <p:nvSpPr>
            <p:cNvPr id="25" name="等腰三角形 19">
              <a:hlinkClick r:id="rId3"/>
            </p:cNvPr>
            <p:cNvSpPr>
              <a:spLocks noChangeArrowheads="1"/>
            </p:cNvSpPr>
            <p:nvPr/>
          </p:nvSpPr>
          <p:spPr bwMode="auto">
            <a:xfrm flipH="1" flipV="1">
              <a:off x="-155052"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7"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smtClean="0">
                  <a:solidFill>
                    <a:schemeClr val="bg1"/>
                  </a:solidFill>
                  <a:latin typeface="微软雅黑" pitchFamily="34" charset="-122"/>
                  <a:ea typeface="微软雅黑" pitchFamily="34" charset="-122"/>
                </a:rPr>
                <a:t>0</a:t>
              </a:r>
              <a:r>
                <a:rPr lang="en-US" altLang="zh-CN" sz="3000" dirty="0" smtClean="0">
                  <a:solidFill>
                    <a:schemeClr val="bg1"/>
                  </a:solidFill>
                  <a:latin typeface="微软雅黑" pitchFamily="34" charset="-122"/>
                  <a:ea typeface="微软雅黑" pitchFamily="34" charset="-122"/>
                </a:rPr>
                <a:t>3</a:t>
              </a:r>
              <a:endParaRPr lang="zh-CN" altLang="en-US" sz="3000" dirty="0">
                <a:solidFill>
                  <a:schemeClr val="bg1"/>
                </a:solidFill>
                <a:latin typeface="微软雅黑" pitchFamily="34" charset="-122"/>
                <a:ea typeface="微软雅黑" pitchFamily="34" charset="-122"/>
              </a:endParaRPr>
            </a:p>
          </p:txBody>
        </p:sp>
      </p:grpSp>
      <p:grpSp>
        <p:nvGrpSpPr>
          <p:cNvPr id="28" name="组合 244"/>
          <p:cNvGrpSpPr/>
          <p:nvPr/>
        </p:nvGrpSpPr>
        <p:grpSpPr>
          <a:xfrm>
            <a:off x="3530950" y="3465462"/>
            <a:ext cx="1041050" cy="27000"/>
            <a:chOff x="2531312" y="2421168"/>
            <a:chExt cx="1388066" cy="36000"/>
          </a:xfrm>
          <a:solidFill>
            <a:schemeClr val="tx1">
              <a:lumMod val="50000"/>
              <a:lumOff val="50000"/>
            </a:schemeClr>
          </a:solidFill>
        </p:grpSpPr>
        <p:cxnSp>
          <p:nvCxnSpPr>
            <p:cNvPr id="29"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232"/>
          <p:cNvSpPr txBox="1"/>
          <p:nvPr/>
        </p:nvSpPr>
        <p:spPr>
          <a:xfrm>
            <a:off x="1187624" y="3795886"/>
            <a:ext cx="2088232" cy="623233"/>
          </a:xfrm>
          <a:prstGeom prst="rect">
            <a:avLst/>
          </a:prstGeom>
          <a:noFill/>
        </p:spPr>
        <p:txBody>
          <a:bodyPr wrap="square" lIns="68566" tIns="34283" rIns="68566" bIns="34283" rtlCol="0">
            <a:spAutoFit/>
          </a:bodyPr>
          <a:lstStyle/>
          <a:p>
            <a:pPr marL="342900" indent="-342900">
              <a:buFont typeface="+mj-ea"/>
              <a:buAutoNum type="circleNumDbPlain"/>
            </a:pPr>
            <a:r>
              <a:rPr lang="zh-CN" altLang="en-US" dirty="0" smtClean="0">
                <a:latin typeface="黑体"/>
                <a:ea typeface="黑体"/>
              </a:rPr>
              <a:t>应急性培训</a:t>
            </a:r>
          </a:p>
          <a:p>
            <a:pPr marL="342900" indent="-342900">
              <a:buFont typeface="+mj-ea"/>
              <a:buAutoNum type="circleNumDbPlain"/>
            </a:pPr>
            <a:r>
              <a:rPr lang="zh-CN" altLang="en-US" dirty="0" smtClean="0">
                <a:latin typeface="黑体"/>
                <a:ea typeface="黑体"/>
              </a:rPr>
              <a:t>发展性培训</a:t>
            </a:r>
            <a:endParaRPr lang="en-US" altLang="zh-CN" dirty="0">
              <a:latin typeface="黑体"/>
              <a:ea typeface="黑体"/>
            </a:endParaRPr>
          </a:p>
        </p:txBody>
      </p:sp>
      <p:grpSp>
        <p:nvGrpSpPr>
          <p:cNvPr id="32" name="组合 3"/>
          <p:cNvGrpSpPr/>
          <p:nvPr/>
        </p:nvGrpSpPr>
        <p:grpSpPr>
          <a:xfrm>
            <a:off x="1043608" y="3182184"/>
            <a:ext cx="2482138" cy="541694"/>
            <a:chOff x="1068521" y="2239458"/>
            <a:chExt cx="1488051" cy="569505"/>
          </a:xfrm>
        </p:grpSpPr>
        <p:sp>
          <p:nvSpPr>
            <p:cNvPr id="33" name="圆角矩形 3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4"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按培训目的划分</a:t>
              </a:r>
              <a:endParaRPr lang="zh-CN" altLang="en-US" sz="2000" dirty="0">
                <a:solidFill>
                  <a:schemeClr val="bg1"/>
                </a:solidFill>
                <a:latin typeface="+mj-ea"/>
                <a:ea typeface="+mj-ea"/>
                <a:cs typeface="华文黑体" pitchFamily="2" charset="-122"/>
              </a:endParaRPr>
            </a:p>
          </p:txBody>
        </p:sp>
      </p:grpSp>
      <p:sp>
        <p:nvSpPr>
          <p:cNvPr id="35" name="文本框 34"/>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企业人力资源管理方法</a:t>
            </a:r>
            <a:r>
              <a:rPr kumimoji="1" lang="en-US" altLang="zh-CN" sz="3200" dirty="0" smtClean="0">
                <a:latin typeface="黑体"/>
                <a:ea typeface="黑体"/>
              </a:rPr>
              <a:t>-</a:t>
            </a:r>
            <a:r>
              <a:rPr kumimoji="1" lang="zh-CN" altLang="en-US" sz="3200" dirty="0" smtClean="0">
                <a:latin typeface="黑体"/>
                <a:ea typeface="黑体"/>
              </a:rPr>
              <a:t>员工培训类型</a:t>
            </a:r>
            <a:endParaRPr kumimoji="1" lang="zh-CN" altLang="en-US" sz="3200" dirty="0">
              <a:latin typeface="黑体"/>
              <a:ea typeface="黑体"/>
            </a:endParaRPr>
          </a:p>
        </p:txBody>
      </p:sp>
    </p:spTree>
    <p:extLst>
      <p:ext uri="{BB962C8B-B14F-4D97-AF65-F5344CB8AC3E}">
        <p14:creationId xmlns:p14="http://schemas.microsoft.com/office/powerpoint/2010/main" val="167538184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ppt_x"/>
                                          </p:val>
                                        </p:tav>
                                        <p:tav tm="100000">
                                          <p:val>
                                            <p:strVal val="#ppt_x"/>
                                          </p:val>
                                        </p:tav>
                                      </p:tavLst>
                                    </p:anim>
                                    <p:anim calcmode="lin" valueType="num">
                                      <p:cBhvr additive="base">
                                        <p:cTn id="13" dur="50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left)">
                                      <p:cBhvr>
                                        <p:cTn id="22" dur="500"/>
                                        <p:tgtEl>
                                          <p:spTgt spid="43"/>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right)">
                                      <p:cBhvr>
                                        <p:cTn id="26" dur="500"/>
                                        <p:tgtEl>
                                          <p:spTgt spid="46"/>
                                        </p:tgtEl>
                                      </p:cBhvr>
                                    </p:animEffect>
                                  </p:childTnLst>
                                </p:cTn>
                              </p:par>
                              <p:par>
                                <p:cTn id="27" presetID="2" presetClass="entr" presetSubtype="8"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fill="hold"/>
                                        <p:tgtEl>
                                          <p:spTgt spid="57"/>
                                        </p:tgtEl>
                                        <p:attrNameLst>
                                          <p:attrName>ppt_x</p:attrName>
                                        </p:attrNameLst>
                                      </p:cBhvr>
                                      <p:tavLst>
                                        <p:tav tm="0">
                                          <p:val>
                                            <p:strVal val="0-#ppt_w/2"/>
                                          </p:val>
                                        </p:tav>
                                        <p:tav tm="100000">
                                          <p:val>
                                            <p:strVal val="#ppt_x"/>
                                          </p:val>
                                        </p:tav>
                                      </p:tavLst>
                                    </p:anim>
                                    <p:anim calcmode="lin" valueType="num">
                                      <p:cBhvr additive="base">
                                        <p:cTn id="30" dur="500" fill="hold"/>
                                        <p:tgtEl>
                                          <p:spTgt spid="57"/>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500" fill="hold"/>
                                        <p:tgtEl>
                                          <p:spTgt spid="32"/>
                                        </p:tgtEl>
                                        <p:attrNameLst>
                                          <p:attrName>ppt_x</p:attrName>
                                        </p:attrNameLst>
                                      </p:cBhvr>
                                      <p:tavLst>
                                        <p:tav tm="0">
                                          <p:val>
                                            <p:strVal val="0-#ppt_w/2"/>
                                          </p:val>
                                        </p:tav>
                                        <p:tav tm="100000">
                                          <p:val>
                                            <p:strVal val="#ppt_x"/>
                                          </p:val>
                                        </p:tav>
                                      </p:tavLst>
                                    </p:anim>
                                    <p:anim calcmode="lin" valueType="num">
                                      <p:cBhvr additive="base">
                                        <p:cTn id="34" dur="500" fill="hold"/>
                                        <p:tgtEl>
                                          <p:spTgt spid="3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1+#ppt_w/2"/>
                                          </p:val>
                                        </p:tav>
                                        <p:tav tm="100000">
                                          <p:val>
                                            <p:strVal val="#ppt_x"/>
                                          </p:val>
                                        </p:tav>
                                      </p:tavLst>
                                    </p:anim>
                                    <p:anim calcmode="lin" valueType="num">
                                      <p:cBhvr additive="base">
                                        <p:cTn id="38" dur="500" fill="hold"/>
                                        <p:tgtEl>
                                          <p:spTgt spid="6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randombar(horizontal)">
                                      <p:cBhvr>
                                        <p:cTn id="45" dur="500"/>
                                        <p:tgtEl>
                                          <p:spTgt spid="26"/>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randombar(horizontal)">
                                      <p:cBhvr>
                                        <p:cTn id="48" dur="500"/>
                                        <p:tgtEl>
                                          <p:spTgt spid="56"/>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randombar(horizontal)">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26"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244"/>
          <p:cNvGrpSpPr/>
          <p:nvPr/>
        </p:nvGrpSpPr>
        <p:grpSpPr>
          <a:xfrm flipH="1">
            <a:off x="4932040" y="1347614"/>
            <a:ext cx="1041050" cy="27000"/>
            <a:chOff x="2531312" y="2421168"/>
            <a:chExt cx="1388066" cy="36000"/>
          </a:xfrm>
          <a:solidFill>
            <a:schemeClr val="tx1">
              <a:lumMod val="50000"/>
              <a:lumOff val="50000"/>
            </a:schemeClr>
          </a:solidFill>
        </p:grpSpPr>
        <p:cxnSp>
          <p:nvCxnSpPr>
            <p:cNvPr id="44"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8"/>
          <p:cNvGrpSpPr/>
          <p:nvPr/>
        </p:nvGrpSpPr>
        <p:grpSpPr>
          <a:xfrm>
            <a:off x="2278311" y="1347614"/>
            <a:ext cx="1041050" cy="27000"/>
            <a:chOff x="2531312" y="2421168"/>
            <a:chExt cx="1388066" cy="36000"/>
          </a:xfrm>
          <a:solidFill>
            <a:schemeClr val="tx1">
              <a:lumMod val="50000"/>
              <a:lumOff val="50000"/>
            </a:schemeClr>
          </a:solidFill>
        </p:grpSpPr>
        <p:cxnSp>
          <p:nvCxnSpPr>
            <p:cNvPr id="47"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18"/>
          <p:cNvGrpSpPr>
            <a:grpSpLocks/>
          </p:cNvGrpSpPr>
          <p:nvPr/>
        </p:nvGrpSpPr>
        <p:grpSpPr bwMode="auto">
          <a:xfrm>
            <a:off x="2913267" y="1181900"/>
            <a:ext cx="2018773" cy="1366272"/>
            <a:chOff x="0" y="0"/>
            <a:chExt cx="2093189" cy="1416774"/>
          </a:xfrm>
          <a:solidFill>
            <a:srgbClr val="CB1B3D"/>
          </a:solidFill>
        </p:grpSpPr>
        <p:sp>
          <p:nvSpPr>
            <p:cNvPr id="50"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1" name="文本框 20"/>
            <p:cNvSpPr>
              <a:spLocks noChangeArrowheads="1"/>
            </p:cNvSpPr>
            <p:nvPr/>
          </p:nvSpPr>
          <p:spPr bwMode="auto">
            <a:xfrm>
              <a:off x="709935" y="30374"/>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52" name="组合 21"/>
          <p:cNvGrpSpPr>
            <a:grpSpLocks/>
          </p:cNvGrpSpPr>
          <p:nvPr/>
        </p:nvGrpSpPr>
        <p:grpSpPr bwMode="auto">
          <a:xfrm>
            <a:off x="3983220" y="1203599"/>
            <a:ext cx="1963463" cy="1327832"/>
            <a:chOff x="0" y="0"/>
            <a:chExt cx="2093189" cy="1416774"/>
          </a:xfrm>
          <a:solidFill>
            <a:srgbClr val="CB1B3D"/>
          </a:solidFill>
        </p:grpSpPr>
        <p:sp>
          <p:nvSpPr>
            <p:cNvPr id="53"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4"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56" name="TextBox 232"/>
          <p:cNvSpPr txBox="1"/>
          <p:nvPr/>
        </p:nvSpPr>
        <p:spPr>
          <a:xfrm>
            <a:off x="6127898" y="1671440"/>
            <a:ext cx="2692574" cy="346234"/>
          </a:xfrm>
          <a:prstGeom prst="rect">
            <a:avLst/>
          </a:prstGeom>
          <a:noFill/>
        </p:spPr>
        <p:txBody>
          <a:bodyPr wrap="square" lIns="68566" tIns="34283" rIns="68566" bIns="34283" rtlCol="0">
            <a:spAutoFit/>
          </a:bodyPr>
          <a:lstStyle/>
          <a:p>
            <a:r>
              <a:rPr lang="zh-CN" altLang="zh-CN" dirty="0"/>
              <a:t>（制定培训计划</a:t>
            </a:r>
            <a:r>
              <a:rPr lang="en-US" altLang="zh-CN" dirty="0"/>
              <a:t>6W1H</a:t>
            </a:r>
            <a:r>
              <a:rPr lang="zh-CN" altLang="zh-CN" dirty="0"/>
              <a:t>） </a:t>
            </a:r>
            <a:endParaRPr lang="zh-CN" altLang="zh-CN" dirty="0">
              <a:latin typeface="黑体"/>
              <a:ea typeface="黑体"/>
            </a:endParaRPr>
          </a:p>
        </p:txBody>
      </p:sp>
      <p:grpSp>
        <p:nvGrpSpPr>
          <p:cNvPr id="57" name="组合 3"/>
          <p:cNvGrpSpPr/>
          <p:nvPr/>
        </p:nvGrpSpPr>
        <p:grpSpPr>
          <a:xfrm>
            <a:off x="539552" y="1035944"/>
            <a:ext cx="2254262" cy="541694"/>
            <a:chOff x="1068521" y="2239458"/>
            <a:chExt cx="1488051" cy="569505"/>
          </a:xfrm>
        </p:grpSpPr>
        <p:sp>
          <p:nvSpPr>
            <p:cNvPr id="58" name="圆角矩形 57"/>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mn-ea"/>
              </a:endParaRPr>
            </a:p>
          </p:txBody>
        </p:sp>
        <p:sp>
          <p:nvSpPr>
            <p:cNvPr id="59" name="TextBox 224"/>
            <p:cNvSpPr txBox="1"/>
            <p:nvPr/>
          </p:nvSpPr>
          <p:spPr>
            <a:xfrm>
              <a:off x="1068521" y="2239458"/>
              <a:ext cx="1488051" cy="428202"/>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n-ea"/>
                  <a:cs typeface="华文黑体" pitchFamily="2" charset="-122"/>
                </a:rPr>
                <a:t>培训需求分析</a:t>
              </a:r>
              <a:endParaRPr lang="zh-CN" altLang="en-US" sz="2000" dirty="0">
                <a:solidFill>
                  <a:schemeClr val="bg1"/>
                </a:solidFill>
                <a:latin typeface="+mn-ea"/>
                <a:cs typeface="华文黑体" pitchFamily="2" charset="-122"/>
              </a:endParaRPr>
            </a:p>
          </p:txBody>
        </p:sp>
      </p:grpSp>
      <p:grpSp>
        <p:nvGrpSpPr>
          <p:cNvPr id="60" name="组合 4"/>
          <p:cNvGrpSpPr/>
          <p:nvPr/>
        </p:nvGrpSpPr>
        <p:grpSpPr>
          <a:xfrm>
            <a:off x="6048710" y="1126476"/>
            <a:ext cx="2771762" cy="518555"/>
            <a:chOff x="7725958" y="2126318"/>
            <a:chExt cx="3023999" cy="691407"/>
          </a:xfrm>
        </p:grpSpPr>
        <p:sp>
          <p:nvSpPr>
            <p:cNvPr id="61" name="圆角矩形 60"/>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mn-ea"/>
              </a:endParaRPr>
            </a:p>
          </p:txBody>
        </p:sp>
        <p:sp>
          <p:nvSpPr>
            <p:cNvPr id="62" name="TextBox 87"/>
            <p:cNvSpPr txBox="1"/>
            <p:nvPr/>
          </p:nvSpPr>
          <p:spPr>
            <a:xfrm>
              <a:off x="7803100" y="2126318"/>
              <a:ext cx="2908764" cy="543055"/>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n-ea"/>
                  <a:cs typeface="华文黑体" pitchFamily="2" charset="-122"/>
                </a:rPr>
                <a:t>进行培训设计和实施</a:t>
              </a:r>
              <a:endParaRPr lang="zh-CN" altLang="en-US" sz="2000" dirty="0">
                <a:solidFill>
                  <a:schemeClr val="bg1"/>
                </a:solidFill>
                <a:latin typeface="+mn-ea"/>
                <a:cs typeface="华文黑体" pitchFamily="2" charset="-122"/>
              </a:endParaRPr>
            </a:p>
          </p:txBody>
        </p:sp>
      </p:grpSp>
      <p:sp>
        <p:nvSpPr>
          <p:cNvPr id="26" name="TextBox 232"/>
          <p:cNvSpPr txBox="1"/>
          <p:nvPr/>
        </p:nvSpPr>
        <p:spPr>
          <a:xfrm>
            <a:off x="539552" y="1635646"/>
            <a:ext cx="2448272" cy="623233"/>
          </a:xfrm>
          <a:prstGeom prst="rect">
            <a:avLst/>
          </a:prstGeom>
          <a:noFill/>
        </p:spPr>
        <p:txBody>
          <a:bodyPr wrap="square" lIns="68566" tIns="34283" rIns="68566" bIns="34283" rtlCol="0">
            <a:spAutoFit/>
          </a:bodyPr>
          <a:lstStyle/>
          <a:p>
            <a:r>
              <a:rPr lang="zh-CN" altLang="zh-CN" dirty="0">
                <a:latin typeface="黑体"/>
                <a:ea typeface="黑体"/>
              </a:rPr>
              <a:t>理想工作绩效一实际工作绩效</a:t>
            </a:r>
            <a:r>
              <a:rPr lang="en-US" altLang="zh-CN" dirty="0">
                <a:latin typeface="黑体"/>
                <a:ea typeface="黑体"/>
              </a:rPr>
              <a:t>= </a:t>
            </a:r>
            <a:r>
              <a:rPr lang="zh-CN" altLang="zh-CN" dirty="0">
                <a:latin typeface="黑体"/>
                <a:ea typeface="黑体"/>
              </a:rPr>
              <a:t>培训开发需求</a:t>
            </a:r>
          </a:p>
        </p:txBody>
      </p:sp>
      <p:grpSp>
        <p:nvGrpSpPr>
          <p:cNvPr id="24" name="组合 18"/>
          <p:cNvGrpSpPr>
            <a:grpSpLocks/>
          </p:cNvGrpSpPr>
          <p:nvPr/>
        </p:nvGrpSpPr>
        <p:grpSpPr bwMode="auto">
          <a:xfrm>
            <a:off x="3923928" y="2570284"/>
            <a:ext cx="1944216" cy="1315812"/>
            <a:chOff x="-155052" y="0"/>
            <a:chExt cx="2093189" cy="1416774"/>
          </a:xfrm>
          <a:solidFill>
            <a:srgbClr val="CB1B3D"/>
          </a:solidFill>
        </p:grpSpPr>
        <p:sp>
          <p:nvSpPr>
            <p:cNvPr id="25" name="等腰三角形 19">
              <a:hlinkClick r:id="rId3"/>
            </p:cNvPr>
            <p:cNvSpPr>
              <a:spLocks noChangeArrowheads="1"/>
            </p:cNvSpPr>
            <p:nvPr/>
          </p:nvSpPr>
          <p:spPr bwMode="auto">
            <a:xfrm flipH="1" flipV="1">
              <a:off x="-155052"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7"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smtClean="0">
                  <a:solidFill>
                    <a:schemeClr val="bg1"/>
                  </a:solidFill>
                  <a:latin typeface="微软雅黑" pitchFamily="34" charset="-122"/>
                  <a:ea typeface="微软雅黑" pitchFamily="34" charset="-122"/>
                </a:rPr>
                <a:t>0</a:t>
              </a:r>
              <a:r>
                <a:rPr lang="en-US" altLang="zh-CN" sz="3000" dirty="0" smtClean="0">
                  <a:solidFill>
                    <a:schemeClr val="bg1"/>
                  </a:solidFill>
                  <a:latin typeface="微软雅黑" pitchFamily="34" charset="-122"/>
                  <a:ea typeface="微软雅黑" pitchFamily="34" charset="-122"/>
                </a:rPr>
                <a:t>3</a:t>
              </a:r>
              <a:endParaRPr lang="zh-CN" altLang="en-US" sz="3000" dirty="0">
                <a:solidFill>
                  <a:schemeClr val="bg1"/>
                </a:solidFill>
                <a:latin typeface="微软雅黑" pitchFamily="34" charset="-122"/>
                <a:ea typeface="微软雅黑" pitchFamily="34" charset="-122"/>
              </a:endParaRPr>
            </a:p>
          </p:txBody>
        </p:sp>
      </p:grpSp>
      <p:grpSp>
        <p:nvGrpSpPr>
          <p:cNvPr id="28" name="组合 244"/>
          <p:cNvGrpSpPr/>
          <p:nvPr/>
        </p:nvGrpSpPr>
        <p:grpSpPr>
          <a:xfrm>
            <a:off x="3530950" y="3465462"/>
            <a:ext cx="1041050" cy="27000"/>
            <a:chOff x="2531312" y="2421168"/>
            <a:chExt cx="1388066" cy="36000"/>
          </a:xfrm>
          <a:solidFill>
            <a:schemeClr val="tx1">
              <a:lumMod val="50000"/>
              <a:lumOff val="50000"/>
            </a:schemeClr>
          </a:solidFill>
        </p:grpSpPr>
        <p:cxnSp>
          <p:nvCxnSpPr>
            <p:cNvPr id="29"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232"/>
          <p:cNvSpPr txBox="1"/>
          <p:nvPr/>
        </p:nvSpPr>
        <p:spPr>
          <a:xfrm>
            <a:off x="539552" y="3795886"/>
            <a:ext cx="4536504" cy="900232"/>
          </a:xfrm>
          <a:prstGeom prst="rect">
            <a:avLst/>
          </a:prstGeom>
          <a:noFill/>
        </p:spPr>
        <p:txBody>
          <a:bodyPr wrap="square" lIns="68566" tIns="34283" rIns="68566" bIns="34283" rtlCol="0">
            <a:spAutoFit/>
          </a:bodyPr>
          <a:lstStyle/>
          <a:p>
            <a:r>
              <a:rPr lang="zh-CN" altLang="zh-CN" dirty="0">
                <a:latin typeface="黑体"/>
                <a:ea typeface="黑体"/>
              </a:rPr>
              <a:t>（</a:t>
            </a:r>
            <a:r>
              <a:rPr lang="en-US" altLang="zh-CN" dirty="0">
                <a:latin typeface="黑体"/>
                <a:ea typeface="黑体"/>
              </a:rPr>
              <a:t>1</a:t>
            </a:r>
            <a:r>
              <a:rPr lang="zh-CN" altLang="zh-CN" dirty="0">
                <a:latin typeface="黑体"/>
                <a:ea typeface="黑体"/>
              </a:rPr>
              <a:t>）确定评估标准（</a:t>
            </a:r>
            <a:r>
              <a:rPr lang="en-US" altLang="zh-CN" dirty="0">
                <a:latin typeface="黑体"/>
                <a:ea typeface="黑体"/>
              </a:rPr>
              <a:t>2</a:t>
            </a:r>
            <a:r>
              <a:rPr lang="zh-CN" altLang="zh-CN" dirty="0">
                <a:latin typeface="黑体"/>
                <a:ea typeface="黑体"/>
              </a:rPr>
              <a:t>）</a:t>
            </a:r>
            <a:r>
              <a:rPr lang="zh-CN" altLang="zh-CN" dirty="0" smtClean="0">
                <a:latin typeface="黑体"/>
                <a:ea typeface="黑体"/>
              </a:rPr>
              <a:t>评价方案设计</a:t>
            </a:r>
            <a:endParaRPr lang="en-US" altLang="zh-CN" dirty="0" smtClean="0">
              <a:latin typeface="黑体"/>
              <a:ea typeface="黑体"/>
            </a:endParaRPr>
          </a:p>
          <a:p>
            <a:r>
              <a:rPr lang="zh-CN" altLang="zh-CN" dirty="0" smtClean="0">
                <a:latin typeface="黑体"/>
                <a:ea typeface="黑体"/>
              </a:rPr>
              <a:t>（</a:t>
            </a:r>
            <a:r>
              <a:rPr lang="en-US" altLang="zh-CN" dirty="0">
                <a:latin typeface="黑体"/>
                <a:ea typeface="黑体"/>
              </a:rPr>
              <a:t>3</a:t>
            </a:r>
            <a:r>
              <a:rPr lang="zh-CN" altLang="zh-CN" dirty="0">
                <a:latin typeface="黑体"/>
                <a:ea typeface="黑体"/>
              </a:rPr>
              <a:t>）培训反馈阶段（</a:t>
            </a:r>
            <a:r>
              <a:rPr lang="en-US" altLang="zh-CN" dirty="0">
                <a:latin typeface="黑体"/>
                <a:ea typeface="黑体"/>
              </a:rPr>
              <a:t>4</a:t>
            </a:r>
            <a:r>
              <a:rPr lang="zh-CN" altLang="zh-CN" dirty="0">
                <a:latin typeface="黑体"/>
                <a:ea typeface="黑体"/>
              </a:rPr>
              <a:t>）确定投资回报率</a:t>
            </a:r>
          </a:p>
          <a:p>
            <a:r>
              <a:rPr lang="en-US" altLang="zh-CN" dirty="0">
                <a:latin typeface="黑体"/>
                <a:ea typeface="黑体"/>
              </a:rPr>
              <a:t> </a:t>
            </a:r>
            <a:endParaRPr lang="zh-CN" altLang="zh-CN" dirty="0">
              <a:latin typeface="黑体"/>
              <a:ea typeface="黑体"/>
            </a:endParaRPr>
          </a:p>
        </p:txBody>
      </p:sp>
      <p:grpSp>
        <p:nvGrpSpPr>
          <p:cNvPr id="32" name="组合 3"/>
          <p:cNvGrpSpPr/>
          <p:nvPr/>
        </p:nvGrpSpPr>
        <p:grpSpPr>
          <a:xfrm>
            <a:off x="467544" y="3182184"/>
            <a:ext cx="3058202" cy="541694"/>
            <a:chOff x="1068521" y="2239458"/>
            <a:chExt cx="1488051" cy="569505"/>
          </a:xfrm>
        </p:grpSpPr>
        <p:sp>
          <p:nvSpPr>
            <p:cNvPr id="33" name="圆角矩形 3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mn-ea"/>
              </a:endParaRPr>
            </a:p>
          </p:txBody>
        </p:sp>
        <p:sp>
          <p:nvSpPr>
            <p:cNvPr id="34" name="TextBox 224"/>
            <p:cNvSpPr txBox="1"/>
            <p:nvPr/>
          </p:nvSpPr>
          <p:spPr>
            <a:xfrm>
              <a:off x="1068521" y="2239458"/>
              <a:ext cx="1488051" cy="428202"/>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n-ea"/>
                  <a:cs typeface="华文黑体" pitchFamily="2" charset="-122"/>
                </a:rPr>
                <a:t>培训的效果评估与反馈</a:t>
              </a:r>
              <a:endParaRPr lang="zh-CN" altLang="en-US" sz="2000" dirty="0">
                <a:solidFill>
                  <a:schemeClr val="bg1"/>
                </a:solidFill>
                <a:latin typeface="+mn-ea"/>
                <a:cs typeface="华文黑体" pitchFamily="2" charset="-122"/>
              </a:endParaRPr>
            </a:p>
          </p:txBody>
        </p:sp>
      </p:grpSp>
      <p:sp>
        <p:nvSpPr>
          <p:cNvPr id="35" name="文本框 34"/>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企业人力资源管理方法</a:t>
            </a:r>
            <a:r>
              <a:rPr kumimoji="1" lang="en-US" altLang="zh-CN" sz="3200" dirty="0" smtClean="0">
                <a:latin typeface="黑体"/>
                <a:ea typeface="黑体"/>
              </a:rPr>
              <a:t>-</a:t>
            </a:r>
            <a:r>
              <a:rPr kumimoji="1" lang="zh-CN" altLang="en-US" sz="3200" dirty="0" smtClean="0">
                <a:latin typeface="黑体"/>
                <a:ea typeface="黑体"/>
              </a:rPr>
              <a:t>员工培训程序</a:t>
            </a:r>
            <a:endParaRPr kumimoji="1" lang="zh-CN" altLang="en-US" sz="3200" dirty="0">
              <a:latin typeface="黑体"/>
              <a:ea typeface="黑体"/>
            </a:endParaRPr>
          </a:p>
        </p:txBody>
      </p:sp>
    </p:spTree>
    <p:extLst>
      <p:ext uri="{BB962C8B-B14F-4D97-AF65-F5344CB8AC3E}">
        <p14:creationId xmlns:p14="http://schemas.microsoft.com/office/powerpoint/2010/main" val="65422997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ppt_x"/>
                                          </p:val>
                                        </p:tav>
                                        <p:tav tm="100000">
                                          <p:val>
                                            <p:strVal val="#ppt_x"/>
                                          </p:val>
                                        </p:tav>
                                      </p:tavLst>
                                    </p:anim>
                                    <p:anim calcmode="lin" valueType="num">
                                      <p:cBhvr additive="base">
                                        <p:cTn id="13" dur="50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left)">
                                      <p:cBhvr>
                                        <p:cTn id="22" dur="500"/>
                                        <p:tgtEl>
                                          <p:spTgt spid="43"/>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right)">
                                      <p:cBhvr>
                                        <p:cTn id="26" dur="500"/>
                                        <p:tgtEl>
                                          <p:spTgt spid="46"/>
                                        </p:tgtEl>
                                      </p:cBhvr>
                                    </p:animEffect>
                                  </p:childTnLst>
                                </p:cTn>
                              </p:par>
                              <p:par>
                                <p:cTn id="27" presetID="2" presetClass="entr" presetSubtype="8"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fill="hold"/>
                                        <p:tgtEl>
                                          <p:spTgt spid="57"/>
                                        </p:tgtEl>
                                        <p:attrNameLst>
                                          <p:attrName>ppt_x</p:attrName>
                                        </p:attrNameLst>
                                      </p:cBhvr>
                                      <p:tavLst>
                                        <p:tav tm="0">
                                          <p:val>
                                            <p:strVal val="0-#ppt_w/2"/>
                                          </p:val>
                                        </p:tav>
                                        <p:tav tm="100000">
                                          <p:val>
                                            <p:strVal val="#ppt_x"/>
                                          </p:val>
                                        </p:tav>
                                      </p:tavLst>
                                    </p:anim>
                                    <p:anim calcmode="lin" valueType="num">
                                      <p:cBhvr additive="base">
                                        <p:cTn id="30" dur="500" fill="hold"/>
                                        <p:tgtEl>
                                          <p:spTgt spid="57"/>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500" fill="hold"/>
                                        <p:tgtEl>
                                          <p:spTgt spid="32"/>
                                        </p:tgtEl>
                                        <p:attrNameLst>
                                          <p:attrName>ppt_x</p:attrName>
                                        </p:attrNameLst>
                                      </p:cBhvr>
                                      <p:tavLst>
                                        <p:tav tm="0">
                                          <p:val>
                                            <p:strVal val="0-#ppt_w/2"/>
                                          </p:val>
                                        </p:tav>
                                        <p:tav tm="100000">
                                          <p:val>
                                            <p:strVal val="#ppt_x"/>
                                          </p:val>
                                        </p:tav>
                                      </p:tavLst>
                                    </p:anim>
                                    <p:anim calcmode="lin" valueType="num">
                                      <p:cBhvr additive="base">
                                        <p:cTn id="34" dur="500" fill="hold"/>
                                        <p:tgtEl>
                                          <p:spTgt spid="3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1+#ppt_w/2"/>
                                          </p:val>
                                        </p:tav>
                                        <p:tav tm="100000">
                                          <p:val>
                                            <p:strVal val="#ppt_x"/>
                                          </p:val>
                                        </p:tav>
                                      </p:tavLst>
                                    </p:anim>
                                    <p:anim calcmode="lin" valueType="num">
                                      <p:cBhvr additive="base">
                                        <p:cTn id="38" dur="500" fill="hold"/>
                                        <p:tgtEl>
                                          <p:spTgt spid="6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randombar(horizontal)">
                                      <p:cBhvr>
                                        <p:cTn id="45" dur="500"/>
                                        <p:tgtEl>
                                          <p:spTgt spid="26"/>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randombar(horizontal)">
                                      <p:cBhvr>
                                        <p:cTn id="48" dur="500"/>
                                        <p:tgtEl>
                                          <p:spTgt spid="56"/>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randombar(horizontal)">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26"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MH_Other_1"/>
          <p:cNvCxnSpPr/>
          <p:nvPr>
            <p:custDataLst>
              <p:tags r:id="rId2"/>
            </p:custDataLst>
          </p:nvPr>
        </p:nvCxnSpPr>
        <p:spPr>
          <a:xfrm>
            <a:off x="1011314" y="2153186"/>
            <a:ext cx="2383001"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5" name="MH_Other_2"/>
          <p:cNvCxnSpPr/>
          <p:nvPr>
            <p:custDataLst>
              <p:tags r:id="rId3"/>
            </p:custDataLst>
          </p:nvPr>
        </p:nvCxnSpPr>
        <p:spPr>
          <a:xfrm>
            <a:off x="5359094" y="2624752"/>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59" name="MH_Other_3"/>
          <p:cNvCxnSpPr/>
          <p:nvPr>
            <p:custDataLst>
              <p:tags r:id="rId4"/>
            </p:custDataLst>
          </p:nvPr>
        </p:nvCxnSpPr>
        <p:spPr>
          <a:xfrm>
            <a:off x="611561" y="3838921"/>
            <a:ext cx="2250816"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67" name="MH_Other_4"/>
          <p:cNvCxnSpPr/>
          <p:nvPr>
            <p:custDataLst>
              <p:tags r:id="rId5"/>
            </p:custDataLst>
          </p:nvPr>
        </p:nvCxnSpPr>
        <p:spPr>
          <a:xfrm>
            <a:off x="4644008" y="4659982"/>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nvGrpSpPr>
          <p:cNvPr id="2" name="组合 3"/>
          <p:cNvGrpSpPr/>
          <p:nvPr/>
        </p:nvGrpSpPr>
        <p:grpSpPr>
          <a:xfrm>
            <a:off x="2771175" y="1953619"/>
            <a:ext cx="2749670" cy="2627042"/>
            <a:chOff x="3131215" y="1347614"/>
            <a:chExt cx="2749670" cy="2627042"/>
          </a:xfrm>
        </p:grpSpPr>
        <p:sp>
          <p:nvSpPr>
            <p:cNvPr id="11" name="MH_SubTitle_1"/>
            <p:cNvSpPr/>
            <p:nvPr>
              <p:custDataLst>
                <p:tags r:id="rId10"/>
              </p:custDataLst>
            </p:nvPr>
          </p:nvSpPr>
          <p:spPr>
            <a:xfrm rot="18218127">
              <a:off x="3865819" y="1162291"/>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80000" tIns="0" rIns="0" bIns="0" rtlCol="0" anchor="ctr">
              <a:normAutofit/>
            </a:bodyPr>
            <a:lstStyle/>
            <a:p>
              <a:pPr algn="ctr"/>
              <a:r>
                <a:rPr lang="zh-CN" altLang="zh-CN" sz="2000" b="1" dirty="0" smtClean="0">
                  <a:latin typeface="黑体"/>
                  <a:ea typeface="黑体"/>
                </a:rPr>
                <a:t>激励的</a:t>
              </a:r>
              <a:endParaRPr lang="en-US" altLang="zh-CN" sz="2000" b="1" dirty="0" smtClean="0">
                <a:latin typeface="黑体"/>
                <a:ea typeface="黑体"/>
              </a:endParaRPr>
            </a:p>
            <a:p>
              <a:pPr algn="ctr"/>
              <a:r>
                <a:rPr lang="zh-CN" altLang="zh-CN" sz="2000" b="1" dirty="0" smtClean="0">
                  <a:latin typeface="黑体"/>
                  <a:ea typeface="黑体"/>
                </a:rPr>
                <a:t>发生机制</a:t>
              </a:r>
              <a:r>
                <a:rPr lang="zh-CN" altLang="zh-CN" sz="2000" dirty="0" smtClean="0">
                  <a:latin typeface="黑体"/>
                  <a:ea typeface="黑体"/>
                </a:rPr>
                <a:t> </a:t>
              </a:r>
              <a:endParaRPr lang="zh-CN" altLang="en-US" sz="2000" dirty="0">
                <a:solidFill>
                  <a:srgbClr val="FFFFFF"/>
                </a:solidFill>
                <a:latin typeface="黑体"/>
                <a:ea typeface="黑体"/>
              </a:endParaRPr>
            </a:p>
          </p:txBody>
        </p:sp>
        <p:sp>
          <p:nvSpPr>
            <p:cNvPr id="12" name="MH_SubTitle_2"/>
            <p:cNvSpPr/>
            <p:nvPr>
              <p:custDataLst>
                <p:tags r:id="rId11"/>
              </p:custDataLst>
            </p:nvPr>
          </p:nvSpPr>
          <p:spPr>
            <a:xfrm rot="1955786">
              <a:off x="4767402" y="1863098"/>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激励类型</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13" name="MH_SubTitle_3"/>
            <p:cNvSpPr/>
            <p:nvPr>
              <p:custDataLst>
                <p:tags r:id="rId12"/>
              </p:custDataLst>
            </p:nvPr>
          </p:nvSpPr>
          <p:spPr>
            <a:xfrm rot="7109777">
              <a:off x="4148318" y="2735626"/>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激励理论</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14" name="MH_SubTitle_4"/>
            <p:cNvSpPr/>
            <p:nvPr>
              <p:custDataLst>
                <p:tags r:id="rId13"/>
              </p:custDataLst>
            </p:nvPr>
          </p:nvSpPr>
          <p:spPr>
            <a:xfrm rot="12790540">
              <a:off x="3131215" y="2123513"/>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08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激励理论</a:t>
              </a:r>
              <a:endParaRPr lang="zh-CN" altLang="en-US" sz="2000" dirty="0">
                <a:solidFill>
                  <a:srgbClr val="FFFFFF"/>
                </a:solidFill>
                <a:latin typeface="微软雅黑" panose="020B0503020204020204" pitchFamily="34" charset="-122"/>
                <a:ea typeface="微软雅黑" panose="020B0503020204020204" pitchFamily="34" charset="-122"/>
              </a:endParaRPr>
            </a:p>
          </p:txBody>
        </p:sp>
      </p:grpSp>
      <p:sp>
        <p:nvSpPr>
          <p:cNvPr id="15" name="MH_Text_1"/>
          <p:cNvSpPr txBox="1"/>
          <p:nvPr>
            <p:custDataLst>
              <p:tags r:id="rId6"/>
            </p:custDataLst>
          </p:nvPr>
        </p:nvSpPr>
        <p:spPr>
          <a:xfrm>
            <a:off x="982814" y="1845070"/>
            <a:ext cx="2653082" cy="870696"/>
          </a:xfrm>
          <a:prstGeom prst="rect">
            <a:avLst/>
          </a:prstGeom>
          <a:noFill/>
        </p:spPr>
        <p:txBody>
          <a:bodyPr wrap="square" lIns="91431" tIns="45715" rIns="91431" bIns="45715" rtlCol="0">
            <a:normAutofit/>
          </a:bodyPr>
          <a:lstStyle/>
          <a:p>
            <a:pPr algn="ctr" defTabSz="685428"/>
            <a:r>
              <a:rPr lang="zh-CN" altLang="en-US" sz="1600" dirty="0" smtClean="0">
                <a:solidFill>
                  <a:srgbClr val="000000"/>
                </a:solidFill>
                <a:latin typeface="黑体"/>
                <a:ea typeface="黑体"/>
              </a:rPr>
              <a:t>激励</a:t>
            </a:r>
            <a:r>
              <a:rPr lang="en-US" altLang="zh-CN" sz="1600" dirty="0" smtClean="0">
                <a:solidFill>
                  <a:srgbClr val="000000"/>
                </a:solidFill>
                <a:latin typeface="黑体"/>
                <a:ea typeface="黑体"/>
              </a:rPr>
              <a:t>/</a:t>
            </a:r>
            <a:r>
              <a:rPr lang="zh-CN" altLang="en-US" sz="1600" dirty="0" smtClean="0">
                <a:solidFill>
                  <a:srgbClr val="000000"/>
                </a:solidFill>
                <a:latin typeface="黑体"/>
                <a:ea typeface="黑体"/>
              </a:rPr>
              <a:t>努力</a:t>
            </a:r>
            <a:r>
              <a:rPr lang="zh-CN" altLang="en-US" sz="1600" dirty="0" smtClean="0">
                <a:solidFill>
                  <a:srgbClr val="000000"/>
                </a:solidFill>
                <a:latin typeface="黑体"/>
                <a:ea typeface="黑体"/>
                <a:sym typeface="Wingdings"/>
              </a:rPr>
              <a:t>绩效奖酬</a:t>
            </a:r>
            <a:endParaRPr lang="zh-CN" altLang="en-US" sz="1600" dirty="0">
              <a:solidFill>
                <a:srgbClr val="000000"/>
              </a:solidFill>
              <a:latin typeface="黑体"/>
              <a:ea typeface="黑体"/>
            </a:endParaRPr>
          </a:p>
        </p:txBody>
      </p:sp>
      <p:sp>
        <p:nvSpPr>
          <p:cNvPr id="16" name="MH_Text_4"/>
          <p:cNvSpPr txBox="1"/>
          <p:nvPr>
            <p:custDataLst>
              <p:tags r:id="rId7"/>
            </p:custDataLst>
          </p:nvPr>
        </p:nvSpPr>
        <p:spPr>
          <a:xfrm>
            <a:off x="179512" y="2355726"/>
            <a:ext cx="2736304" cy="2376264"/>
          </a:xfrm>
          <a:prstGeom prst="rect">
            <a:avLst/>
          </a:prstGeom>
          <a:noFill/>
        </p:spPr>
        <p:txBody>
          <a:bodyPr wrap="square" lIns="91431" tIns="45715" rIns="91431" bIns="45715" rtlCol="0">
            <a:noAutofit/>
          </a:bodyPr>
          <a:lstStyle/>
          <a:p>
            <a:r>
              <a:rPr lang="en-US" altLang="zh-CN" sz="1200" dirty="0">
                <a:latin typeface="黑体"/>
                <a:ea typeface="黑体"/>
              </a:rPr>
              <a:t>1</a:t>
            </a:r>
            <a:r>
              <a:rPr lang="zh-CN" altLang="zh-CN" sz="1200" dirty="0">
                <a:latin typeface="黑体"/>
                <a:ea typeface="黑体"/>
              </a:rPr>
              <a:t>、认清个体差异</a:t>
            </a:r>
          </a:p>
          <a:p>
            <a:r>
              <a:rPr lang="en-US" altLang="zh-CN" sz="1200" dirty="0">
                <a:latin typeface="黑体"/>
                <a:ea typeface="黑体"/>
              </a:rPr>
              <a:t>2</a:t>
            </a:r>
            <a:r>
              <a:rPr lang="zh-CN" altLang="zh-CN" sz="1200" dirty="0">
                <a:latin typeface="黑体"/>
                <a:ea typeface="黑体"/>
              </a:rPr>
              <a:t>、使人与岗位相匹配：对高成就者尤其重要</a:t>
            </a:r>
          </a:p>
          <a:p>
            <a:r>
              <a:rPr lang="en-US" altLang="zh-CN" sz="1200" dirty="0">
                <a:latin typeface="黑体"/>
                <a:ea typeface="黑体"/>
              </a:rPr>
              <a:t>3</a:t>
            </a:r>
            <a:r>
              <a:rPr lang="zh-CN" altLang="zh-CN" sz="1200" dirty="0">
                <a:latin typeface="黑体"/>
                <a:ea typeface="黑体"/>
              </a:rPr>
              <a:t>、恰当运用目标：有一定难度的具体目标</a:t>
            </a:r>
          </a:p>
          <a:p>
            <a:r>
              <a:rPr lang="en-US" altLang="zh-CN" sz="1200" dirty="0">
                <a:latin typeface="黑体"/>
                <a:ea typeface="黑体"/>
              </a:rPr>
              <a:t>4</a:t>
            </a:r>
            <a:r>
              <a:rPr lang="zh-CN" altLang="zh-CN" sz="1200" dirty="0">
                <a:latin typeface="黑体"/>
                <a:ea typeface="黑体"/>
              </a:rPr>
              <a:t>、确保个体认为目标是可以达到的：胜任工作</a:t>
            </a:r>
          </a:p>
          <a:p>
            <a:r>
              <a:rPr lang="en-US" altLang="zh-CN" sz="1200" dirty="0">
                <a:latin typeface="黑体"/>
                <a:ea typeface="黑体"/>
              </a:rPr>
              <a:t>5</a:t>
            </a:r>
            <a:r>
              <a:rPr lang="zh-CN" altLang="zh-CN" sz="1200" dirty="0">
                <a:latin typeface="黑体"/>
                <a:ea typeface="黑体"/>
              </a:rPr>
              <a:t>、个别化奖励：手段的针对性</a:t>
            </a:r>
          </a:p>
          <a:p>
            <a:r>
              <a:rPr lang="en-US" altLang="zh-CN" sz="1200" dirty="0">
                <a:latin typeface="黑体"/>
                <a:ea typeface="黑体"/>
              </a:rPr>
              <a:t>6</a:t>
            </a:r>
            <a:r>
              <a:rPr lang="zh-CN" altLang="zh-CN" sz="1200" dirty="0">
                <a:latin typeface="黑体"/>
                <a:ea typeface="黑体"/>
              </a:rPr>
              <a:t>、奖励与绩效挂钩：增加透明度</a:t>
            </a:r>
          </a:p>
          <a:p>
            <a:r>
              <a:rPr lang="en-US" altLang="zh-CN" sz="1200" dirty="0">
                <a:latin typeface="黑体"/>
                <a:ea typeface="黑体"/>
              </a:rPr>
              <a:t>7</a:t>
            </a:r>
            <a:r>
              <a:rPr lang="zh-CN" altLang="zh-CN" sz="1200" dirty="0">
                <a:latin typeface="黑体"/>
                <a:ea typeface="黑体"/>
              </a:rPr>
              <a:t>、检查公平系统：对某人公平并不意味着对其他人也公平</a:t>
            </a:r>
          </a:p>
          <a:p>
            <a:r>
              <a:rPr lang="en-US" altLang="zh-CN" sz="1200" dirty="0">
                <a:latin typeface="黑体"/>
                <a:ea typeface="黑体"/>
              </a:rPr>
              <a:t>8</a:t>
            </a:r>
            <a:r>
              <a:rPr lang="zh-CN" altLang="zh-CN" sz="1200" dirty="0">
                <a:latin typeface="黑体"/>
                <a:ea typeface="黑体"/>
              </a:rPr>
              <a:t>、不要忽视钱的因素：金钱是大多数人从事工作的原因</a:t>
            </a:r>
          </a:p>
        </p:txBody>
      </p:sp>
      <p:sp>
        <p:nvSpPr>
          <p:cNvPr id="17" name="MH_Text_3"/>
          <p:cNvSpPr txBox="1"/>
          <p:nvPr>
            <p:custDataLst>
              <p:tags r:id="rId8"/>
            </p:custDataLst>
          </p:nvPr>
        </p:nvSpPr>
        <p:spPr>
          <a:xfrm>
            <a:off x="5508104" y="2859782"/>
            <a:ext cx="3384376" cy="1656184"/>
          </a:xfrm>
          <a:prstGeom prst="rect">
            <a:avLst/>
          </a:prstGeom>
          <a:noFill/>
        </p:spPr>
        <p:txBody>
          <a:bodyPr wrap="square" lIns="91431" tIns="45715" rIns="91431" bIns="45715" rtlCol="0">
            <a:noAutofit/>
          </a:bodyPr>
          <a:lstStyle/>
          <a:p>
            <a:pPr marL="342900" indent="-342900">
              <a:buFont typeface="+mj-ea"/>
              <a:buAutoNum type="circleNumDbPlain"/>
            </a:pPr>
            <a:r>
              <a:rPr lang="zh-CN" altLang="zh-CN" sz="1600" dirty="0">
                <a:latin typeface="黑体"/>
                <a:ea typeface="黑体"/>
              </a:rPr>
              <a:t>内容型激励理论</a:t>
            </a:r>
            <a:r>
              <a:rPr lang="zh-CN" altLang="zh-CN" sz="1600" dirty="0" smtClean="0">
                <a:latin typeface="黑体"/>
                <a:ea typeface="黑体"/>
              </a:rPr>
              <a:t>：</a:t>
            </a:r>
            <a:r>
              <a:rPr lang="zh-CN" altLang="zh-CN" sz="1600" dirty="0">
                <a:latin typeface="黑体"/>
                <a:ea typeface="黑体"/>
              </a:rPr>
              <a:t>激励因素论主要是从“需要”、“动机”等个人行为要素角度研究激励的动因问题</a:t>
            </a:r>
            <a:r>
              <a:rPr lang="zh-CN" altLang="zh-CN" sz="1600" dirty="0" smtClean="0">
                <a:latin typeface="黑体"/>
                <a:ea typeface="黑体"/>
              </a:rPr>
              <a:t>。</a:t>
            </a:r>
            <a:endParaRPr lang="en-US" altLang="zh-CN" sz="1600" dirty="0" smtClean="0">
              <a:latin typeface="黑体"/>
              <a:ea typeface="黑体"/>
            </a:endParaRPr>
          </a:p>
          <a:p>
            <a:pPr marL="342900" indent="-342900">
              <a:buFont typeface="+mj-ea"/>
              <a:buAutoNum type="circleNumDbPlain"/>
            </a:pPr>
            <a:r>
              <a:rPr lang="zh-CN" altLang="zh-CN" sz="1600" dirty="0" smtClean="0">
                <a:latin typeface="黑体"/>
                <a:ea typeface="黑体"/>
              </a:rPr>
              <a:t>过程型激励理论</a:t>
            </a:r>
            <a:r>
              <a:rPr lang="zh-CN" altLang="zh-CN" sz="1600" dirty="0">
                <a:latin typeface="黑体"/>
                <a:ea typeface="黑体"/>
              </a:rPr>
              <a:t>：侧重从组织目标与个人目标相关联的角度，研究激励实现的基本过程和机制</a:t>
            </a:r>
            <a:r>
              <a:rPr lang="zh-CN" altLang="zh-CN" sz="1600" dirty="0" smtClean="0">
                <a:latin typeface="黑体"/>
                <a:ea typeface="黑体"/>
              </a:rPr>
              <a:t>。</a:t>
            </a:r>
            <a:endParaRPr lang="zh-CN" altLang="zh-CN" sz="1600" dirty="0">
              <a:latin typeface="黑体"/>
              <a:ea typeface="黑体"/>
            </a:endParaRPr>
          </a:p>
        </p:txBody>
      </p:sp>
      <p:sp>
        <p:nvSpPr>
          <p:cNvPr id="18" name="MH_Text_2"/>
          <p:cNvSpPr txBox="1"/>
          <p:nvPr>
            <p:custDataLst>
              <p:tags r:id="rId9"/>
            </p:custDataLst>
          </p:nvPr>
        </p:nvSpPr>
        <p:spPr>
          <a:xfrm>
            <a:off x="5292080" y="1635646"/>
            <a:ext cx="2470646" cy="1039328"/>
          </a:xfrm>
          <a:prstGeom prst="rect">
            <a:avLst/>
          </a:prstGeom>
          <a:noFill/>
        </p:spPr>
        <p:txBody>
          <a:bodyPr wrap="square" lIns="91431" tIns="45715" rIns="91431" bIns="45715" rtlCol="0">
            <a:normAutofit lnSpcReduction="10000"/>
          </a:bodyPr>
          <a:lstStyle/>
          <a:p>
            <a:r>
              <a:rPr lang="en-US" altLang="zh-CN" sz="1600" dirty="0" smtClean="0">
                <a:latin typeface="黑体"/>
                <a:ea typeface="黑体"/>
              </a:rPr>
              <a:t>1</a:t>
            </a:r>
            <a:r>
              <a:rPr lang="zh-CN" altLang="zh-CN" sz="1600" dirty="0">
                <a:latin typeface="黑体"/>
                <a:ea typeface="黑体"/>
              </a:rPr>
              <a:t>、物质激励和精神激励 </a:t>
            </a:r>
            <a:r>
              <a:rPr lang="en-US" altLang="zh-CN" sz="1600" dirty="0">
                <a:latin typeface="黑体"/>
                <a:ea typeface="黑体"/>
              </a:rPr>
              <a:t> 2</a:t>
            </a:r>
            <a:r>
              <a:rPr lang="zh-CN" altLang="zh-CN" sz="1600" dirty="0">
                <a:latin typeface="黑体"/>
                <a:ea typeface="黑体"/>
              </a:rPr>
              <a:t>、正激励和负激励</a:t>
            </a:r>
            <a:r>
              <a:rPr lang="en-US" altLang="zh-CN" sz="1600" dirty="0">
                <a:latin typeface="黑体"/>
                <a:ea typeface="黑体"/>
              </a:rPr>
              <a:t> </a:t>
            </a:r>
            <a:endParaRPr lang="en-US" altLang="zh-CN" sz="1600" dirty="0" smtClean="0">
              <a:latin typeface="黑体"/>
              <a:ea typeface="黑体"/>
            </a:endParaRPr>
          </a:p>
          <a:p>
            <a:r>
              <a:rPr lang="en-US" altLang="zh-CN" sz="1600" dirty="0" smtClean="0">
                <a:latin typeface="黑体"/>
                <a:ea typeface="黑体"/>
              </a:rPr>
              <a:t>3</a:t>
            </a:r>
            <a:r>
              <a:rPr lang="zh-CN" altLang="zh-CN" sz="1600" dirty="0">
                <a:latin typeface="黑体"/>
                <a:ea typeface="黑体"/>
              </a:rPr>
              <a:t>、他人激励和自我</a:t>
            </a:r>
            <a:r>
              <a:rPr lang="zh-CN" altLang="zh-CN" sz="1600" dirty="0" smtClean="0">
                <a:latin typeface="黑体"/>
                <a:ea typeface="黑体"/>
              </a:rPr>
              <a:t>激励</a:t>
            </a:r>
            <a:endParaRPr lang="en-US" altLang="zh-CN" sz="1600" dirty="0" smtClean="0">
              <a:latin typeface="黑体"/>
              <a:ea typeface="黑体"/>
            </a:endParaRPr>
          </a:p>
          <a:p>
            <a:r>
              <a:rPr lang="zh-CN" altLang="zh-CN" sz="1600" dirty="0">
                <a:solidFill>
                  <a:schemeClr val="accent1"/>
                </a:solidFill>
                <a:latin typeface="黑体"/>
                <a:ea typeface="黑体"/>
              </a:rPr>
              <a:t> </a:t>
            </a:r>
            <a:r>
              <a:rPr lang="zh-CN" altLang="en-US" sz="1600" dirty="0" smtClean="0">
                <a:solidFill>
                  <a:schemeClr val="accent1"/>
                </a:solidFill>
                <a:latin typeface="黑体"/>
                <a:ea typeface="黑体"/>
              </a:rPr>
              <a:t>   </a:t>
            </a:r>
            <a:r>
              <a:rPr lang="zh-CN" altLang="zh-CN" sz="1600" dirty="0" smtClean="0">
                <a:solidFill>
                  <a:schemeClr val="accent1"/>
                </a:solidFill>
                <a:latin typeface="黑体"/>
                <a:ea typeface="黑体"/>
              </a:rPr>
              <a:t>－</a:t>
            </a:r>
            <a:r>
              <a:rPr lang="zh-CN" altLang="zh-CN" sz="1600" dirty="0">
                <a:latin typeface="黑体"/>
                <a:ea typeface="黑体"/>
              </a:rPr>
              <a:t>外激励和内激励</a:t>
            </a:r>
          </a:p>
        </p:txBody>
      </p:sp>
      <p:sp>
        <p:nvSpPr>
          <p:cNvPr id="19" name="文本框 18"/>
          <p:cNvSpPr txBox="1"/>
          <p:nvPr/>
        </p:nvSpPr>
        <p:spPr>
          <a:xfrm>
            <a:off x="971600" y="123478"/>
            <a:ext cx="7272808" cy="584776"/>
          </a:xfrm>
          <a:prstGeom prst="rect">
            <a:avLst/>
          </a:prstGeom>
          <a:noFill/>
        </p:spPr>
        <p:txBody>
          <a:bodyPr wrap="square" rtlCol="0">
            <a:spAutoFit/>
          </a:bodyPr>
          <a:lstStyle/>
          <a:p>
            <a:r>
              <a:rPr kumimoji="1" lang="zh-CN" altLang="en-US" sz="3200" dirty="0" smtClean="0">
                <a:latin typeface="黑体"/>
                <a:ea typeface="黑体"/>
              </a:rPr>
              <a:t>企业人力资源管理方法</a:t>
            </a:r>
            <a:r>
              <a:rPr kumimoji="1" lang="en-US" altLang="zh-CN" sz="3200" dirty="0" smtClean="0">
                <a:latin typeface="黑体"/>
                <a:ea typeface="黑体"/>
              </a:rPr>
              <a:t>-</a:t>
            </a:r>
            <a:r>
              <a:rPr kumimoji="1" lang="zh-CN" altLang="en-US" sz="3200" dirty="0" smtClean="0">
                <a:latin typeface="黑体"/>
                <a:ea typeface="黑体"/>
              </a:rPr>
              <a:t>员工培训方法</a:t>
            </a:r>
            <a:endParaRPr kumimoji="1" lang="zh-CN" altLang="en-US" sz="3200" dirty="0">
              <a:latin typeface="黑体"/>
              <a:ea typeface="黑体"/>
            </a:endParaRPr>
          </a:p>
        </p:txBody>
      </p:sp>
      <p:sp>
        <p:nvSpPr>
          <p:cNvPr id="3" name="文本框 2"/>
          <p:cNvSpPr txBox="1"/>
          <p:nvPr/>
        </p:nvSpPr>
        <p:spPr>
          <a:xfrm>
            <a:off x="827584" y="699542"/>
            <a:ext cx="7632848" cy="923330"/>
          </a:xfrm>
          <a:prstGeom prst="rect">
            <a:avLst/>
          </a:prstGeom>
          <a:noFill/>
        </p:spPr>
        <p:txBody>
          <a:bodyPr wrap="square" rtlCol="0">
            <a:spAutoFit/>
          </a:bodyPr>
          <a:lstStyle/>
          <a:p>
            <a:r>
              <a:rPr lang="zh-CN" altLang="zh-CN" b="1" dirty="0" smtClean="0">
                <a:latin typeface="黑体"/>
                <a:ea typeface="黑体"/>
              </a:rPr>
              <a:t>员工激励</a:t>
            </a:r>
            <a:endParaRPr lang="zh-CN" altLang="zh-CN" dirty="0" smtClean="0">
              <a:latin typeface="黑体"/>
              <a:ea typeface="黑体"/>
            </a:endParaRPr>
          </a:p>
          <a:p>
            <a:r>
              <a:rPr lang="zh-CN" altLang="zh-CN" dirty="0" smtClean="0">
                <a:latin typeface="黑体"/>
                <a:ea typeface="黑体"/>
              </a:rPr>
              <a:t>激励是指管理者通过各种手段激发员工的工作积极性与工作热情，以提高企业的经济效益的过程。</a:t>
            </a:r>
            <a:endParaRPr lang="zh-CN" altLang="zh-CN" dirty="0">
              <a:latin typeface="黑体"/>
              <a:ea typeface="黑体"/>
            </a:endParaRPr>
          </a:p>
        </p:txBody>
      </p:sp>
    </p:spTree>
    <p:custDataLst>
      <p:tags r:id="rId1"/>
    </p:custDataLst>
    <p:extLst>
      <p:ext uri="{BB962C8B-B14F-4D97-AF65-F5344CB8AC3E}">
        <p14:creationId xmlns:p14="http://schemas.microsoft.com/office/powerpoint/2010/main" val="147979146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par>
                          <p:cTn id="16" fill="hold">
                            <p:stCondLst>
                              <p:cond delay="500"/>
                            </p:stCondLst>
                            <p:childTnLst>
                              <p:par>
                                <p:cTn id="17" presetID="22" presetClass="entr" presetSubtype="2"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right)">
                                      <p:cBhvr>
                                        <p:cTn id="19" dur="500"/>
                                        <p:tgtEl>
                                          <p:spTgt spid="31"/>
                                        </p:tgtEl>
                                      </p:cBhvr>
                                    </p:animEffect>
                                  </p:childTnLst>
                                </p:cTn>
                              </p:par>
                            </p:childTnLst>
                          </p:cTn>
                        </p:par>
                        <p:par>
                          <p:cTn id="20" fill="hold">
                            <p:stCondLst>
                              <p:cond delay="1000"/>
                            </p:stCondLst>
                            <p:childTnLst>
                              <p:par>
                                <p:cTn id="21" presetID="14" presetClass="entr" presetSubtype="1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500"/>
                                        <p:tgtEl>
                                          <p:spTgt spid="1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4000"/>
                            </p:stCondLst>
                            <p:childTnLst>
                              <p:par>
                                <p:cTn id="29" presetID="14" presetClass="entr" presetSubtype="1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childTnLst>
                          </p:cTn>
                        </p:par>
                        <p:par>
                          <p:cTn id="32" fill="hold">
                            <p:stCondLst>
                              <p:cond delay="5500"/>
                            </p:stCondLst>
                            <p:childTnLst>
                              <p:par>
                                <p:cTn id="33" presetID="22" presetClass="entr" presetSubtype="8" fill="hold"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ipe(left)">
                                      <p:cBhvr>
                                        <p:cTn id="35" dur="500"/>
                                        <p:tgtEl>
                                          <p:spTgt spid="67"/>
                                        </p:tgtEl>
                                      </p:cBhvr>
                                    </p:animEffect>
                                  </p:childTnLst>
                                </p:cTn>
                              </p:par>
                            </p:childTnLst>
                          </p:cTn>
                        </p:par>
                        <p:par>
                          <p:cTn id="36" fill="hold">
                            <p:stCondLst>
                              <p:cond delay="7000"/>
                            </p:stCondLst>
                            <p:childTnLst>
                              <p:par>
                                <p:cTn id="37" presetID="14" presetClass="entr" presetSubtype="1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randombar(horizontal)">
                                      <p:cBhvr>
                                        <p:cTn id="39" dur="500"/>
                                        <p:tgtEl>
                                          <p:spTgt spid="17"/>
                                        </p:tgtEl>
                                      </p:cBhvr>
                                    </p:animEffect>
                                  </p:childTnLst>
                                </p:cTn>
                              </p:par>
                            </p:childTnLst>
                          </p:cTn>
                        </p:par>
                        <p:par>
                          <p:cTn id="40" fill="hold">
                            <p:stCondLst>
                              <p:cond delay="7500"/>
                            </p:stCondLst>
                            <p:childTnLst>
                              <p:par>
                                <p:cTn id="41" presetID="22" presetClass="entr" presetSubtype="2"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right)">
                                      <p:cBhvr>
                                        <p:cTn id="43" dur="500"/>
                                        <p:tgtEl>
                                          <p:spTgt spid="59"/>
                                        </p:tgtEl>
                                      </p:cBhvr>
                                    </p:animEffect>
                                  </p:childTnLst>
                                </p:cTn>
                              </p:par>
                            </p:childTnLst>
                          </p:cTn>
                        </p:par>
                        <p:par>
                          <p:cTn id="44" fill="hold">
                            <p:stCondLst>
                              <p:cond delay="8000"/>
                            </p:stCondLst>
                            <p:childTnLst>
                              <p:par>
                                <p:cTn id="45" presetID="14" presetClass="entr" presetSubtype="1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randombar(horizontal)">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MH_Other_1"/>
          <p:cNvCxnSpPr/>
          <p:nvPr>
            <p:custDataLst>
              <p:tags r:id="rId2"/>
            </p:custDataLst>
          </p:nvPr>
        </p:nvCxnSpPr>
        <p:spPr>
          <a:xfrm>
            <a:off x="1011314" y="2153186"/>
            <a:ext cx="2383001"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5" name="MH_Other_2"/>
          <p:cNvCxnSpPr/>
          <p:nvPr>
            <p:custDataLst>
              <p:tags r:id="rId3"/>
            </p:custDataLst>
          </p:nvPr>
        </p:nvCxnSpPr>
        <p:spPr>
          <a:xfrm>
            <a:off x="5359094" y="2624752"/>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59" name="MH_Other_3"/>
          <p:cNvCxnSpPr/>
          <p:nvPr>
            <p:custDataLst>
              <p:tags r:id="rId4"/>
            </p:custDataLst>
          </p:nvPr>
        </p:nvCxnSpPr>
        <p:spPr>
          <a:xfrm>
            <a:off x="953032" y="4083918"/>
            <a:ext cx="2250816"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67" name="MH_Other_4"/>
          <p:cNvCxnSpPr/>
          <p:nvPr>
            <p:custDataLst>
              <p:tags r:id="rId5"/>
            </p:custDataLst>
          </p:nvPr>
        </p:nvCxnSpPr>
        <p:spPr>
          <a:xfrm>
            <a:off x="4644008" y="4659982"/>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nvGrpSpPr>
          <p:cNvPr id="2" name="组合 3"/>
          <p:cNvGrpSpPr/>
          <p:nvPr/>
        </p:nvGrpSpPr>
        <p:grpSpPr>
          <a:xfrm>
            <a:off x="2771175" y="1953619"/>
            <a:ext cx="2749670" cy="2627042"/>
            <a:chOff x="3131215" y="1347614"/>
            <a:chExt cx="2749670" cy="2627042"/>
          </a:xfrm>
        </p:grpSpPr>
        <p:sp>
          <p:nvSpPr>
            <p:cNvPr id="11" name="MH_SubTitle_1"/>
            <p:cNvSpPr/>
            <p:nvPr>
              <p:custDataLst>
                <p:tags r:id="rId10"/>
              </p:custDataLst>
            </p:nvPr>
          </p:nvSpPr>
          <p:spPr>
            <a:xfrm rot="18218127">
              <a:off x="3865819" y="1162291"/>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80000" tIns="0" rIns="0" bIns="0" rtlCol="0" anchor="ctr">
              <a:normAutofit/>
            </a:bodyPr>
            <a:lstStyle/>
            <a:p>
              <a:pPr algn="ctr"/>
              <a:r>
                <a:rPr lang="zh-CN" altLang="en-US" sz="2000" dirty="0" smtClean="0">
                  <a:solidFill>
                    <a:srgbClr val="FFFFFF"/>
                  </a:solidFill>
                  <a:latin typeface="黑体"/>
                  <a:ea typeface="黑体"/>
                </a:rPr>
                <a:t>绩效</a:t>
              </a:r>
              <a:endParaRPr lang="en-US" altLang="zh-CN" sz="2000" dirty="0" smtClean="0">
                <a:solidFill>
                  <a:srgbClr val="FFFFFF"/>
                </a:solidFill>
                <a:latin typeface="黑体"/>
                <a:ea typeface="黑体"/>
              </a:endParaRPr>
            </a:p>
            <a:p>
              <a:pPr algn="ctr"/>
              <a:r>
                <a:rPr lang="zh-CN" altLang="en-US" sz="2000" dirty="0" smtClean="0">
                  <a:solidFill>
                    <a:srgbClr val="FFFFFF"/>
                  </a:solidFill>
                  <a:latin typeface="黑体"/>
                  <a:ea typeface="黑体"/>
                </a:rPr>
                <a:t>概念</a:t>
              </a:r>
              <a:endParaRPr lang="zh-CN" altLang="en-US" sz="2000" dirty="0">
                <a:solidFill>
                  <a:srgbClr val="FFFFFF"/>
                </a:solidFill>
                <a:latin typeface="黑体"/>
                <a:ea typeface="黑体"/>
              </a:endParaRPr>
            </a:p>
          </p:txBody>
        </p:sp>
        <p:sp>
          <p:nvSpPr>
            <p:cNvPr id="12" name="MH_SubTitle_2"/>
            <p:cNvSpPr/>
            <p:nvPr>
              <p:custDataLst>
                <p:tags r:id="rId11"/>
              </p:custDataLst>
            </p:nvPr>
          </p:nvSpPr>
          <p:spPr>
            <a:xfrm rot="1955786">
              <a:off x="4767402" y="1863098"/>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绩效管理</a:t>
              </a:r>
              <a:endParaRPr lang="en-US" altLang="zh-CN" sz="2000" dirty="0" smtClean="0">
                <a:solidFill>
                  <a:srgbClr val="FFFFFF"/>
                </a:solidFill>
                <a:latin typeface="微软雅黑" panose="020B0503020204020204" pitchFamily="34" charset="-122"/>
                <a:ea typeface="微软雅黑" panose="020B0503020204020204" pitchFamily="34" charset="-122"/>
              </a:endParaRPr>
            </a:p>
            <a:p>
              <a:pPr algn="ctr"/>
              <a:r>
                <a:rPr lang="zh-CN" altLang="en-US" sz="2000" dirty="0" smtClean="0">
                  <a:solidFill>
                    <a:srgbClr val="FFFFFF"/>
                  </a:solidFill>
                  <a:latin typeface="微软雅黑" panose="020B0503020204020204" pitchFamily="34" charset="-122"/>
                  <a:ea typeface="微软雅黑" panose="020B0503020204020204" pitchFamily="34" charset="-122"/>
                </a:rPr>
                <a:t>概念</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13" name="MH_SubTitle_3"/>
            <p:cNvSpPr/>
            <p:nvPr>
              <p:custDataLst>
                <p:tags r:id="rId12"/>
              </p:custDataLst>
            </p:nvPr>
          </p:nvSpPr>
          <p:spPr>
            <a:xfrm rot="7109777">
              <a:off x="4148318" y="2735626"/>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绩效管理</a:t>
              </a:r>
              <a:endParaRPr lang="en-US" altLang="zh-CN" sz="2000" dirty="0" smtClean="0">
                <a:solidFill>
                  <a:srgbClr val="FFFFFF"/>
                </a:solidFill>
                <a:latin typeface="微软雅黑" panose="020B0503020204020204" pitchFamily="34" charset="-122"/>
                <a:ea typeface="微软雅黑" panose="020B0503020204020204" pitchFamily="34" charset="-122"/>
              </a:endParaRPr>
            </a:p>
            <a:p>
              <a:pPr algn="ctr"/>
              <a:r>
                <a:rPr lang="zh-CN" altLang="en-US" sz="2000" dirty="0" smtClean="0">
                  <a:solidFill>
                    <a:srgbClr val="FFFFFF"/>
                  </a:solidFill>
                  <a:latin typeface="微软雅黑" panose="020B0503020204020204" pitchFamily="34" charset="-122"/>
                  <a:ea typeface="微软雅黑" panose="020B0503020204020204" pitchFamily="34" charset="-122"/>
                </a:rPr>
                <a:t>内容</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14" name="MH_SubTitle_4"/>
            <p:cNvSpPr/>
            <p:nvPr>
              <p:custDataLst>
                <p:tags r:id="rId13"/>
              </p:custDataLst>
            </p:nvPr>
          </p:nvSpPr>
          <p:spPr>
            <a:xfrm rot="12790540">
              <a:off x="3131215" y="2123513"/>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08000" tIns="0" rIns="0" bIns="0" rtlCol="0" anchor="ctr">
              <a:normAutofit/>
            </a:bodyPr>
            <a:lstStyle/>
            <a:p>
              <a:pPr algn="ctr"/>
              <a:r>
                <a:rPr lang="zh-CN" altLang="en-US" sz="2000" dirty="0" smtClean="0">
                  <a:solidFill>
                    <a:srgbClr val="FFFFFF"/>
                  </a:solidFill>
                  <a:latin typeface="微软雅黑" panose="020B0503020204020204" pitchFamily="34" charset="-122"/>
                  <a:ea typeface="微软雅黑" panose="020B0503020204020204" pitchFamily="34" charset="-122"/>
                </a:rPr>
                <a:t>绩效管理</a:t>
              </a:r>
              <a:endParaRPr lang="en-US" altLang="zh-CN" sz="2000" dirty="0" smtClean="0">
                <a:solidFill>
                  <a:srgbClr val="FFFFFF"/>
                </a:solidFill>
                <a:latin typeface="微软雅黑" panose="020B0503020204020204" pitchFamily="34" charset="-122"/>
                <a:ea typeface="微软雅黑" panose="020B0503020204020204" pitchFamily="34" charset="-122"/>
              </a:endParaRPr>
            </a:p>
            <a:p>
              <a:pPr algn="ctr"/>
              <a:r>
                <a:rPr lang="zh-CN" altLang="en-US" sz="2000" dirty="0" smtClean="0">
                  <a:solidFill>
                    <a:srgbClr val="FFFFFF"/>
                  </a:solidFill>
                  <a:latin typeface="微软雅黑" panose="020B0503020204020204" pitchFamily="34" charset="-122"/>
                  <a:ea typeface="微软雅黑" panose="020B0503020204020204" pitchFamily="34" charset="-122"/>
                </a:rPr>
                <a:t>作用</a:t>
              </a:r>
              <a:endParaRPr lang="zh-CN" altLang="en-US" sz="2000" dirty="0">
                <a:solidFill>
                  <a:srgbClr val="FFFFFF"/>
                </a:solidFill>
                <a:latin typeface="微软雅黑" panose="020B0503020204020204" pitchFamily="34" charset="-122"/>
                <a:ea typeface="微软雅黑" panose="020B0503020204020204" pitchFamily="34" charset="-122"/>
              </a:endParaRPr>
            </a:p>
          </p:txBody>
        </p:sp>
      </p:grpSp>
      <p:sp>
        <p:nvSpPr>
          <p:cNvPr id="15" name="MH_Text_1"/>
          <p:cNvSpPr txBox="1"/>
          <p:nvPr>
            <p:custDataLst>
              <p:tags r:id="rId6"/>
            </p:custDataLst>
          </p:nvPr>
        </p:nvSpPr>
        <p:spPr>
          <a:xfrm>
            <a:off x="971600" y="1203598"/>
            <a:ext cx="3744416" cy="870696"/>
          </a:xfrm>
          <a:prstGeom prst="rect">
            <a:avLst/>
          </a:prstGeom>
          <a:noFill/>
        </p:spPr>
        <p:txBody>
          <a:bodyPr wrap="square" lIns="91431" tIns="45715" rIns="91431" bIns="45715" rtlCol="0">
            <a:noAutofit/>
          </a:bodyPr>
          <a:lstStyle/>
          <a:p>
            <a:r>
              <a:rPr lang="zh-CN" altLang="en-US" sz="1600" dirty="0" smtClean="0">
                <a:latin typeface="黑体"/>
                <a:ea typeface="黑体"/>
              </a:rPr>
              <a:t>绩效</a:t>
            </a:r>
            <a:r>
              <a:rPr lang="zh-CN" altLang="zh-CN" sz="1600" dirty="0" smtClean="0">
                <a:latin typeface="黑体"/>
                <a:ea typeface="黑体"/>
              </a:rPr>
              <a:t>是指员工在</a:t>
            </a:r>
            <a:r>
              <a:rPr lang="zh-CN" altLang="zh-CN" sz="1600" dirty="0">
                <a:latin typeface="黑体"/>
                <a:ea typeface="黑体"/>
              </a:rPr>
              <a:t>一定的时间和条件下为实现预定的目标所采取的有效工作行为以及实现的有效工作成果。</a:t>
            </a:r>
          </a:p>
        </p:txBody>
      </p:sp>
      <p:sp>
        <p:nvSpPr>
          <p:cNvPr id="16" name="MH_Text_4"/>
          <p:cNvSpPr txBox="1"/>
          <p:nvPr>
            <p:custDataLst>
              <p:tags r:id="rId7"/>
            </p:custDataLst>
          </p:nvPr>
        </p:nvSpPr>
        <p:spPr>
          <a:xfrm>
            <a:off x="107504" y="2767236"/>
            <a:ext cx="2955404" cy="2376264"/>
          </a:xfrm>
          <a:prstGeom prst="rect">
            <a:avLst/>
          </a:prstGeom>
          <a:noFill/>
        </p:spPr>
        <p:txBody>
          <a:bodyPr wrap="square" lIns="91431" tIns="45715" rIns="91431" bIns="45715" rtlCol="0">
            <a:noAutofit/>
          </a:bodyPr>
          <a:lstStyle/>
          <a:p>
            <a:r>
              <a:rPr lang="en-US" altLang="zh-CN" sz="1600" dirty="0">
                <a:latin typeface="黑体"/>
                <a:ea typeface="黑体"/>
              </a:rPr>
              <a:t>A.</a:t>
            </a:r>
            <a:r>
              <a:rPr lang="zh-CN" altLang="zh-CN" sz="1600" dirty="0">
                <a:latin typeface="黑体"/>
                <a:ea typeface="黑体"/>
              </a:rPr>
              <a:t>有助于提升企业的绩效</a:t>
            </a:r>
          </a:p>
          <a:p>
            <a:r>
              <a:rPr lang="en-US" altLang="zh-CN" sz="1600" dirty="0" smtClean="0">
                <a:latin typeface="黑体"/>
                <a:ea typeface="黑体"/>
              </a:rPr>
              <a:t>B</a:t>
            </a:r>
            <a:r>
              <a:rPr lang="en-US" altLang="zh-CN" sz="1600" dirty="0">
                <a:latin typeface="黑体"/>
                <a:ea typeface="黑体"/>
              </a:rPr>
              <a:t>.</a:t>
            </a:r>
            <a:r>
              <a:rPr lang="zh-CN" altLang="zh-CN" sz="1600" dirty="0">
                <a:latin typeface="黑体"/>
                <a:ea typeface="黑体"/>
              </a:rPr>
              <a:t>有助于提高员工的满意度</a:t>
            </a:r>
          </a:p>
          <a:p>
            <a:r>
              <a:rPr lang="en-US" altLang="zh-CN" sz="1600" dirty="0" smtClean="0">
                <a:latin typeface="黑体"/>
                <a:ea typeface="黑体"/>
              </a:rPr>
              <a:t>C</a:t>
            </a:r>
            <a:r>
              <a:rPr lang="en-US" altLang="zh-CN" sz="1600" dirty="0">
                <a:latin typeface="黑体"/>
                <a:ea typeface="黑体"/>
              </a:rPr>
              <a:t>.</a:t>
            </a:r>
            <a:r>
              <a:rPr lang="zh-CN" altLang="zh-CN" sz="1600" dirty="0">
                <a:latin typeface="黑体"/>
                <a:ea typeface="黑体"/>
              </a:rPr>
              <a:t>有助于实现人力资源</a:t>
            </a:r>
            <a:r>
              <a:rPr lang="zh-CN" altLang="zh-CN" sz="1600" dirty="0" smtClean="0">
                <a:latin typeface="黑体"/>
                <a:ea typeface="黑体"/>
              </a:rPr>
              <a:t>管理</a:t>
            </a:r>
            <a:endParaRPr lang="en-US" altLang="zh-CN" sz="1600" dirty="0" smtClean="0">
              <a:latin typeface="黑体"/>
              <a:ea typeface="黑体"/>
            </a:endParaRPr>
          </a:p>
          <a:p>
            <a:r>
              <a:rPr lang="zh-CN" altLang="zh-CN" sz="1600" dirty="0">
                <a:latin typeface="黑体"/>
                <a:ea typeface="黑体"/>
              </a:rPr>
              <a:t> </a:t>
            </a:r>
            <a:r>
              <a:rPr lang="zh-CN" altLang="en-US" sz="1600" dirty="0" smtClean="0">
                <a:latin typeface="黑体"/>
                <a:ea typeface="黑体"/>
              </a:rPr>
              <a:t>  </a:t>
            </a:r>
            <a:r>
              <a:rPr lang="zh-CN" altLang="zh-CN" sz="1600" dirty="0" smtClean="0">
                <a:latin typeface="黑体"/>
                <a:ea typeface="黑体"/>
              </a:rPr>
              <a:t>的</a:t>
            </a:r>
            <a:r>
              <a:rPr lang="zh-CN" altLang="zh-CN" sz="1600" dirty="0">
                <a:latin typeface="黑体"/>
                <a:ea typeface="黑体"/>
              </a:rPr>
              <a:t>其他决策的科学</a:t>
            </a:r>
            <a:r>
              <a:rPr lang="zh-CN" altLang="zh-CN" sz="1600" dirty="0" smtClean="0">
                <a:latin typeface="黑体"/>
                <a:ea typeface="黑体"/>
              </a:rPr>
              <a:t>合理性</a:t>
            </a:r>
            <a:endParaRPr lang="en-US" altLang="zh-CN" sz="1600" dirty="0" smtClean="0">
              <a:latin typeface="黑体"/>
              <a:ea typeface="黑体"/>
            </a:endParaRPr>
          </a:p>
          <a:p>
            <a:r>
              <a:rPr lang="en-US" altLang="zh-CN" sz="1600" dirty="0" smtClean="0">
                <a:latin typeface="黑体"/>
                <a:ea typeface="黑体"/>
              </a:rPr>
              <a:t>D</a:t>
            </a:r>
            <a:r>
              <a:rPr lang="en-US" altLang="zh-CN" sz="1600" dirty="0">
                <a:latin typeface="黑体"/>
                <a:ea typeface="黑体"/>
              </a:rPr>
              <a:t>.</a:t>
            </a:r>
            <a:r>
              <a:rPr lang="zh-CN" altLang="zh-CN" sz="1600" dirty="0">
                <a:latin typeface="黑体"/>
                <a:ea typeface="黑体"/>
              </a:rPr>
              <a:t>可以节约管理者的时间成本</a:t>
            </a:r>
          </a:p>
        </p:txBody>
      </p:sp>
      <p:sp>
        <p:nvSpPr>
          <p:cNvPr id="17" name="MH_Text_3"/>
          <p:cNvSpPr txBox="1"/>
          <p:nvPr>
            <p:custDataLst>
              <p:tags r:id="rId8"/>
            </p:custDataLst>
          </p:nvPr>
        </p:nvSpPr>
        <p:spPr>
          <a:xfrm>
            <a:off x="5580112" y="3487316"/>
            <a:ext cx="3384376" cy="1656184"/>
          </a:xfrm>
          <a:prstGeom prst="rect">
            <a:avLst/>
          </a:prstGeom>
          <a:noFill/>
        </p:spPr>
        <p:txBody>
          <a:bodyPr wrap="square" lIns="91431" tIns="45715" rIns="91431" bIns="45715" rtlCol="0">
            <a:noAutofit/>
          </a:bodyPr>
          <a:lstStyle/>
          <a:p>
            <a:pPr marL="342900" indent="-342900">
              <a:buFont typeface="+mj-ea"/>
              <a:buAutoNum type="circleNumDbPlain"/>
            </a:pPr>
            <a:r>
              <a:rPr lang="zh-CN" altLang="en-US" sz="1600" dirty="0" smtClean="0">
                <a:latin typeface="黑体"/>
                <a:ea typeface="黑体"/>
              </a:rPr>
              <a:t>计划绩效</a:t>
            </a:r>
          </a:p>
          <a:p>
            <a:pPr marL="342900" indent="-342900">
              <a:buFont typeface="+mj-ea"/>
              <a:buAutoNum type="circleNumDbPlain"/>
            </a:pPr>
            <a:r>
              <a:rPr lang="zh-CN" altLang="en-US" sz="1600" dirty="0" smtClean="0">
                <a:latin typeface="黑体"/>
                <a:ea typeface="黑体"/>
              </a:rPr>
              <a:t>反馈绩效</a:t>
            </a:r>
            <a:endParaRPr lang="en-US" altLang="zh-CN" sz="1600" dirty="0" smtClean="0">
              <a:latin typeface="黑体"/>
              <a:ea typeface="黑体"/>
            </a:endParaRPr>
          </a:p>
          <a:p>
            <a:pPr marL="342900" indent="-342900">
              <a:buFont typeface="+mj-ea"/>
              <a:buAutoNum type="circleNumDbPlain"/>
            </a:pPr>
            <a:r>
              <a:rPr lang="zh-CN" altLang="en-US" sz="1600" dirty="0" smtClean="0">
                <a:latin typeface="黑体"/>
                <a:ea typeface="黑体"/>
              </a:rPr>
              <a:t>监控绩效</a:t>
            </a:r>
            <a:endParaRPr lang="en-US" altLang="zh-CN" sz="1600" dirty="0" smtClean="0">
              <a:latin typeface="黑体"/>
              <a:ea typeface="黑体"/>
            </a:endParaRPr>
          </a:p>
          <a:p>
            <a:pPr marL="342900" indent="-342900">
              <a:buFont typeface="+mj-ea"/>
              <a:buAutoNum type="circleNumDbPlain"/>
            </a:pPr>
            <a:r>
              <a:rPr lang="zh-CN" altLang="en-US" sz="1600" dirty="0" smtClean="0">
                <a:latin typeface="黑体"/>
                <a:ea typeface="黑体"/>
              </a:rPr>
              <a:t>考核绩效</a:t>
            </a:r>
            <a:endParaRPr lang="en-US" altLang="zh-CN" sz="1600" dirty="0" smtClean="0">
              <a:latin typeface="黑体"/>
              <a:ea typeface="黑体"/>
            </a:endParaRPr>
          </a:p>
        </p:txBody>
      </p:sp>
      <p:sp>
        <p:nvSpPr>
          <p:cNvPr id="18" name="MH_Text_2"/>
          <p:cNvSpPr txBox="1"/>
          <p:nvPr>
            <p:custDataLst>
              <p:tags r:id="rId9"/>
            </p:custDataLst>
          </p:nvPr>
        </p:nvSpPr>
        <p:spPr>
          <a:xfrm>
            <a:off x="5292080" y="1635646"/>
            <a:ext cx="3168352" cy="1039328"/>
          </a:xfrm>
          <a:prstGeom prst="rect">
            <a:avLst/>
          </a:prstGeom>
          <a:noFill/>
        </p:spPr>
        <p:txBody>
          <a:bodyPr wrap="square" lIns="91431" tIns="45715" rIns="91431" bIns="45715" rtlCol="0">
            <a:normAutofit lnSpcReduction="10000"/>
          </a:bodyPr>
          <a:lstStyle/>
          <a:p>
            <a:r>
              <a:rPr lang="zh-CN" altLang="en-US" sz="1600" dirty="0" smtClean="0">
                <a:latin typeface="黑体"/>
                <a:ea typeface="黑体"/>
              </a:rPr>
              <a:t>绩效管理</a:t>
            </a:r>
            <a:r>
              <a:rPr lang="zh-CN" altLang="zh-CN" sz="1600" dirty="0" smtClean="0">
                <a:latin typeface="黑体"/>
                <a:ea typeface="黑体"/>
              </a:rPr>
              <a:t>就</a:t>
            </a:r>
            <a:r>
              <a:rPr lang="zh-CN" altLang="zh-CN" sz="1600" dirty="0">
                <a:latin typeface="黑体"/>
                <a:ea typeface="黑体"/>
              </a:rPr>
              <a:t>是指有效管理员工以确保员工的工作行为和产出与组织目标保持一致，进而促进个人与组织共同发展的持续过程。</a:t>
            </a:r>
          </a:p>
        </p:txBody>
      </p:sp>
      <p:sp>
        <p:nvSpPr>
          <p:cNvPr id="19" name="文本框 18"/>
          <p:cNvSpPr txBox="1"/>
          <p:nvPr/>
        </p:nvSpPr>
        <p:spPr>
          <a:xfrm>
            <a:off x="971600" y="123478"/>
            <a:ext cx="7272808" cy="584776"/>
          </a:xfrm>
          <a:prstGeom prst="rect">
            <a:avLst/>
          </a:prstGeom>
          <a:noFill/>
        </p:spPr>
        <p:txBody>
          <a:bodyPr wrap="square" rtlCol="0">
            <a:spAutoFit/>
          </a:bodyPr>
          <a:lstStyle/>
          <a:p>
            <a:r>
              <a:rPr kumimoji="1" lang="zh-CN" altLang="en-US" sz="3200" dirty="0" smtClean="0">
                <a:latin typeface="黑体"/>
                <a:ea typeface="黑体"/>
              </a:rPr>
              <a:t>企业人力资源管理方法</a:t>
            </a:r>
            <a:r>
              <a:rPr kumimoji="1" lang="en-US" altLang="zh-CN" sz="3200" dirty="0" smtClean="0">
                <a:latin typeface="黑体"/>
                <a:ea typeface="黑体"/>
              </a:rPr>
              <a:t>-</a:t>
            </a:r>
            <a:r>
              <a:rPr kumimoji="1" lang="zh-CN" altLang="en-US" sz="3200" dirty="0" smtClean="0">
                <a:latin typeface="黑体"/>
                <a:ea typeface="黑体"/>
              </a:rPr>
              <a:t>绩效管理</a:t>
            </a:r>
            <a:endParaRPr kumimoji="1" lang="zh-CN" altLang="en-US" sz="3200" dirty="0">
              <a:latin typeface="黑体"/>
              <a:ea typeface="黑体"/>
            </a:endParaRPr>
          </a:p>
        </p:txBody>
      </p:sp>
    </p:spTree>
    <p:custDataLst>
      <p:tags r:id="rId1"/>
    </p:custDataLst>
    <p:extLst>
      <p:ext uri="{BB962C8B-B14F-4D97-AF65-F5344CB8AC3E}">
        <p14:creationId xmlns:p14="http://schemas.microsoft.com/office/powerpoint/2010/main" val="171770819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right)">
                                      <p:cBhvr>
                                        <p:cTn id="14" dur="500"/>
                                        <p:tgtEl>
                                          <p:spTgt spid="31"/>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par>
                          <p:cTn id="19" fill="hold">
                            <p:stCondLst>
                              <p:cond delay="3000"/>
                            </p:stCondLst>
                            <p:childTnLst>
                              <p:par>
                                <p:cTn id="20" presetID="22" presetClass="entr" presetSubtype="8" fill="hold"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left)">
                                      <p:cBhvr>
                                        <p:cTn id="22" dur="500"/>
                                        <p:tgtEl>
                                          <p:spTgt spid="55"/>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randombar(horizontal)">
                                      <p:cBhvr>
                                        <p:cTn id="26" dur="500"/>
                                        <p:tgtEl>
                                          <p:spTgt spid="18"/>
                                        </p:tgtEl>
                                      </p:cBhvr>
                                    </p:animEffect>
                                  </p:childTnLst>
                                </p:cTn>
                              </p:par>
                            </p:childTnLst>
                          </p:cTn>
                        </p:par>
                        <p:par>
                          <p:cTn id="27" fill="hold">
                            <p:stCondLst>
                              <p:cond delay="4000"/>
                            </p:stCondLst>
                            <p:childTnLst>
                              <p:par>
                                <p:cTn id="28" presetID="22" presetClass="entr" presetSubtype="8"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wipe(left)">
                                      <p:cBhvr>
                                        <p:cTn id="30" dur="500"/>
                                        <p:tgtEl>
                                          <p:spTgt spid="67"/>
                                        </p:tgtEl>
                                      </p:cBhvr>
                                    </p:animEffect>
                                  </p:childTnLst>
                                </p:cTn>
                              </p:par>
                            </p:childTnLst>
                          </p:cTn>
                        </p:par>
                        <p:par>
                          <p:cTn id="31" fill="hold">
                            <p:stCondLst>
                              <p:cond delay="4500"/>
                            </p:stCondLst>
                            <p:childTnLst>
                              <p:par>
                                <p:cTn id="32" presetID="14" presetClass="entr" presetSubtype="1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randombar(horizontal)">
                                      <p:cBhvr>
                                        <p:cTn id="34" dur="500"/>
                                        <p:tgtEl>
                                          <p:spTgt spid="17"/>
                                        </p:tgtEl>
                                      </p:cBhvr>
                                    </p:animEffect>
                                  </p:childTnLst>
                                </p:cTn>
                              </p:par>
                            </p:childTnLst>
                          </p:cTn>
                        </p:par>
                        <p:par>
                          <p:cTn id="35" fill="hold">
                            <p:stCondLst>
                              <p:cond delay="5000"/>
                            </p:stCondLst>
                            <p:childTnLst>
                              <p:par>
                                <p:cTn id="36" presetID="22" presetClass="entr" presetSubtype="2"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wipe(right)">
                                      <p:cBhvr>
                                        <p:cTn id="38" dur="500"/>
                                        <p:tgtEl>
                                          <p:spTgt spid="59"/>
                                        </p:tgtEl>
                                      </p:cBhvr>
                                    </p:animEffect>
                                  </p:childTnLst>
                                </p:cTn>
                              </p:par>
                            </p:childTnLst>
                          </p:cTn>
                        </p:par>
                        <p:par>
                          <p:cTn id="39" fill="hold">
                            <p:stCondLst>
                              <p:cond delay="5500"/>
                            </p:stCondLst>
                            <p:childTnLst>
                              <p:par>
                                <p:cTn id="40" presetID="14" presetClass="entr" presetSubtype="1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randombar(horizontal)">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644008" y="1563638"/>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250"/>
          <p:cNvGrpSpPr/>
          <p:nvPr/>
        </p:nvGrpSpPr>
        <p:grpSpPr>
          <a:xfrm flipH="1">
            <a:off x="5724128" y="3075806"/>
            <a:ext cx="1041050" cy="27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8"/>
          <p:cNvGrpSpPr/>
          <p:nvPr/>
        </p:nvGrpSpPr>
        <p:grpSpPr>
          <a:xfrm>
            <a:off x="2666629" y="1599852"/>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253"/>
          <p:cNvGrpSpPr/>
          <p:nvPr/>
        </p:nvGrpSpPr>
        <p:grpSpPr>
          <a:xfrm>
            <a:off x="3546437" y="3056856"/>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18"/>
          <p:cNvGrpSpPr>
            <a:grpSpLocks/>
          </p:cNvGrpSpPr>
          <p:nvPr/>
        </p:nvGrpSpPr>
        <p:grpSpPr bwMode="auto">
          <a:xfrm>
            <a:off x="3301585" y="1434138"/>
            <a:ext cx="1270415" cy="859795"/>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9" name="组合 21"/>
          <p:cNvGrpSpPr>
            <a:grpSpLocks/>
          </p:cNvGrpSpPr>
          <p:nvPr/>
        </p:nvGrpSpPr>
        <p:grpSpPr bwMode="auto">
          <a:xfrm>
            <a:off x="3923928" y="1419622"/>
            <a:ext cx="1362751" cy="921588"/>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grpSp>
        <p:nvGrpSpPr>
          <p:cNvPr id="10" name="组合 24"/>
          <p:cNvGrpSpPr>
            <a:grpSpLocks/>
          </p:cNvGrpSpPr>
          <p:nvPr/>
        </p:nvGrpSpPr>
        <p:grpSpPr bwMode="auto">
          <a:xfrm>
            <a:off x="3898528" y="2355726"/>
            <a:ext cx="1384216" cy="936104"/>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accent3"/>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8"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03</a:t>
              </a:r>
              <a:endParaRPr lang="zh-CN" altLang="en-US" sz="3000" dirty="0">
                <a:solidFill>
                  <a:schemeClr val="bg1"/>
                </a:solidFill>
                <a:latin typeface="微软雅黑" pitchFamily="34" charset="-122"/>
                <a:ea typeface="微软雅黑" pitchFamily="34" charset="-122"/>
              </a:endParaRPr>
            </a:p>
          </p:txBody>
        </p:sp>
      </p:grpSp>
      <p:grpSp>
        <p:nvGrpSpPr>
          <p:cNvPr id="11" name="组合 27"/>
          <p:cNvGrpSpPr>
            <a:grpSpLocks/>
          </p:cNvGrpSpPr>
          <p:nvPr/>
        </p:nvGrpSpPr>
        <p:grpSpPr bwMode="auto">
          <a:xfrm>
            <a:off x="4559300" y="2402334"/>
            <a:ext cx="1409942" cy="954225"/>
            <a:chOff x="-18854" y="-37712"/>
            <a:chExt cx="2093189" cy="1416774"/>
          </a:xfrm>
          <a:solidFill>
            <a:srgbClr val="CB1B3D"/>
          </a:solidFill>
        </p:grpSpPr>
        <p:sp>
          <p:nvSpPr>
            <p:cNvPr id="210" name="等腰三角形 28">
              <a:hlinkClick r:id="rId3"/>
            </p:cNvPr>
            <p:cNvSpPr>
              <a:spLocks noChangeArrowheads="1"/>
            </p:cNvSpPr>
            <p:nvPr/>
          </p:nvSpPr>
          <p:spPr bwMode="auto">
            <a:xfrm>
              <a:off x="-18854" y="-37712"/>
              <a:ext cx="2093189" cy="1416774"/>
            </a:xfrm>
            <a:prstGeom prst="triangle">
              <a:avLst>
                <a:gd name="adj" fmla="val 50000"/>
              </a:avLst>
            </a:prstGeom>
            <a:solidFill>
              <a:schemeClr val="accent4"/>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11" name="文本框 29"/>
            <p:cNvSpPr>
              <a:spLocks noChangeArrowheads="1"/>
            </p:cNvSpPr>
            <p:nvPr/>
          </p:nvSpPr>
          <p:spPr bwMode="auto">
            <a:xfrm>
              <a:off x="712405" y="520297"/>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04</a:t>
              </a:r>
              <a:endParaRPr lang="zh-CN" altLang="en-US" sz="3000" dirty="0">
                <a:solidFill>
                  <a:schemeClr val="bg1"/>
                </a:solidFill>
                <a:latin typeface="微软雅黑" pitchFamily="34" charset="-122"/>
                <a:ea typeface="微软雅黑" pitchFamily="34" charset="-122"/>
              </a:endParaRPr>
            </a:p>
          </p:txBody>
        </p:sp>
      </p:grpSp>
      <p:sp>
        <p:nvSpPr>
          <p:cNvPr id="224" name="TextBox 223"/>
          <p:cNvSpPr txBox="1"/>
          <p:nvPr/>
        </p:nvSpPr>
        <p:spPr>
          <a:xfrm>
            <a:off x="467544" y="1635646"/>
            <a:ext cx="3076721" cy="1361897"/>
          </a:xfrm>
          <a:prstGeom prst="rect">
            <a:avLst/>
          </a:prstGeom>
          <a:noFill/>
        </p:spPr>
        <p:txBody>
          <a:bodyPr wrap="square" lIns="68566" tIns="34283" rIns="68566" bIns="34283" rtlCol="0">
            <a:spAutoFit/>
          </a:bodyPr>
          <a:lstStyle/>
          <a:p>
            <a:r>
              <a:rPr lang="zh-CN" altLang="zh-CN" sz="1400" dirty="0">
                <a:latin typeface="黑体"/>
                <a:ea typeface="黑体"/>
              </a:rPr>
              <a:t>指企业在经营战略和发展规划的指导下，针对员工所提供的服务，综合考虑内外部各种因素的影响后，确定自身的薪酬体系、薪酬水平、薪酬结构、薪酬形式，并进行薪酬调整和薪酬控制的整个过程。 </a:t>
            </a:r>
            <a:endParaRPr lang="zh-CN" altLang="en-US" sz="1400" dirty="0">
              <a:solidFill>
                <a:schemeClr val="bg1">
                  <a:lumMod val="50000"/>
                </a:schemeClr>
              </a:solidFill>
              <a:latin typeface="黑体"/>
              <a:ea typeface="黑体"/>
            </a:endParaRPr>
          </a:p>
        </p:txBody>
      </p:sp>
      <p:sp>
        <p:nvSpPr>
          <p:cNvPr id="233" name="TextBox 232"/>
          <p:cNvSpPr txBox="1"/>
          <p:nvPr/>
        </p:nvSpPr>
        <p:spPr>
          <a:xfrm>
            <a:off x="5436096" y="1491630"/>
            <a:ext cx="3312368" cy="1054121"/>
          </a:xfrm>
          <a:prstGeom prst="rect">
            <a:avLst/>
          </a:prstGeom>
          <a:noFill/>
        </p:spPr>
        <p:txBody>
          <a:bodyPr wrap="square" lIns="68566" tIns="34283" rIns="68566" bIns="34283" rtlCol="0">
            <a:spAutoFit/>
          </a:bodyPr>
          <a:lstStyle/>
          <a:p>
            <a:r>
              <a:rPr lang="en-US" altLang="zh-CN" sz="1600" dirty="0">
                <a:latin typeface="黑体"/>
                <a:ea typeface="黑体"/>
              </a:rPr>
              <a:t>1</a:t>
            </a:r>
            <a:r>
              <a:rPr lang="zh-CN" altLang="zh-CN" sz="1600" dirty="0">
                <a:latin typeface="黑体"/>
                <a:ea typeface="黑体"/>
              </a:rPr>
              <a:t>、吸引和留住人才；</a:t>
            </a:r>
            <a:r>
              <a:rPr lang="en-US" altLang="zh-CN" sz="1600" dirty="0">
                <a:latin typeface="黑体"/>
                <a:ea typeface="黑体"/>
              </a:rPr>
              <a:t>         </a:t>
            </a:r>
            <a:endParaRPr lang="en-US" altLang="zh-CN" sz="1600" dirty="0" smtClean="0">
              <a:latin typeface="黑体"/>
              <a:ea typeface="黑体"/>
            </a:endParaRPr>
          </a:p>
          <a:p>
            <a:r>
              <a:rPr lang="en-US" altLang="zh-CN" sz="1600" dirty="0" smtClean="0">
                <a:latin typeface="黑体"/>
                <a:ea typeface="黑体"/>
              </a:rPr>
              <a:t>2</a:t>
            </a:r>
            <a:r>
              <a:rPr lang="zh-CN" altLang="zh-CN" sz="1600" dirty="0">
                <a:latin typeface="黑体"/>
                <a:ea typeface="黑体"/>
              </a:rPr>
              <a:t>、</a:t>
            </a:r>
            <a:r>
              <a:rPr lang="zh-CN" altLang="zh-CN" sz="1600" dirty="0" smtClean="0">
                <a:latin typeface="黑体"/>
                <a:ea typeface="黑体"/>
              </a:rPr>
              <a:t>激励员工</a:t>
            </a:r>
            <a:endParaRPr lang="en-US" altLang="zh-CN" sz="1600" dirty="0" smtClean="0">
              <a:latin typeface="黑体"/>
              <a:ea typeface="黑体"/>
            </a:endParaRPr>
          </a:p>
          <a:p>
            <a:r>
              <a:rPr lang="en-US" altLang="zh-CN" sz="1600" dirty="0" smtClean="0">
                <a:latin typeface="黑体"/>
                <a:ea typeface="黑体"/>
              </a:rPr>
              <a:t>3</a:t>
            </a:r>
            <a:r>
              <a:rPr lang="zh-CN" altLang="zh-CN" sz="1600" dirty="0">
                <a:latin typeface="黑体"/>
                <a:ea typeface="黑体"/>
              </a:rPr>
              <a:t>、改善企业</a:t>
            </a:r>
            <a:r>
              <a:rPr lang="zh-CN" altLang="zh-CN" sz="1600" dirty="0" smtClean="0">
                <a:latin typeface="黑体"/>
                <a:ea typeface="黑体"/>
              </a:rPr>
              <a:t>的绩效</a:t>
            </a:r>
            <a:endParaRPr lang="en-US" altLang="zh-CN" sz="1600" dirty="0">
              <a:latin typeface="黑体"/>
              <a:ea typeface="黑体"/>
            </a:endParaRPr>
          </a:p>
          <a:p>
            <a:r>
              <a:rPr lang="en-US" altLang="zh-CN" sz="1600" dirty="0" smtClean="0">
                <a:latin typeface="黑体"/>
                <a:ea typeface="黑体"/>
              </a:rPr>
              <a:t>4</a:t>
            </a:r>
            <a:r>
              <a:rPr lang="zh-CN" altLang="zh-CN" sz="1600" dirty="0">
                <a:latin typeface="黑体"/>
                <a:ea typeface="黑体"/>
              </a:rPr>
              <a:t>、有助于塑造良好的企业文化</a:t>
            </a:r>
          </a:p>
        </p:txBody>
      </p:sp>
      <p:sp>
        <p:nvSpPr>
          <p:cNvPr id="236" name="TextBox 235"/>
          <p:cNvSpPr txBox="1"/>
          <p:nvPr/>
        </p:nvSpPr>
        <p:spPr>
          <a:xfrm>
            <a:off x="611560" y="3282697"/>
            <a:ext cx="3816424" cy="1300342"/>
          </a:xfrm>
          <a:prstGeom prst="rect">
            <a:avLst/>
          </a:prstGeom>
          <a:noFill/>
        </p:spPr>
        <p:txBody>
          <a:bodyPr wrap="square" lIns="68566" tIns="34283" rIns="68566" bIns="34283" rtlCol="0">
            <a:spAutoFit/>
          </a:bodyPr>
          <a:lstStyle/>
          <a:p>
            <a:r>
              <a:rPr lang="en-US" altLang="zh-CN" sz="1600" dirty="0">
                <a:latin typeface="黑体"/>
                <a:ea typeface="黑体"/>
              </a:rPr>
              <a:t>1</a:t>
            </a:r>
            <a:r>
              <a:rPr lang="zh-CN" altLang="zh-CN" sz="1600" dirty="0">
                <a:latin typeface="黑体"/>
                <a:ea typeface="黑体"/>
              </a:rPr>
              <a:t>、合法性；</a:t>
            </a:r>
            <a:r>
              <a:rPr lang="en-US" altLang="zh-CN" sz="1600" dirty="0">
                <a:latin typeface="黑体"/>
                <a:ea typeface="黑体"/>
              </a:rPr>
              <a:t>          </a:t>
            </a:r>
            <a:endParaRPr lang="en-US" altLang="zh-CN" sz="1600" dirty="0" smtClean="0">
              <a:latin typeface="黑体"/>
              <a:ea typeface="黑体"/>
            </a:endParaRPr>
          </a:p>
          <a:p>
            <a:r>
              <a:rPr lang="en-US" altLang="zh-CN" sz="1600" dirty="0" smtClean="0">
                <a:latin typeface="黑体"/>
                <a:ea typeface="黑体"/>
              </a:rPr>
              <a:t>2</a:t>
            </a:r>
            <a:r>
              <a:rPr lang="zh-CN" altLang="zh-CN" sz="1600" dirty="0">
                <a:latin typeface="黑体"/>
                <a:ea typeface="黑体"/>
              </a:rPr>
              <a:t>、公平性：</a:t>
            </a:r>
            <a:r>
              <a:rPr lang="zh-CN" altLang="zh-CN" sz="1200" dirty="0">
                <a:latin typeface="黑体"/>
                <a:ea typeface="黑体"/>
              </a:rPr>
              <a:t>外部公平、内部公平、员工个人公平</a:t>
            </a:r>
            <a:r>
              <a:rPr lang="en-US" altLang="zh-CN" sz="1200" dirty="0">
                <a:latin typeface="黑体"/>
                <a:ea typeface="黑体"/>
              </a:rPr>
              <a:t> </a:t>
            </a:r>
            <a:endParaRPr lang="zh-CN" altLang="zh-CN" sz="1200" dirty="0">
              <a:latin typeface="黑体"/>
              <a:ea typeface="黑体"/>
            </a:endParaRPr>
          </a:p>
          <a:p>
            <a:r>
              <a:rPr lang="en-US" altLang="zh-CN" sz="1600" dirty="0">
                <a:latin typeface="黑体"/>
                <a:ea typeface="黑体"/>
              </a:rPr>
              <a:t>3</a:t>
            </a:r>
            <a:r>
              <a:rPr lang="zh-CN" altLang="zh-CN" sz="1600" dirty="0">
                <a:latin typeface="黑体"/>
                <a:ea typeface="黑体"/>
              </a:rPr>
              <a:t>、激励性；</a:t>
            </a:r>
            <a:r>
              <a:rPr lang="en-US" altLang="zh-CN" sz="1600" dirty="0">
                <a:latin typeface="黑体"/>
                <a:ea typeface="黑体"/>
              </a:rPr>
              <a:t>          </a:t>
            </a:r>
            <a:endParaRPr lang="en-US" altLang="zh-CN" sz="1600" dirty="0" smtClean="0">
              <a:latin typeface="黑体"/>
              <a:ea typeface="黑体"/>
            </a:endParaRPr>
          </a:p>
          <a:p>
            <a:r>
              <a:rPr lang="en-US" altLang="zh-CN" sz="1600" dirty="0" smtClean="0">
                <a:latin typeface="黑体"/>
                <a:ea typeface="黑体"/>
              </a:rPr>
              <a:t>4</a:t>
            </a:r>
            <a:r>
              <a:rPr lang="zh-CN" altLang="zh-CN" sz="1600" dirty="0">
                <a:latin typeface="黑体"/>
                <a:ea typeface="黑体"/>
              </a:rPr>
              <a:t>、及时性 ；</a:t>
            </a:r>
            <a:r>
              <a:rPr lang="en-US" altLang="zh-CN" sz="1600" dirty="0">
                <a:latin typeface="黑体"/>
                <a:ea typeface="黑体"/>
              </a:rPr>
              <a:t>       </a:t>
            </a:r>
            <a:endParaRPr lang="en-US" altLang="zh-CN" sz="1600" dirty="0" smtClean="0">
              <a:latin typeface="黑体"/>
              <a:ea typeface="黑体"/>
            </a:endParaRPr>
          </a:p>
          <a:p>
            <a:r>
              <a:rPr lang="en-US" altLang="zh-CN" sz="1600" dirty="0" smtClean="0">
                <a:latin typeface="黑体"/>
                <a:ea typeface="黑体"/>
              </a:rPr>
              <a:t>5</a:t>
            </a:r>
            <a:r>
              <a:rPr lang="zh-CN" altLang="zh-CN" sz="1600" dirty="0">
                <a:latin typeface="黑体"/>
                <a:ea typeface="黑体"/>
              </a:rPr>
              <a:t>、动态性</a:t>
            </a:r>
          </a:p>
        </p:txBody>
      </p:sp>
      <p:sp>
        <p:nvSpPr>
          <p:cNvPr id="239" name="TextBox 238"/>
          <p:cNvSpPr txBox="1"/>
          <p:nvPr/>
        </p:nvSpPr>
        <p:spPr>
          <a:xfrm>
            <a:off x="5940152" y="3075806"/>
            <a:ext cx="3024336" cy="1577341"/>
          </a:xfrm>
          <a:prstGeom prst="rect">
            <a:avLst/>
          </a:prstGeom>
          <a:noFill/>
        </p:spPr>
        <p:txBody>
          <a:bodyPr wrap="square" lIns="68566" tIns="34283" rIns="68566" bIns="34283" rtlCol="0">
            <a:spAutoFit/>
          </a:bodyPr>
          <a:lstStyle/>
          <a:p>
            <a:r>
              <a:rPr lang="en-US" altLang="zh-CN" sz="1400" dirty="0">
                <a:latin typeface="黑体"/>
                <a:ea typeface="黑体"/>
              </a:rPr>
              <a:t>1</a:t>
            </a:r>
            <a:r>
              <a:rPr lang="zh-CN" altLang="zh-CN" sz="1400" dirty="0">
                <a:latin typeface="黑体"/>
                <a:ea typeface="黑体"/>
              </a:rPr>
              <a:t>、外部影响因素：劳动力市场的供求状况；国家的有关法规、</a:t>
            </a:r>
            <a:r>
              <a:rPr lang="zh-CN" altLang="zh-CN" sz="1400" dirty="0" smtClean="0">
                <a:latin typeface="黑体"/>
                <a:ea typeface="黑体"/>
              </a:rPr>
              <a:t>法令当地的</a:t>
            </a:r>
            <a:r>
              <a:rPr lang="zh-CN" altLang="zh-CN" sz="1400" dirty="0">
                <a:latin typeface="黑体"/>
                <a:ea typeface="黑体"/>
              </a:rPr>
              <a:t>生活水平；行业的薪酬水平</a:t>
            </a:r>
            <a:r>
              <a:rPr lang="en-US" altLang="zh-CN" sz="1400" dirty="0">
                <a:latin typeface="黑体"/>
                <a:ea typeface="黑体"/>
              </a:rPr>
              <a:t>  </a:t>
            </a:r>
            <a:endParaRPr lang="zh-CN" altLang="zh-CN" sz="1400" dirty="0">
              <a:latin typeface="黑体"/>
              <a:ea typeface="黑体"/>
            </a:endParaRPr>
          </a:p>
          <a:p>
            <a:r>
              <a:rPr lang="en-US" altLang="zh-CN" sz="1400" dirty="0">
                <a:latin typeface="黑体"/>
                <a:ea typeface="黑体"/>
              </a:rPr>
              <a:t>2</a:t>
            </a:r>
            <a:r>
              <a:rPr lang="zh-CN" altLang="zh-CN" sz="1400" dirty="0">
                <a:latin typeface="黑体"/>
                <a:ea typeface="黑体"/>
              </a:rPr>
              <a:t>、内部影响因素：企业的经营战略；企业的发展阶段 ；企业的财务状况</a:t>
            </a:r>
          </a:p>
          <a:p>
            <a:r>
              <a:rPr lang="en-US" altLang="zh-CN" sz="1400" dirty="0">
                <a:latin typeface="黑体"/>
                <a:ea typeface="黑体"/>
              </a:rPr>
              <a:t>3</a:t>
            </a:r>
            <a:r>
              <a:rPr lang="zh-CN" altLang="zh-CN" sz="1400" dirty="0">
                <a:latin typeface="黑体"/>
                <a:ea typeface="黑体"/>
              </a:rPr>
              <a:t>、个人因素</a:t>
            </a:r>
            <a:r>
              <a:rPr lang="zh-CN" altLang="zh-CN" sz="1400" dirty="0" smtClean="0">
                <a:latin typeface="黑体"/>
                <a:ea typeface="黑体"/>
              </a:rPr>
              <a:t>：员工所处</a:t>
            </a:r>
            <a:r>
              <a:rPr lang="zh-CN" altLang="zh-CN" sz="1400" dirty="0">
                <a:latin typeface="黑体"/>
                <a:ea typeface="黑体"/>
              </a:rPr>
              <a:t>的职位</a:t>
            </a:r>
            <a:r>
              <a:rPr lang="zh-CN" altLang="zh-CN" sz="1400" dirty="0" smtClean="0">
                <a:latin typeface="黑体"/>
                <a:ea typeface="黑体"/>
              </a:rPr>
              <a:t>、</a:t>
            </a:r>
            <a:endParaRPr lang="en-US" altLang="zh-CN" sz="1400" smtClean="0">
              <a:latin typeface="黑体"/>
              <a:ea typeface="黑体"/>
            </a:endParaRPr>
          </a:p>
          <a:p>
            <a:r>
              <a:rPr lang="zh-CN" altLang="zh-CN" sz="1400" smtClean="0">
                <a:latin typeface="黑体"/>
                <a:ea typeface="黑体"/>
              </a:rPr>
              <a:t>工作表现</a:t>
            </a:r>
            <a:r>
              <a:rPr lang="zh-CN" altLang="zh-CN" sz="1400" dirty="0">
                <a:latin typeface="黑体"/>
                <a:ea typeface="黑体"/>
              </a:rPr>
              <a:t>、 工作技能、 工作年限</a:t>
            </a:r>
            <a:r>
              <a:rPr lang="en-US" altLang="zh-CN" sz="1400" dirty="0">
                <a:latin typeface="黑体"/>
                <a:ea typeface="黑体"/>
              </a:rPr>
              <a:t> </a:t>
            </a:r>
            <a:endParaRPr lang="zh-CN" altLang="zh-CN" sz="1400" dirty="0">
              <a:latin typeface="黑体"/>
              <a:ea typeface="黑体"/>
            </a:endParaRPr>
          </a:p>
        </p:txBody>
      </p:sp>
      <p:grpSp>
        <p:nvGrpSpPr>
          <p:cNvPr id="12" name="组合 3"/>
          <p:cNvGrpSpPr/>
          <p:nvPr/>
        </p:nvGrpSpPr>
        <p:grpSpPr>
          <a:xfrm>
            <a:off x="971599" y="1101973"/>
            <a:ext cx="2592289" cy="461665"/>
            <a:chOff x="1204610" y="2118845"/>
            <a:chExt cx="1572737" cy="615553"/>
          </a:xfrm>
        </p:grpSpPr>
        <p:sp>
          <p:nvSpPr>
            <p:cNvPr id="3" name="圆角矩形 2"/>
            <p:cNvSpPr/>
            <p:nvPr/>
          </p:nvSpPr>
          <p:spPr>
            <a:xfrm>
              <a:off x="1204610" y="2193727"/>
              <a:ext cx="1250233" cy="5231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mj-ea"/>
                <a:ea typeface="+mj-ea"/>
              </a:endParaRPr>
            </a:p>
          </p:txBody>
        </p:sp>
        <p:sp>
          <p:nvSpPr>
            <p:cNvPr id="225" name="TextBox 224"/>
            <p:cNvSpPr txBox="1"/>
            <p:nvPr/>
          </p:nvSpPr>
          <p:spPr>
            <a:xfrm>
              <a:off x="1240593" y="2118845"/>
              <a:ext cx="1536754" cy="615553"/>
            </a:xfrm>
            <a:prstGeom prst="rect">
              <a:avLst/>
            </a:prstGeom>
            <a:noFill/>
          </p:spPr>
          <p:txBody>
            <a:bodyPr wrap="square" lIns="68573" tIns="0" rIns="68573" bIns="0" rtlCol="0" anchor="t">
              <a:spAutoFit/>
            </a:bodyPr>
            <a:lstStyle/>
            <a:p>
              <a:pPr>
                <a:lnSpc>
                  <a:spcPct val="150000"/>
                </a:lnSpc>
              </a:pPr>
              <a:r>
                <a:rPr lang="zh-CN" altLang="en-US" sz="2000" dirty="0" smtClean="0">
                  <a:solidFill>
                    <a:schemeClr val="bg1"/>
                  </a:solidFill>
                  <a:latin typeface="+mj-ea"/>
                  <a:ea typeface="+mj-ea"/>
                  <a:cs typeface="华文黑体" pitchFamily="2" charset="-122"/>
                </a:rPr>
                <a:t>薪酬管理的含义</a:t>
              </a:r>
              <a:endParaRPr lang="zh-CN" altLang="en-US" sz="2000" dirty="0">
                <a:solidFill>
                  <a:schemeClr val="bg1"/>
                </a:solidFill>
                <a:latin typeface="+mj-ea"/>
                <a:ea typeface="+mj-ea"/>
                <a:cs typeface="华文黑体" pitchFamily="2" charset="-122"/>
              </a:endParaRPr>
            </a:p>
          </p:txBody>
        </p:sp>
      </p:grpSp>
      <p:grpSp>
        <p:nvGrpSpPr>
          <p:cNvPr id="13" name="组合 4"/>
          <p:cNvGrpSpPr/>
          <p:nvPr/>
        </p:nvGrpSpPr>
        <p:grpSpPr>
          <a:xfrm>
            <a:off x="5436085" y="1107391"/>
            <a:ext cx="3240369" cy="409091"/>
            <a:chOff x="7725958" y="2171434"/>
            <a:chExt cx="1944142" cy="545455"/>
          </a:xfrm>
        </p:grpSpPr>
        <p:sp>
          <p:nvSpPr>
            <p:cNvPr id="87" name="圆角矩形 86"/>
            <p:cNvSpPr/>
            <p:nvPr/>
          </p:nvSpPr>
          <p:spPr>
            <a:xfrm>
              <a:off x="7725958" y="2193726"/>
              <a:ext cx="1944142" cy="52316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mj-ea"/>
                <a:ea typeface="+mj-ea"/>
              </a:endParaRPr>
            </a:p>
          </p:txBody>
        </p:sp>
        <p:sp>
          <p:nvSpPr>
            <p:cNvPr id="88" name="TextBox 87"/>
            <p:cNvSpPr txBox="1"/>
            <p:nvPr/>
          </p:nvSpPr>
          <p:spPr>
            <a:xfrm>
              <a:off x="7780241" y="2171434"/>
              <a:ext cx="1889859" cy="543055"/>
            </a:xfrm>
            <a:prstGeom prst="rect">
              <a:avLst/>
            </a:prstGeom>
            <a:noFill/>
          </p:spPr>
          <p:txBody>
            <a:bodyPr wrap="square" lIns="68573" tIns="0" rIns="68573" bIns="0" rtlCol="0" anchor="t">
              <a:spAutoFit/>
            </a:bodyPr>
            <a:lstStyle/>
            <a:p>
              <a:pPr>
                <a:lnSpc>
                  <a:spcPct val="150000"/>
                </a:lnSpc>
              </a:pPr>
              <a:r>
                <a:rPr lang="zh-CN" altLang="en-US" sz="2000" dirty="0">
                  <a:solidFill>
                    <a:schemeClr val="bg1"/>
                  </a:solidFill>
                  <a:latin typeface="+mj-ea"/>
                  <a:ea typeface="+mj-ea"/>
                  <a:cs typeface="华文黑体" pitchFamily="2" charset="-122"/>
                </a:rPr>
                <a:t>薪酬</a:t>
              </a:r>
              <a:r>
                <a:rPr lang="zh-CN" altLang="en-US" sz="2000" dirty="0" smtClean="0">
                  <a:solidFill>
                    <a:schemeClr val="bg1"/>
                  </a:solidFill>
                  <a:latin typeface="+mj-ea"/>
                  <a:ea typeface="+mj-ea"/>
                  <a:cs typeface="华文黑体" pitchFamily="2" charset="-122"/>
                </a:rPr>
                <a:t>管理的作用</a:t>
              </a:r>
              <a:endParaRPr lang="zh-CN" altLang="en-US" sz="2000" dirty="0">
                <a:solidFill>
                  <a:schemeClr val="bg1"/>
                </a:solidFill>
                <a:latin typeface="+mj-ea"/>
                <a:ea typeface="+mj-ea"/>
                <a:cs typeface="华文黑体" pitchFamily="2" charset="-122"/>
              </a:endParaRPr>
            </a:p>
          </p:txBody>
        </p:sp>
      </p:grpSp>
      <p:grpSp>
        <p:nvGrpSpPr>
          <p:cNvPr id="14" name="组合 6"/>
          <p:cNvGrpSpPr/>
          <p:nvPr/>
        </p:nvGrpSpPr>
        <p:grpSpPr>
          <a:xfrm>
            <a:off x="5831983" y="2627639"/>
            <a:ext cx="3060497" cy="461665"/>
            <a:chOff x="9031522" y="4079580"/>
            <a:chExt cx="1358153" cy="615552"/>
          </a:xfrm>
        </p:grpSpPr>
        <p:sp>
          <p:nvSpPr>
            <p:cNvPr id="89" name="圆角矩形 88"/>
            <p:cNvSpPr/>
            <p:nvPr/>
          </p:nvSpPr>
          <p:spPr>
            <a:xfrm>
              <a:off x="9031522" y="4102259"/>
              <a:ext cx="1358153" cy="5231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mj-ea"/>
                <a:ea typeface="+mj-ea"/>
              </a:endParaRPr>
            </a:p>
          </p:txBody>
        </p:sp>
        <p:sp>
          <p:nvSpPr>
            <p:cNvPr id="90" name="TextBox 89"/>
            <p:cNvSpPr txBox="1"/>
            <p:nvPr/>
          </p:nvSpPr>
          <p:spPr>
            <a:xfrm>
              <a:off x="9049848" y="4079580"/>
              <a:ext cx="1307873" cy="615552"/>
            </a:xfrm>
            <a:prstGeom prst="rect">
              <a:avLst/>
            </a:prstGeom>
            <a:noFill/>
          </p:spPr>
          <p:txBody>
            <a:bodyPr wrap="square" lIns="68573" tIns="0" rIns="68573" bIns="0" rtlCol="0" anchor="t">
              <a:spAutoFit/>
            </a:bodyPr>
            <a:lstStyle/>
            <a:p>
              <a:pPr>
                <a:lnSpc>
                  <a:spcPct val="150000"/>
                </a:lnSpc>
              </a:pPr>
              <a:r>
                <a:rPr lang="zh-CN" altLang="zh-CN" sz="2000" dirty="0">
                  <a:solidFill>
                    <a:schemeClr val="bg1"/>
                  </a:solidFill>
                  <a:latin typeface="+mj-ea"/>
                  <a:ea typeface="+mj-ea"/>
                </a:rPr>
                <a:t>影响员工薪酬分配的因素 </a:t>
              </a:r>
              <a:endParaRPr lang="zh-CN" altLang="en-US" sz="2000" dirty="0">
                <a:solidFill>
                  <a:schemeClr val="bg1"/>
                </a:solidFill>
                <a:latin typeface="+mj-ea"/>
                <a:ea typeface="+mj-ea"/>
                <a:cs typeface="华文黑体" pitchFamily="2" charset="-122"/>
              </a:endParaRPr>
            </a:p>
          </p:txBody>
        </p:sp>
      </p:grpSp>
      <p:grpSp>
        <p:nvGrpSpPr>
          <p:cNvPr id="15" name="组合 9"/>
          <p:cNvGrpSpPr/>
          <p:nvPr/>
        </p:nvGrpSpPr>
        <p:grpSpPr>
          <a:xfrm>
            <a:off x="1792609" y="2817325"/>
            <a:ext cx="1788470" cy="923330"/>
            <a:chOff x="2498227" y="4044450"/>
            <a:chExt cx="1180055" cy="1231101"/>
          </a:xfrm>
        </p:grpSpPr>
        <p:sp>
          <p:nvSpPr>
            <p:cNvPr id="91" name="圆角矩形 90"/>
            <p:cNvSpPr/>
            <p:nvPr/>
          </p:nvSpPr>
          <p:spPr>
            <a:xfrm>
              <a:off x="2518192" y="4154901"/>
              <a:ext cx="1100328" cy="52316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mj-ea"/>
                <a:ea typeface="+mj-ea"/>
              </a:endParaRPr>
            </a:p>
          </p:txBody>
        </p:sp>
        <p:sp>
          <p:nvSpPr>
            <p:cNvPr id="92" name="TextBox 91"/>
            <p:cNvSpPr txBox="1"/>
            <p:nvPr/>
          </p:nvSpPr>
          <p:spPr>
            <a:xfrm>
              <a:off x="2498227" y="4044450"/>
              <a:ext cx="1180055" cy="1231101"/>
            </a:xfrm>
            <a:prstGeom prst="rect">
              <a:avLst/>
            </a:prstGeom>
            <a:noFill/>
          </p:spPr>
          <p:txBody>
            <a:bodyPr wrap="square" lIns="68573" tIns="0" rIns="68573" bIns="0" rtlCol="0" anchor="t">
              <a:spAutoFit/>
            </a:bodyPr>
            <a:lstStyle/>
            <a:p>
              <a:pPr>
                <a:lnSpc>
                  <a:spcPct val="150000"/>
                </a:lnSpc>
              </a:pPr>
              <a:r>
                <a:rPr lang="zh-CN" altLang="en-US" sz="2000" dirty="0">
                  <a:solidFill>
                    <a:schemeClr val="bg1"/>
                  </a:solidFill>
                  <a:latin typeface="+mj-ea"/>
                  <a:ea typeface="+mj-ea"/>
                  <a:cs typeface="华文黑体" pitchFamily="2" charset="-122"/>
                </a:rPr>
                <a:t>薪酬</a:t>
              </a:r>
              <a:r>
                <a:rPr lang="zh-CN" altLang="en-US" sz="2000" dirty="0" smtClean="0">
                  <a:solidFill>
                    <a:schemeClr val="bg1"/>
                  </a:solidFill>
                  <a:latin typeface="+mj-ea"/>
                  <a:ea typeface="+mj-ea"/>
                  <a:cs typeface="华文黑体" pitchFamily="2" charset="-122"/>
                </a:rPr>
                <a:t>管理的原则</a:t>
              </a:r>
              <a:endParaRPr lang="zh-CN" altLang="en-US" sz="2000" dirty="0">
                <a:solidFill>
                  <a:schemeClr val="bg1"/>
                </a:solidFill>
                <a:latin typeface="+mj-ea"/>
                <a:ea typeface="+mj-ea"/>
                <a:cs typeface="华文黑体" pitchFamily="2" charset="-122"/>
              </a:endParaRPr>
            </a:p>
          </p:txBody>
        </p:sp>
      </p:grpSp>
      <p:sp>
        <p:nvSpPr>
          <p:cNvPr id="42" name="文本框 41"/>
          <p:cNvSpPr txBox="1"/>
          <p:nvPr/>
        </p:nvSpPr>
        <p:spPr>
          <a:xfrm>
            <a:off x="971600" y="123478"/>
            <a:ext cx="7272808" cy="584776"/>
          </a:xfrm>
          <a:prstGeom prst="rect">
            <a:avLst/>
          </a:prstGeom>
          <a:noFill/>
        </p:spPr>
        <p:txBody>
          <a:bodyPr wrap="square" rtlCol="0">
            <a:spAutoFit/>
          </a:bodyPr>
          <a:lstStyle/>
          <a:p>
            <a:r>
              <a:rPr kumimoji="1" lang="zh-CN" altLang="en-US" sz="3200" dirty="0" smtClean="0">
                <a:latin typeface="黑体"/>
                <a:ea typeface="黑体"/>
              </a:rPr>
              <a:t>企业人力资源管理方法</a:t>
            </a:r>
            <a:r>
              <a:rPr kumimoji="1" lang="en-US" altLang="zh-CN" sz="3200" dirty="0" smtClean="0">
                <a:latin typeface="黑体"/>
                <a:ea typeface="黑体"/>
              </a:rPr>
              <a:t>-</a:t>
            </a:r>
            <a:r>
              <a:rPr kumimoji="1" lang="zh-CN" altLang="en-US" sz="3200" dirty="0" smtClean="0">
                <a:latin typeface="黑体"/>
                <a:ea typeface="黑体"/>
              </a:rPr>
              <a:t>薪酬管理</a:t>
            </a:r>
            <a:endParaRPr kumimoji="1" lang="zh-CN" altLang="en-US" sz="3200" dirty="0">
              <a:latin typeface="黑体"/>
              <a:ea typeface="黑体"/>
            </a:endParaRPr>
          </a:p>
        </p:txBody>
      </p:sp>
    </p:spTree>
    <p:extLst>
      <p:ext uri="{BB962C8B-B14F-4D97-AF65-F5344CB8AC3E}">
        <p14:creationId xmlns:p14="http://schemas.microsoft.com/office/powerpoint/2010/main" val="50363017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par>
                                <p:cTn id="38" presetID="2" presetClass="entr" presetSubtype="8"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0-#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0-#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1+#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1+#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244"/>
          <p:cNvGrpSpPr/>
          <p:nvPr/>
        </p:nvGrpSpPr>
        <p:grpSpPr>
          <a:xfrm flipH="1">
            <a:off x="4932040" y="1347614"/>
            <a:ext cx="1041050" cy="27000"/>
            <a:chOff x="2531312" y="2421168"/>
            <a:chExt cx="1388066" cy="36000"/>
          </a:xfrm>
          <a:solidFill>
            <a:schemeClr val="tx1">
              <a:lumMod val="50000"/>
              <a:lumOff val="50000"/>
            </a:schemeClr>
          </a:solidFill>
        </p:grpSpPr>
        <p:cxnSp>
          <p:nvCxnSpPr>
            <p:cNvPr id="44"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8"/>
          <p:cNvGrpSpPr/>
          <p:nvPr/>
        </p:nvGrpSpPr>
        <p:grpSpPr>
          <a:xfrm>
            <a:off x="2278311" y="1347614"/>
            <a:ext cx="1041050" cy="27000"/>
            <a:chOff x="2531312" y="2421168"/>
            <a:chExt cx="1388066" cy="36000"/>
          </a:xfrm>
          <a:solidFill>
            <a:schemeClr val="tx1">
              <a:lumMod val="50000"/>
              <a:lumOff val="50000"/>
            </a:schemeClr>
          </a:solidFill>
        </p:grpSpPr>
        <p:cxnSp>
          <p:nvCxnSpPr>
            <p:cNvPr id="47"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18"/>
          <p:cNvGrpSpPr>
            <a:grpSpLocks/>
          </p:cNvGrpSpPr>
          <p:nvPr/>
        </p:nvGrpSpPr>
        <p:grpSpPr bwMode="auto">
          <a:xfrm>
            <a:off x="2913267" y="1181900"/>
            <a:ext cx="2018773" cy="1366272"/>
            <a:chOff x="0" y="0"/>
            <a:chExt cx="2093189" cy="1416774"/>
          </a:xfrm>
          <a:solidFill>
            <a:srgbClr val="CB1B3D"/>
          </a:solidFill>
        </p:grpSpPr>
        <p:sp>
          <p:nvSpPr>
            <p:cNvPr id="50"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1" name="文本框 20"/>
            <p:cNvSpPr>
              <a:spLocks noChangeArrowheads="1"/>
            </p:cNvSpPr>
            <p:nvPr/>
          </p:nvSpPr>
          <p:spPr bwMode="auto">
            <a:xfrm>
              <a:off x="709935" y="30374"/>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52" name="组合 21"/>
          <p:cNvGrpSpPr>
            <a:grpSpLocks/>
          </p:cNvGrpSpPr>
          <p:nvPr/>
        </p:nvGrpSpPr>
        <p:grpSpPr bwMode="auto">
          <a:xfrm>
            <a:off x="3983220" y="1203599"/>
            <a:ext cx="1963463" cy="1327832"/>
            <a:chOff x="0" y="0"/>
            <a:chExt cx="2093189" cy="1416774"/>
          </a:xfrm>
          <a:solidFill>
            <a:srgbClr val="CB1B3D"/>
          </a:solidFill>
        </p:grpSpPr>
        <p:sp>
          <p:nvSpPr>
            <p:cNvPr id="53"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4"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56" name="TextBox 232"/>
          <p:cNvSpPr txBox="1"/>
          <p:nvPr/>
        </p:nvSpPr>
        <p:spPr>
          <a:xfrm>
            <a:off x="6127898" y="1671440"/>
            <a:ext cx="2692574" cy="346234"/>
          </a:xfrm>
          <a:prstGeom prst="rect">
            <a:avLst/>
          </a:prstGeom>
          <a:noFill/>
        </p:spPr>
        <p:txBody>
          <a:bodyPr wrap="square" lIns="68566" tIns="34283" rIns="68566" bIns="34283" rtlCol="0">
            <a:spAutoFit/>
          </a:bodyPr>
          <a:lstStyle/>
          <a:p>
            <a:r>
              <a:rPr lang="zh-CN" altLang="zh-CN" dirty="0"/>
              <a:t>（制定培训计划</a:t>
            </a:r>
            <a:r>
              <a:rPr lang="en-US" altLang="zh-CN" dirty="0"/>
              <a:t>6W1H</a:t>
            </a:r>
            <a:r>
              <a:rPr lang="zh-CN" altLang="zh-CN" dirty="0"/>
              <a:t>） </a:t>
            </a:r>
            <a:endParaRPr lang="zh-CN" altLang="zh-CN" dirty="0">
              <a:latin typeface="黑体"/>
              <a:ea typeface="黑体"/>
            </a:endParaRPr>
          </a:p>
        </p:txBody>
      </p:sp>
      <p:grpSp>
        <p:nvGrpSpPr>
          <p:cNvPr id="57" name="组合 3"/>
          <p:cNvGrpSpPr/>
          <p:nvPr/>
        </p:nvGrpSpPr>
        <p:grpSpPr>
          <a:xfrm>
            <a:off x="539552" y="1035944"/>
            <a:ext cx="2254262" cy="541694"/>
            <a:chOff x="1068521" y="2239458"/>
            <a:chExt cx="1488051" cy="569505"/>
          </a:xfrm>
        </p:grpSpPr>
        <p:sp>
          <p:nvSpPr>
            <p:cNvPr id="58" name="圆角矩形 57"/>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9"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培训需求分析</a:t>
              </a:r>
              <a:endParaRPr lang="zh-CN" altLang="en-US" sz="2000" dirty="0">
                <a:solidFill>
                  <a:schemeClr val="bg1"/>
                </a:solidFill>
                <a:latin typeface="+mj-ea"/>
                <a:ea typeface="+mj-ea"/>
                <a:cs typeface="华文黑体" pitchFamily="2" charset="-122"/>
              </a:endParaRPr>
            </a:p>
          </p:txBody>
        </p:sp>
      </p:grpSp>
      <p:grpSp>
        <p:nvGrpSpPr>
          <p:cNvPr id="60" name="组合 4"/>
          <p:cNvGrpSpPr/>
          <p:nvPr/>
        </p:nvGrpSpPr>
        <p:grpSpPr>
          <a:xfrm>
            <a:off x="6048710" y="1126476"/>
            <a:ext cx="2771762" cy="518555"/>
            <a:chOff x="7725958" y="2126318"/>
            <a:chExt cx="3023999" cy="691407"/>
          </a:xfrm>
        </p:grpSpPr>
        <p:sp>
          <p:nvSpPr>
            <p:cNvPr id="61" name="圆角矩形 60"/>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2" name="TextBox 87"/>
            <p:cNvSpPr txBox="1"/>
            <p:nvPr/>
          </p:nvSpPr>
          <p:spPr>
            <a:xfrm>
              <a:off x="7803100" y="2126318"/>
              <a:ext cx="2908764" cy="615554"/>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进行培训设计和实施</a:t>
              </a:r>
              <a:endParaRPr lang="zh-CN" altLang="en-US" sz="2000" dirty="0">
                <a:solidFill>
                  <a:schemeClr val="bg1"/>
                </a:solidFill>
                <a:latin typeface="+mj-ea"/>
                <a:ea typeface="+mj-ea"/>
                <a:cs typeface="华文黑体" pitchFamily="2" charset="-122"/>
              </a:endParaRPr>
            </a:p>
          </p:txBody>
        </p:sp>
      </p:grpSp>
      <p:sp>
        <p:nvSpPr>
          <p:cNvPr id="26" name="TextBox 232"/>
          <p:cNvSpPr txBox="1"/>
          <p:nvPr/>
        </p:nvSpPr>
        <p:spPr>
          <a:xfrm>
            <a:off x="539552" y="1635646"/>
            <a:ext cx="2448272" cy="623233"/>
          </a:xfrm>
          <a:prstGeom prst="rect">
            <a:avLst/>
          </a:prstGeom>
          <a:noFill/>
        </p:spPr>
        <p:txBody>
          <a:bodyPr wrap="square" lIns="68566" tIns="34283" rIns="68566" bIns="34283" rtlCol="0">
            <a:spAutoFit/>
          </a:bodyPr>
          <a:lstStyle/>
          <a:p>
            <a:r>
              <a:rPr lang="zh-CN" altLang="zh-CN" dirty="0">
                <a:latin typeface="黑体"/>
                <a:ea typeface="黑体"/>
              </a:rPr>
              <a:t>理想工作绩效一实际工作绩效</a:t>
            </a:r>
            <a:r>
              <a:rPr lang="en-US" altLang="zh-CN" dirty="0">
                <a:latin typeface="黑体"/>
                <a:ea typeface="黑体"/>
              </a:rPr>
              <a:t>= </a:t>
            </a:r>
            <a:r>
              <a:rPr lang="zh-CN" altLang="zh-CN" dirty="0">
                <a:latin typeface="黑体"/>
                <a:ea typeface="黑体"/>
              </a:rPr>
              <a:t>培训开发需求</a:t>
            </a:r>
          </a:p>
        </p:txBody>
      </p:sp>
      <p:grpSp>
        <p:nvGrpSpPr>
          <p:cNvPr id="24" name="组合 18"/>
          <p:cNvGrpSpPr>
            <a:grpSpLocks/>
          </p:cNvGrpSpPr>
          <p:nvPr/>
        </p:nvGrpSpPr>
        <p:grpSpPr bwMode="auto">
          <a:xfrm>
            <a:off x="3923928" y="2570284"/>
            <a:ext cx="1944216" cy="1315812"/>
            <a:chOff x="-155052" y="0"/>
            <a:chExt cx="2093189" cy="1416774"/>
          </a:xfrm>
          <a:solidFill>
            <a:srgbClr val="CB1B3D"/>
          </a:solidFill>
        </p:grpSpPr>
        <p:sp>
          <p:nvSpPr>
            <p:cNvPr id="25" name="等腰三角形 19">
              <a:hlinkClick r:id="rId3"/>
            </p:cNvPr>
            <p:cNvSpPr>
              <a:spLocks noChangeArrowheads="1"/>
            </p:cNvSpPr>
            <p:nvPr/>
          </p:nvSpPr>
          <p:spPr bwMode="auto">
            <a:xfrm flipH="1" flipV="1">
              <a:off x="-155052"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7"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smtClean="0">
                  <a:solidFill>
                    <a:schemeClr val="bg1"/>
                  </a:solidFill>
                  <a:latin typeface="微软雅黑" pitchFamily="34" charset="-122"/>
                  <a:ea typeface="微软雅黑" pitchFamily="34" charset="-122"/>
                </a:rPr>
                <a:t>0</a:t>
              </a:r>
              <a:r>
                <a:rPr lang="en-US" altLang="zh-CN" sz="3000" dirty="0" smtClean="0">
                  <a:solidFill>
                    <a:schemeClr val="bg1"/>
                  </a:solidFill>
                  <a:latin typeface="微软雅黑" pitchFamily="34" charset="-122"/>
                  <a:ea typeface="微软雅黑" pitchFamily="34" charset="-122"/>
                </a:rPr>
                <a:t>3</a:t>
              </a:r>
              <a:endParaRPr lang="zh-CN" altLang="en-US" sz="3000" dirty="0">
                <a:solidFill>
                  <a:schemeClr val="bg1"/>
                </a:solidFill>
                <a:latin typeface="微软雅黑" pitchFamily="34" charset="-122"/>
                <a:ea typeface="微软雅黑" pitchFamily="34" charset="-122"/>
              </a:endParaRPr>
            </a:p>
          </p:txBody>
        </p:sp>
      </p:grpSp>
      <p:grpSp>
        <p:nvGrpSpPr>
          <p:cNvPr id="28" name="组合 244"/>
          <p:cNvGrpSpPr/>
          <p:nvPr/>
        </p:nvGrpSpPr>
        <p:grpSpPr>
          <a:xfrm>
            <a:off x="3530950" y="3465462"/>
            <a:ext cx="1041050" cy="27000"/>
            <a:chOff x="2531312" y="2421168"/>
            <a:chExt cx="1388066" cy="36000"/>
          </a:xfrm>
          <a:solidFill>
            <a:schemeClr val="tx1">
              <a:lumMod val="50000"/>
              <a:lumOff val="50000"/>
            </a:schemeClr>
          </a:solidFill>
        </p:grpSpPr>
        <p:cxnSp>
          <p:nvCxnSpPr>
            <p:cNvPr id="29"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232"/>
          <p:cNvSpPr txBox="1"/>
          <p:nvPr/>
        </p:nvSpPr>
        <p:spPr>
          <a:xfrm>
            <a:off x="539552" y="3795886"/>
            <a:ext cx="4536504" cy="900232"/>
          </a:xfrm>
          <a:prstGeom prst="rect">
            <a:avLst/>
          </a:prstGeom>
          <a:noFill/>
        </p:spPr>
        <p:txBody>
          <a:bodyPr wrap="square" lIns="68566" tIns="34283" rIns="68566" bIns="34283" rtlCol="0">
            <a:spAutoFit/>
          </a:bodyPr>
          <a:lstStyle/>
          <a:p>
            <a:r>
              <a:rPr lang="zh-CN" altLang="zh-CN" dirty="0">
                <a:latin typeface="黑体"/>
                <a:ea typeface="黑体"/>
              </a:rPr>
              <a:t>（</a:t>
            </a:r>
            <a:r>
              <a:rPr lang="en-US" altLang="zh-CN" dirty="0">
                <a:latin typeface="黑体"/>
                <a:ea typeface="黑体"/>
              </a:rPr>
              <a:t>1</a:t>
            </a:r>
            <a:r>
              <a:rPr lang="zh-CN" altLang="zh-CN" dirty="0">
                <a:latin typeface="黑体"/>
                <a:ea typeface="黑体"/>
              </a:rPr>
              <a:t>）确定评估标准（</a:t>
            </a:r>
            <a:r>
              <a:rPr lang="en-US" altLang="zh-CN" dirty="0">
                <a:latin typeface="黑体"/>
                <a:ea typeface="黑体"/>
              </a:rPr>
              <a:t>2</a:t>
            </a:r>
            <a:r>
              <a:rPr lang="zh-CN" altLang="zh-CN" dirty="0">
                <a:latin typeface="黑体"/>
                <a:ea typeface="黑体"/>
              </a:rPr>
              <a:t>）</a:t>
            </a:r>
            <a:r>
              <a:rPr lang="zh-CN" altLang="zh-CN" dirty="0" smtClean="0">
                <a:latin typeface="黑体"/>
                <a:ea typeface="黑体"/>
              </a:rPr>
              <a:t>评价方案设计</a:t>
            </a:r>
            <a:endParaRPr lang="en-US" altLang="zh-CN" dirty="0" smtClean="0">
              <a:latin typeface="黑体"/>
              <a:ea typeface="黑体"/>
            </a:endParaRPr>
          </a:p>
          <a:p>
            <a:r>
              <a:rPr lang="zh-CN" altLang="zh-CN" dirty="0" smtClean="0">
                <a:latin typeface="黑体"/>
                <a:ea typeface="黑体"/>
              </a:rPr>
              <a:t>（</a:t>
            </a:r>
            <a:r>
              <a:rPr lang="en-US" altLang="zh-CN" dirty="0">
                <a:latin typeface="黑体"/>
                <a:ea typeface="黑体"/>
              </a:rPr>
              <a:t>3</a:t>
            </a:r>
            <a:r>
              <a:rPr lang="zh-CN" altLang="zh-CN" dirty="0">
                <a:latin typeface="黑体"/>
                <a:ea typeface="黑体"/>
              </a:rPr>
              <a:t>）培训反馈阶段（</a:t>
            </a:r>
            <a:r>
              <a:rPr lang="en-US" altLang="zh-CN" dirty="0">
                <a:latin typeface="黑体"/>
                <a:ea typeface="黑体"/>
              </a:rPr>
              <a:t>4</a:t>
            </a:r>
            <a:r>
              <a:rPr lang="zh-CN" altLang="zh-CN" dirty="0">
                <a:latin typeface="黑体"/>
                <a:ea typeface="黑体"/>
              </a:rPr>
              <a:t>）确定投资回报率</a:t>
            </a:r>
          </a:p>
          <a:p>
            <a:r>
              <a:rPr lang="en-US" altLang="zh-CN" dirty="0">
                <a:latin typeface="黑体"/>
                <a:ea typeface="黑体"/>
              </a:rPr>
              <a:t> </a:t>
            </a:r>
            <a:endParaRPr lang="zh-CN" altLang="zh-CN" dirty="0">
              <a:latin typeface="黑体"/>
              <a:ea typeface="黑体"/>
            </a:endParaRPr>
          </a:p>
        </p:txBody>
      </p:sp>
      <p:grpSp>
        <p:nvGrpSpPr>
          <p:cNvPr id="32" name="组合 3"/>
          <p:cNvGrpSpPr/>
          <p:nvPr/>
        </p:nvGrpSpPr>
        <p:grpSpPr>
          <a:xfrm>
            <a:off x="467544" y="3182184"/>
            <a:ext cx="3058202" cy="541694"/>
            <a:chOff x="1068521" y="2239458"/>
            <a:chExt cx="1488051" cy="569505"/>
          </a:xfrm>
        </p:grpSpPr>
        <p:sp>
          <p:nvSpPr>
            <p:cNvPr id="33" name="圆角矩形 3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4"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培训的效果评估与反馈</a:t>
              </a:r>
              <a:endParaRPr lang="zh-CN" altLang="en-US" sz="2000" dirty="0">
                <a:solidFill>
                  <a:schemeClr val="bg1"/>
                </a:solidFill>
                <a:latin typeface="+mj-ea"/>
                <a:ea typeface="+mj-ea"/>
                <a:cs typeface="华文黑体" pitchFamily="2" charset="-122"/>
              </a:endParaRPr>
            </a:p>
          </p:txBody>
        </p:sp>
      </p:grpSp>
      <p:sp>
        <p:nvSpPr>
          <p:cNvPr id="35" name="文本框 34"/>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企业人力资源管理方法</a:t>
            </a:r>
            <a:r>
              <a:rPr kumimoji="1" lang="en-US" altLang="zh-CN" sz="3200" dirty="0" smtClean="0">
                <a:latin typeface="黑体"/>
                <a:ea typeface="黑体"/>
              </a:rPr>
              <a:t>-</a:t>
            </a:r>
            <a:r>
              <a:rPr kumimoji="1" lang="zh-CN" altLang="en-US" sz="3200" dirty="0" smtClean="0">
                <a:latin typeface="黑体"/>
                <a:ea typeface="黑体"/>
              </a:rPr>
              <a:t>员工培训方法</a:t>
            </a:r>
            <a:endParaRPr kumimoji="1" lang="zh-CN" altLang="en-US" sz="3200" dirty="0">
              <a:latin typeface="黑体"/>
              <a:ea typeface="黑体"/>
            </a:endParaRPr>
          </a:p>
        </p:txBody>
      </p:sp>
    </p:spTree>
    <p:extLst>
      <p:ext uri="{BB962C8B-B14F-4D97-AF65-F5344CB8AC3E}">
        <p14:creationId xmlns:p14="http://schemas.microsoft.com/office/powerpoint/2010/main" val="268263318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ppt_x"/>
                                          </p:val>
                                        </p:tav>
                                        <p:tav tm="100000">
                                          <p:val>
                                            <p:strVal val="#ppt_x"/>
                                          </p:val>
                                        </p:tav>
                                      </p:tavLst>
                                    </p:anim>
                                    <p:anim calcmode="lin" valueType="num">
                                      <p:cBhvr additive="base">
                                        <p:cTn id="13" dur="50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left)">
                                      <p:cBhvr>
                                        <p:cTn id="22" dur="500"/>
                                        <p:tgtEl>
                                          <p:spTgt spid="43"/>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right)">
                                      <p:cBhvr>
                                        <p:cTn id="26" dur="500"/>
                                        <p:tgtEl>
                                          <p:spTgt spid="46"/>
                                        </p:tgtEl>
                                      </p:cBhvr>
                                    </p:animEffect>
                                  </p:childTnLst>
                                </p:cTn>
                              </p:par>
                              <p:par>
                                <p:cTn id="27" presetID="2" presetClass="entr" presetSubtype="8"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fill="hold"/>
                                        <p:tgtEl>
                                          <p:spTgt spid="57"/>
                                        </p:tgtEl>
                                        <p:attrNameLst>
                                          <p:attrName>ppt_x</p:attrName>
                                        </p:attrNameLst>
                                      </p:cBhvr>
                                      <p:tavLst>
                                        <p:tav tm="0">
                                          <p:val>
                                            <p:strVal val="0-#ppt_w/2"/>
                                          </p:val>
                                        </p:tav>
                                        <p:tav tm="100000">
                                          <p:val>
                                            <p:strVal val="#ppt_x"/>
                                          </p:val>
                                        </p:tav>
                                      </p:tavLst>
                                    </p:anim>
                                    <p:anim calcmode="lin" valueType="num">
                                      <p:cBhvr additive="base">
                                        <p:cTn id="30" dur="500" fill="hold"/>
                                        <p:tgtEl>
                                          <p:spTgt spid="57"/>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500" fill="hold"/>
                                        <p:tgtEl>
                                          <p:spTgt spid="32"/>
                                        </p:tgtEl>
                                        <p:attrNameLst>
                                          <p:attrName>ppt_x</p:attrName>
                                        </p:attrNameLst>
                                      </p:cBhvr>
                                      <p:tavLst>
                                        <p:tav tm="0">
                                          <p:val>
                                            <p:strVal val="0-#ppt_w/2"/>
                                          </p:val>
                                        </p:tav>
                                        <p:tav tm="100000">
                                          <p:val>
                                            <p:strVal val="#ppt_x"/>
                                          </p:val>
                                        </p:tav>
                                      </p:tavLst>
                                    </p:anim>
                                    <p:anim calcmode="lin" valueType="num">
                                      <p:cBhvr additive="base">
                                        <p:cTn id="34" dur="500" fill="hold"/>
                                        <p:tgtEl>
                                          <p:spTgt spid="3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1+#ppt_w/2"/>
                                          </p:val>
                                        </p:tav>
                                        <p:tav tm="100000">
                                          <p:val>
                                            <p:strVal val="#ppt_x"/>
                                          </p:val>
                                        </p:tav>
                                      </p:tavLst>
                                    </p:anim>
                                    <p:anim calcmode="lin" valueType="num">
                                      <p:cBhvr additive="base">
                                        <p:cTn id="38" dur="500" fill="hold"/>
                                        <p:tgtEl>
                                          <p:spTgt spid="6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randombar(horizontal)">
                                      <p:cBhvr>
                                        <p:cTn id="45" dur="500"/>
                                        <p:tgtEl>
                                          <p:spTgt spid="26"/>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randombar(horizontal)">
                                      <p:cBhvr>
                                        <p:cTn id="48" dur="500"/>
                                        <p:tgtEl>
                                          <p:spTgt spid="56"/>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randombar(horizontal)">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26"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3491880" y="2211710"/>
            <a:ext cx="2236510" cy="707886"/>
          </a:xfrm>
          <a:prstGeom prst="rect">
            <a:avLst/>
          </a:prstGeom>
          <a:noFill/>
        </p:spPr>
        <p:txBody>
          <a:bodyPr wrap="none" rtlCol="0">
            <a:spAutoFit/>
          </a:bodyPr>
          <a:lstStyle/>
          <a:p>
            <a:r>
              <a:rPr lang="zh-CN" altLang="en-US" sz="4000" dirty="0" smtClean="0">
                <a:solidFill>
                  <a:schemeClr val="tx1">
                    <a:lumMod val="65000"/>
                    <a:lumOff val="35000"/>
                  </a:schemeClr>
                </a:solidFill>
                <a:latin typeface="微软雅黑" pitchFamily="34" charset="-122"/>
                <a:ea typeface="微软雅黑" pitchFamily="34" charset="-122"/>
              </a:rPr>
              <a:t>谢谢观</a:t>
            </a:r>
            <a:r>
              <a:rPr lang="zh-CN" altLang="en-US" sz="4000" dirty="0">
                <a:solidFill>
                  <a:schemeClr val="tx1">
                    <a:lumMod val="65000"/>
                    <a:lumOff val="35000"/>
                  </a:schemeClr>
                </a:solidFill>
                <a:latin typeface="微软雅黑" pitchFamily="34" charset="-122"/>
                <a:ea typeface="微软雅黑" pitchFamily="34" charset="-122"/>
              </a:rPr>
              <a:t>看</a:t>
            </a: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3"/>
          <p:cNvGrpSpPr/>
          <p:nvPr/>
        </p:nvGrpSpPr>
        <p:grpSpPr>
          <a:xfrm>
            <a:off x="1357398" y="1020375"/>
            <a:ext cx="3840593" cy="574043"/>
            <a:chOff x="4357092" y="1325680"/>
            <a:chExt cx="3839927" cy="573865"/>
          </a:xfrm>
        </p:grpSpPr>
        <p:sp>
          <p:nvSpPr>
            <p:cNvPr id="57" name="MH_SubTitle_1"/>
            <p:cNvSpPr txBox="1"/>
            <p:nvPr>
              <p:custDataLst>
                <p:tags r:id="rId38"/>
              </p:custDataLst>
            </p:nvPr>
          </p:nvSpPr>
          <p:spPr>
            <a:xfrm>
              <a:off x="4957221" y="1530327"/>
              <a:ext cx="3239798" cy="369218"/>
            </a:xfrm>
            <a:prstGeom prst="rect">
              <a:avLst/>
            </a:prstGeom>
            <a:noFill/>
          </p:spPr>
          <p:txBody>
            <a:bodyPr wrap="square" lIns="0" tIns="0" rIns="0" bIns="0" anchor="ctr">
              <a:spAutoFit/>
            </a:bodyPr>
            <a:lstStyle/>
            <a:p>
              <a:r>
                <a:rPr lang="zh-CN" altLang="zh-CN" sz="2400" dirty="0">
                  <a:latin typeface="黑体"/>
                  <a:ea typeface="黑体"/>
                </a:rPr>
                <a:t>现代企业经营管理导论 </a:t>
              </a:r>
              <a:endParaRPr lang="zh-CN" altLang="en-US" sz="2400" dirty="0">
                <a:latin typeface="黑体"/>
                <a:ea typeface="黑体"/>
                <a:sym typeface="Arial" panose="020B0604020202020204" pitchFamily="34" charset="0"/>
              </a:endParaRPr>
            </a:p>
          </p:txBody>
        </p:sp>
        <p:grpSp>
          <p:nvGrpSpPr>
            <p:cNvPr id="58" name="组合 2"/>
            <p:cNvGrpSpPr/>
            <p:nvPr/>
          </p:nvGrpSpPr>
          <p:grpSpPr>
            <a:xfrm>
              <a:off x="4357092" y="1325680"/>
              <a:ext cx="802436" cy="510089"/>
              <a:chOff x="6127160" y="2065288"/>
              <a:chExt cx="1128426" cy="717274"/>
            </a:xfrm>
          </p:grpSpPr>
          <p:cxnSp>
            <p:nvCxnSpPr>
              <p:cNvPr id="59" name="MH_Other_1"/>
              <p:cNvCxnSpPr/>
              <p:nvPr>
                <p:custDataLst>
                  <p:tags r:id="rId39"/>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40"/>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41"/>
                </p:custDataLst>
              </p:nvPr>
            </p:nvSpPr>
            <p:spPr bwMode="auto">
              <a:xfrm>
                <a:off x="6127160" y="2065288"/>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1357399" y="1764349"/>
            <a:ext cx="3408544" cy="554506"/>
            <a:chOff x="4357092" y="2069423"/>
            <a:chExt cx="3407953" cy="554334"/>
          </a:xfrm>
        </p:grpSpPr>
        <p:sp>
          <p:nvSpPr>
            <p:cNvPr id="63" name="MH_SubTitle_2"/>
            <p:cNvSpPr txBox="1"/>
            <p:nvPr>
              <p:custDataLst>
                <p:tags r:id="rId34"/>
              </p:custDataLst>
            </p:nvPr>
          </p:nvSpPr>
          <p:spPr>
            <a:xfrm>
              <a:off x="5029216" y="2254539"/>
              <a:ext cx="2735829" cy="369218"/>
            </a:xfrm>
            <a:prstGeom prst="rect">
              <a:avLst/>
            </a:prstGeom>
            <a:noFill/>
          </p:spPr>
          <p:txBody>
            <a:bodyPr wrap="square" lIns="0" tIns="0" rIns="0" bIns="0" anchor="ctr">
              <a:spAutoFit/>
            </a:bodyPr>
            <a:lstStyle/>
            <a:p>
              <a:pPr lvl="0"/>
              <a:r>
                <a:rPr lang="zh-CN" altLang="en-US" sz="2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69423"/>
              <a:ext cx="802436" cy="510089"/>
              <a:chOff x="6127160" y="3111679"/>
              <a:chExt cx="1128426" cy="717274"/>
            </a:xfrm>
          </p:grpSpPr>
          <p:cxnSp>
            <p:nvCxnSpPr>
              <p:cNvPr id="65" name="MH_Other_4"/>
              <p:cNvCxnSpPr/>
              <p:nvPr>
                <p:custDataLst>
                  <p:tags r:id="rId35"/>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36"/>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37"/>
                </p:custDataLst>
              </p:nvPr>
            </p:nvSpPr>
            <p:spPr bwMode="auto">
              <a:xfrm>
                <a:off x="6127160" y="3111679"/>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1357399" y="2508331"/>
            <a:ext cx="3192522" cy="583277"/>
            <a:chOff x="4357092" y="2813170"/>
            <a:chExt cx="3191963" cy="583095"/>
          </a:xfrm>
        </p:grpSpPr>
        <p:sp>
          <p:nvSpPr>
            <p:cNvPr id="69" name="MH_SubTitle_3"/>
            <p:cNvSpPr txBox="1"/>
            <p:nvPr>
              <p:custDataLst>
                <p:tags r:id="rId30"/>
              </p:custDataLst>
            </p:nvPr>
          </p:nvSpPr>
          <p:spPr>
            <a:xfrm>
              <a:off x="5089875" y="3027048"/>
              <a:ext cx="2459180" cy="369217"/>
            </a:xfrm>
            <a:prstGeom prst="rect">
              <a:avLst/>
            </a:prstGeom>
            <a:noFill/>
          </p:spPr>
          <p:txBody>
            <a:bodyPr wrap="square" lIns="0" tIns="0" rIns="0" bIns="0" anchor="ctr">
              <a:spAutoFit/>
            </a:bodyPr>
            <a:lstStyle/>
            <a:p>
              <a:pPr lvl="0"/>
              <a:r>
                <a:rPr lang="zh-CN" altLang="zh-CN" sz="2400" dirty="0">
                  <a:latin typeface="黑体"/>
                  <a:ea typeface="黑体"/>
                </a:rPr>
                <a:t>现代企业经营战略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0" name="组合 7"/>
            <p:cNvGrpSpPr/>
            <p:nvPr/>
          </p:nvGrpSpPr>
          <p:grpSpPr>
            <a:xfrm>
              <a:off x="4357092" y="2813170"/>
              <a:ext cx="802436" cy="510088"/>
              <a:chOff x="6127160" y="4156397"/>
              <a:chExt cx="1128426" cy="717272"/>
            </a:xfrm>
          </p:grpSpPr>
          <p:cxnSp>
            <p:nvCxnSpPr>
              <p:cNvPr id="71" name="MH_Other_7"/>
              <p:cNvCxnSpPr/>
              <p:nvPr>
                <p:custDataLst>
                  <p:tags r:id="rId3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3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33"/>
                </p:custDataLst>
              </p:nvPr>
            </p:nvSpPr>
            <p:spPr bwMode="auto">
              <a:xfrm>
                <a:off x="6127160" y="415639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1357399" y="3252306"/>
            <a:ext cx="3840592" cy="570306"/>
            <a:chOff x="4357092" y="3556913"/>
            <a:chExt cx="3839927" cy="570129"/>
          </a:xfrm>
        </p:grpSpPr>
        <p:sp>
          <p:nvSpPr>
            <p:cNvPr id="75" name="MH_SubTitle_4"/>
            <p:cNvSpPr txBox="1"/>
            <p:nvPr>
              <p:custDataLst>
                <p:tags r:id="rId26"/>
              </p:custDataLst>
            </p:nvPr>
          </p:nvSpPr>
          <p:spPr>
            <a:xfrm>
              <a:off x="5045216" y="3757824"/>
              <a:ext cx="3151803" cy="369218"/>
            </a:xfrm>
            <a:prstGeom prst="rect">
              <a:avLst/>
            </a:prstGeom>
            <a:noFill/>
          </p:spPr>
          <p:txBody>
            <a:bodyPr wrap="square" lIns="0" tIns="0" rIns="0" bIns="0" anchor="ctr">
              <a:spAutoFit/>
            </a:bodyPr>
            <a:lstStyle/>
            <a:p>
              <a:pPr lvl="0"/>
              <a:r>
                <a:rPr lang="zh-CN" altLang="zh-CN" sz="2400" dirty="0">
                  <a:latin typeface="黑体"/>
                  <a:ea typeface="黑体"/>
                </a:rPr>
                <a:t>现代企业人力资源管理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6" name="组合 9"/>
            <p:cNvGrpSpPr/>
            <p:nvPr/>
          </p:nvGrpSpPr>
          <p:grpSpPr>
            <a:xfrm>
              <a:off x="4357092" y="3556913"/>
              <a:ext cx="802436" cy="508897"/>
              <a:chOff x="6127160" y="5202787"/>
              <a:chExt cx="1128426" cy="715597"/>
            </a:xfrm>
          </p:grpSpPr>
          <p:cxnSp>
            <p:nvCxnSpPr>
              <p:cNvPr id="77" name="MH_Other_10"/>
              <p:cNvCxnSpPr/>
              <p:nvPr>
                <p:custDataLst>
                  <p:tags r:id="rId2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2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29"/>
                </p:custDataLst>
              </p:nvPr>
            </p:nvSpPr>
            <p:spPr bwMode="auto">
              <a:xfrm>
                <a:off x="6127160" y="520278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MH_Others_1"/>
          <p:cNvSpPr txBox="1"/>
          <p:nvPr>
            <p:custDataLst>
              <p:tags r:id="rId1"/>
            </p:custDataLst>
          </p:nvPr>
        </p:nvSpPr>
        <p:spPr>
          <a:xfrm rot="19048401">
            <a:off x="-133163" y="359225"/>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grpSp>
        <p:nvGrpSpPr>
          <p:cNvPr id="30" name="组合 23"/>
          <p:cNvGrpSpPr/>
          <p:nvPr/>
        </p:nvGrpSpPr>
        <p:grpSpPr>
          <a:xfrm>
            <a:off x="5220072" y="1059585"/>
            <a:ext cx="3215826" cy="574707"/>
            <a:chOff x="4357092" y="1347614"/>
            <a:chExt cx="3215268" cy="574528"/>
          </a:xfrm>
        </p:grpSpPr>
        <p:sp>
          <p:nvSpPr>
            <p:cNvPr id="32" name="MH_SubTitle_1"/>
            <p:cNvSpPr txBox="1"/>
            <p:nvPr>
              <p:custDataLst>
                <p:tags r:id="rId22"/>
              </p:custDataLst>
            </p:nvPr>
          </p:nvSpPr>
          <p:spPr>
            <a:xfrm>
              <a:off x="5077047" y="1552925"/>
              <a:ext cx="2495313" cy="369217"/>
            </a:xfrm>
            <a:prstGeom prst="rect">
              <a:avLst/>
            </a:prstGeom>
            <a:noFill/>
          </p:spPr>
          <p:txBody>
            <a:bodyPr wrap="square" lIns="0" tIns="0" rIns="0" bIns="0" anchor="ctr">
              <a:spAutoFit/>
            </a:bodyPr>
            <a:lstStyle/>
            <a:p>
              <a:r>
                <a:rPr lang="zh-CN" altLang="zh-CN" sz="2400" dirty="0" smtClean="0">
                  <a:latin typeface="黑体"/>
                  <a:ea typeface="黑体"/>
                </a:rPr>
                <a:t>现代企业</a:t>
              </a:r>
              <a:r>
                <a:rPr lang="zh-CN" altLang="en-US" sz="2400" dirty="0" smtClean="0">
                  <a:latin typeface="黑体"/>
                  <a:ea typeface="黑体"/>
                </a:rPr>
                <a:t>营销</a:t>
              </a:r>
              <a:r>
                <a:rPr lang="zh-CN" altLang="zh-CN" sz="2400" dirty="0" smtClean="0">
                  <a:latin typeface="黑体"/>
                  <a:ea typeface="黑体"/>
                </a:rPr>
                <a:t>管理 </a:t>
              </a:r>
              <a:endParaRPr lang="zh-CN" altLang="en-US" sz="2400" dirty="0">
                <a:latin typeface="黑体"/>
                <a:ea typeface="黑体"/>
                <a:sym typeface="Arial" panose="020B0604020202020204" pitchFamily="34" charset="0"/>
              </a:endParaRPr>
            </a:p>
          </p:txBody>
        </p:sp>
        <p:grpSp>
          <p:nvGrpSpPr>
            <p:cNvPr id="33" name="组合 2"/>
            <p:cNvGrpSpPr/>
            <p:nvPr/>
          </p:nvGrpSpPr>
          <p:grpSpPr>
            <a:xfrm>
              <a:off x="4357092" y="1347614"/>
              <a:ext cx="802436" cy="488156"/>
              <a:chOff x="6127160" y="2096130"/>
              <a:chExt cx="1128426" cy="686432"/>
            </a:xfrm>
          </p:grpSpPr>
          <p:cxnSp>
            <p:nvCxnSpPr>
              <p:cNvPr id="34" name="MH_Other_1"/>
              <p:cNvCxnSpPr/>
              <p:nvPr>
                <p:custDataLst>
                  <p:tags r:id="rId2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MH_Other_2"/>
              <p:cNvSpPr/>
              <p:nvPr>
                <p:custDataLst>
                  <p:tags r:id="rId2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MH_Other_3"/>
              <p:cNvSpPr txBox="1">
                <a:spLocks noChangeArrowheads="1"/>
              </p:cNvSpPr>
              <p:nvPr>
                <p:custDataLst>
                  <p:tags r:id="rId25"/>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06</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24"/>
          <p:cNvGrpSpPr/>
          <p:nvPr/>
        </p:nvGrpSpPr>
        <p:grpSpPr>
          <a:xfrm>
            <a:off x="5220072" y="1803559"/>
            <a:ext cx="3384376" cy="561734"/>
            <a:chOff x="4357092" y="2091358"/>
            <a:chExt cx="3383789" cy="561559"/>
          </a:xfrm>
        </p:grpSpPr>
        <p:sp>
          <p:nvSpPr>
            <p:cNvPr id="38" name="MH_SubTitle_2"/>
            <p:cNvSpPr txBox="1"/>
            <p:nvPr>
              <p:custDataLst>
                <p:tags r:id="rId18"/>
              </p:custDataLst>
            </p:nvPr>
          </p:nvSpPr>
          <p:spPr>
            <a:xfrm>
              <a:off x="5149043" y="2283700"/>
              <a:ext cx="2591838"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物流</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39" name="组合 6"/>
            <p:cNvGrpSpPr/>
            <p:nvPr/>
          </p:nvGrpSpPr>
          <p:grpSpPr>
            <a:xfrm>
              <a:off x="4357092" y="2091358"/>
              <a:ext cx="802436" cy="488156"/>
              <a:chOff x="6127160" y="3142521"/>
              <a:chExt cx="1128426" cy="686432"/>
            </a:xfrm>
          </p:grpSpPr>
          <p:cxnSp>
            <p:nvCxnSpPr>
              <p:cNvPr id="40" name="MH_Other_4"/>
              <p:cNvCxnSpPr/>
              <p:nvPr>
                <p:custDataLst>
                  <p:tags r:id="rId19"/>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20"/>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6"/>
              <p:cNvSpPr txBox="1">
                <a:spLocks noChangeArrowheads="1"/>
              </p:cNvSpPr>
              <p:nvPr>
                <p:custDataLst>
                  <p:tags r:id="rId21"/>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07</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组合 25"/>
          <p:cNvGrpSpPr/>
          <p:nvPr/>
        </p:nvGrpSpPr>
        <p:grpSpPr>
          <a:xfrm>
            <a:off x="5220072" y="2547536"/>
            <a:ext cx="3291263" cy="573915"/>
            <a:chOff x="4357092" y="2835101"/>
            <a:chExt cx="3290693" cy="573736"/>
          </a:xfrm>
        </p:grpSpPr>
        <p:sp>
          <p:nvSpPr>
            <p:cNvPr id="44" name="MH_SubTitle_3"/>
            <p:cNvSpPr txBox="1"/>
            <p:nvPr>
              <p:custDataLst>
                <p:tags r:id="rId14"/>
              </p:custDataLst>
            </p:nvPr>
          </p:nvSpPr>
          <p:spPr>
            <a:xfrm>
              <a:off x="5152472" y="3039620"/>
              <a:ext cx="2495313"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财务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45" name="组合 7"/>
            <p:cNvGrpSpPr/>
            <p:nvPr/>
          </p:nvGrpSpPr>
          <p:grpSpPr>
            <a:xfrm>
              <a:off x="4357092" y="2835101"/>
              <a:ext cx="802436" cy="488156"/>
              <a:chOff x="6127160" y="4187237"/>
              <a:chExt cx="1128426" cy="686432"/>
            </a:xfrm>
          </p:grpSpPr>
          <p:cxnSp>
            <p:nvCxnSpPr>
              <p:cNvPr id="46" name="MH_Other_7"/>
              <p:cNvCxnSpPr/>
              <p:nvPr>
                <p:custDataLst>
                  <p:tags r:id="rId15"/>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MH_Other_8"/>
              <p:cNvSpPr/>
              <p:nvPr>
                <p:custDataLst>
                  <p:tags r:id="rId16"/>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MH_Other_9"/>
              <p:cNvSpPr txBox="1">
                <a:spLocks noChangeArrowheads="1"/>
              </p:cNvSpPr>
              <p:nvPr>
                <p:custDataLst>
                  <p:tags r:id="rId17"/>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08</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9" name="组合 26"/>
          <p:cNvGrpSpPr/>
          <p:nvPr/>
        </p:nvGrpSpPr>
        <p:grpSpPr>
          <a:xfrm>
            <a:off x="5220072" y="3291513"/>
            <a:ext cx="3312369" cy="573519"/>
            <a:chOff x="4357092" y="3578845"/>
            <a:chExt cx="3311794" cy="573341"/>
          </a:xfrm>
        </p:grpSpPr>
        <p:sp>
          <p:nvSpPr>
            <p:cNvPr id="50" name="MH_SubTitle_4"/>
            <p:cNvSpPr txBox="1"/>
            <p:nvPr>
              <p:custDataLst>
                <p:tags r:id="rId10"/>
              </p:custDataLst>
            </p:nvPr>
          </p:nvSpPr>
          <p:spPr>
            <a:xfrm>
              <a:off x="5149043" y="3782968"/>
              <a:ext cx="2519843"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文化</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51" name="组合 9"/>
            <p:cNvGrpSpPr/>
            <p:nvPr/>
          </p:nvGrpSpPr>
          <p:grpSpPr>
            <a:xfrm>
              <a:off x="4357092" y="3578845"/>
              <a:ext cx="802436" cy="486966"/>
              <a:chOff x="6127160" y="5233626"/>
              <a:chExt cx="1128426" cy="684758"/>
            </a:xfrm>
          </p:grpSpPr>
          <p:cxnSp>
            <p:nvCxnSpPr>
              <p:cNvPr id="52" name="MH_Other_10"/>
              <p:cNvCxnSpPr/>
              <p:nvPr>
                <p:custDataLst>
                  <p:tags r:id="rId11"/>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3" name="MH_Other_11"/>
              <p:cNvSpPr/>
              <p:nvPr>
                <p:custDataLst>
                  <p:tags r:id="rId12"/>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MH_Other_12"/>
              <p:cNvSpPr txBox="1">
                <a:spLocks noChangeArrowheads="1"/>
              </p:cNvSpPr>
              <p:nvPr>
                <p:custDataLst>
                  <p:tags r:id="rId13"/>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09</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26"/>
          <p:cNvGrpSpPr/>
          <p:nvPr/>
        </p:nvGrpSpPr>
        <p:grpSpPr>
          <a:xfrm>
            <a:off x="1331640" y="4107453"/>
            <a:ext cx="3218278" cy="532574"/>
            <a:chOff x="4357092" y="3556915"/>
            <a:chExt cx="3217714" cy="532410"/>
          </a:xfrm>
        </p:grpSpPr>
        <p:sp>
          <p:nvSpPr>
            <p:cNvPr id="81" name="MH_SubTitle_4"/>
            <p:cNvSpPr txBox="1"/>
            <p:nvPr>
              <p:custDataLst>
                <p:tags r:id="rId6"/>
              </p:custDataLst>
            </p:nvPr>
          </p:nvSpPr>
          <p:spPr>
            <a:xfrm>
              <a:off x="5027021" y="3720107"/>
              <a:ext cx="2547785" cy="369218"/>
            </a:xfrm>
            <a:prstGeom prst="rect">
              <a:avLst/>
            </a:prstGeom>
            <a:noFill/>
          </p:spPr>
          <p:txBody>
            <a:bodyPr wrap="square" lIns="0" tIns="0" rIns="0" bIns="0" anchor="ctr">
              <a:spAutoFit/>
            </a:bodyPr>
            <a:lstStyle/>
            <a:p>
              <a:pPr lvl="0"/>
              <a:r>
                <a:rPr lang="zh-CN" altLang="zh-CN" sz="2400" dirty="0">
                  <a:latin typeface="黑体"/>
                  <a:ea typeface="黑体"/>
                </a:rPr>
                <a:t>现代企业生产管理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2" name="组合 9"/>
            <p:cNvGrpSpPr/>
            <p:nvPr/>
          </p:nvGrpSpPr>
          <p:grpSpPr>
            <a:xfrm>
              <a:off x="4357092" y="3556915"/>
              <a:ext cx="802436" cy="508899"/>
              <a:chOff x="6127160" y="5202785"/>
              <a:chExt cx="1128426" cy="715599"/>
            </a:xfrm>
          </p:grpSpPr>
          <p:cxnSp>
            <p:nvCxnSpPr>
              <p:cNvPr id="83" name="MH_Other_10"/>
              <p:cNvCxnSpPr/>
              <p:nvPr>
                <p:custDataLst>
                  <p:tags r:id="rId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4" name="MH_Other_11"/>
              <p:cNvSpPr/>
              <p:nvPr>
                <p:custDataLst>
                  <p:tags r:id="rId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MH_Other_12"/>
              <p:cNvSpPr txBox="1">
                <a:spLocks noChangeArrowheads="1"/>
              </p:cNvSpPr>
              <p:nvPr>
                <p:custDataLst>
                  <p:tags r:id="rId9"/>
                </p:custDataLst>
              </p:nvPr>
            </p:nvSpPr>
            <p:spPr bwMode="auto">
              <a:xfrm>
                <a:off x="6127160" y="5202785"/>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26"/>
          <p:cNvGrpSpPr/>
          <p:nvPr/>
        </p:nvGrpSpPr>
        <p:grpSpPr>
          <a:xfrm>
            <a:off x="5194314" y="4146658"/>
            <a:ext cx="3949686" cy="535789"/>
            <a:chOff x="4357092" y="3578845"/>
            <a:chExt cx="3949001" cy="535624"/>
          </a:xfrm>
        </p:grpSpPr>
        <p:sp>
          <p:nvSpPr>
            <p:cNvPr id="87" name="MH_SubTitle_4"/>
            <p:cNvSpPr txBox="1"/>
            <p:nvPr>
              <p:custDataLst>
                <p:tags r:id="rId2"/>
              </p:custDataLst>
            </p:nvPr>
          </p:nvSpPr>
          <p:spPr>
            <a:xfrm>
              <a:off x="5174796" y="3745251"/>
              <a:ext cx="3131297"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电子商务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8" name="组合 9"/>
            <p:cNvGrpSpPr/>
            <p:nvPr/>
          </p:nvGrpSpPr>
          <p:grpSpPr>
            <a:xfrm>
              <a:off x="4357092" y="3578845"/>
              <a:ext cx="802436" cy="486966"/>
              <a:chOff x="6127160" y="5233626"/>
              <a:chExt cx="1128426" cy="684758"/>
            </a:xfrm>
          </p:grpSpPr>
          <p:cxnSp>
            <p:nvCxnSpPr>
              <p:cNvPr id="89" name="MH_Other_10"/>
              <p:cNvCxnSpPr/>
              <p:nvPr>
                <p:custDataLst>
                  <p:tags r:id="rId3"/>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0" name="MH_Other_11"/>
              <p:cNvSpPr/>
              <p:nvPr>
                <p:custDataLst>
                  <p:tags r:id="rId4"/>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MH_Other_12"/>
              <p:cNvSpPr txBox="1">
                <a:spLocks noChangeArrowheads="1"/>
              </p:cNvSpPr>
              <p:nvPr>
                <p:custDataLst>
                  <p:tags r:id="rId5"/>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childTnLst>
                          </p:cTn>
                        </p:par>
                        <p:par>
                          <p:cTn id="17" fill="hold">
                            <p:stCondLst>
                              <p:cond delay="21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6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1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6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4100"/>
                            </p:stCondLst>
                            <p:childTnLst>
                              <p:par>
                                <p:cTn id="38" presetID="2" presetClass="entr" presetSubtype="4"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ppt_x"/>
                                          </p:val>
                                        </p:tav>
                                        <p:tav tm="100000">
                                          <p:val>
                                            <p:strVal val="#ppt_x"/>
                                          </p:val>
                                        </p:tav>
                                      </p:tavLst>
                                    </p:anim>
                                    <p:anim calcmode="lin" valueType="num">
                                      <p:cBhvr additive="base">
                                        <p:cTn id="46" dur="500" fill="hold"/>
                                        <p:tgtEl>
                                          <p:spTgt spid="37"/>
                                        </p:tgtEl>
                                        <p:attrNameLst>
                                          <p:attrName>ppt_y</p:attrName>
                                        </p:attrNameLst>
                                      </p:cBhvr>
                                      <p:tavLst>
                                        <p:tav tm="0">
                                          <p:val>
                                            <p:strVal val="1+#ppt_h/2"/>
                                          </p:val>
                                        </p:tav>
                                        <p:tav tm="100000">
                                          <p:val>
                                            <p:strVal val="#ppt_y"/>
                                          </p:val>
                                        </p:tav>
                                      </p:tavLst>
                                    </p:anim>
                                  </p:childTnLst>
                                </p:cTn>
                              </p:par>
                            </p:childTnLst>
                          </p:cTn>
                        </p:par>
                        <p:par>
                          <p:cTn id="47" fill="hold">
                            <p:stCondLst>
                              <p:cond delay="51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5600"/>
                            </p:stCondLst>
                            <p:childTnLst>
                              <p:par>
                                <p:cTn id="53" presetID="2" presetClass="entr" presetSubtype="4"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6100"/>
                            </p:stCondLst>
                            <p:childTnLst>
                              <p:par>
                                <p:cTn id="58" presetID="2" presetClass="entr" presetSubtype="4"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6600"/>
                            </p:stCondLst>
                            <p:childTnLst>
                              <p:par>
                                <p:cTn id="63" presetID="2" presetClass="entr" presetSubtype="4"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ppt_x"/>
                                          </p:val>
                                        </p:tav>
                                        <p:tav tm="100000">
                                          <p:val>
                                            <p:strVal val="#ppt_x"/>
                                          </p:val>
                                        </p:tav>
                                      </p:tavLst>
                                    </p:anim>
                                    <p:anim calcmode="lin" valueType="num">
                                      <p:cBhvr additive="base">
                                        <p:cTn id="6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4"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059832" y="1059582"/>
            <a:ext cx="3312368" cy="2664296"/>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1691680" y="1419622"/>
            <a:ext cx="3850240" cy="430887"/>
          </a:xfrm>
          <a:prstGeom prst="rect">
            <a:avLst/>
          </a:prstGeom>
        </p:spPr>
        <p:txBody>
          <a:bodyPr wrap="square" lIns="0" tIns="0" rIns="0" bIns="0">
            <a:spAutoFit/>
          </a:bodyPr>
          <a:lstStyle/>
          <a:p>
            <a:r>
              <a:rPr lang="zh-CN" altLang="en-US" sz="28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现代企业人力资源管理</a:t>
            </a:r>
            <a:endPar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1691680" y="1970534"/>
            <a:ext cx="3706143" cy="307777"/>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2000" dirty="0" smtClean="0">
                <a:latin typeface="黑体"/>
                <a:ea typeface="黑体"/>
                <a:sym typeface="Arial" panose="020B0604020202020204" pitchFamily="34" charset="0"/>
              </a:rPr>
              <a:t>企业人力资源管理的特点与职能</a:t>
            </a:r>
            <a:endParaRPr lang="en-US" altLang="zh-CN" sz="2000" dirty="0">
              <a:latin typeface="黑体"/>
              <a:ea typeface="黑体"/>
              <a:sym typeface="Arial" panose="020B0604020202020204" pitchFamily="34" charset="0"/>
            </a:endParaRPr>
          </a:p>
        </p:txBody>
      </p:sp>
      <p:sp>
        <p:nvSpPr>
          <p:cNvPr id="31" name="TextBox 11"/>
          <p:cNvSpPr txBox="1"/>
          <p:nvPr/>
        </p:nvSpPr>
        <p:spPr>
          <a:xfrm>
            <a:off x="1691680" y="2359477"/>
            <a:ext cx="3116238"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a:latin typeface="黑体"/>
                <a:ea typeface="黑体"/>
                <a:sym typeface="Arial" panose="020B0604020202020204" pitchFamily="34" charset="0"/>
              </a:rPr>
              <a:t>企业人力资源</a:t>
            </a:r>
            <a:r>
              <a:rPr lang="zh-CN" altLang="en-US" dirty="0" smtClean="0">
                <a:latin typeface="黑体"/>
                <a:ea typeface="黑体"/>
                <a:sym typeface="Arial" panose="020B0604020202020204" pitchFamily="34" charset="0"/>
              </a:rPr>
              <a:t>管理的基本原则</a:t>
            </a:r>
            <a:endParaRPr lang="en-US" altLang="zh-CN" dirty="0">
              <a:latin typeface="黑体"/>
              <a:ea typeface="黑体"/>
              <a:sym typeface="Arial" panose="020B0604020202020204" pitchFamily="34" charset="0"/>
            </a:endParaRPr>
          </a:p>
        </p:txBody>
      </p:sp>
      <p:sp>
        <p:nvSpPr>
          <p:cNvPr id="10" name="矩形 9"/>
          <p:cNvSpPr/>
          <p:nvPr/>
        </p:nvSpPr>
        <p:spPr>
          <a:xfrm>
            <a:off x="5652120" y="1851670"/>
            <a:ext cx="600117" cy="1477328"/>
          </a:xfrm>
          <a:prstGeom prst="rect">
            <a:avLst/>
          </a:prstGeom>
        </p:spPr>
        <p:txBody>
          <a:bodyPr wrap="square" lIns="0" tIns="0" rIns="0" bIns="0">
            <a:spAutoFit/>
          </a:bodyPr>
          <a:lstStyle/>
          <a:p>
            <a:r>
              <a:rPr lang="zh-CN" altLang="en-US" sz="32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第四章</a:t>
            </a:r>
            <a:endParaRPr lang="zh-CN" altLang="en-US" sz="3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1691680" y="2717642"/>
            <a:ext cx="2436564"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企业人力资源管理过程</a:t>
            </a:r>
            <a:endParaRPr lang="en-US" altLang="zh-CN" dirty="0">
              <a:latin typeface="黑体"/>
              <a:ea typeface="黑体"/>
              <a:sym typeface="Arial" panose="020B0604020202020204" pitchFamily="34" charset="0"/>
            </a:endParaRPr>
          </a:p>
        </p:txBody>
      </p:sp>
      <p:sp>
        <p:nvSpPr>
          <p:cNvPr id="11" name="TextBox 11"/>
          <p:cNvSpPr txBox="1"/>
          <p:nvPr/>
        </p:nvSpPr>
        <p:spPr>
          <a:xfrm>
            <a:off x="1695949" y="3075806"/>
            <a:ext cx="2423740"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企业人力资源管理方法</a:t>
            </a:r>
            <a:endParaRPr lang="en-US" altLang="zh-CN" dirty="0">
              <a:latin typeface="黑体"/>
              <a:ea typeface="黑体"/>
              <a:sym typeface="Arial" panose="020B0604020202020204" pitchFamily="34" charset="0"/>
            </a:endParaRPr>
          </a:p>
        </p:txBody>
      </p:sp>
    </p:spTree>
    <p:extLst>
      <p:ext uri="{BB962C8B-B14F-4D97-AF65-F5344CB8AC3E}">
        <p14:creationId xmlns:p14="http://schemas.microsoft.com/office/powerpoint/2010/main" val="3540995064"/>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P spid="10" grpId="0"/>
      <p:bldP spid="8"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对象 4"/>
          <p:cNvGraphicFramePr>
            <a:graphicFrameLocks noChangeAspect="1"/>
          </p:cNvGraphicFramePr>
          <p:nvPr>
            <p:extLst>
              <p:ext uri="{D42A27DB-BD31-4B8C-83A1-F6EECF244321}">
                <p14:modId xmlns:p14="http://schemas.microsoft.com/office/powerpoint/2010/main" val="2142741003"/>
              </p:ext>
            </p:extLst>
          </p:nvPr>
        </p:nvGraphicFramePr>
        <p:xfrm>
          <a:off x="5868144" y="2067694"/>
          <a:ext cx="2387600" cy="1778000"/>
        </p:xfrm>
        <a:graphic>
          <a:graphicData uri="http://schemas.openxmlformats.org/presentationml/2006/ole">
            <mc:AlternateContent xmlns:mc="http://schemas.openxmlformats.org/markup-compatibility/2006">
              <mc:Choice xmlns:v="urn:schemas-microsoft-com:vml" Requires="v">
                <p:oleObj spid="_x0000_s1144" name="文档" r:id="rId18" imgW="2387600" imgH="1778000" progId="Word.Document.12">
                  <p:embed/>
                </p:oleObj>
              </mc:Choice>
              <mc:Fallback>
                <p:oleObj name="文档" r:id="rId18" imgW="2387600" imgH="1778000" progId="Word.Document.12">
                  <p:embed/>
                  <p:pic>
                    <p:nvPicPr>
                      <p:cNvPr id="0" name=""/>
                      <p:cNvPicPr/>
                      <p:nvPr/>
                    </p:nvPicPr>
                    <p:blipFill>
                      <a:blip r:embed="rId19"/>
                      <a:stretch>
                        <a:fillRect/>
                      </a:stretch>
                    </p:blipFill>
                    <p:spPr>
                      <a:xfrm>
                        <a:off x="5868144" y="2067694"/>
                        <a:ext cx="2387600" cy="1778000"/>
                      </a:xfrm>
                      <a:prstGeom prst="rect">
                        <a:avLst/>
                      </a:prstGeom>
                    </p:spPr>
                  </p:pic>
                </p:oleObj>
              </mc:Fallback>
            </mc:AlternateContent>
          </a:graphicData>
        </a:graphic>
      </p:graphicFrame>
      <p:cxnSp>
        <p:nvCxnSpPr>
          <p:cNvPr id="31" name="MH_Other_1"/>
          <p:cNvCxnSpPr/>
          <p:nvPr>
            <p:custDataLst>
              <p:tags r:id="rId3"/>
            </p:custDataLst>
          </p:nvPr>
        </p:nvCxnSpPr>
        <p:spPr>
          <a:xfrm>
            <a:off x="1371354" y="1923678"/>
            <a:ext cx="2383001"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5" name="MH_Other_2"/>
          <p:cNvCxnSpPr/>
          <p:nvPr>
            <p:custDataLst>
              <p:tags r:id="rId4"/>
            </p:custDataLst>
          </p:nvPr>
        </p:nvCxnSpPr>
        <p:spPr>
          <a:xfrm>
            <a:off x="5719134" y="2018747"/>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59" name="MH_Other_3"/>
          <p:cNvCxnSpPr/>
          <p:nvPr>
            <p:custDataLst>
              <p:tags r:id="rId5"/>
            </p:custDataLst>
          </p:nvPr>
        </p:nvCxnSpPr>
        <p:spPr>
          <a:xfrm>
            <a:off x="1241064" y="3507854"/>
            <a:ext cx="2250816"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67" name="MH_Other_4"/>
          <p:cNvCxnSpPr/>
          <p:nvPr>
            <p:custDataLst>
              <p:tags r:id="rId6"/>
            </p:custDataLst>
          </p:nvPr>
        </p:nvCxnSpPr>
        <p:spPr>
          <a:xfrm>
            <a:off x="5294005" y="3688258"/>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nvGrpSpPr>
          <p:cNvPr id="2" name="组合 3"/>
          <p:cNvGrpSpPr/>
          <p:nvPr/>
        </p:nvGrpSpPr>
        <p:grpSpPr>
          <a:xfrm>
            <a:off x="3131215" y="1347614"/>
            <a:ext cx="2749670" cy="2627042"/>
            <a:chOff x="3131215" y="1347614"/>
            <a:chExt cx="2749670" cy="2627042"/>
          </a:xfrm>
        </p:grpSpPr>
        <p:sp>
          <p:nvSpPr>
            <p:cNvPr id="11" name="MH_SubTitle_1"/>
            <p:cNvSpPr/>
            <p:nvPr>
              <p:custDataLst>
                <p:tags r:id="rId11"/>
              </p:custDataLst>
            </p:nvPr>
          </p:nvSpPr>
          <p:spPr>
            <a:xfrm rot="18218127">
              <a:off x="3865819" y="1162291"/>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80000" tIns="0" rIns="0" bIns="0" rtlCol="0" anchor="ctr">
              <a:normAutofit/>
            </a:bodyPr>
            <a:lstStyle/>
            <a:p>
              <a:pPr algn="ctr"/>
              <a:r>
                <a:rPr lang="zh-CN" altLang="en-US" dirty="0" smtClean="0">
                  <a:solidFill>
                    <a:srgbClr val="FFFFFF"/>
                  </a:solidFill>
                  <a:latin typeface="微软雅黑" panose="020B0503020204020204" pitchFamily="34" charset="-122"/>
                  <a:ea typeface="微软雅黑" panose="020B0503020204020204" pitchFamily="34" charset="-122"/>
                </a:rPr>
                <a:t>人力资源</a:t>
              </a:r>
              <a:endParaRPr lang="en-US" altLang="zh-CN" dirty="0" smtClean="0">
                <a:solidFill>
                  <a:srgbClr val="FFFFFF"/>
                </a:solidFill>
                <a:latin typeface="微软雅黑" panose="020B0503020204020204" pitchFamily="34" charset="-122"/>
                <a:ea typeface="微软雅黑" panose="020B0503020204020204" pitchFamily="34" charset="-122"/>
              </a:endParaRPr>
            </a:p>
            <a:p>
              <a:pPr algn="ctr"/>
              <a:r>
                <a:rPr lang="zh-CN" altLang="en-US" dirty="0" smtClean="0">
                  <a:solidFill>
                    <a:srgbClr val="FFFFFF"/>
                  </a:solidFill>
                  <a:latin typeface="微软雅黑" panose="020B0503020204020204" pitchFamily="34" charset="-122"/>
                  <a:ea typeface="微软雅黑" panose="020B0503020204020204" pitchFamily="34" charset="-122"/>
                </a:rPr>
                <a:t>概念</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2" name="MH_SubTitle_2"/>
            <p:cNvSpPr/>
            <p:nvPr>
              <p:custDataLst>
                <p:tags r:id="rId12"/>
              </p:custDataLst>
            </p:nvPr>
          </p:nvSpPr>
          <p:spPr>
            <a:xfrm rot="1955786">
              <a:off x="4767402" y="1863098"/>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zh-CN" altLang="en-US" dirty="0" smtClean="0">
                  <a:solidFill>
                    <a:srgbClr val="FFFFFF"/>
                  </a:solidFill>
                  <a:latin typeface="微软雅黑" panose="020B0503020204020204" pitchFamily="34" charset="-122"/>
                  <a:ea typeface="微软雅黑" panose="020B0503020204020204" pitchFamily="34" charset="-122"/>
                </a:rPr>
                <a:t>人力资源与劳动力资源关系</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3" name="MH_SubTitle_3"/>
            <p:cNvSpPr/>
            <p:nvPr>
              <p:custDataLst>
                <p:tags r:id="rId13"/>
              </p:custDataLst>
            </p:nvPr>
          </p:nvSpPr>
          <p:spPr>
            <a:xfrm rot="7109777">
              <a:off x="4148318" y="2735626"/>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zh-CN" altLang="en-US" dirty="0" smtClean="0">
                  <a:solidFill>
                    <a:srgbClr val="FFFFFF"/>
                  </a:solidFill>
                  <a:latin typeface="微软雅黑" panose="020B0503020204020204" pitchFamily="34" charset="-122"/>
                  <a:ea typeface="微软雅黑" panose="020B0503020204020204" pitchFamily="34" charset="-122"/>
                </a:rPr>
                <a:t>人力资源的</a:t>
              </a:r>
              <a:endParaRPr lang="en-US" altLang="zh-CN" dirty="0" smtClean="0">
                <a:solidFill>
                  <a:srgbClr val="FFFFFF"/>
                </a:solidFill>
                <a:latin typeface="微软雅黑" panose="020B0503020204020204" pitchFamily="34" charset="-122"/>
                <a:ea typeface="微软雅黑" panose="020B0503020204020204" pitchFamily="34" charset="-122"/>
              </a:endParaRPr>
            </a:p>
            <a:p>
              <a:pPr algn="ctr"/>
              <a:r>
                <a:rPr lang="zh-CN" altLang="en-US" dirty="0" smtClean="0">
                  <a:solidFill>
                    <a:srgbClr val="FFFFFF"/>
                  </a:solidFill>
                  <a:latin typeface="微软雅黑" panose="020B0503020204020204" pitchFamily="34" charset="-122"/>
                  <a:ea typeface="微软雅黑" panose="020B0503020204020204" pitchFamily="34" charset="-122"/>
                </a:rPr>
                <a:t>数量与质量</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4" name="MH_SubTitle_4"/>
            <p:cNvSpPr/>
            <p:nvPr>
              <p:custDataLst>
                <p:tags r:id="rId14"/>
              </p:custDataLst>
            </p:nvPr>
          </p:nvSpPr>
          <p:spPr>
            <a:xfrm rot="12790540">
              <a:off x="3131215" y="2123513"/>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08000" tIns="0" rIns="0" bIns="0" rtlCol="0" anchor="ctr">
              <a:normAutofit/>
            </a:bodyPr>
            <a:lstStyle/>
            <a:p>
              <a:pPr algn="ctr"/>
              <a:r>
                <a:rPr lang="zh-CN" altLang="en-US" dirty="0" smtClean="0">
                  <a:solidFill>
                    <a:srgbClr val="FFFFFF"/>
                  </a:solidFill>
                  <a:latin typeface="微软雅黑" panose="020B0503020204020204" pitchFamily="34" charset="-122"/>
                  <a:ea typeface="微软雅黑" panose="020B0503020204020204" pitchFamily="34" charset="-122"/>
                </a:rPr>
                <a:t>人力资源</a:t>
              </a:r>
              <a:endParaRPr lang="en-US" altLang="zh-CN" dirty="0" smtClean="0">
                <a:solidFill>
                  <a:srgbClr val="FFFFFF"/>
                </a:solidFill>
                <a:latin typeface="微软雅黑" panose="020B0503020204020204" pitchFamily="34" charset="-122"/>
                <a:ea typeface="微软雅黑" panose="020B0503020204020204" pitchFamily="34" charset="-122"/>
              </a:endParaRPr>
            </a:p>
            <a:p>
              <a:pPr algn="ctr"/>
              <a:r>
                <a:rPr lang="zh-CN" altLang="en-US" dirty="0" smtClean="0">
                  <a:solidFill>
                    <a:srgbClr val="FFFFFF"/>
                  </a:solidFill>
                  <a:latin typeface="微软雅黑" panose="020B0503020204020204" pitchFamily="34" charset="-122"/>
                  <a:ea typeface="微软雅黑" panose="020B0503020204020204" pitchFamily="34" charset="-122"/>
                </a:rPr>
                <a:t>特点</a:t>
              </a:r>
              <a:endParaRPr lang="zh-CN" altLang="en-US" dirty="0">
                <a:solidFill>
                  <a:srgbClr val="FFFFFF"/>
                </a:solidFill>
                <a:latin typeface="微软雅黑" panose="020B0503020204020204" pitchFamily="34" charset="-122"/>
                <a:ea typeface="微软雅黑" panose="020B0503020204020204" pitchFamily="34" charset="-122"/>
              </a:endParaRPr>
            </a:p>
          </p:txBody>
        </p:sp>
      </p:grpSp>
      <p:sp>
        <p:nvSpPr>
          <p:cNvPr id="15" name="MH_Text_1"/>
          <p:cNvSpPr txBox="1"/>
          <p:nvPr>
            <p:custDataLst>
              <p:tags r:id="rId7"/>
            </p:custDataLst>
          </p:nvPr>
        </p:nvSpPr>
        <p:spPr>
          <a:xfrm>
            <a:off x="755577" y="843558"/>
            <a:ext cx="2952327" cy="864096"/>
          </a:xfrm>
          <a:prstGeom prst="rect">
            <a:avLst/>
          </a:prstGeom>
          <a:noFill/>
        </p:spPr>
        <p:txBody>
          <a:bodyPr wrap="square" lIns="91431" tIns="45715" rIns="91431" bIns="45715" rtlCol="0">
            <a:noAutofit/>
          </a:bodyPr>
          <a:lstStyle/>
          <a:p>
            <a:pPr defTabSz="685428"/>
            <a:r>
              <a:rPr lang="zh-CN" altLang="zh-CN" sz="1600" dirty="0">
                <a:latin typeface="黑体"/>
                <a:ea typeface="黑体"/>
              </a:rPr>
              <a:t>在一定范围内能够为社会创造物质财富和精神财富、具有智力劳动和体力劳动能力的人总和，包括数量和质量两个方面 </a:t>
            </a:r>
            <a:endParaRPr lang="zh-CN" altLang="en-US" sz="1600" dirty="0">
              <a:solidFill>
                <a:schemeClr val="bg1">
                  <a:lumMod val="50000"/>
                </a:schemeClr>
              </a:solidFill>
              <a:latin typeface="黑体"/>
              <a:ea typeface="黑体"/>
            </a:endParaRPr>
          </a:p>
        </p:txBody>
      </p:sp>
      <p:sp>
        <p:nvSpPr>
          <p:cNvPr id="17" name="MH_Text_3"/>
          <p:cNvSpPr txBox="1"/>
          <p:nvPr>
            <p:custDataLst>
              <p:tags r:id="rId8"/>
            </p:custDataLst>
          </p:nvPr>
        </p:nvSpPr>
        <p:spPr>
          <a:xfrm>
            <a:off x="6012160" y="915566"/>
            <a:ext cx="2115223" cy="907458"/>
          </a:xfrm>
          <a:prstGeom prst="rect">
            <a:avLst/>
          </a:prstGeom>
          <a:noFill/>
        </p:spPr>
        <p:txBody>
          <a:bodyPr wrap="square" lIns="91431" tIns="45715" rIns="91431" bIns="45715" rtlCol="0">
            <a:noAutofit/>
          </a:bodyPr>
          <a:lstStyle/>
          <a:p>
            <a:pPr defTabSz="685428"/>
            <a:r>
              <a:rPr lang="en-US" altLang="zh-CN" sz="1600" dirty="0">
                <a:latin typeface="黑体"/>
                <a:ea typeface="黑体"/>
              </a:rPr>
              <a:t>1</a:t>
            </a:r>
            <a:r>
              <a:rPr lang="zh-CN" altLang="en-US" sz="1600" dirty="0">
                <a:latin typeface="黑体"/>
                <a:ea typeface="黑体"/>
              </a:rPr>
              <a:t>、</a:t>
            </a:r>
            <a:r>
              <a:rPr lang="zh-CN" altLang="zh-CN" sz="1600" dirty="0" smtClean="0">
                <a:latin typeface="黑体"/>
                <a:ea typeface="黑体"/>
              </a:rPr>
              <a:t>人</a:t>
            </a:r>
            <a:r>
              <a:rPr lang="zh-CN" altLang="en-US" sz="1600" dirty="0" smtClean="0">
                <a:latin typeface="黑体"/>
                <a:ea typeface="黑体"/>
              </a:rPr>
              <a:t>口</a:t>
            </a:r>
            <a:r>
              <a:rPr lang="zh-CN" altLang="zh-CN" sz="1600" dirty="0" smtClean="0">
                <a:latin typeface="黑体"/>
                <a:ea typeface="黑体"/>
              </a:rPr>
              <a:t>资源的</a:t>
            </a:r>
            <a:r>
              <a:rPr lang="zh-CN" altLang="zh-CN" sz="1600" dirty="0">
                <a:latin typeface="黑体"/>
                <a:ea typeface="黑体"/>
              </a:rPr>
              <a:t>数量 </a:t>
            </a:r>
            <a:endParaRPr lang="en-US" altLang="zh-CN" sz="1600" dirty="0">
              <a:latin typeface="黑体"/>
              <a:ea typeface="黑体"/>
            </a:endParaRPr>
          </a:p>
          <a:p>
            <a:pPr defTabSz="685428"/>
            <a:r>
              <a:rPr lang="en-US" altLang="zh-CN" sz="1600" dirty="0" smtClean="0">
                <a:solidFill>
                  <a:srgbClr val="000000"/>
                </a:solidFill>
                <a:latin typeface="微软雅黑" panose="020B0503020204020204" pitchFamily="34" charset="-122"/>
                <a:ea typeface="微软雅黑" panose="020B0503020204020204" pitchFamily="34" charset="-122"/>
              </a:rPr>
              <a:t>2</a:t>
            </a:r>
            <a:r>
              <a:rPr lang="zh-CN" altLang="en-US" sz="1600" dirty="0" smtClean="0">
                <a:solidFill>
                  <a:srgbClr val="000000"/>
                </a:solidFill>
                <a:latin typeface="微软雅黑" panose="020B0503020204020204" pitchFamily="34" charset="-122"/>
                <a:ea typeface="微软雅黑" panose="020B0503020204020204" pitchFamily="34" charset="-122"/>
              </a:rPr>
              <a:t>、人力资源总量</a:t>
            </a:r>
            <a:endParaRPr lang="en-US" altLang="zh-CN" sz="1600" dirty="0">
              <a:solidFill>
                <a:srgbClr val="000000"/>
              </a:solidFill>
              <a:latin typeface="微软雅黑" panose="020B0503020204020204" pitchFamily="34" charset="-122"/>
              <a:ea typeface="微软雅黑" panose="020B0503020204020204" pitchFamily="34" charset="-122"/>
            </a:endParaRPr>
          </a:p>
          <a:p>
            <a:pPr defTabSz="685428"/>
            <a:r>
              <a:rPr lang="en-US" altLang="zh-CN" sz="1600" dirty="0" smtClean="0">
                <a:solidFill>
                  <a:srgbClr val="000000"/>
                </a:solidFill>
                <a:latin typeface="微软雅黑" panose="020B0503020204020204" pitchFamily="34" charset="-122"/>
                <a:ea typeface="微软雅黑" panose="020B0503020204020204" pitchFamily="34" charset="-122"/>
              </a:rPr>
              <a:t>3</a:t>
            </a:r>
            <a:r>
              <a:rPr lang="zh-CN" altLang="en-US" sz="1600" dirty="0" smtClean="0">
                <a:solidFill>
                  <a:srgbClr val="000000"/>
                </a:solidFill>
                <a:latin typeface="微软雅黑" panose="020B0503020204020204" pitchFamily="34" charset="-122"/>
                <a:ea typeface="微软雅黑" panose="020B0503020204020204" pitchFamily="34" charset="-122"/>
              </a:rPr>
              <a:t>、劳动力力资源</a:t>
            </a:r>
            <a:endParaRPr lang="en-US" altLang="zh-CN" sz="1600" dirty="0">
              <a:solidFill>
                <a:srgbClr val="000000"/>
              </a:solidFill>
              <a:latin typeface="微软雅黑" panose="020B0503020204020204" pitchFamily="34" charset="-122"/>
              <a:ea typeface="微软雅黑" panose="020B0503020204020204" pitchFamily="34" charset="-122"/>
            </a:endParaRPr>
          </a:p>
          <a:p>
            <a:pPr defTabSz="685428"/>
            <a:r>
              <a:rPr lang="zh-CN" altLang="zh-CN" sz="1600" dirty="0" smtClean="0">
                <a:solidFill>
                  <a:srgbClr val="000000"/>
                </a:solidFill>
                <a:latin typeface="微软雅黑" panose="020B0503020204020204" pitchFamily="34" charset="-122"/>
                <a:ea typeface="微软雅黑" panose="020B0503020204020204" pitchFamily="34" charset="-122"/>
              </a:rPr>
              <a:t>4</a:t>
            </a:r>
            <a:r>
              <a:rPr lang="zh-CN" altLang="en-US" sz="1600" dirty="0" smtClean="0">
                <a:solidFill>
                  <a:srgbClr val="000000"/>
                </a:solidFill>
                <a:latin typeface="微软雅黑" panose="020B0503020204020204" pitchFamily="34" charset="-122"/>
                <a:ea typeface="微软雅黑" panose="020B0503020204020204" pitchFamily="34" charset="-122"/>
              </a:rPr>
              <a:t>、人才资源</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8" name="MH_Text_2"/>
          <p:cNvSpPr txBox="1"/>
          <p:nvPr>
            <p:custDataLst>
              <p:tags r:id="rId9"/>
            </p:custDataLst>
          </p:nvPr>
        </p:nvSpPr>
        <p:spPr>
          <a:xfrm>
            <a:off x="5436096" y="3795886"/>
            <a:ext cx="2115223" cy="1039328"/>
          </a:xfrm>
          <a:prstGeom prst="rect">
            <a:avLst/>
          </a:prstGeom>
          <a:noFill/>
        </p:spPr>
        <p:txBody>
          <a:bodyPr wrap="square" lIns="91431" tIns="45715" rIns="91431" bIns="45715" rtlCol="0">
            <a:normAutofit lnSpcReduction="10000"/>
          </a:bodyPr>
          <a:lstStyle/>
          <a:p>
            <a:pPr defTabSz="685428"/>
            <a:r>
              <a:rPr lang="en-US" altLang="zh-CN" sz="1600" dirty="0" smtClean="0">
                <a:latin typeface="黑体"/>
                <a:ea typeface="黑体"/>
              </a:rPr>
              <a:t>1</a:t>
            </a:r>
            <a:r>
              <a:rPr lang="zh-CN" altLang="en-US" sz="1600" dirty="0" smtClean="0">
                <a:latin typeface="黑体"/>
                <a:ea typeface="黑体"/>
              </a:rPr>
              <a:t>、</a:t>
            </a:r>
            <a:r>
              <a:rPr lang="zh-CN" altLang="zh-CN" sz="1600" dirty="0" smtClean="0">
                <a:latin typeface="黑体"/>
                <a:ea typeface="黑体"/>
              </a:rPr>
              <a:t>人力资源的</a:t>
            </a:r>
            <a:r>
              <a:rPr lang="zh-CN" altLang="zh-CN" sz="1600" dirty="0">
                <a:latin typeface="黑体"/>
                <a:ea typeface="黑体"/>
              </a:rPr>
              <a:t>数量 </a:t>
            </a:r>
            <a:endParaRPr lang="en-US" altLang="zh-CN" sz="1600" dirty="0" smtClean="0">
              <a:latin typeface="黑体"/>
              <a:ea typeface="黑体"/>
            </a:endParaRPr>
          </a:p>
          <a:p>
            <a:pPr marL="342900" indent="-342900" defTabSz="685428">
              <a:buFont typeface="Wingdings" charset="2"/>
              <a:buAutoNum type="circleNumWdBlackPlain"/>
            </a:pPr>
            <a:r>
              <a:rPr lang="zh-CN" altLang="en-US" sz="1600" dirty="0" smtClean="0">
                <a:solidFill>
                  <a:srgbClr val="000000"/>
                </a:solidFill>
                <a:latin typeface="微软雅黑" panose="020B0503020204020204" pitchFamily="34" charset="-122"/>
                <a:ea typeface="微软雅黑" panose="020B0503020204020204" pitchFamily="34" charset="-122"/>
              </a:rPr>
              <a:t>人力资源总量</a:t>
            </a:r>
            <a:endParaRPr lang="en-US" altLang="zh-CN" sz="1600" dirty="0" smtClean="0">
              <a:solidFill>
                <a:srgbClr val="000000"/>
              </a:solidFill>
              <a:latin typeface="微软雅黑" panose="020B0503020204020204" pitchFamily="34" charset="-122"/>
              <a:ea typeface="微软雅黑" panose="020B0503020204020204" pitchFamily="34" charset="-122"/>
            </a:endParaRPr>
          </a:p>
          <a:p>
            <a:pPr marL="342900" indent="-342900" defTabSz="685428">
              <a:buFont typeface="Wingdings" charset="2"/>
              <a:buAutoNum type="circleNumWdBlackPlain"/>
            </a:pPr>
            <a:r>
              <a:rPr lang="zh-CN" altLang="en-US" sz="1600" dirty="0" smtClean="0">
                <a:solidFill>
                  <a:srgbClr val="000000"/>
                </a:solidFill>
                <a:latin typeface="微软雅黑" panose="020B0503020204020204" pitchFamily="34" charset="-122"/>
                <a:ea typeface="微软雅黑" panose="020B0503020204020204" pitchFamily="34" charset="-122"/>
              </a:rPr>
              <a:t>人力资源相对量</a:t>
            </a:r>
            <a:endParaRPr lang="en-US" altLang="zh-CN" sz="1600" dirty="0" smtClean="0">
              <a:solidFill>
                <a:srgbClr val="000000"/>
              </a:solidFill>
              <a:latin typeface="微软雅黑" panose="020B0503020204020204" pitchFamily="34" charset="-122"/>
              <a:ea typeface="微软雅黑" panose="020B0503020204020204" pitchFamily="34" charset="-122"/>
            </a:endParaRPr>
          </a:p>
          <a:p>
            <a:pPr defTabSz="685428"/>
            <a:r>
              <a:rPr lang="zh-CN" altLang="zh-CN" sz="1600" dirty="0" smtClean="0">
                <a:solidFill>
                  <a:srgbClr val="000000"/>
                </a:solidFill>
                <a:latin typeface="微软雅黑" panose="020B0503020204020204" pitchFamily="34" charset="-122"/>
                <a:ea typeface="微软雅黑" panose="020B0503020204020204" pitchFamily="34" charset="-122"/>
              </a:rPr>
              <a:t>2</a:t>
            </a:r>
            <a:r>
              <a:rPr lang="zh-CN" altLang="en-US" sz="1600" dirty="0" smtClean="0">
                <a:solidFill>
                  <a:srgbClr val="000000"/>
                </a:solidFill>
                <a:latin typeface="微软雅黑" panose="020B0503020204020204" pitchFamily="34" charset="-122"/>
                <a:ea typeface="微软雅黑" panose="020B0503020204020204" pitchFamily="34" charset="-122"/>
              </a:rPr>
              <a:t>、人力资源质量</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企业人力资源管理的特点与职能</a:t>
            </a:r>
            <a:endParaRPr kumimoji="1" lang="zh-CN" altLang="en-US" sz="3200" dirty="0">
              <a:latin typeface="黑体"/>
              <a:ea typeface="黑体"/>
            </a:endParaRPr>
          </a:p>
        </p:txBody>
      </p:sp>
      <p:sp>
        <p:nvSpPr>
          <p:cNvPr id="20" name="MH_Text_1"/>
          <p:cNvSpPr txBox="1"/>
          <p:nvPr>
            <p:custDataLst>
              <p:tags r:id="rId10"/>
            </p:custDataLst>
          </p:nvPr>
        </p:nvSpPr>
        <p:spPr>
          <a:xfrm>
            <a:off x="683569" y="2571750"/>
            <a:ext cx="2952327" cy="864096"/>
          </a:xfrm>
          <a:prstGeom prst="rect">
            <a:avLst/>
          </a:prstGeom>
          <a:noFill/>
        </p:spPr>
        <p:txBody>
          <a:bodyPr wrap="square" lIns="91431" tIns="45715" rIns="91431" bIns="45715" rtlCol="0">
            <a:noAutofit/>
          </a:bodyPr>
          <a:lstStyle/>
          <a:p>
            <a:pPr defTabSz="685428"/>
            <a:r>
              <a:rPr lang="en-US" altLang="zh-CN" dirty="0" smtClean="0">
                <a:solidFill>
                  <a:srgbClr val="000000"/>
                </a:solidFill>
                <a:latin typeface="黑体"/>
                <a:ea typeface="黑体"/>
              </a:rPr>
              <a:t>1</a:t>
            </a:r>
            <a:r>
              <a:rPr lang="zh-CN" altLang="en-US" dirty="0" smtClean="0">
                <a:solidFill>
                  <a:srgbClr val="000000"/>
                </a:solidFill>
                <a:latin typeface="黑体"/>
                <a:ea typeface="黑体"/>
              </a:rPr>
              <a:t>、能动性</a:t>
            </a:r>
            <a:r>
              <a:rPr lang="zh-CN" altLang="zh-CN" dirty="0">
                <a:solidFill>
                  <a:srgbClr val="000000"/>
                </a:solidFill>
                <a:latin typeface="黑体"/>
                <a:ea typeface="黑体"/>
              </a:rPr>
              <a:t> </a:t>
            </a:r>
            <a:r>
              <a:rPr lang="zh-CN" altLang="en-US" dirty="0" smtClean="0">
                <a:solidFill>
                  <a:srgbClr val="000000"/>
                </a:solidFill>
                <a:latin typeface="黑体"/>
                <a:ea typeface="黑体"/>
              </a:rPr>
              <a:t> </a:t>
            </a:r>
            <a:r>
              <a:rPr lang="zh-CN" altLang="zh-CN" dirty="0" smtClean="0">
                <a:solidFill>
                  <a:srgbClr val="000000"/>
                </a:solidFill>
                <a:latin typeface="黑体"/>
                <a:ea typeface="黑体"/>
              </a:rPr>
              <a:t>2</a:t>
            </a:r>
            <a:r>
              <a:rPr lang="zh-CN" altLang="en-US" dirty="0" smtClean="0">
                <a:solidFill>
                  <a:srgbClr val="000000"/>
                </a:solidFill>
                <a:latin typeface="黑体"/>
                <a:ea typeface="黑体"/>
              </a:rPr>
              <a:t>、时效性</a:t>
            </a:r>
            <a:endParaRPr lang="en-US" altLang="zh-CN" dirty="0" smtClean="0">
              <a:solidFill>
                <a:srgbClr val="000000"/>
              </a:solidFill>
              <a:latin typeface="黑体"/>
              <a:ea typeface="黑体"/>
            </a:endParaRPr>
          </a:p>
          <a:p>
            <a:pPr defTabSz="685428"/>
            <a:r>
              <a:rPr lang="zh-CN" altLang="zh-CN" dirty="0" smtClean="0">
                <a:solidFill>
                  <a:srgbClr val="000000"/>
                </a:solidFill>
                <a:latin typeface="黑体"/>
                <a:ea typeface="黑体"/>
              </a:rPr>
              <a:t>3</a:t>
            </a:r>
            <a:r>
              <a:rPr lang="zh-CN" altLang="en-US" dirty="0" smtClean="0">
                <a:solidFill>
                  <a:srgbClr val="000000"/>
                </a:solidFill>
                <a:latin typeface="黑体"/>
                <a:ea typeface="黑体"/>
              </a:rPr>
              <a:t>、增值性</a:t>
            </a:r>
            <a:r>
              <a:rPr lang="zh-CN" altLang="zh-CN" dirty="0">
                <a:solidFill>
                  <a:srgbClr val="000000"/>
                </a:solidFill>
                <a:latin typeface="黑体"/>
                <a:ea typeface="黑体"/>
              </a:rPr>
              <a:t> </a:t>
            </a:r>
            <a:r>
              <a:rPr lang="zh-CN" altLang="en-US" dirty="0" smtClean="0">
                <a:solidFill>
                  <a:srgbClr val="000000"/>
                </a:solidFill>
                <a:latin typeface="黑体"/>
                <a:ea typeface="黑体"/>
              </a:rPr>
              <a:t> </a:t>
            </a:r>
            <a:r>
              <a:rPr lang="zh-CN" altLang="zh-CN" dirty="0" smtClean="0">
                <a:solidFill>
                  <a:srgbClr val="000000"/>
                </a:solidFill>
                <a:latin typeface="黑体"/>
                <a:ea typeface="黑体"/>
              </a:rPr>
              <a:t>4</a:t>
            </a:r>
            <a:r>
              <a:rPr lang="zh-CN" altLang="en-US" dirty="0" smtClean="0">
                <a:solidFill>
                  <a:srgbClr val="000000"/>
                </a:solidFill>
                <a:latin typeface="黑体"/>
                <a:ea typeface="黑体"/>
              </a:rPr>
              <a:t>、社会性</a:t>
            </a:r>
            <a:endParaRPr lang="en-US" altLang="zh-CN" dirty="0" smtClean="0">
              <a:solidFill>
                <a:srgbClr val="000000"/>
              </a:solidFill>
              <a:latin typeface="黑体"/>
              <a:ea typeface="黑体"/>
            </a:endParaRPr>
          </a:p>
          <a:p>
            <a:pPr defTabSz="685428"/>
            <a:r>
              <a:rPr lang="zh-CN" altLang="zh-CN" dirty="0" smtClean="0">
                <a:solidFill>
                  <a:srgbClr val="000000"/>
                </a:solidFill>
                <a:latin typeface="黑体"/>
                <a:ea typeface="黑体"/>
              </a:rPr>
              <a:t>5</a:t>
            </a:r>
            <a:r>
              <a:rPr lang="zh-CN" altLang="en-US" dirty="0" smtClean="0">
                <a:solidFill>
                  <a:srgbClr val="000000"/>
                </a:solidFill>
                <a:latin typeface="黑体"/>
                <a:ea typeface="黑体"/>
              </a:rPr>
              <a:t>、持续性</a:t>
            </a:r>
            <a:r>
              <a:rPr lang="zh-CN" altLang="zh-CN" dirty="0">
                <a:solidFill>
                  <a:srgbClr val="000000"/>
                </a:solidFill>
                <a:latin typeface="黑体"/>
                <a:ea typeface="黑体"/>
              </a:rPr>
              <a:t> </a:t>
            </a:r>
            <a:r>
              <a:rPr lang="zh-CN" altLang="en-US" dirty="0" smtClean="0">
                <a:solidFill>
                  <a:srgbClr val="000000"/>
                </a:solidFill>
                <a:latin typeface="黑体"/>
                <a:ea typeface="黑体"/>
              </a:rPr>
              <a:t> </a:t>
            </a:r>
            <a:r>
              <a:rPr lang="zh-CN" altLang="zh-CN" dirty="0" smtClean="0">
                <a:solidFill>
                  <a:srgbClr val="000000"/>
                </a:solidFill>
                <a:latin typeface="黑体"/>
                <a:ea typeface="黑体"/>
              </a:rPr>
              <a:t>6</a:t>
            </a:r>
            <a:r>
              <a:rPr lang="zh-CN" altLang="en-US" dirty="0" smtClean="0">
                <a:solidFill>
                  <a:srgbClr val="000000"/>
                </a:solidFill>
                <a:latin typeface="黑体"/>
                <a:ea typeface="黑体"/>
              </a:rPr>
              <a:t>、可变性</a:t>
            </a:r>
            <a:endParaRPr lang="zh-CN" altLang="en-US" dirty="0">
              <a:solidFill>
                <a:srgbClr val="000000"/>
              </a:solidFill>
              <a:latin typeface="黑体"/>
              <a:ea typeface="黑体"/>
            </a:endParaRPr>
          </a:p>
        </p:txBody>
      </p:sp>
    </p:spTree>
    <p:custDataLst>
      <p:tags r:id="rId2"/>
    </p:custDataLst>
    <p:extLst>
      <p:ext uri="{BB962C8B-B14F-4D97-AF65-F5344CB8AC3E}">
        <p14:creationId xmlns:p14="http://schemas.microsoft.com/office/powerpoint/2010/main" val="330528773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right)">
                                      <p:cBhvr>
                                        <p:cTn id="14" dur="500"/>
                                        <p:tgtEl>
                                          <p:spTgt spid="31"/>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par>
                          <p:cTn id="19" fill="hold">
                            <p:stCondLst>
                              <p:cond delay="3000"/>
                            </p:stCondLst>
                            <p:childTnLst>
                              <p:par>
                                <p:cTn id="20" presetID="22" presetClass="entr" presetSubtype="2"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right)">
                                      <p:cBhvr>
                                        <p:cTn id="22" dur="500"/>
                                        <p:tgtEl>
                                          <p:spTgt spid="59"/>
                                        </p:tgtEl>
                                      </p:cBhvr>
                                    </p:animEffect>
                                  </p:childTnLst>
                                </p:cTn>
                              </p:par>
                            </p:childTnLst>
                          </p:cTn>
                        </p:par>
                        <p:par>
                          <p:cTn id="23" fill="hold">
                            <p:stCondLst>
                              <p:cond delay="3500"/>
                            </p:stCondLst>
                            <p:childTnLst>
                              <p:par>
                                <p:cTn id="24" presetID="22" presetClass="entr" presetSubtype="8" fill="hold"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left)">
                                      <p:cBhvr>
                                        <p:cTn id="26" dur="500"/>
                                        <p:tgtEl>
                                          <p:spTgt spid="55"/>
                                        </p:tgtEl>
                                      </p:cBhvr>
                                    </p:animEffect>
                                  </p:childTnLst>
                                </p:cTn>
                              </p:par>
                            </p:childTnLst>
                          </p:cTn>
                        </p:par>
                        <p:par>
                          <p:cTn id="27" fill="hold">
                            <p:stCondLst>
                              <p:cond delay="4000"/>
                            </p:stCondLst>
                            <p:childTnLst>
                              <p:par>
                                <p:cTn id="28" presetID="14" presetClass="entr" presetSubtype="1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par>
                          <p:cTn id="31" fill="hold">
                            <p:stCondLst>
                              <p:cond delay="4500"/>
                            </p:stCondLst>
                            <p:childTnLst>
                              <p:par>
                                <p:cTn id="32" presetID="14" presetClass="entr" presetSubtype="1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childTnLst>
                          </p:cTn>
                        </p:par>
                        <p:par>
                          <p:cTn id="39" fill="hold">
                            <p:stCondLst>
                              <p:cond delay="5500"/>
                            </p:stCondLst>
                            <p:childTnLst>
                              <p:par>
                                <p:cTn id="40" presetID="14" presetClass="entr" presetSubtype="1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randombar(horizontal)">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8"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244"/>
          <p:cNvGrpSpPr/>
          <p:nvPr/>
        </p:nvGrpSpPr>
        <p:grpSpPr>
          <a:xfrm flipH="1">
            <a:off x="4932040" y="1347614"/>
            <a:ext cx="1041050" cy="27000"/>
            <a:chOff x="2531312" y="2421168"/>
            <a:chExt cx="1388066" cy="36000"/>
          </a:xfrm>
          <a:solidFill>
            <a:schemeClr val="tx1">
              <a:lumMod val="50000"/>
              <a:lumOff val="50000"/>
            </a:schemeClr>
          </a:solidFill>
        </p:grpSpPr>
        <p:cxnSp>
          <p:nvCxnSpPr>
            <p:cNvPr id="44"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5" name="椭圆 44"/>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8"/>
          <p:cNvGrpSpPr/>
          <p:nvPr/>
        </p:nvGrpSpPr>
        <p:grpSpPr>
          <a:xfrm>
            <a:off x="2278311" y="1347614"/>
            <a:ext cx="1041050" cy="27000"/>
            <a:chOff x="2531312" y="2421168"/>
            <a:chExt cx="1388066" cy="36000"/>
          </a:xfrm>
          <a:solidFill>
            <a:schemeClr val="tx1">
              <a:lumMod val="50000"/>
              <a:lumOff val="50000"/>
            </a:schemeClr>
          </a:solidFill>
        </p:grpSpPr>
        <p:cxnSp>
          <p:nvCxnSpPr>
            <p:cNvPr id="47"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18"/>
          <p:cNvGrpSpPr>
            <a:grpSpLocks/>
          </p:cNvGrpSpPr>
          <p:nvPr/>
        </p:nvGrpSpPr>
        <p:grpSpPr bwMode="auto">
          <a:xfrm>
            <a:off x="2913267" y="1181900"/>
            <a:ext cx="2018773" cy="1366272"/>
            <a:chOff x="0" y="0"/>
            <a:chExt cx="2093189" cy="1416774"/>
          </a:xfrm>
          <a:solidFill>
            <a:srgbClr val="CB1B3D"/>
          </a:solidFill>
        </p:grpSpPr>
        <p:sp>
          <p:nvSpPr>
            <p:cNvPr id="50"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1" name="文本框 20"/>
            <p:cNvSpPr>
              <a:spLocks noChangeArrowheads="1"/>
            </p:cNvSpPr>
            <p:nvPr/>
          </p:nvSpPr>
          <p:spPr bwMode="auto">
            <a:xfrm>
              <a:off x="709935" y="30374"/>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52" name="组合 21"/>
          <p:cNvGrpSpPr>
            <a:grpSpLocks/>
          </p:cNvGrpSpPr>
          <p:nvPr/>
        </p:nvGrpSpPr>
        <p:grpSpPr bwMode="auto">
          <a:xfrm>
            <a:off x="3983220" y="1203599"/>
            <a:ext cx="1963463" cy="1327832"/>
            <a:chOff x="0" y="0"/>
            <a:chExt cx="2093189" cy="1416774"/>
          </a:xfrm>
          <a:solidFill>
            <a:srgbClr val="CB1B3D"/>
          </a:solidFill>
        </p:grpSpPr>
        <p:sp>
          <p:nvSpPr>
            <p:cNvPr id="53"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54"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sp>
        <p:nvSpPr>
          <p:cNvPr id="56" name="TextBox 232"/>
          <p:cNvSpPr txBox="1"/>
          <p:nvPr/>
        </p:nvSpPr>
        <p:spPr>
          <a:xfrm>
            <a:off x="6127898" y="1671440"/>
            <a:ext cx="2476550" cy="2562226"/>
          </a:xfrm>
          <a:prstGeom prst="rect">
            <a:avLst/>
          </a:prstGeom>
          <a:noFill/>
        </p:spPr>
        <p:txBody>
          <a:bodyPr wrap="square" lIns="68566" tIns="34283" rIns="68566" bIns="34283" rtlCol="0">
            <a:spAutoFit/>
          </a:bodyPr>
          <a:lstStyle/>
          <a:p>
            <a:r>
              <a:rPr lang="en-US" altLang="zh-CN" dirty="0">
                <a:latin typeface="黑体"/>
                <a:ea typeface="黑体"/>
              </a:rPr>
              <a:t>1</a:t>
            </a:r>
            <a:r>
              <a:rPr lang="zh-CN" altLang="zh-CN" dirty="0">
                <a:latin typeface="黑体"/>
                <a:ea typeface="黑体"/>
              </a:rPr>
              <a:t>、人力资源规划</a:t>
            </a:r>
            <a:r>
              <a:rPr lang="zh-CN" altLang="zh-CN" dirty="0" smtClean="0">
                <a:latin typeface="黑体"/>
                <a:ea typeface="黑体"/>
              </a:rPr>
              <a:t>；</a:t>
            </a:r>
            <a:endParaRPr lang="en-US" altLang="zh-CN" dirty="0" smtClean="0">
              <a:latin typeface="黑体"/>
              <a:ea typeface="黑体"/>
            </a:endParaRPr>
          </a:p>
          <a:p>
            <a:r>
              <a:rPr lang="en-US" altLang="zh-CN" dirty="0" smtClean="0">
                <a:latin typeface="黑体"/>
                <a:ea typeface="黑体"/>
              </a:rPr>
              <a:t>2</a:t>
            </a:r>
            <a:r>
              <a:rPr lang="zh-CN" altLang="zh-CN" dirty="0">
                <a:latin typeface="黑体"/>
                <a:ea typeface="黑体"/>
              </a:rPr>
              <a:t>、工作分析</a:t>
            </a:r>
            <a:r>
              <a:rPr lang="zh-CN" altLang="zh-CN" dirty="0" smtClean="0">
                <a:latin typeface="黑体"/>
                <a:ea typeface="黑体"/>
              </a:rPr>
              <a:t>；</a:t>
            </a:r>
            <a:endParaRPr lang="en-US" altLang="zh-CN" dirty="0" smtClean="0">
              <a:latin typeface="黑体"/>
              <a:ea typeface="黑体"/>
            </a:endParaRPr>
          </a:p>
          <a:p>
            <a:r>
              <a:rPr lang="en-US" altLang="zh-CN" dirty="0" smtClean="0">
                <a:latin typeface="黑体"/>
                <a:ea typeface="黑体"/>
              </a:rPr>
              <a:t>3</a:t>
            </a:r>
            <a:r>
              <a:rPr lang="zh-CN" altLang="zh-CN" dirty="0">
                <a:latin typeface="黑体"/>
                <a:ea typeface="黑体"/>
              </a:rPr>
              <a:t>、员工招聘</a:t>
            </a:r>
            <a:r>
              <a:rPr lang="zh-CN" altLang="zh-CN" dirty="0" smtClean="0">
                <a:latin typeface="黑体"/>
                <a:ea typeface="黑体"/>
              </a:rPr>
              <a:t>；</a:t>
            </a:r>
            <a:endParaRPr lang="en-US" altLang="zh-CN" dirty="0" smtClean="0">
              <a:latin typeface="黑体"/>
              <a:ea typeface="黑体"/>
            </a:endParaRPr>
          </a:p>
          <a:p>
            <a:r>
              <a:rPr lang="en-US" altLang="zh-CN" dirty="0" smtClean="0">
                <a:latin typeface="黑体"/>
                <a:ea typeface="黑体"/>
              </a:rPr>
              <a:t>4</a:t>
            </a:r>
            <a:r>
              <a:rPr lang="zh-CN" altLang="zh-CN" dirty="0">
                <a:latin typeface="黑体"/>
                <a:ea typeface="黑体"/>
              </a:rPr>
              <a:t>、培训开发</a:t>
            </a:r>
            <a:r>
              <a:rPr lang="zh-CN" altLang="zh-CN" dirty="0" smtClean="0">
                <a:latin typeface="黑体"/>
                <a:ea typeface="黑体"/>
              </a:rPr>
              <a:t>；</a:t>
            </a:r>
            <a:endParaRPr lang="en-US" altLang="zh-CN" dirty="0" smtClean="0">
              <a:latin typeface="黑体"/>
              <a:ea typeface="黑体"/>
            </a:endParaRPr>
          </a:p>
          <a:p>
            <a:r>
              <a:rPr lang="en-US" altLang="zh-CN" dirty="0" smtClean="0">
                <a:latin typeface="黑体"/>
                <a:ea typeface="黑体"/>
              </a:rPr>
              <a:t>5</a:t>
            </a:r>
            <a:r>
              <a:rPr lang="zh-CN" altLang="zh-CN" dirty="0">
                <a:latin typeface="黑体"/>
                <a:ea typeface="黑体"/>
              </a:rPr>
              <a:t>、绩效管理</a:t>
            </a:r>
          </a:p>
          <a:p>
            <a:r>
              <a:rPr lang="en-US" altLang="zh-CN" dirty="0">
                <a:latin typeface="黑体"/>
                <a:ea typeface="黑体"/>
              </a:rPr>
              <a:t>6</a:t>
            </a:r>
            <a:r>
              <a:rPr lang="zh-CN" altLang="zh-CN" dirty="0">
                <a:latin typeface="黑体"/>
                <a:ea typeface="黑体"/>
              </a:rPr>
              <a:t>、薪酬管理</a:t>
            </a:r>
            <a:r>
              <a:rPr lang="zh-CN" altLang="zh-CN" dirty="0" smtClean="0">
                <a:latin typeface="黑体"/>
                <a:ea typeface="黑体"/>
              </a:rPr>
              <a:t>；</a:t>
            </a:r>
            <a:endParaRPr lang="en-US" altLang="zh-CN" dirty="0" smtClean="0">
              <a:latin typeface="黑体"/>
              <a:ea typeface="黑体"/>
            </a:endParaRPr>
          </a:p>
          <a:p>
            <a:r>
              <a:rPr lang="en-US" altLang="zh-CN" dirty="0" smtClean="0">
                <a:latin typeface="黑体"/>
                <a:ea typeface="黑体"/>
              </a:rPr>
              <a:t>7</a:t>
            </a:r>
            <a:r>
              <a:rPr lang="zh-CN" altLang="zh-CN" dirty="0">
                <a:latin typeface="黑体"/>
                <a:ea typeface="黑体"/>
              </a:rPr>
              <a:t>、职业生涯管理</a:t>
            </a:r>
            <a:r>
              <a:rPr lang="zh-CN" altLang="zh-CN" dirty="0" smtClean="0">
                <a:latin typeface="黑体"/>
                <a:ea typeface="黑体"/>
              </a:rPr>
              <a:t>；</a:t>
            </a:r>
            <a:endParaRPr lang="en-US" altLang="zh-CN" dirty="0" smtClean="0">
              <a:latin typeface="黑体"/>
              <a:ea typeface="黑体"/>
            </a:endParaRPr>
          </a:p>
          <a:p>
            <a:r>
              <a:rPr lang="en-US" altLang="zh-CN" dirty="0" smtClean="0">
                <a:latin typeface="黑体"/>
                <a:ea typeface="黑体"/>
              </a:rPr>
              <a:t>8</a:t>
            </a:r>
            <a:r>
              <a:rPr lang="zh-CN" altLang="zh-CN" dirty="0">
                <a:latin typeface="黑体"/>
                <a:ea typeface="黑体"/>
              </a:rPr>
              <a:t>、劳动关系</a:t>
            </a:r>
            <a:r>
              <a:rPr lang="zh-CN" altLang="zh-CN" dirty="0" smtClean="0">
                <a:latin typeface="黑体"/>
                <a:ea typeface="黑体"/>
              </a:rPr>
              <a:t>；</a:t>
            </a:r>
            <a:endParaRPr lang="en-US" altLang="zh-CN" dirty="0" smtClean="0">
              <a:latin typeface="黑体"/>
              <a:ea typeface="黑体"/>
            </a:endParaRPr>
          </a:p>
          <a:p>
            <a:r>
              <a:rPr lang="en-US" altLang="zh-CN" dirty="0" smtClean="0">
                <a:latin typeface="黑体"/>
                <a:ea typeface="黑体"/>
              </a:rPr>
              <a:t>9</a:t>
            </a:r>
            <a:r>
              <a:rPr lang="zh-CN" altLang="zh-CN" dirty="0">
                <a:latin typeface="黑体"/>
                <a:ea typeface="黑体"/>
              </a:rPr>
              <a:t>、员工流动管理</a:t>
            </a:r>
          </a:p>
        </p:txBody>
      </p:sp>
      <p:grpSp>
        <p:nvGrpSpPr>
          <p:cNvPr id="57" name="组合 3"/>
          <p:cNvGrpSpPr/>
          <p:nvPr/>
        </p:nvGrpSpPr>
        <p:grpSpPr>
          <a:xfrm>
            <a:off x="849598" y="1035944"/>
            <a:ext cx="1944216" cy="541694"/>
            <a:chOff x="1068521" y="2239458"/>
            <a:chExt cx="1488051" cy="569505"/>
          </a:xfrm>
        </p:grpSpPr>
        <p:sp>
          <p:nvSpPr>
            <p:cNvPr id="58" name="圆角矩形 57"/>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9"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人力资源概念</a:t>
              </a:r>
              <a:endParaRPr lang="zh-CN" altLang="en-US" sz="2000" dirty="0">
                <a:solidFill>
                  <a:schemeClr val="bg1"/>
                </a:solidFill>
                <a:latin typeface="+mj-ea"/>
                <a:ea typeface="+mj-ea"/>
                <a:cs typeface="华文黑体" pitchFamily="2" charset="-122"/>
              </a:endParaRPr>
            </a:p>
          </p:txBody>
        </p:sp>
      </p:grpSp>
      <p:grpSp>
        <p:nvGrpSpPr>
          <p:cNvPr id="60" name="组合 4"/>
          <p:cNvGrpSpPr/>
          <p:nvPr/>
        </p:nvGrpSpPr>
        <p:grpSpPr>
          <a:xfrm>
            <a:off x="6048710" y="1126476"/>
            <a:ext cx="2483730" cy="518555"/>
            <a:chOff x="7725958" y="2126318"/>
            <a:chExt cx="3023999" cy="691407"/>
          </a:xfrm>
        </p:grpSpPr>
        <p:sp>
          <p:nvSpPr>
            <p:cNvPr id="61" name="圆角矩形 60"/>
            <p:cNvSpPr/>
            <p:nvPr/>
          </p:nvSpPr>
          <p:spPr>
            <a:xfrm>
              <a:off x="7725958" y="2193726"/>
              <a:ext cx="3023999" cy="62399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2" name="TextBox 87"/>
            <p:cNvSpPr txBox="1"/>
            <p:nvPr/>
          </p:nvSpPr>
          <p:spPr>
            <a:xfrm>
              <a:off x="7803099" y="2126318"/>
              <a:ext cx="2908764" cy="615554"/>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人力资源主要内容</a:t>
              </a:r>
              <a:endParaRPr lang="zh-CN" altLang="en-US" sz="2000" dirty="0">
                <a:solidFill>
                  <a:schemeClr val="bg1"/>
                </a:solidFill>
                <a:latin typeface="+mj-ea"/>
                <a:ea typeface="+mj-ea"/>
                <a:cs typeface="华文黑体" pitchFamily="2" charset="-122"/>
              </a:endParaRPr>
            </a:p>
          </p:txBody>
        </p:sp>
      </p:grpSp>
      <p:sp>
        <p:nvSpPr>
          <p:cNvPr id="22" name="文本框 21"/>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人力资源管理的含义、内容和目标</a:t>
            </a:r>
            <a:endParaRPr kumimoji="1" lang="zh-CN" altLang="en-US" sz="3200" dirty="0">
              <a:latin typeface="黑体"/>
              <a:ea typeface="黑体"/>
            </a:endParaRPr>
          </a:p>
        </p:txBody>
      </p:sp>
      <p:sp>
        <p:nvSpPr>
          <p:cNvPr id="26" name="TextBox 232"/>
          <p:cNvSpPr txBox="1"/>
          <p:nvPr/>
        </p:nvSpPr>
        <p:spPr>
          <a:xfrm>
            <a:off x="395536" y="1563638"/>
            <a:ext cx="2736304" cy="1546563"/>
          </a:xfrm>
          <a:prstGeom prst="rect">
            <a:avLst/>
          </a:prstGeom>
          <a:noFill/>
        </p:spPr>
        <p:txBody>
          <a:bodyPr wrap="square" lIns="68566" tIns="34283" rIns="68566" bIns="34283" rtlCol="0">
            <a:spAutoFit/>
          </a:bodyPr>
          <a:lstStyle/>
          <a:p>
            <a:pPr lvl="0"/>
            <a:r>
              <a:rPr lang="zh-CN" altLang="zh-CN" sz="1600" dirty="0">
                <a:latin typeface="黑体"/>
                <a:ea typeface="黑体"/>
              </a:rPr>
              <a:t>依据组织和个人的发展需要，对组织内部人力资源进行有效开发、合理利用和科学管理，以改善个人、团体和组织的效率，实现个人和组织的发展目标 </a:t>
            </a:r>
          </a:p>
        </p:txBody>
      </p:sp>
      <p:grpSp>
        <p:nvGrpSpPr>
          <p:cNvPr id="24" name="组合 18"/>
          <p:cNvGrpSpPr>
            <a:grpSpLocks/>
          </p:cNvGrpSpPr>
          <p:nvPr/>
        </p:nvGrpSpPr>
        <p:grpSpPr bwMode="auto">
          <a:xfrm>
            <a:off x="3923928" y="2570284"/>
            <a:ext cx="1944216" cy="1315812"/>
            <a:chOff x="-155052" y="0"/>
            <a:chExt cx="2093189" cy="1416774"/>
          </a:xfrm>
          <a:solidFill>
            <a:srgbClr val="CB1B3D"/>
          </a:solidFill>
        </p:grpSpPr>
        <p:sp>
          <p:nvSpPr>
            <p:cNvPr id="25" name="等腰三角形 19">
              <a:hlinkClick r:id="rId3"/>
            </p:cNvPr>
            <p:cNvSpPr>
              <a:spLocks noChangeArrowheads="1"/>
            </p:cNvSpPr>
            <p:nvPr/>
          </p:nvSpPr>
          <p:spPr bwMode="auto">
            <a:xfrm flipH="1" flipV="1">
              <a:off x="-155052"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7"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smtClean="0">
                  <a:solidFill>
                    <a:schemeClr val="bg1"/>
                  </a:solidFill>
                  <a:latin typeface="微软雅黑" pitchFamily="34" charset="-122"/>
                  <a:ea typeface="微软雅黑" pitchFamily="34" charset="-122"/>
                </a:rPr>
                <a:t>0</a:t>
              </a:r>
              <a:r>
                <a:rPr lang="en-US" altLang="zh-CN" sz="3000" dirty="0" smtClean="0">
                  <a:solidFill>
                    <a:schemeClr val="bg1"/>
                  </a:solidFill>
                  <a:latin typeface="微软雅黑" pitchFamily="34" charset="-122"/>
                  <a:ea typeface="微软雅黑" pitchFamily="34" charset="-122"/>
                </a:rPr>
                <a:t>3</a:t>
              </a:r>
              <a:endParaRPr lang="zh-CN" altLang="en-US" sz="3000" dirty="0">
                <a:solidFill>
                  <a:schemeClr val="bg1"/>
                </a:solidFill>
                <a:latin typeface="微软雅黑" pitchFamily="34" charset="-122"/>
                <a:ea typeface="微软雅黑" pitchFamily="34" charset="-122"/>
              </a:endParaRPr>
            </a:p>
          </p:txBody>
        </p:sp>
      </p:grpSp>
      <p:grpSp>
        <p:nvGrpSpPr>
          <p:cNvPr id="28" name="组合 244"/>
          <p:cNvGrpSpPr/>
          <p:nvPr/>
        </p:nvGrpSpPr>
        <p:grpSpPr>
          <a:xfrm>
            <a:off x="3530950" y="3465462"/>
            <a:ext cx="1041050" cy="27000"/>
            <a:chOff x="2531312" y="2421168"/>
            <a:chExt cx="1388066" cy="36000"/>
          </a:xfrm>
          <a:solidFill>
            <a:schemeClr val="tx1">
              <a:lumMod val="50000"/>
              <a:lumOff val="50000"/>
            </a:schemeClr>
          </a:solidFill>
        </p:grpSpPr>
        <p:cxnSp>
          <p:nvCxnSpPr>
            <p:cNvPr id="29"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232"/>
          <p:cNvSpPr txBox="1"/>
          <p:nvPr/>
        </p:nvSpPr>
        <p:spPr>
          <a:xfrm>
            <a:off x="687844" y="3795886"/>
            <a:ext cx="5688632" cy="900232"/>
          </a:xfrm>
          <a:prstGeom prst="rect">
            <a:avLst/>
          </a:prstGeom>
          <a:noFill/>
        </p:spPr>
        <p:txBody>
          <a:bodyPr wrap="square" lIns="68566" tIns="34283" rIns="68566" bIns="34283" rtlCol="0">
            <a:spAutoFit/>
          </a:bodyPr>
          <a:lstStyle/>
          <a:p>
            <a:pPr marL="342900" indent="-342900">
              <a:buFont typeface="+mj-ea"/>
              <a:buAutoNum type="circleNumDbPlain"/>
            </a:pPr>
            <a:r>
              <a:rPr lang="zh-CN" altLang="zh-CN" dirty="0" smtClean="0">
                <a:latin typeface="黑体"/>
                <a:ea typeface="黑体"/>
              </a:rPr>
              <a:t>取得人力资源</a:t>
            </a:r>
            <a:r>
              <a:rPr lang="zh-CN" altLang="zh-CN" dirty="0">
                <a:latin typeface="黑体"/>
                <a:ea typeface="黑体"/>
              </a:rPr>
              <a:t>最大的使用价值；</a:t>
            </a:r>
          </a:p>
          <a:p>
            <a:pPr marL="342900" indent="-342900">
              <a:buFont typeface="+mj-ea"/>
              <a:buAutoNum type="circleNumDbPlain"/>
            </a:pPr>
            <a:r>
              <a:rPr lang="zh-CN" altLang="zh-CN" dirty="0" smtClean="0">
                <a:latin typeface="黑体"/>
                <a:ea typeface="黑体"/>
              </a:rPr>
              <a:t>发挥人力资源</a:t>
            </a:r>
            <a:r>
              <a:rPr lang="zh-CN" altLang="zh-CN" dirty="0">
                <a:latin typeface="黑体"/>
                <a:ea typeface="黑体"/>
              </a:rPr>
              <a:t>最大的主观能动性，提高工作效率；</a:t>
            </a:r>
          </a:p>
          <a:p>
            <a:pPr marL="342900" indent="-342900">
              <a:buFont typeface="+mj-ea"/>
              <a:buAutoNum type="circleNumDbPlain"/>
            </a:pPr>
            <a:r>
              <a:rPr lang="zh-CN" altLang="zh-CN" dirty="0" smtClean="0">
                <a:latin typeface="黑体"/>
                <a:ea typeface="黑体"/>
              </a:rPr>
              <a:t>实现企业利润</a:t>
            </a:r>
            <a:r>
              <a:rPr lang="zh-CN" altLang="zh-CN" dirty="0">
                <a:latin typeface="黑体"/>
                <a:ea typeface="黑体"/>
              </a:rPr>
              <a:t>最大化。</a:t>
            </a:r>
          </a:p>
        </p:txBody>
      </p:sp>
      <p:grpSp>
        <p:nvGrpSpPr>
          <p:cNvPr id="32" name="组合 3"/>
          <p:cNvGrpSpPr/>
          <p:nvPr/>
        </p:nvGrpSpPr>
        <p:grpSpPr>
          <a:xfrm>
            <a:off x="1043608" y="3182184"/>
            <a:ext cx="2482138" cy="541694"/>
            <a:chOff x="1068521" y="2239458"/>
            <a:chExt cx="1488051" cy="569505"/>
          </a:xfrm>
        </p:grpSpPr>
        <p:sp>
          <p:nvSpPr>
            <p:cNvPr id="33" name="圆角矩形 32"/>
            <p:cNvSpPr/>
            <p:nvPr/>
          </p:nvSpPr>
          <p:spPr>
            <a:xfrm>
              <a:off x="1085142" y="2279027"/>
              <a:ext cx="1439660" cy="529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4" name="TextBox 224"/>
            <p:cNvSpPr txBox="1"/>
            <p:nvPr/>
          </p:nvSpPr>
          <p:spPr>
            <a:xfrm>
              <a:off x="1068521" y="2239458"/>
              <a:ext cx="1488051" cy="485367"/>
            </a:xfrm>
            <a:prstGeom prst="rect">
              <a:avLst/>
            </a:prstGeom>
            <a:noFill/>
          </p:spPr>
          <p:txBody>
            <a:bodyPr wrap="square" lIns="68573" tIns="0" rIns="68573" bIns="0" rtlCol="0" anchor="t">
              <a:spAutoFit/>
            </a:bodyPr>
            <a:lstStyle/>
            <a:p>
              <a:pPr algn="ctr">
                <a:lnSpc>
                  <a:spcPct val="150000"/>
                </a:lnSpc>
              </a:pPr>
              <a:r>
                <a:rPr lang="zh-CN" altLang="en-US" sz="2000" dirty="0" smtClean="0">
                  <a:solidFill>
                    <a:schemeClr val="bg1"/>
                  </a:solidFill>
                  <a:latin typeface="+mj-ea"/>
                  <a:ea typeface="+mj-ea"/>
                  <a:cs typeface="华文黑体" pitchFamily="2" charset="-122"/>
                </a:rPr>
                <a:t>人力资源管理目标</a:t>
              </a:r>
              <a:endParaRPr lang="zh-CN" altLang="en-US" sz="2000" dirty="0">
                <a:solidFill>
                  <a:schemeClr val="bg1"/>
                </a:solidFill>
                <a:latin typeface="+mj-ea"/>
                <a:ea typeface="+mj-ea"/>
                <a:cs typeface="华文黑体" pitchFamily="2" charset="-122"/>
              </a:endParaRPr>
            </a:p>
          </p:txBody>
        </p:sp>
      </p:grpSp>
    </p:spTree>
    <p:extLst>
      <p:ext uri="{BB962C8B-B14F-4D97-AF65-F5344CB8AC3E}">
        <p14:creationId xmlns:p14="http://schemas.microsoft.com/office/powerpoint/2010/main" val="317434328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ppt_x"/>
                                          </p:val>
                                        </p:tav>
                                        <p:tav tm="100000">
                                          <p:val>
                                            <p:strVal val="#ppt_x"/>
                                          </p:val>
                                        </p:tav>
                                      </p:tavLst>
                                    </p:anim>
                                    <p:anim calcmode="lin" valueType="num">
                                      <p:cBhvr additive="base">
                                        <p:cTn id="13" dur="500" fill="hold"/>
                                        <p:tgtEl>
                                          <p:spTgt spid="5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left)">
                                      <p:cBhvr>
                                        <p:cTn id="22" dur="500"/>
                                        <p:tgtEl>
                                          <p:spTgt spid="43"/>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right)">
                                      <p:cBhvr>
                                        <p:cTn id="26" dur="500"/>
                                        <p:tgtEl>
                                          <p:spTgt spid="46"/>
                                        </p:tgtEl>
                                      </p:cBhvr>
                                    </p:animEffect>
                                  </p:childTnLst>
                                </p:cTn>
                              </p:par>
                              <p:par>
                                <p:cTn id="27" presetID="2" presetClass="entr" presetSubtype="8"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additive="base">
                                        <p:cTn id="29" dur="500" fill="hold"/>
                                        <p:tgtEl>
                                          <p:spTgt spid="57"/>
                                        </p:tgtEl>
                                        <p:attrNameLst>
                                          <p:attrName>ppt_x</p:attrName>
                                        </p:attrNameLst>
                                      </p:cBhvr>
                                      <p:tavLst>
                                        <p:tav tm="0">
                                          <p:val>
                                            <p:strVal val="0-#ppt_w/2"/>
                                          </p:val>
                                        </p:tav>
                                        <p:tav tm="100000">
                                          <p:val>
                                            <p:strVal val="#ppt_x"/>
                                          </p:val>
                                        </p:tav>
                                      </p:tavLst>
                                    </p:anim>
                                    <p:anim calcmode="lin" valueType="num">
                                      <p:cBhvr additive="base">
                                        <p:cTn id="30" dur="500" fill="hold"/>
                                        <p:tgtEl>
                                          <p:spTgt spid="57"/>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500" fill="hold"/>
                                        <p:tgtEl>
                                          <p:spTgt spid="32"/>
                                        </p:tgtEl>
                                        <p:attrNameLst>
                                          <p:attrName>ppt_x</p:attrName>
                                        </p:attrNameLst>
                                      </p:cBhvr>
                                      <p:tavLst>
                                        <p:tav tm="0">
                                          <p:val>
                                            <p:strVal val="0-#ppt_w/2"/>
                                          </p:val>
                                        </p:tav>
                                        <p:tav tm="100000">
                                          <p:val>
                                            <p:strVal val="#ppt_x"/>
                                          </p:val>
                                        </p:tav>
                                      </p:tavLst>
                                    </p:anim>
                                    <p:anim calcmode="lin" valueType="num">
                                      <p:cBhvr additive="base">
                                        <p:cTn id="34" dur="500" fill="hold"/>
                                        <p:tgtEl>
                                          <p:spTgt spid="3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500" fill="hold"/>
                                        <p:tgtEl>
                                          <p:spTgt spid="60"/>
                                        </p:tgtEl>
                                        <p:attrNameLst>
                                          <p:attrName>ppt_x</p:attrName>
                                        </p:attrNameLst>
                                      </p:cBhvr>
                                      <p:tavLst>
                                        <p:tav tm="0">
                                          <p:val>
                                            <p:strVal val="1+#ppt_w/2"/>
                                          </p:val>
                                        </p:tav>
                                        <p:tav tm="100000">
                                          <p:val>
                                            <p:strVal val="#ppt_x"/>
                                          </p:val>
                                        </p:tav>
                                      </p:tavLst>
                                    </p:anim>
                                    <p:anim calcmode="lin" valueType="num">
                                      <p:cBhvr additive="base">
                                        <p:cTn id="38" dur="500" fill="hold"/>
                                        <p:tgtEl>
                                          <p:spTgt spid="6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wipe(left)">
                                      <p:cBhvr>
                                        <p:cTn id="42" dur="500"/>
                                        <p:tgtEl>
                                          <p:spTgt spid="28"/>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randombar(horizontal)">
                                      <p:cBhvr>
                                        <p:cTn id="45" dur="500"/>
                                        <p:tgtEl>
                                          <p:spTgt spid="26"/>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randombar(horizontal)">
                                      <p:cBhvr>
                                        <p:cTn id="48" dur="500"/>
                                        <p:tgtEl>
                                          <p:spTgt spid="56"/>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randombar(horizontal)">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26"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AutoShape 19"/>
          <p:cNvSpPr>
            <a:spLocks noChangeAspect="1" noChangeArrowheads="1" noTextEdit="1"/>
          </p:cNvSpPr>
          <p:nvPr/>
        </p:nvSpPr>
        <p:spPr bwMode="auto">
          <a:xfrm rot="17150482">
            <a:off x="3149205" y="547092"/>
            <a:ext cx="3189685"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31" tIns="45715" rIns="91431" bIns="45715"/>
          <a:lstStyle/>
          <a:p>
            <a:endParaRPr lang="zh-CN" altLang="zh-CN">
              <a:solidFill>
                <a:srgbClr val="000000"/>
              </a:solidFill>
              <a:latin typeface="Calibri" pitchFamily="34" charset="0"/>
              <a:sym typeface="宋体" pitchFamily="2" charset="-122"/>
            </a:endParaRPr>
          </a:p>
        </p:txBody>
      </p:sp>
      <p:grpSp>
        <p:nvGrpSpPr>
          <p:cNvPr id="2" name="组合 2"/>
          <p:cNvGrpSpPr/>
          <p:nvPr/>
        </p:nvGrpSpPr>
        <p:grpSpPr>
          <a:xfrm>
            <a:off x="2232276" y="2135786"/>
            <a:ext cx="1622042" cy="1461626"/>
            <a:chOff x="2975573" y="2990925"/>
            <a:chExt cx="2162723" cy="1948834"/>
          </a:xfrm>
        </p:grpSpPr>
        <p:sp>
          <p:nvSpPr>
            <p:cNvPr id="75" name="Oval 21"/>
            <p:cNvSpPr>
              <a:spLocks noChangeArrowheads="1"/>
            </p:cNvSpPr>
            <p:nvPr/>
          </p:nvSpPr>
          <p:spPr bwMode="auto">
            <a:xfrm rot="17150482">
              <a:off x="2976315" y="3437573"/>
              <a:ext cx="1501444" cy="1502927"/>
            </a:xfrm>
            <a:prstGeom prst="ellipse">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6"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2"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 name="组合 3"/>
          <p:cNvGrpSpPr/>
          <p:nvPr/>
        </p:nvGrpSpPr>
        <p:grpSpPr>
          <a:xfrm>
            <a:off x="3513480" y="1393379"/>
            <a:ext cx="1410725" cy="1945709"/>
            <a:chOff x="4683845" y="2001050"/>
            <a:chExt cx="1880966" cy="2594278"/>
          </a:xfrm>
        </p:grpSpPr>
        <p:sp>
          <p:nvSpPr>
            <p:cNvPr id="77"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8" name="Oval 24"/>
            <p:cNvSpPr>
              <a:spLocks noChangeArrowheads="1"/>
            </p:cNvSpPr>
            <p:nvPr/>
          </p:nvSpPr>
          <p:spPr bwMode="auto">
            <a:xfrm rot="17150482">
              <a:off x="4683178" y="2001717"/>
              <a:ext cx="1685063" cy="1683730"/>
            </a:xfrm>
            <a:prstGeom prst="ellipse">
              <a:avLst/>
            </a:pr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5"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4" name="组合 4"/>
          <p:cNvGrpSpPr/>
          <p:nvPr/>
        </p:nvGrpSpPr>
        <p:grpSpPr>
          <a:xfrm rot="20586895">
            <a:off x="4071463" y="2532183"/>
            <a:ext cx="1978853" cy="1805441"/>
            <a:chOff x="5495158" y="3698044"/>
            <a:chExt cx="2638470" cy="2407255"/>
          </a:xfrm>
        </p:grpSpPr>
        <p:sp>
          <p:nvSpPr>
            <p:cNvPr id="79"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0" name="Oval 26"/>
            <p:cNvSpPr>
              <a:spLocks noChangeArrowheads="1"/>
            </p:cNvSpPr>
            <p:nvPr/>
          </p:nvSpPr>
          <p:spPr bwMode="auto">
            <a:xfrm rot="17150482">
              <a:off x="5495908" y="4255641"/>
              <a:ext cx="1848908" cy="1850408"/>
            </a:xfrm>
            <a:prstGeom prst="ellipse">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9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5" name="组合 5"/>
          <p:cNvGrpSpPr/>
          <p:nvPr/>
        </p:nvGrpSpPr>
        <p:grpSpPr>
          <a:xfrm>
            <a:off x="5076056" y="1347614"/>
            <a:ext cx="1446602" cy="1455313"/>
            <a:chOff x="7526776" y="2380159"/>
            <a:chExt cx="2172464" cy="2172361"/>
          </a:xfrm>
        </p:grpSpPr>
        <p:sp>
          <p:nvSpPr>
            <p:cNvPr id="81" name="Oval 27"/>
            <p:cNvSpPr>
              <a:spLocks noChangeArrowheads="1"/>
            </p:cNvSpPr>
            <p:nvPr/>
          </p:nvSpPr>
          <p:spPr bwMode="auto">
            <a:xfrm rot="17150482">
              <a:off x="7526827" y="2380108"/>
              <a:ext cx="2172361" cy="2172464"/>
            </a:xfrm>
            <a:prstGeom prst="ellipse">
              <a:avLst/>
            </a:pr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03" name="Oval 31"/>
            <p:cNvSpPr>
              <a:spLocks noChangeArrowheads="1"/>
            </p:cNvSpPr>
            <p:nvPr/>
          </p:nvSpPr>
          <p:spPr bwMode="auto">
            <a:xfrm rot="17150482">
              <a:off x="7681978" y="2535651"/>
              <a:ext cx="1863033" cy="186312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6" name="组合 6"/>
          <p:cNvGrpSpPr/>
          <p:nvPr/>
        </p:nvGrpSpPr>
        <p:grpSpPr>
          <a:xfrm>
            <a:off x="2430114" y="2683326"/>
            <a:ext cx="710451" cy="799709"/>
            <a:chOff x="3239356" y="3720976"/>
            <a:chExt cx="947269" cy="1066279"/>
          </a:xfrm>
        </p:grpSpPr>
        <p:sp>
          <p:nvSpPr>
            <p:cNvPr id="58" name="TextBox 8"/>
            <p:cNvSpPr>
              <a:spLocks noChangeArrowheads="1"/>
            </p:cNvSpPr>
            <p:nvPr/>
          </p:nvSpPr>
          <p:spPr bwMode="auto">
            <a:xfrm>
              <a:off x="3239356" y="4253775"/>
              <a:ext cx="947269"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2000" b="1" dirty="0">
                  <a:solidFill>
                    <a:srgbClr val="000000"/>
                  </a:solidFill>
                  <a:latin typeface="微软雅黑" pitchFamily="34" charset="-122"/>
                  <a:ea typeface="微软雅黑" pitchFamily="34" charset="-122"/>
                  <a:sym typeface="微软雅黑" pitchFamily="34" charset="-122"/>
                </a:rPr>
                <a:t>含义</a:t>
              </a:r>
              <a:endParaRPr lang="en-US" sz="20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62" name="TextBox 38"/>
            <p:cNvSpPr>
              <a:spLocks noChangeArrowheads="1"/>
            </p:cNvSpPr>
            <p:nvPr/>
          </p:nvSpPr>
          <p:spPr bwMode="auto">
            <a:xfrm>
              <a:off x="3359668" y="3720976"/>
              <a:ext cx="750462"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spc="-113" dirty="0">
                  <a:solidFill>
                    <a:schemeClr val="accent1"/>
                  </a:solidFill>
                  <a:latin typeface="微软雅黑" pitchFamily="34" charset="-122"/>
                  <a:ea typeface="微软雅黑" pitchFamily="34" charset="-122"/>
                  <a:sym typeface="方正黑体简体" pitchFamily="2" charset="-122"/>
                </a:rPr>
                <a:t>01</a:t>
              </a:r>
              <a:endParaRPr lang="zh-CN" altLang="en-US" sz="2700" spc="-113" dirty="0">
                <a:solidFill>
                  <a:schemeClr val="accent1"/>
                </a:solidFill>
                <a:latin typeface="微软雅黑" pitchFamily="34" charset="-122"/>
                <a:ea typeface="微软雅黑" pitchFamily="34" charset="-122"/>
                <a:sym typeface="方正黑体简体" pitchFamily="2" charset="-122"/>
              </a:endParaRPr>
            </a:p>
          </p:txBody>
        </p:sp>
      </p:grpSp>
      <p:grpSp>
        <p:nvGrpSpPr>
          <p:cNvPr id="7" name="组合 7"/>
          <p:cNvGrpSpPr/>
          <p:nvPr/>
        </p:nvGrpSpPr>
        <p:grpSpPr>
          <a:xfrm>
            <a:off x="3723287" y="1650074"/>
            <a:ext cx="898124" cy="830756"/>
            <a:chOff x="4963588" y="2343309"/>
            <a:chExt cx="1197499" cy="1107672"/>
          </a:xfrm>
        </p:grpSpPr>
        <p:sp>
          <p:nvSpPr>
            <p:cNvPr id="59" name="TextBox 8"/>
            <p:cNvSpPr>
              <a:spLocks noChangeArrowheads="1"/>
            </p:cNvSpPr>
            <p:nvPr/>
          </p:nvSpPr>
          <p:spPr bwMode="auto">
            <a:xfrm>
              <a:off x="4963588" y="2917503"/>
              <a:ext cx="1197499" cy="533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gn="ctr"/>
              <a:r>
                <a:rPr lang="zh-CN" altLang="en-US" sz="2000" b="1" dirty="0" smtClean="0">
                  <a:solidFill>
                    <a:srgbClr val="000000"/>
                  </a:solidFill>
                  <a:latin typeface="微软雅黑" pitchFamily="34" charset="-122"/>
                  <a:ea typeface="微软雅黑" pitchFamily="34" charset="-122"/>
                  <a:sym typeface="微软雅黑" pitchFamily="34" charset="-122"/>
                </a:rPr>
                <a:t>分类</a:t>
              </a:r>
              <a:endParaRPr lang="en-US" sz="2000" b="1" dirty="0">
                <a:solidFill>
                  <a:srgbClr val="000000"/>
                </a:solidFill>
                <a:latin typeface="微软雅黑" pitchFamily="34" charset="-122"/>
                <a:ea typeface="微软雅黑" pitchFamily="34" charset="-122"/>
                <a:sym typeface="微软雅黑" pitchFamily="34" charset="-122"/>
              </a:endParaRPr>
            </a:p>
          </p:txBody>
        </p:sp>
        <p:sp>
          <p:nvSpPr>
            <p:cNvPr id="63" name="TextBox 39"/>
            <p:cNvSpPr>
              <a:spLocks noChangeArrowheads="1"/>
            </p:cNvSpPr>
            <p:nvPr/>
          </p:nvSpPr>
          <p:spPr bwMode="auto">
            <a:xfrm>
              <a:off x="5162468" y="2343309"/>
              <a:ext cx="789106"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2"/>
                  </a:solidFill>
                  <a:latin typeface="微软雅黑" pitchFamily="34" charset="-122"/>
                  <a:ea typeface="微软雅黑" pitchFamily="34" charset="-122"/>
                  <a:sym typeface="方正黑体简体" pitchFamily="2" charset="-122"/>
                </a:rPr>
                <a:t>02</a:t>
              </a:r>
              <a:endParaRPr lang="zh-CN" altLang="en-US" sz="2700" dirty="0">
                <a:solidFill>
                  <a:schemeClr val="accent2"/>
                </a:solidFill>
                <a:latin typeface="微软雅黑" pitchFamily="34" charset="-122"/>
                <a:ea typeface="微软雅黑" pitchFamily="34" charset="-122"/>
                <a:sym typeface="方正黑体简体" pitchFamily="2" charset="-122"/>
              </a:endParaRPr>
            </a:p>
          </p:txBody>
        </p:sp>
      </p:grpSp>
      <p:grpSp>
        <p:nvGrpSpPr>
          <p:cNvPr id="8" name="组合 8"/>
          <p:cNvGrpSpPr/>
          <p:nvPr/>
        </p:nvGrpSpPr>
        <p:grpSpPr>
          <a:xfrm>
            <a:off x="4210571" y="3291830"/>
            <a:ext cx="1210588" cy="837746"/>
            <a:chOff x="5613293" y="4532321"/>
            <a:chExt cx="1614118" cy="1116995"/>
          </a:xfrm>
        </p:grpSpPr>
        <p:sp>
          <p:nvSpPr>
            <p:cNvPr id="60" name="TextBox 8"/>
            <p:cNvSpPr>
              <a:spLocks noChangeArrowheads="1"/>
            </p:cNvSpPr>
            <p:nvPr/>
          </p:nvSpPr>
          <p:spPr bwMode="auto">
            <a:xfrm>
              <a:off x="5613293" y="5115836"/>
              <a:ext cx="1614118"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2000" b="1" dirty="0" smtClean="0">
                  <a:solidFill>
                    <a:srgbClr val="000000"/>
                  </a:solidFill>
                  <a:latin typeface="微软雅黑" pitchFamily="34" charset="-122"/>
                  <a:ea typeface="微软雅黑" pitchFamily="34" charset="-122"/>
                  <a:sym typeface="微软雅黑" pitchFamily="34" charset="-122"/>
                </a:rPr>
                <a:t>外部环境</a:t>
              </a:r>
              <a:endParaRPr lang="en-US" sz="2000" b="1" dirty="0">
                <a:solidFill>
                  <a:srgbClr val="000000"/>
                </a:solidFill>
                <a:latin typeface="微软雅黑" pitchFamily="34" charset="-122"/>
                <a:ea typeface="微软雅黑" pitchFamily="34" charset="-122"/>
                <a:sym typeface="微软雅黑" pitchFamily="34" charset="-122"/>
              </a:endParaRPr>
            </a:p>
          </p:txBody>
        </p:sp>
        <p:sp>
          <p:nvSpPr>
            <p:cNvPr id="72" name="TextBox 40"/>
            <p:cNvSpPr>
              <a:spLocks noChangeArrowheads="1"/>
            </p:cNvSpPr>
            <p:nvPr/>
          </p:nvSpPr>
          <p:spPr bwMode="auto">
            <a:xfrm>
              <a:off x="6030915" y="4532321"/>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3"/>
                  </a:solidFill>
                  <a:latin typeface="微软雅黑" pitchFamily="34" charset="-122"/>
                  <a:ea typeface="微软雅黑" pitchFamily="34" charset="-122"/>
                  <a:sym typeface="方正黑体简体" pitchFamily="2" charset="-122"/>
                </a:rPr>
                <a:t>03</a:t>
              </a:r>
              <a:endParaRPr lang="zh-CN" altLang="en-US" sz="2700" dirty="0">
                <a:solidFill>
                  <a:schemeClr val="accent3"/>
                </a:solidFill>
                <a:latin typeface="微软雅黑" pitchFamily="34" charset="-122"/>
                <a:ea typeface="微软雅黑" pitchFamily="34" charset="-122"/>
                <a:sym typeface="方正黑体简体" pitchFamily="2" charset="-122"/>
              </a:endParaRPr>
            </a:p>
          </p:txBody>
        </p:sp>
      </p:grpSp>
      <p:grpSp>
        <p:nvGrpSpPr>
          <p:cNvPr id="9" name="组合 9"/>
          <p:cNvGrpSpPr/>
          <p:nvPr/>
        </p:nvGrpSpPr>
        <p:grpSpPr>
          <a:xfrm>
            <a:off x="5182821" y="1491630"/>
            <a:ext cx="1210588" cy="884858"/>
            <a:chOff x="7663714" y="2804126"/>
            <a:chExt cx="1614117" cy="1179811"/>
          </a:xfrm>
        </p:grpSpPr>
        <p:sp>
          <p:nvSpPr>
            <p:cNvPr id="61" name="TextBox 8"/>
            <p:cNvSpPr>
              <a:spLocks noChangeArrowheads="1"/>
            </p:cNvSpPr>
            <p:nvPr/>
          </p:nvSpPr>
          <p:spPr bwMode="auto">
            <a:xfrm>
              <a:off x="7663714" y="3450457"/>
              <a:ext cx="1614117"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2000" b="1" dirty="0" smtClean="0">
                  <a:solidFill>
                    <a:srgbClr val="000000"/>
                  </a:solidFill>
                  <a:latin typeface="微软雅黑" pitchFamily="34" charset="-122"/>
                  <a:ea typeface="微软雅黑" pitchFamily="34" charset="-122"/>
                  <a:sym typeface="微软雅黑" pitchFamily="34" charset="-122"/>
                </a:rPr>
                <a:t>内部环境</a:t>
              </a:r>
              <a:endParaRPr lang="en-US" sz="2000" b="1" dirty="0">
                <a:solidFill>
                  <a:srgbClr val="000000"/>
                </a:solidFill>
                <a:latin typeface="微软雅黑" pitchFamily="34" charset="-122"/>
                <a:ea typeface="微软雅黑" pitchFamily="34" charset="-122"/>
                <a:sym typeface="微软雅黑" pitchFamily="34" charset="-122"/>
              </a:endParaRPr>
            </a:p>
          </p:txBody>
        </p:sp>
        <p:sp>
          <p:nvSpPr>
            <p:cNvPr id="73" name="TextBox 41"/>
            <p:cNvSpPr>
              <a:spLocks noChangeArrowheads="1"/>
            </p:cNvSpPr>
            <p:nvPr/>
          </p:nvSpPr>
          <p:spPr bwMode="auto">
            <a:xfrm>
              <a:off x="8074830" y="2804126"/>
              <a:ext cx="789106"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4"/>
                  </a:solidFill>
                  <a:latin typeface="微软雅黑" pitchFamily="34" charset="-122"/>
                  <a:ea typeface="微软雅黑" pitchFamily="34" charset="-122"/>
                  <a:sym typeface="方正黑体简体" pitchFamily="2" charset="-122"/>
                </a:rPr>
                <a:t>04</a:t>
              </a:r>
              <a:endParaRPr lang="zh-CN" altLang="en-US" sz="2700" dirty="0">
                <a:solidFill>
                  <a:schemeClr val="accent4"/>
                </a:solidFill>
                <a:latin typeface="微软雅黑" pitchFamily="34" charset="-122"/>
                <a:ea typeface="微软雅黑" pitchFamily="34" charset="-122"/>
                <a:sym typeface="方正黑体简体" pitchFamily="2" charset="-122"/>
              </a:endParaRPr>
            </a:p>
          </p:txBody>
        </p:sp>
      </p:grpSp>
      <p:sp>
        <p:nvSpPr>
          <p:cNvPr id="105" name="TextBox 55"/>
          <p:cNvSpPr>
            <a:spLocks noChangeArrowheads="1"/>
          </p:cNvSpPr>
          <p:nvPr/>
        </p:nvSpPr>
        <p:spPr bwMode="auto">
          <a:xfrm>
            <a:off x="827584" y="3651870"/>
            <a:ext cx="214945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zh-CN" dirty="0">
                <a:latin typeface="黑体"/>
                <a:ea typeface="黑体"/>
              </a:rPr>
              <a:t>能够对</a:t>
            </a:r>
            <a:r>
              <a:rPr lang="en-US" altLang="zh-CN" dirty="0">
                <a:latin typeface="黑体"/>
                <a:ea typeface="黑体"/>
              </a:rPr>
              <a:t>HRM</a:t>
            </a:r>
            <a:r>
              <a:rPr lang="zh-CN" altLang="zh-CN" dirty="0">
                <a:latin typeface="黑体"/>
                <a:ea typeface="黑体"/>
              </a:rPr>
              <a:t>活动产生影响的各种因素 </a:t>
            </a:r>
            <a:endParaRPr lang="en-US" dirty="0">
              <a:solidFill>
                <a:schemeClr val="bg1">
                  <a:lumMod val="50000"/>
                </a:schemeClr>
              </a:solidFill>
              <a:latin typeface="黑体"/>
              <a:ea typeface="黑体"/>
              <a:sym typeface="微软雅黑" pitchFamily="34" charset="-122"/>
            </a:endParaRPr>
          </a:p>
        </p:txBody>
      </p:sp>
      <p:sp>
        <p:nvSpPr>
          <p:cNvPr id="110" name="TextBox 60"/>
          <p:cNvSpPr>
            <a:spLocks noChangeArrowheads="1"/>
          </p:cNvSpPr>
          <p:nvPr/>
        </p:nvSpPr>
        <p:spPr bwMode="auto">
          <a:xfrm>
            <a:off x="6444208" y="1203598"/>
            <a:ext cx="2466510"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dirty="0" smtClean="0">
                <a:solidFill>
                  <a:srgbClr val="000000"/>
                </a:solidFill>
                <a:latin typeface="黑体"/>
                <a:ea typeface="黑体"/>
              </a:rPr>
              <a:t>1</a:t>
            </a:r>
            <a:r>
              <a:rPr lang="zh-CN" altLang="zh-CN" sz="1600" dirty="0" smtClean="0">
                <a:solidFill>
                  <a:srgbClr val="000000"/>
                </a:solidFill>
                <a:latin typeface="黑体"/>
                <a:ea typeface="黑体"/>
              </a:rPr>
              <a:t>、企业发展战略</a:t>
            </a:r>
            <a:endParaRPr lang="en-US" altLang="zh-CN" sz="1600" dirty="0" smtClean="0">
              <a:solidFill>
                <a:srgbClr val="000000"/>
              </a:solidFill>
              <a:latin typeface="黑体"/>
              <a:ea typeface="黑体"/>
            </a:endParaRPr>
          </a:p>
          <a:p>
            <a:r>
              <a:rPr lang="en-US" altLang="zh-CN" sz="1600" dirty="0" smtClean="0">
                <a:latin typeface="黑体"/>
                <a:ea typeface="黑体"/>
              </a:rPr>
              <a:t>2</a:t>
            </a:r>
            <a:r>
              <a:rPr lang="zh-CN" altLang="zh-CN" sz="1600" dirty="0" smtClean="0">
                <a:latin typeface="黑体"/>
                <a:ea typeface="黑体"/>
              </a:rPr>
              <a:t>、企业的组织结构</a:t>
            </a:r>
            <a:endParaRPr lang="en-US" altLang="zh-CN" sz="1600" dirty="0" smtClean="0">
              <a:latin typeface="黑体"/>
              <a:ea typeface="黑体"/>
            </a:endParaRPr>
          </a:p>
          <a:p>
            <a:r>
              <a:rPr lang="en-US" altLang="zh-CN" sz="1600" dirty="0" smtClean="0">
                <a:latin typeface="黑体"/>
                <a:ea typeface="黑体"/>
              </a:rPr>
              <a:t>3</a:t>
            </a:r>
            <a:r>
              <a:rPr lang="zh-CN" altLang="zh-CN" sz="1600" dirty="0" smtClean="0">
                <a:latin typeface="黑体"/>
                <a:ea typeface="黑体"/>
              </a:rPr>
              <a:t>、企业的生命周期</a:t>
            </a:r>
            <a:endParaRPr lang="en-US" altLang="zh-CN" sz="1600" dirty="0" smtClean="0">
              <a:latin typeface="黑体"/>
              <a:ea typeface="黑体"/>
            </a:endParaRPr>
          </a:p>
          <a:p>
            <a:r>
              <a:rPr lang="en-US" altLang="zh-CN" sz="1600" dirty="0" smtClean="0">
                <a:latin typeface="黑体"/>
                <a:ea typeface="黑体"/>
              </a:rPr>
              <a:t>4</a:t>
            </a:r>
            <a:r>
              <a:rPr lang="zh-CN" altLang="zh-CN" sz="1600" dirty="0" smtClean="0">
                <a:latin typeface="黑体"/>
                <a:ea typeface="黑体"/>
              </a:rPr>
              <a:t>、企业文化</a:t>
            </a:r>
          </a:p>
          <a:p>
            <a:endParaRPr lang="zh-CN" altLang="zh-CN" sz="1600" dirty="0" smtClean="0">
              <a:latin typeface="黑体"/>
              <a:ea typeface="黑体"/>
            </a:endParaRPr>
          </a:p>
          <a:p>
            <a:endParaRPr lang="zh-CN" altLang="zh-CN" sz="1600" dirty="0" smtClean="0">
              <a:latin typeface="黑体"/>
              <a:ea typeface="黑体"/>
            </a:endParaRPr>
          </a:p>
          <a:p>
            <a:endParaRPr lang="en-US" altLang="zh-CN" sz="1600" dirty="0" smtClean="0">
              <a:solidFill>
                <a:srgbClr val="000000"/>
              </a:solidFill>
              <a:latin typeface="黑体"/>
              <a:ea typeface="黑体"/>
            </a:endParaRPr>
          </a:p>
          <a:p>
            <a:r>
              <a:rPr lang="zh-CN" altLang="zh-CN" sz="1600" dirty="0" smtClean="0">
                <a:solidFill>
                  <a:srgbClr val="000000"/>
                </a:solidFill>
                <a:latin typeface="黑体"/>
                <a:ea typeface="黑体"/>
              </a:rPr>
              <a:t> </a:t>
            </a:r>
            <a:endParaRPr lang="en-US" sz="1600" dirty="0">
              <a:solidFill>
                <a:srgbClr val="000000"/>
              </a:solidFill>
              <a:latin typeface="黑体"/>
              <a:ea typeface="黑体"/>
              <a:sym typeface="微软雅黑" pitchFamily="34" charset="-122"/>
            </a:endParaRPr>
          </a:p>
        </p:txBody>
      </p:sp>
      <p:sp>
        <p:nvSpPr>
          <p:cNvPr id="115" name="TextBox 65"/>
          <p:cNvSpPr>
            <a:spLocks noChangeArrowheads="1"/>
          </p:cNvSpPr>
          <p:nvPr/>
        </p:nvSpPr>
        <p:spPr bwMode="auto">
          <a:xfrm>
            <a:off x="611560" y="1059582"/>
            <a:ext cx="40324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dirty="0">
                <a:latin typeface="黑体"/>
                <a:ea typeface="黑体"/>
              </a:rPr>
              <a:t>按照环境与人力资源管理的关系划分：直接环境和间接环境</a:t>
            </a:r>
          </a:p>
          <a:p>
            <a:r>
              <a:rPr lang="zh-CN" altLang="zh-CN" dirty="0">
                <a:latin typeface="黑体"/>
                <a:ea typeface="黑体"/>
              </a:rPr>
              <a:t>按照系统的观点划分</a:t>
            </a:r>
            <a:r>
              <a:rPr lang="zh-CN" altLang="zh-CN" dirty="0" smtClean="0">
                <a:latin typeface="黑体"/>
                <a:ea typeface="黑体"/>
              </a:rPr>
              <a:t>：</a:t>
            </a:r>
            <a:r>
              <a:rPr lang="en-US" altLang="zh-CN" dirty="0" smtClean="0">
                <a:latin typeface="黑体"/>
                <a:ea typeface="黑体"/>
              </a:rPr>
              <a:t/>
            </a:r>
            <a:br>
              <a:rPr lang="en-US" altLang="zh-CN" dirty="0" smtClean="0">
                <a:latin typeface="黑体"/>
                <a:ea typeface="黑体"/>
              </a:rPr>
            </a:br>
            <a:r>
              <a:rPr lang="zh-CN" altLang="zh-CN" dirty="0" smtClean="0">
                <a:latin typeface="黑体"/>
                <a:ea typeface="黑体"/>
              </a:rPr>
              <a:t>内部环境和外部环境</a:t>
            </a:r>
            <a:endParaRPr lang="zh-CN" altLang="zh-CN" dirty="0">
              <a:latin typeface="黑体"/>
              <a:ea typeface="黑体"/>
            </a:endParaRPr>
          </a:p>
        </p:txBody>
      </p:sp>
      <p:sp>
        <p:nvSpPr>
          <p:cNvPr id="119" name="TextBox 69"/>
          <p:cNvSpPr>
            <a:spLocks noChangeArrowheads="1"/>
          </p:cNvSpPr>
          <p:nvPr/>
        </p:nvSpPr>
        <p:spPr bwMode="auto">
          <a:xfrm>
            <a:off x="5508104" y="2931790"/>
            <a:ext cx="349188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1400" dirty="0">
                <a:latin typeface="黑体"/>
                <a:ea typeface="黑体"/>
              </a:rPr>
              <a:t>1</a:t>
            </a:r>
            <a:r>
              <a:rPr lang="zh-CN" altLang="zh-CN" sz="1400" dirty="0">
                <a:latin typeface="黑体"/>
                <a:ea typeface="黑体"/>
              </a:rPr>
              <a:t>、政治因素 ：一国的政治稳定、国际关系、重大的政治事件、政府对企业的干预程度等。</a:t>
            </a:r>
          </a:p>
          <a:p>
            <a:r>
              <a:rPr lang="en-US" altLang="zh-CN" sz="1400" dirty="0">
                <a:latin typeface="黑体"/>
                <a:ea typeface="黑体"/>
              </a:rPr>
              <a:t>2</a:t>
            </a:r>
            <a:r>
              <a:rPr lang="zh-CN" altLang="zh-CN" sz="1400" dirty="0">
                <a:latin typeface="黑体"/>
                <a:ea typeface="黑体"/>
              </a:rPr>
              <a:t>、经济因素：经济体制、经济发展状况、劳动力市场状况等。</a:t>
            </a:r>
          </a:p>
          <a:p>
            <a:r>
              <a:rPr lang="en-US" altLang="zh-CN" sz="1400" dirty="0">
                <a:latin typeface="黑体"/>
                <a:ea typeface="黑体"/>
              </a:rPr>
              <a:t>3</a:t>
            </a:r>
            <a:r>
              <a:rPr lang="zh-CN" altLang="zh-CN" sz="1400" dirty="0">
                <a:latin typeface="黑体"/>
                <a:ea typeface="黑体"/>
              </a:rPr>
              <a:t>、政府法律和法规因素</a:t>
            </a:r>
            <a:r>
              <a:rPr lang="en-US" altLang="zh-CN" sz="1400" dirty="0">
                <a:latin typeface="黑体"/>
                <a:ea typeface="黑体"/>
              </a:rPr>
              <a:t>:</a:t>
            </a:r>
            <a:r>
              <a:rPr lang="zh-CN" altLang="zh-CN" sz="1400" dirty="0">
                <a:latin typeface="黑体"/>
                <a:ea typeface="黑体"/>
              </a:rPr>
              <a:t>《劳动法》、《劳动合同法》</a:t>
            </a:r>
          </a:p>
          <a:p>
            <a:r>
              <a:rPr lang="en-US" altLang="zh-CN" sz="1400" dirty="0">
                <a:latin typeface="黑体"/>
                <a:ea typeface="黑体"/>
              </a:rPr>
              <a:t>4</a:t>
            </a:r>
            <a:r>
              <a:rPr lang="zh-CN" altLang="zh-CN" sz="1400" dirty="0">
                <a:latin typeface="黑体"/>
                <a:ea typeface="黑体"/>
              </a:rPr>
              <a:t>、文化因素</a:t>
            </a:r>
            <a:r>
              <a:rPr lang="zh-CN" altLang="zh-CN" sz="1400" dirty="0" smtClean="0">
                <a:latin typeface="黑体"/>
                <a:ea typeface="黑体"/>
              </a:rPr>
              <a:t>：</a:t>
            </a:r>
            <a:r>
              <a:rPr lang="en-US" altLang="zh-CN" sz="1400" dirty="0" smtClean="0">
                <a:latin typeface="黑体"/>
                <a:ea typeface="黑体"/>
              </a:rPr>
              <a:t>5</a:t>
            </a:r>
            <a:r>
              <a:rPr lang="zh-CN" altLang="zh-CN" sz="1400" dirty="0">
                <a:latin typeface="黑体"/>
                <a:ea typeface="黑体"/>
              </a:rPr>
              <a:t>、竞争者</a:t>
            </a:r>
          </a:p>
        </p:txBody>
      </p:sp>
      <p:sp>
        <p:nvSpPr>
          <p:cNvPr id="48" name="文本框 47"/>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人力资源管理的环境分析</a:t>
            </a:r>
            <a:endParaRPr kumimoji="1" lang="zh-CN" altLang="en-US" sz="3200" dirty="0">
              <a:latin typeface="黑体"/>
              <a:ea typeface="黑体"/>
            </a:endParaRPr>
          </a:p>
        </p:txBody>
      </p:sp>
    </p:spTree>
    <p:extLst>
      <p:ext uri="{BB962C8B-B14F-4D97-AF65-F5344CB8AC3E}">
        <p14:creationId xmlns:p14="http://schemas.microsoft.com/office/powerpoint/2010/main" val="83658301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5"/>
                                        </p:tgtEl>
                                        <p:attrNameLst>
                                          <p:attrName>style.visibility</p:attrName>
                                        </p:attrNameLst>
                                      </p:cBhvr>
                                      <p:to>
                                        <p:strVal val="visible"/>
                                      </p:to>
                                    </p:set>
                                    <p:animEffect transition="in" filter="dissolve">
                                      <p:cBhvr>
                                        <p:cTn id="15" dur="500"/>
                                        <p:tgtEl>
                                          <p:spTgt spid="105"/>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500"/>
                                        <p:tgtEl>
                                          <p:spTgt spid="3"/>
                                        </p:tgtEl>
                                      </p:cBhvr>
                                    </p:animEffect>
                                  </p:childTnLst>
                                </p:cTn>
                              </p:par>
                              <p:par>
                                <p:cTn id="20" presetID="14" presetClass="entr" presetSubtype="1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5"/>
                                        </p:tgtEl>
                                        <p:attrNameLst>
                                          <p:attrName>style.visibility</p:attrName>
                                        </p:attrNameLst>
                                      </p:cBhvr>
                                      <p:to>
                                        <p:strVal val="visible"/>
                                      </p:to>
                                    </p:set>
                                    <p:animEffect transition="in" filter="dissolve">
                                      <p:cBhvr>
                                        <p:cTn id="27" dur="500"/>
                                        <p:tgtEl>
                                          <p:spTgt spid="115"/>
                                        </p:tgtEl>
                                      </p:cBhvr>
                                    </p:animEffect>
                                  </p:childTnLst>
                                </p:cTn>
                              </p:par>
                            </p:childTnLst>
                          </p:cTn>
                        </p:par>
                        <p:par>
                          <p:cTn id="28" fill="hold">
                            <p:stCondLst>
                              <p:cond delay="5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par>
                                <p:cTn id="32" presetID="14" presetClass="entr" presetSubtype="1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randombar(horizontal)">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19"/>
                                        </p:tgtEl>
                                        <p:attrNameLst>
                                          <p:attrName>style.visibility</p:attrName>
                                        </p:attrNameLst>
                                      </p:cBhvr>
                                      <p:to>
                                        <p:strVal val="visible"/>
                                      </p:to>
                                    </p:set>
                                    <p:animEffect transition="in" filter="dissolve">
                                      <p:cBhvr>
                                        <p:cTn id="39" dur="500"/>
                                        <p:tgtEl>
                                          <p:spTgt spid="119"/>
                                        </p:tgtEl>
                                      </p:cBhvr>
                                    </p:animEffect>
                                  </p:childTnLst>
                                </p:cTn>
                              </p:par>
                              <p:par>
                                <p:cTn id="40" presetID="22" presetClass="entr" presetSubtype="4"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down)">
                                      <p:cBhvr>
                                        <p:cTn id="42" dur="500"/>
                                        <p:tgtEl>
                                          <p:spTgt spid="5"/>
                                        </p:tgtEl>
                                      </p:cBhvr>
                                    </p:animEffect>
                                  </p:childTnLst>
                                </p:cTn>
                              </p:par>
                              <p:par>
                                <p:cTn id="43" presetID="14" presetClass="entr" presetSubtype="10"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randombar(horizontal)">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110"/>
                                        </p:tgtEl>
                                        <p:attrNameLst>
                                          <p:attrName>style.visibility</p:attrName>
                                        </p:attrNameLst>
                                      </p:cBhvr>
                                      <p:to>
                                        <p:strVal val="visible"/>
                                      </p:to>
                                    </p:set>
                                    <p:animEffect transition="in" filter="dissolve">
                                      <p:cBhvr>
                                        <p:cTn id="5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P spid="110" grpId="0"/>
      <p:bldP spid="115" grpId="0"/>
      <p:bldP spid="1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Box 115"/>
          <p:cNvSpPr txBox="1"/>
          <p:nvPr/>
        </p:nvSpPr>
        <p:spPr>
          <a:xfrm>
            <a:off x="10733573" y="1132062"/>
            <a:ext cx="1674186" cy="429334"/>
          </a:xfrm>
          <a:prstGeom prst="rect">
            <a:avLst/>
          </a:prstGeom>
          <a:noFill/>
        </p:spPr>
        <p:txBody>
          <a:bodyPr wrap="square" lIns="68566" tIns="34283" rIns="68566" bIns="34283" rtlCol="0">
            <a:spAutoFit/>
          </a:bodyPr>
          <a:lstStyle/>
          <a:p>
            <a:pPr algn="ctr">
              <a:lnSpc>
                <a:spcPct val="130000"/>
              </a:lnSpc>
            </a:pPr>
            <a:r>
              <a:rPr lang="zh-CN" altLang="en-US" sz="900" dirty="0">
                <a:solidFill>
                  <a:schemeClr val="bg1">
                    <a:lumMod val="75000"/>
                  </a:schemeClr>
                </a:solidFill>
                <a:latin typeface="微软雅黑" pitchFamily="34" charset="-122"/>
                <a:ea typeface="微软雅黑" pitchFamily="34" charset="-122"/>
              </a:rPr>
              <a:t>您的内容打在这里，或者通过复制您的文本后，</a:t>
            </a:r>
          </a:p>
        </p:txBody>
      </p:sp>
      <p:sp>
        <p:nvSpPr>
          <p:cNvPr id="117" name="TextBox 116"/>
          <p:cNvSpPr txBox="1"/>
          <p:nvPr/>
        </p:nvSpPr>
        <p:spPr>
          <a:xfrm>
            <a:off x="10901955" y="785816"/>
            <a:ext cx="1330707" cy="346249"/>
          </a:xfrm>
          <a:prstGeom prst="rect">
            <a:avLst/>
          </a:prstGeom>
          <a:noFill/>
        </p:spPr>
        <p:txBody>
          <a:bodyPr wrap="square" lIns="68566" tIns="0" rIns="68566" bIns="0" rtlCol="0" anchor="t">
            <a:spAutoFit/>
          </a:bodyPr>
          <a:lstStyle/>
          <a:p>
            <a:pPr algn="ctr">
              <a:lnSpc>
                <a:spcPct val="150000"/>
              </a:lnSpc>
            </a:pPr>
            <a:r>
              <a:rPr lang="zh-CN" altLang="en-US" sz="1500" dirty="0">
                <a:solidFill>
                  <a:schemeClr val="bg1">
                    <a:lumMod val="75000"/>
                  </a:schemeClr>
                </a:solidFill>
                <a:latin typeface="微软雅黑" pitchFamily="34" charset="-122"/>
                <a:ea typeface="微软雅黑" pitchFamily="34" charset="-122"/>
                <a:cs typeface="华文黑体" pitchFamily="2" charset="-122"/>
              </a:rPr>
              <a:t>添加标题</a:t>
            </a:r>
          </a:p>
        </p:txBody>
      </p:sp>
      <p:sp>
        <p:nvSpPr>
          <p:cNvPr id="119" name="TextBox 118"/>
          <p:cNvSpPr txBox="1"/>
          <p:nvPr/>
        </p:nvSpPr>
        <p:spPr>
          <a:xfrm>
            <a:off x="13766084" y="791998"/>
            <a:ext cx="1330707" cy="346249"/>
          </a:xfrm>
          <a:prstGeom prst="rect">
            <a:avLst/>
          </a:prstGeom>
          <a:noFill/>
        </p:spPr>
        <p:txBody>
          <a:bodyPr wrap="square" lIns="68566" tIns="0" rIns="68566" bIns="0" rtlCol="0" anchor="t">
            <a:spAutoFit/>
          </a:bodyPr>
          <a:lstStyle/>
          <a:p>
            <a:pPr algn="ctr">
              <a:lnSpc>
                <a:spcPct val="150000"/>
              </a:lnSpc>
            </a:pPr>
            <a:r>
              <a:rPr lang="zh-CN" altLang="en-US" sz="1500" dirty="0">
                <a:solidFill>
                  <a:schemeClr val="bg1">
                    <a:lumMod val="75000"/>
                  </a:schemeClr>
                </a:solidFill>
                <a:latin typeface="微软雅黑" pitchFamily="34" charset="-122"/>
                <a:ea typeface="微软雅黑" pitchFamily="34" charset="-122"/>
                <a:cs typeface="华文黑体" pitchFamily="2" charset="-122"/>
              </a:rPr>
              <a:t>添加标题</a:t>
            </a:r>
          </a:p>
        </p:txBody>
      </p:sp>
      <p:sp>
        <p:nvSpPr>
          <p:cNvPr id="124" name="TextBox 123"/>
          <p:cNvSpPr txBox="1"/>
          <p:nvPr/>
        </p:nvSpPr>
        <p:spPr>
          <a:xfrm>
            <a:off x="13624713" y="1138242"/>
            <a:ext cx="1674186" cy="429334"/>
          </a:xfrm>
          <a:prstGeom prst="rect">
            <a:avLst/>
          </a:prstGeom>
          <a:noFill/>
        </p:spPr>
        <p:txBody>
          <a:bodyPr wrap="square" lIns="68566" tIns="34283" rIns="68566" bIns="34283" rtlCol="0">
            <a:spAutoFit/>
          </a:bodyPr>
          <a:lstStyle/>
          <a:p>
            <a:pPr algn="ctr">
              <a:lnSpc>
                <a:spcPct val="130000"/>
              </a:lnSpc>
            </a:pPr>
            <a:r>
              <a:rPr lang="zh-CN" altLang="en-US" sz="900" dirty="0">
                <a:solidFill>
                  <a:schemeClr val="bg1">
                    <a:lumMod val="75000"/>
                  </a:schemeClr>
                </a:solidFill>
                <a:latin typeface="微软雅黑" pitchFamily="34" charset="-122"/>
                <a:ea typeface="微软雅黑" pitchFamily="34" charset="-122"/>
              </a:rPr>
              <a:t>您的内容打在这里，或者通过复制您的文本后，</a:t>
            </a:r>
          </a:p>
        </p:txBody>
      </p:sp>
      <p:sp>
        <p:nvSpPr>
          <p:cNvPr id="112" name="矩形 111"/>
          <p:cNvSpPr/>
          <p:nvPr/>
        </p:nvSpPr>
        <p:spPr>
          <a:xfrm>
            <a:off x="772598" y="3579862"/>
            <a:ext cx="1495146" cy="32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r>
              <a:rPr lang="zh-CN" altLang="zh-CN" sz="1600" dirty="0">
                <a:solidFill>
                  <a:srgbClr val="000000"/>
                </a:solidFill>
                <a:latin typeface="黑体"/>
                <a:ea typeface="黑体"/>
              </a:rPr>
              <a:t>经验管理阶段 </a:t>
            </a:r>
            <a:endParaRPr lang="zh-CN" altLang="en-US" sz="1600" dirty="0">
              <a:solidFill>
                <a:srgbClr val="000000"/>
              </a:solidFill>
              <a:latin typeface="黑体"/>
              <a:ea typeface="黑体"/>
            </a:endParaRPr>
          </a:p>
        </p:txBody>
      </p:sp>
      <p:sp>
        <p:nvSpPr>
          <p:cNvPr id="113" name="矩形 112"/>
          <p:cNvSpPr/>
          <p:nvPr/>
        </p:nvSpPr>
        <p:spPr>
          <a:xfrm>
            <a:off x="773025" y="3075806"/>
            <a:ext cx="1782751" cy="32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r>
              <a:rPr lang="zh-CN" altLang="en-US" dirty="0" smtClean="0">
                <a:solidFill>
                  <a:srgbClr val="000000"/>
                </a:solidFill>
                <a:latin typeface="黑体"/>
                <a:ea typeface="黑体"/>
              </a:rPr>
              <a:t>科学管理阶段</a:t>
            </a:r>
            <a:endParaRPr lang="zh-CN" altLang="en-US" dirty="0">
              <a:solidFill>
                <a:srgbClr val="000000"/>
              </a:solidFill>
              <a:latin typeface="黑体"/>
              <a:ea typeface="黑体"/>
            </a:endParaRPr>
          </a:p>
        </p:txBody>
      </p:sp>
      <p:sp>
        <p:nvSpPr>
          <p:cNvPr id="114" name="矩形 113"/>
          <p:cNvSpPr/>
          <p:nvPr/>
        </p:nvSpPr>
        <p:spPr>
          <a:xfrm>
            <a:off x="773026" y="2571750"/>
            <a:ext cx="2138945" cy="32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r>
              <a:rPr lang="zh-CN" altLang="en-US" dirty="0" smtClean="0">
                <a:solidFill>
                  <a:srgbClr val="000000"/>
                </a:solidFill>
                <a:latin typeface="黑体"/>
                <a:ea typeface="黑体"/>
              </a:rPr>
              <a:t>工业心理学阶段</a:t>
            </a:r>
            <a:endParaRPr lang="zh-CN" altLang="en-US" dirty="0">
              <a:solidFill>
                <a:srgbClr val="000000"/>
              </a:solidFill>
              <a:latin typeface="黑体"/>
              <a:ea typeface="黑体"/>
            </a:endParaRPr>
          </a:p>
        </p:txBody>
      </p:sp>
      <p:sp>
        <p:nvSpPr>
          <p:cNvPr id="115" name="矩形 114"/>
          <p:cNvSpPr/>
          <p:nvPr/>
        </p:nvSpPr>
        <p:spPr>
          <a:xfrm>
            <a:off x="755576" y="2067694"/>
            <a:ext cx="2338705" cy="32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r>
              <a:rPr lang="zh-CN" altLang="en-US" dirty="0" smtClean="0">
                <a:solidFill>
                  <a:srgbClr val="000000"/>
                </a:solidFill>
                <a:latin typeface="黑体"/>
                <a:ea typeface="黑体"/>
              </a:rPr>
              <a:t>人际关系运动阶段</a:t>
            </a:r>
            <a:endParaRPr lang="zh-CN" altLang="en-US" dirty="0">
              <a:solidFill>
                <a:srgbClr val="000000"/>
              </a:solidFill>
              <a:latin typeface="黑体"/>
              <a:ea typeface="黑体"/>
            </a:endParaRPr>
          </a:p>
        </p:txBody>
      </p:sp>
      <p:grpSp>
        <p:nvGrpSpPr>
          <p:cNvPr id="2" name="组合 1"/>
          <p:cNvGrpSpPr/>
          <p:nvPr/>
        </p:nvGrpSpPr>
        <p:grpSpPr>
          <a:xfrm>
            <a:off x="772597" y="1059583"/>
            <a:ext cx="2988780" cy="2972610"/>
            <a:chOff x="2085451" y="2010617"/>
            <a:chExt cx="3985040" cy="3365639"/>
          </a:xfrm>
        </p:grpSpPr>
        <p:cxnSp>
          <p:nvCxnSpPr>
            <p:cNvPr id="118" name="直接箭头连接符 117"/>
            <p:cNvCxnSpPr/>
            <p:nvPr/>
          </p:nvCxnSpPr>
          <p:spPr>
            <a:xfrm>
              <a:off x="2086024" y="5376256"/>
              <a:ext cx="3984467"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0" name="直接箭头连接符 119"/>
            <p:cNvCxnSpPr/>
            <p:nvPr/>
          </p:nvCxnSpPr>
          <p:spPr>
            <a:xfrm flipV="1">
              <a:off x="2085451" y="2010617"/>
              <a:ext cx="571" cy="3344883"/>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31" name="文本框 30"/>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人力资源管理的演进</a:t>
            </a:r>
            <a:endParaRPr kumimoji="1" lang="zh-CN" altLang="en-US" sz="3200" dirty="0">
              <a:latin typeface="黑体"/>
              <a:ea typeface="黑体"/>
            </a:endParaRPr>
          </a:p>
        </p:txBody>
      </p:sp>
      <p:sp>
        <p:nvSpPr>
          <p:cNvPr id="35" name="矩形 34"/>
          <p:cNvSpPr/>
          <p:nvPr/>
        </p:nvSpPr>
        <p:spPr>
          <a:xfrm>
            <a:off x="810651" y="1563638"/>
            <a:ext cx="2736304" cy="324000"/>
          </a:xfrm>
          <a:prstGeom prst="rect">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r>
              <a:rPr lang="zh-CN" altLang="en-US" dirty="0" smtClean="0">
                <a:solidFill>
                  <a:srgbClr val="000000"/>
                </a:solidFill>
                <a:latin typeface="黑体"/>
                <a:ea typeface="黑体"/>
              </a:rPr>
              <a:t>现代人力资源管理阶段</a:t>
            </a:r>
            <a:endParaRPr lang="zh-CN" altLang="en-US" dirty="0">
              <a:solidFill>
                <a:srgbClr val="000000"/>
              </a:solidFill>
              <a:latin typeface="黑体"/>
              <a:ea typeface="黑体"/>
            </a:endParaRPr>
          </a:p>
        </p:txBody>
      </p:sp>
      <p:sp>
        <p:nvSpPr>
          <p:cNvPr id="8" name="文本框 7"/>
          <p:cNvSpPr txBox="1"/>
          <p:nvPr/>
        </p:nvSpPr>
        <p:spPr>
          <a:xfrm>
            <a:off x="2267744" y="3579862"/>
            <a:ext cx="6732240" cy="615553"/>
          </a:xfrm>
          <a:prstGeom prst="rect">
            <a:avLst/>
          </a:prstGeom>
          <a:noFill/>
        </p:spPr>
        <p:txBody>
          <a:bodyPr wrap="square" rtlCol="0">
            <a:spAutoFit/>
          </a:bodyPr>
          <a:lstStyle/>
          <a:p>
            <a:r>
              <a:rPr lang="zh-CN" altLang="zh-CN" sz="1600" dirty="0">
                <a:latin typeface="黑体"/>
                <a:ea typeface="黑体"/>
              </a:rPr>
              <a:t>招聘；解决劳动分工与协作；计划与执行职能分离等简单的操作性工作。</a:t>
            </a:r>
          </a:p>
          <a:p>
            <a:endParaRPr kumimoji="1" lang="zh-CN" altLang="en-US" dirty="0"/>
          </a:p>
        </p:txBody>
      </p:sp>
      <p:sp>
        <p:nvSpPr>
          <p:cNvPr id="37" name="文本框 36"/>
          <p:cNvSpPr txBox="1"/>
          <p:nvPr/>
        </p:nvSpPr>
        <p:spPr>
          <a:xfrm>
            <a:off x="2487877" y="3122662"/>
            <a:ext cx="6732240" cy="615553"/>
          </a:xfrm>
          <a:prstGeom prst="rect">
            <a:avLst/>
          </a:prstGeom>
          <a:noFill/>
        </p:spPr>
        <p:txBody>
          <a:bodyPr wrap="square" rtlCol="0">
            <a:spAutoFit/>
          </a:bodyPr>
          <a:lstStyle/>
          <a:p>
            <a:r>
              <a:rPr lang="zh-CN" altLang="zh-CN" sz="1600" dirty="0">
                <a:latin typeface="黑体"/>
                <a:ea typeface="黑体"/>
              </a:rPr>
              <a:t>（</a:t>
            </a:r>
            <a:r>
              <a:rPr lang="en-US" altLang="zh-CN" sz="1600" dirty="0">
                <a:latin typeface="黑体"/>
                <a:ea typeface="黑体"/>
              </a:rPr>
              <a:t>1</a:t>
            </a:r>
            <a:r>
              <a:rPr lang="zh-CN" altLang="zh-CN" sz="1600" dirty="0">
                <a:latin typeface="黑体"/>
                <a:ea typeface="黑体"/>
              </a:rPr>
              <a:t>）劳动计量标准化（</a:t>
            </a:r>
            <a:r>
              <a:rPr lang="en-US" altLang="zh-CN" sz="1600" dirty="0">
                <a:latin typeface="黑体"/>
                <a:ea typeface="黑体"/>
              </a:rPr>
              <a:t>2</a:t>
            </a:r>
            <a:r>
              <a:rPr lang="zh-CN" altLang="zh-CN" sz="1600" dirty="0">
                <a:latin typeface="黑体"/>
                <a:ea typeface="黑体"/>
              </a:rPr>
              <a:t>）有计划的培训（</a:t>
            </a:r>
            <a:r>
              <a:rPr lang="en-US" altLang="zh-CN" sz="1600" dirty="0">
                <a:latin typeface="黑体"/>
                <a:ea typeface="黑体"/>
              </a:rPr>
              <a:t>3</a:t>
            </a:r>
            <a:r>
              <a:rPr lang="zh-CN" altLang="zh-CN" sz="1600" dirty="0">
                <a:latin typeface="黑体"/>
                <a:ea typeface="黑体"/>
              </a:rPr>
              <a:t>）劳动人事的专门化</a:t>
            </a:r>
          </a:p>
          <a:p>
            <a:endParaRPr kumimoji="1" lang="zh-CN" altLang="en-US" dirty="0">
              <a:latin typeface="黑体"/>
              <a:ea typeface="黑体"/>
            </a:endParaRPr>
          </a:p>
        </p:txBody>
      </p:sp>
      <p:sp>
        <p:nvSpPr>
          <p:cNvPr id="38" name="文本框 37"/>
          <p:cNvSpPr txBox="1"/>
          <p:nvPr/>
        </p:nvSpPr>
        <p:spPr>
          <a:xfrm>
            <a:off x="2987824" y="2715766"/>
            <a:ext cx="6732240" cy="615553"/>
          </a:xfrm>
          <a:prstGeom prst="rect">
            <a:avLst/>
          </a:prstGeom>
          <a:noFill/>
        </p:spPr>
        <p:txBody>
          <a:bodyPr wrap="square" rtlCol="0">
            <a:spAutoFit/>
          </a:bodyPr>
          <a:lstStyle/>
          <a:p>
            <a:r>
              <a:rPr lang="zh-CN" altLang="zh-CN" sz="1600" dirty="0">
                <a:latin typeface="黑体"/>
                <a:ea typeface="黑体"/>
              </a:rPr>
              <a:t>影响劳动生产率的决定因素</a:t>
            </a:r>
          </a:p>
          <a:p>
            <a:endParaRPr kumimoji="1" lang="zh-CN" altLang="en-US" dirty="0">
              <a:latin typeface="黑体"/>
              <a:ea typeface="黑体"/>
            </a:endParaRPr>
          </a:p>
        </p:txBody>
      </p:sp>
      <p:sp>
        <p:nvSpPr>
          <p:cNvPr id="39" name="文本框 38"/>
          <p:cNvSpPr txBox="1"/>
          <p:nvPr/>
        </p:nvSpPr>
        <p:spPr>
          <a:xfrm>
            <a:off x="3203848" y="2067694"/>
            <a:ext cx="6732240" cy="861774"/>
          </a:xfrm>
          <a:prstGeom prst="rect">
            <a:avLst/>
          </a:prstGeom>
          <a:noFill/>
        </p:spPr>
        <p:txBody>
          <a:bodyPr wrap="square" rtlCol="0">
            <a:spAutoFit/>
          </a:bodyPr>
          <a:lstStyle/>
          <a:p>
            <a:r>
              <a:rPr lang="en-US" altLang="zh-CN" sz="1600" dirty="0">
                <a:latin typeface="黑体"/>
                <a:ea typeface="黑体"/>
              </a:rPr>
              <a:t>1</a:t>
            </a:r>
            <a:r>
              <a:rPr lang="zh-CN" altLang="zh-CN" sz="1600" dirty="0">
                <a:latin typeface="黑体"/>
                <a:ea typeface="黑体"/>
              </a:rPr>
              <a:t>、人事管理规范化；</a:t>
            </a:r>
            <a:r>
              <a:rPr lang="en-US" altLang="zh-CN" sz="1600" dirty="0">
                <a:latin typeface="黑体"/>
                <a:ea typeface="黑体"/>
              </a:rPr>
              <a:t>2</a:t>
            </a:r>
            <a:r>
              <a:rPr lang="zh-CN" altLang="zh-CN" sz="1600" dirty="0">
                <a:latin typeface="黑体"/>
                <a:ea typeface="黑体"/>
              </a:rPr>
              <a:t>、强调均等就业机会</a:t>
            </a:r>
            <a:r>
              <a:rPr lang="zh-CN" altLang="zh-CN" sz="1600" dirty="0" smtClean="0">
                <a:latin typeface="黑体"/>
                <a:ea typeface="黑体"/>
              </a:rPr>
              <a:t>；</a:t>
            </a:r>
            <a:endParaRPr lang="en-US" altLang="zh-CN" sz="1600" dirty="0" smtClean="0">
              <a:latin typeface="黑体"/>
              <a:ea typeface="黑体"/>
            </a:endParaRPr>
          </a:p>
          <a:p>
            <a:r>
              <a:rPr lang="en-US" altLang="zh-CN" sz="1600" dirty="0" smtClean="0">
                <a:latin typeface="黑体"/>
                <a:ea typeface="黑体"/>
              </a:rPr>
              <a:t>3</a:t>
            </a:r>
            <a:r>
              <a:rPr lang="zh-CN" altLang="zh-CN" sz="1600" dirty="0">
                <a:latin typeface="黑体"/>
                <a:ea typeface="黑体"/>
              </a:rPr>
              <a:t>、人事管理法规出台；</a:t>
            </a:r>
            <a:r>
              <a:rPr lang="en-US" altLang="zh-CN" sz="1600" dirty="0">
                <a:latin typeface="黑体"/>
                <a:ea typeface="黑体"/>
              </a:rPr>
              <a:t>4</a:t>
            </a:r>
            <a:r>
              <a:rPr lang="zh-CN" altLang="zh-CN" sz="1600" dirty="0">
                <a:latin typeface="黑体"/>
                <a:ea typeface="黑体"/>
              </a:rPr>
              <a:t>、弹性管理</a:t>
            </a:r>
          </a:p>
          <a:p>
            <a:endParaRPr kumimoji="1" lang="zh-CN" altLang="en-US" dirty="0">
              <a:latin typeface="黑体"/>
              <a:ea typeface="黑体"/>
            </a:endParaRPr>
          </a:p>
        </p:txBody>
      </p:sp>
      <p:sp>
        <p:nvSpPr>
          <p:cNvPr id="40" name="文本框 39"/>
          <p:cNvSpPr txBox="1"/>
          <p:nvPr/>
        </p:nvSpPr>
        <p:spPr>
          <a:xfrm>
            <a:off x="3491880" y="1203598"/>
            <a:ext cx="6768752" cy="1107996"/>
          </a:xfrm>
          <a:prstGeom prst="rect">
            <a:avLst/>
          </a:prstGeom>
          <a:noFill/>
        </p:spPr>
        <p:txBody>
          <a:bodyPr wrap="square" rtlCol="0">
            <a:spAutoFit/>
          </a:bodyPr>
          <a:lstStyle/>
          <a:p>
            <a:r>
              <a:rPr lang="en-US" altLang="zh-CN" sz="1600" dirty="0">
                <a:latin typeface="黑体"/>
                <a:ea typeface="黑体"/>
              </a:rPr>
              <a:t>1</a:t>
            </a:r>
            <a:r>
              <a:rPr lang="zh-CN" altLang="zh-CN" sz="1600" dirty="0">
                <a:latin typeface="黑体"/>
                <a:ea typeface="黑体"/>
              </a:rPr>
              <a:t>、以事为中心转化为以人为中心的管理</a:t>
            </a:r>
            <a:r>
              <a:rPr lang="zh-CN" altLang="zh-CN" sz="1600" dirty="0" smtClean="0">
                <a:latin typeface="黑体"/>
                <a:ea typeface="黑体"/>
              </a:rPr>
              <a:t>；</a:t>
            </a:r>
            <a:endParaRPr lang="en-US" altLang="zh-CN" sz="1600" dirty="0" smtClean="0">
              <a:latin typeface="黑体"/>
              <a:ea typeface="黑体"/>
            </a:endParaRPr>
          </a:p>
          <a:p>
            <a:r>
              <a:rPr lang="en-US" altLang="zh-CN" sz="1600" dirty="0" smtClean="0">
                <a:latin typeface="黑体"/>
                <a:ea typeface="黑体"/>
              </a:rPr>
              <a:t>2</a:t>
            </a:r>
            <a:r>
              <a:rPr lang="zh-CN" altLang="zh-CN" sz="1600" dirty="0">
                <a:latin typeface="黑体"/>
                <a:ea typeface="黑体"/>
              </a:rPr>
              <a:t>、以管理为主转化为以开发培训为主；</a:t>
            </a:r>
          </a:p>
          <a:p>
            <a:r>
              <a:rPr lang="en-US" altLang="zh-CN" sz="1600" dirty="0">
                <a:latin typeface="黑体"/>
                <a:ea typeface="黑体"/>
              </a:rPr>
              <a:t>3</a:t>
            </a:r>
            <a:r>
              <a:rPr lang="zh-CN" altLang="zh-CN" sz="1600" dirty="0">
                <a:latin typeface="黑体"/>
                <a:ea typeface="黑体"/>
              </a:rPr>
              <a:t>、刚性管理转化为柔性</a:t>
            </a:r>
            <a:r>
              <a:rPr lang="zh-CN" altLang="zh-CN" sz="1600" dirty="0" smtClean="0">
                <a:latin typeface="黑体"/>
                <a:ea typeface="黑体"/>
              </a:rPr>
              <a:t>管理</a:t>
            </a:r>
            <a:endParaRPr kumimoji="1" lang="en-US" altLang="zh-CN" dirty="0" smtClean="0">
              <a:latin typeface="黑体"/>
              <a:ea typeface="黑体"/>
            </a:endParaRPr>
          </a:p>
          <a:p>
            <a:endParaRPr kumimoji="1" lang="zh-CN" altLang="en-US" dirty="0">
              <a:latin typeface="黑体"/>
              <a:ea typeface="黑体"/>
            </a:endParaRPr>
          </a:p>
        </p:txBody>
      </p:sp>
      <p:sp>
        <p:nvSpPr>
          <p:cNvPr id="9" name="文本框 8"/>
          <p:cNvSpPr txBox="1"/>
          <p:nvPr/>
        </p:nvSpPr>
        <p:spPr>
          <a:xfrm>
            <a:off x="2411760" y="4083918"/>
            <a:ext cx="1800200" cy="400110"/>
          </a:xfrm>
          <a:prstGeom prst="rect">
            <a:avLst/>
          </a:prstGeom>
          <a:noFill/>
        </p:spPr>
        <p:txBody>
          <a:bodyPr wrap="square" rtlCol="0">
            <a:spAutoFit/>
          </a:bodyPr>
          <a:lstStyle/>
          <a:p>
            <a:r>
              <a:rPr kumimoji="1" lang="zh-CN" altLang="en-US" sz="2000" dirty="0" smtClean="0">
                <a:solidFill>
                  <a:schemeClr val="accent1"/>
                </a:solidFill>
                <a:latin typeface="黑体"/>
                <a:ea typeface="黑体"/>
              </a:rPr>
              <a:t>各阶段特点</a:t>
            </a:r>
            <a:endParaRPr kumimoji="1" lang="zh-CN" altLang="en-US" sz="2000" dirty="0">
              <a:solidFill>
                <a:schemeClr val="accent1"/>
              </a:solidFill>
              <a:latin typeface="黑体"/>
              <a:ea typeface="黑体"/>
            </a:endParaRPr>
          </a:p>
        </p:txBody>
      </p:sp>
    </p:spTree>
    <p:extLst>
      <p:ext uri="{BB962C8B-B14F-4D97-AF65-F5344CB8AC3E}">
        <p14:creationId xmlns:p14="http://schemas.microsoft.com/office/powerpoint/2010/main" val="44223162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700"/>
                            </p:stCondLst>
                            <p:childTnLst>
                              <p:par>
                                <p:cTn id="18" presetID="22" presetClass="entr" presetSubtype="8" fill="hold" grpId="0" nodeType="afterEffect">
                                  <p:stCondLst>
                                    <p:cond delay="0"/>
                                  </p:stCondLst>
                                  <p:childTnLst>
                                    <p:set>
                                      <p:cBhvr>
                                        <p:cTn id="19" dur="1" fill="hold">
                                          <p:stCondLst>
                                            <p:cond delay="0"/>
                                          </p:stCondLst>
                                        </p:cTn>
                                        <p:tgtEl>
                                          <p:spTgt spid="112"/>
                                        </p:tgtEl>
                                        <p:attrNameLst>
                                          <p:attrName>style.visibility</p:attrName>
                                        </p:attrNameLst>
                                      </p:cBhvr>
                                      <p:to>
                                        <p:strVal val="visible"/>
                                      </p:to>
                                    </p:set>
                                    <p:animEffect transition="in" filter="wipe(left)">
                                      <p:cBhvr>
                                        <p:cTn id="20" dur="300"/>
                                        <p:tgtEl>
                                          <p:spTgt spid="112"/>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500"/>
                                        <p:tgtEl>
                                          <p:spTgt spid="8"/>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113"/>
                                        </p:tgtEl>
                                        <p:attrNameLst>
                                          <p:attrName>style.visibility</p:attrName>
                                        </p:attrNameLst>
                                      </p:cBhvr>
                                      <p:to>
                                        <p:strVal val="visible"/>
                                      </p:to>
                                    </p:set>
                                    <p:animEffect transition="in" filter="wipe(left)">
                                      <p:cBhvr>
                                        <p:cTn id="29" dur="300"/>
                                        <p:tgtEl>
                                          <p:spTgt spid="113"/>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dissolve">
                                      <p:cBhvr>
                                        <p:cTn id="34" dur="500"/>
                                        <p:tgtEl>
                                          <p:spTgt spid="37"/>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114"/>
                                        </p:tgtEl>
                                        <p:attrNameLst>
                                          <p:attrName>style.visibility</p:attrName>
                                        </p:attrNameLst>
                                      </p:cBhvr>
                                      <p:to>
                                        <p:strVal val="visible"/>
                                      </p:to>
                                    </p:set>
                                    <p:animEffect transition="in" filter="wipe(left)">
                                      <p:cBhvr>
                                        <p:cTn id="38" dur="300"/>
                                        <p:tgtEl>
                                          <p:spTgt spid="114"/>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dissolve">
                                      <p:cBhvr>
                                        <p:cTn id="43" dur="500"/>
                                        <p:tgtEl>
                                          <p:spTgt spid="38"/>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115"/>
                                        </p:tgtEl>
                                        <p:attrNameLst>
                                          <p:attrName>style.visibility</p:attrName>
                                        </p:attrNameLst>
                                      </p:cBhvr>
                                      <p:to>
                                        <p:strVal val="visible"/>
                                      </p:to>
                                    </p:set>
                                    <p:animEffect transition="in" filter="wipe(left)">
                                      <p:cBhvr>
                                        <p:cTn id="47" dur="300"/>
                                        <p:tgtEl>
                                          <p:spTgt spid="115"/>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dissolve">
                                      <p:cBhvr>
                                        <p:cTn id="52" dur="500"/>
                                        <p:tgtEl>
                                          <p:spTgt spid="39"/>
                                        </p:tgtEl>
                                      </p:cBhvr>
                                    </p:animEffect>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left)">
                                      <p:cBhvr>
                                        <p:cTn id="56" dur="300"/>
                                        <p:tgtEl>
                                          <p:spTgt spid="35"/>
                                        </p:tgtEl>
                                      </p:cBhvr>
                                    </p:animEffect>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dissolve">
                                      <p:cBhvr>
                                        <p:cTn id="6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35" grpId="0" animBg="1"/>
      <p:bldP spid="8" grpId="0"/>
      <p:bldP spid="37" grpId="0"/>
      <p:bldP spid="38" grpId="0"/>
      <p:bldP spid="39" grpId="0"/>
      <p:bldP spid="40"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2"/>
          <p:cNvSpPr>
            <a:spLocks noChangeArrowheads="1"/>
          </p:cNvSpPr>
          <p:nvPr/>
        </p:nvSpPr>
        <p:spPr bwMode="auto">
          <a:xfrm flipH="1">
            <a:off x="4572000" y="2067694"/>
            <a:ext cx="3672000" cy="1800200"/>
          </a:xfrm>
          <a:prstGeom prst="snip2DiagRect">
            <a:avLst/>
          </a:prstGeom>
          <a:solidFill>
            <a:schemeClr val="accent1">
              <a:lumMod val="40000"/>
              <a:lumOff val="60000"/>
              <a:alpha val="95000"/>
            </a:schemeClr>
          </a:solidFill>
          <a:ln w="9525">
            <a:noFill/>
            <a:miter lim="800000"/>
            <a:headEnd/>
            <a:tailEnd/>
          </a:ln>
        </p:spPr>
        <p:txBody>
          <a:bodyPr lIns="68566" tIns="34283" rIns="68566" bIns="34283" anchor="ctr"/>
          <a:lstStyle/>
          <a:p>
            <a:endParaRPr lang="zh-CN" altLang="en-US">
              <a:solidFill>
                <a:srgbClr val="F2F2F2"/>
              </a:solidFill>
              <a:latin typeface="Calibri" pitchFamily="34" charset="0"/>
              <a:sym typeface="Calibri" pitchFamily="34" charset="0"/>
            </a:endParaRPr>
          </a:p>
        </p:txBody>
      </p:sp>
      <p:sp>
        <p:nvSpPr>
          <p:cNvPr id="150" name="剪去对角的矩形 149"/>
          <p:cNvSpPr/>
          <p:nvPr/>
        </p:nvSpPr>
        <p:spPr>
          <a:xfrm>
            <a:off x="899592" y="2067694"/>
            <a:ext cx="3656450" cy="1800200"/>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endParaRPr lang="zh-CN" altLang="en-US">
              <a:solidFill>
                <a:srgbClr val="007FDE"/>
              </a:solidFill>
            </a:endParaRPr>
          </a:p>
        </p:txBody>
      </p:sp>
      <p:sp>
        <p:nvSpPr>
          <p:cNvPr id="152" name="矩形 47"/>
          <p:cNvSpPr>
            <a:spLocks noChangeArrowheads="1"/>
          </p:cNvSpPr>
          <p:nvPr/>
        </p:nvSpPr>
        <p:spPr bwMode="auto">
          <a:xfrm>
            <a:off x="971600" y="915566"/>
            <a:ext cx="7344816" cy="684783"/>
          </a:xfrm>
          <a:prstGeom prst="rect">
            <a:avLst/>
          </a:prstGeom>
          <a:noFill/>
          <a:ln w="9525">
            <a:noFill/>
            <a:miter lim="800000"/>
            <a:headEnd/>
            <a:tailEnd/>
          </a:ln>
        </p:spPr>
        <p:txBody>
          <a:bodyPr wrap="square" lIns="68560" tIns="34280" rIns="68560" bIns="34280">
            <a:spAutoFit/>
          </a:bodyPr>
          <a:lstStyle/>
          <a:p>
            <a:r>
              <a:rPr lang="zh-CN" altLang="zh-CN" sz="2000" dirty="0">
                <a:latin typeface="黑体"/>
                <a:ea typeface="黑体"/>
              </a:rPr>
              <a:t>企业战略的主要内容是如何培育企业在特定的行业中独特的战略资源，以及最大限度地优化配置这种战略资源的能力。</a:t>
            </a:r>
          </a:p>
        </p:txBody>
      </p:sp>
      <p:sp>
        <p:nvSpPr>
          <p:cNvPr id="56" name="矩形 104"/>
          <p:cNvSpPr>
            <a:spLocks noChangeArrowheads="1"/>
          </p:cNvSpPr>
          <p:nvPr/>
        </p:nvSpPr>
        <p:spPr bwMode="auto">
          <a:xfrm>
            <a:off x="4860032" y="2139702"/>
            <a:ext cx="1997942"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latin typeface="微软雅黑" pitchFamily="34" charset="-122"/>
                <a:ea typeface="微软雅黑" pitchFamily="34" charset="-122"/>
                <a:sym typeface="微软雅黑" pitchFamily="34" charset="-122"/>
              </a:rPr>
              <a:t>人本管理理论</a:t>
            </a:r>
            <a:endParaRPr lang="en-US" sz="2400" b="1" dirty="0">
              <a:latin typeface="微软雅黑" pitchFamily="34" charset="-122"/>
              <a:ea typeface="微软雅黑" pitchFamily="34" charset="-122"/>
              <a:sym typeface="微软雅黑" pitchFamily="34" charset="-122"/>
            </a:endParaRPr>
          </a:p>
        </p:txBody>
      </p:sp>
      <p:sp>
        <p:nvSpPr>
          <p:cNvPr id="57" name="矩形 47"/>
          <p:cNvSpPr>
            <a:spLocks noChangeArrowheads="1"/>
          </p:cNvSpPr>
          <p:nvPr/>
        </p:nvSpPr>
        <p:spPr bwMode="auto">
          <a:xfrm>
            <a:off x="4860032" y="2681377"/>
            <a:ext cx="2978455" cy="900226"/>
          </a:xfrm>
          <a:prstGeom prst="rect">
            <a:avLst/>
          </a:prstGeom>
          <a:noFill/>
          <a:ln w="9525">
            <a:noFill/>
            <a:miter lim="800000"/>
            <a:headEnd/>
            <a:tailEnd/>
          </a:ln>
        </p:spPr>
        <p:txBody>
          <a:bodyPr wrap="square" lIns="68560" tIns="34280" rIns="68560" bIns="34280">
            <a:spAutoFit/>
          </a:bodyPr>
          <a:lstStyle/>
          <a:p>
            <a:pPr marL="342900" lvl="0" indent="-342900">
              <a:buFont typeface="+mj-ea"/>
              <a:buAutoNum type="circleNumDbPlain"/>
            </a:pPr>
            <a:r>
              <a:rPr lang="zh-CN" altLang="en-US" dirty="0" smtClean="0">
                <a:solidFill>
                  <a:srgbClr val="000000"/>
                </a:solidFill>
                <a:latin typeface="黑体"/>
                <a:ea typeface="黑体"/>
              </a:rPr>
              <a:t>人本管理的含义</a:t>
            </a:r>
            <a:endParaRPr lang="en-US" altLang="zh-CN" dirty="0" smtClean="0">
              <a:solidFill>
                <a:srgbClr val="000000"/>
              </a:solidFill>
              <a:latin typeface="黑体"/>
              <a:ea typeface="黑体"/>
            </a:endParaRPr>
          </a:p>
          <a:p>
            <a:pPr marL="342900" lvl="0" indent="-342900">
              <a:buFont typeface="+mj-ea"/>
              <a:buAutoNum type="circleNumDbPlain"/>
            </a:pPr>
            <a:r>
              <a:rPr lang="zh-CN" altLang="en-US" dirty="0" smtClean="0">
                <a:solidFill>
                  <a:srgbClr val="000000"/>
                </a:solidFill>
                <a:latin typeface="黑体"/>
                <a:ea typeface="黑体"/>
              </a:rPr>
              <a:t>人本管理的原则</a:t>
            </a:r>
            <a:endParaRPr lang="en-US" altLang="zh-CN" dirty="0" smtClean="0">
              <a:solidFill>
                <a:srgbClr val="000000"/>
              </a:solidFill>
              <a:latin typeface="黑体"/>
              <a:ea typeface="黑体"/>
            </a:endParaRPr>
          </a:p>
          <a:p>
            <a:pPr marL="342900" lvl="0" indent="-342900">
              <a:buFont typeface="+mj-ea"/>
              <a:buAutoNum type="circleNumDbPlain"/>
            </a:pPr>
            <a:r>
              <a:rPr lang="zh-CN" altLang="en-US" dirty="0" smtClean="0">
                <a:solidFill>
                  <a:srgbClr val="000000"/>
                </a:solidFill>
                <a:latin typeface="黑体"/>
                <a:ea typeface="黑体"/>
              </a:rPr>
              <a:t>人本管理的方法</a:t>
            </a:r>
            <a:endParaRPr lang="en-US" altLang="zh-CN" dirty="0" smtClean="0">
              <a:solidFill>
                <a:srgbClr val="000000"/>
              </a:solidFill>
              <a:latin typeface="黑体"/>
              <a:ea typeface="黑体"/>
            </a:endParaRPr>
          </a:p>
        </p:txBody>
      </p:sp>
      <p:sp>
        <p:nvSpPr>
          <p:cNvPr id="9" name="矩形 104"/>
          <p:cNvSpPr>
            <a:spLocks noChangeArrowheads="1"/>
          </p:cNvSpPr>
          <p:nvPr/>
        </p:nvSpPr>
        <p:spPr bwMode="auto">
          <a:xfrm>
            <a:off x="2143243" y="2155004"/>
            <a:ext cx="2073484"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solidFill>
                  <a:schemeClr val="bg1"/>
                </a:solidFill>
                <a:latin typeface="微软雅黑" pitchFamily="34" charset="-122"/>
                <a:ea typeface="微软雅黑" pitchFamily="34" charset="-122"/>
                <a:sym typeface="微软雅黑" pitchFamily="34" charset="-122"/>
              </a:rPr>
              <a:t>人性假设理论</a:t>
            </a:r>
            <a:endParaRPr lang="en-US" sz="2400" b="1" dirty="0">
              <a:solidFill>
                <a:schemeClr val="bg1"/>
              </a:solidFill>
              <a:latin typeface="微软雅黑" pitchFamily="34" charset="-122"/>
              <a:ea typeface="微软雅黑" pitchFamily="34" charset="-122"/>
              <a:sym typeface="微软雅黑" pitchFamily="34" charset="-122"/>
            </a:endParaRPr>
          </a:p>
        </p:txBody>
      </p:sp>
      <p:sp>
        <p:nvSpPr>
          <p:cNvPr id="10" name="矩形 47"/>
          <p:cNvSpPr>
            <a:spLocks noChangeArrowheads="1"/>
          </p:cNvSpPr>
          <p:nvPr/>
        </p:nvSpPr>
        <p:spPr bwMode="auto">
          <a:xfrm>
            <a:off x="2195736" y="2643758"/>
            <a:ext cx="2448272" cy="1177225"/>
          </a:xfrm>
          <a:prstGeom prst="rect">
            <a:avLst/>
          </a:prstGeom>
          <a:noFill/>
          <a:ln w="9525">
            <a:noFill/>
            <a:miter lim="800000"/>
            <a:headEnd/>
            <a:tailEnd/>
          </a:ln>
        </p:spPr>
        <p:txBody>
          <a:bodyPr wrap="square" lIns="68560" tIns="34280" rIns="68560" bIns="34280">
            <a:spAutoFit/>
          </a:bodyPr>
          <a:lstStyle/>
          <a:p>
            <a:pPr marL="342900" lvl="0" indent="-342900">
              <a:buFont typeface="Wingdings" charset="2"/>
              <a:buAutoNum type="circleNumWdBlackPlain"/>
            </a:pPr>
            <a:r>
              <a:rPr lang="zh-CN" altLang="en-US" dirty="0" smtClean="0">
                <a:solidFill>
                  <a:srgbClr val="FFFFFF"/>
                </a:solidFill>
                <a:latin typeface="黑体"/>
                <a:ea typeface="黑体"/>
              </a:rPr>
              <a:t>经济人假设</a:t>
            </a:r>
            <a:endParaRPr lang="en-US" altLang="zh-CN" dirty="0" smtClean="0">
              <a:solidFill>
                <a:srgbClr val="FFFFFF"/>
              </a:solidFill>
              <a:latin typeface="黑体"/>
              <a:ea typeface="黑体"/>
            </a:endParaRPr>
          </a:p>
          <a:p>
            <a:pPr marL="342900" lvl="0" indent="-342900">
              <a:buFont typeface="Wingdings" charset="2"/>
              <a:buAutoNum type="circleNumWdBlackPlain"/>
            </a:pPr>
            <a:r>
              <a:rPr lang="zh-CN" altLang="en-US" dirty="0" smtClean="0">
                <a:solidFill>
                  <a:srgbClr val="FFFFFF"/>
                </a:solidFill>
                <a:latin typeface="黑体"/>
                <a:ea typeface="黑体"/>
              </a:rPr>
              <a:t>社会人假设</a:t>
            </a:r>
            <a:endParaRPr lang="en-US" altLang="zh-CN" dirty="0" smtClean="0">
              <a:solidFill>
                <a:srgbClr val="FFFFFF"/>
              </a:solidFill>
              <a:latin typeface="黑体"/>
              <a:ea typeface="黑体"/>
            </a:endParaRPr>
          </a:p>
          <a:p>
            <a:pPr marL="342900" lvl="0" indent="-342900">
              <a:buFont typeface="Wingdings" charset="2"/>
              <a:buAutoNum type="circleNumWdBlackPlain"/>
            </a:pPr>
            <a:r>
              <a:rPr lang="zh-CN" altLang="en-US" dirty="0" smtClean="0">
                <a:solidFill>
                  <a:srgbClr val="FFFFFF"/>
                </a:solidFill>
                <a:latin typeface="黑体"/>
                <a:ea typeface="黑体"/>
              </a:rPr>
              <a:t>自我实现人假设</a:t>
            </a:r>
            <a:endParaRPr lang="en-US" altLang="zh-CN" dirty="0" smtClean="0">
              <a:solidFill>
                <a:srgbClr val="FFFFFF"/>
              </a:solidFill>
              <a:latin typeface="黑体"/>
              <a:ea typeface="黑体"/>
            </a:endParaRPr>
          </a:p>
          <a:p>
            <a:pPr marL="342900" lvl="0" indent="-342900">
              <a:buFont typeface="Wingdings" charset="2"/>
              <a:buAutoNum type="circleNumWdBlackPlain"/>
            </a:pPr>
            <a:r>
              <a:rPr lang="zh-CN" altLang="en-US" dirty="0" smtClean="0">
                <a:solidFill>
                  <a:srgbClr val="FFFFFF"/>
                </a:solidFill>
                <a:latin typeface="黑体"/>
                <a:ea typeface="黑体"/>
              </a:rPr>
              <a:t>复杂人假设</a:t>
            </a:r>
            <a:endParaRPr lang="zh-CN" altLang="zh-CN" dirty="0">
              <a:solidFill>
                <a:srgbClr val="FFFFFF"/>
              </a:solidFill>
              <a:latin typeface="黑体"/>
              <a:ea typeface="黑体"/>
            </a:endParaRPr>
          </a:p>
        </p:txBody>
      </p:sp>
      <p:sp>
        <p:nvSpPr>
          <p:cNvPr id="12" name="文本框 11"/>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人力资源管理的理论基础</a:t>
            </a:r>
            <a:endParaRPr kumimoji="1" lang="zh-CN" altLang="en-US" sz="3200" dirty="0">
              <a:latin typeface="黑体"/>
              <a:ea typeface="黑体"/>
            </a:endParaRPr>
          </a:p>
        </p:txBody>
      </p:sp>
    </p:spTree>
    <p:extLst>
      <p:ext uri="{BB962C8B-B14F-4D97-AF65-F5344CB8AC3E}">
        <p14:creationId xmlns:p14="http://schemas.microsoft.com/office/powerpoint/2010/main" val="218557151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1+#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randombar(horizontal)">
                                      <p:cBhvr>
                                        <p:cTn id="17" dur="300"/>
                                        <p:tgtEl>
                                          <p:spTgt spid="152"/>
                                        </p:tgtEl>
                                      </p:cBhvr>
                                    </p:animEffect>
                                  </p:childTnLst>
                                </p:cTn>
                              </p:par>
                            </p:childTnLst>
                          </p:cTn>
                        </p:par>
                        <p:par>
                          <p:cTn id="18" fill="hold">
                            <p:stCondLst>
                              <p:cond delay="1300"/>
                            </p:stCondLst>
                            <p:childTnLst>
                              <p:par>
                                <p:cTn id="19" presetID="14" presetClass="entr" presetSubtype="10"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randombar(horizontal)">
                                      <p:cBhvr>
                                        <p:cTn id="21" dur="300"/>
                                        <p:tgtEl>
                                          <p:spTgt spid="57"/>
                                        </p:tgtEl>
                                      </p:cBhvr>
                                    </p:animEffect>
                                  </p:childTnLst>
                                </p:cTn>
                              </p:par>
                            </p:childTnLst>
                          </p:cTn>
                        </p:par>
                        <p:par>
                          <p:cTn id="22" fill="hold">
                            <p:stCondLst>
                              <p:cond delay="1600"/>
                            </p:stCondLst>
                            <p:childTnLst>
                              <p:par>
                                <p:cTn id="23" presetID="22" presetClass="entr" presetSubtype="2"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right)">
                                      <p:cBhvr>
                                        <p:cTn id="25" dur="300"/>
                                        <p:tgtEl>
                                          <p:spTgt spid="56"/>
                                        </p:tgtEl>
                                      </p:cBhvr>
                                    </p:animEffect>
                                  </p:childTnLst>
                                </p:cTn>
                              </p:par>
                            </p:childTnLst>
                          </p:cTn>
                        </p:par>
                        <p:par>
                          <p:cTn id="26" fill="hold">
                            <p:stCondLst>
                              <p:cond delay="1900"/>
                            </p:stCondLst>
                            <p:childTnLst>
                              <p:par>
                                <p:cTn id="27" presetID="22" presetClass="entr" presetSubtype="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300"/>
                                        <p:tgtEl>
                                          <p:spTgt spid="9"/>
                                        </p:tgtEl>
                                      </p:cBhvr>
                                    </p:animEffect>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randombar(horizontal)">
                                      <p:cBhvr>
                                        <p:cTn id="33" dur="3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50" grpId="0" animBg="1"/>
      <p:bldP spid="152" grpId="0"/>
      <p:bldP spid="56" grpId="0"/>
      <p:bldP spid="57"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1458226" y="3180981"/>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2" name="箭头2"/>
          <p:cNvSpPr/>
          <p:nvPr/>
        </p:nvSpPr>
        <p:spPr bwMode="gray">
          <a:xfrm rot="16200000">
            <a:off x="1776244" y="2403676"/>
            <a:ext cx="358295"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3" name="箭头1"/>
          <p:cNvSpPr/>
          <p:nvPr/>
        </p:nvSpPr>
        <p:spPr bwMode="gray">
          <a:xfrm>
            <a:off x="1450469" y="1419622"/>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宋体" panose="02010600030101010101" pitchFamily="2" charset="-122"/>
            </a:endParaRPr>
          </a:p>
        </p:txBody>
      </p:sp>
      <p:sp>
        <p:nvSpPr>
          <p:cNvPr id="214" name="文本1"/>
          <p:cNvSpPr>
            <a:spLocks noChangeArrowheads="1"/>
          </p:cNvSpPr>
          <p:nvPr/>
        </p:nvSpPr>
        <p:spPr bwMode="gray">
          <a:xfrm>
            <a:off x="3851920" y="699542"/>
            <a:ext cx="4896544" cy="1440160"/>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400" dirty="0">
                <a:latin typeface="黑体"/>
                <a:ea typeface="黑体"/>
              </a:rPr>
              <a:t>（一）定义：是企业根据内部和外部环境分析，从企业的全局利益和发展战略出发，而制定的基于提升企业人力资源核心竞争力的人力资源开发与管理的纲领性的长远规划。</a:t>
            </a:r>
          </a:p>
          <a:p>
            <a:r>
              <a:rPr lang="zh-CN" altLang="zh-CN" sz="1400" dirty="0">
                <a:latin typeface="黑体"/>
                <a:ea typeface="黑体"/>
              </a:rPr>
              <a:t>（二）人力资源战略的特点</a:t>
            </a:r>
          </a:p>
          <a:p>
            <a:r>
              <a:rPr lang="en-US" altLang="zh-CN" sz="1400" dirty="0" smtClean="0">
                <a:latin typeface="黑体"/>
                <a:ea typeface="黑体"/>
              </a:rPr>
              <a:t>1</a:t>
            </a:r>
            <a:r>
              <a:rPr lang="zh-CN" altLang="zh-CN" sz="1400" dirty="0">
                <a:latin typeface="黑体"/>
                <a:ea typeface="黑体"/>
              </a:rPr>
              <a:t>、全局性、</a:t>
            </a:r>
            <a:r>
              <a:rPr lang="en-US" altLang="zh-CN" sz="1400" dirty="0">
                <a:latin typeface="黑体"/>
                <a:ea typeface="黑体"/>
              </a:rPr>
              <a:t>     2</a:t>
            </a:r>
            <a:r>
              <a:rPr lang="zh-CN" altLang="zh-CN" sz="1400" dirty="0">
                <a:latin typeface="黑体"/>
                <a:ea typeface="黑体"/>
              </a:rPr>
              <a:t>、长远性、</a:t>
            </a:r>
            <a:r>
              <a:rPr lang="en-US" altLang="zh-CN" sz="1400" dirty="0">
                <a:latin typeface="黑体"/>
                <a:ea typeface="黑体"/>
              </a:rPr>
              <a:t>    </a:t>
            </a:r>
            <a:r>
              <a:rPr lang="en-US" altLang="zh-CN" sz="1400" dirty="0" smtClean="0">
                <a:latin typeface="黑体"/>
                <a:ea typeface="黑体"/>
              </a:rPr>
              <a:t> </a:t>
            </a:r>
          </a:p>
          <a:p>
            <a:r>
              <a:rPr lang="en-US" altLang="zh-CN" sz="1400" dirty="0" smtClean="0">
                <a:latin typeface="黑体"/>
                <a:ea typeface="黑体"/>
              </a:rPr>
              <a:t>3</a:t>
            </a:r>
            <a:r>
              <a:rPr lang="zh-CN" altLang="zh-CN" sz="1400" dirty="0">
                <a:latin typeface="黑体"/>
                <a:ea typeface="黑体"/>
              </a:rPr>
              <a:t>、根本性</a:t>
            </a:r>
            <a:r>
              <a:rPr lang="en-US" altLang="zh-CN" sz="1400" dirty="0">
                <a:latin typeface="黑体"/>
                <a:ea typeface="黑体"/>
              </a:rPr>
              <a:t>    </a:t>
            </a:r>
            <a:r>
              <a:rPr lang="zh-CN" altLang="en-US" sz="1400" dirty="0" smtClean="0">
                <a:latin typeface="黑体"/>
                <a:ea typeface="黑体"/>
              </a:rPr>
              <a:t>  </a:t>
            </a:r>
            <a:r>
              <a:rPr lang="en-US" altLang="zh-CN" sz="1400" dirty="0" smtClean="0">
                <a:latin typeface="黑体"/>
                <a:ea typeface="黑体"/>
              </a:rPr>
              <a:t> </a:t>
            </a:r>
            <a:r>
              <a:rPr lang="en-US" altLang="zh-CN" sz="1400" dirty="0">
                <a:latin typeface="黑体"/>
                <a:ea typeface="黑体"/>
              </a:rPr>
              <a:t>4</a:t>
            </a:r>
            <a:r>
              <a:rPr lang="zh-CN" altLang="zh-CN" sz="1400" dirty="0">
                <a:latin typeface="黑体"/>
                <a:ea typeface="黑体"/>
              </a:rPr>
              <a:t>、适应性和应变性</a:t>
            </a:r>
          </a:p>
        </p:txBody>
      </p:sp>
      <p:sp>
        <p:nvSpPr>
          <p:cNvPr id="215" name="标题1"/>
          <p:cNvSpPr>
            <a:spLocks noChangeArrowheads="1"/>
          </p:cNvSpPr>
          <p:nvPr/>
        </p:nvSpPr>
        <p:spPr bwMode="gray">
          <a:xfrm>
            <a:off x="2605705" y="1131590"/>
            <a:ext cx="1246216"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b="1" dirty="0" smtClean="0">
                <a:solidFill>
                  <a:sysClr val="window" lastClr="FFFFFF">
                    <a:lumMod val="95000"/>
                  </a:sysClr>
                </a:solidFill>
                <a:latin typeface="微软雅黑" panose="020B0503020204020204" pitchFamily="34" charset="-122"/>
                <a:ea typeface="微软雅黑" panose="020B0503020204020204" pitchFamily="34" charset="-122"/>
              </a:rPr>
              <a:t>人力资源战略概述</a:t>
            </a:r>
            <a:endParaRPr lang="zh-CN" altLang="zh-CN"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16" name="文本2"/>
          <p:cNvSpPr>
            <a:spLocks noChangeArrowheads="1"/>
          </p:cNvSpPr>
          <p:nvPr/>
        </p:nvSpPr>
        <p:spPr bwMode="gray">
          <a:xfrm>
            <a:off x="3851920" y="2283718"/>
            <a:ext cx="4896544" cy="1512168"/>
          </a:xfrm>
          <a:prstGeom prst="roundRect">
            <a:avLst>
              <a:gd name="adj" fmla="val 11505"/>
            </a:avLst>
          </a:prstGeom>
          <a:solidFill>
            <a:schemeClr val="bg1">
              <a:lumMod val="85000"/>
            </a:schemeClr>
          </a:solidFill>
          <a:ln w="25400" cap="flat" cmpd="sng" algn="ctr">
            <a:noFill/>
            <a:prstDash val="solid"/>
          </a:ln>
          <a:effec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200" dirty="0" smtClean="0">
                <a:latin typeface="黑体"/>
                <a:ea typeface="黑体"/>
              </a:rPr>
              <a:t>（</a:t>
            </a:r>
            <a:r>
              <a:rPr lang="zh-CN" altLang="zh-CN" sz="1200" dirty="0">
                <a:latin typeface="黑体"/>
                <a:ea typeface="黑体"/>
              </a:rPr>
              <a:t>一）含义：在企业发展战略和人力资源战略的指导下，科学分析与预测人力资源的供给和需求，制定必要的政策和措施</a:t>
            </a:r>
            <a:r>
              <a:rPr lang="en-US" altLang="zh-CN" sz="1200" dirty="0">
                <a:latin typeface="黑体"/>
                <a:ea typeface="黑体"/>
              </a:rPr>
              <a:t>,</a:t>
            </a:r>
            <a:r>
              <a:rPr lang="zh-CN" altLang="zh-CN" sz="1200" dirty="0">
                <a:latin typeface="黑体"/>
                <a:ea typeface="黑体"/>
              </a:rPr>
              <a:t>以确保组织在需要的时间和需要的岗位上获取需要的人选的过程。</a:t>
            </a:r>
          </a:p>
          <a:p>
            <a:r>
              <a:rPr lang="zh-CN" altLang="zh-CN" sz="1200" dirty="0">
                <a:latin typeface="黑体"/>
                <a:ea typeface="黑体"/>
              </a:rPr>
              <a:t>（二）人力资源规划的作用</a:t>
            </a:r>
          </a:p>
          <a:p>
            <a:r>
              <a:rPr lang="zh-CN" altLang="zh-CN" sz="1200" dirty="0">
                <a:latin typeface="黑体"/>
                <a:ea typeface="黑体"/>
              </a:rPr>
              <a:t>（</a:t>
            </a:r>
            <a:r>
              <a:rPr lang="en-US" altLang="zh-CN" sz="1200" dirty="0">
                <a:latin typeface="黑体"/>
                <a:ea typeface="黑体"/>
              </a:rPr>
              <a:t>1</a:t>
            </a:r>
            <a:r>
              <a:rPr lang="zh-CN" altLang="zh-CN" sz="1200" dirty="0">
                <a:latin typeface="黑体"/>
                <a:ea typeface="黑体"/>
              </a:rPr>
              <a:t>）增强组织对内外环境的适应</a:t>
            </a:r>
            <a:r>
              <a:rPr lang="zh-CN" altLang="zh-CN" sz="1200" dirty="0" smtClean="0">
                <a:latin typeface="黑体"/>
                <a:ea typeface="黑体"/>
              </a:rPr>
              <a:t>性</a:t>
            </a:r>
            <a:endParaRPr lang="en-US" altLang="zh-CN" sz="1200" dirty="0" smtClean="0">
              <a:latin typeface="黑体"/>
              <a:ea typeface="黑体"/>
            </a:endParaRPr>
          </a:p>
          <a:p>
            <a:r>
              <a:rPr lang="zh-CN" altLang="zh-CN" sz="1200" dirty="0" smtClean="0">
                <a:latin typeface="黑体"/>
                <a:ea typeface="黑体"/>
              </a:rPr>
              <a:t>（</a:t>
            </a:r>
            <a:r>
              <a:rPr lang="en-US" altLang="zh-CN" sz="1200" dirty="0">
                <a:latin typeface="黑体"/>
                <a:ea typeface="黑体"/>
              </a:rPr>
              <a:t>2</a:t>
            </a:r>
            <a:r>
              <a:rPr lang="zh-CN" altLang="zh-CN" sz="1200" dirty="0">
                <a:latin typeface="黑体"/>
                <a:ea typeface="黑体"/>
              </a:rPr>
              <a:t>）确保组织生存发展过程中对人力资源的需求</a:t>
            </a:r>
          </a:p>
          <a:p>
            <a:r>
              <a:rPr lang="zh-CN" altLang="zh-CN" sz="1200" dirty="0">
                <a:latin typeface="黑体"/>
                <a:ea typeface="黑体"/>
              </a:rPr>
              <a:t>（</a:t>
            </a:r>
            <a:r>
              <a:rPr lang="en-US" altLang="zh-CN" sz="1200" dirty="0">
                <a:latin typeface="黑体"/>
                <a:ea typeface="黑体"/>
              </a:rPr>
              <a:t>3</a:t>
            </a:r>
            <a:r>
              <a:rPr lang="zh-CN" altLang="zh-CN" sz="1200" dirty="0">
                <a:latin typeface="黑体"/>
                <a:ea typeface="黑体"/>
              </a:rPr>
              <a:t>）有助于组织人力资源结构和</a:t>
            </a:r>
            <a:r>
              <a:rPr lang="zh-CN" altLang="zh-CN" sz="1200" dirty="0" smtClean="0">
                <a:latin typeface="黑体"/>
                <a:ea typeface="黑体"/>
              </a:rPr>
              <a:t>配置的优化</a:t>
            </a:r>
            <a:endParaRPr lang="en-US" altLang="zh-CN" sz="1200" dirty="0" smtClean="0">
              <a:latin typeface="黑体"/>
              <a:ea typeface="黑体"/>
            </a:endParaRPr>
          </a:p>
          <a:p>
            <a:r>
              <a:rPr lang="zh-CN" altLang="zh-CN" sz="1200" dirty="0" smtClean="0">
                <a:latin typeface="黑体"/>
                <a:ea typeface="黑体"/>
              </a:rPr>
              <a:t>（</a:t>
            </a:r>
            <a:r>
              <a:rPr lang="en-US" altLang="zh-CN" sz="1200" dirty="0">
                <a:latin typeface="黑体"/>
                <a:ea typeface="黑体"/>
              </a:rPr>
              <a:t>4</a:t>
            </a:r>
            <a:r>
              <a:rPr lang="zh-CN" altLang="zh-CN" sz="1200" dirty="0">
                <a:latin typeface="黑体"/>
                <a:ea typeface="黑体"/>
              </a:rPr>
              <a:t>）</a:t>
            </a:r>
            <a:r>
              <a:rPr lang="zh-CN" altLang="zh-CN" sz="1200" dirty="0" smtClean="0">
                <a:latin typeface="黑体"/>
                <a:ea typeface="黑体"/>
              </a:rPr>
              <a:t>有助于控制人力资源</a:t>
            </a:r>
            <a:r>
              <a:rPr lang="zh-CN" altLang="en-US" sz="1200" dirty="0" smtClean="0">
                <a:latin typeface="黑体"/>
                <a:ea typeface="黑体"/>
              </a:rPr>
              <a:t>成本</a:t>
            </a:r>
            <a:endParaRPr lang="zh-CN" altLang="zh-CN" sz="1200" dirty="0">
              <a:latin typeface="黑体"/>
              <a:ea typeface="黑体"/>
            </a:endParaRPr>
          </a:p>
        </p:txBody>
      </p:sp>
      <p:sp>
        <p:nvSpPr>
          <p:cNvPr id="217" name="标题2"/>
          <p:cNvSpPr>
            <a:spLocks noChangeArrowheads="1"/>
          </p:cNvSpPr>
          <p:nvPr/>
        </p:nvSpPr>
        <p:spPr bwMode="gray">
          <a:xfrm>
            <a:off x="2627785" y="2649277"/>
            <a:ext cx="1224136" cy="866499"/>
          </a:xfrm>
          <a:prstGeom prst="roundRect">
            <a:avLst>
              <a:gd name="adj" fmla="val 11921"/>
            </a:avLst>
          </a:prstGeom>
          <a:solidFill>
            <a:schemeClr val="accent3"/>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2000" b="1" dirty="0" smtClean="0">
                <a:solidFill>
                  <a:sysClr val="window" lastClr="FFFFFF">
                    <a:lumMod val="95000"/>
                  </a:sysClr>
                </a:solidFill>
                <a:latin typeface="微软雅黑" panose="020B0503020204020204" pitchFamily="34" charset="-122"/>
                <a:ea typeface="微软雅黑" panose="020B0503020204020204" pitchFamily="34" charset="-122"/>
              </a:rPr>
              <a:t>人力资源规划</a:t>
            </a:r>
            <a:endParaRPr lang="zh-CN" altLang="zh-CN" sz="20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3898526" y="3922968"/>
            <a:ext cx="4849937" cy="113158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200" dirty="0">
                <a:latin typeface="黑体"/>
                <a:ea typeface="黑体"/>
              </a:rPr>
              <a:t>（一）</a:t>
            </a:r>
            <a:r>
              <a:rPr lang="zh-CN" altLang="zh-CN" sz="1200" dirty="0" smtClean="0">
                <a:latin typeface="黑体"/>
                <a:ea typeface="黑体"/>
              </a:rPr>
              <a:t>人力资源预测</a:t>
            </a:r>
            <a:endParaRPr lang="en-US" altLang="zh-CN" sz="1200" dirty="0" smtClean="0">
              <a:latin typeface="黑体"/>
              <a:ea typeface="黑体"/>
            </a:endParaRPr>
          </a:p>
          <a:p>
            <a:r>
              <a:rPr lang="zh-CN" altLang="zh-CN" sz="1200" dirty="0">
                <a:latin typeface="黑体"/>
                <a:ea typeface="黑体"/>
              </a:rPr>
              <a:t>人力资源需求预测：对企业在未来某一特定时期内所需要的人力资源的数量、质量以及结构进行估计</a:t>
            </a:r>
            <a:r>
              <a:rPr lang="zh-CN" altLang="zh-CN" sz="1200" dirty="0" smtClean="0">
                <a:latin typeface="黑体"/>
                <a:ea typeface="黑体"/>
              </a:rPr>
              <a:t>。</a:t>
            </a:r>
            <a:endParaRPr lang="en-US" altLang="zh-CN" sz="1200" dirty="0" smtClean="0">
              <a:latin typeface="黑体"/>
              <a:ea typeface="黑体"/>
            </a:endParaRPr>
          </a:p>
          <a:p>
            <a:r>
              <a:rPr lang="zh-CN" altLang="zh-CN" sz="1200" dirty="0">
                <a:latin typeface="黑体"/>
                <a:ea typeface="黑体"/>
              </a:rPr>
              <a:t>（二）人力资源供需平衡分析</a:t>
            </a:r>
          </a:p>
          <a:p>
            <a:r>
              <a:rPr lang="zh-CN" altLang="zh-CN" sz="1200" dirty="0" smtClean="0">
                <a:latin typeface="黑体"/>
                <a:ea typeface="黑体"/>
              </a:rPr>
              <a:t> </a:t>
            </a:r>
            <a:r>
              <a:rPr lang="zh-CN" altLang="en-US" sz="1200" dirty="0" smtClean="0">
                <a:latin typeface="黑体"/>
                <a:ea typeface="黑体"/>
              </a:rPr>
              <a:t>   </a:t>
            </a:r>
            <a:r>
              <a:rPr lang="en-US" altLang="zh-CN" sz="1200" dirty="0" smtClean="0">
                <a:latin typeface="黑体"/>
                <a:ea typeface="黑体"/>
              </a:rPr>
              <a:t>1</a:t>
            </a:r>
            <a:r>
              <a:rPr lang="zh-CN" altLang="zh-CN" sz="1200" dirty="0">
                <a:latin typeface="黑体"/>
                <a:ea typeface="黑体"/>
              </a:rPr>
              <a:t>、供给和需求总量平衡，</a:t>
            </a:r>
            <a:r>
              <a:rPr lang="zh-CN" altLang="zh-CN" sz="1200" dirty="0" smtClean="0">
                <a:latin typeface="黑体"/>
                <a:ea typeface="黑体"/>
              </a:rPr>
              <a:t>结构不匹配</a:t>
            </a:r>
            <a:endParaRPr lang="en-US" altLang="zh-CN" sz="1200" dirty="0" smtClean="0">
              <a:latin typeface="黑体"/>
              <a:ea typeface="黑体"/>
            </a:endParaRPr>
          </a:p>
          <a:p>
            <a:r>
              <a:rPr lang="zh-CN" altLang="en-US" sz="1200" dirty="0" smtClean="0">
                <a:latin typeface="黑体"/>
                <a:ea typeface="黑体"/>
              </a:rPr>
              <a:t>   </a:t>
            </a:r>
            <a:r>
              <a:rPr lang="en-US" altLang="zh-CN" sz="1200" dirty="0" smtClean="0">
                <a:latin typeface="黑体"/>
                <a:ea typeface="黑体"/>
              </a:rPr>
              <a:t>2</a:t>
            </a:r>
            <a:r>
              <a:rPr lang="zh-CN" altLang="zh-CN" sz="1200" dirty="0">
                <a:latin typeface="黑体"/>
                <a:ea typeface="黑体"/>
              </a:rPr>
              <a:t>、供给大于需求 </a:t>
            </a:r>
            <a:r>
              <a:rPr lang="zh-CN" altLang="en-US" sz="1200" dirty="0" smtClean="0">
                <a:latin typeface="黑体"/>
                <a:ea typeface="黑体"/>
              </a:rPr>
              <a:t>   </a:t>
            </a:r>
            <a:r>
              <a:rPr lang="en-US" altLang="zh-CN" sz="1200" dirty="0" smtClean="0">
                <a:latin typeface="黑体"/>
                <a:ea typeface="黑体"/>
              </a:rPr>
              <a:t>3</a:t>
            </a:r>
            <a:r>
              <a:rPr lang="zh-CN" altLang="zh-CN" sz="1200" dirty="0">
                <a:latin typeface="黑体"/>
                <a:ea typeface="黑体"/>
              </a:rPr>
              <a:t>、供给小于需</a:t>
            </a:r>
            <a:r>
              <a:rPr lang="zh-CN" altLang="zh-CN" sz="1200" dirty="0" smtClean="0">
                <a:latin typeface="黑体"/>
                <a:ea typeface="黑体"/>
              </a:rPr>
              <a:t>求</a:t>
            </a:r>
            <a:endParaRPr lang="zh-CN" altLang="zh-CN" sz="1200" dirty="0">
              <a:latin typeface="黑体"/>
              <a:ea typeface="黑体"/>
            </a:endParaRPr>
          </a:p>
        </p:txBody>
      </p:sp>
      <p:sp>
        <p:nvSpPr>
          <p:cNvPr id="219" name="标题3"/>
          <p:cNvSpPr>
            <a:spLocks noChangeArrowheads="1"/>
          </p:cNvSpPr>
          <p:nvPr/>
        </p:nvSpPr>
        <p:spPr bwMode="gray">
          <a:xfrm>
            <a:off x="2627784" y="3939902"/>
            <a:ext cx="1246216" cy="86571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2000" b="1" dirty="0" smtClean="0">
                <a:solidFill>
                  <a:sysClr val="window" lastClr="FFFFFF">
                    <a:lumMod val="95000"/>
                  </a:sysClr>
                </a:solidFill>
                <a:latin typeface="微软雅黑" panose="020B0503020204020204" pitchFamily="34" charset="-122"/>
                <a:ea typeface="微软雅黑" panose="020B0503020204020204" pitchFamily="34" charset="-122"/>
              </a:rPr>
              <a:t>人力资源</a:t>
            </a:r>
            <a:endParaRPr lang="en-US" altLang="zh-CN" sz="2000" b="1" dirty="0" smtClean="0">
              <a:solidFill>
                <a:sysClr val="window" lastClr="FFFFFF">
                  <a:lumMod val="95000"/>
                </a:sysClr>
              </a:solidFill>
              <a:latin typeface="微软雅黑" panose="020B0503020204020204" pitchFamily="34" charset="-122"/>
              <a:ea typeface="微软雅黑" panose="020B0503020204020204" pitchFamily="34" charset="-122"/>
            </a:endParaRPr>
          </a:p>
          <a:p>
            <a:pPr lvl="0" algn="ctr" fontAlgn="base">
              <a:lnSpc>
                <a:spcPct val="120000"/>
              </a:lnSpc>
              <a:spcBef>
                <a:spcPct val="0"/>
              </a:spcBef>
              <a:spcAft>
                <a:spcPct val="0"/>
              </a:spcAft>
              <a:defRPr/>
            </a:pPr>
            <a:r>
              <a:rPr lang="zh-CN" altLang="en-US" sz="2000" b="1" dirty="0" smtClean="0">
                <a:solidFill>
                  <a:sysClr val="window" lastClr="FFFFFF">
                    <a:lumMod val="95000"/>
                  </a:sysClr>
                </a:solidFill>
                <a:latin typeface="微软雅黑" panose="020B0503020204020204" pitchFamily="34" charset="-122"/>
                <a:ea typeface="微软雅黑" panose="020B0503020204020204" pitchFamily="34" charset="-122"/>
              </a:rPr>
              <a:t>制定程序</a:t>
            </a:r>
            <a:endParaRPr lang="zh-CN" altLang="zh-CN" sz="20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539552" y="2544013"/>
            <a:ext cx="1603099" cy="1079750"/>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企业人力管理基本原则</a:t>
            </a:r>
            <a:endParaRPr lang="zh-CN" altLang="en-US" sz="2000" b="1" kern="0" dirty="0">
              <a:solidFill>
                <a:srgbClr val="F9F9F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71600" y="123478"/>
            <a:ext cx="6840760" cy="584776"/>
          </a:xfrm>
          <a:prstGeom prst="rect">
            <a:avLst/>
          </a:prstGeom>
          <a:noFill/>
        </p:spPr>
        <p:txBody>
          <a:bodyPr wrap="square" rtlCol="0">
            <a:spAutoFit/>
          </a:bodyPr>
          <a:lstStyle/>
          <a:p>
            <a:r>
              <a:rPr kumimoji="1" lang="zh-CN" altLang="en-US" sz="3200" dirty="0" smtClean="0">
                <a:latin typeface="黑体"/>
                <a:ea typeface="黑体"/>
              </a:rPr>
              <a:t>企业人力资源管理的基本原则</a:t>
            </a:r>
            <a:endParaRPr kumimoji="1" lang="zh-CN" altLang="en-US" sz="3200" dirty="0">
              <a:latin typeface="黑体"/>
              <a:ea typeface="黑体"/>
            </a:endParaRPr>
          </a:p>
        </p:txBody>
      </p:sp>
    </p:spTree>
    <p:extLst>
      <p:ext uri="{BB962C8B-B14F-4D97-AF65-F5344CB8AC3E}">
        <p14:creationId xmlns:p14="http://schemas.microsoft.com/office/powerpoint/2010/main" val="168569940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wheel(1)">
                                      <p:cBhvr>
                                        <p:cTn id="7" dur="500"/>
                                        <p:tgtEl>
                                          <p:spTgt spid="2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3"/>
                                        </p:tgtEl>
                                        <p:attrNameLst>
                                          <p:attrName>style.visibility</p:attrName>
                                        </p:attrNameLst>
                                      </p:cBhvr>
                                      <p:to>
                                        <p:strVal val="visible"/>
                                      </p:to>
                                    </p:set>
                                    <p:animEffect transition="in" filter="wipe(left)">
                                      <p:cBhvr>
                                        <p:cTn id="11" dur="500"/>
                                        <p:tgtEl>
                                          <p:spTgt spid="2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5"/>
                                        </p:tgtEl>
                                        <p:attrNameLst>
                                          <p:attrName>style.visibility</p:attrName>
                                        </p:attrNameLst>
                                      </p:cBhvr>
                                      <p:to>
                                        <p:strVal val="visible"/>
                                      </p:to>
                                    </p:set>
                                    <p:animEffect transition="in" filter="wipe(left)">
                                      <p:cBhvr>
                                        <p:cTn id="15" dur="500"/>
                                        <p:tgtEl>
                                          <p:spTgt spid="2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4"/>
                                        </p:tgtEl>
                                        <p:attrNameLst>
                                          <p:attrName>style.visibility</p:attrName>
                                        </p:attrNameLst>
                                      </p:cBhvr>
                                      <p:to>
                                        <p:strVal val="visible"/>
                                      </p:to>
                                    </p:set>
                                    <p:animEffect transition="in" filter="wipe(left)">
                                      <p:cBhvr>
                                        <p:cTn id="19" dur="500"/>
                                        <p:tgtEl>
                                          <p:spTgt spid="2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12"/>
                                        </p:tgtEl>
                                        <p:attrNameLst>
                                          <p:attrName>style.visibility</p:attrName>
                                        </p:attrNameLst>
                                      </p:cBhvr>
                                      <p:to>
                                        <p:strVal val="visible"/>
                                      </p:to>
                                    </p:set>
                                    <p:animEffect transition="in" filter="wipe(left)">
                                      <p:cBhvr>
                                        <p:cTn id="22" dur="500"/>
                                        <p:tgtEl>
                                          <p:spTgt spid="212"/>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17"/>
                                        </p:tgtEl>
                                        <p:attrNameLst>
                                          <p:attrName>style.visibility</p:attrName>
                                        </p:attrNameLst>
                                      </p:cBhvr>
                                      <p:to>
                                        <p:strVal val="visible"/>
                                      </p:to>
                                    </p:set>
                                    <p:animEffect transition="in" filter="wipe(left)">
                                      <p:cBhvr>
                                        <p:cTn id="26" dur="500"/>
                                        <p:tgtEl>
                                          <p:spTgt spid="21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16"/>
                                        </p:tgtEl>
                                        <p:attrNameLst>
                                          <p:attrName>style.visibility</p:attrName>
                                        </p:attrNameLst>
                                      </p:cBhvr>
                                      <p:to>
                                        <p:strVal val="visible"/>
                                      </p:to>
                                    </p:set>
                                    <p:animEffect transition="in" filter="wipe(left)">
                                      <p:cBhvr>
                                        <p:cTn id="30" dur="500"/>
                                        <p:tgtEl>
                                          <p:spTgt spid="21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11"/>
                                        </p:tgtEl>
                                        <p:attrNameLst>
                                          <p:attrName>style.visibility</p:attrName>
                                        </p:attrNameLst>
                                      </p:cBhvr>
                                      <p:to>
                                        <p:strVal val="visible"/>
                                      </p:to>
                                    </p:set>
                                    <p:animEffect transition="in" filter="wipe(left)">
                                      <p:cBhvr>
                                        <p:cTn id="33" dur="500"/>
                                        <p:tgtEl>
                                          <p:spTgt spid="211"/>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19"/>
                                        </p:tgtEl>
                                        <p:attrNameLst>
                                          <p:attrName>style.visibility</p:attrName>
                                        </p:attrNameLst>
                                      </p:cBhvr>
                                      <p:to>
                                        <p:strVal val="visible"/>
                                      </p:to>
                                    </p:set>
                                    <p:animEffect transition="in" filter="wipe(left)">
                                      <p:cBhvr>
                                        <p:cTn id="37" dur="500"/>
                                        <p:tgtEl>
                                          <p:spTgt spid="21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18"/>
                                        </p:tgtEl>
                                        <p:attrNameLst>
                                          <p:attrName>style.visibility</p:attrName>
                                        </p:attrNameLst>
                                      </p:cBhvr>
                                      <p:to>
                                        <p:strVal val="visible"/>
                                      </p:to>
                                    </p:set>
                                    <p:animEffect transition="in" filter="wipe(left)">
                                      <p:cBhvr>
                                        <p:cTn id="41"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4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4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458"/>
  <p:tag name="MH_LIBRARY" val="GRAPHIC"/>
</p:tagLst>
</file>

<file path=ppt/tags/tag4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4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4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4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5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5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2"/>
</p:tagLst>
</file>

<file path=ppt/tags/tag5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3"/>
</p:tagLst>
</file>

<file path=ppt/tags/tag5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4"/>
</p:tagLst>
</file>

<file path=ppt/tags/tag5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458"/>
  <p:tag name="MH_LIBRARY" val="GRAPHIC"/>
</p:tagLst>
</file>

<file path=ppt/tags/tag5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6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6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6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6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6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6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2"/>
</p:tagLst>
</file>

<file path=ppt/tags/tag6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3"/>
</p:tagLst>
</file>

<file path=ppt/tags/tag6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70.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458"/>
  <p:tag name="MH_LIBRARY" val="GRAPHIC"/>
</p:tagLst>
</file>

<file path=ppt/tags/tag7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7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7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7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7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7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8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2"/>
</p:tagLst>
</file>

<file path=ppt/tags/tag8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3"/>
</p:tagLst>
</file>

<file path=ppt/tags/tag8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4"/>
</p:tagLst>
</file>

<file path=ppt/tags/tag8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458"/>
  <p:tag name="MH_LIBRARY" val="GRAPHIC"/>
</p:tagLst>
</file>

<file path=ppt/tags/tag8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8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8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8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8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8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9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9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9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1"/>
</p:tagLst>
</file>

<file path=ppt/tags/tag9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2"/>
</p:tagLst>
</file>

<file path=ppt/tags/tag9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3"/>
</p:tagLst>
</file>

<file path=ppt/tags/tag9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4"/>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6516</TotalTime>
  <Words>1909</Words>
  <Application>Microsoft Office PowerPoint</Application>
  <PresentationFormat>全屏显示(16:9)</PresentationFormat>
  <Paragraphs>290</Paragraphs>
  <Slides>18</Slides>
  <Notes>18</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18</vt:i4>
      </vt:variant>
    </vt:vector>
  </HeadingPairs>
  <TitlesOfParts>
    <vt:vector size="20" baseType="lpstr">
      <vt:lpstr>Office 主题​​</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577</cp:revision>
  <dcterms:created xsi:type="dcterms:W3CDTF">2014-11-09T01:07:25Z</dcterms:created>
  <dcterms:modified xsi:type="dcterms:W3CDTF">2017-09-28T09:25:35Z</dcterms:modified>
</cp:coreProperties>
</file>