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2.xml" ContentType="application/vnd.openxmlformats-officedocument.presentationml.notesSlide+xml"/>
  <Override PartName="/ppt/tags/tag4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607" r:id="rId2"/>
    <p:sldId id="862" r:id="rId3"/>
    <p:sldId id="945" r:id="rId4"/>
    <p:sldId id="946" r:id="rId5"/>
    <p:sldId id="947" r:id="rId6"/>
    <p:sldId id="948" r:id="rId7"/>
    <p:sldId id="949" r:id="rId8"/>
    <p:sldId id="950" r:id="rId9"/>
    <p:sldId id="953" r:id="rId10"/>
    <p:sldId id="889" r:id="rId11"/>
  </p:sldIdLst>
  <p:sldSz cx="9144000" cy="5143500" type="screen16x9"/>
  <p:notesSz cx="6858000" cy="9144000"/>
  <p:custDataLst>
    <p:tags r:id="rId13"/>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p:scale>
          <a:sx n="100" d="100"/>
          <a:sy n="100" d="100"/>
        </p:scale>
        <p:origin x="-642" y="-29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3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2017/9/28/Thursday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10</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619830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4</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5</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6</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7</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8</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6994357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899592" y="432889"/>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pic>
        <p:nvPicPr>
          <p:cNvPr id="8" name="Picture 2" descr="C:\Users\Administrator\Desktop\75bab28f863d378bb007a7537ede48fc.jpg"/>
          <p:cNvPicPr>
            <a:picLocks noChangeAspect="1" noChangeArrowheads="1"/>
          </p:cNvPicPr>
          <p:nvPr userDrawn="1"/>
        </p:nvPicPr>
        <p:blipFill>
          <a:blip r:embed="rId2" cstate="print"/>
          <a:srcRect/>
          <a:stretch>
            <a:fillRect/>
          </a:stretch>
        </p:blipFill>
        <p:spPr bwMode="auto">
          <a:xfrm>
            <a:off x="7884368" y="4061718"/>
            <a:ext cx="2160240" cy="2163563"/>
          </a:xfrm>
          <a:prstGeom prst="rect">
            <a:avLst/>
          </a:prstGeom>
          <a:noFill/>
        </p:spPr>
      </p:pic>
      <p:pic>
        <p:nvPicPr>
          <p:cNvPr id="9" name="Picture 2" descr="C:\Users\Administrator\Desktop\75bab28f863d378bb007a7537ede48fc.jpg"/>
          <p:cNvPicPr>
            <a:picLocks noChangeAspect="1" noChangeArrowheads="1"/>
          </p:cNvPicPr>
          <p:nvPr userDrawn="1"/>
        </p:nvPicPr>
        <p:blipFill>
          <a:blip r:embed="rId3" cstate="print"/>
          <a:srcRect/>
          <a:stretch>
            <a:fillRect/>
          </a:stretch>
        </p:blipFill>
        <p:spPr bwMode="auto">
          <a:xfrm>
            <a:off x="179512" y="123478"/>
            <a:ext cx="647077" cy="648072"/>
          </a:xfrm>
          <a:prstGeom prst="rect">
            <a:avLst/>
          </a:prstGeom>
          <a:noFill/>
        </p:spPr>
      </p:pic>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78386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2017/9/28/Thursday</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2" name="Picture 2" descr="C:\Users\Administrator\Desktop\582c0aa581928.jpg"/>
          <p:cNvPicPr>
            <a:picLocks noChangeAspect="1" noChangeArrowheads="1"/>
          </p:cNvPicPr>
          <p:nvPr userDrawn="1"/>
        </p:nvPicPr>
        <p:blipFill>
          <a:blip r:embed="rId2" cstate="print"/>
          <a:srcRect/>
          <a:stretch>
            <a:fillRect/>
          </a:stretch>
        </p:blipFill>
        <p:spPr bwMode="auto">
          <a:xfrm>
            <a:off x="0" y="0"/>
            <a:ext cx="9144000" cy="5143499"/>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2017/9/28/Thursday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grpSp>
      <p:sp>
        <p:nvSpPr>
          <p:cNvPr id="6" name="文本框 12"/>
          <p:cNvSpPr txBox="1">
            <a:spLocks noChangeArrowheads="1"/>
          </p:cNvSpPr>
          <p:nvPr userDrawn="1"/>
        </p:nvSpPr>
        <p:spPr bwMode="auto">
          <a:xfrm>
            <a:off x="-1" y="370296"/>
            <a:ext cx="1796090" cy="61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2017/9/28/Thursday</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5" r:id="rId4"/>
    <p:sldLayoutId id="2147483666" r:id="rId5"/>
    <p:sldLayoutId id="2147483669" r:id="rId6"/>
    <p:sldLayoutId id="2147483670" r:id="rId7"/>
    <p:sldLayoutId id="2147483671" r:id="rId8"/>
    <p:sldLayoutId id="2147483672" r:id="rId9"/>
    <p:sldLayoutId id="2147483667" r:id="rId10"/>
  </p:sldLayoutIdLs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9" Type="http://schemas.openxmlformats.org/officeDocument/2006/relationships/tags" Target="../tags/tag40.xml"/><Relationship Id="rId3" Type="http://schemas.openxmlformats.org/officeDocument/2006/relationships/tags" Target="../tags/tag4.xml"/><Relationship Id="rId21" Type="http://schemas.openxmlformats.org/officeDocument/2006/relationships/tags" Target="../tags/tag22.xml"/><Relationship Id="rId34" Type="http://schemas.openxmlformats.org/officeDocument/2006/relationships/tags" Target="../tags/tag35.xml"/><Relationship Id="rId42" Type="http://schemas.openxmlformats.org/officeDocument/2006/relationships/slideLayout" Target="../slideLayouts/slideLayout10.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38" Type="http://schemas.openxmlformats.org/officeDocument/2006/relationships/tags" Target="../tags/tag39.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41" Type="http://schemas.openxmlformats.org/officeDocument/2006/relationships/tags" Target="../tags/tag4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tags" Target="../tags/tag38.xml"/><Relationship Id="rId40" Type="http://schemas.openxmlformats.org/officeDocument/2006/relationships/tags" Target="../tags/tag41.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tags" Target="../tags/tag37.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 Id="rId43"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3.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2555776" y="1923678"/>
            <a:ext cx="4339650" cy="923330"/>
          </a:xfrm>
          <a:prstGeom prst="rect">
            <a:avLst/>
          </a:prstGeom>
          <a:noFill/>
        </p:spPr>
        <p:txBody>
          <a:bodyPr wrap="none" rtlCol="0">
            <a:spAutoFit/>
          </a:bodyPr>
          <a:lstStyle/>
          <a:p>
            <a:r>
              <a:rPr lang="zh-CN" altLang="zh-CN" sz="5400" b="1" dirty="0">
                <a:latin typeface="黑体"/>
                <a:ea typeface="黑体"/>
              </a:rPr>
              <a:t>现代企业管理</a:t>
            </a:r>
            <a:r>
              <a:rPr lang="zh-CN" altLang="zh-CN" sz="5400" dirty="0">
                <a:latin typeface="黑体"/>
                <a:ea typeface="黑体"/>
              </a:rPr>
              <a:t> </a:t>
            </a:r>
            <a:endParaRPr lang="zh-CN" altLang="en-US" sz="5400" dirty="0">
              <a:solidFill>
                <a:schemeClr val="tx1">
                  <a:lumMod val="65000"/>
                  <a:lumOff val="35000"/>
                </a:schemeClr>
              </a:solidFill>
              <a:latin typeface="黑体"/>
              <a:ea typeface="黑体"/>
            </a:endParaRP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3491880" y="2211710"/>
            <a:ext cx="2236510" cy="707886"/>
          </a:xfrm>
          <a:prstGeom prst="rect">
            <a:avLst/>
          </a:prstGeom>
          <a:noFill/>
        </p:spPr>
        <p:txBody>
          <a:bodyPr wrap="none" rtlCol="0">
            <a:spAutoFit/>
          </a:bodyPr>
          <a:lstStyle/>
          <a:p>
            <a:r>
              <a:rPr lang="zh-CN" altLang="en-US" sz="4000" dirty="0" smtClean="0">
                <a:solidFill>
                  <a:schemeClr val="tx1">
                    <a:lumMod val="65000"/>
                    <a:lumOff val="35000"/>
                  </a:schemeClr>
                </a:solidFill>
                <a:latin typeface="微软雅黑" pitchFamily="34" charset="-122"/>
                <a:ea typeface="微软雅黑" pitchFamily="34" charset="-122"/>
              </a:rPr>
              <a:t>谢谢观</a:t>
            </a:r>
            <a:r>
              <a:rPr lang="zh-CN" altLang="en-US" sz="4000" dirty="0">
                <a:solidFill>
                  <a:schemeClr val="tx1">
                    <a:lumMod val="65000"/>
                    <a:lumOff val="35000"/>
                  </a:schemeClr>
                </a:solidFill>
                <a:latin typeface="微软雅黑" pitchFamily="34" charset="-122"/>
                <a:ea typeface="微软雅黑" pitchFamily="34" charset="-122"/>
              </a:rPr>
              <a:t>看</a:t>
            </a: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3"/>
          <p:cNvGrpSpPr/>
          <p:nvPr/>
        </p:nvGrpSpPr>
        <p:grpSpPr>
          <a:xfrm>
            <a:off x="1357398" y="1020375"/>
            <a:ext cx="3840593" cy="574043"/>
            <a:chOff x="4357092" y="1325680"/>
            <a:chExt cx="3839927" cy="573865"/>
          </a:xfrm>
        </p:grpSpPr>
        <p:sp>
          <p:nvSpPr>
            <p:cNvPr id="57" name="MH_SubTitle_1"/>
            <p:cNvSpPr txBox="1"/>
            <p:nvPr>
              <p:custDataLst>
                <p:tags r:id="rId38"/>
              </p:custDataLst>
            </p:nvPr>
          </p:nvSpPr>
          <p:spPr>
            <a:xfrm>
              <a:off x="4957221" y="1530327"/>
              <a:ext cx="3239798" cy="369218"/>
            </a:xfrm>
            <a:prstGeom prst="rect">
              <a:avLst/>
            </a:prstGeom>
            <a:noFill/>
          </p:spPr>
          <p:txBody>
            <a:bodyPr wrap="square" lIns="0" tIns="0" rIns="0" bIns="0" anchor="ctr">
              <a:spAutoFit/>
            </a:bodyPr>
            <a:lstStyle/>
            <a:p>
              <a:r>
                <a:rPr lang="zh-CN" altLang="zh-CN" sz="2400" dirty="0">
                  <a:latin typeface="黑体"/>
                  <a:ea typeface="黑体"/>
                </a:rPr>
                <a:t>现代企业经营管理导论 </a:t>
              </a:r>
              <a:endParaRPr lang="zh-CN" altLang="en-US" sz="2400" dirty="0">
                <a:latin typeface="黑体"/>
                <a:ea typeface="黑体"/>
                <a:sym typeface="Arial" panose="020B0604020202020204" pitchFamily="34" charset="0"/>
              </a:endParaRPr>
            </a:p>
          </p:txBody>
        </p:sp>
        <p:grpSp>
          <p:nvGrpSpPr>
            <p:cNvPr id="58" name="组合 2"/>
            <p:cNvGrpSpPr/>
            <p:nvPr/>
          </p:nvGrpSpPr>
          <p:grpSpPr>
            <a:xfrm>
              <a:off x="4357092" y="1325680"/>
              <a:ext cx="802436" cy="510089"/>
              <a:chOff x="6127160" y="2065288"/>
              <a:chExt cx="1128426" cy="717274"/>
            </a:xfrm>
          </p:grpSpPr>
          <p:cxnSp>
            <p:nvCxnSpPr>
              <p:cNvPr id="59" name="MH_Other_1"/>
              <p:cNvCxnSpPr/>
              <p:nvPr>
                <p:custDataLst>
                  <p:tags r:id="rId39"/>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0" name="MH_Other_2"/>
              <p:cNvSpPr/>
              <p:nvPr>
                <p:custDataLst>
                  <p:tags r:id="rId40"/>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MH_Other_3"/>
              <p:cNvSpPr txBox="1">
                <a:spLocks noChangeArrowheads="1"/>
              </p:cNvSpPr>
              <p:nvPr>
                <p:custDataLst>
                  <p:tags r:id="rId41"/>
                </p:custDataLst>
              </p:nvPr>
            </p:nvSpPr>
            <p:spPr bwMode="auto">
              <a:xfrm>
                <a:off x="6127160" y="2065288"/>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24"/>
          <p:cNvGrpSpPr/>
          <p:nvPr/>
        </p:nvGrpSpPr>
        <p:grpSpPr>
          <a:xfrm>
            <a:off x="1357399" y="1764349"/>
            <a:ext cx="3408544" cy="554506"/>
            <a:chOff x="4357092" y="2069423"/>
            <a:chExt cx="3407953" cy="554334"/>
          </a:xfrm>
        </p:grpSpPr>
        <p:sp>
          <p:nvSpPr>
            <p:cNvPr id="63" name="MH_SubTitle_2"/>
            <p:cNvSpPr txBox="1"/>
            <p:nvPr>
              <p:custDataLst>
                <p:tags r:id="rId34"/>
              </p:custDataLst>
            </p:nvPr>
          </p:nvSpPr>
          <p:spPr>
            <a:xfrm>
              <a:off x="5029216" y="2254539"/>
              <a:ext cx="2735829" cy="369218"/>
            </a:xfrm>
            <a:prstGeom prst="rect">
              <a:avLst/>
            </a:prstGeom>
            <a:noFill/>
          </p:spPr>
          <p:txBody>
            <a:bodyPr wrap="square" lIns="0" tIns="0" rIns="0" bIns="0" anchor="ctr">
              <a:spAutoFit/>
            </a:bodyPr>
            <a:lstStyle/>
            <a:p>
              <a:pPr lvl="0"/>
              <a:r>
                <a:rPr lang="zh-CN" altLang="en-US" sz="24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现代企业组织制度</a:t>
              </a:r>
              <a:endParaRPr lang="zh-CN" altLang="en-US" sz="24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
            <p:cNvGrpSpPr/>
            <p:nvPr/>
          </p:nvGrpSpPr>
          <p:grpSpPr>
            <a:xfrm>
              <a:off x="4357092" y="2069423"/>
              <a:ext cx="802436" cy="510089"/>
              <a:chOff x="6127160" y="3111679"/>
              <a:chExt cx="1128426" cy="717274"/>
            </a:xfrm>
          </p:grpSpPr>
          <p:cxnSp>
            <p:nvCxnSpPr>
              <p:cNvPr id="65" name="MH_Other_4"/>
              <p:cNvCxnSpPr/>
              <p:nvPr>
                <p:custDataLst>
                  <p:tags r:id="rId35"/>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6" name="MH_Other_5"/>
              <p:cNvSpPr/>
              <p:nvPr>
                <p:custDataLst>
                  <p:tags r:id="rId36"/>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MH_Other_6"/>
              <p:cNvSpPr txBox="1">
                <a:spLocks noChangeArrowheads="1"/>
              </p:cNvSpPr>
              <p:nvPr>
                <p:custDataLst>
                  <p:tags r:id="rId37"/>
                </p:custDataLst>
              </p:nvPr>
            </p:nvSpPr>
            <p:spPr bwMode="auto">
              <a:xfrm>
                <a:off x="6127160" y="3111679"/>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8" name="组合 25"/>
          <p:cNvGrpSpPr/>
          <p:nvPr/>
        </p:nvGrpSpPr>
        <p:grpSpPr>
          <a:xfrm>
            <a:off x="1357399" y="2508331"/>
            <a:ext cx="3192522" cy="583277"/>
            <a:chOff x="4357092" y="2813170"/>
            <a:chExt cx="3191963" cy="583095"/>
          </a:xfrm>
        </p:grpSpPr>
        <p:sp>
          <p:nvSpPr>
            <p:cNvPr id="69" name="MH_SubTitle_3"/>
            <p:cNvSpPr txBox="1"/>
            <p:nvPr>
              <p:custDataLst>
                <p:tags r:id="rId30"/>
              </p:custDataLst>
            </p:nvPr>
          </p:nvSpPr>
          <p:spPr>
            <a:xfrm>
              <a:off x="5089875" y="3027048"/>
              <a:ext cx="2459180" cy="369217"/>
            </a:xfrm>
            <a:prstGeom prst="rect">
              <a:avLst/>
            </a:prstGeom>
            <a:noFill/>
          </p:spPr>
          <p:txBody>
            <a:bodyPr wrap="square" lIns="0" tIns="0" rIns="0" bIns="0" anchor="ctr">
              <a:spAutoFit/>
            </a:bodyPr>
            <a:lstStyle/>
            <a:p>
              <a:pPr lvl="0"/>
              <a:r>
                <a:rPr lang="zh-CN" altLang="zh-CN" sz="2400" dirty="0">
                  <a:latin typeface="黑体"/>
                  <a:ea typeface="黑体"/>
                </a:rPr>
                <a:t>现代企业经营战略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0" name="组合 7"/>
            <p:cNvGrpSpPr/>
            <p:nvPr/>
          </p:nvGrpSpPr>
          <p:grpSpPr>
            <a:xfrm>
              <a:off x="4357092" y="2813170"/>
              <a:ext cx="802436" cy="510088"/>
              <a:chOff x="6127160" y="4156397"/>
              <a:chExt cx="1128426" cy="717272"/>
            </a:xfrm>
          </p:grpSpPr>
          <p:cxnSp>
            <p:nvCxnSpPr>
              <p:cNvPr id="71" name="MH_Other_7"/>
              <p:cNvCxnSpPr/>
              <p:nvPr>
                <p:custDataLst>
                  <p:tags r:id="rId31"/>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72" name="MH_Other_8"/>
              <p:cNvSpPr/>
              <p:nvPr>
                <p:custDataLst>
                  <p:tags r:id="rId32"/>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MH_Other_9"/>
              <p:cNvSpPr txBox="1">
                <a:spLocks noChangeArrowheads="1"/>
              </p:cNvSpPr>
              <p:nvPr>
                <p:custDataLst>
                  <p:tags r:id="rId33"/>
                </p:custDataLst>
              </p:nvPr>
            </p:nvSpPr>
            <p:spPr bwMode="auto">
              <a:xfrm>
                <a:off x="6127160" y="415639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4" name="组合 26"/>
          <p:cNvGrpSpPr/>
          <p:nvPr/>
        </p:nvGrpSpPr>
        <p:grpSpPr>
          <a:xfrm>
            <a:off x="1357399" y="3252306"/>
            <a:ext cx="3840592" cy="570306"/>
            <a:chOff x="4357092" y="3556913"/>
            <a:chExt cx="3839927" cy="570129"/>
          </a:xfrm>
        </p:grpSpPr>
        <p:sp>
          <p:nvSpPr>
            <p:cNvPr id="75" name="MH_SubTitle_4"/>
            <p:cNvSpPr txBox="1"/>
            <p:nvPr>
              <p:custDataLst>
                <p:tags r:id="rId26"/>
              </p:custDataLst>
            </p:nvPr>
          </p:nvSpPr>
          <p:spPr>
            <a:xfrm>
              <a:off x="5045216" y="3757824"/>
              <a:ext cx="3151803" cy="369218"/>
            </a:xfrm>
            <a:prstGeom prst="rect">
              <a:avLst/>
            </a:prstGeom>
            <a:noFill/>
          </p:spPr>
          <p:txBody>
            <a:bodyPr wrap="square" lIns="0" tIns="0" rIns="0" bIns="0" anchor="ctr">
              <a:spAutoFit/>
            </a:bodyPr>
            <a:lstStyle/>
            <a:p>
              <a:pPr lvl="0"/>
              <a:r>
                <a:rPr lang="zh-CN" altLang="zh-CN" sz="2400" dirty="0">
                  <a:latin typeface="黑体"/>
                  <a:ea typeface="黑体"/>
                </a:rPr>
                <a:t>现代企业人力资源管理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6" name="组合 9"/>
            <p:cNvGrpSpPr/>
            <p:nvPr/>
          </p:nvGrpSpPr>
          <p:grpSpPr>
            <a:xfrm>
              <a:off x="4357092" y="3556913"/>
              <a:ext cx="802436" cy="508897"/>
              <a:chOff x="6127160" y="5202787"/>
              <a:chExt cx="1128426" cy="715597"/>
            </a:xfrm>
          </p:grpSpPr>
          <p:cxnSp>
            <p:nvCxnSpPr>
              <p:cNvPr id="77" name="MH_Other_10"/>
              <p:cNvCxnSpPr/>
              <p:nvPr>
                <p:custDataLst>
                  <p:tags r:id="rId2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8" name="MH_Other_11"/>
              <p:cNvSpPr/>
              <p:nvPr>
                <p:custDataLst>
                  <p:tags r:id="rId2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MH_Other_12"/>
              <p:cNvSpPr txBox="1">
                <a:spLocks noChangeArrowheads="1"/>
              </p:cNvSpPr>
              <p:nvPr>
                <p:custDataLst>
                  <p:tags r:id="rId29"/>
                </p:custDataLst>
              </p:nvPr>
            </p:nvSpPr>
            <p:spPr bwMode="auto">
              <a:xfrm>
                <a:off x="6127160" y="520278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31" name="斜纹 30"/>
          <p:cNvSpPr/>
          <p:nvPr/>
        </p:nvSpPr>
        <p:spPr>
          <a:xfrm>
            <a:off x="0" y="0"/>
            <a:ext cx="2267744" cy="2139702"/>
          </a:xfrm>
          <a:prstGeom prst="diagStrip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MH_Others_1"/>
          <p:cNvSpPr txBox="1"/>
          <p:nvPr>
            <p:custDataLst>
              <p:tags r:id="rId1"/>
            </p:custDataLst>
          </p:nvPr>
        </p:nvSpPr>
        <p:spPr>
          <a:xfrm rot="19048401">
            <a:off x="-133163" y="359225"/>
            <a:ext cx="2044019" cy="722512"/>
          </a:xfrm>
          <a:prstGeom prst="rect">
            <a:avLst/>
          </a:prstGeom>
          <a:noFill/>
        </p:spPr>
        <p:txBody>
          <a:bodyPr vert="horz" wrap="square" lIns="0" tIns="0" rIns="0" bIns="0" rtlCol="0" anchor="ctr" anchorCtr="0">
            <a:spAutoFit/>
          </a:bodyPr>
          <a:lstStyle/>
          <a:p>
            <a:pPr algn="ctr"/>
            <a:r>
              <a:rPr lang="zh-CN" altLang="en-US" sz="47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grpSp>
        <p:nvGrpSpPr>
          <p:cNvPr id="30" name="组合 23"/>
          <p:cNvGrpSpPr/>
          <p:nvPr/>
        </p:nvGrpSpPr>
        <p:grpSpPr>
          <a:xfrm>
            <a:off x="5220072" y="1059585"/>
            <a:ext cx="3215826" cy="574707"/>
            <a:chOff x="4357092" y="1347614"/>
            <a:chExt cx="3215268" cy="574528"/>
          </a:xfrm>
        </p:grpSpPr>
        <p:sp>
          <p:nvSpPr>
            <p:cNvPr id="32" name="MH_SubTitle_1"/>
            <p:cNvSpPr txBox="1"/>
            <p:nvPr>
              <p:custDataLst>
                <p:tags r:id="rId22"/>
              </p:custDataLst>
            </p:nvPr>
          </p:nvSpPr>
          <p:spPr>
            <a:xfrm>
              <a:off x="5077047" y="1552925"/>
              <a:ext cx="2495313" cy="369217"/>
            </a:xfrm>
            <a:prstGeom prst="rect">
              <a:avLst/>
            </a:prstGeom>
            <a:noFill/>
          </p:spPr>
          <p:txBody>
            <a:bodyPr wrap="square" lIns="0" tIns="0" rIns="0" bIns="0" anchor="ctr">
              <a:spAutoFit/>
            </a:bodyPr>
            <a:lstStyle/>
            <a:p>
              <a:r>
                <a:rPr lang="zh-CN" altLang="zh-CN" sz="2400" dirty="0" smtClean="0">
                  <a:latin typeface="黑体"/>
                  <a:ea typeface="黑体"/>
                </a:rPr>
                <a:t>现代企业</a:t>
              </a:r>
              <a:r>
                <a:rPr lang="zh-CN" altLang="en-US" sz="2400" dirty="0" smtClean="0">
                  <a:latin typeface="黑体"/>
                  <a:ea typeface="黑体"/>
                </a:rPr>
                <a:t>营销</a:t>
              </a:r>
              <a:r>
                <a:rPr lang="zh-CN" altLang="zh-CN" sz="2400" dirty="0" smtClean="0">
                  <a:latin typeface="黑体"/>
                  <a:ea typeface="黑体"/>
                </a:rPr>
                <a:t>管理 </a:t>
              </a:r>
              <a:endParaRPr lang="zh-CN" altLang="en-US" sz="2400" dirty="0">
                <a:latin typeface="黑体"/>
                <a:ea typeface="黑体"/>
                <a:sym typeface="Arial" panose="020B0604020202020204" pitchFamily="34" charset="0"/>
              </a:endParaRPr>
            </a:p>
          </p:txBody>
        </p:sp>
        <p:grpSp>
          <p:nvGrpSpPr>
            <p:cNvPr id="33" name="组合 2"/>
            <p:cNvGrpSpPr/>
            <p:nvPr/>
          </p:nvGrpSpPr>
          <p:grpSpPr>
            <a:xfrm>
              <a:off x="4357092" y="1347614"/>
              <a:ext cx="802436" cy="488156"/>
              <a:chOff x="6127160" y="2096130"/>
              <a:chExt cx="1128426" cy="686432"/>
            </a:xfrm>
          </p:grpSpPr>
          <p:cxnSp>
            <p:nvCxnSpPr>
              <p:cNvPr id="34" name="MH_Other_1"/>
              <p:cNvCxnSpPr/>
              <p:nvPr>
                <p:custDataLst>
                  <p:tags r:id="rId23"/>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5" name="MH_Other_2"/>
              <p:cNvSpPr/>
              <p:nvPr>
                <p:custDataLst>
                  <p:tags r:id="rId24"/>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MH_Other_3"/>
              <p:cNvSpPr txBox="1">
                <a:spLocks noChangeArrowheads="1"/>
              </p:cNvSpPr>
              <p:nvPr>
                <p:custDataLst>
                  <p:tags r:id="rId25"/>
                </p:custDataLst>
              </p:nvPr>
            </p:nvSpPr>
            <p:spPr bwMode="auto">
              <a:xfrm>
                <a:off x="6127160" y="2108477"/>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06</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7" name="组合 24"/>
          <p:cNvGrpSpPr/>
          <p:nvPr/>
        </p:nvGrpSpPr>
        <p:grpSpPr>
          <a:xfrm>
            <a:off x="5220072" y="1803559"/>
            <a:ext cx="3384376" cy="561734"/>
            <a:chOff x="4357092" y="2091358"/>
            <a:chExt cx="3383789" cy="561559"/>
          </a:xfrm>
        </p:grpSpPr>
        <p:sp>
          <p:nvSpPr>
            <p:cNvPr id="38" name="MH_SubTitle_2"/>
            <p:cNvSpPr txBox="1"/>
            <p:nvPr>
              <p:custDataLst>
                <p:tags r:id="rId18"/>
              </p:custDataLst>
            </p:nvPr>
          </p:nvSpPr>
          <p:spPr>
            <a:xfrm>
              <a:off x="5149043" y="2283700"/>
              <a:ext cx="2591838"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物流</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39" name="组合 6"/>
            <p:cNvGrpSpPr/>
            <p:nvPr/>
          </p:nvGrpSpPr>
          <p:grpSpPr>
            <a:xfrm>
              <a:off x="4357092" y="2091358"/>
              <a:ext cx="802436" cy="488156"/>
              <a:chOff x="6127160" y="3142521"/>
              <a:chExt cx="1128426" cy="686432"/>
            </a:xfrm>
          </p:grpSpPr>
          <p:cxnSp>
            <p:nvCxnSpPr>
              <p:cNvPr id="40" name="MH_Other_4"/>
              <p:cNvCxnSpPr/>
              <p:nvPr>
                <p:custDataLst>
                  <p:tags r:id="rId19"/>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MH_Other_5"/>
              <p:cNvSpPr/>
              <p:nvPr>
                <p:custDataLst>
                  <p:tags r:id="rId20"/>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MH_Other_6"/>
              <p:cNvSpPr txBox="1">
                <a:spLocks noChangeArrowheads="1"/>
              </p:cNvSpPr>
              <p:nvPr>
                <p:custDataLst>
                  <p:tags r:id="rId21"/>
                </p:custDataLst>
              </p:nvPr>
            </p:nvSpPr>
            <p:spPr bwMode="auto">
              <a:xfrm>
                <a:off x="6127160" y="3154868"/>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07</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3" name="组合 25"/>
          <p:cNvGrpSpPr/>
          <p:nvPr/>
        </p:nvGrpSpPr>
        <p:grpSpPr>
          <a:xfrm>
            <a:off x="5220072" y="2547536"/>
            <a:ext cx="3291263" cy="573915"/>
            <a:chOff x="4357092" y="2835101"/>
            <a:chExt cx="3290693" cy="573736"/>
          </a:xfrm>
        </p:grpSpPr>
        <p:sp>
          <p:nvSpPr>
            <p:cNvPr id="44" name="MH_SubTitle_3"/>
            <p:cNvSpPr txBox="1"/>
            <p:nvPr>
              <p:custDataLst>
                <p:tags r:id="rId14"/>
              </p:custDataLst>
            </p:nvPr>
          </p:nvSpPr>
          <p:spPr>
            <a:xfrm>
              <a:off x="5152472" y="3039620"/>
              <a:ext cx="2495313"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财务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45" name="组合 7"/>
            <p:cNvGrpSpPr/>
            <p:nvPr/>
          </p:nvGrpSpPr>
          <p:grpSpPr>
            <a:xfrm>
              <a:off x="4357092" y="2835101"/>
              <a:ext cx="802436" cy="488156"/>
              <a:chOff x="6127160" y="4187237"/>
              <a:chExt cx="1128426" cy="686432"/>
            </a:xfrm>
          </p:grpSpPr>
          <p:cxnSp>
            <p:nvCxnSpPr>
              <p:cNvPr id="46" name="MH_Other_7"/>
              <p:cNvCxnSpPr/>
              <p:nvPr>
                <p:custDataLst>
                  <p:tags r:id="rId15"/>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7" name="MH_Other_8"/>
              <p:cNvSpPr/>
              <p:nvPr>
                <p:custDataLst>
                  <p:tags r:id="rId16"/>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MH_Other_9"/>
              <p:cNvSpPr txBox="1">
                <a:spLocks noChangeArrowheads="1"/>
              </p:cNvSpPr>
              <p:nvPr>
                <p:custDataLst>
                  <p:tags r:id="rId17"/>
                </p:custDataLst>
              </p:nvPr>
            </p:nvSpPr>
            <p:spPr bwMode="auto">
              <a:xfrm>
                <a:off x="6127160" y="419958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08</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9" name="组合 26"/>
          <p:cNvGrpSpPr/>
          <p:nvPr/>
        </p:nvGrpSpPr>
        <p:grpSpPr>
          <a:xfrm>
            <a:off x="5220072" y="3291513"/>
            <a:ext cx="3312369" cy="573519"/>
            <a:chOff x="4357092" y="3578845"/>
            <a:chExt cx="3311794" cy="573341"/>
          </a:xfrm>
        </p:grpSpPr>
        <p:sp>
          <p:nvSpPr>
            <p:cNvPr id="50" name="MH_SubTitle_4"/>
            <p:cNvSpPr txBox="1"/>
            <p:nvPr>
              <p:custDataLst>
                <p:tags r:id="rId10"/>
              </p:custDataLst>
            </p:nvPr>
          </p:nvSpPr>
          <p:spPr>
            <a:xfrm>
              <a:off x="5149043" y="3782968"/>
              <a:ext cx="2519843"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文化</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51" name="组合 9"/>
            <p:cNvGrpSpPr/>
            <p:nvPr/>
          </p:nvGrpSpPr>
          <p:grpSpPr>
            <a:xfrm>
              <a:off x="4357092" y="3578845"/>
              <a:ext cx="802436" cy="486966"/>
              <a:chOff x="6127160" y="5233626"/>
              <a:chExt cx="1128426" cy="684758"/>
            </a:xfrm>
          </p:grpSpPr>
          <p:cxnSp>
            <p:nvCxnSpPr>
              <p:cNvPr id="52" name="MH_Other_10"/>
              <p:cNvCxnSpPr/>
              <p:nvPr>
                <p:custDataLst>
                  <p:tags r:id="rId11"/>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3" name="MH_Other_11"/>
              <p:cNvSpPr/>
              <p:nvPr>
                <p:custDataLst>
                  <p:tags r:id="rId12"/>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MH_Other_12"/>
              <p:cNvSpPr txBox="1">
                <a:spLocks noChangeArrowheads="1"/>
              </p:cNvSpPr>
              <p:nvPr>
                <p:custDataLst>
                  <p:tags r:id="rId13"/>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09</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0" name="组合 26"/>
          <p:cNvGrpSpPr/>
          <p:nvPr/>
        </p:nvGrpSpPr>
        <p:grpSpPr>
          <a:xfrm>
            <a:off x="1331640" y="4107453"/>
            <a:ext cx="3218278" cy="532574"/>
            <a:chOff x="4357092" y="3556915"/>
            <a:chExt cx="3217714" cy="532410"/>
          </a:xfrm>
        </p:grpSpPr>
        <p:sp>
          <p:nvSpPr>
            <p:cNvPr id="81" name="MH_SubTitle_4"/>
            <p:cNvSpPr txBox="1"/>
            <p:nvPr>
              <p:custDataLst>
                <p:tags r:id="rId6"/>
              </p:custDataLst>
            </p:nvPr>
          </p:nvSpPr>
          <p:spPr>
            <a:xfrm>
              <a:off x="5027021" y="3720107"/>
              <a:ext cx="2547785" cy="369218"/>
            </a:xfrm>
            <a:prstGeom prst="rect">
              <a:avLst/>
            </a:prstGeom>
            <a:noFill/>
          </p:spPr>
          <p:txBody>
            <a:bodyPr wrap="square" lIns="0" tIns="0" rIns="0" bIns="0" anchor="ctr">
              <a:spAutoFit/>
            </a:bodyPr>
            <a:lstStyle/>
            <a:p>
              <a:pPr lvl="0"/>
              <a:r>
                <a:rPr lang="zh-CN" altLang="zh-CN" sz="2400" dirty="0">
                  <a:latin typeface="黑体"/>
                  <a:ea typeface="黑体"/>
                </a:rPr>
                <a:t>现代企业生产管理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2" name="组合 9"/>
            <p:cNvGrpSpPr/>
            <p:nvPr/>
          </p:nvGrpSpPr>
          <p:grpSpPr>
            <a:xfrm>
              <a:off x="4357092" y="3556915"/>
              <a:ext cx="802436" cy="508899"/>
              <a:chOff x="6127160" y="5202785"/>
              <a:chExt cx="1128426" cy="715599"/>
            </a:xfrm>
          </p:grpSpPr>
          <p:cxnSp>
            <p:nvCxnSpPr>
              <p:cNvPr id="83" name="MH_Other_10"/>
              <p:cNvCxnSpPr/>
              <p:nvPr>
                <p:custDataLst>
                  <p:tags r:id="rId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84" name="MH_Other_11"/>
              <p:cNvSpPr/>
              <p:nvPr>
                <p:custDataLst>
                  <p:tags r:id="rId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MH_Other_12"/>
              <p:cNvSpPr txBox="1">
                <a:spLocks noChangeArrowheads="1"/>
              </p:cNvSpPr>
              <p:nvPr>
                <p:custDataLst>
                  <p:tags r:id="rId9"/>
                </p:custDataLst>
              </p:nvPr>
            </p:nvSpPr>
            <p:spPr bwMode="auto">
              <a:xfrm>
                <a:off x="6127160" y="5202785"/>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6" name="组合 26"/>
          <p:cNvGrpSpPr/>
          <p:nvPr/>
        </p:nvGrpSpPr>
        <p:grpSpPr>
          <a:xfrm>
            <a:off x="5194314" y="4146658"/>
            <a:ext cx="3949686" cy="535789"/>
            <a:chOff x="4357092" y="3578845"/>
            <a:chExt cx="3949001" cy="535624"/>
          </a:xfrm>
        </p:grpSpPr>
        <p:sp>
          <p:nvSpPr>
            <p:cNvPr id="87" name="MH_SubTitle_4"/>
            <p:cNvSpPr txBox="1"/>
            <p:nvPr>
              <p:custDataLst>
                <p:tags r:id="rId2"/>
              </p:custDataLst>
            </p:nvPr>
          </p:nvSpPr>
          <p:spPr>
            <a:xfrm>
              <a:off x="5174796" y="3745251"/>
              <a:ext cx="3131297"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电子商务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8" name="组合 9"/>
            <p:cNvGrpSpPr/>
            <p:nvPr/>
          </p:nvGrpSpPr>
          <p:grpSpPr>
            <a:xfrm>
              <a:off x="4357092" y="3578845"/>
              <a:ext cx="802436" cy="486966"/>
              <a:chOff x="6127160" y="5233626"/>
              <a:chExt cx="1128426" cy="684758"/>
            </a:xfrm>
          </p:grpSpPr>
          <p:cxnSp>
            <p:nvCxnSpPr>
              <p:cNvPr id="89" name="MH_Other_10"/>
              <p:cNvCxnSpPr/>
              <p:nvPr>
                <p:custDataLst>
                  <p:tags r:id="rId3"/>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90" name="MH_Other_11"/>
              <p:cNvSpPr/>
              <p:nvPr>
                <p:custDataLst>
                  <p:tags r:id="rId4"/>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MH_Other_12"/>
              <p:cNvSpPr txBox="1">
                <a:spLocks noChangeArrowheads="1"/>
              </p:cNvSpPr>
              <p:nvPr>
                <p:custDataLst>
                  <p:tags r:id="rId5"/>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74862594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4"/>
                                        </p:tgtEl>
                                        <p:attrNameLst>
                                          <p:attrName>style.visibility</p:attrName>
                                        </p:attrNameLst>
                                      </p:cBhvr>
                                      <p:to>
                                        <p:strVal val="visible"/>
                                      </p:to>
                                    </p:set>
                                    <p:anim by="(-#ppt_w*2)" calcmode="lin" valueType="num">
                                      <p:cBhvr rctx="PPT">
                                        <p:cTn id="13" dur="500" autoRev="1" fill="hold">
                                          <p:stCondLst>
                                            <p:cond delay="0"/>
                                          </p:stCondLst>
                                        </p:cTn>
                                        <p:tgtEl>
                                          <p:spTgt spid="54"/>
                                        </p:tgtEl>
                                        <p:attrNameLst>
                                          <p:attrName>ppt_w</p:attrName>
                                        </p:attrNameLst>
                                      </p:cBhvr>
                                    </p:anim>
                                    <p:anim by="(#ppt_w*0.50)" calcmode="lin" valueType="num">
                                      <p:cBhvr>
                                        <p:cTn id="14" dur="500" decel="50000" autoRev="1" fill="hold">
                                          <p:stCondLst>
                                            <p:cond delay="0"/>
                                          </p:stCondLst>
                                        </p:cTn>
                                        <p:tgtEl>
                                          <p:spTgt spid="54"/>
                                        </p:tgtEl>
                                        <p:attrNameLst>
                                          <p:attrName>ppt_x</p:attrName>
                                        </p:attrNameLst>
                                      </p:cBhvr>
                                    </p:anim>
                                    <p:anim from="(-#ppt_h/2)" to="(#ppt_y)" calcmode="lin" valueType="num">
                                      <p:cBhvr>
                                        <p:cTn id="15" dur="1000" fill="hold">
                                          <p:stCondLst>
                                            <p:cond delay="0"/>
                                          </p:stCondLst>
                                        </p:cTn>
                                        <p:tgtEl>
                                          <p:spTgt spid="54"/>
                                        </p:tgtEl>
                                        <p:attrNameLst>
                                          <p:attrName>ppt_y</p:attrName>
                                        </p:attrNameLst>
                                      </p:cBhvr>
                                    </p:anim>
                                    <p:animRot by="21600000">
                                      <p:cBhvr>
                                        <p:cTn id="16" dur="1000" fill="hold">
                                          <p:stCondLst>
                                            <p:cond delay="0"/>
                                          </p:stCondLst>
                                        </p:cTn>
                                        <p:tgtEl>
                                          <p:spTgt spid="54"/>
                                        </p:tgtEl>
                                        <p:attrNameLst>
                                          <p:attrName>r</p:attrName>
                                        </p:attrNameLst>
                                      </p:cBhvr>
                                    </p:animRot>
                                  </p:childTnLst>
                                </p:cTn>
                              </p:par>
                            </p:childTnLst>
                          </p:cTn>
                        </p:par>
                        <p:par>
                          <p:cTn id="17" fill="hold">
                            <p:stCondLst>
                              <p:cond delay="2100"/>
                            </p:stCondLst>
                            <p:childTnLst>
                              <p:par>
                                <p:cTn id="18" presetID="2" presetClass="entr" presetSubtype="4"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500" fill="hold"/>
                                        <p:tgtEl>
                                          <p:spTgt spid="29"/>
                                        </p:tgtEl>
                                        <p:attrNameLst>
                                          <p:attrName>ppt_x</p:attrName>
                                        </p:attrNameLst>
                                      </p:cBhvr>
                                      <p:tavLst>
                                        <p:tav tm="0">
                                          <p:val>
                                            <p:strVal val="#ppt_x"/>
                                          </p:val>
                                        </p:tav>
                                        <p:tav tm="100000">
                                          <p:val>
                                            <p:strVal val="#ppt_x"/>
                                          </p:val>
                                        </p:tav>
                                      </p:tavLst>
                                    </p:anim>
                                    <p:anim calcmode="lin" valueType="num">
                                      <p:cBhvr additive="base">
                                        <p:cTn id="21" dur="500" fill="hold"/>
                                        <p:tgtEl>
                                          <p:spTgt spid="29"/>
                                        </p:tgtEl>
                                        <p:attrNameLst>
                                          <p:attrName>ppt_y</p:attrName>
                                        </p:attrNameLst>
                                      </p:cBhvr>
                                      <p:tavLst>
                                        <p:tav tm="0">
                                          <p:val>
                                            <p:strVal val="1+#ppt_h/2"/>
                                          </p:val>
                                        </p:tav>
                                        <p:tav tm="100000">
                                          <p:val>
                                            <p:strVal val="#ppt_y"/>
                                          </p:val>
                                        </p:tav>
                                      </p:tavLst>
                                    </p:anim>
                                  </p:childTnLst>
                                </p:cTn>
                              </p:par>
                            </p:childTnLst>
                          </p:cTn>
                        </p:par>
                        <p:par>
                          <p:cTn id="22" fill="hold">
                            <p:stCondLst>
                              <p:cond delay="2600"/>
                            </p:stCondLst>
                            <p:childTnLst>
                              <p:par>
                                <p:cTn id="23" presetID="2" presetClass="entr" presetSubtype="4" fill="hold"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ppt_x"/>
                                          </p:val>
                                        </p:tav>
                                        <p:tav tm="100000">
                                          <p:val>
                                            <p:strVal val="#ppt_x"/>
                                          </p:val>
                                        </p:tav>
                                      </p:tavLst>
                                    </p:anim>
                                    <p:anim calcmode="lin" valueType="num">
                                      <p:cBhvr additive="base">
                                        <p:cTn id="26" dur="500" fill="hold"/>
                                        <p:tgtEl>
                                          <p:spTgt spid="62"/>
                                        </p:tgtEl>
                                        <p:attrNameLst>
                                          <p:attrName>ppt_y</p:attrName>
                                        </p:attrNameLst>
                                      </p:cBhvr>
                                      <p:tavLst>
                                        <p:tav tm="0">
                                          <p:val>
                                            <p:strVal val="1+#ppt_h/2"/>
                                          </p:val>
                                        </p:tav>
                                        <p:tav tm="100000">
                                          <p:val>
                                            <p:strVal val="#ppt_y"/>
                                          </p:val>
                                        </p:tav>
                                      </p:tavLst>
                                    </p:anim>
                                  </p:childTnLst>
                                </p:cTn>
                              </p:par>
                            </p:childTnLst>
                          </p:cTn>
                        </p:par>
                        <p:par>
                          <p:cTn id="27" fill="hold">
                            <p:stCondLst>
                              <p:cond delay="3100"/>
                            </p:stCondLst>
                            <p:childTnLst>
                              <p:par>
                                <p:cTn id="28" presetID="2" presetClass="entr" presetSubtype="4" fill="hold" nodeType="afterEffect">
                                  <p:stCondLst>
                                    <p:cond delay="0"/>
                                  </p:stCondLst>
                                  <p:childTnLst>
                                    <p:set>
                                      <p:cBhvr>
                                        <p:cTn id="29" dur="1" fill="hold">
                                          <p:stCondLst>
                                            <p:cond delay="0"/>
                                          </p:stCondLst>
                                        </p:cTn>
                                        <p:tgtEl>
                                          <p:spTgt spid="68"/>
                                        </p:tgtEl>
                                        <p:attrNameLst>
                                          <p:attrName>style.visibility</p:attrName>
                                        </p:attrNameLst>
                                      </p:cBhvr>
                                      <p:to>
                                        <p:strVal val="visible"/>
                                      </p:to>
                                    </p:set>
                                    <p:anim calcmode="lin" valueType="num">
                                      <p:cBhvr additive="base">
                                        <p:cTn id="30" dur="500" fill="hold"/>
                                        <p:tgtEl>
                                          <p:spTgt spid="68"/>
                                        </p:tgtEl>
                                        <p:attrNameLst>
                                          <p:attrName>ppt_x</p:attrName>
                                        </p:attrNameLst>
                                      </p:cBhvr>
                                      <p:tavLst>
                                        <p:tav tm="0">
                                          <p:val>
                                            <p:strVal val="#ppt_x"/>
                                          </p:val>
                                        </p:tav>
                                        <p:tav tm="100000">
                                          <p:val>
                                            <p:strVal val="#ppt_x"/>
                                          </p:val>
                                        </p:tav>
                                      </p:tavLst>
                                    </p:anim>
                                    <p:anim calcmode="lin" valueType="num">
                                      <p:cBhvr additive="base">
                                        <p:cTn id="31" dur="500" fill="hold"/>
                                        <p:tgtEl>
                                          <p:spTgt spid="68"/>
                                        </p:tgtEl>
                                        <p:attrNameLst>
                                          <p:attrName>ppt_y</p:attrName>
                                        </p:attrNameLst>
                                      </p:cBhvr>
                                      <p:tavLst>
                                        <p:tav tm="0">
                                          <p:val>
                                            <p:strVal val="1+#ppt_h/2"/>
                                          </p:val>
                                        </p:tav>
                                        <p:tav tm="100000">
                                          <p:val>
                                            <p:strVal val="#ppt_y"/>
                                          </p:val>
                                        </p:tav>
                                      </p:tavLst>
                                    </p:anim>
                                  </p:childTnLst>
                                </p:cTn>
                              </p:par>
                            </p:childTnLst>
                          </p:cTn>
                        </p:par>
                        <p:par>
                          <p:cTn id="32" fill="hold">
                            <p:stCondLst>
                              <p:cond delay="3600"/>
                            </p:stCondLst>
                            <p:childTnLst>
                              <p:par>
                                <p:cTn id="33" presetID="2" presetClass="entr" presetSubtype="4" fill="hold" nodeType="after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ppt_x"/>
                                          </p:val>
                                        </p:tav>
                                        <p:tav tm="100000">
                                          <p:val>
                                            <p:strVal val="#ppt_x"/>
                                          </p:val>
                                        </p:tav>
                                      </p:tavLst>
                                    </p:anim>
                                    <p:anim calcmode="lin" valueType="num">
                                      <p:cBhvr additive="base">
                                        <p:cTn id="36" dur="500" fill="hold"/>
                                        <p:tgtEl>
                                          <p:spTgt spid="74"/>
                                        </p:tgtEl>
                                        <p:attrNameLst>
                                          <p:attrName>ppt_y</p:attrName>
                                        </p:attrNameLst>
                                      </p:cBhvr>
                                      <p:tavLst>
                                        <p:tav tm="0">
                                          <p:val>
                                            <p:strVal val="1+#ppt_h/2"/>
                                          </p:val>
                                        </p:tav>
                                        <p:tav tm="100000">
                                          <p:val>
                                            <p:strVal val="#ppt_y"/>
                                          </p:val>
                                        </p:tav>
                                      </p:tavLst>
                                    </p:anim>
                                  </p:childTnLst>
                                </p:cTn>
                              </p:par>
                            </p:childTnLst>
                          </p:cTn>
                        </p:par>
                        <p:par>
                          <p:cTn id="37" fill="hold">
                            <p:stCondLst>
                              <p:cond delay="4100"/>
                            </p:stCondLst>
                            <p:childTnLst>
                              <p:par>
                                <p:cTn id="38" presetID="2" presetClass="entr" presetSubtype="4"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ppt_x"/>
                                          </p:val>
                                        </p:tav>
                                        <p:tav tm="100000">
                                          <p:val>
                                            <p:strVal val="#ppt_x"/>
                                          </p:val>
                                        </p:tav>
                                      </p:tavLst>
                                    </p:anim>
                                    <p:anim calcmode="lin" valueType="num">
                                      <p:cBhvr additive="base">
                                        <p:cTn id="41" dur="500" fill="hold"/>
                                        <p:tgtEl>
                                          <p:spTgt spid="30"/>
                                        </p:tgtEl>
                                        <p:attrNameLst>
                                          <p:attrName>ppt_y</p:attrName>
                                        </p:attrNameLst>
                                      </p:cBhvr>
                                      <p:tavLst>
                                        <p:tav tm="0">
                                          <p:val>
                                            <p:strVal val="1+#ppt_h/2"/>
                                          </p:val>
                                        </p:tav>
                                        <p:tav tm="100000">
                                          <p:val>
                                            <p:strVal val="#ppt_y"/>
                                          </p:val>
                                        </p:tav>
                                      </p:tavLst>
                                    </p:anim>
                                  </p:childTnLst>
                                </p:cTn>
                              </p:par>
                            </p:childTnLst>
                          </p:cTn>
                        </p:par>
                        <p:par>
                          <p:cTn id="42" fill="hold">
                            <p:stCondLst>
                              <p:cond delay="4600"/>
                            </p:stCondLst>
                            <p:childTnLst>
                              <p:par>
                                <p:cTn id="43" presetID="2" presetClass="entr" presetSubtype="4" fill="hold"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additive="base">
                                        <p:cTn id="45" dur="500" fill="hold"/>
                                        <p:tgtEl>
                                          <p:spTgt spid="37"/>
                                        </p:tgtEl>
                                        <p:attrNameLst>
                                          <p:attrName>ppt_x</p:attrName>
                                        </p:attrNameLst>
                                      </p:cBhvr>
                                      <p:tavLst>
                                        <p:tav tm="0">
                                          <p:val>
                                            <p:strVal val="#ppt_x"/>
                                          </p:val>
                                        </p:tav>
                                        <p:tav tm="100000">
                                          <p:val>
                                            <p:strVal val="#ppt_x"/>
                                          </p:val>
                                        </p:tav>
                                      </p:tavLst>
                                    </p:anim>
                                    <p:anim calcmode="lin" valueType="num">
                                      <p:cBhvr additive="base">
                                        <p:cTn id="46" dur="500" fill="hold"/>
                                        <p:tgtEl>
                                          <p:spTgt spid="37"/>
                                        </p:tgtEl>
                                        <p:attrNameLst>
                                          <p:attrName>ppt_y</p:attrName>
                                        </p:attrNameLst>
                                      </p:cBhvr>
                                      <p:tavLst>
                                        <p:tav tm="0">
                                          <p:val>
                                            <p:strVal val="1+#ppt_h/2"/>
                                          </p:val>
                                        </p:tav>
                                        <p:tav tm="100000">
                                          <p:val>
                                            <p:strVal val="#ppt_y"/>
                                          </p:val>
                                        </p:tav>
                                      </p:tavLst>
                                    </p:anim>
                                  </p:childTnLst>
                                </p:cTn>
                              </p:par>
                            </p:childTnLst>
                          </p:cTn>
                        </p:par>
                        <p:par>
                          <p:cTn id="47" fill="hold">
                            <p:stCondLst>
                              <p:cond delay="5100"/>
                            </p:stCondLst>
                            <p:childTnLst>
                              <p:par>
                                <p:cTn id="48" presetID="2" presetClass="entr" presetSubtype="4" fill="hold"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ppt_x"/>
                                          </p:val>
                                        </p:tav>
                                        <p:tav tm="100000">
                                          <p:val>
                                            <p:strVal val="#ppt_x"/>
                                          </p:val>
                                        </p:tav>
                                      </p:tavLst>
                                    </p:anim>
                                    <p:anim calcmode="lin" valueType="num">
                                      <p:cBhvr additive="base">
                                        <p:cTn id="51" dur="5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5600"/>
                            </p:stCondLst>
                            <p:childTnLst>
                              <p:par>
                                <p:cTn id="53" presetID="2" presetClass="entr" presetSubtype="4"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additive="base">
                                        <p:cTn id="55" dur="500" fill="hold"/>
                                        <p:tgtEl>
                                          <p:spTgt spid="49"/>
                                        </p:tgtEl>
                                        <p:attrNameLst>
                                          <p:attrName>ppt_x</p:attrName>
                                        </p:attrNameLst>
                                      </p:cBhvr>
                                      <p:tavLst>
                                        <p:tav tm="0">
                                          <p:val>
                                            <p:strVal val="#ppt_x"/>
                                          </p:val>
                                        </p:tav>
                                        <p:tav tm="100000">
                                          <p:val>
                                            <p:strVal val="#ppt_x"/>
                                          </p:val>
                                        </p:tav>
                                      </p:tavLst>
                                    </p:anim>
                                    <p:anim calcmode="lin" valueType="num">
                                      <p:cBhvr additive="base">
                                        <p:cTn id="56" dur="500" fill="hold"/>
                                        <p:tgtEl>
                                          <p:spTgt spid="49"/>
                                        </p:tgtEl>
                                        <p:attrNameLst>
                                          <p:attrName>ppt_y</p:attrName>
                                        </p:attrNameLst>
                                      </p:cBhvr>
                                      <p:tavLst>
                                        <p:tav tm="0">
                                          <p:val>
                                            <p:strVal val="1+#ppt_h/2"/>
                                          </p:val>
                                        </p:tav>
                                        <p:tav tm="100000">
                                          <p:val>
                                            <p:strVal val="#ppt_y"/>
                                          </p:val>
                                        </p:tav>
                                      </p:tavLst>
                                    </p:anim>
                                  </p:childTnLst>
                                </p:cTn>
                              </p:par>
                            </p:childTnLst>
                          </p:cTn>
                        </p:par>
                        <p:par>
                          <p:cTn id="57" fill="hold">
                            <p:stCondLst>
                              <p:cond delay="6100"/>
                            </p:stCondLst>
                            <p:childTnLst>
                              <p:par>
                                <p:cTn id="58" presetID="2" presetClass="entr" presetSubtype="4" fill="hold" nodeType="afterEffect">
                                  <p:stCondLst>
                                    <p:cond delay="0"/>
                                  </p:stCondLst>
                                  <p:childTnLst>
                                    <p:set>
                                      <p:cBhvr>
                                        <p:cTn id="59" dur="1" fill="hold">
                                          <p:stCondLst>
                                            <p:cond delay="0"/>
                                          </p:stCondLst>
                                        </p:cTn>
                                        <p:tgtEl>
                                          <p:spTgt spid="80"/>
                                        </p:tgtEl>
                                        <p:attrNameLst>
                                          <p:attrName>style.visibility</p:attrName>
                                        </p:attrNameLst>
                                      </p:cBhvr>
                                      <p:to>
                                        <p:strVal val="visible"/>
                                      </p:to>
                                    </p:set>
                                    <p:anim calcmode="lin" valueType="num">
                                      <p:cBhvr additive="base">
                                        <p:cTn id="60" dur="500" fill="hold"/>
                                        <p:tgtEl>
                                          <p:spTgt spid="80"/>
                                        </p:tgtEl>
                                        <p:attrNameLst>
                                          <p:attrName>ppt_x</p:attrName>
                                        </p:attrNameLst>
                                      </p:cBhvr>
                                      <p:tavLst>
                                        <p:tav tm="0">
                                          <p:val>
                                            <p:strVal val="#ppt_x"/>
                                          </p:val>
                                        </p:tav>
                                        <p:tav tm="100000">
                                          <p:val>
                                            <p:strVal val="#ppt_x"/>
                                          </p:val>
                                        </p:tav>
                                      </p:tavLst>
                                    </p:anim>
                                    <p:anim calcmode="lin" valueType="num">
                                      <p:cBhvr additive="base">
                                        <p:cTn id="61" dur="500" fill="hold"/>
                                        <p:tgtEl>
                                          <p:spTgt spid="80"/>
                                        </p:tgtEl>
                                        <p:attrNameLst>
                                          <p:attrName>ppt_y</p:attrName>
                                        </p:attrNameLst>
                                      </p:cBhvr>
                                      <p:tavLst>
                                        <p:tav tm="0">
                                          <p:val>
                                            <p:strVal val="1+#ppt_h/2"/>
                                          </p:val>
                                        </p:tav>
                                        <p:tav tm="100000">
                                          <p:val>
                                            <p:strVal val="#ppt_y"/>
                                          </p:val>
                                        </p:tav>
                                      </p:tavLst>
                                    </p:anim>
                                  </p:childTnLst>
                                </p:cTn>
                              </p:par>
                            </p:childTnLst>
                          </p:cTn>
                        </p:par>
                        <p:par>
                          <p:cTn id="62" fill="hold">
                            <p:stCondLst>
                              <p:cond delay="6600"/>
                            </p:stCondLst>
                            <p:childTnLst>
                              <p:par>
                                <p:cTn id="63" presetID="2" presetClass="entr" presetSubtype="4" fill="hold" nodeType="afterEffect">
                                  <p:stCondLst>
                                    <p:cond delay="0"/>
                                  </p:stCondLst>
                                  <p:childTnLst>
                                    <p:set>
                                      <p:cBhvr>
                                        <p:cTn id="64" dur="1" fill="hold">
                                          <p:stCondLst>
                                            <p:cond delay="0"/>
                                          </p:stCondLst>
                                        </p:cTn>
                                        <p:tgtEl>
                                          <p:spTgt spid="86"/>
                                        </p:tgtEl>
                                        <p:attrNameLst>
                                          <p:attrName>style.visibility</p:attrName>
                                        </p:attrNameLst>
                                      </p:cBhvr>
                                      <p:to>
                                        <p:strVal val="visible"/>
                                      </p:to>
                                    </p:set>
                                    <p:anim calcmode="lin" valueType="num">
                                      <p:cBhvr additive="base">
                                        <p:cTn id="65" dur="500" fill="hold"/>
                                        <p:tgtEl>
                                          <p:spTgt spid="86"/>
                                        </p:tgtEl>
                                        <p:attrNameLst>
                                          <p:attrName>ppt_x</p:attrName>
                                        </p:attrNameLst>
                                      </p:cBhvr>
                                      <p:tavLst>
                                        <p:tav tm="0">
                                          <p:val>
                                            <p:strVal val="#ppt_x"/>
                                          </p:val>
                                        </p:tav>
                                        <p:tav tm="100000">
                                          <p:val>
                                            <p:strVal val="#ppt_x"/>
                                          </p:val>
                                        </p:tav>
                                      </p:tavLst>
                                    </p:anim>
                                    <p:anim calcmode="lin" valueType="num">
                                      <p:cBhvr additive="base">
                                        <p:cTn id="66"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4"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059832" y="1059582"/>
            <a:ext cx="3312368" cy="2664296"/>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1691680" y="1572795"/>
            <a:ext cx="3850240" cy="430887"/>
          </a:xfrm>
          <a:prstGeom prst="rect">
            <a:avLst/>
          </a:prstGeom>
        </p:spPr>
        <p:txBody>
          <a:bodyPr wrap="square" lIns="0" tIns="0" rIns="0" bIns="0">
            <a:spAutoFit/>
          </a:bodyPr>
          <a:lstStyle/>
          <a:p>
            <a:r>
              <a:rPr lang="zh-CN" altLang="en-US" sz="28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现代企业生产管理</a:t>
            </a:r>
            <a:endParaRPr lang="zh-CN" altLang="en-US" sz="28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1691680" y="2123707"/>
            <a:ext cx="1910779" cy="307777"/>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2000" dirty="0" smtClean="0">
                <a:latin typeface="黑体"/>
                <a:ea typeface="黑体"/>
                <a:sym typeface="Arial" panose="020B0604020202020204" pitchFamily="34" charset="0"/>
              </a:rPr>
              <a:t>生产过程的组织</a:t>
            </a:r>
            <a:endParaRPr lang="en-US" altLang="zh-CN" sz="2000" dirty="0">
              <a:latin typeface="黑体"/>
              <a:ea typeface="黑体"/>
              <a:sym typeface="Arial" panose="020B0604020202020204" pitchFamily="34" charset="0"/>
            </a:endParaRPr>
          </a:p>
        </p:txBody>
      </p:sp>
      <p:sp>
        <p:nvSpPr>
          <p:cNvPr id="31" name="TextBox 11"/>
          <p:cNvSpPr txBox="1"/>
          <p:nvPr/>
        </p:nvSpPr>
        <p:spPr>
          <a:xfrm>
            <a:off x="1691680" y="2512650"/>
            <a:ext cx="1500411"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生产计划工作</a:t>
            </a:r>
            <a:endParaRPr lang="en-US" altLang="zh-CN" dirty="0">
              <a:latin typeface="黑体"/>
              <a:ea typeface="黑体"/>
              <a:sym typeface="Arial" panose="020B0604020202020204" pitchFamily="34" charset="0"/>
            </a:endParaRPr>
          </a:p>
        </p:txBody>
      </p:sp>
      <p:sp>
        <p:nvSpPr>
          <p:cNvPr id="10" name="矩形 9"/>
          <p:cNvSpPr/>
          <p:nvPr/>
        </p:nvSpPr>
        <p:spPr>
          <a:xfrm>
            <a:off x="5652120" y="1851670"/>
            <a:ext cx="600117" cy="1477328"/>
          </a:xfrm>
          <a:prstGeom prst="rect">
            <a:avLst/>
          </a:prstGeom>
        </p:spPr>
        <p:txBody>
          <a:bodyPr wrap="square" lIns="0" tIns="0" rIns="0" bIns="0">
            <a:spAutoFit/>
          </a:bodyPr>
          <a:lstStyle/>
          <a:p>
            <a:r>
              <a:rPr lang="zh-CN" altLang="en-US" sz="32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第五章</a:t>
            </a:r>
            <a:endParaRPr lang="zh-CN" altLang="en-US" sz="3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11"/>
          <p:cNvSpPr txBox="1"/>
          <p:nvPr/>
        </p:nvSpPr>
        <p:spPr>
          <a:xfrm>
            <a:off x="1691680" y="2870815"/>
            <a:ext cx="2192908"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生产作业计划与控制</a:t>
            </a:r>
            <a:endParaRPr lang="en-US" altLang="zh-CN" dirty="0">
              <a:latin typeface="黑体"/>
              <a:ea typeface="黑体"/>
              <a:sym typeface="Arial" panose="020B0604020202020204" pitchFamily="34" charset="0"/>
            </a:endParaRPr>
          </a:p>
        </p:txBody>
      </p:sp>
    </p:spTree>
    <p:extLst>
      <p:ext uri="{BB962C8B-B14F-4D97-AF65-F5344CB8AC3E}">
        <p14:creationId xmlns:p14="http://schemas.microsoft.com/office/powerpoint/2010/main" val="2567781698"/>
      </p:ext>
    </p:extLst>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p:bldP spid="30" grpId="0"/>
      <p:bldP spid="31" grpId="0"/>
      <p:bldP spid="10"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3"/>
          <p:cNvSpPr>
            <a:spLocks noChangeArrowheads="1"/>
          </p:cNvSpPr>
          <p:nvPr/>
        </p:nvSpPr>
        <p:spPr bwMode="auto">
          <a:xfrm>
            <a:off x="899592" y="1275607"/>
            <a:ext cx="7344816" cy="1656183"/>
          </a:xfrm>
          <a:prstGeom prst="rect">
            <a:avLst/>
          </a:prstGeom>
          <a:blipFill dpi="0" rotWithShape="1">
            <a:blip r:embed="rId3" cstate="print">
              <a:lum bright="70000" contrast="-70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435" tIns="45717" rIns="91435" bIns="45717"/>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400" dirty="0"/>
          </a:p>
        </p:txBody>
      </p:sp>
      <p:sp>
        <p:nvSpPr>
          <p:cNvPr id="22" name="TextBox 14"/>
          <p:cNvSpPr>
            <a:spLocks noChangeArrowheads="1"/>
          </p:cNvSpPr>
          <p:nvPr/>
        </p:nvSpPr>
        <p:spPr bwMode="auto">
          <a:xfrm>
            <a:off x="611560" y="771550"/>
            <a:ext cx="8208912" cy="388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r>
              <a:rPr lang="zh-CN" altLang="zh-CN" sz="2400" dirty="0">
                <a:solidFill>
                  <a:schemeClr val="accent1"/>
                </a:solidFill>
                <a:latin typeface="黑体"/>
                <a:ea typeface="黑体"/>
              </a:rPr>
              <a:t>生产管理系统的组</a:t>
            </a:r>
            <a:r>
              <a:rPr lang="zh-CN" altLang="zh-CN" sz="2400" dirty="0" smtClean="0">
                <a:solidFill>
                  <a:schemeClr val="accent1"/>
                </a:solidFill>
                <a:latin typeface="黑体"/>
                <a:ea typeface="黑体"/>
              </a:rPr>
              <a:t>成</a:t>
            </a:r>
            <a:endParaRPr lang="en-US" altLang="zh-CN" sz="2400" dirty="0" smtClean="0">
              <a:solidFill>
                <a:schemeClr val="accent1"/>
              </a:solidFill>
              <a:latin typeface="黑体"/>
              <a:ea typeface="黑体"/>
            </a:endParaRPr>
          </a:p>
          <a:p>
            <a:r>
              <a:rPr lang="zh-CN" altLang="zh-CN" sz="1800" dirty="0">
                <a:latin typeface="黑体"/>
                <a:ea typeface="黑体"/>
              </a:rPr>
              <a:t>（一）产品与服务：产品是具有一定使用价值的成品或半成品。服务主要指无形产品。产品和服务应满足用户和市场的需要，即品种对路、质量优良、价格便宜、交货及时。</a:t>
            </a:r>
          </a:p>
          <a:p>
            <a:r>
              <a:rPr lang="zh-CN" altLang="zh-CN" sz="1800" dirty="0">
                <a:latin typeface="黑体"/>
                <a:ea typeface="黑体"/>
              </a:rPr>
              <a:t>（二） 生产要素：包括人（劳动力）、财（资金）、物（土地、建筑物</a:t>
            </a:r>
            <a:r>
              <a:rPr lang="zh-CN" altLang="zh-CN" sz="1800" dirty="0" smtClean="0">
                <a:latin typeface="黑体"/>
                <a:ea typeface="黑体"/>
              </a:rPr>
              <a:t>、</a:t>
            </a:r>
            <a:endParaRPr lang="en-US" altLang="zh-CN" sz="1800" dirty="0" smtClean="0">
              <a:latin typeface="黑体"/>
              <a:ea typeface="黑体"/>
            </a:endParaRPr>
          </a:p>
          <a:p>
            <a:r>
              <a:rPr lang="zh-CN" altLang="zh-CN" sz="1800" dirty="0" smtClean="0">
                <a:latin typeface="黑体"/>
                <a:ea typeface="黑体"/>
              </a:rPr>
              <a:t>机器设备</a:t>
            </a:r>
            <a:r>
              <a:rPr lang="zh-CN" altLang="zh-CN" sz="1800" dirty="0">
                <a:latin typeface="黑体"/>
                <a:ea typeface="黑体"/>
              </a:rPr>
              <a:t>、工艺设备、原材料、零部件、能源）以及信息（计划、工艺图纸、情报等）。</a:t>
            </a:r>
          </a:p>
          <a:p>
            <a:r>
              <a:rPr lang="zh-CN" altLang="zh-CN" sz="1800" dirty="0">
                <a:latin typeface="黑体"/>
                <a:ea typeface="黑体"/>
              </a:rPr>
              <a:t>（三）生产过程：即产品的形成过程，也是人力、财力、物力的消耗过程</a:t>
            </a:r>
            <a:r>
              <a:rPr lang="zh-CN" altLang="zh-CN" sz="1800" dirty="0" smtClean="0">
                <a:latin typeface="黑体"/>
                <a:ea typeface="黑体"/>
              </a:rPr>
              <a:t>。</a:t>
            </a:r>
            <a:endParaRPr lang="en-US" altLang="zh-CN" sz="1800" dirty="0" smtClean="0">
              <a:latin typeface="黑体"/>
              <a:ea typeface="黑体"/>
            </a:endParaRPr>
          </a:p>
          <a:p>
            <a:r>
              <a:rPr lang="zh-CN" altLang="zh-CN" sz="1800" dirty="0" smtClean="0">
                <a:latin typeface="黑体"/>
                <a:ea typeface="黑体"/>
              </a:rPr>
              <a:t>企业通过生产过程实现生产</a:t>
            </a:r>
            <a:r>
              <a:rPr lang="zh-CN" altLang="zh-CN" sz="1800" dirty="0">
                <a:latin typeface="黑体"/>
                <a:ea typeface="黑体"/>
              </a:rPr>
              <a:t>管理目标，以最经济的生产方式，对产品的品种、数量、质量、成本、交货期，进行具体的计划，并确保实施。</a:t>
            </a:r>
          </a:p>
          <a:p>
            <a:r>
              <a:rPr lang="zh-CN" altLang="zh-CN" sz="1800" dirty="0">
                <a:latin typeface="黑体"/>
                <a:ea typeface="黑体"/>
              </a:rPr>
              <a:t>（四）反馈：是把生产过程输出的信息返回到输入的一端，以便对生产过程的控制及时提供依据，保证生产过程的正常进行和生产计划任务的完成。</a:t>
            </a:r>
          </a:p>
          <a:p>
            <a:r>
              <a:rPr lang="en-US" altLang="zh-CN" sz="2000" dirty="0" smtClean="0">
                <a:latin typeface="黑体"/>
                <a:ea typeface="黑体"/>
              </a:rPr>
              <a:t> </a:t>
            </a:r>
            <a:endParaRPr lang="zh-CN" altLang="zh-CN" sz="2000" dirty="0">
              <a:latin typeface="黑体"/>
              <a:ea typeface="黑体"/>
            </a:endParaRPr>
          </a:p>
        </p:txBody>
      </p:sp>
      <p:sp>
        <p:nvSpPr>
          <p:cNvPr id="25" name="文本框 24"/>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现代企业生产管理</a:t>
            </a:r>
            <a:r>
              <a:rPr kumimoji="1" lang="en-US" altLang="zh-CN" sz="3200" dirty="0" smtClean="0">
                <a:latin typeface="黑体"/>
                <a:ea typeface="黑体"/>
              </a:rPr>
              <a:t>-</a:t>
            </a:r>
            <a:r>
              <a:rPr kumimoji="1" lang="zh-CN" altLang="en-US" sz="3200" dirty="0" smtClean="0">
                <a:latin typeface="黑体"/>
                <a:ea typeface="黑体"/>
              </a:rPr>
              <a:t>生产过程的组织</a:t>
            </a:r>
            <a:endParaRPr kumimoji="1" lang="zh-CN" altLang="en-US" sz="3200" dirty="0">
              <a:latin typeface="黑体"/>
              <a:ea typeface="黑体"/>
            </a:endParaRPr>
          </a:p>
        </p:txBody>
      </p:sp>
    </p:spTree>
    <p:extLst>
      <p:ext uri="{BB962C8B-B14F-4D97-AF65-F5344CB8AC3E}">
        <p14:creationId xmlns:p14="http://schemas.microsoft.com/office/powerpoint/2010/main" val="368903790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p:cBhvr>
                                        <p:cTn id="7" dur="750"/>
                                        <p:tgtEl>
                                          <p:spTgt spid="18"/>
                                        </p:tgtEl>
                                      </p:cBhvr>
                                    </p:animEffect>
                                  </p:childTnLst>
                                </p:cTn>
                              </p:par>
                              <p:par>
                                <p:cTn id="8" presetID="41" presetClass="entr" presetSubtype="0" fill="hold" grpId="0" nodeType="withEffect">
                                  <p:stCondLst>
                                    <p:cond delay="1000"/>
                                  </p:stCondLst>
                                  <p:iterate type="lt">
                                    <p:tmPct val="10000"/>
                                  </p:iterate>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1" dur="500" fill="hold"/>
                                        <p:tgtEl>
                                          <p:spTgt spid="22"/>
                                        </p:tgtEl>
                                        <p:attrNameLst>
                                          <p:attrName>ppt_y</p:attrName>
                                        </p:attrNameLst>
                                      </p:cBhvr>
                                      <p:tavLst>
                                        <p:tav tm="0">
                                          <p:val>
                                            <p:strVal val="#ppt_y"/>
                                          </p:val>
                                        </p:tav>
                                        <p:tav tm="100000">
                                          <p:val>
                                            <p:strVal val="#ppt_y"/>
                                          </p:val>
                                        </p:tav>
                                      </p:tavLst>
                                    </p:anim>
                                    <p:anim calcmode="lin" valueType="num">
                                      <p:cBhvr>
                                        <p:cTn id="12"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3"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14" dur="50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22"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3"/>
          <p:cNvSpPr>
            <a:spLocks noChangeArrowheads="1"/>
          </p:cNvSpPr>
          <p:nvPr/>
        </p:nvSpPr>
        <p:spPr bwMode="auto">
          <a:xfrm>
            <a:off x="899592" y="1275607"/>
            <a:ext cx="7344816" cy="1656183"/>
          </a:xfrm>
          <a:prstGeom prst="rect">
            <a:avLst/>
          </a:prstGeom>
          <a:blipFill dpi="0" rotWithShape="1">
            <a:blip r:embed="rId3" cstate="print">
              <a:lum bright="70000" contrast="-70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435" tIns="45717" rIns="91435" bIns="45717"/>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400" dirty="0"/>
          </a:p>
        </p:txBody>
      </p:sp>
      <p:sp>
        <p:nvSpPr>
          <p:cNvPr id="22" name="TextBox 14"/>
          <p:cNvSpPr>
            <a:spLocks noChangeArrowheads="1"/>
          </p:cNvSpPr>
          <p:nvPr/>
        </p:nvSpPr>
        <p:spPr bwMode="auto">
          <a:xfrm>
            <a:off x="611560" y="771550"/>
            <a:ext cx="8208912" cy="378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r>
              <a:rPr lang="zh-CN" altLang="zh-CN" sz="2400" dirty="0">
                <a:solidFill>
                  <a:srgbClr val="0095F0"/>
                </a:solidFill>
                <a:ea typeface="黑体"/>
              </a:rPr>
              <a:t>生产管理与其他管理职能的关系：</a:t>
            </a:r>
          </a:p>
          <a:p>
            <a:r>
              <a:rPr lang="en-US" altLang="zh-CN" sz="1800" dirty="0">
                <a:ea typeface="黑体"/>
              </a:rPr>
              <a:t>1</a:t>
            </a:r>
            <a:r>
              <a:rPr lang="zh-CN" altLang="zh-CN" sz="1800" dirty="0">
                <a:ea typeface="黑体"/>
              </a:rPr>
              <a:t>、会计师只有在了解库存管理、资源利用率和劳动标准的基础上才能计算出精确的成本数据，从而进行审核，做出财务报告。</a:t>
            </a:r>
            <a:r>
              <a:rPr lang="en-US" altLang="zh-CN" sz="1800" dirty="0">
                <a:ea typeface="黑体"/>
              </a:rPr>
              <a:t> </a:t>
            </a:r>
            <a:endParaRPr lang="zh-CN" altLang="zh-CN" sz="1800" dirty="0">
              <a:ea typeface="黑体"/>
            </a:endParaRPr>
          </a:p>
          <a:p>
            <a:r>
              <a:rPr lang="en-US" altLang="zh-CN" sz="1800" dirty="0">
                <a:ea typeface="黑体"/>
              </a:rPr>
              <a:t> 2</a:t>
            </a:r>
            <a:r>
              <a:rPr lang="zh-CN" altLang="zh-CN" sz="1800" dirty="0">
                <a:ea typeface="黑体"/>
              </a:rPr>
              <a:t>、财务经理可运用库存和生产能力的概念来确定需要投入的资金量，预测现金流量，对现有资产进行管理。</a:t>
            </a:r>
            <a:r>
              <a:rPr lang="en-US" altLang="zh-CN" sz="1800" dirty="0">
                <a:ea typeface="黑体"/>
              </a:rPr>
              <a:t> </a:t>
            </a:r>
            <a:endParaRPr lang="zh-CN" altLang="zh-CN" sz="1800" dirty="0">
              <a:ea typeface="黑体"/>
            </a:endParaRPr>
          </a:p>
          <a:p>
            <a:r>
              <a:rPr lang="en-US" altLang="zh-CN" sz="1800" dirty="0">
                <a:ea typeface="黑体"/>
              </a:rPr>
              <a:t>3</a:t>
            </a:r>
            <a:r>
              <a:rPr lang="zh-CN" altLang="zh-CN" sz="1800" dirty="0">
                <a:ea typeface="黑体"/>
              </a:rPr>
              <a:t>、市场营销专家需要了解怎样作业，这样才能满足顾客订货日期，满足顾客对产品或服务的个性化要求以及进行新产品介绍。</a:t>
            </a:r>
            <a:r>
              <a:rPr lang="en-US" altLang="zh-CN" sz="1800" dirty="0">
                <a:ea typeface="黑体"/>
              </a:rPr>
              <a:t> </a:t>
            </a:r>
            <a:endParaRPr lang="zh-CN" altLang="zh-CN" sz="1800" dirty="0">
              <a:ea typeface="黑体"/>
            </a:endParaRPr>
          </a:p>
          <a:p>
            <a:r>
              <a:rPr lang="en-US" altLang="zh-CN" sz="1800" dirty="0">
                <a:ea typeface="黑体"/>
              </a:rPr>
              <a:t>4</a:t>
            </a:r>
            <a:r>
              <a:rPr lang="zh-CN" altLang="zh-CN" sz="1800" dirty="0">
                <a:ea typeface="黑体"/>
              </a:rPr>
              <a:t>、人力资源经理必须了解工作设置、工作标准与员工激励方案之间的关系，以及生产工艺要求工人掌握怎样的技术。</a:t>
            </a:r>
            <a:r>
              <a:rPr lang="en-US" altLang="zh-CN" sz="1800" dirty="0">
                <a:ea typeface="黑体"/>
              </a:rPr>
              <a:t> </a:t>
            </a:r>
            <a:endParaRPr lang="zh-CN" altLang="zh-CN" sz="1800" dirty="0">
              <a:ea typeface="黑体"/>
            </a:endParaRPr>
          </a:p>
          <a:p>
            <a:r>
              <a:rPr lang="en-US" altLang="zh-CN" sz="1800" dirty="0">
                <a:ea typeface="黑体"/>
              </a:rPr>
              <a:t>5</a:t>
            </a:r>
            <a:r>
              <a:rPr lang="zh-CN" altLang="zh-CN" sz="1800" dirty="0">
                <a:ea typeface="黑体"/>
              </a:rPr>
              <a:t>、</a:t>
            </a:r>
            <a:r>
              <a:rPr lang="en-US" altLang="zh-CN" sz="1800" dirty="0">
                <a:ea typeface="黑体"/>
              </a:rPr>
              <a:t>MIS</a:t>
            </a:r>
            <a:r>
              <a:rPr lang="zh-CN" altLang="zh-CN" sz="1800" dirty="0">
                <a:ea typeface="黑体"/>
              </a:rPr>
              <a:t>专家经常使用由他们自己或由计算机公司开发的非商业性作业信息系统。计算机的主要商业用途之一就是用在生产作业管理中。</a:t>
            </a:r>
            <a:r>
              <a:rPr lang="en-US" altLang="zh-CN" sz="1800" dirty="0">
                <a:ea typeface="黑体"/>
              </a:rPr>
              <a:t> </a:t>
            </a:r>
            <a:endParaRPr lang="zh-CN" altLang="zh-CN" sz="1800" dirty="0">
              <a:ea typeface="黑体"/>
            </a:endParaRPr>
          </a:p>
          <a:p>
            <a:r>
              <a:rPr lang="en-US" altLang="zh-CN" sz="1800" dirty="0">
                <a:ea typeface="黑体"/>
              </a:rPr>
              <a:t>6</a:t>
            </a:r>
            <a:r>
              <a:rPr lang="zh-CN" altLang="zh-CN" sz="1800" dirty="0">
                <a:ea typeface="黑体"/>
              </a:rPr>
              <a:t>、企业家往往由于缺乏良好的生产计划和库存管理方面的知识，不能有效地运用资金，最终导致经营失败。</a:t>
            </a:r>
            <a:r>
              <a:rPr lang="en-US" altLang="zh-CN" sz="1800" dirty="0">
                <a:ea typeface="黑体"/>
              </a:rPr>
              <a:t> </a:t>
            </a:r>
            <a:endParaRPr lang="zh-CN" altLang="zh-CN" sz="1800" dirty="0">
              <a:ea typeface="黑体"/>
            </a:endParaRPr>
          </a:p>
        </p:txBody>
      </p:sp>
      <p:sp>
        <p:nvSpPr>
          <p:cNvPr id="25" name="文本框 24"/>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现代企业生产管理</a:t>
            </a:r>
            <a:r>
              <a:rPr kumimoji="1" lang="en-US" altLang="zh-CN" sz="3200" dirty="0" smtClean="0">
                <a:latin typeface="黑体"/>
                <a:ea typeface="黑体"/>
              </a:rPr>
              <a:t>-</a:t>
            </a:r>
            <a:r>
              <a:rPr kumimoji="1" lang="zh-CN" altLang="en-US" sz="3200" dirty="0" smtClean="0">
                <a:latin typeface="黑体"/>
                <a:ea typeface="黑体"/>
              </a:rPr>
              <a:t>生产过程的组织</a:t>
            </a:r>
            <a:endParaRPr kumimoji="1" lang="zh-CN" altLang="en-US" sz="3200" dirty="0">
              <a:latin typeface="黑体"/>
              <a:ea typeface="黑体"/>
            </a:endParaRPr>
          </a:p>
        </p:txBody>
      </p:sp>
    </p:spTree>
    <p:extLst>
      <p:ext uri="{BB962C8B-B14F-4D97-AF65-F5344CB8AC3E}">
        <p14:creationId xmlns:p14="http://schemas.microsoft.com/office/powerpoint/2010/main" val="391912229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p:cBhvr>
                                        <p:cTn id="7" dur="750"/>
                                        <p:tgtEl>
                                          <p:spTgt spid="18"/>
                                        </p:tgtEl>
                                      </p:cBhvr>
                                    </p:animEffect>
                                  </p:childTnLst>
                                </p:cTn>
                              </p:par>
                              <p:par>
                                <p:cTn id="8" presetID="41" presetClass="entr" presetSubtype="0" fill="hold" grpId="0" nodeType="withEffect">
                                  <p:stCondLst>
                                    <p:cond delay="1000"/>
                                  </p:stCondLst>
                                  <p:iterate type="lt">
                                    <p:tmPct val="10000"/>
                                  </p:iterate>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1" dur="500" fill="hold"/>
                                        <p:tgtEl>
                                          <p:spTgt spid="22"/>
                                        </p:tgtEl>
                                        <p:attrNameLst>
                                          <p:attrName>ppt_y</p:attrName>
                                        </p:attrNameLst>
                                      </p:cBhvr>
                                      <p:tavLst>
                                        <p:tav tm="0">
                                          <p:val>
                                            <p:strVal val="#ppt_y"/>
                                          </p:val>
                                        </p:tav>
                                        <p:tav tm="100000">
                                          <p:val>
                                            <p:strVal val="#ppt_y"/>
                                          </p:val>
                                        </p:tav>
                                      </p:tavLst>
                                    </p:anim>
                                    <p:anim calcmode="lin" valueType="num">
                                      <p:cBhvr>
                                        <p:cTn id="12"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3"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14" dur="50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22"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3"/>
          <p:cNvSpPr>
            <a:spLocks noChangeArrowheads="1"/>
          </p:cNvSpPr>
          <p:nvPr/>
        </p:nvSpPr>
        <p:spPr bwMode="auto">
          <a:xfrm>
            <a:off x="827584" y="3867894"/>
            <a:ext cx="7848872" cy="864096"/>
          </a:xfrm>
          <a:prstGeom prst="rect">
            <a:avLst/>
          </a:prstGeom>
          <a:blipFill dpi="0" rotWithShape="1">
            <a:blip r:embed="rId3" cstate="print">
              <a:lum bright="70000" contrast="-70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435" tIns="45717" rIns="91435" bIns="45717"/>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400" dirty="0"/>
          </a:p>
        </p:txBody>
      </p:sp>
      <p:sp>
        <p:nvSpPr>
          <p:cNvPr id="22" name="TextBox 14"/>
          <p:cNvSpPr>
            <a:spLocks noChangeArrowheads="1"/>
          </p:cNvSpPr>
          <p:nvPr/>
        </p:nvSpPr>
        <p:spPr bwMode="auto">
          <a:xfrm>
            <a:off x="755576" y="915566"/>
            <a:ext cx="8208912" cy="2923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r>
              <a:rPr lang="zh-CN" altLang="zh-CN" sz="2400" dirty="0">
                <a:solidFill>
                  <a:srgbClr val="0095F0"/>
                </a:solidFill>
                <a:latin typeface="黑体"/>
                <a:ea typeface="黑体"/>
              </a:rPr>
              <a:t>生产管理的任务和内容</a:t>
            </a:r>
            <a:r>
              <a:rPr lang="en-US" altLang="zh-CN" sz="2400" dirty="0">
                <a:solidFill>
                  <a:srgbClr val="0095F0"/>
                </a:solidFill>
                <a:latin typeface="黑体"/>
                <a:ea typeface="黑体"/>
              </a:rPr>
              <a:t> </a:t>
            </a:r>
            <a:endParaRPr lang="zh-CN" altLang="zh-CN" sz="2400" dirty="0">
              <a:solidFill>
                <a:srgbClr val="0095F0"/>
              </a:solidFill>
              <a:latin typeface="黑体"/>
              <a:ea typeface="黑体"/>
            </a:endParaRPr>
          </a:p>
          <a:p>
            <a:r>
              <a:rPr lang="zh-CN" altLang="zh-CN" sz="2000" dirty="0">
                <a:latin typeface="黑体"/>
                <a:ea typeface="黑体"/>
              </a:rPr>
              <a:t>（一）生产管理的任务就在于运用组织、计划、控制等职能，把</a:t>
            </a:r>
            <a:r>
              <a:rPr lang="zh-CN" altLang="zh-CN" sz="2000" dirty="0" smtClean="0">
                <a:latin typeface="黑体"/>
                <a:ea typeface="黑体"/>
              </a:rPr>
              <a:t>投入</a:t>
            </a:r>
            <a:endParaRPr lang="en-US" altLang="zh-CN" sz="2000" dirty="0" smtClean="0">
              <a:latin typeface="黑体"/>
              <a:ea typeface="黑体"/>
            </a:endParaRPr>
          </a:p>
          <a:p>
            <a:r>
              <a:rPr lang="zh-CN" altLang="zh-CN" sz="2000" dirty="0">
                <a:latin typeface="黑体"/>
                <a:ea typeface="黑体"/>
              </a:rPr>
              <a:t> </a:t>
            </a:r>
            <a:r>
              <a:rPr lang="zh-CN" altLang="en-US" sz="2000" dirty="0" smtClean="0">
                <a:latin typeface="黑体"/>
                <a:ea typeface="黑体"/>
              </a:rPr>
              <a:t>     </a:t>
            </a:r>
            <a:r>
              <a:rPr lang="zh-CN" altLang="zh-CN" sz="2000" dirty="0" smtClean="0">
                <a:latin typeface="黑体"/>
                <a:ea typeface="黑体"/>
              </a:rPr>
              <a:t>生产过</a:t>
            </a:r>
            <a:r>
              <a:rPr lang="zh-CN" altLang="zh-CN" sz="2000" dirty="0">
                <a:latin typeface="黑体"/>
                <a:ea typeface="黑体"/>
              </a:rPr>
              <a:t>程的各种生产要素有效地结合起来，形成有机的体系</a:t>
            </a:r>
            <a:r>
              <a:rPr lang="zh-CN" altLang="zh-CN" sz="2000" dirty="0" smtClean="0">
                <a:latin typeface="黑体"/>
                <a:ea typeface="黑体"/>
              </a:rPr>
              <a:t>，</a:t>
            </a:r>
            <a:endParaRPr lang="en-US" altLang="zh-CN" sz="2000" dirty="0" smtClean="0">
              <a:latin typeface="黑体"/>
              <a:ea typeface="黑体"/>
            </a:endParaRPr>
          </a:p>
          <a:p>
            <a:r>
              <a:rPr lang="zh-CN" altLang="zh-CN" sz="2000" dirty="0">
                <a:latin typeface="黑体"/>
                <a:ea typeface="黑体"/>
              </a:rPr>
              <a:t> </a:t>
            </a:r>
            <a:r>
              <a:rPr lang="zh-CN" altLang="en-US" sz="2000" dirty="0" smtClean="0">
                <a:latin typeface="黑体"/>
                <a:ea typeface="黑体"/>
              </a:rPr>
              <a:t>     </a:t>
            </a:r>
            <a:r>
              <a:rPr lang="zh-CN" altLang="zh-CN" sz="2000" dirty="0" smtClean="0">
                <a:latin typeface="黑体"/>
                <a:ea typeface="黑体"/>
              </a:rPr>
              <a:t>按</a:t>
            </a:r>
            <a:r>
              <a:rPr lang="zh-CN" altLang="zh-CN" sz="2000" dirty="0">
                <a:latin typeface="黑体"/>
                <a:ea typeface="黑体"/>
              </a:rPr>
              <a:t>照最经济的生产方式生产出满足社会需要的产品。</a:t>
            </a:r>
            <a:r>
              <a:rPr lang="en-US" altLang="zh-CN" sz="2000" dirty="0">
                <a:latin typeface="黑体"/>
                <a:ea typeface="黑体"/>
              </a:rPr>
              <a:t> </a:t>
            </a:r>
            <a:endParaRPr lang="zh-CN" altLang="zh-CN" sz="2000" dirty="0">
              <a:latin typeface="黑体"/>
              <a:ea typeface="黑体"/>
            </a:endParaRPr>
          </a:p>
          <a:p>
            <a:r>
              <a:rPr lang="zh-CN" altLang="zh-CN" sz="2000" dirty="0">
                <a:latin typeface="黑体"/>
                <a:ea typeface="黑体"/>
              </a:rPr>
              <a:t>（二）生产管理作为企业管理的组成部分，包含着很多具体的</a:t>
            </a:r>
            <a:r>
              <a:rPr lang="zh-CN" altLang="zh-CN" sz="2000" dirty="0" smtClean="0">
                <a:latin typeface="黑体"/>
                <a:ea typeface="黑体"/>
              </a:rPr>
              <a:t>管理</a:t>
            </a:r>
            <a:endParaRPr lang="en-US" altLang="zh-CN" sz="2000" dirty="0" smtClean="0">
              <a:latin typeface="黑体"/>
              <a:ea typeface="黑体"/>
            </a:endParaRPr>
          </a:p>
          <a:p>
            <a:r>
              <a:rPr lang="zh-CN" altLang="zh-CN" sz="2000" dirty="0">
                <a:latin typeface="黑体"/>
                <a:ea typeface="黑体"/>
              </a:rPr>
              <a:t> </a:t>
            </a:r>
            <a:r>
              <a:rPr lang="zh-CN" altLang="en-US" sz="2000" dirty="0" smtClean="0">
                <a:latin typeface="黑体"/>
                <a:ea typeface="黑体"/>
              </a:rPr>
              <a:t>     </a:t>
            </a:r>
            <a:r>
              <a:rPr lang="zh-CN" altLang="zh-CN" sz="2000" dirty="0" smtClean="0">
                <a:latin typeface="黑体"/>
                <a:ea typeface="黑体"/>
              </a:rPr>
              <a:t>工作</a:t>
            </a:r>
            <a:r>
              <a:rPr lang="zh-CN" altLang="zh-CN" sz="2000" dirty="0">
                <a:latin typeface="黑体"/>
                <a:ea typeface="黑体"/>
              </a:rPr>
              <a:t>，其内容主要包括几下几部分</a:t>
            </a:r>
            <a:r>
              <a:rPr lang="zh-CN" altLang="zh-CN" sz="2000" dirty="0" smtClean="0">
                <a:latin typeface="黑体"/>
                <a:ea typeface="黑体"/>
              </a:rPr>
              <a:t>：</a:t>
            </a:r>
            <a:r>
              <a:rPr lang="en-US" altLang="zh-CN" sz="2000" dirty="0" smtClean="0">
                <a:latin typeface="黑体"/>
                <a:ea typeface="黑体"/>
              </a:rPr>
              <a:t> </a:t>
            </a:r>
            <a:r>
              <a:rPr lang="en-US" altLang="zh-CN" sz="2000" dirty="0">
                <a:latin typeface="黑体"/>
                <a:ea typeface="黑体"/>
              </a:rPr>
              <a:t>	</a:t>
            </a:r>
            <a:endParaRPr lang="en-US" altLang="zh-CN" sz="2000" dirty="0" smtClean="0">
              <a:latin typeface="黑体"/>
              <a:ea typeface="黑体"/>
            </a:endParaRPr>
          </a:p>
          <a:p>
            <a:r>
              <a:rPr lang="zh-CN" altLang="en-US" sz="2000" dirty="0" smtClean="0">
                <a:latin typeface="黑体"/>
                <a:ea typeface="黑体"/>
              </a:rPr>
              <a:t>    </a:t>
            </a:r>
            <a:r>
              <a:rPr lang="en-US" altLang="zh-CN" sz="2000" dirty="0" smtClean="0">
                <a:latin typeface="黑体"/>
                <a:ea typeface="黑体"/>
              </a:rPr>
              <a:t>1</a:t>
            </a:r>
            <a:r>
              <a:rPr lang="zh-CN" altLang="zh-CN" sz="2000" dirty="0">
                <a:latin typeface="黑体"/>
                <a:ea typeface="黑体"/>
              </a:rPr>
              <a:t>、生产及作业战略</a:t>
            </a:r>
            <a:r>
              <a:rPr lang="zh-CN" altLang="zh-CN" sz="2000" dirty="0" smtClean="0">
                <a:latin typeface="黑体"/>
                <a:ea typeface="黑体"/>
              </a:rPr>
              <a:t>；</a:t>
            </a:r>
            <a:r>
              <a:rPr lang="zh-CN" altLang="en-US" sz="2000" dirty="0" smtClean="0">
                <a:latin typeface="黑体"/>
                <a:ea typeface="黑体"/>
              </a:rPr>
              <a:t>  </a:t>
            </a:r>
            <a:r>
              <a:rPr lang="en-US" altLang="zh-CN" sz="2000" dirty="0" smtClean="0">
                <a:latin typeface="黑体"/>
                <a:ea typeface="黑体"/>
              </a:rPr>
              <a:t>2</a:t>
            </a:r>
            <a:r>
              <a:rPr lang="zh-CN" altLang="zh-CN" sz="2000" dirty="0">
                <a:latin typeface="黑体"/>
                <a:ea typeface="黑体"/>
              </a:rPr>
              <a:t>、生产准备与生产组织</a:t>
            </a:r>
            <a:r>
              <a:rPr lang="zh-CN" altLang="zh-CN" sz="2000" dirty="0" smtClean="0">
                <a:latin typeface="黑体"/>
                <a:ea typeface="黑体"/>
              </a:rPr>
              <a:t>；</a:t>
            </a:r>
            <a:endParaRPr lang="en-US" altLang="zh-CN" sz="2000" dirty="0" smtClean="0">
              <a:latin typeface="黑体"/>
              <a:ea typeface="黑体"/>
            </a:endParaRPr>
          </a:p>
          <a:p>
            <a:r>
              <a:rPr lang="zh-CN" altLang="en-US" sz="2000" dirty="0" smtClean="0">
                <a:latin typeface="黑体"/>
                <a:ea typeface="黑体"/>
              </a:rPr>
              <a:t>    </a:t>
            </a:r>
            <a:r>
              <a:rPr lang="en-US" altLang="zh-CN" sz="2000" dirty="0" smtClean="0">
                <a:latin typeface="黑体"/>
                <a:ea typeface="黑体"/>
              </a:rPr>
              <a:t>3</a:t>
            </a:r>
            <a:r>
              <a:rPr lang="zh-CN" altLang="zh-CN" sz="2000" dirty="0">
                <a:latin typeface="黑体"/>
                <a:ea typeface="黑体"/>
              </a:rPr>
              <a:t>、</a:t>
            </a:r>
            <a:r>
              <a:rPr lang="zh-CN" altLang="zh-CN" sz="2000" dirty="0" smtClean="0">
                <a:latin typeface="黑体"/>
                <a:ea typeface="黑体"/>
              </a:rPr>
              <a:t>生产及作业计划</a:t>
            </a:r>
            <a:r>
              <a:rPr lang="zh-CN" altLang="en-US" sz="2000" dirty="0" smtClean="0">
                <a:latin typeface="黑体"/>
                <a:ea typeface="黑体"/>
              </a:rPr>
              <a:t>    </a:t>
            </a:r>
            <a:r>
              <a:rPr lang="en-US" altLang="zh-CN" sz="2000" dirty="0" smtClean="0">
                <a:latin typeface="黑体"/>
                <a:ea typeface="黑体"/>
              </a:rPr>
              <a:t>4</a:t>
            </a:r>
            <a:r>
              <a:rPr lang="zh-CN" altLang="zh-CN" sz="2000" dirty="0">
                <a:latin typeface="黑体"/>
                <a:ea typeface="黑体"/>
              </a:rPr>
              <a:t>、生产及作业控制；</a:t>
            </a:r>
            <a:r>
              <a:rPr lang="en-US" altLang="zh-CN" sz="2000" dirty="0">
                <a:latin typeface="黑体"/>
                <a:ea typeface="黑体"/>
              </a:rPr>
              <a:t>		</a:t>
            </a:r>
            <a:endParaRPr lang="en-US" altLang="zh-CN" sz="2000" dirty="0" smtClean="0">
              <a:latin typeface="黑体"/>
              <a:ea typeface="黑体"/>
            </a:endParaRPr>
          </a:p>
          <a:p>
            <a:r>
              <a:rPr lang="zh-CN" altLang="en-US" sz="2000" dirty="0" smtClean="0">
                <a:latin typeface="黑体"/>
                <a:ea typeface="黑体"/>
              </a:rPr>
              <a:t>    </a:t>
            </a:r>
            <a:r>
              <a:rPr lang="en-US" altLang="zh-CN" sz="2000" dirty="0" smtClean="0">
                <a:latin typeface="黑体"/>
                <a:ea typeface="黑体"/>
              </a:rPr>
              <a:t>5</a:t>
            </a:r>
            <a:r>
              <a:rPr lang="zh-CN" altLang="zh-CN" sz="2000" dirty="0">
                <a:latin typeface="黑体"/>
                <a:ea typeface="黑体"/>
              </a:rPr>
              <a:t>、先进生产及作业模式</a:t>
            </a:r>
          </a:p>
        </p:txBody>
      </p:sp>
      <p:sp>
        <p:nvSpPr>
          <p:cNvPr id="25" name="文本框 24"/>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现代企业生产管理</a:t>
            </a:r>
            <a:r>
              <a:rPr kumimoji="1" lang="en-US" altLang="zh-CN" sz="3200" dirty="0" smtClean="0">
                <a:latin typeface="黑体"/>
                <a:ea typeface="黑体"/>
              </a:rPr>
              <a:t>-</a:t>
            </a:r>
            <a:r>
              <a:rPr kumimoji="1" lang="zh-CN" altLang="en-US" sz="3200" dirty="0" smtClean="0">
                <a:latin typeface="黑体"/>
                <a:ea typeface="黑体"/>
              </a:rPr>
              <a:t>生产过程的组织</a:t>
            </a:r>
            <a:endParaRPr kumimoji="1" lang="zh-CN" altLang="en-US" sz="3200" dirty="0">
              <a:latin typeface="黑体"/>
              <a:ea typeface="黑体"/>
            </a:endParaRPr>
          </a:p>
        </p:txBody>
      </p:sp>
    </p:spTree>
    <p:extLst>
      <p:ext uri="{BB962C8B-B14F-4D97-AF65-F5344CB8AC3E}">
        <p14:creationId xmlns:p14="http://schemas.microsoft.com/office/powerpoint/2010/main" val="216978113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p:cBhvr>
                                        <p:cTn id="7" dur="750"/>
                                        <p:tgtEl>
                                          <p:spTgt spid="18"/>
                                        </p:tgtEl>
                                      </p:cBhvr>
                                    </p:animEffect>
                                  </p:childTnLst>
                                </p:cTn>
                              </p:par>
                              <p:par>
                                <p:cTn id="8" presetID="41" presetClass="entr" presetSubtype="0" fill="hold" grpId="0" nodeType="withEffect">
                                  <p:stCondLst>
                                    <p:cond delay="1000"/>
                                  </p:stCondLst>
                                  <p:iterate type="lt">
                                    <p:tmPct val="10000"/>
                                  </p:iterate>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1" dur="500" fill="hold"/>
                                        <p:tgtEl>
                                          <p:spTgt spid="22"/>
                                        </p:tgtEl>
                                        <p:attrNameLst>
                                          <p:attrName>ppt_y</p:attrName>
                                        </p:attrNameLst>
                                      </p:cBhvr>
                                      <p:tavLst>
                                        <p:tav tm="0">
                                          <p:val>
                                            <p:strVal val="#ppt_y"/>
                                          </p:val>
                                        </p:tav>
                                        <p:tav tm="100000">
                                          <p:val>
                                            <p:strVal val="#ppt_y"/>
                                          </p:val>
                                        </p:tav>
                                      </p:tavLst>
                                    </p:anim>
                                    <p:anim calcmode="lin" valueType="num">
                                      <p:cBhvr>
                                        <p:cTn id="12"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3"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14" dur="50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22"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14"/>
          <p:cNvSpPr>
            <a:spLocks noChangeArrowheads="1"/>
          </p:cNvSpPr>
          <p:nvPr/>
        </p:nvSpPr>
        <p:spPr bwMode="auto">
          <a:xfrm>
            <a:off x="755576" y="915566"/>
            <a:ext cx="8208912" cy="224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r>
              <a:rPr lang="zh-CN" altLang="en-US" sz="2000" dirty="0" smtClean="0">
                <a:latin typeface="黑体"/>
                <a:ea typeface="黑体"/>
              </a:rPr>
              <a:t>    </a:t>
            </a:r>
            <a:r>
              <a:rPr lang="zh-CN" altLang="zh-CN" sz="2000" dirty="0" smtClean="0">
                <a:latin typeface="黑体"/>
                <a:ea typeface="黑体"/>
              </a:rPr>
              <a:t>企业生产过程主要可分为生产技术准备过</a:t>
            </a:r>
            <a:r>
              <a:rPr lang="zh-CN" altLang="zh-CN" sz="2000" dirty="0">
                <a:latin typeface="黑体"/>
                <a:ea typeface="黑体"/>
              </a:rPr>
              <a:t>程、基本生产过程、辅助生产过程、生产服务过程等。此外，有的企业还有附属生产过程或副业生产过程</a:t>
            </a:r>
            <a:r>
              <a:rPr lang="zh-CN" altLang="zh-CN" sz="2000" dirty="0" smtClean="0">
                <a:latin typeface="黑体"/>
                <a:ea typeface="黑体"/>
              </a:rPr>
              <a:t>。</a:t>
            </a:r>
            <a:endParaRPr lang="en-US" altLang="zh-CN" sz="2000" dirty="0" smtClean="0">
              <a:latin typeface="黑体"/>
              <a:ea typeface="黑体"/>
            </a:endParaRPr>
          </a:p>
          <a:p>
            <a:endParaRPr lang="en-US" altLang="zh-CN" sz="2000" dirty="0">
              <a:latin typeface="黑体"/>
              <a:ea typeface="黑体"/>
            </a:endParaRPr>
          </a:p>
          <a:p>
            <a:r>
              <a:rPr lang="zh-CN" altLang="zh-CN" sz="2000" dirty="0">
                <a:latin typeface="黑体"/>
                <a:ea typeface="黑体"/>
              </a:rPr>
              <a:t>一、生产过</a:t>
            </a:r>
            <a:r>
              <a:rPr lang="zh-CN" altLang="zh-CN" sz="2000" dirty="0" smtClean="0">
                <a:latin typeface="黑体"/>
                <a:ea typeface="黑体"/>
              </a:rPr>
              <a:t>程的空间组织和时间组织</a:t>
            </a:r>
            <a:r>
              <a:rPr lang="zh-CN" altLang="en-US" sz="2000" dirty="0" smtClean="0">
                <a:latin typeface="黑体"/>
                <a:ea typeface="黑体"/>
              </a:rPr>
              <a:t>   </a:t>
            </a:r>
            <a:r>
              <a:rPr lang="zh-CN" altLang="zh-CN" sz="2000" dirty="0" smtClean="0">
                <a:latin typeface="黑体"/>
                <a:ea typeface="黑体"/>
              </a:rPr>
              <a:t>二</a:t>
            </a:r>
            <a:r>
              <a:rPr lang="zh-CN" altLang="zh-CN" sz="2000" dirty="0">
                <a:latin typeface="黑体"/>
                <a:ea typeface="黑体"/>
              </a:rPr>
              <a:t>、生产过程的组织形式</a:t>
            </a:r>
          </a:p>
          <a:p>
            <a:endParaRPr lang="zh-CN" altLang="zh-CN" sz="2000" dirty="0">
              <a:latin typeface="黑体"/>
              <a:ea typeface="黑体"/>
            </a:endParaRPr>
          </a:p>
          <a:p>
            <a:r>
              <a:rPr lang="zh-CN" altLang="zh-CN" sz="2000" dirty="0" smtClean="0">
                <a:latin typeface="黑体"/>
                <a:ea typeface="黑体"/>
              </a:rPr>
              <a:t> </a:t>
            </a:r>
            <a:endParaRPr lang="zh-CN" altLang="zh-CN" sz="2000" dirty="0">
              <a:latin typeface="黑体"/>
              <a:ea typeface="黑体"/>
            </a:endParaRPr>
          </a:p>
        </p:txBody>
      </p:sp>
      <p:sp>
        <p:nvSpPr>
          <p:cNvPr id="25" name="文本框 24"/>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现代企业生产管理</a:t>
            </a:r>
            <a:r>
              <a:rPr kumimoji="1" lang="en-US" altLang="zh-CN" sz="3200" dirty="0" smtClean="0">
                <a:latin typeface="黑体"/>
                <a:ea typeface="黑体"/>
              </a:rPr>
              <a:t>-</a:t>
            </a:r>
            <a:r>
              <a:rPr kumimoji="1" lang="zh-CN" altLang="en-US" sz="3200" dirty="0" smtClean="0">
                <a:latin typeface="黑体"/>
                <a:ea typeface="黑体"/>
              </a:rPr>
              <a:t>生产计划工作</a:t>
            </a:r>
            <a:endParaRPr kumimoji="1" lang="zh-CN" altLang="en-US" sz="3200" dirty="0">
              <a:latin typeface="黑体"/>
              <a:ea typeface="黑体"/>
            </a:endParaRPr>
          </a:p>
        </p:txBody>
      </p:sp>
      <p:pic>
        <p:nvPicPr>
          <p:cNvPr id="2" name="图片 1" descr="1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8" y="2643758"/>
            <a:ext cx="3147439" cy="2016224"/>
          </a:xfrm>
          <a:prstGeom prst="rect">
            <a:avLst/>
          </a:prstGeom>
        </p:spPr>
      </p:pic>
      <p:pic>
        <p:nvPicPr>
          <p:cNvPr id="3" name="图片 2" descr="1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0072" y="2787774"/>
            <a:ext cx="3539626" cy="1800984"/>
          </a:xfrm>
          <a:prstGeom prst="rect">
            <a:avLst/>
          </a:prstGeom>
        </p:spPr>
      </p:pic>
    </p:spTree>
    <p:extLst>
      <p:ext uri="{BB962C8B-B14F-4D97-AF65-F5344CB8AC3E}">
        <p14:creationId xmlns:p14="http://schemas.microsoft.com/office/powerpoint/2010/main" val="137701498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1000"/>
                                  </p:stCondLst>
                                  <p:iterate type="lt">
                                    <p:tmPct val="10000"/>
                                  </p:iterate>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2"/>
                                        </p:tgtEl>
                                        <p:attrNameLst>
                                          <p:attrName>ppt_y</p:attrName>
                                        </p:attrNameLst>
                                      </p:cBhvr>
                                      <p:tavLst>
                                        <p:tav tm="0">
                                          <p:val>
                                            <p:strVal val="#ppt_y"/>
                                          </p:val>
                                        </p:tav>
                                        <p:tav tm="100000">
                                          <p:val>
                                            <p:strVal val="#ppt_y"/>
                                          </p:val>
                                        </p:tav>
                                      </p:tavLst>
                                    </p:anim>
                                    <p:anim calcmode="lin" valueType="num">
                                      <p:cBhvr>
                                        <p:cTn id="9"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14"/>
          <p:cNvSpPr>
            <a:spLocks noChangeArrowheads="1"/>
          </p:cNvSpPr>
          <p:nvPr/>
        </p:nvSpPr>
        <p:spPr bwMode="auto">
          <a:xfrm>
            <a:off x="755576" y="771550"/>
            <a:ext cx="8208912" cy="3724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r>
              <a:rPr lang="zh-CN" altLang="zh-CN" sz="2000" dirty="0">
                <a:latin typeface="黑体"/>
                <a:ea typeface="黑体"/>
              </a:rPr>
              <a:t>（二）、现场管理的方法</a:t>
            </a:r>
          </a:p>
          <a:p>
            <a:r>
              <a:rPr lang="en-US" altLang="zh-CN" sz="1800" dirty="0" smtClean="0">
                <a:latin typeface="黑体"/>
                <a:ea typeface="黑体"/>
              </a:rPr>
              <a:t>     1</a:t>
            </a:r>
            <a:r>
              <a:rPr lang="zh-CN" altLang="zh-CN" sz="1800" dirty="0">
                <a:latin typeface="黑体"/>
                <a:ea typeface="黑体"/>
              </a:rPr>
              <a:t>、目视管理是以生产现场的劳动者为直接对象，利用视觉信息，</a:t>
            </a:r>
            <a:r>
              <a:rPr lang="zh-CN" altLang="zh-CN" sz="1800" dirty="0" smtClean="0">
                <a:latin typeface="黑体"/>
                <a:ea typeface="黑体"/>
              </a:rPr>
              <a:t>调节</a:t>
            </a:r>
            <a:endParaRPr lang="en-US" altLang="zh-CN" sz="1800" dirty="0" smtClean="0">
              <a:latin typeface="黑体"/>
              <a:ea typeface="黑体"/>
            </a:endParaRPr>
          </a:p>
          <a:p>
            <a:r>
              <a:rPr lang="en-US" altLang="zh-CN" sz="1800" dirty="0" smtClean="0">
                <a:latin typeface="黑体"/>
                <a:ea typeface="黑体"/>
              </a:rPr>
              <a:t>       </a:t>
            </a:r>
            <a:r>
              <a:rPr lang="zh-CN" altLang="zh-CN" sz="1800" dirty="0" smtClean="0">
                <a:latin typeface="黑体"/>
                <a:ea typeface="黑体"/>
              </a:rPr>
              <a:t>人们</a:t>
            </a:r>
            <a:r>
              <a:rPr lang="zh-CN" altLang="zh-CN" sz="1800" dirty="0">
                <a:latin typeface="黑体"/>
                <a:ea typeface="黑体"/>
              </a:rPr>
              <a:t>的行为，控制生产物流的管理方式。具体来说，就是运用图案</a:t>
            </a:r>
            <a:r>
              <a:rPr lang="zh-CN" altLang="zh-CN" sz="1800" dirty="0" smtClean="0">
                <a:latin typeface="黑体"/>
                <a:ea typeface="黑体"/>
              </a:rPr>
              <a:t>、</a:t>
            </a:r>
            <a:endParaRPr lang="en-US" altLang="zh-CN" sz="1800" dirty="0" smtClean="0">
              <a:latin typeface="黑体"/>
              <a:ea typeface="黑体"/>
            </a:endParaRPr>
          </a:p>
          <a:p>
            <a:r>
              <a:rPr lang="en-US" altLang="zh-CN" sz="1800" dirty="0">
                <a:latin typeface="黑体"/>
                <a:ea typeface="黑体"/>
              </a:rPr>
              <a:t> </a:t>
            </a:r>
            <a:r>
              <a:rPr lang="en-US" altLang="zh-CN" sz="1800" dirty="0" smtClean="0">
                <a:latin typeface="黑体"/>
                <a:ea typeface="黑体"/>
              </a:rPr>
              <a:t>      </a:t>
            </a:r>
            <a:r>
              <a:rPr lang="zh-CN" altLang="zh-CN" sz="1800" dirty="0" smtClean="0">
                <a:latin typeface="黑体"/>
                <a:ea typeface="黑体"/>
              </a:rPr>
              <a:t>文字</a:t>
            </a:r>
            <a:r>
              <a:rPr lang="zh-CN" altLang="zh-CN" sz="1800" dirty="0">
                <a:latin typeface="黑体"/>
                <a:ea typeface="黑体"/>
              </a:rPr>
              <a:t>、电视信号等传递可视信息，并以此来规范、指导、</a:t>
            </a:r>
            <a:r>
              <a:rPr lang="zh-CN" altLang="zh-CN" sz="1800" dirty="0" smtClean="0">
                <a:latin typeface="黑体"/>
                <a:ea typeface="黑体"/>
              </a:rPr>
              <a:t>警示生产现</a:t>
            </a:r>
            <a:endParaRPr lang="en-US" altLang="zh-CN" sz="1800" dirty="0" smtClean="0">
              <a:latin typeface="黑体"/>
              <a:ea typeface="黑体"/>
            </a:endParaRPr>
          </a:p>
          <a:p>
            <a:r>
              <a:rPr lang="en-US" altLang="zh-CN" sz="1800" dirty="0">
                <a:latin typeface="黑体"/>
                <a:ea typeface="黑体"/>
              </a:rPr>
              <a:t> </a:t>
            </a:r>
            <a:r>
              <a:rPr lang="en-US" altLang="zh-CN" sz="1800" dirty="0" smtClean="0">
                <a:latin typeface="黑体"/>
                <a:ea typeface="黑体"/>
              </a:rPr>
              <a:t>      </a:t>
            </a:r>
            <a:r>
              <a:rPr lang="zh-CN" altLang="zh-CN" sz="1800" dirty="0" smtClean="0">
                <a:latin typeface="黑体"/>
                <a:ea typeface="黑体"/>
              </a:rPr>
              <a:t>场</a:t>
            </a:r>
            <a:r>
              <a:rPr lang="zh-CN" altLang="zh-CN" sz="1800" dirty="0">
                <a:latin typeface="黑体"/>
                <a:ea typeface="黑体"/>
              </a:rPr>
              <a:t>的员工，以求达到生产作业有序和有效进行的目的。</a:t>
            </a:r>
          </a:p>
          <a:p>
            <a:r>
              <a:rPr lang="en-US" altLang="zh-CN" sz="1800" dirty="0" smtClean="0">
                <a:latin typeface="黑体"/>
                <a:ea typeface="黑体"/>
              </a:rPr>
              <a:t>     2</a:t>
            </a:r>
            <a:r>
              <a:rPr lang="zh-CN" altLang="zh-CN" sz="1800" dirty="0">
                <a:latin typeface="黑体"/>
                <a:ea typeface="黑体"/>
              </a:rPr>
              <a:t>、定置管理是以生产现场的物为主要对象，研究人、物、现场三</a:t>
            </a:r>
            <a:r>
              <a:rPr lang="zh-CN" altLang="zh-CN" sz="1800" dirty="0" smtClean="0">
                <a:latin typeface="黑体"/>
                <a:ea typeface="黑体"/>
              </a:rPr>
              <a:t>者之间</a:t>
            </a:r>
            <a:endParaRPr lang="en-US" altLang="zh-CN" sz="1800" dirty="0" smtClean="0">
              <a:latin typeface="黑体"/>
              <a:ea typeface="黑体"/>
            </a:endParaRPr>
          </a:p>
          <a:p>
            <a:r>
              <a:rPr lang="en-US" altLang="zh-CN" sz="1800" dirty="0">
                <a:latin typeface="黑体"/>
                <a:ea typeface="黑体"/>
              </a:rPr>
              <a:t> </a:t>
            </a:r>
            <a:r>
              <a:rPr lang="en-US" altLang="zh-CN" sz="1800" dirty="0" smtClean="0">
                <a:latin typeface="黑体"/>
                <a:ea typeface="黑体"/>
              </a:rPr>
              <a:t>       </a:t>
            </a:r>
            <a:r>
              <a:rPr lang="zh-CN" altLang="zh-CN" sz="1800" dirty="0" smtClean="0">
                <a:latin typeface="黑体"/>
                <a:ea typeface="黑体"/>
              </a:rPr>
              <a:t>的结合关</a:t>
            </a:r>
            <a:r>
              <a:rPr lang="zh-CN" altLang="zh-CN" sz="1800" dirty="0">
                <a:latin typeface="黑体"/>
                <a:ea typeface="黑体"/>
              </a:rPr>
              <a:t>系，并对三者进行组织、设计、实施和完善的一种管理</a:t>
            </a:r>
            <a:r>
              <a:rPr lang="zh-CN" altLang="zh-CN" sz="1800" dirty="0" smtClean="0">
                <a:latin typeface="黑体"/>
                <a:ea typeface="黑体"/>
              </a:rPr>
              <a:t>方式</a:t>
            </a:r>
            <a:endParaRPr lang="en-US" altLang="zh-CN" sz="1800" dirty="0" smtClean="0">
              <a:latin typeface="黑体"/>
              <a:ea typeface="黑体"/>
            </a:endParaRPr>
          </a:p>
          <a:p>
            <a:r>
              <a:rPr lang="en-US" altLang="zh-CN" sz="1800" dirty="0" smtClean="0">
                <a:latin typeface="黑体"/>
                <a:ea typeface="黑体"/>
              </a:rPr>
              <a:t>        </a:t>
            </a:r>
            <a:r>
              <a:rPr lang="zh-CN" altLang="zh-CN" sz="1800" dirty="0" smtClean="0">
                <a:latin typeface="黑体"/>
                <a:ea typeface="黑体"/>
              </a:rPr>
              <a:t>定置</a:t>
            </a:r>
            <a:r>
              <a:rPr lang="zh-CN" altLang="zh-CN" sz="1800" dirty="0">
                <a:latin typeface="黑体"/>
                <a:ea typeface="黑体"/>
              </a:rPr>
              <a:t>，是将生产、工作需要的物品按照一定的要求，科学合理的</a:t>
            </a:r>
            <a:r>
              <a:rPr lang="zh-CN" altLang="zh-CN" sz="1800" dirty="0" smtClean="0">
                <a:latin typeface="黑体"/>
                <a:ea typeface="黑体"/>
              </a:rPr>
              <a:t>固定</a:t>
            </a:r>
            <a:endParaRPr lang="en-US" altLang="zh-CN" sz="1800" dirty="0" smtClean="0">
              <a:latin typeface="黑体"/>
              <a:ea typeface="黑体"/>
            </a:endParaRPr>
          </a:p>
          <a:p>
            <a:r>
              <a:rPr lang="en-US" altLang="zh-CN" sz="1800" dirty="0">
                <a:latin typeface="黑体"/>
                <a:ea typeface="黑体"/>
              </a:rPr>
              <a:t> </a:t>
            </a:r>
            <a:r>
              <a:rPr lang="en-US" altLang="zh-CN" sz="1800" dirty="0" smtClean="0">
                <a:latin typeface="黑体"/>
                <a:ea typeface="黑体"/>
              </a:rPr>
              <a:t>       </a:t>
            </a:r>
            <a:r>
              <a:rPr lang="zh-CN" altLang="zh-CN" sz="1800" dirty="0" smtClean="0">
                <a:latin typeface="黑体"/>
                <a:ea typeface="黑体"/>
              </a:rPr>
              <a:t>位置</a:t>
            </a:r>
            <a:r>
              <a:rPr lang="zh-CN" altLang="zh-CN" sz="1800" dirty="0">
                <a:latin typeface="黑体"/>
                <a:ea typeface="黑体"/>
              </a:rPr>
              <a:t>。</a:t>
            </a:r>
          </a:p>
          <a:p>
            <a:r>
              <a:rPr lang="en-US" altLang="zh-CN" sz="1800" dirty="0" smtClean="0">
                <a:latin typeface="黑体"/>
                <a:ea typeface="黑体"/>
              </a:rPr>
              <a:t>        </a:t>
            </a:r>
            <a:r>
              <a:rPr lang="zh-CN" altLang="zh-CN" sz="1800" dirty="0" smtClean="0">
                <a:latin typeface="黑体"/>
                <a:ea typeface="黑体"/>
              </a:rPr>
              <a:t>定置管理是围绕定置工作所进</a:t>
            </a:r>
            <a:r>
              <a:rPr lang="zh-CN" altLang="zh-CN" sz="1800" dirty="0">
                <a:latin typeface="黑体"/>
                <a:ea typeface="黑体"/>
              </a:rPr>
              <a:t>行的一系列管理活动</a:t>
            </a:r>
            <a:r>
              <a:rPr lang="zh-CN" altLang="zh-CN" sz="1800" dirty="0" smtClean="0">
                <a:latin typeface="黑体"/>
                <a:ea typeface="黑体"/>
              </a:rPr>
              <a:t>。</a:t>
            </a:r>
            <a:endParaRPr lang="en-US" altLang="zh-CN" sz="1800" dirty="0" smtClean="0">
              <a:latin typeface="黑体"/>
              <a:ea typeface="黑体"/>
            </a:endParaRPr>
          </a:p>
          <a:p>
            <a:r>
              <a:rPr lang="en-US" altLang="zh-CN" sz="1800" dirty="0" smtClean="0">
                <a:latin typeface="黑体"/>
                <a:ea typeface="黑体"/>
              </a:rPr>
              <a:t>      3</a:t>
            </a:r>
            <a:r>
              <a:rPr lang="zh-CN" altLang="zh-CN" sz="1800" dirty="0">
                <a:latin typeface="黑体"/>
                <a:ea typeface="黑体"/>
              </a:rPr>
              <a:t>、</a:t>
            </a:r>
            <a:r>
              <a:rPr lang="en-US" altLang="zh-CN" sz="1800" dirty="0">
                <a:latin typeface="黑体"/>
                <a:ea typeface="黑体"/>
              </a:rPr>
              <a:t>5S</a:t>
            </a:r>
            <a:r>
              <a:rPr lang="zh-CN" altLang="zh-CN" sz="1800" dirty="0">
                <a:latin typeface="黑体"/>
                <a:ea typeface="黑体"/>
              </a:rPr>
              <a:t>管理</a:t>
            </a:r>
          </a:p>
          <a:p>
            <a:r>
              <a:rPr lang="zh-CN" altLang="zh-CN" sz="1800" dirty="0">
                <a:latin typeface="黑体"/>
                <a:ea typeface="黑体"/>
              </a:rPr>
              <a:t>（三）、现场管理三大工具：标准化 ；目视管理 ；看板管理</a:t>
            </a:r>
            <a:r>
              <a:rPr lang="en-US" altLang="zh-CN" sz="1800" dirty="0">
                <a:latin typeface="黑体"/>
                <a:ea typeface="黑体"/>
              </a:rPr>
              <a:t> </a:t>
            </a:r>
            <a:endParaRPr lang="zh-CN" altLang="zh-CN" sz="1800" dirty="0">
              <a:latin typeface="黑体"/>
              <a:ea typeface="黑体"/>
            </a:endParaRPr>
          </a:p>
          <a:p>
            <a:endParaRPr lang="zh-CN" altLang="zh-CN" sz="1800" dirty="0">
              <a:latin typeface="黑体"/>
              <a:ea typeface="黑体"/>
            </a:endParaRPr>
          </a:p>
        </p:txBody>
      </p:sp>
      <p:sp>
        <p:nvSpPr>
          <p:cNvPr id="25" name="文本框 24"/>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现代企业生产管理</a:t>
            </a:r>
            <a:r>
              <a:rPr kumimoji="1" lang="en-US" altLang="zh-CN" sz="3200" dirty="0" smtClean="0">
                <a:latin typeface="黑体"/>
                <a:ea typeface="黑体"/>
              </a:rPr>
              <a:t>-</a:t>
            </a:r>
            <a:r>
              <a:rPr lang="zh-CN" altLang="zh-CN" sz="3200" dirty="0">
                <a:latin typeface="黑体"/>
                <a:ea typeface="黑体"/>
              </a:rPr>
              <a:t>现场管理 </a:t>
            </a:r>
            <a:endParaRPr kumimoji="1" lang="zh-CN" altLang="en-US" sz="3200" dirty="0">
              <a:latin typeface="黑体"/>
              <a:ea typeface="黑体"/>
            </a:endParaRPr>
          </a:p>
        </p:txBody>
      </p:sp>
    </p:spTree>
    <p:extLst>
      <p:ext uri="{BB962C8B-B14F-4D97-AF65-F5344CB8AC3E}">
        <p14:creationId xmlns:p14="http://schemas.microsoft.com/office/powerpoint/2010/main" val="1205762514"/>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1000"/>
                                  </p:stCondLst>
                                  <p:iterate type="lt">
                                    <p:tmPct val="10000"/>
                                  </p:iterate>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2"/>
                                        </p:tgtEl>
                                        <p:attrNameLst>
                                          <p:attrName>ppt_y</p:attrName>
                                        </p:attrNameLst>
                                      </p:cBhvr>
                                      <p:tavLst>
                                        <p:tav tm="0">
                                          <p:val>
                                            <p:strVal val="#ppt_y"/>
                                          </p:val>
                                        </p:tav>
                                        <p:tav tm="100000">
                                          <p:val>
                                            <p:strVal val="#ppt_y"/>
                                          </p:val>
                                        </p:tav>
                                      </p:tavLst>
                                    </p:anim>
                                    <p:anim calcmode="lin" valueType="num">
                                      <p:cBhvr>
                                        <p:cTn id="9"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Block Arc 51"/>
          <p:cNvSpPr/>
          <p:nvPr/>
        </p:nvSpPr>
        <p:spPr>
          <a:xfrm>
            <a:off x="1772187" y="2286433"/>
            <a:ext cx="1180222" cy="1179161"/>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defTabSz="1031408">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Block Arc 52"/>
          <p:cNvSpPr/>
          <p:nvPr/>
        </p:nvSpPr>
        <p:spPr>
          <a:xfrm rot="10800000">
            <a:off x="2771987" y="2283718"/>
            <a:ext cx="1180222" cy="1180287"/>
          </a:xfrm>
          <a:prstGeom prst="blockArc">
            <a:avLst>
              <a:gd name="adj1" fmla="val 10800000"/>
              <a:gd name="adj2" fmla="val 3"/>
              <a:gd name="adj3" fmla="val 15291"/>
            </a:avLst>
          </a:prstGeom>
          <a:solidFill>
            <a:schemeClr val="accent2"/>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Block Arc 53"/>
          <p:cNvSpPr/>
          <p:nvPr/>
        </p:nvSpPr>
        <p:spPr>
          <a:xfrm>
            <a:off x="3775906" y="2286433"/>
            <a:ext cx="1180222" cy="1179161"/>
          </a:xfrm>
          <a:prstGeom prst="blockArc">
            <a:avLst>
              <a:gd name="adj1" fmla="val 10800000"/>
              <a:gd name="adj2" fmla="val 3"/>
              <a:gd name="adj3" fmla="val 15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defTabSz="1031408">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Block Arc 54"/>
          <p:cNvSpPr/>
          <p:nvPr/>
        </p:nvSpPr>
        <p:spPr>
          <a:xfrm rot="10800000">
            <a:off x="4775634" y="2283718"/>
            <a:ext cx="1180222" cy="1180287"/>
          </a:xfrm>
          <a:prstGeom prst="blockArc">
            <a:avLst>
              <a:gd name="adj1" fmla="val 10800000"/>
              <a:gd name="adj2" fmla="val 3"/>
              <a:gd name="adj3" fmla="val 15291"/>
            </a:avLst>
          </a:prstGeom>
          <a:solidFill>
            <a:schemeClr val="accent4"/>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Block Arc 55"/>
          <p:cNvSpPr/>
          <p:nvPr/>
        </p:nvSpPr>
        <p:spPr>
          <a:xfrm>
            <a:off x="5779430" y="2286433"/>
            <a:ext cx="1180222" cy="1179161"/>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defTabSz="1031408">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a:off x="2017998" y="2500320"/>
            <a:ext cx="685835" cy="685873"/>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38" tIns="182838" rIns="157972" bIns="157972" spcCol="903" anchor="ctr"/>
          <a:lstStyle/>
          <a:p>
            <a:pPr algn="ctr" defTabSz="888813">
              <a:spcAft>
                <a:spcPct val="35000"/>
              </a:spcAft>
              <a:defRPr/>
            </a:pPr>
            <a:r>
              <a:rPr lang="en-US" sz="2400" dirty="0">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64" name="Freeform 63"/>
          <p:cNvSpPr/>
          <p:nvPr/>
        </p:nvSpPr>
        <p:spPr>
          <a:xfrm>
            <a:off x="3025968" y="2576520"/>
            <a:ext cx="685835" cy="685873"/>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r>
              <a:rPr lang="en-US" sz="2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5" name="Freeform 64"/>
          <p:cNvSpPr/>
          <p:nvPr/>
        </p:nvSpPr>
        <p:spPr>
          <a:xfrm>
            <a:off x="4031473" y="2487620"/>
            <a:ext cx="685835" cy="685873"/>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38" tIns="182838" rIns="157972" bIns="157972" spcCol="903" anchor="ctr"/>
          <a:lstStyle/>
          <a:p>
            <a:pPr algn="ctr" defTabSz="888813">
              <a:spcAft>
                <a:spcPct val="35000"/>
              </a:spcAft>
              <a:defRPr/>
            </a:pPr>
            <a:r>
              <a:rPr lang="en-US" sz="2400" dirty="0">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66" name="Freeform 65"/>
          <p:cNvSpPr/>
          <p:nvPr/>
        </p:nvSpPr>
        <p:spPr>
          <a:xfrm>
            <a:off x="5034379" y="2589220"/>
            <a:ext cx="685835" cy="685873"/>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r>
              <a:rPr lang="en-US" sz="2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7" name="Freeform 66"/>
          <p:cNvSpPr/>
          <p:nvPr/>
        </p:nvSpPr>
        <p:spPr>
          <a:xfrm>
            <a:off x="6028646" y="2487620"/>
            <a:ext cx="684709" cy="685873"/>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38" tIns="182838" rIns="157972" bIns="157972" spcCol="903" anchor="ctr"/>
          <a:lstStyle/>
          <a:p>
            <a:pPr algn="ctr" defTabSz="888813">
              <a:spcAft>
                <a:spcPct val="35000"/>
              </a:spcAft>
              <a:defRPr/>
            </a:pPr>
            <a:r>
              <a:rPr lang="en-US" sz="2400" dirty="0">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33" name="Text Placeholder 7"/>
          <p:cNvSpPr txBox="1">
            <a:spLocks/>
          </p:cNvSpPr>
          <p:nvPr/>
        </p:nvSpPr>
        <p:spPr>
          <a:xfrm>
            <a:off x="827584" y="3147814"/>
            <a:ext cx="1728192" cy="360040"/>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2000" dirty="0" smtClean="0">
                <a:solidFill>
                  <a:schemeClr val="tx1"/>
                </a:solidFill>
                <a:ea typeface="微软雅黑" panose="020B0503020204020204" pitchFamily="34" charset="-122"/>
              </a:rPr>
              <a:t>精益生产方式</a:t>
            </a:r>
            <a:endParaRPr lang="zh-CN" altLang="en-US" sz="2000" dirty="0">
              <a:solidFill>
                <a:schemeClr val="tx1"/>
              </a:solidFill>
              <a:ea typeface="微软雅黑" panose="020B0503020204020204" pitchFamily="34" charset="-122"/>
            </a:endParaRPr>
          </a:p>
        </p:txBody>
      </p:sp>
      <p:sp>
        <p:nvSpPr>
          <p:cNvPr id="35" name="Text Placeholder 7"/>
          <p:cNvSpPr txBox="1">
            <a:spLocks/>
          </p:cNvSpPr>
          <p:nvPr/>
        </p:nvSpPr>
        <p:spPr>
          <a:xfrm>
            <a:off x="2915816" y="2139702"/>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zh-CN" sz="2000" dirty="0">
                <a:solidFill>
                  <a:schemeClr val="tx1"/>
                </a:solidFill>
                <a:latin typeface="黑体"/>
                <a:ea typeface="黑体"/>
              </a:rPr>
              <a:t>敏捷制造 </a:t>
            </a:r>
            <a:endParaRPr lang="zh-CN" altLang="en-US" sz="2000" dirty="0">
              <a:solidFill>
                <a:schemeClr val="tx1"/>
              </a:solidFill>
              <a:latin typeface="黑体"/>
              <a:ea typeface="黑体"/>
            </a:endParaRPr>
          </a:p>
        </p:txBody>
      </p:sp>
      <p:sp>
        <p:nvSpPr>
          <p:cNvPr id="37" name="Text Placeholder 7"/>
          <p:cNvSpPr txBox="1">
            <a:spLocks/>
          </p:cNvSpPr>
          <p:nvPr/>
        </p:nvSpPr>
        <p:spPr>
          <a:xfrm>
            <a:off x="3851920" y="3507854"/>
            <a:ext cx="1944216" cy="432048"/>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zh-CN" sz="2000" dirty="0" smtClean="0">
                <a:solidFill>
                  <a:schemeClr val="tx1"/>
                </a:solidFill>
                <a:latin typeface="黑体"/>
                <a:ea typeface="黑体"/>
              </a:rPr>
              <a:t>计算机集成</a:t>
            </a:r>
            <a:endParaRPr lang="en-US" altLang="zh-CN" sz="2000" dirty="0" smtClean="0">
              <a:solidFill>
                <a:schemeClr val="tx1"/>
              </a:solidFill>
              <a:latin typeface="黑体"/>
              <a:ea typeface="黑体"/>
            </a:endParaRPr>
          </a:p>
          <a:p>
            <a:pPr algn="l"/>
            <a:r>
              <a:rPr lang="zh-CN" altLang="zh-CN" sz="2000" dirty="0" smtClean="0">
                <a:solidFill>
                  <a:schemeClr val="tx1"/>
                </a:solidFill>
                <a:latin typeface="黑体"/>
                <a:ea typeface="黑体"/>
              </a:rPr>
              <a:t>制造系统</a:t>
            </a:r>
            <a:r>
              <a:rPr lang="zh-CN" altLang="zh-CN" sz="1400" dirty="0"/>
              <a:t>（</a:t>
            </a:r>
            <a:r>
              <a:rPr lang="en-US" altLang="zh-CN" sz="1400" dirty="0"/>
              <a:t>CIMS</a:t>
            </a:r>
            <a:r>
              <a:rPr lang="zh-CN" altLang="zh-CN" sz="1400" dirty="0"/>
              <a:t>） </a:t>
            </a:r>
            <a:r>
              <a:rPr lang="zh-CN" altLang="zh-CN" sz="1400" dirty="0" smtClean="0">
                <a:solidFill>
                  <a:schemeClr val="tx1"/>
                </a:solidFill>
                <a:latin typeface="黑体"/>
                <a:ea typeface="黑体"/>
              </a:rPr>
              <a:t> </a:t>
            </a:r>
            <a:endParaRPr lang="zh-CN" altLang="en-US" sz="1400" dirty="0">
              <a:solidFill>
                <a:schemeClr val="tx1"/>
              </a:solidFill>
              <a:latin typeface="黑体"/>
              <a:ea typeface="黑体"/>
            </a:endParaRPr>
          </a:p>
        </p:txBody>
      </p:sp>
      <p:sp>
        <p:nvSpPr>
          <p:cNvPr id="39" name="Text Placeholder 7"/>
          <p:cNvSpPr txBox="1">
            <a:spLocks/>
          </p:cNvSpPr>
          <p:nvPr/>
        </p:nvSpPr>
        <p:spPr>
          <a:xfrm>
            <a:off x="4860032" y="2211710"/>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zh-CN" sz="2000" dirty="0">
                <a:solidFill>
                  <a:schemeClr val="tx1"/>
                </a:solidFill>
                <a:latin typeface="黑体"/>
                <a:ea typeface="黑体"/>
              </a:rPr>
              <a:t>准时生产 </a:t>
            </a:r>
            <a:endParaRPr lang="zh-CN" altLang="en-US" sz="2000" dirty="0">
              <a:solidFill>
                <a:schemeClr val="tx1"/>
              </a:solidFill>
              <a:latin typeface="黑体"/>
              <a:ea typeface="黑体"/>
            </a:endParaRPr>
          </a:p>
        </p:txBody>
      </p:sp>
      <p:sp>
        <p:nvSpPr>
          <p:cNvPr id="41" name="Text Placeholder 7"/>
          <p:cNvSpPr txBox="1">
            <a:spLocks/>
          </p:cNvSpPr>
          <p:nvPr/>
        </p:nvSpPr>
        <p:spPr>
          <a:xfrm>
            <a:off x="5940152" y="3219822"/>
            <a:ext cx="3059832" cy="288032"/>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en-US" altLang="zh-CN" sz="2000" b="0" dirty="0">
                <a:solidFill>
                  <a:schemeClr val="tx1"/>
                </a:solidFill>
                <a:latin typeface="黑体"/>
                <a:ea typeface="黑体"/>
              </a:rPr>
              <a:t>MRP</a:t>
            </a:r>
            <a:r>
              <a:rPr lang="zh-CN" altLang="zh-CN" sz="2000" b="0" dirty="0">
                <a:solidFill>
                  <a:schemeClr val="tx1"/>
                </a:solidFill>
                <a:latin typeface="黑体"/>
                <a:ea typeface="黑体"/>
              </a:rPr>
              <a:t>、</a:t>
            </a:r>
            <a:r>
              <a:rPr lang="en-US" altLang="zh-CN" sz="2000" b="0" dirty="0">
                <a:solidFill>
                  <a:schemeClr val="tx1"/>
                </a:solidFill>
                <a:latin typeface="黑体"/>
                <a:ea typeface="黑体"/>
              </a:rPr>
              <a:t>MRP</a:t>
            </a:r>
            <a:r>
              <a:rPr lang="zh-CN" altLang="zh-CN" sz="2000" b="0" dirty="0">
                <a:solidFill>
                  <a:schemeClr val="tx1"/>
                </a:solidFill>
                <a:latin typeface="黑体"/>
                <a:ea typeface="黑体"/>
              </a:rPr>
              <a:t>Ⅱ及</a:t>
            </a:r>
            <a:r>
              <a:rPr lang="en-US" altLang="zh-CN" sz="2000" b="0" dirty="0">
                <a:solidFill>
                  <a:schemeClr val="tx1"/>
                </a:solidFill>
                <a:latin typeface="黑体"/>
                <a:ea typeface="黑体"/>
              </a:rPr>
              <a:t>ERP</a:t>
            </a:r>
            <a:r>
              <a:rPr lang="zh-CN" altLang="zh-CN" sz="2000" b="0" dirty="0">
                <a:solidFill>
                  <a:schemeClr val="tx1"/>
                </a:solidFill>
                <a:latin typeface="黑体"/>
                <a:ea typeface="黑体"/>
              </a:rPr>
              <a:t>的思想 </a:t>
            </a:r>
            <a:endParaRPr lang="zh-CN" altLang="en-US" sz="2000" b="0" dirty="0">
              <a:solidFill>
                <a:schemeClr val="tx1"/>
              </a:solidFill>
              <a:latin typeface="黑体"/>
              <a:ea typeface="黑体"/>
            </a:endParaRPr>
          </a:p>
        </p:txBody>
      </p:sp>
      <p:sp>
        <p:nvSpPr>
          <p:cNvPr id="18" name="文本框 17"/>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现代企业生产管理</a:t>
            </a:r>
            <a:r>
              <a:rPr kumimoji="1" lang="en-US" altLang="zh-CN" sz="3200" dirty="0" smtClean="0">
                <a:latin typeface="黑体"/>
                <a:ea typeface="黑体"/>
              </a:rPr>
              <a:t>-</a:t>
            </a:r>
            <a:r>
              <a:rPr kumimoji="1" lang="zh-CN" altLang="en-US" sz="3200" dirty="0" smtClean="0">
                <a:latin typeface="黑体"/>
                <a:ea typeface="黑体"/>
              </a:rPr>
              <a:t>生产计划与控制</a:t>
            </a:r>
            <a:endParaRPr kumimoji="1" lang="zh-CN" altLang="en-US" sz="3200" dirty="0">
              <a:latin typeface="黑体"/>
              <a:ea typeface="黑体"/>
            </a:endParaRPr>
          </a:p>
        </p:txBody>
      </p:sp>
      <p:sp>
        <p:nvSpPr>
          <p:cNvPr id="19" name="Text Placeholder 2"/>
          <p:cNvSpPr txBox="1">
            <a:spLocks/>
          </p:cNvSpPr>
          <p:nvPr/>
        </p:nvSpPr>
        <p:spPr>
          <a:xfrm>
            <a:off x="755576" y="3579862"/>
            <a:ext cx="3240360" cy="411351"/>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lnSpc>
                <a:spcPct val="100000"/>
              </a:lnSpc>
            </a:pPr>
            <a:r>
              <a:rPr lang="en-US" altLang="zh-CN" sz="1400" dirty="0">
                <a:solidFill>
                  <a:schemeClr val="tx1"/>
                </a:solidFill>
                <a:latin typeface="黑体"/>
                <a:ea typeface="黑体"/>
              </a:rPr>
              <a:t>1</a:t>
            </a:r>
            <a:r>
              <a:rPr lang="zh-CN" altLang="zh-CN" sz="1400" dirty="0">
                <a:solidFill>
                  <a:schemeClr val="tx1"/>
                </a:solidFill>
                <a:latin typeface="黑体"/>
                <a:ea typeface="黑体"/>
              </a:rPr>
              <a:t>、以简化为手段去除生产中一切不增值的工作；</a:t>
            </a:r>
          </a:p>
          <a:p>
            <a:pPr algn="l">
              <a:lnSpc>
                <a:spcPct val="100000"/>
              </a:lnSpc>
            </a:pPr>
            <a:r>
              <a:rPr lang="en-US" altLang="zh-CN" sz="1400" dirty="0">
                <a:solidFill>
                  <a:schemeClr val="tx1"/>
                </a:solidFill>
                <a:latin typeface="黑体"/>
                <a:ea typeface="黑体"/>
              </a:rPr>
              <a:t>2</a:t>
            </a:r>
            <a:r>
              <a:rPr lang="zh-CN" altLang="zh-CN" sz="1400" dirty="0">
                <a:solidFill>
                  <a:schemeClr val="tx1"/>
                </a:solidFill>
                <a:latin typeface="黑体"/>
                <a:ea typeface="黑体"/>
              </a:rPr>
              <a:t>、强调人的作用，充分发挥人的潜力</a:t>
            </a:r>
          </a:p>
          <a:p>
            <a:pPr algn="l">
              <a:lnSpc>
                <a:spcPct val="100000"/>
              </a:lnSpc>
            </a:pPr>
            <a:r>
              <a:rPr lang="en-US" altLang="zh-CN" sz="1400" dirty="0">
                <a:solidFill>
                  <a:schemeClr val="tx1"/>
                </a:solidFill>
                <a:latin typeface="黑体"/>
                <a:ea typeface="黑体"/>
              </a:rPr>
              <a:t>3</a:t>
            </a:r>
            <a:r>
              <a:rPr lang="zh-CN" altLang="zh-CN" sz="1400" dirty="0">
                <a:solidFill>
                  <a:schemeClr val="tx1"/>
                </a:solidFill>
                <a:latin typeface="黑体"/>
                <a:ea typeface="黑体"/>
              </a:rPr>
              <a:t>、采用适度自动化，提高生产系统的柔性；</a:t>
            </a:r>
          </a:p>
          <a:p>
            <a:pPr algn="l">
              <a:lnSpc>
                <a:spcPct val="100000"/>
              </a:lnSpc>
            </a:pPr>
            <a:r>
              <a:rPr lang="en-US" altLang="zh-CN" sz="1400" dirty="0">
                <a:solidFill>
                  <a:schemeClr val="tx1"/>
                </a:solidFill>
                <a:latin typeface="黑体"/>
                <a:ea typeface="黑体"/>
              </a:rPr>
              <a:t>4</a:t>
            </a:r>
            <a:r>
              <a:rPr lang="zh-CN" altLang="zh-CN" sz="1400" dirty="0">
                <a:solidFill>
                  <a:schemeClr val="tx1"/>
                </a:solidFill>
                <a:latin typeface="黑体"/>
                <a:ea typeface="黑体"/>
              </a:rPr>
              <a:t>、不断改进，以尽善尽美为最终目标</a:t>
            </a:r>
          </a:p>
        </p:txBody>
      </p:sp>
      <p:sp>
        <p:nvSpPr>
          <p:cNvPr id="20" name="Text Placeholder 2"/>
          <p:cNvSpPr txBox="1">
            <a:spLocks/>
          </p:cNvSpPr>
          <p:nvPr/>
        </p:nvSpPr>
        <p:spPr>
          <a:xfrm>
            <a:off x="755576" y="987574"/>
            <a:ext cx="4609132" cy="802347"/>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lnSpc>
                <a:spcPct val="100000"/>
              </a:lnSpc>
            </a:pPr>
            <a:r>
              <a:rPr lang="en-US" altLang="zh-CN" sz="1400" dirty="0">
                <a:solidFill>
                  <a:srgbClr val="000000"/>
                </a:solidFill>
                <a:latin typeface="黑体"/>
                <a:ea typeface="黑体"/>
              </a:rPr>
              <a:t>1</a:t>
            </a:r>
            <a:r>
              <a:rPr lang="zh-CN" altLang="zh-CN" sz="1400" dirty="0">
                <a:solidFill>
                  <a:srgbClr val="000000"/>
                </a:solidFill>
                <a:latin typeface="黑体"/>
                <a:ea typeface="黑体"/>
              </a:rPr>
              <a:t>、从产品开发到产品生产周期的全过程满足用户要求；</a:t>
            </a:r>
          </a:p>
          <a:p>
            <a:pPr algn="l">
              <a:lnSpc>
                <a:spcPct val="100000"/>
              </a:lnSpc>
            </a:pPr>
            <a:r>
              <a:rPr lang="en-US" altLang="zh-CN" sz="1400" dirty="0">
                <a:solidFill>
                  <a:srgbClr val="000000"/>
                </a:solidFill>
                <a:latin typeface="黑体"/>
                <a:ea typeface="黑体"/>
              </a:rPr>
              <a:t>2</a:t>
            </a:r>
            <a:r>
              <a:rPr lang="zh-CN" altLang="zh-CN" sz="1400" dirty="0">
                <a:solidFill>
                  <a:srgbClr val="000000"/>
                </a:solidFill>
                <a:latin typeface="黑体"/>
                <a:ea typeface="黑体"/>
              </a:rPr>
              <a:t>、采用多变的动态组织结构</a:t>
            </a:r>
          </a:p>
          <a:p>
            <a:pPr algn="l">
              <a:lnSpc>
                <a:spcPct val="100000"/>
              </a:lnSpc>
            </a:pPr>
            <a:r>
              <a:rPr lang="en-US" altLang="zh-CN" sz="1400" dirty="0">
                <a:solidFill>
                  <a:srgbClr val="000000"/>
                </a:solidFill>
                <a:latin typeface="黑体"/>
                <a:ea typeface="黑体"/>
              </a:rPr>
              <a:t>3</a:t>
            </a:r>
            <a:r>
              <a:rPr lang="zh-CN" altLang="zh-CN" sz="1400" dirty="0">
                <a:solidFill>
                  <a:srgbClr val="000000"/>
                </a:solidFill>
                <a:latin typeface="黑体"/>
                <a:ea typeface="黑体"/>
              </a:rPr>
              <a:t>、战略着眼点在于长期获取经济效益；</a:t>
            </a:r>
          </a:p>
          <a:p>
            <a:pPr algn="l">
              <a:lnSpc>
                <a:spcPct val="100000"/>
              </a:lnSpc>
            </a:pPr>
            <a:r>
              <a:rPr lang="en-US" altLang="zh-CN" sz="1400" dirty="0">
                <a:solidFill>
                  <a:srgbClr val="000000"/>
                </a:solidFill>
                <a:latin typeface="黑体"/>
                <a:ea typeface="黑体"/>
              </a:rPr>
              <a:t>4</a:t>
            </a:r>
            <a:r>
              <a:rPr lang="zh-CN" altLang="zh-CN" sz="1400" dirty="0">
                <a:solidFill>
                  <a:srgbClr val="000000"/>
                </a:solidFill>
                <a:latin typeface="黑体"/>
                <a:ea typeface="黑体"/>
              </a:rPr>
              <a:t>、建立新型的标准基础结构，实现技术、管理和人的集成</a:t>
            </a:r>
          </a:p>
          <a:p>
            <a:pPr algn="l">
              <a:lnSpc>
                <a:spcPct val="100000"/>
              </a:lnSpc>
            </a:pPr>
            <a:r>
              <a:rPr lang="en-US" altLang="zh-CN" sz="1400" dirty="0">
                <a:solidFill>
                  <a:srgbClr val="000000"/>
                </a:solidFill>
                <a:latin typeface="黑体"/>
                <a:ea typeface="黑体"/>
              </a:rPr>
              <a:t>5</a:t>
            </a:r>
            <a:r>
              <a:rPr lang="zh-CN" altLang="zh-CN" sz="1400" dirty="0">
                <a:solidFill>
                  <a:srgbClr val="000000"/>
                </a:solidFill>
                <a:latin typeface="黑体"/>
                <a:ea typeface="黑体"/>
              </a:rPr>
              <a:t>、最大限度地调动、发挥人的作用</a:t>
            </a:r>
          </a:p>
        </p:txBody>
      </p:sp>
      <p:sp>
        <p:nvSpPr>
          <p:cNvPr id="21" name="Text Placeholder 2"/>
          <p:cNvSpPr txBox="1">
            <a:spLocks/>
          </p:cNvSpPr>
          <p:nvPr/>
        </p:nvSpPr>
        <p:spPr>
          <a:xfrm>
            <a:off x="5868144" y="1419622"/>
            <a:ext cx="3168352" cy="802347"/>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lnSpc>
                <a:spcPct val="100000"/>
              </a:lnSpc>
            </a:pPr>
            <a:r>
              <a:rPr lang="en-US" altLang="zh-CN" sz="1600" dirty="0">
                <a:solidFill>
                  <a:schemeClr val="tx1"/>
                </a:solidFill>
                <a:latin typeface="黑体"/>
                <a:ea typeface="黑体"/>
              </a:rPr>
              <a:t>1</a:t>
            </a:r>
            <a:r>
              <a:rPr lang="zh-CN" altLang="zh-CN" sz="1600" dirty="0">
                <a:solidFill>
                  <a:schemeClr val="tx1"/>
                </a:solidFill>
                <a:latin typeface="黑体"/>
                <a:ea typeface="黑体"/>
              </a:rPr>
              <a:t>、</a:t>
            </a:r>
            <a:r>
              <a:rPr lang="en-US" altLang="zh-CN" sz="1600" dirty="0">
                <a:solidFill>
                  <a:schemeClr val="tx1"/>
                </a:solidFill>
                <a:latin typeface="黑体"/>
                <a:ea typeface="黑体"/>
              </a:rPr>
              <a:t>JIT</a:t>
            </a:r>
            <a:r>
              <a:rPr lang="zh-CN" altLang="zh-CN" sz="1600" dirty="0">
                <a:solidFill>
                  <a:schemeClr val="tx1"/>
                </a:solidFill>
                <a:latin typeface="黑体"/>
                <a:ea typeface="黑体"/>
              </a:rPr>
              <a:t>生产现场控制技术；</a:t>
            </a:r>
          </a:p>
          <a:p>
            <a:pPr algn="l">
              <a:lnSpc>
                <a:spcPct val="100000"/>
              </a:lnSpc>
            </a:pPr>
            <a:r>
              <a:rPr lang="en-US" altLang="zh-CN" sz="1600" dirty="0">
                <a:solidFill>
                  <a:schemeClr val="tx1"/>
                </a:solidFill>
                <a:latin typeface="黑体"/>
                <a:ea typeface="黑体"/>
              </a:rPr>
              <a:t>2</a:t>
            </a:r>
            <a:r>
              <a:rPr lang="zh-CN" altLang="zh-CN" sz="1600" dirty="0">
                <a:solidFill>
                  <a:schemeClr val="tx1"/>
                </a:solidFill>
                <a:latin typeface="黑体"/>
                <a:ea typeface="黑体"/>
              </a:rPr>
              <a:t>、</a:t>
            </a:r>
            <a:r>
              <a:rPr lang="en-US" altLang="zh-CN" sz="1600" dirty="0">
                <a:solidFill>
                  <a:schemeClr val="tx1"/>
                </a:solidFill>
                <a:latin typeface="黑体"/>
                <a:ea typeface="黑体"/>
              </a:rPr>
              <a:t>JIT</a:t>
            </a:r>
            <a:r>
              <a:rPr lang="zh-CN" altLang="zh-CN" sz="1600" dirty="0">
                <a:solidFill>
                  <a:schemeClr val="tx1"/>
                </a:solidFill>
                <a:latin typeface="黑体"/>
                <a:ea typeface="黑体"/>
              </a:rPr>
              <a:t>生产系统设计与计划技术；</a:t>
            </a:r>
          </a:p>
          <a:p>
            <a:pPr algn="l">
              <a:lnSpc>
                <a:spcPct val="100000"/>
              </a:lnSpc>
            </a:pPr>
            <a:r>
              <a:rPr lang="en-US" altLang="zh-CN" sz="1600" dirty="0">
                <a:solidFill>
                  <a:schemeClr val="tx1"/>
                </a:solidFill>
                <a:latin typeface="黑体"/>
                <a:ea typeface="黑体"/>
              </a:rPr>
              <a:t>3</a:t>
            </a:r>
            <a:r>
              <a:rPr lang="zh-CN" altLang="zh-CN" sz="1600" dirty="0">
                <a:solidFill>
                  <a:schemeClr val="tx1"/>
                </a:solidFill>
                <a:latin typeface="黑体"/>
                <a:ea typeface="黑体"/>
              </a:rPr>
              <a:t>、</a:t>
            </a:r>
            <a:r>
              <a:rPr lang="en-US" altLang="zh-CN" sz="1600" dirty="0">
                <a:solidFill>
                  <a:schemeClr val="tx1"/>
                </a:solidFill>
                <a:latin typeface="黑体"/>
                <a:ea typeface="黑体"/>
              </a:rPr>
              <a:t>JIT</a:t>
            </a:r>
            <a:r>
              <a:rPr lang="zh-CN" altLang="zh-CN" sz="1600" dirty="0">
                <a:solidFill>
                  <a:schemeClr val="tx1"/>
                </a:solidFill>
                <a:latin typeface="黑体"/>
                <a:ea typeface="黑体"/>
              </a:rPr>
              <a:t>的思想</a:t>
            </a:r>
          </a:p>
        </p:txBody>
      </p:sp>
      <p:sp>
        <p:nvSpPr>
          <p:cNvPr id="23" name="Text Placeholder 2"/>
          <p:cNvSpPr txBox="1">
            <a:spLocks/>
          </p:cNvSpPr>
          <p:nvPr/>
        </p:nvSpPr>
        <p:spPr>
          <a:xfrm>
            <a:off x="5685656" y="3507854"/>
            <a:ext cx="3430984" cy="801836"/>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lnSpc>
                <a:spcPct val="100000"/>
              </a:lnSpc>
            </a:pPr>
            <a:r>
              <a:rPr lang="en-US" altLang="zh-CN" sz="1400" dirty="0">
                <a:solidFill>
                  <a:schemeClr val="tx1"/>
                </a:solidFill>
                <a:latin typeface="黑体"/>
                <a:ea typeface="黑体"/>
              </a:rPr>
              <a:t>1</a:t>
            </a:r>
            <a:r>
              <a:rPr lang="zh-CN" altLang="zh-CN" sz="1400" dirty="0">
                <a:solidFill>
                  <a:schemeClr val="tx1"/>
                </a:solidFill>
                <a:latin typeface="黑体"/>
                <a:ea typeface="黑体"/>
              </a:rPr>
              <a:t>、作为一种库存的订货点计划：初期</a:t>
            </a:r>
            <a:r>
              <a:rPr lang="en-US" altLang="zh-CN" sz="1400" dirty="0">
                <a:solidFill>
                  <a:schemeClr val="tx1"/>
                </a:solidFill>
                <a:latin typeface="黑体"/>
                <a:ea typeface="黑体"/>
              </a:rPr>
              <a:t>MRP</a:t>
            </a:r>
            <a:r>
              <a:rPr lang="zh-CN" altLang="zh-CN" sz="1400" dirty="0">
                <a:solidFill>
                  <a:schemeClr val="tx1"/>
                </a:solidFill>
                <a:latin typeface="黑体"/>
                <a:ea typeface="黑体"/>
              </a:rPr>
              <a:t>；</a:t>
            </a:r>
          </a:p>
          <a:p>
            <a:pPr algn="l">
              <a:lnSpc>
                <a:spcPct val="100000"/>
              </a:lnSpc>
            </a:pPr>
            <a:r>
              <a:rPr lang="en-US" altLang="zh-CN" sz="1400" dirty="0">
                <a:solidFill>
                  <a:schemeClr val="tx1"/>
                </a:solidFill>
                <a:latin typeface="黑体"/>
                <a:ea typeface="黑体"/>
              </a:rPr>
              <a:t>2</a:t>
            </a:r>
            <a:r>
              <a:rPr lang="zh-CN" altLang="zh-CN" sz="1400" dirty="0">
                <a:solidFill>
                  <a:schemeClr val="tx1"/>
                </a:solidFill>
                <a:latin typeface="黑体"/>
                <a:ea typeface="黑体"/>
              </a:rPr>
              <a:t>、作为一个生产的计划与控制系统</a:t>
            </a:r>
            <a:r>
              <a:rPr lang="zh-CN" altLang="zh-CN" sz="1400" dirty="0" smtClean="0">
                <a:solidFill>
                  <a:schemeClr val="tx1"/>
                </a:solidFill>
                <a:latin typeface="黑体"/>
                <a:ea typeface="黑体"/>
              </a:rPr>
              <a:t>：</a:t>
            </a:r>
            <a:endParaRPr lang="en-US" altLang="zh-CN" sz="1400" dirty="0" smtClean="0">
              <a:solidFill>
                <a:schemeClr val="tx1"/>
              </a:solidFill>
              <a:latin typeface="黑体"/>
              <a:ea typeface="黑体"/>
            </a:endParaRPr>
          </a:p>
          <a:p>
            <a:pPr algn="l">
              <a:lnSpc>
                <a:spcPct val="100000"/>
              </a:lnSpc>
            </a:pPr>
            <a:r>
              <a:rPr lang="zh-CN" altLang="zh-CN" sz="1400" dirty="0">
                <a:solidFill>
                  <a:schemeClr val="tx1"/>
                </a:solidFill>
                <a:latin typeface="黑体"/>
                <a:ea typeface="黑体"/>
              </a:rPr>
              <a:t> </a:t>
            </a:r>
            <a:r>
              <a:rPr lang="zh-CN" altLang="en-US" sz="1400" dirty="0" smtClean="0">
                <a:solidFill>
                  <a:schemeClr val="tx1"/>
                </a:solidFill>
                <a:latin typeface="黑体"/>
                <a:ea typeface="黑体"/>
              </a:rPr>
              <a:t>   </a:t>
            </a:r>
            <a:r>
              <a:rPr lang="zh-CN" altLang="zh-CN" sz="1400" dirty="0" smtClean="0">
                <a:solidFill>
                  <a:schemeClr val="tx1"/>
                </a:solidFill>
                <a:latin typeface="黑体"/>
                <a:ea typeface="黑体"/>
              </a:rPr>
              <a:t>闭环</a:t>
            </a:r>
            <a:r>
              <a:rPr lang="en-US" altLang="zh-CN" sz="1400" dirty="0">
                <a:solidFill>
                  <a:schemeClr val="tx1"/>
                </a:solidFill>
                <a:latin typeface="黑体"/>
                <a:ea typeface="黑体"/>
              </a:rPr>
              <a:t>MRP</a:t>
            </a:r>
            <a:endParaRPr lang="zh-CN" altLang="zh-CN" sz="1400" dirty="0">
              <a:solidFill>
                <a:schemeClr val="tx1"/>
              </a:solidFill>
              <a:latin typeface="黑体"/>
              <a:ea typeface="黑体"/>
            </a:endParaRPr>
          </a:p>
          <a:p>
            <a:pPr algn="l">
              <a:lnSpc>
                <a:spcPct val="100000"/>
              </a:lnSpc>
            </a:pPr>
            <a:r>
              <a:rPr lang="en-US" altLang="zh-CN" sz="1400" dirty="0">
                <a:solidFill>
                  <a:schemeClr val="tx1"/>
                </a:solidFill>
                <a:latin typeface="黑体"/>
                <a:ea typeface="黑体"/>
              </a:rPr>
              <a:t>3</a:t>
            </a:r>
            <a:r>
              <a:rPr lang="zh-CN" altLang="zh-CN" sz="1400" dirty="0">
                <a:solidFill>
                  <a:schemeClr val="tx1"/>
                </a:solidFill>
                <a:latin typeface="黑体"/>
                <a:ea typeface="黑体"/>
              </a:rPr>
              <a:t>、作为企业的经营生产计划</a:t>
            </a:r>
            <a:r>
              <a:rPr lang="zh-CN" altLang="zh-CN" sz="1400" dirty="0" smtClean="0">
                <a:solidFill>
                  <a:schemeClr val="tx1"/>
                </a:solidFill>
                <a:latin typeface="黑体"/>
                <a:ea typeface="黑体"/>
              </a:rPr>
              <a:t>与</a:t>
            </a:r>
            <a:endParaRPr lang="en-US" altLang="zh-CN" sz="1400" dirty="0" smtClean="0">
              <a:solidFill>
                <a:schemeClr val="tx1"/>
              </a:solidFill>
              <a:latin typeface="黑体"/>
              <a:ea typeface="黑体"/>
            </a:endParaRPr>
          </a:p>
          <a:p>
            <a:pPr algn="l">
              <a:lnSpc>
                <a:spcPct val="100000"/>
              </a:lnSpc>
            </a:pPr>
            <a:r>
              <a:rPr lang="zh-CN" altLang="zh-CN" sz="1400" dirty="0">
                <a:solidFill>
                  <a:schemeClr val="tx1"/>
                </a:solidFill>
                <a:latin typeface="黑体"/>
                <a:ea typeface="黑体"/>
              </a:rPr>
              <a:t> </a:t>
            </a:r>
            <a:r>
              <a:rPr lang="zh-CN" altLang="en-US" sz="1400" dirty="0" smtClean="0">
                <a:solidFill>
                  <a:schemeClr val="tx1"/>
                </a:solidFill>
                <a:latin typeface="黑体"/>
                <a:ea typeface="黑体"/>
              </a:rPr>
              <a:t>  </a:t>
            </a:r>
            <a:r>
              <a:rPr lang="zh-CN" altLang="zh-CN" sz="1400" dirty="0" smtClean="0">
                <a:solidFill>
                  <a:schemeClr val="tx1"/>
                </a:solidFill>
                <a:latin typeface="黑体"/>
                <a:ea typeface="黑体"/>
              </a:rPr>
              <a:t>控制系统</a:t>
            </a:r>
            <a:r>
              <a:rPr lang="zh-CN" altLang="zh-CN" sz="1400" dirty="0">
                <a:solidFill>
                  <a:schemeClr val="tx1"/>
                </a:solidFill>
                <a:latin typeface="黑体"/>
                <a:ea typeface="黑体"/>
              </a:rPr>
              <a:t>：</a:t>
            </a:r>
            <a:r>
              <a:rPr lang="en-US" altLang="zh-CN" sz="1400" dirty="0">
                <a:solidFill>
                  <a:schemeClr val="tx1"/>
                </a:solidFill>
                <a:latin typeface="黑体"/>
                <a:ea typeface="黑体"/>
              </a:rPr>
              <a:t>MRPII</a:t>
            </a:r>
            <a:r>
              <a:rPr lang="zh-CN" altLang="zh-CN" sz="1400" dirty="0">
                <a:solidFill>
                  <a:schemeClr val="tx1"/>
                </a:solidFill>
                <a:latin typeface="黑体"/>
                <a:ea typeface="黑体"/>
              </a:rPr>
              <a:t>；</a:t>
            </a:r>
          </a:p>
          <a:p>
            <a:pPr algn="l">
              <a:lnSpc>
                <a:spcPct val="100000"/>
              </a:lnSpc>
            </a:pPr>
            <a:r>
              <a:rPr lang="en-US" altLang="zh-CN" sz="1400" dirty="0">
                <a:solidFill>
                  <a:schemeClr val="tx1"/>
                </a:solidFill>
                <a:latin typeface="黑体"/>
                <a:ea typeface="黑体"/>
              </a:rPr>
              <a:t>4</a:t>
            </a:r>
            <a:r>
              <a:rPr lang="zh-CN" altLang="zh-CN" sz="1400" dirty="0">
                <a:solidFill>
                  <a:schemeClr val="tx1"/>
                </a:solidFill>
                <a:latin typeface="黑体"/>
                <a:ea typeface="黑体"/>
              </a:rPr>
              <a:t>、企业资源计划：</a:t>
            </a:r>
            <a:r>
              <a:rPr lang="en-US" altLang="zh-CN" sz="1400" dirty="0" smtClean="0">
                <a:solidFill>
                  <a:schemeClr val="tx1"/>
                </a:solidFill>
                <a:latin typeface="黑体"/>
                <a:ea typeface="黑体"/>
              </a:rPr>
              <a:t>ERP</a:t>
            </a:r>
          </a:p>
          <a:p>
            <a:pPr algn="l">
              <a:lnSpc>
                <a:spcPct val="100000"/>
              </a:lnSpc>
            </a:pPr>
            <a:r>
              <a:rPr lang="zh-CN" altLang="zh-CN" sz="1400" dirty="0">
                <a:solidFill>
                  <a:schemeClr val="tx1"/>
                </a:solidFill>
                <a:latin typeface="黑体"/>
                <a:ea typeface="黑体"/>
              </a:rPr>
              <a:t> </a:t>
            </a:r>
            <a:r>
              <a:rPr lang="zh-CN" altLang="en-US" sz="1400" dirty="0" smtClean="0">
                <a:solidFill>
                  <a:schemeClr val="tx1"/>
                </a:solidFill>
                <a:latin typeface="黑体"/>
                <a:ea typeface="黑体"/>
              </a:rPr>
              <a:t> </a:t>
            </a:r>
            <a:r>
              <a:rPr lang="zh-CN" altLang="zh-CN" sz="1400" dirty="0" smtClean="0">
                <a:solidFill>
                  <a:schemeClr val="tx1"/>
                </a:solidFill>
                <a:latin typeface="黑体"/>
                <a:ea typeface="黑体"/>
              </a:rPr>
              <a:t>（</a:t>
            </a:r>
            <a:r>
              <a:rPr lang="en-US" altLang="zh-CN" sz="1400" dirty="0">
                <a:solidFill>
                  <a:schemeClr val="tx1"/>
                </a:solidFill>
                <a:latin typeface="黑体"/>
                <a:ea typeface="黑体"/>
              </a:rPr>
              <a:t>Enterprise Resource Planning</a:t>
            </a:r>
            <a:r>
              <a:rPr lang="zh-CN" altLang="zh-CN" sz="1400" dirty="0">
                <a:solidFill>
                  <a:schemeClr val="tx1"/>
                </a:solidFill>
                <a:latin typeface="黑体"/>
                <a:ea typeface="黑体"/>
              </a:rPr>
              <a:t>）</a:t>
            </a:r>
          </a:p>
        </p:txBody>
      </p:sp>
    </p:spTree>
    <p:extLst>
      <p:ext uri="{BB962C8B-B14F-4D97-AF65-F5344CB8AC3E}">
        <p14:creationId xmlns:p14="http://schemas.microsoft.com/office/powerpoint/2010/main" val="209169502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800"/>
                            </p:stCondLst>
                            <p:childTnLst>
                              <p:par>
                                <p:cTn id="5" presetID="2" presetClass="entr" presetSubtype="1" accel="5000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50" fill="hold"/>
                                        <p:tgtEl>
                                          <p:spTgt spid="52"/>
                                        </p:tgtEl>
                                        <p:attrNameLst>
                                          <p:attrName>ppt_x</p:attrName>
                                        </p:attrNameLst>
                                      </p:cBhvr>
                                      <p:tavLst>
                                        <p:tav tm="0">
                                          <p:val>
                                            <p:strVal val="#ppt_x"/>
                                          </p:val>
                                        </p:tav>
                                        <p:tav tm="100000">
                                          <p:val>
                                            <p:strVal val="#ppt_x"/>
                                          </p:val>
                                        </p:tav>
                                      </p:tavLst>
                                    </p:anim>
                                    <p:anim calcmode="lin" valueType="num">
                                      <p:cBhvr additive="base">
                                        <p:cTn id="8" dur="75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2350"/>
                            </p:stCondLst>
                            <p:childTnLst>
                              <p:par>
                                <p:cTn id="10" presetID="23" presetClass="entr" presetSubtype="16" fill="hold" grpId="0" nodeType="after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childTnLst>
                                </p:cTn>
                              </p:par>
                            </p:childTnLst>
                          </p:cTn>
                        </p:par>
                        <p:par>
                          <p:cTn id="14" fill="hold">
                            <p:stCondLst>
                              <p:cond delay="3650"/>
                            </p:stCondLst>
                            <p:childTnLst>
                              <p:par>
                                <p:cTn id="15" presetID="53" presetClass="entr" presetSubtype="16" fill="hold" grpId="0" nodeType="afterEffect">
                                  <p:stCondLst>
                                    <p:cond delay="0"/>
                                  </p:stCondLst>
                                  <p:childTnLst>
                                    <p:set>
                                      <p:cBhvr>
                                        <p:cTn id="16" dur="1" fill="hold">
                                          <p:stCondLst>
                                            <p:cond delay="0"/>
                                          </p:stCondLst>
                                        </p:cTn>
                                        <p:tgtEl>
                                          <p:spTgt spid="33">
                                            <p:txEl>
                                              <p:pRg st="0" end="0"/>
                                            </p:txEl>
                                          </p:spTgt>
                                        </p:tgtEl>
                                        <p:attrNameLst>
                                          <p:attrName>style.visibility</p:attrName>
                                        </p:attrNameLst>
                                      </p:cBhvr>
                                      <p:to>
                                        <p:strVal val="visible"/>
                                      </p:to>
                                    </p:set>
                                    <p:anim calcmode="lin" valueType="num">
                                      <p:cBhvr>
                                        <p:cTn id="17" dur="4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18" dur="4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19" dur="400"/>
                                        <p:tgtEl>
                                          <p:spTgt spid="33">
                                            <p:txEl>
                                              <p:pRg st="0" end="0"/>
                                            </p:txEl>
                                          </p:spTgt>
                                        </p:tgtEl>
                                      </p:cBhvr>
                                    </p:animEffect>
                                  </p:childTnLst>
                                </p:cTn>
                              </p:par>
                            </p:childTnLst>
                          </p:cTn>
                        </p:par>
                        <p:par>
                          <p:cTn id="20" fill="hold">
                            <p:stCondLst>
                              <p:cond delay="4850"/>
                            </p:stCondLst>
                            <p:childTnLst>
                              <p:par>
                                <p:cTn id="21" presetID="2" presetClass="entr" presetSubtype="4" accel="50000" fill="hold" nodeType="after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750" fill="hold"/>
                                        <p:tgtEl>
                                          <p:spTgt spid="53"/>
                                        </p:tgtEl>
                                        <p:attrNameLst>
                                          <p:attrName>ppt_x</p:attrName>
                                        </p:attrNameLst>
                                      </p:cBhvr>
                                      <p:tavLst>
                                        <p:tav tm="0">
                                          <p:val>
                                            <p:strVal val="#ppt_x"/>
                                          </p:val>
                                        </p:tav>
                                        <p:tav tm="100000">
                                          <p:val>
                                            <p:strVal val="#ppt_x"/>
                                          </p:val>
                                        </p:tav>
                                      </p:tavLst>
                                    </p:anim>
                                    <p:anim calcmode="lin" valueType="num">
                                      <p:cBhvr additive="base">
                                        <p:cTn id="24" dur="750" fill="hold"/>
                                        <p:tgtEl>
                                          <p:spTgt spid="53"/>
                                        </p:tgtEl>
                                        <p:attrNameLst>
                                          <p:attrName>ppt_y</p:attrName>
                                        </p:attrNameLst>
                                      </p:cBhvr>
                                      <p:tavLst>
                                        <p:tav tm="0">
                                          <p:val>
                                            <p:strVal val="1+#ppt_h/2"/>
                                          </p:val>
                                        </p:tav>
                                        <p:tav tm="100000">
                                          <p:val>
                                            <p:strVal val="#ppt_y"/>
                                          </p:val>
                                        </p:tav>
                                      </p:tavLst>
                                    </p:anim>
                                  </p:childTnLst>
                                </p:cTn>
                              </p:par>
                            </p:childTnLst>
                          </p:cTn>
                        </p:par>
                        <p:par>
                          <p:cTn id="25" fill="hold">
                            <p:stCondLst>
                              <p:cond delay="6400"/>
                            </p:stCondLst>
                            <p:childTnLst>
                              <p:par>
                                <p:cTn id="26" presetID="23" presetClass="entr" presetSubtype="16" fill="hold" grpId="0" nodeType="afterEffect">
                                  <p:stCondLst>
                                    <p:cond delay="0"/>
                                  </p:stCondLst>
                                  <p:childTnLst>
                                    <p:set>
                                      <p:cBhvr>
                                        <p:cTn id="27" dur="1" fill="hold">
                                          <p:stCondLst>
                                            <p:cond delay="0"/>
                                          </p:stCondLst>
                                        </p:cTn>
                                        <p:tgtEl>
                                          <p:spTgt spid="64"/>
                                        </p:tgtEl>
                                        <p:attrNameLst>
                                          <p:attrName>style.visibility</p:attrName>
                                        </p:attrNameLst>
                                      </p:cBhvr>
                                      <p:to>
                                        <p:strVal val="visible"/>
                                      </p:to>
                                    </p:set>
                                    <p:anim calcmode="lin" valueType="num">
                                      <p:cBhvr>
                                        <p:cTn id="28" dur="500" fill="hold"/>
                                        <p:tgtEl>
                                          <p:spTgt spid="64"/>
                                        </p:tgtEl>
                                        <p:attrNameLst>
                                          <p:attrName>ppt_w</p:attrName>
                                        </p:attrNameLst>
                                      </p:cBhvr>
                                      <p:tavLst>
                                        <p:tav tm="0">
                                          <p:val>
                                            <p:fltVal val="0"/>
                                          </p:val>
                                        </p:tav>
                                        <p:tav tm="100000">
                                          <p:val>
                                            <p:strVal val="#ppt_w"/>
                                          </p:val>
                                        </p:tav>
                                      </p:tavLst>
                                    </p:anim>
                                    <p:anim calcmode="lin" valueType="num">
                                      <p:cBhvr>
                                        <p:cTn id="29" dur="500" fill="hold"/>
                                        <p:tgtEl>
                                          <p:spTgt spid="64"/>
                                        </p:tgtEl>
                                        <p:attrNameLst>
                                          <p:attrName>ppt_h</p:attrName>
                                        </p:attrNameLst>
                                      </p:cBhvr>
                                      <p:tavLst>
                                        <p:tav tm="0">
                                          <p:val>
                                            <p:fltVal val="0"/>
                                          </p:val>
                                        </p:tav>
                                        <p:tav tm="100000">
                                          <p:val>
                                            <p:strVal val="#ppt_h"/>
                                          </p:val>
                                        </p:tav>
                                      </p:tavLst>
                                    </p:anim>
                                  </p:childTnLst>
                                </p:cTn>
                              </p:par>
                            </p:childTnLst>
                          </p:cTn>
                        </p:par>
                        <p:par>
                          <p:cTn id="30" fill="hold">
                            <p:stCondLst>
                              <p:cond delay="7700"/>
                            </p:stCondLst>
                            <p:childTnLst>
                              <p:par>
                                <p:cTn id="31" presetID="53" presetClass="entr" presetSubtype="16" fill="hold" grpId="0" nodeType="afterEffect">
                                  <p:stCondLst>
                                    <p:cond delay="0"/>
                                  </p:stCondLst>
                                  <p:childTnLst>
                                    <p:set>
                                      <p:cBhvr>
                                        <p:cTn id="32" dur="1" fill="hold">
                                          <p:stCondLst>
                                            <p:cond delay="0"/>
                                          </p:stCondLst>
                                        </p:cTn>
                                        <p:tgtEl>
                                          <p:spTgt spid="35">
                                            <p:txEl>
                                              <p:pRg st="0" end="0"/>
                                            </p:txEl>
                                          </p:spTgt>
                                        </p:tgtEl>
                                        <p:attrNameLst>
                                          <p:attrName>style.visibility</p:attrName>
                                        </p:attrNameLst>
                                      </p:cBhvr>
                                      <p:to>
                                        <p:strVal val="visible"/>
                                      </p:to>
                                    </p:set>
                                    <p:anim calcmode="lin" valueType="num">
                                      <p:cBhvr>
                                        <p:cTn id="33" dur="4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34" dur="4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35" dur="400"/>
                                        <p:tgtEl>
                                          <p:spTgt spid="35">
                                            <p:txEl>
                                              <p:pRg st="0" end="0"/>
                                            </p:txEl>
                                          </p:spTgt>
                                        </p:tgtEl>
                                      </p:cBhvr>
                                    </p:animEffect>
                                  </p:childTnLst>
                                </p:cTn>
                              </p:par>
                            </p:childTnLst>
                          </p:cTn>
                        </p:par>
                        <p:par>
                          <p:cTn id="36" fill="hold">
                            <p:stCondLst>
                              <p:cond delay="8900"/>
                            </p:stCondLst>
                            <p:childTnLst>
                              <p:par>
                                <p:cTn id="37" presetID="2" presetClass="entr" presetSubtype="1" accel="50000" fill="hold" nodeType="after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750" fill="hold"/>
                                        <p:tgtEl>
                                          <p:spTgt spid="54"/>
                                        </p:tgtEl>
                                        <p:attrNameLst>
                                          <p:attrName>ppt_x</p:attrName>
                                        </p:attrNameLst>
                                      </p:cBhvr>
                                      <p:tavLst>
                                        <p:tav tm="0">
                                          <p:val>
                                            <p:strVal val="#ppt_x"/>
                                          </p:val>
                                        </p:tav>
                                        <p:tav tm="100000">
                                          <p:val>
                                            <p:strVal val="#ppt_x"/>
                                          </p:val>
                                        </p:tav>
                                      </p:tavLst>
                                    </p:anim>
                                    <p:anim calcmode="lin" valueType="num">
                                      <p:cBhvr additive="base">
                                        <p:cTn id="40" dur="750" fill="hold"/>
                                        <p:tgtEl>
                                          <p:spTgt spid="54"/>
                                        </p:tgtEl>
                                        <p:attrNameLst>
                                          <p:attrName>ppt_y</p:attrName>
                                        </p:attrNameLst>
                                      </p:cBhvr>
                                      <p:tavLst>
                                        <p:tav tm="0">
                                          <p:val>
                                            <p:strVal val="0-#ppt_h/2"/>
                                          </p:val>
                                        </p:tav>
                                        <p:tav tm="100000">
                                          <p:val>
                                            <p:strVal val="#ppt_y"/>
                                          </p:val>
                                        </p:tav>
                                      </p:tavLst>
                                    </p:anim>
                                  </p:childTnLst>
                                </p:cTn>
                              </p:par>
                            </p:childTnLst>
                          </p:cTn>
                        </p:par>
                        <p:par>
                          <p:cTn id="41" fill="hold">
                            <p:stCondLst>
                              <p:cond delay="10450"/>
                            </p:stCondLst>
                            <p:childTnLst>
                              <p:par>
                                <p:cTn id="42" presetID="23" presetClass="entr" presetSubtype="16" fill="hold" grpId="0" nodeType="afterEffect">
                                  <p:stCondLst>
                                    <p:cond delay="0"/>
                                  </p:stCondLst>
                                  <p:childTnLst>
                                    <p:set>
                                      <p:cBhvr>
                                        <p:cTn id="43" dur="1" fill="hold">
                                          <p:stCondLst>
                                            <p:cond delay="0"/>
                                          </p:stCondLst>
                                        </p:cTn>
                                        <p:tgtEl>
                                          <p:spTgt spid="65"/>
                                        </p:tgtEl>
                                        <p:attrNameLst>
                                          <p:attrName>style.visibility</p:attrName>
                                        </p:attrNameLst>
                                      </p:cBhvr>
                                      <p:to>
                                        <p:strVal val="visible"/>
                                      </p:to>
                                    </p:set>
                                    <p:anim calcmode="lin" valueType="num">
                                      <p:cBhvr>
                                        <p:cTn id="44" dur="500" fill="hold"/>
                                        <p:tgtEl>
                                          <p:spTgt spid="65"/>
                                        </p:tgtEl>
                                        <p:attrNameLst>
                                          <p:attrName>ppt_w</p:attrName>
                                        </p:attrNameLst>
                                      </p:cBhvr>
                                      <p:tavLst>
                                        <p:tav tm="0">
                                          <p:val>
                                            <p:fltVal val="0"/>
                                          </p:val>
                                        </p:tav>
                                        <p:tav tm="100000">
                                          <p:val>
                                            <p:strVal val="#ppt_w"/>
                                          </p:val>
                                        </p:tav>
                                      </p:tavLst>
                                    </p:anim>
                                    <p:anim calcmode="lin" valueType="num">
                                      <p:cBhvr>
                                        <p:cTn id="45" dur="500" fill="hold"/>
                                        <p:tgtEl>
                                          <p:spTgt spid="65"/>
                                        </p:tgtEl>
                                        <p:attrNameLst>
                                          <p:attrName>ppt_h</p:attrName>
                                        </p:attrNameLst>
                                      </p:cBhvr>
                                      <p:tavLst>
                                        <p:tav tm="0">
                                          <p:val>
                                            <p:fltVal val="0"/>
                                          </p:val>
                                        </p:tav>
                                        <p:tav tm="100000">
                                          <p:val>
                                            <p:strVal val="#ppt_h"/>
                                          </p:val>
                                        </p:tav>
                                      </p:tavLst>
                                    </p:anim>
                                  </p:childTnLst>
                                </p:cTn>
                              </p:par>
                            </p:childTnLst>
                          </p:cTn>
                        </p:par>
                        <p:par>
                          <p:cTn id="46" fill="hold">
                            <p:stCondLst>
                              <p:cond delay="11750"/>
                            </p:stCondLst>
                            <p:childTnLst>
                              <p:par>
                                <p:cTn id="47" presetID="2" presetClass="entr" presetSubtype="4" accel="50000" fill="hold" nodeType="afterEffect">
                                  <p:stCondLst>
                                    <p:cond delay="0"/>
                                  </p:stCondLst>
                                  <p:childTnLst>
                                    <p:set>
                                      <p:cBhvr>
                                        <p:cTn id="48" dur="1" fill="hold">
                                          <p:stCondLst>
                                            <p:cond delay="0"/>
                                          </p:stCondLst>
                                        </p:cTn>
                                        <p:tgtEl>
                                          <p:spTgt spid="55"/>
                                        </p:tgtEl>
                                        <p:attrNameLst>
                                          <p:attrName>style.visibility</p:attrName>
                                        </p:attrNameLst>
                                      </p:cBhvr>
                                      <p:to>
                                        <p:strVal val="visible"/>
                                      </p:to>
                                    </p:set>
                                    <p:anim calcmode="lin" valueType="num">
                                      <p:cBhvr additive="base">
                                        <p:cTn id="49" dur="750" fill="hold"/>
                                        <p:tgtEl>
                                          <p:spTgt spid="55"/>
                                        </p:tgtEl>
                                        <p:attrNameLst>
                                          <p:attrName>ppt_x</p:attrName>
                                        </p:attrNameLst>
                                      </p:cBhvr>
                                      <p:tavLst>
                                        <p:tav tm="0">
                                          <p:val>
                                            <p:strVal val="#ppt_x"/>
                                          </p:val>
                                        </p:tav>
                                        <p:tav tm="100000">
                                          <p:val>
                                            <p:strVal val="#ppt_x"/>
                                          </p:val>
                                        </p:tav>
                                      </p:tavLst>
                                    </p:anim>
                                    <p:anim calcmode="lin" valueType="num">
                                      <p:cBhvr additive="base">
                                        <p:cTn id="50" dur="750" fill="hold"/>
                                        <p:tgtEl>
                                          <p:spTgt spid="55"/>
                                        </p:tgtEl>
                                        <p:attrNameLst>
                                          <p:attrName>ppt_y</p:attrName>
                                        </p:attrNameLst>
                                      </p:cBhvr>
                                      <p:tavLst>
                                        <p:tav tm="0">
                                          <p:val>
                                            <p:strVal val="1+#ppt_h/2"/>
                                          </p:val>
                                        </p:tav>
                                        <p:tav tm="100000">
                                          <p:val>
                                            <p:strVal val="#ppt_y"/>
                                          </p:val>
                                        </p:tav>
                                      </p:tavLst>
                                    </p:anim>
                                  </p:childTnLst>
                                </p:cTn>
                              </p:par>
                            </p:childTnLst>
                          </p:cTn>
                        </p:par>
                        <p:par>
                          <p:cTn id="51" fill="hold">
                            <p:stCondLst>
                              <p:cond delay="12500"/>
                            </p:stCondLst>
                            <p:childTnLst>
                              <p:par>
                                <p:cTn id="52" presetID="53" presetClass="entr" presetSubtype="16" fill="hold" grpId="0" nodeType="afterEffect">
                                  <p:stCondLst>
                                    <p:cond delay="0"/>
                                  </p:stCondLst>
                                  <p:childTnLst>
                                    <p:set>
                                      <p:cBhvr>
                                        <p:cTn id="53" dur="1" fill="hold">
                                          <p:stCondLst>
                                            <p:cond delay="0"/>
                                          </p:stCondLst>
                                        </p:cTn>
                                        <p:tgtEl>
                                          <p:spTgt spid="37">
                                            <p:txEl>
                                              <p:pRg st="0" end="0"/>
                                            </p:txEl>
                                          </p:spTgt>
                                        </p:tgtEl>
                                        <p:attrNameLst>
                                          <p:attrName>style.visibility</p:attrName>
                                        </p:attrNameLst>
                                      </p:cBhvr>
                                      <p:to>
                                        <p:strVal val="visible"/>
                                      </p:to>
                                    </p:set>
                                    <p:anim calcmode="lin" valueType="num">
                                      <p:cBhvr>
                                        <p:cTn id="54" dur="4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55" dur="4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56" dur="400"/>
                                        <p:tgtEl>
                                          <p:spTgt spid="37">
                                            <p:txEl>
                                              <p:pRg st="0" end="0"/>
                                            </p:txEl>
                                          </p:spTgt>
                                        </p:tgtEl>
                                      </p:cBhvr>
                                    </p:animEffect>
                                  </p:childTnLst>
                                </p:cTn>
                              </p:par>
                            </p:childTnLst>
                          </p:cTn>
                        </p:par>
                        <p:par>
                          <p:cTn id="57" fill="hold">
                            <p:stCondLst>
                              <p:cond delay="12900"/>
                            </p:stCondLst>
                            <p:childTnLst>
                              <p:par>
                                <p:cTn id="58" presetID="53" presetClass="entr" presetSubtype="16" fill="hold" grpId="0" nodeType="afterEffect">
                                  <p:stCondLst>
                                    <p:cond delay="0"/>
                                  </p:stCondLst>
                                  <p:childTnLst>
                                    <p:set>
                                      <p:cBhvr>
                                        <p:cTn id="59" dur="1" fill="hold">
                                          <p:stCondLst>
                                            <p:cond delay="0"/>
                                          </p:stCondLst>
                                        </p:cTn>
                                        <p:tgtEl>
                                          <p:spTgt spid="37">
                                            <p:txEl>
                                              <p:pRg st="1" end="1"/>
                                            </p:txEl>
                                          </p:spTgt>
                                        </p:tgtEl>
                                        <p:attrNameLst>
                                          <p:attrName>style.visibility</p:attrName>
                                        </p:attrNameLst>
                                      </p:cBhvr>
                                      <p:to>
                                        <p:strVal val="visible"/>
                                      </p:to>
                                    </p:set>
                                    <p:anim calcmode="lin" valueType="num">
                                      <p:cBhvr>
                                        <p:cTn id="60" dur="400" fill="hold"/>
                                        <p:tgtEl>
                                          <p:spTgt spid="37">
                                            <p:txEl>
                                              <p:pRg st="1" end="1"/>
                                            </p:txEl>
                                          </p:spTgt>
                                        </p:tgtEl>
                                        <p:attrNameLst>
                                          <p:attrName>ppt_w</p:attrName>
                                        </p:attrNameLst>
                                      </p:cBhvr>
                                      <p:tavLst>
                                        <p:tav tm="0">
                                          <p:val>
                                            <p:fltVal val="0"/>
                                          </p:val>
                                        </p:tav>
                                        <p:tav tm="100000">
                                          <p:val>
                                            <p:strVal val="#ppt_w"/>
                                          </p:val>
                                        </p:tav>
                                      </p:tavLst>
                                    </p:anim>
                                    <p:anim calcmode="lin" valueType="num">
                                      <p:cBhvr>
                                        <p:cTn id="61" dur="400" fill="hold"/>
                                        <p:tgtEl>
                                          <p:spTgt spid="37">
                                            <p:txEl>
                                              <p:pRg st="1" end="1"/>
                                            </p:txEl>
                                          </p:spTgt>
                                        </p:tgtEl>
                                        <p:attrNameLst>
                                          <p:attrName>ppt_h</p:attrName>
                                        </p:attrNameLst>
                                      </p:cBhvr>
                                      <p:tavLst>
                                        <p:tav tm="0">
                                          <p:val>
                                            <p:fltVal val="0"/>
                                          </p:val>
                                        </p:tav>
                                        <p:tav tm="100000">
                                          <p:val>
                                            <p:strVal val="#ppt_h"/>
                                          </p:val>
                                        </p:tav>
                                      </p:tavLst>
                                    </p:anim>
                                    <p:animEffect transition="in" filter="fade">
                                      <p:cBhvr>
                                        <p:cTn id="62" dur="400"/>
                                        <p:tgtEl>
                                          <p:spTgt spid="37">
                                            <p:txEl>
                                              <p:pRg st="1" end="1"/>
                                            </p:txEl>
                                          </p:spTgt>
                                        </p:tgtEl>
                                      </p:cBhvr>
                                    </p:animEffect>
                                  </p:childTnLst>
                                </p:cTn>
                              </p:par>
                            </p:childTnLst>
                          </p:cTn>
                        </p:par>
                        <p:par>
                          <p:cTn id="63" fill="hold">
                            <p:stCondLst>
                              <p:cond delay="13300"/>
                            </p:stCondLst>
                            <p:childTnLst>
                              <p:par>
                                <p:cTn id="64" presetID="23" presetClass="entr" presetSubtype="16" fill="hold" grpId="0" nodeType="afterEffect">
                                  <p:stCondLst>
                                    <p:cond delay="0"/>
                                  </p:stCondLst>
                                  <p:childTnLst>
                                    <p:set>
                                      <p:cBhvr>
                                        <p:cTn id="65" dur="1" fill="hold">
                                          <p:stCondLst>
                                            <p:cond delay="0"/>
                                          </p:stCondLst>
                                        </p:cTn>
                                        <p:tgtEl>
                                          <p:spTgt spid="66"/>
                                        </p:tgtEl>
                                        <p:attrNameLst>
                                          <p:attrName>style.visibility</p:attrName>
                                        </p:attrNameLst>
                                      </p:cBhvr>
                                      <p:to>
                                        <p:strVal val="visible"/>
                                      </p:to>
                                    </p:set>
                                    <p:anim calcmode="lin" valueType="num">
                                      <p:cBhvr>
                                        <p:cTn id="66" dur="500" fill="hold"/>
                                        <p:tgtEl>
                                          <p:spTgt spid="66"/>
                                        </p:tgtEl>
                                        <p:attrNameLst>
                                          <p:attrName>ppt_w</p:attrName>
                                        </p:attrNameLst>
                                      </p:cBhvr>
                                      <p:tavLst>
                                        <p:tav tm="0">
                                          <p:val>
                                            <p:fltVal val="0"/>
                                          </p:val>
                                        </p:tav>
                                        <p:tav tm="100000">
                                          <p:val>
                                            <p:strVal val="#ppt_w"/>
                                          </p:val>
                                        </p:tav>
                                      </p:tavLst>
                                    </p:anim>
                                    <p:anim calcmode="lin" valueType="num">
                                      <p:cBhvr>
                                        <p:cTn id="67" dur="500" fill="hold"/>
                                        <p:tgtEl>
                                          <p:spTgt spid="66"/>
                                        </p:tgtEl>
                                        <p:attrNameLst>
                                          <p:attrName>ppt_h</p:attrName>
                                        </p:attrNameLst>
                                      </p:cBhvr>
                                      <p:tavLst>
                                        <p:tav tm="0">
                                          <p:val>
                                            <p:fltVal val="0"/>
                                          </p:val>
                                        </p:tav>
                                        <p:tav tm="100000">
                                          <p:val>
                                            <p:strVal val="#ppt_h"/>
                                          </p:val>
                                        </p:tav>
                                      </p:tavLst>
                                    </p:anim>
                                  </p:childTnLst>
                                </p:cTn>
                              </p:par>
                            </p:childTnLst>
                          </p:cTn>
                        </p:par>
                        <p:par>
                          <p:cTn id="68" fill="hold">
                            <p:stCondLst>
                              <p:cond delay="13800"/>
                            </p:stCondLst>
                            <p:childTnLst>
                              <p:par>
                                <p:cTn id="69" presetID="53" presetClass="entr" presetSubtype="16" fill="hold" grpId="0" nodeType="afterEffect">
                                  <p:stCondLst>
                                    <p:cond delay="0"/>
                                  </p:stCondLst>
                                  <p:childTnLst>
                                    <p:set>
                                      <p:cBhvr>
                                        <p:cTn id="70" dur="1" fill="hold">
                                          <p:stCondLst>
                                            <p:cond delay="0"/>
                                          </p:stCondLst>
                                        </p:cTn>
                                        <p:tgtEl>
                                          <p:spTgt spid="39">
                                            <p:txEl>
                                              <p:pRg st="0" end="0"/>
                                            </p:txEl>
                                          </p:spTgt>
                                        </p:tgtEl>
                                        <p:attrNameLst>
                                          <p:attrName>style.visibility</p:attrName>
                                        </p:attrNameLst>
                                      </p:cBhvr>
                                      <p:to>
                                        <p:strVal val="visible"/>
                                      </p:to>
                                    </p:set>
                                    <p:anim calcmode="lin" valueType="num">
                                      <p:cBhvr>
                                        <p:cTn id="71" dur="4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72" dur="4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73" dur="400"/>
                                        <p:tgtEl>
                                          <p:spTgt spid="39">
                                            <p:txEl>
                                              <p:pRg st="0" end="0"/>
                                            </p:txEl>
                                          </p:spTgt>
                                        </p:tgtEl>
                                      </p:cBhvr>
                                    </p:animEffect>
                                  </p:childTnLst>
                                </p:cTn>
                              </p:par>
                            </p:childTnLst>
                          </p:cTn>
                        </p:par>
                        <p:par>
                          <p:cTn id="74" fill="hold">
                            <p:stCondLst>
                              <p:cond delay="14200"/>
                            </p:stCondLst>
                            <p:childTnLst>
                              <p:par>
                                <p:cTn id="75" presetID="2" presetClass="entr" presetSubtype="1" accel="50000" fill="hold" nodeType="afterEffect">
                                  <p:stCondLst>
                                    <p:cond delay="0"/>
                                  </p:stCondLst>
                                  <p:childTnLst>
                                    <p:set>
                                      <p:cBhvr>
                                        <p:cTn id="76" dur="1" fill="hold">
                                          <p:stCondLst>
                                            <p:cond delay="0"/>
                                          </p:stCondLst>
                                        </p:cTn>
                                        <p:tgtEl>
                                          <p:spTgt spid="56"/>
                                        </p:tgtEl>
                                        <p:attrNameLst>
                                          <p:attrName>style.visibility</p:attrName>
                                        </p:attrNameLst>
                                      </p:cBhvr>
                                      <p:to>
                                        <p:strVal val="visible"/>
                                      </p:to>
                                    </p:set>
                                    <p:anim calcmode="lin" valueType="num">
                                      <p:cBhvr additive="base">
                                        <p:cTn id="77" dur="750" fill="hold"/>
                                        <p:tgtEl>
                                          <p:spTgt spid="56"/>
                                        </p:tgtEl>
                                        <p:attrNameLst>
                                          <p:attrName>ppt_x</p:attrName>
                                        </p:attrNameLst>
                                      </p:cBhvr>
                                      <p:tavLst>
                                        <p:tav tm="0">
                                          <p:val>
                                            <p:strVal val="#ppt_x"/>
                                          </p:val>
                                        </p:tav>
                                        <p:tav tm="100000">
                                          <p:val>
                                            <p:strVal val="#ppt_x"/>
                                          </p:val>
                                        </p:tav>
                                      </p:tavLst>
                                    </p:anim>
                                    <p:anim calcmode="lin" valueType="num">
                                      <p:cBhvr additive="base">
                                        <p:cTn id="78" dur="750" fill="hold"/>
                                        <p:tgtEl>
                                          <p:spTgt spid="56"/>
                                        </p:tgtEl>
                                        <p:attrNameLst>
                                          <p:attrName>ppt_y</p:attrName>
                                        </p:attrNameLst>
                                      </p:cBhvr>
                                      <p:tavLst>
                                        <p:tav tm="0">
                                          <p:val>
                                            <p:strVal val="0-#ppt_h/2"/>
                                          </p:val>
                                        </p:tav>
                                        <p:tav tm="100000">
                                          <p:val>
                                            <p:strVal val="#ppt_y"/>
                                          </p:val>
                                        </p:tav>
                                      </p:tavLst>
                                    </p:anim>
                                  </p:childTnLst>
                                </p:cTn>
                              </p:par>
                            </p:childTnLst>
                          </p:cTn>
                        </p:par>
                        <p:par>
                          <p:cTn id="79" fill="hold">
                            <p:stCondLst>
                              <p:cond delay="14950"/>
                            </p:stCondLst>
                            <p:childTnLst>
                              <p:par>
                                <p:cTn id="80" presetID="23" presetClass="entr" presetSubtype="16" fill="hold" grpId="0" nodeType="afterEffect">
                                  <p:stCondLst>
                                    <p:cond delay="0"/>
                                  </p:stCondLst>
                                  <p:childTnLst>
                                    <p:set>
                                      <p:cBhvr>
                                        <p:cTn id="81" dur="1" fill="hold">
                                          <p:stCondLst>
                                            <p:cond delay="0"/>
                                          </p:stCondLst>
                                        </p:cTn>
                                        <p:tgtEl>
                                          <p:spTgt spid="67"/>
                                        </p:tgtEl>
                                        <p:attrNameLst>
                                          <p:attrName>style.visibility</p:attrName>
                                        </p:attrNameLst>
                                      </p:cBhvr>
                                      <p:to>
                                        <p:strVal val="visible"/>
                                      </p:to>
                                    </p:set>
                                    <p:anim calcmode="lin" valueType="num">
                                      <p:cBhvr>
                                        <p:cTn id="82" dur="500" fill="hold"/>
                                        <p:tgtEl>
                                          <p:spTgt spid="67"/>
                                        </p:tgtEl>
                                        <p:attrNameLst>
                                          <p:attrName>ppt_w</p:attrName>
                                        </p:attrNameLst>
                                      </p:cBhvr>
                                      <p:tavLst>
                                        <p:tav tm="0">
                                          <p:val>
                                            <p:fltVal val="0"/>
                                          </p:val>
                                        </p:tav>
                                        <p:tav tm="100000">
                                          <p:val>
                                            <p:strVal val="#ppt_w"/>
                                          </p:val>
                                        </p:tav>
                                      </p:tavLst>
                                    </p:anim>
                                    <p:anim calcmode="lin" valueType="num">
                                      <p:cBhvr>
                                        <p:cTn id="83" dur="500" fill="hold"/>
                                        <p:tgtEl>
                                          <p:spTgt spid="67"/>
                                        </p:tgtEl>
                                        <p:attrNameLst>
                                          <p:attrName>ppt_h</p:attrName>
                                        </p:attrNameLst>
                                      </p:cBhvr>
                                      <p:tavLst>
                                        <p:tav tm="0">
                                          <p:val>
                                            <p:fltVal val="0"/>
                                          </p:val>
                                        </p:tav>
                                        <p:tav tm="100000">
                                          <p:val>
                                            <p:strVal val="#ppt_h"/>
                                          </p:val>
                                        </p:tav>
                                      </p:tavLst>
                                    </p:anim>
                                  </p:childTnLst>
                                </p:cTn>
                              </p:par>
                            </p:childTnLst>
                          </p:cTn>
                        </p:par>
                        <p:par>
                          <p:cTn id="84" fill="hold">
                            <p:stCondLst>
                              <p:cond delay="15450"/>
                            </p:stCondLst>
                            <p:childTnLst>
                              <p:par>
                                <p:cTn id="85" presetID="53" presetClass="entr" presetSubtype="16" fill="hold" grpId="0" nodeType="afterEffect">
                                  <p:stCondLst>
                                    <p:cond delay="0"/>
                                  </p:stCondLst>
                                  <p:childTnLst>
                                    <p:set>
                                      <p:cBhvr>
                                        <p:cTn id="86" dur="1" fill="hold">
                                          <p:stCondLst>
                                            <p:cond delay="0"/>
                                          </p:stCondLst>
                                        </p:cTn>
                                        <p:tgtEl>
                                          <p:spTgt spid="41">
                                            <p:txEl>
                                              <p:pRg st="0" end="0"/>
                                            </p:txEl>
                                          </p:spTgt>
                                        </p:tgtEl>
                                        <p:attrNameLst>
                                          <p:attrName>style.visibility</p:attrName>
                                        </p:attrNameLst>
                                      </p:cBhvr>
                                      <p:to>
                                        <p:strVal val="visible"/>
                                      </p:to>
                                    </p:set>
                                    <p:anim calcmode="lin" valueType="num">
                                      <p:cBhvr>
                                        <p:cTn id="87" dur="4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88" dur="4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89" dur="400"/>
                                        <p:tgtEl>
                                          <p:spTgt spid="41">
                                            <p:txEl>
                                              <p:pRg st="0" end="0"/>
                                            </p:txEl>
                                          </p:spTgt>
                                        </p:tgtEl>
                                      </p:cBhvr>
                                    </p:animEffect>
                                  </p:childTnLst>
                                </p:cTn>
                              </p:par>
                            </p:childTnLst>
                          </p:cTn>
                        </p:par>
                        <p:par>
                          <p:cTn id="90" fill="hold">
                            <p:stCondLst>
                              <p:cond delay="15850"/>
                            </p:stCondLst>
                            <p:childTnLst>
                              <p:par>
                                <p:cTn id="91" presetID="53" presetClass="entr" presetSubtype="16" fill="hold" grpId="0" nodeType="afterEffect">
                                  <p:stCondLst>
                                    <p:cond delay="0"/>
                                  </p:stCondLst>
                                  <p:childTnLst>
                                    <p:set>
                                      <p:cBhvr>
                                        <p:cTn id="92" dur="1" fill="hold">
                                          <p:stCondLst>
                                            <p:cond delay="0"/>
                                          </p:stCondLst>
                                        </p:cTn>
                                        <p:tgtEl>
                                          <p:spTgt spid="19">
                                            <p:txEl>
                                              <p:pRg st="0" end="0"/>
                                            </p:txEl>
                                          </p:spTgt>
                                        </p:tgtEl>
                                        <p:attrNameLst>
                                          <p:attrName>style.visibility</p:attrName>
                                        </p:attrNameLst>
                                      </p:cBhvr>
                                      <p:to>
                                        <p:strVal val="visible"/>
                                      </p:to>
                                    </p:set>
                                    <p:anim calcmode="lin" valueType="num">
                                      <p:cBhvr>
                                        <p:cTn id="93" dur="4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94" dur="4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95" dur="400"/>
                                        <p:tgtEl>
                                          <p:spTgt spid="19">
                                            <p:txEl>
                                              <p:pRg st="0" end="0"/>
                                            </p:txEl>
                                          </p:spTgt>
                                        </p:tgtEl>
                                      </p:cBhvr>
                                    </p:animEffect>
                                  </p:childTnLst>
                                </p:cTn>
                              </p:par>
                            </p:childTnLst>
                          </p:cTn>
                        </p:par>
                        <p:par>
                          <p:cTn id="96" fill="hold">
                            <p:stCondLst>
                              <p:cond delay="16250"/>
                            </p:stCondLst>
                            <p:childTnLst>
                              <p:par>
                                <p:cTn id="97" presetID="53" presetClass="entr" presetSubtype="16" fill="hold" grpId="0" nodeType="afterEffect">
                                  <p:stCondLst>
                                    <p:cond delay="0"/>
                                  </p:stCondLst>
                                  <p:childTnLst>
                                    <p:set>
                                      <p:cBhvr>
                                        <p:cTn id="98" dur="1" fill="hold">
                                          <p:stCondLst>
                                            <p:cond delay="0"/>
                                          </p:stCondLst>
                                        </p:cTn>
                                        <p:tgtEl>
                                          <p:spTgt spid="19">
                                            <p:txEl>
                                              <p:pRg st="1" end="1"/>
                                            </p:txEl>
                                          </p:spTgt>
                                        </p:tgtEl>
                                        <p:attrNameLst>
                                          <p:attrName>style.visibility</p:attrName>
                                        </p:attrNameLst>
                                      </p:cBhvr>
                                      <p:to>
                                        <p:strVal val="visible"/>
                                      </p:to>
                                    </p:set>
                                    <p:anim calcmode="lin" valueType="num">
                                      <p:cBhvr>
                                        <p:cTn id="99" dur="400" fill="hold"/>
                                        <p:tgtEl>
                                          <p:spTgt spid="19">
                                            <p:txEl>
                                              <p:pRg st="1" end="1"/>
                                            </p:txEl>
                                          </p:spTgt>
                                        </p:tgtEl>
                                        <p:attrNameLst>
                                          <p:attrName>ppt_w</p:attrName>
                                        </p:attrNameLst>
                                      </p:cBhvr>
                                      <p:tavLst>
                                        <p:tav tm="0">
                                          <p:val>
                                            <p:fltVal val="0"/>
                                          </p:val>
                                        </p:tav>
                                        <p:tav tm="100000">
                                          <p:val>
                                            <p:strVal val="#ppt_w"/>
                                          </p:val>
                                        </p:tav>
                                      </p:tavLst>
                                    </p:anim>
                                    <p:anim calcmode="lin" valueType="num">
                                      <p:cBhvr>
                                        <p:cTn id="100" dur="400" fill="hold"/>
                                        <p:tgtEl>
                                          <p:spTgt spid="19">
                                            <p:txEl>
                                              <p:pRg st="1" end="1"/>
                                            </p:txEl>
                                          </p:spTgt>
                                        </p:tgtEl>
                                        <p:attrNameLst>
                                          <p:attrName>ppt_h</p:attrName>
                                        </p:attrNameLst>
                                      </p:cBhvr>
                                      <p:tavLst>
                                        <p:tav tm="0">
                                          <p:val>
                                            <p:fltVal val="0"/>
                                          </p:val>
                                        </p:tav>
                                        <p:tav tm="100000">
                                          <p:val>
                                            <p:strVal val="#ppt_h"/>
                                          </p:val>
                                        </p:tav>
                                      </p:tavLst>
                                    </p:anim>
                                    <p:animEffect transition="in" filter="fade">
                                      <p:cBhvr>
                                        <p:cTn id="101" dur="400"/>
                                        <p:tgtEl>
                                          <p:spTgt spid="19">
                                            <p:txEl>
                                              <p:pRg st="1" end="1"/>
                                            </p:txEl>
                                          </p:spTgt>
                                        </p:tgtEl>
                                      </p:cBhvr>
                                    </p:animEffect>
                                  </p:childTnLst>
                                </p:cTn>
                              </p:par>
                            </p:childTnLst>
                          </p:cTn>
                        </p:par>
                        <p:par>
                          <p:cTn id="102" fill="hold">
                            <p:stCondLst>
                              <p:cond delay="16650"/>
                            </p:stCondLst>
                            <p:childTnLst>
                              <p:par>
                                <p:cTn id="103" presetID="53" presetClass="entr" presetSubtype="16" fill="hold" grpId="0" nodeType="afterEffect">
                                  <p:stCondLst>
                                    <p:cond delay="0"/>
                                  </p:stCondLst>
                                  <p:childTnLst>
                                    <p:set>
                                      <p:cBhvr>
                                        <p:cTn id="104" dur="1" fill="hold">
                                          <p:stCondLst>
                                            <p:cond delay="0"/>
                                          </p:stCondLst>
                                        </p:cTn>
                                        <p:tgtEl>
                                          <p:spTgt spid="19">
                                            <p:txEl>
                                              <p:pRg st="2" end="2"/>
                                            </p:txEl>
                                          </p:spTgt>
                                        </p:tgtEl>
                                        <p:attrNameLst>
                                          <p:attrName>style.visibility</p:attrName>
                                        </p:attrNameLst>
                                      </p:cBhvr>
                                      <p:to>
                                        <p:strVal val="visible"/>
                                      </p:to>
                                    </p:set>
                                    <p:anim calcmode="lin" valueType="num">
                                      <p:cBhvr>
                                        <p:cTn id="105" dur="400" fill="hold"/>
                                        <p:tgtEl>
                                          <p:spTgt spid="19">
                                            <p:txEl>
                                              <p:pRg st="2" end="2"/>
                                            </p:txEl>
                                          </p:spTgt>
                                        </p:tgtEl>
                                        <p:attrNameLst>
                                          <p:attrName>ppt_w</p:attrName>
                                        </p:attrNameLst>
                                      </p:cBhvr>
                                      <p:tavLst>
                                        <p:tav tm="0">
                                          <p:val>
                                            <p:fltVal val="0"/>
                                          </p:val>
                                        </p:tav>
                                        <p:tav tm="100000">
                                          <p:val>
                                            <p:strVal val="#ppt_w"/>
                                          </p:val>
                                        </p:tav>
                                      </p:tavLst>
                                    </p:anim>
                                    <p:anim calcmode="lin" valueType="num">
                                      <p:cBhvr>
                                        <p:cTn id="106" dur="400" fill="hold"/>
                                        <p:tgtEl>
                                          <p:spTgt spid="19">
                                            <p:txEl>
                                              <p:pRg st="2" end="2"/>
                                            </p:txEl>
                                          </p:spTgt>
                                        </p:tgtEl>
                                        <p:attrNameLst>
                                          <p:attrName>ppt_h</p:attrName>
                                        </p:attrNameLst>
                                      </p:cBhvr>
                                      <p:tavLst>
                                        <p:tav tm="0">
                                          <p:val>
                                            <p:fltVal val="0"/>
                                          </p:val>
                                        </p:tav>
                                        <p:tav tm="100000">
                                          <p:val>
                                            <p:strVal val="#ppt_h"/>
                                          </p:val>
                                        </p:tav>
                                      </p:tavLst>
                                    </p:anim>
                                    <p:animEffect transition="in" filter="fade">
                                      <p:cBhvr>
                                        <p:cTn id="107" dur="400"/>
                                        <p:tgtEl>
                                          <p:spTgt spid="19">
                                            <p:txEl>
                                              <p:pRg st="2" end="2"/>
                                            </p:txEl>
                                          </p:spTgt>
                                        </p:tgtEl>
                                      </p:cBhvr>
                                    </p:animEffect>
                                  </p:childTnLst>
                                </p:cTn>
                              </p:par>
                            </p:childTnLst>
                          </p:cTn>
                        </p:par>
                        <p:par>
                          <p:cTn id="108" fill="hold">
                            <p:stCondLst>
                              <p:cond delay="17050"/>
                            </p:stCondLst>
                            <p:childTnLst>
                              <p:par>
                                <p:cTn id="109" presetID="53" presetClass="entr" presetSubtype="16" fill="hold" grpId="0" nodeType="afterEffect">
                                  <p:stCondLst>
                                    <p:cond delay="0"/>
                                  </p:stCondLst>
                                  <p:childTnLst>
                                    <p:set>
                                      <p:cBhvr>
                                        <p:cTn id="110" dur="1" fill="hold">
                                          <p:stCondLst>
                                            <p:cond delay="0"/>
                                          </p:stCondLst>
                                        </p:cTn>
                                        <p:tgtEl>
                                          <p:spTgt spid="19">
                                            <p:txEl>
                                              <p:pRg st="3" end="3"/>
                                            </p:txEl>
                                          </p:spTgt>
                                        </p:tgtEl>
                                        <p:attrNameLst>
                                          <p:attrName>style.visibility</p:attrName>
                                        </p:attrNameLst>
                                      </p:cBhvr>
                                      <p:to>
                                        <p:strVal val="visible"/>
                                      </p:to>
                                    </p:set>
                                    <p:anim calcmode="lin" valueType="num">
                                      <p:cBhvr>
                                        <p:cTn id="111" dur="400" fill="hold"/>
                                        <p:tgtEl>
                                          <p:spTgt spid="19">
                                            <p:txEl>
                                              <p:pRg st="3" end="3"/>
                                            </p:txEl>
                                          </p:spTgt>
                                        </p:tgtEl>
                                        <p:attrNameLst>
                                          <p:attrName>ppt_w</p:attrName>
                                        </p:attrNameLst>
                                      </p:cBhvr>
                                      <p:tavLst>
                                        <p:tav tm="0">
                                          <p:val>
                                            <p:fltVal val="0"/>
                                          </p:val>
                                        </p:tav>
                                        <p:tav tm="100000">
                                          <p:val>
                                            <p:strVal val="#ppt_w"/>
                                          </p:val>
                                        </p:tav>
                                      </p:tavLst>
                                    </p:anim>
                                    <p:anim calcmode="lin" valueType="num">
                                      <p:cBhvr>
                                        <p:cTn id="112" dur="400" fill="hold"/>
                                        <p:tgtEl>
                                          <p:spTgt spid="19">
                                            <p:txEl>
                                              <p:pRg st="3" end="3"/>
                                            </p:txEl>
                                          </p:spTgt>
                                        </p:tgtEl>
                                        <p:attrNameLst>
                                          <p:attrName>ppt_h</p:attrName>
                                        </p:attrNameLst>
                                      </p:cBhvr>
                                      <p:tavLst>
                                        <p:tav tm="0">
                                          <p:val>
                                            <p:fltVal val="0"/>
                                          </p:val>
                                        </p:tav>
                                        <p:tav tm="100000">
                                          <p:val>
                                            <p:strVal val="#ppt_h"/>
                                          </p:val>
                                        </p:tav>
                                      </p:tavLst>
                                    </p:anim>
                                    <p:animEffect transition="in" filter="fade">
                                      <p:cBhvr>
                                        <p:cTn id="113" dur="400"/>
                                        <p:tgtEl>
                                          <p:spTgt spid="19">
                                            <p:txEl>
                                              <p:pRg st="3" end="3"/>
                                            </p:txEl>
                                          </p:spTgt>
                                        </p:tgtEl>
                                      </p:cBhvr>
                                    </p:animEffect>
                                  </p:childTnLst>
                                </p:cTn>
                              </p:par>
                            </p:childTnLst>
                          </p:cTn>
                        </p:par>
                        <p:par>
                          <p:cTn id="114" fill="hold">
                            <p:stCondLst>
                              <p:cond delay="17450"/>
                            </p:stCondLst>
                            <p:childTnLst>
                              <p:par>
                                <p:cTn id="115" presetID="53" presetClass="entr" presetSubtype="16" fill="hold" grpId="0" nodeType="afterEffect">
                                  <p:stCondLst>
                                    <p:cond delay="0"/>
                                  </p:stCondLst>
                                  <p:childTnLst>
                                    <p:set>
                                      <p:cBhvr>
                                        <p:cTn id="116" dur="1" fill="hold">
                                          <p:stCondLst>
                                            <p:cond delay="0"/>
                                          </p:stCondLst>
                                        </p:cTn>
                                        <p:tgtEl>
                                          <p:spTgt spid="20">
                                            <p:txEl>
                                              <p:pRg st="0" end="0"/>
                                            </p:txEl>
                                          </p:spTgt>
                                        </p:tgtEl>
                                        <p:attrNameLst>
                                          <p:attrName>style.visibility</p:attrName>
                                        </p:attrNameLst>
                                      </p:cBhvr>
                                      <p:to>
                                        <p:strVal val="visible"/>
                                      </p:to>
                                    </p:set>
                                    <p:anim calcmode="lin" valueType="num">
                                      <p:cBhvr>
                                        <p:cTn id="117" dur="4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118" dur="4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119" dur="400"/>
                                        <p:tgtEl>
                                          <p:spTgt spid="20">
                                            <p:txEl>
                                              <p:pRg st="0" end="0"/>
                                            </p:txEl>
                                          </p:spTgt>
                                        </p:tgtEl>
                                      </p:cBhvr>
                                    </p:animEffect>
                                  </p:childTnLst>
                                </p:cTn>
                              </p:par>
                            </p:childTnLst>
                          </p:cTn>
                        </p:par>
                        <p:par>
                          <p:cTn id="120" fill="hold">
                            <p:stCondLst>
                              <p:cond delay="17850"/>
                            </p:stCondLst>
                            <p:childTnLst>
                              <p:par>
                                <p:cTn id="121" presetID="53" presetClass="entr" presetSubtype="16" fill="hold" grpId="0" nodeType="afterEffect">
                                  <p:stCondLst>
                                    <p:cond delay="0"/>
                                  </p:stCondLst>
                                  <p:childTnLst>
                                    <p:set>
                                      <p:cBhvr>
                                        <p:cTn id="122" dur="1" fill="hold">
                                          <p:stCondLst>
                                            <p:cond delay="0"/>
                                          </p:stCondLst>
                                        </p:cTn>
                                        <p:tgtEl>
                                          <p:spTgt spid="20">
                                            <p:txEl>
                                              <p:pRg st="1" end="1"/>
                                            </p:txEl>
                                          </p:spTgt>
                                        </p:tgtEl>
                                        <p:attrNameLst>
                                          <p:attrName>style.visibility</p:attrName>
                                        </p:attrNameLst>
                                      </p:cBhvr>
                                      <p:to>
                                        <p:strVal val="visible"/>
                                      </p:to>
                                    </p:set>
                                    <p:anim calcmode="lin" valueType="num">
                                      <p:cBhvr>
                                        <p:cTn id="123" dur="400" fill="hold"/>
                                        <p:tgtEl>
                                          <p:spTgt spid="20">
                                            <p:txEl>
                                              <p:pRg st="1" end="1"/>
                                            </p:txEl>
                                          </p:spTgt>
                                        </p:tgtEl>
                                        <p:attrNameLst>
                                          <p:attrName>ppt_w</p:attrName>
                                        </p:attrNameLst>
                                      </p:cBhvr>
                                      <p:tavLst>
                                        <p:tav tm="0">
                                          <p:val>
                                            <p:fltVal val="0"/>
                                          </p:val>
                                        </p:tav>
                                        <p:tav tm="100000">
                                          <p:val>
                                            <p:strVal val="#ppt_w"/>
                                          </p:val>
                                        </p:tav>
                                      </p:tavLst>
                                    </p:anim>
                                    <p:anim calcmode="lin" valueType="num">
                                      <p:cBhvr>
                                        <p:cTn id="124" dur="400" fill="hold"/>
                                        <p:tgtEl>
                                          <p:spTgt spid="20">
                                            <p:txEl>
                                              <p:pRg st="1" end="1"/>
                                            </p:txEl>
                                          </p:spTgt>
                                        </p:tgtEl>
                                        <p:attrNameLst>
                                          <p:attrName>ppt_h</p:attrName>
                                        </p:attrNameLst>
                                      </p:cBhvr>
                                      <p:tavLst>
                                        <p:tav tm="0">
                                          <p:val>
                                            <p:fltVal val="0"/>
                                          </p:val>
                                        </p:tav>
                                        <p:tav tm="100000">
                                          <p:val>
                                            <p:strVal val="#ppt_h"/>
                                          </p:val>
                                        </p:tav>
                                      </p:tavLst>
                                    </p:anim>
                                    <p:animEffect transition="in" filter="fade">
                                      <p:cBhvr>
                                        <p:cTn id="125" dur="400"/>
                                        <p:tgtEl>
                                          <p:spTgt spid="20">
                                            <p:txEl>
                                              <p:pRg st="1" end="1"/>
                                            </p:txEl>
                                          </p:spTgt>
                                        </p:tgtEl>
                                      </p:cBhvr>
                                    </p:animEffect>
                                  </p:childTnLst>
                                </p:cTn>
                              </p:par>
                            </p:childTnLst>
                          </p:cTn>
                        </p:par>
                        <p:par>
                          <p:cTn id="126" fill="hold">
                            <p:stCondLst>
                              <p:cond delay="18250"/>
                            </p:stCondLst>
                            <p:childTnLst>
                              <p:par>
                                <p:cTn id="127" presetID="53" presetClass="entr" presetSubtype="16" fill="hold" grpId="0" nodeType="afterEffect">
                                  <p:stCondLst>
                                    <p:cond delay="0"/>
                                  </p:stCondLst>
                                  <p:childTnLst>
                                    <p:set>
                                      <p:cBhvr>
                                        <p:cTn id="128" dur="1" fill="hold">
                                          <p:stCondLst>
                                            <p:cond delay="0"/>
                                          </p:stCondLst>
                                        </p:cTn>
                                        <p:tgtEl>
                                          <p:spTgt spid="20">
                                            <p:txEl>
                                              <p:pRg st="2" end="2"/>
                                            </p:txEl>
                                          </p:spTgt>
                                        </p:tgtEl>
                                        <p:attrNameLst>
                                          <p:attrName>style.visibility</p:attrName>
                                        </p:attrNameLst>
                                      </p:cBhvr>
                                      <p:to>
                                        <p:strVal val="visible"/>
                                      </p:to>
                                    </p:set>
                                    <p:anim calcmode="lin" valueType="num">
                                      <p:cBhvr>
                                        <p:cTn id="129" dur="400" fill="hold"/>
                                        <p:tgtEl>
                                          <p:spTgt spid="20">
                                            <p:txEl>
                                              <p:pRg st="2" end="2"/>
                                            </p:txEl>
                                          </p:spTgt>
                                        </p:tgtEl>
                                        <p:attrNameLst>
                                          <p:attrName>ppt_w</p:attrName>
                                        </p:attrNameLst>
                                      </p:cBhvr>
                                      <p:tavLst>
                                        <p:tav tm="0">
                                          <p:val>
                                            <p:fltVal val="0"/>
                                          </p:val>
                                        </p:tav>
                                        <p:tav tm="100000">
                                          <p:val>
                                            <p:strVal val="#ppt_w"/>
                                          </p:val>
                                        </p:tav>
                                      </p:tavLst>
                                    </p:anim>
                                    <p:anim calcmode="lin" valueType="num">
                                      <p:cBhvr>
                                        <p:cTn id="130" dur="400" fill="hold"/>
                                        <p:tgtEl>
                                          <p:spTgt spid="20">
                                            <p:txEl>
                                              <p:pRg st="2" end="2"/>
                                            </p:txEl>
                                          </p:spTgt>
                                        </p:tgtEl>
                                        <p:attrNameLst>
                                          <p:attrName>ppt_h</p:attrName>
                                        </p:attrNameLst>
                                      </p:cBhvr>
                                      <p:tavLst>
                                        <p:tav tm="0">
                                          <p:val>
                                            <p:fltVal val="0"/>
                                          </p:val>
                                        </p:tav>
                                        <p:tav tm="100000">
                                          <p:val>
                                            <p:strVal val="#ppt_h"/>
                                          </p:val>
                                        </p:tav>
                                      </p:tavLst>
                                    </p:anim>
                                    <p:animEffect transition="in" filter="fade">
                                      <p:cBhvr>
                                        <p:cTn id="131" dur="400"/>
                                        <p:tgtEl>
                                          <p:spTgt spid="20">
                                            <p:txEl>
                                              <p:pRg st="2" end="2"/>
                                            </p:txEl>
                                          </p:spTgt>
                                        </p:tgtEl>
                                      </p:cBhvr>
                                    </p:animEffect>
                                  </p:childTnLst>
                                </p:cTn>
                              </p:par>
                            </p:childTnLst>
                          </p:cTn>
                        </p:par>
                        <p:par>
                          <p:cTn id="132" fill="hold">
                            <p:stCondLst>
                              <p:cond delay="18650"/>
                            </p:stCondLst>
                            <p:childTnLst>
                              <p:par>
                                <p:cTn id="133" presetID="53" presetClass="entr" presetSubtype="16" fill="hold" grpId="0" nodeType="afterEffect">
                                  <p:stCondLst>
                                    <p:cond delay="0"/>
                                  </p:stCondLst>
                                  <p:childTnLst>
                                    <p:set>
                                      <p:cBhvr>
                                        <p:cTn id="134" dur="1" fill="hold">
                                          <p:stCondLst>
                                            <p:cond delay="0"/>
                                          </p:stCondLst>
                                        </p:cTn>
                                        <p:tgtEl>
                                          <p:spTgt spid="20">
                                            <p:txEl>
                                              <p:pRg st="3" end="3"/>
                                            </p:txEl>
                                          </p:spTgt>
                                        </p:tgtEl>
                                        <p:attrNameLst>
                                          <p:attrName>style.visibility</p:attrName>
                                        </p:attrNameLst>
                                      </p:cBhvr>
                                      <p:to>
                                        <p:strVal val="visible"/>
                                      </p:to>
                                    </p:set>
                                    <p:anim calcmode="lin" valueType="num">
                                      <p:cBhvr>
                                        <p:cTn id="135" dur="400" fill="hold"/>
                                        <p:tgtEl>
                                          <p:spTgt spid="20">
                                            <p:txEl>
                                              <p:pRg st="3" end="3"/>
                                            </p:txEl>
                                          </p:spTgt>
                                        </p:tgtEl>
                                        <p:attrNameLst>
                                          <p:attrName>ppt_w</p:attrName>
                                        </p:attrNameLst>
                                      </p:cBhvr>
                                      <p:tavLst>
                                        <p:tav tm="0">
                                          <p:val>
                                            <p:fltVal val="0"/>
                                          </p:val>
                                        </p:tav>
                                        <p:tav tm="100000">
                                          <p:val>
                                            <p:strVal val="#ppt_w"/>
                                          </p:val>
                                        </p:tav>
                                      </p:tavLst>
                                    </p:anim>
                                    <p:anim calcmode="lin" valueType="num">
                                      <p:cBhvr>
                                        <p:cTn id="136" dur="400" fill="hold"/>
                                        <p:tgtEl>
                                          <p:spTgt spid="20">
                                            <p:txEl>
                                              <p:pRg st="3" end="3"/>
                                            </p:txEl>
                                          </p:spTgt>
                                        </p:tgtEl>
                                        <p:attrNameLst>
                                          <p:attrName>ppt_h</p:attrName>
                                        </p:attrNameLst>
                                      </p:cBhvr>
                                      <p:tavLst>
                                        <p:tav tm="0">
                                          <p:val>
                                            <p:fltVal val="0"/>
                                          </p:val>
                                        </p:tav>
                                        <p:tav tm="100000">
                                          <p:val>
                                            <p:strVal val="#ppt_h"/>
                                          </p:val>
                                        </p:tav>
                                      </p:tavLst>
                                    </p:anim>
                                    <p:animEffect transition="in" filter="fade">
                                      <p:cBhvr>
                                        <p:cTn id="137" dur="400"/>
                                        <p:tgtEl>
                                          <p:spTgt spid="20">
                                            <p:txEl>
                                              <p:pRg st="3" end="3"/>
                                            </p:txEl>
                                          </p:spTgt>
                                        </p:tgtEl>
                                      </p:cBhvr>
                                    </p:animEffect>
                                  </p:childTnLst>
                                </p:cTn>
                              </p:par>
                            </p:childTnLst>
                          </p:cTn>
                        </p:par>
                        <p:par>
                          <p:cTn id="138" fill="hold">
                            <p:stCondLst>
                              <p:cond delay="19050"/>
                            </p:stCondLst>
                            <p:childTnLst>
                              <p:par>
                                <p:cTn id="139" presetID="53" presetClass="entr" presetSubtype="16" fill="hold" grpId="0" nodeType="afterEffect">
                                  <p:stCondLst>
                                    <p:cond delay="0"/>
                                  </p:stCondLst>
                                  <p:childTnLst>
                                    <p:set>
                                      <p:cBhvr>
                                        <p:cTn id="140" dur="1" fill="hold">
                                          <p:stCondLst>
                                            <p:cond delay="0"/>
                                          </p:stCondLst>
                                        </p:cTn>
                                        <p:tgtEl>
                                          <p:spTgt spid="20">
                                            <p:txEl>
                                              <p:pRg st="4" end="4"/>
                                            </p:txEl>
                                          </p:spTgt>
                                        </p:tgtEl>
                                        <p:attrNameLst>
                                          <p:attrName>style.visibility</p:attrName>
                                        </p:attrNameLst>
                                      </p:cBhvr>
                                      <p:to>
                                        <p:strVal val="visible"/>
                                      </p:to>
                                    </p:set>
                                    <p:anim calcmode="lin" valueType="num">
                                      <p:cBhvr>
                                        <p:cTn id="141" dur="400" fill="hold"/>
                                        <p:tgtEl>
                                          <p:spTgt spid="20">
                                            <p:txEl>
                                              <p:pRg st="4" end="4"/>
                                            </p:txEl>
                                          </p:spTgt>
                                        </p:tgtEl>
                                        <p:attrNameLst>
                                          <p:attrName>ppt_w</p:attrName>
                                        </p:attrNameLst>
                                      </p:cBhvr>
                                      <p:tavLst>
                                        <p:tav tm="0">
                                          <p:val>
                                            <p:fltVal val="0"/>
                                          </p:val>
                                        </p:tav>
                                        <p:tav tm="100000">
                                          <p:val>
                                            <p:strVal val="#ppt_w"/>
                                          </p:val>
                                        </p:tav>
                                      </p:tavLst>
                                    </p:anim>
                                    <p:anim calcmode="lin" valueType="num">
                                      <p:cBhvr>
                                        <p:cTn id="142" dur="400" fill="hold"/>
                                        <p:tgtEl>
                                          <p:spTgt spid="20">
                                            <p:txEl>
                                              <p:pRg st="4" end="4"/>
                                            </p:txEl>
                                          </p:spTgt>
                                        </p:tgtEl>
                                        <p:attrNameLst>
                                          <p:attrName>ppt_h</p:attrName>
                                        </p:attrNameLst>
                                      </p:cBhvr>
                                      <p:tavLst>
                                        <p:tav tm="0">
                                          <p:val>
                                            <p:fltVal val="0"/>
                                          </p:val>
                                        </p:tav>
                                        <p:tav tm="100000">
                                          <p:val>
                                            <p:strVal val="#ppt_h"/>
                                          </p:val>
                                        </p:tav>
                                      </p:tavLst>
                                    </p:anim>
                                    <p:animEffect transition="in" filter="fade">
                                      <p:cBhvr>
                                        <p:cTn id="143" dur="400"/>
                                        <p:tgtEl>
                                          <p:spTgt spid="20">
                                            <p:txEl>
                                              <p:pRg st="4" end="4"/>
                                            </p:txEl>
                                          </p:spTgt>
                                        </p:tgtEl>
                                      </p:cBhvr>
                                    </p:animEffect>
                                  </p:childTnLst>
                                </p:cTn>
                              </p:par>
                            </p:childTnLst>
                          </p:cTn>
                        </p:par>
                        <p:par>
                          <p:cTn id="144" fill="hold">
                            <p:stCondLst>
                              <p:cond delay="19450"/>
                            </p:stCondLst>
                            <p:childTnLst>
                              <p:par>
                                <p:cTn id="145" presetID="53" presetClass="entr" presetSubtype="16" fill="hold" grpId="0" nodeType="afterEffect">
                                  <p:stCondLst>
                                    <p:cond delay="0"/>
                                  </p:stCondLst>
                                  <p:childTnLst>
                                    <p:set>
                                      <p:cBhvr>
                                        <p:cTn id="146" dur="1" fill="hold">
                                          <p:stCondLst>
                                            <p:cond delay="0"/>
                                          </p:stCondLst>
                                        </p:cTn>
                                        <p:tgtEl>
                                          <p:spTgt spid="21">
                                            <p:txEl>
                                              <p:pRg st="0" end="0"/>
                                            </p:txEl>
                                          </p:spTgt>
                                        </p:tgtEl>
                                        <p:attrNameLst>
                                          <p:attrName>style.visibility</p:attrName>
                                        </p:attrNameLst>
                                      </p:cBhvr>
                                      <p:to>
                                        <p:strVal val="visible"/>
                                      </p:to>
                                    </p:set>
                                    <p:anim calcmode="lin" valueType="num">
                                      <p:cBhvr>
                                        <p:cTn id="147" dur="4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148" dur="4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149" dur="400"/>
                                        <p:tgtEl>
                                          <p:spTgt spid="21">
                                            <p:txEl>
                                              <p:pRg st="0" end="0"/>
                                            </p:txEl>
                                          </p:spTgt>
                                        </p:tgtEl>
                                      </p:cBhvr>
                                    </p:animEffect>
                                  </p:childTnLst>
                                </p:cTn>
                              </p:par>
                            </p:childTnLst>
                          </p:cTn>
                        </p:par>
                        <p:par>
                          <p:cTn id="150" fill="hold">
                            <p:stCondLst>
                              <p:cond delay="19850"/>
                            </p:stCondLst>
                            <p:childTnLst>
                              <p:par>
                                <p:cTn id="151" presetID="53" presetClass="entr" presetSubtype="16" fill="hold" grpId="0" nodeType="afterEffect">
                                  <p:stCondLst>
                                    <p:cond delay="0"/>
                                  </p:stCondLst>
                                  <p:childTnLst>
                                    <p:set>
                                      <p:cBhvr>
                                        <p:cTn id="152" dur="1" fill="hold">
                                          <p:stCondLst>
                                            <p:cond delay="0"/>
                                          </p:stCondLst>
                                        </p:cTn>
                                        <p:tgtEl>
                                          <p:spTgt spid="21">
                                            <p:txEl>
                                              <p:pRg st="1" end="1"/>
                                            </p:txEl>
                                          </p:spTgt>
                                        </p:tgtEl>
                                        <p:attrNameLst>
                                          <p:attrName>style.visibility</p:attrName>
                                        </p:attrNameLst>
                                      </p:cBhvr>
                                      <p:to>
                                        <p:strVal val="visible"/>
                                      </p:to>
                                    </p:set>
                                    <p:anim calcmode="lin" valueType="num">
                                      <p:cBhvr>
                                        <p:cTn id="153" dur="400" fill="hold"/>
                                        <p:tgtEl>
                                          <p:spTgt spid="21">
                                            <p:txEl>
                                              <p:pRg st="1" end="1"/>
                                            </p:txEl>
                                          </p:spTgt>
                                        </p:tgtEl>
                                        <p:attrNameLst>
                                          <p:attrName>ppt_w</p:attrName>
                                        </p:attrNameLst>
                                      </p:cBhvr>
                                      <p:tavLst>
                                        <p:tav tm="0">
                                          <p:val>
                                            <p:fltVal val="0"/>
                                          </p:val>
                                        </p:tav>
                                        <p:tav tm="100000">
                                          <p:val>
                                            <p:strVal val="#ppt_w"/>
                                          </p:val>
                                        </p:tav>
                                      </p:tavLst>
                                    </p:anim>
                                    <p:anim calcmode="lin" valueType="num">
                                      <p:cBhvr>
                                        <p:cTn id="154" dur="400" fill="hold"/>
                                        <p:tgtEl>
                                          <p:spTgt spid="21">
                                            <p:txEl>
                                              <p:pRg st="1" end="1"/>
                                            </p:txEl>
                                          </p:spTgt>
                                        </p:tgtEl>
                                        <p:attrNameLst>
                                          <p:attrName>ppt_h</p:attrName>
                                        </p:attrNameLst>
                                      </p:cBhvr>
                                      <p:tavLst>
                                        <p:tav tm="0">
                                          <p:val>
                                            <p:fltVal val="0"/>
                                          </p:val>
                                        </p:tav>
                                        <p:tav tm="100000">
                                          <p:val>
                                            <p:strVal val="#ppt_h"/>
                                          </p:val>
                                        </p:tav>
                                      </p:tavLst>
                                    </p:anim>
                                    <p:animEffect transition="in" filter="fade">
                                      <p:cBhvr>
                                        <p:cTn id="155" dur="400"/>
                                        <p:tgtEl>
                                          <p:spTgt spid="21">
                                            <p:txEl>
                                              <p:pRg st="1" end="1"/>
                                            </p:txEl>
                                          </p:spTgt>
                                        </p:tgtEl>
                                      </p:cBhvr>
                                    </p:animEffect>
                                  </p:childTnLst>
                                </p:cTn>
                              </p:par>
                            </p:childTnLst>
                          </p:cTn>
                        </p:par>
                        <p:par>
                          <p:cTn id="156" fill="hold">
                            <p:stCondLst>
                              <p:cond delay="20250"/>
                            </p:stCondLst>
                            <p:childTnLst>
                              <p:par>
                                <p:cTn id="157" presetID="53" presetClass="entr" presetSubtype="16" fill="hold" grpId="0" nodeType="afterEffect">
                                  <p:stCondLst>
                                    <p:cond delay="0"/>
                                  </p:stCondLst>
                                  <p:childTnLst>
                                    <p:set>
                                      <p:cBhvr>
                                        <p:cTn id="158" dur="1" fill="hold">
                                          <p:stCondLst>
                                            <p:cond delay="0"/>
                                          </p:stCondLst>
                                        </p:cTn>
                                        <p:tgtEl>
                                          <p:spTgt spid="21">
                                            <p:txEl>
                                              <p:pRg st="2" end="2"/>
                                            </p:txEl>
                                          </p:spTgt>
                                        </p:tgtEl>
                                        <p:attrNameLst>
                                          <p:attrName>style.visibility</p:attrName>
                                        </p:attrNameLst>
                                      </p:cBhvr>
                                      <p:to>
                                        <p:strVal val="visible"/>
                                      </p:to>
                                    </p:set>
                                    <p:anim calcmode="lin" valueType="num">
                                      <p:cBhvr>
                                        <p:cTn id="159" dur="400" fill="hold"/>
                                        <p:tgtEl>
                                          <p:spTgt spid="21">
                                            <p:txEl>
                                              <p:pRg st="2" end="2"/>
                                            </p:txEl>
                                          </p:spTgt>
                                        </p:tgtEl>
                                        <p:attrNameLst>
                                          <p:attrName>ppt_w</p:attrName>
                                        </p:attrNameLst>
                                      </p:cBhvr>
                                      <p:tavLst>
                                        <p:tav tm="0">
                                          <p:val>
                                            <p:fltVal val="0"/>
                                          </p:val>
                                        </p:tav>
                                        <p:tav tm="100000">
                                          <p:val>
                                            <p:strVal val="#ppt_w"/>
                                          </p:val>
                                        </p:tav>
                                      </p:tavLst>
                                    </p:anim>
                                    <p:anim calcmode="lin" valueType="num">
                                      <p:cBhvr>
                                        <p:cTn id="160" dur="400" fill="hold"/>
                                        <p:tgtEl>
                                          <p:spTgt spid="21">
                                            <p:txEl>
                                              <p:pRg st="2" end="2"/>
                                            </p:txEl>
                                          </p:spTgt>
                                        </p:tgtEl>
                                        <p:attrNameLst>
                                          <p:attrName>ppt_h</p:attrName>
                                        </p:attrNameLst>
                                      </p:cBhvr>
                                      <p:tavLst>
                                        <p:tav tm="0">
                                          <p:val>
                                            <p:fltVal val="0"/>
                                          </p:val>
                                        </p:tav>
                                        <p:tav tm="100000">
                                          <p:val>
                                            <p:strVal val="#ppt_h"/>
                                          </p:val>
                                        </p:tav>
                                      </p:tavLst>
                                    </p:anim>
                                    <p:animEffect transition="in" filter="fade">
                                      <p:cBhvr>
                                        <p:cTn id="161" dur="400"/>
                                        <p:tgtEl>
                                          <p:spTgt spid="21">
                                            <p:txEl>
                                              <p:pRg st="2" end="2"/>
                                            </p:txEl>
                                          </p:spTgt>
                                        </p:tgtEl>
                                      </p:cBhvr>
                                    </p:animEffect>
                                  </p:childTnLst>
                                </p:cTn>
                              </p:par>
                            </p:childTnLst>
                          </p:cTn>
                        </p:par>
                        <p:par>
                          <p:cTn id="162" fill="hold">
                            <p:stCondLst>
                              <p:cond delay="20650"/>
                            </p:stCondLst>
                            <p:childTnLst>
                              <p:par>
                                <p:cTn id="163" presetID="53" presetClass="entr" presetSubtype="16" fill="hold" grpId="0" nodeType="afterEffect">
                                  <p:stCondLst>
                                    <p:cond delay="0"/>
                                  </p:stCondLst>
                                  <p:childTnLst>
                                    <p:set>
                                      <p:cBhvr>
                                        <p:cTn id="164" dur="1" fill="hold">
                                          <p:stCondLst>
                                            <p:cond delay="0"/>
                                          </p:stCondLst>
                                        </p:cTn>
                                        <p:tgtEl>
                                          <p:spTgt spid="23">
                                            <p:txEl>
                                              <p:pRg st="0" end="0"/>
                                            </p:txEl>
                                          </p:spTgt>
                                        </p:tgtEl>
                                        <p:attrNameLst>
                                          <p:attrName>style.visibility</p:attrName>
                                        </p:attrNameLst>
                                      </p:cBhvr>
                                      <p:to>
                                        <p:strVal val="visible"/>
                                      </p:to>
                                    </p:set>
                                    <p:anim calcmode="lin" valueType="num">
                                      <p:cBhvr>
                                        <p:cTn id="165" dur="4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166" dur="4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167" dur="400"/>
                                        <p:tgtEl>
                                          <p:spTgt spid="23">
                                            <p:txEl>
                                              <p:pRg st="0" end="0"/>
                                            </p:txEl>
                                          </p:spTgt>
                                        </p:tgtEl>
                                      </p:cBhvr>
                                    </p:animEffect>
                                  </p:childTnLst>
                                </p:cTn>
                              </p:par>
                            </p:childTnLst>
                          </p:cTn>
                        </p:par>
                        <p:par>
                          <p:cTn id="168" fill="hold">
                            <p:stCondLst>
                              <p:cond delay="21050"/>
                            </p:stCondLst>
                            <p:childTnLst>
                              <p:par>
                                <p:cTn id="169" presetID="53" presetClass="entr" presetSubtype="16" fill="hold" grpId="0" nodeType="afterEffect">
                                  <p:stCondLst>
                                    <p:cond delay="0"/>
                                  </p:stCondLst>
                                  <p:childTnLst>
                                    <p:set>
                                      <p:cBhvr>
                                        <p:cTn id="170" dur="1" fill="hold">
                                          <p:stCondLst>
                                            <p:cond delay="0"/>
                                          </p:stCondLst>
                                        </p:cTn>
                                        <p:tgtEl>
                                          <p:spTgt spid="23">
                                            <p:txEl>
                                              <p:pRg st="1" end="1"/>
                                            </p:txEl>
                                          </p:spTgt>
                                        </p:tgtEl>
                                        <p:attrNameLst>
                                          <p:attrName>style.visibility</p:attrName>
                                        </p:attrNameLst>
                                      </p:cBhvr>
                                      <p:to>
                                        <p:strVal val="visible"/>
                                      </p:to>
                                    </p:set>
                                    <p:anim calcmode="lin" valueType="num">
                                      <p:cBhvr>
                                        <p:cTn id="171" dur="400" fill="hold"/>
                                        <p:tgtEl>
                                          <p:spTgt spid="23">
                                            <p:txEl>
                                              <p:pRg st="1" end="1"/>
                                            </p:txEl>
                                          </p:spTgt>
                                        </p:tgtEl>
                                        <p:attrNameLst>
                                          <p:attrName>ppt_w</p:attrName>
                                        </p:attrNameLst>
                                      </p:cBhvr>
                                      <p:tavLst>
                                        <p:tav tm="0">
                                          <p:val>
                                            <p:fltVal val="0"/>
                                          </p:val>
                                        </p:tav>
                                        <p:tav tm="100000">
                                          <p:val>
                                            <p:strVal val="#ppt_w"/>
                                          </p:val>
                                        </p:tav>
                                      </p:tavLst>
                                    </p:anim>
                                    <p:anim calcmode="lin" valueType="num">
                                      <p:cBhvr>
                                        <p:cTn id="172" dur="400" fill="hold"/>
                                        <p:tgtEl>
                                          <p:spTgt spid="23">
                                            <p:txEl>
                                              <p:pRg st="1" end="1"/>
                                            </p:txEl>
                                          </p:spTgt>
                                        </p:tgtEl>
                                        <p:attrNameLst>
                                          <p:attrName>ppt_h</p:attrName>
                                        </p:attrNameLst>
                                      </p:cBhvr>
                                      <p:tavLst>
                                        <p:tav tm="0">
                                          <p:val>
                                            <p:fltVal val="0"/>
                                          </p:val>
                                        </p:tav>
                                        <p:tav tm="100000">
                                          <p:val>
                                            <p:strVal val="#ppt_h"/>
                                          </p:val>
                                        </p:tav>
                                      </p:tavLst>
                                    </p:anim>
                                    <p:animEffect transition="in" filter="fade">
                                      <p:cBhvr>
                                        <p:cTn id="173" dur="400"/>
                                        <p:tgtEl>
                                          <p:spTgt spid="23">
                                            <p:txEl>
                                              <p:pRg st="1" end="1"/>
                                            </p:txEl>
                                          </p:spTgt>
                                        </p:tgtEl>
                                      </p:cBhvr>
                                    </p:animEffect>
                                  </p:childTnLst>
                                </p:cTn>
                              </p:par>
                            </p:childTnLst>
                          </p:cTn>
                        </p:par>
                        <p:par>
                          <p:cTn id="174" fill="hold">
                            <p:stCondLst>
                              <p:cond delay="21450"/>
                            </p:stCondLst>
                            <p:childTnLst>
                              <p:par>
                                <p:cTn id="175" presetID="53" presetClass="entr" presetSubtype="16" fill="hold" grpId="0" nodeType="afterEffect">
                                  <p:stCondLst>
                                    <p:cond delay="0"/>
                                  </p:stCondLst>
                                  <p:childTnLst>
                                    <p:set>
                                      <p:cBhvr>
                                        <p:cTn id="176" dur="1" fill="hold">
                                          <p:stCondLst>
                                            <p:cond delay="0"/>
                                          </p:stCondLst>
                                        </p:cTn>
                                        <p:tgtEl>
                                          <p:spTgt spid="23">
                                            <p:txEl>
                                              <p:pRg st="2" end="2"/>
                                            </p:txEl>
                                          </p:spTgt>
                                        </p:tgtEl>
                                        <p:attrNameLst>
                                          <p:attrName>style.visibility</p:attrName>
                                        </p:attrNameLst>
                                      </p:cBhvr>
                                      <p:to>
                                        <p:strVal val="visible"/>
                                      </p:to>
                                    </p:set>
                                    <p:anim calcmode="lin" valueType="num">
                                      <p:cBhvr>
                                        <p:cTn id="177" dur="400" fill="hold"/>
                                        <p:tgtEl>
                                          <p:spTgt spid="23">
                                            <p:txEl>
                                              <p:pRg st="2" end="2"/>
                                            </p:txEl>
                                          </p:spTgt>
                                        </p:tgtEl>
                                        <p:attrNameLst>
                                          <p:attrName>ppt_w</p:attrName>
                                        </p:attrNameLst>
                                      </p:cBhvr>
                                      <p:tavLst>
                                        <p:tav tm="0">
                                          <p:val>
                                            <p:fltVal val="0"/>
                                          </p:val>
                                        </p:tav>
                                        <p:tav tm="100000">
                                          <p:val>
                                            <p:strVal val="#ppt_w"/>
                                          </p:val>
                                        </p:tav>
                                      </p:tavLst>
                                    </p:anim>
                                    <p:anim calcmode="lin" valueType="num">
                                      <p:cBhvr>
                                        <p:cTn id="178" dur="400" fill="hold"/>
                                        <p:tgtEl>
                                          <p:spTgt spid="23">
                                            <p:txEl>
                                              <p:pRg st="2" end="2"/>
                                            </p:txEl>
                                          </p:spTgt>
                                        </p:tgtEl>
                                        <p:attrNameLst>
                                          <p:attrName>ppt_h</p:attrName>
                                        </p:attrNameLst>
                                      </p:cBhvr>
                                      <p:tavLst>
                                        <p:tav tm="0">
                                          <p:val>
                                            <p:fltVal val="0"/>
                                          </p:val>
                                        </p:tav>
                                        <p:tav tm="100000">
                                          <p:val>
                                            <p:strVal val="#ppt_h"/>
                                          </p:val>
                                        </p:tav>
                                      </p:tavLst>
                                    </p:anim>
                                    <p:animEffect transition="in" filter="fade">
                                      <p:cBhvr>
                                        <p:cTn id="179" dur="400"/>
                                        <p:tgtEl>
                                          <p:spTgt spid="23">
                                            <p:txEl>
                                              <p:pRg st="2" end="2"/>
                                            </p:txEl>
                                          </p:spTgt>
                                        </p:tgtEl>
                                      </p:cBhvr>
                                    </p:animEffect>
                                  </p:childTnLst>
                                </p:cTn>
                              </p:par>
                            </p:childTnLst>
                          </p:cTn>
                        </p:par>
                        <p:par>
                          <p:cTn id="180" fill="hold">
                            <p:stCondLst>
                              <p:cond delay="21850"/>
                            </p:stCondLst>
                            <p:childTnLst>
                              <p:par>
                                <p:cTn id="181" presetID="53" presetClass="entr" presetSubtype="16" fill="hold" grpId="0" nodeType="afterEffect">
                                  <p:stCondLst>
                                    <p:cond delay="0"/>
                                  </p:stCondLst>
                                  <p:childTnLst>
                                    <p:set>
                                      <p:cBhvr>
                                        <p:cTn id="182" dur="1" fill="hold">
                                          <p:stCondLst>
                                            <p:cond delay="0"/>
                                          </p:stCondLst>
                                        </p:cTn>
                                        <p:tgtEl>
                                          <p:spTgt spid="23">
                                            <p:txEl>
                                              <p:pRg st="3" end="3"/>
                                            </p:txEl>
                                          </p:spTgt>
                                        </p:tgtEl>
                                        <p:attrNameLst>
                                          <p:attrName>style.visibility</p:attrName>
                                        </p:attrNameLst>
                                      </p:cBhvr>
                                      <p:to>
                                        <p:strVal val="visible"/>
                                      </p:to>
                                    </p:set>
                                    <p:anim calcmode="lin" valueType="num">
                                      <p:cBhvr>
                                        <p:cTn id="183" dur="400" fill="hold"/>
                                        <p:tgtEl>
                                          <p:spTgt spid="23">
                                            <p:txEl>
                                              <p:pRg st="3" end="3"/>
                                            </p:txEl>
                                          </p:spTgt>
                                        </p:tgtEl>
                                        <p:attrNameLst>
                                          <p:attrName>ppt_w</p:attrName>
                                        </p:attrNameLst>
                                      </p:cBhvr>
                                      <p:tavLst>
                                        <p:tav tm="0">
                                          <p:val>
                                            <p:fltVal val="0"/>
                                          </p:val>
                                        </p:tav>
                                        <p:tav tm="100000">
                                          <p:val>
                                            <p:strVal val="#ppt_w"/>
                                          </p:val>
                                        </p:tav>
                                      </p:tavLst>
                                    </p:anim>
                                    <p:anim calcmode="lin" valueType="num">
                                      <p:cBhvr>
                                        <p:cTn id="184" dur="400" fill="hold"/>
                                        <p:tgtEl>
                                          <p:spTgt spid="23">
                                            <p:txEl>
                                              <p:pRg st="3" end="3"/>
                                            </p:txEl>
                                          </p:spTgt>
                                        </p:tgtEl>
                                        <p:attrNameLst>
                                          <p:attrName>ppt_h</p:attrName>
                                        </p:attrNameLst>
                                      </p:cBhvr>
                                      <p:tavLst>
                                        <p:tav tm="0">
                                          <p:val>
                                            <p:fltVal val="0"/>
                                          </p:val>
                                        </p:tav>
                                        <p:tav tm="100000">
                                          <p:val>
                                            <p:strVal val="#ppt_h"/>
                                          </p:val>
                                        </p:tav>
                                      </p:tavLst>
                                    </p:anim>
                                    <p:animEffect transition="in" filter="fade">
                                      <p:cBhvr>
                                        <p:cTn id="185" dur="400"/>
                                        <p:tgtEl>
                                          <p:spTgt spid="23">
                                            <p:txEl>
                                              <p:pRg st="3" end="3"/>
                                            </p:txEl>
                                          </p:spTgt>
                                        </p:tgtEl>
                                      </p:cBhvr>
                                    </p:animEffect>
                                  </p:childTnLst>
                                </p:cTn>
                              </p:par>
                            </p:childTnLst>
                          </p:cTn>
                        </p:par>
                        <p:par>
                          <p:cTn id="186" fill="hold">
                            <p:stCondLst>
                              <p:cond delay="22250"/>
                            </p:stCondLst>
                            <p:childTnLst>
                              <p:par>
                                <p:cTn id="187" presetID="53" presetClass="entr" presetSubtype="16" fill="hold" grpId="0" nodeType="afterEffect">
                                  <p:stCondLst>
                                    <p:cond delay="0"/>
                                  </p:stCondLst>
                                  <p:childTnLst>
                                    <p:set>
                                      <p:cBhvr>
                                        <p:cTn id="188" dur="1" fill="hold">
                                          <p:stCondLst>
                                            <p:cond delay="0"/>
                                          </p:stCondLst>
                                        </p:cTn>
                                        <p:tgtEl>
                                          <p:spTgt spid="23">
                                            <p:txEl>
                                              <p:pRg st="4" end="4"/>
                                            </p:txEl>
                                          </p:spTgt>
                                        </p:tgtEl>
                                        <p:attrNameLst>
                                          <p:attrName>style.visibility</p:attrName>
                                        </p:attrNameLst>
                                      </p:cBhvr>
                                      <p:to>
                                        <p:strVal val="visible"/>
                                      </p:to>
                                    </p:set>
                                    <p:anim calcmode="lin" valueType="num">
                                      <p:cBhvr>
                                        <p:cTn id="189" dur="400" fill="hold"/>
                                        <p:tgtEl>
                                          <p:spTgt spid="23">
                                            <p:txEl>
                                              <p:pRg st="4" end="4"/>
                                            </p:txEl>
                                          </p:spTgt>
                                        </p:tgtEl>
                                        <p:attrNameLst>
                                          <p:attrName>ppt_w</p:attrName>
                                        </p:attrNameLst>
                                      </p:cBhvr>
                                      <p:tavLst>
                                        <p:tav tm="0">
                                          <p:val>
                                            <p:fltVal val="0"/>
                                          </p:val>
                                        </p:tav>
                                        <p:tav tm="100000">
                                          <p:val>
                                            <p:strVal val="#ppt_w"/>
                                          </p:val>
                                        </p:tav>
                                      </p:tavLst>
                                    </p:anim>
                                    <p:anim calcmode="lin" valueType="num">
                                      <p:cBhvr>
                                        <p:cTn id="190" dur="400" fill="hold"/>
                                        <p:tgtEl>
                                          <p:spTgt spid="23">
                                            <p:txEl>
                                              <p:pRg st="4" end="4"/>
                                            </p:txEl>
                                          </p:spTgt>
                                        </p:tgtEl>
                                        <p:attrNameLst>
                                          <p:attrName>ppt_h</p:attrName>
                                        </p:attrNameLst>
                                      </p:cBhvr>
                                      <p:tavLst>
                                        <p:tav tm="0">
                                          <p:val>
                                            <p:fltVal val="0"/>
                                          </p:val>
                                        </p:tav>
                                        <p:tav tm="100000">
                                          <p:val>
                                            <p:strVal val="#ppt_h"/>
                                          </p:val>
                                        </p:tav>
                                      </p:tavLst>
                                    </p:anim>
                                    <p:animEffect transition="in" filter="fade">
                                      <p:cBhvr>
                                        <p:cTn id="191" dur="400"/>
                                        <p:tgtEl>
                                          <p:spTgt spid="23">
                                            <p:txEl>
                                              <p:pRg st="4" end="4"/>
                                            </p:txEl>
                                          </p:spTgt>
                                        </p:tgtEl>
                                      </p:cBhvr>
                                    </p:animEffect>
                                  </p:childTnLst>
                                </p:cTn>
                              </p:par>
                            </p:childTnLst>
                          </p:cTn>
                        </p:par>
                        <p:par>
                          <p:cTn id="192" fill="hold">
                            <p:stCondLst>
                              <p:cond delay="22650"/>
                            </p:stCondLst>
                            <p:childTnLst>
                              <p:par>
                                <p:cTn id="193" presetID="53" presetClass="entr" presetSubtype="16" fill="hold" grpId="0" nodeType="afterEffect">
                                  <p:stCondLst>
                                    <p:cond delay="0"/>
                                  </p:stCondLst>
                                  <p:childTnLst>
                                    <p:set>
                                      <p:cBhvr>
                                        <p:cTn id="194" dur="1" fill="hold">
                                          <p:stCondLst>
                                            <p:cond delay="0"/>
                                          </p:stCondLst>
                                        </p:cTn>
                                        <p:tgtEl>
                                          <p:spTgt spid="23">
                                            <p:txEl>
                                              <p:pRg st="5" end="5"/>
                                            </p:txEl>
                                          </p:spTgt>
                                        </p:tgtEl>
                                        <p:attrNameLst>
                                          <p:attrName>style.visibility</p:attrName>
                                        </p:attrNameLst>
                                      </p:cBhvr>
                                      <p:to>
                                        <p:strVal val="visible"/>
                                      </p:to>
                                    </p:set>
                                    <p:anim calcmode="lin" valueType="num">
                                      <p:cBhvr>
                                        <p:cTn id="195" dur="400" fill="hold"/>
                                        <p:tgtEl>
                                          <p:spTgt spid="23">
                                            <p:txEl>
                                              <p:pRg st="5" end="5"/>
                                            </p:txEl>
                                          </p:spTgt>
                                        </p:tgtEl>
                                        <p:attrNameLst>
                                          <p:attrName>ppt_w</p:attrName>
                                        </p:attrNameLst>
                                      </p:cBhvr>
                                      <p:tavLst>
                                        <p:tav tm="0">
                                          <p:val>
                                            <p:fltVal val="0"/>
                                          </p:val>
                                        </p:tav>
                                        <p:tav tm="100000">
                                          <p:val>
                                            <p:strVal val="#ppt_w"/>
                                          </p:val>
                                        </p:tav>
                                      </p:tavLst>
                                    </p:anim>
                                    <p:anim calcmode="lin" valueType="num">
                                      <p:cBhvr>
                                        <p:cTn id="196" dur="400" fill="hold"/>
                                        <p:tgtEl>
                                          <p:spTgt spid="23">
                                            <p:txEl>
                                              <p:pRg st="5" end="5"/>
                                            </p:txEl>
                                          </p:spTgt>
                                        </p:tgtEl>
                                        <p:attrNameLst>
                                          <p:attrName>ppt_h</p:attrName>
                                        </p:attrNameLst>
                                      </p:cBhvr>
                                      <p:tavLst>
                                        <p:tav tm="0">
                                          <p:val>
                                            <p:fltVal val="0"/>
                                          </p:val>
                                        </p:tav>
                                        <p:tav tm="100000">
                                          <p:val>
                                            <p:strVal val="#ppt_h"/>
                                          </p:val>
                                        </p:tav>
                                      </p:tavLst>
                                    </p:anim>
                                    <p:animEffect transition="in" filter="fade">
                                      <p:cBhvr>
                                        <p:cTn id="197" dur="400"/>
                                        <p:tgtEl>
                                          <p:spTgt spid="23">
                                            <p:txEl>
                                              <p:pRg st="5" end="5"/>
                                            </p:txEl>
                                          </p:spTgt>
                                        </p:tgtEl>
                                      </p:cBhvr>
                                    </p:animEffect>
                                  </p:childTnLst>
                                </p:cTn>
                              </p:par>
                            </p:childTnLst>
                          </p:cTn>
                        </p:par>
                        <p:par>
                          <p:cTn id="198" fill="hold">
                            <p:stCondLst>
                              <p:cond delay="23050"/>
                            </p:stCondLst>
                            <p:childTnLst>
                              <p:par>
                                <p:cTn id="199" presetID="53" presetClass="entr" presetSubtype="16" fill="hold" grpId="0" nodeType="afterEffect">
                                  <p:stCondLst>
                                    <p:cond delay="0"/>
                                  </p:stCondLst>
                                  <p:childTnLst>
                                    <p:set>
                                      <p:cBhvr>
                                        <p:cTn id="200" dur="1" fill="hold">
                                          <p:stCondLst>
                                            <p:cond delay="0"/>
                                          </p:stCondLst>
                                        </p:cTn>
                                        <p:tgtEl>
                                          <p:spTgt spid="23">
                                            <p:txEl>
                                              <p:pRg st="6" end="6"/>
                                            </p:txEl>
                                          </p:spTgt>
                                        </p:tgtEl>
                                        <p:attrNameLst>
                                          <p:attrName>style.visibility</p:attrName>
                                        </p:attrNameLst>
                                      </p:cBhvr>
                                      <p:to>
                                        <p:strVal val="visible"/>
                                      </p:to>
                                    </p:set>
                                    <p:anim calcmode="lin" valueType="num">
                                      <p:cBhvr>
                                        <p:cTn id="201" dur="400" fill="hold"/>
                                        <p:tgtEl>
                                          <p:spTgt spid="23">
                                            <p:txEl>
                                              <p:pRg st="6" end="6"/>
                                            </p:txEl>
                                          </p:spTgt>
                                        </p:tgtEl>
                                        <p:attrNameLst>
                                          <p:attrName>ppt_w</p:attrName>
                                        </p:attrNameLst>
                                      </p:cBhvr>
                                      <p:tavLst>
                                        <p:tav tm="0">
                                          <p:val>
                                            <p:fltVal val="0"/>
                                          </p:val>
                                        </p:tav>
                                        <p:tav tm="100000">
                                          <p:val>
                                            <p:strVal val="#ppt_w"/>
                                          </p:val>
                                        </p:tav>
                                      </p:tavLst>
                                    </p:anim>
                                    <p:anim calcmode="lin" valueType="num">
                                      <p:cBhvr>
                                        <p:cTn id="202" dur="400" fill="hold"/>
                                        <p:tgtEl>
                                          <p:spTgt spid="23">
                                            <p:txEl>
                                              <p:pRg st="6" end="6"/>
                                            </p:txEl>
                                          </p:spTgt>
                                        </p:tgtEl>
                                        <p:attrNameLst>
                                          <p:attrName>ppt_h</p:attrName>
                                        </p:attrNameLst>
                                      </p:cBhvr>
                                      <p:tavLst>
                                        <p:tav tm="0">
                                          <p:val>
                                            <p:fltVal val="0"/>
                                          </p:val>
                                        </p:tav>
                                        <p:tav tm="100000">
                                          <p:val>
                                            <p:strVal val="#ppt_h"/>
                                          </p:val>
                                        </p:tav>
                                      </p:tavLst>
                                    </p:anim>
                                    <p:animEffect transition="in" filter="fade">
                                      <p:cBhvr>
                                        <p:cTn id="203" dur="400"/>
                                        <p:tgtEl>
                                          <p:spTgt spid="2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6" grpId="0" animBg="1"/>
      <p:bldP spid="67"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400" fill="hold"/>
                        <p:tgtEl>
                          <p:spTgt spid="33"/>
                        </p:tgtEl>
                        <p:attrNameLst>
                          <p:attrName>ppt_w</p:attrName>
                        </p:attrNameLst>
                      </p:cBhvr>
                      <p:tavLst>
                        <p:tav tm="0">
                          <p:val>
                            <p:fltVal val="0"/>
                          </p:val>
                        </p:tav>
                        <p:tav tm="100000">
                          <p:val>
                            <p:strVal val="#ppt_w"/>
                          </p:val>
                        </p:tav>
                      </p:tavLst>
                    </p:anim>
                    <p:anim calcmode="lin" valueType="num">
                      <p:cBhvr>
                        <p:cTn dur="400" fill="hold"/>
                        <p:tgtEl>
                          <p:spTgt spid="33"/>
                        </p:tgtEl>
                        <p:attrNameLst>
                          <p:attrName>ppt_h</p:attrName>
                        </p:attrNameLst>
                      </p:cBhvr>
                      <p:tavLst>
                        <p:tav tm="0">
                          <p:val>
                            <p:fltVal val="0"/>
                          </p:val>
                        </p:tav>
                        <p:tav tm="100000">
                          <p:val>
                            <p:strVal val="#ppt_h"/>
                          </p:val>
                        </p:tav>
                      </p:tavLst>
                    </p:anim>
                    <p:animEffect transition="in" filter="fade">
                      <p:cBhvr>
                        <p:cTn dur="400"/>
                        <p:tgtEl>
                          <p:spTgt spid="33"/>
                        </p:tgtEl>
                      </p:cBhvr>
                    </p:animEffect>
                  </p:childTnLst>
                </p:cTn>
              </p:par>
            </p:tnLst>
          </p:tmpl>
        </p:tmplLst>
      </p:bldP>
      <p:bldP spid="35" grpId="0" build="p">
        <p:tmplLst>
          <p:tmpl lvl="1">
            <p:tnLst>
              <p:par>
                <p:cTn presetID="53" presetClass="entr" presetSubtype="16"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400" fill="hold"/>
                        <p:tgtEl>
                          <p:spTgt spid="35"/>
                        </p:tgtEl>
                        <p:attrNameLst>
                          <p:attrName>ppt_w</p:attrName>
                        </p:attrNameLst>
                      </p:cBhvr>
                      <p:tavLst>
                        <p:tav tm="0">
                          <p:val>
                            <p:fltVal val="0"/>
                          </p:val>
                        </p:tav>
                        <p:tav tm="100000">
                          <p:val>
                            <p:strVal val="#ppt_w"/>
                          </p:val>
                        </p:tav>
                      </p:tavLst>
                    </p:anim>
                    <p:anim calcmode="lin" valueType="num">
                      <p:cBhvr>
                        <p:cTn dur="400" fill="hold"/>
                        <p:tgtEl>
                          <p:spTgt spid="35"/>
                        </p:tgtEl>
                        <p:attrNameLst>
                          <p:attrName>ppt_h</p:attrName>
                        </p:attrNameLst>
                      </p:cBhvr>
                      <p:tavLst>
                        <p:tav tm="0">
                          <p:val>
                            <p:fltVal val="0"/>
                          </p:val>
                        </p:tav>
                        <p:tav tm="100000">
                          <p:val>
                            <p:strVal val="#ppt_h"/>
                          </p:val>
                        </p:tav>
                      </p:tavLst>
                    </p:anim>
                    <p:animEffect transition="in" filter="fade">
                      <p:cBhvr>
                        <p:cTn dur="400"/>
                        <p:tgtEl>
                          <p:spTgt spid="35"/>
                        </p:tgtEl>
                      </p:cBhvr>
                    </p:animEffect>
                  </p:childTnLst>
                </p:cTn>
              </p:par>
            </p:tnLst>
          </p:tmpl>
        </p:tmplLst>
      </p:bldP>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400" fill="hold"/>
                        <p:tgtEl>
                          <p:spTgt spid="37"/>
                        </p:tgtEl>
                        <p:attrNameLst>
                          <p:attrName>ppt_w</p:attrName>
                        </p:attrNameLst>
                      </p:cBhvr>
                      <p:tavLst>
                        <p:tav tm="0">
                          <p:val>
                            <p:fltVal val="0"/>
                          </p:val>
                        </p:tav>
                        <p:tav tm="100000">
                          <p:val>
                            <p:strVal val="#ppt_w"/>
                          </p:val>
                        </p:tav>
                      </p:tavLst>
                    </p:anim>
                    <p:anim calcmode="lin" valueType="num">
                      <p:cBhvr>
                        <p:cTn dur="400" fill="hold"/>
                        <p:tgtEl>
                          <p:spTgt spid="37"/>
                        </p:tgtEl>
                        <p:attrNameLst>
                          <p:attrName>ppt_h</p:attrName>
                        </p:attrNameLst>
                      </p:cBhvr>
                      <p:tavLst>
                        <p:tav tm="0">
                          <p:val>
                            <p:fltVal val="0"/>
                          </p:val>
                        </p:tav>
                        <p:tav tm="100000">
                          <p:val>
                            <p:strVal val="#ppt_h"/>
                          </p:val>
                        </p:tav>
                      </p:tavLst>
                    </p:anim>
                    <p:animEffect transition="in" filter="fade">
                      <p:cBhvr>
                        <p:cTn dur="400"/>
                        <p:tgtEl>
                          <p:spTgt spid="37"/>
                        </p:tgtEl>
                      </p:cBhvr>
                    </p:animEffect>
                  </p:childTnLst>
                </p:cTn>
              </p:par>
            </p:tnLst>
          </p:tmpl>
        </p:tmplLst>
      </p:bldP>
      <p:bldP spid="39" grpId="0" build="p">
        <p:tmplLst>
          <p:tmpl lvl="1">
            <p:tnLst>
              <p:par>
                <p:cTn presetID="53" presetClass="entr" presetSubtype="16"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p:cTn dur="400" fill="hold"/>
                        <p:tgtEl>
                          <p:spTgt spid="39"/>
                        </p:tgtEl>
                        <p:attrNameLst>
                          <p:attrName>ppt_w</p:attrName>
                        </p:attrNameLst>
                      </p:cBhvr>
                      <p:tavLst>
                        <p:tav tm="0">
                          <p:val>
                            <p:fltVal val="0"/>
                          </p:val>
                        </p:tav>
                        <p:tav tm="100000">
                          <p:val>
                            <p:strVal val="#ppt_w"/>
                          </p:val>
                        </p:tav>
                      </p:tavLst>
                    </p:anim>
                    <p:anim calcmode="lin" valueType="num">
                      <p:cBhvr>
                        <p:cTn dur="400" fill="hold"/>
                        <p:tgtEl>
                          <p:spTgt spid="39"/>
                        </p:tgtEl>
                        <p:attrNameLst>
                          <p:attrName>ppt_h</p:attrName>
                        </p:attrNameLst>
                      </p:cBhvr>
                      <p:tavLst>
                        <p:tav tm="0">
                          <p:val>
                            <p:fltVal val="0"/>
                          </p:val>
                        </p:tav>
                        <p:tav tm="100000">
                          <p:val>
                            <p:strVal val="#ppt_h"/>
                          </p:val>
                        </p:tav>
                      </p:tavLst>
                    </p:anim>
                    <p:animEffect transition="in" filter="fade">
                      <p:cBhvr>
                        <p:cTn dur="400"/>
                        <p:tgtEl>
                          <p:spTgt spid="39"/>
                        </p:tgtEl>
                      </p:cBhvr>
                    </p:animEffect>
                  </p:childTnLst>
                </p:cTn>
              </p:par>
            </p:tnLst>
          </p:tmpl>
        </p:tmplLst>
      </p:bldP>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400" fill="hold"/>
                        <p:tgtEl>
                          <p:spTgt spid="41"/>
                        </p:tgtEl>
                        <p:attrNameLst>
                          <p:attrName>ppt_w</p:attrName>
                        </p:attrNameLst>
                      </p:cBhvr>
                      <p:tavLst>
                        <p:tav tm="0">
                          <p:val>
                            <p:fltVal val="0"/>
                          </p:val>
                        </p:tav>
                        <p:tav tm="100000">
                          <p:val>
                            <p:strVal val="#ppt_w"/>
                          </p:val>
                        </p:tav>
                      </p:tavLst>
                    </p:anim>
                    <p:anim calcmode="lin" valueType="num">
                      <p:cBhvr>
                        <p:cTn dur="400" fill="hold"/>
                        <p:tgtEl>
                          <p:spTgt spid="41"/>
                        </p:tgtEl>
                        <p:attrNameLst>
                          <p:attrName>ppt_h</p:attrName>
                        </p:attrNameLst>
                      </p:cBhvr>
                      <p:tavLst>
                        <p:tav tm="0">
                          <p:val>
                            <p:fltVal val="0"/>
                          </p:val>
                        </p:tav>
                        <p:tav tm="100000">
                          <p:val>
                            <p:strVal val="#ppt_h"/>
                          </p:val>
                        </p:tav>
                      </p:tavLst>
                    </p:anim>
                    <p:animEffect transition="in" filter="fade">
                      <p:cBhvr>
                        <p:cTn dur="400"/>
                        <p:tgtEl>
                          <p:spTgt spid="41"/>
                        </p:tgtEl>
                      </p:cBhvr>
                    </p:animEffect>
                  </p:childTnLst>
                </p:cTn>
              </p:par>
            </p:tnLst>
          </p:tmpl>
        </p:tmplLst>
      </p:bldP>
      <p:bldP spid="19" grpId="0" build="p">
        <p:tmplLst>
          <p:tmpl lvl="1">
            <p:tnLst>
              <p:par>
                <p:cTn presetID="53" presetClass="entr" presetSubtype="16"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p:cTn dur="400" fill="hold"/>
                        <p:tgtEl>
                          <p:spTgt spid="19"/>
                        </p:tgtEl>
                        <p:attrNameLst>
                          <p:attrName>ppt_w</p:attrName>
                        </p:attrNameLst>
                      </p:cBhvr>
                      <p:tavLst>
                        <p:tav tm="0">
                          <p:val>
                            <p:fltVal val="0"/>
                          </p:val>
                        </p:tav>
                        <p:tav tm="100000">
                          <p:val>
                            <p:strVal val="#ppt_w"/>
                          </p:val>
                        </p:tav>
                      </p:tavLst>
                    </p:anim>
                    <p:anim calcmode="lin" valueType="num">
                      <p:cBhvr>
                        <p:cTn dur="400" fill="hold"/>
                        <p:tgtEl>
                          <p:spTgt spid="19"/>
                        </p:tgtEl>
                        <p:attrNameLst>
                          <p:attrName>ppt_h</p:attrName>
                        </p:attrNameLst>
                      </p:cBhvr>
                      <p:tavLst>
                        <p:tav tm="0">
                          <p:val>
                            <p:fltVal val="0"/>
                          </p:val>
                        </p:tav>
                        <p:tav tm="100000">
                          <p:val>
                            <p:strVal val="#ppt_h"/>
                          </p:val>
                        </p:tav>
                      </p:tavLst>
                    </p:anim>
                    <p:animEffect transition="in" filter="fade">
                      <p:cBhvr>
                        <p:cTn dur="400"/>
                        <p:tgtEl>
                          <p:spTgt spid="19"/>
                        </p:tgtEl>
                      </p:cBhvr>
                    </p:animEffect>
                  </p:childTnLst>
                </p:cTn>
              </p:par>
            </p:tnLst>
          </p:tmpl>
        </p:tmplLst>
      </p:bldP>
      <p:bldP spid="20" grpId="0" build="p">
        <p:tmplLst>
          <p:tmpl lvl="1">
            <p:tnLst>
              <p:par>
                <p:cTn presetID="53" presetClass="entr" presetSubtype="16"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p:cTn dur="400" fill="hold"/>
                        <p:tgtEl>
                          <p:spTgt spid="20"/>
                        </p:tgtEl>
                        <p:attrNameLst>
                          <p:attrName>ppt_w</p:attrName>
                        </p:attrNameLst>
                      </p:cBhvr>
                      <p:tavLst>
                        <p:tav tm="0">
                          <p:val>
                            <p:fltVal val="0"/>
                          </p:val>
                        </p:tav>
                        <p:tav tm="100000">
                          <p:val>
                            <p:strVal val="#ppt_w"/>
                          </p:val>
                        </p:tav>
                      </p:tavLst>
                    </p:anim>
                    <p:anim calcmode="lin" valueType="num">
                      <p:cBhvr>
                        <p:cTn dur="400" fill="hold"/>
                        <p:tgtEl>
                          <p:spTgt spid="20"/>
                        </p:tgtEl>
                        <p:attrNameLst>
                          <p:attrName>ppt_h</p:attrName>
                        </p:attrNameLst>
                      </p:cBhvr>
                      <p:tavLst>
                        <p:tav tm="0">
                          <p:val>
                            <p:fltVal val="0"/>
                          </p:val>
                        </p:tav>
                        <p:tav tm="100000">
                          <p:val>
                            <p:strVal val="#ppt_h"/>
                          </p:val>
                        </p:tav>
                      </p:tavLst>
                    </p:anim>
                    <p:animEffect transition="in" filter="fade">
                      <p:cBhvr>
                        <p:cTn dur="400"/>
                        <p:tgtEl>
                          <p:spTgt spid="20"/>
                        </p:tgtEl>
                      </p:cBhvr>
                    </p:animEffect>
                  </p:childTnLst>
                </p:cTn>
              </p:par>
            </p:tnLst>
          </p:tmpl>
        </p:tmplLst>
      </p:bldP>
      <p:bldP spid="21" grpId="0" build="p">
        <p:tmplLst>
          <p:tmpl lvl="1">
            <p:tnLst>
              <p:par>
                <p:cTn presetID="53" presetClass="entr" presetSubtype="16"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p:cTn dur="400" fill="hold"/>
                        <p:tgtEl>
                          <p:spTgt spid="21"/>
                        </p:tgtEl>
                        <p:attrNameLst>
                          <p:attrName>ppt_w</p:attrName>
                        </p:attrNameLst>
                      </p:cBhvr>
                      <p:tavLst>
                        <p:tav tm="0">
                          <p:val>
                            <p:fltVal val="0"/>
                          </p:val>
                        </p:tav>
                        <p:tav tm="100000">
                          <p:val>
                            <p:strVal val="#ppt_w"/>
                          </p:val>
                        </p:tav>
                      </p:tavLst>
                    </p:anim>
                    <p:anim calcmode="lin" valueType="num">
                      <p:cBhvr>
                        <p:cTn dur="400" fill="hold"/>
                        <p:tgtEl>
                          <p:spTgt spid="21"/>
                        </p:tgtEl>
                        <p:attrNameLst>
                          <p:attrName>ppt_h</p:attrName>
                        </p:attrNameLst>
                      </p:cBhvr>
                      <p:tavLst>
                        <p:tav tm="0">
                          <p:val>
                            <p:fltVal val="0"/>
                          </p:val>
                        </p:tav>
                        <p:tav tm="100000">
                          <p:val>
                            <p:strVal val="#ppt_h"/>
                          </p:val>
                        </p:tav>
                      </p:tavLst>
                    </p:anim>
                    <p:animEffect transition="in" filter="fade">
                      <p:cBhvr>
                        <p:cTn dur="400"/>
                        <p:tgtEl>
                          <p:spTgt spid="21"/>
                        </p:tgtEl>
                      </p:cBhvr>
                    </p:animEffect>
                  </p:childTnLst>
                </p:cTn>
              </p:par>
            </p:tnLst>
          </p:tmpl>
        </p:tmplLst>
      </p:bldP>
      <p:bldP spid="23" grpId="0" build="p">
        <p:tmplLst>
          <p:tmpl lvl="1">
            <p:tnLst>
              <p:par>
                <p:cTn presetID="53" presetClass="entr" presetSubtype="16"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p:cTn dur="400" fill="hold"/>
                        <p:tgtEl>
                          <p:spTgt spid="23"/>
                        </p:tgtEl>
                        <p:attrNameLst>
                          <p:attrName>ppt_w</p:attrName>
                        </p:attrNameLst>
                      </p:cBhvr>
                      <p:tavLst>
                        <p:tav tm="0">
                          <p:val>
                            <p:fltVal val="0"/>
                          </p:val>
                        </p:tav>
                        <p:tav tm="100000">
                          <p:val>
                            <p:strVal val="#ppt_w"/>
                          </p:val>
                        </p:tav>
                      </p:tavLst>
                    </p:anim>
                    <p:anim calcmode="lin" valueType="num">
                      <p:cBhvr>
                        <p:cTn dur="400" fill="hold"/>
                        <p:tgtEl>
                          <p:spTgt spid="23"/>
                        </p:tgtEl>
                        <p:attrNameLst>
                          <p:attrName>ppt_h</p:attrName>
                        </p:attrNameLst>
                      </p:cBhvr>
                      <p:tavLst>
                        <p:tav tm="0">
                          <p:val>
                            <p:fltVal val="0"/>
                          </p:val>
                        </p:tav>
                        <p:tav tm="100000">
                          <p:val>
                            <p:strVal val="#ppt_h"/>
                          </p:val>
                        </p:tav>
                      </p:tavLst>
                    </p:anim>
                    <p:animEffect transition="in" filter="fade">
                      <p:cBhvr>
                        <p:cTn dur="400"/>
                        <p:tgtEl>
                          <p:spTgt spid="23"/>
                        </p:tgtEl>
                      </p:cBhvr>
                    </p:animEffect>
                  </p:childTnLst>
                </p:cTn>
              </p:par>
            </p:tnLst>
          </p:tmpl>
        </p:tmplLst>
      </p:bldP>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1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1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1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1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1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1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2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2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2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3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3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3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3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3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3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3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3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3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4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4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43.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heme/theme1.xml><?xml version="1.0" encoding="utf-8"?>
<a:theme xmlns:a="http://schemas.openxmlformats.org/drawingml/2006/main" name="Office 主题​​">
  <a:themeElements>
    <a:clrScheme name="自定义 1040">
      <a:dk1>
        <a:sysClr val="windowText" lastClr="000000"/>
      </a:dk1>
      <a:lt1>
        <a:sysClr val="window" lastClr="FFFFFF"/>
      </a:lt1>
      <a:dk2>
        <a:srgbClr val="69676D"/>
      </a:dk2>
      <a:lt2>
        <a:srgbClr val="7F7F7F"/>
      </a:lt2>
      <a:accent1>
        <a:srgbClr val="0095F0"/>
      </a:accent1>
      <a:accent2>
        <a:srgbClr val="6BB1C9"/>
      </a:accent2>
      <a:accent3>
        <a:srgbClr val="0095F0"/>
      </a:accent3>
      <a:accent4>
        <a:srgbClr val="6BB1C9"/>
      </a:accent4>
      <a:accent5>
        <a:srgbClr val="0095F0"/>
      </a:accent5>
      <a:accent6>
        <a:srgbClr val="6BB1C9"/>
      </a:accent6>
      <a:hlink>
        <a:srgbClr val="410082"/>
      </a:hlink>
      <a:folHlink>
        <a:srgbClr val="932968"/>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6516</TotalTime>
  <Words>1071</Words>
  <Application>Microsoft Office PowerPoint</Application>
  <PresentationFormat>全屏显示(16:9)</PresentationFormat>
  <Paragraphs>115</Paragraphs>
  <Slides>10</Slides>
  <Notes>10</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SJYY</cp:lastModifiedBy>
  <cp:revision>578</cp:revision>
  <dcterms:created xsi:type="dcterms:W3CDTF">2014-11-09T01:07:25Z</dcterms:created>
  <dcterms:modified xsi:type="dcterms:W3CDTF">2017-09-28T09:26:00Z</dcterms:modified>
</cp:coreProperties>
</file>