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2.xml" ContentType="application/vnd.openxmlformats-officedocument.presentationml.notesSlide+xml"/>
  <Override PartName="/ppt/tags/tag4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607" r:id="rId2"/>
    <p:sldId id="862" r:id="rId3"/>
    <p:sldId id="911" r:id="rId4"/>
    <p:sldId id="912" r:id="rId5"/>
    <p:sldId id="913" r:id="rId6"/>
    <p:sldId id="914" r:id="rId7"/>
    <p:sldId id="915" r:id="rId8"/>
    <p:sldId id="904" r:id="rId9"/>
    <p:sldId id="917" r:id="rId10"/>
    <p:sldId id="918" r:id="rId11"/>
    <p:sldId id="889" r:id="rId12"/>
  </p:sldIdLst>
  <p:sldSz cx="9144000" cy="5143500" type="screen16x9"/>
  <p:notesSz cx="6858000" cy="9144000"/>
  <p:custDataLst>
    <p:tags r:id="rId14"/>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4660"/>
  </p:normalViewPr>
  <p:slideViewPr>
    <p:cSldViewPr>
      <p:cViewPr>
        <p:scale>
          <a:sx n="100" d="100"/>
          <a:sy n="100" d="100"/>
        </p:scale>
        <p:origin x="-642" y="-294"/>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3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2017/9/28/Thursday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a:t>
            </a:fld>
            <a:endParaRPr lang="zh-CN" altLang="en-US"/>
          </a:p>
        </p:txBody>
      </p:sp>
    </p:spTree>
    <p:extLst>
      <p:ext uri="{BB962C8B-B14F-4D97-AF65-F5344CB8AC3E}">
        <p14:creationId xmlns:p14="http://schemas.microsoft.com/office/powerpoint/2010/main" val="2619830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4</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5</a:t>
            </a:fld>
            <a:endParaRPr lang="zh-CN" altLang="en-US"/>
          </a:p>
        </p:txBody>
      </p:sp>
    </p:spTree>
    <p:extLst>
      <p:ext uri="{BB962C8B-B14F-4D97-AF65-F5344CB8AC3E}">
        <p14:creationId xmlns:p14="http://schemas.microsoft.com/office/powerpoint/2010/main" val="1492902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6</a:t>
            </a:fld>
            <a:endParaRPr lang="zh-CN" altLang="en-US"/>
          </a:p>
        </p:txBody>
      </p:sp>
    </p:spTree>
    <p:extLst>
      <p:ext uri="{BB962C8B-B14F-4D97-AF65-F5344CB8AC3E}">
        <p14:creationId xmlns:p14="http://schemas.microsoft.com/office/powerpoint/2010/main" val="14929028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7</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899592" y="432889"/>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pic>
        <p:nvPicPr>
          <p:cNvPr id="8" name="Picture 2" descr="C:\Users\Administrator\Desktop\75bab28f863d378bb007a7537ede48fc.jpg"/>
          <p:cNvPicPr>
            <a:picLocks noChangeAspect="1" noChangeArrowheads="1"/>
          </p:cNvPicPr>
          <p:nvPr userDrawn="1"/>
        </p:nvPicPr>
        <p:blipFill>
          <a:blip r:embed="rId2" cstate="print"/>
          <a:srcRect/>
          <a:stretch>
            <a:fillRect/>
          </a:stretch>
        </p:blipFill>
        <p:spPr bwMode="auto">
          <a:xfrm>
            <a:off x="7884368" y="4061718"/>
            <a:ext cx="2160240" cy="2163563"/>
          </a:xfrm>
          <a:prstGeom prst="rect">
            <a:avLst/>
          </a:prstGeom>
          <a:noFill/>
        </p:spPr>
      </p:pic>
      <p:pic>
        <p:nvPicPr>
          <p:cNvPr id="9" name="Picture 2" descr="C:\Users\Administrator\Desktop\75bab28f863d378bb007a7537ede48fc.jpg"/>
          <p:cNvPicPr>
            <a:picLocks noChangeAspect="1" noChangeArrowheads="1"/>
          </p:cNvPicPr>
          <p:nvPr userDrawn="1"/>
        </p:nvPicPr>
        <p:blipFill>
          <a:blip r:embed="rId3" cstate="print"/>
          <a:srcRect/>
          <a:stretch>
            <a:fillRect/>
          </a:stretch>
        </p:blipFill>
        <p:spPr bwMode="auto">
          <a:xfrm>
            <a:off x="179512" y="123478"/>
            <a:ext cx="647077" cy="648072"/>
          </a:xfrm>
          <a:prstGeom prst="rect">
            <a:avLst/>
          </a:prstGeom>
          <a:noFill/>
        </p:spPr>
      </p:pic>
    </p:spTree>
    <p:extLst>
      <p:ext uri="{BB962C8B-B14F-4D97-AF65-F5344CB8AC3E}">
        <p14:creationId xmlns:p14="http://schemas.microsoft.com/office/powerpoint/2010/main" val="29321356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3478386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2017/9/28/Thursday</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pic>
        <p:nvPicPr>
          <p:cNvPr id="2" name="Picture 2" descr="C:\Users\Administrator\Desktop\582c0aa581928.jpg"/>
          <p:cNvPicPr>
            <a:picLocks noChangeAspect="1" noChangeArrowheads="1"/>
          </p:cNvPicPr>
          <p:nvPr userDrawn="1"/>
        </p:nvPicPr>
        <p:blipFill>
          <a:blip r:embed="rId2" cstate="print"/>
          <a:srcRect/>
          <a:stretch>
            <a:fillRect/>
          </a:stretch>
        </p:blipFill>
        <p:spPr bwMode="auto">
          <a:xfrm>
            <a:off x="0" y="0"/>
            <a:ext cx="9144000" cy="5143499"/>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969F21D-12A3-824C-80FA-D34F01E9177B}" type="datetimeFigureOut">
              <a:rPr kumimoji="1" lang="zh-CN" altLang="en-US" smtClean="0"/>
              <a:pPr/>
              <a:t>2017/9/28/Thursday</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C85CFEDB-804C-9249-87AB-F8162CDD6F1B}" type="slidenum">
              <a:rPr kumimoji="1" lang="zh-CN" altLang="en-US" smtClean="0"/>
              <a:pPr/>
              <a:t>‹#›</a:t>
            </a:fld>
            <a:endParaRPr kumimoji="1" lang="zh-CN" altLang="en-US"/>
          </a:p>
        </p:txBody>
      </p:sp>
    </p:spTree>
    <p:extLst>
      <p:ext uri="{BB962C8B-B14F-4D97-AF65-F5344CB8AC3E}">
        <p14:creationId xmlns:p14="http://schemas.microsoft.com/office/powerpoint/2010/main" val="1739728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grpSp>
      <p:sp>
        <p:nvSpPr>
          <p:cNvPr id="6" name="文本框 12"/>
          <p:cNvSpPr txBox="1">
            <a:spLocks noChangeArrowheads="1"/>
          </p:cNvSpPr>
          <p:nvPr userDrawn="1"/>
        </p:nvSpPr>
        <p:spPr bwMode="auto">
          <a:xfrm>
            <a:off x="-1" y="370296"/>
            <a:ext cx="1796090" cy="61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1168080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2017/9/28/Thursday</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8" r:id="rId2"/>
    <p:sldLayoutId id="2147483664" r:id="rId3"/>
    <p:sldLayoutId id="2147483665" r:id="rId4"/>
    <p:sldLayoutId id="2147483666" r:id="rId5"/>
    <p:sldLayoutId id="2147483669" r:id="rId6"/>
    <p:sldLayoutId id="2147483670" r:id="rId7"/>
    <p:sldLayoutId id="2147483671" r:id="rId8"/>
    <p:sldLayoutId id="2147483672" r:id="rId9"/>
    <p:sldLayoutId id="2147483667" r:id="rId10"/>
  </p:sldLayoutIdLst>
  <p:transition/>
  <p:timing>
    <p:tnLst>
      <p:par>
        <p:cTn id="1" dur="indefinite" restart="never" nodeType="tmRoot"/>
      </p:par>
    </p:tnLst>
  </p:timing>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39" Type="http://schemas.openxmlformats.org/officeDocument/2006/relationships/tags" Target="../tags/tag40.xml"/><Relationship Id="rId3" Type="http://schemas.openxmlformats.org/officeDocument/2006/relationships/tags" Target="../tags/tag4.xml"/><Relationship Id="rId21" Type="http://schemas.openxmlformats.org/officeDocument/2006/relationships/tags" Target="../tags/tag22.xml"/><Relationship Id="rId34" Type="http://schemas.openxmlformats.org/officeDocument/2006/relationships/tags" Target="../tags/tag35.xml"/><Relationship Id="rId42" Type="http://schemas.openxmlformats.org/officeDocument/2006/relationships/slideLayout" Target="../slideLayouts/slideLayout10.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33" Type="http://schemas.openxmlformats.org/officeDocument/2006/relationships/tags" Target="../tags/tag34.xml"/><Relationship Id="rId38" Type="http://schemas.openxmlformats.org/officeDocument/2006/relationships/tags" Target="../tags/tag39.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29" Type="http://schemas.openxmlformats.org/officeDocument/2006/relationships/tags" Target="../tags/tag30.xml"/><Relationship Id="rId41" Type="http://schemas.openxmlformats.org/officeDocument/2006/relationships/tags" Target="../tags/tag42.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32" Type="http://schemas.openxmlformats.org/officeDocument/2006/relationships/tags" Target="../tags/tag33.xml"/><Relationship Id="rId37" Type="http://schemas.openxmlformats.org/officeDocument/2006/relationships/tags" Target="../tags/tag38.xml"/><Relationship Id="rId40" Type="http://schemas.openxmlformats.org/officeDocument/2006/relationships/tags" Target="../tags/tag41.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tags" Target="../tags/tag29.xml"/><Relationship Id="rId36" Type="http://schemas.openxmlformats.org/officeDocument/2006/relationships/tags" Target="../tags/tag37.xml"/><Relationship Id="rId10" Type="http://schemas.openxmlformats.org/officeDocument/2006/relationships/tags" Target="../tags/tag11.xml"/><Relationship Id="rId19" Type="http://schemas.openxmlformats.org/officeDocument/2006/relationships/tags" Target="../tags/tag20.xml"/><Relationship Id="rId31" Type="http://schemas.openxmlformats.org/officeDocument/2006/relationships/tags" Target="../tags/tag3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tags" Target="../tags/tag28.xml"/><Relationship Id="rId30" Type="http://schemas.openxmlformats.org/officeDocument/2006/relationships/tags" Target="../tags/tag31.xml"/><Relationship Id="rId35" Type="http://schemas.openxmlformats.org/officeDocument/2006/relationships/tags" Target="../tags/tag36.xml"/><Relationship Id="rId43"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3.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5)\千图网_画册封面图片_图片编号17975946\55b76287878b9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7" name="TextBox 26"/>
          <p:cNvSpPr txBox="1"/>
          <p:nvPr/>
        </p:nvSpPr>
        <p:spPr>
          <a:xfrm>
            <a:off x="2555776" y="1923678"/>
            <a:ext cx="4339650" cy="923330"/>
          </a:xfrm>
          <a:prstGeom prst="rect">
            <a:avLst/>
          </a:prstGeom>
          <a:noFill/>
        </p:spPr>
        <p:txBody>
          <a:bodyPr wrap="none" rtlCol="0">
            <a:spAutoFit/>
          </a:bodyPr>
          <a:lstStyle/>
          <a:p>
            <a:r>
              <a:rPr lang="zh-CN" altLang="zh-CN" sz="5400" b="1" dirty="0">
                <a:latin typeface="黑体"/>
                <a:ea typeface="黑体"/>
              </a:rPr>
              <a:t>现代企业管理</a:t>
            </a:r>
            <a:r>
              <a:rPr lang="zh-CN" altLang="zh-CN" sz="5400" dirty="0">
                <a:latin typeface="黑体"/>
                <a:ea typeface="黑体"/>
              </a:rPr>
              <a:t> </a:t>
            </a:r>
            <a:endParaRPr lang="zh-CN" altLang="en-US" sz="5400" dirty="0">
              <a:solidFill>
                <a:schemeClr val="tx1">
                  <a:lumMod val="65000"/>
                  <a:lumOff val="35000"/>
                </a:schemeClr>
              </a:solidFill>
              <a:latin typeface="黑体"/>
              <a:ea typeface="黑体"/>
            </a:endParaRP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7"/>
                                        </p:tgtEl>
                                        <p:attrNameLst>
                                          <p:attrName>style.visibility</p:attrName>
                                        </p:attrNameLst>
                                      </p:cBhvr>
                                      <p:to>
                                        <p:strVal val="visible"/>
                                      </p:to>
                                    </p:set>
                                    <p:anim by="(-#ppt_w*2)" calcmode="lin" valueType="num">
                                      <p:cBhvr rctx="PPT">
                                        <p:cTn id="13" dur="500" autoRev="1" fill="hold">
                                          <p:stCondLst>
                                            <p:cond delay="0"/>
                                          </p:stCondLst>
                                        </p:cTn>
                                        <p:tgtEl>
                                          <p:spTgt spid="27"/>
                                        </p:tgtEl>
                                        <p:attrNameLst>
                                          <p:attrName>ppt_w</p:attrName>
                                        </p:attrNameLst>
                                      </p:cBhvr>
                                    </p:anim>
                                    <p:anim by="(#ppt_w*0.50)" calcmode="lin" valueType="num">
                                      <p:cBhvr>
                                        <p:cTn id="14" dur="500" decel="50000" autoRev="1" fill="hold">
                                          <p:stCondLst>
                                            <p:cond delay="0"/>
                                          </p:stCondLst>
                                        </p:cTn>
                                        <p:tgtEl>
                                          <p:spTgt spid="27"/>
                                        </p:tgtEl>
                                        <p:attrNameLst>
                                          <p:attrName>ppt_x</p:attrName>
                                        </p:attrNameLst>
                                      </p:cBhvr>
                                    </p:anim>
                                    <p:anim from="(-#ppt_h/2)" to="(#ppt_y)" calcmode="lin" valueType="num">
                                      <p:cBhvr>
                                        <p:cTn id="15" dur="1000" fill="hold">
                                          <p:stCondLst>
                                            <p:cond delay="0"/>
                                          </p:stCondLst>
                                        </p:cTn>
                                        <p:tgtEl>
                                          <p:spTgt spid="27"/>
                                        </p:tgtEl>
                                        <p:attrNameLst>
                                          <p:attrName>ppt_y</p:attrName>
                                        </p:attrNameLst>
                                      </p:cBhvr>
                                    </p:anim>
                                    <p:animRot by="21600000">
                                      <p:cBhvr>
                                        <p:cTn id="16" dur="1000"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Rectangle 7"/>
          <p:cNvSpPr>
            <a:spLocks noChangeArrowheads="1"/>
          </p:cNvSpPr>
          <p:nvPr/>
        </p:nvSpPr>
        <p:spPr bwMode="auto">
          <a:xfrm>
            <a:off x="0" y="2838425"/>
            <a:ext cx="9144000" cy="18000"/>
          </a:xfrm>
          <a:prstGeom prst="rect">
            <a:avLst/>
          </a:prstGeom>
          <a:solidFill>
            <a:schemeClr val="bg1">
              <a:lumMod val="75000"/>
            </a:schemeClr>
          </a:solidFill>
          <a:ln>
            <a:noFill/>
          </a:ln>
        </p:spPr>
        <p:txBody>
          <a:bodyPr lIns="91431" tIns="45715" rIns="91431" bIns="45715"/>
          <a:lstStyle/>
          <a:p>
            <a:pPr eaLnBrk="1" hangingPunct="1"/>
            <a:endParaRPr lang="zh-CN" altLang="zh-CN"/>
          </a:p>
        </p:txBody>
      </p:sp>
      <p:grpSp>
        <p:nvGrpSpPr>
          <p:cNvPr id="2" name="组合 2"/>
          <p:cNvGrpSpPr/>
          <p:nvPr/>
        </p:nvGrpSpPr>
        <p:grpSpPr>
          <a:xfrm>
            <a:off x="1745506" y="2211710"/>
            <a:ext cx="154781" cy="703659"/>
            <a:chOff x="1745505" y="2220491"/>
            <a:chExt cx="154781" cy="703659"/>
          </a:xfrm>
          <a:solidFill>
            <a:schemeClr val="accent1"/>
          </a:solidFill>
        </p:grpSpPr>
        <p:sp>
          <p:nvSpPr>
            <p:cNvPr id="146" name="Rectangle 6"/>
            <p:cNvSpPr>
              <a:spLocks noChangeArrowheads="1"/>
            </p:cNvSpPr>
            <p:nvPr/>
          </p:nvSpPr>
          <p:spPr bwMode="auto">
            <a:xfrm>
              <a:off x="1814562" y="2220491"/>
              <a:ext cx="16669" cy="626269"/>
            </a:xfrm>
            <a:prstGeom prst="rect">
              <a:avLst/>
            </a:prstGeom>
            <a:grpFill/>
            <a:ln>
              <a:noFill/>
            </a:ln>
          </p:spPr>
          <p:txBody>
            <a:bodyPr/>
            <a:lstStyle/>
            <a:p>
              <a:pPr eaLnBrk="1" hangingPunct="1"/>
              <a:endParaRPr lang="zh-CN" altLang="zh-CN"/>
            </a:p>
          </p:txBody>
        </p:sp>
        <p:sp>
          <p:nvSpPr>
            <p:cNvPr id="148" name="Oval 8"/>
            <p:cNvSpPr>
              <a:spLocks noChangeArrowheads="1"/>
            </p:cNvSpPr>
            <p:nvPr/>
          </p:nvSpPr>
          <p:spPr bwMode="auto">
            <a:xfrm>
              <a:off x="1745505" y="2768178"/>
              <a:ext cx="154781" cy="155972"/>
            </a:xfrm>
            <a:prstGeom prst="ellipse">
              <a:avLst/>
            </a:prstGeom>
            <a:grpFill/>
            <a:ln>
              <a:noFill/>
            </a:ln>
          </p:spPr>
          <p:txBody>
            <a:bodyPr/>
            <a:lstStyle/>
            <a:p>
              <a:pPr eaLnBrk="1" hangingPunct="1"/>
              <a:endParaRPr lang="zh-CN" altLang="zh-CN"/>
            </a:p>
          </p:txBody>
        </p:sp>
      </p:grpSp>
      <p:grpSp>
        <p:nvGrpSpPr>
          <p:cNvPr id="3" name="组合 4"/>
          <p:cNvGrpSpPr/>
          <p:nvPr/>
        </p:nvGrpSpPr>
        <p:grpSpPr>
          <a:xfrm>
            <a:off x="2307634" y="2768179"/>
            <a:ext cx="154781" cy="703660"/>
            <a:chOff x="2993454" y="2768178"/>
            <a:chExt cx="154781" cy="703660"/>
          </a:xfrm>
          <a:solidFill>
            <a:schemeClr val="accent2"/>
          </a:solidFill>
        </p:grpSpPr>
        <p:sp>
          <p:nvSpPr>
            <p:cNvPr id="145" name="Rectangle 5"/>
            <p:cNvSpPr>
              <a:spLocks noChangeArrowheads="1"/>
            </p:cNvSpPr>
            <p:nvPr/>
          </p:nvSpPr>
          <p:spPr bwMode="auto">
            <a:xfrm>
              <a:off x="3062511" y="2924150"/>
              <a:ext cx="15478" cy="547688"/>
            </a:xfrm>
            <a:prstGeom prst="rect">
              <a:avLst/>
            </a:prstGeom>
            <a:grpFill/>
            <a:ln>
              <a:noFill/>
            </a:ln>
          </p:spPr>
          <p:txBody>
            <a:bodyPr/>
            <a:lstStyle/>
            <a:p>
              <a:pPr eaLnBrk="1" hangingPunct="1"/>
              <a:endParaRPr lang="zh-CN" altLang="zh-CN"/>
            </a:p>
          </p:txBody>
        </p:sp>
        <p:sp>
          <p:nvSpPr>
            <p:cNvPr id="154" name="Oval 14"/>
            <p:cNvSpPr>
              <a:spLocks noChangeArrowheads="1"/>
            </p:cNvSpPr>
            <p:nvPr/>
          </p:nvSpPr>
          <p:spPr bwMode="auto">
            <a:xfrm>
              <a:off x="2993454" y="2768178"/>
              <a:ext cx="154781" cy="155972"/>
            </a:xfrm>
            <a:prstGeom prst="ellipse">
              <a:avLst/>
            </a:prstGeom>
            <a:grpFill/>
            <a:ln>
              <a:noFill/>
            </a:ln>
          </p:spPr>
          <p:txBody>
            <a:bodyPr/>
            <a:lstStyle/>
            <a:p>
              <a:pPr eaLnBrk="1" hangingPunct="1"/>
              <a:endParaRPr lang="zh-CN" altLang="zh-CN"/>
            </a:p>
          </p:txBody>
        </p:sp>
      </p:grpSp>
      <p:grpSp>
        <p:nvGrpSpPr>
          <p:cNvPr id="4" name="组合 6"/>
          <p:cNvGrpSpPr/>
          <p:nvPr/>
        </p:nvGrpSpPr>
        <p:grpSpPr>
          <a:xfrm>
            <a:off x="4064843" y="2228131"/>
            <a:ext cx="155972" cy="703659"/>
            <a:chOff x="4064842" y="2220491"/>
            <a:chExt cx="155972" cy="703659"/>
          </a:xfrm>
          <a:solidFill>
            <a:schemeClr val="accent3"/>
          </a:solidFill>
        </p:grpSpPr>
        <p:sp>
          <p:nvSpPr>
            <p:cNvPr id="157" name="Rectangle 17"/>
            <p:cNvSpPr>
              <a:spLocks noChangeArrowheads="1"/>
            </p:cNvSpPr>
            <p:nvPr/>
          </p:nvSpPr>
          <p:spPr bwMode="auto">
            <a:xfrm>
              <a:off x="4135089" y="2220491"/>
              <a:ext cx="15478" cy="626269"/>
            </a:xfrm>
            <a:prstGeom prst="rect">
              <a:avLst/>
            </a:prstGeom>
            <a:grpFill/>
            <a:ln>
              <a:noFill/>
            </a:ln>
          </p:spPr>
          <p:txBody>
            <a:bodyPr/>
            <a:lstStyle/>
            <a:p>
              <a:pPr eaLnBrk="1" hangingPunct="1"/>
              <a:endParaRPr lang="zh-CN" altLang="zh-CN"/>
            </a:p>
          </p:txBody>
        </p:sp>
        <p:sp>
          <p:nvSpPr>
            <p:cNvPr id="158" name="Oval 18"/>
            <p:cNvSpPr>
              <a:spLocks noChangeArrowheads="1"/>
            </p:cNvSpPr>
            <p:nvPr/>
          </p:nvSpPr>
          <p:spPr bwMode="auto">
            <a:xfrm>
              <a:off x="4064842" y="2768178"/>
              <a:ext cx="155972" cy="155972"/>
            </a:xfrm>
            <a:prstGeom prst="ellipse">
              <a:avLst/>
            </a:prstGeom>
            <a:grpFill/>
            <a:ln>
              <a:noFill/>
            </a:ln>
          </p:spPr>
          <p:txBody>
            <a:bodyPr/>
            <a:lstStyle/>
            <a:p>
              <a:pPr eaLnBrk="1" hangingPunct="1"/>
              <a:endParaRPr lang="zh-CN" altLang="zh-CN"/>
            </a:p>
          </p:txBody>
        </p:sp>
      </p:grpSp>
      <p:grpSp>
        <p:nvGrpSpPr>
          <p:cNvPr id="5" name="组合 8"/>
          <p:cNvGrpSpPr/>
          <p:nvPr/>
        </p:nvGrpSpPr>
        <p:grpSpPr>
          <a:xfrm>
            <a:off x="4513596" y="2768179"/>
            <a:ext cx="155972" cy="703660"/>
            <a:chOff x="5192289" y="2768178"/>
            <a:chExt cx="155972" cy="703660"/>
          </a:xfrm>
          <a:solidFill>
            <a:schemeClr val="accent4"/>
          </a:solidFill>
        </p:grpSpPr>
        <p:sp>
          <p:nvSpPr>
            <p:cNvPr id="156" name="Rectangle 16"/>
            <p:cNvSpPr>
              <a:spLocks noChangeArrowheads="1"/>
            </p:cNvSpPr>
            <p:nvPr/>
          </p:nvSpPr>
          <p:spPr bwMode="auto">
            <a:xfrm>
              <a:off x="5262536" y="2924150"/>
              <a:ext cx="15478" cy="547688"/>
            </a:xfrm>
            <a:prstGeom prst="rect">
              <a:avLst/>
            </a:prstGeom>
            <a:grpFill/>
            <a:ln>
              <a:noFill/>
            </a:ln>
          </p:spPr>
          <p:txBody>
            <a:bodyPr/>
            <a:lstStyle/>
            <a:p>
              <a:pPr eaLnBrk="1" hangingPunct="1"/>
              <a:endParaRPr lang="zh-CN" altLang="zh-CN"/>
            </a:p>
          </p:txBody>
        </p:sp>
        <p:sp>
          <p:nvSpPr>
            <p:cNvPr id="159" name="Oval 19"/>
            <p:cNvSpPr>
              <a:spLocks noChangeArrowheads="1"/>
            </p:cNvSpPr>
            <p:nvPr/>
          </p:nvSpPr>
          <p:spPr bwMode="auto">
            <a:xfrm>
              <a:off x="5192289" y="2768178"/>
              <a:ext cx="155972" cy="155972"/>
            </a:xfrm>
            <a:prstGeom prst="ellipse">
              <a:avLst/>
            </a:prstGeom>
            <a:grpFill/>
            <a:ln>
              <a:noFill/>
            </a:ln>
          </p:spPr>
          <p:txBody>
            <a:bodyPr/>
            <a:lstStyle/>
            <a:p>
              <a:pPr eaLnBrk="1" hangingPunct="1"/>
              <a:endParaRPr lang="zh-CN" altLang="zh-CN"/>
            </a:p>
          </p:txBody>
        </p:sp>
      </p:grpSp>
      <p:grpSp>
        <p:nvGrpSpPr>
          <p:cNvPr id="6" name="组合 10"/>
          <p:cNvGrpSpPr/>
          <p:nvPr/>
        </p:nvGrpSpPr>
        <p:grpSpPr>
          <a:xfrm>
            <a:off x="6269756" y="2211710"/>
            <a:ext cx="155972" cy="703659"/>
            <a:chOff x="6269755" y="2220491"/>
            <a:chExt cx="155972" cy="703659"/>
          </a:xfrm>
          <a:solidFill>
            <a:schemeClr val="accent1"/>
          </a:solidFill>
        </p:grpSpPr>
        <p:sp>
          <p:nvSpPr>
            <p:cNvPr id="162" name="Rectangle 267"/>
            <p:cNvSpPr>
              <a:spLocks noChangeArrowheads="1"/>
            </p:cNvSpPr>
            <p:nvPr/>
          </p:nvSpPr>
          <p:spPr bwMode="auto">
            <a:xfrm>
              <a:off x="6340002" y="2220491"/>
              <a:ext cx="15478" cy="626269"/>
            </a:xfrm>
            <a:prstGeom prst="rect">
              <a:avLst/>
            </a:prstGeom>
            <a:grpFill/>
            <a:ln>
              <a:noFill/>
            </a:ln>
          </p:spPr>
          <p:txBody>
            <a:bodyPr/>
            <a:lstStyle/>
            <a:p>
              <a:pPr eaLnBrk="1" hangingPunct="1"/>
              <a:endParaRPr lang="zh-CN" altLang="zh-CN"/>
            </a:p>
          </p:txBody>
        </p:sp>
        <p:sp>
          <p:nvSpPr>
            <p:cNvPr id="163" name="Oval 268"/>
            <p:cNvSpPr>
              <a:spLocks noChangeArrowheads="1"/>
            </p:cNvSpPr>
            <p:nvPr/>
          </p:nvSpPr>
          <p:spPr bwMode="auto">
            <a:xfrm>
              <a:off x="6269755" y="2768178"/>
              <a:ext cx="155972" cy="155972"/>
            </a:xfrm>
            <a:prstGeom prst="ellipse">
              <a:avLst/>
            </a:prstGeom>
            <a:grpFill/>
            <a:ln>
              <a:noFill/>
            </a:ln>
          </p:spPr>
          <p:txBody>
            <a:bodyPr/>
            <a:lstStyle/>
            <a:p>
              <a:pPr eaLnBrk="1" hangingPunct="1"/>
              <a:endParaRPr lang="zh-CN" altLang="zh-CN"/>
            </a:p>
          </p:txBody>
        </p:sp>
      </p:grpSp>
      <p:grpSp>
        <p:nvGrpSpPr>
          <p:cNvPr id="7" name="组合 12"/>
          <p:cNvGrpSpPr/>
          <p:nvPr/>
        </p:nvGrpSpPr>
        <p:grpSpPr>
          <a:xfrm>
            <a:off x="6865193" y="2768179"/>
            <a:ext cx="155972" cy="703660"/>
            <a:chOff x="7657280" y="2768178"/>
            <a:chExt cx="155972" cy="703660"/>
          </a:xfrm>
          <a:solidFill>
            <a:schemeClr val="accent2"/>
          </a:solidFill>
        </p:grpSpPr>
        <p:sp>
          <p:nvSpPr>
            <p:cNvPr id="161" name="Rectangle 266"/>
            <p:cNvSpPr>
              <a:spLocks noChangeArrowheads="1"/>
            </p:cNvSpPr>
            <p:nvPr/>
          </p:nvSpPr>
          <p:spPr bwMode="auto">
            <a:xfrm>
              <a:off x="7727527" y="2924150"/>
              <a:ext cx="15478" cy="547688"/>
            </a:xfrm>
            <a:prstGeom prst="rect">
              <a:avLst/>
            </a:prstGeom>
            <a:grpFill/>
            <a:ln>
              <a:noFill/>
            </a:ln>
          </p:spPr>
          <p:txBody>
            <a:bodyPr/>
            <a:lstStyle/>
            <a:p>
              <a:pPr eaLnBrk="1" hangingPunct="1"/>
              <a:endParaRPr lang="zh-CN" altLang="zh-CN"/>
            </a:p>
          </p:txBody>
        </p:sp>
        <p:sp>
          <p:nvSpPr>
            <p:cNvPr id="165" name="Oval 270"/>
            <p:cNvSpPr>
              <a:spLocks noChangeArrowheads="1"/>
            </p:cNvSpPr>
            <p:nvPr/>
          </p:nvSpPr>
          <p:spPr bwMode="auto">
            <a:xfrm>
              <a:off x="7657280" y="2768178"/>
              <a:ext cx="155972" cy="155972"/>
            </a:xfrm>
            <a:prstGeom prst="ellipse">
              <a:avLst/>
            </a:prstGeom>
            <a:grpFill/>
            <a:ln>
              <a:noFill/>
            </a:ln>
          </p:spPr>
          <p:txBody>
            <a:bodyPr/>
            <a:lstStyle/>
            <a:p>
              <a:pPr eaLnBrk="1" hangingPunct="1"/>
              <a:endParaRPr lang="zh-CN" altLang="zh-CN"/>
            </a:p>
          </p:txBody>
        </p:sp>
      </p:grpSp>
      <p:grpSp>
        <p:nvGrpSpPr>
          <p:cNvPr id="8" name="组合 3"/>
          <p:cNvGrpSpPr/>
          <p:nvPr/>
        </p:nvGrpSpPr>
        <p:grpSpPr>
          <a:xfrm>
            <a:off x="1589535" y="2157215"/>
            <a:ext cx="466725" cy="530915"/>
            <a:chOff x="1589534" y="1933550"/>
            <a:chExt cx="466725" cy="530915"/>
          </a:xfrm>
        </p:grpSpPr>
        <p:sp>
          <p:nvSpPr>
            <p:cNvPr id="153" name="Oval 13"/>
            <p:cNvSpPr>
              <a:spLocks noChangeArrowheads="1"/>
            </p:cNvSpPr>
            <p:nvPr/>
          </p:nvSpPr>
          <p:spPr bwMode="auto">
            <a:xfrm>
              <a:off x="1589534" y="1985937"/>
              <a:ext cx="466725" cy="469106"/>
            </a:xfrm>
            <a:prstGeom prst="ellipse">
              <a:avLst/>
            </a:prstGeom>
            <a:solidFill>
              <a:schemeClr val="accent1"/>
            </a:solidFill>
            <a:ln>
              <a:noFill/>
            </a:ln>
          </p:spPr>
          <p:txBody>
            <a:bodyPr/>
            <a:lstStyle/>
            <a:p>
              <a:pPr eaLnBrk="1" hangingPunct="1"/>
              <a:endParaRPr lang="zh-CN" altLang="zh-CN"/>
            </a:p>
          </p:txBody>
        </p:sp>
        <p:sp>
          <p:nvSpPr>
            <p:cNvPr id="171" name="Rectangle 33"/>
            <p:cNvSpPr>
              <a:spLocks noChangeArrowheads="1"/>
            </p:cNvSpPr>
            <p:nvPr/>
          </p:nvSpPr>
          <p:spPr bwMode="auto">
            <a:xfrm>
              <a:off x="1649065" y="1933550"/>
              <a:ext cx="351699"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1</a:t>
              </a:r>
              <a:endParaRPr lang="en-US" altLang="zh-CN" sz="3000" b="1" dirty="0">
                <a:solidFill>
                  <a:schemeClr val="bg1"/>
                </a:solidFill>
                <a:latin typeface="Raleway" pitchFamily="34" charset="0"/>
              </a:endParaRPr>
            </a:p>
          </p:txBody>
        </p:sp>
      </p:grpSp>
      <p:grpSp>
        <p:nvGrpSpPr>
          <p:cNvPr id="9" name="组合 7"/>
          <p:cNvGrpSpPr/>
          <p:nvPr/>
        </p:nvGrpSpPr>
        <p:grpSpPr>
          <a:xfrm>
            <a:off x="3910062" y="2238748"/>
            <a:ext cx="466725" cy="531019"/>
            <a:chOff x="3910061" y="1943075"/>
            <a:chExt cx="466725" cy="531019"/>
          </a:xfrm>
        </p:grpSpPr>
        <p:sp>
          <p:nvSpPr>
            <p:cNvPr id="170" name="Oval 20"/>
            <p:cNvSpPr>
              <a:spLocks noChangeArrowheads="1"/>
            </p:cNvSpPr>
            <p:nvPr/>
          </p:nvSpPr>
          <p:spPr bwMode="auto">
            <a:xfrm>
              <a:off x="3910061" y="1985937"/>
              <a:ext cx="466725" cy="469106"/>
            </a:xfrm>
            <a:prstGeom prst="ellipse">
              <a:avLst/>
            </a:prstGeom>
            <a:solidFill>
              <a:schemeClr val="accent3"/>
            </a:solidFill>
            <a:ln>
              <a:noFill/>
            </a:ln>
            <a:extLst/>
          </p:spPr>
          <p:txBody>
            <a:bodyPr/>
            <a:lstStyle/>
            <a:p>
              <a:pPr eaLnBrk="1" hangingPunct="1"/>
              <a:endParaRPr lang="zh-CN" altLang="zh-CN"/>
            </a:p>
          </p:txBody>
        </p:sp>
        <p:sp>
          <p:nvSpPr>
            <p:cNvPr id="172" name="Rectangle 34"/>
            <p:cNvSpPr>
              <a:spLocks noChangeArrowheads="1"/>
            </p:cNvSpPr>
            <p:nvPr/>
          </p:nvSpPr>
          <p:spPr bwMode="auto">
            <a:xfrm>
              <a:off x="3986261" y="1943075"/>
              <a:ext cx="353615"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3</a:t>
              </a:r>
              <a:endParaRPr lang="en-US" altLang="zh-CN" sz="3000" b="1" dirty="0">
                <a:solidFill>
                  <a:schemeClr val="bg1"/>
                </a:solidFill>
                <a:latin typeface="Raleway" pitchFamily="34" charset="0"/>
              </a:endParaRPr>
            </a:p>
          </p:txBody>
        </p:sp>
      </p:grpSp>
      <p:grpSp>
        <p:nvGrpSpPr>
          <p:cNvPr id="10" name="组合 11"/>
          <p:cNvGrpSpPr/>
          <p:nvPr/>
        </p:nvGrpSpPr>
        <p:grpSpPr>
          <a:xfrm>
            <a:off x="6114974" y="2139702"/>
            <a:ext cx="466725" cy="531019"/>
            <a:chOff x="6114974" y="1943075"/>
            <a:chExt cx="466725" cy="531019"/>
          </a:xfrm>
        </p:grpSpPr>
        <p:sp>
          <p:nvSpPr>
            <p:cNvPr id="164" name="Oval 269"/>
            <p:cNvSpPr>
              <a:spLocks noChangeArrowheads="1"/>
            </p:cNvSpPr>
            <p:nvPr/>
          </p:nvSpPr>
          <p:spPr bwMode="auto">
            <a:xfrm>
              <a:off x="6114974" y="1985937"/>
              <a:ext cx="466725" cy="469106"/>
            </a:xfrm>
            <a:prstGeom prst="ellipse">
              <a:avLst/>
            </a:prstGeom>
            <a:solidFill>
              <a:schemeClr val="accent1"/>
            </a:solidFill>
            <a:ln>
              <a:noFill/>
            </a:ln>
          </p:spPr>
          <p:txBody>
            <a:bodyPr/>
            <a:lstStyle/>
            <a:p>
              <a:pPr eaLnBrk="1" hangingPunct="1"/>
              <a:endParaRPr lang="zh-CN" altLang="zh-CN"/>
            </a:p>
          </p:txBody>
        </p:sp>
        <p:sp>
          <p:nvSpPr>
            <p:cNvPr id="173" name="Rectangle 35"/>
            <p:cNvSpPr>
              <a:spLocks noChangeArrowheads="1"/>
            </p:cNvSpPr>
            <p:nvPr/>
          </p:nvSpPr>
          <p:spPr bwMode="auto">
            <a:xfrm>
              <a:off x="6181649" y="1943075"/>
              <a:ext cx="351234"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5</a:t>
              </a:r>
              <a:endParaRPr lang="en-US" altLang="zh-CN" sz="3000" b="1" dirty="0">
                <a:solidFill>
                  <a:schemeClr val="bg1"/>
                </a:solidFill>
                <a:latin typeface="Raleway" pitchFamily="34" charset="0"/>
              </a:endParaRPr>
            </a:p>
          </p:txBody>
        </p:sp>
      </p:grpSp>
      <p:grpSp>
        <p:nvGrpSpPr>
          <p:cNvPr id="11" name="组合 5"/>
          <p:cNvGrpSpPr/>
          <p:nvPr/>
        </p:nvGrpSpPr>
        <p:grpSpPr>
          <a:xfrm>
            <a:off x="2151663" y="3003798"/>
            <a:ext cx="466725" cy="531019"/>
            <a:chOff x="2837483" y="3197994"/>
            <a:chExt cx="466725" cy="531019"/>
          </a:xfrm>
        </p:grpSpPr>
        <p:sp>
          <p:nvSpPr>
            <p:cNvPr id="155" name="Oval 15"/>
            <p:cNvSpPr>
              <a:spLocks noChangeArrowheads="1"/>
            </p:cNvSpPr>
            <p:nvPr/>
          </p:nvSpPr>
          <p:spPr bwMode="auto">
            <a:xfrm>
              <a:off x="2837483" y="3237285"/>
              <a:ext cx="466725" cy="469106"/>
            </a:xfrm>
            <a:prstGeom prst="ellipse">
              <a:avLst/>
            </a:prstGeom>
            <a:solidFill>
              <a:schemeClr val="accent2"/>
            </a:solidFill>
            <a:ln>
              <a:noFill/>
            </a:ln>
            <a:extLst/>
          </p:spPr>
          <p:txBody>
            <a:bodyPr/>
            <a:lstStyle/>
            <a:p>
              <a:pPr eaLnBrk="1" hangingPunct="1"/>
              <a:endParaRPr lang="zh-CN" altLang="zh-CN"/>
            </a:p>
          </p:txBody>
        </p:sp>
        <p:sp>
          <p:nvSpPr>
            <p:cNvPr id="175" name="Rectangle 37"/>
            <p:cNvSpPr>
              <a:spLocks noChangeArrowheads="1"/>
            </p:cNvSpPr>
            <p:nvPr/>
          </p:nvSpPr>
          <p:spPr bwMode="auto">
            <a:xfrm>
              <a:off x="2904158" y="3197994"/>
              <a:ext cx="354806"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2</a:t>
              </a:r>
              <a:endParaRPr lang="en-US" altLang="zh-CN" sz="3000" b="1" dirty="0">
                <a:solidFill>
                  <a:schemeClr val="bg1"/>
                </a:solidFill>
                <a:latin typeface="Raleway" pitchFamily="34" charset="0"/>
              </a:endParaRPr>
            </a:p>
          </p:txBody>
        </p:sp>
      </p:grpSp>
      <p:grpSp>
        <p:nvGrpSpPr>
          <p:cNvPr id="12" name="组合 9"/>
          <p:cNvGrpSpPr/>
          <p:nvPr/>
        </p:nvGrpSpPr>
        <p:grpSpPr>
          <a:xfrm>
            <a:off x="4358814" y="3003798"/>
            <a:ext cx="466725" cy="531019"/>
            <a:chOff x="5037508" y="3194422"/>
            <a:chExt cx="466725" cy="531019"/>
          </a:xfrm>
        </p:grpSpPr>
        <p:sp>
          <p:nvSpPr>
            <p:cNvPr id="160" name="Oval 20"/>
            <p:cNvSpPr>
              <a:spLocks noChangeArrowheads="1"/>
            </p:cNvSpPr>
            <p:nvPr/>
          </p:nvSpPr>
          <p:spPr bwMode="auto">
            <a:xfrm>
              <a:off x="5037508" y="3237285"/>
              <a:ext cx="466725" cy="469106"/>
            </a:xfrm>
            <a:prstGeom prst="ellipse">
              <a:avLst/>
            </a:prstGeom>
            <a:solidFill>
              <a:schemeClr val="accent4"/>
            </a:solidFill>
            <a:ln>
              <a:noFill/>
            </a:ln>
            <a:extLst/>
          </p:spPr>
          <p:txBody>
            <a:bodyPr/>
            <a:lstStyle/>
            <a:p>
              <a:pPr eaLnBrk="1" hangingPunct="1"/>
              <a:endParaRPr lang="zh-CN" altLang="zh-CN"/>
            </a:p>
          </p:txBody>
        </p:sp>
        <p:sp>
          <p:nvSpPr>
            <p:cNvPr id="176" name="Rectangle 38"/>
            <p:cNvSpPr>
              <a:spLocks noChangeArrowheads="1"/>
            </p:cNvSpPr>
            <p:nvPr/>
          </p:nvSpPr>
          <p:spPr bwMode="auto">
            <a:xfrm>
              <a:off x="5105373" y="3194422"/>
              <a:ext cx="358379"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4</a:t>
              </a:r>
              <a:endParaRPr lang="en-US" altLang="zh-CN" sz="3000" b="1" dirty="0">
                <a:solidFill>
                  <a:schemeClr val="bg1"/>
                </a:solidFill>
                <a:latin typeface="Raleway" pitchFamily="34" charset="0"/>
              </a:endParaRPr>
            </a:p>
          </p:txBody>
        </p:sp>
      </p:grpSp>
      <p:grpSp>
        <p:nvGrpSpPr>
          <p:cNvPr id="13" name="组合 13"/>
          <p:cNvGrpSpPr/>
          <p:nvPr/>
        </p:nvGrpSpPr>
        <p:grpSpPr>
          <a:xfrm>
            <a:off x="6710412" y="3059932"/>
            <a:ext cx="465534" cy="530915"/>
            <a:chOff x="7502499" y="3203947"/>
            <a:chExt cx="465534" cy="530915"/>
          </a:xfrm>
        </p:grpSpPr>
        <p:sp>
          <p:nvSpPr>
            <p:cNvPr id="166" name="Oval 271"/>
            <p:cNvSpPr>
              <a:spLocks noChangeArrowheads="1"/>
            </p:cNvSpPr>
            <p:nvPr/>
          </p:nvSpPr>
          <p:spPr bwMode="auto">
            <a:xfrm>
              <a:off x="7502499" y="3237285"/>
              <a:ext cx="465534" cy="469106"/>
            </a:xfrm>
            <a:prstGeom prst="ellipse">
              <a:avLst/>
            </a:prstGeom>
            <a:solidFill>
              <a:schemeClr val="accent2"/>
            </a:solidFill>
            <a:ln>
              <a:noFill/>
            </a:ln>
            <a:extLst/>
          </p:spPr>
          <p:txBody>
            <a:bodyPr/>
            <a:lstStyle/>
            <a:p>
              <a:pPr eaLnBrk="1" hangingPunct="1"/>
              <a:endParaRPr lang="zh-CN" altLang="zh-CN"/>
            </a:p>
          </p:txBody>
        </p:sp>
        <p:sp>
          <p:nvSpPr>
            <p:cNvPr id="177" name="Rectangle 39"/>
            <p:cNvSpPr>
              <a:spLocks noChangeArrowheads="1"/>
            </p:cNvSpPr>
            <p:nvPr/>
          </p:nvSpPr>
          <p:spPr bwMode="auto">
            <a:xfrm>
              <a:off x="7576318" y="3203947"/>
              <a:ext cx="351699"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6</a:t>
              </a:r>
              <a:endParaRPr lang="en-US" altLang="zh-CN" sz="3000" b="1" dirty="0">
                <a:solidFill>
                  <a:schemeClr val="bg1"/>
                </a:solidFill>
                <a:latin typeface="Raleway" pitchFamily="34" charset="0"/>
              </a:endParaRPr>
            </a:p>
          </p:txBody>
        </p:sp>
      </p:grpSp>
      <p:sp>
        <p:nvSpPr>
          <p:cNvPr id="34" name="TextBox 33"/>
          <p:cNvSpPr txBox="1"/>
          <p:nvPr/>
        </p:nvSpPr>
        <p:spPr>
          <a:xfrm>
            <a:off x="1221884" y="1067927"/>
            <a:ext cx="877145" cy="369322"/>
          </a:xfrm>
          <a:prstGeom prst="rect">
            <a:avLst/>
          </a:prstGeom>
          <a:noFill/>
        </p:spPr>
        <p:txBody>
          <a:bodyPr wrap="none" lIns="91431" tIns="45715" rIns="91431" bIns="45715" rtlCol="0">
            <a:spAutoFit/>
          </a:bodyPr>
          <a:lstStyle/>
          <a:p>
            <a:r>
              <a:rPr lang="zh-CN" altLang="en-US" b="1" dirty="0" smtClean="0">
                <a:solidFill>
                  <a:srgbClr val="000000"/>
                </a:solidFill>
                <a:latin typeface="微软雅黑" pitchFamily="34" charset="-122"/>
                <a:ea typeface="微软雅黑" pitchFamily="34" charset="-122"/>
              </a:rPr>
              <a:t>直线制</a:t>
            </a:r>
            <a:endParaRPr lang="zh-CN" altLang="en-US" b="1" dirty="0">
              <a:solidFill>
                <a:srgbClr val="000000"/>
              </a:solidFill>
              <a:latin typeface="微软雅黑" pitchFamily="34" charset="-122"/>
              <a:ea typeface="微软雅黑" pitchFamily="34" charset="-122"/>
            </a:endParaRPr>
          </a:p>
        </p:txBody>
      </p:sp>
      <p:sp>
        <p:nvSpPr>
          <p:cNvPr id="35" name="TextBox 34"/>
          <p:cNvSpPr txBox="1"/>
          <p:nvPr/>
        </p:nvSpPr>
        <p:spPr>
          <a:xfrm>
            <a:off x="179512" y="1419622"/>
            <a:ext cx="3419872" cy="1077208"/>
          </a:xfrm>
          <a:prstGeom prst="rect">
            <a:avLst/>
          </a:prstGeom>
          <a:noFill/>
        </p:spPr>
        <p:txBody>
          <a:bodyPr wrap="square" lIns="91431" tIns="45715" rIns="91431" bIns="45715" rtlCol="0">
            <a:spAutoFit/>
          </a:bodyPr>
          <a:lstStyle/>
          <a:p>
            <a:r>
              <a:rPr lang="zh-CN" altLang="en-US" sz="1600" dirty="0" smtClean="0">
                <a:solidFill>
                  <a:srgbClr val="000000"/>
                </a:solidFill>
                <a:latin typeface="微软雅黑" pitchFamily="34" charset="-122"/>
                <a:ea typeface="微软雅黑" pitchFamily="34" charset="-122"/>
              </a:rPr>
              <a:t>是指企业管理权力由最高管理者经过下级管理人员直接到组织最基层执行人，以垂直的方式传递、流动的组织形式</a:t>
            </a:r>
            <a:endParaRPr lang="en-US" altLang="zh-CN" sz="1600" dirty="0">
              <a:solidFill>
                <a:srgbClr val="000000"/>
              </a:solidFill>
              <a:latin typeface="微软雅黑" pitchFamily="34" charset="-122"/>
              <a:ea typeface="微软雅黑" pitchFamily="34" charset="-122"/>
            </a:endParaRPr>
          </a:p>
        </p:txBody>
      </p:sp>
      <p:sp>
        <p:nvSpPr>
          <p:cNvPr id="36" name="TextBox 35"/>
          <p:cNvSpPr txBox="1"/>
          <p:nvPr/>
        </p:nvSpPr>
        <p:spPr>
          <a:xfrm>
            <a:off x="3541651" y="843558"/>
            <a:ext cx="1338810" cy="369322"/>
          </a:xfrm>
          <a:prstGeom prst="rect">
            <a:avLst/>
          </a:prstGeom>
          <a:noFill/>
        </p:spPr>
        <p:txBody>
          <a:bodyPr wrap="none" lIns="91431" tIns="45715" rIns="91431" bIns="45715" rtlCol="0">
            <a:spAutoFit/>
          </a:bodyPr>
          <a:lstStyle/>
          <a:p>
            <a:r>
              <a:rPr lang="zh-CN" altLang="en-US" b="1" dirty="0" smtClean="0">
                <a:solidFill>
                  <a:srgbClr val="000000"/>
                </a:solidFill>
                <a:latin typeface="微软雅黑" pitchFamily="34" charset="-122"/>
                <a:ea typeface="微软雅黑" pitchFamily="34" charset="-122"/>
              </a:rPr>
              <a:t>直线职能制</a:t>
            </a:r>
            <a:endParaRPr lang="zh-CN" altLang="en-US" b="1" dirty="0">
              <a:solidFill>
                <a:srgbClr val="000000"/>
              </a:solidFill>
              <a:latin typeface="微软雅黑" pitchFamily="34" charset="-122"/>
              <a:ea typeface="微软雅黑" pitchFamily="34" charset="-122"/>
            </a:endParaRPr>
          </a:p>
        </p:txBody>
      </p:sp>
      <p:sp>
        <p:nvSpPr>
          <p:cNvPr id="37" name="TextBox 36"/>
          <p:cNvSpPr txBox="1"/>
          <p:nvPr/>
        </p:nvSpPr>
        <p:spPr>
          <a:xfrm>
            <a:off x="3507390" y="1151334"/>
            <a:ext cx="1712682" cy="1077208"/>
          </a:xfrm>
          <a:prstGeom prst="rect">
            <a:avLst/>
          </a:prstGeom>
          <a:noFill/>
        </p:spPr>
        <p:txBody>
          <a:bodyPr wrap="square" lIns="91431" tIns="45715" rIns="91431" bIns="45715" rtlCol="0">
            <a:spAutoFit/>
          </a:bodyPr>
          <a:lstStyle/>
          <a:p>
            <a:r>
              <a:rPr lang="zh-CN" altLang="en-US" sz="1600" dirty="0" smtClean="0">
                <a:solidFill>
                  <a:srgbClr val="000000"/>
                </a:solidFill>
                <a:latin typeface="微软雅黑" pitchFamily="34" charset="-122"/>
                <a:ea typeface="微软雅黑" pitchFamily="34" charset="-122"/>
              </a:rPr>
              <a:t>是以直线制为基础，在各级行政领导下，设置相应的职能部门</a:t>
            </a:r>
            <a:endParaRPr lang="en-US" altLang="zh-CN" sz="1600" dirty="0">
              <a:solidFill>
                <a:srgbClr val="000000"/>
              </a:solidFill>
              <a:latin typeface="微软雅黑" pitchFamily="34" charset="-122"/>
              <a:ea typeface="微软雅黑" pitchFamily="34" charset="-122"/>
            </a:endParaRPr>
          </a:p>
        </p:txBody>
      </p:sp>
      <p:sp>
        <p:nvSpPr>
          <p:cNvPr id="38" name="TextBox 37"/>
          <p:cNvSpPr txBox="1"/>
          <p:nvPr/>
        </p:nvSpPr>
        <p:spPr>
          <a:xfrm>
            <a:off x="5254333" y="843558"/>
            <a:ext cx="1338810" cy="369322"/>
          </a:xfrm>
          <a:prstGeom prst="rect">
            <a:avLst/>
          </a:prstGeom>
          <a:noFill/>
        </p:spPr>
        <p:txBody>
          <a:bodyPr wrap="none" lIns="91431" tIns="45715" rIns="91431" bIns="45715" rtlCol="0">
            <a:spAutoFit/>
          </a:bodyPr>
          <a:lstStyle/>
          <a:p>
            <a:r>
              <a:rPr lang="zh-CN" altLang="en-US" b="1" dirty="0" smtClean="0">
                <a:solidFill>
                  <a:srgbClr val="000000"/>
                </a:solidFill>
                <a:latin typeface="微软雅黑" pitchFamily="34" charset="-122"/>
                <a:ea typeface="微软雅黑" pitchFamily="34" charset="-122"/>
              </a:rPr>
              <a:t>模拟分权制</a:t>
            </a:r>
            <a:endParaRPr lang="zh-CN" altLang="en-US" b="1" dirty="0">
              <a:solidFill>
                <a:srgbClr val="000000"/>
              </a:solidFill>
              <a:latin typeface="微软雅黑" pitchFamily="34" charset="-122"/>
              <a:ea typeface="微软雅黑" pitchFamily="34" charset="-122"/>
            </a:endParaRPr>
          </a:p>
        </p:txBody>
      </p:sp>
      <p:sp>
        <p:nvSpPr>
          <p:cNvPr id="39" name="TextBox 38"/>
          <p:cNvSpPr txBox="1"/>
          <p:nvPr/>
        </p:nvSpPr>
        <p:spPr>
          <a:xfrm>
            <a:off x="5220072" y="1151334"/>
            <a:ext cx="2448272" cy="1077208"/>
          </a:xfrm>
          <a:prstGeom prst="rect">
            <a:avLst/>
          </a:prstGeom>
          <a:noFill/>
        </p:spPr>
        <p:txBody>
          <a:bodyPr wrap="square" lIns="91431" tIns="45715" rIns="91431" bIns="45715" rtlCol="0">
            <a:spAutoFit/>
          </a:bodyPr>
          <a:lstStyle/>
          <a:p>
            <a:r>
              <a:rPr lang="zh-CN" altLang="en-US" sz="1600" dirty="0" smtClean="0">
                <a:solidFill>
                  <a:srgbClr val="000000"/>
                </a:solidFill>
                <a:latin typeface="微软雅黑" pitchFamily="34" charset="-122"/>
                <a:ea typeface="微软雅黑" pitchFamily="34" charset="-122"/>
              </a:rPr>
              <a:t>是指对企业内部各部门、各环节模拟成经济实体，实行相对独立经营与相对独立核算</a:t>
            </a:r>
            <a:endParaRPr lang="en-US" altLang="zh-CN" sz="1600" dirty="0">
              <a:solidFill>
                <a:srgbClr val="000000"/>
              </a:solidFill>
              <a:latin typeface="微软雅黑" pitchFamily="34" charset="-122"/>
              <a:ea typeface="微软雅黑" pitchFamily="34" charset="-122"/>
            </a:endParaRPr>
          </a:p>
        </p:txBody>
      </p:sp>
      <p:sp>
        <p:nvSpPr>
          <p:cNvPr id="40" name="TextBox 39"/>
          <p:cNvSpPr txBox="1"/>
          <p:nvPr/>
        </p:nvSpPr>
        <p:spPr>
          <a:xfrm>
            <a:off x="1293892" y="3172793"/>
            <a:ext cx="877145" cy="369322"/>
          </a:xfrm>
          <a:prstGeom prst="rect">
            <a:avLst/>
          </a:prstGeom>
          <a:noFill/>
        </p:spPr>
        <p:txBody>
          <a:bodyPr wrap="none" lIns="91431" tIns="45715" rIns="91431" bIns="45715" rtlCol="0">
            <a:spAutoFit/>
          </a:bodyPr>
          <a:lstStyle/>
          <a:p>
            <a:r>
              <a:rPr lang="zh-CN" altLang="en-US" b="1" dirty="0" smtClean="0">
                <a:solidFill>
                  <a:srgbClr val="000000"/>
                </a:solidFill>
                <a:latin typeface="微软雅黑" pitchFamily="34" charset="-122"/>
                <a:ea typeface="微软雅黑" pitchFamily="34" charset="-122"/>
              </a:rPr>
              <a:t>职能制</a:t>
            </a:r>
            <a:endParaRPr lang="zh-CN" altLang="en-US" b="1" dirty="0">
              <a:solidFill>
                <a:srgbClr val="000000"/>
              </a:solidFill>
              <a:latin typeface="微软雅黑" pitchFamily="34" charset="-122"/>
              <a:ea typeface="微软雅黑" pitchFamily="34" charset="-122"/>
            </a:endParaRPr>
          </a:p>
        </p:txBody>
      </p:sp>
      <p:sp>
        <p:nvSpPr>
          <p:cNvPr id="41" name="TextBox 40"/>
          <p:cNvSpPr txBox="1"/>
          <p:nvPr/>
        </p:nvSpPr>
        <p:spPr>
          <a:xfrm>
            <a:off x="251520" y="3480569"/>
            <a:ext cx="2952328" cy="1323429"/>
          </a:xfrm>
          <a:prstGeom prst="rect">
            <a:avLst/>
          </a:prstGeom>
          <a:noFill/>
        </p:spPr>
        <p:txBody>
          <a:bodyPr wrap="square" lIns="91431" tIns="45715" rIns="91431" bIns="45715" rtlCol="0">
            <a:spAutoFit/>
          </a:bodyPr>
          <a:lstStyle/>
          <a:p>
            <a:r>
              <a:rPr lang="zh-CN" altLang="en-US" sz="1600" dirty="0" smtClean="0">
                <a:solidFill>
                  <a:srgbClr val="000000"/>
                </a:solidFill>
                <a:latin typeface="微软雅黑" pitchFamily="34" charset="-122"/>
                <a:ea typeface="微软雅黑" pitchFamily="34" charset="-122"/>
              </a:rPr>
              <a:t>是指在组织中管理职能组织专业分工，设立若干职能管理机构，各职能部门在也业务范围内直接管理下级哥执行机构中相关业务</a:t>
            </a:r>
            <a:endParaRPr lang="en-US" altLang="zh-CN" sz="1600" dirty="0">
              <a:solidFill>
                <a:srgbClr val="000000"/>
              </a:solidFill>
              <a:latin typeface="微软雅黑" pitchFamily="34" charset="-122"/>
              <a:ea typeface="微软雅黑" pitchFamily="34" charset="-122"/>
            </a:endParaRPr>
          </a:p>
        </p:txBody>
      </p:sp>
      <p:sp>
        <p:nvSpPr>
          <p:cNvPr id="42" name="TextBox 41"/>
          <p:cNvSpPr txBox="1"/>
          <p:nvPr/>
        </p:nvSpPr>
        <p:spPr>
          <a:xfrm>
            <a:off x="3275856" y="3147814"/>
            <a:ext cx="1107977" cy="369322"/>
          </a:xfrm>
          <a:prstGeom prst="rect">
            <a:avLst/>
          </a:prstGeom>
          <a:noFill/>
        </p:spPr>
        <p:txBody>
          <a:bodyPr wrap="none" lIns="91431" tIns="45715" rIns="91431" bIns="45715" rtlCol="0">
            <a:spAutoFit/>
          </a:bodyPr>
          <a:lstStyle/>
          <a:p>
            <a:r>
              <a:rPr lang="zh-CN" altLang="en-US" b="1" dirty="0" smtClean="0">
                <a:solidFill>
                  <a:srgbClr val="000000"/>
                </a:solidFill>
                <a:latin typeface="微软雅黑" pitchFamily="34" charset="-122"/>
                <a:ea typeface="微软雅黑" pitchFamily="34" charset="-122"/>
              </a:rPr>
              <a:t>事业部制</a:t>
            </a:r>
            <a:endParaRPr lang="zh-CN" altLang="en-US" b="1" dirty="0">
              <a:solidFill>
                <a:srgbClr val="000000"/>
              </a:solidFill>
              <a:latin typeface="微软雅黑" pitchFamily="34" charset="-122"/>
              <a:ea typeface="微软雅黑" pitchFamily="34" charset="-122"/>
            </a:endParaRPr>
          </a:p>
        </p:txBody>
      </p:sp>
      <p:sp>
        <p:nvSpPr>
          <p:cNvPr id="43" name="TextBox 42"/>
          <p:cNvSpPr txBox="1"/>
          <p:nvPr/>
        </p:nvSpPr>
        <p:spPr>
          <a:xfrm>
            <a:off x="3131840" y="3507854"/>
            <a:ext cx="3024336" cy="1077208"/>
          </a:xfrm>
          <a:prstGeom prst="rect">
            <a:avLst/>
          </a:prstGeom>
          <a:noFill/>
        </p:spPr>
        <p:txBody>
          <a:bodyPr wrap="square" lIns="91431" tIns="45715" rIns="91431" bIns="45715" rtlCol="0">
            <a:spAutoFit/>
          </a:bodyPr>
          <a:lstStyle/>
          <a:p>
            <a:r>
              <a:rPr lang="zh-CN" altLang="en-US" sz="1600" dirty="0" smtClean="0">
                <a:solidFill>
                  <a:srgbClr val="000000"/>
                </a:solidFill>
                <a:latin typeface="微软雅黑" pitchFamily="34" charset="-122"/>
                <a:ea typeface="微软雅黑" pitchFamily="34" charset="-122"/>
              </a:rPr>
              <a:t>是指把企业按产品或地区分成各个事业部，从产品设计、原料采购、生产制造、产品销售至售后服务，完全由事业部负责</a:t>
            </a:r>
            <a:endParaRPr lang="en-US" altLang="zh-CN" sz="1600" dirty="0">
              <a:solidFill>
                <a:srgbClr val="000000"/>
              </a:solidFill>
              <a:latin typeface="微软雅黑" pitchFamily="34" charset="-122"/>
              <a:ea typeface="微软雅黑" pitchFamily="34" charset="-122"/>
            </a:endParaRPr>
          </a:p>
        </p:txBody>
      </p:sp>
      <p:sp>
        <p:nvSpPr>
          <p:cNvPr id="44" name="TextBox 43"/>
          <p:cNvSpPr txBox="1"/>
          <p:nvPr/>
        </p:nvSpPr>
        <p:spPr>
          <a:xfrm>
            <a:off x="7164288" y="3219822"/>
            <a:ext cx="877145" cy="369322"/>
          </a:xfrm>
          <a:prstGeom prst="rect">
            <a:avLst/>
          </a:prstGeom>
          <a:noFill/>
        </p:spPr>
        <p:txBody>
          <a:bodyPr wrap="none" lIns="91431" tIns="45715" rIns="91431" bIns="45715" rtlCol="0">
            <a:spAutoFit/>
          </a:bodyPr>
          <a:lstStyle/>
          <a:p>
            <a:r>
              <a:rPr lang="zh-CN" altLang="en-US" b="1" dirty="0" smtClean="0">
                <a:solidFill>
                  <a:srgbClr val="000000"/>
                </a:solidFill>
                <a:latin typeface="微软雅黑" pitchFamily="34" charset="-122"/>
                <a:ea typeface="微软雅黑" pitchFamily="34" charset="-122"/>
              </a:rPr>
              <a:t>矩阵制</a:t>
            </a:r>
            <a:endParaRPr lang="zh-CN" altLang="en-US" b="1" dirty="0">
              <a:solidFill>
                <a:srgbClr val="000000"/>
              </a:solidFill>
              <a:latin typeface="微软雅黑" pitchFamily="34" charset="-122"/>
              <a:ea typeface="微软雅黑" pitchFamily="34" charset="-122"/>
            </a:endParaRPr>
          </a:p>
        </p:txBody>
      </p:sp>
      <p:sp>
        <p:nvSpPr>
          <p:cNvPr id="45" name="TextBox 44"/>
          <p:cNvSpPr txBox="1"/>
          <p:nvPr/>
        </p:nvSpPr>
        <p:spPr>
          <a:xfrm>
            <a:off x="6372200" y="3507854"/>
            <a:ext cx="2304256" cy="830987"/>
          </a:xfrm>
          <a:prstGeom prst="rect">
            <a:avLst/>
          </a:prstGeom>
          <a:noFill/>
        </p:spPr>
        <p:txBody>
          <a:bodyPr wrap="square" lIns="91431" tIns="45715" rIns="91431" bIns="45715" rtlCol="0">
            <a:spAutoFit/>
          </a:bodyPr>
          <a:lstStyle/>
          <a:p>
            <a:r>
              <a:rPr lang="zh-CN" altLang="en-US" sz="1600" dirty="0" smtClean="0">
                <a:solidFill>
                  <a:srgbClr val="000000"/>
                </a:solidFill>
                <a:latin typeface="微软雅黑" pitchFamily="34" charset="-122"/>
                <a:ea typeface="微软雅黑" pitchFamily="34" charset="-122"/>
              </a:rPr>
              <a:t>是指为了完成综合性任务而设立的实行双重领导的组织形式</a:t>
            </a:r>
            <a:endParaRPr lang="en-US" altLang="zh-CN" sz="1600" dirty="0">
              <a:solidFill>
                <a:srgbClr val="000000"/>
              </a:solidFill>
              <a:latin typeface="微软雅黑" pitchFamily="34" charset="-122"/>
              <a:ea typeface="微软雅黑" pitchFamily="34" charset="-122"/>
            </a:endParaRPr>
          </a:p>
        </p:txBody>
      </p:sp>
      <p:sp>
        <p:nvSpPr>
          <p:cNvPr id="51" name="文本框 50"/>
          <p:cNvSpPr txBox="1"/>
          <p:nvPr/>
        </p:nvSpPr>
        <p:spPr>
          <a:xfrm>
            <a:off x="971600" y="123478"/>
            <a:ext cx="6840760" cy="584776"/>
          </a:xfrm>
          <a:prstGeom prst="rect">
            <a:avLst/>
          </a:prstGeom>
          <a:noFill/>
        </p:spPr>
        <p:txBody>
          <a:bodyPr wrap="square" rtlCol="0">
            <a:spAutoFit/>
          </a:bodyPr>
          <a:lstStyle/>
          <a:p>
            <a:r>
              <a:rPr kumimoji="1" lang="zh-CN" altLang="en-US" sz="3200" dirty="0" smtClean="0">
                <a:latin typeface="黑体"/>
                <a:ea typeface="黑体"/>
              </a:rPr>
              <a:t>公司的设立</a:t>
            </a:r>
            <a:r>
              <a:rPr kumimoji="1" lang="en-US" altLang="zh-CN" sz="3200" dirty="0" smtClean="0">
                <a:latin typeface="黑体"/>
                <a:ea typeface="黑体"/>
              </a:rPr>
              <a:t>-</a:t>
            </a:r>
            <a:r>
              <a:rPr kumimoji="1" lang="zh-CN" altLang="en-US" sz="3200" dirty="0" smtClean="0">
                <a:latin typeface="黑体"/>
                <a:ea typeface="黑体"/>
              </a:rPr>
              <a:t>组织结构的类型</a:t>
            </a:r>
            <a:endParaRPr kumimoji="1" lang="zh-CN" altLang="en-US" sz="3200" dirty="0">
              <a:latin typeface="黑体"/>
              <a:ea typeface="黑体"/>
            </a:endParaRPr>
          </a:p>
        </p:txBody>
      </p:sp>
      <p:grpSp>
        <p:nvGrpSpPr>
          <p:cNvPr id="58" name="组合 10"/>
          <p:cNvGrpSpPr/>
          <p:nvPr/>
        </p:nvGrpSpPr>
        <p:grpSpPr>
          <a:xfrm>
            <a:off x="7428409" y="2228131"/>
            <a:ext cx="155972" cy="703659"/>
            <a:chOff x="6269755" y="2220491"/>
            <a:chExt cx="155972" cy="703659"/>
          </a:xfrm>
          <a:solidFill>
            <a:schemeClr val="accent1"/>
          </a:solidFill>
        </p:grpSpPr>
        <p:sp>
          <p:nvSpPr>
            <p:cNvPr id="59" name="Rectangle 267"/>
            <p:cNvSpPr>
              <a:spLocks noChangeArrowheads="1"/>
            </p:cNvSpPr>
            <p:nvPr/>
          </p:nvSpPr>
          <p:spPr bwMode="auto">
            <a:xfrm>
              <a:off x="6340002" y="2220491"/>
              <a:ext cx="15478" cy="626269"/>
            </a:xfrm>
            <a:prstGeom prst="rect">
              <a:avLst/>
            </a:prstGeom>
            <a:grpFill/>
            <a:ln>
              <a:noFill/>
            </a:ln>
          </p:spPr>
          <p:txBody>
            <a:bodyPr/>
            <a:lstStyle/>
            <a:p>
              <a:pPr eaLnBrk="1" hangingPunct="1"/>
              <a:endParaRPr lang="zh-CN" altLang="zh-CN"/>
            </a:p>
          </p:txBody>
        </p:sp>
        <p:sp>
          <p:nvSpPr>
            <p:cNvPr id="60" name="Oval 268"/>
            <p:cNvSpPr>
              <a:spLocks noChangeArrowheads="1"/>
            </p:cNvSpPr>
            <p:nvPr/>
          </p:nvSpPr>
          <p:spPr bwMode="auto">
            <a:xfrm>
              <a:off x="6269755" y="2768178"/>
              <a:ext cx="155972" cy="155972"/>
            </a:xfrm>
            <a:prstGeom prst="ellipse">
              <a:avLst/>
            </a:prstGeom>
            <a:grpFill/>
            <a:ln>
              <a:noFill/>
            </a:ln>
          </p:spPr>
          <p:txBody>
            <a:bodyPr/>
            <a:lstStyle/>
            <a:p>
              <a:pPr eaLnBrk="1" hangingPunct="1"/>
              <a:endParaRPr lang="zh-CN" altLang="zh-CN"/>
            </a:p>
          </p:txBody>
        </p:sp>
      </p:grpSp>
      <p:grpSp>
        <p:nvGrpSpPr>
          <p:cNvPr id="61" name="组合 11"/>
          <p:cNvGrpSpPr/>
          <p:nvPr/>
        </p:nvGrpSpPr>
        <p:grpSpPr>
          <a:xfrm>
            <a:off x="7273627" y="2156123"/>
            <a:ext cx="466725" cy="531019"/>
            <a:chOff x="6114974" y="1943075"/>
            <a:chExt cx="466725" cy="531019"/>
          </a:xfrm>
        </p:grpSpPr>
        <p:sp>
          <p:nvSpPr>
            <p:cNvPr id="62" name="Oval 269"/>
            <p:cNvSpPr>
              <a:spLocks noChangeArrowheads="1"/>
            </p:cNvSpPr>
            <p:nvPr/>
          </p:nvSpPr>
          <p:spPr bwMode="auto">
            <a:xfrm>
              <a:off x="6114974" y="1985937"/>
              <a:ext cx="466725" cy="469106"/>
            </a:xfrm>
            <a:prstGeom prst="ellipse">
              <a:avLst/>
            </a:prstGeom>
            <a:solidFill>
              <a:schemeClr val="accent1"/>
            </a:solidFill>
            <a:ln>
              <a:noFill/>
            </a:ln>
          </p:spPr>
          <p:txBody>
            <a:bodyPr/>
            <a:lstStyle/>
            <a:p>
              <a:pPr eaLnBrk="1" hangingPunct="1"/>
              <a:endParaRPr lang="zh-CN" altLang="zh-CN"/>
            </a:p>
          </p:txBody>
        </p:sp>
        <p:sp>
          <p:nvSpPr>
            <p:cNvPr id="63" name="Rectangle 35"/>
            <p:cNvSpPr>
              <a:spLocks noChangeArrowheads="1"/>
            </p:cNvSpPr>
            <p:nvPr/>
          </p:nvSpPr>
          <p:spPr bwMode="auto">
            <a:xfrm>
              <a:off x="6181649" y="1943075"/>
              <a:ext cx="351234"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en-US" altLang="zh-CN" sz="3000" b="1" dirty="0" smtClean="0">
                  <a:solidFill>
                    <a:schemeClr val="bg1"/>
                  </a:solidFill>
                  <a:latin typeface="Raleway" pitchFamily="34" charset="0"/>
                </a:rPr>
                <a:t>7</a:t>
              </a:r>
              <a:endParaRPr lang="en-US" altLang="zh-CN" sz="3000" b="1" dirty="0">
                <a:solidFill>
                  <a:schemeClr val="bg1"/>
                </a:solidFill>
                <a:latin typeface="Raleway" pitchFamily="34" charset="0"/>
              </a:endParaRPr>
            </a:p>
          </p:txBody>
        </p:sp>
      </p:grpSp>
      <p:sp>
        <p:nvSpPr>
          <p:cNvPr id="64" name="TextBox 41"/>
          <p:cNvSpPr txBox="1"/>
          <p:nvPr/>
        </p:nvSpPr>
        <p:spPr>
          <a:xfrm>
            <a:off x="7697686" y="2267095"/>
            <a:ext cx="1338810" cy="369322"/>
          </a:xfrm>
          <a:prstGeom prst="rect">
            <a:avLst/>
          </a:prstGeom>
          <a:noFill/>
        </p:spPr>
        <p:txBody>
          <a:bodyPr wrap="none" lIns="91431" tIns="45715" rIns="91431" bIns="45715" rtlCol="0">
            <a:spAutoFit/>
          </a:bodyPr>
          <a:lstStyle/>
          <a:p>
            <a:r>
              <a:rPr lang="zh-CN" altLang="en-US" b="1" dirty="0" smtClean="0">
                <a:solidFill>
                  <a:srgbClr val="000000"/>
                </a:solidFill>
                <a:latin typeface="微软雅黑" pitchFamily="34" charset="-122"/>
                <a:ea typeface="微软雅黑" pitchFamily="34" charset="-122"/>
              </a:rPr>
              <a:t>多维立体制</a:t>
            </a:r>
            <a:endParaRPr lang="zh-CN" altLang="en-US" b="1" dirty="0">
              <a:solidFill>
                <a:srgbClr val="000000"/>
              </a:solidFill>
              <a:latin typeface="微软雅黑" pitchFamily="34" charset="-122"/>
              <a:ea typeface="微软雅黑" pitchFamily="34" charset="-122"/>
            </a:endParaRPr>
          </a:p>
        </p:txBody>
      </p:sp>
    </p:spTree>
    <p:extLst>
      <p:ext uri="{BB962C8B-B14F-4D97-AF65-F5344CB8AC3E}">
        <p14:creationId xmlns:p14="http://schemas.microsoft.com/office/powerpoint/2010/main" val="1186429040"/>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7"/>
                                        </p:tgtEl>
                                        <p:attrNameLst>
                                          <p:attrName>style.visibility</p:attrName>
                                        </p:attrNameLst>
                                      </p:cBhvr>
                                      <p:to>
                                        <p:strVal val="visible"/>
                                      </p:to>
                                    </p:set>
                                    <p:animEffect transition="in" filter="wipe(left)">
                                      <p:cBhvr>
                                        <p:cTn id="7" dur="6000"/>
                                        <p:tgtEl>
                                          <p:spTgt spid="147"/>
                                        </p:tgtEl>
                                      </p:cBhvr>
                                    </p:animEffect>
                                  </p:childTnLst>
                                </p:cTn>
                              </p:par>
                              <p:par>
                                <p:cTn id="8" presetID="22" presetClass="entr" presetSubtype="4" fill="hold" nodeType="withEffect">
                                  <p:stCondLst>
                                    <p:cond delay="100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3" presetClass="entr" presetSubtype="288" fill="hold" nodeType="withEffect">
                                  <p:stCondLst>
                                    <p:cond delay="150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strVal val="4/3*#ppt_w"/>
                                          </p:val>
                                        </p:tav>
                                        <p:tav tm="100000">
                                          <p:val>
                                            <p:strVal val="#ppt_w"/>
                                          </p:val>
                                        </p:tav>
                                      </p:tavLst>
                                    </p:anim>
                                    <p:anim calcmode="lin" valueType="num">
                                      <p:cBhvr>
                                        <p:cTn id="14" dur="500" fill="hold"/>
                                        <p:tgtEl>
                                          <p:spTgt spid="8"/>
                                        </p:tgtEl>
                                        <p:attrNameLst>
                                          <p:attrName>ppt_h</p:attrName>
                                        </p:attrNameLst>
                                      </p:cBhvr>
                                      <p:tavLst>
                                        <p:tav tm="0">
                                          <p:val>
                                            <p:strVal val="4/3*#ppt_h"/>
                                          </p:val>
                                        </p:tav>
                                        <p:tav tm="100000">
                                          <p:val>
                                            <p:strVal val="#ppt_h"/>
                                          </p:val>
                                        </p:tav>
                                      </p:tavLst>
                                    </p:anim>
                                  </p:childTnLst>
                                </p:cTn>
                              </p:par>
                              <p:par>
                                <p:cTn id="15" presetID="10" presetClass="entr" presetSubtype="0" fill="hold" grpId="0" nodeType="withEffect">
                                  <p:stCondLst>
                                    <p:cond delay="150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par>
                                <p:cTn id="21" presetID="22" presetClass="entr" presetSubtype="1" fill="hold" nodeType="withEffect">
                                  <p:stCondLst>
                                    <p:cond delay="200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par>
                                <p:cTn id="24" presetID="23" presetClass="entr" presetSubtype="288" fill="hold" nodeType="withEffect">
                                  <p:stCondLst>
                                    <p:cond delay="250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strVal val="4/3*#ppt_w"/>
                                          </p:val>
                                        </p:tav>
                                        <p:tav tm="100000">
                                          <p:val>
                                            <p:strVal val="#ppt_w"/>
                                          </p:val>
                                        </p:tav>
                                      </p:tavLst>
                                    </p:anim>
                                    <p:anim calcmode="lin" valueType="num">
                                      <p:cBhvr>
                                        <p:cTn id="27" dur="500" fill="hold"/>
                                        <p:tgtEl>
                                          <p:spTgt spid="11"/>
                                        </p:tgtEl>
                                        <p:attrNameLst>
                                          <p:attrName>ppt_h</p:attrName>
                                        </p:attrNameLst>
                                      </p:cBhvr>
                                      <p:tavLst>
                                        <p:tav tm="0">
                                          <p:val>
                                            <p:strVal val="4/3*#ppt_h"/>
                                          </p:val>
                                        </p:tav>
                                        <p:tav tm="100000">
                                          <p:val>
                                            <p:strVal val="#ppt_h"/>
                                          </p:val>
                                        </p:tav>
                                      </p:tavLst>
                                    </p:anim>
                                  </p:childTnLst>
                                </p:cTn>
                              </p:par>
                              <p:par>
                                <p:cTn id="28" presetID="10" presetClass="entr" presetSubtype="0" fill="hold" grpId="0" nodeType="withEffect">
                                  <p:stCondLst>
                                    <p:cond delay="250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par>
                                <p:cTn id="31" presetID="10" presetClass="entr" presetSubtype="0" fill="hold" grpId="0" nodeType="withEffect">
                                  <p:stCondLst>
                                    <p:cond delay="250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22" presetClass="entr" presetSubtype="4" fill="hold" nodeType="withEffect">
                                  <p:stCondLst>
                                    <p:cond delay="300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par>
                                <p:cTn id="37" presetID="23" presetClass="entr" presetSubtype="288" fill="hold" nodeType="withEffect">
                                  <p:stCondLst>
                                    <p:cond delay="300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strVal val="4/3*#ppt_w"/>
                                          </p:val>
                                        </p:tav>
                                        <p:tav tm="100000">
                                          <p:val>
                                            <p:strVal val="#ppt_w"/>
                                          </p:val>
                                        </p:tav>
                                      </p:tavLst>
                                    </p:anim>
                                    <p:anim calcmode="lin" valueType="num">
                                      <p:cBhvr>
                                        <p:cTn id="40" dur="500" fill="hold"/>
                                        <p:tgtEl>
                                          <p:spTgt spid="9"/>
                                        </p:tgtEl>
                                        <p:attrNameLst>
                                          <p:attrName>ppt_h</p:attrName>
                                        </p:attrNameLst>
                                      </p:cBhvr>
                                      <p:tavLst>
                                        <p:tav tm="0">
                                          <p:val>
                                            <p:strVal val="4/3*#ppt_h"/>
                                          </p:val>
                                        </p:tav>
                                        <p:tav tm="100000">
                                          <p:val>
                                            <p:strVal val="#ppt_h"/>
                                          </p:val>
                                        </p:tav>
                                      </p:tavLst>
                                    </p:anim>
                                  </p:childTnLst>
                                </p:cTn>
                              </p:par>
                              <p:par>
                                <p:cTn id="41" presetID="10" presetClass="entr" presetSubtype="0" fill="hold" grpId="0" nodeType="withEffect">
                                  <p:stCondLst>
                                    <p:cond delay="300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par>
                                <p:cTn id="44" presetID="10" presetClass="entr" presetSubtype="0" fill="hold" grpId="0" nodeType="withEffect">
                                  <p:stCondLst>
                                    <p:cond delay="300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500"/>
                                        <p:tgtEl>
                                          <p:spTgt spid="37"/>
                                        </p:tgtEl>
                                      </p:cBhvr>
                                    </p:animEffect>
                                  </p:childTnLst>
                                </p:cTn>
                              </p:par>
                              <p:par>
                                <p:cTn id="47" presetID="22" presetClass="entr" presetSubtype="1" fill="hold" nodeType="withEffect">
                                  <p:stCondLst>
                                    <p:cond delay="3500"/>
                                  </p:stCondLst>
                                  <p:childTnLst>
                                    <p:set>
                                      <p:cBhvr>
                                        <p:cTn id="48" dur="1" fill="hold">
                                          <p:stCondLst>
                                            <p:cond delay="0"/>
                                          </p:stCondLst>
                                        </p:cTn>
                                        <p:tgtEl>
                                          <p:spTgt spid="5"/>
                                        </p:tgtEl>
                                        <p:attrNameLst>
                                          <p:attrName>style.visibility</p:attrName>
                                        </p:attrNameLst>
                                      </p:cBhvr>
                                      <p:to>
                                        <p:strVal val="visible"/>
                                      </p:to>
                                    </p:set>
                                    <p:animEffect transition="in" filter="wipe(up)">
                                      <p:cBhvr>
                                        <p:cTn id="49" dur="500"/>
                                        <p:tgtEl>
                                          <p:spTgt spid="5"/>
                                        </p:tgtEl>
                                      </p:cBhvr>
                                    </p:animEffect>
                                  </p:childTnLst>
                                </p:cTn>
                              </p:par>
                              <p:par>
                                <p:cTn id="50" presetID="23" presetClass="entr" presetSubtype="288" fill="hold" nodeType="withEffect">
                                  <p:stCondLst>
                                    <p:cond delay="4000"/>
                                  </p:stCondLst>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strVal val="4/3*#ppt_w"/>
                                          </p:val>
                                        </p:tav>
                                        <p:tav tm="100000">
                                          <p:val>
                                            <p:strVal val="#ppt_w"/>
                                          </p:val>
                                        </p:tav>
                                      </p:tavLst>
                                    </p:anim>
                                    <p:anim calcmode="lin" valueType="num">
                                      <p:cBhvr>
                                        <p:cTn id="53" dur="500" fill="hold"/>
                                        <p:tgtEl>
                                          <p:spTgt spid="12"/>
                                        </p:tgtEl>
                                        <p:attrNameLst>
                                          <p:attrName>ppt_h</p:attrName>
                                        </p:attrNameLst>
                                      </p:cBhvr>
                                      <p:tavLst>
                                        <p:tav tm="0">
                                          <p:val>
                                            <p:strVal val="4/3*#ppt_h"/>
                                          </p:val>
                                        </p:tav>
                                        <p:tav tm="100000">
                                          <p:val>
                                            <p:strVal val="#ppt_h"/>
                                          </p:val>
                                        </p:tav>
                                      </p:tavLst>
                                    </p:anim>
                                  </p:childTnLst>
                                </p:cTn>
                              </p:par>
                              <p:par>
                                <p:cTn id="54" presetID="10" presetClass="entr" presetSubtype="0" fill="hold" grpId="0" nodeType="withEffect">
                                  <p:stCondLst>
                                    <p:cond delay="4000"/>
                                  </p:stCondLst>
                                  <p:childTnLst>
                                    <p:set>
                                      <p:cBhvr>
                                        <p:cTn id="55" dur="1" fill="hold">
                                          <p:stCondLst>
                                            <p:cond delay="0"/>
                                          </p:stCondLst>
                                        </p:cTn>
                                        <p:tgtEl>
                                          <p:spTgt spid="42"/>
                                        </p:tgtEl>
                                        <p:attrNameLst>
                                          <p:attrName>style.visibility</p:attrName>
                                        </p:attrNameLst>
                                      </p:cBhvr>
                                      <p:to>
                                        <p:strVal val="visible"/>
                                      </p:to>
                                    </p:set>
                                    <p:animEffect transition="in" filter="fade">
                                      <p:cBhvr>
                                        <p:cTn id="56" dur="500"/>
                                        <p:tgtEl>
                                          <p:spTgt spid="42"/>
                                        </p:tgtEl>
                                      </p:cBhvr>
                                    </p:animEffect>
                                  </p:childTnLst>
                                </p:cTn>
                              </p:par>
                              <p:par>
                                <p:cTn id="57" presetID="10" presetClass="entr" presetSubtype="0" fill="hold" grpId="0" nodeType="withEffect">
                                  <p:stCondLst>
                                    <p:cond delay="400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500"/>
                                        <p:tgtEl>
                                          <p:spTgt spid="43"/>
                                        </p:tgtEl>
                                      </p:cBhvr>
                                    </p:animEffect>
                                  </p:childTnLst>
                                </p:cTn>
                              </p:par>
                              <p:par>
                                <p:cTn id="60" presetID="22" presetClass="entr" presetSubtype="4" fill="hold" nodeType="withEffect">
                                  <p:stCondLst>
                                    <p:cond delay="4500"/>
                                  </p:stCondLst>
                                  <p:childTnLst>
                                    <p:set>
                                      <p:cBhvr>
                                        <p:cTn id="61" dur="1" fill="hold">
                                          <p:stCondLst>
                                            <p:cond delay="0"/>
                                          </p:stCondLst>
                                        </p:cTn>
                                        <p:tgtEl>
                                          <p:spTgt spid="6"/>
                                        </p:tgtEl>
                                        <p:attrNameLst>
                                          <p:attrName>style.visibility</p:attrName>
                                        </p:attrNameLst>
                                      </p:cBhvr>
                                      <p:to>
                                        <p:strVal val="visible"/>
                                      </p:to>
                                    </p:set>
                                    <p:animEffect transition="in" filter="wipe(down)">
                                      <p:cBhvr>
                                        <p:cTn id="62" dur="500"/>
                                        <p:tgtEl>
                                          <p:spTgt spid="6"/>
                                        </p:tgtEl>
                                      </p:cBhvr>
                                    </p:animEffect>
                                  </p:childTnLst>
                                </p:cTn>
                              </p:par>
                              <p:par>
                                <p:cTn id="63" presetID="23" presetClass="entr" presetSubtype="288" fill="hold" nodeType="withEffect">
                                  <p:stCondLst>
                                    <p:cond delay="5000"/>
                                  </p:stCondLst>
                                  <p:childTnLst>
                                    <p:set>
                                      <p:cBhvr>
                                        <p:cTn id="64" dur="1" fill="hold">
                                          <p:stCondLst>
                                            <p:cond delay="0"/>
                                          </p:stCondLst>
                                        </p:cTn>
                                        <p:tgtEl>
                                          <p:spTgt spid="10"/>
                                        </p:tgtEl>
                                        <p:attrNameLst>
                                          <p:attrName>style.visibility</p:attrName>
                                        </p:attrNameLst>
                                      </p:cBhvr>
                                      <p:to>
                                        <p:strVal val="visible"/>
                                      </p:to>
                                    </p:set>
                                    <p:anim calcmode="lin" valueType="num">
                                      <p:cBhvr>
                                        <p:cTn id="65" dur="500" fill="hold"/>
                                        <p:tgtEl>
                                          <p:spTgt spid="10"/>
                                        </p:tgtEl>
                                        <p:attrNameLst>
                                          <p:attrName>ppt_w</p:attrName>
                                        </p:attrNameLst>
                                      </p:cBhvr>
                                      <p:tavLst>
                                        <p:tav tm="0">
                                          <p:val>
                                            <p:strVal val="4/3*#ppt_w"/>
                                          </p:val>
                                        </p:tav>
                                        <p:tav tm="100000">
                                          <p:val>
                                            <p:strVal val="#ppt_w"/>
                                          </p:val>
                                        </p:tav>
                                      </p:tavLst>
                                    </p:anim>
                                    <p:anim calcmode="lin" valueType="num">
                                      <p:cBhvr>
                                        <p:cTn id="66" dur="500" fill="hold"/>
                                        <p:tgtEl>
                                          <p:spTgt spid="10"/>
                                        </p:tgtEl>
                                        <p:attrNameLst>
                                          <p:attrName>ppt_h</p:attrName>
                                        </p:attrNameLst>
                                      </p:cBhvr>
                                      <p:tavLst>
                                        <p:tav tm="0">
                                          <p:val>
                                            <p:strVal val="4/3*#ppt_h"/>
                                          </p:val>
                                        </p:tav>
                                        <p:tav tm="100000">
                                          <p:val>
                                            <p:strVal val="#ppt_h"/>
                                          </p:val>
                                        </p:tav>
                                      </p:tavLst>
                                    </p:anim>
                                  </p:childTnLst>
                                </p:cTn>
                              </p:par>
                              <p:par>
                                <p:cTn id="67" presetID="10" presetClass="entr" presetSubtype="0" fill="hold" grpId="0" nodeType="withEffect">
                                  <p:stCondLst>
                                    <p:cond delay="500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childTnLst>
                                </p:cTn>
                              </p:par>
                              <p:par>
                                <p:cTn id="70" presetID="10" presetClass="entr" presetSubtype="0" fill="hold" grpId="0" nodeType="withEffect">
                                  <p:stCondLst>
                                    <p:cond delay="500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childTnLst>
                                </p:cTn>
                              </p:par>
                              <p:par>
                                <p:cTn id="73" presetID="22" presetClass="entr" presetSubtype="1" fill="hold" nodeType="withEffect">
                                  <p:stCondLst>
                                    <p:cond delay="5500"/>
                                  </p:stCondLst>
                                  <p:childTnLst>
                                    <p:set>
                                      <p:cBhvr>
                                        <p:cTn id="74" dur="1" fill="hold">
                                          <p:stCondLst>
                                            <p:cond delay="0"/>
                                          </p:stCondLst>
                                        </p:cTn>
                                        <p:tgtEl>
                                          <p:spTgt spid="7"/>
                                        </p:tgtEl>
                                        <p:attrNameLst>
                                          <p:attrName>style.visibility</p:attrName>
                                        </p:attrNameLst>
                                      </p:cBhvr>
                                      <p:to>
                                        <p:strVal val="visible"/>
                                      </p:to>
                                    </p:set>
                                    <p:animEffect transition="in" filter="wipe(up)">
                                      <p:cBhvr>
                                        <p:cTn id="75" dur="500"/>
                                        <p:tgtEl>
                                          <p:spTgt spid="7"/>
                                        </p:tgtEl>
                                      </p:cBhvr>
                                    </p:animEffect>
                                  </p:childTnLst>
                                </p:cTn>
                              </p:par>
                              <p:par>
                                <p:cTn id="76" presetID="23" presetClass="entr" presetSubtype="288" fill="hold" nodeType="withEffect">
                                  <p:stCondLst>
                                    <p:cond delay="6000"/>
                                  </p:stCondLst>
                                  <p:childTnLst>
                                    <p:set>
                                      <p:cBhvr>
                                        <p:cTn id="77" dur="1" fill="hold">
                                          <p:stCondLst>
                                            <p:cond delay="0"/>
                                          </p:stCondLst>
                                        </p:cTn>
                                        <p:tgtEl>
                                          <p:spTgt spid="13"/>
                                        </p:tgtEl>
                                        <p:attrNameLst>
                                          <p:attrName>style.visibility</p:attrName>
                                        </p:attrNameLst>
                                      </p:cBhvr>
                                      <p:to>
                                        <p:strVal val="visible"/>
                                      </p:to>
                                    </p:set>
                                    <p:anim calcmode="lin" valueType="num">
                                      <p:cBhvr>
                                        <p:cTn id="78" dur="500" fill="hold"/>
                                        <p:tgtEl>
                                          <p:spTgt spid="13"/>
                                        </p:tgtEl>
                                        <p:attrNameLst>
                                          <p:attrName>ppt_w</p:attrName>
                                        </p:attrNameLst>
                                      </p:cBhvr>
                                      <p:tavLst>
                                        <p:tav tm="0">
                                          <p:val>
                                            <p:strVal val="4/3*#ppt_w"/>
                                          </p:val>
                                        </p:tav>
                                        <p:tav tm="100000">
                                          <p:val>
                                            <p:strVal val="#ppt_w"/>
                                          </p:val>
                                        </p:tav>
                                      </p:tavLst>
                                    </p:anim>
                                    <p:anim calcmode="lin" valueType="num">
                                      <p:cBhvr>
                                        <p:cTn id="79" dur="500" fill="hold"/>
                                        <p:tgtEl>
                                          <p:spTgt spid="13"/>
                                        </p:tgtEl>
                                        <p:attrNameLst>
                                          <p:attrName>ppt_h</p:attrName>
                                        </p:attrNameLst>
                                      </p:cBhvr>
                                      <p:tavLst>
                                        <p:tav tm="0">
                                          <p:val>
                                            <p:strVal val="4/3*#ppt_h"/>
                                          </p:val>
                                        </p:tav>
                                        <p:tav tm="100000">
                                          <p:val>
                                            <p:strVal val="#ppt_h"/>
                                          </p:val>
                                        </p:tav>
                                      </p:tavLst>
                                    </p:anim>
                                  </p:childTnLst>
                                </p:cTn>
                              </p:par>
                              <p:par>
                                <p:cTn id="80" presetID="10" presetClass="entr" presetSubtype="0" fill="hold" grpId="0" nodeType="withEffect">
                                  <p:stCondLst>
                                    <p:cond delay="6000"/>
                                  </p:stCondLst>
                                  <p:childTnLst>
                                    <p:set>
                                      <p:cBhvr>
                                        <p:cTn id="81" dur="1" fill="hold">
                                          <p:stCondLst>
                                            <p:cond delay="0"/>
                                          </p:stCondLst>
                                        </p:cTn>
                                        <p:tgtEl>
                                          <p:spTgt spid="44"/>
                                        </p:tgtEl>
                                        <p:attrNameLst>
                                          <p:attrName>style.visibility</p:attrName>
                                        </p:attrNameLst>
                                      </p:cBhvr>
                                      <p:to>
                                        <p:strVal val="visible"/>
                                      </p:to>
                                    </p:set>
                                    <p:animEffect transition="in" filter="fade">
                                      <p:cBhvr>
                                        <p:cTn id="82" dur="500"/>
                                        <p:tgtEl>
                                          <p:spTgt spid="44"/>
                                        </p:tgtEl>
                                      </p:cBhvr>
                                    </p:animEffect>
                                  </p:childTnLst>
                                </p:cTn>
                              </p:par>
                              <p:par>
                                <p:cTn id="83" presetID="10" presetClass="entr" presetSubtype="0" fill="hold" grpId="0" nodeType="withEffect">
                                  <p:stCondLst>
                                    <p:cond delay="60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par>
                                <p:cTn id="86" presetID="22" presetClass="entr" presetSubtype="4" fill="hold" nodeType="withEffect">
                                  <p:stCondLst>
                                    <p:cond delay="4500"/>
                                  </p:stCondLst>
                                  <p:childTnLst>
                                    <p:set>
                                      <p:cBhvr>
                                        <p:cTn id="87" dur="1" fill="hold">
                                          <p:stCondLst>
                                            <p:cond delay="0"/>
                                          </p:stCondLst>
                                        </p:cTn>
                                        <p:tgtEl>
                                          <p:spTgt spid="58"/>
                                        </p:tgtEl>
                                        <p:attrNameLst>
                                          <p:attrName>style.visibility</p:attrName>
                                        </p:attrNameLst>
                                      </p:cBhvr>
                                      <p:to>
                                        <p:strVal val="visible"/>
                                      </p:to>
                                    </p:set>
                                    <p:animEffect transition="in" filter="wipe(down)">
                                      <p:cBhvr>
                                        <p:cTn id="88" dur="500"/>
                                        <p:tgtEl>
                                          <p:spTgt spid="58"/>
                                        </p:tgtEl>
                                      </p:cBhvr>
                                    </p:animEffect>
                                  </p:childTnLst>
                                </p:cTn>
                              </p:par>
                              <p:par>
                                <p:cTn id="89" presetID="23" presetClass="entr" presetSubtype="288" fill="hold" nodeType="withEffect">
                                  <p:stCondLst>
                                    <p:cond delay="5000"/>
                                  </p:stCondLst>
                                  <p:childTnLst>
                                    <p:set>
                                      <p:cBhvr>
                                        <p:cTn id="90" dur="1" fill="hold">
                                          <p:stCondLst>
                                            <p:cond delay="0"/>
                                          </p:stCondLst>
                                        </p:cTn>
                                        <p:tgtEl>
                                          <p:spTgt spid="61"/>
                                        </p:tgtEl>
                                        <p:attrNameLst>
                                          <p:attrName>style.visibility</p:attrName>
                                        </p:attrNameLst>
                                      </p:cBhvr>
                                      <p:to>
                                        <p:strVal val="visible"/>
                                      </p:to>
                                    </p:set>
                                    <p:anim calcmode="lin" valueType="num">
                                      <p:cBhvr>
                                        <p:cTn id="91" dur="500" fill="hold"/>
                                        <p:tgtEl>
                                          <p:spTgt spid="61"/>
                                        </p:tgtEl>
                                        <p:attrNameLst>
                                          <p:attrName>ppt_w</p:attrName>
                                        </p:attrNameLst>
                                      </p:cBhvr>
                                      <p:tavLst>
                                        <p:tav tm="0">
                                          <p:val>
                                            <p:strVal val="4/3*#ppt_w"/>
                                          </p:val>
                                        </p:tav>
                                        <p:tav tm="100000">
                                          <p:val>
                                            <p:strVal val="#ppt_w"/>
                                          </p:val>
                                        </p:tav>
                                      </p:tavLst>
                                    </p:anim>
                                    <p:anim calcmode="lin" valueType="num">
                                      <p:cBhvr>
                                        <p:cTn id="92" dur="500" fill="hold"/>
                                        <p:tgtEl>
                                          <p:spTgt spid="61"/>
                                        </p:tgtEl>
                                        <p:attrNameLst>
                                          <p:attrName>ppt_h</p:attrName>
                                        </p:attrNameLst>
                                      </p:cBhvr>
                                      <p:tavLst>
                                        <p:tav tm="0">
                                          <p:val>
                                            <p:strVal val="4/3*#ppt_h"/>
                                          </p:val>
                                        </p:tav>
                                        <p:tav tm="100000">
                                          <p:val>
                                            <p:strVal val="#ppt_h"/>
                                          </p:val>
                                        </p:tav>
                                      </p:tavLst>
                                    </p:anim>
                                  </p:childTnLst>
                                </p:cTn>
                              </p:par>
                              <p:par>
                                <p:cTn id="93" presetID="10" presetClass="entr" presetSubtype="0" fill="hold" grpId="0" nodeType="withEffect">
                                  <p:stCondLst>
                                    <p:cond delay="4000"/>
                                  </p:stCondLst>
                                  <p:childTnLst>
                                    <p:set>
                                      <p:cBhvr>
                                        <p:cTn id="94" dur="1" fill="hold">
                                          <p:stCondLst>
                                            <p:cond delay="0"/>
                                          </p:stCondLst>
                                        </p:cTn>
                                        <p:tgtEl>
                                          <p:spTgt spid="64"/>
                                        </p:tgtEl>
                                        <p:attrNameLst>
                                          <p:attrName>style.visibility</p:attrName>
                                        </p:attrNameLst>
                                      </p:cBhvr>
                                      <p:to>
                                        <p:strVal val="visible"/>
                                      </p:to>
                                    </p:set>
                                    <p:animEffect transition="in" filter="fade">
                                      <p:cBhvr>
                                        <p:cTn id="9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animBg="1"/>
      <p:bldP spid="34" grpId="0"/>
      <p:bldP spid="35" grpId="0"/>
      <p:bldP spid="36" grpId="0"/>
      <p:bldP spid="37" grpId="0"/>
      <p:bldP spid="38" grpId="0"/>
      <p:bldP spid="39" grpId="0"/>
      <p:bldP spid="40" grpId="0"/>
      <p:bldP spid="41" grpId="0"/>
      <p:bldP spid="42" grpId="0"/>
      <p:bldP spid="43" grpId="0"/>
      <p:bldP spid="44" grpId="0"/>
      <p:bldP spid="45" grpId="0"/>
      <p:bldP spid="6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5)\千图网_画册封面图片_图片编号17975946\55b76287878b9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7" name="TextBox 26"/>
          <p:cNvSpPr txBox="1"/>
          <p:nvPr/>
        </p:nvSpPr>
        <p:spPr>
          <a:xfrm>
            <a:off x="3491880" y="2211710"/>
            <a:ext cx="2236510" cy="707886"/>
          </a:xfrm>
          <a:prstGeom prst="rect">
            <a:avLst/>
          </a:prstGeom>
          <a:noFill/>
        </p:spPr>
        <p:txBody>
          <a:bodyPr wrap="none" rtlCol="0">
            <a:spAutoFit/>
          </a:bodyPr>
          <a:lstStyle/>
          <a:p>
            <a:r>
              <a:rPr lang="zh-CN" altLang="en-US" sz="4000" dirty="0" smtClean="0">
                <a:solidFill>
                  <a:schemeClr val="tx1">
                    <a:lumMod val="65000"/>
                    <a:lumOff val="35000"/>
                  </a:schemeClr>
                </a:solidFill>
                <a:latin typeface="微软雅黑" pitchFamily="34" charset="-122"/>
                <a:ea typeface="微软雅黑" pitchFamily="34" charset="-122"/>
              </a:rPr>
              <a:t>谢谢观</a:t>
            </a:r>
            <a:r>
              <a:rPr lang="zh-CN" altLang="en-US" sz="4000" dirty="0">
                <a:solidFill>
                  <a:schemeClr val="tx1">
                    <a:lumMod val="65000"/>
                    <a:lumOff val="35000"/>
                  </a:schemeClr>
                </a:solidFill>
                <a:latin typeface="微软雅黑" pitchFamily="34" charset="-122"/>
                <a:ea typeface="微软雅黑" pitchFamily="34" charset="-122"/>
              </a:rPr>
              <a:t>看</a:t>
            </a: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7"/>
                                        </p:tgtEl>
                                        <p:attrNameLst>
                                          <p:attrName>style.visibility</p:attrName>
                                        </p:attrNameLst>
                                      </p:cBhvr>
                                      <p:to>
                                        <p:strVal val="visible"/>
                                      </p:to>
                                    </p:set>
                                    <p:anim by="(-#ppt_w*2)" calcmode="lin" valueType="num">
                                      <p:cBhvr rctx="PPT">
                                        <p:cTn id="13" dur="500" autoRev="1" fill="hold">
                                          <p:stCondLst>
                                            <p:cond delay="0"/>
                                          </p:stCondLst>
                                        </p:cTn>
                                        <p:tgtEl>
                                          <p:spTgt spid="27"/>
                                        </p:tgtEl>
                                        <p:attrNameLst>
                                          <p:attrName>ppt_w</p:attrName>
                                        </p:attrNameLst>
                                      </p:cBhvr>
                                    </p:anim>
                                    <p:anim by="(#ppt_w*0.50)" calcmode="lin" valueType="num">
                                      <p:cBhvr>
                                        <p:cTn id="14" dur="500" decel="50000" autoRev="1" fill="hold">
                                          <p:stCondLst>
                                            <p:cond delay="0"/>
                                          </p:stCondLst>
                                        </p:cTn>
                                        <p:tgtEl>
                                          <p:spTgt spid="27"/>
                                        </p:tgtEl>
                                        <p:attrNameLst>
                                          <p:attrName>ppt_x</p:attrName>
                                        </p:attrNameLst>
                                      </p:cBhvr>
                                    </p:anim>
                                    <p:anim from="(-#ppt_h/2)" to="(#ppt_y)" calcmode="lin" valueType="num">
                                      <p:cBhvr>
                                        <p:cTn id="15" dur="1000" fill="hold">
                                          <p:stCondLst>
                                            <p:cond delay="0"/>
                                          </p:stCondLst>
                                        </p:cTn>
                                        <p:tgtEl>
                                          <p:spTgt spid="27"/>
                                        </p:tgtEl>
                                        <p:attrNameLst>
                                          <p:attrName>ppt_y</p:attrName>
                                        </p:attrNameLst>
                                      </p:cBhvr>
                                    </p:anim>
                                    <p:animRot by="21600000">
                                      <p:cBhvr>
                                        <p:cTn id="16" dur="1000"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3"/>
          <p:cNvGrpSpPr/>
          <p:nvPr/>
        </p:nvGrpSpPr>
        <p:grpSpPr>
          <a:xfrm>
            <a:off x="1357398" y="1020375"/>
            <a:ext cx="3840593" cy="574043"/>
            <a:chOff x="4357092" y="1325680"/>
            <a:chExt cx="3839927" cy="573865"/>
          </a:xfrm>
        </p:grpSpPr>
        <p:sp>
          <p:nvSpPr>
            <p:cNvPr id="57" name="MH_SubTitle_1"/>
            <p:cNvSpPr txBox="1"/>
            <p:nvPr>
              <p:custDataLst>
                <p:tags r:id="rId38"/>
              </p:custDataLst>
            </p:nvPr>
          </p:nvSpPr>
          <p:spPr>
            <a:xfrm>
              <a:off x="4957221" y="1530327"/>
              <a:ext cx="3239798" cy="369218"/>
            </a:xfrm>
            <a:prstGeom prst="rect">
              <a:avLst/>
            </a:prstGeom>
            <a:noFill/>
          </p:spPr>
          <p:txBody>
            <a:bodyPr wrap="square" lIns="0" tIns="0" rIns="0" bIns="0" anchor="ctr">
              <a:spAutoFit/>
            </a:bodyPr>
            <a:lstStyle/>
            <a:p>
              <a:r>
                <a:rPr lang="zh-CN" altLang="zh-CN" sz="2400" dirty="0">
                  <a:latin typeface="黑体"/>
                  <a:ea typeface="黑体"/>
                </a:rPr>
                <a:t>现代企业经营管理导论 </a:t>
              </a:r>
              <a:endParaRPr lang="zh-CN" altLang="en-US" sz="2400" dirty="0">
                <a:latin typeface="黑体"/>
                <a:ea typeface="黑体"/>
                <a:sym typeface="Arial" panose="020B0604020202020204" pitchFamily="34" charset="0"/>
              </a:endParaRPr>
            </a:p>
          </p:txBody>
        </p:sp>
        <p:grpSp>
          <p:nvGrpSpPr>
            <p:cNvPr id="58" name="组合 2"/>
            <p:cNvGrpSpPr/>
            <p:nvPr/>
          </p:nvGrpSpPr>
          <p:grpSpPr>
            <a:xfrm>
              <a:off x="4357092" y="1325680"/>
              <a:ext cx="802436" cy="510089"/>
              <a:chOff x="6127160" y="2065288"/>
              <a:chExt cx="1128426" cy="717274"/>
            </a:xfrm>
          </p:grpSpPr>
          <p:cxnSp>
            <p:nvCxnSpPr>
              <p:cNvPr id="59" name="MH_Other_1"/>
              <p:cNvCxnSpPr/>
              <p:nvPr>
                <p:custDataLst>
                  <p:tags r:id="rId39"/>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0" name="MH_Other_2"/>
              <p:cNvSpPr/>
              <p:nvPr>
                <p:custDataLst>
                  <p:tags r:id="rId40"/>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MH_Other_3"/>
              <p:cNvSpPr txBox="1">
                <a:spLocks noChangeArrowheads="1"/>
              </p:cNvSpPr>
              <p:nvPr>
                <p:custDataLst>
                  <p:tags r:id="rId41"/>
                </p:custDataLst>
              </p:nvPr>
            </p:nvSpPr>
            <p:spPr bwMode="auto">
              <a:xfrm>
                <a:off x="6127160" y="2065288"/>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2" name="组合 24"/>
          <p:cNvGrpSpPr/>
          <p:nvPr/>
        </p:nvGrpSpPr>
        <p:grpSpPr>
          <a:xfrm>
            <a:off x="1357399" y="1764349"/>
            <a:ext cx="3408544" cy="554506"/>
            <a:chOff x="4357092" y="2069423"/>
            <a:chExt cx="3407953" cy="554334"/>
          </a:xfrm>
        </p:grpSpPr>
        <p:sp>
          <p:nvSpPr>
            <p:cNvPr id="63" name="MH_SubTitle_2"/>
            <p:cNvSpPr txBox="1"/>
            <p:nvPr>
              <p:custDataLst>
                <p:tags r:id="rId34"/>
              </p:custDataLst>
            </p:nvPr>
          </p:nvSpPr>
          <p:spPr>
            <a:xfrm>
              <a:off x="5029216" y="2254539"/>
              <a:ext cx="2735829" cy="369218"/>
            </a:xfrm>
            <a:prstGeom prst="rect">
              <a:avLst/>
            </a:prstGeom>
            <a:noFill/>
          </p:spPr>
          <p:txBody>
            <a:bodyPr wrap="square" lIns="0" tIns="0" rIns="0" bIns="0" anchor="ctr">
              <a:spAutoFit/>
            </a:bodyPr>
            <a:lstStyle/>
            <a:p>
              <a:pPr lvl="0"/>
              <a:r>
                <a:rPr lang="zh-CN" altLang="en-US" sz="24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现代企业组织制度</a:t>
              </a:r>
              <a:endParaRPr lang="zh-CN" altLang="en-US" sz="24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4" name="组合 6"/>
            <p:cNvGrpSpPr/>
            <p:nvPr/>
          </p:nvGrpSpPr>
          <p:grpSpPr>
            <a:xfrm>
              <a:off x="4357092" y="2069423"/>
              <a:ext cx="802436" cy="510089"/>
              <a:chOff x="6127160" y="3111679"/>
              <a:chExt cx="1128426" cy="717274"/>
            </a:xfrm>
          </p:grpSpPr>
          <p:cxnSp>
            <p:nvCxnSpPr>
              <p:cNvPr id="65" name="MH_Other_4"/>
              <p:cNvCxnSpPr/>
              <p:nvPr>
                <p:custDataLst>
                  <p:tags r:id="rId35"/>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6" name="MH_Other_5"/>
              <p:cNvSpPr/>
              <p:nvPr>
                <p:custDataLst>
                  <p:tags r:id="rId36"/>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MH_Other_6"/>
              <p:cNvSpPr txBox="1">
                <a:spLocks noChangeArrowheads="1"/>
              </p:cNvSpPr>
              <p:nvPr>
                <p:custDataLst>
                  <p:tags r:id="rId37"/>
                </p:custDataLst>
              </p:nvPr>
            </p:nvSpPr>
            <p:spPr bwMode="auto">
              <a:xfrm>
                <a:off x="6127160" y="3111679"/>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8" name="组合 25"/>
          <p:cNvGrpSpPr/>
          <p:nvPr/>
        </p:nvGrpSpPr>
        <p:grpSpPr>
          <a:xfrm>
            <a:off x="1357399" y="2508331"/>
            <a:ext cx="3192522" cy="583277"/>
            <a:chOff x="4357092" y="2813170"/>
            <a:chExt cx="3191963" cy="583095"/>
          </a:xfrm>
        </p:grpSpPr>
        <p:sp>
          <p:nvSpPr>
            <p:cNvPr id="69" name="MH_SubTitle_3"/>
            <p:cNvSpPr txBox="1"/>
            <p:nvPr>
              <p:custDataLst>
                <p:tags r:id="rId30"/>
              </p:custDataLst>
            </p:nvPr>
          </p:nvSpPr>
          <p:spPr>
            <a:xfrm>
              <a:off x="5089875" y="3027048"/>
              <a:ext cx="2459180" cy="369217"/>
            </a:xfrm>
            <a:prstGeom prst="rect">
              <a:avLst/>
            </a:prstGeom>
            <a:noFill/>
          </p:spPr>
          <p:txBody>
            <a:bodyPr wrap="square" lIns="0" tIns="0" rIns="0" bIns="0" anchor="ctr">
              <a:spAutoFit/>
            </a:bodyPr>
            <a:lstStyle/>
            <a:p>
              <a:pPr lvl="0"/>
              <a:r>
                <a:rPr lang="zh-CN" altLang="zh-CN" sz="2400" dirty="0">
                  <a:latin typeface="黑体"/>
                  <a:ea typeface="黑体"/>
                </a:rPr>
                <a:t>现代企业经营战略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70" name="组合 7"/>
            <p:cNvGrpSpPr/>
            <p:nvPr/>
          </p:nvGrpSpPr>
          <p:grpSpPr>
            <a:xfrm>
              <a:off x="4357092" y="2813170"/>
              <a:ext cx="802436" cy="510088"/>
              <a:chOff x="6127160" y="4156397"/>
              <a:chExt cx="1128426" cy="717272"/>
            </a:xfrm>
          </p:grpSpPr>
          <p:cxnSp>
            <p:nvCxnSpPr>
              <p:cNvPr id="71" name="MH_Other_7"/>
              <p:cNvCxnSpPr/>
              <p:nvPr>
                <p:custDataLst>
                  <p:tags r:id="rId31"/>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72" name="MH_Other_8"/>
              <p:cNvSpPr/>
              <p:nvPr>
                <p:custDataLst>
                  <p:tags r:id="rId32"/>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MH_Other_9"/>
              <p:cNvSpPr txBox="1">
                <a:spLocks noChangeArrowheads="1"/>
              </p:cNvSpPr>
              <p:nvPr>
                <p:custDataLst>
                  <p:tags r:id="rId33"/>
                </p:custDataLst>
              </p:nvPr>
            </p:nvSpPr>
            <p:spPr bwMode="auto">
              <a:xfrm>
                <a:off x="6127160" y="4156397"/>
                <a:ext cx="565888" cy="43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4" name="组合 26"/>
          <p:cNvGrpSpPr/>
          <p:nvPr/>
        </p:nvGrpSpPr>
        <p:grpSpPr>
          <a:xfrm>
            <a:off x="1357399" y="3252306"/>
            <a:ext cx="3840592" cy="570306"/>
            <a:chOff x="4357092" y="3556913"/>
            <a:chExt cx="3839927" cy="570129"/>
          </a:xfrm>
        </p:grpSpPr>
        <p:sp>
          <p:nvSpPr>
            <p:cNvPr id="75" name="MH_SubTitle_4"/>
            <p:cNvSpPr txBox="1"/>
            <p:nvPr>
              <p:custDataLst>
                <p:tags r:id="rId26"/>
              </p:custDataLst>
            </p:nvPr>
          </p:nvSpPr>
          <p:spPr>
            <a:xfrm>
              <a:off x="5045216" y="3757824"/>
              <a:ext cx="3151803" cy="369218"/>
            </a:xfrm>
            <a:prstGeom prst="rect">
              <a:avLst/>
            </a:prstGeom>
            <a:noFill/>
          </p:spPr>
          <p:txBody>
            <a:bodyPr wrap="square" lIns="0" tIns="0" rIns="0" bIns="0" anchor="ctr">
              <a:spAutoFit/>
            </a:bodyPr>
            <a:lstStyle/>
            <a:p>
              <a:pPr lvl="0"/>
              <a:r>
                <a:rPr lang="zh-CN" altLang="zh-CN" sz="2400" dirty="0">
                  <a:latin typeface="黑体"/>
                  <a:ea typeface="黑体"/>
                </a:rPr>
                <a:t>现代企业人力资源管理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76" name="组合 9"/>
            <p:cNvGrpSpPr/>
            <p:nvPr/>
          </p:nvGrpSpPr>
          <p:grpSpPr>
            <a:xfrm>
              <a:off x="4357092" y="3556913"/>
              <a:ext cx="802436" cy="508897"/>
              <a:chOff x="6127160" y="5202787"/>
              <a:chExt cx="1128426" cy="715597"/>
            </a:xfrm>
          </p:grpSpPr>
          <p:cxnSp>
            <p:nvCxnSpPr>
              <p:cNvPr id="77" name="MH_Other_10"/>
              <p:cNvCxnSpPr/>
              <p:nvPr>
                <p:custDataLst>
                  <p:tags r:id="rId27"/>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78" name="MH_Other_11"/>
              <p:cNvSpPr/>
              <p:nvPr>
                <p:custDataLst>
                  <p:tags r:id="rId28"/>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MH_Other_12"/>
              <p:cNvSpPr txBox="1">
                <a:spLocks noChangeArrowheads="1"/>
              </p:cNvSpPr>
              <p:nvPr>
                <p:custDataLst>
                  <p:tags r:id="rId29"/>
                </p:custDataLst>
              </p:nvPr>
            </p:nvSpPr>
            <p:spPr bwMode="auto">
              <a:xfrm>
                <a:off x="6127160" y="5202787"/>
                <a:ext cx="565888" cy="43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31" name="斜纹 30"/>
          <p:cNvSpPr/>
          <p:nvPr/>
        </p:nvSpPr>
        <p:spPr>
          <a:xfrm>
            <a:off x="0" y="0"/>
            <a:ext cx="2267744" cy="2139702"/>
          </a:xfrm>
          <a:prstGeom prst="diagStrip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MH_Others_1"/>
          <p:cNvSpPr txBox="1"/>
          <p:nvPr>
            <p:custDataLst>
              <p:tags r:id="rId1"/>
            </p:custDataLst>
          </p:nvPr>
        </p:nvSpPr>
        <p:spPr>
          <a:xfrm rot="19048401">
            <a:off x="-133163" y="359225"/>
            <a:ext cx="2044019" cy="722512"/>
          </a:xfrm>
          <a:prstGeom prst="rect">
            <a:avLst/>
          </a:prstGeom>
          <a:noFill/>
        </p:spPr>
        <p:txBody>
          <a:bodyPr vert="horz" wrap="square" lIns="0" tIns="0" rIns="0" bIns="0" rtlCol="0" anchor="ctr" anchorCtr="0">
            <a:spAutoFit/>
          </a:bodyPr>
          <a:lstStyle/>
          <a:p>
            <a:pPr algn="ctr"/>
            <a:r>
              <a:rPr lang="zh-CN" altLang="en-US" sz="47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grpSp>
        <p:nvGrpSpPr>
          <p:cNvPr id="30" name="组合 23"/>
          <p:cNvGrpSpPr/>
          <p:nvPr/>
        </p:nvGrpSpPr>
        <p:grpSpPr>
          <a:xfrm>
            <a:off x="5220072" y="1059585"/>
            <a:ext cx="3215826" cy="574707"/>
            <a:chOff x="4357092" y="1347614"/>
            <a:chExt cx="3215268" cy="574528"/>
          </a:xfrm>
        </p:grpSpPr>
        <p:sp>
          <p:nvSpPr>
            <p:cNvPr id="32" name="MH_SubTitle_1"/>
            <p:cNvSpPr txBox="1"/>
            <p:nvPr>
              <p:custDataLst>
                <p:tags r:id="rId22"/>
              </p:custDataLst>
            </p:nvPr>
          </p:nvSpPr>
          <p:spPr>
            <a:xfrm>
              <a:off x="5077047" y="1552925"/>
              <a:ext cx="2495313" cy="369217"/>
            </a:xfrm>
            <a:prstGeom prst="rect">
              <a:avLst/>
            </a:prstGeom>
            <a:noFill/>
          </p:spPr>
          <p:txBody>
            <a:bodyPr wrap="square" lIns="0" tIns="0" rIns="0" bIns="0" anchor="ctr">
              <a:spAutoFit/>
            </a:bodyPr>
            <a:lstStyle/>
            <a:p>
              <a:r>
                <a:rPr lang="zh-CN" altLang="zh-CN" sz="2400" dirty="0" smtClean="0">
                  <a:latin typeface="黑体"/>
                  <a:ea typeface="黑体"/>
                </a:rPr>
                <a:t>现代企业</a:t>
              </a:r>
              <a:r>
                <a:rPr lang="zh-CN" altLang="en-US" sz="2400" dirty="0" smtClean="0">
                  <a:latin typeface="黑体"/>
                  <a:ea typeface="黑体"/>
                </a:rPr>
                <a:t>营销</a:t>
              </a:r>
              <a:r>
                <a:rPr lang="zh-CN" altLang="zh-CN" sz="2400" dirty="0" smtClean="0">
                  <a:latin typeface="黑体"/>
                  <a:ea typeface="黑体"/>
                </a:rPr>
                <a:t>管理 </a:t>
              </a:r>
              <a:endParaRPr lang="zh-CN" altLang="en-US" sz="2400" dirty="0">
                <a:latin typeface="黑体"/>
                <a:ea typeface="黑体"/>
                <a:sym typeface="Arial" panose="020B0604020202020204" pitchFamily="34" charset="0"/>
              </a:endParaRPr>
            </a:p>
          </p:txBody>
        </p:sp>
        <p:grpSp>
          <p:nvGrpSpPr>
            <p:cNvPr id="33" name="组合 2"/>
            <p:cNvGrpSpPr/>
            <p:nvPr/>
          </p:nvGrpSpPr>
          <p:grpSpPr>
            <a:xfrm>
              <a:off x="4357092" y="1347614"/>
              <a:ext cx="802436" cy="488156"/>
              <a:chOff x="6127160" y="2096130"/>
              <a:chExt cx="1128426" cy="686432"/>
            </a:xfrm>
          </p:grpSpPr>
          <p:cxnSp>
            <p:nvCxnSpPr>
              <p:cNvPr id="34" name="MH_Other_1"/>
              <p:cNvCxnSpPr/>
              <p:nvPr>
                <p:custDataLst>
                  <p:tags r:id="rId23"/>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5" name="MH_Other_2"/>
              <p:cNvSpPr/>
              <p:nvPr>
                <p:custDataLst>
                  <p:tags r:id="rId24"/>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MH_Other_3"/>
              <p:cNvSpPr txBox="1">
                <a:spLocks noChangeArrowheads="1"/>
              </p:cNvSpPr>
              <p:nvPr>
                <p:custDataLst>
                  <p:tags r:id="rId25"/>
                </p:custDataLst>
              </p:nvPr>
            </p:nvSpPr>
            <p:spPr bwMode="auto">
              <a:xfrm>
                <a:off x="6127160" y="2108477"/>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06</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7" name="组合 24"/>
          <p:cNvGrpSpPr/>
          <p:nvPr/>
        </p:nvGrpSpPr>
        <p:grpSpPr>
          <a:xfrm>
            <a:off x="5220072" y="1803559"/>
            <a:ext cx="3384376" cy="561734"/>
            <a:chOff x="4357092" y="2091358"/>
            <a:chExt cx="3383789" cy="561559"/>
          </a:xfrm>
        </p:grpSpPr>
        <p:sp>
          <p:nvSpPr>
            <p:cNvPr id="38" name="MH_SubTitle_2"/>
            <p:cNvSpPr txBox="1"/>
            <p:nvPr>
              <p:custDataLst>
                <p:tags r:id="rId18"/>
              </p:custDataLst>
            </p:nvPr>
          </p:nvSpPr>
          <p:spPr>
            <a:xfrm>
              <a:off x="5149043" y="2283700"/>
              <a:ext cx="2591838" cy="369217"/>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物流</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39" name="组合 6"/>
            <p:cNvGrpSpPr/>
            <p:nvPr/>
          </p:nvGrpSpPr>
          <p:grpSpPr>
            <a:xfrm>
              <a:off x="4357092" y="2091358"/>
              <a:ext cx="802436" cy="488156"/>
              <a:chOff x="6127160" y="3142521"/>
              <a:chExt cx="1128426" cy="686432"/>
            </a:xfrm>
          </p:grpSpPr>
          <p:cxnSp>
            <p:nvCxnSpPr>
              <p:cNvPr id="40" name="MH_Other_4"/>
              <p:cNvCxnSpPr/>
              <p:nvPr>
                <p:custDataLst>
                  <p:tags r:id="rId19"/>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MH_Other_5"/>
              <p:cNvSpPr/>
              <p:nvPr>
                <p:custDataLst>
                  <p:tags r:id="rId20"/>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MH_Other_6"/>
              <p:cNvSpPr txBox="1">
                <a:spLocks noChangeArrowheads="1"/>
              </p:cNvSpPr>
              <p:nvPr>
                <p:custDataLst>
                  <p:tags r:id="rId21"/>
                </p:custDataLst>
              </p:nvPr>
            </p:nvSpPr>
            <p:spPr bwMode="auto">
              <a:xfrm>
                <a:off x="6127160" y="3154868"/>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07</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3" name="组合 25"/>
          <p:cNvGrpSpPr/>
          <p:nvPr/>
        </p:nvGrpSpPr>
        <p:grpSpPr>
          <a:xfrm>
            <a:off x="5220072" y="2547536"/>
            <a:ext cx="3291263" cy="573915"/>
            <a:chOff x="4357092" y="2835101"/>
            <a:chExt cx="3290693" cy="573736"/>
          </a:xfrm>
        </p:grpSpPr>
        <p:sp>
          <p:nvSpPr>
            <p:cNvPr id="44" name="MH_SubTitle_3"/>
            <p:cNvSpPr txBox="1"/>
            <p:nvPr>
              <p:custDataLst>
                <p:tags r:id="rId14"/>
              </p:custDataLst>
            </p:nvPr>
          </p:nvSpPr>
          <p:spPr>
            <a:xfrm>
              <a:off x="5152472" y="3039620"/>
              <a:ext cx="2495313" cy="369217"/>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财务</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45" name="组合 7"/>
            <p:cNvGrpSpPr/>
            <p:nvPr/>
          </p:nvGrpSpPr>
          <p:grpSpPr>
            <a:xfrm>
              <a:off x="4357092" y="2835101"/>
              <a:ext cx="802436" cy="488156"/>
              <a:chOff x="6127160" y="4187237"/>
              <a:chExt cx="1128426" cy="686432"/>
            </a:xfrm>
          </p:grpSpPr>
          <p:cxnSp>
            <p:nvCxnSpPr>
              <p:cNvPr id="46" name="MH_Other_7"/>
              <p:cNvCxnSpPr/>
              <p:nvPr>
                <p:custDataLst>
                  <p:tags r:id="rId15"/>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7" name="MH_Other_8"/>
              <p:cNvSpPr/>
              <p:nvPr>
                <p:custDataLst>
                  <p:tags r:id="rId16"/>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MH_Other_9"/>
              <p:cNvSpPr txBox="1">
                <a:spLocks noChangeArrowheads="1"/>
              </p:cNvSpPr>
              <p:nvPr>
                <p:custDataLst>
                  <p:tags r:id="rId17"/>
                </p:custDataLst>
              </p:nvPr>
            </p:nvSpPr>
            <p:spPr bwMode="auto">
              <a:xfrm>
                <a:off x="6127160" y="419958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08</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9" name="组合 26"/>
          <p:cNvGrpSpPr/>
          <p:nvPr/>
        </p:nvGrpSpPr>
        <p:grpSpPr>
          <a:xfrm>
            <a:off x="5220072" y="3291513"/>
            <a:ext cx="3312369" cy="573519"/>
            <a:chOff x="4357092" y="3578845"/>
            <a:chExt cx="3311794" cy="573341"/>
          </a:xfrm>
        </p:grpSpPr>
        <p:sp>
          <p:nvSpPr>
            <p:cNvPr id="50" name="MH_SubTitle_4"/>
            <p:cNvSpPr txBox="1"/>
            <p:nvPr>
              <p:custDataLst>
                <p:tags r:id="rId10"/>
              </p:custDataLst>
            </p:nvPr>
          </p:nvSpPr>
          <p:spPr>
            <a:xfrm>
              <a:off x="5149043" y="3782968"/>
              <a:ext cx="2519843" cy="369218"/>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文化</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51" name="组合 9"/>
            <p:cNvGrpSpPr/>
            <p:nvPr/>
          </p:nvGrpSpPr>
          <p:grpSpPr>
            <a:xfrm>
              <a:off x="4357092" y="3578845"/>
              <a:ext cx="802436" cy="486966"/>
              <a:chOff x="6127160" y="5233626"/>
              <a:chExt cx="1128426" cy="684758"/>
            </a:xfrm>
          </p:grpSpPr>
          <p:cxnSp>
            <p:nvCxnSpPr>
              <p:cNvPr id="52" name="MH_Other_10"/>
              <p:cNvCxnSpPr/>
              <p:nvPr>
                <p:custDataLst>
                  <p:tags r:id="rId11"/>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53" name="MH_Other_11"/>
              <p:cNvSpPr/>
              <p:nvPr>
                <p:custDataLst>
                  <p:tags r:id="rId12"/>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MH_Other_12"/>
              <p:cNvSpPr txBox="1">
                <a:spLocks noChangeArrowheads="1"/>
              </p:cNvSpPr>
              <p:nvPr>
                <p:custDataLst>
                  <p:tags r:id="rId13"/>
                </p:custDataLst>
              </p:nvPr>
            </p:nvSpPr>
            <p:spPr bwMode="auto">
              <a:xfrm>
                <a:off x="6127160" y="524597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09</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0" name="组合 26"/>
          <p:cNvGrpSpPr/>
          <p:nvPr/>
        </p:nvGrpSpPr>
        <p:grpSpPr>
          <a:xfrm>
            <a:off x="1331640" y="4107453"/>
            <a:ext cx="3218278" cy="532574"/>
            <a:chOff x="4357092" y="3556915"/>
            <a:chExt cx="3217714" cy="532410"/>
          </a:xfrm>
        </p:grpSpPr>
        <p:sp>
          <p:nvSpPr>
            <p:cNvPr id="81" name="MH_SubTitle_4"/>
            <p:cNvSpPr txBox="1"/>
            <p:nvPr>
              <p:custDataLst>
                <p:tags r:id="rId6"/>
              </p:custDataLst>
            </p:nvPr>
          </p:nvSpPr>
          <p:spPr>
            <a:xfrm>
              <a:off x="5027021" y="3720107"/>
              <a:ext cx="2547785" cy="369218"/>
            </a:xfrm>
            <a:prstGeom prst="rect">
              <a:avLst/>
            </a:prstGeom>
            <a:noFill/>
          </p:spPr>
          <p:txBody>
            <a:bodyPr wrap="square" lIns="0" tIns="0" rIns="0" bIns="0" anchor="ctr">
              <a:spAutoFit/>
            </a:bodyPr>
            <a:lstStyle/>
            <a:p>
              <a:pPr lvl="0"/>
              <a:r>
                <a:rPr lang="zh-CN" altLang="zh-CN" sz="2400" dirty="0">
                  <a:latin typeface="黑体"/>
                  <a:ea typeface="黑体"/>
                </a:rPr>
                <a:t>现代企业生产管理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82" name="组合 9"/>
            <p:cNvGrpSpPr/>
            <p:nvPr/>
          </p:nvGrpSpPr>
          <p:grpSpPr>
            <a:xfrm>
              <a:off x="4357092" y="3556915"/>
              <a:ext cx="802436" cy="508899"/>
              <a:chOff x="6127160" y="5202785"/>
              <a:chExt cx="1128426" cy="715599"/>
            </a:xfrm>
          </p:grpSpPr>
          <p:cxnSp>
            <p:nvCxnSpPr>
              <p:cNvPr id="83" name="MH_Other_10"/>
              <p:cNvCxnSpPr/>
              <p:nvPr>
                <p:custDataLst>
                  <p:tags r:id="rId7"/>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84" name="MH_Other_11"/>
              <p:cNvSpPr/>
              <p:nvPr>
                <p:custDataLst>
                  <p:tags r:id="rId8"/>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MH_Other_12"/>
              <p:cNvSpPr txBox="1">
                <a:spLocks noChangeArrowheads="1"/>
              </p:cNvSpPr>
              <p:nvPr>
                <p:custDataLst>
                  <p:tags r:id="rId9"/>
                </p:custDataLst>
              </p:nvPr>
            </p:nvSpPr>
            <p:spPr bwMode="auto">
              <a:xfrm>
                <a:off x="6127160" y="5202785"/>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6" name="组合 26"/>
          <p:cNvGrpSpPr/>
          <p:nvPr/>
        </p:nvGrpSpPr>
        <p:grpSpPr>
          <a:xfrm>
            <a:off x="5194314" y="4146658"/>
            <a:ext cx="3949686" cy="535789"/>
            <a:chOff x="4357092" y="3578845"/>
            <a:chExt cx="3949001" cy="535624"/>
          </a:xfrm>
        </p:grpSpPr>
        <p:sp>
          <p:nvSpPr>
            <p:cNvPr id="87" name="MH_SubTitle_4"/>
            <p:cNvSpPr txBox="1"/>
            <p:nvPr>
              <p:custDataLst>
                <p:tags r:id="rId2"/>
              </p:custDataLst>
            </p:nvPr>
          </p:nvSpPr>
          <p:spPr>
            <a:xfrm>
              <a:off x="5174796" y="3745251"/>
              <a:ext cx="3131297" cy="369218"/>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电子商务</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88" name="组合 9"/>
            <p:cNvGrpSpPr/>
            <p:nvPr/>
          </p:nvGrpSpPr>
          <p:grpSpPr>
            <a:xfrm>
              <a:off x="4357092" y="3578845"/>
              <a:ext cx="802436" cy="486966"/>
              <a:chOff x="6127160" y="5233626"/>
              <a:chExt cx="1128426" cy="684758"/>
            </a:xfrm>
          </p:grpSpPr>
          <p:cxnSp>
            <p:nvCxnSpPr>
              <p:cNvPr id="89" name="MH_Other_10"/>
              <p:cNvCxnSpPr/>
              <p:nvPr>
                <p:custDataLst>
                  <p:tags r:id="rId3"/>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90" name="MH_Other_11"/>
              <p:cNvSpPr/>
              <p:nvPr>
                <p:custDataLst>
                  <p:tags r:id="rId4"/>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MH_Other_12"/>
              <p:cNvSpPr txBox="1">
                <a:spLocks noChangeArrowheads="1"/>
              </p:cNvSpPr>
              <p:nvPr>
                <p:custDataLst>
                  <p:tags r:id="rId5"/>
                </p:custDataLst>
              </p:nvPr>
            </p:nvSpPr>
            <p:spPr bwMode="auto">
              <a:xfrm>
                <a:off x="6127160" y="524597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Tree>
    <p:extLst>
      <p:ext uri="{BB962C8B-B14F-4D97-AF65-F5344CB8AC3E}">
        <p14:creationId xmlns:p14="http://schemas.microsoft.com/office/powerpoint/2010/main" val="74862594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54"/>
                                        </p:tgtEl>
                                        <p:attrNameLst>
                                          <p:attrName>style.visibility</p:attrName>
                                        </p:attrNameLst>
                                      </p:cBhvr>
                                      <p:to>
                                        <p:strVal val="visible"/>
                                      </p:to>
                                    </p:set>
                                    <p:anim by="(-#ppt_w*2)" calcmode="lin" valueType="num">
                                      <p:cBhvr rctx="PPT">
                                        <p:cTn id="13" dur="500" autoRev="1" fill="hold">
                                          <p:stCondLst>
                                            <p:cond delay="0"/>
                                          </p:stCondLst>
                                        </p:cTn>
                                        <p:tgtEl>
                                          <p:spTgt spid="54"/>
                                        </p:tgtEl>
                                        <p:attrNameLst>
                                          <p:attrName>ppt_w</p:attrName>
                                        </p:attrNameLst>
                                      </p:cBhvr>
                                    </p:anim>
                                    <p:anim by="(#ppt_w*0.50)" calcmode="lin" valueType="num">
                                      <p:cBhvr>
                                        <p:cTn id="14" dur="500" decel="50000" autoRev="1" fill="hold">
                                          <p:stCondLst>
                                            <p:cond delay="0"/>
                                          </p:stCondLst>
                                        </p:cTn>
                                        <p:tgtEl>
                                          <p:spTgt spid="54"/>
                                        </p:tgtEl>
                                        <p:attrNameLst>
                                          <p:attrName>ppt_x</p:attrName>
                                        </p:attrNameLst>
                                      </p:cBhvr>
                                    </p:anim>
                                    <p:anim from="(-#ppt_h/2)" to="(#ppt_y)" calcmode="lin" valueType="num">
                                      <p:cBhvr>
                                        <p:cTn id="15" dur="1000" fill="hold">
                                          <p:stCondLst>
                                            <p:cond delay="0"/>
                                          </p:stCondLst>
                                        </p:cTn>
                                        <p:tgtEl>
                                          <p:spTgt spid="54"/>
                                        </p:tgtEl>
                                        <p:attrNameLst>
                                          <p:attrName>ppt_y</p:attrName>
                                        </p:attrNameLst>
                                      </p:cBhvr>
                                    </p:anim>
                                    <p:animRot by="21600000">
                                      <p:cBhvr>
                                        <p:cTn id="16" dur="1000" fill="hold">
                                          <p:stCondLst>
                                            <p:cond delay="0"/>
                                          </p:stCondLst>
                                        </p:cTn>
                                        <p:tgtEl>
                                          <p:spTgt spid="54"/>
                                        </p:tgtEl>
                                        <p:attrNameLst>
                                          <p:attrName>r</p:attrName>
                                        </p:attrNameLst>
                                      </p:cBhvr>
                                    </p:animRot>
                                  </p:childTnLst>
                                </p:cTn>
                              </p:par>
                            </p:childTnLst>
                          </p:cTn>
                        </p:par>
                        <p:par>
                          <p:cTn id="17" fill="hold">
                            <p:stCondLst>
                              <p:cond delay="2100"/>
                            </p:stCondLst>
                            <p:childTnLst>
                              <p:par>
                                <p:cTn id="18" presetID="2" presetClass="entr" presetSubtype="4"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500" fill="hold"/>
                                        <p:tgtEl>
                                          <p:spTgt spid="29"/>
                                        </p:tgtEl>
                                        <p:attrNameLst>
                                          <p:attrName>ppt_x</p:attrName>
                                        </p:attrNameLst>
                                      </p:cBhvr>
                                      <p:tavLst>
                                        <p:tav tm="0">
                                          <p:val>
                                            <p:strVal val="#ppt_x"/>
                                          </p:val>
                                        </p:tav>
                                        <p:tav tm="100000">
                                          <p:val>
                                            <p:strVal val="#ppt_x"/>
                                          </p:val>
                                        </p:tav>
                                      </p:tavLst>
                                    </p:anim>
                                    <p:anim calcmode="lin" valueType="num">
                                      <p:cBhvr additive="base">
                                        <p:cTn id="21" dur="500" fill="hold"/>
                                        <p:tgtEl>
                                          <p:spTgt spid="29"/>
                                        </p:tgtEl>
                                        <p:attrNameLst>
                                          <p:attrName>ppt_y</p:attrName>
                                        </p:attrNameLst>
                                      </p:cBhvr>
                                      <p:tavLst>
                                        <p:tav tm="0">
                                          <p:val>
                                            <p:strVal val="1+#ppt_h/2"/>
                                          </p:val>
                                        </p:tav>
                                        <p:tav tm="100000">
                                          <p:val>
                                            <p:strVal val="#ppt_y"/>
                                          </p:val>
                                        </p:tav>
                                      </p:tavLst>
                                    </p:anim>
                                  </p:childTnLst>
                                </p:cTn>
                              </p:par>
                            </p:childTnLst>
                          </p:cTn>
                        </p:par>
                        <p:par>
                          <p:cTn id="22" fill="hold">
                            <p:stCondLst>
                              <p:cond delay="2600"/>
                            </p:stCondLst>
                            <p:childTnLst>
                              <p:par>
                                <p:cTn id="23" presetID="2" presetClass="entr" presetSubtype="4" fill="hold" nodeType="after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500" fill="hold"/>
                                        <p:tgtEl>
                                          <p:spTgt spid="62"/>
                                        </p:tgtEl>
                                        <p:attrNameLst>
                                          <p:attrName>ppt_x</p:attrName>
                                        </p:attrNameLst>
                                      </p:cBhvr>
                                      <p:tavLst>
                                        <p:tav tm="0">
                                          <p:val>
                                            <p:strVal val="#ppt_x"/>
                                          </p:val>
                                        </p:tav>
                                        <p:tav tm="100000">
                                          <p:val>
                                            <p:strVal val="#ppt_x"/>
                                          </p:val>
                                        </p:tav>
                                      </p:tavLst>
                                    </p:anim>
                                    <p:anim calcmode="lin" valueType="num">
                                      <p:cBhvr additive="base">
                                        <p:cTn id="26" dur="500" fill="hold"/>
                                        <p:tgtEl>
                                          <p:spTgt spid="62"/>
                                        </p:tgtEl>
                                        <p:attrNameLst>
                                          <p:attrName>ppt_y</p:attrName>
                                        </p:attrNameLst>
                                      </p:cBhvr>
                                      <p:tavLst>
                                        <p:tav tm="0">
                                          <p:val>
                                            <p:strVal val="1+#ppt_h/2"/>
                                          </p:val>
                                        </p:tav>
                                        <p:tav tm="100000">
                                          <p:val>
                                            <p:strVal val="#ppt_y"/>
                                          </p:val>
                                        </p:tav>
                                      </p:tavLst>
                                    </p:anim>
                                  </p:childTnLst>
                                </p:cTn>
                              </p:par>
                            </p:childTnLst>
                          </p:cTn>
                        </p:par>
                        <p:par>
                          <p:cTn id="27" fill="hold">
                            <p:stCondLst>
                              <p:cond delay="3100"/>
                            </p:stCondLst>
                            <p:childTnLst>
                              <p:par>
                                <p:cTn id="28" presetID="2" presetClass="entr" presetSubtype="4" fill="hold" nodeType="afterEffect">
                                  <p:stCondLst>
                                    <p:cond delay="0"/>
                                  </p:stCondLst>
                                  <p:childTnLst>
                                    <p:set>
                                      <p:cBhvr>
                                        <p:cTn id="29" dur="1" fill="hold">
                                          <p:stCondLst>
                                            <p:cond delay="0"/>
                                          </p:stCondLst>
                                        </p:cTn>
                                        <p:tgtEl>
                                          <p:spTgt spid="68"/>
                                        </p:tgtEl>
                                        <p:attrNameLst>
                                          <p:attrName>style.visibility</p:attrName>
                                        </p:attrNameLst>
                                      </p:cBhvr>
                                      <p:to>
                                        <p:strVal val="visible"/>
                                      </p:to>
                                    </p:set>
                                    <p:anim calcmode="lin" valueType="num">
                                      <p:cBhvr additive="base">
                                        <p:cTn id="30" dur="500" fill="hold"/>
                                        <p:tgtEl>
                                          <p:spTgt spid="68"/>
                                        </p:tgtEl>
                                        <p:attrNameLst>
                                          <p:attrName>ppt_x</p:attrName>
                                        </p:attrNameLst>
                                      </p:cBhvr>
                                      <p:tavLst>
                                        <p:tav tm="0">
                                          <p:val>
                                            <p:strVal val="#ppt_x"/>
                                          </p:val>
                                        </p:tav>
                                        <p:tav tm="100000">
                                          <p:val>
                                            <p:strVal val="#ppt_x"/>
                                          </p:val>
                                        </p:tav>
                                      </p:tavLst>
                                    </p:anim>
                                    <p:anim calcmode="lin" valueType="num">
                                      <p:cBhvr additive="base">
                                        <p:cTn id="31" dur="500" fill="hold"/>
                                        <p:tgtEl>
                                          <p:spTgt spid="68"/>
                                        </p:tgtEl>
                                        <p:attrNameLst>
                                          <p:attrName>ppt_y</p:attrName>
                                        </p:attrNameLst>
                                      </p:cBhvr>
                                      <p:tavLst>
                                        <p:tav tm="0">
                                          <p:val>
                                            <p:strVal val="1+#ppt_h/2"/>
                                          </p:val>
                                        </p:tav>
                                        <p:tav tm="100000">
                                          <p:val>
                                            <p:strVal val="#ppt_y"/>
                                          </p:val>
                                        </p:tav>
                                      </p:tavLst>
                                    </p:anim>
                                  </p:childTnLst>
                                </p:cTn>
                              </p:par>
                            </p:childTnLst>
                          </p:cTn>
                        </p:par>
                        <p:par>
                          <p:cTn id="32" fill="hold">
                            <p:stCondLst>
                              <p:cond delay="3600"/>
                            </p:stCondLst>
                            <p:childTnLst>
                              <p:par>
                                <p:cTn id="33" presetID="2" presetClass="entr" presetSubtype="4" fill="hold" nodeType="afterEffect">
                                  <p:stCondLst>
                                    <p:cond delay="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500" fill="hold"/>
                                        <p:tgtEl>
                                          <p:spTgt spid="74"/>
                                        </p:tgtEl>
                                        <p:attrNameLst>
                                          <p:attrName>ppt_x</p:attrName>
                                        </p:attrNameLst>
                                      </p:cBhvr>
                                      <p:tavLst>
                                        <p:tav tm="0">
                                          <p:val>
                                            <p:strVal val="#ppt_x"/>
                                          </p:val>
                                        </p:tav>
                                        <p:tav tm="100000">
                                          <p:val>
                                            <p:strVal val="#ppt_x"/>
                                          </p:val>
                                        </p:tav>
                                      </p:tavLst>
                                    </p:anim>
                                    <p:anim calcmode="lin" valueType="num">
                                      <p:cBhvr additive="base">
                                        <p:cTn id="36" dur="500" fill="hold"/>
                                        <p:tgtEl>
                                          <p:spTgt spid="74"/>
                                        </p:tgtEl>
                                        <p:attrNameLst>
                                          <p:attrName>ppt_y</p:attrName>
                                        </p:attrNameLst>
                                      </p:cBhvr>
                                      <p:tavLst>
                                        <p:tav tm="0">
                                          <p:val>
                                            <p:strVal val="1+#ppt_h/2"/>
                                          </p:val>
                                        </p:tav>
                                        <p:tav tm="100000">
                                          <p:val>
                                            <p:strVal val="#ppt_y"/>
                                          </p:val>
                                        </p:tav>
                                      </p:tavLst>
                                    </p:anim>
                                  </p:childTnLst>
                                </p:cTn>
                              </p:par>
                            </p:childTnLst>
                          </p:cTn>
                        </p:par>
                        <p:par>
                          <p:cTn id="37" fill="hold">
                            <p:stCondLst>
                              <p:cond delay="4100"/>
                            </p:stCondLst>
                            <p:childTnLst>
                              <p:par>
                                <p:cTn id="38" presetID="2" presetClass="entr" presetSubtype="4"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fill="hold"/>
                                        <p:tgtEl>
                                          <p:spTgt spid="30"/>
                                        </p:tgtEl>
                                        <p:attrNameLst>
                                          <p:attrName>ppt_x</p:attrName>
                                        </p:attrNameLst>
                                      </p:cBhvr>
                                      <p:tavLst>
                                        <p:tav tm="0">
                                          <p:val>
                                            <p:strVal val="#ppt_x"/>
                                          </p:val>
                                        </p:tav>
                                        <p:tav tm="100000">
                                          <p:val>
                                            <p:strVal val="#ppt_x"/>
                                          </p:val>
                                        </p:tav>
                                      </p:tavLst>
                                    </p:anim>
                                    <p:anim calcmode="lin" valueType="num">
                                      <p:cBhvr additive="base">
                                        <p:cTn id="41" dur="500" fill="hold"/>
                                        <p:tgtEl>
                                          <p:spTgt spid="30"/>
                                        </p:tgtEl>
                                        <p:attrNameLst>
                                          <p:attrName>ppt_y</p:attrName>
                                        </p:attrNameLst>
                                      </p:cBhvr>
                                      <p:tavLst>
                                        <p:tav tm="0">
                                          <p:val>
                                            <p:strVal val="1+#ppt_h/2"/>
                                          </p:val>
                                        </p:tav>
                                        <p:tav tm="100000">
                                          <p:val>
                                            <p:strVal val="#ppt_y"/>
                                          </p:val>
                                        </p:tav>
                                      </p:tavLst>
                                    </p:anim>
                                  </p:childTnLst>
                                </p:cTn>
                              </p:par>
                            </p:childTnLst>
                          </p:cTn>
                        </p:par>
                        <p:par>
                          <p:cTn id="42" fill="hold">
                            <p:stCondLst>
                              <p:cond delay="4600"/>
                            </p:stCondLst>
                            <p:childTnLst>
                              <p:par>
                                <p:cTn id="43" presetID="2" presetClass="entr" presetSubtype="4" fill="hold" nodeType="after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additive="base">
                                        <p:cTn id="45" dur="500" fill="hold"/>
                                        <p:tgtEl>
                                          <p:spTgt spid="37"/>
                                        </p:tgtEl>
                                        <p:attrNameLst>
                                          <p:attrName>ppt_x</p:attrName>
                                        </p:attrNameLst>
                                      </p:cBhvr>
                                      <p:tavLst>
                                        <p:tav tm="0">
                                          <p:val>
                                            <p:strVal val="#ppt_x"/>
                                          </p:val>
                                        </p:tav>
                                        <p:tav tm="100000">
                                          <p:val>
                                            <p:strVal val="#ppt_x"/>
                                          </p:val>
                                        </p:tav>
                                      </p:tavLst>
                                    </p:anim>
                                    <p:anim calcmode="lin" valueType="num">
                                      <p:cBhvr additive="base">
                                        <p:cTn id="46" dur="500" fill="hold"/>
                                        <p:tgtEl>
                                          <p:spTgt spid="37"/>
                                        </p:tgtEl>
                                        <p:attrNameLst>
                                          <p:attrName>ppt_y</p:attrName>
                                        </p:attrNameLst>
                                      </p:cBhvr>
                                      <p:tavLst>
                                        <p:tav tm="0">
                                          <p:val>
                                            <p:strVal val="1+#ppt_h/2"/>
                                          </p:val>
                                        </p:tav>
                                        <p:tav tm="100000">
                                          <p:val>
                                            <p:strVal val="#ppt_y"/>
                                          </p:val>
                                        </p:tav>
                                      </p:tavLst>
                                    </p:anim>
                                  </p:childTnLst>
                                </p:cTn>
                              </p:par>
                            </p:childTnLst>
                          </p:cTn>
                        </p:par>
                        <p:par>
                          <p:cTn id="47" fill="hold">
                            <p:stCondLst>
                              <p:cond delay="5100"/>
                            </p:stCondLst>
                            <p:childTnLst>
                              <p:par>
                                <p:cTn id="48" presetID="2" presetClass="entr" presetSubtype="4" fill="hold"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500" fill="hold"/>
                                        <p:tgtEl>
                                          <p:spTgt spid="43"/>
                                        </p:tgtEl>
                                        <p:attrNameLst>
                                          <p:attrName>ppt_x</p:attrName>
                                        </p:attrNameLst>
                                      </p:cBhvr>
                                      <p:tavLst>
                                        <p:tav tm="0">
                                          <p:val>
                                            <p:strVal val="#ppt_x"/>
                                          </p:val>
                                        </p:tav>
                                        <p:tav tm="100000">
                                          <p:val>
                                            <p:strVal val="#ppt_x"/>
                                          </p:val>
                                        </p:tav>
                                      </p:tavLst>
                                    </p:anim>
                                    <p:anim calcmode="lin" valueType="num">
                                      <p:cBhvr additive="base">
                                        <p:cTn id="51" dur="500" fill="hold"/>
                                        <p:tgtEl>
                                          <p:spTgt spid="43"/>
                                        </p:tgtEl>
                                        <p:attrNameLst>
                                          <p:attrName>ppt_y</p:attrName>
                                        </p:attrNameLst>
                                      </p:cBhvr>
                                      <p:tavLst>
                                        <p:tav tm="0">
                                          <p:val>
                                            <p:strVal val="1+#ppt_h/2"/>
                                          </p:val>
                                        </p:tav>
                                        <p:tav tm="100000">
                                          <p:val>
                                            <p:strVal val="#ppt_y"/>
                                          </p:val>
                                        </p:tav>
                                      </p:tavLst>
                                    </p:anim>
                                  </p:childTnLst>
                                </p:cTn>
                              </p:par>
                            </p:childTnLst>
                          </p:cTn>
                        </p:par>
                        <p:par>
                          <p:cTn id="52" fill="hold">
                            <p:stCondLst>
                              <p:cond delay="5600"/>
                            </p:stCondLst>
                            <p:childTnLst>
                              <p:par>
                                <p:cTn id="53" presetID="2" presetClass="entr" presetSubtype="4" fill="hold" nodeType="afterEffect">
                                  <p:stCondLst>
                                    <p:cond delay="0"/>
                                  </p:stCondLst>
                                  <p:childTnLst>
                                    <p:set>
                                      <p:cBhvr>
                                        <p:cTn id="54" dur="1" fill="hold">
                                          <p:stCondLst>
                                            <p:cond delay="0"/>
                                          </p:stCondLst>
                                        </p:cTn>
                                        <p:tgtEl>
                                          <p:spTgt spid="49"/>
                                        </p:tgtEl>
                                        <p:attrNameLst>
                                          <p:attrName>style.visibility</p:attrName>
                                        </p:attrNameLst>
                                      </p:cBhvr>
                                      <p:to>
                                        <p:strVal val="visible"/>
                                      </p:to>
                                    </p:set>
                                    <p:anim calcmode="lin" valueType="num">
                                      <p:cBhvr additive="base">
                                        <p:cTn id="55" dur="500" fill="hold"/>
                                        <p:tgtEl>
                                          <p:spTgt spid="49"/>
                                        </p:tgtEl>
                                        <p:attrNameLst>
                                          <p:attrName>ppt_x</p:attrName>
                                        </p:attrNameLst>
                                      </p:cBhvr>
                                      <p:tavLst>
                                        <p:tav tm="0">
                                          <p:val>
                                            <p:strVal val="#ppt_x"/>
                                          </p:val>
                                        </p:tav>
                                        <p:tav tm="100000">
                                          <p:val>
                                            <p:strVal val="#ppt_x"/>
                                          </p:val>
                                        </p:tav>
                                      </p:tavLst>
                                    </p:anim>
                                    <p:anim calcmode="lin" valueType="num">
                                      <p:cBhvr additive="base">
                                        <p:cTn id="56" dur="500" fill="hold"/>
                                        <p:tgtEl>
                                          <p:spTgt spid="49"/>
                                        </p:tgtEl>
                                        <p:attrNameLst>
                                          <p:attrName>ppt_y</p:attrName>
                                        </p:attrNameLst>
                                      </p:cBhvr>
                                      <p:tavLst>
                                        <p:tav tm="0">
                                          <p:val>
                                            <p:strVal val="1+#ppt_h/2"/>
                                          </p:val>
                                        </p:tav>
                                        <p:tav tm="100000">
                                          <p:val>
                                            <p:strVal val="#ppt_y"/>
                                          </p:val>
                                        </p:tav>
                                      </p:tavLst>
                                    </p:anim>
                                  </p:childTnLst>
                                </p:cTn>
                              </p:par>
                            </p:childTnLst>
                          </p:cTn>
                        </p:par>
                        <p:par>
                          <p:cTn id="57" fill="hold">
                            <p:stCondLst>
                              <p:cond delay="6100"/>
                            </p:stCondLst>
                            <p:childTnLst>
                              <p:par>
                                <p:cTn id="58" presetID="2" presetClass="entr" presetSubtype="4" fill="hold" nodeType="afterEffect">
                                  <p:stCondLst>
                                    <p:cond delay="0"/>
                                  </p:stCondLst>
                                  <p:childTnLst>
                                    <p:set>
                                      <p:cBhvr>
                                        <p:cTn id="59" dur="1" fill="hold">
                                          <p:stCondLst>
                                            <p:cond delay="0"/>
                                          </p:stCondLst>
                                        </p:cTn>
                                        <p:tgtEl>
                                          <p:spTgt spid="80"/>
                                        </p:tgtEl>
                                        <p:attrNameLst>
                                          <p:attrName>style.visibility</p:attrName>
                                        </p:attrNameLst>
                                      </p:cBhvr>
                                      <p:to>
                                        <p:strVal val="visible"/>
                                      </p:to>
                                    </p:set>
                                    <p:anim calcmode="lin" valueType="num">
                                      <p:cBhvr additive="base">
                                        <p:cTn id="60" dur="500" fill="hold"/>
                                        <p:tgtEl>
                                          <p:spTgt spid="80"/>
                                        </p:tgtEl>
                                        <p:attrNameLst>
                                          <p:attrName>ppt_x</p:attrName>
                                        </p:attrNameLst>
                                      </p:cBhvr>
                                      <p:tavLst>
                                        <p:tav tm="0">
                                          <p:val>
                                            <p:strVal val="#ppt_x"/>
                                          </p:val>
                                        </p:tav>
                                        <p:tav tm="100000">
                                          <p:val>
                                            <p:strVal val="#ppt_x"/>
                                          </p:val>
                                        </p:tav>
                                      </p:tavLst>
                                    </p:anim>
                                    <p:anim calcmode="lin" valueType="num">
                                      <p:cBhvr additive="base">
                                        <p:cTn id="61" dur="500" fill="hold"/>
                                        <p:tgtEl>
                                          <p:spTgt spid="80"/>
                                        </p:tgtEl>
                                        <p:attrNameLst>
                                          <p:attrName>ppt_y</p:attrName>
                                        </p:attrNameLst>
                                      </p:cBhvr>
                                      <p:tavLst>
                                        <p:tav tm="0">
                                          <p:val>
                                            <p:strVal val="1+#ppt_h/2"/>
                                          </p:val>
                                        </p:tav>
                                        <p:tav tm="100000">
                                          <p:val>
                                            <p:strVal val="#ppt_y"/>
                                          </p:val>
                                        </p:tav>
                                      </p:tavLst>
                                    </p:anim>
                                  </p:childTnLst>
                                </p:cTn>
                              </p:par>
                            </p:childTnLst>
                          </p:cTn>
                        </p:par>
                        <p:par>
                          <p:cTn id="62" fill="hold">
                            <p:stCondLst>
                              <p:cond delay="6600"/>
                            </p:stCondLst>
                            <p:childTnLst>
                              <p:par>
                                <p:cTn id="63" presetID="2" presetClass="entr" presetSubtype="4" fill="hold" nodeType="afterEffect">
                                  <p:stCondLst>
                                    <p:cond delay="0"/>
                                  </p:stCondLst>
                                  <p:childTnLst>
                                    <p:set>
                                      <p:cBhvr>
                                        <p:cTn id="64" dur="1" fill="hold">
                                          <p:stCondLst>
                                            <p:cond delay="0"/>
                                          </p:stCondLst>
                                        </p:cTn>
                                        <p:tgtEl>
                                          <p:spTgt spid="86"/>
                                        </p:tgtEl>
                                        <p:attrNameLst>
                                          <p:attrName>style.visibility</p:attrName>
                                        </p:attrNameLst>
                                      </p:cBhvr>
                                      <p:to>
                                        <p:strVal val="visible"/>
                                      </p:to>
                                    </p:set>
                                    <p:anim calcmode="lin" valueType="num">
                                      <p:cBhvr additive="base">
                                        <p:cTn id="65" dur="500" fill="hold"/>
                                        <p:tgtEl>
                                          <p:spTgt spid="86"/>
                                        </p:tgtEl>
                                        <p:attrNameLst>
                                          <p:attrName>ppt_x</p:attrName>
                                        </p:attrNameLst>
                                      </p:cBhvr>
                                      <p:tavLst>
                                        <p:tav tm="0">
                                          <p:val>
                                            <p:strVal val="#ppt_x"/>
                                          </p:val>
                                        </p:tav>
                                        <p:tav tm="100000">
                                          <p:val>
                                            <p:strVal val="#ppt_x"/>
                                          </p:val>
                                        </p:tav>
                                      </p:tavLst>
                                    </p:anim>
                                    <p:anim calcmode="lin" valueType="num">
                                      <p:cBhvr additive="base">
                                        <p:cTn id="66"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新建文件夹 (5)\千图网_画册封面图片_图片编号17975946\55b76287878b9副本.jpg"/>
          <p:cNvPicPr>
            <a:picLocks noChangeAspect="1" noChangeArrowheads="1"/>
          </p:cNvPicPr>
          <p:nvPr/>
        </p:nvPicPr>
        <p:blipFill>
          <a:blip r:embed="rId4" cstate="print"/>
          <a:srcRect/>
          <a:stretch>
            <a:fillRect/>
          </a:stretch>
        </p:blipFill>
        <p:spPr bwMode="auto">
          <a:xfrm>
            <a:off x="0" y="0"/>
            <a:ext cx="9144000" cy="5148262"/>
          </a:xfrm>
          <a:prstGeom prst="rect">
            <a:avLst/>
          </a:prstGeom>
          <a:noFill/>
        </p:spPr>
      </p:pic>
      <p:sp>
        <p:nvSpPr>
          <p:cNvPr id="27" name="任意多边形 26"/>
          <p:cNvSpPr/>
          <p:nvPr>
            <p:custDataLst>
              <p:tags r:id="rId1"/>
            </p:custDataLst>
          </p:nvPr>
        </p:nvSpPr>
        <p:spPr>
          <a:xfrm>
            <a:off x="3851920" y="1419622"/>
            <a:ext cx="2507617" cy="2151793"/>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a:defRPr/>
            </a:pPr>
            <a:endPar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28"/>
          <p:cNvSpPr/>
          <p:nvPr/>
        </p:nvSpPr>
        <p:spPr>
          <a:xfrm>
            <a:off x="2051720" y="1923678"/>
            <a:ext cx="3850240" cy="430887"/>
          </a:xfrm>
          <a:prstGeom prst="rect">
            <a:avLst/>
          </a:prstGeom>
        </p:spPr>
        <p:txBody>
          <a:bodyPr wrap="square" lIns="0" tIns="0" rIns="0" bIns="0">
            <a:spAutoFit/>
          </a:bodyPr>
          <a:lstStyle/>
          <a:p>
            <a:r>
              <a:rPr lang="zh-CN" altLang="en-US" sz="28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现代企业组织制度</a:t>
            </a:r>
            <a:endParaRPr lang="zh-CN" altLang="en-US" sz="28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2728745" y="2474590"/>
            <a:ext cx="1654299" cy="307777"/>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zh-CN" sz="2000" dirty="0" smtClean="0">
                <a:latin typeface="黑体"/>
                <a:ea typeface="黑体"/>
              </a:rPr>
              <a:t>现代企业</a:t>
            </a:r>
            <a:r>
              <a:rPr lang="zh-CN" altLang="en-US" sz="2000" dirty="0" smtClean="0">
                <a:latin typeface="黑体"/>
                <a:ea typeface="黑体"/>
              </a:rPr>
              <a:t>制度</a:t>
            </a:r>
            <a:r>
              <a:rPr lang="zh-CN" altLang="zh-CN" sz="2000" dirty="0" smtClean="0">
                <a:latin typeface="黑体"/>
                <a:ea typeface="黑体"/>
              </a:rPr>
              <a:t> </a:t>
            </a:r>
            <a:endParaRPr lang="en-US" altLang="zh-CN" sz="2000" dirty="0">
              <a:solidFill>
                <a:schemeClr val="bg1">
                  <a:lumMod val="50000"/>
                </a:schemeClr>
              </a:solidFill>
              <a:latin typeface="黑体"/>
              <a:ea typeface="黑体"/>
              <a:sym typeface="Arial" panose="020B0604020202020204" pitchFamily="34" charset="0"/>
            </a:endParaRPr>
          </a:p>
        </p:txBody>
      </p:sp>
      <p:sp>
        <p:nvSpPr>
          <p:cNvPr id="31" name="TextBox 11"/>
          <p:cNvSpPr txBox="1"/>
          <p:nvPr/>
        </p:nvSpPr>
        <p:spPr>
          <a:xfrm>
            <a:off x="2728745" y="2879527"/>
            <a:ext cx="1269578"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公司的设立</a:t>
            </a:r>
            <a:endParaRPr lang="en-US" altLang="zh-CN"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5652120" y="1851670"/>
            <a:ext cx="600117" cy="1477328"/>
          </a:xfrm>
          <a:prstGeom prst="rect">
            <a:avLst/>
          </a:prstGeom>
        </p:spPr>
        <p:txBody>
          <a:bodyPr wrap="square" lIns="0" tIns="0" rIns="0" bIns="0">
            <a:spAutoFit/>
          </a:bodyPr>
          <a:lstStyle/>
          <a:p>
            <a:r>
              <a:rPr lang="zh-CN" altLang="en-US" sz="32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第二章</a:t>
            </a:r>
            <a:endParaRPr lang="zh-CN" altLang="en-US" sz="32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073868231"/>
      </p:ext>
    </p:extLst>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42"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barn(outHorizontal)">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p:bldP spid="30" grpId="0"/>
      <p:bldP spid="31"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44"/>
          <p:cNvGrpSpPr/>
          <p:nvPr/>
        </p:nvGrpSpPr>
        <p:grpSpPr>
          <a:xfrm flipH="1">
            <a:off x="4467055" y="987574"/>
            <a:ext cx="1329081" cy="27000"/>
            <a:chOff x="2531312" y="2421168"/>
            <a:chExt cx="1772107" cy="36000"/>
          </a:xfrm>
          <a:solidFill>
            <a:schemeClr val="tx1">
              <a:lumMod val="50000"/>
              <a:lumOff val="50000"/>
            </a:schemeClr>
          </a:solidFill>
        </p:grpSpPr>
        <p:cxnSp>
          <p:nvCxnSpPr>
            <p:cNvPr id="246" name="直接连接符 245"/>
            <p:cNvCxnSpPr/>
            <p:nvPr/>
          </p:nvCxnSpPr>
          <p:spPr>
            <a:xfrm>
              <a:off x="2923820"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7" name="椭圆 246"/>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8"/>
          <p:cNvGrpSpPr/>
          <p:nvPr/>
        </p:nvGrpSpPr>
        <p:grpSpPr>
          <a:xfrm>
            <a:off x="2256297" y="1083220"/>
            <a:ext cx="1041050" cy="27000"/>
            <a:chOff x="2531312" y="2421168"/>
            <a:chExt cx="1388066" cy="36000"/>
          </a:xfrm>
          <a:solidFill>
            <a:schemeClr val="tx1">
              <a:lumMod val="50000"/>
              <a:lumOff val="50000"/>
            </a:schemeClr>
          </a:solidFill>
        </p:grpSpPr>
        <p:cxnSp>
          <p:nvCxnSpPr>
            <p:cNvPr id="243" name="直接连接符 242"/>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18"/>
          <p:cNvGrpSpPr>
            <a:grpSpLocks/>
          </p:cNvGrpSpPr>
          <p:nvPr/>
        </p:nvGrpSpPr>
        <p:grpSpPr bwMode="auto">
          <a:xfrm>
            <a:off x="3203848" y="915566"/>
            <a:ext cx="1176691" cy="796365"/>
            <a:chOff x="0" y="0"/>
            <a:chExt cx="2093189" cy="1416774"/>
          </a:xfrm>
          <a:solidFill>
            <a:srgbClr val="CB1B3D"/>
          </a:solidFill>
        </p:grpSpPr>
        <p:sp>
          <p:nvSpPr>
            <p:cNvPr id="201"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accent1"/>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02"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01</a:t>
              </a:r>
              <a:endParaRPr lang="zh-CN" altLang="en-US" sz="3000" dirty="0">
                <a:solidFill>
                  <a:schemeClr val="bg1"/>
                </a:solidFill>
                <a:latin typeface="微软雅黑" pitchFamily="34" charset="-122"/>
                <a:ea typeface="微软雅黑" pitchFamily="34" charset="-122"/>
              </a:endParaRPr>
            </a:p>
          </p:txBody>
        </p:sp>
      </p:grpSp>
      <p:grpSp>
        <p:nvGrpSpPr>
          <p:cNvPr id="9" name="组合 21"/>
          <p:cNvGrpSpPr>
            <a:grpSpLocks/>
          </p:cNvGrpSpPr>
          <p:nvPr/>
        </p:nvGrpSpPr>
        <p:grpSpPr bwMode="auto">
          <a:xfrm>
            <a:off x="3779913" y="915566"/>
            <a:ext cx="1234422" cy="864096"/>
            <a:chOff x="0" y="0"/>
            <a:chExt cx="2093189" cy="1416774"/>
          </a:xfrm>
          <a:solidFill>
            <a:srgbClr val="CB1B3D"/>
          </a:solidFill>
        </p:grpSpPr>
        <p:sp>
          <p:nvSpPr>
            <p:cNvPr id="204" name="等腰三角形 22">
              <a:hlinkClick r:id="rId3"/>
            </p:cNvPr>
            <p:cNvSpPr>
              <a:spLocks noChangeArrowheads="1"/>
            </p:cNvSpPr>
            <p:nvPr/>
          </p:nvSpPr>
          <p:spPr bwMode="auto">
            <a:xfrm>
              <a:off x="0" y="0"/>
              <a:ext cx="2093189" cy="1416774"/>
            </a:xfrm>
            <a:prstGeom prst="triangle">
              <a:avLst>
                <a:gd name="adj" fmla="val 50000"/>
              </a:avLst>
            </a:prstGeom>
            <a:solidFill>
              <a:schemeClr val="accent2"/>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05"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02</a:t>
              </a:r>
              <a:endParaRPr lang="zh-CN" altLang="en-US" sz="3000" dirty="0">
                <a:solidFill>
                  <a:schemeClr val="bg1"/>
                </a:solidFill>
                <a:latin typeface="微软雅黑" pitchFamily="34" charset="-122"/>
                <a:ea typeface="微软雅黑" pitchFamily="34" charset="-122"/>
              </a:endParaRPr>
            </a:p>
          </p:txBody>
        </p:sp>
      </p:grpSp>
      <p:sp>
        <p:nvSpPr>
          <p:cNvPr id="224" name="TextBox 223"/>
          <p:cNvSpPr txBox="1"/>
          <p:nvPr/>
        </p:nvSpPr>
        <p:spPr>
          <a:xfrm>
            <a:off x="849300" y="1335038"/>
            <a:ext cx="2642580" cy="1495780"/>
          </a:xfrm>
          <a:prstGeom prst="rect">
            <a:avLst/>
          </a:prstGeom>
          <a:noFill/>
        </p:spPr>
        <p:txBody>
          <a:bodyPr wrap="square" lIns="68566" tIns="34283" rIns="68566" bIns="34283" rtlCol="0">
            <a:spAutoFit/>
          </a:bodyPr>
          <a:lstStyle/>
          <a:p>
            <a:pPr>
              <a:lnSpc>
                <a:spcPct val="130000"/>
              </a:lnSpc>
            </a:pPr>
            <a:r>
              <a:rPr lang="en-US" altLang="zh-CN" dirty="0" smtClean="0">
                <a:solidFill>
                  <a:srgbClr val="000000"/>
                </a:solidFill>
                <a:latin typeface="黑体"/>
                <a:ea typeface="黑体"/>
              </a:rPr>
              <a:t>1</a:t>
            </a:r>
            <a:r>
              <a:rPr lang="zh-CN" altLang="en-US" dirty="0" smtClean="0">
                <a:solidFill>
                  <a:srgbClr val="000000"/>
                </a:solidFill>
                <a:latin typeface="黑体"/>
                <a:ea typeface="黑体"/>
              </a:rPr>
              <a:t>、现代企业产权制度</a:t>
            </a:r>
            <a:endParaRPr lang="en-US" altLang="zh-CN" dirty="0" smtClean="0">
              <a:solidFill>
                <a:srgbClr val="000000"/>
              </a:solidFill>
              <a:latin typeface="黑体"/>
              <a:ea typeface="黑体"/>
            </a:endParaRPr>
          </a:p>
          <a:p>
            <a:pPr>
              <a:lnSpc>
                <a:spcPct val="130000"/>
              </a:lnSpc>
            </a:pPr>
            <a:r>
              <a:rPr lang="zh-CN" altLang="zh-CN" dirty="0" smtClean="0">
                <a:solidFill>
                  <a:srgbClr val="000000"/>
                </a:solidFill>
                <a:latin typeface="黑体"/>
                <a:ea typeface="黑体"/>
              </a:rPr>
              <a:t>2</a:t>
            </a:r>
            <a:r>
              <a:rPr lang="zh-CN" altLang="en-US" dirty="0" smtClean="0">
                <a:solidFill>
                  <a:srgbClr val="000000"/>
                </a:solidFill>
                <a:latin typeface="黑体"/>
                <a:ea typeface="黑体"/>
              </a:rPr>
              <a:t>、现代企业的组织制度</a:t>
            </a:r>
            <a:endParaRPr lang="en-US" altLang="zh-CN" dirty="0" smtClean="0">
              <a:solidFill>
                <a:srgbClr val="000000"/>
              </a:solidFill>
              <a:latin typeface="黑体"/>
              <a:ea typeface="黑体"/>
            </a:endParaRPr>
          </a:p>
          <a:p>
            <a:pPr>
              <a:lnSpc>
                <a:spcPct val="130000"/>
              </a:lnSpc>
            </a:pPr>
            <a:r>
              <a:rPr lang="zh-CN" altLang="en-US" dirty="0" smtClean="0">
                <a:solidFill>
                  <a:srgbClr val="000000"/>
                </a:solidFill>
                <a:latin typeface="黑体"/>
                <a:ea typeface="黑体"/>
              </a:rPr>
              <a:t>3、</a:t>
            </a:r>
            <a:r>
              <a:rPr lang="zh-CN" altLang="en-US" dirty="0">
                <a:solidFill>
                  <a:srgbClr val="000000"/>
                </a:solidFill>
                <a:latin typeface="黑体"/>
                <a:ea typeface="黑体"/>
              </a:rPr>
              <a:t>现代企业</a:t>
            </a:r>
            <a:r>
              <a:rPr lang="zh-CN" altLang="en-US" dirty="0" smtClean="0">
                <a:solidFill>
                  <a:srgbClr val="000000"/>
                </a:solidFill>
                <a:latin typeface="黑体"/>
                <a:ea typeface="黑体"/>
              </a:rPr>
              <a:t>的管理制度</a:t>
            </a:r>
            <a:endParaRPr lang="en-US" altLang="zh-CN" dirty="0">
              <a:solidFill>
                <a:srgbClr val="000000"/>
              </a:solidFill>
              <a:latin typeface="黑体"/>
              <a:ea typeface="黑体"/>
            </a:endParaRPr>
          </a:p>
          <a:p>
            <a:pPr>
              <a:lnSpc>
                <a:spcPct val="130000"/>
              </a:lnSpc>
            </a:pPr>
            <a:endParaRPr lang="zh-CN" altLang="en-US" dirty="0">
              <a:solidFill>
                <a:srgbClr val="000000"/>
              </a:solidFill>
              <a:latin typeface="黑体"/>
              <a:ea typeface="黑体"/>
            </a:endParaRPr>
          </a:p>
        </p:txBody>
      </p:sp>
      <p:sp>
        <p:nvSpPr>
          <p:cNvPr id="233" name="TextBox 232"/>
          <p:cNvSpPr txBox="1"/>
          <p:nvPr/>
        </p:nvSpPr>
        <p:spPr>
          <a:xfrm>
            <a:off x="5220072" y="1275606"/>
            <a:ext cx="3456384" cy="3393223"/>
          </a:xfrm>
          <a:prstGeom prst="rect">
            <a:avLst/>
          </a:prstGeom>
          <a:noFill/>
        </p:spPr>
        <p:txBody>
          <a:bodyPr wrap="square" lIns="68566" tIns="34283" rIns="68566" bIns="34283" rtlCol="0">
            <a:spAutoFit/>
          </a:bodyPr>
          <a:lstStyle/>
          <a:p>
            <a:pPr lvl="0"/>
            <a:r>
              <a:rPr lang="en-US" altLang="zh-CN" dirty="0">
                <a:latin typeface="黑体"/>
                <a:ea typeface="黑体"/>
              </a:rPr>
              <a:t>1</a:t>
            </a:r>
            <a:r>
              <a:rPr lang="zh-CN" altLang="zh-CN" dirty="0" smtClean="0">
                <a:latin typeface="黑体"/>
                <a:ea typeface="黑体"/>
              </a:rPr>
              <a:t>、</a:t>
            </a:r>
            <a:r>
              <a:rPr lang="zh-CN" altLang="en-US" dirty="0" smtClean="0">
                <a:latin typeface="黑体"/>
                <a:ea typeface="黑体"/>
              </a:rPr>
              <a:t>产权清晰就是要用法律手段来界定企业的出资人与组织的基本财产关系</a:t>
            </a:r>
            <a:r>
              <a:rPr lang="zh-CN" altLang="zh-CN" dirty="0" smtClean="0">
                <a:latin typeface="黑体"/>
                <a:ea typeface="黑体"/>
              </a:rPr>
              <a:t> ；</a:t>
            </a:r>
            <a:endParaRPr lang="en-US" altLang="zh-CN" dirty="0" smtClean="0">
              <a:latin typeface="黑体"/>
              <a:ea typeface="黑体"/>
            </a:endParaRPr>
          </a:p>
          <a:p>
            <a:pPr lvl="0"/>
            <a:r>
              <a:rPr lang="en-US" altLang="zh-CN" dirty="0" smtClean="0">
                <a:latin typeface="黑体"/>
                <a:ea typeface="黑体"/>
              </a:rPr>
              <a:t>2</a:t>
            </a:r>
            <a:r>
              <a:rPr lang="zh-CN" altLang="zh-CN" dirty="0" smtClean="0">
                <a:latin typeface="黑体"/>
                <a:ea typeface="黑体"/>
              </a:rPr>
              <a:t>、</a:t>
            </a:r>
            <a:r>
              <a:rPr lang="en-US" altLang="en-US" dirty="0" smtClean="0">
                <a:latin typeface="黑体"/>
                <a:ea typeface="黑体"/>
              </a:rPr>
              <a:t>权责明确是指在产权关系清晰的基础上，企业通过法律来确立出资人与企业法人各自应履行的义务和承担的责任</a:t>
            </a:r>
            <a:r>
              <a:rPr lang="zh-CN" altLang="zh-CN" dirty="0" smtClean="0">
                <a:latin typeface="黑体"/>
                <a:ea typeface="黑体"/>
              </a:rPr>
              <a:t> ；</a:t>
            </a:r>
            <a:endParaRPr lang="en-US" altLang="zh-CN" dirty="0" smtClean="0">
              <a:latin typeface="黑体"/>
              <a:ea typeface="黑体"/>
            </a:endParaRPr>
          </a:p>
          <a:p>
            <a:pPr lvl="0"/>
            <a:r>
              <a:rPr lang="en-US" altLang="zh-CN" dirty="0" smtClean="0">
                <a:latin typeface="黑体"/>
                <a:ea typeface="黑体"/>
              </a:rPr>
              <a:t>3</a:t>
            </a:r>
            <a:r>
              <a:rPr lang="zh-CN" altLang="zh-CN" dirty="0" smtClean="0">
                <a:latin typeface="黑体"/>
                <a:ea typeface="黑体"/>
              </a:rPr>
              <a:t>、</a:t>
            </a:r>
            <a:r>
              <a:rPr lang="zh-CN" altLang="en-US" dirty="0" smtClean="0">
                <a:latin typeface="黑体"/>
                <a:ea typeface="黑体"/>
              </a:rPr>
              <a:t>政企分开是指在产权明晰的基础上，实行企业与政府的职能分离，理顺政府与企业的关系</a:t>
            </a:r>
            <a:endParaRPr lang="en-US" altLang="zh-CN" dirty="0" smtClean="0">
              <a:latin typeface="黑体"/>
              <a:ea typeface="黑体"/>
            </a:endParaRPr>
          </a:p>
          <a:p>
            <a:pPr lvl="0"/>
            <a:r>
              <a:rPr lang="zh-CN" altLang="zh-CN" dirty="0" smtClean="0">
                <a:latin typeface="黑体"/>
                <a:ea typeface="黑体"/>
              </a:rPr>
              <a:t>4</a:t>
            </a:r>
            <a:r>
              <a:rPr lang="zh-CN" altLang="en-US" dirty="0" smtClean="0">
                <a:latin typeface="黑体"/>
                <a:ea typeface="黑体"/>
              </a:rPr>
              <a:t>、管理科学是指企业内部的管理制度</a:t>
            </a:r>
            <a:endParaRPr lang="zh-CN" altLang="zh-CN" dirty="0">
              <a:latin typeface="黑体"/>
              <a:ea typeface="黑体"/>
            </a:endParaRPr>
          </a:p>
        </p:txBody>
      </p:sp>
      <p:grpSp>
        <p:nvGrpSpPr>
          <p:cNvPr id="12" name="组合 3"/>
          <p:cNvGrpSpPr/>
          <p:nvPr/>
        </p:nvGrpSpPr>
        <p:grpSpPr>
          <a:xfrm>
            <a:off x="827584" y="771550"/>
            <a:ext cx="1944216" cy="541694"/>
            <a:chOff x="1068521" y="2239458"/>
            <a:chExt cx="1488051" cy="569505"/>
          </a:xfrm>
        </p:grpSpPr>
        <p:sp>
          <p:nvSpPr>
            <p:cNvPr id="3" name="圆角矩形 2"/>
            <p:cNvSpPr/>
            <p:nvPr/>
          </p:nvSpPr>
          <p:spPr>
            <a:xfrm>
              <a:off x="1085142" y="2279027"/>
              <a:ext cx="1439660" cy="529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225" name="TextBox 224"/>
            <p:cNvSpPr txBox="1"/>
            <p:nvPr/>
          </p:nvSpPr>
          <p:spPr>
            <a:xfrm>
              <a:off x="1068521" y="2239458"/>
              <a:ext cx="1488051" cy="485367"/>
            </a:xfrm>
            <a:prstGeom prst="rect">
              <a:avLst/>
            </a:prstGeom>
            <a:noFill/>
          </p:spPr>
          <p:txBody>
            <a:bodyPr wrap="square" lIns="68573" tIns="0" rIns="68573" bIns="0" rtlCol="0" anchor="t">
              <a:spAutoFit/>
            </a:bodyPr>
            <a:lstStyle/>
            <a:p>
              <a:pPr>
                <a:lnSpc>
                  <a:spcPct val="150000"/>
                </a:lnSpc>
              </a:pPr>
              <a:r>
                <a:rPr lang="zh-CN" altLang="en-US" sz="2000" dirty="0" smtClean="0">
                  <a:solidFill>
                    <a:schemeClr val="bg1"/>
                  </a:solidFill>
                  <a:latin typeface="+mn-ea"/>
                  <a:cs typeface="华文黑体" pitchFamily="2" charset="-122"/>
                </a:rPr>
                <a:t>现代企业制度</a:t>
              </a:r>
              <a:endParaRPr lang="zh-CN" altLang="en-US" sz="2000" dirty="0">
                <a:solidFill>
                  <a:schemeClr val="bg1"/>
                </a:solidFill>
                <a:latin typeface="+mn-ea"/>
                <a:cs typeface="华文黑体" pitchFamily="2" charset="-122"/>
              </a:endParaRPr>
            </a:p>
          </p:txBody>
        </p:sp>
      </p:grpSp>
      <p:grpSp>
        <p:nvGrpSpPr>
          <p:cNvPr id="13" name="组合 4"/>
          <p:cNvGrpSpPr/>
          <p:nvPr/>
        </p:nvGrpSpPr>
        <p:grpSpPr>
          <a:xfrm>
            <a:off x="5508104" y="699542"/>
            <a:ext cx="2268000" cy="518555"/>
            <a:chOff x="7725958" y="2126318"/>
            <a:chExt cx="3023999" cy="691407"/>
          </a:xfrm>
        </p:grpSpPr>
        <p:sp>
          <p:nvSpPr>
            <p:cNvPr id="87" name="圆角矩形 86"/>
            <p:cNvSpPr/>
            <p:nvPr/>
          </p:nvSpPr>
          <p:spPr>
            <a:xfrm>
              <a:off x="7725958" y="2193726"/>
              <a:ext cx="3023999" cy="623999"/>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88" name="TextBox 87"/>
            <p:cNvSpPr txBox="1"/>
            <p:nvPr/>
          </p:nvSpPr>
          <p:spPr>
            <a:xfrm>
              <a:off x="7803099" y="2126318"/>
              <a:ext cx="2908764" cy="615554"/>
            </a:xfrm>
            <a:prstGeom prst="rect">
              <a:avLst/>
            </a:prstGeom>
            <a:noFill/>
          </p:spPr>
          <p:txBody>
            <a:bodyPr wrap="square" lIns="68573" tIns="0" rIns="68573" bIns="0" rtlCol="0" anchor="t">
              <a:spAutoFit/>
            </a:bodyPr>
            <a:lstStyle/>
            <a:p>
              <a:pPr>
                <a:lnSpc>
                  <a:spcPct val="150000"/>
                </a:lnSpc>
              </a:pPr>
              <a:r>
                <a:rPr lang="zh-CN" altLang="en-US" sz="2000" dirty="0" smtClean="0">
                  <a:solidFill>
                    <a:schemeClr val="bg1"/>
                  </a:solidFill>
                  <a:latin typeface="+mn-ea"/>
                  <a:cs typeface="华文黑体" pitchFamily="2" charset="-122"/>
                </a:rPr>
                <a:t>现代企业基本特征</a:t>
              </a:r>
              <a:endParaRPr lang="zh-CN" altLang="en-US" sz="2000" dirty="0">
                <a:solidFill>
                  <a:schemeClr val="bg1"/>
                </a:solidFill>
                <a:latin typeface="+mn-ea"/>
                <a:cs typeface="华文黑体" pitchFamily="2" charset="-122"/>
              </a:endParaRPr>
            </a:p>
          </p:txBody>
        </p:sp>
      </p:grpSp>
      <p:sp>
        <p:nvSpPr>
          <p:cNvPr id="42" name="文本框 41"/>
          <p:cNvSpPr txBox="1"/>
          <p:nvPr/>
        </p:nvSpPr>
        <p:spPr>
          <a:xfrm>
            <a:off x="971600" y="123478"/>
            <a:ext cx="7416824" cy="584776"/>
          </a:xfrm>
          <a:prstGeom prst="rect">
            <a:avLst/>
          </a:prstGeom>
          <a:noFill/>
        </p:spPr>
        <p:txBody>
          <a:bodyPr wrap="square" rtlCol="0">
            <a:spAutoFit/>
          </a:bodyPr>
          <a:lstStyle/>
          <a:p>
            <a:r>
              <a:rPr kumimoji="1" lang="zh-CN" altLang="en-US" sz="3200" dirty="0" smtClean="0">
                <a:latin typeface="黑体"/>
                <a:ea typeface="黑体"/>
              </a:rPr>
              <a:t>现代企业制度与基本特征</a:t>
            </a:r>
            <a:endParaRPr kumimoji="1" lang="zh-CN" altLang="en-US" sz="3200" dirty="0">
              <a:latin typeface="黑体"/>
              <a:ea typeface="黑体"/>
            </a:endParaRPr>
          </a:p>
        </p:txBody>
      </p:sp>
    </p:spTree>
    <p:extLst>
      <p:ext uri="{BB962C8B-B14F-4D97-AF65-F5344CB8AC3E}">
        <p14:creationId xmlns:p14="http://schemas.microsoft.com/office/powerpoint/2010/main" val="117829790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par>
                          <p:cTn id="18" fill="hold">
                            <p:stCondLst>
                              <p:cond delay="1500"/>
                            </p:stCondLst>
                            <p:childTnLst>
                              <p:par>
                                <p:cTn id="19" presetID="22" presetClass="entr" presetSubtype="2"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right)">
                                      <p:cBhvr>
                                        <p:cTn id="21" dur="500"/>
                                        <p:tgtEl>
                                          <p:spTgt spid="5"/>
                                        </p:tgtEl>
                                      </p:cBhvr>
                                    </p:animEffect>
                                  </p:childTnLst>
                                </p:cTn>
                              </p:par>
                              <p:par>
                                <p:cTn id="22" presetID="2" presetClass="entr" presetSubtype="8"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0-#ppt_w/2"/>
                                          </p:val>
                                        </p:tav>
                                        <p:tav tm="100000">
                                          <p:val>
                                            <p:strVal val="#ppt_x"/>
                                          </p:val>
                                        </p:tav>
                                      </p:tavLst>
                                    </p:anim>
                                    <p:anim calcmode="lin" valueType="num">
                                      <p:cBhvr additive="base">
                                        <p:cTn id="25" dur="500" fill="hold"/>
                                        <p:tgtEl>
                                          <p:spTgt spid="12"/>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1+#ppt_w/2"/>
                                          </p:val>
                                        </p:tav>
                                        <p:tav tm="100000">
                                          <p:val>
                                            <p:strVal val="#ppt_x"/>
                                          </p:val>
                                        </p:tav>
                                      </p:tavLst>
                                    </p:anim>
                                    <p:anim calcmode="lin" valueType="num">
                                      <p:cBhvr additive="base">
                                        <p:cTn id="29" dur="500" fill="hold"/>
                                        <p:tgtEl>
                                          <p:spTgt spid="13"/>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14" presetClass="entr" presetSubtype="10" fill="hold" grpId="0" nodeType="afterEffect">
                                  <p:stCondLst>
                                    <p:cond delay="0"/>
                                  </p:stCondLst>
                                  <p:childTnLst>
                                    <p:set>
                                      <p:cBhvr>
                                        <p:cTn id="32" dur="1" fill="hold">
                                          <p:stCondLst>
                                            <p:cond delay="0"/>
                                          </p:stCondLst>
                                        </p:cTn>
                                        <p:tgtEl>
                                          <p:spTgt spid="224"/>
                                        </p:tgtEl>
                                        <p:attrNameLst>
                                          <p:attrName>style.visibility</p:attrName>
                                        </p:attrNameLst>
                                      </p:cBhvr>
                                      <p:to>
                                        <p:strVal val="visible"/>
                                      </p:to>
                                    </p:set>
                                    <p:animEffect transition="in" filter="randombar(horizontal)">
                                      <p:cBhvr>
                                        <p:cTn id="33" dur="500"/>
                                        <p:tgtEl>
                                          <p:spTgt spid="224"/>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233"/>
                                        </p:tgtEl>
                                        <p:attrNameLst>
                                          <p:attrName>style.visibility</p:attrName>
                                        </p:attrNameLst>
                                      </p:cBhvr>
                                      <p:to>
                                        <p:strVal val="visible"/>
                                      </p:to>
                                    </p:set>
                                    <p:animEffect transition="in" filter="randombar(horizontal)">
                                      <p:cBhvr>
                                        <p:cTn id="36" dur="500"/>
                                        <p:tgtEl>
                                          <p:spTgt spid="2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3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Rectangle 2"/>
          <p:cNvSpPr>
            <a:spLocks noChangeArrowheads="1"/>
          </p:cNvSpPr>
          <p:nvPr/>
        </p:nvSpPr>
        <p:spPr bwMode="auto">
          <a:xfrm flipH="1">
            <a:off x="4644008" y="1275606"/>
            <a:ext cx="3672000" cy="2880320"/>
          </a:xfrm>
          <a:prstGeom prst="snip2DiagRect">
            <a:avLst/>
          </a:prstGeom>
          <a:solidFill>
            <a:schemeClr val="accent1">
              <a:lumMod val="40000"/>
              <a:lumOff val="60000"/>
              <a:alpha val="95000"/>
            </a:schemeClr>
          </a:solidFill>
          <a:ln w="9525">
            <a:noFill/>
            <a:miter lim="800000"/>
            <a:headEnd/>
            <a:tailEnd/>
          </a:ln>
        </p:spPr>
        <p:txBody>
          <a:bodyPr lIns="68566" tIns="34283" rIns="68566" bIns="34283" anchor="ctr"/>
          <a:lstStyle/>
          <a:p>
            <a:endParaRPr lang="zh-CN" altLang="en-US">
              <a:solidFill>
                <a:srgbClr val="F2F2F2"/>
              </a:solidFill>
              <a:latin typeface="Calibri" pitchFamily="34" charset="0"/>
              <a:sym typeface="Calibri" pitchFamily="34" charset="0"/>
            </a:endParaRPr>
          </a:p>
        </p:txBody>
      </p:sp>
      <p:sp>
        <p:nvSpPr>
          <p:cNvPr id="150" name="剪去对角的矩形 149"/>
          <p:cNvSpPr/>
          <p:nvPr/>
        </p:nvSpPr>
        <p:spPr>
          <a:xfrm>
            <a:off x="971600" y="1275606"/>
            <a:ext cx="3656450" cy="2592288"/>
          </a:xfrm>
          <a:prstGeom prst="snip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rtlCol="0" anchor="ctr"/>
          <a:lstStyle/>
          <a:p>
            <a:pPr algn="ctr"/>
            <a:endParaRPr lang="zh-CN" altLang="en-US">
              <a:solidFill>
                <a:srgbClr val="007FDE"/>
              </a:solidFill>
            </a:endParaRPr>
          </a:p>
        </p:txBody>
      </p:sp>
      <p:sp>
        <p:nvSpPr>
          <p:cNvPr id="151" name="矩形 104"/>
          <p:cNvSpPr>
            <a:spLocks noChangeArrowheads="1"/>
          </p:cNvSpPr>
          <p:nvPr/>
        </p:nvSpPr>
        <p:spPr bwMode="auto">
          <a:xfrm>
            <a:off x="2262343" y="1288182"/>
            <a:ext cx="1997942" cy="438561"/>
          </a:xfrm>
          <a:prstGeom prst="rect">
            <a:avLst/>
          </a:prstGeom>
          <a:noFill/>
          <a:ln w="9525">
            <a:noFill/>
            <a:miter lim="800000"/>
            <a:headEnd/>
            <a:tailEnd/>
          </a:ln>
        </p:spPr>
        <p:txBody>
          <a:bodyPr wrap="none" lIns="68560" tIns="34280" rIns="68560" bIns="34280">
            <a:spAutoFit/>
          </a:bodyPr>
          <a:lstStyle/>
          <a:p>
            <a:pPr algn="r"/>
            <a:r>
              <a:rPr lang="zh-CN" altLang="en-US" sz="2400" b="1" dirty="0" smtClean="0">
                <a:solidFill>
                  <a:srgbClr val="F2F2F2"/>
                </a:solidFill>
                <a:latin typeface="微软雅黑" pitchFamily="34" charset="-122"/>
                <a:ea typeface="微软雅黑" pitchFamily="34" charset="-122"/>
                <a:sym typeface="微软雅黑" pitchFamily="34" charset="-122"/>
              </a:rPr>
              <a:t>企业管理组织</a:t>
            </a:r>
            <a:endParaRPr lang="en-US" sz="2400" b="1" dirty="0">
              <a:solidFill>
                <a:srgbClr val="F2F2F2"/>
              </a:solidFill>
              <a:latin typeface="微软雅黑" pitchFamily="34" charset="-122"/>
              <a:ea typeface="微软雅黑" pitchFamily="34" charset="-122"/>
              <a:sym typeface="微软雅黑" pitchFamily="34" charset="-122"/>
            </a:endParaRPr>
          </a:p>
        </p:txBody>
      </p:sp>
      <p:sp>
        <p:nvSpPr>
          <p:cNvPr id="152" name="矩形 47"/>
          <p:cNvSpPr>
            <a:spLocks noChangeArrowheads="1"/>
          </p:cNvSpPr>
          <p:nvPr/>
        </p:nvSpPr>
        <p:spPr bwMode="auto">
          <a:xfrm>
            <a:off x="1119046" y="1779662"/>
            <a:ext cx="3384375" cy="1546557"/>
          </a:xfrm>
          <a:prstGeom prst="rect">
            <a:avLst/>
          </a:prstGeom>
          <a:noFill/>
          <a:ln w="9525">
            <a:noFill/>
            <a:miter lim="800000"/>
            <a:headEnd/>
            <a:tailEnd/>
          </a:ln>
        </p:spPr>
        <p:txBody>
          <a:bodyPr wrap="square" lIns="68560" tIns="34280" rIns="68560" bIns="34280">
            <a:spAutoFit/>
          </a:bodyPr>
          <a:lstStyle/>
          <a:p>
            <a:pPr lvl="0"/>
            <a:r>
              <a:rPr lang="zh-CN" altLang="zh-CN" sz="1600" dirty="0" smtClean="0">
                <a:solidFill>
                  <a:schemeClr val="bg1"/>
                </a:solidFill>
                <a:latin typeface="黑体"/>
                <a:ea typeface="黑体"/>
              </a:rPr>
              <a:t>组织</a:t>
            </a:r>
            <a:r>
              <a:rPr lang="zh-CN" altLang="en-US" sz="1600" dirty="0" smtClean="0">
                <a:solidFill>
                  <a:schemeClr val="bg1"/>
                </a:solidFill>
                <a:latin typeface="黑体"/>
                <a:ea typeface="黑体"/>
              </a:rPr>
              <a:t>是为了达到某种特定的目标，由分工与合作及不同层次的权利和责任制度而构成的人的集合</a:t>
            </a:r>
            <a:endParaRPr lang="en-US" altLang="zh-CN" sz="1600" dirty="0" smtClean="0">
              <a:solidFill>
                <a:schemeClr val="bg1"/>
              </a:solidFill>
              <a:latin typeface="黑体"/>
              <a:ea typeface="黑体"/>
            </a:endParaRPr>
          </a:p>
          <a:p>
            <a:pPr lvl="0"/>
            <a:r>
              <a:rPr lang="zh-CN" altLang="en-US" sz="1600" dirty="0" smtClean="0">
                <a:solidFill>
                  <a:schemeClr val="bg1"/>
                </a:solidFill>
                <a:latin typeface="黑体"/>
                <a:ea typeface="黑体"/>
              </a:rPr>
              <a:t>企业组织是为了有效地向社会提供产品和劳务，将企业的各种资源按照一定的形式结合起来的社会系统。</a:t>
            </a:r>
            <a:endParaRPr lang="zh-CN" altLang="zh-CN" sz="1600" dirty="0">
              <a:solidFill>
                <a:schemeClr val="bg1"/>
              </a:solidFill>
              <a:latin typeface="黑体"/>
              <a:ea typeface="黑体"/>
            </a:endParaRPr>
          </a:p>
        </p:txBody>
      </p:sp>
      <p:sp>
        <p:nvSpPr>
          <p:cNvPr id="55" name="文本框 54"/>
          <p:cNvSpPr txBox="1"/>
          <p:nvPr/>
        </p:nvSpPr>
        <p:spPr>
          <a:xfrm>
            <a:off x="971600" y="123478"/>
            <a:ext cx="2520280" cy="584776"/>
          </a:xfrm>
          <a:prstGeom prst="rect">
            <a:avLst/>
          </a:prstGeom>
          <a:noFill/>
        </p:spPr>
        <p:txBody>
          <a:bodyPr wrap="square" rtlCol="0">
            <a:spAutoFit/>
          </a:bodyPr>
          <a:lstStyle/>
          <a:p>
            <a:r>
              <a:rPr kumimoji="1" lang="zh-CN" altLang="en-US" sz="3200" dirty="0" smtClean="0">
                <a:latin typeface="黑体"/>
                <a:ea typeface="黑体"/>
              </a:rPr>
              <a:t>公司的设立</a:t>
            </a:r>
            <a:endParaRPr kumimoji="1" lang="zh-CN" altLang="en-US" sz="3200" dirty="0">
              <a:latin typeface="黑体"/>
              <a:ea typeface="黑体"/>
            </a:endParaRPr>
          </a:p>
        </p:txBody>
      </p:sp>
      <p:sp>
        <p:nvSpPr>
          <p:cNvPr id="56" name="矩形 104"/>
          <p:cNvSpPr>
            <a:spLocks noChangeArrowheads="1"/>
          </p:cNvSpPr>
          <p:nvPr/>
        </p:nvSpPr>
        <p:spPr bwMode="auto">
          <a:xfrm>
            <a:off x="4963096" y="1275606"/>
            <a:ext cx="2921272" cy="438561"/>
          </a:xfrm>
          <a:prstGeom prst="rect">
            <a:avLst/>
          </a:prstGeom>
          <a:noFill/>
          <a:ln w="9525">
            <a:noFill/>
            <a:miter lim="800000"/>
            <a:headEnd/>
            <a:tailEnd/>
          </a:ln>
        </p:spPr>
        <p:txBody>
          <a:bodyPr wrap="none" lIns="68560" tIns="34280" rIns="68560" bIns="34280">
            <a:spAutoFit/>
          </a:bodyPr>
          <a:lstStyle/>
          <a:p>
            <a:pPr algn="r"/>
            <a:r>
              <a:rPr lang="zh-CN" altLang="en-US" sz="2400" b="1" dirty="0" smtClean="0">
                <a:latin typeface="微软雅黑" pitchFamily="34" charset="-122"/>
                <a:ea typeface="微软雅黑" pitchFamily="34" charset="-122"/>
                <a:sym typeface="微软雅黑" pitchFamily="34" charset="-122"/>
              </a:rPr>
              <a:t>组织设计的基本内容</a:t>
            </a:r>
            <a:endParaRPr lang="en-US" sz="2400" b="1" dirty="0">
              <a:latin typeface="微软雅黑" pitchFamily="34" charset="-122"/>
              <a:ea typeface="微软雅黑" pitchFamily="34" charset="-122"/>
              <a:sym typeface="微软雅黑" pitchFamily="34" charset="-122"/>
            </a:endParaRPr>
          </a:p>
        </p:txBody>
      </p:sp>
      <p:sp>
        <p:nvSpPr>
          <p:cNvPr id="57" name="矩形 47"/>
          <p:cNvSpPr>
            <a:spLocks noChangeArrowheads="1"/>
          </p:cNvSpPr>
          <p:nvPr/>
        </p:nvSpPr>
        <p:spPr bwMode="auto">
          <a:xfrm>
            <a:off x="4689889" y="1757958"/>
            <a:ext cx="3554519" cy="2285221"/>
          </a:xfrm>
          <a:prstGeom prst="rect">
            <a:avLst/>
          </a:prstGeom>
          <a:noFill/>
          <a:ln w="9525">
            <a:noFill/>
            <a:miter lim="800000"/>
            <a:headEnd/>
            <a:tailEnd/>
          </a:ln>
        </p:spPr>
        <p:txBody>
          <a:bodyPr wrap="square" lIns="68560" tIns="34280" rIns="68560" bIns="34280">
            <a:spAutoFit/>
          </a:bodyPr>
          <a:lstStyle/>
          <a:p>
            <a:pPr lvl="0"/>
            <a:r>
              <a:rPr lang="en-US" altLang="zh-CN" sz="1600" dirty="0" smtClean="0">
                <a:solidFill>
                  <a:srgbClr val="000000"/>
                </a:solidFill>
                <a:latin typeface="黑体"/>
                <a:ea typeface="黑体"/>
              </a:rPr>
              <a:t>1.</a:t>
            </a:r>
            <a:r>
              <a:rPr lang="zh-CN" altLang="en-US" sz="1600" dirty="0" smtClean="0">
                <a:solidFill>
                  <a:srgbClr val="000000"/>
                </a:solidFill>
                <a:latin typeface="黑体"/>
                <a:ea typeface="黑体"/>
              </a:rPr>
              <a:t>层次的划分</a:t>
            </a:r>
            <a:endParaRPr lang="en-US" altLang="zh-CN" sz="1600" dirty="0" smtClean="0">
              <a:solidFill>
                <a:srgbClr val="000000"/>
              </a:solidFill>
              <a:latin typeface="黑体"/>
              <a:ea typeface="黑体"/>
            </a:endParaRPr>
          </a:p>
          <a:p>
            <a:pPr marL="342900" lvl="0" indent="-342900">
              <a:buFont typeface="+mj-lt"/>
              <a:buAutoNum type="arabicParenBoth"/>
            </a:pPr>
            <a:r>
              <a:rPr lang="zh-CN" altLang="en-US" sz="1600" dirty="0" smtClean="0">
                <a:solidFill>
                  <a:srgbClr val="000000"/>
                </a:solidFill>
                <a:latin typeface="黑体"/>
                <a:ea typeface="黑体"/>
              </a:rPr>
              <a:t>管理幅度和管理层次</a:t>
            </a:r>
            <a:endParaRPr lang="en-US" altLang="zh-CN" sz="1600" dirty="0" smtClean="0">
              <a:solidFill>
                <a:srgbClr val="000000"/>
              </a:solidFill>
              <a:latin typeface="黑体"/>
              <a:ea typeface="黑体"/>
            </a:endParaRPr>
          </a:p>
          <a:p>
            <a:pPr marL="342900" lvl="0" indent="-342900">
              <a:buFont typeface="+mj-lt"/>
              <a:buAutoNum type="arabicParenBoth"/>
            </a:pPr>
            <a:r>
              <a:rPr lang="zh-CN" altLang="en-US" sz="1600" dirty="0" smtClean="0">
                <a:solidFill>
                  <a:srgbClr val="000000"/>
                </a:solidFill>
                <a:latin typeface="黑体"/>
                <a:ea typeface="黑体"/>
              </a:rPr>
              <a:t>两种基本的组织结构形式</a:t>
            </a:r>
            <a:endParaRPr lang="en-US" altLang="zh-CN" sz="1600" dirty="0" smtClean="0">
              <a:solidFill>
                <a:srgbClr val="000000"/>
              </a:solidFill>
              <a:latin typeface="黑体"/>
              <a:ea typeface="黑体"/>
            </a:endParaRPr>
          </a:p>
          <a:p>
            <a:pPr marL="342900" lvl="0" indent="-342900">
              <a:buFont typeface="Wingdings" charset="2"/>
              <a:buAutoNum type="circleNumWdBlackPlain"/>
            </a:pPr>
            <a:r>
              <a:rPr lang="zh-CN" altLang="en-US" sz="1600" dirty="0" smtClean="0">
                <a:solidFill>
                  <a:srgbClr val="000000"/>
                </a:solidFill>
                <a:latin typeface="黑体"/>
                <a:ea typeface="黑体"/>
              </a:rPr>
              <a:t>扁平型结构：是指在组织规模一定时，管理幅度较大而管理层次较少</a:t>
            </a:r>
            <a:endParaRPr lang="en-US" altLang="zh-CN" sz="1600" dirty="0" smtClean="0">
              <a:solidFill>
                <a:srgbClr val="000000"/>
              </a:solidFill>
              <a:latin typeface="黑体"/>
              <a:ea typeface="黑体"/>
            </a:endParaRPr>
          </a:p>
          <a:p>
            <a:pPr marL="342900" lvl="0" indent="-342900">
              <a:buFont typeface="Wingdings" charset="2"/>
              <a:buAutoNum type="circleNumWdBlackPlain"/>
            </a:pPr>
            <a:r>
              <a:rPr lang="zh-CN" altLang="en-US" sz="1600" dirty="0" smtClean="0">
                <a:solidFill>
                  <a:srgbClr val="000000"/>
                </a:solidFill>
                <a:latin typeface="黑体"/>
                <a:ea typeface="黑体"/>
              </a:rPr>
              <a:t>高型结构：是指组织规模一定时，管理幅度小，而管理层次较多的高、尖、细的金字塔形的组织结构</a:t>
            </a:r>
            <a:endParaRPr lang="en-US" altLang="zh-CN" sz="1600" dirty="0" smtClean="0">
              <a:solidFill>
                <a:srgbClr val="000000"/>
              </a:solidFill>
              <a:latin typeface="黑体"/>
              <a:ea typeface="黑体"/>
            </a:endParaRPr>
          </a:p>
          <a:p>
            <a:pPr lvl="0"/>
            <a:endParaRPr lang="zh-CN" altLang="zh-CN" sz="1600" dirty="0">
              <a:solidFill>
                <a:srgbClr val="000000"/>
              </a:solidFill>
              <a:latin typeface="黑体"/>
              <a:ea typeface="黑体"/>
            </a:endParaRPr>
          </a:p>
        </p:txBody>
      </p:sp>
    </p:spTree>
    <p:extLst>
      <p:ext uri="{BB962C8B-B14F-4D97-AF65-F5344CB8AC3E}">
        <p14:creationId xmlns:p14="http://schemas.microsoft.com/office/powerpoint/2010/main" val="2017773298"/>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fill="hold"/>
                                        <p:tgtEl>
                                          <p:spTgt spid="83"/>
                                        </p:tgtEl>
                                        <p:attrNameLst>
                                          <p:attrName>ppt_x</p:attrName>
                                        </p:attrNameLst>
                                      </p:cBhvr>
                                      <p:tavLst>
                                        <p:tav tm="0">
                                          <p:val>
                                            <p:strVal val="0-#ppt_w/2"/>
                                          </p:val>
                                        </p:tav>
                                        <p:tav tm="100000">
                                          <p:val>
                                            <p:strVal val="#ppt_x"/>
                                          </p:val>
                                        </p:tav>
                                      </p:tavLst>
                                    </p:anim>
                                    <p:anim calcmode="lin" valueType="num">
                                      <p:cBhvr additive="base">
                                        <p:cTn id="8" dur="500" fill="hold"/>
                                        <p:tgtEl>
                                          <p:spTgt spid="8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50"/>
                                        </p:tgtEl>
                                        <p:attrNameLst>
                                          <p:attrName>style.visibility</p:attrName>
                                        </p:attrNameLst>
                                      </p:cBhvr>
                                      <p:to>
                                        <p:strVal val="visible"/>
                                      </p:to>
                                    </p:set>
                                    <p:anim calcmode="lin" valueType="num">
                                      <p:cBhvr additive="base">
                                        <p:cTn id="12" dur="500" fill="hold"/>
                                        <p:tgtEl>
                                          <p:spTgt spid="150"/>
                                        </p:tgtEl>
                                        <p:attrNameLst>
                                          <p:attrName>ppt_x</p:attrName>
                                        </p:attrNameLst>
                                      </p:cBhvr>
                                      <p:tavLst>
                                        <p:tav tm="0">
                                          <p:val>
                                            <p:strVal val="1+#ppt_w/2"/>
                                          </p:val>
                                        </p:tav>
                                        <p:tav tm="100000">
                                          <p:val>
                                            <p:strVal val="#ppt_x"/>
                                          </p:val>
                                        </p:tav>
                                      </p:tavLst>
                                    </p:anim>
                                    <p:anim calcmode="lin" valueType="num">
                                      <p:cBhvr additive="base">
                                        <p:cTn id="13" dur="500" fill="hold"/>
                                        <p:tgtEl>
                                          <p:spTgt spid="15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152"/>
                                        </p:tgtEl>
                                        <p:attrNameLst>
                                          <p:attrName>style.visibility</p:attrName>
                                        </p:attrNameLst>
                                      </p:cBhvr>
                                      <p:to>
                                        <p:strVal val="visible"/>
                                      </p:to>
                                    </p:set>
                                    <p:animEffect transition="in" filter="randombar(horizontal)">
                                      <p:cBhvr>
                                        <p:cTn id="17" dur="300"/>
                                        <p:tgtEl>
                                          <p:spTgt spid="152"/>
                                        </p:tgtEl>
                                      </p:cBhvr>
                                    </p:animEffect>
                                  </p:childTnLst>
                                </p:cTn>
                              </p:par>
                            </p:childTnLst>
                          </p:cTn>
                        </p:par>
                        <p:par>
                          <p:cTn id="18" fill="hold">
                            <p:stCondLst>
                              <p:cond delay="1300"/>
                            </p:stCondLst>
                            <p:childTnLst>
                              <p:par>
                                <p:cTn id="19" presetID="22" presetClass="entr" presetSubtype="2" fill="hold" grpId="0" nodeType="afterEffect">
                                  <p:stCondLst>
                                    <p:cond delay="0"/>
                                  </p:stCondLst>
                                  <p:childTnLst>
                                    <p:set>
                                      <p:cBhvr>
                                        <p:cTn id="20" dur="1" fill="hold">
                                          <p:stCondLst>
                                            <p:cond delay="0"/>
                                          </p:stCondLst>
                                        </p:cTn>
                                        <p:tgtEl>
                                          <p:spTgt spid="151"/>
                                        </p:tgtEl>
                                        <p:attrNameLst>
                                          <p:attrName>style.visibility</p:attrName>
                                        </p:attrNameLst>
                                      </p:cBhvr>
                                      <p:to>
                                        <p:strVal val="visible"/>
                                      </p:to>
                                    </p:set>
                                    <p:animEffect transition="in" filter="wipe(right)">
                                      <p:cBhvr>
                                        <p:cTn id="21" dur="300"/>
                                        <p:tgtEl>
                                          <p:spTgt spid="151"/>
                                        </p:tgtEl>
                                      </p:cBhvr>
                                    </p:animEffect>
                                  </p:childTnLst>
                                </p:cTn>
                              </p:par>
                            </p:childTnLst>
                          </p:cTn>
                        </p:par>
                        <p:par>
                          <p:cTn id="22" fill="hold">
                            <p:stCondLst>
                              <p:cond delay="1600"/>
                            </p:stCondLst>
                            <p:childTnLst>
                              <p:par>
                                <p:cTn id="23" presetID="14" presetClass="entr" presetSubtype="10"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randombar(horizontal)">
                                      <p:cBhvr>
                                        <p:cTn id="25" dur="300"/>
                                        <p:tgtEl>
                                          <p:spTgt spid="57"/>
                                        </p:tgtEl>
                                      </p:cBhvr>
                                    </p:animEffect>
                                  </p:childTnLst>
                                </p:cTn>
                              </p:par>
                            </p:childTnLst>
                          </p:cTn>
                        </p:par>
                        <p:par>
                          <p:cTn id="26" fill="hold">
                            <p:stCondLst>
                              <p:cond delay="1900"/>
                            </p:stCondLst>
                            <p:childTnLst>
                              <p:par>
                                <p:cTn id="27" presetID="22" presetClass="entr" presetSubtype="2"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right)">
                                      <p:cBhvr>
                                        <p:cTn id="29" dur="3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150" grpId="0" animBg="1"/>
      <p:bldP spid="151" grpId="0"/>
      <p:bldP spid="152" grpId="0"/>
      <p:bldP spid="56" grpId="0"/>
      <p:bldP spid="5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Rectangle 2"/>
          <p:cNvSpPr>
            <a:spLocks noChangeArrowheads="1"/>
          </p:cNvSpPr>
          <p:nvPr/>
        </p:nvSpPr>
        <p:spPr bwMode="auto">
          <a:xfrm flipH="1">
            <a:off x="4572000" y="2139702"/>
            <a:ext cx="3672000" cy="2324794"/>
          </a:xfrm>
          <a:prstGeom prst="snip2DiagRect">
            <a:avLst/>
          </a:prstGeom>
          <a:solidFill>
            <a:schemeClr val="accent1">
              <a:lumMod val="40000"/>
              <a:lumOff val="60000"/>
              <a:alpha val="95000"/>
            </a:schemeClr>
          </a:solidFill>
          <a:ln w="9525">
            <a:noFill/>
            <a:miter lim="800000"/>
            <a:headEnd/>
            <a:tailEnd/>
          </a:ln>
        </p:spPr>
        <p:txBody>
          <a:bodyPr lIns="68566" tIns="34283" rIns="68566" bIns="34283" anchor="ctr"/>
          <a:lstStyle/>
          <a:p>
            <a:endParaRPr lang="zh-CN" altLang="en-US">
              <a:solidFill>
                <a:srgbClr val="F2F2F2"/>
              </a:solidFill>
              <a:latin typeface="Calibri" pitchFamily="34" charset="0"/>
              <a:sym typeface="Calibri" pitchFamily="34" charset="0"/>
            </a:endParaRPr>
          </a:p>
        </p:txBody>
      </p:sp>
      <p:sp>
        <p:nvSpPr>
          <p:cNvPr id="150" name="剪去对角的矩形 149"/>
          <p:cNvSpPr/>
          <p:nvPr/>
        </p:nvSpPr>
        <p:spPr>
          <a:xfrm>
            <a:off x="899592" y="2139702"/>
            <a:ext cx="3656450" cy="2324794"/>
          </a:xfrm>
          <a:prstGeom prst="snip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rtlCol="0" anchor="ctr"/>
          <a:lstStyle/>
          <a:p>
            <a:pPr algn="ctr"/>
            <a:endParaRPr lang="zh-CN" altLang="en-US">
              <a:solidFill>
                <a:srgbClr val="007FDE"/>
              </a:solidFill>
            </a:endParaRPr>
          </a:p>
        </p:txBody>
      </p:sp>
      <p:sp>
        <p:nvSpPr>
          <p:cNvPr id="152" name="矩形 47"/>
          <p:cNvSpPr>
            <a:spLocks noChangeArrowheads="1"/>
          </p:cNvSpPr>
          <p:nvPr/>
        </p:nvSpPr>
        <p:spPr bwMode="auto">
          <a:xfrm>
            <a:off x="971600" y="843558"/>
            <a:ext cx="7560840" cy="1146448"/>
          </a:xfrm>
          <a:prstGeom prst="rect">
            <a:avLst/>
          </a:prstGeom>
          <a:noFill/>
          <a:ln w="9525">
            <a:noFill/>
            <a:miter lim="800000"/>
            <a:headEnd/>
            <a:tailEnd/>
          </a:ln>
        </p:spPr>
        <p:txBody>
          <a:bodyPr wrap="square" lIns="68560" tIns="34280" rIns="68560" bIns="34280">
            <a:spAutoFit/>
          </a:bodyPr>
          <a:lstStyle/>
          <a:p>
            <a:pPr lvl="0"/>
            <a:r>
              <a:rPr lang="zh-CN" altLang="en-US" dirty="0" smtClean="0">
                <a:solidFill>
                  <a:srgbClr val="000000"/>
                </a:solidFill>
                <a:latin typeface="黑体"/>
                <a:ea typeface="黑体"/>
              </a:rPr>
              <a:t>部门是指组织工作主管人员为完成规定的任务而有权管辖的一个特定领域</a:t>
            </a:r>
            <a:endParaRPr lang="en-US" altLang="zh-CN" dirty="0" smtClean="0">
              <a:solidFill>
                <a:srgbClr val="000000"/>
              </a:solidFill>
              <a:latin typeface="黑体"/>
              <a:ea typeface="黑体"/>
            </a:endParaRPr>
          </a:p>
          <a:p>
            <a:pPr lvl="0"/>
            <a:r>
              <a:rPr lang="zh-CN" altLang="en-US" dirty="0" smtClean="0">
                <a:solidFill>
                  <a:srgbClr val="000000"/>
                </a:solidFill>
                <a:latin typeface="黑体"/>
                <a:ea typeface="黑体"/>
              </a:rPr>
              <a:t>部门划分的目的：在于确定组织中各项任务的分配与责任的 归属，以求分工合理、职责分明，有效地达成组织的目标</a:t>
            </a:r>
            <a:endParaRPr lang="en-US" altLang="zh-CN" dirty="0" smtClean="0">
              <a:solidFill>
                <a:srgbClr val="000000"/>
              </a:solidFill>
              <a:latin typeface="黑体"/>
              <a:ea typeface="黑体"/>
            </a:endParaRPr>
          </a:p>
          <a:p>
            <a:pPr lvl="0"/>
            <a:endParaRPr lang="zh-CN" altLang="zh-CN" sz="1600" dirty="0">
              <a:solidFill>
                <a:srgbClr val="000000"/>
              </a:solidFill>
              <a:latin typeface="黑体"/>
              <a:ea typeface="黑体"/>
            </a:endParaRPr>
          </a:p>
        </p:txBody>
      </p:sp>
      <p:sp>
        <p:nvSpPr>
          <p:cNvPr id="55" name="文本框 54"/>
          <p:cNvSpPr txBox="1"/>
          <p:nvPr/>
        </p:nvSpPr>
        <p:spPr>
          <a:xfrm>
            <a:off x="971600" y="123478"/>
            <a:ext cx="5040560" cy="1077218"/>
          </a:xfrm>
          <a:prstGeom prst="rect">
            <a:avLst/>
          </a:prstGeom>
          <a:noFill/>
        </p:spPr>
        <p:txBody>
          <a:bodyPr wrap="square" rtlCol="0">
            <a:spAutoFit/>
          </a:bodyPr>
          <a:lstStyle/>
          <a:p>
            <a:r>
              <a:rPr kumimoji="1" lang="zh-CN" altLang="en-US" sz="3200" dirty="0" smtClean="0">
                <a:latin typeface="黑体"/>
                <a:ea typeface="黑体"/>
              </a:rPr>
              <a:t>公司的设立</a:t>
            </a:r>
            <a:r>
              <a:rPr kumimoji="1" lang="en-US" altLang="zh-CN" sz="3200" dirty="0" smtClean="0">
                <a:latin typeface="黑体"/>
                <a:ea typeface="黑体"/>
              </a:rPr>
              <a:t>-</a:t>
            </a:r>
            <a:r>
              <a:rPr lang="zh-CN" altLang="en-US" sz="3200" b="1" dirty="0">
                <a:solidFill>
                  <a:srgbClr val="000000"/>
                </a:solidFill>
                <a:latin typeface="微软雅黑" pitchFamily="34" charset="-122"/>
                <a:ea typeface="微软雅黑" pitchFamily="34" charset="-122"/>
                <a:sym typeface="微软雅黑" pitchFamily="34" charset="-122"/>
              </a:rPr>
              <a:t>部门的划分</a:t>
            </a:r>
            <a:endParaRPr lang="en-US" altLang="zh-CN" sz="3200" b="1" dirty="0">
              <a:solidFill>
                <a:srgbClr val="000000"/>
              </a:solidFill>
              <a:latin typeface="微软雅黑" pitchFamily="34" charset="-122"/>
              <a:ea typeface="微软雅黑" pitchFamily="34" charset="-122"/>
              <a:sym typeface="微软雅黑" pitchFamily="34" charset="-122"/>
            </a:endParaRPr>
          </a:p>
          <a:p>
            <a:endParaRPr kumimoji="1" lang="zh-CN" altLang="en-US" sz="3200" dirty="0">
              <a:latin typeface="黑体"/>
              <a:ea typeface="黑体"/>
            </a:endParaRPr>
          </a:p>
        </p:txBody>
      </p:sp>
      <p:sp>
        <p:nvSpPr>
          <p:cNvPr id="56" name="矩形 104"/>
          <p:cNvSpPr>
            <a:spLocks noChangeArrowheads="1"/>
          </p:cNvSpPr>
          <p:nvPr/>
        </p:nvSpPr>
        <p:spPr bwMode="auto">
          <a:xfrm>
            <a:off x="4932040" y="2139702"/>
            <a:ext cx="2292895" cy="438561"/>
          </a:xfrm>
          <a:prstGeom prst="rect">
            <a:avLst/>
          </a:prstGeom>
          <a:noFill/>
          <a:ln w="9525">
            <a:noFill/>
            <a:miter lim="800000"/>
            <a:headEnd/>
            <a:tailEnd/>
          </a:ln>
        </p:spPr>
        <p:txBody>
          <a:bodyPr wrap="none" lIns="68560" tIns="34280" rIns="68560" bIns="34280">
            <a:spAutoFit/>
          </a:bodyPr>
          <a:lstStyle/>
          <a:p>
            <a:pPr algn="r"/>
            <a:r>
              <a:rPr lang="zh-CN" altLang="en-US" sz="2400" b="1" dirty="0" smtClean="0">
                <a:latin typeface="微软雅黑" pitchFamily="34" charset="-122"/>
                <a:ea typeface="微软雅黑" pitchFamily="34" charset="-122"/>
                <a:sym typeface="微软雅黑" pitchFamily="34" charset="-122"/>
              </a:rPr>
              <a:t>部门划分的原则</a:t>
            </a:r>
            <a:endParaRPr lang="en-US" sz="2400" b="1" dirty="0">
              <a:latin typeface="微软雅黑" pitchFamily="34" charset="-122"/>
              <a:ea typeface="微软雅黑" pitchFamily="34" charset="-122"/>
              <a:sym typeface="微软雅黑" pitchFamily="34" charset="-122"/>
            </a:endParaRPr>
          </a:p>
        </p:txBody>
      </p:sp>
      <p:sp>
        <p:nvSpPr>
          <p:cNvPr id="57" name="矩形 47"/>
          <p:cNvSpPr>
            <a:spLocks noChangeArrowheads="1"/>
          </p:cNvSpPr>
          <p:nvPr/>
        </p:nvSpPr>
        <p:spPr bwMode="auto">
          <a:xfrm>
            <a:off x="4860032" y="2681377"/>
            <a:ext cx="2978455" cy="1546557"/>
          </a:xfrm>
          <a:prstGeom prst="rect">
            <a:avLst/>
          </a:prstGeom>
          <a:noFill/>
          <a:ln w="9525">
            <a:noFill/>
            <a:miter lim="800000"/>
            <a:headEnd/>
            <a:tailEnd/>
          </a:ln>
        </p:spPr>
        <p:txBody>
          <a:bodyPr wrap="square" lIns="68560" tIns="34280" rIns="68560" bIns="34280">
            <a:spAutoFit/>
          </a:bodyPr>
          <a:lstStyle/>
          <a:p>
            <a:pPr marL="342900" lvl="0" indent="-342900">
              <a:buFont typeface="+mj-ea"/>
              <a:buAutoNum type="circleNumDbPlain"/>
            </a:pPr>
            <a:r>
              <a:rPr lang="zh-CN" altLang="en-US" sz="1600" dirty="0" smtClean="0">
                <a:solidFill>
                  <a:srgbClr val="000000"/>
                </a:solidFill>
                <a:latin typeface="黑体"/>
                <a:ea typeface="黑体"/>
              </a:rPr>
              <a:t>力求维持最少部门</a:t>
            </a:r>
            <a:endParaRPr lang="en-US" altLang="zh-CN" sz="1600" dirty="0" smtClean="0">
              <a:solidFill>
                <a:srgbClr val="000000"/>
              </a:solidFill>
              <a:latin typeface="黑体"/>
              <a:ea typeface="黑体"/>
            </a:endParaRPr>
          </a:p>
          <a:p>
            <a:pPr marL="342900" lvl="0" indent="-342900">
              <a:buFont typeface="+mj-ea"/>
              <a:buAutoNum type="circleNumDbPlain"/>
            </a:pPr>
            <a:r>
              <a:rPr lang="zh-CN" altLang="en-US" sz="1600" dirty="0" smtClean="0">
                <a:solidFill>
                  <a:srgbClr val="000000"/>
                </a:solidFill>
                <a:latin typeface="黑体"/>
                <a:ea typeface="黑体"/>
              </a:rPr>
              <a:t>部门设置应具有弹性</a:t>
            </a:r>
            <a:endParaRPr lang="en-US" altLang="zh-CN" sz="1600" dirty="0" smtClean="0">
              <a:solidFill>
                <a:srgbClr val="000000"/>
              </a:solidFill>
              <a:latin typeface="黑体"/>
              <a:ea typeface="黑体"/>
            </a:endParaRPr>
          </a:p>
          <a:p>
            <a:pPr marL="342900" lvl="0" indent="-342900">
              <a:buFont typeface="+mj-ea"/>
              <a:buAutoNum type="circleNumDbPlain"/>
            </a:pPr>
            <a:r>
              <a:rPr lang="zh-CN" altLang="en-US" sz="1600" dirty="0" smtClean="0">
                <a:solidFill>
                  <a:srgbClr val="000000"/>
                </a:solidFill>
                <a:latin typeface="黑体"/>
                <a:ea typeface="黑体"/>
              </a:rPr>
              <a:t>确保目标的实现</a:t>
            </a:r>
            <a:endParaRPr lang="en-US" altLang="zh-CN" sz="1600" dirty="0" smtClean="0">
              <a:solidFill>
                <a:srgbClr val="000000"/>
              </a:solidFill>
              <a:latin typeface="黑体"/>
              <a:ea typeface="黑体"/>
            </a:endParaRPr>
          </a:p>
          <a:p>
            <a:pPr marL="342900" lvl="0" indent="-342900">
              <a:buFont typeface="+mj-ea"/>
              <a:buAutoNum type="circleNumDbPlain"/>
            </a:pPr>
            <a:r>
              <a:rPr lang="zh-CN" altLang="en-US" sz="1600" dirty="0" smtClean="0">
                <a:solidFill>
                  <a:srgbClr val="000000"/>
                </a:solidFill>
                <a:latin typeface="黑体"/>
                <a:ea typeface="黑体"/>
              </a:rPr>
              <a:t>各部门工作量的分配应尽量达到平衡</a:t>
            </a:r>
            <a:endParaRPr lang="en-US" altLang="zh-CN" sz="1600" dirty="0" smtClean="0">
              <a:solidFill>
                <a:srgbClr val="000000"/>
              </a:solidFill>
              <a:latin typeface="黑体"/>
              <a:ea typeface="黑体"/>
            </a:endParaRPr>
          </a:p>
          <a:p>
            <a:pPr marL="342900" lvl="0" indent="-342900">
              <a:buFont typeface="+mj-ea"/>
              <a:buAutoNum type="circleNumDbPlain"/>
            </a:pPr>
            <a:r>
              <a:rPr lang="zh-CN" altLang="en-US" sz="1600" dirty="0" smtClean="0">
                <a:solidFill>
                  <a:srgbClr val="000000"/>
                </a:solidFill>
                <a:latin typeface="黑体"/>
                <a:ea typeface="黑体"/>
              </a:rPr>
              <a:t>检查部门与业务部门分设</a:t>
            </a:r>
            <a:endParaRPr lang="zh-CN" altLang="zh-CN" sz="1600" dirty="0">
              <a:solidFill>
                <a:srgbClr val="000000"/>
              </a:solidFill>
              <a:latin typeface="黑体"/>
              <a:ea typeface="黑体"/>
            </a:endParaRPr>
          </a:p>
        </p:txBody>
      </p:sp>
      <p:sp>
        <p:nvSpPr>
          <p:cNvPr id="9" name="矩形 104"/>
          <p:cNvSpPr>
            <a:spLocks noChangeArrowheads="1"/>
          </p:cNvSpPr>
          <p:nvPr/>
        </p:nvSpPr>
        <p:spPr bwMode="auto">
          <a:xfrm>
            <a:off x="1923832" y="2155004"/>
            <a:ext cx="2292895" cy="438561"/>
          </a:xfrm>
          <a:prstGeom prst="rect">
            <a:avLst/>
          </a:prstGeom>
          <a:noFill/>
          <a:ln w="9525">
            <a:noFill/>
            <a:miter lim="800000"/>
            <a:headEnd/>
            <a:tailEnd/>
          </a:ln>
        </p:spPr>
        <p:txBody>
          <a:bodyPr wrap="none" lIns="68560" tIns="34280" rIns="68560" bIns="34280">
            <a:spAutoFit/>
          </a:bodyPr>
          <a:lstStyle/>
          <a:p>
            <a:pPr algn="r"/>
            <a:r>
              <a:rPr lang="zh-CN" altLang="en-US" sz="2400" b="1" dirty="0" smtClean="0">
                <a:solidFill>
                  <a:schemeClr val="bg1"/>
                </a:solidFill>
                <a:latin typeface="微软雅黑" pitchFamily="34" charset="-122"/>
                <a:ea typeface="微软雅黑" pitchFamily="34" charset="-122"/>
                <a:sym typeface="微软雅黑" pitchFamily="34" charset="-122"/>
              </a:rPr>
              <a:t>部门划分的标准</a:t>
            </a:r>
            <a:endParaRPr lang="en-US" sz="2400" b="1" dirty="0">
              <a:solidFill>
                <a:schemeClr val="bg1"/>
              </a:solidFill>
              <a:latin typeface="微软雅黑" pitchFamily="34" charset="-122"/>
              <a:ea typeface="微软雅黑" pitchFamily="34" charset="-122"/>
              <a:sym typeface="微软雅黑" pitchFamily="34" charset="-122"/>
            </a:endParaRPr>
          </a:p>
        </p:txBody>
      </p:sp>
      <p:sp>
        <p:nvSpPr>
          <p:cNvPr id="10" name="矩形 47"/>
          <p:cNvSpPr>
            <a:spLocks noChangeArrowheads="1"/>
          </p:cNvSpPr>
          <p:nvPr/>
        </p:nvSpPr>
        <p:spPr bwMode="auto">
          <a:xfrm>
            <a:off x="1083450" y="2606751"/>
            <a:ext cx="3554519" cy="1792778"/>
          </a:xfrm>
          <a:prstGeom prst="rect">
            <a:avLst/>
          </a:prstGeom>
          <a:noFill/>
          <a:ln w="9525">
            <a:noFill/>
            <a:miter lim="800000"/>
            <a:headEnd/>
            <a:tailEnd/>
          </a:ln>
        </p:spPr>
        <p:txBody>
          <a:bodyPr wrap="square" lIns="68560" tIns="34280" rIns="68560" bIns="34280">
            <a:spAutoFit/>
          </a:bodyPr>
          <a:lstStyle/>
          <a:p>
            <a:pPr marL="342900" lvl="0" indent="-342900">
              <a:buFont typeface="Wingdings" charset="2"/>
              <a:buAutoNum type="circleNumWdBlackPlain"/>
            </a:pPr>
            <a:r>
              <a:rPr lang="zh-CN" altLang="en-US" sz="1600" dirty="0" smtClean="0">
                <a:solidFill>
                  <a:srgbClr val="FFFFFF"/>
                </a:solidFill>
                <a:latin typeface="黑体"/>
                <a:ea typeface="黑体"/>
              </a:rPr>
              <a:t>按人数划分</a:t>
            </a:r>
            <a:endParaRPr lang="en-US" altLang="zh-CN" sz="1600" dirty="0" smtClean="0">
              <a:solidFill>
                <a:srgbClr val="FFFFFF"/>
              </a:solidFill>
              <a:latin typeface="黑体"/>
              <a:ea typeface="黑体"/>
            </a:endParaRPr>
          </a:p>
          <a:p>
            <a:pPr marL="342900" lvl="0" indent="-342900">
              <a:buFont typeface="Wingdings" charset="2"/>
              <a:buAutoNum type="circleNumWdBlackPlain"/>
            </a:pPr>
            <a:r>
              <a:rPr lang="zh-CN" altLang="en-US" sz="1600" dirty="0" smtClean="0">
                <a:solidFill>
                  <a:srgbClr val="FFFFFF"/>
                </a:solidFill>
                <a:latin typeface="黑体"/>
                <a:ea typeface="黑体"/>
              </a:rPr>
              <a:t>按时间划分</a:t>
            </a:r>
            <a:endParaRPr lang="en-US" altLang="zh-CN" sz="1600" dirty="0" smtClean="0">
              <a:solidFill>
                <a:srgbClr val="FFFFFF"/>
              </a:solidFill>
              <a:latin typeface="黑体"/>
              <a:ea typeface="黑体"/>
            </a:endParaRPr>
          </a:p>
          <a:p>
            <a:pPr marL="342900" lvl="0" indent="-342900">
              <a:buFont typeface="Wingdings" charset="2"/>
              <a:buAutoNum type="circleNumWdBlackPlain"/>
            </a:pPr>
            <a:r>
              <a:rPr lang="zh-CN" altLang="en-US" sz="1600" dirty="0" smtClean="0">
                <a:solidFill>
                  <a:srgbClr val="FFFFFF"/>
                </a:solidFill>
                <a:latin typeface="黑体"/>
                <a:ea typeface="黑体"/>
              </a:rPr>
              <a:t>按职能划分</a:t>
            </a:r>
            <a:endParaRPr lang="en-US" altLang="zh-CN" sz="1600" dirty="0" smtClean="0">
              <a:solidFill>
                <a:srgbClr val="FFFFFF"/>
              </a:solidFill>
              <a:latin typeface="黑体"/>
              <a:ea typeface="黑体"/>
            </a:endParaRPr>
          </a:p>
          <a:p>
            <a:pPr marL="342900" lvl="0" indent="-342900">
              <a:buFont typeface="Wingdings" charset="2"/>
              <a:buAutoNum type="circleNumWdBlackPlain"/>
            </a:pPr>
            <a:r>
              <a:rPr lang="zh-CN" altLang="en-US" sz="1600" dirty="0" smtClean="0">
                <a:solidFill>
                  <a:srgbClr val="FFFFFF"/>
                </a:solidFill>
                <a:latin typeface="黑体"/>
                <a:ea typeface="黑体"/>
              </a:rPr>
              <a:t>按地区或地域划分</a:t>
            </a:r>
            <a:endParaRPr lang="en-US" altLang="zh-CN" sz="1600" dirty="0" smtClean="0">
              <a:solidFill>
                <a:srgbClr val="FFFFFF"/>
              </a:solidFill>
              <a:latin typeface="黑体"/>
              <a:ea typeface="黑体"/>
            </a:endParaRPr>
          </a:p>
          <a:p>
            <a:pPr marL="342900" lvl="0" indent="-342900">
              <a:buFont typeface="Wingdings" charset="2"/>
              <a:buAutoNum type="circleNumWdBlackPlain"/>
            </a:pPr>
            <a:r>
              <a:rPr lang="zh-CN" altLang="en-US" sz="1600" dirty="0" smtClean="0">
                <a:solidFill>
                  <a:srgbClr val="FFFFFF"/>
                </a:solidFill>
                <a:latin typeface="黑体"/>
                <a:ea typeface="黑体"/>
              </a:rPr>
              <a:t>按产品划分</a:t>
            </a:r>
            <a:endParaRPr lang="en-US" altLang="zh-CN" sz="1600" dirty="0" smtClean="0">
              <a:solidFill>
                <a:srgbClr val="FFFFFF"/>
              </a:solidFill>
              <a:latin typeface="黑体"/>
              <a:ea typeface="黑体"/>
            </a:endParaRPr>
          </a:p>
          <a:p>
            <a:pPr marL="342900" lvl="0" indent="-342900">
              <a:buFont typeface="Wingdings" charset="2"/>
              <a:buAutoNum type="circleNumWdBlackPlain"/>
            </a:pPr>
            <a:r>
              <a:rPr lang="zh-CN" altLang="en-US" sz="1600" dirty="0" smtClean="0">
                <a:solidFill>
                  <a:srgbClr val="FFFFFF"/>
                </a:solidFill>
                <a:latin typeface="黑体"/>
                <a:ea typeface="黑体"/>
              </a:rPr>
              <a:t>按服务对象划分</a:t>
            </a:r>
            <a:endParaRPr lang="en-US" altLang="zh-CN" sz="1600" dirty="0" smtClean="0">
              <a:solidFill>
                <a:srgbClr val="FFFFFF"/>
              </a:solidFill>
              <a:latin typeface="黑体"/>
              <a:ea typeface="黑体"/>
            </a:endParaRPr>
          </a:p>
          <a:p>
            <a:pPr marL="342900" lvl="0" indent="-342900">
              <a:buFont typeface="Wingdings" charset="2"/>
              <a:buAutoNum type="circleNumWdBlackPlain"/>
            </a:pPr>
            <a:r>
              <a:rPr lang="zh-CN" altLang="en-US" sz="1600" dirty="0" smtClean="0">
                <a:solidFill>
                  <a:srgbClr val="FFFFFF"/>
                </a:solidFill>
                <a:latin typeface="黑体"/>
                <a:ea typeface="黑体"/>
              </a:rPr>
              <a:t>按设备或工艺流程划分</a:t>
            </a:r>
            <a:endParaRPr lang="zh-CN" altLang="zh-CN" sz="1600" dirty="0">
              <a:solidFill>
                <a:srgbClr val="FFFFFF"/>
              </a:solidFill>
              <a:latin typeface="黑体"/>
              <a:ea typeface="黑体"/>
            </a:endParaRPr>
          </a:p>
        </p:txBody>
      </p:sp>
    </p:spTree>
    <p:extLst>
      <p:ext uri="{BB962C8B-B14F-4D97-AF65-F5344CB8AC3E}">
        <p14:creationId xmlns:p14="http://schemas.microsoft.com/office/powerpoint/2010/main" val="1470410781"/>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fill="hold"/>
                                        <p:tgtEl>
                                          <p:spTgt spid="83"/>
                                        </p:tgtEl>
                                        <p:attrNameLst>
                                          <p:attrName>ppt_x</p:attrName>
                                        </p:attrNameLst>
                                      </p:cBhvr>
                                      <p:tavLst>
                                        <p:tav tm="0">
                                          <p:val>
                                            <p:strVal val="0-#ppt_w/2"/>
                                          </p:val>
                                        </p:tav>
                                        <p:tav tm="100000">
                                          <p:val>
                                            <p:strVal val="#ppt_x"/>
                                          </p:val>
                                        </p:tav>
                                      </p:tavLst>
                                    </p:anim>
                                    <p:anim calcmode="lin" valueType="num">
                                      <p:cBhvr additive="base">
                                        <p:cTn id="8" dur="500" fill="hold"/>
                                        <p:tgtEl>
                                          <p:spTgt spid="8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50"/>
                                        </p:tgtEl>
                                        <p:attrNameLst>
                                          <p:attrName>style.visibility</p:attrName>
                                        </p:attrNameLst>
                                      </p:cBhvr>
                                      <p:to>
                                        <p:strVal val="visible"/>
                                      </p:to>
                                    </p:set>
                                    <p:anim calcmode="lin" valueType="num">
                                      <p:cBhvr additive="base">
                                        <p:cTn id="12" dur="500" fill="hold"/>
                                        <p:tgtEl>
                                          <p:spTgt spid="150"/>
                                        </p:tgtEl>
                                        <p:attrNameLst>
                                          <p:attrName>ppt_x</p:attrName>
                                        </p:attrNameLst>
                                      </p:cBhvr>
                                      <p:tavLst>
                                        <p:tav tm="0">
                                          <p:val>
                                            <p:strVal val="1+#ppt_w/2"/>
                                          </p:val>
                                        </p:tav>
                                        <p:tav tm="100000">
                                          <p:val>
                                            <p:strVal val="#ppt_x"/>
                                          </p:val>
                                        </p:tav>
                                      </p:tavLst>
                                    </p:anim>
                                    <p:anim calcmode="lin" valueType="num">
                                      <p:cBhvr additive="base">
                                        <p:cTn id="13" dur="500" fill="hold"/>
                                        <p:tgtEl>
                                          <p:spTgt spid="15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152"/>
                                        </p:tgtEl>
                                        <p:attrNameLst>
                                          <p:attrName>style.visibility</p:attrName>
                                        </p:attrNameLst>
                                      </p:cBhvr>
                                      <p:to>
                                        <p:strVal val="visible"/>
                                      </p:to>
                                    </p:set>
                                    <p:animEffect transition="in" filter="randombar(horizontal)">
                                      <p:cBhvr>
                                        <p:cTn id="17" dur="300"/>
                                        <p:tgtEl>
                                          <p:spTgt spid="152"/>
                                        </p:tgtEl>
                                      </p:cBhvr>
                                    </p:animEffect>
                                  </p:childTnLst>
                                </p:cTn>
                              </p:par>
                            </p:childTnLst>
                          </p:cTn>
                        </p:par>
                        <p:par>
                          <p:cTn id="18" fill="hold">
                            <p:stCondLst>
                              <p:cond delay="1300"/>
                            </p:stCondLst>
                            <p:childTnLst>
                              <p:par>
                                <p:cTn id="19" presetID="14" presetClass="entr" presetSubtype="10" fill="hold" grpId="0" nodeType="after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randombar(horizontal)">
                                      <p:cBhvr>
                                        <p:cTn id="21" dur="300"/>
                                        <p:tgtEl>
                                          <p:spTgt spid="57"/>
                                        </p:tgtEl>
                                      </p:cBhvr>
                                    </p:animEffect>
                                  </p:childTnLst>
                                </p:cTn>
                              </p:par>
                            </p:childTnLst>
                          </p:cTn>
                        </p:par>
                        <p:par>
                          <p:cTn id="22" fill="hold">
                            <p:stCondLst>
                              <p:cond delay="1600"/>
                            </p:stCondLst>
                            <p:childTnLst>
                              <p:par>
                                <p:cTn id="23" presetID="22" presetClass="entr" presetSubtype="2" fill="hold" grpId="0" nodeType="after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wipe(right)">
                                      <p:cBhvr>
                                        <p:cTn id="25" dur="300"/>
                                        <p:tgtEl>
                                          <p:spTgt spid="56"/>
                                        </p:tgtEl>
                                      </p:cBhvr>
                                    </p:animEffect>
                                  </p:childTnLst>
                                </p:cTn>
                              </p:par>
                            </p:childTnLst>
                          </p:cTn>
                        </p:par>
                        <p:par>
                          <p:cTn id="26" fill="hold">
                            <p:stCondLst>
                              <p:cond delay="1900"/>
                            </p:stCondLst>
                            <p:childTnLst>
                              <p:par>
                                <p:cTn id="27" presetID="22" presetClass="entr" presetSubtype="2"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right)">
                                      <p:cBhvr>
                                        <p:cTn id="29" dur="300"/>
                                        <p:tgtEl>
                                          <p:spTgt spid="9"/>
                                        </p:tgtEl>
                                      </p:cBhvr>
                                    </p:animEffect>
                                  </p:childTnLst>
                                </p:cTn>
                              </p:par>
                            </p:childTnLst>
                          </p:cTn>
                        </p:par>
                        <p:par>
                          <p:cTn id="30" fill="hold">
                            <p:stCondLst>
                              <p:cond delay="2200"/>
                            </p:stCondLst>
                            <p:childTnLst>
                              <p:par>
                                <p:cTn id="31" presetID="14" presetClass="entr" presetSubtype="1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randombar(horizontal)">
                                      <p:cBhvr>
                                        <p:cTn id="33" dur="3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150" grpId="0" animBg="1"/>
      <p:bldP spid="152" grpId="0"/>
      <p:bldP spid="56" grpId="0"/>
      <p:bldP spid="57"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44"/>
          <p:cNvGrpSpPr/>
          <p:nvPr/>
        </p:nvGrpSpPr>
        <p:grpSpPr>
          <a:xfrm flipH="1">
            <a:off x="4355976" y="1297311"/>
            <a:ext cx="1041050" cy="27000"/>
            <a:chOff x="2531312" y="2421168"/>
            <a:chExt cx="1388066" cy="36000"/>
          </a:xfrm>
          <a:solidFill>
            <a:schemeClr val="tx1">
              <a:lumMod val="50000"/>
              <a:lumOff val="50000"/>
            </a:schemeClr>
          </a:solidFill>
        </p:grpSpPr>
        <p:cxnSp>
          <p:nvCxnSpPr>
            <p:cNvPr id="246" name="直接连接符 245"/>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7" name="椭圆 246"/>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8"/>
          <p:cNvGrpSpPr/>
          <p:nvPr/>
        </p:nvGrpSpPr>
        <p:grpSpPr>
          <a:xfrm>
            <a:off x="2579678" y="1333525"/>
            <a:ext cx="1041050" cy="27000"/>
            <a:chOff x="2531312" y="2421168"/>
            <a:chExt cx="1388066" cy="36000"/>
          </a:xfrm>
          <a:solidFill>
            <a:schemeClr val="tx1">
              <a:lumMod val="50000"/>
              <a:lumOff val="50000"/>
            </a:schemeClr>
          </a:solidFill>
        </p:grpSpPr>
        <p:cxnSp>
          <p:nvCxnSpPr>
            <p:cNvPr id="243" name="直接连接符 242"/>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253"/>
          <p:cNvGrpSpPr/>
          <p:nvPr/>
        </p:nvGrpSpPr>
        <p:grpSpPr>
          <a:xfrm>
            <a:off x="3131840" y="2521447"/>
            <a:ext cx="1041050" cy="27000"/>
            <a:chOff x="2531312" y="2421168"/>
            <a:chExt cx="1388066" cy="36000"/>
          </a:xfrm>
          <a:solidFill>
            <a:schemeClr val="tx1">
              <a:lumMod val="50000"/>
              <a:lumOff val="50000"/>
            </a:schemeClr>
          </a:solidFill>
        </p:grpSpPr>
        <p:cxnSp>
          <p:nvCxnSpPr>
            <p:cNvPr id="255" name="直接连接符 254"/>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6" name="椭圆 255"/>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18"/>
          <p:cNvGrpSpPr>
            <a:grpSpLocks/>
          </p:cNvGrpSpPr>
          <p:nvPr/>
        </p:nvGrpSpPr>
        <p:grpSpPr bwMode="auto">
          <a:xfrm>
            <a:off x="3214634" y="1167811"/>
            <a:ext cx="997326" cy="674973"/>
            <a:chOff x="0" y="0"/>
            <a:chExt cx="2093189" cy="1416774"/>
          </a:xfrm>
          <a:solidFill>
            <a:srgbClr val="CB1B3D"/>
          </a:solidFill>
        </p:grpSpPr>
        <p:sp>
          <p:nvSpPr>
            <p:cNvPr id="201"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accent1"/>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02" name="文本框 20"/>
            <p:cNvSpPr>
              <a:spLocks noChangeArrowheads="1"/>
            </p:cNvSpPr>
            <p:nvPr/>
          </p:nvSpPr>
          <p:spPr bwMode="auto">
            <a:xfrm>
              <a:off x="534659" y="122473"/>
              <a:ext cx="1018924" cy="83983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000" dirty="0">
                  <a:solidFill>
                    <a:schemeClr val="bg1"/>
                  </a:solidFill>
                  <a:latin typeface="微软雅黑" pitchFamily="34" charset="-122"/>
                  <a:ea typeface="微软雅黑" pitchFamily="34" charset="-122"/>
                </a:rPr>
                <a:t>01</a:t>
              </a:r>
              <a:endParaRPr lang="zh-CN" altLang="en-US" sz="2000" dirty="0">
                <a:solidFill>
                  <a:schemeClr val="bg1"/>
                </a:solidFill>
                <a:latin typeface="微软雅黑" pitchFamily="34" charset="-122"/>
                <a:ea typeface="微软雅黑" pitchFamily="34" charset="-122"/>
              </a:endParaRPr>
            </a:p>
          </p:txBody>
        </p:sp>
      </p:grpSp>
      <p:grpSp>
        <p:nvGrpSpPr>
          <p:cNvPr id="9" name="组合 21"/>
          <p:cNvGrpSpPr>
            <a:grpSpLocks/>
          </p:cNvGrpSpPr>
          <p:nvPr/>
        </p:nvGrpSpPr>
        <p:grpSpPr bwMode="auto">
          <a:xfrm>
            <a:off x="3707904" y="1153295"/>
            <a:ext cx="1058710" cy="715974"/>
            <a:chOff x="0" y="0"/>
            <a:chExt cx="2093189" cy="1416774"/>
          </a:xfrm>
          <a:solidFill>
            <a:srgbClr val="CB1B3D"/>
          </a:solidFill>
        </p:grpSpPr>
        <p:sp>
          <p:nvSpPr>
            <p:cNvPr id="204" name="等腰三角形 22">
              <a:hlinkClick r:id="rId3"/>
            </p:cNvPr>
            <p:cNvSpPr>
              <a:spLocks noChangeArrowheads="1"/>
            </p:cNvSpPr>
            <p:nvPr/>
          </p:nvSpPr>
          <p:spPr bwMode="auto">
            <a:xfrm>
              <a:off x="0" y="0"/>
              <a:ext cx="2093189" cy="1416774"/>
            </a:xfrm>
            <a:prstGeom prst="triangle">
              <a:avLst>
                <a:gd name="adj" fmla="val 50000"/>
              </a:avLst>
            </a:prstGeom>
            <a:solidFill>
              <a:schemeClr val="accent2"/>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05" name="文本框 23"/>
            <p:cNvSpPr>
              <a:spLocks noChangeArrowheads="1"/>
            </p:cNvSpPr>
            <p:nvPr/>
          </p:nvSpPr>
          <p:spPr bwMode="auto">
            <a:xfrm>
              <a:off x="566670" y="579707"/>
              <a:ext cx="959847" cy="79174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000" dirty="0">
                  <a:solidFill>
                    <a:schemeClr val="bg1"/>
                  </a:solidFill>
                  <a:latin typeface="微软雅黑" pitchFamily="34" charset="-122"/>
                  <a:ea typeface="微软雅黑" pitchFamily="34" charset="-122"/>
                </a:rPr>
                <a:t>02</a:t>
              </a:r>
              <a:endParaRPr lang="zh-CN" altLang="en-US" sz="2000" dirty="0">
                <a:solidFill>
                  <a:schemeClr val="bg1"/>
                </a:solidFill>
                <a:latin typeface="微软雅黑" pitchFamily="34" charset="-122"/>
                <a:ea typeface="微软雅黑" pitchFamily="34" charset="-122"/>
              </a:endParaRPr>
            </a:p>
          </p:txBody>
        </p:sp>
      </p:grpSp>
      <p:grpSp>
        <p:nvGrpSpPr>
          <p:cNvPr id="10" name="组合 24"/>
          <p:cNvGrpSpPr>
            <a:grpSpLocks/>
          </p:cNvGrpSpPr>
          <p:nvPr/>
        </p:nvGrpSpPr>
        <p:grpSpPr bwMode="auto">
          <a:xfrm>
            <a:off x="3707904" y="1873375"/>
            <a:ext cx="1064782" cy="720080"/>
            <a:chOff x="0" y="0"/>
            <a:chExt cx="2093189" cy="1416774"/>
          </a:xfrm>
          <a:solidFill>
            <a:srgbClr val="CB1B3D"/>
          </a:solidFill>
        </p:grpSpPr>
        <p:sp>
          <p:nvSpPr>
            <p:cNvPr id="207" name="等腰三角形 25">
              <a:hlinkClick r:id="rId3"/>
            </p:cNvPr>
            <p:cNvSpPr>
              <a:spLocks noChangeArrowheads="1"/>
            </p:cNvSpPr>
            <p:nvPr/>
          </p:nvSpPr>
          <p:spPr bwMode="auto">
            <a:xfrm flipH="1" flipV="1">
              <a:off x="0" y="0"/>
              <a:ext cx="2093189" cy="1416774"/>
            </a:xfrm>
            <a:prstGeom prst="triangle">
              <a:avLst>
                <a:gd name="adj" fmla="val 50000"/>
              </a:avLst>
            </a:prstGeom>
            <a:solidFill>
              <a:schemeClr val="accent3"/>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08" name="文本框 26"/>
            <p:cNvSpPr>
              <a:spLocks noChangeArrowheads="1"/>
            </p:cNvSpPr>
            <p:nvPr/>
          </p:nvSpPr>
          <p:spPr bwMode="auto">
            <a:xfrm>
              <a:off x="569407" y="180213"/>
              <a:ext cx="954373" cy="78722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000" dirty="0">
                  <a:solidFill>
                    <a:schemeClr val="bg1"/>
                  </a:solidFill>
                  <a:latin typeface="微软雅黑" pitchFamily="34" charset="-122"/>
                  <a:ea typeface="微软雅黑" pitchFamily="34" charset="-122"/>
                </a:rPr>
                <a:t>03</a:t>
              </a:r>
              <a:endParaRPr lang="zh-CN" altLang="en-US" sz="2000" dirty="0">
                <a:solidFill>
                  <a:schemeClr val="bg1"/>
                </a:solidFill>
                <a:latin typeface="微软雅黑" pitchFamily="34" charset="-122"/>
                <a:ea typeface="微软雅黑" pitchFamily="34" charset="-122"/>
              </a:endParaRPr>
            </a:p>
          </p:txBody>
        </p:sp>
      </p:grpSp>
      <p:grpSp>
        <p:nvGrpSpPr>
          <p:cNvPr id="12" name="组合 3"/>
          <p:cNvGrpSpPr/>
          <p:nvPr/>
        </p:nvGrpSpPr>
        <p:grpSpPr>
          <a:xfrm>
            <a:off x="1259632" y="1059582"/>
            <a:ext cx="2045945" cy="561712"/>
            <a:chOff x="1849650" y="2068775"/>
            <a:chExt cx="2344690" cy="748950"/>
          </a:xfrm>
        </p:grpSpPr>
        <p:sp>
          <p:nvSpPr>
            <p:cNvPr id="3" name="圆角矩形 2"/>
            <p:cNvSpPr/>
            <p:nvPr/>
          </p:nvSpPr>
          <p:spPr>
            <a:xfrm>
              <a:off x="1849650" y="2193726"/>
              <a:ext cx="2048864" cy="623999"/>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225" name="TextBox 224"/>
            <p:cNvSpPr txBox="1"/>
            <p:nvPr/>
          </p:nvSpPr>
          <p:spPr>
            <a:xfrm>
              <a:off x="1914174" y="2068775"/>
              <a:ext cx="2280166" cy="615554"/>
            </a:xfrm>
            <a:prstGeom prst="rect">
              <a:avLst/>
            </a:prstGeom>
            <a:noFill/>
          </p:spPr>
          <p:txBody>
            <a:bodyPr wrap="square" lIns="68573" tIns="0" rIns="68573" bIns="0" rtlCol="0" anchor="t">
              <a:spAutoFit/>
            </a:bodyPr>
            <a:lstStyle/>
            <a:p>
              <a:pPr>
                <a:lnSpc>
                  <a:spcPct val="150000"/>
                </a:lnSpc>
              </a:pPr>
              <a:r>
                <a:rPr lang="zh-CN" altLang="en-US" sz="2000" dirty="0" smtClean="0">
                  <a:solidFill>
                    <a:schemeClr val="bg1"/>
                  </a:solidFill>
                  <a:latin typeface="+mn-ea"/>
                  <a:cs typeface="华文黑体" pitchFamily="2" charset="-122"/>
                </a:rPr>
                <a:t>职权概念</a:t>
              </a:r>
              <a:endParaRPr lang="zh-CN" altLang="en-US" sz="2000" dirty="0">
                <a:solidFill>
                  <a:schemeClr val="bg1"/>
                </a:solidFill>
                <a:latin typeface="+mn-ea"/>
                <a:cs typeface="华文黑体" pitchFamily="2" charset="-122"/>
              </a:endParaRPr>
            </a:p>
          </p:txBody>
        </p:sp>
      </p:grpSp>
      <p:grpSp>
        <p:nvGrpSpPr>
          <p:cNvPr id="13" name="组合 4"/>
          <p:cNvGrpSpPr/>
          <p:nvPr/>
        </p:nvGrpSpPr>
        <p:grpSpPr>
          <a:xfrm>
            <a:off x="4932040" y="1081288"/>
            <a:ext cx="1606301" cy="480655"/>
            <a:chOff x="7725958" y="2076014"/>
            <a:chExt cx="1257196" cy="640874"/>
          </a:xfrm>
        </p:grpSpPr>
        <p:sp>
          <p:nvSpPr>
            <p:cNvPr id="87" name="圆角矩形 86"/>
            <p:cNvSpPr/>
            <p:nvPr/>
          </p:nvSpPr>
          <p:spPr>
            <a:xfrm>
              <a:off x="7725958" y="2193726"/>
              <a:ext cx="1100328" cy="52316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88" name="TextBox 87"/>
            <p:cNvSpPr txBox="1"/>
            <p:nvPr/>
          </p:nvSpPr>
          <p:spPr>
            <a:xfrm>
              <a:off x="7803101" y="2076014"/>
              <a:ext cx="1180053" cy="615554"/>
            </a:xfrm>
            <a:prstGeom prst="rect">
              <a:avLst/>
            </a:prstGeom>
            <a:noFill/>
          </p:spPr>
          <p:txBody>
            <a:bodyPr wrap="square" lIns="68573" tIns="0" rIns="68573" bIns="0" rtlCol="0" anchor="t">
              <a:spAutoFit/>
            </a:bodyPr>
            <a:lstStyle/>
            <a:p>
              <a:pPr>
                <a:lnSpc>
                  <a:spcPct val="150000"/>
                </a:lnSpc>
              </a:pPr>
              <a:r>
                <a:rPr lang="zh-CN" altLang="en-US" sz="2000" dirty="0" smtClean="0">
                  <a:solidFill>
                    <a:schemeClr val="bg1"/>
                  </a:solidFill>
                  <a:latin typeface="+mn-ea"/>
                  <a:cs typeface="华文黑体" pitchFamily="2" charset="-122"/>
                </a:rPr>
                <a:t>职权类型</a:t>
              </a:r>
              <a:endParaRPr lang="zh-CN" altLang="en-US" sz="2000" dirty="0">
                <a:solidFill>
                  <a:schemeClr val="bg1"/>
                </a:solidFill>
                <a:latin typeface="+mn-ea"/>
                <a:cs typeface="华文黑体" pitchFamily="2" charset="-122"/>
              </a:endParaRPr>
            </a:p>
          </p:txBody>
        </p:sp>
      </p:grpSp>
      <p:grpSp>
        <p:nvGrpSpPr>
          <p:cNvPr id="15" name="组合 9"/>
          <p:cNvGrpSpPr/>
          <p:nvPr/>
        </p:nvGrpSpPr>
        <p:grpSpPr>
          <a:xfrm>
            <a:off x="1192122" y="2415856"/>
            <a:ext cx="2592288" cy="497961"/>
            <a:chOff x="2635496" y="3864276"/>
            <a:chExt cx="1301658" cy="663947"/>
          </a:xfrm>
        </p:grpSpPr>
        <p:sp>
          <p:nvSpPr>
            <p:cNvPr id="91" name="圆角矩形 90"/>
            <p:cNvSpPr/>
            <p:nvPr/>
          </p:nvSpPr>
          <p:spPr>
            <a:xfrm>
              <a:off x="2636525" y="4005061"/>
              <a:ext cx="1100328" cy="52316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92" name="TextBox 91"/>
            <p:cNvSpPr txBox="1"/>
            <p:nvPr/>
          </p:nvSpPr>
          <p:spPr>
            <a:xfrm>
              <a:off x="2635496" y="3864276"/>
              <a:ext cx="1301658" cy="615552"/>
            </a:xfrm>
            <a:prstGeom prst="rect">
              <a:avLst/>
            </a:prstGeom>
            <a:noFill/>
          </p:spPr>
          <p:txBody>
            <a:bodyPr wrap="square" lIns="68573" tIns="0" rIns="68573" bIns="0" rtlCol="0" anchor="t">
              <a:spAutoFit/>
            </a:bodyPr>
            <a:lstStyle/>
            <a:p>
              <a:pPr>
                <a:lnSpc>
                  <a:spcPct val="150000"/>
                </a:lnSpc>
              </a:pPr>
              <a:r>
                <a:rPr lang="zh-CN" altLang="en-US" sz="2000" dirty="0" smtClean="0">
                  <a:solidFill>
                    <a:schemeClr val="bg1"/>
                  </a:solidFill>
                  <a:latin typeface="+mn-ea"/>
                  <a:cs typeface="华文黑体" pitchFamily="2" charset="-122"/>
                </a:rPr>
                <a:t>正确处理职权关系</a:t>
              </a:r>
              <a:endParaRPr lang="zh-CN" altLang="en-US" sz="2000" dirty="0">
                <a:solidFill>
                  <a:schemeClr val="bg1"/>
                </a:solidFill>
                <a:latin typeface="+mn-ea"/>
                <a:cs typeface="华文黑体" pitchFamily="2" charset="-122"/>
              </a:endParaRPr>
            </a:p>
          </p:txBody>
        </p:sp>
      </p:grpSp>
      <p:sp>
        <p:nvSpPr>
          <p:cNvPr id="30" name="文本框 29"/>
          <p:cNvSpPr txBox="1"/>
          <p:nvPr/>
        </p:nvSpPr>
        <p:spPr>
          <a:xfrm>
            <a:off x="971600" y="123478"/>
            <a:ext cx="3456384" cy="584776"/>
          </a:xfrm>
          <a:prstGeom prst="rect">
            <a:avLst/>
          </a:prstGeom>
          <a:noFill/>
        </p:spPr>
        <p:txBody>
          <a:bodyPr wrap="square" rtlCol="0">
            <a:spAutoFit/>
          </a:bodyPr>
          <a:lstStyle/>
          <a:p>
            <a:r>
              <a:rPr kumimoji="1" lang="zh-CN" altLang="en-US" sz="3200" dirty="0" smtClean="0">
                <a:latin typeface="黑体"/>
                <a:ea typeface="黑体"/>
              </a:rPr>
              <a:t>公司的设立</a:t>
            </a:r>
            <a:r>
              <a:rPr kumimoji="1" lang="en-US" altLang="zh-CN" sz="3200" dirty="0" smtClean="0">
                <a:latin typeface="黑体"/>
                <a:ea typeface="黑体"/>
              </a:rPr>
              <a:t>-</a:t>
            </a:r>
            <a:r>
              <a:rPr lang="zh-CN" altLang="en-US" sz="3200" b="1" dirty="0">
                <a:solidFill>
                  <a:srgbClr val="000000"/>
                </a:solidFill>
                <a:latin typeface="微软雅黑" pitchFamily="34" charset="-122"/>
                <a:ea typeface="微软雅黑" pitchFamily="34" charset="-122"/>
                <a:sym typeface="微软雅黑" pitchFamily="34" charset="-122"/>
              </a:rPr>
              <a:t>职权</a:t>
            </a:r>
            <a:endParaRPr kumimoji="1" lang="zh-CN" altLang="en-US" sz="3200" dirty="0">
              <a:latin typeface="黑体"/>
              <a:ea typeface="黑体"/>
            </a:endParaRPr>
          </a:p>
        </p:txBody>
      </p:sp>
      <p:sp>
        <p:nvSpPr>
          <p:cNvPr id="32" name="矩形 47"/>
          <p:cNvSpPr>
            <a:spLocks noChangeArrowheads="1"/>
          </p:cNvSpPr>
          <p:nvPr/>
        </p:nvSpPr>
        <p:spPr bwMode="auto">
          <a:xfrm>
            <a:off x="1259632" y="1657351"/>
            <a:ext cx="2304256" cy="623227"/>
          </a:xfrm>
          <a:prstGeom prst="rect">
            <a:avLst/>
          </a:prstGeom>
          <a:noFill/>
          <a:ln w="9525">
            <a:noFill/>
            <a:miter lim="800000"/>
            <a:headEnd/>
            <a:tailEnd/>
          </a:ln>
        </p:spPr>
        <p:txBody>
          <a:bodyPr wrap="square" lIns="68560" tIns="34280" rIns="68560" bIns="34280">
            <a:spAutoFit/>
          </a:bodyPr>
          <a:lstStyle/>
          <a:p>
            <a:pPr lvl="0"/>
            <a:r>
              <a:rPr lang="zh-CN" altLang="en-US" dirty="0" smtClean="0">
                <a:solidFill>
                  <a:srgbClr val="000000"/>
                </a:solidFill>
                <a:latin typeface="黑体"/>
                <a:ea typeface="黑体"/>
              </a:rPr>
              <a:t>职权是职务范围内的管理权限</a:t>
            </a:r>
            <a:endParaRPr lang="zh-CN" altLang="zh-CN" dirty="0">
              <a:solidFill>
                <a:srgbClr val="000000"/>
              </a:solidFill>
              <a:latin typeface="黑体"/>
              <a:ea typeface="黑体"/>
            </a:endParaRPr>
          </a:p>
        </p:txBody>
      </p:sp>
      <p:sp>
        <p:nvSpPr>
          <p:cNvPr id="33" name="矩形 47"/>
          <p:cNvSpPr>
            <a:spLocks noChangeArrowheads="1"/>
          </p:cNvSpPr>
          <p:nvPr/>
        </p:nvSpPr>
        <p:spPr bwMode="auto">
          <a:xfrm>
            <a:off x="1198428" y="2988655"/>
            <a:ext cx="3877627" cy="1177225"/>
          </a:xfrm>
          <a:prstGeom prst="rect">
            <a:avLst/>
          </a:prstGeom>
          <a:noFill/>
          <a:ln w="9525">
            <a:noFill/>
            <a:miter lim="800000"/>
            <a:headEnd/>
            <a:tailEnd/>
          </a:ln>
        </p:spPr>
        <p:txBody>
          <a:bodyPr wrap="square" lIns="68560" tIns="34280" rIns="68560" bIns="34280">
            <a:spAutoFit/>
          </a:bodyPr>
          <a:lstStyle/>
          <a:p>
            <a:pPr lvl="0"/>
            <a:r>
              <a:rPr lang="zh-CN" altLang="en-US" dirty="0" smtClean="0">
                <a:solidFill>
                  <a:srgbClr val="000000"/>
                </a:solidFill>
                <a:latin typeface="黑体"/>
                <a:ea typeface="黑体"/>
              </a:rPr>
              <a:t>在现代组织中，直线职权意味着做出决策、发布命令并付诸实施，是协调组织中人、财、物等资源，保证组织的目标实现的基本权利</a:t>
            </a:r>
            <a:endParaRPr lang="zh-CN" altLang="zh-CN" dirty="0">
              <a:solidFill>
                <a:srgbClr val="000000"/>
              </a:solidFill>
              <a:latin typeface="黑体"/>
              <a:ea typeface="黑体"/>
            </a:endParaRPr>
          </a:p>
        </p:txBody>
      </p:sp>
      <p:sp>
        <p:nvSpPr>
          <p:cNvPr id="34" name="矩形 47"/>
          <p:cNvSpPr>
            <a:spLocks noChangeArrowheads="1"/>
          </p:cNvSpPr>
          <p:nvPr/>
        </p:nvSpPr>
        <p:spPr bwMode="auto">
          <a:xfrm>
            <a:off x="4932040" y="1563638"/>
            <a:ext cx="3744416" cy="2285221"/>
          </a:xfrm>
          <a:prstGeom prst="rect">
            <a:avLst/>
          </a:prstGeom>
          <a:noFill/>
          <a:ln w="9525">
            <a:noFill/>
            <a:miter lim="800000"/>
            <a:headEnd/>
            <a:tailEnd/>
          </a:ln>
        </p:spPr>
        <p:txBody>
          <a:bodyPr wrap="square" lIns="68560" tIns="34280" rIns="68560" bIns="34280">
            <a:spAutoFit/>
          </a:bodyPr>
          <a:lstStyle/>
          <a:p>
            <a:pPr marL="342900" lvl="0" indent="-342900">
              <a:buFont typeface="+mj-lt"/>
              <a:buAutoNum type="arabicPeriod"/>
            </a:pPr>
            <a:r>
              <a:rPr lang="zh-CN" altLang="en-US" dirty="0" smtClean="0">
                <a:solidFill>
                  <a:srgbClr val="000000"/>
                </a:solidFill>
                <a:latin typeface="黑体"/>
                <a:ea typeface="黑体"/>
              </a:rPr>
              <a:t>直线职权是直线主管人员所拥有的包括发布命令及执行决策等的权力</a:t>
            </a:r>
            <a:endParaRPr lang="en-US" altLang="zh-CN" dirty="0" smtClean="0">
              <a:solidFill>
                <a:srgbClr val="000000"/>
              </a:solidFill>
              <a:latin typeface="黑体"/>
              <a:ea typeface="黑体"/>
            </a:endParaRPr>
          </a:p>
          <a:p>
            <a:pPr marL="342900" lvl="0" indent="-342900">
              <a:buFont typeface="+mj-lt"/>
              <a:buAutoNum type="arabicPeriod"/>
            </a:pPr>
            <a:r>
              <a:rPr lang="zh-CN" altLang="en-US" dirty="0" smtClean="0">
                <a:solidFill>
                  <a:srgbClr val="000000"/>
                </a:solidFill>
                <a:latin typeface="黑体"/>
                <a:ea typeface="黑体"/>
              </a:rPr>
              <a:t>参谋职权是某个职位或部门所拥有的辅助性职权，包括提供咨询、建议等权力</a:t>
            </a:r>
            <a:endParaRPr lang="en-US" altLang="zh-CN" dirty="0" smtClean="0">
              <a:solidFill>
                <a:srgbClr val="000000"/>
              </a:solidFill>
              <a:latin typeface="黑体"/>
              <a:ea typeface="黑体"/>
            </a:endParaRPr>
          </a:p>
          <a:p>
            <a:pPr marL="342900" lvl="0" indent="-342900">
              <a:buFont typeface="+mj-lt"/>
              <a:buAutoNum type="arabicPeriod"/>
            </a:pPr>
            <a:r>
              <a:rPr lang="zh-CN" altLang="en-US" dirty="0" smtClean="0">
                <a:solidFill>
                  <a:srgbClr val="000000"/>
                </a:solidFill>
                <a:latin typeface="黑体"/>
                <a:ea typeface="黑体"/>
              </a:rPr>
              <a:t>职能职权是指某职位或某部门所拥有的进行专业管理的权力</a:t>
            </a:r>
            <a:endParaRPr lang="zh-CN" altLang="zh-CN" dirty="0">
              <a:solidFill>
                <a:srgbClr val="000000"/>
              </a:solidFill>
              <a:latin typeface="黑体"/>
              <a:ea typeface="黑体"/>
            </a:endParaRPr>
          </a:p>
        </p:txBody>
      </p:sp>
    </p:spTree>
    <p:extLst>
      <p:ext uri="{BB962C8B-B14F-4D97-AF65-F5344CB8AC3E}">
        <p14:creationId xmlns:p14="http://schemas.microsoft.com/office/powerpoint/2010/main" val="179868709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left)">
                                      <p:cBhvr>
                                        <p:cTn id="22" dur="500"/>
                                        <p:tgtEl>
                                          <p:spTgt spid="2"/>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right)">
                                      <p:cBhvr>
                                        <p:cTn id="26" dur="500"/>
                                        <p:tgtEl>
                                          <p:spTgt spid="5"/>
                                        </p:tgtEl>
                                      </p:cBhvr>
                                    </p:animEffect>
                                  </p:childTnLst>
                                </p:cTn>
                              </p:par>
                              <p:par>
                                <p:cTn id="27" presetID="22" presetClass="entr" presetSubtype="2"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par>
                                <p:cTn id="30" presetID="2" presetClass="entr" presetSubtype="8"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0-#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fill="hold"/>
                                        <p:tgtEl>
                                          <p:spTgt spid="15"/>
                                        </p:tgtEl>
                                        <p:attrNameLst>
                                          <p:attrName>ppt_x</p:attrName>
                                        </p:attrNameLst>
                                      </p:cBhvr>
                                      <p:tavLst>
                                        <p:tav tm="0">
                                          <p:val>
                                            <p:strVal val="0-#ppt_w/2"/>
                                          </p:val>
                                        </p:tav>
                                        <p:tav tm="100000">
                                          <p:val>
                                            <p:strVal val="#ppt_x"/>
                                          </p:val>
                                        </p:tav>
                                      </p:tavLst>
                                    </p:anim>
                                    <p:anim calcmode="lin" valueType="num">
                                      <p:cBhvr additive="base">
                                        <p:cTn id="37" dur="500" fill="hold"/>
                                        <p:tgtEl>
                                          <p:spTgt spid="15"/>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fill="hold"/>
                                        <p:tgtEl>
                                          <p:spTgt spid="13"/>
                                        </p:tgtEl>
                                        <p:attrNameLst>
                                          <p:attrName>ppt_x</p:attrName>
                                        </p:attrNameLst>
                                      </p:cBhvr>
                                      <p:tavLst>
                                        <p:tav tm="0">
                                          <p:val>
                                            <p:strVal val="1+#ppt_w/2"/>
                                          </p:val>
                                        </p:tav>
                                        <p:tav tm="100000">
                                          <p:val>
                                            <p:strVal val="#ppt_x"/>
                                          </p:val>
                                        </p:tav>
                                      </p:tavLst>
                                    </p:anim>
                                    <p:anim calcmode="lin" valueType="num">
                                      <p:cBhvr additive="base">
                                        <p:cTn id="41" dur="500" fill="hold"/>
                                        <p:tgtEl>
                                          <p:spTgt spid="13"/>
                                        </p:tgtEl>
                                        <p:attrNameLst>
                                          <p:attrName>ppt_y</p:attrName>
                                        </p:attrNameLst>
                                      </p:cBhvr>
                                      <p:tavLst>
                                        <p:tav tm="0">
                                          <p:val>
                                            <p:strVal val="#ppt_y"/>
                                          </p:val>
                                        </p:tav>
                                        <p:tav tm="100000">
                                          <p:val>
                                            <p:strVal val="#ppt_y"/>
                                          </p:val>
                                        </p:tav>
                                      </p:tavLst>
                                    </p:anim>
                                  </p:childTnLst>
                                </p:cTn>
                              </p:par>
                            </p:childTnLst>
                          </p:cTn>
                        </p:par>
                        <p:par>
                          <p:cTn id="42" fill="hold">
                            <p:stCondLst>
                              <p:cond delay="2500"/>
                            </p:stCondLst>
                            <p:childTnLst>
                              <p:par>
                                <p:cTn id="43" presetID="14" presetClass="entr" presetSubtype="1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randombar(horizontal)">
                                      <p:cBhvr>
                                        <p:cTn id="45" dur="300"/>
                                        <p:tgtEl>
                                          <p:spTgt spid="32"/>
                                        </p:tgtEl>
                                      </p:cBhvr>
                                    </p:animEffect>
                                  </p:childTnLst>
                                </p:cTn>
                              </p:par>
                            </p:childTnLst>
                          </p:cTn>
                        </p:par>
                        <p:par>
                          <p:cTn id="46" fill="hold">
                            <p:stCondLst>
                              <p:cond delay="2800"/>
                            </p:stCondLst>
                            <p:childTnLst>
                              <p:par>
                                <p:cTn id="47" presetID="14" presetClass="entr" presetSubtype="1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randombar(horizontal)">
                                      <p:cBhvr>
                                        <p:cTn id="49" dur="300"/>
                                        <p:tgtEl>
                                          <p:spTgt spid="33"/>
                                        </p:tgtEl>
                                      </p:cBhvr>
                                    </p:animEffect>
                                  </p:childTnLst>
                                </p:cTn>
                              </p:par>
                            </p:childTnLst>
                          </p:cTn>
                        </p:par>
                        <p:par>
                          <p:cTn id="50" fill="hold">
                            <p:stCondLst>
                              <p:cond delay="3100"/>
                            </p:stCondLst>
                            <p:childTnLst>
                              <p:par>
                                <p:cTn id="51" presetID="14" presetClass="entr" presetSubtype="10" fill="hold" grpId="0" nodeType="after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randombar(horizontal)">
                                      <p:cBhvr>
                                        <p:cTn id="53" dur="3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Rectangle 7"/>
          <p:cNvSpPr>
            <a:spLocks noChangeArrowheads="1"/>
          </p:cNvSpPr>
          <p:nvPr/>
        </p:nvSpPr>
        <p:spPr bwMode="auto">
          <a:xfrm>
            <a:off x="0" y="2643758"/>
            <a:ext cx="9144000" cy="18000"/>
          </a:xfrm>
          <a:prstGeom prst="rect">
            <a:avLst/>
          </a:prstGeom>
          <a:solidFill>
            <a:schemeClr val="bg1">
              <a:lumMod val="75000"/>
            </a:schemeClr>
          </a:solidFill>
          <a:ln>
            <a:noFill/>
          </a:ln>
        </p:spPr>
        <p:txBody>
          <a:bodyPr lIns="91431" tIns="45715" rIns="91431" bIns="45715"/>
          <a:lstStyle/>
          <a:p>
            <a:pPr eaLnBrk="1" hangingPunct="1"/>
            <a:endParaRPr lang="zh-CN" altLang="zh-CN"/>
          </a:p>
        </p:txBody>
      </p:sp>
      <p:grpSp>
        <p:nvGrpSpPr>
          <p:cNvPr id="2" name="组合 2"/>
          <p:cNvGrpSpPr/>
          <p:nvPr/>
        </p:nvGrpSpPr>
        <p:grpSpPr>
          <a:xfrm>
            <a:off x="3244213" y="2048856"/>
            <a:ext cx="154781" cy="703659"/>
            <a:chOff x="1745505" y="2220491"/>
            <a:chExt cx="154781" cy="703659"/>
          </a:xfrm>
          <a:solidFill>
            <a:schemeClr val="accent1"/>
          </a:solidFill>
        </p:grpSpPr>
        <p:sp>
          <p:nvSpPr>
            <p:cNvPr id="146" name="Rectangle 6"/>
            <p:cNvSpPr>
              <a:spLocks noChangeArrowheads="1"/>
            </p:cNvSpPr>
            <p:nvPr/>
          </p:nvSpPr>
          <p:spPr bwMode="auto">
            <a:xfrm>
              <a:off x="1814562" y="2220491"/>
              <a:ext cx="16669" cy="626269"/>
            </a:xfrm>
            <a:prstGeom prst="rect">
              <a:avLst/>
            </a:prstGeom>
            <a:grpFill/>
            <a:ln>
              <a:noFill/>
            </a:ln>
          </p:spPr>
          <p:txBody>
            <a:bodyPr/>
            <a:lstStyle/>
            <a:p>
              <a:pPr eaLnBrk="1" hangingPunct="1"/>
              <a:endParaRPr lang="zh-CN" altLang="zh-CN"/>
            </a:p>
          </p:txBody>
        </p:sp>
        <p:sp>
          <p:nvSpPr>
            <p:cNvPr id="148" name="Oval 8"/>
            <p:cNvSpPr>
              <a:spLocks noChangeArrowheads="1"/>
            </p:cNvSpPr>
            <p:nvPr/>
          </p:nvSpPr>
          <p:spPr bwMode="auto">
            <a:xfrm>
              <a:off x="1745505" y="2768178"/>
              <a:ext cx="154781" cy="155972"/>
            </a:xfrm>
            <a:prstGeom prst="ellipse">
              <a:avLst/>
            </a:prstGeom>
            <a:grpFill/>
            <a:ln>
              <a:noFill/>
            </a:ln>
          </p:spPr>
          <p:txBody>
            <a:bodyPr/>
            <a:lstStyle/>
            <a:p>
              <a:pPr eaLnBrk="1" hangingPunct="1"/>
              <a:endParaRPr lang="zh-CN" altLang="zh-CN"/>
            </a:p>
          </p:txBody>
        </p:sp>
      </p:grpSp>
      <p:grpSp>
        <p:nvGrpSpPr>
          <p:cNvPr id="3" name="组合 4"/>
          <p:cNvGrpSpPr/>
          <p:nvPr/>
        </p:nvGrpSpPr>
        <p:grpSpPr>
          <a:xfrm>
            <a:off x="3850414" y="2546240"/>
            <a:ext cx="154781" cy="703660"/>
            <a:chOff x="2993454" y="2768178"/>
            <a:chExt cx="154781" cy="703660"/>
          </a:xfrm>
          <a:solidFill>
            <a:schemeClr val="accent2"/>
          </a:solidFill>
        </p:grpSpPr>
        <p:sp>
          <p:nvSpPr>
            <p:cNvPr id="145" name="Rectangle 5"/>
            <p:cNvSpPr>
              <a:spLocks noChangeArrowheads="1"/>
            </p:cNvSpPr>
            <p:nvPr/>
          </p:nvSpPr>
          <p:spPr bwMode="auto">
            <a:xfrm>
              <a:off x="3062511" y="2924150"/>
              <a:ext cx="15478" cy="547688"/>
            </a:xfrm>
            <a:prstGeom prst="rect">
              <a:avLst/>
            </a:prstGeom>
            <a:grpFill/>
            <a:ln>
              <a:noFill/>
            </a:ln>
          </p:spPr>
          <p:txBody>
            <a:bodyPr/>
            <a:lstStyle/>
            <a:p>
              <a:pPr eaLnBrk="1" hangingPunct="1"/>
              <a:endParaRPr lang="zh-CN" altLang="zh-CN"/>
            </a:p>
          </p:txBody>
        </p:sp>
        <p:sp>
          <p:nvSpPr>
            <p:cNvPr id="154" name="Oval 14"/>
            <p:cNvSpPr>
              <a:spLocks noChangeArrowheads="1"/>
            </p:cNvSpPr>
            <p:nvPr/>
          </p:nvSpPr>
          <p:spPr bwMode="auto">
            <a:xfrm>
              <a:off x="2993454" y="2768178"/>
              <a:ext cx="154781" cy="155972"/>
            </a:xfrm>
            <a:prstGeom prst="ellipse">
              <a:avLst/>
            </a:prstGeom>
            <a:grpFill/>
            <a:ln>
              <a:noFill/>
            </a:ln>
          </p:spPr>
          <p:txBody>
            <a:bodyPr/>
            <a:lstStyle/>
            <a:p>
              <a:pPr eaLnBrk="1" hangingPunct="1"/>
              <a:endParaRPr lang="zh-CN" altLang="zh-CN"/>
            </a:p>
          </p:txBody>
        </p:sp>
      </p:grpSp>
      <p:grpSp>
        <p:nvGrpSpPr>
          <p:cNvPr id="4" name="组合 6"/>
          <p:cNvGrpSpPr/>
          <p:nvPr/>
        </p:nvGrpSpPr>
        <p:grpSpPr>
          <a:xfrm>
            <a:off x="4425288" y="2048856"/>
            <a:ext cx="155972" cy="703659"/>
            <a:chOff x="4064842" y="2220491"/>
            <a:chExt cx="155972" cy="703659"/>
          </a:xfrm>
          <a:solidFill>
            <a:schemeClr val="accent3"/>
          </a:solidFill>
        </p:grpSpPr>
        <p:sp>
          <p:nvSpPr>
            <p:cNvPr id="157" name="Rectangle 17"/>
            <p:cNvSpPr>
              <a:spLocks noChangeArrowheads="1"/>
            </p:cNvSpPr>
            <p:nvPr/>
          </p:nvSpPr>
          <p:spPr bwMode="auto">
            <a:xfrm>
              <a:off x="4135089" y="2220491"/>
              <a:ext cx="15478" cy="626269"/>
            </a:xfrm>
            <a:prstGeom prst="rect">
              <a:avLst/>
            </a:prstGeom>
            <a:grpFill/>
            <a:ln>
              <a:noFill/>
            </a:ln>
          </p:spPr>
          <p:txBody>
            <a:bodyPr/>
            <a:lstStyle/>
            <a:p>
              <a:pPr eaLnBrk="1" hangingPunct="1"/>
              <a:endParaRPr lang="zh-CN" altLang="zh-CN"/>
            </a:p>
          </p:txBody>
        </p:sp>
        <p:sp>
          <p:nvSpPr>
            <p:cNvPr id="158" name="Oval 18"/>
            <p:cNvSpPr>
              <a:spLocks noChangeArrowheads="1"/>
            </p:cNvSpPr>
            <p:nvPr/>
          </p:nvSpPr>
          <p:spPr bwMode="auto">
            <a:xfrm>
              <a:off x="4064842" y="2768178"/>
              <a:ext cx="155972" cy="155972"/>
            </a:xfrm>
            <a:prstGeom prst="ellipse">
              <a:avLst/>
            </a:prstGeom>
            <a:grpFill/>
            <a:ln>
              <a:noFill/>
            </a:ln>
          </p:spPr>
          <p:txBody>
            <a:bodyPr/>
            <a:lstStyle/>
            <a:p>
              <a:pPr eaLnBrk="1" hangingPunct="1"/>
              <a:endParaRPr lang="zh-CN" altLang="zh-CN"/>
            </a:p>
          </p:txBody>
        </p:sp>
      </p:grpSp>
      <p:grpSp>
        <p:nvGrpSpPr>
          <p:cNvPr id="5" name="组合 8"/>
          <p:cNvGrpSpPr/>
          <p:nvPr/>
        </p:nvGrpSpPr>
        <p:grpSpPr>
          <a:xfrm>
            <a:off x="4966676" y="2596544"/>
            <a:ext cx="155972" cy="703660"/>
            <a:chOff x="5192289" y="2768178"/>
            <a:chExt cx="155972" cy="703660"/>
          </a:xfrm>
          <a:solidFill>
            <a:schemeClr val="accent4"/>
          </a:solidFill>
        </p:grpSpPr>
        <p:sp>
          <p:nvSpPr>
            <p:cNvPr id="156" name="Rectangle 16"/>
            <p:cNvSpPr>
              <a:spLocks noChangeArrowheads="1"/>
            </p:cNvSpPr>
            <p:nvPr/>
          </p:nvSpPr>
          <p:spPr bwMode="auto">
            <a:xfrm>
              <a:off x="5262536" y="2924150"/>
              <a:ext cx="15478" cy="547688"/>
            </a:xfrm>
            <a:prstGeom prst="rect">
              <a:avLst/>
            </a:prstGeom>
            <a:grpFill/>
            <a:ln>
              <a:noFill/>
            </a:ln>
          </p:spPr>
          <p:txBody>
            <a:bodyPr/>
            <a:lstStyle/>
            <a:p>
              <a:pPr eaLnBrk="1" hangingPunct="1"/>
              <a:endParaRPr lang="zh-CN" altLang="zh-CN"/>
            </a:p>
          </p:txBody>
        </p:sp>
        <p:sp>
          <p:nvSpPr>
            <p:cNvPr id="159" name="Oval 19"/>
            <p:cNvSpPr>
              <a:spLocks noChangeArrowheads="1"/>
            </p:cNvSpPr>
            <p:nvPr/>
          </p:nvSpPr>
          <p:spPr bwMode="auto">
            <a:xfrm>
              <a:off x="5192289" y="2768178"/>
              <a:ext cx="155972" cy="155972"/>
            </a:xfrm>
            <a:prstGeom prst="ellipse">
              <a:avLst/>
            </a:prstGeom>
            <a:grpFill/>
            <a:ln>
              <a:noFill/>
            </a:ln>
          </p:spPr>
          <p:txBody>
            <a:bodyPr/>
            <a:lstStyle/>
            <a:p>
              <a:pPr eaLnBrk="1" hangingPunct="1"/>
              <a:endParaRPr lang="zh-CN" altLang="zh-CN"/>
            </a:p>
          </p:txBody>
        </p:sp>
      </p:grpSp>
      <p:grpSp>
        <p:nvGrpSpPr>
          <p:cNvPr id="8" name="组合 3"/>
          <p:cNvGrpSpPr/>
          <p:nvPr/>
        </p:nvGrpSpPr>
        <p:grpSpPr>
          <a:xfrm>
            <a:off x="3088242" y="2077814"/>
            <a:ext cx="462185" cy="525750"/>
            <a:chOff x="1589534" y="1933550"/>
            <a:chExt cx="466725" cy="530915"/>
          </a:xfrm>
        </p:grpSpPr>
        <p:sp>
          <p:nvSpPr>
            <p:cNvPr id="153" name="Oval 13"/>
            <p:cNvSpPr>
              <a:spLocks noChangeArrowheads="1"/>
            </p:cNvSpPr>
            <p:nvPr/>
          </p:nvSpPr>
          <p:spPr bwMode="auto">
            <a:xfrm>
              <a:off x="1589534" y="1985937"/>
              <a:ext cx="466725" cy="469106"/>
            </a:xfrm>
            <a:prstGeom prst="ellipse">
              <a:avLst/>
            </a:prstGeom>
            <a:solidFill>
              <a:schemeClr val="accent1"/>
            </a:solidFill>
            <a:ln>
              <a:noFill/>
            </a:ln>
          </p:spPr>
          <p:txBody>
            <a:bodyPr/>
            <a:lstStyle/>
            <a:p>
              <a:pPr eaLnBrk="1" hangingPunct="1"/>
              <a:endParaRPr lang="zh-CN" altLang="zh-CN"/>
            </a:p>
          </p:txBody>
        </p:sp>
        <p:sp>
          <p:nvSpPr>
            <p:cNvPr id="171" name="Rectangle 33"/>
            <p:cNvSpPr>
              <a:spLocks noChangeArrowheads="1"/>
            </p:cNvSpPr>
            <p:nvPr/>
          </p:nvSpPr>
          <p:spPr bwMode="auto">
            <a:xfrm>
              <a:off x="1649065" y="1933550"/>
              <a:ext cx="351699"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1</a:t>
              </a:r>
              <a:endParaRPr lang="en-US" altLang="zh-CN" sz="3000" b="1" dirty="0">
                <a:solidFill>
                  <a:schemeClr val="bg1"/>
                </a:solidFill>
                <a:latin typeface="Raleway" pitchFamily="34" charset="0"/>
              </a:endParaRPr>
            </a:p>
          </p:txBody>
        </p:sp>
      </p:grpSp>
      <p:grpSp>
        <p:nvGrpSpPr>
          <p:cNvPr id="9" name="组合 7"/>
          <p:cNvGrpSpPr/>
          <p:nvPr/>
        </p:nvGrpSpPr>
        <p:grpSpPr>
          <a:xfrm>
            <a:off x="4270507" y="2085120"/>
            <a:ext cx="466725" cy="531019"/>
            <a:chOff x="3910061" y="1943075"/>
            <a:chExt cx="466725" cy="531019"/>
          </a:xfrm>
        </p:grpSpPr>
        <p:sp>
          <p:nvSpPr>
            <p:cNvPr id="170" name="Oval 20"/>
            <p:cNvSpPr>
              <a:spLocks noChangeArrowheads="1"/>
            </p:cNvSpPr>
            <p:nvPr/>
          </p:nvSpPr>
          <p:spPr bwMode="auto">
            <a:xfrm>
              <a:off x="3910061" y="1985937"/>
              <a:ext cx="466725" cy="469106"/>
            </a:xfrm>
            <a:prstGeom prst="ellipse">
              <a:avLst/>
            </a:prstGeom>
            <a:solidFill>
              <a:schemeClr val="accent3"/>
            </a:solidFill>
            <a:ln>
              <a:noFill/>
            </a:ln>
            <a:extLst/>
          </p:spPr>
          <p:txBody>
            <a:bodyPr/>
            <a:lstStyle/>
            <a:p>
              <a:pPr eaLnBrk="1" hangingPunct="1"/>
              <a:endParaRPr lang="zh-CN" altLang="zh-CN"/>
            </a:p>
          </p:txBody>
        </p:sp>
        <p:sp>
          <p:nvSpPr>
            <p:cNvPr id="172" name="Rectangle 34"/>
            <p:cNvSpPr>
              <a:spLocks noChangeArrowheads="1"/>
            </p:cNvSpPr>
            <p:nvPr/>
          </p:nvSpPr>
          <p:spPr bwMode="auto">
            <a:xfrm>
              <a:off x="3986261" y="1943075"/>
              <a:ext cx="353615"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3</a:t>
              </a:r>
              <a:endParaRPr lang="en-US" altLang="zh-CN" sz="3000" b="1" dirty="0">
                <a:solidFill>
                  <a:schemeClr val="bg1"/>
                </a:solidFill>
                <a:latin typeface="Raleway" pitchFamily="34" charset="0"/>
              </a:endParaRPr>
            </a:p>
          </p:txBody>
        </p:sp>
      </p:grpSp>
      <p:grpSp>
        <p:nvGrpSpPr>
          <p:cNvPr id="11" name="组合 5"/>
          <p:cNvGrpSpPr/>
          <p:nvPr/>
        </p:nvGrpSpPr>
        <p:grpSpPr>
          <a:xfrm>
            <a:off x="3694443" y="2714515"/>
            <a:ext cx="466725" cy="532210"/>
            <a:chOff x="2837483" y="3174181"/>
            <a:chExt cx="466725" cy="532210"/>
          </a:xfrm>
        </p:grpSpPr>
        <p:sp>
          <p:nvSpPr>
            <p:cNvPr id="155" name="Oval 15"/>
            <p:cNvSpPr>
              <a:spLocks noChangeArrowheads="1"/>
            </p:cNvSpPr>
            <p:nvPr/>
          </p:nvSpPr>
          <p:spPr bwMode="auto">
            <a:xfrm>
              <a:off x="2837483" y="3237285"/>
              <a:ext cx="466725" cy="469106"/>
            </a:xfrm>
            <a:prstGeom prst="ellipse">
              <a:avLst/>
            </a:prstGeom>
            <a:solidFill>
              <a:schemeClr val="accent2"/>
            </a:solidFill>
            <a:ln>
              <a:noFill/>
            </a:ln>
            <a:extLst/>
          </p:spPr>
          <p:txBody>
            <a:bodyPr/>
            <a:lstStyle/>
            <a:p>
              <a:pPr eaLnBrk="1" hangingPunct="1"/>
              <a:endParaRPr lang="zh-CN" altLang="zh-CN"/>
            </a:p>
          </p:txBody>
        </p:sp>
        <p:sp>
          <p:nvSpPr>
            <p:cNvPr id="175" name="Rectangle 37"/>
            <p:cNvSpPr>
              <a:spLocks noChangeArrowheads="1"/>
            </p:cNvSpPr>
            <p:nvPr/>
          </p:nvSpPr>
          <p:spPr bwMode="auto">
            <a:xfrm>
              <a:off x="2904158" y="3174181"/>
              <a:ext cx="354806"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2</a:t>
              </a:r>
              <a:endParaRPr lang="en-US" altLang="zh-CN" sz="3000" b="1" dirty="0">
                <a:solidFill>
                  <a:schemeClr val="bg1"/>
                </a:solidFill>
                <a:latin typeface="Raleway" pitchFamily="34" charset="0"/>
              </a:endParaRPr>
            </a:p>
          </p:txBody>
        </p:sp>
      </p:grpSp>
      <p:grpSp>
        <p:nvGrpSpPr>
          <p:cNvPr id="12" name="组合 9"/>
          <p:cNvGrpSpPr/>
          <p:nvPr/>
        </p:nvGrpSpPr>
        <p:grpSpPr>
          <a:xfrm>
            <a:off x="4811894" y="2760155"/>
            <a:ext cx="466725" cy="531019"/>
            <a:chOff x="5037508" y="3194422"/>
            <a:chExt cx="466725" cy="531019"/>
          </a:xfrm>
        </p:grpSpPr>
        <p:sp>
          <p:nvSpPr>
            <p:cNvPr id="160" name="Oval 20"/>
            <p:cNvSpPr>
              <a:spLocks noChangeArrowheads="1"/>
            </p:cNvSpPr>
            <p:nvPr/>
          </p:nvSpPr>
          <p:spPr bwMode="auto">
            <a:xfrm>
              <a:off x="5037508" y="3237285"/>
              <a:ext cx="466725" cy="469106"/>
            </a:xfrm>
            <a:prstGeom prst="ellipse">
              <a:avLst/>
            </a:prstGeom>
            <a:solidFill>
              <a:schemeClr val="accent4"/>
            </a:solidFill>
            <a:ln>
              <a:noFill/>
            </a:ln>
            <a:extLst/>
          </p:spPr>
          <p:txBody>
            <a:bodyPr/>
            <a:lstStyle/>
            <a:p>
              <a:pPr eaLnBrk="1" hangingPunct="1"/>
              <a:endParaRPr lang="zh-CN" altLang="zh-CN"/>
            </a:p>
          </p:txBody>
        </p:sp>
        <p:sp>
          <p:nvSpPr>
            <p:cNvPr id="176" name="Rectangle 38"/>
            <p:cNvSpPr>
              <a:spLocks noChangeArrowheads="1"/>
            </p:cNvSpPr>
            <p:nvPr/>
          </p:nvSpPr>
          <p:spPr bwMode="auto">
            <a:xfrm>
              <a:off x="5105373" y="3194422"/>
              <a:ext cx="358379"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4</a:t>
              </a:r>
              <a:endParaRPr lang="en-US" altLang="zh-CN" sz="3000" b="1" dirty="0">
                <a:solidFill>
                  <a:schemeClr val="bg1"/>
                </a:solidFill>
                <a:latin typeface="Raleway" pitchFamily="34" charset="0"/>
              </a:endParaRPr>
            </a:p>
          </p:txBody>
        </p:sp>
      </p:grpSp>
      <p:sp>
        <p:nvSpPr>
          <p:cNvPr id="34" name="TextBox 33"/>
          <p:cNvSpPr txBox="1"/>
          <p:nvPr/>
        </p:nvSpPr>
        <p:spPr>
          <a:xfrm>
            <a:off x="1741084" y="828515"/>
            <a:ext cx="1569642" cy="369322"/>
          </a:xfrm>
          <a:prstGeom prst="rect">
            <a:avLst/>
          </a:prstGeom>
          <a:noFill/>
        </p:spPr>
        <p:txBody>
          <a:bodyPr wrap="none" lIns="91431" tIns="45715" rIns="91431" bIns="45715" rtlCol="0">
            <a:spAutoFit/>
          </a:bodyPr>
          <a:lstStyle/>
          <a:p>
            <a:r>
              <a:rPr lang="zh-CN" altLang="en-US" b="1" dirty="0" smtClean="0">
                <a:solidFill>
                  <a:srgbClr val="000000"/>
                </a:solidFill>
                <a:latin typeface="微软雅黑" pitchFamily="34" charset="-122"/>
                <a:ea typeface="微软雅黑" pitchFamily="34" charset="-122"/>
              </a:rPr>
              <a:t>目标统一原则</a:t>
            </a:r>
            <a:endParaRPr lang="zh-CN" altLang="en-US" b="1" dirty="0">
              <a:solidFill>
                <a:srgbClr val="000000"/>
              </a:solidFill>
              <a:latin typeface="微软雅黑" pitchFamily="34" charset="-122"/>
              <a:ea typeface="微软雅黑" pitchFamily="34" charset="-122"/>
            </a:endParaRPr>
          </a:p>
        </p:txBody>
      </p:sp>
      <p:sp>
        <p:nvSpPr>
          <p:cNvPr id="35" name="TextBox 34"/>
          <p:cNvSpPr txBox="1"/>
          <p:nvPr/>
        </p:nvSpPr>
        <p:spPr>
          <a:xfrm>
            <a:off x="1750227" y="1175979"/>
            <a:ext cx="2016224" cy="1077208"/>
          </a:xfrm>
          <a:prstGeom prst="rect">
            <a:avLst/>
          </a:prstGeom>
          <a:noFill/>
        </p:spPr>
        <p:txBody>
          <a:bodyPr wrap="square" lIns="91431" tIns="45715" rIns="91431" bIns="45715" rtlCol="0">
            <a:spAutoFit/>
          </a:bodyPr>
          <a:lstStyle/>
          <a:p>
            <a:r>
              <a:rPr lang="zh-CN" altLang="en-US" sz="1600" dirty="0" smtClean="0">
                <a:solidFill>
                  <a:srgbClr val="000000"/>
                </a:solidFill>
                <a:latin typeface="微软雅黑" pitchFamily="34" charset="-122"/>
                <a:ea typeface="微软雅黑" pitchFamily="34" charset="-122"/>
              </a:rPr>
              <a:t>就是要求组织结构的设计和组织形式的选择必须有利于组织目标的实现</a:t>
            </a:r>
            <a:endParaRPr lang="en-US" altLang="zh-CN" sz="1600" dirty="0">
              <a:solidFill>
                <a:srgbClr val="000000"/>
              </a:solidFill>
              <a:latin typeface="微软雅黑" pitchFamily="34" charset="-122"/>
              <a:ea typeface="微软雅黑" pitchFamily="34" charset="-122"/>
            </a:endParaRPr>
          </a:p>
        </p:txBody>
      </p:sp>
      <p:sp>
        <p:nvSpPr>
          <p:cNvPr id="36" name="TextBox 35"/>
          <p:cNvSpPr txBox="1"/>
          <p:nvPr/>
        </p:nvSpPr>
        <p:spPr>
          <a:xfrm>
            <a:off x="4702555" y="887947"/>
            <a:ext cx="1582466" cy="369322"/>
          </a:xfrm>
          <a:prstGeom prst="rect">
            <a:avLst/>
          </a:prstGeom>
          <a:noFill/>
        </p:spPr>
        <p:txBody>
          <a:bodyPr wrap="none" lIns="91431" tIns="45715" rIns="91431" bIns="45715" rtlCol="0">
            <a:spAutoFit/>
          </a:bodyPr>
          <a:lstStyle/>
          <a:p>
            <a:r>
              <a:rPr lang="zh-CN" altLang="en-US" b="1" dirty="0" smtClean="0">
                <a:solidFill>
                  <a:srgbClr val="000000"/>
                </a:solidFill>
                <a:latin typeface="微软雅黑" pitchFamily="34" charset="-122"/>
                <a:ea typeface="微软雅黑" pitchFamily="34" charset="-122"/>
              </a:rPr>
              <a:t>统一指挥原则</a:t>
            </a:r>
            <a:endParaRPr lang="zh-CN" altLang="en-US" b="1" dirty="0">
              <a:solidFill>
                <a:srgbClr val="000000"/>
              </a:solidFill>
              <a:latin typeface="微软雅黑" pitchFamily="34" charset="-122"/>
              <a:ea typeface="微软雅黑" pitchFamily="34" charset="-122"/>
            </a:endParaRPr>
          </a:p>
        </p:txBody>
      </p:sp>
      <p:sp>
        <p:nvSpPr>
          <p:cNvPr id="37" name="TextBox 36"/>
          <p:cNvSpPr txBox="1"/>
          <p:nvPr/>
        </p:nvSpPr>
        <p:spPr>
          <a:xfrm>
            <a:off x="4668294" y="1195723"/>
            <a:ext cx="2072721" cy="1323429"/>
          </a:xfrm>
          <a:prstGeom prst="rect">
            <a:avLst/>
          </a:prstGeom>
          <a:noFill/>
        </p:spPr>
        <p:txBody>
          <a:bodyPr wrap="square" lIns="91431" tIns="45715" rIns="91431" bIns="45715" rtlCol="0">
            <a:spAutoFit/>
          </a:bodyPr>
          <a:lstStyle/>
          <a:p>
            <a:r>
              <a:rPr lang="zh-CN" altLang="en-US" sz="1600" dirty="0" smtClean="0">
                <a:solidFill>
                  <a:srgbClr val="000000"/>
                </a:solidFill>
                <a:latin typeface="微软雅黑" pitchFamily="34" charset="-122"/>
                <a:ea typeface="微软雅黑" pitchFamily="34" charset="-122"/>
              </a:rPr>
              <a:t>组织中除了高层的主管外，每个人都只对其唯一的直接上级负责，服从命令好指挥，汇报工作</a:t>
            </a:r>
            <a:endParaRPr lang="en-US" altLang="zh-CN" sz="1600" dirty="0">
              <a:solidFill>
                <a:srgbClr val="000000"/>
              </a:solidFill>
              <a:latin typeface="微软雅黑" pitchFamily="34" charset="-122"/>
              <a:ea typeface="微软雅黑" pitchFamily="34" charset="-122"/>
            </a:endParaRPr>
          </a:p>
        </p:txBody>
      </p:sp>
      <p:sp>
        <p:nvSpPr>
          <p:cNvPr id="40" name="TextBox 39"/>
          <p:cNvSpPr txBox="1"/>
          <p:nvPr/>
        </p:nvSpPr>
        <p:spPr>
          <a:xfrm>
            <a:off x="2614323" y="3192203"/>
            <a:ext cx="1569642" cy="369322"/>
          </a:xfrm>
          <a:prstGeom prst="rect">
            <a:avLst/>
          </a:prstGeom>
          <a:noFill/>
        </p:spPr>
        <p:txBody>
          <a:bodyPr wrap="none" lIns="91431" tIns="45715" rIns="91431" bIns="45715" rtlCol="0">
            <a:spAutoFit/>
          </a:bodyPr>
          <a:lstStyle/>
          <a:p>
            <a:r>
              <a:rPr lang="zh-CN" altLang="en-US" b="1" dirty="0" smtClean="0">
                <a:solidFill>
                  <a:srgbClr val="000000"/>
                </a:solidFill>
                <a:latin typeface="微软雅黑" pitchFamily="34" charset="-122"/>
                <a:ea typeface="微软雅黑" pitchFamily="34" charset="-122"/>
              </a:rPr>
              <a:t>分工协作原则</a:t>
            </a:r>
            <a:endParaRPr lang="zh-CN" altLang="en-US" b="1" dirty="0">
              <a:solidFill>
                <a:srgbClr val="000000"/>
              </a:solidFill>
              <a:latin typeface="微软雅黑" pitchFamily="34" charset="-122"/>
              <a:ea typeface="微软雅黑" pitchFamily="34" charset="-122"/>
            </a:endParaRPr>
          </a:p>
        </p:txBody>
      </p:sp>
      <p:sp>
        <p:nvSpPr>
          <p:cNvPr id="41" name="TextBox 40"/>
          <p:cNvSpPr txBox="1"/>
          <p:nvPr/>
        </p:nvSpPr>
        <p:spPr>
          <a:xfrm>
            <a:off x="1750227" y="3552243"/>
            <a:ext cx="2952328" cy="1323429"/>
          </a:xfrm>
          <a:prstGeom prst="rect">
            <a:avLst/>
          </a:prstGeom>
          <a:noFill/>
        </p:spPr>
        <p:txBody>
          <a:bodyPr wrap="square" lIns="91431" tIns="45715" rIns="91431" bIns="45715" rtlCol="0">
            <a:spAutoFit/>
          </a:bodyPr>
          <a:lstStyle/>
          <a:p>
            <a:r>
              <a:rPr lang="zh-CN" altLang="en-US" sz="1600" dirty="0" smtClean="0">
                <a:solidFill>
                  <a:srgbClr val="000000"/>
                </a:solidFill>
                <a:latin typeface="微软雅黑" pitchFamily="34" charset="-122"/>
                <a:ea typeface="微软雅黑" pitchFamily="34" charset="-122"/>
              </a:rPr>
              <a:t>即组织结构的设计约是能反映完成目标所必需的工作、工作的分工以及彼此之间的合作，委派的职务越是能适合于担任此职务的人的能力与动机。</a:t>
            </a:r>
            <a:endParaRPr lang="en-US" altLang="zh-CN" sz="1600" dirty="0">
              <a:solidFill>
                <a:srgbClr val="000000"/>
              </a:solidFill>
              <a:latin typeface="微软雅黑" pitchFamily="34" charset="-122"/>
              <a:ea typeface="微软雅黑" pitchFamily="34" charset="-122"/>
            </a:endParaRPr>
          </a:p>
        </p:txBody>
      </p:sp>
      <p:sp>
        <p:nvSpPr>
          <p:cNvPr id="42" name="TextBox 41"/>
          <p:cNvSpPr txBox="1"/>
          <p:nvPr/>
        </p:nvSpPr>
        <p:spPr>
          <a:xfrm>
            <a:off x="5278619" y="2832163"/>
            <a:ext cx="1569642" cy="369322"/>
          </a:xfrm>
          <a:prstGeom prst="rect">
            <a:avLst/>
          </a:prstGeom>
          <a:noFill/>
        </p:spPr>
        <p:txBody>
          <a:bodyPr wrap="none" lIns="91431" tIns="45715" rIns="91431" bIns="45715" rtlCol="0">
            <a:spAutoFit/>
          </a:bodyPr>
          <a:lstStyle/>
          <a:p>
            <a:r>
              <a:rPr lang="zh-CN" altLang="en-US" b="1" dirty="0" smtClean="0">
                <a:solidFill>
                  <a:srgbClr val="000000"/>
                </a:solidFill>
                <a:latin typeface="微软雅黑" pitchFamily="34" charset="-122"/>
                <a:ea typeface="微软雅黑" pitchFamily="34" charset="-122"/>
              </a:rPr>
              <a:t>权责一致原则</a:t>
            </a:r>
            <a:endParaRPr lang="zh-CN" altLang="en-US" b="1" dirty="0">
              <a:solidFill>
                <a:srgbClr val="000000"/>
              </a:solidFill>
              <a:latin typeface="微软雅黑" pitchFamily="34" charset="-122"/>
              <a:ea typeface="微软雅黑" pitchFamily="34" charset="-122"/>
            </a:endParaRPr>
          </a:p>
        </p:txBody>
      </p:sp>
      <p:sp>
        <p:nvSpPr>
          <p:cNvPr id="43" name="TextBox 42"/>
          <p:cNvSpPr txBox="1"/>
          <p:nvPr/>
        </p:nvSpPr>
        <p:spPr>
          <a:xfrm>
            <a:off x="5316367" y="3283955"/>
            <a:ext cx="2482532" cy="1323429"/>
          </a:xfrm>
          <a:prstGeom prst="rect">
            <a:avLst/>
          </a:prstGeom>
          <a:noFill/>
        </p:spPr>
        <p:txBody>
          <a:bodyPr wrap="square" lIns="91431" tIns="45715" rIns="91431" bIns="45715" rtlCol="0">
            <a:spAutoFit/>
          </a:bodyPr>
          <a:lstStyle/>
          <a:p>
            <a:r>
              <a:rPr lang="zh-CN" altLang="en-US" sz="1600" dirty="0" smtClean="0">
                <a:solidFill>
                  <a:srgbClr val="000000"/>
                </a:solidFill>
                <a:latin typeface="微软雅黑" pitchFamily="34" charset="-122"/>
                <a:ea typeface="微软雅黑" pitchFamily="34" charset="-122"/>
              </a:rPr>
              <a:t>即在组织设计时，既要明确规定各个部门、各个职位的职责范围，又要赋予完成其职责所必需的管理权限</a:t>
            </a:r>
            <a:endParaRPr lang="en-US" altLang="zh-CN" sz="1600" dirty="0">
              <a:solidFill>
                <a:srgbClr val="000000"/>
              </a:solidFill>
              <a:latin typeface="微软雅黑" pitchFamily="34" charset="-122"/>
              <a:ea typeface="微软雅黑" pitchFamily="34" charset="-122"/>
            </a:endParaRPr>
          </a:p>
        </p:txBody>
      </p:sp>
      <p:sp>
        <p:nvSpPr>
          <p:cNvPr id="51" name="文本框 50"/>
          <p:cNvSpPr txBox="1"/>
          <p:nvPr/>
        </p:nvSpPr>
        <p:spPr>
          <a:xfrm>
            <a:off x="971600" y="123478"/>
            <a:ext cx="6840760" cy="584776"/>
          </a:xfrm>
          <a:prstGeom prst="rect">
            <a:avLst/>
          </a:prstGeom>
          <a:noFill/>
        </p:spPr>
        <p:txBody>
          <a:bodyPr wrap="square" rtlCol="0">
            <a:spAutoFit/>
          </a:bodyPr>
          <a:lstStyle/>
          <a:p>
            <a:r>
              <a:rPr kumimoji="1" lang="zh-CN" altLang="en-US" sz="3200" dirty="0" smtClean="0">
                <a:latin typeface="黑体"/>
                <a:ea typeface="黑体"/>
              </a:rPr>
              <a:t>公司的设立</a:t>
            </a:r>
            <a:r>
              <a:rPr kumimoji="1" lang="en-US" altLang="zh-CN" sz="3200" dirty="0" smtClean="0">
                <a:latin typeface="黑体"/>
                <a:ea typeface="黑体"/>
              </a:rPr>
              <a:t>-</a:t>
            </a:r>
            <a:r>
              <a:rPr kumimoji="1" lang="zh-CN" altLang="en-US" sz="3200" dirty="0" smtClean="0">
                <a:latin typeface="黑体"/>
                <a:ea typeface="黑体"/>
              </a:rPr>
              <a:t>组织结构设计原则</a:t>
            </a:r>
            <a:endParaRPr kumimoji="1" lang="zh-CN" altLang="en-US" sz="3200" dirty="0">
              <a:latin typeface="黑体"/>
              <a:ea typeface="黑体"/>
            </a:endParaRPr>
          </a:p>
        </p:txBody>
      </p:sp>
    </p:spTree>
    <p:extLst>
      <p:ext uri="{BB962C8B-B14F-4D97-AF65-F5344CB8AC3E}">
        <p14:creationId xmlns:p14="http://schemas.microsoft.com/office/powerpoint/2010/main" val="1449852812"/>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7"/>
                                        </p:tgtEl>
                                        <p:attrNameLst>
                                          <p:attrName>style.visibility</p:attrName>
                                        </p:attrNameLst>
                                      </p:cBhvr>
                                      <p:to>
                                        <p:strVal val="visible"/>
                                      </p:to>
                                    </p:set>
                                    <p:animEffect transition="in" filter="wipe(left)">
                                      <p:cBhvr>
                                        <p:cTn id="7" dur="6000"/>
                                        <p:tgtEl>
                                          <p:spTgt spid="147"/>
                                        </p:tgtEl>
                                      </p:cBhvr>
                                    </p:animEffect>
                                  </p:childTnLst>
                                </p:cTn>
                              </p:par>
                              <p:par>
                                <p:cTn id="8" presetID="22" presetClass="entr" presetSubtype="4" fill="hold" nodeType="withEffect">
                                  <p:stCondLst>
                                    <p:cond delay="100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3" presetClass="entr" presetSubtype="288" fill="hold" nodeType="withEffect">
                                  <p:stCondLst>
                                    <p:cond delay="150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strVal val="4/3*#ppt_w"/>
                                          </p:val>
                                        </p:tav>
                                        <p:tav tm="100000">
                                          <p:val>
                                            <p:strVal val="#ppt_w"/>
                                          </p:val>
                                        </p:tav>
                                      </p:tavLst>
                                    </p:anim>
                                    <p:anim calcmode="lin" valueType="num">
                                      <p:cBhvr>
                                        <p:cTn id="14" dur="500" fill="hold"/>
                                        <p:tgtEl>
                                          <p:spTgt spid="8"/>
                                        </p:tgtEl>
                                        <p:attrNameLst>
                                          <p:attrName>ppt_h</p:attrName>
                                        </p:attrNameLst>
                                      </p:cBhvr>
                                      <p:tavLst>
                                        <p:tav tm="0">
                                          <p:val>
                                            <p:strVal val="4/3*#ppt_h"/>
                                          </p:val>
                                        </p:tav>
                                        <p:tav tm="100000">
                                          <p:val>
                                            <p:strVal val="#ppt_h"/>
                                          </p:val>
                                        </p:tav>
                                      </p:tavLst>
                                    </p:anim>
                                  </p:childTnLst>
                                </p:cTn>
                              </p:par>
                              <p:par>
                                <p:cTn id="15" presetID="10" presetClass="entr" presetSubtype="0" fill="hold" grpId="0" nodeType="withEffect">
                                  <p:stCondLst>
                                    <p:cond delay="150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par>
                                <p:cTn id="21" presetID="22" presetClass="entr" presetSubtype="1" fill="hold" nodeType="withEffect">
                                  <p:stCondLst>
                                    <p:cond delay="200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par>
                                <p:cTn id="24" presetID="23" presetClass="entr" presetSubtype="288" fill="hold" nodeType="withEffect">
                                  <p:stCondLst>
                                    <p:cond delay="250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strVal val="4/3*#ppt_w"/>
                                          </p:val>
                                        </p:tav>
                                        <p:tav tm="100000">
                                          <p:val>
                                            <p:strVal val="#ppt_w"/>
                                          </p:val>
                                        </p:tav>
                                      </p:tavLst>
                                    </p:anim>
                                    <p:anim calcmode="lin" valueType="num">
                                      <p:cBhvr>
                                        <p:cTn id="27" dur="500" fill="hold"/>
                                        <p:tgtEl>
                                          <p:spTgt spid="11"/>
                                        </p:tgtEl>
                                        <p:attrNameLst>
                                          <p:attrName>ppt_h</p:attrName>
                                        </p:attrNameLst>
                                      </p:cBhvr>
                                      <p:tavLst>
                                        <p:tav tm="0">
                                          <p:val>
                                            <p:strVal val="4/3*#ppt_h"/>
                                          </p:val>
                                        </p:tav>
                                        <p:tav tm="100000">
                                          <p:val>
                                            <p:strVal val="#ppt_h"/>
                                          </p:val>
                                        </p:tav>
                                      </p:tavLst>
                                    </p:anim>
                                  </p:childTnLst>
                                </p:cTn>
                              </p:par>
                              <p:par>
                                <p:cTn id="28" presetID="10" presetClass="entr" presetSubtype="0" fill="hold" grpId="0" nodeType="withEffect">
                                  <p:stCondLst>
                                    <p:cond delay="250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par>
                                <p:cTn id="31" presetID="10" presetClass="entr" presetSubtype="0" fill="hold" grpId="0" nodeType="withEffect">
                                  <p:stCondLst>
                                    <p:cond delay="250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22" presetClass="entr" presetSubtype="4" fill="hold" nodeType="withEffect">
                                  <p:stCondLst>
                                    <p:cond delay="300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par>
                                <p:cTn id="37" presetID="23" presetClass="entr" presetSubtype="288" fill="hold" nodeType="withEffect">
                                  <p:stCondLst>
                                    <p:cond delay="300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strVal val="4/3*#ppt_w"/>
                                          </p:val>
                                        </p:tav>
                                        <p:tav tm="100000">
                                          <p:val>
                                            <p:strVal val="#ppt_w"/>
                                          </p:val>
                                        </p:tav>
                                      </p:tavLst>
                                    </p:anim>
                                    <p:anim calcmode="lin" valueType="num">
                                      <p:cBhvr>
                                        <p:cTn id="40" dur="500" fill="hold"/>
                                        <p:tgtEl>
                                          <p:spTgt spid="9"/>
                                        </p:tgtEl>
                                        <p:attrNameLst>
                                          <p:attrName>ppt_h</p:attrName>
                                        </p:attrNameLst>
                                      </p:cBhvr>
                                      <p:tavLst>
                                        <p:tav tm="0">
                                          <p:val>
                                            <p:strVal val="4/3*#ppt_h"/>
                                          </p:val>
                                        </p:tav>
                                        <p:tav tm="100000">
                                          <p:val>
                                            <p:strVal val="#ppt_h"/>
                                          </p:val>
                                        </p:tav>
                                      </p:tavLst>
                                    </p:anim>
                                  </p:childTnLst>
                                </p:cTn>
                              </p:par>
                              <p:par>
                                <p:cTn id="41" presetID="10" presetClass="entr" presetSubtype="0" fill="hold" grpId="0" nodeType="withEffect">
                                  <p:stCondLst>
                                    <p:cond delay="300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par>
                                <p:cTn id="44" presetID="10" presetClass="entr" presetSubtype="0" fill="hold" grpId="0" nodeType="withEffect">
                                  <p:stCondLst>
                                    <p:cond delay="300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500"/>
                                        <p:tgtEl>
                                          <p:spTgt spid="37"/>
                                        </p:tgtEl>
                                      </p:cBhvr>
                                    </p:animEffect>
                                  </p:childTnLst>
                                </p:cTn>
                              </p:par>
                              <p:par>
                                <p:cTn id="47" presetID="22" presetClass="entr" presetSubtype="1" fill="hold" nodeType="withEffect">
                                  <p:stCondLst>
                                    <p:cond delay="3500"/>
                                  </p:stCondLst>
                                  <p:childTnLst>
                                    <p:set>
                                      <p:cBhvr>
                                        <p:cTn id="48" dur="1" fill="hold">
                                          <p:stCondLst>
                                            <p:cond delay="0"/>
                                          </p:stCondLst>
                                        </p:cTn>
                                        <p:tgtEl>
                                          <p:spTgt spid="5"/>
                                        </p:tgtEl>
                                        <p:attrNameLst>
                                          <p:attrName>style.visibility</p:attrName>
                                        </p:attrNameLst>
                                      </p:cBhvr>
                                      <p:to>
                                        <p:strVal val="visible"/>
                                      </p:to>
                                    </p:set>
                                    <p:animEffect transition="in" filter="wipe(up)">
                                      <p:cBhvr>
                                        <p:cTn id="49" dur="500"/>
                                        <p:tgtEl>
                                          <p:spTgt spid="5"/>
                                        </p:tgtEl>
                                      </p:cBhvr>
                                    </p:animEffect>
                                  </p:childTnLst>
                                </p:cTn>
                              </p:par>
                              <p:par>
                                <p:cTn id="50" presetID="23" presetClass="entr" presetSubtype="288" fill="hold" nodeType="withEffect">
                                  <p:stCondLst>
                                    <p:cond delay="4000"/>
                                  </p:stCondLst>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strVal val="4/3*#ppt_w"/>
                                          </p:val>
                                        </p:tav>
                                        <p:tav tm="100000">
                                          <p:val>
                                            <p:strVal val="#ppt_w"/>
                                          </p:val>
                                        </p:tav>
                                      </p:tavLst>
                                    </p:anim>
                                    <p:anim calcmode="lin" valueType="num">
                                      <p:cBhvr>
                                        <p:cTn id="53" dur="500" fill="hold"/>
                                        <p:tgtEl>
                                          <p:spTgt spid="12"/>
                                        </p:tgtEl>
                                        <p:attrNameLst>
                                          <p:attrName>ppt_h</p:attrName>
                                        </p:attrNameLst>
                                      </p:cBhvr>
                                      <p:tavLst>
                                        <p:tav tm="0">
                                          <p:val>
                                            <p:strVal val="4/3*#ppt_h"/>
                                          </p:val>
                                        </p:tav>
                                        <p:tav tm="100000">
                                          <p:val>
                                            <p:strVal val="#ppt_h"/>
                                          </p:val>
                                        </p:tav>
                                      </p:tavLst>
                                    </p:anim>
                                  </p:childTnLst>
                                </p:cTn>
                              </p:par>
                              <p:par>
                                <p:cTn id="54" presetID="10" presetClass="entr" presetSubtype="0" fill="hold" grpId="0" nodeType="withEffect">
                                  <p:stCondLst>
                                    <p:cond delay="4000"/>
                                  </p:stCondLst>
                                  <p:childTnLst>
                                    <p:set>
                                      <p:cBhvr>
                                        <p:cTn id="55" dur="1" fill="hold">
                                          <p:stCondLst>
                                            <p:cond delay="0"/>
                                          </p:stCondLst>
                                        </p:cTn>
                                        <p:tgtEl>
                                          <p:spTgt spid="42"/>
                                        </p:tgtEl>
                                        <p:attrNameLst>
                                          <p:attrName>style.visibility</p:attrName>
                                        </p:attrNameLst>
                                      </p:cBhvr>
                                      <p:to>
                                        <p:strVal val="visible"/>
                                      </p:to>
                                    </p:set>
                                    <p:animEffect transition="in" filter="fade">
                                      <p:cBhvr>
                                        <p:cTn id="56" dur="500"/>
                                        <p:tgtEl>
                                          <p:spTgt spid="42"/>
                                        </p:tgtEl>
                                      </p:cBhvr>
                                    </p:animEffect>
                                  </p:childTnLst>
                                </p:cTn>
                              </p:par>
                              <p:par>
                                <p:cTn id="57" presetID="10" presetClass="entr" presetSubtype="0" fill="hold" grpId="0" nodeType="withEffect">
                                  <p:stCondLst>
                                    <p:cond delay="400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animBg="1"/>
      <p:bldP spid="34" grpId="0"/>
      <p:bldP spid="35" grpId="0"/>
      <p:bldP spid="36" grpId="0"/>
      <p:bldP spid="37" grpId="0"/>
      <p:bldP spid="40" grpId="0"/>
      <p:bldP spid="41" grpId="0"/>
      <p:bldP spid="42" grpId="0"/>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Rectangle 7"/>
          <p:cNvSpPr>
            <a:spLocks noChangeArrowheads="1"/>
          </p:cNvSpPr>
          <p:nvPr/>
        </p:nvSpPr>
        <p:spPr bwMode="auto">
          <a:xfrm>
            <a:off x="0" y="2838425"/>
            <a:ext cx="9144000" cy="18000"/>
          </a:xfrm>
          <a:prstGeom prst="rect">
            <a:avLst/>
          </a:prstGeom>
          <a:solidFill>
            <a:schemeClr val="bg1">
              <a:lumMod val="75000"/>
            </a:schemeClr>
          </a:solidFill>
          <a:ln>
            <a:noFill/>
          </a:ln>
        </p:spPr>
        <p:txBody>
          <a:bodyPr lIns="91431" tIns="45715" rIns="91431" bIns="45715"/>
          <a:lstStyle/>
          <a:p>
            <a:pPr eaLnBrk="1" hangingPunct="1"/>
            <a:endParaRPr lang="zh-CN" altLang="zh-CN"/>
          </a:p>
        </p:txBody>
      </p:sp>
      <p:grpSp>
        <p:nvGrpSpPr>
          <p:cNvPr id="2" name="组合 2"/>
          <p:cNvGrpSpPr/>
          <p:nvPr/>
        </p:nvGrpSpPr>
        <p:grpSpPr>
          <a:xfrm>
            <a:off x="3617714" y="2220491"/>
            <a:ext cx="154781" cy="703659"/>
            <a:chOff x="1745505" y="2220491"/>
            <a:chExt cx="154781" cy="703659"/>
          </a:xfrm>
          <a:solidFill>
            <a:schemeClr val="accent1"/>
          </a:solidFill>
        </p:grpSpPr>
        <p:sp>
          <p:nvSpPr>
            <p:cNvPr id="146" name="Rectangle 6"/>
            <p:cNvSpPr>
              <a:spLocks noChangeArrowheads="1"/>
            </p:cNvSpPr>
            <p:nvPr/>
          </p:nvSpPr>
          <p:spPr bwMode="auto">
            <a:xfrm>
              <a:off x="1814562" y="2220491"/>
              <a:ext cx="16669" cy="626269"/>
            </a:xfrm>
            <a:prstGeom prst="rect">
              <a:avLst/>
            </a:prstGeom>
            <a:grpFill/>
            <a:ln>
              <a:noFill/>
            </a:ln>
          </p:spPr>
          <p:txBody>
            <a:bodyPr/>
            <a:lstStyle/>
            <a:p>
              <a:pPr eaLnBrk="1" hangingPunct="1"/>
              <a:endParaRPr lang="zh-CN" altLang="zh-CN"/>
            </a:p>
          </p:txBody>
        </p:sp>
        <p:sp>
          <p:nvSpPr>
            <p:cNvPr id="148" name="Oval 8"/>
            <p:cNvSpPr>
              <a:spLocks noChangeArrowheads="1"/>
            </p:cNvSpPr>
            <p:nvPr/>
          </p:nvSpPr>
          <p:spPr bwMode="auto">
            <a:xfrm>
              <a:off x="1745505" y="2768178"/>
              <a:ext cx="154781" cy="155972"/>
            </a:xfrm>
            <a:prstGeom prst="ellipse">
              <a:avLst/>
            </a:prstGeom>
            <a:grpFill/>
            <a:ln>
              <a:noFill/>
            </a:ln>
          </p:spPr>
          <p:txBody>
            <a:bodyPr/>
            <a:lstStyle/>
            <a:p>
              <a:pPr eaLnBrk="1" hangingPunct="1"/>
              <a:endParaRPr lang="zh-CN" altLang="zh-CN"/>
            </a:p>
          </p:txBody>
        </p:sp>
      </p:grpSp>
      <p:grpSp>
        <p:nvGrpSpPr>
          <p:cNvPr id="3" name="组合 4"/>
          <p:cNvGrpSpPr/>
          <p:nvPr/>
        </p:nvGrpSpPr>
        <p:grpSpPr>
          <a:xfrm>
            <a:off x="4223915" y="2717875"/>
            <a:ext cx="154781" cy="703660"/>
            <a:chOff x="2993454" y="2768178"/>
            <a:chExt cx="154781" cy="703660"/>
          </a:xfrm>
          <a:solidFill>
            <a:schemeClr val="accent2"/>
          </a:solidFill>
        </p:grpSpPr>
        <p:sp>
          <p:nvSpPr>
            <p:cNvPr id="145" name="Rectangle 5"/>
            <p:cNvSpPr>
              <a:spLocks noChangeArrowheads="1"/>
            </p:cNvSpPr>
            <p:nvPr/>
          </p:nvSpPr>
          <p:spPr bwMode="auto">
            <a:xfrm>
              <a:off x="3062511" y="2924150"/>
              <a:ext cx="15478" cy="547688"/>
            </a:xfrm>
            <a:prstGeom prst="rect">
              <a:avLst/>
            </a:prstGeom>
            <a:grpFill/>
            <a:ln>
              <a:noFill/>
            </a:ln>
          </p:spPr>
          <p:txBody>
            <a:bodyPr/>
            <a:lstStyle/>
            <a:p>
              <a:pPr eaLnBrk="1" hangingPunct="1"/>
              <a:endParaRPr lang="zh-CN" altLang="zh-CN"/>
            </a:p>
          </p:txBody>
        </p:sp>
        <p:sp>
          <p:nvSpPr>
            <p:cNvPr id="154" name="Oval 14"/>
            <p:cNvSpPr>
              <a:spLocks noChangeArrowheads="1"/>
            </p:cNvSpPr>
            <p:nvPr/>
          </p:nvSpPr>
          <p:spPr bwMode="auto">
            <a:xfrm>
              <a:off x="2993454" y="2768178"/>
              <a:ext cx="154781" cy="155972"/>
            </a:xfrm>
            <a:prstGeom prst="ellipse">
              <a:avLst/>
            </a:prstGeom>
            <a:grpFill/>
            <a:ln>
              <a:noFill/>
            </a:ln>
          </p:spPr>
          <p:txBody>
            <a:bodyPr/>
            <a:lstStyle/>
            <a:p>
              <a:pPr eaLnBrk="1" hangingPunct="1"/>
              <a:endParaRPr lang="zh-CN" altLang="zh-CN"/>
            </a:p>
          </p:txBody>
        </p:sp>
      </p:grpSp>
      <p:grpSp>
        <p:nvGrpSpPr>
          <p:cNvPr id="4" name="组合 6"/>
          <p:cNvGrpSpPr/>
          <p:nvPr/>
        </p:nvGrpSpPr>
        <p:grpSpPr>
          <a:xfrm>
            <a:off x="4798789" y="2220491"/>
            <a:ext cx="155972" cy="703659"/>
            <a:chOff x="4064842" y="2220491"/>
            <a:chExt cx="155972" cy="703659"/>
          </a:xfrm>
          <a:solidFill>
            <a:schemeClr val="accent3"/>
          </a:solidFill>
        </p:grpSpPr>
        <p:sp>
          <p:nvSpPr>
            <p:cNvPr id="157" name="Rectangle 17"/>
            <p:cNvSpPr>
              <a:spLocks noChangeArrowheads="1"/>
            </p:cNvSpPr>
            <p:nvPr/>
          </p:nvSpPr>
          <p:spPr bwMode="auto">
            <a:xfrm>
              <a:off x="4135089" y="2220491"/>
              <a:ext cx="15478" cy="626269"/>
            </a:xfrm>
            <a:prstGeom prst="rect">
              <a:avLst/>
            </a:prstGeom>
            <a:grpFill/>
            <a:ln>
              <a:noFill/>
            </a:ln>
          </p:spPr>
          <p:txBody>
            <a:bodyPr/>
            <a:lstStyle/>
            <a:p>
              <a:pPr eaLnBrk="1" hangingPunct="1"/>
              <a:endParaRPr lang="zh-CN" altLang="zh-CN"/>
            </a:p>
          </p:txBody>
        </p:sp>
        <p:sp>
          <p:nvSpPr>
            <p:cNvPr id="158" name="Oval 18"/>
            <p:cNvSpPr>
              <a:spLocks noChangeArrowheads="1"/>
            </p:cNvSpPr>
            <p:nvPr/>
          </p:nvSpPr>
          <p:spPr bwMode="auto">
            <a:xfrm>
              <a:off x="4064842" y="2768178"/>
              <a:ext cx="155972" cy="155972"/>
            </a:xfrm>
            <a:prstGeom prst="ellipse">
              <a:avLst/>
            </a:prstGeom>
            <a:grpFill/>
            <a:ln>
              <a:noFill/>
            </a:ln>
          </p:spPr>
          <p:txBody>
            <a:bodyPr/>
            <a:lstStyle/>
            <a:p>
              <a:pPr eaLnBrk="1" hangingPunct="1"/>
              <a:endParaRPr lang="zh-CN" altLang="zh-CN"/>
            </a:p>
          </p:txBody>
        </p:sp>
      </p:grpSp>
      <p:grpSp>
        <p:nvGrpSpPr>
          <p:cNvPr id="5" name="组合 8"/>
          <p:cNvGrpSpPr/>
          <p:nvPr/>
        </p:nvGrpSpPr>
        <p:grpSpPr>
          <a:xfrm>
            <a:off x="5340177" y="2768179"/>
            <a:ext cx="155972" cy="703660"/>
            <a:chOff x="5192289" y="2768178"/>
            <a:chExt cx="155972" cy="703660"/>
          </a:xfrm>
          <a:solidFill>
            <a:schemeClr val="accent4"/>
          </a:solidFill>
        </p:grpSpPr>
        <p:sp>
          <p:nvSpPr>
            <p:cNvPr id="156" name="Rectangle 16"/>
            <p:cNvSpPr>
              <a:spLocks noChangeArrowheads="1"/>
            </p:cNvSpPr>
            <p:nvPr/>
          </p:nvSpPr>
          <p:spPr bwMode="auto">
            <a:xfrm>
              <a:off x="5262536" y="2924150"/>
              <a:ext cx="15478" cy="547688"/>
            </a:xfrm>
            <a:prstGeom prst="rect">
              <a:avLst/>
            </a:prstGeom>
            <a:grpFill/>
            <a:ln>
              <a:noFill/>
            </a:ln>
          </p:spPr>
          <p:txBody>
            <a:bodyPr/>
            <a:lstStyle/>
            <a:p>
              <a:pPr eaLnBrk="1" hangingPunct="1"/>
              <a:endParaRPr lang="zh-CN" altLang="zh-CN"/>
            </a:p>
          </p:txBody>
        </p:sp>
        <p:sp>
          <p:nvSpPr>
            <p:cNvPr id="159" name="Oval 19"/>
            <p:cNvSpPr>
              <a:spLocks noChangeArrowheads="1"/>
            </p:cNvSpPr>
            <p:nvPr/>
          </p:nvSpPr>
          <p:spPr bwMode="auto">
            <a:xfrm>
              <a:off x="5192289" y="2768178"/>
              <a:ext cx="155972" cy="155972"/>
            </a:xfrm>
            <a:prstGeom prst="ellipse">
              <a:avLst/>
            </a:prstGeom>
            <a:grpFill/>
            <a:ln>
              <a:noFill/>
            </a:ln>
          </p:spPr>
          <p:txBody>
            <a:bodyPr/>
            <a:lstStyle/>
            <a:p>
              <a:pPr eaLnBrk="1" hangingPunct="1"/>
              <a:endParaRPr lang="zh-CN" altLang="zh-CN"/>
            </a:p>
          </p:txBody>
        </p:sp>
      </p:grpSp>
      <p:grpSp>
        <p:nvGrpSpPr>
          <p:cNvPr id="8" name="组合 3"/>
          <p:cNvGrpSpPr/>
          <p:nvPr/>
        </p:nvGrpSpPr>
        <p:grpSpPr>
          <a:xfrm>
            <a:off x="3461743" y="2139702"/>
            <a:ext cx="462185" cy="530915"/>
            <a:chOff x="1589534" y="1933550"/>
            <a:chExt cx="466725" cy="536131"/>
          </a:xfrm>
        </p:grpSpPr>
        <p:sp>
          <p:nvSpPr>
            <p:cNvPr id="153" name="Oval 13"/>
            <p:cNvSpPr>
              <a:spLocks noChangeArrowheads="1"/>
            </p:cNvSpPr>
            <p:nvPr/>
          </p:nvSpPr>
          <p:spPr bwMode="auto">
            <a:xfrm>
              <a:off x="1589534" y="1985937"/>
              <a:ext cx="466725" cy="469106"/>
            </a:xfrm>
            <a:prstGeom prst="ellipse">
              <a:avLst/>
            </a:prstGeom>
            <a:solidFill>
              <a:schemeClr val="accent1"/>
            </a:solidFill>
            <a:ln>
              <a:noFill/>
            </a:ln>
          </p:spPr>
          <p:txBody>
            <a:bodyPr/>
            <a:lstStyle/>
            <a:p>
              <a:pPr eaLnBrk="1" hangingPunct="1"/>
              <a:endParaRPr lang="zh-CN" altLang="zh-CN"/>
            </a:p>
          </p:txBody>
        </p:sp>
        <p:sp>
          <p:nvSpPr>
            <p:cNvPr id="171" name="Rectangle 33"/>
            <p:cNvSpPr>
              <a:spLocks noChangeArrowheads="1"/>
            </p:cNvSpPr>
            <p:nvPr/>
          </p:nvSpPr>
          <p:spPr bwMode="auto">
            <a:xfrm>
              <a:off x="1649065" y="1933550"/>
              <a:ext cx="355925" cy="536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en-US" altLang="zh-CN" sz="3000" b="1" dirty="0" smtClean="0">
                  <a:solidFill>
                    <a:schemeClr val="bg1"/>
                  </a:solidFill>
                  <a:latin typeface="Raleway" pitchFamily="34" charset="0"/>
                </a:rPr>
                <a:t>5</a:t>
              </a:r>
              <a:endParaRPr lang="en-US" altLang="zh-CN" sz="3000" b="1" dirty="0">
                <a:solidFill>
                  <a:schemeClr val="bg1"/>
                </a:solidFill>
                <a:latin typeface="Raleway" pitchFamily="34" charset="0"/>
              </a:endParaRPr>
            </a:p>
          </p:txBody>
        </p:sp>
      </p:grpSp>
      <p:grpSp>
        <p:nvGrpSpPr>
          <p:cNvPr id="9" name="组合 7"/>
          <p:cNvGrpSpPr/>
          <p:nvPr/>
        </p:nvGrpSpPr>
        <p:grpSpPr>
          <a:xfrm>
            <a:off x="4644008" y="2139702"/>
            <a:ext cx="466725" cy="531019"/>
            <a:chOff x="3910061" y="1943075"/>
            <a:chExt cx="466725" cy="531019"/>
          </a:xfrm>
        </p:grpSpPr>
        <p:sp>
          <p:nvSpPr>
            <p:cNvPr id="170" name="Oval 20"/>
            <p:cNvSpPr>
              <a:spLocks noChangeArrowheads="1"/>
            </p:cNvSpPr>
            <p:nvPr/>
          </p:nvSpPr>
          <p:spPr bwMode="auto">
            <a:xfrm>
              <a:off x="3910061" y="1985937"/>
              <a:ext cx="466725" cy="469106"/>
            </a:xfrm>
            <a:prstGeom prst="ellipse">
              <a:avLst/>
            </a:prstGeom>
            <a:solidFill>
              <a:schemeClr val="accent3"/>
            </a:solidFill>
            <a:ln>
              <a:noFill/>
            </a:ln>
            <a:extLst/>
          </p:spPr>
          <p:txBody>
            <a:bodyPr/>
            <a:lstStyle/>
            <a:p>
              <a:pPr eaLnBrk="1" hangingPunct="1"/>
              <a:endParaRPr lang="zh-CN" altLang="zh-CN"/>
            </a:p>
          </p:txBody>
        </p:sp>
        <p:sp>
          <p:nvSpPr>
            <p:cNvPr id="172" name="Rectangle 34"/>
            <p:cNvSpPr>
              <a:spLocks noChangeArrowheads="1"/>
            </p:cNvSpPr>
            <p:nvPr/>
          </p:nvSpPr>
          <p:spPr bwMode="auto">
            <a:xfrm>
              <a:off x="3986261" y="1943075"/>
              <a:ext cx="353615"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en-US" altLang="zh-CN" sz="3000" b="1" dirty="0" smtClean="0">
                  <a:solidFill>
                    <a:schemeClr val="bg1"/>
                  </a:solidFill>
                  <a:latin typeface="Raleway" pitchFamily="34" charset="0"/>
                </a:rPr>
                <a:t>7</a:t>
              </a:r>
              <a:endParaRPr lang="en-US" altLang="zh-CN" sz="3000" b="1" dirty="0">
                <a:solidFill>
                  <a:schemeClr val="bg1"/>
                </a:solidFill>
                <a:latin typeface="Raleway" pitchFamily="34" charset="0"/>
              </a:endParaRPr>
            </a:p>
          </p:txBody>
        </p:sp>
      </p:grpSp>
      <p:grpSp>
        <p:nvGrpSpPr>
          <p:cNvPr id="11" name="组合 5"/>
          <p:cNvGrpSpPr/>
          <p:nvPr/>
        </p:nvGrpSpPr>
        <p:grpSpPr>
          <a:xfrm>
            <a:off x="4067944" y="2886150"/>
            <a:ext cx="466725" cy="532210"/>
            <a:chOff x="2837483" y="3174181"/>
            <a:chExt cx="466725" cy="532210"/>
          </a:xfrm>
        </p:grpSpPr>
        <p:sp>
          <p:nvSpPr>
            <p:cNvPr id="155" name="Oval 15"/>
            <p:cNvSpPr>
              <a:spLocks noChangeArrowheads="1"/>
            </p:cNvSpPr>
            <p:nvPr/>
          </p:nvSpPr>
          <p:spPr bwMode="auto">
            <a:xfrm>
              <a:off x="2837483" y="3237285"/>
              <a:ext cx="466725" cy="469106"/>
            </a:xfrm>
            <a:prstGeom prst="ellipse">
              <a:avLst/>
            </a:prstGeom>
            <a:solidFill>
              <a:schemeClr val="accent2"/>
            </a:solidFill>
            <a:ln>
              <a:noFill/>
            </a:ln>
            <a:extLst/>
          </p:spPr>
          <p:txBody>
            <a:bodyPr/>
            <a:lstStyle/>
            <a:p>
              <a:pPr eaLnBrk="1" hangingPunct="1"/>
              <a:endParaRPr lang="zh-CN" altLang="zh-CN"/>
            </a:p>
          </p:txBody>
        </p:sp>
        <p:sp>
          <p:nvSpPr>
            <p:cNvPr id="175" name="Rectangle 37"/>
            <p:cNvSpPr>
              <a:spLocks noChangeArrowheads="1"/>
            </p:cNvSpPr>
            <p:nvPr/>
          </p:nvSpPr>
          <p:spPr bwMode="auto">
            <a:xfrm>
              <a:off x="2904158" y="3174181"/>
              <a:ext cx="354806"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en-US" altLang="zh-CN" sz="3000" b="1" dirty="0" smtClean="0">
                  <a:solidFill>
                    <a:schemeClr val="bg1"/>
                  </a:solidFill>
                  <a:latin typeface="Raleway" pitchFamily="34" charset="0"/>
                </a:rPr>
                <a:t>6</a:t>
              </a:r>
              <a:endParaRPr lang="en-US" altLang="zh-CN" sz="3000" b="1" dirty="0">
                <a:solidFill>
                  <a:schemeClr val="bg1"/>
                </a:solidFill>
                <a:latin typeface="Raleway" pitchFamily="34" charset="0"/>
              </a:endParaRPr>
            </a:p>
          </p:txBody>
        </p:sp>
      </p:grpSp>
      <p:grpSp>
        <p:nvGrpSpPr>
          <p:cNvPr id="12" name="组合 9"/>
          <p:cNvGrpSpPr/>
          <p:nvPr/>
        </p:nvGrpSpPr>
        <p:grpSpPr>
          <a:xfrm>
            <a:off x="5185395" y="2931790"/>
            <a:ext cx="466725" cy="531019"/>
            <a:chOff x="5037508" y="3194422"/>
            <a:chExt cx="466725" cy="531019"/>
          </a:xfrm>
        </p:grpSpPr>
        <p:sp>
          <p:nvSpPr>
            <p:cNvPr id="160" name="Oval 20"/>
            <p:cNvSpPr>
              <a:spLocks noChangeArrowheads="1"/>
            </p:cNvSpPr>
            <p:nvPr/>
          </p:nvSpPr>
          <p:spPr bwMode="auto">
            <a:xfrm>
              <a:off x="5037508" y="3237285"/>
              <a:ext cx="466725" cy="469106"/>
            </a:xfrm>
            <a:prstGeom prst="ellipse">
              <a:avLst/>
            </a:prstGeom>
            <a:solidFill>
              <a:schemeClr val="accent4"/>
            </a:solidFill>
            <a:ln>
              <a:noFill/>
            </a:ln>
            <a:extLst/>
          </p:spPr>
          <p:txBody>
            <a:bodyPr/>
            <a:lstStyle/>
            <a:p>
              <a:pPr eaLnBrk="1" hangingPunct="1"/>
              <a:endParaRPr lang="zh-CN" altLang="zh-CN"/>
            </a:p>
          </p:txBody>
        </p:sp>
        <p:sp>
          <p:nvSpPr>
            <p:cNvPr id="176" name="Rectangle 38"/>
            <p:cNvSpPr>
              <a:spLocks noChangeArrowheads="1"/>
            </p:cNvSpPr>
            <p:nvPr/>
          </p:nvSpPr>
          <p:spPr bwMode="auto">
            <a:xfrm>
              <a:off x="5105373" y="3194422"/>
              <a:ext cx="358379"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en-US" altLang="zh-CN" sz="3000" b="1" dirty="0" smtClean="0">
                  <a:solidFill>
                    <a:schemeClr val="bg1"/>
                  </a:solidFill>
                  <a:latin typeface="Raleway" pitchFamily="34" charset="0"/>
                </a:rPr>
                <a:t>8</a:t>
              </a:r>
              <a:endParaRPr lang="en-US" altLang="zh-CN" sz="3000" b="1" dirty="0">
                <a:solidFill>
                  <a:schemeClr val="bg1"/>
                </a:solidFill>
                <a:latin typeface="Raleway" pitchFamily="34" charset="0"/>
              </a:endParaRPr>
            </a:p>
          </p:txBody>
        </p:sp>
      </p:grpSp>
      <p:sp>
        <p:nvSpPr>
          <p:cNvPr id="34" name="TextBox 33"/>
          <p:cNvSpPr txBox="1"/>
          <p:nvPr/>
        </p:nvSpPr>
        <p:spPr>
          <a:xfrm>
            <a:off x="755576" y="1000150"/>
            <a:ext cx="3416302" cy="369322"/>
          </a:xfrm>
          <a:prstGeom prst="rect">
            <a:avLst/>
          </a:prstGeom>
          <a:noFill/>
        </p:spPr>
        <p:txBody>
          <a:bodyPr wrap="none" lIns="91431" tIns="45715" rIns="91431" bIns="45715" rtlCol="0">
            <a:spAutoFit/>
          </a:bodyPr>
          <a:lstStyle/>
          <a:p>
            <a:r>
              <a:rPr lang="zh-CN" altLang="en-US" b="1" dirty="0" smtClean="0">
                <a:solidFill>
                  <a:srgbClr val="000000"/>
                </a:solidFill>
                <a:latin typeface="微软雅黑" pitchFamily="34" charset="-122"/>
                <a:ea typeface="微软雅黑" pitchFamily="34" charset="-122"/>
              </a:rPr>
              <a:t>有效的管理幅度的管理层次原则</a:t>
            </a:r>
            <a:endParaRPr lang="zh-CN" altLang="en-US" b="1" dirty="0">
              <a:solidFill>
                <a:srgbClr val="000000"/>
              </a:solidFill>
              <a:latin typeface="微软雅黑" pitchFamily="34" charset="-122"/>
              <a:ea typeface="微软雅黑" pitchFamily="34" charset="-122"/>
            </a:endParaRPr>
          </a:p>
        </p:txBody>
      </p:sp>
      <p:sp>
        <p:nvSpPr>
          <p:cNvPr id="35" name="TextBox 34"/>
          <p:cNvSpPr txBox="1"/>
          <p:nvPr/>
        </p:nvSpPr>
        <p:spPr>
          <a:xfrm>
            <a:off x="899592" y="1419622"/>
            <a:ext cx="3312368" cy="584765"/>
          </a:xfrm>
          <a:prstGeom prst="rect">
            <a:avLst/>
          </a:prstGeom>
          <a:noFill/>
        </p:spPr>
        <p:txBody>
          <a:bodyPr wrap="square" lIns="91431" tIns="45715" rIns="91431" bIns="45715" rtlCol="0">
            <a:spAutoFit/>
          </a:bodyPr>
          <a:lstStyle/>
          <a:p>
            <a:r>
              <a:rPr lang="zh-CN" altLang="en-US" sz="1600" dirty="0" smtClean="0">
                <a:solidFill>
                  <a:srgbClr val="000000"/>
                </a:solidFill>
                <a:latin typeface="微软雅黑" pitchFamily="34" charset="-122"/>
                <a:ea typeface="微软雅黑" pitchFamily="34" charset="-122"/>
              </a:rPr>
              <a:t>即组织中的管理幅度与层次越是适当，就越能够保证组织的有效运行</a:t>
            </a:r>
            <a:endParaRPr lang="en-US" altLang="zh-CN" sz="1600" dirty="0">
              <a:solidFill>
                <a:srgbClr val="000000"/>
              </a:solidFill>
              <a:latin typeface="微软雅黑" pitchFamily="34" charset="-122"/>
              <a:ea typeface="微软雅黑" pitchFamily="34" charset="-122"/>
            </a:endParaRPr>
          </a:p>
        </p:txBody>
      </p:sp>
      <p:sp>
        <p:nvSpPr>
          <p:cNvPr id="36" name="TextBox 35"/>
          <p:cNvSpPr txBox="1"/>
          <p:nvPr/>
        </p:nvSpPr>
        <p:spPr>
          <a:xfrm>
            <a:off x="5076056" y="1059582"/>
            <a:ext cx="1569642" cy="369322"/>
          </a:xfrm>
          <a:prstGeom prst="rect">
            <a:avLst/>
          </a:prstGeom>
          <a:noFill/>
        </p:spPr>
        <p:txBody>
          <a:bodyPr wrap="none" lIns="91431" tIns="45715" rIns="91431" bIns="45715" rtlCol="0">
            <a:spAutoFit/>
          </a:bodyPr>
          <a:lstStyle/>
          <a:p>
            <a:r>
              <a:rPr lang="zh-CN" altLang="en-US" b="1" dirty="0" smtClean="0">
                <a:solidFill>
                  <a:srgbClr val="000000"/>
                </a:solidFill>
                <a:latin typeface="微软雅黑" pitchFamily="34" charset="-122"/>
                <a:ea typeface="微软雅黑" pitchFamily="34" charset="-122"/>
              </a:rPr>
              <a:t>精干高效原则</a:t>
            </a:r>
            <a:endParaRPr lang="zh-CN" altLang="en-US" b="1" dirty="0">
              <a:solidFill>
                <a:srgbClr val="000000"/>
              </a:solidFill>
              <a:latin typeface="微软雅黑" pitchFamily="34" charset="-122"/>
              <a:ea typeface="微软雅黑" pitchFamily="34" charset="-122"/>
            </a:endParaRPr>
          </a:p>
        </p:txBody>
      </p:sp>
      <p:sp>
        <p:nvSpPr>
          <p:cNvPr id="37" name="TextBox 36"/>
          <p:cNvSpPr txBox="1"/>
          <p:nvPr/>
        </p:nvSpPr>
        <p:spPr>
          <a:xfrm>
            <a:off x="5041795" y="1367358"/>
            <a:ext cx="3274621" cy="830987"/>
          </a:xfrm>
          <a:prstGeom prst="rect">
            <a:avLst/>
          </a:prstGeom>
          <a:noFill/>
        </p:spPr>
        <p:txBody>
          <a:bodyPr wrap="square" lIns="91431" tIns="45715" rIns="91431" bIns="45715" rtlCol="0">
            <a:spAutoFit/>
          </a:bodyPr>
          <a:lstStyle/>
          <a:p>
            <a:r>
              <a:rPr lang="zh-CN" altLang="en-US" sz="1600" dirty="0" smtClean="0">
                <a:solidFill>
                  <a:srgbClr val="000000"/>
                </a:solidFill>
                <a:latin typeface="微软雅黑" pitchFamily="34" charset="-122"/>
                <a:ea typeface="微软雅黑" pitchFamily="34" charset="-122"/>
              </a:rPr>
              <a:t>即在服从由组织目标所决定的业务活动需要的前提下，力求减少管理层次，精简管理机构和人员。</a:t>
            </a:r>
            <a:endParaRPr lang="en-US" altLang="zh-CN" sz="1600" dirty="0">
              <a:solidFill>
                <a:srgbClr val="000000"/>
              </a:solidFill>
              <a:latin typeface="微软雅黑" pitchFamily="34" charset="-122"/>
              <a:ea typeface="微软雅黑" pitchFamily="34" charset="-122"/>
            </a:endParaRPr>
          </a:p>
        </p:txBody>
      </p:sp>
      <p:sp>
        <p:nvSpPr>
          <p:cNvPr id="40" name="TextBox 39"/>
          <p:cNvSpPr txBox="1"/>
          <p:nvPr/>
        </p:nvSpPr>
        <p:spPr>
          <a:xfrm>
            <a:off x="2051720" y="3363838"/>
            <a:ext cx="2723804" cy="369322"/>
          </a:xfrm>
          <a:prstGeom prst="rect">
            <a:avLst/>
          </a:prstGeom>
          <a:noFill/>
        </p:spPr>
        <p:txBody>
          <a:bodyPr wrap="none" lIns="91431" tIns="45715" rIns="91431" bIns="45715" rtlCol="0">
            <a:spAutoFit/>
          </a:bodyPr>
          <a:lstStyle/>
          <a:p>
            <a:r>
              <a:rPr lang="zh-CN" altLang="en-US" b="1" dirty="0" smtClean="0">
                <a:solidFill>
                  <a:srgbClr val="000000"/>
                </a:solidFill>
                <a:latin typeface="微软雅黑" pitchFamily="34" charset="-122"/>
                <a:ea typeface="微软雅黑" pitchFamily="34" charset="-122"/>
              </a:rPr>
              <a:t>集权与分权相结合的原则</a:t>
            </a:r>
            <a:endParaRPr lang="zh-CN" altLang="en-US" b="1" dirty="0">
              <a:solidFill>
                <a:srgbClr val="000000"/>
              </a:solidFill>
              <a:latin typeface="微软雅黑" pitchFamily="34" charset="-122"/>
              <a:ea typeface="微软雅黑" pitchFamily="34" charset="-122"/>
            </a:endParaRPr>
          </a:p>
        </p:txBody>
      </p:sp>
      <p:sp>
        <p:nvSpPr>
          <p:cNvPr id="41" name="TextBox 40"/>
          <p:cNvSpPr txBox="1"/>
          <p:nvPr/>
        </p:nvSpPr>
        <p:spPr>
          <a:xfrm>
            <a:off x="708714" y="3723878"/>
            <a:ext cx="4104456" cy="830987"/>
          </a:xfrm>
          <a:prstGeom prst="rect">
            <a:avLst/>
          </a:prstGeom>
          <a:noFill/>
        </p:spPr>
        <p:txBody>
          <a:bodyPr wrap="square" lIns="91431" tIns="45715" rIns="91431" bIns="45715" rtlCol="0">
            <a:spAutoFit/>
          </a:bodyPr>
          <a:lstStyle/>
          <a:p>
            <a:r>
              <a:rPr lang="zh-CN" altLang="en-US" sz="1600" dirty="0" smtClean="0">
                <a:solidFill>
                  <a:srgbClr val="000000"/>
                </a:solidFill>
                <a:latin typeface="微软雅黑" pitchFamily="34" charset="-122"/>
                <a:ea typeface="微软雅黑" pitchFamily="34" charset="-122"/>
              </a:rPr>
              <a:t>即应该集中的权力集中起来，应该下放的权力则分给下级，这样才能加强组织的灵活性和适应性。</a:t>
            </a:r>
            <a:endParaRPr lang="en-US" altLang="zh-CN" sz="1600" dirty="0">
              <a:solidFill>
                <a:srgbClr val="000000"/>
              </a:solidFill>
              <a:latin typeface="微软雅黑" pitchFamily="34" charset="-122"/>
              <a:ea typeface="微软雅黑" pitchFamily="34" charset="-122"/>
            </a:endParaRPr>
          </a:p>
        </p:txBody>
      </p:sp>
      <p:sp>
        <p:nvSpPr>
          <p:cNvPr id="42" name="TextBox 41"/>
          <p:cNvSpPr txBox="1"/>
          <p:nvPr/>
        </p:nvSpPr>
        <p:spPr>
          <a:xfrm>
            <a:off x="5652120" y="3003798"/>
            <a:ext cx="3185469" cy="369322"/>
          </a:xfrm>
          <a:prstGeom prst="rect">
            <a:avLst/>
          </a:prstGeom>
          <a:noFill/>
        </p:spPr>
        <p:txBody>
          <a:bodyPr wrap="none" lIns="91431" tIns="45715" rIns="91431" bIns="45715" rtlCol="0">
            <a:spAutoFit/>
          </a:bodyPr>
          <a:lstStyle/>
          <a:p>
            <a:r>
              <a:rPr lang="zh-CN" altLang="en-US" b="1" dirty="0" smtClean="0">
                <a:solidFill>
                  <a:srgbClr val="000000"/>
                </a:solidFill>
                <a:latin typeface="微软雅黑" pitchFamily="34" charset="-122"/>
                <a:ea typeface="微软雅黑" pitchFamily="34" charset="-122"/>
              </a:rPr>
              <a:t>稳定性和适应性相结合的原则</a:t>
            </a:r>
            <a:endParaRPr lang="zh-CN" altLang="en-US" b="1" dirty="0">
              <a:solidFill>
                <a:srgbClr val="000000"/>
              </a:solidFill>
              <a:latin typeface="微软雅黑" pitchFamily="34" charset="-122"/>
              <a:ea typeface="微软雅黑" pitchFamily="34" charset="-122"/>
            </a:endParaRPr>
          </a:p>
        </p:txBody>
      </p:sp>
      <p:sp>
        <p:nvSpPr>
          <p:cNvPr id="43" name="TextBox 42"/>
          <p:cNvSpPr txBox="1"/>
          <p:nvPr/>
        </p:nvSpPr>
        <p:spPr>
          <a:xfrm>
            <a:off x="5689868" y="3455590"/>
            <a:ext cx="3130604" cy="1077208"/>
          </a:xfrm>
          <a:prstGeom prst="rect">
            <a:avLst/>
          </a:prstGeom>
          <a:noFill/>
        </p:spPr>
        <p:txBody>
          <a:bodyPr wrap="square" lIns="91431" tIns="45715" rIns="91431" bIns="45715" rtlCol="0">
            <a:spAutoFit/>
          </a:bodyPr>
          <a:lstStyle/>
          <a:p>
            <a:r>
              <a:rPr lang="zh-CN" altLang="en-US" sz="1600" dirty="0" smtClean="0">
                <a:solidFill>
                  <a:srgbClr val="000000"/>
                </a:solidFill>
                <a:latin typeface="微软雅黑" pitchFamily="34" charset="-122"/>
                <a:ea typeface="微软雅黑" pitchFamily="34" charset="-122"/>
              </a:rPr>
              <a:t>组织要进行实现目标的有效活动，就要求组织结构必须维持一种相对平衡的状态，组织结构不宜频繁调整，应有一定的稳定性</a:t>
            </a:r>
            <a:endParaRPr lang="en-US" altLang="zh-CN" sz="1600" dirty="0">
              <a:solidFill>
                <a:srgbClr val="000000"/>
              </a:solidFill>
              <a:latin typeface="微软雅黑" pitchFamily="34" charset="-122"/>
              <a:ea typeface="微软雅黑" pitchFamily="34" charset="-122"/>
            </a:endParaRPr>
          </a:p>
        </p:txBody>
      </p:sp>
      <p:sp>
        <p:nvSpPr>
          <p:cNvPr id="51" name="文本框 50"/>
          <p:cNvSpPr txBox="1"/>
          <p:nvPr/>
        </p:nvSpPr>
        <p:spPr>
          <a:xfrm>
            <a:off x="971600" y="123478"/>
            <a:ext cx="6840760" cy="584776"/>
          </a:xfrm>
          <a:prstGeom prst="rect">
            <a:avLst/>
          </a:prstGeom>
          <a:noFill/>
        </p:spPr>
        <p:txBody>
          <a:bodyPr wrap="square" rtlCol="0">
            <a:spAutoFit/>
          </a:bodyPr>
          <a:lstStyle/>
          <a:p>
            <a:r>
              <a:rPr kumimoji="1" lang="zh-CN" altLang="en-US" sz="3200" dirty="0" smtClean="0">
                <a:latin typeface="黑体"/>
                <a:ea typeface="黑体"/>
              </a:rPr>
              <a:t>公司的设立</a:t>
            </a:r>
            <a:r>
              <a:rPr kumimoji="1" lang="en-US" altLang="zh-CN" sz="3200" dirty="0" smtClean="0">
                <a:latin typeface="黑体"/>
                <a:ea typeface="黑体"/>
              </a:rPr>
              <a:t>-</a:t>
            </a:r>
            <a:r>
              <a:rPr kumimoji="1" lang="zh-CN" altLang="en-US" sz="3200" dirty="0" smtClean="0">
                <a:latin typeface="黑体"/>
                <a:ea typeface="黑体"/>
              </a:rPr>
              <a:t>组织结构设计原则</a:t>
            </a:r>
            <a:endParaRPr kumimoji="1" lang="zh-CN" altLang="en-US" sz="3200" dirty="0">
              <a:latin typeface="黑体"/>
              <a:ea typeface="黑体"/>
            </a:endParaRPr>
          </a:p>
        </p:txBody>
      </p:sp>
    </p:spTree>
    <p:extLst>
      <p:ext uri="{BB962C8B-B14F-4D97-AF65-F5344CB8AC3E}">
        <p14:creationId xmlns:p14="http://schemas.microsoft.com/office/powerpoint/2010/main" val="175084894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7"/>
                                        </p:tgtEl>
                                        <p:attrNameLst>
                                          <p:attrName>style.visibility</p:attrName>
                                        </p:attrNameLst>
                                      </p:cBhvr>
                                      <p:to>
                                        <p:strVal val="visible"/>
                                      </p:to>
                                    </p:set>
                                    <p:animEffect transition="in" filter="wipe(left)">
                                      <p:cBhvr>
                                        <p:cTn id="7" dur="6000"/>
                                        <p:tgtEl>
                                          <p:spTgt spid="147"/>
                                        </p:tgtEl>
                                      </p:cBhvr>
                                    </p:animEffect>
                                  </p:childTnLst>
                                </p:cTn>
                              </p:par>
                              <p:par>
                                <p:cTn id="8" presetID="22" presetClass="entr" presetSubtype="4" fill="hold" nodeType="withEffect">
                                  <p:stCondLst>
                                    <p:cond delay="100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3" presetClass="entr" presetSubtype="288" fill="hold" nodeType="withEffect">
                                  <p:stCondLst>
                                    <p:cond delay="150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strVal val="4/3*#ppt_w"/>
                                          </p:val>
                                        </p:tav>
                                        <p:tav tm="100000">
                                          <p:val>
                                            <p:strVal val="#ppt_w"/>
                                          </p:val>
                                        </p:tav>
                                      </p:tavLst>
                                    </p:anim>
                                    <p:anim calcmode="lin" valueType="num">
                                      <p:cBhvr>
                                        <p:cTn id="14" dur="500" fill="hold"/>
                                        <p:tgtEl>
                                          <p:spTgt spid="8"/>
                                        </p:tgtEl>
                                        <p:attrNameLst>
                                          <p:attrName>ppt_h</p:attrName>
                                        </p:attrNameLst>
                                      </p:cBhvr>
                                      <p:tavLst>
                                        <p:tav tm="0">
                                          <p:val>
                                            <p:strVal val="4/3*#ppt_h"/>
                                          </p:val>
                                        </p:tav>
                                        <p:tav tm="100000">
                                          <p:val>
                                            <p:strVal val="#ppt_h"/>
                                          </p:val>
                                        </p:tav>
                                      </p:tavLst>
                                    </p:anim>
                                  </p:childTnLst>
                                </p:cTn>
                              </p:par>
                              <p:par>
                                <p:cTn id="15" presetID="10" presetClass="entr" presetSubtype="0" fill="hold" grpId="0" nodeType="withEffect">
                                  <p:stCondLst>
                                    <p:cond delay="150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par>
                                <p:cTn id="21" presetID="22" presetClass="entr" presetSubtype="1" fill="hold" nodeType="withEffect">
                                  <p:stCondLst>
                                    <p:cond delay="200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par>
                                <p:cTn id="24" presetID="23" presetClass="entr" presetSubtype="288" fill="hold" nodeType="withEffect">
                                  <p:stCondLst>
                                    <p:cond delay="250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strVal val="4/3*#ppt_w"/>
                                          </p:val>
                                        </p:tav>
                                        <p:tav tm="100000">
                                          <p:val>
                                            <p:strVal val="#ppt_w"/>
                                          </p:val>
                                        </p:tav>
                                      </p:tavLst>
                                    </p:anim>
                                    <p:anim calcmode="lin" valueType="num">
                                      <p:cBhvr>
                                        <p:cTn id="27" dur="500" fill="hold"/>
                                        <p:tgtEl>
                                          <p:spTgt spid="11"/>
                                        </p:tgtEl>
                                        <p:attrNameLst>
                                          <p:attrName>ppt_h</p:attrName>
                                        </p:attrNameLst>
                                      </p:cBhvr>
                                      <p:tavLst>
                                        <p:tav tm="0">
                                          <p:val>
                                            <p:strVal val="4/3*#ppt_h"/>
                                          </p:val>
                                        </p:tav>
                                        <p:tav tm="100000">
                                          <p:val>
                                            <p:strVal val="#ppt_h"/>
                                          </p:val>
                                        </p:tav>
                                      </p:tavLst>
                                    </p:anim>
                                  </p:childTnLst>
                                </p:cTn>
                              </p:par>
                              <p:par>
                                <p:cTn id="28" presetID="10" presetClass="entr" presetSubtype="0" fill="hold" grpId="0" nodeType="withEffect">
                                  <p:stCondLst>
                                    <p:cond delay="250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par>
                                <p:cTn id="31" presetID="10" presetClass="entr" presetSubtype="0" fill="hold" grpId="0" nodeType="withEffect">
                                  <p:stCondLst>
                                    <p:cond delay="250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22" presetClass="entr" presetSubtype="4" fill="hold" nodeType="withEffect">
                                  <p:stCondLst>
                                    <p:cond delay="300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par>
                                <p:cTn id="37" presetID="23" presetClass="entr" presetSubtype="288" fill="hold" nodeType="withEffect">
                                  <p:stCondLst>
                                    <p:cond delay="300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strVal val="4/3*#ppt_w"/>
                                          </p:val>
                                        </p:tav>
                                        <p:tav tm="100000">
                                          <p:val>
                                            <p:strVal val="#ppt_w"/>
                                          </p:val>
                                        </p:tav>
                                      </p:tavLst>
                                    </p:anim>
                                    <p:anim calcmode="lin" valueType="num">
                                      <p:cBhvr>
                                        <p:cTn id="40" dur="500" fill="hold"/>
                                        <p:tgtEl>
                                          <p:spTgt spid="9"/>
                                        </p:tgtEl>
                                        <p:attrNameLst>
                                          <p:attrName>ppt_h</p:attrName>
                                        </p:attrNameLst>
                                      </p:cBhvr>
                                      <p:tavLst>
                                        <p:tav tm="0">
                                          <p:val>
                                            <p:strVal val="4/3*#ppt_h"/>
                                          </p:val>
                                        </p:tav>
                                        <p:tav tm="100000">
                                          <p:val>
                                            <p:strVal val="#ppt_h"/>
                                          </p:val>
                                        </p:tav>
                                      </p:tavLst>
                                    </p:anim>
                                  </p:childTnLst>
                                </p:cTn>
                              </p:par>
                              <p:par>
                                <p:cTn id="41" presetID="10" presetClass="entr" presetSubtype="0" fill="hold" grpId="0" nodeType="withEffect">
                                  <p:stCondLst>
                                    <p:cond delay="300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par>
                                <p:cTn id="44" presetID="10" presetClass="entr" presetSubtype="0" fill="hold" grpId="0" nodeType="withEffect">
                                  <p:stCondLst>
                                    <p:cond delay="300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500"/>
                                        <p:tgtEl>
                                          <p:spTgt spid="37"/>
                                        </p:tgtEl>
                                      </p:cBhvr>
                                    </p:animEffect>
                                  </p:childTnLst>
                                </p:cTn>
                              </p:par>
                              <p:par>
                                <p:cTn id="47" presetID="22" presetClass="entr" presetSubtype="1" fill="hold" nodeType="withEffect">
                                  <p:stCondLst>
                                    <p:cond delay="3500"/>
                                  </p:stCondLst>
                                  <p:childTnLst>
                                    <p:set>
                                      <p:cBhvr>
                                        <p:cTn id="48" dur="1" fill="hold">
                                          <p:stCondLst>
                                            <p:cond delay="0"/>
                                          </p:stCondLst>
                                        </p:cTn>
                                        <p:tgtEl>
                                          <p:spTgt spid="5"/>
                                        </p:tgtEl>
                                        <p:attrNameLst>
                                          <p:attrName>style.visibility</p:attrName>
                                        </p:attrNameLst>
                                      </p:cBhvr>
                                      <p:to>
                                        <p:strVal val="visible"/>
                                      </p:to>
                                    </p:set>
                                    <p:animEffect transition="in" filter="wipe(up)">
                                      <p:cBhvr>
                                        <p:cTn id="49" dur="500"/>
                                        <p:tgtEl>
                                          <p:spTgt spid="5"/>
                                        </p:tgtEl>
                                      </p:cBhvr>
                                    </p:animEffect>
                                  </p:childTnLst>
                                </p:cTn>
                              </p:par>
                              <p:par>
                                <p:cTn id="50" presetID="23" presetClass="entr" presetSubtype="288" fill="hold" nodeType="withEffect">
                                  <p:stCondLst>
                                    <p:cond delay="4000"/>
                                  </p:stCondLst>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strVal val="4/3*#ppt_w"/>
                                          </p:val>
                                        </p:tav>
                                        <p:tav tm="100000">
                                          <p:val>
                                            <p:strVal val="#ppt_w"/>
                                          </p:val>
                                        </p:tav>
                                      </p:tavLst>
                                    </p:anim>
                                    <p:anim calcmode="lin" valueType="num">
                                      <p:cBhvr>
                                        <p:cTn id="53" dur="500" fill="hold"/>
                                        <p:tgtEl>
                                          <p:spTgt spid="12"/>
                                        </p:tgtEl>
                                        <p:attrNameLst>
                                          <p:attrName>ppt_h</p:attrName>
                                        </p:attrNameLst>
                                      </p:cBhvr>
                                      <p:tavLst>
                                        <p:tav tm="0">
                                          <p:val>
                                            <p:strVal val="4/3*#ppt_h"/>
                                          </p:val>
                                        </p:tav>
                                        <p:tav tm="100000">
                                          <p:val>
                                            <p:strVal val="#ppt_h"/>
                                          </p:val>
                                        </p:tav>
                                      </p:tavLst>
                                    </p:anim>
                                  </p:childTnLst>
                                </p:cTn>
                              </p:par>
                              <p:par>
                                <p:cTn id="54" presetID="10" presetClass="entr" presetSubtype="0" fill="hold" grpId="0" nodeType="withEffect">
                                  <p:stCondLst>
                                    <p:cond delay="4000"/>
                                  </p:stCondLst>
                                  <p:childTnLst>
                                    <p:set>
                                      <p:cBhvr>
                                        <p:cTn id="55" dur="1" fill="hold">
                                          <p:stCondLst>
                                            <p:cond delay="0"/>
                                          </p:stCondLst>
                                        </p:cTn>
                                        <p:tgtEl>
                                          <p:spTgt spid="42"/>
                                        </p:tgtEl>
                                        <p:attrNameLst>
                                          <p:attrName>style.visibility</p:attrName>
                                        </p:attrNameLst>
                                      </p:cBhvr>
                                      <p:to>
                                        <p:strVal val="visible"/>
                                      </p:to>
                                    </p:set>
                                    <p:animEffect transition="in" filter="fade">
                                      <p:cBhvr>
                                        <p:cTn id="56" dur="500"/>
                                        <p:tgtEl>
                                          <p:spTgt spid="42"/>
                                        </p:tgtEl>
                                      </p:cBhvr>
                                    </p:animEffect>
                                  </p:childTnLst>
                                </p:cTn>
                              </p:par>
                              <p:par>
                                <p:cTn id="57" presetID="10" presetClass="entr" presetSubtype="0" fill="hold" grpId="0" nodeType="withEffect">
                                  <p:stCondLst>
                                    <p:cond delay="400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animBg="1"/>
      <p:bldP spid="34" grpId="0"/>
      <p:bldP spid="35" grpId="0"/>
      <p:bldP spid="36" grpId="0"/>
      <p:bldP spid="37" grpId="0"/>
      <p:bldP spid="40" grpId="0"/>
      <p:bldP spid="41" grpId="0"/>
      <p:bldP spid="42" grpId="0"/>
      <p:bldP spid="4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ags/tag1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1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1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1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1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ags/tag1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ags/tag1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1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2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2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2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2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2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3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3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3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ags/tag3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ags/tag3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3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3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3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3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3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4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4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43.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heme/theme1.xml><?xml version="1.0" encoding="utf-8"?>
<a:theme xmlns:a="http://schemas.openxmlformats.org/drawingml/2006/main" name="Office 主题​​">
  <a:themeElements>
    <a:clrScheme name="自定义 1040">
      <a:dk1>
        <a:sysClr val="windowText" lastClr="000000"/>
      </a:dk1>
      <a:lt1>
        <a:sysClr val="window" lastClr="FFFFFF"/>
      </a:lt1>
      <a:dk2>
        <a:srgbClr val="69676D"/>
      </a:dk2>
      <a:lt2>
        <a:srgbClr val="7F7F7F"/>
      </a:lt2>
      <a:accent1>
        <a:srgbClr val="0095F0"/>
      </a:accent1>
      <a:accent2>
        <a:srgbClr val="6BB1C9"/>
      </a:accent2>
      <a:accent3>
        <a:srgbClr val="0095F0"/>
      </a:accent3>
      <a:accent4>
        <a:srgbClr val="6BB1C9"/>
      </a:accent4>
      <a:accent5>
        <a:srgbClr val="0095F0"/>
      </a:accent5>
      <a:accent6>
        <a:srgbClr val="6BB1C9"/>
      </a:accent6>
      <a:hlink>
        <a:srgbClr val="410082"/>
      </a:hlink>
      <a:folHlink>
        <a:srgbClr val="932968"/>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6515</TotalTime>
  <Words>993</Words>
  <Application>Microsoft Office PowerPoint</Application>
  <PresentationFormat>全屏显示(16:9)</PresentationFormat>
  <Paragraphs>133</Paragraphs>
  <Slides>11</Slides>
  <Notes>8</Notes>
  <HiddenSlides>0</HiddenSlides>
  <MMClips>0</MMClips>
  <ScaleCrop>false</ScaleCrop>
  <HeadingPairs>
    <vt:vector size="4" baseType="variant">
      <vt:variant>
        <vt:lpstr>主题</vt:lpstr>
      </vt:variant>
      <vt:variant>
        <vt:i4>1</vt:i4>
      </vt:variant>
      <vt:variant>
        <vt:lpstr>幻灯片标题</vt:lpstr>
      </vt:variant>
      <vt:variant>
        <vt:i4>11</vt:i4>
      </vt:variant>
    </vt:vector>
  </HeadingPairs>
  <TitlesOfParts>
    <vt:vector size="12"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多彩年度工作总结</dc:title>
  <dc:creator>USER</dc:creator>
  <cp:lastModifiedBy>SJYY</cp:lastModifiedBy>
  <cp:revision>575</cp:revision>
  <dcterms:created xsi:type="dcterms:W3CDTF">2014-11-09T01:07:25Z</dcterms:created>
  <dcterms:modified xsi:type="dcterms:W3CDTF">2017-09-28T09:24:34Z</dcterms:modified>
</cp:coreProperties>
</file>