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607" r:id="rId2"/>
    <p:sldId id="862" r:id="rId3"/>
    <p:sldId id="919" r:id="rId4"/>
    <p:sldId id="920" r:id="rId5"/>
    <p:sldId id="831" r:id="rId6"/>
    <p:sldId id="922" r:id="rId7"/>
    <p:sldId id="923" r:id="rId8"/>
    <p:sldId id="924" r:id="rId9"/>
    <p:sldId id="925" r:id="rId10"/>
    <p:sldId id="926" r:id="rId11"/>
    <p:sldId id="893" r:id="rId12"/>
    <p:sldId id="928" r:id="rId13"/>
    <p:sldId id="906" r:id="rId14"/>
    <p:sldId id="889" r:id="rId15"/>
  </p:sldIdLst>
  <p:sldSz cx="9144000" cy="5143500" type="screen16x9"/>
  <p:notesSz cx="6858000" cy="9144000"/>
  <p:custDataLst>
    <p:tags r:id="rId17"/>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13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2017/9/28/Thursday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10</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699435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12</a:t>
            </a:fld>
            <a:endParaRPr lang="zh-CN" altLang="en-US"/>
          </a:p>
        </p:txBody>
      </p:sp>
    </p:spTree>
    <p:extLst>
      <p:ext uri="{BB962C8B-B14F-4D97-AF65-F5344CB8AC3E}">
        <p14:creationId xmlns:p14="http://schemas.microsoft.com/office/powerpoint/2010/main" val="1492902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4</a:t>
            </a:fld>
            <a:endParaRPr lang="zh-CN" altLang="en-US"/>
          </a:p>
        </p:txBody>
      </p:sp>
    </p:spTree>
    <p:extLst>
      <p:ext uri="{BB962C8B-B14F-4D97-AF65-F5344CB8AC3E}">
        <p14:creationId xmlns:p14="http://schemas.microsoft.com/office/powerpoint/2010/main" val="1382580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5</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6</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7</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8</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9</a:t>
            </a:fld>
            <a:endParaRPr lang="zh-CN" altLang="en-US"/>
          </a:p>
        </p:txBody>
      </p:sp>
    </p:spTree>
    <p:extLst>
      <p:ext uri="{BB962C8B-B14F-4D97-AF65-F5344CB8AC3E}">
        <p14:creationId xmlns:p14="http://schemas.microsoft.com/office/powerpoint/2010/main" val="26211085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2017/9/28/Thursday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2017/9/28/Thursday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2017/9/28/Thursday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slideLayout" Target="../slideLayouts/slideLayout10.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2555776" y="1923678"/>
            <a:ext cx="4339650" cy="923330"/>
          </a:xfrm>
          <a:prstGeom prst="rect">
            <a:avLst/>
          </a:prstGeom>
          <a:noFill/>
        </p:spPr>
        <p:txBody>
          <a:bodyPr wrap="none" rtlCol="0">
            <a:spAutoFit/>
          </a:bodyPr>
          <a:lstStyle/>
          <a:p>
            <a:r>
              <a:rPr lang="zh-CN" altLang="zh-CN" sz="5400" b="1" dirty="0">
                <a:latin typeface="黑体"/>
                <a:ea typeface="黑体"/>
              </a:rPr>
              <a:t>现代企业管理</a:t>
            </a:r>
            <a:r>
              <a:rPr lang="zh-CN" altLang="zh-CN" sz="5400" dirty="0">
                <a:latin typeface="黑体"/>
                <a:ea typeface="黑体"/>
              </a:rPr>
              <a:t> </a:t>
            </a:r>
            <a:endParaRPr lang="zh-CN" altLang="en-US" sz="5400" dirty="0">
              <a:solidFill>
                <a:schemeClr val="tx1">
                  <a:lumMod val="65000"/>
                  <a:lumOff val="35000"/>
                </a:schemeClr>
              </a:solidFill>
              <a:latin typeface="黑体"/>
              <a:ea typeface="黑体"/>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672286" y="1815875"/>
            <a:ext cx="1762806" cy="45719"/>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250"/>
          <p:cNvGrpSpPr/>
          <p:nvPr/>
        </p:nvGrpSpPr>
        <p:grpSpPr>
          <a:xfrm flipH="1">
            <a:off x="5713336" y="3272880"/>
            <a:ext cx="1041050" cy="27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8"/>
          <p:cNvGrpSpPr/>
          <p:nvPr/>
        </p:nvGrpSpPr>
        <p:grpSpPr>
          <a:xfrm>
            <a:off x="2018557" y="1815876"/>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253"/>
          <p:cNvGrpSpPr/>
          <p:nvPr/>
        </p:nvGrpSpPr>
        <p:grpSpPr>
          <a:xfrm>
            <a:off x="2898365" y="3272880"/>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18"/>
          <p:cNvGrpSpPr>
            <a:grpSpLocks/>
          </p:cNvGrpSpPr>
          <p:nvPr/>
        </p:nvGrpSpPr>
        <p:grpSpPr bwMode="auto">
          <a:xfrm>
            <a:off x="2817534" y="1650162"/>
            <a:ext cx="1754466" cy="1187393"/>
            <a:chOff x="195687" y="0"/>
            <a:chExt cx="2093189" cy="1416774"/>
          </a:xfrm>
          <a:solidFill>
            <a:srgbClr val="CB1B3D"/>
          </a:solidFill>
        </p:grpSpPr>
        <p:sp>
          <p:nvSpPr>
            <p:cNvPr id="201" name="等腰三角形 19">
              <a:hlinkClick r:id="rId3"/>
            </p:cNvPr>
            <p:cNvSpPr>
              <a:spLocks noChangeArrowheads="1"/>
            </p:cNvSpPr>
            <p:nvPr/>
          </p:nvSpPr>
          <p:spPr bwMode="auto">
            <a:xfrm flipH="1" flipV="1">
              <a:off x="195687"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9" name="组合 21"/>
          <p:cNvGrpSpPr>
            <a:grpSpLocks/>
          </p:cNvGrpSpPr>
          <p:nvPr/>
        </p:nvGrpSpPr>
        <p:grpSpPr bwMode="auto">
          <a:xfrm>
            <a:off x="3691379" y="1650162"/>
            <a:ext cx="1755797" cy="1187393"/>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grpSp>
        <p:nvGrpSpPr>
          <p:cNvPr id="10" name="组合 24"/>
          <p:cNvGrpSpPr>
            <a:grpSpLocks/>
          </p:cNvGrpSpPr>
          <p:nvPr/>
        </p:nvGrpSpPr>
        <p:grpSpPr bwMode="auto">
          <a:xfrm>
            <a:off x="3691379" y="2859782"/>
            <a:ext cx="1755797" cy="1187393"/>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accent3"/>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8"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03</a:t>
              </a:r>
              <a:endParaRPr lang="zh-CN" altLang="en-US" sz="3000" dirty="0">
                <a:solidFill>
                  <a:schemeClr val="bg1"/>
                </a:solidFill>
                <a:latin typeface="微软雅黑" pitchFamily="34" charset="-122"/>
                <a:ea typeface="微软雅黑" pitchFamily="34" charset="-122"/>
              </a:endParaRPr>
            </a:p>
          </p:txBody>
        </p:sp>
      </p:grpSp>
      <p:grpSp>
        <p:nvGrpSpPr>
          <p:cNvPr id="11" name="组合 27"/>
          <p:cNvGrpSpPr>
            <a:grpSpLocks/>
          </p:cNvGrpSpPr>
          <p:nvPr/>
        </p:nvGrpSpPr>
        <p:grpSpPr bwMode="auto">
          <a:xfrm>
            <a:off x="4595296" y="2859782"/>
            <a:ext cx="1754466" cy="1187393"/>
            <a:chOff x="0" y="0"/>
            <a:chExt cx="2093189" cy="1416774"/>
          </a:xfrm>
          <a:solidFill>
            <a:srgbClr val="CB1B3D"/>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solidFill>
              <a:schemeClr val="accent4"/>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11" name="文本框 29"/>
            <p:cNvSpPr>
              <a:spLocks noChangeArrowheads="1"/>
            </p:cNvSpPr>
            <p:nvPr/>
          </p:nvSpPr>
          <p:spPr bwMode="auto">
            <a:xfrm>
              <a:off x="712405" y="520297"/>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04</a:t>
              </a:r>
              <a:endParaRPr lang="zh-CN" altLang="en-US" sz="3000" dirty="0">
                <a:solidFill>
                  <a:schemeClr val="bg1"/>
                </a:solidFill>
                <a:latin typeface="微软雅黑" pitchFamily="34" charset="-122"/>
                <a:ea typeface="微软雅黑" pitchFamily="34" charset="-122"/>
              </a:endParaRPr>
            </a:p>
          </p:txBody>
        </p:sp>
      </p:grpSp>
      <p:grpSp>
        <p:nvGrpSpPr>
          <p:cNvPr id="12" name="组合 3"/>
          <p:cNvGrpSpPr/>
          <p:nvPr/>
        </p:nvGrpSpPr>
        <p:grpSpPr>
          <a:xfrm>
            <a:off x="467544" y="1563639"/>
            <a:ext cx="1800200" cy="923330"/>
            <a:chOff x="534734" y="2084849"/>
            <a:chExt cx="2400266" cy="1231107"/>
          </a:xfrm>
        </p:grpSpPr>
        <p:sp>
          <p:nvSpPr>
            <p:cNvPr id="3" name="圆角矩形 2"/>
            <p:cNvSpPr/>
            <p:nvPr/>
          </p:nvSpPr>
          <p:spPr>
            <a:xfrm>
              <a:off x="534734" y="2084850"/>
              <a:ext cx="2400266" cy="86409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Box 224"/>
            <p:cNvSpPr txBox="1"/>
            <p:nvPr/>
          </p:nvSpPr>
          <p:spPr>
            <a:xfrm>
              <a:off x="630745" y="2084849"/>
              <a:ext cx="2208831" cy="1231107"/>
            </a:xfrm>
            <a:prstGeom prst="rect">
              <a:avLst/>
            </a:prstGeom>
            <a:noFill/>
          </p:spPr>
          <p:txBody>
            <a:bodyPr wrap="square" lIns="68573" tIns="0" rIns="68573" bIns="0" rtlCol="0" anchor="t">
              <a:spAutoFit/>
            </a:bodyPr>
            <a:lstStyle/>
            <a:p>
              <a:pPr algn="ctr"/>
              <a:r>
                <a:rPr lang="zh-CN" altLang="en-US" sz="2000" dirty="0" smtClean="0">
                  <a:solidFill>
                    <a:schemeClr val="bg1"/>
                  </a:solidFill>
                  <a:latin typeface="微软雅黑" pitchFamily="34" charset="-122"/>
                  <a:ea typeface="微软雅黑" pitchFamily="34" charset="-122"/>
                  <a:cs typeface="华文黑体" pitchFamily="2" charset="-122"/>
                </a:rPr>
                <a:t>建立和调整企业组织结构</a:t>
              </a:r>
              <a:endParaRPr lang="zh-CN" altLang="en-US" sz="2000" dirty="0">
                <a:solidFill>
                  <a:schemeClr val="bg1"/>
                </a:solidFill>
                <a:latin typeface="微软雅黑" pitchFamily="34" charset="-122"/>
                <a:ea typeface="微软雅黑" pitchFamily="34" charset="-122"/>
                <a:cs typeface="华文黑体" pitchFamily="2" charset="-122"/>
              </a:endParaRPr>
            </a:p>
          </p:txBody>
        </p:sp>
      </p:grpSp>
      <p:grpSp>
        <p:nvGrpSpPr>
          <p:cNvPr id="13" name="组合 4"/>
          <p:cNvGrpSpPr/>
          <p:nvPr/>
        </p:nvGrpSpPr>
        <p:grpSpPr>
          <a:xfrm>
            <a:off x="5860963" y="1645289"/>
            <a:ext cx="2383443" cy="710437"/>
            <a:chOff x="7725957" y="2193725"/>
            <a:chExt cx="3177923" cy="947252"/>
          </a:xfrm>
        </p:grpSpPr>
        <p:sp>
          <p:nvSpPr>
            <p:cNvPr id="87" name="圆角矩形 86"/>
            <p:cNvSpPr/>
            <p:nvPr/>
          </p:nvSpPr>
          <p:spPr>
            <a:xfrm>
              <a:off x="7725957" y="2193725"/>
              <a:ext cx="2985903" cy="94725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TextBox 87"/>
            <p:cNvSpPr txBox="1"/>
            <p:nvPr/>
          </p:nvSpPr>
          <p:spPr>
            <a:xfrm>
              <a:off x="7831544" y="2276877"/>
              <a:ext cx="3072336" cy="820739"/>
            </a:xfrm>
            <a:prstGeom prst="rect">
              <a:avLst/>
            </a:prstGeom>
            <a:noFill/>
          </p:spPr>
          <p:txBody>
            <a:bodyPr wrap="square" lIns="68573" tIns="0" rIns="68573" bIns="0" rtlCol="0" anchor="t">
              <a:spAutoFit/>
            </a:bodyPr>
            <a:lstStyle/>
            <a:p>
              <a:r>
                <a:rPr lang="zh-CN" altLang="zh-CN" sz="2000" dirty="0">
                  <a:latin typeface="黑体"/>
                  <a:ea typeface="黑体"/>
                </a:rPr>
                <a:t>发挥领导在战略实施中的关键作用 </a:t>
              </a:r>
              <a:endParaRPr lang="zh-CN" altLang="en-US" sz="2000" dirty="0">
                <a:latin typeface="黑体"/>
                <a:ea typeface="黑体"/>
                <a:cs typeface="华文黑体" pitchFamily="2" charset="-122"/>
              </a:endParaRPr>
            </a:p>
          </p:txBody>
        </p:sp>
      </p:grpSp>
      <p:grpSp>
        <p:nvGrpSpPr>
          <p:cNvPr id="14" name="组合 6"/>
          <p:cNvGrpSpPr/>
          <p:nvPr/>
        </p:nvGrpSpPr>
        <p:grpSpPr>
          <a:xfrm>
            <a:off x="6588224" y="3076698"/>
            <a:ext cx="2232248" cy="1151236"/>
            <a:chOff x="9031522" y="4102259"/>
            <a:chExt cx="2640448" cy="1325925"/>
          </a:xfrm>
        </p:grpSpPr>
        <p:sp>
          <p:nvSpPr>
            <p:cNvPr id="89" name="圆角矩形 88"/>
            <p:cNvSpPr/>
            <p:nvPr/>
          </p:nvSpPr>
          <p:spPr>
            <a:xfrm>
              <a:off x="9031522" y="4102259"/>
              <a:ext cx="2544000" cy="86399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TextBox 89"/>
            <p:cNvSpPr txBox="1"/>
            <p:nvPr/>
          </p:nvSpPr>
          <p:spPr>
            <a:xfrm>
              <a:off x="9175693" y="4197081"/>
              <a:ext cx="2496277" cy="1231103"/>
            </a:xfrm>
            <a:prstGeom prst="rect">
              <a:avLst/>
            </a:prstGeom>
            <a:noFill/>
          </p:spPr>
          <p:txBody>
            <a:bodyPr wrap="square" lIns="68573" tIns="0" rIns="68573" bIns="0" rtlCol="0" anchor="t">
              <a:spAutoFit/>
            </a:bodyPr>
            <a:lstStyle/>
            <a:p>
              <a:r>
                <a:rPr lang="zh-CN" altLang="zh-CN" sz="2000" dirty="0">
                  <a:latin typeface="黑体"/>
                  <a:ea typeface="黑体"/>
                </a:rPr>
                <a:t>搞好预算和规划，合理配置资源 </a:t>
              </a:r>
              <a:endParaRPr lang="zh-CN" altLang="en-US" sz="2000" dirty="0">
                <a:solidFill>
                  <a:schemeClr val="bg1"/>
                </a:solidFill>
                <a:latin typeface="黑体"/>
                <a:ea typeface="黑体"/>
                <a:cs typeface="华文黑体" pitchFamily="2" charset="-122"/>
              </a:endParaRPr>
            </a:p>
          </p:txBody>
        </p:sp>
      </p:grpSp>
      <p:grpSp>
        <p:nvGrpSpPr>
          <p:cNvPr id="15" name="组合 9"/>
          <p:cNvGrpSpPr/>
          <p:nvPr/>
        </p:nvGrpSpPr>
        <p:grpSpPr>
          <a:xfrm>
            <a:off x="971600" y="3116183"/>
            <a:ext cx="1908000" cy="684000"/>
            <a:chOff x="2518192" y="4154900"/>
            <a:chExt cx="2543999" cy="911997"/>
          </a:xfrm>
        </p:grpSpPr>
        <p:sp>
          <p:nvSpPr>
            <p:cNvPr id="91" name="圆角矩形 90"/>
            <p:cNvSpPr/>
            <p:nvPr/>
          </p:nvSpPr>
          <p:spPr>
            <a:xfrm>
              <a:off x="2518192" y="4154900"/>
              <a:ext cx="2543999" cy="91199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91"/>
            <p:cNvSpPr txBox="1"/>
            <p:nvPr/>
          </p:nvSpPr>
          <p:spPr>
            <a:xfrm>
              <a:off x="2573643" y="4197076"/>
              <a:ext cx="2344815" cy="820735"/>
            </a:xfrm>
            <a:prstGeom prst="rect">
              <a:avLst/>
            </a:prstGeom>
            <a:noFill/>
          </p:spPr>
          <p:txBody>
            <a:bodyPr wrap="square" lIns="68573" tIns="0" rIns="68573" bIns="0" rtlCol="0" anchor="t">
              <a:spAutoFit/>
            </a:bodyPr>
            <a:lstStyle/>
            <a:p>
              <a:r>
                <a:rPr lang="zh-CN" altLang="zh-CN" sz="2000" dirty="0">
                  <a:solidFill>
                    <a:schemeClr val="bg1"/>
                  </a:solidFill>
                  <a:latin typeface="黑体"/>
                  <a:ea typeface="黑体"/>
                </a:rPr>
                <a:t>创造富有活力的企业文化 </a:t>
              </a:r>
              <a:endParaRPr lang="zh-CN" altLang="en-US" sz="2000" dirty="0">
                <a:solidFill>
                  <a:schemeClr val="bg1"/>
                </a:solidFill>
                <a:latin typeface="黑体"/>
                <a:ea typeface="黑体"/>
                <a:cs typeface="华文黑体" pitchFamily="2" charset="-122"/>
              </a:endParaRPr>
            </a:p>
          </p:txBody>
        </p:sp>
      </p:grpSp>
      <p:sp>
        <p:nvSpPr>
          <p:cNvPr id="42" name="文本框 41"/>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企业总体战略</a:t>
            </a:r>
            <a:r>
              <a:rPr kumimoji="1" lang="en-US" altLang="zh-CN" sz="3200" dirty="0" smtClean="0">
                <a:latin typeface="黑体"/>
                <a:ea typeface="黑体"/>
              </a:rPr>
              <a:t>-</a:t>
            </a:r>
            <a:r>
              <a:rPr kumimoji="1" lang="zh-CN" altLang="en-US" sz="3200" dirty="0" smtClean="0">
                <a:latin typeface="黑体"/>
                <a:ea typeface="黑体"/>
              </a:rPr>
              <a:t>战略实施</a:t>
            </a:r>
            <a:endParaRPr kumimoji="1" lang="zh-CN" altLang="en-US" sz="3200" dirty="0">
              <a:latin typeface="黑体"/>
              <a:ea typeface="黑体"/>
            </a:endParaRPr>
          </a:p>
        </p:txBody>
      </p:sp>
    </p:spTree>
    <p:extLst>
      <p:ext uri="{BB962C8B-B14F-4D97-AF65-F5344CB8AC3E}">
        <p14:creationId xmlns:p14="http://schemas.microsoft.com/office/powerpoint/2010/main" val="400162381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par>
                                <p:cTn id="38" presetID="2" presetClass="entr" presetSubtype="8"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0-#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0-#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1+#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1+#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Block Arc 51"/>
          <p:cNvSpPr/>
          <p:nvPr/>
        </p:nvSpPr>
        <p:spPr>
          <a:xfrm>
            <a:off x="925713" y="1728758"/>
            <a:ext cx="1663609" cy="1662113"/>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Block Arc 52"/>
          <p:cNvSpPr/>
          <p:nvPr/>
        </p:nvSpPr>
        <p:spPr>
          <a:xfrm rot="10800000">
            <a:off x="2332161" y="1725583"/>
            <a:ext cx="1663609" cy="1663700"/>
          </a:xfrm>
          <a:prstGeom prst="blockArc">
            <a:avLst>
              <a:gd name="adj1" fmla="val 10800000"/>
              <a:gd name="adj2" fmla="val 3"/>
              <a:gd name="adj3" fmla="val 15291"/>
            </a:avLst>
          </a:pr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Block Arc 53"/>
          <p:cNvSpPr/>
          <p:nvPr/>
        </p:nvSpPr>
        <p:spPr>
          <a:xfrm>
            <a:off x="3740196" y="1728758"/>
            <a:ext cx="1663609" cy="1662113"/>
          </a:xfrm>
          <a:prstGeom prst="blockArc">
            <a:avLst>
              <a:gd name="adj1" fmla="val 10800000"/>
              <a:gd name="adj2" fmla="val 3"/>
              <a:gd name="adj3" fmla="val 15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Block Arc 54"/>
          <p:cNvSpPr/>
          <p:nvPr/>
        </p:nvSpPr>
        <p:spPr>
          <a:xfrm rot="10800000">
            <a:off x="5146643" y="1725583"/>
            <a:ext cx="1663609" cy="1663700"/>
          </a:xfrm>
          <a:prstGeom prst="blockArc">
            <a:avLst>
              <a:gd name="adj1" fmla="val 10800000"/>
              <a:gd name="adj2" fmla="val 3"/>
              <a:gd name="adj3" fmla="val 15291"/>
            </a:avLst>
          </a:pr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Block Arc 55"/>
          <p:cNvSpPr/>
          <p:nvPr/>
        </p:nvSpPr>
        <p:spPr>
          <a:xfrm>
            <a:off x="6554680" y="1728758"/>
            <a:ext cx="1663609" cy="1662113"/>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a:off x="1278119"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64" name="Freeform 63"/>
          <p:cNvSpPr/>
          <p:nvPr/>
        </p:nvSpPr>
        <p:spPr>
          <a:xfrm>
            <a:off x="2687742"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5" name="Freeform 64"/>
          <p:cNvSpPr/>
          <p:nvPr/>
        </p:nvSpPr>
        <p:spPr>
          <a:xfrm>
            <a:off x="4097364"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66" name="Freeform 65"/>
          <p:cNvSpPr/>
          <p:nvPr/>
        </p:nvSpPr>
        <p:spPr>
          <a:xfrm>
            <a:off x="5506988"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7" name="Freeform 66"/>
          <p:cNvSpPr/>
          <p:nvPr/>
        </p:nvSpPr>
        <p:spPr>
          <a:xfrm>
            <a:off x="6918197" y="2093883"/>
            <a:ext cx="965147"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33" name="Text Placeholder 7"/>
          <p:cNvSpPr txBox="1">
            <a:spLocks/>
          </p:cNvSpPr>
          <p:nvPr/>
        </p:nvSpPr>
        <p:spPr>
          <a:xfrm>
            <a:off x="1187624" y="3219822"/>
            <a:ext cx="1152128" cy="288032"/>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2000" dirty="0" smtClean="0">
                <a:solidFill>
                  <a:schemeClr val="tx1"/>
                </a:solidFill>
                <a:ea typeface="微软雅黑" panose="020B0503020204020204" pitchFamily="34" charset="-122"/>
              </a:rPr>
              <a:t>目标分解</a:t>
            </a:r>
            <a:endParaRPr lang="zh-CN" altLang="en-US" sz="2000" dirty="0">
              <a:solidFill>
                <a:schemeClr val="tx1"/>
              </a:solidFill>
              <a:ea typeface="微软雅黑" panose="020B0503020204020204" pitchFamily="34" charset="-122"/>
            </a:endParaRPr>
          </a:p>
        </p:txBody>
      </p:sp>
      <p:sp>
        <p:nvSpPr>
          <p:cNvPr id="35" name="Text Placeholder 7"/>
          <p:cNvSpPr txBox="1">
            <a:spLocks/>
          </p:cNvSpPr>
          <p:nvPr/>
        </p:nvSpPr>
        <p:spPr>
          <a:xfrm>
            <a:off x="2555776" y="1491630"/>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2000" dirty="0" smtClean="0">
                <a:solidFill>
                  <a:srgbClr val="000000"/>
                </a:solidFill>
                <a:ea typeface="微软雅黑" panose="020B0503020204020204" pitchFamily="34" charset="-122"/>
              </a:rPr>
              <a:t>确定工作成果标准</a:t>
            </a:r>
            <a:endParaRPr lang="zh-CN" altLang="en-US" sz="2000" dirty="0">
              <a:solidFill>
                <a:srgbClr val="000000"/>
              </a:solidFill>
              <a:ea typeface="微软雅黑" panose="020B0503020204020204" pitchFamily="34" charset="-122"/>
            </a:endParaRPr>
          </a:p>
        </p:txBody>
      </p:sp>
      <p:sp>
        <p:nvSpPr>
          <p:cNvPr id="37" name="Text Placeholder 7"/>
          <p:cNvSpPr txBox="1">
            <a:spLocks/>
          </p:cNvSpPr>
          <p:nvPr/>
        </p:nvSpPr>
        <p:spPr>
          <a:xfrm>
            <a:off x="3995936" y="3507854"/>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2000" dirty="0" smtClean="0">
                <a:solidFill>
                  <a:srgbClr val="000000"/>
                </a:solidFill>
                <a:ea typeface="微软雅黑" panose="020B0503020204020204" pitchFamily="34" charset="-122"/>
              </a:rPr>
              <a:t>建立报告和通讯等控制系统</a:t>
            </a:r>
            <a:endParaRPr lang="zh-CN" altLang="en-US" sz="2000" dirty="0">
              <a:solidFill>
                <a:srgbClr val="000000"/>
              </a:solidFill>
              <a:ea typeface="微软雅黑" panose="020B0503020204020204" pitchFamily="34" charset="-122"/>
            </a:endParaRPr>
          </a:p>
        </p:txBody>
      </p:sp>
      <p:sp>
        <p:nvSpPr>
          <p:cNvPr id="39" name="Text Placeholder 7"/>
          <p:cNvSpPr txBox="1">
            <a:spLocks/>
          </p:cNvSpPr>
          <p:nvPr/>
        </p:nvSpPr>
        <p:spPr>
          <a:xfrm>
            <a:off x="5436096" y="1635646"/>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2000" dirty="0" smtClean="0">
                <a:solidFill>
                  <a:srgbClr val="000000"/>
                </a:solidFill>
                <a:ea typeface="微软雅黑" panose="020B0503020204020204" pitchFamily="34" charset="-122"/>
              </a:rPr>
              <a:t>审查结果</a:t>
            </a:r>
            <a:endParaRPr lang="zh-CN" altLang="en-US" sz="2000" dirty="0">
              <a:solidFill>
                <a:srgbClr val="000000"/>
              </a:solidFill>
              <a:ea typeface="微软雅黑" panose="020B0503020204020204" pitchFamily="34" charset="-122"/>
            </a:endParaRPr>
          </a:p>
        </p:txBody>
      </p:sp>
      <p:sp>
        <p:nvSpPr>
          <p:cNvPr id="41" name="Text Placeholder 7"/>
          <p:cNvSpPr txBox="1">
            <a:spLocks/>
          </p:cNvSpPr>
          <p:nvPr/>
        </p:nvSpPr>
        <p:spPr>
          <a:xfrm>
            <a:off x="6732240" y="3291830"/>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2000" dirty="0" smtClean="0">
                <a:solidFill>
                  <a:srgbClr val="000000"/>
                </a:solidFill>
                <a:ea typeface="微软雅黑" panose="020B0503020204020204" pitchFamily="34" charset="-122"/>
              </a:rPr>
              <a:t>采取纠正措施</a:t>
            </a:r>
            <a:endParaRPr lang="zh-CN" altLang="en-US" sz="2000" dirty="0">
              <a:solidFill>
                <a:srgbClr val="000000"/>
              </a:solidFill>
              <a:ea typeface="微软雅黑" panose="020B0503020204020204" pitchFamily="34" charset="-122"/>
            </a:endParaRPr>
          </a:p>
        </p:txBody>
      </p:sp>
      <p:sp>
        <p:nvSpPr>
          <p:cNvPr id="22" name="文本框 21"/>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企业总体战略</a:t>
            </a:r>
            <a:r>
              <a:rPr kumimoji="1" lang="en-US" altLang="zh-CN" sz="3200" dirty="0" smtClean="0">
                <a:latin typeface="黑体"/>
                <a:ea typeface="黑体"/>
              </a:rPr>
              <a:t>-</a:t>
            </a:r>
            <a:r>
              <a:rPr kumimoji="1" lang="zh-CN" altLang="en-US" sz="3200" dirty="0" smtClean="0">
                <a:latin typeface="黑体"/>
                <a:ea typeface="黑体"/>
              </a:rPr>
              <a:t>战略控制</a:t>
            </a:r>
            <a:endParaRPr kumimoji="1" lang="zh-CN" altLang="en-US" sz="3200" dirty="0">
              <a:latin typeface="黑体"/>
              <a:ea typeface="黑体"/>
            </a:endParaRPr>
          </a:p>
        </p:txBody>
      </p:sp>
    </p:spTree>
    <p:extLst>
      <p:ext uri="{BB962C8B-B14F-4D97-AF65-F5344CB8AC3E}">
        <p14:creationId xmlns:p14="http://schemas.microsoft.com/office/powerpoint/2010/main" val="213676591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ppt_x"/>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750"/>
                            </p:stCondLst>
                            <p:childTnLst>
                              <p:par>
                                <p:cTn id="10" presetID="23" presetClass="entr" presetSubtype="16" fill="hold" grpId="0" nodeType="after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250"/>
                            </p:stCondLst>
                            <p:childTnLst>
                              <p:par>
                                <p:cTn id="15" presetID="53" presetClass="entr" presetSubtype="16" fill="hold" grpId="0" nodeType="afterEffect">
                                  <p:stCondLst>
                                    <p:cond delay="0"/>
                                  </p:stCondLst>
                                  <p:childTnLst>
                                    <p:set>
                                      <p:cBhvr>
                                        <p:cTn id="16" dur="1" fill="hold">
                                          <p:stCondLst>
                                            <p:cond delay="0"/>
                                          </p:stCondLst>
                                        </p:cTn>
                                        <p:tgtEl>
                                          <p:spTgt spid="33">
                                            <p:txEl>
                                              <p:pRg st="0" end="0"/>
                                            </p:txEl>
                                          </p:spTgt>
                                        </p:tgtEl>
                                        <p:attrNameLst>
                                          <p:attrName>style.visibility</p:attrName>
                                        </p:attrNameLst>
                                      </p:cBhvr>
                                      <p:to>
                                        <p:strVal val="visible"/>
                                      </p:to>
                                    </p:set>
                                    <p:anim calcmode="lin" valueType="num">
                                      <p:cBhvr>
                                        <p:cTn id="17" dur="4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18" dur="4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19" dur="400"/>
                                        <p:tgtEl>
                                          <p:spTgt spid="33">
                                            <p:txEl>
                                              <p:pRg st="0" end="0"/>
                                            </p:txEl>
                                          </p:spTgt>
                                        </p:tgtEl>
                                      </p:cBhvr>
                                    </p:animEffect>
                                  </p:childTnLst>
                                </p:cTn>
                              </p:par>
                            </p:childTnLst>
                          </p:cTn>
                        </p:par>
                        <p:par>
                          <p:cTn id="20" fill="hold">
                            <p:stCondLst>
                              <p:cond delay="1650"/>
                            </p:stCondLst>
                            <p:childTnLst>
                              <p:par>
                                <p:cTn id="21" presetID="2" presetClass="entr" presetSubtype="4" accel="50000" fill="hold"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750" fill="hold"/>
                                        <p:tgtEl>
                                          <p:spTgt spid="53"/>
                                        </p:tgtEl>
                                        <p:attrNameLst>
                                          <p:attrName>ppt_x</p:attrName>
                                        </p:attrNameLst>
                                      </p:cBhvr>
                                      <p:tavLst>
                                        <p:tav tm="0">
                                          <p:val>
                                            <p:strVal val="#ppt_x"/>
                                          </p:val>
                                        </p:tav>
                                        <p:tav tm="100000">
                                          <p:val>
                                            <p:strVal val="#ppt_x"/>
                                          </p:val>
                                        </p:tav>
                                      </p:tavLst>
                                    </p:anim>
                                    <p:anim calcmode="lin" valueType="num">
                                      <p:cBhvr additive="base">
                                        <p:cTn id="24" dur="750" fill="hold"/>
                                        <p:tgtEl>
                                          <p:spTgt spid="53"/>
                                        </p:tgtEl>
                                        <p:attrNameLst>
                                          <p:attrName>ppt_y</p:attrName>
                                        </p:attrNameLst>
                                      </p:cBhvr>
                                      <p:tavLst>
                                        <p:tav tm="0">
                                          <p:val>
                                            <p:strVal val="1+#ppt_h/2"/>
                                          </p:val>
                                        </p:tav>
                                        <p:tav tm="100000">
                                          <p:val>
                                            <p:strVal val="#ppt_y"/>
                                          </p:val>
                                        </p:tav>
                                      </p:tavLst>
                                    </p:anim>
                                  </p:childTnLst>
                                </p:cTn>
                              </p:par>
                            </p:childTnLst>
                          </p:cTn>
                        </p:par>
                        <p:par>
                          <p:cTn id="25" fill="hold">
                            <p:stCondLst>
                              <p:cond delay="2400"/>
                            </p:stCondLst>
                            <p:childTnLst>
                              <p:par>
                                <p:cTn id="26" presetID="23" presetClass="entr" presetSubtype="16" fill="hold" grpId="0" nodeType="afterEffect">
                                  <p:stCondLst>
                                    <p:cond delay="0"/>
                                  </p:stCondLst>
                                  <p:childTnLst>
                                    <p:set>
                                      <p:cBhvr>
                                        <p:cTn id="27" dur="1" fill="hold">
                                          <p:stCondLst>
                                            <p:cond delay="0"/>
                                          </p:stCondLst>
                                        </p:cTn>
                                        <p:tgtEl>
                                          <p:spTgt spid="64"/>
                                        </p:tgtEl>
                                        <p:attrNameLst>
                                          <p:attrName>style.visibility</p:attrName>
                                        </p:attrNameLst>
                                      </p:cBhvr>
                                      <p:to>
                                        <p:strVal val="visible"/>
                                      </p:to>
                                    </p:set>
                                    <p:anim calcmode="lin" valueType="num">
                                      <p:cBhvr>
                                        <p:cTn id="28" dur="500" fill="hold"/>
                                        <p:tgtEl>
                                          <p:spTgt spid="64"/>
                                        </p:tgtEl>
                                        <p:attrNameLst>
                                          <p:attrName>ppt_w</p:attrName>
                                        </p:attrNameLst>
                                      </p:cBhvr>
                                      <p:tavLst>
                                        <p:tav tm="0">
                                          <p:val>
                                            <p:fltVal val="0"/>
                                          </p:val>
                                        </p:tav>
                                        <p:tav tm="100000">
                                          <p:val>
                                            <p:strVal val="#ppt_w"/>
                                          </p:val>
                                        </p:tav>
                                      </p:tavLst>
                                    </p:anim>
                                    <p:anim calcmode="lin" valueType="num">
                                      <p:cBhvr>
                                        <p:cTn id="29" dur="500" fill="hold"/>
                                        <p:tgtEl>
                                          <p:spTgt spid="64"/>
                                        </p:tgtEl>
                                        <p:attrNameLst>
                                          <p:attrName>ppt_h</p:attrName>
                                        </p:attrNameLst>
                                      </p:cBhvr>
                                      <p:tavLst>
                                        <p:tav tm="0">
                                          <p:val>
                                            <p:fltVal val="0"/>
                                          </p:val>
                                        </p:tav>
                                        <p:tav tm="100000">
                                          <p:val>
                                            <p:strVal val="#ppt_h"/>
                                          </p:val>
                                        </p:tav>
                                      </p:tavLst>
                                    </p:anim>
                                  </p:childTnLst>
                                </p:cTn>
                              </p:par>
                            </p:childTnLst>
                          </p:cTn>
                        </p:par>
                        <p:par>
                          <p:cTn id="30" fill="hold">
                            <p:stCondLst>
                              <p:cond delay="2900"/>
                            </p:stCondLst>
                            <p:childTnLst>
                              <p:par>
                                <p:cTn id="31" presetID="53" presetClass="entr" presetSubtype="16"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 calcmode="lin" valueType="num">
                                      <p:cBhvr>
                                        <p:cTn id="33" dur="4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34" dur="4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35" dur="400"/>
                                        <p:tgtEl>
                                          <p:spTgt spid="35">
                                            <p:txEl>
                                              <p:pRg st="0" end="0"/>
                                            </p:txEl>
                                          </p:spTgt>
                                        </p:tgtEl>
                                      </p:cBhvr>
                                    </p:animEffect>
                                  </p:childTnLst>
                                </p:cTn>
                              </p:par>
                            </p:childTnLst>
                          </p:cTn>
                        </p:par>
                        <p:par>
                          <p:cTn id="36" fill="hold">
                            <p:stCondLst>
                              <p:cond delay="3300"/>
                            </p:stCondLst>
                            <p:childTnLst>
                              <p:par>
                                <p:cTn id="37" presetID="2" presetClass="entr" presetSubtype="1" accel="50000"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750" fill="hold"/>
                                        <p:tgtEl>
                                          <p:spTgt spid="54"/>
                                        </p:tgtEl>
                                        <p:attrNameLst>
                                          <p:attrName>ppt_x</p:attrName>
                                        </p:attrNameLst>
                                      </p:cBhvr>
                                      <p:tavLst>
                                        <p:tav tm="0">
                                          <p:val>
                                            <p:strVal val="#ppt_x"/>
                                          </p:val>
                                        </p:tav>
                                        <p:tav tm="100000">
                                          <p:val>
                                            <p:strVal val="#ppt_x"/>
                                          </p:val>
                                        </p:tav>
                                      </p:tavLst>
                                    </p:anim>
                                    <p:anim calcmode="lin" valueType="num">
                                      <p:cBhvr additive="base">
                                        <p:cTn id="40" dur="750" fill="hold"/>
                                        <p:tgtEl>
                                          <p:spTgt spid="54"/>
                                        </p:tgtEl>
                                        <p:attrNameLst>
                                          <p:attrName>ppt_y</p:attrName>
                                        </p:attrNameLst>
                                      </p:cBhvr>
                                      <p:tavLst>
                                        <p:tav tm="0">
                                          <p:val>
                                            <p:strVal val="0-#ppt_h/2"/>
                                          </p:val>
                                        </p:tav>
                                        <p:tav tm="100000">
                                          <p:val>
                                            <p:strVal val="#ppt_y"/>
                                          </p:val>
                                        </p:tav>
                                      </p:tavLst>
                                    </p:anim>
                                  </p:childTnLst>
                                </p:cTn>
                              </p:par>
                            </p:childTnLst>
                          </p:cTn>
                        </p:par>
                        <p:par>
                          <p:cTn id="41" fill="hold">
                            <p:stCondLst>
                              <p:cond delay="4050"/>
                            </p:stCondLst>
                            <p:childTnLst>
                              <p:par>
                                <p:cTn id="42" presetID="23" presetClass="entr" presetSubtype="16" fill="hold" grpId="0" nodeType="afterEffect">
                                  <p:stCondLst>
                                    <p:cond delay="0"/>
                                  </p:stCondLst>
                                  <p:childTnLst>
                                    <p:set>
                                      <p:cBhvr>
                                        <p:cTn id="43" dur="1" fill="hold">
                                          <p:stCondLst>
                                            <p:cond delay="0"/>
                                          </p:stCondLst>
                                        </p:cTn>
                                        <p:tgtEl>
                                          <p:spTgt spid="65"/>
                                        </p:tgtEl>
                                        <p:attrNameLst>
                                          <p:attrName>style.visibility</p:attrName>
                                        </p:attrNameLst>
                                      </p:cBhvr>
                                      <p:to>
                                        <p:strVal val="visible"/>
                                      </p:to>
                                    </p:set>
                                    <p:anim calcmode="lin" valueType="num">
                                      <p:cBhvr>
                                        <p:cTn id="44" dur="500" fill="hold"/>
                                        <p:tgtEl>
                                          <p:spTgt spid="65"/>
                                        </p:tgtEl>
                                        <p:attrNameLst>
                                          <p:attrName>ppt_w</p:attrName>
                                        </p:attrNameLst>
                                      </p:cBhvr>
                                      <p:tavLst>
                                        <p:tav tm="0">
                                          <p:val>
                                            <p:fltVal val="0"/>
                                          </p:val>
                                        </p:tav>
                                        <p:tav tm="100000">
                                          <p:val>
                                            <p:strVal val="#ppt_w"/>
                                          </p:val>
                                        </p:tav>
                                      </p:tavLst>
                                    </p:anim>
                                    <p:anim calcmode="lin" valueType="num">
                                      <p:cBhvr>
                                        <p:cTn id="45" dur="500" fill="hold"/>
                                        <p:tgtEl>
                                          <p:spTgt spid="65"/>
                                        </p:tgtEl>
                                        <p:attrNameLst>
                                          <p:attrName>ppt_h</p:attrName>
                                        </p:attrNameLst>
                                      </p:cBhvr>
                                      <p:tavLst>
                                        <p:tav tm="0">
                                          <p:val>
                                            <p:fltVal val="0"/>
                                          </p:val>
                                        </p:tav>
                                        <p:tav tm="100000">
                                          <p:val>
                                            <p:strVal val="#ppt_h"/>
                                          </p:val>
                                        </p:tav>
                                      </p:tavLst>
                                    </p:anim>
                                  </p:childTnLst>
                                </p:cTn>
                              </p:par>
                            </p:childTnLst>
                          </p:cTn>
                        </p:par>
                        <p:par>
                          <p:cTn id="46" fill="hold">
                            <p:stCondLst>
                              <p:cond delay="4550"/>
                            </p:stCondLst>
                            <p:childTnLst>
                              <p:par>
                                <p:cTn id="47" presetID="53" presetClass="entr" presetSubtype="16" fill="hold" grpId="0" nodeType="afterEffect">
                                  <p:stCondLst>
                                    <p:cond delay="0"/>
                                  </p:stCondLst>
                                  <p:childTnLst>
                                    <p:set>
                                      <p:cBhvr>
                                        <p:cTn id="48" dur="1" fill="hold">
                                          <p:stCondLst>
                                            <p:cond delay="0"/>
                                          </p:stCondLst>
                                        </p:cTn>
                                        <p:tgtEl>
                                          <p:spTgt spid="37">
                                            <p:txEl>
                                              <p:pRg st="0" end="0"/>
                                            </p:txEl>
                                          </p:spTgt>
                                        </p:tgtEl>
                                        <p:attrNameLst>
                                          <p:attrName>style.visibility</p:attrName>
                                        </p:attrNameLst>
                                      </p:cBhvr>
                                      <p:to>
                                        <p:strVal val="visible"/>
                                      </p:to>
                                    </p:set>
                                    <p:anim calcmode="lin" valueType="num">
                                      <p:cBhvr>
                                        <p:cTn id="49" dur="4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50" dur="4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51" dur="400"/>
                                        <p:tgtEl>
                                          <p:spTgt spid="37">
                                            <p:txEl>
                                              <p:pRg st="0" end="0"/>
                                            </p:txEl>
                                          </p:spTgt>
                                        </p:tgtEl>
                                      </p:cBhvr>
                                    </p:animEffect>
                                  </p:childTnLst>
                                </p:cTn>
                              </p:par>
                            </p:childTnLst>
                          </p:cTn>
                        </p:par>
                        <p:par>
                          <p:cTn id="52" fill="hold">
                            <p:stCondLst>
                              <p:cond delay="4950"/>
                            </p:stCondLst>
                            <p:childTnLst>
                              <p:par>
                                <p:cTn id="53" presetID="2" presetClass="entr" presetSubtype="4" accel="50000"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additive="base">
                                        <p:cTn id="55" dur="750" fill="hold"/>
                                        <p:tgtEl>
                                          <p:spTgt spid="55"/>
                                        </p:tgtEl>
                                        <p:attrNameLst>
                                          <p:attrName>ppt_x</p:attrName>
                                        </p:attrNameLst>
                                      </p:cBhvr>
                                      <p:tavLst>
                                        <p:tav tm="0">
                                          <p:val>
                                            <p:strVal val="#ppt_x"/>
                                          </p:val>
                                        </p:tav>
                                        <p:tav tm="100000">
                                          <p:val>
                                            <p:strVal val="#ppt_x"/>
                                          </p:val>
                                        </p:tav>
                                      </p:tavLst>
                                    </p:anim>
                                    <p:anim calcmode="lin" valueType="num">
                                      <p:cBhvr additive="base">
                                        <p:cTn id="56" dur="750" fill="hold"/>
                                        <p:tgtEl>
                                          <p:spTgt spid="55"/>
                                        </p:tgtEl>
                                        <p:attrNameLst>
                                          <p:attrName>ppt_y</p:attrName>
                                        </p:attrNameLst>
                                      </p:cBhvr>
                                      <p:tavLst>
                                        <p:tav tm="0">
                                          <p:val>
                                            <p:strVal val="1+#ppt_h/2"/>
                                          </p:val>
                                        </p:tav>
                                        <p:tav tm="100000">
                                          <p:val>
                                            <p:strVal val="#ppt_y"/>
                                          </p:val>
                                        </p:tav>
                                      </p:tavLst>
                                    </p:anim>
                                  </p:childTnLst>
                                </p:cTn>
                              </p:par>
                            </p:childTnLst>
                          </p:cTn>
                        </p:par>
                        <p:par>
                          <p:cTn id="57" fill="hold">
                            <p:stCondLst>
                              <p:cond delay="5700"/>
                            </p:stCondLst>
                            <p:childTnLst>
                              <p:par>
                                <p:cTn id="58" presetID="23" presetClass="entr" presetSubtype="16" fill="hold" grpId="0" nodeType="afterEffect">
                                  <p:stCondLst>
                                    <p:cond delay="0"/>
                                  </p:stCondLst>
                                  <p:childTnLst>
                                    <p:set>
                                      <p:cBhvr>
                                        <p:cTn id="59" dur="1" fill="hold">
                                          <p:stCondLst>
                                            <p:cond delay="0"/>
                                          </p:stCondLst>
                                        </p:cTn>
                                        <p:tgtEl>
                                          <p:spTgt spid="66"/>
                                        </p:tgtEl>
                                        <p:attrNameLst>
                                          <p:attrName>style.visibility</p:attrName>
                                        </p:attrNameLst>
                                      </p:cBhvr>
                                      <p:to>
                                        <p:strVal val="visible"/>
                                      </p:to>
                                    </p:set>
                                    <p:anim calcmode="lin" valueType="num">
                                      <p:cBhvr>
                                        <p:cTn id="60" dur="500" fill="hold"/>
                                        <p:tgtEl>
                                          <p:spTgt spid="66"/>
                                        </p:tgtEl>
                                        <p:attrNameLst>
                                          <p:attrName>ppt_w</p:attrName>
                                        </p:attrNameLst>
                                      </p:cBhvr>
                                      <p:tavLst>
                                        <p:tav tm="0">
                                          <p:val>
                                            <p:fltVal val="0"/>
                                          </p:val>
                                        </p:tav>
                                        <p:tav tm="100000">
                                          <p:val>
                                            <p:strVal val="#ppt_w"/>
                                          </p:val>
                                        </p:tav>
                                      </p:tavLst>
                                    </p:anim>
                                    <p:anim calcmode="lin" valueType="num">
                                      <p:cBhvr>
                                        <p:cTn id="61" dur="500" fill="hold"/>
                                        <p:tgtEl>
                                          <p:spTgt spid="66"/>
                                        </p:tgtEl>
                                        <p:attrNameLst>
                                          <p:attrName>ppt_h</p:attrName>
                                        </p:attrNameLst>
                                      </p:cBhvr>
                                      <p:tavLst>
                                        <p:tav tm="0">
                                          <p:val>
                                            <p:fltVal val="0"/>
                                          </p:val>
                                        </p:tav>
                                        <p:tav tm="100000">
                                          <p:val>
                                            <p:strVal val="#ppt_h"/>
                                          </p:val>
                                        </p:tav>
                                      </p:tavLst>
                                    </p:anim>
                                  </p:childTnLst>
                                </p:cTn>
                              </p:par>
                            </p:childTnLst>
                          </p:cTn>
                        </p:par>
                        <p:par>
                          <p:cTn id="62" fill="hold">
                            <p:stCondLst>
                              <p:cond delay="6200"/>
                            </p:stCondLst>
                            <p:childTnLst>
                              <p:par>
                                <p:cTn id="63" presetID="53" presetClass="entr" presetSubtype="16" fill="hold" grpId="0" nodeType="afterEffect">
                                  <p:stCondLst>
                                    <p:cond delay="0"/>
                                  </p:stCondLst>
                                  <p:childTnLst>
                                    <p:set>
                                      <p:cBhvr>
                                        <p:cTn id="64" dur="1" fill="hold">
                                          <p:stCondLst>
                                            <p:cond delay="0"/>
                                          </p:stCondLst>
                                        </p:cTn>
                                        <p:tgtEl>
                                          <p:spTgt spid="39">
                                            <p:txEl>
                                              <p:pRg st="0" end="0"/>
                                            </p:txEl>
                                          </p:spTgt>
                                        </p:tgtEl>
                                        <p:attrNameLst>
                                          <p:attrName>style.visibility</p:attrName>
                                        </p:attrNameLst>
                                      </p:cBhvr>
                                      <p:to>
                                        <p:strVal val="visible"/>
                                      </p:to>
                                    </p:set>
                                    <p:anim calcmode="lin" valueType="num">
                                      <p:cBhvr>
                                        <p:cTn id="65" dur="4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66" dur="4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67" dur="400"/>
                                        <p:tgtEl>
                                          <p:spTgt spid="39">
                                            <p:txEl>
                                              <p:pRg st="0" end="0"/>
                                            </p:txEl>
                                          </p:spTgt>
                                        </p:tgtEl>
                                      </p:cBhvr>
                                    </p:animEffect>
                                  </p:childTnLst>
                                </p:cTn>
                              </p:par>
                            </p:childTnLst>
                          </p:cTn>
                        </p:par>
                        <p:par>
                          <p:cTn id="68" fill="hold">
                            <p:stCondLst>
                              <p:cond delay="6600"/>
                            </p:stCondLst>
                            <p:childTnLst>
                              <p:par>
                                <p:cTn id="69" presetID="2" presetClass="entr" presetSubtype="1" accel="50000" fill="hold"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additive="base">
                                        <p:cTn id="71" dur="750" fill="hold"/>
                                        <p:tgtEl>
                                          <p:spTgt spid="56"/>
                                        </p:tgtEl>
                                        <p:attrNameLst>
                                          <p:attrName>ppt_x</p:attrName>
                                        </p:attrNameLst>
                                      </p:cBhvr>
                                      <p:tavLst>
                                        <p:tav tm="0">
                                          <p:val>
                                            <p:strVal val="#ppt_x"/>
                                          </p:val>
                                        </p:tav>
                                        <p:tav tm="100000">
                                          <p:val>
                                            <p:strVal val="#ppt_x"/>
                                          </p:val>
                                        </p:tav>
                                      </p:tavLst>
                                    </p:anim>
                                    <p:anim calcmode="lin" valueType="num">
                                      <p:cBhvr additive="base">
                                        <p:cTn id="72" dur="750" fill="hold"/>
                                        <p:tgtEl>
                                          <p:spTgt spid="56"/>
                                        </p:tgtEl>
                                        <p:attrNameLst>
                                          <p:attrName>ppt_y</p:attrName>
                                        </p:attrNameLst>
                                      </p:cBhvr>
                                      <p:tavLst>
                                        <p:tav tm="0">
                                          <p:val>
                                            <p:strVal val="0-#ppt_h/2"/>
                                          </p:val>
                                        </p:tav>
                                        <p:tav tm="100000">
                                          <p:val>
                                            <p:strVal val="#ppt_y"/>
                                          </p:val>
                                        </p:tav>
                                      </p:tavLst>
                                    </p:anim>
                                  </p:childTnLst>
                                </p:cTn>
                              </p:par>
                            </p:childTnLst>
                          </p:cTn>
                        </p:par>
                        <p:par>
                          <p:cTn id="73" fill="hold">
                            <p:stCondLst>
                              <p:cond delay="7350"/>
                            </p:stCondLst>
                            <p:childTnLst>
                              <p:par>
                                <p:cTn id="74" presetID="23" presetClass="entr" presetSubtype="16" fill="hold" grpId="0" nodeType="afterEffect">
                                  <p:stCondLst>
                                    <p:cond delay="0"/>
                                  </p:stCondLst>
                                  <p:childTnLst>
                                    <p:set>
                                      <p:cBhvr>
                                        <p:cTn id="75" dur="1" fill="hold">
                                          <p:stCondLst>
                                            <p:cond delay="0"/>
                                          </p:stCondLst>
                                        </p:cTn>
                                        <p:tgtEl>
                                          <p:spTgt spid="67"/>
                                        </p:tgtEl>
                                        <p:attrNameLst>
                                          <p:attrName>style.visibility</p:attrName>
                                        </p:attrNameLst>
                                      </p:cBhvr>
                                      <p:to>
                                        <p:strVal val="visible"/>
                                      </p:to>
                                    </p:set>
                                    <p:anim calcmode="lin" valueType="num">
                                      <p:cBhvr>
                                        <p:cTn id="76" dur="500" fill="hold"/>
                                        <p:tgtEl>
                                          <p:spTgt spid="67"/>
                                        </p:tgtEl>
                                        <p:attrNameLst>
                                          <p:attrName>ppt_w</p:attrName>
                                        </p:attrNameLst>
                                      </p:cBhvr>
                                      <p:tavLst>
                                        <p:tav tm="0">
                                          <p:val>
                                            <p:fltVal val="0"/>
                                          </p:val>
                                        </p:tav>
                                        <p:tav tm="100000">
                                          <p:val>
                                            <p:strVal val="#ppt_w"/>
                                          </p:val>
                                        </p:tav>
                                      </p:tavLst>
                                    </p:anim>
                                    <p:anim calcmode="lin" valueType="num">
                                      <p:cBhvr>
                                        <p:cTn id="77" dur="500" fill="hold"/>
                                        <p:tgtEl>
                                          <p:spTgt spid="67"/>
                                        </p:tgtEl>
                                        <p:attrNameLst>
                                          <p:attrName>ppt_h</p:attrName>
                                        </p:attrNameLst>
                                      </p:cBhvr>
                                      <p:tavLst>
                                        <p:tav tm="0">
                                          <p:val>
                                            <p:fltVal val="0"/>
                                          </p:val>
                                        </p:tav>
                                        <p:tav tm="100000">
                                          <p:val>
                                            <p:strVal val="#ppt_h"/>
                                          </p:val>
                                        </p:tav>
                                      </p:tavLst>
                                    </p:anim>
                                  </p:childTnLst>
                                </p:cTn>
                              </p:par>
                            </p:childTnLst>
                          </p:cTn>
                        </p:par>
                        <p:par>
                          <p:cTn id="78" fill="hold">
                            <p:stCondLst>
                              <p:cond delay="7850"/>
                            </p:stCondLst>
                            <p:childTnLst>
                              <p:par>
                                <p:cTn id="79" presetID="53" presetClass="entr" presetSubtype="16" fill="hold" grpId="0" nodeType="afterEffect">
                                  <p:stCondLst>
                                    <p:cond delay="0"/>
                                  </p:stCondLst>
                                  <p:childTnLst>
                                    <p:set>
                                      <p:cBhvr>
                                        <p:cTn id="80" dur="1" fill="hold">
                                          <p:stCondLst>
                                            <p:cond delay="0"/>
                                          </p:stCondLst>
                                        </p:cTn>
                                        <p:tgtEl>
                                          <p:spTgt spid="41">
                                            <p:txEl>
                                              <p:pRg st="0" end="0"/>
                                            </p:txEl>
                                          </p:spTgt>
                                        </p:tgtEl>
                                        <p:attrNameLst>
                                          <p:attrName>style.visibility</p:attrName>
                                        </p:attrNameLst>
                                      </p:cBhvr>
                                      <p:to>
                                        <p:strVal val="visible"/>
                                      </p:to>
                                    </p:set>
                                    <p:anim calcmode="lin" valueType="num">
                                      <p:cBhvr>
                                        <p:cTn id="81" dur="4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82" dur="4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83" dur="4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400" fill="hold"/>
                        <p:tgtEl>
                          <p:spTgt spid="33"/>
                        </p:tgtEl>
                        <p:attrNameLst>
                          <p:attrName>ppt_w</p:attrName>
                        </p:attrNameLst>
                      </p:cBhvr>
                      <p:tavLst>
                        <p:tav tm="0">
                          <p:val>
                            <p:fltVal val="0"/>
                          </p:val>
                        </p:tav>
                        <p:tav tm="100000">
                          <p:val>
                            <p:strVal val="#ppt_w"/>
                          </p:val>
                        </p:tav>
                      </p:tavLst>
                    </p:anim>
                    <p:anim calcmode="lin" valueType="num">
                      <p:cBhvr>
                        <p:cTn dur="400" fill="hold"/>
                        <p:tgtEl>
                          <p:spTgt spid="33"/>
                        </p:tgtEl>
                        <p:attrNameLst>
                          <p:attrName>ppt_h</p:attrName>
                        </p:attrNameLst>
                      </p:cBhvr>
                      <p:tavLst>
                        <p:tav tm="0">
                          <p:val>
                            <p:fltVal val="0"/>
                          </p:val>
                        </p:tav>
                        <p:tav tm="100000">
                          <p:val>
                            <p:strVal val="#ppt_h"/>
                          </p:val>
                        </p:tav>
                      </p:tavLst>
                    </p:anim>
                    <p:animEffect transition="in" filter="fade">
                      <p:cBhvr>
                        <p:cTn dur="400"/>
                        <p:tgtEl>
                          <p:spTgt spid="33"/>
                        </p:tgtEl>
                      </p:cBhvr>
                    </p:animEffect>
                  </p:childTnLst>
                </p:cTn>
              </p:par>
            </p:tnLst>
          </p:tmpl>
        </p:tmplLst>
      </p:bldP>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400" fill="hold"/>
                        <p:tgtEl>
                          <p:spTgt spid="35"/>
                        </p:tgtEl>
                        <p:attrNameLst>
                          <p:attrName>ppt_w</p:attrName>
                        </p:attrNameLst>
                      </p:cBhvr>
                      <p:tavLst>
                        <p:tav tm="0">
                          <p:val>
                            <p:fltVal val="0"/>
                          </p:val>
                        </p:tav>
                        <p:tav tm="100000">
                          <p:val>
                            <p:strVal val="#ppt_w"/>
                          </p:val>
                        </p:tav>
                      </p:tavLst>
                    </p:anim>
                    <p:anim calcmode="lin" valueType="num">
                      <p:cBhvr>
                        <p:cTn dur="400" fill="hold"/>
                        <p:tgtEl>
                          <p:spTgt spid="35"/>
                        </p:tgtEl>
                        <p:attrNameLst>
                          <p:attrName>ppt_h</p:attrName>
                        </p:attrNameLst>
                      </p:cBhvr>
                      <p:tavLst>
                        <p:tav tm="0">
                          <p:val>
                            <p:fltVal val="0"/>
                          </p:val>
                        </p:tav>
                        <p:tav tm="100000">
                          <p:val>
                            <p:strVal val="#ppt_h"/>
                          </p:val>
                        </p:tav>
                      </p:tavLst>
                    </p:anim>
                    <p:animEffect transition="in" filter="fade">
                      <p:cBhvr>
                        <p:cTn dur="400"/>
                        <p:tgtEl>
                          <p:spTgt spid="35"/>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400" fill="hold"/>
                        <p:tgtEl>
                          <p:spTgt spid="37"/>
                        </p:tgtEl>
                        <p:attrNameLst>
                          <p:attrName>ppt_w</p:attrName>
                        </p:attrNameLst>
                      </p:cBhvr>
                      <p:tavLst>
                        <p:tav tm="0">
                          <p:val>
                            <p:fltVal val="0"/>
                          </p:val>
                        </p:tav>
                        <p:tav tm="100000">
                          <p:val>
                            <p:strVal val="#ppt_w"/>
                          </p:val>
                        </p:tav>
                      </p:tavLst>
                    </p:anim>
                    <p:anim calcmode="lin" valueType="num">
                      <p:cBhvr>
                        <p:cTn dur="400" fill="hold"/>
                        <p:tgtEl>
                          <p:spTgt spid="37"/>
                        </p:tgtEl>
                        <p:attrNameLst>
                          <p:attrName>ppt_h</p:attrName>
                        </p:attrNameLst>
                      </p:cBhvr>
                      <p:tavLst>
                        <p:tav tm="0">
                          <p:val>
                            <p:fltVal val="0"/>
                          </p:val>
                        </p:tav>
                        <p:tav tm="100000">
                          <p:val>
                            <p:strVal val="#ppt_h"/>
                          </p:val>
                        </p:tav>
                      </p:tavLst>
                    </p:anim>
                    <p:animEffect transition="in" filter="fade">
                      <p:cBhvr>
                        <p:cTn dur="400"/>
                        <p:tgtEl>
                          <p:spTgt spid="37"/>
                        </p:tgtEl>
                      </p:cBhvr>
                    </p:animEffect>
                  </p:childTnLst>
                </p:cTn>
              </p:par>
            </p:tnLst>
          </p:tmpl>
        </p:tmplLst>
      </p:bldP>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400" fill="hold"/>
                        <p:tgtEl>
                          <p:spTgt spid="39"/>
                        </p:tgtEl>
                        <p:attrNameLst>
                          <p:attrName>ppt_w</p:attrName>
                        </p:attrNameLst>
                      </p:cBhvr>
                      <p:tavLst>
                        <p:tav tm="0">
                          <p:val>
                            <p:fltVal val="0"/>
                          </p:val>
                        </p:tav>
                        <p:tav tm="100000">
                          <p:val>
                            <p:strVal val="#ppt_w"/>
                          </p:val>
                        </p:tav>
                      </p:tavLst>
                    </p:anim>
                    <p:anim calcmode="lin" valueType="num">
                      <p:cBhvr>
                        <p:cTn dur="400" fill="hold"/>
                        <p:tgtEl>
                          <p:spTgt spid="39"/>
                        </p:tgtEl>
                        <p:attrNameLst>
                          <p:attrName>ppt_h</p:attrName>
                        </p:attrNameLst>
                      </p:cBhvr>
                      <p:tavLst>
                        <p:tav tm="0">
                          <p:val>
                            <p:fltVal val="0"/>
                          </p:val>
                        </p:tav>
                        <p:tav tm="100000">
                          <p:val>
                            <p:strVal val="#ppt_h"/>
                          </p:val>
                        </p:tav>
                      </p:tavLst>
                    </p:anim>
                    <p:animEffect transition="in" filter="fade">
                      <p:cBhvr>
                        <p:cTn dur="400"/>
                        <p:tgtEl>
                          <p:spTgt spid="39"/>
                        </p:tgtEl>
                      </p:cBhvr>
                    </p:animEffect>
                  </p:childTnLst>
                </p:cTn>
              </p:par>
            </p:tnLst>
          </p:tmpl>
        </p:tmplLst>
      </p:bldP>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400" fill="hold"/>
                        <p:tgtEl>
                          <p:spTgt spid="41"/>
                        </p:tgtEl>
                        <p:attrNameLst>
                          <p:attrName>ppt_w</p:attrName>
                        </p:attrNameLst>
                      </p:cBhvr>
                      <p:tavLst>
                        <p:tav tm="0">
                          <p:val>
                            <p:fltVal val="0"/>
                          </p:val>
                        </p:tav>
                        <p:tav tm="100000">
                          <p:val>
                            <p:strVal val="#ppt_w"/>
                          </p:val>
                        </p:tav>
                      </p:tavLst>
                    </p:anim>
                    <p:anim calcmode="lin" valueType="num">
                      <p:cBhvr>
                        <p:cTn dur="400" fill="hold"/>
                        <p:tgtEl>
                          <p:spTgt spid="41"/>
                        </p:tgtEl>
                        <p:attrNameLst>
                          <p:attrName>ppt_h</p:attrName>
                        </p:attrNameLst>
                      </p:cBhvr>
                      <p:tavLst>
                        <p:tav tm="0">
                          <p:val>
                            <p:fltVal val="0"/>
                          </p:val>
                        </p:tav>
                        <p:tav tm="100000">
                          <p:val>
                            <p:strVal val="#ppt_h"/>
                          </p:val>
                        </p:tav>
                      </p:tavLst>
                    </p:anim>
                    <p:animEffect transition="in" filter="fade">
                      <p:cBhvr>
                        <p:cTn dur="400"/>
                        <p:tgtEl>
                          <p:spTgt spid="41"/>
                        </p:tgtEl>
                      </p:cBhvr>
                    </p:animEffect>
                  </p:childTnLst>
                </p:cTn>
              </p:par>
            </p:tnLst>
          </p:tmpl>
        </p:tmplLst>
      </p:b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2"/>
          <p:cNvSpPr>
            <a:spLocks noChangeArrowheads="1"/>
          </p:cNvSpPr>
          <p:nvPr/>
        </p:nvSpPr>
        <p:spPr bwMode="auto">
          <a:xfrm flipH="1">
            <a:off x="4572000" y="2067694"/>
            <a:ext cx="3672000" cy="1800200"/>
          </a:xfrm>
          <a:prstGeom prst="snip2DiagRect">
            <a:avLst/>
          </a:prstGeom>
          <a:solidFill>
            <a:schemeClr val="accent1">
              <a:lumMod val="40000"/>
              <a:lumOff val="60000"/>
              <a:alpha val="95000"/>
            </a:schemeClr>
          </a:solidFill>
          <a:ln w="9525">
            <a:noFill/>
            <a:miter lim="800000"/>
            <a:headEnd/>
            <a:tailEnd/>
          </a:ln>
        </p:spPr>
        <p:txBody>
          <a:bodyPr lIns="68566" tIns="34283" rIns="68566" bIns="34283" anchor="ctr"/>
          <a:lstStyle/>
          <a:p>
            <a:endParaRPr lang="zh-CN" altLang="en-US">
              <a:solidFill>
                <a:srgbClr val="F2F2F2"/>
              </a:solidFill>
              <a:latin typeface="Calibri" pitchFamily="34" charset="0"/>
              <a:sym typeface="Calibri" pitchFamily="34" charset="0"/>
            </a:endParaRPr>
          </a:p>
        </p:txBody>
      </p:sp>
      <p:sp>
        <p:nvSpPr>
          <p:cNvPr id="150" name="剪去对角的矩形 149"/>
          <p:cNvSpPr/>
          <p:nvPr/>
        </p:nvSpPr>
        <p:spPr>
          <a:xfrm>
            <a:off x="899592" y="2067694"/>
            <a:ext cx="3656450" cy="1800200"/>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endParaRPr lang="zh-CN" altLang="en-US">
              <a:solidFill>
                <a:srgbClr val="007FDE"/>
              </a:solidFill>
            </a:endParaRPr>
          </a:p>
        </p:txBody>
      </p:sp>
      <p:sp>
        <p:nvSpPr>
          <p:cNvPr id="152" name="矩形 47"/>
          <p:cNvSpPr>
            <a:spLocks noChangeArrowheads="1"/>
          </p:cNvSpPr>
          <p:nvPr/>
        </p:nvSpPr>
        <p:spPr bwMode="auto">
          <a:xfrm>
            <a:off x="971600" y="915566"/>
            <a:ext cx="7344816" cy="684783"/>
          </a:xfrm>
          <a:prstGeom prst="rect">
            <a:avLst/>
          </a:prstGeom>
          <a:noFill/>
          <a:ln w="9525">
            <a:noFill/>
            <a:miter lim="800000"/>
            <a:headEnd/>
            <a:tailEnd/>
          </a:ln>
        </p:spPr>
        <p:txBody>
          <a:bodyPr wrap="square" lIns="68560" tIns="34280" rIns="68560" bIns="34280">
            <a:spAutoFit/>
          </a:bodyPr>
          <a:lstStyle/>
          <a:p>
            <a:r>
              <a:rPr lang="zh-CN" altLang="zh-CN" sz="2000" dirty="0">
                <a:latin typeface="黑体"/>
                <a:ea typeface="黑体"/>
              </a:rPr>
              <a:t>企业战略的主要内容是如何培育企业在特定的行业中独特的战略资源，以及最大限度地优化配置这种战略资源的能力。</a:t>
            </a:r>
          </a:p>
        </p:txBody>
      </p:sp>
      <p:sp>
        <p:nvSpPr>
          <p:cNvPr id="56" name="矩形 104"/>
          <p:cNvSpPr>
            <a:spLocks noChangeArrowheads="1"/>
          </p:cNvSpPr>
          <p:nvPr/>
        </p:nvSpPr>
        <p:spPr bwMode="auto">
          <a:xfrm>
            <a:off x="5151451" y="2139702"/>
            <a:ext cx="2073484"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latin typeface="微软雅黑" pitchFamily="34" charset="-122"/>
                <a:ea typeface="微软雅黑" pitchFamily="34" charset="-122"/>
                <a:sym typeface="微软雅黑" pitchFamily="34" charset="-122"/>
              </a:rPr>
              <a:t>竞争战略理论</a:t>
            </a:r>
            <a:endParaRPr lang="en-US" sz="2400" b="1" dirty="0">
              <a:latin typeface="微软雅黑" pitchFamily="34" charset="-122"/>
              <a:ea typeface="微软雅黑" pitchFamily="34" charset="-122"/>
              <a:sym typeface="微软雅黑" pitchFamily="34" charset="-122"/>
            </a:endParaRPr>
          </a:p>
        </p:txBody>
      </p:sp>
      <p:sp>
        <p:nvSpPr>
          <p:cNvPr id="57" name="矩形 47"/>
          <p:cNvSpPr>
            <a:spLocks noChangeArrowheads="1"/>
          </p:cNvSpPr>
          <p:nvPr/>
        </p:nvSpPr>
        <p:spPr bwMode="auto">
          <a:xfrm>
            <a:off x="4860032" y="2681377"/>
            <a:ext cx="2978455" cy="807893"/>
          </a:xfrm>
          <a:prstGeom prst="rect">
            <a:avLst/>
          </a:prstGeom>
          <a:noFill/>
          <a:ln w="9525">
            <a:noFill/>
            <a:miter lim="800000"/>
            <a:headEnd/>
            <a:tailEnd/>
          </a:ln>
        </p:spPr>
        <p:txBody>
          <a:bodyPr wrap="square" lIns="68560" tIns="34280" rIns="68560" bIns="34280">
            <a:spAutoFit/>
          </a:bodyPr>
          <a:lstStyle/>
          <a:p>
            <a:pPr marL="342900" lvl="0" indent="-342900">
              <a:buFont typeface="+mj-ea"/>
              <a:buAutoNum type="circleNumDbPlain"/>
            </a:pPr>
            <a:r>
              <a:rPr lang="zh-CN" altLang="en-US" sz="1600" dirty="0" smtClean="0">
                <a:solidFill>
                  <a:srgbClr val="000000"/>
                </a:solidFill>
                <a:latin typeface="黑体"/>
                <a:ea typeface="黑体"/>
              </a:rPr>
              <a:t>行业结构理论</a:t>
            </a:r>
            <a:endParaRPr lang="en-US" altLang="zh-CN" sz="1600" dirty="0" smtClean="0">
              <a:solidFill>
                <a:srgbClr val="000000"/>
              </a:solidFill>
              <a:latin typeface="黑体"/>
              <a:ea typeface="黑体"/>
            </a:endParaRPr>
          </a:p>
          <a:p>
            <a:pPr marL="342900" lvl="0" indent="-342900">
              <a:buFont typeface="+mj-ea"/>
              <a:buAutoNum type="circleNumDbPlain"/>
            </a:pPr>
            <a:r>
              <a:rPr lang="zh-CN" altLang="en-US" sz="1600" dirty="0" smtClean="0">
                <a:solidFill>
                  <a:srgbClr val="000000"/>
                </a:solidFill>
                <a:latin typeface="黑体"/>
                <a:ea typeface="黑体"/>
              </a:rPr>
              <a:t>核心能力理论</a:t>
            </a:r>
            <a:endParaRPr lang="en-US" altLang="zh-CN" sz="1600" dirty="0" smtClean="0">
              <a:solidFill>
                <a:srgbClr val="000000"/>
              </a:solidFill>
              <a:latin typeface="黑体"/>
              <a:ea typeface="黑体"/>
            </a:endParaRPr>
          </a:p>
          <a:p>
            <a:pPr marL="342900" lvl="0" indent="-342900">
              <a:buFont typeface="+mj-ea"/>
              <a:buAutoNum type="circleNumDbPlain"/>
            </a:pPr>
            <a:r>
              <a:rPr lang="zh-CN" altLang="en-US" sz="1600" dirty="0" smtClean="0">
                <a:solidFill>
                  <a:srgbClr val="000000"/>
                </a:solidFill>
                <a:latin typeface="黑体"/>
                <a:ea typeface="黑体"/>
              </a:rPr>
              <a:t>战略资源理论</a:t>
            </a:r>
            <a:endParaRPr lang="zh-CN" altLang="zh-CN" sz="1600" dirty="0">
              <a:solidFill>
                <a:srgbClr val="000000"/>
              </a:solidFill>
              <a:latin typeface="黑体"/>
              <a:ea typeface="黑体"/>
            </a:endParaRPr>
          </a:p>
        </p:txBody>
      </p:sp>
      <p:sp>
        <p:nvSpPr>
          <p:cNvPr id="9" name="矩形 104"/>
          <p:cNvSpPr>
            <a:spLocks noChangeArrowheads="1"/>
          </p:cNvSpPr>
          <p:nvPr/>
        </p:nvSpPr>
        <p:spPr bwMode="auto">
          <a:xfrm>
            <a:off x="1269807" y="2155004"/>
            <a:ext cx="2946920"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solidFill>
                  <a:schemeClr val="bg1"/>
                </a:solidFill>
                <a:latin typeface="微软雅黑" pitchFamily="34" charset="-122"/>
                <a:ea typeface="微软雅黑" pitchFamily="34" charset="-122"/>
                <a:sym typeface="微软雅黑" pitchFamily="34" charset="-122"/>
              </a:rPr>
              <a:t>传统战略理论的繁荣</a:t>
            </a:r>
            <a:endParaRPr lang="en-US" sz="2400" b="1" dirty="0">
              <a:solidFill>
                <a:schemeClr val="bg1"/>
              </a:solidFill>
              <a:latin typeface="微软雅黑" pitchFamily="34" charset="-122"/>
              <a:ea typeface="微软雅黑" pitchFamily="34" charset="-122"/>
              <a:sym typeface="微软雅黑" pitchFamily="34" charset="-122"/>
            </a:endParaRPr>
          </a:p>
        </p:txBody>
      </p:sp>
      <p:sp>
        <p:nvSpPr>
          <p:cNvPr id="10" name="矩形 47"/>
          <p:cNvSpPr>
            <a:spLocks noChangeArrowheads="1"/>
          </p:cNvSpPr>
          <p:nvPr/>
        </p:nvSpPr>
        <p:spPr bwMode="auto">
          <a:xfrm>
            <a:off x="1083450" y="2606751"/>
            <a:ext cx="3554519" cy="1054115"/>
          </a:xfrm>
          <a:prstGeom prst="rect">
            <a:avLst/>
          </a:prstGeom>
          <a:noFill/>
          <a:ln w="9525">
            <a:noFill/>
            <a:miter lim="800000"/>
            <a:headEnd/>
            <a:tailEnd/>
          </a:ln>
        </p:spPr>
        <p:txBody>
          <a:bodyPr wrap="square" lIns="68560" tIns="34280" rIns="68560" bIns="34280">
            <a:spAutoFit/>
          </a:bodyPr>
          <a:lstStyle/>
          <a:p>
            <a:pPr marL="342900" lvl="0" indent="-342900">
              <a:buFont typeface="Wingdings" charset="2"/>
              <a:buAutoNum type="circleNumWdBlackPlain"/>
            </a:pPr>
            <a:r>
              <a:rPr lang="zh-CN" altLang="en-US" sz="1600" dirty="0" smtClean="0">
                <a:solidFill>
                  <a:srgbClr val="FFFFFF"/>
                </a:solidFill>
                <a:latin typeface="黑体"/>
                <a:ea typeface="黑体"/>
              </a:rPr>
              <a:t>战略设计理论</a:t>
            </a:r>
            <a:endParaRPr lang="en-US" altLang="zh-CN" sz="1600" dirty="0" smtClean="0">
              <a:solidFill>
                <a:srgbClr val="FFFFFF"/>
              </a:solidFill>
              <a:latin typeface="黑体"/>
              <a:ea typeface="黑体"/>
            </a:endParaRPr>
          </a:p>
          <a:p>
            <a:pPr marL="342900" lvl="0" indent="-342900">
              <a:buFont typeface="Wingdings" charset="2"/>
              <a:buAutoNum type="circleNumWdBlackPlain"/>
            </a:pPr>
            <a:r>
              <a:rPr lang="zh-CN" altLang="en-US" sz="1600" dirty="0" smtClean="0">
                <a:solidFill>
                  <a:srgbClr val="FFFFFF"/>
                </a:solidFill>
                <a:latin typeface="黑体"/>
                <a:ea typeface="黑体"/>
              </a:rPr>
              <a:t>战略计划理论</a:t>
            </a:r>
            <a:endParaRPr lang="en-US" altLang="zh-CN" sz="1600" dirty="0" smtClean="0">
              <a:solidFill>
                <a:srgbClr val="FFFFFF"/>
              </a:solidFill>
              <a:latin typeface="黑体"/>
              <a:ea typeface="黑体"/>
            </a:endParaRPr>
          </a:p>
          <a:p>
            <a:pPr marL="342900" lvl="0" indent="-342900">
              <a:buFont typeface="Wingdings" charset="2"/>
              <a:buAutoNum type="circleNumWdBlackPlain"/>
            </a:pPr>
            <a:r>
              <a:rPr lang="zh-CN" altLang="en-US" sz="1600" dirty="0" smtClean="0">
                <a:solidFill>
                  <a:srgbClr val="FFFFFF"/>
                </a:solidFill>
                <a:latin typeface="黑体"/>
                <a:ea typeface="黑体"/>
              </a:rPr>
              <a:t>战略权力理论</a:t>
            </a:r>
            <a:endParaRPr lang="en-US" altLang="zh-CN" sz="1600" dirty="0" smtClean="0">
              <a:solidFill>
                <a:srgbClr val="FFFFFF"/>
              </a:solidFill>
              <a:latin typeface="黑体"/>
              <a:ea typeface="黑体"/>
            </a:endParaRPr>
          </a:p>
          <a:p>
            <a:pPr marL="342900" lvl="0" indent="-342900">
              <a:buFont typeface="Wingdings" charset="2"/>
              <a:buAutoNum type="circleNumWdBlackPlain"/>
            </a:pPr>
            <a:r>
              <a:rPr lang="zh-CN" altLang="en-US" sz="1600" dirty="0" smtClean="0">
                <a:solidFill>
                  <a:srgbClr val="FFFFFF"/>
                </a:solidFill>
                <a:latin typeface="黑体"/>
                <a:ea typeface="黑体"/>
              </a:rPr>
              <a:t>战略文化理论</a:t>
            </a:r>
            <a:endParaRPr lang="zh-CN" altLang="zh-CN" sz="1600" dirty="0">
              <a:solidFill>
                <a:srgbClr val="FFFFFF"/>
              </a:solidFill>
              <a:latin typeface="黑体"/>
              <a:ea typeface="黑体"/>
            </a:endParaRPr>
          </a:p>
        </p:txBody>
      </p:sp>
      <p:sp>
        <p:nvSpPr>
          <p:cNvPr id="11" name="文本框 10"/>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企业总体战略</a:t>
            </a:r>
            <a:r>
              <a:rPr kumimoji="1" lang="en-US" altLang="zh-CN" sz="3200" dirty="0" smtClean="0">
                <a:latin typeface="黑体"/>
                <a:ea typeface="黑体"/>
              </a:rPr>
              <a:t>-</a:t>
            </a:r>
            <a:r>
              <a:rPr kumimoji="1" lang="zh-CN" altLang="en-US" sz="3200" dirty="0" smtClean="0">
                <a:latin typeface="黑体"/>
                <a:ea typeface="黑体"/>
              </a:rPr>
              <a:t>战略理论的创新</a:t>
            </a:r>
            <a:endParaRPr kumimoji="1" lang="zh-CN" altLang="en-US" sz="3200" dirty="0">
              <a:latin typeface="黑体"/>
              <a:ea typeface="黑体"/>
            </a:endParaRPr>
          </a:p>
        </p:txBody>
      </p:sp>
    </p:spTree>
    <p:extLst>
      <p:ext uri="{BB962C8B-B14F-4D97-AF65-F5344CB8AC3E}">
        <p14:creationId xmlns:p14="http://schemas.microsoft.com/office/powerpoint/2010/main" val="148951670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1+#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randombar(horizontal)">
                                      <p:cBhvr>
                                        <p:cTn id="17" dur="300"/>
                                        <p:tgtEl>
                                          <p:spTgt spid="152"/>
                                        </p:tgtEl>
                                      </p:cBhvr>
                                    </p:animEffect>
                                  </p:childTnLst>
                                </p:cTn>
                              </p:par>
                            </p:childTnLst>
                          </p:cTn>
                        </p:par>
                        <p:par>
                          <p:cTn id="18" fill="hold">
                            <p:stCondLst>
                              <p:cond delay="1300"/>
                            </p:stCondLst>
                            <p:childTnLst>
                              <p:par>
                                <p:cTn id="19" presetID="14" presetClass="entr" presetSubtype="10"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randombar(horizontal)">
                                      <p:cBhvr>
                                        <p:cTn id="21" dur="300"/>
                                        <p:tgtEl>
                                          <p:spTgt spid="57"/>
                                        </p:tgtEl>
                                      </p:cBhvr>
                                    </p:animEffect>
                                  </p:childTnLst>
                                </p:cTn>
                              </p:par>
                            </p:childTnLst>
                          </p:cTn>
                        </p:par>
                        <p:par>
                          <p:cTn id="22" fill="hold">
                            <p:stCondLst>
                              <p:cond delay="1600"/>
                            </p:stCondLst>
                            <p:childTnLst>
                              <p:par>
                                <p:cTn id="23" presetID="22" presetClass="entr" presetSubtype="2"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right)">
                                      <p:cBhvr>
                                        <p:cTn id="25" dur="300"/>
                                        <p:tgtEl>
                                          <p:spTgt spid="56"/>
                                        </p:tgtEl>
                                      </p:cBhvr>
                                    </p:animEffect>
                                  </p:childTnLst>
                                </p:cTn>
                              </p:par>
                            </p:childTnLst>
                          </p:cTn>
                        </p:par>
                        <p:par>
                          <p:cTn id="26" fill="hold">
                            <p:stCondLst>
                              <p:cond delay="1900"/>
                            </p:stCondLst>
                            <p:childTnLst>
                              <p:par>
                                <p:cTn id="27" presetID="22" presetClass="entr" presetSubtype="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300"/>
                                        <p:tgtEl>
                                          <p:spTgt spid="9"/>
                                        </p:tgtEl>
                                      </p:cBhvr>
                                    </p:animEffect>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randombar(horizontal)">
                                      <p:cBhvr>
                                        <p:cTn id="33" dur="3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50" grpId="0" animBg="1"/>
      <p:bldP spid="152" grpId="0"/>
      <p:bldP spid="56" grpId="0"/>
      <p:bldP spid="57"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2713963" y="2481428"/>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2" name="箭头2"/>
          <p:cNvSpPr/>
          <p:nvPr/>
        </p:nvSpPr>
        <p:spPr bwMode="gray">
          <a:xfrm rot="16200000">
            <a:off x="3031981" y="1963255"/>
            <a:ext cx="358295"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2706206" y="1398396"/>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5" name="标题1"/>
          <p:cNvSpPr>
            <a:spLocks noChangeArrowheads="1"/>
          </p:cNvSpPr>
          <p:nvPr/>
        </p:nvSpPr>
        <p:spPr bwMode="gray">
          <a:xfrm>
            <a:off x="3995936" y="1131590"/>
            <a:ext cx="3744416"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a:r>
              <a:rPr lang="zh-CN" altLang="zh-CN" sz="2000" dirty="0">
                <a:latin typeface="黑体"/>
                <a:ea typeface="黑体"/>
              </a:rPr>
              <a:t>必须树立适应环境变化的观念</a:t>
            </a:r>
          </a:p>
        </p:txBody>
      </p:sp>
      <p:sp>
        <p:nvSpPr>
          <p:cNvPr id="217" name="标题2"/>
          <p:cNvSpPr>
            <a:spLocks noChangeArrowheads="1"/>
          </p:cNvSpPr>
          <p:nvPr/>
        </p:nvSpPr>
        <p:spPr bwMode="gray">
          <a:xfrm>
            <a:off x="4005457" y="2208856"/>
            <a:ext cx="4022927" cy="866499"/>
          </a:xfrm>
          <a:prstGeom prst="roundRect">
            <a:avLst>
              <a:gd name="adj" fmla="val 11921"/>
            </a:avLst>
          </a:prstGeom>
          <a:solidFill>
            <a:schemeClr val="accent3"/>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a:r>
              <a:rPr lang="zh-CN" altLang="zh-CN" sz="2000" dirty="0">
                <a:latin typeface="黑体"/>
                <a:ea typeface="黑体"/>
              </a:rPr>
              <a:t>企业</a:t>
            </a:r>
            <a:r>
              <a:rPr lang="zh-CN" altLang="zh-CN" sz="2000" dirty="0" smtClean="0">
                <a:latin typeface="黑体"/>
                <a:ea typeface="黑体"/>
              </a:rPr>
              <a:t>必须树立获取竞争优势</a:t>
            </a:r>
            <a:r>
              <a:rPr lang="zh-CN" altLang="zh-CN" sz="2000" dirty="0">
                <a:latin typeface="黑体"/>
                <a:ea typeface="黑体"/>
              </a:rPr>
              <a:t>的观念</a:t>
            </a:r>
          </a:p>
        </p:txBody>
      </p:sp>
      <p:sp>
        <p:nvSpPr>
          <p:cNvPr id="219" name="标题3"/>
          <p:cNvSpPr>
            <a:spLocks noChangeArrowheads="1"/>
          </p:cNvSpPr>
          <p:nvPr/>
        </p:nvSpPr>
        <p:spPr bwMode="gray">
          <a:xfrm>
            <a:off x="3991176" y="3289507"/>
            <a:ext cx="3821183" cy="86571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zh-CN" sz="2000" dirty="0">
                <a:latin typeface="黑体"/>
                <a:ea typeface="黑体"/>
              </a:rPr>
              <a:t>企业必须重视组织结构的重组 </a:t>
            </a:r>
            <a:endParaRPr lang="zh-CN" altLang="zh-CN" sz="2000" b="1" dirty="0">
              <a:solidFill>
                <a:sysClr val="window" lastClr="FFFFFF">
                  <a:lumMod val="95000"/>
                </a:sysClr>
              </a:solidFill>
              <a:latin typeface="黑体"/>
              <a:ea typeface="黑体"/>
            </a:endParaRPr>
          </a:p>
        </p:txBody>
      </p:sp>
      <p:sp>
        <p:nvSpPr>
          <p:cNvPr id="220" name="Oval 19"/>
          <p:cNvSpPr>
            <a:spLocks noChangeArrowheads="1"/>
          </p:cNvSpPr>
          <p:nvPr/>
        </p:nvSpPr>
        <p:spPr bwMode="auto">
          <a:xfrm>
            <a:off x="1435249" y="2103592"/>
            <a:ext cx="1872208" cy="1079750"/>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2400" b="1" kern="0" dirty="0" smtClean="0">
                <a:solidFill>
                  <a:srgbClr val="F9F9F9"/>
                </a:solidFill>
                <a:latin typeface="微软雅黑" panose="020B0503020204020204" pitchFamily="34" charset="-122"/>
                <a:ea typeface="微软雅黑" panose="020B0503020204020204" pitchFamily="34" charset="-122"/>
              </a:rPr>
              <a:t>企业战略管理的意义</a:t>
            </a:r>
            <a:endParaRPr lang="zh-CN" altLang="en-US" sz="2400" b="1" kern="0" dirty="0">
              <a:solidFill>
                <a:srgbClr val="F9F9F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企业经营战略</a:t>
            </a:r>
            <a:endParaRPr kumimoji="1" lang="zh-CN" altLang="en-US" sz="3200" dirty="0">
              <a:latin typeface="黑体"/>
              <a:ea typeface="黑体"/>
            </a:endParaRPr>
          </a:p>
        </p:txBody>
      </p:sp>
    </p:spTree>
    <p:extLst>
      <p:ext uri="{BB962C8B-B14F-4D97-AF65-F5344CB8AC3E}">
        <p14:creationId xmlns:p14="http://schemas.microsoft.com/office/powerpoint/2010/main" val="105209867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wheel(1)">
                                      <p:cBhvr>
                                        <p:cTn id="7" dur="500"/>
                                        <p:tgtEl>
                                          <p:spTgt spid="2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3"/>
                                        </p:tgtEl>
                                        <p:attrNameLst>
                                          <p:attrName>style.visibility</p:attrName>
                                        </p:attrNameLst>
                                      </p:cBhvr>
                                      <p:to>
                                        <p:strVal val="visible"/>
                                      </p:to>
                                    </p:set>
                                    <p:animEffect transition="in" filter="wipe(left)">
                                      <p:cBhvr>
                                        <p:cTn id="11" dur="500"/>
                                        <p:tgtEl>
                                          <p:spTgt spid="2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5"/>
                                        </p:tgtEl>
                                        <p:attrNameLst>
                                          <p:attrName>style.visibility</p:attrName>
                                        </p:attrNameLst>
                                      </p:cBhvr>
                                      <p:to>
                                        <p:strVal val="visible"/>
                                      </p:to>
                                    </p:set>
                                    <p:animEffect transition="in" filter="wipe(left)">
                                      <p:cBhvr>
                                        <p:cTn id="15" dur="500"/>
                                        <p:tgtEl>
                                          <p:spTgt spid="215"/>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12"/>
                                        </p:tgtEl>
                                        <p:attrNameLst>
                                          <p:attrName>style.visibility</p:attrName>
                                        </p:attrNameLst>
                                      </p:cBhvr>
                                      <p:to>
                                        <p:strVal val="visible"/>
                                      </p:to>
                                    </p:set>
                                    <p:animEffect transition="in" filter="wipe(left)">
                                      <p:cBhvr>
                                        <p:cTn id="18" dur="500"/>
                                        <p:tgtEl>
                                          <p:spTgt spid="2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17"/>
                                        </p:tgtEl>
                                        <p:attrNameLst>
                                          <p:attrName>style.visibility</p:attrName>
                                        </p:attrNameLst>
                                      </p:cBhvr>
                                      <p:to>
                                        <p:strVal val="visible"/>
                                      </p:to>
                                    </p:set>
                                    <p:animEffect transition="in" filter="wipe(left)">
                                      <p:cBhvr>
                                        <p:cTn id="22" dur="500"/>
                                        <p:tgtEl>
                                          <p:spTgt spid="21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11"/>
                                        </p:tgtEl>
                                        <p:attrNameLst>
                                          <p:attrName>style.visibility</p:attrName>
                                        </p:attrNameLst>
                                      </p:cBhvr>
                                      <p:to>
                                        <p:strVal val="visible"/>
                                      </p:to>
                                    </p:set>
                                    <p:animEffect transition="in" filter="wipe(left)">
                                      <p:cBhvr>
                                        <p:cTn id="25" dur="500"/>
                                        <p:tgtEl>
                                          <p:spTgt spid="211"/>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19"/>
                                        </p:tgtEl>
                                        <p:attrNameLst>
                                          <p:attrName>style.visibility</p:attrName>
                                        </p:attrNameLst>
                                      </p:cBhvr>
                                      <p:to>
                                        <p:strVal val="visible"/>
                                      </p:to>
                                    </p:set>
                                    <p:animEffect transition="in" filter="wipe(left)">
                                      <p:cBhvr>
                                        <p:cTn id="29" dur="500"/>
                                        <p:tgtEl>
                                          <p:spTgt spid="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5" grpId="0" animBg="1"/>
      <p:bldP spid="217" grpId="0" animBg="1"/>
      <p:bldP spid="219" grpId="0" animBg="1"/>
      <p:bldP spid="2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3491880" y="2211710"/>
            <a:ext cx="2236510" cy="707886"/>
          </a:xfrm>
          <a:prstGeom prst="rect">
            <a:avLst/>
          </a:prstGeom>
          <a:noFill/>
        </p:spPr>
        <p:txBody>
          <a:bodyPr wrap="none" rtlCol="0">
            <a:spAutoFit/>
          </a:bodyPr>
          <a:lstStyle/>
          <a:p>
            <a:r>
              <a:rPr lang="zh-CN" altLang="en-US" sz="4000" dirty="0" smtClean="0">
                <a:solidFill>
                  <a:schemeClr val="tx1">
                    <a:lumMod val="65000"/>
                    <a:lumOff val="35000"/>
                  </a:schemeClr>
                </a:solidFill>
                <a:latin typeface="微软雅黑" pitchFamily="34" charset="-122"/>
                <a:ea typeface="微软雅黑" pitchFamily="34" charset="-122"/>
              </a:rPr>
              <a:t>谢谢观</a:t>
            </a:r>
            <a:r>
              <a:rPr lang="zh-CN" altLang="en-US" sz="4000" dirty="0">
                <a:solidFill>
                  <a:schemeClr val="tx1">
                    <a:lumMod val="65000"/>
                    <a:lumOff val="35000"/>
                  </a:schemeClr>
                </a:solidFill>
                <a:latin typeface="微软雅黑" pitchFamily="34" charset="-122"/>
                <a:ea typeface="微软雅黑" pitchFamily="34" charset="-122"/>
              </a:rPr>
              <a:t>看</a:t>
            </a: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3"/>
          <p:cNvGrpSpPr/>
          <p:nvPr/>
        </p:nvGrpSpPr>
        <p:grpSpPr>
          <a:xfrm>
            <a:off x="1357398" y="1020375"/>
            <a:ext cx="3840593" cy="574043"/>
            <a:chOff x="4357092" y="1325680"/>
            <a:chExt cx="3839927" cy="573865"/>
          </a:xfrm>
        </p:grpSpPr>
        <p:sp>
          <p:nvSpPr>
            <p:cNvPr id="57" name="MH_SubTitle_1"/>
            <p:cNvSpPr txBox="1"/>
            <p:nvPr>
              <p:custDataLst>
                <p:tags r:id="rId38"/>
              </p:custDataLst>
            </p:nvPr>
          </p:nvSpPr>
          <p:spPr>
            <a:xfrm>
              <a:off x="4957221" y="1530327"/>
              <a:ext cx="3239798" cy="369218"/>
            </a:xfrm>
            <a:prstGeom prst="rect">
              <a:avLst/>
            </a:prstGeom>
            <a:noFill/>
          </p:spPr>
          <p:txBody>
            <a:bodyPr wrap="square" lIns="0" tIns="0" rIns="0" bIns="0" anchor="ctr">
              <a:spAutoFit/>
            </a:bodyPr>
            <a:lstStyle/>
            <a:p>
              <a:r>
                <a:rPr lang="zh-CN" altLang="zh-CN" sz="2400" dirty="0">
                  <a:latin typeface="黑体"/>
                  <a:ea typeface="黑体"/>
                </a:rPr>
                <a:t>现代企业经营管理导论 </a:t>
              </a:r>
              <a:endParaRPr lang="zh-CN" altLang="en-US" sz="2400" dirty="0">
                <a:latin typeface="黑体"/>
                <a:ea typeface="黑体"/>
                <a:sym typeface="Arial" panose="020B0604020202020204" pitchFamily="34" charset="0"/>
              </a:endParaRPr>
            </a:p>
          </p:txBody>
        </p:sp>
        <p:grpSp>
          <p:nvGrpSpPr>
            <p:cNvPr id="58" name="组合 2"/>
            <p:cNvGrpSpPr/>
            <p:nvPr/>
          </p:nvGrpSpPr>
          <p:grpSpPr>
            <a:xfrm>
              <a:off x="4357092" y="1325680"/>
              <a:ext cx="802436" cy="510089"/>
              <a:chOff x="6127160" y="2065288"/>
              <a:chExt cx="1128426" cy="717274"/>
            </a:xfrm>
          </p:grpSpPr>
          <p:cxnSp>
            <p:nvCxnSpPr>
              <p:cNvPr id="59" name="MH_Other_1"/>
              <p:cNvCxnSpPr/>
              <p:nvPr>
                <p:custDataLst>
                  <p:tags r:id="rId39"/>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40"/>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41"/>
                </p:custDataLst>
              </p:nvPr>
            </p:nvSpPr>
            <p:spPr bwMode="auto">
              <a:xfrm>
                <a:off x="6127160" y="2065288"/>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1357399" y="1764349"/>
            <a:ext cx="3408544" cy="554506"/>
            <a:chOff x="4357092" y="2069423"/>
            <a:chExt cx="3407953" cy="554334"/>
          </a:xfrm>
        </p:grpSpPr>
        <p:sp>
          <p:nvSpPr>
            <p:cNvPr id="63" name="MH_SubTitle_2"/>
            <p:cNvSpPr txBox="1"/>
            <p:nvPr>
              <p:custDataLst>
                <p:tags r:id="rId34"/>
              </p:custDataLst>
            </p:nvPr>
          </p:nvSpPr>
          <p:spPr>
            <a:xfrm>
              <a:off x="5029216" y="2254539"/>
              <a:ext cx="2735829" cy="369218"/>
            </a:xfrm>
            <a:prstGeom prst="rect">
              <a:avLst/>
            </a:prstGeom>
            <a:noFill/>
          </p:spPr>
          <p:txBody>
            <a:bodyPr wrap="square" lIns="0" tIns="0" rIns="0" bIns="0" anchor="ctr">
              <a:spAutoFit/>
            </a:bodyPr>
            <a:lstStyle/>
            <a:p>
              <a:pPr lvl="0"/>
              <a:r>
                <a:rPr lang="zh-CN" altLang="en-US" sz="2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69423"/>
              <a:ext cx="802436" cy="510089"/>
              <a:chOff x="6127160" y="3111679"/>
              <a:chExt cx="1128426" cy="717274"/>
            </a:xfrm>
          </p:grpSpPr>
          <p:cxnSp>
            <p:nvCxnSpPr>
              <p:cNvPr id="65" name="MH_Other_4"/>
              <p:cNvCxnSpPr/>
              <p:nvPr>
                <p:custDataLst>
                  <p:tags r:id="rId35"/>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36"/>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37"/>
                </p:custDataLst>
              </p:nvPr>
            </p:nvSpPr>
            <p:spPr bwMode="auto">
              <a:xfrm>
                <a:off x="6127160" y="3111679"/>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1357399" y="2508331"/>
            <a:ext cx="3192522" cy="583277"/>
            <a:chOff x="4357092" y="2813170"/>
            <a:chExt cx="3191963" cy="583095"/>
          </a:xfrm>
        </p:grpSpPr>
        <p:sp>
          <p:nvSpPr>
            <p:cNvPr id="69" name="MH_SubTitle_3"/>
            <p:cNvSpPr txBox="1"/>
            <p:nvPr>
              <p:custDataLst>
                <p:tags r:id="rId30"/>
              </p:custDataLst>
            </p:nvPr>
          </p:nvSpPr>
          <p:spPr>
            <a:xfrm>
              <a:off x="5089875" y="3027048"/>
              <a:ext cx="2459180" cy="369217"/>
            </a:xfrm>
            <a:prstGeom prst="rect">
              <a:avLst/>
            </a:prstGeom>
            <a:noFill/>
          </p:spPr>
          <p:txBody>
            <a:bodyPr wrap="square" lIns="0" tIns="0" rIns="0" bIns="0" anchor="ctr">
              <a:spAutoFit/>
            </a:bodyPr>
            <a:lstStyle/>
            <a:p>
              <a:pPr lvl="0"/>
              <a:r>
                <a:rPr lang="zh-CN" altLang="zh-CN" sz="2400" dirty="0">
                  <a:latin typeface="黑体"/>
                  <a:ea typeface="黑体"/>
                </a:rPr>
                <a:t>现代企业经营战略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0" name="组合 7"/>
            <p:cNvGrpSpPr/>
            <p:nvPr/>
          </p:nvGrpSpPr>
          <p:grpSpPr>
            <a:xfrm>
              <a:off x="4357092" y="2813170"/>
              <a:ext cx="802436" cy="510088"/>
              <a:chOff x="6127160" y="4156397"/>
              <a:chExt cx="1128426" cy="717272"/>
            </a:xfrm>
          </p:grpSpPr>
          <p:cxnSp>
            <p:nvCxnSpPr>
              <p:cNvPr id="71" name="MH_Other_7"/>
              <p:cNvCxnSpPr/>
              <p:nvPr>
                <p:custDataLst>
                  <p:tags r:id="rId3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3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33"/>
                </p:custDataLst>
              </p:nvPr>
            </p:nvSpPr>
            <p:spPr bwMode="auto">
              <a:xfrm>
                <a:off x="6127160" y="415639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1357399" y="3252306"/>
            <a:ext cx="3840592" cy="570306"/>
            <a:chOff x="4357092" y="3556913"/>
            <a:chExt cx="3839927" cy="570129"/>
          </a:xfrm>
        </p:grpSpPr>
        <p:sp>
          <p:nvSpPr>
            <p:cNvPr id="75" name="MH_SubTitle_4"/>
            <p:cNvSpPr txBox="1"/>
            <p:nvPr>
              <p:custDataLst>
                <p:tags r:id="rId26"/>
              </p:custDataLst>
            </p:nvPr>
          </p:nvSpPr>
          <p:spPr>
            <a:xfrm>
              <a:off x="5045216" y="3757824"/>
              <a:ext cx="3151803" cy="369218"/>
            </a:xfrm>
            <a:prstGeom prst="rect">
              <a:avLst/>
            </a:prstGeom>
            <a:noFill/>
          </p:spPr>
          <p:txBody>
            <a:bodyPr wrap="square" lIns="0" tIns="0" rIns="0" bIns="0" anchor="ctr">
              <a:spAutoFit/>
            </a:bodyPr>
            <a:lstStyle/>
            <a:p>
              <a:pPr lvl="0"/>
              <a:r>
                <a:rPr lang="zh-CN" altLang="zh-CN" sz="2400" dirty="0">
                  <a:latin typeface="黑体"/>
                  <a:ea typeface="黑体"/>
                </a:rPr>
                <a:t>现代企业人力资源管理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6" name="组合 9"/>
            <p:cNvGrpSpPr/>
            <p:nvPr/>
          </p:nvGrpSpPr>
          <p:grpSpPr>
            <a:xfrm>
              <a:off x="4357092" y="3556913"/>
              <a:ext cx="802436" cy="508897"/>
              <a:chOff x="6127160" y="5202787"/>
              <a:chExt cx="1128426" cy="715597"/>
            </a:xfrm>
          </p:grpSpPr>
          <p:cxnSp>
            <p:nvCxnSpPr>
              <p:cNvPr id="77" name="MH_Other_10"/>
              <p:cNvCxnSpPr/>
              <p:nvPr>
                <p:custDataLst>
                  <p:tags r:id="rId2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2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29"/>
                </p:custDataLst>
              </p:nvPr>
            </p:nvSpPr>
            <p:spPr bwMode="auto">
              <a:xfrm>
                <a:off x="6127160" y="520278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MH_Others_1"/>
          <p:cNvSpPr txBox="1"/>
          <p:nvPr>
            <p:custDataLst>
              <p:tags r:id="rId1"/>
            </p:custDataLst>
          </p:nvPr>
        </p:nvSpPr>
        <p:spPr>
          <a:xfrm rot="19048401">
            <a:off x="-133163" y="359225"/>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grpSp>
        <p:nvGrpSpPr>
          <p:cNvPr id="30" name="组合 23"/>
          <p:cNvGrpSpPr/>
          <p:nvPr/>
        </p:nvGrpSpPr>
        <p:grpSpPr>
          <a:xfrm>
            <a:off x="5220072" y="1059585"/>
            <a:ext cx="3215826" cy="574707"/>
            <a:chOff x="4357092" y="1347614"/>
            <a:chExt cx="3215268" cy="574528"/>
          </a:xfrm>
        </p:grpSpPr>
        <p:sp>
          <p:nvSpPr>
            <p:cNvPr id="32" name="MH_SubTitle_1"/>
            <p:cNvSpPr txBox="1"/>
            <p:nvPr>
              <p:custDataLst>
                <p:tags r:id="rId22"/>
              </p:custDataLst>
            </p:nvPr>
          </p:nvSpPr>
          <p:spPr>
            <a:xfrm>
              <a:off x="5077047" y="1552925"/>
              <a:ext cx="2495313" cy="369217"/>
            </a:xfrm>
            <a:prstGeom prst="rect">
              <a:avLst/>
            </a:prstGeom>
            <a:noFill/>
          </p:spPr>
          <p:txBody>
            <a:bodyPr wrap="square" lIns="0" tIns="0" rIns="0" bIns="0" anchor="ctr">
              <a:spAutoFit/>
            </a:bodyPr>
            <a:lstStyle/>
            <a:p>
              <a:r>
                <a:rPr lang="zh-CN" altLang="zh-CN" sz="2400" dirty="0" smtClean="0">
                  <a:latin typeface="黑体"/>
                  <a:ea typeface="黑体"/>
                </a:rPr>
                <a:t>现代企业</a:t>
              </a:r>
              <a:r>
                <a:rPr lang="zh-CN" altLang="en-US" sz="2400" dirty="0" smtClean="0">
                  <a:latin typeface="黑体"/>
                  <a:ea typeface="黑体"/>
                </a:rPr>
                <a:t>营销</a:t>
              </a:r>
              <a:r>
                <a:rPr lang="zh-CN" altLang="zh-CN" sz="2400" dirty="0" smtClean="0">
                  <a:latin typeface="黑体"/>
                  <a:ea typeface="黑体"/>
                </a:rPr>
                <a:t>管理 </a:t>
              </a:r>
              <a:endParaRPr lang="zh-CN" altLang="en-US" sz="2400" dirty="0">
                <a:latin typeface="黑体"/>
                <a:ea typeface="黑体"/>
                <a:sym typeface="Arial" panose="020B0604020202020204" pitchFamily="34" charset="0"/>
              </a:endParaRPr>
            </a:p>
          </p:txBody>
        </p:sp>
        <p:grpSp>
          <p:nvGrpSpPr>
            <p:cNvPr id="33" name="组合 2"/>
            <p:cNvGrpSpPr/>
            <p:nvPr/>
          </p:nvGrpSpPr>
          <p:grpSpPr>
            <a:xfrm>
              <a:off x="4357092" y="1347614"/>
              <a:ext cx="802436" cy="488156"/>
              <a:chOff x="6127160" y="2096130"/>
              <a:chExt cx="1128426" cy="686432"/>
            </a:xfrm>
          </p:grpSpPr>
          <p:cxnSp>
            <p:nvCxnSpPr>
              <p:cNvPr id="34" name="MH_Other_1"/>
              <p:cNvCxnSpPr/>
              <p:nvPr>
                <p:custDataLst>
                  <p:tags r:id="rId2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MH_Other_2"/>
              <p:cNvSpPr/>
              <p:nvPr>
                <p:custDataLst>
                  <p:tags r:id="rId2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MH_Other_3"/>
              <p:cNvSpPr txBox="1">
                <a:spLocks noChangeArrowheads="1"/>
              </p:cNvSpPr>
              <p:nvPr>
                <p:custDataLst>
                  <p:tags r:id="rId25"/>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06</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24"/>
          <p:cNvGrpSpPr/>
          <p:nvPr/>
        </p:nvGrpSpPr>
        <p:grpSpPr>
          <a:xfrm>
            <a:off x="5220072" y="1803559"/>
            <a:ext cx="3384376" cy="561734"/>
            <a:chOff x="4357092" y="2091358"/>
            <a:chExt cx="3383789" cy="561559"/>
          </a:xfrm>
        </p:grpSpPr>
        <p:sp>
          <p:nvSpPr>
            <p:cNvPr id="38" name="MH_SubTitle_2"/>
            <p:cNvSpPr txBox="1"/>
            <p:nvPr>
              <p:custDataLst>
                <p:tags r:id="rId18"/>
              </p:custDataLst>
            </p:nvPr>
          </p:nvSpPr>
          <p:spPr>
            <a:xfrm>
              <a:off x="5149043" y="2283700"/>
              <a:ext cx="2591838"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物流</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39" name="组合 6"/>
            <p:cNvGrpSpPr/>
            <p:nvPr/>
          </p:nvGrpSpPr>
          <p:grpSpPr>
            <a:xfrm>
              <a:off x="4357092" y="2091358"/>
              <a:ext cx="802436" cy="488156"/>
              <a:chOff x="6127160" y="3142521"/>
              <a:chExt cx="1128426" cy="686432"/>
            </a:xfrm>
          </p:grpSpPr>
          <p:cxnSp>
            <p:nvCxnSpPr>
              <p:cNvPr id="40" name="MH_Other_4"/>
              <p:cNvCxnSpPr/>
              <p:nvPr>
                <p:custDataLst>
                  <p:tags r:id="rId19"/>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20"/>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6"/>
              <p:cNvSpPr txBox="1">
                <a:spLocks noChangeArrowheads="1"/>
              </p:cNvSpPr>
              <p:nvPr>
                <p:custDataLst>
                  <p:tags r:id="rId21"/>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07</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组合 25"/>
          <p:cNvGrpSpPr/>
          <p:nvPr/>
        </p:nvGrpSpPr>
        <p:grpSpPr>
          <a:xfrm>
            <a:off x="5220072" y="2547536"/>
            <a:ext cx="3291263" cy="573915"/>
            <a:chOff x="4357092" y="2835101"/>
            <a:chExt cx="3290693" cy="573736"/>
          </a:xfrm>
        </p:grpSpPr>
        <p:sp>
          <p:nvSpPr>
            <p:cNvPr id="44" name="MH_SubTitle_3"/>
            <p:cNvSpPr txBox="1"/>
            <p:nvPr>
              <p:custDataLst>
                <p:tags r:id="rId14"/>
              </p:custDataLst>
            </p:nvPr>
          </p:nvSpPr>
          <p:spPr>
            <a:xfrm>
              <a:off x="5152472" y="3039620"/>
              <a:ext cx="2495313"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财务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45" name="组合 7"/>
            <p:cNvGrpSpPr/>
            <p:nvPr/>
          </p:nvGrpSpPr>
          <p:grpSpPr>
            <a:xfrm>
              <a:off x="4357092" y="2835101"/>
              <a:ext cx="802436" cy="488156"/>
              <a:chOff x="6127160" y="4187237"/>
              <a:chExt cx="1128426" cy="686432"/>
            </a:xfrm>
          </p:grpSpPr>
          <p:cxnSp>
            <p:nvCxnSpPr>
              <p:cNvPr id="46" name="MH_Other_7"/>
              <p:cNvCxnSpPr/>
              <p:nvPr>
                <p:custDataLst>
                  <p:tags r:id="rId15"/>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MH_Other_8"/>
              <p:cNvSpPr/>
              <p:nvPr>
                <p:custDataLst>
                  <p:tags r:id="rId16"/>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MH_Other_9"/>
              <p:cNvSpPr txBox="1">
                <a:spLocks noChangeArrowheads="1"/>
              </p:cNvSpPr>
              <p:nvPr>
                <p:custDataLst>
                  <p:tags r:id="rId17"/>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08</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9" name="组合 26"/>
          <p:cNvGrpSpPr/>
          <p:nvPr/>
        </p:nvGrpSpPr>
        <p:grpSpPr>
          <a:xfrm>
            <a:off x="5220072" y="3291513"/>
            <a:ext cx="3312369" cy="573519"/>
            <a:chOff x="4357092" y="3578845"/>
            <a:chExt cx="3311794" cy="573341"/>
          </a:xfrm>
        </p:grpSpPr>
        <p:sp>
          <p:nvSpPr>
            <p:cNvPr id="50" name="MH_SubTitle_4"/>
            <p:cNvSpPr txBox="1"/>
            <p:nvPr>
              <p:custDataLst>
                <p:tags r:id="rId10"/>
              </p:custDataLst>
            </p:nvPr>
          </p:nvSpPr>
          <p:spPr>
            <a:xfrm>
              <a:off x="5149043" y="3782968"/>
              <a:ext cx="2519843"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文化</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51" name="组合 9"/>
            <p:cNvGrpSpPr/>
            <p:nvPr/>
          </p:nvGrpSpPr>
          <p:grpSpPr>
            <a:xfrm>
              <a:off x="4357092" y="3578845"/>
              <a:ext cx="802436" cy="486966"/>
              <a:chOff x="6127160" y="5233626"/>
              <a:chExt cx="1128426" cy="684758"/>
            </a:xfrm>
          </p:grpSpPr>
          <p:cxnSp>
            <p:nvCxnSpPr>
              <p:cNvPr id="52" name="MH_Other_10"/>
              <p:cNvCxnSpPr/>
              <p:nvPr>
                <p:custDataLst>
                  <p:tags r:id="rId11"/>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3" name="MH_Other_11"/>
              <p:cNvSpPr/>
              <p:nvPr>
                <p:custDataLst>
                  <p:tags r:id="rId12"/>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MH_Other_12"/>
              <p:cNvSpPr txBox="1">
                <a:spLocks noChangeArrowheads="1"/>
              </p:cNvSpPr>
              <p:nvPr>
                <p:custDataLst>
                  <p:tags r:id="rId13"/>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09</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26"/>
          <p:cNvGrpSpPr/>
          <p:nvPr/>
        </p:nvGrpSpPr>
        <p:grpSpPr>
          <a:xfrm>
            <a:off x="1331640" y="4107453"/>
            <a:ext cx="3218278" cy="532574"/>
            <a:chOff x="4357092" y="3556915"/>
            <a:chExt cx="3217714" cy="532410"/>
          </a:xfrm>
        </p:grpSpPr>
        <p:sp>
          <p:nvSpPr>
            <p:cNvPr id="81" name="MH_SubTitle_4"/>
            <p:cNvSpPr txBox="1"/>
            <p:nvPr>
              <p:custDataLst>
                <p:tags r:id="rId6"/>
              </p:custDataLst>
            </p:nvPr>
          </p:nvSpPr>
          <p:spPr>
            <a:xfrm>
              <a:off x="5027021" y="3720107"/>
              <a:ext cx="2547785" cy="369218"/>
            </a:xfrm>
            <a:prstGeom prst="rect">
              <a:avLst/>
            </a:prstGeom>
            <a:noFill/>
          </p:spPr>
          <p:txBody>
            <a:bodyPr wrap="square" lIns="0" tIns="0" rIns="0" bIns="0" anchor="ctr">
              <a:spAutoFit/>
            </a:bodyPr>
            <a:lstStyle/>
            <a:p>
              <a:pPr lvl="0"/>
              <a:r>
                <a:rPr lang="zh-CN" altLang="zh-CN" sz="2400" dirty="0">
                  <a:latin typeface="黑体"/>
                  <a:ea typeface="黑体"/>
                </a:rPr>
                <a:t>现代企业生产管理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2" name="组合 9"/>
            <p:cNvGrpSpPr/>
            <p:nvPr/>
          </p:nvGrpSpPr>
          <p:grpSpPr>
            <a:xfrm>
              <a:off x="4357092" y="3556915"/>
              <a:ext cx="802436" cy="508899"/>
              <a:chOff x="6127160" y="5202785"/>
              <a:chExt cx="1128426" cy="715599"/>
            </a:xfrm>
          </p:grpSpPr>
          <p:cxnSp>
            <p:nvCxnSpPr>
              <p:cNvPr id="83" name="MH_Other_10"/>
              <p:cNvCxnSpPr/>
              <p:nvPr>
                <p:custDataLst>
                  <p:tags r:id="rId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4" name="MH_Other_11"/>
              <p:cNvSpPr/>
              <p:nvPr>
                <p:custDataLst>
                  <p:tags r:id="rId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MH_Other_12"/>
              <p:cNvSpPr txBox="1">
                <a:spLocks noChangeArrowheads="1"/>
              </p:cNvSpPr>
              <p:nvPr>
                <p:custDataLst>
                  <p:tags r:id="rId9"/>
                </p:custDataLst>
              </p:nvPr>
            </p:nvSpPr>
            <p:spPr bwMode="auto">
              <a:xfrm>
                <a:off x="6127160" y="5202785"/>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26"/>
          <p:cNvGrpSpPr/>
          <p:nvPr/>
        </p:nvGrpSpPr>
        <p:grpSpPr>
          <a:xfrm>
            <a:off x="5194314" y="4146658"/>
            <a:ext cx="3949686" cy="535789"/>
            <a:chOff x="4357092" y="3578845"/>
            <a:chExt cx="3949001" cy="535624"/>
          </a:xfrm>
        </p:grpSpPr>
        <p:sp>
          <p:nvSpPr>
            <p:cNvPr id="87" name="MH_SubTitle_4"/>
            <p:cNvSpPr txBox="1"/>
            <p:nvPr>
              <p:custDataLst>
                <p:tags r:id="rId2"/>
              </p:custDataLst>
            </p:nvPr>
          </p:nvSpPr>
          <p:spPr>
            <a:xfrm>
              <a:off x="5174796" y="3745251"/>
              <a:ext cx="3131297"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电子商务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8" name="组合 9"/>
            <p:cNvGrpSpPr/>
            <p:nvPr/>
          </p:nvGrpSpPr>
          <p:grpSpPr>
            <a:xfrm>
              <a:off x="4357092" y="3578845"/>
              <a:ext cx="802436" cy="486966"/>
              <a:chOff x="6127160" y="5233626"/>
              <a:chExt cx="1128426" cy="684758"/>
            </a:xfrm>
          </p:grpSpPr>
          <p:cxnSp>
            <p:nvCxnSpPr>
              <p:cNvPr id="89" name="MH_Other_10"/>
              <p:cNvCxnSpPr/>
              <p:nvPr>
                <p:custDataLst>
                  <p:tags r:id="rId3"/>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0" name="MH_Other_11"/>
              <p:cNvSpPr/>
              <p:nvPr>
                <p:custDataLst>
                  <p:tags r:id="rId4"/>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MH_Other_12"/>
              <p:cNvSpPr txBox="1">
                <a:spLocks noChangeArrowheads="1"/>
              </p:cNvSpPr>
              <p:nvPr>
                <p:custDataLst>
                  <p:tags r:id="rId5"/>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childTnLst>
                          </p:cTn>
                        </p:par>
                        <p:par>
                          <p:cTn id="17" fill="hold">
                            <p:stCondLst>
                              <p:cond delay="21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6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1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6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4100"/>
                            </p:stCondLst>
                            <p:childTnLst>
                              <p:par>
                                <p:cTn id="38" presetID="2" presetClass="entr" presetSubtype="4"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ppt_x"/>
                                          </p:val>
                                        </p:tav>
                                        <p:tav tm="100000">
                                          <p:val>
                                            <p:strVal val="#ppt_x"/>
                                          </p:val>
                                        </p:tav>
                                      </p:tavLst>
                                    </p:anim>
                                    <p:anim calcmode="lin" valueType="num">
                                      <p:cBhvr additive="base">
                                        <p:cTn id="46" dur="500" fill="hold"/>
                                        <p:tgtEl>
                                          <p:spTgt spid="37"/>
                                        </p:tgtEl>
                                        <p:attrNameLst>
                                          <p:attrName>ppt_y</p:attrName>
                                        </p:attrNameLst>
                                      </p:cBhvr>
                                      <p:tavLst>
                                        <p:tav tm="0">
                                          <p:val>
                                            <p:strVal val="1+#ppt_h/2"/>
                                          </p:val>
                                        </p:tav>
                                        <p:tav tm="100000">
                                          <p:val>
                                            <p:strVal val="#ppt_y"/>
                                          </p:val>
                                        </p:tav>
                                      </p:tavLst>
                                    </p:anim>
                                  </p:childTnLst>
                                </p:cTn>
                              </p:par>
                            </p:childTnLst>
                          </p:cTn>
                        </p:par>
                        <p:par>
                          <p:cTn id="47" fill="hold">
                            <p:stCondLst>
                              <p:cond delay="51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5600"/>
                            </p:stCondLst>
                            <p:childTnLst>
                              <p:par>
                                <p:cTn id="53" presetID="2" presetClass="entr" presetSubtype="4"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6100"/>
                            </p:stCondLst>
                            <p:childTnLst>
                              <p:par>
                                <p:cTn id="58" presetID="2" presetClass="entr" presetSubtype="4"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6600"/>
                            </p:stCondLst>
                            <p:childTnLst>
                              <p:par>
                                <p:cTn id="63" presetID="2" presetClass="entr" presetSubtype="4"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ppt_x"/>
                                          </p:val>
                                        </p:tav>
                                        <p:tav tm="100000">
                                          <p:val>
                                            <p:strVal val="#ppt_x"/>
                                          </p:val>
                                        </p:tav>
                                      </p:tavLst>
                                    </p:anim>
                                    <p:anim calcmode="lin" valueType="num">
                                      <p:cBhvr additive="base">
                                        <p:cTn id="6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4"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851920" y="1419622"/>
            <a:ext cx="2507617" cy="2151793"/>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1691680" y="1419622"/>
            <a:ext cx="3850240" cy="430887"/>
          </a:xfrm>
          <a:prstGeom prst="rect">
            <a:avLst/>
          </a:prstGeom>
        </p:spPr>
        <p:txBody>
          <a:bodyPr wrap="square" lIns="0" tIns="0" rIns="0" bIns="0">
            <a:spAutoFit/>
          </a:bodyPr>
          <a:lstStyle/>
          <a:p>
            <a:r>
              <a:rPr lang="zh-CN" altLang="en-US" sz="28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企业战略管理</a:t>
            </a:r>
            <a:endPar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318413" y="1970534"/>
            <a:ext cx="1154162" cy="307777"/>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2000" dirty="0" smtClean="0">
                <a:latin typeface="黑体"/>
                <a:ea typeface="黑体"/>
              </a:rPr>
              <a:t>战略概述</a:t>
            </a:r>
            <a:r>
              <a:rPr lang="zh-CN" altLang="zh-CN" sz="2000" dirty="0" smtClean="0">
                <a:latin typeface="黑体"/>
                <a:ea typeface="黑体"/>
              </a:rPr>
              <a:t> </a:t>
            </a:r>
            <a:endParaRPr lang="en-US" altLang="zh-CN" sz="2000" dirty="0">
              <a:solidFill>
                <a:schemeClr val="bg1">
                  <a:lumMod val="50000"/>
                </a:schemeClr>
              </a:solidFill>
              <a:latin typeface="黑体"/>
              <a:ea typeface="黑体"/>
              <a:sym typeface="Arial" panose="020B0604020202020204" pitchFamily="34" charset="0"/>
            </a:endParaRPr>
          </a:p>
        </p:txBody>
      </p:sp>
      <p:sp>
        <p:nvSpPr>
          <p:cNvPr id="31" name="TextBox 11"/>
          <p:cNvSpPr txBox="1"/>
          <p:nvPr/>
        </p:nvSpPr>
        <p:spPr>
          <a:xfrm>
            <a:off x="2318413" y="2359477"/>
            <a:ext cx="2026196"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企业战略环境分析</a:t>
            </a:r>
            <a:endParaRPr lang="en-US" altLang="zh-CN"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5652120" y="1851670"/>
            <a:ext cx="600117" cy="1477328"/>
          </a:xfrm>
          <a:prstGeom prst="rect">
            <a:avLst/>
          </a:prstGeom>
        </p:spPr>
        <p:txBody>
          <a:bodyPr wrap="square" lIns="0" tIns="0" rIns="0" bIns="0">
            <a:spAutoFit/>
          </a:bodyPr>
          <a:lstStyle/>
          <a:p>
            <a:r>
              <a:rPr lang="zh-CN" altLang="en-US" sz="32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第三章</a:t>
            </a:r>
            <a:endParaRPr lang="zh-CN" altLang="en-US" sz="3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2318413" y="2717642"/>
            <a:ext cx="1513235"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企业总体战略</a:t>
            </a:r>
            <a:endParaRPr lang="en-US" altLang="zh-CN"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2322682" y="3075806"/>
            <a:ext cx="1564531"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企业经营战略</a:t>
            </a:r>
            <a:endParaRPr lang="en-US" altLang="zh-CN"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4489385"/>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P spid="10" grpId="0"/>
      <p:bldP spid="8"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AutoShape 19"/>
          <p:cNvSpPr>
            <a:spLocks noChangeAspect="1" noChangeArrowheads="1" noTextEdit="1"/>
          </p:cNvSpPr>
          <p:nvPr/>
        </p:nvSpPr>
        <p:spPr bwMode="auto">
          <a:xfrm rot="17150482">
            <a:off x="3149205" y="547092"/>
            <a:ext cx="3189685"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31" tIns="45715" rIns="91431" bIns="45715"/>
          <a:lstStyle/>
          <a:p>
            <a:endParaRPr lang="zh-CN" altLang="zh-CN">
              <a:solidFill>
                <a:srgbClr val="000000"/>
              </a:solidFill>
              <a:latin typeface="Calibri" pitchFamily="34" charset="0"/>
              <a:sym typeface="宋体" pitchFamily="2" charset="-122"/>
            </a:endParaRPr>
          </a:p>
        </p:txBody>
      </p:sp>
      <p:grpSp>
        <p:nvGrpSpPr>
          <p:cNvPr id="2" name="组合 2"/>
          <p:cNvGrpSpPr/>
          <p:nvPr/>
        </p:nvGrpSpPr>
        <p:grpSpPr>
          <a:xfrm>
            <a:off x="2699792" y="1923678"/>
            <a:ext cx="1622042" cy="1461626"/>
            <a:chOff x="2975573" y="2990925"/>
            <a:chExt cx="2162723" cy="1948834"/>
          </a:xfrm>
        </p:grpSpPr>
        <p:sp>
          <p:nvSpPr>
            <p:cNvPr id="75" name="Oval 21"/>
            <p:cNvSpPr>
              <a:spLocks noChangeArrowheads="1"/>
            </p:cNvSpPr>
            <p:nvPr/>
          </p:nvSpPr>
          <p:spPr bwMode="auto">
            <a:xfrm rot="17150482">
              <a:off x="2976315" y="3437573"/>
              <a:ext cx="1501444" cy="1502927"/>
            </a:xfrm>
            <a:prstGeom prst="ellipse">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6"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2"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 name="组合 3"/>
          <p:cNvGrpSpPr/>
          <p:nvPr/>
        </p:nvGrpSpPr>
        <p:grpSpPr>
          <a:xfrm>
            <a:off x="3980996" y="1181271"/>
            <a:ext cx="1410725" cy="1945709"/>
            <a:chOff x="4683845" y="2001050"/>
            <a:chExt cx="1880966" cy="2594278"/>
          </a:xfrm>
        </p:grpSpPr>
        <p:sp>
          <p:nvSpPr>
            <p:cNvPr id="77"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8" name="Oval 24"/>
            <p:cNvSpPr>
              <a:spLocks noChangeArrowheads="1"/>
            </p:cNvSpPr>
            <p:nvPr/>
          </p:nvSpPr>
          <p:spPr bwMode="auto">
            <a:xfrm rot="17150482">
              <a:off x="4683178" y="2001717"/>
              <a:ext cx="1685063" cy="1683730"/>
            </a:xfrm>
            <a:prstGeom prst="ellipse">
              <a:avLst/>
            </a:pr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5"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4" name="组合 4"/>
          <p:cNvGrpSpPr/>
          <p:nvPr/>
        </p:nvGrpSpPr>
        <p:grpSpPr>
          <a:xfrm>
            <a:off x="4589481" y="2454018"/>
            <a:ext cx="1978853" cy="1805441"/>
            <a:chOff x="5495158" y="3698044"/>
            <a:chExt cx="2638470" cy="2407255"/>
          </a:xfrm>
        </p:grpSpPr>
        <p:sp>
          <p:nvSpPr>
            <p:cNvPr id="79"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0" name="Oval 26"/>
            <p:cNvSpPr>
              <a:spLocks noChangeArrowheads="1"/>
            </p:cNvSpPr>
            <p:nvPr/>
          </p:nvSpPr>
          <p:spPr bwMode="auto">
            <a:xfrm rot="17150482">
              <a:off x="5495908" y="4255641"/>
              <a:ext cx="1848908" cy="1850408"/>
            </a:xfrm>
            <a:prstGeom prst="ellipse">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9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6" name="组合 6"/>
          <p:cNvGrpSpPr/>
          <p:nvPr/>
        </p:nvGrpSpPr>
        <p:grpSpPr>
          <a:xfrm>
            <a:off x="2922775" y="2471218"/>
            <a:ext cx="710451" cy="774557"/>
            <a:chOff x="3272885" y="3720976"/>
            <a:chExt cx="947269" cy="1032743"/>
          </a:xfrm>
        </p:grpSpPr>
        <p:sp>
          <p:nvSpPr>
            <p:cNvPr id="58" name="TextBox 8"/>
            <p:cNvSpPr>
              <a:spLocks noChangeArrowheads="1"/>
            </p:cNvSpPr>
            <p:nvPr/>
          </p:nvSpPr>
          <p:spPr bwMode="auto">
            <a:xfrm>
              <a:off x="3272885" y="4220239"/>
              <a:ext cx="947269"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2000" b="1" dirty="0" smtClean="0">
                  <a:solidFill>
                    <a:srgbClr val="000000"/>
                  </a:solidFill>
                  <a:latin typeface="微软雅黑" pitchFamily="34" charset="-122"/>
                  <a:ea typeface="微软雅黑" pitchFamily="34" charset="-122"/>
                  <a:sym typeface="微软雅黑" pitchFamily="34" charset="-122"/>
                </a:rPr>
                <a:t>概念</a:t>
              </a:r>
              <a:endParaRPr lang="en-US" sz="2000" b="1" dirty="0">
                <a:solidFill>
                  <a:srgbClr val="000000"/>
                </a:solidFill>
                <a:latin typeface="微软雅黑" pitchFamily="34" charset="-122"/>
                <a:ea typeface="微软雅黑" pitchFamily="34" charset="-122"/>
                <a:sym typeface="微软雅黑" pitchFamily="34" charset="-122"/>
              </a:endParaRPr>
            </a:p>
          </p:txBody>
        </p:sp>
        <p:sp>
          <p:nvSpPr>
            <p:cNvPr id="62" name="TextBox 38"/>
            <p:cNvSpPr>
              <a:spLocks noChangeArrowheads="1"/>
            </p:cNvSpPr>
            <p:nvPr/>
          </p:nvSpPr>
          <p:spPr bwMode="auto">
            <a:xfrm>
              <a:off x="3359668" y="3720976"/>
              <a:ext cx="750462"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spc="-113" dirty="0">
                  <a:solidFill>
                    <a:schemeClr val="accent1"/>
                  </a:solidFill>
                  <a:latin typeface="微软雅黑" pitchFamily="34" charset="-122"/>
                  <a:ea typeface="微软雅黑" pitchFamily="34" charset="-122"/>
                  <a:sym typeface="方正黑体简体" pitchFamily="2" charset="-122"/>
                </a:rPr>
                <a:t>01</a:t>
              </a:r>
              <a:endParaRPr lang="zh-CN" altLang="en-US" sz="2700" spc="-113" dirty="0">
                <a:solidFill>
                  <a:schemeClr val="accent1"/>
                </a:solidFill>
                <a:latin typeface="微软雅黑" pitchFamily="34" charset="-122"/>
                <a:ea typeface="微软雅黑" pitchFamily="34" charset="-122"/>
                <a:sym typeface="方正黑体简体" pitchFamily="2" charset="-122"/>
              </a:endParaRPr>
            </a:p>
          </p:txBody>
        </p:sp>
      </p:grpSp>
      <p:grpSp>
        <p:nvGrpSpPr>
          <p:cNvPr id="7" name="组合 7"/>
          <p:cNvGrpSpPr/>
          <p:nvPr/>
        </p:nvGrpSpPr>
        <p:grpSpPr>
          <a:xfrm>
            <a:off x="4139952" y="1437966"/>
            <a:ext cx="898124" cy="741805"/>
            <a:chOff x="4895787" y="2343309"/>
            <a:chExt cx="1197499" cy="989071"/>
          </a:xfrm>
        </p:grpSpPr>
        <p:sp>
          <p:nvSpPr>
            <p:cNvPr id="59" name="TextBox 8"/>
            <p:cNvSpPr>
              <a:spLocks noChangeArrowheads="1"/>
            </p:cNvSpPr>
            <p:nvPr/>
          </p:nvSpPr>
          <p:spPr bwMode="auto">
            <a:xfrm>
              <a:off x="4895787" y="2798903"/>
              <a:ext cx="1197499" cy="533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gn="ctr"/>
              <a:r>
                <a:rPr lang="zh-CN" altLang="en-US" sz="2000" b="1" dirty="0" smtClean="0">
                  <a:solidFill>
                    <a:srgbClr val="000000"/>
                  </a:solidFill>
                  <a:latin typeface="微软雅黑" pitchFamily="34" charset="-122"/>
                  <a:ea typeface="微软雅黑" pitchFamily="34" charset="-122"/>
                  <a:sym typeface="微软雅黑" pitchFamily="34" charset="-122"/>
                </a:rPr>
                <a:t>特点</a:t>
              </a:r>
              <a:endParaRPr lang="en-US" sz="2000" b="1" dirty="0">
                <a:solidFill>
                  <a:srgbClr val="000000"/>
                </a:solidFill>
                <a:latin typeface="微软雅黑" pitchFamily="34" charset="-122"/>
                <a:ea typeface="微软雅黑" pitchFamily="34" charset="-122"/>
                <a:sym typeface="微软雅黑" pitchFamily="34" charset="-122"/>
              </a:endParaRPr>
            </a:p>
          </p:txBody>
        </p:sp>
        <p:sp>
          <p:nvSpPr>
            <p:cNvPr id="63" name="TextBox 39"/>
            <p:cNvSpPr>
              <a:spLocks noChangeArrowheads="1"/>
            </p:cNvSpPr>
            <p:nvPr/>
          </p:nvSpPr>
          <p:spPr bwMode="auto">
            <a:xfrm>
              <a:off x="5162468" y="2343309"/>
              <a:ext cx="789106"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2"/>
                  </a:solidFill>
                  <a:latin typeface="微软雅黑" pitchFamily="34" charset="-122"/>
                  <a:ea typeface="微软雅黑" pitchFamily="34" charset="-122"/>
                  <a:sym typeface="方正黑体简体" pitchFamily="2" charset="-122"/>
                </a:rPr>
                <a:t>02</a:t>
              </a:r>
              <a:endParaRPr lang="zh-CN" altLang="en-US" sz="2700" dirty="0">
                <a:solidFill>
                  <a:schemeClr val="accent2"/>
                </a:solidFill>
                <a:latin typeface="微软雅黑" pitchFamily="34" charset="-122"/>
                <a:ea typeface="微软雅黑" pitchFamily="34" charset="-122"/>
                <a:sym typeface="方正黑体简体" pitchFamily="2" charset="-122"/>
              </a:endParaRPr>
            </a:p>
          </p:txBody>
        </p:sp>
      </p:grpSp>
      <p:grpSp>
        <p:nvGrpSpPr>
          <p:cNvPr id="8" name="组合 8"/>
          <p:cNvGrpSpPr/>
          <p:nvPr/>
        </p:nvGrpSpPr>
        <p:grpSpPr>
          <a:xfrm>
            <a:off x="4928149" y="3232152"/>
            <a:ext cx="710451" cy="837746"/>
            <a:chOff x="5946714" y="4735561"/>
            <a:chExt cx="947269" cy="1116995"/>
          </a:xfrm>
        </p:grpSpPr>
        <p:sp>
          <p:nvSpPr>
            <p:cNvPr id="60" name="TextBox 8"/>
            <p:cNvSpPr>
              <a:spLocks noChangeArrowheads="1"/>
            </p:cNvSpPr>
            <p:nvPr/>
          </p:nvSpPr>
          <p:spPr bwMode="auto">
            <a:xfrm>
              <a:off x="5946714" y="5319076"/>
              <a:ext cx="947269"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2000" b="1" dirty="0" smtClean="0">
                  <a:solidFill>
                    <a:srgbClr val="000000"/>
                  </a:solidFill>
                  <a:latin typeface="微软雅黑" pitchFamily="34" charset="-122"/>
                  <a:ea typeface="微软雅黑" pitchFamily="34" charset="-122"/>
                  <a:sym typeface="微软雅黑" pitchFamily="34" charset="-122"/>
                </a:rPr>
                <a:t>层次</a:t>
              </a:r>
              <a:endParaRPr lang="en-US" sz="2000" b="1" dirty="0">
                <a:solidFill>
                  <a:srgbClr val="000000"/>
                </a:solidFill>
                <a:latin typeface="微软雅黑" pitchFamily="34" charset="-122"/>
                <a:ea typeface="微软雅黑" pitchFamily="34" charset="-122"/>
                <a:sym typeface="微软雅黑" pitchFamily="34" charset="-122"/>
              </a:endParaRPr>
            </a:p>
          </p:txBody>
        </p:sp>
        <p:sp>
          <p:nvSpPr>
            <p:cNvPr id="72" name="TextBox 40"/>
            <p:cNvSpPr>
              <a:spLocks noChangeArrowheads="1"/>
            </p:cNvSpPr>
            <p:nvPr/>
          </p:nvSpPr>
          <p:spPr bwMode="auto">
            <a:xfrm>
              <a:off x="6030914" y="4735561"/>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3"/>
                  </a:solidFill>
                  <a:latin typeface="微软雅黑" pitchFamily="34" charset="-122"/>
                  <a:ea typeface="微软雅黑" pitchFamily="34" charset="-122"/>
                  <a:sym typeface="方正黑体简体" pitchFamily="2" charset="-122"/>
                </a:rPr>
                <a:t>03</a:t>
              </a:r>
              <a:endParaRPr lang="zh-CN" altLang="en-US" sz="2700" dirty="0">
                <a:solidFill>
                  <a:schemeClr val="accent3"/>
                </a:solidFill>
                <a:latin typeface="微软雅黑" pitchFamily="34" charset="-122"/>
                <a:ea typeface="微软雅黑" pitchFamily="34" charset="-122"/>
                <a:sym typeface="方正黑体简体" pitchFamily="2" charset="-122"/>
              </a:endParaRPr>
            </a:p>
          </p:txBody>
        </p:sp>
      </p:grpSp>
      <p:sp>
        <p:nvSpPr>
          <p:cNvPr id="105" name="TextBox 55"/>
          <p:cNvSpPr>
            <a:spLocks noChangeArrowheads="1"/>
          </p:cNvSpPr>
          <p:nvPr/>
        </p:nvSpPr>
        <p:spPr bwMode="auto">
          <a:xfrm>
            <a:off x="251520" y="3363838"/>
            <a:ext cx="417646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dirty="0" smtClean="0">
                <a:solidFill>
                  <a:srgbClr val="000000"/>
                </a:solidFill>
                <a:latin typeface="微软雅黑" pitchFamily="34" charset="-122"/>
                <a:ea typeface="微软雅黑" pitchFamily="34" charset="-122"/>
                <a:sym typeface="微软雅黑" pitchFamily="34" charset="-122"/>
              </a:rPr>
              <a:t>为了实现企业目标，在对企业内外部条件进行有效分析的基础上，对于企业在一定时期内经营发展的总体设想与谋划，以及为实现目标而做出的重点部署和资源配置</a:t>
            </a:r>
            <a:endParaRPr lang="en-US" dirty="0">
              <a:solidFill>
                <a:srgbClr val="000000"/>
              </a:solidFill>
              <a:latin typeface="微软雅黑" pitchFamily="34" charset="-122"/>
              <a:ea typeface="微软雅黑" pitchFamily="34" charset="-122"/>
              <a:sym typeface="微软雅黑" pitchFamily="34" charset="-122"/>
            </a:endParaRPr>
          </a:p>
        </p:txBody>
      </p:sp>
      <p:sp>
        <p:nvSpPr>
          <p:cNvPr id="115" name="TextBox 65"/>
          <p:cNvSpPr>
            <a:spLocks noChangeArrowheads="1"/>
          </p:cNvSpPr>
          <p:nvPr/>
        </p:nvSpPr>
        <p:spPr bwMode="auto">
          <a:xfrm>
            <a:off x="5292080" y="987574"/>
            <a:ext cx="236928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dirty="0" smtClean="0">
                <a:solidFill>
                  <a:srgbClr val="000000"/>
                </a:solidFill>
                <a:latin typeface="微软雅黑" pitchFamily="34" charset="-122"/>
                <a:ea typeface="微软雅黑" pitchFamily="34" charset="-122"/>
                <a:sym typeface="微软雅黑" pitchFamily="34" charset="-122"/>
              </a:rPr>
              <a:t>1.</a:t>
            </a:r>
            <a:r>
              <a:rPr lang="zh-CN" altLang="en-US" dirty="0" smtClean="0">
                <a:solidFill>
                  <a:srgbClr val="000000"/>
                </a:solidFill>
                <a:latin typeface="微软雅黑" pitchFamily="34" charset="-122"/>
                <a:ea typeface="微软雅黑" pitchFamily="34" charset="-122"/>
                <a:sym typeface="微软雅黑" pitchFamily="34" charset="-122"/>
              </a:rPr>
              <a:t>全局性</a:t>
            </a:r>
            <a:endParaRPr lang="en-US" altLang="zh-CN" dirty="0" smtClean="0">
              <a:solidFill>
                <a:srgbClr val="000000"/>
              </a:solidFill>
              <a:latin typeface="微软雅黑" pitchFamily="34" charset="-122"/>
              <a:ea typeface="微软雅黑" pitchFamily="34" charset="-122"/>
              <a:sym typeface="微软雅黑" pitchFamily="34" charset="-122"/>
            </a:endParaRPr>
          </a:p>
          <a:p>
            <a:r>
              <a:rPr lang="zh-CN" altLang="zh-CN" dirty="0" smtClean="0">
                <a:solidFill>
                  <a:srgbClr val="000000"/>
                </a:solidFill>
                <a:latin typeface="微软雅黑" pitchFamily="34" charset="-122"/>
                <a:ea typeface="微软雅黑" pitchFamily="34" charset="-122"/>
                <a:sym typeface="微软雅黑" pitchFamily="34" charset="-122"/>
              </a:rPr>
              <a:t>2</a:t>
            </a:r>
            <a:r>
              <a:rPr lang="en-US" altLang="zh-CN" dirty="0" smtClean="0">
                <a:solidFill>
                  <a:srgbClr val="000000"/>
                </a:solidFill>
                <a:latin typeface="微软雅黑" pitchFamily="34" charset="-122"/>
                <a:ea typeface="微软雅黑" pitchFamily="34" charset="-122"/>
                <a:sym typeface="微软雅黑" pitchFamily="34" charset="-122"/>
              </a:rPr>
              <a:t>.</a:t>
            </a:r>
            <a:r>
              <a:rPr lang="zh-CN" altLang="en-US" dirty="0" smtClean="0">
                <a:solidFill>
                  <a:srgbClr val="000000"/>
                </a:solidFill>
                <a:latin typeface="微软雅黑" pitchFamily="34" charset="-122"/>
                <a:ea typeface="微软雅黑" pitchFamily="34" charset="-122"/>
                <a:sym typeface="微软雅黑" pitchFamily="34" charset="-122"/>
              </a:rPr>
              <a:t>长期性</a:t>
            </a:r>
            <a:endParaRPr lang="en-US" altLang="zh-CN" dirty="0" smtClean="0">
              <a:solidFill>
                <a:srgbClr val="000000"/>
              </a:solidFill>
              <a:latin typeface="微软雅黑" pitchFamily="34" charset="-122"/>
              <a:ea typeface="微软雅黑" pitchFamily="34" charset="-122"/>
              <a:sym typeface="微软雅黑" pitchFamily="34" charset="-122"/>
            </a:endParaRPr>
          </a:p>
          <a:p>
            <a:r>
              <a:rPr lang="zh-CN" altLang="zh-CN" dirty="0" smtClean="0">
                <a:solidFill>
                  <a:srgbClr val="000000"/>
                </a:solidFill>
                <a:latin typeface="微软雅黑" pitchFamily="34" charset="-122"/>
                <a:ea typeface="微软雅黑" pitchFamily="34" charset="-122"/>
                <a:sym typeface="微软雅黑" pitchFamily="34" charset="-122"/>
              </a:rPr>
              <a:t>3</a:t>
            </a:r>
            <a:r>
              <a:rPr lang="en-US" altLang="zh-CN" dirty="0" smtClean="0">
                <a:solidFill>
                  <a:srgbClr val="000000"/>
                </a:solidFill>
                <a:latin typeface="微软雅黑" pitchFamily="34" charset="-122"/>
                <a:ea typeface="微软雅黑" pitchFamily="34" charset="-122"/>
                <a:sym typeface="微软雅黑" pitchFamily="34" charset="-122"/>
              </a:rPr>
              <a:t>.</a:t>
            </a:r>
            <a:r>
              <a:rPr lang="zh-CN" altLang="en-US" dirty="0" smtClean="0">
                <a:solidFill>
                  <a:srgbClr val="000000"/>
                </a:solidFill>
                <a:latin typeface="微软雅黑" pitchFamily="34" charset="-122"/>
                <a:ea typeface="微软雅黑" pitchFamily="34" charset="-122"/>
                <a:sym typeface="微软雅黑" pitchFamily="34" charset="-122"/>
              </a:rPr>
              <a:t>层次性</a:t>
            </a:r>
            <a:endParaRPr lang="en-US" altLang="zh-CN" dirty="0" smtClean="0">
              <a:solidFill>
                <a:srgbClr val="000000"/>
              </a:solidFill>
              <a:latin typeface="微软雅黑" pitchFamily="34" charset="-122"/>
              <a:ea typeface="微软雅黑" pitchFamily="34" charset="-122"/>
              <a:sym typeface="微软雅黑" pitchFamily="34" charset="-122"/>
            </a:endParaRPr>
          </a:p>
          <a:p>
            <a:r>
              <a:rPr lang="zh-CN" altLang="zh-CN" dirty="0" smtClean="0">
                <a:solidFill>
                  <a:srgbClr val="000000"/>
                </a:solidFill>
                <a:latin typeface="微软雅黑" pitchFamily="34" charset="-122"/>
                <a:ea typeface="微软雅黑" pitchFamily="34" charset="-122"/>
                <a:sym typeface="微软雅黑" pitchFamily="34" charset="-122"/>
              </a:rPr>
              <a:t>4</a:t>
            </a:r>
            <a:r>
              <a:rPr lang="en-US" altLang="zh-CN" dirty="0" smtClean="0">
                <a:solidFill>
                  <a:srgbClr val="000000"/>
                </a:solidFill>
                <a:latin typeface="微软雅黑" pitchFamily="34" charset="-122"/>
                <a:ea typeface="微软雅黑" pitchFamily="34" charset="-122"/>
                <a:sym typeface="微软雅黑" pitchFamily="34" charset="-122"/>
              </a:rPr>
              <a:t>.</a:t>
            </a:r>
            <a:r>
              <a:rPr lang="zh-CN" altLang="en-US" dirty="0" smtClean="0">
                <a:solidFill>
                  <a:srgbClr val="000000"/>
                </a:solidFill>
                <a:latin typeface="微软雅黑" pitchFamily="34" charset="-122"/>
                <a:ea typeface="微软雅黑" pitchFamily="34" charset="-122"/>
                <a:sym typeface="微软雅黑" pitchFamily="34" charset="-122"/>
              </a:rPr>
              <a:t>相对稳定性</a:t>
            </a:r>
            <a:endParaRPr lang="en-US" altLang="zh-CN" dirty="0" smtClean="0">
              <a:solidFill>
                <a:srgbClr val="000000"/>
              </a:solidFill>
              <a:latin typeface="微软雅黑" pitchFamily="34" charset="-122"/>
              <a:ea typeface="微软雅黑" pitchFamily="34" charset="-122"/>
              <a:sym typeface="微软雅黑" pitchFamily="34" charset="-122"/>
            </a:endParaRPr>
          </a:p>
          <a:p>
            <a:r>
              <a:rPr lang="zh-CN" altLang="zh-CN" dirty="0" smtClean="0">
                <a:solidFill>
                  <a:srgbClr val="000000"/>
                </a:solidFill>
                <a:latin typeface="微软雅黑" pitchFamily="34" charset="-122"/>
                <a:ea typeface="微软雅黑" pitchFamily="34" charset="-122"/>
                <a:sym typeface="微软雅黑" pitchFamily="34" charset="-122"/>
              </a:rPr>
              <a:t>5</a:t>
            </a:r>
            <a:r>
              <a:rPr lang="en-US" altLang="zh-CN" dirty="0" smtClean="0">
                <a:solidFill>
                  <a:srgbClr val="000000"/>
                </a:solidFill>
                <a:latin typeface="微软雅黑" pitchFamily="34" charset="-122"/>
                <a:ea typeface="微软雅黑" pitchFamily="34" charset="-122"/>
                <a:sym typeface="微软雅黑" pitchFamily="34" charset="-122"/>
              </a:rPr>
              <a:t>.</a:t>
            </a:r>
            <a:r>
              <a:rPr lang="zh-CN" altLang="en-US" dirty="0" smtClean="0">
                <a:solidFill>
                  <a:srgbClr val="000000"/>
                </a:solidFill>
                <a:latin typeface="微软雅黑" pitchFamily="34" charset="-122"/>
                <a:ea typeface="微软雅黑" pitchFamily="34" charset="-122"/>
                <a:sym typeface="微软雅黑" pitchFamily="34" charset="-122"/>
              </a:rPr>
              <a:t>目的性</a:t>
            </a:r>
            <a:endParaRPr lang="zh-CN" altLang="en-US" dirty="0">
              <a:solidFill>
                <a:srgbClr val="000000"/>
              </a:solidFill>
              <a:latin typeface="微软雅黑" pitchFamily="34" charset="-122"/>
              <a:ea typeface="微软雅黑" pitchFamily="34" charset="-122"/>
              <a:sym typeface="微软雅黑" pitchFamily="34" charset="-122"/>
            </a:endParaRPr>
          </a:p>
        </p:txBody>
      </p:sp>
      <p:sp>
        <p:nvSpPr>
          <p:cNvPr id="119" name="TextBox 69"/>
          <p:cNvSpPr>
            <a:spLocks noChangeArrowheads="1"/>
          </p:cNvSpPr>
          <p:nvPr/>
        </p:nvSpPr>
        <p:spPr bwMode="auto">
          <a:xfrm>
            <a:off x="6012160" y="3147814"/>
            <a:ext cx="313184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smtClean="0">
                <a:solidFill>
                  <a:srgbClr val="000000"/>
                </a:solidFill>
                <a:latin typeface="微软雅黑" pitchFamily="34" charset="-122"/>
                <a:ea typeface="微软雅黑" pitchFamily="34" charset="-122"/>
                <a:sym typeface="微软雅黑" pitchFamily="34" charset="-122"/>
              </a:rPr>
              <a:t>经营战略层次</a:t>
            </a:r>
            <a:endParaRPr lang="en-US" altLang="zh-CN" dirty="0" smtClean="0">
              <a:solidFill>
                <a:srgbClr val="000000"/>
              </a:solidFill>
              <a:latin typeface="微软雅黑" pitchFamily="34" charset="-122"/>
              <a:ea typeface="微软雅黑" pitchFamily="34" charset="-122"/>
              <a:sym typeface="微软雅黑" pitchFamily="34" charset="-122"/>
            </a:endParaRPr>
          </a:p>
          <a:p>
            <a:r>
              <a:rPr lang="zh-CN" altLang="zh-CN" dirty="0" smtClean="0">
                <a:solidFill>
                  <a:srgbClr val="000000"/>
                </a:solidFill>
                <a:latin typeface="微软雅黑" pitchFamily="34" charset="-122"/>
                <a:ea typeface="微软雅黑" pitchFamily="34" charset="-122"/>
                <a:sym typeface="微软雅黑" pitchFamily="34" charset="-122"/>
              </a:rPr>
              <a:t>1</a:t>
            </a:r>
            <a:r>
              <a:rPr lang="en-US" altLang="zh-CN" dirty="0" smtClean="0">
                <a:solidFill>
                  <a:srgbClr val="000000"/>
                </a:solidFill>
                <a:latin typeface="微软雅黑" pitchFamily="34" charset="-122"/>
                <a:ea typeface="微软雅黑" pitchFamily="34" charset="-122"/>
                <a:sym typeface="微软雅黑" pitchFamily="34" charset="-122"/>
              </a:rPr>
              <a:t>. </a:t>
            </a:r>
            <a:r>
              <a:rPr lang="zh-CN" altLang="en-US" dirty="0" smtClean="0">
                <a:solidFill>
                  <a:srgbClr val="000000"/>
                </a:solidFill>
                <a:latin typeface="微软雅黑" pitchFamily="34" charset="-122"/>
                <a:ea typeface="微软雅黑" pitchFamily="34" charset="-122"/>
                <a:sym typeface="微软雅黑" pitchFamily="34" charset="-122"/>
              </a:rPr>
              <a:t>公司层战略</a:t>
            </a:r>
            <a:endParaRPr lang="en-US" altLang="zh-CN" dirty="0" smtClean="0">
              <a:solidFill>
                <a:srgbClr val="000000"/>
              </a:solidFill>
              <a:latin typeface="微软雅黑" pitchFamily="34" charset="-122"/>
              <a:ea typeface="微软雅黑" pitchFamily="34" charset="-122"/>
              <a:sym typeface="微软雅黑" pitchFamily="34" charset="-122"/>
            </a:endParaRPr>
          </a:p>
          <a:p>
            <a:r>
              <a:rPr lang="en-US" altLang="zh-CN" dirty="0" smtClean="0">
                <a:solidFill>
                  <a:srgbClr val="000000"/>
                </a:solidFill>
                <a:latin typeface="微软雅黑" pitchFamily="34" charset="-122"/>
                <a:ea typeface="微软雅黑" pitchFamily="34" charset="-122"/>
                <a:sym typeface="微软雅黑" pitchFamily="34" charset="-122"/>
              </a:rPr>
              <a:t>2. </a:t>
            </a:r>
            <a:r>
              <a:rPr lang="zh-CN" altLang="en-US" dirty="0" smtClean="0">
                <a:solidFill>
                  <a:srgbClr val="000000"/>
                </a:solidFill>
                <a:latin typeface="微软雅黑" pitchFamily="34" charset="-122"/>
                <a:ea typeface="微软雅黑" pitchFamily="34" charset="-122"/>
                <a:sym typeface="微软雅黑" pitchFamily="34" charset="-122"/>
              </a:rPr>
              <a:t>业务层或事业单位层战略</a:t>
            </a:r>
            <a:endParaRPr lang="en-US" altLang="zh-CN" dirty="0" smtClean="0">
              <a:solidFill>
                <a:srgbClr val="000000"/>
              </a:solidFill>
              <a:latin typeface="微软雅黑" pitchFamily="34" charset="-122"/>
              <a:ea typeface="微软雅黑" pitchFamily="34" charset="-122"/>
              <a:sym typeface="微软雅黑" pitchFamily="34" charset="-122"/>
            </a:endParaRPr>
          </a:p>
          <a:p>
            <a:r>
              <a:rPr lang="en-US" altLang="zh-CN" dirty="0" smtClean="0">
                <a:solidFill>
                  <a:srgbClr val="000000"/>
                </a:solidFill>
                <a:latin typeface="微软雅黑" pitchFamily="34" charset="-122"/>
                <a:ea typeface="微软雅黑" pitchFamily="34" charset="-122"/>
                <a:sym typeface="微软雅黑" pitchFamily="34" charset="-122"/>
              </a:rPr>
              <a:t>3. </a:t>
            </a:r>
            <a:r>
              <a:rPr lang="zh-CN" altLang="en-US" dirty="0" smtClean="0">
                <a:solidFill>
                  <a:srgbClr val="000000"/>
                </a:solidFill>
                <a:latin typeface="微软雅黑" pitchFamily="34" charset="-122"/>
                <a:ea typeface="微软雅黑" pitchFamily="34" charset="-122"/>
                <a:sym typeface="微软雅黑" pitchFamily="34" charset="-122"/>
              </a:rPr>
              <a:t>职能层战略</a:t>
            </a:r>
            <a:endParaRPr lang="en-US" dirty="0">
              <a:solidFill>
                <a:srgbClr val="000000"/>
              </a:solidFill>
              <a:latin typeface="微软雅黑" pitchFamily="34" charset="-122"/>
              <a:ea typeface="微软雅黑" pitchFamily="34" charset="-122"/>
              <a:sym typeface="微软雅黑" pitchFamily="34" charset="-122"/>
            </a:endParaRPr>
          </a:p>
        </p:txBody>
      </p:sp>
      <p:sp>
        <p:nvSpPr>
          <p:cNvPr id="48" name="文本框 47"/>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战略描述</a:t>
            </a:r>
            <a:r>
              <a:rPr kumimoji="1" lang="en-US" altLang="zh-CN" sz="3200" dirty="0" smtClean="0">
                <a:latin typeface="黑体"/>
                <a:ea typeface="黑体"/>
              </a:rPr>
              <a:t>-</a:t>
            </a:r>
            <a:r>
              <a:rPr kumimoji="1" lang="zh-CN" altLang="en-US" sz="3200" dirty="0" smtClean="0">
                <a:latin typeface="黑体"/>
                <a:ea typeface="黑体"/>
              </a:rPr>
              <a:t>经营战略概念与特点</a:t>
            </a:r>
            <a:endParaRPr kumimoji="1" lang="zh-CN" altLang="en-US" sz="3200" dirty="0">
              <a:latin typeface="黑体"/>
              <a:ea typeface="黑体"/>
            </a:endParaRPr>
          </a:p>
        </p:txBody>
      </p:sp>
    </p:spTree>
    <p:extLst>
      <p:ext uri="{BB962C8B-B14F-4D97-AF65-F5344CB8AC3E}">
        <p14:creationId xmlns:p14="http://schemas.microsoft.com/office/powerpoint/2010/main" val="193455641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par>
                                <p:cTn id="15" presetID="14" presetClass="entr" presetSubtype="1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14" presetClass="entr" presetSubtype="1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3"/>
          <p:cNvSpPr>
            <a:spLocks noChangeArrowheads="1"/>
          </p:cNvSpPr>
          <p:nvPr/>
        </p:nvSpPr>
        <p:spPr bwMode="auto">
          <a:xfrm>
            <a:off x="683568" y="843558"/>
            <a:ext cx="7795724" cy="1761015"/>
          </a:xfrm>
          <a:prstGeom prst="rect">
            <a:avLst/>
          </a:prstGeom>
          <a:blipFill dpi="0" rotWithShape="1">
            <a:blip r:embed="rId3" cstate="print"/>
            <a:srcRect/>
            <a:stretch>
              <a:fillRect t="-46079" b="24039"/>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400" dirty="0"/>
          </a:p>
        </p:txBody>
      </p:sp>
      <p:sp>
        <p:nvSpPr>
          <p:cNvPr id="22" name="TextBox 14"/>
          <p:cNvSpPr>
            <a:spLocks noChangeArrowheads="1"/>
          </p:cNvSpPr>
          <p:nvPr/>
        </p:nvSpPr>
        <p:spPr bwMode="auto">
          <a:xfrm>
            <a:off x="683568" y="2571750"/>
            <a:ext cx="4104456" cy="9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800" dirty="0" smtClean="0">
                <a:solidFill>
                  <a:srgbClr val="000000"/>
                </a:solidFill>
                <a:latin typeface="黑体"/>
                <a:ea typeface="黑体"/>
              </a:rPr>
              <a:t>企业战略管理</a:t>
            </a:r>
            <a:r>
              <a:rPr lang="en-US" altLang="zh-CN" sz="1800" dirty="0" smtClean="0">
                <a:solidFill>
                  <a:srgbClr val="000000"/>
                </a:solidFill>
                <a:latin typeface="黑体"/>
                <a:ea typeface="黑体"/>
              </a:rPr>
              <a:t>-</a:t>
            </a:r>
            <a:r>
              <a:rPr lang="zh-CN" altLang="en-US" sz="1800" dirty="0" smtClean="0">
                <a:solidFill>
                  <a:srgbClr val="000000"/>
                </a:solidFill>
                <a:latin typeface="黑体"/>
                <a:ea typeface="黑体"/>
              </a:rPr>
              <a:t>企业制定长期战略和贯彻这种战略的活动，以实现企业的宗旨和目标</a:t>
            </a:r>
            <a:endParaRPr lang="zh-CN" altLang="en-US" sz="1800" dirty="0">
              <a:solidFill>
                <a:srgbClr val="000000"/>
              </a:solidFill>
              <a:latin typeface="黑体"/>
              <a:ea typeface="黑体"/>
            </a:endParaRPr>
          </a:p>
        </p:txBody>
      </p:sp>
      <p:sp>
        <p:nvSpPr>
          <p:cNvPr id="23" name="TextBox 15"/>
          <p:cNvSpPr>
            <a:spLocks noChangeArrowheads="1"/>
          </p:cNvSpPr>
          <p:nvPr/>
        </p:nvSpPr>
        <p:spPr bwMode="auto">
          <a:xfrm>
            <a:off x="6263680" y="2571750"/>
            <a:ext cx="2880320" cy="1785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solidFill>
                  <a:srgbClr val="000000"/>
                </a:solidFill>
                <a:latin typeface="黑体"/>
                <a:ea typeface="黑体"/>
              </a:rPr>
              <a:t>战略管理过程</a:t>
            </a:r>
            <a:endParaRPr lang="en-US" altLang="zh-CN" sz="2000" dirty="0" smtClean="0">
              <a:solidFill>
                <a:srgbClr val="000000"/>
              </a:solidFill>
              <a:latin typeface="黑体"/>
              <a:ea typeface="黑体"/>
            </a:endParaRPr>
          </a:p>
          <a:p>
            <a:pPr eaLnBrk="1" hangingPunct="1"/>
            <a:r>
              <a:rPr lang="zh-CN" altLang="zh-CN" sz="1800" dirty="0" smtClean="0">
                <a:solidFill>
                  <a:srgbClr val="000000"/>
                </a:solidFill>
                <a:latin typeface="黑体"/>
                <a:ea typeface="黑体"/>
              </a:rPr>
              <a:t>1</a:t>
            </a:r>
            <a:r>
              <a:rPr lang="en-US" altLang="zh-CN" sz="1800" dirty="0" smtClean="0">
                <a:solidFill>
                  <a:srgbClr val="000000"/>
                </a:solidFill>
                <a:latin typeface="黑体"/>
                <a:ea typeface="黑体"/>
              </a:rPr>
              <a:t>.</a:t>
            </a:r>
            <a:r>
              <a:rPr lang="zh-CN" altLang="en-US" sz="1800" dirty="0" smtClean="0">
                <a:solidFill>
                  <a:srgbClr val="000000"/>
                </a:solidFill>
                <a:latin typeface="黑体"/>
                <a:ea typeface="黑体"/>
              </a:rPr>
              <a:t>战略环境的分析与评估</a:t>
            </a:r>
            <a:endParaRPr lang="en-US" altLang="zh-CN" sz="1800" dirty="0" smtClean="0">
              <a:solidFill>
                <a:srgbClr val="000000"/>
              </a:solidFill>
              <a:latin typeface="黑体"/>
              <a:ea typeface="黑体"/>
            </a:endParaRPr>
          </a:p>
          <a:p>
            <a:pPr eaLnBrk="1" hangingPunct="1"/>
            <a:r>
              <a:rPr lang="en-US" altLang="zh-CN" sz="1800" dirty="0" smtClean="0">
                <a:solidFill>
                  <a:srgbClr val="000000"/>
                </a:solidFill>
                <a:latin typeface="黑体"/>
                <a:ea typeface="黑体"/>
              </a:rPr>
              <a:t>2.</a:t>
            </a:r>
            <a:r>
              <a:rPr lang="zh-CN" altLang="en-US" sz="1800" dirty="0" smtClean="0">
                <a:solidFill>
                  <a:srgbClr val="000000"/>
                </a:solidFill>
                <a:latin typeface="黑体"/>
                <a:ea typeface="黑体"/>
              </a:rPr>
              <a:t>评价、定义企业使命</a:t>
            </a:r>
            <a:endParaRPr lang="en-US" altLang="zh-CN" sz="1800" dirty="0" smtClean="0">
              <a:solidFill>
                <a:srgbClr val="000000"/>
              </a:solidFill>
              <a:latin typeface="黑体"/>
              <a:ea typeface="黑体"/>
            </a:endParaRPr>
          </a:p>
          <a:p>
            <a:pPr eaLnBrk="1" hangingPunct="1"/>
            <a:r>
              <a:rPr lang="en-US" altLang="zh-CN" sz="1800" dirty="0" smtClean="0">
                <a:solidFill>
                  <a:srgbClr val="000000"/>
                </a:solidFill>
                <a:latin typeface="黑体"/>
                <a:ea typeface="黑体"/>
              </a:rPr>
              <a:t>3.</a:t>
            </a:r>
            <a:r>
              <a:rPr lang="zh-CN" altLang="en-US" sz="1800" dirty="0" smtClean="0">
                <a:solidFill>
                  <a:srgbClr val="000000"/>
                </a:solidFill>
                <a:latin typeface="黑体"/>
                <a:ea typeface="黑体"/>
              </a:rPr>
              <a:t>制定战略</a:t>
            </a:r>
            <a:endParaRPr lang="en-US" altLang="zh-CN" sz="1800" dirty="0" smtClean="0">
              <a:solidFill>
                <a:srgbClr val="000000"/>
              </a:solidFill>
              <a:latin typeface="黑体"/>
              <a:ea typeface="黑体"/>
            </a:endParaRPr>
          </a:p>
          <a:p>
            <a:pPr eaLnBrk="1" hangingPunct="1"/>
            <a:r>
              <a:rPr lang="en-US" altLang="zh-CN" sz="1800" dirty="0" smtClean="0">
                <a:solidFill>
                  <a:srgbClr val="000000"/>
                </a:solidFill>
                <a:latin typeface="黑体"/>
                <a:ea typeface="黑体"/>
              </a:rPr>
              <a:t>4.</a:t>
            </a:r>
            <a:r>
              <a:rPr lang="zh-CN" altLang="en-US" sz="1800" dirty="0" smtClean="0">
                <a:solidFill>
                  <a:srgbClr val="000000"/>
                </a:solidFill>
                <a:latin typeface="黑体"/>
                <a:ea typeface="黑体"/>
              </a:rPr>
              <a:t>实施战略</a:t>
            </a:r>
            <a:endParaRPr lang="en-US" altLang="zh-CN" sz="1800" dirty="0" smtClean="0">
              <a:solidFill>
                <a:srgbClr val="000000"/>
              </a:solidFill>
              <a:latin typeface="黑体"/>
              <a:ea typeface="黑体"/>
            </a:endParaRPr>
          </a:p>
          <a:p>
            <a:pPr eaLnBrk="1" hangingPunct="1"/>
            <a:r>
              <a:rPr lang="en-US" altLang="zh-CN" sz="1800" dirty="0" smtClean="0">
                <a:solidFill>
                  <a:srgbClr val="000000"/>
                </a:solidFill>
                <a:latin typeface="黑体"/>
                <a:ea typeface="黑体"/>
              </a:rPr>
              <a:t>5.</a:t>
            </a:r>
            <a:r>
              <a:rPr lang="zh-CN" altLang="en-US" sz="1800" dirty="0" smtClean="0">
                <a:solidFill>
                  <a:srgbClr val="000000"/>
                </a:solidFill>
                <a:latin typeface="黑体"/>
                <a:ea typeface="黑体"/>
              </a:rPr>
              <a:t>评价与控制</a:t>
            </a:r>
            <a:endParaRPr lang="zh-CN" altLang="en-US" sz="1800" dirty="0">
              <a:solidFill>
                <a:srgbClr val="000000"/>
              </a:solidFill>
              <a:latin typeface="黑体"/>
              <a:ea typeface="黑体"/>
            </a:endParaRPr>
          </a:p>
        </p:txBody>
      </p:sp>
      <p:grpSp>
        <p:nvGrpSpPr>
          <p:cNvPr id="2" name="组合 48"/>
          <p:cNvGrpSpPr>
            <a:grpSpLocks/>
          </p:cNvGrpSpPr>
          <p:nvPr/>
        </p:nvGrpSpPr>
        <p:grpSpPr bwMode="auto">
          <a:xfrm>
            <a:off x="1671272" y="1923678"/>
            <a:ext cx="567633" cy="566442"/>
            <a:chOff x="0" y="0"/>
            <a:chExt cx="755970" cy="755970"/>
          </a:xfrm>
        </p:grpSpPr>
        <p:grpSp>
          <p:nvGrpSpPr>
            <p:cNvPr id="3" name="组合 49"/>
            <p:cNvGrpSpPr>
              <a:grpSpLocks/>
            </p:cNvGrpSpPr>
            <p:nvPr/>
          </p:nvGrpSpPr>
          <p:grpSpPr bwMode="auto">
            <a:xfrm>
              <a:off x="0" y="0"/>
              <a:ext cx="755970" cy="755970"/>
              <a:chOff x="0" y="0"/>
              <a:chExt cx="2360814" cy="2360814"/>
            </a:xfrm>
          </p:grpSpPr>
          <p:sp>
            <p:nvSpPr>
              <p:cNvPr id="28" name="椭圆 21"/>
              <p:cNvSpPr>
                <a:spLocks noChangeArrowheads="1"/>
              </p:cNvSpPr>
              <p:nvPr/>
            </p:nvSpPr>
            <p:spPr bwMode="auto">
              <a:xfrm>
                <a:off x="0" y="0"/>
                <a:ext cx="2359771" cy="2360814"/>
              </a:xfrm>
              <a:prstGeom prst="ellipse">
                <a:avLst/>
              </a:prstGeom>
              <a:solidFill>
                <a:schemeClr val="accent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宋体" panose="02010600030101010101" pitchFamily="2" charset="-122"/>
                  <a:sym typeface="宋体" panose="02010600030101010101" pitchFamily="2" charset="-122"/>
                </a:endParaRPr>
              </a:p>
            </p:txBody>
          </p:sp>
          <p:sp>
            <p:nvSpPr>
              <p:cNvPr id="29" name="椭圆 22"/>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宋体" panose="02010600030101010101" pitchFamily="2" charset="-122"/>
                  <a:sym typeface="宋体" panose="02010600030101010101" pitchFamily="2" charset="-122"/>
                </a:endParaRPr>
              </a:p>
            </p:txBody>
          </p:sp>
          <p:sp>
            <p:nvSpPr>
              <p:cNvPr id="30" name="椭圆 23"/>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宋体" panose="02010600030101010101" pitchFamily="2" charset="-122"/>
                  <a:sym typeface="宋体" panose="02010600030101010101" pitchFamily="2" charset="-122"/>
                </a:endParaRPr>
              </a:p>
            </p:txBody>
          </p:sp>
        </p:grpSp>
        <p:sp>
          <p:nvSpPr>
            <p:cNvPr id="27" name="文本框 50"/>
            <p:cNvSpPr>
              <a:spLocks noChangeArrowheads="1"/>
            </p:cNvSpPr>
            <p:nvPr/>
          </p:nvSpPr>
          <p:spPr bwMode="auto">
            <a:xfrm>
              <a:off x="144588" y="147154"/>
              <a:ext cx="527739" cy="4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800" dirty="0">
                  <a:solidFill>
                    <a:schemeClr val="accent1"/>
                  </a:solidFill>
                  <a:latin typeface="Impact" panose="020B0806030902050204" pitchFamily="34" charset="0"/>
                  <a:sym typeface="Impact" panose="020B0806030902050204" pitchFamily="34" charset="0"/>
                </a:rPr>
                <a:t>01</a:t>
              </a:r>
              <a:endParaRPr lang="zh-CN" altLang="en-US" sz="1800" dirty="0">
                <a:solidFill>
                  <a:schemeClr val="accent1"/>
                </a:solidFill>
                <a:latin typeface="Impact" panose="020B0806030902050204" pitchFamily="34" charset="0"/>
                <a:sym typeface="Impact" panose="020B0806030902050204" pitchFamily="34" charset="0"/>
              </a:endParaRPr>
            </a:p>
          </p:txBody>
        </p:sp>
      </p:grpSp>
      <p:grpSp>
        <p:nvGrpSpPr>
          <p:cNvPr id="4" name="组合 54"/>
          <p:cNvGrpSpPr>
            <a:grpSpLocks/>
          </p:cNvGrpSpPr>
          <p:nvPr/>
        </p:nvGrpSpPr>
        <p:grpSpPr bwMode="auto">
          <a:xfrm>
            <a:off x="6441676" y="1923678"/>
            <a:ext cx="567633" cy="566442"/>
            <a:chOff x="0" y="0"/>
            <a:chExt cx="755970" cy="755970"/>
          </a:xfrm>
        </p:grpSpPr>
        <p:grpSp>
          <p:nvGrpSpPr>
            <p:cNvPr id="5" name="组合 55"/>
            <p:cNvGrpSpPr>
              <a:grpSpLocks/>
            </p:cNvGrpSpPr>
            <p:nvPr/>
          </p:nvGrpSpPr>
          <p:grpSpPr bwMode="auto">
            <a:xfrm>
              <a:off x="0" y="0"/>
              <a:ext cx="755970" cy="755970"/>
              <a:chOff x="0" y="0"/>
              <a:chExt cx="2360814" cy="2360814"/>
            </a:xfrm>
          </p:grpSpPr>
          <p:sp>
            <p:nvSpPr>
              <p:cNvPr id="34" name="椭圆 27"/>
              <p:cNvSpPr>
                <a:spLocks noChangeArrowheads="1"/>
              </p:cNvSpPr>
              <p:nvPr/>
            </p:nvSpPr>
            <p:spPr bwMode="auto">
              <a:xfrm>
                <a:off x="0" y="0"/>
                <a:ext cx="2359771" cy="2360814"/>
              </a:xfrm>
              <a:prstGeom prst="ellipse">
                <a:avLst/>
              </a:prstGeom>
              <a:solidFill>
                <a:schemeClr val="accent2"/>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宋体" panose="02010600030101010101" pitchFamily="2" charset="-122"/>
                  <a:sym typeface="宋体" panose="02010600030101010101" pitchFamily="2" charset="-122"/>
                </a:endParaRPr>
              </a:p>
            </p:txBody>
          </p:sp>
          <p:sp>
            <p:nvSpPr>
              <p:cNvPr id="35" name="椭圆 28"/>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宋体" panose="02010600030101010101" pitchFamily="2" charset="-122"/>
                  <a:sym typeface="宋体" panose="02010600030101010101" pitchFamily="2" charset="-122"/>
                </a:endParaRPr>
              </a:p>
            </p:txBody>
          </p:sp>
          <p:sp>
            <p:nvSpPr>
              <p:cNvPr id="36" name="椭圆 29"/>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宋体" panose="02010600030101010101" pitchFamily="2" charset="-122"/>
                  <a:sym typeface="宋体" panose="02010600030101010101" pitchFamily="2" charset="-122"/>
                </a:endParaRPr>
              </a:p>
            </p:txBody>
          </p:sp>
        </p:grpSp>
        <p:sp>
          <p:nvSpPr>
            <p:cNvPr id="33" name="文本框 56"/>
            <p:cNvSpPr>
              <a:spLocks noChangeArrowheads="1"/>
            </p:cNvSpPr>
            <p:nvPr/>
          </p:nvSpPr>
          <p:spPr bwMode="auto">
            <a:xfrm>
              <a:off x="144588" y="147154"/>
              <a:ext cx="564033" cy="4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800" dirty="0">
                  <a:solidFill>
                    <a:schemeClr val="accent2"/>
                  </a:solidFill>
                  <a:latin typeface="Impact" panose="020B0806030902050204" pitchFamily="34" charset="0"/>
                  <a:sym typeface="Impact" panose="020B0806030902050204" pitchFamily="34" charset="0"/>
                </a:rPr>
                <a:t>02</a:t>
              </a:r>
              <a:endParaRPr lang="zh-CN" altLang="en-US" sz="1800" dirty="0">
                <a:solidFill>
                  <a:schemeClr val="accent2"/>
                </a:solidFill>
                <a:latin typeface="Impact" panose="020B0806030902050204" pitchFamily="34" charset="0"/>
                <a:sym typeface="Impact" panose="020B0806030902050204" pitchFamily="34" charset="0"/>
              </a:endParaRPr>
            </a:p>
          </p:txBody>
        </p:sp>
      </p:grpSp>
      <p:sp>
        <p:nvSpPr>
          <p:cNvPr id="25" name="文本框 24"/>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企业战略管理</a:t>
            </a:r>
            <a:r>
              <a:rPr kumimoji="1" lang="en-US" altLang="zh-CN" sz="3200" dirty="0" smtClean="0">
                <a:latin typeface="黑体"/>
                <a:ea typeface="黑体"/>
              </a:rPr>
              <a:t>-</a:t>
            </a:r>
            <a:r>
              <a:rPr kumimoji="1" lang="zh-CN" altLang="en-US" sz="3200" dirty="0" smtClean="0">
                <a:latin typeface="黑体"/>
                <a:ea typeface="黑体"/>
              </a:rPr>
              <a:t>战略管理过程</a:t>
            </a:r>
            <a:endParaRPr kumimoji="1" lang="zh-CN" altLang="en-US" sz="3200" dirty="0">
              <a:latin typeface="黑体"/>
              <a:ea typeface="黑体"/>
            </a:endParaRPr>
          </a:p>
        </p:txBody>
      </p:sp>
      <p:grpSp>
        <p:nvGrpSpPr>
          <p:cNvPr id="19" name="组 18"/>
          <p:cNvGrpSpPr/>
          <p:nvPr/>
        </p:nvGrpSpPr>
        <p:grpSpPr>
          <a:xfrm>
            <a:off x="395536" y="3363838"/>
            <a:ext cx="5400600" cy="1368152"/>
            <a:chOff x="395536" y="3363838"/>
            <a:chExt cx="5400600" cy="1368152"/>
          </a:xfrm>
        </p:grpSpPr>
        <p:cxnSp>
          <p:nvCxnSpPr>
            <p:cNvPr id="10" name="直线连接符 9"/>
            <p:cNvCxnSpPr/>
            <p:nvPr/>
          </p:nvCxnSpPr>
          <p:spPr>
            <a:xfrm flipH="1">
              <a:off x="1673920" y="3723878"/>
              <a:ext cx="1008112" cy="504056"/>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直线连接符 36"/>
            <p:cNvCxnSpPr/>
            <p:nvPr/>
          </p:nvCxnSpPr>
          <p:spPr>
            <a:xfrm flipH="1" flipV="1">
              <a:off x="2177976" y="4515966"/>
              <a:ext cx="1609903" cy="4988"/>
            </a:xfrm>
            <a:prstGeom prst="line">
              <a:avLst/>
            </a:prstGeom>
          </p:spPr>
          <p:style>
            <a:lnRef idx="2">
              <a:schemeClr val="accent1"/>
            </a:lnRef>
            <a:fillRef idx="0">
              <a:schemeClr val="accent1"/>
            </a:fillRef>
            <a:effectRef idx="1">
              <a:schemeClr val="accent1"/>
            </a:effectRef>
            <a:fontRef idx="minor">
              <a:schemeClr val="tx1"/>
            </a:fontRef>
          </p:style>
        </p:cxnSp>
        <p:sp>
          <p:nvSpPr>
            <p:cNvPr id="8" name="椭圆 7"/>
            <p:cNvSpPr/>
            <p:nvPr/>
          </p:nvSpPr>
          <p:spPr>
            <a:xfrm>
              <a:off x="1835696" y="3363838"/>
              <a:ext cx="2448272" cy="432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CN" altLang="en-US" sz="1600" dirty="0" smtClean="0">
                  <a:latin typeface="黑体"/>
                  <a:ea typeface="黑体"/>
                </a:rPr>
                <a:t>战略分析与制定</a:t>
              </a:r>
              <a:endParaRPr kumimoji="1" lang="zh-CN" altLang="en-US" sz="1600" dirty="0">
                <a:latin typeface="黑体"/>
                <a:ea typeface="黑体"/>
              </a:endParaRPr>
            </a:p>
          </p:txBody>
        </p:sp>
        <p:cxnSp>
          <p:nvCxnSpPr>
            <p:cNvPr id="38" name="直线连接符 37"/>
            <p:cNvCxnSpPr/>
            <p:nvPr/>
          </p:nvCxnSpPr>
          <p:spPr>
            <a:xfrm flipH="1" flipV="1">
              <a:off x="3690144" y="3723879"/>
              <a:ext cx="1224136" cy="720079"/>
            </a:xfrm>
            <a:prstGeom prst="line">
              <a:avLst/>
            </a:prstGeom>
          </p:spPr>
          <p:style>
            <a:lnRef idx="2">
              <a:schemeClr val="accent1"/>
            </a:lnRef>
            <a:fillRef idx="0">
              <a:schemeClr val="accent1"/>
            </a:fillRef>
            <a:effectRef idx="1">
              <a:schemeClr val="accent1"/>
            </a:effectRef>
            <a:fontRef idx="minor">
              <a:schemeClr val="tx1"/>
            </a:fontRef>
          </p:style>
        </p:cxnSp>
        <p:sp>
          <p:nvSpPr>
            <p:cNvPr id="32" name="椭圆 31"/>
            <p:cNvSpPr/>
            <p:nvPr/>
          </p:nvSpPr>
          <p:spPr>
            <a:xfrm>
              <a:off x="3347864" y="4299942"/>
              <a:ext cx="2448272" cy="43204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CN" altLang="en-US" sz="1600" dirty="0" smtClean="0">
                  <a:latin typeface="黑体"/>
                  <a:ea typeface="黑体"/>
                </a:rPr>
                <a:t>战略实施与控制</a:t>
              </a:r>
              <a:endParaRPr kumimoji="1" lang="zh-CN" altLang="en-US" sz="1600" dirty="0">
                <a:latin typeface="黑体"/>
                <a:ea typeface="黑体"/>
              </a:endParaRPr>
            </a:p>
          </p:txBody>
        </p:sp>
        <p:sp>
          <p:nvSpPr>
            <p:cNvPr id="31" name="椭圆 30"/>
            <p:cNvSpPr/>
            <p:nvPr/>
          </p:nvSpPr>
          <p:spPr>
            <a:xfrm>
              <a:off x="395536" y="4206230"/>
              <a:ext cx="2448272" cy="52576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zh-CN" altLang="en-US" sz="1600" dirty="0" smtClean="0">
                  <a:latin typeface="黑体"/>
                  <a:ea typeface="黑体"/>
                </a:rPr>
                <a:t>战略评价与选择</a:t>
              </a:r>
              <a:endParaRPr kumimoji="1" lang="zh-CN" altLang="en-US" sz="1600" dirty="0">
                <a:latin typeface="黑体"/>
                <a:ea typeface="黑体"/>
              </a:endParaRPr>
            </a:p>
          </p:txBody>
        </p:sp>
      </p:grpSp>
    </p:spTree>
    <p:extLst>
      <p:ext uri="{BB962C8B-B14F-4D97-AF65-F5344CB8AC3E}">
        <p14:creationId xmlns:p14="http://schemas.microsoft.com/office/powerpoint/2010/main" val="103419874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p:cBhvr>
                                        <p:cTn id="7" dur="750"/>
                                        <p:tgtEl>
                                          <p:spTgt spid="18"/>
                                        </p:tgtEl>
                                      </p:cBhvr>
                                    </p:animEffect>
                                  </p:childTnLst>
                                </p:cTn>
                              </p:par>
                              <p:par>
                                <p:cTn id="8" presetID="2" presetClass="entr" presetSubtype="4"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ppt_x</p:attrName>
                                        </p:attrNameLst>
                                      </p:cBhvr>
                                      <p:tavLst>
                                        <p:tav tm="0">
                                          <p:val>
                                            <p:strVal val="#ppt_x"/>
                                          </p:val>
                                        </p:tav>
                                        <p:tav tm="100000">
                                          <p:val>
                                            <p:strVal val="#ppt_x"/>
                                          </p:val>
                                        </p:tav>
                                      </p:tavLst>
                                    </p:anim>
                                    <p:anim calcmode="lin" valueType="num">
                                      <p:cBhvr>
                                        <p:cTn id="11" dur="500" fill="hold"/>
                                        <p:tgtEl>
                                          <p:spTgt spid="2"/>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50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1+#ppt_h/2"/>
                                          </p:val>
                                        </p:tav>
                                        <p:tav tm="100000">
                                          <p:val>
                                            <p:strVal val="#ppt_y"/>
                                          </p:val>
                                        </p:tav>
                                      </p:tavLst>
                                    </p:anim>
                                  </p:childTnLst>
                                </p:cTn>
                              </p:par>
                              <p:par>
                                <p:cTn id="16" presetID="41" presetClass="entr" presetSubtype="0" fill="hold" grpId="0" nodeType="withEffect">
                                  <p:stCondLst>
                                    <p:cond delay="1000"/>
                                  </p:stCondLst>
                                  <p:iterate type="lt">
                                    <p:tmPct val="10000"/>
                                  </p:iterate>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2"/>
                                        </p:tgtEl>
                                        <p:attrNameLst>
                                          <p:attrName>ppt_y</p:attrName>
                                        </p:attrNameLst>
                                      </p:cBhvr>
                                      <p:tavLst>
                                        <p:tav tm="0">
                                          <p:val>
                                            <p:strVal val="#ppt_y"/>
                                          </p:val>
                                        </p:tav>
                                        <p:tav tm="100000">
                                          <p:val>
                                            <p:strVal val="#ppt_y"/>
                                          </p:val>
                                        </p:tav>
                                      </p:tavLst>
                                    </p:anim>
                                    <p:anim calcmode="lin" valueType="num">
                                      <p:cBhvr>
                                        <p:cTn id="20"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22" dur="500" tmFilter="0,0; .5, 1; 1, 1"/>
                                        <p:tgtEl>
                                          <p:spTgt spid="22"/>
                                        </p:tgtEl>
                                      </p:cBhvr>
                                    </p:animEffect>
                                  </p:childTnLst>
                                </p:cTn>
                              </p:par>
                              <p:par>
                                <p:cTn id="23" presetID="41" presetClass="entr" presetSubtype="0" fill="hold" grpId="0" nodeType="withEffect">
                                  <p:stCondLst>
                                    <p:cond delay="1000"/>
                                  </p:stCondLst>
                                  <p:iterate type="lt">
                                    <p:tmPct val="10000"/>
                                  </p:iterate>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3"/>
                                        </p:tgtEl>
                                        <p:attrNameLst>
                                          <p:attrName>ppt_y</p:attrName>
                                        </p:attrNameLst>
                                      </p:cBhvr>
                                      <p:tavLst>
                                        <p:tav tm="0">
                                          <p:val>
                                            <p:strVal val="#ppt_y"/>
                                          </p:val>
                                        </p:tav>
                                        <p:tav tm="100000">
                                          <p:val>
                                            <p:strVal val="#ppt_y"/>
                                          </p:val>
                                        </p:tav>
                                      </p:tavLst>
                                    </p:anim>
                                    <p:anim calcmode="lin" valueType="num">
                                      <p:cBhvr>
                                        <p:cTn id="27"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29" dur="500" tmFilter="0,0; .5, 1; 1, 1"/>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dissolve">
                                      <p:cBhvr>
                                        <p:cTn id="3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2" grpId="0" bldLvl="0" autoUpdateAnimBg="0"/>
      <p:bldP spid="23"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244"/>
          <p:cNvGrpSpPr/>
          <p:nvPr/>
        </p:nvGrpSpPr>
        <p:grpSpPr>
          <a:xfrm flipH="1">
            <a:off x="4910026" y="1803300"/>
            <a:ext cx="1041050" cy="27000"/>
            <a:chOff x="2531312" y="2421168"/>
            <a:chExt cx="1388066" cy="36000"/>
          </a:xfrm>
          <a:solidFill>
            <a:schemeClr val="tx1">
              <a:lumMod val="50000"/>
              <a:lumOff val="50000"/>
            </a:schemeClr>
          </a:solidFill>
        </p:grpSpPr>
        <p:cxnSp>
          <p:nvCxnSpPr>
            <p:cNvPr id="44"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8"/>
          <p:cNvGrpSpPr/>
          <p:nvPr/>
        </p:nvGrpSpPr>
        <p:grpSpPr>
          <a:xfrm>
            <a:off x="2256297" y="1803300"/>
            <a:ext cx="1041050" cy="27000"/>
            <a:chOff x="2531312" y="2421168"/>
            <a:chExt cx="1388066" cy="36000"/>
          </a:xfrm>
          <a:solidFill>
            <a:schemeClr val="tx1">
              <a:lumMod val="50000"/>
              <a:lumOff val="50000"/>
            </a:schemeClr>
          </a:solidFill>
        </p:grpSpPr>
        <p:cxnSp>
          <p:nvCxnSpPr>
            <p:cNvPr id="47"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18"/>
          <p:cNvGrpSpPr>
            <a:grpSpLocks/>
          </p:cNvGrpSpPr>
          <p:nvPr/>
        </p:nvGrpSpPr>
        <p:grpSpPr bwMode="auto">
          <a:xfrm>
            <a:off x="2891253" y="1637586"/>
            <a:ext cx="1994036" cy="1349530"/>
            <a:chOff x="0" y="0"/>
            <a:chExt cx="2093189" cy="1416774"/>
          </a:xfrm>
          <a:solidFill>
            <a:srgbClr val="CB1B3D"/>
          </a:solidFill>
        </p:grpSpPr>
        <p:sp>
          <p:nvSpPr>
            <p:cNvPr id="50"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1"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52" name="组合 21"/>
          <p:cNvGrpSpPr>
            <a:grpSpLocks/>
          </p:cNvGrpSpPr>
          <p:nvPr/>
        </p:nvGrpSpPr>
        <p:grpSpPr bwMode="auto">
          <a:xfrm>
            <a:off x="3929119" y="1637586"/>
            <a:ext cx="1995549" cy="1349530"/>
            <a:chOff x="0" y="0"/>
            <a:chExt cx="2093189" cy="1416774"/>
          </a:xfrm>
          <a:solidFill>
            <a:srgbClr val="CB1B3D"/>
          </a:solidFill>
        </p:grpSpPr>
        <p:sp>
          <p:nvSpPr>
            <p:cNvPr id="53"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4"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56" name="TextBox 232"/>
          <p:cNvSpPr txBox="1"/>
          <p:nvPr/>
        </p:nvSpPr>
        <p:spPr>
          <a:xfrm>
            <a:off x="6177892" y="2127126"/>
            <a:ext cx="2050809" cy="1731229"/>
          </a:xfrm>
          <a:prstGeom prst="rect">
            <a:avLst/>
          </a:prstGeom>
          <a:noFill/>
        </p:spPr>
        <p:txBody>
          <a:bodyPr wrap="square" lIns="68566" tIns="34283" rIns="68566" bIns="34283" rtlCol="0">
            <a:spAutoFit/>
          </a:bodyPr>
          <a:lstStyle/>
          <a:p>
            <a:pPr lvl="0"/>
            <a:r>
              <a:rPr lang="en-US" altLang="zh-CN" dirty="0">
                <a:latin typeface="黑体"/>
                <a:ea typeface="黑体"/>
              </a:rPr>
              <a:t>1</a:t>
            </a:r>
            <a:r>
              <a:rPr lang="zh-CN" altLang="zh-CN" dirty="0" smtClean="0">
                <a:latin typeface="黑体"/>
                <a:ea typeface="黑体"/>
              </a:rPr>
              <a:t>、</a:t>
            </a:r>
            <a:r>
              <a:rPr lang="zh-CN" altLang="en-US" dirty="0" smtClean="0">
                <a:latin typeface="黑体"/>
                <a:ea typeface="黑体"/>
              </a:rPr>
              <a:t>资源条件的经营战略分析</a:t>
            </a:r>
            <a:r>
              <a:rPr lang="zh-CN" altLang="zh-CN" dirty="0" smtClean="0">
                <a:latin typeface="黑体"/>
                <a:ea typeface="黑体"/>
              </a:rPr>
              <a:t>；</a:t>
            </a:r>
            <a:endParaRPr lang="en-US" altLang="zh-CN" dirty="0" smtClean="0">
              <a:latin typeface="黑体"/>
              <a:ea typeface="黑体"/>
            </a:endParaRPr>
          </a:p>
          <a:p>
            <a:pPr lvl="0"/>
            <a:r>
              <a:rPr lang="en-US" altLang="zh-CN" dirty="0" smtClean="0">
                <a:latin typeface="黑体"/>
                <a:ea typeface="黑体"/>
              </a:rPr>
              <a:t>2</a:t>
            </a:r>
            <a:r>
              <a:rPr lang="zh-CN" altLang="zh-CN" dirty="0" smtClean="0">
                <a:latin typeface="黑体"/>
                <a:ea typeface="黑体"/>
              </a:rPr>
              <a:t>、</a:t>
            </a:r>
            <a:r>
              <a:rPr lang="zh-CN" altLang="en-US" dirty="0" smtClean="0">
                <a:latin typeface="黑体"/>
                <a:ea typeface="黑体"/>
              </a:rPr>
              <a:t>企业组织结构的经营战略分析</a:t>
            </a:r>
            <a:r>
              <a:rPr lang="zh-CN" altLang="zh-CN" dirty="0" smtClean="0">
                <a:latin typeface="黑体"/>
                <a:ea typeface="黑体"/>
              </a:rPr>
              <a:t> ；</a:t>
            </a:r>
            <a:endParaRPr lang="en-US" altLang="zh-CN" dirty="0" smtClean="0">
              <a:latin typeface="黑体"/>
              <a:ea typeface="黑体"/>
            </a:endParaRPr>
          </a:p>
          <a:p>
            <a:pPr lvl="0"/>
            <a:r>
              <a:rPr lang="en-US" altLang="zh-CN" dirty="0" smtClean="0">
                <a:latin typeface="黑体"/>
                <a:ea typeface="黑体"/>
              </a:rPr>
              <a:t>3</a:t>
            </a:r>
            <a:r>
              <a:rPr lang="zh-CN" altLang="zh-CN" dirty="0" smtClean="0">
                <a:latin typeface="黑体"/>
                <a:ea typeface="黑体"/>
              </a:rPr>
              <a:t>、</a:t>
            </a:r>
            <a:r>
              <a:rPr lang="zh-CN" altLang="en-US" dirty="0" smtClean="0">
                <a:latin typeface="黑体"/>
                <a:ea typeface="黑体"/>
              </a:rPr>
              <a:t>企业文化的经营战略分析</a:t>
            </a:r>
            <a:r>
              <a:rPr lang="zh-CN" altLang="zh-CN" dirty="0" smtClean="0">
                <a:latin typeface="黑体"/>
                <a:ea typeface="黑体"/>
              </a:rPr>
              <a:t>；</a:t>
            </a:r>
            <a:endParaRPr lang="zh-CN" altLang="zh-CN" dirty="0">
              <a:latin typeface="黑体"/>
              <a:ea typeface="黑体"/>
            </a:endParaRPr>
          </a:p>
        </p:txBody>
      </p:sp>
      <p:grpSp>
        <p:nvGrpSpPr>
          <p:cNvPr id="57" name="组合 3"/>
          <p:cNvGrpSpPr/>
          <p:nvPr/>
        </p:nvGrpSpPr>
        <p:grpSpPr>
          <a:xfrm>
            <a:off x="827584" y="1491630"/>
            <a:ext cx="1944216" cy="541694"/>
            <a:chOff x="1068521" y="2239458"/>
            <a:chExt cx="1488051" cy="569505"/>
          </a:xfrm>
        </p:grpSpPr>
        <p:sp>
          <p:nvSpPr>
            <p:cNvPr id="58" name="圆角矩形 57"/>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9"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n-ea"/>
                  <a:cs typeface="华文黑体" pitchFamily="2" charset="-122"/>
                </a:rPr>
                <a:t>外部环境分析</a:t>
              </a:r>
              <a:endParaRPr lang="zh-CN" altLang="en-US" sz="2000" dirty="0">
                <a:solidFill>
                  <a:schemeClr val="bg1"/>
                </a:solidFill>
                <a:latin typeface="+mn-ea"/>
                <a:cs typeface="华文黑体" pitchFamily="2" charset="-122"/>
              </a:endParaRPr>
            </a:p>
          </p:txBody>
        </p:sp>
      </p:grpSp>
      <p:grpSp>
        <p:nvGrpSpPr>
          <p:cNvPr id="60" name="组合 4"/>
          <p:cNvGrpSpPr/>
          <p:nvPr/>
        </p:nvGrpSpPr>
        <p:grpSpPr>
          <a:xfrm>
            <a:off x="6098704" y="1582162"/>
            <a:ext cx="2001688" cy="518555"/>
            <a:chOff x="7725958" y="2126318"/>
            <a:chExt cx="3023999" cy="691407"/>
          </a:xfrm>
        </p:grpSpPr>
        <p:sp>
          <p:nvSpPr>
            <p:cNvPr id="61" name="圆角矩形 60"/>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2" name="TextBox 87"/>
            <p:cNvSpPr txBox="1"/>
            <p:nvPr/>
          </p:nvSpPr>
          <p:spPr>
            <a:xfrm>
              <a:off x="7803099" y="2126318"/>
              <a:ext cx="2908764" cy="615554"/>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n-ea"/>
                  <a:cs typeface="华文黑体" pitchFamily="2" charset="-122"/>
                </a:rPr>
                <a:t>内部条件分析</a:t>
              </a:r>
              <a:endParaRPr lang="zh-CN" altLang="en-US" sz="2000" dirty="0">
                <a:solidFill>
                  <a:schemeClr val="bg1"/>
                </a:solidFill>
                <a:latin typeface="+mn-ea"/>
                <a:cs typeface="华文黑体" pitchFamily="2" charset="-122"/>
              </a:endParaRPr>
            </a:p>
          </p:txBody>
        </p:sp>
      </p:grpSp>
      <p:sp>
        <p:nvSpPr>
          <p:cNvPr id="22" name="文本框 21"/>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企业战略环境分析</a:t>
            </a:r>
            <a:endParaRPr kumimoji="1" lang="zh-CN" altLang="en-US" sz="3200" dirty="0">
              <a:latin typeface="黑体"/>
              <a:ea typeface="黑体"/>
            </a:endParaRPr>
          </a:p>
        </p:txBody>
      </p:sp>
      <p:sp>
        <p:nvSpPr>
          <p:cNvPr id="26" name="TextBox 232"/>
          <p:cNvSpPr txBox="1"/>
          <p:nvPr/>
        </p:nvSpPr>
        <p:spPr>
          <a:xfrm>
            <a:off x="860826" y="2160992"/>
            <a:ext cx="2487038" cy="1454230"/>
          </a:xfrm>
          <a:prstGeom prst="rect">
            <a:avLst/>
          </a:prstGeom>
          <a:noFill/>
        </p:spPr>
        <p:txBody>
          <a:bodyPr wrap="square" lIns="68566" tIns="34283" rIns="68566" bIns="34283" rtlCol="0">
            <a:spAutoFit/>
          </a:bodyPr>
          <a:lstStyle/>
          <a:p>
            <a:pPr lvl="0"/>
            <a:r>
              <a:rPr lang="en-US" altLang="zh-CN" dirty="0">
                <a:latin typeface="黑体"/>
                <a:ea typeface="黑体"/>
              </a:rPr>
              <a:t>1</a:t>
            </a:r>
            <a:r>
              <a:rPr lang="zh-CN" altLang="zh-CN" dirty="0" smtClean="0">
                <a:latin typeface="黑体"/>
                <a:ea typeface="黑体"/>
              </a:rPr>
              <a:t>、</a:t>
            </a:r>
            <a:r>
              <a:rPr lang="zh-CN" altLang="en-US" dirty="0" smtClean="0">
                <a:latin typeface="黑体"/>
                <a:ea typeface="黑体"/>
              </a:rPr>
              <a:t>直接环境</a:t>
            </a:r>
            <a:endParaRPr lang="en-US" altLang="zh-CN" dirty="0" smtClean="0">
              <a:latin typeface="黑体"/>
              <a:ea typeface="黑体"/>
            </a:endParaRPr>
          </a:p>
          <a:p>
            <a:pPr marL="342900" lvl="0" indent="-342900">
              <a:buFont typeface="Wingdings" charset="2"/>
              <a:buAutoNum type="circleNumWdBlackPlain"/>
            </a:pPr>
            <a:r>
              <a:rPr lang="zh-CN" altLang="en-US" dirty="0" smtClean="0">
                <a:latin typeface="黑体"/>
                <a:ea typeface="黑体"/>
              </a:rPr>
              <a:t>市场环境分析</a:t>
            </a:r>
            <a:endParaRPr lang="en-US" altLang="zh-CN" dirty="0" smtClean="0">
              <a:latin typeface="黑体"/>
              <a:ea typeface="黑体"/>
            </a:endParaRPr>
          </a:p>
          <a:p>
            <a:pPr marL="342900" lvl="0" indent="-342900">
              <a:buFont typeface="Wingdings" charset="2"/>
              <a:buAutoNum type="circleNumWdBlackPlain"/>
            </a:pPr>
            <a:r>
              <a:rPr lang="zh-CN" altLang="en-US" dirty="0" smtClean="0">
                <a:latin typeface="黑体"/>
                <a:ea typeface="黑体"/>
              </a:rPr>
              <a:t>行业性质分析</a:t>
            </a:r>
            <a:endParaRPr lang="en-US" altLang="zh-CN" dirty="0" smtClean="0">
              <a:latin typeface="黑体"/>
              <a:ea typeface="黑体"/>
            </a:endParaRPr>
          </a:p>
          <a:p>
            <a:pPr marL="342900" lvl="0" indent="-342900">
              <a:buFont typeface="Wingdings" charset="2"/>
              <a:buAutoNum type="circleNumWdBlackPlain"/>
            </a:pPr>
            <a:r>
              <a:rPr lang="zh-CN" altLang="en-US" dirty="0" smtClean="0">
                <a:latin typeface="黑体"/>
                <a:ea typeface="黑体"/>
              </a:rPr>
              <a:t>竞争分析</a:t>
            </a:r>
            <a:r>
              <a:rPr lang="zh-CN" altLang="zh-CN" dirty="0" smtClean="0">
                <a:latin typeface="黑体"/>
                <a:ea typeface="黑体"/>
              </a:rPr>
              <a:t>；</a:t>
            </a:r>
            <a:endParaRPr lang="en-US" altLang="zh-CN" dirty="0" smtClean="0">
              <a:latin typeface="黑体"/>
              <a:ea typeface="黑体"/>
            </a:endParaRPr>
          </a:p>
          <a:p>
            <a:pPr lvl="0"/>
            <a:r>
              <a:rPr lang="en-US" altLang="zh-CN" dirty="0" smtClean="0">
                <a:latin typeface="黑体"/>
                <a:ea typeface="黑体"/>
              </a:rPr>
              <a:t>2</a:t>
            </a:r>
            <a:r>
              <a:rPr lang="zh-CN" altLang="zh-CN" dirty="0" smtClean="0">
                <a:latin typeface="黑体"/>
                <a:ea typeface="黑体"/>
              </a:rPr>
              <a:t>、</a:t>
            </a:r>
            <a:r>
              <a:rPr lang="zh-CN" altLang="en-US" dirty="0" smtClean="0">
                <a:latin typeface="黑体"/>
                <a:ea typeface="黑体"/>
              </a:rPr>
              <a:t>间接环境（宏观）</a:t>
            </a:r>
            <a:r>
              <a:rPr lang="zh-CN" altLang="zh-CN" dirty="0" smtClean="0">
                <a:latin typeface="黑体"/>
                <a:ea typeface="黑体"/>
              </a:rPr>
              <a:t>；</a:t>
            </a:r>
            <a:endParaRPr lang="zh-CN" altLang="zh-CN" dirty="0">
              <a:latin typeface="黑体"/>
              <a:ea typeface="黑体"/>
            </a:endParaRPr>
          </a:p>
        </p:txBody>
      </p:sp>
    </p:spTree>
    <p:extLst>
      <p:ext uri="{BB962C8B-B14F-4D97-AF65-F5344CB8AC3E}">
        <p14:creationId xmlns:p14="http://schemas.microsoft.com/office/powerpoint/2010/main" val="58337267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ppt_x"/>
                                          </p:val>
                                        </p:tav>
                                        <p:tav tm="100000">
                                          <p:val>
                                            <p:strVal val="#ppt_x"/>
                                          </p:val>
                                        </p:tav>
                                      </p:tavLst>
                                    </p:anim>
                                    <p:anim calcmode="lin" valueType="num">
                                      <p:cBhvr additive="base">
                                        <p:cTn id="13" dur="50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ipe(right)">
                                      <p:cBhvr>
                                        <p:cTn id="21" dur="500"/>
                                        <p:tgtEl>
                                          <p:spTgt spid="46"/>
                                        </p:tgtEl>
                                      </p:cBhvr>
                                    </p:animEffect>
                                  </p:childTnLst>
                                </p:cTn>
                              </p:par>
                              <p:par>
                                <p:cTn id="22" presetID="2" presetClass="entr" presetSubtype="8" fill="hold" nodeType="with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0-#ppt_w/2"/>
                                          </p:val>
                                        </p:tav>
                                        <p:tav tm="100000">
                                          <p:val>
                                            <p:strVal val="#ppt_x"/>
                                          </p:val>
                                        </p:tav>
                                      </p:tavLst>
                                    </p:anim>
                                    <p:anim calcmode="lin" valueType="num">
                                      <p:cBhvr additive="base">
                                        <p:cTn id="25" dur="500" fill="hold"/>
                                        <p:tgtEl>
                                          <p:spTgt spid="5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1+#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par>
                                <p:cTn id="30" presetID="14" presetClass="entr" presetSubtype="10"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randombar(horizontal)">
                                      <p:cBhvr>
                                        <p:cTn id="32" dur="500"/>
                                        <p:tgtEl>
                                          <p:spTgt spid="5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randombar(horizontal)">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244"/>
          <p:cNvGrpSpPr/>
          <p:nvPr/>
        </p:nvGrpSpPr>
        <p:grpSpPr>
          <a:xfrm flipH="1">
            <a:off x="4932040" y="1347614"/>
            <a:ext cx="1041050" cy="27000"/>
            <a:chOff x="2531312" y="2421168"/>
            <a:chExt cx="1388066" cy="36000"/>
          </a:xfrm>
          <a:solidFill>
            <a:schemeClr val="tx1">
              <a:lumMod val="50000"/>
              <a:lumOff val="50000"/>
            </a:schemeClr>
          </a:solidFill>
        </p:grpSpPr>
        <p:cxnSp>
          <p:nvCxnSpPr>
            <p:cNvPr id="44"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8"/>
          <p:cNvGrpSpPr/>
          <p:nvPr/>
        </p:nvGrpSpPr>
        <p:grpSpPr>
          <a:xfrm>
            <a:off x="2278311" y="1347614"/>
            <a:ext cx="1041050" cy="27000"/>
            <a:chOff x="2531312" y="2421168"/>
            <a:chExt cx="1388066" cy="36000"/>
          </a:xfrm>
          <a:solidFill>
            <a:schemeClr val="tx1">
              <a:lumMod val="50000"/>
              <a:lumOff val="50000"/>
            </a:schemeClr>
          </a:solidFill>
        </p:grpSpPr>
        <p:cxnSp>
          <p:nvCxnSpPr>
            <p:cNvPr id="47"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18"/>
          <p:cNvGrpSpPr>
            <a:grpSpLocks/>
          </p:cNvGrpSpPr>
          <p:nvPr/>
        </p:nvGrpSpPr>
        <p:grpSpPr bwMode="auto">
          <a:xfrm>
            <a:off x="2913267" y="1181900"/>
            <a:ext cx="1994036" cy="1349530"/>
            <a:chOff x="0" y="0"/>
            <a:chExt cx="2093189" cy="1416774"/>
          </a:xfrm>
          <a:solidFill>
            <a:srgbClr val="CB1B3D"/>
          </a:solidFill>
        </p:grpSpPr>
        <p:sp>
          <p:nvSpPr>
            <p:cNvPr id="50"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1"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52" name="组合 21"/>
          <p:cNvGrpSpPr>
            <a:grpSpLocks/>
          </p:cNvGrpSpPr>
          <p:nvPr/>
        </p:nvGrpSpPr>
        <p:grpSpPr bwMode="auto">
          <a:xfrm>
            <a:off x="3951133" y="1181900"/>
            <a:ext cx="1995549" cy="1349530"/>
            <a:chOff x="0" y="0"/>
            <a:chExt cx="2093189" cy="1416774"/>
          </a:xfrm>
          <a:solidFill>
            <a:srgbClr val="CB1B3D"/>
          </a:solidFill>
        </p:grpSpPr>
        <p:sp>
          <p:nvSpPr>
            <p:cNvPr id="53"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4"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56" name="TextBox 232"/>
          <p:cNvSpPr txBox="1"/>
          <p:nvPr/>
        </p:nvSpPr>
        <p:spPr>
          <a:xfrm>
            <a:off x="6127898" y="1671440"/>
            <a:ext cx="2476550" cy="900232"/>
          </a:xfrm>
          <a:prstGeom prst="rect">
            <a:avLst/>
          </a:prstGeom>
          <a:noFill/>
        </p:spPr>
        <p:txBody>
          <a:bodyPr wrap="square" lIns="68566" tIns="34283" rIns="68566" bIns="34283" rtlCol="0">
            <a:spAutoFit/>
          </a:bodyPr>
          <a:lstStyle/>
          <a:p>
            <a:pPr lvl="0"/>
            <a:r>
              <a:rPr lang="en-US" altLang="zh-CN" dirty="0">
                <a:latin typeface="黑体"/>
                <a:ea typeface="黑体"/>
              </a:rPr>
              <a:t>1</a:t>
            </a:r>
            <a:r>
              <a:rPr lang="zh-CN" altLang="zh-CN" dirty="0" smtClean="0">
                <a:latin typeface="黑体"/>
                <a:ea typeface="黑体"/>
              </a:rPr>
              <a:t>、</a:t>
            </a:r>
            <a:r>
              <a:rPr lang="zh-CN" altLang="en-US" dirty="0" smtClean="0">
                <a:latin typeface="黑体"/>
                <a:ea typeface="黑体"/>
              </a:rPr>
              <a:t>成本领先战略</a:t>
            </a:r>
            <a:r>
              <a:rPr lang="zh-CN" altLang="zh-CN" dirty="0" smtClean="0">
                <a:latin typeface="黑体"/>
                <a:ea typeface="黑体"/>
              </a:rPr>
              <a:t>；</a:t>
            </a:r>
            <a:endParaRPr lang="en-US" altLang="zh-CN" dirty="0" smtClean="0">
              <a:latin typeface="黑体"/>
              <a:ea typeface="黑体"/>
            </a:endParaRPr>
          </a:p>
          <a:p>
            <a:pPr lvl="0"/>
            <a:r>
              <a:rPr lang="en-US" altLang="zh-CN" dirty="0" smtClean="0">
                <a:latin typeface="黑体"/>
                <a:ea typeface="黑体"/>
              </a:rPr>
              <a:t>2</a:t>
            </a:r>
            <a:r>
              <a:rPr lang="zh-CN" altLang="zh-CN" dirty="0" smtClean="0">
                <a:latin typeface="黑体"/>
                <a:ea typeface="黑体"/>
              </a:rPr>
              <a:t>、</a:t>
            </a:r>
            <a:r>
              <a:rPr lang="zh-CN" altLang="en-US" dirty="0" smtClean="0">
                <a:latin typeface="黑体"/>
                <a:ea typeface="黑体"/>
              </a:rPr>
              <a:t>产品差异战略</a:t>
            </a:r>
            <a:r>
              <a:rPr lang="zh-CN" altLang="zh-CN" dirty="0" smtClean="0">
                <a:latin typeface="黑体"/>
                <a:ea typeface="黑体"/>
              </a:rPr>
              <a:t>；</a:t>
            </a:r>
            <a:endParaRPr lang="en-US" altLang="zh-CN" dirty="0" smtClean="0">
              <a:latin typeface="黑体"/>
              <a:ea typeface="黑体"/>
            </a:endParaRPr>
          </a:p>
          <a:p>
            <a:pPr lvl="0"/>
            <a:r>
              <a:rPr lang="en-US" altLang="zh-CN" dirty="0" smtClean="0">
                <a:latin typeface="黑体"/>
                <a:ea typeface="黑体"/>
              </a:rPr>
              <a:t>3</a:t>
            </a:r>
            <a:r>
              <a:rPr lang="zh-CN" altLang="zh-CN" dirty="0" smtClean="0">
                <a:latin typeface="黑体"/>
                <a:ea typeface="黑体"/>
              </a:rPr>
              <a:t>、</a:t>
            </a:r>
            <a:r>
              <a:rPr lang="zh-CN" altLang="en-US" dirty="0" smtClean="0">
                <a:latin typeface="黑体"/>
                <a:ea typeface="黑体"/>
              </a:rPr>
              <a:t>目标市场集中战略</a:t>
            </a:r>
            <a:r>
              <a:rPr lang="zh-CN" altLang="zh-CN" dirty="0" smtClean="0">
                <a:latin typeface="黑体"/>
                <a:ea typeface="黑体"/>
              </a:rPr>
              <a:t>；</a:t>
            </a:r>
            <a:endParaRPr lang="zh-CN" altLang="zh-CN" dirty="0">
              <a:latin typeface="黑体"/>
              <a:ea typeface="黑体"/>
            </a:endParaRPr>
          </a:p>
        </p:txBody>
      </p:sp>
      <p:grpSp>
        <p:nvGrpSpPr>
          <p:cNvPr id="57" name="组合 3"/>
          <p:cNvGrpSpPr/>
          <p:nvPr/>
        </p:nvGrpSpPr>
        <p:grpSpPr>
          <a:xfrm>
            <a:off x="849598" y="1035944"/>
            <a:ext cx="1944216" cy="541694"/>
            <a:chOff x="1068521" y="2239458"/>
            <a:chExt cx="1488051" cy="569505"/>
          </a:xfrm>
        </p:grpSpPr>
        <p:sp>
          <p:nvSpPr>
            <p:cNvPr id="58" name="圆角矩形 57"/>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9"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n-ea"/>
                  <a:cs typeface="华文黑体" pitchFamily="2" charset="-122"/>
                </a:rPr>
                <a:t>公司层战略</a:t>
              </a:r>
              <a:endParaRPr lang="zh-CN" altLang="en-US" sz="2000" dirty="0">
                <a:solidFill>
                  <a:schemeClr val="bg1"/>
                </a:solidFill>
                <a:latin typeface="+mn-ea"/>
                <a:cs typeface="华文黑体" pitchFamily="2" charset="-122"/>
              </a:endParaRPr>
            </a:p>
          </p:txBody>
        </p:sp>
      </p:grpSp>
      <p:grpSp>
        <p:nvGrpSpPr>
          <p:cNvPr id="60" name="组合 4"/>
          <p:cNvGrpSpPr/>
          <p:nvPr/>
        </p:nvGrpSpPr>
        <p:grpSpPr>
          <a:xfrm>
            <a:off x="6048710" y="1126476"/>
            <a:ext cx="2001688" cy="518555"/>
            <a:chOff x="7725958" y="2126318"/>
            <a:chExt cx="3023999" cy="691407"/>
          </a:xfrm>
        </p:grpSpPr>
        <p:sp>
          <p:nvSpPr>
            <p:cNvPr id="61" name="圆角矩形 60"/>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2" name="TextBox 87"/>
            <p:cNvSpPr txBox="1"/>
            <p:nvPr/>
          </p:nvSpPr>
          <p:spPr>
            <a:xfrm>
              <a:off x="7803099" y="2126318"/>
              <a:ext cx="2908764" cy="615554"/>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n-ea"/>
                  <a:cs typeface="华文黑体" pitchFamily="2" charset="-122"/>
                </a:rPr>
                <a:t>事业层战略</a:t>
              </a:r>
              <a:endParaRPr lang="zh-CN" altLang="en-US" sz="2000" dirty="0">
                <a:solidFill>
                  <a:schemeClr val="bg1"/>
                </a:solidFill>
                <a:latin typeface="+mn-ea"/>
                <a:cs typeface="华文黑体" pitchFamily="2" charset="-122"/>
              </a:endParaRPr>
            </a:p>
          </p:txBody>
        </p:sp>
      </p:grpSp>
      <p:sp>
        <p:nvSpPr>
          <p:cNvPr id="22" name="文本框 21"/>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企业经营战略类型</a:t>
            </a:r>
            <a:endParaRPr kumimoji="1" lang="zh-CN" altLang="en-US" sz="3200" dirty="0">
              <a:latin typeface="黑体"/>
              <a:ea typeface="黑体"/>
            </a:endParaRPr>
          </a:p>
        </p:txBody>
      </p:sp>
      <p:sp>
        <p:nvSpPr>
          <p:cNvPr id="26" name="TextBox 232"/>
          <p:cNvSpPr txBox="1"/>
          <p:nvPr/>
        </p:nvSpPr>
        <p:spPr>
          <a:xfrm>
            <a:off x="611560" y="1705306"/>
            <a:ext cx="2758318" cy="900232"/>
          </a:xfrm>
          <a:prstGeom prst="rect">
            <a:avLst/>
          </a:prstGeom>
          <a:noFill/>
        </p:spPr>
        <p:txBody>
          <a:bodyPr wrap="square" lIns="68566" tIns="34283" rIns="68566" bIns="34283" rtlCol="0">
            <a:spAutoFit/>
          </a:bodyPr>
          <a:lstStyle/>
          <a:p>
            <a:pPr lvl="0"/>
            <a:r>
              <a:rPr lang="en-US" altLang="zh-CN" dirty="0">
                <a:latin typeface="黑体"/>
                <a:ea typeface="黑体"/>
              </a:rPr>
              <a:t>1</a:t>
            </a:r>
            <a:r>
              <a:rPr lang="zh-CN" altLang="zh-CN" dirty="0" smtClean="0">
                <a:latin typeface="黑体"/>
                <a:ea typeface="黑体"/>
              </a:rPr>
              <a:t>、</a:t>
            </a:r>
            <a:r>
              <a:rPr lang="zh-CN" altLang="en-US" dirty="0" smtClean="0">
                <a:latin typeface="黑体"/>
                <a:ea typeface="黑体"/>
              </a:rPr>
              <a:t>维持战略（稳定战略）</a:t>
            </a:r>
            <a:endParaRPr lang="en-US" altLang="zh-CN" dirty="0" smtClean="0">
              <a:latin typeface="黑体"/>
              <a:ea typeface="黑体"/>
            </a:endParaRPr>
          </a:p>
          <a:p>
            <a:pPr lvl="0"/>
            <a:r>
              <a:rPr lang="en-US" altLang="zh-CN" dirty="0" smtClean="0">
                <a:latin typeface="黑体"/>
                <a:ea typeface="黑体"/>
              </a:rPr>
              <a:t>2</a:t>
            </a:r>
            <a:r>
              <a:rPr lang="zh-CN" altLang="zh-CN" dirty="0" smtClean="0">
                <a:latin typeface="黑体"/>
                <a:ea typeface="黑体"/>
              </a:rPr>
              <a:t>、</a:t>
            </a:r>
            <a:r>
              <a:rPr lang="zh-CN" altLang="en-US" dirty="0" smtClean="0">
                <a:latin typeface="黑体"/>
                <a:ea typeface="黑体"/>
              </a:rPr>
              <a:t>增长战略（扩张战略）</a:t>
            </a:r>
            <a:r>
              <a:rPr lang="zh-CN" altLang="zh-CN" dirty="0" smtClean="0">
                <a:latin typeface="黑体"/>
                <a:ea typeface="黑体"/>
              </a:rPr>
              <a:t>；</a:t>
            </a:r>
            <a:endParaRPr lang="en-US" altLang="zh-CN" dirty="0" smtClean="0">
              <a:latin typeface="黑体"/>
              <a:ea typeface="黑体"/>
            </a:endParaRPr>
          </a:p>
          <a:p>
            <a:pPr lvl="0"/>
            <a:r>
              <a:rPr lang="zh-CN" altLang="zh-CN" dirty="0" smtClean="0">
                <a:latin typeface="黑体"/>
                <a:ea typeface="黑体"/>
              </a:rPr>
              <a:t>3</a:t>
            </a:r>
            <a:r>
              <a:rPr lang="zh-CN" altLang="en-US" dirty="0" smtClean="0">
                <a:latin typeface="黑体"/>
                <a:ea typeface="黑体"/>
              </a:rPr>
              <a:t>、撤退战略</a:t>
            </a:r>
            <a:endParaRPr lang="zh-CN" altLang="zh-CN" dirty="0">
              <a:latin typeface="黑体"/>
              <a:ea typeface="黑体"/>
            </a:endParaRPr>
          </a:p>
        </p:txBody>
      </p:sp>
      <p:grpSp>
        <p:nvGrpSpPr>
          <p:cNvPr id="24" name="组合 18"/>
          <p:cNvGrpSpPr>
            <a:grpSpLocks/>
          </p:cNvGrpSpPr>
          <p:nvPr/>
        </p:nvGrpSpPr>
        <p:grpSpPr bwMode="auto">
          <a:xfrm>
            <a:off x="3963134" y="2536567"/>
            <a:ext cx="1994036" cy="1349530"/>
            <a:chOff x="0" y="0"/>
            <a:chExt cx="2093189" cy="1416774"/>
          </a:xfrm>
          <a:solidFill>
            <a:srgbClr val="CB1B3D"/>
          </a:solidFill>
        </p:grpSpPr>
        <p:sp>
          <p:nvSpPr>
            <p:cNvPr id="25"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7"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smtClean="0">
                  <a:solidFill>
                    <a:schemeClr val="bg1"/>
                  </a:solidFill>
                  <a:latin typeface="微软雅黑" pitchFamily="34" charset="-122"/>
                  <a:ea typeface="微软雅黑" pitchFamily="34" charset="-122"/>
                </a:rPr>
                <a:t>0</a:t>
              </a:r>
              <a:r>
                <a:rPr lang="en-US" altLang="zh-CN" sz="3000" dirty="0" smtClean="0">
                  <a:solidFill>
                    <a:schemeClr val="bg1"/>
                  </a:solidFill>
                  <a:latin typeface="微软雅黑" pitchFamily="34" charset="-122"/>
                  <a:ea typeface="微软雅黑" pitchFamily="34" charset="-122"/>
                </a:rPr>
                <a:t>3</a:t>
              </a:r>
              <a:endParaRPr lang="zh-CN" altLang="en-US" sz="3000" dirty="0">
                <a:solidFill>
                  <a:schemeClr val="bg1"/>
                </a:solidFill>
                <a:latin typeface="微软雅黑" pitchFamily="34" charset="-122"/>
                <a:ea typeface="微软雅黑" pitchFamily="34" charset="-122"/>
              </a:endParaRPr>
            </a:p>
          </p:txBody>
        </p:sp>
      </p:grpSp>
      <p:grpSp>
        <p:nvGrpSpPr>
          <p:cNvPr id="28" name="组合 244"/>
          <p:cNvGrpSpPr/>
          <p:nvPr/>
        </p:nvGrpSpPr>
        <p:grpSpPr>
          <a:xfrm>
            <a:off x="3530950" y="3075806"/>
            <a:ext cx="1041050" cy="27000"/>
            <a:chOff x="2531312" y="2421168"/>
            <a:chExt cx="1388066" cy="36000"/>
          </a:xfrm>
          <a:solidFill>
            <a:schemeClr val="tx1">
              <a:lumMod val="50000"/>
              <a:lumOff val="50000"/>
            </a:schemeClr>
          </a:solidFill>
        </p:grpSpPr>
        <p:cxnSp>
          <p:nvCxnSpPr>
            <p:cNvPr id="29"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232"/>
          <p:cNvSpPr txBox="1"/>
          <p:nvPr/>
        </p:nvSpPr>
        <p:spPr>
          <a:xfrm>
            <a:off x="1475656" y="3651870"/>
            <a:ext cx="3960440" cy="900232"/>
          </a:xfrm>
          <a:prstGeom prst="rect">
            <a:avLst/>
          </a:prstGeom>
          <a:noFill/>
        </p:spPr>
        <p:txBody>
          <a:bodyPr wrap="square" lIns="68566" tIns="34283" rIns="68566" bIns="34283" rtlCol="0">
            <a:spAutoFit/>
          </a:bodyPr>
          <a:lstStyle/>
          <a:p>
            <a:pPr lvl="0"/>
            <a:r>
              <a:rPr lang="en-US" altLang="zh-CN" dirty="0">
                <a:latin typeface="黑体"/>
                <a:ea typeface="黑体"/>
              </a:rPr>
              <a:t>1</a:t>
            </a:r>
            <a:r>
              <a:rPr lang="zh-CN" altLang="zh-CN" dirty="0" smtClean="0">
                <a:latin typeface="黑体"/>
                <a:ea typeface="黑体"/>
              </a:rPr>
              <a:t>、</a:t>
            </a:r>
            <a:r>
              <a:rPr lang="zh-CN" altLang="en-US" dirty="0" smtClean="0">
                <a:latin typeface="黑体"/>
                <a:ea typeface="黑体"/>
              </a:rPr>
              <a:t>市场营销</a:t>
            </a:r>
            <a:r>
              <a:rPr lang="zh-CN" altLang="zh-CN" dirty="0" smtClean="0">
                <a:latin typeface="黑体"/>
                <a:ea typeface="黑体"/>
              </a:rPr>
              <a:t>；</a:t>
            </a:r>
            <a:r>
              <a:rPr lang="zh-CN" altLang="en-US" dirty="0" smtClean="0">
                <a:latin typeface="黑体"/>
                <a:ea typeface="黑体"/>
              </a:rPr>
              <a:t> </a:t>
            </a:r>
            <a:r>
              <a:rPr lang="en-US" altLang="zh-CN" dirty="0" smtClean="0">
                <a:latin typeface="黑体"/>
                <a:ea typeface="黑体"/>
              </a:rPr>
              <a:t>2</a:t>
            </a:r>
            <a:r>
              <a:rPr lang="zh-CN" altLang="zh-CN" dirty="0" smtClean="0">
                <a:latin typeface="黑体"/>
                <a:ea typeface="黑体"/>
              </a:rPr>
              <a:t>、</a:t>
            </a:r>
            <a:r>
              <a:rPr lang="zh-CN" altLang="en-US" dirty="0" smtClean="0">
                <a:latin typeface="黑体"/>
                <a:ea typeface="黑体"/>
              </a:rPr>
              <a:t>财务战略</a:t>
            </a:r>
            <a:r>
              <a:rPr lang="zh-CN" altLang="zh-CN" dirty="0" smtClean="0">
                <a:latin typeface="黑体"/>
                <a:ea typeface="黑体"/>
              </a:rPr>
              <a:t>；</a:t>
            </a:r>
            <a:endParaRPr lang="en-US" altLang="zh-CN" dirty="0" smtClean="0">
              <a:latin typeface="黑体"/>
              <a:ea typeface="黑体"/>
            </a:endParaRPr>
          </a:p>
          <a:p>
            <a:pPr lvl="0"/>
            <a:r>
              <a:rPr lang="en-US" altLang="zh-CN" dirty="0" smtClean="0">
                <a:latin typeface="黑体"/>
                <a:ea typeface="黑体"/>
              </a:rPr>
              <a:t>3</a:t>
            </a:r>
            <a:r>
              <a:rPr lang="zh-CN" altLang="zh-CN" dirty="0" smtClean="0">
                <a:latin typeface="黑体"/>
                <a:ea typeface="黑体"/>
              </a:rPr>
              <a:t>、</a:t>
            </a:r>
            <a:r>
              <a:rPr lang="zh-CN" altLang="en-US" dirty="0" smtClean="0">
                <a:latin typeface="黑体"/>
                <a:ea typeface="黑体"/>
              </a:rPr>
              <a:t>生产战略</a:t>
            </a:r>
            <a:r>
              <a:rPr lang="zh-CN" altLang="zh-CN" dirty="0" smtClean="0">
                <a:latin typeface="黑体"/>
                <a:ea typeface="黑体"/>
              </a:rPr>
              <a:t>；</a:t>
            </a:r>
            <a:r>
              <a:rPr lang="zh-CN" altLang="zh-CN" dirty="0">
                <a:latin typeface="黑体"/>
                <a:ea typeface="黑体"/>
              </a:rPr>
              <a:t> </a:t>
            </a:r>
            <a:r>
              <a:rPr lang="zh-CN" altLang="zh-CN" dirty="0" smtClean="0">
                <a:latin typeface="黑体"/>
                <a:ea typeface="黑体"/>
              </a:rPr>
              <a:t>4</a:t>
            </a:r>
            <a:r>
              <a:rPr lang="zh-CN" altLang="en-US" dirty="0" smtClean="0">
                <a:latin typeface="黑体"/>
                <a:ea typeface="黑体"/>
              </a:rPr>
              <a:t>、研究与开发战略；</a:t>
            </a:r>
            <a:endParaRPr lang="en-US" altLang="zh-CN" dirty="0" smtClean="0">
              <a:latin typeface="黑体"/>
              <a:ea typeface="黑体"/>
            </a:endParaRPr>
          </a:p>
          <a:p>
            <a:pPr lvl="0"/>
            <a:r>
              <a:rPr lang="zh-CN" altLang="zh-CN" dirty="0" smtClean="0">
                <a:latin typeface="黑体"/>
                <a:ea typeface="黑体"/>
              </a:rPr>
              <a:t>5</a:t>
            </a:r>
            <a:r>
              <a:rPr lang="zh-CN" altLang="en-US" dirty="0" smtClean="0">
                <a:latin typeface="黑体"/>
                <a:ea typeface="黑体"/>
              </a:rPr>
              <a:t>、人力资源战略；</a:t>
            </a:r>
            <a:r>
              <a:rPr lang="zh-CN" altLang="zh-CN" dirty="0">
                <a:latin typeface="黑体"/>
                <a:ea typeface="黑体"/>
              </a:rPr>
              <a:t> </a:t>
            </a:r>
            <a:r>
              <a:rPr lang="zh-CN" altLang="zh-CN" dirty="0" smtClean="0">
                <a:latin typeface="黑体"/>
                <a:ea typeface="黑体"/>
              </a:rPr>
              <a:t>6</a:t>
            </a:r>
            <a:r>
              <a:rPr lang="zh-CN" altLang="en-US" dirty="0" smtClean="0">
                <a:latin typeface="黑体"/>
                <a:ea typeface="黑体"/>
              </a:rPr>
              <a:t>、组织调整战略</a:t>
            </a:r>
            <a:endParaRPr lang="zh-CN" altLang="zh-CN" dirty="0">
              <a:latin typeface="黑体"/>
              <a:ea typeface="黑体"/>
            </a:endParaRPr>
          </a:p>
        </p:txBody>
      </p:sp>
      <p:grpSp>
        <p:nvGrpSpPr>
          <p:cNvPr id="32" name="组合 3"/>
          <p:cNvGrpSpPr/>
          <p:nvPr/>
        </p:nvGrpSpPr>
        <p:grpSpPr>
          <a:xfrm>
            <a:off x="1581530" y="2792528"/>
            <a:ext cx="1944216" cy="541694"/>
            <a:chOff x="1068521" y="2239458"/>
            <a:chExt cx="1488051" cy="569505"/>
          </a:xfrm>
        </p:grpSpPr>
        <p:sp>
          <p:nvSpPr>
            <p:cNvPr id="33" name="圆角矩形 3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4"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n-ea"/>
                  <a:cs typeface="华文黑体" pitchFamily="2" charset="-122"/>
                </a:rPr>
                <a:t>职能层战略</a:t>
              </a:r>
              <a:endParaRPr lang="zh-CN" altLang="en-US" sz="2000" dirty="0">
                <a:solidFill>
                  <a:schemeClr val="bg1"/>
                </a:solidFill>
                <a:latin typeface="+mn-ea"/>
                <a:cs typeface="华文黑体" pitchFamily="2" charset="-122"/>
              </a:endParaRPr>
            </a:p>
          </p:txBody>
        </p:sp>
      </p:grpSp>
    </p:spTree>
    <p:extLst>
      <p:ext uri="{BB962C8B-B14F-4D97-AF65-F5344CB8AC3E}">
        <p14:creationId xmlns:p14="http://schemas.microsoft.com/office/powerpoint/2010/main" val="422862365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ppt_x"/>
                                          </p:val>
                                        </p:tav>
                                        <p:tav tm="100000">
                                          <p:val>
                                            <p:strVal val="#ppt_x"/>
                                          </p:val>
                                        </p:tav>
                                      </p:tavLst>
                                    </p:anim>
                                    <p:anim calcmode="lin" valueType="num">
                                      <p:cBhvr additive="base">
                                        <p:cTn id="13" dur="50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ipe(right)">
                                      <p:cBhvr>
                                        <p:cTn id="21" dur="500"/>
                                        <p:tgtEl>
                                          <p:spTgt spid="46"/>
                                        </p:tgtEl>
                                      </p:cBhvr>
                                    </p:animEffect>
                                  </p:childTnLst>
                                </p:cTn>
                              </p:par>
                              <p:par>
                                <p:cTn id="22" presetID="2" presetClass="entr" presetSubtype="8" fill="hold" nodeType="with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0-#ppt_w/2"/>
                                          </p:val>
                                        </p:tav>
                                        <p:tav tm="100000">
                                          <p:val>
                                            <p:strVal val="#ppt_x"/>
                                          </p:val>
                                        </p:tav>
                                      </p:tavLst>
                                    </p:anim>
                                    <p:anim calcmode="lin" valueType="num">
                                      <p:cBhvr additive="base">
                                        <p:cTn id="25" dur="500" fill="hold"/>
                                        <p:tgtEl>
                                          <p:spTgt spid="5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1+#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par>
                                <p:cTn id="30" presetID="14" presetClass="entr" presetSubtype="10"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randombar(horizontal)">
                                      <p:cBhvr>
                                        <p:cTn id="32" dur="500"/>
                                        <p:tgtEl>
                                          <p:spTgt spid="5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randombar(horizontal)">
                                      <p:cBhvr>
                                        <p:cTn id="35" dur="500"/>
                                        <p:tgtEl>
                                          <p:spTgt spid="26"/>
                                        </p:tgtEl>
                                      </p:cBhvr>
                                    </p:animEffect>
                                  </p:childTnLst>
                                </p:cTn>
                              </p:par>
                            </p:childTnLst>
                          </p:cTn>
                        </p:par>
                        <p:par>
                          <p:cTn id="36" fill="hold">
                            <p:stCondLst>
                              <p:cond delay="2000"/>
                            </p:stCondLst>
                            <p:childTnLst>
                              <p:par>
                                <p:cTn id="37" presetID="2" presetClass="entr" presetSubtype="1"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ppt_x"/>
                                          </p:val>
                                        </p:tav>
                                        <p:tav tm="100000">
                                          <p:val>
                                            <p:strVal val="#ppt_x"/>
                                          </p:val>
                                        </p:tav>
                                      </p:tavLst>
                                    </p:anim>
                                    <p:anim calcmode="lin" valueType="num">
                                      <p:cBhvr additive="base">
                                        <p:cTn id="40" dur="500" fill="hold"/>
                                        <p:tgtEl>
                                          <p:spTgt spid="24"/>
                                        </p:tgtEl>
                                        <p:attrNameLst>
                                          <p:attrName>ppt_y</p:attrName>
                                        </p:attrNameLst>
                                      </p:cBhvr>
                                      <p:tavLst>
                                        <p:tav tm="0">
                                          <p:val>
                                            <p:strVal val="0-#ppt_h/2"/>
                                          </p:val>
                                        </p:tav>
                                        <p:tav tm="100000">
                                          <p:val>
                                            <p:strVal val="#ppt_y"/>
                                          </p:val>
                                        </p:tav>
                                      </p:tavLst>
                                    </p:anim>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500"/>
                                        <p:tgtEl>
                                          <p:spTgt spid="28"/>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randombar(horizontal)">
                                      <p:cBhvr>
                                        <p:cTn id="47" dur="500"/>
                                        <p:tgtEl>
                                          <p:spTgt spid="31"/>
                                        </p:tgtEl>
                                      </p:cBhvr>
                                    </p:animEffect>
                                  </p:childTnLst>
                                </p:cTn>
                              </p:par>
                              <p:par>
                                <p:cTn id="48" presetID="2" presetClass="entr" presetSubtype="8" fill="hold" nodeType="with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500" fill="hold"/>
                                        <p:tgtEl>
                                          <p:spTgt spid="32"/>
                                        </p:tgtEl>
                                        <p:attrNameLst>
                                          <p:attrName>ppt_x</p:attrName>
                                        </p:attrNameLst>
                                      </p:cBhvr>
                                      <p:tavLst>
                                        <p:tav tm="0">
                                          <p:val>
                                            <p:strVal val="0-#ppt_w/2"/>
                                          </p:val>
                                        </p:tav>
                                        <p:tav tm="100000">
                                          <p:val>
                                            <p:strVal val="#ppt_x"/>
                                          </p:val>
                                        </p:tav>
                                      </p:tavLst>
                                    </p:anim>
                                    <p:anim calcmode="lin" valueType="num">
                                      <p:cBhvr additive="base">
                                        <p:cTn id="51"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26"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244"/>
          <p:cNvGrpSpPr/>
          <p:nvPr/>
        </p:nvGrpSpPr>
        <p:grpSpPr>
          <a:xfrm flipH="1">
            <a:off x="4910026" y="1803300"/>
            <a:ext cx="1041050" cy="27000"/>
            <a:chOff x="2531312" y="2421168"/>
            <a:chExt cx="1388066" cy="36000"/>
          </a:xfrm>
          <a:solidFill>
            <a:schemeClr val="tx1">
              <a:lumMod val="50000"/>
              <a:lumOff val="50000"/>
            </a:schemeClr>
          </a:solidFill>
        </p:grpSpPr>
        <p:cxnSp>
          <p:nvCxnSpPr>
            <p:cNvPr id="44"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8"/>
          <p:cNvGrpSpPr/>
          <p:nvPr/>
        </p:nvGrpSpPr>
        <p:grpSpPr>
          <a:xfrm>
            <a:off x="2256297" y="1803300"/>
            <a:ext cx="1041050" cy="27000"/>
            <a:chOff x="2531312" y="2421168"/>
            <a:chExt cx="1388066" cy="36000"/>
          </a:xfrm>
          <a:solidFill>
            <a:schemeClr val="tx1">
              <a:lumMod val="50000"/>
              <a:lumOff val="50000"/>
            </a:schemeClr>
          </a:solidFill>
        </p:grpSpPr>
        <p:cxnSp>
          <p:nvCxnSpPr>
            <p:cNvPr id="47"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18"/>
          <p:cNvGrpSpPr>
            <a:grpSpLocks/>
          </p:cNvGrpSpPr>
          <p:nvPr/>
        </p:nvGrpSpPr>
        <p:grpSpPr bwMode="auto">
          <a:xfrm>
            <a:off x="2891253" y="1637586"/>
            <a:ext cx="1994036" cy="1349530"/>
            <a:chOff x="0" y="0"/>
            <a:chExt cx="2093189" cy="1416774"/>
          </a:xfrm>
          <a:solidFill>
            <a:srgbClr val="CB1B3D"/>
          </a:solidFill>
        </p:grpSpPr>
        <p:sp>
          <p:nvSpPr>
            <p:cNvPr id="50"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1"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52" name="组合 21"/>
          <p:cNvGrpSpPr>
            <a:grpSpLocks/>
          </p:cNvGrpSpPr>
          <p:nvPr/>
        </p:nvGrpSpPr>
        <p:grpSpPr bwMode="auto">
          <a:xfrm>
            <a:off x="3929119" y="1637586"/>
            <a:ext cx="1995549" cy="1349530"/>
            <a:chOff x="0" y="0"/>
            <a:chExt cx="2093189" cy="1416774"/>
          </a:xfrm>
          <a:solidFill>
            <a:srgbClr val="CB1B3D"/>
          </a:solidFill>
        </p:grpSpPr>
        <p:sp>
          <p:nvSpPr>
            <p:cNvPr id="53"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4"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56" name="TextBox 232"/>
          <p:cNvSpPr txBox="1"/>
          <p:nvPr/>
        </p:nvSpPr>
        <p:spPr>
          <a:xfrm>
            <a:off x="6177892" y="2127126"/>
            <a:ext cx="2050809" cy="1454230"/>
          </a:xfrm>
          <a:prstGeom prst="rect">
            <a:avLst/>
          </a:prstGeom>
          <a:noFill/>
        </p:spPr>
        <p:txBody>
          <a:bodyPr wrap="square" lIns="68566" tIns="34283" rIns="68566" bIns="34283" rtlCol="0">
            <a:spAutoFit/>
          </a:bodyPr>
          <a:lstStyle/>
          <a:p>
            <a:pPr lvl="0"/>
            <a:r>
              <a:rPr lang="en-US" altLang="zh-CN" dirty="0">
                <a:latin typeface="黑体"/>
                <a:ea typeface="黑体"/>
              </a:rPr>
              <a:t>1</a:t>
            </a:r>
            <a:r>
              <a:rPr lang="zh-CN" altLang="zh-CN" dirty="0" smtClean="0">
                <a:latin typeface="黑体"/>
                <a:ea typeface="黑体"/>
              </a:rPr>
              <a:t>、</a:t>
            </a:r>
            <a:r>
              <a:rPr lang="zh-CN" altLang="en-US" dirty="0" smtClean="0">
                <a:latin typeface="黑体"/>
                <a:ea typeface="黑体"/>
              </a:rPr>
              <a:t>市场需求</a:t>
            </a:r>
            <a:r>
              <a:rPr lang="zh-CN" altLang="zh-CN" dirty="0" smtClean="0">
                <a:latin typeface="黑体"/>
                <a:ea typeface="黑体"/>
              </a:rPr>
              <a:t>；</a:t>
            </a:r>
            <a:endParaRPr lang="en-US" altLang="zh-CN" dirty="0" smtClean="0">
              <a:latin typeface="黑体"/>
              <a:ea typeface="黑体"/>
            </a:endParaRPr>
          </a:p>
          <a:p>
            <a:pPr lvl="0"/>
            <a:r>
              <a:rPr lang="en-US" altLang="zh-CN" dirty="0" smtClean="0">
                <a:latin typeface="黑体"/>
                <a:ea typeface="黑体"/>
              </a:rPr>
              <a:t>2</a:t>
            </a:r>
            <a:r>
              <a:rPr lang="zh-CN" altLang="zh-CN" dirty="0" smtClean="0">
                <a:latin typeface="黑体"/>
                <a:ea typeface="黑体"/>
              </a:rPr>
              <a:t>、</a:t>
            </a:r>
            <a:r>
              <a:rPr lang="zh-CN" altLang="en-US" dirty="0" smtClean="0">
                <a:latin typeface="黑体"/>
                <a:ea typeface="黑体"/>
              </a:rPr>
              <a:t>竞争对手</a:t>
            </a:r>
            <a:r>
              <a:rPr lang="zh-CN" altLang="zh-CN" dirty="0" smtClean="0">
                <a:latin typeface="黑体"/>
                <a:ea typeface="黑体"/>
              </a:rPr>
              <a:t>；</a:t>
            </a:r>
            <a:endParaRPr lang="en-US" altLang="zh-CN" dirty="0" smtClean="0">
              <a:latin typeface="黑体"/>
              <a:ea typeface="黑体"/>
            </a:endParaRPr>
          </a:p>
          <a:p>
            <a:pPr lvl="0"/>
            <a:r>
              <a:rPr lang="en-US" altLang="zh-CN" dirty="0" smtClean="0">
                <a:latin typeface="黑体"/>
                <a:ea typeface="黑体"/>
              </a:rPr>
              <a:t>3</a:t>
            </a:r>
            <a:r>
              <a:rPr lang="zh-CN" altLang="zh-CN" dirty="0" smtClean="0">
                <a:latin typeface="黑体"/>
                <a:ea typeface="黑体"/>
              </a:rPr>
              <a:t>、</a:t>
            </a:r>
            <a:r>
              <a:rPr lang="zh-CN" altLang="en-US" dirty="0" smtClean="0">
                <a:latin typeface="黑体"/>
                <a:ea typeface="黑体"/>
              </a:rPr>
              <a:t>联合对象</a:t>
            </a:r>
            <a:r>
              <a:rPr lang="zh-CN" altLang="zh-CN" dirty="0" smtClean="0">
                <a:latin typeface="黑体"/>
                <a:ea typeface="黑体"/>
              </a:rPr>
              <a:t>；</a:t>
            </a:r>
            <a:endParaRPr lang="en-US" altLang="zh-CN" dirty="0" smtClean="0">
              <a:latin typeface="黑体"/>
              <a:ea typeface="黑体"/>
            </a:endParaRPr>
          </a:p>
          <a:p>
            <a:pPr lvl="0"/>
            <a:r>
              <a:rPr lang="zh-CN" altLang="zh-CN" dirty="0" smtClean="0">
                <a:latin typeface="黑体"/>
                <a:ea typeface="黑体"/>
              </a:rPr>
              <a:t>4</a:t>
            </a:r>
            <a:r>
              <a:rPr lang="zh-CN" altLang="en-US" dirty="0" smtClean="0">
                <a:latin typeface="黑体"/>
                <a:ea typeface="黑体"/>
              </a:rPr>
              <a:t>、资源供应；</a:t>
            </a:r>
            <a:endParaRPr lang="en-US" altLang="zh-CN" dirty="0" smtClean="0">
              <a:latin typeface="黑体"/>
              <a:ea typeface="黑体"/>
            </a:endParaRPr>
          </a:p>
          <a:p>
            <a:pPr lvl="0"/>
            <a:r>
              <a:rPr lang="zh-CN" altLang="zh-CN" dirty="0" smtClean="0">
                <a:latin typeface="黑体"/>
                <a:ea typeface="黑体"/>
              </a:rPr>
              <a:t>5</a:t>
            </a:r>
            <a:r>
              <a:rPr lang="zh-CN" altLang="en-US" dirty="0" smtClean="0">
                <a:latin typeface="黑体"/>
                <a:ea typeface="黑体"/>
              </a:rPr>
              <a:t>、内部条件</a:t>
            </a:r>
            <a:endParaRPr lang="zh-CN" altLang="zh-CN" dirty="0">
              <a:latin typeface="黑体"/>
              <a:ea typeface="黑体"/>
            </a:endParaRPr>
          </a:p>
        </p:txBody>
      </p:sp>
      <p:grpSp>
        <p:nvGrpSpPr>
          <p:cNvPr id="57" name="组合 3"/>
          <p:cNvGrpSpPr/>
          <p:nvPr/>
        </p:nvGrpSpPr>
        <p:grpSpPr>
          <a:xfrm>
            <a:off x="827584" y="1524147"/>
            <a:ext cx="1944216" cy="689119"/>
            <a:chOff x="1068521" y="2273644"/>
            <a:chExt cx="1488051" cy="724498"/>
          </a:xfrm>
        </p:grpSpPr>
        <p:sp>
          <p:nvSpPr>
            <p:cNvPr id="58" name="圆角矩形 57"/>
            <p:cNvSpPr/>
            <p:nvPr/>
          </p:nvSpPr>
          <p:spPr>
            <a:xfrm>
              <a:off x="1085142" y="2279026"/>
              <a:ext cx="1439660" cy="71911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224"/>
            <p:cNvSpPr txBox="1"/>
            <p:nvPr/>
          </p:nvSpPr>
          <p:spPr>
            <a:xfrm>
              <a:off x="1068521" y="2273644"/>
              <a:ext cx="1488051" cy="647155"/>
            </a:xfrm>
            <a:prstGeom prst="rect">
              <a:avLst/>
            </a:prstGeom>
            <a:noFill/>
          </p:spPr>
          <p:txBody>
            <a:bodyPr wrap="square" lIns="68573" tIns="0" rIns="68573" bIns="0" rtlCol="0" anchor="t">
              <a:spAutoFit/>
            </a:bodyPr>
            <a:lstStyle/>
            <a:p>
              <a:pPr algn="ctr"/>
              <a:r>
                <a:rPr lang="zh-CN" altLang="en-US" sz="2000" dirty="0" smtClean="0">
                  <a:solidFill>
                    <a:schemeClr val="bg1"/>
                  </a:solidFill>
                  <a:latin typeface="+mn-ea"/>
                  <a:cs typeface="华文黑体" pitchFamily="2" charset="-122"/>
                </a:rPr>
                <a:t>不同因素对战略选择的影响</a:t>
              </a:r>
              <a:endParaRPr lang="zh-CN" altLang="en-US" sz="2000" dirty="0">
                <a:solidFill>
                  <a:schemeClr val="bg1"/>
                </a:solidFill>
                <a:latin typeface="+mn-ea"/>
                <a:cs typeface="华文黑体" pitchFamily="2" charset="-122"/>
              </a:endParaRPr>
            </a:p>
          </p:txBody>
        </p:sp>
      </p:grpSp>
      <p:grpSp>
        <p:nvGrpSpPr>
          <p:cNvPr id="60" name="组合 4"/>
          <p:cNvGrpSpPr/>
          <p:nvPr/>
        </p:nvGrpSpPr>
        <p:grpSpPr>
          <a:xfrm>
            <a:off x="6098704" y="1632718"/>
            <a:ext cx="2001688" cy="467999"/>
            <a:chOff x="7725958" y="2193726"/>
            <a:chExt cx="3023999" cy="623999"/>
          </a:xfrm>
        </p:grpSpPr>
        <p:sp>
          <p:nvSpPr>
            <p:cNvPr id="61" name="圆角矩形 60"/>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87"/>
            <p:cNvSpPr txBox="1"/>
            <p:nvPr/>
          </p:nvSpPr>
          <p:spPr>
            <a:xfrm>
              <a:off x="7803099" y="2197630"/>
              <a:ext cx="2908764" cy="615554"/>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环境</a:t>
              </a:r>
              <a:endParaRPr lang="zh-CN" altLang="en-US" sz="2000" dirty="0">
                <a:solidFill>
                  <a:schemeClr val="bg1"/>
                </a:solidFill>
                <a:latin typeface="+mj-ea"/>
                <a:ea typeface="+mj-ea"/>
                <a:cs typeface="华文黑体" pitchFamily="2" charset="-122"/>
              </a:endParaRPr>
            </a:p>
          </p:txBody>
        </p:sp>
      </p:grpSp>
      <p:sp>
        <p:nvSpPr>
          <p:cNvPr id="22" name="文本框 21"/>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企业经营战略选择</a:t>
            </a:r>
            <a:endParaRPr kumimoji="1" lang="zh-CN" altLang="en-US" sz="3200" dirty="0">
              <a:latin typeface="黑体"/>
              <a:ea typeface="黑体"/>
            </a:endParaRPr>
          </a:p>
        </p:txBody>
      </p:sp>
      <p:sp>
        <p:nvSpPr>
          <p:cNvPr id="26" name="TextBox 232"/>
          <p:cNvSpPr txBox="1"/>
          <p:nvPr/>
        </p:nvSpPr>
        <p:spPr>
          <a:xfrm>
            <a:off x="755576" y="2283718"/>
            <a:ext cx="2487038" cy="1177231"/>
          </a:xfrm>
          <a:prstGeom prst="rect">
            <a:avLst/>
          </a:prstGeom>
          <a:noFill/>
        </p:spPr>
        <p:txBody>
          <a:bodyPr wrap="square" lIns="68566" tIns="34283" rIns="68566" bIns="34283" rtlCol="0">
            <a:spAutoFit/>
          </a:bodyPr>
          <a:lstStyle/>
          <a:p>
            <a:pPr lvl="0"/>
            <a:r>
              <a:rPr lang="en-US" altLang="zh-CN" dirty="0">
                <a:latin typeface="黑体"/>
                <a:ea typeface="黑体"/>
              </a:rPr>
              <a:t>1</a:t>
            </a:r>
            <a:r>
              <a:rPr lang="zh-CN" altLang="zh-CN" dirty="0" smtClean="0">
                <a:latin typeface="黑体"/>
                <a:ea typeface="黑体"/>
              </a:rPr>
              <a:t>、</a:t>
            </a:r>
            <a:r>
              <a:rPr lang="zh-CN" altLang="en-US" dirty="0" smtClean="0">
                <a:latin typeface="黑体"/>
                <a:ea typeface="黑体"/>
              </a:rPr>
              <a:t>前期战略</a:t>
            </a:r>
            <a:r>
              <a:rPr lang="zh-CN" altLang="zh-CN" dirty="0" smtClean="0">
                <a:latin typeface="黑体"/>
                <a:ea typeface="黑体"/>
              </a:rPr>
              <a:t>；</a:t>
            </a:r>
            <a:endParaRPr lang="en-US" altLang="zh-CN" dirty="0" smtClean="0">
              <a:latin typeface="黑体"/>
              <a:ea typeface="黑体"/>
            </a:endParaRPr>
          </a:p>
          <a:p>
            <a:pPr lvl="0"/>
            <a:r>
              <a:rPr lang="zh-CN" altLang="zh-CN" dirty="0" smtClean="0">
                <a:latin typeface="黑体"/>
                <a:ea typeface="黑体"/>
              </a:rPr>
              <a:t>2</a:t>
            </a:r>
            <a:r>
              <a:rPr lang="zh-CN" altLang="en-US" dirty="0" smtClean="0">
                <a:latin typeface="黑体"/>
                <a:ea typeface="黑体"/>
              </a:rPr>
              <a:t>、承受风险的态度；</a:t>
            </a:r>
            <a:endParaRPr lang="en-US" altLang="zh-CN" dirty="0" smtClean="0">
              <a:latin typeface="黑体"/>
              <a:ea typeface="黑体"/>
            </a:endParaRPr>
          </a:p>
          <a:p>
            <a:pPr lvl="0"/>
            <a:r>
              <a:rPr lang="zh-CN" altLang="zh-CN" dirty="0" smtClean="0">
                <a:latin typeface="黑体"/>
                <a:ea typeface="黑体"/>
              </a:rPr>
              <a:t>3</a:t>
            </a:r>
            <a:r>
              <a:rPr lang="zh-CN" altLang="en-US" dirty="0" smtClean="0">
                <a:latin typeface="黑体"/>
                <a:ea typeface="黑体"/>
              </a:rPr>
              <a:t>、企业文化</a:t>
            </a:r>
            <a:endParaRPr lang="en-US" altLang="zh-CN" dirty="0" smtClean="0">
              <a:latin typeface="黑体"/>
              <a:ea typeface="黑体"/>
            </a:endParaRPr>
          </a:p>
          <a:p>
            <a:pPr lvl="0"/>
            <a:r>
              <a:rPr lang="zh-CN" altLang="zh-CN" dirty="0" smtClean="0">
                <a:latin typeface="黑体"/>
                <a:ea typeface="黑体"/>
              </a:rPr>
              <a:t>4</a:t>
            </a:r>
            <a:r>
              <a:rPr lang="zh-CN" altLang="en-US" dirty="0" smtClean="0">
                <a:latin typeface="黑体"/>
                <a:ea typeface="黑体"/>
              </a:rPr>
              <a:t>、时间期限</a:t>
            </a:r>
            <a:endParaRPr lang="zh-CN" altLang="zh-CN" dirty="0">
              <a:latin typeface="黑体"/>
              <a:ea typeface="黑体"/>
            </a:endParaRPr>
          </a:p>
        </p:txBody>
      </p:sp>
    </p:spTree>
    <p:extLst>
      <p:ext uri="{BB962C8B-B14F-4D97-AF65-F5344CB8AC3E}">
        <p14:creationId xmlns:p14="http://schemas.microsoft.com/office/powerpoint/2010/main" val="247921659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ppt_x"/>
                                          </p:val>
                                        </p:tav>
                                        <p:tav tm="100000">
                                          <p:val>
                                            <p:strVal val="#ppt_x"/>
                                          </p:val>
                                        </p:tav>
                                      </p:tavLst>
                                    </p:anim>
                                    <p:anim calcmode="lin" valueType="num">
                                      <p:cBhvr additive="base">
                                        <p:cTn id="13" dur="50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wipe(left)">
                                      <p:cBhvr>
                                        <p:cTn id="17" dur="500"/>
                                        <p:tgtEl>
                                          <p:spTgt spid="43"/>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ipe(right)">
                                      <p:cBhvr>
                                        <p:cTn id="21" dur="500"/>
                                        <p:tgtEl>
                                          <p:spTgt spid="46"/>
                                        </p:tgtEl>
                                      </p:cBhvr>
                                    </p:animEffect>
                                  </p:childTnLst>
                                </p:cTn>
                              </p:par>
                              <p:par>
                                <p:cTn id="22" presetID="2" presetClass="entr" presetSubtype="8" fill="hold" nodeType="with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0-#ppt_w/2"/>
                                          </p:val>
                                        </p:tav>
                                        <p:tav tm="100000">
                                          <p:val>
                                            <p:strVal val="#ppt_x"/>
                                          </p:val>
                                        </p:tav>
                                      </p:tavLst>
                                    </p:anim>
                                    <p:anim calcmode="lin" valueType="num">
                                      <p:cBhvr additive="base">
                                        <p:cTn id="25" dur="500" fill="hold"/>
                                        <p:tgtEl>
                                          <p:spTgt spid="5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1+#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par>
                                <p:cTn id="30" presetID="14" presetClass="entr" presetSubtype="10"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randombar(horizontal)">
                                      <p:cBhvr>
                                        <p:cTn id="32" dur="500"/>
                                        <p:tgtEl>
                                          <p:spTgt spid="5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randombar(horizontal)">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Box 115"/>
          <p:cNvSpPr txBox="1"/>
          <p:nvPr/>
        </p:nvSpPr>
        <p:spPr>
          <a:xfrm>
            <a:off x="10733573" y="1132062"/>
            <a:ext cx="1674186" cy="429334"/>
          </a:xfrm>
          <a:prstGeom prst="rect">
            <a:avLst/>
          </a:prstGeom>
          <a:noFill/>
        </p:spPr>
        <p:txBody>
          <a:bodyPr wrap="square" lIns="68566" tIns="34283" rIns="68566" bIns="34283" rtlCol="0">
            <a:spAutoFit/>
          </a:bodyPr>
          <a:lstStyle/>
          <a:p>
            <a:pPr algn="ctr">
              <a:lnSpc>
                <a:spcPct val="130000"/>
              </a:lnSpc>
            </a:pPr>
            <a:r>
              <a:rPr lang="zh-CN" altLang="en-US" sz="900" dirty="0">
                <a:solidFill>
                  <a:schemeClr val="bg1">
                    <a:lumMod val="75000"/>
                  </a:schemeClr>
                </a:solidFill>
                <a:latin typeface="微软雅黑" pitchFamily="34" charset="-122"/>
                <a:ea typeface="微软雅黑" pitchFamily="34" charset="-122"/>
              </a:rPr>
              <a:t>您的内容打在这里，或者通过复制您的文本后，</a:t>
            </a:r>
          </a:p>
        </p:txBody>
      </p:sp>
      <p:sp>
        <p:nvSpPr>
          <p:cNvPr id="117" name="TextBox 116"/>
          <p:cNvSpPr txBox="1"/>
          <p:nvPr/>
        </p:nvSpPr>
        <p:spPr>
          <a:xfrm>
            <a:off x="10901955" y="785816"/>
            <a:ext cx="1330707" cy="346249"/>
          </a:xfrm>
          <a:prstGeom prst="rect">
            <a:avLst/>
          </a:prstGeom>
          <a:noFill/>
        </p:spPr>
        <p:txBody>
          <a:bodyPr wrap="square" lIns="68566" tIns="0" rIns="68566" bIns="0" rtlCol="0" anchor="t">
            <a:spAutoFit/>
          </a:bodyPr>
          <a:lstStyle/>
          <a:p>
            <a:pPr algn="ctr">
              <a:lnSpc>
                <a:spcPct val="150000"/>
              </a:lnSpc>
            </a:pPr>
            <a:r>
              <a:rPr lang="zh-CN" altLang="en-US" sz="1500" dirty="0">
                <a:solidFill>
                  <a:schemeClr val="bg1">
                    <a:lumMod val="75000"/>
                  </a:schemeClr>
                </a:solidFill>
                <a:latin typeface="微软雅黑" pitchFamily="34" charset="-122"/>
                <a:ea typeface="微软雅黑" pitchFamily="34" charset="-122"/>
                <a:cs typeface="华文黑体" pitchFamily="2" charset="-122"/>
              </a:rPr>
              <a:t>添加标题</a:t>
            </a:r>
          </a:p>
        </p:txBody>
      </p:sp>
      <p:sp>
        <p:nvSpPr>
          <p:cNvPr id="119" name="TextBox 118"/>
          <p:cNvSpPr txBox="1"/>
          <p:nvPr/>
        </p:nvSpPr>
        <p:spPr>
          <a:xfrm>
            <a:off x="13766084" y="791998"/>
            <a:ext cx="1330707" cy="346249"/>
          </a:xfrm>
          <a:prstGeom prst="rect">
            <a:avLst/>
          </a:prstGeom>
          <a:noFill/>
        </p:spPr>
        <p:txBody>
          <a:bodyPr wrap="square" lIns="68566" tIns="0" rIns="68566" bIns="0" rtlCol="0" anchor="t">
            <a:spAutoFit/>
          </a:bodyPr>
          <a:lstStyle/>
          <a:p>
            <a:pPr algn="ctr">
              <a:lnSpc>
                <a:spcPct val="150000"/>
              </a:lnSpc>
            </a:pPr>
            <a:r>
              <a:rPr lang="zh-CN" altLang="en-US" sz="1500" dirty="0">
                <a:solidFill>
                  <a:schemeClr val="bg1">
                    <a:lumMod val="75000"/>
                  </a:schemeClr>
                </a:solidFill>
                <a:latin typeface="微软雅黑" pitchFamily="34" charset="-122"/>
                <a:ea typeface="微软雅黑" pitchFamily="34" charset="-122"/>
                <a:cs typeface="华文黑体" pitchFamily="2" charset="-122"/>
              </a:rPr>
              <a:t>添加标题</a:t>
            </a:r>
          </a:p>
        </p:txBody>
      </p:sp>
      <p:sp>
        <p:nvSpPr>
          <p:cNvPr id="124" name="TextBox 123"/>
          <p:cNvSpPr txBox="1"/>
          <p:nvPr/>
        </p:nvSpPr>
        <p:spPr>
          <a:xfrm>
            <a:off x="13624713" y="1138242"/>
            <a:ext cx="1674186" cy="429334"/>
          </a:xfrm>
          <a:prstGeom prst="rect">
            <a:avLst/>
          </a:prstGeom>
          <a:noFill/>
        </p:spPr>
        <p:txBody>
          <a:bodyPr wrap="square" lIns="68566" tIns="34283" rIns="68566" bIns="34283" rtlCol="0">
            <a:spAutoFit/>
          </a:bodyPr>
          <a:lstStyle/>
          <a:p>
            <a:pPr algn="ctr">
              <a:lnSpc>
                <a:spcPct val="130000"/>
              </a:lnSpc>
            </a:pPr>
            <a:r>
              <a:rPr lang="zh-CN" altLang="en-US" sz="900" dirty="0">
                <a:solidFill>
                  <a:schemeClr val="bg1">
                    <a:lumMod val="75000"/>
                  </a:schemeClr>
                </a:solidFill>
                <a:latin typeface="微软雅黑" pitchFamily="34" charset="-122"/>
                <a:ea typeface="微软雅黑" pitchFamily="34" charset="-122"/>
              </a:rPr>
              <a:t>您的内容打在这里，或者通过复制您的文本后，</a:t>
            </a:r>
          </a:p>
        </p:txBody>
      </p:sp>
      <p:sp>
        <p:nvSpPr>
          <p:cNvPr id="112" name="矩形 111"/>
          <p:cNvSpPr/>
          <p:nvPr/>
        </p:nvSpPr>
        <p:spPr>
          <a:xfrm>
            <a:off x="1564686" y="3579862"/>
            <a:ext cx="1021266"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a:p>
        </p:txBody>
      </p:sp>
      <p:sp>
        <p:nvSpPr>
          <p:cNvPr id="113" name="矩形 112"/>
          <p:cNvSpPr/>
          <p:nvPr/>
        </p:nvSpPr>
        <p:spPr>
          <a:xfrm>
            <a:off x="1565113" y="3119369"/>
            <a:ext cx="1518605"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a:p>
        </p:txBody>
      </p:sp>
      <p:sp>
        <p:nvSpPr>
          <p:cNvPr id="114" name="矩形 113"/>
          <p:cNvSpPr/>
          <p:nvPr/>
        </p:nvSpPr>
        <p:spPr>
          <a:xfrm>
            <a:off x="1565114" y="2658876"/>
            <a:ext cx="2138945"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a:p>
        </p:txBody>
      </p:sp>
      <p:sp>
        <p:nvSpPr>
          <p:cNvPr id="115" name="矩形 114"/>
          <p:cNvSpPr/>
          <p:nvPr/>
        </p:nvSpPr>
        <p:spPr>
          <a:xfrm>
            <a:off x="1565113" y="2198383"/>
            <a:ext cx="2338705" cy="2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a:p>
        </p:txBody>
      </p:sp>
      <p:grpSp>
        <p:nvGrpSpPr>
          <p:cNvPr id="2" name="组合 1"/>
          <p:cNvGrpSpPr/>
          <p:nvPr/>
        </p:nvGrpSpPr>
        <p:grpSpPr>
          <a:xfrm>
            <a:off x="1564685" y="1507963"/>
            <a:ext cx="2988780" cy="2524229"/>
            <a:chOff x="2085451" y="2010617"/>
            <a:chExt cx="3985040" cy="3365639"/>
          </a:xfrm>
        </p:grpSpPr>
        <p:cxnSp>
          <p:nvCxnSpPr>
            <p:cNvPr id="118" name="直接箭头连接符 117"/>
            <p:cNvCxnSpPr/>
            <p:nvPr/>
          </p:nvCxnSpPr>
          <p:spPr>
            <a:xfrm>
              <a:off x="2086024" y="5376256"/>
              <a:ext cx="3984467"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0" name="直接箭头连接符 119"/>
            <p:cNvCxnSpPr/>
            <p:nvPr/>
          </p:nvCxnSpPr>
          <p:spPr>
            <a:xfrm flipV="1">
              <a:off x="2085451" y="2010617"/>
              <a:ext cx="571" cy="3344883"/>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企业经营战略评价</a:t>
            </a:r>
            <a:endParaRPr kumimoji="1" lang="zh-CN" altLang="en-US" sz="3200" dirty="0">
              <a:latin typeface="黑体"/>
              <a:ea typeface="黑体"/>
            </a:endParaRPr>
          </a:p>
        </p:txBody>
      </p:sp>
      <p:sp>
        <p:nvSpPr>
          <p:cNvPr id="32" name="矩形 31"/>
          <p:cNvSpPr/>
          <p:nvPr/>
        </p:nvSpPr>
        <p:spPr>
          <a:xfrm>
            <a:off x="1582045" y="1775050"/>
            <a:ext cx="2700000" cy="2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a:p>
        </p:txBody>
      </p:sp>
      <p:sp>
        <p:nvSpPr>
          <p:cNvPr id="33" name="TextBox 75"/>
          <p:cNvSpPr txBox="1"/>
          <p:nvPr/>
        </p:nvSpPr>
        <p:spPr>
          <a:xfrm>
            <a:off x="2911418" y="3551889"/>
            <a:ext cx="3100742" cy="346234"/>
          </a:xfrm>
          <a:prstGeom prst="rect">
            <a:avLst/>
          </a:prstGeom>
          <a:noFill/>
        </p:spPr>
        <p:txBody>
          <a:bodyPr wrap="square" lIns="68566" tIns="34283" rIns="68566" bIns="34283" rtlCol="0">
            <a:spAutoFit/>
          </a:bodyPr>
          <a:lstStyle/>
          <a:p>
            <a:r>
              <a:rPr lang="en-US" altLang="zh-CN" dirty="0">
                <a:latin typeface="黑体"/>
                <a:ea typeface="黑体"/>
              </a:rPr>
              <a:t>1.</a:t>
            </a:r>
            <a:r>
              <a:rPr lang="zh-CN" altLang="zh-CN" dirty="0">
                <a:latin typeface="黑体"/>
                <a:ea typeface="黑体"/>
              </a:rPr>
              <a:t>一致性：目标和政策一致 </a:t>
            </a:r>
            <a:endParaRPr lang="zh-CN" altLang="en-US" b="1" dirty="0">
              <a:solidFill>
                <a:srgbClr val="000000"/>
              </a:solidFill>
              <a:latin typeface="黑体"/>
              <a:ea typeface="黑体"/>
            </a:endParaRPr>
          </a:p>
        </p:txBody>
      </p:sp>
      <p:sp>
        <p:nvSpPr>
          <p:cNvPr id="34" name="TextBox 75"/>
          <p:cNvSpPr txBox="1"/>
          <p:nvPr/>
        </p:nvSpPr>
        <p:spPr>
          <a:xfrm>
            <a:off x="3233152" y="3043889"/>
            <a:ext cx="3643104" cy="346234"/>
          </a:xfrm>
          <a:prstGeom prst="rect">
            <a:avLst/>
          </a:prstGeom>
          <a:noFill/>
        </p:spPr>
        <p:txBody>
          <a:bodyPr wrap="square" lIns="68566" tIns="34283" rIns="68566" bIns="34283" rtlCol="0">
            <a:spAutoFit/>
          </a:bodyPr>
          <a:lstStyle/>
          <a:p>
            <a:r>
              <a:rPr lang="en-US" altLang="zh-CN" dirty="0">
                <a:latin typeface="黑体"/>
                <a:ea typeface="黑体"/>
              </a:rPr>
              <a:t>2.</a:t>
            </a:r>
            <a:r>
              <a:rPr lang="zh-CN" altLang="zh-CN" dirty="0">
                <a:latin typeface="黑体"/>
                <a:ea typeface="黑体"/>
              </a:rPr>
              <a:t>适应性：适应外部环境变化。 </a:t>
            </a:r>
            <a:endParaRPr lang="zh-CN" altLang="en-US" b="1" dirty="0">
              <a:solidFill>
                <a:srgbClr val="000000"/>
              </a:solidFill>
              <a:latin typeface="黑体"/>
              <a:ea typeface="黑体"/>
            </a:endParaRPr>
          </a:p>
        </p:txBody>
      </p:sp>
      <p:sp>
        <p:nvSpPr>
          <p:cNvPr id="35" name="TextBox 75"/>
          <p:cNvSpPr txBox="1"/>
          <p:nvPr/>
        </p:nvSpPr>
        <p:spPr>
          <a:xfrm>
            <a:off x="3859684" y="2603623"/>
            <a:ext cx="3808659" cy="346234"/>
          </a:xfrm>
          <a:prstGeom prst="rect">
            <a:avLst/>
          </a:prstGeom>
          <a:noFill/>
        </p:spPr>
        <p:txBody>
          <a:bodyPr wrap="square" lIns="68566" tIns="34283" rIns="68566" bIns="34283" rtlCol="0">
            <a:spAutoFit/>
          </a:bodyPr>
          <a:lstStyle/>
          <a:p>
            <a:r>
              <a:rPr lang="en-US" altLang="zh-CN" dirty="0">
                <a:latin typeface="黑体"/>
                <a:ea typeface="黑体"/>
              </a:rPr>
              <a:t>3.</a:t>
            </a:r>
            <a:r>
              <a:rPr lang="zh-CN" altLang="zh-CN" dirty="0">
                <a:latin typeface="黑体"/>
                <a:ea typeface="黑体"/>
              </a:rPr>
              <a:t>可行性：要有足够的资源保证。 </a:t>
            </a:r>
            <a:endParaRPr lang="zh-CN" altLang="en-US" b="1" dirty="0">
              <a:solidFill>
                <a:srgbClr val="000000"/>
              </a:solidFill>
              <a:latin typeface="黑体"/>
              <a:ea typeface="黑体"/>
            </a:endParaRPr>
          </a:p>
        </p:txBody>
      </p:sp>
      <p:sp>
        <p:nvSpPr>
          <p:cNvPr id="36" name="TextBox 75"/>
          <p:cNvSpPr txBox="1"/>
          <p:nvPr/>
        </p:nvSpPr>
        <p:spPr>
          <a:xfrm>
            <a:off x="4029018" y="2112556"/>
            <a:ext cx="3783342" cy="346234"/>
          </a:xfrm>
          <a:prstGeom prst="rect">
            <a:avLst/>
          </a:prstGeom>
          <a:noFill/>
        </p:spPr>
        <p:txBody>
          <a:bodyPr wrap="square" lIns="68566" tIns="34283" rIns="68566" bIns="34283" rtlCol="0">
            <a:spAutoFit/>
          </a:bodyPr>
          <a:lstStyle/>
          <a:p>
            <a:r>
              <a:rPr lang="en-US" altLang="zh-CN" dirty="0">
                <a:latin typeface="黑体"/>
                <a:ea typeface="黑体"/>
              </a:rPr>
              <a:t>4.</a:t>
            </a:r>
            <a:r>
              <a:rPr lang="zh-CN" altLang="zh-CN" dirty="0">
                <a:latin typeface="黑体"/>
                <a:ea typeface="黑体"/>
              </a:rPr>
              <a:t>可接受性：主要利益相关者 </a:t>
            </a:r>
            <a:endParaRPr lang="zh-CN" altLang="en-US" b="1" dirty="0">
              <a:solidFill>
                <a:srgbClr val="000000"/>
              </a:solidFill>
              <a:latin typeface="黑体"/>
              <a:ea typeface="黑体"/>
            </a:endParaRPr>
          </a:p>
        </p:txBody>
      </p:sp>
      <p:sp>
        <p:nvSpPr>
          <p:cNvPr id="37" name="TextBox 75"/>
          <p:cNvSpPr txBox="1"/>
          <p:nvPr/>
        </p:nvSpPr>
        <p:spPr>
          <a:xfrm>
            <a:off x="4452352" y="1689223"/>
            <a:ext cx="3100742" cy="346234"/>
          </a:xfrm>
          <a:prstGeom prst="rect">
            <a:avLst/>
          </a:prstGeom>
          <a:noFill/>
        </p:spPr>
        <p:txBody>
          <a:bodyPr wrap="square" lIns="68566" tIns="34283" rIns="68566" bIns="34283" rtlCol="0">
            <a:spAutoFit/>
          </a:bodyPr>
          <a:lstStyle/>
          <a:p>
            <a:r>
              <a:rPr lang="en-US" altLang="zh-CN" dirty="0">
                <a:latin typeface="黑体"/>
                <a:ea typeface="黑体"/>
              </a:rPr>
              <a:t>5.</a:t>
            </a:r>
            <a:r>
              <a:rPr lang="zh-CN" altLang="zh-CN" dirty="0">
                <a:latin typeface="黑体"/>
                <a:ea typeface="黑体"/>
              </a:rPr>
              <a:t>优势性：培育和发挥优势。</a:t>
            </a:r>
          </a:p>
        </p:txBody>
      </p:sp>
    </p:spTree>
    <p:extLst>
      <p:ext uri="{BB962C8B-B14F-4D97-AF65-F5344CB8AC3E}">
        <p14:creationId xmlns:p14="http://schemas.microsoft.com/office/powerpoint/2010/main" val="20057836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2"/>
                                        </p:tgtEl>
                                        <p:attrNameLst>
                                          <p:attrName>style.visibility</p:attrName>
                                        </p:attrNameLst>
                                      </p:cBhvr>
                                      <p:to>
                                        <p:strVal val="visible"/>
                                      </p:to>
                                    </p:set>
                                    <p:animEffect transition="in" filter="wipe(left)">
                                      <p:cBhvr>
                                        <p:cTn id="11" dur="300"/>
                                        <p:tgtEl>
                                          <p:spTgt spid="112"/>
                                        </p:tgtEl>
                                      </p:cBhvr>
                                    </p:animEffect>
                                  </p:childTnLst>
                                </p:cTn>
                              </p:par>
                            </p:childTnLst>
                          </p:cTn>
                        </p:par>
                        <p:par>
                          <p:cTn id="12" fill="hold">
                            <p:stCondLst>
                              <p:cond delay="800"/>
                            </p:stCondLst>
                            <p:childTnLst>
                              <p:par>
                                <p:cTn id="13" presetID="22" presetClass="entr" presetSubtype="8" fill="hold" grpId="0" nodeType="afterEffect">
                                  <p:stCondLst>
                                    <p:cond delay="0"/>
                                  </p:stCondLst>
                                  <p:childTnLst>
                                    <p:set>
                                      <p:cBhvr>
                                        <p:cTn id="14" dur="1" fill="hold">
                                          <p:stCondLst>
                                            <p:cond delay="0"/>
                                          </p:stCondLst>
                                        </p:cTn>
                                        <p:tgtEl>
                                          <p:spTgt spid="113"/>
                                        </p:tgtEl>
                                        <p:attrNameLst>
                                          <p:attrName>style.visibility</p:attrName>
                                        </p:attrNameLst>
                                      </p:cBhvr>
                                      <p:to>
                                        <p:strVal val="visible"/>
                                      </p:to>
                                    </p:set>
                                    <p:animEffect transition="in" filter="wipe(left)">
                                      <p:cBhvr>
                                        <p:cTn id="15" dur="300"/>
                                        <p:tgtEl>
                                          <p:spTgt spid="113"/>
                                        </p:tgtEl>
                                      </p:cBhvr>
                                    </p:animEffect>
                                  </p:childTnLst>
                                </p:cTn>
                              </p:par>
                            </p:childTnLst>
                          </p:cTn>
                        </p:par>
                        <p:par>
                          <p:cTn id="16" fill="hold">
                            <p:stCondLst>
                              <p:cond delay="1100"/>
                            </p:stCondLst>
                            <p:childTnLst>
                              <p:par>
                                <p:cTn id="17" presetID="22" presetClass="entr" presetSubtype="8" fill="hold" grpId="0" nodeType="afterEffect">
                                  <p:stCondLst>
                                    <p:cond delay="0"/>
                                  </p:stCondLst>
                                  <p:childTnLst>
                                    <p:set>
                                      <p:cBhvr>
                                        <p:cTn id="18" dur="1" fill="hold">
                                          <p:stCondLst>
                                            <p:cond delay="0"/>
                                          </p:stCondLst>
                                        </p:cTn>
                                        <p:tgtEl>
                                          <p:spTgt spid="114"/>
                                        </p:tgtEl>
                                        <p:attrNameLst>
                                          <p:attrName>style.visibility</p:attrName>
                                        </p:attrNameLst>
                                      </p:cBhvr>
                                      <p:to>
                                        <p:strVal val="visible"/>
                                      </p:to>
                                    </p:set>
                                    <p:animEffect transition="in" filter="wipe(left)">
                                      <p:cBhvr>
                                        <p:cTn id="19" dur="300"/>
                                        <p:tgtEl>
                                          <p:spTgt spid="114"/>
                                        </p:tgtEl>
                                      </p:cBhvr>
                                    </p:animEffect>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115"/>
                                        </p:tgtEl>
                                        <p:attrNameLst>
                                          <p:attrName>style.visibility</p:attrName>
                                        </p:attrNameLst>
                                      </p:cBhvr>
                                      <p:to>
                                        <p:strVal val="visible"/>
                                      </p:to>
                                    </p:set>
                                    <p:animEffect transition="in" filter="wipe(left)">
                                      <p:cBhvr>
                                        <p:cTn id="23" dur="300"/>
                                        <p:tgtEl>
                                          <p:spTgt spid="115"/>
                                        </p:tgtEl>
                                      </p:cBhvr>
                                    </p:animEffect>
                                  </p:childTnLst>
                                </p:cTn>
                              </p:par>
                            </p:childTnLst>
                          </p:cTn>
                        </p:par>
                        <p:par>
                          <p:cTn id="24" fill="hold">
                            <p:stCondLst>
                              <p:cond delay="1700"/>
                            </p:stCondLst>
                            <p:childTnLst>
                              <p:par>
                                <p:cTn id="25" presetID="22" presetClass="entr" presetSubtype="8"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left)">
                                      <p:cBhvr>
                                        <p:cTn id="27" dur="300"/>
                                        <p:tgtEl>
                                          <p:spTgt spid="32"/>
                                        </p:tgtEl>
                                      </p:cBhvr>
                                    </p:animEffect>
                                  </p:childTnLst>
                                </p:cTn>
                              </p:par>
                            </p:childTnLst>
                          </p:cTn>
                        </p:par>
                        <p:par>
                          <p:cTn id="28" fill="hold">
                            <p:stCondLst>
                              <p:cond delay="2000"/>
                            </p:stCondLst>
                            <p:childTnLst>
                              <p:par>
                                <p:cTn id="29" presetID="12" presetClass="entr" presetSubtype="2"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p:tgtEl>
                                          <p:spTgt spid="33"/>
                                        </p:tgtEl>
                                        <p:attrNameLst>
                                          <p:attrName>ppt_x</p:attrName>
                                        </p:attrNameLst>
                                      </p:cBhvr>
                                      <p:tavLst>
                                        <p:tav tm="0">
                                          <p:val>
                                            <p:strVal val="#ppt_x+#ppt_w*1.125000"/>
                                          </p:val>
                                        </p:tav>
                                        <p:tav tm="100000">
                                          <p:val>
                                            <p:strVal val="#ppt_x"/>
                                          </p:val>
                                        </p:tav>
                                      </p:tavLst>
                                    </p:anim>
                                    <p:animEffect transition="in" filter="wipe(left)">
                                      <p:cBhvr>
                                        <p:cTn id="32" dur="500"/>
                                        <p:tgtEl>
                                          <p:spTgt spid="33"/>
                                        </p:tgtEl>
                                      </p:cBhvr>
                                    </p:animEffect>
                                  </p:childTnLst>
                                </p:cTn>
                              </p:par>
                            </p:childTnLst>
                          </p:cTn>
                        </p:par>
                        <p:par>
                          <p:cTn id="33" fill="hold">
                            <p:stCondLst>
                              <p:cond delay="2500"/>
                            </p:stCondLst>
                            <p:childTnLst>
                              <p:par>
                                <p:cTn id="34" presetID="12" presetClass="entr" presetSubtype="2"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left)">
                                      <p:cBhvr>
                                        <p:cTn id="37" dur="500"/>
                                        <p:tgtEl>
                                          <p:spTgt spid="34"/>
                                        </p:tgtEl>
                                      </p:cBhvr>
                                    </p:animEffect>
                                  </p:childTnLst>
                                </p:cTn>
                              </p:par>
                            </p:childTnLst>
                          </p:cTn>
                        </p:par>
                        <p:par>
                          <p:cTn id="38" fill="hold">
                            <p:stCondLst>
                              <p:cond delay="3000"/>
                            </p:stCondLst>
                            <p:childTnLst>
                              <p:par>
                                <p:cTn id="39" presetID="1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p:tgtEl>
                                          <p:spTgt spid="35"/>
                                        </p:tgtEl>
                                        <p:attrNameLst>
                                          <p:attrName>ppt_x</p:attrName>
                                        </p:attrNameLst>
                                      </p:cBhvr>
                                      <p:tavLst>
                                        <p:tav tm="0">
                                          <p:val>
                                            <p:strVal val="#ppt_x+#ppt_w*1.125000"/>
                                          </p:val>
                                        </p:tav>
                                        <p:tav tm="100000">
                                          <p:val>
                                            <p:strVal val="#ppt_x"/>
                                          </p:val>
                                        </p:tav>
                                      </p:tavLst>
                                    </p:anim>
                                    <p:animEffect transition="in" filter="wipe(left)">
                                      <p:cBhvr>
                                        <p:cTn id="42" dur="500"/>
                                        <p:tgtEl>
                                          <p:spTgt spid="35"/>
                                        </p:tgtEl>
                                      </p:cBhvr>
                                    </p:animEffect>
                                  </p:childTnLst>
                                </p:cTn>
                              </p:par>
                            </p:childTnLst>
                          </p:cTn>
                        </p:par>
                        <p:par>
                          <p:cTn id="43" fill="hold">
                            <p:stCondLst>
                              <p:cond delay="3500"/>
                            </p:stCondLst>
                            <p:childTnLst>
                              <p:par>
                                <p:cTn id="44" presetID="12" presetClass="entr" presetSubtype="2"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p:tgtEl>
                                          <p:spTgt spid="36"/>
                                        </p:tgtEl>
                                        <p:attrNameLst>
                                          <p:attrName>ppt_x</p:attrName>
                                        </p:attrNameLst>
                                      </p:cBhvr>
                                      <p:tavLst>
                                        <p:tav tm="0">
                                          <p:val>
                                            <p:strVal val="#ppt_x+#ppt_w*1.125000"/>
                                          </p:val>
                                        </p:tav>
                                        <p:tav tm="100000">
                                          <p:val>
                                            <p:strVal val="#ppt_x"/>
                                          </p:val>
                                        </p:tav>
                                      </p:tavLst>
                                    </p:anim>
                                    <p:animEffect transition="in" filter="wipe(left)">
                                      <p:cBhvr>
                                        <p:cTn id="47" dur="500"/>
                                        <p:tgtEl>
                                          <p:spTgt spid="36"/>
                                        </p:tgtEl>
                                      </p:cBhvr>
                                    </p:animEffect>
                                  </p:childTnLst>
                                </p:cTn>
                              </p:par>
                            </p:childTnLst>
                          </p:cTn>
                        </p:par>
                        <p:par>
                          <p:cTn id="48" fill="hold">
                            <p:stCondLst>
                              <p:cond delay="4000"/>
                            </p:stCondLst>
                            <p:childTnLst>
                              <p:par>
                                <p:cTn id="49" presetID="12" presetClass="entr" presetSubtype="2"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p:tgtEl>
                                          <p:spTgt spid="37"/>
                                        </p:tgtEl>
                                        <p:attrNameLst>
                                          <p:attrName>ppt_x</p:attrName>
                                        </p:attrNameLst>
                                      </p:cBhvr>
                                      <p:tavLst>
                                        <p:tav tm="0">
                                          <p:val>
                                            <p:strVal val="#ppt_x+#ppt_w*1.125000"/>
                                          </p:val>
                                        </p:tav>
                                        <p:tav tm="100000">
                                          <p:val>
                                            <p:strVal val="#ppt_x"/>
                                          </p:val>
                                        </p:tav>
                                      </p:tavLst>
                                    </p:anim>
                                    <p:animEffect transition="in" filter="wipe(left)">
                                      <p:cBhvr>
                                        <p:cTn id="5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32" grpId="0" animBg="1"/>
      <p:bldP spid="33" grpId="0"/>
      <p:bldP spid="34" grpId="0"/>
      <p:bldP spid="35" grpId="0"/>
      <p:bldP spid="36" grpId="0"/>
      <p:bldP spid="3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4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6515</TotalTime>
  <Words>668</Words>
  <Application>Microsoft Office PowerPoint</Application>
  <PresentationFormat>全屏显示(16:9)</PresentationFormat>
  <Paragraphs>162</Paragraphs>
  <Slides>14</Slides>
  <Notes>14</Notes>
  <HiddenSlides>0</HiddenSlides>
  <MMClips>0</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576</cp:revision>
  <dcterms:created xsi:type="dcterms:W3CDTF">2014-11-09T01:07:25Z</dcterms:created>
  <dcterms:modified xsi:type="dcterms:W3CDTF">2017-09-28T09:25:00Z</dcterms:modified>
</cp:coreProperties>
</file>