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notesSlides/notesSlide2.xml" ContentType="application/vnd.openxmlformats-officedocument.presentationml.notesSlide+xml"/>
  <Override PartName="/ppt/tags/tag43.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607" r:id="rId2"/>
    <p:sldId id="862" r:id="rId3"/>
    <p:sldId id="954" r:id="rId4"/>
    <p:sldId id="927" r:id="rId5"/>
    <p:sldId id="955" r:id="rId6"/>
    <p:sldId id="951" r:id="rId7"/>
    <p:sldId id="956" r:id="rId8"/>
    <p:sldId id="957" r:id="rId9"/>
    <p:sldId id="958" r:id="rId10"/>
    <p:sldId id="959" r:id="rId11"/>
    <p:sldId id="960" r:id="rId12"/>
    <p:sldId id="961" r:id="rId13"/>
    <p:sldId id="962" r:id="rId14"/>
    <p:sldId id="889" r:id="rId15"/>
  </p:sldIdLst>
  <p:sldSz cx="9144000" cy="5143500" type="screen16x9"/>
  <p:notesSz cx="6858000" cy="9144000"/>
  <p:custDataLst>
    <p:tags r:id="rId17"/>
  </p:custDataLst>
  <p:defaultTextStyle>
    <a:defPPr>
      <a:defRPr lang="zh-CN"/>
    </a:defPPr>
    <a:lvl1pPr marL="0" algn="l" defTabSz="914282" rtl="0" eaLnBrk="1" latinLnBrk="0" hangingPunct="1">
      <a:defRPr sz="1800" kern="1200">
        <a:solidFill>
          <a:schemeClr val="tx1"/>
        </a:solidFill>
        <a:latin typeface="+mn-lt"/>
        <a:ea typeface="+mn-ea"/>
        <a:cs typeface="+mn-cs"/>
      </a:defRPr>
    </a:lvl1pPr>
    <a:lvl2pPr marL="457140" algn="l" defTabSz="914282" rtl="0" eaLnBrk="1" latinLnBrk="0" hangingPunct="1">
      <a:defRPr sz="1800" kern="1200">
        <a:solidFill>
          <a:schemeClr val="tx1"/>
        </a:solidFill>
        <a:latin typeface="+mn-lt"/>
        <a:ea typeface="+mn-ea"/>
        <a:cs typeface="+mn-cs"/>
      </a:defRPr>
    </a:lvl2pPr>
    <a:lvl3pPr marL="914282" algn="l" defTabSz="914282" rtl="0" eaLnBrk="1" latinLnBrk="0" hangingPunct="1">
      <a:defRPr sz="1800" kern="1200">
        <a:solidFill>
          <a:schemeClr val="tx1"/>
        </a:solidFill>
        <a:latin typeface="+mn-lt"/>
        <a:ea typeface="+mn-ea"/>
        <a:cs typeface="+mn-cs"/>
      </a:defRPr>
    </a:lvl3pPr>
    <a:lvl4pPr marL="1371422" algn="l" defTabSz="914282" rtl="0" eaLnBrk="1" latinLnBrk="0" hangingPunct="1">
      <a:defRPr sz="1800" kern="1200">
        <a:solidFill>
          <a:schemeClr val="tx1"/>
        </a:solidFill>
        <a:latin typeface="+mn-lt"/>
        <a:ea typeface="+mn-ea"/>
        <a:cs typeface="+mn-cs"/>
      </a:defRPr>
    </a:lvl4pPr>
    <a:lvl5pPr marL="1828563" algn="l" defTabSz="914282" rtl="0" eaLnBrk="1" latinLnBrk="0" hangingPunct="1">
      <a:defRPr sz="1800" kern="1200">
        <a:solidFill>
          <a:schemeClr val="tx1"/>
        </a:solidFill>
        <a:latin typeface="+mn-lt"/>
        <a:ea typeface="+mn-ea"/>
        <a:cs typeface="+mn-cs"/>
      </a:defRPr>
    </a:lvl5pPr>
    <a:lvl6pPr marL="2285704" algn="l" defTabSz="914282" rtl="0" eaLnBrk="1" latinLnBrk="0" hangingPunct="1">
      <a:defRPr sz="1800" kern="1200">
        <a:solidFill>
          <a:schemeClr val="tx1"/>
        </a:solidFill>
        <a:latin typeface="+mn-lt"/>
        <a:ea typeface="+mn-ea"/>
        <a:cs typeface="+mn-cs"/>
      </a:defRPr>
    </a:lvl6pPr>
    <a:lvl7pPr marL="2742845" algn="l" defTabSz="914282" rtl="0" eaLnBrk="1" latinLnBrk="0" hangingPunct="1">
      <a:defRPr sz="1800" kern="1200">
        <a:solidFill>
          <a:schemeClr val="tx1"/>
        </a:solidFill>
        <a:latin typeface="+mn-lt"/>
        <a:ea typeface="+mn-ea"/>
        <a:cs typeface="+mn-cs"/>
      </a:defRPr>
    </a:lvl7pPr>
    <a:lvl8pPr marL="3199985" algn="l" defTabSz="914282" rtl="0" eaLnBrk="1" latinLnBrk="0" hangingPunct="1">
      <a:defRPr sz="1800" kern="1200">
        <a:solidFill>
          <a:schemeClr val="tx1"/>
        </a:solidFill>
        <a:latin typeface="+mn-lt"/>
        <a:ea typeface="+mn-ea"/>
        <a:cs typeface="+mn-cs"/>
      </a:defRPr>
    </a:lvl8pPr>
    <a:lvl9pPr marL="3657126" algn="l" defTabSz="914282"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620">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5BF"/>
    <a:srgbClr val="034EA2"/>
    <a:srgbClr val="0087CD"/>
    <a:srgbClr val="C68F06"/>
    <a:srgbClr val="DB2C03"/>
    <a:srgbClr val="EBAC07"/>
    <a:srgbClr val="008487"/>
    <a:srgbClr val="163C46"/>
    <a:srgbClr val="008F92"/>
    <a:srgbClr val="00487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001" autoAdjust="0"/>
    <p:restoredTop sz="94660"/>
  </p:normalViewPr>
  <p:slideViewPr>
    <p:cSldViewPr>
      <p:cViewPr>
        <p:scale>
          <a:sx n="100" d="100"/>
          <a:sy n="100" d="100"/>
        </p:scale>
        <p:origin x="-642" y="-294"/>
      </p:cViewPr>
      <p:guideLst>
        <p:guide orient="horz" pos="1620"/>
        <p:guide pos="2880"/>
      </p:guideLst>
    </p:cSldViewPr>
  </p:slideViewPr>
  <p:notesTextViewPr>
    <p:cViewPr>
      <p:scale>
        <a:sx n="1" d="1"/>
        <a:sy n="1" d="1"/>
      </p:scale>
      <p:origin x="0" y="0"/>
    </p:cViewPr>
  </p:notesTextViewPr>
  <p:sorterViewPr>
    <p:cViewPr>
      <p:scale>
        <a:sx n="75" d="100"/>
        <a:sy n="75" d="100"/>
      </p:scale>
      <p:origin x="0" y="0"/>
    </p:cViewPr>
  </p:sorterViewPr>
  <p:notesViewPr>
    <p:cSldViewPr>
      <p:cViewPr varScale="1">
        <p:scale>
          <a:sx n="65" d="100"/>
          <a:sy n="65" d="100"/>
        </p:scale>
        <p:origin x="-336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130"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82A5992-9D73-4015-9385-ABE035416B29}" type="datetimeFigureOut">
              <a:rPr lang="zh-CN" altLang="en-US" smtClean="0"/>
              <a:pPr/>
              <a:t>2017/9/28/Thursday</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795A699-AB68-4A20-99FB-6F69DC266D45}" type="slidenum">
              <a:rPr lang="zh-CN" altLang="en-US" smtClean="0"/>
              <a:pPr/>
              <a:t>‹#›</a:t>
            </a:fld>
            <a:endParaRPr lang="zh-CN" altLang="en-US"/>
          </a:p>
        </p:txBody>
      </p:sp>
    </p:spTree>
    <p:extLst>
      <p:ext uri="{BB962C8B-B14F-4D97-AF65-F5344CB8AC3E}">
        <p14:creationId xmlns:p14="http://schemas.microsoft.com/office/powerpoint/2010/main" val="48234476"/>
      </p:ext>
    </p:extLst>
  </p:cSld>
  <p:clrMap bg1="lt1" tx1="dk1" bg2="lt2" tx2="dk2" accent1="accent1" accent2="accent2" accent3="accent3" accent4="accent4" accent5="accent5" accent6="accent6" hlink="hlink" folHlink="folHlink"/>
  <p:notesStyle>
    <a:lvl1pPr marL="0" algn="l" defTabSz="914282" rtl="0" eaLnBrk="1" latinLnBrk="0" hangingPunct="1">
      <a:defRPr sz="1200" kern="1200">
        <a:solidFill>
          <a:schemeClr val="tx1"/>
        </a:solidFill>
        <a:latin typeface="+mn-lt"/>
        <a:ea typeface="+mn-ea"/>
        <a:cs typeface="+mn-cs"/>
      </a:defRPr>
    </a:lvl1pPr>
    <a:lvl2pPr marL="457140" algn="l" defTabSz="914282" rtl="0" eaLnBrk="1" latinLnBrk="0" hangingPunct="1">
      <a:defRPr sz="1200" kern="1200">
        <a:solidFill>
          <a:schemeClr val="tx1"/>
        </a:solidFill>
        <a:latin typeface="+mn-lt"/>
        <a:ea typeface="+mn-ea"/>
        <a:cs typeface="+mn-cs"/>
      </a:defRPr>
    </a:lvl2pPr>
    <a:lvl3pPr marL="914282" algn="l" defTabSz="914282" rtl="0" eaLnBrk="1" latinLnBrk="0" hangingPunct="1">
      <a:defRPr sz="1200" kern="1200">
        <a:solidFill>
          <a:schemeClr val="tx1"/>
        </a:solidFill>
        <a:latin typeface="+mn-lt"/>
        <a:ea typeface="+mn-ea"/>
        <a:cs typeface="+mn-cs"/>
      </a:defRPr>
    </a:lvl3pPr>
    <a:lvl4pPr marL="1371422" algn="l" defTabSz="914282" rtl="0" eaLnBrk="1" latinLnBrk="0" hangingPunct="1">
      <a:defRPr sz="1200" kern="1200">
        <a:solidFill>
          <a:schemeClr val="tx1"/>
        </a:solidFill>
        <a:latin typeface="+mn-lt"/>
        <a:ea typeface="+mn-ea"/>
        <a:cs typeface="+mn-cs"/>
      </a:defRPr>
    </a:lvl4pPr>
    <a:lvl5pPr marL="1828563" algn="l" defTabSz="914282" rtl="0" eaLnBrk="1" latinLnBrk="0" hangingPunct="1">
      <a:defRPr sz="1200" kern="1200">
        <a:solidFill>
          <a:schemeClr val="tx1"/>
        </a:solidFill>
        <a:latin typeface="+mn-lt"/>
        <a:ea typeface="+mn-ea"/>
        <a:cs typeface="+mn-cs"/>
      </a:defRPr>
    </a:lvl5pPr>
    <a:lvl6pPr marL="2285704" algn="l" defTabSz="914282" rtl="0" eaLnBrk="1" latinLnBrk="0" hangingPunct="1">
      <a:defRPr sz="1200" kern="1200">
        <a:solidFill>
          <a:schemeClr val="tx1"/>
        </a:solidFill>
        <a:latin typeface="+mn-lt"/>
        <a:ea typeface="+mn-ea"/>
        <a:cs typeface="+mn-cs"/>
      </a:defRPr>
    </a:lvl6pPr>
    <a:lvl7pPr marL="2742845" algn="l" defTabSz="914282" rtl="0" eaLnBrk="1" latinLnBrk="0" hangingPunct="1">
      <a:defRPr sz="1200" kern="1200">
        <a:solidFill>
          <a:schemeClr val="tx1"/>
        </a:solidFill>
        <a:latin typeface="+mn-lt"/>
        <a:ea typeface="+mn-ea"/>
        <a:cs typeface="+mn-cs"/>
      </a:defRPr>
    </a:lvl7pPr>
    <a:lvl8pPr marL="3199985" algn="l" defTabSz="914282" rtl="0" eaLnBrk="1" latinLnBrk="0" hangingPunct="1">
      <a:defRPr sz="1200" kern="1200">
        <a:solidFill>
          <a:schemeClr val="tx1"/>
        </a:solidFill>
        <a:latin typeface="+mn-lt"/>
        <a:ea typeface="+mn-ea"/>
        <a:cs typeface="+mn-cs"/>
      </a:defRPr>
    </a:lvl8pPr>
    <a:lvl9pPr marL="3657126" algn="l" defTabSz="91428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bwMode="auto">
          <a:noFill/>
          <a:ln>
            <a:solidFill>
              <a:srgbClr val="000000"/>
            </a:solidFill>
            <a:miter lim="800000"/>
            <a:headEnd/>
            <a:tailEnd/>
          </a:ln>
        </p:spPr>
      </p:sp>
      <p:sp>
        <p:nvSpPr>
          <p:cNvPr id="3891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38916" name="灯片编号占位符 3"/>
          <p:cNvSpPr>
            <a:spLocks noGrp="1"/>
          </p:cNvSpPr>
          <p:nvPr>
            <p:ph type="sldNum" sz="quarter" idx="5"/>
          </p:nvPr>
        </p:nvSpPr>
        <p:spPr bwMode="auto">
          <a:noFill/>
          <a:ln>
            <a:miter lim="800000"/>
            <a:headEnd/>
            <a:tailEnd/>
          </a:ln>
        </p:spPr>
        <p:txBody>
          <a:bodyPr/>
          <a:lstStyle/>
          <a:p>
            <a:fld id="{9295031C-36FB-4BFB-B547-5049AC3C4D20}" type="slidenum">
              <a:rPr lang="zh-CN" altLang="en-US"/>
              <a:pPr/>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pPr/>
              <a:t>10</a:t>
            </a:fld>
            <a:endParaRPr lang="zh-CN" altLang="en-US"/>
          </a:p>
        </p:txBody>
      </p:sp>
    </p:spTree>
    <p:extLst>
      <p:ext uri="{BB962C8B-B14F-4D97-AF65-F5344CB8AC3E}">
        <p14:creationId xmlns:p14="http://schemas.microsoft.com/office/powerpoint/2010/main" val="37039121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pPr/>
              <a:t>11</a:t>
            </a:fld>
            <a:endParaRPr lang="zh-CN" altLang="en-US"/>
          </a:p>
        </p:txBody>
      </p:sp>
    </p:spTree>
    <p:extLst>
      <p:ext uri="{BB962C8B-B14F-4D97-AF65-F5344CB8AC3E}">
        <p14:creationId xmlns:p14="http://schemas.microsoft.com/office/powerpoint/2010/main" val="37039121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pPr/>
              <a:t>12</a:t>
            </a:fld>
            <a:endParaRPr lang="zh-CN" altLang="en-US"/>
          </a:p>
        </p:txBody>
      </p:sp>
    </p:spTree>
    <p:extLst>
      <p:ext uri="{BB962C8B-B14F-4D97-AF65-F5344CB8AC3E}">
        <p14:creationId xmlns:p14="http://schemas.microsoft.com/office/powerpoint/2010/main" val="370391216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pPr/>
              <a:t>13</a:t>
            </a:fld>
            <a:endParaRPr lang="zh-CN" altLang="en-US"/>
          </a:p>
        </p:txBody>
      </p:sp>
    </p:spTree>
    <p:extLst>
      <p:ext uri="{BB962C8B-B14F-4D97-AF65-F5344CB8AC3E}">
        <p14:creationId xmlns:p14="http://schemas.microsoft.com/office/powerpoint/2010/main" val="37039121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bwMode="auto">
          <a:noFill/>
          <a:ln>
            <a:solidFill>
              <a:srgbClr val="000000"/>
            </a:solidFill>
            <a:miter lim="800000"/>
            <a:headEnd/>
            <a:tailEnd/>
          </a:ln>
        </p:spPr>
      </p:sp>
      <p:sp>
        <p:nvSpPr>
          <p:cNvPr id="3891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38916" name="灯片编号占位符 3"/>
          <p:cNvSpPr>
            <a:spLocks noGrp="1"/>
          </p:cNvSpPr>
          <p:nvPr>
            <p:ph type="sldNum" sz="quarter" idx="5"/>
          </p:nvPr>
        </p:nvSpPr>
        <p:spPr bwMode="auto">
          <a:noFill/>
          <a:ln>
            <a:miter lim="800000"/>
            <a:headEnd/>
            <a:tailEnd/>
          </a:ln>
        </p:spPr>
        <p:txBody>
          <a:bodyPr/>
          <a:lstStyle/>
          <a:p>
            <a:fld id="{9295031C-36FB-4BFB-B547-5049AC3C4D20}" type="slidenum">
              <a:rPr lang="zh-CN" altLang="en-US"/>
              <a:pPr/>
              <a:t>14</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2</a:t>
            </a:fld>
            <a:endParaRPr lang="zh-CN" altLang="en-US"/>
          </a:p>
        </p:txBody>
      </p:sp>
    </p:spTree>
    <p:extLst>
      <p:ext uri="{BB962C8B-B14F-4D97-AF65-F5344CB8AC3E}">
        <p14:creationId xmlns:p14="http://schemas.microsoft.com/office/powerpoint/2010/main" val="26198304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bwMode="auto">
          <a:noFill/>
          <a:ln>
            <a:solidFill>
              <a:srgbClr val="000000"/>
            </a:solidFill>
            <a:miter lim="800000"/>
            <a:headEnd/>
            <a:tailEnd/>
          </a:ln>
        </p:spPr>
      </p:sp>
      <p:sp>
        <p:nvSpPr>
          <p:cNvPr id="3891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38916" name="灯片编号占位符 3"/>
          <p:cNvSpPr>
            <a:spLocks noGrp="1"/>
          </p:cNvSpPr>
          <p:nvPr>
            <p:ph type="sldNum" sz="quarter" idx="5"/>
          </p:nvPr>
        </p:nvSpPr>
        <p:spPr bwMode="auto">
          <a:noFill/>
          <a:ln>
            <a:miter lim="800000"/>
            <a:headEnd/>
            <a:tailEnd/>
          </a:ln>
        </p:spPr>
        <p:txBody>
          <a:bodyPr/>
          <a:lstStyle/>
          <a:p>
            <a:fld id="{9295031C-36FB-4BFB-B547-5049AC3C4D20}" type="slidenum">
              <a:rPr lang="zh-CN" altLang="en-US"/>
              <a:pPr/>
              <a:t>3</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4</a:t>
            </a:fld>
            <a:endParaRPr lang="zh-CN" altLang="en-US"/>
          </a:p>
        </p:txBody>
      </p:sp>
    </p:spTree>
    <p:extLst>
      <p:ext uri="{BB962C8B-B14F-4D97-AF65-F5344CB8AC3E}">
        <p14:creationId xmlns:p14="http://schemas.microsoft.com/office/powerpoint/2010/main" val="36994357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5</a:t>
            </a:fld>
            <a:endParaRPr lang="zh-CN" altLang="en-US"/>
          </a:p>
        </p:txBody>
      </p:sp>
    </p:spTree>
    <p:extLst>
      <p:ext uri="{BB962C8B-B14F-4D97-AF65-F5344CB8AC3E}">
        <p14:creationId xmlns:p14="http://schemas.microsoft.com/office/powerpoint/2010/main" val="36994357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pPr/>
              <a:t>6</a:t>
            </a:fld>
            <a:endParaRPr lang="zh-CN" altLang="en-US"/>
          </a:p>
        </p:txBody>
      </p:sp>
    </p:spTree>
    <p:extLst>
      <p:ext uri="{BB962C8B-B14F-4D97-AF65-F5344CB8AC3E}">
        <p14:creationId xmlns:p14="http://schemas.microsoft.com/office/powerpoint/2010/main" val="37039121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pPr/>
              <a:t>7</a:t>
            </a:fld>
            <a:endParaRPr lang="zh-CN" altLang="en-US"/>
          </a:p>
        </p:txBody>
      </p:sp>
    </p:spTree>
    <p:extLst>
      <p:ext uri="{BB962C8B-B14F-4D97-AF65-F5344CB8AC3E}">
        <p14:creationId xmlns:p14="http://schemas.microsoft.com/office/powerpoint/2010/main" val="37039121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pPr/>
              <a:t>8</a:t>
            </a:fld>
            <a:endParaRPr lang="zh-CN" altLang="en-US"/>
          </a:p>
        </p:txBody>
      </p:sp>
    </p:spTree>
    <p:extLst>
      <p:ext uri="{BB962C8B-B14F-4D97-AF65-F5344CB8AC3E}">
        <p14:creationId xmlns:p14="http://schemas.microsoft.com/office/powerpoint/2010/main" val="37039121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pPr/>
              <a:t>9</a:t>
            </a:fld>
            <a:endParaRPr lang="zh-CN" altLang="en-US"/>
          </a:p>
        </p:txBody>
      </p:sp>
    </p:spTree>
    <p:extLst>
      <p:ext uri="{BB962C8B-B14F-4D97-AF65-F5344CB8AC3E}">
        <p14:creationId xmlns:p14="http://schemas.microsoft.com/office/powerpoint/2010/main" val="370391216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2017/9/28/Thursday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14" name="文本框 37"/>
          <p:cNvSpPr txBox="1"/>
          <p:nvPr userDrawn="1"/>
        </p:nvSpPr>
        <p:spPr>
          <a:xfrm>
            <a:off x="899592" y="239588"/>
            <a:ext cx="1990115" cy="312819"/>
          </a:xfrm>
          <a:prstGeom prst="rect">
            <a:avLst/>
          </a:prstGeom>
          <a:noFill/>
        </p:spPr>
        <p:txBody>
          <a:bodyPr wrap="none" lIns="96434" tIns="48217" rIns="96434" bIns="48217" rtlCol="0">
            <a:spAutoFit/>
          </a:bodyPr>
          <a:lstStyle/>
          <a:p>
            <a:pPr defTabSz="964278"/>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15" name="文本框 38"/>
          <p:cNvSpPr txBox="1"/>
          <p:nvPr userDrawn="1"/>
        </p:nvSpPr>
        <p:spPr>
          <a:xfrm>
            <a:off x="899592" y="432889"/>
            <a:ext cx="1804166" cy="266653"/>
          </a:xfrm>
          <a:prstGeom prst="rect">
            <a:avLst/>
          </a:prstGeom>
          <a:noFill/>
        </p:spPr>
        <p:txBody>
          <a:bodyPr wrap="none" lIns="96434" tIns="48217" rIns="96434" bIns="48217" rtlCol="0">
            <a:spAutoFit/>
          </a:bodyPr>
          <a:lstStyle/>
          <a:p>
            <a:pPr defTabSz="964278"/>
            <a:r>
              <a:rPr lang="en-US" altLang="zh-CN" sz="1050" dirty="0">
                <a:solidFill>
                  <a:schemeClr val="tx1">
                    <a:lumMod val="50000"/>
                    <a:lumOff val="50000"/>
                  </a:schemeClr>
                </a:solidFill>
                <a:cs typeface="+mn-ea"/>
                <a:sym typeface="+mn-lt"/>
              </a:rPr>
              <a:t>ADD RELATED TITLE WORDS</a:t>
            </a:r>
            <a:endParaRPr lang="zh-CN" altLang="en-US" sz="1050" dirty="0">
              <a:solidFill>
                <a:schemeClr val="tx1">
                  <a:lumMod val="50000"/>
                  <a:lumOff val="50000"/>
                </a:schemeClr>
              </a:solidFill>
              <a:cs typeface="+mn-ea"/>
              <a:sym typeface="+mn-lt"/>
            </a:endParaRPr>
          </a:p>
        </p:txBody>
      </p:sp>
      <p:pic>
        <p:nvPicPr>
          <p:cNvPr id="8" name="Picture 2" descr="C:\Users\Administrator\Desktop\75bab28f863d378bb007a7537ede48fc.jpg"/>
          <p:cNvPicPr>
            <a:picLocks noChangeAspect="1" noChangeArrowheads="1"/>
          </p:cNvPicPr>
          <p:nvPr userDrawn="1"/>
        </p:nvPicPr>
        <p:blipFill>
          <a:blip r:embed="rId2" cstate="print"/>
          <a:srcRect/>
          <a:stretch>
            <a:fillRect/>
          </a:stretch>
        </p:blipFill>
        <p:spPr bwMode="auto">
          <a:xfrm>
            <a:off x="7884368" y="4061718"/>
            <a:ext cx="2160240" cy="2163563"/>
          </a:xfrm>
          <a:prstGeom prst="rect">
            <a:avLst/>
          </a:prstGeom>
          <a:noFill/>
        </p:spPr>
      </p:pic>
      <p:pic>
        <p:nvPicPr>
          <p:cNvPr id="9" name="Picture 2" descr="C:\Users\Administrator\Desktop\75bab28f863d378bb007a7537ede48fc.jpg"/>
          <p:cNvPicPr>
            <a:picLocks noChangeAspect="1" noChangeArrowheads="1"/>
          </p:cNvPicPr>
          <p:nvPr userDrawn="1"/>
        </p:nvPicPr>
        <p:blipFill>
          <a:blip r:embed="rId3" cstate="print"/>
          <a:srcRect/>
          <a:stretch>
            <a:fillRect/>
          </a:stretch>
        </p:blipFill>
        <p:spPr bwMode="auto">
          <a:xfrm>
            <a:off x="179512" y="123478"/>
            <a:ext cx="647077" cy="648072"/>
          </a:xfrm>
          <a:prstGeom prst="rect">
            <a:avLst/>
          </a:prstGeom>
          <a:noFill/>
        </p:spPr>
      </p:pic>
    </p:spTree>
    <p:extLst>
      <p:ext uri="{BB962C8B-B14F-4D97-AF65-F5344CB8AC3E}">
        <p14:creationId xmlns:p14="http://schemas.microsoft.com/office/powerpoint/2010/main" val="293213560"/>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3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53478386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a:prstGeom prst="rect">
            <a:avLst/>
          </a:prstGeom>
        </p:spPr>
        <p:txBody>
          <a:bodyPr anchor="b"/>
          <a:lstStyle>
            <a:lvl1pPr algn="ctr">
              <a:defRPr sz="4500"/>
            </a:lvl1pPr>
          </a:lstStyle>
          <a:p>
            <a:r>
              <a:rPr lang="zh-CN" altLang="en-US"/>
              <a:t>单击此处编辑母版标题样式</a:t>
            </a:r>
          </a:p>
        </p:txBody>
      </p:sp>
      <p:sp>
        <p:nvSpPr>
          <p:cNvPr id="3" name="副标题 2"/>
          <p:cNvSpPr>
            <a:spLocks noGrp="1"/>
          </p:cNvSpPr>
          <p:nvPr>
            <p:ph type="subTitle" idx="1"/>
          </p:nvPr>
        </p:nvSpPr>
        <p:spPr>
          <a:xfrm>
            <a:off x="1143000" y="2701528"/>
            <a:ext cx="6858000" cy="1241822"/>
          </a:xfrm>
          <a:prstGeom prst="rect">
            <a:avLst/>
          </a:prstGeom>
        </p:spPr>
        <p:txBody>
          <a:bodyPr/>
          <a:lstStyle>
            <a:lvl1pPr marL="0" indent="0" algn="ctr">
              <a:buNone/>
              <a:defRPr sz="1800"/>
            </a:lvl1pPr>
            <a:lvl2pPr marL="342900" indent="0" algn="ctr">
              <a:buNone/>
              <a:defRPr sz="1500"/>
            </a:lvl2pPr>
            <a:lvl3pPr marL="685800" indent="0" algn="ctr">
              <a:buNone/>
              <a:defRPr sz="140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p>
        </p:txBody>
      </p:sp>
      <p:sp>
        <p:nvSpPr>
          <p:cNvPr id="4" name="日期占位符 3"/>
          <p:cNvSpPr>
            <a:spLocks noGrp="1"/>
          </p:cNvSpPr>
          <p:nvPr>
            <p:ph type="dt" sz="half" idx="10"/>
          </p:nvPr>
        </p:nvSpPr>
        <p:spPr>
          <a:xfrm>
            <a:off x="628650" y="4767263"/>
            <a:ext cx="2057400" cy="273844"/>
          </a:xfrm>
          <a:prstGeom prst="rect">
            <a:avLst/>
          </a:prstGeom>
        </p:spPr>
        <p:txBody>
          <a:bodyPr/>
          <a:lstStyle>
            <a:lvl1pPr eaLnBrk="1" fontAlgn="auto" hangingPunct="1">
              <a:spcBef>
                <a:spcPts val="0"/>
              </a:spcBef>
              <a:spcAft>
                <a:spcPts val="0"/>
              </a:spcAft>
              <a:defRPr>
                <a:latin typeface="+mn-lt"/>
                <a:ea typeface="+mn-ea"/>
              </a:defRPr>
            </a:lvl1pPr>
          </a:lstStyle>
          <a:p>
            <a:pPr>
              <a:defRPr/>
            </a:pPr>
            <a:fld id="{4C0F3E8C-8BCD-4A8F-98D8-F8D96B87BD28}" type="datetimeFigureOut">
              <a:rPr lang="zh-CN" altLang="en-US"/>
              <a:pPr>
                <a:defRPr/>
              </a:pPr>
              <a:t>2017/9/28/Thursday</a:t>
            </a:fld>
            <a:endParaRPr lang="zh-CN" altLang="en-US"/>
          </a:p>
        </p:txBody>
      </p:sp>
      <p:sp>
        <p:nvSpPr>
          <p:cNvPr id="5" name="页脚占位符 4"/>
          <p:cNvSpPr>
            <a:spLocks noGrp="1"/>
          </p:cNvSpPr>
          <p:nvPr>
            <p:ph type="ftr" sz="quarter" idx="11"/>
          </p:nvPr>
        </p:nvSpPr>
        <p:spPr>
          <a:xfrm>
            <a:off x="3028950" y="4767263"/>
            <a:ext cx="3086100" cy="273844"/>
          </a:xfrm>
          <a:prstGeom prst="rect">
            <a:avLst/>
          </a:prstGeom>
        </p:spPr>
        <p:txBody>
          <a:bodyPr/>
          <a:lstStyle>
            <a:lvl1pPr eaLnBrk="1" fontAlgn="auto" hangingPunct="1">
              <a:spcBef>
                <a:spcPts val="0"/>
              </a:spcBef>
              <a:spcAft>
                <a:spcPts val="0"/>
              </a:spcAft>
              <a:defRPr>
                <a:latin typeface="+mn-lt"/>
                <a:ea typeface="+mn-ea"/>
              </a:defRPr>
            </a:lvl1pPr>
          </a:lstStyle>
          <a:p>
            <a:pPr>
              <a:defRPr/>
            </a:pPr>
            <a:endParaRPr lang="zh-CN" altLang="en-US"/>
          </a:p>
        </p:txBody>
      </p:sp>
      <p:sp>
        <p:nvSpPr>
          <p:cNvPr id="6" name="灯片编号占位符 5"/>
          <p:cNvSpPr>
            <a:spLocks noGrp="1"/>
          </p:cNvSpPr>
          <p:nvPr>
            <p:ph type="sldNum" sz="quarter" idx="12"/>
          </p:nvPr>
        </p:nvSpPr>
        <p:spPr>
          <a:xfrm>
            <a:off x="6457950" y="4767263"/>
            <a:ext cx="2057400" cy="273844"/>
          </a:xfrm>
          <a:prstGeom prst="rect">
            <a:avLst/>
          </a:prstGeom>
        </p:spPr>
        <p:txBody>
          <a:bodyPr vert="horz" wrap="square" lIns="68580" tIns="34290" rIns="68580" bIns="34290" numCol="1" anchor="t" anchorCtr="0" compatLnSpc="1">
            <a:prstTxWarp prst="textNoShape">
              <a:avLst/>
            </a:prstTxWarp>
          </a:bodyPr>
          <a:lstStyle>
            <a:lvl1pPr eaLnBrk="1" hangingPunct="1">
              <a:defRPr smtClean="0"/>
            </a:lvl1pPr>
          </a:lstStyle>
          <a:p>
            <a:pPr>
              <a:defRPr/>
            </a:pPr>
            <a:fld id="{4AAA05D2-2F82-4D1D-9A69-4CC173608BCF}" type="slidenum">
              <a:rPr lang="zh-CN" altLang="en-US"/>
              <a:pPr>
                <a:defRPr/>
              </a:pPr>
              <a:t>‹#›</a:t>
            </a:fld>
            <a:endParaRPr lang="zh-CN" altLang="en-US"/>
          </a:p>
        </p:txBody>
      </p:sp>
    </p:spTree>
  </p:cSld>
  <p:clrMapOvr>
    <a:masterClrMapping/>
  </p:clrMapOvr>
  <p:transition spd="slow" advClick="0" advTm="200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pic>
        <p:nvPicPr>
          <p:cNvPr id="2" name="Picture 2" descr="C:\Users\Administrator\Desktop\582c0aa581928.jpg"/>
          <p:cNvPicPr>
            <a:picLocks noChangeAspect="1" noChangeArrowheads="1"/>
          </p:cNvPicPr>
          <p:nvPr userDrawn="1"/>
        </p:nvPicPr>
        <p:blipFill>
          <a:blip r:embed="rId2" cstate="print"/>
          <a:srcRect/>
          <a:stretch>
            <a:fillRect/>
          </a:stretch>
        </p:blipFill>
        <p:spPr bwMode="auto">
          <a:xfrm>
            <a:off x="0" y="0"/>
            <a:ext cx="9144000" cy="5143499"/>
          </a:xfrm>
          <a:prstGeom prst="rect">
            <a:avLst/>
          </a:prstGeom>
          <a:noFill/>
        </p:spPr>
      </p:pic>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2_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p>
        </p:txBody>
      </p:sp>
      <p:sp>
        <p:nvSpPr>
          <p:cNvPr id="3" name="内容占位符 2"/>
          <p:cNvSpPr>
            <a:spLocks noGrp="1"/>
          </p:cNvSpPr>
          <p:nvPr>
            <p:ph idx="1"/>
          </p:nvPr>
        </p:nvSpPr>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p:cNvSpPr>
            <a:spLocks noGrp="1"/>
          </p:cNvSpPr>
          <p:nvPr>
            <p:ph type="dt" sz="half" idx="10"/>
          </p:nvPr>
        </p:nvSpPr>
        <p:spPr/>
        <p:txBody>
          <a:bodyPr/>
          <a:lstStyle/>
          <a:p>
            <a:fld id="{2969F21D-12A3-824C-80FA-D34F01E9177B}" type="datetimeFigureOut">
              <a:rPr kumimoji="1" lang="zh-CN" altLang="en-US" smtClean="0"/>
              <a:pPr/>
              <a:t>2017/9/28/Thursday</a:t>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幻灯片编号占位符 5"/>
          <p:cNvSpPr>
            <a:spLocks noGrp="1"/>
          </p:cNvSpPr>
          <p:nvPr>
            <p:ph type="sldNum" sz="quarter" idx="12"/>
          </p:nvPr>
        </p:nvSpPr>
        <p:spPr/>
        <p:txBody>
          <a:bodyPr/>
          <a:lstStyle/>
          <a:p>
            <a:fld id="{C85CFEDB-804C-9249-87AB-F8162CDD6F1B}" type="slidenum">
              <a:rPr kumimoji="1" lang="zh-CN" altLang="en-US" smtClean="0"/>
              <a:pPr/>
              <a:t>‹#›</a:t>
            </a:fld>
            <a:endParaRPr kumimoji="1" lang="zh-CN" altLang="en-US"/>
          </a:p>
        </p:txBody>
      </p:sp>
    </p:spTree>
    <p:extLst>
      <p:ext uri="{BB962C8B-B14F-4D97-AF65-F5344CB8AC3E}">
        <p14:creationId xmlns:p14="http://schemas.microsoft.com/office/powerpoint/2010/main" val="17397281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空白页">
    <p:spTree>
      <p:nvGrpSpPr>
        <p:cNvPr id="1" name=""/>
        <p:cNvGrpSpPr/>
        <p:nvPr/>
      </p:nvGrpSpPr>
      <p:grpSpPr>
        <a:xfrm>
          <a:off x="0" y="0"/>
          <a:ext cx="0" cy="0"/>
          <a:chOff x="0" y="0"/>
          <a:chExt cx="0" cy="0"/>
        </a:xfrm>
      </p:grpSpPr>
      <p:pic>
        <p:nvPicPr>
          <p:cNvPr id="5" name="图片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1" y="0"/>
            <a:ext cx="9143499" cy="5143500"/>
          </a:xfrm>
          <a:prstGeom prst="rect">
            <a:avLst/>
          </a:prstGeom>
        </p:spPr>
      </p:pic>
      <p:grpSp>
        <p:nvGrpSpPr>
          <p:cNvPr id="2" name="组合 3"/>
          <p:cNvGrpSpPr/>
          <p:nvPr userDrawn="1"/>
        </p:nvGrpSpPr>
        <p:grpSpPr bwMode="auto">
          <a:xfrm flipH="1">
            <a:off x="-1" y="248018"/>
            <a:ext cx="1797166" cy="507206"/>
            <a:chOff x="2370576" y="533400"/>
            <a:chExt cx="2417494" cy="675969"/>
          </a:xfrm>
          <a:solidFill>
            <a:srgbClr val="EE1C39"/>
          </a:solidFill>
        </p:grpSpPr>
        <p:sp>
          <p:nvSpPr>
            <p:cNvPr id="3" name="矩形 2"/>
            <p:cNvSpPr/>
            <p:nvPr/>
          </p:nvSpPr>
          <p:spPr>
            <a:xfrm>
              <a:off x="2738030" y="533400"/>
              <a:ext cx="2050040" cy="67596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00" dirty="0">
                <a:cs typeface="+mn-ea"/>
                <a:sym typeface="+mn-lt"/>
              </a:endParaRPr>
            </a:p>
          </p:txBody>
        </p:sp>
        <p:sp>
          <p:nvSpPr>
            <p:cNvPr id="4" name="椭圆 3"/>
            <p:cNvSpPr/>
            <p:nvPr/>
          </p:nvSpPr>
          <p:spPr>
            <a:xfrm>
              <a:off x="2370576" y="533400"/>
              <a:ext cx="623734" cy="67596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00" dirty="0">
                <a:cs typeface="+mn-ea"/>
                <a:sym typeface="+mn-lt"/>
              </a:endParaRPr>
            </a:p>
          </p:txBody>
        </p:sp>
      </p:grpSp>
      <p:sp>
        <p:nvSpPr>
          <p:cNvPr id="6" name="文本框 12"/>
          <p:cNvSpPr txBox="1">
            <a:spLocks noChangeArrowheads="1"/>
          </p:cNvSpPr>
          <p:nvPr userDrawn="1"/>
        </p:nvSpPr>
        <p:spPr bwMode="auto">
          <a:xfrm>
            <a:off x="-1" y="370296"/>
            <a:ext cx="1796090" cy="619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023" tIns="32511" rIns="65023" bIns="32511">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zh-CN" altLang="en-US"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2116808079"/>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2017/9/28/Thursday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10" name="右箭头 9"/>
          <p:cNvSpPr/>
          <p:nvPr userDrawn="1"/>
        </p:nvSpPr>
        <p:spPr>
          <a:xfrm>
            <a:off x="467544" y="339502"/>
            <a:ext cx="432048" cy="216024"/>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3213560"/>
      </p:ext>
    </p:extLst>
  </p:cSld>
  <p:clrMapOvr>
    <a:masterClrMapping/>
  </p:clrMapOv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2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2017/9/28/Thursday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10" name="右箭头 9"/>
          <p:cNvSpPr/>
          <p:nvPr userDrawn="1"/>
        </p:nvSpPr>
        <p:spPr>
          <a:xfrm>
            <a:off x="467544" y="339502"/>
            <a:ext cx="432048" cy="216024"/>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3213560"/>
      </p:ext>
    </p:extLst>
  </p:cSld>
  <p:clrMapOvr>
    <a:masterClrMapping/>
  </p:clrMapOv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3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2017/9/28/Thursday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10" name="右箭头 9"/>
          <p:cNvSpPr/>
          <p:nvPr userDrawn="1"/>
        </p:nvSpPr>
        <p:spPr>
          <a:xfrm>
            <a:off x="467544" y="339502"/>
            <a:ext cx="432048" cy="216024"/>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3213560"/>
      </p:ext>
    </p:extLst>
  </p:cSld>
  <p:clrMapOvr>
    <a:masterClrMapping/>
  </p:clrMapOvr>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4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2017/9/28/Thursday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10" name="右箭头 9"/>
          <p:cNvSpPr/>
          <p:nvPr userDrawn="1"/>
        </p:nvSpPr>
        <p:spPr>
          <a:xfrm>
            <a:off x="467544" y="339502"/>
            <a:ext cx="432048" cy="216024"/>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3213560"/>
      </p:ext>
    </p:extLst>
  </p:cSld>
  <p:clrMapOvr>
    <a:masterClrMapping/>
  </p:clrMapOv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1" y="205979"/>
            <a:ext cx="8229600" cy="857250"/>
          </a:xfrm>
          <a:prstGeom prst="rect">
            <a:avLst/>
          </a:prstGeom>
        </p:spPr>
        <p:txBody>
          <a:bodyPr vert="horz" lIns="91428" tIns="45714" rIns="91428" bIns="45714"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1" y="1200151"/>
            <a:ext cx="8229600" cy="3394472"/>
          </a:xfrm>
          <a:prstGeom prst="rect">
            <a:avLst/>
          </a:prstGeom>
        </p:spPr>
        <p:txBody>
          <a:bodyPr vert="horz" lIns="91428" tIns="45714" rIns="91428" bIns="45714"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1" y="4767264"/>
            <a:ext cx="2133600" cy="273844"/>
          </a:xfrm>
          <a:prstGeom prst="rect">
            <a:avLst/>
          </a:prstGeom>
        </p:spPr>
        <p:txBody>
          <a:bodyPr vert="horz" lIns="91428" tIns="45714" rIns="91428" bIns="45714" rtlCol="0" anchor="ctr"/>
          <a:lstStyle>
            <a:lvl1pPr algn="l">
              <a:defRPr sz="1200">
                <a:solidFill>
                  <a:schemeClr val="tx1">
                    <a:tint val="75000"/>
                  </a:schemeClr>
                </a:solidFill>
              </a:defRPr>
            </a:lvl1pPr>
          </a:lstStyle>
          <a:p>
            <a:fld id="{02854A03-91AF-448A-9954-517C0577E5F0}" type="datetimeFigureOut">
              <a:rPr lang="zh-CN" altLang="en-US" smtClean="0"/>
              <a:pPr/>
              <a:t>2017/9/28/Thursday</a:t>
            </a:fld>
            <a:endParaRPr lang="zh-CN" altLang="en-US"/>
          </a:p>
        </p:txBody>
      </p:sp>
      <p:sp>
        <p:nvSpPr>
          <p:cNvPr id="5" name="页脚占位符 4"/>
          <p:cNvSpPr>
            <a:spLocks noGrp="1"/>
          </p:cNvSpPr>
          <p:nvPr>
            <p:ph type="ftr" sz="quarter" idx="3"/>
          </p:nvPr>
        </p:nvSpPr>
        <p:spPr>
          <a:xfrm>
            <a:off x="3124201" y="4767264"/>
            <a:ext cx="2895600" cy="273844"/>
          </a:xfrm>
          <a:prstGeom prst="rect">
            <a:avLst/>
          </a:prstGeom>
        </p:spPr>
        <p:txBody>
          <a:bodyPr vert="horz" lIns="91428" tIns="45714" rIns="91428" bIns="45714"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1" y="4767264"/>
            <a:ext cx="2133600" cy="273844"/>
          </a:xfrm>
          <a:prstGeom prst="rect">
            <a:avLst/>
          </a:prstGeom>
        </p:spPr>
        <p:txBody>
          <a:bodyPr vert="horz" lIns="91428" tIns="45714" rIns="91428" bIns="45714" rtlCol="0" anchor="ctr"/>
          <a:lstStyle>
            <a:lvl1pPr algn="r">
              <a:defRPr sz="1200">
                <a:solidFill>
                  <a:schemeClr val="tx1">
                    <a:tint val="75000"/>
                  </a:schemeClr>
                </a:solidFill>
              </a:defRPr>
            </a:lvl1pPr>
          </a:lstStyle>
          <a:p>
            <a:fld id="{2EEFC946-6D13-4F8C-9740-992A906A613E}" type="slidenum">
              <a:rPr lang="zh-CN" altLang="en-US" smtClean="0"/>
              <a:pPr/>
              <a:t>‹#›</a:t>
            </a:fld>
            <a:endParaRPr lang="zh-CN" altLang="en-US"/>
          </a:p>
        </p:txBody>
      </p:sp>
    </p:spTree>
    <p:extLst>
      <p:ext uri="{BB962C8B-B14F-4D97-AF65-F5344CB8AC3E}">
        <p14:creationId xmlns:p14="http://schemas.microsoft.com/office/powerpoint/2010/main" val="3795072685"/>
      </p:ext>
    </p:extLst>
  </p:cSld>
  <p:clrMap bg1="lt1" tx1="dk1" bg2="lt2" tx2="dk2" accent1="accent1" accent2="accent2" accent3="accent3" accent4="accent4" accent5="accent5" accent6="accent6" hlink="hlink" folHlink="folHlink"/>
  <p:sldLayoutIdLst>
    <p:sldLayoutId id="2147483655" r:id="rId1"/>
    <p:sldLayoutId id="2147483658" r:id="rId2"/>
    <p:sldLayoutId id="2147483664" r:id="rId3"/>
    <p:sldLayoutId id="2147483665" r:id="rId4"/>
    <p:sldLayoutId id="2147483666" r:id="rId5"/>
    <p:sldLayoutId id="2147483669" r:id="rId6"/>
    <p:sldLayoutId id="2147483670" r:id="rId7"/>
    <p:sldLayoutId id="2147483671" r:id="rId8"/>
    <p:sldLayoutId id="2147483672" r:id="rId9"/>
    <p:sldLayoutId id="2147483667" r:id="rId10"/>
  </p:sldLayoutIdLst>
  <p:transition/>
  <p:timing>
    <p:tnLst>
      <p:par>
        <p:cTn id="1" dur="indefinite" restart="never" nodeType="tmRoot"/>
      </p:par>
    </p:tnLst>
  </p:timing>
  <p:txStyles>
    <p:titleStyle>
      <a:lvl1pPr algn="ctr" defTabSz="914282" rtl="0" eaLnBrk="1" latinLnBrk="0" hangingPunct="1">
        <a:spcBef>
          <a:spcPct val="0"/>
        </a:spcBef>
        <a:buNone/>
        <a:defRPr sz="4400" kern="1200">
          <a:solidFill>
            <a:schemeClr val="tx1"/>
          </a:solidFill>
          <a:latin typeface="+mj-lt"/>
          <a:ea typeface="+mj-ea"/>
          <a:cs typeface="+mj-cs"/>
        </a:defRPr>
      </a:lvl1pPr>
    </p:titleStyle>
    <p:bodyStyle>
      <a:lvl1pPr marL="342855" indent="-342855" algn="l" defTabSz="914282"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854" indent="-285713" algn="l" defTabSz="914282"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852" indent="-228570" algn="l" defTabSz="914282"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599993"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133"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275"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415"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556"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697"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82" rtl="0" eaLnBrk="1" latinLnBrk="0" hangingPunct="1">
        <a:defRPr sz="1800" kern="1200">
          <a:solidFill>
            <a:schemeClr val="tx1"/>
          </a:solidFill>
          <a:latin typeface="+mn-lt"/>
          <a:ea typeface="+mn-ea"/>
          <a:cs typeface="+mn-cs"/>
        </a:defRPr>
      </a:lvl1pPr>
      <a:lvl2pPr marL="457140" algn="l" defTabSz="914282" rtl="0" eaLnBrk="1" latinLnBrk="0" hangingPunct="1">
        <a:defRPr sz="1800" kern="1200">
          <a:solidFill>
            <a:schemeClr val="tx1"/>
          </a:solidFill>
          <a:latin typeface="+mn-lt"/>
          <a:ea typeface="+mn-ea"/>
          <a:cs typeface="+mn-cs"/>
        </a:defRPr>
      </a:lvl2pPr>
      <a:lvl3pPr marL="914282" algn="l" defTabSz="914282" rtl="0" eaLnBrk="1" latinLnBrk="0" hangingPunct="1">
        <a:defRPr sz="1800" kern="1200">
          <a:solidFill>
            <a:schemeClr val="tx1"/>
          </a:solidFill>
          <a:latin typeface="+mn-lt"/>
          <a:ea typeface="+mn-ea"/>
          <a:cs typeface="+mn-cs"/>
        </a:defRPr>
      </a:lvl3pPr>
      <a:lvl4pPr marL="1371422" algn="l" defTabSz="914282" rtl="0" eaLnBrk="1" latinLnBrk="0" hangingPunct="1">
        <a:defRPr sz="1800" kern="1200">
          <a:solidFill>
            <a:schemeClr val="tx1"/>
          </a:solidFill>
          <a:latin typeface="+mn-lt"/>
          <a:ea typeface="+mn-ea"/>
          <a:cs typeface="+mn-cs"/>
        </a:defRPr>
      </a:lvl4pPr>
      <a:lvl5pPr marL="1828563" algn="l" defTabSz="914282" rtl="0" eaLnBrk="1" latinLnBrk="0" hangingPunct="1">
        <a:defRPr sz="1800" kern="1200">
          <a:solidFill>
            <a:schemeClr val="tx1"/>
          </a:solidFill>
          <a:latin typeface="+mn-lt"/>
          <a:ea typeface="+mn-ea"/>
          <a:cs typeface="+mn-cs"/>
        </a:defRPr>
      </a:lvl5pPr>
      <a:lvl6pPr marL="2285704" algn="l" defTabSz="914282" rtl="0" eaLnBrk="1" latinLnBrk="0" hangingPunct="1">
        <a:defRPr sz="1800" kern="1200">
          <a:solidFill>
            <a:schemeClr val="tx1"/>
          </a:solidFill>
          <a:latin typeface="+mn-lt"/>
          <a:ea typeface="+mn-ea"/>
          <a:cs typeface="+mn-cs"/>
        </a:defRPr>
      </a:lvl6pPr>
      <a:lvl7pPr marL="2742845" algn="l" defTabSz="914282" rtl="0" eaLnBrk="1" latinLnBrk="0" hangingPunct="1">
        <a:defRPr sz="1800" kern="1200">
          <a:solidFill>
            <a:schemeClr val="tx1"/>
          </a:solidFill>
          <a:latin typeface="+mn-lt"/>
          <a:ea typeface="+mn-ea"/>
          <a:cs typeface="+mn-cs"/>
        </a:defRPr>
      </a:lvl7pPr>
      <a:lvl8pPr marL="3199985" algn="l" defTabSz="914282" rtl="0" eaLnBrk="1" latinLnBrk="0" hangingPunct="1">
        <a:defRPr sz="1800" kern="1200">
          <a:solidFill>
            <a:schemeClr val="tx1"/>
          </a:solidFill>
          <a:latin typeface="+mn-lt"/>
          <a:ea typeface="+mn-ea"/>
          <a:cs typeface="+mn-cs"/>
        </a:defRPr>
      </a:lvl8pPr>
      <a:lvl9pPr marL="3657126" algn="l" defTabSz="91428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18" Type="http://schemas.openxmlformats.org/officeDocument/2006/relationships/tags" Target="../tags/tag19.xml"/><Relationship Id="rId26" Type="http://schemas.openxmlformats.org/officeDocument/2006/relationships/tags" Target="../tags/tag27.xml"/><Relationship Id="rId39" Type="http://schemas.openxmlformats.org/officeDocument/2006/relationships/tags" Target="../tags/tag40.xml"/><Relationship Id="rId3" Type="http://schemas.openxmlformats.org/officeDocument/2006/relationships/tags" Target="../tags/tag4.xml"/><Relationship Id="rId21" Type="http://schemas.openxmlformats.org/officeDocument/2006/relationships/tags" Target="../tags/tag22.xml"/><Relationship Id="rId34" Type="http://schemas.openxmlformats.org/officeDocument/2006/relationships/tags" Target="../tags/tag35.xml"/><Relationship Id="rId42" Type="http://schemas.openxmlformats.org/officeDocument/2006/relationships/slideLayout" Target="../slideLayouts/slideLayout10.xml"/><Relationship Id="rId7" Type="http://schemas.openxmlformats.org/officeDocument/2006/relationships/tags" Target="../tags/tag8.xml"/><Relationship Id="rId12" Type="http://schemas.openxmlformats.org/officeDocument/2006/relationships/tags" Target="../tags/tag13.xml"/><Relationship Id="rId17" Type="http://schemas.openxmlformats.org/officeDocument/2006/relationships/tags" Target="../tags/tag18.xml"/><Relationship Id="rId25" Type="http://schemas.openxmlformats.org/officeDocument/2006/relationships/tags" Target="../tags/tag26.xml"/><Relationship Id="rId33" Type="http://schemas.openxmlformats.org/officeDocument/2006/relationships/tags" Target="../tags/tag34.xml"/><Relationship Id="rId38" Type="http://schemas.openxmlformats.org/officeDocument/2006/relationships/tags" Target="../tags/tag39.xml"/><Relationship Id="rId2" Type="http://schemas.openxmlformats.org/officeDocument/2006/relationships/tags" Target="../tags/tag3.xml"/><Relationship Id="rId16" Type="http://schemas.openxmlformats.org/officeDocument/2006/relationships/tags" Target="../tags/tag17.xml"/><Relationship Id="rId20" Type="http://schemas.openxmlformats.org/officeDocument/2006/relationships/tags" Target="../tags/tag21.xml"/><Relationship Id="rId29" Type="http://schemas.openxmlformats.org/officeDocument/2006/relationships/tags" Target="../tags/tag30.xml"/><Relationship Id="rId41" Type="http://schemas.openxmlformats.org/officeDocument/2006/relationships/tags" Target="../tags/tag42.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24" Type="http://schemas.openxmlformats.org/officeDocument/2006/relationships/tags" Target="../tags/tag25.xml"/><Relationship Id="rId32" Type="http://schemas.openxmlformats.org/officeDocument/2006/relationships/tags" Target="../tags/tag33.xml"/><Relationship Id="rId37" Type="http://schemas.openxmlformats.org/officeDocument/2006/relationships/tags" Target="../tags/tag38.xml"/><Relationship Id="rId40" Type="http://schemas.openxmlformats.org/officeDocument/2006/relationships/tags" Target="../tags/tag41.xml"/><Relationship Id="rId5" Type="http://schemas.openxmlformats.org/officeDocument/2006/relationships/tags" Target="../tags/tag6.xml"/><Relationship Id="rId15" Type="http://schemas.openxmlformats.org/officeDocument/2006/relationships/tags" Target="../tags/tag16.xml"/><Relationship Id="rId23" Type="http://schemas.openxmlformats.org/officeDocument/2006/relationships/tags" Target="../tags/tag24.xml"/><Relationship Id="rId28" Type="http://schemas.openxmlformats.org/officeDocument/2006/relationships/tags" Target="../tags/tag29.xml"/><Relationship Id="rId36" Type="http://schemas.openxmlformats.org/officeDocument/2006/relationships/tags" Target="../tags/tag37.xml"/><Relationship Id="rId10" Type="http://schemas.openxmlformats.org/officeDocument/2006/relationships/tags" Target="../tags/tag11.xml"/><Relationship Id="rId19" Type="http://schemas.openxmlformats.org/officeDocument/2006/relationships/tags" Target="../tags/tag20.xml"/><Relationship Id="rId31" Type="http://schemas.openxmlformats.org/officeDocument/2006/relationships/tags" Target="../tags/tag32.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tags" Target="../tags/tag15.xml"/><Relationship Id="rId22" Type="http://schemas.openxmlformats.org/officeDocument/2006/relationships/tags" Target="../tags/tag23.xml"/><Relationship Id="rId27" Type="http://schemas.openxmlformats.org/officeDocument/2006/relationships/tags" Target="../tags/tag28.xml"/><Relationship Id="rId30" Type="http://schemas.openxmlformats.org/officeDocument/2006/relationships/tags" Target="../tags/tag31.xml"/><Relationship Id="rId35" Type="http://schemas.openxmlformats.org/officeDocument/2006/relationships/tags" Target="../tags/tag36.xml"/><Relationship Id="rId43"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43.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6.xml"/><Relationship Id="rId1" Type="http://schemas.openxmlformats.org/officeDocument/2006/relationships/vmlDrawing" Target="../drawings/vmlDrawing1.vml"/><Relationship Id="rId6" Type="http://schemas.openxmlformats.org/officeDocument/2006/relationships/image" Target="../media/image7.png"/><Relationship Id="rId5" Type="http://schemas.openxmlformats.org/officeDocument/2006/relationships/package" Target="../embeddings/Microsoft_Word___1.docx"/><Relationship Id="rId4" Type="http://schemas.openxmlformats.org/officeDocument/2006/relationships/oleObject" Target="../embeddings/oleObject1.bin"/></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Administrator\Desktop\新建文件夹 (5)\千图网_画册封面图片_图片编号17975946\55b76287878b9副本.jpg"/>
          <p:cNvPicPr>
            <a:picLocks noChangeAspect="1" noChangeArrowheads="1"/>
          </p:cNvPicPr>
          <p:nvPr/>
        </p:nvPicPr>
        <p:blipFill>
          <a:blip r:embed="rId3" cstate="print"/>
          <a:srcRect/>
          <a:stretch>
            <a:fillRect/>
          </a:stretch>
        </p:blipFill>
        <p:spPr bwMode="auto">
          <a:xfrm>
            <a:off x="0" y="0"/>
            <a:ext cx="9144000" cy="5148262"/>
          </a:xfrm>
          <a:prstGeom prst="rect">
            <a:avLst/>
          </a:prstGeom>
          <a:noFill/>
        </p:spPr>
      </p:pic>
      <p:sp>
        <p:nvSpPr>
          <p:cNvPr id="27" name="TextBox 26"/>
          <p:cNvSpPr txBox="1"/>
          <p:nvPr/>
        </p:nvSpPr>
        <p:spPr>
          <a:xfrm>
            <a:off x="2555776" y="1923678"/>
            <a:ext cx="4339650" cy="923330"/>
          </a:xfrm>
          <a:prstGeom prst="rect">
            <a:avLst/>
          </a:prstGeom>
          <a:noFill/>
        </p:spPr>
        <p:txBody>
          <a:bodyPr wrap="none" rtlCol="0">
            <a:spAutoFit/>
          </a:bodyPr>
          <a:lstStyle/>
          <a:p>
            <a:r>
              <a:rPr lang="zh-CN" altLang="zh-CN" sz="5400" b="1" dirty="0">
                <a:latin typeface="黑体"/>
                <a:ea typeface="黑体"/>
              </a:rPr>
              <a:t>现代企业管理</a:t>
            </a:r>
            <a:r>
              <a:rPr lang="zh-CN" altLang="zh-CN" sz="5400" dirty="0">
                <a:latin typeface="黑体"/>
                <a:ea typeface="黑体"/>
              </a:rPr>
              <a:t> </a:t>
            </a:r>
            <a:endParaRPr lang="zh-CN" altLang="en-US" sz="5400" dirty="0">
              <a:solidFill>
                <a:schemeClr val="tx1">
                  <a:lumMod val="65000"/>
                  <a:lumOff val="35000"/>
                </a:schemeClr>
              </a:solidFill>
              <a:latin typeface="黑体"/>
              <a:ea typeface="黑体"/>
            </a:endParaRPr>
          </a:p>
        </p:txBody>
      </p:sp>
    </p:spTree>
  </p:cSld>
  <p:clrMapOvr>
    <a:masterClrMapping/>
  </p:clrMapOvr>
  <p:transition spd="med" advClick="0" advTm="600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56" presetClass="entr" presetSubtype="0" fill="hold" grpId="0" nodeType="afterEffect">
                                  <p:stCondLst>
                                    <p:cond delay="0"/>
                                  </p:stCondLst>
                                  <p:iterate type="lt">
                                    <p:tmPct val="10000"/>
                                  </p:iterate>
                                  <p:childTnLst>
                                    <p:set>
                                      <p:cBhvr>
                                        <p:cTn id="12" dur="1" fill="hold">
                                          <p:stCondLst>
                                            <p:cond delay="0"/>
                                          </p:stCondLst>
                                        </p:cTn>
                                        <p:tgtEl>
                                          <p:spTgt spid="27"/>
                                        </p:tgtEl>
                                        <p:attrNameLst>
                                          <p:attrName>style.visibility</p:attrName>
                                        </p:attrNameLst>
                                      </p:cBhvr>
                                      <p:to>
                                        <p:strVal val="visible"/>
                                      </p:to>
                                    </p:set>
                                    <p:anim by="(-#ppt_w*2)" calcmode="lin" valueType="num">
                                      <p:cBhvr rctx="PPT">
                                        <p:cTn id="13" dur="500" autoRev="1" fill="hold">
                                          <p:stCondLst>
                                            <p:cond delay="0"/>
                                          </p:stCondLst>
                                        </p:cTn>
                                        <p:tgtEl>
                                          <p:spTgt spid="27"/>
                                        </p:tgtEl>
                                        <p:attrNameLst>
                                          <p:attrName>ppt_w</p:attrName>
                                        </p:attrNameLst>
                                      </p:cBhvr>
                                    </p:anim>
                                    <p:anim by="(#ppt_w*0.50)" calcmode="lin" valueType="num">
                                      <p:cBhvr>
                                        <p:cTn id="14" dur="500" decel="50000" autoRev="1" fill="hold">
                                          <p:stCondLst>
                                            <p:cond delay="0"/>
                                          </p:stCondLst>
                                        </p:cTn>
                                        <p:tgtEl>
                                          <p:spTgt spid="27"/>
                                        </p:tgtEl>
                                        <p:attrNameLst>
                                          <p:attrName>ppt_x</p:attrName>
                                        </p:attrNameLst>
                                      </p:cBhvr>
                                    </p:anim>
                                    <p:anim from="(-#ppt_h/2)" to="(#ppt_y)" calcmode="lin" valueType="num">
                                      <p:cBhvr>
                                        <p:cTn id="15" dur="1000" fill="hold">
                                          <p:stCondLst>
                                            <p:cond delay="0"/>
                                          </p:stCondLst>
                                        </p:cTn>
                                        <p:tgtEl>
                                          <p:spTgt spid="27"/>
                                        </p:tgtEl>
                                        <p:attrNameLst>
                                          <p:attrName>ppt_y</p:attrName>
                                        </p:attrNameLst>
                                      </p:cBhvr>
                                    </p:anim>
                                    <p:animRot by="21600000">
                                      <p:cBhvr>
                                        <p:cTn id="16" dur="1000" fill="hold">
                                          <p:stCondLst>
                                            <p:cond delay="0"/>
                                          </p:stCondLst>
                                        </p:cTn>
                                        <p:tgtEl>
                                          <p:spTgt spid="2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文本框 93"/>
          <p:cNvSpPr txBox="1"/>
          <p:nvPr/>
        </p:nvSpPr>
        <p:spPr>
          <a:xfrm>
            <a:off x="971600" y="123478"/>
            <a:ext cx="7632848" cy="584776"/>
          </a:xfrm>
          <a:prstGeom prst="rect">
            <a:avLst/>
          </a:prstGeom>
          <a:noFill/>
        </p:spPr>
        <p:txBody>
          <a:bodyPr wrap="square" rtlCol="0">
            <a:spAutoFit/>
          </a:bodyPr>
          <a:lstStyle/>
          <a:p>
            <a:r>
              <a:rPr kumimoji="1" lang="zh-CN" altLang="en-US" sz="3200" dirty="0" smtClean="0">
                <a:latin typeface="黑体"/>
                <a:ea typeface="黑体"/>
              </a:rPr>
              <a:t>现代企业营销管理</a:t>
            </a:r>
            <a:r>
              <a:rPr kumimoji="1" lang="en-US" altLang="zh-CN" sz="3200" dirty="0" smtClean="0">
                <a:latin typeface="黑体"/>
                <a:ea typeface="黑体"/>
              </a:rPr>
              <a:t>-</a:t>
            </a:r>
            <a:r>
              <a:rPr kumimoji="1" lang="zh-CN" altLang="en-US" sz="3200" dirty="0" smtClean="0">
                <a:latin typeface="黑体"/>
                <a:ea typeface="黑体"/>
              </a:rPr>
              <a:t>市场营销系统</a:t>
            </a:r>
            <a:endParaRPr kumimoji="1" lang="zh-CN" altLang="en-US" sz="3200" dirty="0">
              <a:latin typeface="黑体"/>
              <a:ea typeface="黑体"/>
            </a:endParaRPr>
          </a:p>
        </p:txBody>
      </p:sp>
      <p:sp>
        <p:nvSpPr>
          <p:cNvPr id="95" name="矩形 47"/>
          <p:cNvSpPr>
            <a:spLocks noChangeArrowheads="1"/>
          </p:cNvSpPr>
          <p:nvPr/>
        </p:nvSpPr>
        <p:spPr bwMode="auto">
          <a:xfrm>
            <a:off x="971600" y="843558"/>
            <a:ext cx="7344816" cy="2531442"/>
          </a:xfrm>
          <a:prstGeom prst="rect">
            <a:avLst/>
          </a:prstGeom>
          <a:noFill/>
          <a:ln w="9525">
            <a:noFill/>
            <a:miter lim="800000"/>
            <a:headEnd/>
            <a:tailEnd/>
          </a:ln>
        </p:spPr>
        <p:txBody>
          <a:bodyPr wrap="square" lIns="68560" tIns="34280" rIns="68560" bIns="34280">
            <a:spAutoFit/>
          </a:bodyPr>
          <a:lstStyle/>
          <a:p>
            <a:r>
              <a:rPr lang="zh-CN" altLang="zh-CN" sz="2000" dirty="0">
                <a:latin typeface="黑体"/>
                <a:ea typeface="黑体"/>
              </a:rPr>
              <a:t>（四）市场营销控制</a:t>
            </a:r>
          </a:p>
          <a:p>
            <a:r>
              <a:rPr lang="zh-CN" altLang="en-US" sz="2000" dirty="0" smtClean="0">
                <a:latin typeface="黑体"/>
                <a:ea typeface="黑体"/>
              </a:rPr>
              <a:t>    </a:t>
            </a:r>
            <a:r>
              <a:rPr lang="zh-CN" altLang="zh-CN" sz="2000" dirty="0" smtClean="0">
                <a:latin typeface="黑体"/>
                <a:ea typeface="黑体"/>
              </a:rPr>
              <a:t>市场营销控制包括估计</a:t>
            </a:r>
            <a:r>
              <a:rPr lang="zh-CN" altLang="zh-CN" sz="2000" dirty="0">
                <a:latin typeface="黑体"/>
                <a:ea typeface="黑体"/>
              </a:rPr>
              <a:t>市场营销战略和计划的成果，并采取正确的行动以保证实现目标。控制过程包括制定目标、衡量表现、评价表现和采取纠正措施四个步骤。管理部门先设定具体的市场营销目标，然后衡量企业在市场中的业绩，并估计期望业绩和实际业绩之间存在差异的原因。最后，管理部门采取正确的行动以弥补目标与业绩之间的差距。这可能要求改变行动方案，甚至改变目标。</a:t>
            </a:r>
          </a:p>
        </p:txBody>
      </p:sp>
    </p:spTree>
    <p:extLst>
      <p:ext uri="{BB962C8B-B14F-4D97-AF65-F5344CB8AC3E}">
        <p14:creationId xmlns:p14="http://schemas.microsoft.com/office/powerpoint/2010/main" val="3249666308"/>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randombar(horizontal)">
                                      <p:cBhvr>
                                        <p:cTn id="7" dur="3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文本框 93"/>
          <p:cNvSpPr txBox="1"/>
          <p:nvPr/>
        </p:nvSpPr>
        <p:spPr>
          <a:xfrm>
            <a:off x="971600" y="123478"/>
            <a:ext cx="7632848" cy="584776"/>
          </a:xfrm>
          <a:prstGeom prst="rect">
            <a:avLst/>
          </a:prstGeom>
          <a:noFill/>
        </p:spPr>
        <p:txBody>
          <a:bodyPr wrap="square" rtlCol="0">
            <a:spAutoFit/>
          </a:bodyPr>
          <a:lstStyle/>
          <a:p>
            <a:r>
              <a:rPr kumimoji="1" lang="zh-CN" altLang="en-US" sz="3200" dirty="0">
                <a:latin typeface="黑体"/>
                <a:ea typeface="黑体"/>
              </a:rPr>
              <a:t>现代企业</a:t>
            </a:r>
            <a:r>
              <a:rPr kumimoji="1" lang="zh-CN" altLang="en-US" sz="3200" dirty="0" smtClean="0">
                <a:latin typeface="黑体"/>
                <a:ea typeface="黑体"/>
              </a:rPr>
              <a:t>市场调研与预测</a:t>
            </a:r>
            <a:endParaRPr kumimoji="1" lang="zh-CN" altLang="en-US" sz="3200" dirty="0">
              <a:latin typeface="黑体"/>
              <a:ea typeface="黑体"/>
            </a:endParaRPr>
          </a:p>
        </p:txBody>
      </p:sp>
      <p:sp>
        <p:nvSpPr>
          <p:cNvPr id="95" name="矩形 47"/>
          <p:cNvSpPr>
            <a:spLocks noChangeArrowheads="1"/>
          </p:cNvSpPr>
          <p:nvPr/>
        </p:nvSpPr>
        <p:spPr bwMode="auto">
          <a:xfrm>
            <a:off x="683568" y="915566"/>
            <a:ext cx="8064896" cy="4070325"/>
          </a:xfrm>
          <a:prstGeom prst="rect">
            <a:avLst/>
          </a:prstGeom>
          <a:noFill/>
          <a:ln w="9525">
            <a:noFill/>
            <a:miter lim="800000"/>
            <a:headEnd/>
            <a:tailEnd/>
          </a:ln>
        </p:spPr>
        <p:txBody>
          <a:bodyPr wrap="square" lIns="68560" tIns="34280" rIns="68560" bIns="34280">
            <a:spAutoFit/>
          </a:bodyPr>
          <a:lstStyle/>
          <a:p>
            <a:r>
              <a:rPr lang="zh-CN" altLang="zh-CN" sz="2000" b="1" dirty="0">
                <a:latin typeface="黑体"/>
                <a:ea typeface="黑体"/>
              </a:rPr>
              <a:t>一、市场调研</a:t>
            </a:r>
            <a:endParaRPr lang="zh-CN" altLang="zh-CN" sz="2000" dirty="0">
              <a:latin typeface="黑体"/>
              <a:ea typeface="黑体"/>
            </a:endParaRPr>
          </a:p>
          <a:p>
            <a:r>
              <a:rPr lang="zh-CN" altLang="zh-CN" sz="2000" dirty="0">
                <a:latin typeface="黑体"/>
                <a:ea typeface="黑体"/>
              </a:rPr>
              <a:t>（一）市场调研的概念</a:t>
            </a:r>
          </a:p>
          <a:p>
            <a:r>
              <a:rPr lang="zh-CN" altLang="zh-CN" sz="2000" dirty="0">
                <a:latin typeface="黑体"/>
                <a:ea typeface="黑体"/>
              </a:rPr>
              <a:t>美国著名营销学家菲利普·科特勒（</a:t>
            </a:r>
            <a:r>
              <a:rPr lang="en-US" altLang="zh-CN" sz="2000" dirty="0">
                <a:latin typeface="黑体"/>
                <a:ea typeface="黑体"/>
              </a:rPr>
              <a:t>Philip </a:t>
            </a:r>
            <a:r>
              <a:rPr lang="en-US" altLang="zh-CN" sz="2000" dirty="0" err="1">
                <a:latin typeface="黑体"/>
                <a:ea typeface="黑体"/>
              </a:rPr>
              <a:t>Kotler</a:t>
            </a:r>
            <a:r>
              <a:rPr lang="zh-CN" altLang="zh-CN" sz="2000" dirty="0">
                <a:latin typeface="黑体"/>
                <a:ea typeface="黑体"/>
              </a:rPr>
              <a:t>）认为“营销调研是为制定某项具体的营销决策而对有关信息进行系统地收集、分析和报告的过程。</a:t>
            </a:r>
            <a:r>
              <a:rPr lang="zh-CN" altLang="zh-CN" sz="2000" dirty="0" smtClean="0">
                <a:latin typeface="黑体"/>
                <a:ea typeface="黑体"/>
              </a:rPr>
              <a:t>”</a:t>
            </a:r>
            <a:endParaRPr lang="zh-CN" altLang="zh-CN" sz="2000" dirty="0">
              <a:latin typeface="黑体"/>
              <a:ea typeface="黑体"/>
            </a:endParaRPr>
          </a:p>
          <a:p>
            <a:r>
              <a:rPr lang="zh-CN" altLang="zh-CN" sz="2000" dirty="0">
                <a:latin typeface="黑体"/>
                <a:ea typeface="黑体"/>
              </a:rPr>
              <a:t>（二）市场调</a:t>
            </a:r>
            <a:r>
              <a:rPr lang="zh-CN" altLang="zh-CN" sz="2000" dirty="0" smtClean="0">
                <a:latin typeface="黑体"/>
                <a:ea typeface="黑体"/>
              </a:rPr>
              <a:t>研的主要类型</a:t>
            </a:r>
            <a:endParaRPr lang="en-US" altLang="zh-CN" sz="2000" dirty="0" smtClean="0">
              <a:latin typeface="黑体"/>
              <a:ea typeface="黑体"/>
            </a:endParaRPr>
          </a:p>
          <a:p>
            <a:r>
              <a:rPr lang="zh-CN" altLang="en-US" sz="2000" dirty="0" smtClean="0">
                <a:latin typeface="黑体"/>
                <a:ea typeface="黑体"/>
              </a:rPr>
              <a:t>   </a:t>
            </a:r>
            <a:r>
              <a:rPr lang="en-US" altLang="zh-CN" sz="2000" dirty="0" smtClean="0">
                <a:latin typeface="黑体"/>
                <a:ea typeface="黑体"/>
              </a:rPr>
              <a:t>1</a:t>
            </a:r>
            <a:r>
              <a:rPr lang="zh-CN" altLang="zh-CN" sz="2000" dirty="0">
                <a:latin typeface="黑体"/>
                <a:ea typeface="黑体"/>
              </a:rPr>
              <a:t>、按其性质和目的划</a:t>
            </a:r>
            <a:r>
              <a:rPr lang="zh-CN" altLang="zh-CN" sz="2000" dirty="0" smtClean="0">
                <a:latin typeface="黑体"/>
                <a:ea typeface="黑体"/>
              </a:rPr>
              <a:t>分的调研类型</a:t>
            </a:r>
            <a:endParaRPr lang="en-US" altLang="zh-CN" sz="2000" dirty="0" smtClean="0">
              <a:latin typeface="黑体"/>
              <a:ea typeface="黑体"/>
            </a:endParaRPr>
          </a:p>
          <a:p>
            <a:r>
              <a:rPr lang="zh-CN" altLang="zh-CN" sz="2000" dirty="0">
                <a:latin typeface="黑体"/>
                <a:ea typeface="黑体"/>
              </a:rPr>
              <a:t> </a:t>
            </a:r>
            <a:r>
              <a:rPr lang="zh-CN" altLang="en-US" sz="2000" dirty="0" smtClean="0">
                <a:latin typeface="黑体"/>
                <a:ea typeface="黑体"/>
              </a:rPr>
              <a:t>      </a:t>
            </a:r>
            <a:r>
              <a:rPr lang="en-US" altLang="zh-CN" sz="2000" dirty="0" smtClean="0">
                <a:latin typeface="黑体"/>
                <a:ea typeface="黑体"/>
              </a:rPr>
              <a:t>1</a:t>
            </a:r>
            <a:r>
              <a:rPr lang="zh-CN" altLang="zh-CN" sz="2000" dirty="0">
                <a:latin typeface="黑体"/>
                <a:ea typeface="黑体"/>
              </a:rPr>
              <a:t>）探索性调</a:t>
            </a:r>
            <a:r>
              <a:rPr lang="zh-CN" altLang="zh-CN" sz="2000" dirty="0" smtClean="0">
                <a:latin typeface="黑体"/>
                <a:ea typeface="黑体"/>
              </a:rPr>
              <a:t>研</a:t>
            </a:r>
            <a:r>
              <a:rPr lang="zh-CN" altLang="en-US" sz="2000" dirty="0" smtClean="0">
                <a:latin typeface="黑体"/>
                <a:ea typeface="黑体"/>
              </a:rPr>
              <a:t> </a:t>
            </a:r>
            <a:r>
              <a:rPr lang="en-US" altLang="zh-CN" sz="2000" dirty="0">
                <a:latin typeface="黑体"/>
                <a:ea typeface="黑体"/>
              </a:rPr>
              <a:t>2</a:t>
            </a:r>
            <a:r>
              <a:rPr lang="zh-CN" altLang="zh-CN" sz="2000" dirty="0">
                <a:latin typeface="黑体"/>
                <a:ea typeface="黑体"/>
              </a:rPr>
              <a:t>）描述性调</a:t>
            </a:r>
            <a:r>
              <a:rPr lang="zh-CN" altLang="zh-CN" sz="2000" dirty="0" smtClean="0">
                <a:latin typeface="黑体"/>
                <a:ea typeface="黑体"/>
              </a:rPr>
              <a:t>研</a:t>
            </a:r>
            <a:r>
              <a:rPr lang="zh-CN" altLang="en-US" sz="2000" dirty="0" smtClean="0">
                <a:latin typeface="黑体"/>
                <a:ea typeface="黑体"/>
              </a:rPr>
              <a:t>  </a:t>
            </a:r>
            <a:endParaRPr lang="en-US" altLang="zh-CN" sz="2000" dirty="0" smtClean="0">
              <a:latin typeface="黑体"/>
              <a:ea typeface="黑体"/>
            </a:endParaRPr>
          </a:p>
          <a:p>
            <a:r>
              <a:rPr lang="zh-CN" altLang="zh-CN" sz="2000" dirty="0">
                <a:latin typeface="黑体"/>
                <a:ea typeface="黑体"/>
              </a:rPr>
              <a:t> </a:t>
            </a:r>
            <a:r>
              <a:rPr lang="zh-CN" altLang="en-US" sz="2000" dirty="0" smtClean="0">
                <a:latin typeface="黑体"/>
                <a:ea typeface="黑体"/>
              </a:rPr>
              <a:t>      </a:t>
            </a:r>
            <a:r>
              <a:rPr lang="en-US" altLang="zh-CN" sz="2000" dirty="0" smtClean="0">
                <a:latin typeface="黑体"/>
                <a:ea typeface="黑体"/>
              </a:rPr>
              <a:t>3</a:t>
            </a:r>
            <a:r>
              <a:rPr lang="zh-CN" altLang="zh-CN" sz="2000" dirty="0">
                <a:latin typeface="黑体"/>
                <a:ea typeface="黑体"/>
              </a:rPr>
              <a:t>）因果关系调</a:t>
            </a:r>
            <a:r>
              <a:rPr lang="zh-CN" altLang="zh-CN" sz="2000" dirty="0" smtClean="0">
                <a:latin typeface="黑体"/>
                <a:ea typeface="黑体"/>
              </a:rPr>
              <a:t>研</a:t>
            </a:r>
            <a:r>
              <a:rPr lang="zh-CN" altLang="en-US" sz="2000" dirty="0" smtClean="0">
                <a:latin typeface="黑体"/>
                <a:ea typeface="黑体"/>
              </a:rPr>
              <a:t> </a:t>
            </a:r>
            <a:r>
              <a:rPr lang="en-US" altLang="zh-CN" sz="2000" dirty="0">
                <a:latin typeface="黑体"/>
                <a:ea typeface="黑体"/>
              </a:rPr>
              <a:t>4</a:t>
            </a:r>
            <a:r>
              <a:rPr lang="zh-CN" altLang="zh-CN" sz="2000" dirty="0">
                <a:latin typeface="黑体"/>
                <a:ea typeface="黑体"/>
              </a:rPr>
              <a:t>）预测性调研 </a:t>
            </a:r>
            <a:r>
              <a:rPr lang="zh-CN" altLang="zh-CN" sz="2000" dirty="0" smtClean="0">
                <a:latin typeface="黑体"/>
                <a:ea typeface="黑体"/>
              </a:rPr>
              <a:t>   </a:t>
            </a:r>
            <a:endParaRPr lang="en-US" altLang="zh-CN" sz="2000" dirty="0" smtClean="0">
              <a:latin typeface="黑体"/>
              <a:ea typeface="黑体"/>
            </a:endParaRPr>
          </a:p>
          <a:p>
            <a:r>
              <a:rPr lang="zh-CN" altLang="en-US" sz="2000" dirty="0" smtClean="0">
                <a:latin typeface="黑体"/>
                <a:ea typeface="黑体"/>
              </a:rPr>
              <a:t>   </a:t>
            </a:r>
            <a:r>
              <a:rPr lang="en-US" altLang="zh-CN" sz="2000" dirty="0" smtClean="0">
                <a:latin typeface="黑体"/>
                <a:ea typeface="黑体"/>
              </a:rPr>
              <a:t>2</a:t>
            </a:r>
            <a:r>
              <a:rPr lang="zh-CN" altLang="zh-CN" sz="2000" dirty="0">
                <a:latin typeface="黑体"/>
                <a:ea typeface="黑体"/>
              </a:rPr>
              <a:t>、按其与决策的关系划</a:t>
            </a:r>
            <a:r>
              <a:rPr lang="zh-CN" altLang="zh-CN" sz="2000" dirty="0" smtClean="0">
                <a:latin typeface="黑体"/>
                <a:ea typeface="黑体"/>
              </a:rPr>
              <a:t>分的调研类型</a:t>
            </a:r>
            <a:endParaRPr lang="en-US" altLang="zh-CN" sz="2000" dirty="0" smtClean="0">
              <a:latin typeface="黑体"/>
              <a:ea typeface="黑体"/>
            </a:endParaRPr>
          </a:p>
          <a:p>
            <a:r>
              <a:rPr lang="zh-CN" altLang="en-US" sz="2000" dirty="0" smtClean="0">
                <a:latin typeface="黑体"/>
                <a:ea typeface="黑体"/>
              </a:rPr>
              <a:t>      </a:t>
            </a:r>
            <a:r>
              <a:rPr lang="en-US" altLang="zh-CN" sz="2000" dirty="0" smtClean="0">
                <a:latin typeface="黑体"/>
                <a:ea typeface="黑体"/>
              </a:rPr>
              <a:t>1</a:t>
            </a:r>
            <a:r>
              <a:rPr lang="zh-CN" altLang="zh-CN" sz="2000" dirty="0">
                <a:latin typeface="黑体"/>
                <a:ea typeface="黑体"/>
              </a:rPr>
              <a:t>）机会性调</a:t>
            </a:r>
            <a:r>
              <a:rPr lang="zh-CN" altLang="zh-CN" sz="2000" dirty="0" smtClean="0">
                <a:latin typeface="黑体"/>
                <a:ea typeface="黑体"/>
              </a:rPr>
              <a:t>研</a:t>
            </a:r>
            <a:r>
              <a:rPr lang="en-US" altLang="zh-CN" sz="2000" dirty="0" smtClean="0">
                <a:latin typeface="黑体"/>
                <a:ea typeface="黑体"/>
              </a:rPr>
              <a:t>2</a:t>
            </a:r>
            <a:r>
              <a:rPr lang="zh-CN" altLang="zh-CN" sz="2000" dirty="0">
                <a:latin typeface="黑体"/>
                <a:ea typeface="黑体"/>
              </a:rPr>
              <a:t>）选择性调研 </a:t>
            </a:r>
            <a:r>
              <a:rPr lang="en-US" altLang="zh-CN" sz="2000" dirty="0">
                <a:latin typeface="黑体"/>
                <a:ea typeface="黑体"/>
              </a:rPr>
              <a:t>3</a:t>
            </a:r>
            <a:r>
              <a:rPr lang="zh-CN" altLang="zh-CN" sz="2000" dirty="0">
                <a:latin typeface="黑体"/>
                <a:ea typeface="黑体"/>
              </a:rPr>
              <a:t>）决策性调</a:t>
            </a:r>
            <a:r>
              <a:rPr lang="zh-CN" altLang="zh-CN" sz="2000" dirty="0" smtClean="0">
                <a:latin typeface="黑体"/>
                <a:ea typeface="黑体"/>
              </a:rPr>
              <a:t>研</a:t>
            </a:r>
            <a:endParaRPr lang="zh-CN" altLang="zh-CN" sz="2000" dirty="0">
              <a:latin typeface="黑体"/>
              <a:ea typeface="黑体"/>
            </a:endParaRPr>
          </a:p>
          <a:p>
            <a:endParaRPr lang="zh-CN" altLang="zh-CN" sz="2000" dirty="0">
              <a:latin typeface="黑体"/>
              <a:ea typeface="黑体"/>
            </a:endParaRPr>
          </a:p>
          <a:p>
            <a:endParaRPr lang="zh-CN" altLang="zh-CN" sz="2000" dirty="0">
              <a:latin typeface="黑体"/>
              <a:ea typeface="黑体"/>
            </a:endParaRPr>
          </a:p>
        </p:txBody>
      </p:sp>
    </p:spTree>
    <p:extLst>
      <p:ext uri="{BB962C8B-B14F-4D97-AF65-F5344CB8AC3E}">
        <p14:creationId xmlns:p14="http://schemas.microsoft.com/office/powerpoint/2010/main" val="1652807339"/>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randombar(horizontal)">
                                      <p:cBhvr>
                                        <p:cTn id="7" dur="3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文本框 93"/>
          <p:cNvSpPr txBox="1"/>
          <p:nvPr/>
        </p:nvSpPr>
        <p:spPr>
          <a:xfrm>
            <a:off x="971600" y="123478"/>
            <a:ext cx="7632848" cy="584776"/>
          </a:xfrm>
          <a:prstGeom prst="rect">
            <a:avLst/>
          </a:prstGeom>
          <a:noFill/>
        </p:spPr>
        <p:txBody>
          <a:bodyPr wrap="square" rtlCol="0">
            <a:spAutoFit/>
          </a:bodyPr>
          <a:lstStyle/>
          <a:p>
            <a:r>
              <a:rPr kumimoji="1" lang="zh-CN" altLang="en-US" sz="3200" dirty="0">
                <a:latin typeface="黑体"/>
                <a:ea typeface="黑体"/>
              </a:rPr>
              <a:t>现代企业</a:t>
            </a:r>
            <a:r>
              <a:rPr kumimoji="1" lang="zh-CN" altLang="en-US" sz="3200" dirty="0" smtClean="0">
                <a:latin typeface="黑体"/>
                <a:ea typeface="黑体"/>
              </a:rPr>
              <a:t>市场调研与预测</a:t>
            </a:r>
            <a:endParaRPr kumimoji="1" lang="zh-CN" altLang="en-US" sz="3200" dirty="0">
              <a:latin typeface="黑体"/>
              <a:ea typeface="黑体"/>
            </a:endParaRPr>
          </a:p>
        </p:txBody>
      </p:sp>
      <p:sp>
        <p:nvSpPr>
          <p:cNvPr id="95" name="矩形 47"/>
          <p:cNvSpPr>
            <a:spLocks noChangeArrowheads="1"/>
          </p:cNvSpPr>
          <p:nvPr/>
        </p:nvSpPr>
        <p:spPr bwMode="auto">
          <a:xfrm>
            <a:off x="683568" y="771550"/>
            <a:ext cx="8064896" cy="4470434"/>
          </a:xfrm>
          <a:prstGeom prst="rect">
            <a:avLst/>
          </a:prstGeom>
          <a:noFill/>
          <a:ln w="9525">
            <a:noFill/>
            <a:miter lim="800000"/>
            <a:headEnd/>
            <a:tailEnd/>
          </a:ln>
        </p:spPr>
        <p:txBody>
          <a:bodyPr wrap="square" lIns="68560" tIns="34280" rIns="68560" bIns="34280">
            <a:spAutoFit/>
          </a:bodyPr>
          <a:lstStyle/>
          <a:p>
            <a:r>
              <a:rPr lang="zh-CN" altLang="zh-CN" sz="2000" b="1" dirty="0">
                <a:latin typeface="黑体"/>
                <a:ea typeface="黑体"/>
              </a:rPr>
              <a:t>二、市场需求测量分析</a:t>
            </a:r>
            <a:endParaRPr lang="zh-CN" altLang="zh-CN" sz="2000" dirty="0">
              <a:latin typeface="黑体"/>
              <a:ea typeface="黑体"/>
            </a:endParaRPr>
          </a:p>
          <a:p>
            <a:r>
              <a:rPr lang="zh-CN" altLang="en-US" sz="2000" dirty="0" smtClean="0">
                <a:latin typeface="黑体"/>
                <a:ea typeface="黑体"/>
              </a:rPr>
              <a:t>    </a:t>
            </a:r>
            <a:r>
              <a:rPr lang="zh-CN" altLang="zh-CN" sz="2000" dirty="0" smtClean="0">
                <a:latin typeface="黑体"/>
                <a:ea typeface="黑体"/>
              </a:rPr>
              <a:t>市场需求测量</a:t>
            </a:r>
            <a:r>
              <a:rPr lang="zh-CN" altLang="zh-CN" sz="2000" dirty="0">
                <a:latin typeface="黑体"/>
                <a:ea typeface="黑体"/>
              </a:rPr>
              <a:t>，一般来说应有这样四个阶段</a:t>
            </a:r>
            <a:r>
              <a:rPr lang="zh-CN" altLang="zh-CN" sz="2000" dirty="0" smtClean="0">
                <a:latin typeface="黑体"/>
                <a:ea typeface="黑体"/>
              </a:rPr>
              <a:t>：</a:t>
            </a:r>
            <a:endParaRPr lang="en-US" altLang="zh-CN" sz="2000" dirty="0" smtClean="0">
              <a:latin typeface="黑体"/>
              <a:ea typeface="黑体"/>
            </a:endParaRPr>
          </a:p>
          <a:p>
            <a:r>
              <a:rPr lang="zh-CN" altLang="en-US" sz="2000" dirty="0" smtClean="0">
                <a:solidFill>
                  <a:srgbClr val="0095F0"/>
                </a:solidFill>
                <a:latin typeface="黑体"/>
                <a:ea typeface="黑体"/>
              </a:rPr>
              <a:t>    </a:t>
            </a:r>
            <a:r>
              <a:rPr lang="zh-CN" altLang="zh-CN" sz="2000" dirty="0" smtClean="0">
                <a:solidFill>
                  <a:srgbClr val="0095F0"/>
                </a:solidFill>
                <a:latin typeface="黑体"/>
                <a:ea typeface="黑体"/>
              </a:rPr>
              <a:t>准备阶段</a:t>
            </a:r>
            <a:r>
              <a:rPr lang="zh-CN" altLang="zh-CN" sz="2000" dirty="0">
                <a:solidFill>
                  <a:srgbClr val="0095F0"/>
                </a:solidFill>
                <a:latin typeface="黑体"/>
                <a:ea typeface="黑体"/>
              </a:rPr>
              <a:t>、策划阶段、实施阶段、追踪阶段。</a:t>
            </a:r>
          </a:p>
          <a:p>
            <a:r>
              <a:rPr lang="zh-CN" altLang="zh-CN" sz="1600" dirty="0">
                <a:latin typeface="黑体"/>
                <a:ea typeface="黑体"/>
              </a:rPr>
              <a:t>（一）准备阶段</a:t>
            </a:r>
          </a:p>
          <a:p>
            <a:r>
              <a:rPr lang="zh-CN" altLang="zh-CN" sz="1600" dirty="0">
                <a:latin typeface="黑体"/>
                <a:ea typeface="黑体"/>
              </a:rPr>
              <a:t>准备阶段工作对进入实质性的需求测量具有重要意义。在这个阶段应做好这样几项工作：一是发现和确定待测量的市场需求问题；二是查明客观环境；三是确定市场需求测量的目标</a:t>
            </a:r>
            <a:r>
              <a:rPr lang="zh-CN" altLang="zh-CN" sz="1600" dirty="0" smtClean="0">
                <a:latin typeface="黑体"/>
                <a:ea typeface="黑体"/>
              </a:rPr>
              <a:t>。</a:t>
            </a:r>
            <a:endParaRPr lang="en-US" altLang="zh-CN" sz="1600" dirty="0" smtClean="0">
              <a:latin typeface="黑体"/>
              <a:ea typeface="黑体"/>
            </a:endParaRPr>
          </a:p>
          <a:p>
            <a:r>
              <a:rPr lang="zh-CN" altLang="zh-CN" sz="1600" dirty="0">
                <a:latin typeface="黑体"/>
                <a:ea typeface="黑体"/>
              </a:rPr>
              <a:t>（二）策划阶段</a:t>
            </a:r>
          </a:p>
          <a:p>
            <a:r>
              <a:rPr lang="zh-CN" altLang="zh-CN" sz="1600" dirty="0">
                <a:latin typeface="黑体"/>
                <a:ea typeface="黑体"/>
              </a:rPr>
              <a:t>在准备阶段结束后，就要着手进行策划与设计了。策划阶段的主要工作包括确定具体的调查项目、选择并设计调查方案，确定传递信息获取资料的方式、设计抽样方案、估计调查经费、制定调查计划和调查进度表以及完成调查提案等</a:t>
            </a:r>
            <a:r>
              <a:rPr lang="zh-CN" altLang="zh-CN" sz="1600" dirty="0" smtClean="0">
                <a:latin typeface="黑体"/>
                <a:ea typeface="黑体"/>
              </a:rPr>
              <a:t>。</a:t>
            </a:r>
            <a:endParaRPr lang="en-US" altLang="zh-CN" sz="1600" dirty="0" smtClean="0">
              <a:latin typeface="黑体"/>
              <a:ea typeface="黑体"/>
            </a:endParaRPr>
          </a:p>
          <a:p>
            <a:r>
              <a:rPr lang="zh-CN" altLang="zh-CN" sz="1600" dirty="0">
                <a:latin typeface="黑体"/>
                <a:ea typeface="黑体"/>
              </a:rPr>
              <a:t>（三）实施阶段</a:t>
            </a:r>
          </a:p>
          <a:p>
            <a:r>
              <a:rPr lang="zh-CN" altLang="zh-CN" sz="1600" dirty="0">
                <a:latin typeface="黑体"/>
                <a:ea typeface="黑体"/>
              </a:rPr>
              <a:t>实施阶段是整个测量过程的核心工作</a:t>
            </a:r>
            <a:r>
              <a:rPr lang="zh-CN" altLang="zh-CN" sz="1600" dirty="0" smtClean="0">
                <a:latin typeface="黑体"/>
                <a:ea typeface="黑体"/>
              </a:rPr>
              <a:t>。</a:t>
            </a:r>
            <a:endParaRPr lang="en-US" altLang="zh-CN" sz="1600" dirty="0" smtClean="0">
              <a:latin typeface="黑体"/>
              <a:ea typeface="黑体"/>
            </a:endParaRPr>
          </a:p>
          <a:p>
            <a:r>
              <a:rPr lang="zh-CN" altLang="zh-CN" sz="1600" dirty="0">
                <a:latin typeface="黑体"/>
                <a:ea typeface="黑体"/>
              </a:rPr>
              <a:t>（四）追踪阶段</a:t>
            </a:r>
          </a:p>
          <a:p>
            <a:r>
              <a:rPr lang="zh-CN" altLang="zh-CN" sz="1600" dirty="0">
                <a:latin typeface="黑体"/>
                <a:ea typeface="黑体"/>
              </a:rPr>
              <a:t>提交调查成果后，调查已基本告一段落。但为了解调查成果实施情况及成果的可靠性，还应该有追踪调查。 </a:t>
            </a:r>
            <a:r>
              <a:rPr lang="zh-CN" altLang="zh-CN" sz="1600" dirty="0" smtClean="0">
                <a:latin typeface="黑体"/>
                <a:ea typeface="黑体"/>
              </a:rPr>
              <a:t>  </a:t>
            </a:r>
            <a:endParaRPr lang="zh-CN" altLang="zh-CN" sz="1600" dirty="0">
              <a:latin typeface="黑体"/>
              <a:ea typeface="黑体"/>
            </a:endParaRPr>
          </a:p>
          <a:p>
            <a:endParaRPr lang="zh-CN" altLang="zh-CN" dirty="0">
              <a:latin typeface="黑体"/>
              <a:ea typeface="黑体"/>
            </a:endParaRPr>
          </a:p>
        </p:txBody>
      </p:sp>
    </p:spTree>
    <p:extLst>
      <p:ext uri="{BB962C8B-B14F-4D97-AF65-F5344CB8AC3E}">
        <p14:creationId xmlns:p14="http://schemas.microsoft.com/office/powerpoint/2010/main" val="398821420"/>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randombar(horizontal)">
                                      <p:cBhvr>
                                        <p:cTn id="7" dur="3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文本框 93"/>
          <p:cNvSpPr txBox="1"/>
          <p:nvPr/>
        </p:nvSpPr>
        <p:spPr>
          <a:xfrm>
            <a:off x="971600" y="123478"/>
            <a:ext cx="7632848" cy="584776"/>
          </a:xfrm>
          <a:prstGeom prst="rect">
            <a:avLst/>
          </a:prstGeom>
          <a:noFill/>
        </p:spPr>
        <p:txBody>
          <a:bodyPr wrap="square" rtlCol="0">
            <a:spAutoFit/>
          </a:bodyPr>
          <a:lstStyle/>
          <a:p>
            <a:r>
              <a:rPr kumimoji="1" lang="zh-CN" altLang="en-US" sz="3200" dirty="0">
                <a:latin typeface="黑体"/>
                <a:ea typeface="黑体"/>
              </a:rPr>
              <a:t>现代企业</a:t>
            </a:r>
            <a:r>
              <a:rPr kumimoji="1" lang="zh-CN" altLang="en-US" sz="3200" dirty="0" smtClean="0">
                <a:latin typeface="黑体"/>
                <a:ea typeface="黑体"/>
              </a:rPr>
              <a:t>市场营销组合策略</a:t>
            </a:r>
            <a:endParaRPr kumimoji="1" lang="zh-CN" altLang="en-US" sz="3200" dirty="0">
              <a:latin typeface="黑体"/>
              <a:ea typeface="黑体"/>
            </a:endParaRPr>
          </a:p>
        </p:txBody>
      </p:sp>
      <p:sp>
        <p:nvSpPr>
          <p:cNvPr id="95" name="矩形 47"/>
          <p:cNvSpPr>
            <a:spLocks noChangeArrowheads="1"/>
          </p:cNvSpPr>
          <p:nvPr/>
        </p:nvSpPr>
        <p:spPr bwMode="auto">
          <a:xfrm>
            <a:off x="683568" y="771550"/>
            <a:ext cx="8064896" cy="3824104"/>
          </a:xfrm>
          <a:prstGeom prst="rect">
            <a:avLst/>
          </a:prstGeom>
          <a:noFill/>
          <a:ln w="9525">
            <a:noFill/>
            <a:miter lim="800000"/>
            <a:headEnd/>
            <a:tailEnd/>
          </a:ln>
        </p:spPr>
        <p:txBody>
          <a:bodyPr wrap="square" lIns="68560" tIns="34280" rIns="68560" bIns="34280">
            <a:spAutoFit/>
          </a:bodyPr>
          <a:lstStyle/>
          <a:p>
            <a:r>
              <a:rPr lang="zh-CN" altLang="zh-CN" sz="2000" b="1" dirty="0"/>
              <a:t>一、产品策略</a:t>
            </a:r>
            <a:endParaRPr lang="zh-CN" altLang="zh-CN" sz="2000" dirty="0"/>
          </a:p>
          <a:p>
            <a:r>
              <a:rPr lang="zh-CN" altLang="zh-CN" sz="1600" dirty="0"/>
              <a:t>（一）产品组合</a:t>
            </a:r>
            <a:r>
              <a:rPr lang="zh-CN" altLang="zh-CN" sz="1600" dirty="0" smtClean="0"/>
              <a:t>策略</a:t>
            </a:r>
            <a:r>
              <a:rPr lang="zh-CN" altLang="en-US" sz="1600" dirty="0" smtClean="0"/>
              <a:t>  </a:t>
            </a:r>
            <a:r>
              <a:rPr lang="zh-CN" altLang="zh-CN" sz="1600" dirty="0"/>
              <a:t>（二）品牌与商标</a:t>
            </a:r>
            <a:r>
              <a:rPr lang="zh-CN" altLang="zh-CN" sz="1600" dirty="0" smtClean="0"/>
              <a:t>策略</a:t>
            </a:r>
            <a:r>
              <a:rPr lang="zh-CN" altLang="en-US" sz="1600" dirty="0" smtClean="0"/>
              <a:t>  </a:t>
            </a:r>
            <a:r>
              <a:rPr lang="zh-CN" altLang="zh-CN" sz="1600" dirty="0"/>
              <a:t>（三）包装</a:t>
            </a:r>
            <a:r>
              <a:rPr lang="zh-CN" altLang="zh-CN" sz="1600" dirty="0" smtClean="0"/>
              <a:t>策略</a:t>
            </a:r>
            <a:r>
              <a:rPr lang="zh-CN" altLang="en-US" sz="1600" dirty="0" smtClean="0"/>
              <a:t>  </a:t>
            </a:r>
            <a:r>
              <a:rPr lang="zh-CN" altLang="zh-CN" sz="1600" dirty="0"/>
              <a:t>（四）服务</a:t>
            </a:r>
            <a:r>
              <a:rPr lang="zh-CN" altLang="zh-CN" sz="1600" dirty="0" smtClean="0"/>
              <a:t>策略</a:t>
            </a:r>
            <a:endParaRPr lang="en-US" altLang="zh-CN" sz="1600" dirty="0" smtClean="0"/>
          </a:p>
          <a:p>
            <a:r>
              <a:rPr lang="zh-CN" altLang="zh-CN" sz="2000" b="1" dirty="0"/>
              <a:t>二、价格</a:t>
            </a:r>
            <a:r>
              <a:rPr lang="zh-CN" altLang="zh-CN" sz="2000" b="1" dirty="0" smtClean="0"/>
              <a:t>策略</a:t>
            </a:r>
            <a:endParaRPr lang="en-US" altLang="zh-CN" sz="2000" b="1" dirty="0" smtClean="0"/>
          </a:p>
          <a:p>
            <a:r>
              <a:rPr lang="zh-CN" altLang="en-US" sz="2000" dirty="0" smtClean="0"/>
              <a:t>     </a:t>
            </a:r>
            <a:r>
              <a:rPr lang="zh-CN" altLang="zh-CN" sz="2000" dirty="0" smtClean="0"/>
              <a:t>价格是影响产品销售</a:t>
            </a:r>
            <a:r>
              <a:rPr lang="zh-CN" altLang="zh-CN" sz="2000" dirty="0"/>
              <a:t>最直接、最重要的因素之一</a:t>
            </a:r>
            <a:r>
              <a:rPr lang="zh-CN" altLang="zh-CN" sz="2000" dirty="0" smtClean="0"/>
              <a:t>。</a:t>
            </a:r>
            <a:r>
              <a:rPr lang="zh-CN" altLang="zh-CN" sz="2000" dirty="0"/>
              <a:t> </a:t>
            </a:r>
            <a:endParaRPr lang="en-US" altLang="zh-CN" sz="2000" dirty="0"/>
          </a:p>
          <a:p>
            <a:r>
              <a:rPr lang="zh-CN" altLang="en-US" sz="2000" dirty="0" smtClean="0"/>
              <a:t>   </a:t>
            </a:r>
            <a:r>
              <a:rPr lang="zh-CN" altLang="zh-CN" dirty="0" smtClean="0"/>
              <a:t>（</a:t>
            </a:r>
            <a:r>
              <a:rPr lang="zh-CN" altLang="zh-CN" dirty="0"/>
              <a:t>一）定价的</a:t>
            </a:r>
            <a:r>
              <a:rPr lang="zh-CN" altLang="zh-CN" dirty="0" smtClean="0"/>
              <a:t>方法</a:t>
            </a:r>
            <a:endParaRPr lang="en-US" altLang="zh-CN" dirty="0" smtClean="0"/>
          </a:p>
          <a:p>
            <a:r>
              <a:rPr lang="zh-CN" altLang="en-US" dirty="0" smtClean="0"/>
              <a:t>      </a:t>
            </a:r>
            <a:r>
              <a:rPr lang="en-US" altLang="zh-CN" dirty="0" smtClean="0"/>
              <a:t> </a:t>
            </a:r>
            <a:r>
              <a:rPr lang="zh-CN" altLang="en-US" dirty="0" smtClean="0"/>
              <a:t>   </a:t>
            </a:r>
            <a:r>
              <a:rPr lang="en-US" altLang="zh-CN" dirty="0" smtClean="0"/>
              <a:t>1</a:t>
            </a:r>
            <a:r>
              <a:rPr lang="zh-CN" altLang="zh-CN" dirty="0"/>
              <a:t>、</a:t>
            </a:r>
            <a:r>
              <a:rPr lang="zh-CN" altLang="zh-CN" dirty="0" smtClean="0"/>
              <a:t>成本导向定价法</a:t>
            </a:r>
            <a:r>
              <a:rPr lang="en-US" altLang="zh-CN" dirty="0"/>
              <a:t>2</a:t>
            </a:r>
            <a:r>
              <a:rPr lang="zh-CN" altLang="zh-CN" dirty="0"/>
              <a:t>、</a:t>
            </a:r>
            <a:r>
              <a:rPr lang="zh-CN" altLang="zh-CN" dirty="0" smtClean="0"/>
              <a:t>需求导向定价法</a:t>
            </a:r>
            <a:r>
              <a:rPr lang="en-US" altLang="zh-CN" dirty="0"/>
              <a:t>3</a:t>
            </a:r>
            <a:r>
              <a:rPr lang="zh-CN" altLang="zh-CN" dirty="0"/>
              <a:t>、竞争导向定价法</a:t>
            </a:r>
          </a:p>
          <a:p>
            <a:r>
              <a:rPr lang="zh-CN" altLang="en-US" dirty="0" smtClean="0"/>
              <a:t>  </a:t>
            </a:r>
            <a:r>
              <a:rPr lang="zh-CN" altLang="zh-CN" dirty="0" smtClean="0"/>
              <a:t>（</a:t>
            </a:r>
            <a:r>
              <a:rPr lang="zh-CN" altLang="zh-CN" dirty="0"/>
              <a:t>二）定价的</a:t>
            </a:r>
            <a:r>
              <a:rPr lang="zh-CN" altLang="zh-CN" dirty="0" smtClean="0"/>
              <a:t>策略</a:t>
            </a:r>
            <a:endParaRPr lang="en-US" altLang="zh-CN" dirty="0" smtClean="0"/>
          </a:p>
          <a:p>
            <a:r>
              <a:rPr lang="zh-CN" altLang="en-US" dirty="0" smtClean="0"/>
              <a:t>     </a:t>
            </a:r>
            <a:r>
              <a:rPr lang="en-US" altLang="zh-CN" dirty="0" smtClean="0"/>
              <a:t> </a:t>
            </a:r>
            <a:r>
              <a:rPr lang="zh-CN" altLang="en-US" dirty="0" smtClean="0"/>
              <a:t>  </a:t>
            </a:r>
            <a:r>
              <a:rPr lang="en-US" altLang="zh-CN" dirty="0" smtClean="0"/>
              <a:t>1</a:t>
            </a:r>
            <a:r>
              <a:rPr lang="zh-CN" altLang="zh-CN" dirty="0"/>
              <a:t>、新产品定价</a:t>
            </a:r>
            <a:r>
              <a:rPr lang="zh-CN" altLang="zh-CN" dirty="0" smtClean="0"/>
              <a:t>策略</a:t>
            </a:r>
            <a:r>
              <a:rPr lang="zh-CN" altLang="en-US" dirty="0" smtClean="0"/>
              <a:t> </a:t>
            </a:r>
            <a:r>
              <a:rPr lang="en-US" altLang="zh-CN" dirty="0"/>
              <a:t>2</a:t>
            </a:r>
            <a:r>
              <a:rPr lang="zh-CN" altLang="zh-CN" dirty="0"/>
              <a:t>、折扣和折让定价</a:t>
            </a:r>
            <a:r>
              <a:rPr lang="zh-CN" altLang="zh-CN" dirty="0" smtClean="0"/>
              <a:t>策略</a:t>
            </a:r>
            <a:r>
              <a:rPr lang="zh-CN" altLang="en-US" dirty="0" smtClean="0"/>
              <a:t> </a:t>
            </a:r>
            <a:r>
              <a:rPr lang="en-US" altLang="zh-CN" dirty="0"/>
              <a:t>3</a:t>
            </a:r>
            <a:r>
              <a:rPr lang="zh-CN" altLang="zh-CN" dirty="0"/>
              <a:t>、心理定价</a:t>
            </a:r>
            <a:r>
              <a:rPr lang="zh-CN" altLang="zh-CN" dirty="0" smtClean="0"/>
              <a:t>策略</a:t>
            </a:r>
            <a:endParaRPr lang="en-US" altLang="zh-CN" dirty="0" smtClean="0"/>
          </a:p>
          <a:p>
            <a:r>
              <a:rPr lang="zh-CN" altLang="zh-CN" sz="2000" b="1" dirty="0"/>
              <a:t>三、促销</a:t>
            </a:r>
            <a:r>
              <a:rPr lang="zh-CN" altLang="zh-CN" sz="2000" b="1" dirty="0" smtClean="0"/>
              <a:t>策略</a:t>
            </a:r>
            <a:endParaRPr lang="en-US" altLang="zh-CN" sz="2000" b="1" dirty="0" smtClean="0"/>
          </a:p>
          <a:p>
            <a:r>
              <a:rPr lang="zh-CN" altLang="en-US" dirty="0" smtClean="0"/>
              <a:t>       </a:t>
            </a:r>
            <a:r>
              <a:rPr lang="zh-CN" altLang="zh-CN" dirty="0" smtClean="0"/>
              <a:t>促销包括广告</a:t>
            </a:r>
            <a:r>
              <a:rPr lang="zh-CN" altLang="zh-CN" dirty="0"/>
              <a:t>、人员推销、营业推广、公共关系等方式，其中广告是较为重要的方式，广告在促进产品销售、改善企业形象等方面起着极其重要的作用</a:t>
            </a:r>
            <a:r>
              <a:rPr lang="zh-CN" altLang="zh-CN" dirty="0" smtClean="0"/>
              <a:t>。</a:t>
            </a:r>
            <a:endParaRPr lang="en-US" altLang="zh-CN" dirty="0" smtClean="0"/>
          </a:p>
          <a:p>
            <a:r>
              <a:rPr lang="zh-CN" altLang="zh-CN" sz="2000" dirty="0"/>
              <a:t>四、分销</a:t>
            </a:r>
            <a:r>
              <a:rPr lang="zh-CN" altLang="zh-CN" sz="2000" dirty="0" smtClean="0"/>
              <a:t>策略</a:t>
            </a:r>
            <a:endParaRPr lang="en-US" altLang="zh-CN" sz="2000" dirty="0" smtClean="0"/>
          </a:p>
          <a:p>
            <a:r>
              <a:rPr lang="zh-CN" altLang="en-US" dirty="0" smtClean="0"/>
              <a:t>   </a:t>
            </a:r>
            <a:r>
              <a:rPr lang="zh-CN" altLang="zh-CN" dirty="0" smtClean="0"/>
              <a:t>（</a:t>
            </a:r>
            <a:r>
              <a:rPr lang="zh-CN" altLang="zh-CN" dirty="0"/>
              <a:t>一）销售渠道的</a:t>
            </a:r>
            <a:r>
              <a:rPr lang="zh-CN" altLang="zh-CN" dirty="0" smtClean="0"/>
              <a:t>概念</a:t>
            </a:r>
            <a:r>
              <a:rPr lang="zh-CN" altLang="en-US" dirty="0" smtClean="0"/>
              <a:t> </a:t>
            </a:r>
            <a:r>
              <a:rPr lang="zh-CN" altLang="zh-CN" dirty="0" smtClean="0"/>
              <a:t>（</a:t>
            </a:r>
            <a:r>
              <a:rPr lang="zh-CN" altLang="zh-CN" dirty="0"/>
              <a:t>二）销售渠道的</a:t>
            </a:r>
            <a:r>
              <a:rPr lang="zh-CN" altLang="zh-CN" dirty="0" smtClean="0"/>
              <a:t>设计</a:t>
            </a:r>
            <a:endParaRPr lang="zh-CN" altLang="zh-CN" sz="1600" dirty="0"/>
          </a:p>
        </p:txBody>
      </p:sp>
    </p:spTree>
    <p:extLst>
      <p:ext uri="{BB962C8B-B14F-4D97-AF65-F5344CB8AC3E}">
        <p14:creationId xmlns:p14="http://schemas.microsoft.com/office/powerpoint/2010/main" val="4270376115"/>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randombar(horizontal)">
                                      <p:cBhvr>
                                        <p:cTn id="7" dur="3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Administrator\Desktop\新建文件夹 (5)\千图网_画册封面图片_图片编号17975946\55b76287878b9副本.jpg"/>
          <p:cNvPicPr>
            <a:picLocks noChangeAspect="1" noChangeArrowheads="1"/>
          </p:cNvPicPr>
          <p:nvPr/>
        </p:nvPicPr>
        <p:blipFill>
          <a:blip r:embed="rId3" cstate="print"/>
          <a:srcRect/>
          <a:stretch>
            <a:fillRect/>
          </a:stretch>
        </p:blipFill>
        <p:spPr bwMode="auto">
          <a:xfrm>
            <a:off x="0" y="0"/>
            <a:ext cx="9144000" cy="5148262"/>
          </a:xfrm>
          <a:prstGeom prst="rect">
            <a:avLst/>
          </a:prstGeom>
          <a:noFill/>
        </p:spPr>
      </p:pic>
      <p:sp>
        <p:nvSpPr>
          <p:cNvPr id="27" name="TextBox 26"/>
          <p:cNvSpPr txBox="1"/>
          <p:nvPr/>
        </p:nvSpPr>
        <p:spPr>
          <a:xfrm>
            <a:off x="3491880" y="2211710"/>
            <a:ext cx="2236510" cy="707886"/>
          </a:xfrm>
          <a:prstGeom prst="rect">
            <a:avLst/>
          </a:prstGeom>
          <a:noFill/>
        </p:spPr>
        <p:txBody>
          <a:bodyPr wrap="none" rtlCol="0">
            <a:spAutoFit/>
          </a:bodyPr>
          <a:lstStyle/>
          <a:p>
            <a:r>
              <a:rPr lang="zh-CN" altLang="en-US" sz="4000" dirty="0" smtClean="0">
                <a:solidFill>
                  <a:schemeClr val="tx1">
                    <a:lumMod val="65000"/>
                    <a:lumOff val="35000"/>
                  </a:schemeClr>
                </a:solidFill>
                <a:latin typeface="微软雅黑" pitchFamily="34" charset="-122"/>
                <a:ea typeface="微软雅黑" pitchFamily="34" charset="-122"/>
              </a:rPr>
              <a:t>谢谢观</a:t>
            </a:r>
            <a:r>
              <a:rPr lang="zh-CN" altLang="en-US" sz="4000" dirty="0">
                <a:solidFill>
                  <a:schemeClr val="tx1">
                    <a:lumMod val="65000"/>
                    <a:lumOff val="35000"/>
                  </a:schemeClr>
                </a:solidFill>
                <a:latin typeface="微软雅黑" pitchFamily="34" charset="-122"/>
                <a:ea typeface="微软雅黑" pitchFamily="34" charset="-122"/>
              </a:rPr>
              <a:t>看</a:t>
            </a:r>
          </a:p>
        </p:txBody>
      </p:sp>
    </p:spTree>
  </p:cSld>
  <p:clrMapOvr>
    <a:masterClrMapping/>
  </p:clrMapOvr>
  <p:transition spd="med" advClick="0" advTm="600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56" presetClass="entr" presetSubtype="0" fill="hold" grpId="0" nodeType="afterEffect">
                                  <p:stCondLst>
                                    <p:cond delay="0"/>
                                  </p:stCondLst>
                                  <p:iterate type="lt">
                                    <p:tmPct val="10000"/>
                                  </p:iterate>
                                  <p:childTnLst>
                                    <p:set>
                                      <p:cBhvr>
                                        <p:cTn id="12" dur="1" fill="hold">
                                          <p:stCondLst>
                                            <p:cond delay="0"/>
                                          </p:stCondLst>
                                        </p:cTn>
                                        <p:tgtEl>
                                          <p:spTgt spid="27"/>
                                        </p:tgtEl>
                                        <p:attrNameLst>
                                          <p:attrName>style.visibility</p:attrName>
                                        </p:attrNameLst>
                                      </p:cBhvr>
                                      <p:to>
                                        <p:strVal val="visible"/>
                                      </p:to>
                                    </p:set>
                                    <p:anim by="(-#ppt_w*2)" calcmode="lin" valueType="num">
                                      <p:cBhvr rctx="PPT">
                                        <p:cTn id="13" dur="500" autoRev="1" fill="hold">
                                          <p:stCondLst>
                                            <p:cond delay="0"/>
                                          </p:stCondLst>
                                        </p:cTn>
                                        <p:tgtEl>
                                          <p:spTgt spid="27"/>
                                        </p:tgtEl>
                                        <p:attrNameLst>
                                          <p:attrName>ppt_w</p:attrName>
                                        </p:attrNameLst>
                                      </p:cBhvr>
                                    </p:anim>
                                    <p:anim by="(#ppt_w*0.50)" calcmode="lin" valueType="num">
                                      <p:cBhvr>
                                        <p:cTn id="14" dur="500" decel="50000" autoRev="1" fill="hold">
                                          <p:stCondLst>
                                            <p:cond delay="0"/>
                                          </p:stCondLst>
                                        </p:cTn>
                                        <p:tgtEl>
                                          <p:spTgt spid="27"/>
                                        </p:tgtEl>
                                        <p:attrNameLst>
                                          <p:attrName>ppt_x</p:attrName>
                                        </p:attrNameLst>
                                      </p:cBhvr>
                                    </p:anim>
                                    <p:anim from="(-#ppt_h/2)" to="(#ppt_y)" calcmode="lin" valueType="num">
                                      <p:cBhvr>
                                        <p:cTn id="15" dur="1000" fill="hold">
                                          <p:stCondLst>
                                            <p:cond delay="0"/>
                                          </p:stCondLst>
                                        </p:cTn>
                                        <p:tgtEl>
                                          <p:spTgt spid="27"/>
                                        </p:tgtEl>
                                        <p:attrNameLst>
                                          <p:attrName>ppt_y</p:attrName>
                                        </p:attrNameLst>
                                      </p:cBhvr>
                                    </p:anim>
                                    <p:animRot by="21600000">
                                      <p:cBhvr>
                                        <p:cTn id="16" dur="1000" fill="hold">
                                          <p:stCondLst>
                                            <p:cond delay="0"/>
                                          </p:stCondLst>
                                        </p:cTn>
                                        <p:tgtEl>
                                          <p:spTgt spid="2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3"/>
          <p:cNvGrpSpPr/>
          <p:nvPr/>
        </p:nvGrpSpPr>
        <p:grpSpPr>
          <a:xfrm>
            <a:off x="1357398" y="1020375"/>
            <a:ext cx="3840593" cy="574043"/>
            <a:chOff x="4357092" y="1325680"/>
            <a:chExt cx="3839927" cy="573865"/>
          </a:xfrm>
        </p:grpSpPr>
        <p:sp>
          <p:nvSpPr>
            <p:cNvPr id="57" name="MH_SubTitle_1"/>
            <p:cNvSpPr txBox="1"/>
            <p:nvPr>
              <p:custDataLst>
                <p:tags r:id="rId38"/>
              </p:custDataLst>
            </p:nvPr>
          </p:nvSpPr>
          <p:spPr>
            <a:xfrm>
              <a:off x="4957221" y="1530327"/>
              <a:ext cx="3239798" cy="369218"/>
            </a:xfrm>
            <a:prstGeom prst="rect">
              <a:avLst/>
            </a:prstGeom>
            <a:noFill/>
          </p:spPr>
          <p:txBody>
            <a:bodyPr wrap="square" lIns="0" tIns="0" rIns="0" bIns="0" anchor="ctr">
              <a:spAutoFit/>
            </a:bodyPr>
            <a:lstStyle/>
            <a:p>
              <a:r>
                <a:rPr lang="zh-CN" altLang="zh-CN" sz="2400" dirty="0">
                  <a:latin typeface="黑体"/>
                  <a:ea typeface="黑体"/>
                </a:rPr>
                <a:t>现代企业经营管理导论 </a:t>
              </a:r>
              <a:endParaRPr lang="zh-CN" altLang="en-US" sz="2400" dirty="0">
                <a:latin typeface="黑体"/>
                <a:ea typeface="黑体"/>
                <a:sym typeface="Arial" panose="020B0604020202020204" pitchFamily="34" charset="0"/>
              </a:endParaRPr>
            </a:p>
          </p:txBody>
        </p:sp>
        <p:grpSp>
          <p:nvGrpSpPr>
            <p:cNvPr id="58" name="组合 2"/>
            <p:cNvGrpSpPr/>
            <p:nvPr/>
          </p:nvGrpSpPr>
          <p:grpSpPr>
            <a:xfrm>
              <a:off x="4357092" y="1325680"/>
              <a:ext cx="802436" cy="510089"/>
              <a:chOff x="6127160" y="2065288"/>
              <a:chExt cx="1128426" cy="717274"/>
            </a:xfrm>
          </p:grpSpPr>
          <p:cxnSp>
            <p:nvCxnSpPr>
              <p:cNvPr id="59" name="MH_Other_1"/>
              <p:cNvCxnSpPr/>
              <p:nvPr>
                <p:custDataLst>
                  <p:tags r:id="rId39"/>
                </p:custDataLst>
              </p:nvPr>
            </p:nvCxnSpPr>
            <p:spPr>
              <a:xfrm flipH="1">
                <a:off x="6525624" y="2096130"/>
                <a:ext cx="729962" cy="686432"/>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60" name="MH_Other_2"/>
              <p:cNvSpPr/>
              <p:nvPr>
                <p:custDataLst>
                  <p:tags r:id="rId40"/>
                </p:custDataLst>
              </p:nvPr>
            </p:nvSpPr>
            <p:spPr>
              <a:xfrm>
                <a:off x="6145577" y="2497943"/>
                <a:ext cx="532403" cy="242763"/>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32500" lnSpcReduction="20000"/>
              </a:bodyPr>
              <a:lstStyle/>
              <a:p>
                <a:pPr algn="ctr">
                  <a:defRPr/>
                </a:pP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1" name="MH_Other_3"/>
              <p:cNvSpPr txBox="1">
                <a:spLocks noChangeArrowheads="1"/>
              </p:cNvSpPr>
              <p:nvPr>
                <p:custDataLst>
                  <p:tags r:id="rId41"/>
                </p:custDataLst>
              </p:nvPr>
            </p:nvSpPr>
            <p:spPr bwMode="auto">
              <a:xfrm>
                <a:off x="6127160" y="2065288"/>
                <a:ext cx="565888" cy="432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da-DK" altLang="zh-CN" sz="20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01</a:t>
                </a: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62" name="组合 24"/>
          <p:cNvGrpSpPr/>
          <p:nvPr/>
        </p:nvGrpSpPr>
        <p:grpSpPr>
          <a:xfrm>
            <a:off x="1357399" y="1764349"/>
            <a:ext cx="3408544" cy="554506"/>
            <a:chOff x="4357092" y="2069423"/>
            <a:chExt cx="3407953" cy="554334"/>
          </a:xfrm>
        </p:grpSpPr>
        <p:sp>
          <p:nvSpPr>
            <p:cNvPr id="63" name="MH_SubTitle_2"/>
            <p:cNvSpPr txBox="1"/>
            <p:nvPr>
              <p:custDataLst>
                <p:tags r:id="rId34"/>
              </p:custDataLst>
            </p:nvPr>
          </p:nvSpPr>
          <p:spPr>
            <a:xfrm>
              <a:off x="5029216" y="2254539"/>
              <a:ext cx="2735829" cy="369218"/>
            </a:xfrm>
            <a:prstGeom prst="rect">
              <a:avLst/>
            </a:prstGeom>
            <a:noFill/>
          </p:spPr>
          <p:txBody>
            <a:bodyPr wrap="square" lIns="0" tIns="0" rIns="0" bIns="0" anchor="ctr">
              <a:spAutoFit/>
            </a:bodyPr>
            <a:lstStyle/>
            <a:p>
              <a:pPr lvl="0"/>
              <a:r>
                <a:rPr lang="zh-CN" altLang="en-US" sz="2400" dirty="0" smtClean="0">
                  <a:solidFill>
                    <a:srgbClr val="000000"/>
                  </a:solidFill>
                  <a:latin typeface="Arial" panose="020B0604020202020204" pitchFamily="34" charset="0"/>
                  <a:ea typeface="微软雅黑" panose="020B0503020204020204" pitchFamily="34" charset="-122"/>
                  <a:sym typeface="Arial" panose="020B0604020202020204" pitchFamily="34" charset="0"/>
                </a:rPr>
                <a:t>现代企业组织制度</a:t>
              </a:r>
              <a:endParaRPr lang="zh-CN" altLang="en-US" sz="24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64" name="组合 6"/>
            <p:cNvGrpSpPr/>
            <p:nvPr/>
          </p:nvGrpSpPr>
          <p:grpSpPr>
            <a:xfrm>
              <a:off x="4357092" y="2069423"/>
              <a:ext cx="802436" cy="510089"/>
              <a:chOff x="6127160" y="3111679"/>
              <a:chExt cx="1128426" cy="717274"/>
            </a:xfrm>
          </p:grpSpPr>
          <p:cxnSp>
            <p:nvCxnSpPr>
              <p:cNvPr id="65" name="MH_Other_4"/>
              <p:cNvCxnSpPr/>
              <p:nvPr>
                <p:custDataLst>
                  <p:tags r:id="rId35"/>
                </p:custDataLst>
              </p:nvPr>
            </p:nvCxnSpPr>
            <p:spPr>
              <a:xfrm flipH="1">
                <a:off x="6525624" y="3142521"/>
                <a:ext cx="729962" cy="686432"/>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66" name="MH_Other_5"/>
              <p:cNvSpPr/>
              <p:nvPr>
                <p:custDataLst>
                  <p:tags r:id="rId36"/>
                </p:custDataLst>
              </p:nvPr>
            </p:nvSpPr>
            <p:spPr>
              <a:xfrm>
                <a:off x="6145577" y="3544334"/>
                <a:ext cx="532403" cy="241088"/>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32500" lnSpcReduction="20000"/>
              </a:bodyPr>
              <a:lstStyle/>
              <a:p>
                <a:pPr algn="ctr">
                  <a:defRPr/>
                </a:pP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7" name="MH_Other_6"/>
              <p:cNvSpPr txBox="1">
                <a:spLocks noChangeArrowheads="1"/>
              </p:cNvSpPr>
              <p:nvPr>
                <p:custDataLst>
                  <p:tags r:id="rId37"/>
                </p:custDataLst>
              </p:nvPr>
            </p:nvSpPr>
            <p:spPr bwMode="auto">
              <a:xfrm>
                <a:off x="6127160" y="3111679"/>
                <a:ext cx="565888" cy="432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en-US" altLang="zh-CN" sz="20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02</a:t>
                </a: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68" name="组合 25"/>
          <p:cNvGrpSpPr/>
          <p:nvPr/>
        </p:nvGrpSpPr>
        <p:grpSpPr>
          <a:xfrm>
            <a:off x="1357399" y="2508331"/>
            <a:ext cx="3192522" cy="583277"/>
            <a:chOff x="4357092" y="2813170"/>
            <a:chExt cx="3191963" cy="583095"/>
          </a:xfrm>
        </p:grpSpPr>
        <p:sp>
          <p:nvSpPr>
            <p:cNvPr id="69" name="MH_SubTitle_3"/>
            <p:cNvSpPr txBox="1"/>
            <p:nvPr>
              <p:custDataLst>
                <p:tags r:id="rId30"/>
              </p:custDataLst>
            </p:nvPr>
          </p:nvSpPr>
          <p:spPr>
            <a:xfrm>
              <a:off x="5089875" y="3027048"/>
              <a:ext cx="2459180" cy="369217"/>
            </a:xfrm>
            <a:prstGeom prst="rect">
              <a:avLst/>
            </a:prstGeom>
            <a:noFill/>
          </p:spPr>
          <p:txBody>
            <a:bodyPr wrap="square" lIns="0" tIns="0" rIns="0" bIns="0" anchor="ctr">
              <a:spAutoFit/>
            </a:bodyPr>
            <a:lstStyle/>
            <a:p>
              <a:pPr lvl="0"/>
              <a:r>
                <a:rPr lang="zh-CN" altLang="zh-CN" sz="2400" dirty="0">
                  <a:latin typeface="黑体"/>
                  <a:ea typeface="黑体"/>
                </a:rPr>
                <a:t>现代企业经营战略 </a:t>
              </a:r>
              <a:endParaRPr lang="zh-CN" altLang="en-US" sz="2400" dirty="0">
                <a:solidFill>
                  <a:schemeClr val="bg1">
                    <a:lumMod val="65000"/>
                  </a:schemeClr>
                </a:solidFill>
                <a:latin typeface="黑体"/>
                <a:ea typeface="黑体"/>
                <a:sym typeface="Arial" panose="020B0604020202020204" pitchFamily="34" charset="0"/>
              </a:endParaRPr>
            </a:p>
          </p:txBody>
        </p:sp>
        <p:grpSp>
          <p:nvGrpSpPr>
            <p:cNvPr id="70" name="组合 7"/>
            <p:cNvGrpSpPr/>
            <p:nvPr/>
          </p:nvGrpSpPr>
          <p:grpSpPr>
            <a:xfrm>
              <a:off x="4357092" y="2813170"/>
              <a:ext cx="802436" cy="510088"/>
              <a:chOff x="6127160" y="4156397"/>
              <a:chExt cx="1128426" cy="717272"/>
            </a:xfrm>
          </p:grpSpPr>
          <p:cxnSp>
            <p:nvCxnSpPr>
              <p:cNvPr id="71" name="MH_Other_7"/>
              <p:cNvCxnSpPr/>
              <p:nvPr>
                <p:custDataLst>
                  <p:tags r:id="rId31"/>
                </p:custDataLst>
              </p:nvPr>
            </p:nvCxnSpPr>
            <p:spPr>
              <a:xfrm flipH="1">
                <a:off x="6525624" y="4187237"/>
                <a:ext cx="729962" cy="686432"/>
              </a:xfrm>
              <a:prstGeom prst="line">
                <a:avLst/>
              </a:prstGeom>
              <a:ln w="12700">
                <a:solidFill>
                  <a:schemeClr val="accent3"/>
                </a:solidFill>
              </a:ln>
            </p:spPr>
            <p:style>
              <a:lnRef idx="1">
                <a:schemeClr val="accent1"/>
              </a:lnRef>
              <a:fillRef idx="0">
                <a:schemeClr val="accent1"/>
              </a:fillRef>
              <a:effectRef idx="0">
                <a:schemeClr val="accent1"/>
              </a:effectRef>
              <a:fontRef idx="minor">
                <a:schemeClr val="tx1"/>
              </a:fontRef>
            </p:style>
          </p:cxnSp>
          <p:sp>
            <p:nvSpPr>
              <p:cNvPr id="72" name="MH_Other_8"/>
              <p:cNvSpPr/>
              <p:nvPr>
                <p:custDataLst>
                  <p:tags r:id="rId32"/>
                </p:custDataLst>
              </p:nvPr>
            </p:nvSpPr>
            <p:spPr>
              <a:xfrm>
                <a:off x="6145577" y="4589050"/>
                <a:ext cx="532403" cy="241088"/>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32500" lnSpcReduction="20000"/>
              </a:bodyPr>
              <a:lstStyle/>
              <a:p>
                <a:pPr algn="ctr">
                  <a:defRPr/>
                </a:pP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3" name="MH_Other_9"/>
              <p:cNvSpPr txBox="1">
                <a:spLocks noChangeArrowheads="1"/>
              </p:cNvSpPr>
              <p:nvPr>
                <p:custDataLst>
                  <p:tags r:id="rId33"/>
                </p:custDataLst>
              </p:nvPr>
            </p:nvSpPr>
            <p:spPr bwMode="auto">
              <a:xfrm>
                <a:off x="6127160" y="4156397"/>
                <a:ext cx="565888" cy="4326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en-US" altLang="zh-CN" sz="20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03</a:t>
                </a: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74" name="组合 26"/>
          <p:cNvGrpSpPr/>
          <p:nvPr/>
        </p:nvGrpSpPr>
        <p:grpSpPr>
          <a:xfrm>
            <a:off x="1357399" y="3252306"/>
            <a:ext cx="3840592" cy="570306"/>
            <a:chOff x="4357092" y="3556913"/>
            <a:chExt cx="3839927" cy="570129"/>
          </a:xfrm>
        </p:grpSpPr>
        <p:sp>
          <p:nvSpPr>
            <p:cNvPr id="75" name="MH_SubTitle_4"/>
            <p:cNvSpPr txBox="1"/>
            <p:nvPr>
              <p:custDataLst>
                <p:tags r:id="rId26"/>
              </p:custDataLst>
            </p:nvPr>
          </p:nvSpPr>
          <p:spPr>
            <a:xfrm>
              <a:off x="5045216" y="3757824"/>
              <a:ext cx="3151803" cy="369218"/>
            </a:xfrm>
            <a:prstGeom prst="rect">
              <a:avLst/>
            </a:prstGeom>
            <a:noFill/>
          </p:spPr>
          <p:txBody>
            <a:bodyPr wrap="square" lIns="0" tIns="0" rIns="0" bIns="0" anchor="ctr">
              <a:spAutoFit/>
            </a:bodyPr>
            <a:lstStyle/>
            <a:p>
              <a:pPr lvl="0"/>
              <a:r>
                <a:rPr lang="zh-CN" altLang="zh-CN" sz="2400" dirty="0">
                  <a:latin typeface="黑体"/>
                  <a:ea typeface="黑体"/>
                </a:rPr>
                <a:t>现代企业人力资源管理 </a:t>
              </a:r>
              <a:endParaRPr lang="zh-CN" altLang="en-US" sz="2400" dirty="0">
                <a:solidFill>
                  <a:schemeClr val="bg1">
                    <a:lumMod val="65000"/>
                  </a:schemeClr>
                </a:solidFill>
                <a:latin typeface="黑体"/>
                <a:ea typeface="黑体"/>
                <a:sym typeface="Arial" panose="020B0604020202020204" pitchFamily="34" charset="0"/>
              </a:endParaRPr>
            </a:p>
          </p:txBody>
        </p:sp>
        <p:grpSp>
          <p:nvGrpSpPr>
            <p:cNvPr id="76" name="组合 9"/>
            <p:cNvGrpSpPr/>
            <p:nvPr/>
          </p:nvGrpSpPr>
          <p:grpSpPr>
            <a:xfrm>
              <a:off x="4357092" y="3556913"/>
              <a:ext cx="802436" cy="508897"/>
              <a:chOff x="6127160" y="5202787"/>
              <a:chExt cx="1128426" cy="715597"/>
            </a:xfrm>
          </p:grpSpPr>
          <p:cxnSp>
            <p:nvCxnSpPr>
              <p:cNvPr id="77" name="MH_Other_10"/>
              <p:cNvCxnSpPr/>
              <p:nvPr>
                <p:custDataLst>
                  <p:tags r:id="rId27"/>
                </p:custDataLst>
              </p:nvPr>
            </p:nvCxnSpPr>
            <p:spPr>
              <a:xfrm flipH="1">
                <a:off x="6525624" y="5233626"/>
                <a:ext cx="729962" cy="684758"/>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sp>
            <p:nvSpPr>
              <p:cNvPr id="78" name="MH_Other_11"/>
              <p:cNvSpPr/>
              <p:nvPr>
                <p:custDataLst>
                  <p:tags r:id="rId28"/>
                </p:custDataLst>
              </p:nvPr>
            </p:nvSpPr>
            <p:spPr>
              <a:xfrm>
                <a:off x="6145577" y="5635440"/>
                <a:ext cx="532403" cy="241088"/>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32500" lnSpcReduction="20000"/>
              </a:bodyPr>
              <a:lstStyle/>
              <a:p>
                <a:pPr algn="ctr">
                  <a:defRPr/>
                </a:pP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9" name="MH_Other_12"/>
              <p:cNvSpPr txBox="1">
                <a:spLocks noChangeArrowheads="1"/>
              </p:cNvSpPr>
              <p:nvPr>
                <p:custDataLst>
                  <p:tags r:id="rId29"/>
                </p:custDataLst>
              </p:nvPr>
            </p:nvSpPr>
            <p:spPr bwMode="auto">
              <a:xfrm>
                <a:off x="6127160" y="5202787"/>
                <a:ext cx="565888" cy="4326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en-US" altLang="zh-CN" sz="20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04</a:t>
                </a: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sp>
        <p:nvSpPr>
          <p:cNvPr id="31" name="斜纹 30"/>
          <p:cNvSpPr/>
          <p:nvPr/>
        </p:nvSpPr>
        <p:spPr>
          <a:xfrm>
            <a:off x="0" y="0"/>
            <a:ext cx="2267744" cy="2139702"/>
          </a:xfrm>
          <a:prstGeom prst="diagStrip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4" name="MH_Others_1"/>
          <p:cNvSpPr txBox="1"/>
          <p:nvPr>
            <p:custDataLst>
              <p:tags r:id="rId1"/>
            </p:custDataLst>
          </p:nvPr>
        </p:nvSpPr>
        <p:spPr>
          <a:xfrm rot="19048401">
            <a:off x="-133163" y="359225"/>
            <a:ext cx="2044019" cy="722512"/>
          </a:xfrm>
          <a:prstGeom prst="rect">
            <a:avLst/>
          </a:prstGeom>
          <a:noFill/>
        </p:spPr>
        <p:txBody>
          <a:bodyPr vert="horz" wrap="square" lIns="0" tIns="0" rIns="0" bIns="0" rtlCol="0" anchor="ctr" anchorCtr="0">
            <a:spAutoFit/>
          </a:bodyPr>
          <a:lstStyle/>
          <a:p>
            <a:pPr algn="ctr"/>
            <a:r>
              <a:rPr lang="zh-CN" altLang="en-US" sz="4700" b="1" dirty="0">
                <a:solidFill>
                  <a:schemeClr val="bg1"/>
                </a:solidFill>
                <a:latin typeface="Arial" panose="020B0604020202020204" pitchFamily="34" charset="0"/>
                <a:ea typeface="微软雅黑" panose="020B0503020204020204" pitchFamily="34" charset="-122"/>
                <a:sym typeface="Arial" panose="020B0604020202020204" pitchFamily="34" charset="0"/>
              </a:rPr>
              <a:t>目  录</a:t>
            </a:r>
          </a:p>
        </p:txBody>
      </p:sp>
      <p:grpSp>
        <p:nvGrpSpPr>
          <p:cNvPr id="30" name="组合 23"/>
          <p:cNvGrpSpPr/>
          <p:nvPr/>
        </p:nvGrpSpPr>
        <p:grpSpPr>
          <a:xfrm>
            <a:off x="5220072" y="1059585"/>
            <a:ext cx="3215826" cy="574707"/>
            <a:chOff x="4357092" y="1347614"/>
            <a:chExt cx="3215268" cy="574528"/>
          </a:xfrm>
        </p:grpSpPr>
        <p:sp>
          <p:nvSpPr>
            <p:cNvPr id="32" name="MH_SubTitle_1"/>
            <p:cNvSpPr txBox="1"/>
            <p:nvPr>
              <p:custDataLst>
                <p:tags r:id="rId22"/>
              </p:custDataLst>
            </p:nvPr>
          </p:nvSpPr>
          <p:spPr>
            <a:xfrm>
              <a:off x="5077047" y="1552925"/>
              <a:ext cx="2495313" cy="369217"/>
            </a:xfrm>
            <a:prstGeom prst="rect">
              <a:avLst/>
            </a:prstGeom>
            <a:noFill/>
          </p:spPr>
          <p:txBody>
            <a:bodyPr wrap="square" lIns="0" tIns="0" rIns="0" bIns="0" anchor="ctr">
              <a:spAutoFit/>
            </a:bodyPr>
            <a:lstStyle/>
            <a:p>
              <a:r>
                <a:rPr lang="zh-CN" altLang="zh-CN" sz="2400" dirty="0" smtClean="0">
                  <a:latin typeface="黑体"/>
                  <a:ea typeface="黑体"/>
                </a:rPr>
                <a:t>现代企业</a:t>
              </a:r>
              <a:r>
                <a:rPr lang="zh-CN" altLang="en-US" sz="2400" dirty="0" smtClean="0">
                  <a:latin typeface="黑体"/>
                  <a:ea typeface="黑体"/>
                </a:rPr>
                <a:t>营销</a:t>
              </a:r>
              <a:r>
                <a:rPr lang="zh-CN" altLang="zh-CN" sz="2400" dirty="0" smtClean="0">
                  <a:latin typeface="黑体"/>
                  <a:ea typeface="黑体"/>
                </a:rPr>
                <a:t>管理 </a:t>
              </a:r>
              <a:endParaRPr lang="zh-CN" altLang="en-US" sz="2400" dirty="0">
                <a:latin typeface="黑体"/>
                <a:ea typeface="黑体"/>
                <a:sym typeface="Arial" panose="020B0604020202020204" pitchFamily="34" charset="0"/>
              </a:endParaRPr>
            </a:p>
          </p:txBody>
        </p:sp>
        <p:grpSp>
          <p:nvGrpSpPr>
            <p:cNvPr id="33" name="组合 2"/>
            <p:cNvGrpSpPr/>
            <p:nvPr/>
          </p:nvGrpSpPr>
          <p:grpSpPr>
            <a:xfrm>
              <a:off x="4357092" y="1347614"/>
              <a:ext cx="802436" cy="488156"/>
              <a:chOff x="6127160" y="2096130"/>
              <a:chExt cx="1128426" cy="686432"/>
            </a:xfrm>
          </p:grpSpPr>
          <p:cxnSp>
            <p:nvCxnSpPr>
              <p:cNvPr id="34" name="MH_Other_1"/>
              <p:cNvCxnSpPr/>
              <p:nvPr>
                <p:custDataLst>
                  <p:tags r:id="rId23"/>
                </p:custDataLst>
              </p:nvPr>
            </p:nvCxnSpPr>
            <p:spPr>
              <a:xfrm flipH="1">
                <a:off x="6525624" y="2096130"/>
                <a:ext cx="729962" cy="686432"/>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35" name="MH_Other_2"/>
              <p:cNvSpPr/>
              <p:nvPr>
                <p:custDataLst>
                  <p:tags r:id="rId24"/>
                </p:custDataLst>
              </p:nvPr>
            </p:nvSpPr>
            <p:spPr>
              <a:xfrm>
                <a:off x="6145577" y="2497943"/>
                <a:ext cx="532403" cy="242763"/>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70000" lnSpcReduction="20000"/>
              </a:bodyPr>
              <a:lstStyle/>
              <a:p>
                <a:pPr algn="ctr">
                  <a:defRPr/>
                </a:pPr>
                <a:endParaRPr lang="zh-CN" alt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MH_Other_3"/>
              <p:cNvSpPr txBox="1">
                <a:spLocks noChangeArrowheads="1"/>
              </p:cNvSpPr>
              <p:nvPr>
                <p:custDataLst>
                  <p:tags r:id="rId25"/>
                </p:custDataLst>
              </p:nvPr>
            </p:nvSpPr>
            <p:spPr bwMode="auto">
              <a:xfrm>
                <a:off x="6127160" y="2108477"/>
                <a:ext cx="565888" cy="389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da-DK" altLang="zh-CN"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06</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37" name="组合 24"/>
          <p:cNvGrpSpPr/>
          <p:nvPr/>
        </p:nvGrpSpPr>
        <p:grpSpPr>
          <a:xfrm>
            <a:off x="5220072" y="1803559"/>
            <a:ext cx="3384376" cy="561734"/>
            <a:chOff x="4357092" y="2091358"/>
            <a:chExt cx="3383789" cy="561559"/>
          </a:xfrm>
        </p:grpSpPr>
        <p:sp>
          <p:nvSpPr>
            <p:cNvPr id="38" name="MH_SubTitle_2"/>
            <p:cNvSpPr txBox="1"/>
            <p:nvPr>
              <p:custDataLst>
                <p:tags r:id="rId18"/>
              </p:custDataLst>
            </p:nvPr>
          </p:nvSpPr>
          <p:spPr>
            <a:xfrm>
              <a:off x="5149043" y="2283700"/>
              <a:ext cx="2591838" cy="369217"/>
            </a:xfrm>
            <a:prstGeom prst="rect">
              <a:avLst/>
            </a:prstGeom>
            <a:noFill/>
          </p:spPr>
          <p:txBody>
            <a:bodyPr wrap="square" lIns="0" tIns="0" rIns="0" bIns="0" anchor="ctr">
              <a:spAutoFit/>
            </a:bodyPr>
            <a:lstStyle/>
            <a:p>
              <a:pPr lvl="0"/>
              <a:r>
                <a:rPr lang="zh-CN" altLang="zh-CN" sz="2400" dirty="0" smtClean="0">
                  <a:latin typeface="黑体"/>
                  <a:ea typeface="黑体"/>
                </a:rPr>
                <a:t>现代企业</a:t>
              </a:r>
              <a:r>
                <a:rPr lang="zh-CN" altLang="en-US" sz="2400" dirty="0" smtClean="0">
                  <a:latin typeface="黑体"/>
                  <a:ea typeface="黑体"/>
                </a:rPr>
                <a:t>物流</a:t>
              </a:r>
              <a:r>
                <a:rPr lang="zh-CN" altLang="zh-CN" sz="2400" dirty="0" smtClean="0">
                  <a:latin typeface="黑体"/>
                  <a:ea typeface="黑体"/>
                </a:rPr>
                <a:t>管理 </a:t>
              </a:r>
              <a:endParaRPr lang="zh-CN" altLang="en-US" sz="2400" dirty="0">
                <a:solidFill>
                  <a:schemeClr val="bg1">
                    <a:lumMod val="65000"/>
                  </a:schemeClr>
                </a:solidFill>
                <a:latin typeface="黑体"/>
                <a:ea typeface="黑体"/>
                <a:sym typeface="Arial" panose="020B0604020202020204" pitchFamily="34" charset="0"/>
              </a:endParaRPr>
            </a:p>
          </p:txBody>
        </p:sp>
        <p:grpSp>
          <p:nvGrpSpPr>
            <p:cNvPr id="39" name="组合 6"/>
            <p:cNvGrpSpPr/>
            <p:nvPr/>
          </p:nvGrpSpPr>
          <p:grpSpPr>
            <a:xfrm>
              <a:off x="4357092" y="2091358"/>
              <a:ext cx="802436" cy="488156"/>
              <a:chOff x="6127160" y="3142521"/>
              <a:chExt cx="1128426" cy="686432"/>
            </a:xfrm>
          </p:grpSpPr>
          <p:cxnSp>
            <p:nvCxnSpPr>
              <p:cNvPr id="40" name="MH_Other_4"/>
              <p:cNvCxnSpPr/>
              <p:nvPr>
                <p:custDataLst>
                  <p:tags r:id="rId19"/>
                </p:custDataLst>
              </p:nvPr>
            </p:nvCxnSpPr>
            <p:spPr>
              <a:xfrm flipH="1">
                <a:off x="6525624" y="3142521"/>
                <a:ext cx="729962" cy="686432"/>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41" name="MH_Other_5"/>
              <p:cNvSpPr/>
              <p:nvPr>
                <p:custDataLst>
                  <p:tags r:id="rId20"/>
                </p:custDataLst>
              </p:nvPr>
            </p:nvSpPr>
            <p:spPr>
              <a:xfrm>
                <a:off x="6145577" y="3544334"/>
                <a:ext cx="532403" cy="241088"/>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70000" lnSpcReduction="20000"/>
              </a:bodyPr>
              <a:lstStyle/>
              <a:p>
                <a:pPr algn="ctr">
                  <a:defRPr/>
                </a:pPr>
                <a:endParaRPr lang="zh-CN" alt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MH_Other_6"/>
              <p:cNvSpPr txBox="1">
                <a:spLocks noChangeArrowheads="1"/>
              </p:cNvSpPr>
              <p:nvPr>
                <p:custDataLst>
                  <p:tags r:id="rId21"/>
                </p:custDataLst>
              </p:nvPr>
            </p:nvSpPr>
            <p:spPr bwMode="auto">
              <a:xfrm>
                <a:off x="6127160" y="3154868"/>
                <a:ext cx="565888" cy="389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en-US" altLang="zh-CN"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07</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43" name="组合 25"/>
          <p:cNvGrpSpPr/>
          <p:nvPr/>
        </p:nvGrpSpPr>
        <p:grpSpPr>
          <a:xfrm>
            <a:off x="5220072" y="2547536"/>
            <a:ext cx="3291263" cy="573915"/>
            <a:chOff x="4357092" y="2835101"/>
            <a:chExt cx="3290693" cy="573736"/>
          </a:xfrm>
        </p:grpSpPr>
        <p:sp>
          <p:nvSpPr>
            <p:cNvPr id="44" name="MH_SubTitle_3"/>
            <p:cNvSpPr txBox="1"/>
            <p:nvPr>
              <p:custDataLst>
                <p:tags r:id="rId14"/>
              </p:custDataLst>
            </p:nvPr>
          </p:nvSpPr>
          <p:spPr>
            <a:xfrm>
              <a:off x="5152472" y="3039620"/>
              <a:ext cx="2495313" cy="369217"/>
            </a:xfrm>
            <a:prstGeom prst="rect">
              <a:avLst/>
            </a:prstGeom>
            <a:noFill/>
          </p:spPr>
          <p:txBody>
            <a:bodyPr wrap="square" lIns="0" tIns="0" rIns="0" bIns="0" anchor="ctr">
              <a:spAutoFit/>
            </a:bodyPr>
            <a:lstStyle/>
            <a:p>
              <a:pPr lvl="0"/>
              <a:r>
                <a:rPr lang="zh-CN" altLang="zh-CN" sz="2400" dirty="0" smtClean="0">
                  <a:latin typeface="黑体"/>
                  <a:ea typeface="黑体"/>
                </a:rPr>
                <a:t>现代企业</a:t>
              </a:r>
              <a:r>
                <a:rPr lang="zh-CN" altLang="en-US" sz="2400" dirty="0" smtClean="0">
                  <a:latin typeface="黑体"/>
                  <a:ea typeface="黑体"/>
                </a:rPr>
                <a:t>财务</a:t>
              </a:r>
              <a:r>
                <a:rPr lang="zh-CN" altLang="zh-CN" sz="2400" dirty="0" smtClean="0">
                  <a:latin typeface="黑体"/>
                  <a:ea typeface="黑体"/>
                </a:rPr>
                <a:t>管理 </a:t>
              </a:r>
              <a:endParaRPr lang="zh-CN" altLang="en-US" sz="2400" dirty="0">
                <a:solidFill>
                  <a:schemeClr val="bg1">
                    <a:lumMod val="65000"/>
                  </a:schemeClr>
                </a:solidFill>
                <a:latin typeface="黑体"/>
                <a:ea typeface="黑体"/>
                <a:sym typeface="Arial" panose="020B0604020202020204" pitchFamily="34" charset="0"/>
              </a:endParaRPr>
            </a:p>
          </p:txBody>
        </p:sp>
        <p:grpSp>
          <p:nvGrpSpPr>
            <p:cNvPr id="45" name="组合 7"/>
            <p:cNvGrpSpPr/>
            <p:nvPr/>
          </p:nvGrpSpPr>
          <p:grpSpPr>
            <a:xfrm>
              <a:off x="4357092" y="2835101"/>
              <a:ext cx="802436" cy="488156"/>
              <a:chOff x="6127160" y="4187237"/>
              <a:chExt cx="1128426" cy="686432"/>
            </a:xfrm>
          </p:grpSpPr>
          <p:cxnSp>
            <p:nvCxnSpPr>
              <p:cNvPr id="46" name="MH_Other_7"/>
              <p:cNvCxnSpPr/>
              <p:nvPr>
                <p:custDataLst>
                  <p:tags r:id="rId15"/>
                </p:custDataLst>
              </p:nvPr>
            </p:nvCxnSpPr>
            <p:spPr>
              <a:xfrm flipH="1">
                <a:off x="6525624" y="4187237"/>
                <a:ext cx="729962" cy="686432"/>
              </a:xfrm>
              <a:prstGeom prst="line">
                <a:avLst/>
              </a:prstGeom>
              <a:ln w="12700">
                <a:solidFill>
                  <a:schemeClr val="accent3"/>
                </a:solidFill>
              </a:ln>
            </p:spPr>
            <p:style>
              <a:lnRef idx="1">
                <a:schemeClr val="accent1"/>
              </a:lnRef>
              <a:fillRef idx="0">
                <a:schemeClr val="accent1"/>
              </a:fillRef>
              <a:effectRef idx="0">
                <a:schemeClr val="accent1"/>
              </a:effectRef>
              <a:fontRef idx="minor">
                <a:schemeClr val="tx1"/>
              </a:fontRef>
            </p:style>
          </p:cxnSp>
          <p:sp>
            <p:nvSpPr>
              <p:cNvPr id="47" name="MH_Other_8"/>
              <p:cNvSpPr/>
              <p:nvPr>
                <p:custDataLst>
                  <p:tags r:id="rId16"/>
                </p:custDataLst>
              </p:nvPr>
            </p:nvSpPr>
            <p:spPr>
              <a:xfrm>
                <a:off x="6145577" y="4589050"/>
                <a:ext cx="532403" cy="241088"/>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70000" lnSpcReduction="20000"/>
              </a:bodyPr>
              <a:lstStyle/>
              <a:p>
                <a:pPr algn="ctr">
                  <a:defRPr/>
                </a:pPr>
                <a:endParaRPr lang="zh-CN" alt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MH_Other_9"/>
              <p:cNvSpPr txBox="1">
                <a:spLocks noChangeArrowheads="1"/>
              </p:cNvSpPr>
              <p:nvPr>
                <p:custDataLst>
                  <p:tags r:id="rId17"/>
                </p:custDataLst>
              </p:nvPr>
            </p:nvSpPr>
            <p:spPr bwMode="auto">
              <a:xfrm>
                <a:off x="6127160" y="4199584"/>
                <a:ext cx="565888" cy="389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en-US" altLang="zh-CN"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08</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49" name="组合 26"/>
          <p:cNvGrpSpPr/>
          <p:nvPr/>
        </p:nvGrpSpPr>
        <p:grpSpPr>
          <a:xfrm>
            <a:off x="5220072" y="3291513"/>
            <a:ext cx="3312369" cy="573519"/>
            <a:chOff x="4357092" y="3578845"/>
            <a:chExt cx="3311794" cy="573341"/>
          </a:xfrm>
        </p:grpSpPr>
        <p:sp>
          <p:nvSpPr>
            <p:cNvPr id="50" name="MH_SubTitle_4"/>
            <p:cNvSpPr txBox="1"/>
            <p:nvPr>
              <p:custDataLst>
                <p:tags r:id="rId10"/>
              </p:custDataLst>
            </p:nvPr>
          </p:nvSpPr>
          <p:spPr>
            <a:xfrm>
              <a:off x="5149043" y="3782968"/>
              <a:ext cx="2519843" cy="369218"/>
            </a:xfrm>
            <a:prstGeom prst="rect">
              <a:avLst/>
            </a:prstGeom>
            <a:noFill/>
          </p:spPr>
          <p:txBody>
            <a:bodyPr wrap="square" lIns="0" tIns="0" rIns="0" bIns="0" anchor="ctr">
              <a:spAutoFit/>
            </a:bodyPr>
            <a:lstStyle/>
            <a:p>
              <a:pPr lvl="0"/>
              <a:r>
                <a:rPr lang="zh-CN" altLang="zh-CN" sz="2400" dirty="0" smtClean="0">
                  <a:latin typeface="黑体"/>
                  <a:ea typeface="黑体"/>
                </a:rPr>
                <a:t>现代企业</a:t>
              </a:r>
              <a:r>
                <a:rPr lang="zh-CN" altLang="en-US" sz="2400" dirty="0" smtClean="0">
                  <a:latin typeface="黑体"/>
                  <a:ea typeface="黑体"/>
                </a:rPr>
                <a:t>文化</a:t>
              </a:r>
              <a:r>
                <a:rPr lang="zh-CN" altLang="zh-CN" sz="2400" dirty="0" smtClean="0">
                  <a:latin typeface="黑体"/>
                  <a:ea typeface="黑体"/>
                </a:rPr>
                <a:t>管理 </a:t>
              </a:r>
              <a:endParaRPr lang="zh-CN" altLang="en-US" sz="2400" dirty="0">
                <a:solidFill>
                  <a:schemeClr val="bg1">
                    <a:lumMod val="65000"/>
                  </a:schemeClr>
                </a:solidFill>
                <a:latin typeface="黑体"/>
                <a:ea typeface="黑体"/>
                <a:sym typeface="Arial" panose="020B0604020202020204" pitchFamily="34" charset="0"/>
              </a:endParaRPr>
            </a:p>
          </p:txBody>
        </p:sp>
        <p:grpSp>
          <p:nvGrpSpPr>
            <p:cNvPr id="51" name="组合 9"/>
            <p:cNvGrpSpPr/>
            <p:nvPr/>
          </p:nvGrpSpPr>
          <p:grpSpPr>
            <a:xfrm>
              <a:off x="4357092" y="3578845"/>
              <a:ext cx="802436" cy="486966"/>
              <a:chOff x="6127160" y="5233626"/>
              <a:chExt cx="1128426" cy="684758"/>
            </a:xfrm>
          </p:grpSpPr>
          <p:cxnSp>
            <p:nvCxnSpPr>
              <p:cNvPr id="52" name="MH_Other_10"/>
              <p:cNvCxnSpPr/>
              <p:nvPr>
                <p:custDataLst>
                  <p:tags r:id="rId11"/>
                </p:custDataLst>
              </p:nvPr>
            </p:nvCxnSpPr>
            <p:spPr>
              <a:xfrm flipH="1">
                <a:off x="6525624" y="5233626"/>
                <a:ext cx="729962" cy="684758"/>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sp>
            <p:nvSpPr>
              <p:cNvPr id="53" name="MH_Other_11"/>
              <p:cNvSpPr/>
              <p:nvPr>
                <p:custDataLst>
                  <p:tags r:id="rId12"/>
                </p:custDataLst>
              </p:nvPr>
            </p:nvSpPr>
            <p:spPr>
              <a:xfrm>
                <a:off x="6145577" y="5635440"/>
                <a:ext cx="532403" cy="241088"/>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70000" lnSpcReduction="20000"/>
              </a:bodyPr>
              <a:lstStyle/>
              <a:p>
                <a:pPr algn="ctr">
                  <a:defRPr/>
                </a:pPr>
                <a:endParaRPr lang="zh-CN" alt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6" name="MH_Other_12"/>
              <p:cNvSpPr txBox="1">
                <a:spLocks noChangeArrowheads="1"/>
              </p:cNvSpPr>
              <p:nvPr>
                <p:custDataLst>
                  <p:tags r:id="rId13"/>
                </p:custDataLst>
              </p:nvPr>
            </p:nvSpPr>
            <p:spPr bwMode="auto">
              <a:xfrm>
                <a:off x="6127160" y="5245974"/>
                <a:ext cx="565888" cy="389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en-US" altLang="zh-CN"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09</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80" name="组合 26"/>
          <p:cNvGrpSpPr/>
          <p:nvPr/>
        </p:nvGrpSpPr>
        <p:grpSpPr>
          <a:xfrm>
            <a:off x="1331640" y="4107453"/>
            <a:ext cx="3218278" cy="532574"/>
            <a:chOff x="4357092" y="3556915"/>
            <a:chExt cx="3217714" cy="532410"/>
          </a:xfrm>
        </p:grpSpPr>
        <p:sp>
          <p:nvSpPr>
            <p:cNvPr id="81" name="MH_SubTitle_4"/>
            <p:cNvSpPr txBox="1"/>
            <p:nvPr>
              <p:custDataLst>
                <p:tags r:id="rId6"/>
              </p:custDataLst>
            </p:nvPr>
          </p:nvSpPr>
          <p:spPr>
            <a:xfrm>
              <a:off x="5027021" y="3720107"/>
              <a:ext cx="2547785" cy="369218"/>
            </a:xfrm>
            <a:prstGeom prst="rect">
              <a:avLst/>
            </a:prstGeom>
            <a:noFill/>
          </p:spPr>
          <p:txBody>
            <a:bodyPr wrap="square" lIns="0" tIns="0" rIns="0" bIns="0" anchor="ctr">
              <a:spAutoFit/>
            </a:bodyPr>
            <a:lstStyle/>
            <a:p>
              <a:pPr lvl="0"/>
              <a:r>
                <a:rPr lang="zh-CN" altLang="zh-CN" sz="2400" dirty="0">
                  <a:latin typeface="黑体"/>
                  <a:ea typeface="黑体"/>
                </a:rPr>
                <a:t>现代企业生产管理 </a:t>
              </a:r>
              <a:endParaRPr lang="zh-CN" altLang="en-US" sz="2400" dirty="0">
                <a:solidFill>
                  <a:schemeClr val="bg1">
                    <a:lumMod val="65000"/>
                  </a:schemeClr>
                </a:solidFill>
                <a:latin typeface="黑体"/>
                <a:ea typeface="黑体"/>
                <a:sym typeface="Arial" panose="020B0604020202020204" pitchFamily="34" charset="0"/>
              </a:endParaRPr>
            </a:p>
          </p:txBody>
        </p:sp>
        <p:grpSp>
          <p:nvGrpSpPr>
            <p:cNvPr id="82" name="组合 9"/>
            <p:cNvGrpSpPr/>
            <p:nvPr/>
          </p:nvGrpSpPr>
          <p:grpSpPr>
            <a:xfrm>
              <a:off x="4357092" y="3556915"/>
              <a:ext cx="802436" cy="508899"/>
              <a:chOff x="6127160" y="5202785"/>
              <a:chExt cx="1128426" cy="715599"/>
            </a:xfrm>
          </p:grpSpPr>
          <p:cxnSp>
            <p:nvCxnSpPr>
              <p:cNvPr id="83" name="MH_Other_10"/>
              <p:cNvCxnSpPr/>
              <p:nvPr>
                <p:custDataLst>
                  <p:tags r:id="rId7"/>
                </p:custDataLst>
              </p:nvPr>
            </p:nvCxnSpPr>
            <p:spPr>
              <a:xfrm flipH="1">
                <a:off x="6525624" y="5233626"/>
                <a:ext cx="729962" cy="684758"/>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sp>
            <p:nvSpPr>
              <p:cNvPr id="84" name="MH_Other_11"/>
              <p:cNvSpPr/>
              <p:nvPr>
                <p:custDataLst>
                  <p:tags r:id="rId8"/>
                </p:custDataLst>
              </p:nvPr>
            </p:nvSpPr>
            <p:spPr>
              <a:xfrm>
                <a:off x="6145577" y="5635440"/>
                <a:ext cx="532403" cy="241088"/>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32500" lnSpcReduction="20000"/>
              </a:bodyPr>
              <a:lstStyle/>
              <a:p>
                <a:pPr algn="ctr">
                  <a:defRPr/>
                </a:pP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5" name="MH_Other_12"/>
              <p:cNvSpPr txBox="1">
                <a:spLocks noChangeArrowheads="1"/>
              </p:cNvSpPr>
              <p:nvPr>
                <p:custDataLst>
                  <p:tags r:id="rId9"/>
                </p:custDataLst>
              </p:nvPr>
            </p:nvSpPr>
            <p:spPr bwMode="auto">
              <a:xfrm>
                <a:off x="6127160" y="5202785"/>
                <a:ext cx="565888" cy="432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en-US" altLang="zh-CN" sz="20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05</a:t>
                </a: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86" name="组合 26"/>
          <p:cNvGrpSpPr/>
          <p:nvPr/>
        </p:nvGrpSpPr>
        <p:grpSpPr>
          <a:xfrm>
            <a:off x="5194314" y="4146658"/>
            <a:ext cx="3949686" cy="535789"/>
            <a:chOff x="4357092" y="3578845"/>
            <a:chExt cx="3949001" cy="535624"/>
          </a:xfrm>
        </p:grpSpPr>
        <p:sp>
          <p:nvSpPr>
            <p:cNvPr id="87" name="MH_SubTitle_4"/>
            <p:cNvSpPr txBox="1"/>
            <p:nvPr>
              <p:custDataLst>
                <p:tags r:id="rId2"/>
              </p:custDataLst>
            </p:nvPr>
          </p:nvSpPr>
          <p:spPr>
            <a:xfrm>
              <a:off x="5174796" y="3745251"/>
              <a:ext cx="3131297" cy="369218"/>
            </a:xfrm>
            <a:prstGeom prst="rect">
              <a:avLst/>
            </a:prstGeom>
            <a:noFill/>
          </p:spPr>
          <p:txBody>
            <a:bodyPr wrap="square" lIns="0" tIns="0" rIns="0" bIns="0" anchor="ctr">
              <a:spAutoFit/>
            </a:bodyPr>
            <a:lstStyle/>
            <a:p>
              <a:pPr lvl="0"/>
              <a:r>
                <a:rPr lang="zh-CN" altLang="zh-CN" sz="2400" dirty="0" smtClean="0">
                  <a:latin typeface="黑体"/>
                  <a:ea typeface="黑体"/>
                </a:rPr>
                <a:t>现代企业</a:t>
              </a:r>
              <a:r>
                <a:rPr lang="zh-CN" altLang="en-US" sz="2400" dirty="0" smtClean="0">
                  <a:latin typeface="黑体"/>
                  <a:ea typeface="黑体"/>
                </a:rPr>
                <a:t>电子商务</a:t>
              </a:r>
              <a:r>
                <a:rPr lang="zh-CN" altLang="zh-CN" sz="2400" dirty="0" smtClean="0">
                  <a:latin typeface="黑体"/>
                  <a:ea typeface="黑体"/>
                </a:rPr>
                <a:t>管理 </a:t>
              </a:r>
              <a:endParaRPr lang="zh-CN" altLang="en-US" sz="2400" dirty="0">
                <a:solidFill>
                  <a:schemeClr val="bg1">
                    <a:lumMod val="65000"/>
                  </a:schemeClr>
                </a:solidFill>
                <a:latin typeface="黑体"/>
                <a:ea typeface="黑体"/>
                <a:sym typeface="Arial" panose="020B0604020202020204" pitchFamily="34" charset="0"/>
              </a:endParaRPr>
            </a:p>
          </p:txBody>
        </p:sp>
        <p:grpSp>
          <p:nvGrpSpPr>
            <p:cNvPr id="88" name="组合 9"/>
            <p:cNvGrpSpPr/>
            <p:nvPr/>
          </p:nvGrpSpPr>
          <p:grpSpPr>
            <a:xfrm>
              <a:off x="4357092" y="3578845"/>
              <a:ext cx="802436" cy="486966"/>
              <a:chOff x="6127160" y="5233626"/>
              <a:chExt cx="1128426" cy="684758"/>
            </a:xfrm>
          </p:grpSpPr>
          <p:cxnSp>
            <p:nvCxnSpPr>
              <p:cNvPr id="89" name="MH_Other_10"/>
              <p:cNvCxnSpPr/>
              <p:nvPr>
                <p:custDataLst>
                  <p:tags r:id="rId3"/>
                </p:custDataLst>
              </p:nvPr>
            </p:nvCxnSpPr>
            <p:spPr>
              <a:xfrm flipH="1">
                <a:off x="6525624" y="5233626"/>
                <a:ext cx="729962" cy="684758"/>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sp>
            <p:nvSpPr>
              <p:cNvPr id="90" name="MH_Other_11"/>
              <p:cNvSpPr/>
              <p:nvPr>
                <p:custDataLst>
                  <p:tags r:id="rId4"/>
                </p:custDataLst>
              </p:nvPr>
            </p:nvSpPr>
            <p:spPr>
              <a:xfrm>
                <a:off x="6145577" y="5635440"/>
                <a:ext cx="532403" cy="241088"/>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70000" lnSpcReduction="20000"/>
              </a:bodyPr>
              <a:lstStyle/>
              <a:p>
                <a:pPr algn="ctr">
                  <a:defRPr/>
                </a:pPr>
                <a:endParaRPr lang="zh-CN" alt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1" name="MH_Other_12"/>
              <p:cNvSpPr txBox="1">
                <a:spLocks noChangeArrowheads="1"/>
              </p:cNvSpPr>
              <p:nvPr>
                <p:custDataLst>
                  <p:tags r:id="rId5"/>
                </p:custDataLst>
              </p:nvPr>
            </p:nvSpPr>
            <p:spPr bwMode="auto">
              <a:xfrm>
                <a:off x="6127160" y="5245974"/>
                <a:ext cx="565888" cy="389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en-US" altLang="zh-CN"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10</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spTree>
    <p:extLst>
      <p:ext uri="{BB962C8B-B14F-4D97-AF65-F5344CB8AC3E}">
        <p14:creationId xmlns:p14="http://schemas.microsoft.com/office/powerpoint/2010/main" val="748625947"/>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0"/>
                                        <p:tgtEl>
                                          <p:spTgt spid="31"/>
                                        </p:tgtEl>
                                      </p:cBhvr>
                                    </p:animEffect>
                                    <p:anim calcmode="lin" valueType="num">
                                      <p:cBhvr>
                                        <p:cTn id="8" dur="1000" fill="hold"/>
                                        <p:tgtEl>
                                          <p:spTgt spid="31"/>
                                        </p:tgtEl>
                                        <p:attrNameLst>
                                          <p:attrName>ppt_x</p:attrName>
                                        </p:attrNameLst>
                                      </p:cBhvr>
                                      <p:tavLst>
                                        <p:tav tm="0">
                                          <p:val>
                                            <p:strVal val="#ppt_x"/>
                                          </p:val>
                                        </p:tav>
                                        <p:tav tm="100000">
                                          <p:val>
                                            <p:strVal val="#ppt_x"/>
                                          </p:val>
                                        </p:tav>
                                      </p:tavLst>
                                    </p:anim>
                                    <p:anim calcmode="lin" valueType="num">
                                      <p:cBhvr>
                                        <p:cTn id="9" dur="1000" fill="hold"/>
                                        <p:tgtEl>
                                          <p:spTgt spid="3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6" presetClass="entr" presetSubtype="0" fill="hold" grpId="0" nodeType="afterEffect">
                                  <p:stCondLst>
                                    <p:cond delay="0"/>
                                  </p:stCondLst>
                                  <p:iterate type="lt">
                                    <p:tmPct val="10000"/>
                                  </p:iterate>
                                  <p:childTnLst>
                                    <p:set>
                                      <p:cBhvr>
                                        <p:cTn id="12" dur="1" fill="hold">
                                          <p:stCondLst>
                                            <p:cond delay="0"/>
                                          </p:stCondLst>
                                        </p:cTn>
                                        <p:tgtEl>
                                          <p:spTgt spid="54"/>
                                        </p:tgtEl>
                                        <p:attrNameLst>
                                          <p:attrName>style.visibility</p:attrName>
                                        </p:attrNameLst>
                                      </p:cBhvr>
                                      <p:to>
                                        <p:strVal val="visible"/>
                                      </p:to>
                                    </p:set>
                                    <p:anim by="(-#ppt_w*2)" calcmode="lin" valueType="num">
                                      <p:cBhvr rctx="PPT">
                                        <p:cTn id="13" dur="500" autoRev="1" fill="hold">
                                          <p:stCondLst>
                                            <p:cond delay="0"/>
                                          </p:stCondLst>
                                        </p:cTn>
                                        <p:tgtEl>
                                          <p:spTgt spid="54"/>
                                        </p:tgtEl>
                                        <p:attrNameLst>
                                          <p:attrName>ppt_w</p:attrName>
                                        </p:attrNameLst>
                                      </p:cBhvr>
                                    </p:anim>
                                    <p:anim by="(#ppt_w*0.50)" calcmode="lin" valueType="num">
                                      <p:cBhvr>
                                        <p:cTn id="14" dur="500" decel="50000" autoRev="1" fill="hold">
                                          <p:stCondLst>
                                            <p:cond delay="0"/>
                                          </p:stCondLst>
                                        </p:cTn>
                                        <p:tgtEl>
                                          <p:spTgt spid="54"/>
                                        </p:tgtEl>
                                        <p:attrNameLst>
                                          <p:attrName>ppt_x</p:attrName>
                                        </p:attrNameLst>
                                      </p:cBhvr>
                                    </p:anim>
                                    <p:anim from="(-#ppt_h/2)" to="(#ppt_y)" calcmode="lin" valueType="num">
                                      <p:cBhvr>
                                        <p:cTn id="15" dur="1000" fill="hold">
                                          <p:stCondLst>
                                            <p:cond delay="0"/>
                                          </p:stCondLst>
                                        </p:cTn>
                                        <p:tgtEl>
                                          <p:spTgt spid="54"/>
                                        </p:tgtEl>
                                        <p:attrNameLst>
                                          <p:attrName>ppt_y</p:attrName>
                                        </p:attrNameLst>
                                      </p:cBhvr>
                                    </p:anim>
                                    <p:animRot by="21600000">
                                      <p:cBhvr>
                                        <p:cTn id="16" dur="1000" fill="hold">
                                          <p:stCondLst>
                                            <p:cond delay="0"/>
                                          </p:stCondLst>
                                        </p:cTn>
                                        <p:tgtEl>
                                          <p:spTgt spid="54"/>
                                        </p:tgtEl>
                                        <p:attrNameLst>
                                          <p:attrName>r</p:attrName>
                                        </p:attrNameLst>
                                      </p:cBhvr>
                                    </p:animRot>
                                  </p:childTnLst>
                                </p:cTn>
                              </p:par>
                            </p:childTnLst>
                          </p:cTn>
                        </p:par>
                        <p:par>
                          <p:cTn id="17" fill="hold">
                            <p:stCondLst>
                              <p:cond delay="2100"/>
                            </p:stCondLst>
                            <p:childTnLst>
                              <p:par>
                                <p:cTn id="18" presetID="2" presetClass="entr" presetSubtype="4" fill="hold" nodeType="afterEffect">
                                  <p:stCondLst>
                                    <p:cond delay="0"/>
                                  </p:stCondLst>
                                  <p:childTnLst>
                                    <p:set>
                                      <p:cBhvr>
                                        <p:cTn id="19" dur="1" fill="hold">
                                          <p:stCondLst>
                                            <p:cond delay="0"/>
                                          </p:stCondLst>
                                        </p:cTn>
                                        <p:tgtEl>
                                          <p:spTgt spid="29"/>
                                        </p:tgtEl>
                                        <p:attrNameLst>
                                          <p:attrName>style.visibility</p:attrName>
                                        </p:attrNameLst>
                                      </p:cBhvr>
                                      <p:to>
                                        <p:strVal val="visible"/>
                                      </p:to>
                                    </p:set>
                                    <p:anim calcmode="lin" valueType="num">
                                      <p:cBhvr additive="base">
                                        <p:cTn id="20" dur="500" fill="hold"/>
                                        <p:tgtEl>
                                          <p:spTgt spid="29"/>
                                        </p:tgtEl>
                                        <p:attrNameLst>
                                          <p:attrName>ppt_x</p:attrName>
                                        </p:attrNameLst>
                                      </p:cBhvr>
                                      <p:tavLst>
                                        <p:tav tm="0">
                                          <p:val>
                                            <p:strVal val="#ppt_x"/>
                                          </p:val>
                                        </p:tav>
                                        <p:tav tm="100000">
                                          <p:val>
                                            <p:strVal val="#ppt_x"/>
                                          </p:val>
                                        </p:tav>
                                      </p:tavLst>
                                    </p:anim>
                                    <p:anim calcmode="lin" valueType="num">
                                      <p:cBhvr additive="base">
                                        <p:cTn id="21" dur="500" fill="hold"/>
                                        <p:tgtEl>
                                          <p:spTgt spid="29"/>
                                        </p:tgtEl>
                                        <p:attrNameLst>
                                          <p:attrName>ppt_y</p:attrName>
                                        </p:attrNameLst>
                                      </p:cBhvr>
                                      <p:tavLst>
                                        <p:tav tm="0">
                                          <p:val>
                                            <p:strVal val="1+#ppt_h/2"/>
                                          </p:val>
                                        </p:tav>
                                        <p:tav tm="100000">
                                          <p:val>
                                            <p:strVal val="#ppt_y"/>
                                          </p:val>
                                        </p:tav>
                                      </p:tavLst>
                                    </p:anim>
                                  </p:childTnLst>
                                </p:cTn>
                              </p:par>
                            </p:childTnLst>
                          </p:cTn>
                        </p:par>
                        <p:par>
                          <p:cTn id="22" fill="hold">
                            <p:stCondLst>
                              <p:cond delay="2600"/>
                            </p:stCondLst>
                            <p:childTnLst>
                              <p:par>
                                <p:cTn id="23" presetID="2" presetClass="entr" presetSubtype="4" fill="hold" nodeType="afterEffect">
                                  <p:stCondLst>
                                    <p:cond delay="0"/>
                                  </p:stCondLst>
                                  <p:childTnLst>
                                    <p:set>
                                      <p:cBhvr>
                                        <p:cTn id="24" dur="1" fill="hold">
                                          <p:stCondLst>
                                            <p:cond delay="0"/>
                                          </p:stCondLst>
                                        </p:cTn>
                                        <p:tgtEl>
                                          <p:spTgt spid="62"/>
                                        </p:tgtEl>
                                        <p:attrNameLst>
                                          <p:attrName>style.visibility</p:attrName>
                                        </p:attrNameLst>
                                      </p:cBhvr>
                                      <p:to>
                                        <p:strVal val="visible"/>
                                      </p:to>
                                    </p:set>
                                    <p:anim calcmode="lin" valueType="num">
                                      <p:cBhvr additive="base">
                                        <p:cTn id="25" dur="500" fill="hold"/>
                                        <p:tgtEl>
                                          <p:spTgt spid="62"/>
                                        </p:tgtEl>
                                        <p:attrNameLst>
                                          <p:attrName>ppt_x</p:attrName>
                                        </p:attrNameLst>
                                      </p:cBhvr>
                                      <p:tavLst>
                                        <p:tav tm="0">
                                          <p:val>
                                            <p:strVal val="#ppt_x"/>
                                          </p:val>
                                        </p:tav>
                                        <p:tav tm="100000">
                                          <p:val>
                                            <p:strVal val="#ppt_x"/>
                                          </p:val>
                                        </p:tav>
                                      </p:tavLst>
                                    </p:anim>
                                    <p:anim calcmode="lin" valueType="num">
                                      <p:cBhvr additive="base">
                                        <p:cTn id="26" dur="500" fill="hold"/>
                                        <p:tgtEl>
                                          <p:spTgt spid="62"/>
                                        </p:tgtEl>
                                        <p:attrNameLst>
                                          <p:attrName>ppt_y</p:attrName>
                                        </p:attrNameLst>
                                      </p:cBhvr>
                                      <p:tavLst>
                                        <p:tav tm="0">
                                          <p:val>
                                            <p:strVal val="1+#ppt_h/2"/>
                                          </p:val>
                                        </p:tav>
                                        <p:tav tm="100000">
                                          <p:val>
                                            <p:strVal val="#ppt_y"/>
                                          </p:val>
                                        </p:tav>
                                      </p:tavLst>
                                    </p:anim>
                                  </p:childTnLst>
                                </p:cTn>
                              </p:par>
                            </p:childTnLst>
                          </p:cTn>
                        </p:par>
                        <p:par>
                          <p:cTn id="27" fill="hold">
                            <p:stCondLst>
                              <p:cond delay="3100"/>
                            </p:stCondLst>
                            <p:childTnLst>
                              <p:par>
                                <p:cTn id="28" presetID="2" presetClass="entr" presetSubtype="4" fill="hold" nodeType="afterEffect">
                                  <p:stCondLst>
                                    <p:cond delay="0"/>
                                  </p:stCondLst>
                                  <p:childTnLst>
                                    <p:set>
                                      <p:cBhvr>
                                        <p:cTn id="29" dur="1" fill="hold">
                                          <p:stCondLst>
                                            <p:cond delay="0"/>
                                          </p:stCondLst>
                                        </p:cTn>
                                        <p:tgtEl>
                                          <p:spTgt spid="68"/>
                                        </p:tgtEl>
                                        <p:attrNameLst>
                                          <p:attrName>style.visibility</p:attrName>
                                        </p:attrNameLst>
                                      </p:cBhvr>
                                      <p:to>
                                        <p:strVal val="visible"/>
                                      </p:to>
                                    </p:set>
                                    <p:anim calcmode="lin" valueType="num">
                                      <p:cBhvr additive="base">
                                        <p:cTn id="30" dur="500" fill="hold"/>
                                        <p:tgtEl>
                                          <p:spTgt spid="68"/>
                                        </p:tgtEl>
                                        <p:attrNameLst>
                                          <p:attrName>ppt_x</p:attrName>
                                        </p:attrNameLst>
                                      </p:cBhvr>
                                      <p:tavLst>
                                        <p:tav tm="0">
                                          <p:val>
                                            <p:strVal val="#ppt_x"/>
                                          </p:val>
                                        </p:tav>
                                        <p:tav tm="100000">
                                          <p:val>
                                            <p:strVal val="#ppt_x"/>
                                          </p:val>
                                        </p:tav>
                                      </p:tavLst>
                                    </p:anim>
                                    <p:anim calcmode="lin" valueType="num">
                                      <p:cBhvr additive="base">
                                        <p:cTn id="31" dur="500" fill="hold"/>
                                        <p:tgtEl>
                                          <p:spTgt spid="68"/>
                                        </p:tgtEl>
                                        <p:attrNameLst>
                                          <p:attrName>ppt_y</p:attrName>
                                        </p:attrNameLst>
                                      </p:cBhvr>
                                      <p:tavLst>
                                        <p:tav tm="0">
                                          <p:val>
                                            <p:strVal val="1+#ppt_h/2"/>
                                          </p:val>
                                        </p:tav>
                                        <p:tav tm="100000">
                                          <p:val>
                                            <p:strVal val="#ppt_y"/>
                                          </p:val>
                                        </p:tav>
                                      </p:tavLst>
                                    </p:anim>
                                  </p:childTnLst>
                                </p:cTn>
                              </p:par>
                            </p:childTnLst>
                          </p:cTn>
                        </p:par>
                        <p:par>
                          <p:cTn id="32" fill="hold">
                            <p:stCondLst>
                              <p:cond delay="3600"/>
                            </p:stCondLst>
                            <p:childTnLst>
                              <p:par>
                                <p:cTn id="33" presetID="2" presetClass="entr" presetSubtype="4" fill="hold" nodeType="afterEffect">
                                  <p:stCondLst>
                                    <p:cond delay="0"/>
                                  </p:stCondLst>
                                  <p:childTnLst>
                                    <p:set>
                                      <p:cBhvr>
                                        <p:cTn id="34" dur="1" fill="hold">
                                          <p:stCondLst>
                                            <p:cond delay="0"/>
                                          </p:stCondLst>
                                        </p:cTn>
                                        <p:tgtEl>
                                          <p:spTgt spid="74"/>
                                        </p:tgtEl>
                                        <p:attrNameLst>
                                          <p:attrName>style.visibility</p:attrName>
                                        </p:attrNameLst>
                                      </p:cBhvr>
                                      <p:to>
                                        <p:strVal val="visible"/>
                                      </p:to>
                                    </p:set>
                                    <p:anim calcmode="lin" valueType="num">
                                      <p:cBhvr additive="base">
                                        <p:cTn id="35" dur="500" fill="hold"/>
                                        <p:tgtEl>
                                          <p:spTgt spid="74"/>
                                        </p:tgtEl>
                                        <p:attrNameLst>
                                          <p:attrName>ppt_x</p:attrName>
                                        </p:attrNameLst>
                                      </p:cBhvr>
                                      <p:tavLst>
                                        <p:tav tm="0">
                                          <p:val>
                                            <p:strVal val="#ppt_x"/>
                                          </p:val>
                                        </p:tav>
                                        <p:tav tm="100000">
                                          <p:val>
                                            <p:strVal val="#ppt_x"/>
                                          </p:val>
                                        </p:tav>
                                      </p:tavLst>
                                    </p:anim>
                                    <p:anim calcmode="lin" valueType="num">
                                      <p:cBhvr additive="base">
                                        <p:cTn id="36" dur="500" fill="hold"/>
                                        <p:tgtEl>
                                          <p:spTgt spid="74"/>
                                        </p:tgtEl>
                                        <p:attrNameLst>
                                          <p:attrName>ppt_y</p:attrName>
                                        </p:attrNameLst>
                                      </p:cBhvr>
                                      <p:tavLst>
                                        <p:tav tm="0">
                                          <p:val>
                                            <p:strVal val="1+#ppt_h/2"/>
                                          </p:val>
                                        </p:tav>
                                        <p:tav tm="100000">
                                          <p:val>
                                            <p:strVal val="#ppt_y"/>
                                          </p:val>
                                        </p:tav>
                                      </p:tavLst>
                                    </p:anim>
                                  </p:childTnLst>
                                </p:cTn>
                              </p:par>
                            </p:childTnLst>
                          </p:cTn>
                        </p:par>
                        <p:par>
                          <p:cTn id="37" fill="hold">
                            <p:stCondLst>
                              <p:cond delay="4100"/>
                            </p:stCondLst>
                            <p:childTnLst>
                              <p:par>
                                <p:cTn id="38" presetID="2" presetClass="entr" presetSubtype="4" fill="hold" nodeType="afterEffect">
                                  <p:stCondLst>
                                    <p:cond delay="0"/>
                                  </p:stCondLst>
                                  <p:childTnLst>
                                    <p:set>
                                      <p:cBhvr>
                                        <p:cTn id="39" dur="1" fill="hold">
                                          <p:stCondLst>
                                            <p:cond delay="0"/>
                                          </p:stCondLst>
                                        </p:cTn>
                                        <p:tgtEl>
                                          <p:spTgt spid="30"/>
                                        </p:tgtEl>
                                        <p:attrNameLst>
                                          <p:attrName>style.visibility</p:attrName>
                                        </p:attrNameLst>
                                      </p:cBhvr>
                                      <p:to>
                                        <p:strVal val="visible"/>
                                      </p:to>
                                    </p:set>
                                    <p:anim calcmode="lin" valueType="num">
                                      <p:cBhvr additive="base">
                                        <p:cTn id="40" dur="500" fill="hold"/>
                                        <p:tgtEl>
                                          <p:spTgt spid="30"/>
                                        </p:tgtEl>
                                        <p:attrNameLst>
                                          <p:attrName>ppt_x</p:attrName>
                                        </p:attrNameLst>
                                      </p:cBhvr>
                                      <p:tavLst>
                                        <p:tav tm="0">
                                          <p:val>
                                            <p:strVal val="#ppt_x"/>
                                          </p:val>
                                        </p:tav>
                                        <p:tav tm="100000">
                                          <p:val>
                                            <p:strVal val="#ppt_x"/>
                                          </p:val>
                                        </p:tav>
                                      </p:tavLst>
                                    </p:anim>
                                    <p:anim calcmode="lin" valueType="num">
                                      <p:cBhvr additive="base">
                                        <p:cTn id="41" dur="500" fill="hold"/>
                                        <p:tgtEl>
                                          <p:spTgt spid="30"/>
                                        </p:tgtEl>
                                        <p:attrNameLst>
                                          <p:attrName>ppt_y</p:attrName>
                                        </p:attrNameLst>
                                      </p:cBhvr>
                                      <p:tavLst>
                                        <p:tav tm="0">
                                          <p:val>
                                            <p:strVal val="1+#ppt_h/2"/>
                                          </p:val>
                                        </p:tav>
                                        <p:tav tm="100000">
                                          <p:val>
                                            <p:strVal val="#ppt_y"/>
                                          </p:val>
                                        </p:tav>
                                      </p:tavLst>
                                    </p:anim>
                                  </p:childTnLst>
                                </p:cTn>
                              </p:par>
                            </p:childTnLst>
                          </p:cTn>
                        </p:par>
                        <p:par>
                          <p:cTn id="42" fill="hold">
                            <p:stCondLst>
                              <p:cond delay="4600"/>
                            </p:stCondLst>
                            <p:childTnLst>
                              <p:par>
                                <p:cTn id="43" presetID="2" presetClass="entr" presetSubtype="4" fill="hold" nodeType="afterEffect">
                                  <p:stCondLst>
                                    <p:cond delay="0"/>
                                  </p:stCondLst>
                                  <p:childTnLst>
                                    <p:set>
                                      <p:cBhvr>
                                        <p:cTn id="44" dur="1" fill="hold">
                                          <p:stCondLst>
                                            <p:cond delay="0"/>
                                          </p:stCondLst>
                                        </p:cTn>
                                        <p:tgtEl>
                                          <p:spTgt spid="37"/>
                                        </p:tgtEl>
                                        <p:attrNameLst>
                                          <p:attrName>style.visibility</p:attrName>
                                        </p:attrNameLst>
                                      </p:cBhvr>
                                      <p:to>
                                        <p:strVal val="visible"/>
                                      </p:to>
                                    </p:set>
                                    <p:anim calcmode="lin" valueType="num">
                                      <p:cBhvr additive="base">
                                        <p:cTn id="45" dur="500" fill="hold"/>
                                        <p:tgtEl>
                                          <p:spTgt spid="37"/>
                                        </p:tgtEl>
                                        <p:attrNameLst>
                                          <p:attrName>ppt_x</p:attrName>
                                        </p:attrNameLst>
                                      </p:cBhvr>
                                      <p:tavLst>
                                        <p:tav tm="0">
                                          <p:val>
                                            <p:strVal val="#ppt_x"/>
                                          </p:val>
                                        </p:tav>
                                        <p:tav tm="100000">
                                          <p:val>
                                            <p:strVal val="#ppt_x"/>
                                          </p:val>
                                        </p:tav>
                                      </p:tavLst>
                                    </p:anim>
                                    <p:anim calcmode="lin" valueType="num">
                                      <p:cBhvr additive="base">
                                        <p:cTn id="46" dur="500" fill="hold"/>
                                        <p:tgtEl>
                                          <p:spTgt spid="37"/>
                                        </p:tgtEl>
                                        <p:attrNameLst>
                                          <p:attrName>ppt_y</p:attrName>
                                        </p:attrNameLst>
                                      </p:cBhvr>
                                      <p:tavLst>
                                        <p:tav tm="0">
                                          <p:val>
                                            <p:strVal val="1+#ppt_h/2"/>
                                          </p:val>
                                        </p:tav>
                                        <p:tav tm="100000">
                                          <p:val>
                                            <p:strVal val="#ppt_y"/>
                                          </p:val>
                                        </p:tav>
                                      </p:tavLst>
                                    </p:anim>
                                  </p:childTnLst>
                                </p:cTn>
                              </p:par>
                            </p:childTnLst>
                          </p:cTn>
                        </p:par>
                        <p:par>
                          <p:cTn id="47" fill="hold">
                            <p:stCondLst>
                              <p:cond delay="5100"/>
                            </p:stCondLst>
                            <p:childTnLst>
                              <p:par>
                                <p:cTn id="48" presetID="2" presetClass="entr" presetSubtype="4" fill="hold" nodeType="afterEffect">
                                  <p:stCondLst>
                                    <p:cond delay="0"/>
                                  </p:stCondLst>
                                  <p:childTnLst>
                                    <p:set>
                                      <p:cBhvr>
                                        <p:cTn id="49" dur="1" fill="hold">
                                          <p:stCondLst>
                                            <p:cond delay="0"/>
                                          </p:stCondLst>
                                        </p:cTn>
                                        <p:tgtEl>
                                          <p:spTgt spid="43"/>
                                        </p:tgtEl>
                                        <p:attrNameLst>
                                          <p:attrName>style.visibility</p:attrName>
                                        </p:attrNameLst>
                                      </p:cBhvr>
                                      <p:to>
                                        <p:strVal val="visible"/>
                                      </p:to>
                                    </p:set>
                                    <p:anim calcmode="lin" valueType="num">
                                      <p:cBhvr additive="base">
                                        <p:cTn id="50" dur="500" fill="hold"/>
                                        <p:tgtEl>
                                          <p:spTgt spid="43"/>
                                        </p:tgtEl>
                                        <p:attrNameLst>
                                          <p:attrName>ppt_x</p:attrName>
                                        </p:attrNameLst>
                                      </p:cBhvr>
                                      <p:tavLst>
                                        <p:tav tm="0">
                                          <p:val>
                                            <p:strVal val="#ppt_x"/>
                                          </p:val>
                                        </p:tav>
                                        <p:tav tm="100000">
                                          <p:val>
                                            <p:strVal val="#ppt_x"/>
                                          </p:val>
                                        </p:tav>
                                      </p:tavLst>
                                    </p:anim>
                                    <p:anim calcmode="lin" valueType="num">
                                      <p:cBhvr additive="base">
                                        <p:cTn id="51" dur="500" fill="hold"/>
                                        <p:tgtEl>
                                          <p:spTgt spid="43"/>
                                        </p:tgtEl>
                                        <p:attrNameLst>
                                          <p:attrName>ppt_y</p:attrName>
                                        </p:attrNameLst>
                                      </p:cBhvr>
                                      <p:tavLst>
                                        <p:tav tm="0">
                                          <p:val>
                                            <p:strVal val="1+#ppt_h/2"/>
                                          </p:val>
                                        </p:tav>
                                        <p:tav tm="100000">
                                          <p:val>
                                            <p:strVal val="#ppt_y"/>
                                          </p:val>
                                        </p:tav>
                                      </p:tavLst>
                                    </p:anim>
                                  </p:childTnLst>
                                </p:cTn>
                              </p:par>
                            </p:childTnLst>
                          </p:cTn>
                        </p:par>
                        <p:par>
                          <p:cTn id="52" fill="hold">
                            <p:stCondLst>
                              <p:cond delay="5600"/>
                            </p:stCondLst>
                            <p:childTnLst>
                              <p:par>
                                <p:cTn id="53" presetID="2" presetClass="entr" presetSubtype="4" fill="hold" nodeType="afterEffect">
                                  <p:stCondLst>
                                    <p:cond delay="0"/>
                                  </p:stCondLst>
                                  <p:childTnLst>
                                    <p:set>
                                      <p:cBhvr>
                                        <p:cTn id="54" dur="1" fill="hold">
                                          <p:stCondLst>
                                            <p:cond delay="0"/>
                                          </p:stCondLst>
                                        </p:cTn>
                                        <p:tgtEl>
                                          <p:spTgt spid="49"/>
                                        </p:tgtEl>
                                        <p:attrNameLst>
                                          <p:attrName>style.visibility</p:attrName>
                                        </p:attrNameLst>
                                      </p:cBhvr>
                                      <p:to>
                                        <p:strVal val="visible"/>
                                      </p:to>
                                    </p:set>
                                    <p:anim calcmode="lin" valueType="num">
                                      <p:cBhvr additive="base">
                                        <p:cTn id="55" dur="500" fill="hold"/>
                                        <p:tgtEl>
                                          <p:spTgt spid="49"/>
                                        </p:tgtEl>
                                        <p:attrNameLst>
                                          <p:attrName>ppt_x</p:attrName>
                                        </p:attrNameLst>
                                      </p:cBhvr>
                                      <p:tavLst>
                                        <p:tav tm="0">
                                          <p:val>
                                            <p:strVal val="#ppt_x"/>
                                          </p:val>
                                        </p:tav>
                                        <p:tav tm="100000">
                                          <p:val>
                                            <p:strVal val="#ppt_x"/>
                                          </p:val>
                                        </p:tav>
                                      </p:tavLst>
                                    </p:anim>
                                    <p:anim calcmode="lin" valueType="num">
                                      <p:cBhvr additive="base">
                                        <p:cTn id="56" dur="500" fill="hold"/>
                                        <p:tgtEl>
                                          <p:spTgt spid="49"/>
                                        </p:tgtEl>
                                        <p:attrNameLst>
                                          <p:attrName>ppt_y</p:attrName>
                                        </p:attrNameLst>
                                      </p:cBhvr>
                                      <p:tavLst>
                                        <p:tav tm="0">
                                          <p:val>
                                            <p:strVal val="1+#ppt_h/2"/>
                                          </p:val>
                                        </p:tav>
                                        <p:tav tm="100000">
                                          <p:val>
                                            <p:strVal val="#ppt_y"/>
                                          </p:val>
                                        </p:tav>
                                      </p:tavLst>
                                    </p:anim>
                                  </p:childTnLst>
                                </p:cTn>
                              </p:par>
                            </p:childTnLst>
                          </p:cTn>
                        </p:par>
                        <p:par>
                          <p:cTn id="57" fill="hold">
                            <p:stCondLst>
                              <p:cond delay="6100"/>
                            </p:stCondLst>
                            <p:childTnLst>
                              <p:par>
                                <p:cTn id="58" presetID="2" presetClass="entr" presetSubtype="4" fill="hold" nodeType="afterEffect">
                                  <p:stCondLst>
                                    <p:cond delay="0"/>
                                  </p:stCondLst>
                                  <p:childTnLst>
                                    <p:set>
                                      <p:cBhvr>
                                        <p:cTn id="59" dur="1" fill="hold">
                                          <p:stCondLst>
                                            <p:cond delay="0"/>
                                          </p:stCondLst>
                                        </p:cTn>
                                        <p:tgtEl>
                                          <p:spTgt spid="80"/>
                                        </p:tgtEl>
                                        <p:attrNameLst>
                                          <p:attrName>style.visibility</p:attrName>
                                        </p:attrNameLst>
                                      </p:cBhvr>
                                      <p:to>
                                        <p:strVal val="visible"/>
                                      </p:to>
                                    </p:set>
                                    <p:anim calcmode="lin" valueType="num">
                                      <p:cBhvr additive="base">
                                        <p:cTn id="60" dur="500" fill="hold"/>
                                        <p:tgtEl>
                                          <p:spTgt spid="80"/>
                                        </p:tgtEl>
                                        <p:attrNameLst>
                                          <p:attrName>ppt_x</p:attrName>
                                        </p:attrNameLst>
                                      </p:cBhvr>
                                      <p:tavLst>
                                        <p:tav tm="0">
                                          <p:val>
                                            <p:strVal val="#ppt_x"/>
                                          </p:val>
                                        </p:tav>
                                        <p:tav tm="100000">
                                          <p:val>
                                            <p:strVal val="#ppt_x"/>
                                          </p:val>
                                        </p:tav>
                                      </p:tavLst>
                                    </p:anim>
                                    <p:anim calcmode="lin" valueType="num">
                                      <p:cBhvr additive="base">
                                        <p:cTn id="61" dur="500" fill="hold"/>
                                        <p:tgtEl>
                                          <p:spTgt spid="80"/>
                                        </p:tgtEl>
                                        <p:attrNameLst>
                                          <p:attrName>ppt_y</p:attrName>
                                        </p:attrNameLst>
                                      </p:cBhvr>
                                      <p:tavLst>
                                        <p:tav tm="0">
                                          <p:val>
                                            <p:strVal val="1+#ppt_h/2"/>
                                          </p:val>
                                        </p:tav>
                                        <p:tav tm="100000">
                                          <p:val>
                                            <p:strVal val="#ppt_y"/>
                                          </p:val>
                                        </p:tav>
                                      </p:tavLst>
                                    </p:anim>
                                  </p:childTnLst>
                                </p:cTn>
                              </p:par>
                            </p:childTnLst>
                          </p:cTn>
                        </p:par>
                        <p:par>
                          <p:cTn id="62" fill="hold">
                            <p:stCondLst>
                              <p:cond delay="6600"/>
                            </p:stCondLst>
                            <p:childTnLst>
                              <p:par>
                                <p:cTn id="63" presetID="2" presetClass="entr" presetSubtype="4" fill="hold" nodeType="afterEffect">
                                  <p:stCondLst>
                                    <p:cond delay="0"/>
                                  </p:stCondLst>
                                  <p:childTnLst>
                                    <p:set>
                                      <p:cBhvr>
                                        <p:cTn id="64" dur="1" fill="hold">
                                          <p:stCondLst>
                                            <p:cond delay="0"/>
                                          </p:stCondLst>
                                        </p:cTn>
                                        <p:tgtEl>
                                          <p:spTgt spid="86"/>
                                        </p:tgtEl>
                                        <p:attrNameLst>
                                          <p:attrName>style.visibility</p:attrName>
                                        </p:attrNameLst>
                                      </p:cBhvr>
                                      <p:to>
                                        <p:strVal val="visible"/>
                                      </p:to>
                                    </p:set>
                                    <p:anim calcmode="lin" valueType="num">
                                      <p:cBhvr additive="base">
                                        <p:cTn id="65" dur="500" fill="hold"/>
                                        <p:tgtEl>
                                          <p:spTgt spid="86"/>
                                        </p:tgtEl>
                                        <p:attrNameLst>
                                          <p:attrName>ppt_x</p:attrName>
                                        </p:attrNameLst>
                                      </p:cBhvr>
                                      <p:tavLst>
                                        <p:tav tm="0">
                                          <p:val>
                                            <p:strVal val="#ppt_x"/>
                                          </p:val>
                                        </p:tav>
                                        <p:tav tm="100000">
                                          <p:val>
                                            <p:strVal val="#ppt_x"/>
                                          </p:val>
                                        </p:tav>
                                      </p:tavLst>
                                    </p:anim>
                                    <p:anim calcmode="lin" valueType="num">
                                      <p:cBhvr additive="base">
                                        <p:cTn id="66" dur="500" fill="hold"/>
                                        <p:tgtEl>
                                          <p:spTgt spid="8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5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C:\Users\Administrator\Desktop\新建文件夹 (5)\千图网_画册封面图片_图片编号17975946\55b76287878b9副本.jpg"/>
          <p:cNvPicPr>
            <a:picLocks noChangeAspect="1" noChangeArrowheads="1"/>
          </p:cNvPicPr>
          <p:nvPr/>
        </p:nvPicPr>
        <p:blipFill>
          <a:blip r:embed="rId4" cstate="print"/>
          <a:srcRect/>
          <a:stretch>
            <a:fillRect/>
          </a:stretch>
        </p:blipFill>
        <p:spPr bwMode="auto">
          <a:xfrm>
            <a:off x="0" y="0"/>
            <a:ext cx="9144000" cy="5148262"/>
          </a:xfrm>
          <a:prstGeom prst="rect">
            <a:avLst/>
          </a:prstGeom>
          <a:noFill/>
        </p:spPr>
      </p:pic>
      <p:sp>
        <p:nvSpPr>
          <p:cNvPr id="27" name="任意多边形 26"/>
          <p:cNvSpPr/>
          <p:nvPr>
            <p:custDataLst>
              <p:tags r:id="rId1"/>
            </p:custDataLst>
          </p:nvPr>
        </p:nvSpPr>
        <p:spPr>
          <a:xfrm>
            <a:off x="3059832" y="1059582"/>
            <a:ext cx="3312368" cy="2664296"/>
          </a:xfrm>
          <a:custGeom>
            <a:avLst/>
            <a:gdLst>
              <a:gd name="connsiteX0" fmla="*/ 0 w 2219325"/>
              <a:gd name="connsiteY0" fmla="*/ 0 h 1514475"/>
              <a:gd name="connsiteX1" fmla="*/ 2219325 w 2219325"/>
              <a:gd name="connsiteY1" fmla="*/ 0 h 1514475"/>
              <a:gd name="connsiteX2" fmla="*/ 2219325 w 2219325"/>
              <a:gd name="connsiteY2" fmla="*/ 1514475 h 1514475"/>
              <a:gd name="connsiteX3" fmla="*/ 0 w 2219325"/>
              <a:gd name="connsiteY3" fmla="*/ 1514475 h 1514475"/>
              <a:gd name="connsiteX4" fmla="*/ 0 w 2219325"/>
              <a:gd name="connsiteY4" fmla="*/ 1214437 h 1514475"/>
              <a:gd name="connsiteX5" fmla="*/ 238125 w 2219325"/>
              <a:gd name="connsiteY5" fmla="*/ 1214437 h 1514475"/>
              <a:gd name="connsiteX6" fmla="*/ 238125 w 2219325"/>
              <a:gd name="connsiteY6" fmla="*/ 300037 h 1514475"/>
              <a:gd name="connsiteX7" fmla="*/ 0 w 2219325"/>
              <a:gd name="connsiteY7" fmla="*/ 300037 h 1514475"/>
              <a:gd name="connsiteX0" fmla="*/ 238125 w 2219325"/>
              <a:gd name="connsiteY0" fmla="*/ 300037 h 1514475"/>
              <a:gd name="connsiteX1" fmla="*/ 0 w 2219325"/>
              <a:gd name="connsiteY1" fmla="*/ 300037 h 1514475"/>
              <a:gd name="connsiteX2" fmla="*/ 0 w 2219325"/>
              <a:gd name="connsiteY2" fmla="*/ 0 h 1514475"/>
              <a:gd name="connsiteX3" fmla="*/ 2219325 w 2219325"/>
              <a:gd name="connsiteY3" fmla="*/ 0 h 1514475"/>
              <a:gd name="connsiteX4" fmla="*/ 2219325 w 2219325"/>
              <a:gd name="connsiteY4" fmla="*/ 1514475 h 1514475"/>
              <a:gd name="connsiteX5" fmla="*/ 0 w 2219325"/>
              <a:gd name="connsiteY5" fmla="*/ 1514475 h 1514475"/>
              <a:gd name="connsiteX6" fmla="*/ 0 w 2219325"/>
              <a:gd name="connsiteY6" fmla="*/ 1214437 h 1514475"/>
              <a:gd name="connsiteX7" fmla="*/ 238125 w 2219325"/>
              <a:gd name="connsiteY7" fmla="*/ 1214437 h 1514475"/>
              <a:gd name="connsiteX8" fmla="*/ 329565 w 2219325"/>
              <a:gd name="connsiteY8" fmla="*/ 391477 h 1514475"/>
              <a:gd name="connsiteX0" fmla="*/ 0 w 2219325"/>
              <a:gd name="connsiteY0" fmla="*/ 300037 h 1514475"/>
              <a:gd name="connsiteX1" fmla="*/ 0 w 2219325"/>
              <a:gd name="connsiteY1" fmla="*/ 0 h 1514475"/>
              <a:gd name="connsiteX2" fmla="*/ 2219325 w 2219325"/>
              <a:gd name="connsiteY2" fmla="*/ 0 h 1514475"/>
              <a:gd name="connsiteX3" fmla="*/ 2219325 w 2219325"/>
              <a:gd name="connsiteY3" fmla="*/ 1514475 h 1514475"/>
              <a:gd name="connsiteX4" fmla="*/ 0 w 2219325"/>
              <a:gd name="connsiteY4" fmla="*/ 1514475 h 1514475"/>
              <a:gd name="connsiteX5" fmla="*/ 0 w 2219325"/>
              <a:gd name="connsiteY5" fmla="*/ 1214437 h 1514475"/>
              <a:gd name="connsiteX6" fmla="*/ 238125 w 2219325"/>
              <a:gd name="connsiteY6" fmla="*/ 1214437 h 1514475"/>
              <a:gd name="connsiteX7" fmla="*/ 329565 w 2219325"/>
              <a:gd name="connsiteY7" fmla="*/ 391477 h 1514475"/>
              <a:gd name="connsiteX0" fmla="*/ 0 w 2219325"/>
              <a:gd name="connsiteY0" fmla="*/ 300037 h 1514475"/>
              <a:gd name="connsiteX1" fmla="*/ 0 w 2219325"/>
              <a:gd name="connsiteY1" fmla="*/ 0 h 1514475"/>
              <a:gd name="connsiteX2" fmla="*/ 2219325 w 2219325"/>
              <a:gd name="connsiteY2" fmla="*/ 0 h 1514475"/>
              <a:gd name="connsiteX3" fmla="*/ 2219325 w 2219325"/>
              <a:gd name="connsiteY3" fmla="*/ 1514475 h 1514475"/>
              <a:gd name="connsiteX4" fmla="*/ 0 w 2219325"/>
              <a:gd name="connsiteY4" fmla="*/ 1514475 h 1514475"/>
              <a:gd name="connsiteX5" fmla="*/ 0 w 2219325"/>
              <a:gd name="connsiteY5" fmla="*/ 1214437 h 1514475"/>
              <a:gd name="connsiteX6" fmla="*/ 238125 w 2219325"/>
              <a:gd name="connsiteY6" fmla="*/ 1214437 h 1514475"/>
              <a:gd name="connsiteX0" fmla="*/ 0 w 2219325"/>
              <a:gd name="connsiteY0" fmla="*/ 300037 h 1514475"/>
              <a:gd name="connsiteX1" fmla="*/ 0 w 2219325"/>
              <a:gd name="connsiteY1" fmla="*/ 0 h 1514475"/>
              <a:gd name="connsiteX2" fmla="*/ 2219325 w 2219325"/>
              <a:gd name="connsiteY2" fmla="*/ 0 h 1514475"/>
              <a:gd name="connsiteX3" fmla="*/ 2219325 w 2219325"/>
              <a:gd name="connsiteY3" fmla="*/ 1514475 h 1514475"/>
              <a:gd name="connsiteX4" fmla="*/ 0 w 2219325"/>
              <a:gd name="connsiteY4" fmla="*/ 1514475 h 1514475"/>
              <a:gd name="connsiteX5" fmla="*/ 0 w 2219325"/>
              <a:gd name="connsiteY5" fmla="*/ 1214437 h 1514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19325" h="1514475">
                <a:moveTo>
                  <a:pt x="0" y="300037"/>
                </a:moveTo>
                <a:lnTo>
                  <a:pt x="0" y="0"/>
                </a:lnTo>
                <a:lnTo>
                  <a:pt x="2219325" y="0"/>
                </a:lnTo>
                <a:lnTo>
                  <a:pt x="2219325" y="1514475"/>
                </a:lnTo>
                <a:lnTo>
                  <a:pt x="0" y="1514475"/>
                </a:lnTo>
                <a:lnTo>
                  <a:pt x="0" y="1214437"/>
                </a:lnTo>
              </a:path>
            </a:pathLst>
          </a:cu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anchor="ctr"/>
          <a:lstStyle/>
          <a:p>
            <a:pPr algn="ctr">
              <a:defRPr/>
            </a:pPr>
            <a:endParaRPr lang="zh-CN" altLang="en-US" sz="2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矩形 28"/>
          <p:cNvSpPr/>
          <p:nvPr/>
        </p:nvSpPr>
        <p:spPr>
          <a:xfrm>
            <a:off x="1691680" y="1572795"/>
            <a:ext cx="3850240" cy="430887"/>
          </a:xfrm>
          <a:prstGeom prst="rect">
            <a:avLst/>
          </a:prstGeom>
        </p:spPr>
        <p:txBody>
          <a:bodyPr wrap="square" lIns="0" tIns="0" rIns="0" bIns="0">
            <a:spAutoFit/>
          </a:bodyPr>
          <a:lstStyle/>
          <a:p>
            <a:r>
              <a:rPr lang="zh-CN" altLang="en-US" sz="2800" b="1" dirty="0" smtClean="0">
                <a:solidFill>
                  <a:srgbClr val="000000"/>
                </a:solidFill>
                <a:latin typeface="Arial" panose="020B0604020202020204" pitchFamily="34" charset="0"/>
                <a:ea typeface="微软雅黑" panose="020B0503020204020204" pitchFamily="34" charset="-122"/>
                <a:sym typeface="Arial" panose="020B0604020202020204" pitchFamily="34" charset="0"/>
              </a:rPr>
              <a:t>现代企业营销管理</a:t>
            </a:r>
            <a:endParaRPr lang="zh-CN" altLang="en-US" sz="28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TextBox 11"/>
          <p:cNvSpPr txBox="1"/>
          <p:nvPr/>
        </p:nvSpPr>
        <p:spPr>
          <a:xfrm>
            <a:off x="1691680" y="2123707"/>
            <a:ext cx="2180084" cy="307777"/>
          </a:xfrm>
          <a:prstGeom prst="rect">
            <a:avLst/>
          </a:prstGeom>
          <a:noFill/>
        </p:spPr>
        <p:txBody>
          <a:bodyPr wrap="none" lIns="0" tIns="0" rIns="0" bIns="0" rtlCol="0">
            <a:spAutoFit/>
          </a:bodyPr>
          <a:lstStyle/>
          <a:p>
            <a:pPr marL="121906" lvl="1" indent="-121906">
              <a:buFont typeface="Arial" panose="020B0604020202020204" pitchFamily="34" charset="0"/>
              <a:buChar char="•"/>
            </a:pPr>
            <a:r>
              <a:rPr lang="zh-CN" altLang="en-US" sz="2000" dirty="0" smtClean="0">
                <a:latin typeface="黑体"/>
                <a:ea typeface="黑体"/>
                <a:sym typeface="Arial" panose="020B0604020202020204" pitchFamily="34" charset="0"/>
              </a:rPr>
              <a:t>市场营销理论概述</a:t>
            </a:r>
            <a:endParaRPr lang="en-US" altLang="zh-CN" sz="2000" dirty="0">
              <a:latin typeface="黑体"/>
              <a:ea typeface="黑体"/>
              <a:sym typeface="Arial" panose="020B0604020202020204" pitchFamily="34" charset="0"/>
            </a:endParaRPr>
          </a:p>
        </p:txBody>
      </p:sp>
      <p:sp>
        <p:nvSpPr>
          <p:cNvPr id="31" name="TextBox 11"/>
          <p:cNvSpPr txBox="1"/>
          <p:nvPr/>
        </p:nvSpPr>
        <p:spPr>
          <a:xfrm>
            <a:off x="1691680" y="2512650"/>
            <a:ext cx="2654573" cy="276999"/>
          </a:xfrm>
          <a:prstGeom prst="rect">
            <a:avLst/>
          </a:prstGeom>
          <a:noFill/>
        </p:spPr>
        <p:txBody>
          <a:bodyPr wrap="none" lIns="0" tIns="0" rIns="0" bIns="0" rtlCol="0">
            <a:spAutoFit/>
          </a:bodyPr>
          <a:lstStyle/>
          <a:p>
            <a:pPr marL="121906" lvl="1" indent="-121906">
              <a:buFont typeface="Arial" panose="020B0604020202020204" pitchFamily="34" charset="0"/>
              <a:buChar char="•"/>
            </a:pPr>
            <a:r>
              <a:rPr lang="zh-CN" altLang="en-US" dirty="0" smtClean="0">
                <a:latin typeface="黑体"/>
                <a:ea typeface="黑体"/>
                <a:sym typeface="Arial" panose="020B0604020202020204" pitchFamily="34" charset="0"/>
              </a:rPr>
              <a:t>现代企业市场调研与预测</a:t>
            </a:r>
            <a:endParaRPr lang="en-US" altLang="zh-CN" dirty="0">
              <a:latin typeface="黑体"/>
              <a:ea typeface="黑体"/>
              <a:sym typeface="Arial" panose="020B0604020202020204" pitchFamily="34" charset="0"/>
            </a:endParaRPr>
          </a:p>
        </p:txBody>
      </p:sp>
      <p:sp>
        <p:nvSpPr>
          <p:cNvPr id="10" name="矩形 9"/>
          <p:cNvSpPr/>
          <p:nvPr/>
        </p:nvSpPr>
        <p:spPr>
          <a:xfrm>
            <a:off x="5652120" y="1851670"/>
            <a:ext cx="600117" cy="1477328"/>
          </a:xfrm>
          <a:prstGeom prst="rect">
            <a:avLst/>
          </a:prstGeom>
        </p:spPr>
        <p:txBody>
          <a:bodyPr wrap="square" lIns="0" tIns="0" rIns="0" bIns="0">
            <a:spAutoFit/>
          </a:bodyPr>
          <a:lstStyle/>
          <a:p>
            <a:r>
              <a:rPr lang="zh-CN" altLang="en-US" sz="3200" b="1" dirty="0" smtClean="0">
                <a:solidFill>
                  <a:srgbClr val="000000"/>
                </a:solidFill>
                <a:latin typeface="Arial" panose="020B0604020202020204" pitchFamily="34" charset="0"/>
                <a:ea typeface="微软雅黑" panose="020B0503020204020204" pitchFamily="34" charset="-122"/>
                <a:sym typeface="Arial" panose="020B0604020202020204" pitchFamily="34" charset="0"/>
              </a:rPr>
              <a:t>第六章</a:t>
            </a:r>
            <a:endParaRPr lang="zh-CN" altLang="en-US" sz="32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TextBox 11"/>
          <p:cNvSpPr txBox="1"/>
          <p:nvPr/>
        </p:nvSpPr>
        <p:spPr>
          <a:xfrm>
            <a:off x="1691680" y="2870815"/>
            <a:ext cx="2898229" cy="276999"/>
          </a:xfrm>
          <a:prstGeom prst="rect">
            <a:avLst/>
          </a:prstGeom>
          <a:noFill/>
        </p:spPr>
        <p:txBody>
          <a:bodyPr wrap="none" lIns="0" tIns="0" rIns="0" bIns="0" rtlCol="0">
            <a:spAutoFit/>
          </a:bodyPr>
          <a:lstStyle/>
          <a:p>
            <a:pPr marL="121906" lvl="1" indent="-121906">
              <a:buFont typeface="Arial" panose="020B0604020202020204" pitchFamily="34" charset="0"/>
              <a:buChar char="•"/>
            </a:pPr>
            <a:r>
              <a:rPr lang="zh-CN" altLang="en-US" dirty="0" smtClean="0">
                <a:latin typeface="黑体"/>
                <a:ea typeface="黑体"/>
                <a:sym typeface="Arial" panose="020B0604020202020204" pitchFamily="34" charset="0"/>
              </a:rPr>
              <a:t>现代企业市场营销组合策略</a:t>
            </a:r>
            <a:endParaRPr lang="en-US" altLang="zh-CN" dirty="0">
              <a:latin typeface="黑体"/>
              <a:ea typeface="黑体"/>
              <a:sym typeface="Arial" panose="020B0604020202020204" pitchFamily="34" charset="0"/>
            </a:endParaRPr>
          </a:p>
        </p:txBody>
      </p:sp>
    </p:spTree>
    <p:extLst>
      <p:ext uri="{BB962C8B-B14F-4D97-AF65-F5344CB8AC3E}">
        <p14:creationId xmlns:p14="http://schemas.microsoft.com/office/powerpoint/2010/main" val="3567379397"/>
      </p:ext>
    </p:extLst>
  </p:cSld>
  <p:clrMapOvr>
    <a:masterClrMapping/>
  </p:clrMapOvr>
  <p:transition spd="med" advClick="0" advTm="600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3"/>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42" fill="hold" grpId="0" nodeType="click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barn(outHorizontal)">
                                      <p:cBhvr>
                                        <p:cTn id="14" dur="500"/>
                                        <p:tgtEl>
                                          <p:spTgt spid="27"/>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1000" fill="hold"/>
                                        <p:tgtEl>
                                          <p:spTgt spid="10"/>
                                        </p:tgtEl>
                                        <p:attrNameLst>
                                          <p:attrName>ppt_x</p:attrName>
                                        </p:attrNameLst>
                                      </p:cBhvr>
                                      <p:tavLst>
                                        <p:tav tm="0">
                                          <p:val>
                                            <p:strVal val="0-#ppt_w/2"/>
                                          </p:val>
                                        </p:tav>
                                        <p:tav tm="100000">
                                          <p:val>
                                            <p:strVal val="#ppt_x"/>
                                          </p:val>
                                        </p:tav>
                                      </p:tavLst>
                                    </p:anim>
                                    <p:anim calcmode="lin" valueType="num">
                                      <p:cBhvr additive="base">
                                        <p:cTn id="20" dur="10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9"/>
                                        </p:tgtEl>
                                        <p:attrNameLst>
                                          <p:attrName>style.visibility</p:attrName>
                                        </p:attrNameLst>
                                      </p:cBhvr>
                                      <p:to>
                                        <p:strVal val="visible"/>
                                      </p:to>
                                    </p:set>
                                    <p:anim calcmode="lin" valueType="num">
                                      <p:cBhvr additive="base">
                                        <p:cTn id="25" dur="1000" fill="hold"/>
                                        <p:tgtEl>
                                          <p:spTgt spid="29"/>
                                        </p:tgtEl>
                                        <p:attrNameLst>
                                          <p:attrName>ppt_x</p:attrName>
                                        </p:attrNameLst>
                                      </p:cBhvr>
                                      <p:tavLst>
                                        <p:tav tm="0">
                                          <p:val>
                                            <p:strVal val="0-#ppt_w/2"/>
                                          </p:val>
                                        </p:tav>
                                        <p:tav tm="100000">
                                          <p:val>
                                            <p:strVal val="#ppt_x"/>
                                          </p:val>
                                        </p:tav>
                                      </p:tavLst>
                                    </p:anim>
                                    <p:anim calcmode="lin" valueType="num">
                                      <p:cBhvr additive="base">
                                        <p:cTn id="26" dur="1000" fill="hold"/>
                                        <p:tgtEl>
                                          <p:spTgt spid="29"/>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fade">
                                      <p:cBhvr>
                                        <p:cTn id="31" dur="500"/>
                                        <p:tgtEl>
                                          <p:spTgt spid="30"/>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1"/>
                                        </p:tgtEl>
                                        <p:attrNameLst>
                                          <p:attrName>style.visibility</p:attrName>
                                        </p:attrNameLst>
                                      </p:cBhvr>
                                      <p:to>
                                        <p:strVal val="visible"/>
                                      </p:to>
                                    </p:set>
                                    <p:animEffect transition="in" filter="fade">
                                      <p:cBhvr>
                                        <p:cTn id="34" dur="500"/>
                                        <p:tgtEl>
                                          <p:spTgt spid="31"/>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9" grpId="0"/>
      <p:bldP spid="30" grpId="0"/>
      <p:bldP spid="31" grpId="0"/>
      <p:bldP spid="10" grpId="0"/>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文本框 21"/>
          <p:cNvSpPr txBox="1"/>
          <p:nvPr/>
        </p:nvSpPr>
        <p:spPr>
          <a:xfrm>
            <a:off x="971600" y="123478"/>
            <a:ext cx="7200800" cy="584776"/>
          </a:xfrm>
          <a:prstGeom prst="rect">
            <a:avLst/>
          </a:prstGeom>
          <a:noFill/>
        </p:spPr>
        <p:txBody>
          <a:bodyPr wrap="square" rtlCol="0">
            <a:spAutoFit/>
          </a:bodyPr>
          <a:lstStyle/>
          <a:p>
            <a:r>
              <a:rPr kumimoji="1" lang="zh-CN" altLang="en-US" sz="3200" dirty="0" smtClean="0">
                <a:latin typeface="黑体"/>
                <a:ea typeface="黑体"/>
              </a:rPr>
              <a:t>现代企业营销管理</a:t>
            </a:r>
            <a:r>
              <a:rPr kumimoji="1" lang="en-US" altLang="zh-CN" sz="3200" dirty="0" smtClean="0">
                <a:latin typeface="黑体"/>
                <a:ea typeface="黑体"/>
              </a:rPr>
              <a:t>-</a:t>
            </a:r>
            <a:r>
              <a:rPr kumimoji="1" lang="zh-CN" altLang="en-US" sz="3200" dirty="0" smtClean="0">
                <a:latin typeface="黑体"/>
                <a:ea typeface="黑体"/>
              </a:rPr>
              <a:t>营销理论概述</a:t>
            </a:r>
            <a:endParaRPr kumimoji="1" lang="zh-CN" altLang="en-US" sz="3200" dirty="0">
              <a:latin typeface="黑体"/>
              <a:ea typeface="黑体"/>
            </a:endParaRPr>
          </a:p>
        </p:txBody>
      </p:sp>
      <p:sp>
        <p:nvSpPr>
          <p:cNvPr id="2" name="文本框 1"/>
          <p:cNvSpPr txBox="1"/>
          <p:nvPr/>
        </p:nvSpPr>
        <p:spPr>
          <a:xfrm>
            <a:off x="827584" y="773177"/>
            <a:ext cx="7776864" cy="4401205"/>
          </a:xfrm>
          <a:prstGeom prst="rect">
            <a:avLst/>
          </a:prstGeom>
          <a:noFill/>
        </p:spPr>
        <p:txBody>
          <a:bodyPr wrap="square" rtlCol="0">
            <a:spAutoFit/>
          </a:bodyPr>
          <a:lstStyle/>
          <a:p>
            <a:r>
              <a:rPr lang="zh-CN" altLang="zh-CN" sz="2000" dirty="0">
                <a:latin typeface="黑体"/>
                <a:ea typeface="黑体"/>
              </a:rPr>
              <a:t>（一）市场营销的概念</a:t>
            </a:r>
          </a:p>
          <a:p>
            <a:r>
              <a:rPr lang="zh-CN" altLang="zh-CN" sz="2000" dirty="0">
                <a:latin typeface="黑体"/>
                <a:ea typeface="黑体"/>
              </a:rPr>
              <a:t>美国市场营销协会（</a:t>
            </a:r>
            <a:r>
              <a:rPr lang="en-US" altLang="zh-CN" sz="2000" dirty="0">
                <a:latin typeface="黑体"/>
                <a:ea typeface="黑体"/>
              </a:rPr>
              <a:t>AMA</a:t>
            </a:r>
            <a:r>
              <a:rPr lang="zh-CN" altLang="zh-CN" sz="2000" dirty="0">
                <a:latin typeface="黑体"/>
                <a:ea typeface="黑体"/>
              </a:rPr>
              <a:t>）</a:t>
            </a:r>
            <a:r>
              <a:rPr lang="en-US" altLang="zh-CN" sz="2000" dirty="0">
                <a:latin typeface="黑体"/>
                <a:ea typeface="黑体"/>
              </a:rPr>
              <a:t>l985</a:t>
            </a:r>
            <a:r>
              <a:rPr lang="zh-CN" altLang="zh-CN" sz="2000" dirty="0">
                <a:latin typeface="黑体"/>
                <a:ea typeface="黑体"/>
              </a:rPr>
              <a:t>年将市场营销定义为：市场营销是关于构思、货物和服务的设计、定价、促销和分销的规划与实施过程，目的是创造能实现个人和组织目标的交换。根据该定义，就企业而言，市场营销活动应包括市场营销研究、社会需求预测、新产品开发、定价、分销、物流、广告、人员推销、销售促进、售后服务等环节。</a:t>
            </a:r>
          </a:p>
          <a:p>
            <a:r>
              <a:rPr lang="zh-CN" altLang="zh-CN" sz="2000" dirty="0">
                <a:latin typeface="黑体"/>
                <a:ea typeface="黑体"/>
              </a:rPr>
              <a:t>（二）市场的概念及分类</a:t>
            </a:r>
          </a:p>
          <a:p>
            <a:r>
              <a:rPr lang="zh-CN" altLang="zh-CN" sz="2000" dirty="0">
                <a:latin typeface="黑体"/>
                <a:ea typeface="黑体"/>
              </a:rPr>
              <a:t>市场是指某种产品的现实购买者和潜在购买者需求的总和。在这里，市场专指买方，而不包括卖方；专指需求，而不包括供给。</a:t>
            </a:r>
          </a:p>
          <a:p>
            <a:r>
              <a:rPr lang="zh-CN" altLang="zh-CN" sz="2000" dirty="0">
                <a:latin typeface="黑体"/>
                <a:ea typeface="黑体"/>
              </a:rPr>
              <a:t>市场包含三个主要因素：具有某种需要的人、为满足这种需要的购买能力和购买欲望。用公式表示为：</a:t>
            </a:r>
          </a:p>
          <a:p>
            <a:r>
              <a:rPr lang="zh-CN" altLang="zh-CN" sz="2000" dirty="0">
                <a:latin typeface="黑体"/>
                <a:ea typeface="黑体"/>
              </a:rPr>
              <a:t>市场</a:t>
            </a:r>
            <a:r>
              <a:rPr lang="en-US" altLang="zh-CN" sz="2000" dirty="0">
                <a:latin typeface="黑体"/>
                <a:ea typeface="黑体"/>
              </a:rPr>
              <a:t>=</a:t>
            </a:r>
            <a:r>
              <a:rPr lang="zh-CN" altLang="zh-CN" sz="2000" dirty="0">
                <a:latin typeface="黑体"/>
                <a:ea typeface="黑体"/>
              </a:rPr>
              <a:t>人口</a:t>
            </a:r>
            <a:r>
              <a:rPr lang="en-US" altLang="zh-CN" sz="2000" dirty="0">
                <a:latin typeface="黑体"/>
                <a:ea typeface="黑体"/>
              </a:rPr>
              <a:t>+</a:t>
            </a:r>
            <a:r>
              <a:rPr lang="zh-CN" altLang="zh-CN" sz="2000" dirty="0">
                <a:latin typeface="黑体"/>
                <a:ea typeface="黑体"/>
              </a:rPr>
              <a:t>购买力</a:t>
            </a:r>
            <a:r>
              <a:rPr lang="en-US" altLang="zh-CN" sz="2000" dirty="0">
                <a:latin typeface="黑体"/>
                <a:ea typeface="黑体"/>
              </a:rPr>
              <a:t>+</a:t>
            </a:r>
            <a:r>
              <a:rPr lang="zh-CN" altLang="zh-CN" sz="2000" dirty="0">
                <a:latin typeface="黑体"/>
                <a:ea typeface="黑体"/>
              </a:rPr>
              <a:t>购买欲望</a:t>
            </a:r>
          </a:p>
          <a:p>
            <a:endParaRPr kumimoji="1" lang="zh-CN" altLang="en-US" sz="2000" dirty="0">
              <a:latin typeface="黑体"/>
              <a:ea typeface="黑体"/>
            </a:endParaRPr>
          </a:p>
        </p:txBody>
      </p:sp>
    </p:spTree>
    <p:extLst>
      <p:ext uri="{BB962C8B-B14F-4D97-AF65-F5344CB8AC3E}">
        <p14:creationId xmlns:p14="http://schemas.microsoft.com/office/powerpoint/2010/main" val="639044320"/>
      </p:ext>
    </p:extLst>
  </p:cSld>
  <p:clrMapOvr>
    <a:masterClrMapping/>
  </p:clrMapOvr>
  <p:transition spd="med" advClick="0" advTm="0">
    <p:rand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Isosceles Triangle 121"/>
          <p:cNvSpPr/>
          <p:nvPr/>
        </p:nvSpPr>
        <p:spPr>
          <a:xfrm rot="18000000">
            <a:off x="3434475" y="1614782"/>
            <a:ext cx="347215" cy="299307"/>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rtlCol="0" anchor="ctr"/>
          <a:lstStyle/>
          <a:p>
            <a:pPr algn="ctr"/>
            <a:endParaRPr lang="en-US"/>
          </a:p>
        </p:txBody>
      </p:sp>
      <p:sp>
        <p:nvSpPr>
          <p:cNvPr id="45" name="Donut 122"/>
          <p:cNvSpPr/>
          <p:nvPr/>
        </p:nvSpPr>
        <p:spPr>
          <a:xfrm>
            <a:off x="3275856" y="1050454"/>
            <a:ext cx="1026933" cy="1026989"/>
          </a:xfrm>
          <a:prstGeom prst="donut">
            <a:avLst>
              <a:gd name="adj" fmla="val 1907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rtlCol="0" anchor="ctr"/>
          <a:lstStyle/>
          <a:p>
            <a:pPr algn="ctr"/>
            <a:endParaRPr lang="en-US">
              <a:solidFill>
                <a:schemeClr val="tx1"/>
              </a:solidFill>
            </a:endParaRPr>
          </a:p>
        </p:txBody>
      </p:sp>
      <p:sp>
        <p:nvSpPr>
          <p:cNvPr id="22" name="文本框 21"/>
          <p:cNvSpPr txBox="1"/>
          <p:nvPr/>
        </p:nvSpPr>
        <p:spPr>
          <a:xfrm>
            <a:off x="971600" y="123478"/>
            <a:ext cx="7632848" cy="584776"/>
          </a:xfrm>
          <a:prstGeom prst="rect">
            <a:avLst/>
          </a:prstGeom>
          <a:noFill/>
        </p:spPr>
        <p:txBody>
          <a:bodyPr wrap="square" rtlCol="0">
            <a:spAutoFit/>
          </a:bodyPr>
          <a:lstStyle/>
          <a:p>
            <a:r>
              <a:rPr kumimoji="1" lang="zh-CN" altLang="en-US" sz="3200" dirty="0" smtClean="0">
                <a:latin typeface="黑体"/>
                <a:ea typeface="黑体"/>
              </a:rPr>
              <a:t>现代企业营销管理</a:t>
            </a:r>
            <a:r>
              <a:rPr kumimoji="1" lang="en-US" altLang="zh-CN" sz="3200" dirty="0" smtClean="0">
                <a:latin typeface="黑体"/>
                <a:ea typeface="黑体"/>
              </a:rPr>
              <a:t>-</a:t>
            </a:r>
            <a:r>
              <a:rPr kumimoji="1" lang="zh-CN" altLang="en-US" sz="3200" dirty="0" smtClean="0">
                <a:latin typeface="黑体"/>
                <a:ea typeface="黑体"/>
              </a:rPr>
              <a:t>市场营销观念的演变</a:t>
            </a:r>
            <a:endParaRPr kumimoji="1" lang="zh-CN" altLang="en-US" sz="3200" dirty="0">
              <a:latin typeface="黑体"/>
              <a:ea typeface="黑体"/>
            </a:endParaRPr>
          </a:p>
        </p:txBody>
      </p:sp>
      <p:grpSp>
        <p:nvGrpSpPr>
          <p:cNvPr id="5" name="Group 79"/>
          <p:cNvGrpSpPr/>
          <p:nvPr/>
        </p:nvGrpSpPr>
        <p:grpSpPr>
          <a:xfrm>
            <a:off x="2195736" y="1241078"/>
            <a:ext cx="1612089" cy="467999"/>
            <a:chOff x="1788979" y="1466851"/>
            <a:chExt cx="1375700" cy="347664"/>
          </a:xfrm>
          <a:solidFill>
            <a:schemeClr val="accent1"/>
          </a:solidFill>
        </p:grpSpPr>
        <p:sp>
          <p:nvSpPr>
            <p:cNvPr id="6" name="Round Same Side Corner Rectangle 124"/>
            <p:cNvSpPr/>
            <p:nvPr/>
          </p:nvSpPr>
          <p:spPr>
            <a:xfrm rot="16200000">
              <a:off x="2305047" y="954883"/>
              <a:ext cx="347664" cy="1371600"/>
            </a:xfrm>
            <a:prstGeom prst="round2Same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0" dirty="0">
                <a:solidFill>
                  <a:schemeClr val="bg1"/>
                </a:solidFill>
                <a:latin typeface="微软雅黑" panose="020B0503020204020204" pitchFamily="34" charset="-122"/>
                <a:ea typeface="微软雅黑" panose="020B0503020204020204" pitchFamily="34" charset="-122"/>
              </a:endParaRPr>
            </a:p>
          </p:txBody>
        </p:sp>
        <p:sp>
          <p:nvSpPr>
            <p:cNvPr id="7" name="Text Placeholder 3"/>
            <p:cNvSpPr txBox="1">
              <a:spLocks/>
            </p:cNvSpPr>
            <p:nvPr/>
          </p:nvSpPr>
          <p:spPr>
            <a:xfrm>
              <a:off x="1788979" y="1551206"/>
              <a:ext cx="340754" cy="194343"/>
            </a:xfrm>
            <a:prstGeom prst="rect">
              <a:avLst/>
            </a:prstGeom>
            <a:grpFill/>
          </p:spPr>
          <p:txBody>
            <a:bodyPr wrap="squar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4208">
                <a:spcBef>
                  <a:spcPct val="20000"/>
                </a:spcBef>
                <a:defRPr/>
              </a:pPr>
              <a:r>
                <a:rPr lang="ar-SY" sz="1700" dirty="0" smtClean="0">
                  <a:solidFill>
                    <a:schemeClr val="bg1"/>
                  </a:solidFill>
                  <a:latin typeface="微软雅黑" panose="020B0503020204020204" pitchFamily="34" charset="-122"/>
                  <a:ea typeface="微软雅黑" panose="020B0503020204020204" pitchFamily="34" charset="-122"/>
                </a:rPr>
                <a:t>0</a:t>
              </a:r>
              <a:r>
                <a:rPr lang="zh-CN" altLang="zh-CN" sz="1700" dirty="0">
                  <a:solidFill>
                    <a:schemeClr val="bg1"/>
                  </a:solidFill>
                  <a:latin typeface="微软雅黑" panose="020B0503020204020204" pitchFamily="34" charset="-122"/>
                  <a:ea typeface="微软雅黑" panose="020B0503020204020204" pitchFamily="34" charset="-122"/>
                </a:rPr>
                <a:t>1</a:t>
              </a:r>
              <a:endParaRPr lang="en-US" sz="1700" dirty="0">
                <a:solidFill>
                  <a:schemeClr val="bg1"/>
                </a:solidFill>
                <a:latin typeface="微软雅黑" panose="020B0503020204020204" pitchFamily="34" charset="-122"/>
                <a:ea typeface="微软雅黑" panose="020B0503020204020204" pitchFamily="34" charset="-122"/>
              </a:endParaRPr>
            </a:p>
          </p:txBody>
        </p:sp>
      </p:grpSp>
      <p:sp>
        <p:nvSpPr>
          <p:cNvPr id="8" name="Isosceles Triangle 91"/>
          <p:cNvSpPr/>
          <p:nvPr/>
        </p:nvSpPr>
        <p:spPr>
          <a:xfrm rot="3600000" flipH="1">
            <a:off x="5914350" y="2114552"/>
            <a:ext cx="347215" cy="299307"/>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rtlCol="0" anchor="ctr"/>
          <a:lstStyle/>
          <a:p>
            <a:pPr algn="ctr"/>
            <a:endParaRPr lang="en-US"/>
          </a:p>
        </p:txBody>
      </p:sp>
      <p:sp>
        <p:nvSpPr>
          <p:cNvPr id="9" name="Donut 92"/>
          <p:cNvSpPr/>
          <p:nvPr/>
        </p:nvSpPr>
        <p:spPr>
          <a:xfrm flipH="1">
            <a:off x="5299341" y="1600681"/>
            <a:ext cx="1026933" cy="1026989"/>
          </a:xfrm>
          <a:prstGeom prst="donut">
            <a:avLst>
              <a:gd name="adj" fmla="val 1907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rtlCol="0" anchor="ctr"/>
          <a:lstStyle/>
          <a:p>
            <a:pPr algn="ctr"/>
            <a:endParaRPr lang="en-US">
              <a:solidFill>
                <a:schemeClr val="tx1"/>
              </a:solidFill>
            </a:endParaRPr>
          </a:p>
        </p:txBody>
      </p:sp>
      <p:grpSp>
        <p:nvGrpSpPr>
          <p:cNvPr id="10" name="Group 93"/>
          <p:cNvGrpSpPr/>
          <p:nvPr/>
        </p:nvGrpSpPr>
        <p:grpSpPr>
          <a:xfrm flipH="1">
            <a:off x="5884127" y="1750519"/>
            <a:ext cx="1514850" cy="467999"/>
            <a:chOff x="1793077" y="1463668"/>
            <a:chExt cx="1371600" cy="347664"/>
          </a:xfrm>
          <a:solidFill>
            <a:schemeClr val="accent2"/>
          </a:solidFill>
        </p:grpSpPr>
        <p:sp>
          <p:nvSpPr>
            <p:cNvPr id="11" name="Round Same Side Corner Rectangle 94"/>
            <p:cNvSpPr/>
            <p:nvPr/>
          </p:nvSpPr>
          <p:spPr>
            <a:xfrm rot="16200000">
              <a:off x="2305045" y="951700"/>
              <a:ext cx="347664" cy="1371600"/>
            </a:xfrm>
            <a:prstGeom prst="round2Same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0" dirty="0">
                <a:solidFill>
                  <a:schemeClr val="bg1"/>
                </a:solidFill>
                <a:latin typeface="微软雅黑" panose="020B0503020204020204" pitchFamily="34" charset="-122"/>
                <a:ea typeface="微软雅黑" panose="020B0503020204020204" pitchFamily="34" charset="-122"/>
              </a:endParaRPr>
            </a:p>
          </p:txBody>
        </p:sp>
        <p:sp>
          <p:nvSpPr>
            <p:cNvPr id="12" name="Text Placeholder 3"/>
            <p:cNvSpPr txBox="1">
              <a:spLocks/>
            </p:cNvSpPr>
            <p:nvPr/>
          </p:nvSpPr>
          <p:spPr>
            <a:xfrm>
              <a:off x="1852592" y="1534585"/>
              <a:ext cx="277862" cy="194343"/>
            </a:xfrm>
            <a:prstGeom prst="rect">
              <a:avLst/>
            </a:prstGeom>
            <a:grpFill/>
          </p:spPr>
          <p:txBody>
            <a:bodyPr wrap="squar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4208">
                <a:spcBef>
                  <a:spcPct val="20000"/>
                </a:spcBef>
                <a:defRPr/>
              </a:pPr>
              <a:r>
                <a:rPr lang="ar-SY" sz="1700" dirty="0">
                  <a:solidFill>
                    <a:schemeClr val="bg1"/>
                  </a:solidFill>
                  <a:latin typeface="微软雅黑" panose="020B0503020204020204" pitchFamily="34" charset="-122"/>
                  <a:ea typeface="微软雅黑" panose="020B0503020204020204" pitchFamily="34" charset="-122"/>
                </a:rPr>
                <a:t>0</a:t>
              </a:r>
              <a:r>
                <a:rPr lang="en-US" sz="1700" dirty="0">
                  <a:solidFill>
                    <a:schemeClr val="bg1"/>
                  </a:solidFill>
                  <a:latin typeface="微软雅黑" panose="020B0503020204020204" pitchFamily="34" charset="-122"/>
                  <a:ea typeface="微软雅黑" panose="020B0503020204020204" pitchFamily="34" charset="-122"/>
                </a:rPr>
                <a:t>2</a:t>
              </a:r>
            </a:p>
          </p:txBody>
        </p:sp>
      </p:grpSp>
      <p:sp>
        <p:nvSpPr>
          <p:cNvPr id="13" name="Isosceles Triangle 98"/>
          <p:cNvSpPr/>
          <p:nvPr/>
        </p:nvSpPr>
        <p:spPr>
          <a:xfrm rot="3600000" flipH="1">
            <a:off x="5952448" y="3321954"/>
            <a:ext cx="347215" cy="299307"/>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rtlCol="0" anchor="ctr"/>
          <a:lstStyle/>
          <a:p>
            <a:pPr algn="ctr"/>
            <a:endParaRPr lang="en-US"/>
          </a:p>
        </p:txBody>
      </p:sp>
      <p:sp>
        <p:nvSpPr>
          <p:cNvPr id="14" name="Donut 99"/>
          <p:cNvSpPr/>
          <p:nvPr/>
        </p:nvSpPr>
        <p:spPr>
          <a:xfrm flipH="1">
            <a:off x="5337438" y="2808083"/>
            <a:ext cx="1026933" cy="1026989"/>
          </a:xfrm>
          <a:prstGeom prst="donut">
            <a:avLst>
              <a:gd name="adj" fmla="val 19079"/>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rtlCol="0" anchor="ctr"/>
          <a:lstStyle/>
          <a:p>
            <a:pPr algn="ctr"/>
            <a:endParaRPr lang="en-US">
              <a:solidFill>
                <a:schemeClr val="tx1"/>
              </a:solidFill>
            </a:endParaRPr>
          </a:p>
        </p:txBody>
      </p:sp>
      <p:grpSp>
        <p:nvGrpSpPr>
          <p:cNvPr id="15" name="Group 100"/>
          <p:cNvGrpSpPr/>
          <p:nvPr/>
        </p:nvGrpSpPr>
        <p:grpSpPr>
          <a:xfrm flipH="1">
            <a:off x="5922228" y="2948254"/>
            <a:ext cx="1890132" cy="467999"/>
            <a:chOff x="1793075" y="1466851"/>
            <a:chExt cx="1371600" cy="347664"/>
          </a:xfrm>
          <a:solidFill>
            <a:schemeClr val="accent3"/>
          </a:solidFill>
        </p:grpSpPr>
        <p:sp>
          <p:nvSpPr>
            <p:cNvPr id="16" name="Round Same Side Corner Rectangle 101"/>
            <p:cNvSpPr/>
            <p:nvPr/>
          </p:nvSpPr>
          <p:spPr>
            <a:xfrm rot="16200000">
              <a:off x="2305043" y="954883"/>
              <a:ext cx="347664" cy="1371600"/>
            </a:xfrm>
            <a:prstGeom prst="round2Same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0" dirty="0">
                <a:solidFill>
                  <a:schemeClr val="bg1"/>
                </a:solidFill>
                <a:latin typeface="微软雅黑" panose="020B0503020204020204" pitchFamily="34" charset="-122"/>
                <a:ea typeface="微软雅黑" panose="020B0503020204020204" pitchFamily="34" charset="-122"/>
              </a:endParaRPr>
            </a:p>
          </p:txBody>
        </p:sp>
        <p:sp>
          <p:nvSpPr>
            <p:cNvPr id="17" name="Text Placeholder 3"/>
            <p:cNvSpPr txBox="1">
              <a:spLocks/>
            </p:cNvSpPr>
            <p:nvPr/>
          </p:nvSpPr>
          <p:spPr>
            <a:xfrm>
              <a:off x="1852594" y="1546450"/>
              <a:ext cx="286045" cy="194343"/>
            </a:xfrm>
            <a:prstGeom prst="rect">
              <a:avLst/>
            </a:prstGeom>
            <a:grpFill/>
          </p:spPr>
          <p:txBody>
            <a:bodyPr wrap="squar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4208">
                <a:spcBef>
                  <a:spcPct val="20000"/>
                </a:spcBef>
                <a:defRPr/>
              </a:pPr>
              <a:r>
                <a:rPr lang="ar-SY" sz="1700" dirty="0">
                  <a:solidFill>
                    <a:schemeClr val="bg1"/>
                  </a:solidFill>
                  <a:latin typeface="微软雅黑" panose="020B0503020204020204" pitchFamily="34" charset="-122"/>
                  <a:ea typeface="微软雅黑" panose="020B0503020204020204" pitchFamily="34" charset="-122"/>
                </a:rPr>
                <a:t>0</a:t>
              </a:r>
              <a:r>
                <a:rPr lang="en-US" sz="1700" dirty="0">
                  <a:solidFill>
                    <a:schemeClr val="bg1"/>
                  </a:solidFill>
                  <a:latin typeface="微软雅黑" panose="020B0503020204020204" pitchFamily="34" charset="-122"/>
                  <a:ea typeface="微软雅黑" panose="020B0503020204020204" pitchFamily="34" charset="-122"/>
                </a:rPr>
                <a:t>4</a:t>
              </a:r>
            </a:p>
          </p:txBody>
        </p:sp>
      </p:grpSp>
      <p:sp>
        <p:nvSpPr>
          <p:cNvPr id="18" name="Isosceles Triangle 121"/>
          <p:cNvSpPr/>
          <p:nvPr/>
        </p:nvSpPr>
        <p:spPr>
          <a:xfrm rot="18000000">
            <a:off x="3430384" y="2847209"/>
            <a:ext cx="347215" cy="299307"/>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rtlCol="0" anchor="ctr"/>
          <a:lstStyle/>
          <a:p>
            <a:pPr algn="ctr"/>
            <a:endParaRPr lang="en-US"/>
          </a:p>
        </p:txBody>
      </p:sp>
      <p:sp>
        <p:nvSpPr>
          <p:cNvPr id="19" name="Donut 122"/>
          <p:cNvSpPr/>
          <p:nvPr/>
        </p:nvSpPr>
        <p:spPr>
          <a:xfrm>
            <a:off x="3365678" y="2333337"/>
            <a:ext cx="1026933" cy="1026989"/>
          </a:xfrm>
          <a:prstGeom prst="donut">
            <a:avLst>
              <a:gd name="adj" fmla="val 1907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rtlCol="0" anchor="ctr"/>
          <a:lstStyle/>
          <a:p>
            <a:pPr algn="ctr"/>
            <a:endParaRPr lang="en-US">
              <a:solidFill>
                <a:schemeClr val="tx1"/>
              </a:solidFill>
            </a:endParaRPr>
          </a:p>
        </p:txBody>
      </p:sp>
      <p:grpSp>
        <p:nvGrpSpPr>
          <p:cNvPr id="20" name="Group 79"/>
          <p:cNvGrpSpPr/>
          <p:nvPr/>
        </p:nvGrpSpPr>
        <p:grpSpPr>
          <a:xfrm>
            <a:off x="2333271" y="2486082"/>
            <a:ext cx="1474554" cy="467999"/>
            <a:chOff x="1793079" y="1466851"/>
            <a:chExt cx="1371600" cy="347664"/>
          </a:xfrm>
          <a:solidFill>
            <a:schemeClr val="accent1"/>
          </a:solidFill>
        </p:grpSpPr>
        <p:sp>
          <p:nvSpPr>
            <p:cNvPr id="21" name="Round Same Side Corner Rectangle 124"/>
            <p:cNvSpPr/>
            <p:nvPr/>
          </p:nvSpPr>
          <p:spPr>
            <a:xfrm rot="16200000">
              <a:off x="2305047" y="954883"/>
              <a:ext cx="347664" cy="1371600"/>
            </a:xfrm>
            <a:prstGeom prst="round2Same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0" dirty="0">
                <a:solidFill>
                  <a:schemeClr val="bg1"/>
                </a:solidFill>
                <a:latin typeface="微软雅黑" panose="020B0503020204020204" pitchFamily="34" charset="-122"/>
                <a:ea typeface="微软雅黑" panose="020B0503020204020204" pitchFamily="34" charset="-122"/>
              </a:endParaRPr>
            </a:p>
          </p:txBody>
        </p:sp>
        <p:sp>
          <p:nvSpPr>
            <p:cNvPr id="23" name="Text Placeholder 3"/>
            <p:cNvSpPr txBox="1">
              <a:spLocks/>
            </p:cNvSpPr>
            <p:nvPr/>
          </p:nvSpPr>
          <p:spPr>
            <a:xfrm>
              <a:off x="1865902" y="1551206"/>
              <a:ext cx="340754" cy="194343"/>
            </a:xfrm>
            <a:prstGeom prst="rect">
              <a:avLst/>
            </a:prstGeom>
            <a:grpFill/>
          </p:spPr>
          <p:txBody>
            <a:bodyPr wrap="squar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4208">
                <a:spcBef>
                  <a:spcPct val="20000"/>
                </a:spcBef>
                <a:defRPr/>
              </a:pPr>
              <a:r>
                <a:rPr lang="ar-SY" sz="1700" dirty="0" smtClean="0">
                  <a:solidFill>
                    <a:schemeClr val="bg1"/>
                  </a:solidFill>
                  <a:latin typeface="微软雅黑" panose="020B0503020204020204" pitchFamily="34" charset="-122"/>
                  <a:ea typeface="微软雅黑" panose="020B0503020204020204" pitchFamily="34" charset="-122"/>
                </a:rPr>
                <a:t>0</a:t>
              </a:r>
              <a:r>
                <a:rPr lang="zh-CN" altLang="zh-CN" sz="1700" dirty="0">
                  <a:solidFill>
                    <a:schemeClr val="bg1"/>
                  </a:solidFill>
                  <a:latin typeface="微软雅黑" panose="020B0503020204020204" pitchFamily="34" charset="-122"/>
                  <a:ea typeface="微软雅黑" panose="020B0503020204020204" pitchFamily="34" charset="-122"/>
                </a:rPr>
                <a:t>3</a:t>
              </a:r>
              <a:endParaRPr lang="en-US" sz="1700" dirty="0">
                <a:solidFill>
                  <a:schemeClr val="bg1"/>
                </a:solidFill>
                <a:latin typeface="微软雅黑" panose="020B0503020204020204" pitchFamily="34" charset="-122"/>
                <a:ea typeface="微软雅黑" panose="020B0503020204020204" pitchFamily="34" charset="-122"/>
              </a:endParaRPr>
            </a:p>
          </p:txBody>
        </p:sp>
      </p:grpSp>
      <p:sp>
        <p:nvSpPr>
          <p:cNvPr id="24" name="Isosceles Triangle 128"/>
          <p:cNvSpPr/>
          <p:nvPr/>
        </p:nvSpPr>
        <p:spPr>
          <a:xfrm rot="18000000">
            <a:off x="3430384" y="4074855"/>
            <a:ext cx="347215" cy="299307"/>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rtlCol="0" anchor="ctr"/>
          <a:lstStyle/>
          <a:p>
            <a:pPr algn="ctr"/>
            <a:endParaRPr lang="en-US"/>
          </a:p>
        </p:txBody>
      </p:sp>
      <p:sp>
        <p:nvSpPr>
          <p:cNvPr id="25" name="Donut 129"/>
          <p:cNvSpPr/>
          <p:nvPr/>
        </p:nvSpPr>
        <p:spPr>
          <a:xfrm>
            <a:off x="3365678" y="3560985"/>
            <a:ext cx="1026933" cy="1026989"/>
          </a:xfrm>
          <a:prstGeom prst="donut">
            <a:avLst>
              <a:gd name="adj" fmla="val 19079"/>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rtlCol="0" anchor="ctr"/>
          <a:lstStyle/>
          <a:p>
            <a:pPr algn="ctr"/>
            <a:endParaRPr lang="en-US">
              <a:solidFill>
                <a:schemeClr val="tx1"/>
              </a:solidFill>
            </a:endParaRPr>
          </a:p>
        </p:txBody>
      </p:sp>
      <p:grpSp>
        <p:nvGrpSpPr>
          <p:cNvPr id="26" name="Group 86"/>
          <p:cNvGrpSpPr/>
          <p:nvPr/>
        </p:nvGrpSpPr>
        <p:grpSpPr>
          <a:xfrm>
            <a:off x="1835696" y="3720366"/>
            <a:ext cx="1977005" cy="436798"/>
            <a:chOff x="1793079" y="1466851"/>
            <a:chExt cx="1371600" cy="347664"/>
          </a:xfrm>
          <a:solidFill>
            <a:schemeClr val="accent4"/>
          </a:solidFill>
        </p:grpSpPr>
        <p:sp>
          <p:nvSpPr>
            <p:cNvPr id="27" name="Round Same Side Corner Rectangle 131"/>
            <p:cNvSpPr/>
            <p:nvPr/>
          </p:nvSpPr>
          <p:spPr>
            <a:xfrm rot="16200000">
              <a:off x="2305047" y="954883"/>
              <a:ext cx="347664" cy="1371600"/>
            </a:xfrm>
            <a:prstGeom prst="round2Same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0" dirty="0">
                <a:solidFill>
                  <a:schemeClr val="bg1"/>
                </a:solidFill>
                <a:latin typeface="微软雅黑" panose="020B0503020204020204" pitchFamily="34" charset="-122"/>
                <a:ea typeface="微软雅黑" panose="020B0503020204020204" pitchFamily="34" charset="-122"/>
              </a:endParaRPr>
            </a:p>
          </p:txBody>
        </p:sp>
        <p:sp>
          <p:nvSpPr>
            <p:cNvPr id="28" name="Text Placeholder 3"/>
            <p:cNvSpPr txBox="1">
              <a:spLocks/>
            </p:cNvSpPr>
            <p:nvPr/>
          </p:nvSpPr>
          <p:spPr>
            <a:xfrm>
              <a:off x="1888342" y="1542452"/>
              <a:ext cx="252444" cy="208225"/>
            </a:xfrm>
            <a:prstGeom prst="rect">
              <a:avLst/>
            </a:prstGeom>
            <a:grpFill/>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4208">
                <a:spcBef>
                  <a:spcPct val="20000"/>
                </a:spcBef>
                <a:defRPr/>
              </a:pPr>
              <a:r>
                <a:rPr lang="ar-SY" sz="1700" dirty="0" smtClean="0">
                  <a:solidFill>
                    <a:schemeClr val="bg1"/>
                  </a:solidFill>
                  <a:latin typeface="微软雅黑" panose="020B0503020204020204" pitchFamily="34" charset="-122"/>
                  <a:ea typeface="微软雅黑" panose="020B0503020204020204" pitchFamily="34" charset="-122"/>
                </a:rPr>
                <a:t>0</a:t>
              </a:r>
              <a:r>
                <a:rPr lang="zh-CN" altLang="zh-CN" sz="1700" dirty="0">
                  <a:solidFill>
                    <a:schemeClr val="bg1"/>
                  </a:solidFill>
                  <a:latin typeface="微软雅黑" panose="020B0503020204020204" pitchFamily="34" charset="-122"/>
                  <a:ea typeface="微软雅黑" panose="020B0503020204020204" pitchFamily="34" charset="-122"/>
                </a:rPr>
                <a:t>5</a:t>
              </a:r>
              <a:endParaRPr lang="en-US" sz="1700" dirty="0">
                <a:solidFill>
                  <a:schemeClr val="bg1"/>
                </a:solidFill>
                <a:latin typeface="微软雅黑" panose="020B0503020204020204" pitchFamily="34" charset="-122"/>
                <a:ea typeface="微软雅黑" panose="020B0503020204020204" pitchFamily="34" charset="-122"/>
              </a:endParaRPr>
            </a:p>
          </p:txBody>
        </p:sp>
      </p:grpSp>
      <p:cxnSp>
        <p:nvCxnSpPr>
          <p:cNvPr id="29" name="Straight Connector 110"/>
          <p:cNvCxnSpPr/>
          <p:nvPr/>
        </p:nvCxnSpPr>
        <p:spPr>
          <a:xfrm rot="10800000" flipV="1">
            <a:off x="4362068" y="2208198"/>
            <a:ext cx="990546" cy="513495"/>
          </a:xfrm>
          <a:prstGeom prst="line">
            <a:avLst/>
          </a:prstGeom>
          <a:ln w="9525">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0" name="Straight Connector 111"/>
          <p:cNvCxnSpPr/>
          <p:nvPr/>
        </p:nvCxnSpPr>
        <p:spPr>
          <a:xfrm rot="10800000" flipV="1">
            <a:off x="4362132" y="3448176"/>
            <a:ext cx="990546" cy="513495"/>
          </a:xfrm>
          <a:prstGeom prst="line">
            <a:avLst/>
          </a:prstGeom>
          <a:ln w="9525">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1" name="Straight Connector 112"/>
          <p:cNvCxnSpPr/>
          <p:nvPr/>
        </p:nvCxnSpPr>
        <p:spPr>
          <a:xfrm>
            <a:off x="4362068" y="2928278"/>
            <a:ext cx="990610" cy="268189"/>
          </a:xfrm>
          <a:prstGeom prst="line">
            <a:avLst/>
          </a:prstGeom>
          <a:ln w="9525">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2" name="Straight Connector 110"/>
          <p:cNvCxnSpPr/>
          <p:nvPr/>
        </p:nvCxnSpPr>
        <p:spPr>
          <a:xfrm flipH="1" flipV="1">
            <a:off x="4218052" y="1560126"/>
            <a:ext cx="1287026" cy="507629"/>
          </a:xfrm>
          <a:prstGeom prst="line">
            <a:avLst/>
          </a:prstGeom>
          <a:ln w="9525">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sp>
        <p:nvSpPr>
          <p:cNvPr id="35" name="TextBox 24"/>
          <p:cNvSpPr txBox="1"/>
          <p:nvPr/>
        </p:nvSpPr>
        <p:spPr>
          <a:xfrm>
            <a:off x="2138328" y="1316782"/>
            <a:ext cx="1553343" cy="342646"/>
          </a:xfrm>
          <a:prstGeom prst="rect">
            <a:avLst/>
          </a:prstGeom>
          <a:noFill/>
        </p:spPr>
        <p:txBody>
          <a:bodyPr wrap="square" lIns="65012" tIns="32506" rIns="65012" bIns="32506" rtlCol="0">
            <a:spAutoFit/>
          </a:bodyPr>
          <a:lstStyle/>
          <a:p>
            <a:pPr algn="r"/>
            <a:r>
              <a:rPr lang="zh-CN" altLang="en-US" b="1" dirty="0" smtClean="0">
                <a:solidFill>
                  <a:schemeClr val="bg1"/>
                </a:solidFill>
                <a:ea typeface="微软雅黑" panose="020B0503020204020204" pitchFamily="34" charset="-122"/>
              </a:rPr>
              <a:t>生产观念</a:t>
            </a:r>
            <a:endParaRPr lang="zh-CN" altLang="en-US" b="1" dirty="0">
              <a:solidFill>
                <a:schemeClr val="bg1"/>
              </a:solidFill>
              <a:ea typeface="微软雅黑" panose="020B0503020204020204" pitchFamily="34" charset="-122"/>
            </a:endParaRPr>
          </a:p>
        </p:txBody>
      </p:sp>
      <p:sp>
        <p:nvSpPr>
          <p:cNvPr id="38" name="TextBox 24"/>
          <p:cNvSpPr txBox="1"/>
          <p:nvPr/>
        </p:nvSpPr>
        <p:spPr>
          <a:xfrm>
            <a:off x="2700301" y="2549211"/>
            <a:ext cx="1067447" cy="342646"/>
          </a:xfrm>
          <a:prstGeom prst="rect">
            <a:avLst/>
          </a:prstGeom>
          <a:noFill/>
        </p:spPr>
        <p:txBody>
          <a:bodyPr wrap="none" lIns="65012" tIns="32506" rIns="65012" bIns="32506" rtlCol="0">
            <a:spAutoFit/>
          </a:bodyPr>
          <a:lstStyle/>
          <a:p>
            <a:pPr algn="r"/>
            <a:r>
              <a:rPr lang="zh-CN" altLang="en-US" b="1" dirty="0" smtClean="0">
                <a:solidFill>
                  <a:schemeClr val="bg1"/>
                </a:solidFill>
                <a:ea typeface="微软雅黑" panose="020B0503020204020204" pitchFamily="34" charset="-122"/>
              </a:rPr>
              <a:t>推销观念</a:t>
            </a:r>
            <a:endParaRPr lang="zh-CN" altLang="en-US" b="1" dirty="0">
              <a:solidFill>
                <a:schemeClr val="bg1"/>
              </a:solidFill>
              <a:ea typeface="微软雅黑" panose="020B0503020204020204" pitchFamily="34" charset="-122"/>
            </a:endParaRPr>
          </a:p>
        </p:txBody>
      </p:sp>
      <p:sp>
        <p:nvSpPr>
          <p:cNvPr id="41" name="TextBox 24"/>
          <p:cNvSpPr txBox="1"/>
          <p:nvPr/>
        </p:nvSpPr>
        <p:spPr>
          <a:xfrm>
            <a:off x="1907704" y="3769064"/>
            <a:ext cx="1847471" cy="342646"/>
          </a:xfrm>
          <a:prstGeom prst="rect">
            <a:avLst/>
          </a:prstGeom>
          <a:noFill/>
        </p:spPr>
        <p:txBody>
          <a:bodyPr wrap="square" lIns="65012" tIns="32506" rIns="65012" bIns="32506" rtlCol="0">
            <a:spAutoFit/>
          </a:bodyPr>
          <a:lstStyle/>
          <a:p>
            <a:pPr algn="r"/>
            <a:r>
              <a:rPr lang="zh-CN" altLang="en-US" b="1" dirty="0" smtClean="0">
                <a:solidFill>
                  <a:schemeClr val="bg1"/>
                </a:solidFill>
                <a:ea typeface="微软雅黑" panose="020B0503020204020204" pitchFamily="34" charset="-122"/>
              </a:rPr>
              <a:t>社会营销观念</a:t>
            </a:r>
            <a:endParaRPr lang="zh-CN" altLang="en-US" b="1" dirty="0">
              <a:solidFill>
                <a:schemeClr val="bg1"/>
              </a:solidFill>
              <a:ea typeface="微软雅黑" panose="020B0503020204020204" pitchFamily="34" charset="-122"/>
            </a:endParaRPr>
          </a:p>
        </p:txBody>
      </p:sp>
      <p:sp>
        <p:nvSpPr>
          <p:cNvPr id="44" name="TextBox 24"/>
          <p:cNvSpPr txBox="1"/>
          <p:nvPr/>
        </p:nvSpPr>
        <p:spPr>
          <a:xfrm>
            <a:off x="6024833" y="1797854"/>
            <a:ext cx="1067447" cy="342646"/>
          </a:xfrm>
          <a:prstGeom prst="rect">
            <a:avLst/>
          </a:prstGeom>
          <a:noFill/>
        </p:spPr>
        <p:txBody>
          <a:bodyPr wrap="none" lIns="65012" tIns="32506" rIns="65012" bIns="32506" rtlCol="0">
            <a:spAutoFit/>
          </a:bodyPr>
          <a:lstStyle/>
          <a:p>
            <a:pPr algn="r"/>
            <a:r>
              <a:rPr lang="zh-CN" altLang="en-US" b="1" dirty="0" smtClean="0">
                <a:solidFill>
                  <a:schemeClr val="bg1"/>
                </a:solidFill>
                <a:ea typeface="微软雅黑" panose="020B0503020204020204" pitchFamily="34" charset="-122"/>
              </a:rPr>
              <a:t>产品观念</a:t>
            </a:r>
            <a:endParaRPr lang="zh-CN" altLang="en-US" b="1" dirty="0">
              <a:solidFill>
                <a:schemeClr val="bg1"/>
              </a:solidFill>
              <a:ea typeface="微软雅黑" panose="020B0503020204020204" pitchFamily="34" charset="-122"/>
            </a:endParaRPr>
          </a:p>
        </p:txBody>
      </p:sp>
      <p:sp>
        <p:nvSpPr>
          <p:cNvPr id="46" name="TextBox 24"/>
          <p:cNvSpPr txBox="1"/>
          <p:nvPr/>
        </p:nvSpPr>
        <p:spPr>
          <a:xfrm>
            <a:off x="5944416" y="3003178"/>
            <a:ext cx="1529112" cy="342646"/>
          </a:xfrm>
          <a:prstGeom prst="rect">
            <a:avLst/>
          </a:prstGeom>
          <a:noFill/>
        </p:spPr>
        <p:txBody>
          <a:bodyPr wrap="none" lIns="65012" tIns="32506" rIns="65012" bIns="32506" rtlCol="0">
            <a:spAutoFit/>
          </a:bodyPr>
          <a:lstStyle/>
          <a:p>
            <a:pPr algn="r"/>
            <a:r>
              <a:rPr lang="zh-CN" altLang="en-US" b="1" dirty="0" smtClean="0">
                <a:solidFill>
                  <a:schemeClr val="bg1"/>
                </a:solidFill>
                <a:ea typeface="微软雅黑" panose="020B0503020204020204" pitchFamily="34" charset="-122"/>
              </a:rPr>
              <a:t>市场营销观念</a:t>
            </a:r>
            <a:endParaRPr lang="zh-CN" altLang="en-US" b="1" dirty="0">
              <a:solidFill>
                <a:schemeClr val="bg1"/>
              </a:solidFill>
              <a:ea typeface="微软雅黑" panose="020B0503020204020204" pitchFamily="34" charset="-122"/>
            </a:endParaRPr>
          </a:p>
        </p:txBody>
      </p:sp>
    </p:spTree>
    <p:extLst>
      <p:ext uri="{BB962C8B-B14F-4D97-AF65-F5344CB8AC3E}">
        <p14:creationId xmlns:p14="http://schemas.microsoft.com/office/powerpoint/2010/main" val="1079025819"/>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p:cTn id="7" dur="500" fill="hold"/>
                                        <p:tgtEl>
                                          <p:spTgt spid="45"/>
                                        </p:tgtEl>
                                        <p:attrNameLst>
                                          <p:attrName>ppt_w</p:attrName>
                                        </p:attrNameLst>
                                      </p:cBhvr>
                                      <p:tavLst>
                                        <p:tav tm="0">
                                          <p:val>
                                            <p:fltVal val="0"/>
                                          </p:val>
                                        </p:tav>
                                        <p:tav tm="100000">
                                          <p:val>
                                            <p:strVal val="#ppt_w"/>
                                          </p:val>
                                        </p:tav>
                                      </p:tavLst>
                                    </p:anim>
                                    <p:anim calcmode="lin" valueType="num">
                                      <p:cBhvr>
                                        <p:cTn id="8" dur="500" fill="hold"/>
                                        <p:tgtEl>
                                          <p:spTgt spid="45"/>
                                        </p:tgtEl>
                                        <p:attrNameLst>
                                          <p:attrName>ppt_h</p:attrName>
                                        </p:attrNameLst>
                                      </p:cBhvr>
                                      <p:tavLst>
                                        <p:tav tm="0">
                                          <p:val>
                                            <p:fltVal val="0"/>
                                          </p:val>
                                        </p:tav>
                                        <p:tav tm="100000">
                                          <p:val>
                                            <p:strVal val="#ppt_h"/>
                                          </p:val>
                                        </p:tav>
                                      </p:tavLst>
                                    </p:anim>
                                    <p:animEffect transition="in" filter="fade">
                                      <p:cBhvr>
                                        <p:cTn id="9" dur="500"/>
                                        <p:tgtEl>
                                          <p:spTgt spid="45"/>
                                        </p:tgtEl>
                                      </p:cBhvr>
                                    </p:animEffect>
                                  </p:childTnLst>
                                </p:cTn>
                              </p:par>
                            </p:childTnLst>
                          </p:cTn>
                        </p:par>
                      </p:childTnLst>
                    </p:cTn>
                  </p:par>
                  <p:par>
                    <p:cTn id="10" fill="hold">
                      <p:stCondLst>
                        <p:cond delay="indefinite"/>
                      </p:stCondLst>
                      <p:childTnLst>
                        <p:par>
                          <p:cTn id="11" fill="hold">
                            <p:stCondLst>
                              <p:cond delay="0"/>
                            </p:stCondLst>
                            <p:childTnLst>
                              <p:par>
                                <p:cTn id="12" presetID="9" presetClass="entr" presetSubtype="0" fill="hold" grpId="1"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dissolve">
                                      <p:cBhvr>
                                        <p:cTn id="14" dur="500"/>
                                        <p:tgtEl>
                                          <p:spTgt spid="4"/>
                                        </p:tgtEl>
                                      </p:cBhvr>
                                    </p:animEffect>
                                  </p:childTnLst>
                                </p:cTn>
                              </p:par>
                              <p:par>
                                <p:cTn id="15" presetID="12" presetClass="entr" presetSubtype="2" fill="hold"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slide(fromRight)">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35"/>
                                        </p:tgtEl>
                                        <p:attrNameLst>
                                          <p:attrName>style.visibility</p:attrName>
                                        </p:attrNameLst>
                                      </p:cBhvr>
                                      <p:to>
                                        <p:strVal val="visible"/>
                                      </p:to>
                                    </p:set>
                                    <p:animEffect transition="in" filter="wipe(left)">
                                      <p:cBhvr>
                                        <p:cTn id="22" dur="500"/>
                                        <p:tgtEl>
                                          <p:spTgt spid="35"/>
                                        </p:tgtEl>
                                      </p:cBhvr>
                                    </p:animEffect>
                                  </p:childTnLst>
                                </p:cTn>
                              </p:par>
                            </p:childTnLst>
                          </p:cTn>
                        </p:par>
                        <p:par>
                          <p:cTn id="23" fill="hold">
                            <p:stCondLst>
                              <p:cond delay="500"/>
                            </p:stCondLst>
                            <p:childTnLst>
                              <p:par>
                                <p:cTn id="24" presetID="53" presetClass="entr" presetSubtype="0" fill="hold" grpId="0" nodeType="afterEffect">
                                  <p:stCondLst>
                                    <p:cond delay="0"/>
                                  </p:stCondLst>
                                  <p:childTnLst>
                                    <p:set>
                                      <p:cBhvr>
                                        <p:cTn id="25" dur="1" fill="hold">
                                          <p:stCondLst>
                                            <p:cond delay="0"/>
                                          </p:stCondLst>
                                        </p:cTn>
                                        <p:tgtEl>
                                          <p:spTgt spid="9"/>
                                        </p:tgtEl>
                                        <p:attrNameLst>
                                          <p:attrName>style.visibility</p:attrName>
                                        </p:attrNameLst>
                                      </p:cBhvr>
                                      <p:to>
                                        <p:strVal val="visible"/>
                                      </p:to>
                                    </p:set>
                                    <p:anim calcmode="lin" valueType="num">
                                      <p:cBhvr>
                                        <p:cTn id="26" dur="500" fill="hold"/>
                                        <p:tgtEl>
                                          <p:spTgt spid="9"/>
                                        </p:tgtEl>
                                        <p:attrNameLst>
                                          <p:attrName>ppt_w</p:attrName>
                                        </p:attrNameLst>
                                      </p:cBhvr>
                                      <p:tavLst>
                                        <p:tav tm="0">
                                          <p:val>
                                            <p:fltVal val="0"/>
                                          </p:val>
                                        </p:tav>
                                        <p:tav tm="100000">
                                          <p:val>
                                            <p:strVal val="#ppt_w"/>
                                          </p:val>
                                        </p:tav>
                                      </p:tavLst>
                                    </p:anim>
                                    <p:anim calcmode="lin" valueType="num">
                                      <p:cBhvr>
                                        <p:cTn id="27" dur="500" fill="hold"/>
                                        <p:tgtEl>
                                          <p:spTgt spid="9"/>
                                        </p:tgtEl>
                                        <p:attrNameLst>
                                          <p:attrName>ppt_h</p:attrName>
                                        </p:attrNameLst>
                                      </p:cBhvr>
                                      <p:tavLst>
                                        <p:tav tm="0">
                                          <p:val>
                                            <p:fltVal val="0"/>
                                          </p:val>
                                        </p:tav>
                                        <p:tav tm="100000">
                                          <p:val>
                                            <p:strVal val="#ppt_h"/>
                                          </p:val>
                                        </p:tav>
                                      </p:tavLst>
                                    </p:anim>
                                    <p:animEffect transition="in" filter="fade">
                                      <p:cBhvr>
                                        <p:cTn id="28" dur="500"/>
                                        <p:tgtEl>
                                          <p:spTgt spid="9"/>
                                        </p:tgtEl>
                                      </p:cBhvr>
                                    </p:animEffect>
                                  </p:childTnLst>
                                </p:cTn>
                              </p:par>
                            </p:childTnLst>
                          </p:cTn>
                        </p:par>
                        <p:par>
                          <p:cTn id="29" fill="hold">
                            <p:stCondLst>
                              <p:cond delay="1000"/>
                            </p:stCondLst>
                            <p:childTnLst>
                              <p:par>
                                <p:cTn id="30" presetID="10" presetClass="entr" presetSubtype="0" fill="hold" grpId="0" nodeType="after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500"/>
                                        <p:tgtEl>
                                          <p:spTgt spid="8"/>
                                        </p:tgtEl>
                                      </p:cBhvr>
                                    </p:animEffect>
                                  </p:childTnLst>
                                </p:cTn>
                              </p:par>
                              <p:par>
                                <p:cTn id="33" presetID="12" presetClass="entr" presetSubtype="8"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slide(fromLeft)">
                                      <p:cBhvr>
                                        <p:cTn id="35" dur="500"/>
                                        <p:tgtEl>
                                          <p:spTgt spid="10"/>
                                        </p:tgtEl>
                                      </p:cBhvr>
                                    </p:animEffect>
                                  </p:childTnLst>
                                </p:cTn>
                              </p:par>
                            </p:childTnLst>
                          </p:cTn>
                        </p:par>
                        <p:par>
                          <p:cTn id="36" fill="hold">
                            <p:stCondLst>
                              <p:cond delay="1500"/>
                            </p:stCondLst>
                            <p:childTnLst>
                              <p:par>
                                <p:cTn id="37" presetID="53" presetClass="entr" presetSubtype="0" fill="hold" grpId="0" nodeType="afterEffect">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cBhvr>
                                        <p:cTn id="39" dur="500" fill="hold"/>
                                        <p:tgtEl>
                                          <p:spTgt spid="19"/>
                                        </p:tgtEl>
                                        <p:attrNameLst>
                                          <p:attrName>ppt_w</p:attrName>
                                        </p:attrNameLst>
                                      </p:cBhvr>
                                      <p:tavLst>
                                        <p:tav tm="0">
                                          <p:val>
                                            <p:fltVal val="0"/>
                                          </p:val>
                                        </p:tav>
                                        <p:tav tm="100000">
                                          <p:val>
                                            <p:strVal val="#ppt_w"/>
                                          </p:val>
                                        </p:tav>
                                      </p:tavLst>
                                    </p:anim>
                                    <p:anim calcmode="lin" valueType="num">
                                      <p:cBhvr>
                                        <p:cTn id="40" dur="500" fill="hold"/>
                                        <p:tgtEl>
                                          <p:spTgt spid="19"/>
                                        </p:tgtEl>
                                        <p:attrNameLst>
                                          <p:attrName>ppt_h</p:attrName>
                                        </p:attrNameLst>
                                      </p:cBhvr>
                                      <p:tavLst>
                                        <p:tav tm="0">
                                          <p:val>
                                            <p:fltVal val="0"/>
                                          </p:val>
                                        </p:tav>
                                        <p:tav tm="100000">
                                          <p:val>
                                            <p:strVal val="#ppt_h"/>
                                          </p:val>
                                        </p:tav>
                                      </p:tavLst>
                                    </p:anim>
                                    <p:animEffect transition="in" filter="fade">
                                      <p:cBhvr>
                                        <p:cTn id="41" dur="500"/>
                                        <p:tgtEl>
                                          <p:spTgt spid="19"/>
                                        </p:tgtEl>
                                      </p:cBhvr>
                                    </p:animEffect>
                                  </p:childTnLst>
                                </p:cTn>
                              </p:par>
                            </p:childTnLst>
                          </p:cTn>
                        </p:par>
                        <p:par>
                          <p:cTn id="42" fill="hold">
                            <p:stCondLst>
                              <p:cond delay="2000"/>
                            </p:stCondLst>
                            <p:childTnLst>
                              <p:par>
                                <p:cTn id="43" presetID="10" presetClass="entr" presetSubtype="0" fill="hold" grpId="0" nodeType="after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fade">
                                      <p:cBhvr>
                                        <p:cTn id="45" dur="500"/>
                                        <p:tgtEl>
                                          <p:spTgt spid="18"/>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8" fill="hold" grpId="0" nodeType="clickEffect">
                                  <p:stCondLst>
                                    <p:cond delay="0"/>
                                  </p:stCondLst>
                                  <p:childTnLst>
                                    <p:set>
                                      <p:cBhvr>
                                        <p:cTn id="49" dur="1" fill="hold">
                                          <p:stCondLst>
                                            <p:cond delay="0"/>
                                          </p:stCondLst>
                                        </p:cTn>
                                        <p:tgtEl>
                                          <p:spTgt spid="44"/>
                                        </p:tgtEl>
                                        <p:attrNameLst>
                                          <p:attrName>style.visibility</p:attrName>
                                        </p:attrNameLst>
                                      </p:cBhvr>
                                      <p:to>
                                        <p:strVal val="visible"/>
                                      </p:to>
                                    </p:set>
                                    <p:animEffect transition="in" filter="wipe(left)">
                                      <p:cBhvr>
                                        <p:cTn id="50" dur="500"/>
                                        <p:tgtEl>
                                          <p:spTgt spid="44"/>
                                        </p:tgtEl>
                                      </p:cBhvr>
                                    </p:animEffect>
                                  </p:childTnLst>
                                </p:cTn>
                              </p:par>
                              <p:par>
                                <p:cTn id="51" presetID="12" presetClass="entr" presetSubtype="2" fill="hold" nodeType="with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slide(fromRight)">
                                      <p:cBhvr>
                                        <p:cTn id="53" dur="500"/>
                                        <p:tgtEl>
                                          <p:spTgt spid="20"/>
                                        </p:tgtEl>
                                      </p:cBhvr>
                                    </p:animEffect>
                                  </p:childTnLst>
                                </p:cTn>
                              </p:par>
                            </p:childTnLst>
                          </p:cTn>
                        </p:par>
                      </p:childTnLst>
                    </p:cTn>
                  </p:par>
                  <p:par>
                    <p:cTn id="54" fill="hold">
                      <p:stCondLst>
                        <p:cond delay="indefinite"/>
                      </p:stCondLst>
                      <p:childTnLst>
                        <p:par>
                          <p:cTn id="55" fill="hold">
                            <p:stCondLst>
                              <p:cond delay="0"/>
                            </p:stCondLst>
                            <p:childTnLst>
                              <p:par>
                                <p:cTn id="56" presetID="22" presetClass="entr" presetSubtype="8" fill="hold" grpId="0" nodeType="clickEffect">
                                  <p:stCondLst>
                                    <p:cond delay="0"/>
                                  </p:stCondLst>
                                  <p:childTnLst>
                                    <p:set>
                                      <p:cBhvr>
                                        <p:cTn id="57" dur="1" fill="hold">
                                          <p:stCondLst>
                                            <p:cond delay="0"/>
                                          </p:stCondLst>
                                        </p:cTn>
                                        <p:tgtEl>
                                          <p:spTgt spid="38"/>
                                        </p:tgtEl>
                                        <p:attrNameLst>
                                          <p:attrName>style.visibility</p:attrName>
                                        </p:attrNameLst>
                                      </p:cBhvr>
                                      <p:to>
                                        <p:strVal val="visible"/>
                                      </p:to>
                                    </p:set>
                                    <p:animEffect transition="in" filter="wipe(left)">
                                      <p:cBhvr>
                                        <p:cTn id="58" dur="500"/>
                                        <p:tgtEl>
                                          <p:spTgt spid="38"/>
                                        </p:tgtEl>
                                      </p:cBhvr>
                                    </p:animEffect>
                                  </p:childTnLst>
                                </p:cTn>
                              </p:par>
                            </p:childTnLst>
                          </p:cTn>
                        </p:par>
                        <p:par>
                          <p:cTn id="59" fill="hold">
                            <p:stCondLst>
                              <p:cond delay="500"/>
                            </p:stCondLst>
                            <p:childTnLst>
                              <p:par>
                                <p:cTn id="60" presetID="53" presetClass="entr" presetSubtype="0" fill="hold" grpId="0" nodeType="afterEffect">
                                  <p:stCondLst>
                                    <p:cond delay="0"/>
                                  </p:stCondLst>
                                  <p:childTnLst>
                                    <p:set>
                                      <p:cBhvr>
                                        <p:cTn id="61" dur="1" fill="hold">
                                          <p:stCondLst>
                                            <p:cond delay="0"/>
                                          </p:stCondLst>
                                        </p:cTn>
                                        <p:tgtEl>
                                          <p:spTgt spid="14"/>
                                        </p:tgtEl>
                                        <p:attrNameLst>
                                          <p:attrName>style.visibility</p:attrName>
                                        </p:attrNameLst>
                                      </p:cBhvr>
                                      <p:to>
                                        <p:strVal val="visible"/>
                                      </p:to>
                                    </p:set>
                                    <p:anim calcmode="lin" valueType="num">
                                      <p:cBhvr>
                                        <p:cTn id="62" dur="500" fill="hold"/>
                                        <p:tgtEl>
                                          <p:spTgt spid="14"/>
                                        </p:tgtEl>
                                        <p:attrNameLst>
                                          <p:attrName>ppt_w</p:attrName>
                                        </p:attrNameLst>
                                      </p:cBhvr>
                                      <p:tavLst>
                                        <p:tav tm="0">
                                          <p:val>
                                            <p:fltVal val="0"/>
                                          </p:val>
                                        </p:tav>
                                        <p:tav tm="100000">
                                          <p:val>
                                            <p:strVal val="#ppt_w"/>
                                          </p:val>
                                        </p:tav>
                                      </p:tavLst>
                                    </p:anim>
                                    <p:anim calcmode="lin" valueType="num">
                                      <p:cBhvr>
                                        <p:cTn id="63" dur="500" fill="hold"/>
                                        <p:tgtEl>
                                          <p:spTgt spid="14"/>
                                        </p:tgtEl>
                                        <p:attrNameLst>
                                          <p:attrName>ppt_h</p:attrName>
                                        </p:attrNameLst>
                                      </p:cBhvr>
                                      <p:tavLst>
                                        <p:tav tm="0">
                                          <p:val>
                                            <p:fltVal val="0"/>
                                          </p:val>
                                        </p:tav>
                                        <p:tav tm="100000">
                                          <p:val>
                                            <p:strVal val="#ppt_h"/>
                                          </p:val>
                                        </p:tav>
                                      </p:tavLst>
                                    </p:anim>
                                    <p:animEffect transition="in" filter="fade">
                                      <p:cBhvr>
                                        <p:cTn id="64" dur="500"/>
                                        <p:tgtEl>
                                          <p:spTgt spid="14"/>
                                        </p:tgtEl>
                                      </p:cBhvr>
                                    </p:animEffect>
                                  </p:childTnLst>
                                </p:cTn>
                              </p:par>
                            </p:childTnLst>
                          </p:cTn>
                        </p:par>
                        <p:par>
                          <p:cTn id="65" fill="hold">
                            <p:stCondLst>
                              <p:cond delay="1000"/>
                            </p:stCondLst>
                            <p:childTnLst>
                              <p:par>
                                <p:cTn id="66" presetID="10" presetClass="entr" presetSubtype="0" fill="hold" grpId="0" nodeType="afterEffect">
                                  <p:stCondLst>
                                    <p:cond delay="0"/>
                                  </p:stCondLst>
                                  <p:childTnLst>
                                    <p:set>
                                      <p:cBhvr>
                                        <p:cTn id="67" dur="1" fill="hold">
                                          <p:stCondLst>
                                            <p:cond delay="0"/>
                                          </p:stCondLst>
                                        </p:cTn>
                                        <p:tgtEl>
                                          <p:spTgt spid="13"/>
                                        </p:tgtEl>
                                        <p:attrNameLst>
                                          <p:attrName>style.visibility</p:attrName>
                                        </p:attrNameLst>
                                      </p:cBhvr>
                                      <p:to>
                                        <p:strVal val="visible"/>
                                      </p:to>
                                    </p:set>
                                    <p:animEffect transition="in" filter="fade">
                                      <p:cBhvr>
                                        <p:cTn id="68" dur="500"/>
                                        <p:tgtEl>
                                          <p:spTgt spid="13"/>
                                        </p:tgtEl>
                                      </p:cBhvr>
                                    </p:animEffect>
                                  </p:childTnLst>
                                </p:cTn>
                              </p:par>
                              <p:par>
                                <p:cTn id="69" presetID="12" presetClass="entr" presetSubtype="8" fill="hold" nodeType="withEffect">
                                  <p:stCondLst>
                                    <p:cond delay="0"/>
                                  </p:stCondLst>
                                  <p:childTnLst>
                                    <p:set>
                                      <p:cBhvr>
                                        <p:cTn id="70" dur="1" fill="hold">
                                          <p:stCondLst>
                                            <p:cond delay="0"/>
                                          </p:stCondLst>
                                        </p:cTn>
                                        <p:tgtEl>
                                          <p:spTgt spid="15"/>
                                        </p:tgtEl>
                                        <p:attrNameLst>
                                          <p:attrName>style.visibility</p:attrName>
                                        </p:attrNameLst>
                                      </p:cBhvr>
                                      <p:to>
                                        <p:strVal val="visible"/>
                                      </p:to>
                                    </p:set>
                                    <p:animEffect transition="in" filter="slide(fromLeft)">
                                      <p:cBhvr>
                                        <p:cTn id="71" dur="500"/>
                                        <p:tgtEl>
                                          <p:spTgt spid="15"/>
                                        </p:tgtEl>
                                      </p:cBhvr>
                                    </p:animEffect>
                                  </p:childTnLst>
                                </p:cTn>
                              </p:par>
                            </p:childTnLst>
                          </p:cTn>
                        </p:par>
                      </p:childTnLst>
                    </p:cTn>
                  </p:par>
                  <p:par>
                    <p:cTn id="72" fill="hold">
                      <p:stCondLst>
                        <p:cond delay="indefinite"/>
                      </p:stCondLst>
                      <p:childTnLst>
                        <p:par>
                          <p:cTn id="73" fill="hold">
                            <p:stCondLst>
                              <p:cond delay="0"/>
                            </p:stCondLst>
                            <p:childTnLst>
                              <p:par>
                                <p:cTn id="74" presetID="22" presetClass="entr" presetSubtype="8" fill="hold" grpId="0" nodeType="clickEffect">
                                  <p:stCondLst>
                                    <p:cond delay="0"/>
                                  </p:stCondLst>
                                  <p:childTnLst>
                                    <p:set>
                                      <p:cBhvr>
                                        <p:cTn id="75" dur="1" fill="hold">
                                          <p:stCondLst>
                                            <p:cond delay="0"/>
                                          </p:stCondLst>
                                        </p:cTn>
                                        <p:tgtEl>
                                          <p:spTgt spid="46"/>
                                        </p:tgtEl>
                                        <p:attrNameLst>
                                          <p:attrName>style.visibility</p:attrName>
                                        </p:attrNameLst>
                                      </p:cBhvr>
                                      <p:to>
                                        <p:strVal val="visible"/>
                                      </p:to>
                                    </p:set>
                                    <p:animEffect transition="in" filter="wipe(left)">
                                      <p:cBhvr>
                                        <p:cTn id="76" dur="500"/>
                                        <p:tgtEl>
                                          <p:spTgt spid="46"/>
                                        </p:tgtEl>
                                      </p:cBhvr>
                                    </p:animEffect>
                                  </p:childTnLst>
                                </p:cTn>
                              </p:par>
                            </p:childTnLst>
                          </p:cTn>
                        </p:par>
                        <p:par>
                          <p:cTn id="77" fill="hold">
                            <p:stCondLst>
                              <p:cond delay="500"/>
                            </p:stCondLst>
                            <p:childTnLst>
                              <p:par>
                                <p:cTn id="78" presetID="53" presetClass="entr" presetSubtype="0" fill="hold" grpId="0" nodeType="afterEffect">
                                  <p:stCondLst>
                                    <p:cond delay="0"/>
                                  </p:stCondLst>
                                  <p:childTnLst>
                                    <p:set>
                                      <p:cBhvr>
                                        <p:cTn id="79" dur="1" fill="hold">
                                          <p:stCondLst>
                                            <p:cond delay="0"/>
                                          </p:stCondLst>
                                        </p:cTn>
                                        <p:tgtEl>
                                          <p:spTgt spid="25"/>
                                        </p:tgtEl>
                                        <p:attrNameLst>
                                          <p:attrName>style.visibility</p:attrName>
                                        </p:attrNameLst>
                                      </p:cBhvr>
                                      <p:to>
                                        <p:strVal val="visible"/>
                                      </p:to>
                                    </p:set>
                                    <p:anim calcmode="lin" valueType="num">
                                      <p:cBhvr>
                                        <p:cTn id="80" dur="500" fill="hold"/>
                                        <p:tgtEl>
                                          <p:spTgt spid="25"/>
                                        </p:tgtEl>
                                        <p:attrNameLst>
                                          <p:attrName>ppt_w</p:attrName>
                                        </p:attrNameLst>
                                      </p:cBhvr>
                                      <p:tavLst>
                                        <p:tav tm="0">
                                          <p:val>
                                            <p:fltVal val="0"/>
                                          </p:val>
                                        </p:tav>
                                        <p:tav tm="100000">
                                          <p:val>
                                            <p:strVal val="#ppt_w"/>
                                          </p:val>
                                        </p:tav>
                                      </p:tavLst>
                                    </p:anim>
                                    <p:anim calcmode="lin" valueType="num">
                                      <p:cBhvr>
                                        <p:cTn id="81" dur="500" fill="hold"/>
                                        <p:tgtEl>
                                          <p:spTgt spid="25"/>
                                        </p:tgtEl>
                                        <p:attrNameLst>
                                          <p:attrName>ppt_h</p:attrName>
                                        </p:attrNameLst>
                                      </p:cBhvr>
                                      <p:tavLst>
                                        <p:tav tm="0">
                                          <p:val>
                                            <p:fltVal val="0"/>
                                          </p:val>
                                        </p:tav>
                                        <p:tav tm="100000">
                                          <p:val>
                                            <p:strVal val="#ppt_h"/>
                                          </p:val>
                                        </p:tav>
                                      </p:tavLst>
                                    </p:anim>
                                    <p:animEffect transition="in" filter="fade">
                                      <p:cBhvr>
                                        <p:cTn id="82" dur="500"/>
                                        <p:tgtEl>
                                          <p:spTgt spid="25"/>
                                        </p:tgtEl>
                                      </p:cBhvr>
                                    </p:animEffect>
                                  </p:childTnLst>
                                </p:cTn>
                              </p:par>
                            </p:childTnLst>
                          </p:cTn>
                        </p:par>
                        <p:par>
                          <p:cTn id="83" fill="hold">
                            <p:stCondLst>
                              <p:cond delay="1000"/>
                            </p:stCondLst>
                            <p:childTnLst>
                              <p:par>
                                <p:cTn id="84" presetID="10" presetClass="entr" presetSubtype="0" fill="hold" grpId="0" nodeType="afterEffect">
                                  <p:stCondLst>
                                    <p:cond delay="0"/>
                                  </p:stCondLst>
                                  <p:childTnLst>
                                    <p:set>
                                      <p:cBhvr>
                                        <p:cTn id="85" dur="1" fill="hold">
                                          <p:stCondLst>
                                            <p:cond delay="0"/>
                                          </p:stCondLst>
                                        </p:cTn>
                                        <p:tgtEl>
                                          <p:spTgt spid="24"/>
                                        </p:tgtEl>
                                        <p:attrNameLst>
                                          <p:attrName>style.visibility</p:attrName>
                                        </p:attrNameLst>
                                      </p:cBhvr>
                                      <p:to>
                                        <p:strVal val="visible"/>
                                      </p:to>
                                    </p:set>
                                    <p:animEffect transition="in" filter="fade">
                                      <p:cBhvr>
                                        <p:cTn id="86" dur="500"/>
                                        <p:tgtEl>
                                          <p:spTgt spid="24"/>
                                        </p:tgtEl>
                                      </p:cBhvr>
                                    </p:animEffect>
                                  </p:childTnLst>
                                </p:cTn>
                              </p:par>
                              <p:par>
                                <p:cTn id="87" presetID="12" presetClass="entr" presetSubtype="2" fill="hold" nodeType="withEffect">
                                  <p:stCondLst>
                                    <p:cond delay="0"/>
                                  </p:stCondLst>
                                  <p:childTnLst>
                                    <p:set>
                                      <p:cBhvr>
                                        <p:cTn id="88" dur="1" fill="hold">
                                          <p:stCondLst>
                                            <p:cond delay="0"/>
                                          </p:stCondLst>
                                        </p:cTn>
                                        <p:tgtEl>
                                          <p:spTgt spid="26"/>
                                        </p:tgtEl>
                                        <p:attrNameLst>
                                          <p:attrName>style.visibility</p:attrName>
                                        </p:attrNameLst>
                                      </p:cBhvr>
                                      <p:to>
                                        <p:strVal val="visible"/>
                                      </p:to>
                                    </p:set>
                                    <p:animEffect transition="in" filter="slide(fromRight)">
                                      <p:cBhvr>
                                        <p:cTn id="89" dur="500"/>
                                        <p:tgtEl>
                                          <p:spTgt spid="26"/>
                                        </p:tgtEl>
                                      </p:cBhvr>
                                    </p:animEffect>
                                  </p:childTnLst>
                                </p:cTn>
                              </p:par>
                            </p:childTnLst>
                          </p:cTn>
                        </p:par>
                      </p:childTnLst>
                    </p:cTn>
                  </p:par>
                  <p:par>
                    <p:cTn id="90" fill="hold">
                      <p:stCondLst>
                        <p:cond delay="indefinite"/>
                      </p:stCondLst>
                      <p:childTnLst>
                        <p:par>
                          <p:cTn id="91" fill="hold">
                            <p:stCondLst>
                              <p:cond delay="0"/>
                            </p:stCondLst>
                            <p:childTnLst>
                              <p:par>
                                <p:cTn id="92" presetID="22" presetClass="entr" presetSubtype="8" fill="hold" grpId="0" nodeType="clickEffect">
                                  <p:stCondLst>
                                    <p:cond delay="0"/>
                                  </p:stCondLst>
                                  <p:childTnLst>
                                    <p:set>
                                      <p:cBhvr>
                                        <p:cTn id="93" dur="1" fill="hold">
                                          <p:stCondLst>
                                            <p:cond delay="0"/>
                                          </p:stCondLst>
                                        </p:cTn>
                                        <p:tgtEl>
                                          <p:spTgt spid="41"/>
                                        </p:tgtEl>
                                        <p:attrNameLst>
                                          <p:attrName>style.visibility</p:attrName>
                                        </p:attrNameLst>
                                      </p:cBhvr>
                                      <p:to>
                                        <p:strVal val="visible"/>
                                      </p:to>
                                    </p:set>
                                    <p:animEffect transition="in" filter="wipe(left)">
                                      <p:cBhvr>
                                        <p:cTn id="94"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1" animBg="1"/>
      <p:bldP spid="45" grpId="0" animBg="1"/>
      <p:bldP spid="8" grpId="0" animBg="1"/>
      <p:bldP spid="9" grpId="0" animBg="1"/>
      <p:bldP spid="13" grpId="0" animBg="1"/>
      <p:bldP spid="14" grpId="0" animBg="1"/>
      <p:bldP spid="18" grpId="0" animBg="1"/>
      <p:bldP spid="19" grpId="0" animBg="1"/>
      <p:bldP spid="24" grpId="0" animBg="1"/>
      <p:bldP spid="25" grpId="0" animBg="1"/>
      <p:bldP spid="35" grpId="0"/>
      <p:bldP spid="38" grpId="0"/>
      <p:bldP spid="41" grpId="0"/>
      <p:bldP spid="44" grpId="0"/>
      <p:bldP spid="4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文本框 93"/>
          <p:cNvSpPr txBox="1"/>
          <p:nvPr/>
        </p:nvSpPr>
        <p:spPr>
          <a:xfrm>
            <a:off x="971600" y="123478"/>
            <a:ext cx="7632848" cy="584776"/>
          </a:xfrm>
          <a:prstGeom prst="rect">
            <a:avLst/>
          </a:prstGeom>
          <a:noFill/>
        </p:spPr>
        <p:txBody>
          <a:bodyPr wrap="square" rtlCol="0">
            <a:spAutoFit/>
          </a:bodyPr>
          <a:lstStyle/>
          <a:p>
            <a:r>
              <a:rPr kumimoji="1" lang="zh-CN" altLang="en-US" sz="3200" dirty="0" smtClean="0">
                <a:latin typeface="黑体"/>
                <a:ea typeface="黑体"/>
              </a:rPr>
              <a:t>现代企业营销管理</a:t>
            </a:r>
            <a:r>
              <a:rPr kumimoji="1" lang="en-US" altLang="zh-CN" sz="3200" dirty="0" smtClean="0">
                <a:latin typeface="黑体"/>
                <a:ea typeface="黑体"/>
              </a:rPr>
              <a:t>-</a:t>
            </a:r>
            <a:r>
              <a:rPr kumimoji="1" lang="zh-CN" altLang="en-US" sz="3200" dirty="0" smtClean="0">
                <a:latin typeface="黑体"/>
                <a:ea typeface="黑体"/>
              </a:rPr>
              <a:t>市场营销系统</a:t>
            </a:r>
            <a:endParaRPr kumimoji="1" lang="zh-CN" altLang="en-US" sz="3200" dirty="0">
              <a:latin typeface="黑体"/>
              <a:ea typeface="黑体"/>
            </a:endParaRPr>
          </a:p>
        </p:txBody>
      </p:sp>
      <p:pic>
        <p:nvPicPr>
          <p:cNvPr id="2" name="图片 1"/>
          <p:cNvPicPr>
            <a:picLocks noChangeAspect="1"/>
          </p:cNvPicPr>
          <p:nvPr/>
        </p:nvPicPr>
        <p:blipFill rotWithShape="1">
          <a:blip r:embed="rId3"/>
          <a:srcRect b="10116"/>
          <a:stretch/>
        </p:blipFill>
        <p:spPr>
          <a:xfrm>
            <a:off x="2555776" y="2571750"/>
            <a:ext cx="3949700" cy="1974850"/>
          </a:xfrm>
          <a:prstGeom prst="rect">
            <a:avLst/>
          </a:prstGeom>
        </p:spPr>
      </p:pic>
      <p:sp>
        <p:nvSpPr>
          <p:cNvPr id="95" name="矩形 47"/>
          <p:cNvSpPr>
            <a:spLocks noChangeArrowheads="1"/>
          </p:cNvSpPr>
          <p:nvPr/>
        </p:nvSpPr>
        <p:spPr bwMode="auto">
          <a:xfrm>
            <a:off x="971600" y="915566"/>
            <a:ext cx="7344816" cy="1608112"/>
          </a:xfrm>
          <a:prstGeom prst="rect">
            <a:avLst/>
          </a:prstGeom>
          <a:noFill/>
          <a:ln w="9525">
            <a:noFill/>
            <a:miter lim="800000"/>
            <a:headEnd/>
            <a:tailEnd/>
          </a:ln>
        </p:spPr>
        <p:txBody>
          <a:bodyPr wrap="square" lIns="68560" tIns="34280" rIns="68560" bIns="34280">
            <a:spAutoFit/>
          </a:bodyPr>
          <a:lstStyle/>
          <a:p>
            <a:r>
              <a:rPr lang="zh-CN" altLang="en-US" sz="2000" dirty="0" smtClean="0">
                <a:latin typeface="黑体"/>
                <a:ea typeface="黑体"/>
              </a:rPr>
              <a:t>    </a:t>
            </a:r>
            <a:r>
              <a:rPr lang="zh-CN" altLang="zh-CN" sz="2000" dirty="0" smtClean="0">
                <a:latin typeface="黑体"/>
                <a:ea typeface="黑体"/>
              </a:rPr>
              <a:t>企业希望设计</a:t>
            </a:r>
            <a:r>
              <a:rPr lang="zh-CN" altLang="zh-CN" sz="2000" dirty="0">
                <a:latin typeface="黑体"/>
                <a:ea typeface="黑体"/>
              </a:rPr>
              <a:t>出能在目标市场最成功地实现其目标的市场营销组合，并将其实施。这包括四种营销管理职能：分析、计划、实施及控制。</a:t>
            </a:r>
            <a:r>
              <a:rPr lang="zh-CN" altLang="zh-CN" sz="2000" dirty="0" smtClean="0">
                <a:latin typeface="黑体"/>
                <a:ea typeface="黑体"/>
              </a:rPr>
              <a:t>图明了这些</a:t>
            </a:r>
            <a:r>
              <a:rPr lang="zh-CN" altLang="zh-CN" sz="2000" dirty="0">
                <a:latin typeface="黑体"/>
                <a:ea typeface="黑体"/>
              </a:rPr>
              <a:t>市场营销活动之间的关系。企业首先制定战略总规划，然后再把企业的这些整体规划转变为每个部门、产品和品牌的市场营销计划和其他计划。 </a:t>
            </a:r>
          </a:p>
        </p:txBody>
      </p:sp>
    </p:spTree>
    <p:extLst>
      <p:ext uri="{BB962C8B-B14F-4D97-AF65-F5344CB8AC3E}">
        <p14:creationId xmlns:p14="http://schemas.microsoft.com/office/powerpoint/2010/main" val="1448091719"/>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randombar(horizontal)">
                                      <p:cBhvr>
                                        <p:cTn id="7" dur="3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文本框 93"/>
          <p:cNvSpPr txBox="1"/>
          <p:nvPr/>
        </p:nvSpPr>
        <p:spPr>
          <a:xfrm>
            <a:off x="971600" y="123478"/>
            <a:ext cx="7632848" cy="584776"/>
          </a:xfrm>
          <a:prstGeom prst="rect">
            <a:avLst/>
          </a:prstGeom>
          <a:noFill/>
        </p:spPr>
        <p:txBody>
          <a:bodyPr wrap="square" rtlCol="0">
            <a:spAutoFit/>
          </a:bodyPr>
          <a:lstStyle/>
          <a:p>
            <a:r>
              <a:rPr kumimoji="1" lang="zh-CN" altLang="en-US" sz="3200" dirty="0" smtClean="0">
                <a:latin typeface="黑体"/>
                <a:ea typeface="黑体"/>
              </a:rPr>
              <a:t>现代企业营销管理</a:t>
            </a:r>
            <a:r>
              <a:rPr kumimoji="1" lang="en-US" altLang="zh-CN" sz="3200" dirty="0" smtClean="0">
                <a:latin typeface="黑体"/>
                <a:ea typeface="黑体"/>
              </a:rPr>
              <a:t>-</a:t>
            </a:r>
            <a:r>
              <a:rPr kumimoji="1" lang="zh-CN" altLang="en-US" sz="3200" dirty="0" smtClean="0">
                <a:latin typeface="黑体"/>
                <a:ea typeface="黑体"/>
              </a:rPr>
              <a:t>市场营销系统</a:t>
            </a:r>
            <a:endParaRPr kumimoji="1" lang="zh-CN" altLang="en-US" sz="3200" dirty="0">
              <a:latin typeface="黑体"/>
              <a:ea typeface="黑体"/>
            </a:endParaRPr>
          </a:p>
        </p:txBody>
      </p:sp>
      <p:sp>
        <p:nvSpPr>
          <p:cNvPr id="95" name="矩形 47"/>
          <p:cNvSpPr>
            <a:spLocks noChangeArrowheads="1"/>
          </p:cNvSpPr>
          <p:nvPr/>
        </p:nvSpPr>
        <p:spPr bwMode="auto">
          <a:xfrm>
            <a:off x="971600" y="843558"/>
            <a:ext cx="7344816" cy="4070325"/>
          </a:xfrm>
          <a:prstGeom prst="rect">
            <a:avLst/>
          </a:prstGeom>
          <a:noFill/>
          <a:ln w="9525">
            <a:noFill/>
            <a:miter lim="800000"/>
            <a:headEnd/>
            <a:tailEnd/>
          </a:ln>
        </p:spPr>
        <p:txBody>
          <a:bodyPr wrap="square" lIns="68560" tIns="34280" rIns="68560" bIns="34280">
            <a:spAutoFit/>
          </a:bodyPr>
          <a:lstStyle/>
          <a:p>
            <a:r>
              <a:rPr lang="zh-CN" altLang="zh-CN" sz="2000" dirty="0">
                <a:latin typeface="黑体"/>
                <a:ea typeface="黑体"/>
              </a:rPr>
              <a:t>（一）营销环境分析</a:t>
            </a:r>
          </a:p>
          <a:p>
            <a:r>
              <a:rPr lang="zh-CN" altLang="en-US" sz="2000" dirty="0" smtClean="0">
                <a:latin typeface="黑体"/>
                <a:ea typeface="黑体"/>
              </a:rPr>
              <a:t>    </a:t>
            </a:r>
            <a:r>
              <a:rPr lang="zh-CN" altLang="zh-CN" sz="2000" dirty="0" smtClean="0">
                <a:latin typeface="黑体"/>
                <a:ea typeface="黑体"/>
              </a:rPr>
              <a:t>公司必须要分析营销环境</a:t>
            </a:r>
            <a:r>
              <a:rPr lang="zh-CN" altLang="zh-CN" sz="2000" dirty="0">
                <a:latin typeface="黑体"/>
                <a:ea typeface="黑体"/>
              </a:rPr>
              <a:t>，以寻找机遇，控制威胁。营销环境包括影响公司在目标市场上有效经营的各种因素和力量。公司的营销环境可分为微观和宏观环境两部分。</a:t>
            </a:r>
          </a:p>
          <a:p>
            <a:r>
              <a:rPr lang="zh-CN" altLang="zh-CN" sz="2000" dirty="0">
                <a:solidFill>
                  <a:schemeClr val="accent1"/>
                </a:solidFill>
                <a:latin typeface="黑体"/>
                <a:ea typeface="黑体"/>
              </a:rPr>
              <a:t>微观环境由五个部分组成</a:t>
            </a:r>
            <a:r>
              <a:rPr lang="zh-CN" altLang="zh-CN" sz="2000" dirty="0" smtClean="0">
                <a:solidFill>
                  <a:schemeClr val="accent1"/>
                </a:solidFill>
                <a:latin typeface="黑体"/>
                <a:ea typeface="黑体"/>
              </a:rPr>
              <a:t>。</a:t>
            </a:r>
            <a:endParaRPr lang="en-US" altLang="zh-CN" sz="2000" dirty="0" smtClean="0">
              <a:solidFill>
                <a:schemeClr val="accent1"/>
              </a:solidFill>
              <a:latin typeface="黑体"/>
              <a:ea typeface="黑体"/>
            </a:endParaRPr>
          </a:p>
          <a:p>
            <a:r>
              <a:rPr lang="zh-CN" altLang="zh-CN" sz="2000" dirty="0" smtClean="0">
                <a:latin typeface="黑体"/>
                <a:ea typeface="黑体"/>
              </a:rPr>
              <a:t>第一个组</a:t>
            </a:r>
            <a:r>
              <a:rPr lang="zh-CN" altLang="zh-CN" sz="2000" dirty="0">
                <a:latin typeface="黑体"/>
                <a:ea typeface="黑体"/>
              </a:rPr>
              <a:t>成部分是公司的内部环境，包括公司的各个部门和管理层，该环境能影响营销人员的决策制定。第二个组成部分是营销渠道公司，包括供应商和市场中介（中间商、货物运销公司、营销服务机构和金融中介）。第三个组成部分是顾客市场，包括购买公司产品的五种类型的市场，消费者、制造商、经销商、政府和国际市场。第四个组成部分是公司所面临的竞争者。第五个组成部分是对一个组织实现其目标的能力有兴趣或有影响的任何公众因素。 </a:t>
            </a:r>
          </a:p>
        </p:txBody>
      </p:sp>
    </p:spTree>
    <p:extLst>
      <p:ext uri="{BB962C8B-B14F-4D97-AF65-F5344CB8AC3E}">
        <p14:creationId xmlns:p14="http://schemas.microsoft.com/office/powerpoint/2010/main" val="1791790740"/>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randombar(horizontal)">
                                      <p:cBhvr>
                                        <p:cTn id="7" dur="3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对象 2"/>
          <p:cNvGraphicFramePr>
            <a:graphicFrameLocks noChangeAspect="1"/>
          </p:cNvGraphicFramePr>
          <p:nvPr>
            <p:extLst>
              <p:ext uri="{D42A27DB-BD31-4B8C-83A1-F6EECF244321}">
                <p14:modId xmlns:p14="http://schemas.microsoft.com/office/powerpoint/2010/main" val="688512605"/>
              </p:ext>
            </p:extLst>
          </p:nvPr>
        </p:nvGraphicFramePr>
        <p:xfrm>
          <a:off x="1907704" y="2859782"/>
          <a:ext cx="5270500" cy="2044700"/>
        </p:xfrm>
        <a:graphic>
          <a:graphicData uri="http://schemas.openxmlformats.org/presentationml/2006/ole">
            <mc:AlternateContent xmlns:mc="http://schemas.openxmlformats.org/markup-compatibility/2006">
              <mc:Choice xmlns:v="urn:schemas-microsoft-com:vml" Requires="v">
                <p:oleObj spid="_x0000_s4174" name="文档" r:id="rId5" imgW="5270500" imgH="2044700" progId="Word.Document.12">
                  <p:embed/>
                </p:oleObj>
              </mc:Choice>
              <mc:Fallback>
                <p:oleObj name="文档" r:id="rId5" imgW="5270500" imgH="2044700" progId="Word.Document.12">
                  <p:embed/>
                  <p:pic>
                    <p:nvPicPr>
                      <p:cNvPr id="0" name=""/>
                      <p:cNvPicPr/>
                      <p:nvPr/>
                    </p:nvPicPr>
                    <p:blipFill>
                      <a:blip r:embed="rId6"/>
                      <a:stretch>
                        <a:fillRect/>
                      </a:stretch>
                    </p:blipFill>
                    <p:spPr>
                      <a:xfrm>
                        <a:off x="1907704" y="2859782"/>
                        <a:ext cx="5270500" cy="2044700"/>
                      </a:xfrm>
                      <a:prstGeom prst="rect">
                        <a:avLst/>
                      </a:prstGeom>
                    </p:spPr>
                  </p:pic>
                </p:oleObj>
              </mc:Fallback>
            </mc:AlternateContent>
          </a:graphicData>
        </a:graphic>
      </p:graphicFrame>
      <p:sp>
        <p:nvSpPr>
          <p:cNvPr id="94" name="文本框 93"/>
          <p:cNvSpPr txBox="1"/>
          <p:nvPr/>
        </p:nvSpPr>
        <p:spPr>
          <a:xfrm>
            <a:off x="971600" y="123478"/>
            <a:ext cx="7632848" cy="584776"/>
          </a:xfrm>
          <a:prstGeom prst="rect">
            <a:avLst/>
          </a:prstGeom>
          <a:noFill/>
        </p:spPr>
        <p:txBody>
          <a:bodyPr wrap="square" rtlCol="0">
            <a:spAutoFit/>
          </a:bodyPr>
          <a:lstStyle/>
          <a:p>
            <a:r>
              <a:rPr kumimoji="1" lang="zh-CN" altLang="en-US" sz="3200" dirty="0" smtClean="0">
                <a:latin typeface="黑体"/>
                <a:ea typeface="黑体"/>
              </a:rPr>
              <a:t>现代企业营销管理</a:t>
            </a:r>
            <a:r>
              <a:rPr kumimoji="1" lang="en-US" altLang="zh-CN" sz="3200" dirty="0" smtClean="0">
                <a:latin typeface="黑体"/>
                <a:ea typeface="黑体"/>
              </a:rPr>
              <a:t>-</a:t>
            </a:r>
            <a:r>
              <a:rPr kumimoji="1" lang="zh-CN" altLang="en-US" sz="3200" dirty="0" smtClean="0">
                <a:latin typeface="黑体"/>
                <a:ea typeface="黑体"/>
              </a:rPr>
              <a:t>市场营销系统</a:t>
            </a:r>
            <a:endParaRPr kumimoji="1" lang="zh-CN" altLang="en-US" sz="3200" dirty="0">
              <a:latin typeface="黑体"/>
              <a:ea typeface="黑体"/>
            </a:endParaRPr>
          </a:p>
        </p:txBody>
      </p:sp>
      <p:sp>
        <p:nvSpPr>
          <p:cNvPr id="95" name="矩形 47"/>
          <p:cNvSpPr>
            <a:spLocks noChangeArrowheads="1"/>
          </p:cNvSpPr>
          <p:nvPr/>
        </p:nvSpPr>
        <p:spPr bwMode="auto">
          <a:xfrm>
            <a:off x="971600" y="843558"/>
            <a:ext cx="7344816" cy="2223665"/>
          </a:xfrm>
          <a:prstGeom prst="rect">
            <a:avLst/>
          </a:prstGeom>
          <a:noFill/>
          <a:ln w="9525">
            <a:noFill/>
            <a:miter lim="800000"/>
            <a:headEnd/>
            <a:tailEnd/>
          </a:ln>
        </p:spPr>
        <p:txBody>
          <a:bodyPr wrap="square" lIns="68560" tIns="34280" rIns="68560" bIns="34280">
            <a:spAutoFit/>
          </a:bodyPr>
          <a:lstStyle/>
          <a:p>
            <a:r>
              <a:rPr lang="zh-CN" altLang="zh-CN" sz="2000" dirty="0">
                <a:latin typeface="黑体"/>
                <a:ea typeface="黑体"/>
              </a:rPr>
              <a:t>（二）市场营销计划</a:t>
            </a:r>
          </a:p>
          <a:p>
            <a:r>
              <a:rPr lang="zh-CN" altLang="en-US" sz="2000" dirty="0" smtClean="0">
                <a:latin typeface="黑体"/>
                <a:ea typeface="黑体"/>
              </a:rPr>
              <a:t>    </a:t>
            </a:r>
            <a:r>
              <a:rPr lang="zh-CN" altLang="zh-CN" sz="2000" dirty="0" smtClean="0">
                <a:latin typeface="黑体"/>
                <a:ea typeface="黑体"/>
              </a:rPr>
              <a:t>通过战略规划</a:t>
            </a:r>
            <a:r>
              <a:rPr lang="zh-CN" altLang="zh-CN" sz="2000" dirty="0">
                <a:latin typeface="黑体"/>
                <a:ea typeface="黑体"/>
              </a:rPr>
              <a:t>制定，企业对每一个业务单位想要做的事情作出决策。营销计划制定是指对有助于企业实现战略总目标的营销战略作出决策。每一类业务、产品或品牌都需要一个详细的营销计划。市场营销计划应该包括以下几个部分：计划实施概要、市场营销现状、威胁和机会、目标和问题、市场营销战略、行动方案、预算和控制 </a:t>
            </a:r>
          </a:p>
        </p:txBody>
      </p:sp>
    </p:spTree>
    <p:extLst>
      <p:ext uri="{BB962C8B-B14F-4D97-AF65-F5344CB8AC3E}">
        <p14:creationId xmlns:p14="http://schemas.microsoft.com/office/powerpoint/2010/main" val="1530803560"/>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randombar(horizontal)">
                                      <p:cBhvr>
                                        <p:cTn id="7" dur="3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文本框 93"/>
          <p:cNvSpPr txBox="1"/>
          <p:nvPr/>
        </p:nvSpPr>
        <p:spPr>
          <a:xfrm>
            <a:off x="971600" y="123478"/>
            <a:ext cx="7632848" cy="584776"/>
          </a:xfrm>
          <a:prstGeom prst="rect">
            <a:avLst/>
          </a:prstGeom>
          <a:noFill/>
        </p:spPr>
        <p:txBody>
          <a:bodyPr wrap="square" rtlCol="0">
            <a:spAutoFit/>
          </a:bodyPr>
          <a:lstStyle/>
          <a:p>
            <a:r>
              <a:rPr kumimoji="1" lang="zh-CN" altLang="en-US" sz="3200" dirty="0" smtClean="0">
                <a:latin typeface="黑体"/>
                <a:ea typeface="黑体"/>
              </a:rPr>
              <a:t>现代企业营销管理</a:t>
            </a:r>
            <a:r>
              <a:rPr kumimoji="1" lang="en-US" altLang="zh-CN" sz="3200" dirty="0" smtClean="0">
                <a:latin typeface="黑体"/>
                <a:ea typeface="黑体"/>
              </a:rPr>
              <a:t>-</a:t>
            </a:r>
            <a:r>
              <a:rPr kumimoji="1" lang="zh-CN" altLang="en-US" sz="3200" dirty="0" smtClean="0">
                <a:latin typeface="黑体"/>
                <a:ea typeface="黑体"/>
              </a:rPr>
              <a:t>市场营销系统</a:t>
            </a:r>
            <a:endParaRPr kumimoji="1" lang="zh-CN" altLang="en-US" sz="3200" dirty="0">
              <a:latin typeface="黑体"/>
              <a:ea typeface="黑体"/>
            </a:endParaRPr>
          </a:p>
        </p:txBody>
      </p:sp>
      <p:sp>
        <p:nvSpPr>
          <p:cNvPr id="95" name="矩形 47"/>
          <p:cNvSpPr>
            <a:spLocks noChangeArrowheads="1"/>
          </p:cNvSpPr>
          <p:nvPr/>
        </p:nvSpPr>
        <p:spPr bwMode="auto">
          <a:xfrm>
            <a:off x="971600" y="843558"/>
            <a:ext cx="7344816" cy="2531442"/>
          </a:xfrm>
          <a:prstGeom prst="rect">
            <a:avLst/>
          </a:prstGeom>
          <a:noFill/>
          <a:ln w="9525">
            <a:noFill/>
            <a:miter lim="800000"/>
            <a:headEnd/>
            <a:tailEnd/>
          </a:ln>
        </p:spPr>
        <p:txBody>
          <a:bodyPr wrap="square" lIns="68560" tIns="34280" rIns="68560" bIns="34280">
            <a:spAutoFit/>
          </a:bodyPr>
          <a:lstStyle/>
          <a:p>
            <a:r>
              <a:rPr lang="zh-CN" altLang="zh-CN" sz="2000" dirty="0">
                <a:latin typeface="黑体"/>
                <a:ea typeface="黑体"/>
              </a:rPr>
              <a:t>（三）市场营销实施</a:t>
            </a:r>
          </a:p>
          <a:p>
            <a:r>
              <a:rPr lang="zh-CN" altLang="en-US" sz="2000" dirty="0" smtClean="0">
                <a:latin typeface="黑体"/>
                <a:ea typeface="黑体"/>
              </a:rPr>
              <a:t>    </a:t>
            </a:r>
            <a:r>
              <a:rPr lang="zh-CN" altLang="zh-CN" sz="2000" dirty="0" smtClean="0">
                <a:latin typeface="黑体"/>
                <a:ea typeface="黑体"/>
              </a:rPr>
              <a:t>市场营销实施是指为实现战略营销</a:t>
            </a:r>
            <a:r>
              <a:rPr lang="zh-CN" altLang="zh-CN" sz="2000" dirty="0">
                <a:latin typeface="黑体"/>
                <a:ea typeface="黑体"/>
              </a:rPr>
              <a:t>目标而把营销计划转变为营销行动的过程。实施包括日复一日、月复一月地有效贯彻营销计划的活动。营销计划提出的问题是：什么是市场营销活动和为什么要进行市场营销活动，而市场营销实施涉及的是谁、何时、何地以及怎样进行营销</a:t>
            </a:r>
            <a:r>
              <a:rPr lang="zh-CN" altLang="zh-CN" sz="2000" dirty="0" smtClean="0">
                <a:latin typeface="黑体"/>
                <a:ea typeface="黑体"/>
              </a:rPr>
              <a:t>。</a:t>
            </a:r>
            <a:endParaRPr lang="en-US" altLang="zh-CN" sz="2000" dirty="0" smtClean="0">
              <a:latin typeface="黑体"/>
              <a:ea typeface="黑体"/>
            </a:endParaRPr>
          </a:p>
          <a:p>
            <a:r>
              <a:rPr lang="zh-CN" altLang="en-US" sz="2000" dirty="0" smtClean="0"/>
              <a:t>      </a:t>
            </a:r>
            <a:r>
              <a:rPr lang="zh-CN" altLang="zh-CN" sz="2000" dirty="0" smtClean="0">
                <a:latin typeface="黑体"/>
                <a:ea typeface="黑体"/>
              </a:rPr>
              <a:t>市场营销系统中各个层</a:t>
            </a:r>
            <a:r>
              <a:rPr lang="zh-CN" altLang="zh-CN" sz="2000" dirty="0">
                <a:latin typeface="黑体"/>
                <a:ea typeface="黑体"/>
              </a:rPr>
              <a:t>次的人员必须通力实施市场营销计划和战略。 </a:t>
            </a:r>
          </a:p>
        </p:txBody>
      </p:sp>
    </p:spTree>
    <p:extLst>
      <p:ext uri="{BB962C8B-B14F-4D97-AF65-F5344CB8AC3E}">
        <p14:creationId xmlns:p14="http://schemas.microsoft.com/office/powerpoint/2010/main" val="2385276915"/>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randombar(horizontal)">
                                      <p:cBhvr>
                                        <p:cTn id="7" dur="3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多彩年度工作总结"/>
</p:tagLst>
</file>

<file path=ppt/tags/tag10.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2"/>
</p:tagLst>
</file>

<file path=ppt/tags/tag11.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4"/>
</p:tagLst>
</file>

<file path=ppt/tags/tag12.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0"/>
</p:tagLst>
</file>

<file path=ppt/tags/tag13.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1"/>
</p:tagLst>
</file>

<file path=ppt/tags/tag14.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2"/>
</p:tagLst>
</file>

<file path=ppt/tags/tag15.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3"/>
</p:tagLst>
</file>

<file path=ppt/tags/tag16.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7"/>
</p:tagLst>
</file>

<file path=ppt/tags/tag17.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8"/>
</p:tagLst>
</file>

<file path=ppt/tags/tag18.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9"/>
</p:tagLst>
</file>

<file path=ppt/tags/tag19.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2"/>
</p:tagLst>
</file>

<file path=ppt/tags/tag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20.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4"/>
</p:tagLst>
</file>

<file path=ppt/tags/tag21.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5"/>
</p:tagLst>
</file>

<file path=ppt/tags/tag22.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6"/>
</p:tagLst>
</file>

<file path=ppt/tags/tag23.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1"/>
</p:tagLst>
</file>

<file path=ppt/tags/tag24.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
</p:tagLst>
</file>

<file path=ppt/tags/tag25.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2"/>
</p:tagLst>
</file>

<file path=ppt/tags/tag26.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3"/>
</p:tagLst>
</file>

<file path=ppt/tags/tag27.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4"/>
</p:tagLst>
</file>

<file path=ppt/tags/tag28.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0"/>
</p:tagLst>
</file>

<file path=ppt/tags/tag29.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1"/>
</p:tagLst>
</file>

<file path=ppt/tags/tag3.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4"/>
</p:tagLst>
</file>

<file path=ppt/tags/tag30.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2"/>
</p:tagLst>
</file>

<file path=ppt/tags/tag31.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3"/>
</p:tagLst>
</file>

<file path=ppt/tags/tag32.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7"/>
</p:tagLst>
</file>

<file path=ppt/tags/tag33.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8"/>
</p:tagLst>
</file>

<file path=ppt/tags/tag34.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9"/>
</p:tagLst>
</file>

<file path=ppt/tags/tag35.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2"/>
</p:tagLst>
</file>

<file path=ppt/tags/tag36.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4"/>
</p:tagLst>
</file>

<file path=ppt/tags/tag37.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5"/>
</p:tagLst>
</file>

<file path=ppt/tags/tag38.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6"/>
</p:tagLst>
</file>

<file path=ppt/tags/tag39.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0"/>
</p:tagLst>
</file>

<file path=ppt/tags/tag40.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
</p:tagLst>
</file>

<file path=ppt/tags/tag41.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2"/>
</p:tagLst>
</file>

<file path=ppt/tags/tag42.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3"/>
</p:tagLst>
</file>

<file path=ppt/tags/tag43.xml><?xml version="1.0" encoding="utf-8"?>
<p:tagLst xmlns:a="http://schemas.openxmlformats.org/drawingml/2006/main" xmlns:r="http://schemas.openxmlformats.org/officeDocument/2006/relationships" xmlns:p="http://schemas.openxmlformats.org/presentationml/2006/main">
  <p:tag name="MH" val="20161022204503"/>
  <p:tag name="MH_LIBRARY" val="GRAPHIC"/>
  <p:tag name="MH_ORDER" val="Freeform 4"/>
</p:tagLst>
</file>

<file path=ppt/tags/tag5.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1"/>
</p:tagLst>
</file>

<file path=ppt/tags/tag6.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2"/>
</p:tagLst>
</file>

<file path=ppt/tags/tag7.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4"/>
</p:tagLst>
</file>

<file path=ppt/tags/tag8.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0"/>
</p:tagLst>
</file>

<file path=ppt/tags/tag9.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1"/>
</p:tagLst>
</file>

<file path=ppt/theme/theme1.xml><?xml version="1.0" encoding="utf-8"?>
<a:theme xmlns:a="http://schemas.openxmlformats.org/drawingml/2006/main" name="Office 主题​​">
  <a:themeElements>
    <a:clrScheme name="自定义 1040">
      <a:dk1>
        <a:sysClr val="windowText" lastClr="000000"/>
      </a:dk1>
      <a:lt1>
        <a:sysClr val="window" lastClr="FFFFFF"/>
      </a:lt1>
      <a:dk2>
        <a:srgbClr val="69676D"/>
      </a:dk2>
      <a:lt2>
        <a:srgbClr val="7F7F7F"/>
      </a:lt2>
      <a:accent1>
        <a:srgbClr val="0095F0"/>
      </a:accent1>
      <a:accent2>
        <a:srgbClr val="6BB1C9"/>
      </a:accent2>
      <a:accent3>
        <a:srgbClr val="0095F0"/>
      </a:accent3>
      <a:accent4>
        <a:srgbClr val="6BB1C9"/>
      </a:accent4>
      <a:accent5>
        <a:srgbClr val="0095F0"/>
      </a:accent5>
      <a:accent6>
        <a:srgbClr val="6BB1C9"/>
      </a:accent6>
      <a:hlink>
        <a:srgbClr val="410082"/>
      </a:hlink>
      <a:folHlink>
        <a:srgbClr val="932968"/>
      </a:folHlink>
    </a:clrScheme>
    <a:fontScheme name="视点">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6517</TotalTime>
  <Words>1401</Words>
  <Application>Microsoft Office PowerPoint</Application>
  <PresentationFormat>全屏显示(16:9)</PresentationFormat>
  <Paragraphs>112</Paragraphs>
  <Slides>14</Slides>
  <Notes>14</Notes>
  <HiddenSlides>0</HiddenSlides>
  <MMClips>0</MMClips>
  <ScaleCrop>false</ScaleCrop>
  <HeadingPairs>
    <vt:vector size="6" baseType="variant">
      <vt:variant>
        <vt:lpstr>主题</vt:lpstr>
      </vt:variant>
      <vt:variant>
        <vt:i4>1</vt:i4>
      </vt:variant>
      <vt:variant>
        <vt:lpstr>嵌入 OLE 服务器</vt:lpstr>
      </vt:variant>
      <vt:variant>
        <vt:i4>1</vt:i4>
      </vt:variant>
      <vt:variant>
        <vt:lpstr>幻灯片标题</vt:lpstr>
      </vt:variant>
      <vt:variant>
        <vt:i4>14</vt:i4>
      </vt:variant>
    </vt:vector>
  </HeadingPairs>
  <TitlesOfParts>
    <vt:vector size="16" baseType="lpstr">
      <vt:lpstr>Office 主题​​</vt:lpstr>
      <vt:lpstr>文档</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CHINA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多彩年度工作总结</dc:title>
  <dc:creator>USER</dc:creator>
  <cp:lastModifiedBy>SJYY</cp:lastModifiedBy>
  <cp:revision>579</cp:revision>
  <dcterms:created xsi:type="dcterms:W3CDTF">2014-11-09T01:07:25Z</dcterms:created>
  <dcterms:modified xsi:type="dcterms:W3CDTF">2017-09-28T09:26:24Z</dcterms:modified>
</cp:coreProperties>
</file>