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2.xml" ContentType="application/vnd.openxmlformats-officedocument.presentationml.notesSlide+xml"/>
  <Override PartName="/ppt/tags/tag4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607" r:id="rId2"/>
    <p:sldId id="862" r:id="rId3"/>
    <p:sldId id="1001" r:id="rId4"/>
    <p:sldId id="938" r:id="rId5"/>
    <p:sldId id="1002" r:id="rId6"/>
    <p:sldId id="1003" r:id="rId7"/>
    <p:sldId id="1004" r:id="rId8"/>
    <p:sldId id="1005" r:id="rId9"/>
    <p:sldId id="1006" r:id="rId10"/>
    <p:sldId id="1008" r:id="rId11"/>
    <p:sldId id="1007" r:id="rId12"/>
    <p:sldId id="1009" r:id="rId13"/>
    <p:sldId id="1010" r:id="rId14"/>
    <p:sldId id="1011" r:id="rId15"/>
    <p:sldId id="1012" r:id="rId16"/>
    <p:sldId id="1013" r:id="rId17"/>
    <p:sldId id="1014" r:id="rId18"/>
    <p:sldId id="1015" r:id="rId19"/>
    <p:sldId id="1016" r:id="rId20"/>
    <p:sldId id="1017" r:id="rId21"/>
    <p:sldId id="889" r:id="rId22"/>
  </p:sldIdLst>
  <p:sldSz cx="9144000" cy="5143500" type="screen16x9"/>
  <p:notesSz cx="6858000" cy="9144000"/>
  <p:custDataLst>
    <p:tags r:id="rId24"/>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94660"/>
  </p:normalViewPr>
  <p:slideViewPr>
    <p:cSldViewPr>
      <p:cViewPr>
        <p:scale>
          <a:sx n="100" d="100"/>
          <a:sy n="100" d="100"/>
        </p:scale>
        <p:origin x="-642" y="-294"/>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13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2017/9/28/Thursday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a:t>
            </a:fld>
            <a:endParaRPr lang="zh-CN" altLang="en-US"/>
          </a:p>
        </p:txBody>
      </p:sp>
    </p:spTree>
    <p:extLst>
      <p:ext uri="{BB962C8B-B14F-4D97-AF65-F5344CB8AC3E}">
        <p14:creationId xmlns:p14="http://schemas.microsoft.com/office/powerpoint/2010/main" val="2619830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10</a:t>
            </a:fld>
            <a:endParaRPr lang="zh-CN" altLang="en-US"/>
          </a:p>
        </p:txBody>
      </p:sp>
    </p:spTree>
    <p:extLst>
      <p:ext uri="{BB962C8B-B14F-4D97-AF65-F5344CB8AC3E}">
        <p14:creationId xmlns:p14="http://schemas.microsoft.com/office/powerpoint/2010/main" val="1492902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21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userDrawn="1"/>
        </p:nvSpPr>
        <p:spPr>
          <a:xfrm>
            <a:off x="899592" y="432889"/>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pic>
        <p:nvPicPr>
          <p:cNvPr id="8" name="Picture 2" descr="C:\Users\Administrator\Desktop\75bab28f863d378bb007a7537ede48fc.jpg"/>
          <p:cNvPicPr>
            <a:picLocks noChangeAspect="1" noChangeArrowheads="1"/>
          </p:cNvPicPr>
          <p:nvPr userDrawn="1"/>
        </p:nvPicPr>
        <p:blipFill>
          <a:blip r:embed="rId2" cstate="print"/>
          <a:srcRect/>
          <a:stretch>
            <a:fillRect/>
          </a:stretch>
        </p:blipFill>
        <p:spPr bwMode="auto">
          <a:xfrm>
            <a:off x="7884368" y="4061718"/>
            <a:ext cx="2160240" cy="2163563"/>
          </a:xfrm>
          <a:prstGeom prst="rect">
            <a:avLst/>
          </a:prstGeom>
          <a:noFill/>
        </p:spPr>
      </p:pic>
      <p:pic>
        <p:nvPicPr>
          <p:cNvPr id="9" name="Picture 2" descr="C:\Users\Administrator\Desktop\75bab28f863d378bb007a7537ede48fc.jpg"/>
          <p:cNvPicPr>
            <a:picLocks noChangeAspect="1" noChangeArrowheads="1"/>
          </p:cNvPicPr>
          <p:nvPr userDrawn="1"/>
        </p:nvPicPr>
        <p:blipFill>
          <a:blip r:embed="rId3" cstate="print"/>
          <a:srcRect/>
          <a:stretch>
            <a:fillRect/>
          </a:stretch>
        </p:blipFill>
        <p:spPr bwMode="auto">
          <a:xfrm>
            <a:off x="179512" y="123478"/>
            <a:ext cx="647077" cy="648072"/>
          </a:xfrm>
          <a:prstGeom prst="rect">
            <a:avLst/>
          </a:prstGeom>
          <a:noFill/>
        </p:spPr>
      </p:pic>
    </p:spTree>
    <p:extLst>
      <p:ext uri="{BB962C8B-B14F-4D97-AF65-F5344CB8AC3E}">
        <p14:creationId xmlns:p14="http://schemas.microsoft.com/office/powerpoint/2010/main" val="29321356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3478386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pPr>
                <a:defRPr/>
              </a:pPr>
              <a:t>2017/9/28/Thursday</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pic>
        <p:nvPicPr>
          <p:cNvPr id="2" name="Picture 2" descr="C:\Users\Administrator\Desktop\582c0aa581928.jpg"/>
          <p:cNvPicPr>
            <a:picLocks noChangeAspect="1" noChangeArrowheads="1"/>
          </p:cNvPicPr>
          <p:nvPr userDrawn="1"/>
        </p:nvPicPr>
        <p:blipFill>
          <a:blip r:embed="rId2" cstate="print"/>
          <a:srcRect/>
          <a:stretch>
            <a:fillRect/>
          </a:stretch>
        </p:blipFill>
        <p:spPr bwMode="auto">
          <a:xfrm>
            <a:off x="0" y="0"/>
            <a:ext cx="9144000" cy="5143499"/>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2969F21D-12A3-824C-80FA-D34F01E9177B}" type="datetimeFigureOut">
              <a:rPr kumimoji="1" lang="zh-CN" altLang="en-US" smtClean="0"/>
              <a:pPr/>
              <a:t>2017/9/28/Thursday</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C85CFEDB-804C-9249-87AB-F8162CDD6F1B}" type="slidenum">
              <a:rPr kumimoji="1" lang="zh-CN" altLang="en-US" smtClean="0"/>
              <a:pPr/>
              <a:t>‹#›</a:t>
            </a:fld>
            <a:endParaRPr kumimoji="1" lang="zh-CN" altLang="en-US"/>
          </a:p>
        </p:txBody>
      </p:sp>
    </p:spTree>
    <p:extLst>
      <p:ext uri="{BB962C8B-B14F-4D97-AF65-F5344CB8AC3E}">
        <p14:creationId xmlns:p14="http://schemas.microsoft.com/office/powerpoint/2010/main" val="1739728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grpSp>
      <p:sp>
        <p:nvSpPr>
          <p:cNvPr id="6" name="文本框 12"/>
          <p:cNvSpPr txBox="1">
            <a:spLocks noChangeArrowheads="1"/>
          </p:cNvSpPr>
          <p:nvPr userDrawn="1"/>
        </p:nvSpPr>
        <p:spPr bwMode="auto">
          <a:xfrm>
            <a:off x="-1" y="370296"/>
            <a:ext cx="1796090" cy="61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11680807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2017/9/28/Thursday</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8" r:id="rId2"/>
    <p:sldLayoutId id="2147483664" r:id="rId3"/>
    <p:sldLayoutId id="2147483665" r:id="rId4"/>
    <p:sldLayoutId id="2147483666" r:id="rId5"/>
    <p:sldLayoutId id="2147483669" r:id="rId6"/>
    <p:sldLayoutId id="2147483670" r:id="rId7"/>
    <p:sldLayoutId id="2147483671" r:id="rId8"/>
    <p:sldLayoutId id="2147483672" r:id="rId9"/>
    <p:sldLayoutId id="2147483667" r:id="rId10"/>
  </p:sldLayoutIdLst>
  <p:transition/>
  <p:timing>
    <p:tnLst>
      <p:par>
        <p:cTn id="1" dur="indefinite" restart="never" nodeType="tmRoot"/>
      </p:par>
    </p:tnLst>
  </p:timing>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tags" Target="../tags/tag27.xml"/><Relationship Id="rId39" Type="http://schemas.openxmlformats.org/officeDocument/2006/relationships/tags" Target="../tags/tag40.xml"/><Relationship Id="rId3" Type="http://schemas.openxmlformats.org/officeDocument/2006/relationships/tags" Target="../tags/tag4.xml"/><Relationship Id="rId21" Type="http://schemas.openxmlformats.org/officeDocument/2006/relationships/tags" Target="../tags/tag22.xml"/><Relationship Id="rId34" Type="http://schemas.openxmlformats.org/officeDocument/2006/relationships/tags" Target="../tags/tag35.xml"/><Relationship Id="rId42" Type="http://schemas.openxmlformats.org/officeDocument/2006/relationships/slideLayout" Target="../slideLayouts/slideLayout10.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33" Type="http://schemas.openxmlformats.org/officeDocument/2006/relationships/tags" Target="../tags/tag34.xml"/><Relationship Id="rId38" Type="http://schemas.openxmlformats.org/officeDocument/2006/relationships/tags" Target="../tags/tag39.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29" Type="http://schemas.openxmlformats.org/officeDocument/2006/relationships/tags" Target="../tags/tag30.xml"/><Relationship Id="rId41" Type="http://schemas.openxmlformats.org/officeDocument/2006/relationships/tags" Target="../tags/tag42.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32" Type="http://schemas.openxmlformats.org/officeDocument/2006/relationships/tags" Target="../tags/tag33.xml"/><Relationship Id="rId37" Type="http://schemas.openxmlformats.org/officeDocument/2006/relationships/tags" Target="../tags/tag38.xml"/><Relationship Id="rId40" Type="http://schemas.openxmlformats.org/officeDocument/2006/relationships/tags" Target="../tags/tag41.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tags" Target="../tags/tag29.xml"/><Relationship Id="rId36" Type="http://schemas.openxmlformats.org/officeDocument/2006/relationships/tags" Target="../tags/tag37.xml"/><Relationship Id="rId10" Type="http://schemas.openxmlformats.org/officeDocument/2006/relationships/tags" Target="../tags/tag11.xml"/><Relationship Id="rId19" Type="http://schemas.openxmlformats.org/officeDocument/2006/relationships/tags" Target="../tags/tag20.xml"/><Relationship Id="rId31" Type="http://schemas.openxmlformats.org/officeDocument/2006/relationships/tags" Target="../tags/tag3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tags" Target="../tags/tag28.xml"/><Relationship Id="rId30" Type="http://schemas.openxmlformats.org/officeDocument/2006/relationships/tags" Target="../tags/tag31.xml"/><Relationship Id="rId35" Type="http://schemas.openxmlformats.org/officeDocument/2006/relationships/tags" Target="../tags/tag36.xml"/><Relationship Id="rId43"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3.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5)\千图网_画册封面图片_图片编号17975946\55b76287878b9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7" name="TextBox 26"/>
          <p:cNvSpPr txBox="1"/>
          <p:nvPr/>
        </p:nvSpPr>
        <p:spPr>
          <a:xfrm>
            <a:off x="2555776" y="1923678"/>
            <a:ext cx="4339650" cy="923330"/>
          </a:xfrm>
          <a:prstGeom prst="rect">
            <a:avLst/>
          </a:prstGeom>
          <a:noFill/>
        </p:spPr>
        <p:txBody>
          <a:bodyPr wrap="none" rtlCol="0">
            <a:spAutoFit/>
          </a:bodyPr>
          <a:lstStyle/>
          <a:p>
            <a:r>
              <a:rPr lang="zh-CN" altLang="zh-CN" sz="5400" b="1" dirty="0">
                <a:latin typeface="黑体"/>
                <a:ea typeface="黑体"/>
              </a:rPr>
              <a:t>现代企业管理</a:t>
            </a:r>
            <a:r>
              <a:rPr lang="zh-CN" altLang="zh-CN" sz="5400" dirty="0">
                <a:latin typeface="黑体"/>
                <a:ea typeface="黑体"/>
              </a:rPr>
              <a:t> </a:t>
            </a:r>
            <a:endParaRPr lang="zh-CN" altLang="en-US" sz="5400" dirty="0">
              <a:solidFill>
                <a:schemeClr val="tx1">
                  <a:lumMod val="65000"/>
                  <a:lumOff val="35000"/>
                </a:schemeClr>
              </a:solidFill>
              <a:latin typeface="黑体"/>
              <a:ea typeface="黑体"/>
            </a:endParaRP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7"/>
                                        </p:tgtEl>
                                        <p:attrNameLst>
                                          <p:attrName>style.visibility</p:attrName>
                                        </p:attrNameLst>
                                      </p:cBhvr>
                                      <p:to>
                                        <p:strVal val="visible"/>
                                      </p:to>
                                    </p:set>
                                    <p:anim by="(-#ppt_w*2)" calcmode="lin" valueType="num">
                                      <p:cBhvr rctx="PPT">
                                        <p:cTn id="13" dur="500" autoRev="1" fill="hold">
                                          <p:stCondLst>
                                            <p:cond delay="0"/>
                                          </p:stCondLst>
                                        </p:cTn>
                                        <p:tgtEl>
                                          <p:spTgt spid="27"/>
                                        </p:tgtEl>
                                        <p:attrNameLst>
                                          <p:attrName>ppt_w</p:attrName>
                                        </p:attrNameLst>
                                      </p:cBhvr>
                                    </p:anim>
                                    <p:anim by="(#ppt_w*0.50)" calcmode="lin" valueType="num">
                                      <p:cBhvr>
                                        <p:cTn id="14" dur="500" decel="50000" autoRev="1" fill="hold">
                                          <p:stCondLst>
                                            <p:cond delay="0"/>
                                          </p:stCondLst>
                                        </p:cTn>
                                        <p:tgtEl>
                                          <p:spTgt spid="27"/>
                                        </p:tgtEl>
                                        <p:attrNameLst>
                                          <p:attrName>ppt_x</p:attrName>
                                        </p:attrNameLst>
                                      </p:cBhvr>
                                    </p:anim>
                                    <p:anim from="(-#ppt_h/2)" to="(#ppt_y)" calcmode="lin" valueType="num">
                                      <p:cBhvr>
                                        <p:cTn id="15" dur="1000" fill="hold">
                                          <p:stCondLst>
                                            <p:cond delay="0"/>
                                          </p:stCondLst>
                                        </p:cTn>
                                        <p:tgtEl>
                                          <p:spTgt spid="27"/>
                                        </p:tgtEl>
                                        <p:attrNameLst>
                                          <p:attrName>ppt_y</p:attrName>
                                        </p:attrNameLst>
                                      </p:cBhvr>
                                    </p:anim>
                                    <p:animRot by="21600000">
                                      <p:cBhvr>
                                        <p:cTn id="16" dur="1000"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Rectangle 2"/>
          <p:cNvSpPr>
            <a:spLocks noChangeArrowheads="1"/>
          </p:cNvSpPr>
          <p:nvPr/>
        </p:nvSpPr>
        <p:spPr bwMode="auto">
          <a:xfrm flipH="1">
            <a:off x="4427984" y="1275606"/>
            <a:ext cx="4032448" cy="3456384"/>
          </a:xfrm>
          <a:prstGeom prst="snip2DiagRect">
            <a:avLst/>
          </a:prstGeom>
          <a:solidFill>
            <a:schemeClr val="accent1">
              <a:lumMod val="40000"/>
              <a:lumOff val="60000"/>
              <a:alpha val="95000"/>
            </a:schemeClr>
          </a:solidFill>
          <a:ln w="9525">
            <a:noFill/>
            <a:miter lim="800000"/>
            <a:headEnd/>
            <a:tailEnd/>
          </a:ln>
        </p:spPr>
        <p:txBody>
          <a:bodyPr lIns="68566" tIns="34283" rIns="68566" bIns="34283" anchor="ctr"/>
          <a:lstStyle/>
          <a:p>
            <a:endParaRPr lang="zh-CN" altLang="en-US">
              <a:solidFill>
                <a:srgbClr val="F2F2F2"/>
              </a:solidFill>
              <a:latin typeface="Calibri" pitchFamily="34" charset="0"/>
              <a:sym typeface="Calibri" pitchFamily="34" charset="0"/>
            </a:endParaRPr>
          </a:p>
        </p:txBody>
      </p:sp>
      <p:sp>
        <p:nvSpPr>
          <p:cNvPr id="150" name="剪去对角的矩形 149"/>
          <p:cNvSpPr/>
          <p:nvPr/>
        </p:nvSpPr>
        <p:spPr>
          <a:xfrm>
            <a:off x="755576" y="1275606"/>
            <a:ext cx="3656450" cy="2880320"/>
          </a:xfrm>
          <a:prstGeom prst="snip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rtlCol="0" anchor="ctr"/>
          <a:lstStyle/>
          <a:p>
            <a:pPr algn="ctr"/>
            <a:endParaRPr lang="zh-CN" altLang="en-US">
              <a:solidFill>
                <a:srgbClr val="007FDE"/>
              </a:solidFill>
            </a:endParaRPr>
          </a:p>
        </p:txBody>
      </p:sp>
      <p:sp>
        <p:nvSpPr>
          <p:cNvPr id="151" name="矩形 104"/>
          <p:cNvSpPr>
            <a:spLocks noChangeArrowheads="1"/>
          </p:cNvSpPr>
          <p:nvPr/>
        </p:nvSpPr>
        <p:spPr bwMode="auto">
          <a:xfrm>
            <a:off x="2354095" y="1288182"/>
            <a:ext cx="1690166" cy="438561"/>
          </a:xfrm>
          <a:prstGeom prst="rect">
            <a:avLst/>
          </a:prstGeom>
          <a:noFill/>
          <a:ln w="9525">
            <a:noFill/>
            <a:miter lim="800000"/>
            <a:headEnd/>
            <a:tailEnd/>
          </a:ln>
        </p:spPr>
        <p:txBody>
          <a:bodyPr wrap="none" lIns="68560" tIns="34280" rIns="68560" bIns="34280">
            <a:spAutoFit/>
          </a:bodyPr>
          <a:lstStyle/>
          <a:p>
            <a:pPr algn="r"/>
            <a:r>
              <a:rPr lang="zh-CN" altLang="en-US" sz="2400" b="1" dirty="0" smtClean="0">
                <a:solidFill>
                  <a:srgbClr val="F2F2F2"/>
                </a:solidFill>
                <a:latin typeface="微软雅黑" pitchFamily="34" charset="-122"/>
                <a:ea typeface="微软雅黑" pitchFamily="34" charset="-122"/>
                <a:sym typeface="微软雅黑" pitchFamily="34" charset="-122"/>
              </a:rPr>
              <a:t>系统的功能</a:t>
            </a:r>
            <a:endParaRPr lang="en-US" sz="2400" b="1" dirty="0">
              <a:solidFill>
                <a:srgbClr val="F2F2F2"/>
              </a:solidFill>
              <a:latin typeface="微软雅黑" pitchFamily="34" charset="-122"/>
              <a:ea typeface="微软雅黑" pitchFamily="34" charset="-122"/>
              <a:sym typeface="微软雅黑" pitchFamily="34" charset="-122"/>
            </a:endParaRPr>
          </a:p>
        </p:txBody>
      </p:sp>
      <p:sp>
        <p:nvSpPr>
          <p:cNvPr id="152" name="矩形 47"/>
          <p:cNvSpPr>
            <a:spLocks noChangeArrowheads="1"/>
          </p:cNvSpPr>
          <p:nvPr/>
        </p:nvSpPr>
        <p:spPr bwMode="auto">
          <a:xfrm>
            <a:off x="903022" y="1779662"/>
            <a:ext cx="3384375" cy="2008222"/>
          </a:xfrm>
          <a:prstGeom prst="rect">
            <a:avLst/>
          </a:prstGeom>
          <a:noFill/>
          <a:ln w="9525">
            <a:noFill/>
            <a:miter lim="800000"/>
            <a:headEnd/>
            <a:tailEnd/>
          </a:ln>
        </p:spPr>
        <p:txBody>
          <a:bodyPr wrap="square" lIns="68560" tIns="34280" rIns="68560" bIns="34280">
            <a:spAutoFit/>
          </a:bodyPr>
          <a:lstStyle/>
          <a:p>
            <a:pPr lvl="0"/>
            <a:r>
              <a:rPr lang="en-US" altLang="zh-CN" dirty="0" smtClean="0">
                <a:solidFill>
                  <a:schemeClr val="bg1"/>
                </a:solidFill>
                <a:latin typeface="黑体"/>
                <a:ea typeface="黑体"/>
              </a:rPr>
              <a:t>CRM</a:t>
            </a:r>
            <a:r>
              <a:rPr lang="zh-CN" altLang="en-US" dirty="0" smtClean="0">
                <a:solidFill>
                  <a:schemeClr val="bg1"/>
                </a:solidFill>
                <a:latin typeface="黑体"/>
                <a:ea typeface="黑体"/>
              </a:rPr>
              <a:t>系统就是一种专门管理企业前台业务</a:t>
            </a:r>
            <a:r>
              <a:rPr lang="zh-CN" altLang="en-US" dirty="0">
                <a:solidFill>
                  <a:schemeClr val="bg1"/>
                </a:solidFill>
                <a:latin typeface="黑体"/>
                <a:ea typeface="黑体"/>
              </a:rPr>
              <a:t>的系统，它提供了一个收集、分析和利用各种客户信息的系统，帮助企业充分利用客户关系资源，也为企业在电子商务时代从容自如地面对客户提供的科学手段和方法。</a:t>
            </a:r>
            <a:endParaRPr lang="zh-CN" altLang="zh-CN" dirty="0">
              <a:solidFill>
                <a:schemeClr val="bg1"/>
              </a:solidFill>
              <a:latin typeface="黑体"/>
              <a:ea typeface="黑体"/>
            </a:endParaRPr>
          </a:p>
        </p:txBody>
      </p:sp>
      <p:sp>
        <p:nvSpPr>
          <p:cNvPr id="56" name="矩形 104"/>
          <p:cNvSpPr>
            <a:spLocks noChangeArrowheads="1"/>
          </p:cNvSpPr>
          <p:nvPr/>
        </p:nvSpPr>
        <p:spPr bwMode="auto">
          <a:xfrm>
            <a:off x="4932040" y="1275606"/>
            <a:ext cx="1690166" cy="438561"/>
          </a:xfrm>
          <a:prstGeom prst="rect">
            <a:avLst/>
          </a:prstGeom>
          <a:noFill/>
          <a:ln w="9525">
            <a:noFill/>
            <a:miter lim="800000"/>
            <a:headEnd/>
            <a:tailEnd/>
          </a:ln>
        </p:spPr>
        <p:txBody>
          <a:bodyPr wrap="none" lIns="68560" tIns="34280" rIns="68560" bIns="34280">
            <a:spAutoFit/>
          </a:bodyPr>
          <a:lstStyle/>
          <a:p>
            <a:pPr algn="r"/>
            <a:r>
              <a:rPr lang="zh-CN" altLang="en-US" sz="2400" b="1" dirty="0" smtClean="0">
                <a:latin typeface="微软雅黑" pitchFamily="34" charset="-122"/>
                <a:ea typeface="微软雅黑" pitchFamily="34" charset="-122"/>
                <a:sym typeface="微软雅黑" pitchFamily="34" charset="-122"/>
              </a:rPr>
              <a:t>系统的内容</a:t>
            </a:r>
            <a:endParaRPr lang="en-US" sz="2400" b="1" dirty="0">
              <a:latin typeface="微软雅黑" pitchFamily="34" charset="-122"/>
              <a:ea typeface="微软雅黑" pitchFamily="34" charset="-122"/>
              <a:sym typeface="微软雅黑" pitchFamily="34" charset="-122"/>
            </a:endParaRPr>
          </a:p>
        </p:txBody>
      </p:sp>
      <p:sp>
        <p:nvSpPr>
          <p:cNvPr id="57" name="矩形 47"/>
          <p:cNvSpPr>
            <a:spLocks noChangeArrowheads="1"/>
          </p:cNvSpPr>
          <p:nvPr/>
        </p:nvSpPr>
        <p:spPr bwMode="auto">
          <a:xfrm>
            <a:off x="4537365" y="1694458"/>
            <a:ext cx="3914559" cy="3023884"/>
          </a:xfrm>
          <a:prstGeom prst="rect">
            <a:avLst/>
          </a:prstGeom>
          <a:noFill/>
          <a:ln w="9525">
            <a:noFill/>
            <a:miter lim="800000"/>
            <a:headEnd/>
            <a:tailEnd/>
          </a:ln>
        </p:spPr>
        <p:txBody>
          <a:bodyPr wrap="square" lIns="68560" tIns="34280" rIns="68560" bIns="34280">
            <a:spAutoFit/>
          </a:bodyPr>
          <a:lstStyle/>
          <a:p>
            <a:pPr lvl="0"/>
            <a:r>
              <a:rPr lang="en-US" altLang="zh-CN" sz="1600" dirty="0" smtClean="0">
                <a:solidFill>
                  <a:srgbClr val="000000"/>
                </a:solidFill>
                <a:latin typeface="黑体"/>
                <a:ea typeface="黑体"/>
              </a:rPr>
              <a:t>1.</a:t>
            </a:r>
            <a:r>
              <a:rPr lang="zh-CN" altLang="en-US" sz="1600" dirty="0" smtClean="0">
                <a:solidFill>
                  <a:srgbClr val="000000"/>
                </a:solidFill>
                <a:latin typeface="黑体"/>
                <a:ea typeface="黑体"/>
              </a:rPr>
              <a:t>销售力量自动化</a:t>
            </a:r>
            <a:endParaRPr lang="en-US" altLang="zh-CN" sz="1600" dirty="0" smtClean="0">
              <a:solidFill>
                <a:srgbClr val="000000"/>
              </a:solidFill>
              <a:latin typeface="黑体"/>
              <a:ea typeface="黑体"/>
            </a:endParaRPr>
          </a:p>
          <a:p>
            <a:pPr lvl="0"/>
            <a:r>
              <a:rPr lang="zh-CN" altLang="en-US" sz="1600" dirty="0">
                <a:latin typeface="黑体"/>
                <a:ea typeface="黑体"/>
              </a:rPr>
              <a:t>销售力量自动化是</a:t>
            </a:r>
            <a:r>
              <a:rPr lang="en-US" altLang="zh-CN" sz="1600" dirty="0" smtClean="0">
                <a:latin typeface="黑体"/>
                <a:ea typeface="黑体"/>
              </a:rPr>
              <a:t>CRM</a:t>
            </a:r>
            <a:r>
              <a:rPr lang="zh-CN" altLang="en-US" sz="1600" dirty="0" smtClean="0">
                <a:latin typeface="黑体"/>
                <a:ea typeface="黑体"/>
              </a:rPr>
              <a:t>系统</a:t>
            </a:r>
            <a:r>
              <a:rPr lang="zh-CN" altLang="en-US" sz="1600" dirty="0">
                <a:latin typeface="黑体"/>
                <a:ea typeface="黑体"/>
              </a:rPr>
              <a:t>的关键功能</a:t>
            </a:r>
            <a:endParaRPr lang="en-US" altLang="zh-CN" sz="1600" dirty="0" smtClean="0">
              <a:solidFill>
                <a:srgbClr val="000000"/>
              </a:solidFill>
              <a:latin typeface="黑体"/>
              <a:ea typeface="黑体"/>
            </a:endParaRPr>
          </a:p>
          <a:p>
            <a:pPr lvl="0"/>
            <a:r>
              <a:rPr lang="zh-CN" altLang="zh-CN" sz="1600" dirty="0" smtClean="0">
                <a:solidFill>
                  <a:srgbClr val="000000"/>
                </a:solidFill>
                <a:latin typeface="黑体"/>
                <a:ea typeface="黑体"/>
              </a:rPr>
              <a:t>2</a:t>
            </a:r>
            <a:r>
              <a:rPr lang="en-US" altLang="zh-CN" sz="1600" dirty="0" smtClean="0">
                <a:solidFill>
                  <a:srgbClr val="000000"/>
                </a:solidFill>
                <a:latin typeface="黑体"/>
                <a:ea typeface="黑体"/>
              </a:rPr>
              <a:t>.</a:t>
            </a:r>
            <a:r>
              <a:rPr lang="zh-CN" altLang="en-US" sz="1600" dirty="0" smtClean="0">
                <a:solidFill>
                  <a:srgbClr val="000000"/>
                </a:solidFill>
                <a:latin typeface="黑体"/>
                <a:ea typeface="黑体"/>
              </a:rPr>
              <a:t>营销自动化</a:t>
            </a:r>
            <a:endParaRPr lang="en-US" altLang="zh-CN" sz="1600" dirty="0" smtClean="0">
              <a:solidFill>
                <a:srgbClr val="000000"/>
              </a:solidFill>
              <a:latin typeface="黑体"/>
              <a:ea typeface="黑体"/>
            </a:endParaRPr>
          </a:p>
          <a:p>
            <a:pPr lvl="0"/>
            <a:r>
              <a:rPr lang="zh-CN" altLang="en-US" sz="1600" dirty="0">
                <a:latin typeface="黑体"/>
                <a:ea typeface="黑体"/>
              </a:rPr>
              <a:t>营销自动化是</a:t>
            </a:r>
            <a:r>
              <a:rPr lang="en-US" altLang="zh-CN" sz="1600" dirty="0" smtClean="0">
                <a:latin typeface="黑体"/>
                <a:ea typeface="黑体"/>
              </a:rPr>
              <a:t>CRM</a:t>
            </a:r>
            <a:r>
              <a:rPr lang="zh-CN" altLang="en-US" sz="1600" dirty="0" smtClean="0">
                <a:latin typeface="黑体"/>
                <a:ea typeface="黑体"/>
              </a:rPr>
              <a:t>领</a:t>
            </a:r>
            <a:r>
              <a:rPr lang="zh-CN" altLang="en-US" sz="1600" dirty="0">
                <a:latin typeface="黑体"/>
                <a:ea typeface="黑体"/>
              </a:rPr>
              <a:t>域新发展起来的功能，其着眼点在于通过设计、执行和评估市场营销行动和其他活动，赋予市场营销人员更强的业务能力。</a:t>
            </a:r>
            <a:endParaRPr lang="en-US" altLang="zh-CN" sz="1600" dirty="0" smtClean="0">
              <a:solidFill>
                <a:srgbClr val="000000"/>
              </a:solidFill>
              <a:latin typeface="黑体"/>
              <a:ea typeface="黑体"/>
            </a:endParaRPr>
          </a:p>
          <a:p>
            <a:pPr lvl="0"/>
            <a:r>
              <a:rPr lang="zh-CN" altLang="zh-CN" sz="1600" dirty="0" smtClean="0">
                <a:solidFill>
                  <a:srgbClr val="000000"/>
                </a:solidFill>
                <a:latin typeface="黑体"/>
                <a:ea typeface="黑体"/>
              </a:rPr>
              <a:t>3</a:t>
            </a:r>
            <a:r>
              <a:rPr lang="en-US" altLang="zh-CN" sz="1600" dirty="0" smtClean="0">
                <a:solidFill>
                  <a:srgbClr val="000000"/>
                </a:solidFill>
                <a:latin typeface="黑体"/>
                <a:ea typeface="黑体"/>
              </a:rPr>
              <a:t>.</a:t>
            </a:r>
            <a:r>
              <a:rPr lang="zh-CN" altLang="en-US" sz="1600" dirty="0" smtClean="0">
                <a:solidFill>
                  <a:srgbClr val="000000"/>
                </a:solidFill>
                <a:latin typeface="黑体"/>
                <a:ea typeface="黑体"/>
              </a:rPr>
              <a:t>客户服务</a:t>
            </a:r>
            <a:endParaRPr lang="en-US" altLang="zh-CN" sz="1600" dirty="0" smtClean="0">
              <a:solidFill>
                <a:srgbClr val="000000"/>
              </a:solidFill>
              <a:latin typeface="黑体"/>
              <a:ea typeface="黑体"/>
            </a:endParaRPr>
          </a:p>
          <a:p>
            <a:pPr lvl="0"/>
            <a:r>
              <a:rPr lang="zh-CN" altLang="en-US" sz="1600" dirty="0">
                <a:latin typeface="黑体"/>
                <a:ea typeface="黑体"/>
              </a:rPr>
              <a:t>在</a:t>
            </a:r>
            <a:r>
              <a:rPr lang="en-US" altLang="zh-CN" sz="1600" dirty="0" smtClean="0">
                <a:latin typeface="黑体"/>
                <a:ea typeface="黑体"/>
              </a:rPr>
              <a:t>CRM</a:t>
            </a:r>
            <a:r>
              <a:rPr lang="zh-CN" altLang="en-US" sz="1600" dirty="0" smtClean="0">
                <a:latin typeface="黑体"/>
                <a:ea typeface="黑体"/>
              </a:rPr>
              <a:t>系统中</a:t>
            </a:r>
            <a:r>
              <a:rPr lang="zh-CN" altLang="en-US" sz="1600" dirty="0">
                <a:latin typeface="黑体"/>
                <a:ea typeface="黑体"/>
              </a:rPr>
              <a:t>，客户服务与支持主要是通过呼叫中心和互联网实现的，在满足客户的个性化需求方面，他们的速度、准确性和效率都令人满意</a:t>
            </a:r>
            <a:endParaRPr lang="en-US" altLang="zh-CN" sz="1600" dirty="0" smtClean="0">
              <a:solidFill>
                <a:srgbClr val="000000"/>
              </a:solidFill>
              <a:latin typeface="黑体"/>
              <a:ea typeface="黑体"/>
            </a:endParaRPr>
          </a:p>
        </p:txBody>
      </p:sp>
      <p:sp>
        <p:nvSpPr>
          <p:cNvPr id="9" name="文本框 8"/>
          <p:cNvSpPr txBox="1"/>
          <p:nvPr/>
        </p:nvSpPr>
        <p:spPr>
          <a:xfrm>
            <a:off x="971600" y="195486"/>
            <a:ext cx="5328592" cy="584776"/>
          </a:xfrm>
          <a:prstGeom prst="rect">
            <a:avLst/>
          </a:prstGeom>
          <a:noFill/>
        </p:spPr>
        <p:txBody>
          <a:bodyPr wrap="square" rtlCol="0">
            <a:spAutoFit/>
          </a:bodyPr>
          <a:lstStyle/>
          <a:p>
            <a:r>
              <a:rPr kumimoji="1" lang="zh-CN" altLang="en-US" sz="3200" dirty="0" smtClean="0">
                <a:latin typeface="黑体"/>
                <a:ea typeface="黑体"/>
              </a:rPr>
              <a:t>企业电子商务</a:t>
            </a:r>
            <a:r>
              <a:rPr kumimoji="1" lang="en-US" altLang="zh-CN" sz="3200" dirty="0" smtClean="0">
                <a:latin typeface="黑体"/>
                <a:ea typeface="黑体"/>
              </a:rPr>
              <a:t>-</a:t>
            </a:r>
            <a:r>
              <a:rPr kumimoji="1" lang="zh-CN" altLang="en-US" sz="3200" dirty="0" smtClean="0">
                <a:latin typeface="黑体"/>
                <a:ea typeface="黑体"/>
              </a:rPr>
              <a:t>客户关系管理</a:t>
            </a:r>
            <a:endParaRPr kumimoji="1" lang="zh-CN" altLang="en-US" sz="3200" dirty="0">
              <a:latin typeface="黑体"/>
              <a:ea typeface="黑体"/>
            </a:endParaRPr>
          </a:p>
        </p:txBody>
      </p:sp>
      <p:sp>
        <p:nvSpPr>
          <p:cNvPr id="10" name="矩形 9"/>
          <p:cNvSpPr/>
          <p:nvPr/>
        </p:nvSpPr>
        <p:spPr>
          <a:xfrm>
            <a:off x="755576" y="843558"/>
            <a:ext cx="7560840" cy="3046988"/>
          </a:xfrm>
          <a:prstGeom prst="rect">
            <a:avLst/>
          </a:prstGeom>
        </p:spPr>
        <p:txBody>
          <a:bodyPr wrap="square">
            <a:spAutoFit/>
          </a:bodyPr>
          <a:lstStyle/>
          <a:p>
            <a:r>
              <a:rPr lang="zh-CN" altLang="en-US" sz="2400" dirty="0" smtClean="0">
                <a:latin typeface="黑体"/>
                <a:ea typeface="黑体"/>
              </a:rPr>
              <a:t>客户关系管理系统</a:t>
            </a:r>
            <a:r>
              <a:rPr lang="en-US" altLang="zh-CN" sz="2400" dirty="0" smtClean="0">
                <a:latin typeface="黑体"/>
                <a:ea typeface="黑体"/>
              </a:rPr>
              <a:t>(CRM)</a:t>
            </a:r>
          </a:p>
          <a:p>
            <a:endParaRPr lang="en-US" altLang="zh-CN" sz="2400" dirty="0">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smtClean="0">
              <a:latin typeface="黑体"/>
              <a:ea typeface="黑体"/>
            </a:endParaRPr>
          </a:p>
        </p:txBody>
      </p:sp>
    </p:spTree>
    <p:extLst>
      <p:ext uri="{BB962C8B-B14F-4D97-AF65-F5344CB8AC3E}">
        <p14:creationId xmlns:p14="http://schemas.microsoft.com/office/powerpoint/2010/main" val="732237798"/>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fill="hold"/>
                                        <p:tgtEl>
                                          <p:spTgt spid="83"/>
                                        </p:tgtEl>
                                        <p:attrNameLst>
                                          <p:attrName>ppt_x</p:attrName>
                                        </p:attrNameLst>
                                      </p:cBhvr>
                                      <p:tavLst>
                                        <p:tav tm="0">
                                          <p:val>
                                            <p:strVal val="0-#ppt_w/2"/>
                                          </p:val>
                                        </p:tav>
                                        <p:tav tm="100000">
                                          <p:val>
                                            <p:strVal val="#ppt_x"/>
                                          </p:val>
                                        </p:tav>
                                      </p:tavLst>
                                    </p:anim>
                                    <p:anim calcmode="lin" valueType="num">
                                      <p:cBhvr additive="base">
                                        <p:cTn id="8" dur="500" fill="hold"/>
                                        <p:tgtEl>
                                          <p:spTgt spid="8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50"/>
                                        </p:tgtEl>
                                        <p:attrNameLst>
                                          <p:attrName>style.visibility</p:attrName>
                                        </p:attrNameLst>
                                      </p:cBhvr>
                                      <p:to>
                                        <p:strVal val="visible"/>
                                      </p:to>
                                    </p:set>
                                    <p:anim calcmode="lin" valueType="num">
                                      <p:cBhvr additive="base">
                                        <p:cTn id="12" dur="500" fill="hold"/>
                                        <p:tgtEl>
                                          <p:spTgt spid="150"/>
                                        </p:tgtEl>
                                        <p:attrNameLst>
                                          <p:attrName>ppt_x</p:attrName>
                                        </p:attrNameLst>
                                      </p:cBhvr>
                                      <p:tavLst>
                                        <p:tav tm="0">
                                          <p:val>
                                            <p:strVal val="1+#ppt_w/2"/>
                                          </p:val>
                                        </p:tav>
                                        <p:tav tm="100000">
                                          <p:val>
                                            <p:strVal val="#ppt_x"/>
                                          </p:val>
                                        </p:tav>
                                      </p:tavLst>
                                    </p:anim>
                                    <p:anim calcmode="lin" valueType="num">
                                      <p:cBhvr additive="base">
                                        <p:cTn id="13" dur="500" fill="hold"/>
                                        <p:tgtEl>
                                          <p:spTgt spid="15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152"/>
                                        </p:tgtEl>
                                        <p:attrNameLst>
                                          <p:attrName>style.visibility</p:attrName>
                                        </p:attrNameLst>
                                      </p:cBhvr>
                                      <p:to>
                                        <p:strVal val="visible"/>
                                      </p:to>
                                    </p:set>
                                    <p:animEffect transition="in" filter="randombar(horizontal)">
                                      <p:cBhvr>
                                        <p:cTn id="17" dur="300"/>
                                        <p:tgtEl>
                                          <p:spTgt spid="152"/>
                                        </p:tgtEl>
                                      </p:cBhvr>
                                    </p:animEffect>
                                  </p:childTnLst>
                                </p:cTn>
                              </p:par>
                            </p:childTnLst>
                          </p:cTn>
                        </p:par>
                        <p:par>
                          <p:cTn id="18" fill="hold">
                            <p:stCondLst>
                              <p:cond delay="1300"/>
                            </p:stCondLst>
                            <p:childTnLst>
                              <p:par>
                                <p:cTn id="19" presetID="22" presetClass="entr" presetSubtype="2" fill="hold" grpId="0" nodeType="afterEffect">
                                  <p:stCondLst>
                                    <p:cond delay="0"/>
                                  </p:stCondLst>
                                  <p:childTnLst>
                                    <p:set>
                                      <p:cBhvr>
                                        <p:cTn id="20" dur="1" fill="hold">
                                          <p:stCondLst>
                                            <p:cond delay="0"/>
                                          </p:stCondLst>
                                        </p:cTn>
                                        <p:tgtEl>
                                          <p:spTgt spid="151"/>
                                        </p:tgtEl>
                                        <p:attrNameLst>
                                          <p:attrName>style.visibility</p:attrName>
                                        </p:attrNameLst>
                                      </p:cBhvr>
                                      <p:to>
                                        <p:strVal val="visible"/>
                                      </p:to>
                                    </p:set>
                                    <p:animEffect transition="in" filter="wipe(right)">
                                      <p:cBhvr>
                                        <p:cTn id="21" dur="300"/>
                                        <p:tgtEl>
                                          <p:spTgt spid="151"/>
                                        </p:tgtEl>
                                      </p:cBhvr>
                                    </p:animEffect>
                                  </p:childTnLst>
                                </p:cTn>
                              </p:par>
                            </p:childTnLst>
                          </p:cTn>
                        </p:par>
                        <p:par>
                          <p:cTn id="22" fill="hold">
                            <p:stCondLst>
                              <p:cond delay="1600"/>
                            </p:stCondLst>
                            <p:childTnLst>
                              <p:par>
                                <p:cTn id="23" presetID="14" presetClass="entr" presetSubtype="10"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randombar(horizontal)">
                                      <p:cBhvr>
                                        <p:cTn id="25" dur="300"/>
                                        <p:tgtEl>
                                          <p:spTgt spid="57"/>
                                        </p:tgtEl>
                                      </p:cBhvr>
                                    </p:animEffect>
                                  </p:childTnLst>
                                </p:cTn>
                              </p:par>
                            </p:childTnLst>
                          </p:cTn>
                        </p:par>
                        <p:par>
                          <p:cTn id="26" fill="hold">
                            <p:stCondLst>
                              <p:cond delay="1900"/>
                            </p:stCondLst>
                            <p:childTnLst>
                              <p:par>
                                <p:cTn id="27" presetID="22" presetClass="entr" presetSubtype="2"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wipe(right)">
                                      <p:cBhvr>
                                        <p:cTn id="29" dur="3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150" grpId="0" animBg="1"/>
      <p:bldP spid="151" grpId="0"/>
      <p:bldP spid="152" grpId="0"/>
      <p:bldP spid="56" grpId="0"/>
      <p:bldP spid="5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755576" y="699542"/>
            <a:ext cx="7560840" cy="3046988"/>
          </a:xfrm>
          <a:prstGeom prst="rect">
            <a:avLst/>
          </a:prstGeom>
        </p:spPr>
        <p:txBody>
          <a:bodyPr wrap="square">
            <a:spAutoFit/>
          </a:bodyPr>
          <a:lstStyle/>
          <a:p>
            <a:r>
              <a:rPr lang="zh-CN" altLang="en-US" sz="2400" dirty="0" smtClean="0">
                <a:latin typeface="黑体"/>
                <a:ea typeface="黑体"/>
              </a:rPr>
              <a:t>客户关系管理系统</a:t>
            </a:r>
            <a:r>
              <a:rPr lang="en-US" altLang="zh-CN" sz="2400" dirty="0" smtClean="0">
                <a:latin typeface="黑体"/>
                <a:ea typeface="黑体"/>
              </a:rPr>
              <a:t>-</a:t>
            </a:r>
            <a:r>
              <a:rPr lang="zh-CN" altLang="en-US" sz="2400" dirty="0" smtClean="0">
                <a:latin typeface="黑体"/>
                <a:ea typeface="黑体"/>
              </a:rPr>
              <a:t>呼叫中心</a:t>
            </a:r>
            <a:endParaRPr lang="en-US" altLang="zh-CN" sz="2400" dirty="0" smtClean="0">
              <a:latin typeface="黑体"/>
              <a:ea typeface="黑体"/>
            </a:endParaRPr>
          </a:p>
          <a:p>
            <a:endParaRPr lang="en-US" altLang="zh-CN" sz="2400" dirty="0" smtClean="0">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smtClean="0">
              <a:latin typeface="黑体"/>
              <a:ea typeface="黑体"/>
            </a:endParaRPr>
          </a:p>
        </p:txBody>
      </p:sp>
      <p:sp>
        <p:nvSpPr>
          <p:cNvPr id="22" name="文本框 21"/>
          <p:cNvSpPr txBox="1"/>
          <p:nvPr/>
        </p:nvSpPr>
        <p:spPr>
          <a:xfrm>
            <a:off x="971600" y="123478"/>
            <a:ext cx="5328592" cy="584776"/>
          </a:xfrm>
          <a:prstGeom prst="rect">
            <a:avLst/>
          </a:prstGeom>
          <a:noFill/>
        </p:spPr>
        <p:txBody>
          <a:bodyPr wrap="square" rtlCol="0">
            <a:spAutoFit/>
          </a:bodyPr>
          <a:lstStyle/>
          <a:p>
            <a:r>
              <a:rPr kumimoji="1" lang="zh-CN" altLang="en-US" sz="3200" dirty="0" smtClean="0">
                <a:latin typeface="黑体"/>
                <a:ea typeface="黑体"/>
              </a:rPr>
              <a:t>企业电子商务</a:t>
            </a:r>
            <a:r>
              <a:rPr kumimoji="1" lang="en-US" altLang="zh-CN" sz="3200" dirty="0" smtClean="0">
                <a:latin typeface="黑体"/>
                <a:ea typeface="黑体"/>
              </a:rPr>
              <a:t>-</a:t>
            </a:r>
            <a:r>
              <a:rPr kumimoji="1" lang="zh-CN" altLang="en-US" sz="3200" dirty="0" smtClean="0">
                <a:latin typeface="黑体"/>
                <a:ea typeface="黑体"/>
              </a:rPr>
              <a:t>客户关系管理</a:t>
            </a:r>
            <a:endParaRPr kumimoji="1" lang="zh-CN" altLang="en-US" sz="3200" dirty="0">
              <a:latin typeface="黑体"/>
              <a:ea typeface="黑体"/>
            </a:endParaRPr>
          </a:p>
        </p:txBody>
      </p:sp>
      <p:sp>
        <p:nvSpPr>
          <p:cNvPr id="2" name="文本框 1"/>
          <p:cNvSpPr txBox="1"/>
          <p:nvPr/>
        </p:nvSpPr>
        <p:spPr>
          <a:xfrm>
            <a:off x="755576" y="1203598"/>
            <a:ext cx="7920880" cy="2246769"/>
          </a:xfrm>
          <a:prstGeom prst="rect">
            <a:avLst/>
          </a:prstGeom>
          <a:noFill/>
        </p:spPr>
        <p:txBody>
          <a:bodyPr wrap="square" rtlCol="0">
            <a:spAutoFit/>
          </a:bodyPr>
          <a:lstStyle/>
          <a:p>
            <a:r>
              <a:rPr lang="zh-CN" altLang="en-US" sz="2000" dirty="0">
                <a:latin typeface="黑体"/>
                <a:ea typeface="黑体"/>
              </a:rPr>
              <a:t>呼叫中心（</a:t>
            </a:r>
            <a:r>
              <a:rPr lang="en-US" altLang="zh-CN" sz="2000" dirty="0" smtClean="0">
                <a:latin typeface="黑体"/>
                <a:ea typeface="黑体"/>
              </a:rPr>
              <a:t>Call</a:t>
            </a:r>
            <a:r>
              <a:rPr lang="zh-CN" altLang="zh-CN" sz="2000" dirty="0" smtClean="0">
                <a:latin typeface="黑体"/>
                <a:ea typeface="黑体"/>
              </a:rPr>
              <a:t> </a:t>
            </a:r>
            <a:r>
              <a:rPr lang="en-US" altLang="zh-CN" sz="2000" dirty="0" smtClean="0">
                <a:latin typeface="黑体"/>
                <a:ea typeface="黑体"/>
              </a:rPr>
              <a:t>Center</a:t>
            </a:r>
            <a:r>
              <a:rPr lang="zh-CN" altLang="en-US" sz="2000" dirty="0" smtClean="0">
                <a:latin typeface="黑体"/>
                <a:ea typeface="黑体"/>
              </a:rPr>
              <a:t>）</a:t>
            </a:r>
            <a:r>
              <a:rPr lang="zh-CN" altLang="en-US" sz="2000" dirty="0">
                <a:latin typeface="黑体"/>
                <a:ea typeface="黑体"/>
              </a:rPr>
              <a:t>也称为客户服务中心（</a:t>
            </a:r>
            <a:r>
              <a:rPr lang="en-US" altLang="zh-CN" sz="2000" dirty="0" smtClean="0">
                <a:latin typeface="黑体"/>
                <a:ea typeface="黑体"/>
              </a:rPr>
              <a:t>Customer Service Center</a:t>
            </a:r>
            <a:r>
              <a:rPr lang="zh-CN" altLang="en-US" sz="2000" dirty="0" smtClean="0">
                <a:latin typeface="黑体"/>
                <a:ea typeface="黑体"/>
              </a:rPr>
              <a:t>）</a:t>
            </a:r>
            <a:r>
              <a:rPr lang="zh-CN" altLang="en-US" sz="2000" dirty="0">
                <a:latin typeface="黑体"/>
                <a:ea typeface="黑体"/>
              </a:rPr>
              <a:t>。传统的呼叫中心是集中处理呼叫业务的场所。随着自动语音应答设备（</a:t>
            </a:r>
            <a:r>
              <a:rPr lang="en-US" altLang="zh-CN" sz="2000" dirty="0" smtClean="0">
                <a:latin typeface="黑体"/>
                <a:ea typeface="黑体"/>
              </a:rPr>
              <a:t>VRU</a:t>
            </a:r>
            <a:r>
              <a:rPr lang="zh-CN" altLang="en-US" sz="2000" dirty="0" smtClean="0">
                <a:latin typeface="黑体"/>
                <a:ea typeface="黑体"/>
              </a:rPr>
              <a:t>）</a:t>
            </a:r>
            <a:r>
              <a:rPr lang="zh-CN" altLang="en-US" sz="2000" dirty="0">
                <a:latin typeface="黑体"/>
                <a:ea typeface="黑体"/>
              </a:rPr>
              <a:t>的出现以及互联网的迅速发展， </a:t>
            </a:r>
            <a:r>
              <a:rPr lang="en-US" altLang="zh-CN" sz="2000" dirty="0">
                <a:latin typeface="黑体"/>
                <a:ea typeface="黑体"/>
              </a:rPr>
              <a:t>?</a:t>
            </a:r>
            <a:r>
              <a:rPr lang="zh-CN" altLang="en-US" sz="2000" dirty="0">
                <a:latin typeface="黑体"/>
                <a:ea typeface="黑体"/>
              </a:rPr>
              <a:t>呼叫中心的定义有了新的内涵。现在的呼叫中心是一种基于</a:t>
            </a:r>
            <a:r>
              <a:rPr lang="en-US" altLang="zh-CN" sz="2000" dirty="0" smtClean="0">
                <a:latin typeface="黑体"/>
                <a:ea typeface="黑体"/>
              </a:rPr>
              <a:t>CTI </a:t>
            </a:r>
            <a:r>
              <a:rPr lang="zh-CN" altLang="en-US" sz="2000" dirty="0" smtClean="0">
                <a:latin typeface="黑体"/>
                <a:ea typeface="黑体"/>
              </a:rPr>
              <a:t>技术</a:t>
            </a:r>
            <a:r>
              <a:rPr lang="zh-CN" altLang="en-US" sz="2000" dirty="0">
                <a:latin typeface="黑体"/>
                <a:ea typeface="黑体"/>
              </a:rPr>
              <a:t>（计算机网与通信网集成</a:t>
            </a:r>
            <a:r>
              <a:rPr lang="zh-CN" altLang="en-US" sz="2000" dirty="0" smtClean="0">
                <a:latin typeface="黑体"/>
                <a:ea typeface="黑体"/>
              </a:rPr>
              <a:t>）的一种</a:t>
            </a:r>
            <a:r>
              <a:rPr lang="zh-CN" altLang="en-US" sz="2000" dirty="0">
                <a:latin typeface="黑体"/>
                <a:ea typeface="黑体"/>
              </a:rPr>
              <a:t>新的综合信息服务系统。它是由若干成员组成的工作组，工作组通过网络进行通信，</a:t>
            </a:r>
            <a:r>
              <a:rPr lang="zh-CN" altLang="en-US" sz="2000" dirty="0" smtClean="0">
                <a:latin typeface="黑体"/>
                <a:ea typeface="黑体"/>
              </a:rPr>
              <a:t>共享网络资源，为客户提供交互式服务</a:t>
            </a:r>
            <a:endParaRPr kumimoji="1" lang="zh-CN" altLang="en-US" sz="2000" dirty="0">
              <a:latin typeface="黑体"/>
              <a:ea typeface="黑体"/>
            </a:endParaRPr>
          </a:p>
        </p:txBody>
      </p:sp>
    </p:spTree>
    <p:extLst>
      <p:ext uri="{BB962C8B-B14F-4D97-AF65-F5344CB8AC3E}">
        <p14:creationId xmlns:p14="http://schemas.microsoft.com/office/powerpoint/2010/main" val="168843535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755576" y="699542"/>
            <a:ext cx="7560840" cy="3046988"/>
          </a:xfrm>
          <a:prstGeom prst="rect">
            <a:avLst/>
          </a:prstGeom>
        </p:spPr>
        <p:txBody>
          <a:bodyPr wrap="square">
            <a:spAutoFit/>
          </a:bodyPr>
          <a:lstStyle/>
          <a:p>
            <a:r>
              <a:rPr lang="zh-CN" altLang="en-US" sz="2400" dirty="0" smtClean="0">
                <a:latin typeface="黑体"/>
                <a:ea typeface="黑体"/>
              </a:rPr>
              <a:t>客户关系管理系统</a:t>
            </a:r>
            <a:r>
              <a:rPr lang="en-US" altLang="zh-CN" sz="2400" dirty="0" smtClean="0">
                <a:latin typeface="黑体"/>
                <a:ea typeface="黑体"/>
              </a:rPr>
              <a:t>-</a:t>
            </a:r>
            <a:r>
              <a:rPr lang="zh-CN" altLang="en-US" sz="2400" dirty="0" smtClean="0">
                <a:latin typeface="黑体"/>
                <a:ea typeface="黑体"/>
              </a:rPr>
              <a:t>呼叫中心</a:t>
            </a:r>
            <a:endParaRPr lang="en-US" altLang="zh-CN" sz="2400" dirty="0" smtClean="0">
              <a:latin typeface="黑体"/>
              <a:ea typeface="黑体"/>
            </a:endParaRPr>
          </a:p>
          <a:p>
            <a:endParaRPr lang="en-US" altLang="zh-CN" sz="2400" dirty="0" smtClean="0">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smtClean="0">
              <a:latin typeface="黑体"/>
              <a:ea typeface="黑体"/>
            </a:endParaRPr>
          </a:p>
        </p:txBody>
      </p:sp>
      <p:sp>
        <p:nvSpPr>
          <p:cNvPr id="22" name="文本框 21"/>
          <p:cNvSpPr txBox="1"/>
          <p:nvPr/>
        </p:nvSpPr>
        <p:spPr>
          <a:xfrm>
            <a:off x="971600" y="123478"/>
            <a:ext cx="5328592" cy="584776"/>
          </a:xfrm>
          <a:prstGeom prst="rect">
            <a:avLst/>
          </a:prstGeom>
          <a:noFill/>
        </p:spPr>
        <p:txBody>
          <a:bodyPr wrap="square" rtlCol="0">
            <a:spAutoFit/>
          </a:bodyPr>
          <a:lstStyle/>
          <a:p>
            <a:r>
              <a:rPr kumimoji="1" lang="zh-CN" altLang="en-US" sz="3200" dirty="0" smtClean="0">
                <a:latin typeface="黑体"/>
                <a:ea typeface="黑体"/>
              </a:rPr>
              <a:t>企业电子商务</a:t>
            </a:r>
            <a:r>
              <a:rPr kumimoji="1" lang="en-US" altLang="zh-CN" sz="3200" dirty="0" smtClean="0">
                <a:latin typeface="黑体"/>
                <a:ea typeface="黑体"/>
              </a:rPr>
              <a:t>-</a:t>
            </a:r>
            <a:r>
              <a:rPr kumimoji="1" lang="zh-CN" altLang="en-US" sz="3200" dirty="0" smtClean="0">
                <a:latin typeface="黑体"/>
                <a:ea typeface="黑体"/>
              </a:rPr>
              <a:t>客户关系管理</a:t>
            </a:r>
            <a:endParaRPr kumimoji="1" lang="zh-CN" altLang="en-US" sz="3200" dirty="0">
              <a:latin typeface="黑体"/>
              <a:ea typeface="黑体"/>
            </a:endParaRPr>
          </a:p>
        </p:txBody>
      </p:sp>
      <p:sp>
        <p:nvSpPr>
          <p:cNvPr id="5" name="文本框 4"/>
          <p:cNvSpPr txBox="1"/>
          <p:nvPr/>
        </p:nvSpPr>
        <p:spPr>
          <a:xfrm>
            <a:off x="827584" y="1347614"/>
            <a:ext cx="7560840" cy="3785652"/>
          </a:xfrm>
          <a:prstGeom prst="rect">
            <a:avLst/>
          </a:prstGeom>
          <a:noFill/>
        </p:spPr>
        <p:txBody>
          <a:bodyPr wrap="square" rtlCol="0">
            <a:spAutoFit/>
          </a:bodyPr>
          <a:lstStyle/>
          <a:p>
            <a:r>
              <a:rPr lang="en-US" altLang="zh-CN" sz="2000" dirty="0" smtClean="0">
                <a:latin typeface="黑体"/>
                <a:ea typeface="黑体"/>
              </a:rPr>
              <a:t>(</a:t>
            </a:r>
            <a:r>
              <a:rPr lang="zh-CN" altLang="en-US" sz="2000" dirty="0" smtClean="0">
                <a:latin typeface="黑体"/>
                <a:ea typeface="黑体"/>
              </a:rPr>
              <a:t>一</a:t>
            </a:r>
            <a:r>
              <a:rPr lang="en-US" altLang="zh-CN" sz="2000" dirty="0" smtClean="0">
                <a:latin typeface="黑体"/>
                <a:ea typeface="黑体"/>
              </a:rPr>
              <a:t>)</a:t>
            </a:r>
            <a:r>
              <a:rPr lang="zh-CN" altLang="en-US" sz="2000" dirty="0" smtClean="0">
                <a:latin typeface="黑体"/>
                <a:ea typeface="黑体"/>
              </a:rPr>
              <a:t>呼叫中心的类型： </a:t>
            </a:r>
            <a:endParaRPr lang="en-US" altLang="zh-CN" sz="2000" dirty="0" smtClean="0">
              <a:latin typeface="黑体"/>
              <a:ea typeface="黑体"/>
            </a:endParaRPr>
          </a:p>
          <a:p>
            <a:r>
              <a:rPr lang="zh-CN" altLang="en-US" sz="2000" dirty="0" smtClean="0">
                <a:latin typeface="黑体"/>
                <a:ea typeface="黑体"/>
              </a:rPr>
              <a:t>（</a:t>
            </a:r>
            <a:r>
              <a:rPr lang="en-US" altLang="zh-CN" sz="2000" dirty="0" smtClean="0">
                <a:latin typeface="黑体"/>
                <a:ea typeface="黑体"/>
              </a:rPr>
              <a:t>1</a:t>
            </a:r>
            <a:r>
              <a:rPr lang="zh-CN" altLang="en-US" sz="2000" dirty="0" smtClean="0">
                <a:latin typeface="黑体"/>
                <a:ea typeface="黑体"/>
              </a:rPr>
              <a:t>）电话呼叫中心</a:t>
            </a:r>
            <a:endParaRPr lang="en-US" altLang="zh-CN" sz="2000" dirty="0" smtClean="0">
              <a:latin typeface="黑体"/>
              <a:ea typeface="黑体"/>
            </a:endParaRPr>
          </a:p>
          <a:p>
            <a:r>
              <a:rPr lang="zh-CN" altLang="en-US" sz="2000" dirty="0" smtClean="0">
                <a:latin typeface="黑体"/>
                <a:ea typeface="黑体"/>
              </a:rPr>
              <a:t>（</a:t>
            </a:r>
            <a:r>
              <a:rPr lang="en-US" altLang="zh-CN" sz="2000" dirty="0" smtClean="0">
                <a:latin typeface="黑体"/>
                <a:ea typeface="黑体"/>
              </a:rPr>
              <a:t>2</a:t>
            </a:r>
            <a:r>
              <a:rPr lang="zh-CN" altLang="en-US" sz="2000" dirty="0" smtClean="0">
                <a:latin typeface="黑体"/>
                <a:ea typeface="黑体"/>
              </a:rPr>
              <a:t>）电脑与电话整合呼叫中心</a:t>
            </a:r>
            <a:endParaRPr lang="en-US" altLang="zh-CN" sz="2000" dirty="0" smtClean="0">
              <a:latin typeface="黑体"/>
              <a:ea typeface="黑体"/>
            </a:endParaRPr>
          </a:p>
          <a:p>
            <a:r>
              <a:rPr lang="zh-CN" altLang="en-US" sz="2000" dirty="0" smtClean="0">
                <a:latin typeface="黑体"/>
                <a:ea typeface="黑体"/>
              </a:rPr>
              <a:t>（</a:t>
            </a:r>
            <a:r>
              <a:rPr lang="en-US" altLang="zh-CN" sz="2000" dirty="0" smtClean="0">
                <a:latin typeface="黑体"/>
                <a:ea typeface="黑体"/>
              </a:rPr>
              <a:t>3</a:t>
            </a:r>
            <a:r>
              <a:rPr lang="zh-CN" altLang="en-US" sz="2000" dirty="0" smtClean="0">
                <a:latin typeface="黑体"/>
                <a:ea typeface="黑体"/>
              </a:rPr>
              <a:t>）现代呼叫中心（</a:t>
            </a:r>
            <a:r>
              <a:rPr lang="zh-CN" altLang="en-US" sz="2000" dirty="0">
                <a:latin typeface="黑体"/>
                <a:ea typeface="黑体"/>
              </a:rPr>
              <a:t>常见的现代化呼叫中心主要有互联网呼叫中心（</a:t>
            </a:r>
            <a:r>
              <a:rPr lang="en-US" altLang="zh-CN" sz="2000" dirty="0" smtClean="0">
                <a:latin typeface="黑体"/>
                <a:ea typeface="黑体"/>
              </a:rPr>
              <a:t>Internet Call Center</a:t>
            </a:r>
            <a:r>
              <a:rPr lang="zh-CN" altLang="en-US" sz="2000" dirty="0" smtClean="0">
                <a:latin typeface="黑体"/>
                <a:ea typeface="黑体"/>
              </a:rPr>
              <a:t>，</a:t>
            </a:r>
            <a:r>
              <a:rPr lang="en-US" altLang="zh-CN" sz="2000" dirty="0" smtClean="0">
                <a:latin typeface="黑体"/>
                <a:ea typeface="黑体"/>
              </a:rPr>
              <a:t>ICC</a:t>
            </a:r>
            <a:r>
              <a:rPr lang="zh-CN" altLang="en-US" sz="2000" dirty="0" smtClean="0">
                <a:latin typeface="黑体"/>
                <a:ea typeface="黑体"/>
              </a:rPr>
              <a:t>）</a:t>
            </a:r>
            <a:r>
              <a:rPr lang="zh-CN" altLang="en-US" sz="2000" dirty="0">
                <a:latin typeface="黑体"/>
                <a:ea typeface="黑体"/>
              </a:rPr>
              <a:t>、多媒体呼叫中心和可视化多媒体呼叫中心</a:t>
            </a:r>
            <a:r>
              <a:rPr lang="zh-CN" altLang="en-US" sz="2000" dirty="0" smtClean="0">
                <a:latin typeface="黑体"/>
                <a:ea typeface="黑体"/>
              </a:rPr>
              <a:t>）。</a:t>
            </a:r>
            <a:endParaRPr lang="en-US" altLang="zh-CN" sz="2000" dirty="0" smtClean="0">
              <a:latin typeface="黑体"/>
              <a:ea typeface="黑体"/>
            </a:endParaRPr>
          </a:p>
          <a:p>
            <a:r>
              <a:rPr lang="en-US" altLang="zh-CN" sz="2000" dirty="0" smtClean="0">
                <a:latin typeface="黑体"/>
                <a:ea typeface="黑体"/>
              </a:rPr>
              <a:t>(</a:t>
            </a:r>
            <a:r>
              <a:rPr lang="zh-CN" altLang="en-US" sz="2000" dirty="0" smtClean="0">
                <a:latin typeface="黑体"/>
                <a:ea typeface="黑体"/>
              </a:rPr>
              <a:t>二</a:t>
            </a:r>
            <a:r>
              <a:rPr lang="en-US" altLang="zh-CN" sz="2000" dirty="0" smtClean="0">
                <a:latin typeface="黑体"/>
                <a:ea typeface="黑体"/>
              </a:rPr>
              <a:t>)</a:t>
            </a:r>
            <a:r>
              <a:rPr lang="zh-CN" altLang="en-US" sz="2000" dirty="0">
                <a:latin typeface="黑体"/>
                <a:ea typeface="黑体"/>
              </a:rPr>
              <a:t>呼叫</a:t>
            </a:r>
            <a:r>
              <a:rPr lang="zh-CN" altLang="en-US" sz="2000" dirty="0" smtClean="0">
                <a:latin typeface="黑体"/>
                <a:ea typeface="黑体"/>
              </a:rPr>
              <a:t>中心的功能：</a:t>
            </a:r>
            <a:endParaRPr lang="en-US" altLang="zh-CN" sz="2000" dirty="0" smtClean="0">
              <a:latin typeface="黑体"/>
              <a:ea typeface="黑体"/>
            </a:endParaRPr>
          </a:p>
          <a:p>
            <a:r>
              <a:rPr lang="zh-CN" altLang="en-US" sz="2000" dirty="0">
                <a:latin typeface="黑体"/>
                <a:ea typeface="黑体"/>
              </a:rPr>
              <a:t>（</a:t>
            </a:r>
            <a:r>
              <a:rPr lang="en-US" altLang="zh-CN" sz="2000" dirty="0">
                <a:latin typeface="黑体"/>
                <a:ea typeface="黑体"/>
              </a:rPr>
              <a:t>1</a:t>
            </a:r>
            <a:r>
              <a:rPr lang="zh-CN" altLang="en-US" sz="2000" dirty="0" smtClean="0">
                <a:latin typeface="黑体"/>
                <a:ea typeface="黑体"/>
              </a:rPr>
              <a:t>）倾听客户的声音</a:t>
            </a:r>
            <a:endParaRPr lang="en-US" altLang="zh-CN" sz="2000" dirty="0">
              <a:latin typeface="黑体"/>
              <a:ea typeface="黑体"/>
            </a:endParaRPr>
          </a:p>
          <a:p>
            <a:r>
              <a:rPr lang="zh-CN" altLang="en-US" sz="2000" dirty="0">
                <a:latin typeface="黑体"/>
                <a:ea typeface="黑体"/>
              </a:rPr>
              <a:t>（</a:t>
            </a:r>
            <a:r>
              <a:rPr lang="en-US" altLang="zh-CN" sz="2000" dirty="0">
                <a:latin typeface="黑体"/>
                <a:ea typeface="黑体"/>
              </a:rPr>
              <a:t>2</a:t>
            </a:r>
            <a:r>
              <a:rPr lang="zh-CN" altLang="en-US" sz="2000" dirty="0" smtClean="0">
                <a:latin typeface="黑体"/>
                <a:ea typeface="黑体"/>
              </a:rPr>
              <a:t>）提高客户忠诚度</a:t>
            </a:r>
            <a:endParaRPr lang="en-US" altLang="zh-CN" sz="2000" dirty="0">
              <a:latin typeface="黑体"/>
              <a:ea typeface="黑体"/>
            </a:endParaRPr>
          </a:p>
          <a:p>
            <a:r>
              <a:rPr lang="zh-CN" altLang="en-US" sz="2000" dirty="0">
                <a:latin typeface="黑体"/>
                <a:ea typeface="黑体"/>
              </a:rPr>
              <a:t>（</a:t>
            </a:r>
            <a:r>
              <a:rPr lang="en-US" altLang="zh-CN" sz="2000" dirty="0">
                <a:latin typeface="黑体"/>
                <a:ea typeface="黑体"/>
              </a:rPr>
              <a:t>3</a:t>
            </a:r>
            <a:r>
              <a:rPr lang="zh-CN" altLang="en-US" sz="2000" dirty="0" smtClean="0">
                <a:latin typeface="黑体"/>
                <a:ea typeface="黑体"/>
              </a:rPr>
              <a:t>）提升客户的购物体验</a:t>
            </a:r>
            <a:endParaRPr lang="en-US" altLang="zh-CN" sz="2000" dirty="0" smtClean="0">
              <a:latin typeface="黑体"/>
              <a:ea typeface="黑体"/>
            </a:endParaRPr>
          </a:p>
          <a:p>
            <a:r>
              <a:rPr lang="zh-CN" altLang="en-US" sz="2000" dirty="0" smtClean="0">
                <a:latin typeface="黑体"/>
                <a:ea typeface="黑体"/>
              </a:rPr>
              <a:t>（</a:t>
            </a:r>
            <a:r>
              <a:rPr lang="en-US" altLang="zh-CN" sz="2000" dirty="0" smtClean="0">
                <a:latin typeface="黑体"/>
                <a:ea typeface="黑体"/>
              </a:rPr>
              <a:t>4</a:t>
            </a:r>
            <a:r>
              <a:rPr lang="zh-CN" altLang="en-US" sz="2000" dirty="0" smtClean="0">
                <a:latin typeface="黑体"/>
                <a:ea typeface="黑体"/>
              </a:rPr>
              <a:t>）满足客户更高的服务期望</a:t>
            </a:r>
            <a:endParaRPr lang="en-US" altLang="zh-CN" sz="2000" dirty="0">
              <a:latin typeface="黑体"/>
              <a:ea typeface="黑体"/>
            </a:endParaRPr>
          </a:p>
          <a:p>
            <a:endParaRPr kumimoji="1" lang="zh-CN" altLang="en-US" sz="2000" dirty="0">
              <a:latin typeface="黑体"/>
              <a:ea typeface="黑体"/>
            </a:endParaRPr>
          </a:p>
        </p:txBody>
      </p:sp>
    </p:spTree>
    <p:extLst>
      <p:ext uri="{BB962C8B-B14F-4D97-AF65-F5344CB8AC3E}">
        <p14:creationId xmlns:p14="http://schemas.microsoft.com/office/powerpoint/2010/main" val="1881631473"/>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827584" y="915566"/>
            <a:ext cx="7560840" cy="2677656"/>
          </a:xfrm>
          <a:prstGeom prst="rect">
            <a:avLst/>
          </a:prstGeom>
        </p:spPr>
        <p:txBody>
          <a:bodyPr wrap="square">
            <a:spAutoFit/>
          </a:bodyPr>
          <a:lstStyle/>
          <a:p>
            <a:r>
              <a:rPr lang="zh-CN" altLang="en-US" sz="2400" dirty="0" smtClean="0">
                <a:solidFill>
                  <a:schemeClr val="accent1"/>
                </a:solidFill>
                <a:latin typeface="黑体"/>
                <a:ea typeface="黑体"/>
              </a:rPr>
              <a:t>供应链的含义</a:t>
            </a:r>
            <a:endParaRPr lang="en-US" altLang="zh-CN" sz="2400" dirty="0" smtClean="0">
              <a:solidFill>
                <a:schemeClr val="accent1"/>
              </a:solidFill>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smtClean="0">
              <a:latin typeface="黑体"/>
              <a:ea typeface="黑体"/>
            </a:endParaRPr>
          </a:p>
        </p:txBody>
      </p:sp>
      <p:sp>
        <p:nvSpPr>
          <p:cNvPr id="22" name="文本框 21"/>
          <p:cNvSpPr txBox="1"/>
          <p:nvPr/>
        </p:nvSpPr>
        <p:spPr>
          <a:xfrm>
            <a:off x="971600" y="123478"/>
            <a:ext cx="5328592" cy="584776"/>
          </a:xfrm>
          <a:prstGeom prst="rect">
            <a:avLst/>
          </a:prstGeom>
          <a:noFill/>
        </p:spPr>
        <p:txBody>
          <a:bodyPr wrap="square" rtlCol="0">
            <a:spAutoFit/>
          </a:bodyPr>
          <a:lstStyle/>
          <a:p>
            <a:r>
              <a:rPr kumimoji="1" lang="zh-CN" altLang="en-US" sz="3200" dirty="0" smtClean="0">
                <a:latin typeface="黑体"/>
                <a:ea typeface="黑体"/>
              </a:rPr>
              <a:t>企业电子商务</a:t>
            </a:r>
            <a:r>
              <a:rPr kumimoji="1" lang="en-US" altLang="zh-CN" sz="3200" dirty="0" smtClean="0">
                <a:latin typeface="黑体"/>
                <a:ea typeface="黑体"/>
              </a:rPr>
              <a:t>-</a:t>
            </a:r>
            <a:r>
              <a:rPr kumimoji="1" lang="en-US" altLang="en-US" sz="3200" dirty="0" smtClean="0">
                <a:latin typeface="黑体"/>
                <a:ea typeface="黑体"/>
              </a:rPr>
              <a:t>供应链</a:t>
            </a:r>
            <a:r>
              <a:rPr kumimoji="1" lang="zh-CN" altLang="en-US" sz="3200" dirty="0" smtClean="0">
                <a:latin typeface="黑体"/>
                <a:ea typeface="黑体"/>
              </a:rPr>
              <a:t>管理</a:t>
            </a:r>
            <a:endParaRPr kumimoji="1" lang="zh-CN" altLang="en-US" sz="3200" dirty="0">
              <a:latin typeface="黑体"/>
              <a:ea typeface="黑体"/>
            </a:endParaRPr>
          </a:p>
        </p:txBody>
      </p:sp>
      <p:sp>
        <p:nvSpPr>
          <p:cNvPr id="5" name="文本框 4"/>
          <p:cNvSpPr txBox="1"/>
          <p:nvPr/>
        </p:nvSpPr>
        <p:spPr>
          <a:xfrm>
            <a:off x="827584" y="1347614"/>
            <a:ext cx="7560840" cy="2246769"/>
          </a:xfrm>
          <a:prstGeom prst="rect">
            <a:avLst/>
          </a:prstGeom>
          <a:noFill/>
        </p:spPr>
        <p:txBody>
          <a:bodyPr wrap="square" rtlCol="0">
            <a:spAutoFit/>
          </a:bodyPr>
          <a:lstStyle/>
          <a:p>
            <a:r>
              <a:rPr lang="zh-CN" altLang="en-US" sz="2000" dirty="0" smtClean="0">
                <a:latin typeface="黑体"/>
                <a:ea typeface="黑体"/>
              </a:rPr>
              <a:t>    供应链概念是从扩</a:t>
            </a:r>
            <a:r>
              <a:rPr lang="zh-CN" altLang="en-US" sz="2000" dirty="0">
                <a:latin typeface="黑体"/>
                <a:ea typeface="黑体"/>
              </a:rPr>
              <a:t>展的生产这一概念发展来的，它将企业的生产活动进行了前伸和后延，</a:t>
            </a:r>
            <a:r>
              <a:rPr lang="zh-CN" altLang="en-US" sz="2000" dirty="0" smtClean="0">
                <a:latin typeface="黑体"/>
                <a:ea typeface="黑体"/>
              </a:rPr>
              <a:t>通过计划、</a:t>
            </a:r>
            <a:r>
              <a:rPr lang="zh-CN" altLang="en-US" sz="2000" dirty="0">
                <a:latin typeface="黑体"/>
                <a:ea typeface="黑体"/>
              </a:rPr>
              <a:t>获</a:t>
            </a:r>
            <a:r>
              <a:rPr lang="zh-CN" altLang="en-US" sz="2000" dirty="0" smtClean="0">
                <a:latin typeface="黑体"/>
                <a:ea typeface="黑体"/>
              </a:rPr>
              <a:t>得、存储、分销、服务等活动在顾客和供应商之间形成一种衔接，</a:t>
            </a:r>
            <a:r>
              <a:rPr lang="zh-CN" altLang="en-US" sz="2000" dirty="0">
                <a:latin typeface="黑体"/>
                <a:ea typeface="黑体"/>
              </a:rPr>
              <a:t>从而使企业能够满足顾客需求。供应链管理就是对整个供应链系统进行计划、协调、操作、控制和优化的过程</a:t>
            </a:r>
            <a:r>
              <a:rPr lang="zh-CN" altLang="en-US" sz="2000" dirty="0" smtClean="0">
                <a:latin typeface="黑体"/>
                <a:ea typeface="黑体"/>
              </a:rPr>
              <a:t>。</a:t>
            </a:r>
            <a:endParaRPr lang="en-US" altLang="zh-CN" sz="2000" dirty="0" smtClean="0">
              <a:latin typeface="黑体"/>
              <a:ea typeface="黑体"/>
            </a:endParaRPr>
          </a:p>
          <a:p>
            <a:r>
              <a:rPr lang="zh-CN" altLang="en-US" sz="2000" dirty="0" smtClean="0">
                <a:latin typeface="黑体"/>
                <a:ea typeface="黑体"/>
              </a:rPr>
              <a:t>   最新的供应链概念更加突出了核心企业及在此基础上</a:t>
            </a:r>
            <a:r>
              <a:rPr lang="zh-CN" altLang="en-US" sz="2000" dirty="0">
                <a:latin typeface="黑体"/>
                <a:ea typeface="黑体"/>
              </a:rPr>
              <a:t>形成的网络关系，突出了供应链中的战略伙伴关系。</a:t>
            </a:r>
            <a:endParaRPr kumimoji="1" lang="zh-CN" altLang="en-US" sz="2000" dirty="0">
              <a:latin typeface="黑体"/>
              <a:ea typeface="黑体"/>
            </a:endParaRPr>
          </a:p>
        </p:txBody>
      </p:sp>
    </p:spTree>
    <p:extLst>
      <p:ext uri="{BB962C8B-B14F-4D97-AF65-F5344CB8AC3E}">
        <p14:creationId xmlns:p14="http://schemas.microsoft.com/office/powerpoint/2010/main" val="1584800181"/>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827584" y="915566"/>
            <a:ext cx="7560840" cy="2677656"/>
          </a:xfrm>
          <a:prstGeom prst="rect">
            <a:avLst/>
          </a:prstGeom>
        </p:spPr>
        <p:txBody>
          <a:bodyPr wrap="square">
            <a:spAutoFit/>
          </a:bodyPr>
          <a:lstStyle/>
          <a:p>
            <a:r>
              <a:rPr lang="zh-CN" altLang="en-US" sz="2400" dirty="0" smtClean="0">
                <a:solidFill>
                  <a:schemeClr val="accent1"/>
                </a:solidFill>
                <a:latin typeface="黑体"/>
                <a:ea typeface="黑体"/>
              </a:rPr>
              <a:t>供应链的层次</a:t>
            </a:r>
            <a:endParaRPr lang="en-US" altLang="zh-CN" sz="2400" dirty="0" smtClean="0">
              <a:solidFill>
                <a:schemeClr val="accent1"/>
              </a:solidFill>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smtClean="0">
              <a:latin typeface="黑体"/>
              <a:ea typeface="黑体"/>
            </a:endParaRPr>
          </a:p>
        </p:txBody>
      </p:sp>
      <p:sp>
        <p:nvSpPr>
          <p:cNvPr id="22" name="文本框 21"/>
          <p:cNvSpPr txBox="1"/>
          <p:nvPr/>
        </p:nvSpPr>
        <p:spPr>
          <a:xfrm>
            <a:off x="971600" y="123478"/>
            <a:ext cx="5328592" cy="584776"/>
          </a:xfrm>
          <a:prstGeom prst="rect">
            <a:avLst/>
          </a:prstGeom>
          <a:noFill/>
        </p:spPr>
        <p:txBody>
          <a:bodyPr wrap="square" rtlCol="0">
            <a:spAutoFit/>
          </a:bodyPr>
          <a:lstStyle/>
          <a:p>
            <a:r>
              <a:rPr kumimoji="1" lang="zh-CN" altLang="en-US" sz="3200" dirty="0" smtClean="0">
                <a:latin typeface="黑体"/>
                <a:ea typeface="黑体"/>
              </a:rPr>
              <a:t>企业电子商务</a:t>
            </a:r>
            <a:r>
              <a:rPr kumimoji="1" lang="en-US" altLang="zh-CN" sz="3200" dirty="0" smtClean="0">
                <a:latin typeface="黑体"/>
                <a:ea typeface="黑体"/>
              </a:rPr>
              <a:t>-</a:t>
            </a:r>
            <a:r>
              <a:rPr kumimoji="1" lang="en-US" altLang="en-US" sz="3200" dirty="0" smtClean="0">
                <a:latin typeface="黑体"/>
                <a:ea typeface="黑体"/>
              </a:rPr>
              <a:t>供应链</a:t>
            </a:r>
            <a:r>
              <a:rPr kumimoji="1" lang="zh-CN" altLang="en-US" sz="3200" dirty="0" smtClean="0">
                <a:latin typeface="黑体"/>
                <a:ea typeface="黑体"/>
              </a:rPr>
              <a:t>管理</a:t>
            </a:r>
            <a:endParaRPr kumimoji="1" lang="zh-CN" altLang="en-US" sz="3200" dirty="0">
              <a:latin typeface="黑体"/>
              <a:ea typeface="黑体"/>
            </a:endParaRPr>
          </a:p>
        </p:txBody>
      </p:sp>
      <p:sp>
        <p:nvSpPr>
          <p:cNvPr id="5" name="文本框 4"/>
          <p:cNvSpPr txBox="1"/>
          <p:nvPr/>
        </p:nvSpPr>
        <p:spPr>
          <a:xfrm>
            <a:off x="827584" y="1347614"/>
            <a:ext cx="7560840" cy="3416320"/>
          </a:xfrm>
          <a:prstGeom prst="rect">
            <a:avLst/>
          </a:prstGeom>
          <a:noFill/>
        </p:spPr>
        <p:txBody>
          <a:bodyPr wrap="square" rtlCol="0">
            <a:spAutoFit/>
          </a:bodyPr>
          <a:lstStyle/>
          <a:p>
            <a:r>
              <a:rPr lang="zh-CN" altLang="en-US" sz="2000" dirty="0" smtClean="0">
                <a:latin typeface="黑体"/>
                <a:ea typeface="黑体"/>
              </a:rPr>
              <a:t> </a:t>
            </a:r>
            <a:r>
              <a:rPr lang="en-US" altLang="zh-CN" sz="2000" dirty="0" smtClean="0">
                <a:latin typeface="黑体"/>
                <a:ea typeface="黑体"/>
              </a:rPr>
              <a:t>1.</a:t>
            </a:r>
            <a:r>
              <a:rPr lang="zh-CN" altLang="en-US" sz="2000" dirty="0" smtClean="0">
                <a:latin typeface="黑体"/>
                <a:ea typeface="黑体"/>
              </a:rPr>
              <a:t>企业内部供应链管理 </a:t>
            </a:r>
            <a:endParaRPr lang="en-US" altLang="zh-CN" sz="2000" dirty="0" smtClean="0">
              <a:latin typeface="黑体"/>
              <a:ea typeface="黑体"/>
            </a:endParaRPr>
          </a:p>
          <a:p>
            <a:r>
              <a:rPr lang="zh-CN" altLang="en-US" dirty="0" smtClean="0">
                <a:latin typeface="黑体"/>
                <a:ea typeface="黑体"/>
              </a:rPr>
              <a:t>   它是将企业内部经营</a:t>
            </a:r>
            <a:r>
              <a:rPr lang="zh-CN" altLang="en-US" dirty="0">
                <a:latin typeface="黑体"/>
                <a:ea typeface="黑体"/>
              </a:rPr>
              <a:t>的所有业务单元如订购、采购、库存、计划</a:t>
            </a:r>
            <a:r>
              <a:rPr lang="zh-CN" altLang="en-US" dirty="0" smtClean="0">
                <a:latin typeface="黑体"/>
                <a:ea typeface="黑体"/>
              </a:rPr>
              <a:t>、</a:t>
            </a:r>
            <a:endParaRPr lang="en-US" altLang="zh-CN" dirty="0" smtClean="0">
              <a:latin typeface="黑体"/>
              <a:ea typeface="黑体"/>
            </a:endParaRPr>
          </a:p>
          <a:p>
            <a:r>
              <a:rPr lang="zh-CN" altLang="zh-CN" dirty="0">
                <a:latin typeface="黑体"/>
                <a:ea typeface="黑体"/>
              </a:rPr>
              <a:t> </a:t>
            </a:r>
            <a:r>
              <a:rPr lang="zh-CN" altLang="en-US" dirty="0" smtClean="0">
                <a:latin typeface="黑体"/>
                <a:ea typeface="黑体"/>
              </a:rPr>
              <a:t>   生产</a:t>
            </a:r>
            <a:r>
              <a:rPr lang="zh-CN" altLang="en-US" dirty="0">
                <a:latin typeface="黑体"/>
                <a:ea typeface="黑体"/>
              </a:rPr>
              <a:t>、质量、运输、市场、销售、服务等以及相应的财务活动、</a:t>
            </a:r>
            <a:r>
              <a:rPr lang="zh-CN" altLang="en-US" dirty="0" smtClean="0">
                <a:latin typeface="黑体"/>
                <a:ea typeface="黑体"/>
              </a:rPr>
              <a:t>人事</a:t>
            </a:r>
            <a:endParaRPr lang="en-US" altLang="zh-CN" dirty="0" smtClean="0">
              <a:latin typeface="黑体"/>
              <a:ea typeface="黑体"/>
            </a:endParaRPr>
          </a:p>
          <a:p>
            <a:r>
              <a:rPr lang="zh-CN" altLang="zh-CN" dirty="0">
                <a:latin typeface="黑体"/>
                <a:ea typeface="黑体"/>
              </a:rPr>
              <a:t> </a:t>
            </a:r>
            <a:r>
              <a:rPr lang="zh-CN" altLang="en-US" dirty="0" smtClean="0">
                <a:latin typeface="黑体"/>
                <a:ea typeface="黑体"/>
              </a:rPr>
              <a:t>   管理等均纳入供应链进行统筹</a:t>
            </a:r>
            <a:r>
              <a:rPr lang="zh-CN" altLang="en-US" dirty="0">
                <a:latin typeface="黑体"/>
                <a:ea typeface="黑体"/>
              </a:rPr>
              <a:t>管理</a:t>
            </a:r>
            <a:r>
              <a:rPr lang="zh-CN" altLang="en-US" dirty="0" smtClean="0">
                <a:latin typeface="黑体"/>
                <a:ea typeface="黑体"/>
              </a:rPr>
              <a:t>。</a:t>
            </a:r>
            <a:endParaRPr lang="en-US" altLang="zh-CN" sz="2000" dirty="0" smtClean="0">
              <a:latin typeface="黑体"/>
              <a:ea typeface="黑体"/>
            </a:endParaRPr>
          </a:p>
          <a:p>
            <a:r>
              <a:rPr kumimoji="1" lang="zh-CN" altLang="zh-CN" sz="2000" dirty="0" smtClean="0">
                <a:latin typeface="黑体"/>
                <a:ea typeface="黑体"/>
              </a:rPr>
              <a:t>2</a:t>
            </a:r>
            <a:r>
              <a:rPr kumimoji="1" lang="en-US" altLang="zh-CN" sz="2000" dirty="0" smtClean="0">
                <a:latin typeface="黑体"/>
                <a:ea typeface="黑体"/>
              </a:rPr>
              <a:t>.</a:t>
            </a:r>
            <a:r>
              <a:rPr kumimoji="1" lang="zh-CN" altLang="en-US" sz="2000" dirty="0" smtClean="0">
                <a:latin typeface="黑体"/>
                <a:ea typeface="黑体"/>
              </a:rPr>
              <a:t>产业供应链管理</a:t>
            </a:r>
            <a:endParaRPr kumimoji="1" lang="en-US" altLang="zh-CN" sz="2000" dirty="0" smtClean="0">
              <a:latin typeface="黑体"/>
              <a:ea typeface="黑体"/>
            </a:endParaRPr>
          </a:p>
          <a:p>
            <a:r>
              <a:rPr lang="zh-CN" altLang="en-US" sz="2000" dirty="0" smtClean="0">
                <a:latin typeface="黑体"/>
                <a:ea typeface="黑体"/>
              </a:rPr>
              <a:t>  它是将企业内部供应链</a:t>
            </a:r>
            <a:r>
              <a:rPr lang="zh-CN" altLang="en-US" sz="2000" dirty="0">
                <a:latin typeface="黑体"/>
                <a:ea typeface="黑体"/>
              </a:rPr>
              <a:t>管理延伸和发展为面向全行业</a:t>
            </a:r>
            <a:r>
              <a:rPr lang="zh-CN" altLang="en-US" sz="2000" dirty="0" smtClean="0">
                <a:latin typeface="黑体"/>
                <a:ea typeface="黑体"/>
              </a:rPr>
              <a:t>的产业链</a:t>
            </a:r>
            <a:endParaRPr lang="en-US" altLang="zh-CN" sz="2000" dirty="0" smtClean="0">
              <a:latin typeface="黑体"/>
              <a:ea typeface="黑体"/>
            </a:endParaRPr>
          </a:p>
          <a:p>
            <a:r>
              <a:rPr lang="zh-CN" altLang="zh-CN" sz="2000" dirty="0">
                <a:latin typeface="黑体"/>
                <a:ea typeface="黑体"/>
              </a:rPr>
              <a:t> </a:t>
            </a:r>
            <a:r>
              <a:rPr lang="zh-CN" altLang="en-US" sz="2000" dirty="0" smtClean="0">
                <a:latin typeface="黑体"/>
                <a:ea typeface="黑体"/>
              </a:rPr>
              <a:t>  管理</a:t>
            </a:r>
            <a:r>
              <a:rPr lang="zh-CN" altLang="en-US" sz="2000" dirty="0">
                <a:latin typeface="黑体"/>
                <a:ea typeface="黑体"/>
              </a:rPr>
              <a:t>，管理资金从内部扩展到外部。</a:t>
            </a:r>
            <a:endParaRPr kumimoji="1" lang="en-US" altLang="zh-CN" sz="2000" dirty="0" smtClean="0">
              <a:latin typeface="黑体"/>
              <a:ea typeface="黑体"/>
            </a:endParaRPr>
          </a:p>
          <a:p>
            <a:r>
              <a:rPr kumimoji="1" lang="en-US" altLang="zh-CN" sz="2000" dirty="0" smtClean="0">
                <a:latin typeface="黑体"/>
                <a:ea typeface="黑体"/>
              </a:rPr>
              <a:t>3.</a:t>
            </a:r>
            <a:r>
              <a:rPr kumimoji="1" lang="zh-CN" altLang="en-US" sz="2000" dirty="0" smtClean="0">
                <a:latin typeface="黑体"/>
                <a:ea typeface="黑体"/>
              </a:rPr>
              <a:t>全球网络供应链管理</a:t>
            </a:r>
            <a:endParaRPr kumimoji="1" lang="en-US" altLang="zh-CN" sz="2000" dirty="0" smtClean="0">
              <a:latin typeface="黑体"/>
              <a:ea typeface="黑体"/>
            </a:endParaRPr>
          </a:p>
          <a:p>
            <a:r>
              <a:rPr lang="zh-CN" altLang="en-US" sz="2000" dirty="0">
                <a:latin typeface="黑体"/>
                <a:ea typeface="黑体"/>
              </a:rPr>
              <a:t>基于互联网的开放式的全球网络供应链。在全球网络供应链中，企业的形态和边界将产生根本性改变，整个供应链的协同运作将取代传统的电子订单，供应商与客户之间的信息交流更为直接、透明。</a:t>
            </a:r>
            <a:endParaRPr kumimoji="1" lang="zh-CN" altLang="en-US" sz="2000" dirty="0">
              <a:latin typeface="黑体"/>
              <a:ea typeface="黑体"/>
            </a:endParaRPr>
          </a:p>
        </p:txBody>
      </p:sp>
    </p:spTree>
    <p:extLst>
      <p:ext uri="{BB962C8B-B14F-4D97-AF65-F5344CB8AC3E}">
        <p14:creationId xmlns:p14="http://schemas.microsoft.com/office/powerpoint/2010/main" val="158905441"/>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827584" y="771550"/>
            <a:ext cx="7560840" cy="2677656"/>
          </a:xfrm>
          <a:prstGeom prst="rect">
            <a:avLst/>
          </a:prstGeom>
        </p:spPr>
        <p:txBody>
          <a:bodyPr wrap="square">
            <a:spAutoFit/>
          </a:bodyPr>
          <a:lstStyle/>
          <a:p>
            <a:r>
              <a:rPr lang="zh-CN" altLang="en-US" sz="2400" dirty="0" smtClean="0">
                <a:solidFill>
                  <a:schemeClr val="accent1"/>
                </a:solidFill>
                <a:latin typeface="黑体"/>
                <a:ea typeface="黑体"/>
              </a:rPr>
              <a:t>供应链系统的组成</a:t>
            </a:r>
            <a:endParaRPr lang="en-US" altLang="zh-CN" sz="2400" dirty="0" smtClean="0">
              <a:solidFill>
                <a:schemeClr val="accent1"/>
              </a:solidFill>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smtClean="0">
              <a:latin typeface="黑体"/>
              <a:ea typeface="黑体"/>
            </a:endParaRPr>
          </a:p>
        </p:txBody>
      </p:sp>
      <p:sp>
        <p:nvSpPr>
          <p:cNvPr id="22" name="文本框 21"/>
          <p:cNvSpPr txBox="1"/>
          <p:nvPr/>
        </p:nvSpPr>
        <p:spPr>
          <a:xfrm>
            <a:off x="971600" y="123478"/>
            <a:ext cx="5328592" cy="584776"/>
          </a:xfrm>
          <a:prstGeom prst="rect">
            <a:avLst/>
          </a:prstGeom>
          <a:noFill/>
        </p:spPr>
        <p:txBody>
          <a:bodyPr wrap="square" rtlCol="0">
            <a:spAutoFit/>
          </a:bodyPr>
          <a:lstStyle/>
          <a:p>
            <a:r>
              <a:rPr kumimoji="1" lang="zh-CN" altLang="en-US" sz="3200" dirty="0" smtClean="0">
                <a:latin typeface="黑体"/>
                <a:ea typeface="黑体"/>
              </a:rPr>
              <a:t>企业电子商务</a:t>
            </a:r>
            <a:r>
              <a:rPr kumimoji="1" lang="en-US" altLang="zh-CN" sz="3200" dirty="0" smtClean="0">
                <a:latin typeface="黑体"/>
                <a:ea typeface="黑体"/>
              </a:rPr>
              <a:t>-</a:t>
            </a:r>
            <a:r>
              <a:rPr kumimoji="1" lang="en-US" altLang="en-US" sz="3200" dirty="0" smtClean="0">
                <a:latin typeface="黑体"/>
                <a:ea typeface="黑体"/>
              </a:rPr>
              <a:t>供应链</a:t>
            </a:r>
            <a:r>
              <a:rPr kumimoji="1" lang="zh-CN" altLang="en-US" sz="3200" dirty="0" smtClean="0">
                <a:latin typeface="黑体"/>
                <a:ea typeface="黑体"/>
              </a:rPr>
              <a:t>管理</a:t>
            </a:r>
            <a:endParaRPr kumimoji="1" lang="zh-CN" altLang="en-US" sz="3200" dirty="0">
              <a:latin typeface="黑体"/>
              <a:ea typeface="黑体"/>
            </a:endParaRPr>
          </a:p>
        </p:txBody>
      </p:sp>
      <p:sp>
        <p:nvSpPr>
          <p:cNvPr id="5" name="文本框 4"/>
          <p:cNvSpPr txBox="1"/>
          <p:nvPr/>
        </p:nvSpPr>
        <p:spPr>
          <a:xfrm>
            <a:off x="827584" y="1347614"/>
            <a:ext cx="7560840" cy="3200877"/>
          </a:xfrm>
          <a:prstGeom prst="rect">
            <a:avLst/>
          </a:prstGeom>
          <a:noFill/>
        </p:spPr>
        <p:txBody>
          <a:bodyPr wrap="square" rtlCol="0">
            <a:spAutoFit/>
          </a:bodyPr>
          <a:lstStyle/>
          <a:p>
            <a:r>
              <a:rPr lang="zh-CN" altLang="en-US" sz="2000" dirty="0" smtClean="0">
                <a:latin typeface="黑体"/>
                <a:ea typeface="黑体"/>
              </a:rPr>
              <a:t> 一</a:t>
            </a:r>
            <a:r>
              <a:rPr lang="en-US" altLang="zh-CN" sz="2000" dirty="0" smtClean="0">
                <a:latin typeface="黑体"/>
                <a:ea typeface="黑体"/>
              </a:rPr>
              <a:t>.</a:t>
            </a:r>
            <a:r>
              <a:rPr lang="zh-CN" altLang="en-US" sz="2000" dirty="0" smtClean="0">
                <a:latin typeface="黑体"/>
                <a:ea typeface="黑体"/>
              </a:rPr>
              <a:t>供应链计划系统 </a:t>
            </a:r>
            <a:endParaRPr lang="en-US" altLang="zh-CN" sz="2000" dirty="0" smtClean="0">
              <a:latin typeface="黑体"/>
              <a:ea typeface="黑体"/>
            </a:endParaRPr>
          </a:p>
          <a:p>
            <a:r>
              <a:rPr lang="zh-CN" altLang="en-US" dirty="0" smtClean="0">
                <a:latin typeface="黑体"/>
                <a:ea typeface="黑体"/>
              </a:rPr>
              <a:t>   </a:t>
            </a:r>
            <a:r>
              <a:rPr lang="en-US" altLang="zh-CN" dirty="0" smtClean="0">
                <a:latin typeface="黑体"/>
                <a:ea typeface="黑体"/>
              </a:rPr>
              <a:t>1</a:t>
            </a:r>
            <a:r>
              <a:rPr lang="zh-CN" altLang="en-US" dirty="0" smtClean="0">
                <a:latin typeface="黑体"/>
                <a:ea typeface="黑体"/>
              </a:rPr>
              <a:t>）订单支持模块   </a:t>
            </a:r>
            <a:r>
              <a:rPr lang="en-US" altLang="zh-CN" dirty="0" smtClean="0">
                <a:latin typeface="黑体"/>
                <a:ea typeface="黑体"/>
              </a:rPr>
              <a:t>2</a:t>
            </a:r>
            <a:r>
              <a:rPr lang="zh-CN" altLang="en-US" dirty="0" smtClean="0">
                <a:latin typeface="黑体"/>
                <a:ea typeface="黑体"/>
              </a:rPr>
              <a:t>）生产计划模块   </a:t>
            </a:r>
            <a:r>
              <a:rPr lang="en-US" altLang="zh-CN" dirty="0" smtClean="0">
                <a:latin typeface="黑体"/>
                <a:ea typeface="黑体"/>
              </a:rPr>
              <a:t>3</a:t>
            </a:r>
            <a:r>
              <a:rPr lang="zh-CN" altLang="en-US" dirty="0" smtClean="0">
                <a:latin typeface="黑体"/>
                <a:ea typeface="黑体"/>
              </a:rPr>
              <a:t>）需求计划模块 </a:t>
            </a:r>
            <a:endParaRPr lang="en-US" altLang="zh-CN" dirty="0" smtClean="0">
              <a:latin typeface="黑体"/>
              <a:ea typeface="黑体"/>
            </a:endParaRPr>
          </a:p>
          <a:p>
            <a:r>
              <a:rPr lang="zh-CN" altLang="zh-CN" dirty="0">
                <a:latin typeface="黑体"/>
                <a:ea typeface="黑体"/>
              </a:rPr>
              <a:t> </a:t>
            </a:r>
            <a:r>
              <a:rPr lang="zh-CN" altLang="en-US" dirty="0" smtClean="0">
                <a:latin typeface="黑体"/>
                <a:ea typeface="黑体"/>
              </a:rPr>
              <a:t>   </a:t>
            </a:r>
            <a:r>
              <a:rPr lang="en-US" altLang="zh-CN" dirty="0" smtClean="0">
                <a:latin typeface="黑体"/>
                <a:ea typeface="黑体"/>
              </a:rPr>
              <a:t>4</a:t>
            </a:r>
            <a:r>
              <a:rPr lang="zh-CN" altLang="en-US" dirty="0" smtClean="0">
                <a:latin typeface="黑体"/>
                <a:ea typeface="黑体"/>
              </a:rPr>
              <a:t>）分销计划模块   </a:t>
            </a:r>
            <a:r>
              <a:rPr lang="en-US" altLang="zh-CN" dirty="0" smtClean="0">
                <a:latin typeface="黑体"/>
                <a:ea typeface="黑体"/>
              </a:rPr>
              <a:t>5</a:t>
            </a:r>
            <a:r>
              <a:rPr lang="zh-CN" altLang="en-US" dirty="0" smtClean="0">
                <a:latin typeface="黑体"/>
                <a:ea typeface="黑体"/>
              </a:rPr>
              <a:t>）运输计划模块</a:t>
            </a:r>
            <a:endParaRPr lang="en-US" altLang="zh-CN" dirty="0">
              <a:latin typeface="黑体"/>
              <a:ea typeface="黑体"/>
            </a:endParaRPr>
          </a:p>
          <a:p>
            <a:r>
              <a:rPr lang="zh-CN" altLang="en-US" dirty="0">
                <a:latin typeface="黑体"/>
                <a:ea typeface="黑体"/>
              </a:rPr>
              <a:t>供应链计划系统通过对生产计划和配送计划进行必要的调整来满足这些要求，还要保证供应链上受影响的每个环节都能了解到变化的信息</a:t>
            </a:r>
            <a:r>
              <a:rPr lang="zh-CN" altLang="en-US" dirty="0" smtClean="0">
                <a:latin typeface="黑体"/>
                <a:ea typeface="黑体"/>
              </a:rPr>
              <a:t>。</a:t>
            </a:r>
            <a:endParaRPr lang="en-US" altLang="zh-CN" dirty="0" smtClean="0">
              <a:latin typeface="黑体"/>
              <a:ea typeface="黑体"/>
            </a:endParaRPr>
          </a:p>
          <a:p>
            <a:r>
              <a:rPr kumimoji="1" lang="zh-CN" altLang="en-US" sz="2000" dirty="0" smtClean="0">
                <a:latin typeface="黑体"/>
                <a:ea typeface="黑体"/>
              </a:rPr>
              <a:t>二</a:t>
            </a:r>
            <a:r>
              <a:rPr kumimoji="1" lang="en-US" altLang="zh-CN" sz="2000" dirty="0" smtClean="0">
                <a:latin typeface="黑体"/>
                <a:ea typeface="黑体"/>
              </a:rPr>
              <a:t>.</a:t>
            </a:r>
            <a:r>
              <a:rPr kumimoji="1" lang="zh-CN" altLang="en-US" sz="2000" dirty="0" smtClean="0">
                <a:latin typeface="黑体"/>
                <a:ea typeface="黑体"/>
              </a:rPr>
              <a:t>供应链执行系统</a:t>
            </a:r>
            <a:endParaRPr kumimoji="1" lang="en-US" altLang="zh-CN" sz="2000" dirty="0" smtClean="0">
              <a:latin typeface="黑体"/>
              <a:ea typeface="黑体"/>
            </a:endParaRPr>
          </a:p>
          <a:p>
            <a:r>
              <a:rPr lang="zh-CN" altLang="en-US" dirty="0">
                <a:latin typeface="黑体"/>
                <a:ea typeface="黑体"/>
              </a:rPr>
              <a:t>供应链执行就是以及时、经济、有效的方式满足客户的特殊需求，它是提高竞争力的关键因素。供应链计划系统可通过精简采购和生产流程来降低成本。供应链执行系统则通过保证企业按承诺交货以提高客户对企业的满意度</a:t>
            </a:r>
            <a:r>
              <a:rPr lang="zh-CN" altLang="en-US" dirty="0" smtClean="0">
                <a:latin typeface="黑体"/>
                <a:ea typeface="黑体"/>
              </a:rPr>
              <a:t>。</a:t>
            </a:r>
            <a:endParaRPr lang="en-US" altLang="zh-CN" dirty="0" smtClean="0">
              <a:latin typeface="黑体"/>
              <a:ea typeface="黑体"/>
            </a:endParaRPr>
          </a:p>
          <a:p>
            <a:r>
              <a:rPr kumimoji="1" lang="zh-CN" altLang="en-US" dirty="0" smtClean="0">
                <a:latin typeface="黑体"/>
                <a:ea typeface="黑体"/>
              </a:rPr>
              <a:t>系统由订单计划模块、生产模块、补货模块、分销管理、逆向后勤组成</a:t>
            </a:r>
            <a:endParaRPr kumimoji="1" lang="zh-CN" altLang="en-US" dirty="0">
              <a:latin typeface="黑体"/>
              <a:ea typeface="黑体"/>
            </a:endParaRPr>
          </a:p>
        </p:txBody>
      </p:sp>
    </p:spTree>
    <p:extLst>
      <p:ext uri="{BB962C8B-B14F-4D97-AF65-F5344CB8AC3E}">
        <p14:creationId xmlns:p14="http://schemas.microsoft.com/office/powerpoint/2010/main" val="409762070"/>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827584" y="915566"/>
            <a:ext cx="7560840" cy="2677656"/>
          </a:xfrm>
          <a:prstGeom prst="rect">
            <a:avLst/>
          </a:prstGeom>
        </p:spPr>
        <p:txBody>
          <a:bodyPr wrap="square">
            <a:spAutoFit/>
          </a:bodyPr>
          <a:lstStyle/>
          <a:p>
            <a:r>
              <a:rPr lang="zh-CN" altLang="en-US" sz="2400" dirty="0" smtClean="0">
                <a:solidFill>
                  <a:schemeClr val="accent1"/>
                </a:solidFill>
                <a:latin typeface="黑体"/>
                <a:ea typeface="黑体"/>
              </a:rPr>
              <a:t>销售链管理的含义</a:t>
            </a:r>
            <a:endParaRPr lang="en-US" altLang="zh-CN" sz="2400" dirty="0" smtClean="0">
              <a:solidFill>
                <a:schemeClr val="accent1"/>
              </a:solidFill>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smtClean="0">
              <a:latin typeface="黑体"/>
              <a:ea typeface="黑体"/>
            </a:endParaRPr>
          </a:p>
        </p:txBody>
      </p:sp>
      <p:sp>
        <p:nvSpPr>
          <p:cNvPr id="22" name="文本框 21"/>
          <p:cNvSpPr txBox="1"/>
          <p:nvPr/>
        </p:nvSpPr>
        <p:spPr>
          <a:xfrm>
            <a:off x="971600" y="123478"/>
            <a:ext cx="5328592" cy="584776"/>
          </a:xfrm>
          <a:prstGeom prst="rect">
            <a:avLst/>
          </a:prstGeom>
          <a:noFill/>
        </p:spPr>
        <p:txBody>
          <a:bodyPr wrap="square" rtlCol="0">
            <a:spAutoFit/>
          </a:bodyPr>
          <a:lstStyle/>
          <a:p>
            <a:r>
              <a:rPr kumimoji="1" lang="zh-CN" altLang="en-US" sz="3200" dirty="0" smtClean="0">
                <a:latin typeface="黑体"/>
                <a:ea typeface="黑体"/>
              </a:rPr>
              <a:t>企业电子商务</a:t>
            </a:r>
            <a:r>
              <a:rPr kumimoji="1" lang="en-US" altLang="zh-CN" sz="3200" dirty="0" smtClean="0">
                <a:latin typeface="黑体"/>
                <a:ea typeface="黑体"/>
              </a:rPr>
              <a:t>-</a:t>
            </a:r>
            <a:r>
              <a:rPr kumimoji="1" lang="zh-CN" altLang="en-US" sz="3200" dirty="0" smtClean="0">
                <a:latin typeface="黑体"/>
                <a:ea typeface="黑体"/>
              </a:rPr>
              <a:t>销售</a:t>
            </a:r>
            <a:r>
              <a:rPr kumimoji="1" lang="en-US" altLang="en-US" sz="3200" dirty="0" smtClean="0">
                <a:latin typeface="黑体"/>
                <a:ea typeface="黑体"/>
              </a:rPr>
              <a:t>链</a:t>
            </a:r>
            <a:r>
              <a:rPr kumimoji="1" lang="zh-CN" altLang="en-US" sz="3200" dirty="0" smtClean="0">
                <a:latin typeface="黑体"/>
                <a:ea typeface="黑体"/>
              </a:rPr>
              <a:t>管理</a:t>
            </a:r>
            <a:endParaRPr kumimoji="1" lang="zh-CN" altLang="en-US" sz="3200" dirty="0">
              <a:latin typeface="黑体"/>
              <a:ea typeface="黑体"/>
            </a:endParaRPr>
          </a:p>
        </p:txBody>
      </p:sp>
      <p:sp>
        <p:nvSpPr>
          <p:cNvPr id="5" name="文本框 4"/>
          <p:cNvSpPr txBox="1"/>
          <p:nvPr/>
        </p:nvSpPr>
        <p:spPr>
          <a:xfrm>
            <a:off x="827584" y="1347614"/>
            <a:ext cx="7560840" cy="2246769"/>
          </a:xfrm>
          <a:prstGeom prst="rect">
            <a:avLst/>
          </a:prstGeom>
          <a:noFill/>
        </p:spPr>
        <p:txBody>
          <a:bodyPr wrap="square" rtlCol="0">
            <a:spAutoFit/>
          </a:bodyPr>
          <a:lstStyle/>
          <a:p>
            <a:r>
              <a:rPr lang="zh-CN" altLang="en-US" sz="2000" dirty="0" smtClean="0">
                <a:latin typeface="黑体"/>
                <a:ea typeface="黑体"/>
              </a:rPr>
              <a:t>   销售链管理就是订单获</a:t>
            </a:r>
            <a:r>
              <a:rPr lang="zh-CN" altLang="en-US" sz="2000" dirty="0">
                <a:latin typeface="黑体"/>
                <a:ea typeface="黑体"/>
              </a:rPr>
              <a:t>取的整合战略，其广义的定义是用信息技术支持从客户初次联系到交货的整个销售过程。实施销售链管理要求企业放弃目前将分散的任务（如销售渠道管理、产品配置或产品定价等）自动化的做法，构造支持订单获取完整流程的销售链应用结构。企业要从客户的立场出发，把订单获取看做是业务流程，而不仅是职能部门的活动。也就是说，应将销售链管理应用作为工具来整合企业获取订单的一系列活动。</a:t>
            </a:r>
            <a:endParaRPr kumimoji="1" lang="zh-CN" altLang="en-US" sz="2000" dirty="0">
              <a:latin typeface="黑体"/>
              <a:ea typeface="黑体"/>
            </a:endParaRPr>
          </a:p>
        </p:txBody>
      </p:sp>
    </p:spTree>
    <p:extLst>
      <p:ext uri="{BB962C8B-B14F-4D97-AF65-F5344CB8AC3E}">
        <p14:creationId xmlns:p14="http://schemas.microsoft.com/office/powerpoint/2010/main" val="80827971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827584" y="915566"/>
            <a:ext cx="7560840" cy="2677656"/>
          </a:xfrm>
          <a:prstGeom prst="rect">
            <a:avLst/>
          </a:prstGeom>
        </p:spPr>
        <p:txBody>
          <a:bodyPr wrap="square">
            <a:spAutoFit/>
          </a:bodyPr>
          <a:lstStyle/>
          <a:p>
            <a:r>
              <a:rPr lang="zh-CN" altLang="en-US" sz="2400" dirty="0" smtClean="0">
                <a:solidFill>
                  <a:schemeClr val="accent1"/>
                </a:solidFill>
                <a:latin typeface="黑体"/>
                <a:ea typeface="黑体"/>
              </a:rPr>
              <a:t>销售链管理的应用</a:t>
            </a:r>
            <a:endParaRPr lang="en-US" altLang="zh-CN" sz="2400" dirty="0" smtClean="0">
              <a:solidFill>
                <a:schemeClr val="accent1"/>
              </a:solidFill>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smtClean="0">
              <a:latin typeface="黑体"/>
              <a:ea typeface="黑体"/>
            </a:endParaRPr>
          </a:p>
        </p:txBody>
      </p:sp>
      <p:sp>
        <p:nvSpPr>
          <p:cNvPr id="22" name="文本框 21"/>
          <p:cNvSpPr txBox="1"/>
          <p:nvPr/>
        </p:nvSpPr>
        <p:spPr>
          <a:xfrm>
            <a:off x="971600" y="123478"/>
            <a:ext cx="5328592" cy="584776"/>
          </a:xfrm>
          <a:prstGeom prst="rect">
            <a:avLst/>
          </a:prstGeom>
          <a:noFill/>
        </p:spPr>
        <p:txBody>
          <a:bodyPr wrap="square" rtlCol="0">
            <a:spAutoFit/>
          </a:bodyPr>
          <a:lstStyle/>
          <a:p>
            <a:r>
              <a:rPr kumimoji="1" lang="zh-CN" altLang="en-US" sz="3200" dirty="0" smtClean="0">
                <a:latin typeface="黑体"/>
                <a:ea typeface="黑体"/>
              </a:rPr>
              <a:t>企业电子商务</a:t>
            </a:r>
            <a:r>
              <a:rPr kumimoji="1" lang="en-US" altLang="zh-CN" sz="3200" dirty="0" smtClean="0">
                <a:latin typeface="黑体"/>
                <a:ea typeface="黑体"/>
              </a:rPr>
              <a:t>-</a:t>
            </a:r>
            <a:r>
              <a:rPr kumimoji="1" lang="zh-CN" altLang="en-US" sz="3200" dirty="0" smtClean="0">
                <a:latin typeface="黑体"/>
                <a:ea typeface="黑体"/>
              </a:rPr>
              <a:t>销售</a:t>
            </a:r>
            <a:r>
              <a:rPr kumimoji="1" lang="en-US" altLang="en-US" sz="3200" dirty="0" smtClean="0">
                <a:latin typeface="黑体"/>
                <a:ea typeface="黑体"/>
              </a:rPr>
              <a:t>链</a:t>
            </a:r>
            <a:r>
              <a:rPr kumimoji="1" lang="zh-CN" altLang="en-US" sz="3200" dirty="0" smtClean="0">
                <a:latin typeface="黑体"/>
                <a:ea typeface="黑体"/>
              </a:rPr>
              <a:t>管理</a:t>
            </a:r>
            <a:endParaRPr kumimoji="1" lang="zh-CN" altLang="en-US" sz="3200" dirty="0">
              <a:latin typeface="黑体"/>
              <a:ea typeface="黑体"/>
            </a:endParaRPr>
          </a:p>
        </p:txBody>
      </p:sp>
      <p:sp>
        <p:nvSpPr>
          <p:cNvPr id="5" name="文本框 4"/>
          <p:cNvSpPr txBox="1"/>
          <p:nvPr/>
        </p:nvSpPr>
        <p:spPr>
          <a:xfrm>
            <a:off x="827584" y="1347614"/>
            <a:ext cx="7560840" cy="1938992"/>
          </a:xfrm>
          <a:prstGeom prst="rect">
            <a:avLst/>
          </a:prstGeom>
          <a:noFill/>
        </p:spPr>
        <p:txBody>
          <a:bodyPr wrap="square" rtlCol="0">
            <a:spAutoFit/>
          </a:bodyPr>
          <a:lstStyle/>
          <a:p>
            <a:r>
              <a:rPr lang="zh-CN" altLang="en-US" sz="2000" dirty="0" smtClean="0">
                <a:latin typeface="黑体"/>
                <a:ea typeface="黑体"/>
              </a:rPr>
              <a:t>    企业要开发销售链应用结构</a:t>
            </a:r>
            <a:r>
              <a:rPr lang="zh-CN" altLang="en-US" sz="2000" dirty="0">
                <a:latin typeface="黑体"/>
                <a:ea typeface="黑体"/>
              </a:rPr>
              <a:t>，应将订单获取流程的关键环节自动化，包括产品目录和销售配置系统、定价系统、销售激励系统及订单管理系统等，然后将这些应用连接并整合。整合可以让销售队伍共享诸如定价、客户联系历史等信息，也有助于管理销售活动，包括确定下次会面的时间、了解买方的决策者及其态度、了解会面对购买决策者的影响及确定销售队伍随后的行动。</a:t>
            </a:r>
            <a:endParaRPr kumimoji="1" lang="zh-CN" altLang="en-US" sz="2000" dirty="0">
              <a:latin typeface="黑体"/>
              <a:ea typeface="黑体"/>
            </a:endParaRPr>
          </a:p>
        </p:txBody>
      </p:sp>
    </p:spTree>
    <p:extLst>
      <p:ext uri="{BB962C8B-B14F-4D97-AF65-F5344CB8AC3E}">
        <p14:creationId xmlns:p14="http://schemas.microsoft.com/office/powerpoint/2010/main" val="3526371483"/>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827584" y="915566"/>
            <a:ext cx="7560840" cy="2677656"/>
          </a:xfrm>
          <a:prstGeom prst="rect">
            <a:avLst/>
          </a:prstGeom>
        </p:spPr>
        <p:txBody>
          <a:bodyPr wrap="square">
            <a:spAutoFit/>
          </a:bodyPr>
          <a:lstStyle/>
          <a:p>
            <a:r>
              <a:rPr lang="zh-CN" altLang="en-US" sz="2400" dirty="0" smtClean="0">
                <a:solidFill>
                  <a:schemeClr val="accent1"/>
                </a:solidFill>
                <a:latin typeface="黑体"/>
                <a:ea typeface="黑体"/>
              </a:rPr>
              <a:t>企业资源规划的功能</a:t>
            </a:r>
            <a:endParaRPr lang="en-US" altLang="zh-CN" sz="2400" dirty="0" smtClean="0">
              <a:solidFill>
                <a:schemeClr val="accent1"/>
              </a:solidFill>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smtClean="0">
              <a:latin typeface="黑体"/>
              <a:ea typeface="黑体"/>
            </a:endParaRPr>
          </a:p>
        </p:txBody>
      </p:sp>
      <p:sp>
        <p:nvSpPr>
          <p:cNvPr id="22" name="文本框 21"/>
          <p:cNvSpPr txBox="1"/>
          <p:nvPr/>
        </p:nvSpPr>
        <p:spPr>
          <a:xfrm>
            <a:off x="971600" y="123478"/>
            <a:ext cx="5328592" cy="584776"/>
          </a:xfrm>
          <a:prstGeom prst="rect">
            <a:avLst/>
          </a:prstGeom>
          <a:noFill/>
        </p:spPr>
        <p:txBody>
          <a:bodyPr wrap="square" rtlCol="0">
            <a:spAutoFit/>
          </a:bodyPr>
          <a:lstStyle/>
          <a:p>
            <a:r>
              <a:rPr kumimoji="1" lang="zh-CN" altLang="en-US" sz="3200" dirty="0" smtClean="0">
                <a:latin typeface="黑体"/>
                <a:ea typeface="黑体"/>
              </a:rPr>
              <a:t>企业电子商务</a:t>
            </a:r>
            <a:r>
              <a:rPr kumimoji="1" lang="en-US" altLang="zh-CN" sz="3200" dirty="0" smtClean="0">
                <a:latin typeface="黑体"/>
                <a:ea typeface="黑体"/>
              </a:rPr>
              <a:t>-</a:t>
            </a:r>
            <a:r>
              <a:rPr kumimoji="1" lang="zh-CN" altLang="en-US" sz="3200" dirty="0" smtClean="0">
                <a:latin typeface="黑体"/>
                <a:ea typeface="黑体"/>
              </a:rPr>
              <a:t>企业资源规划</a:t>
            </a:r>
            <a:endParaRPr kumimoji="1" lang="zh-CN" altLang="en-US" sz="3200" dirty="0">
              <a:latin typeface="黑体"/>
              <a:ea typeface="黑体"/>
            </a:endParaRPr>
          </a:p>
        </p:txBody>
      </p:sp>
      <p:sp>
        <p:nvSpPr>
          <p:cNvPr id="5" name="文本框 4"/>
          <p:cNvSpPr txBox="1"/>
          <p:nvPr/>
        </p:nvSpPr>
        <p:spPr>
          <a:xfrm>
            <a:off x="827584" y="1347614"/>
            <a:ext cx="7560840" cy="3170099"/>
          </a:xfrm>
          <a:prstGeom prst="rect">
            <a:avLst/>
          </a:prstGeom>
          <a:noFill/>
        </p:spPr>
        <p:txBody>
          <a:bodyPr wrap="square" rtlCol="0">
            <a:spAutoFit/>
          </a:bodyPr>
          <a:lstStyle/>
          <a:p>
            <a:r>
              <a:rPr lang="zh-CN" altLang="en-US" sz="2000" dirty="0">
                <a:latin typeface="黑体"/>
                <a:ea typeface="黑体"/>
              </a:rPr>
              <a:t>企业资源规划（</a:t>
            </a:r>
            <a:r>
              <a:rPr lang="en-US" altLang="zh-CN" sz="2000" dirty="0" smtClean="0">
                <a:latin typeface="黑体"/>
                <a:ea typeface="黑体"/>
              </a:rPr>
              <a:t>ERP</a:t>
            </a:r>
            <a:r>
              <a:rPr lang="zh-CN" altLang="en-US" sz="2000" dirty="0" smtClean="0">
                <a:latin typeface="黑体"/>
                <a:ea typeface="黑体"/>
              </a:rPr>
              <a:t>）</a:t>
            </a:r>
            <a:r>
              <a:rPr lang="zh-CN" altLang="en-US" sz="2000" dirty="0">
                <a:latin typeface="黑体"/>
                <a:ea typeface="黑体"/>
              </a:rPr>
              <a:t>不是一个单独的系统，而是一个应用系统的框架，它包括管理应用系统（如财务系统、会计系统）、人力资源管理系统（如工资系统、福利系统）和制造资源规划系统等。也就是说，它把关键的业务流程（包括订单处理、财务、工资、生产等）的应用软件模块整合到一个统一的软件</a:t>
            </a:r>
            <a:r>
              <a:rPr lang="zh-CN" altLang="en-US" sz="2000" dirty="0" smtClean="0">
                <a:latin typeface="黑体"/>
                <a:ea typeface="黑体"/>
              </a:rPr>
              <a:t>包里。</a:t>
            </a:r>
            <a:endParaRPr lang="en-US" altLang="zh-CN" sz="2000" dirty="0" smtClean="0">
              <a:latin typeface="黑体"/>
              <a:ea typeface="黑体"/>
            </a:endParaRPr>
          </a:p>
          <a:p>
            <a:endParaRPr lang="en-US" altLang="zh-CN" sz="2000" dirty="0" smtClean="0">
              <a:latin typeface="黑体"/>
              <a:ea typeface="黑体"/>
            </a:endParaRPr>
          </a:p>
          <a:p>
            <a:r>
              <a:rPr lang="zh-CN" altLang="en-US" sz="2000" dirty="0" smtClean="0">
                <a:latin typeface="黑体"/>
                <a:ea typeface="黑体"/>
              </a:rPr>
              <a:t>企业资源规划</a:t>
            </a:r>
            <a:r>
              <a:rPr lang="zh-CN" altLang="en-US" sz="2000" dirty="0">
                <a:latin typeface="黑体"/>
                <a:ea typeface="黑体"/>
              </a:rPr>
              <a:t>的基本功</a:t>
            </a:r>
            <a:r>
              <a:rPr lang="zh-CN" altLang="en-US" sz="2000" dirty="0" smtClean="0">
                <a:latin typeface="黑体"/>
                <a:ea typeface="黑体"/>
              </a:rPr>
              <a:t>能</a:t>
            </a:r>
            <a:endParaRPr lang="en-US" altLang="zh-CN" sz="2000" dirty="0" smtClean="0">
              <a:latin typeface="黑体"/>
              <a:ea typeface="黑体"/>
            </a:endParaRPr>
          </a:p>
          <a:p>
            <a:r>
              <a:rPr kumimoji="1" lang="zh-CN" altLang="zh-CN" sz="2000" dirty="0" smtClean="0">
                <a:latin typeface="黑体"/>
                <a:ea typeface="黑体"/>
              </a:rPr>
              <a:t>1</a:t>
            </a:r>
            <a:r>
              <a:rPr kumimoji="1" lang="zh-CN" altLang="en-US" sz="2000" dirty="0" smtClean="0">
                <a:latin typeface="黑体"/>
                <a:ea typeface="黑体"/>
              </a:rPr>
              <a:t>）面向供应链管理的管理信息集成  </a:t>
            </a:r>
            <a:r>
              <a:rPr kumimoji="1" lang="en-US" altLang="zh-CN" sz="2000" dirty="0" smtClean="0">
                <a:latin typeface="黑体"/>
                <a:ea typeface="黑体"/>
              </a:rPr>
              <a:t>2</a:t>
            </a:r>
            <a:r>
              <a:rPr kumimoji="1" lang="zh-CN" altLang="en-US" sz="2000" dirty="0" smtClean="0">
                <a:latin typeface="黑体"/>
                <a:ea typeface="黑体"/>
              </a:rPr>
              <a:t>）具有较强的事前控制能力</a:t>
            </a:r>
            <a:endParaRPr kumimoji="1" lang="en-US" altLang="zh-CN" sz="2000" dirty="0" smtClean="0">
              <a:latin typeface="黑体"/>
              <a:ea typeface="黑体"/>
            </a:endParaRPr>
          </a:p>
          <a:p>
            <a:r>
              <a:rPr kumimoji="1" lang="zh-CN" altLang="zh-CN" sz="2000" dirty="0" smtClean="0">
                <a:latin typeface="黑体"/>
                <a:ea typeface="黑体"/>
              </a:rPr>
              <a:t>3</a:t>
            </a:r>
            <a:r>
              <a:rPr kumimoji="1" lang="zh-CN" altLang="en-US" sz="2000" dirty="0" smtClean="0">
                <a:latin typeface="黑体"/>
                <a:ea typeface="黑体"/>
              </a:rPr>
              <a:t>）系统功能模块化  </a:t>
            </a:r>
            <a:r>
              <a:rPr kumimoji="1" lang="en-US" altLang="zh-CN" sz="2000" dirty="0" smtClean="0">
                <a:latin typeface="黑体"/>
                <a:ea typeface="黑体"/>
              </a:rPr>
              <a:t>4</a:t>
            </a:r>
            <a:r>
              <a:rPr kumimoji="1" lang="zh-CN" altLang="en-US" sz="2000" dirty="0" smtClean="0">
                <a:latin typeface="黑体"/>
                <a:ea typeface="黑体"/>
              </a:rPr>
              <a:t>）可实现信息的高度共享</a:t>
            </a:r>
            <a:endParaRPr kumimoji="1" lang="en-US" altLang="zh-CN" sz="2000" dirty="0" smtClean="0">
              <a:latin typeface="黑体"/>
              <a:ea typeface="黑体"/>
            </a:endParaRPr>
          </a:p>
          <a:p>
            <a:r>
              <a:rPr kumimoji="1" lang="zh-CN" altLang="en-US" sz="2000" dirty="0" smtClean="0">
                <a:latin typeface="黑体"/>
                <a:ea typeface="黑体"/>
              </a:rPr>
              <a:t> </a:t>
            </a:r>
            <a:r>
              <a:rPr kumimoji="1" lang="en-US" altLang="zh-CN" sz="2000" dirty="0" smtClean="0">
                <a:latin typeface="黑体"/>
                <a:ea typeface="黑体"/>
              </a:rPr>
              <a:t>5</a:t>
            </a:r>
            <a:r>
              <a:rPr kumimoji="1" lang="zh-CN" altLang="en-US" sz="2000" dirty="0" smtClean="0">
                <a:latin typeface="黑体"/>
                <a:ea typeface="黑体"/>
              </a:rPr>
              <a:t>）与企业业务流程再造密切相关</a:t>
            </a:r>
            <a:endParaRPr kumimoji="1" lang="en-US" altLang="zh-CN" sz="2000" dirty="0" smtClean="0">
              <a:latin typeface="黑体"/>
              <a:ea typeface="黑体"/>
            </a:endParaRPr>
          </a:p>
        </p:txBody>
      </p:sp>
    </p:spTree>
    <p:extLst>
      <p:ext uri="{BB962C8B-B14F-4D97-AF65-F5344CB8AC3E}">
        <p14:creationId xmlns:p14="http://schemas.microsoft.com/office/powerpoint/2010/main" val="1948893833"/>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827584" y="915566"/>
            <a:ext cx="7560840" cy="2677656"/>
          </a:xfrm>
          <a:prstGeom prst="rect">
            <a:avLst/>
          </a:prstGeom>
        </p:spPr>
        <p:txBody>
          <a:bodyPr wrap="square">
            <a:spAutoFit/>
          </a:bodyPr>
          <a:lstStyle/>
          <a:p>
            <a:r>
              <a:rPr lang="zh-CN" altLang="en-US" sz="2400" dirty="0" smtClean="0">
                <a:solidFill>
                  <a:schemeClr val="accent1"/>
                </a:solidFill>
                <a:latin typeface="黑体"/>
                <a:ea typeface="黑体"/>
              </a:rPr>
              <a:t>企业资源规划的实施</a:t>
            </a:r>
            <a:endParaRPr lang="en-US" altLang="zh-CN" sz="2400" dirty="0" smtClean="0">
              <a:solidFill>
                <a:schemeClr val="accent1"/>
              </a:solidFill>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smtClean="0">
              <a:latin typeface="黑体"/>
              <a:ea typeface="黑体"/>
            </a:endParaRPr>
          </a:p>
        </p:txBody>
      </p:sp>
      <p:sp>
        <p:nvSpPr>
          <p:cNvPr id="22" name="文本框 21"/>
          <p:cNvSpPr txBox="1"/>
          <p:nvPr/>
        </p:nvSpPr>
        <p:spPr>
          <a:xfrm>
            <a:off x="971600" y="123478"/>
            <a:ext cx="5328592" cy="584776"/>
          </a:xfrm>
          <a:prstGeom prst="rect">
            <a:avLst/>
          </a:prstGeom>
          <a:noFill/>
        </p:spPr>
        <p:txBody>
          <a:bodyPr wrap="square" rtlCol="0">
            <a:spAutoFit/>
          </a:bodyPr>
          <a:lstStyle/>
          <a:p>
            <a:r>
              <a:rPr kumimoji="1" lang="zh-CN" altLang="en-US" sz="3200" dirty="0" smtClean="0">
                <a:latin typeface="黑体"/>
                <a:ea typeface="黑体"/>
              </a:rPr>
              <a:t>企业电子商务</a:t>
            </a:r>
            <a:r>
              <a:rPr kumimoji="1" lang="en-US" altLang="zh-CN" sz="3200" dirty="0" smtClean="0">
                <a:latin typeface="黑体"/>
                <a:ea typeface="黑体"/>
              </a:rPr>
              <a:t>-</a:t>
            </a:r>
            <a:r>
              <a:rPr kumimoji="1" lang="zh-CN" altLang="en-US" sz="3200" dirty="0" smtClean="0">
                <a:latin typeface="黑体"/>
                <a:ea typeface="黑体"/>
              </a:rPr>
              <a:t>企业资源规划</a:t>
            </a:r>
            <a:endParaRPr kumimoji="1" lang="zh-CN" altLang="en-US" sz="3200" dirty="0">
              <a:latin typeface="黑体"/>
              <a:ea typeface="黑体"/>
            </a:endParaRPr>
          </a:p>
        </p:txBody>
      </p:sp>
      <p:sp>
        <p:nvSpPr>
          <p:cNvPr id="5" name="文本框 4"/>
          <p:cNvSpPr txBox="1"/>
          <p:nvPr/>
        </p:nvSpPr>
        <p:spPr>
          <a:xfrm>
            <a:off x="827584" y="1347614"/>
            <a:ext cx="7560840" cy="2246769"/>
          </a:xfrm>
          <a:prstGeom prst="rect">
            <a:avLst/>
          </a:prstGeom>
          <a:noFill/>
        </p:spPr>
        <p:txBody>
          <a:bodyPr wrap="square" rtlCol="0">
            <a:spAutoFit/>
          </a:bodyPr>
          <a:lstStyle/>
          <a:p>
            <a:r>
              <a:rPr lang="zh-CN" altLang="en-US" sz="2000" dirty="0">
                <a:latin typeface="黑体"/>
                <a:ea typeface="黑体"/>
              </a:rPr>
              <a:t>成功企业的经验是首先要了解自己的业务流程，再努力简化业务流程，然后导入自动化</a:t>
            </a:r>
            <a:r>
              <a:rPr lang="zh-CN" altLang="en-US" sz="2000" dirty="0" smtClean="0">
                <a:latin typeface="黑体"/>
                <a:ea typeface="黑体"/>
              </a:rPr>
              <a:t>；失败</a:t>
            </a:r>
            <a:r>
              <a:rPr lang="zh-CN" altLang="en-US" sz="2000" dirty="0">
                <a:latin typeface="黑体"/>
                <a:ea typeface="黑体"/>
              </a:rPr>
              <a:t>的企业往往是开始就安装企业资源规划软件，以为自动化工作本身就可以提高效率，结果反而将不合理的业务流程永久化了</a:t>
            </a:r>
            <a:r>
              <a:rPr lang="zh-CN" altLang="en-US" sz="2000" dirty="0" smtClean="0">
                <a:latin typeface="黑体"/>
                <a:ea typeface="黑体"/>
              </a:rPr>
              <a:t>。</a:t>
            </a:r>
            <a:endParaRPr lang="en-US" altLang="zh-CN" sz="2000" dirty="0" smtClean="0">
              <a:latin typeface="黑体"/>
              <a:ea typeface="黑体"/>
            </a:endParaRPr>
          </a:p>
          <a:p>
            <a:r>
              <a:rPr kumimoji="1" lang="zh-CN" altLang="en-US" sz="2000" dirty="0" smtClean="0">
                <a:latin typeface="黑体"/>
                <a:ea typeface="黑体"/>
              </a:rPr>
              <a:t>在实施企业资源规划系统时须注意</a:t>
            </a:r>
            <a:endParaRPr kumimoji="1" lang="en-US" altLang="zh-CN" sz="2000" dirty="0" smtClean="0">
              <a:latin typeface="黑体"/>
              <a:ea typeface="黑体"/>
            </a:endParaRPr>
          </a:p>
          <a:p>
            <a:r>
              <a:rPr kumimoji="1" lang="zh-CN" altLang="zh-CN" sz="2000" dirty="0" smtClean="0">
                <a:latin typeface="黑体"/>
                <a:ea typeface="黑体"/>
              </a:rPr>
              <a:t>1</a:t>
            </a:r>
            <a:r>
              <a:rPr kumimoji="1" lang="zh-CN" altLang="en-US" sz="2000" dirty="0" smtClean="0">
                <a:latin typeface="黑体"/>
                <a:ea typeface="黑体"/>
              </a:rPr>
              <a:t>）战略思考           </a:t>
            </a:r>
            <a:r>
              <a:rPr kumimoji="1" lang="en-US" altLang="zh-CN" sz="2000" dirty="0" smtClean="0">
                <a:latin typeface="黑体"/>
                <a:ea typeface="黑体"/>
              </a:rPr>
              <a:t>2</a:t>
            </a:r>
            <a:r>
              <a:rPr kumimoji="1" lang="zh-CN" altLang="en-US" sz="2000" dirty="0" smtClean="0">
                <a:latin typeface="黑体"/>
                <a:ea typeface="黑体"/>
              </a:rPr>
              <a:t>）业务流程重组 </a:t>
            </a:r>
            <a:endParaRPr kumimoji="1" lang="en-US" altLang="zh-CN" sz="2000" dirty="0" smtClean="0">
              <a:latin typeface="黑体"/>
              <a:ea typeface="黑体"/>
            </a:endParaRPr>
          </a:p>
          <a:p>
            <a:r>
              <a:rPr kumimoji="1" lang="en-US" altLang="zh-CN" sz="2000" dirty="0" smtClean="0">
                <a:latin typeface="黑体"/>
                <a:ea typeface="黑体"/>
              </a:rPr>
              <a:t>3</a:t>
            </a:r>
            <a:r>
              <a:rPr kumimoji="1" lang="zh-CN" altLang="en-US" sz="2000" dirty="0" smtClean="0">
                <a:latin typeface="黑体"/>
                <a:ea typeface="黑体"/>
              </a:rPr>
              <a:t>）实施复杂性的管理   </a:t>
            </a:r>
            <a:r>
              <a:rPr kumimoji="1" lang="en-US" altLang="zh-CN" sz="2000" dirty="0" smtClean="0">
                <a:latin typeface="黑体"/>
                <a:ea typeface="黑体"/>
              </a:rPr>
              <a:t>4</a:t>
            </a:r>
            <a:r>
              <a:rPr kumimoji="1" lang="zh-CN" altLang="en-US" sz="2000" dirty="0" smtClean="0">
                <a:latin typeface="黑体"/>
                <a:ea typeface="黑体"/>
              </a:rPr>
              <a:t>）变革的管理</a:t>
            </a:r>
            <a:endParaRPr kumimoji="1" lang="en-US" altLang="zh-CN" sz="2000" dirty="0" smtClean="0">
              <a:latin typeface="黑体"/>
              <a:ea typeface="黑体"/>
            </a:endParaRPr>
          </a:p>
        </p:txBody>
      </p:sp>
    </p:spTree>
    <p:extLst>
      <p:ext uri="{BB962C8B-B14F-4D97-AF65-F5344CB8AC3E}">
        <p14:creationId xmlns:p14="http://schemas.microsoft.com/office/powerpoint/2010/main" val="418215712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3"/>
          <p:cNvGrpSpPr/>
          <p:nvPr/>
        </p:nvGrpSpPr>
        <p:grpSpPr>
          <a:xfrm>
            <a:off x="1357398" y="1020375"/>
            <a:ext cx="3840593" cy="574043"/>
            <a:chOff x="4357092" y="1325680"/>
            <a:chExt cx="3839927" cy="573865"/>
          </a:xfrm>
        </p:grpSpPr>
        <p:sp>
          <p:nvSpPr>
            <p:cNvPr id="57" name="MH_SubTitle_1"/>
            <p:cNvSpPr txBox="1"/>
            <p:nvPr>
              <p:custDataLst>
                <p:tags r:id="rId38"/>
              </p:custDataLst>
            </p:nvPr>
          </p:nvSpPr>
          <p:spPr>
            <a:xfrm>
              <a:off x="4957221" y="1530327"/>
              <a:ext cx="3239798" cy="369218"/>
            </a:xfrm>
            <a:prstGeom prst="rect">
              <a:avLst/>
            </a:prstGeom>
            <a:noFill/>
          </p:spPr>
          <p:txBody>
            <a:bodyPr wrap="square" lIns="0" tIns="0" rIns="0" bIns="0" anchor="ctr">
              <a:spAutoFit/>
            </a:bodyPr>
            <a:lstStyle/>
            <a:p>
              <a:r>
                <a:rPr lang="zh-CN" altLang="zh-CN" sz="2400" dirty="0">
                  <a:latin typeface="黑体"/>
                  <a:ea typeface="黑体"/>
                </a:rPr>
                <a:t>现代企业经营管理导论 </a:t>
              </a:r>
              <a:endParaRPr lang="zh-CN" altLang="en-US" sz="2400" dirty="0">
                <a:latin typeface="黑体"/>
                <a:ea typeface="黑体"/>
                <a:sym typeface="Arial" panose="020B0604020202020204" pitchFamily="34" charset="0"/>
              </a:endParaRPr>
            </a:p>
          </p:txBody>
        </p:sp>
        <p:grpSp>
          <p:nvGrpSpPr>
            <p:cNvPr id="58" name="组合 2"/>
            <p:cNvGrpSpPr/>
            <p:nvPr/>
          </p:nvGrpSpPr>
          <p:grpSpPr>
            <a:xfrm>
              <a:off x="4357092" y="1325680"/>
              <a:ext cx="802436" cy="510089"/>
              <a:chOff x="6127160" y="2065288"/>
              <a:chExt cx="1128426" cy="717274"/>
            </a:xfrm>
          </p:grpSpPr>
          <p:cxnSp>
            <p:nvCxnSpPr>
              <p:cNvPr id="59" name="MH_Other_1"/>
              <p:cNvCxnSpPr/>
              <p:nvPr>
                <p:custDataLst>
                  <p:tags r:id="rId39"/>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0" name="MH_Other_2"/>
              <p:cNvSpPr/>
              <p:nvPr>
                <p:custDataLst>
                  <p:tags r:id="rId40"/>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MH_Other_3"/>
              <p:cNvSpPr txBox="1">
                <a:spLocks noChangeArrowheads="1"/>
              </p:cNvSpPr>
              <p:nvPr>
                <p:custDataLst>
                  <p:tags r:id="rId41"/>
                </p:custDataLst>
              </p:nvPr>
            </p:nvSpPr>
            <p:spPr bwMode="auto">
              <a:xfrm>
                <a:off x="6127160" y="2065288"/>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2" name="组合 24"/>
          <p:cNvGrpSpPr/>
          <p:nvPr/>
        </p:nvGrpSpPr>
        <p:grpSpPr>
          <a:xfrm>
            <a:off x="1357399" y="1764349"/>
            <a:ext cx="3408544" cy="554506"/>
            <a:chOff x="4357092" y="2069423"/>
            <a:chExt cx="3407953" cy="554334"/>
          </a:xfrm>
        </p:grpSpPr>
        <p:sp>
          <p:nvSpPr>
            <p:cNvPr id="63" name="MH_SubTitle_2"/>
            <p:cNvSpPr txBox="1"/>
            <p:nvPr>
              <p:custDataLst>
                <p:tags r:id="rId34"/>
              </p:custDataLst>
            </p:nvPr>
          </p:nvSpPr>
          <p:spPr>
            <a:xfrm>
              <a:off x="5029216" y="2254539"/>
              <a:ext cx="2735829" cy="369218"/>
            </a:xfrm>
            <a:prstGeom prst="rect">
              <a:avLst/>
            </a:prstGeom>
            <a:noFill/>
          </p:spPr>
          <p:txBody>
            <a:bodyPr wrap="square" lIns="0" tIns="0" rIns="0" bIns="0" anchor="ctr">
              <a:spAutoFit/>
            </a:bodyPr>
            <a:lstStyle/>
            <a:p>
              <a:pPr lvl="0"/>
              <a:r>
                <a:rPr lang="zh-CN" altLang="en-US" sz="24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现代企业组织制度</a:t>
              </a:r>
              <a:endParaRPr lang="zh-CN" altLang="en-US" sz="24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4" name="组合 6"/>
            <p:cNvGrpSpPr/>
            <p:nvPr/>
          </p:nvGrpSpPr>
          <p:grpSpPr>
            <a:xfrm>
              <a:off x="4357092" y="2069423"/>
              <a:ext cx="802436" cy="510089"/>
              <a:chOff x="6127160" y="3111679"/>
              <a:chExt cx="1128426" cy="717274"/>
            </a:xfrm>
          </p:grpSpPr>
          <p:cxnSp>
            <p:nvCxnSpPr>
              <p:cNvPr id="65" name="MH_Other_4"/>
              <p:cNvCxnSpPr/>
              <p:nvPr>
                <p:custDataLst>
                  <p:tags r:id="rId35"/>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6" name="MH_Other_5"/>
              <p:cNvSpPr/>
              <p:nvPr>
                <p:custDataLst>
                  <p:tags r:id="rId36"/>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MH_Other_6"/>
              <p:cNvSpPr txBox="1">
                <a:spLocks noChangeArrowheads="1"/>
              </p:cNvSpPr>
              <p:nvPr>
                <p:custDataLst>
                  <p:tags r:id="rId37"/>
                </p:custDataLst>
              </p:nvPr>
            </p:nvSpPr>
            <p:spPr bwMode="auto">
              <a:xfrm>
                <a:off x="6127160" y="3111679"/>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8" name="组合 25"/>
          <p:cNvGrpSpPr/>
          <p:nvPr/>
        </p:nvGrpSpPr>
        <p:grpSpPr>
          <a:xfrm>
            <a:off x="1357399" y="2508331"/>
            <a:ext cx="3192522" cy="583277"/>
            <a:chOff x="4357092" y="2813170"/>
            <a:chExt cx="3191963" cy="583095"/>
          </a:xfrm>
        </p:grpSpPr>
        <p:sp>
          <p:nvSpPr>
            <p:cNvPr id="69" name="MH_SubTitle_3"/>
            <p:cNvSpPr txBox="1"/>
            <p:nvPr>
              <p:custDataLst>
                <p:tags r:id="rId30"/>
              </p:custDataLst>
            </p:nvPr>
          </p:nvSpPr>
          <p:spPr>
            <a:xfrm>
              <a:off x="5089875" y="3027048"/>
              <a:ext cx="2459180" cy="369217"/>
            </a:xfrm>
            <a:prstGeom prst="rect">
              <a:avLst/>
            </a:prstGeom>
            <a:noFill/>
          </p:spPr>
          <p:txBody>
            <a:bodyPr wrap="square" lIns="0" tIns="0" rIns="0" bIns="0" anchor="ctr">
              <a:spAutoFit/>
            </a:bodyPr>
            <a:lstStyle/>
            <a:p>
              <a:pPr lvl="0"/>
              <a:r>
                <a:rPr lang="zh-CN" altLang="zh-CN" sz="2400" dirty="0">
                  <a:latin typeface="黑体"/>
                  <a:ea typeface="黑体"/>
                </a:rPr>
                <a:t>现代企业经营战略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70" name="组合 7"/>
            <p:cNvGrpSpPr/>
            <p:nvPr/>
          </p:nvGrpSpPr>
          <p:grpSpPr>
            <a:xfrm>
              <a:off x="4357092" y="2813170"/>
              <a:ext cx="802436" cy="510088"/>
              <a:chOff x="6127160" y="4156397"/>
              <a:chExt cx="1128426" cy="717272"/>
            </a:xfrm>
          </p:grpSpPr>
          <p:cxnSp>
            <p:nvCxnSpPr>
              <p:cNvPr id="71" name="MH_Other_7"/>
              <p:cNvCxnSpPr/>
              <p:nvPr>
                <p:custDataLst>
                  <p:tags r:id="rId31"/>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72" name="MH_Other_8"/>
              <p:cNvSpPr/>
              <p:nvPr>
                <p:custDataLst>
                  <p:tags r:id="rId32"/>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MH_Other_9"/>
              <p:cNvSpPr txBox="1">
                <a:spLocks noChangeArrowheads="1"/>
              </p:cNvSpPr>
              <p:nvPr>
                <p:custDataLst>
                  <p:tags r:id="rId33"/>
                </p:custDataLst>
              </p:nvPr>
            </p:nvSpPr>
            <p:spPr bwMode="auto">
              <a:xfrm>
                <a:off x="6127160" y="4156397"/>
                <a:ext cx="565888" cy="43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4" name="组合 26"/>
          <p:cNvGrpSpPr/>
          <p:nvPr/>
        </p:nvGrpSpPr>
        <p:grpSpPr>
          <a:xfrm>
            <a:off x="1357399" y="3252306"/>
            <a:ext cx="3840592" cy="570306"/>
            <a:chOff x="4357092" y="3556913"/>
            <a:chExt cx="3839927" cy="570129"/>
          </a:xfrm>
        </p:grpSpPr>
        <p:sp>
          <p:nvSpPr>
            <p:cNvPr id="75" name="MH_SubTitle_4"/>
            <p:cNvSpPr txBox="1"/>
            <p:nvPr>
              <p:custDataLst>
                <p:tags r:id="rId26"/>
              </p:custDataLst>
            </p:nvPr>
          </p:nvSpPr>
          <p:spPr>
            <a:xfrm>
              <a:off x="5045216" y="3757824"/>
              <a:ext cx="3151803" cy="369218"/>
            </a:xfrm>
            <a:prstGeom prst="rect">
              <a:avLst/>
            </a:prstGeom>
            <a:noFill/>
          </p:spPr>
          <p:txBody>
            <a:bodyPr wrap="square" lIns="0" tIns="0" rIns="0" bIns="0" anchor="ctr">
              <a:spAutoFit/>
            </a:bodyPr>
            <a:lstStyle/>
            <a:p>
              <a:pPr lvl="0"/>
              <a:r>
                <a:rPr lang="zh-CN" altLang="zh-CN" sz="2400" dirty="0">
                  <a:latin typeface="黑体"/>
                  <a:ea typeface="黑体"/>
                </a:rPr>
                <a:t>现代企业人力资源管理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76" name="组合 9"/>
            <p:cNvGrpSpPr/>
            <p:nvPr/>
          </p:nvGrpSpPr>
          <p:grpSpPr>
            <a:xfrm>
              <a:off x="4357092" y="3556913"/>
              <a:ext cx="802436" cy="508897"/>
              <a:chOff x="6127160" y="5202787"/>
              <a:chExt cx="1128426" cy="715597"/>
            </a:xfrm>
          </p:grpSpPr>
          <p:cxnSp>
            <p:nvCxnSpPr>
              <p:cNvPr id="77" name="MH_Other_10"/>
              <p:cNvCxnSpPr/>
              <p:nvPr>
                <p:custDataLst>
                  <p:tags r:id="rId27"/>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78" name="MH_Other_11"/>
              <p:cNvSpPr/>
              <p:nvPr>
                <p:custDataLst>
                  <p:tags r:id="rId28"/>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MH_Other_12"/>
              <p:cNvSpPr txBox="1">
                <a:spLocks noChangeArrowheads="1"/>
              </p:cNvSpPr>
              <p:nvPr>
                <p:custDataLst>
                  <p:tags r:id="rId29"/>
                </p:custDataLst>
              </p:nvPr>
            </p:nvSpPr>
            <p:spPr bwMode="auto">
              <a:xfrm>
                <a:off x="6127160" y="5202787"/>
                <a:ext cx="565888" cy="43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31" name="斜纹 30"/>
          <p:cNvSpPr/>
          <p:nvPr/>
        </p:nvSpPr>
        <p:spPr>
          <a:xfrm>
            <a:off x="0" y="0"/>
            <a:ext cx="2267744" cy="2139702"/>
          </a:xfrm>
          <a:prstGeom prst="diagStrip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MH_Others_1"/>
          <p:cNvSpPr txBox="1"/>
          <p:nvPr>
            <p:custDataLst>
              <p:tags r:id="rId1"/>
            </p:custDataLst>
          </p:nvPr>
        </p:nvSpPr>
        <p:spPr>
          <a:xfrm rot="19048401">
            <a:off x="-133163" y="359225"/>
            <a:ext cx="2044019" cy="722512"/>
          </a:xfrm>
          <a:prstGeom prst="rect">
            <a:avLst/>
          </a:prstGeom>
          <a:noFill/>
        </p:spPr>
        <p:txBody>
          <a:bodyPr vert="horz" wrap="square" lIns="0" tIns="0" rIns="0" bIns="0" rtlCol="0" anchor="ctr" anchorCtr="0">
            <a:spAutoFit/>
          </a:bodyPr>
          <a:lstStyle/>
          <a:p>
            <a:pPr algn="ctr"/>
            <a:r>
              <a:rPr lang="zh-CN" altLang="en-US" sz="47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grpSp>
        <p:nvGrpSpPr>
          <p:cNvPr id="30" name="组合 23"/>
          <p:cNvGrpSpPr/>
          <p:nvPr/>
        </p:nvGrpSpPr>
        <p:grpSpPr>
          <a:xfrm>
            <a:off x="5220072" y="1059585"/>
            <a:ext cx="3215826" cy="574707"/>
            <a:chOff x="4357092" y="1347614"/>
            <a:chExt cx="3215268" cy="574528"/>
          </a:xfrm>
        </p:grpSpPr>
        <p:sp>
          <p:nvSpPr>
            <p:cNvPr id="32" name="MH_SubTitle_1"/>
            <p:cNvSpPr txBox="1"/>
            <p:nvPr>
              <p:custDataLst>
                <p:tags r:id="rId22"/>
              </p:custDataLst>
            </p:nvPr>
          </p:nvSpPr>
          <p:spPr>
            <a:xfrm>
              <a:off x="5077047" y="1552925"/>
              <a:ext cx="2495313" cy="369217"/>
            </a:xfrm>
            <a:prstGeom prst="rect">
              <a:avLst/>
            </a:prstGeom>
            <a:noFill/>
          </p:spPr>
          <p:txBody>
            <a:bodyPr wrap="square" lIns="0" tIns="0" rIns="0" bIns="0" anchor="ctr">
              <a:spAutoFit/>
            </a:bodyPr>
            <a:lstStyle/>
            <a:p>
              <a:r>
                <a:rPr lang="zh-CN" altLang="zh-CN" sz="2400" dirty="0" smtClean="0">
                  <a:latin typeface="黑体"/>
                  <a:ea typeface="黑体"/>
                </a:rPr>
                <a:t>现代企业</a:t>
              </a:r>
              <a:r>
                <a:rPr lang="zh-CN" altLang="en-US" sz="2400" dirty="0" smtClean="0">
                  <a:latin typeface="黑体"/>
                  <a:ea typeface="黑体"/>
                </a:rPr>
                <a:t>营销</a:t>
              </a:r>
              <a:r>
                <a:rPr lang="zh-CN" altLang="zh-CN" sz="2400" dirty="0" smtClean="0">
                  <a:latin typeface="黑体"/>
                  <a:ea typeface="黑体"/>
                </a:rPr>
                <a:t>管理 </a:t>
              </a:r>
              <a:endParaRPr lang="zh-CN" altLang="en-US" sz="2400" dirty="0">
                <a:latin typeface="黑体"/>
                <a:ea typeface="黑体"/>
                <a:sym typeface="Arial" panose="020B0604020202020204" pitchFamily="34" charset="0"/>
              </a:endParaRPr>
            </a:p>
          </p:txBody>
        </p:sp>
        <p:grpSp>
          <p:nvGrpSpPr>
            <p:cNvPr id="33" name="组合 2"/>
            <p:cNvGrpSpPr/>
            <p:nvPr/>
          </p:nvGrpSpPr>
          <p:grpSpPr>
            <a:xfrm>
              <a:off x="4357092" y="1347614"/>
              <a:ext cx="802436" cy="488156"/>
              <a:chOff x="6127160" y="2096130"/>
              <a:chExt cx="1128426" cy="686432"/>
            </a:xfrm>
          </p:grpSpPr>
          <p:cxnSp>
            <p:nvCxnSpPr>
              <p:cNvPr id="34" name="MH_Other_1"/>
              <p:cNvCxnSpPr/>
              <p:nvPr>
                <p:custDataLst>
                  <p:tags r:id="rId23"/>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5" name="MH_Other_2"/>
              <p:cNvSpPr/>
              <p:nvPr>
                <p:custDataLst>
                  <p:tags r:id="rId24"/>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MH_Other_3"/>
              <p:cNvSpPr txBox="1">
                <a:spLocks noChangeArrowheads="1"/>
              </p:cNvSpPr>
              <p:nvPr>
                <p:custDataLst>
                  <p:tags r:id="rId25"/>
                </p:custDataLst>
              </p:nvPr>
            </p:nvSpPr>
            <p:spPr bwMode="auto">
              <a:xfrm>
                <a:off x="6127160" y="2108477"/>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06</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7" name="组合 24"/>
          <p:cNvGrpSpPr/>
          <p:nvPr/>
        </p:nvGrpSpPr>
        <p:grpSpPr>
          <a:xfrm>
            <a:off x="5220072" y="1803559"/>
            <a:ext cx="3384376" cy="561734"/>
            <a:chOff x="4357092" y="2091358"/>
            <a:chExt cx="3383789" cy="561559"/>
          </a:xfrm>
        </p:grpSpPr>
        <p:sp>
          <p:nvSpPr>
            <p:cNvPr id="38" name="MH_SubTitle_2"/>
            <p:cNvSpPr txBox="1"/>
            <p:nvPr>
              <p:custDataLst>
                <p:tags r:id="rId18"/>
              </p:custDataLst>
            </p:nvPr>
          </p:nvSpPr>
          <p:spPr>
            <a:xfrm>
              <a:off x="5149043" y="2283700"/>
              <a:ext cx="2591838" cy="369217"/>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物流</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39" name="组合 6"/>
            <p:cNvGrpSpPr/>
            <p:nvPr/>
          </p:nvGrpSpPr>
          <p:grpSpPr>
            <a:xfrm>
              <a:off x="4357092" y="2091358"/>
              <a:ext cx="802436" cy="488156"/>
              <a:chOff x="6127160" y="3142521"/>
              <a:chExt cx="1128426" cy="686432"/>
            </a:xfrm>
          </p:grpSpPr>
          <p:cxnSp>
            <p:nvCxnSpPr>
              <p:cNvPr id="40" name="MH_Other_4"/>
              <p:cNvCxnSpPr/>
              <p:nvPr>
                <p:custDataLst>
                  <p:tags r:id="rId19"/>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MH_Other_5"/>
              <p:cNvSpPr/>
              <p:nvPr>
                <p:custDataLst>
                  <p:tags r:id="rId20"/>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MH_Other_6"/>
              <p:cNvSpPr txBox="1">
                <a:spLocks noChangeArrowheads="1"/>
              </p:cNvSpPr>
              <p:nvPr>
                <p:custDataLst>
                  <p:tags r:id="rId21"/>
                </p:custDataLst>
              </p:nvPr>
            </p:nvSpPr>
            <p:spPr bwMode="auto">
              <a:xfrm>
                <a:off x="6127160" y="3154868"/>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07</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3" name="组合 25"/>
          <p:cNvGrpSpPr/>
          <p:nvPr/>
        </p:nvGrpSpPr>
        <p:grpSpPr>
          <a:xfrm>
            <a:off x="5220072" y="2547536"/>
            <a:ext cx="3291263" cy="573915"/>
            <a:chOff x="4357092" y="2835101"/>
            <a:chExt cx="3290693" cy="573736"/>
          </a:xfrm>
        </p:grpSpPr>
        <p:sp>
          <p:nvSpPr>
            <p:cNvPr id="44" name="MH_SubTitle_3"/>
            <p:cNvSpPr txBox="1"/>
            <p:nvPr>
              <p:custDataLst>
                <p:tags r:id="rId14"/>
              </p:custDataLst>
            </p:nvPr>
          </p:nvSpPr>
          <p:spPr>
            <a:xfrm>
              <a:off x="5152472" y="3039620"/>
              <a:ext cx="2495313" cy="369217"/>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财务</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45" name="组合 7"/>
            <p:cNvGrpSpPr/>
            <p:nvPr/>
          </p:nvGrpSpPr>
          <p:grpSpPr>
            <a:xfrm>
              <a:off x="4357092" y="2835101"/>
              <a:ext cx="802436" cy="488156"/>
              <a:chOff x="6127160" y="4187237"/>
              <a:chExt cx="1128426" cy="686432"/>
            </a:xfrm>
          </p:grpSpPr>
          <p:cxnSp>
            <p:nvCxnSpPr>
              <p:cNvPr id="46" name="MH_Other_7"/>
              <p:cNvCxnSpPr/>
              <p:nvPr>
                <p:custDataLst>
                  <p:tags r:id="rId15"/>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7" name="MH_Other_8"/>
              <p:cNvSpPr/>
              <p:nvPr>
                <p:custDataLst>
                  <p:tags r:id="rId16"/>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MH_Other_9"/>
              <p:cNvSpPr txBox="1">
                <a:spLocks noChangeArrowheads="1"/>
              </p:cNvSpPr>
              <p:nvPr>
                <p:custDataLst>
                  <p:tags r:id="rId17"/>
                </p:custDataLst>
              </p:nvPr>
            </p:nvSpPr>
            <p:spPr bwMode="auto">
              <a:xfrm>
                <a:off x="6127160" y="419958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08</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9" name="组合 26"/>
          <p:cNvGrpSpPr/>
          <p:nvPr/>
        </p:nvGrpSpPr>
        <p:grpSpPr>
          <a:xfrm>
            <a:off x="5220072" y="3291513"/>
            <a:ext cx="3312369" cy="573519"/>
            <a:chOff x="4357092" y="3578845"/>
            <a:chExt cx="3311794" cy="573341"/>
          </a:xfrm>
        </p:grpSpPr>
        <p:sp>
          <p:nvSpPr>
            <p:cNvPr id="50" name="MH_SubTitle_4"/>
            <p:cNvSpPr txBox="1"/>
            <p:nvPr>
              <p:custDataLst>
                <p:tags r:id="rId10"/>
              </p:custDataLst>
            </p:nvPr>
          </p:nvSpPr>
          <p:spPr>
            <a:xfrm>
              <a:off x="5149043" y="3782968"/>
              <a:ext cx="2519843" cy="369218"/>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文化</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51" name="组合 9"/>
            <p:cNvGrpSpPr/>
            <p:nvPr/>
          </p:nvGrpSpPr>
          <p:grpSpPr>
            <a:xfrm>
              <a:off x="4357092" y="3578845"/>
              <a:ext cx="802436" cy="486966"/>
              <a:chOff x="6127160" y="5233626"/>
              <a:chExt cx="1128426" cy="684758"/>
            </a:xfrm>
          </p:grpSpPr>
          <p:cxnSp>
            <p:nvCxnSpPr>
              <p:cNvPr id="52" name="MH_Other_10"/>
              <p:cNvCxnSpPr/>
              <p:nvPr>
                <p:custDataLst>
                  <p:tags r:id="rId11"/>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53" name="MH_Other_11"/>
              <p:cNvSpPr/>
              <p:nvPr>
                <p:custDataLst>
                  <p:tags r:id="rId12"/>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MH_Other_12"/>
              <p:cNvSpPr txBox="1">
                <a:spLocks noChangeArrowheads="1"/>
              </p:cNvSpPr>
              <p:nvPr>
                <p:custDataLst>
                  <p:tags r:id="rId13"/>
                </p:custDataLst>
              </p:nvPr>
            </p:nvSpPr>
            <p:spPr bwMode="auto">
              <a:xfrm>
                <a:off x="6127160" y="524597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09</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0" name="组合 26"/>
          <p:cNvGrpSpPr/>
          <p:nvPr/>
        </p:nvGrpSpPr>
        <p:grpSpPr>
          <a:xfrm>
            <a:off x="1331640" y="4107453"/>
            <a:ext cx="3218278" cy="532574"/>
            <a:chOff x="4357092" y="3556915"/>
            <a:chExt cx="3217714" cy="532410"/>
          </a:xfrm>
        </p:grpSpPr>
        <p:sp>
          <p:nvSpPr>
            <p:cNvPr id="81" name="MH_SubTitle_4"/>
            <p:cNvSpPr txBox="1"/>
            <p:nvPr>
              <p:custDataLst>
                <p:tags r:id="rId6"/>
              </p:custDataLst>
            </p:nvPr>
          </p:nvSpPr>
          <p:spPr>
            <a:xfrm>
              <a:off x="5027021" y="3720107"/>
              <a:ext cx="2547785" cy="369218"/>
            </a:xfrm>
            <a:prstGeom prst="rect">
              <a:avLst/>
            </a:prstGeom>
            <a:noFill/>
          </p:spPr>
          <p:txBody>
            <a:bodyPr wrap="square" lIns="0" tIns="0" rIns="0" bIns="0" anchor="ctr">
              <a:spAutoFit/>
            </a:bodyPr>
            <a:lstStyle/>
            <a:p>
              <a:pPr lvl="0"/>
              <a:r>
                <a:rPr lang="zh-CN" altLang="zh-CN" sz="2400" dirty="0">
                  <a:latin typeface="黑体"/>
                  <a:ea typeface="黑体"/>
                </a:rPr>
                <a:t>现代企业生产管理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82" name="组合 9"/>
            <p:cNvGrpSpPr/>
            <p:nvPr/>
          </p:nvGrpSpPr>
          <p:grpSpPr>
            <a:xfrm>
              <a:off x="4357092" y="3556915"/>
              <a:ext cx="802436" cy="508899"/>
              <a:chOff x="6127160" y="5202785"/>
              <a:chExt cx="1128426" cy="715599"/>
            </a:xfrm>
          </p:grpSpPr>
          <p:cxnSp>
            <p:nvCxnSpPr>
              <p:cNvPr id="83" name="MH_Other_10"/>
              <p:cNvCxnSpPr/>
              <p:nvPr>
                <p:custDataLst>
                  <p:tags r:id="rId7"/>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84" name="MH_Other_11"/>
              <p:cNvSpPr/>
              <p:nvPr>
                <p:custDataLst>
                  <p:tags r:id="rId8"/>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MH_Other_12"/>
              <p:cNvSpPr txBox="1">
                <a:spLocks noChangeArrowheads="1"/>
              </p:cNvSpPr>
              <p:nvPr>
                <p:custDataLst>
                  <p:tags r:id="rId9"/>
                </p:custDataLst>
              </p:nvPr>
            </p:nvSpPr>
            <p:spPr bwMode="auto">
              <a:xfrm>
                <a:off x="6127160" y="5202785"/>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6" name="组合 26"/>
          <p:cNvGrpSpPr/>
          <p:nvPr/>
        </p:nvGrpSpPr>
        <p:grpSpPr>
          <a:xfrm>
            <a:off x="5194314" y="4146658"/>
            <a:ext cx="3949686" cy="535789"/>
            <a:chOff x="4357092" y="3578845"/>
            <a:chExt cx="3949001" cy="535624"/>
          </a:xfrm>
        </p:grpSpPr>
        <p:sp>
          <p:nvSpPr>
            <p:cNvPr id="87" name="MH_SubTitle_4"/>
            <p:cNvSpPr txBox="1"/>
            <p:nvPr>
              <p:custDataLst>
                <p:tags r:id="rId2"/>
              </p:custDataLst>
            </p:nvPr>
          </p:nvSpPr>
          <p:spPr>
            <a:xfrm>
              <a:off x="5174796" y="3745251"/>
              <a:ext cx="3131297" cy="369218"/>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电子商务</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88" name="组合 9"/>
            <p:cNvGrpSpPr/>
            <p:nvPr/>
          </p:nvGrpSpPr>
          <p:grpSpPr>
            <a:xfrm>
              <a:off x="4357092" y="3578845"/>
              <a:ext cx="802436" cy="486966"/>
              <a:chOff x="6127160" y="5233626"/>
              <a:chExt cx="1128426" cy="684758"/>
            </a:xfrm>
          </p:grpSpPr>
          <p:cxnSp>
            <p:nvCxnSpPr>
              <p:cNvPr id="89" name="MH_Other_10"/>
              <p:cNvCxnSpPr/>
              <p:nvPr>
                <p:custDataLst>
                  <p:tags r:id="rId3"/>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90" name="MH_Other_11"/>
              <p:cNvSpPr/>
              <p:nvPr>
                <p:custDataLst>
                  <p:tags r:id="rId4"/>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MH_Other_12"/>
              <p:cNvSpPr txBox="1">
                <a:spLocks noChangeArrowheads="1"/>
              </p:cNvSpPr>
              <p:nvPr>
                <p:custDataLst>
                  <p:tags r:id="rId5"/>
                </p:custDataLst>
              </p:nvPr>
            </p:nvSpPr>
            <p:spPr bwMode="auto">
              <a:xfrm>
                <a:off x="6127160" y="524597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Tree>
    <p:extLst>
      <p:ext uri="{BB962C8B-B14F-4D97-AF65-F5344CB8AC3E}">
        <p14:creationId xmlns:p14="http://schemas.microsoft.com/office/powerpoint/2010/main" val="74862594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54"/>
                                        </p:tgtEl>
                                        <p:attrNameLst>
                                          <p:attrName>style.visibility</p:attrName>
                                        </p:attrNameLst>
                                      </p:cBhvr>
                                      <p:to>
                                        <p:strVal val="visible"/>
                                      </p:to>
                                    </p:set>
                                    <p:anim by="(-#ppt_w*2)" calcmode="lin" valueType="num">
                                      <p:cBhvr rctx="PPT">
                                        <p:cTn id="13" dur="500" autoRev="1" fill="hold">
                                          <p:stCondLst>
                                            <p:cond delay="0"/>
                                          </p:stCondLst>
                                        </p:cTn>
                                        <p:tgtEl>
                                          <p:spTgt spid="54"/>
                                        </p:tgtEl>
                                        <p:attrNameLst>
                                          <p:attrName>ppt_w</p:attrName>
                                        </p:attrNameLst>
                                      </p:cBhvr>
                                    </p:anim>
                                    <p:anim by="(#ppt_w*0.50)" calcmode="lin" valueType="num">
                                      <p:cBhvr>
                                        <p:cTn id="14" dur="500" decel="50000" autoRev="1" fill="hold">
                                          <p:stCondLst>
                                            <p:cond delay="0"/>
                                          </p:stCondLst>
                                        </p:cTn>
                                        <p:tgtEl>
                                          <p:spTgt spid="54"/>
                                        </p:tgtEl>
                                        <p:attrNameLst>
                                          <p:attrName>ppt_x</p:attrName>
                                        </p:attrNameLst>
                                      </p:cBhvr>
                                    </p:anim>
                                    <p:anim from="(-#ppt_h/2)" to="(#ppt_y)" calcmode="lin" valueType="num">
                                      <p:cBhvr>
                                        <p:cTn id="15" dur="1000" fill="hold">
                                          <p:stCondLst>
                                            <p:cond delay="0"/>
                                          </p:stCondLst>
                                        </p:cTn>
                                        <p:tgtEl>
                                          <p:spTgt spid="54"/>
                                        </p:tgtEl>
                                        <p:attrNameLst>
                                          <p:attrName>ppt_y</p:attrName>
                                        </p:attrNameLst>
                                      </p:cBhvr>
                                    </p:anim>
                                    <p:animRot by="21600000">
                                      <p:cBhvr>
                                        <p:cTn id="16" dur="1000" fill="hold">
                                          <p:stCondLst>
                                            <p:cond delay="0"/>
                                          </p:stCondLst>
                                        </p:cTn>
                                        <p:tgtEl>
                                          <p:spTgt spid="54"/>
                                        </p:tgtEl>
                                        <p:attrNameLst>
                                          <p:attrName>r</p:attrName>
                                        </p:attrNameLst>
                                      </p:cBhvr>
                                    </p:animRot>
                                  </p:childTnLst>
                                </p:cTn>
                              </p:par>
                            </p:childTnLst>
                          </p:cTn>
                        </p:par>
                        <p:par>
                          <p:cTn id="17" fill="hold">
                            <p:stCondLst>
                              <p:cond delay="2100"/>
                            </p:stCondLst>
                            <p:childTnLst>
                              <p:par>
                                <p:cTn id="18" presetID="2" presetClass="entr" presetSubtype="4"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500" fill="hold"/>
                                        <p:tgtEl>
                                          <p:spTgt spid="29"/>
                                        </p:tgtEl>
                                        <p:attrNameLst>
                                          <p:attrName>ppt_x</p:attrName>
                                        </p:attrNameLst>
                                      </p:cBhvr>
                                      <p:tavLst>
                                        <p:tav tm="0">
                                          <p:val>
                                            <p:strVal val="#ppt_x"/>
                                          </p:val>
                                        </p:tav>
                                        <p:tav tm="100000">
                                          <p:val>
                                            <p:strVal val="#ppt_x"/>
                                          </p:val>
                                        </p:tav>
                                      </p:tavLst>
                                    </p:anim>
                                    <p:anim calcmode="lin" valueType="num">
                                      <p:cBhvr additive="base">
                                        <p:cTn id="21" dur="500" fill="hold"/>
                                        <p:tgtEl>
                                          <p:spTgt spid="29"/>
                                        </p:tgtEl>
                                        <p:attrNameLst>
                                          <p:attrName>ppt_y</p:attrName>
                                        </p:attrNameLst>
                                      </p:cBhvr>
                                      <p:tavLst>
                                        <p:tav tm="0">
                                          <p:val>
                                            <p:strVal val="1+#ppt_h/2"/>
                                          </p:val>
                                        </p:tav>
                                        <p:tav tm="100000">
                                          <p:val>
                                            <p:strVal val="#ppt_y"/>
                                          </p:val>
                                        </p:tav>
                                      </p:tavLst>
                                    </p:anim>
                                  </p:childTnLst>
                                </p:cTn>
                              </p:par>
                            </p:childTnLst>
                          </p:cTn>
                        </p:par>
                        <p:par>
                          <p:cTn id="22" fill="hold">
                            <p:stCondLst>
                              <p:cond delay="2600"/>
                            </p:stCondLst>
                            <p:childTnLst>
                              <p:par>
                                <p:cTn id="23" presetID="2" presetClass="entr" presetSubtype="4" fill="hold" nodeType="after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500" fill="hold"/>
                                        <p:tgtEl>
                                          <p:spTgt spid="62"/>
                                        </p:tgtEl>
                                        <p:attrNameLst>
                                          <p:attrName>ppt_x</p:attrName>
                                        </p:attrNameLst>
                                      </p:cBhvr>
                                      <p:tavLst>
                                        <p:tav tm="0">
                                          <p:val>
                                            <p:strVal val="#ppt_x"/>
                                          </p:val>
                                        </p:tav>
                                        <p:tav tm="100000">
                                          <p:val>
                                            <p:strVal val="#ppt_x"/>
                                          </p:val>
                                        </p:tav>
                                      </p:tavLst>
                                    </p:anim>
                                    <p:anim calcmode="lin" valueType="num">
                                      <p:cBhvr additive="base">
                                        <p:cTn id="26" dur="500" fill="hold"/>
                                        <p:tgtEl>
                                          <p:spTgt spid="62"/>
                                        </p:tgtEl>
                                        <p:attrNameLst>
                                          <p:attrName>ppt_y</p:attrName>
                                        </p:attrNameLst>
                                      </p:cBhvr>
                                      <p:tavLst>
                                        <p:tav tm="0">
                                          <p:val>
                                            <p:strVal val="1+#ppt_h/2"/>
                                          </p:val>
                                        </p:tav>
                                        <p:tav tm="100000">
                                          <p:val>
                                            <p:strVal val="#ppt_y"/>
                                          </p:val>
                                        </p:tav>
                                      </p:tavLst>
                                    </p:anim>
                                  </p:childTnLst>
                                </p:cTn>
                              </p:par>
                            </p:childTnLst>
                          </p:cTn>
                        </p:par>
                        <p:par>
                          <p:cTn id="27" fill="hold">
                            <p:stCondLst>
                              <p:cond delay="3100"/>
                            </p:stCondLst>
                            <p:childTnLst>
                              <p:par>
                                <p:cTn id="28" presetID="2" presetClass="entr" presetSubtype="4" fill="hold" nodeType="afterEffect">
                                  <p:stCondLst>
                                    <p:cond delay="0"/>
                                  </p:stCondLst>
                                  <p:childTnLst>
                                    <p:set>
                                      <p:cBhvr>
                                        <p:cTn id="29" dur="1" fill="hold">
                                          <p:stCondLst>
                                            <p:cond delay="0"/>
                                          </p:stCondLst>
                                        </p:cTn>
                                        <p:tgtEl>
                                          <p:spTgt spid="68"/>
                                        </p:tgtEl>
                                        <p:attrNameLst>
                                          <p:attrName>style.visibility</p:attrName>
                                        </p:attrNameLst>
                                      </p:cBhvr>
                                      <p:to>
                                        <p:strVal val="visible"/>
                                      </p:to>
                                    </p:set>
                                    <p:anim calcmode="lin" valueType="num">
                                      <p:cBhvr additive="base">
                                        <p:cTn id="30" dur="500" fill="hold"/>
                                        <p:tgtEl>
                                          <p:spTgt spid="68"/>
                                        </p:tgtEl>
                                        <p:attrNameLst>
                                          <p:attrName>ppt_x</p:attrName>
                                        </p:attrNameLst>
                                      </p:cBhvr>
                                      <p:tavLst>
                                        <p:tav tm="0">
                                          <p:val>
                                            <p:strVal val="#ppt_x"/>
                                          </p:val>
                                        </p:tav>
                                        <p:tav tm="100000">
                                          <p:val>
                                            <p:strVal val="#ppt_x"/>
                                          </p:val>
                                        </p:tav>
                                      </p:tavLst>
                                    </p:anim>
                                    <p:anim calcmode="lin" valueType="num">
                                      <p:cBhvr additive="base">
                                        <p:cTn id="31" dur="500" fill="hold"/>
                                        <p:tgtEl>
                                          <p:spTgt spid="68"/>
                                        </p:tgtEl>
                                        <p:attrNameLst>
                                          <p:attrName>ppt_y</p:attrName>
                                        </p:attrNameLst>
                                      </p:cBhvr>
                                      <p:tavLst>
                                        <p:tav tm="0">
                                          <p:val>
                                            <p:strVal val="1+#ppt_h/2"/>
                                          </p:val>
                                        </p:tav>
                                        <p:tav tm="100000">
                                          <p:val>
                                            <p:strVal val="#ppt_y"/>
                                          </p:val>
                                        </p:tav>
                                      </p:tavLst>
                                    </p:anim>
                                  </p:childTnLst>
                                </p:cTn>
                              </p:par>
                            </p:childTnLst>
                          </p:cTn>
                        </p:par>
                        <p:par>
                          <p:cTn id="32" fill="hold">
                            <p:stCondLst>
                              <p:cond delay="3600"/>
                            </p:stCondLst>
                            <p:childTnLst>
                              <p:par>
                                <p:cTn id="33" presetID="2" presetClass="entr" presetSubtype="4" fill="hold" nodeType="afterEffect">
                                  <p:stCondLst>
                                    <p:cond delay="0"/>
                                  </p:stCondLst>
                                  <p:childTnLst>
                                    <p:set>
                                      <p:cBhvr>
                                        <p:cTn id="34" dur="1" fill="hold">
                                          <p:stCondLst>
                                            <p:cond delay="0"/>
                                          </p:stCondLst>
                                        </p:cTn>
                                        <p:tgtEl>
                                          <p:spTgt spid="74"/>
                                        </p:tgtEl>
                                        <p:attrNameLst>
                                          <p:attrName>style.visibility</p:attrName>
                                        </p:attrNameLst>
                                      </p:cBhvr>
                                      <p:to>
                                        <p:strVal val="visible"/>
                                      </p:to>
                                    </p:set>
                                    <p:anim calcmode="lin" valueType="num">
                                      <p:cBhvr additive="base">
                                        <p:cTn id="35" dur="500" fill="hold"/>
                                        <p:tgtEl>
                                          <p:spTgt spid="74"/>
                                        </p:tgtEl>
                                        <p:attrNameLst>
                                          <p:attrName>ppt_x</p:attrName>
                                        </p:attrNameLst>
                                      </p:cBhvr>
                                      <p:tavLst>
                                        <p:tav tm="0">
                                          <p:val>
                                            <p:strVal val="#ppt_x"/>
                                          </p:val>
                                        </p:tav>
                                        <p:tav tm="100000">
                                          <p:val>
                                            <p:strVal val="#ppt_x"/>
                                          </p:val>
                                        </p:tav>
                                      </p:tavLst>
                                    </p:anim>
                                    <p:anim calcmode="lin" valueType="num">
                                      <p:cBhvr additive="base">
                                        <p:cTn id="36" dur="500" fill="hold"/>
                                        <p:tgtEl>
                                          <p:spTgt spid="74"/>
                                        </p:tgtEl>
                                        <p:attrNameLst>
                                          <p:attrName>ppt_y</p:attrName>
                                        </p:attrNameLst>
                                      </p:cBhvr>
                                      <p:tavLst>
                                        <p:tav tm="0">
                                          <p:val>
                                            <p:strVal val="1+#ppt_h/2"/>
                                          </p:val>
                                        </p:tav>
                                        <p:tav tm="100000">
                                          <p:val>
                                            <p:strVal val="#ppt_y"/>
                                          </p:val>
                                        </p:tav>
                                      </p:tavLst>
                                    </p:anim>
                                  </p:childTnLst>
                                </p:cTn>
                              </p:par>
                            </p:childTnLst>
                          </p:cTn>
                        </p:par>
                        <p:par>
                          <p:cTn id="37" fill="hold">
                            <p:stCondLst>
                              <p:cond delay="4100"/>
                            </p:stCondLst>
                            <p:childTnLst>
                              <p:par>
                                <p:cTn id="38" presetID="2" presetClass="entr" presetSubtype="4"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fill="hold"/>
                                        <p:tgtEl>
                                          <p:spTgt spid="30"/>
                                        </p:tgtEl>
                                        <p:attrNameLst>
                                          <p:attrName>ppt_x</p:attrName>
                                        </p:attrNameLst>
                                      </p:cBhvr>
                                      <p:tavLst>
                                        <p:tav tm="0">
                                          <p:val>
                                            <p:strVal val="#ppt_x"/>
                                          </p:val>
                                        </p:tav>
                                        <p:tav tm="100000">
                                          <p:val>
                                            <p:strVal val="#ppt_x"/>
                                          </p:val>
                                        </p:tav>
                                      </p:tavLst>
                                    </p:anim>
                                    <p:anim calcmode="lin" valueType="num">
                                      <p:cBhvr additive="base">
                                        <p:cTn id="41" dur="500" fill="hold"/>
                                        <p:tgtEl>
                                          <p:spTgt spid="30"/>
                                        </p:tgtEl>
                                        <p:attrNameLst>
                                          <p:attrName>ppt_y</p:attrName>
                                        </p:attrNameLst>
                                      </p:cBhvr>
                                      <p:tavLst>
                                        <p:tav tm="0">
                                          <p:val>
                                            <p:strVal val="1+#ppt_h/2"/>
                                          </p:val>
                                        </p:tav>
                                        <p:tav tm="100000">
                                          <p:val>
                                            <p:strVal val="#ppt_y"/>
                                          </p:val>
                                        </p:tav>
                                      </p:tavLst>
                                    </p:anim>
                                  </p:childTnLst>
                                </p:cTn>
                              </p:par>
                            </p:childTnLst>
                          </p:cTn>
                        </p:par>
                        <p:par>
                          <p:cTn id="42" fill="hold">
                            <p:stCondLst>
                              <p:cond delay="4600"/>
                            </p:stCondLst>
                            <p:childTnLst>
                              <p:par>
                                <p:cTn id="43" presetID="2" presetClass="entr" presetSubtype="4" fill="hold" nodeType="after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additive="base">
                                        <p:cTn id="45" dur="500" fill="hold"/>
                                        <p:tgtEl>
                                          <p:spTgt spid="37"/>
                                        </p:tgtEl>
                                        <p:attrNameLst>
                                          <p:attrName>ppt_x</p:attrName>
                                        </p:attrNameLst>
                                      </p:cBhvr>
                                      <p:tavLst>
                                        <p:tav tm="0">
                                          <p:val>
                                            <p:strVal val="#ppt_x"/>
                                          </p:val>
                                        </p:tav>
                                        <p:tav tm="100000">
                                          <p:val>
                                            <p:strVal val="#ppt_x"/>
                                          </p:val>
                                        </p:tav>
                                      </p:tavLst>
                                    </p:anim>
                                    <p:anim calcmode="lin" valueType="num">
                                      <p:cBhvr additive="base">
                                        <p:cTn id="46" dur="500" fill="hold"/>
                                        <p:tgtEl>
                                          <p:spTgt spid="37"/>
                                        </p:tgtEl>
                                        <p:attrNameLst>
                                          <p:attrName>ppt_y</p:attrName>
                                        </p:attrNameLst>
                                      </p:cBhvr>
                                      <p:tavLst>
                                        <p:tav tm="0">
                                          <p:val>
                                            <p:strVal val="1+#ppt_h/2"/>
                                          </p:val>
                                        </p:tav>
                                        <p:tav tm="100000">
                                          <p:val>
                                            <p:strVal val="#ppt_y"/>
                                          </p:val>
                                        </p:tav>
                                      </p:tavLst>
                                    </p:anim>
                                  </p:childTnLst>
                                </p:cTn>
                              </p:par>
                            </p:childTnLst>
                          </p:cTn>
                        </p:par>
                        <p:par>
                          <p:cTn id="47" fill="hold">
                            <p:stCondLst>
                              <p:cond delay="5100"/>
                            </p:stCondLst>
                            <p:childTnLst>
                              <p:par>
                                <p:cTn id="48" presetID="2" presetClass="entr" presetSubtype="4" fill="hold"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500" fill="hold"/>
                                        <p:tgtEl>
                                          <p:spTgt spid="43"/>
                                        </p:tgtEl>
                                        <p:attrNameLst>
                                          <p:attrName>ppt_x</p:attrName>
                                        </p:attrNameLst>
                                      </p:cBhvr>
                                      <p:tavLst>
                                        <p:tav tm="0">
                                          <p:val>
                                            <p:strVal val="#ppt_x"/>
                                          </p:val>
                                        </p:tav>
                                        <p:tav tm="100000">
                                          <p:val>
                                            <p:strVal val="#ppt_x"/>
                                          </p:val>
                                        </p:tav>
                                      </p:tavLst>
                                    </p:anim>
                                    <p:anim calcmode="lin" valueType="num">
                                      <p:cBhvr additive="base">
                                        <p:cTn id="51" dur="500" fill="hold"/>
                                        <p:tgtEl>
                                          <p:spTgt spid="43"/>
                                        </p:tgtEl>
                                        <p:attrNameLst>
                                          <p:attrName>ppt_y</p:attrName>
                                        </p:attrNameLst>
                                      </p:cBhvr>
                                      <p:tavLst>
                                        <p:tav tm="0">
                                          <p:val>
                                            <p:strVal val="1+#ppt_h/2"/>
                                          </p:val>
                                        </p:tav>
                                        <p:tav tm="100000">
                                          <p:val>
                                            <p:strVal val="#ppt_y"/>
                                          </p:val>
                                        </p:tav>
                                      </p:tavLst>
                                    </p:anim>
                                  </p:childTnLst>
                                </p:cTn>
                              </p:par>
                            </p:childTnLst>
                          </p:cTn>
                        </p:par>
                        <p:par>
                          <p:cTn id="52" fill="hold">
                            <p:stCondLst>
                              <p:cond delay="5600"/>
                            </p:stCondLst>
                            <p:childTnLst>
                              <p:par>
                                <p:cTn id="53" presetID="2" presetClass="entr" presetSubtype="4" fill="hold" nodeType="afterEffect">
                                  <p:stCondLst>
                                    <p:cond delay="0"/>
                                  </p:stCondLst>
                                  <p:childTnLst>
                                    <p:set>
                                      <p:cBhvr>
                                        <p:cTn id="54" dur="1" fill="hold">
                                          <p:stCondLst>
                                            <p:cond delay="0"/>
                                          </p:stCondLst>
                                        </p:cTn>
                                        <p:tgtEl>
                                          <p:spTgt spid="49"/>
                                        </p:tgtEl>
                                        <p:attrNameLst>
                                          <p:attrName>style.visibility</p:attrName>
                                        </p:attrNameLst>
                                      </p:cBhvr>
                                      <p:to>
                                        <p:strVal val="visible"/>
                                      </p:to>
                                    </p:set>
                                    <p:anim calcmode="lin" valueType="num">
                                      <p:cBhvr additive="base">
                                        <p:cTn id="55" dur="500" fill="hold"/>
                                        <p:tgtEl>
                                          <p:spTgt spid="49"/>
                                        </p:tgtEl>
                                        <p:attrNameLst>
                                          <p:attrName>ppt_x</p:attrName>
                                        </p:attrNameLst>
                                      </p:cBhvr>
                                      <p:tavLst>
                                        <p:tav tm="0">
                                          <p:val>
                                            <p:strVal val="#ppt_x"/>
                                          </p:val>
                                        </p:tav>
                                        <p:tav tm="100000">
                                          <p:val>
                                            <p:strVal val="#ppt_x"/>
                                          </p:val>
                                        </p:tav>
                                      </p:tavLst>
                                    </p:anim>
                                    <p:anim calcmode="lin" valueType="num">
                                      <p:cBhvr additive="base">
                                        <p:cTn id="56" dur="500" fill="hold"/>
                                        <p:tgtEl>
                                          <p:spTgt spid="49"/>
                                        </p:tgtEl>
                                        <p:attrNameLst>
                                          <p:attrName>ppt_y</p:attrName>
                                        </p:attrNameLst>
                                      </p:cBhvr>
                                      <p:tavLst>
                                        <p:tav tm="0">
                                          <p:val>
                                            <p:strVal val="1+#ppt_h/2"/>
                                          </p:val>
                                        </p:tav>
                                        <p:tav tm="100000">
                                          <p:val>
                                            <p:strVal val="#ppt_y"/>
                                          </p:val>
                                        </p:tav>
                                      </p:tavLst>
                                    </p:anim>
                                  </p:childTnLst>
                                </p:cTn>
                              </p:par>
                            </p:childTnLst>
                          </p:cTn>
                        </p:par>
                        <p:par>
                          <p:cTn id="57" fill="hold">
                            <p:stCondLst>
                              <p:cond delay="6100"/>
                            </p:stCondLst>
                            <p:childTnLst>
                              <p:par>
                                <p:cTn id="58" presetID="2" presetClass="entr" presetSubtype="4" fill="hold" nodeType="afterEffect">
                                  <p:stCondLst>
                                    <p:cond delay="0"/>
                                  </p:stCondLst>
                                  <p:childTnLst>
                                    <p:set>
                                      <p:cBhvr>
                                        <p:cTn id="59" dur="1" fill="hold">
                                          <p:stCondLst>
                                            <p:cond delay="0"/>
                                          </p:stCondLst>
                                        </p:cTn>
                                        <p:tgtEl>
                                          <p:spTgt spid="80"/>
                                        </p:tgtEl>
                                        <p:attrNameLst>
                                          <p:attrName>style.visibility</p:attrName>
                                        </p:attrNameLst>
                                      </p:cBhvr>
                                      <p:to>
                                        <p:strVal val="visible"/>
                                      </p:to>
                                    </p:set>
                                    <p:anim calcmode="lin" valueType="num">
                                      <p:cBhvr additive="base">
                                        <p:cTn id="60" dur="500" fill="hold"/>
                                        <p:tgtEl>
                                          <p:spTgt spid="80"/>
                                        </p:tgtEl>
                                        <p:attrNameLst>
                                          <p:attrName>ppt_x</p:attrName>
                                        </p:attrNameLst>
                                      </p:cBhvr>
                                      <p:tavLst>
                                        <p:tav tm="0">
                                          <p:val>
                                            <p:strVal val="#ppt_x"/>
                                          </p:val>
                                        </p:tav>
                                        <p:tav tm="100000">
                                          <p:val>
                                            <p:strVal val="#ppt_x"/>
                                          </p:val>
                                        </p:tav>
                                      </p:tavLst>
                                    </p:anim>
                                    <p:anim calcmode="lin" valueType="num">
                                      <p:cBhvr additive="base">
                                        <p:cTn id="61" dur="500" fill="hold"/>
                                        <p:tgtEl>
                                          <p:spTgt spid="80"/>
                                        </p:tgtEl>
                                        <p:attrNameLst>
                                          <p:attrName>ppt_y</p:attrName>
                                        </p:attrNameLst>
                                      </p:cBhvr>
                                      <p:tavLst>
                                        <p:tav tm="0">
                                          <p:val>
                                            <p:strVal val="1+#ppt_h/2"/>
                                          </p:val>
                                        </p:tav>
                                        <p:tav tm="100000">
                                          <p:val>
                                            <p:strVal val="#ppt_y"/>
                                          </p:val>
                                        </p:tav>
                                      </p:tavLst>
                                    </p:anim>
                                  </p:childTnLst>
                                </p:cTn>
                              </p:par>
                            </p:childTnLst>
                          </p:cTn>
                        </p:par>
                        <p:par>
                          <p:cTn id="62" fill="hold">
                            <p:stCondLst>
                              <p:cond delay="6600"/>
                            </p:stCondLst>
                            <p:childTnLst>
                              <p:par>
                                <p:cTn id="63" presetID="2" presetClass="entr" presetSubtype="4" fill="hold" nodeType="afterEffect">
                                  <p:stCondLst>
                                    <p:cond delay="0"/>
                                  </p:stCondLst>
                                  <p:childTnLst>
                                    <p:set>
                                      <p:cBhvr>
                                        <p:cTn id="64" dur="1" fill="hold">
                                          <p:stCondLst>
                                            <p:cond delay="0"/>
                                          </p:stCondLst>
                                        </p:cTn>
                                        <p:tgtEl>
                                          <p:spTgt spid="86"/>
                                        </p:tgtEl>
                                        <p:attrNameLst>
                                          <p:attrName>style.visibility</p:attrName>
                                        </p:attrNameLst>
                                      </p:cBhvr>
                                      <p:to>
                                        <p:strVal val="visible"/>
                                      </p:to>
                                    </p:set>
                                    <p:anim calcmode="lin" valueType="num">
                                      <p:cBhvr additive="base">
                                        <p:cTn id="65" dur="500" fill="hold"/>
                                        <p:tgtEl>
                                          <p:spTgt spid="86"/>
                                        </p:tgtEl>
                                        <p:attrNameLst>
                                          <p:attrName>ppt_x</p:attrName>
                                        </p:attrNameLst>
                                      </p:cBhvr>
                                      <p:tavLst>
                                        <p:tav tm="0">
                                          <p:val>
                                            <p:strVal val="#ppt_x"/>
                                          </p:val>
                                        </p:tav>
                                        <p:tav tm="100000">
                                          <p:val>
                                            <p:strVal val="#ppt_x"/>
                                          </p:val>
                                        </p:tav>
                                      </p:tavLst>
                                    </p:anim>
                                    <p:anim calcmode="lin" valueType="num">
                                      <p:cBhvr additive="base">
                                        <p:cTn id="66"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899592" y="750059"/>
            <a:ext cx="7560840" cy="2677656"/>
          </a:xfrm>
          <a:prstGeom prst="rect">
            <a:avLst/>
          </a:prstGeom>
        </p:spPr>
        <p:txBody>
          <a:bodyPr wrap="square">
            <a:spAutoFit/>
          </a:bodyPr>
          <a:lstStyle/>
          <a:p>
            <a:r>
              <a:rPr lang="zh-CN" altLang="en-US" sz="2400" dirty="0" smtClean="0">
                <a:solidFill>
                  <a:schemeClr val="accent1"/>
                </a:solidFill>
                <a:latin typeface="黑体"/>
                <a:ea typeface="黑体"/>
              </a:rPr>
              <a:t>企业资源规划的实施步骤</a:t>
            </a:r>
            <a:endParaRPr lang="en-US" altLang="zh-CN" sz="2400" dirty="0" smtClean="0">
              <a:solidFill>
                <a:schemeClr val="accent1"/>
              </a:solidFill>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smtClean="0">
              <a:latin typeface="黑体"/>
              <a:ea typeface="黑体"/>
            </a:endParaRPr>
          </a:p>
        </p:txBody>
      </p:sp>
      <p:sp>
        <p:nvSpPr>
          <p:cNvPr id="22" name="文本框 21"/>
          <p:cNvSpPr txBox="1"/>
          <p:nvPr/>
        </p:nvSpPr>
        <p:spPr>
          <a:xfrm>
            <a:off x="971600" y="123478"/>
            <a:ext cx="5328592" cy="584776"/>
          </a:xfrm>
          <a:prstGeom prst="rect">
            <a:avLst/>
          </a:prstGeom>
          <a:noFill/>
        </p:spPr>
        <p:txBody>
          <a:bodyPr wrap="square" rtlCol="0">
            <a:spAutoFit/>
          </a:bodyPr>
          <a:lstStyle/>
          <a:p>
            <a:r>
              <a:rPr kumimoji="1" lang="zh-CN" altLang="en-US" sz="3200" dirty="0" smtClean="0">
                <a:latin typeface="黑体"/>
                <a:ea typeface="黑体"/>
              </a:rPr>
              <a:t>企业电子商务</a:t>
            </a:r>
            <a:r>
              <a:rPr kumimoji="1" lang="en-US" altLang="zh-CN" sz="3200" dirty="0" smtClean="0">
                <a:latin typeface="黑体"/>
                <a:ea typeface="黑体"/>
              </a:rPr>
              <a:t>-</a:t>
            </a:r>
            <a:r>
              <a:rPr kumimoji="1" lang="zh-CN" altLang="en-US" sz="3200" dirty="0" smtClean="0">
                <a:latin typeface="黑体"/>
                <a:ea typeface="黑体"/>
              </a:rPr>
              <a:t>企业资源规划</a:t>
            </a:r>
            <a:endParaRPr kumimoji="1" lang="zh-CN" altLang="en-US" sz="3200" dirty="0">
              <a:latin typeface="黑体"/>
              <a:ea typeface="黑体"/>
            </a:endParaRPr>
          </a:p>
        </p:txBody>
      </p:sp>
      <p:sp>
        <p:nvSpPr>
          <p:cNvPr id="5" name="文本框 4"/>
          <p:cNvSpPr txBox="1"/>
          <p:nvPr/>
        </p:nvSpPr>
        <p:spPr>
          <a:xfrm>
            <a:off x="899592" y="1182107"/>
            <a:ext cx="7560840" cy="3477875"/>
          </a:xfrm>
          <a:prstGeom prst="rect">
            <a:avLst/>
          </a:prstGeom>
          <a:noFill/>
        </p:spPr>
        <p:txBody>
          <a:bodyPr wrap="square" rtlCol="0">
            <a:spAutoFit/>
          </a:bodyPr>
          <a:lstStyle/>
          <a:p>
            <a:r>
              <a:rPr lang="zh-CN" altLang="en-US" sz="2000" dirty="0" smtClean="0">
                <a:latin typeface="黑体"/>
                <a:ea typeface="黑体"/>
              </a:rPr>
              <a:t>（</a:t>
            </a:r>
            <a:r>
              <a:rPr lang="en-US" altLang="zh-CN" sz="2000" dirty="0" smtClean="0">
                <a:latin typeface="黑体"/>
                <a:ea typeface="黑体"/>
              </a:rPr>
              <a:t>1</a:t>
            </a:r>
            <a:r>
              <a:rPr lang="zh-CN" altLang="en-US" sz="2000" dirty="0" smtClean="0">
                <a:latin typeface="黑体"/>
                <a:ea typeface="黑体"/>
              </a:rPr>
              <a:t>）</a:t>
            </a:r>
            <a:r>
              <a:rPr lang="zh-CN" altLang="en-US" sz="2000" dirty="0">
                <a:latin typeface="黑体"/>
                <a:ea typeface="黑体"/>
              </a:rPr>
              <a:t>项目准备阶段。召开项目动员会，组织项目小组，确定项目资源、成本、各项活动的起止日期。</a:t>
            </a:r>
          </a:p>
          <a:p>
            <a:r>
              <a:rPr lang="zh-CN" altLang="en-US" sz="2000" dirty="0">
                <a:latin typeface="黑体"/>
                <a:ea typeface="黑体"/>
              </a:rPr>
              <a:t>（</a:t>
            </a:r>
            <a:r>
              <a:rPr lang="en-US" altLang="zh-CN" sz="2000" dirty="0" smtClean="0">
                <a:latin typeface="黑体"/>
                <a:ea typeface="黑体"/>
              </a:rPr>
              <a:t>2</a:t>
            </a:r>
            <a:r>
              <a:rPr lang="zh-CN" altLang="en-US" sz="2000" dirty="0" smtClean="0">
                <a:latin typeface="黑体"/>
                <a:ea typeface="黑体"/>
              </a:rPr>
              <a:t>）</a:t>
            </a:r>
            <a:r>
              <a:rPr lang="zh-CN" altLang="en-US" sz="2000" dirty="0">
                <a:latin typeface="黑体"/>
                <a:ea typeface="黑体"/>
              </a:rPr>
              <a:t>蓝图阶段。咨询人员记下企业的需求和业务流程的设计要求。</a:t>
            </a:r>
          </a:p>
          <a:p>
            <a:r>
              <a:rPr lang="zh-CN" altLang="en-US" sz="2000" dirty="0">
                <a:latin typeface="黑体"/>
                <a:ea typeface="黑体"/>
              </a:rPr>
              <a:t>（</a:t>
            </a:r>
            <a:r>
              <a:rPr lang="en-US" altLang="zh-CN" sz="2000" dirty="0" smtClean="0">
                <a:latin typeface="黑体"/>
                <a:ea typeface="黑体"/>
              </a:rPr>
              <a:t>3</a:t>
            </a:r>
            <a:r>
              <a:rPr lang="zh-CN" altLang="en-US" sz="2000" dirty="0" smtClean="0">
                <a:latin typeface="黑体"/>
                <a:ea typeface="黑体"/>
              </a:rPr>
              <a:t>）</a:t>
            </a:r>
            <a:r>
              <a:rPr lang="zh-CN" altLang="en-US" sz="2000" dirty="0">
                <a:latin typeface="黑体"/>
                <a:ea typeface="黑体"/>
              </a:rPr>
              <a:t>试验阶段。配置软件以符合新的业务流程，技术人员制定新系统的数据接口和整合计划。</a:t>
            </a:r>
          </a:p>
          <a:p>
            <a:r>
              <a:rPr lang="zh-CN" altLang="en-US" sz="2000" dirty="0">
                <a:latin typeface="黑体"/>
                <a:ea typeface="黑体"/>
              </a:rPr>
              <a:t>（</a:t>
            </a:r>
            <a:r>
              <a:rPr lang="en-US" altLang="zh-CN" sz="2000" dirty="0" smtClean="0">
                <a:latin typeface="黑体"/>
                <a:ea typeface="黑体"/>
              </a:rPr>
              <a:t>4</a:t>
            </a:r>
            <a:r>
              <a:rPr lang="zh-CN" altLang="en-US" sz="2000" dirty="0" smtClean="0">
                <a:latin typeface="黑体"/>
                <a:ea typeface="黑体"/>
              </a:rPr>
              <a:t>）</a:t>
            </a:r>
            <a:r>
              <a:rPr lang="zh-CN" altLang="en-US" sz="2000" dirty="0">
                <a:latin typeface="黑体"/>
                <a:ea typeface="黑体"/>
              </a:rPr>
              <a:t>最后阶段。巩固以前的所有工作，进行最后的系统测试和用户培训，将数据转到新系统里，检查所有的转换和接口程序，最后进行用户接收测试。</a:t>
            </a:r>
          </a:p>
          <a:p>
            <a:r>
              <a:rPr lang="zh-CN" altLang="en-US" sz="2000" dirty="0">
                <a:latin typeface="黑体"/>
                <a:ea typeface="黑体"/>
              </a:rPr>
              <a:t>（</a:t>
            </a:r>
            <a:r>
              <a:rPr lang="en-US" altLang="zh-CN" sz="2000" dirty="0" smtClean="0">
                <a:latin typeface="黑体"/>
                <a:ea typeface="黑体"/>
              </a:rPr>
              <a:t>5</a:t>
            </a:r>
            <a:r>
              <a:rPr lang="zh-CN" altLang="en-US" sz="2000" dirty="0" smtClean="0">
                <a:latin typeface="黑体"/>
                <a:ea typeface="黑体"/>
              </a:rPr>
              <a:t>）</a:t>
            </a:r>
            <a:r>
              <a:rPr lang="zh-CN" altLang="en-US" sz="2000" dirty="0">
                <a:latin typeface="黑体"/>
                <a:ea typeface="黑体"/>
              </a:rPr>
              <a:t>评估阶段。复查系统是否满足公司的所有要求，包括检查业务流程、应用结构、访谈最终用户交流，以了解是否满足其要求，最后评估新系统的价值和技术的投资回报。</a:t>
            </a:r>
            <a:endParaRPr kumimoji="1" lang="en-US" altLang="zh-CN" sz="2000" dirty="0" smtClean="0">
              <a:latin typeface="黑体"/>
              <a:ea typeface="黑体"/>
            </a:endParaRPr>
          </a:p>
        </p:txBody>
      </p:sp>
    </p:spTree>
    <p:extLst>
      <p:ext uri="{BB962C8B-B14F-4D97-AF65-F5344CB8AC3E}">
        <p14:creationId xmlns:p14="http://schemas.microsoft.com/office/powerpoint/2010/main" val="1385047966"/>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5)\千图网_画册封面图片_图片编号17975946\55b76287878b9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7" name="TextBox 26"/>
          <p:cNvSpPr txBox="1"/>
          <p:nvPr/>
        </p:nvSpPr>
        <p:spPr>
          <a:xfrm>
            <a:off x="3491880" y="2211710"/>
            <a:ext cx="2236510" cy="707886"/>
          </a:xfrm>
          <a:prstGeom prst="rect">
            <a:avLst/>
          </a:prstGeom>
          <a:noFill/>
        </p:spPr>
        <p:txBody>
          <a:bodyPr wrap="none" rtlCol="0">
            <a:spAutoFit/>
          </a:bodyPr>
          <a:lstStyle/>
          <a:p>
            <a:r>
              <a:rPr lang="zh-CN" altLang="en-US" sz="4000" dirty="0" smtClean="0">
                <a:solidFill>
                  <a:schemeClr val="tx1">
                    <a:lumMod val="65000"/>
                    <a:lumOff val="35000"/>
                  </a:schemeClr>
                </a:solidFill>
                <a:latin typeface="微软雅黑" pitchFamily="34" charset="-122"/>
                <a:ea typeface="微软雅黑" pitchFamily="34" charset="-122"/>
              </a:rPr>
              <a:t>谢谢观</a:t>
            </a:r>
            <a:r>
              <a:rPr lang="zh-CN" altLang="en-US" sz="4000" dirty="0">
                <a:solidFill>
                  <a:schemeClr val="tx1">
                    <a:lumMod val="65000"/>
                    <a:lumOff val="35000"/>
                  </a:schemeClr>
                </a:solidFill>
                <a:latin typeface="微软雅黑" pitchFamily="34" charset="-122"/>
                <a:ea typeface="微软雅黑" pitchFamily="34" charset="-122"/>
              </a:rPr>
              <a:t>看</a:t>
            </a: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7"/>
                                        </p:tgtEl>
                                        <p:attrNameLst>
                                          <p:attrName>style.visibility</p:attrName>
                                        </p:attrNameLst>
                                      </p:cBhvr>
                                      <p:to>
                                        <p:strVal val="visible"/>
                                      </p:to>
                                    </p:set>
                                    <p:anim by="(-#ppt_w*2)" calcmode="lin" valueType="num">
                                      <p:cBhvr rctx="PPT">
                                        <p:cTn id="13" dur="500" autoRev="1" fill="hold">
                                          <p:stCondLst>
                                            <p:cond delay="0"/>
                                          </p:stCondLst>
                                        </p:cTn>
                                        <p:tgtEl>
                                          <p:spTgt spid="27"/>
                                        </p:tgtEl>
                                        <p:attrNameLst>
                                          <p:attrName>ppt_w</p:attrName>
                                        </p:attrNameLst>
                                      </p:cBhvr>
                                    </p:anim>
                                    <p:anim by="(#ppt_w*0.50)" calcmode="lin" valueType="num">
                                      <p:cBhvr>
                                        <p:cTn id="14" dur="500" decel="50000" autoRev="1" fill="hold">
                                          <p:stCondLst>
                                            <p:cond delay="0"/>
                                          </p:stCondLst>
                                        </p:cTn>
                                        <p:tgtEl>
                                          <p:spTgt spid="27"/>
                                        </p:tgtEl>
                                        <p:attrNameLst>
                                          <p:attrName>ppt_x</p:attrName>
                                        </p:attrNameLst>
                                      </p:cBhvr>
                                    </p:anim>
                                    <p:anim from="(-#ppt_h/2)" to="(#ppt_y)" calcmode="lin" valueType="num">
                                      <p:cBhvr>
                                        <p:cTn id="15" dur="1000" fill="hold">
                                          <p:stCondLst>
                                            <p:cond delay="0"/>
                                          </p:stCondLst>
                                        </p:cTn>
                                        <p:tgtEl>
                                          <p:spTgt spid="27"/>
                                        </p:tgtEl>
                                        <p:attrNameLst>
                                          <p:attrName>ppt_y</p:attrName>
                                        </p:attrNameLst>
                                      </p:cBhvr>
                                    </p:anim>
                                    <p:animRot by="21600000">
                                      <p:cBhvr>
                                        <p:cTn id="16" dur="1000"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新建文件夹 (5)\千图网_画册封面图片_图片编号17975946\55b76287878b9副本.jpg"/>
          <p:cNvPicPr>
            <a:picLocks noChangeAspect="1" noChangeArrowheads="1"/>
          </p:cNvPicPr>
          <p:nvPr/>
        </p:nvPicPr>
        <p:blipFill>
          <a:blip r:embed="rId4" cstate="print"/>
          <a:srcRect/>
          <a:stretch>
            <a:fillRect/>
          </a:stretch>
        </p:blipFill>
        <p:spPr bwMode="auto">
          <a:xfrm>
            <a:off x="0" y="0"/>
            <a:ext cx="9144000" cy="5148262"/>
          </a:xfrm>
          <a:prstGeom prst="rect">
            <a:avLst/>
          </a:prstGeom>
          <a:noFill/>
        </p:spPr>
      </p:pic>
      <p:sp>
        <p:nvSpPr>
          <p:cNvPr id="27" name="任意多边形 26"/>
          <p:cNvSpPr/>
          <p:nvPr>
            <p:custDataLst>
              <p:tags r:id="rId1"/>
            </p:custDataLst>
          </p:nvPr>
        </p:nvSpPr>
        <p:spPr>
          <a:xfrm>
            <a:off x="3059832" y="1131590"/>
            <a:ext cx="3384376" cy="2376264"/>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 fmla="*/ 238125 w 2219325"/>
              <a:gd name="connsiteY0" fmla="*/ 300037 h 1514475"/>
              <a:gd name="connsiteX1" fmla="*/ 0 w 2219325"/>
              <a:gd name="connsiteY1" fmla="*/ 300037 h 1514475"/>
              <a:gd name="connsiteX2" fmla="*/ 0 w 2219325"/>
              <a:gd name="connsiteY2" fmla="*/ 0 h 1514475"/>
              <a:gd name="connsiteX3" fmla="*/ 2219325 w 2219325"/>
              <a:gd name="connsiteY3" fmla="*/ 0 h 1514475"/>
              <a:gd name="connsiteX4" fmla="*/ 2219325 w 2219325"/>
              <a:gd name="connsiteY4" fmla="*/ 1514475 h 1514475"/>
              <a:gd name="connsiteX5" fmla="*/ 0 w 2219325"/>
              <a:gd name="connsiteY5" fmla="*/ 1514475 h 1514475"/>
              <a:gd name="connsiteX6" fmla="*/ 0 w 2219325"/>
              <a:gd name="connsiteY6" fmla="*/ 1214437 h 1514475"/>
              <a:gd name="connsiteX7" fmla="*/ 238125 w 2219325"/>
              <a:gd name="connsiteY7" fmla="*/ 1214437 h 1514475"/>
              <a:gd name="connsiteX8" fmla="*/ 329565 w 2219325"/>
              <a:gd name="connsiteY8"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7" fmla="*/ 329565 w 2219325"/>
              <a:gd name="connsiteY7"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25" h="1514475">
                <a:moveTo>
                  <a:pt x="0" y="300037"/>
                </a:moveTo>
                <a:lnTo>
                  <a:pt x="0" y="0"/>
                </a:lnTo>
                <a:lnTo>
                  <a:pt x="2219325" y="0"/>
                </a:lnTo>
                <a:lnTo>
                  <a:pt x="2219325" y="1514475"/>
                </a:lnTo>
                <a:lnTo>
                  <a:pt x="0" y="1514475"/>
                </a:lnTo>
                <a:lnTo>
                  <a:pt x="0" y="1214437"/>
                </a:lnTo>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a:defRPr/>
            </a:pPr>
            <a:endPar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28"/>
          <p:cNvSpPr/>
          <p:nvPr/>
        </p:nvSpPr>
        <p:spPr>
          <a:xfrm>
            <a:off x="1657864" y="1430185"/>
            <a:ext cx="3850240" cy="430887"/>
          </a:xfrm>
          <a:prstGeom prst="rect">
            <a:avLst/>
          </a:prstGeom>
        </p:spPr>
        <p:txBody>
          <a:bodyPr wrap="square" lIns="0" tIns="0" rIns="0" bIns="0">
            <a:spAutoFit/>
          </a:bodyPr>
          <a:lstStyle/>
          <a:p>
            <a:r>
              <a:rPr lang="zh-CN" altLang="en-US" sz="28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现代企业电子商务管理</a:t>
            </a:r>
            <a:endParaRPr lang="zh-CN" altLang="en-US" sz="28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1979712" y="1859920"/>
            <a:ext cx="1667123" cy="307777"/>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2000" dirty="0" smtClean="0">
                <a:latin typeface="黑体"/>
                <a:ea typeface="黑体"/>
                <a:sym typeface="Arial" panose="020B0604020202020204" pitchFamily="34" charset="0"/>
              </a:rPr>
              <a:t>电子商务概述</a:t>
            </a:r>
            <a:endParaRPr lang="en-US" altLang="zh-CN" sz="2000" dirty="0">
              <a:latin typeface="黑体"/>
              <a:ea typeface="黑体"/>
              <a:sym typeface="Arial" panose="020B0604020202020204" pitchFamily="34" charset="0"/>
            </a:endParaRPr>
          </a:p>
        </p:txBody>
      </p:sp>
      <p:sp>
        <p:nvSpPr>
          <p:cNvPr id="31" name="TextBox 11"/>
          <p:cNvSpPr txBox="1"/>
          <p:nvPr/>
        </p:nvSpPr>
        <p:spPr>
          <a:xfrm>
            <a:off x="1979712" y="2206253"/>
            <a:ext cx="1513235"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smtClean="0">
                <a:latin typeface="黑体"/>
                <a:ea typeface="黑体"/>
                <a:sym typeface="Arial" panose="020B0604020202020204" pitchFamily="34" charset="0"/>
              </a:rPr>
              <a:t>客户关系管理</a:t>
            </a:r>
            <a:endParaRPr lang="en-US" altLang="zh-CN" dirty="0">
              <a:latin typeface="黑体"/>
              <a:ea typeface="黑体"/>
              <a:sym typeface="Arial" panose="020B0604020202020204" pitchFamily="34" charset="0"/>
            </a:endParaRPr>
          </a:p>
        </p:txBody>
      </p:sp>
      <p:sp>
        <p:nvSpPr>
          <p:cNvPr id="10" name="矩形 9"/>
          <p:cNvSpPr/>
          <p:nvPr/>
        </p:nvSpPr>
        <p:spPr>
          <a:xfrm>
            <a:off x="5652120" y="1851670"/>
            <a:ext cx="600117" cy="1477328"/>
          </a:xfrm>
          <a:prstGeom prst="rect">
            <a:avLst/>
          </a:prstGeom>
        </p:spPr>
        <p:txBody>
          <a:bodyPr wrap="square" lIns="0" tIns="0" rIns="0" bIns="0">
            <a:spAutoFit/>
          </a:bodyPr>
          <a:lstStyle/>
          <a:p>
            <a:r>
              <a:rPr lang="zh-CN" altLang="en-US" sz="32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第十章</a:t>
            </a:r>
            <a:endParaRPr lang="zh-CN" altLang="en-US" sz="32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11"/>
          <p:cNvSpPr txBox="1"/>
          <p:nvPr/>
        </p:nvSpPr>
        <p:spPr>
          <a:xfrm>
            <a:off x="1979712" y="2521808"/>
            <a:ext cx="1282402"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smtClean="0">
                <a:latin typeface="黑体"/>
                <a:ea typeface="黑体"/>
                <a:sym typeface="Arial" panose="020B0604020202020204" pitchFamily="34" charset="0"/>
              </a:rPr>
              <a:t>供应链管理</a:t>
            </a:r>
            <a:endParaRPr lang="en-US" altLang="zh-CN" dirty="0">
              <a:latin typeface="黑体"/>
              <a:ea typeface="黑体"/>
              <a:sym typeface="Arial" panose="020B0604020202020204" pitchFamily="34" charset="0"/>
            </a:endParaRPr>
          </a:p>
        </p:txBody>
      </p:sp>
      <p:sp>
        <p:nvSpPr>
          <p:cNvPr id="11" name="TextBox 11"/>
          <p:cNvSpPr txBox="1"/>
          <p:nvPr/>
        </p:nvSpPr>
        <p:spPr>
          <a:xfrm>
            <a:off x="1979588" y="2807315"/>
            <a:ext cx="1282402"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smtClean="0">
                <a:latin typeface="黑体"/>
                <a:ea typeface="黑体"/>
                <a:sym typeface="Arial" panose="020B0604020202020204" pitchFamily="34" charset="0"/>
              </a:rPr>
              <a:t>销售链管理</a:t>
            </a:r>
            <a:endParaRPr lang="en-US" altLang="zh-CN" dirty="0">
              <a:latin typeface="黑体"/>
              <a:ea typeface="黑体"/>
              <a:sym typeface="Arial" panose="020B0604020202020204" pitchFamily="34" charset="0"/>
            </a:endParaRPr>
          </a:p>
        </p:txBody>
      </p:sp>
      <p:sp>
        <p:nvSpPr>
          <p:cNvPr id="12" name="TextBox 11"/>
          <p:cNvSpPr txBox="1"/>
          <p:nvPr/>
        </p:nvSpPr>
        <p:spPr>
          <a:xfrm>
            <a:off x="1999977" y="3086839"/>
            <a:ext cx="1500411"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smtClean="0">
                <a:latin typeface="黑体"/>
                <a:ea typeface="黑体"/>
                <a:sym typeface="Arial" panose="020B0604020202020204" pitchFamily="34" charset="0"/>
              </a:rPr>
              <a:t>企业资源规划</a:t>
            </a:r>
            <a:endParaRPr lang="en-US" altLang="zh-CN" dirty="0">
              <a:latin typeface="黑体"/>
              <a:ea typeface="黑体"/>
              <a:sym typeface="Arial" panose="020B0604020202020204" pitchFamily="34" charset="0"/>
            </a:endParaRPr>
          </a:p>
        </p:txBody>
      </p:sp>
    </p:spTree>
    <p:extLst>
      <p:ext uri="{BB962C8B-B14F-4D97-AF65-F5344CB8AC3E}">
        <p14:creationId xmlns:p14="http://schemas.microsoft.com/office/powerpoint/2010/main" val="153964783"/>
      </p:ext>
    </p:extLst>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42"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barn(outHorizontal)">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p:bldP spid="30" grpId="0"/>
      <p:bldP spid="31" grpId="0"/>
      <p:bldP spid="10" grpId="0"/>
      <p:bldP spid="8"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 20"/>
          <p:cNvGrpSpPr/>
          <p:nvPr/>
        </p:nvGrpSpPr>
        <p:grpSpPr>
          <a:xfrm>
            <a:off x="1102916" y="843558"/>
            <a:ext cx="4204444" cy="3086844"/>
            <a:chOff x="1102916" y="843558"/>
            <a:chExt cx="4204444" cy="3086844"/>
          </a:xfrm>
        </p:grpSpPr>
        <p:sp>
          <p:nvSpPr>
            <p:cNvPr id="9" name="矩形 8"/>
            <p:cNvSpPr/>
            <p:nvPr/>
          </p:nvSpPr>
          <p:spPr>
            <a:xfrm>
              <a:off x="2557066" y="843558"/>
              <a:ext cx="1296144" cy="1296144"/>
            </a:xfrm>
            <a:prstGeom prst="rect">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10" name="矩形 9"/>
            <p:cNvSpPr/>
            <p:nvPr/>
          </p:nvSpPr>
          <p:spPr>
            <a:xfrm>
              <a:off x="4011216" y="843558"/>
              <a:ext cx="1296144" cy="1296144"/>
            </a:xfrm>
            <a:prstGeom prst="rect">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11" name="矩形 10"/>
            <p:cNvSpPr/>
            <p:nvPr/>
          </p:nvSpPr>
          <p:spPr>
            <a:xfrm>
              <a:off x="4011216" y="2634258"/>
              <a:ext cx="1296144" cy="1296144"/>
            </a:xfrm>
            <a:prstGeom prst="rect">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12" name="矩形 11"/>
            <p:cNvSpPr/>
            <p:nvPr/>
          </p:nvSpPr>
          <p:spPr>
            <a:xfrm>
              <a:off x="2557066" y="2634258"/>
              <a:ext cx="1296144" cy="1296144"/>
            </a:xfrm>
            <a:prstGeom prst="rect">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13" name="矩形 12"/>
            <p:cNvSpPr/>
            <p:nvPr/>
          </p:nvSpPr>
          <p:spPr>
            <a:xfrm>
              <a:off x="1102916" y="2634258"/>
              <a:ext cx="1296144" cy="1296144"/>
            </a:xfrm>
            <a:prstGeom prst="rect">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8" name="矩形 7"/>
            <p:cNvSpPr/>
            <p:nvPr/>
          </p:nvSpPr>
          <p:spPr>
            <a:xfrm>
              <a:off x="1115616" y="843558"/>
              <a:ext cx="1296144" cy="1296144"/>
            </a:xfrm>
            <a:prstGeom prst="rect">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2" name="文本框 1"/>
            <p:cNvSpPr txBox="1"/>
            <p:nvPr/>
          </p:nvSpPr>
          <p:spPr>
            <a:xfrm>
              <a:off x="1187624" y="962175"/>
              <a:ext cx="1152128" cy="1107996"/>
            </a:xfrm>
            <a:prstGeom prst="rect">
              <a:avLst/>
            </a:prstGeom>
            <a:noFill/>
          </p:spPr>
          <p:txBody>
            <a:bodyPr wrap="square" lIns="0" tIns="0" rIns="0" bIns="0" rtlCol="0">
              <a:spAutoFit/>
            </a:bodyPr>
            <a:lstStyle/>
            <a:p>
              <a:pPr algn="ctr"/>
              <a:r>
                <a:rPr kumimoji="1" lang="zh-CN" altLang="en-US" dirty="0" smtClean="0"/>
                <a:t>人力资源</a:t>
              </a:r>
              <a:endParaRPr kumimoji="1" lang="en-US" altLang="zh-CN" dirty="0" smtClean="0"/>
            </a:p>
            <a:p>
              <a:pPr algn="ctr"/>
              <a:r>
                <a:rPr kumimoji="1" lang="zh-CN" altLang="en-US" dirty="0" smtClean="0"/>
                <a:t>规划</a:t>
              </a:r>
              <a:endParaRPr kumimoji="1" lang="en-US" altLang="zh-CN" dirty="0" smtClean="0"/>
            </a:p>
            <a:p>
              <a:pPr algn="ctr"/>
              <a:endParaRPr kumimoji="1" lang="en-US" altLang="zh-CN" dirty="0" smtClean="0"/>
            </a:p>
            <a:p>
              <a:pPr algn="ctr"/>
              <a:r>
                <a:rPr kumimoji="1" lang="zh-CN" altLang="en-US" dirty="0" smtClean="0"/>
                <a:t>工作说明书</a:t>
              </a:r>
              <a:endParaRPr kumimoji="1" lang="zh-CN" altLang="en-US" dirty="0"/>
            </a:p>
          </p:txBody>
        </p:sp>
        <p:sp>
          <p:nvSpPr>
            <p:cNvPr id="3" name="文本框 2"/>
            <p:cNvSpPr txBox="1"/>
            <p:nvPr/>
          </p:nvSpPr>
          <p:spPr>
            <a:xfrm>
              <a:off x="2648124" y="924075"/>
              <a:ext cx="1152128" cy="1138773"/>
            </a:xfrm>
            <a:prstGeom prst="rect">
              <a:avLst/>
            </a:prstGeom>
            <a:noFill/>
          </p:spPr>
          <p:txBody>
            <a:bodyPr wrap="square" lIns="0" tIns="0" rIns="0" bIns="0" rtlCol="0">
              <a:spAutoFit/>
            </a:bodyPr>
            <a:lstStyle/>
            <a:p>
              <a:pPr algn="ctr"/>
              <a:r>
                <a:rPr kumimoji="1" lang="zh-CN" altLang="en-US" dirty="0" smtClean="0"/>
                <a:t>招聘计划</a:t>
              </a:r>
              <a:endParaRPr kumimoji="1" lang="en-US" altLang="zh-CN" dirty="0" smtClean="0"/>
            </a:p>
            <a:p>
              <a:pPr marL="342900" indent="-342900">
                <a:buFont typeface="+mj-lt"/>
                <a:buAutoNum type="alphaLcPeriod"/>
              </a:pPr>
              <a:r>
                <a:rPr kumimoji="1" lang="zh-CN" altLang="en-US" sz="1400" dirty="0" smtClean="0"/>
                <a:t>时间</a:t>
              </a:r>
              <a:endParaRPr kumimoji="1" lang="en-US" altLang="zh-CN" sz="1400" dirty="0" smtClean="0"/>
            </a:p>
            <a:p>
              <a:pPr marL="342900" indent="-342900">
                <a:buFont typeface="+mj-lt"/>
                <a:buAutoNum type="alphaLcPeriod"/>
              </a:pPr>
              <a:r>
                <a:rPr kumimoji="1" lang="zh-CN" altLang="en-US" sz="1400" dirty="0" smtClean="0"/>
                <a:t>岗位</a:t>
              </a:r>
              <a:endParaRPr kumimoji="1" lang="en-US" altLang="zh-CN" sz="1400" dirty="0" smtClean="0"/>
            </a:p>
            <a:p>
              <a:pPr marL="342900" indent="-342900">
                <a:buFont typeface="+mj-lt"/>
                <a:buAutoNum type="alphaLcPeriod"/>
              </a:pPr>
              <a:r>
                <a:rPr kumimoji="1" lang="zh-CN" altLang="en-US" sz="1400" dirty="0" smtClean="0"/>
                <a:t>人数</a:t>
              </a:r>
              <a:endParaRPr kumimoji="1" lang="en-US" altLang="zh-CN" sz="1400" dirty="0" smtClean="0"/>
            </a:p>
            <a:p>
              <a:pPr marL="342900" indent="-342900">
                <a:buFont typeface="+mj-lt"/>
                <a:buAutoNum type="alphaLcPeriod"/>
              </a:pPr>
              <a:r>
                <a:rPr kumimoji="1" lang="zh-CN" altLang="en-US" sz="1400" dirty="0" smtClean="0"/>
                <a:t>任职资格</a:t>
              </a:r>
              <a:endParaRPr kumimoji="1" lang="zh-CN" altLang="en-US" sz="1400" dirty="0"/>
            </a:p>
          </p:txBody>
        </p:sp>
        <p:sp>
          <p:nvSpPr>
            <p:cNvPr id="4" name="文本框 3"/>
            <p:cNvSpPr txBox="1"/>
            <p:nvPr/>
          </p:nvSpPr>
          <p:spPr>
            <a:xfrm>
              <a:off x="4070524" y="924075"/>
              <a:ext cx="1152128" cy="1138773"/>
            </a:xfrm>
            <a:prstGeom prst="rect">
              <a:avLst/>
            </a:prstGeom>
            <a:noFill/>
          </p:spPr>
          <p:txBody>
            <a:bodyPr wrap="square" lIns="0" tIns="0" rIns="0" bIns="0" rtlCol="0">
              <a:spAutoFit/>
            </a:bodyPr>
            <a:lstStyle/>
            <a:p>
              <a:r>
                <a:rPr kumimoji="1" lang="zh-CN" altLang="en-US" dirty="0" smtClean="0"/>
                <a:t>招募</a:t>
              </a:r>
            </a:p>
            <a:p>
              <a:pPr marL="342900" indent="-342900">
                <a:buFont typeface="+mj-lt"/>
                <a:buAutoNum type="alphaLcPeriod"/>
              </a:pPr>
              <a:r>
                <a:rPr kumimoji="1" lang="zh-CN" altLang="en-US" sz="1400" dirty="0" smtClean="0"/>
                <a:t>了解市场</a:t>
              </a:r>
              <a:endParaRPr kumimoji="1" lang="en-US" altLang="zh-CN" sz="1400" dirty="0" smtClean="0"/>
            </a:p>
            <a:p>
              <a:pPr marL="342900" indent="-342900">
                <a:buFont typeface="+mj-lt"/>
                <a:buAutoNum type="alphaLcPeriod"/>
              </a:pPr>
              <a:r>
                <a:rPr kumimoji="1" lang="zh-CN" altLang="en-US" sz="1400" dirty="0" smtClean="0"/>
                <a:t>发布信息</a:t>
              </a:r>
              <a:endParaRPr kumimoji="1" lang="en-US" altLang="zh-CN" sz="1400" dirty="0" smtClean="0"/>
            </a:p>
            <a:p>
              <a:pPr marL="342900" indent="-342900">
                <a:buFont typeface="+mj-lt"/>
                <a:buAutoNum type="alphaLcPeriod"/>
              </a:pPr>
              <a:r>
                <a:rPr kumimoji="1" lang="zh-CN" altLang="en-US" sz="1400" dirty="0" smtClean="0"/>
                <a:t>接受申请</a:t>
              </a:r>
              <a:endParaRPr kumimoji="1" lang="en-US" altLang="zh-CN" sz="1400" dirty="0" smtClean="0"/>
            </a:p>
            <a:p>
              <a:endParaRPr kumimoji="1" lang="en-US" altLang="zh-CN" sz="1400" dirty="0" smtClean="0"/>
            </a:p>
          </p:txBody>
        </p:sp>
        <p:sp>
          <p:nvSpPr>
            <p:cNvPr id="5" name="文本框 4"/>
            <p:cNvSpPr txBox="1"/>
            <p:nvPr/>
          </p:nvSpPr>
          <p:spPr>
            <a:xfrm>
              <a:off x="4146724" y="2702075"/>
              <a:ext cx="1152128" cy="1138773"/>
            </a:xfrm>
            <a:prstGeom prst="rect">
              <a:avLst/>
            </a:prstGeom>
            <a:noFill/>
          </p:spPr>
          <p:txBody>
            <a:bodyPr wrap="square" lIns="0" tIns="0" rIns="0" bIns="0" rtlCol="0">
              <a:spAutoFit/>
            </a:bodyPr>
            <a:lstStyle/>
            <a:p>
              <a:r>
                <a:rPr kumimoji="1" lang="zh-CN" altLang="en-US" dirty="0" smtClean="0"/>
                <a:t>甄选</a:t>
              </a:r>
            </a:p>
            <a:p>
              <a:pPr marL="342900" indent="-342900">
                <a:buFont typeface="+mj-lt"/>
                <a:buAutoNum type="alphaLcPeriod"/>
              </a:pPr>
              <a:r>
                <a:rPr kumimoji="1" lang="zh-CN" altLang="en-US" sz="1400" dirty="0" smtClean="0"/>
                <a:t>初步筛选</a:t>
              </a:r>
              <a:endParaRPr kumimoji="1" lang="en-US" altLang="zh-CN" sz="1400" dirty="0" smtClean="0"/>
            </a:p>
            <a:p>
              <a:pPr marL="342900" indent="-342900">
                <a:buFont typeface="+mj-lt"/>
                <a:buAutoNum type="alphaLcPeriod"/>
              </a:pPr>
              <a:r>
                <a:rPr kumimoji="1" lang="zh-CN" altLang="en-US" sz="1400" dirty="0" smtClean="0"/>
                <a:t>笔试</a:t>
              </a:r>
            </a:p>
            <a:p>
              <a:pPr marL="342900" indent="-342900">
                <a:buFont typeface="+mj-lt"/>
                <a:buAutoNum type="alphaLcPeriod"/>
              </a:pPr>
              <a:r>
                <a:rPr kumimoji="1" lang="zh-CN" altLang="en-US" sz="1400" dirty="0" smtClean="0"/>
                <a:t>面试</a:t>
              </a:r>
              <a:endParaRPr kumimoji="1" lang="en-US" altLang="zh-CN" sz="1400" dirty="0" smtClean="0"/>
            </a:p>
            <a:p>
              <a:pPr marL="342900" indent="-342900">
                <a:buFont typeface="+mj-lt"/>
                <a:buAutoNum type="alphaLcPeriod"/>
              </a:pPr>
              <a:r>
                <a:rPr kumimoji="1" lang="zh-CN" altLang="en-US" sz="1400" dirty="0" smtClean="0"/>
                <a:t>其他测试</a:t>
              </a:r>
              <a:endParaRPr kumimoji="1" lang="en-US" altLang="zh-CN" sz="1400" dirty="0"/>
            </a:p>
          </p:txBody>
        </p:sp>
        <p:sp>
          <p:nvSpPr>
            <p:cNvPr id="6" name="文本框 5"/>
            <p:cNvSpPr txBox="1"/>
            <p:nvPr/>
          </p:nvSpPr>
          <p:spPr>
            <a:xfrm>
              <a:off x="2660824" y="2765575"/>
              <a:ext cx="1152128" cy="1138773"/>
            </a:xfrm>
            <a:prstGeom prst="rect">
              <a:avLst/>
            </a:prstGeom>
            <a:noFill/>
          </p:spPr>
          <p:txBody>
            <a:bodyPr wrap="square" lIns="0" tIns="0" rIns="0" bIns="0" rtlCol="0">
              <a:spAutoFit/>
            </a:bodyPr>
            <a:lstStyle/>
            <a:p>
              <a:r>
                <a:rPr kumimoji="1" lang="zh-CN" altLang="en-US" dirty="0" smtClean="0"/>
                <a:t>录用</a:t>
              </a:r>
            </a:p>
            <a:p>
              <a:pPr marL="342900" indent="-342900">
                <a:buFont typeface="+mj-lt"/>
                <a:buAutoNum type="alphaLcPeriod"/>
              </a:pPr>
              <a:r>
                <a:rPr kumimoji="1" lang="zh-CN" altLang="en-US" sz="1400" dirty="0" smtClean="0"/>
                <a:t>作出决策</a:t>
              </a:r>
              <a:endParaRPr kumimoji="1" lang="en-US" altLang="zh-CN" sz="1400" dirty="0" smtClean="0"/>
            </a:p>
            <a:p>
              <a:pPr marL="342900" indent="-342900">
                <a:buFont typeface="+mj-lt"/>
                <a:buAutoNum type="alphaLcPeriod"/>
              </a:pPr>
              <a:r>
                <a:rPr kumimoji="1" lang="zh-CN" altLang="en-US" sz="1400" dirty="0" smtClean="0"/>
                <a:t>发出通知</a:t>
              </a:r>
              <a:endParaRPr kumimoji="1" lang="en-US" altLang="zh-CN" sz="1400" dirty="0" smtClean="0"/>
            </a:p>
            <a:p>
              <a:pPr marL="342900" indent="-342900">
                <a:buFont typeface="+mj-lt"/>
                <a:buAutoNum type="alphaLcPeriod"/>
              </a:pPr>
              <a:endParaRPr kumimoji="1" lang="en-US" altLang="zh-CN" sz="1400" dirty="0"/>
            </a:p>
            <a:p>
              <a:endParaRPr kumimoji="1" lang="en-US" altLang="zh-CN" sz="1400" dirty="0"/>
            </a:p>
          </p:txBody>
        </p:sp>
        <p:sp>
          <p:nvSpPr>
            <p:cNvPr id="7" name="文本框 6"/>
            <p:cNvSpPr txBox="1"/>
            <p:nvPr/>
          </p:nvSpPr>
          <p:spPr>
            <a:xfrm>
              <a:off x="1187624" y="2790975"/>
              <a:ext cx="1152128" cy="1138773"/>
            </a:xfrm>
            <a:prstGeom prst="rect">
              <a:avLst/>
            </a:prstGeom>
            <a:noFill/>
          </p:spPr>
          <p:txBody>
            <a:bodyPr wrap="square" lIns="0" tIns="0" rIns="0" bIns="0" rtlCol="0">
              <a:spAutoFit/>
            </a:bodyPr>
            <a:lstStyle/>
            <a:p>
              <a:r>
                <a:rPr kumimoji="1" lang="zh-CN" altLang="en-US" dirty="0" smtClean="0"/>
                <a:t>评价</a:t>
              </a:r>
              <a:endParaRPr kumimoji="1" lang="en-US" altLang="zh-CN" dirty="0" smtClean="0"/>
            </a:p>
            <a:p>
              <a:pPr marL="342900" indent="-342900">
                <a:buFont typeface="+mj-lt"/>
                <a:buAutoNum type="alphaLcPeriod"/>
              </a:pPr>
              <a:r>
                <a:rPr kumimoji="1" lang="zh-CN" altLang="en-US" sz="1400" dirty="0" smtClean="0"/>
                <a:t>程序</a:t>
              </a:r>
              <a:endParaRPr kumimoji="1" lang="en-US" altLang="zh-CN" sz="1400" dirty="0" smtClean="0"/>
            </a:p>
            <a:p>
              <a:pPr marL="342900" indent="-342900">
                <a:buFont typeface="+mj-lt"/>
                <a:buAutoNum type="alphaLcPeriod"/>
              </a:pPr>
              <a:r>
                <a:rPr kumimoji="1" lang="zh-CN" altLang="en-US" sz="1400" dirty="0" smtClean="0"/>
                <a:t>技能</a:t>
              </a:r>
              <a:endParaRPr kumimoji="1" lang="en-US" altLang="zh-CN" sz="1400" dirty="0" smtClean="0"/>
            </a:p>
            <a:p>
              <a:pPr marL="342900" indent="-342900">
                <a:buFont typeface="+mj-lt"/>
                <a:buAutoNum type="alphaLcPeriod"/>
              </a:pPr>
              <a:r>
                <a:rPr kumimoji="1" lang="zh-CN" altLang="en-US" sz="1400" dirty="0" smtClean="0"/>
                <a:t>效率</a:t>
              </a:r>
              <a:endParaRPr kumimoji="1" lang="en-US" altLang="zh-CN" sz="1400" dirty="0"/>
            </a:p>
            <a:p>
              <a:endParaRPr kumimoji="1" lang="en-US" altLang="zh-CN" sz="1400" dirty="0"/>
            </a:p>
          </p:txBody>
        </p:sp>
        <p:sp>
          <p:nvSpPr>
            <p:cNvPr id="14" name="右箭头 13"/>
            <p:cNvSpPr/>
            <p:nvPr/>
          </p:nvSpPr>
          <p:spPr>
            <a:xfrm>
              <a:off x="2339752" y="1419622"/>
              <a:ext cx="360040"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15" name="右箭头 14"/>
            <p:cNvSpPr/>
            <p:nvPr/>
          </p:nvSpPr>
          <p:spPr>
            <a:xfrm>
              <a:off x="3736752" y="1419622"/>
              <a:ext cx="360040"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16" name="右箭头 15"/>
            <p:cNvSpPr/>
            <p:nvPr/>
          </p:nvSpPr>
          <p:spPr>
            <a:xfrm rot="5400000">
              <a:off x="4435252" y="2245122"/>
              <a:ext cx="360040"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17" name="右箭头 16"/>
            <p:cNvSpPr/>
            <p:nvPr/>
          </p:nvSpPr>
          <p:spPr>
            <a:xfrm flipH="1">
              <a:off x="3774852" y="3121422"/>
              <a:ext cx="360040"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18" name="右箭头 17"/>
            <p:cNvSpPr/>
            <p:nvPr/>
          </p:nvSpPr>
          <p:spPr>
            <a:xfrm flipH="1">
              <a:off x="2301652" y="3146822"/>
              <a:ext cx="360040"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19" name="右箭头 18"/>
            <p:cNvSpPr/>
            <p:nvPr/>
          </p:nvSpPr>
          <p:spPr>
            <a:xfrm rot="5400000" flipH="1">
              <a:off x="1526952" y="2232422"/>
              <a:ext cx="360040"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grpSp>
    </p:spTree>
    <p:extLst>
      <p:ext uri="{BB962C8B-B14F-4D97-AF65-F5344CB8AC3E}">
        <p14:creationId xmlns:p14="http://schemas.microsoft.com/office/powerpoint/2010/main" val="350646609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755576" y="843558"/>
            <a:ext cx="8388424" cy="3785652"/>
          </a:xfrm>
          <a:prstGeom prst="rect">
            <a:avLst/>
          </a:prstGeom>
        </p:spPr>
        <p:txBody>
          <a:bodyPr wrap="square">
            <a:spAutoFit/>
          </a:bodyPr>
          <a:lstStyle/>
          <a:p>
            <a:r>
              <a:rPr lang="zh-CN" altLang="en-US" sz="2400" dirty="0" smtClean="0">
                <a:latin typeface="黑体"/>
                <a:ea typeface="黑体"/>
              </a:rPr>
              <a:t>电子商务</a:t>
            </a:r>
            <a:r>
              <a:rPr lang="zh-CN" altLang="en-US" dirty="0" smtClean="0">
                <a:latin typeface="黑体"/>
                <a:ea typeface="黑体"/>
              </a:rPr>
              <a:t>就是以电子方式进行商务</a:t>
            </a:r>
            <a:r>
              <a:rPr lang="zh-CN" altLang="en-US" dirty="0">
                <a:latin typeface="黑体"/>
                <a:ea typeface="黑体"/>
              </a:rPr>
              <a:t>交易。它以数据的电子处理和传输为基础，包含了许多不同的活动，它涉及产品和服务，传统活动与新活动。</a:t>
            </a:r>
          </a:p>
          <a:p>
            <a:endParaRPr lang="en-US" altLang="zh-CN" dirty="0" smtClean="0">
              <a:latin typeface="黑体"/>
              <a:ea typeface="黑体"/>
            </a:endParaRPr>
          </a:p>
          <a:p>
            <a:r>
              <a:rPr lang="zh-CN" altLang="en-US" dirty="0" smtClean="0">
                <a:latin typeface="黑体"/>
                <a:ea typeface="黑体"/>
              </a:rPr>
              <a:t>对于电子商务</a:t>
            </a:r>
            <a:r>
              <a:rPr lang="zh-CN" altLang="en-US" dirty="0">
                <a:latin typeface="黑体"/>
                <a:ea typeface="黑体"/>
              </a:rPr>
              <a:t>的概念，我们可以从以下几个方面来理解。</a:t>
            </a:r>
          </a:p>
          <a:p>
            <a:r>
              <a:rPr lang="zh-CN" altLang="en-US" dirty="0" smtClean="0">
                <a:latin typeface="黑体"/>
                <a:ea typeface="黑体"/>
              </a:rPr>
              <a:t>（</a:t>
            </a:r>
            <a:r>
              <a:rPr lang="en-US" altLang="zh-CN" dirty="0" smtClean="0">
                <a:latin typeface="黑体"/>
                <a:ea typeface="黑体"/>
              </a:rPr>
              <a:t>1</a:t>
            </a:r>
            <a:r>
              <a:rPr lang="zh-CN" altLang="en-US" dirty="0" smtClean="0">
                <a:latin typeface="黑体"/>
                <a:ea typeface="黑体"/>
              </a:rPr>
              <a:t>）</a:t>
            </a:r>
            <a:r>
              <a:rPr lang="zh-CN" altLang="en-US" dirty="0">
                <a:latin typeface="黑体"/>
                <a:ea typeface="黑体"/>
              </a:rPr>
              <a:t>从对外联络的角度看，电子商务是通过电话线、计算机网络或其</a:t>
            </a:r>
            <a:r>
              <a:rPr lang="zh-CN" altLang="en-US" dirty="0" smtClean="0">
                <a:latin typeface="黑体"/>
                <a:ea typeface="黑体"/>
              </a:rPr>
              <a:t>他方</a:t>
            </a:r>
            <a:endParaRPr lang="en-US" altLang="zh-CN" dirty="0" smtClean="0">
              <a:latin typeface="黑体"/>
              <a:ea typeface="黑体"/>
            </a:endParaRPr>
          </a:p>
          <a:p>
            <a:r>
              <a:rPr lang="zh-CN" altLang="en-US" dirty="0" smtClean="0">
                <a:latin typeface="黑体"/>
                <a:ea typeface="黑体"/>
              </a:rPr>
              <a:t>     式实现</a:t>
            </a:r>
            <a:r>
              <a:rPr lang="zh-CN" altLang="en-US" dirty="0">
                <a:latin typeface="黑体"/>
                <a:ea typeface="黑体"/>
              </a:rPr>
              <a:t>的信息、产品、服务或结算款项的传送。</a:t>
            </a:r>
          </a:p>
          <a:p>
            <a:r>
              <a:rPr lang="zh-CN" altLang="en-US" dirty="0">
                <a:latin typeface="黑体"/>
                <a:ea typeface="黑体"/>
              </a:rPr>
              <a:t>（</a:t>
            </a:r>
            <a:r>
              <a:rPr lang="en-US" altLang="zh-CN" dirty="0" smtClean="0">
                <a:latin typeface="黑体"/>
                <a:ea typeface="黑体"/>
              </a:rPr>
              <a:t>2</a:t>
            </a:r>
            <a:r>
              <a:rPr lang="zh-CN" altLang="en-US" dirty="0" smtClean="0">
                <a:latin typeface="黑体"/>
                <a:ea typeface="黑体"/>
              </a:rPr>
              <a:t>）</a:t>
            </a:r>
            <a:r>
              <a:rPr lang="zh-CN" altLang="en-US" dirty="0">
                <a:latin typeface="黑体"/>
                <a:ea typeface="黑体"/>
              </a:rPr>
              <a:t>从工作流程的角度看，电子商务是实现业务和工作自动化的技术应用。</a:t>
            </a:r>
          </a:p>
          <a:p>
            <a:r>
              <a:rPr lang="zh-CN" altLang="en-US" dirty="0">
                <a:latin typeface="黑体"/>
                <a:ea typeface="黑体"/>
              </a:rPr>
              <a:t>（</a:t>
            </a:r>
            <a:r>
              <a:rPr lang="en-US" altLang="zh-CN" dirty="0" smtClean="0">
                <a:latin typeface="黑体"/>
                <a:ea typeface="黑体"/>
              </a:rPr>
              <a:t>3</a:t>
            </a:r>
            <a:r>
              <a:rPr lang="zh-CN" altLang="en-US" dirty="0" smtClean="0">
                <a:latin typeface="黑体"/>
                <a:ea typeface="黑体"/>
              </a:rPr>
              <a:t>）</a:t>
            </a:r>
            <a:r>
              <a:rPr lang="zh-CN" altLang="en-US" dirty="0">
                <a:latin typeface="黑体"/>
                <a:ea typeface="黑体"/>
              </a:rPr>
              <a:t>从服务的角度看，电子商务能更好地满足企业、消费者和管理者的愿望</a:t>
            </a:r>
            <a:r>
              <a:rPr lang="zh-CN" altLang="en-US" dirty="0" smtClean="0">
                <a:latin typeface="黑体"/>
                <a:ea typeface="黑体"/>
              </a:rPr>
              <a:t>，</a:t>
            </a:r>
            <a:endParaRPr lang="en-US" altLang="zh-CN" dirty="0" smtClean="0">
              <a:latin typeface="黑体"/>
              <a:ea typeface="黑体"/>
            </a:endParaRPr>
          </a:p>
          <a:p>
            <a:r>
              <a:rPr lang="zh-CN" altLang="zh-CN" dirty="0">
                <a:latin typeface="黑体"/>
                <a:ea typeface="黑体"/>
              </a:rPr>
              <a:t> </a:t>
            </a:r>
            <a:r>
              <a:rPr lang="zh-CN" altLang="en-US" dirty="0" smtClean="0">
                <a:latin typeface="黑体"/>
                <a:ea typeface="黑体"/>
              </a:rPr>
              <a:t>     如降低服务</a:t>
            </a:r>
            <a:r>
              <a:rPr lang="zh-CN" altLang="en-US" dirty="0">
                <a:latin typeface="黑体"/>
                <a:ea typeface="黑体"/>
              </a:rPr>
              <a:t>成本、改进商品的质量、提高服务水平。</a:t>
            </a:r>
          </a:p>
          <a:p>
            <a:r>
              <a:rPr lang="zh-CN" altLang="en-US" dirty="0">
                <a:latin typeface="黑体"/>
                <a:ea typeface="黑体"/>
              </a:rPr>
              <a:t>（</a:t>
            </a:r>
            <a:r>
              <a:rPr lang="en-US" altLang="zh-CN" dirty="0" smtClean="0">
                <a:latin typeface="黑体"/>
                <a:ea typeface="黑体"/>
              </a:rPr>
              <a:t>4</a:t>
            </a:r>
            <a:r>
              <a:rPr lang="zh-CN" altLang="en-US" dirty="0" smtClean="0">
                <a:latin typeface="黑体"/>
                <a:ea typeface="黑体"/>
              </a:rPr>
              <a:t>）</a:t>
            </a:r>
            <a:r>
              <a:rPr lang="zh-CN" altLang="en-US" dirty="0">
                <a:latin typeface="黑体"/>
                <a:ea typeface="黑体"/>
              </a:rPr>
              <a:t>从在线的角度看，电子商务是指提供在互联网和</a:t>
            </a:r>
            <a:r>
              <a:rPr lang="zh-CN" altLang="en-US" dirty="0" smtClean="0">
                <a:latin typeface="黑体"/>
                <a:ea typeface="黑体"/>
              </a:rPr>
              <a:t>其他联机服务上购买和</a:t>
            </a:r>
            <a:endParaRPr lang="en-US" altLang="zh-CN" dirty="0" smtClean="0">
              <a:latin typeface="黑体"/>
              <a:ea typeface="黑体"/>
            </a:endParaRPr>
          </a:p>
          <a:p>
            <a:r>
              <a:rPr lang="zh-CN" altLang="zh-CN" dirty="0">
                <a:latin typeface="黑体"/>
                <a:ea typeface="黑体"/>
              </a:rPr>
              <a:t> </a:t>
            </a:r>
            <a:r>
              <a:rPr lang="zh-CN" altLang="en-US" dirty="0" smtClean="0">
                <a:latin typeface="黑体"/>
                <a:ea typeface="黑体"/>
              </a:rPr>
              <a:t>     销售产品或服务</a:t>
            </a:r>
            <a:r>
              <a:rPr lang="zh-CN" altLang="en-US" dirty="0">
                <a:latin typeface="黑体"/>
                <a:ea typeface="黑体"/>
              </a:rPr>
              <a:t>的能力。</a:t>
            </a:r>
          </a:p>
          <a:p>
            <a:r>
              <a:rPr lang="zh-CN" altLang="en-US" dirty="0" smtClean="0">
                <a:latin typeface="黑体"/>
                <a:ea typeface="黑体"/>
              </a:rPr>
              <a:t>     总之</a:t>
            </a:r>
            <a:r>
              <a:rPr lang="zh-CN" altLang="en-US" dirty="0">
                <a:latin typeface="黑体"/>
                <a:ea typeface="黑体"/>
              </a:rPr>
              <a:t>，电子商务强调了新业务机</a:t>
            </a:r>
            <a:r>
              <a:rPr lang="zh-CN" altLang="en-US" dirty="0" smtClean="0">
                <a:latin typeface="黑体"/>
                <a:ea typeface="黑体"/>
              </a:rPr>
              <a:t>会的产生和利用，就</a:t>
            </a:r>
            <a:r>
              <a:rPr lang="zh-CN" altLang="en-US" dirty="0">
                <a:latin typeface="黑体"/>
                <a:ea typeface="黑体"/>
              </a:rPr>
              <a:t>是“创</a:t>
            </a:r>
            <a:r>
              <a:rPr lang="zh-CN" altLang="en-US" dirty="0" smtClean="0">
                <a:latin typeface="黑体"/>
                <a:ea typeface="黑体"/>
              </a:rPr>
              <a:t>造新价值”，“</a:t>
            </a:r>
            <a:r>
              <a:rPr lang="zh-CN" altLang="en-US" dirty="0">
                <a:latin typeface="黑体"/>
                <a:ea typeface="黑体"/>
              </a:rPr>
              <a:t>把复杂的变简单”或“用更少的钱办更多的事”</a:t>
            </a:r>
            <a:r>
              <a:rPr lang="zh-CN" altLang="en-US" dirty="0" smtClean="0">
                <a:latin typeface="黑体"/>
                <a:ea typeface="黑体"/>
              </a:rPr>
              <a:t>。</a:t>
            </a:r>
            <a:endParaRPr lang="zh-CN" altLang="en-US" dirty="0">
              <a:latin typeface="黑体"/>
              <a:ea typeface="黑体"/>
            </a:endParaRPr>
          </a:p>
        </p:txBody>
      </p:sp>
      <p:sp>
        <p:nvSpPr>
          <p:cNvPr id="22" name="文本框 21"/>
          <p:cNvSpPr txBox="1"/>
          <p:nvPr/>
        </p:nvSpPr>
        <p:spPr>
          <a:xfrm>
            <a:off x="971600" y="123478"/>
            <a:ext cx="5328592" cy="584776"/>
          </a:xfrm>
          <a:prstGeom prst="rect">
            <a:avLst/>
          </a:prstGeom>
          <a:noFill/>
        </p:spPr>
        <p:txBody>
          <a:bodyPr wrap="square" rtlCol="0">
            <a:spAutoFit/>
          </a:bodyPr>
          <a:lstStyle/>
          <a:p>
            <a:r>
              <a:rPr kumimoji="1" lang="zh-CN" altLang="en-US" sz="3200" dirty="0" smtClean="0">
                <a:latin typeface="黑体"/>
                <a:ea typeface="黑体"/>
              </a:rPr>
              <a:t>企业电子商务概述</a:t>
            </a:r>
            <a:endParaRPr kumimoji="1" lang="zh-CN" altLang="en-US" sz="3200" dirty="0">
              <a:latin typeface="黑体"/>
              <a:ea typeface="黑体"/>
            </a:endParaRPr>
          </a:p>
        </p:txBody>
      </p:sp>
    </p:spTree>
    <p:extLst>
      <p:ext uri="{BB962C8B-B14F-4D97-AF65-F5344CB8AC3E}">
        <p14:creationId xmlns:p14="http://schemas.microsoft.com/office/powerpoint/2010/main" val="63894208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755576" y="843558"/>
            <a:ext cx="7560840" cy="2862322"/>
          </a:xfrm>
          <a:prstGeom prst="rect">
            <a:avLst/>
          </a:prstGeom>
        </p:spPr>
        <p:txBody>
          <a:bodyPr wrap="square">
            <a:spAutoFit/>
          </a:bodyPr>
          <a:lstStyle/>
          <a:p>
            <a:r>
              <a:rPr lang="zh-CN" altLang="en-US" sz="2400" dirty="0" smtClean="0">
                <a:latin typeface="黑体"/>
                <a:ea typeface="黑体"/>
              </a:rPr>
              <a:t>电子商务发展史</a:t>
            </a:r>
            <a:endParaRPr lang="en-US" altLang="zh-CN" sz="2400" dirty="0" smtClean="0">
              <a:latin typeface="黑体"/>
              <a:ea typeface="黑体"/>
            </a:endParaRPr>
          </a:p>
          <a:p>
            <a:r>
              <a:rPr lang="zh-CN" altLang="en-US" dirty="0" smtClean="0">
                <a:latin typeface="黑体"/>
                <a:ea typeface="黑体"/>
              </a:rPr>
              <a:t>    </a:t>
            </a:r>
            <a:r>
              <a:rPr lang="zh-CN" altLang="en-US" sz="2000" dirty="0" smtClean="0">
                <a:latin typeface="黑体"/>
                <a:ea typeface="黑体"/>
              </a:rPr>
              <a:t>电子商务已经</a:t>
            </a:r>
            <a:r>
              <a:rPr lang="zh-CN" altLang="en-US" sz="2000" dirty="0">
                <a:latin typeface="黑体"/>
                <a:ea typeface="黑体"/>
              </a:rPr>
              <a:t>存在多年，他们需要有效地应用计算机技术以改善顾客关系、业务流程和信息交换。正是这一需求才使得电子商务从无到有，逐步发展到今天的规模。按照各个时期的代表性的不同技术，可以将电子商务的发展历程划分成四个阶段</a:t>
            </a:r>
            <a:r>
              <a:rPr lang="zh-CN" altLang="en-US" sz="2000" dirty="0" smtClean="0">
                <a:latin typeface="黑体"/>
                <a:ea typeface="黑体"/>
              </a:rPr>
              <a:t>。</a:t>
            </a:r>
            <a:endParaRPr lang="en-US" altLang="zh-CN" sz="2000" dirty="0" smtClean="0">
              <a:latin typeface="黑体"/>
              <a:ea typeface="黑体"/>
            </a:endParaRPr>
          </a:p>
          <a:p>
            <a:r>
              <a:rPr lang="zh-CN" altLang="en-US" sz="2000" dirty="0" smtClean="0">
                <a:latin typeface="黑体"/>
                <a:ea typeface="黑体"/>
              </a:rPr>
              <a:t>   一）</a:t>
            </a:r>
            <a:r>
              <a:rPr lang="en-US" altLang="zh-CN" sz="2000" dirty="0" smtClean="0">
                <a:latin typeface="黑体"/>
                <a:ea typeface="黑体"/>
              </a:rPr>
              <a:t>EFT</a:t>
            </a:r>
            <a:r>
              <a:rPr lang="zh-CN" altLang="en-US" sz="2000" dirty="0" smtClean="0">
                <a:latin typeface="黑体"/>
                <a:ea typeface="黑体"/>
              </a:rPr>
              <a:t>时代  </a:t>
            </a:r>
            <a:r>
              <a:rPr lang="zh-CN" altLang="en-US" sz="2000" dirty="0">
                <a:latin typeface="黑体"/>
                <a:ea typeface="黑体"/>
              </a:rPr>
              <a:t> </a:t>
            </a:r>
            <a:r>
              <a:rPr lang="zh-CN" altLang="en-US" sz="2000" dirty="0" smtClean="0">
                <a:latin typeface="黑体"/>
                <a:ea typeface="黑体"/>
              </a:rPr>
              <a:t>二）</a:t>
            </a:r>
            <a:r>
              <a:rPr lang="en-US" altLang="zh-CN" sz="2000" dirty="0" smtClean="0">
                <a:latin typeface="黑体"/>
                <a:ea typeface="黑体"/>
              </a:rPr>
              <a:t>EDI</a:t>
            </a:r>
            <a:r>
              <a:rPr lang="zh-CN" altLang="en-US" sz="2000" dirty="0" smtClean="0">
                <a:latin typeface="黑体"/>
                <a:ea typeface="黑体"/>
              </a:rPr>
              <a:t>时代  </a:t>
            </a:r>
            <a:r>
              <a:rPr lang="zh-CN" altLang="en-US" sz="2000" dirty="0">
                <a:latin typeface="黑体"/>
                <a:ea typeface="黑体"/>
              </a:rPr>
              <a:t> </a:t>
            </a:r>
            <a:endParaRPr lang="en-US" altLang="zh-CN" sz="2000" dirty="0" smtClean="0">
              <a:latin typeface="黑体"/>
              <a:ea typeface="黑体"/>
            </a:endParaRPr>
          </a:p>
          <a:p>
            <a:r>
              <a:rPr lang="zh-CN" altLang="zh-CN" sz="2000" dirty="0">
                <a:latin typeface="黑体"/>
                <a:ea typeface="黑体"/>
              </a:rPr>
              <a:t> </a:t>
            </a:r>
            <a:r>
              <a:rPr lang="zh-CN" altLang="en-US" sz="2000" dirty="0" smtClean="0">
                <a:latin typeface="黑体"/>
                <a:ea typeface="黑体"/>
              </a:rPr>
              <a:t>   三）联机服务时代  四）互联网时代</a:t>
            </a:r>
            <a:endParaRPr lang="zh-CN" altLang="en-US" sz="2000" dirty="0">
              <a:latin typeface="黑体"/>
              <a:ea typeface="黑体"/>
            </a:endParaRPr>
          </a:p>
          <a:p>
            <a:endParaRPr lang="zh-CN" altLang="en-US" dirty="0">
              <a:latin typeface="黑体"/>
              <a:ea typeface="黑体"/>
            </a:endParaRPr>
          </a:p>
          <a:p>
            <a:endParaRPr lang="zh-CN" altLang="en-US" dirty="0">
              <a:latin typeface="黑体"/>
              <a:ea typeface="黑体"/>
            </a:endParaRPr>
          </a:p>
        </p:txBody>
      </p:sp>
      <p:sp>
        <p:nvSpPr>
          <p:cNvPr id="22" name="文本框 21"/>
          <p:cNvSpPr txBox="1"/>
          <p:nvPr/>
        </p:nvSpPr>
        <p:spPr>
          <a:xfrm>
            <a:off x="971600" y="123478"/>
            <a:ext cx="5328592" cy="584776"/>
          </a:xfrm>
          <a:prstGeom prst="rect">
            <a:avLst/>
          </a:prstGeom>
          <a:noFill/>
        </p:spPr>
        <p:txBody>
          <a:bodyPr wrap="square" rtlCol="0">
            <a:spAutoFit/>
          </a:bodyPr>
          <a:lstStyle/>
          <a:p>
            <a:r>
              <a:rPr kumimoji="1" lang="zh-CN" altLang="en-US" sz="3200" dirty="0" smtClean="0">
                <a:latin typeface="黑体"/>
                <a:ea typeface="黑体"/>
              </a:rPr>
              <a:t>企业电子商务概述</a:t>
            </a:r>
            <a:endParaRPr kumimoji="1" lang="zh-CN" altLang="en-US" sz="3200" dirty="0">
              <a:latin typeface="黑体"/>
              <a:ea typeface="黑体"/>
            </a:endParaRPr>
          </a:p>
        </p:txBody>
      </p:sp>
    </p:spTree>
    <p:extLst>
      <p:ext uri="{BB962C8B-B14F-4D97-AF65-F5344CB8AC3E}">
        <p14:creationId xmlns:p14="http://schemas.microsoft.com/office/powerpoint/2010/main" val="179226749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755576" y="699542"/>
            <a:ext cx="7560840" cy="3477875"/>
          </a:xfrm>
          <a:prstGeom prst="rect">
            <a:avLst/>
          </a:prstGeom>
        </p:spPr>
        <p:txBody>
          <a:bodyPr wrap="square">
            <a:spAutoFit/>
          </a:bodyPr>
          <a:lstStyle/>
          <a:p>
            <a:r>
              <a:rPr lang="zh-CN" altLang="en-US" sz="2000" dirty="0" smtClean="0">
                <a:latin typeface="黑体"/>
                <a:ea typeface="黑体"/>
              </a:rPr>
              <a:t>电子商务的类型主要有三大类：</a:t>
            </a:r>
            <a:endParaRPr lang="en-US" altLang="zh-CN" sz="2000" dirty="0" smtClean="0">
              <a:latin typeface="黑体"/>
              <a:ea typeface="黑体"/>
            </a:endParaRPr>
          </a:p>
          <a:p>
            <a:pPr marL="457200" indent="-457200">
              <a:buFont typeface="+mj-ea"/>
              <a:buAutoNum type="circleNumDbPlain"/>
            </a:pPr>
            <a:r>
              <a:rPr lang="zh-CN" altLang="en-US" sz="2000" dirty="0" smtClean="0">
                <a:latin typeface="黑体"/>
                <a:ea typeface="黑体"/>
              </a:rPr>
              <a:t>企业与消费者简的电子商务</a:t>
            </a:r>
            <a:endParaRPr lang="en-US" altLang="zh-CN" sz="2000" dirty="0" smtClean="0">
              <a:latin typeface="黑体"/>
              <a:ea typeface="黑体"/>
            </a:endParaRPr>
          </a:p>
          <a:p>
            <a:pPr marL="457200" indent="-457200">
              <a:buFont typeface="+mj-ea"/>
              <a:buAutoNum type="circleNumDbPlain"/>
            </a:pPr>
            <a:endParaRPr lang="en-US" altLang="zh-CN" sz="2000" dirty="0">
              <a:latin typeface="黑体"/>
              <a:ea typeface="黑体"/>
            </a:endParaRPr>
          </a:p>
          <a:p>
            <a:pPr marL="457200" indent="-457200">
              <a:buFont typeface="+mj-ea"/>
              <a:buAutoNum type="circleNumDbPlain"/>
            </a:pPr>
            <a:endParaRPr lang="en-US" altLang="zh-CN" sz="2000" dirty="0" smtClean="0">
              <a:latin typeface="黑体"/>
              <a:ea typeface="黑体"/>
            </a:endParaRPr>
          </a:p>
          <a:p>
            <a:pPr marL="457200" indent="-457200">
              <a:buFont typeface="+mj-ea"/>
              <a:buAutoNum type="circleNumDbPlain"/>
            </a:pPr>
            <a:endParaRPr lang="en-US" altLang="zh-CN" sz="2000" dirty="0">
              <a:latin typeface="黑体"/>
              <a:ea typeface="黑体"/>
            </a:endParaRPr>
          </a:p>
          <a:p>
            <a:pPr marL="457200" indent="-457200">
              <a:buFont typeface="+mj-ea"/>
              <a:buAutoNum type="circleNumDbPlain"/>
            </a:pPr>
            <a:endParaRPr lang="en-US" altLang="zh-CN" sz="2000" dirty="0" smtClean="0">
              <a:latin typeface="黑体"/>
              <a:ea typeface="黑体"/>
            </a:endParaRPr>
          </a:p>
          <a:p>
            <a:pPr marL="457200" indent="-457200">
              <a:buFont typeface="+mj-ea"/>
              <a:buAutoNum type="circleNumDbPlain"/>
            </a:pPr>
            <a:r>
              <a:rPr lang="zh-CN" altLang="en-US" sz="2000" dirty="0" smtClean="0">
                <a:latin typeface="黑体"/>
                <a:ea typeface="黑体"/>
              </a:rPr>
              <a:t>企业间的电子商务</a:t>
            </a:r>
            <a:endParaRPr lang="en-US" altLang="zh-CN" sz="2000" dirty="0" smtClean="0">
              <a:latin typeface="黑体"/>
              <a:ea typeface="黑体"/>
            </a:endParaRPr>
          </a:p>
          <a:p>
            <a:pPr marL="457200" indent="-457200">
              <a:buFont typeface="+mj-ea"/>
              <a:buAutoNum type="circleNumDbPlain"/>
            </a:pPr>
            <a:endParaRPr lang="en-US" altLang="zh-CN" sz="2000" dirty="0">
              <a:latin typeface="黑体"/>
              <a:ea typeface="黑体"/>
            </a:endParaRPr>
          </a:p>
          <a:p>
            <a:pPr marL="457200" indent="-457200">
              <a:buFont typeface="+mj-ea"/>
              <a:buAutoNum type="circleNumDbPlain"/>
            </a:pPr>
            <a:endParaRPr lang="en-US" altLang="zh-CN" sz="2000" dirty="0" smtClean="0">
              <a:latin typeface="黑体"/>
              <a:ea typeface="黑体"/>
            </a:endParaRPr>
          </a:p>
          <a:p>
            <a:pPr marL="457200" indent="-457200">
              <a:buFont typeface="+mj-ea"/>
              <a:buAutoNum type="circleNumDbPlain"/>
            </a:pPr>
            <a:endParaRPr lang="en-US" altLang="zh-CN" sz="2000" dirty="0" smtClean="0">
              <a:latin typeface="黑体"/>
              <a:ea typeface="黑体"/>
            </a:endParaRPr>
          </a:p>
          <a:p>
            <a:pPr marL="457200" indent="-457200">
              <a:buFont typeface="+mj-ea"/>
              <a:buAutoNum type="circleNumDbPlain"/>
            </a:pPr>
            <a:r>
              <a:rPr lang="zh-CN" altLang="en-US" sz="2000" dirty="0" smtClean="0">
                <a:latin typeface="黑体"/>
                <a:ea typeface="黑体"/>
              </a:rPr>
              <a:t>企业内部的电子商务</a:t>
            </a:r>
            <a:endParaRPr lang="zh-CN" altLang="en-US" dirty="0">
              <a:latin typeface="黑体"/>
              <a:ea typeface="黑体"/>
            </a:endParaRPr>
          </a:p>
        </p:txBody>
      </p:sp>
      <p:sp>
        <p:nvSpPr>
          <p:cNvPr id="22" name="文本框 21"/>
          <p:cNvSpPr txBox="1"/>
          <p:nvPr/>
        </p:nvSpPr>
        <p:spPr>
          <a:xfrm>
            <a:off x="971600" y="123478"/>
            <a:ext cx="5328592" cy="584776"/>
          </a:xfrm>
          <a:prstGeom prst="rect">
            <a:avLst/>
          </a:prstGeom>
          <a:noFill/>
        </p:spPr>
        <p:txBody>
          <a:bodyPr wrap="square" rtlCol="0">
            <a:spAutoFit/>
          </a:bodyPr>
          <a:lstStyle/>
          <a:p>
            <a:r>
              <a:rPr kumimoji="1" lang="zh-CN" altLang="en-US" sz="3200" dirty="0" smtClean="0">
                <a:latin typeface="黑体"/>
                <a:ea typeface="黑体"/>
              </a:rPr>
              <a:t>企业电子商务类型</a:t>
            </a:r>
            <a:endParaRPr kumimoji="1" lang="zh-CN" altLang="en-US" sz="3200" dirty="0">
              <a:latin typeface="黑体"/>
              <a:ea typeface="黑体"/>
            </a:endParaRPr>
          </a:p>
        </p:txBody>
      </p:sp>
      <p:sp>
        <p:nvSpPr>
          <p:cNvPr id="2" name="文本框 1"/>
          <p:cNvSpPr txBox="1"/>
          <p:nvPr/>
        </p:nvSpPr>
        <p:spPr>
          <a:xfrm>
            <a:off x="1187624" y="1347614"/>
            <a:ext cx="7560840" cy="1477328"/>
          </a:xfrm>
          <a:prstGeom prst="rect">
            <a:avLst/>
          </a:prstGeom>
          <a:noFill/>
        </p:spPr>
        <p:txBody>
          <a:bodyPr wrap="square" rtlCol="0">
            <a:spAutoFit/>
          </a:bodyPr>
          <a:lstStyle/>
          <a:p>
            <a:r>
              <a:rPr lang="zh-CN" altLang="en-US" dirty="0">
                <a:latin typeface="黑体"/>
                <a:ea typeface="黑体"/>
              </a:rPr>
              <a:t>企业对消费者的电子商务是现代企业在国际互联网上开设电子商场，消费者通过网络购买商品和服务。其中无形商品和服务的交易可以完整地通过网络进行，而有形商品和服务的买卖则不能完全在网上实现，要靠传统手段配合才能完成。</a:t>
            </a:r>
            <a:endParaRPr lang="en-US" altLang="zh-CN" dirty="0">
              <a:latin typeface="黑体"/>
              <a:ea typeface="黑体"/>
            </a:endParaRPr>
          </a:p>
          <a:p>
            <a:endParaRPr kumimoji="1" lang="zh-CN" altLang="en-US" dirty="0"/>
          </a:p>
        </p:txBody>
      </p:sp>
      <p:sp>
        <p:nvSpPr>
          <p:cNvPr id="5" name="文本框 4"/>
          <p:cNvSpPr txBox="1"/>
          <p:nvPr/>
        </p:nvSpPr>
        <p:spPr>
          <a:xfrm>
            <a:off x="1221532" y="2859782"/>
            <a:ext cx="7560840" cy="923330"/>
          </a:xfrm>
          <a:prstGeom prst="rect">
            <a:avLst/>
          </a:prstGeom>
          <a:noFill/>
        </p:spPr>
        <p:txBody>
          <a:bodyPr wrap="square" rtlCol="0">
            <a:spAutoFit/>
          </a:bodyPr>
          <a:lstStyle/>
          <a:p>
            <a:r>
              <a:rPr lang="zh-CN" altLang="en-US" dirty="0">
                <a:latin typeface="黑体"/>
                <a:ea typeface="黑体"/>
              </a:rPr>
              <a:t>企业间的电子商务，是指企业之间通过互联网或各种商务网络进行订货、付款等交易行为，在这种模式中，企业采购的产品多为原材料、零部件等中间产品。企业间的电子商务是最具增长潜力的电子</a:t>
            </a:r>
            <a:r>
              <a:rPr lang="zh-CN" altLang="en-US" dirty="0" smtClean="0">
                <a:latin typeface="黑体"/>
                <a:ea typeface="黑体"/>
              </a:rPr>
              <a:t>交易。</a:t>
            </a:r>
            <a:endParaRPr kumimoji="1" lang="zh-CN" altLang="en-US" dirty="0">
              <a:latin typeface="黑体"/>
              <a:ea typeface="黑体"/>
            </a:endParaRPr>
          </a:p>
        </p:txBody>
      </p:sp>
      <p:sp>
        <p:nvSpPr>
          <p:cNvPr id="7" name="文本框 6"/>
          <p:cNvSpPr txBox="1"/>
          <p:nvPr/>
        </p:nvSpPr>
        <p:spPr>
          <a:xfrm>
            <a:off x="1208832" y="4066282"/>
            <a:ext cx="7560840" cy="646331"/>
          </a:xfrm>
          <a:prstGeom prst="rect">
            <a:avLst/>
          </a:prstGeom>
          <a:noFill/>
        </p:spPr>
        <p:txBody>
          <a:bodyPr wrap="square" rtlCol="0">
            <a:spAutoFit/>
          </a:bodyPr>
          <a:lstStyle/>
          <a:p>
            <a:r>
              <a:rPr lang="zh-CN" altLang="en-US" dirty="0">
                <a:latin typeface="黑体"/>
                <a:ea typeface="黑体"/>
              </a:rPr>
              <a:t>企业内部的电子商务是在企业内部进行的电子商务，其目的在于帮助企业维持有助于让渡顾客价值的各种关系。</a:t>
            </a:r>
            <a:endParaRPr kumimoji="1" lang="zh-CN" altLang="en-US" dirty="0">
              <a:latin typeface="黑体"/>
              <a:ea typeface="黑体"/>
            </a:endParaRPr>
          </a:p>
        </p:txBody>
      </p:sp>
    </p:spTree>
    <p:extLst>
      <p:ext uri="{BB962C8B-B14F-4D97-AF65-F5344CB8AC3E}">
        <p14:creationId xmlns:p14="http://schemas.microsoft.com/office/powerpoint/2010/main" val="169057488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755576" y="699542"/>
            <a:ext cx="7560840" cy="2554545"/>
          </a:xfrm>
          <a:prstGeom prst="rect">
            <a:avLst/>
          </a:prstGeom>
        </p:spPr>
        <p:txBody>
          <a:bodyPr wrap="square">
            <a:spAutoFit/>
          </a:bodyPr>
          <a:lstStyle/>
          <a:p>
            <a:r>
              <a:rPr lang="zh-CN" altLang="en-US" sz="2000" dirty="0" smtClean="0">
                <a:latin typeface="黑体"/>
                <a:ea typeface="黑体"/>
              </a:rPr>
              <a:t>客户关系管理的含义</a:t>
            </a:r>
            <a:endParaRPr lang="en-US" altLang="zh-CN" sz="2000" dirty="0" smtClean="0">
              <a:latin typeface="黑体"/>
              <a:ea typeface="黑体"/>
            </a:endParaRPr>
          </a:p>
          <a:p>
            <a:endParaRPr lang="en-US" altLang="zh-CN" sz="2000" dirty="0">
              <a:latin typeface="黑体"/>
              <a:ea typeface="黑体"/>
            </a:endParaRPr>
          </a:p>
          <a:p>
            <a:endParaRPr lang="en-US" altLang="zh-CN" sz="2000" dirty="0" smtClean="0">
              <a:latin typeface="黑体"/>
              <a:ea typeface="黑体"/>
            </a:endParaRPr>
          </a:p>
          <a:p>
            <a:endParaRPr lang="en-US" altLang="zh-CN" sz="2000" dirty="0">
              <a:latin typeface="黑体"/>
              <a:ea typeface="黑体"/>
            </a:endParaRPr>
          </a:p>
          <a:p>
            <a:endParaRPr lang="en-US" altLang="zh-CN" sz="2000" dirty="0" smtClean="0">
              <a:latin typeface="黑体"/>
              <a:ea typeface="黑体"/>
            </a:endParaRPr>
          </a:p>
          <a:p>
            <a:endParaRPr lang="en-US" altLang="zh-CN" sz="2000" dirty="0">
              <a:latin typeface="黑体"/>
              <a:ea typeface="黑体"/>
            </a:endParaRPr>
          </a:p>
          <a:p>
            <a:endParaRPr lang="en-US" altLang="zh-CN" sz="2000" dirty="0" smtClean="0">
              <a:latin typeface="黑体"/>
              <a:ea typeface="黑体"/>
            </a:endParaRPr>
          </a:p>
          <a:p>
            <a:endParaRPr lang="en-US" altLang="zh-CN" sz="2000" dirty="0" smtClean="0">
              <a:latin typeface="黑体"/>
              <a:ea typeface="黑体"/>
            </a:endParaRPr>
          </a:p>
        </p:txBody>
      </p:sp>
      <p:sp>
        <p:nvSpPr>
          <p:cNvPr id="22" name="文本框 21"/>
          <p:cNvSpPr txBox="1"/>
          <p:nvPr/>
        </p:nvSpPr>
        <p:spPr>
          <a:xfrm>
            <a:off x="971600" y="123478"/>
            <a:ext cx="5328592" cy="584776"/>
          </a:xfrm>
          <a:prstGeom prst="rect">
            <a:avLst/>
          </a:prstGeom>
          <a:noFill/>
        </p:spPr>
        <p:txBody>
          <a:bodyPr wrap="square" rtlCol="0">
            <a:spAutoFit/>
          </a:bodyPr>
          <a:lstStyle/>
          <a:p>
            <a:r>
              <a:rPr kumimoji="1" lang="zh-CN" altLang="en-US" sz="3200" dirty="0" smtClean="0">
                <a:latin typeface="黑体"/>
                <a:ea typeface="黑体"/>
              </a:rPr>
              <a:t>企业电子商务</a:t>
            </a:r>
            <a:r>
              <a:rPr kumimoji="1" lang="en-US" altLang="zh-CN" sz="3200" dirty="0" smtClean="0">
                <a:latin typeface="黑体"/>
                <a:ea typeface="黑体"/>
              </a:rPr>
              <a:t>-</a:t>
            </a:r>
            <a:r>
              <a:rPr kumimoji="1" lang="zh-CN" altLang="en-US" sz="3200" dirty="0" smtClean="0">
                <a:latin typeface="黑体"/>
                <a:ea typeface="黑体"/>
              </a:rPr>
              <a:t>客户关系管理</a:t>
            </a:r>
            <a:endParaRPr kumimoji="1" lang="zh-CN" altLang="en-US" sz="3200" dirty="0">
              <a:latin typeface="黑体"/>
              <a:ea typeface="黑体"/>
            </a:endParaRPr>
          </a:p>
        </p:txBody>
      </p:sp>
      <p:sp>
        <p:nvSpPr>
          <p:cNvPr id="2" name="文本框 1"/>
          <p:cNvSpPr txBox="1"/>
          <p:nvPr/>
        </p:nvSpPr>
        <p:spPr>
          <a:xfrm>
            <a:off x="755576" y="1131590"/>
            <a:ext cx="7920880" cy="1477328"/>
          </a:xfrm>
          <a:prstGeom prst="rect">
            <a:avLst/>
          </a:prstGeom>
          <a:noFill/>
        </p:spPr>
        <p:txBody>
          <a:bodyPr wrap="square" rtlCol="0">
            <a:spAutoFit/>
          </a:bodyPr>
          <a:lstStyle/>
          <a:p>
            <a:r>
              <a:rPr lang="zh-CN" altLang="en-US" dirty="0">
                <a:latin typeface="黑体"/>
                <a:ea typeface="黑体"/>
              </a:rPr>
              <a:t>现代企业在竞争中取得胜利的唯一途径就是认真地了解客户需求。电子商务提高了客户的期望，这种期望又提出了对客户服务的更高要求，客户不在意你的企业收集、存储、处理信息的方式，他们只想得到最好的服务。客户关系管理要求整个企业协同工作来满足客户的需求。客户关系管理实际上就是整合营销和服务的战</a:t>
            </a:r>
            <a:r>
              <a:rPr lang="zh-CN" altLang="en-US" dirty="0" smtClean="0">
                <a:latin typeface="黑体"/>
                <a:ea typeface="黑体"/>
              </a:rPr>
              <a:t>略。</a:t>
            </a:r>
            <a:endParaRPr kumimoji="1" lang="zh-CN" altLang="en-US" dirty="0">
              <a:latin typeface="黑体"/>
              <a:ea typeface="黑体"/>
            </a:endParaRPr>
          </a:p>
        </p:txBody>
      </p:sp>
      <p:sp>
        <p:nvSpPr>
          <p:cNvPr id="5" name="文本框 4"/>
          <p:cNvSpPr txBox="1"/>
          <p:nvPr/>
        </p:nvSpPr>
        <p:spPr>
          <a:xfrm>
            <a:off x="1331640" y="2571750"/>
            <a:ext cx="7560840" cy="1938992"/>
          </a:xfrm>
          <a:prstGeom prst="rect">
            <a:avLst/>
          </a:prstGeom>
          <a:noFill/>
        </p:spPr>
        <p:txBody>
          <a:bodyPr wrap="square" rtlCol="0">
            <a:spAutoFit/>
          </a:bodyPr>
          <a:lstStyle/>
          <a:p>
            <a:r>
              <a:rPr lang="zh-CN" altLang="en-US" sz="2000" dirty="0">
                <a:latin typeface="黑体"/>
                <a:ea typeface="黑体"/>
              </a:rPr>
              <a:t>这种业务模式的目标是： </a:t>
            </a:r>
            <a:endParaRPr lang="en-US" altLang="zh-CN" sz="2000" dirty="0" smtClean="0">
              <a:latin typeface="黑体"/>
              <a:ea typeface="黑体"/>
            </a:endParaRPr>
          </a:p>
          <a:p>
            <a:r>
              <a:rPr lang="zh-CN" altLang="en-US" sz="2000" dirty="0" smtClean="0">
                <a:latin typeface="黑体"/>
                <a:ea typeface="黑体"/>
              </a:rPr>
              <a:t>（</a:t>
            </a:r>
            <a:r>
              <a:rPr lang="en-US" altLang="zh-CN" sz="2000" dirty="0" smtClean="0">
                <a:latin typeface="黑体"/>
                <a:ea typeface="黑体"/>
              </a:rPr>
              <a:t>1</a:t>
            </a:r>
            <a:r>
              <a:rPr lang="zh-CN" altLang="en-US" sz="2000" dirty="0" smtClean="0">
                <a:latin typeface="黑体"/>
                <a:ea typeface="黑体"/>
              </a:rPr>
              <a:t>）</a:t>
            </a:r>
            <a:r>
              <a:rPr lang="zh-CN" altLang="en-US" sz="2000" dirty="0">
                <a:latin typeface="黑体"/>
                <a:ea typeface="黑体"/>
              </a:rPr>
              <a:t>利用现有的客户关系增加收入</a:t>
            </a:r>
            <a:r>
              <a:rPr lang="zh-CN" altLang="en-US" sz="2000" dirty="0" smtClean="0">
                <a:latin typeface="黑体"/>
                <a:ea typeface="黑体"/>
              </a:rPr>
              <a:t>。</a:t>
            </a:r>
            <a:endParaRPr lang="en-US" altLang="zh-CN" sz="2000" dirty="0" smtClean="0">
              <a:latin typeface="黑体"/>
              <a:ea typeface="黑体"/>
            </a:endParaRPr>
          </a:p>
          <a:p>
            <a:r>
              <a:rPr lang="zh-CN" altLang="en-US" sz="2000" dirty="0">
                <a:latin typeface="黑体"/>
                <a:ea typeface="黑体"/>
              </a:rPr>
              <a:t>（</a:t>
            </a:r>
            <a:r>
              <a:rPr lang="en-US" altLang="zh-CN" sz="2000" dirty="0" smtClean="0">
                <a:latin typeface="黑体"/>
                <a:ea typeface="黑体"/>
              </a:rPr>
              <a:t>2</a:t>
            </a:r>
            <a:r>
              <a:rPr lang="zh-CN" altLang="en-US" sz="2000" dirty="0" smtClean="0">
                <a:latin typeface="黑体"/>
                <a:ea typeface="黑体"/>
              </a:rPr>
              <a:t>）</a:t>
            </a:r>
            <a:r>
              <a:rPr lang="zh-CN" altLang="en-US" sz="2000" dirty="0">
                <a:latin typeface="黑体"/>
                <a:ea typeface="黑体"/>
              </a:rPr>
              <a:t>利用整合的信息提供优质服务</a:t>
            </a:r>
            <a:r>
              <a:rPr lang="zh-CN" altLang="en-US" sz="2000" dirty="0" smtClean="0">
                <a:latin typeface="黑体"/>
                <a:ea typeface="黑体"/>
              </a:rPr>
              <a:t>。</a:t>
            </a:r>
            <a:endParaRPr lang="en-US" altLang="zh-CN" sz="2000" dirty="0" smtClean="0">
              <a:latin typeface="黑体"/>
              <a:ea typeface="黑体"/>
            </a:endParaRPr>
          </a:p>
          <a:p>
            <a:r>
              <a:rPr lang="zh-CN" altLang="en-US" sz="2000" dirty="0">
                <a:latin typeface="黑体"/>
                <a:ea typeface="黑体"/>
              </a:rPr>
              <a:t>（</a:t>
            </a:r>
            <a:r>
              <a:rPr lang="en-US" altLang="zh-CN" sz="2000" dirty="0" smtClean="0">
                <a:latin typeface="黑体"/>
                <a:ea typeface="黑体"/>
              </a:rPr>
              <a:t>3</a:t>
            </a:r>
            <a:r>
              <a:rPr lang="zh-CN" altLang="en-US" sz="2000" dirty="0" smtClean="0">
                <a:latin typeface="黑体"/>
                <a:ea typeface="黑体"/>
              </a:rPr>
              <a:t>）</a:t>
            </a:r>
            <a:r>
              <a:rPr lang="zh-CN" altLang="en-US" sz="2000" dirty="0">
                <a:latin typeface="黑体"/>
                <a:ea typeface="黑体"/>
              </a:rPr>
              <a:t>导入易重复的销售业务流程和程序</a:t>
            </a:r>
            <a:r>
              <a:rPr lang="zh-CN" altLang="en-US" sz="2000" dirty="0" smtClean="0">
                <a:latin typeface="黑体"/>
                <a:ea typeface="黑体"/>
              </a:rPr>
              <a:t>。</a:t>
            </a:r>
            <a:endParaRPr lang="en-US" altLang="zh-CN" sz="2000" dirty="0" smtClean="0">
              <a:latin typeface="黑体"/>
              <a:ea typeface="黑体"/>
            </a:endParaRPr>
          </a:p>
          <a:p>
            <a:r>
              <a:rPr lang="zh-CN" altLang="en-US" sz="2000" dirty="0">
                <a:latin typeface="黑体"/>
                <a:ea typeface="黑体"/>
              </a:rPr>
              <a:t>（</a:t>
            </a:r>
            <a:r>
              <a:rPr lang="en-US" altLang="zh-CN" sz="2000" dirty="0" smtClean="0">
                <a:latin typeface="黑体"/>
                <a:ea typeface="黑体"/>
              </a:rPr>
              <a:t>4</a:t>
            </a:r>
            <a:r>
              <a:rPr lang="zh-CN" altLang="en-US" sz="2000" dirty="0" smtClean="0">
                <a:latin typeface="黑体"/>
                <a:ea typeface="黑体"/>
              </a:rPr>
              <a:t>）</a:t>
            </a:r>
            <a:r>
              <a:rPr lang="zh-CN" altLang="en-US" sz="2000" dirty="0">
                <a:latin typeface="黑体"/>
                <a:ea typeface="黑体"/>
              </a:rPr>
              <a:t>创造新价值并培养客户忠诚度</a:t>
            </a:r>
            <a:r>
              <a:rPr lang="zh-CN" altLang="en-US" sz="2000" dirty="0" smtClean="0">
                <a:latin typeface="黑体"/>
                <a:ea typeface="黑体"/>
              </a:rPr>
              <a:t>。</a:t>
            </a:r>
            <a:endParaRPr lang="en-US" altLang="zh-CN" sz="2000" dirty="0" smtClean="0">
              <a:latin typeface="黑体"/>
              <a:ea typeface="黑体"/>
            </a:endParaRPr>
          </a:p>
          <a:p>
            <a:r>
              <a:rPr lang="zh-CN" altLang="en-US" sz="2000" dirty="0">
                <a:latin typeface="黑体"/>
                <a:ea typeface="黑体"/>
              </a:rPr>
              <a:t>（</a:t>
            </a:r>
            <a:r>
              <a:rPr lang="en-US" altLang="zh-CN" sz="2000" dirty="0" smtClean="0">
                <a:latin typeface="黑体"/>
                <a:ea typeface="黑体"/>
              </a:rPr>
              <a:t>5</a:t>
            </a:r>
            <a:r>
              <a:rPr lang="zh-CN" altLang="en-US" sz="2000" dirty="0" smtClean="0">
                <a:latin typeface="黑体"/>
                <a:ea typeface="黑体"/>
              </a:rPr>
              <a:t>）</a:t>
            </a:r>
            <a:r>
              <a:rPr lang="zh-CN" altLang="en-US" sz="2000" dirty="0">
                <a:latin typeface="黑体"/>
                <a:ea typeface="黑体"/>
              </a:rPr>
              <a:t>贯彻积极解决问题的策略。</a:t>
            </a:r>
            <a:endParaRPr kumimoji="1" lang="zh-CN" altLang="en-US" sz="2000" dirty="0">
              <a:latin typeface="黑体"/>
              <a:ea typeface="黑体"/>
            </a:endParaRPr>
          </a:p>
        </p:txBody>
      </p:sp>
    </p:spTree>
    <p:extLst>
      <p:ext uri="{BB962C8B-B14F-4D97-AF65-F5344CB8AC3E}">
        <p14:creationId xmlns:p14="http://schemas.microsoft.com/office/powerpoint/2010/main" val="51241174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755576" y="699542"/>
            <a:ext cx="7560840" cy="3046988"/>
          </a:xfrm>
          <a:prstGeom prst="rect">
            <a:avLst/>
          </a:prstGeom>
        </p:spPr>
        <p:txBody>
          <a:bodyPr wrap="square">
            <a:spAutoFit/>
          </a:bodyPr>
          <a:lstStyle/>
          <a:p>
            <a:r>
              <a:rPr lang="zh-CN" altLang="en-US" sz="2400" dirty="0" smtClean="0">
                <a:latin typeface="黑体"/>
                <a:ea typeface="黑体"/>
              </a:rPr>
              <a:t>客户关系管理的三个阶段</a:t>
            </a:r>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a:latin typeface="黑体"/>
              <a:ea typeface="黑体"/>
            </a:endParaRPr>
          </a:p>
          <a:p>
            <a:endParaRPr lang="en-US" altLang="zh-CN" sz="2400" dirty="0" smtClean="0">
              <a:latin typeface="黑体"/>
              <a:ea typeface="黑体"/>
            </a:endParaRPr>
          </a:p>
          <a:p>
            <a:endParaRPr lang="en-US" altLang="zh-CN" sz="2400" dirty="0" smtClean="0">
              <a:latin typeface="黑体"/>
              <a:ea typeface="黑体"/>
            </a:endParaRPr>
          </a:p>
        </p:txBody>
      </p:sp>
      <p:sp>
        <p:nvSpPr>
          <p:cNvPr id="22" name="文本框 21"/>
          <p:cNvSpPr txBox="1"/>
          <p:nvPr/>
        </p:nvSpPr>
        <p:spPr>
          <a:xfrm>
            <a:off x="971600" y="123478"/>
            <a:ext cx="5328592" cy="584776"/>
          </a:xfrm>
          <a:prstGeom prst="rect">
            <a:avLst/>
          </a:prstGeom>
          <a:noFill/>
        </p:spPr>
        <p:txBody>
          <a:bodyPr wrap="square" rtlCol="0">
            <a:spAutoFit/>
          </a:bodyPr>
          <a:lstStyle/>
          <a:p>
            <a:r>
              <a:rPr kumimoji="1" lang="zh-CN" altLang="en-US" sz="3200" dirty="0" smtClean="0">
                <a:latin typeface="黑体"/>
                <a:ea typeface="黑体"/>
              </a:rPr>
              <a:t>企业电子商务</a:t>
            </a:r>
            <a:r>
              <a:rPr kumimoji="1" lang="en-US" altLang="zh-CN" sz="3200" dirty="0" smtClean="0">
                <a:latin typeface="黑体"/>
                <a:ea typeface="黑体"/>
              </a:rPr>
              <a:t>-</a:t>
            </a:r>
            <a:r>
              <a:rPr kumimoji="1" lang="zh-CN" altLang="en-US" sz="3200" dirty="0" smtClean="0">
                <a:latin typeface="黑体"/>
                <a:ea typeface="黑体"/>
              </a:rPr>
              <a:t>客户关系管理</a:t>
            </a:r>
            <a:endParaRPr kumimoji="1" lang="zh-CN" altLang="en-US" sz="3200" dirty="0">
              <a:latin typeface="黑体"/>
              <a:ea typeface="黑体"/>
            </a:endParaRPr>
          </a:p>
        </p:txBody>
      </p:sp>
      <p:sp>
        <p:nvSpPr>
          <p:cNvPr id="2" name="文本框 1"/>
          <p:cNvSpPr txBox="1"/>
          <p:nvPr/>
        </p:nvSpPr>
        <p:spPr>
          <a:xfrm>
            <a:off x="755576" y="1063774"/>
            <a:ext cx="7920880" cy="3170099"/>
          </a:xfrm>
          <a:prstGeom prst="rect">
            <a:avLst/>
          </a:prstGeom>
          <a:noFill/>
        </p:spPr>
        <p:txBody>
          <a:bodyPr wrap="square" rtlCol="0">
            <a:spAutoFit/>
          </a:bodyPr>
          <a:lstStyle/>
          <a:p>
            <a:r>
              <a:rPr lang="zh-CN" altLang="en-US" sz="2000" dirty="0" smtClean="0">
                <a:latin typeface="黑体"/>
                <a:ea typeface="黑体"/>
              </a:rPr>
              <a:t>（</a:t>
            </a:r>
            <a:r>
              <a:rPr lang="en-US" altLang="zh-CN" sz="2000" dirty="0" smtClean="0">
                <a:latin typeface="黑体"/>
                <a:ea typeface="黑体"/>
              </a:rPr>
              <a:t>1</a:t>
            </a:r>
            <a:r>
              <a:rPr lang="zh-CN" altLang="en-US" sz="2000" dirty="0" smtClean="0">
                <a:latin typeface="黑体"/>
                <a:ea typeface="黑体"/>
              </a:rPr>
              <a:t>）</a:t>
            </a:r>
            <a:r>
              <a:rPr lang="zh-CN" altLang="en-US" sz="2000" dirty="0">
                <a:latin typeface="黑体"/>
                <a:ea typeface="黑体"/>
              </a:rPr>
              <a:t>争取新客户阶段。企业可通过提高产品和服务，</a:t>
            </a:r>
            <a:r>
              <a:rPr lang="zh-CN" altLang="en-US" sz="2000" dirty="0" smtClean="0">
                <a:latin typeface="黑体"/>
                <a:ea typeface="黑体"/>
              </a:rPr>
              <a:t>提升客户价值而吸引新客户，这种高价值可能是更好的质量或者是购买更多的便利。</a:t>
            </a:r>
          </a:p>
          <a:p>
            <a:r>
              <a:rPr lang="zh-CN" altLang="en-US" sz="2000" dirty="0" smtClean="0">
                <a:latin typeface="黑体"/>
                <a:ea typeface="黑体"/>
              </a:rPr>
              <a:t>（</a:t>
            </a:r>
            <a:r>
              <a:rPr lang="en-US" altLang="zh-CN" sz="2000" dirty="0" smtClean="0">
                <a:latin typeface="黑体"/>
                <a:ea typeface="黑体"/>
              </a:rPr>
              <a:t>2</a:t>
            </a:r>
            <a:r>
              <a:rPr lang="zh-CN" altLang="en-US" sz="2000" dirty="0" smtClean="0">
                <a:latin typeface="黑体"/>
                <a:ea typeface="黑体"/>
              </a:rPr>
              <a:t>）加强现有客户关系阶段。这个阶段就是要提高现有客户为企业带来的利润，企业可通过连带销售等来加强同客户的关系。</a:t>
            </a:r>
          </a:p>
          <a:p>
            <a:r>
              <a:rPr lang="zh-CN" altLang="en-US" sz="2000" dirty="0" smtClean="0">
                <a:latin typeface="黑体"/>
                <a:ea typeface="黑体"/>
              </a:rPr>
              <a:t>（</a:t>
            </a:r>
            <a:r>
              <a:rPr lang="en-US" altLang="zh-CN" sz="2000" dirty="0" smtClean="0">
                <a:latin typeface="黑体"/>
                <a:ea typeface="黑体"/>
              </a:rPr>
              <a:t>3</a:t>
            </a:r>
            <a:r>
              <a:rPr lang="zh-CN" altLang="en-US" sz="2000" dirty="0" smtClean="0">
                <a:latin typeface="黑体"/>
                <a:ea typeface="黑体"/>
              </a:rPr>
              <a:t>）</a:t>
            </a:r>
            <a:r>
              <a:rPr lang="zh-CN" altLang="en-US" sz="2000" dirty="0">
                <a:latin typeface="黑体"/>
                <a:ea typeface="黑体"/>
              </a:rPr>
              <a:t>维系获利客户阶段。留住客户的关键在于服务的针对性。当今很多成功的企业更关注留住老客户，而不是吸引新客户。</a:t>
            </a:r>
          </a:p>
          <a:p>
            <a:r>
              <a:rPr lang="zh-CN" altLang="en-US" sz="2000" dirty="0">
                <a:latin typeface="黑体"/>
                <a:ea typeface="黑体"/>
              </a:rPr>
              <a:t>客户关系管理的三个阶段是相互关联的，即便最优秀的企业也很难同时将这三个阶段都做得很好。企业通常需要选择某个阶段作为重点，</a:t>
            </a:r>
            <a:r>
              <a:rPr lang="zh-CN" altLang="en-US" sz="2000" dirty="0" smtClean="0">
                <a:latin typeface="黑体"/>
                <a:ea typeface="黑体"/>
              </a:rPr>
              <a:t>但是选择一个阶段并不意味着放弃另外两个阶段，而是指选择自己的定位</a:t>
            </a:r>
            <a:endParaRPr kumimoji="1" lang="zh-CN" altLang="en-US" sz="2000" dirty="0">
              <a:latin typeface="黑体"/>
              <a:ea typeface="黑体"/>
            </a:endParaRPr>
          </a:p>
        </p:txBody>
      </p:sp>
    </p:spTree>
    <p:extLst>
      <p:ext uri="{BB962C8B-B14F-4D97-AF65-F5344CB8AC3E}">
        <p14:creationId xmlns:p14="http://schemas.microsoft.com/office/powerpoint/2010/main" val="3586926504"/>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ags/tag1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1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1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1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1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7"/>
</p:tagLst>
</file>

<file path=ppt/tags/tag1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8"/>
</p:tagLst>
</file>

<file path=ppt/tags/tag1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9"/>
</p:tagLst>
</file>

<file path=ppt/tags/tag1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5"/>
</p:tagLst>
</file>

<file path=ppt/tags/tag2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6"/>
</p:tagLst>
</file>

<file path=ppt/tags/tag2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2"/>
</p:tagLst>
</file>

<file path=ppt/tags/tag2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3"/>
</p:tagLst>
</file>

<file path=ppt/tags/tag2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2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2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3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3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3"/>
</p:tagLst>
</file>

<file path=ppt/tags/tag3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7"/>
</p:tagLst>
</file>

<file path=ppt/tags/tag3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8"/>
</p:tagLst>
</file>

<file path=ppt/tags/tag3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9"/>
</p:tagLst>
</file>

<file path=ppt/tags/tag3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2"/>
</p:tagLst>
</file>

<file path=ppt/tags/tag3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4"/>
</p:tagLst>
</file>

<file path=ppt/tags/tag3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5"/>
</p:tagLst>
</file>

<file path=ppt/tags/tag3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6"/>
</p:tagLst>
</file>

<file path=ppt/tags/tag3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4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2"/>
</p:tagLst>
</file>

<file path=ppt/tags/tag4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3"/>
</p:tagLst>
</file>

<file path=ppt/tags/tag43.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Freeform 4"/>
</p:tagLst>
</file>

<file path=ppt/tags/tag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heme/theme1.xml><?xml version="1.0" encoding="utf-8"?>
<a:theme xmlns:a="http://schemas.openxmlformats.org/drawingml/2006/main" name="Office 主题​​">
  <a:themeElements>
    <a:clrScheme name="自定义 1040">
      <a:dk1>
        <a:sysClr val="windowText" lastClr="000000"/>
      </a:dk1>
      <a:lt1>
        <a:sysClr val="window" lastClr="FFFFFF"/>
      </a:lt1>
      <a:dk2>
        <a:srgbClr val="69676D"/>
      </a:dk2>
      <a:lt2>
        <a:srgbClr val="7F7F7F"/>
      </a:lt2>
      <a:accent1>
        <a:srgbClr val="0095F0"/>
      </a:accent1>
      <a:accent2>
        <a:srgbClr val="6BB1C9"/>
      </a:accent2>
      <a:accent3>
        <a:srgbClr val="0095F0"/>
      </a:accent3>
      <a:accent4>
        <a:srgbClr val="6BB1C9"/>
      </a:accent4>
      <a:accent5>
        <a:srgbClr val="0095F0"/>
      </a:accent5>
      <a:accent6>
        <a:srgbClr val="6BB1C9"/>
      </a:accent6>
      <a:hlink>
        <a:srgbClr val="410082"/>
      </a:hlink>
      <a:folHlink>
        <a:srgbClr val="932968"/>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6518</TotalTime>
  <Words>2402</Words>
  <Application>Microsoft Office PowerPoint</Application>
  <PresentationFormat>全屏显示(16:9)</PresentationFormat>
  <Paragraphs>240</Paragraphs>
  <Slides>21</Slides>
  <Notes>5</Notes>
  <HiddenSlides>0</HiddenSlides>
  <MMClips>0</MMClips>
  <ScaleCrop>false</ScaleCrop>
  <HeadingPairs>
    <vt:vector size="4" baseType="variant">
      <vt:variant>
        <vt:lpstr>主题</vt:lpstr>
      </vt:variant>
      <vt:variant>
        <vt:i4>1</vt:i4>
      </vt:variant>
      <vt:variant>
        <vt:lpstr>幻灯片标题</vt:lpstr>
      </vt:variant>
      <vt:variant>
        <vt:i4>21</vt:i4>
      </vt:variant>
    </vt:vector>
  </HeadingPairs>
  <TitlesOfParts>
    <vt:vector size="22"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多彩年度工作总结</dc:title>
  <dc:creator>USER</dc:creator>
  <cp:lastModifiedBy>SJYY</cp:lastModifiedBy>
  <cp:revision>583</cp:revision>
  <dcterms:created xsi:type="dcterms:W3CDTF">2014-11-09T01:07:25Z</dcterms:created>
  <dcterms:modified xsi:type="dcterms:W3CDTF">2017-09-28T09:27:59Z</dcterms:modified>
</cp:coreProperties>
</file>