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2.xml" ContentType="application/vnd.openxmlformats-officedocument.presentationml.notesSlide+xml"/>
  <Override PartName="/ppt/tags/tag4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607" r:id="rId2"/>
    <p:sldId id="862" r:id="rId3"/>
    <p:sldId id="840" r:id="rId4"/>
    <p:sldId id="899" r:id="rId5"/>
    <p:sldId id="891" r:id="rId6"/>
    <p:sldId id="892" r:id="rId7"/>
    <p:sldId id="897" r:id="rId8"/>
    <p:sldId id="907" r:id="rId9"/>
    <p:sldId id="908" r:id="rId10"/>
    <p:sldId id="909" r:id="rId11"/>
    <p:sldId id="910" r:id="rId12"/>
    <p:sldId id="889" r:id="rId13"/>
  </p:sldIdLst>
  <p:sldSz cx="9144000" cy="5143500" type="screen16x9"/>
  <p:notesSz cx="6858000" cy="9144000"/>
  <p:custDataLst>
    <p:tags r:id="rId15"/>
  </p:custDataLst>
  <p:defaultTextStyle>
    <a:defPPr>
      <a:defRPr lang="zh-CN"/>
    </a:defPPr>
    <a:lvl1pPr marL="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5BF"/>
    <a:srgbClr val="034EA2"/>
    <a:srgbClr val="0087CD"/>
    <a:srgbClr val="C68F06"/>
    <a:srgbClr val="DB2C03"/>
    <a:srgbClr val="EBAC07"/>
    <a:srgbClr val="008487"/>
    <a:srgbClr val="163C46"/>
    <a:srgbClr val="008F92"/>
    <a:srgbClr val="0048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1" autoAdjust="0"/>
    <p:restoredTop sz="94660"/>
  </p:normalViewPr>
  <p:slideViewPr>
    <p:cSldViewPr>
      <p:cViewPr>
        <p:scale>
          <a:sx n="100" d="100"/>
          <a:sy n="100" d="100"/>
        </p:scale>
        <p:origin x="-642" y="-29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36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13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A5992-9D73-4015-9385-ABE035416B29}" type="datetimeFigureOut">
              <a:rPr lang="zh-CN" altLang="en-US" smtClean="0"/>
              <a:pPr/>
              <a:t>2017/9/28/Thursday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5A699-AB68-4A20-99FB-6F69DC266D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34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295031C-36FB-4BFB-B547-5049AC3C4D20}" type="slidenum">
              <a:rPr lang="zh-CN" altLang="en-US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04598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04598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295031C-36FB-4BFB-B547-5049AC3C4D20}" type="slidenum">
              <a:rPr lang="zh-CN" altLang="en-US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9830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295031C-36FB-4BFB-B547-5049AC3C4D20}" type="slidenum">
              <a:rPr lang="zh-CN" altLang="en-US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7384D0-E8C0-4FB2-93D8-B1A58490B2C5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61257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29292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29028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94357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0459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2017/9/28/Thursday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4" name="文本框 37"/>
          <p:cNvSpPr txBox="1"/>
          <p:nvPr userDrawn="1"/>
        </p:nvSpPr>
        <p:spPr>
          <a:xfrm>
            <a:off x="899592" y="239588"/>
            <a:ext cx="1990115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5" name="文本框 38"/>
          <p:cNvSpPr txBox="1"/>
          <p:nvPr userDrawn="1"/>
        </p:nvSpPr>
        <p:spPr>
          <a:xfrm>
            <a:off x="899592" y="432889"/>
            <a:ext cx="1804166" cy="26665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8" name="Picture 2" descr="C:\Users\Administrator\Desktop\75bab28f863d378bb007a7537ede48fc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4061718"/>
            <a:ext cx="2160240" cy="2163563"/>
          </a:xfrm>
          <a:prstGeom prst="rect">
            <a:avLst/>
          </a:prstGeom>
          <a:noFill/>
        </p:spPr>
      </p:pic>
      <p:pic>
        <p:nvPicPr>
          <p:cNvPr id="9" name="Picture 2" descr="C:\Users\Administrator\Desktop\75bab28f863d378bb007a7537ede48fc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23478"/>
            <a:ext cx="647077" cy="6480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4783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C0F3E8C-8BCD-4A8F-98D8-F8D96B87BD28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/>
            </a:lvl1pPr>
          </a:lstStyle>
          <a:p>
            <a:pPr>
              <a:defRPr/>
            </a:pPr>
            <a:fld id="{4AAA05D2-2F82-4D1D-9A69-4CC173608B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2000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582c0aa581928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49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F21D-12A3-824C-80FA-D34F01E9177B}" type="datetimeFigureOut">
              <a:rPr kumimoji="1" lang="zh-CN" altLang="en-US" smtClean="0"/>
              <a:pPr/>
              <a:t>2017/9/28/Thursday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FEDB-804C-9249-87AB-F8162CDD6F1B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39728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" y="0"/>
            <a:ext cx="9143499" cy="5143500"/>
          </a:xfrm>
          <a:prstGeom prst="rect">
            <a:avLst/>
          </a:prstGeom>
        </p:spPr>
      </p:pic>
      <p:grpSp>
        <p:nvGrpSpPr>
          <p:cNvPr id="2" name="组合 3"/>
          <p:cNvGrpSpPr/>
          <p:nvPr userDrawn="1"/>
        </p:nvGrpSpPr>
        <p:grpSpPr bwMode="auto">
          <a:xfrm flipH="1">
            <a:off x="-1" y="248018"/>
            <a:ext cx="1797166" cy="507206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3" name="矩形 2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</p:grpSp>
      <p:sp>
        <p:nvSpPr>
          <p:cNvPr id="6" name="文本框 12"/>
          <p:cNvSpPr txBox="1">
            <a:spLocks noChangeArrowheads="1"/>
          </p:cNvSpPr>
          <p:nvPr userDrawn="1"/>
        </p:nvSpPr>
        <p:spPr bwMode="auto">
          <a:xfrm>
            <a:off x="-1" y="370296"/>
            <a:ext cx="1796090" cy="61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116808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2017/9/28/Thursday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右箭头 9"/>
          <p:cNvSpPr/>
          <p:nvPr userDrawn="1"/>
        </p:nvSpPr>
        <p:spPr>
          <a:xfrm>
            <a:off x="467544" y="339502"/>
            <a:ext cx="432048" cy="216024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2017/9/28/Thursday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右箭头 9"/>
          <p:cNvSpPr/>
          <p:nvPr userDrawn="1"/>
        </p:nvSpPr>
        <p:spPr>
          <a:xfrm>
            <a:off x="467544" y="339502"/>
            <a:ext cx="432048" cy="216024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2017/9/28/Thursday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右箭头 9"/>
          <p:cNvSpPr/>
          <p:nvPr userDrawn="1"/>
        </p:nvSpPr>
        <p:spPr>
          <a:xfrm>
            <a:off x="467544" y="339502"/>
            <a:ext cx="432048" cy="216024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2017/9/28/Thursday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右箭头 9"/>
          <p:cNvSpPr/>
          <p:nvPr userDrawn="1"/>
        </p:nvSpPr>
        <p:spPr>
          <a:xfrm>
            <a:off x="467544" y="339502"/>
            <a:ext cx="432048" cy="216024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200151"/>
            <a:ext cx="8229600" cy="3394472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54A03-91AF-448A-9954-517C0577E5F0}" type="datetimeFigureOut">
              <a:rPr lang="zh-CN" altLang="en-US" smtClean="0"/>
              <a:pPr/>
              <a:t>2017/9/28/Thursday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07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8" r:id="rId2"/>
    <p:sldLayoutId id="2147483664" r:id="rId3"/>
    <p:sldLayoutId id="2147483665" r:id="rId4"/>
    <p:sldLayoutId id="2147483666" r:id="rId5"/>
    <p:sldLayoutId id="2147483669" r:id="rId6"/>
    <p:sldLayoutId id="2147483670" r:id="rId7"/>
    <p:sldLayoutId id="2147483671" r:id="rId8"/>
    <p:sldLayoutId id="2147483672" r:id="rId9"/>
    <p:sldLayoutId id="2147483667" r:id="rId10"/>
  </p:sldLayoutIdLst>
  <p:transition/>
  <p:timing>
    <p:tnLst>
      <p:par>
        <p:cTn id="1" dur="indefinite" restart="never" nodeType="tmRoot"/>
      </p:par>
    </p:tnLst>
  </p:timing>
  <p:txStyles>
    <p:titleStyle>
      <a:lvl1pPr algn="ctr" defTabSz="91428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5" indent="-342855" algn="l" defTabSz="91428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54" indent="-285713" algn="l" defTabSz="9142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52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93" indent="-228570" algn="l" defTabSz="91428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33" indent="-228570" algn="l" defTabSz="91428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7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1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56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97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2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63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04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4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8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26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esign.cn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esign.cn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26" Type="http://schemas.openxmlformats.org/officeDocument/2006/relationships/tags" Target="../tags/tag27.xml"/><Relationship Id="rId39" Type="http://schemas.openxmlformats.org/officeDocument/2006/relationships/tags" Target="../tags/tag40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34" Type="http://schemas.openxmlformats.org/officeDocument/2006/relationships/tags" Target="../tags/tag35.xml"/><Relationship Id="rId42" Type="http://schemas.openxmlformats.org/officeDocument/2006/relationships/slideLayout" Target="../slideLayouts/slideLayout10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tags" Target="../tags/tag26.xml"/><Relationship Id="rId33" Type="http://schemas.openxmlformats.org/officeDocument/2006/relationships/tags" Target="../tags/tag34.xml"/><Relationship Id="rId38" Type="http://schemas.openxmlformats.org/officeDocument/2006/relationships/tags" Target="../tags/tag39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29" Type="http://schemas.openxmlformats.org/officeDocument/2006/relationships/tags" Target="../tags/tag30.xml"/><Relationship Id="rId41" Type="http://schemas.openxmlformats.org/officeDocument/2006/relationships/tags" Target="../tags/tag42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tags" Target="../tags/tag25.xml"/><Relationship Id="rId32" Type="http://schemas.openxmlformats.org/officeDocument/2006/relationships/tags" Target="../tags/tag33.xml"/><Relationship Id="rId37" Type="http://schemas.openxmlformats.org/officeDocument/2006/relationships/tags" Target="../tags/tag38.xml"/><Relationship Id="rId40" Type="http://schemas.openxmlformats.org/officeDocument/2006/relationships/tags" Target="../tags/tag41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28" Type="http://schemas.openxmlformats.org/officeDocument/2006/relationships/tags" Target="../tags/tag29.xml"/><Relationship Id="rId36" Type="http://schemas.openxmlformats.org/officeDocument/2006/relationships/tags" Target="../tags/tag37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31" Type="http://schemas.openxmlformats.org/officeDocument/2006/relationships/tags" Target="../tags/tag32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Relationship Id="rId27" Type="http://schemas.openxmlformats.org/officeDocument/2006/relationships/tags" Target="../tags/tag28.xml"/><Relationship Id="rId30" Type="http://schemas.openxmlformats.org/officeDocument/2006/relationships/tags" Target="../tags/tag31.xml"/><Relationship Id="rId35" Type="http://schemas.openxmlformats.org/officeDocument/2006/relationships/tags" Target="../tags/tag36.xml"/><Relationship Id="rId43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3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esign.cn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新建文件夹 (5)\千图网_画册封面图片_图片编号17975946\55b76287878b9副本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48262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2555776" y="1923678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5400" b="1" dirty="0">
                <a:latin typeface="黑体"/>
                <a:ea typeface="黑体"/>
              </a:rPr>
              <a:t>现代企业管理</a:t>
            </a:r>
            <a:r>
              <a:rPr lang="zh-CN" altLang="zh-CN" sz="5400" dirty="0">
                <a:latin typeface="黑体"/>
                <a:ea typeface="黑体"/>
              </a:rPr>
              <a:t> </a:t>
            </a:r>
            <a:endParaRPr lang="zh-CN" altLang="en-US" sz="5400" dirty="0">
              <a:solidFill>
                <a:schemeClr val="tx1">
                  <a:lumMod val="65000"/>
                  <a:lumOff val="35000"/>
                </a:schemeClr>
              </a:solidFill>
              <a:latin typeface="黑体"/>
              <a:ea typeface="黑体"/>
            </a:endParaRPr>
          </a:p>
        </p:txBody>
      </p:sp>
    </p:spTree>
  </p:cSld>
  <p:clrMapOvr>
    <a:masterClrMapping/>
  </p:clrMapOvr>
  <p:transition spd="med" advClick="0" advTm="6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文本框 41"/>
          <p:cNvSpPr txBox="1"/>
          <p:nvPr/>
        </p:nvSpPr>
        <p:spPr>
          <a:xfrm>
            <a:off x="971600" y="123478"/>
            <a:ext cx="741682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200" dirty="0" smtClean="0">
                <a:latin typeface="黑体"/>
                <a:ea typeface="黑体"/>
              </a:rPr>
              <a:t>企业的创业风险</a:t>
            </a:r>
            <a:endParaRPr kumimoji="1" lang="zh-CN" altLang="en-US" sz="3200" dirty="0">
              <a:latin typeface="黑体"/>
              <a:ea typeface="黑体"/>
            </a:endParaRPr>
          </a:p>
        </p:txBody>
      </p:sp>
      <p:grpSp>
        <p:nvGrpSpPr>
          <p:cNvPr id="43" name="组合 244"/>
          <p:cNvGrpSpPr/>
          <p:nvPr/>
        </p:nvGrpSpPr>
        <p:grpSpPr>
          <a:xfrm flipH="1">
            <a:off x="4910026" y="1803300"/>
            <a:ext cx="1041050" cy="27000"/>
            <a:chOff x="2531312" y="2421168"/>
            <a:chExt cx="1388066" cy="36000"/>
          </a:xfrm>
          <a:solidFill>
            <a:schemeClr val="tx1">
              <a:lumMod val="50000"/>
              <a:lumOff val="50000"/>
            </a:schemeClr>
          </a:solidFill>
        </p:grpSpPr>
        <p:cxnSp>
          <p:nvCxnSpPr>
            <p:cNvPr id="44" name="直接连接符 245"/>
            <p:cNvCxnSpPr/>
            <p:nvPr/>
          </p:nvCxnSpPr>
          <p:spPr>
            <a:xfrm>
              <a:off x="2539779" y="2439168"/>
              <a:ext cx="1379599" cy="0"/>
            </a:xfrm>
            <a:prstGeom prst="line">
              <a:avLst/>
            </a:prstGeom>
            <a:grp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2531312" y="2421168"/>
              <a:ext cx="36000" cy="36000"/>
            </a:xfrm>
            <a:prstGeom prst="ellipse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8"/>
          <p:cNvGrpSpPr/>
          <p:nvPr/>
        </p:nvGrpSpPr>
        <p:grpSpPr>
          <a:xfrm>
            <a:off x="2256297" y="1803300"/>
            <a:ext cx="1041050" cy="27000"/>
            <a:chOff x="2531312" y="2421168"/>
            <a:chExt cx="1388066" cy="36000"/>
          </a:xfrm>
          <a:solidFill>
            <a:schemeClr val="tx1">
              <a:lumMod val="50000"/>
              <a:lumOff val="50000"/>
            </a:schemeClr>
          </a:solidFill>
        </p:grpSpPr>
        <p:cxnSp>
          <p:nvCxnSpPr>
            <p:cNvPr id="47" name="直接连接符 242"/>
            <p:cNvCxnSpPr/>
            <p:nvPr/>
          </p:nvCxnSpPr>
          <p:spPr>
            <a:xfrm>
              <a:off x="2539779" y="2439168"/>
              <a:ext cx="1379599" cy="0"/>
            </a:xfrm>
            <a:prstGeom prst="line">
              <a:avLst/>
            </a:prstGeom>
            <a:grp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椭圆 47"/>
            <p:cNvSpPr/>
            <p:nvPr/>
          </p:nvSpPr>
          <p:spPr>
            <a:xfrm>
              <a:off x="2531312" y="2421168"/>
              <a:ext cx="36000" cy="36000"/>
            </a:xfrm>
            <a:prstGeom prst="ellipse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18"/>
          <p:cNvGrpSpPr>
            <a:grpSpLocks/>
          </p:cNvGrpSpPr>
          <p:nvPr/>
        </p:nvGrpSpPr>
        <p:grpSpPr bwMode="auto">
          <a:xfrm>
            <a:off x="2891253" y="1637586"/>
            <a:ext cx="1994036" cy="1349530"/>
            <a:chOff x="0" y="0"/>
            <a:chExt cx="2093189" cy="1416774"/>
          </a:xfrm>
          <a:solidFill>
            <a:srgbClr val="CB1B3D"/>
          </a:solidFill>
        </p:grpSpPr>
        <p:sp>
          <p:nvSpPr>
            <p:cNvPr id="50" name="等腰三角形 19">
              <a:hlinkClick r:id="rId3"/>
            </p:cNvPr>
            <p:cNvSpPr>
              <a:spLocks noChangeArrowheads="1"/>
            </p:cNvSpPr>
            <p:nvPr/>
          </p:nvSpPr>
          <p:spPr bwMode="auto">
            <a:xfrm flipH="1" flipV="1">
              <a:off x="0" y="0"/>
              <a:ext cx="2093189" cy="1416774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1270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" name="文本框 20"/>
            <p:cNvSpPr>
              <a:spLocks noChangeArrowheads="1"/>
            </p:cNvSpPr>
            <p:nvPr/>
          </p:nvSpPr>
          <p:spPr bwMode="auto">
            <a:xfrm>
              <a:off x="709935" y="122472"/>
              <a:ext cx="668373" cy="58160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3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3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2" name="组合 21"/>
          <p:cNvGrpSpPr>
            <a:grpSpLocks/>
          </p:cNvGrpSpPr>
          <p:nvPr/>
        </p:nvGrpSpPr>
        <p:grpSpPr bwMode="auto">
          <a:xfrm>
            <a:off x="3929119" y="1637586"/>
            <a:ext cx="1995549" cy="1349530"/>
            <a:chOff x="0" y="0"/>
            <a:chExt cx="2093189" cy="1416774"/>
          </a:xfrm>
          <a:solidFill>
            <a:srgbClr val="CB1B3D"/>
          </a:solidFill>
        </p:grpSpPr>
        <p:sp>
          <p:nvSpPr>
            <p:cNvPr id="53" name="等腰三角形 22">
              <a:hlinkClick r:id="rId3"/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093189" cy="1416774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1270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4" name="文本框 23"/>
            <p:cNvSpPr>
              <a:spLocks noChangeArrowheads="1"/>
            </p:cNvSpPr>
            <p:nvPr/>
          </p:nvSpPr>
          <p:spPr bwMode="auto">
            <a:xfrm>
              <a:off x="712660" y="579708"/>
              <a:ext cx="667867" cy="58160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3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sz="3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6" name="TextBox 232"/>
          <p:cNvSpPr txBox="1"/>
          <p:nvPr/>
        </p:nvSpPr>
        <p:spPr>
          <a:xfrm>
            <a:off x="6177892" y="2127126"/>
            <a:ext cx="2050809" cy="1454230"/>
          </a:xfrm>
          <a:prstGeom prst="rect">
            <a:avLst/>
          </a:prstGeom>
          <a:noFill/>
        </p:spPr>
        <p:txBody>
          <a:bodyPr wrap="square" lIns="68566" tIns="34283" rIns="68566" bIns="34283" rtlCol="0">
            <a:spAutoFit/>
          </a:bodyPr>
          <a:lstStyle/>
          <a:p>
            <a:pPr lvl="0"/>
            <a:r>
              <a:rPr lang="en-US" altLang="zh-CN" dirty="0">
                <a:latin typeface="黑体"/>
                <a:ea typeface="黑体"/>
              </a:rPr>
              <a:t>1</a:t>
            </a:r>
            <a:r>
              <a:rPr lang="zh-CN" altLang="zh-CN" dirty="0">
                <a:latin typeface="黑体"/>
                <a:ea typeface="黑体"/>
              </a:rPr>
              <a:t>、技术风险</a:t>
            </a:r>
            <a:r>
              <a:rPr lang="zh-CN" altLang="zh-CN" dirty="0" smtClean="0">
                <a:latin typeface="黑体"/>
                <a:ea typeface="黑体"/>
              </a:rPr>
              <a:t>；</a:t>
            </a:r>
            <a:endParaRPr lang="en-US" altLang="zh-CN" dirty="0" smtClean="0">
              <a:latin typeface="黑体"/>
              <a:ea typeface="黑体"/>
            </a:endParaRPr>
          </a:p>
          <a:p>
            <a:pPr lvl="0"/>
            <a:r>
              <a:rPr lang="en-US" altLang="zh-CN" dirty="0" smtClean="0">
                <a:latin typeface="黑体"/>
                <a:ea typeface="黑体"/>
              </a:rPr>
              <a:t>2</a:t>
            </a:r>
            <a:r>
              <a:rPr lang="zh-CN" altLang="zh-CN" dirty="0">
                <a:latin typeface="黑体"/>
                <a:ea typeface="黑体"/>
              </a:rPr>
              <a:t>、市场风险 </a:t>
            </a:r>
            <a:r>
              <a:rPr lang="zh-CN" altLang="zh-CN" dirty="0" smtClean="0">
                <a:latin typeface="黑体"/>
                <a:ea typeface="黑体"/>
              </a:rPr>
              <a:t>；</a:t>
            </a:r>
            <a:endParaRPr lang="en-US" altLang="zh-CN" dirty="0" smtClean="0">
              <a:latin typeface="黑体"/>
              <a:ea typeface="黑体"/>
            </a:endParaRPr>
          </a:p>
          <a:p>
            <a:pPr lvl="0"/>
            <a:r>
              <a:rPr lang="en-US" altLang="zh-CN" dirty="0" smtClean="0">
                <a:latin typeface="黑体"/>
                <a:ea typeface="黑体"/>
              </a:rPr>
              <a:t>3</a:t>
            </a:r>
            <a:r>
              <a:rPr lang="zh-CN" altLang="zh-CN" dirty="0">
                <a:latin typeface="黑体"/>
                <a:ea typeface="黑体"/>
              </a:rPr>
              <a:t>、管理风险</a:t>
            </a:r>
            <a:r>
              <a:rPr lang="zh-CN" altLang="zh-CN" dirty="0" smtClean="0">
                <a:latin typeface="黑体"/>
                <a:ea typeface="黑体"/>
              </a:rPr>
              <a:t>；</a:t>
            </a:r>
            <a:endParaRPr lang="en-US" altLang="zh-CN" dirty="0" smtClean="0">
              <a:latin typeface="黑体"/>
              <a:ea typeface="黑体"/>
            </a:endParaRPr>
          </a:p>
          <a:p>
            <a:pPr lvl="0"/>
            <a:r>
              <a:rPr lang="en-US" altLang="zh-CN" dirty="0" smtClean="0">
                <a:latin typeface="黑体"/>
                <a:ea typeface="黑体"/>
              </a:rPr>
              <a:t>4</a:t>
            </a:r>
            <a:r>
              <a:rPr lang="zh-CN" altLang="zh-CN" dirty="0">
                <a:latin typeface="黑体"/>
                <a:ea typeface="黑体"/>
              </a:rPr>
              <a:t>、资金风险</a:t>
            </a:r>
            <a:r>
              <a:rPr lang="zh-CN" altLang="zh-CN" dirty="0" smtClean="0">
                <a:latin typeface="黑体"/>
                <a:ea typeface="黑体"/>
              </a:rPr>
              <a:t>；</a:t>
            </a:r>
            <a:endParaRPr lang="en-US" altLang="zh-CN" dirty="0" smtClean="0">
              <a:latin typeface="黑体"/>
              <a:ea typeface="黑体"/>
            </a:endParaRPr>
          </a:p>
          <a:p>
            <a:pPr lvl="0"/>
            <a:r>
              <a:rPr lang="en-US" altLang="zh-CN" dirty="0" smtClean="0">
                <a:latin typeface="黑体"/>
                <a:ea typeface="黑体"/>
              </a:rPr>
              <a:t>5</a:t>
            </a:r>
            <a:r>
              <a:rPr lang="zh-CN" altLang="zh-CN" dirty="0">
                <a:latin typeface="黑体"/>
                <a:ea typeface="黑体"/>
              </a:rPr>
              <a:t>、其它风险</a:t>
            </a:r>
          </a:p>
        </p:txBody>
      </p:sp>
      <p:grpSp>
        <p:nvGrpSpPr>
          <p:cNvPr id="57" name="组合 3"/>
          <p:cNvGrpSpPr/>
          <p:nvPr/>
        </p:nvGrpSpPr>
        <p:grpSpPr>
          <a:xfrm>
            <a:off x="827584" y="1491630"/>
            <a:ext cx="1944216" cy="541694"/>
            <a:chOff x="1068521" y="2239458"/>
            <a:chExt cx="1488051" cy="569505"/>
          </a:xfrm>
        </p:grpSpPr>
        <p:sp>
          <p:nvSpPr>
            <p:cNvPr id="58" name="圆角矩形 57"/>
            <p:cNvSpPr/>
            <p:nvPr/>
          </p:nvSpPr>
          <p:spPr>
            <a:xfrm>
              <a:off x="1085142" y="2279027"/>
              <a:ext cx="1439660" cy="529936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59" name="TextBox 224"/>
            <p:cNvSpPr txBox="1"/>
            <p:nvPr/>
          </p:nvSpPr>
          <p:spPr>
            <a:xfrm>
              <a:off x="1068521" y="2239458"/>
              <a:ext cx="1488051" cy="485367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 smtClean="0">
                  <a:solidFill>
                    <a:schemeClr val="bg1"/>
                  </a:solidFill>
                  <a:latin typeface="+mn-ea"/>
                  <a:cs typeface="华文黑体" pitchFamily="2" charset="-122"/>
                </a:rPr>
                <a:t>创业风险的含义</a:t>
              </a:r>
              <a:endParaRPr lang="zh-CN" altLang="en-US" sz="2000" dirty="0">
                <a:solidFill>
                  <a:schemeClr val="bg1"/>
                </a:solidFill>
                <a:latin typeface="+mn-ea"/>
                <a:cs typeface="华文黑体" pitchFamily="2" charset="-122"/>
              </a:endParaRPr>
            </a:p>
          </p:txBody>
        </p:sp>
      </p:grpSp>
      <p:grpSp>
        <p:nvGrpSpPr>
          <p:cNvPr id="60" name="组合 4"/>
          <p:cNvGrpSpPr/>
          <p:nvPr/>
        </p:nvGrpSpPr>
        <p:grpSpPr>
          <a:xfrm>
            <a:off x="6098704" y="1582162"/>
            <a:ext cx="2577752" cy="518555"/>
            <a:chOff x="7725958" y="2126318"/>
            <a:chExt cx="3023999" cy="691407"/>
          </a:xfrm>
        </p:grpSpPr>
        <p:sp>
          <p:nvSpPr>
            <p:cNvPr id="61" name="圆角矩形 60"/>
            <p:cNvSpPr/>
            <p:nvPr/>
          </p:nvSpPr>
          <p:spPr>
            <a:xfrm>
              <a:off x="7725958" y="2193726"/>
              <a:ext cx="3023999" cy="623999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62" name="TextBox 87"/>
            <p:cNvSpPr txBox="1"/>
            <p:nvPr/>
          </p:nvSpPr>
          <p:spPr>
            <a:xfrm>
              <a:off x="7803099" y="2126318"/>
              <a:ext cx="2908764" cy="615554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 smtClean="0">
                  <a:solidFill>
                    <a:schemeClr val="bg1"/>
                  </a:solidFill>
                  <a:latin typeface="+mn-ea"/>
                  <a:cs typeface="华文黑体" pitchFamily="2" charset="-122"/>
                </a:rPr>
                <a:t>企业创业风险的种类</a:t>
              </a:r>
              <a:endParaRPr lang="zh-CN" altLang="en-US" sz="2000" dirty="0">
                <a:solidFill>
                  <a:schemeClr val="bg1"/>
                </a:solidFill>
                <a:latin typeface="+mn-ea"/>
                <a:cs typeface="华文黑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2481000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44"/>
          <p:cNvGrpSpPr/>
          <p:nvPr/>
        </p:nvGrpSpPr>
        <p:grpSpPr>
          <a:xfrm flipH="1">
            <a:off x="5017383" y="1815876"/>
            <a:ext cx="1041050" cy="27000"/>
            <a:chOff x="2531312" y="2421168"/>
            <a:chExt cx="1388066" cy="36000"/>
          </a:xfrm>
          <a:solidFill>
            <a:schemeClr val="tx1">
              <a:lumMod val="50000"/>
              <a:lumOff val="50000"/>
            </a:schemeClr>
          </a:solidFill>
        </p:grpSpPr>
        <p:cxnSp>
          <p:nvCxnSpPr>
            <p:cNvPr id="246" name="直接连接符 245"/>
            <p:cNvCxnSpPr/>
            <p:nvPr/>
          </p:nvCxnSpPr>
          <p:spPr>
            <a:xfrm>
              <a:off x="2539779" y="2439168"/>
              <a:ext cx="1379599" cy="0"/>
            </a:xfrm>
            <a:prstGeom prst="line">
              <a:avLst/>
            </a:prstGeom>
            <a:grp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椭圆 246"/>
            <p:cNvSpPr/>
            <p:nvPr/>
          </p:nvSpPr>
          <p:spPr>
            <a:xfrm>
              <a:off x="2531312" y="2421168"/>
              <a:ext cx="36000" cy="36000"/>
            </a:xfrm>
            <a:prstGeom prst="ellipse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8"/>
          <p:cNvGrpSpPr/>
          <p:nvPr/>
        </p:nvGrpSpPr>
        <p:grpSpPr>
          <a:xfrm>
            <a:off x="2363654" y="1815876"/>
            <a:ext cx="1041050" cy="27000"/>
            <a:chOff x="2531312" y="2421168"/>
            <a:chExt cx="1388066" cy="36000"/>
          </a:xfrm>
          <a:solidFill>
            <a:schemeClr val="tx1">
              <a:lumMod val="50000"/>
              <a:lumOff val="50000"/>
            </a:schemeClr>
          </a:solidFill>
        </p:grpSpPr>
        <p:cxnSp>
          <p:nvCxnSpPr>
            <p:cNvPr id="243" name="直接连接符 242"/>
            <p:cNvCxnSpPr/>
            <p:nvPr/>
          </p:nvCxnSpPr>
          <p:spPr>
            <a:xfrm>
              <a:off x="2539779" y="2439168"/>
              <a:ext cx="1379599" cy="0"/>
            </a:xfrm>
            <a:prstGeom prst="line">
              <a:avLst/>
            </a:prstGeom>
            <a:grp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2531312" y="2421168"/>
              <a:ext cx="36000" cy="36000"/>
            </a:xfrm>
            <a:prstGeom prst="ellipse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253"/>
          <p:cNvGrpSpPr/>
          <p:nvPr/>
        </p:nvGrpSpPr>
        <p:grpSpPr>
          <a:xfrm>
            <a:off x="3243462" y="3272880"/>
            <a:ext cx="1041050" cy="27000"/>
            <a:chOff x="2531312" y="2421168"/>
            <a:chExt cx="1388066" cy="36000"/>
          </a:xfrm>
          <a:solidFill>
            <a:schemeClr val="tx1">
              <a:lumMod val="50000"/>
              <a:lumOff val="50000"/>
            </a:schemeClr>
          </a:solidFill>
        </p:grpSpPr>
        <p:cxnSp>
          <p:nvCxnSpPr>
            <p:cNvPr id="255" name="直接连接符 254"/>
            <p:cNvCxnSpPr/>
            <p:nvPr/>
          </p:nvCxnSpPr>
          <p:spPr>
            <a:xfrm>
              <a:off x="2539779" y="2439168"/>
              <a:ext cx="1379599" cy="0"/>
            </a:xfrm>
            <a:prstGeom prst="line">
              <a:avLst/>
            </a:prstGeom>
            <a:grp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6" name="椭圆 255"/>
            <p:cNvSpPr/>
            <p:nvPr/>
          </p:nvSpPr>
          <p:spPr>
            <a:xfrm>
              <a:off x="2531312" y="2421168"/>
              <a:ext cx="36000" cy="36000"/>
            </a:xfrm>
            <a:prstGeom prst="ellipse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18"/>
          <p:cNvGrpSpPr>
            <a:grpSpLocks/>
          </p:cNvGrpSpPr>
          <p:nvPr/>
        </p:nvGrpSpPr>
        <p:grpSpPr bwMode="auto">
          <a:xfrm>
            <a:off x="2998610" y="1650162"/>
            <a:ext cx="1994036" cy="1349530"/>
            <a:chOff x="0" y="0"/>
            <a:chExt cx="2093189" cy="1416774"/>
          </a:xfrm>
          <a:solidFill>
            <a:srgbClr val="CB1B3D"/>
          </a:solidFill>
        </p:grpSpPr>
        <p:sp>
          <p:nvSpPr>
            <p:cNvPr id="201" name="等腰三角形 19">
              <a:hlinkClick r:id="rId3"/>
            </p:cNvPr>
            <p:cNvSpPr>
              <a:spLocks noChangeArrowheads="1"/>
            </p:cNvSpPr>
            <p:nvPr/>
          </p:nvSpPr>
          <p:spPr bwMode="auto">
            <a:xfrm flipH="1" flipV="1">
              <a:off x="0" y="0"/>
              <a:ext cx="2093189" cy="1416774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1270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02" name="文本框 20"/>
            <p:cNvSpPr>
              <a:spLocks noChangeArrowheads="1"/>
            </p:cNvSpPr>
            <p:nvPr/>
          </p:nvSpPr>
          <p:spPr bwMode="auto">
            <a:xfrm>
              <a:off x="709935" y="122472"/>
              <a:ext cx="668373" cy="58160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3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3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" name="组合 21"/>
          <p:cNvGrpSpPr>
            <a:grpSpLocks/>
          </p:cNvGrpSpPr>
          <p:nvPr/>
        </p:nvGrpSpPr>
        <p:grpSpPr bwMode="auto">
          <a:xfrm>
            <a:off x="4036476" y="1650162"/>
            <a:ext cx="1995549" cy="1349530"/>
            <a:chOff x="0" y="0"/>
            <a:chExt cx="2093189" cy="1416774"/>
          </a:xfrm>
          <a:solidFill>
            <a:srgbClr val="CB1B3D"/>
          </a:solidFill>
        </p:grpSpPr>
        <p:sp>
          <p:nvSpPr>
            <p:cNvPr id="204" name="等腰三角形 22">
              <a:hlinkClick r:id="rId3"/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093189" cy="1416774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1270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05" name="文本框 23"/>
            <p:cNvSpPr>
              <a:spLocks noChangeArrowheads="1"/>
            </p:cNvSpPr>
            <p:nvPr/>
          </p:nvSpPr>
          <p:spPr bwMode="auto">
            <a:xfrm>
              <a:off x="712660" y="579708"/>
              <a:ext cx="667867" cy="58160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3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sz="3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" name="组合 24"/>
          <p:cNvGrpSpPr>
            <a:grpSpLocks/>
          </p:cNvGrpSpPr>
          <p:nvPr/>
        </p:nvGrpSpPr>
        <p:grpSpPr bwMode="auto">
          <a:xfrm>
            <a:off x="4036476" y="3040541"/>
            <a:ext cx="1995549" cy="1349530"/>
            <a:chOff x="0" y="0"/>
            <a:chExt cx="2093189" cy="1416774"/>
          </a:xfrm>
          <a:solidFill>
            <a:srgbClr val="CB1B3D"/>
          </a:solidFill>
        </p:grpSpPr>
        <p:sp>
          <p:nvSpPr>
            <p:cNvPr id="207" name="等腰三角形 25">
              <a:hlinkClick r:id="rId3"/>
            </p:cNvPr>
            <p:cNvSpPr>
              <a:spLocks noChangeArrowheads="1"/>
            </p:cNvSpPr>
            <p:nvPr/>
          </p:nvSpPr>
          <p:spPr bwMode="auto">
            <a:xfrm flipH="1" flipV="1">
              <a:off x="0" y="0"/>
              <a:ext cx="2093189" cy="1416774"/>
            </a:xfrm>
            <a:prstGeom prst="triangle">
              <a:avLst>
                <a:gd name="adj" fmla="val 50000"/>
              </a:avLst>
            </a:prstGeom>
            <a:solidFill>
              <a:schemeClr val="accent3"/>
            </a:solidFill>
            <a:ln w="1270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08" name="文本框 26"/>
            <p:cNvSpPr>
              <a:spLocks noChangeArrowheads="1"/>
            </p:cNvSpPr>
            <p:nvPr/>
          </p:nvSpPr>
          <p:spPr bwMode="auto">
            <a:xfrm>
              <a:off x="712660" y="180213"/>
              <a:ext cx="667867" cy="58160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3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03</a:t>
              </a:r>
              <a:endParaRPr lang="zh-CN" altLang="en-US" sz="3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" name="组合 3"/>
          <p:cNvGrpSpPr/>
          <p:nvPr/>
        </p:nvGrpSpPr>
        <p:grpSpPr>
          <a:xfrm>
            <a:off x="1043608" y="1541933"/>
            <a:ext cx="2045945" cy="561712"/>
            <a:chOff x="1849650" y="2068775"/>
            <a:chExt cx="2344690" cy="748950"/>
          </a:xfrm>
        </p:grpSpPr>
        <p:sp>
          <p:nvSpPr>
            <p:cNvPr id="3" name="圆角矩形 2"/>
            <p:cNvSpPr/>
            <p:nvPr/>
          </p:nvSpPr>
          <p:spPr>
            <a:xfrm>
              <a:off x="1849650" y="2193726"/>
              <a:ext cx="2048864" cy="623999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225" name="TextBox 224"/>
            <p:cNvSpPr txBox="1"/>
            <p:nvPr/>
          </p:nvSpPr>
          <p:spPr>
            <a:xfrm>
              <a:off x="1914174" y="2068775"/>
              <a:ext cx="2280166" cy="615554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 smtClean="0">
                  <a:solidFill>
                    <a:schemeClr val="bg1"/>
                  </a:solidFill>
                  <a:latin typeface="+mj-ea"/>
                  <a:ea typeface="+mj-ea"/>
                  <a:cs typeface="华文黑体" pitchFamily="2" charset="-122"/>
                </a:rPr>
                <a:t>个人独资企业</a:t>
              </a:r>
              <a:endParaRPr lang="zh-CN" altLang="en-US" sz="2000" dirty="0">
                <a:solidFill>
                  <a:schemeClr val="bg1"/>
                </a:solidFill>
                <a:latin typeface="+mj-ea"/>
                <a:ea typeface="+mj-ea"/>
                <a:cs typeface="华文黑体" pitchFamily="2" charset="-122"/>
              </a:endParaRPr>
            </a:p>
          </p:txBody>
        </p:sp>
      </p:grpSp>
      <p:grpSp>
        <p:nvGrpSpPr>
          <p:cNvPr id="13" name="组合 4"/>
          <p:cNvGrpSpPr/>
          <p:nvPr/>
        </p:nvGrpSpPr>
        <p:grpSpPr>
          <a:xfrm>
            <a:off x="6206059" y="1557010"/>
            <a:ext cx="1606301" cy="480655"/>
            <a:chOff x="7725958" y="2076014"/>
            <a:chExt cx="1257196" cy="640874"/>
          </a:xfrm>
        </p:grpSpPr>
        <p:sp>
          <p:nvSpPr>
            <p:cNvPr id="87" name="圆角矩形 86"/>
            <p:cNvSpPr/>
            <p:nvPr/>
          </p:nvSpPr>
          <p:spPr>
            <a:xfrm>
              <a:off x="7725958" y="2193726"/>
              <a:ext cx="1100328" cy="52316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7803101" y="2076014"/>
              <a:ext cx="1180053" cy="615554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 smtClean="0">
                  <a:solidFill>
                    <a:schemeClr val="bg1"/>
                  </a:solidFill>
                  <a:latin typeface="+mj-ea"/>
                  <a:ea typeface="+mj-ea"/>
                  <a:cs typeface="华文黑体" pitchFamily="2" charset="-122"/>
                </a:rPr>
                <a:t>合伙企业</a:t>
              </a:r>
              <a:endParaRPr lang="zh-CN" altLang="en-US" sz="2000" dirty="0">
                <a:solidFill>
                  <a:schemeClr val="bg1"/>
                </a:solidFill>
                <a:latin typeface="+mj-ea"/>
                <a:ea typeface="+mj-ea"/>
                <a:cs typeface="华文黑体" pitchFamily="2" charset="-122"/>
              </a:endParaRPr>
            </a:p>
          </p:txBody>
        </p:sp>
      </p:grpSp>
      <p:grpSp>
        <p:nvGrpSpPr>
          <p:cNvPr id="15" name="组合 9"/>
          <p:cNvGrpSpPr/>
          <p:nvPr/>
        </p:nvGrpSpPr>
        <p:grpSpPr>
          <a:xfrm>
            <a:off x="1547664" y="3021876"/>
            <a:ext cx="1591253" cy="486677"/>
            <a:chOff x="2518192" y="4029162"/>
            <a:chExt cx="1197654" cy="648901"/>
          </a:xfrm>
        </p:grpSpPr>
        <p:sp>
          <p:nvSpPr>
            <p:cNvPr id="91" name="圆角矩形 90"/>
            <p:cNvSpPr/>
            <p:nvPr/>
          </p:nvSpPr>
          <p:spPr>
            <a:xfrm>
              <a:off x="2518192" y="4154901"/>
              <a:ext cx="1100328" cy="52316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2535791" y="4029162"/>
              <a:ext cx="1180055" cy="615552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 smtClean="0">
                  <a:solidFill>
                    <a:schemeClr val="bg1"/>
                  </a:solidFill>
                  <a:latin typeface="+mj-ea"/>
                  <a:ea typeface="+mj-ea"/>
                  <a:cs typeface="华文黑体" pitchFamily="2" charset="-122"/>
                </a:rPr>
                <a:t>公司制企业</a:t>
              </a:r>
              <a:endParaRPr lang="zh-CN" altLang="en-US" sz="2000" dirty="0">
                <a:solidFill>
                  <a:schemeClr val="bg1"/>
                </a:solidFill>
                <a:latin typeface="+mj-ea"/>
                <a:ea typeface="+mj-ea"/>
                <a:cs typeface="华文黑体" pitchFamily="2" charset="-122"/>
              </a:endParaRPr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971600" y="123478"/>
            <a:ext cx="741682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200" dirty="0" smtClean="0">
                <a:latin typeface="黑体"/>
                <a:ea typeface="黑体"/>
              </a:rPr>
              <a:t>企业的法律形式</a:t>
            </a:r>
            <a:endParaRPr kumimoji="1" lang="zh-CN" altLang="en-US" sz="3200" dirty="0">
              <a:latin typeface="黑体"/>
              <a:ea typeface="黑体"/>
            </a:endParaRPr>
          </a:p>
        </p:txBody>
      </p:sp>
    </p:spTree>
    <p:extLst>
      <p:ext uri="{BB962C8B-B14F-4D97-AF65-F5344CB8AC3E}">
        <p14:creationId xmlns:p14="http://schemas.microsoft.com/office/powerpoint/2010/main" val="1253657577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新建文件夹 (5)\千图网_画册封面图片_图片编号17975946\55b76287878b9副本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48262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3491880" y="2211710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谢谢观</a:t>
            </a:r>
            <a:r>
              <a:rPr lang="zh-CN" alt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看</a:t>
            </a:r>
          </a:p>
        </p:txBody>
      </p:sp>
    </p:spTree>
  </p:cSld>
  <p:clrMapOvr>
    <a:masterClrMapping/>
  </p:clrMapOvr>
  <p:transition spd="med" advClick="0" advTm="6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3"/>
          <p:cNvGrpSpPr/>
          <p:nvPr/>
        </p:nvGrpSpPr>
        <p:grpSpPr>
          <a:xfrm>
            <a:off x="1357398" y="1020375"/>
            <a:ext cx="3840593" cy="574043"/>
            <a:chOff x="4357092" y="1325680"/>
            <a:chExt cx="3839927" cy="573865"/>
          </a:xfrm>
        </p:grpSpPr>
        <p:sp>
          <p:nvSpPr>
            <p:cNvPr id="57" name="MH_SubTitle_1"/>
            <p:cNvSpPr txBox="1"/>
            <p:nvPr>
              <p:custDataLst>
                <p:tags r:id="rId38"/>
              </p:custDataLst>
            </p:nvPr>
          </p:nvSpPr>
          <p:spPr>
            <a:xfrm>
              <a:off x="4957221" y="1530327"/>
              <a:ext cx="3239798" cy="369218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r>
                <a:rPr lang="zh-CN" altLang="zh-CN" sz="2400" dirty="0">
                  <a:latin typeface="黑体"/>
                  <a:ea typeface="黑体"/>
                </a:rPr>
                <a:t>现代企业经营管理导论 </a:t>
              </a:r>
              <a:endParaRPr lang="zh-CN" altLang="en-US" sz="2400" dirty="0">
                <a:latin typeface="黑体"/>
                <a:ea typeface="黑体"/>
                <a:sym typeface="Arial" panose="020B0604020202020204" pitchFamily="34" charset="0"/>
              </a:endParaRPr>
            </a:p>
          </p:txBody>
        </p:sp>
        <p:grpSp>
          <p:nvGrpSpPr>
            <p:cNvPr id="58" name="组合 2"/>
            <p:cNvGrpSpPr/>
            <p:nvPr/>
          </p:nvGrpSpPr>
          <p:grpSpPr>
            <a:xfrm>
              <a:off x="4357092" y="1325680"/>
              <a:ext cx="802436" cy="510089"/>
              <a:chOff x="6127160" y="2065288"/>
              <a:chExt cx="1128426" cy="717274"/>
            </a:xfrm>
          </p:grpSpPr>
          <p:cxnSp>
            <p:nvCxnSpPr>
              <p:cNvPr id="59" name="MH_Other_1"/>
              <p:cNvCxnSpPr/>
              <p:nvPr>
                <p:custDataLst>
                  <p:tags r:id="rId39"/>
                </p:custDataLst>
              </p:nvPr>
            </p:nvCxnSpPr>
            <p:spPr>
              <a:xfrm flipH="1">
                <a:off x="6525624" y="2096130"/>
                <a:ext cx="729962" cy="686432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MH_Other_2"/>
              <p:cNvSpPr/>
              <p:nvPr>
                <p:custDataLst>
                  <p:tags r:id="rId40"/>
                </p:custDataLst>
              </p:nvPr>
            </p:nvSpPr>
            <p:spPr>
              <a:xfrm>
                <a:off x="6145577" y="2497943"/>
                <a:ext cx="532403" cy="242763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75933" anchor="ctr">
                <a:normAutofit fontScale="32500" lnSpcReduction="20000"/>
              </a:bodyPr>
              <a:lstStyle/>
              <a:p>
                <a:pPr algn="ctr">
                  <a:defRPr/>
                </a:pPr>
                <a:endParaRPr lang="zh-CN" alt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" name="MH_Other_3"/>
              <p:cNvSpPr txBox="1">
                <a:spLocks noChangeArrowheads="1"/>
              </p:cNvSpPr>
              <p:nvPr>
                <p:custDataLst>
                  <p:tags r:id="rId41"/>
                </p:custDataLst>
              </p:nvPr>
            </p:nvSpPr>
            <p:spPr bwMode="auto">
              <a:xfrm>
                <a:off x="6127160" y="2065288"/>
                <a:ext cx="565888" cy="4326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r>
                  <a:rPr lang="da-DK" altLang="zh-CN" sz="20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01</a:t>
                </a:r>
                <a:endParaRPr lang="zh-CN" alt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2" name="组合 24"/>
          <p:cNvGrpSpPr/>
          <p:nvPr/>
        </p:nvGrpSpPr>
        <p:grpSpPr>
          <a:xfrm>
            <a:off x="1357399" y="1764349"/>
            <a:ext cx="3408544" cy="554506"/>
            <a:chOff x="4357092" y="2069423"/>
            <a:chExt cx="3407953" cy="554334"/>
          </a:xfrm>
        </p:grpSpPr>
        <p:sp>
          <p:nvSpPr>
            <p:cNvPr id="63" name="MH_SubTitle_2"/>
            <p:cNvSpPr txBox="1"/>
            <p:nvPr>
              <p:custDataLst>
                <p:tags r:id="rId34"/>
              </p:custDataLst>
            </p:nvPr>
          </p:nvSpPr>
          <p:spPr>
            <a:xfrm>
              <a:off x="5029216" y="2254539"/>
              <a:ext cx="2735829" cy="369218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lvl="0"/>
              <a:r>
                <a:rPr lang="zh-CN" altLang="en-US" sz="2400" dirty="0" smtClean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现代企业组织制度</a:t>
              </a:r>
              <a:endParaRPr lang="zh-CN" altLang="en-US" sz="24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64" name="组合 6"/>
            <p:cNvGrpSpPr/>
            <p:nvPr/>
          </p:nvGrpSpPr>
          <p:grpSpPr>
            <a:xfrm>
              <a:off x="4357092" y="2069423"/>
              <a:ext cx="802436" cy="510089"/>
              <a:chOff x="6127160" y="3111679"/>
              <a:chExt cx="1128426" cy="717274"/>
            </a:xfrm>
          </p:grpSpPr>
          <p:cxnSp>
            <p:nvCxnSpPr>
              <p:cNvPr id="65" name="MH_Other_4"/>
              <p:cNvCxnSpPr/>
              <p:nvPr>
                <p:custDataLst>
                  <p:tags r:id="rId35"/>
                </p:custDataLst>
              </p:nvPr>
            </p:nvCxnSpPr>
            <p:spPr>
              <a:xfrm flipH="1">
                <a:off x="6525624" y="3142521"/>
                <a:ext cx="729962" cy="686432"/>
              </a:xfrm>
              <a:prstGeom prst="line">
                <a:avLst/>
              </a:prstGeom>
              <a:ln w="127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MH_Other_5"/>
              <p:cNvSpPr/>
              <p:nvPr>
                <p:custDataLst>
                  <p:tags r:id="rId36"/>
                </p:custDataLst>
              </p:nvPr>
            </p:nvSpPr>
            <p:spPr>
              <a:xfrm>
                <a:off x="6145577" y="3544334"/>
                <a:ext cx="532403" cy="241088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75933" anchor="ctr">
                <a:normAutofit fontScale="32500" lnSpcReduction="20000"/>
              </a:bodyPr>
              <a:lstStyle/>
              <a:p>
                <a:pPr algn="ctr">
                  <a:defRPr/>
                </a:pPr>
                <a:endParaRPr lang="zh-CN" alt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" name="MH_Other_6"/>
              <p:cNvSpPr txBox="1">
                <a:spLocks noChangeArrowheads="1"/>
              </p:cNvSpPr>
              <p:nvPr>
                <p:custDataLst>
                  <p:tags r:id="rId37"/>
                </p:custDataLst>
              </p:nvPr>
            </p:nvSpPr>
            <p:spPr bwMode="auto">
              <a:xfrm>
                <a:off x="6127160" y="3111679"/>
                <a:ext cx="565888" cy="4326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r>
                  <a:rPr lang="en-US" altLang="zh-CN" sz="20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02</a:t>
                </a:r>
                <a:endParaRPr lang="zh-CN" alt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组合 25"/>
          <p:cNvGrpSpPr/>
          <p:nvPr/>
        </p:nvGrpSpPr>
        <p:grpSpPr>
          <a:xfrm>
            <a:off x="1357399" y="2508331"/>
            <a:ext cx="3192522" cy="583277"/>
            <a:chOff x="4357092" y="2813170"/>
            <a:chExt cx="3191963" cy="583095"/>
          </a:xfrm>
        </p:grpSpPr>
        <p:sp>
          <p:nvSpPr>
            <p:cNvPr id="69" name="MH_SubTitle_3"/>
            <p:cNvSpPr txBox="1"/>
            <p:nvPr>
              <p:custDataLst>
                <p:tags r:id="rId30"/>
              </p:custDataLst>
            </p:nvPr>
          </p:nvSpPr>
          <p:spPr>
            <a:xfrm>
              <a:off x="5089875" y="3027048"/>
              <a:ext cx="2459180" cy="369217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lvl="0"/>
              <a:r>
                <a:rPr lang="zh-CN" altLang="zh-CN" sz="2400" dirty="0">
                  <a:latin typeface="黑体"/>
                  <a:ea typeface="黑体"/>
                </a:rPr>
                <a:t>现代企业经营战略 </a:t>
              </a:r>
              <a:endParaRPr lang="zh-CN" altLang="en-US" sz="2400" dirty="0">
                <a:solidFill>
                  <a:schemeClr val="bg1">
                    <a:lumMod val="65000"/>
                  </a:schemeClr>
                </a:solidFill>
                <a:latin typeface="黑体"/>
                <a:ea typeface="黑体"/>
                <a:sym typeface="Arial" panose="020B0604020202020204" pitchFamily="34" charset="0"/>
              </a:endParaRPr>
            </a:p>
          </p:txBody>
        </p:sp>
        <p:grpSp>
          <p:nvGrpSpPr>
            <p:cNvPr id="70" name="组合 7"/>
            <p:cNvGrpSpPr/>
            <p:nvPr/>
          </p:nvGrpSpPr>
          <p:grpSpPr>
            <a:xfrm>
              <a:off x="4357092" y="2813170"/>
              <a:ext cx="802436" cy="510088"/>
              <a:chOff x="6127160" y="4156397"/>
              <a:chExt cx="1128426" cy="717272"/>
            </a:xfrm>
          </p:grpSpPr>
          <p:cxnSp>
            <p:nvCxnSpPr>
              <p:cNvPr id="71" name="MH_Other_7"/>
              <p:cNvCxnSpPr/>
              <p:nvPr>
                <p:custDataLst>
                  <p:tags r:id="rId31"/>
                </p:custDataLst>
              </p:nvPr>
            </p:nvCxnSpPr>
            <p:spPr>
              <a:xfrm flipH="1">
                <a:off x="6525624" y="4187237"/>
                <a:ext cx="729962" cy="686432"/>
              </a:xfrm>
              <a:prstGeom prst="line">
                <a:avLst/>
              </a:prstGeom>
              <a:ln w="127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MH_Other_8"/>
              <p:cNvSpPr/>
              <p:nvPr>
                <p:custDataLst>
                  <p:tags r:id="rId32"/>
                </p:custDataLst>
              </p:nvPr>
            </p:nvSpPr>
            <p:spPr>
              <a:xfrm>
                <a:off x="6145577" y="4589050"/>
                <a:ext cx="532403" cy="241088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75933" anchor="ctr">
                <a:normAutofit fontScale="32500" lnSpcReduction="20000"/>
              </a:bodyPr>
              <a:lstStyle/>
              <a:p>
                <a:pPr algn="ctr">
                  <a:defRPr/>
                </a:pPr>
                <a:endParaRPr lang="zh-CN" alt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3" name="MH_Other_9"/>
              <p:cNvSpPr txBox="1">
                <a:spLocks noChangeArrowheads="1"/>
              </p:cNvSpPr>
              <p:nvPr>
                <p:custDataLst>
                  <p:tags r:id="rId33"/>
                </p:custDataLst>
              </p:nvPr>
            </p:nvSpPr>
            <p:spPr bwMode="auto">
              <a:xfrm>
                <a:off x="6127160" y="4156397"/>
                <a:ext cx="565888" cy="4326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r>
                  <a:rPr lang="en-US" altLang="zh-CN" sz="20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03</a:t>
                </a:r>
                <a:endParaRPr lang="zh-CN" alt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4" name="组合 26"/>
          <p:cNvGrpSpPr/>
          <p:nvPr/>
        </p:nvGrpSpPr>
        <p:grpSpPr>
          <a:xfrm>
            <a:off x="1357399" y="3252306"/>
            <a:ext cx="3840592" cy="570306"/>
            <a:chOff x="4357092" y="3556913"/>
            <a:chExt cx="3839927" cy="570129"/>
          </a:xfrm>
        </p:grpSpPr>
        <p:sp>
          <p:nvSpPr>
            <p:cNvPr id="75" name="MH_SubTitle_4"/>
            <p:cNvSpPr txBox="1"/>
            <p:nvPr>
              <p:custDataLst>
                <p:tags r:id="rId26"/>
              </p:custDataLst>
            </p:nvPr>
          </p:nvSpPr>
          <p:spPr>
            <a:xfrm>
              <a:off x="5045216" y="3757824"/>
              <a:ext cx="3151803" cy="369218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lvl="0"/>
              <a:r>
                <a:rPr lang="zh-CN" altLang="zh-CN" sz="2400" dirty="0">
                  <a:latin typeface="黑体"/>
                  <a:ea typeface="黑体"/>
                </a:rPr>
                <a:t>现代企业人力资源管理 </a:t>
              </a:r>
              <a:endParaRPr lang="zh-CN" altLang="en-US" sz="2400" dirty="0">
                <a:solidFill>
                  <a:schemeClr val="bg1">
                    <a:lumMod val="65000"/>
                  </a:schemeClr>
                </a:solidFill>
                <a:latin typeface="黑体"/>
                <a:ea typeface="黑体"/>
                <a:sym typeface="Arial" panose="020B0604020202020204" pitchFamily="34" charset="0"/>
              </a:endParaRPr>
            </a:p>
          </p:txBody>
        </p:sp>
        <p:grpSp>
          <p:nvGrpSpPr>
            <p:cNvPr id="76" name="组合 9"/>
            <p:cNvGrpSpPr/>
            <p:nvPr/>
          </p:nvGrpSpPr>
          <p:grpSpPr>
            <a:xfrm>
              <a:off x="4357092" y="3556913"/>
              <a:ext cx="802436" cy="508897"/>
              <a:chOff x="6127160" y="5202787"/>
              <a:chExt cx="1128426" cy="715597"/>
            </a:xfrm>
          </p:grpSpPr>
          <p:cxnSp>
            <p:nvCxnSpPr>
              <p:cNvPr id="77" name="MH_Other_10"/>
              <p:cNvCxnSpPr/>
              <p:nvPr>
                <p:custDataLst>
                  <p:tags r:id="rId27"/>
                </p:custDataLst>
              </p:nvPr>
            </p:nvCxnSpPr>
            <p:spPr>
              <a:xfrm flipH="1">
                <a:off x="6525624" y="5233626"/>
                <a:ext cx="729962" cy="684758"/>
              </a:xfrm>
              <a:prstGeom prst="line">
                <a:avLst/>
              </a:prstGeom>
              <a:ln w="127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MH_Other_11"/>
              <p:cNvSpPr/>
              <p:nvPr>
                <p:custDataLst>
                  <p:tags r:id="rId28"/>
                </p:custDataLst>
              </p:nvPr>
            </p:nvSpPr>
            <p:spPr>
              <a:xfrm>
                <a:off x="6145577" y="5635440"/>
                <a:ext cx="532403" cy="241088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75933" anchor="ctr">
                <a:normAutofit fontScale="32500" lnSpcReduction="20000"/>
              </a:bodyPr>
              <a:lstStyle/>
              <a:p>
                <a:pPr algn="ctr">
                  <a:defRPr/>
                </a:pPr>
                <a:endParaRPr lang="zh-CN" alt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9" name="MH_Other_12"/>
              <p:cNvSpPr txBox="1">
                <a:spLocks noChangeArrowheads="1"/>
              </p:cNvSpPr>
              <p:nvPr>
                <p:custDataLst>
                  <p:tags r:id="rId29"/>
                </p:custDataLst>
              </p:nvPr>
            </p:nvSpPr>
            <p:spPr bwMode="auto">
              <a:xfrm>
                <a:off x="6127160" y="5202787"/>
                <a:ext cx="565888" cy="4326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r>
                  <a:rPr lang="en-US" altLang="zh-CN" sz="20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04</a:t>
                </a:r>
                <a:endParaRPr lang="zh-CN" alt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1" name="斜纹 30"/>
          <p:cNvSpPr/>
          <p:nvPr/>
        </p:nvSpPr>
        <p:spPr>
          <a:xfrm>
            <a:off x="0" y="0"/>
            <a:ext cx="2267744" cy="2139702"/>
          </a:xfrm>
          <a:prstGeom prst="diagStri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4" name="MH_Others_1"/>
          <p:cNvSpPr txBox="1"/>
          <p:nvPr>
            <p:custDataLst>
              <p:tags r:id="rId1"/>
            </p:custDataLst>
          </p:nvPr>
        </p:nvSpPr>
        <p:spPr>
          <a:xfrm rot="19048401">
            <a:off x="-133163" y="359225"/>
            <a:ext cx="2044019" cy="72251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7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</a:p>
        </p:txBody>
      </p:sp>
      <p:grpSp>
        <p:nvGrpSpPr>
          <p:cNvPr id="30" name="组合 23"/>
          <p:cNvGrpSpPr/>
          <p:nvPr/>
        </p:nvGrpSpPr>
        <p:grpSpPr>
          <a:xfrm>
            <a:off x="5220072" y="1059585"/>
            <a:ext cx="3215826" cy="574707"/>
            <a:chOff x="4357092" y="1347614"/>
            <a:chExt cx="3215268" cy="574528"/>
          </a:xfrm>
        </p:grpSpPr>
        <p:sp>
          <p:nvSpPr>
            <p:cNvPr id="32" name="MH_SubTitle_1"/>
            <p:cNvSpPr txBox="1"/>
            <p:nvPr>
              <p:custDataLst>
                <p:tags r:id="rId22"/>
              </p:custDataLst>
            </p:nvPr>
          </p:nvSpPr>
          <p:spPr>
            <a:xfrm>
              <a:off x="5077047" y="1552925"/>
              <a:ext cx="2495313" cy="369217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r>
                <a:rPr lang="zh-CN" altLang="zh-CN" sz="2400" dirty="0" smtClean="0">
                  <a:latin typeface="黑体"/>
                  <a:ea typeface="黑体"/>
                </a:rPr>
                <a:t>现代企业</a:t>
              </a:r>
              <a:r>
                <a:rPr lang="zh-CN" altLang="en-US" sz="2400" dirty="0" smtClean="0">
                  <a:latin typeface="黑体"/>
                  <a:ea typeface="黑体"/>
                </a:rPr>
                <a:t>营销</a:t>
              </a:r>
              <a:r>
                <a:rPr lang="zh-CN" altLang="zh-CN" sz="2400" dirty="0" smtClean="0">
                  <a:latin typeface="黑体"/>
                  <a:ea typeface="黑体"/>
                </a:rPr>
                <a:t>管理 </a:t>
              </a:r>
              <a:endParaRPr lang="zh-CN" altLang="en-US" sz="2400" dirty="0">
                <a:latin typeface="黑体"/>
                <a:ea typeface="黑体"/>
                <a:sym typeface="Arial" panose="020B0604020202020204" pitchFamily="34" charset="0"/>
              </a:endParaRPr>
            </a:p>
          </p:txBody>
        </p:sp>
        <p:grpSp>
          <p:nvGrpSpPr>
            <p:cNvPr id="33" name="组合 2"/>
            <p:cNvGrpSpPr/>
            <p:nvPr/>
          </p:nvGrpSpPr>
          <p:grpSpPr>
            <a:xfrm>
              <a:off x="4357092" y="1347614"/>
              <a:ext cx="802436" cy="488156"/>
              <a:chOff x="6127160" y="2096130"/>
              <a:chExt cx="1128426" cy="686432"/>
            </a:xfrm>
          </p:grpSpPr>
          <p:cxnSp>
            <p:nvCxnSpPr>
              <p:cNvPr id="34" name="MH_Other_1"/>
              <p:cNvCxnSpPr/>
              <p:nvPr>
                <p:custDataLst>
                  <p:tags r:id="rId23"/>
                </p:custDataLst>
              </p:nvPr>
            </p:nvCxnSpPr>
            <p:spPr>
              <a:xfrm flipH="1">
                <a:off x="6525624" y="2096130"/>
                <a:ext cx="729962" cy="686432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MH_Other_2"/>
              <p:cNvSpPr/>
              <p:nvPr>
                <p:custDataLst>
                  <p:tags r:id="rId24"/>
                </p:custDataLst>
              </p:nvPr>
            </p:nvSpPr>
            <p:spPr>
              <a:xfrm>
                <a:off x="6145577" y="2497943"/>
                <a:ext cx="532403" cy="242763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75933" anchor="ctr">
                <a:normAutofit fontScale="70000" lnSpcReduction="20000"/>
              </a:bodyPr>
              <a:lstStyle/>
              <a:p>
                <a:pPr algn="ctr">
                  <a:defRPr/>
                </a:pP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MH_Other_3"/>
              <p:cNvSpPr txBox="1">
                <a:spLocks noChangeArrowheads="1"/>
              </p:cNvSpPr>
              <p:nvPr>
                <p:custDataLst>
                  <p:tags r:id="rId25"/>
                </p:custDataLst>
              </p:nvPr>
            </p:nvSpPr>
            <p:spPr bwMode="auto">
              <a:xfrm>
                <a:off x="6127160" y="2108477"/>
                <a:ext cx="565888" cy="389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r>
                  <a:rPr lang="da-DK" altLang="zh-CN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06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7" name="组合 24"/>
          <p:cNvGrpSpPr/>
          <p:nvPr/>
        </p:nvGrpSpPr>
        <p:grpSpPr>
          <a:xfrm>
            <a:off x="5220072" y="1803559"/>
            <a:ext cx="3384376" cy="561734"/>
            <a:chOff x="4357092" y="2091358"/>
            <a:chExt cx="3383789" cy="561559"/>
          </a:xfrm>
        </p:grpSpPr>
        <p:sp>
          <p:nvSpPr>
            <p:cNvPr id="38" name="MH_SubTitle_2"/>
            <p:cNvSpPr txBox="1"/>
            <p:nvPr>
              <p:custDataLst>
                <p:tags r:id="rId18"/>
              </p:custDataLst>
            </p:nvPr>
          </p:nvSpPr>
          <p:spPr>
            <a:xfrm>
              <a:off x="5149043" y="2283700"/>
              <a:ext cx="2591838" cy="369217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lvl="0"/>
              <a:r>
                <a:rPr lang="zh-CN" altLang="zh-CN" sz="2400" dirty="0" smtClean="0">
                  <a:latin typeface="黑体"/>
                  <a:ea typeface="黑体"/>
                </a:rPr>
                <a:t>现代企业</a:t>
              </a:r>
              <a:r>
                <a:rPr lang="zh-CN" altLang="en-US" sz="2400" dirty="0" smtClean="0">
                  <a:latin typeface="黑体"/>
                  <a:ea typeface="黑体"/>
                </a:rPr>
                <a:t>物流</a:t>
              </a:r>
              <a:r>
                <a:rPr lang="zh-CN" altLang="zh-CN" sz="2400" dirty="0" smtClean="0">
                  <a:latin typeface="黑体"/>
                  <a:ea typeface="黑体"/>
                </a:rPr>
                <a:t>管理 </a:t>
              </a:r>
              <a:endParaRPr lang="zh-CN" altLang="en-US" sz="2400" dirty="0">
                <a:solidFill>
                  <a:schemeClr val="bg1">
                    <a:lumMod val="65000"/>
                  </a:schemeClr>
                </a:solidFill>
                <a:latin typeface="黑体"/>
                <a:ea typeface="黑体"/>
                <a:sym typeface="Arial" panose="020B0604020202020204" pitchFamily="34" charset="0"/>
              </a:endParaRPr>
            </a:p>
          </p:txBody>
        </p:sp>
        <p:grpSp>
          <p:nvGrpSpPr>
            <p:cNvPr id="39" name="组合 6"/>
            <p:cNvGrpSpPr/>
            <p:nvPr/>
          </p:nvGrpSpPr>
          <p:grpSpPr>
            <a:xfrm>
              <a:off x="4357092" y="2091358"/>
              <a:ext cx="802436" cy="488156"/>
              <a:chOff x="6127160" y="3142521"/>
              <a:chExt cx="1128426" cy="686432"/>
            </a:xfrm>
          </p:grpSpPr>
          <p:cxnSp>
            <p:nvCxnSpPr>
              <p:cNvPr id="40" name="MH_Other_4"/>
              <p:cNvCxnSpPr/>
              <p:nvPr>
                <p:custDataLst>
                  <p:tags r:id="rId19"/>
                </p:custDataLst>
              </p:nvPr>
            </p:nvCxnSpPr>
            <p:spPr>
              <a:xfrm flipH="1">
                <a:off x="6525624" y="3142521"/>
                <a:ext cx="729962" cy="686432"/>
              </a:xfrm>
              <a:prstGeom prst="line">
                <a:avLst/>
              </a:prstGeom>
              <a:ln w="127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MH_Other_5"/>
              <p:cNvSpPr/>
              <p:nvPr>
                <p:custDataLst>
                  <p:tags r:id="rId20"/>
                </p:custDataLst>
              </p:nvPr>
            </p:nvSpPr>
            <p:spPr>
              <a:xfrm>
                <a:off x="6145577" y="3544334"/>
                <a:ext cx="532403" cy="241088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75933" anchor="ctr">
                <a:normAutofit fontScale="70000" lnSpcReduction="20000"/>
              </a:bodyPr>
              <a:lstStyle/>
              <a:p>
                <a:pPr algn="ctr">
                  <a:defRPr/>
                </a:pP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2" name="MH_Other_6"/>
              <p:cNvSpPr txBox="1">
                <a:spLocks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6127160" y="3154868"/>
                <a:ext cx="565888" cy="389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r>
                  <a:rPr lang="en-US" altLang="zh-CN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07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3" name="组合 25"/>
          <p:cNvGrpSpPr/>
          <p:nvPr/>
        </p:nvGrpSpPr>
        <p:grpSpPr>
          <a:xfrm>
            <a:off x="5220072" y="2547536"/>
            <a:ext cx="3291263" cy="573915"/>
            <a:chOff x="4357092" y="2835101"/>
            <a:chExt cx="3290693" cy="573736"/>
          </a:xfrm>
        </p:grpSpPr>
        <p:sp>
          <p:nvSpPr>
            <p:cNvPr id="44" name="MH_SubTitle_3"/>
            <p:cNvSpPr txBox="1"/>
            <p:nvPr>
              <p:custDataLst>
                <p:tags r:id="rId14"/>
              </p:custDataLst>
            </p:nvPr>
          </p:nvSpPr>
          <p:spPr>
            <a:xfrm>
              <a:off x="5152472" y="3039620"/>
              <a:ext cx="2495313" cy="369217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lvl="0"/>
              <a:r>
                <a:rPr lang="zh-CN" altLang="zh-CN" sz="2400" dirty="0" smtClean="0">
                  <a:latin typeface="黑体"/>
                  <a:ea typeface="黑体"/>
                </a:rPr>
                <a:t>现代企业</a:t>
              </a:r>
              <a:r>
                <a:rPr lang="zh-CN" altLang="en-US" sz="2400" dirty="0" smtClean="0">
                  <a:latin typeface="黑体"/>
                  <a:ea typeface="黑体"/>
                </a:rPr>
                <a:t>财务</a:t>
              </a:r>
              <a:r>
                <a:rPr lang="zh-CN" altLang="zh-CN" sz="2400" dirty="0" smtClean="0">
                  <a:latin typeface="黑体"/>
                  <a:ea typeface="黑体"/>
                </a:rPr>
                <a:t>管理 </a:t>
              </a:r>
              <a:endParaRPr lang="zh-CN" altLang="en-US" sz="2400" dirty="0">
                <a:solidFill>
                  <a:schemeClr val="bg1">
                    <a:lumMod val="65000"/>
                  </a:schemeClr>
                </a:solidFill>
                <a:latin typeface="黑体"/>
                <a:ea typeface="黑体"/>
                <a:sym typeface="Arial" panose="020B0604020202020204" pitchFamily="34" charset="0"/>
              </a:endParaRPr>
            </a:p>
          </p:txBody>
        </p:sp>
        <p:grpSp>
          <p:nvGrpSpPr>
            <p:cNvPr id="45" name="组合 7"/>
            <p:cNvGrpSpPr/>
            <p:nvPr/>
          </p:nvGrpSpPr>
          <p:grpSpPr>
            <a:xfrm>
              <a:off x="4357092" y="2835101"/>
              <a:ext cx="802436" cy="488156"/>
              <a:chOff x="6127160" y="4187237"/>
              <a:chExt cx="1128426" cy="686432"/>
            </a:xfrm>
          </p:grpSpPr>
          <p:cxnSp>
            <p:nvCxnSpPr>
              <p:cNvPr id="46" name="MH_Other_7"/>
              <p:cNvCxnSpPr/>
              <p:nvPr>
                <p:custDataLst>
                  <p:tags r:id="rId15"/>
                </p:custDataLst>
              </p:nvPr>
            </p:nvCxnSpPr>
            <p:spPr>
              <a:xfrm flipH="1">
                <a:off x="6525624" y="4187237"/>
                <a:ext cx="729962" cy="686432"/>
              </a:xfrm>
              <a:prstGeom prst="line">
                <a:avLst/>
              </a:prstGeom>
              <a:ln w="127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MH_Other_8"/>
              <p:cNvSpPr/>
              <p:nvPr>
                <p:custDataLst>
                  <p:tags r:id="rId16"/>
                </p:custDataLst>
              </p:nvPr>
            </p:nvSpPr>
            <p:spPr>
              <a:xfrm>
                <a:off x="6145577" y="4589050"/>
                <a:ext cx="532403" cy="241088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75933" anchor="ctr">
                <a:normAutofit fontScale="70000" lnSpcReduction="20000"/>
              </a:bodyPr>
              <a:lstStyle/>
              <a:p>
                <a:pPr algn="ctr">
                  <a:defRPr/>
                </a:pP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" name="MH_Other_9"/>
              <p:cNvSpPr txBox="1">
                <a:spLocks noChangeArrowheads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6127160" y="4199584"/>
                <a:ext cx="565888" cy="389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r>
                  <a:rPr lang="en-US" altLang="zh-CN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08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9" name="组合 26"/>
          <p:cNvGrpSpPr/>
          <p:nvPr/>
        </p:nvGrpSpPr>
        <p:grpSpPr>
          <a:xfrm>
            <a:off x="5220072" y="3291513"/>
            <a:ext cx="3312369" cy="573519"/>
            <a:chOff x="4357092" y="3578845"/>
            <a:chExt cx="3311794" cy="573341"/>
          </a:xfrm>
        </p:grpSpPr>
        <p:sp>
          <p:nvSpPr>
            <p:cNvPr id="50" name="MH_SubTitle_4"/>
            <p:cNvSpPr txBox="1"/>
            <p:nvPr>
              <p:custDataLst>
                <p:tags r:id="rId10"/>
              </p:custDataLst>
            </p:nvPr>
          </p:nvSpPr>
          <p:spPr>
            <a:xfrm>
              <a:off x="5149043" y="3782968"/>
              <a:ext cx="2519843" cy="369218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lvl="0"/>
              <a:r>
                <a:rPr lang="zh-CN" altLang="zh-CN" sz="2400" dirty="0" smtClean="0">
                  <a:latin typeface="黑体"/>
                  <a:ea typeface="黑体"/>
                </a:rPr>
                <a:t>现代企业</a:t>
              </a:r>
              <a:r>
                <a:rPr lang="zh-CN" altLang="en-US" sz="2400" dirty="0" smtClean="0">
                  <a:latin typeface="黑体"/>
                  <a:ea typeface="黑体"/>
                </a:rPr>
                <a:t>文化</a:t>
              </a:r>
              <a:r>
                <a:rPr lang="zh-CN" altLang="zh-CN" sz="2400" dirty="0" smtClean="0">
                  <a:latin typeface="黑体"/>
                  <a:ea typeface="黑体"/>
                </a:rPr>
                <a:t>管理 </a:t>
              </a:r>
              <a:endParaRPr lang="zh-CN" altLang="en-US" sz="2400" dirty="0">
                <a:solidFill>
                  <a:schemeClr val="bg1">
                    <a:lumMod val="65000"/>
                  </a:schemeClr>
                </a:solidFill>
                <a:latin typeface="黑体"/>
                <a:ea typeface="黑体"/>
                <a:sym typeface="Arial" panose="020B0604020202020204" pitchFamily="34" charset="0"/>
              </a:endParaRPr>
            </a:p>
          </p:txBody>
        </p:sp>
        <p:grpSp>
          <p:nvGrpSpPr>
            <p:cNvPr id="51" name="组合 9"/>
            <p:cNvGrpSpPr/>
            <p:nvPr/>
          </p:nvGrpSpPr>
          <p:grpSpPr>
            <a:xfrm>
              <a:off x="4357092" y="3578845"/>
              <a:ext cx="802436" cy="486966"/>
              <a:chOff x="6127160" y="5233626"/>
              <a:chExt cx="1128426" cy="684758"/>
            </a:xfrm>
          </p:grpSpPr>
          <p:cxnSp>
            <p:nvCxnSpPr>
              <p:cNvPr id="52" name="MH_Other_10"/>
              <p:cNvCxnSpPr/>
              <p:nvPr>
                <p:custDataLst>
                  <p:tags r:id="rId11"/>
                </p:custDataLst>
              </p:nvPr>
            </p:nvCxnSpPr>
            <p:spPr>
              <a:xfrm flipH="1">
                <a:off x="6525624" y="5233626"/>
                <a:ext cx="729962" cy="684758"/>
              </a:xfrm>
              <a:prstGeom prst="line">
                <a:avLst/>
              </a:prstGeom>
              <a:ln w="127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MH_Other_11"/>
              <p:cNvSpPr/>
              <p:nvPr>
                <p:custDataLst>
                  <p:tags r:id="rId12"/>
                </p:custDataLst>
              </p:nvPr>
            </p:nvSpPr>
            <p:spPr>
              <a:xfrm>
                <a:off x="6145577" y="5635440"/>
                <a:ext cx="532403" cy="241088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75933" anchor="ctr">
                <a:normAutofit fontScale="70000" lnSpcReduction="20000"/>
              </a:bodyPr>
              <a:lstStyle/>
              <a:p>
                <a:pPr algn="ctr">
                  <a:defRPr/>
                </a:pP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" name="MH_Other_12"/>
              <p:cNvSpPr txBox="1">
                <a:spLocks noChangeArrowheads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6127160" y="5245974"/>
                <a:ext cx="565888" cy="389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r>
                  <a:rPr lang="en-US" altLang="zh-CN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09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0" name="组合 26"/>
          <p:cNvGrpSpPr/>
          <p:nvPr/>
        </p:nvGrpSpPr>
        <p:grpSpPr>
          <a:xfrm>
            <a:off x="1331640" y="4107453"/>
            <a:ext cx="3218278" cy="532574"/>
            <a:chOff x="4357092" y="3556915"/>
            <a:chExt cx="3217714" cy="532410"/>
          </a:xfrm>
        </p:grpSpPr>
        <p:sp>
          <p:nvSpPr>
            <p:cNvPr id="81" name="MH_SubTitle_4"/>
            <p:cNvSpPr txBox="1"/>
            <p:nvPr>
              <p:custDataLst>
                <p:tags r:id="rId6"/>
              </p:custDataLst>
            </p:nvPr>
          </p:nvSpPr>
          <p:spPr>
            <a:xfrm>
              <a:off x="5027021" y="3720107"/>
              <a:ext cx="2547785" cy="369218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lvl="0"/>
              <a:r>
                <a:rPr lang="zh-CN" altLang="zh-CN" sz="2400" dirty="0">
                  <a:latin typeface="黑体"/>
                  <a:ea typeface="黑体"/>
                </a:rPr>
                <a:t>现代企业生产管理 </a:t>
              </a:r>
              <a:endParaRPr lang="zh-CN" altLang="en-US" sz="2400" dirty="0">
                <a:solidFill>
                  <a:schemeClr val="bg1">
                    <a:lumMod val="65000"/>
                  </a:schemeClr>
                </a:solidFill>
                <a:latin typeface="黑体"/>
                <a:ea typeface="黑体"/>
                <a:sym typeface="Arial" panose="020B0604020202020204" pitchFamily="34" charset="0"/>
              </a:endParaRPr>
            </a:p>
          </p:txBody>
        </p:sp>
        <p:grpSp>
          <p:nvGrpSpPr>
            <p:cNvPr id="82" name="组合 9"/>
            <p:cNvGrpSpPr/>
            <p:nvPr/>
          </p:nvGrpSpPr>
          <p:grpSpPr>
            <a:xfrm>
              <a:off x="4357092" y="3556915"/>
              <a:ext cx="802436" cy="508899"/>
              <a:chOff x="6127160" y="5202785"/>
              <a:chExt cx="1128426" cy="715599"/>
            </a:xfrm>
          </p:grpSpPr>
          <p:cxnSp>
            <p:nvCxnSpPr>
              <p:cNvPr id="83" name="MH_Other_10"/>
              <p:cNvCxnSpPr/>
              <p:nvPr>
                <p:custDataLst>
                  <p:tags r:id="rId7"/>
                </p:custDataLst>
              </p:nvPr>
            </p:nvCxnSpPr>
            <p:spPr>
              <a:xfrm flipH="1">
                <a:off x="6525624" y="5233626"/>
                <a:ext cx="729962" cy="684758"/>
              </a:xfrm>
              <a:prstGeom prst="line">
                <a:avLst/>
              </a:prstGeom>
              <a:ln w="127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MH_Other_11"/>
              <p:cNvSpPr/>
              <p:nvPr>
                <p:custDataLst>
                  <p:tags r:id="rId8"/>
                </p:custDataLst>
              </p:nvPr>
            </p:nvSpPr>
            <p:spPr>
              <a:xfrm>
                <a:off x="6145577" y="5635440"/>
                <a:ext cx="532403" cy="241088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75933" anchor="ctr">
                <a:normAutofit fontScale="32500" lnSpcReduction="20000"/>
              </a:bodyPr>
              <a:lstStyle/>
              <a:p>
                <a:pPr algn="ctr">
                  <a:defRPr/>
                </a:pPr>
                <a:endParaRPr lang="zh-CN" alt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5" name="MH_Other_12"/>
              <p:cNvSpPr txBox="1">
                <a:spLocks noChangeArrowheads="1"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6127160" y="5202785"/>
                <a:ext cx="565888" cy="4326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r>
                  <a:rPr lang="en-US" altLang="zh-CN" sz="20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05</a:t>
                </a:r>
                <a:endParaRPr lang="zh-CN" alt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6" name="组合 26"/>
          <p:cNvGrpSpPr/>
          <p:nvPr/>
        </p:nvGrpSpPr>
        <p:grpSpPr>
          <a:xfrm>
            <a:off x="5194314" y="4146658"/>
            <a:ext cx="3949686" cy="535789"/>
            <a:chOff x="4357092" y="3578845"/>
            <a:chExt cx="3949001" cy="535624"/>
          </a:xfrm>
        </p:grpSpPr>
        <p:sp>
          <p:nvSpPr>
            <p:cNvPr id="87" name="MH_SubTitle_4"/>
            <p:cNvSpPr txBox="1"/>
            <p:nvPr>
              <p:custDataLst>
                <p:tags r:id="rId2"/>
              </p:custDataLst>
            </p:nvPr>
          </p:nvSpPr>
          <p:spPr>
            <a:xfrm>
              <a:off x="5174796" y="3745251"/>
              <a:ext cx="3131297" cy="369218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lvl="0"/>
              <a:r>
                <a:rPr lang="zh-CN" altLang="zh-CN" sz="2400" dirty="0" smtClean="0">
                  <a:latin typeface="黑体"/>
                  <a:ea typeface="黑体"/>
                </a:rPr>
                <a:t>现代企业</a:t>
              </a:r>
              <a:r>
                <a:rPr lang="zh-CN" altLang="en-US" sz="2400" dirty="0" smtClean="0">
                  <a:latin typeface="黑体"/>
                  <a:ea typeface="黑体"/>
                </a:rPr>
                <a:t>电子商务</a:t>
              </a:r>
              <a:r>
                <a:rPr lang="zh-CN" altLang="zh-CN" sz="2400" dirty="0" smtClean="0">
                  <a:latin typeface="黑体"/>
                  <a:ea typeface="黑体"/>
                </a:rPr>
                <a:t>管理 </a:t>
              </a:r>
              <a:endParaRPr lang="zh-CN" altLang="en-US" sz="2400" dirty="0">
                <a:solidFill>
                  <a:schemeClr val="bg1">
                    <a:lumMod val="65000"/>
                  </a:schemeClr>
                </a:solidFill>
                <a:latin typeface="黑体"/>
                <a:ea typeface="黑体"/>
                <a:sym typeface="Arial" panose="020B0604020202020204" pitchFamily="34" charset="0"/>
              </a:endParaRPr>
            </a:p>
          </p:txBody>
        </p:sp>
        <p:grpSp>
          <p:nvGrpSpPr>
            <p:cNvPr id="88" name="组合 9"/>
            <p:cNvGrpSpPr/>
            <p:nvPr/>
          </p:nvGrpSpPr>
          <p:grpSpPr>
            <a:xfrm>
              <a:off x="4357092" y="3578845"/>
              <a:ext cx="802436" cy="486966"/>
              <a:chOff x="6127160" y="5233626"/>
              <a:chExt cx="1128426" cy="684758"/>
            </a:xfrm>
          </p:grpSpPr>
          <p:cxnSp>
            <p:nvCxnSpPr>
              <p:cNvPr id="89" name="MH_Other_10"/>
              <p:cNvCxnSpPr/>
              <p:nvPr>
                <p:custDataLst>
                  <p:tags r:id="rId3"/>
                </p:custDataLst>
              </p:nvPr>
            </p:nvCxnSpPr>
            <p:spPr>
              <a:xfrm flipH="1">
                <a:off x="6525624" y="5233626"/>
                <a:ext cx="729962" cy="684758"/>
              </a:xfrm>
              <a:prstGeom prst="line">
                <a:avLst/>
              </a:prstGeom>
              <a:ln w="127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MH_Other_11"/>
              <p:cNvSpPr/>
              <p:nvPr>
                <p:custDataLst>
                  <p:tags r:id="rId4"/>
                </p:custDataLst>
              </p:nvPr>
            </p:nvSpPr>
            <p:spPr>
              <a:xfrm>
                <a:off x="6145577" y="5635440"/>
                <a:ext cx="532403" cy="241088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75933" anchor="ctr">
                <a:normAutofit fontScale="70000" lnSpcReduction="20000"/>
              </a:bodyPr>
              <a:lstStyle/>
              <a:p>
                <a:pPr algn="ctr">
                  <a:defRPr/>
                </a:pP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1" name="MH_Other_12"/>
              <p:cNvSpPr txBox="1">
                <a:spLocks noChangeArrowheads="1"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6127160" y="5245974"/>
                <a:ext cx="565888" cy="389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r>
                  <a:rPr lang="en-US" altLang="zh-CN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10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8625947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1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6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1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6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6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1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6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0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Administrator\Desktop\新建文件夹 (5)\千图网_画册封面图片_图片编号17975946\55b76287878b9副本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5148262"/>
          </a:xfrm>
          <a:prstGeom prst="rect">
            <a:avLst/>
          </a:prstGeom>
          <a:noFill/>
        </p:spPr>
      </p:pic>
      <p:sp>
        <p:nvSpPr>
          <p:cNvPr id="27" name="任意多边形 26"/>
          <p:cNvSpPr/>
          <p:nvPr>
            <p:custDataLst>
              <p:tags r:id="rId1"/>
            </p:custDataLst>
          </p:nvPr>
        </p:nvSpPr>
        <p:spPr>
          <a:xfrm>
            <a:off x="3851920" y="1419622"/>
            <a:ext cx="2507617" cy="2151793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anchor="ctr"/>
          <a:lstStyle/>
          <a:p>
            <a:pPr algn="ctr">
              <a:defRPr/>
            </a:pP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996746" y="1491630"/>
            <a:ext cx="385024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现代企业经营管理导论</a:t>
            </a:r>
            <a:endParaRPr lang="zh-CN" altLang="en-US" sz="28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1"/>
          <p:cNvSpPr txBox="1"/>
          <p:nvPr/>
        </p:nvSpPr>
        <p:spPr>
          <a:xfrm>
            <a:off x="1673771" y="2042542"/>
            <a:ext cx="269304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06" lvl="1" indent="-121906">
              <a:buFont typeface="Arial" panose="020B0604020202020204" pitchFamily="34" charset="0"/>
              <a:buChar char="•"/>
            </a:pPr>
            <a:r>
              <a:rPr lang="zh-CN" altLang="zh-CN" sz="2000" dirty="0">
                <a:latin typeface="黑体"/>
                <a:ea typeface="黑体"/>
              </a:rPr>
              <a:t>现代企业的概念、特征 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黑体"/>
              <a:ea typeface="黑体"/>
              <a:sym typeface="Arial" panose="020B0604020202020204" pitchFamily="34" charset="0"/>
            </a:endParaRPr>
          </a:p>
        </p:txBody>
      </p:sp>
      <p:sp>
        <p:nvSpPr>
          <p:cNvPr id="31" name="TextBox 11"/>
          <p:cNvSpPr txBox="1"/>
          <p:nvPr/>
        </p:nvSpPr>
        <p:spPr>
          <a:xfrm>
            <a:off x="1673771" y="2447479"/>
            <a:ext cx="26673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06" lvl="1" indent="-121906"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现代企业类型、法律形式</a:t>
            </a: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1"/>
          <p:cNvSpPr txBox="1"/>
          <p:nvPr/>
        </p:nvSpPr>
        <p:spPr>
          <a:xfrm>
            <a:off x="1673771" y="2854375"/>
            <a:ext cx="289822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06" lvl="1" indent="-121906"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现代企业制度的内容、特征</a:t>
            </a: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652120" y="1851670"/>
            <a:ext cx="600117" cy="14773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3200" b="1" dirty="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第一章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 advTm="6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/>
      <p:bldP spid="30" grpId="0"/>
      <p:bldP spid="31" grpId="0"/>
      <p:bldP spid="32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箭头3"/>
          <p:cNvSpPr/>
          <p:nvPr/>
        </p:nvSpPr>
        <p:spPr bwMode="gray">
          <a:xfrm flipV="1">
            <a:off x="1345812" y="2553436"/>
            <a:ext cx="1206385" cy="1406993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none" lIns="68541" tIns="34271" rIns="68541" bIns="34271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411">
              <a:defRPr/>
            </a:pPr>
            <a:endParaRPr lang="zh-CN" altLang="en-US" sz="1300" dirty="0">
              <a:solidFill>
                <a:sysClr val="windowText" lastClr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12" name="箭头2"/>
          <p:cNvSpPr/>
          <p:nvPr/>
        </p:nvSpPr>
        <p:spPr bwMode="gray">
          <a:xfrm rot="16200000">
            <a:off x="1663830" y="2035263"/>
            <a:ext cx="358295" cy="1433957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none" lIns="68541" tIns="34271" rIns="68541" bIns="34271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411">
              <a:defRPr/>
            </a:pPr>
            <a:endParaRPr lang="zh-CN" altLang="en-US" sz="1300" dirty="0">
              <a:solidFill>
                <a:sysClr val="windowText" lastClr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13" name="箭头1"/>
          <p:cNvSpPr/>
          <p:nvPr/>
        </p:nvSpPr>
        <p:spPr bwMode="gray">
          <a:xfrm>
            <a:off x="1338055" y="1470404"/>
            <a:ext cx="1206385" cy="1406993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none" lIns="68541" tIns="34271" rIns="68541" bIns="34271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411">
              <a:defRPr/>
            </a:pPr>
            <a:endParaRPr lang="zh-CN" altLang="en-US" sz="1300" dirty="0">
              <a:solidFill>
                <a:sysClr val="windowText" lastClr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15" name="标题1"/>
          <p:cNvSpPr>
            <a:spLocks noChangeArrowheads="1"/>
          </p:cNvSpPr>
          <p:nvPr/>
        </p:nvSpPr>
        <p:spPr bwMode="gray">
          <a:xfrm>
            <a:off x="2627784" y="1203598"/>
            <a:ext cx="2700000" cy="866499"/>
          </a:xfrm>
          <a:prstGeom prst="roundRect">
            <a:avLst>
              <a:gd name="adj" fmla="val 11921"/>
            </a:avLst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/>
        </p:spPr>
        <p:txBody>
          <a:bodyPr lIns="68541" tIns="34271" rIns="68541" bIns="3427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做什么的？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what?</a:t>
            </a:r>
            <a:endParaRPr lang="zh-CN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7" name="标题2"/>
          <p:cNvSpPr>
            <a:spLocks noChangeArrowheads="1"/>
          </p:cNvSpPr>
          <p:nvPr/>
        </p:nvSpPr>
        <p:spPr bwMode="gray">
          <a:xfrm>
            <a:off x="2625097" y="2283418"/>
            <a:ext cx="2700000" cy="866499"/>
          </a:xfrm>
          <a:prstGeom prst="roundRect">
            <a:avLst>
              <a:gd name="adj" fmla="val 11921"/>
            </a:avLst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/>
        </p:spPr>
        <p:txBody>
          <a:bodyPr lIns="68541" tIns="34271" rIns="68541" bIns="3427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 smtClean="0">
                <a:solidFill>
                  <a:sysClr val="window" lastClr="FFFFFF">
                    <a:lumMod val="9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为什么？</a:t>
            </a:r>
            <a:r>
              <a:rPr lang="en-US" altLang="zh-CN" sz="2000" b="1" dirty="0" smtClean="0">
                <a:solidFill>
                  <a:sysClr val="window" lastClr="FFFFFF">
                    <a:lumMod val="9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Why?</a:t>
            </a:r>
            <a:endParaRPr lang="zh-CN" altLang="zh-CN" sz="2000" b="1" dirty="0">
              <a:solidFill>
                <a:sysClr val="window" lastClr="FFFFFF">
                  <a:lumMod val="9500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9" name="标题3"/>
          <p:cNvSpPr>
            <a:spLocks noChangeArrowheads="1"/>
          </p:cNvSpPr>
          <p:nvPr/>
        </p:nvSpPr>
        <p:spPr bwMode="gray">
          <a:xfrm>
            <a:off x="2623026" y="3361515"/>
            <a:ext cx="2700000" cy="865719"/>
          </a:xfrm>
          <a:prstGeom prst="roundRect">
            <a:avLst>
              <a:gd name="adj" fmla="val 11921"/>
            </a:avLst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/>
        </p:spPr>
        <p:txBody>
          <a:bodyPr lIns="68541" tIns="34271" rIns="68541" bIns="3427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需要什么条件？</a:t>
            </a:r>
            <a:r>
              <a:rPr lang="en-US" altLang="zh-CN" sz="20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HOW?</a:t>
            </a:r>
            <a:endParaRPr lang="zh-CN" altLang="zh-CN" sz="2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0" name="Oval 19"/>
          <p:cNvSpPr>
            <a:spLocks noChangeArrowheads="1"/>
          </p:cNvSpPr>
          <p:nvPr/>
        </p:nvSpPr>
        <p:spPr bwMode="auto">
          <a:xfrm>
            <a:off x="950799" y="2175600"/>
            <a:ext cx="1079438" cy="1079750"/>
          </a:xfrm>
          <a:prstGeom prst="roundRect">
            <a:avLst/>
          </a:prstGeom>
          <a:solidFill>
            <a:schemeClr val="accent1"/>
          </a:solidFill>
          <a:ln w="3175" cap="flat" cmpd="sng" algn="ctr">
            <a:noFill/>
            <a:prstDash val="solid"/>
          </a:ln>
          <a:effectLst/>
        </p:spPr>
        <p:txBody>
          <a:bodyPr lIns="94447" tIns="34271" rIns="94447" bIns="134924" anchor="ctr"/>
          <a:lstStyle/>
          <a:p>
            <a:pPr algn="ctr">
              <a:lnSpc>
                <a:spcPct val="120000"/>
              </a:lnSpc>
            </a:pPr>
            <a:r>
              <a:rPr lang="zh-CN" altLang="en-US" sz="2400" b="1" kern="0" dirty="0" smtClean="0">
                <a:solidFill>
                  <a:srgbClr val="F9F9F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经济组织</a:t>
            </a:r>
            <a:endParaRPr lang="zh-CN" altLang="en-US" sz="2400" b="1" kern="0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71600" y="123478"/>
            <a:ext cx="216024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200" dirty="0" smtClean="0">
                <a:latin typeface="黑体"/>
                <a:ea typeface="黑体"/>
              </a:rPr>
              <a:t>企业概念</a:t>
            </a:r>
            <a:endParaRPr kumimoji="1" lang="zh-CN" altLang="en-US" sz="3200" dirty="0">
              <a:latin typeface="黑体"/>
              <a:ea typeface="黑体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652120" y="1203598"/>
            <a:ext cx="30963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zh-CN" sz="2000" dirty="0">
                <a:latin typeface="黑体"/>
                <a:ea typeface="黑体"/>
              </a:rPr>
              <a:t>企业的概念：是指从事生产、流通等经济活动，为满足社会需要，并获取盈利，进行自主经营，独立核算，具有法人资格的经济组织。</a:t>
            </a:r>
            <a:r>
              <a:rPr lang="en-US" altLang="zh-CN" sz="2000" dirty="0">
                <a:latin typeface="黑体"/>
                <a:ea typeface="黑体"/>
              </a:rPr>
              <a:t> </a:t>
            </a:r>
            <a:endParaRPr lang="zh-CN" altLang="zh-CN" sz="2000" dirty="0">
              <a:latin typeface="黑体"/>
              <a:ea typeface="黑体"/>
            </a:endParaRPr>
          </a:p>
          <a:p>
            <a:endParaRPr kumimoji="1" lang="zh-CN" altLang="en-US" sz="2000" dirty="0">
              <a:latin typeface="黑体"/>
              <a:ea typeface="黑体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" grpId="0" animBg="1"/>
      <p:bldP spid="212" grpId="0" animBg="1"/>
      <p:bldP spid="213" grpId="0" animBg="1"/>
      <p:bldP spid="215" grpId="0" animBg="1"/>
      <p:bldP spid="217" grpId="0" animBg="1"/>
      <p:bldP spid="219" grpId="0" animBg="1"/>
      <p:bldP spid="2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直接连接符 21"/>
          <p:cNvCxnSpPr/>
          <p:nvPr/>
        </p:nvCxnSpPr>
        <p:spPr>
          <a:xfrm flipV="1">
            <a:off x="1749630" y="2224804"/>
            <a:ext cx="0" cy="56297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/>
          <p:nvPr/>
        </p:nvSpPr>
        <p:spPr>
          <a:xfrm>
            <a:off x="1463027" y="2538672"/>
            <a:ext cx="573205" cy="57320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5" rIns="68568" bIns="34285"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3538137" y="2538672"/>
            <a:ext cx="573205" cy="57320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5" rIns="68568" bIns="34285"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5613247" y="2538672"/>
            <a:ext cx="573205" cy="57320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5" rIns="68568" bIns="34285"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>
            <a:endCxn id="13" idx="2"/>
          </p:cNvCxnSpPr>
          <p:nvPr/>
        </p:nvCxnSpPr>
        <p:spPr>
          <a:xfrm>
            <a:off x="777226" y="2825275"/>
            <a:ext cx="68580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stCxn id="13" idx="6"/>
            <a:endCxn id="14" idx="2"/>
          </p:cNvCxnSpPr>
          <p:nvPr/>
        </p:nvCxnSpPr>
        <p:spPr>
          <a:xfrm>
            <a:off x="2036233" y="2825275"/>
            <a:ext cx="150190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14" idx="6"/>
            <a:endCxn id="15" idx="2"/>
          </p:cNvCxnSpPr>
          <p:nvPr/>
        </p:nvCxnSpPr>
        <p:spPr>
          <a:xfrm>
            <a:off x="4111343" y="2825275"/>
            <a:ext cx="150190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>
            <a:stCxn id="15" idx="6"/>
          </p:cNvCxnSpPr>
          <p:nvPr/>
        </p:nvCxnSpPr>
        <p:spPr>
          <a:xfrm>
            <a:off x="6186453" y="2825275"/>
            <a:ext cx="150190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5" idx="0"/>
          </p:cNvCxnSpPr>
          <p:nvPr/>
        </p:nvCxnSpPr>
        <p:spPr>
          <a:xfrm flipV="1">
            <a:off x="5899849" y="1975702"/>
            <a:ext cx="0" cy="56297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5899850" y="1965465"/>
            <a:ext cx="28660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stCxn id="14" idx="4"/>
          </p:cNvCxnSpPr>
          <p:nvPr/>
        </p:nvCxnSpPr>
        <p:spPr>
          <a:xfrm>
            <a:off x="3824739" y="3111877"/>
            <a:ext cx="0" cy="56297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rot="10800000">
            <a:off x="3538138" y="3685083"/>
            <a:ext cx="28660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任意多边形 29"/>
          <p:cNvSpPr>
            <a:spLocks noChangeAspect="1"/>
          </p:cNvSpPr>
          <p:nvPr/>
        </p:nvSpPr>
        <p:spPr>
          <a:xfrm>
            <a:off x="5800974" y="2663275"/>
            <a:ext cx="197751" cy="324000"/>
          </a:xfrm>
          <a:custGeom>
            <a:avLst/>
            <a:gdLst>
              <a:gd name="connsiteX0" fmla="*/ 3411 w 2415654"/>
              <a:gd name="connsiteY0" fmla="*/ 1160060 h 3957849"/>
              <a:gd name="connsiteX1" fmla="*/ 392373 w 2415654"/>
              <a:gd name="connsiteY1" fmla="*/ 1160060 h 3957849"/>
              <a:gd name="connsiteX2" fmla="*/ 392373 w 2415654"/>
              <a:gd name="connsiteY2" fmla="*/ 2123285 h 3957849"/>
              <a:gd name="connsiteX3" fmla="*/ 396449 w 2415654"/>
              <a:gd name="connsiteY3" fmla="*/ 2204161 h 3957849"/>
              <a:gd name="connsiteX4" fmla="*/ 791679 w 2415654"/>
              <a:gd name="connsiteY4" fmla="*/ 2811618 h 3957849"/>
              <a:gd name="connsiteX5" fmla="*/ 1612465 w 2415654"/>
              <a:gd name="connsiteY5" fmla="*/ 2818304 h 3957849"/>
              <a:gd name="connsiteX6" fmla="*/ 2024800 w 2415654"/>
              <a:gd name="connsiteY6" fmla="*/ 2108576 h 3957849"/>
              <a:gd name="connsiteX7" fmla="*/ 2026692 w 2415654"/>
              <a:gd name="connsiteY7" fmla="*/ 2108576 h 3957849"/>
              <a:gd name="connsiteX8" fmla="*/ 2026692 w 2415654"/>
              <a:gd name="connsiteY8" fmla="*/ 1160060 h 3957849"/>
              <a:gd name="connsiteX9" fmla="*/ 2415654 w 2415654"/>
              <a:gd name="connsiteY9" fmla="*/ 1160060 h 3957849"/>
              <a:gd name="connsiteX10" fmla="*/ 2415654 w 2415654"/>
              <a:gd name="connsiteY10" fmla="*/ 2108577 h 3957849"/>
              <a:gd name="connsiteX11" fmla="*/ 2415654 w 2415654"/>
              <a:gd name="connsiteY11" fmla="*/ 2135873 h 3957849"/>
              <a:gd name="connsiteX12" fmla="*/ 2413832 w 2415654"/>
              <a:gd name="connsiteY12" fmla="*/ 2135873 h 3957849"/>
              <a:gd name="connsiteX13" fmla="*/ 2404919 w 2415654"/>
              <a:gd name="connsiteY13" fmla="*/ 2269414 h 3957849"/>
              <a:gd name="connsiteX14" fmla="*/ 1806051 w 2415654"/>
              <a:gd name="connsiteY14" fmla="*/ 3157850 h 3957849"/>
              <a:gd name="connsiteX15" fmla="*/ 1509944 w 2415654"/>
              <a:gd name="connsiteY15" fmla="*/ 3278039 h 3957849"/>
              <a:gd name="connsiteX16" fmla="*/ 1433014 w 2415654"/>
              <a:gd name="connsiteY16" fmla="*/ 3292621 h 3957849"/>
              <a:gd name="connsiteX17" fmla="*/ 1433014 w 2415654"/>
              <a:gd name="connsiteY17" fmla="*/ 3718944 h 3957849"/>
              <a:gd name="connsiteX18" fmla="*/ 1194109 w 2415654"/>
              <a:gd name="connsiteY18" fmla="*/ 3957849 h 3957849"/>
              <a:gd name="connsiteX19" fmla="*/ 955204 w 2415654"/>
              <a:gd name="connsiteY19" fmla="*/ 3718944 h 3957849"/>
              <a:gd name="connsiteX20" fmla="*/ 955204 w 2415654"/>
              <a:gd name="connsiteY20" fmla="*/ 3287107 h 3957849"/>
              <a:gd name="connsiteX21" fmla="*/ 886698 w 2415654"/>
              <a:gd name="connsiteY21" fmla="*/ 3272962 h 3957849"/>
              <a:gd name="connsiteX22" fmla="*/ 592588 w 2415654"/>
              <a:gd name="connsiteY22" fmla="*/ 3147965 h 3957849"/>
              <a:gd name="connsiteX23" fmla="*/ 160 w 2415654"/>
              <a:gd name="connsiteY23" fmla="*/ 2088900 h 3957849"/>
              <a:gd name="connsiteX24" fmla="*/ 3411 w 2415654"/>
              <a:gd name="connsiteY24" fmla="*/ 2088953 h 3957849"/>
              <a:gd name="connsiteX25" fmla="*/ 1207827 w 2415654"/>
              <a:gd name="connsiteY25" fmla="*/ 0 h 3957849"/>
              <a:gd name="connsiteX26" fmla="*/ 1849272 w 2415654"/>
              <a:gd name="connsiteY26" fmla="*/ 641445 h 3957849"/>
              <a:gd name="connsiteX27" fmla="*/ 1849272 w 2415654"/>
              <a:gd name="connsiteY27" fmla="*/ 2033516 h 3957849"/>
              <a:gd name="connsiteX28" fmla="*/ 1207827 w 2415654"/>
              <a:gd name="connsiteY28" fmla="*/ 2674961 h 3957849"/>
              <a:gd name="connsiteX29" fmla="*/ 566382 w 2415654"/>
              <a:gd name="connsiteY29" fmla="*/ 2033516 h 3957849"/>
              <a:gd name="connsiteX30" fmla="*/ 566382 w 2415654"/>
              <a:gd name="connsiteY30" fmla="*/ 641445 h 3957849"/>
              <a:gd name="connsiteX31" fmla="*/ 1207827 w 2415654"/>
              <a:gd name="connsiteY31" fmla="*/ 0 h 3957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415654" h="3957849">
                <a:moveTo>
                  <a:pt x="3411" y="1160060"/>
                </a:moveTo>
                <a:lnTo>
                  <a:pt x="392373" y="1160060"/>
                </a:lnTo>
                <a:lnTo>
                  <a:pt x="392373" y="2123285"/>
                </a:lnTo>
                <a:lnTo>
                  <a:pt x="396449" y="2204161"/>
                </a:lnTo>
                <a:cubicBezTo>
                  <a:pt x="425976" y="2455114"/>
                  <a:pt x="570709" y="2680821"/>
                  <a:pt x="791679" y="2811618"/>
                </a:cubicBezTo>
                <a:cubicBezTo>
                  <a:pt x="1044216" y="2961101"/>
                  <a:pt x="1357526" y="2963653"/>
                  <a:pt x="1612465" y="2818304"/>
                </a:cubicBezTo>
                <a:cubicBezTo>
                  <a:pt x="1867404" y="2672955"/>
                  <a:pt x="2024800" y="2402038"/>
                  <a:pt x="2024800" y="2108576"/>
                </a:cubicBezTo>
                <a:lnTo>
                  <a:pt x="2026692" y="2108576"/>
                </a:lnTo>
                <a:lnTo>
                  <a:pt x="2026692" y="1160060"/>
                </a:lnTo>
                <a:lnTo>
                  <a:pt x="2415654" y="1160060"/>
                </a:lnTo>
                <a:lnTo>
                  <a:pt x="2415654" y="2108577"/>
                </a:lnTo>
                <a:lnTo>
                  <a:pt x="2415654" y="2135873"/>
                </a:lnTo>
                <a:lnTo>
                  <a:pt x="2413832" y="2135873"/>
                </a:lnTo>
                <a:lnTo>
                  <a:pt x="2404919" y="2269414"/>
                </a:lnTo>
                <a:cubicBezTo>
                  <a:pt x="2355227" y="2639667"/>
                  <a:pt x="2135844" y="2969825"/>
                  <a:pt x="1806051" y="3157850"/>
                </a:cubicBezTo>
                <a:cubicBezTo>
                  <a:pt x="1711825" y="3211572"/>
                  <a:pt x="1612205" y="3251627"/>
                  <a:pt x="1509944" y="3278039"/>
                </a:cubicBezTo>
                <a:lnTo>
                  <a:pt x="1433014" y="3292621"/>
                </a:lnTo>
                <a:lnTo>
                  <a:pt x="1433014" y="3718944"/>
                </a:lnTo>
                <a:cubicBezTo>
                  <a:pt x="1433014" y="3850888"/>
                  <a:pt x="1326053" y="3957849"/>
                  <a:pt x="1194109" y="3957849"/>
                </a:cubicBezTo>
                <a:cubicBezTo>
                  <a:pt x="1062165" y="3957849"/>
                  <a:pt x="955204" y="3850888"/>
                  <a:pt x="955204" y="3718944"/>
                </a:cubicBezTo>
                <a:lnTo>
                  <a:pt x="955204" y="3287107"/>
                </a:lnTo>
                <a:lnTo>
                  <a:pt x="886698" y="3272962"/>
                </a:lnTo>
                <a:cubicBezTo>
                  <a:pt x="784881" y="3244888"/>
                  <a:pt x="685927" y="3203215"/>
                  <a:pt x="592588" y="3147965"/>
                </a:cubicBezTo>
                <a:cubicBezTo>
                  <a:pt x="219233" y="2926967"/>
                  <a:pt x="-6908" y="2522702"/>
                  <a:pt x="160" y="2088900"/>
                </a:cubicBezTo>
                <a:lnTo>
                  <a:pt x="3411" y="2088953"/>
                </a:lnTo>
                <a:close/>
                <a:moveTo>
                  <a:pt x="1207827" y="0"/>
                </a:moveTo>
                <a:cubicBezTo>
                  <a:pt x="1562087" y="0"/>
                  <a:pt x="1849272" y="287185"/>
                  <a:pt x="1849272" y="641445"/>
                </a:cubicBezTo>
                <a:lnTo>
                  <a:pt x="1849272" y="2033516"/>
                </a:lnTo>
                <a:cubicBezTo>
                  <a:pt x="1849272" y="2387776"/>
                  <a:pt x="1562087" y="2674961"/>
                  <a:pt x="1207827" y="2674961"/>
                </a:cubicBezTo>
                <a:cubicBezTo>
                  <a:pt x="853567" y="2674961"/>
                  <a:pt x="566382" y="2387776"/>
                  <a:pt x="566382" y="2033516"/>
                </a:cubicBezTo>
                <a:lnTo>
                  <a:pt x="566382" y="641445"/>
                </a:lnTo>
                <a:cubicBezTo>
                  <a:pt x="566382" y="287185"/>
                  <a:pt x="853567" y="0"/>
                  <a:pt x="12078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5" rIns="68568" bIns="34285"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 31"/>
          <p:cNvSpPr>
            <a:spLocks noChangeAspect="1"/>
          </p:cNvSpPr>
          <p:nvPr/>
        </p:nvSpPr>
        <p:spPr>
          <a:xfrm>
            <a:off x="3657729" y="2663275"/>
            <a:ext cx="324000" cy="324000"/>
          </a:xfrm>
          <a:custGeom>
            <a:avLst/>
            <a:gdLst>
              <a:gd name="connsiteX0" fmla="*/ 2822419 w 5595582"/>
              <a:gd name="connsiteY0" fmla="*/ 2670465 h 5595582"/>
              <a:gd name="connsiteX1" fmla="*/ 2924632 w 5595582"/>
              <a:gd name="connsiteY1" fmla="*/ 2770939 h 5595582"/>
              <a:gd name="connsiteX2" fmla="*/ 2824643 w 5595582"/>
              <a:gd name="connsiteY2" fmla="*/ 2924635 h 5595582"/>
              <a:gd name="connsiteX3" fmla="*/ 2670947 w 5595582"/>
              <a:gd name="connsiteY3" fmla="*/ 2824646 h 5595582"/>
              <a:gd name="connsiteX4" fmla="*/ 2770935 w 5595582"/>
              <a:gd name="connsiteY4" fmla="*/ 2670950 h 5595582"/>
              <a:gd name="connsiteX5" fmla="*/ 2822419 w 5595582"/>
              <a:gd name="connsiteY5" fmla="*/ 2670465 h 5595582"/>
              <a:gd name="connsiteX6" fmla="*/ 2796143 w 5595582"/>
              <a:gd name="connsiteY6" fmla="*/ 2511137 h 5595582"/>
              <a:gd name="connsiteX7" fmla="*/ 2738429 w 5595582"/>
              <a:gd name="connsiteY7" fmla="*/ 2517404 h 5595582"/>
              <a:gd name="connsiteX8" fmla="*/ 2517400 w 5595582"/>
              <a:gd name="connsiteY8" fmla="*/ 2857153 h 5595582"/>
              <a:gd name="connsiteX9" fmla="*/ 2857150 w 5595582"/>
              <a:gd name="connsiteY9" fmla="*/ 3078182 h 5595582"/>
              <a:gd name="connsiteX10" fmla="*/ 3078179 w 5595582"/>
              <a:gd name="connsiteY10" fmla="*/ 2738431 h 5595582"/>
              <a:gd name="connsiteX11" fmla="*/ 2796143 w 5595582"/>
              <a:gd name="connsiteY11" fmla="*/ 2511137 h 5595582"/>
              <a:gd name="connsiteX12" fmla="*/ 4374868 w 5595582"/>
              <a:gd name="connsiteY12" fmla="*/ 1380099 h 5595582"/>
              <a:gd name="connsiteX13" fmla="*/ 3091830 w 5595582"/>
              <a:gd name="connsiteY13" fmla="*/ 3124889 h 5595582"/>
              <a:gd name="connsiteX14" fmla="*/ 1220710 w 5595582"/>
              <a:gd name="connsiteY14" fmla="*/ 4215483 h 5595582"/>
              <a:gd name="connsiteX15" fmla="*/ 2503749 w 5595582"/>
              <a:gd name="connsiteY15" fmla="*/ 2470693 h 5595582"/>
              <a:gd name="connsiteX16" fmla="*/ 2797791 w 5595582"/>
              <a:gd name="connsiteY16" fmla="*/ 424257 h 5595582"/>
              <a:gd name="connsiteX17" fmla="*/ 424257 w 5595582"/>
              <a:gd name="connsiteY17" fmla="*/ 2797791 h 5595582"/>
              <a:gd name="connsiteX18" fmla="*/ 2797791 w 5595582"/>
              <a:gd name="connsiteY18" fmla="*/ 5171325 h 5595582"/>
              <a:gd name="connsiteX19" fmla="*/ 5171325 w 5595582"/>
              <a:gd name="connsiteY19" fmla="*/ 2797791 h 5595582"/>
              <a:gd name="connsiteX20" fmla="*/ 2797791 w 5595582"/>
              <a:gd name="connsiteY20" fmla="*/ 424257 h 5595582"/>
              <a:gd name="connsiteX21" fmla="*/ 2797791 w 5595582"/>
              <a:gd name="connsiteY21" fmla="*/ 0 h 5595582"/>
              <a:gd name="connsiteX22" fmla="*/ 5595582 w 5595582"/>
              <a:gd name="connsiteY22" fmla="*/ 2797791 h 5595582"/>
              <a:gd name="connsiteX23" fmla="*/ 2797791 w 5595582"/>
              <a:gd name="connsiteY23" fmla="*/ 5595582 h 5595582"/>
              <a:gd name="connsiteX24" fmla="*/ 0 w 5595582"/>
              <a:gd name="connsiteY24" fmla="*/ 2797791 h 5595582"/>
              <a:gd name="connsiteX25" fmla="*/ 2797791 w 5595582"/>
              <a:gd name="connsiteY25" fmla="*/ 0 h 5595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595582" h="5595582">
                <a:moveTo>
                  <a:pt x="2822419" y="2670465"/>
                </a:moveTo>
                <a:cubicBezTo>
                  <a:pt x="2872021" y="2680082"/>
                  <a:pt x="2913509" y="2718399"/>
                  <a:pt x="2924632" y="2770939"/>
                </a:cubicBezTo>
                <a:cubicBezTo>
                  <a:pt x="2939463" y="2840992"/>
                  <a:pt x="2894697" y="2909804"/>
                  <a:pt x="2824643" y="2924635"/>
                </a:cubicBezTo>
                <a:cubicBezTo>
                  <a:pt x="2754590" y="2939466"/>
                  <a:pt x="2685778" y="2894699"/>
                  <a:pt x="2670947" y="2824646"/>
                </a:cubicBezTo>
                <a:cubicBezTo>
                  <a:pt x="2656116" y="2754592"/>
                  <a:pt x="2700882" y="2685780"/>
                  <a:pt x="2770935" y="2670950"/>
                </a:cubicBezTo>
                <a:cubicBezTo>
                  <a:pt x="2788449" y="2667242"/>
                  <a:pt x="2805884" y="2667259"/>
                  <a:pt x="2822419" y="2670465"/>
                </a:cubicBezTo>
                <a:close/>
                <a:moveTo>
                  <a:pt x="2796143" y="2511137"/>
                </a:moveTo>
                <a:cubicBezTo>
                  <a:pt x="2777100" y="2511266"/>
                  <a:pt x="2757786" y="2513306"/>
                  <a:pt x="2738429" y="2517404"/>
                </a:cubicBezTo>
                <a:cubicBezTo>
                  <a:pt x="2583574" y="2550187"/>
                  <a:pt x="2484616" y="2702298"/>
                  <a:pt x="2517400" y="2857153"/>
                </a:cubicBezTo>
                <a:cubicBezTo>
                  <a:pt x="2550184" y="3012007"/>
                  <a:pt x="2702296" y="3110966"/>
                  <a:pt x="2857150" y="3078182"/>
                </a:cubicBezTo>
                <a:cubicBezTo>
                  <a:pt x="3012005" y="3045398"/>
                  <a:pt x="3110962" y="2893286"/>
                  <a:pt x="3078179" y="2738431"/>
                </a:cubicBezTo>
                <a:cubicBezTo>
                  <a:pt x="3049492" y="2602933"/>
                  <a:pt x="2929447" y="2510232"/>
                  <a:pt x="2796143" y="2511137"/>
                </a:cubicBezTo>
                <a:close/>
                <a:moveTo>
                  <a:pt x="4374868" y="1380099"/>
                </a:moveTo>
                <a:lnTo>
                  <a:pt x="3091830" y="3124889"/>
                </a:lnTo>
                <a:lnTo>
                  <a:pt x="1220710" y="4215483"/>
                </a:lnTo>
                <a:lnTo>
                  <a:pt x="2503749" y="2470693"/>
                </a:lnTo>
                <a:close/>
                <a:moveTo>
                  <a:pt x="2797791" y="424257"/>
                </a:moveTo>
                <a:cubicBezTo>
                  <a:pt x="1486924" y="424257"/>
                  <a:pt x="424257" y="1486924"/>
                  <a:pt x="424257" y="2797791"/>
                </a:cubicBezTo>
                <a:cubicBezTo>
                  <a:pt x="424257" y="4108658"/>
                  <a:pt x="1486924" y="5171325"/>
                  <a:pt x="2797791" y="5171325"/>
                </a:cubicBezTo>
                <a:cubicBezTo>
                  <a:pt x="4108658" y="5171325"/>
                  <a:pt x="5171325" y="4108658"/>
                  <a:pt x="5171325" y="2797791"/>
                </a:cubicBezTo>
                <a:cubicBezTo>
                  <a:pt x="5171325" y="1486924"/>
                  <a:pt x="4108658" y="424257"/>
                  <a:pt x="2797791" y="424257"/>
                </a:cubicBezTo>
                <a:close/>
                <a:moveTo>
                  <a:pt x="2797791" y="0"/>
                </a:moveTo>
                <a:cubicBezTo>
                  <a:pt x="4342968" y="0"/>
                  <a:pt x="5595582" y="1252614"/>
                  <a:pt x="5595582" y="2797791"/>
                </a:cubicBezTo>
                <a:cubicBezTo>
                  <a:pt x="5595582" y="4342968"/>
                  <a:pt x="4342968" y="5595582"/>
                  <a:pt x="2797791" y="5595582"/>
                </a:cubicBezTo>
                <a:cubicBezTo>
                  <a:pt x="1252614" y="5595582"/>
                  <a:pt x="0" y="4342968"/>
                  <a:pt x="0" y="2797791"/>
                </a:cubicBezTo>
                <a:cubicBezTo>
                  <a:pt x="0" y="1252614"/>
                  <a:pt x="1252614" y="0"/>
                  <a:pt x="279779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5" rIns="68568" bIns="34285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3" name="任意多边形 32"/>
          <p:cNvSpPr>
            <a:spLocks noChangeAspect="1"/>
          </p:cNvSpPr>
          <p:nvPr/>
        </p:nvSpPr>
        <p:spPr>
          <a:xfrm>
            <a:off x="1623616" y="2663275"/>
            <a:ext cx="252028" cy="324000"/>
          </a:xfrm>
          <a:custGeom>
            <a:avLst/>
            <a:gdLst>
              <a:gd name="connsiteX0" fmla="*/ 2053988 w 4790420"/>
              <a:gd name="connsiteY0" fmla="*/ 847831 h 6158425"/>
              <a:gd name="connsiteX1" fmla="*/ 330076 w 4790420"/>
              <a:gd name="connsiteY1" fmla="*/ 2571743 h 6158425"/>
              <a:gd name="connsiteX2" fmla="*/ 2053988 w 4790420"/>
              <a:gd name="connsiteY2" fmla="*/ 4295655 h 6158425"/>
              <a:gd name="connsiteX3" fmla="*/ 3777900 w 4790420"/>
              <a:gd name="connsiteY3" fmla="*/ 2571743 h 6158425"/>
              <a:gd name="connsiteX4" fmla="*/ 2053988 w 4790420"/>
              <a:gd name="connsiteY4" fmla="*/ 847831 h 6158425"/>
              <a:gd name="connsiteX5" fmla="*/ 2053988 w 4790420"/>
              <a:gd name="connsiteY5" fmla="*/ 517755 h 6158425"/>
              <a:gd name="connsiteX6" fmla="*/ 4107976 w 4790420"/>
              <a:gd name="connsiteY6" fmla="*/ 2571743 h 6158425"/>
              <a:gd name="connsiteX7" fmla="*/ 2053988 w 4790420"/>
              <a:gd name="connsiteY7" fmla="*/ 4625731 h 6158425"/>
              <a:gd name="connsiteX8" fmla="*/ 0 w 4790420"/>
              <a:gd name="connsiteY8" fmla="*/ 2571743 h 6158425"/>
              <a:gd name="connsiteX9" fmla="*/ 2053988 w 4790420"/>
              <a:gd name="connsiteY9" fmla="*/ 517755 h 6158425"/>
              <a:gd name="connsiteX10" fmla="*/ 2988811 w 4790420"/>
              <a:gd name="connsiteY10" fmla="*/ 0 h 6158425"/>
              <a:gd name="connsiteX11" fmla="*/ 4768061 w 4790420"/>
              <a:gd name="connsiteY11" fmla="*/ 2223084 h 6158425"/>
              <a:gd name="connsiteX12" fmla="*/ 3608480 w 4790420"/>
              <a:gd name="connsiteY12" fmla="*/ 4823700 h 6158425"/>
              <a:gd name="connsiteX13" fmla="*/ 2394040 w 4790420"/>
              <a:gd name="connsiteY13" fmla="*/ 5286916 h 6158425"/>
              <a:gd name="connsiteX14" fmla="*/ 2333767 w 4790420"/>
              <a:gd name="connsiteY14" fmla="*/ 5292401 h 6158425"/>
              <a:gd name="connsiteX15" fmla="*/ 2333767 w 4790420"/>
              <a:gd name="connsiteY15" fmla="*/ 5858175 h 6158425"/>
              <a:gd name="connsiteX16" fmla="*/ 3057098 w 4790420"/>
              <a:gd name="connsiteY16" fmla="*/ 5858175 h 6158425"/>
              <a:gd name="connsiteX17" fmla="*/ 3057098 w 4790420"/>
              <a:gd name="connsiteY17" fmla="*/ 6158425 h 6158425"/>
              <a:gd name="connsiteX18" fmla="*/ 1310186 w 4790420"/>
              <a:gd name="connsiteY18" fmla="*/ 6158425 h 6158425"/>
              <a:gd name="connsiteX19" fmla="*/ 1310186 w 4790420"/>
              <a:gd name="connsiteY19" fmla="*/ 5858175 h 6158425"/>
              <a:gd name="connsiteX20" fmla="*/ 2033517 w 4790420"/>
              <a:gd name="connsiteY20" fmla="*/ 5858175 h 6158425"/>
              <a:gd name="connsiteX21" fmla="*/ 2033517 w 4790420"/>
              <a:gd name="connsiteY21" fmla="*/ 5307773 h 6158425"/>
              <a:gd name="connsiteX22" fmla="*/ 2024915 w 4790420"/>
              <a:gd name="connsiteY22" fmla="*/ 5307973 h 6158425"/>
              <a:gd name="connsiteX23" fmla="*/ 765677 w 4790420"/>
              <a:gd name="connsiteY23" fmla="*/ 4985869 h 6158425"/>
              <a:gd name="connsiteX24" fmla="*/ 928493 w 4790420"/>
              <a:gd name="connsiteY24" fmla="*/ 4680772 h 6158425"/>
              <a:gd name="connsiteX25" fmla="*/ 3412023 w 4790420"/>
              <a:gd name="connsiteY25" fmla="*/ 4539098 h 6158425"/>
              <a:gd name="connsiteX26" fmla="*/ 4425057 w 4790420"/>
              <a:gd name="connsiteY26" fmla="*/ 2267148 h 6158425"/>
              <a:gd name="connsiteX27" fmla="*/ 2870669 w 4790420"/>
              <a:gd name="connsiteY27" fmla="*/ 325018 h 6158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790420" h="6158425">
                <a:moveTo>
                  <a:pt x="2053988" y="847831"/>
                </a:moveTo>
                <a:cubicBezTo>
                  <a:pt x="1101898" y="847831"/>
                  <a:pt x="330076" y="1619653"/>
                  <a:pt x="330076" y="2571743"/>
                </a:cubicBezTo>
                <a:cubicBezTo>
                  <a:pt x="330076" y="3523833"/>
                  <a:pt x="1101898" y="4295655"/>
                  <a:pt x="2053988" y="4295655"/>
                </a:cubicBezTo>
                <a:cubicBezTo>
                  <a:pt x="3006078" y="4295655"/>
                  <a:pt x="3777900" y="3523833"/>
                  <a:pt x="3777900" y="2571743"/>
                </a:cubicBezTo>
                <a:cubicBezTo>
                  <a:pt x="3777900" y="1619653"/>
                  <a:pt x="3006078" y="847831"/>
                  <a:pt x="2053988" y="847831"/>
                </a:cubicBezTo>
                <a:close/>
                <a:moveTo>
                  <a:pt x="2053988" y="517755"/>
                </a:moveTo>
                <a:cubicBezTo>
                  <a:pt x="3188374" y="517755"/>
                  <a:pt x="4107976" y="1437357"/>
                  <a:pt x="4107976" y="2571743"/>
                </a:cubicBezTo>
                <a:cubicBezTo>
                  <a:pt x="4107976" y="3706129"/>
                  <a:pt x="3188374" y="4625731"/>
                  <a:pt x="2053988" y="4625731"/>
                </a:cubicBezTo>
                <a:cubicBezTo>
                  <a:pt x="919602" y="4625731"/>
                  <a:pt x="0" y="3706129"/>
                  <a:pt x="0" y="2571743"/>
                </a:cubicBezTo>
                <a:cubicBezTo>
                  <a:pt x="0" y="1437357"/>
                  <a:pt x="919602" y="517755"/>
                  <a:pt x="2053988" y="517755"/>
                </a:cubicBezTo>
                <a:close/>
                <a:moveTo>
                  <a:pt x="2988811" y="0"/>
                </a:moveTo>
                <a:cubicBezTo>
                  <a:pt x="3951100" y="349790"/>
                  <a:pt x="4637600" y="1207537"/>
                  <a:pt x="4768061" y="2223084"/>
                </a:cubicBezTo>
                <a:cubicBezTo>
                  <a:pt x="4898521" y="3238630"/>
                  <a:pt x="4451113" y="4242043"/>
                  <a:pt x="3608480" y="4823700"/>
                </a:cubicBezTo>
                <a:cubicBezTo>
                  <a:pt x="3239828" y="5078175"/>
                  <a:pt x="2822516" y="5233293"/>
                  <a:pt x="2394040" y="5286916"/>
                </a:cubicBezTo>
                <a:lnTo>
                  <a:pt x="2333767" y="5292401"/>
                </a:lnTo>
                <a:lnTo>
                  <a:pt x="2333767" y="5858175"/>
                </a:lnTo>
                <a:lnTo>
                  <a:pt x="3057098" y="5858175"/>
                </a:lnTo>
                <a:lnTo>
                  <a:pt x="3057098" y="6158425"/>
                </a:lnTo>
                <a:lnTo>
                  <a:pt x="1310186" y="6158425"/>
                </a:lnTo>
                <a:lnTo>
                  <a:pt x="1310186" y="5858175"/>
                </a:lnTo>
                <a:lnTo>
                  <a:pt x="2033517" y="5858175"/>
                </a:lnTo>
                <a:lnTo>
                  <a:pt x="2033517" y="5307773"/>
                </a:lnTo>
                <a:lnTo>
                  <a:pt x="2024915" y="5307973"/>
                </a:lnTo>
                <a:cubicBezTo>
                  <a:pt x="1593121" y="5303425"/>
                  <a:pt x="1160876" y="5196770"/>
                  <a:pt x="765677" y="4985869"/>
                </a:cubicBezTo>
                <a:lnTo>
                  <a:pt x="928493" y="4680772"/>
                </a:lnTo>
                <a:cubicBezTo>
                  <a:pt x="1717645" y="5101908"/>
                  <a:pt x="2675882" y="5047244"/>
                  <a:pt x="3412023" y="4539098"/>
                </a:cubicBezTo>
                <a:cubicBezTo>
                  <a:pt x="4148164" y="4030951"/>
                  <a:pt x="4539029" y="3154350"/>
                  <a:pt x="4425057" y="2267148"/>
                </a:cubicBezTo>
                <a:cubicBezTo>
                  <a:pt x="4311084" y="1379947"/>
                  <a:pt x="3711344" y="630601"/>
                  <a:pt x="2870669" y="3250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5" rIns="68568" bIns="34285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331640" y="1707654"/>
            <a:ext cx="3888432" cy="530156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68" tIns="34285" rIns="68568" bIns="34285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企业是市场经济的主要参与者</a:t>
            </a: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156176" y="1491630"/>
            <a:ext cx="2664296" cy="779026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zh-CN" dirty="0">
                <a:latin typeface="黑体"/>
                <a:ea typeface="黑体"/>
              </a:rPr>
              <a:t>企业是推动</a:t>
            </a:r>
            <a:r>
              <a:rPr lang="zh-CN" altLang="zh-CN" dirty="0" smtClean="0">
                <a:latin typeface="黑体"/>
                <a:ea typeface="黑体"/>
              </a:rPr>
              <a:t>社会经济</a:t>
            </a:r>
            <a:endParaRPr lang="en-US" altLang="zh-CN" dirty="0" smtClean="0">
              <a:latin typeface="黑体"/>
              <a:ea typeface="黑体"/>
            </a:endParaRPr>
          </a:p>
          <a:p>
            <a:pPr algn="ctr"/>
            <a:r>
              <a:rPr lang="zh-CN" altLang="zh-CN" dirty="0" smtClean="0">
                <a:latin typeface="黑体"/>
                <a:ea typeface="黑体"/>
              </a:rPr>
              <a:t>技术发展的</a:t>
            </a:r>
            <a:r>
              <a:rPr lang="zh-CN" altLang="zh-CN" dirty="0">
                <a:latin typeface="黑体"/>
                <a:ea typeface="黑体"/>
              </a:rPr>
              <a:t>主要力量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黑体"/>
              <a:ea typeface="黑体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144644" y="3675479"/>
            <a:ext cx="2707276" cy="779026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企业是社会生产和流通的直接承担者</a:t>
            </a:r>
            <a:endParaRPr lang="zh-CN" altLang="en-US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1600" y="123478"/>
            <a:ext cx="216024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200" dirty="0" smtClean="0">
                <a:latin typeface="黑体"/>
                <a:ea typeface="黑体"/>
              </a:rPr>
              <a:t>企业作用</a:t>
            </a:r>
            <a:endParaRPr kumimoji="1" lang="zh-CN" altLang="en-US" sz="3200" dirty="0">
              <a:latin typeface="黑体"/>
              <a:ea typeface="黑体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43608" y="915566"/>
            <a:ext cx="7560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zh-CN" sz="2000" dirty="0">
                <a:latin typeface="黑体"/>
                <a:ea typeface="黑体"/>
              </a:rPr>
              <a:t>作为现代社会经济的基本单位，企业的基本作用体现在以下几方面</a:t>
            </a:r>
            <a:r>
              <a:rPr lang="zh-CN" altLang="zh-CN" sz="2000" dirty="0" smtClean="0">
                <a:latin typeface="黑体"/>
                <a:ea typeface="黑体"/>
              </a:rPr>
              <a:t>：</a:t>
            </a:r>
            <a:endParaRPr kumimoji="1" lang="zh-CN" altLang="en-US" sz="2000" dirty="0">
              <a:latin typeface="黑体"/>
              <a:ea typeface="黑体"/>
            </a:endParaRPr>
          </a:p>
        </p:txBody>
      </p:sp>
    </p:spTree>
    <p:extLst>
      <p:ext uri="{BB962C8B-B14F-4D97-AF65-F5344CB8AC3E}">
        <p14:creationId xmlns:p14="http://schemas.microsoft.com/office/powerpoint/2010/main" val="16001987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75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25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7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25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75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30" grpId="0" animBg="1"/>
      <p:bldP spid="32" grpId="0" animBg="1"/>
      <p:bldP spid="33" grpId="0" animBg="1"/>
      <p:bldP spid="35" grpId="0" animBg="1"/>
      <p:bldP spid="37" grpId="0" animBg="1"/>
      <p:bldP spid="39" grpId="0" animBg="1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Isosceles Triangle 121"/>
          <p:cNvSpPr/>
          <p:nvPr/>
        </p:nvSpPr>
        <p:spPr>
          <a:xfrm rot="18000000">
            <a:off x="3068343" y="1258254"/>
            <a:ext cx="347215" cy="299307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rtlCol="0" anchor="ctr"/>
          <a:lstStyle/>
          <a:p>
            <a:pPr algn="ctr"/>
            <a:endParaRPr lang="en-US"/>
          </a:p>
        </p:txBody>
      </p:sp>
      <p:sp>
        <p:nvSpPr>
          <p:cNvPr id="65" name="Donut 122"/>
          <p:cNvSpPr/>
          <p:nvPr/>
        </p:nvSpPr>
        <p:spPr>
          <a:xfrm>
            <a:off x="2999546" y="731805"/>
            <a:ext cx="1026933" cy="1026989"/>
          </a:xfrm>
          <a:prstGeom prst="donut">
            <a:avLst>
              <a:gd name="adj" fmla="val 1907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6" name="Group 79"/>
          <p:cNvGrpSpPr/>
          <p:nvPr/>
        </p:nvGrpSpPr>
        <p:grpSpPr>
          <a:xfrm>
            <a:off x="1967139" y="884550"/>
            <a:ext cx="1474554" cy="467999"/>
            <a:chOff x="1793079" y="1466851"/>
            <a:chExt cx="1371600" cy="347664"/>
          </a:xfrm>
          <a:solidFill>
            <a:schemeClr val="accent1"/>
          </a:solidFill>
        </p:grpSpPr>
        <p:sp>
          <p:nvSpPr>
            <p:cNvPr id="67" name="Round Same Side Corner Rectangle 124"/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Text Placeholder 3"/>
            <p:cNvSpPr txBox="1">
              <a:spLocks/>
            </p:cNvSpPr>
            <p:nvPr/>
          </p:nvSpPr>
          <p:spPr>
            <a:xfrm>
              <a:off x="1865902" y="1551206"/>
              <a:ext cx="340754" cy="194343"/>
            </a:xfrm>
            <a:prstGeom prst="rect">
              <a:avLst/>
            </a:prstGeom>
            <a:grpFill/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914208">
                <a:spcBef>
                  <a:spcPct val="20000"/>
                </a:spcBef>
                <a:defRPr/>
              </a:pPr>
              <a:r>
                <a:rPr lang="ar-SY" sz="1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zh-CN" altLang="zh-CN" sz="1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sz="1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2" name="Isosceles Triangle 91"/>
          <p:cNvSpPr/>
          <p:nvPr/>
        </p:nvSpPr>
        <p:spPr>
          <a:xfrm rot="3600000" flipH="1">
            <a:off x="5548218" y="1758024"/>
            <a:ext cx="347215" cy="299307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rtlCol="0" anchor="ctr"/>
          <a:lstStyle/>
          <a:p>
            <a:pPr algn="ctr"/>
            <a:endParaRPr lang="en-US"/>
          </a:p>
        </p:txBody>
      </p:sp>
      <p:sp>
        <p:nvSpPr>
          <p:cNvPr id="93" name="Donut 92"/>
          <p:cNvSpPr/>
          <p:nvPr/>
        </p:nvSpPr>
        <p:spPr>
          <a:xfrm flipH="1">
            <a:off x="4933209" y="1244153"/>
            <a:ext cx="1026933" cy="1026989"/>
          </a:xfrm>
          <a:prstGeom prst="donut">
            <a:avLst>
              <a:gd name="adj" fmla="val 1907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" name="Group 93"/>
          <p:cNvGrpSpPr/>
          <p:nvPr/>
        </p:nvGrpSpPr>
        <p:grpSpPr>
          <a:xfrm flipH="1">
            <a:off x="5517995" y="1393991"/>
            <a:ext cx="1514850" cy="467999"/>
            <a:chOff x="1793077" y="1463668"/>
            <a:chExt cx="1371600" cy="347664"/>
          </a:xfrm>
          <a:solidFill>
            <a:schemeClr val="accent2"/>
          </a:solidFill>
        </p:grpSpPr>
        <p:sp>
          <p:nvSpPr>
            <p:cNvPr id="95" name="Round Same Side Corner Rectangle 94"/>
            <p:cNvSpPr/>
            <p:nvPr/>
          </p:nvSpPr>
          <p:spPr>
            <a:xfrm rot="16200000">
              <a:off x="2305045" y="951700"/>
              <a:ext cx="347664" cy="1371600"/>
            </a:xfrm>
            <a:prstGeom prst="round2Same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Text Placeholder 3"/>
            <p:cNvSpPr txBox="1">
              <a:spLocks/>
            </p:cNvSpPr>
            <p:nvPr/>
          </p:nvSpPr>
          <p:spPr>
            <a:xfrm>
              <a:off x="1852592" y="1534585"/>
              <a:ext cx="277862" cy="194343"/>
            </a:xfrm>
            <a:prstGeom prst="rect">
              <a:avLst/>
            </a:prstGeom>
            <a:grpFill/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914208">
                <a:spcBef>
                  <a:spcPct val="20000"/>
                </a:spcBef>
                <a:defRPr/>
              </a:pPr>
              <a:r>
                <a:rPr lang="ar-SY" sz="1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sz="1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</a:p>
          </p:txBody>
        </p:sp>
      </p:grpSp>
      <p:sp>
        <p:nvSpPr>
          <p:cNvPr id="99" name="Isosceles Triangle 98"/>
          <p:cNvSpPr/>
          <p:nvPr/>
        </p:nvSpPr>
        <p:spPr>
          <a:xfrm rot="3600000" flipH="1">
            <a:off x="5586316" y="2965426"/>
            <a:ext cx="347215" cy="299307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rtlCol="0" anchor="ctr"/>
          <a:lstStyle/>
          <a:p>
            <a:pPr algn="ctr"/>
            <a:endParaRPr lang="en-US"/>
          </a:p>
        </p:txBody>
      </p:sp>
      <p:sp>
        <p:nvSpPr>
          <p:cNvPr id="100" name="Donut 99"/>
          <p:cNvSpPr/>
          <p:nvPr/>
        </p:nvSpPr>
        <p:spPr>
          <a:xfrm flipH="1">
            <a:off x="4971306" y="2451555"/>
            <a:ext cx="1026933" cy="1026989"/>
          </a:xfrm>
          <a:prstGeom prst="donut">
            <a:avLst>
              <a:gd name="adj" fmla="val 1907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" name="Group 100"/>
          <p:cNvGrpSpPr/>
          <p:nvPr/>
        </p:nvGrpSpPr>
        <p:grpSpPr>
          <a:xfrm flipH="1">
            <a:off x="5556096" y="2591726"/>
            <a:ext cx="1476000" cy="467999"/>
            <a:chOff x="1793075" y="1466851"/>
            <a:chExt cx="1371600" cy="347664"/>
          </a:xfrm>
          <a:solidFill>
            <a:schemeClr val="accent3"/>
          </a:solidFill>
        </p:grpSpPr>
        <p:sp>
          <p:nvSpPr>
            <p:cNvPr id="102" name="Round Same Side Corner Rectangle 101"/>
            <p:cNvSpPr/>
            <p:nvPr/>
          </p:nvSpPr>
          <p:spPr>
            <a:xfrm rot="16200000">
              <a:off x="2305043" y="954883"/>
              <a:ext cx="347664" cy="1371600"/>
            </a:xfrm>
            <a:prstGeom prst="round2Same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3" name="Text Placeholder 3"/>
            <p:cNvSpPr txBox="1">
              <a:spLocks/>
            </p:cNvSpPr>
            <p:nvPr/>
          </p:nvSpPr>
          <p:spPr>
            <a:xfrm>
              <a:off x="1852594" y="1546450"/>
              <a:ext cx="286045" cy="194343"/>
            </a:xfrm>
            <a:prstGeom prst="rect">
              <a:avLst/>
            </a:prstGeom>
            <a:grpFill/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914208">
                <a:spcBef>
                  <a:spcPct val="20000"/>
                </a:spcBef>
                <a:defRPr/>
              </a:pPr>
              <a:r>
                <a:rPr lang="ar-SY" sz="1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sz="1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</a:p>
          </p:txBody>
        </p:sp>
      </p:grpSp>
      <p:sp>
        <p:nvSpPr>
          <p:cNvPr id="122" name="Isosceles Triangle 121"/>
          <p:cNvSpPr/>
          <p:nvPr/>
        </p:nvSpPr>
        <p:spPr>
          <a:xfrm rot="18000000">
            <a:off x="3064252" y="2490681"/>
            <a:ext cx="347215" cy="299307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rtlCol="0" anchor="ctr"/>
          <a:lstStyle/>
          <a:p>
            <a:pPr algn="ctr"/>
            <a:endParaRPr lang="en-US"/>
          </a:p>
        </p:txBody>
      </p:sp>
      <p:sp>
        <p:nvSpPr>
          <p:cNvPr id="123" name="Donut 122"/>
          <p:cNvSpPr/>
          <p:nvPr/>
        </p:nvSpPr>
        <p:spPr>
          <a:xfrm>
            <a:off x="2999546" y="1976809"/>
            <a:ext cx="1026933" cy="1026989"/>
          </a:xfrm>
          <a:prstGeom prst="donut">
            <a:avLst>
              <a:gd name="adj" fmla="val 1907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" name="Group 79"/>
          <p:cNvGrpSpPr/>
          <p:nvPr/>
        </p:nvGrpSpPr>
        <p:grpSpPr>
          <a:xfrm>
            <a:off x="1967139" y="2129554"/>
            <a:ext cx="1474554" cy="467999"/>
            <a:chOff x="1793079" y="1466851"/>
            <a:chExt cx="1371600" cy="347664"/>
          </a:xfrm>
          <a:solidFill>
            <a:schemeClr val="accent1"/>
          </a:solidFill>
        </p:grpSpPr>
        <p:sp>
          <p:nvSpPr>
            <p:cNvPr id="125" name="Round Same Side Corner Rectangle 124"/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6" name="Text Placeholder 3"/>
            <p:cNvSpPr txBox="1">
              <a:spLocks/>
            </p:cNvSpPr>
            <p:nvPr/>
          </p:nvSpPr>
          <p:spPr>
            <a:xfrm>
              <a:off x="1865902" y="1551206"/>
              <a:ext cx="340754" cy="194343"/>
            </a:xfrm>
            <a:prstGeom prst="rect">
              <a:avLst/>
            </a:prstGeom>
            <a:grpFill/>
          </p:spPr>
          <p:txBody>
            <a:bodyPr wrap="squar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914208">
                <a:spcBef>
                  <a:spcPct val="20000"/>
                </a:spcBef>
                <a:defRPr/>
              </a:pPr>
              <a:r>
                <a:rPr lang="ar-SY" sz="1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zh-CN" altLang="zh-CN" sz="1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en-US" sz="1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9" name="Isosceles Triangle 128"/>
          <p:cNvSpPr/>
          <p:nvPr/>
        </p:nvSpPr>
        <p:spPr>
          <a:xfrm rot="18000000">
            <a:off x="3064252" y="3718327"/>
            <a:ext cx="347215" cy="299307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rtlCol="0" anchor="ctr"/>
          <a:lstStyle/>
          <a:p>
            <a:pPr algn="ctr"/>
            <a:endParaRPr lang="en-US"/>
          </a:p>
        </p:txBody>
      </p:sp>
      <p:sp>
        <p:nvSpPr>
          <p:cNvPr id="130" name="Donut 129"/>
          <p:cNvSpPr/>
          <p:nvPr/>
        </p:nvSpPr>
        <p:spPr>
          <a:xfrm>
            <a:off x="2999546" y="3204457"/>
            <a:ext cx="1026933" cy="1026989"/>
          </a:xfrm>
          <a:prstGeom prst="donut">
            <a:avLst>
              <a:gd name="adj" fmla="val 1907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5" name="Group 86"/>
          <p:cNvGrpSpPr/>
          <p:nvPr/>
        </p:nvGrpSpPr>
        <p:grpSpPr>
          <a:xfrm>
            <a:off x="1970569" y="3363838"/>
            <a:ext cx="1476000" cy="436798"/>
            <a:chOff x="1793079" y="1466851"/>
            <a:chExt cx="1371600" cy="347664"/>
          </a:xfrm>
          <a:solidFill>
            <a:schemeClr val="accent4"/>
          </a:solidFill>
        </p:grpSpPr>
        <p:sp>
          <p:nvSpPr>
            <p:cNvPr id="132" name="Round Same Side Corner Rectangle 131"/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" name="Text Placeholder 3"/>
            <p:cNvSpPr txBox="1">
              <a:spLocks/>
            </p:cNvSpPr>
            <p:nvPr/>
          </p:nvSpPr>
          <p:spPr>
            <a:xfrm>
              <a:off x="1888342" y="1542452"/>
              <a:ext cx="252444" cy="208225"/>
            </a:xfrm>
            <a:prstGeom prst="rect">
              <a:avLst/>
            </a:prstGeom>
            <a:grpFill/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914208">
                <a:spcBef>
                  <a:spcPct val="20000"/>
                </a:spcBef>
                <a:defRPr/>
              </a:pPr>
              <a:r>
                <a:rPr lang="ar-SY" sz="1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zh-CN" altLang="zh-CN" sz="1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en-US" sz="1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971600" y="123478"/>
            <a:ext cx="252028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200" dirty="0" smtClean="0">
                <a:latin typeface="黑体"/>
                <a:ea typeface="黑体"/>
              </a:rPr>
              <a:t>企业的特征</a:t>
            </a:r>
            <a:endParaRPr kumimoji="1" lang="zh-CN" altLang="en-US" sz="3200" dirty="0">
              <a:latin typeface="黑体"/>
              <a:ea typeface="黑体"/>
            </a:endParaRPr>
          </a:p>
        </p:txBody>
      </p:sp>
      <p:sp>
        <p:nvSpPr>
          <p:cNvPr id="40" name="Isosceles Triangle 98"/>
          <p:cNvSpPr/>
          <p:nvPr/>
        </p:nvSpPr>
        <p:spPr>
          <a:xfrm rot="3600000" flipH="1">
            <a:off x="5598890" y="4197853"/>
            <a:ext cx="347215" cy="299307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rtlCol="0" anchor="ctr"/>
          <a:lstStyle/>
          <a:p>
            <a:pPr algn="ctr"/>
            <a:endParaRPr lang="en-US"/>
          </a:p>
        </p:txBody>
      </p:sp>
      <p:sp>
        <p:nvSpPr>
          <p:cNvPr id="41" name="Donut 99"/>
          <p:cNvSpPr/>
          <p:nvPr/>
        </p:nvSpPr>
        <p:spPr>
          <a:xfrm flipH="1">
            <a:off x="4983880" y="3683982"/>
            <a:ext cx="1026933" cy="1026989"/>
          </a:xfrm>
          <a:prstGeom prst="donut">
            <a:avLst>
              <a:gd name="adj" fmla="val 1907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2" name="Group 100"/>
          <p:cNvGrpSpPr/>
          <p:nvPr/>
        </p:nvGrpSpPr>
        <p:grpSpPr>
          <a:xfrm flipH="1">
            <a:off x="5567539" y="3808462"/>
            <a:ext cx="1476000" cy="467999"/>
            <a:chOff x="1793075" y="1466851"/>
            <a:chExt cx="1371600" cy="347664"/>
          </a:xfrm>
          <a:solidFill>
            <a:schemeClr val="accent3"/>
          </a:solidFill>
        </p:grpSpPr>
        <p:sp>
          <p:nvSpPr>
            <p:cNvPr id="43" name="Round Same Side Corner Rectangle 101"/>
            <p:cNvSpPr/>
            <p:nvPr/>
          </p:nvSpPr>
          <p:spPr>
            <a:xfrm rot="16200000">
              <a:off x="2305043" y="954883"/>
              <a:ext cx="347664" cy="1371600"/>
            </a:xfrm>
            <a:prstGeom prst="round2Same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Text Placeholder 3"/>
            <p:cNvSpPr txBox="1">
              <a:spLocks/>
            </p:cNvSpPr>
            <p:nvPr/>
          </p:nvSpPr>
          <p:spPr>
            <a:xfrm>
              <a:off x="1882717" y="1549387"/>
              <a:ext cx="252444" cy="194343"/>
            </a:xfrm>
            <a:prstGeom prst="rect">
              <a:avLst/>
            </a:prstGeom>
            <a:grpFill/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914208">
                <a:spcBef>
                  <a:spcPct val="20000"/>
                </a:spcBef>
                <a:defRPr/>
              </a:pPr>
              <a:r>
                <a:rPr lang="ar-SY" sz="1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altLang="zh-CN" sz="17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en-US" sz="1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 16"/>
          <p:cNvGrpSpPr/>
          <p:nvPr/>
        </p:nvGrpSpPr>
        <p:grpSpPr>
          <a:xfrm>
            <a:off x="3851920" y="1203598"/>
            <a:ext cx="1287026" cy="3099917"/>
            <a:chOff x="3851920" y="1203598"/>
            <a:chExt cx="1287026" cy="3099917"/>
          </a:xfrm>
        </p:grpSpPr>
        <p:cxnSp>
          <p:nvCxnSpPr>
            <p:cNvPr id="111" name="Straight Connector 110"/>
            <p:cNvCxnSpPr/>
            <p:nvPr/>
          </p:nvCxnSpPr>
          <p:spPr>
            <a:xfrm rot="10800000" flipV="1">
              <a:off x="3995936" y="1851670"/>
              <a:ext cx="990546" cy="513495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 rot="10800000" flipV="1">
              <a:off x="3996000" y="3091648"/>
              <a:ext cx="990546" cy="513495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>
              <a:off x="3995936" y="2571750"/>
              <a:ext cx="990610" cy="268189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110"/>
            <p:cNvCxnSpPr/>
            <p:nvPr/>
          </p:nvCxnSpPr>
          <p:spPr>
            <a:xfrm flipH="1" flipV="1">
              <a:off x="3851920" y="1203598"/>
              <a:ext cx="1287026" cy="507629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110"/>
            <p:cNvCxnSpPr/>
            <p:nvPr/>
          </p:nvCxnSpPr>
          <p:spPr>
            <a:xfrm flipH="1" flipV="1">
              <a:off x="3851920" y="3795886"/>
              <a:ext cx="1287026" cy="507629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 8"/>
          <p:cNvGrpSpPr/>
          <p:nvPr/>
        </p:nvGrpSpPr>
        <p:grpSpPr>
          <a:xfrm>
            <a:off x="1331640" y="960254"/>
            <a:ext cx="2057399" cy="773414"/>
            <a:chOff x="1331640" y="960254"/>
            <a:chExt cx="2057399" cy="773414"/>
          </a:xfrm>
        </p:grpSpPr>
        <p:sp>
          <p:nvSpPr>
            <p:cNvPr id="47" name="TextBox 23"/>
            <p:cNvSpPr txBox="1"/>
            <p:nvPr/>
          </p:nvSpPr>
          <p:spPr>
            <a:xfrm>
              <a:off x="1331640" y="1275606"/>
              <a:ext cx="1640461" cy="458062"/>
            </a:xfrm>
            <a:prstGeom prst="rect">
              <a:avLst/>
            </a:prstGeom>
            <a:noFill/>
          </p:spPr>
          <p:txBody>
            <a:bodyPr wrap="square" lIns="65012" tIns="32506" rIns="65012" bIns="32506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zh-CN" dirty="0">
                  <a:latin typeface="黑体"/>
                  <a:ea typeface="黑体"/>
                </a:rPr>
                <a:t>营利性组织 </a:t>
              </a:r>
              <a:endParaRPr lang="en-GB" altLang="zh-CN" dirty="0">
                <a:latin typeface="黑体"/>
                <a:ea typeface="黑体"/>
                <a:cs typeface="+mn-ea"/>
                <a:sym typeface="+mn-lt"/>
              </a:endParaRPr>
            </a:p>
          </p:txBody>
        </p:sp>
        <p:sp>
          <p:nvSpPr>
            <p:cNvPr id="55" name="TextBox 24"/>
            <p:cNvSpPr txBox="1"/>
            <p:nvPr/>
          </p:nvSpPr>
          <p:spPr>
            <a:xfrm>
              <a:off x="2321592" y="960254"/>
              <a:ext cx="1067447" cy="342646"/>
            </a:xfrm>
            <a:prstGeom prst="rect">
              <a:avLst/>
            </a:prstGeom>
            <a:noFill/>
          </p:spPr>
          <p:txBody>
            <a:bodyPr wrap="none" lIns="65012" tIns="32506" rIns="65012" bIns="32506" rtlCol="0">
              <a:spAutoFit/>
            </a:bodyPr>
            <a:lstStyle/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目标特征</a:t>
              </a:r>
              <a:endParaRPr lang="zh-CN" altLang="en-US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 9"/>
          <p:cNvGrpSpPr/>
          <p:nvPr/>
        </p:nvGrpSpPr>
        <p:grpSpPr>
          <a:xfrm>
            <a:off x="755576" y="2192683"/>
            <a:ext cx="2646040" cy="1009164"/>
            <a:chOff x="755576" y="2192683"/>
            <a:chExt cx="2646040" cy="1009164"/>
          </a:xfrm>
        </p:grpSpPr>
        <p:sp>
          <p:nvSpPr>
            <p:cNvPr id="48" name="TextBox 24"/>
            <p:cNvSpPr txBox="1"/>
            <p:nvPr/>
          </p:nvSpPr>
          <p:spPr>
            <a:xfrm>
              <a:off x="755576" y="2643758"/>
              <a:ext cx="2183138" cy="558089"/>
            </a:xfrm>
            <a:prstGeom prst="rect">
              <a:avLst/>
            </a:prstGeom>
            <a:noFill/>
          </p:spPr>
          <p:txBody>
            <a:bodyPr wrap="none" lIns="65012" tIns="32506" rIns="65012" bIns="32506" rtlCol="0">
              <a:spAutoFit/>
            </a:bodyPr>
            <a:lstStyle/>
            <a:p>
              <a:pPr algn="r"/>
              <a:r>
                <a:rPr lang="zh-CN" altLang="en-US" sz="1600" b="1" dirty="0" smtClean="0">
                  <a:solidFill>
                    <a:srgbClr val="000000"/>
                  </a:solidFill>
                  <a:ea typeface="微软雅黑" panose="020B0503020204020204" pitchFamily="34" charset="-122"/>
                </a:rPr>
                <a:t>自主经营、独立核算、</a:t>
              </a:r>
              <a:endParaRPr lang="en-US" altLang="zh-CN" sz="1600" b="1" dirty="0" smtClean="0">
                <a:solidFill>
                  <a:srgbClr val="000000"/>
                </a:solidFill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600" b="1" dirty="0" smtClean="0">
                  <a:solidFill>
                    <a:srgbClr val="000000"/>
                  </a:solidFill>
                  <a:ea typeface="微软雅黑" panose="020B0503020204020204" pitchFamily="34" charset="-122"/>
                </a:rPr>
                <a:t>自负盈亏的经济实体 </a:t>
              </a:r>
              <a:endParaRPr lang="zh-CN" altLang="en-US" sz="1600" b="1" dirty="0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56" name="TextBox 24"/>
            <p:cNvSpPr txBox="1"/>
            <p:nvPr/>
          </p:nvSpPr>
          <p:spPr>
            <a:xfrm>
              <a:off x="2334169" y="2192683"/>
              <a:ext cx="1067447" cy="342646"/>
            </a:xfrm>
            <a:prstGeom prst="rect">
              <a:avLst/>
            </a:prstGeom>
            <a:noFill/>
          </p:spPr>
          <p:txBody>
            <a:bodyPr wrap="none" lIns="65012" tIns="32506" rIns="65012" bIns="32506" rtlCol="0">
              <a:spAutoFit/>
            </a:bodyPr>
            <a:lstStyle/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行为特征</a:t>
              </a:r>
              <a:endParaRPr lang="zh-CN" altLang="en-US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 10"/>
          <p:cNvGrpSpPr/>
          <p:nvPr/>
        </p:nvGrpSpPr>
        <p:grpSpPr>
          <a:xfrm>
            <a:off x="611560" y="3412536"/>
            <a:ext cx="2777483" cy="695218"/>
            <a:chOff x="611560" y="3412536"/>
            <a:chExt cx="2777483" cy="695218"/>
          </a:xfrm>
        </p:grpSpPr>
        <p:sp>
          <p:nvSpPr>
            <p:cNvPr id="46" name="TextBox 24"/>
            <p:cNvSpPr txBox="1"/>
            <p:nvPr/>
          </p:nvSpPr>
          <p:spPr>
            <a:xfrm>
              <a:off x="611560" y="3795886"/>
              <a:ext cx="2388322" cy="311868"/>
            </a:xfrm>
            <a:prstGeom prst="rect">
              <a:avLst/>
            </a:prstGeom>
            <a:noFill/>
          </p:spPr>
          <p:txBody>
            <a:bodyPr wrap="none" lIns="65012" tIns="32506" rIns="65012" bIns="32506" rtlCol="0">
              <a:spAutoFit/>
            </a:bodyPr>
            <a:lstStyle/>
            <a:p>
              <a:pPr algn="r"/>
              <a:r>
                <a:rPr lang="zh-CN" altLang="zh-CN" sz="1600" dirty="0">
                  <a:latin typeface="黑体"/>
                  <a:ea typeface="黑体"/>
                </a:rPr>
                <a:t>必须承担一定的社会责任 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黑体"/>
                <a:ea typeface="黑体"/>
              </a:endParaRPr>
            </a:p>
          </p:txBody>
        </p:sp>
        <p:sp>
          <p:nvSpPr>
            <p:cNvPr id="57" name="TextBox 24"/>
            <p:cNvSpPr txBox="1"/>
            <p:nvPr/>
          </p:nvSpPr>
          <p:spPr>
            <a:xfrm>
              <a:off x="2321596" y="3412536"/>
              <a:ext cx="1067447" cy="342646"/>
            </a:xfrm>
            <a:prstGeom prst="rect">
              <a:avLst/>
            </a:prstGeom>
            <a:noFill/>
          </p:spPr>
          <p:txBody>
            <a:bodyPr wrap="none" lIns="65012" tIns="32506" rIns="65012" bIns="32506" rtlCol="0">
              <a:spAutoFit/>
            </a:bodyPr>
            <a:lstStyle/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社会特征</a:t>
              </a:r>
              <a:endParaRPr lang="zh-CN" altLang="en-US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 13"/>
          <p:cNvGrpSpPr/>
          <p:nvPr/>
        </p:nvGrpSpPr>
        <p:grpSpPr>
          <a:xfrm>
            <a:off x="5508104" y="1441326"/>
            <a:ext cx="2615186" cy="968433"/>
            <a:chOff x="5508104" y="1441326"/>
            <a:chExt cx="2615186" cy="968433"/>
          </a:xfrm>
        </p:grpSpPr>
        <p:sp>
          <p:nvSpPr>
            <p:cNvPr id="52" name="TextBox 24"/>
            <p:cNvSpPr txBox="1"/>
            <p:nvPr/>
          </p:nvSpPr>
          <p:spPr>
            <a:xfrm>
              <a:off x="5940152" y="1851670"/>
              <a:ext cx="2183138" cy="558089"/>
            </a:xfrm>
            <a:prstGeom prst="rect">
              <a:avLst/>
            </a:prstGeom>
            <a:noFill/>
          </p:spPr>
          <p:txBody>
            <a:bodyPr wrap="none" lIns="65012" tIns="32506" rIns="65012" bIns="32506" rtlCol="0">
              <a:spAutoFit/>
            </a:bodyPr>
            <a:lstStyle/>
            <a:p>
              <a:r>
                <a:rPr lang="zh-CN" altLang="zh-CN" sz="1600" dirty="0">
                  <a:solidFill>
                    <a:srgbClr val="000000"/>
                  </a:solidFill>
                  <a:latin typeface="黑体"/>
                  <a:ea typeface="黑体"/>
                </a:rPr>
                <a:t>从事商品生产、流通</a:t>
              </a:r>
              <a:r>
                <a:rPr lang="zh-CN" altLang="zh-CN" sz="1600" dirty="0" smtClean="0">
                  <a:solidFill>
                    <a:srgbClr val="000000"/>
                  </a:solidFill>
                  <a:latin typeface="黑体"/>
                  <a:ea typeface="黑体"/>
                </a:rPr>
                <a:t>等</a:t>
              </a:r>
              <a:endParaRPr lang="en-US" altLang="zh-CN" sz="1600" dirty="0" smtClean="0">
                <a:solidFill>
                  <a:srgbClr val="000000"/>
                </a:solidFill>
                <a:latin typeface="黑体"/>
                <a:ea typeface="黑体"/>
              </a:endParaRPr>
            </a:p>
            <a:p>
              <a:r>
                <a:rPr lang="zh-CN" altLang="zh-CN" sz="1600" dirty="0" smtClean="0">
                  <a:solidFill>
                    <a:srgbClr val="000000"/>
                  </a:solidFill>
                  <a:latin typeface="黑体"/>
                  <a:ea typeface="黑体"/>
                </a:rPr>
                <a:t>经济活动</a:t>
              </a:r>
              <a:r>
                <a:rPr lang="zh-CN" altLang="zh-CN" sz="1600" dirty="0">
                  <a:solidFill>
                    <a:srgbClr val="000000"/>
                  </a:solidFill>
                  <a:latin typeface="黑体"/>
                  <a:ea typeface="黑体"/>
                </a:rPr>
                <a:t>的组织 </a:t>
              </a:r>
              <a:endParaRPr lang="zh-CN" altLang="en-US" sz="1600" b="1" dirty="0">
                <a:solidFill>
                  <a:srgbClr val="000000"/>
                </a:solidFill>
                <a:latin typeface="黑体"/>
                <a:ea typeface="黑体"/>
              </a:endParaRPr>
            </a:p>
          </p:txBody>
        </p:sp>
        <p:sp>
          <p:nvSpPr>
            <p:cNvPr id="58" name="TextBox 24"/>
            <p:cNvSpPr txBox="1"/>
            <p:nvPr/>
          </p:nvSpPr>
          <p:spPr>
            <a:xfrm>
              <a:off x="5508104" y="1441326"/>
              <a:ext cx="1067447" cy="342646"/>
            </a:xfrm>
            <a:prstGeom prst="rect">
              <a:avLst/>
            </a:prstGeom>
            <a:noFill/>
          </p:spPr>
          <p:txBody>
            <a:bodyPr wrap="none" lIns="65012" tIns="32506" rIns="65012" bIns="32506" rtlCol="0">
              <a:spAutoFit/>
            </a:bodyPr>
            <a:lstStyle/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功能特征</a:t>
              </a:r>
              <a:endParaRPr lang="zh-CN" altLang="en-US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 12"/>
          <p:cNvGrpSpPr/>
          <p:nvPr/>
        </p:nvGrpSpPr>
        <p:grpSpPr>
          <a:xfrm>
            <a:off x="5580112" y="2643758"/>
            <a:ext cx="2132809" cy="990137"/>
            <a:chOff x="5580112" y="2643758"/>
            <a:chExt cx="2132809" cy="990137"/>
          </a:xfrm>
        </p:grpSpPr>
        <p:sp>
          <p:nvSpPr>
            <p:cNvPr id="54" name="TextBox 24"/>
            <p:cNvSpPr txBox="1"/>
            <p:nvPr/>
          </p:nvSpPr>
          <p:spPr>
            <a:xfrm>
              <a:off x="5940152" y="3075806"/>
              <a:ext cx="1772769" cy="558089"/>
            </a:xfrm>
            <a:prstGeom prst="rect">
              <a:avLst/>
            </a:prstGeom>
            <a:noFill/>
          </p:spPr>
          <p:txBody>
            <a:bodyPr wrap="none" lIns="65012" tIns="32506" rIns="65012" bIns="32506" rtlCol="0">
              <a:spAutoFit/>
            </a:bodyPr>
            <a:lstStyle/>
            <a:p>
              <a:r>
                <a:rPr lang="zh-CN" altLang="zh-CN" sz="1600" dirty="0">
                  <a:latin typeface="黑体"/>
                  <a:ea typeface="黑体"/>
                </a:rPr>
                <a:t>是一个由多种</a:t>
              </a:r>
              <a:r>
                <a:rPr lang="zh-CN" altLang="zh-CN" sz="1600" dirty="0" smtClean="0">
                  <a:latin typeface="黑体"/>
                  <a:ea typeface="黑体"/>
                </a:rPr>
                <a:t>要素</a:t>
              </a:r>
              <a:endParaRPr lang="en-US" altLang="zh-CN" sz="1600" dirty="0" smtClean="0">
                <a:latin typeface="黑体"/>
                <a:ea typeface="黑体"/>
              </a:endParaRPr>
            </a:p>
            <a:p>
              <a:r>
                <a:rPr lang="zh-CN" altLang="zh-CN" sz="1600" dirty="0" smtClean="0">
                  <a:latin typeface="黑体"/>
                  <a:ea typeface="黑体"/>
                </a:rPr>
                <a:t>组</a:t>
              </a:r>
              <a:r>
                <a:rPr lang="zh-CN" altLang="zh-CN" sz="1600" dirty="0">
                  <a:latin typeface="黑体"/>
                  <a:ea typeface="黑体"/>
                </a:rPr>
                <a:t>成的有机系统 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黑体"/>
                <a:ea typeface="黑体"/>
              </a:endParaRPr>
            </a:p>
          </p:txBody>
        </p:sp>
        <p:sp>
          <p:nvSpPr>
            <p:cNvPr id="60" name="TextBox 24"/>
            <p:cNvSpPr txBox="1"/>
            <p:nvPr/>
          </p:nvSpPr>
          <p:spPr>
            <a:xfrm>
              <a:off x="5580112" y="2643758"/>
              <a:ext cx="1067447" cy="342646"/>
            </a:xfrm>
            <a:prstGeom prst="rect">
              <a:avLst/>
            </a:prstGeom>
            <a:noFill/>
          </p:spPr>
          <p:txBody>
            <a:bodyPr wrap="none" lIns="65012" tIns="32506" rIns="65012" bIns="32506" rtlCol="0">
              <a:spAutoFit/>
            </a:bodyPr>
            <a:lstStyle/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系统特征</a:t>
              </a:r>
              <a:endParaRPr lang="zh-CN" altLang="en-US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 11"/>
          <p:cNvGrpSpPr/>
          <p:nvPr/>
        </p:nvGrpSpPr>
        <p:grpSpPr>
          <a:xfrm>
            <a:off x="5626974" y="3867894"/>
            <a:ext cx="2704930" cy="977561"/>
            <a:chOff x="5626974" y="3867894"/>
            <a:chExt cx="2704930" cy="977561"/>
          </a:xfrm>
        </p:grpSpPr>
        <p:sp>
          <p:nvSpPr>
            <p:cNvPr id="59" name="TextBox 24"/>
            <p:cNvSpPr txBox="1"/>
            <p:nvPr/>
          </p:nvSpPr>
          <p:spPr>
            <a:xfrm>
              <a:off x="5626974" y="3867894"/>
              <a:ext cx="1067447" cy="342646"/>
            </a:xfrm>
            <a:prstGeom prst="rect">
              <a:avLst/>
            </a:prstGeom>
            <a:noFill/>
          </p:spPr>
          <p:txBody>
            <a:bodyPr wrap="none" lIns="65012" tIns="32506" rIns="65012" bIns="32506" rtlCol="0">
              <a:spAutoFit/>
            </a:bodyPr>
            <a:lstStyle/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人格特征</a:t>
              </a:r>
              <a:endParaRPr lang="zh-CN" altLang="en-US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1" name="TextBox 24"/>
            <p:cNvSpPr txBox="1"/>
            <p:nvPr/>
          </p:nvSpPr>
          <p:spPr>
            <a:xfrm>
              <a:off x="5943582" y="4287366"/>
              <a:ext cx="2388322" cy="558089"/>
            </a:xfrm>
            <a:prstGeom prst="rect">
              <a:avLst/>
            </a:prstGeom>
            <a:noFill/>
          </p:spPr>
          <p:txBody>
            <a:bodyPr wrap="none" lIns="65012" tIns="32506" rIns="65012" bIns="32506" rtlCol="0">
              <a:spAutoFit/>
            </a:bodyPr>
            <a:lstStyle/>
            <a:p>
              <a:pPr algn="r"/>
              <a:r>
                <a:rPr lang="zh-CN" altLang="zh-CN" sz="1600" dirty="0">
                  <a:latin typeface="黑体"/>
                  <a:ea typeface="黑体"/>
                </a:rPr>
                <a:t>具有法人资格，具有</a:t>
              </a:r>
              <a:r>
                <a:rPr lang="zh-CN" altLang="zh-CN" sz="1600" dirty="0" smtClean="0">
                  <a:latin typeface="黑体"/>
                  <a:ea typeface="黑体"/>
                </a:rPr>
                <a:t>民事</a:t>
              </a:r>
              <a:endParaRPr lang="en-US" altLang="zh-CN" sz="1600" dirty="0" smtClean="0">
                <a:latin typeface="黑体"/>
                <a:ea typeface="黑体"/>
              </a:endParaRPr>
            </a:p>
            <a:p>
              <a:pPr algn="r"/>
              <a:r>
                <a:rPr lang="zh-CN" altLang="zh-CN" sz="1600" dirty="0" smtClean="0">
                  <a:latin typeface="黑体"/>
                  <a:ea typeface="黑体"/>
                </a:rPr>
                <a:t>权</a:t>
              </a:r>
              <a:r>
                <a:rPr lang="zh-CN" altLang="zh-CN" sz="1600" dirty="0">
                  <a:latin typeface="黑体"/>
                  <a:ea typeface="黑体"/>
                </a:rPr>
                <a:t>利和民事行为能力 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黑体"/>
                <a:ea typeface="黑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1096941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9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65" grpId="0" animBg="1"/>
      <p:bldP spid="92" grpId="0" animBg="1"/>
      <p:bldP spid="93" grpId="0" animBg="1"/>
      <p:bldP spid="99" grpId="0" animBg="1"/>
      <p:bldP spid="100" grpId="0" animBg="1"/>
      <p:bldP spid="122" grpId="0" animBg="1"/>
      <p:bldP spid="123" grpId="0" animBg="1"/>
      <p:bldP spid="129" grpId="0" animBg="1"/>
      <p:bldP spid="130" grpId="0" animBg="1"/>
      <p:bldP spid="40" grpId="0" animBg="1"/>
      <p:bldP spid="4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Rectangle 2"/>
          <p:cNvSpPr>
            <a:spLocks noChangeArrowheads="1"/>
          </p:cNvSpPr>
          <p:nvPr/>
        </p:nvSpPr>
        <p:spPr bwMode="auto">
          <a:xfrm flipH="1">
            <a:off x="4644008" y="1275606"/>
            <a:ext cx="3672000" cy="2880320"/>
          </a:xfrm>
          <a:prstGeom prst="snip2DiagRect">
            <a:avLst/>
          </a:prstGeom>
          <a:solidFill>
            <a:schemeClr val="accent1">
              <a:lumMod val="40000"/>
              <a:lumOff val="60000"/>
              <a:alpha val="95000"/>
            </a:schemeClr>
          </a:solidFill>
          <a:ln w="9525">
            <a:noFill/>
            <a:miter lim="800000"/>
            <a:headEnd/>
            <a:tailEnd/>
          </a:ln>
        </p:spPr>
        <p:txBody>
          <a:bodyPr lIns="68566" tIns="34283" rIns="68566" bIns="34283" anchor="ctr"/>
          <a:lstStyle/>
          <a:p>
            <a:endParaRPr lang="zh-CN" altLang="en-US">
              <a:solidFill>
                <a:srgbClr val="F2F2F2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150" name="剪去对角的矩形 149"/>
          <p:cNvSpPr/>
          <p:nvPr/>
        </p:nvSpPr>
        <p:spPr>
          <a:xfrm>
            <a:off x="971600" y="1275606"/>
            <a:ext cx="3656450" cy="2592288"/>
          </a:xfrm>
          <a:prstGeom prst="snip2Diag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3" rIns="68566" bIns="34283" rtlCol="0" anchor="ctr"/>
          <a:lstStyle/>
          <a:p>
            <a:pPr algn="ctr"/>
            <a:endParaRPr lang="zh-CN" altLang="en-US">
              <a:solidFill>
                <a:srgbClr val="007FDE"/>
              </a:solidFill>
            </a:endParaRPr>
          </a:p>
        </p:txBody>
      </p:sp>
      <p:sp>
        <p:nvSpPr>
          <p:cNvPr id="151" name="矩形 104"/>
          <p:cNvSpPr>
            <a:spLocks noChangeArrowheads="1"/>
          </p:cNvSpPr>
          <p:nvPr/>
        </p:nvSpPr>
        <p:spPr bwMode="auto">
          <a:xfrm>
            <a:off x="1954566" y="1288182"/>
            <a:ext cx="2305719" cy="438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60" tIns="34280" rIns="68560" bIns="34280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企业的组织目标</a:t>
            </a:r>
            <a:endParaRPr lang="en-US" sz="2400" b="1" dirty="0">
              <a:solidFill>
                <a:srgbClr val="F2F2F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2" name="矩形 47"/>
          <p:cNvSpPr>
            <a:spLocks noChangeArrowheads="1"/>
          </p:cNvSpPr>
          <p:nvPr/>
        </p:nvSpPr>
        <p:spPr bwMode="auto">
          <a:xfrm>
            <a:off x="1119046" y="1779662"/>
            <a:ext cx="3384375" cy="1792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60" tIns="34280" rIns="68560" bIns="34280">
            <a:spAutoFit/>
          </a:bodyPr>
          <a:lstStyle/>
          <a:p>
            <a:pPr lvl="0"/>
            <a:r>
              <a:rPr lang="zh-CN" altLang="zh-CN" sz="1600" dirty="0">
                <a:solidFill>
                  <a:schemeClr val="bg1"/>
                </a:solidFill>
                <a:latin typeface="黑体"/>
                <a:ea typeface="黑体"/>
              </a:rPr>
              <a:t>企业的组织目标是指企业为了生存和发展，要追求利润、追求企业规模的不断扩大和追求企业长远的经济效益。主要表现在对以下一些具体指标的追求上：产品品种、产量、质量、固定资产规模、市场占有率、利润额、上缴税金和福利基金等。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971600" y="123478"/>
            <a:ext cx="252028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200" dirty="0" smtClean="0">
                <a:latin typeface="黑体"/>
                <a:ea typeface="黑体"/>
              </a:rPr>
              <a:t>企业目标</a:t>
            </a:r>
            <a:endParaRPr kumimoji="1" lang="zh-CN" altLang="en-US" sz="3200" dirty="0">
              <a:latin typeface="黑体"/>
              <a:ea typeface="黑体"/>
            </a:endParaRPr>
          </a:p>
        </p:txBody>
      </p:sp>
      <p:sp>
        <p:nvSpPr>
          <p:cNvPr id="56" name="矩形 104"/>
          <p:cNvSpPr>
            <a:spLocks noChangeArrowheads="1"/>
          </p:cNvSpPr>
          <p:nvPr/>
        </p:nvSpPr>
        <p:spPr bwMode="auto">
          <a:xfrm>
            <a:off x="4932040" y="1275606"/>
            <a:ext cx="2305719" cy="438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60" tIns="34280" rIns="68560" bIns="34280">
            <a:spAutoFit/>
          </a:bodyPr>
          <a:lstStyle/>
          <a:p>
            <a:pPr algn="r"/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企业的社会责任</a:t>
            </a:r>
            <a:endParaRPr lang="en-US" sz="2400" b="1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7" name="矩形 47"/>
          <p:cNvSpPr>
            <a:spLocks noChangeArrowheads="1"/>
          </p:cNvSpPr>
          <p:nvPr/>
        </p:nvSpPr>
        <p:spPr bwMode="auto">
          <a:xfrm>
            <a:off x="4689889" y="1757958"/>
            <a:ext cx="3554519" cy="228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60" tIns="34280" rIns="68560" bIns="34280">
            <a:spAutoFit/>
          </a:bodyPr>
          <a:lstStyle/>
          <a:p>
            <a:pPr lvl="0"/>
            <a:r>
              <a:rPr lang="zh-CN" altLang="en-US" sz="1600" dirty="0" smtClean="0">
                <a:solidFill>
                  <a:srgbClr val="000000"/>
                </a:solidFill>
                <a:latin typeface="黑体"/>
                <a:ea typeface="黑体"/>
              </a:rPr>
              <a:t>   </a:t>
            </a:r>
            <a:r>
              <a:rPr lang="zh-CN" altLang="zh-CN" sz="1600" dirty="0" smtClean="0">
                <a:solidFill>
                  <a:srgbClr val="000000"/>
                </a:solidFill>
                <a:latin typeface="黑体"/>
                <a:ea typeface="黑体"/>
              </a:rPr>
              <a:t>首先</a:t>
            </a:r>
            <a:r>
              <a:rPr lang="zh-CN" altLang="zh-CN" sz="1600" dirty="0">
                <a:solidFill>
                  <a:srgbClr val="000000"/>
                </a:solidFill>
                <a:latin typeface="黑体"/>
                <a:ea typeface="黑体"/>
              </a:rPr>
              <a:t>，要以自己的生产经营活动来满足社会需要，包括个人的物质和精神需要，也包括社会的共同需要，这种共同的需要表现为企业的社会责任；</a:t>
            </a:r>
          </a:p>
          <a:p>
            <a:pPr lvl="0"/>
            <a:r>
              <a:rPr lang="zh-CN" altLang="en-US" sz="1600" dirty="0" smtClean="0">
                <a:solidFill>
                  <a:srgbClr val="000000"/>
                </a:solidFill>
                <a:latin typeface="黑体"/>
                <a:ea typeface="黑体"/>
              </a:rPr>
              <a:t>   </a:t>
            </a:r>
            <a:r>
              <a:rPr lang="zh-CN" altLang="zh-CN" sz="1600" dirty="0" smtClean="0">
                <a:solidFill>
                  <a:srgbClr val="000000"/>
                </a:solidFill>
                <a:latin typeface="黑体"/>
                <a:ea typeface="黑体"/>
              </a:rPr>
              <a:t>其</a:t>
            </a:r>
            <a:r>
              <a:rPr lang="zh-CN" altLang="zh-CN" sz="1600" dirty="0">
                <a:solidFill>
                  <a:srgbClr val="000000"/>
                </a:solidFill>
                <a:latin typeface="黑体"/>
                <a:ea typeface="黑体"/>
              </a:rPr>
              <a:t>次，企业需要不断创造和提供就业机会；</a:t>
            </a:r>
          </a:p>
          <a:p>
            <a:pPr lvl="0"/>
            <a:r>
              <a:rPr lang="zh-CN" altLang="en-US" sz="1600" dirty="0" smtClean="0">
                <a:solidFill>
                  <a:srgbClr val="000000"/>
                </a:solidFill>
                <a:latin typeface="黑体"/>
                <a:ea typeface="黑体"/>
              </a:rPr>
              <a:t>   </a:t>
            </a:r>
            <a:r>
              <a:rPr lang="zh-CN" altLang="zh-CN" sz="1600" dirty="0" smtClean="0">
                <a:solidFill>
                  <a:srgbClr val="000000"/>
                </a:solidFill>
                <a:latin typeface="黑体"/>
                <a:ea typeface="黑体"/>
              </a:rPr>
              <a:t>最后</a:t>
            </a:r>
            <a:r>
              <a:rPr lang="zh-CN" altLang="zh-CN" sz="1600" dirty="0">
                <a:solidFill>
                  <a:srgbClr val="000000"/>
                </a:solidFill>
                <a:latin typeface="黑体"/>
                <a:ea typeface="黑体"/>
              </a:rPr>
              <a:t>，保护环境也是企业必须承担的社会责任，这一点在今天显得尤其重要。</a:t>
            </a:r>
          </a:p>
        </p:txBody>
      </p:sp>
    </p:spTree>
    <p:extLst>
      <p:ext uri="{BB962C8B-B14F-4D97-AF65-F5344CB8AC3E}">
        <p14:creationId xmlns:p14="http://schemas.microsoft.com/office/powerpoint/2010/main" val="296311709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3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3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9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150" grpId="0" animBg="1"/>
      <p:bldP spid="151" grpId="0"/>
      <p:bldP spid="152" grpId="0"/>
      <p:bldP spid="56" grpId="0"/>
      <p:bldP spid="5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lock Arc 51"/>
          <p:cNvSpPr/>
          <p:nvPr/>
        </p:nvSpPr>
        <p:spPr>
          <a:xfrm>
            <a:off x="925713" y="1728758"/>
            <a:ext cx="1663609" cy="1662113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anchor="ctr"/>
          <a:lstStyle/>
          <a:p>
            <a:pPr algn="ctr" defTabSz="1031408">
              <a:defRPr/>
            </a:pPr>
            <a:endParaRPr lang="en-US" sz="19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Block Arc 52"/>
          <p:cNvSpPr/>
          <p:nvPr/>
        </p:nvSpPr>
        <p:spPr>
          <a:xfrm rot="10800000">
            <a:off x="2332161" y="1725583"/>
            <a:ext cx="1663609" cy="166370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1" tIns="34276" rIns="68551" bIns="342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14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Block Arc 53"/>
          <p:cNvSpPr/>
          <p:nvPr/>
        </p:nvSpPr>
        <p:spPr>
          <a:xfrm>
            <a:off x="3740196" y="1728758"/>
            <a:ext cx="1663609" cy="1662113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anchor="ctr"/>
          <a:lstStyle/>
          <a:p>
            <a:pPr algn="ctr" defTabSz="1031408">
              <a:defRPr/>
            </a:pPr>
            <a:endParaRPr lang="en-US" sz="19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Block Arc 54"/>
          <p:cNvSpPr/>
          <p:nvPr/>
        </p:nvSpPr>
        <p:spPr>
          <a:xfrm rot="10800000">
            <a:off x="5146643" y="1725583"/>
            <a:ext cx="1663609" cy="166370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1" tIns="34276" rIns="68551" bIns="342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14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Block Arc 55"/>
          <p:cNvSpPr/>
          <p:nvPr/>
        </p:nvSpPr>
        <p:spPr>
          <a:xfrm>
            <a:off x="6554680" y="1728758"/>
            <a:ext cx="1663609" cy="1662113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anchor="ctr"/>
          <a:lstStyle/>
          <a:p>
            <a:pPr algn="ctr" defTabSz="1031408">
              <a:defRPr/>
            </a:pPr>
            <a:endParaRPr lang="en-US" sz="19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>
            <a:off x="1278119" y="2093883"/>
            <a:ext cx="966734" cy="966788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82838" tIns="182838" rIns="157972" bIns="157972" spcCol="903" anchor="ctr"/>
          <a:lstStyle/>
          <a:p>
            <a:pPr algn="ctr" defTabSz="888813">
              <a:spcAft>
                <a:spcPct val="35000"/>
              </a:spcAft>
              <a:defRPr/>
            </a:pPr>
            <a:r>
              <a:rPr lang="en-US" sz="3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4" name="Freeform 63"/>
          <p:cNvSpPr/>
          <p:nvPr/>
        </p:nvSpPr>
        <p:spPr>
          <a:xfrm>
            <a:off x="2687742" y="2093883"/>
            <a:ext cx="966734" cy="966788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1" tIns="34276" rIns="68551" bIns="342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r>
              <a:rPr lang="en-US" sz="3600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5" name="Freeform 64"/>
          <p:cNvSpPr/>
          <p:nvPr/>
        </p:nvSpPr>
        <p:spPr>
          <a:xfrm>
            <a:off x="4097364" y="2093883"/>
            <a:ext cx="966734" cy="966788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82838" tIns="182838" rIns="157972" bIns="157972" spcCol="903" anchor="ctr"/>
          <a:lstStyle/>
          <a:p>
            <a:pPr algn="ctr" defTabSz="888813">
              <a:spcAft>
                <a:spcPct val="35000"/>
              </a:spcAft>
              <a:defRPr/>
            </a:pPr>
            <a:r>
              <a:rPr lang="en-US" sz="3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6" name="Freeform 65"/>
          <p:cNvSpPr/>
          <p:nvPr/>
        </p:nvSpPr>
        <p:spPr>
          <a:xfrm>
            <a:off x="5506988" y="2093883"/>
            <a:ext cx="966734" cy="966788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1" tIns="34276" rIns="68551" bIns="342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r>
              <a:rPr lang="en-US" sz="3600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67" name="Freeform 66"/>
          <p:cNvSpPr/>
          <p:nvPr/>
        </p:nvSpPr>
        <p:spPr>
          <a:xfrm>
            <a:off x="6918197" y="2093883"/>
            <a:ext cx="965147" cy="966788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82838" tIns="182838" rIns="157972" bIns="157972" spcCol="903" anchor="ctr"/>
          <a:lstStyle/>
          <a:p>
            <a:pPr algn="ctr" defTabSz="888813">
              <a:spcAft>
                <a:spcPct val="35000"/>
              </a:spcAft>
              <a:defRPr/>
            </a:pPr>
            <a:r>
              <a:rPr lang="en-US" sz="3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683568" y="3219822"/>
            <a:ext cx="1833005" cy="298082"/>
          </a:xfrm>
          <a:prstGeom prst="rect">
            <a:avLst/>
          </a:prstGeom>
        </p:spPr>
        <p:txBody>
          <a:bodyPr vert="horz" lIns="0" tIns="73847" rIns="0" bIns="73847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 smtClean="0">
                <a:solidFill>
                  <a:srgbClr val="000000"/>
                </a:solidFill>
                <a:ea typeface="微软雅黑" panose="020B0503020204020204" pitchFamily="34" charset="-122"/>
              </a:rPr>
              <a:t>按社会风角度划分</a:t>
            </a:r>
            <a:endParaRPr lang="zh-CN" altLang="en-US" sz="1800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683568" y="3579862"/>
            <a:ext cx="2664296" cy="41135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zh-CN" altLang="zh-CN" sz="1600" dirty="0">
                <a:solidFill>
                  <a:schemeClr val="tx1"/>
                </a:solidFill>
                <a:latin typeface="黑体"/>
                <a:ea typeface="黑体"/>
              </a:rPr>
              <a:t>分为工业企业、农业企业、商业企业、建筑安装企业、交通运输企业、金融企业、电讯企业等类型 </a:t>
            </a:r>
            <a:endParaRPr lang="en-GB" altLang="zh-CN" sz="1600" dirty="0">
              <a:solidFill>
                <a:schemeClr val="tx1"/>
              </a:solidFill>
              <a:latin typeface="黑体"/>
              <a:ea typeface="黑体"/>
              <a:cs typeface="+mn-ea"/>
              <a:sym typeface="+mn-lt"/>
            </a:endParaRPr>
          </a:p>
        </p:txBody>
      </p:sp>
      <p:sp>
        <p:nvSpPr>
          <p:cNvPr id="35" name="Text Placeholder 7"/>
          <p:cNvSpPr txBox="1">
            <a:spLocks/>
          </p:cNvSpPr>
          <p:nvPr/>
        </p:nvSpPr>
        <p:spPr>
          <a:xfrm>
            <a:off x="2447472" y="1059582"/>
            <a:ext cx="1908504" cy="215601"/>
          </a:xfrm>
          <a:prstGeom prst="rect">
            <a:avLst/>
          </a:prstGeom>
        </p:spPr>
        <p:txBody>
          <a:bodyPr vert="horz" lIns="0" tIns="73847" rIns="0" bIns="73847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 smtClean="0">
                <a:solidFill>
                  <a:srgbClr val="000000"/>
                </a:solidFill>
                <a:ea typeface="微软雅黑" panose="020B0503020204020204" pitchFamily="34" charset="-122"/>
              </a:rPr>
              <a:t>按企业规模分类</a:t>
            </a:r>
            <a:endParaRPr lang="zh-CN" altLang="en-US" sz="1800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36" name="Text Placeholder 2"/>
          <p:cNvSpPr txBox="1">
            <a:spLocks/>
          </p:cNvSpPr>
          <p:nvPr/>
        </p:nvSpPr>
        <p:spPr>
          <a:xfrm>
            <a:off x="2483768" y="1347614"/>
            <a:ext cx="1980513" cy="87844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zh-CN" altLang="zh-CN" sz="1600" dirty="0" smtClean="0">
                <a:solidFill>
                  <a:schemeClr val="tx1"/>
                </a:solidFill>
                <a:latin typeface="黑体"/>
                <a:ea typeface="黑体"/>
              </a:rPr>
              <a:t>分为大型企业、</a:t>
            </a:r>
            <a:endParaRPr lang="en-US" altLang="zh-CN" sz="1600" dirty="0" smtClean="0">
              <a:solidFill>
                <a:schemeClr val="tx1"/>
              </a:solidFill>
              <a:latin typeface="黑体"/>
              <a:ea typeface="黑体"/>
            </a:endParaRPr>
          </a:p>
          <a:p>
            <a:pPr algn="l">
              <a:lnSpc>
                <a:spcPct val="100000"/>
              </a:lnSpc>
            </a:pPr>
            <a:r>
              <a:rPr lang="zh-CN" altLang="zh-CN" sz="1600" dirty="0" smtClean="0">
                <a:solidFill>
                  <a:schemeClr val="tx1"/>
                </a:solidFill>
                <a:latin typeface="黑体"/>
                <a:ea typeface="黑体"/>
              </a:rPr>
              <a:t>中型企业、</a:t>
            </a:r>
            <a:endParaRPr lang="en-US" altLang="zh-CN" sz="1600" dirty="0" smtClean="0">
              <a:solidFill>
                <a:schemeClr val="tx1"/>
              </a:solidFill>
              <a:latin typeface="黑体"/>
              <a:ea typeface="黑体"/>
            </a:endParaRPr>
          </a:p>
          <a:p>
            <a:pPr algn="l">
              <a:lnSpc>
                <a:spcPct val="100000"/>
              </a:lnSpc>
            </a:pPr>
            <a:r>
              <a:rPr lang="zh-CN" altLang="zh-CN" sz="1600" dirty="0" smtClean="0">
                <a:solidFill>
                  <a:schemeClr val="tx1"/>
                </a:solidFill>
                <a:latin typeface="黑体"/>
                <a:ea typeface="黑体"/>
              </a:rPr>
              <a:t>小型企业</a:t>
            </a:r>
            <a:endParaRPr lang="en-GB" altLang="zh-CN" sz="1600" dirty="0">
              <a:solidFill>
                <a:schemeClr val="tx1"/>
              </a:solidFill>
              <a:latin typeface="黑体"/>
              <a:ea typeface="黑体"/>
              <a:cs typeface="+mn-ea"/>
              <a:sym typeface="+mn-lt"/>
            </a:endParaRP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3851920" y="3363838"/>
            <a:ext cx="1998272" cy="268485"/>
          </a:xfrm>
          <a:prstGeom prst="rect">
            <a:avLst/>
          </a:prstGeom>
        </p:spPr>
        <p:txBody>
          <a:bodyPr vert="horz" lIns="0" tIns="73847" rIns="0" bIns="73847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1800" dirty="0">
                <a:latin typeface="黑体"/>
                <a:ea typeface="黑体"/>
              </a:rPr>
              <a:t>根据企业生产力各要素所占比例 </a:t>
            </a:r>
            <a:endParaRPr lang="zh-CN" altLang="en-US" sz="1800" dirty="0">
              <a:solidFill>
                <a:schemeClr val="bg1">
                  <a:lumMod val="50000"/>
                </a:schemeClr>
              </a:solidFill>
              <a:latin typeface="黑体"/>
              <a:ea typeface="黑体"/>
            </a:endParaRP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>
            <a:off x="3869871" y="3801083"/>
            <a:ext cx="2286305" cy="41135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zh-CN" altLang="zh-CN" sz="1600" dirty="0">
                <a:solidFill>
                  <a:schemeClr val="tx1"/>
                </a:solidFill>
                <a:latin typeface="黑体"/>
                <a:ea typeface="黑体"/>
              </a:rPr>
              <a:t>分为劳动密集型企业、</a:t>
            </a:r>
            <a:r>
              <a:rPr lang="zh-CN" altLang="zh-CN" sz="1600" dirty="0" smtClean="0">
                <a:solidFill>
                  <a:schemeClr val="tx1"/>
                </a:solidFill>
                <a:latin typeface="黑体"/>
                <a:ea typeface="黑体"/>
              </a:rPr>
              <a:t>资金密集型企业及</a:t>
            </a:r>
            <a:endParaRPr lang="en-US" altLang="zh-CN" sz="1600" dirty="0" smtClean="0">
              <a:solidFill>
                <a:schemeClr val="tx1"/>
              </a:solidFill>
              <a:latin typeface="黑体"/>
              <a:ea typeface="黑体"/>
            </a:endParaRPr>
          </a:p>
          <a:p>
            <a:pPr algn="l">
              <a:lnSpc>
                <a:spcPct val="100000"/>
              </a:lnSpc>
            </a:pPr>
            <a:r>
              <a:rPr lang="zh-CN" altLang="zh-CN" sz="1600" dirty="0" smtClean="0">
                <a:solidFill>
                  <a:schemeClr val="tx1"/>
                </a:solidFill>
                <a:latin typeface="黑体"/>
                <a:ea typeface="黑体"/>
              </a:rPr>
              <a:t>技术密集型企业 </a:t>
            </a:r>
            <a:endParaRPr lang="en-GB" altLang="zh-CN" sz="1600" dirty="0">
              <a:solidFill>
                <a:schemeClr val="tx1"/>
              </a:solidFill>
              <a:latin typeface="黑体"/>
              <a:ea typeface="黑体"/>
              <a:cs typeface="+mn-ea"/>
              <a:sym typeface="+mn-lt"/>
            </a:endParaRPr>
          </a:p>
        </p:txBody>
      </p:sp>
      <p:sp>
        <p:nvSpPr>
          <p:cNvPr id="39" name="Text Placeholder 7"/>
          <p:cNvSpPr txBox="1">
            <a:spLocks/>
          </p:cNvSpPr>
          <p:nvPr/>
        </p:nvSpPr>
        <p:spPr>
          <a:xfrm>
            <a:off x="5076056" y="1059582"/>
            <a:ext cx="2808311" cy="288032"/>
          </a:xfrm>
          <a:prstGeom prst="rect">
            <a:avLst/>
          </a:prstGeom>
        </p:spPr>
        <p:txBody>
          <a:bodyPr vert="horz" lIns="0" tIns="73847" rIns="0" bIns="73847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 smtClean="0">
                <a:solidFill>
                  <a:schemeClr val="tx1"/>
                </a:solidFill>
                <a:latin typeface="黑体"/>
                <a:ea typeface="黑体"/>
              </a:rPr>
              <a:t>按</a:t>
            </a:r>
            <a:r>
              <a:rPr lang="zh-CN" altLang="zh-CN" sz="2000" dirty="0" smtClean="0">
                <a:solidFill>
                  <a:schemeClr val="tx1"/>
                </a:solidFill>
                <a:latin typeface="黑体"/>
                <a:ea typeface="黑体"/>
              </a:rPr>
              <a:t>企业</a:t>
            </a:r>
            <a:r>
              <a:rPr lang="zh-CN" altLang="zh-CN" sz="2000" dirty="0">
                <a:solidFill>
                  <a:schemeClr val="tx1"/>
                </a:solidFill>
                <a:latin typeface="黑体"/>
                <a:ea typeface="黑体"/>
              </a:rPr>
              <a:t>所有制性质不同 </a:t>
            </a:r>
            <a:endParaRPr lang="zh-CN" altLang="en-US" sz="2000" dirty="0">
              <a:solidFill>
                <a:schemeClr val="tx1"/>
              </a:solidFill>
              <a:latin typeface="黑体"/>
              <a:ea typeface="黑体"/>
            </a:endParaRPr>
          </a:p>
        </p:txBody>
      </p:sp>
      <p:sp>
        <p:nvSpPr>
          <p:cNvPr id="40" name="Text Placeholder 2"/>
          <p:cNvSpPr txBox="1">
            <a:spLocks/>
          </p:cNvSpPr>
          <p:nvPr/>
        </p:nvSpPr>
        <p:spPr>
          <a:xfrm>
            <a:off x="5076056" y="1333264"/>
            <a:ext cx="2920769" cy="412107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zh-CN" altLang="zh-CN" sz="1600" dirty="0">
                <a:solidFill>
                  <a:schemeClr val="tx1"/>
                </a:solidFill>
                <a:latin typeface="黑体"/>
                <a:ea typeface="黑体"/>
              </a:rPr>
              <a:t>分为国有企业、集体企业</a:t>
            </a:r>
            <a:r>
              <a:rPr lang="zh-CN" altLang="zh-CN" sz="1600" dirty="0" smtClean="0">
                <a:solidFill>
                  <a:schemeClr val="tx1"/>
                </a:solidFill>
                <a:latin typeface="黑体"/>
                <a:ea typeface="黑体"/>
              </a:rPr>
              <a:t>、</a:t>
            </a:r>
            <a:endParaRPr lang="en-US" altLang="zh-CN" sz="1600" dirty="0" smtClean="0">
              <a:solidFill>
                <a:schemeClr val="tx1"/>
              </a:solidFill>
              <a:latin typeface="黑体"/>
              <a:ea typeface="黑体"/>
            </a:endParaRPr>
          </a:p>
          <a:p>
            <a:pPr algn="l">
              <a:lnSpc>
                <a:spcPct val="100000"/>
              </a:lnSpc>
            </a:pPr>
            <a:r>
              <a:rPr lang="zh-CN" altLang="zh-CN" sz="1600" dirty="0" smtClean="0">
                <a:solidFill>
                  <a:schemeClr val="tx1"/>
                </a:solidFill>
                <a:latin typeface="黑体"/>
                <a:ea typeface="黑体"/>
              </a:rPr>
              <a:t>私营企业</a:t>
            </a:r>
            <a:r>
              <a:rPr lang="zh-CN" altLang="zh-CN" sz="1600" dirty="0">
                <a:solidFill>
                  <a:schemeClr val="tx1"/>
                </a:solidFill>
                <a:latin typeface="黑体"/>
                <a:ea typeface="黑体"/>
              </a:rPr>
              <a:t>、外商企业等 </a:t>
            </a:r>
            <a:endParaRPr lang="en-GB" altLang="zh-CN" sz="1600" dirty="0">
              <a:solidFill>
                <a:schemeClr val="tx1"/>
              </a:solidFill>
              <a:latin typeface="黑体"/>
              <a:ea typeface="黑体"/>
              <a:cs typeface="+mn-ea"/>
              <a:sym typeface="+mn-lt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6876256" y="3147814"/>
            <a:ext cx="1944216" cy="360040"/>
          </a:xfrm>
          <a:prstGeom prst="rect">
            <a:avLst/>
          </a:prstGeom>
        </p:spPr>
        <p:txBody>
          <a:bodyPr vert="horz" lIns="0" tIns="73847" rIns="0" bIns="73847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 smtClean="0">
                <a:solidFill>
                  <a:srgbClr val="000000"/>
                </a:solidFill>
                <a:ea typeface="微软雅黑" panose="020B0503020204020204" pitchFamily="34" charset="-122"/>
              </a:rPr>
              <a:t>按企业制度分类</a:t>
            </a:r>
            <a:endParaRPr lang="zh-CN" altLang="en-US" sz="2000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42" name="Text Placeholder 2"/>
          <p:cNvSpPr txBox="1">
            <a:spLocks/>
          </p:cNvSpPr>
          <p:nvPr/>
        </p:nvSpPr>
        <p:spPr>
          <a:xfrm>
            <a:off x="6876256" y="3534681"/>
            <a:ext cx="2016224" cy="73442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zh-CN" altLang="zh-CN" sz="1600" dirty="0">
                <a:solidFill>
                  <a:schemeClr val="tx1"/>
                </a:solidFill>
                <a:latin typeface="黑体"/>
                <a:ea typeface="黑体"/>
              </a:rPr>
              <a:t>分为个人业主制、合伙制和公司制 </a:t>
            </a:r>
            <a:endParaRPr lang="en-GB" altLang="zh-CN" sz="1600" dirty="0">
              <a:solidFill>
                <a:schemeClr val="tx1"/>
              </a:solidFill>
              <a:latin typeface="黑体"/>
              <a:ea typeface="黑体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71600" y="123478"/>
            <a:ext cx="252028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200" dirty="0" smtClean="0">
                <a:latin typeface="黑体"/>
                <a:ea typeface="黑体"/>
              </a:rPr>
              <a:t>企业的类型</a:t>
            </a:r>
            <a:endParaRPr kumimoji="1" lang="zh-CN" altLang="en-US" sz="3200" dirty="0">
              <a:latin typeface="黑体"/>
              <a:ea typeface="黑体"/>
            </a:endParaRPr>
          </a:p>
        </p:txBody>
      </p:sp>
    </p:spTree>
    <p:extLst>
      <p:ext uri="{BB962C8B-B14F-4D97-AF65-F5344CB8AC3E}">
        <p14:creationId xmlns:p14="http://schemas.microsoft.com/office/powerpoint/2010/main" val="1315922351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4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50"/>
                            </p:stCondLst>
                            <p:childTnLst>
                              <p:par>
                                <p:cTn id="27" presetID="2" presetClass="entr" presetSubtype="4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3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4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" presetClass="entr" presetSubtype="1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50"/>
                            </p:stCondLst>
                            <p:childTnLst>
                              <p:par>
                                <p:cTn id="5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75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4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250"/>
                            </p:stCondLst>
                            <p:childTnLst>
                              <p:par>
                                <p:cTn id="7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75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4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2" presetClass="entr" presetSubtype="1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50"/>
                            </p:stCondLst>
                            <p:childTnLst>
                              <p:par>
                                <p:cTn id="9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750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4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150"/>
                            </p:stCondLst>
                            <p:childTnLst>
                              <p:par>
                                <p:cTn id="10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4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4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4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 animBg="1"/>
      <p:bldP spid="65" grpId="0" animBg="1"/>
      <p:bldP spid="66" grpId="0" animBg="1"/>
      <p:bldP spid="67" grpId="0" animBg="1"/>
      <p:bldP spid="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/>
      <p:bldP spid="3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  <p:bldP spid="3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/>
      <p:bldP spid="4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44"/>
          <p:cNvGrpSpPr/>
          <p:nvPr/>
        </p:nvGrpSpPr>
        <p:grpSpPr>
          <a:xfrm flipH="1">
            <a:off x="4910026" y="1803300"/>
            <a:ext cx="1041050" cy="27000"/>
            <a:chOff x="2531312" y="2421168"/>
            <a:chExt cx="1388066" cy="36000"/>
          </a:xfrm>
          <a:solidFill>
            <a:schemeClr val="tx1">
              <a:lumMod val="50000"/>
              <a:lumOff val="50000"/>
            </a:schemeClr>
          </a:solidFill>
        </p:grpSpPr>
        <p:cxnSp>
          <p:nvCxnSpPr>
            <p:cNvPr id="246" name="直接连接符 245"/>
            <p:cNvCxnSpPr/>
            <p:nvPr/>
          </p:nvCxnSpPr>
          <p:spPr>
            <a:xfrm>
              <a:off x="2539779" y="2439168"/>
              <a:ext cx="1379599" cy="0"/>
            </a:xfrm>
            <a:prstGeom prst="line">
              <a:avLst/>
            </a:prstGeom>
            <a:grp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椭圆 246"/>
            <p:cNvSpPr/>
            <p:nvPr/>
          </p:nvSpPr>
          <p:spPr>
            <a:xfrm>
              <a:off x="2531312" y="2421168"/>
              <a:ext cx="36000" cy="36000"/>
            </a:xfrm>
            <a:prstGeom prst="ellipse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8"/>
          <p:cNvGrpSpPr/>
          <p:nvPr/>
        </p:nvGrpSpPr>
        <p:grpSpPr>
          <a:xfrm>
            <a:off x="2256297" y="1803300"/>
            <a:ext cx="1041050" cy="27000"/>
            <a:chOff x="2531312" y="2421168"/>
            <a:chExt cx="1388066" cy="36000"/>
          </a:xfrm>
          <a:solidFill>
            <a:schemeClr val="tx1">
              <a:lumMod val="50000"/>
              <a:lumOff val="50000"/>
            </a:schemeClr>
          </a:solidFill>
        </p:grpSpPr>
        <p:cxnSp>
          <p:nvCxnSpPr>
            <p:cNvPr id="243" name="直接连接符 242"/>
            <p:cNvCxnSpPr/>
            <p:nvPr/>
          </p:nvCxnSpPr>
          <p:spPr>
            <a:xfrm>
              <a:off x="2539779" y="2439168"/>
              <a:ext cx="1379599" cy="0"/>
            </a:xfrm>
            <a:prstGeom prst="line">
              <a:avLst/>
            </a:prstGeom>
            <a:grp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2531312" y="2421168"/>
              <a:ext cx="36000" cy="36000"/>
            </a:xfrm>
            <a:prstGeom prst="ellipse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18"/>
          <p:cNvGrpSpPr>
            <a:grpSpLocks/>
          </p:cNvGrpSpPr>
          <p:nvPr/>
        </p:nvGrpSpPr>
        <p:grpSpPr bwMode="auto">
          <a:xfrm>
            <a:off x="2891253" y="1637586"/>
            <a:ext cx="1994036" cy="1349530"/>
            <a:chOff x="0" y="0"/>
            <a:chExt cx="2093189" cy="1416774"/>
          </a:xfrm>
          <a:solidFill>
            <a:srgbClr val="CB1B3D"/>
          </a:solidFill>
        </p:grpSpPr>
        <p:sp>
          <p:nvSpPr>
            <p:cNvPr id="201" name="等腰三角形 19">
              <a:hlinkClick r:id="rId3"/>
            </p:cNvPr>
            <p:cNvSpPr>
              <a:spLocks noChangeArrowheads="1"/>
            </p:cNvSpPr>
            <p:nvPr/>
          </p:nvSpPr>
          <p:spPr bwMode="auto">
            <a:xfrm flipH="1" flipV="1">
              <a:off x="0" y="0"/>
              <a:ext cx="2093189" cy="1416774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1270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02" name="文本框 20"/>
            <p:cNvSpPr>
              <a:spLocks noChangeArrowheads="1"/>
            </p:cNvSpPr>
            <p:nvPr/>
          </p:nvSpPr>
          <p:spPr bwMode="auto">
            <a:xfrm>
              <a:off x="709935" y="122472"/>
              <a:ext cx="668373" cy="58160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3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3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" name="组合 21"/>
          <p:cNvGrpSpPr>
            <a:grpSpLocks/>
          </p:cNvGrpSpPr>
          <p:nvPr/>
        </p:nvGrpSpPr>
        <p:grpSpPr bwMode="auto">
          <a:xfrm>
            <a:off x="3929119" y="1637586"/>
            <a:ext cx="1995549" cy="1349530"/>
            <a:chOff x="0" y="0"/>
            <a:chExt cx="2093189" cy="1416774"/>
          </a:xfrm>
          <a:solidFill>
            <a:srgbClr val="CB1B3D"/>
          </a:solidFill>
        </p:grpSpPr>
        <p:sp>
          <p:nvSpPr>
            <p:cNvPr id="204" name="等腰三角形 22">
              <a:hlinkClick r:id="rId3"/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093189" cy="1416774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1270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05" name="文本框 23"/>
            <p:cNvSpPr>
              <a:spLocks noChangeArrowheads="1"/>
            </p:cNvSpPr>
            <p:nvPr/>
          </p:nvSpPr>
          <p:spPr bwMode="auto">
            <a:xfrm>
              <a:off x="712660" y="579708"/>
              <a:ext cx="667867" cy="58160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3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sz="3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24" name="TextBox 223"/>
          <p:cNvSpPr txBox="1"/>
          <p:nvPr/>
        </p:nvSpPr>
        <p:spPr>
          <a:xfrm>
            <a:off x="849300" y="2055118"/>
            <a:ext cx="1993744" cy="415484"/>
          </a:xfrm>
          <a:prstGeom prst="rect">
            <a:avLst/>
          </a:prstGeom>
          <a:noFill/>
        </p:spPr>
        <p:txBody>
          <a:bodyPr wrap="square" lIns="68566" tIns="34283" rIns="68566" bIns="3428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dirty="0">
                <a:latin typeface="黑体"/>
                <a:ea typeface="黑体"/>
              </a:rPr>
              <a:t>人、财、物、信息 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黑体"/>
              <a:ea typeface="黑体"/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6177892" y="2127126"/>
            <a:ext cx="2050809" cy="900232"/>
          </a:xfrm>
          <a:prstGeom prst="rect">
            <a:avLst/>
          </a:prstGeom>
          <a:noFill/>
        </p:spPr>
        <p:txBody>
          <a:bodyPr wrap="square" lIns="68566" tIns="34283" rIns="68566" bIns="34283" rtlCol="0">
            <a:spAutoFit/>
          </a:bodyPr>
          <a:lstStyle/>
          <a:p>
            <a:pPr lvl="0"/>
            <a:r>
              <a:rPr lang="en-US" altLang="zh-CN" dirty="0">
                <a:latin typeface="黑体"/>
                <a:ea typeface="黑体"/>
              </a:rPr>
              <a:t>1</a:t>
            </a:r>
            <a:r>
              <a:rPr lang="zh-CN" altLang="zh-CN" dirty="0">
                <a:latin typeface="黑体"/>
                <a:ea typeface="黑体"/>
              </a:rPr>
              <a:t>、供应过程 </a:t>
            </a:r>
            <a:r>
              <a:rPr lang="zh-CN" altLang="zh-CN" dirty="0" smtClean="0">
                <a:latin typeface="黑体"/>
                <a:ea typeface="黑体"/>
              </a:rPr>
              <a:t>；</a:t>
            </a:r>
            <a:endParaRPr lang="en-US" altLang="zh-CN" dirty="0" smtClean="0">
              <a:latin typeface="黑体"/>
              <a:ea typeface="黑体"/>
            </a:endParaRPr>
          </a:p>
          <a:p>
            <a:pPr lvl="0"/>
            <a:r>
              <a:rPr lang="en-US" altLang="zh-CN" dirty="0" smtClean="0">
                <a:latin typeface="黑体"/>
                <a:ea typeface="黑体"/>
              </a:rPr>
              <a:t>2</a:t>
            </a:r>
            <a:r>
              <a:rPr lang="zh-CN" altLang="zh-CN" dirty="0">
                <a:latin typeface="黑体"/>
                <a:ea typeface="黑体"/>
              </a:rPr>
              <a:t>、生产过程 </a:t>
            </a:r>
            <a:r>
              <a:rPr lang="zh-CN" altLang="zh-CN" dirty="0" smtClean="0">
                <a:latin typeface="黑体"/>
                <a:ea typeface="黑体"/>
              </a:rPr>
              <a:t>；</a:t>
            </a:r>
            <a:endParaRPr lang="en-US" altLang="zh-CN" dirty="0" smtClean="0">
              <a:latin typeface="黑体"/>
              <a:ea typeface="黑体"/>
            </a:endParaRPr>
          </a:p>
          <a:p>
            <a:pPr lvl="0"/>
            <a:r>
              <a:rPr lang="en-US" altLang="zh-CN" dirty="0" smtClean="0">
                <a:latin typeface="黑体"/>
                <a:ea typeface="黑体"/>
              </a:rPr>
              <a:t>3</a:t>
            </a:r>
            <a:r>
              <a:rPr lang="zh-CN" altLang="zh-CN" dirty="0">
                <a:latin typeface="黑体"/>
                <a:ea typeface="黑体"/>
              </a:rPr>
              <a:t>、销售过程</a:t>
            </a:r>
          </a:p>
        </p:txBody>
      </p:sp>
      <p:grpSp>
        <p:nvGrpSpPr>
          <p:cNvPr id="12" name="组合 3"/>
          <p:cNvGrpSpPr/>
          <p:nvPr/>
        </p:nvGrpSpPr>
        <p:grpSpPr>
          <a:xfrm>
            <a:off x="827584" y="1491630"/>
            <a:ext cx="1944216" cy="541694"/>
            <a:chOff x="1068521" y="2239458"/>
            <a:chExt cx="1488051" cy="569505"/>
          </a:xfrm>
        </p:grpSpPr>
        <p:sp>
          <p:nvSpPr>
            <p:cNvPr id="3" name="圆角矩形 2"/>
            <p:cNvSpPr/>
            <p:nvPr/>
          </p:nvSpPr>
          <p:spPr>
            <a:xfrm>
              <a:off x="1085142" y="2279027"/>
              <a:ext cx="1439660" cy="529936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225" name="TextBox 224"/>
            <p:cNvSpPr txBox="1"/>
            <p:nvPr/>
          </p:nvSpPr>
          <p:spPr>
            <a:xfrm>
              <a:off x="1068521" y="2239458"/>
              <a:ext cx="1488051" cy="485367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 smtClean="0">
                  <a:solidFill>
                    <a:schemeClr val="bg1"/>
                  </a:solidFill>
                  <a:latin typeface="+mj-ea"/>
                  <a:ea typeface="+mj-ea"/>
                  <a:cs typeface="华文黑体" pitchFamily="2" charset="-122"/>
                </a:rPr>
                <a:t>企业的构成要素</a:t>
              </a:r>
              <a:endParaRPr lang="zh-CN" altLang="en-US" sz="2000" dirty="0">
                <a:solidFill>
                  <a:schemeClr val="bg1"/>
                </a:solidFill>
                <a:latin typeface="+mj-ea"/>
                <a:ea typeface="+mj-ea"/>
                <a:cs typeface="华文黑体" pitchFamily="2" charset="-122"/>
              </a:endParaRPr>
            </a:p>
          </p:txBody>
        </p:sp>
      </p:grpSp>
      <p:grpSp>
        <p:nvGrpSpPr>
          <p:cNvPr id="13" name="组合 4"/>
          <p:cNvGrpSpPr/>
          <p:nvPr/>
        </p:nvGrpSpPr>
        <p:grpSpPr>
          <a:xfrm>
            <a:off x="6098704" y="1582162"/>
            <a:ext cx="2268000" cy="518555"/>
            <a:chOff x="7725958" y="2126318"/>
            <a:chExt cx="3023999" cy="691407"/>
          </a:xfrm>
        </p:grpSpPr>
        <p:sp>
          <p:nvSpPr>
            <p:cNvPr id="87" name="圆角矩形 86"/>
            <p:cNvSpPr/>
            <p:nvPr/>
          </p:nvSpPr>
          <p:spPr>
            <a:xfrm>
              <a:off x="7725958" y="2193726"/>
              <a:ext cx="3023999" cy="623999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7803099" y="2126318"/>
              <a:ext cx="2908764" cy="615554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 smtClean="0">
                  <a:solidFill>
                    <a:schemeClr val="bg1"/>
                  </a:solidFill>
                  <a:latin typeface="+mj-ea"/>
                  <a:ea typeface="+mj-ea"/>
                  <a:cs typeface="华文黑体" pitchFamily="2" charset="-122"/>
                </a:rPr>
                <a:t>生产经营活动过程</a:t>
              </a:r>
              <a:endParaRPr lang="zh-CN" altLang="en-US" sz="2000" dirty="0">
                <a:solidFill>
                  <a:schemeClr val="bg1"/>
                </a:solidFill>
                <a:latin typeface="+mj-ea"/>
                <a:ea typeface="+mj-ea"/>
                <a:cs typeface="华文黑体" pitchFamily="2" charset="-122"/>
              </a:endParaRPr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971600" y="123478"/>
            <a:ext cx="741682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200" dirty="0" smtClean="0">
                <a:latin typeface="黑体"/>
                <a:ea typeface="黑体"/>
              </a:rPr>
              <a:t>企业的构成要素与生产经营活动过程</a:t>
            </a:r>
            <a:endParaRPr kumimoji="1" lang="zh-CN" altLang="en-US" sz="3200" dirty="0">
              <a:latin typeface="黑体"/>
              <a:ea typeface="黑体"/>
            </a:endParaRPr>
          </a:p>
        </p:txBody>
      </p:sp>
    </p:spTree>
    <p:extLst>
      <p:ext uri="{BB962C8B-B14F-4D97-AF65-F5344CB8AC3E}">
        <p14:creationId xmlns:p14="http://schemas.microsoft.com/office/powerpoint/2010/main" val="1300350992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" grpId="0"/>
      <p:bldP spid="23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多彩年度工作总结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4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8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9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6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1"/>
</p:tagLst>
</file>

<file path=ppt/theme/theme1.xml><?xml version="1.0" encoding="utf-8"?>
<a:theme xmlns:a="http://schemas.openxmlformats.org/drawingml/2006/main" name="Office 主题​​">
  <a:themeElements>
    <a:clrScheme name="自定义 1040">
      <a:dk1>
        <a:sysClr val="windowText" lastClr="000000"/>
      </a:dk1>
      <a:lt1>
        <a:sysClr val="window" lastClr="FFFFFF"/>
      </a:lt1>
      <a:dk2>
        <a:srgbClr val="69676D"/>
      </a:dk2>
      <a:lt2>
        <a:srgbClr val="7F7F7F"/>
      </a:lt2>
      <a:accent1>
        <a:srgbClr val="0095F0"/>
      </a:accent1>
      <a:accent2>
        <a:srgbClr val="6BB1C9"/>
      </a:accent2>
      <a:accent3>
        <a:srgbClr val="0095F0"/>
      </a:accent3>
      <a:accent4>
        <a:srgbClr val="6BB1C9"/>
      </a:accent4>
      <a:accent5>
        <a:srgbClr val="0095F0"/>
      </a:accent5>
      <a:accent6>
        <a:srgbClr val="6BB1C9"/>
      </a:accent6>
      <a:hlink>
        <a:srgbClr val="410082"/>
      </a:hlink>
      <a:folHlink>
        <a:srgbClr val="932968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6514</TotalTime>
  <Words>606</Words>
  <Application>Microsoft Office PowerPoint</Application>
  <PresentationFormat>全屏显示(16:9)</PresentationFormat>
  <Paragraphs>128</Paragraphs>
  <Slides>12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多彩年度工作总结</dc:title>
  <dc:creator>USER</dc:creator>
  <cp:lastModifiedBy>SJYY</cp:lastModifiedBy>
  <cp:revision>574</cp:revision>
  <dcterms:created xsi:type="dcterms:W3CDTF">2014-11-09T01:07:25Z</dcterms:created>
  <dcterms:modified xsi:type="dcterms:W3CDTF">2017-09-28T09:24:05Z</dcterms:modified>
</cp:coreProperties>
</file>