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607" r:id="rId2"/>
    <p:sldId id="862" r:id="rId3"/>
    <p:sldId id="963" r:id="rId4"/>
    <p:sldId id="964" r:id="rId5"/>
    <p:sldId id="965" r:id="rId6"/>
    <p:sldId id="966" r:id="rId7"/>
    <p:sldId id="967" r:id="rId8"/>
    <p:sldId id="968" r:id="rId9"/>
    <p:sldId id="969" r:id="rId10"/>
    <p:sldId id="970" r:id="rId11"/>
    <p:sldId id="889" r:id="rId12"/>
  </p:sldIdLst>
  <p:sldSz cx="9144000" cy="5143500" type="screen16x9"/>
  <p:notesSz cx="6858000" cy="9144000"/>
  <p:custDataLst>
    <p:tags r:id="rId14"/>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10</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4</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5</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6</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8</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9</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lang="zh-CN" altLang="zh-CN" sz="3200" b="1" dirty="0">
                <a:latin typeface="黑体"/>
                <a:ea typeface="黑体"/>
              </a:rPr>
              <a:t>现代企业物流技术与设备</a:t>
            </a:r>
            <a:r>
              <a:rPr lang="zh-CN" altLang="zh-CN" sz="3200" dirty="0">
                <a:latin typeface="黑体"/>
                <a:ea typeface="黑体"/>
              </a:rPr>
              <a:t> </a:t>
            </a:r>
            <a:endParaRPr kumimoji="1" lang="zh-CN" altLang="en-US" sz="3200" dirty="0">
              <a:latin typeface="黑体"/>
              <a:ea typeface="黑体"/>
            </a:endParaRPr>
          </a:p>
        </p:txBody>
      </p:sp>
      <p:sp>
        <p:nvSpPr>
          <p:cNvPr id="95" name="矩形 47"/>
          <p:cNvSpPr>
            <a:spLocks noChangeArrowheads="1"/>
          </p:cNvSpPr>
          <p:nvPr/>
        </p:nvSpPr>
        <p:spPr bwMode="auto">
          <a:xfrm>
            <a:off x="611560" y="699542"/>
            <a:ext cx="8280920" cy="4070325"/>
          </a:xfrm>
          <a:prstGeom prst="rect">
            <a:avLst/>
          </a:prstGeom>
          <a:noFill/>
          <a:ln w="9525">
            <a:noFill/>
            <a:miter lim="800000"/>
            <a:headEnd/>
            <a:tailEnd/>
          </a:ln>
        </p:spPr>
        <p:txBody>
          <a:bodyPr wrap="square" lIns="68560" tIns="34280" rIns="68560" bIns="34280">
            <a:spAutoFit/>
          </a:bodyPr>
          <a:lstStyle/>
          <a:p>
            <a:r>
              <a:rPr lang="zh-CN" altLang="en-US" sz="2400" b="1" dirty="0" smtClean="0">
                <a:solidFill>
                  <a:srgbClr val="0095F0"/>
                </a:solidFill>
                <a:latin typeface="黑体"/>
                <a:ea typeface="黑体"/>
              </a:rPr>
              <a:t>物流技术与设备</a:t>
            </a:r>
            <a:endParaRPr lang="en-US" altLang="zh-CN" sz="2400" dirty="0" smtClean="0">
              <a:solidFill>
                <a:srgbClr val="0095F0"/>
              </a:solidFill>
              <a:latin typeface="黑体"/>
              <a:ea typeface="黑体"/>
            </a:endParaRPr>
          </a:p>
          <a:p>
            <a:pPr lvl="0"/>
            <a:r>
              <a:rPr lang="en-US" altLang="zh-CN" dirty="0" smtClean="0">
                <a:latin typeface="黑体"/>
                <a:ea typeface="黑体"/>
              </a:rPr>
              <a:t>1.</a:t>
            </a:r>
            <a:r>
              <a:rPr lang="zh-CN" altLang="en-US" dirty="0" smtClean="0">
                <a:latin typeface="黑体"/>
                <a:ea typeface="黑体"/>
              </a:rPr>
              <a:t> </a:t>
            </a:r>
            <a:r>
              <a:rPr lang="zh-CN" altLang="zh-CN" dirty="0" smtClean="0">
                <a:latin typeface="黑体"/>
                <a:ea typeface="黑体"/>
              </a:rPr>
              <a:t>库存管理</a:t>
            </a:r>
            <a:r>
              <a:rPr lang="zh-CN" altLang="en-US" dirty="0" smtClean="0">
                <a:latin typeface="黑体"/>
                <a:ea typeface="黑体"/>
              </a:rPr>
              <a:t>概述</a:t>
            </a:r>
            <a:r>
              <a:rPr lang="zh-CN" altLang="zh-CN" dirty="0" smtClean="0">
                <a:latin typeface="黑体"/>
                <a:ea typeface="黑体"/>
              </a:rPr>
              <a:t>：</a:t>
            </a:r>
            <a:r>
              <a:rPr lang="zh-CN" altLang="zh-CN" dirty="0">
                <a:latin typeface="黑体"/>
                <a:ea typeface="黑体"/>
              </a:rPr>
              <a:t>是指在物流过程中商品数量的管理</a:t>
            </a:r>
            <a:r>
              <a:rPr lang="zh-CN" altLang="zh-CN" dirty="0" smtClean="0">
                <a:latin typeface="黑体"/>
                <a:ea typeface="黑体"/>
              </a:rPr>
              <a:t>。</a:t>
            </a:r>
            <a:endParaRPr lang="en-US" altLang="zh-CN" dirty="0" smtClean="0">
              <a:latin typeface="黑体"/>
              <a:ea typeface="黑体"/>
            </a:endParaRPr>
          </a:p>
          <a:p>
            <a:pPr lvl="0"/>
            <a:r>
              <a:rPr lang="zh-CN" altLang="zh-CN" b="1" dirty="0" smtClean="0">
                <a:latin typeface="黑体"/>
                <a:ea typeface="黑体"/>
              </a:rPr>
              <a:t>2</a:t>
            </a:r>
            <a:r>
              <a:rPr lang="en-US" altLang="zh-CN" b="1" dirty="0" smtClean="0">
                <a:latin typeface="黑体"/>
                <a:ea typeface="黑体"/>
              </a:rPr>
              <a:t>. </a:t>
            </a:r>
            <a:r>
              <a:rPr lang="zh-CN" altLang="zh-CN" b="1" dirty="0">
                <a:latin typeface="黑体"/>
                <a:ea typeface="黑体"/>
              </a:rPr>
              <a:t>装卸、搬运</a:t>
            </a:r>
            <a:r>
              <a:rPr lang="zh-CN" altLang="zh-CN" dirty="0">
                <a:latin typeface="黑体"/>
                <a:ea typeface="黑体"/>
              </a:rPr>
              <a:t> </a:t>
            </a:r>
            <a:endParaRPr lang="en-US" altLang="zh-CN" dirty="0" smtClean="0">
              <a:latin typeface="黑体"/>
              <a:ea typeface="黑体"/>
            </a:endParaRPr>
          </a:p>
          <a:p>
            <a:r>
              <a:rPr lang="zh-CN" altLang="en-US" dirty="0" smtClean="0">
                <a:latin typeface="黑体"/>
                <a:ea typeface="黑体"/>
              </a:rPr>
              <a:t>   </a:t>
            </a:r>
            <a:r>
              <a:rPr lang="zh-CN" altLang="zh-CN" dirty="0" smtClean="0">
                <a:latin typeface="黑体"/>
                <a:ea typeface="黑体"/>
              </a:rPr>
              <a:t>装</a:t>
            </a:r>
            <a:r>
              <a:rPr lang="zh-CN" altLang="zh-CN" dirty="0">
                <a:latin typeface="黑体"/>
                <a:ea typeface="黑体"/>
              </a:rPr>
              <a:t>卸：物品在指定地点以人力或机械装入运输设备或卸下。</a:t>
            </a:r>
          </a:p>
          <a:p>
            <a:r>
              <a:rPr lang="zh-CN" altLang="en-US" dirty="0" smtClean="0">
                <a:latin typeface="黑体"/>
                <a:ea typeface="黑体"/>
              </a:rPr>
              <a:t>   </a:t>
            </a:r>
            <a:r>
              <a:rPr lang="zh-CN" altLang="zh-CN" dirty="0" smtClean="0">
                <a:latin typeface="黑体"/>
                <a:ea typeface="黑体"/>
              </a:rPr>
              <a:t>搬运</a:t>
            </a:r>
            <a:r>
              <a:rPr lang="zh-CN" altLang="zh-CN" dirty="0">
                <a:latin typeface="黑体"/>
                <a:ea typeface="黑体"/>
              </a:rPr>
              <a:t>：储运过程中，物料在有限区域内的不同于运输的移动。</a:t>
            </a:r>
          </a:p>
          <a:p>
            <a:pPr lvl="0"/>
            <a:r>
              <a:rPr lang="zh-CN" altLang="zh-CN" dirty="0" smtClean="0">
                <a:latin typeface="黑体"/>
                <a:ea typeface="黑体"/>
              </a:rPr>
              <a:t> </a:t>
            </a:r>
            <a:r>
              <a:rPr lang="en-US" altLang="zh-CN" b="1" dirty="0" smtClean="0">
                <a:latin typeface="黑体"/>
                <a:ea typeface="黑体"/>
              </a:rPr>
              <a:t>3.</a:t>
            </a:r>
            <a:r>
              <a:rPr lang="zh-CN" altLang="zh-CN" b="1" dirty="0" smtClean="0">
                <a:latin typeface="黑体"/>
                <a:ea typeface="黑体"/>
              </a:rPr>
              <a:t>运输</a:t>
            </a:r>
            <a:endParaRPr lang="en-US" altLang="zh-CN" b="1" dirty="0" smtClean="0">
              <a:latin typeface="黑体"/>
              <a:ea typeface="黑体"/>
            </a:endParaRPr>
          </a:p>
          <a:p>
            <a:pPr lvl="0"/>
            <a:r>
              <a:rPr lang="zh-CN" altLang="zh-CN" dirty="0">
                <a:latin typeface="黑体"/>
                <a:ea typeface="黑体"/>
              </a:rPr>
              <a:t>指通过运输工具和方法使货物在生产地与消费地之间或者是物流节点之间的流动</a:t>
            </a:r>
            <a:r>
              <a:rPr lang="zh-CN" altLang="zh-CN" dirty="0" smtClean="0">
                <a:latin typeface="黑体"/>
                <a:ea typeface="黑体"/>
              </a:rPr>
              <a:t>。</a:t>
            </a:r>
            <a:endParaRPr lang="en-US" altLang="zh-CN" dirty="0" smtClean="0">
              <a:latin typeface="黑体"/>
              <a:ea typeface="黑体"/>
            </a:endParaRPr>
          </a:p>
          <a:p>
            <a:pPr lvl="0"/>
            <a:r>
              <a:rPr lang="en-US" altLang="zh-CN" b="1" dirty="0" smtClean="0">
                <a:latin typeface="黑体"/>
                <a:ea typeface="黑体"/>
              </a:rPr>
              <a:t>4.</a:t>
            </a:r>
            <a:r>
              <a:rPr lang="zh-CN" altLang="zh-CN" b="1" dirty="0" smtClean="0">
                <a:latin typeface="黑体"/>
                <a:ea typeface="黑体"/>
              </a:rPr>
              <a:t>包装</a:t>
            </a:r>
            <a:endParaRPr lang="en-US" altLang="zh-CN" dirty="0" smtClean="0">
              <a:latin typeface="黑体"/>
              <a:ea typeface="黑体"/>
            </a:endParaRPr>
          </a:p>
          <a:p>
            <a:r>
              <a:rPr lang="zh-CN" altLang="en-US" u="sng" dirty="0" smtClean="0">
                <a:latin typeface="黑体"/>
                <a:ea typeface="黑体"/>
              </a:rPr>
              <a:t> </a:t>
            </a:r>
            <a:r>
              <a:rPr lang="zh-CN" altLang="zh-CN" u="sng" dirty="0" smtClean="0">
                <a:latin typeface="黑体"/>
                <a:ea typeface="黑体"/>
              </a:rPr>
              <a:t>商品的包装</a:t>
            </a:r>
            <a:r>
              <a:rPr lang="zh-CN" altLang="zh-CN" dirty="0" smtClean="0">
                <a:latin typeface="黑体"/>
                <a:ea typeface="黑体"/>
              </a:rPr>
              <a:t>是指为</a:t>
            </a:r>
            <a:r>
              <a:rPr lang="zh-CN" altLang="zh-CN" dirty="0">
                <a:latin typeface="黑体"/>
                <a:ea typeface="黑体"/>
              </a:rPr>
              <a:t>了有效保护商品品质的完好和数量的完整，采用一定的方法将商品置于合适容器。</a:t>
            </a:r>
          </a:p>
          <a:p>
            <a:pPr lvl="0"/>
            <a:r>
              <a:rPr lang="en-US" altLang="zh-CN" dirty="0" smtClean="0">
                <a:latin typeface="黑体"/>
                <a:ea typeface="黑体"/>
              </a:rPr>
              <a:t>5.</a:t>
            </a:r>
            <a:r>
              <a:rPr lang="zh-CN" altLang="zh-CN" b="1" dirty="0">
                <a:latin typeface="黑体"/>
                <a:ea typeface="黑体"/>
              </a:rPr>
              <a:t>物流配送与配送中心</a:t>
            </a:r>
            <a:r>
              <a:rPr lang="zh-CN" altLang="zh-CN" dirty="0">
                <a:latin typeface="黑体"/>
                <a:ea typeface="黑体"/>
              </a:rPr>
              <a:t> </a:t>
            </a:r>
            <a:r>
              <a:rPr lang="zh-CN" altLang="zh-CN" dirty="0" smtClean="0">
                <a:latin typeface="黑体"/>
                <a:ea typeface="黑体"/>
              </a:rPr>
              <a:t>  </a:t>
            </a:r>
            <a:endParaRPr lang="en-US" altLang="zh-CN" dirty="0" smtClean="0">
              <a:latin typeface="黑体"/>
              <a:ea typeface="黑体"/>
            </a:endParaRPr>
          </a:p>
          <a:p>
            <a:r>
              <a:rPr lang="zh-CN" altLang="zh-CN" dirty="0">
                <a:latin typeface="黑体"/>
                <a:ea typeface="黑体"/>
              </a:rPr>
              <a:t>配送是在经济合理区域范围内，根据用户要求，对物品进行挑选、加工、包装、分割、组配等作业，并按时送达指定地点的物流活动</a:t>
            </a:r>
            <a:r>
              <a:rPr lang="zh-CN" altLang="zh-CN" dirty="0" smtClean="0">
                <a:latin typeface="黑体"/>
                <a:ea typeface="黑体"/>
              </a:rPr>
              <a:t>。</a:t>
            </a:r>
            <a:endParaRPr lang="en-US" altLang="zh-CN" dirty="0" smtClean="0">
              <a:latin typeface="黑体"/>
              <a:ea typeface="黑体"/>
            </a:endParaRPr>
          </a:p>
          <a:p>
            <a:r>
              <a:rPr lang="zh-CN" altLang="zh-CN" dirty="0" smtClean="0">
                <a:latin typeface="黑体"/>
                <a:ea typeface="黑体"/>
              </a:rPr>
              <a:t>配送中心是指位于物流节点上</a:t>
            </a:r>
            <a:r>
              <a:rPr lang="zh-CN" altLang="zh-CN" dirty="0">
                <a:latin typeface="黑体"/>
                <a:ea typeface="黑体"/>
              </a:rPr>
              <a:t>、专门从事货物配送活动的经营组织。 </a:t>
            </a:r>
            <a:endParaRPr lang="zh-CN" altLang="zh-CN" sz="2000" dirty="0">
              <a:solidFill>
                <a:srgbClr val="0095F0"/>
              </a:solidFill>
              <a:latin typeface="黑体"/>
              <a:ea typeface="黑体"/>
            </a:endParaRPr>
          </a:p>
        </p:txBody>
      </p:sp>
    </p:spTree>
    <p:extLst>
      <p:ext uri="{BB962C8B-B14F-4D97-AF65-F5344CB8AC3E}">
        <p14:creationId xmlns:p14="http://schemas.microsoft.com/office/powerpoint/2010/main" val="294969200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1059582"/>
            <a:ext cx="3312368" cy="2664296"/>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91680" y="1572795"/>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现代企业物流管理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691680" y="2123707"/>
            <a:ext cx="1923604"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物流与物流管理</a:t>
            </a:r>
            <a:endParaRPr lang="en-US" altLang="zh-CN" sz="2000" dirty="0">
              <a:latin typeface="黑体"/>
              <a:ea typeface="黑体"/>
              <a:sym typeface="Arial" panose="020B0604020202020204" pitchFamily="34" charset="0"/>
            </a:endParaRPr>
          </a:p>
        </p:txBody>
      </p:sp>
      <p:sp>
        <p:nvSpPr>
          <p:cNvPr id="31" name="TextBox 11"/>
          <p:cNvSpPr txBox="1"/>
          <p:nvPr/>
        </p:nvSpPr>
        <p:spPr>
          <a:xfrm>
            <a:off x="1691680" y="2512650"/>
            <a:ext cx="1513235"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现代企业物流</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第七章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691680" y="2870815"/>
            <a:ext cx="2769989"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现代企业物流技术与设备</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1690559840"/>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现代企业物流管理</a:t>
            </a:r>
            <a:r>
              <a:rPr kumimoji="1" lang="en-US" altLang="zh-CN" sz="3200" dirty="0" smtClean="0">
                <a:latin typeface="黑体"/>
                <a:ea typeface="黑体"/>
              </a:rPr>
              <a:t>-</a:t>
            </a:r>
            <a:r>
              <a:rPr kumimoji="1" lang="zh-CN" altLang="en-US" sz="3200" dirty="0" smtClean="0">
                <a:latin typeface="黑体"/>
                <a:ea typeface="黑体"/>
              </a:rPr>
              <a:t>物流概念</a:t>
            </a:r>
            <a:endParaRPr kumimoji="1" lang="zh-CN" altLang="en-US" sz="3200" dirty="0">
              <a:latin typeface="黑体"/>
              <a:ea typeface="黑体"/>
            </a:endParaRPr>
          </a:p>
        </p:txBody>
      </p:sp>
      <p:sp>
        <p:nvSpPr>
          <p:cNvPr id="95" name="矩形 47"/>
          <p:cNvSpPr>
            <a:spLocks noChangeArrowheads="1"/>
          </p:cNvSpPr>
          <p:nvPr/>
        </p:nvSpPr>
        <p:spPr bwMode="auto">
          <a:xfrm>
            <a:off x="611560" y="771818"/>
            <a:ext cx="8208912" cy="4347324"/>
          </a:xfrm>
          <a:prstGeom prst="rect">
            <a:avLst/>
          </a:prstGeom>
          <a:noFill/>
          <a:ln w="9525">
            <a:noFill/>
            <a:miter lim="800000"/>
            <a:headEnd/>
            <a:tailEnd/>
          </a:ln>
        </p:spPr>
        <p:txBody>
          <a:bodyPr wrap="square" lIns="68560" tIns="34280" rIns="68560" bIns="34280">
            <a:spAutoFit/>
          </a:bodyPr>
          <a:lstStyle/>
          <a:p>
            <a:r>
              <a:rPr lang="zh-CN" altLang="zh-CN" sz="2400" b="1" dirty="0" smtClean="0">
                <a:solidFill>
                  <a:srgbClr val="0095F0"/>
                </a:solidFill>
                <a:latin typeface="黑体"/>
                <a:ea typeface="黑体"/>
              </a:rPr>
              <a:t>物流的内涵</a:t>
            </a:r>
            <a:endParaRPr lang="en-US" altLang="zh-CN" sz="2000" dirty="0" smtClean="0">
              <a:latin typeface="黑体"/>
              <a:ea typeface="黑体"/>
            </a:endParaRPr>
          </a:p>
          <a:p>
            <a:r>
              <a:rPr lang="zh-CN" altLang="zh-CN" sz="2000" dirty="0" smtClean="0">
                <a:latin typeface="黑体"/>
                <a:ea typeface="黑体"/>
              </a:rPr>
              <a:t>“</a:t>
            </a:r>
            <a:r>
              <a:rPr lang="zh-CN" altLang="zh-CN" sz="2000" dirty="0">
                <a:latin typeface="黑体"/>
                <a:ea typeface="黑体"/>
              </a:rPr>
              <a:t>物流”一词起源于第二次世界大战间美国的军事应用（</a:t>
            </a:r>
            <a:r>
              <a:rPr lang="en-US" altLang="zh-CN" sz="2000" dirty="0">
                <a:latin typeface="黑体"/>
                <a:ea typeface="黑体"/>
              </a:rPr>
              <a:t>Physical Distribution ,PD</a:t>
            </a:r>
            <a:r>
              <a:rPr lang="zh-CN" altLang="zh-CN" sz="2000" dirty="0">
                <a:latin typeface="黑体"/>
                <a:ea typeface="黑体"/>
              </a:rPr>
              <a:t>），直译为“物资分配”，日本将其定为“物流”。</a:t>
            </a:r>
          </a:p>
          <a:p>
            <a:r>
              <a:rPr lang="zh-CN" altLang="zh-CN" sz="2000" dirty="0" smtClean="0">
                <a:latin typeface="黑体"/>
                <a:ea typeface="黑体"/>
              </a:rPr>
              <a:t>物流发展历</a:t>
            </a:r>
            <a:r>
              <a:rPr lang="zh-CN" altLang="zh-CN" sz="2000" dirty="0">
                <a:latin typeface="黑体"/>
                <a:ea typeface="黑体"/>
              </a:rPr>
              <a:t>史上曾经出现过的揭示物流内涵的词</a:t>
            </a:r>
            <a:r>
              <a:rPr lang="zh-CN" altLang="zh-CN" sz="2000" dirty="0" smtClean="0">
                <a:latin typeface="黑体"/>
                <a:ea typeface="黑体"/>
              </a:rPr>
              <a:t>：军事应</a:t>
            </a:r>
            <a:r>
              <a:rPr lang="zh-CN" altLang="zh-CN" sz="2000" dirty="0">
                <a:latin typeface="黑体"/>
                <a:ea typeface="黑体"/>
              </a:rPr>
              <a:t>用（</a:t>
            </a:r>
            <a:r>
              <a:rPr lang="en-US" altLang="zh-CN" sz="2000" dirty="0">
                <a:latin typeface="黑体"/>
                <a:ea typeface="黑体"/>
              </a:rPr>
              <a:t>Physical Distribution ,PD</a:t>
            </a:r>
            <a:r>
              <a:rPr lang="zh-CN" altLang="zh-CN" sz="2000" dirty="0">
                <a:latin typeface="黑体"/>
                <a:ea typeface="黑体"/>
              </a:rPr>
              <a:t>）、物资管理（</a:t>
            </a:r>
            <a:r>
              <a:rPr lang="en-US" altLang="zh-CN" sz="2000" dirty="0">
                <a:latin typeface="黑体"/>
                <a:ea typeface="黑体"/>
              </a:rPr>
              <a:t>materials management</a:t>
            </a:r>
            <a:r>
              <a:rPr lang="zh-CN" altLang="zh-CN" sz="2000" dirty="0">
                <a:latin typeface="黑体"/>
                <a:ea typeface="黑体"/>
              </a:rPr>
              <a:t>）、配送工程（</a:t>
            </a:r>
            <a:r>
              <a:rPr lang="en-US" altLang="zh-CN" sz="2000" dirty="0">
                <a:latin typeface="黑体"/>
                <a:ea typeface="黑体"/>
              </a:rPr>
              <a:t>distribution engineering</a:t>
            </a:r>
            <a:r>
              <a:rPr lang="zh-CN" altLang="zh-CN" sz="2000" dirty="0">
                <a:latin typeface="黑体"/>
                <a:ea typeface="黑体"/>
              </a:rPr>
              <a:t>）、企业后勤（</a:t>
            </a:r>
            <a:r>
              <a:rPr lang="en-US" altLang="zh-CN" sz="2000" dirty="0">
                <a:latin typeface="黑体"/>
                <a:ea typeface="黑体"/>
              </a:rPr>
              <a:t>business logistics</a:t>
            </a:r>
            <a:r>
              <a:rPr lang="zh-CN" altLang="zh-CN" sz="2000" dirty="0">
                <a:latin typeface="黑体"/>
                <a:ea typeface="黑体"/>
              </a:rPr>
              <a:t>）、市场供应（</a:t>
            </a:r>
            <a:r>
              <a:rPr lang="en-US" altLang="zh-CN" sz="2000" dirty="0">
                <a:latin typeface="黑体"/>
                <a:ea typeface="黑体"/>
              </a:rPr>
              <a:t>market supply</a:t>
            </a:r>
            <a:r>
              <a:rPr lang="zh-CN" altLang="zh-CN" sz="2000" dirty="0">
                <a:latin typeface="黑体"/>
                <a:ea typeface="黑体"/>
              </a:rPr>
              <a:t>）、物流管理（</a:t>
            </a:r>
            <a:r>
              <a:rPr lang="en-US" altLang="zh-CN" sz="2000" dirty="0">
                <a:latin typeface="黑体"/>
                <a:ea typeface="黑体"/>
              </a:rPr>
              <a:t>logistics management</a:t>
            </a:r>
            <a:r>
              <a:rPr lang="zh-CN" altLang="zh-CN" sz="2000" dirty="0">
                <a:latin typeface="黑体"/>
                <a:ea typeface="黑体"/>
              </a:rPr>
              <a:t>）。</a:t>
            </a:r>
          </a:p>
          <a:p>
            <a:r>
              <a:rPr lang="zh-CN" altLang="zh-CN" sz="2000" dirty="0" smtClean="0">
                <a:latin typeface="黑体"/>
                <a:ea typeface="黑体"/>
              </a:rPr>
              <a:t>物流</a:t>
            </a:r>
            <a:r>
              <a:rPr lang="zh-CN" altLang="zh-CN" sz="2000" dirty="0">
                <a:latin typeface="黑体"/>
                <a:ea typeface="黑体"/>
              </a:rPr>
              <a:t>（</a:t>
            </a:r>
            <a:r>
              <a:rPr lang="en-US" altLang="zh-CN" sz="2000" dirty="0">
                <a:latin typeface="黑体"/>
                <a:ea typeface="黑体"/>
              </a:rPr>
              <a:t>logistics</a:t>
            </a:r>
            <a:r>
              <a:rPr lang="zh-CN" altLang="zh-CN" sz="2000" dirty="0">
                <a:latin typeface="黑体"/>
                <a:ea typeface="黑体"/>
              </a:rPr>
              <a:t>）：物质资料实体在进行社会再生产过程中，在空间有目的性的（从供应地向接受地）实体流动的过程</a:t>
            </a:r>
            <a:r>
              <a:rPr lang="zh-CN" altLang="zh-CN" sz="2000" dirty="0" smtClean="0">
                <a:latin typeface="黑体"/>
                <a:ea typeface="黑体"/>
              </a:rPr>
              <a:t>。</a:t>
            </a:r>
            <a:endParaRPr lang="en-US" altLang="zh-CN" sz="2000" dirty="0" smtClean="0">
              <a:latin typeface="黑体"/>
              <a:ea typeface="黑体"/>
            </a:endParaRPr>
          </a:p>
          <a:p>
            <a:r>
              <a:rPr lang="zh-CN" altLang="zh-CN" dirty="0">
                <a:solidFill>
                  <a:srgbClr val="0095F0"/>
                </a:solidFill>
                <a:latin typeface="黑体"/>
                <a:ea typeface="黑体"/>
              </a:rPr>
              <a:t>“物”和“流”两个基本要素</a:t>
            </a:r>
          </a:p>
          <a:p>
            <a:r>
              <a:rPr lang="zh-CN" altLang="en-US" dirty="0" smtClean="0">
                <a:latin typeface="黑体"/>
                <a:ea typeface="黑体"/>
              </a:rPr>
              <a:t> </a:t>
            </a:r>
            <a:r>
              <a:rPr lang="zh-CN" altLang="zh-CN" dirty="0" smtClean="0">
                <a:latin typeface="黑体"/>
                <a:ea typeface="黑体"/>
              </a:rPr>
              <a:t>物</a:t>
            </a:r>
            <a:r>
              <a:rPr lang="zh-CN" altLang="zh-CN" dirty="0">
                <a:latin typeface="黑体"/>
                <a:ea typeface="黑体"/>
              </a:rPr>
              <a:t>：物质资料世界中同时具备物质实体特点和可以进行物理位移的那一部分物质资料，无论是哪个领域、哪个环节。通常指物资、物料、货物、商品以及物品。</a:t>
            </a:r>
          </a:p>
          <a:p>
            <a:r>
              <a:rPr lang="zh-CN" altLang="zh-CN" dirty="0" smtClean="0">
                <a:latin typeface="黑体"/>
                <a:ea typeface="黑体"/>
              </a:rPr>
              <a:t>流</a:t>
            </a:r>
            <a:r>
              <a:rPr lang="zh-CN" altLang="zh-CN" dirty="0">
                <a:latin typeface="黑体"/>
                <a:ea typeface="黑体"/>
              </a:rPr>
              <a:t>：物理性运动。也称之为“位移”。</a:t>
            </a:r>
            <a:r>
              <a:rPr lang="en-US" altLang="zh-CN" sz="2000" dirty="0"/>
              <a:t> </a:t>
            </a:r>
            <a:endParaRPr lang="zh-CN" altLang="zh-CN" sz="2000" dirty="0"/>
          </a:p>
          <a:p>
            <a:endParaRPr lang="zh-CN" altLang="zh-CN" sz="2000" dirty="0">
              <a:latin typeface="黑体"/>
              <a:ea typeface="黑体"/>
            </a:endParaRPr>
          </a:p>
        </p:txBody>
      </p:sp>
    </p:spTree>
    <p:extLst>
      <p:ext uri="{BB962C8B-B14F-4D97-AF65-F5344CB8AC3E}">
        <p14:creationId xmlns:p14="http://schemas.microsoft.com/office/powerpoint/2010/main" val="324784943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现代企业物流管理</a:t>
            </a:r>
            <a:r>
              <a:rPr kumimoji="1" lang="en-US" altLang="zh-CN" sz="3200" dirty="0" smtClean="0">
                <a:latin typeface="黑体"/>
                <a:ea typeface="黑体"/>
              </a:rPr>
              <a:t>-</a:t>
            </a:r>
            <a:r>
              <a:rPr kumimoji="1" lang="zh-CN" altLang="en-US" sz="3200" dirty="0" smtClean="0">
                <a:latin typeface="黑体"/>
                <a:ea typeface="黑体"/>
              </a:rPr>
              <a:t>物流概念</a:t>
            </a:r>
            <a:endParaRPr kumimoji="1" lang="zh-CN" altLang="en-US" sz="3200" dirty="0">
              <a:latin typeface="黑体"/>
              <a:ea typeface="黑体"/>
            </a:endParaRPr>
          </a:p>
        </p:txBody>
      </p:sp>
      <p:sp>
        <p:nvSpPr>
          <p:cNvPr id="95" name="矩形 47"/>
          <p:cNvSpPr>
            <a:spLocks noChangeArrowheads="1"/>
          </p:cNvSpPr>
          <p:nvPr/>
        </p:nvSpPr>
        <p:spPr bwMode="auto">
          <a:xfrm>
            <a:off x="611560" y="771818"/>
            <a:ext cx="8208912" cy="2931552"/>
          </a:xfrm>
          <a:prstGeom prst="rect">
            <a:avLst/>
          </a:prstGeom>
          <a:noFill/>
          <a:ln w="9525">
            <a:noFill/>
            <a:miter lim="800000"/>
            <a:headEnd/>
            <a:tailEnd/>
          </a:ln>
        </p:spPr>
        <p:txBody>
          <a:bodyPr wrap="square" lIns="68560" tIns="34280" rIns="68560" bIns="34280">
            <a:spAutoFit/>
          </a:bodyPr>
          <a:lstStyle/>
          <a:p>
            <a:r>
              <a:rPr lang="zh-CN" altLang="zh-CN" sz="2000" dirty="0" smtClean="0">
                <a:solidFill>
                  <a:srgbClr val="0095F0"/>
                </a:solidFill>
                <a:latin typeface="黑体"/>
                <a:ea typeface="黑体"/>
              </a:rPr>
              <a:t>现代物流与传统</a:t>
            </a:r>
            <a:r>
              <a:rPr lang="zh-CN" altLang="zh-CN" sz="2000" dirty="0">
                <a:solidFill>
                  <a:srgbClr val="0095F0"/>
                </a:solidFill>
                <a:latin typeface="黑体"/>
                <a:ea typeface="黑体"/>
              </a:rPr>
              <a:t>物流的根本区别：</a:t>
            </a:r>
          </a:p>
          <a:p>
            <a:r>
              <a:rPr lang="zh-CN" altLang="zh-CN" dirty="0" smtClean="0">
                <a:latin typeface="黑体"/>
                <a:ea typeface="黑体"/>
              </a:rPr>
              <a:t>传统</a:t>
            </a:r>
            <a:r>
              <a:rPr lang="zh-CN" altLang="zh-CN" dirty="0">
                <a:latin typeface="黑体"/>
                <a:ea typeface="黑体"/>
              </a:rPr>
              <a:t>物流：物品的运输与储存及一些附属业务而形成的物流模式</a:t>
            </a:r>
          </a:p>
          <a:p>
            <a:r>
              <a:rPr lang="zh-CN" altLang="zh-CN" dirty="0" smtClean="0">
                <a:latin typeface="黑体"/>
                <a:ea typeface="黑体"/>
              </a:rPr>
              <a:t>现代</a:t>
            </a:r>
            <a:r>
              <a:rPr lang="zh-CN" altLang="zh-CN" dirty="0">
                <a:latin typeface="黑体"/>
                <a:ea typeface="黑体"/>
              </a:rPr>
              <a:t>物流</a:t>
            </a:r>
            <a:r>
              <a:rPr lang="zh-CN" altLang="zh-CN" dirty="0" smtClean="0">
                <a:latin typeface="黑体"/>
                <a:ea typeface="黑体"/>
              </a:rPr>
              <a:t>：</a:t>
            </a:r>
            <a:r>
              <a:rPr lang="zh-CN" altLang="zh-CN" u="sng" dirty="0" smtClean="0">
                <a:latin typeface="黑体"/>
                <a:ea typeface="黑体"/>
              </a:rPr>
              <a:t>强调系统整体优化</a:t>
            </a:r>
            <a:r>
              <a:rPr lang="zh-CN" altLang="zh-CN" dirty="0">
                <a:latin typeface="黑体"/>
                <a:ea typeface="黑体"/>
              </a:rPr>
              <a:t>：强调全程物流、供应链一体化管理、核心业务管理的协调</a:t>
            </a:r>
            <a:r>
              <a:rPr lang="zh-CN" altLang="zh-CN" dirty="0" smtClean="0">
                <a:latin typeface="黑体"/>
                <a:ea typeface="黑体"/>
              </a:rPr>
              <a:t>。</a:t>
            </a:r>
            <a:endParaRPr lang="en-US" altLang="zh-CN" dirty="0" smtClean="0">
              <a:latin typeface="黑体"/>
              <a:ea typeface="黑体"/>
            </a:endParaRPr>
          </a:p>
          <a:p>
            <a:endParaRPr lang="zh-CN" altLang="zh-CN" dirty="0">
              <a:latin typeface="黑体"/>
              <a:ea typeface="黑体"/>
            </a:endParaRPr>
          </a:p>
          <a:p>
            <a:r>
              <a:rPr lang="zh-CN" altLang="zh-CN" sz="2000" dirty="0">
                <a:solidFill>
                  <a:srgbClr val="0095F0"/>
                </a:solidFill>
                <a:latin typeface="黑体"/>
                <a:ea typeface="黑体"/>
              </a:rPr>
              <a:t>现代物流的主要特</a:t>
            </a:r>
            <a:r>
              <a:rPr lang="zh-CN" altLang="zh-CN" sz="2000" dirty="0" smtClean="0">
                <a:solidFill>
                  <a:srgbClr val="0095F0"/>
                </a:solidFill>
                <a:latin typeface="黑体"/>
                <a:ea typeface="黑体"/>
              </a:rPr>
              <a:t>征</a:t>
            </a:r>
            <a:endParaRPr lang="zh-CN" altLang="zh-CN" sz="2000" dirty="0">
              <a:solidFill>
                <a:srgbClr val="0095F0"/>
              </a:solidFill>
              <a:latin typeface="黑体"/>
              <a:ea typeface="黑体"/>
            </a:endParaRPr>
          </a:p>
          <a:p>
            <a:r>
              <a:rPr lang="zh-CN" altLang="zh-CN" dirty="0">
                <a:latin typeface="黑体"/>
                <a:ea typeface="黑体"/>
              </a:rPr>
              <a:t>其根本特征是“全程化”“信息化”</a:t>
            </a:r>
          </a:p>
          <a:p>
            <a:r>
              <a:rPr lang="zh-CN" altLang="zh-CN" dirty="0">
                <a:latin typeface="黑体"/>
                <a:ea typeface="黑体"/>
              </a:rPr>
              <a:t>在市场经济环境下，呈现出以下具体特点： 标准化、系统化、专业化、信息化、网络化</a:t>
            </a:r>
            <a:r>
              <a:rPr lang="zh-CN" altLang="zh-CN" dirty="0" smtClean="0">
                <a:latin typeface="黑体"/>
                <a:ea typeface="黑体"/>
              </a:rPr>
              <a:t>、反应</a:t>
            </a:r>
            <a:r>
              <a:rPr lang="zh-CN" altLang="zh-CN" dirty="0">
                <a:latin typeface="黑体"/>
                <a:ea typeface="黑体"/>
              </a:rPr>
              <a:t>快速化、社会化、国际化</a:t>
            </a:r>
            <a:r>
              <a:rPr lang="en-US" altLang="zh-CN" dirty="0">
                <a:latin typeface="黑体"/>
                <a:ea typeface="黑体"/>
              </a:rPr>
              <a:t> </a:t>
            </a:r>
            <a:endParaRPr lang="zh-CN" altLang="zh-CN" dirty="0">
              <a:latin typeface="黑体"/>
              <a:ea typeface="黑体"/>
            </a:endParaRPr>
          </a:p>
          <a:p>
            <a:endParaRPr lang="zh-CN" altLang="zh-CN" sz="2000" dirty="0">
              <a:latin typeface="黑体"/>
              <a:ea typeface="黑体"/>
            </a:endParaRPr>
          </a:p>
        </p:txBody>
      </p:sp>
    </p:spTree>
    <p:extLst>
      <p:ext uri="{BB962C8B-B14F-4D97-AF65-F5344CB8AC3E}">
        <p14:creationId xmlns:p14="http://schemas.microsoft.com/office/powerpoint/2010/main" val="324151189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现代企业物流管理</a:t>
            </a:r>
            <a:r>
              <a:rPr kumimoji="1" lang="en-US" altLang="zh-CN" sz="3200" dirty="0" smtClean="0">
                <a:latin typeface="黑体"/>
                <a:ea typeface="黑体"/>
              </a:rPr>
              <a:t>-</a:t>
            </a:r>
            <a:r>
              <a:rPr kumimoji="1" lang="zh-CN" altLang="en-US" sz="3200" dirty="0" smtClean="0">
                <a:latin typeface="黑体"/>
                <a:ea typeface="黑体"/>
              </a:rPr>
              <a:t>物流概念</a:t>
            </a:r>
            <a:endParaRPr kumimoji="1" lang="zh-CN" altLang="en-US" sz="3200" dirty="0">
              <a:latin typeface="黑体"/>
              <a:ea typeface="黑体"/>
            </a:endParaRPr>
          </a:p>
        </p:txBody>
      </p:sp>
      <p:sp>
        <p:nvSpPr>
          <p:cNvPr id="95" name="矩形 47"/>
          <p:cNvSpPr>
            <a:spLocks noChangeArrowheads="1"/>
          </p:cNvSpPr>
          <p:nvPr/>
        </p:nvSpPr>
        <p:spPr bwMode="auto">
          <a:xfrm>
            <a:off x="611560" y="771818"/>
            <a:ext cx="8208912" cy="2069777"/>
          </a:xfrm>
          <a:prstGeom prst="rect">
            <a:avLst/>
          </a:prstGeom>
          <a:noFill/>
          <a:ln w="9525">
            <a:noFill/>
            <a:miter lim="800000"/>
            <a:headEnd/>
            <a:tailEnd/>
          </a:ln>
        </p:spPr>
        <p:txBody>
          <a:bodyPr wrap="square" lIns="68560" tIns="34280" rIns="68560" bIns="34280">
            <a:spAutoFit/>
          </a:bodyPr>
          <a:lstStyle/>
          <a:p>
            <a:r>
              <a:rPr lang="zh-CN" altLang="zh-CN" sz="2000" dirty="0">
                <a:solidFill>
                  <a:srgbClr val="0095F0"/>
                </a:solidFill>
                <a:latin typeface="黑体"/>
                <a:ea typeface="黑体"/>
              </a:rPr>
              <a:t>我国物流的发展</a:t>
            </a:r>
          </a:p>
          <a:p>
            <a:r>
              <a:rPr lang="zh-CN" altLang="zh-CN" dirty="0">
                <a:latin typeface="黑体"/>
                <a:ea typeface="黑体"/>
              </a:rPr>
              <a:t>第一阶段</a:t>
            </a:r>
            <a:r>
              <a:rPr lang="en-US" altLang="zh-CN" dirty="0">
                <a:latin typeface="黑体"/>
                <a:ea typeface="黑体"/>
              </a:rPr>
              <a:t>——</a:t>
            </a:r>
            <a:r>
              <a:rPr lang="zh-CN" altLang="zh-CN" dirty="0">
                <a:latin typeface="黑体"/>
                <a:ea typeface="黑体"/>
              </a:rPr>
              <a:t>创建阶段（</a:t>
            </a:r>
            <a:r>
              <a:rPr lang="en-US" altLang="zh-CN" dirty="0">
                <a:latin typeface="黑体"/>
                <a:ea typeface="黑体"/>
              </a:rPr>
              <a:t>1949-1952</a:t>
            </a:r>
            <a:r>
              <a:rPr lang="zh-CN" altLang="zh-CN" dirty="0">
                <a:latin typeface="黑体"/>
                <a:ea typeface="黑体"/>
              </a:rPr>
              <a:t>）：物流业刚开始创建。</a:t>
            </a:r>
          </a:p>
          <a:p>
            <a:r>
              <a:rPr lang="zh-CN" altLang="zh-CN" dirty="0">
                <a:latin typeface="黑体"/>
                <a:ea typeface="黑体"/>
              </a:rPr>
              <a:t>第二阶段</a:t>
            </a:r>
            <a:r>
              <a:rPr lang="en-US" altLang="zh-CN" dirty="0">
                <a:latin typeface="黑体"/>
                <a:ea typeface="黑体"/>
              </a:rPr>
              <a:t>——</a:t>
            </a:r>
            <a:r>
              <a:rPr lang="zh-CN" altLang="zh-CN" dirty="0">
                <a:latin typeface="黑体"/>
                <a:ea typeface="黑体"/>
              </a:rPr>
              <a:t>发展阶段（</a:t>
            </a:r>
            <a:r>
              <a:rPr lang="en-US" altLang="zh-CN" dirty="0">
                <a:latin typeface="黑体"/>
                <a:ea typeface="黑体"/>
              </a:rPr>
              <a:t>1955-1977</a:t>
            </a:r>
            <a:r>
              <a:rPr lang="zh-CN" altLang="zh-CN" dirty="0">
                <a:latin typeface="黑体"/>
                <a:ea typeface="黑体"/>
              </a:rPr>
              <a:t>）：成立“商物分离”型、专业型的物流企业，</a:t>
            </a:r>
            <a:r>
              <a:rPr lang="zh-CN" altLang="zh-CN" u="sng" dirty="0">
                <a:latin typeface="黑体"/>
                <a:ea typeface="黑体"/>
              </a:rPr>
              <a:t>初步形成物流业</a:t>
            </a:r>
            <a:r>
              <a:rPr lang="zh-CN" altLang="zh-CN" dirty="0">
                <a:latin typeface="黑体"/>
                <a:ea typeface="黑体"/>
              </a:rPr>
              <a:t>。</a:t>
            </a:r>
            <a:r>
              <a:rPr lang="en-US" altLang="zh-CN" dirty="0">
                <a:latin typeface="黑体"/>
                <a:ea typeface="黑体"/>
              </a:rPr>
              <a:t>           </a:t>
            </a:r>
            <a:endParaRPr lang="zh-CN" altLang="zh-CN" dirty="0">
              <a:latin typeface="黑体"/>
              <a:ea typeface="黑体"/>
            </a:endParaRPr>
          </a:p>
          <a:p>
            <a:r>
              <a:rPr lang="zh-CN" altLang="zh-CN" dirty="0">
                <a:latin typeface="黑体"/>
                <a:ea typeface="黑体"/>
              </a:rPr>
              <a:t>第三阶段</a:t>
            </a:r>
            <a:r>
              <a:rPr lang="en-US" altLang="zh-CN" dirty="0">
                <a:latin typeface="黑体"/>
                <a:ea typeface="黑体"/>
              </a:rPr>
              <a:t>——</a:t>
            </a:r>
            <a:r>
              <a:rPr lang="zh-CN" altLang="zh-CN" dirty="0">
                <a:latin typeface="黑体"/>
                <a:ea typeface="黑体"/>
              </a:rPr>
              <a:t>改革、开放阶段（</a:t>
            </a:r>
            <a:r>
              <a:rPr lang="en-US" altLang="zh-CN" dirty="0">
                <a:latin typeface="黑体"/>
                <a:ea typeface="黑体"/>
              </a:rPr>
              <a:t>1978-1998</a:t>
            </a:r>
            <a:r>
              <a:rPr lang="zh-CN" altLang="zh-CN" dirty="0">
                <a:latin typeface="黑体"/>
                <a:ea typeface="黑体"/>
              </a:rPr>
              <a:t>）：</a:t>
            </a:r>
            <a:r>
              <a:rPr lang="zh-CN" altLang="zh-CN" u="sng" dirty="0">
                <a:latin typeface="黑体"/>
                <a:ea typeface="黑体"/>
              </a:rPr>
              <a:t>物流更加专业化、社会化</a:t>
            </a:r>
            <a:r>
              <a:rPr lang="zh-CN" altLang="zh-CN" dirty="0">
                <a:latin typeface="黑体"/>
                <a:ea typeface="黑体"/>
              </a:rPr>
              <a:t>。</a:t>
            </a:r>
          </a:p>
          <a:p>
            <a:r>
              <a:rPr lang="zh-CN" altLang="zh-CN" dirty="0">
                <a:latin typeface="黑体"/>
                <a:ea typeface="黑体"/>
              </a:rPr>
              <a:t>第四阶段</a:t>
            </a:r>
            <a:r>
              <a:rPr lang="en-US" altLang="zh-CN" dirty="0">
                <a:latin typeface="黑体"/>
                <a:ea typeface="黑体"/>
              </a:rPr>
              <a:t>——</a:t>
            </a:r>
            <a:r>
              <a:rPr lang="zh-CN" altLang="zh-CN" dirty="0">
                <a:latin typeface="黑体"/>
                <a:ea typeface="黑体"/>
              </a:rPr>
              <a:t>大发展和国际化阶段（</a:t>
            </a:r>
            <a:r>
              <a:rPr lang="en-US" altLang="zh-CN" dirty="0">
                <a:latin typeface="黑体"/>
                <a:ea typeface="黑体"/>
              </a:rPr>
              <a:t>1999</a:t>
            </a:r>
            <a:r>
              <a:rPr lang="zh-CN" altLang="zh-CN" dirty="0">
                <a:latin typeface="黑体"/>
                <a:ea typeface="黑体"/>
              </a:rPr>
              <a:t>至今）：物流向国际化迈进。</a:t>
            </a:r>
          </a:p>
          <a:p>
            <a:endParaRPr lang="en-US" altLang="zh-CN" sz="2000" dirty="0" smtClean="0"/>
          </a:p>
        </p:txBody>
      </p:sp>
    </p:spTree>
    <p:extLst>
      <p:ext uri="{BB962C8B-B14F-4D97-AF65-F5344CB8AC3E}">
        <p14:creationId xmlns:p14="http://schemas.microsoft.com/office/powerpoint/2010/main" val="296378726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现代企业物流管理</a:t>
            </a:r>
            <a:r>
              <a:rPr kumimoji="1" lang="en-US" altLang="zh-CN" sz="3200" dirty="0" smtClean="0">
                <a:latin typeface="黑体"/>
                <a:ea typeface="黑体"/>
              </a:rPr>
              <a:t>-</a:t>
            </a:r>
            <a:r>
              <a:rPr kumimoji="1" lang="zh-CN" altLang="en-US" sz="3200" dirty="0" smtClean="0">
                <a:latin typeface="黑体"/>
                <a:ea typeface="黑体"/>
              </a:rPr>
              <a:t>物流概念</a:t>
            </a:r>
            <a:endParaRPr kumimoji="1" lang="zh-CN" altLang="en-US" sz="3200" dirty="0">
              <a:latin typeface="黑体"/>
              <a:ea typeface="黑体"/>
            </a:endParaRPr>
          </a:p>
        </p:txBody>
      </p:sp>
      <p:sp>
        <p:nvSpPr>
          <p:cNvPr id="95" name="矩形 47"/>
          <p:cNvSpPr>
            <a:spLocks noChangeArrowheads="1"/>
          </p:cNvSpPr>
          <p:nvPr/>
        </p:nvSpPr>
        <p:spPr bwMode="auto">
          <a:xfrm>
            <a:off x="611560" y="771818"/>
            <a:ext cx="8208912" cy="3793326"/>
          </a:xfrm>
          <a:prstGeom prst="rect">
            <a:avLst/>
          </a:prstGeom>
          <a:noFill/>
          <a:ln w="9525">
            <a:noFill/>
            <a:miter lim="800000"/>
            <a:headEnd/>
            <a:tailEnd/>
          </a:ln>
        </p:spPr>
        <p:txBody>
          <a:bodyPr wrap="square" lIns="68560" tIns="34280" rIns="68560" bIns="34280">
            <a:spAutoFit/>
          </a:bodyPr>
          <a:lstStyle/>
          <a:p>
            <a:r>
              <a:rPr lang="zh-CN" altLang="zh-CN" sz="2400" dirty="0" smtClean="0">
                <a:solidFill>
                  <a:srgbClr val="0095F0"/>
                </a:solidFill>
                <a:latin typeface="黑体"/>
                <a:ea typeface="黑体"/>
              </a:rPr>
              <a:t>物流系统</a:t>
            </a:r>
            <a:r>
              <a:rPr lang="zh-CN" altLang="zh-CN" sz="2400" dirty="0">
                <a:solidFill>
                  <a:srgbClr val="0095F0"/>
                </a:solidFill>
                <a:latin typeface="黑体"/>
                <a:ea typeface="黑体"/>
              </a:rPr>
              <a:t>的分类 </a:t>
            </a:r>
            <a:endParaRPr lang="en-US" altLang="zh-CN" sz="2400" dirty="0" smtClean="0">
              <a:solidFill>
                <a:srgbClr val="0095F0"/>
              </a:solidFill>
              <a:latin typeface="黑体"/>
              <a:ea typeface="黑体"/>
            </a:endParaRPr>
          </a:p>
          <a:p>
            <a:r>
              <a:rPr lang="en-US" altLang="zh-CN" dirty="0">
                <a:latin typeface="黑体"/>
                <a:ea typeface="黑体"/>
              </a:rPr>
              <a:t>1</a:t>
            </a:r>
            <a:r>
              <a:rPr lang="zh-CN" altLang="zh-CN" dirty="0">
                <a:latin typeface="黑体"/>
                <a:ea typeface="黑体"/>
              </a:rPr>
              <a:t>、根据物流活动的范围和业务性质，可分为以下五种类型</a:t>
            </a:r>
            <a:r>
              <a:rPr lang="zh-CN" altLang="zh-CN" dirty="0" smtClean="0">
                <a:latin typeface="黑体"/>
                <a:ea typeface="黑体"/>
              </a:rPr>
              <a:t>：</a:t>
            </a:r>
            <a:endParaRPr lang="en-US" altLang="zh-CN" b="1" dirty="0" smtClean="0">
              <a:latin typeface="黑体"/>
              <a:ea typeface="黑体"/>
            </a:endParaRPr>
          </a:p>
          <a:p>
            <a:r>
              <a:rPr lang="zh-CN" altLang="zh-CN" b="1" dirty="0" smtClean="0">
                <a:latin typeface="黑体"/>
                <a:ea typeface="黑体"/>
              </a:rPr>
              <a:t>生产</a:t>
            </a:r>
            <a:r>
              <a:rPr lang="zh-CN" altLang="zh-CN" b="1" dirty="0">
                <a:latin typeface="黑体"/>
                <a:ea typeface="黑体"/>
              </a:rPr>
              <a:t>物流</a:t>
            </a:r>
            <a:r>
              <a:rPr lang="zh-CN" altLang="zh-CN" dirty="0">
                <a:latin typeface="黑体"/>
                <a:ea typeface="黑体"/>
              </a:rPr>
              <a:t>（</a:t>
            </a:r>
            <a:r>
              <a:rPr lang="en-US" altLang="zh-CN" dirty="0">
                <a:latin typeface="黑体"/>
                <a:ea typeface="黑体"/>
              </a:rPr>
              <a:t>production logistics</a:t>
            </a:r>
            <a:r>
              <a:rPr lang="zh-CN" altLang="zh-CN" dirty="0" smtClean="0">
                <a:latin typeface="黑体"/>
                <a:ea typeface="黑体"/>
              </a:rPr>
              <a:t>）</a:t>
            </a:r>
            <a:endParaRPr lang="en-US" altLang="zh-CN" dirty="0" smtClean="0">
              <a:latin typeface="黑体"/>
              <a:ea typeface="黑体"/>
            </a:endParaRPr>
          </a:p>
          <a:p>
            <a:r>
              <a:rPr lang="zh-CN" altLang="zh-CN" b="1" dirty="0">
                <a:latin typeface="黑体"/>
                <a:ea typeface="黑体"/>
              </a:rPr>
              <a:t>供应物流</a:t>
            </a:r>
            <a:r>
              <a:rPr lang="zh-CN" altLang="zh-CN" dirty="0">
                <a:latin typeface="黑体"/>
                <a:ea typeface="黑体"/>
              </a:rPr>
              <a:t>（</a:t>
            </a:r>
            <a:r>
              <a:rPr lang="en-US" altLang="zh-CN" dirty="0">
                <a:latin typeface="黑体"/>
                <a:ea typeface="黑体"/>
              </a:rPr>
              <a:t>supply logistics</a:t>
            </a:r>
            <a:r>
              <a:rPr lang="zh-CN" altLang="zh-CN" dirty="0" smtClean="0">
                <a:latin typeface="黑体"/>
                <a:ea typeface="黑体"/>
              </a:rPr>
              <a:t>）</a:t>
            </a:r>
            <a:endParaRPr lang="en-US" altLang="zh-CN" dirty="0" smtClean="0">
              <a:latin typeface="黑体"/>
              <a:ea typeface="黑体"/>
            </a:endParaRPr>
          </a:p>
          <a:p>
            <a:r>
              <a:rPr lang="zh-CN" altLang="zh-CN" b="1" dirty="0">
                <a:latin typeface="黑体"/>
                <a:ea typeface="黑体"/>
              </a:rPr>
              <a:t>销售物流</a:t>
            </a:r>
            <a:r>
              <a:rPr lang="zh-CN" altLang="zh-CN" dirty="0">
                <a:latin typeface="黑体"/>
                <a:ea typeface="黑体"/>
              </a:rPr>
              <a:t>（</a:t>
            </a:r>
            <a:r>
              <a:rPr lang="en-US" altLang="zh-CN" dirty="0">
                <a:latin typeface="黑体"/>
                <a:ea typeface="黑体"/>
              </a:rPr>
              <a:t>distribution logistics</a:t>
            </a:r>
            <a:r>
              <a:rPr lang="zh-CN" altLang="zh-CN" dirty="0" smtClean="0">
                <a:latin typeface="黑体"/>
                <a:ea typeface="黑体"/>
              </a:rPr>
              <a:t>）</a:t>
            </a:r>
            <a:endParaRPr lang="en-US" altLang="zh-CN" dirty="0" smtClean="0">
              <a:latin typeface="黑体"/>
              <a:ea typeface="黑体"/>
            </a:endParaRPr>
          </a:p>
          <a:p>
            <a:r>
              <a:rPr lang="zh-CN" altLang="zh-CN" b="1" dirty="0">
                <a:latin typeface="黑体"/>
                <a:ea typeface="黑体"/>
              </a:rPr>
              <a:t>回收物流</a:t>
            </a:r>
            <a:r>
              <a:rPr lang="zh-CN" altLang="zh-CN" dirty="0">
                <a:latin typeface="黑体"/>
                <a:ea typeface="黑体"/>
              </a:rPr>
              <a:t>（</a:t>
            </a:r>
            <a:r>
              <a:rPr lang="en-US" altLang="zh-CN" dirty="0">
                <a:latin typeface="黑体"/>
                <a:ea typeface="黑体"/>
              </a:rPr>
              <a:t>returned logistics</a:t>
            </a:r>
            <a:r>
              <a:rPr lang="zh-CN" altLang="zh-CN" dirty="0" smtClean="0">
                <a:latin typeface="黑体"/>
                <a:ea typeface="黑体"/>
              </a:rPr>
              <a:t>）</a:t>
            </a:r>
            <a:endParaRPr lang="en-US" altLang="zh-CN" dirty="0" smtClean="0">
              <a:latin typeface="黑体"/>
              <a:ea typeface="黑体"/>
            </a:endParaRPr>
          </a:p>
          <a:p>
            <a:r>
              <a:rPr lang="zh-CN" altLang="zh-CN" b="1" dirty="0">
                <a:latin typeface="黑体"/>
                <a:ea typeface="黑体"/>
              </a:rPr>
              <a:t>废弃物流</a:t>
            </a:r>
            <a:r>
              <a:rPr lang="zh-CN" altLang="zh-CN" dirty="0">
                <a:latin typeface="黑体"/>
                <a:ea typeface="黑体"/>
              </a:rPr>
              <a:t>（</a:t>
            </a:r>
            <a:r>
              <a:rPr lang="en-US" altLang="zh-CN" dirty="0">
                <a:latin typeface="黑体"/>
                <a:ea typeface="黑体"/>
              </a:rPr>
              <a:t>waste material logistics</a:t>
            </a:r>
            <a:r>
              <a:rPr lang="zh-CN" altLang="zh-CN" dirty="0" smtClean="0">
                <a:latin typeface="黑体"/>
                <a:ea typeface="黑体"/>
              </a:rPr>
              <a:t>）</a:t>
            </a:r>
            <a:endParaRPr lang="en-US" altLang="zh-CN" dirty="0" smtClean="0">
              <a:latin typeface="黑体"/>
              <a:ea typeface="黑体"/>
            </a:endParaRPr>
          </a:p>
          <a:p>
            <a:endParaRPr lang="en-US" altLang="zh-CN" dirty="0" smtClean="0">
              <a:latin typeface="黑体"/>
              <a:ea typeface="黑体"/>
            </a:endParaRPr>
          </a:p>
          <a:p>
            <a:r>
              <a:rPr lang="en-US" altLang="zh-CN" dirty="0" smtClean="0">
                <a:latin typeface="黑体"/>
                <a:ea typeface="黑体"/>
              </a:rPr>
              <a:t> </a:t>
            </a:r>
            <a:r>
              <a:rPr lang="en-US" altLang="zh-CN" dirty="0">
                <a:latin typeface="黑体"/>
                <a:ea typeface="黑体"/>
              </a:rPr>
              <a:t>2</a:t>
            </a:r>
            <a:r>
              <a:rPr lang="zh-CN" altLang="zh-CN" dirty="0">
                <a:latin typeface="黑体"/>
                <a:ea typeface="黑体"/>
              </a:rPr>
              <a:t>、根据物流活动的相对范围还可以分为以下四种类型：</a:t>
            </a:r>
          </a:p>
          <a:p>
            <a:r>
              <a:rPr lang="zh-CN" altLang="zh-CN" dirty="0">
                <a:latin typeface="黑体"/>
                <a:ea typeface="黑体"/>
              </a:rPr>
              <a:t>企业物流（</a:t>
            </a:r>
            <a:r>
              <a:rPr lang="en-US" altLang="zh-CN" dirty="0">
                <a:latin typeface="黑体"/>
                <a:ea typeface="黑体"/>
              </a:rPr>
              <a:t>Internal Logistics</a:t>
            </a:r>
            <a:r>
              <a:rPr lang="zh-CN" altLang="zh-CN" dirty="0" smtClean="0">
                <a:latin typeface="黑体"/>
                <a:ea typeface="黑体"/>
              </a:rPr>
              <a:t>）</a:t>
            </a:r>
            <a:endParaRPr lang="en-US" altLang="zh-CN" dirty="0" smtClean="0">
              <a:latin typeface="黑体"/>
              <a:ea typeface="黑体"/>
            </a:endParaRPr>
          </a:p>
          <a:p>
            <a:r>
              <a:rPr lang="zh-CN" altLang="zh-CN" dirty="0">
                <a:latin typeface="黑体"/>
                <a:ea typeface="黑体"/>
              </a:rPr>
              <a:t>社会物流（</a:t>
            </a:r>
            <a:r>
              <a:rPr lang="en-US" altLang="zh-CN" dirty="0">
                <a:latin typeface="黑体"/>
                <a:ea typeface="黑体"/>
              </a:rPr>
              <a:t>External Logistics</a:t>
            </a:r>
            <a:r>
              <a:rPr lang="zh-CN" altLang="zh-CN" dirty="0" smtClean="0">
                <a:latin typeface="黑体"/>
                <a:ea typeface="黑体"/>
              </a:rPr>
              <a:t>）</a:t>
            </a:r>
            <a:endParaRPr lang="en-US" altLang="zh-CN" dirty="0" smtClean="0">
              <a:latin typeface="黑体"/>
              <a:ea typeface="黑体"/>
            </a:endParaRPr>
          </a:p>
          <a:p>
            <a:r>
              <a:rPr lang="zh-CN" altLang="zh-CN" dirty="0">
                <a:latin typeface="黑体"/>
                <a:ea typeface="黑体"/>
              </a:rPr>
              <a:t>综合物流（</a:t>
            </a:r>
            <a:r>
              <a:rPr lang="en-US" altLang="zh-CN" dirty="0">
                <a:latin typeface="黑体"/>
                <a:ea typeface="黑体"/>
              </a:rPr>
              <a:t>General Logistics</a:t>
            </a:r>
            <a:r>
              <a:rPr lang="zh-CN" altLang="zh-CN" dirty="0">
                <a:latin typeface="黑体"/>
                <a:ea typeface="黑体"/>
              </a:rPr>
              <a:t>） </a:t>
            </a:r>
            <a:r>
              <a:rPr lang="zh-CN" altLang="zh-CN" dirty="0" smtClean="0">
                <a:latin typeface="黑体"/>
                <a:ea typeface="黑体"/>
              </a:rPr>
              <a:t>   </a:t>
            </a:r>
            <a:endParaRPr lang="en-US" altLang="zh-CN" dirty="0" smtClean="0">
              <a:latin typeface="黑体"/>
              <a:ea typeface="黑体"/>
            </a:endParaRPr>
          </a:p>
          <a:p>
            <a:r>
              <a:rPr lang="zh-CN" altLang="zh-CN" sz="2000" dirty="0">
                <a:latin typeface="黑体"/>
                <a:ea typeface="黑体"/>
              </a:rPr>
              <a:t>国际物流（</a:t>
            </a:r>
            <a:r>
              <a:rPr lang="en-US" altLang="zh-CN" sz="2000" dirty="0">
                <a:latin typeface="黑体"/>
                <a:ea typeface="黑体"/>
              </a:rPr>
              <a:t>International Logistics</a:t>
            </a:r>
            <a:r>
              <a:rPr lang="zh-CN" altLang="zh-CN" sz="2000" dirty="0">
                <a:latin typeface="黑体"/>
                <a:ea typeface="黑体"/>
              </a:rPr>
              <a:t>） </a:t>
            </a:r>
            <a:r>
              <a:rPr lang="en-US" altLang="zh-CN" sz="2000" dirty="0">
                <a:solidFill>
                  <a:srgbClr val="0095F0"/>
                </a:solidFill>
                <a:latin typeface="黑体"/>
                <a:ea typeface="黑体"/>
              </a:rPr>
              <a:t> </a:t>
            </a:r>
            <a:endParaRPr lang="zh-CN" altLang="zh-CN" sz="2000" dirty="0">
              <a:solidFill>
                <a:srgbClr val="0095F0"/>
              </a:solidFill>
              <a:latin typeface="黑体"/>
              <a:ea typeface="黑体"/>
            </a:endParaRPr>
          </a:p>
        </p:txBody>
      </p:sp>
      <p:pic>
        <p:nvPicPr>
          <p:cNvPr id="12289" name="Object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1440830"/>
            <a:ext cx="3388845" cy="1748685"/>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27136924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现代企业物流管理</a:t>
            </a:r>
            <a:r>
              <a:rPr kumimoji="1" lang="en-US" altLang="zh-CN" sz="3200" dirty="0" smtClean="0">
                <a:latin typeface="黑体"/>
                <a:ea typeface="黑体"/>
              </a:rPr>
              <a:t>-</a:t>
            </a:r>
            <a:r>
              <a:rPr kumimoji="1" lang="zh-CN" altLang="en-US" sz="3200" dirty="0" smtClean="0">
                <a:latin typeface="黑体"/>
                <a:ea typeface="黑体"/>
              </a:rPr>
              <a:t>物流概念</a:t>
            </a:r>
            <a:endParaRPr kumimoji="1" lang="zh-CN" altLang="en-US" sz="3200" dirty="0">
              <a:latin typeface="黑体"/>
              <a:ea typeface="黑体"/>
            </a:endParaRPr>
          </a:p>
        </p:txBody>
      </p:sp>
      <p:sp>
        <p:nvSpPr>
          <p:cNvPr id="95" name="矩形 47"/>
          <p:cNvSpPr>
            <a:spLocks noChangeArrowheads="1"/>
          </p:cNvSpPr>
          <p:nvPr/>
        </p:nvSpPr>
        <p:spPr bwMode="auto">
          <a:xfrm>
            <a:off x="1043608" y="771550"/>
            <a:ext cx="7056784" cy="2962329"/>
          </a:xfrm>
          <a:prstGeom prst="rect">
            <a:avLst/>
          </a:prstGeom>
          <a:noFill/>
          <a:ln w="9525">
            <a:noFill/>
            <a:miter lim="800000"/>
            <a:headEnd/>
            <a:tailEnd/>
          </a:ln>
        </p:spPr>
        <p:txBody>
          <a:bodyPr wrap="square" lIns="68560" tIns="34280" rIns="68560" bIns="34280">
            <a:spAutoFit/>
          </a:bodyPr>
          <a:lstStyle/>
          <a:p>
            <a:r>
              <a:rPr lang="zh-CN" altLang="zh-CN" sz="2400" b="1" dirty="0">
                <a:latin typeface="黑体"/>
                <a:ea typeface="黑体"/>
              </a:rPr>
              <a:t>现代物流系统的构成与功能</a:t>
            </a:r>
            <a:r>
              <a:rPr lang="zh-CN" altLang="zh-CN" sz="2400" dirty="0">
                <a:latin typeface="黑体"/>
                <a:ea typeface="黑体"/>
              </a:rPr>
              <a:t> </a:t>
            </a:r>
            <a:endParaRPr lang="en-US" altLang="zh-CN" sz="2400" dirty="0" smtClean="0">
              <a:latin typeface="黑体"/>
              <a:ea typeface="黑体"/>
            </a:endParaRPr>
          </a:p>
          <a:p>
            <a:endParaRPr lang="en-US" altLang="zh-CN" dirty="0" smtClean="0">
              <a:latin typeface="黑体"/>
              <a:ea typeface="黑体"/>
            </a:endParaRPr>
          </a:p>
          <a:p>
            <a:endParaRPr lang="en-US" altLang="zh-CN" dirty="0">
              <a:latin typeface="黑体"/>
              <a:ea typeface="黑体"/>
            </a:endParaRPr>
          </a:p>
          <a:p>
            <a:endParaRPr lang="en-US" altLang="zh-CN" dirty="0" smtClean="0">
              <a:latin typeface="黑体"/>
              <a:ea typeface="黑体"/>
            </a:endParaRPr>
          </a:p>
          <a:p>
            <a:endParaRPr lang="en-US" altLang="zh-CN" dirty="0">
              <a:latin typeface="黑体"/>
              <a:ea typeface="黑体"/>
            </a:endParaRPr>
          </a:p>
          <a:p>
            <a:endParaRPr lang="en-US" altLang="zh-CN" dirty="0" smtClean="0">
              <a:latin typeface="黑体"/>
              <a:ea typeface="黑体"/>
            </a:endParaRPr>
          </a:p>
          <a:p>
            <a:endParaRPr lang="en-US" altLang="zh-CN" dirty="0">
              <a:latin typeface="黑体"/>
              <a:ea typeface="黑体"/>
            </a:endParaRPr>
          </a:p>
          <a:p>
            <a:endParaRPr lang="en-US" altLang="zh-CN" dirty="0" smtClean="0">
              <a:latin typeface="黑体"/>
              <a:ea typeface="黑体"/>
            </a:endParaRPr>
          </a:p>
          <a:p>
            <a:endParaRPr lang="en-US" altLang="zh-CN" dirty="0" smtClean="0">
              <a:latin typeface="黑体"/>
              <a:ea typeface="黑体"/>
            </a:endParaRPr>
          </a:p>
          <a:p>
            <a:r>
              <a:rPr lang="en-US" altLang="zh-CN" sz="2000" dirty="0">
                <a:solidFill>
                  <a:srgbClr val="0095F0"/>
                </a:solidFill>
                <a:latin typeface="黑体"/>
                <a:ea typeface="黑体"/>
              </a:rPr>
              <a:t> </a:t>
            </a:r>
            <a:endParaRPr lang="zh-CN" altLang="zh-CN" sz="2000" dirty="0">
              <a:solidFill>
                <a:srgbClr val="0095F0"/>
              </a:solidFill>
              <a:latin typeface="黑体"/>
              <a:ea typeface="黑体"/>
            </a:endParaRPr>
          </a:p>
        </p:txBody>
      </p:sp>
      <p:pic>
        <p:nvPicPr>
          <p:cNvPr id="14337" name="Object 3"/>
          <p:cNvPicPr>
            <a:picLocks noChangeAspect="1" noChangeArrowheads="1"/>
          </p:cNvPicPr>
          <p:nvPr/>
        </p:nvPicPr>
        <p:blipFill>
          <a:blip r:embed="rId3" cstate="print">
            <a:duotone>
              <a:prstClr val="black"/>
              <a:schemeClr val="tx2">
                <a:tint val="45000"/>
                <a:satMod val="400000"/>
              </a:schemeClr>
            </a:duotone>
            <a:alphaModFix/>
            <a:lum bright="-40000"/>
            <a:extLst>
              <a:ext uri="{28A0092B-C50C-407E-A947-70E740481C1C}">
                <a14:useLocalDpi xmlns:a14="http://schemas.microsoft.com/office/drawing/2010/main" val="0"/>
              </a:ext>
            </a:extLst>
          </a:blip>
          <a:srcRect/>
          <a:stretch>
            <a:fillRect/>
          </a:stretch>
        </p:blipFill>
        <p:spPr bwMode="auto">
          <a:xfrm>
            <a:off x="1310403" y="1203598"/>
            <a:ext cx="5277821" cy="324036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304614491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现代企业物流管理</a:t>
            </a:r>
            <a:r>
              <a:rPr kumimoji="1" lang="en-US" altLang="zh-CN" sz="3200" dirty="0" smtClean="0">
                <a:latin typeface="黑体"/>
                <a:ea typeface="黑体"/>
              </a:rPr>
              <a:t>-</a:t>
            </a:r>
            <a:r>
              <a:rPr kumimoji="1" lang="zh-CN" altLang="en-US" sz="3200" dirty="0" smtClean="0">
                <a:latin typeface="黑体"/>
                <a:ea typeface="黑体"/>
              </a:rPr>
              <a:t>现代企业物流</a:t>
            </a:r>
            <a:endParaRPr kumimoji="1" lang="zh-CN" altLang="en-US" sz="3200" dirty="0">
              <a:latin typeface="黑体"/>
              <a:ea typeface="黑体"/>
            </a:endParaRPr>
          </a:p>
        </p:txBody>
      </p:sp>
      <p:sp>
        <p:nvSpPr>
          <p:cNvPr id="95" name="矩形 47"/>
          <p:cNvSpPr>
            <a:spLocks noChangeArrowheads="1"/>
          </p:cNvSpPr>
          <p:nvPr/>
        </p:nvSpPr>
        <p:spPr bwMode="auto">
          <a:xfrm>
            <a:off x="611560" y="699542"/>
            <a:ext cx="7992888" cy="4347324"/>
          </a:xfrm>
          <a:prstGeom prst="rect">
            <a:avLst/>
          </a:prstGeom>
          <a:noFill/>
          <a:ln w="9525">
            <a:noFill/>
            <a:miter lim="800000"/>
            <a:headEnd/>
            <a:tailEnd/>
          </a:ln>
        </p:spPr>
        <p:txBody>
          <a:bodyPr wrap="square" lIns="68560" tIns="34280" rIns="68560" bIns="34280">
            <a:spAutoFit/>
          </a:bodyPr>
          <a:lstStyle/>
          <a:p>
            <a:r>
              <a:rPr lang="zh-CN" altLang="zh-CN" sz="2400" b="1" dirty="0" smtClean="0">
                <a:solidFill>
                  <a:srgbClr val="0095F0"/>
                </a:solidFill>
                <a:latin typeface="黑体"/>
                <a:ea typeface="黑体"/>
              </a:rPr>
              <a:t>物流信息概述</a:t>
            </a:r>
            <a:endParaRPr lang="en-US" altLang="zh-CN" sz="2400" b="1" dirty="0" smtClean="0">
              <a:solidFill>
                <a:srgbClr val="0095F0"/>
              </a:solidFill>
              <a:latin typeface="黑体"/>
              <a:ea typeface="黑体"/>
            </a:endParaRPr>
          </a:p>
          <a:p>
            <a:pPr lvl="0"/>
            <a:r>
              <a:rPr lang="en-US" altLang="zh-CN" dirty="0" smtClean="0">
                <a:latin typeface="黑体"/>
                <a:ea typeface="黑体"/>
              </a:rPr>
              <a:t>1.</a:t>
            </a:r>
            <a:r>
              <a:rPr lang="zh-CN" altLang="zh-CN" dirty="0" smtClean="0">
                <a:latin typeface="黑体"/>
                <a:ea typeface="黑体"/>
              </a:rPr>
              <a:t>物流</a:t>
            </a:r>
            <a:r>
              <a:rPr lang="zh-CN" altLang="zh-CN" dirty="0">
                <a:latin typeface="黑体"/>
                <a:ea typeface="黑体"/>
              </a:rPr>
              <a:t>信息：物流过程产生和使用的一切有用数据。</a:t>
            </a:r>
          </a:p>
          <a:p>
            <a:pPr lvl="0"/>
            <a:r>
              <a:rPr lang="en-US" altLang="zh-CN" dirty="0" smtClean="0">
                <a:latin typeface="黑体"/>
                <a:ea typeface="黑体"/>
              </a:rPr>
              <a:t>2.EDI</a:t>
            </a:r>
            <a:r>
              <a:rPr lang="zh-CN" altLang="zh-CN" dirty="0">
                <a:latin typeface="黑体"/>
                <a:ea typeface="黑体"/>
              </a:rPr>
              <a:t>概念：电子数据交换</a:t>
            </a:r>
          </a:p>
          <a:p>
            <a:pPr lvl="0"/>
            <a:r>
              <a:rPr lang="en-US" altLang="zh-CN" dirty="0">
                <a:latin typeface="黑体"/>
                <a:ea typeface="黑体"/>
              </a:rPr>
              <a:t>EDI</a:t>
            </a:r>
            <a:r>
              <a:rPr lang="zh-CN" altLang="zh-CN" dirty="0">
                <a:latin typeface="黑体"/>
                <a:ea typeface="黑体"/>
              </a:rPr>
              <a:t>能干什么：高效、准确、无纸化交换和传递信息</a:t>
            </a:r>
          </a:p>
          <a:p>
            <a:pPr lvl="0"/>
            <a:r>
              <a:rPr lang="zh-CN" altLang="zh-CN" dirty="0">
                <a:latin typeface="黑体"/>
                <a:ea typeface="黑体"/>
              </a:rPr>
              <a:t>物流为什么要引入</a:t>
            </a:r>
            <a:r>
              <a:rPr lang="en-US" altLang="zh-CN" dirty="0">
                <a:latin typeface="黑体"/>
                <a:ea typeface="黑体"/>
              </a:rPr>
              <a:t>EDI</a:t>
            </a:r>
            <a:r>
              <a:rPr lang="zh-CN" altLang="zh-CN" dirty="0">
                <a:latin typeface="黑体"/>
                <a:ea typeface="黑体"/>
              </a:rPr>
              <a:t>：对效率的追求</a:t>
            </a:r>
          </a:p>
          <a:p>
            <a:pPr lvl="0"/>
            <a:r>
              <a:rPr lang="en-US" altLang="zh-CN" dirty="0">
                <a:latin typeface="黑体"/>
                <a:ea typeface="黑体"/>
              </a:rPr>
              <a:t>EDI</a:t>
            </a:r>
            <a:r>
              <a:rPr lang="zh-CN" altLang="zh-CN" dirty="0">
                <a:latin typeface="黑体"/>
                <a:ea typeface="黑体"/>
              </a:rPr>
              <a:t>的逻辑要素：</a:t>
            </a:r>
            <a:r>
              <a:rPr lang="en-US" altLang="zh-CN" dirty="0">
                <a:latin typeface="黑体"/>
                <a:ea typeface="黑体"/>
              </a:rPr>
              <a:t> EDI</a:t>
            </a:r>
            <a:r>
              <a:rPr lang="zh-CN" altLang="zh-CN" dirty="0">
                <a:latin typeface="黑体"/>
                <a:ea typeface="黑体"/>
              </a:rPr>
              <a:t>标准、建立在标准之上的数据（报文）、处理和交换数据的硬件、软件和网络通讯系统</a:t>
            </a:r>
            <a:r>
              <a:rPr lang="zh-CN" altLang="zh-CN" dirty="0" smtClean="0">
                <a:latin typeface="黑体"/>
                <a:ea typeface="黑体"/>
              </a:rPr>
              <a:t>。</a:t>
            </a:r>
            <a:endParaRPr lang="en-US" altLang="zh-CN" dirty="0" smtClean="0">
              <a:latin typeface="黑体"/>
              <a:ea typeface="黑体"/>
            </a:endParaRPr>
          </a:p>
          <a:p>
            <a:r>
              <a:rPr lang="en-US" altLang="zh-CN" b="1" dirty="0" smtClean="0">
                <a:latin typeface="黑体"/>
                <a:ea typeface="黑体"/>
              </a:rPr>
              <a:t>3.Bar </a:t>
            </a:r>
            <a:r>
              <a:rPr lang="en-US" altLang="zh-CN" b="1" dirty="0">
                <a:latin typeface="黑体"/>
                <a:ea typeface="黑体"/>
              </a:rPr>
              <a:t>Code</a:t>
            </a:r>
            <a:r>
              <a:rPr lang="zh-CN" altLang="zh-CN" b="1" dirty="0">
                <a:latin typeface="黑体"/>
                <a:ea typeface="黑体"/>
              </a:rPr>
              <a:t>（条码技术）  </a:t>
            </a:r>
            <a:endParaRPr lang="zh-CN" altLang="zh-CN" dirty="0">
              <a:latin typeface="黑体"/>
              <a:ea typeface="黑体"/>
            </a:endParaRPr>
          </a:p>
          <a:p>
            <a:r>
              <a:rPr lang="zh-CN" altLang="zh-CN" dirty="0">
                <a:latin typeface="黑体"/>
                <a:ea typeface="黑体"/>
              </a:rPr>
              <a:t>条码</a:t>
            </a:r>
            <a:r>
              <a:rPr lang="en-US" altLang="zh-CN" dirty="0">
                <a:latin typeface="黑体"/>
                <a:ea typeface="黑体"/>
              </a:rPr>
              <a:t>( bar code )</a:t>
            </a:r>
            <a:r>
              <a:rPr lang="zh-CN" altLang="zh-CN" dirty="0">
                <a:latin typeface="黑体"/>
                <a:ea typeface="黑体"/>
              </a:rPr>
              <a:t>是由一组规则排列的条、空及其对应字符组成的标记，用以表示一定的信息 </a:t>
            </a:r>
            <a:endParaRPr lang="en-US" altLang="zh-CN" dirty="0" smtClean="0">
              <a:latin typeface="黑体"/>
              <a:ea typeface="黑体"/>
            </a:endParaRPr>
          </a:p>
          <a:p>
            <a:r>
              <a:rPr lang="en-US" altLang="zh-CN" b="1" dirty="0" smtClean="0">
                <a:latin typeface="黑体"/>
                <a:ea typeface="黑体"/>
              </a:rPr>
              <a:t>4.</a:t>
            </a:r>
            <a:r>
              <a:rPr lang="zh-CN" altLang="zh-CN" b="1" dirty="0" smtClean="0">
                <a:latin typeface="黑体"/>
                <a:ea typeface="黑体"/>
              </a:rPr>
              <a:t>系统</a:t>
            </a:r>
            <a:r>
              <a:rPr lang="zh-CN" altLang="zh-CN" b="1" dirty="0">
                <a:latin typeface="黑体"/>
                <a:ea typeface="黑体"/>
              </a:rPr>
              <a:t>：</a:t>
            </a:r>
            <a:r>
              <a:rPr lang="en-US" altLang="zh-CN" b="1" dirty="0">
                <a:latin typeface="黑体"/>
                <a:ea typeface="黑体"/>
              </a:rPr>
              <a:t>Points of Sale</a:t>
            </a:r>
            <a:endParaRPr lang="zh-CN" altLang="zh-CN" dirty="0">
              <a:latin typeface="黑体"/>
              <a:ea typeface="黑体"/>
            </a:endParaRPr>
          </a:p>
          <a:p>
            <a:r>
              <a:rPr lang="en-US" altLang="zh-CN" dirty="0">
                <a:latin typeface="黑体"/>
                <a:ea typeface="黑体"/>
              </a:rPr>
              <a:t>POS</a:t>
            </a:r>
            <a:r>
              <a:rPr lang="zh-CN" altLang="zh-CN" dirty="0">
                <a:latin typeface="黑体"/>
                <a:ea typeface="黑体"/>
              </a:rPr>
              <a:t>系统即销售时点信息系统，是指通过自动读取设备（如收银机）在销售商品时直接读取商品销售信息（如商品名、单价、销售数量、销售时间、销售店铺、购买顾客等），并通过通讯网络和计算机系统传送至有关部门进行分析加工以提高经营效率的系统。 </a:t>
            </a:r>
            <a:endParaRPr lang="zh-CN" altLang="zh-CN" sz="2000" dirty="0">
              <a:solidFill>
                <a:srgbClr val="0095F0"/>
              </a:solidFill>
              <a:latin typeface="黑体"/>
              <a:ea typeface="黑体"/>
            </a:endParaRPr>
          </a:p>
        </p:txBody>
      </p:sp>
    </p:spTree>
    <p:extLst>
      <p:ext uri="{BB962C8B-B14F-4D97-AF65-F5344CB8AC3E}">
        <p14:creationId xmlns:p14="http://schemas.microsoft.com/office/powerpoint/2010/main" val="356497236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6517</TotalTime>
  <Words>946</Words>
  <Application>Microsoft Office PowerPoint</Application>
  <PresentationFormat>全屏显示(16:9)</PresentationFormat>
  <Paragraphs>110</Paragraphs>
  <Slides>11</Slides>
  <Notes>11</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580</cp:revision>
  <dcterms:created xsi:type="dcterms:W3CDTF">2014-11-09T01:07:25Z</dcterms:created>
  <dcterms:modified xsi:type="dcterms:W3CDTF">2017-09-28T09:26:48Z</dcterms:modified>
</cp:coreProperties>
</file>