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1"/>
  </p:sldMasterIdLst>
  <p:sldIdLst>
    <p:sldId id="261" r:id="rId2"/>
    <p:sldId id="262" r:id="rId3"/>
    <p:sldId id="569" r:id="rId4"/>
    <p:sldId id="738" r:id="rId5"/>
    <p:sldId id="570" r:id="rId6"/>
    <p:sldId id="571" r:id="rId7"/>
    <p:sldId id="573" r:id="rId8"/>
    <p:sldId id="572" r:id="rId9"/>
    <p:sldId id="574" r:id="rId10"/>
    <p:sldId id="575" r:id="rId11"/>
    <p:sldId id="576" r:id="rId12"/>
    <p:sldId id="577" r:id="rId13"/>
    <p:sldId id="578" r:id="rId14"/>
    <p:sldId id="579" r:id="rId15"/>
    <p:sldId id="580" r:id="rId16"/>
    <p:sldId id="581" r:id="rId17"/>
    <p:sldId id="582" r:id="rId18"/>
    <p:sldId id="583" r:id="rId19"/>
    <p:sldId id="584" r:id="rId20"/>
    <p:sldId id="585" r:id="rId21"/>
    <p:sldId id="586" r:id="rId22"/>
    <p:sldId id="587" r:id="rId23"/>
    <p:sldId id="681" r:id="rId24"/>
    <p:sldId id="682" r:id="rId25"/>
    <p:sldId id="755" r:id="rId26"/>
    <p:sldId id="684" r:id="rId27"/>
    <p:sldId id="685" r:id="rId28"/>
    <p:sldId id="686" r:id="rId29"/>
    <p:sldId id="687" r:id="rId30"/>
    <p:sldId id="688" r:id="rId31"/>
    <p:sldId id="689" r:id="rId32"/>
    <p:sldId id="690" r:id="rId33"/>
    <p:sldId id="691" r:id="rId34"/>
    <p:sldId id="692" r:id="rId35"/>
    <p:sldId id="695" r:id="rId36"/>
    <p:sldId id="696" r:id="rId37"/>
    <p:sldId id="698" r:id="rId38"/>
    <p:sldId id="697" r:id="rId39"/>
    <p:sldId id="699" r:id="rId40"/>
    <p:sldId id="700" r:id="rId41"/>
    <p:sldId id="747" r:id="rId42"/>
    <p:sldId id="748" r:id="rId43"/>
    <p:sldId id="693" r:id="rId44"/>
    <p:sldId id="683" r:id="rId45"/>
    <p:sldId id="749" r:id="rId46"/>
    <p:sldId id="750" r:id="rId47"/>
    <p:sldId id="751" r:id="rId48"/>
    <p:sldId id="752" r:id="rId49"/>
    <p:sldId id="753" r:id="rId50"/>
    <p:sldId id="754" r:id="rId51"/>
    <p:sldId id="756" r:id="rId52"/>
  </p:sldIdLst>
  <p:sldSz cx="12192000" cy="6858000"/>
  <p:notesSz cx="6858000" cy="9144000"/>
  <p:defaultTextStyle>
    <a:defPPr>
      <a:defRPr lang="zh-CN"/>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CC"/>
    <a:srgbClr val="87D3FC"/>
    <a:srgbClr val="54ABED"/>
    <a:srgbClr val="AED8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63" autoAdjust="0"/>
    <p:restoredTop sz="94667" autoAdjust="0"/>
  </p:normalViewPr>
  <p:slideViewPr>
    <p:cSldViewPr snapToGrid="0" showGuides="1">
      <p:cViewPr varScale="1">
        <p:scale>
          <a:sx n="84" d="100"/>
          <a:sy n="84" d="100"/>
        </p:scale>
        <p:origin x="-366" y="-90"/>
      </p:cViewPr>
      <p:guideLst>
        <p:guide orient="horz" pos="2160"/>
        <p:guide pos="3817"/>
      </p:guideLst>
    </p:cSldViewPr>
  </p:slideViewPr>
  <p:notesTextViewPr>
    <p:cViewPr>
      <p:scale>
        <a:sx n="1" d="1"/>
        <a:sy n="1" d="1"/>
      </p:scale>
      <p:origin x="0" y="0"/>
    </p:cViewPr>
  </p:notesTextViewPr>
  <p:sorterViewPr>
    <p:cViewPr>
      <p:scale>
        <a:sx n="100" d="100"/>
        <a:sy n="100" d="100"/>
      </p:scale>
      <p:origin x="0" y="1288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96" Type="http://schemas.microsoft.com/office/2015/10/relationships/revisionInfo" Target="revisionInfo.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2">
            <a:extLst>
              <a:ext uri="{28A0092B-C50C-407E-A947-70E740481C1C}">
                <a14:useLocalDpi xmlns:a14="http://schemas.microsoft.com/office/drawing/2010/main" val="0"/>
              </a:ext>
            </a:extLst>
          </a:blip>
          <a:srcRect l="233" t="12301" r="1751" b="16008"/>
          <a:stretch/>
        </p:blipFill>
        <p:spPr>
          <a:xfrm>
            <a:off x="0" y="0"/>
            <a:ext cx="12192000" cy="6858000"/>
          </a:xfrm>
          <a:prstGeom prst="rect">
            <a:avLst/>
          </a:prstGeom>
        </p:spPr>
      </p:pic>
      <p:sp>
        <p:nvSpPr>
          <p:cNvPr id="2" name="矩形 1">
            <a:extLst>
              <a:ext uri="{FF2B5EF4-FFF2-40B4-BE49-F238E27FC236}">
                <a16:creationId xmlns:a16="http://schemas.microsoft.com/office/drawing/2014/main" xmlns="" id="{C2C15644-8FAF-4CA4-8399-1EB157E35BB3}"/>
              </a:ext>
            </a:extLst>
          </p:cNvPr>
          <p:cNvSpPr/>
          <p:nvPr userDrawn="1"/>
        </p:nvSpPr>
        <p:spPr>
          <a:xfrm>
            <a:off x="1" y="0"/>
            <a:ext cx="12191999" cy="6858000"/>
          </a:xfrm>
          <a:prstGeom prst="rect">
            <a:avLst/>
          </a:prstGeom>
          <a:solidFill>
            <a:schemeClr val="bg1">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KSO_FD"/>
          <p:cNvSpPr>
            <a:spLocks noGrp="1"/>
          </p:cNvSpPr>
          <p:nvPr>
            <p:ph type="dt" sz="half" idx="10"/>
          </p:nvPr>
        </p:nvSpPr>
        <p:spPr/>
        <p:txBody>
          <a:bodyPr/>
          <a:lstStyle/>
          <a:p>
            <a:fld id="{490FA359-FBFD-4E90-80D7-2F91A4519E73}" type="datetimeFigureOut">
              <a:rPr lang="zh-CN" altLang="en-US" smtClean="0"/>
              <a:t>2017/9/26/Tuesday</a:t>
            </a:fld>
            <a:endParaRPr lang="zh-CN" altLang="en-US"/>
          </a:p>
        </p:txBody>
      </p:sp>
      <p:sp>
        <p:nvSpPr>
          <p:cNvPr id="5" name="KSO_FT"/>
          <p:cNvSpPr>
            <a:spLocks noGrp="1"/>
          </p:cNvSpPr>
          <p:nvPr>
            <p:ph type="ftr" sz="quarter" idx="11"/>
          </p:nvPr>
        </p:nvSpPr>
        <p:spPr/>
        <p:txBody>
          <a:bodyPr/>
          <a:lstStyle/>
          <a:p>
            <a:endParaRPr lang="zh-CN" altLang="en-US"/>
          </a:p>
        </p:txBody>
      </p:sp>
      <p:sp>
        <p:nvSpPr>
          <p:cNvPr id="6" name="KSO_FN"/>
          <p:cNvSpPr>
            <a:spLocks noGrp="1"/>
          </p:cNvSpPr>
          <p:nvPr>
            <p:ph type="sldNum" sz="quarter" idx="12"/>
          </p:nvPr>
        </p:nvSpPr>
        <p:spPr/>
        <p:txBody>
          <a:bodyPr/>
          <a:lstStyle/>
          <a:p>
            <a:fld id="{581713FB-781F-428E-BB97-D0968A988D59}" type="slidenum">
              <a:rPr lang="zh-CN" altLang="en-US" smtClean="0"/>
              <a:t>‹#›</a:t>
            </a:fld>
            <a:endParaRPr lang="zh-CN" altLang="en-US"/>
          </a:p>
        </p:txBody>
      </p:sp>
      <p:sp>
        <p:nvSpPr>
          <p:cNvPr id="12" name="KSO_ST1">
            <a:extLst>
              <a:ext uri="{FF2B5EF4-FFF2-40B4-BE49-F238E27FC236}">
                <a16:creationId xmlns:a16="http://schemas.microsoft.com/office/drawing/2014/main" xmlns="" id="{E3277C5D-7DC2-4515-B251-A671B5DEFED4}"/>
              </a:ext>
            </a:extLst>
          </p:cNvPr>
          <p:cNvSpPr>
            <a:spLocks noGrp="1"/>
          </p:cNvSpPr>
          <p:nvPr>
            <p:ph type="title" hasCustomPrompt="1"/>
          </p:nvPr>
        </p:nvSpPr>
        <p:spPr>
          <a:xfrm>
            <a:off x="2770198" y="2493968"/>
            <a:ext cx="7994651" cy="1235075"/>
          </a:xfrm>
        </p:spPr>
        <p:txBody>
          <a:bodyPr anchor="b">
            <a:normAutofit/>
          </a:bodyPr>
          <a:lstStyle>
            <a:lvl1pPr algn="ctr">
              <a:defRPr sz="6000">
                <a:solidFill>
                  <a:schemeClr val="tx1"/>
                </a:solidFill>
                <a:effectLst/>
              </a:defRPr>
            </a:lvl1pPr>
          </a:lstStyle>
          <a:p>
            <a:r>
              <a:rPr lang="zh-CN" altLang="en-US" dirty="0"/>
              <a:t>此处添加您的标题</a:t>
            </a:r>
            <a:endParaRPr lang="en-US" dirty="0"/>
          </a:p>
        </p:txBody>
      </p:sp>
    </p:spTree>
    <p:extLst>
      <p:ext uri="{BB962C8B-B14F-4D97-AF65-F5344CB8AC3E}">
        <p14:creationId xmlns:p14="http://schemas.microsoft.com/office/powerpoint/2010/main" val="3654490553"/>
      </p:ext>
    </p:extLst>
  </p:cSld>
  <p:clrMapOvr>
    <a:masterClrMapping/>
  </p:clrMapOvr>
  <p:extLst mod="1">
    <p:ext uri="{DCECCB84-F9BA-43D5-87BE-67443E8EF086}">
      <p15:sldGuideLst xmlns:p15="http://schemas.microsoft.com/office/powerpoint/2012/main" xmlns="">
        <p15:guide id="1" pos="4967">
          <p15:clr>
            <a:srgbClr val="FBAE40"/>
          </p15:clr>
        </p15:guide>
        <p15:guide id="0" orient="horz" pos="2160">
          <p15:clr>
            <a:srgbClr val="FBAE40"/>
          </p15:clr>
        </p15:guide>
        <p15:guide id="2" pos="6623">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空白">
    <p:spTree>
      <p:nvGrpSpPr>
        <p:cNvPr id="1" name=""/>
        <p:cNvGrpSpPr/>
        <p:nvPr/>
      </p:nvGrpSpPr>
      <p:grpSpPr>
        <a:xfrm>
          <a:off x="0" y="0"/>
          <a:ext cx="0" cy="0"/>
          <a:chOff x="0" y="0"/>
          <a:chExt cx="0" cy="0"/>
        </a:xfrm>
      </p:grpSpPr>
      <p:sp>
        <p:nvSpPr>
          <p:cNvPr id="2" name="KSO_FD"/>
          <p:cNvSpPr>
            <a:spLocks noGrp="1"/>
          </p:cNvSpPr>
          <p:nvPr>
            <p:ph type="dt" sz="half" idx="10"/>
          </p:nvPr>
        </p:nvSpPr>
        <p:spPr/>
        <p:txBody>
          <a:bodyPr/>
          <a:lstStyle/>
          <a:p>
            <a:fld id="{490FA359-FBFD-4E90-80D7-2F91A4519E73}" type="datetimeFigureOut">
              <a:rPr lang="zh-CN" altLang="en-US" smtClean="0"/>
              <a:t>2017/9/26/Tuesday</a:t>
            </a:fld>
            <a:endParaRPr lang="zh-CN" altLang="en-US"/>
          </a:p>
        </p:txBody>
      </p:sp>
      <p:sp>
        <p:nvSpPr>
          <p:cNvPr id="3" name="KSO_FT"/>
          <p:cNvSpPr>
            <a:spLocks noGrp="1"/>
          </p:cNvSpPr>
          <p:nvPr>
            <p:ph type="ftr" sz="quarter" idx="11"/>
          </p:nvPr>
        </p:nvSpPr>
        <p:spPr/>
        <p:txBody>
          <a:bodyPr/>
          <a:lstStyle/>
          <a:p>
            <a:endParaRPr lang="zh-CN" altLang="en-US"/>
          </a:p>
        </p:txBody>
      </p:sp>
      <p:sp>
        <p:nvSpPr>
          <p:cNvPr id="4" name="KSO_FN"/>
          <p:cNvSpPr>
            <a:spLocks noGrp="1"/>
          </p:cNvSpPr>
          <p:nvPr>
            <p:ph type="sldNum" sz="quarter" idx="12"/>
          </p:nvPr>
        </p:nvSpPr>
        <p:spPr/>
        <p:txBody>
          <a:bodyPr/>
          <a:lstStyle/>
          <a:p>
            <a:fld id="{581713FB-781F-428E-BB97-D0968A988D59}" type="slidenum">
              <a:rPr lang="zh-CN" altLang="en-US" smtClean="0"/>
              <a:t>‹#›</a:t>
            </a:fld>
            <a:endParaRPr lang="zh-CN" altLang="en-US"/>
          </a:p>
        </p:txBody>
      </p:sp>
      <p:pic>
        <p:nvPicPr>
          <p:cNvPr id="5" name="Picture 2">
            <a:extLst>
              <a:ext uri="{FF2B5EF4-FFF2-40B4-BE49-F238E27FC236}">
                <a16:creationId xmlns:a16="http://schemas.microsoft.com/office/drawing/2014/main" xmlns="" id="{1C7A239F-E50E-44E0-A521-2F578F3728C6}"/>
              </a:ext>
            </a:extLst>
          </p:cNvPr>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l="77275"/>
          <a:stretch/>
        </p:blipFill>
        <p:spPr bwMode="auto">
          <a:xfrm>
            <a:off x="9772029" y="1240488"/>
            <a:ext cx="2577134" cy="39293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矩形 6">
            <a:extLst>
              <a:ext uri="{FF2B5EF4-FFF2-40B4-BE49-F238E27FC236}">
                <a16:creationId xmlns:a16="http://schemas.microsoft.com/office/drawing/2014/main" xmlns="" id="{210DEC71-920F-4295-92AD-4504DC15E20B}"/>
              </a:ext>
            </a:extLst>
          </p:cNvPr>
          <p:cNvSpPr/>
          <p:nvPr userDrawn="1"/>
        </p:nvSpPr>
        <p:spPr>
          <a:xfrm>
            <a:off x="1" y="0"/>
            <a:ext cx="12191999" cy="6858000"/>
          </a:xfrm>
          <a:prstGeom prst="rect">
            <a:avLst/>
          </a:prstGeom>
          <a:solidFill>
            <a:schemeClr val="bg1">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KSO_ST1">
            <a:extLst>
              <a:ext uri="{FF2B5EF4-FFF2-40B4-BE49-F238E27FC236}">
                <a16:creationId xmlns:a16="http://schemas.microsoft.com/office/drawing/2014/main" xmlns="" id="{CEB77B3D-001F-434B-AAB3-7A96A9BD45C4}"/>
              </a:ext>
            </a:extLst>
          </p:cNvPr>
          <p:cNvSpPr>
            <a:spLocks noGrp="1"/>
          </p:cNvSpPr>
          <p:nvPr>
            <p:ph type="title" hasCustomPrompt="1"/>
          </p:nvPr>
        </p:nvSpPr>
        <p:spPr>
          <a:xfrm>
            <a:off x="2812430" y="2353692"/>
            <a:ext cx="6959599" cy="1235075"/>
          </a:xfrm>
          <a:ln w="38100">
            <a:noFill/>
          </a:ln>
        </p:spPr>
        <p:txBody>
          <a:bodyPr anchor="b">
            <a:normAutofit/>
          </a:bodyPr>
          <a:lstStyle>
            <a:lvl1pPr algn="ctr">
              <a:defRPr sz="5400">
                <a:solidFill>
                  <a:schemeClr val="tx1"/>
                </a:solidFill>
                <a:effectLst/>
              </a:defRPr>
            </a:lvl1pPr>
          </a:lstStyle>
          <a:p>
            <a:r>
              <a:rPr lang="zh-CN" altLang="en-US" dirty="0"/>
              <a:t>此处添加您的标题</a:t>
            </a:r>
            <a:endParaRPr lang="en-US" dirty="0"/>
          </a:p>
        </p:txBody>
      </p:sp>
    </p:spTree>
    <p:extLst>
      <p:ext uri="{BB962C8B-B14F-4D97-AF65-F5344CB8AC3E}">
        <p14:creationId xmlns:p14="http://schemas.microsoft.com/office/powerpoint/2010/main" val="34386764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KSO_BT1"/>
          <p:cNvSpPr>
            <a:spLocks noGrp="1"/>
          </p:cNvSpPr>
          <p:nvPr>
            <p:ph type="title"/>
          </p:nvPr>
        </p:nvSpPr>
        <p:spPr>
          <a:xfrm>
            <a:off x="1310143" y="743366"/>
            <a:ext cx="10091289" cy="796011"/>
          </a:xfrm>
        </p:spPr>
        <p:txBody>
          <a:bodyPr>
            <a:normAutofit/>
          </a:bodyPr>
          <a:lstStyle>
            <a:lvl1pPr algn="ctr">
              <a:defRPr sz="4400">
                <a:solidFill>
                  <a:schemeClr val="tx1"/>
                </a:solidFill>
              </a:defRPr>
            </a:lvl1pPr>
          </a:lstStyle>
          <a:p>
            <a:r>
              <a:rPr lang="zh-CN" altLang="en-US" dirty="0"/>
              <a:t>单击此处编辑母版标题样式</a:t>
            </a:r>
            <a:endParaRPr lang="en-US" dirty="0"/>
          </a:p>
        </p:txBody>
      </p:sp>
      <p:sp>
        <p:nvSpPr>
          <p:cNvPr id="3" name="KSO_BC1"/>
          <p:cNvSpPr>
            <a:spLocks noGrp="1"/>
          </p:cNvSpPr>
          <p:nvPr>
            <p:ph idx="1"/>
          </p:nvPr>
        </p:nvSpPr>
        <p:spPr>
          <a:xfrm>
            <a:off x="1310144" y="1539377"/>
            <a:ext cx="10091288" cy="4694241"/>
          </a:xfrm>
        </p:spPr>
        <p:txBody>
          <a:bodyPr>
            <a:normAutofit/>
          </a:bodyPr>
          <a:lstStyle>
            <a:lvl1pPr marL="0" indent="0">
              <a:buNone/>
              <a:defRPr sz="3600" b="0">
                <a:solidFill>
                  <a:schemeClr val="tx1"/>
                </a:solidFill>
                <a:latin typeface="+mj-ea"/>
                <a:ea typeface="+mj-ea"/>
              </a:defRPr>
            </a:lvl1pPr>
            <a:lvl2pPr>
              <a:defRPr sz="2000" b="0">
                <a:latin typeface="+mj-ea"/>
                <a:ea typeface="+mj-ea"/>
              </a:defRPr>
            </a:lvl2pPr>
          </a:lstStyle>
          <a:p>
            <a:pPr lvl="0"/>
            <a:r>
              <a:rPr lang="zh-CN" altLang="en-US" dirty="0"/>
              <a:t>编辑母版文本样式</a:t>
            </a:r>
          </a:p>
          <a:p>
            <a:pPr lvl="1"/>
            <a:r>
              <a:rPr lang="zh-CN" altLang="en-US" dirty="0"/>
              <a:t>第二级</a:t>
            </a:r>
          </a:p>
        </p:txBody>
      </p:sp>
      <p:sp>
        <p:nvSpPr>
          <p:cNvPr id="4" name="KSO_FD"/>
          <p:cNvSpPr>
            <a:spLocks noGrp="1"/>
          </p:cNvSpPr>
          <p:nvPr>
            <p:ph type="dt" sz="half" idx="10"/>
          </p:nvPr>
        </p:nvSpPr>
        <p:spPr>
          <a:xfrm>
            <a:off x="1009656" y="6451604"/>
            <a:ext cx="2743200" cy="365125"/>
          </a:xfrm>
        </p:spPr>
        <p:txBody>
          <a:bodyPr/>
          <a:lstStyle/>
          <a:p>
            <a:fld id="{490FA359-FBFD-4E90-80D7-2F91A4519E73}" type="datetimeFigureOut">
              <a:rPr lang="zh-CN" altLang="en-US" smtClean="0"/>
              <a:t>2017/9/26/Tuesday</a:t>
            </a:fld>
            <a:endParaRPr lang="zh-CN" altLang="en-US"/>
          </a:p>
        </p:txBody>
      </p:sp>
      <p:sp>
        <p:nvSpPr>
          <p:cNvPr id="5" name="KSO_FT"/>
          <p:cNvSpPr>
            <a:spLocks noGrp="1"/>
          </p:cNvSpPr>
          <p:nvPr>
            <p:ph type="ftr" sz="quarter" idx="11"/>
          </p:nvPr>
        </p:nvSpPr>
        <p:spPr>
          <a:xfrm>
            <a:off x="4210056" y="6451604"/>
            <a:ext cx="4114800" cy="365125"/>
          </a:xfrm>
        </p:spPr>
        <p:txBody>
          <a:bodyPr/>
          <a:lstStyle/>
          <a:p>
            <a:endParaRPr lang="zh-CN" altLang="en-US"/>
          </a:p>
        </p:txBody>
      </p:sp>
      <p:sp>
        <p:nvSpPr>
          <p:cNvPr id="6" name="KSO_FN"/>
          <p:cNvSpPr>
            <a:spLocks noGrp="1"/>
          </p:cNvSpPr>
          <p:nvPr>
            <p:ph type="sldNum" sz="quarter" idx="12"/>
          </p:nvPr>
        </p:nvSpPr>
        <p:spPr>
          <a:xfrm>
            <a:off x="8782056" y="6451604"/>
            <a:ext cx="2743200" cy="365125"/>
          </a:xfrm>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28069967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sp>
        <p:nvSpPr>
          <p:cNvPr id="2" name="KSO_BT1"/>
          <p:cNvSpPr>
            <a:spLocks noGrp="1"/>
          </p:cNvSpPr>
          <p:nvPr>
            <p:ph type="title"/>
          </p:nvPr>
        </p:nvSpPr>
        <p:spPr>
          <a:xfrm>
            <a:off x="1324431" y="785416"/>
            <a:ext cx="10134151" cy="796011"/>
          </a:xfrm>
        </p:spPr>
        <p:txBody>
          <a:bodyPr>
            <a:normAutofit/>
          </a:bodyPr>
          <a:lstStyle>
            <a:lvl1pPr algn="l">
              <a:defRPr sz="3600" b="0">
                <a:solidFill>
                  <a:srgbClr val="0099CC"/>
                </a:solidFill>
              </a:defRPr>
            </a:lvl1pPr>
          </a:lstStyle>
          <a:p>
            <a:r>
              <a:rPr lang="zh-CN" altLang="en-US" dirty="0"/>
              <a:t>单击此处编辑母版标题样式</a:t>
            </a:r>
            <a:endParaRPr lang="en-US" dirty="0"/>
          </a:p>
        </p:txBody>
      </p:sp>
      <p:sp>
        <p:nvSpPr>
          <p:cNvPr id="3" name="KSO_BC1"/>
          <p:cNvSpPr>
            <a:spLocks noGrp="1"/>
          </p:cNvSpPr>
          <p:nvPr>
            <p:ph idx="1"/>
          </p:nvPr>
        </p:nvSpPr>
        <p:spPr>
          <a:xfrm>
            <a:off x="1324432" y="1700211"/>
            <a:ext cx="10091288" cy="4476255"/>
          </a:xfrm>
        </p:spPr>
        <p:txBody>
          <a:bodyPr>
            <a:normAutofit/>
          </a:bodyPr>
          <a:lstStyle>
            <a:lvl1pPr marL="0" indent="0">
              <a:buNone/>
              <a:defRPr sz="2000" b="0">
                <a:solidFill>
                  <a:schemeClr val="tx1"/>
                </a:solidFill>
                <a:latin typeface="+mj-ea"/>
                <a:ea typeface="+mj-ea"/>
              </a:defRPr>
            </a:lvl1pPr>
            <a:lvl2pPr>
              <a:defRPr sz="2000" b="0">
                <a:latin typeface="+mj-ea"/>
                <a:ea typeface="+mj-ea"/>
              </a:defRPr>
            </a:lvl2pPr>
          </a:lstStyle>
          <a:p>
            <a:pPr lvl="0"/>
            <a:r>
              <a:rPr lang="zh-CN" altLang="en-US" dirty="0"/>
              <a:t>编辑母版文本样式</a:t>
            </a:r>
          </a:p>
          <a:p>
            <a:pPr lvl="1"/>
            <a:r>
              <a:rPr lang="zh-CN" altLang="en-US" dirty="0"/>
              <a:t>第二级</a:t>
            </a:r>
          </a:p>
        </p:txBody>
      </p:sp>
      <p:sp>
        <p:nvSpPr>
          <p:cNvPr id="4" name="KSO_FD"/>
          <p:cNvSpPr>
            <a:spLocks noGrp="1"/>
          </p:cNvSpPr>
          <p:nvPr>
            <p:ph type="dt" sz="half" idx="10"/>
          </p:nvPr>
        </p:nvSpPr>
        <p:spPr>
          <a:xfrm>
            <a:off x="1023944" y="6451604"/>
            <a:ext cx="2743200" cy="365125"/>
          </a:xfrm>
        </p:spPr>
        <p:txBody>
          <a:bodyPr/>
          <a:lstStyle/>
          <a:p>
            <a:fld id="{490FA359-FBFD-4E90-80D7-2F91A4519E73}" type="datetimeFigureOut">
              <a:rPr lang="zh-CN" altLang="en-US" smtClean="0"/>
              <a:t>2017/9/26/Tuesday</a:t>
            </a:fld>
            <a:endParaRPr lang="zh-CN" altLang="en-US"/>
          </a:p>
        </p:txBody>
      </p:sp>
      <p:sp>
        <p:nvSpPr>
          <p:cNvPr id="5" name="KSO_FT"/>
          <p:cNvSpPr>
            <a:spLocks noGrp="1"/>
          </p:cNvSpPr>
          <p:nvPr>
            <p:ph type="ftr" sz="quarter" idx="11"/>
          </p:nvPr>
        </p:nvSpPr>
        <p:spPr>
          <a:xfrm>
            <a:off x="4224344" y="6451604"/>
            <a:ext cx="4114800" cy="365125"/>
          </a:xfrm>
        </p:spPr>
        <p:txBody>
          <a:bodyPr/>
          <a:lstStyle/>
          <a:p>
            <a:endParaRPr lang="zh-CN" altLang="en-US"/>
          </a:p>
        </p:txBody>
      </p:sp>
      <p:sp>
        <p:nvSpPr>
          <p:cNvPr id="6" name="KSO_FN"/>
          <p:cNvSpPr>
            <a:spLocks noGrp="1"/>
          </p:cNvSpPr>
          <p:nvPr>
            <p:ph type="sldNum" sz="quarter" idx="12"/>
          </p:nvPr>
        </p:nvSpPr>
        <p:spPr>
          <a:xfrm>
            <a:off x="8796344" y="6451604"/>
            <a:ext cx="2743200" cy="365125"/>
          </a:xfrm>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17799261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
        <p:nvSpPr>
          <p:cNvPr id="3" name="KSO_BC1"/>
          <p:cNvSpPr>
            <a:spLocks noGrp="1"/>
          </p:cNvSpPr>
          <p:nvPr>
            <p:ph idx="1"/>
          </p:nvPr>
        </p:nvSpPr>
        <p:spPr>
          <a:xfrm>
            <a:off x="1324432" y="871537"/>
            <a:ext cx="10034138" cy="5304930"/>
          </a:xfrm>
        </p:spPr>
        <p:txBody>
          <a:bodyPr>
            <a:normAutofit/>
          </a:bodyPr>
          <a:lstStyle>
            <a:lvl1pPr marL="0" indent="0">
              <a:buNone/>
              <a:defRPr sz="2000" b="0">
                <a:solidFill>
                  <a:schemeClr val="tx1"/>
                </a:solidFill>
                <a:latin typeface="+mj-ea"/>
                <a:ea typeface="+mj-ea"/>
              </a:defRPr>
            </a:lvl1pPr>
            <a:lvl2pPr>
              <a:defRPr sz="2000" b="0">
                <a:latin typeface="+mj-ea"/>
                <a:ea typeface="+mj-ea"/>
              </a:defRPr>
            </a:lvl2pPr>
          </a:lstStyle>
          <a:p>
            <a:pPr lvl="0"/>
            <a:r>
              <a:rPr lang="zh-CN" altLang="en-US" dirty="0"/>
              <a:t>编辑母版文本样式</a:t>
            </a:r>
          </a:p>
          <a:p>
            <a:pPr lvl="1"/>
            <a:r>
              <a:rPr lang="zh-CN" altLang="en-US" dirty="0"/>
              <a:t>第二级</a:t>
            </a:r>
          </a:p>
        </p:txBody>
      </p:sp>
      <p:sp>
        <p:nvSpPr>
          <p:cNvPr id="4" name="KSO_FD"/>
          <p:cNvSpPr>
            <a:spLocks noGrp="1"/>
          </p:cNvSpPr>
          <p:nvPr>
            <p:ph type="dt" sz="half" idx="10"/>
          </p:nvPr>
        </p:nvSpPr>
        <p:spPr>
          <a:xfrm>
            <a:off x="1052520" y="6451604"/>
            <a:ext cx="2743200" cy="365125"/>
          </a:xfrm>
        </p:spPr>
        <p:txBody>
          <a:bodyPr/>
          <a:lstStyle/>
          <a:p>
            <a:fld id="{490FA359-FBFD-4E90-80D7-2F91A4519E73}" type="datetimeFigureOut">
              <a:rPr lang="zh-CN" altLang="en-US" smtClean="0"/>
              <a:t>2017/9/26/Tuesday</a:t>
            </a:fld>
            <a:endParaRPr lang="zh-CN" altLang="en-US" dirty="0"/>
          </a:p>
        </p:txBody>
      </p:sp>
      <p:sp>
        <p:nvSpPr>
          <p:cNvPr id="5" name="KSO_FT"/>
          <p:cNvSpPr>
            <a:spLocks noGrp="1"/>
          </p:cNvSpPr>
          <p:nvPr>
            <p:ph type="ftr" sz="quarter" idx="11"/>
          </p:nvPr>
        </p:nvSpPr>
        <p:spPr>
          <a:xfrm>
            <a:off x="4252920" y="6451604"/>
            <a:ext cx="4114800" cy="365125"/>
          </a:xfrm>
        </p:spPr>
        <p:txBody>
          <a:bodyPr/>
          <a:lstStyle/>
          <a:p>
            <a:endParaRPr lang="zh-CN" altLang="en-US"/>
          </a:p>
        </p:txBody>
      </p:sp>
      <p:sp>
        <p:nvSpPr>
          <p:cNvPr id="6" name="KSO_FN"/>
          <p:cNvSpPr>
            <a:spLocks noGrp="1"/>
          </p:cNvSpPr>
          <p:nvPr>
            <p:ph type="sldNum" sz="quarter" idx="12"/>
          </p:nvPr>
        </p:nvSpPr>
        <p:spPr>
          <a:xfrm>
            <a:off x="8824920" y="6451604"/>
            <a:ext cx="2743200" cy="365125"/>
          </a:xfrm>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35055325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a:t>单击此处编辑母版标题样式</a:t>
            </a:r>
            <a:endParaRPr lang="en-US" dirty="0"/>
          </a:p>
        </p:txBody>
      </p:sp>
      <p:sp>
        <p:nvSpPr>
          <p:cNvPr id="3" name="KSO_FD"/>
          <p:cNvSpPr>
            <a:spLocks noGrp="1"/>
          </p:cNvSpPr>
          <p:nvPr>
            <p:ph type="dt" sz="half" idx="10"/>
          </p:nvPr>
        </p:nvSpPr>
        <p:spPr/>
        <p:txBody>
          <a:bodyPr/>
          <a:lstStyle/>
          <a:p>
            <a:fld id="{490FA359-FBFD-4E90-80D7-2F91A4519E73}" type="datetimeFigureOut">
              <a:rPr lang="zh-CN" altLang="en-US" smtClean="0"/>
              <a:t>2017/9/26/Tuesday</a:t>
            </a:fld>
            <a:endParaRPr lang="zh-CN" altLang="en-US"/>
          </a:p>
        </p:txBody>
      </p:sp>
      <p:sp>
        <p:nvSpPr>
          <p:cNvPr id="4" name="KSO_FT"/>
          <p:cNvSpPr>
            <a:spLocks noGrp="1"/>
          </p:cNvSpPr>
          <p:nvPr>
            <p:ph type="ftr" sz="quarter" idx="11"/>
          </p:nvPr>
        </p:nvSpPr>
        <p:spPr/>
        <p:txBody>
          <a:bodyPr/>
          <a:lstStyle/>
          <a:p>
            <a:endParaRPr lang="zh-CN" altLang="en-US"/>
          </a:p>
        </p:txBody>
      </p:sp>
      <p:sp>
        <p:nvSpPr>
          <p:cNvPr id="5" name="KSO_FN"/>
          <p:cNvSpPr>
            <a:spLocks noGrp="1"/>
          </p:cNvSpPr>
          <p:nvPr>
            <p:ph type="sldNum" sz="quarter" idx="12"/>
          </p:nvPr>
        </p:nvSpPr>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228315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a:extLst>
              <a:ext uri="{FF2B5EF4-FFF2-40B4-BE49-F238E27FC236}">
                <a16:creationId xmlns:a16="http://schemas.microsoft.com/office/drawing/2014/main" xmlns="" id="{94B353FA-4B38-4C0E-AC24-8589F159B694}"/>
              </a:ext>
            </a:extLst>
          </p:cNvPr>
          <p:cNvSpPr>
            <a:spLocks noGrp="1"/>
          </p:cNvSpPr>
          <p:nvPr>
            <p:ph type="dt" sz="half" idx="10"/>
          </p:nvPr>
        </p:nvSpPr>
        <p:spPr/>
        <p:txBody>
          <a:bodyPr/>
          <a:lstStyle/>
          <a:p>
            <a:fld id="{490FA359-FBFD-4E90-80D7-2F91A4519E73}" type="datetimeFigureOut">
              <a:rPr lang="zh-CN" altLang="en-US" smtClean="0"/>
              <a:t>2017/9/26/Tuesday</a:t>
            </a:fld>
            <a:endParaRPr lang="zh-CN" altLang="en-US"/>
          </a:p>
        </p:txBody>
      </p:sp>
      <p:sp>
        <p:nvSpPr>
          <p:cNvPr id="4" name="页脚占位符 3">
            <a:extLst>
              <a:ext uri="{FF2B5EF4-FFF2-40B4-BE49-F238E27FC236}">
                <a16:creationId xmlns:a16="http://schemas.microsoft.com/office/drawing/2014/main" xmlns="" id="{63C069C5-F303-412F-A5AF-BE47AD8B1F64}"/>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8298B223-80C7-499A-9CA3-D16E8DFB8EC3}"/>
              </a:ext>
            </a:extLst>
          </p:cNvPr>
          <p:cNvSpPr>
            <a:spLocks noGrp="1"/>
          </p:cNvSpPr>
          <p:nvPr>
            <p:ph type="sldNum" sz="quarter" idx="12"/>
          </p:nvPr>
        </p:nvSpPr>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11862409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1_空白">
    <p:spTree>
      <p:nvGrpSpPr>
        <p:cNvPr id="1" name=""/>
        <p:cNvGrpSpPr/>
        <p:nvPr/>
      </p:nvGrpSpPr>
      <p:grpSpPr>
        <a:xfrm>
          <a:off x="0" y="0"/>
          <a:ext cx="0" cy="0"/>
          <a:chOff x="0" y="0"/>
          <a:chExt cx="0" cy="0"/>
        </a:xfrm>
      </p:grpSpPr>
      <p:sp>
        <p:nvSpPr>
          <p:cNvPr id="2" name="KSO_FD"/>
          <p:cNvSpPr>
            <a:spLocks noGrp="1"/>
          </p:cNvSpPr>
          <p:nvPr>
            <p:ph type="dt" sz="half" idx="10"/>
          </p:nvPr>
        </p:nvSpPr>
        <p:spPr/>
        <p:txBody>
          <a:bodyPr/>
          <a:lstStyle/>
          <a:p>
            <a:fld id="{490FA359-FBFD-4E90-80D7-2F91A4519E73}" type="datetimeFigureOut">
              <a:rPr lang="zh-CN" altLang="en-US" smtClean="0"/>
              <a:t>2017/9/26/Tuesday</a:t>
            </a:fld>
            <a:endParaRPr lang="zh-CN" altLang="en-US"/>
          </a:p>
        </p:txBody>
      </p:sp>
      <p:sp>
        <p:nvSpPr>
          <p:cNvPr id="3" name="KSO_FT"/>
          <p:cNvSpPr>
            <a:spLocks noGrp="1"/>
          </p:cNvSpPr>
          <p:nvPr>
            <p:ph type="ftr" sz="quarter" idx="11"/>
          </p:nvPr>
        </p:nvSpPr>
        <p:spPr/>
        <p:txBody>
          <a:bodyPr/>
          <a:lstStyle/>
          <a:p>
            <a:endParaRPr lang="zh-CN" altLang="en-US"/>
          </a:p>
        </p:txBody>
      </p:sp>
      <p:sp>
        <p:nvSpPr>
          <p:cNvPr id="4" name="KSO_FN"/>
          <p:cNvSpPr>
            <a:spLocks noGrp="1"/>
          </p:cNvSpPr>
          <p:nvPr>
            <p:ph type="sldNum" sz="quarter" idx="12"/>
          </p:nvPr>
        </p:nvSpPr>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25802527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10">
            <a:extLst>
              <a:ext uri="{28A0092B-C50C-407E-A947-70E740481C1C}">
                <a14:useLocalDpi xmlns:a14="http://schemas.microsoft.com/office/drawing/2010/main" val="0"/>
              </a:ext>
            </a:extLst>
          </a:blip>
          <a:srcRect l="1474" t="26028" r="6166" b="4484"/>
          <a:stretch/>
        </p:blipFill>
        <p:spPr>
          <a:xfrm>
            <a:off x="-2" y="2337829"/>
            <a:ext cx="7899402" cy="4520171"/>
          </a:xfrm>
          <a:prstGeom prst="rect">
            <a:avLst/>
          </a:prstGeom>
        </p:spPr>
      </p:pic>
      <p:sp>
        <p:nvSpPr>
          <p:cNvPr id="4" name="KSO_FD"/>
          <p:cNvSpPr>
            <a:spLocks noGrp="1"/>
          </p:cNvSpPr>
          <p:nvPr>
            <p:ph type="dt" sz="half" idx="2"/>
          </p:nvPr>
        </p:nvSpPr>
        <p:spPr>
          <a:xfrm>
            <a:off x="838200" y="6451604"/>
            <a:ext cx="2743200" cy="365125"/>
          </a:xfrm>
          <a:prstGeom prst="rect">
            <a:avLst/>
          </a:prstGeom>
        </p:spPr>
        <p:txBody>
          <a:bodyPr vert="horz" lIns="91440" tIns="45720" rIns="91440" bIns="45720" rtlCol="0" anchor="ctr"/>
          <a:lstStyle>
            <a:lvl1pPr algn="l">
              <a:defRPr sz="1200">
                <a:solidFill>
                  <a:schemeClr val="tx1"/>
                </a:solidFill>
              </a:defRPr>
            </a:lvl1pPr>
          </a:lstStyle>
          <a:p>
            <a:fld id="{490FA359-FBFD-4E90-80D7-2F91A4519E73}" type="datetimeFigureOut">
              <a:rPr lang="zh-CN" altLang="en-US" smtClean="0"/>
              <a:t>2017/9/26/Tuesday</a:t>
            </a:fld>
            <a:endParaRPr lang="zh-CN" altLang="en-US"/>
          </a:p>
        </p:txBody>
      </p:sp>
      <p:sp>
        <p:nvSpPr>
          <p:cNvPr id="5" name="KSO_FT"/>
          <p:cNvSpPr>
            <a:spLocks noGrp="1"/>
          </p:cNvSpPr>
          <p:nvPr>
            <p:ph type="ftr" sz="quarter" idx="3"/>
          </p:nvPr>
        </p:nvSpPr>
        <p:spPr>
          <a:xfrm>
            <a:off x="4038600" y="6451604"/>
            <a:ext cx="4114800" cy="365125"/>
          </a:xfrm>
          <a:prstGeom prst="rect">
            <a:avLst/>
          </a:prstGeom>
        </p:spPr>
        <p:txBody>
          <a:bodyPr vert="horz" lIns="91440" tIns="45720" rIns="91440" bIns="45720" rtlCol="0" anchor="ctr"/>
          <a:lstStyle>
            <a:lvl1pPr algn="ctr">
              <a:defRPr sz="1200">
                <a:solidFill>
                  <a:schemeClr val="tx1"/>
                </a:solidFill>
              </a:defRPr>
            </a:lvl1pPr>
          </a:lstStyle>
          <a:p>
            <a:endParaRPr lang="zh-CN" altLang="en-US"/>
          </a:p>
        </p:txBody>
      </p:sp>
      <p:sp>
        <p:nvSpPr>
          <p:cNvPr id="6" name="KSO_FN"/>
          <p:cNvSpPr>
            <a:spLocks noGrp="1"/>
          </p:cNvSpPr>
          <p:nvPr>
            <p:ph type="sldNum" sz="quarter" idx="4"/>
          </p:nvPr>
        </p:nvSpPr>
        <p:spPr>
          <a:xfrm>
            <a:off x="8610600" y="6451604"/>
            <a:ext cx="2743200" cy="365125"/>
          </a:xfrm>
          <a:prstGeom prst="rect">
            <a:avLst/>
          </a:prstGeom>
        </p:spPr>
        <p:txBody>
          <a:bodyPr vert="horz" lIns="91440" tIns="45720" rIns="91440" bIns="45720" rtlCol="0" anchor="ctr"/>
          <a:lstStyle>
            <a:lvl1pPr algn="r">
              <a:defRPr sz="1200">
                <a:solidFill>
                  <a:schemeClr val="tx1"/>
                </a:solidFill>
              </a:defRPr>
            </a:lvl1pPr>
          </a:lstStyle>
          <a:p>
            <a:fld id="{581713FB-781F-428E-BB97-D0968A988D59}" type="slidenum">
              <a:rPr lang="zh-CN" altLang="en-US" smtClean="0"/>
              <a:t>‹#›</a:t>
            </a:fld>
            <a:endParaRPr lang="zh-CN" altLang="en-US"/>
          </a:p>
        </p:txBody>
      </p:sp>
      <p:sp>
        <p:nvSpPr>
          <p:cNvPr id="3" name="KSO_BC1"/>
          <p:cNvSpPr>
            <a:spLocks noGrp="1"/>
          </p:cNvSpPr>
          <p:nvPr>
            <p:ph type="body" idx="1"/>
          </p:nvPr>
        </p:nvSpPr>
        <p:spPr>
          <a:xfrm>
            <a:off x="1138687" y="1600200"/>
            <a:ext cx="10215113" cy="463341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p:txBody>
      </p:sp>
      <p:sp>
        <p:nvSpPr>
          <p:cNvPr id="2" name="KSO_BT1"/>
          <p:cNvSpPr>
            <a:spLocks noGrp="1"/>
          </p:cNvSpPr>
          <p:nvPr>
            <p:ph type="title"/>
          </p:nvPr>
        </p:nvSpPr>
        <p:spPr>
          <a:xfrm>
            <a:off x="1138687" y="713988"/>
            <a:ext cx="10215113" cy="796011"/>
          </a:xfrm>
          <a:prstGeom prst="rect">
            <a:avLst/>
          </a:prstGeom>
        </p:spPr>
        <p:txBody>
          <a:bodyPr vert="horz" lIns="91440" tIns="45720" rIns="91440" bIns="45720" rtlCol="0" anchor="ctr">
            <a:normAutofit/>
          </a:bodyPr>
          <a:lstStyle/>
          <a:p>
            <a:r>
              <a:rPr lang="zh-CN" altLang="en-US" dirty="0"/>
              <a:t>单击此处编辑母版标题样式</a:t>
            </a:r>
            <a:endParaRPr lang="en-US" dirty="0"/>
          </a:p>
        </p:txBody>
      </p:sp>
    </p:spTree>
    <p:extLst>
      <p:ext uri="{BB962C8B-B14F-4D97-AF65-F5344CB8AC3E}">
        <p14:creationId xmlns:p14="http://schemas.microsoft.com/office/powerpoint/2010/main" val="1920157384"/>
      </p:ext>
    </p:extLst>
  </p:cSld>
  <p:clrMap bg1="lt1" tx1="dk1" bg2="lt2" tx2="dk2" accent1="accent1" accent2="accent2" accent3="accent3" accent4="accent4" accent5="accent5" accent6="accent6" hlink="hlink" folHlink="folHlink"/>
  <p:sldLayoutIdLst>
    <p:sldLayoutId id="2147483686" r:id="rId1"/>
    <p:sldLayoutId id="2147483692" r:id="rId2"/>
    <p:sldLayoutId id="2147483687" r:id="rId3"/>
    <p:sldLayoutId id="2147483694" r:id="rId4"/>
    <p:sldLayoutId id="2147483695" r:id="rId5"/>
    <p:sldLayoutId id="2147483691" r:id="rId6"/>
    <p:sldLayoutId id="2147483693" r:id="rId7"/>
    <p:sldLayoutId id="2147483697" r:id="rId8"/>
  </p:sldLayoutIdLst>
  <p:txStyles>
    <p:titleStyle>
      <a:lvl1pPr algn="l" defTabSz="685800" rtl="0" eaLnBrk="1" latinLnBrk="0" hangingPunct="1">
        <a:lnSpc>
          <a:spcPct val="90000"/>
        </a:lnSpc>
        <a:spcBef>
          <a:spcPct val="0"/>
        </a:spcBef>
        <a:buNone/>
        <a:defRPr sz="3200" b="0" i="0" kern="1200" baseline="0">
          <a:solidFill>
            <a:schemeClr val="accent1"/>
          </a:solidFill>
          <a:effectLst/>
          <a:latin typeface="+mj-ea"/>
          <a:ea typeface="+mj-ea"/>
          <a:cs typeface="+mj-cs"/>
        </a:defRPr>
      </a:lvl1pPr>
    </p:titleStyle>
    <p:bodyStyle>
      <a:lvl1pPr marL="361950" indent="-361950" algn="just" defTabSz="685800" rtl="0" eaLnBrk="1" latinLnBrk="0" hangingPunct="1">
        <a:lnSpc>
          <a:spcPct val="110000"/>
        </a:lnSpc>
        <a:spcBef>
          <a:spcPts val="1200"/>
        </a:spcBef>
        <a:spcAft>
          <a:spcPts val="0"/>
        </a:spcAft>
        <a:buClr>
          <a:schemeClr val="accent2"/>
        </a:buClr>
        <a:buSzPct val="50000"/>
        <a:buFont typeface="Wingdings 2" panose="05020102010507070707" pitchFamily="18" charset="2"/>
        <a:buChar char=""/>
        <a:defRPr lang="zh-CN" altLang="en-US" sz="2400" b="1" kern="1200" baseline="0" dirty="0" smtClean="0">
          <a:solidFill>
            <a:schemeClr val="accent1"/>
          </a:solidFill>
          <a:latin typeface="+mn-ea"/>
          <a:ea typeface="+mn-ea"/>
          <a:cs typeface="+mn-cs"/>
        </a:defRPr>
      </a:lvl1pPr>
      <a:lvl2pPr marL="361950" indent="-361950" algn="just" defTabSz="685800" rtl="0" eaLnBrk="1" latinLnBrk="0" hangingPunct="1">
        <a:lnSpc>
          <a:spcPct val="120000"/>
        </a:lnSpc>
        <a:spcBef>
          <a:spcPts val="0"/>
        </a:spcBef>
        <a:spcAft>
          <a:spcPts val="1200"/>
        </a:spcAft>
        <a:buClr>
          <a:schemeClr val="accent2">
            <a:lumMod val="60000"/>
            <a:lumOff val="40000"/>
          </a:schemeClr>
        </a:buClr>
        <a:buFont typeface="幼圆" panose="02010509060101010101" pitchFamily="49" charset="-122"/>
        <a:buChar char=" "/>
        <a:defRPr sz="1800" b="0" kern="1200" baseline="0">
          <a:solidFill>
            <a:schemeClr val="tx1"/>
          </a:solidFill>
          <a:latin typeface="+mn-ea"/>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xmlns=""/>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slide" Target="slide39.xml"/><Relationship Id="rId2" Type="http://schemas.openxmlformats.org/officeDocument/2006/relationships/slide" Target="slide3.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541BDD9-B732-43D0-B3A7-5FC231413F6A}"/>
              </a:ext>
            </a:extLst>
          </p:cNvPr>
          <p:cNvSpPr>
            <a:spLocks noGrp="1"/>
          </p:cNvSpPr>
          <p:nvPr>
            <p:ph type="title"/>
          </p:nvPr>
        </p:nvSpPr>
        <p:spPr/>
        <p:txBody>
          <a:bodyPr/>
          <a:lstStyle/>
          <a:p>
            <a:r>
              <a:rPr lang="zh-CN" altLang="en-US" dirty="0"/>
              <a:t>管 理 学 基 础</a:t>
            </a:r>
          </a:p>
        </p:txBody>
      </p:sp>
    </p:spTree>
    <p:extLst>
      <p:ext uri="{BB962C8B-B14F-4D97-AF65-F5344CB8AC3E}">
        <p14:creationId xmlns:p14="http://schemas.microsoft.com/office/powerpoint/2010/main" val="13691266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78D4E297-4984-44C7-8222-9BD562205067}"/>
              </a:ext>
            </a:extLst>
          </p:cNvPr>
          <p:cNvSpPr>
            <a:spLocks noGrp="1"/>
          </p:cNvSpPr>
          <p:nvPr>
            <p:ph idx="1"/>
          </p:nvPr>
        </p:nvSpPr>
        <p:spPr/>
        <p:txBody>
          <a:bodyPr>
            <a:normAutofit/>
          </a:bodyPr>
          <a:lstStyle/>
          <a:p>
            <a:r>
              <a:rPr lang="en-US" altLang="zh-CN" sz="2800" dirty="0"/>
              <a:t>(</a:t>
            </a:r>
            <a:r>
              <a:rPr lang="zh-CN" altLang="en-US" sz="2800" dirty="0"/>
              <a:t>三</a:t>
            </a:r>
            <a:r>
              <a:rPr lang="en-US" altLang="zh-CN" sz="2800" dirty="0"/>
              <a:t>)</a:t>
            </a:r>
            <a:r>
              <a:rPr lang="zh-CN" altLang="en-US" sz="2800" dirty="0"/>
              <a:t>按领导者的个性特点划分 </a:t>
            </a:r>
            <a:endParaRPr lang="en-US" altLang="zh-CN" sz="2800" dirty="0"/>
          </a:p>
          <a:p>
            <a:r>
              <a:rPr lang="zh-CN" altLang="en-US" dirty="0"/>
              <a:t>       按领导者的个性特点划分</a:t>
            </a:r>
            <a:r>
              <a:rPr lang="en-US" altLang="zh-CN" dirty="0"/>
              <a:t>,</a:t>
            </a:r>
            <a:r>
              <a:rPr lang="zh-CN" altLang="en-US" dirty="0"/>
              <a:t>可分为魅力型领导者和变革型领导者</a:t>
            </a:r>
            <a:r>
              <a:rPr lang="en-US" altLang="zh-CN" dirty="0"/>
              <a:t>. </a:t>
            </a:r>
          </a:p>
          <a:p>
            <a:r>
              <a:rPr lang="zh-CN" altLang="en-US" sz="2400" b="1" dirty="0"/>
              <a:t>１魅力型领导者 </a:t>
            </a:r>
            <a:endParaRPr lang="en-US" altLang="zh-CN" sz="2400" b="1" dirty="0"/>
          </a:p>
          <a:p>
            <a:r>
              <a:rPr lang="en-US" altLang="zh-CN" dirty="0"/>
              <a:t>       </a:t>
            </a:r>
            <a:r>
              <a:rPr lang="zh-CN" altLang="en-US" dirty="0"/>
              <a:t>魅力型领导者最重要的品质是责任</a:t>
            </a:r>
            <a:r>
              <a:rPr lang="en-US" altLang="zh-CN" dirty="0"/>
              <a:t>.</a:t>
            </a:r>
            <a:r>
              <a:rPr lang="zh-CN" altLang="en-US" dirty="0"/>
              <a:t>责任胜于能力</a:t>
            </a:r>
            <a:r>
              <a:rPr lang="en-US" altLang="zh-CN" dirty="0"/>
              <a:t>,</a:t>
            </a:r>
            <a:r>
              <a:rPr lang="zh-CN" altLang="en-US" dirty="0"/>
              <a:t>对一个组织的领导者来说</a:t>
            </a:r>
            <a:r>
              <a:rPr lang="en-US" altLang="zh-CN" dirty="0"/>
              <a:t>,</a:t>
            </a:r>
            <a:r>
              <a:rPr lang="zh-CN" altLang="en-US" dirty="0"/>
              <a:t>责任 是至高无上的</a:t>
            </a:r>
            <a:r>
              <a:rPr lang="en-US" altLang="zh-CN" dirty="0"/>
              <a:t>.</a:t>
            </a:r>
            <a:r>
              <a:rPr lang="zh-CN" altLang="en-US" dirty="0"/>
              <a:t>责任承载着能力</a:t>
            </a:r>
            <a:r>
              <a:rPr lang="en-US" altLang="zh-CN" dirty="0"/>
              <a:t>,</a:t>
            </a:r>
            <a:r>
              <a:rPr lang="zh-CN" altLang="en-US" dirty="0"/>
              <a:t>只有充满责任感的人才有机会充分展现自己的能力</a:t>
            </a:r>
            <a:r>
              <a:rPr lang="en-US" altLang="zh-CN" dirty="0"/>
              <a:t>.</a:t>
            </a:r>
            <a:r>
              <a:rPr lang="zh-CN" altLang="en-US" dirty="0"/>
              <a:t>魅 力型领导者最重要的素质是公正无私、知行合一、言行一致、以身作则</a:t>
            </a:r>
            <a:r>
              <a:rPr lang="en-US" altLang="zh-CN" dirty="0"/>
              <a:t>,</a:t>
            </a:r>
            <a:r>
              <a:rPr lang="zh-CN" altLang="en-US" dirty="0"/>
              <a:t>并在具体的工作 中做到胸中有全局、办事有招数、控制有分寸、调控有办法</a:t>
            </a:r>
            <a:r>
              <a:rPr lang="en-US" altLang="zh-CN" dirty="0"/>
              <a:t>.</a:t>
            </a:r>
            <a:r>
              <a:rPr lang="zh-CN" altLang="en-US" dirty="0"/>
              <a:t>胸中有全局就是胸怀大局</a:t>
            </a:r>
            <a:r>
              <a:rPr lang="en-US" altLang="zh-CN" dirty="0"/>
              <a:t>,</a:t>
            </a:r>
            <a:r>
              <a:rPr lang="zh-CN" altLang="en-US" dirty="0"/>
              <a:t>考虑工作从整体出发</a:t>
            </a:r>
            <a:r>
              <a:rPr lang="en-US" altLang="zh-CN" dirty="0"/>
              <a:t>;</a:t>
            </a:r>
            <a:r>
              <a:rPr lang="zh-CN" altLang="en-US" dirty="0"/>
              <a:t>办事有招数就是出现问题时不能束手无策</a:t>
            </a:r>
            <a:r>
              <a:rPr lang="en-US" altLang="zh-CN" dirty="0"/>
              <a:t>,</a:t>
            </a:r>
            <a:r>
              <a:rPr lang="zh-CN" altLang="en-US" dirty="0"/>
              <a:t>不怕出现问题</a:t>
            </a:r>
            <a:r>
              <a:rPr lang="en-US" altLang="zh-CN" dirty="0"/>
              <a:t>,</a:t>
            </a:r>
            <a:r>
              <a:rPr lang="zh-CN" altLang="en-US" dirty="0"/>
              <a:t>就怕没 有办法</a:t>
            </a:r>
            <a:r>
              <a:rPr lang="en-US" altLang="zh-CN" dirty="0"/>
              <a:t>,</a:t>
            </a:r>
            <a:r>
              <a:rPr lang="zh-CN" altLang="en-US" dirty="0"/>
              <a:t>要做到 “做一</a:t>
            </a:r>
            <a:r>
              <a:rPr lang="en-US" altLang="zh-CN" dirty="0"/>
              <a:t>,</a:t>
            </a:r>
            <a:r>
              <a:rPr lang="zh-CN" altLang="en-US" dirty="0"/>
              <a:t>备二</a:t>
            </a:r>
            <a:r>
              <a:rPr lang="en-US" altLang="zh-CN" dirty="0"/>
              <a:t>,</a:t>
            </a:r>
            <a:r>
              <a:rPr lang="zh-CN" altLang="en-US" dirty="0"/>
              <a:t>考虑三”</a:t>
            </a:r>
            <a:r>
              <a:rPr lang="en-US" altLang="zh-CN" dirty="0"/>
              <a:t>;</a:t>
            </a:r>
            <a:r>
              <a:rPr lang="zh-CN" altLang="en-US" dirty="0"/>
              <a:t>控制有分寸就是不偏不倚、不过不及</a:t>
            </a:r>
            <a:r>
              <a:rPr lang="en-US" altLang="zh-CN" dirty="0"/>
              <a:t>,</a:t>
            </a:r>
            <a:r>
              <a:rPr lang="zh-CN" altLang="en-US" dirty="0"/>
              <a:t>做到调 控有度、收发自如</a:t>
            </a:r>
            <a:r>
              <a:rPr lang="en-US" altLang="zh-CN" dirty="0"/>
              <a:t>;</a:t>
            </a:r>
            <a:r>
              <a:rPr lang="zh-CN" altLang="en-US" dirty="0"/>
              <a:t>调控有办法就是遵循规律</a:t>
            </a:r>
            <a:r>
              <a:rPr lang="en-US" altLang="zh-CN" dirty="0"/>
              <a:t>,</a:t>
            </a:r>
            <a:r>
              <a:rPr lang="zh-CN" altLang="en-US" dirty="0"/>
              <a:t>科学分析</a:t>
            </a:r>
            <a:r>
              <a:rPr lang="en-US" altLang="zh-CN" dirty="0"/>
              <a:t>,</a:t>
            </a:r>
            <a:r>
              <a:rPr lang="zh-CN" altLang="en-US" dirty="0"/>
              <a:t>系统思考</a:t>
            </a:r>
            <a:r>
              <a:rPr lang="en-US" altLang="zh-CN" dirty="0"/>
              <a:t>,</a:t>
            </a:r>
            <a:r>
              <a:rPr lang="zh-CN" altLang="en-US" dirty="0"/>
              <a:t>统筹兼顾</a:t>
            </a:r>
            <a:r>
              <a:rPr lang="en-US" altLang="zh-CN" dirty="0"/>
              <a:t>.</a:t>
            </a:r>
            <a:r>
              <a:rPr lang="zh-CN" altLang="en-US" dirty="0"/>
              <a:t>学会引 领、把握节奏、控制流程</a:t>
            </a:r>
            <a:r>
              <a:rPr lang="en-US" altLang="zh-CN" dirty="0"/>
              <a:t>,</a:t>
            </a:r>
            <a:r>
              <a:rPr lang="zh-CN" altLang="en-US" dirty="0"/>
              <a:t>学会借势和顺势</a:t>
            </a:r>
            <a:r>
              <a:rPr lang="en-US" altLang="zh-CN" dirty="0"/>
              <a:t>.</a:t>
            </a:r>
            <a:r>
              <a:rPr lang="zh-CN" altLang="en-US" dirty="0"/>
              <a:t>这种领导者鼓励下属为了组织的利益而超越 自身利益</a:t>
            </a:r>
            <a:r>
              <a:rPr lang="en-US" altLang="zh-CN" dirty="0"/>
              <a:t>,</a:t>
            </a:r>
            <a:r>
              <a:rPr lang="zh-CN" altLang="en-US" dirty="0"/>
              <a:t>并能对下属产生深远而且不同寻常的影响</a:t>
            </a:r>
            <a:r>
              <a:rPr lang="en-US" altLang="zh-CN" dirty="0"/>
              <a:t>. </a:t>
            </a:r>
            <a:endParaRPr lang="zh-CN" altLang="en-US" dirty="0"/>
          </a:p>
        </p:txBody>
      </p:sp>
    </p:spTree>
    <p:extLst>
      <p:ext uri="{BB962C8B-B14F-4D97-AF65-F5344CB8AC3E}">
        <p14:creationId xmlns:p14="http://schemas.microsoft.com/office/powerpoint/2010/main" val="36562759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CF68F427-710C-42CA-A461-D6F4D08620A3}"/>
              </a:ext>
            </a:extLst>
          </p:cNvPr>
          <p:cNvSpPr>
            <a:spLocks noGrp="1"/>
          </p:cNvSpPr>
          <p:nvPr>
            <p:ph idx="1"/>
          </p:nvPr>
        </p:nvSpPr>
        <p:spPr/>
        <p:txBody>
          <a:bodyPr/>
          <a:lstStyle/>
          <a:p>
            <a:r>
              <a:rPr lang="zh-CN" altLang="en-US" sz="2400" b="1" dirty="0"/>
              <a:t>２ 变革型领导者 </a:t>
            </a:r>
            <a:endParaRPr lang="en-US" altLang="zh-CN" sz="2400" b="1" dirty="0"/>
          </a:p>
          <a:p>
            <a:r>
              <a:rPr lang="en-US" altLang="zh-CN" dirty="0"/>
              <a:t>       </a:t>
            </a:r>
            <a:r>
              <a:rPr lang="zh-CN" altLang="en-US" dirty="0"/>
              <a:t>变革型领导者有着鼓励下属超越他们的预期绩效水平的能力</a:t>
            </a:r>
            <a:r>
              <a:rPr lang="en-US" altLang="zh-CN" dirty="0"/>
              <a:t>.</a:t>
            </a:r>
            <a:r>
              <a:rPr lang="zh-CN" altLang="en-US" dirty="0"/>
              <a:t>他们的影响力来自以下 方面</a:t>
            </a:r>
            <a:r>
              <a:rPr lang="en-US" altLang="zh-CN" dirty="0"/>
              <a:t>:</a:t>
            </a:r>
            <a:r>
              <a:rPr lang="zh-CN" altLang="en-US" dirty="0"/>
              <a:t>有能力陈述一种下属可以识别的、富有想象力的未来愿景</a:t>
            </a:r>
            <a:r>
              <a:rPr lang="en-US" altLang="zh-CN" dirty="0"/>
              <a:t>;</a:t>
            </a:r>
            <a:r>
              <a:rPr lang="zh-CN" altLang="en-US" dirty="0"/>
              <a:t>有能力提炼出一种每个 人都坚定不移地赞同的公司价值观系统</a:t>
            </a:r>
            <a:r>
              <a:rPr lang="en-US" altLang="zh-CN" dirty="0"/>
              <a:t>;</a:t>
            </a:r>
            <a:r>
              <a:rPr lang="zh-CN" altLang="en-US" dirty="0"/>
              <a:t>信任下属并获取他们充分的信任回报</a:t>
            </a:r>
            <a:r>
              <a:rPr lang="en-US" altLang="zh-CN" dirty="0"/>
              <a:t>;</a:t>
            </a:r>
            <a:r>
              <a:rPr lang="zh-CN" altLang="en-US" dirty="0"/>
              <a:t>提升下属 对新结果的意识</a:t>
            </a:r>
            <a:r>
              <a:rPr lang="en-US" altLang="zh-CN" dirty="0"/>
              <a:t>,</a:t>
            </a:r>
            <a:r>
              <a:rPr lang="zh-CN" altLang="en-US" dirty="0"/>
              <a:t>激励他们为了部门或组织而超越自身的利益</a:t>
            </a:r>
            <a:r>
              <a:rPr lang="en-US" altLang="zh-CN" dirty="0"/>
              <a:t>.</a:t>
            </a:r>
            <a:r>
              <a:rPr lang="zh-CN" altLang="en-US" dirty="0"/>
              <a:t>这种领导者善于创造一种 变革的氛围</a:t>
            </a:r>
            <a:r>
              <a:rPr lang="en-US" altLang="zh-CN" dirty="0"/>
              <a:t>,</a:t>
            </a:r>
            <a:r>
              <a:rPr lang="zh-CN" altLang="en-US" dirty="0"/>
              <a:t>热衷于提出新奇的、富有洞察力的想法</a:t>
            </a:r>
            <a:r>
              <a:rPr lang="en-US" altLang="zh-CN" dirty="0"/>
              <a:t>,</a:t>
            </a:r>
            <a:r>
              <a:rPr lang="zh-CN" altLang="en-US" dirty="0"/>
              <a:t>并且能用这样的想法去刺激、激励 和推动其他人勤奋工作</a:t>
            </a:r>
            <a:r>
              <a:rPr lang="en-US" altLang="zh-CN" dirty="0"/>
              <a:t>.</a:t>
            </a:r>
            <a:endParaRPr lang="zh-CN" altLang="en-US" dirty="0"/>
          </a:p>
        </p:txBody>
      </p:sp>
    </p:spTree>
    <p:extLst>
      <p:ext uri="{BB962C8B-B14F-4D97-AF65-F5344CB8AC3E}">
        <p14:creationId xmlns:p14="http://schemas.microsoft.com/office/powerpoint/2010/main" val="39267639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A83695A-D59C-408F-9C99-D237BF92E509}"/>
              </a:ext>
            </a:extLst>
          </p:cNvPr>
          <p:cNvSpPr>
            <a:spLocks noGrp="1"/>
          </p:cNvSpPr>
          <p:nvPr>
            <p:ph type="title"/>
          </p:nvPr>
        </p:nvSpPr>
        <p:spPr/>
        <p:txBody>
          <a:bodyPr/>
          <a:lstStyle/>
          <a:p>
            <a:r>
              <a:rPr lang="zh-CN" altLang="en-US" dirty="0"/>
              <a:t>三、 领导者的权力</a:t>
            </a:r>
          </a:p>
        </p:txBody>
      </p:sp>
      <p:sp>
        <p:nvSpPr>
          <p:cNvPr id="3" name="内容占位符 2">
            <a:extLst>
              <a:ext uri="{FF2B5EF4-FFF2-40B4-BE49-F238E27FC236}">
                <a16:creationId xmlns:a16="http://schemas.microsoft.com/office/drawing/2014/main" xmlns="" id="{071FF827-78DC-4728-9103-0E923DB4FFA1}"/>
              </a:ext>
            </a:extLst>
          </p:cNvPr>
          <p:cNvSpPr>
            <a:spLocks noGrp="1"/>
          </p:cNvSpPr>
          <p:nvPr>
            <p:ph idx="1"/>
          </p:nvPr>
        </p:nvSpPr>
        <p:spPr/>
        <p:txBody>
          <a:bodyPr/>
          <a:lstStyle/>
          <a:p>
            <a:r>
              <a:rPr lang="en-US" altLang="zh-CN" sz="2800" dirty="0"/>
              <a:t>(</a:t>
            </a:r>
            <a:r>
              <a:rPr lang="zh-CN" altLang="en-US" sz="2800" dirty="0"/>
              <a:t>一</a:t>
            </a:r>
            <a:r>
              <a:rPr lang="en-US" altLang="zh-CN" sz="2800" dirty="0"/>
              <a:t>)</a:t>
            </a:r>
            <a:r>
              <a:rPr lang="zh-CN" altLang="en-US" sz="2800" dirty="0"/>
              <a:t>领导者与权力</a:t>
            </a:r>
            <a:endParaRPr lang="en-US" altLang="zh-CN" sz="2800" dirty="0"/>
          </a:p>
          <a:p>
            <a:r>
              <a:rPr lang="en-US" altLang="zh-CN" dirty="0"/>
              <a:t>      </a:t>
            </a:r>
            <a:r>
              <a:rPr lang="zh-CN" altLang="en-US" dirty="0"/>
              <a:t> 权力</a:t>
            </a:r>
            <a:r>
              <a:rPr lang="en-US" altLang="zh-CN" dirty="0"/>
              <a:t>,</a:t>
            </a:r>
            <a:r>
              <a:rPr lang="zh-CN" altLang="en-US" dirty="0"/>
              <a:t>最简单的理解</a:t>
            </a:r>
            <a:r>
              <a:rPr lang="en-US" altLang="zh-CN" dirty="0"/>
              <a:t>,</a:t>
            </a:r>
            <a:r>
              <a:rPr lang="zh-CN" altLang="en-US" dirty="0"/>
              <a:t>就是影响别人行为的能力</a:t>
            </a:r>
            <a:r>
              <a:rPr lang="en-US" altLang="zh-CN" dirty="0"/>
              <a:t>.</a:t>
            </a:r>
            <a:r>
              <a:rPr lang="zh-CN" altLang="en-US" dirty="0"/>
              <a:t>对管理过程和职能的领导者而言</a:t>
            </a:r>
            <a:r>
              <a:rPr lang="en-US" altLang="zh-CN" dirty="0"/>
              <a:t>, </a:t>
            </a:r>
            <a:r>
              <a:rPr lang="zh-CN" altLang="en-US" dirty="0"/>
              <a:t>一般认为</a:t>
            </a:r>
            <a:r>
              <a:rPr lang="en-US" altLang="zh-CN" dirty="0"/>
              <a:t>,</a:t>
            </a:r>
            <a:r>
              <a:rPr lang="zh-CN" altLang="en-US" dirty="0"/>
              <a:t>这种能力应包括三个方面</a:t>
            </a:r>
            <a:r>
              <a:rPr lang="en-US" altLang="zh-CN" dirty="0"/>
              <a:t>:</a:t>
            </a:r>
            <a:r>
              <a:rPr lang="zh-CN" altLang="en-US" dirty="0"/>
              <a:t>一是领导者个人的专长权</a:t>
            </a:r>
            <a:r>
              <a:rPr lang="en-US" altLang="zh-CN" dirty="0"/>
              <a:t>,</a:t>
            </a:r>
            <a:r>
              <a:rPr lang="zh-CN" altLang="en-US" dirty="0"/>
              <a:t>即源于领导者所拥有的 专门知识或特殊技能</a:t>
            </a:r>
            <a:r>
              <a:rPr lang="en-US" altLang="zh-CN" dirty="0"/>
              <a:t>;</a:t>
            </a:r>
            <a:r>
              <a:rPr lang="zh-CN" altLang="en-US" dirty="0"/>
              <a:t>二是领导者的个人影响权</a:t>
            </a:r>
            <a:r>
              <a:rPr lang="en-US" altLang="zh-CN" dirty="0"/>
              <a:t>,</a:t>
            </a:r>
            <a:r>
              <a:rPr lang="zh-CN" altLang="en-US" dirty="0"/>
              <a:t>即源于追随者认可的由个人经历、性格 或魅力产生的力量</a:t>
            </a:r>
            <a:r>
              <a:rPr lang="en-US" altLang="zh-CN" dirty="0"/>
              <a:t>;</a:t>
            </a:r>
            <a:r>
              <a:rPr lang="zh-CN" altLang="en-US" dirty="0"/>
              <a:t>三是领导者担任的管理岗位所赋予的管理制度权力</a:t>
            </a:r>
            <a:r>
              <a:rPr lang="en-US" altLang="zh-CN" dirty="0"/>
              <a:t>.</a:t>
            </a:r>
            <a:r>
              <a:rPr lang="zh-CN" altLang="en-US" dirty="0"/>
              <a:t>管理意义上的领 导一般是指上述的第三种权力</a:t>
            </a:r>
            <a:r>
              <a:rPr lang="en-US" altLang="zh-CN" dirty="0"/>
              <a:t>.</a:t>
            </a:r>
            <a:r>
              <a:rPr lang="zh-CN" altLang="en-US" dirty="0"/>
              <a:t>显然</a:t>
            </a:r>
            <a:r>
              <a:rPr lang="en-US" altLang="zh-CN" dirty="0"/>
              <a:t>,</a:t>
            </a:r>
            <a:r>
              <a:rPr lang="zh-CN" altLang="en-US" dirty="0"/>
              <a:t>上述三种权力中</a:t>
            </a:r>
            <a:r>
              <a:rPr lang="en-US" altLang="zh-CN" dirty="0"/>
              <a:t>,</a:t>
            </a:r>
            <a:r>
              <a:rPr lang="zh-CN" altLang="en-US" dirty="0"/>
              <a:t>第一和第二种权力的主观性较 强</a:t>
            </a:r>
            <a:r>
              <a:rPr lang="en-US" altLang="zh-CN" dirty="0"/>
              <a:t>.</a:t>
            </a:r>
            <a:r>
              <a:rPr lang="zh-CN" altLang="en-US" dirty="0"/>
              <a:t>不难理解</a:t>
            </a:r>
            <a:r>
              <a:rPr lang="en-US" altLang="zh-CN" dirty="0"/>
              <a:t>,</a:t>
            </a:r>
            <a:r>
              <a:rPr lang="zh-CN" altLang="en-US" dirty="0"/>
              <a:t>如果领导的权力发挥主要来自这两种权力</a:t>
            </a:r>
            <a:r>
              <a:rPr lang="en-US" altLang="zh-CN" dirty="0"/>
              <a:t>,</a:t>
            </a:r>
            <a:r>
              <a:rPr lang="zh-CN" altLang="en-US" dirty="0"/>
              <a:t>无论是组织的稳定性还是组织 成员的职业生涯</a:t>
            </a:r>
            <a:r>
              <a:rPr lang="en-US" altLang="zh-CN" dirty="0"/>
              <a:t>,</a:t>
            </a:r>
            <a:r>
              <a:rPr lang="zh-CN" altLang="en-US" dirty="0"/>
              <a:t>都将受到不稳定因素的冲击</a:t>
            </a:r>
            <a:r>
              <a:rPr lang="en-US" altLang="zh-CN" dirty="0"/>
              <a:t>.</a:t>
            </a:r>
            <a:endParaRPr lang="zh-CN" altLang="en-US" dirty="0"/>
          </a:p>
        </p:txBody>
      </p:sp>
    </p:spTree>
    <p:extLst>
      <p:ext uri="{BB962C8B-B14F-4D97-AF65-F5344CB8AC3E}">
        <p14:creationId xmlns:p14="http://schemas.microsoft.com/office/powerpoint/2010/main" val="15743631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9B227648-EF4D-4A55-AC4C-C2B79B314A0E}"/>
              </a:ext>
            </a:extLst>
          </p:cNvPr>
          <p:cNvSpPr>
            <a:spLocks noGrp="1"/>
          </p:cNvSpPr>
          <p:nvPr>
            <p:ph idx="1"/>
          </p:nvPr>
        </p:nvSpPr>
        <p:spPr>
          <a:xfrm>
            <a:off x="1268161" y="523691"/>
            <a:ext cx="10034138" cy="6334309"/>
          </a:xfrm>
        </p:spPr>
        <p:txBody>
          <a:bodyPr>
            <a:normAutofit/>
          </a:bodyPr>
          <a:lstStyle/>
          <a:p>
            <a:r>
              <a:rPr lang="en-US" altLang="zh-CN" sz="2800" b="1" dirty="0"/>
              <a:t>(</a:t>
            </a:r>
            <a:r>
              <a:rPr lang="zh-CN" altLang="en-US" sz="2800" b="1" dirty="0"/>
              <a:t>二</a:t>
            </a:r>
            <a:r>
              <a:rPr lang="en-US" altLang="zh-CN" sz="2800" b="1" dirty="0"/>
              <a:t>)</a:t>
            </a:r>
            <a:r>
              <a:rPr lang="zh-CN" altLang="en-US" sz="2800" b="1" dirty="0"/>
              <a:t>领导者权力的类型</a:t>
            </a:r>
            <a:endParaRPr lang="en-US" altLang="zh-CN" sz="2800" b="1" dirty="0"/>
          </a:p>
          <a:p>
            <a:r>
              <a:rPr lang="en-US" altLang="zh-CN" dirty="0"/>
              <a:t>      </a:t>
            </a:r>
            <a:r>
              <a:rPr lang="zh-CN" altLang="en-US" dirty="0"/>
              <a:t> 权力通常被描述成一种个人能够影响决策的能力</a:t>
            </a:r>
            <a:r>
              <a:rPr lang="en-US" altLang="zh-CN" dirty="0"/>
              <a:t>,</a:t>
            </a:r>
            <a:r>
              <a:rPr lang="zh-CN" altLang="en-US" dirty="0"/>
              <a:t>它反映了组织中人与人之间的某种 关系</a:t>
            </a:r>
            <a:r>
              <a:rPr lang="en-US" altLang="zh-CN" dirty="0"/>
              <a:t>.</a:t>
            </a:r>
            <a:r>
              <a:rPr lang="zh-CN" altLang="en-US" dirty="0"/>
              <a:t>按照法兰西 </a:t>
            </a:r>
            <a:r>
              <a:rPr lang="en-US" altLang="zh-CN" dirty="0"/>
              <a:t>( Fr </a:t>
            </a:r>
            <a:r>
              <a:rPr lang="en-US" altLang="zh-CN" dirty="0" err="1"/>
              <a:t>ench</a:t>
            </a:r>
            <a:r>
              <a:rPr lang="en-US" altLang="zh-CN" dirty="0"/>
              <a:t>)</a:t>
            </a:r>
            <a:r>
              <a:rPr lang="zh-CN" altLang="en-US" dirty="0"/>
              <a:t>和雷温 </a:t>
            </a:r>
            <a:r>
              <a:rPr lang="en-US" altLang="zh-CN" dirty="0"/>
              <a:t>( Raven)</a:t>
            </a:r>
            <a:r>
              <a:rPr lang="zh-CN" altLang="en-US" dirty="0"/>
              <a:t>等人的划分方法</a:t>
            </a:r>
            <a:r>
              <a:rPr lang="en-US" altLang="zh-CN" dirty="0"/>
              <a:t>,</a:t>
            </a:r>
            <a:r>
              <a:rPr lang="zh-CN" altLang="en-US" dirty="0"/>
              <a:t>权力可以分为强制权力、 奖励权力、合法权力、专家权力和感召权力</a:t>
            </a:r>
            <a:r>
              <a:rPr lang="en-US" altLang="zh-CN" dirty="0"/>
              <a:t>. </a:t>
            </a:r>
          </a:p>
          <a:p>
            <a:r>
              <a:rPr lang="en-US" altLang="zh-CN" b="1" dirty="0"/>
              <a:t>       ( </a:t>
            </a:r>
            <a:r>
              <a:rPr lang="zh-CN" altLang="en-US" b="1" dirty="0"/>
              <a:t>１</a:t>
            </a:r>
            <a:r>
              <a:rPr lang="en-US" altLang="zh-CN" b="1" dirty="0"/>
              <a:t>)</a:t>
            </a:r>
            <a:r>
              <a:rPr lang="zh-CN" altLang="en-US" b="1" dirty="0"/>
              <a:t>强制权力</a:t>
            </a:r>
            <a:r>
              <a:rPr lang="en-US" altLang="zh-CN" dirty="0"/>
              <a:t>.</a:t>
            </a:r>
            <a:r>
              <a:rPr lang="zh-CN" altLang="en-US" dirty="0"/>
              <a:t>强制权力是通过恐吓、威胁等生理上或安全上的压力控制手段对他人 施加的一种权力</a:t>
            </a:r>
            <a:r>
              <a:rPr lang="en-US" altLang="zh-CN" dirty="0"/>
              <a:t>,</a:t>
            </a:r>
            <a:r>
              <a:rPr lang="zh-CN" altLang="en-US" dirty="0"/>
              <a:t>如肉体上的制裁、精神上的折磨等</a:t>
            </a:r>
            <a:r>
              <a:rPr lang="en-US" altLang="zh-CN" dirty="0"/>
              <a:t>. </a:t>
            </a:r>
          </a:p>
          <a:p>
            <a:r>
              <a:rPr lang="en-US" altLang="zh-CN" b="1" dirty="0"/>
              <a:t>       ( </a:t>
            </a:r>
            <a:r>
              <a:rPr lang="zh-CN" altLang="en-US" b="1" dirty="0"/>
              <a:t>２</a:t>
            </a:r>
            <a:r>
              <a:rPr lang="en-US" altLang="zh-CN" b="1" dirty="0"/>
              <a:t>)</a:t>
            </a:r>
            <a:r>
              <a:rPr lang="zh-CN" altLang="en-US" b="1" dirty="0"/>
              <a:t>奖励权力</a:t>
            </a:r>
            <a:r>
              <a:rPr lang="en-US" altLang="zh-CN" dirty="0"/>
              <a:t>.</a:t>
            </a:r>
            <a:r>
              <a:rPr lang="zh-CN" altLang="en-US" dirty="0"/>
              <a:t>奖励权力是通过报酬、晋升、工作表彰、提供满意的工作环境等奖赏 手段对他人施加的一种权力</a:t>
            </a:r>
            <a:r>
              <a:rPr lang="en-US" altLang="zh-CN" dirty="0"/>
              <a:t>.</a:t>
            </a:r>
          </a:p>
          <a:p>
            <a:r>
              <a:rPr lang="en-US" altLang="zh-CN" b="1" dirty="0"/>
              <a:t>       ( </a:t>
            </a:r>
            <a:r>
              <a:rPr lang="zh-CN" altLang="en-US" b="1" dirty="0"/>
              <a:t>３</a:t>
            </a:r>
            <a:r>
              <a:rPr lang="en-US" altLang="zh-CN" b="1" dirty="0"/>
              <a:t>)</a:t>
            </a:r>
            <a:r>
              <a:rPr lang="zh-CN" altLang="en-US" b="1" dirty="0"/>
              <a:t>合法权力</a:t>
            </a:r>
            <a:r>
              <a:rPr lang="en-US" altLang="zh-CN" dirty="0"/>
              <a:t>.</a:t>
            </a:r>
            <a:r>
              <a:rPr lang="zh-CN" altLang="en-US" dirty="0"/>
              <a:t>合法权力是指一个人在正式层级组织中由于占据某一职位所相应得到 的一种权力</a:t>
            </a:r>
            <a:r>
              <a:rPr lang="en-US" altLang="zh-CN" dirty="0"/>
              <a:t>. </a:t>
            </a:r>
          </a:p>
          <a:p>
            <a:r>
              <a:rPr lang="en-US" altLang="zh-CN" b="1" dirty="0"/>
              <a:t>       ( </a:t>
            </a:r>
            <a:r>
              <a:rPr lang="zh-CN" altLang="en-US" b="1" dirty="0"/>
              <a:t>４</a:t>
            </a:r>
            <a:r>
              <a:rPr lang="en-US" altLang="zh-CN" b="1" dirty="0"/>
              <a:t>)</a:t>
            </a:r>
            <a:r>
              <a:rPr lang="zh-CN" altLang="en-US" b="1" dirty="0"/>
              <a:t>专家权力</a:t>
            </a:r>
            <a:r>
              <a:rPr lang="en-US" altLang="zh-CN" dirty="0"/>
              <a:t>.</a:t>
            </a:r>
            <a:r>
              <a:rPr lang="zh-CN" altLang="en-US" dirty="0"/>
              <a:t>专家权力是指通过个人专长、特殊技能或知识获取的一种影响力</a:t>
            </a:r>
            <a:r>
              <a:rPr lang="en-US" altLang="zh-CN" dirty="0"/>
              <a:t>.</a:t>
            </a:r>
            <a:r>
              <a:rPr lang="zh-CN" altLang="en-US" dirty="0"/>
              <a:t>随 着知识经济的到来</a:t>
            </a:r>
            <a:r>
              <a:rPr lang="en-US" altLang="zh-CN" dirty="0"/>
              <a:t>,</a:t>
            </a:r>
            <a:r>
              <a:rPr lang="zh-CN" altLang="en-US" dirty="0"/>
              <a:t>专家权力越来越成为组织中的一种有效权力</a:t>
            </a:r>
            <a:r>
              <a:rPr lang="en-US" altLang="zh-CN" dirty="0"/>
              <a:t>. </a:t>
            </a:r>
          </a:p>
          <a:p>
            <a:r>
              <a:rPr lang="en-US" altLang="zh-CN" b="1" dirty="0"/>
              <a:t>       ( </a:t>
            </a:r>
            <a:r>
              <a:rPr lang="zh-CN" altLang="en-US" b="1" dirty="0"/>
              <a:t>５</a:t>
            </a:r>
            <a:r>
              <a:rPr lang="en-US" altLang="zh-CN" b="1" dirty="0"/>
              <a:t>)</a:t>
            </a:r>
            <a:r>
              <a:rPr lang="zh-CN" altLang="en-US" b="1" dirty="0"/>
              <a:t>感召权力</a:t>
            </a:r>
            <a:r>
              <a:rPr lang="en-US" altLang="zh-CN" dirty="0"/>
              <a:t>.</a:t>
            </a:r>
            <a:r>
              <a:rPr lang="zh-CN" altLang="en-US" dirty="0"/>
              <a:t>感召权力是指一个人所拥有的独特智谋或个人品质对他人产生的一种 独特影响力</a:t>
            </a:r>
            <a:r>
              <a:rPr lang="en-US" altLang="zh-CN" dirty="0"/>
              <a:t>,</a:t>
            </a:r>
            <a:r>
              <a:rPr lang="zh-CN" altLang="en-US" dirty="0"/>
              <a:t>它能够使他人产生一种深刻的倾慕和认同心理</a:t>
            </a:r>
            <a:r>
              <a:rPr lang="en-US" altLang="zh-CN" dirty="0"/>
              <a:t>.</a:t>
            </a:r>
            <a:endParaRPr lang="zh-CN" altLang="en-US" dirty="0"/>
          </a:p>
        </p:txBody>
      </p:sp>
    </p:spTree>
    <p:extLst>
      <p:ext uri="{BB962C8B-B14F-4D97-AF65-F5344CB8AC3E}">
        <p14:creationId xmlns:p14="http://schemas.microsoft.com/office/powerpoint/2010/main" val="39328061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4D475F8-6C27-4EF7-AB50-D78D515DB508}"/>
              </a:ext>
            </a:extLst>
          </p:cNvPr>
          <p:cNvSpPr>
            <a:spLocks noGrp="1"/>
          </p:cNvSpPr>
          <p:nvPr>
            <p:ph type="title"/>
          </p:nvPr>
        </p:nvSpPr>
        <p:spPr/>
        <p:txBody>
          <a:bodyPr>
            <a:normAutofit/>
          </a:bodyPr>
          <a:lstStyle/>
          <a:p>
            <a:r>
              <a:rPr lang="zh-CN" altLang="en-US" dirty="0"/>
              <a:t>四、 领导者对人性的认识及管理方式　</a:t>
            </a:r>
          </a:p>
        </p:txBody>
      </p:sp>
      <p:sp>
        <p:nvSpPr>
          <p:cNvPr id="3" name="内容占位符 2">
            <a:extLst>
              <a:ext uri="{FF2B5EF4-FFF2-40B4-BE49-F238E27FC236}">
                <a16:creationId xmlns:a16="http://schemas.microsoft.com/office/drawing/2014/main" xmlns="" id="{285FBD38-872C-491A-B3BF-92BCAD43B0AF}"/>
              </a:ext>
            </a:extLst>
          </p:cNvPr>
          <p:cNvSpPr>
            <a:spLocks noGrp="1"/>
          </p:cNvSpPr>
          <p:nvPr>
            <p:ph idx="1"/>
          </p:nvPr>
        </p:nvSpPr>
        <p:spPr/>
        <p:txBody>
          <a:bodyPr/>
          <a:lstStyle/>
          <a:p>
            <a:r>
              <a:rPr lang="en-US" altLang="zh-CN" sz="2800" dirty="0"/>
              <a:t>(</a:t>
            </a:r>
            <a:r>
              <a:rPr lang="zh-CN" altLang="en-US" sz="2800" dirty="0"/>
              <a:t>一</a:t>
            </a:r>
            <a:r>
              <a:rPr lang="en-US" altLang="zh-CN" sz="2800" dirty="0"/>
              <a:t>)</a:t>
            </a:r>
            <a:r>
              <a:rPr lang="zh-CN" altLang="en-US" sz="2800" dirty="0"/>
              <a:t>麦格雷戈的人性假设理论</a:t>
            </a:r>
            <a:endParaRPr lang="en-US" altLang="zh-CN" sz="2800" dirty="0"/>
          </a:p>
          <a:p>
            <a:r>
              <a:rPr lang="en-US" altLang="zh-CN" dirty="0"/>
              <a:t>       </a:t>
            </a:r>
            <a:r>
              <a:rPr lang="zh-CN" altLang="en-US" dirty="0"/>
              <a:t>美国著名管理心理学家</a:t>
            </a:r>
            <a:r>
              <a:rPr lang="en-US" altLang="zh-CN" dirty="0"/>
              <a:t>,</a:t>
            </a:r>
            <a:r>
              <a:rPr lang="zh-CN" altLang="en-US" dirty="0"/>
              <a:t>麻省理工学院教授麦格雷戈对管理中的人性假设问题进行过 深入的研究</a:t>
            </a:r>
            <a:r>
              <a:rPr lang="en-US" altLang="zh-CN" dirty="0"/>
              <a:t>,</a:t>
            </a:r>
            <a:r>
              <a:rPr lang="zh-CN" altLang="en-US" dirty="0"/>
              <a:t>在他看来</a:t>
            </a:r>
            <a:r>
              <a:rPr lang="en-US" altLang="zh-CN" dirty="0"/>
              <a:t>:“</a:t>
            </a:r>
            <a:r>
              <a:rPr lang="zh-CN" altLang="en-US" dirty="0"/>
              <a:t>每一个管理决策或每一项管理措施的背后</a:t>
            </a:r>
            <a:r>
              <a:rPr lang="en-US" altLang="zh-CN" dirty="0"/>
              <a:t>,</a:t>
            </a:r>
            <a:r>
              <a:rPr lang="zh-CN" altLang="en-US" dirty="0"/>
              <a:t>都必然有某些关于 人性本质及人性行为的假设</a:t>
            </a:r>
            <a:r>
              <a:rPr lang="en-US" altLang="zh-CN" dirty="0"/>
              <a:t>.” </a:t>
            </a:r>
            <a:r>
              <a:rPr lang="zh-CN" altLang="en-US" dirty="0"/>
              <a:t>麦格雷戈有关人性的假设</a:t>
            </a:r>
            <a:r>
              <a:rPr lang="en-US" altLang="zh-CN" dirty="0"/>
              <a:t>,</a:t>
            </a:r>
            <a:r>
              <a:rPr lang="zh-CN" altLang="en-US" dirty="0"/>
              <a:t>概括起来包括如下三个方面内容</a:t>
            </a:r>
            <a:r>
              <a:rPr lang="en-US" altLang="zh-CN" dirty="0"/>
              <a:t>.   </a:t>
            </a:r>
          </a:p>
          <a:p>
            <a:r>
              <a:rPr lang="en-US" altLang="zh-CN" dirty="0"/>
              <a:t>       ( </a:t>
            </a:r>
            <a:r>
              <a:rPr lang="zh-CN" altLang="en-US" dirty="0"/>
              <a:t>１</a:t>
            </a:r>
            <a:r>
              <a:rPr lang="en-US" altLang="zh-CN" dirty="0"/>
              <a:t>)</a:t>
            </a:r>
            <a:r>
              <a:rPr lang="zh-CN" altLang="en-US" dirty="0"/>
              <a:t>管理的理论与管理者的观念是第一位的</a:t>
            </a:r>
            <a:r>
              <a:rPr lang="en-US" altLang="zh-CN" dirty="0"/>
              <a:t>,</a:t>
            </a:r>
            <a:r>
              <a:rPr lang="zh-CN" altLang="en-US" dirty="0"/>
              <a:t>而管理的政策与具体措施是第二位的</a:t>
            </a:r>
            <a:r>
              <a:rPr lang="en-US" altLang="zh-CN" dirty="0"/>
              <a:t>, </a:t>
            </a:r>
            <a:r>
              <a:rPr lang="zh-CN" altLang="en-US" dirty="0"/>
              <a:t>不能本末倒置</a:t>
            </a:r>
            <a:r>
              <a:rPr lang="en-US" altLang="zh-CN" dirty="0"/>
              <a:t>,</a:t>
            </a:r>
            <a:r>
              <a:rPr lang="zh-CN" altLang="en-US" dirty="0"/>
              <a:t>也不能简单混同</a:t>
            </a:r>
            <a:r>
              <a:rPr lang="en-US" altLang="zh-CN" dirty="0"/>
              <a:t>.</a:t>
            </a:r>
          </a:p>
          <a:p>
            <a:r>
              <a:rPr lang="en-US" altLang="zh-CN" dirty="0"/>
              <a:t>       ( </a:t>
            </a:r>
            <a:r>
              <a:rPr lang="zh-CN" altLang="en-US" dirty="0"/>
              <a:t>２</a:t>
            </a:r>
            <a:r>
              <a:rPr lang="en-US" altLang="zh-CN" dirty="0"/>
              <a:t>)</a:t>
            </a:r>
            <a:r>
              <a:rPr lang="zh-CN" altLang="en-US" dirty="0"/>
              <a:t>强调在管理中要着重开发人力资源</a:t>
            </a:r>
            <a:r>
              <a:rPr lang="en-US" altLang="zh-CN" dirty="0"/>
              <a:t>,</a:t>
            </a:r>
            <a:r>
              <a:rPr lang="zh-CN" altLang="en-US" dirty="0"/>
              <a:t>发掘人的潜在力量</a:t>
            </a:r>
            <a:r>
              <a:rPr lang="en-US" altLang="zh-CN" dirty="0"/>
              <a:t>.</a:t>
            </a:r>
          </a:p>
          <a:p>
            <a:r>
              <a:rPr lang="en-US" altLang="zh-CN" dirty="0"/>
              <a:t>       ( </a:t>
            </a:r>
            <a:r>
              <a:rPr lang="zh-CN" altLang="en-US" dirty="0"/>
              <a:t>３</a:t>
            </a:r>
            <a:r>
              <a:rPr lang="en-US" altLang="zh-CN" dirty="0"/>
              <a:t>)</a:t>
            </a:r>
            <a:r>
              <a:rPr lang="zh-CN" altLang="en-US" dirty="0"/>
              <a:t>管理人员采用哪种假定理论要看具体情况</a:t>
            </a:r>
            <a:r>
              <a:rPr lang="en-US" altLang="zh-CN" dirty="0"/>
              <a:t>,</a:t>
            </a:r>
            <a:r>
              <a:rPr lang="zh-CN" altLang="en-US" dirty="0"/>
              <a:t>但是所持理论的观点要旗帜鲜明</a:t>
            </a:r>
            <a:r>
              <a:rPr lang="en-US" altLang="zh-CN" dirty="0"/>
              <a:t>.</a:t>
            </a:r>
            <a:endParaRPr lang="zh-CN" altLang="en-US" dirty="0"/>
          </a:p>
        </p:txBody>
      </p:sp>
    </p:spTree>
    <p:extLst>
      <p:ext uri="{BB962C8B-B14F-4D97-AF65-F5344CB8AC3E}">
        <p14:creationId xmlns:p14="http://schemas.microsoft.com/office/powerpoint/2010/main" val="32993487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8925C26F-BD77-4E62-AA39-45C44F973E96}"/>
              </a:ext>
            </a:extLst>
          </p:cNvPr>
          <p:cNvSpPr>
            <a:spLocks noGrp="1"/>
          </p:cNvSpPr>
          <p:nvPr>
            <p:ph idx="1"/>
          </p:nvPr>
        </p:nvSpPr>
        <p:spPr/>
        <p:txBody>
          <a:bodyPr>
            <a:normAutofit/>
          </a:bodyPr>
          <a:lstStyle/>
          <a:p>
            <a:r>
              <a:rPr lang="en-US" altLang="zh-CN" sz="2800" dirty="0"/>
              <a:t>(</a:t>
            </a:r>
            <a:r>
              <a:rPr lang="zh-CN" altLang="en-US" sz="2800" dirty="0"/>
              <a:t>二</a:t>
            </a:r>
            <a:r>
              <a:rPr lang="en-US" altLang="zh-CN" sz="2800" dirty="0"/>
              <a:t>)</a:t>
            </a:r>
            <a:r>
              <a:rPr lang="zh-CN" altLang="en-US" sz="2800" dirty="0"/>
              <a:t>人性假设的</a:t>
            </a:r>
            <a:r>
              <a:rPr lang="en-US" altLang="zh-CN" sz="2800" dirty="0"/>
              <a:t>X</a:t>
            </a:r>
            <a:r>
              <a:rPr lang="zh-CN" altLang="en-US" sz="2800" dirty="0"/>
              <a:t>理论、</a:t>
            </a:r>
            <a:r>
              <a:rPr lang="en-US" altLang="zh-CN" sz="2800" dirty="0"/>
              <a:t>Y</a:t>
            </a:r>
            <a:r>
              <a:rPr lang="zh-CN" altLang="en-US" sz="2800" dirty="0"/>
              <a:t>理论及超</a:t>
            </a:r>
            <a:r>
              <a:rPr lang="en-US" altLang="zh-CN" sz="2800" dirty="0"/>
              <a:t>Y</a:t>
            </a:r>
            <a:r>
              <a:rPr lang="zh-CN" altLang="en-US" sz="2800" dirty="0"/>
              <a:t>理论</a:t>
            </a:r>
            <a:endParaRPr lang="en-US" altLang="zh-CN" sz="2800" dirty="0"/>
          </a:p>
          <a:p>
            <a:r>
              <a:rPr lang="zh-CN" altLang="en-US" dirty="0"/>
              <a:t>        １９６０年</a:t>
            </a:r>
            <a:r>
              <a:rPr lang="en-US" altLang="zh-CN" dirty="0"/>
              <a:t>,</a:t>
            </a:r>
            <a:r>
              <a:rPr lang="zh-CN" altLang="en-US" dirty="0"/>
              <a:t>麦格雷戈出版了他的著名著作 </a:t>
            </a:r>
            <a:r>
              <a:rPr lang="en-US" altLang="zh-CN" dirty="0"/>
              <a:t>«</a:t>
            </a:r>
            <a:r>
              <a:rPr lang="zh-CN" altLang="en-US" dirty="0"/>
              <a:t>管理理论</a:t>
            </a:r>
            <a:r>
              <a:rPr lang="en-US" altLang="zh-CN" dirty="0"/>
              <a:t>X</a:t>
            </a:r>
            <a:r>
              <a:rPr lang="zh-CN" altLang="en-US" dirty="0"/>
              <a:t>或</a:t>
            </a:r>
            <a:r>
              <a:rPr lang="en-US" altLang="zh-CN" dirty="0"/>
              <a:t>Y</a:t>
            </a:r>
            <a:r>
              <a:rPr lang="zh-CN" altLang="en-US" dirty="0"/>
              <a:t>的抉择</a:t>
            </a:r>
            <a:r>
              <a:rPr lang="en-US" altLang="zh-CN" dirty="0"/>
              <a:t>———</a:t>
            </a:r>
            <a:r>
              <a:rPr lang="zh-CN" altLang="en-US" dirty="0"/>
              <a:t>企业的人性面</a:t>
            </a:r>
            <a:r>
              <a:rPr lang="en-US" altLang="zh-CN" dirty="0"/>
              <a:t>». </a:t>
            </a:r>
            <a:r>
              <a:rPr lang="zh-CN" altLang="en-US" dirty="0"/>
              <a:t>在这部著作中</a:t>
            </a:r>
            <a:r>
              <a:rPr lang="en-US" altLang="zh-CN" dirty="0"/>
              <a:t>,</a:t>
            </a:r>
            <a:r>
              <a:rPr lang="zh-CN" altLang="en-US" dirty="0"/>
              <a:t>他总结了若干较有代表性的人性假设</a:t>
            </a:r>
            <a:r>
              <a:rPr lang="en-US" altLang="zh-CN" dirty="0"/>
              <a:t>,</a:t>
            </a:r>
            <a:r>
              <a:rPr lang="zh-CN" altLang="en-US" dirty="0"/>
              <a:t>并将其归纳为</a:t>
            </a:r>
            <a:r>
              <a:rPr lang="en-US" altLang="zh-CN" dirty="0"/>
              <a:t>X</a:t>
            </a:r>
            <a:r>
              <a:rPr lang="zh-CN" altLang="en-US" dirty="0"/>
              <a:t>理论或</a:t>
            </a:r>
            <a:r>
              <a:rPr lang="en-US" altLang="zh-CN" dirty="0"/>
              <a:t>Y</a:t>
            </a:r>
            <a:r>
              <a:rPr lang="zh-CN" altLang="en-US" dirty="0"/>
              <a:t>理论</a:t>
            </a:r>
            <a:r>
              <a:rPr lang="en-US" altLang="zh-CN" dirty="0"/>
              <a:t>. </a:t>
            </a:r>
            <a:r>
              <a:rPr lang="zh-CN" altLang="en-US" sz="2400" b="1" dirty="0"/>
              <a:t>１ 人性假设的</a:t>
            </a:r>
            <a:r>
              <a:rPr lang="en-US" altLang="zh-CN" sz="2400" b="1" dirty="0"/>
              <a:t>X</a:t>
            </a:r>
            <a:r>
              <a:rPr lang="zh-CN" altLang="en-US" sz="2400" b="1" dirty="0"/>
              <a:t>理论 </a:t>
            </a:r>
            <a:endParaRPr lang="en-US" altLang="zh-CN" sz="2400" b="1" dirty="0"/>
          </a:p>
          <a:p>
            <a:r>
              <a:rPr lang="en-US" altLang="zh-CN" dirty="0"/>
              <a:t>        </a:t>
            </a:r>
            <a:r>
              <a:rPr lang="zh-CN" altLang="en-US" dirty="0"/>
              <a:t>麦格雷戈用 “ </a:t>
            </a:r>
            <a:r>
              <a:rPr lang="en-US" altLang="zh-CN" dirty="0"/>
              <a:t>X</a:t>
            </a:r>
            <a:r>
              <a:rPr lang="zh-CN" altLang="en-US" dirty="0"/>
              <a:t>理论”这一名称归纳了历史上控制导向的传统观点</a:t>
            </a:r>
            <a:r>
              <a:rPr lang="en-US" altLang="zh-CN" dirty="0"/>
              <a:t>.</a:t>
            </a:r>
            <a:r>
              <a:rPr lang="zh-CN" altLang="en-US" dirty="0"/>
              <a:t>其人性假设的基本 点是大多数人生来懒惰</a:t>
            </a:r>
            <a:r>
              <a:rPr lang="en-US" altLang="zh-CN" dirty="0"/>
              <a:t>,</a:t>
            </a:r>
            <a:r>
              <a:rPr lang="zh-CN" altLang="en-US" dirty="0"/>
              <a:t>总想少干一点工作</a:t>
            </a:r>
            <a:r>
              <a:rPr lang="en-US" altLang="zh-CN" dirty="0"/>
              <a:t>;</a:t>
            </a:r>
            <a:r>
              <a:rPr lang="zh-CN" altLang="en-US" dirty="0"/>
              <a:t>一般人没有雄心</a:t>
            </a:r>
            <a:r>
              <a:rPr lang="en-US" altLang="zh-CN" dirty="0"/>
              <a:t>,</a:t>
            </a:r>
            <a:r>
              <a:rPr lang="zh-CN" altLang="en-US" dirty="0"/>
              <a:t>不喜欢负责任</a:t>
            </a:r>
            <a:r>
              <a:rPr lang="en-US" altLang="zh-CN" dirty="0"/>
              <a:t>,</a:t>
            </a:r>
            <a:r>
              <a:rPr lang="zh-CN" altLang="en-US" dirty="0"/>
              <a:t>宁可被别人 指挥</a:t>
            </a:r>
            <a:r>
              <a:rPr lang="en-US" altLang="zh-CN" dirty="0"/>
              <a:t>;</a:t>
            </a:r>
            <a:r>
              <a:rPr lang="zh-CN" altLang="en-US" dirty="0"/>
              <a:t>多数人的个人目标都是与组织的目标相矛盾的</a:t>
            </a:r>
            <a:r>
              <a:rPr lang="en-US" altLang="zh-CN" dirty="0"/>
              <a:t>,</a:t>
            </a:r>
            <a:r>
              <a:rPr lang="zh-CN" altLang="en-US" dirty="0"/>
              <a:t>必须用强制、惩罚的办法</a:t>
            </a:r>
            <a:r>
              <a:rPr lang="en-US" altLang="zh-CN" dirty="0"/>
              <a:t>,</a:t>
            </a:r>
            <a:r>
              <a:rPr lang="zh-CN" altLang="en-US" dirty="0"/>
              <a:t>才能迫使 他们为达到组织的目标而工作</a:t>
            </a:r>
            <a:r>
              <a:rPr lang="en-US" altLang="zh-CN" dirty="0"/>
              <a:t>;</a:t>
            </a:r>
            <a:r>
              <a:rPr lang="zh-CN" altLang="en-US" dirty="0"/>
              <a:t>多数人干工作都是为了满足基本的生理需要和安全需要</a:t>
            </a:r>
            <a:r>
              <a:rPr lang="en-US" altLang="zh-CN" dirty="0"/>
              <a:t>. </a:t>
            </a:r>
            <a:r>
              <a:rPr lang="zh-CN" altLang="en-US" sz="2400" b="1" dirty="0"/>
              <a:t>２ 人性假设的</a:t>
            </a:r>
            <a:r>
              <a:rPr lang="en-US" altLang="zh-CN" sz="2400" b="1" dirty="0"/>
              <a:t>Y</a:t>
            </a:r>
            <a:r>
              <a:rPr lang="zh-CN" altLang="en-US" sz="2400" b="1" dirty="0"/>
              <a:t>理论 </a:t>
            </a:r>
            <a:endParaRPr lang="en-US" altLang="zh-CN" b="1" dirty="0"/>
          </a:p>
          <a:p>
            <a:r>
              <a:rPr lang="en-US" altLang="zh-CN" dirty="0"/>
              <a:t>       Y</a:t>
            </a:r>
            <a:r>
              <a:rPr lang="zh-CN" altLang="en-US" dirty="0"/>
              <a:t>理论是将个人目标与组织目标融合的观点</a:t>
            </a:r>
            <a:r>
              <a:rPr lang="en-US" altLang="zh-CN" dirty="0"/>
              <a:t>.</a:t>
            </a:r>
            <a:r>
              <a:rPr lang="zh-CN" altLang="en-US" dirty="0"/>
              <a:t>麦格雷戈称之为</a:t>
            </a:r>
            <a:r>
              <a:rPr lang="en-US" altLang="zh-CN" dirty="0"/>
              <a:t>Y</a:t>
            </a:r>
            <a:r>
              <a:rPr lang="zh-CN" altLang="en-US" dirty="0"/>
              <a:t>理论的人性假设是指 人在工作中消耗体力和智力是极其自然的事</a:t>
            </a:r>
            <a:r>
              <a:rPr lang="en-US" altLang="zh-CN" dirty="0"/>
              <a:t>,</a:t>
            </a:r>
            <a:r>
              <a:rPr lang="zh-CN" altLang="en-US" dirty="0"/>
              <a:t>就像游戏和休息一样</a:t>
            </a:r>
            <a:r>
              <a:rPr lang="en-US" altLang="zh-CN" dirty="0"/>
              <a:t>;</a:t>
            </a:r>
            <a:r>
              <a:rPr lang="zh-CN" altLang="en-US" dirty="0"/>
              <a:t>促使人朝向组织的目 标而努力</a:t>
            </a:r>
            <a:r>
              <a:rPr lang="en-US" altLang="zh-CN" dirty="0"/>
              <a:t>,</a:t>
            </a:r>
            <a:r>
              <a:rPr lang="zh-CN" altLang="en-US" dirty="0"/>
              <a:t>外力的控制和惩罚的威胁并非唯一的方法</a:t>
            </a:r>
            <a:r>
              <a:rPr lang="en-US" altLang="zh-CN" dirty="0"/>
              <a:t>,</a:t>
            </a:r>
            <a:r>
              <a:rPr lang="zh-CN" altLang="en-US" dirty="0"/>
              <a:t>人为了达到其本身已经承诺的目 标</a:t>
            </a:r>
            <a:r>
              <a:rPr lang="en-US" altLang="zh-CN" dirty="0"/>
              <a:t>,</a:t>
            </a:r>
            <a:r>
              <a:rPr lang="zh-CN" altLang="en-US" dirty="0"/>
              <a:t>自然会实行自我监督和自我控制足</a:t>
            </a:r>
            <a:r>
              <a:rPr lang="en-US" altLang="zh-CN" dirty="0"/>
              <a:t>.</a:t>
            </a:r>
            <a:endParaRPr lang="zh-CN" altLang="en-US" dirty="0"/>
          </a:p>
        </p:txBody>
      </p:sp>
    </p:spTree>
    <p:extLst>
      <p:ext uri="{BB962C8B-B14F-4D97-AF65-F5344CB8AC3E}">
        <p14:creationId xmlns:p14="http://schemas.microsoft.com/office/powerpoint/2010/main" val="30452542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60D13141-814B-4DC7-A4CB-083459BC25EC}"/>
              </a:ext>
            </a:extLst>
          </p:cNvPr>
          <p:cNvSpPr>
            <a:spLocks noGrp="1"/>
          </p:cNvSpPr>
          <p:nvPr>
            <p:ph idx="1"/>
          </p:nvPr>
        </p:nvSpPr>
        <p:spPr/>
        <p:txBody>
          <a:bodyPr/>
          <a:lstStyle/>
          <a:p>
            <a:r>
              <a:rPr lang="zh-CN" altLang="en-US" sz="2400" b="1" dirty="0"/>
              <a:t>３ 人性假设的超</a:t>
            </a:r>
            <a:r>
              <a:rPr lang="en-US" altLang="zh-CN" sz="2400" b="1" dirty="0"/>
              <a:t>Y</a:t>
            </a:r>
            <a:r>
              <a:rPr lang="zh-CN" altLang="en-US" sz="2400" b="1" dirty="0"/>
              <a:t>理论</a:t>
            </a:r>
            <a:endParaRPr lang="en-US" altLang="zh-CN" sz="2400" b="1" dirty="0"/>
          </a:p>
          <a:p>
            <a:r>
              <a:rPr lang="en-US" altLang="zh-CN" dirty="0"/>
              <a:t>      </a:t>
            </a:r>
            <a:r>
              <a:rPr lang="zh-CN" altLang="en-US" dirty="0"/>
              <a:t> 鉴于</a:t>
            </a:r>
            <a:r>
              <a:rPr lang="en-US" altLang="zh-CN" dirty="0"/>
              <a:t>X</a:t>
            </a:r>
            <a:r>
              <a:rPr lang="zh-CN" altLang="en-US" dirty="0"/>
              <a:t>理论和</a:t>
            </a:r>
            <a:r>
              <a:rPr lang="en-US" altLang="zh-CN" dirty="0"/>
              <a:t>Y</a:t>
            </a:r>
            <a:r>
              <a:rPr lang="zh-CN" altLang="en-US" dirty="0"/>
              <a:t>理论的局限与不足</a:t>
            </a:r>
            <a:r>
              <a:rPr lang="en-US" altLang="zh-CN" dirty="0"/>
              <a:t>,</a:t>
            </a:r>
            <a:r>
              <a:rPr lang="zh-CN" altLang="en-US" dirty="0"/>
              <a:t>摩尔斯 </a:t>
            </a:r>
            <a:r>
              <a:rPr lang="en-US" altLang="zh-CN" dirty="0"/>
              <a:t>(Mo r s e)</a:t>
            </a:r>
            <a:r>
              <a:rPr lang="zh-CN" altLang="en-US" dirty="0"/>
              <a:t>和洛斯奇 </a:t>
            </a:r>
            <a:r>
              <a:rPr lang="en-US" altLang="zh-CN" dirty="0"/>
              <a:t>( Lo r s </a:t>
            </a:r>
            <a:r>
              <a:rPr lang="en-US" altLang="zh-CN" dirty="0" err="1"/>
              <a:t>ch</a:t>
            </a:r>
            <a:r>
              <a:rPr lang="en-US" altLang="zh-CN" dirty="0"/>
              <a:t>)</a:t>
            </a:r>
            <a:r>
              <a:rPr lang="zh-CN" altLang="en-US" dirty="0"/>
              <a:t>提出了超 </a:t>
            </a:r>
            <a:r>
              <a:rPr lang="en-US" altLang="zh-CN" dirty="0"/>
              <a:t>Y</a:t>
            </a:r>
            <a:r>
              <a:rPr lang="zh-CN" altLang="en-US" dirty="0"/>
              <a:t>理论</a:t>
            </a:r>
            <a:r>
              <a:rPr lang="en-US" altLang="zh-CN" dirty="0"/>
              <a:t>,</a:t>
            </a:r>
            <a:r>
              <a:rPr lang="zh-CN" altLang="en-US" dirty="0"/>
              <a:t>也有人将其称为</a:t>
            </a:r>
            <a:r>
              <a:rPr lang="en-US" altLang="zh-CN" dirty="0"/>
              <a:t>Z</a:t>
            </a:r>
            <a:r>
              <a:rPr lang="zh-CN" altLang="en-US" dirty="0"/>
              <a:t>理论</a:t>
            </a:r>
            <a:r>
              <a:rPr lang="en-US" altLang="zh-CN" dirty="0"/>
              <a:t>.</a:t>
            </a:r>
            <a:r>
              <a:rPr lang="zh-CN" altLang="en-US" dirty="0"/>
              <a:t>这一理论对人性的假设是</a:t>
            </a:r>
            <a:r>
              <a:rPr lang="en-US" altLang="zh-CN" dirty="0"/>
              <a:t>:</a:t>
            </a:r>
            <a:r>
              <a:rPr lang="zh-CN" altLang="en-US" dirty="0"/>
              <a:t>人们到组织中工作的需要和 动机是多种多样的</a:t>
            </a:r>
            <a:r>
              <a:rPr lang="en-US" altLang="zh-CN" dirty="0"/>
              <a:t>,</a:t>
            </a:r>
            <a:r>
              <a:rPr lang="zh-CN" altLang="en-US" dirty="0"/>
              <a:t>但主要的需要是取得成就感</a:t>
            </a:r>
            <a:r>
              <a:rPr lang="en-US" altLang="zh-CN" dirty="0"/>
              <a:t>.</a:t>
            </a:r>
            <a:endParaRPr lang="zh-CN" altLang="en-US" dirty="0"/>
          </a:p>
        </p:txBody>
      </p:sp>
    </p:spTree>
    <p:extLst>
      <p:ext uri="{BB962C8B-B14F-4D97-AF65-F5344CB8AC3E}">
        <p14:creationId xmlns:p14="http://schemas.microsoft.com/office/powerpoint/2010/main" val="106668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CE21543-35B4-42D1-B8CA-1642D51806DF}"/>
              </a:ext>
            </a:extLst>
          </p:cNvPr>
          <p:cNvSpPr>
            <a:spLocks noGrp="1"/>
          </p:cNvSpPr>
          <p:nvPr>
            <p:ph type="title"/>
          </p:nvPr>
        </p:nvSpPr>
        <p:spPr>
          <a:xfrm>
            <a:off x="1324432" y="546265"/>
            <a:ext cx="10134151" cy="796011"/>
          </a:xfrm>
        </p:spPr>
        <p:txBody>
          <a:bodyPr>
            <a:normAutofit/>
          </a:bodyPr>
          <a:lstStyle/>
          <a:p>
            <a:r>
              <a:rPr lang="zh-CN" altLang="en-US" dirty="0"/>
              <a:t>五、 薛恩的四种 “人性的假设” 理论 　</a:t>
            </a:r>
          </a:p>
        </p:txBody>
      </p:sp>
      <p:sp>
        <p:nvSpPr>
          <p:cNvPr id="3" name="内容占位符 2">
            <a:extLst>
              <a:ext uri="{FF2B5EF4-FFF2-40B4-BE49-F238E27FC236}">
                <a16:creationId xmlns:a16="http://schemas.microsoft.com/office/drawing/2014/main" xmlns="" id="{E256BE69-FA86-4197-A8C6-9896CCDAFBBF}"/>
              </a:ext>
            </a:extLst>
          </p:cNvPr>
          <p:cNvSpPr>
            <a:spLocks noGrp="1"/>
          </p:cNvSpPr>
          <p:nvPr>
            <p:ph idx="1"/>
          </p:nvPr>
        </p:nvSpPr>
        <p:spPr>
          <a:xfrm>
            <a:off x="1367295" y="1757867"/>
            <a:ext cx="10091288" cy="3342266"/>
          </a:xfrm>
        </p:spPr>
        <p:txBody>
          <a:bodyPr>
            <a:normAutofit/>
          </a:bodyPr>
          <a:lstStyle/>
          <a:p>
            <a:r>
              <a:rPr lang="en-US" altLang="zh-CN" sz="2800" dirty="0"/>
              <a:t>(</a:t>
            </a:r>
            <a:r>
              <a:rPr lang="zh-CN" altLang="en-US" sz="2800" dirty="0"/>
              <a:t>一</a:t>
            </a:r>
            <a:r>
              <a:rPr lang="en-US" altLang="zh-CN" sz="2800" dirty="0"/>
              <a:t>)</a:t>
            </a:r>
            <a:r>
              <a:rPr lang="zh-CN" altLang="en-US" sz="2800" dirty="0"/>
              <a:t>经济人假设 </a:t>
            </a:r>
            <a:endParaRPr lang="en-US" altLang="zh-CN" sz="2800" dirty="0"/>
          </a:p>
          <a:p>
            <a:r>
              <a:rPr lang="zh-CN" altLang="en-US" dirty="0"/>
              <a:t>      经济人假设起源于亚当􀅰斯密关于劳动交换的经济学理论</a:t>
            </a:r>
            <a:r>
              <a:rPr lang="en-US" altLang="zh-CN" dirty="0"/>
              <a:t>,</a:t>
            </a:r>
            <a:r>
              <a:rPr lang="zh-CN" altLang="en-US" dirty="0"/>
              <a:t>是早期管理思想的体现</a:t>
            </a:r>
            <a:r>
              <a:rPr lang="en-US" altLang="zh-CN" dirty="0"/>
              <a:t>. </a:t>
            </a:r>
            <a:r>
              <a:rPr lang="zh-CN" altLang="en-US" dirty="0"/>
              <a:t>经济人假设的基本观点是职工基本上是受经济性刺激物激励的</a:t>
            </a:r>
            <a:r>
              <a:rPr lang="en-US" altLang="zh-CN" dirty="0"/>
              <a:t>,</a:t>
            </a:r>
            <a:r>
              <a:rPr lang="zh-CN" altLang="en-US" dirty="0"/>
              <a:t>不管是什么事</a:t>
            </a:r>
            <a:r>
              <a:rPr lang="en-US" altLang="zh-CN" dirty="0"/>
              <a:t>,</a:t>
            </a:r>
            <a:r>
              <a:rPr lang="zh-CN" altLang="en-US" dirty="0"/>
              <a:t>只要向他 们提供最大的经济利益</a:t>
            </a:r>
            <a:r>
              <a:rPr lang="en-US" altLang="zh-CN" dirty="0"/>
              <a:t>,</a:t>
            </a:r>
            <a:r>
              <a:rPr lang="zh-CN" altLang="en-US" dirty="0"/>
              <a:t>他们就会去干</a:t>
            </a:r>
            <a:r>
              <a:rPr lang="en-US" altLang="zh-CN" dirty="0"/>
              <a:t>;</a:t>
            </a:r>
            <a:r>
              <a:rPr lang="zh-CN" altLang="en-US" dirty="0"/>
              <a:t>由于经济性刺激物在组织的控制之下</a:t>
            </a:r>
            <a:r>
              <a:rPr lang="en-US" altLang="zh-CN" dirty="0"/>
              <a:t>,</a:t>
            </a:r>
            <a:r>
              <a:rPr lang="zh-CN" altLang="en-US" dirty="0"/>
              <a:t>因此职工 在组织中的地位是被动的</a:t>
            </a:r>
            <a:r>
              <a:rPr lang="en-US" altLang="zh-CN" dirty="0"/>
              <a:t>,</a:t>
            </a:r>
            <a:r>
              <a:rPr lang="zh-CN" altLang="en-US" dirty="0"/>
              <a:t>他们的行为是受组织控制的</a:t>
            </a:r>
            <a:r>
              <a:rPr lang="en-US" altLang="zh-CN" dirty="0"/>
              <a:t>.</a:t>
            </a:r>
          </a:p>
          <a:p>
            <a:r>
              <a:rPr lang="en-US" altLang="zh-CN" dirty="0"/>
              <a:t> </a:t>
            </a:r>
            <a:endParaRPr lang="zh-CN" altLang="en-US" dirty="0"/>
          </a:p>
        </p:txBody>
      </p:sp>
    </p:spTree>
    <p:extLst>
      <p:ext uri="{BB962C8B-B14F-4D97-AF65-F5344CB8AC3E}">
        <p14:creationId xmlns:p14="http://schemas.microsoft.com/office/powerpoint/2010/main" val="3284282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612C45CA-D69E-4F39-AF0C-E1E3A3FDCC5E}"/>
              </a:ext>
            </a:extLst>
          </p:cNvPr>
          <p:cNvSpPr>
            <a:spLocks noGrp="1"/>
          </p:cNvSpPr>
          <p:nvPr>
            <p:ph idx="1"/>
          </p:nvPr>
        </p:nvSpPr>
        <p:spPr/>
        <p:txBody>
          <a:bodyPr/>
          <a:lstStyle/>
          <a:p>
            <a:r>
              <a:rPr lang="en-US" altLang="zh-CN" sz="2800" dirty="0"/>
              <a:t>(</a:t>
            </a:r>
            <a:r>
              <a:rPr lang="zh-CN" altLang="en-US" sz="2800" dirty="0"/>
              <a:t>二</a:t>
            </a:r>
            <a:r>
              <a:rPr lang="en-US" altLang="zh-CN" sz="2800" dirty="0"/>
              <a:t>)</a:t>
            </a:r>
            <a:r>
              <a:rPr lang="zh-CN" altLang="en-US" sz="2800" dirty="0"/>
              <a:t>社会人假设 </a:t>
            </a:r>
            <a:endParaRPr lang="en-US" altLang="zh-CN" sz="2800" dirty="0"/>
          </a:p>
          <a:p>
            <a:r>
              <a:rPr lang="zh-CN" altLang="en-US" dirty="0"/>
              <a:t>       社会人假设最早由梅奥 </a:t>
            </a:r>
            <a:r>
              <a:rPr lang="en-US" altLang="zh-CN" dirty="0"/>
              <a:t>(Mayo)</a:t>
            </a:r>
            <a:r>
              <a:rPr lang="zh-CN" altLang="en-US" dirty="0"/>
              <a:t>提出</a:t>
            </a:r>
            <a:r>
              <a:rPr lang="en-US" altLang="zh-CN" dirty="0"/>
              <a:t>,</a:t>
            </a:r>
            <a:r>
              <a:rPr lang="zh-CN" altLang="en-US" dirty="0"/>
              <a:t>他认为人的最大需要是社会性需要</a:t>
            </a:r>
            <a:r>
              <a:rPr lang="en-US" altLang="zh-CN" dirty="0"/>
              <a:t>.</a:t>
            </a:r>
            <a:r>
              <a:rPr lang="zh-CN" altLang="en-US" dirty="0"/>
              <a:t>人在组 织中的社会交往动机</a:t>
            </a:r>
            <a:r>
              <a:rPr lang="en-US" altLang="zh-CN" dirty="0"/>
              <a:t>,</a:t>
            </a:r>
            <a:r>
              <a:rPr lang="zh-CN" altLang="en-US" dirty="0"/>
              <a:t>如想被自己的同事接受和喜爱等</a:t>
            </a:r>
            <a:r>
              <a:rPr lang="en-US" altLang="zh-CN" dirty="0"/>
              <a:t>,</a:t>
            </a:r>
            <a:r>
              <a:rPr lang="zh-CN" altLang="en-US" dirty="0"/>
              <a:t>远比对经济性刺激物的需要的动 机更加强烈</a:t>
            </a:r>
            <a:r>
              <a:rPr lang="en-US" altLang="zh-CN" dirty="0"/>
              <a:t>.</a:t>
            </a:r>
            <a:r>
              <a:rPr lang="zh-CN" altLang="en-US" dirty="0"/>
              <a:t>只有满足人的社会性需要</a:t>
            </a:r>
            <a:r>
              <a:rPr lang="en-US" altLang="zh-CN" dirty="0"/>
              <a:t>,</a:t>
            </a:r>
            <a:r>
              <a:rPr lang="zh-CN" altLang="en-US" dirty="0"/>
              <a:t>才能有最大的激励作用</a:t>
            </a:r>
            <a:r>
              <a:rPr lang="en-US" altLang="zh-CN" dirty="0"/>
              <a:t>. </a:t>
            </a:r>
          </a:p>
          <a:p>
            <a:r>
              <a:rPr lang="en-US" altLang="zh-CN" dirty="0"/>
              <a:t>       </a:t>
            </a:r>
            <a:r>
              <a:rPr lang="zh-CN" altLang="en-US" dirty="0"/>
              <a:t>社会人假设可概括为</a:t>
            </a:r>
            <a:r>
              <a:rPr lang="en-US" altLang="zh-CN" dirty="0"/>
              <a:t>:</a:t>
            </a:r>
            <a:r>
              <a:rPr lang="zh-CN" altLang="en-US" dirty="0"/>
              <a:t>社交需要是人类行为的基本激励因素</a:t>
            </a:r>
            <a:r>
              <a:rPr lang="en-US" altLang="zh-CN" dirty="0"/>
              <a:t>,</a:t>
            </a:r>
            <a:r>
              <a:rPr lang="zh-CN" altLang="en-US" dirty="0"/>
              <a:t>而人际关系是形成人们 身份感的基本因素</a:t>
            </a:r>
            <a:r>
              <a:rPr lang="en-US" altLang="zh-CN" dirty="0"/>
              <a:t>;</a:t>
            </a:r>
            <a:r>
              <a:rPr lang="zh-CN" altLang="en-US" dirty="0"/>
              <a:t>从工业革命中延续过来的机械化</a:t>
            </a:r>
            <a:r>
              <a:rPr lang="en-US" altLang="zh-CN" dirty="0"/>
              <a:t>,</a:t>
            </a:r>
            <a:r>
              <a:rPr lang="zh-CN" altLang="en-US" dirty="0"/>
              <a:t>使工作丧失了许多内在的意义</a:t>
            </a:r>
            <a:r>
              <a:rPr lang="en-US" altLang="zh-CN" dirty="0"/>
              <a:t>,</a:t>
            </a:r>
            <a:r>
              <a:rPr lang="zh-CN" altLang="en-US" dirty="0"/>
              <a:t>这 些丧失的意义现在必须从工作中的社交关系里寻找回来</a:t>
            </a:r>
            <a:r>
              <a:rPr lang="en-US" altLang="zh-CN" dirty="0"/>
              <a:t>;</a:t>
            </a:r>
            <a:r>
              <a:rPr lang="zh-CN" altLang="en-US" dirty="0"/>
              <a:t>与管理部门所采用的奖酬和控制 的反应比起来</a:t>
            </a:r>
            <a:r>
              <a:rPr lang="en-US" altLang="zh-CN" dirty="0"/>
              <a:t>,</a:t>
            </a:r>
            <a:r>
              <a:rPr lang="zh-CN" altLang="en-US" dirty="0"/>
              <a:t>职工更容易对同级同事所组成的群体的社交因素做出反应</a:t>
            </a:r>
            <a:r>
              <a:rPr lang="en-US" altLang="zh-CN" dirty="0"/>
              <a:t>;</a:t>
            </a:r>
            <a:r>
              <a:rPr lang="zh-CN" altLang="en-US" dirty="0"/>
              <a:t>职工对管理部 门的反应能达到什么程度</a:t>
            </a:r>
            <a:r>
              <a:rPr lang="en-US" altLang="zh-CN" dirty="0"/>
              <a:t>,</a:t>
            </a:r>
            <a:r>
              <a:rPr lang="zh-CN" altLang="en-US" dirty="0"/>
              <a:t>取决于管理者对下级的归属需要、被人接受的需要以及身份感 的需要能满足到什么程度</a:t>
            </a:r>
            <a:r>
              <a:rPr lang="en-US" altLang="zh-CN" dirty="0"/>
              <a:t>.</a:t>
            </a:r>
            <a:endParaRPr lang="zh-CN" altLang="en-US" dirty="0"/>
          </a:p>
          <a:p>
            <a:endParaRPr lang="zh-CN" altLang="en-US" dirty="0"/>
          </a:p>
        </p:txBody>
      </p:sp>
    </p:spTree>
    <p:extLst>
      <p:ext uri="{BB962C8B-B14F-4D97-AF65-F5344CB8AC3E}">
        <p14:creationId xmlns:p14="http://schemas.microsoft.com/office/powerpoint/2010/main" val="17437737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E45F7EE9-8989-44A0-B49E-26EF100193F1}"/>
              </a:ext>
            </a:extLst>
          </p:cNvPr>
          <p:cNvSpPr>
            <a:spLocks noGrp="1"/>
          </p:cNvSpPr>
          <p:nvPr>
            <p:ph idx="1"/>
          </p:nvPr>
        </p:nvSpPr>
        <p:spPr/>
        <p:txBody>
          <a:bodyPr/>
          <a:lstStyle/>
          <a:p>
            <a:r>
              <a:rPr lang="en-US" altLang="zh-CN" sz="2800" dirty="0"/>
              <a:t>(</a:t>
            </a:r>
            <a:r>
              <a:rPr lang="zh-CN" altLang="en-US" sz="2800" dirty="0"/>
              <a:t>三</a:t>
            </a:r>
            <a:r>
              <a:rPr lang="en-US" altLang="zh-CN" sz="2800" dirty="0"/>
              <a:t>)</a:t>
            </a:r>
            <a:r>
              <a:rPr lang="zh-CN" altLang="en-US" sz="2800" dirty="0"/>
              <a:t>自我实现人假设 </a:t>
            </a:r>
            <a:endParaRPr lang="en-US" altLang="zh-CN" sz="2800" dirty="0"/>
          </a:p>
          <a:p>
            <a:r>
              <a:rPr lang="en-US" altLang="zh-CN" dirty="0"/>
              <a:t>       </a:t>
            </a:r>
            <a:r>
              <a:rPr lang="zh-CN" altLang="en-US" dirty="0"/>
              <a:t>自我实现人的概念是由美国心理学家马斯洛提出的</a:t>
            </a:r>
            <a:r>
              <a:rPr lang="en-US" altLang="zh-CN" dirty="0"/>
              <a:t>.</a:t>
            </a:r>
            <a:r>
              <a:rPr lang="zh-CN" altLang="en-US" dirty="0"/>
              <a:t>薛恩在总结了马斯洛、阿吉里斯</a:t>
            </a:r>
            <a:r>
              <a:rPr lang="en-US" altLang="zh-CN" dirty="0"/>
              <a:t>( Argyris)</a:t>
            </a:r>
            <a:r>
              <a:rPr lang="zh-CN" altLang="en-US" dirty="0"/>
              <a:t>、麦格雷戈等人的理论后</a:t>
            </a:r>
            <a:r>
              <a:rPr lang="en-US" altLang="zh-CN" dirty="0"/>
              <a:t>,</a:t>
            </a:r>
            <a:r>
              <a:rPr lang="zh-CN" altLang="en-US" dirty="0"/>
              <a:t>提出了自我实现人假设</a:t>
            </a:r>
            <a:r>
              <a:rPr lang="en-US" altLang="zh-CN" dirty="0"/>
              <a:t>,</a:t>
            </a:r>
            <a:r>
              <a:rPr lang="zh-CN" altLang="en-US" dirty="0"/>
              <a:t>并认为这种假设与麦格雷 戈的</a:t>
            </a:r>
            <a:r>
              <a:rPr lang="en-US" altLang="zh-CN" dirty="0"/>
              <a:t>Y</a:t>
            </a:r>
            <a:r>
              <a:rPr lang="zh-CN" altLang="en-US" dirty="0"/>
              <a:t>理论假设是一致的</a:t>
            </a:r>
            <a:r>
              <a:rPr lang="en-US" altLang="zh-CN" dirty="0"/>
              <a:t>.</a:t>
            </a:r>
            <a:r>
              <a:rPr lang="zh-CN" altLang="en-US" dirty="0"/>
              <a:t>自我实现人假设的基本内容是</a:t>
            </a:r>
            <a:r>
              <a:rPr lang="en-US" altLang="zh-CN" dirty="0"/>
              <a:t>,</a:t>
            </a:r>
            <a:r>
              <a:rPr lang="zh-CN" altLang="en-US" dirty="0"/>
              <a:t>当人们的最基本需要得到满足 时</a:t>
            </a:r>
            <a:r>
              <a:rPr lang="en-US" altLang="zh-CN" dirty="0"/>
              <a:t>,</a:t>
            </a:r>
            <a:r>
              <a:rPr lang="zh-CN" altLang="en-US" dirty="0"/>
              <a:t>就会转而致力于较高层次的需要</a:t>
            </a:r>
            <a:r>
              <a:rPr lang="en-US" altLang="zh-CN" dirty="0"/>
              <a:t>,</a:t>
            </a:r>
            <a:r>
              <a:rPr lang="zh-CN" altLang="en-US" dirty="0"/>
              <a:t>寻求自身潜能的发挥和自我价值的实现</a:t>
            </a:r>
            <a:r>
              <a:rPr lang="en-US" altLang="zh-CN" dirty="0"/>
              <a:t>. </a:t>
            </a:r>
          </a:p>
          <a:p>
            <a:r>
              <a:rPr lang="en-US" altLang="zh-CN" sz="2800" dirty="0"/>
              <a:t>(</a:t>
            </a:r>
            <a:r>
              <a:rPr lang="zh-CN" altLang="en-US" sz="2800" dirty="0"/>
              <a:t>四</a:t>
            </a:r>
            <a:r>
              <a:rPr lang="en-US" altLang="zh-CN" sz="2800" dirty="0"/>
              <a:t>)</a:t>
            </a:r>
            <a:r>
              <a:rPr lang="zh-CN" altLang="en-US" sz="2800" dirty="0"/>
              <a:t>复杂人假设 </a:t>
            </a:r>
            <a:endParaRPr lang="en-US" altLang="zh-CN" sz="2800" dirty="0"/>
          </a:p>
          <a:p>
            <a:r>
              <a:rPr lang="en-US" altLang="zh-CN" dirty="0"/>
              <a:t>       </a:t>
            </a:r>
            <a:r>
              <a:rPr lang="zh-CN" altLang="en-US" dirty="0"/>
              <a:t>薛恩在２０世纪６０年代末至７０年代的调查研究中发现</a:t>
            </a:r>
            <a:r>
              <a:rPr lang="en-US" altLang="zh-CN" dirty="0"/>
              <a:t>,</a:t>
            </a:r>
            <a:r>
              <a:rPr lang="zh-CN" altLang="en-US" dirty="0"/>
              <a:t>人不只是单纯的经济人</a:t>
            </a:r>
            <a:r>
              <a:rPr lang="en-US" altLang="zh-CN" dirty="0"/>
              <a:t>,</a:t>
            </a:r>
            <a:r>
              <a:rPr lang="zh-CN" altLang="en-US" dirty="0"/>
              <a:t>也 不是完全的社会人</a:t>
            </a:r>
            <a:r>
              <a:rPr lang="en-US" altLang="zh-CN" dirty="0"/>
              <a:t>,</a:t>
            </a:r>
            <a:r>
              <a:rPr lang="zh-CN" altLang="en-US" dirty="0"/>
              <a:t>更不可能是纯粹的自我实现人</a:t>
            </a:r>
            <a:r>
              <a:rPr lang="en-US" altLang="zh-CN" dirty="0"/>
              <a:t>,</a:t>
            </a:r>
            <a:r>
              <a:rPr lang="zh-CN" altLang="en-US" dirty="0"/>
              <a:t>而应该是因时、因地、因各种情况而 具有不同需要和采取不同反应方式的复杂人</a:t>
            </a:r>
            <a:r>
              <a:rPr lang="en-US" altLang="zh-CN" dirty="0"/>
              <a:t>.</a:t>
            </a:r>
            <a:r>
              <a:rPr lang="zh-CN" altLang="en-US" dirty="0"/>
              <a:t>复杂人假设的基本内容是</a:t>
            </a:r>
            <a:r>
              <a:rPr lang="en-US" altLang="zh-CN" dirty="0"/>
              <a:t>,</a:t>
            </a:r>
            <a:r>
              <a:rPr lang="zh-CN" altLang="en-US" dirty="0"/>
              <a:t>人的需要是多种 多样的</a:t>
            </a:r>
            <a:r>
              <a:rPr lang="en-US" altLang="zh-CN" dirty="0"/>
              <a:t>,</a:t>
            </a:r>
            <a:r>
              <a:rPr lang="zh-CN" altLang="en-US" dirty="0"/>
              <a:t>而且这些需要随着人的发展和生活条件的变化而发生改变</a:t>
            </a:r>
            <a:r>
              <a:rPr lang="en-US" altLang="zh-CN" dirty="0"/>
              <a:t>,</a:t>
            </a:r>
            <a:r>
              <a:rPr lang="zh-CN" altLang="en-US" dirty="0"/>
              <a:t>每个人的需要都各不 相同</a:t>
            </a:r>
            <a:r>
              <a:rPr lang="en-US" altLang="zh-CN" dirty="0"/>
              <a:t>,</a:t>
            </a:r>
            <a:r>
              <a:rPr lang="zh-CN" altLang="en-US" dirty="0"/>
              <a:t>需要的层次也因人而异</a:t>
            </a:r>
            <a:r>
              <a:rPr lang="en-US" altLang="zh-CN" dirty="0"/>
              <a:t>;</a:t>
            </a:r>
            <a:r>
              <a:rPr lang="zh-CN" altLang="en-US" dirty="0"/>
              <a:t>人在同一时间内有各种需要</a:t>
            </a:r>
            <a:r>
              <a:rPr lang="en-US" altLang="zh-CN" dirty="0"/>
              <a:t>,</a:t>
            </a:r>
            <a:r>
              <a:rPr lang="zh-CN" altLang="en-US" dirty="0"/>
              <a:t>它们会发生相互作用并结合 为统一的整体</a:t>
            </a:r>
            <a:r>
              <a:rPr lang="en-US" altLang="zh-CN" dirty="0"/>
              <a:t>,</a:t>
            </a:r>
            <a:r>
              <a:rPr lang="zh-CN" altLang="en-US" dirty="0"/>
              <a:t>形成错综复杂的动机模式</a:t>
            </a:r>
            <a:r>
              <a:rPr lang="en-US" altLang="zh-CN" dirty="0"/>
              <a:t>.</a:t>
            </a:r>
          </a:p>
          <a:p>
            <a:endParaRPr lang="zh-CN" altLang="en-US" dirty="0"/>
          </a:p>
        </p:txBody>
      </p:sp>
    </p:spTree>
    <p:extLst>
      <p:ext uri="{BB962C8B-B14F-4D97-AF65-F5344CB8AC3E}">
        <p14:creationId xmlns:p14="http://schemas.microsoft.com/office/powerpoint/2010/main" val="18771449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hlinkClick r:id="rId2" action="ppaction://hlinksldjump"/>
            <a:extLst>
              <a:ext uri="{FF2B5EF4-FFF2-40B4-BE49-F238E27FC236}">
                <a16:creationId xmlns:a16="http://schemas.microsoft.com/office/drawing/2014/main" xmlns="" id="{E49B543D-2B26-4C28-8589-10B6184DCA31}"/>
              </a:ext>
            </a:extLst>
          </p:cNvPr>
          <p:cNvSpPr/>
          <p:nvPr/>
        </p:nvSpPr>
        <p:spPr>
          <a:xfrm>
            <a:off x="1340021" y="2655186"/>
            <a:ext cx="3877985"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第一章　管理学导论</a:t>
            </a:r>
          </a:p>
        </p:txBody>
      </p:sp>
      <p:sp>
        <p:nvSpPr>
          <p:cNvPr id="3" name="矩形 2">
            <a:hlinkClick r:id="rId3" action="ppaction://hlinksldjump"/>
            <a:extLst>
              <a:ext uri="{FF2B5EF4-FFF2-40B4-BE49-F238E27FC236}">
                <a16:creationId xmlns:a16="http://schemas.microsoft.com/office/drawing/2014/main" xmlns="" id="{5E9DEDB9-0FAA-4103-B357-57A7BC5CC2E5}"/>
              </a:ext>
            </a:extLst>
          </p:cNvPr>
          <p:cNvSpPr/>
          <p:nvPr/>
        </p:nvSpPr>
        <p:spPr>
          <a:xfrm>
            <a:off x="1340021" y="3380053"/>
            <a:ext cx="4237057" cy="523220"/>
          </a:xfrm>
          <a:prstGeom prst="rect">
            <a:avLst/>
          </a:prstGeom>
        </p:spPr>
        <p:txBody>
          <a:bodyPr wrap="none">
            <a:spAutoFit/>
          </a:bodyPr>
          <a:lstStyle/>
          <a:p>
            <a:pPr marL="457200" indent="-457200">
              <a:buClr>
                <a:srgbClr val="0099CC"/>
              </a:buClr>
              <a:buSzPct val="100000"/>
              <a:buFont typeface="Wingdings" panose="05000000000000000000" pitchFamily="2" charset="2"/>
              <a:buChar char="u"/>
            </a:pPr>
            <a:r>
              <a:rPr lang="zh-CN" altLang="en-US" sz="2800" dirty="0">
                <a:latin typeface="+mj-ea"/>
                <a:ea typeface="+mj-ea"/>
              </a:rPr>
              <a:t>第二章　管理决策工作</a:t>
            </a:r>
          </a:p>
        </p:txBody>
      </p:sp>
      <p:sp>
        <p:nvSpPr>
          <p:cNvPr id="4" name="矩形 3">
            <a:hlinkClick r:id="" action="ppaction://noaction"/>
            <a:extLst>
              <a:ext uri="{FF2B5EF4-FFF2-40B4-BE49-F238E27FC236}">
                <a16:creationId xmlns:a16="http://schemas.microsoft.com/office/drawing/2014/main" xmlns="" id="{82AFF92A-DE55-4C93-94B6-08430E308A55}"/>
              </a:ext>
            </a:extLst>
          </p:cNvPr>
          <p:cNvSpPr/>
          <p:nvPr/>
        </p:nvSpPr>
        <p:spPr>
          <a:xfrm>
            <a:off x="1340021" y="4092698"/>
            <a:ext cx="4955203"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第三章　计划与战略性计划</a:t>
            </a:r>
          </a:p>
        </p:txBody>
      </p:sp>
      <p:sp>
        <p:nvSpPr>
          <p:cNvPr id="5" name="矩形 4">
            <a:hlinkClick r:id="" action="ppaction://noaction"/>
            <a:extLst>
              <a:ext uri="{FF2B5EF4-FFF2-40B4-BE49-F238E27FC236}">
                <a16:creationId xmlns:a16="http://schemas.microsoft.com/office/drawing/2014/main" xmlns="" id="{AB747BF8-19FD-465E-8A25-2A884C0ABDBC}"/>
              </a:ext>
            </a:extLst>
          </p:cNvPr>
          <p:cNvSpPr/>
          <p:nvPr/>
        </p:nvSpPr>
        <p:spPr>
          <a:xfrm>
            <a:off x="1340021" y="4832589"/>
            <a:ext cx="5314275"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第四章　组织理论与组织工作</a:t>
            </a:r>
          </a:p>
        </p:txBody>
      </p:sp>
      <p:sp>
        <p:nvSpPr>
          <p:cNvPr id="6" name="矩形 5">
            <a:hlinkClick r:id="" action="ppaction://noaction"/>
            <a:extLst>
              <a:ext uri="{FF2B5EF4-FFF2-40B4-BE49-F238E27FC236}">
                <a16:creationId xmlns:a16="http://schemas.microsoft.com/office/drawing/2014/main" xmlns="" id="{A5F3CE38-E0D9-4B6A-A678-967B2D4EFFBA}"/>
              </a:ext>
            </a:extLst>
          </p:cNvPr>
          <p:cNvSpPr/>
          <p:nvPr/>
        </p:nvSpPr>
        <p:spPr>
          <a:xfrm>
            <a:off x="6736497" y="2655186"/>
            <a:ext cx="4237057"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第五章　人力资源管理</a:t>
            </a:r>
          </a:p>
        </p:txBody>
      </p:sp>
      <p:sp>
        <p:nvSpPr>
          <p:cNvPr id="7" name="矩形 6">
            <a:hlinkClick r:id="rId2" action="ppaction://hlinksldjump"/>
            <a:extLst>
              <a:ext uri="{FF2B5EF4-FFF2-40B4-BE49-F238E27FC236}">
                <a16:creationId xmlns:a16="http://schemas.microsoft.com/office/drawing/2014/main" xmlns="" id="{214A99DE-1CEC-49A2-960D-C92DC79B3498}"/>
              </a:ext>
            </a:extLst>
          </p:cNvPr>
          <p:cNvSpPr/>
          <p:nvPr/>
        </p:nvSpPr>
        <p:spPr>
          <a:xfrm>
            <a:off x="6736497" y="3380053"/>
            <a:ext cx="4596130"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第六章　领导理论及应用</a:t>
            </a:r>
          </a:p>
        </p:txBody>
      </p:sp>
      <p:sp>
        <p:nvSpPr>
          <p:cNvPr id="8" name="矩形 7">
            <a:hlinkClick r:id="" action="ppaction://noaction"/>
            <a:extLst>
              <a:ext uri="{FF2B5EF4-FFF2-40B4-BE49-F238E27FC236}">
                <a16:creationId xmlns:a16="http://schemas.microsoft.com/office/drawing/2014/main" xmlns="" id="{B282B090-B33B-4C0C-8C18-E63F9971F613}"/>
              </a:ext>
            </a:extLst>
          </p:cNvPr>
          <p:cNvSpPr/>
          <p:nvPr/>
        </p:nvSpPr>
        <p:spPr>
          <a:xfrm>
            <a:off x="6736497" y="4086168"/>
            <a:ext cx="4596130"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第七章　激励理论及应用</a:t>
            </a:r>
          </a:p>
        </p:txBody>
      </p:sp>
      <p:sp>
        <p:nvSpPr>
          <p:cNvPr id="9" name="矩形 8">
            <a:hlinkClick r:id="" action="ppaction://noaction"/>
            <a:extLst>
              <a:ext uri="{FF2B5EF4-FFF2-40B4-BE49-F238E27FC236}">
                <a16:creationId xmlns:a16="http://schemas.microsoft.com/office/drawing/2014/main" xmlns="" id="{C5600FF7-464D-4186-8A56-152304FEB2EB}"/>
              </a:ext>
            </a:extLst>
          </p:cNvPr>
          <p:cNvSpPr/>
          <p:nvPr/>
        </p:nvSpPr>
        <p:spPr>
          <a:xfrm>
            <a:off x="6736497" y="4788477"/>
            <a:ext cx="4596130"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第八章　控制与创新工作</a:t>
            </a:r>
          </a:p>
        </p:txBody>
      </p:sp>
      <p:sp>
        <p:nvSpPr>
          <p:cNvPr id="10" name="文本框 9">
            <a:extLst>
              <a:ext uri="{FF2B5EF4-FFF2-40B4-BE49-F238E27FC236}">
                <a16:creationId xmlns:a16="http://schemas.microsoft.com/office/drawing/2014/main" xmlns="" id="{679DD623-F71D-4B7E-913A-4088071E14C7}"/>
              </a:ext>
            </a:extLst>
          </p:cNvPr>
          <p:cNvSpPr txBox="1"/>
          <p:nvPr/>
        </p:nvSpPr>
        <p:spPr>
          <a:xfrm>
            <a:off x="4033260" y="781589"/>
            <a:ext cx="4052455" cy="1446550"/>
          </a:xfrm>
          <a:prstGeom prst="rect">
            <a:avLst/>
          </a:prstGeom>
          <a:noFill/>
        </p:spPr>
        <p:txBody>
          <a:bodyPr wrap="square" rtlCol="0">
            <a:spAutoFit/>
          </a:bodyPr>
          <a:lstStyle/>
          <a:p>
            <a:pPr algn="ctr"/>
            <a:r>
              <a:rPr lang="zh-CN" altLang="en-US" sz="4400" dirty="0">
                <a:latin typeface="+mj-ea"/>
                <a:ea typeface="+mj-ea"/>
              </a:rPr>
              <a:t>目  录</a:t>
            </a:r>
            <a:endParaRPr lang="en-US" altLang="zh-CN" sz="4400" dirty="0">
              <a:latin typeface="+mj-ea"/>
              <a:ea typeface="+mj-ea"/>
            </a:endParaRPr>
          </a:p>
          <a:p>
            <a:pPr algn="ctr"/>
            <a:r>
              <a:rPr lang="en-US" altLang="zh-CN" sz="4400" dirty="0">
                <a:solidFill>
                  <a:srgbClr val="0099CC"/>
                </a:solidFill>
                <a:latin typeface="Arial" panose="020B0604020202020204" pitchFamily="34" charset="0"/>
                <a:ea typeface="微软雅黑" panose="020B0503020204020204" pitchFamily="34" charset="-122"/>
              </a:rPr>
              <a:t>CONTENTS</a:t>
            </a:r>
            <a:endParaRPr lang="zh-CN" altLang="en-US" sz="4400" dirty="0">
              <a:solidFill>
                <a:srgbClr val="0099CC"/>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5774371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9EA76CF-D706-483B-89DA-74A9158DC78E}"/>
              </a:ext>
            </a:extLst>
          </p:cNvPr>
          <p:cNvSpPr>
            <a:spLocks noGrp="1"/>
          </p:cNvSpPr>
          <p:nvPr>
            <p:ph type="title"/>
          </p:nvPr>
        </p:nvSpPr>
        <p:spPr/>
        <p:txBody>
          <a:bodyPr/>
          <a:lstStyle/>
          <a:p>
            <a:r>
              <a:rPr lang="zh-CN" altLang="en-US" dirty="0"/>
              <a:t>第二节　领导特质理论与领导行为理论</a:t>
            </a:r>
          </a:p>
        </p:txBody>
      </p:sp>
      <p:sp>
        <p:nvSpPr>
          <p:cNvPr id="3" name="内容占位符 2">
            <a:extLst>
              <a:ext uri="{FF2B5EF4-FFF2-40B4-BE49-F238E27FC236}">
                <a16:creationId xmlns:a16="http://schemas.microsoft.com/office/drawing/2014/main" xmlns="" id="{79819838-8F5D-4646-A24D-4A1F45589F06}"/>
              </a:ext>
            </a:extLst>
          </p:cNvPr>
          <p:cNvSpPr>
            <a:spLocks noGrp="1"/>
          </p:cNvSpPr>
          <p:nvPr>
            <p:ph idx="1"/>
          </p:nvPr>
        </p:nvSpPr>
        <p:spPr/>
        <p:txBody>
          <a:bodyPr>
            <a:normAutofit/>
          </a:bodyPr>
          <a:lstStyle/>
          <a:p>
            <a:r>
              <a:rPr lang="zh-CN" altLang="en-US" dirty="0">
                <a:solidFill>
                  <a:srgbClr val="0099CC"/>
                </a:solidFill>
              </a:rPr>
              <a:t>　一、 国外领导特质理论研究</a:t>
            </a:r>
            <a:r>
              <a:rPr lang="zh-CN" altLang="en-US" sz="2000" dirty="0"/>
              <a:t>　 </a:t>
            </a:r>
            <a:endParaRPr lang="en-US" altLang="zh-CN" sz="2000" dirty="0"/>
          </a:p>
          <a:p>
            <a:r>
              <a:rPr lang="zh-CN" altLang="en-US" sz="2000" dirty="0"/>
              <a:t>          一般领导者具有不同于非领导者的六项特性</a:t>
            </a:r>
            <a:r>
              <a:rPr lang="en-US" altLang="zh-CN" sz="2000" dirty="0"/>
              <a:t>,</a:t>
            </a:r>
            <a:r>
              <a:rPr lang="zh-CN" altLang="en-US" sz="2000" dirty="0"/>
              <a:t>即进取心、领导欲望、正直与诚实、自 信、智慧和工作相关知识</a:t>
            </a:r>
            <a:r>
              <a:rPr lang="en-US" altLang="zh-CN" sz="2000" dirty="0"/>
              <a:t>. </a:t>
            </a:r>
          </a:p>
          <a:p>
            <a:r>
              <a:rPr lang="en-US" altLang="zh-CN" sz="2000" dirty="0"/>
              <a:t>( </a:t>
            </a:r>
            <a:r>
              <a:rPr lang="zh-CN" altLang="en-US" sz="2000" dirty="0"/>
              <a:t>１</a:t>
            </a:r>
            <a:r>
              <a:rPr lang="en-US" altLang="zh-CN" sz="2000" dirty="0"/>
              <a:t>)</a:t>
            </a:r>
            <a:r>
              <a:rPr lang="zh-CN" altLang="en-US" sz="2000" dirty="0"/>
              <a:t>进取心</a:t>
            </a:r>
            <a:r>
              <a:rPr lang="en-US" altLang="zh-CN" sz="2000" dirty="0"/>
              <a:t>. ( </a:t>
            </a:r>
            <a:r>
              <a:rPr lang="zh-CN" altLang="en-US" sz="2000" dirty="0"/>
              <a:t>３</a:t>
            </a:r>
            <a:r>
              <a:rPr lang="en-US" altLang="zh-CN" sz="2000" dirty="0"/>
              <a:t>)</a:t>
            </a:r>
            <a:r>
              <a:rPr lang="zh-CN" altLang="en-US" sz="2000" dirty="0"/>
              <a:t>正直与诚实</a:t>
            </a:r>
            <a:r>
              <a:rPr lang="en-US" altLang="zh-CN" sz="2000" dirty="0"/>
              <a:t>.</a:t>
            </a:r>
            <a:r>
              <a:rPr lang="zh-CN" altLang="en-US" sz="2000" dirty="0"/>
              <a:t> </a:t>
            </a:r>
            <a:r>
              <a:rPr lang="en-US" altLang="zh-CN" sz="2000" dirty="0"/>
              <a:t>( </a:t>
            </a:r>
            <a:r>
              <a:rPr lang="zh-CN" altLang="en-US" sz="2000" dirty="0"/>
              <a:t>４</a:t>
            </a:r>
            <a:r>
              <a:rPr lang="en-US" altLang="zh-CN" sz="2000" dirty="0"/>
              <a:t>)</a:t>
            </a:r>
            <a:r>
              <a:rPr lang="zh-CN" altLang="en-US" sz="2000" dirty="0"/>
              <a:t>自信</a:t>
            </a:r>
            <a:r>
              <a:rPr lang="en-US" altLang="zh-CN" sz="2000" dirty="0"/>
              <a:t>.</a:t>
            </a:r>
            <a:r>
              <a:rPr lang="zh-CN" altLang="en-US" sz="2000" dirty="0"/>
              <a:t> </a:t>
            </a:r>
            <a:r>
              <a:rPr lang="en-US" altLang="zh-CN" sz="2000" dirty="0"/>
              <a:t>( </a:t>
            </a:r>
            <a:r>
              <a:rPr lang="zh-CN" altLang="en-US" sz="2000" dirty="0"/>
              <a:t>５</a:t>
            </a:r>
            <a:r>
              <a:rPr lang="en-US" altLang="zh-CN" sz="2000" dirty="0"/>
              <a:t>)</a:t>
            </a:r>
            <a:r>
              <a:rPr lang="zh-CN" altLang="en-US" sz="2000" dirty="0"/>
              <a:t>智慧</a:t>
            </a:r>
            <a:r>
              <a:rPr lang="en-US" altLang="zh-CN" sz="2000" dirty="0"/>
              <a:t>.</a:t>
            </a:r>
            <a:r>
              <a:rPr lang="zh-CN" altLang="en-US" sz="2000" dirty="0"/>
              <a:t> </a:t>
            </a:r>
            <a:r>
              <a:rPr lang="en-US" altLang="zh-CN" sz="2000" dirty="0"/>
              <a:t>( </a:t>
            </a:r>
            <a:r>
              <a:rPr lang="zh-CN" altLang="en-US" sz="2000" dirty="0"/>
              <a:t>６</a:t>
            </a:r>
            <a:r>
              <a:rPr lang="en-US" altLang="zh-CN" sz="2000" dirty="0"/>
              <a:t>)</a:t>
            </a:r>
            <a:r>
              <a:rPr lang="zh-CN" altLang="en-US" sz="2000" dirty="0"/>
              <a:t>工作相关知识</a:t>
            </a:r>
            <a:r>
              <a:rPr lang="en-US" altLang="zh-CN" sz="2000" dirty="0"/>
              <a:t>.</a:t>
            </a:r>
            <a:endParaRPr lang="zh-CN" altLang="en-US" dirty="0"/>
          </a:p>
        </p:txBody>
      </p:sp>
    </p:spTree>
    <p:extLst>
      <p:ext uri="{BB962C8B-B14F-4D97-AF65-F5344CB8AC3E}">
        <p14:creationId xmlns:p14="http://schemas.microsoft.com/office/powerpoint/2010/main" val="24072662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xmlns="" id="{C6BD303B-01B9-4975-9F7A-E0749014C3B5}"/>
              </a:ext>
            </a:extLst>
          </p:cNvPr>
          <p:cNvSpPr>
            <a:spLocks noGrp="1"/>
          </p:cNvSpPr>
          <p:nvPr>
            <p:ph type="title"/>
          </p:nvPr>
        </p:nvSpPr>
        <p:spPr>
          <a:xfrm>
            <a:off x="1324432" y="518130"/>
            <a:ext cx="10134151" cy="796011"/>
          </a:xfrm>
        </p:spPr>
        <p:txBody>
          <a:bodyPr/>
          <a:lstStyle/>
          <a:p>
            <a:r>
              <a:rPr lang="zh-CN" altLang="en-US" dirty="0"/>
              <a:t>二、 中国的领导特质理论研究</a:t>
            </a:r>
          </a:p>
        </p:txBody>
      </p:sp>
      <p:sp>
        <p:nvSpPr>
          <p:cNvPr id="2" name="内容占位符 1">
            <a:extLst>
              <a:ext uri="{FF2B5EF4-FFF2-40B4-BE49-F238E27FC236}">
                <a16:creationId xmlns:a16="http://schemas.microsoft.com/office/drawing/2014/main" xmlns="" id="{F5DA8D0B-C8A2-4BEF-8A2E-1AECBB9BC4B4}"/>
              </a:ext>
            </a:extLst>
          </p:cNvPr>
          <p:cNvSpPr>
            <a:spLocks noGrp="1"/>
          </p:cNvSpPr>
          <p:nvPr>
            <p:ph idx="1"/>
          </p:nvPr>
        </p:nvSpPr>
        <p:spPr>
          <a:xfrm>
            <a:off x="1197820" y="1314141"/>
            <a:ext cx="10703445" cy="4017514"/>
          </a:xfrm>
        </p:spPr>
        <p:txBody>
          <a:bodyPr>
            <a:normAutofit/>
          </a:bodyPr>
          <a:lstStyle/>
          <a:p>
            <a:r>
              <a:rPr lang="en-US" altLang="zh-CN" sz="2800" dirty="0"/>
              <a:t>(</a:t>
            </a:r>
            <a:r>
              <a:rPr lang="zh-CN" altLang="en-US" sz="2800" dirty="0"/>
              <a:t>一</a:t>
            </a:r>
            <a:r>
              <a:rPr lang="en-US" altLang="zh-CN" sz="2800" dirty="0"/>
              <a:t>)</a:t>
            </a:r>
            <a:r>
              <a:rPr lang="zh-CN" altLang="en-US" sz="2800" dirty="0"/>
              <a:t>领导者应具备的素质</a:t>
            </a:r>
          </a:p>
          <a:p>
            <a:r>
              <a:rPr lang="zh-CN" altLang="en-US" b="1" dirty="0"/>
              <a:t>１ 德</a:t>
            </a:r>
            <a:r>
              <a:rPr lang="en-US" altLang="zh-CN" b="1" dirty="0"/>
              <a:t>:</a:t>
            </a:r>
            <a:r>
              <a:rPr lang="zh-CN" altLang="en-US" b="1" dirty="0"/>
              <a:t>品德</a:t>
            </a:r>
            <a:r>
              <a:rPr lang="en-US" altLang="zh-CN" b="1" dirty="0"/>
              <a:t>. </a:t>
            </a:r>
          </a:p>
          <a:p>
            <a:r>
              <a:rPr lang="en-US" altLang="zh-CN" dirty="0"/>
              <a:t>        ( </a:t>
            </a:r>
            <a:r>
              <a:rPr lang="zh-CN" altLang="en-US" dirty="0"/>
              <a:t>１</a:t>
            </a:r>
            <a:r>
              <a:rPr lang="en-US" altLang="zh-CN" dirty="0"/>
              <a:t>)</a:t>
            </a:r>
            <a:r>
              <a:rPr lang="zh-CN" altLang="en-US" dirty="0"/>
              <a:t>强烈的事业心</a:t>
            </a:r>
            <a:r>
              <a:rPr lang="en-US" altLang="zh-CN" dirty="0"/>
              <a:t>.</a:t>
            </a:r>
            <a:r>
              <a:rPr lang="zh-CN" altLang="en-US" dirty="0"/>
              <a:t> </a:t>
            </a:r>
            <a:r>
              <a:rPr lang="en-US" altLang="zh-CN" dirty="0"/>
              <a:t>( </a:t>
            </a:r>
            <a:r>
              <a:rPr lang="zh-CN" altLang="en-US" dirty="0"/>
              <a:t>２</a:t>
            </a:r>
            <a:r>
              <a:rPr lang="en-US" altLang="zh-CN" dirty="0"/>
              <a:t>)</a:t>
            </a:r>
            <a:r>
              <a:rPr lang="zh-CN" altLang="en-US" dirty="0"/>
              <a:t>有全局观念</a:t>
            </a:r>
            <a:r>
              <a:rPr lang="en-US" altLang="zh-CN" dirty="0"/>
              <a:t>,</a:t>
            </a:r>
            <a:r>
              <a:rPr lang="zh-CN" altLang="en-US" dirty="0"/>
              <a:t>不谋私利</a:t>
            </a:r>
            <a:r>
              <a:rPr lang="en-US" altLang="zh-CN" dirty="0"/>
              <a:t>.</a:t>
            </a:r>
            <a:r>
              <a:rPr lang="zh-CN" altLang="en-US" dirty="0"/>
              <a:t> </a:t>
            </a:r>
            <a:r>
              <a:rPr lang="en-US" altLang="zh-CN" dirty="0"/>
              <a:t>( </a:t>
            </a:r>
            <a:r>
              <a:rPr lang="zh-CN" altLang="en-US" dirty="0"/>
              <a:t>３</a:t>
            </a:r>
            <a:r>
              <a:rPr lang="en-US" altLang="zh-CN" dirty="0"/>
              <a:t>)</a:t>
            </a:r>
            <a:r>
              <a:rPr lang="zh-CN" altLang="en-US" dirty="0"/>
              <a:t>勇于开拓创新</a:t>
            </a:r>
            <a:r>
              <a:rPr lang="en-US" altLang="zh-CN" dirty="0"/>
              <a:t> ( </a:t>
            </a:r>
            <a:r>
              <a:rPr lang="zh-CN" altLang="en-US" dirty="0"/>
              <a:t>４</a:t>
            </a:r>
            <a:r>
              <a:rPr lang="en-US" altLang="zh-CN" dirty="0"/>
              <a:t>)</a:t>
            </a:r>
            <a:r>
              <a:rPr lang="zh-CN" altLang="en-US" dirty="0"/>
              <a:t>有良好的工作作风</a:t>
            </a:r>
            <a:endParaRPr lang="en-US" altLang="zh-CN" dirty="0"/>
          </a:p>
          <a:p>
            <a:r>
              <a:rPr lang="zh-CN" altLang="en-US" b="1" dirty="0"/>
              <a:t>２ 知</a:t>
            </a:r>
            <a:r>
              <a:rPr lang="en-US" altLang="zh-CN" b="1" dirty="0"/>
              <a:t>:</a:t>
            </a:r>
            <a:r>
              <a:rPr lang="zh-CN" altLang="en-US" b="1" dirty="0"/>
              <a:t>基础知识、业务知识和经验 </a:t>
            </a:r>
            <a:endParaRPr lang="en-US" altLang="zh-CN" b="1" dirty="0"/>
          </a:p>
          <a:p>
            <a:r>
              <a:rPr lang="en-US" altLang="zh-CN" dirty="0"/>
              <a:t>       </a:t>
            </a:r>
            <a:r>
              <a:rPr lang="zh-CN" altLang="en-US" dirty="0"/>
              <a:t>知包括基础知识、专业知识和经验等</a:t>
            </a:r>
            <a:r>
              <a:rPr lang="en-US" altLang="zh-CN" dirty="0"/>
              <a:t>.</a:t>
            </a:r>
            <a:r>
              <a:rPr lang="zh-CN" altLang="en-US" dirty="0"/>
              <a:t>领导者要处理组织内外的各种事务</a:t>
            </a:r>
            <a:r>
              <a:rPr lang="en-US" altLang="zh-CN" dirty="0"/>
              <a:t>,</a:t>
            </a:r>
            <a:r>
              <a:rPr lang="zh-CN" altLang="en-US" dirty="0"/>
              <a:t>因此</a:t>
            </a:r>
            <a:r>
              <a:rPr lang="en-US" altLang="zh-CN" dirty="0"/>
              <a:t>,</a:t>
            </a:r>
            <a:r>
              <a:rPr lang="zh-CN" altLang="en-US" dirty="0"/>
              <a:t>要 具有较高的文化素养和广博的知识</a:t>
            </a:r>
            <a:r>
              <a:rPr lang="en-US" altLang="zh-CN" dirty="0"/>
              <a:t>,</a:t>
            </a:r>
            <a:r>
              <a:rPr lang="zh-CN" altLang="en-US" dirty="0"/>
              <a:t>有较宽的知识面</a:t>
            </a:r>
            <a:r>
              <a:rPr lang="en-US" altLang="zh-CN" dirty="0"/>
              <a:t>.</a:t>
            </a:r>
            <a:r>
              <a:rPr lang="zh-CN" altLang="en-US" dirty="0"/>
              <a:t>领导者要懂得经济理论和管理理论</a:t>
            </a:r>
            <a:r>
              <a:rPr lang="en-US" altLang="zh-CN" dirty="0"/>
              <a:t>,</a:t>
            </a:r>
            <a:r>
              <a:rPr lang="zh-CN" altLang="en-US" dirty="0"/>
              <a:t>理解和把握各种政策</a:t>
            </a:r>
            <a:r>
              <a:rPr lang="en-US" altLang="zh-CN" dirty="0"/>
              <a:t>.</a:t>
            </a:r>
            <a:r>
              <a:rPr lang="zh-CN" altLang="en-US" dirty="0"/>
              <a:t>领导者还要懂得与本行业有关的生产技术知识和商务知识</a:t>
            </a:r>
            <a:r>
              <a:rPr lang="en-US" altLang="zh-CN" dirty="0"/>
              <a:t>.</a:t>
            </a:r>
            <a:r>
              <a:rPr lang="zh-CN" altLang="en-US" dirty="0"/>
              <a:t>此 外</a:t>
            </a:r>
            <a:r>
              <a:rPr lang="en-US" altLang="zh-CN" dirty="0"/>
              <a:t>,</a:t>
            </a:r>
            <a:r>
              <a:rPr lang="zh-CN" altLang="en-US" dirty="0"/>
              <a:t>经验对领导者来说是至关重要的</a:t>
            </a:r>
            <a:r>
              <a:rPr lang="en-US" altLang="zh-CN" dirty="0"/>
              <a:t>,</a:t>
            </a:r>
            <a:r>
              <a:rPr lang="zh-CN" altLang="en-US" dirty="0"/>
              <a:t>领导者还要经过实践</a:t>
            </a:r>
            <a:r>
              <a:rPr lang="en-US" altLang="zh-CN" dirty="0"/>
              <a:t>,</a:t>
            </a:r>
            <a:r>
              <a:rPr lang="zh-CN" altLang="en-US" dirty="0"/>
              <a:t>总结、积累工作经验</a:t>
            </a:r>
            <a:r>
              <a:rPr lang="en-US" altLang="zh-CN" dirty="0"/>
              <a:t>. </a:t>
            </a:r>
          </a:p>
        </p:txBody>
      </p:sp>
    </p:spTree>
    <p:extLst>
      <p:ext uri="{BB962C8B-B14F-4D97-AF65-F5344CB8AC3E}">
        <p14:creationId xmlns:p14="http://schemas.microsoft.com/office/powerpoint/2010/main" val="13737041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72FA6A57-B3C1-4BF6-BCAD-D45CEA91A3EC}"/>
              </a:ext>
            </a:extLst>
          </p:cNvPr>
          <p:cNvSpPr>
            <a:spLocks noGrp="1"/>
          </p:cNvSpPr>
          <p:nvPr>
            <p:ph idx="1"/>
          </p:nvPr>
        </p:nvSpPr>
        <p:spPr/>
        <p:txBody>
          <a:bodyPr/>
          <a:lstStyle/>
          <a:p>
            <a:r>
              <a:rPr lang="en-US" altLang="zh-CN" sz="2800" dirty="0"/>
              <a:t>(</a:t>
            </a:r>
            <a:r>
              <a:rPr lang="zh-CN" altLang="en-US" sz="2800" dirty="0"/>
              <a:t>一</a:t>
            </a:r>
            <a:r>
              <a:rPr lang="en-US" altLang="zh-CN" sz="2800" dirty="0"/>
              <a:t>)</a:t>
            </a:r>
            <a:r>
              <a:rPr lang="zh-CN" altLang="en-US" sz="2800" dirty="0"/>
              <a:t>领导者应具备的素质</a:t>
            </a:r>
          </a:p>
          <a:p>
            <a:r>
              <a:rPr lang="zh-CN" altLang="en-US" b="1" dirty="0"/>
              <a:t>３．能</a:t>
            </a:r>
            <a:r>
              <a:rPr lang="en-US" altLang="zh-CN" b="1" dirty="0"/>
              <a:t>:</a:t>
            </a:r>
            <a:r>
              <a:rPr lang="zh-CN" altLang="en-US" b="1" dirty="0"/>
              <a:t>能力</a:t>
            </a:r>
            <a:endParaRPr lang="en-US" altLang="zh-CN" b="1" dirty="0"/>
          </a:p>
          <a:p>
            <a:r>
              <a:rPr lang="en-US" altLang="zh-CN" dirty="0"/>
              <a:t>       </a:t>
            </a:r>
            <a:r>
              <a:rPr lang="zh-CN" altLang="en-US" dirty="0"/>
              <a:t> </a:t>
            </a:r>
            <a:r>
              <a:rPr lang="en-US" altLang="zh-CN" dirty="0"/>
              <a:t>( </a:t>
            </a:r>
            <a:r>
              <a:rPr lang="zh-CN" altLang="en-US" dirty="0"/>
              <a:t>１</a:t>
            </a:r>
            <a:r>
              <a:rPr lang="en-US" altLang="zh-CN" dirty="0"/>
              <a:t>)</a:t>
            </a:r>
            <a:r>
              <a:rPr lang="zh-CN" altLang="en-US" dirty="0"/>
              <a:t>计划能力</a:t>
            </a:r>
            <a:r>
              <a:rPr lang="en-US" altLang="zh-CN" dirty="0"/>
              <a:t>.</a:t>
            </a:r>
            <a:r>
              <a:rPr lang="zh-CN" altLang="en-US" dirty="0"/>
              <a:t> </a:t>
            </a:r>
            <a:r>
              <a:rPr lang="en-US" altLang="zh-CN" dirty="0"/>
              <a:t>( </a:t>
            </a:r>
            <a:r>
              <a:rPr lang="zh-CN" altLang="en-US" dirty="0"/>
              <a:t>２</a:t>
            </a:r>
            <a:r>
              <a:rPr lang="en-US" altLang="zh-CN" dirty="0"/>
              <a:t>)</a:t>
            </a:r>
            <a:r>
              <a:rPr lang="zh-CN" altLang="en-US" dirty="0"/>
              <a:t>组织能力</a:t>
            </a:r>
            <a:r>
              <a:rPr lang="en-US" altLang="zh-CN" dirty="0"/>
              <a:t>.</a:t>
            </a:r>
            <a:r>
              <a:rPr lang="zh-CN" altLang="en-US" dirty="0"/>
              <a:t> </a:t>
            </a:r>
            <a:r>
              <a:rPr lang="en-US" altLang="zh-CN" dirty="0"/>
              <a:t>( </a:t>
            </a:r>
            <a:r>
              <a:rPr lang="zh-CN" altLang="en-US" dirty="0"/>
              <a:t>３</a:t>
            </a:r>
            <a:r>
              <a:rPr lang="en-US" altLang="zh-CN" dirty="0"/>
              <a:t>)</a:t>
            </a:r>
            <a:r>
              <a:rPr lang="zh-CN" altLang="en-US" dirty="0"/>
              <a:t>人员配备能力</a:t>
            </a:r>
            <a:r>
              <a:rPr lang="en-US" altLang="zh-CN" dirty="0"/>
              <a:t>.</a:t>
            </a:r>
            <a:r>
              <a:rPr lang="zh-CN" altLang="en-US" dirty="0"/>
              <a:t> </a:t>
            </a:r>
            <a:r>
              <a:rPr lang="en-US" altLang="zh-CN" dirty="0"/>
              <a:t>( </a:t>
            </a:r>
            <a:r>
              <a:rPr lang="zh-CN" altLang="en-US" dirty="0"/>
              <a:t>４</a:t>
            </a:r>
            <a:r>
              <a:rPr lang="en-US" altLang="zh-CN" dirty="0"/>
              <a:t>)</a:t>
            </a:r>
            <a:r>
              <a:rPr lang="zh-CN" altLang="en-US" dirty="0"/>
              <a:t>领导能力</a:t>
            </a:r>
            <a:r>
              <a:rPr lang="en-US" altLang="zh-CN" dirty="0"/>
              <a:t> ( </a:t>
            </a:r>
            <a:r>
              <a:rPr lang="zh-CN" altLang="en-US" dirty="0"/>
              <a:t>５</a:t>
            </a:r>
            <a:r>
              <a:rPr lang="en-US" altLang="zh-CN" dirty="0"/>
              <a:t>)</a:t>
            </a:r>
            <a:r>
              <a:rPr lang="zh-CN" altLang="en-US" dirty="0"/>
              <a:t>激励能力</a:t>
            </a:r>
            <a:r>
              <a:rPr lang="en-US" altLang="zh-CN" dirty="0"/>
              <a:t> ( </a:t>
            </a:r>
            <a:r>
              <a:rPr lang="zh-CN" altLang="en-US" dirty="0"/>
              <a:t>６</a:t>
            </a:r>
            <a:r>
              <a:rPr lang="en-US" altLang="zh-CN" dirty="0"/>
              <a:t>)</a:t>
            </a:r>
            <a:r>
              <a:rPr lang="zh-CN" altLang="en-US" dirty="0"/>
              <a:t>创新能力</a:t>
            </a:r>
            <a:r>
              <a:rPr lang="en-US" altLang="zh-CN" dirty="0"/>
              <a:t>.</a:t>
            </a:r>
            <a:r>
              <a:rPr lang="zh-CN" altLang="en-US" dirty="0"/>
              <a:t> </a:t>
            </a:r>
            <a:r>
              <a:rPr lang="en-US" altLang="zh-CN" dirty="0"/>
              <a:t>( </a:t>
            </a:r>
            <a:r>
              <a:rPr lang="zh-CN" altLang="en-US" dirty="0"/>
              <a:t>７</a:t>
            </a:r>
            <a:r>
              <a:rPr lang="en-US" altLang="zh-CN" dirty="0"/>
              <a:t>)</a:t>
            </a:r>
            <a:r>
              <a:rPr lang="zh-CN" altLang="en-US" dirty="0"/>
              <a:t>控制能力</a:t>
            </a:r>
          </a:p>
          <a:p>
            <a:r>
              <a:rPr lang="zh-CN" altLang="en-US" b="1" dirty="0"/>
              <a:t>４ 体</a:t>
            </a:r>
            <a:r>
              <a:rPr lang="en-US" altLang="zh-CN" b="1" dirty="0"/>
              <a:t>:</a:t>
            </a:r>
            <a:r>
              <a:rPr lang="zh-CN" altLang="en-US" b="1" dirty="0"/>
              <a:t>体质和精力 </a:t>
            </a:r>
            <a:endParaRPr lang="en-US" altLang="zh-CN" b="1" dirty="0"/>
          </a:p>
          <a:p>
            <a:r>
              <a:rPr lang="en-US" altLang="zh-CN" dirty="0"/>
              <a:t>       </a:t>
            </a:r>
            <a:r>
              <a:rPr lang="zh-CN" altLang="en-US" dirty="0"/>
              <a:t>这里说的体包括体质和精力</a:t>
            </a:r>
            <a:r>
              <a:rPr lang="en-US" altLang="zh-CN" dirty="0"/>
              <a:t>.</a:t>
            </a:r>
            <a:r>
              <a:rPr lang="zh-CN" altLang="en-US" dirty="0"/>
              <a:t>领导者的工作繁重</a:t>
            </a:r>
            <a:r>
              <a:rPr lang="en-US" altLang="zh-CN" dirty="0"/>
              <a:t>,</a:t>
            </a:r>
            <a:r>
              <a:rPr lang="zh-CN" altLang="en-US" dirty="0"/>
              <a:t>所花的工作时间较长</a:t>
            </a:r>
            <a:r>
              <a:rPr lang="en-US" altLang="zh-CN" dirty="0"/>
              <a:t>,</a:t>
            </a:r>
            <a:r>
              <a:rPr lang="zh-CN" altLang="en-US" dirty="0"/>
              <a:t>因此</a:t>
            </a:r>
            <a:r>
              <a:rPr lang="en-US" altLang="zh-CN" dirty="0"/>
              <a:t>,</a:t>
            </a:r>
            <a:r>
              <a:rPr lang="zh-CN" altLang="en-US" dirty="0"/>
              <a:t>领导者要精力充沛</a:t>
            </a:r>
            <a:r>
              <a:rPr lang="en-US" altLang="zh-CN" dirty="0"/>
              <a:t>.</a:t>
            </a:r>
            <a:r>
              <a:rPr lang="zh-CN" altLang="en-US" dirty="0"/>
              <a:t>如果没有充沛的精力</a:t>
            </a:r>
            <a:r>
              <a:rPr lang="en-US" altLang="zh-CN" dirty="0"/>
              <a:t>,</a:t>
            </a:r>
            <a:r>
              <a:rPr lang="zh-CN" altLang="en-US" dirty="0"/>
              <a:t>很难及时地处理各种具体事务</a:t>
            </a:r>
            <a:r>
              <a:rPr lang="en-US" altLang="zh-CN" dirty="0"/>
              <a:t>. </a:t>
            </a:r>
          </a:p>
          <a:p>
            <a:r>
              <a:rPr lang="en-US" altLang="zh-CN" sz="2800" dirty="0"/>
              <a:t>(</a:t>
            </a:r>
            <a:r>
              <a:rPr lang="zh-CN" altLang="en-US" sz="2800" dirty="0"/>
              <a:t>二</a:t>
            </a:r>
            <a:r>
              <a:rPr lang="en-US" altLang="zh-CN" sz="2800" dirty="0"/>
              <a:t>)</a:t>
            </a:r>
            <a:r>
              <a:rPr lang="zh-CN" altLang="en-US" sz="2800" dirty="0"/>
              <a:t>领导者应具备的修养 </a:t>
            </a:r>
            <a:endParaRPr lang="en-US" altLang="zh-CN" sz="2800" dirty="0"/>
          </a:p>
          <a:p>
            <a:r>
              <a:rPr lang="zh-CN" altLang="en-US" dirty="0"/>
              <a:t>１ 自知之明 ２ 移情作用 ３ 客观性 ４ 宽容精神</a:t>
            </a:r>
            <a:endParaRPr lang="en-US" altLang="zh-CN" dirty="0"/>
          </a:p>
          <a:p>
            <a:endParaRPr lang="zh-CN" altLang="en-US" dirty="0"/>
          </a:p>
        </p:txBody>
      </p:sp>
    </p:spTree>
    <p:extLst>
      <p:ext uri="{BB962C8B-B14F-4D97-AF65-F5344CB8AC3E}">
        <p14:creationId xmlns:p14="http://schemas.microsoft.com/office/powerpoint/2010/main" val="39851846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66F517A-CFC7-43CA-85C1-33AB595E9CED}"/>
              </a:ext>
            </a:extLst>
          </p:cNvPr>
          <p:cNvSpPr>
            <a:spLocks noGrp="1"/>
          </p:cNvSpPr>
          <p:nvPr>
            <p:ph type="title"/>
          </p:nvPr>
        </p:nvSpPr>
        <p:spPr/>
        <p:txBody>
          <a:bodyPr>
            <a:normAutofit/>
          </a:bodyPr>
          <a:lstStyle/>
          <a:p>
            <a:r>
              <a:rPr lang="zh-CN" altLang="en-US" dirty="0"/>
              <a:t>三、 典型的领导方式理论　</a:t>
            </a:r>
          </a:p>
        </p:txBody>
      </p:sp>
      <p:sp>
        <p:nvSpPr>
          <p:cNvPr id="3" name="内容占位符 2">
            <a:extLst>
              <a:ext uri="{FF2B5EF4-FFF2-40B4-BE49-F238E27FC236}">
                <a16:creationId xmlns:a16="http://schemas.microsoft.com/office/drawing/2014/main" xmlns="" id="{D67277EC-693D-42EC-9EF9-7D9FB3013378}"/>
              </a:ext>
            </a:extLst>
          </p:cNvPr>
          <p:cNvSpPr>
            <a:spLocks noGrp="1"/>
          </p:cNvSpPr>
          <p:nvPr>
            <p:ph idx="1"/>
          </p:nvPr>
        </p:nvSpPr>
        <p:spPr/>
        <p:txBody>
          <a:bodyPr>
            <a:normAutofit/>
          </a:bodyPr>
          <a:lstStyle/>
          <a:p>
            <a:r>
              <a:rPr lang="en-US" altLang="zh-CN" sz="2800" dirty="0"/>
              <a:t>(</a:t>
            </a:r>
            <a:r>
              <a:rPr lang="zh-CN" altLang="en-US" sz="2800" dirty="0"/>
              <a:t>一</a:t>
            </a:r>
            <a:r>
              <a:rPr lang="en-US" altLang="zh-CN" sz="2800" dirty="0"/>
              <a:t>)</a:t>
            </a:r>
            <a:r>
              <a:rPr lang="zh-CN" altLang="en-US" sz="2800" dirty="0"/>
              <a:t>密歇根大学利克特的研究 </a:t>
            </a:r>
            <a:endParaRPr lang="en-US" altLang="zh-CN" sz="2800" dirty="0"/>
          </a:p>
          <a:p>
            <a:r>
              <a:rPr lang="en-US" altLang="zh-CN" sz="2800" dirty="0"/>
              <a:t>(</a:t>
            </a:r>
            <a:r>
              <a:rPr lang="zh-CN" altLang="en-US" sz="2800" dirty="0"/>
              <a:t>二</a:t>
            </a:r>
            <a:r>
              <a:rPr lang="en-US" altLang="zh-CN" sz="2800" dirty="0"/>
              <a:t>)</a:t>
            </a:r>
            <a:r>
              <a:rPr lang="zh-CN" altLang="en-US" sz="2800" dirty="0"/>
              <a:t>俄亥俄州立大学弗莱西曼的研究 </a:t>
            </a:r>
            <a:endParaRPr lang="en-US" altLang="zh-CN" sz="2800" dirty="0"/>
          </a:p>
          <a:p>
            <a:r>
              <a:rPr lang="en-US" altLang="zh-CN" sz="2800" dirty="0"/>
              <a:t>(</a:t>
            </a:r>
            <a:r>
              <a:rPr lang="zh-CN" altLang="en-US" sz="2800" dirty="0"/>
              <a:t>三</a:t>
            </a:r>
            <a:r>
              <a:rPr lang="en-US" altLang="zh-CN" sz="2800" dirty="0"/>
              <a:t>)</a:t>
            </a:r>
            <a:r>
              <a:rPr lang="zh-CN" altLang="en-US" sz="2800" dirty="0"/>
              <a:t>布莱克和穆顿的管理方格理论</a:t>
            </a:r>
            <a:endParaRPr lang="en-US" altLang="zh-CN" sz="2800" dirty="0"/>
          </a:p>
          <a:p>
            <a:r>
              <a:rPr lang="en-US" altLang="zh-CN" sz="2800" dirty="0"/>
              <a:t>(</a:t>
            </a:r>
            <a:r>
              <a:rPr lang="zh-CN" altLang="en-US" sz="2800" dirty="0"/>
              <a:t>四</a:t>
            </a:r>
            <a:r>
              <a:rPr lang="en-US" altLang="zh-CN" sz="2800" dirty="0"/>
              <a:t>)</a:t>
            </a:r>
            <a:r>
              <a:rPr lang="zh-CN" altLang="en-US" sz="2800" dirty="0"/>
              <a:t>勒温的三种极端的领导方式理论 </a:t>
            </a:r>
          </a:p>
        </p:txBody>
      </p:sp>
    </p:spTree>
    <p:extLst>
      <p:ext uri="{BB962C8B-B14F-4D97-AF65-F5344CB8AC3E}">
        <p14:creationId xmlns:p14="http://schemas.microsoft.com/office/powerpoint/2010/main" val="42119853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51CC471-CAB8-4E3E-B194-CA8E2191BD09}"/>
              </a:ext>
            </a:extLst>
          </p:cNvPr>
          <p:cNvSpPr>
            <a:spLocks noGrp="1"/>
          </p:cNvSpPr>
          <p:nvPr>
            <p:ph type="title"/>
          </p:nvPr>
        </p:nvSpPr>
        <p:spPr>
          <a:xfrm>
            <a:off x="900332" y="433877"/>
            <a:ext cx="10091289" cy="796011"/>
          </a:xfrm>
        </p:spPr>
        <p:txBody>
          <a:bodyPr/>
          <a:lstStyle/>
          <a:p>
            <a:r>
              <a:rPr lang="zh-CN" altLang="en-US" dirty="0"/>
              <a:t>第三节　领导权变理论</a:t>
            </a:r>
          </a:p>
        </p:txBody>
      </p:sp>
      <p:sp>
        <p:nvSpPr>
          <p:cNvPr id="3" name="内容占位符 2">
            <a:extLst>
              <a:ext uri="{FF2B5EF4-FFF2-40B4-BE49-F238E27FC236}">
                <a16:creationId xmlns:a16="http://schemas.microsoft.com/office/drawing/2014/main" xmlns="" id="{872332CE-6671-406C-AD3B-DBCDD7FCB891}"/>
              </a:ext>
            </a:extLst>
          </p:cNvPr>
          <p:cNvSpPr>
            <a:spLocks noGrp="1"/>
          </p:cNvSpPr>
          <p:nvPr>
            <p:ph idx="1"/>
          </p:nvPr>
        </p:nvSpPr>
        <p:spPr>
          <a:xfrm>
            <a:off x="1310144" y="1229889"/>
            <a:ext cx="10091288" cy="5628112"/>
          </a:xfrm>
        </p:spPr>
        <p:txBody>
          <a:bodyPr>
            <a:normAutofit/>
          </a:bodyPr>
          <a:lstStyle/>
          <a:p>
            <a:r>
              <a:rPr lang="zh-CN" altLang="en-US" dirty="0">
                <a:solidFill>
                  <a:srgbClr val="0099CC"/>
                </a:solidFill>
              </a:rPr>
              <a:t>一、 菲德勒的权变理论 </a:t>
            </a:r>
            <a:endParaRPr lang="en-US" altLang="zh-CN" dirty="0">
              <a:solidFill>
                <a:srgbClr val="0099CC"/>
              </a:solidFill>
            </a:endParaRPr>
          </a:p>
          <a:p>
            <a:r>
              <a:rPr lang="zh-CN" altLang="en-US" sz="2000" dirty="0"/>
              <a:t>      美国伊利诺伊大学的菲德勒 </a:t>
            </a:r>
            <a:r>
              <a:rPr lang="en-US" altLang="zh-CN" sz="2000" dirty="0"/>
              <a:t>( Fiedler)</a:t>
            </a:r>
            <a:r>
              <a:rPr lang="zh-CN" altLang="en-US" sz="2000" dirty="0"/>
              <a:t>从１９５１年开始</a:t>
            </a:r>
            <a:r>
              <a:rPr lang="en-US" altLang="zh-CN" sz="2000" dirty="0"/>
              <a:t>,</a:t>
            </a:r>
            <a:r>
              <a:rPr lang="zh-CN" altLang="en-US" sz="2000" dirty="0"/>
              <a:t>首先从组织绩效和领导态度 之间的关系着手进行研究</a:t>
            </a:r>
            <a:r>
              <a:rPr lang="en-US" altLang="zh-CN" sz="2000" dirty="0"/>
              <a:t>,</a:t>
            </a:r>
            <a:r>
              <a:rPr lang="zh-CN" altLang="en-US" sz="2000" dirty="0"/>
              <a:t>经过长达１５年的调查试验</a:t>
            </a:r>
            <a:r>
              <a:rPr lang="en-US" altLang="zh-CN" sz="2000" dirty="0"/>
              <a:t>,</a:t>
            </a:r>
            <a:r>
              <a:rPr lang="zh-CN" altLang="en-US" sz="2000" dirty="0"/>
              <a:t>提出了 “有效领导的权变模式”</a:t>
            </a:r>
            <a:r>
              <a:rPr lang="en-US" altLang="zh-CN" sz="2000" dirty="0"/>
              <a:t>, </a:t>
            </a:r>
            <a:r>
              <a:rPr lang="zh-CN" altLang="en-US" sz="2000" dirty="0"/>
              <a:t>即菲德勒模型</a:t>
            </a:r>
            <a:r>
              <a:rPr lang="en-US" altLang="zh-CN" sz="2000" dirty="0"/>
              <a:t>.</a:t>
            </a:r>
            <a:r>
              <a:rPr lang="zh-CN" altLang="en-US" sz="2000" dirty="0"/>
              <a:t>他认为</a:t>
            </a:r>
            <a:r>
              <a:rPr lang="en-US" altLang="zh-CN" sz="2000" dirty="0"/>
              <a:t>,</a:t>
            </a:r>
            <a:r>
              <a:rPr lang="zh-CN" altLang="en-US" sz="2000" dirty="0"/>
              <a:t>任何领导形态均可能有效</a:t>
            </a:r>
            <a:r>
              <a:rPr lang="en-US" altLang="zh-CN" sz="2000" dirty="0"/>
              <a:t>,</a:t>
            </a:r>
            <a:r>
              <a:rPr lang="zh-CN" altLang="en-US" sz="2000" dirty="0"/>
              <a:t>其有效性完全取决于是否与所处的环 境相适应</a:t>
            </a:r>
            <a:r>
              <a:rPr lang="en-US" altLang="zh-CN" sz="2000" dirty="0"/>
              <a:t>.</a:t>
            </a:r>
            <a:r>
              <a:rPr lang="zh-CN" altLang="en-US" sz="2000" dirty="0"/>
              <a:t>权变理论认为不存在一种 “普遍适用”的领导方式</a:t>
            </a:r>
            <a:r>
              <a:rPr lang="en-US" altLang="zh-CN" sz="2000" dirty="0"/>
              <a:t>,</a:t>
            </a:r>
            <a:r>
              <a:rPr lang="zh-CN" altLang="en-US" sz="2000" dirty="0"/>
              <a:t>领导工作受领导者所处客 观环境的影响很大</a:t>
            </a:r>
            <a:r>
              <a:rPr lang="en-US" altLang="zh-CN" sz="2000" dirty="0"/>
              <a:t>.</a:t>
            </a:r>
            <a:r>
              <a:rPr lang="zh-CN" altLang="en-US" sz="2000" dirty="0"/>
              <a:t>或者说</a:t>
            </a:r>
            <a:r>
              <a:rPr lang="en-US" altLang="zh-CN" sz="2000" dirty="0"/>
              <a:t>,</a:t>
            </a:r>
            <a:r>
              <a:rPr lang="zh-CN" altLang="en-US" sz="2000" dirty="0"/>
              <a:t>领导行为是某种既定环境的产物</a:t>
            </a:r>
            <a:r>
              <a:rPr lang="en-US" altLang="zh-CN" sz="2000" dirty="0"/>
              <a:t>.</a:t>
            </a:r>
            <a:r>
              <a:rPr lang="zh-CN" altLang="en-US" sz="2000" dirty="0"/>
              <a:t>即 </a:t>
            </a:r>
            <a:r>
              <a:rPr lang="en-US" altLang="zh-CN" sz="2000" dirty="0"/>
              <a:t>S </a:t>
            </a:r>
            <a:r>
              <a:rPr lang="zh-CN" altLang="en-US" sz="2000" dirty="0"/>
              <a:t>＝ </a:t>
            </a:r>
            <a:r>
              <a:rPr lang="en-US" altLang="zh-CN" sz="2000" dirty="0"/>
              <a:t>f ( L </a:t>
            </a:r>
            <a:r>
              <a:rPr lang="zh-CN" altLang="en-US" sz="2000" dirty="0"/>
              <a:t>． </a:t>
            </a:r>
            <a:r>
              <a:rPr lang="en-US" altLang="zh-CN" sz="2000" dirty="0"/>
              <a:t>F </a:t>
            </a:r>
            <a:r>
              <a:rPr lang="zh-CN" altLang="en-US" sz="2000" dirty="0"/>
              <a:t>． </a:t>
            </a:r>
            <a:r>
              <a:rPr lang="en-US" altLang="zh-CN" sz="2000" dirty="0"/>
              <a:t>E ) 		 </a:t>
            </a:r>
            <a:r>
              <a:rPr lang="zh-CN" altLang="en-US" sz="2000" dirty="0"/>
              <a:t>式中</a:t>
            </a:r>
            <a:r>
              <a:rPr lang="en-US" altLang="zh-CN" sz="2000" dirty="0"/>
              <a:t>, S ———</a:t>
            </a:r>
            <a:r>
              <a:rPr lang="zh-CN" altLang="en-US" sz="2000" dirty="0"/>
              <a:t>领导方式</a:t>
            </a:r>
            <a:r>
              <a:rPr lang="en-US" altLang="zh-CN" sz="2000" dirty="0"/>
              <a:t>, </a:t>
            </a:r>
          </a:p>
          <a:p>
            <a:r>
              <a:rPr lang="en-US" altLang="zh-CN" sz="2000" dirty="0"/>
              <a:t>                   f ———</a:t>
            </a:r>
            <a:r>
              <a:rPr lang="zh-CN" altLang="en-US" sz="2000" dirty="0"/>
              <a:t>函数</a:t>
            </a:r>
            <a:r>
              <a:rPr lang="en-US" altLang="zh-CN" sz="2000" dirty="0"/>
              <a:t>,</a:t>
            </a:r>
          </a:p>
          <a:p>
            <a:r>
              <a:rPr lang="en-US" altLang="zh-CN" sz="2000" dirty="0"/>
              <a:t> 		</a:t>
            </a:r>
            <a:r>
              <a:rPr lang="en-US" altLang="zh-CN" sz="2000" dirty="0" smtClean="0"/>
              <a:t> L </a:t>
            </a:r>
            <a:r>
              <a:rPr lang="en-US" altLang="zh-CN" sz="2000" dirty="0"/>
              <a:t>———</a:t>
            </a:r>
            <a:r>
              <a:rPr lang="zh-CN" altLang="en-US" sz="2000" dirty="0"/>
              <a:t>领导者特征</a:t>
            </a:r>
            <a:r>
              <a:rPr lang="en-US" altLang="zh-CN" sz="2000" dirty="0"/>
              <a:t>,</a:t>
            </a:r>
          </a:p>
          <a:p>
            <a:r>
              <a:rPr lang="en-US" altLang="zh-CN" sz="2000" dirty="0"/>
              <a:t>	 	 F ———</a:t>
            </a:r>
            <a:r>
              <a:rPr lang="zh-CN" altLang="en-US" sz="2000" dirty="0"/>
              <a:t>追随者特征</a:t>
            </a:r>
            <a:r>
              <a:rPr lang="en-US" altLang="zh-CN" sz="2000" dirty="0"/>
              <a:t>, </a:t>
            </a:r>
          </a:p>
          <a:p>
            <a:r>
              <a:rPr lang="en-US" altLang="zh-CN" sz="2000" dirty="0"/>
              <a:t>		</a:t>
            </a:r>
            <a:r>
              <a:rPr lang="en-US" altLang="zh-CN" sz="2000" dirty="0" smtClean="0"/>
              <a:t> E </a:t>
            </a:r>
            <a:r>
              <a:rPr lang="en-US" altLang="zh-CN" sz="2000" dirty="0"/>
              <a:t>———</a:t>
            </a:r>
            <a:r>
              <a:rPr lang="zh-CN" altLang="en-US" sz="2000" dirty="0"/>
              <a:t>环境</a:t>
            </a:r>
            <a:r>
              <a:rPr lang="en-US" altLang="zh-CN" sz="2000" dirty="0"/>
              <a:t>. </a:t>
            </a:r>
          </a:p>
          <a:p>
            <a:r>
              <a:rPr lang="zh-CN" altLang="en-US" sz="2000" dirty="0"/>
              <a:t>          领导方式是领导者特征、追随者特征和环境的函数</a:t>
            </a:r>
            <a:r>
              <a:rPr lang="en-US" altLang="zh-CN" sz="2000" dirty="0"/>
              <a:t>. </a:t>
            </a:r>
            <a:r>
              <a:rPr lang="zh-CN" altLang="en-US" sz="2000" dirty="0"/>
              <a:t>　 </a:t>
            </a:r>
          </a:p>
        </p:txBody>
      </p:sp>
    </p:spTree>
    <p:extLst>
      <p:ext uri="{BB962C8B-B14F-4D97-AF65-F5344CB8AC3E}">
        <p14:creationId xmlns:p14="http://schemas.microsoft.com/office/powerpoint/2010/main" val="30280489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51CC471-CAB8-4E3E-B194-CA8E2191BD09}"/>
              </a:ext>
            </a:extLst>
          </p:cNvPr>
          <p:cNvSpPr>
            <a:spLocks noGrp="1"/>
          </p:cNvSpPr>
          <p:nvPr>
            <p:ph type="title"/>
          </p:nvPr>
        </p:nvSpPr>
        <p:spPr>
          <a:xfrm>
            <a:off x="900332" y="433877"/>
            <a:ext cx="10091289" cy="796011"/>
          </a:xfrm>
        </p:spPr>
        <p:txBody>
          <a:bodyPr/>
          <a:lstStyle/>
          <a:p>
            <a:r>
              <a:rPr lang="zh-CN" altLang="en-US" dirty="0"/>
              <a:t>第三节　领导权变理论</a:t>
            </a:r>
          </a:p>
        </p:txBody>
      </p:sp>
      <p:sp>
        <p:nvSpPr>
          <p:cNvPr id="3" name="内容占位符 2">
            <a:extLst>
              <a:ext uri="{FF2B5EF4-FFF2-40B4-BE49-F238E27FC236}">
                <a16:creationId xmlns:a16="http://schemas.microsoft.com/office/drawing/2014/main" xmlns="" id="{872332CE-6671-406C-AD3B-DBCDD7FCB891}"/>
              </a:ext>
            </a:extLst>
          </p:cNvPr>
          <p:cNvSpPr>
            <a:spLocks noGrp="1"/>
          </p:cNvSpPr>
          <p:nvPr>
            <p:ph idx="1"/>
          </p:nvPr>
        </p:nvSpPr>
        <p:spPr>
          <a:xfrm>
            <a:off x="1310144" y="1229889"/>
            <a:ext cx="10091288" cy="582286"/>
          </a:xfrm>
        </p:spPr>
        <p:txBody>
          <a:bodyPr>
            <a:normAutofit fontScale="92500" lnSpcReduction="20000"/>
          </a:bodyPr>
          <a:lstStyle/>
          <a:p>
            <a:r>
              <a:rPr lang="zh-CN" altLang="en-US" dirty="0">
                <a:solidFill>
                  <a:srgbClr val="0099CC"/>
                </a:solidFill>
              </a:rPr>
              <a:t>一、 菲德勒的权变理论 </a:t>
            </a:r>
            <a:r>
              <a:rPr lang="zh-CN" altLang="en-US" sz="2000" dirty="0"/>
              <a:t>　 </a:t>
            </a:r>
          </a:p>
        </p:txBody>
      </p:sp>
      <p:sp>
        <p:nvSpPr>
          <p:cNvPr id="5" name="内容占位符 2">
            <a:extLst>
              <a:ext uri="{FF2B5EF4-FFF2-40B4-BE49-F238E27FC236}">
                <a16:creationId xmlns:a16="http://schemas.microsoft.com/office/drawing/2014/main" xmlns="" id="{872332CE-6671-406C-AD3B-DBCDD7FCB891}"/>
              </a:ext>
            </a:extLst>
          </p:cNvPr>
          <p:cNvSpPr txBox="1">
            <a:spLocks/>
          </p:cNvSpPr>
          <p:nvPr/>
        </p:nvSpPr>
        <p:spPr>
          <a:xfrm>
            <a:off x="1310144" y="1894907"/>
            <a:ext cx="10091288" cy="3358737"/>
          </a:xfrm>
          <a:prstGeom prst="rect">
            <a:avLst/>
          </a:prstGeom>
        </p:spPr>
        <p:txBody>
          <a:bodyPr vert="horz" lIns="91440" tIns="45720" rIns="91440" bIns="45720" rtlCol="0">
            <a:noAutofit/>
          </a:bodyPr>
          <a:lstStyle>
            <a:lvl1pPr marL="0" indent="0" algn="just" defTabSz="685800" rtl="0" eaLnBrk="1" latinLnBrk="0" hangingPunct="1">
              <a:lnSpc>
                <a:spcPct val="110000"/>
              </a:lnSpc>
              <a:spcBef>
                <a:spcPts val="1200"/>
              </a:spcBef>
              <a:spcAft>
                <a:spcPts val="0"/>
              </a:spcAft>
              <a:buClr>
                <a:schemeClr val="accent2"/>
              </a:buClr>
              <a:buSzPct val="50000"/>
              <a:buFont typeface="Wingdings 2" panose="05020102010507070707" pitchFamily="18" charset="2"/>
              <a:buNone/>
              <a:defRPr lang="zh-CN" altLang="en-US" sz="3600" b="0" kern="1200" baseline="0">
                <a:solidFill>
                  <a:schemeClr val="tx1"/>
                </a:solidFill>
                <a:latin typeface="+mj-ea"/>
                <a:ea typeface="+mj-ea"/>
                <a:cs typeface="+mn-cs"/>
              </a:defRPr>
            </a:lvl1pPr>
            <a:lvl2pPr marL="361950" indent="-361950" algn="just" defTabSz="685800" rtl="0" eaLnBrk="1" latinLnBrk="0" hangingPunct="1">
              <a:lnSpc>
                <a:spcPct val="120000"/>
              </a:lnSpc>
              <a:spcBef>
                <a:spcPts val="0"/>
              </a:spcBef>
              <a:spcAft>
                <a:spcPts val="1200"/>
              </a:spcAft>
              <a:buClr>
                <a:schemeClr val="accent2">
                  <a:lumMod val="60000"/>
                  <a:lumOff val="40000"/>
                </a:schemeClr>
              </a:buClr>
              <a:buFont typeface="幼圆" panose="02010509060101010101" pitchFamily="49" charset="-122"/>
              <a:buChar char=" "/>
              <a:defRPr sz="2000" b="0" kern="1200" baseline="0">
                <a:solidFill>
                  <a:schemeClr val="tx1"/>
                </a:solidFill>
                <a:latin typeface="+mj-ea"/>
                <a:ea typeface="+mj-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2000" dirty="0" smtClean="0"/>
              <a:t>菲德勒将权变理论的环境具体化为三个方面，即职位权利、任务结构和上下级关系。</a:t>
            </a:r>
            <a:endParaRPr lang="en-US" altLang="zh-CN" sz="2000" dirty="0" smtClean="0"/>
          </a:p>
          <a:p>
            <a:r>
              <a:rPr lang="zh-CN" altLang="en-US" sz="2000" dirty="0" smtClean="0"/>
              <a:t>（</a:t>
            </a:r>
            <a:r>
              <a:rPr lang="en-US" altLang="zh-CN" sz="2000" dirty="0" smtClean="0"/>
              <a:t>1</a:t>
            </a:r>
            <a:r>
              <a:rPr lang="zh-CN" altLang="en-US" sz="2000" dirty="0" smtClean="0"/>
              <a:t>）职位权利（</a:t>
            </a:r>
            <a:r>
              <a:rPr lang="en-US" altLang="zh-CN" sz="2000" dirty="0" smtClean="0"/>
              <a:t>position power</a:t>
            </a:r>
            <a:r>
              <a:rPr lang="zh-CN" altLang="en-US" sz="2000" dirty="0" smtClean="0"/>
              <a:t>）。职位权利指的是与领导者职位相关联的正式职权和从上级和整个组织各个方面所得到的支持程度，这一职位权利由领导者对下属所拥有的实有权利决定。</a:t>
            </a:r>
            <a:endParaRPr lang="en-US" altLang="zh-CN" sz="2000" dirty="0" smtClean="0"/>
          </a:p>
          <a:p>
            <a:r>
              <a:rPr lang="zh-CN" altLang="en-US" sz="2000" dirty="0" smtClean="0"/>
              <a:t>（</a:t>
            </a:r>
            <a:r>
              <a:rPr lang="en-US" altLang="zh-CN" sz="2000" dirty="0" smtClean="0"/>
              <a:t>2</a:t>
            </a:r>
            <a:r>
              <a:rPr lang="zh-CN" altLang="en-US" sz="2000" dirty="0" smtClean="0"/>
              <a:t>）任务结构（</a:t>
            </a:r>
            <a:r>
              <a:rPr lang="en-US" altLang="zh-CN" sz="2000" dirty="0" smtClean="0"/>
              <a:t>task structure</a:t>
            </a:r>
            <a:r>
              <a:rPr lang="zh-CN" altLang="en-US" sz="2000" dirty="0" smtClean="0"/>
              <a:t>）。任务结构是指任务明确程度和有关人员对工作任务的职责明确程度。</a:t>
            </a:r>
            <a:endParaRPr lang="en-US" altLang="zh-CN" sz="2000" dirty="0" smtClean="0"/>
          </a:p>
          <a:p>
            <a:r>
              <a:rPr lang="zh-CN" altLang="en-US" sz="2000" dirty="0" smtClean="0"/>
              <a:t>（</a:t>
            </a:r>
            <a:r>
              <a:rPr lang="en-US" altLang="zh-CN" sz="2000" dirty="0" smtClean="0"/>
              <a:t>3</a:t>
            </a:r>
            <a:r>
              <a:rPr lang="zh-CN" altLang="en-US" sz="2000" dirty="0" smtClean="0"/>
              <a:t>）上下级关系（</a:t>
            </a:r>
            <a:r>
              <a:rPr lang="en-US" altLang="zh-CN" sz="2000" dirty="0" smtClean="0"/>
              <a:t>leader-member relations</a:t>
            </a:r>
            <a:r>
              <a:rPr lang="zh-CN" altLang="en-US" sz="2000" dirty="0" smtClean="0"/>
              <a:t>）。上下级关系指下属对一位领导者的信任爱戴和拥护程度，以及领导者对下属的关系、爱护程度。</a:t>
            </a:r>
            <a:endParaRPr lang="en-US" altLang="zh-CN" sz="2000" dirty="0"/>
          </a:p>
        </p:txBody>
      </p:sp>
    </p:spTree>
    <p:extLst>
      <p:ext uri="{BB962C8B-B14F-4D97-AF65-F5344CB8AC3E}">
        <p14:creationId xmlns:p14="http://schemas.microsoft.com/office/powerpoint/2010/main" val="7927005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B44E5A7-273A-4950-AA12-5FAE1DEEF67F}"/>
              </a:ext>
            </a:extLst>
          </p:cNvPr>
          <p:cNvSpPr>
            <a:spLocks noGrp="1"/>
          </p:cNvSpPr>
          <p:nvPr>
            <p:ph type="title"/>
          </p:nvPr>
        </p:nvSpPr>
        <p:spPr/>
        <p:txBody>
          <a:bodyPr/>
          <a:lstStyle/>
          <a:p>
            <a:r>
              <a:rPr lang="zh-CN" altLang="en-US" dirty="0"/>
              <a:t>二、 豪斯的路径</a:t>
            </a:r>
            <a:r>
              <a:rPr lang="en-US" altLang="zh-CN" dirty="0"/>
              <a:t>—</a:t>
            </a:r>
            <a:r>
              <a:rPr lang="zh-CN" altLang="en-US" dirty="0"/>
              <a:t>目标理论　 </a:t>
            </a:r>
          </a:p>
        </p:txBody>
      </p:sp>
      <p:sp>
        <p:nvSpPr>
          <p:cNvPr id="3" name="内容占位符 2">
            <a:extLst>
              <a:ext uri="{FF2B5EF4-FFF2-40B4-BE49-F238E27FC236}">
                <a16:creationId xmlns:a16="http://schemas.microsoft.com/office/drawing/2014/main" xmlns="" id="{3CEE4447-D51E-4883-8622-600124667356}"/>
              </a:ext>
            </a:extLst>
          </p:cNvPr>
          <p:cNvSpPr>
            <a:spLocks noGrp="1"/>
          </p:cNvSpPr>
          <p:nvPr>
            <p:ph idx="1"/>
          </p:nvPr>
        </p:nvSpPr>
        <p:spPr/>
        <p:txBody>
          <a:bodyPr>
            <a:normAutofit/>
          </a:bodyPr>
          <a:lstStyle/>
          <a:p>
            <a:r>
              <a:rPr lang="en-US" altLang="zh-CN" dirty="0"/>
              <a:t>       </a:t>
            </a:r>
            <a:r>
              <a:rPr lang="zh-CN" altLang="en-US" dirty="0"/>
              <a:t>豪斯确定了四种领导行为方式</a:t>
            </a:r>
            <a:r>
              <a:rPr lang="en-US" altLang="zh-CN" dirty="0"/>
              <a:t>. </a:t>
            </a:r>
          </a:p>
          <a:p>
            <a:r>
              <a:rPr lang="en-US" altLang="zh-CN" dirty="0"/>
              <a:t>        ( </a:t>
            </a:r>
            <a:r>
              <a:rPr lang="zh-CN" altLang="en-US" dirty="0"/>
              <a:t>１</a:t>
            </a:r>
            <a:r>
              <a:rPr lang="en-US" altLang="zh-CN" dirty="0"/>
              <a:t>)</a:t>
            </a:r>
            <a:r>
              <a:rPr lang="zh-CN" altLang="en-US" dirty="0"/>
              <a:t>指示型领导方式 </a:t>
            </a:r>
            <a:r>
              <a:rPr lang="en-US" altLang="zh-CN" dirty="0"/>
              <a:t>( directive leader).</a:t>
            </a:r>
            <a:r>
              <a:rPr lang="zh-CN" altLang="en-US" dirty="0"/>
              <a:t>领导者应该对下属提出要求</a:t>
            </a:r>
            <a:r>
              <a:rPr lang="en-US" altLang="zh-CN" dirty="0"/>
              <a:t>,</a:t>
            </a:r>
            <a:r>
              <a:rPr lang="zh-CN" altLang="en-US" dirty="0"/>
              <a:t>指明方向</a:t>
            </a:r>
            <a:r>
              <a:rPr lang="en-US" altLang="zh-CN" dirty="0"/>
              <a:t>,</a:t>
            </a:r>
            <a:r>
              <a:rPr lang="zh-CN" altLang="en-US" dirty="0"/>
              <a:t>为 下属提供他们应该得到的指导和帮助</a:t>
            </a:r>
            <a:r>
              <a:rPr lang="en-US" altLang="zh-CN" dirty="0"/>
              <a:t>,</a:t>
            </a:r>
            <a:r>
              <a:rPr lang="zh-CN" altLang="en-US" dirty="0"/>
              <a:t>使下属能够按照工作程序完成自己的任务</a:t>
            </a:r>
            <a:r>
              <a:rPr lang="en-US" altLang="zh-CN" dirty="0"/>
              <a:t>,</a:t>
            </a:r>
            <a:r>
              <a:rPr lang="zh-CN" altLang="en-US" dirty="0"/>
              <a:t>实现自 己的目标</a:t>
            </a:r>
            <a:r>
              <a:rPr lang="en-US" altLang="zh-CN" dirty="0"/>
              <a:t>.</a:t>
            </a:r>
          </a:p>
          <a:p>
            <a:r>
              <a:rPr lang="en-US" altLang="zh-CN" dirty="0"/>
              <a:t>        ( </a:t>
            </a:r>
            <a:r>
              <a:rPr lang="zh-CN" altLang="en-US" dirty="0"/>
              <a:t>２</a:t>
            </a:r>
            <a:r>
              <a:rPr lang="en-US" altLang="zh-CN" dirty="0"/>
              <a:t>)</a:t>
            </a:r>
            <a:r>
              <a:rPr lang="zh-CN" altLang="en-US" dirty="0"/>
              <a:t>支持型领导方式 </a:t>
            </a:r>
            <a:r>
              <a:rPr lang="en-US" altLang="zh-CN" dirty="0"/>
              <a:t>( supportive  leader).</a:t>
            </a:r>
            <a:r>
              <a:rPr lang="zh-CN" altLang="en-US" dirty="0"/>
              <a:t>领导者对下属友好</a:t>
            </a:r>
            <a:r>
              <a:rPr lang="en-US" altLang="zh-CN" dirty="0"/>
              <a:t>,</a:t>
            </a:r>
            <a:r>
              <a:rPr lang="zh-CN" altLang="en-US" dirty="0"/>
              <a:t>平易近人</a:t>
            </a:r>
            <a:r>
              <a:rPr lang="en-US" altLang="zh-CN" dirty="0"/>
              <a:t>,</a:t>
            </a:r>
            <a:r>
              <a:rPr lang="zh-CN" altLang="en-US" dirty="0"/>
              <a:t>平等待 人</a:t>
            </a:r>
            <a:r>
              <a:rPr lang="en-US" altLang="zh-CN" dirty="0"/>
              <a:t>,</a:t>
            </a:r>
            <a:r>
              <a:rPr lang="zh-CN" altLang="en-US" dirty="0"/>
              <a:t>关系融洽</a:t>
            </a:r>
            <a:r>
              <a:rPr lang="en-US" altLang="zh-CN" dirty="0"/>
              <a:t>,</a:t>
            </a:r>
            <a:r>
              <a:rPr lang="zh-CN" altLang="en-US" dirty="0"/>
              <a:t>关心下属的生活福利</a:t>
            </a:r>
            <a:r>
              <a:rPr lang="en-US" altLang="zh-CN" dirty="0"/>
              <a:t>.</a:t>
            </a:r>
          </a:p>
          <a:p>
            <a:r>
              <a:rPr lang="en-US" altLang="zh-CN" dirty="0"/>
              <a:t>        ( </a:t>
            </a:r>
            <a:r>
              <a:rPr lang="zh-CN" altLang="en-US" dirty="0"/>
              <a:t>３</a:t>
            </a:r>
            <a:r>
              <a:rPr lang="en-US" altLang="zh-CN" dirty="0"/>
              <a:t>)</a:t>
            </a:r>
            <a:r>
              <a:rPr lang="zh-CN" altLang="en-US" dirty="0"/>
              <a:t>参与型领导方式 </a:t>
            </a:r>
            <a:r>
              <a:rPr lang="en-US" altLang="zh-CN" dirty="0"/>
              <a:t>( participative leader).</a:t>
            </a:r>
            <a:r>
              <a:rPr lang="zh-CN" altLang="en-US" dirty="0"/>
              <a:t>领导者经常与下属沟通信息</a:t>
            </a:r>
            <a:r>
              <a:rPr lang="en-US" altLang="zh-CN" dirty="0"/>
              <a:t>,</a:t>
            </a:r>
            <a:r>
              <a:rPr lang="zh-CN" altLang="en-US" dirty="0"/>
              <a:t>商量工作</a:t>
            </a:r>
            <a:r>
              <a:rPr lang="en-US" altLang="zh-CN" dirty="0"/>
              <a:t>, </a:t>
            </a:r>
            <a:r>
              <a:rPr lang="zh-CN" altLang="en-US" dirty="0"/>
              <a:t>虚心听取下属的意见</a:t>
            </a:r>
            <a:r>
              <a:rPr lang="en-US" altLang="zh-CN" dirty="0"/>
              <a:t>,</a:t>
            </a:r>
            <a:r>
              <a:rPr lang="zh-CN" altLang="en-US" dirty="0"/>
              <a:t>让下属参与决策、参与管理</a:t>
            </a:r>
            <a:r>
              <a:rPr lang="en-US" altLang="zh-CN" dirty="0"/>
              <a:t>. </a:t>
            </a:r>
          </a:p>
          <a:p>
            <a:r>
              <a:rPr lang="en-US" altLang="zh-CN" dirty="0"/>
              <a:t>        ( </a:t>
            </a:r>
            <a:r>
              <a:rPr lang="zh-CN" altLang="en-US" dirty="0"/>
              <a:t>４</a:t>
            </a:r>
            <a:r>
              <a:rPr lang="en-US" altLang="zh-CN" dirty="0"/>
              <a:t>)</a:t>
            </a:r>
            <a:r>
              <a:rPr lang="zh-CN" altLang="en-US" dirty="0"/>
              <a:t>成就指向型领导方式 </a:t>
            </a:r>
            <a:r>
              <a:rPr lang="en-US" altLang="zh-CN" dirty="0"/>
              <a:t>( achievement oriented leader).</a:t>
            </a:r>
            <a:r>
              <a:rPr lang="zh-CN" altLang="en-US" dirty="0"/>
              <a:t>领导者做的一项重要工作 就是树立具有挑战性的组织目标</a:t>
            </a:r>
            <a:r>
              <a:rPr lang="en-US" altLang="zh-CN" dirty="0"/>
              <a:t>,</a:t>
            </a:r>
            <a:r>
              <a:rPr lang="zh-CN" altLang="en-US" dirty="0"/>
              <a:t>激励下属想方设法去实现目标</a:t>
            </a:r>
            <a:r>
              <a:rPr lang="en-US" altLang="zh-CN" dirty="0"/>
              <a:t>,</a:t>
            </a:r>
            <a:r>
              <a:rPr lang="zh-CN" altLang="en-US" dirty="0"/>
              <a:t>迎接挑战</a:t>
            </a:r>
            <a:r>
              <a:rPr lang="en-US" altLang="zh-CN" dirty="0"/>
              <a:t>. </a:t>
            </a:r>
            <a:endParaRPr lang="zh-CN" altLang="en-US" dirty="0"/>
          </a:p>
        </p:txBody>
      </p:sp>
    </p:spTree>
    <p:extLst>
      <p:ext uri="{BB962C8B-B14F-4D97-AF65-F5344CB8AC3E}">
        <p14:creationId xmlns:p14="http://schemas.microsoft.com/office/powerpoint/2010/main" val="28683059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A04A62B-45CA-40F4-91FF-F0603880EB50}"/>
              </a:ext>
            </a:extLst>
          </p:cNvPr>
          <p:cNvSpPr>
            <a:spLocks noGrp="1"/>
          </p:cNvSpPr>
          <p:nvPr>
            <p:ph type="title"/>
          </p:nvPr>
        </p:nvSpPr>
        <p:spPr/>
        <p:txBody>
          <a:bodyPr/>
          <a:lstStyle/>
          <a:p>
            <a:r>
              <a:rPr lang="zh-CN" altLang="en-US" dirty="0"/>
              <a:t>三、 赫塞和布兰查德的生命周期领导理论</a:t>
            </a:r>
          </a:p>
        </p:txBody>
      </p:sp>
      <p:sp>
        <p:nvSpPr>
          <p:cNvPr id="3" name="内容占位符 2">
            <a:extLst>
              <a:ext uri="{FF2B5EF4-FFF2-40B4-BE49-F238E27FC236}">
                <a16:creationId xmlns:a16="http://schemas.microsoft.com/office/drawing/2014/main" xmlns="" id="{22A7B555-56C4-4896-9FBE-E2E0EC4A4166}"/>
              </a:ext>
            </a:extLst>
          </p:cNvPr>
          <p:cNvSpPr>
            <a:spLocks noGrp="1"/>
          </p:cNvSpPr>
          <p:nvPr>
            <p:ph idx="1"/>
          </p:nvPr>
        </p:nvSpPr>
        <p:spPr/>
        <p:txBody>
          <a:bodyPr/>
          <a:lstStyle/>
          <a:p>
            <a:r>
              <a:rPr lang="zh-CN" altLang="en-US" dirty="0"/>
              <a:t>生命周期领导理论提出任务行为和关系行为这两种领导维度</a:t>
            </a:r>
            <a:r>
              <a:rPr lang="en-US" altLang="zh-CN" dirty="0"/>
              <a:t>,</a:t>
            </a:r>
            <a:r>
              <a:rPr lang="zh-CN" altLang="en-US" dirty="0"/>
              <a:t>并且对每种维度进行了 细化</a:t>
            </a:r>
            <a:r>
              <a:rPr lang="en-US" altLang="zh-CN" dirty="0"/>
              <a:t>,</a:t>
            </a:r>
            <a:r>
              <a:rPr lang="zh-CN" altLang="en-US" dirty="0"/>
              <a:t>从而组合成四种具体的领导方式</a:t>
            </a:r>
            <a:r>
              <a:rPr lang="en-US" altLang="zh-CN" dirty="0"/>
              <a:t>. </a:t>
            </a:r>
          </a:p>
          <a:p>
            <a:r>
              <a:rPr lang="en-US" altLang="zh-CN" dirty="0"/>
              <a:t>      ( </a:t>
            </a:r>
            <a:r>
              <a:rPr lang="zh-CN" altLang="en-US" dirty="0"/>
              <a:t>１</a:t>
            </a:r>
            <a:r>
              <a:rPr lang="en-US" altLang="zh-CN" dirty="0"/>
              <a:t>)</a:t>
            </a:r>
            <a:r>
              <a:rPr lang="zh-CN" altLang="en-US" dirty="0"/>
              <a:t>授权型 </a:t>
            </a:r>
            <a:r>
              <a:rPr lang="en-US" altLang="zh-CN" dirty="0"/>
              <a:t>( delegating)</a:t>
            </a:r>
            <a:r>
              <a:rPr lang="zh-CN" altLang="en-US" dirty="0"/>
              <a:t>领导</a:t>
            </a:r>
            <a:r>
              <a:rPr lang="en-US" altLang="zh-CN" dirty="0"/>
              <a:t>,</a:t>
            </a:r>
            <a:r>
              <a:rPr lang="zh-CN" altLang="en-US" dirty="0"/>
              <a:t>表现为低工作</a:t>
            </a:r>
            <a:r>
              <a:rPr lang="en-US" altLang="zh-CN" dirty="0"/>
              <a:t>—</a:t>
            </a:r>
            <a:r>
              <a:rPr lang="zh-CN" altLang="en-US" dirty="0"/>
              <a:t>低关系型领导方式</a:t>
            </a:r>
            <a:r>
              <a:rPr lang="en-US" altLang="zh-CN" dirty="0"/>
              <a:t>. </a:t>
            </a:r>
          </a:p>
          <a:p>
            <a:r>
              <a:rPr lang="en-US" altLang="zh-CN" dirty="0"/>
              <a:t>      ( </a:t>
            </a:r>
            <a:r>
              <a:rPr lang="zh-CN" altLang="en-US" dirty="0"/>
              <a:t>２</a:t>
            </a:r>
            <a:r>
              <a:rPr lang="en-US" altLang="zh-CN" dirty="0"/>
              <a:t>)</a:t>
            </a:r>
            <a:r>
              <a:rPr lang="zh-CN" altLang="en-US" dirty="0"/>
              <a:t>参与型 </a:t>
            </a:r>
            <a:r>
              <a:rPr lang="en-US" altLang="zh-CN" dirty="0"/>
              <a:t>( participating)</a:t>
            </a:r>
            <a:r>
              <a:rPr lang="zh-CN" altLang="en-US" dirty="0"/>
              <a:t>领导</a:t>
            </a:r>
            <a:r>
              <a:rPr lang="en-US" altLang="zh-CN" dirty="0"/>
              <a:t>,</a:t>
            </a:r>
            <a:r>
              <a:rPr lang="zh-CN" altLang="en-US" dirty="0"/>
              <a:t>表现为低工作</a:t>
            </a:r>
            <a:r>
              <a:rPr lang="en-US" altLang="zh-CN" dirty="0"/>
              <a:t>—</a:t>
            </a:r>
            <a:r>
              <a:rPr lang="zh-CN" altLang="en-US" dirty="0"/>
              <a:t>高关系型领导方式</a:t>
            </a:r>
            <a:endParaRPr lang="en-US" altLang="zh-CN" dirty="0"/>
          </a:p>
          <a:p>
            <a:r>
              <a:rPr lang="en-US" altLang="zh-CN" dirty="0"/>
              <a:t>      ( </a:t>
            </a:r>
            <a:r>
              <a:rPr lang="zh-CN" altLang="en-US" dirty="0"/>
              <a:t>３</a:t>
            </a:r>
            <a:r>
              <a:rPr lang="en-US" altLang="zh-CN" dirty="0"/>
              <a:t>)</a:t>
            </a:r>
            <a:r>
              <a:rPr lang="zh-CN" altLang="en-US" dirty="0"/>
              <a:t>推销型 </a:t>
            </a:r>
            <a:r>
              <a:rPr lang="en-US" altLang="zh-CN" dirty="0"/>
              <a:t>( selling)</a:t>
            </a:r>
            <a:r>
              <a:rPr lang="zh-CN" altLang="en-US" dirty="0"/>
              <a:t>领导</a:t>
            </a:r>
            <a:r>
              <a:rPr lang="en-US" altLang="zh-CN" dirty="0"/>
              <a:t>,</a:t>
            </a:r>
            <a:r>
              <a:rPr lang="zh-CN" altLang="en-US" dirty="0"/>
              <a:t>表现为高工作</a:t>
            </a:r>
            <a:r>
              <a:rPr lang="en-US" altLang="zh-CN" dirty="0"/>
              <a:t>—</a:t>
            </a:r>
            <a:r>
              <a:rPr lang="zh-CN" altLang="en-US" dirty="0"/>
              <a:t>高关系型领导方式</a:t>
            </a:r>
            <a:r>
              <a:rPr lang="en-US" altLang="zh-CN" dirty="0" smtClean="0"/>
              <a:t>.</a:t>
            </a:r>
          </a:p>
          <a:p>
            <a:r>
              <a:rPr lang="en-US" altLang="zh-CN" dirty="0"/>
              <a:t> </a:t>
            </a:r>
            <a:r>
              <a:rPr lang="en-US" altLang="zh-CN" dirty="0" smtClean="0"/>
              <a:t>    </a:t>
            </a:r>
            <a:r>
              <a:rPr lang="zh-CN" altLang="en-US" dirty="0" smtClean="0"/>
              <a:t>（</a:t>
            </a:r>
            <a:r>
              <a:rPr lang="en-US" altLang="zh-CN" dirty="0" smtClean="0"/>
              <a:t>4</a:t>
            </a:r>
            <a:r>
              <a:rPr lang="zh-CN" altLang="en-US" dirty="0" smtClean="0"/>
              <a:t>）指导型（</a:t>
            </a:r>
            <a:r>
              <a:rPr lang="en-US" altLang="zh-CN" dirty="0" smtClean="0"/>
              <a:t>telling</a:t>
            </a:r>
            <a:r>
              <a:rPr lang="zh-CN" altLang="en-US" dirty="0" smtClean="0"/>
              <a:t>）领导，表现为高工作</a:t>
            </a:r>
            <a:r>
              <a:rPr lang="en-US" altLang="zh-CN" dirty="0" smtClean="0"/>
              <a:t>—</a:t>
            </a:r>
            <a:r>
              <a:rPr lang="zh-CN" altLang="en-US" dirty="0" smtClean="0"/>
              <a:t>低关系型领导方式。</a:t>
            </a:r>
            <a:r>
              <a:rPr lang="en-US" altLang="zh-CN" dirty="0" smtClean="0"/>
              <a:t> </a:t>
            </a:r>
            <a:endParaRPr lang="zh-CN" altLang="en-US" dirty="0"/>
          </a:p>
        </p:txBody>
      </p:sp>
    </p:spTree>
    <p:extLst>
      <p:ext uri="{BB962C8B-B14F-4D97-AF65-F5344CB8AC3E}">
        <p14:creationId xmlns:p14="http://schemas.microsoft.com/office/powerpoint/2010/main" val="35956677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86EDA13-110C-4085-8C63-71A8E8307919}"/>
              </a:ext>
            </a:extLst>
          </p:cNvPr>
          <p:cNvSpPr>
            <a:spLocks noGrp="1"/>
          </p:cNvSpPr>
          <p:nvPr>
            <p:ph type="title"/>
          </p:nvPr>
        </p:nvSpPr>
        <p:spPr/>
        <p:txBody>
          <a:bodyPr/>
          <a:lstStyle/>
          <a:p>
            <a:r>
              <a:rPr lang="zh-CN" altLang="en-US" dirty="0"/>
              <a:t>四、 乔治</a:t>
            </a:r>
            <a:r>
              <a:rPr lang="en-US" altLang="zh-CN" dirty="0"/>
              <a:t>·</a:t>
            </a:r>
            <a:r>
              <a:rPr lang="zh-CN" altLang="en-US" dirty="0"/>
              <a:t>格里奥的领导者</a:t>
            </a:r>
            <a:r>
              <a:rPr lang="en-US" altLang="zh-CN" dirty="0"/>
              <a:t>—</a:t>
            </a:r>
            <a:r>
              <a:rPr lang="zh-CN" altLang="en-US" dirty="0"/>
              <a:t>成员交换理论　 </a:t>
            </a:r>
          </a:p>
        </p:txBody>
      </p:sp>
      <p:sp>
        <p:nvSpPr>
          <p:cNvPr id="3" name="内容占位符 2">
            <a:extLst>
              <a:ext uri="{FF2B5EF4-FFF2-40B4-BE49-F238E27FC236}">
                <a16:creationId xmlns:a16="http://schemas.microsoft.com/office/drawing/2014/main" xmlns="" id="{E3FCD839-2015-4016-96E8-D727FA2D4807}"/>
              </a:ext>
            </a:extLst>
          </p:cNvPr>
          <p:cNvSpPr>
            <a:spLocks noGrp="1"/>
          </p:cNvSpPr>
          <p:nvPr>
            <p:ph idx="1"/>
          </p:nvPr>
        </p:nvSpPr>
        <p:spPr/>
        <p:txBody>
          <a:bodyPr/>
          <a:lstStyle/>
          <a:p>
            <a:r>
              <a:rPr lang="zh-CN" altLang="en-US" dirty="0"/>
              <a:t>       领导者</a:t>
            </a:r>
            <a:r>
              <a:rPr lang="en-US" altLang="zh-CN" dirty="0"/>
              <a:t>—</a:t>
            </a:r>
            <a:r>
              <a:rPr lang="zh-CN" altLang="en-US" dirty="0"/>
              <a:t>成员交换理论 </a:t>
            </a:r>
            <a:r>
              <a:rPr lang="en-US" altLang="zh-CN" dirty="0"/>
              <a:t>( leader-member exchange theory, LMX)</a:t>
            </a:r>
            <a:r>
              <a:rPr lang="zh-CN" altLang="en-US" dirty="0"/>
              <a:t>由乔</a:t>
            </a:r>
            <a:r>
              <a:rPr lang="en-US" altLang="zh-CN" dirty="0"/>
              <a:t>·</a:t>
            </a:r>
            <a:r>
              <a:rPr lang="zh-CN" altLang="en-US" dirty="0"/>
              <a:t>格里奥</a:t>
            </a:r>
            <a:r>
              <a:rPr lang="en-US" altLang="zh-CN" dirty="0"/>
              <a:t>( George </a:t>
            </a:r>
            <a:r>
              <a:rPr lang="en-US" altLang="zh-CN" dirty="0" err="1"/>
              <a:t>Graeo</a:t>
            </a:r>
            <a:r>
              <a:rPr lang="en-US" altLang="zh-CN" dirty="0"/>
              <a:t>)</a:t>
            </a:r>
            <a:r>
              <a:rPr lang="zh-CN" altLang="en-US" dirty="0"/>
              <a:t>等人提出</a:t>
            </a:r>
            <a:r>
              <a:rPr lang="en-US" altLang="zh-CN" dirty="0"/>
              <a:t>.</a:t>
            </a:r>
            <a:r>
              <a:rPr lang="zh-CN" altLang="en-US" dirty="0"/>
              <a:t>它的基本含义是</a:t>
            </a:r>
            <a:r>
              <a:rPr lang="en-US" altLang="zh-CN" dirty="0"/>
              <a:t>,</a:t>
            </a:r>
            <a:r>
              <a:rPr lang="zh-CN" altLang="en-US" dirty="0"/>
              <a:t>由于时间的压力</a:t>
            </a:r>
            <a:r>
              <a:rPr lang="en-US" altLang="zh-CN" dirty="0"/>
              <a:t>,</a:t>
            </a:r>
            <a:r>
              <a:rPr lang="zh-CN" altLang="en-US" dirty="0"/>
              <a:t>领导者只能与下属中的少部分人建立特殊关系</a:t>
            </a:r>
            <a:r>
              <a:rPr lang="en-US" altLang="zh-CN" dirty="0"/>
              <a:t>.</a:t>
            </a:r>
            <a:r>
              <a:rPr lang="zh-CN" altLang="en-US" dirty="0"/>
              <a:t>这些个体成为圈内人士</a:t>
            </a:r>
            <a:r>
              <a:rPr lang="en-US" altLang="zh-CN" dirty="0"/>
              <a:t>,</a:t>
            </a:r>
            <a:r>
              <a:rPr lang="zh-CN" altLang="en-US" dirty="0"/>
              <a:t>能够得到领导更多的信任与关照</a:t>
            </a:r>
            <a:r>
              <a:rPr lang="en-US" altLang="zh-CN" dirty="0"/>
              <a:t>,</a:t>
            </a:r>
            <a:r>
              <a:rPr lang="zh-CN" altLang="en-US" dirty="0"/>
              <a:t>也更 可能享有特权</a:t>
            </a:r>
            <a:r>
              <a:rPr lang="en-US" altLang="zh-CN" dirty="0"/>
              <a:t>;</a:t>
            </a:r>
            <a:r>
              <a:rPr lang="zh-CN" altLang="en-US" dirty="0"/>
              <a:t>其他下属则成为圈外人</a:t>
            </a:r>
            <a:r>
              <a:rPr lang="en-US" altLang="zh-CN" dirty="0"/>
              <a:t>,</a:t>
            </a:r>
            <a:r>
              <a:rPr lang="zh-CN" altLang="en-US" dirty="0"/>
              <a:t>他们占用领导的时间较少</a:t>
            </a:r>
            <a:r>
              <a:rPr lang="en-US" altLang="zh-CN" dirty="0"/>
              <a:t>,</a:t>
            </a:r>
            <a:r>
              <a:rPr lang="zh-CN" altLang="en-US" dirty="0"/>
              <a:t>获得奖励的机会也较少</a:t>
            </a:r>
            <a:r>
              <a:rPr lang="en-US" altLang="zh-CN" dirty="0"/>
              <a:t>,</a:t>
            </a:r>
            <a:r>
              <a:rPr lang="zh-CN" altLang="en-US" dirty="0"/>
              <a:t>他们与领导的关系是在正式的权力系统基础上形成的</a:t>
            </a:r>
            <a:r>
              <a:rPr lang="en-US" altLang="zh-CN" dirty="0"/>
              <a:t>. </a:t>
            </a:r>
            <a:endParaRPr lang="zh-CN" altLang="en-US" dirty="0"/>
          </a:p>
        </p:txBody>
      </p:sp>
    </p:spTree>
    <p:extLst>
      <p:ext uri="{BB962C8B-B14F-4D97-AF65-F5344CB8AC3E}">
        <p14:creationId xmlns:p14="http://schemas.microsoft.com/office/powerpoint/2010/main" val="14318968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B8D5732-653F-416A-B0C9-5AAF1D210CFA}"/>
              </a:ext>
            </a:extLst>
          </p:cNvPr>
          <p:cNvSpPr>
            <a:spLocks noGrp="1"/>
          </p:cNvSpPr>
          <p:nvPr>
            <p:ph type="title"/>
          </p:nvPr>
        </p:nvSpPr>
        <p:spPr/>
        <p:txBody>
          <a:bodyPr/>
          <a:lstStyle/>
          <a:p>
            <a:r>
              <a:rPr lang="zh-CN" altLang="en-US" dirty="0"/>
              <a:t>五、 坦南鲍姆、 斯密特的领导行为连续带模式</a:t>
            </a:r>
          </a:p>
        </p:txBody>
      </p:sp>
      <p:sp>
        <p:nvSpPr>
          <p:cNvPr id="3" name="内容占位符 2">
            <a:extLst>
              <a:ext uri="{FF2B5EF4-FFF2-40B4-BE49-F238E27FC236}">
                <a16:creationId xmlns:a16="http://schemas.microsoft.com/office/drawing/2014/main" xmlns="" id="{200EB9B2-8E76-4315-99E0-807040909D7A}"/>
              </a:ext>
            </a:extLst>
          </p:cNvPr>
          <p:cNvSpPr>
            <a:spLocks noGrp="1"/>
          </p:cNvSpPr>
          <p:nvPr>
            <p:ph idx="1"/>
          </p:nvPr>
        </p:nvSpPr>
        <p:spPr>
          <a:xfrm>
            <a:off x="1324431" y="1700211"/>
            <a:ext cx="10091288" cy="4476255"/>
          </a:xfrm>
        </p:spPr>
        <p:txBody>
          <a:bodyPr/>
          <a:lstStyle/>
          <a:p>
            <a:r>
              <a:rPr lang="zh-CN" altLang="en-US" dirty="0"/>
              <a:t>        领导行为的连续带模式是行为科学家罗伯特􀅰坦南鲍姆 </a:t>
            </a:r>
            <a:r>
              <a:rPr lang="en-US" altLang="zh-CN" dirty="0"/>
              <a:t>( Robe r </a:t>
            </a:r>
            <a:r>
              <a:rPr lang="en-US" altLang="zh-CN" dirty="0" err="1"/>
              <a:t>tTannenbaum</a:t>
            </a:r>
            <a:r>
              <a:rPr lang="en-US" altLang="zh-CN" dirty="0"/>
              <a:t>)</a:t>
            </a:r>
            <a:r>
              <a:rPr lang="zh-CN" altLang="en-US" dirty="0"/>
              <a:t>和沃 伦</a:t>
            </a:r>
            <a:r>
              <a:rPr lang="en-US" altLang="zh-CN" dirty="0"/>
              <a:t>·</a:t>
            </a:r>
            <a:r>
              <a:rPr lang="zh-CN" altLang="en-US" dirty="0"/>
              <a:t>斯密特 </a:t>
            </a:r>
            <a:r>
              <a:rPr lang="en-US" altLang="zh-CN" dirty="0"/>
              <a:t>(Wo r </a:t>
            </a:r>
            <a:r>
              <a:rPr lang="en-US" altLang="zh-CN" dirty="0" err="1"/>
              <a:t>r</a:t>
            </a:r>
            <a:r>
              <a:rPr lang="en-US" altLang="zh-CN" dirty="0"/>
              <a:t> </a:t>
            </a:r>
            <a:r>
              <a:rPr lang="en-US" altLang="zh-CN" dirty="0" err="1"/>
              <a:t>enSchmi</a:t>
            </a:r>
            <a:r>
              <a:rPr lang="en-US" altLang="zh-CN" dirty="0"/>
              <a:t> d t)</a:t>
            </a:r>
            <a:r>
              <a:rPr lang="zh-CN" altLang="en-US" dirty="0"/>
              <a:t>于１９５８年提出的</a:t>
            </a:r>
            <a:r>
              <a:rPr lang="en-US" altLang="zh-CN" dirty="0"/>
              <a:t>.</a:t>
            </a:r>
            <a:r>
              <a:rPr lang="zh-CN" altLang="en-US" dirty="0"/>
              <a:t>他们认为</a:t>
            </a:r>
            <a:r>
              <a:rPr lang="en-US" altLang="zh-CN" dirty="0"/>
              <a:t>,</a:t>
            </a:r>
            <a:r>
              <a:rPr lang="zh-CN" altLang="en-US" dirty="0"/>
              <a:t>在独裁和民主两个极端之 间存在着一系列的领导行为方式</a:t>
            </a:r>
            <a:r>
              <a:rPr lang="en-US" altLang="zh-CN" dirty="0"/>
              <a:t>,</a:t>
            </a:r>
            <a:r>
              <a:rPr lang="zh-CN" altLang="en-US" dirty="0"/>
              <a:t>构成一个连续带</a:t>
            </a:r>
            <a:r>
              <a:rPr lang="en-US" altLang="zh-CN" dirty="0"/>
              <a:t>.</a:t>
            </a:r>
            <a:endParaRPr lang="zh-CN" altLang="en-US" dirty="0"/>
          </a:p>
        </p:txBody>
      </p:sp>
      <p:pic>
        <p:nvPicPr>
          <p:cNvPr id="5" name="图片 4">
            <a:extLst>
              <a:ext uri="{FF2B5EF4-FFF2-40B4-BE49-F238E27FC236}">
                <a16:creationId xmlns:a16="http://schemas.microsoft.com/office/drawing/2014/main" xmlns="" id="{602A0FBE-7945-44CF-9A0D-EF2068E25B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85849" y="2933457"/>
            <a:ext cx="6147277" cy="3361793"/>
          </a:xfrm>
          <a:prstGeom prst="rect">
            <a:avLst/>
          </a:prstGeom>
        </p:spPr>
      </p:pic>
      <p:sp>
        <p:nvSpPr>
          <p:cNvPr id="6" name="矩形 5">
            <a:extLst>
              <a:ext uri="{FF2B5EF4-FFF2-40B4-BE49-F238E27FC236}">
                <a16:creationId xmlns:a16="http://schemas.microsoft.com/office/drawing/2014/main" xmlns="" id="{A9DFBEE1-6632-4CD0-A4D3-DDFAB0CC5CA6}"/>
              </a:ext>
            </a:extLst>
          </p:cNvPr>
          <p:cNvSpPr/>
          <p:nvPr/>
        </p:nvSpPr>
        <p:spPr>
          <a:xfrm>
            <a:off x="3977249" y="6295250"/>
            <a:ext cx="3926075" cy="400110"/>
          </a:xfrm>
          <a:prstGeom prst="rect">
            <a:avLst/>
          </a:prstGeom>
        </p:spPr>
        <p:txBody>
          <a:bodyPr wrap="none">
            <a:spAutoFit/>
          </a:bodyPr>
          <a:lstStyle/>
          <a:p>
            <a:r>
              <a:rPr lang="zh-CN" altLang="en-US" sz="2000" dirty="0">
                <a:solidFill>
                  <a:srgbClr val="0099CC"/>
                </a:solidFill>
                <a:latin typeface="+mj-ea"/>
                <a:ea typeface="+mj-ea"/>
              </a:rPr>
              <a:t>图６ ５　领导行为的连续带模式 </a:t>
            </a:r>
          </a:p>
        </p:txBody>
      </p:sp>
    </p:spTree>
    <p:extLst>
      <p:ext uri="{BB962C8B-B14F-4D97-AF65-F5344CB8AC3E}">
        <p14:creationId xmlns:p14="http://schemas.microsoft.com/office/powerpoint/2010/main" val="5498250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FF618E8-A11F-4191-AACA-3C6CD7C6B82A}"/>
              </a:ext>
            </a:extLst>
          </p:cNvPr>
          <p:cNvSpPr>
            <a:spLocks noGrp="1"/>
          </p:cNvSpPr>
          <p:nvPr>
            <p:ph type="title"/>
          </p:nvPr>
        </p:nvSpPr>
        <p:spPr/>
        <p:txBody>
          <a:bodyPr>
            <a:normAutofit fontScale="90000"/>
          </a:bodyPr>
          <a:lstStyle/>
          <a:p>
            <a:r>
              <a:rPr lang="zh-CN" altLang="en-US" dirty="0"/>
              <a:t>第六章 领导理论及应用</a:t>
            </a:r>
          </a:p>
        </p:txBody>
      </p:sp>
    </p:spTree>
    <p:extLst>
      <p:ext uri="{BB962C8B-B14F-4D97-AF65-F5344CB8AC3E}">
        <p14:creationId xmlns:p14="http://schemas.microsoft.com/office/powerpoint/2010/main" val="251580363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0956BCE-39DC-43BA-AF16-412D236234E9}"/>
              </a:ext>
            </a:extLst>
          </p:cNvPr>
          <p:cNvSpPr>
            <a:spLocks noGrp="1"/>
          </p:cNvSpPr>
          <p:nvPr>
            <p:ph type="title"/>
          </p:nvPr>
        </p:nvSpPr>
        <p:spPr/>
        <p:txBody>
          <a:bodyPr/>
          <a:lstStyle/>
          <a:p>
            <a:r>
              <a:rPr lang="zh-CN" altLang="en-US" dirty="0"/>
              <a:t>六、 阿吉里斯的不成熟</a:t>
            </a:r>
            <a:r>
              <a:rPr lang="en-US" altLang="zh-CN" dirty="0"/>
              <a:t>—</a:t>
            </a:r>
            <a:r>
              <a:rPr lang="zh-CN" altLang="en-US" dirty="0"/>
              <a:t>成熟理论</a:t>
            </a:r>
          </a:p>
        </p:txBody>
      </p:sp>
      <p:sp>
        <p:nvSpPr>
          <p:cNvPr id="3" name="内容占位符 2">
            <a:extLst>
              <a:ext uri="{FF2B5EF4-FFF2-40B4-BE49-F238E27FC236}">
                <a16:creationId xmlns:a16="http://schemas.microsoft.com/office/drawing/2014/main" xmlns="" id="{3BA4E84D-058E-4458-97C1-3D398F017963}"/>
              </a:ext>
            </a:extLst>
          </p:cNvPr>
          <p:cNvSpPr>
            <a:spLocks noGrp="1"/>
          </p:cNvSpPr>
          <p:nvPr>
            <p:ph idx="1"/>
          </p:nvPr>
        </p:nvSpPr>
        <p:spPr/>
        <p:txBody>
          <a:bodyPr/>
          <a:lstStyle/>
          <a:p>
            <a:r>
              <a:rPr lang="zh-CN" altLang="en-US" dirty="0"/>
              <a:t>         美国哈佛大学著名学者克里斯􀅰阿吉里斯 </a:t>
            </a:r>
            <a:r>
              <a:rPr lang="en-US" altLang="zh-CN" dirty="0"/>
              <a:t>( </a:t>
            </a:r>
            <a:r>
              <a:rPr lang="en-US" altLang="zh-CN" dirty="0" err="1"/>
              <a:t>Chr</a:t>
            </a:r>
            <a:r>
              <a:rPr lang="en-US" altLang="zh-CN" dirty="0"/>
              <a:t> </a:t>
            </a:r>
            <a:r>
              <a:rPr lang="en-US" altLang="zh-CN" dirty="0" err="1"/>
              <a:t>i</a:t>
            </a:r>
            <a:r>
              <a:rPr lang="en-US" altLang="zh-CN" dirty="0"/>
              <a:t> </a:t>
            </a:r>
            <a:r>
              <a:rPr lang="en-US" altLang="zh-CN" dirty="0" err="1"/>
              <a:t>sAr</a:t>
            </a:r>
            <a:r>
              <a:rPr lang="en-US" altLang="zh-CN" dirty="0"/>
              <a:t> </a:t>
            </a:r>
            <a:r>
              <a:rPr lang="en-US" altLang="zh-CN" dirty="0" err="1"/>
              <a:t>gy</a:t>
            </a:r>
            <a:r>
              <a:rPr lang="en-US" altLang="zh-CN" dirty="0"/>
              <a:t> r </a:t>
            </a:r>
            <a:r>
              <a:rPr lang="en-US" altLang="zh-CN" dirty="0" err="1"/>
              <a:t>i</a:t>
            </a:r>
            <a:r>
              <a:rPr lang="en-US" altLang="zh-CN" dirty="0"/>
              <a:t> s)</a:t>
            </a:r>
            <a:r>
              <a:rPr lang="zh-CN" altLang="en-US" dirty="0"/>
              <a:t>在耶鲁大学</a:t>
            </a:r>
            <a:r>
              <a:rPr lang="en-US" altLang="zh-CN" dirty="0"/>
              <a:t>,</a:t>
            </a:r>
            <a:r>
              <a:rPr lang="zh-CN" altLang="en-US" dirty="0"/>
              <a:t>曾研究过工 业组织</a:t>
            </a:r>
            <a:r>
              <a:rPr lang="en-US" altLang="zh-CN" dirty="0"/>
              <a:t>,</a:t>
            </a:r>
            <a:r>
              <a:rPr lang="zh-CN" altLang="en-US" dirty="0"/>
              <a:t>探索领导者的领导方式对下级成长的影响</a:t>
            </a:r>
            <a:r>
              <a:rPr lang="en-US" altLang="zh-CN" dirty="0"/>
              <a:t>.</a:t>
            </a:r>
            <a:r>
              <a:rPr lang="zh-CN" altLang="en-US" dirty="0"/>
              <a:t>他认为</a:t>
            </a:r>
            <a:r>
              <a:rPr lang="en-US" altLang="zh-CN" dirty="0"/>
              <a:t>,</a:t>
            </a:r>
            <a:r>
              <a:rPr lang="zh-CN" altLang="en-US" dirty="0"/>
              <a:t>一个人由不成熟转变为成熟 的过程</a:t>
            </a:r>
            <a:r>
              <a:rPr lang="en-US" altLang="zh-CN" dirty="0"/>
              <a:t>,</a:t>
            </a:r>
            <a:r>
              <a:rPr lang="zh-CN" altLang="en-US" dirty="0"/>
              <a:t>会发生七个方面的转变</a:t>
            </a:r>
            <a:r>
              <a:rPr lang="en-US" altLang="zh-CN" dirty="0"/>
              <a:t>,</a:t>
            </a:r>
            <a:r>
              <a:rPr lang="zh-CN" altLang="en-US" dirty="0"/>
              <a:t>如图６ ６所示</a:t>
            </a:r>
            <a:r>
              <a:rPr lang="en-US" altLang="zh-CN" dirty="0"/>
              <a:t>. </a:t>
            </a:r>
            <a:endParaRPr lang="zh-CN" altLang="en-US" dirty="0"/>
          </a:p>
        </p:txBody>
      </p:sp>
      <p:pic>
        <p:nvPicPr>
          <p:cNvPr id="5" name="图片 4">
            <a:extLst>
              <a:ext uri="{FF2B5EF4-FFF2-40B4-BE49-F238E27FC236}">
                <a16:creationId xmlns:a16="http://schemas.microsoft.com/office/drawing/2014/main" xmlns="" id="{FFC41D12-34B6-4613-BFBA-F1E6DA0639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65545" y="2979739"/>
            <a:ext cx="6987885" cy="3196727"/>
          </a:xfrm>
          <a:prstGeom prst="rect">
            <a:avLst/>
          </a:prstGeom>
        </p:spPr>
      </p:pic>
      <p:sp>
        <p:nvSpPr>
          <p:cNvPr id="6" name="矩形 5">
            <a:extLst>
              <a:ext uri="{FF2B5EF4-FFF2-40B4-BE49-F238E27FC236}">
                <a16:creationId xmlns:a16="http://schemas.microsoft.com/office/drawing/2014/main" xmlns="" id="{55BD9C21-9A8F-41FD-B656-091295277256}"/>
              </a:ext>
            </a:extLst>
          </p:cNvPr>
          <p:cNvSpPr/>
          <p:nvPr/>
        </p:nvSpPr>
        <p:spPr>
          <a:xfrm>
            <a:off x="3703081" y="6295250"/>
            <a:ext cx="4107215" cy="400110"/>
          </a:xfrm>
          <a:prstGeom prst="rect">
            <a:avLst/>
          </a:prstGeom>
        </p:spPr>
        <p:txBody>
          <a:bodyPr wrap="none">
            <a:spAutoFit/>
          </a:bodyPr>
          <a:lstStyle/>
          <a:p>
            <a:r>
              <a:rPr lang="zh-CN" altLang="en-US" sz="2000" dirty="0">
                <a:solidFill>
                  <a:srgbClr val="0099CC"/>
                </a:solidFill>
                <a:latin typeface="+mj-ea"/>
                <a:ea typeface="+mj-ea"/>
              </a:rPr>
              <a:t>图６ ６　由不成熟到成熟转变比较</a:t>
            </a:r>
          </a:p>
        </p:txBody>
      </p:sp>
    </p:spTree>
    <p:extLst>
      <p:ext uri="{BB962C8B-B14F-4D97-AF65-F5344CB8AC3E}">
        <p14:creationId xmlns:p14="http://schemas.microsoft.com/office/powerpoint/2010/main" val="39229102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64CF1EE-12EA-4125-B128-131B9ACCF40C}"/>
              </a:ext>
            </a:extLst>
          </p:cNvPr>
          <p:cNvSpPr>
            <a:spLocks noGrp="1"/>
          </p:cNvSpPr>
          <p:nvPr>
            <p:ph type="title"/>
          </p:nvPr>
        </p:nvSpPr>
        <p:spPr/>
        <p:txBody>
          <a:bodyPr/>
          <a:lstStyle/>
          <a:p>
            <a:r>
              <a:rPr lang="zh-CN" altLang="en-US" dirty="0"/>
              <a:t>第四节　领 导 艺 术　</a:t>
            </a:r>
          </a:p>
        </p:txBody>
      </p:sp>
      <p:sp>
        <p:nvSpPr>
          <p:cNvPr id="3" name="内容占位符 2">
            <a:extLst>
              <a:ext uri="{FF2B5EF4-FFF2-40B4-BE49-F238E27FC236}">
                <a16:creationId xmlns:a16="http://schemas.microsoft.com/office/drawing/2014/main" xmlns="" id="{E57FF0D5-FB5C-45E1-BEF8-EE5D8E882201}"/>
              </a:ext>
            </a:extLst>
          </p:cNvPr>
          <p:cNvSpPr>
            <a:spLocks noGrp="1"/>
          </p:cNvSpPr>
          <p:nvPr>
            <p:ph idx="1"/>
          </p:nvPr>
        </p:nvSpPr>
        <p:spPr/>
        <p:txBody>
          <a:bodyPr/>
          <a:lstStyle/>
          <a:p>
            <a:r>
              <a:rPr lang="zh-CN" altLang="en-US" dirty="0"/>
              <a:t>一、 领导艺术的含义及特征</a:t>
            </a:r>
            <a:r>
              <a:rPr lang="zh-CN" altLang="en-US" sz="2000" dirty="0"/>
              <a:t>　</a:t>
            </a:r>
            <a:endParaRPr lang="en-US" altLang="zh-CN" sz="2000" dirty="0"/>
          </a:p>
          <a:p>
            <a:r>
              <a:rPr lang="en-US" altLang="zh-CN" sz="2000" dirty="0"/>
              <a:t>     </a:t>
            </a:r>
            <a:r>
              <a:rPr lang="zh-CN" altLang="en-US" sz="2000" dirty="0"/>
              <a:t> 所谓领导艺术</a:t>
            </a:r>
            <a:r>
              <a:rPr lang="en-US" altLang="zh-CN" sz="2000" dirty="0"/>
              <a:t>,</a:t>
            </a:r>
            <a:r>
              <a:rPr lang="zh-CN" altLang="en-US" sz="2000" dirty="0"/>
              <a:t>就是领导者在一定知识、经验和辩证思维的基础上</a:t>
            </a:r>
            <a:r>
              <a:rPr lang="en-US" altLang="zh-CN" sz="2000" dirty="0"/>
              <a:t>,</a:t>
            </a:r>
            <a:r>
              <a:rPr lang="zh-CN" altLang="en-US" sz="2000" dirty="0"/>
              <a:t>富有创造性地运 用领导原则和方法的才能</a:t>
            </a:r>
            <a:r>
              <a:rPr lang="en-US" altLang="zh-CN" sz="2000" dirty="0"/>
              <a:t>. </a:t>
            </a:r>
          </a:p>
          <a:p>
            <a:r>
              <a:rPr lang="en-US" altLang="zh-CN" sz="2000" dirty="0"/>
              <a:t>      </a:t>
            </a:r>
            <a:r>
              <a:rPr lang="zh-CN" altLang="en-US" sz="2000" dirty="0"/>
              <a:t>领导艺术是领导活动中科学性和艺术性的完整统一</a:t>
            </a:r>
            <a:r>
              <a:rPr lang="en-US" altLang="zh-CN" sz="2000" dirty="0"/>
              <a:t>,</a:t>
            </a:r>
            <a:r>
              <a:rPr lang="zh-CN" altLang="en-US" sz="2000" dirty="0"/>
              <a:t>包括经验的积累和实践的技巧</a:t>
            </a:r>
            <a:r>
              <a:rPr lang="en-US" altLang="zh-CN" sz="2000" dirty="0"/>
              <a:t>, </a:t>
            </a:r>
            <a:r>
              <a:rPr lang="zh-CN" altLang="en-US" sz="2000" dirty="0"/>
              <a:t>并具有创造性、非模式化、直觉性和随机性等特征</a:t>
            </a:r>
            <a:r>
              <a:rPr lang="en-US" altLang="zh-CN" dirty="0"/>
              <a:t>. </a:t>
            </a:r>
            <a:endParaRPr lang="zh-CN" altLang="en-US" dirty="0"/>
          </a:p>
        </p:txBody>
      </p:sp>
    </p:spTree>
    <p:extLst>
      <p:ext uri="{BB962C8B-B14F-4D97-AF65-F5344CB8AC3E}">
        <p14:creationId xmlns:p14="http://schemas.microsoft.com/office/powerpoint/2010/main" val="344894096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F0F4566-4D8F-4065-AF0D-CA4CBC71B17D}"/>
              </a:ext>
            </a:extLst>
          </p:cNvPr>
          <p:cNvSpPr>
            <a:spLocks noGrp="1"/>
          </p:cNvSpPr>
          <p:nvPr>
            <p:ph type="title"/>
          </p:nvPr>
        </p:nvSpPr>
        <p:spPr/>
        <p:txBody>
          <a:bodyPr/>
          <a:lstStyle/>
          <a:p>
            <a:r>
              <a:rPr lang="zh-CN" altLang="en-US" dirty="0"/>
              <a:t>二、 领导艺术的主要内容</a:t>
            </a:r>
          </a:p>
        </p:txBody>
      </p:sp>
      <p:sp>
        <p:nvSpPr>
          <p:cNvPr id="3" name="内容占位符 2">
            <a:extLst>
              <a:ext uri="{FF2B5EF4-FFF2-40B4-BE49-F238E27FC236}">
                <a16:creationId xmlns:a16="http://schemas.microsoft.com/office/drawing/2014/main" xmlns="" id="{DC148390-CBDC-42B9-8D7A-DDA200693CF9}"/>
              </a:ext>
            </a:extLst>
          </p:cNvPr>
          <p:cNvSpPr>
            <a:spLocks noGrp="1"/>
          </p:cNvSpPr>
          <p:nvPr>
            <p:ph idx="1"/>
          </p:nvPr>
        </p:nvSpPr>
        <p:spPr/>
        <p:txBody>
          <a:bodyPr/>
          <a:lstStyle/>
          <a:p>
            <a:r>
              <a:rPr lang="en-US" altLang="zh-CN" sz="2800" dirty="0"/>
              <a:t>(</a:t>
            </a:r>
            <a:r>
              <a:rPr lang="zh-CN" altLang="en-US" sz="2800" dirty="0"/>
              <a:t>一</a:t>
            </a:r>
            <a:r>
              <a:rPr lang="en-US" altLang="zh-CN" sz="2800" dirty="0"/>
              <a:t>)</a:t>
            </a:r>
            <a:r>
              <a:rPr lang="zh-CN" altLang="en-US" sz="2800" dirty="0"/>
              <a:t>领导者的用人艺术 </a:t>
            </a:r>
            <a:endParaRPr lang="en-US" altLang="zh-CN" sz="2800" dirty="0"/>
          </a:p>
          <a:p>
            <a:r>
              <a:rPr lang="zh-CN" altLang="en-US" b="1" dirty="0"/>
              <a:t>１ 择人艺术 </a:t>
            </a:r>
            <a:endParaRPr lang="en-US" altLang="zh-CN" b="1" dirty="0"/>
          </a:p>
          <a:p>
            <a:r>
              <a:rPr lang="en-US" altLang="zh-CN" dirty="0"/>
              <a:t>       </a:t>
            </a:r>
            <a:r>
              <a:rPr lang="zh-CN" altLang="en-US" dirty="0"/>
              <a:t>选择人才首先先要对所需、所用之人有一个较全面的了解</a:t>
            </a:r>
            <a:r>
              <a:rPr lang="en-US" altLang="zh-CN" dirty="0"/>
              <a:t>,</a:t>
            </a:r>
            <a:r>
              <a:rPr lang="zh-CN" altLang="en-US" dirty="0"/>
              <a:t>在 “知人”的基础上才有可 能选择合适的人才</a:t>
            </a:r>
            <a:r>
              <a:rPr lang="en-US" altLang="zh-CN" dirty="0"/>
              <a:t>,“</a:t>
            </a:r>
            <a:r>
              <a:rPr lang="zh-CN" altLang="en-US" dirty="0"/>
              <a:t>知人”就成为领导者用人的第一要素和前提</a:t>
            </a:r>
            <a:r>
              <a:rPr lang="en-US" altLang="zh-CN" dirty="0"/>
              <a:t>.</a:t>
            </a:r>
          </a:p>
          <a:p>
            <a:r>
              <a:rPr lang="zh-CN" altLang="en-US" dirty="0"/>
              <a:t>       其次</a:t>
            </a:r>
            <a:r>
              <a:rPr lang="en-US" altLang="zh-CN" dirty="0"/>
              <a:t>,</a:t>
            </a:r>
            <a:r>
              <a:rPr lang="zh-CN" altLang="en-US" dirty="0"/>
              <a:t>领导者应制定形成选择人才的机制</a:t>
            </a:r>
            <a:r>
              <a:rPr lang="en-US" altLang="zh-CN" dirty="0"/>
              <a:t>.</a:t>
            </a:r>
          </a:p>
          <a:p>
            <a:r>
              <a:rPr lang="zh-CN" altLang="en-US" b="1" dirty="0"/>
              <a:t>２ 人才管理艺术 </a:t>
            </a:r>
            <a:endParaRPr lang="en-US" altLang="zh-CN" b="1" dirty="0"/>
          </a:p>
          <a:p>
            <a:r>
              <a:rPr lang="en-US" altLang="zh-CN" dirty="0"/>
              <a:t>( </a:t>
            </a:r>
            <a:r>
              <a:rPr lang="zh-CN" altLang="en-US" dirty="0"/>
              <a:t>１</a:t>
            </a:r>
            <a:r>
              <a:rPr lang="en-US" altLang="zh-CN" dirty="0"/>
              <a:t>)“</a:t>
            </a:r>
            <a:r>
              <a:rPr lang="zh-CN" altLang="en-US" dirty="0"/>
              <a:t>人尽其才”</a:t>
            </a:r>
            <a:r>
              <a:rPr lang="en-US" altLang="zh-CN" dirty="0"/>
              <a:t>. ( </a:t>
            </a:r>
            <a:r>
              <a:rPr lang="zh-CN" altLang="en-US" dirty="0"/>
              <a:t>２</a:t>
            </a:r>
            <a:r>
              <a:rPr lang="en-US" altLang="zh-CN" dirty="0"/>
              <a:t>)</a:t>
            </a:r>
            <a:r>
              <a:rPr lang="zh-CN" altLang="en-US" dirty="0"/>
              <a:t>用人也要 “疑”</a:t>
            </a:r>
            <a:r>
              <a:rPr lang="en-US" altLang="zh-CN" dirty="0"/>
              <a:t>. ( </a:t>
            </a:r>
            <a:r>
              <a:rPr lang="zh-CN" altLang="en-US" dirty="0"/>
              <a:t>３</a:t>
            </a:r>
            <a:r>
              <a:rPr lang="en-US" altLang="zh-CN" dirty="0"/>
              <a:t>)</a:t>
            </a:r>
            <a:r>
              <a:rPr lang="zh-CN" altLang="en-US" dirty="0"/>
              <a:t>保持与下属的友好关系</a:t>
            </a:r>
            <a:r>
              <a:rPr lang="en-US" altLang="zh-CN" dirty="0"/>
              <a:t>.</a:t>
            </a:r>
          </a:p>
          <a:p>
            <a:endParaRPr lang="en-US" altLang="zh-CN" dirty="0"/>
          </a:p>
        </p:txBody>
      </p:sp>
    </p:spTree>
    <p:extLst>
      <p:ext uri="{BB962C8B-B14F-4D97-AF65-F5344CB8AC3E}">
        <p14:creationId xmlns:p14="http://schemas.microsoft.com/office/powerpoint/2010/main" val="31509642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AADCE5DA-CEA4-47AB-968E-7808A1737139}"/>
              </a:ext>
            </a:extLst>
          </p:cNvPr>
          <p:cNvSpPr>
            <a:spLocks noGrp="1"/>
          </p:cNvSpPr>
          <p:nvPr>
            <p:ph idx="1"/>
          </p:nvPr>
        </p:nvSpPr>
        <p:spPr>
          <a:xfrm>
            <a:off x="1324432" y="281354"/>
            <a:ext cx="10034138" cy="6576646"/>
          </a:xfrm>
        </p:spPr>
        <p:txBody>
          <a:bodyPr>
            <a:normAutofit lnSpcReduction="10000"/>
          </a:bodyPr>
          <a:lstStyle/>
          <a:p>
            <a:r>
              <a:rPr lang="en-US" altLang="zh-CN" sz="2800" dirty="0"/>
              <a:t>(</a:t>
            </a:r>
            <a:r>
              <a:rPr lang="zh-CN" altLang="en-US" sz="2800" dirty="0"/>
              <a:t>二</a:t>
            </a:r>
            <a:r>
              <a:rPr lang="en-US" altLang="zh-CN" sz="2800" dirty="0"/>
              <a:t>)</a:t>
            </a:r>
            <a:r>
              <a:rPr lang="zh-CN" altLang="en-US" sz="2800" dirty="0"/>
              <a:t>领导者的用权艺术 </a:t>
            </a:r>
            <a:endParaRPr lang="en-US" altLang="zh-CN" sz="2800" dirty="0"/>
          </a:p>
          <a:p>
            <a:r>
              <a:rPr lang="zh-CN" altLang="en-US" b="1" dirty="0"/>
              <a:t>１ 巩固权力 </a:t>
            </a:r>
            <a:endParaRPr lang="en-US" altLang="zh-CN" b="1" dirty="0"/>
          </a:p>
          <a:p>
            <a:r>
              <a:rPr lang="en-US" altLang="zh-CN" dirty="0"/>
              <a:t>       ( </a:t>
            </a:r>
            <a:r>
              <a:rPr lang="zh-CN" altLang="en-US" dirty="0"/>
              <a:t>１</a:t>
            </a:r>
            <a:r>
              <a:rPr lang="en-US" altLang="zh-CN" dirty="0"/>
              <a:t>)</a:t>
            </a:r>
            <a:r>
              <a:rPr lang="zh-CN" altLang="en-US" dirty="0"/>
              <a:t>保持适度的距离感</a:t>
            </a:r>
            <a:r>
              <a:rPr lang="en-US" altLang="zh-CN" dirty="0"/>
              <a:t>.</a:t>
            </a:r>
            <a:r>
              <a:rPr lang="zh-CN" altLang="en-US" dirty="0"/>
              <a:t> </a:t>
            </a:r>
            <a:r>
              <a:rPr lang="en-US" altLang="zh-CN" dirty="0"/>
              <a:t>( </a:t>
            </a:r>
            <a:r>
              <a:rPr lang="zh-CN" altLang="en-US" dirty="0"/>
              <a:t>２</a:t>
            </a:r>
            <a:r>
              <a:rPr lang="en-US" altLang="zh-CN" dirty="0"/>
              <a:t>)</a:t>
            </a:r>
            <a:r>
              <a:rPr lang="zh-CN" altLang="en-US" dirty="0"/>
              <a:t>坚决果断</a:t>
            </a:r>
            <a:r>
              <a:rPr lang="en-US" altLang="zh-CN" dirty="0"/>
              <a:t>.</a:t>
            </a:r>
            <a:r>
              <a:rPr lang="zh-CN" altLang="en-US" dirty="0"/>
              <a:t> </a:t>
            </a:r>
            <a:r>
              <a:rPr lang="en-US" altLang="zh-CN" dirty="0"/>
              <a:t>( </a:t>
            </a:r>
            <a:r>
              <a:rPr lang="zh-CN" altLang="en-US" dirty="0"/>
              <a:t>３</a:t>
            </a:r>
            <a:r>
              <a:rPr lang="en-US" altLang="zh-CN" dirty="0"/>
              <a:t>)</a:t>
            </a:r>
            <a:r>
              <a:rPr lang="zh-CN" altLang="en-US" dirty="0"/>
              <a:t>协调各方面的关系</a:t>
            </a:r>
            <a:r>
              <a:rPr lang="en-US" altLang="zh-CN" dirty="0"/>
              <a:t>.</a:t>
            </a:r>
          </a:p>
          <a:p>
            <a:r>
              <a:rPr lang="zh-CN" altLang="en-US" b="1" dirty="0"/>
              <a:t>２ 分配权力 </a:t>
            </a:r>
            <a:endParaRPr lang="en-US" altLang="zh-CN" b="1" dirty="0"/>
          </a:p>
          <a:p>
            <a:r>
              <a:rPr lang="en-US" altLang="zh-CN" dirty="0"/>
              <a:t>       ( </a:t>
            </a:r>
            <a:r>
              <a:rPr lang="zh-CN" altLang="en-US" dirty="0"/>
              <a:t>１</a:t>
            </a:r>
            <a:r>
              <a:rPr lang="en-US" altLang="zh-CN" dirty="0"/>
              <a:t>)</a:t>
            </a:r>
            <a:r>
              <a:rPr lang="zh-CN" altLang="en-US" dirty="0"/>
              <a:t>大胆放手</a:t>
            </a:r>
            <a:r>
              <a:rPr lang="en-US" altLang="zh-CN" dirty="0"/>
              <a:t>.</a:t>
            </a:r>
            <a:r>
              <a:rPr lang="zh-CN" altLang="en-US" dirty="0"/>
              <a:t> </a:t>
            </a:r>
            <a:r>
              <a:rPr lang="en-US" altLang="zh-CN" dirty="0"/>
              <a:t>( </a:t>
            </a:r>
            <a:r>
              <a:rPr lang="zh-CN" altLang="en-US" dirty="0"/>
              <a:t>２</a:t>
            </a:r>
            <a:r>
              <a:rPr lang="en-US" altLang="zh-CN" dirty="0"/>
              <a:t>)</a:t>
            </a:r>
            <a:r>
              <a:rPr lang="zh-CN" altLang="en-US" dirty="0"/>
              <a:t>适当超脱</a:t>
            </a:r>
            <a:r>
              <a:rPr lang="en-US" altLang="zh-CN" dirty="0"/>
              <a:t>.</a:t>
            </a:r>
            <a:r>
              <a:rPr lang="zh-CN" altLang="en-US" dirty="0"/>
              <a:t> </a:t>
            </a:r>
            <a:r>
              <a:rPr lang="en-US" altLang="zh-CN" dirty="0"/>
              <a:t>( </a:t>
            </a:r>
            <a:r>
              <a:rPr lang="zh-CN" altLang="en-US" dirty="0"/>
              <a:t>３</a:t>
            </a:r>
            <a:r>
              <a:rPr lang="en-US" altLang="zh-CN" dirty="0"/>
              <a:t>)</a:t>
            </a:r>
            <a:r>
              <a:rPr lang="zh-CN" altLang="en-US" dirty="0"/>
              <a:t>虚怀宽宏</a:t>
            </a:r>
            <a:r>
              <a:rPr lang="en-US" altLang="zh-CN" dirty="0"/>
              <a:t>.</a:t>
            </a:r>
          </a:p>
          <a:p>
            <a:r>
              <a:rPr lang="en-US" altLang="zh-CN" sz="2800" dirty="0"/>
              <a:t>(</a:t>
            </a:r>
            <a:r>
              <a:rPr lang="zh-CN" altLang="en-US" sz="2800" dirty="0"/>
              <a:t>三</a:t>
            </a:r>
            <a:r>
              <a:rPr lang="en-US" altLang="zh-CN" sz="2800" dirty="0"/>
              <a:t>)</a:t>
            </a:r>
            <a:r>
              <a:rPr lang="zh-CN" altLang="en-US" sz="2800" dirty="0"/>
              <a:t>领导者的授权艺术 </a:t>
            </a:r>
            <a:endParaRPr lang="en-US" altLang="zh-CN" sz="2800" dirty="0"/>
          </a:p>
          <a:p>
            <a:r>
              <a:rPr lang="zh-CN" altLang="en-US" b="1" dirty="0"/>
              <a:t>      １ 适度授权 ２因材授权３．信任支持 ４．授权与控制相结合 </a:t>
            </a:r>
            <a:endParaRPr lang="en-US" altLang="zh-CN" b="1" dirty="0"/>
          </a:p>
          <a:p>
            <a:r>
              <a:rPr lang="en-US" altLang="zh-CN" sz="2800" dirty="0"/>
              <a:t>(</a:t>
            </a:r>
            <a:r>
              <a:rPr lang="zh-CN" altLang="en-US" sz="2800" dirty="0"/>
              <a:t>四</a:t>
            </a:r>
            <a:r>
              <a:rPr lang="en-US" altLang="zh-CN" sz="2800" dirty="0"/>
              <a:t>)</a:t>
            </a:r>
            <a:r>
              <a:rPr lang="zh-CN" altLang="en-US" sz="2800" dirty="0"/>
              <a:t>领导者的决策艺术 </a:t>
            </a:r>
            <a:endParaRPr lang="en-US" altLang="zh-CN" sz="2800" dirty="0"/>
          </a:p>
          <a:p>
            <a:r>
              <a:rPr lang="zh-CN" altLang="en-US" b="1" dirty="0"/>
              <a:t>        １ 深谋远虑、决胜千里的决策艺术 </a:t>
            </a:r>
            <a:endParaRPr lang="en-US" altLang="zh-CN" b="1" dirty="0"/>
          </a:p>
          <a:p>
            <a:r>
              <a:rPr lang="en-US" altLang="zh-CN" dirty="0"/>
              <a:t>         ( </a:t>
            </a:r>
            <a:r>
              <a:rPr lang="zh-CN" altLang="en-US" dirty="0"/>
              <a:t>１</a:t>
            </a:r>
            <a:r>
              <a:rPr lang="en-US" altLang="zh-CN" dirty="0"/>
              <a:t>)</a:t>
            </a:r>
            <a:r>
              <a:rPr lang="zh-CN" altLang="en-US" dirty="0"/>
              <a:t>纵观全局</a:t>
            </a:r>
            <a:r>
              <a:rPr lang="en-US" altLang="zh-CN" dirty="0"/>
              <a:t>,</a:t>
            </a:r>
            <a:r>
              <a:rPr lang="zh-CN" altLang="en-US" dirty="0"/>
              <a:t>协调一致</a:t>
            </a:r>
            <a:r>
              <a:rPr lang="en-US" altLang="zh-CN" dirty="0"/>
              <a:t>. ( </a:t>
            </a:r>
            <a:r>
              <a:rPr lang="zh-CN" altLang="en-US" dirty="0"/>
              <a:t>２</a:t>
            </a:r>
            <a:r>
              <a:rPr lang="en-US" altLang="zh-CN" dirty="0"/>
              <a:t>)</a:t>
            </a:r>
            <a:r>
              <a:rPr lang="zh-CN" altLang="en-US" dirty="0"/>
              <a:t>着眼未来</a:t>
            </a:r>
            <a:r>
              <a:rPr lang="en-US" altLang="zh-CN" dirty="0"/>
              <a:t>,</a:t>
            </a:r>
            <a:r>
              <a:rPr lang="zh-CN" altLang="en-US" dirty="0"/>
              <a:t>从长计议</a:t>
            </a:r>
            <a:r>
              <a:rPr lang="en-US" altLang="zh-CN" dirty="0"/>
              <a:t>. ( </a:t>
            </a:r>
            <a:r>
              <a:rPr lang="zh-CN" altLang="en-US" dirty="0"/>
              <a:t>３</a:t>
            </a:r>
            <a:r>
              <a:rPr lang="en-US" altLang="zh-CN" dirty="0"/>
              <a:t>)</a:t>
            </a:r>
            <a:r>
              <a:rPr lang="zh-CN" altLang="en-US" dirty="0"/>
              <a:t>预备应变方案</a:t>
            </a:r>
            <a:r>
              <a:rPr lang="en-US" altLang="zh-CN" dirty="0"/>
              <a:t>,</a:t>
            </a:r>
            <a:r>
              <a:rPr lang="zh-CN" altLang="en-US" dirty="0"/>
              <a:t>以防不测</a:t>
            </a:r>
            <a:r>
              <a:rPr lang="en-US" altLang="zh-CN" dirty="0"/>
              <a:t>. </a:t>
            </a:r>
          </a:p>
          <a:p>
            <a:r>
              <a:rPr lang="zh-CN" altLang="en-US" b="1" dirty="0"/>
              <a:t>        ２．立足现实、量力而行的决策艺术 </a:t>
            </a:r>
            <a:endParaRPr lang="en-US" altLang="zh-CN" b="1" dirty="0"/>
          </a:p>
          <a:p>
            <a:r>
              <a:rPr lang="zh-CN" altLang="en-US" b="1" dirty="0"/>
              <a:t>        ３．勇于创新、适度冒险的决策艺术 </a:t>
            </a:r>
            <a:endParaRPr lang="en-US" altLang="zh-CN" b="1" dirty="0"/>
          </a:p>
          <a:p>
            <a:r>
              <a:rPr lang="zh-CN" altLang="en-US" b="1" dirty="0"/>
              <a:t>        ４．审时度势、当机立断的决策艺术</a:t>
            </a:r>
            <a:r>
              <a:rPr lang="zh-CN" altLang="en-US" dirty="0"/>
              <a:t> </a:t>
            </a:r>
            <a:endParaRPr lang="en-US" altLang="zh-CN" dirty="0"/>
          </a:p>
          <a:p>
            <a:endParaRPr lang="zh-CN" altLang="en-US" b="1" dirty="0"/>
          </a:p>
        </p:txBody>
      </p:sp>
    </p:spTree>
    <p:extLst>
      <p:ext uri="{BB962C8B-B14F-4D97-AF65-F5344CB8AC3E}">
        <p14:creationId xmlns:p14="http://schemas.microsoft.com/office/powerpoint/2010/main" val="261940042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EF61E198-B91C-4596-B137-CFB92E34A7EA}"/>
              </a:ext>
            </a:extLst>
          </p:cNvPr>
          <p:cNvSpPr>
            <a:spLocks noGrp="1"/>
          </p:cNvSpPr>
          <p:nvPr>
            <p:ph idx="1"/>
          </p:nvPr>
        </p:nvSpPr>
        <p:spPr>
          <a:xfrm>
            <a:off x="1324432" y="871536"/>
            <a:ext cx="10034138" cy="5627737"/>
          </a:xfrm>
        </p:spPr>
        <p:txBody>
          <a:bodyPr>
            <a:normAutofit/>
          </a:bodyPr>
          <a:lstStyle/>
          <a:p>
            <a:r>
              <a:rPr lang="en-US" altLang="zh-CN" sz="2800" dirty="0"/>
              <a:t>(</a:t>
            </a:r>
            <a:r>
              <a:rPr lang="zh-CN" altLang="en-US" sz="2800" dirty="0"/>
              <a:t>五</a:t>
            </a:r>
            <a:r>
              <a:rPr lang="en-US" altLang="zh-CN" sz="2800" dirty="0"/>
              <a:t>)</a:t>
            </a:r>
            <a:r>
              <a:rPr lang="zh-CN" altLang="en-US" sz="2800" dirty="0"/>
              <a:t>领导者的人际关系艺术 </a:t>
            </a:r>
            <a:endParaRPr lang="en-US" altLang="zh-CN" sz="2800" dirty="0"/>
          </a:p>
          <a:p>
            <a:r>
              <a:rPr lang="zh-CN" altLang="en-US" dirty="0"/>
              <a:t>       </a:t>
            </a:r>
            <a:r>
              <a:rPr lang="zh-CN" altLang="en-US" b="1" dirty="0"/>
              <a:t>１ 正确处理与上级的关系 </a:t>
            </a:r>
            <a:endParaRPr lang="en-US" altLang="zh-CN" b="1" dirty="0"/>
          </a:p>
          <a:p>
            <a:r>
              <a:rPr lang="en-US" altLang="zh-CN" dirty="0"/>
              <a:t>       ( </a:t>
            </a:r>
            <a:r>
              <a:rPr lang="zh-CN" altLang="en-US" dirty="0"/>
              <a:t>１</a:t>
            </a:r>
            <a:r>
              <a:rPr lang="en-US" altLang="zh-CN" dirty="0"/>
              <a:t>)</a:t>
            </a:r>
            <a:r>
              <a:rPr lang="zh-CN" altLang="en-US" dirty="0"/>
              <a:t>正确把握自己的角色地位</a:t>
            </a:r>
            <a:r>
              <a:rPr lang="en-US" altLang="zh-CN" dirty="0"/>
              <a:t>,</a:t>
            </a:r>
            <a:r>
              <a:rPr lang="zh-CN" altLang="en-US" dirty="0"/>
              <a:t>努力做到出力而不越位</a:t>
            </a:r>
            <a:r>
              <a:rPr lang="en-US" altLang="zh-CN" dirty="0"/>
              <a:t>. ( </a:t>
            </a:r>
            <a:r>
              <a:rPr lang="zh-CN" altLang="en-US" dirty="0"/>
              <a:t>２</a:t>
            </a:r>
            <a:r>
              <a:rPr lang="en-US" altLang="zh-CN" dirty="0"/>
              <a:t>)</a:t>
            </a:r>
            <a:r>
              <a:rPr lang="zh-CN" altLang="en-US" dirty="0"/>
              <a:t>适当调整期望、</a:t>
            </a:r>
            <a:endParaRPr lang="en-US" altLang="zh-CN" dirty="0"/>
          </a:p>
          <a:p>
            <a:r>
              <a:rPr lang="zh-CN" altLang="en-US" dirty="0"/>
              <a:t>       </a:t>
            </a:r>
            <a:r>
              <a:rPr lang="zh-CN" altLang="en-US" b="1" dirty="0"/>
              <a:t>２．正确处理与下级的关系</a:t>
            </a:r>
            <a:endParaRPr lang="en-US" altLang="zh-CN" b="1" dirty="0"/>
          </a:p>
          <a:p>
            <a:r>
              <a:rPr lang="zh-CN" altLang="en-US" dirty="0"/>
              <a:t> </a:t>
            </a:r>
            <a:r>
              <a:rPr lang="en-US" altLang="zh-CN" dirty="0"/>
              <a:t>( </a:t>
            </a:r>
            <a:r>
              <a:rPr lang="zh-CN" altLang="en-US" dirty="0"/>
              <a:t>１</a:t>
            </a:r>
            <a:r>
              <a:rPr lang="en-US" altLang="zh-CN" dirty="0"/>
              <a:t>)</a:t>
            </a:r>
            <a:r>
              <a:rPr lang="zh-CN" altLang="en-US" dirty="0"/>
              <a:t>平衡艺术</a:t>
            </a:r>
            <a:r>
              <a:rPr lang="en-US" altLang="zh-CN" dirty="0"/>
              <a:t>,</a:t>
            </a:r>
            <a:r>
              <a:rPr lang="zh-CN" altLang="en-US" dirty="0"/>
              <a:t> </a:t>
            </a:r>
            <a:r>
              <a:rPr lang="en-US" altLang="zh-CN" dirty="0"/>
              <a:t>( </a:t>
            </a:r>
            <a:r>
              <a:rPr lang="zh-CN" altLang="en-US" dirty="0"/>
              <a:t>２</a:t>
            </a:r>
            <a:r>
              <a:rPr lang="en-US" altLang="zh-CN" dirty="0"/>
              <a:t>)</a:t>
            </a:r>
            <a:r>
              <a:rPr lang="zh-CN" altLang="en-US" dirty="0"/>
              <a:t>引力艺术</a:t>
            </a:r>
            <a:r>
              <a:rPr lang="en-US" altLang="zh-CN" dirty="0"/>
              <a:t>,</a:t>
            </a:r>
            <a:r>
              <a:rPr lang="zh-CN" altLang="en-US" dirty="0"/>
              <a:t> </a:t>
            </a:r>
            <a:r>
              <a:rPr lang="en-US" altLang="zh-CN" dirty="0"/>
              <a:t>( </a:t>
            </a:r>
            <a:r>
              <a:rPr lang="zh-CN" altLang="en-US" dirty="0"/>
              <a:t>３</a:t>
            </a:r>
            <a:r>
              <a:rPr lang="en-US" altLang="zh-CN" dirty="0"/>
              <a:t>)</a:t>
            </a:r>
            <a:r>
              <a:rPr lang="zh-CN" altLang="en-US" dirty="0"/>
              <a:t>弹性控制艺术</a:t>
            </a:r>
            <a:r>
              <a:rPr lang="en-US" altLang="zh-CN" dirty="0"/>
              <a:t>,</a:t>
            </a:r>
          </a:p>
          <a:p>
            <a:r>
              <a:rPr lang="en-US" altLang="zh-CN" sz="2800" dirty="0"/>
              <a:t>(</a:t>
            </a:r>
            <a:r>
              <a:rPr lang="zh-CN" altLang="en-US" sz="2800" dirty="0"/>
              <a:t>六</a:t>
            </a:r>
            <a:r>
              <a:rPr lang="en-US" altLang="zh-CN" sz="2800" dirty="0"/>
              <a:t>)</a:t>
            </a:r>
            <a:r>
              <a:rPr lang="zh-CN" altLang="en-US" sz="2800" dirty="0"/>
              <a:t>领导者的时间管理艺术 </a:t>
            </a:r>
            <a:endParaRPr lang="en-US" altLang="zh-CN" sz="2800" dirty="0"/>
          </a:p>
          <a:p>
            <a:r>
              <a:rPr lang="zh-CN" altLang="en-US" dirty="0"/>
              <a:t>       １．养成记录自己时间消耗的习惯 ２．学会合理地使用时间 ３．提高开会的效率 </a:t>
            </a:r>
          </a:p>
          <a:p>
            <a:endParaRPr lang="zh-CN" altLang="en-US" dirty="0"/>
          </a:p>
        </p:txBody>
      </p:sp>
    </p:spTree>
    <p:extLst>
      <p:ext uri="{BB962C8B-B14F-4D97-AF65-F5344CB8AC3E}">
        <p14:creationId xmlns:p14="http://schemas.microsoft.com/office/powerpoint/2010/main" val="34325896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E70A32A-464D-4842-BD92-56EDFD834202}"/>
              </a:ext>
            </a:extLst>
          </p:cNvPr>
          <p:cNvSpPr>
            <a:spLocks noGrp="1"/>
          </p:cNvSpPr>
          <p:nvPr>
            <p:ph type="title"/>
          </p:nvPr>
        </p:nvSpPr>
        <p:spPr/>
        <p:txBody>
          <a:bodyPr/>
          <a:lstStyle/>
          <a:p>
            <a:r>
              <a:rPr lang="zh-CN" altLang="en-US" dirty="0"/>
              <a:t>第五节　管 理 沟 通　</a:t>
            </a:r>
          </a:p>
        </p:txBody>
      </p:sp>
      <p:sp>
        <p:nvSpPr>
          <p:cNvPr id="3" name="内容占位符 2">
            <a:extLst>
              <a:ext uri="{FF2B5EF4-FFF2-40B4-BE49-F238E27FC236}">
                <a16:creationId xmlns:a16="http://schemas.microsoft.com/office/drawing/2014/main" xmlns="" id="{2A6F7844-3F59-446F-A1CA-60B5CA91F1DC}"/>
              </a:ext>
            </a:extLst>
          </p:cNvPr>
          <p:cNvSpPr>
            <a:spLocks noGrp="1"/>
          </p:cNvSpPr>
          <p:nvPr>
            <p:ph idx="1"/>
          </p:nvPr>
        </p:nvSpPr>
        <p:spPr/>
        <p:txBody>
          <a:bodyPr>
            <a:normAutofit/>
          </a:bodyPr>
          <a:lstStyle/>
          <a:p>
            <a:r>
              <a:rPr lang="zh-CN" altLang="en-US" dirty="0">
                <a:solidFill>
                  <a:srgbClr val="0099CC"/>
                </a:solidFill>
              </a:rPr>
              <a:t>一、 沟通概述</a:t>
            </a:r>
            <a:r>
              <a:rPr lang="zh-CN" altLang="en-US" dirty="0"/>
              <a:t>　</a:t>
            </a:r>
          </a:p>
          <a:p>
            <a:r>
              <a:rPr lang="en-US" altLang="zh-CN" sz="2800" dirty="0"/>
              <a:t>(</a:t>
            </a:r>
            <a:r>
              <a:rPr lang="zh-CN" altLang="en-US" sz="2800" dirty="0"/>
              <a:t>一</a:t>
            </a:r>
            <a:r>
              <a:rPr lang="en-US" altLang="zh-CN" sz="2800" dirty="0"/>
              <a:t>)</a:t>
            </a:r>
            <a:r>
              <a:rPr lang="zh-CN" altLang="en-US" sz="2800" dirty="0"/>
              <a:t>沟通的含义及意义、过程、类别</a:t>
            </a:r>
          </a:p>
          <a:p>
            <a:r>
              <a:rPr lang="zh-CN" altLang="en-US" sz="2400" b="1" dirty="0"/>
              <a:t>１．沟通的含义及意义 </a:t>
            </a:r>
            <a:endParaRPr lang="en-US" altLang="zh-CN" sz="2400" b="1" dirty="0"/>
          </a:p>
          <a:p>
            <a:r>
              <a:rPr lang="en-US" altLang="zh-CN" sz="2000" dirty="0"/>
              <a:t>       </a:t>
            </a:r>
            <a:r>
              <a:rPr lang="zh-CN" altLang="en-US" sz="2000" dirty="0"/>
              <a:t>沟通是指可理解的信息或思想在两个或两个以上人群中的传递或交换的过程</a:t>
            </a:r>
            <a:r>
              <a:rPr lang="en-US" altLang="zh-CN" sz="2000" dirty="0"/>
              <a:t>,</a:t>
            </a:r>
            <a:r>
              <a:rPr lang="zh-CN" altLang="en-US" sz="2000" dirty="0"/>
              <a:t>目的是 激励或影响人的行为</a:t>
            </a:r>
            <a:r>
              <a:rPr lang="en-US" altLang="zh-CN" sz="2000" dirty="0"/>
              <a:t>.</a:t>
            </a:r>
            <a:r>
              <a:rPr lang="zh-CN" altLang="en-US" sz="2000" dirty="0"/>
              <a:t>在很大程度上</a:t>
            </a:r>
            <a:r>
              <a:rPr lang="en-US" altLang="zh-CN" sz="2000" dirty="0"/>
              <a:t>,</a:t>
            </a:r>
            <a:r>
              <a:rPr lang="zh-CN" altLang="en-US" sz="2000" dirty="0"/>
              <a:t>组织的整个领导者的工作都和沟通有关</a:t>
            </a:r>
            <a:r>
              <a:rPr lang="en-US" altLang="zh-CN" sz="2000" dirty="0"/>
              <a:t>. </a:t>
            </a:r>
          </a:p>
          <a:p>
            <a:r>
              <a:rPr lang="en-US" altLang="zh-CN" sz="2000" dirty="0"/>
              <a:t>       </a:t>
            </a:r>
            <a:r>
              <a:rPr lang="zh-CN" altLang="en-US" sz="2000" dirty="0"/>
              <a:t>一般来说</a:t>
            </a:r>
            <a:r>
              <a:rPr lang="en-US" altLang="zh-CN" sz="2000" dirty="0"/>
              <a:t>,</a:t>
            </a:r>
            <a:r>
              <a:rPr lang="zh-CN" altLang="en-US" sz="2000" dirty="0"/>
              <a:t>沟通在管理中具有以下三个方面的重要意义</a:t>
            </a:r>
            <a:r>
              <a:rPr lang="en-US" altLang="zh-CN" sz="2000" dirty="0"/>
              <a:t>. </a:t>
            </a:r>
            <a:r>
              <a:rPr lang="zh-CN" altLang="en-US" sz="2000" dirty="0"/>
              <a:t>首先</a:t>
            </a:r>
            <a:r>
              <a:rPr lang="en-US" altLang="zh-CN" sz="2000" dirty="0"/>
              <a:t>,</a:t>
            </a:r>
            <a:r>
              <a:rPr lang="zh-CN" altLang="en-US" sz="2000" dirty="0"/>
              <a:t>沟通是协调各个体、各要素</a:t>
            </a:r>
            <a:r>
              <a:rPr lang="en-US" altLang="zh-CN" sz="2000" dirty="0"/>
              <a:t>,</a:t>
            </a:r>
            <a:r>
              <a:rPr lang="zh-CN" altLang="en-US" sz="2000" dirty="0"/>
              <a:t>使组织成为一个整体的凝聚剂</a:t>
            </a:r>
            <a:r>
              <a:rPr lang="en-US" altLang="zh-CN" sz="2000" dirty="0"/>
              <a:t>;</a:t>
            </a:r>
            <a:r>
              <a:rPr lang="zh-CN" altLang="en-US" sz="2000" dirty="0"/>
              <a:t>其次</a:t>
            </a:r>
            <a:r>
              <a:rPr lang="en-US" altLang="zh-CN" sz="2000" dirty="0"/>
              <a:t>,</a:t>
            </a:r>
            <a:r>
              <a:rPr lang="zh-CN" altLang="en-US" sz="2000" dirty="0"/>
              <a:t>沟通是领 导者激励下属</a:t>
            </a:r>
            <a:r>
              <a:rPr lang="en-US" altLang="zh-CN" sz="2000" dirty="0"/>
              <a:t>,</a:t>
            </a:r>
            <a:r>
              <a:rPr lang="zh-CN" altLang="en-US" sz="2000" dirty="0"/>
              <a:t>实现领导职能的基本途径</a:t>
            </a:r>
            <a:r>
              <a:rPr lang="en-US" altLang="zh-CN" sz="2000" dirty="0"/>
              <a:t>;</a:t>
            </a:r>
            <a:r>
              <a:rPr lang="zh-CN" altLang="en-US" sz="2000" dirty="0"/>
              <a:t>最后</a:t>
            </a:r>
            <a:r>
              <a:rPr lang="en-US" altLang="zh-CN" sz="2000" dirty="0"/>
              <a:t>,</a:t>
            </a:r>
            <a:r>
              <a:rPr lang="zh-CN" altLang="en-US" sz="2000" dirty="0"/>
              <a:t>沟通是组织与外部环境之间建立联系的 桥梁</a:t>
            </a:r>
            <a:r>
              <a:rPr lang="en-US" altLang="zh-CN" sz="2000" dirty="0"/>
              <a:t>.</a:t>
            </a:r>
            <a:r>
              <a:rPr lang="zh-CN" altLang="en-US" sz="2000" dirty="0"/>
              <a:t>组织客观的社会存在使组织不得不和外部环境进行有效的沟通</a:t>
            </a:r>
            <a:r>
              <a:rPr lang="en-US" altLang="zh-CN" sz="2000" dirty="0"/>
              <a:t>. </a:t>
            </a:r>
            <a:endParaRPr lang="zh-CN" altLang="en-US" dirty="0"/>
          </a:p>
        </p:txBody>
      </p:sp>
    </p:spTree>
    <p:extLst>
      <p:ext uri="{BB962C8B-B14F-4D97-AF65-F5344CB8AC3E}">
        <p14:creationId xmlns:p14="http://schemas.microsoft.com/office/powerpoint/2010/main" val="31939224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4FE9392D-E069-42A3-95A2-341EA99BA7F5}"/>
              </a:ext>
            </a:extLst>
          </p:cNvPr>
          <p:cNvSpPr>
            <a:spLocks noGrp="1"/>
          </p:cNvSpPr>
          <p:nvPr>
            <p:ph idx="1"/>
          </p:nvPr>
        </p:nvSpPr>
        <p:spPr>
          <a:xfrm>
            <a:off x="1282229" y="547980"/>
            <a:ext cx="10034138" cy="5304930"/>
          </a:xfrm>
        </p:spPr>
        <p:txBody>
          <a:bodyPr>
            <a:normAutofit/>
          </a:bodyPr>
          <a:lstStyle/>
          <a:p>
            <a:r>
              <a:rPr lang="zh-CN" altLang="en-US" sz="2400" b="1" dirty="0"/>
              <a:t>２．沟通的过程 </a:t>
            </a:r>
            <a:endParaRPr lang="en-US" altLang="zh-CN" sz="2400" b="1" dirty="0"/>
          </a:p>
          <a:p>
            <a:endParaRPr lang="zh-CN" altLang="en-US" sz="2400" b="1" dirty="0"/>
          </a:p>
        </p:txBody>
      </p:sp>
      <p:pic>
        <p:nvPicPr>
          <p:cNvPr id="4" name="图片 3">
            <a:extLst>
              <a:ext uri="{FF2B5EF4-FFF2-40B4-BE49-F238E27FC236}">
                <a16:creationId xmlns:a16="http://schemas.microsoft.com/office/drawing/2014/main" xmlns="" id="{B9134EA5-B648-4DC4-B5EF-D60308103D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8106" y="1202984"/>
            <a:ext cx="10982763" cy="1666015"/>
          </a:xfrm>
          <a:prstGeom prst="rect">
            <a:avLst/>
          </a:prstGeom>
        </p:spPr>
      </p:pic>
      <p:sp>
        <p:nvSpPr>
          <p:cNvPr id="5" name="矩形 4">
            <a:extLst>
              <a:ext uri="{FF2B5EF4-FFF2-40B4-BE49-F238E27FC236}">
                <a16:creationId xmlns:a16="http://schemas.microsoft.com/office/drawing/2014/main" xmlns="" id="{64D1B47E-224D-4E22-B470-094B545DAF26}"/>
              </a:ext>
            </a:extLst>
          </p:cNvPr>
          <p:cNvSpPr/>
          <p:nvPr/>
        </p:nvSpPr>
        <p:spPr>
          <a:xfrm>
            <a:off x="4437201" y="3028890"/>
            <a:ext cx="2643672" cy="400110"/>
          </a:xfrm>
          <a:prstGeom prst="rect">
            <a:avLst/>
          </a:prstGeom>
        </p:spPr>
        <p:txBody>
          <a:bodyPr wrap="none">
            <a:spAutoFit/>
          </a:bodyPr>
          <a:lstStyle/>
          <a:p>
            <a:r>
              <a:rPr lang="zh-CN" altLang="en-US" sz="2000" dirty="0">
                <a:solidFill>
                  <a:srgbClr val="0099CC"/>
                </a:solidFill>
                <a:latin typeface="+mj-ea"/>
                <a:ea typeface="+mj-ea"/>
              </a:rPr>
              <a:t>图６ ７　沟通的过程 </a:t>
            </a:r>
          </a:p>
        </p:txBody>
      </p:sp>
      <p:sp>
        <p:nvSpPr>
          <p:cNvPr id="6" name="矩形 5">
            <a:extLst>
              <a:ext uri="{FF2B5EF4-FFF2-40B4-BE49-F238E27FC236}">
                <a16:creationId xmlns:a16="http://schemas.microsoft.com/office/drawing/2014/main" xmlns="" id="{02158B9F-0AE9-4086-9A47-2332C0FB9761}"/>
              </a:ext>
            </a:extLst>
          </p:cNvPr>
          <p:cNvSpPr/>
          <p:nvPr/>
        </p:nvSpPr>
        <p:spPr>
          <a:xfrm>
            <a:off x="1645920" y="3524003"/>
            <a:ext cx="9670447" cy="2862322"/>
          </a:xfrm>
          <a:prstGeom prst="rect">
            <a:avLst/>
          </a:prstGeom>
        </p:spPr>
        <p:txBody>
          <a:bodyPr wrap="square">
            <a:spAutoFit/>
          </a:bodyPr>
          <a:lstStyle/>
          <a:p>
            <a:r>
              <a:rPr lang="zh-CN" altLang="en-US" sz="2000" dirty="0">
                <a:latin typeface="+mj-ea"/>
                <a:ea typeface="+mj-ea"/>
              </a:rPr>
              <a:t>       在这个过程中,至少存在着一个发送者和一个接受者,即信息发出方和信息接受方. 信息在两者之间的传递是通过下述几个方面进行的.</a:t>
            </a:r>
            <a:endParaRPr lang="en-US" altLang="zh-CN" sz="2000" dirty="0">
              <a:latin typeface="+mj-ea"/>
              <a:ea typeface="+mj-ea"/>
            </a:endParaRPr>
          </a:p>
          <a:p>
            <a:r>
              <a:rPr lang="zh-CN" altLang="en-US" sz="2000" dirty="0">
                <a:latin typeface="+mj-ea"/>
                <a:ea typeface="+mj-ea"/>
              </a:rPr>
              <a:t>       ( １)发送者需要向接受者传送信息或者需要接受者提供信息.</a:t>
            </a:r>
            <a:endParaRPr lang="en-US" altLang="zh-CN" sz="2000" dirty="0">
              <a:latin typeface="+mj-ea"/>
              <a:ea typeface="+mj-ea"/>
            </a:endParaRPr>
          </a:p>
          <a:p>
            <a:r>
              <a:rPr lang="zh-CN" altLang="en-US" sz="2000" dirty="0">
                <a:latin typeface="+mj-ea"/>
                <a:ea typeface="+mj-ea"/>
              </a:rPr>
              <a:t>       ( ２)发送者将这些信息译成接受者能够理解的一系列符号.</a:t>
            </a:r>
            <a:endParaRPr lang="en-US" altLang="zh-CN" sz="2000" dirty="0">
              <a:latin typeface="+mj-ea"/>
              <a:ea typeface="+mj-ea"/>
            </a:endParaRPr>
          </a:p>
          <a:p>
            <a:r>
              <a:rPr lang="zh-CN" altLang="en-US" sz="2000" dirty="0">
                <a:latin typeface="+mj-ea"/>
                <a:ea typeface="+mj-ea"/>
              </a:rPr>
              <a:t>       ( ３)将上述符号传递给接受者. </a:t>
            </a:r>
            <a:endParaRPr lang="en-US" altLang="zh-CN" sz="2000" dirty="0">
              <a:latin typeface="+mj-ea"/>
              <a:ea typeface="+mj-ea"/>
            </a:endParaRPr>
          </a:p>
          <a:p>
            <a:r>
              <a:rPr lang="zh-CN" altLang="en-US" sz="2000" dirty="0">
                <a:latin typeface="+mj-ea"/>
                <a:ea typeface="+mj-ea"/>
              </a:rPr>
              <a:t>       ( ４)接受者接受这些符号.</a:t>
            </a:r>
            <a:endParaRPr lang="en-US" altLang="zh-CN" sz="2000" dirty="0">
              <a:latin typeface="+mj-ea"/>
              <a:ea typeface="+mj-ea"/>
            </a:endParaRPr>
          </a:p>
          <a:p>
            <a:r>
              <a:rPr lang="zh-CN" altLang="en-US" sz="2000" dirty="0">
                <a:latin typeface="+mj-ea"/>
                <a:ea typeface="+mj-ea"/>
              </a:rPr>
              <a:t>       ( ５)接受者将这些符号译为具有特定含义的信息. </a:t>
            </a:r>
            <a:endParaRPr lang="en-US" altLang="zh-CN" sz="2000" dirty="0">
              <a:latin typeface="+mj-ea"/>
              <a:ea typeface="+mj-ea"/>
            </a:endParaRPr>
          </a:p>
          <a:p>
            <a:r>
              <a:rPr lang="zh-CN" altLang="en-US" sz="2000" dirty="0">
                <a:latin typeface="+mj-ea"/>
                <a:ea typeface="+mj-ea"/>
              </a:rPr>
              <a:t>       ( ６)接受者理解信息的内容.</a:t>
            </a:r>
            <a:endParaRPr lang="en-US" altLang="zh-CN" sz="2000" dirty="0">
              <a:latin typeface="+mj-ea"/>
              <a:ea typeface="+mj-ea"/>
            </a:endParaRPr>
          </a:p>
          <a:p>
            <a:r>
              <a:rPr lang="zh-CN" altLang="en-US" sz="2000" dirty="0">
                <a:latin typeface="+mj-ea"/>
                <a:ea typeface="+mj-ea"/>
              </a:rPr>
              <a:t>       ( ７)发送者通过反馈来了解他想传递的信息是否被对方准确无误地接受.</a:t>
            </a:r>
          </a:p>
        </p:txBody>
      </p:sp>
    </p:spTree>
    <p:extLst>
      <p:ext uri="{BB962C8B-B14F-4D97-AF65-F5344CB8AC3E}">
        <p14:creationId xmlns:p14="http://schemas.microsoft.com/office/powerpoint/2010/main" val="403603673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294DC9CF-F02E-4570-A27A-4435E96FEF3D}"/>
              </a:ext>
            </a:extLst>
          </p:cNvPr>
          <p:cNvSpPr>
            <a:spLocks noGrp="1"/>
          </p:cNvSpPr>
          <p:nvPr>
            <p:ph idx="1"/>
          </p:nvPr>
        </p:nvSpPr>
        <p:spPr>
          <a:xfrm>
            <a:off x="1324432" y="776535"/>
            <a:ext cx="10034138" cy="5304930"/>
          </a:xfrm>
        </p:spPr>
        <p:txBody>
          <a:bodyPr>
            <a:normAutofit/>
          </a:bodyPr>
          <a:lstStyle/>
          <a:p>
            <a:r>
              <a:rPr lang="zh-CN" altLang="en-US" sz="2400" b="1" dirty="0"/>
              <a:t>３ 沟通的类别</a:t>
            </a:r>
          </a:p>
          <a:p>
            <a:r>
              <a:rPr lang="en-US" altLang="zh-CN" dirty="0"/>
              <a:t>       ( </a:t>
            </a:r>
            <a:r>
              <a:rPr lang="zh-CN" altLang="en-US" dirty="0"/>
              <a:t>１</a:t>
            </a:r>
            <a:r>
              <a:rPr lang="en-US" altLang="zh-CN" dirty="0"/>
              <a:t>)</a:t>
            </a:r>
            <a:r>
              <a:rPr lang="zh-CN" altLang="en-US" dirty="0"/>
              <a:t>按照功能划分</a:t>
            </a:r>
            <a:r>
              <a:rPr lang="en-US" altLang="zh-CN" dirty="0"/>
              <a:t>,</a:t>
            </a:r>
            <a:r>
              <a:rPr lang="zh-CN" altLang="en-US" dirty="0"/>
              <a:t>沟通可以分为工具式沟通和感情式沟通</a:t>
            </a:r>
            <a:r>
              <a:rPr lang="en-US" altLang="zh-CN" dirty="0"/>
              <a:t>.</a:t>
            </a:r>
          </a:p>
          <a:p>
            <a:r>
              <a:rPr lang="en-US" altLang="zh-CN" dirty="0"/>
              <a:t>       ( </a:t>
            </a:r>
            <a:r>
              <a:rPr lang="zh-CN" altLang="en-US" dirty="0"/>
              <a:t>２</a:t>
            </a:r>
            <a:r>
              <a:rPr lang="en-US" altLang="zh-CN" dirty="0"/>
              <a:t>)</a:t>
            </a:r>
            <a:r>
              <a:rPr lang="zh-CN" altLang="en-US" dirty="0"/>
              <a:t>按照方法划分</a:t>
            </a:r>
            <a:r>
              <a:rPr lang="en-US" altLang="zh-CN" dirty="0"/>
              <a:t>,</a:t>
            </a:r>
            <a:r>
              <a:rPr lang="zh-CN" altLang="en-US" dirty="0"/>
              <a:t>沟通可分为口头沟通、书面沟通、非语言沟通和电子媒介沟通 等</a:t>
            </a:r>
            <a:r>
              <a:rPr lang="en-US" altLang="zh-CN" dirty="0"/>
              <a:t>.</a:t>
            </a:r>
            <a:endParaRPr lang="zh-CN" altLang="en-US" dirty="0"/>
          </a:p>
          <a:p>
            <a:r>
              <a:rPr lang="en-US" altLang="zh-CN" dirty="0"/>
              <a:t>       ( </a:t>
            </a:r>
            <a:r>
              <a:rPr lang="zh-CN" altLang="en-US" dirty="0"/>
              <a:t>３</a:t>
            </a:r>
            <a:r>
              <a:rPr lang="en-US" altLang="zh-CN" dirty="0"/>
              <a:t>)</a:t>
            </a:r>
            <a:r>
              <a:rPr lang="zh-CN" altLang="en-US" dirty="0"/>
              <a:t>按照组织系统划分</a:t>
            </a:r>
            <a:r>
              <a:rPr lang="en-US" altLang="zh-CN" dirty="0"/>
              <a:t>,</a:t>
            </a:r>
            <a:r>
              <a:rPr lang="zh-CN" altLang="en-US" dirty="0"/>
              <a:t>沟通可分为正式沟通和非正式沟通</a:t>
            </a:r>
            <a:r>
              <a:rPr lang="en-US" altLang="zh-CN" dirty="0"/>
              <a:t>.</a:t>
            </a:r>
            <a:r>
              <a:rPr lang="zh-CN" altLang="en-US" dirty="0"/>
              <a:t>正式沟通指以企业正式组 织系统为渠道的信息传递</a:t>
            </a:r>
            <a:r>
              <a:rPr lang="en-US" altLang="zh-CN" dirty="0"/>
              <a:t>.</a:t>
            </a:r>
            <a:r>
              <a:rPr lang="zh-CN" altLang="en-US" dirty="0"/>
              <a:t>非正式沟通指以企业非正式组织系统或个人为渠道的信息传递</a:t>
            </a:r>
            <a:r>
              <a:rPr lang="en-US" altLang="zh-CN" dirty="0"/>
              <a:t>.     </a:t>
            </a:r>
          </a:p>
          <a:p>
            <a:r>
              <a:rPr lang="en-US" altLang="zh-CN" dirty="0"/>
              <a:t>       ( </a:t>
            </a:r>
            <a:r>
              <a:rPr lang="zh-CN" altLang="en-US" dirty="0"/>
              <a:t>４</a:t>
            </a:r>
            <a:r>
              <a:rPr lang="en-US" altLang="zh-CN" dirty="0"/>
              <a:t>)</a:t>
            </a:r>
            <a:r>
              <a:rPr lang="zh-CN" altLang="en-US" dirty="0"/>
              <a:t>按照方向划分</a:t>
            </a:r>
            <a:r>
              <a:rPr lang="en-US" altLang="zh-CN" dirty="0"/>
              <a:t>,</a:t>
            </a:r>
            <a:r>
              <a:rPr lang="zh-CN" altLang="en-US" dirty="0"/>
              <a:t>沟通可分为下行沟通、上行沟通和平行沟通</a:t>
            </a:r>
            <a:r>
              <a:rPr lang="en-US" altLang="zh-CN" dirty="0"/>
              <a:t>.</a:t>
            </a:r>
            <a:r>
              <a:rPr lang="zh-CN" altLang="en-US" dirty="0"/>
              <a:t>下行沟通指上级将 信息传达给下级</a:t>
            </a:r>
            <a:r>
              <a:rPr lang="en-US" altLang="zh-CN" dirty="0"/>
              <a:t>,</a:t>
            </a:r>
            <a:r>
              <a:rPr lang="zh-CN" altLang="en-US" dirty="0"/>
              <a:t>是由上至下的沟通</a:t>
            </a:r>
            <a:r>
              <a:rPr lang="en-US" altLang="zh-CN" dirty="0"/>
              <a:t>.</a:t>
            </a:r>
            <a:r>
              <a:rPr lang="zh-CN" altLang="en-US" dirty="0"/>
              <a:t>上行沟通指下级将信息传达给上级</a:t>
            </a:r>
            <a:r>
              <a:rPr lang="en-US" altLang="zh-CN" dirty="0"/>
              <a:t>,</a:t>
            </a:r>
            <a:r>
              <a:rPr lang="zh-CN" altLang="en-US" dirty="0"/>
              <a:t>是由下至上的 沟通</a:t>
            </a:r>
            <a:r>
              <a:rPr lang="en-US" altLang="zh-CN" dirty="0"/>
              <a:t>.</a:t>
            </a:r>
            <a:r>
              <a:rPr lang="zh-CN" altLang="en-US" dirty="0"/>
              <a:t>平行沟通指同级之间横向的信息传递</a:t>
            </a:r>
            <a:r>
              <a:rPr lang="en-US" altLang="zh-CN" dirty="0"/>
              <a:t>,</a:t>
            </a:r>
            <a:r>
              <a:rPr lang="zh-CN" altLang="en-US" dirty="0"/>
              <a:t>也称横向沟通</a:t>
            </a:r>
            <a:r>
              <a:rPr lang="en-US" altLang="zh-CN" dirty="0"/>
              <a:t>.</a:t>
            </a:r>
          </a:p>
          <a:p>
            <a:r>
              <a:rPr lang="en-US" altLang="zh-CN" dirty="0"/>
              <a:t>       ( </a:t>
            </a:r>
            <a:r>
              <a:rPr lang="zh-CN" altLang="en-US" dirty="0"/>
              <a:t>５</a:t>
            </a:r>
            <a:r>
              <a:rPr lang="en-US" altLang="zh-CN" dirty="0"/>
              <a:t>)</a:t>
            </a:r>
            <a:r>
              <a:rPr lang="zh-CN" altLang="en-US" dirty="0"/>
              <a:t>按照是否进行反馈划分</a:t>
            </a:r>
            <a:r>
              <a:rPr lang="en-US" altLang="zh-CN" dirty="0"/>
              <a:t>,</a:t>
            </a:r>
            <a:r>
              <a:rPr lang="zh-CN" altLang="en-US" dirty="0"/>
              <a:t>沟通可分为单向沟通和双向沟通</a:t>
            </a:r>
            <a:r>
              <a:rPr lang="en-US" altLang="zh-CN" dirty="0"/>
              <a:t>.</a:t>
            </a:r>
            <a:endParaRPr lang="zh-CN" altLang="en-US" dirty="0"/>
          </a:p>
        </p:txBody>
      </p:sp>
    </p:spTree>
    <p:extLst>
      <p:ext uri="{BB962C8B-B14F-4D97-AF65-F5344CB8AC3E}">
        <p14:creationId xmlns:p14="http://schemas.microsoft.com/office/powerpoint/2010/main" val="2646922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9CAFB09F-3388-442A-9DD2-93962F70A92F}"/>
              </a:ext>
            </a:extLst>
          </p:cNvPr>
          <p:cNvSpPr>
            <a:spLocks noGrp="1"/>
          </p:cNvSpPr>
          <p:nvPr>
            <p:ph idx="1"/>
          </p:nvPr>
        </p:nvSpPr>
        <p:spPr/>
        <p:txBody>
          <a:bodyPr>
            <a:normAutofit/>
          </a:bodyPr>
          <a:lstStyle/>
          <a:p>
            <a:r>
              <a:rPr lang="zh-CN" altLang="en-US" sz="2400" b="1" dirty="0"/>
              <a:t>３ 沟通的类别</a:t>
            </a:r>
          </a:p>
        </p:txBody>
      </p:sp>
      <p:pic>
        <p:nvPicPr>
          <p:cNvPr id="4" name="图片 3">
            <a:extLst>
              <a:ext uri="{FF2B5EF4-FFF2-40B4-BE49-F238E27FC236}">
                <a16:creationId xmlns:a16="http://schemas.microsoft.com/office/drawing/2014/main" xmlns="" id="{BD26C7B8-C744-4E63-888E-DACE547F419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70652" y="1865176"/>
            <a:ext cx="8941697" cy="3127647"/>
          </a:xfrm>
          <a:prstGeom prst="rect">
            <a:avLst/>
          </a:prstGeom>
        </p:spPr>
      </p:pic>
      <p:sp>
        <p:nvSpPr>
          <p:cNvPr id="5" name="矩形 4">
            <a:extLst>
              <a:ext uri="{FF2B5EF4-FFF2-40B4-BE49-F238E27FC236}">
                <a16:creationId xmlns:a16="http://schemas.microsoft.com/office/drawing/2014/main" xmlns="" id="{CEB3E268-CACA-45D8-A991-A8A35422960D}"/>
              </a:ext>
            </a:extLst>
          </p:cNvPr>
          <p:cNvSpPr/>
          <p:nvPr/>
        </p:nvSpPr>
        <p:spPr>
          <a:xfrm>
            <a:off x="1734128" y="1403511"/>
            <a:ext cx="4908716" cy="400110"/>
          </a:xfrm>
          <a:prstGeom prst="rect">
            <a:avLst/>
          </a:prstGeom>
        </p:spPr>
        <p:txBody>
          <a:bodyPr wrap="none">
            <a:spAutoFit/>
          </a:bodyPr>
          <a:lstStyle/>
          <a:p>
            <a:r>
              <a:rPr lang="zh-CN" altLang="en-US" sz="2000" dirty="0">
                <a:latin typeface="+mj-ea"/>
                <a:ea typeface="+mj-ea"/>
              </a:rPr>
              <a:t>６ ４所示. 表６ ４　各种沟通方式的比较 </a:t>
            </a:r>
          </a:p>
        </p:txBody>
      </p:sp>
    </p:spTree>
    <p:extLst>
      <p:ext uri="{BB962C8B-B14F-4D97-AF65-F5344CB8AC3E}">
        <p14:creationId xmlns:p14="http://schemas.microsoft.com/office/powerpoint/2010/main" val="6070957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a:extLst>
              <a:ext uri="{FF2B5EF4-FFF2-40B4-BE49-F238E27FC236}">
                <a16:creationId xmlns:a16="http://schemas.microsoft.com/office/drawing/2014/main" xmlns="" id="{5A51883C-A26A-4BFC-AF74-9BBF15518B0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72193" y="1294229"/>
            <a:ext cx="9853825" cy="3644927"/>
          </a:xfrm>
        </p:spPr>
      </p:pic>
      <p:sp>
        <p:nvSpPr>
          <p:cNvPr id="5" name="矩形 4">
            <a:extLst>
              <a:ext uri="{FF2B5EF4-FFF2-40B4-BE49-F238E27FC236}">
                <a16:creationId xmlns:a16="http://schemas.microsoft.com/office/drawing/2014/main" xmlns="" id="{8AF36445-7013-491C-81B0-4CB9A5E2DCC0}"/>
              </a:ext>
            </a:extLst>
          </p:cNvPr>
          <p:cNvSpPr/>
          <p:nvPr/>
        </p:nvSpPr>
        <p:spPr>
          <a:xfrm>
            <a:off x="3436013" y="635615"/>
            <a:ext cx="4439036" cy="400110"/>
          </a:xfrm>
          <a:prstGeom prst="rect">
            <a:avLst/>
          </a:prstGeom>
        </p:spPr>
        <p:txBody>
          <a:bodyPr wrap="none">
            <a:spAutoFit/>
          </a:bodyPr>
          <a:lstStyle/>
          <a:p>
            <a:r>
              <a:rPr lang="zh-CN" altLang="en-US" sz="2000" dirty="0">
                <a:solidFill>
                  <a:srgbClr val="0099CC"/>
                </a:solidFill>
                <a:latin typeface="+mj-ea"/>
                <a:ea typeface="+mj-ea"/>
              </a:rPr>
              <a:t>表６ ５　单向沟通和双向沟通的比较 </a:t>
            </a:r>
          </a:p>
        </p:txBody>
      </p:sp>
    </p:spTree>
    <p:extLst>
      <p:ext uri="{BB962C8B-B14F-4D97-AF65-F5344CB8AC3E}">
        <p14:creationId xmlns:p14="http://schemas.microsoft.com/office/powerpoint/2010/main" val="28020516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E694B627-2125-4C5C-A656-8CD28F1510C7}"/>
              </a:ext>
            </a:extLst>
          </p:cNvPr>
          <p:cNvSpPr>
            <a:spLocks noGrp="1"/>
          </p:cNvSpPr>
          <p:nvPr>
            <p:ph idx="1"/>
          </p:nvPr>
        </p:nvSpPr>
        <p:spPr/>
        <p:txBody>
          <a:bodyPr/>
          <a:lstStyle/>
          <a:p>
            <a:r>
              <a:rPr lang="zh-CN" altLang="en-US" dirty="0"/>
              <a:t>    </a:t>
            </a:r>
            <a:r>
              <a:rPr lang="en-US" altLang="zh-CN" dirty="0"/>
              <a:t>	</a:t>
            </a:r>
            <a:r>
              <a:rPr lang="zh-CN" altLang="en-US" sz="2400" dirty="0"/>
              <a:t>第一节　领导理论的基本问题</a:t>
            </a:r>
            <a:endParaRPr lang="en-US" altLang="zh-CN" sz="2400" dirty="0"/>
          </a:p>
          <a:p>
            <a:r>
              <a:rPr lang="zh-CN" altLang="en-US" sz="2400" dirty="0"/>
              <a:t>    </a:t>
            </a:r>
            <a:r>
              <a:rPr lang="en-US" altLang="zh-CN" sz="2400" dirty="0"/>
              <a:t>	</a:t>
            </a:r>
            <a:r>
              <a:rPr lang="zh-CN" altLang="en-US" sz="2400" dirty="0"/>
              <a:t>第二节　领导特质理论与领导行为理论</a:t>
            </a:r>
            <a:endParaRPr lang="en-US" altLang="zh-CN" sz="2400" dirty="0"/>
          </a:p>
          <a:p>
            <a:r>
              <a:rPr lang="zh-CN" altLang="en-US" sz="2400" dirty="0"/>
              <a:t>    </a:t>
            </a:r>
            <a:r>
              <a:rPr lang="en-US" altLang="zh-CN" sz="2400" dirty="0"/>
              <a:t>	</a:t>
            </a:r>
            <a:r>
              <a:rPr lang="zh-CN" altLang="en-US" sz="2400" dirty="0"/>
              <a:t>第三节　领导权变理论</a:t>
            </a:r>
            <a:endParaRPr lang="en-US" altLang="zh-CN" sz="2400" dirty="0"/>
          </a:p>
          <a:p>
            <a:r>
              <a:rPr lang="zh-CN" altLang="en-US" sz="2400" dirty="0"/>
              <a:t>    </a:t>
            </a:r>
            <a:r>
              <a:rPr lang="en-US" altLang="zh-CN" sz="2400" dirty="0"/>
              <a:t>	</a:t>
            </a:r>
            <a:r>
              <a:rPr lang="zh-CN" altLang="en-US" sz="2400" dirty="0"/>
              <a:t>第四节　领导艺术</a:t>
            </a:r>
            <a:endParaRPr lang="en-US" altLang="zh-CN" sz="2400" dirty="0"/>
          </a:p>
          <a:p>
            <a:r>
              <a:rPr lang="zh-CN" altLang="en-US" sz="2400" dirty="0"/>
              <a:t>   </a:t>
            </a:r>
            <a:r>
              <a:rPr lang="en-US" altLang="zh-CN" sz="2400" dirty="0"/>
              <a:t>	</a:t>
            </a:r>
            <a:r>
              <a:rPr lang="zh-CN" altLang="en-US" sz="2400" dirty="0"/>
              <a:t> 第五节　管理沟通</a:t>
            </a:r>
            <a:r>
              <a:rPr lang="zh-CN" altLang="en-US" dirty="0"/>
              <a:t> </a:t>
            </a:r>
            <a:endParaRPr lang="en-US" altLang="zh-CN" dirty="0"/>
          </a:p>
          <a:p>
            <a:endParaRPr lang="en-US" altLang="zh-CN" dirty="0"/>
          </a:p>
          <a:p>
            <a:r>
              <a:rPr lang="en-US" altLang="zh-CN" dirty="0"/>
              <a:t>       </a:t>
            </a:r>
            <a:r>
              <a:rPr lang="zh-CN" altLang="en-US" b="1" dirty="0">
                <a:solidFill>
                  <a:srgbClr val="0099CC"/>
                </a:solidFill>
              </a:rPr>
              <a:t>学习目标 </a:t>
            </a:r>
            <a:r>
              <a:rPr lang="zh-CN" altLang="en-US" dirty="0"/>
              <a:t>掌握领导的内涵、领导方式的类型、领导者对人性认识的基本假设</a:t>
            </a:r>
            <a:r>
              <a:rPr lang="en-US" altLang="zh-CN" dirty="0"/>
              <a:t>,</a:t>
            </a:r>
            <a:r>
              <a:rPr lang="zh-CN" altLang="en-US" dirty="0"/>
              <a:t>熟悉领导 特质理论及领导行为理论类型及内容</a:t>
            </a:r>
            <a:r>
              <a:rPr lang="en-US" altLang="zh-CN" dirty="0"/>
              <a:t>,</a:t>
            </a:r>
            <a:r>
              <a:rPr lang="zh-CN" altLang="en-US" dirty="0"/>
              <a:t>重点掌握领导权变理论及应用</a:t>
            </a:r>
            <a:r>
              <a:rPr lang="en-US" altLang="zh-CN" dirty="0"/>
              <a:t>,</a:t>
            </a:r>
            <a:r>
              <a:rPr lang="zh-CN" altLang="en-US" dirty="0"/>
              <a:t>了解领导艺术的特 征及主要内容</a:t>
            </a:r>
            <a:r>
              <a:rPr lang="en-US" altLang="zh-CN" dirty="0"/>
              <a:t>,</a:t>
            </a:r>
            <a:r>
              <a:rPr lang="zh-CN" altLang="en-US" dirty="0"/>
              <a:t>掌握管理沟通的原理及有效沟通的方式</a:t>
            </a:r>
            <a:r>
              <a:rPr lang="en-US" altLang="zh-CN" dirty="0"/>
              <a:t>.</a:t>
            </a:r>
            <a:endParaRPr lang="zh-CN" altLang="en-US" dirty="0"/>
          </a:p>
        </p:txBody>
      </p:sp>
    </p:spTree>
    <p:extLst>
      <p:ext uri="{BB962C8B-B14F-4D97-AF65-F5344CB8AC3E}">
        <p14:creationId xmlns:p14="http://schemas.microsoft.com/office/powerpoint/2010/main" val="372026503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41A6C689-6AFE-4E31-9F3F-61A581A93EC6}"/>
              </a:ext>
            </a:extLst>
          </p:cNvPr>
          <p:cNvSpPr>
            <a:spLocks noGrp="1"/>
          </p:cNvSpPr>
          <p:nvPr>
            <p:ph idx="1"/>
          </p:nvPr>
        </p:nvSpPr>
        <p:spPr/>
        <p:txBody>
          <a:bodyPr/>
          <a:lstStyle/>
          <a:p>
            <a:r>
              <a:rPr lang="en-US" altLang="zh-CN" sz="2800" dirty="0"/>
              <a:t>(</a:t>
            </a:r>
            <a:r>
              <a:rPr lang="zh-CN" altLang="en-US" sz="2800" dirty="0"/>
              <a:t>二</a:t>
            </a:r>
            <a:r>
              <a:rPr lang="en-US" altLang="zh-CN" sz="2800" dirty="0"/>
              <a:t>)</a:t>
            </a:r>
            <a:r>
              <a:rPr lang="zh-CN" altLang="en-US" sz="2800" dirty="0"/>
              <a:t>组织中的沟通</a:t>
            </a:r>
            <a:endParaRPr lang="en-US" altLang="zh-CN" sz="2800" dirty="0"/>
          </a:p>
          <a:p>
            <a:r>
              <a:rPr lang="zh-CN" altLang="en-US" sz="2400" b="1" dirty="0"/>
              <a:t>１ 人际沟通 </a:t>
            </a:r>
            <a:endParaRPr lang="en-US" altLang="zh-CN" sz="2400" b="1" dirty="0"/>
          </a:p>
          <a:p>
            <a:r>
              <a:rPr lang="en-US" altLang="zh-CN" dirty="0"/>
              <a:t>        </a:t>
            </a:r>
            <a:r>
              <a:rPr lang="zh-CN" altLang="en-US" dirty="0"/>
              <a:t>在组织中</a:t>
            </a:r>
            <a:r>
              <a:rPr lang="en-US" altLang="zh-CN" dirty="0"/>
              <a:t>,</a:t>
            </a:r>
            <a:r>
              <a:rPr lang="zh-CN" altLang="en-US" dirty="0"/>
              <a:t>人际沟通构成组织沟通最普遍的形式</a:t>
            </a:r>
            <a:r>
              <a:rPr lang="en-US" altLang="zh-CN" dirty="0"/>
              <a:t>.</a:t>
            </a:r>
            <a:r>
              <a:rPr lang="zh-CN" altLang="en-US" dirty="0"/>
              <a:t>在一般意义上</a:t>
            </a:r>
            <a:r>
              <a:rPr lang="en-US" altLang="zh-CN" dirty="0"/>
              <a:t>,</a:t>
            </a:r>
            <a:r>
              <a:rPr lang="zh-CN" altLang="en-US" dirty="0"/>
              <a:t>组织中的人际沟通是指组织中的个体成员如何将个体目标和组织目标相联系的过程</a:t>
            </a:r>
            <a:r>
              <a:rPr lang="en-US" altLang="zh-CN" dirty="0"/>
              <a:t>. </a:t>
            </a:r>
          </a:p>
          <a:p>
            <a:r>
              <a:rPr lang="en-US" altLang="zh-CN" dirty="0"/>
              <a:t>      </a:t>
            </a:r>
            <a:r>
              <a:rPr lang="zh-CN" altLang="en-US" dirty="0"/>
              <a:t>人际沟通对组织的重要意义还在于组织中人的管理</a:t>
            </a:r>
            <a:r>
              <a:rPr lang="en-US" altLang="zh-CN" dirty="0"/>
              <a:t>.</a:t>
            </a:r>
            <a:r>
              <a:rPr lang="zh-CN" altLang="en-US" dirty="0"/>
              <a:t>企业员工日益成为企业经营流程 中具有专有知识的载体</a:t>
            </a:r>
            <a:r>
              <a:rPr lang="en-US" altLang="zh-CN" dirty="0"/>
              <a:t>,</a:t>
            </a:r>
            <a:r>
              <a:rPr lang="zh-CN" altLang="en-US" dirty="0"/>
              <a:t>成为产生企业竞争力的核心源泉</a:t>
            </a:r>
            <a:r>
              <a:rPr lang="en-US" altLang="zh-CN" dirty="0"/>
              <a:t>.</a:t>
            </a:r>
            <a:r>
              <a:rPr lang="zh-CN" altLang="en-US" dirty="0"/>
              <a:t>员工之间的交流及其效率</a:t>
            </a:r>
            <a:r>
              <a:rPr lang="en-US" altLang="zh-CN" dirty="0"/>
              <a:t>,</a:t>
            </a:r>
            <a:r>
              <a:rPr lang="zh-CN" altLang="en-US" dirty="0"/>
              <a:t>在 一定程度上是企业知识在内部传递的表现</a:t>
            </a:r>
            <a:r>
              <a:rPr lang="en-US" altLang="zh-CN" dirty="0"/>
              <a:t>. </a:t>
            </a:r>
            <a:endParaRPr lang="zh-CN" altLang="en-US" dirty="0"/>
          </a:p>
          <a:p>
            <a:endParaRPr lang="zh-CN" altLang="en-US" dirty="0"/>
          </a:p>
        </p:txBody>
      </p:sp>
    </p:spTree>
    <p:extLst>
      <p:ext uri="{BB962C8B-B14F-4D97-AF65-F5344CB8AC3E}">
        <p14:creationId xmlns:p14="http://schemas.microsoft.com/office/powerpoint/2010/main" val="92676378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DAE64308-0863-4680-BEE3-BC6711245220}"/>
              </a:ext>
            </a:extLst>
          </p:cNvPr>
          <p:cNvSpPr>
            <a:spLocks noGrp="1"/>
          </p:cNvSpPr>
          <p:nvPr>
            <p:ph idx="1"/>
          </p:nvPr>
        </p:nvSpPr>
        <p:spPr>
          <a:xfrm>
            <a:off x="1324432" y="407963"/>
            <a:ext cx="10295482" cy="5768504"/>
          </a:xfrm>
        </p:spPr>
        <p:txBody>
          <a:bodyPr/>
          <a:lstStyle/>
          <a:p>
            <a:r>
              <a:rPr lang="zh-CN" altLang="en-US" sz="2400" b="1" dirty="0"/>
              <a:t>２．团队沟通 </a:t>
            </a:r>
            <a:endParaRPr lang="en-US" altLang="zh-CN" sz="2400" b="1" dirty="0"/>
          </a:p>
          <a:p>
            <a:r>
              <a:rPr lang="en-US" altLang="zh-CN" dirty="0"/>
              <a:t>       </a:t>
            </a:r>
            <a:r>
              <a:rPr lang="zh-CN" altLang="en-US" dirty="0"/>
              <a:t>团队沟通是指组织中以工作团队为基础单位进行的信息交流和传递的方式</a:t>
            </a:r>
            <a:r>
              <a:rPr lang="en-US" altLang="zh-CN" dirty="0"/>
              <a:t>.</a:t>
            </a:r>
            <a:r>
              <a:rPr lang="zh-CN" altLang="en-US" dirty="0"/>
              <a:t>工作团队 随着组织内外部环境的变化而变化</a:t>
            </a:r>
            <a:r>
              <a:rPr lang="en-US" altLang="zh-CN" dirty="0"/>
              <a:t>,</a:t>
            </a:r>
            <a:r>
              <a:rPr lang="zh-CN" altLang="en-US" dirty="0"/>
              <a:t>在企业管理</a:t>
            </a:r>
            <a:r>
              <a:rPr lang="en-US" altLang="zh-CN" dirty="0"/>
              <a:t>,</a:t>
            </a:r>
            <a:r>
              <a:rPr lang="zh-CN" altLang="en-US" dirty="0"/>
              <a:t>尤其是西方企业管理中</a:t>
            </a:r>
            <a:r>
              <a:rPr lang="en-US" altLang="zh-CN" dirty="0"/>
              <a:t>,</a:t>
            </a:r>
            <a:r>
              <a:rPr lang="zh-CN" altLang="en-US" dirty="0"/>
              <a:t>其重要性越来越明显</a:t>
            </a:r>
            <a:r>
              <a:rPr lang="en-US" altLang="zh-CN" dirty="0"/>
              <a:t>. </a:t>
            </a:r>
          </a:p>
          <a:p>
            <a:r>
              <a:rPr lang="en-US" altLang="zh-CN" dirty="0"/>
              <a:t>       </a:t>
            </a:r>
            <a:r>
              <a:rPr lang="zh-CN" altLang="en-US" dirty="0"/>
              <a:t>重视组织中的团队工作</a:t>
            </a:r>
            <a:r>
              <a:rPr lang="en-US" altLang="zh-CN" dirty="0"/>
              <a:t>,</a:t>
            </a:r>
            <a:r>
              <a:rPr lang="zh-CN" altLang="en-US" dirty="0"/>
              <a:t>是指重视团队沟通的需要</a:t>
            </a:r>
            <a:r>
              <a:rPr lang="en-US" altLang="zh-CN" dirty="0"/>
              <a:t>.</a:t>
            </a:r>
            <a:r>
              <a:rPr lang="zh-CN" altLang="en-US" dirty="0"/>
              <a:t>团队成员工作在一起</a:t>
            </a:r>
            <a:r>
              <a:rPr lang="en-US" altLang="zh-CN" dirty="0"/>
              <a:t>,</a:t>
            </a:r>
            <a:r>
              <a:rPr lang="zh-CN" altLang="en-US" dirty="0"/>
              <a:t>以便完成任务</a:t>
            </a:r>
            <a:r>
              <a:rPr lang="en-US" altLang="zh-CN" dirty="0"/>
              <a:t>,</a:t>
            </a:r>
            <a:r>
              <a:rPr lang="zh-CN" altLang="en-US" dirty="0"/>
              <a:t>团队的沟通结构既影响团队绩效又影响员工的满意度</a:t>
            </a:r>
            <a:r>
              <a:rPr lang="en-US" altLang="zh-CN" dirty="0"/>
              <a:t>.</a:t>
            </a:r>
            <a:r>
              <a:rPr lang="zh-CN" altLang="en-US" dirty="0"/>
              <a:t>对团队沟通的研究集中在两 个方面</a:t>
            </a:r>
            <a:r>
              <a:rPr lang="en-US" altLang="zh-CN" dirty="0"/>
              <a:t>:</a:t>
            </a:r>
            <a:r>
              <a:rPr lang="zh-CN" altLang="en-US" dirty="0"/>
              <a:t>团队沟通集权的程度和团队任务的性质</a:t>
            </a:r>
            <a:r>
              <a:rPr lang="en-US" altLang="zh-CN" dirty="0"/>
              <a:t>.</a:t>
            </a:r>
            <a:r>
              <a:rPr lang="zh-CN" altLang="en-US" dirty="0"/>
              <a:t>这两个方面又是由企业组织中沟通网络 的复杂性决定的</a:t>
            </a:r>
            <a:r>
              <a:rPr lang="en-US" altLang="zh-CN" dirty="0"/>
              <a:t>.</a:t>
            </a:r>
            <a:r>
              <a:rPr lang="zh-CN" altLang="en-US" dirty="0"/>
              <a:t>在集权沟通网络中</a:t>
            </a:r>
            <a:r>
              <a:rPr lang="en-US" altLang="zh-CN" dirty="0"/>
              <a:t>,</a:t>
            </a:r>
            <a:r>
              <a:rPr lang="zh-CN" altLang="en-US" dirty="0"/>
              <a:t>团队成员必须通过一个人解决问题和做决策来进行沟通</a:t>
            </a:r>
            <a:r>
              <a:rPr lang="en-US" altLang="zh-CN" dirty="0"/>
              <a:t>.</a:t>
            </a:r>
            <a:r>
              <a:rPr lang="zh-CN" altLang="en-US" dirty="0"/>
              <a:t>在分权沟通网络中</a:t>
            </a:r>
            <a:r>
              <a:rPr lang="en-US" altLang="zh-CN" dirty="0"/>
              <a:t>,</a:t>
            </a:r>
            <a:r>
              <a:rPr lang="zh-CN" altLang="en-US" dirty="0"/>
              <a:t>个人可以随意地和其他团队成员进行沟通</a:t>
            </a:r>
            <a:r>
              <a:rPr lang="en-US" altLang="zh-CN" dirty="0"/>
              <a:t>,</a:t>
            </a:r>
            <a:r>
              <a:rPr lang="zh-CN" altLang="en-US" dirty="0"/>
              <a:t>团队成员平等地处 理信息直至达成一致</a:t>
            </a:r>
            <a:r>
              <a:rPr lang="en-US" altLang="zh-CN" dirty="0"/>
              <a:t>.</a:t>
            </a:r>
            <a:r>
              <a:rPr lang="zh-CN" altLang="en-US" dirty="0"/>
              <a:t>集权沟通网络对简单问题能够较快解决</a:t>
            </a:r>
            <a:r>
              <a:rPr lang="en-US" altLang="zh-CN" dirty="0"/>
              <a:t>,</a:t>
            </a:r>
            <a:r>
              <a:rPr lang="zh-CN" altLang="en-US" dirty="0"/>
              <a:t>分权沟通则显得迟缓</a:t>
            </a:r>
            <a:r>
              <a:rPr lang="en-US" altLang="zh-CN" dirty="0"/>
              <a:t>,</a:t>
            </a:r>
            <a:r>
              <a:rPr lang="zh-CN" altLang="en-US" dirty="0"/>
              <a:t>因为信息在个体中间要等到有人最终获得信息并解决问题时才会被传递</a:t>
            </a:r>
            <a:r>
              <a:rPr lang="en-US" altLang="zh-CN" dirty="0"/>
              <a:t>. </a:t>
            </a:r>
          </a:p>
          <a:p>
            <a:r>
              <a:rPr lang="en-US" altLang="zh-CN" dirty="0"/>
              <a:t>        </a:t>
            </a:r>
            <a:r>
              <a:rPr lang="zh-CN" altLang="en-US" dirty="0"/>
              <a:t>团队沟通对组织的意义在于</a:t>
            </a:r>
            <a:r>
              <a:rPr lang="en-US" altLang="zh-CN" dirty="0"/>
              <a:t>,</a:t>
            </a:r>
            <a:r>
              <a:rPr lang="zh-CN" altLang="en-US" dirty="0"/>
              <a:t>在高度竞争的全球环境中</a:t>
            </a:r>
            <a:r>
              <a:rPr lang="en-US" altLang="zh-CN" dirty="0"/>
              <a:t>,</a:t>
            </a:r>
            <a:r>
              <a:rPr lang="zh-CN" altLang="en-US" dirty="0"/>
              <a:t>组织应用群体或团队解决复杂问题</a:t>
            </a:r>
            <a:r>
              <a:rPr lang="en-US" altLang="zh-CN" dirty="0"/>
              <a:t>.</a:t>
            </a:r>
            <a:r>
              <a:rPr lang="zh-CN" altLang="en-US" dirty="0"/>
              <a:t>当团队活动复杂而且难度大时</a:t>
            </a:r>
            <a:r>
              <a:rPr lang="en-US" altLang="zh-CN" dirty="0"/>
              <a:t>,</a:t>
            </a:r>
            <a:r>
              <a:rPr lang="zh-CN" altLang="en-US" dirty="0"/>
              <a:t>所有成员都应该在一种分权的结构中共享信息</a:t>
            </a:r>
            <a:r>
              <a:rPr lang="en-US" altLang="zh-CN" dirty="0"/>
              <a:t>, </a:t>
            </a:r>
            <a:r>
              <a:rPr lang="zh-CN" altLang="en-US" dirty="0"/>
              <a:t>以便解决问题</a:t>
            </a:r>
            <a:r>
              <a:rPr lang="en-US" altLang="zh-CN" dirty="0"/>
              <a:t>.</a:t>
            </a:r>
            <a:r>
              <a:rPr lang="zh-CN" altLang="en-US" dirty="0"/>
              <a:t>团队需要在各个方向上自由沟通</a:t>
            </a:r>
            <a:r>
              <a:rPr lang="en-US" altLang="zh-CN" dirty="0"/>
              <a:t>,</a:t>
            </a:r>
            <a:r>
              <a:rPr lang="zh-CN" altLang="en-US" dirty="0"/>
              <a:t>应该鼓励团队成员彼此间讨论问题</a:t>
            </a:r>
            <a:r>
              <a:rPr lang="en-US" altLang="zh-CN" dirty="0"/>
              <a:t>,</a:t>
            </a:r>
            <a:r>
              <a:rPr lang="zh-CN" altLang="en-US" dirty="0"/>
              <a:t>员工的大量时间应该投放于信息加工</a:t>
            </a:r>
            <a:r>
              <a:rPr lang="en-US" altLang="zh-CN" dirty="0"/>
              <a:t>.</a:t>
            </a:r>
            <a:r>
              <a:rPr lang="zh-CN" altLang="en-US" dirty="0"/>
              <a:t>但是</a:t>
            </a:r>
            <a:r>
              <a:rPr lang="en-US" altLang="zh-CN" dirty="0"/>
              <a:t>,</a:t>
            </a:r>
            <a:r>
              <a:rPr lang="zh-CN" altLang="en-US" dirty="0"/>
              <a:t>执行常规任务的团队沟通可以是集权式的</a:t>
            </a:r>
            <a:r>
              <a:rPr lang="en-US" altLang="zh-CN" dirty="0"/>
              <a:t>,</a:t>
            </a:r>
            <a:r>
              <a:rPr lang="zh-CN" altLang="en-US" dirty="0"/>
              <a:t>花 在处理信息上的时间不宜太多</a:t>
            </a:r>
            <a:r>
              <a:rPr lang="en-US" altLang="zh-CN" dirty="0"/>
              <a:t>. </a:t>
            </a:r>
            <a:endParaRPr lang="zh-CN" altLang="en-US" dirty="0"/>
          </a:p>
        </p:txBody>
      </p:sp>
    </p:spTree>
    <p:extLst>
      <p:ext uri="{BB962C8B-B14F-4D97-AF65-F5344CB8AC3E}">
        <p14:creationId xmlns:p14="http://schemas.microsoft.com/office/powerpoint/2010/main" val="34836697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CEAB70DB-0E25-4661-A592-30FE080117FF}"/>
              </a:ext>
            </a:extLst>
          </p:cNvPr>
          <p:cNvSpPr>
            <a:spLocks noGrp="1"/>
          </p:cNvSpPr>
          <p:nvPr>
            <p:ph idx="1"/>
          </p:nvPr>
        </p:nvSpPr>
        <p:spPr/>
        <p:txBody>
          <a:bodyPr/>
          <a:lstStyle/>
          <a:p>
            <a:r>
              <a:rPr lang="en-US" altLang="zh-CN" dirty="0"/>
              <a:t>(</a:t>
            </a:r>
            <a:r>
              <a:rPr lang="zh-CN" altLang="en-US" dirty="0"/>
              <a:t>三</a:t>
            </a:r>
            <a:r>
              <a:rPr lang="en-US" altLang="zh-CN" dirty="0"/>
              <a:t>)</a:t>
            </a:r>
            <a:r>
              <a:rPr lang="zh-CN" altLang="en-US" dirty="0"/>
              <a:t>组织间沟通</a:t>
            </a:r>
          </a:p>
          <a:p>
            <a:r>
              <a:rPr lang="zh-CN" altLang="en-US" dirty="0"/>
              <a:t>         组织间沟通简单地说就是组织之间如何加强有利于实现各自组织目标的信息交流和传 递的过程</a:t>
            </a:r>
            <a:r>
              <a:rPr lang="en-US" altLang="zh-CN" dirty="0"/>
              <a:t>.</a:t>
            </a:r>
            <a:r>
              <a:rPr lang="zh-CN" altLang="en-US" dirty="0"/>
              <a:t>组织间沟通的目的</a:t>
            </a:r>
            <a:r>
              <a:rPr lang="en-US" altLang="zh-CN" dirty="0"/>
              <a:t>,</a:t>
            </a:r>
            <a:r>
              <a:rPr lang="zh-CN" altLang="en-US" dirty="0"/>
              <a:t>是通过协调共同的资源投入活动</a:t>
            </a:r>
            <a:r>
              <a:rPr lang="en-US" altLang="zh-CN" dirty="0"/>
              <a:t>,</a:t>
            </a:r>
            <a:r>
              <a:rPr lang="zh-CN" altLang="en-US" dirty="0"/>
              <a:t>实现有利于合作各方的 共同利益</a:t>
            </a:r>
            <a:r>
              <a:rPr lang="en-US" altLang="zh-CN" dirty="0"/>
              <a:t>.</a:t>
            </a:r>
            <a:r>
              <a:rPr lang="zh-CN" altLang="en-US" dirty="0"/>
              <a:t>和一般的组织中的人际沟通和工作团队沟通不同的是</a:t>
            </a:r>
            <a:r>
              <a:rPr lang="en-US" altLang="zh-CN" dirty="0"/>
              <a:t>,</a:t>
            </a:r>
            <a:r>
              <a:rPr lang="zh-CN" altLang="en-US" dirty="0"/>
              <a:t>组织间沟通日益成为管 理学中沟通的重要一环</a:t>
            </a:r>
            <a:r>
              <a:rPr lang="en-US" altLang="zh-CN" dirty="0"/>
              <a:t>,</a:t>
            </a:r>
            <a:r>
              <a:rPr lang="zh-CN" altLang="en-US" dirty="0"/>
              <a:t>这主要是企业经营战略和企业边界扩张范式分别转型的结果</a:t>
            </a:r>
            <a:r>
              <a:rPr lang="en-US" altLang="zh-CN" dirty="0"/>
              <a:t>. </a:t>
            </a:r>
          </a:p>
          <a:p>
            <a:r>
              <a:rPr lang="en-US" altLang="zh-CN" dirty="0"/>
              <a:t>      </a:t>
            </a:r>
            <a:r>
              <a:rPr lang="zh-CN" altLang="en-US" dirty="0"/>
              <a:t>企业组织的战略管理简略地说就是如何扩展企业组织的边界问题</a:t>
            </a:r>
            <a:r>
              <a:rPr lang="en-US" altLang="zh-CN" dirty="0"/>
              <a:t>,</a:t>
            </a:r>
            <a:r>
              <a:rPr lang="zh-CN" altLang="en-US" dirty="0"/>
              <a:t>即和市场发生相互 作用和替代的区间</a:t>
            </a:r>
            <a:r>
              <a:rPr lang="en-US" altLang="zh-CN" dirty="0"/>
              <a:t>.</a:t>
            </a:r>
            <a:r>
              <a:rPr lang="zh-CN" altLang="en-US" dirty="0"/>
              <a:t>在一个相对狭小的市场区域中</a:t>
            </a:r>
            <a:r>
              <a:rPr lang="en-US" altLang="zh-CN" dirty="0"/>
              <a:t>,</a:t>
            </a:r>
            <a:r>
              <a:rPr lang="zh-CN" altLang="en-US" dirty="0"/>
              <a:t>如果竞争的驱动力不是十分强大</a:t>
            </a:r>
            <a:r>
              <a:rPr lang="en-US" altLang="zh-CN" dirty="0"/>
              <a:t>,</a:t>
            </a:r>
            <a:r>
              <a:rPr lang="zh-CN" altLang="en-US" dirty="0"/>
              <a:t>企 业组织的内部开发活动足以扩展企业的边界</a:t>
            </a:r>
            <a:r>
              <a:rPr lang="en-US" altLang="zh-CN" dirty="0"/>
              <a:t>.</a:t>
            </a:r>
            <a:r>
              <a:rPr lang="zh-CN" altLang="en-US" dirty="0"/>
              <a:t>但竞争力量的逐渐强大</a:t>
            </a:r>
            <a:r>
              <a:rPr lang="en-US" altLang="zh-CN" dirty="0"/>
              <a:t>,</a:t>
            </a:r>
            <a:r>
              <a:rPr lang="zh-CN" altLang="en-US" dirty="0"/>
              <a:t>以及生产要素流动 的便利性和壁垒</a:t>
            </a:r>
            <a:r>
              <a:rPr lang="en-US" altLang="zh-CN" dirty="0"/>
              <a:t>,</a:t>
            </a:r>
            <a:r>
              <a:rPr lang="zh-CN" altLang="en-US" dirty="0"/>
              <a:t>单一的企业内部开发活动不足以支撑企业占领市场的需要</a:t>
            </a:r>
            <a:r>
              <a:rPr lang="en-US" altLang="zh-CN" dirty="0"/>
              <a:t>. </a:t>
            </a:r>
            <a:endParaRPr lang="zh-CN" altLang="en-US" dirty="0"/>
          </a:p>
        </p:txBody>
      </p:sp>
    </p:spTree>
    <p:extLst>
      <p:ext uri="{BB962C8B-B14F-4D97-AF65-F5344CB8AC3E}">
        <p14:creationId xmlns:p14="http://schemas.microsoft.com/office/powerpoint/2010/main" val="24108981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2F8B74A-FAE5-4F47-BE4A-4AD275DC0788}"/>
              </a:ext>
            </a:extLst>
          </p:cNvPr>
          <p:cNvSpPr>
            <a:spLocks noGrp="1"/>
          </p:cNvSpPr>
          <p:nvPr>
            <p:ph type="title"/>
          </p:nvPr>
        </p:nvSpPr>
        <p:spPr/>
        <p:txBody>
          <a:bodyPr/>
          <a:lstStyle/>
          <a:p>
            <a:r>
              <a:rPr lang="zh-CN" altLang="en-US" dirty="0"/>
              <a:t>二、 管理组织沟通</a:t>
            </a:r>
          </a:p>
        </p:txBody>
      </p:sp>
      <p:sp>
        <p:nvSpPr>
          <p:cNvPr id="3" name="内容占位符 2">
            <a:extLst>
              <a:ext uri="{FF2B5EF4-FFF2-40B4-BE49-F238E27FC236}">
                <a16:creationId xmlns:a16="http://schemas.microsoft.com/office/drawing/2014/main" xmlns="" id="{7E1CDBCA-317D-40DE-A0E3-5EB0AA41C4D7}"/>
              </a:ext>
            </a:extLst>
          </p:cNvPr>
          <p:cNvSpPr>
            <a:spLocks noGrp="1"/>
          </p:cNvSpPr>
          <p:nvPr>
            <p:ph idx="1"/>
          </p:nvPr>
        </p:nvSpPr>
        <p:spPr/>
        <p:txBody>
          <a:bodyPr/>
          <a:lstStyle/>
          <a:p>
            <a:r>
              <a:rPr lang="en-US" altLang="zh-CN" sz="2800" dirty="0"/>
              <a:t>(</a:t>
            </a:r>
            <a:r>
              <a:rPr lang="zh-CN" altLang="en-US" sz="2800" dirty="0"/>
              <a:t>一</a:t>
            </a:r>
            <a:r>
              <a:rPr lang="en-US" altLang="zh-CN" sz="2800" dirty="0"/>
              <a:t>)</a:t>
            </a:r>
            <a:r>
              <a:rPr lang="zh-CN" altLang="en-US" sz="2800" dirty="0"/>
              <a:t>有效沟通的障碍</a:t>
            </a:r>
            <a:endParaRPr lang="en-US" altLang="zh-CN" sz="2800" dirty="0"/>
          </a:p>
          <a:p>
            <a:r>
              <a:rPr lang="en-US" altLang="zh-CN" dirty="0"/>
              <a:t>      </a:t>
            </a:r>
            <a:r>
              <a:rPr lang="zh-CN" altLang="en-US" dirty="0"/>
              <a:t> 在沟通的过程中</a:t>
            </a:r>
            <a:r>
              <a:rPr lang="en-US" altLang="zh-CN" dirty="0"/>
              <a:t>,</a:t>
            </a:r>
            <a:r>
              <a:rPr lang="zh-CN" altLang="en-US" dirty="0"/>
              <a:t>由于存在着外界干扰以及其他种种原因</a:t>
            </a:r>
            <a:r>
              <a:rPr lang="en-US" altLang="zh-CN" dirty="0"/>
              <a:t>,</a:t>
            </a:r>
            <a:r>
              <a:rPr lang="zh-CN" altLang="en-US" dirty="0"/>
              <a:t>信息往往丢失或被曲解</a:t>
            </a:r>
            <a:r>
              <a:rPr lang="en-US" altLang="zh-CN" dirty="0"/>
              <a:t>, </a:t>
            </a:r>
            <a:r>
              <a:rPr lang="zh-CN" altLang="en-US" dirty="0"/>
              <a:t>使信息的传递不能发挥正常的作用</a:t>
            </a:r>
            <a:r>
              <a:rPr lang="en-US" altLang="zh-CN" dirty="0"/>
              <a:t>.</a:t>
            </a:r>
            <a:r>
              <a:rPr lang="zh-CN" altLang="en-US" dirty="0"/>
              <a:t>因此组织的沟通存在有效沟通的问题</a:t>
            </a:r>
            <a:r>
              <a:rPr lang="en-US" altLang="zh-CN" dirty="0"/>
              <a:t>.</a:t>
            </a:r>
            <a:r>
              <a:rPr lang="zh-CN" altLang="en-US" dirty="0"/>
              <a:t>所谓有效沟通</a:t>
            </a:r>
            <a:r>
              <a:rPr lang="en-US" altLang="zh-CN" dirty="0"/>
              <a:t>,</a:t>
            </a:r>
            <a:r>
              <a:rPr lang="zh-CN" altLang="en-US" dirty="0"/>
              <a:t>简单地说就是传递和交流信息的可靠性和准确性高</a:t>
            </a:r>
            <a:r>
              <a:rPr lang="en-US" altLang="zh-CN" dirty="0"/>
              <a:t>,</a:t>
            </a:r>
            <a:r>
              <a:rPr lang="zh-CN" altLang="en-US" dirty="0"/>
              <a:t>它表明了组织对内外噪声的抵抗 能力</a:t>
            </a:r>
            <a:r>
              <a:rPr lang="en-US" altLang="zh-CN" dirty="0"/>
              <a:t>,</a:t>
            </a:r>
            <a:r>
              <a:rPr lang="zh-CN" altLang="en-US" dirty="0"/>
              <a:t>因而和组织的智能 </a:t>
            </a:r>
            <a:r>
              <a:rPr lang="en-US" altLang="zh-CN" dirty="0"/>
              <a:t>( organizational  intelligence)</a:t>
            </a:r>
            <a:r>
              <a:rPr lang="zh-CN" altLang="en-US" dirty="0"/>
              <a:t>是连在一起的</a:t>
            </a:r>
            <a:r>
              <a:rPr lang="en-US" altLang="zh-CN" dirty="0"/>
              <a:t>.</a:t>
            </a:r>
            <a:r>
              <a:rPr lang="zh-CN" altLang="en-US" dirty="0"/>
              <a:t>沟通的有效性越明 显</a:t>
            </a:r>
            <a:r>
              <a:rPr lang="en-US" altLang="zh-CN" dirty="0"/>
              <a:t>,</a:t>
            </a:r>
            <a:r>
              <a:rPr lang="zh-CN" altLang="en-US" dirty="0"/>
              <a:t>说明组织智能越高</a:t>
            </a:r>
            <a:r>
              <a:rPr lang="en-US" altLang="zh-CN" dirty="0"/>
              <a:t>.</a:t>
            </a:r>
            <a:r>
              <a:rPr lang="zh-CN" altLang="en-US" dirty="0"/>
              <a:t>影响有效沟通的障碍包括下列因素</a:t>
            </a:r>
            <a:r>
              <a:rPr lang="en-US" altLang="zh-CN" dirty="0"/>
              <a:t>. </a:t>
            </a:r>
          </a:p>
          <a:p>
            <a:r>
              <a:rPr lang="zh-CN" altLang="en-US" sz="2400" b="1" dirty="0"/>
              <a:t>１．个人因素 </a:t>
            </a:r>
            <a:endParaRPr lang="en-US" altLang="zh-CN" sz="2400" b="1" dirty="0"/>
          </a:p>
          <a:p>
            <a:r>
              <a:rPr lang="en-US" altLang="zh-CN" dirty="0"/>
              <a:t>       </a:t>
            </a:r>
            <a:r>
              <a:rPr lang="zh-CN" altLang="en-US" dirty="0"/>
              <a:t>个人因素主要包括两大类</a:t>
            </a:r>
            <a:r>
              <a:rPr lang="en-US" altLang="zh-CN" dirty="0"/>
              <a:t>:</a:t>
            </a:r>
            <a:r>
              <a:rPr lang="zh-CN" altLang="en-US" dirty="0"/>
              <a:t>一是有选择地接受</a:t>
            </a:r>
            <a:r>
              <a:rPr lang="en-US" altLang="zh-CN" dirty="0"/>
              <a:t>,</a:t>
            </a:r>
            <a:r>
              <a:rPr lang="zh-CN" altLang="en-US" dirty="0"/>
              <a:t>二是沟通技巧的差异</a:t>
            </a:r>
            <a:r>
              <a:rPr lang="en-US" altLang="zh-CN" dirty="0"/>
              <a:t>. </a:t>
            </a:r>
            <a:r>
              <a:rPr lang="zh-CN" altLang="en-US" dirty="0"/>
              <a:t>所谓有选择地接受</a:t>
            </a:r>
            <a:r>
              <a:rPr lang="en-US" altLang="zh-CN" dirty="0"/>
              <a:t>,</a:t>
            </a:r>
            <a:r>
              <a:rPr lang="zh-CN" altLang="en-US" dirty="0"/>
              <a:t>是指人们拒绝或片面地接受与他们的期望不一致的信息</a:t>
            </a:r>
            <a:r>
              <a:rPr lang="en-US" altLang="zh-CN" dirty="0"/>
              <a:t>.</a:t>
            </a:r>
            <a:r>
              <a:rPr lang="zh-CN" altLang="en-US" dirty="0"/>
              <a:t>研究表 明</a:t>
            </a:r>
            <a:r>
              <a:rPr lang="en-US" altLang="zh-CN" dirty="0"/>
              <a:t>,</a:t>
            </a:r>
            <a:r>
              <a:rPr lang="zh-CN" altLang="en-US" dirty="0"/>
              <a:t>人们往往听或看他们感情上能够接受的东西</a:t>
            </a:r>
            <a:r>
              <a:rPr lang="en-US" altLang="zh-CN" dirty="0"/>
              <a:t>,</a:t>
            </a:r>
            <a:r>
              <a:rPr lang="zh-CN" altLang="en-US" dirty="0"/>
              <a:t>或他们想听或想看的东西</a:t>
            </a:r>
            <a:r>
              <a:rPr lang="en-US" altLang="zh-CN" dirty="0"/>
              <a:t>,</a:t>
            </a:r>
            <a:r>
              <a:rPr lang="zh-CN" altLang="en-US" dirty="0"/>
              <a:t>甚至只愿意 接受与期望一致的东西</a:t>
            </a:r>
            <a:r>
              <a:rPr lang="en-US" altLang="zh-CN" dirty="0"/>
              <a:t>,</a:t>
            </a:r>
            <a:r>
              <a:rPr lang="zh-CN" altLang="en-US" dirty="0"/>
              <a:t>拒绝与期望不一致的东西</a:t>
            </a:r>
            <a:r>
              <a:rPr lang="en-US" altLang="zh-CN" dirty="0"/>
              <a:t>. </a:t>
            </a:r>
            <a:endParaRPr lang="zh-CN" altLang="en-US" dirty="0"/>
          </a:p>
        </p:txBody>
      </p:sp>
    </p:spTree>
    <p:extLst>
      <p:ext uri="{BB962C8B-B14F-4D97-AF65-F5344CB8AC3E}">
        <p14:creationId xmlns:p14="http://schemas.microsoft.com/office/powerpoint/2010/main" val="255537786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4A0D6E04-24CC-42A4-8A04-D4655C02DEF2}"/>
              </a:ext>
            </a:extLst>
          </p:cNvPr>
          <p:cNvSpPr>
            <a:spLocks noGrp="1"/>
          </p:cNvSpPr>
          <p:nvPr>
            <p:ph idx="1"/>
          </p:nvPr>
        </p:nvSpPr>
        <p:spPr/>
        <p:txBody>
          <a:bodyPr/>
          <a:lstStyle/>
          <a:p>
            <a:r>
              <a:rPr lang="zh-CN" altLang="en-US" sz="2400" b="1" dirty="0"/>
              <a:t>２．人际因素 </a:t>
            </a:r>
            <a:endParaRPr lang="en-US" altLang="zh-CN" sz="2400" b="1" dirty="0"/>
          </a:p>
          <a:p>
            <a:r>
              <a:rPr lang="en-US" altLang="zh-CN" dirty="0"/>
              <a:t>      </a:t>
            </a:r>
            <a:r>
              <a:rPr lang="zh-CN" altLang="en-US" dirty="0"/>
              <a:t>人际因素主要包括沟通双方的相互信任、信息来源的可靠度和发送者与接受者之间的 相似程度</a:t>
            </a:r>
            <a:r>
              <a:rPr lang="en-US" altLang="zh-CN" dirty="0"/>
              <a:t>. </a:t>
            </a:r>
          </a:p>
          <a:p>
            <a:r>
              <a:rPr lang="en-US" altLang="zh-CN" dirty="0"/>
              <a:t>       </a:t>
            </a:r>
            <a:r>
              <a:rPr lang="zh-CN" altLang="en-US" dirty="0"/>
              <a:t>信息来源的可靠性由下列四个因素决定</a:t>
            </a:r>
            <a:r>
              <a:rPr lang="en-US" altLang="zh-CN" dirty="0"/>
              <a:t>:</a:t>
            </a:r>
            <a:r>
              <a:rPr lang="zh-CN" altLang="en-US" dirty="0"/>
              <a:t>诚实、能力、热情、客观</a:t>
            </a:r>
            <a:r>
              <a:rPr lang="en-US" altLang="zh-CN" dirty="0"/>
              <a:t>.</a:t>
            </a:r>
          </a:p>
          <a:p>
            <a:r>
              <a:rPr lang="zh-CN" altLang="en-US" dirty="0"/>
              <a:t>       沟通的准确性与沟通双方间的相似性有着直接的关系</a:t>
            </a:r>
            <a:r>
              <a:rPr lang="en-US" altLang="zh-CN" dirty="0"/>
              <a:t>.</a:t>
            </a:r>
          </a:p>
          <a:p>
            <a:r>
              <a:rPr lang="zh-CN" altLang="en-US" sz="2400" b="1" dirty="0"/>
              <a:t>３．结构因素 </a:t>
            </a:r>
            <a:endParaRPr lang="en-US" altLang="zh-CN" sz="2400" b="1" dirty="0"/>
          </a:p>
          <a:p>
            <a:r>
              <a:rPr lang="en-US" altLang="zh-CN" dirty="0"/>
              <a:t>       </a:t>
            </a:r>
            <a:r>
              <a:rPr lang="zh-CN" altLang="en-US" dirty="0"/>
              <a:t>结构因素包括地位差别、信息传递链、团体规模和空间约束四个方面</a:t>
            </a:r>
            <a:r>
              <a:rPr lang="en-US" altLang="zh-CN" dirty="0"/>
              <a:t>. </a:t>
            </a:r>
          </a:p>
          <a:p>
            <a:r>
              <a:rPr lang="zh-CN" altLang="en-US" sz="2400" b="1" dirty="0"/>
              <a:t>４．技术因素 </a:t>
            </a:r>
            <a:endParaRPr lang="en-US" altLang="zh-CN" sz="2400" b="1" dirty="0"/>
          </a:p>
          <a:p>
            <a:r>
              <a:rPr lang="en-US" altLang="zh-CN" dirty="0"/>
              <a:t>       </a:t>
            </a:r>
            <a:r>
              <a:rPr lang="zh-CN" altLang="en-US" dirty="0"/>
              <a:t>技术因素主要包括语言含义、语言形式和信息过量</a:t>
            </a:r>
            <a:r>
              <a:rPr lang="en-US" altLang="zh-CN" dirty="0"/>
              <a:t>. </a:t>
            </a:r>
            <a:r>
              <a:rPr lang="zh-CN" altLang="en-US" dirty="0"/>
              <a:t>选择何种沟通工具</a:t>
            </a:r>
            <a:r>
              <a:rPr lang="en-US" altLang="zh-CN" dirty="0"/>
              <a:t>,</a:t>
            </a:r>
            <a:r>
              <a:rPr lang="zh-CN" altLang="en-US" dirty="0"/>
              <a:t>在很大程度上取决于信息的种类和目的</a:t>
            </a:r>
            <a:r>
              <a:rPr lang="en-US" altLang="zh-CN" dirty="0"/>
              <a:t>,</a:t>
            </a:r>
            <a:r>
              <a:rPr lang="zh-CN" altLang="en-US" dirty="0"/>
              <a:t>还与外界环境和沟通双 方有关</a:t>
            </a:r>
            <a:r>
              <a:rPr lang="en-US" altLang="zh-CN" dirty="0"/>
              <a:t>. </a:t>
            </a:r>
            <a:endParaRPr lang="zh-CN" altLang="en-US" dirty="0"/>
          </a:p>
        </p:txBody>
      </p:sp>
    </p:spTree>
    <p:extLst>
      <p:ext uri="{BB962C8B-B14F-4D97-AF65-F5344CB8AC3E}">
        <p14:creationId xmlns:p14="http://schemas.microsoft.com/office/powerpoint/2010/main" val="321127502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1E93A708-4087-450B-9C12-7D3C58E67D94}"/>
              </a:ext>
            </a:extLst>
          </p:cNvPr>
          <p:cNvSpPr>
            <a:spLocks noGrp="1"/>
          </p:cNvSpPr>
          <p:nvPr>
            <p:ph idx="1"/>
          </p:nvPr>
        </p:nvSpPr>
        <p:spPr>
          <a:xfrm>
            <a:off x="1451041" y="678061"/>
            <a:ext cx="10034138" cy="5304930"/>
          </a:xfrm>
        </p:spPr>
        <p:txBody>
          <a:bodyPr>
            <a:normAutofit/>
          </a:bodyPr>
          <a:lstStyle/>
          <a:p>
            <a:r>
              <a:rPr lang="en-US" altLang="zh-CN" sz="2800" dirty="0"/>
              <a:t>(</a:t>
            </a:r>
            <a:r>
              <a:rPr lang="zh-CN" altLang="en-US" sz="2800" dirty="0"/>
              <a:t>二</a:t>
            </a:r>
            <a:r>
              <a:rPr lang="en-US" altLang="zh-CN" sz="2800" dirty="0"/>
              <a:t>)</a:t>
            </a:r>
            <a:r>
              <a:rPr lang="zh-CN" altLang="en-US" sz="2800" dirty="0"/>
              <a:t>有效沟通的实现 </a:t>
            </a:r>
            <a:endParaRPr lang="en-US" altLang="zh-CN" sz="2800" dirty="0"/>
          </a:p>
          <a:p>
            <a:r>
              <a:rPr lang="zh-CN" altLang="en-US" dirty="0"/>
              <a:t>克服沟通中的障碍一般有以下准则</a:t>
            </a:r>
            <a:r>
              <a:rPr lang="en-US" altLang="zh-CN" dirty="0"/>
              <a:t>. </a:t>
            </a:r>
          </a:p>
          <a:p>
            <a:r>
              <a:rPr lang="en-US" altLang="zh-CN" dirty="0"/>
              <a:t>       ( </a:t>
            </a:r>
            <a:r>
              <a:rPr lang="zh-CN" altLang="en-US" dirty="0"/>
              <a:t>１</a:t>
            </a:r>
            <a:r>
              <a:rPr lang="en-US" altLang="zh-CN" dirty="0"/>
              <a:t>)</a:t>
            </a:r>
            <a:r>
              <a:rPr lang="zh-CN" altLang="en-US" dirty="0"/>
              <a:t>明了沟通的重要性</a:t>
            </a:r>
            <a:r>
              <a:rPr lang="en-US" altLang="zh-CN" dirty="0"/>
              <a:t>,</a:t>
            </a:r>
            <a:r>
              <a:rPr lang="zh-CN" altLang="en-US" dirty="0"/>
              <a:t>正确对待沟通</a:t>
            </a:r>
            <a:r>
              <a:rPr lang="en-US" altLang="zh-CN" dirty="0"/>
              <a:t>. </a:t>
            </a:r>
          </a:p>
          <a:p>
            <a:r>
              <a:rPr lang="en-US" altLang="zh-CN" dirty="0"/>
              <a:t>       ( </a:t>
            </a:r>
            <a:r>
              <a:rPr lang="zh-CN" altLang="en-US" dirty="0"/>
              <a:t>２</a:t>
            </a:r>
            <a:r>
              <a:rPr lang="en-US" altLang="zh-CN" dirty="0"/>
              <a:t>)</a:t>
            </a:r>
            <a:r>
              <a:rPr lang="zh-CN" altLang="en-US" dirty="0"/>
              <a:t>培养 “听”的艺术</a:t>
            </a:r>
            <a:r>
              <a:rPr lang="en-US" altLang="zh-CN" dirty="0"/>
              <a:t>.</a:t>
            </a:r>
          </a:p>
          <a:p>
            <a:r>
              <a:rPr lang="en-US" altLang="zh-CN" dirty="0"/>
              <a:t>      </a:t>
            </a:r>
            <a:r>
              <a:rPr lang="zh-CN" altLang="en-US" dirty="0"/>
              <a:t> </a:t>
            </a:r>
            <a:r>
              <a:rPr lang="en-US" altLang="zh-CN" dirty="0"/>
              <a:t>( </a:t>
            </a:r>
            <a:r>
              <a:rPr lang="zh-CN" altLang="en-US" dirty="0"/>
              <a:t>３</a:t>
            </a:r>
            <a:r>
              <a:rPr lang="en-US" altLang="zh-CN" dirty="0"/>
              <a:t>)</a:t>
            </a:r>
            <a:r>
              <a:rPr lang="zh-CN" altLang="en-US" dirty="0"/>
              <a:t>创造一个相互信任、有利于沟通的小环境</a:t>
            </a:r>
            <a:r>
              <a:rPr lang="en-US" altLang="zh-CN" dirty="0"/>
              <a:t>.</a:t>
            </a:r>
            <a:r>
              <a:rPr lang="zh-CN" altLang="en-US" dirty="0"/>
              <a:t> </a:t>
            </a:r>
            <a:endParaRPr lang="en-US" altLang="zh-CN" dirty="0"/>
          </a:p>
          <a:p>
            <a:r>
              <a:rPr lang="en-US" altLang="zh-CN" dirty="0"/>
              <a:t>       ( </a:t>
            </a:r>
            <a:r>
              <a:rPr lang="zh-CN" altLang="en-US" dirty="0"/>
              <a:t>４</a:t>
            </a:r>
            <a:r>
              <a:rPr lang="en-US" altLang="zh-CN" dirty="0"/>
              <a:t>)</a:t>
            </a:r>
            <a:r>
              <a:rPr lang="zh-CN" altLang="en-US" dirty="0"/>
              <a:t>缩短信息传递链</a:t>
            </a:r>
            <a:r>
              <a:rPr lang="en-US" altLang="zh-CN" dirty="0"/>
              <a:t>,</a:t>
            </a:r>
            <a:r>
              <a:rPr lang="zh-CN" altLang="en-US" dirty="0"/>
              <a:t>拓宽沟通渠道</a:t>
            </a:r>
            <a:r>
              <a:rPr lang="en-US" altLang="zh-CN" dirty="0"/>
              <a:t>,</a:t>
            </a:r>
            <a:r>
              <a:rPr lang="zh-CN" altLang="en-US" dirty="0"/>
              <a:t>保证信息的畅通无阻和完整性</a:t>
            </a:r>
            <a:r>
              <a:rPr lang="en-US" altLang="zh-CN" dirty="0"/>
              <a:t>. </a:t>
            </a:r>
          </a:p>
          <a:p>
            <a:r>
              <a:rPr lang="en-US" altLang="zh-CN" dirty="0"/>
              <a:t>       ( </a:t>
            </a:r>
            <a:r>
              <a:rPr lang="zh-CN" altLang="en-US" dirty="0"/>
              <a:t>５</a:t>
            </a:r>
            <a:r>
              <a:rPr lang="en-US" altLang="zh-CN" dirty="0"/>
              <a:t>)</a:t>
            </a:r>
            <a:r>
              <a:rPr lang="zh-CN" altLang="en-US" dirty="0"/>
              <a:t>建立特别委员会</a:t>
            </a:r>
            <a:r>
              <a:rPr lang="en-US" altLang="zh-CN" dirty="0"/>
              <a:t>,</a:t>
            </a:r>
            <a:r>
              <a:rPr lang="zh-CN" altLang="en-US" dirty="0"/>
              <a:t>定期加强上下级的沟通</a:t>
            </a:r>
            <a:r>
              <a:rPr lang="en-US" altLang="zh-CN" dirty="0"/>
              <a:t>.</a:t>
            </a:r>
            <a:r>
              <a:rPr lang="zh-CN" altLang="en-US" dirty="0"/>
              <a:t>特别委员会由管理人员和第一线的员 工组成</a:t>
            </a:r>
            <a:r>
              <a:rPr lang="en-US" altLang="zh-CN" dirty="0"/>
              <a:t>,</a:t>
            </a:r>
            <a:r>
              <a:rPr lang="zh-CN" altLang="en-US" dirty="0"/>
              <a:t>定期相互讨论各种问题</a:t>
            </a:r>
            <a:r>
              <a:rPr lang="en-US" altLang="zh-CN" dirty="0"/>
              <a:t>. </a:t>
            </a:r>
          </a:p>
          <a:p>
            <a:r>
              <a:rPr lang="en-US" altLang="zh-CN" dirty="0"/>
              <a:t>       ( </a:t>
            </a:r>
            <a:r>
              <a:rPr lang="zh-CN" altLang="en-US" dirty="0"/>
              <a:t>６</a:t>
            </a:r>
            <a:r>
              <a:rPr lang="en-US" altLang="zh-CN" dirty="0"/>
              <a:t>)</a:t>
            </a:r>
            <a:r>
              <a:rPr lang="zh-CN" altLang="en-US" dirty="0"/>
              <a:t>组成非管理工作组</a:t>
            </a:r>
            <a:r>
              <a:rPr lang="en-US" altLang="zh-CN" dirty="0"/>
              <a:t>.</a:t>
            </a:r>
          </a:p>
          <a:p>
            <a:r>
              <a:rPr lang="en-US" altLang="zh-CN" dirty="0"/>
              <a:t>       ( </a:t>
            </a:r>
            <a:r>
              <a:rPr lang="zh-CN" altLang="en-US" dirty="0"/>
              <a:t>７</a:t>
            </a:r>
            <a:r>
              <a:rPr lang="en-US" altLang="zh-CN" dirty="0"/>
              <a:t>)</a:t>
            </a:r>
            <a:r>
              <a:rPr lang="zh-CN" altLang="en-US" dirty="0"/>
              <a:t>加强平行沟通</a:t>
            </a:r>
            <a:r>
              <a:rPr lang="en-US" altLang="zh-CN" dirty="0"/>
              <a:t>,</a:t>
            </a:r>
            <a:r>
              <a:rPr lang="zh-CN" altLang="en-US" dirty="0"/>
              <a:t>促进横向交流</a:t>
            </a:r>
            <a:r>
              <a:rPr lang="en-US" altLang="zh-CN" dirty="0"/>
              <a:t>. </a:t>
            </a:r>
            <a:endParaRPr lang="zh-CN" altLang="en-US" dirty="0"/>
          </a:p>
        </p:txBody>
      </p:sp>
    </p:spTree>
    <p:extLst>
      <p:ext uri="{BB962C8B-B14F-4D97-AF65-F5344CB8AC3E}">
        <p14:creationId xmlns:p14="http://schemas.microsoft.com/office/powerpoint/2010/main" val="104784660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EA94B8D-27DA-441D-9DF5-C45AB2E884F3}"/>
              </a:ext>
            </a:extLst>
          </p:cNvPr>
          <p:cNvSpPr>
            <a:spLocks noGrp="1"/>
          </p:cNvSpPr>
          <p:nvPr>
            <p:ph type="title"/>
          </p:nvPr>
        </p:nvSpPr>
        <p:spPr>
          <a:xfrm>
            <a:off x="1303000" y="377453"/>
            <a:ext cx="10134151" cy="796011"/>
          </a:xfrm>
        </p:spPr>
        <p:txBody>
          <a:bodyPr>
            <a:normAutofit/>
          </a:bodyPr>
          <a:lstStyle/>
          <a:p>
            <a:r>
              <a:rPr lang="zh-CN" altLang="en-US" dirty="0"/>
              <a:t>三、 组织冲突与谈判　</a:t>
            </a:r>
          </a:p>
        </p:txBody>
      </p:sp>
      <p:sp>
        <p:nvSpPr>
          <p:cNvPr id="3" name="内容占位符 2">
            <a:extLst>
              <a:ext uri="{FF2B5EF4-FFF2-40B4-BE49-F238E27FC236}">
                <a16:creationId xmlns:a16="http://schemas.microsoft.com/office/drawing/2014/main" xmlns="" id="{60E68DD4-D2CB-47A8-A9D1-BB0A8408AA9D}"/>
              </a:ext>
            </a:extLst>
          </p:cNvPr>
          <p:cNvSpPr>
            <a:spLocks noGrp="1"/>
          </p:cNvSpPr>
          <p:nvPr>
            <p:ph idx="1"/>
          </p:nvPr>
        </p:nvSpPr>
        <p:spPr>
          <a:xfrm>
            <a:off x="1324431" y="1173464"/>
            <a:ext cx="10112719" cy="5501656"/>
          </a:xfrm>
        </p:spPr>
        <p:txBody>
          <a:bodyPr>
            <a:normAutofit/>
          </a:bodyPr>
          <a:lstStyle/>
          <a:p>
            <a:r>
              <a:rPr lang="en-US" altLang="zh-CN" sz="2800" dirty="0"/>
              <a:t>(</a:t>
            </a:r>
            <a:r>
              <a:rPr lang="zh-CN" altLang="en-US" sz="2800" dirty="0"/>
              <a:t>一</a:t>
            </a:r>
            <a:r>
              <a:rPr lang="en-US" altLang="zh-CN" sz="2800" dirty="0"/>
              <a:t>)</a:t>
            </a:r>
            <a:r>
              <a:rPr lang="zh-CN" altLang="en-US" sz="2800" dirty="0"/>
              <a:t>冲突产生的原因 </a:t>
            </a:r>
            <a:endParaRPr lang="en-US" altLang="zh-CN" sz="2800" dirty="0"/>
          </a:p>
          <a:p>
            <a:r>
              <a:rPr lang="zh-CN" altLang="en-US" b="1" dirty="0"/>
              <a:t>１．沟通差异 </a:t>
            </a:r>
            <a:endParaRPr lang="en-US" altLang="zh-CN" b="1" dirty="0"/>
          </a:p>
          <a:p>
            <a:r>
              <a:rPr lang="en-US" altLang="zh-CN" dirty="0"/>
              <a:t>       </a:t>
            </a:r>
            <a:r>
              <a:rPr lang="zh-CN" altLang="en-US" dirty="0"/>
              <a:t>文化和历史背景不同、语义困难、误解及沟通过程中的噪声干扰</a:t>
            </a:r>
            <a:r>
              <a:rPr lang="en-US" altLang="zh-CN" dirty="0"/>
              <a:t>,</a:t>
            </a:r>
            <a:r>
              <a:rPr lang="zh-CN" altLang="en-US" dirty="0"/>
              <a:t>都可能造成人们之 间意见不一致</a:t>
            </a:r>
            <a:r>
              <a:rPr lang="en-US" altLang="zh-CN" dirty="0"/>
              <a:t>.</a:t>
            </a:r>
            <a:r>
              <a:rPr lang="zh-CN" altLang="en-US" dirty="0"/>
              <a:t>沟通不良是产生这种冲突的重要原因</a:t>
            </a:r>
            <a:r>
              <a:rPr lang="en-US" altLang="zh-CN" dirty="0"/>
              <a:t>,</a:t>
            </a:r>
            <a:r>
              <a:rPr lang="zh-CN" altLang="en-US" dirty="0"/>
              <a:t>但不是主要的</a:t>
            </a:r>
            <a:r>
              <a:rPr lang="en-US" altLang="zh-CN" dirty="0"/>
              <a:t>. </a:t>
            </a:r>
          </a:p>
          <a:p>
            <a:r>
              <a:rPr lang="zh-CN" altLang="en-US" b="1" dirty="0"/>
              <a:t>２．结构差异 </a:t>
            </a:r>
            <a:endParaRPr lang="en-US" altLang="zh-CN" b="1" dirty="0"/>
          </a:p>
          <a:p>
            <a:r>
              <a:rPr lang="zh-CN" altLang="en-US" dirty="0"/>
              <a:t>       观察管理中经常出现的冲突</a:t>
            </a:r>
            <a:r>
              <a:rPr lang="en-US" altLang="zh-CN" dirty="0"/>
              <a:t>,</a:t>
            </a:r>
            <a:r>
              <a:rPr lang="zh-CN" altLang="en-US" dirty="0"/>
              <a:t>绝大多数是由组织结构的差异引起的</a:t>
            </a:r>
            <a:r>
              <a:rPr lang="en-US" altLang="zh-CN" dirty="0"/>
              <a:t>.</a:t>
            </a:r>
            <a:r>
              <a:rPr lang="zh-CN" altLang="en-US" dirty="0"/>
              <a:t>由于分工造成组织结构中垂直方向和水平方向各系统、各层次、各部门、各单位、各不同岗位的分化</a:t>
            </a:r>
            <a:r>
              <a:rPr lang="en-US" altLang="zh-CN" dirty="0"/>
              <a:t>,</a:t>
            </a:r>
            <a:r>
              <a:rPr lang="zh-CN" altLang="en-US" dirty="0"/>
              <a:t>组 织越庞大、越复杂</a:t>
            </a:r>
            <a:r>
              <a:rPr lang="en-US" altLang="zh-CN" dirty="0"/>
              <a:t>,</a:t>
            </a:r>
            <a:r>
              <a:rPr lang="zh-CN" altLang="en-US" dirty="0"/>
              <a:t>组织分化越细密</a:t>
            </a:r>
            <a:r>
              <a:rPr lang="en-US" altLang="zh-CN" dirty="0"/>
              <a:t>,</a:t>
            </a:r>
            <a:r>
              <a:rPr lang="zh-CN" altLang="en-US" dirty="0"/>
              <a:t>组织整合就越困难</a:t>
            </a:r>
            <a:r>
              <a:rPr lang="en-US" altLang="zh-CN" dirty="0"/>
              <a:t>. </a:t>
            </a:r>
          </a:p>
          <a:p>
            <a:r>
              <a:rPr lang="zh-CN" altLang="en-US" b="1" dirty="0"/>
              <a:t>３ 个体差异 </a:t>
            </a:r>
            <a:endParaRPr lang="en-US" altLang="zh-CN" b="1" dirty="0"/>
          </a:p>
          <a:p>
            <a:r>
              <a:rPr lang="zh-CN" altLang="en-US" dirty="0"/>
              <a:t>       不同的社会背景、教育程度、阅历、修养</a:t>
            </a:r>
            <a:r>
              <a:rPr lang="en-US" altLang="zh-CN" dirty="0"/>
              <a:t>,</a:t>
            </a:r>
            <a:r>
              <a:rPr lang="zh-CN" altLang="en-US" dirty="0"/>
              <a:t>塑造了每个人各不相同的性格、价值观和 作风</a:t>
            </a:r>
            <a:r>
              <a:rPr lang="en-US" altLang="zh-CN" dirty="0"/>
              <a:t>.</a:t>
            </a:r>
            <a:r>
              <a:rPr lang="zh-CN" altLang="en-US" dirty="0"/>
              <a:t>由于这种个体差异造成的合作和沟通的困难往往也容易导致某些冲突的产生</a:t>
            </a:r>
            <a:r>
              <a:rPr lang="en-US" altLang="zh-CN" dirty="0"/>
              <a:t>. </a:t>
            </a:r>
            <a:r>
              <a:rPr lang="zh-CN" altLang="en-US" dirty="0"/>
              <a:t>这说明</a:t>
            </a:r>
            <a:r>
              <a:rPr lang="en-US" altLang="zh-CN" dirty="0"/>
              <a:t>,</a:t>
            </a:r>
            <a:r>
              <a:rPr lang="zh-CN" altLang="en-US" dirty="0"/>
              <a:t>由于沟通差异、结构差异和个体差异的客观存在</a:t>
            </a:r>
            <a:r>
              <a:rPr lang="en-US" altLang="zh-CN" dirty="0"/>
              <a:t>,</a:t>
            </a:r>
            <a:r>
              <a:rPr lang="zh-CN" altLang="en-US" dirty="0"/>
              <a:t>冲突也就不可避免地存在 于一切组织中</a:t>
            </a:r>
            <a:r>
              <a:rPr lang="en-US" altLang="zh-CN" dirty="0"/>
              <a:t>.</a:t>
            </a:r>
            <a:r>
              <a:rPr lang="zh-CN" altLang="en-US" dirty="0"/>
              <a:t>因此</a:t>
            </a:r>
            <a:r>
              <a:rPr lang="en-US" altLang="zh-CN" dirty="0"/>
              <a:t>,</a:t>
            </a:r>
            <a:r>
              <a:rPr lang="zh-CN" altLang="en-US" dirty="0"/>
              <a:t>冲突管理必不可少</a:t>
            </a:r>
            <a:r>
              <a:rPr lang="en-US" altLang="zh-CN" dirty="0"/>
              <a:t>. </a:t>
            </a:r>
            <a:endParaRPr lang="zh-CN" altLang="en-US" dirty="0"/>
          </a:p>
        </p:txBody>
      </p:sp>
    </p:spTree>
    <p:extLst>
      <p:ext uri="{BB962C8B-B14F-4D97-AF65-F5344CB8AC3E}">
        <p14:creationId xmlns:p14="http://schemas.microsoft.com/office/powerpoint/2010/main" val="73747940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83DBD90A-3D8A-435D-B016-ED4A60272DBD}"/>
              </a:ext>
            </a:extLst>
          </p:cNvPr>
          <p:cNvSpPr>
            <a:spLocks noGrp="1"/>
          </p:cNvSpPr>
          <p:nvPr>
            <p:ph idx="1"/>
          </p:nvPr>
        </p:nvSpPr>
        <p:spPr/>
        <p:txBody>
          <a:bodyPr/>
          <a:lstStyle/>
          <a:p>
            <a:r>
              <a:rPr lang="en-US" altLang="zh-CN" sz="2800" dirty="0"/>
              <a:t>(</a:t>
            </a:r>
            <a:r>
              <a:rPr lang="zh-CN" altLang="en-US" sz="2800" dirty="0"/>
              <a:t>二</a:t>
            </a:r>
            <a:r>
              <a:rPr lang="en-US" altLang="zh-CN" sz="2800" dirty="0"/>
              <a:t>)</a:t>
            </a:r>
            <a:r>
              <a:rPr lang="zh-CN" altLang="en-US" sz="2800" dirty="0"/>
              <a:t>冲突的管理 </a:t>
            </a:r>
            <a:endParaRPr lang="en-US" altLang="zh-CN" sz="2800" dirty="0"/>
          </a:p>
          <a:p>
            <a:r>
              <a:rPr lang="zh-CN" altLang="en-US" dirty="0"/>
              <a:t>人们对组织冲突的看法</a:t>
            </a:r>
            <a:r>
              <a:rPr lang="en-US" altLang="zh-CN" dirty="0"/>
              <a:t>,</a:t>
            </a:r>
            <a:r>
              <a:rPr lang="zh-CN" altLang="en-US" dirty="0"/>
              <a:t>一般有如下三种观点</a:t>
            </a:r>
            <a:r>
              <a:rPr lang="en-US" altLang="zh-CN" dirty="0"/>
              <a:t>. </a:t>
            </a:r>
          </a:p>
          <a:p>
            <a:r>
              <a:rPr lang="en-US" altLang="zh-CN" dirty="0"/>
              <a:t>       </a:t>
            </a:r>
            <a:r>
              <a:rPr lang="zh-CN" altLang="en-US" dirty="0"/>
              <a:t>第一种观点存在于１９世纪末到２０世纪４０年代</a:t>
            </a:r>
            <a:r>
              <a:rPr lang="en-US" altLang="zh-CN" dirty="0"/>
              <a:t>,</a:t>
            </a:r>
            <a:r>
              <a:rPr lang="zh-CN" altLang="en-US" dirty="0"/>
              <a:t>认为组织应该避免冲突</a:t>
            </a:r>
            <a:r>
              <a:rPr lang="en-US" altLang="zh-CN" dirty="0"/>
              <a:t>,</a:t>
            </a:r>
            <a:r>
              <a:rPr lang="zh-CN" altLang="en-US" dirty="0"/>
              <a:t>冲突本身 表明组织内部的机能失调</a:t>
            </a:r>
            <a:r>
              <a:rPr lang="en-US" altLang="zh-CN" dirty="0"/>
              <a:t>. </a:t>
            </a:r>
          </a:p>
          <a:p>
            <a:r>
              <a:rPr lang="en-US" altLang="zh-CN" dirty="0"/>
              <a:t>       </a:t>
            </a:r>
            <a:r>
              <a:rPr lang="zh-CN" altLang="en-US" dirty="0"/>
              <a:t>第二种观点认为冲突是任何组织不可避免的产物</a:t>
            </a:r>
            <a:r>
              <a:rPr lang="en-US" altLang="zh-CN" dirty="0"/>
              <a:t>,</a:t>
            </a:r>
            <a:r>
              <a:rPr lang="zh-CN" altLang="en-US" dirty="0"/>
              <a:t>但它同时指出</a:t>
            </a:r>
            <a:r>
              <a:rPr lang="en-US" altLang="zh-CN" dirty="0"/>
              <a:t>,</a:t>
            </a:r>
            <a:r>
              <a:rPr lang="zh-CN" altLang="en-US" dirty="0"/>
              <a:t>冲突并不一定会导 致对组织的危害</a:t>
            </a:r>
            <a:r>
              <a:rPr lang="en-US" altLang="zh-CN" dirty="0"/>
              <a:t>,</a:t>
            </a:r>
            <a:r>
              <a:rPr lang="zh-CN" altLang="en-US" dirty="0"/>
              <a:t>甚至可能有利于组织中的积极动力</a:t>
            </a:r>
            <a:r>
              <a:rPr lang="en-US" altLang="zh-CN" dirty="0"/>
              <a:t>. </a:t>
            </a:r>
          </a:p>
          <a:p>
            <a:r>
              <a:rPr lang="en-US" altLang="zh-CN" dirty="0"/>
              <a:t>       </a:t>
            </a:r>
            <a:r>
              <a:rPr lang="zh-CN" altLang="en-US" dirty="0"/>
              <a:t>第三种观点是当今的冲突管理观点</a:t>
            </a:r>
            <a:r>
              <a:rPr lang="en-US" altLang="zh-CN" dirty="0"/>
              <a:t>,</a:t>
            </a:r>
            <a:r>
              <a:rPr lang="zh-CN" altLang="en-US" dirty="0"/>
              <a:t>明确认为冲突不仅可以成为组织中的积极动力</a:t>
            </a:r>
            <a:r>
              <a:rPr lang="en-US" altLang="zh-CN" dirty="0"/>
              <a:t>, </a:t>
            </a:r>
            <a:r>
              <a:rPr lang="zh-CN" altLang="en-US" dirty="0"/>
              <a:t>而且其中有些冲突对于组织或组织单元的有效运作是必要的</a:t>
            </a:r>
            <a:r>
              <a:rPr lang="en-US" altLang="zh-CN" dirty="0"/>
              <a:t>.</a:t>
            </a:r>
            <a:endParaRPr lang="zh-CN" altLang="en-US" dirty="0"/>
          </a:p>
        </p:txBody>
      </p:sp>
    </p:spTree>
    <p:extLst>
      <p:ext uri="{BB962C8B-B14F-4D97-AF65-F5344CB8AC3E}">
        <p14:creationId xmlns:p14="http://schemas.microsoft.com/office/powerpoint/2010/main" val="212370596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A4477602-16D4-4D5A-888A-81239FBF3125}"/>
              </a:ext>
            </a:extLst>
          </p:cNvPr>
          <p:cNvSpPr>
            <a:spLocks noGrp="1"/>
          </p:cNvSpPr>
          <p:nvPr>
            <p:ph idx="1"/>
          </p:nvPr>
        </p:nvSpPr>
        <p:spPr/>
        <p:txBody>
          <a:bodyPr>
            <a:normAutofit/>
          </a:bodyPr>
          <a:lstStyle/>
          <a:p>
            <a:r>
              <a:rPr lang="zh-CN" altLang="en-US" sz="2400" b="1" dirty="0"/>
              <a:t>优秀的领导者一般按下列方式管理冲突</a:t>
            </a:r>
            <a:endParaRPr lang="en-US" altLang="zh-CN" sz="2400" b="1" dirty="0"/>
          </a:p>
          <a:p>
            <a:r>
              <a:rPr lang="en-US" altLang="zh-CN" dirty="0"/>
              <a:t>	</a:t>
            </a:r>
            <a:r>
              <a:rPr lang="zh-CN" altLang="en-US" dirty="0" smtClean="0"/>
              <a:t>１ </a:t>
            </a:r>
            <a:r>
              <a:rPr lang="en-US" altLang="zh-CN" dirty="0" smtClean="0"/>
              <a:t>.</a:t>
            </a:r>
            <a:r>
              <a:rPr lang="zh-CN" altLang="en-US" dirty="0" smtClean="0"/>
              <a:t> </a:t>
            </a:r>
            <a:r>
              <a:rPr lang="zh-CN" altLang="en-US" dirty="0"/>
              <a:t>谨慎地选择想处理的冲突 </a:t>
            </a:r>
            <a:endParaRPr lang="en-US" altLang="zh-CN" dirty="0"/>
          </a:p>
          <a:p>
            <a:r>
              <a:rPr lang="en-US" altLang="zh-CN" dirty="0"/>
              <a:t>	</a:t>
            </a:r>
            <a:r>
              <a:rPr lang="zh-CN" altLang="en-US" dirty="0"/>
              <a:t>２．仔细研究冲突双方的代表</a:t>
            </a:r>
            <a:endParaRPr lang="en-US" altLang="zh-CN" dirty="0"/>
          </a:p>
          <a:p>
            <a:r>
              <a:rPr lang="en-US" altLang="zh-CN" dirty="0"/>
              <a:t>	</a:t>
            </a:r>
            <a:r>
              <a:rPr lang="zh-CN" altLang="en-US" dirty="0"/>
              <a:t>３．深入了解冲突的根源 </a:t>
            </a:r>
            <a:endParaRPr lang="en-US" altLang="zh-CN" dirty="0"/>
          </a:p>
          <a:p>
            <a:r>
              <a:rPr lang="en-US" altLang="zh-CN" dirty="0"/>
              <a:t>	</a:t>
            </a:r>
            <a:r>
              <a:rPr lang="zh-CN" altLang="en-US" dirty="0"/>
              <a:t>４．妥善地选择处理办法</a:t>
            </a:r>
          </a:p>
        </p:txBody>
      </p:sp>
    </p:spTree>
    <p:extLst>
      <p:ext uri="{BB962C8B-B14F-4D97-AF65-F5344CB8AC3E}">
        <p14:creationId xmlns:p14="http://schemas.microsoft.com/office/powerpoint/2010/main" val="115268194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DDDEC762-7511-4B8A-9B63-BD87742C2CFC}"/>
              </a:ext>
            </a:extLst>
          </p:cNvPr>
          <p:cNvSpPr>
            <a:spLocks noGrp="1"/>
          </p:cNvSpPr>
          <p:nvPr>
            <p:ph idx="1"/>
          </p:nvPr>
        </p:nvSpPr>
        <p:spPr/>
        <p:txBody>
          <a:bodyPr>
            <a:normAutofit/>
          </a:bodyPr>
          <a:lstStyle/>
          <a:p>
            <a:r>
              <a:rPr lang="en-US" altLang="zh-CN" sz="2800" dirty="0"/>
              <a:t>(</a:t>
            </a:r>
            <a:r>
              <a:rPr lang="zh-CN" altLang="en-US" sz="2800" dirty="0"/>
              <a:t>三</a:t>
            </a:r>
            <a:r>
              <a:rPr lang="en-US" altLang="zh-CN" sz="2800" dirty="0"/>
              <a:t>)</a:t>
            </a:r>
            <a:r>
              <a:rPr lang="zh-CN" altLang="en-US" sz="2800" dirty="0"/>
              <a:t>有效谈判的实现 </a:t>
            </a:r>
            <a:endParaRPr lang="en-US" altLang="zh-CN" sz="2800" dirty="0"/>
          </a:p>
          <a:p>
            <a:r>
              <a:rPr lang="zh-CN" altLang="en-US" dirty="0"/>
              <a:t>       谈判是双方或多方为实现某种目标就有关条件达成协议的过程</a:t>
            </a:r>
            <a:r>
              <a:rPr lang="en-US" altLang="zh-CN" dirty="0"/>
              <a:t>.</a:t>
            </a:r>
            <a:r>
              <a:rPr lang="zh-CN" altLang="en-US" dirty="0"/>
              <a:t>这种目标可能是为了 实现某种商品或服务的交易</a:t>
            </a:r>
            <a:r>
              <a:rPr lang="en-US" altLang="zh-CN" dirty="0"/>
              <a:t>,</a:t>
            </a:r>
            <a:r>
              <a:rPr lang="zh-CN" altLang="en-US" dirty="0"/>
              <a:t>也可能是为了实现某种战略或策略的合作</a:t>
            </a:r>
            <a:r>
              <a:rPr lang="en-US" altLang="zh-CN" dirty="0"/>
              <a:t>;</a:t>
            </a:r>
            <a:r>
              <a:rPr lang="zh-CN" altLang="en-US" dirty="0"/>
              <a:t>可能是为了争取 某种待遇或地位</a:t>
            </a:r>
            <a:r>
              <a:rPr lang="en-US" altLang="zh-CN" dirty="0"/>
              <a:t>,</a:t>
            </a:r>
            <a:r>
              <a:rPr lang="zh-CN" altLang="en-US" dirty="0"/>
              <a:t>也可能是为了减税或贷款</a:t>
            </a:r>
            <a:r>
              <a:rPr lang="en-US" altLang="zh-CN" dirty="0"/>
              <a:t>;</a:t>
            </a:r>
            <a:r>
              <a:rPr lang="zh-CN" altLang="en-US" dirty="0"/>
              <a:t>可能是为了弥合相互的分歧而走向联合</a:t>
            </a:r>
            <a:r>
              <a:rPr lang="en-US" altLang="zh-CN" dirty="0"/>
              <a:t>,</a:t>
            </a:r>
            <a:r>
              <a:rPr lang="zh-CN" altLang="en-US" dirty="0"/>
              <a:t>也 可能是为了明确各自的权益而走向独立</a:t>
            </a:r>
            <a:r>
              <a:rPr lang="en-US" altLang="zh-CN" dirty="0"/>
              <a:t>.</a:t>
            </a:r>
            <a:r>
              <a:rPr lang="zh-CN" altLang="en-US" dirty="0"/>
              <a:t>市场经济本身就是一种契约经济</a:t>
            </a:r>
            <a:r>
              <a:rPr lang="en-US" altLang="zh-CN" dirty="0"/>
              <a:t>,</a:t>
            </a:r>
            <a:r>
              <a:rPr lang="zh-CN" altLang="en-US" dirty="0"/>
              <a:t>一切有目的的 经济活动、一切有意义的经济关系都要通过谈判来建立</a:t>
            </a:r>
            <a:endParaRPr lang="en-US" altLang="zh-CN" dirty="0"/>
          </a:p>
          <a:p>
            <a:r>
              <a:rPr lang="zh-CN" altLang="en-US" sz="2400" b="1" dirty="0"/>
              <a:t>１．谈判的方式</a:t>
            </a:r>
            <a:endParaRPr lang="en-US" altLang="zh-CN" sz="2400" b="1" dirty="0"/>
          </a:p>
          <a:p>
            <a:r>
              <a:rPr lang="en-US" altLang="zh-CN" dirty="0"/>
              <a:t>      </a:t>
            </a:r>
            <a:r>
              <a:rPr lang="zh-CN" altLang="en-US" dirty="0"/>
              <a:t> 谈判有两种基本方法</a:t>
            </a:r>
            <a:r>
              <a:rPr lang="en-US" altLang="zh-CN" dirty="0"/>
              <a:t>,</a:t>
            </a:r>
            <a:r>
              <a:rPr lang="zh-CN" altLang="en-US" dirty="0"/>
              <a:t>即零和谈判和双赢谈判</a:t>
            </a:r>
            <a:r>
              <a:rPr lang="en-US" altLang="zh-CN" dirty="0"/>
              <a:t>.</a:t>
            </a:r>
          </a:p>
          <a:p>
            <a:r>
              <a:rPr lang="en-US" altLang="zh-CN" dirty="0"/>
              <a:t>       ( </a:t>
            </a:r>
            <a:r>
              <a:rPr lang="zh-CN" altLang="en-US" dirty="0"/>
              <a:t>１</a:t>
            </a:r>
            <a:r>
              <a:rPr lang="en-US" altLang="zh-CN" dirty="0"/>
              <a:t>)</a:t>
            </a:r>
            <a:r>
              <a:rPr lang="zh-CN" altLang="en-US" dirty="0"/>
              <a:t>零和谈判</a:t>
            </a:r>
            <a:r>
              <a:rPr lang="en-US" altLang="zh-CN" dirty="0"/>
              <a:t>.</a:t>
            </a:r>
            <a:r>
              <a:rPr lang="zh-CN" altLang="en-US" dirty="0"/>
              <a:t>零和谈判就是有输赢的谈判</a:t>
            </a:r>
            <a:r>
              <a:rPr lang="en-US" altLang="zh-CN" dirty="0"/>
              <a:t>,</a:t>
            </a:r>
            <a:r>
              <a:rPr lang="zh-CN" altLang="en-US" dirty="0"/>
              <a:t>一方所得就是另一方所失</a:t>
            </a:r>
            <a:r>
              <a:rPr lang="en-US" altLang="zh-CN" dirty="0"/>
              <a:t>.</a:t>
            </a:r>
            <a:r>
              <a:rPr lang="zh-CN" altLang="en-US" dirty="0"/>
              <a:t>零和谈判能 够成功</a:t>
            </a:r>
            <a:r>
              <a:rPr lang="en-US" altLang="zh-CN" dirty="0"/>
              <a:t>,</a:t>
            </a:r>
            <a:r>
              <a:rPr lang="zh-CN" altLang="en-US" dirty="0"/>
              <a:t>在于双方的目标都有弹性并有重叠区存在</a:t>
            </a:r>
            <a:r>
              <a:rPr lang="en-US" altLang="zh-CN" dirty="0"/>
              <a:t>.</a:t>
            </a:r>
            <a:r>
              <a:rPr lang="zh-CN" altLang="en-US" dirty="0"/>
              <a:t>重叠区就是双方和解达成协议的 基础</a:t>
            </a:r>
            <a:r>
              <a:rPr lang="en-US" altLang="zh-CN" dirty="0"/>
              <a:t>.     </a:t>
            </a:r>
          </a:p>
          <a:p>
            <a:r>
              <a:rPr lang="en-US" altLang="zh-CN" dirty="0"/>
              <a:t>       ( </a:t>
            </a:r>
            <a:r>
              <a:rPr lang="zh-CN" altLang="en-US" dirty="0"/>
              <a:t>２</a:t>
            </a:r>
            <a:r>
              <a:rPr lang="en-US" altLang="zh-CN" dirty="0"/>
              <a:t>)</a:t>
            </a:r>
            <a:r>
              <a:rPr lang="zh-CN" altLang="en-US" dirty="0"/>
              <a:t>双赢谈判</a:t>
            </a:r>
            <a:r>
              <a:rPr lang="en-US" altLang="zh-CN" dirty="0"/>
              <a:t>.</a:t>
            </a:r>
            <a:r>
              <a:rPr lang="zh-CN" altLang="en-US" dirty="0"/>
              <a:t>双赢谈判就是谈判结果为双方都获利的方案</a:t>
            </a:r>
            <a:r>
              <a:rPr lang="en-US" altLang="zh-CN" dirty="0"/>
              <a:t>.</a:t>
            </a:r>
            <a:r>
              <a:rPr lang="zh-CN" altLang="en-US" dirty="0"/>
              <a:t>这种谈判要求双方对另 一方的需求十分敏感</a:t>
            </a:r>
            <a:r>
              <a:rPr lang="en-US" altLang="zh-CN" dirty="0"/>
              <a:t>,</a:t>
            </a:r>
            <a:r>
              <a:rPr lang="zh-CN" altLang="en-US" dirty="0"/>
              <a:t>各自都比较开放和灵活</a:t>
            </a:r>
            <a:r>
              <a:rPr lang="en-US" altLang="zh-CN" dirty="0"/>
              <a:t>,</a:t>
            </a:r>
            <a:r>
              <a:rPr lang="zh-CN" altLang="en-US" dirty="0"/>
              <a:t>双方都对另一方有足够的了解和信任</a:t>
            </a:r>
            <a:r>
              <a:rPr lang="en-US" altLang="zh-CN" dirty="0"/>
              <a:t>. . </a:t>
            </a:r>
            <a:endParaRPr lang="zh-CN" altLang="en-US" dirty="0"/>
          </a:p>
        </p:txBody>
      </p:sp>
    </p:spTree>
    <p:extLst>
      <p:ext uri="{BB962C8B-B14F-4D97-AF65-F5344CB8AC3E}">
        <p14:creationId xmlns:p14="http://schemas.microsoft.com/office/powerpoint/2010/main" val="32805305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3E8FEAE-1F14-46D6-88BE-3A4C1A174489}"/>
              </a:ext>
            </a:extLst>
          </p:cNvPr>
          <p:cNvSpPr>
            <a:spLocks noGrp="1"/>
          </p:cNvSpPr>
          <p:nvPr>
            <p:ph type="title"/>
          </p:nvPr>
        </p:nvSpPr>
        <p:spPr/>
        <p:txBody>
          <a:bodyPr/>
          <a:lstStyle/>
          <a:p>
            <a:r>
              <a:rPr lang="zh-CN" altLang="en-US" dirty="0"/>
              <a:t>第一节　领导理论的基本问题</a:t>
            </a:r>
          </a:p>
        </p:txBody>
      </p:sp>
      <p:sp>
        <p:nvSpPr>
          <p:cNvPr id="3" name="内容占位符 2">
            <a:extLst>
              <a:ext uri="{FF2B5EF4-FFF2-40B4-BE49-F238E27FC236}">
                <a16:creationId xmlns:a16="http://schemas.microsoft.com/office/drawing/2014/main" xmlns="" id="{66E1ED51-32FF-4104-B31A-279A2D96C7F5}"/>
              </a:ext>
            </a:extLst>
          </p:cNvPr>
          <p:cNvSpPr>
            <a:spLocks noGrp="1"/>
          </p:cNvSpPr>
          <p:nvPr>
            <p:ph idx="1"/>
          </p:nvPr>
        </p:nvSpPr>
        <p:spPr/>
        <p:txBody>
          <a:bodyPr>
            <a:normAutofit/>
          </a:bodyPr>
          <a:lstStyle/>
          <a:p>
            <a:r>
              <a:rPr lang="zh-CN" altLang="en-US" dirty="0">
                <a:solidFill>
                  <a:srgbClr val="0099CC"/>
                </a:solidFill>
              </a:rPr>
              <a:t>一、 领导的内涵与作用</a:t>
            </a:r>
            <a:r>
              <a:rPr lang="zh-CN" altLang="en-US" sz="2000" dirty="0"/>
              <a:t>　</a:t>
            </a:r>
          </a:p>
          <a:p>
            <a:r>
              <a:rPr lang="en-US" altLang="zh-CN" sz="2800" dirty="0"/>
              <a:t>(</a:t>
            </a:r>
            <a:r>
              <a:rPr lang="zh-CN" altLang="en-US" sz="2800" dirty="0"/>
              <a:t>一</a:t>
            </a:r>
            <a:r>
              <a:rPr lang="en-US" altLang="zh-CN" sz="2800" dirty="0"/>
              <a:t>)</a:t>
            </a:r>
            <a:r>
              <a:rPr lang="zh-CN" altLang="en-US" sz="2800" dirty="0"/>
              <a:t>领导的内涵 </a:t>
            </a:r>
            <a:endParaRPr lang="en-US" altLang="zh-CN" sz="2800" dirty="0"/>
          </a:p>
          <a:p>
            <a:r>
              <a:rPr lang="en-US" altLang="zh-CN" sz="2000" dirty="0"/>
              <a:t>     </a:t>
            </a:r>
            <a:r>
              <a:rPr lang="zh-CN" altLang="en-US" sz="2000" dirty="0"/>
              <a:t>“领导”一词有两种含义</a:t>
            </a:r>
            <a:r>
              <a:rPr lang="en-US" altLang="zh-CN" sz="2000" dirty="0"/>
              <a:t>:</a:t>
            </a:r>
            <a:r>
              <a:rPr lang="zh-CN" altLang="en-US" sz="2000" dirty="0"/>
              <a:t>一种是名词属性的含义</a:t>
            </a:r>
            <a:r>
              <a:rPr lang="en-US" altLang="zh-CN" sz="2000" dirty="0"/>
              <a:t>,</a:t>
            </a:r>
            <a:r>
              <a:rPr lang="zh-CN" altLang="en-US" sz="2000" dirty="0"/>
              <a:t>即领导者是组织中某一阶层的管 理者</a:t>
            </a:r>
            <a:r>
              <a:rPr lang="en-US" altLang="zh-CN" sz="2000" dirty="0"/>
              <a:t>;</a:t>
            </a:r>
            <a:r>
              <a:rPr lang="zh-CN" altLang="en-US" sz="2000" dirty="0"/>
              <a:t>二是动词属性的含义</a:t>
            </a:r>
            <a:r>
              <a:rPr lang="en-US" altLang="zh-CN" sz="2000" dirty="0"/>
              <a:t>,</a:t>
            </a:r>
            <a:r>
              <a:rPr lang="zh-CN" altLang="en-US" sz="2000" dirty="0"/>
              <a:t>即领导者所从事的组织管理活动</a:t>
            </a:r>
            <a:r>
              <a:rPr lang="en-US" altLang="zh-CN" sz="2000" dirty="0"/>
              <a:t>.</a:t>
            </a:r>
            <a:r>
              <a:rPr lang="zh-CN" altLang="en-US" sz="2000" dirty="0"/>
              <a:t>研究什么类型的人适合做 领导工作</a:t>
            </a:r>
            <a:r>
              <a:rPr lang="en-US" altLang="zh-CN" sz="2000" dirty="0"/>
              <a:t>,</a:t>
            </a:r>
            <a:r>
              <a:rPr lang="zh-CN" altLang="en-US" sz="2000" dirty="0"/>
              <a:t>即领导素质理论</a:t>
            </a:r>
            <a:r>
              <a:rPr lang="en-US" altLang="zh-CN" sz="2000" dirty="0"/>
              <a:t>;</a:t>
            </a:r>
            <a:r>
              <a:rPr lang="zh-CN" altLang="en-US" sz="2000" dirty="0"/>
              <a:t>研究什么样的领导方式对组织工作绩效更高</a:t>
            </a:r>
            <a:r>
              <a:rPr lang="en-US" altLang="zh-CN" sz="2000" dirty="0"/>
              <a:t>,</a:t>
            </a:r>
            <a:r>
              <a:rPr lang="zh-CN" altLang="en-US" sz="2000" dirty="0"/>
              <a:t>即领导行为 理论</a:t>
            </a:r>
            <a:r>
              <a:rPr lang="en-US" altLang="zh-CN" sz="2000" dirty="0"/>
              <a:t>. </a:t>
            </a:r>
            <a:r>
              <a:rPr lang="zh-CN" altLang="en-US" sz="2000" dirty="0"/>
              <a:t>所谓领导</a:t>
            </a:r>
            <a:r>
              <a:rPr lang="en-US" altLang="zh-CN" sz="2000" dirty="0"/>
              <a:t>,</a:t>
            </a:r>
            <a:r>
              <a:rPr lang="zh-CN" altLang="en-US" sz="2000" dirty="0"/>
              <a:t>就是指挥、带领、引导和鼓励下属为实现目标而努力的过程</a:t>
            </a:r>
            <a:r>
              <a:rPr lang="en-US" altLang="zh-CN" sz="2000" dirty="0"/>
              <a:t>. </a:t>
            </a:r>
          </a:p>
          <a:p>
            <a:r>
              <a:rPr lang="en-US" altLang="zh-CN" sz="2000" dirty="0"/>
              <a:t>       ( </a:t>
            </a:r>
            <a:r>
              <a:rPr lang="zh-CN" altLang="en-US" sz="2000" dirty="0"/>
              <a:t>１</a:t>
            </a:r>
            <a:r>
              <a:rPr lang="en-US" altLang="zh-CN" sz="2000" dirty="0"/>
              <a:t>)</a:t>
            </a:r>
            <a:r>
              <a:rPr lang="zh-CN" altLang="en-US" sz="2000" dirty="0"/>
              <a:t>领导者必须有下属或追随者</a:t>
            </a:r>
            <a:r>
              <a:rPr lang="en-US" altLang="zh-CN" sz="2000" dirty="0"/>
              <a:t>.</a:t>
            </a:r>
          </a:p>
          <a:p>
            <a:r>
              <a:rPr lang="en-US" altLang="zh-CN" sz="2000" dirty="0"/>
              <a:t>       ( </a:t>
            </a:r>
            <a:r>
              <a:rPr lang="zh-CN" altLang="en-US" sz="2000" dirty="0"/>
              <a:t>２</a:t>
            </a:r>
            <a:r>
              <a:rPr lang="en-US" altLang="zh-CN" sz="2000" dirty="0"/>
              <a:t>)</a:t>
            </a:r>
            <a:r>
              <a:rPr lang="zh-CN" altLang="en-US" sz="2000" dirty="0"/>
              <a:t>领导者拥有影响追随者的能力或力量</a:t>
            </a:r>
            <a:r>
              <a:rPr lang="en-US" altLang="zh-CN" sz="2000" dirty="0"/>
              <a:t>,</a:t>
            </a:r>
            <a:r>
              <a:rPr lang="zh-CN" altLang="en-US" sz="2000" dirty="0"/>
              <a:t>它们既包括由组织赋予领导者的职位和权 力</a:t>
            </a:r>
            <a:r>
              <a:rPr lang="en-US" altLang="zh-CN" sz="2000" dirty="0"/>
              <a:t>,</a:t>
            </a:r>
            <a:r>
              <a:rPr lang="zh-CN" altLang="en-US" sz="2000" dirty="0"/>
              <a:t>也包括领导者个人所具有的影响力</a:t>
            </a:r>
            <a:r>
              <a:rPr lang="en-US" altLang="zh-CN" sz="2000" dirty="0"/>
              <a:t>. </a:t>
            </a:r>
          </a:p>
          <a:p>
            <a:r>
              <a:rPr lang="en-US" altLang="zh-CN" sz="2000" dirty="0"/>
              <a:t>       ( </a:t>
            </a:r>
            <a:r>
              <a:rPr lang="zh-CN" altLang="en-US" sz="2000" dirty="0"/>
              <a:t>３</a:t>
            </a:r>
            <a:r>
              <a:rPr lang="en-US" altLang="zh-CN" sz="2000" dirty="0"/>
              <a:t>)</a:t>
            </a:r>
            <a:r>
              <a:rPr lang="zh-CN" altLang="en-US" sz="2000" dirty="0"/>
              <a:t>领导的目的是通过影响下属来达到实现组织的目标</a:t>
            </a:r>
            <a:r>
              <a:rPr lang="en-US" altLang="zh-CN" sz="2000" dirty="0"/>
              <a:t>. </a:t>
            </a:r>
            <a:endParaRPr lang="zh-CN" altLang="en-US" sz="2000" dirty="0"/>
          </a:p>
        </p:txBody>
      </p:sp>
    </p:spTree>
    <p:extLst>
      <p:ext uri="{BB962C8B-B14F-4D97-AF65-F5344CB8AC3E}">
        <p14:creationId xmlns:p14="http://schemas.microsoft.com/office/powerpoint/2010/main" val="138212719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7A1D7FBA-A376-4B23-97B7-6F57CA859102}"/>
              </a:ext>
            </a:extLst>
          </p:cNvPr>
          <p:cNvSpPr>
            <a:spLocks noGrp="1"/>
          </p:cNvSpPr>
          <p:nvPr>
            <p:ph idx="1"/>
          </p:nvPr>
        </p:nvSpPr>
        <p:spPr/>
        <p:txBody>
          <a:bodyPr/>
          <a:lstStyle/>
          <a:p>
            <a:r>
              <a:rPr lang="zh-CN" altLang="en-US" sz="2400" b="1" dirty="0"/>
              <a:t>２．谈判的原则 </a:t>
            </a:r>
            <a:endParaRPr lang="en-US" altLang="zh-CN" sz="2400" b="1" dirty="0"/>
          </a:p>
          <a:p>
            <a:r>
              <a:rPr lang="en-US" altLang="zh-CN" dirty="0"/>
              <a:t>       </a:t>
            </a:r>
            <a:r>
              <a:rPr lang="zh-CN" altLang="en-US" dirty="0"/>
              <a:t>优秀的管理者实现有效的谈判</a:t>
            </a:r>
            <a:r>
              <a:rPr lang="en-US" altLang="zh-CN" dirty="0"/>
              <a:t>,</a:t>
            </a:r>
            <a:r>
              <a:rPr lang="zh-CN" altLang="en-US" dirty="0"/>
              <a:t>一般要遵循如下原则</a:t>
            </a:r>
            <a:r>
              <a:rPr lang="en-US" altLang="zh-CN" dirty="0"/>
              <a:t>. </a:t>
            </a:r>
          </a:p>
          <a:p>
            <a:r>
              <a:rPr lang="en-US" altLang="zh-CN" dirty="0"/>
              <a:t>	( </a:t>
            </a:r>
            <a:r>
              <a:rPr lang="zh-CN" altLang="en-US" dirty="0"/>
              <a:t>１</a:t>
            </a:r>
            <a:r>
              <a:rPr lang="en-US" altLang="zh-CN" dirty="0"/>
              <a:t>)</a:t>
            </a:r>
            <a:r>
              <a:rPr lang="zh-CN" altLang="en-US" dirty="0"/>
              <a:t>理性分析谈判的事件</a:t>
            </a:r>
            <a:r>
              <a:rPr lang="en-US" altLang="zh-CN" dirty="0"/>
              <a:t>.</a:t>
            </a:r>
          </a:p>
          <a:p>
            <a:r>
              <a:rPr lang="en-US" altLang="zh-CN" dirty="0"/>
              <a:t>	( </a:t>
            </a:r>
            <a:r>
              <a:rPr lang="zh-CN" altLang="en-US" dirty="0"/>
              <a:t>２</a:t>
            </a:r>
            <a:r>
              <a:rPr lang="en-US" altLang="zh-CN" dirty="0"/>
              <a:t>)</a:t>
            </a:r>
            <a:r>
              <a:rPr lang="zh-CN" altLang="en-US" dirty="0"/>
              <a:t>理解谈判对手</a:t>
            </a:r>
            <a:r>
              <a:rPr lang="en-US" altLang="zh-CN" dirty="0"/>
              <a:t>.</a:t>
            </a:r>
            <a:r>
              <a:rPr lang="zh-CN" altLang="en-US" dirty="0"/>
              <a:t> </a:t>
            </a:r>
            <a:endParaRPr lang="en-US" altLang="zh-CN" dirty="0"/>
          </a:p>
          <a:p>
            <a:r>
              <a:rPr lang="en-US" altLang="zh-CN" dirty="0"/>
              <a:t>	( </a:t>
            </a:r>
            <a:r>
              <a:rPr lang="zh-CN" altLang="en-US" dirty="0"/>
              <a:t>３</a:t>
            </a:r>
            <a:r>
              <a:rPr lang="en-US" altLang="zh-CN" dirty="0"/>
              <a:t>)</a:t>
            </a:r>
            <a:r>
              <a:rPr lang="zh-CN" altLang="en-US" dirty="0"/>
              <a:t>抱着诚意开始谈判</a:t>
            </a:r>
            <a:r>
              <a:rPr lang="en-US" altLang="zh-CN" dirty="0"/>
              <a:t>.</a:t>
            </a:r>
          </a:p>
          <a:p>
            <a:r>
              <a:rPr lang="zh-CN" altLang="en-US" dirty="0"/>
              <a:t> </a:t>
            </a:r>
            <a:r>
              <a:rPr lang="en-US" altLang="zh-CN" dirty="0"/>
              <a:t>	( </a:t>
            </a:r>
            <a:r>
              <a:rPr lang="zh-CN" altLang="en-US" dirty="0"/>
              <a:t>４</a:t>
            </a:r>
            <a:r>
              <a:rPr lang="en-US" altLang="zh-CN" dirty="0"/>
              <a:t>)</a:t>
            </a:r>
            <a:r>
              <a:rPr lang="zh-CN" altLang="en-US" dirty="0"/>
              <a:t>坚定与灵活相结合</a:t>
            </a:r>
            <a:r>
              <a:rPr lang="en-US" altLang="zh-CN" dirty="0"/>
              <a:t>.</a:t>
            </a:r>
          </a:p>
          <a:p>
            <a:endParaRPr lang="zh-CN" altLang="en-US" dirty="0"/>
          </a:p>
        </p:txBody>
      </p:sp>
    </p:spTree>
    <p:extLst>
      <p:ext uri="{BB962C8B-B14F-4D97-AF65-F5344CB8AC3E}">
        <p14:creationId xmlns:p14="http://schemas.microsoft.com/office/powerpoint/2010/main" val="406738801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541BDD9-B732-43D0-B3A7-5FC231413F6A}"/>
              </a:ext>
            </a:extLst>
          </p:cNvPr>
          <p:cNvSpPr>
            <a:spLocks noGrp="1"/>
          </p:cNvSpPr>
          <p:nvPr>
            <p:ph type="title"/>
          </p:nvPr>
        </p:nvSpPr>
        <p:spPr/>
        <p:txBody>
          <a:bodyPr/>
          <a:lstStyle/>
          <a:p>
            <a:r>
              <a:rPr lang="zh-CN" altLang="en-US" dirty="0" smtClean="0"/>
              <a:t>谢谢！</a:t>
            </a:r>
            <a:endParaRPr lang="zh-CN" altLang="en-US" dirty="0"/>
          </a:p>
        </p:txBody>
      </p:sp>
    </p:spTree>
    <p:extLst>
      <p:ext uri="{BB962C8B-B14F-4D97-AF65-F5344CB8AC3E}">
        <p14:creationId xmlns:p14="http://schemas.microsoft.com/office/powerpoint/2010/main" val="6259795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38349B9C-5756-41CD-B483-D341FDE70515}"/>
              </a:ext>
            </a:extLst>
          </p:cNvPr>
          <p:cNvSpPr>
            <a:spLocks noGrp="1"/>
          </p:cNvSpPr>
          <p:nvPr>
            <p:ph idx="1"/>
          </p:nvPr>
        </p:nvSpPr>
        <p:spPr>
          <a:xfrm>
            <a:off x="1324432" y="435768"/>
            <a:ext cx="10034138" cy="5986463"/>
          </a:xfrm>
        </p:spPr>
        <p:txBody>
          <a:bodyPr>
            <a:normAutofit lnSpcReduction="10000"/>
          </a:bodyPr>
          <a:lstStyle/>
          <a:p>
            <a:r>
              <a:rPr lang="en-US" altLang="zh-CN" sz="2800" dirty="0"/>
              <a:t>(</a:t>
            </a:r>
            <a:r>
              <a:rPr lang="zh-CN" altLang="en-US" sz="2800" dirty="0"/>
              <a:t>二</a:t>
            </a:r>
            <a:r>
              <a:rPr lang="en-US" altLang="zh-CN" sz="2800" dirty="0"/>
              <a:t>)</a:t>
            </a:r>
            <a:r>
              <a:rPr lang="zh-CN" altLang="en-US" sz="2800" dirty="0"/>
              <a:t>领导的作用 </a:t>
            </a:r>
            <a:endParaRPr lang="en-US" altLang="zh-CN" sz="2800" dirty="0"/>
          </a:p>
          <a:p>
            <a:r>
              <a:rPr lang="en-US" altLang="zh-CN" dirty="0"/>
              <a:t>        </a:t>
            </a:r>
            <a:r>
              <a:rPr lang="zh-CN" altLang="en-US" dirty="0"/>
              <a:t>一个组织的成长与发展</a:t>
            </a:r>
            <a:r>
              <a:rPr lang="en-US" altLang="zh-CN" dirty="0"/>
              <a:t>,</a:t>
            </a:r>
            <a:r>
              <a:rPr lang="zh-CN" altLang="en-US" dirty="0"/>
              <a:t>与组织的领导者有直接关系</a:t>
            </a:r>
            <a:r>
              <a:rPr lang="en-US" altLang="zh-CN" dirty="0"/>
              <a:t>.</a:t>
            </a:r>
            <a:r>
              <a:rPr lang="zh-CN" altLang="en-US" dirty="0"/>
              <a:t>领导的作用</a:t>
            </a:r>
            <a:r>
              <a:rPr lang="en-US" altLang="zh-CN" dirty="0"/>
              <a:t>,</a:t>
            </a:r>
            <a:r>
              <a:rPr lang="zh-CN" altLang="en-US" dirty="0"/>
              <a:t>是指领导者在带领、引导和鼓舞下属为实现组织目标而努力的过程中</a:t>
            </a:r>
            <a:r>
              <a:rPr lang="en-US" altLang="zh-CN" dirty="0"/>
              <a:t>,</a:t>
            </a:r>
            <a:r>
              <a:rPr lang="zh-CN" altLang="en-US" dirty="0"/>
              <a:t>所具有的指挥、协调和激励等多方面的作用</a:t>
            </a:r>
            <a:r>
              <a:rPr lang="en-US" altLang="zh-CN" dirty="0"/>
              <a:t>. </a:t>
            </a:r>
          </a:p>
          <a:p>
            <a:r>
              <a:rPr lang="en-US" altLang="zh-CN" b="1" dirty="0"/>
              <a:t>       ( </a:t>
            </a:r>
            <a:r>
              <a:rPr lang="zh-CN" altLang="en-US" b="1" dirty="0"/>
              <a:t>１</a:t>
            </a:r>
            <a:r>
              <a:rPr lang="en-US" altLang="zh-CN" b="1" dirty="0"/>
              <a:t>)</a:t>
            </a:r>
            <a:r>
              <a:rPr lang="zh-CN" altLang="en-US" b="1" dirty="0"/>
              <a:t>指挥作用</a:t>
            </a:r>
            <a:r>
              <a:rPr lang="en-US" altLang="zh-CN" b="1" dirty="0"/>
              <a:t>.</a:t>
            </a:r>
            <a:r>
              <a:rPr lang="zh-CN" altLang="en-US" dirty="0"/>
              <a:t>指挥作用是指在组织活动中</a:t>
            </a:r>
            <a:r>
              <a:rPr lang="en-US" altLang="zh-CN" dirty="0"/>
              <a:t>,</a:t>
            </a:r>
            <a:r>
              <a:rPr lang="zh-CN" altLang="en-US" dirty="0"/>
              <a:t>要有头脑清醒、胸怀全局</a:t>
            </a:r>
            <a:r>
              <a:rPr lang="en-US" altLang="zh-CN" dirty="0"/>
              <a:t>,</a:t>
            </a:r>
            <a:r>
              <a:rPr lang="zh-CN" altLang="en-US" dirty="0"/>
              <a:t>能高瞻远瞩 、运筹帷幄的领导者</a:t>
            </a:r>
            <a:r>
              <a:rPr lang="en-US" altLang="zh-CN" dirty="0"/>
              <a:t>,</a:t>
            </a:r>
            <a:r>
              <a:rPr lang="zh-CN" altLang="en-US" dirty="0"/>
              <a:t>帮助组织成员认清所处的环境和形势</a:t>
            </a:r>
            <a:r>
              <a:rPr lang="en-US" altLang="zh-CN" dirty="0"/>
              <a:t>,</a:t>
            </a:r>
            <a:r>
              <a:rPr lang="zh-CN" altLang="en-US" dirty="0"/>
              <a:t>指明活动的目标和达到目 标的路径</a:t>
            </a:r>
            <a:r>
              <a:rPr lang="en-US" altLang="zh-CN" dirty="0"/>
              <a:t>. </a:t>
            </a:r>
          </a:p>
          <a:p>
            <a:r>
              <a:rPr lang="en-US" altLang="zh-CN" b="1" dirty="0"/>
              <a:t>       ( </a:t>
            </a:r>
            <a:r>
              <a:rPr lang="zh-CN" altLang="en-US" b="1" dirty="0"/>
              <a:t>２</a:t>
            </a:r>
            <a:r>
              <a:rPr lang="en-US" altLang="zh-CN" b="1" dirty="0"/>
              <a:t>)</a:t>
            </a:r>
            <a:r>
              <a:rPr lang="zh-CN" altLang="en-US" b="1" dirty="0"/>
              <a:t>协调作用</a:t>
            </a:r>
            <a:r>
              <a:rPr lang="en-US" altLang="zh-CN" b="1" dirty="0"/>
              <a:t>.</a:t>
            </a:r>
            <a:r>
              <a:rPr lang="zh-CN" altLang="en-US" dirty="0"/>
              <a:t>协调作用是指组织在内外因素不断变化的环境下</a:t>
            </a:r>
            <a:r>
              <a:rPr lang="en-US" altLang="zh-CN" dirty="0"/>
              <a:t>,</a:t>
            </a:r>
            <a:r>
              <a:rPr lang="zh-CN" altLang="en-US" dirty="0"/>
              <a:t>需要领导者来协调 组织各部门之间、组织成员之间的关系和活动</a:t>
            </a:r>
            <a:r>
              <a:rPr lang="en-US" altLang="zh-CN" dirty="0"/>
              <a:t>,</a:t>
            </a:r>
            <a:r>
              <a:rPr lang="zh-CN" altLang="en-US" dirty="0"/>
              <a:t>朝着共同的愿景前进</a:t>
            </a:r>
            <a:r>
              <a:rPr lang="en-US" altLang="zh-CN" dirty="0"/>
              <a:t>. </a:t>
            </a:r>
          </a:p>
          <a:p>
            <a:r>
              <a:rPr lang="en-US" altLang="zh-CN" b="1" dirty="0"/>
              <a:t>       ( </a:t>
            </a:r>
            <a:r>
              <a:rPr lang="zh-CN" altLang="en-US" b="1" dirty="0"/>
              <a:t>３</a:t>
            </a:r>
            <a:r>
              <a:rPr lang="en-US" altLang="zh-CN" b="1" dirty="0"/>
              <a:t>)</a:t>
            </a:r>
            <a:r>
              <a:rPr lang="zh-CN" altLang="en-US" b="1" dirty="0"/>
              <a:t>激励作用</a:t>
            </a:r>
            <a:r>
              <a:rPr lang="en-US" altLang="zh-CN" dirty="0"/>
              <a:t>.</a:t>
            </a:r>
            <a:r>
              <a:rPr lang="zh-CN" altLang="en-US" dirty="0"/>
              <a:t>激励作用是指领导者了解组织成员的需要</a:t>
            </a:r>
            <a:r>
              <a:rPr lang="en-US" altLang="zh-CN" dirty="0"/>
              <a:t>,</a:t>
            </a:r>
            <a:r>
              <a:rPr lang="zh-CN" altLang="en-US" dirty="0"/>
              <a:t>激发下属人员的动机</a:t>
            </a:r>
            <a:r>
              <a:rPr lang="en-US" altLang="zh-CN" dirty="0"/>
              <a:t>,</a:t>
            </a:r>
            <a:r>
              <a:rPr lang="zh-CN" altLang="en-US" dirty="0"/>
              <a:t>为组 织成员主动地、创造性地发展职业生涯做好指导与支持</a:t>
            </a:r>
            <a:r>
              <a:rPr lang="en-US" altLang="zh-CN" dirty="0"/>
              <a:t>. </a:t>
            </a:r>
          </a:p>
          <a:p>
            <a:r>
              <a:rPr lang="en-US" altLang="zh-CN" b="1" dirty="0"/>
              <a:t>       ( </a:t>
            </a:r>
            <a:r>
              <a:rPr lang="zh-CN" altLang="en-US" b="1" dirty="0"/>
              <a:t>４</a:t>
            </a:r>
            <a:r>
              <a:rPr lang="en-US" altLang="zh-CN" b="1" dirty="0"/>
              <a:t>)</a:t>
            </a:r>
            <a:r>
              <a:rPr lang="zh-CN" altLang="en-US" b="1" dirty="0"/>
              <a:t>沟通作用</a:t>
            </a:r>
            <a:r>
              <a:rPr lang="en-US" altLang="zh-CN" dirty="0"/>
              <a:t>.</a:t>
            </a:r>
            <a:r>
              <a:rPr lang="zh-CN" altLang="en-US" dirty="0"/>
              <a:t>领导者是组织的各级首脑和联络者</a:t>
            </a:r>
            <a:r>
              <a:rPr lang="en-US" altLang="zh-CN" dirty="0"/>
              <a:t>,</a:t>
            </a:r>
            <a:r>
              <a:rPr lang="zh-CN" altLang="en-US" dirty="0"/>
              <a:t>在信息传递方面发挥着重要作 用</a:t>
            </a:r>
            <a:r>
              <a:rPr lang="en-US" altLang="zh-CN" dirty="0"/>
              <a:t>,</a:t>
            </a:r>
            <a:r>
              <a:rPr lang="zh-CN" altLang="en-US" dirty="0"/>
              <a:t>是信息的传播者、监听者、发言人和谈判者</a:t>
            </a:r>
            <a:r>
              <a:rPr lang="en-US" altLang="zh-CN" dirty="0"/>
              <a:t>,</a:t>
            </a:r>
            <a:r>
              <a:rPr lang="zh-CN" altLang="en-US" dirty="0"/>
              <a:t>在管理的各层次中起到上情下达、下情 上述的作用</a:t>
            </a:r>
            <a:r>
              <a:rPr lang="en-US" altLang="zh-CN" dirty="0"/>
              <a:t>,</a:t>
            </a:r>
            <a:r>
              <a:rPr lang="zh-CN" altLang="en-US" dirty="0"/>
              <a:t>以保证管理决策和管理活动顺利地进行</a:t>
            </a:r>
            <a:r>
              <a:rPr lang="en-US" altLang="zh-CN" dirty="0"/>
              <a:t>. </a:t>
            </a:r>
            <a:r>
              <a:rPr lang="zh-CN" altLang="en-US" dirty="0"/>
              <a:t>除上述作用外</a:t>
            </a:r>
            <a:r>
              <a:rPr lang="en-US" altLang="zh-CN" dirty="0"/>
              <a:t>,</a:t>
            </a:r>
            <a:r>
              <a:rPr lang="zh-CN" altLang="en-US" dirty="0"/>
              <a:t>领导的作用还有很多</a:t>
            </a:r>
            <a:r>
              <a:rPr lang="en-US" altLang="zh-CN" dirty="0"/>
              <a:t>,</a:t>
            </a:r>
            <a:r>
              <a:rPr lang="zh-CN" altLang="en-US" dirty="0"/>
              <a:t>不同群体领导的作用是不同的</a:t>
            </a:r>
            <a:r>
              <a:rPr lang="en-US" altLang="zh-CN" dirty="0"/>
              <a:t>. </a:t>
            </a:r>
            <a:endParaRPr lang="zh-CN" altLang="en-US" dirty="0"/>
          </a:p>
        </p:txBody>
      </p:sp>
    </p:spTree>
    <p:extLst>
      <p:ext uri="{BB962C8B-B14F-4D97-AF65-F5344CB8AC3E}">
        <p14:creationId xmlns:p14="http://schemas.microsoft.com/office/powerpoint/2010/main" val="22324330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8E156DB-68BA-4494-B8B6-2D7D609800BE}"/>
              </a:ext>
            </a:extLst>
          </p:cNvPr>
          <p:cNvSpPr>
            <a:spLocks noGrp="1"/>
          </p:cNvSpPr>
          <p:nvPr>
            <p:ph type="title"/>
          </p:nvPr>
        </p:nvSpPr>
        <p:spPr/>
        <p:txBody>
          <a:bodyPr/>
          <a:lstStyle/>
          <a:p>
            <a:r>
              <a:rPr lang="zh-CN" altLang="en-US" dirty="0"/>
              <a:t>二、 领导方式的基本类型</a:t>
            </a:r>
          </a:p>
        </p:txBody>
      </p:sp>
      <p:sp>
        <p:nvSpPr>
          <p:cNvPr id="3" name="内容占位符 2">
            <a:extLst>
              <a:ext uri="{FF2B5EF4-FFF2-40B4-BE49-F238E27FC236}">
                <a16:creationId xmlns:a16="http://schemas.microsoft.com/office/drawing/2014/main" xmlns="" id="{FA56CF87-4E4C-460A-B358-081188259E5C}"/>
              </a:ext>
            </a:extLst>
          </p:cNvPr>
          <p:cNvSpPr>
            <a:spLocks noGrp="1"/>
          </p:cNvSpPr>
          <p:nvPr>
            <p:ph idx="1"/>
          </p:nvPr>
        </p:nvSpPr>
        <p:spPr/>
        <p:txBody>
          <a:bodyPr/>
          <a:lstStyle/>
          <a:p>
            <a:r>
              <a:rPr lang="en-US" altLang="zh-CN" sz="2800" dirty="0"/>
              <a:t>(</a:t>
            </a:r>
            <a:r>
              <a:rPr lang="zh-CN" altLang="en-US" sz="2800" dirty="0"/>
              <a:t>一</a:t>
            </a:r>
            <a:r>
              <a:rPr lang="en-US" altLang="zh-CN" sz="2800" dirty="0"/>
              <a:t>)</a:t>
            </a:r>
            <a:r>
              <a:rPr lang="zh-CN" altLang="en-US" sz="2800" dirty="0"/>
              <a:t>按领导者权力的集中与分散程度划分</a:t>
            </a:r>
            <a:endParaRPr lang="en-US" altLang="zh-CN" sz="2800" dirty="0"/>
          </a:p>
          <a:p>
            <a:r>
              <a:rPr lang="en-US" altLang="zh-CN" dirty="0"/>
              <a:t>       </a:t>
            </a:r>
            <a:r>
              <a:rPr lang="zh-CN" altLang="en-US" dirty="0"/>
              <a:t> 领导方式按领导者权力的集中与分散程度进行划分</a:t>
            </a:r>
            <a:r>
              <a:rPr lang="en-US" altLang="zh-CN" dirty="0"/>
              <a:t>,</a:t>
            </a:r>
            <a:r>
              <a:rPr lang="zh-CN" altLang="en-US" dirty="0"/>
              <a:t>一般可以分为两类</a:t>
            </a:r>
            <a:r>
              <a:rPr lang="en-US" altLang="zh-CN" dirty="0"/>
              <a:t>:</a:t>
            </a:r>
            <a:r>
              <a:rPr lang="zh-CN" altLang="en-US" dirty="0"/>
              <a:t>集权式领导 者和民主式领导者</a:t>
            </a:r>
            <a:r>
              <a:rPr lang="en-US" altLang="zh-CN" dirty="0"/>
              <a:t>. </a:t>
            </a:r>
          </a:p>
          <a:p>
            <a:r>
              <a:rPr lang="zh-CN" altLang="en-US" sz="2400" b="1" dirty="0"/>
              <a:t>１ 集权式领导者 </a:t>
            </a:r>
            <a:endParaRPr lang="en-US" altLang="zh-CN" sz="2400" b="1" dirty="0"/>
          </a:p>
          <a:p>
            <a:r>
              <a:rPr lang="en-US" altLang="zh-CN" dirty="0"/>
              <a:t>       </a:t>
            </a:r>
            <a:r>
              <a:rPr lang="zh-CN" altLang="en-US" dirty="0"/>
              <a:t>所谓集权</a:t>
            </a:r>
            <a:r>
              <a:rPr lang="en-US" altLang="zh-CN" dirty="0"/>
              <a:t>,</a:t>
            </a:r>
            <a:r>
              <a:rPr lang="zh-CN" altLang="en-US" dirty="0"/>
              <a:t>是指领导者把管理的制度权力进行收敛的行为和过程</a:t>
            </a:r>
            <a:r>
              <a:rPr lang="en-US" altLang="zh-CN" dirty="0"/>
              <a:t>.</a:t>
            </a:r>
            <a:r>
              <a:rPr lang="zh-CN" altLang="en-US" dirty="0"/>
              <a:t>因此</a:t>
            </a:r>
            <a:r>
              <a:rPr lang="en-US" altLang="zh-CN" dirty="0"/>
              <a:t>,</a:t>
            </a:r>
            <a:r>
              <a:rPr lang="zh-CN" altLang="en-US" dirty="0"/>
              <a:t>所谓集权式 领导者</a:t>
            </a:r>
            <a:r>
              <a:rPr lang="en-US" altLang="zh-CN" dirty="0"/>
              <a:t>,</a:t>
            </a:r>
            <a:r>
              <a:rPr lang="zh-CN" altLang="en-US" dirty="0"/>
              <a:t>就是把管理的制度权力相对牢固地加以控制的领导者</a:t>
            </a:r>
            <a:r>
              <a:rPr lang="en-US" altLang="zh-CN" dirty="0"/>
              <a:t>.</a:t>
            </a:r>
            <a:r>
              <a:rPr lang="zh-CN" altLang="en-US" dirty="0"/>
              <a:t>由于管理的制度权力是由 多种权力的细则构成的</a:t>
            </a:r>
            <a:r>
              <a:rPr lang="en-US" altLang="zh-CN" dirty="0"/>
              <a:t>,</a:t>
            </a:r>
            <a:r>
              <a:rPr lang="zh-CN" altLang="en-US" dirty="0"/>
              <a:t>如奖励权、强制权和收益的再分配权等</a:t>
            </a:r>
            <a:r>
              <a:rPr lang="en-US" altLang="zh-CN" dirty="0"/>
              <a:t>,</a:t>
            </a:r>
            <a:r>
              <a:rPr lang="zh-CN" altLang="en-US" dirty="0"/>
              <a:t>这就意味着对被领导者 或下属而言</a:t>
            </a:r>
            <a:r>
              <a:rPr lang="en-US" altLang="zh-CN" dirty="0"/>
              <a:t>,</a:t>
            </a:r>
            <a:r>
              <a:rPr lang="zh-CN" altLang="en-US" dirty="0"/>
              <a:t>受控制的力度较大</a:t>
            </a:r>
            <a:r>
              <a:rPr lang="en-US" altLang="zh-CN" dirty="0"/>
              <a:t>.</a:t>
            </a:r>
            <a:r>
              <a:rPr lang="zh-CN" altLang="en-US" dirty="0"/>
              <a:t>在整个组织内部</a:t>
            </a:r>
            <a:r>
              <a:rPr lang="en-US" altLang="zh-CN" dirty="0"/>
              <a:t>,</a:t>
            </a:r>
            <a:r>
              <a:rPr lang="zh-CN" altLang="en-US" dirty="0"/>
              <a:t>资源的流动及其效率主要取决于集权 领导者对管理制度的理解和运用</a:t>
            </a:r>
            <a:r>
              <a:rPr lang="en-US" altLang="zh-CN" dirty="0"/>
              <a:t>,</a:t>
            </a:r>
            <a:r>
              <a:rPr lang="zh-CN" altLang="en-US" dirty="0"/>
              <a:t>同时</a:t>
            </a:r>
            <a:r>
              <a:rPr lang="en-US" altLang="zh-CN" dirty="0"/>
              <a:t>,</a:t>
            </a:r>
            <a:r>
              <a:rPr lang="zh-CN" altLang="en-US" dirty="0"/>
              <a:t>个人专长权和影响权是他行使上述制度权力成功 与否的重要基础</a:t>
            </a:r>
            <a:r>
              <a:rPr lang="en-US" altLang="zh-CN" dirty="0"/>
              <a:t>.</a:t>
            </a:r>
            <a:r>
              <a:rPr lang="zh-CN" altLang="en-US" dirty="0"/>
              <a:t>这种领导者把权力的获取和利用看成自我的人生价值</a:t>
            </a:r>
            <a:r>
              <a:rPr lang="en-US" altLang="zh-CN" dirty="0"/>
              <a:t>. </a:t>
            </a:r>
            <a:endParaRPr lang="zh-CN" altLang="en-US" dirty="0"/>
          </a:p>
        </p:txBody>
      </p:sp>
    </p:spTree>
    <p:extLst>
      <p:ext uri="{BB962C8B-B14F-4D97-AF65-F5344CB8AC3E}">
        <p14:creationId xmlns:p14="http://schemas.microsoft.com/office/powerpoint/2010/main" val="26253873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F1B413EF-AC7F-40B3-B2B5-3106092C4652}"/>
              </a:ext>
            </a:extLst>
          </p:cNvPr>
          <p:cNvSpPr>
            <a:spLocks noGrp="1"/>
          </p:cNvSpPr>
          <p:nvPr>
            <p:ph idx="1"/>
          </p:nvPr>
        </p:nvSpPr>
        <p:spPr/>
        <p:txBody>
          <a:bodyPr/>
          <a:lstStyle/>
          <a:p>
            <a:r>
              <a:rPr lang="zh-CN" altLang="en-US" sz="2400" b="1" dirty="0"/>
              <a:t>２ 民主式领导者 </a:t>
            </a:r>
            <a:endParaRPr lang="en-US" altLang="zh-CN" sz="2400" b="1" dirty="0"/>
          </a:p>
          <a:p>
            <a:r>
              <a:rPr lang="en-US" altLang="zh-CN" dirty="0"/>
              <a:t>        </a:t>
            </a:r>
            <a:r>
              <a:rPr lang="zh-CN" altLang="en-US" dirty="0"/>
              <a:t>和集权式领导者形成鲜明对比的是民主式领导者</a:t>
            </a:r>
            <a:r>
              <a:rPr lang="en-US" altLang="zh-CN" dirty="0"/>
              <a:t>.</a:t>
            </a:r>
            <a:r>
              <a:rPr lang="zh-CN" altLang="en-US" dirty="0"/>
              <a:t>这种领导者的特征是向被领导者授 权</a:t>
            </a:r>
            <a:r>
              <a:rPr lang="en-US" altLang="zh-CN" dirty="0"/>
              <a:t>,</a:t>
            </a:r>
            <a:r>
              <a:rPr lang="zh-CN" altLang="en-US" dirty="0"/>
              <a:t>鼓励下属参与</a:t>
            </a:r>
            <a:r>
              <a:rPr lang="en-US" altLang="zh-CN" dirty="0"/>
              <a:t>,</a:t>
            </a:r>
            <a:r>
              <a:rPr lang="zh-CN" altLang="en-US" dirty="0"/>
              <a:t>并且主要依赖于其个人专长权和影响权影响下属</a:t>
            </a:r>
            <a:r>
              <a:rPr lang="en-US" altLang="zh-CN" dirty="0"/>
              <a:t>.</a:t>
            </a:r>
            <a:r>
              <a:rPr lang="zh-CN" altLang="en-US" dirty="0"/>
              <a:t>从管理学角度看</a:t>
            </a:r>
            <a:r>
              <a:rPr lang="en-US" altLang="zh-CN" dirty="0"/>
              <a:t>, </a:t>
            </a:r>
            <a:r>
              <a:rPr lang="zh-CN" altLang="en-US" dirty="0"/>
              <a:t>民主式领导者通过对管理制度权力的分解</a:t>
            </a:r>
            <a:r>
              <a:rPr lang="en-US" altLang="zh-CN" dirty="0"/>
              <a:t>,</a:t>
            </a:r>
            <a:r>
              <a:rPr lang="zh-CN" altLang="en-US" dirty="0"/>
              <a:t>进一步通过激励下属的需要</a:t>
            </a:r>
            <a:r>
              <a:rPr lang="en-US" altLang="zh-CN" dirty="0"/>
              <a:t>,</a:t>
            </a:r>
            <a:r>
              <a:rPr lang="zh-CN" altLang="en-US" dirty="0"/>
              <a:t>去实现组织的目 标</a:t>
            </a:r>
            <a:r>
              <a:rPr lang="en-US" altLang="zh-CN" dirty="0"/>
              <a:t>.</a:t>
            </a:r>
            <a:r>
              <a:rPr lang="zh-CN" altLang="en-US" dirty="0"/>
              <a:t>不过</a:t>
            </a:r>
            <a:r>
              <a:rPr lang="en-US" altLang="zh-CN" dirty="0"/>
              <a:t>,</a:t>
            </a:r>
            <a:r>
              <a:rPr lang="zh-CN" altLang="en-US" dirty="0"/>
              <a:t>由于这种权力的分散性</a:t>
            </a:r>
            <a:r>
              <a:rPr lang="en-US" altLang="zh-CN" dirty="0"/>
              <a:t>,</a:t>
            </a:r>
            <a:r>
              <a:rPr lang="zh-CN" altLang="en-US" dirty="0"/>
              <a:t>组织内部资源的流动速度减缓</a:t>
            </a:r>
            <a:r>
              <a:rPr lang="en-US" altLang="zh-CN" dirty="0"/>
              <a:t>,</a:t>
            </a:r>
            <a:r>
              <a:rPr lang="zh-CN" altLang="en-US" dirty="0"/>
              <a:t>因为权力的分散一般 导致决策速度降低</a:t>
            </a:r>
            <a:r>
              <a:rPr lang="en-US" altLang="zh-CN" dirty="0"/>
              <a:t>,</a:t>
            </a:r>
            <a:r>
              <a:rPr lang="zh-CN" altLang="en-US" dirty="0"/>
              <a:t>进而增大了组织内部的资源配置成本</a:t>
            </a:r>
            <a:r>
              <a:rPr lang="en-US" altLang="zh-CN" dirty="0"/>
              <a:t>. </a:t>
            </a:r>
            <a:endParaRPr lang="zh-CN" altLang="en-US" dirty="0"/>
          </a:p>
        </p:txBody>
      </p:sp>
    </p:spTree>
    <p:extLst>
      <p:ext uri="{BB962C8B-B14F-4D97-AF65-F5344CB8AC3E}">
        <p14:creationId xmlns:p14="http://schemas.microsoft.com/office/powerpoint/2010/main" val="5073875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B4CA15B9-FA47-49D6-9874-7E6018C935B0}"/>
              </a:ext>
            </a:extLst>
          </p:cNvPr>
          <p:cNvSpPr>
            <a:spLocks noGrp="1"/>
          </p:cNvSpPr>
          <p:nvPr>
            <p:ph idx="1"/>
          </p:nvPr>
        </p:nvSpPr>
        <p:spPr>
          <a:xfrm>
            <a:off x="1324432" y="871536"/>
            <a:ext cx="10034138" cy="5543331"/>
          </a:xfrm>
        </p:spPr>
        <p:txBody>
          <a:bodyPr>
            <a:normAutofit lnSpcReduction="10000"/>
          </a:bodyPr>
          <a:lstStyle/>
          <a:p>
            <a:r>
              <a:rPr lang="en-US" altLang="zh-CN" sz="2800" dirty="0"/>
              <a:t>(</a:t>
            </a:r>
            <a:r>
              <a:rPr lang="zh-CN" altLang="en-US" sz="2800" dirty="0"/>
              <a:t>二</a:t>
            </a:r>
            <a:r>
              <a:rPr lang="en-US" altLang="zh-CN" sz="2800" dirty="0"/>
              <a:t>)</a:t>
            </a:r>
            <a:r>
              <a:rPr lang="zh-CN" altLang="en-US" sz="2800" dirty="0"/>
              <a:t>按领导者的工作作风划分 </a:t>
            </a:r>
            <a:endParaRPr lang="en-US" altLang="zh-CN" sz="2800" dirty="0"/>
          </a:p>
          <a:p>
            <a:r>
              <a:rPr lang="zh-CN" altLang="en-US" dirty="0"/>
              <a:t>       按领导者工作作风可分为两类</a:t>
            </a:r>
            <a:r>
              <a:rPr lang="en-US" altLang="zh-CN" dirty="0"/>
              <a:t>:</a:t>
            </a:r>
            <a:r>
              <a:rPr lang="zh-CN" altLang="en-US" dirty="0"/>
              <a:t>事务型领导者和战略型领导者</a:t>
            </a:r>
            <a:r>
              <a:rPr lang="en-US" altLang="zh-CN" dirty="0"/>
              <a:t>.</a:t>
            </a:r>
          </a:p>
          <a:p>
            <a:r>
              <a:rPr lang="en-US" altLang="zh-CN" dirty="0"/>
              <a:t> </a:t>
            </a:r>
            <a:r>
              <a:rPr lang="zh-CN" altLang="en-US" sz="2400" b="1" dirty="0"/>
              <a:t>１ 事务型领导者 </a:t>
            </a:r>
            <a:endParaRPr lang="en-US" altLang="zh-CN" b="1" dirty="0"/>
          </a:p>
          <a:p>
            <a:r>
              <a:rPr lang="en-US" altLang="zh-CN" dirty="0"/>
              <a:t>       </a:t>
            </a:r>
            <a:r>
              <a:rPr lang="zh-CN" altLang="en-US" dirty="0"/>
              <a:t>事务型领导者一般也称维持型领导者</a:t>
            </a:r>
            <a:r>
              <a:rPr lang="en-US" altLang="zh-CN" dirty="0"/>
              <a:t>.</a:t>
            </a:r>
            <a:r>
              <a:rPr lang="zh-CN" altLang="en-US" dirty="0"/>
              <a:t>这种领导者通过明确角色和任务要求</a:t>
            </a:r>
            <a:r>
              <a:rPr lang="en-US" altLang="zh-CN" dirty="0"/>
              <a:t>,</a:t>
            </a:r>
            <a:r>
              <a:rPr lang="zh-CN" altLang="en-US" dirty="0"/>
              <a:t>激励下 属向着既定的目标活动</a:t>
            </a:r>
            <a:r>
              <a:rPr lang="en-US" altLang="zh-CN" dirty="0"/>
              <a:t>,</a:t>
            </a:r>
            <a:r>
              <a:rPr lang="zh-CN" altLang="en-US" dirty="0"/>
              <a:t>并且尽量考虑和满足下属的社会需要</a:t>
            </a:r>
            <a:r>
              <a:rPr lang="en-US" altLang="zh-CN" dirty="0"/>
              <a:t>,</a:t>
            </a:r>
            <a:r>
              <a:rPr lang="zh-CN" altLang="en-US" dirty="0"/>
              <a:t>通过协作活动提高下属的 生产率</a:t>
            </a:r>
            <a:r>
              <a:rPr lang="en-US" altLang="zh-CN" dirty="0"/>
              <a:t>.</a:t>
            </a:r>
            <a:r>
              <a:rPr lang="zh-CN" altLang="en-US" dirty="0"/>
              <a:t>他们对组织的管理职能推崇备至</a:t>
            </a:r>
            <a:r>
              <a:rPr lang="en-US" altLang="zh-CN" dirty="0"/>
              <a:t>,</a:t>
            </a:r>
            <a:r>
              <a:rPr lang="zh-CN" altLang="en-US" dirty="0"/>
              <a:t>勤奋、谦和而且公正</a:t>
            </a:r>
            <a:r>
              <a:rPr lang="en-US" altLang="zh-CN" dirty="0"/>
              <a:t>,</a:t>
            </a:r>
            <a:r>
              <a:rPr lang="zh-CN" altLang="en-US" dirty="0"/>
              <a:t>以把事情理顺、工作有 条不紊地进行而感到自豪</a:t>
            </a:r>
            <a:r>
              <a:rPr lang="en-US" altLang="zh-CN" dirty="0"/>
              <a:t>.</a:t>
            </a:r>
            <a:r>
              <a:rPr lang="zh-CN" altLang="en-US" dirty="0"/>
              <a:t>这种领导者重视非人格的绩效内容</a:t>
            </a:r>
            <a:r>
              <a:rPr lang="en-US" altLang="zh-CN" dirty="0"/>
              <a:t>,</a:t>
            </a:r>
            <a:r>
              <a:rPr lang="zh-CN" altLang="en-US" dirty="0"/>
              <a:t>如计划、日程和预算</a:t>
            </a:r>
            <a:r>
              <a:rPr lang="en-US" altLang="zh-CN" dirty="0"/>
              <a:t>,</a:t>
            </a:r>
            <a:r>
              <a:rPr lang="zh-CN" altLang="en-US" dirty="0"/>
              <a:t>对 组织有使命感</a:t>
            </a:r>
            <a:r>
              <a:rPr lang="en-US" altLang="zh-CN" dirty="0"/>
              <a:t>,</a:t>
            </a:r>
            <a:r>
              <a:rPr lang="zh-CN" altLang="en-US" dirty="0"/>
              <a:t>并且严格遵守组织的规范和价值观</a:t>
            </a:r>
            <a:r>
              <a:rPr lang="en-US" altLang="zh-CN" dirty="0"/>
              <a:t>. </a:t>
            </a:r>
          </a:p>
          <a:p>
            <a:r>
              <a:rPr lang="zh-CN" altLang="en-US" sz="2400" b="1" dirty="0"/>
              <a:t>２ 战略型领导者</a:t>
            </a:r>
            <a:endParaRPr lang="en-US" altLang="zh-CN" sz="2400" b="1" dirty="0"/>
          </a:p>
          <a:p>
            <a:r>
              <a:rPr lang="zh-CN" altLang="en-US" dirty="0"/>
              <a:t>       战略型领导者是指拥有预见、洞察、保持灵活性并向他人授权</a:t>
            </a:r>
            <a:r>
              <a:rPr lang="en-US" altLang="zh-CN" dirty="0"/>
              <a:t>,</a:t>
            </a:r>
            <a:r>
              <a:rPr lang="zh-CN" altLang="en-US" dirty="0"/>
              <a:t>以创造所必需的战略 变革的能力</a:t>
            </a:r>
            <a:r>
              <a:rPr lang="en-US" altLang="zh-CN" dirty="0"/>
              <a:t>.</a:t>
            </a:r>
            <a:r>
              <a:rPr lang="zh-CN" altLang="en-US" dirty="0"/>
              <a:t>战略型领导者一般是指组织的高层管理人员</a:t>
            </a:r>
            <a:r>
              <a:rPr lang="en-US" altLang="zh-CN" dirty="0"/>
              <a:t>,</a:t>
            </a:r>
            <a:r>
              <a:rPr lang="zh-CN" altLang="en-US" dirty="0"/>
              <a:t>尤其是首席行政长官 </a:t>
            </a:r>
            <a:r>
              <a:rPr lang="en-US" altLang="zh-CN" dirty="0"/>
              <a:t>( CEO). </a:t>
            </a:r>
            <a:r>
              <a:rPr lang="zh-CN" altLang="en-US" dirty="0"/>
              <a:t>战略型领导者的特征是用战略思维进行决策</a:t>
            </a:r>
            <a:r>
              <a:rPr lang="en-US" altLang="zh-CN" dirty="0"/>
              <a:t>.</a:t>
            </a:r>
            <a:r>
              <a:rPr lang="zh-CN" altLang="en-US" dirty="0"/>
              <a:t>战略本质上是一种动态的决策和计划过程</a:t>
            </a:r>
            <a:r>
              <a:rPr lang="en-US" altLang="zh-CN" dirty="0"/>
              <a:t>, </a:t>
            </a:r>
            <a:r>
              <a:rPr lang="zh-CN" altLang="en-US" dirty="0"/>
              <a:t>战略追求的是长期目标</a:t>
            </a:r>
            <a:r>
              <a:rPr lang="en-US" altLang="zh-CN" dirty="0"/>
              <a:t>,</a:t>
            </a:r>
            <a:r>
              <a:rPr lang="zh-CN" altLang="en-US" dirty="0"/>
              <a:t>行动过程以战略意图为指南</a:t>
            </a:r>
            <a:r>
              <a:rPr lang="en-US" altLang="zh-CN" dirty="0"/>
              <a:t>,</a:t>
            </a:r>
            <a:r>
              <a:rPr lang="zh-CN" altLang="en-US" dirty="0"/>
              <a:t>以战略使命为目标基础</a:t>
            </a:r>
            <a:r>
              <a:rPr lang="en-US" altLang="zh-CN" dirty="0"/>
              <a:t>.</a:t>
            </a:r>
            <a:r>
              <a:rPr lang="zh-CN" altLang="en-US" dirty="0"/>
              <a:t>因此</a:t>
            </a:r>
            <a:r>
              <a:rPr lang="en-US" altLang="zh-CN" dirty="0"/>
              <a:t>,</a:t>
            </a:r>
            <a:r>
              <a:rPr lang="zh-CN" altLang="en-US" dirty="0"/>
              <a:t>战 略的基本特征</a:t>
            </a:r>
            <a:r>
              <a:rPr lang="en-US" altLang="zh-CN" dirty="0"/>
              <a:t>,</a:t>
            </a:r>
            <a:r>
              <a:rPr lang="zh-CN" altLang="en-US" dirty="0"/>
              <a:t>是行动的长期性、整体性和前瞻性</a:t>
            </a:r>
            <a:r>
              <a:rPr lang="en-US" altLang="zh-CN" dirty="0"/>
              <a:t>. </a:t>
            </a:r>
            <a:endParaRPr lang="zh-CN" altLang="en-US" dirty="0"/>
          </a:p>
        </p:txBody>
      </p:sp>
    </p:spTree>
    <p:extLst>
      <p:ext uri="{BB962C8B-B14F-4D97-AF65-F5344CB8AC3E}">
        <p14:creationId xmlns:p14="http://schemas.microsoft.com/office/powerpoint/2010/main" val="639198361"/>
      </p:ext>
    </p:extLst>
  </p:cSld>
  <p:clrMapOvr>
    <a:masterClrMapping/>
  </p:clrMapOvr>
</p:sld>
</file>

<file path=ppt/theme/theme1.xml><?xml version="1.0" encoding="utf-8"?>
<a:theme xmlns:a="http://schemas.openxmlformats.org/drawingml/2006/main" name="A000120140530A99PPBG">
  <a:themeElements>
    <a:clrScheme name="KSO_BLUE9">
      <a:dk1>
        <a:srgbClr val="47494B"/>
      </a:dk1>
      <a:lt1>
        <a:srgbClr val="FFFFFF"/>
      </a:lt1>
      <a:dk2>
        <a:srgbClr val="454749"/>
      </a:dk2>
      <a:lt2>
        <a:srgbClr val="EAF5FC"/>
      </a:lt2>
      <a:accent1>
        <a:srgbClr val="046FB6"/>
      </a:accent1>
      <a:accent2>
        <a:srgbClr val="22B1DE"/>
      </a:accent2>
      <a:accent3>
        <a:srgbClr val="7B93D7"/>
      </a:accent3>
      <a:accent4>
        <a:srgbClr val="5D76BA"/>
      </a:accent4>
      <a:accent5>
        <a:srgbClr val="3DBFD1"/>
      </a:accent5>
      <a:accent6>
        <a:srgbClr val="FFC000"/>
      </a:accent6>
      <a:hlink>
        <a:srgbClr val="00B0F0"/>
      </a:hlink>
      <a:folHlink>
        <a:srgbClr val="AFB2B4"/>
      </a:folHlink>
    </a:clrScheme>
    <a:fontScheme name="KSO主题5">
      <a:majorFont>
        <a:latin typeface="Broadway"/>
        <a:ea typeface="微软雅黑"/>
        <a:cs typeface=""/>
      </a:majorFont>
      <a:minorFont>
        <a:latin typeface="Calibri"/>
        <a:ea typeface="幼圆"/>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nSpc>
            <a:spcPct val="130000"/>
          </a:lnSpc>
          <a:defRPr sz="1400" dirty="0" smtClean="0">
            <a:latin typeface="Arial" panose="020B0604020202020204" pitchFamily="34" charset="0"/>
            <a:ea typeface="微软雅黑" panose="020B0503020204020204" pitchFamily="34" charset="-122"/>
          </a:defRPr>
        </a:defPPr>
      </a:lstStyle>
    </a:tx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A000120150306A12KPBG</Template>
  <TotalTime>4064</TotalTime>
  <Words>6302</Words>
  <Application>Microsoft Office PowerPoint</Application>
  <PresentationFormat>自定义</PresentationFormat>
  <Paragraphs>260</Paragraphs>
  <Slides>51</Slides>
  <Notes>0</Notes>
  <HiddenSlides>0</HiddenSlides>
  <MMClips>0</MMClips>
  <ScaleCrop>false</ScaleCrop>
  <HeadingPairs>
    <vt:vector size="4" baseType="variant">
      <vt:variant>
        <vt:lpstr>主题</vt:lpstr>
      </vt:variant>
      <vt:variant>
        <vt:i4>1</vt:i4>
      </vt:variant>
      <vt:variant>
        <vt:lpstr>幻灯片标题</vt:lpstr>
      </vt:variant>
      <vt:variant>
        <vt:i4>51</vt:i4>
      </vt:variant>
    </vt:vector>
  </HeadingPairs>
  <TitlesOfParts>
    <vt:vector size="52" baseType="lpstr">
      <vt:lpstr>A000120140530A99PPBG</vt:lpstr>
      <vt:lpstr>管 理 学 基 础</vt:lpstr>
      <vt:lpstr>PowerPoint 演示文稿</vt:lpstr>
      <vt:lpstr>第六章 领导理论及应用</vt:lpstr>
      <vt:lpstr>PowerPoint 演示文稿</vt:lpstr>
      <vt:lpstr>第一节　领导理论的基本问题</vt:lpstr>
      <vt:lpstr>PowerPoint 演示文稿</vt:lpstr>
      <vt:lpstr>二、 领导方式的基本类型</vt:lpstr>
      <vt:lpstr>PowerPoint 演示文稿</vt:lpstr>
      <vt:lpstr>PowerPoint 演示文稿</vt:lpstr>
      <vt:lpstr>PowerPoint 演示文稿</vt:lpstr>
      <vt:lpstr>PowerPoint 演示文稿</vt:lpstr>
      <vt:lpstr>三、 领导者的权力</vt:lpstr>
      <vt:lpstr>PowerPoint 演示文稿</vt:lpstr>
      <vt:lpstr>四、 领导者对人性的认识及管理方式　</vt:lpstr>
      <vt:lpstr>PowerPoint 演示文稿</vt:lpstr>
      <vt:lpstr>PowerPoint 演示文稿</vt:lpstr>
      <vt:lpstr>五、 薛恩的四种 “人性的假设” 理论 　</vt:lpstr>
      <vt:lpstr>PowerPoint 演示文稿</vt:lpstr>
      <vt:lpstr>PowerPoint 演示文稿</vt:lpstr>
      <vt:lpstr>第二节　领导特质理论与领导行为理论</vt:lpstr>
      <vt:lpstr>二、 中国的领导特质理论研究</vt:lpstr>
      <vt:lpstr>PowerPoint 演示文稿</vt:lpstr>
      <vt:lpstr>三、 典型的领导方式理论　</vt:lpstr>
      <vt:lpstr>第三节　领导权变理论</vt:lpstr>
      <vt:lpstr>第三节　领导权变理论</vt:lpstr>
      <vt:lpstr>二、 豪斯的路径—目标理论　 </vt:lpstr>
      <vt:lpstr>三、 赫塞和布兰查德的生命周期领导理论</vt:lpstr>
      <vt:lpstr>四、 乔治·格里奥的领导者—成员交换理论　 </vt:lpstr>
      <vt:lpstr>五、 坦南鲍姆、 斯密特的领导行为连续带模式</vt:lpstr>
      <vt:lpstr>六、 阿吉里斯的不成熟—成熟理论</vt:lpstr>
      <vt:lpstr>第四节　领 导 艺 术　</vt:lpstr>
      <vt:lpstr>二、 领导艺术的主要内容</vt:lpstr>
      <vt:lpstr>PowerPoint 演示文稿</vt:lpstr>
      <vt:lpstr>PowerPoint 演示文稿</vt:lpstr>
      <vt:lpstr>第五节　管 理 沟 通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二、 管理组织沟通</vt:lpstr>
      <vt:lpstr>PowerPoint 演示文稿</vt:lpstr>
      <vt:lpstr>PowerPoint 演示文稿</vt:lpstr>
      <vt:lpstr>三、 组织冲突与谈判　</vt:lpstr>
      <vt:lpstr>PowerPoint 演示文稿</vt:lpstr>
      <vt:lpstr>PowerPoint 演示文稿</vt:lpstr>
      <vt:lpstr>PowerPoint 演示文稿</vt:lpstr>
      <vt:lpstr>PowerPoint 演示文稿</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inter</dc:creator>
  <cp:lastModifiedBy>SJYY</cp:lastModifiedBy>
  <cp:revision>242</cp:revision>
  <dcterms:created xsi:type="dcterms:W3CDTF">2017-09-01T22:39:19Z</dcterms:created>
  <dcterms:modified xsi:type="dcterms:W3CDTF">2017-09-26T07:43:35Z</dcterms:modified>
</cp:coreProperties>
</file>