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sldIdLst>
    <p:sldId id="261" r:id="rId2"/>
    <p:sldId id="262" r:id="rId3"/>
    <p:sldId id="589" r:id="rId4"/>
    <p:sldId id="590" r:id="rId5"/>
    <p:sldId id="591" r:id="rId6"/>
    <p:sldId id="593" r:id="rId7"/>
    <p:sldId id="701" r:id="rId8"/>
    <p:sldId id="702" r:id="rId9"/>
    <p:sldId id="703" r:id="rId10"/>
    <p:sldId id="704" r:id="rId11"/>
    <p:sldId id="705" r:id="rId12"/>
    <p:sldId id="707" r:id="rId13"/>
    <p:sldId id="708" r:id="rId14"/>
    <p:sldId id="706" r:id="rId15"/>
    <p:sldId id="710" r:id="rId16"/>
    <p:sldId id="711" r:id="rId17"/>
    <p:sldId id="712" r:id="rId18"/>
    <p:sldId id="713" r:id="rId19"/>
    <p:sldId id="714" r:id="rId20"/>
    <p:sldId id="715" r:id="rId21"/>
    <p:sldId id="716" r:id="rId22"/>
    <p:sldId id="717" r:id="rId23"/>
    <p:sldId id="718" r:id="rId24"/>
    <p:sldId id="719" r:id="rId25"/>
    <p:sldId id="720" r:id="rId26"/>
    <p:sldId id="721" r:id="rId27"/>
    <p:sldId id="722" r:id="rId28"/>
    <p:sldId id="723" r:id="rId29"/>
    <p:sldId id="724" r:id="rId30"/>
    <p:sldId id="725" r:id="rId31"/>
    <p:sldId id="726" r:id="rId32"/>
    <p:sldId id="727" r:id="rId33"/>
    <p:sldId id="738" r:id="rId34"/>
    <p:sldId id="739" r:id="rId35"/>
    <p:sldId id="740" r:id="rId36"/>
    <p:sldId id="741" r:id="rId37"/>
    <p:sldId id="729" r:id="rId38"/>
    <p:sldId id="743" r:id="rId39"/>
    <p:sldId id="744" r:id="rId40"/>
    <p:sldId id="745" r:id="rId41"/>
    <p:sldId id="746" r:id="rId42"/>
    <p:sldId id="747" r:id="rId43"/>
    <p:sldId id="748" r:id="rId44"/>
    <p:sldId id="749" r:id="rId45"/>
    <p:sldId id="750" r:id="rId46"/>
    <p:sldId id="751" r:id="rId47"/>
    <p:sldId id="752" r:id="rId48"/>
    <p:sldId id="753" r:id="rId49"/>
    <p:sldId id="730" r:id="rId50"/>
    <p:sldId id="731" r:id="rId51"/>
    <p:sldId id="733" r:id="rId52"/>
    <p:sldId id="734" r:id="rId53"/>
    <p:sldId id="735" r:id="rId54"/>
    <p:sldId id="736" r:id="rId55"/>
    <p:sldId id="737" r:id="rId56"/>
    <p:sldId id="754" r:id="rId57"/>
  </p:sldIdLst>
  <p:sldSz cx="12192000" cy="6858000"/>
  <p:notesSz cx="6858000" cy="9144000"/>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87D3FC"/>
    <a:srgbClr val="54ABED"/>
    <a:srgbClr val="AED8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63" autoAdjust="0"/>
    <p:restoredTop sz="94667" autoAdjust="0"/>
  </p:normalViewPr>
  <p:slideViewPr>
    <p:cSldViewPr snapToGrid="0" showGuides="1">
      <p:cViewPr varScale="1">
        <p:scale>
          <a:sx n="84" d="100"/>
          <a:sy n="84" d="100"/>
        </p:scale>
        <p:origin x="-366" y="-90"/>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96"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l="233" t="12301" r="1751" b="16008"/>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C2C15644-8FAF-4CA4-8399-1EB157E35BB3}"/>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KSO_FD"/>
          <p:cNvSpPr>
            <a:spLocks noGrp="1"/>
          </p:cNvSpPr>
          <p:nvPr>
            <p:ph type="dt" sz="half" idx="10"/>
          </p:nvPr>
        </p:nvSpPr>
        <p:spPr/>
        <p:txBody>
          <a:bodyPr/>
          <a:lstStyle/>
          <a:p>
            <a:fld id="{490FA359-FBFD-4E90-80D7-2F91A4519E73}" type="datetimeFigureOut">
              <a:rPr lang="zh-CN" altLang="en-US" smtClean="0"/>
              <a:t>2017/9/27/Wednesday</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
        <p:nvSpPr>
          <p:cNvPr id="12" name="KSO_ST1">
            <a:extLst>
              <a:ext uri="{FF2B5EF4-FFF2-40B4-BE49-F238E27FC236}">
                <a16:creationId xmlns="" xmlns:a16="http://schemas.microsoft.com/office/drawing/2014/main" id="{E3277C5D-7DC2-4515-B251-A671B5DEFED4}"/>
              </a:ext>
            </a:extLst>
          </p:cNvPr>
          <p:cNvSpPr>
            <a:spLocks noGrp="1"/>
          </p:cNvSpPr>
          <p:nvPr>
            <p:ph type="title" hasCustomPrompt="1"/>
          </p:nvPr>
        </p:nvSpPr>
        <p:spPr>
          <a:xfrm>
            <a:off x="2770198" y="2493968"/>
            <a:ext cx="7994651" cy="1235075"/>
          </a:xfrm>
        </p:spPr>
        <p:txBody>
          <a:bodyPr anchor="b">
            <a:normAutofit/>
          </a:bodyPr>
          <a:lstStyle>
            <a:lvl1pPr algn="ctr">
              <a:defRPr sz="60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654490553"/>
      </p:ext>
    </p:extLst>
  </p:cSld>
  <p:clrMapOvr>
    <a:masterClrMapping/>
  </p:clrMapOvr>
  <p:extLst mod="1">
    <p:ext uri="{DCECCB84-F9BA-43D5-87BE-67443E8EF086}">
      <p15:sldGuideLst xmlns="" xmlns:p15="http://schemas.microsoft.com/office/powerpoint/2012/main">
        <p15:guide id="1" pos="4967">
          <p15:clr>
            <a:srgbClr val="FBAE40"/>
          </p15:clr>
        </p15:guide>
        <p15:guide id="0" orient="horz" pos="2160">
          <p15:clr>
            <a:srgbClr val="FBAE40"/>
          </p15:clr>
        </p15:guide>
        <p15:guide id="2" pos="662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2017/9/27/Wednesday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pic>
        <p:nvPicPr>
          <p:cNvPr id="5" name="Picture 2">
            <a:extLst>
              <a:ext uri="{FF2B5EF4-FFF2-40B4-BE49-F238E27FC236}">
                <a16:creationId xmlns="" xmlns:a16="http://schemas.microsoft.com/office/drawing/2014/main" id="{1C7A239F-E50E-44E0-A521-2F578F3728C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l="77275"/>
          <a:stretch/>
        </p:blipFill>
        <p:spPr bwMode="auto">
          <a:xfrm>
            <a:off x="9772029" y="1240488"/>
            <a:ext cx="2577134" cy="3929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a:extLst>
              <a:ext uri="{FF2B5EF4-FFF2-40B4-BE49-F238E27FC236}">
                <a16:creationId xmlns="" xmlns:a16="http://schemas.microsoft.com/office/drawing/2014/main" id="{210DEC71-920F-4295-92AD-4504DC15E20B}"/>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KSO_ST1">
            <a:extLst>
              <a:ext uri="{FF2B5EF4-FFF2-40B4-BE49-F238E27FC236}">
                <a16:creationId xmlns="" xmlns:a16="http://schemas.microsoft.com/office/drawing/2014/main" id="{CEB77B3D-001F-434B-AAB3-7A96A9BD45C4}"/>
              </a:ext>
            </a:extLst>
          </p:cNvPr>
          <p:cNvSpPr>
            <a:spLocks noGrp="1"/>
          </p:cNvSpPr>
          <p:nvPr>
            <p:ph type="title" hasCustomPrompt="1"/>
          </p:nvPr>
        </p:nvSpPr>
        <p:spPr>
          <a:xfrm>
            <a:off x="2812430" y="2353692"/>
            <a:ext cx="6959599" cy="1235075"/>
          </a:xfrm>
          <a:ln w="38100">
            <a:noFill/>
          </a:ln>
        </p:spPr>
        <p:txBody>
          <a:bodyPr anchor="b">
            <a:normAutofit/>
          </a:bodyPr>
          <a:lstStyle>
            <a:lvl1pPr algn="ctr">
              <a:defRPr sz="54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438676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10143" y="743366"/>
            <a:ext cx="10091289" cy="796011"/>
          </a:xfrm>
        </p:spPr>
        <p:txBody>
          <a:bodyPr>
            <a:normAutofit/>
          </a:bodyPr>
          <a:lstStyle>
            <a:lvl1pPr algn="ctr">
              <a:defRPr sz="4400">
                <a:solidFill>
                  <a:schemeClr val="tx1"/>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10144" y="1539377"/>
            <a:ext cx="10091288" cy="4694241"/>
          </a:xfrm>
        </p:spPr>
        <p:txBody>
          <a:bodyPr>
            <a:normAutofit/>
          </a:bodyPr>
          <a:lstStyle>
            <a:lvl1pPr marL="0" indent="0">
              <a:buNone/>
              <a:defRPr sz="36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09656" y="6451604"/>
            <a:ext cx="2743200" cy="365125"/>
          </a:xfrm>
        </p:spPr>
        <p:txBody>
          <a:bodyPr/>
          <a:lstStyle/>
          <a:p>
            <a:fld id="{490FA359-FBFD-4E90-80D7-2F91A4519E73}" type="datetimeFigureOut">
              <a:rPr lang="zh-CN" altLang="en-US" smtClean="0"/>
              <a:t>2017/9/27/Wednesday</a:t>
            </a:fld>
            <a:endParaRPr lang="zh-CN" altLang="en-US"/>
          </a:p>
        </p:txBody>
      </p:sp>
      <p:sp>
        <p:nvSpPr>
          <p:cNvPr id="5" name="KSO_FT"/>
          <p:cNvSpPr>
            <a:spLocks noGrp="1"/>
          </p:cNvSpPr>
          <p:nvPr>
            <p:ph type="ftr" sz="quarter" idx="11"/>
          </p:nvPr>
        </p:nvSpPr>
        <p:spPr>
          <a:xfrm>
            <a:off x="4210056" y="6451604"/>
            <a:ext cx="4114800" cy="365125"/>
          </a:xfrm>
        </p:spPr>
        <p:txBody>
          <a:bodyPr/>
          <a:lstStyle/>
          <a:p>
            <a:endParaRPr lang="zh-CN" altLang="en-US"/>
          </a:p>
        </p:txBody>
      </p:sp>
      <p:sp>
        <p:nvSpPr>
          <p:cNvPr id="6" name="KSO_FN"/>
          <p:cNvSpPr>
            <a:spLocks noGrp="1"/>
          </p:cNvSpPr>
          <p:nvPr>
            <p:ph type="sldNum" sz="quarter" idx="12"/>
          </p:nvPr>
        </p:nvSpPr>
        <p:spPr>
          <a:xfrm>
            <a:off x="8782056"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806996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24431" y="785416"/>
            <a:ext cx="10134151" cy="796011"/>
          </a:xfrm>
        </p:spPr>
        <p:txBody>
          <a:bodyPr>
            <a:normAutofit/>
          </a:bodyPr>
          <a:lstStyle>
            <a:lvl1pPr algn="l">
              <a:defRPr sz="3600" b="0">
                <a:solidFill>
                  <a:srgbClr val="0099CC"/>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24432" y="1700211"/>
            <a:ext cx="10091288" cy="4476255"/>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23944" y="6451604"/>
            <a:ext cx="2743200" cy="365125"/>
          </a:xfrm>
        </p:spPr>
        <p:txBody>
          <a:bodyPr/>
          <a:lstStyle/>
          <a:p>
            <a:fld id="{490FA359-FBFD-4E90-80D7-2F91A4519E73}" type="datetimeFigureOut">
              <a:rPr lang="zh-CN" altLang="en-US" smtClean="0"/>
              <a:t>2017/9/27/Wednesday</a:t>
            </a:fld>
            <a:endParaRPr lang="zh-CN" altLang="en-US"/>
          </a:p>
        </p:txBody>
      </p:sp>
      <p:sp>
        <p:nvSpPr>
          <p:cNvPr id="5" name="KSO_FT"/>
          <p:cNvSpPr>
            <a:spLocks noGrp="1"/>
          </p:cNvSpPr>
          <p:nvPr>
            <p:ph type="ftr" sz="quarter" idx="11"/>
          </p:nvPr>
        </p:nvSpPr>
        <p:spPr>
          <a:xfrm>
            <a:off x="4224344" y="6451604"/>
            <a:ext cx="4114800" cy="365125"/>
          </a:xfrm>
        </p:spPr>
        <p:txBody>
          <a:bodyPr/>
          <a:lstStyle/>
          <a:p>
            <a:endParaRPr lang="zh-CN" altLang="en-US"/>
          </a:p>
        </p:txBody>
      </p:sp>
      <p:sp>
        <p:nvSpPr>
          <p:cNvPr id="6" name="KSO_FN"/>
          <p:cNvSpPr>
            <a:spLocks noGrp="1"/>
          </p:cNvSpPr>
          <p:nvPr>
            <p:ph type="sldNum" sz="quarter" idx="12"/>
          </p:nvPr>
        </p:nvSpPr>
        <p:spPr>
          <a:xfrm>
            <a:off x="8796344"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779926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3" name="KSO_BC1"/>
          <p:cNvSpPr>
            <a:spLocks noGrp="1"/>
          </p:cNvSpPr>
          <p:nvPr>
            <p:ph idx="1"/>
          </p:nvPr>
        </p:nvSpPr>
        <p:spPr>
          <a:xfrm>
            <a:off x="1324432" y="871537"/>
            <a:ext cx="10034138" cy="5304930"/>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52520" y="6451604"/>
            <a:ext cx="2743200" cy="365125"/>
          </a:xfrm>
        </p:spPr>
        <p:txBody>
          <a:bodyPr/>
          <a:lstStyle/>
          <a:p>
            <a:fld id="{490FA359-FBFD-4E90-80D7-2F91A4519E73}" type="datetimeFigureOut">
              <a:rPr lang="zh-CN" altLang="en-US" smtClean="0"/>
              <a:t>2017/9/27/Wednesday</a:t>
            </a:fld>
            <a:endParaRPr lang="zh-CN" altLang="en-US" dirty="0"/>
          </a:p>
        </p:txBody>
      </p:sp>
      <p:sp>
        <p:nvSpPr>
          <p:cNvPr id="5" name="KSO_FT"/>
          <p:cNvSpPr>
            <a:spLocks noGrp="1"/>
          </p:cNvSpPr>
          <p:nvPr>
            <p:ph type="ftr" sz="quarter" idx="11"/>
          </p:nvPr>
        </p:nvSpPr>
        <p:spPr>
          <a:xfrm>
            <a:off x="4252920" y="6451604"/>
            <a:ext cx="4114800" cy="365125"/>
          </a:xfrm>
        </p:spPr>
        <p:txBody>
          <a:bodyPr/>
          <a:lstStyle/>
          <a:p>
            <a:endParaRPr lang="zh-CN" altLang="en-US"/>
          </a:p>
        </p:txBody>
      </p:sp>
      <p:sp>
        <p:nvSpPr>
          <p:cNvPr id="6" name="KSO_FN"/>
          <p:cNvSpPr>
            <a:spLocks noGrp="1"/>
          </p:cNvSpPr>
          <p:nvPr>
            <p:ph type="sldNum" sz="quarter" idx="12"/>
          </p:nvPr>
        </p:nvSpPr>
        <p:spPr>
          <a:xfrm>
            <a:off x="8824920"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3505532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p:txBody>
          <a:bodyPr/>
          <a:lstStyle/>
          <a:p>
            <a:fld id="{490FA359-FBFD-4E90-80D7-2F91A4519E73}" type="datetimeFigureOut">
              <a:rPr lang="zh-CN" altLang="en-US" smtClean="0"/>
              <a:t>2017/9/27/Wednesday</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2831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 xmlns:a16="http://schemas.microsoft.com/office/drawing/2014/main" id="{94B353FA-4B38-4C0E-AC24-8589F159B694}"/>
              </a:ext>
            </a:extLst>
          </p:cNvPr>
          <p:cNvSpPr>
            <a:spLocks noGrp="1"/>
          </p:cNvSpPr>
          <p:nvPr>
            <p:ph type="dt" sz="half" idx="10"/>
          </p:nvPr>
        </p:nvSpPr>
        <p:spPr/>
        <p:txBody>
          <a:bodyPr/>
          <a:lstStyle/>
          <a:p>
            <a:fld id="{490FA359-FBFD-4E90-80D7-2F91A4519E73}" type="datetimeFigureOut">
              <a:rPr lang="zh-CN" altLang="en-US" smtClean="0"/>
              <a:t>2017/9/27/Wednesday</a:t>
            </a:fld>
            <a:endParaRPr lang="zh-CN" altLang="en-US"/>
          </a:p>
        </p:txBody>
      </p:sp>
      <p:sp>
        <p:nvSpPr>
          <p:cNvPr id="4" name="页脚占位符 3">
            <a:extLst>
              <a:ext uri="{FF2B5EF4-FFF2-40B4-BE49-F238E27FC236}">
                <a16:creationId xmlns="" xmlns:a16="http://schemas.microsoft.com/office/drawing/2014/main" id="{63C069C5-F303-412F-A5AF-BE47AD8B1F6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298B223-80C7-499A-9CA3-D16E8DFB8EC3}"/>
              </a:ext>
            </a:extLst>
          </p:cNvPr>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186240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1_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2017/9/27/Wednesday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580252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10">
            <a:extLst>
              <a:ext uri="{28A0092B-C50C-407E-A947-70E740481C1C}">
                <a14:useLocalDpi xmlns:a14="http://schemas.microsoft.com/office/drawing/2010/main" val="0"/>
              </a:ext>
            </a:extLst>
          </a:blip>
          <a:srcRect l="1474" t="26028" r="6166" b="4484"/>
          <a:stretch/>
        </p:blipFill>
        <p:spPr>
          <a:xfrm>
            <a:off x="-2" y="2337829"/>
            <a:ext cx="7899402" cy="4520171"/>
          </a:xfrm>
          <a:prstGeom prst="rect">
            <a:avLst/>
          </a:prstGeom>
        </p:spPr>
      </p:pic>
      <p:sp>
        <p:nvSpPr>
          <p:cNvPr id="4" name="KSO_FD"/>
          <p:cNvSpPr>
            <a:spLocks noGrp="1"/>
          </p:cNvSpPr>
          <p:nvPr>
            <p:ph type="dt" sz="half" idx="2"/>
          </p:nvPr>
        </p:nvSpPr>
        <p:spPr>
          <a:xfrm>
            <a:off x="838200" y="6451604"/>
            <a:ext cx="2743200" cy="365125"/>
          </a:xfrm>
          <a:prstGeom prst="rect">
            <a:avLst/>
          </a:prstGeom>
        </p:spPr>
        <p:txBody>
          <a:bodyPr vert="horz" lIns="91440" tIns="45720" rIns="91440" bIns="45720" rtlCol="0" anchor="ctr"/>
          <a:lstStyle>
            <a:lvl1pPr algn="l">
              <a:defRPr sz="1200">
                <a:solidFill>
                  <a:schemeClr val="tx1"/>
                </a:solidFill>
              </a:defRPr>
            </a:lvl1pPr>
          </a:lstStyle>
          <a:p>
            <a:fld id="{490FA359-FBFD-4E90-80D7-2F91A4519E73}" type="datetimeFigureOut">
              <a:rPr lang="zh-CN" altLang="en-US" smtClean="0"/>
              <a:t>2017/9/27/Wednesday</a:t>
            </a:fld>
            <a:endParaRPr lang="zh-CN" altLang="en-US"/>
          </a:p>
        </p:txBody>
      </p:sp>
      <p:sp>
        <p:nvSpPr>
          <p:cNvPr id="5" name="KSO_FT"/>
          <p:cNvSpPr>
            <a:spLocks noGrp="1"/>
          </p:cNvSpPr>
          <p:nvPr>
            <p:ph type="ftr" sz="quarter" idx="3"/>
          </p:nvPr>
        </p:nvSpPr>
        <p:spPr>
          <a:xfrm>
            <a:off x="4038600" y="6451604"/>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zh-CN" altLang="en-US"/>
          </a:p>
        </p:txBody>
      </p:sp>
      <p:sp>
        <p:nvSpPr>
          <p:cNvPr id="6" name="KSO_FN"/>
          <p:cNvSpPr>
            <a:spLocks noGrp="1"/>
          </p:cNvSpPr>
          <p:nvPr>
            <p:ph type="sldNum" sz="quarter" idx="4"/>
          </p:nvPr>
        </p:nvSpPr>
        <p:spPr>
          <a:xfrm>
            <a:off x="8610600" y="6451604"/>
            <a:ext cx="2743200" cy="365125"/>
          </a:xfrm>
          <a:prstGeom prst="rect">
            <a:avLst/>
          </a:prstGeom>
        </p:spPr>
        <p:txBody>
          <a:bodyPr vert="horz" lIns="91440" tIns="45720" rIns="91440" bIns="45720" rtlCol="0" anchor="ctr"/>
          <a:lstStyle>
            <a:lvl1pPr algn="r">
              <a:defRPr sz="1200">
                <a:solidFill>
                  <a:schemeClr val="tx1"/>
                </a:solidFill>
              </a:defRPr>
            </a:lvl1pPr>
          </a:lstStyle>
          <a:p>
            <a:fld id="{581713FB-781F-428E-BB97-D0968A988D59}" type="slidenum">
              <a:rPr lang="zh-CN" altLang="en-US" smtClean="0"/>
              <a:t>‹#›</a:t>
            </a:fld>
            <a:endParaRPr lang="zh-CN" altLang="en-US"/>
          </a:p>
        </p:txBody>
      </p:sp>
      <p:sp>
        <p:nvSpPr>
          <p:cNvPr id="3" name="KSO_BC1"/>
          <p:cNvSpPr>
            <a:spLocks noGrp="1"/>
          </p:cNvSpPr>
          <p:nvPr>
            <p:ph type="body" idx="1"/>
          </p:nvPr>
        </p:nvSpPr>
        <p:spPr>
          <a:xfrm>
            <a:off x="1138687" y="1600200"/>
            <a:ext cx="10215113" cy="463341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
        <p:nvSpPr>
          <p:cNvPr id="2" name="KSO_BT1"/>
          <p:cNvSpPr>
            <a:spLocks noGrp="1"/>
          </p:cNvSpPr>
          <p:nvPr>
            <p:ph type="title"/>
          </p:nvPr>
        </p:nvSpPr>
        <p:spPr>
          <a:xfrm>
            <a:off x="1138687" y="713988"/>
            <a:ext cx="10215113" cy="796011"/>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Tree>
    <p:extLst>
      <p:ext uri="{BB962C8B-B14F-4D97-AF65-F5344CB8AC3E}">
        <p14:creationId xmlns:p14="http://schemas.microsoft.com/office/powerpoint/2010/main" val="1920157384"/>
      </p:ext>
    </p:extLst>
  </p:cSld>
  <p:clrMap bg1="lt1" tx1="dk1" bg2="lt2" tx2="dk2" accent1="accent1" accent2="accent2" accent3="accent3" accent4="accent4" accent5="accent5" accent6="accent6" hlink="hlink" folHlink="folHlink"/>
  <p:sldLayoutIdLst>
    <p:sldLayoutId id="2147483686" r:id="rId1"/>
    <p:sldLayoutId id="2147483692" r:id="rId2"/>
    <p:sldLayoutId id="2147483687" r:id="rId3"/>
    <p:sldLayoutId id="2147483694" r:id="rId4"/>
    <p:sldLayoutId id="2147483695" r:id="rId5"/>
    <p:sldLayoutId id="2147483691" r:id="rId6"/>
    <p:sldLayoutId id="2147483693" r:id="rId7"/>
    <p:sldLayoutId id="2147483697" r:id="rId8"/>
  </p:sldLayoutIdLst>
  <p:txStyles>
    <p:titleStyle>
      <a:lvl1pPr algn="l" defTabSz="685800" rtl="0" eaLnBrk="1" latinLnBrk="0" hangingPunct="1">
        <a:lnSpc>
          <a:spcPct val="90000"/>
        </a:lnSpc>
        <a:spcBef>
          <a:spcPct val="0"/>
        </a:spcBef>
        <a:buNone/>
        <a:defRPr sz="3200" b="0" i="0" kern="1200" baseline="0">
          <a:solidFill>
            <a:schemeClr val="accent1"/>
          </a:solidFill>
          <a:effectLst/>
          <a:latin typeface="+mj-ea"/>
          <a:ea typeface="+mj-ea"/>
          <a:cs typeface="+mj-cs"/>
        </a:defRPr>
      </a:lvl1pPr>
    </p:titleStyle>
    <p:bodyStyle>
      <a:lvl1pPr marL="361950" indent="-36195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Char char=""/>
        <a:defRPr lang="zh-CN" altLang="en-US" sz="2400" b="1" kern="1200" baseline="0" dirty="0" smtClean="0">
          <a:solidFill>
            <a:schemeClr val="accent1"/>
          </a:solidFill>
          <a:latin typeface="+mn-ea"/>
          <a:ea typeface="+mn-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1800" b="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slide" Target="slide3.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41BDD9-B732-43D0-B3A7-5FC231413F6A}"/>
              </a:ext>
            </a:extLst>
          </p:cNvPr>
          <p:cNvSpPr>
            <a:spLocks noGrp="1"/>
          </p:cNvSpPr>
          <p:nvPr>
            <p:ph type="title"/>
          </p:nvPr>
        </p:nvSpPr>
        <p:spPr/>
        <p:txBody>
          <a:bodyPr/>
          <a:lstStyle/>
          <a:p>
            <a:r>
              <a:rPr lang="zh-CN" altLang="en-US" dirty="0"/>
              <a:t>管 理 学 基 础</a:t>
            </a:r>
          </a:p>
        </p:txBody>
      </p:sp>
    </p:spTree>
    <p:extLst>
      <p:ext uri="{BB962C8B-B14F-4D97-AF65-F5344CB8AC3E}">
        <p14:creationId xmlns:p14="http://schemas.microsoft.com/office/powerpoint/2010/main" val="13691266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481791E7-8EF9-4A48-A99A-08D968F11EE7}"/>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认识过程</a:t>
            </a:r>
            <a:endParaRPr lang="en-US" altLang="zh-CN" sz="2800" dirty="0"/>
          </a:p>
          <a:p>
            <a:r>
              <a:rPr lang="zh-CN" altLang="en-US" sz="2400" b="1" dirty="0"/>
              <a:t>１ 认识的两个阶段 </a:t>
            </a:r>
            <a:endParaRPr lang="en-US" altLang="zh-CN" sz="2400" b="1" dirty="0"/>
          </a:p>
          <a:p>
            <a:r>
              <a:rPr lang="en-US" altLang="zh-CN" sz="2800" dirty="0"/>
              <a:t>       </a:t>
            </a:r>
            <a:r>
              <a:rPr lang="zh-CN" altLang="en-US" dirty="0"/>
              <a:t>认识是人脑对客观世界的反映</a:t>
            </a:r>
            <a:r>
              <a:rPr lang="en-US" altLang="zh-CN" dirty="0"/>
              <a:t>,</a:t>
            </a:r>
            <a:r>
              <a:rPr lang="zh-CN" altLang="en-US" dirty="0"/>
              <a:t>包括感性认识和理性认识两个阶段</a:t>
            </a:r>
            <a:r>
              <a:rPr lang="en-US" altLang="zh-CN" dirty="0"/>
              <a:t>.</a:t>
            </a:r>
            <a:r>
              <a:rPr lang="zh-CN" altLang="en-US" dirty="0"/>
              <a:t>社会实践是认识 的来源和发展的基础</a:t>
            </a:r>
            <a:r>
              <a:rPr lang="en-US" altLang="zh-CN" dirty="0"/>
              <a:t>,</a:t>
            </a:r>
            <a:r>
              <a:rPr lang="zh-CN" altLang="en-US" dirty="0"/>
              <a:t>是检验真理正确与否的唯一标准</a:t>
            </a:r>
            <a:r>
              <a:rPr lang="en-US" altLang="zh-CN" dirty="0"/>
              <a:t>,</a:t>
            </a:r>
            <a:r>
              <a:rPr lang="zh-CN" altLang="en-US" dirty="0"/>
              <a:t>也是认识的目的</a:t>
            </a:r>
            <a:r>
              <a:rPr lang="en-US" altLang="zh-CN" dirty="0"/>
              <a:t>.</a:t>
            </a:r>
            <a:r>
              <a:rPr lang="zh-CN" altLang="en-US" dirty="0"/>
              <a:t>认识从实践中 来</a:t>
            </a:r>
            <a:r>
              <a:rPr lang="en-US" altLang="zh-CN" dirty="0"/>
              <a:t>,</a:t>
            </a:r>
            <a:r>
              <a:rPr lang="zh-CN" altLang="en-US" dirty="0"/>
              <a:t>还要回到实践中</a:t>
            </a:r>
            <a:r>
              <a:rPr lang="en-US" altLang="zh-CN" dirty="0"/>
              <a:t>,</a:t>
            </a:r>
            <a:r>
              <a:rPr lang="zh-CN" altLang="en-US" dirty="0"/>
              <a:t>用来能动地改造世界</a:t>
            </a:r>
            <a:r>
              <a:rPr lang="en-US" altLang="zh-CN" dirty="0"/>
              <a:t>,</a:t>
            </a:r>
            <a:r>
              <a:rPr lang="zh-CN" altLang="en-US" dirty="0"/>
              <a:t>同时使认识的本身得到检验和发展</a:t>
            </a:r>
            <a:r>
              <a:rPr lang="en-US" altLang="zh-CN" dirty="0"/>
              <a:t>.</a:t>
            </a:r>
            <a:r>
              <a:rPr lang="zh-CN" altLang="en-US" dirty="0"/>
              <a:t>凡实践 证明符合客观事物及其规律的认识</a:t>
            </a:r>
            <a:r>
              <a:rPr lang="en-US" altLang="zh-CN" dirty="0"/>
              <a:t>,</a:t>
            </a:r>
            <a:r>
              <a:rPr lang="zh-CN" altLang="en-US" dirty="0"/>
              <a:t>是正确的认识</a:t>
            </a:r>
            <a:r>
              <a:rPr lang="en-US" altLang="zh-CN" dirty="0"/>
              <a:t>,</a:t>
            </a:r>
            <a:r>
              <a:rPr lang="zh-CN" altLang="en-US" dirty="0"/>
              <a:t>反之是错误的认识</a:t>
            </a:r>
            <a:r>
              <a:rPr lang="en-US" altLang="zh-CN" dirty="0"/>
              <a:t>. </a:t>
            </a:r>
            <a:endParaRPr lang="zh-CN" altLang="en-US" sz="2800" dirty="0"/>
          </a:p>
          <a:p>
            <a:endParaRPr lang="zh-CN" altLang="en-US" dirty="0"/>
          </a:p>
        </p:txBody>
      </p:sp>
    </p:spTree>
    <p:extLst>
      <p:ext uri="{BB962C8B-B14F-4D97-AF65-F5344CB8AC3E}">
        <p14:creationId xmlns:p14="http://schemas.microsoft.com/office/powerpoint/2010/main" val="1834890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5CB9CA88-D530-4693-81B0-5C0D8B7E61C8}"/>
              </a:ext>
            </a:extLst>
          </p:cNvPr>
          <p:cNvSpPr>
            <a:spLocks noGrp="1"/>
          </p:cNvSpPr>
          <p:nvPr>
            <p:ph idx="1"/>
          </p:nvPr>
        </p:nvSpPr>
        <p:spPr/>
        <p:txBody>
          <a:bodyPr/>
          <a:lstStyle/>
          <a:p>
            <a:r>
              <a:rPr lang="zh-CN" altLang="en-US" sz="2400" b="1" dirty="0"/>
              <a:t>２ 认识的过程 </a:t>
            </a:r>
            <a:endParaRPr lang="en-US" altLang="zh-CN" sz="2400" b="1" dirty="0"/>
          </a:p>
          <a:p>
            <a:r>
              <a:rPr lang="en-US" altLang="zh-CN" dirty="0"/>
              <a:t>       ( </a:t>
            </a:r>
            <a:r>
              <a:rPr lang="zh-CN" altLang="en-US" dirty="0"/>
              <a:t>１</a:t>
            </a:r>
            <a:r>
              <a:rPr lang="en-US" altLang="zh-CN" dirty="0"/>
              <a:t>)</a:t>
            </a:r>
            <a:r>
              <a:rPr lang="zh-CN" altLang="en-US" dirty="0"/>
              <a:t>人们认识客观事物的一般过程</a:t>
            </a:r>
            <a:r>
              <a:rPr lang="en-US" altLang="zh-CN" dirty="0"/>
              <a:t>,</a:t>
            </a:r>
            <a:r>
              <a:rPr lang="zh-CN" altLang="en-US" dirty="0"/>
              <a:t>往往是先有笼统的印象</a:t>
            </a:r>
            <a:r>
              <a:rPr lang="en-US" altLang="zh-CN" dirty="0"/>
              <a:t>,</a:t>
            </a:r>
            <a:r>
              <a:rPr lang="zh-CN" altLang="en-US" dirty="0"/>
              <a:t>再进行精确的分析</a:t>
            </a:r>
            <a:r>
              <a:rPr lang="en-US" altLang="zh-CN" dirty="0"/>
              <a:t>,</a:t>
            </a:r>
            <a:r>
              <a:rPr lang="zh-CN" altLang="en-US" dirty="0"/>
              <a:t>然 后运用自己已有的知识和经验</a:t>
            </a:r>
            <a:r>
              <a:rPr lang="en-US" altLang="zh-CN" dirty="0"/>
              <a:t>,</a:t>
            </a:r>
            <a:r>
              <a:rPr lang="zh-CN" altLang="en-US" dirty="0"/>
              <a:t>有联系地、综合地去加以理解</a:t>
            </a:r>
            <a:r>
              <a:rPr lang="en-US" altLang="zh-CN" dirty="0"/>
              <a:t>.</a:t>
            </a:r>
            <a:r>
              <a:rPr lang="zh-CN" altLang="en-US" dirty="0"/>
              <a:t>可以说</a:t>
            </a:r>
            <a:r>
              <a:rPr lang="en-US" altLang="zh-CN" dirty="0"/>
              <a:t>,</a:t>
            </a:r>
            <a:r>
              <a:rPr lang="zh-CN" altLang="en-US" dirty="0"/>
              <a:t>人们对事物的认 识过程</a:t>
            </a:r>
            <a:r>
              <a:rPr lang="en-US" altLang="zh-CN" dirty="0"/>
              <a:t>,</a:t>
            </a:r>
            <a:r>
              <a:rPr lang="zh-CN" altLang="en-US" dirty="0"/>
              <a:t>也就是人们对客观事物个别属性的各种不同感觉加以联系和综合的反映过程</a:t>
            </a:r>
            <a:r>
              <a:rPr lang="en-US" altLang="zh-CN" dirty="0"/>
              <a:t>.</a:t>
            </a:r>
          </a:p>
          <a:p>
            <a:r>
              <a:rPr lang="en-US" altLang="zh-CN" dirty="0"/>
              <a:t>       ( </a:t>
            </a:r>
            <a:r>
              <a:rPr lang="zh-CN" altLang="en-US" dirty="0"/>
              <a:t>２</a:t>
            </a:r>
            <a:r>
              <a:rPr lang="en-US" altLang="zh-CN" dirty="0"/>
              <a:t>)</a:t>
            </a:r>
            <a:r>
              <a:rPr lang="zh-CN" altLang="en-US" dirty="0"/>
              <a:t>人们为了加强对事物的认识</a:t>
            </a:r>
            <a:r>
              <a:rPr lang="en-US" altLang="zh-CN" dirty="0"/>
              <a:t>,</a:t>
            </a:r>
            <a:r>
              <a:rPr lang="zh-CN" altLang="en-US" dirty="0"/>
              <a:t>还借助记忆把过去生活实践感知的东西、体验过的 情感或知识经验</a:t>
            </a:r>
            <a:r>
              <a:rPr lang="en-US" altLang="zh-CN" dirty="0"/>
              <a:t>,</a:t>
            </a:r>
            <a:r>
              <a:rPr lang="zh-CN" altLang="en-US" dirty="0"/>
              <a:t>在头脑中重复反映出来</a:t>
            </a:r>
            <a:r>
              <a:rPr lang="en-US" altLang="zh-CN" dirty="0"/>
              <a:t>,</a:t>
            </a:r>
            <a:r>
              <a:rPr lang="zh-CN" altLang="en-US" dirty="0"/>
              <a:t>不仅通过感知去认识事物的外在联系</a:t>
            </a:r>
            <a:r>
              <a:rPr lang="en-US" altLang="zh-CN" dirty="0"/>
              <a:t>,</a:t>
            </a:r>
            <a:r>
              <a:rPr lang="zh-CN" altLang="en-US" dirty="0"/>
              <a:t>还以表 象的形式向思维过渡</a:t>
            </a:r>
            <a:r>
              <a:rPr lang="en-US" altLang="zh-CN" dirty="0"/>
              <a:t>,</a:t>
            </a:r>
            <a:r>
              <a:rPr lang="zh-CN" altLang="en-US" dirty="0"/>
              <a:t>进一步认识事物的一般特性和内在联系</a:t>
            </a:r>
            <a:r>
              <a:rPr lang="en-US" altLang="zh-CN" dirty="0"/>
              <a:t>,</a:t>
            </a:r>
            <a:r>
              <a:rPr lang="zh-CN" altLang="en-US" dirty="0"/>
              <a:t>全面地、本质地把握事物 的本质</a:t>
            </a:r>
            <a:r>
              <a:rPr lang="en-US" altLang="zh-CN" dirty="0"/>
              <a:t>. </a:t>
            </a:r>
            <a:endParaRPr lang="zh-CN" altLang="en-US" dirty="0"/>
          </a:p>
        </p:txBody>
      </p:sp>
    </p:spTree>
    <p:extLst>
      <p:ext uri="{BB962C8B-B14F-4D97-AF65-F5344CB8AC3E}">
        <p14:creationId xmlns:p14="http://schemas.microsoft.com/office/powerpoint/2010/main" val="2498457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83324FF0-576B-463B-A09A-77C0544C3266}"/>
              </a:ext>
            </a:extLst>
          </p:cNvPr>
          <p:cNvSpPr>
            <a:spLocks noGrp="1"/>
          </p:cNvSpPr>
          <p:nvPr>
            <p:ph idx="1"/>
          </p:nvPr>
        </p:nvSpPr>
        <p:spPr/>
        <p:txBody>
          <a:bodyPr>
            <a:normAutofit/>
          </a:bodyPr>
          <a:lstStyle/>
          <a:p>
            <a:r>
              <a:rPr lang="en-US" altLang="zh-CN" sz="2800" dirty="0"/>
              <a:t>(</a:t>
            </a:r>
            <a:r>
              <a:rPr lang="zh-CN" altLang="en-US" sz="2800" dirty="0"/>
              <a:t>二</a:t>
            </a:r>
            <a:r>
              <a:rPr lang="en-US" altLang="zh-CN" sz="2800" dirty="0"/>
              <a:t>)</a:t>
            </a:r>
            <a:r>
              <a:rPr lang="zh-CN" altLang="en-US" sz="2800" dirty="0"/>
              <a:t>情感过程</a:t>
            </a:r>
            <a:endParaRPr lang="en-US" altLang="zh-CN" sz="2800" dirty="0"/>
          </a:p>
          <a:p>
            <a:r>
              <a:rPr lang="zh-CN" altLang="en-US" sz="2400" b="1" dirty="0"/>
              <a:t>１ 情感的含义</a:t>
            </a:r>
            <a:endParaRPr lang="en-US" altLang="zh-CN" sz="2400" b="1" dirty="0"/>
          </a:p>
          <a:p>
            <a:r>
              <a:rPr lang="en-US" altLang="zh-CN" dirty="0"/>
              <a:t>      </a:t>
            </a:r>
            <a:r>
              <a:rPr lang="zh-CN" altLang="en-US" dirty="0"/>
              <a:t> 情感是人脑的机能</a:t>
            </a:r>
            <a:r>
              <a:rPr lang="en-US" altLang="zh-CN" dirty="0"/>
              <a:t>,</a:t>
            </a:r>
            <a:r>
              <a:rPr lang="zh-CN" altLang="en-US" dirty="0"/>
              <a:t>是人们对客观事物的一种态度的体验</a:t>
            </a:r>
            <a:r>
              <a:rPr lang="en-US" altLang="zh-CN" dirty="0"/>
              <a:t>,</a:t>
            </a:r>
            <a:r>
              <a:rPr lang="zh-CN" altLang="en-US" dirty="0"/>
              <a:t>是对事物好恶的一种倾 向</a:t>
            </a:r>
            <a:r>
              <a:rPr lang="en-US" altLang="zh-CN" dirty="0"/>
              <a:t>.</a:t>
            </a:r>
            <a:r>
              <a:rPr lang="zh-CN" altLang="en-US" dirty="0"/>
              <a:t>由于客观事物与人们需要之间的差异</a:t>
            </a:r>
            <a:r>
              <a:rPr lang="en-US" altLang="zh-CN" dirty="0"/>
              <a:t>,</a:t>
            </a:r>
            <a:r>
              <a:rPr lang="zh-CN" altLang="en-US" dirty="0"/>
              <a:t>人对客观事物便抱着不同的好恶态度</a:t>
            </a:r>
            <a:r>
              <a:rPr lang="en-US" altLang="zh-CN" dirty="0"/>
              <a:t>,</a:t>
            </a:r>
            <a:r>
              <a:rPr lang="zh-CN" altLang="en-US" dirty="0"/>
              <a:t>产生不 同的心理变化和外部表现</a:t>
            </a:r>
            <a:r>
              <a:rPr lang="en-US" altLang="zh-CN" dirty="0"/>
              <a:t>.</a:t>
            </a:r>
            <a:r>
              <a:rPr lang="zh-CN" altLang="en-US" dirty="0"/>
              <a:t>能满足或符合人们需要的事物</a:t>
            </a:r>
            <a:r>
              <a:rPr lang="en-US" altLang="zh-CN" dirty="0"/>
              <a:t>,</a:t>
            </a:r>
            <a:r>
              <a:rPr lang="zh-CN" altLang="en-US" dirty="0"/>
              <a:t>就会使人们产生积极态度</a:t>
            </a:r>
            <a:r>
              <a:rPr lang="en-US" altLang="zh-CN" dirty="0"/>
              <a:t>,</a:t>
            </a:r>
            <a:r>
              <a:rPr lang="zh-CN" altLang="en-US" dirty="0"/>
              <a:t>使 人产生一种肯定的情感</a:t>
            </a:r>
            <a:r>
              <a:rPr lang="en-US" altLang="zh-CN" dirty="0"/>
              <a:t>,</a:t>
            </a:r>
            <a:r>
              <a:rPr lang="zh-CN" altLang="en-US" dirty="0"/>
              <a:t>如愉快、满意、喜爱等</a:t>
            </a:r>
            <a:r>
              <a:rPr lang="en-US" altLang="zh-CN" dirty="0"/>
              <a:t>;</a:t>
            </a:r>
            <a:r>
              <a:rPr lang="zh-CN" altLang="en-US" dirty="0"/>
              <a:t>反之</a:t>
            </a:r>
            <a:r>
              <a:rPr lang="en-US" altLang="zh-CN" dirty="0"/>
              <a:t>,</a:t>
            </a:r>
            <a:r>
              <a:rPr lang="zh-CN" altLang="en-US" dirty="0"/>
              <a:t>不能满足人们的需要或与人们的 需要相抵触的事物</a:t>
            </a:r>
            <a:r>
              <a:rPr lang="en-US" altLang="zh-CN" dirty="0"/>
              <a:t>,</a:t>
            </a:r>
            <a:r>
              <a:rPr lang="zh-CN" altLang="en-US" dirty="0"/>
              <a:t>就会使人们产生消极态度</a:t>
            </a:r>
            <a:r>
              <a:rPr lang="en-US" altLang="zh-CN" dirty="0"/>
              <a:t>,</a:t>
            </a:r>
            <a:r>
              <a:rPr lang="zh-CN" altLang="en-US" dirty="0"/>
              <a:t>使人产生一种否定的情感</a:t>
            </a:r>
            <a:r>
              <a:rPr lang="en-US" altLang="zh-CN" dirty="0"/>
              <a:t>,</a:t>
            </a:r>
            <a:r>
              <a:rPr lang="zh-CN" altLang="en-US" dirty="0"/>
              <a:t>如嫌恶、愤 怒、憎恨等</a:t>
            </a:r>
            <a:r>
              <a:rPr lang="en-US" altLang="zh-CN" dirty="0"/>
              <a:t>.</a:t>
            </a:r>
          </a:p>
          <a:p>
            <a:endParaRPr lang="zh-CN" altLang="en-US" dirty="0"/>
          </a:p>
        </p:txBody>
      </p:sp>
    </p:spTree>
    <p:extLst>
      <p:ext uri="{BB962C8B-B14F-4D97-AF65-F5344CB8AC3E}">
        <p14:creationId xmlns:p14="http://schemas.microsoft.com/office/powerpoint/2010/main" val="3421112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D78BA95C-FC2D-4EDC-8EFE-4E4687D10528}"/>
              </a:ext>
            </a:extLst>
          </p:cNvPr>
          <p:cNvSpPr>
            <a:spLocks noGrp="1"/>
          </p:cNvSpPr>
          <p:nvPr>
            <p:ph idx="1"/>
          </p:nvPr>
        </p:nvSpPr>
        <p:spPr>
          <a:xfrm>
            <a:off x="1324432" y="776535"/>
            <a:ext cx="10034138" cy="5863416"/>
          </a:xfrm>
        </p:spPr>
        <p:txBody>
          <a:bodyPr>
            <a:normAutofit/>
          </a:bodyPr>
          <a:lstStyle/>
          <a:p>
            <a:r>
              <a:rPr lang="zh-CN" altLang="en-US" sz="2400" b="1" dirty="0"/>
              <a:t>２ 情感与情绪 </a:t>
            </a:r>
            <a:endParaRPr lang="en-US" altLang="zh-CN" sz="2400" b="1" dirty="0"/>
          </a:p>
          <a:p>
            <a:r>
              <a:rPr lang="en-US" altLang="zh-CN" dirty="0"/>
              <a:t>       </a:t>
            </a:r>
            <a:r>
              <a:rPr lang="zh-CN" altLang="en-US" dirty="0"/>
              <a:t>与情感相联系的概念是情绪</a:t>
            </a:r>
            <a:r>
              <a:rPr lang="en-US" altLang="zh-CN" dirty="0"/>
              <a:t>.</a:t>
            </a:r>
            <a:r>
              <a:rPr lang="zh-CN" altLang="en-US" dirty="0"/>
              <a:t>情绪与情感既有区别又有一定的联系</a:t>
            </a:r>
            <a:r>
              <a:rPr lang="en-US" altLang="zh-CN" dirty="0"/>
              <a:t>.</a:t>
            </a:r>
            <a:r>
              <a:rPr lang="zh-CN" altLang="en-US" dirty="0"/>
              <a:t>它们都是人们对 客观现实是否满足需要的体验</a:t>
            </a:r>
            <a:r>
              <a:rPr lang="en-US" altLang="zh-CN" dirty="0"/>
              <a:t>,</a:t>
            </a:r>
            <a:r>
              <a:rPr lang="zh-CN" altLang="en-US" dirty="0"/>
              <a:t>都能使人产生一定的生理变化和外部表现</a:t>
            </a:r>
            <a:r>
              <a:rPr lang="en-US" altLang="zh-CN" dirty="0"/>
              <a:t>.</a:t>
            </a:r>
            <a:r>
              <a:rPr lang="zh-CN" altLang="en-US" dirty="0"/>
              <a:t>所谓的区别主 要体现为强度的不同</a:t>
            </a:r>
            <a:r>
              <a:rPr lang="en-US" altLang="zh-CN" dirty="0"/>
              <a:t>,</a:t>
            </a:r>
            <a:r>
              <a:rPr lang="zh-CN" altLang="en-US" dirty="0"/>
              <a:t>情绪是较强的情感</a:t>
            </a:r>
            <a:r>
              <a:rPr lang="en-US" altLang="zh-CN" dirty="0"/>
              <a:t>,</a:t>
            </a:r>
            <a:r>
              <a:rPr lang="zh-CN" altLang="en-US" dirty="0"/>
              <a:t>生理变化和外部表现较之情感更明显</a:t>
            </a:r>
            <a:r>
              <a:rPr lang="en-US" altLang="zh-CN" dirty="0"/>
              <a:t>.</a:t>
            </a:r>
            <a:r>
              <a:rPr lang="zh-CN" altLang="en-US" dirty="0"/>
              <a:t>有时两 者也会相互转化</a:t>
            </a:r>
            <a:r>
              <a:rPr lang="en-US" altLang="zh-CN" dirty="0"/>
              <a:t>.</a:t>
            </a:r>
            <a:r>
              <a:rPr lang="zh-CN" altLang="en-US" dirty="0"/>
              <a:t>情感与情绪不同于其他心理活动</a:t>
            </a:r>
            <a:r>
              <a:rPr lang="en-US" altLang="zh-CN" dirty="0"/>
              <a:t>,</a:t>
            </a:r>
            <a:r>
              <a:rPr lang="zh-CN" altLang="en-US" dirty="0"/>
              <a:t>它的任何一种表现形式都包含自我体 验、生理变化和外部表现三个方面</a:t>
            </a:r>
            <a:r>
              <a:rPr lang="en-US" altLang="zh-CN" dirty="0"/>
              <a:t>.</a:t>
            </a:r>
            <a:r>
              <a:rPr lang="zh-CN" altLang="en-US" dirty="0"/>
              <a:t>按基本表现形态</a:t>
            </a:r>
            <a:r>
              <a:rPr lang="en-US" altLang="zh-CN" dirty="0"/>
              <a:t>,</a:t>
            </a:r>
            <a:r>
              <a:rPr lang="zh-CN" altLang="en-US" dirty="0"/>
              <a:t>可将情绪分为以下三类</a:t>
            </a:r>
            <a:r>
              <a:rPr lang="en-US" altLang="zh-CN" dirty="0"/>
              <a:t>.</a:t>
            </a:r>
          </a:p>
          <a:p>
            <a:r>
              <a:rPr lang="en-US" altLang="zh-CN" dirty="0"/>
              <a:t>      ( </a:t>
            </a:r>
            <a:r>
              <a:rPr lang="zh-CN" altLang="en-US" dirty="0"/>
              <a:t>１</a:t>
            </a:r>
            <a:r>
              <a:rPr lang="en-US" altLang="zh-CN" dirty="0"/>
              <a:t>)</a:t>
            </a:r>
            <a:r>
              <a:rPr lang="zh-CN" altLang="en-US" dirty="0"/>
              <a:t>激情</a:t>
            </a:r>
            <a:r>
              <a:rPr lang="en-US" altLang="zh-CN" dirty="0"/>
              <a:t>,</a:t>
            </a:r>
            <a:r>
              <a:rPr lang="zh-CN" altLang="en-US" dirty="0"/>
              <a:t>是一种爆发迅速、强烈而时间短暂的情感或情绪</a:t>
            </a:r>
            <a:r>
              <a:rPr lang="en-US" altLang="zh-CN" dirty="0"/>
              <a:t>.</a:t>
            </a:r>
          </a:p>
          <a:p>
            <a:r>
              <a:rPr lang="en-US" altLang="zh-CN" dirty="0"/>
              <a:t>      ( </a:t>
            </a:r>
            <a:r>
              <a:rPr lang="zh-CN" altLang="en-US" dirty="0"/>
              <a:t>２</a:t>
            </a:r>
            <a:r>
              <a:rPr lang="en-US" altLang="zh-CN" dirty="0"/>
              <a:t>)</a:t>
            </a:r>
            <a:r>
              <a:rPr lang="zh-CN" altLang="en-US" dirty="0"/>
              <a:t>心境</a:t>
            </a:r>
            <a:r>
              <a:rPr lang="en-US" altLang="zh-CN" dirty="0"/>
              <a:t>,</a:t>
            </a:r>
            <a:r>
              <a:rPr lang="zh-CN" altLang="en-US" dirty="0"/>
              <a:t>是一种微弱平静而持续的情感或情绪</a:t>
            </a:r>
            <a:r>
              <a:rPr lang="en-US" altLang="zh-CN" dirty="0"/>
              <a:t>.</a:t>
            </a:r>
          </a:p>
          <a:p>
            <a:r>
              <a:rPr lang="en-US" altLang="zh-CN" dirty="0"/>
              <a:t>      ( </a:t>
            </a:r>
            <a:r>
              <a:rPr lang="zh-CN" altLang="en-US" dirty="0"/>
              <a:t>３</a:t>
            </a:r>
            <a:r>
              <a:rPr lang="en-US" altLang="zh-CN" dirty="0"/>
              <a:t>)</a:t>
            </a:r>
            <a:r>
              <a:rPr lang="zh-CN" altLang="en-US" dirty="0"/>
              <a:t>热情</a:t>
            </a:r>
            <a:r>
              <a:rPr lang="en-US" altLang="zh-CN" dirty="0"/>
              <a:t>,</a:t>
            </a:r>
            <a:r>
              <a:rPr lang="zh-CN" altLang="en-US" dirty="0"/>
              <a:t>是一种强有力的、稳定而深刻的情感或情绪</a:t>
            </a:r>
            <a:r>
              <a:rPr lang="en-US" altLang="zh-CN" dirty="0"/>
              <a:t>. </a:t>
            </a:r>
          </a:p>
          <a:p>
            <a:r>
              <a:rPr lang="zh-CN" altLang="en-US" sz="2400" b="1" dirty="0"/>
              <a:t>３ 情感、情绪和行为</a:t>
            </a:r>
            <a:endParaRPr lang="en-US" altLang="zh-CN" sz="2400" b="1" dirty="0"/>
          </a:p>
          <a:p>
            <a:r>
              <a:rPr lang="en-US" altLang="zh-CN" dirty="0"/>
              <a:t>      </a:t>
            </a:r>
            <a:r>
              <a:rPr lang="zh-CN" altLang="en-US" dirty="0"/>
              <a:t> 人的情感和情绪与人的行为有着密切的关系</a:t>
            </a:r>
            <a:r>
              <a:rPr lang="en-US" altLang="zh-CN" dirty="0"/>
              <a:t>.</a:t>
            </a:r>
            <a:r>
              <a:rPr lang="zh-CN" altLang="en-US" dirty="0"/>
              <a:t>激动的情感或情绪</a:t>
            </a:r>
            <a:r>
              <a:rPr lang="en-US" altLang="zh-CN" dirty="0"/>
              <a:t>,</a:t>
            </a:r>
            <a:r>
              <a:rPr lang="zh-CN" altLang="en-US" dirty="0"/>
              <a:t>会使人产生差错</a:t>
            </a:r>
            <a:r>
              <a:rPr lang="en-US" altLang="zh-CN" dirty="0"/>
              <a:t>, </a:t>
            </a:r>
            <a:r>
              <a:rPr lang="zh-CN" altLang="en-US" dirty="0"/>
              <a:t>甚至产生越轨行为</a:t>
            </a:r>
            <a:r>
              <a:rPr lang="en-US" altLang="zh-CN" dirty="0"/>
              <a:t>.</a:t>
            </a:r>
            <a:r>
              <a:rPr lang="zh-CN" altLang="en-US" dirty="0"/>
              <a:t>因此</a:t>
            </a:r>
            <a:r>
              <a:rPr lang="en-US" altLang="zh-CN" dirty="0"/>
              <a:t>,</a:t>
            </a:r>
            <a:r>
              <a:rPr lang="zh-CN" altLang="en-US" dirty="0"/>
              <a:t>对人的情感、情绪必须加以正确的疏导</a:t>
            </a:r>
            <a:r>
              <a:rPr lang="en-US" altLang="zh-CN" dirty="0"/>
              <a:t>.</a:t>
            </a:r>
            <a:r>
              <a:rPr lang="zh-CN" altLang="en-US" dirty="0"/>
              <a:t>在管理中也应十分注 意人的情绪</a:t>
            </a:r>
            <a:r>
              <a:rPr lang="en-US" altLang="zh-CN" dirty="0"/>
              <a:t>,</a:t>
            </a:r>
            <a:r>
              <a:rPr lang="zh-CN" altLang="en-US" dirty="0"/>
              <a:t>不断改进领导方式</a:t>
            </a:r>
            <a:r>
              <a:rPr lang="en-US" altLang="zh-CN" dirty="0"/>
              <a:t>,</a:t>
            </a:r>
            <a:r>
              <a:rPr lang="zh-CN" altLang="en-US" dirty="0"/>
              <a:t>使人在工作中心情舒畅</a:t>
            </a:r>
            <a:r>
              <a:rPr lang="en-US" altLang="zh-CN" dirty="0"/>
              <a:t>. </a:t>
            </a:r>
            <a:endParaRPr lang="zh-CN" altLang="en-US" dirty="0"/>
          </a:p>
          <a:p>
            <a:endParaRPr lang="zh-CN" altLang="en-US" dirty="0"/>
          </a:p>
          <a:p>
            <a:endParaRPr lang="zh-CN" altLang="en-US" dirty="0"/>
          </a:p>
        </p:txBody>
      </p:sp>
    </p:spTree>
    <p:extLst>
      <p:ext uri="{BB962C8B-B14F-4D97-AF65-F5344CB8AC3E}">
        <p14:creationId xmlns:p14="http://schemas.microsoft.com/office/powerpoint/2010/main" val="10509219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7AC3E02-08F6-4FBD-878B-F5AC592C4C35}"/>
              </a:ext>
            </a:extLst>
          </p:cNvPr>
          <p:cNvSpPr>
            <a:spLocks noGrp="1"/>
          </p:cNvSpPr>
          <p:nvPr>
            <p:ph type="title"/>
          </p:nvPr>
        </p:nvSpPr>
        <p:spPr/>
        <p:txBody>
          <a:bodyPr>
            <a:normAutofit/>
          </a:bodyPr>
          <a:lstStyle/>
          <a:p>
            <a:r>
              <a:rPr lang="en-US" altLang="zh-CN" dirty="0"/>
              <a:t>(</a:t>
            </a:r>
            <a:r>
              <a:rPr lang="zh-CN" altLang="en-US" dirty="0"/>
              <a:t>三</a:t>
            </a:r>
            <a:r>
              <a:rPr lang="en-US" altLang="zh-CN" dirty="0"/>
              <a:t>)</a:t>
            </a:r>
            <a:r>
              <a:rPr lang="zh-CN" altLang="en-US" dirty="0"/>
              <a:t>意志过程</a:t>
            </a:r>
          </a:p>
        </p:txBody>
      </p:sp>
      <p:sp>
        <p:nvSpPr>
          <p:cNvPr id="3" name="内容占位符 2">
            <a:extLst>
              <a:ext uri="{FF2B5EF4-FFF2-40B4-BE49-F238E27FC236}">
                <a16:creationId xmlns="" xmlns:a16="http://schemas.microsoft.com/office/drawing/2014/main" id="{FC1DEC6D-19FB-4BB0-AEE3-EC74493E62DD}"/>
              </a:ext>
            </a:extLst>
          </p:cNvPr>
          <p:cNvSpPr>
            <a:spLocks noGrp="1"/>
          </p:cNvSpPr>
          <p:nvPr>
            <p:ph idx="1"/>
          </p:nvPr>
        </p:nvSpPr>
        <p:spPr/>
        <p:txBody>
          <a:bodyPr/>
          <a:lstStyle/>
          <a:p>
            <a:r>
              <a:rPr lang="zh-CN" altLang="en-US" sz="2400" b="1" dirty="0"/>
              <a:t>１ 意志的含义</a:t>
            </a:r>
            <a:endParaRPr lang="en-US" altLang="zh-CN" sz="2400" b="1" dirty="0"/>
          </a:p>
          <a:p>
            <a:r>
              <a:rPr lang="en-US" altLang="zh-CN" dirty="0"/>
              <a:t>      </a:t>
            </a:r>
            <a:r>
              <a:rPr lang="zh-CN" altLang="en-US" dirty="0"/>
              <a:t> 意志是人重要的心理活动过程</a:t>
            </a:r>
            <a:r>
              <a:rPr lang="en-US" altLang="zh-CN" dirty="0"/>
              <a:t>,</a:t>
            </a:r>
            <a:r>
              <a:rPr lang="zh-CN" altLang="en-US" dirty="0"/>
              <a:t>是指人自觉地确定目标并支配其行动以实现预定目标 的心理过程</a:t>
            </a:r>
            <a:r>
              <a:rPr lang="en-US" altLang="zh-CN" dirty="0"/>
              <a:t>.</a:t>
            </a:r>
            <a:r>
              <a:rPr lang="zh-CN" altLang="en-US" dirty="0"/>
              <a:t>人在反映客观现实的时候</a:t>
            </a:r>
            <a:r>
              <a:rPr lang="en-US" altLang="zh-CN" dirty="0"/>
              <a:t>,</a:t>
            </a:r>
            <a:r>
              <a:rPr lang="zh-CN" altLang="en-US" dirty="0"/>
              <a:t>不仅产生对客观对象及其现象的认识</a:t>
            </a:r>
            <a:r>
              <a:rPr lang="en-US" altLang="zh-CN" dirty="0"/>
              <a:t>,</a:t>
            </a:r>
            <a:r>
              <a:rPr lang="zh-CN" altLang="en-US" dirty="0"/>
              <a:t>也对它们 形成这样或那样的情绪体验</a:t>
            </a:r>
            <a:r>
              <a:rPr lang="en-US" altLang="zh-CN" dirty="0"/>
              <a:t>,</a:t>
            </a:r>
            <a:r>
              <a:rPr lang="zh-CN" altLang="en-US" dirty="0"/>
              <a:t>还有意识地对客观世界进行有目的的改造</a:t>
            </a:r>
            <a:r>
              <a:rPr lang="en-US" altLang="zh-CN" dirty="0"/>
              <a:t>.</a:t>
            </a:r>
            <a:r>
              <a:rPr lang="zh-CN" altLang="en-US" dirty="0"/>
              <a:t>这种最终表现为 行动的、积极要求改变现实的心理过程</a:t>
            </a:r>
            <a:r>
              <a:rPr lang="en-US" altLang="zh-CN" dirty="0"/>
              <a:t>,</a:t>
            </a:r>
            <a:r>
              <a:rPr lang="zh-CN" altLang="en-US" dirty="0"/>
              <a:t>就是意志过程</a:t>
            </a:r>
            <a:r>
              <a:rPr lang="en-US" altLang="zh-CN" dirty="0"/>
              <a:t>.</a:t>
            </a:r>
            <a:r>
              <a:rPr lang="zh-CN" altLang="en-US" dirty="0"/>
              <a:t>意志过程和认识过程、情感过程 一样</a:t>
            </a:r>
            <a:r>
              <a:rPr lang="en-US" altLang="zh-CN" dirty="0"/>
              <a:t>,</a:t>
            </a:r>
            <a:r>
              <a:rPr lang="zh-CN" altLang="en-US" dirty="0"/>
              <a:t>也是人脑的机能</a:t>
            </a:r>
            <a:r>
              <a:rPr lang="en-US" altLang="zh-CN" dirty="0"/>
              <a:t>. </a:t>
            </a:r>
            <a:endParaRPr lang="zh-CN" altLang="en-US" dirty="0"/>
          </a:p>
        </p:txBody>
      </p:sp>
    </p:spTree>
    <p:extLst>
      <p:ext uri="{BB962C8B-B14F-4D97-AF65-F5344CB8AC3E}">
        <p14:creationId xmlns:p14="http://schemas.microsoft.com/office/powerpoint/2010/main" val="2134810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1ACB1BAB-3713-4D0F-90DF-A776C1941DCB}"/>
              </a:ext>
            </a:extLst>
          </p:cNvPr>
          <p:cNvSpPr>
            <a:spLocks noGrp="1"/>
          </p:cNvSpPr>
          <p:nvPr>
            <p:ph idx="1"/>
          </p:nvPr>
        </p:nvSpPr>
        <p:spPr/>
        <p:txBody>
          <a:bodyPr/>
          <a:lstStyle/>
          <a:p>
            <a:r>
              <a:rPr lang="zh-CN" altLang="en-US" sz="2400" b="1" dirty="0"/>
              <a:t>２ 意志过程的特征</a:t>
            </a:r>
            <a:endParaRPr lang="en-US" altLang="zh-CN" sz="2400" b="1" dirty="0"/>
          </a:p>
          <a:p>
            <a:r>
              <a:rPr lang="en-US" altLang="zh-CN" dirty="0"/>
              <a:t>      </a:t>
            </a:r>
            <a:r>
              <a:rPr lang="zh-CN" altLang="en-US" dirty="0"/>
              <a:t> </a:t>
            </a:r>
            <a:r>
              <a:rPr lang="en-US" altLang="zh-CN" dirty="0"/>
              <a:t>( </a:t>
            </a:r>
            <a:r>
              <a:rPr lang="zh-CN" altLang="en-US" dirty="0"/>
              <a:t>１</a:t>
            </a:r>
            <a:r>
              <a:rPr lang="en-US" altLang="zh-CN" dirty="0"/>
              <a:t>)</a:t>
            </a:r>
            <a:r>
              <a:rPr lang="zh-CN" altLang="en-US" dirty="0"/>
              <a:t>自觉的能动性</a:t>
            </a:r>
            <a:r>
              <a:rPr lang="en-US" altLang="zh-CN" dirty="0"/>
              <a:t>.</a:t>
            </a:r>
            <a:r>
              <a:rPr lang="zh-CN" altLang="en-US" dirty="0"/>
              <a:t>人类的活动是有意识、有目的和有计划的活动</a:t>
            </a:r>
            <a:r>
              <a:rPr lang="en-US" altLang="zh-CN" dirty="0"/>
              <a:t>,</a:t>
            </a:r>
            <a:r>
              <a:rPr lang="zh-CN" altLang="en-US" dirty="0"/>
              <a:t>这与其他动物的 活动是完全不同的</a:t>
            </a:r>
            <a:r>
              <a:rPr lang="en-US" altLang="zh-CN" dirty="0"/>
              <a:t>.</a:t>
            </a:r>
            <a:r>
              <a:rPr lang="zh-CN" altLang="en-US" dirty="0"/>
              <a:t>人在繁杂的环境中主动地提出目标</a:t>
            </a:r>
            <a:r>
              <a:rPr lang="en-US" altLang="zh-CN" dirty="0"/>
              <a:t>,</a:t>
            </a:r>
            <a:r>
              <a:rPr lang="zh-CN" altLang="en-US" dirty="0"/>
              <a:t>同时主动地采取行动来改变环境 以满足自己的需要</a:t>
            </a:r>
            <a:r>
              <a:rPr lang="en-US" altLang="zh-CN" dirty="0"/>
              <a:t>.</a:t>
            </a:r>
            <a:r>
              <a:rPr lang="zh-CN" altLang="en-US" dirty="0"/>
              <a:t>因此</a:t>
            </a:r>
            <a:r>
              <a:rPr lang="en-US" altLang="zh-CN" dirty="0"/>
              <a:t>,</a:t>
            </a:r>
            <a:r>
              <a:rPr lang="zh-CN" altLang="en-US" dirty="0"/>
              <a:t>意志集中地体现出人的心理活动的自觉能动性</a:t>
            </a:r>
            <a:r>
              <a:rPr lang="en-US" altLang="zh-CN" dirty="0"/>
              <a:t>. </a:t>
            </a:r>
          </a:p>
          <a:p>
            <a:r>
              <a:rPr lang="en-US" altLang="zh-CN" dirty="0"/>
              <a:t>       ( </a:t>
            </a:r>
            <a:r>
              <a:rPr lang="zh-CN" altLang="en-US" dirty="0"/>
              <a:t>２</a:t>
            </a:r>
            <a:r>
              <a:rPr lang="en-US" altLang="zh-CN" dirty="0"/>
              <a:t>)</a:t>
            </a:r>
            <a:r>
              <a:rPr lang="zh-CN" altLang="en-US" dirty="0"/>
              <a:t>意志具有对行为和对心理的调节作用</a:t>
            </a:r>
            <a:r>
              <a:rPr lang="en-US" altLang="zh-CN" dirty="0"/>
              <a:t>.</a:t>
            </a:r>
            <a:r>
              <a:rPr lang="zh-CN" altLang="en-US" dirty="0"/>
              <a:t>意志对行为的调节</a:t>
            </a:r>
            <a:r>
              <a:rPr lang="en-US" altLang="zh-CN" dirty="0"/>
              <a:t>,</a:t>
            </a:r>
            <a:r>
              <a:rPr lang="zh-CN" altLang="en-US" dirty="0"/>
              <a:t>有发动和制止两个方 面</a:t>
            </a:r>
            <a:r>
              <a:rPr lang="en-US" altLang="zh-CN" dirty="0"/>
              <a:t>.</a:t>
            </a:r>
            <a:r>
              <a:rPr lang="zh-CN" altLang="en-US" dirty="0"/>
              <a:t>前者在于推动人从事达到预定目标的行为</a:t>
            </a:r>
            <a:r>
              <a:rPr lang="en-US" altLang="zh-CN" dirty="0"/>
              <a:t>,</a:t>
            </a:r>
            <a:r>
              <a:rPr lang="zh-CN" altLang="en-US" dirty="0"/>
              <a:t>后者在于制止不符合预定目标的行为</a:t>
            </a:r>
            <a:r>
              <a:rPr lang="en-US" altLang="zh-CN" dirty="0"/>
              <a:t>.</a:t>
            </a:r>
            <a:r>
              <a:rPr lang="zh-CN" altLang="en-US" dirty="0"/>
              <a:t>意 志不仅调节外部动作</a:t>
            </a:r>
            <a:r>
              <a:rPr lang="en-US" altLang="zh-CN" dirty="0"/>
              <a:t>,</a:t>
            </a:r>
            <a:r>
              <a:rPr lang="zh-CN" altLang="en-US" dirty="0"/>
              <a:t>还可以调节人的心理状态</a:t>
            </a:r>
            <a:r>
              <a:rPr lang="en-US" altLang="zh-CN" dirty="0"/>
              <a:t>. </a:t>
            </a:r>
          </a:p>
          <a:p>
            <a:r>
              <a:rPr lang="en-US" altLang="zh-CN" dirty="0"/>
              <a:t>        ( </a:t>
            </a:r>
            <a:r>
              <a:rPr lang="zh-CN" altLang="en-US" dirty="0"/>
              <a:t>３</a:t>
            </a:r>
            <a:r>
              <a:rPr lang="en-US" altLang="zh-CN" dirty="0"/>
              <a:t>)</a:t>
            </a:r>
            <a:r>
              <a:rPr lang="zh-CN" altLang="en-US" dirty="0"/>
              <a:t>意志具有坚持的作用</a:t>
            </a:r>
            <a:r>
              <a:rPr lang="en-US" altLang="zh-CN" dirty="0"/>
              <a:t>.</a:t>
            </a:r>
            <a:r>
              <a:rPr lang="zh-CN" altLang="en-US" dirty="0"/>
              <a:t>意志对行为的调节并不总是轻而易举的</a:t>
            </a:r>
            <a:r>
              <a:rPr lang="en-US" altLang="zh-CN" dirty="0"/>
              <a:t>,</a:t>
            </a:r>
            <a:r>
              <a:rPr lang="zh-CN" altLang="en-US" dirty="0"/>
              <a:t>有时会遇到各种困 难</a:t>
            </a:r>
            <a:r>
              <a:rPr lang="en-US" altLang="zh-CN" dirty="0"/>
              <a:t>,</a:t>
            </a:r>
            <a:r>
              <a:rPr lang="zh-CN" altLang="en-US" dirty="0"/>
              <a:t>因此</a:t>
            </a:r>
            <a:r>
              <a:rPr lang="en-US" altLang="zh-CN" dirty="0"/>
              <a:t>,</a:t>
            </a:r>
            <a:r>
              <a:rPr lang="zh-CN" altLang="en-US" dirty="0"/>
              <a:t>意志过程的实现往往与克服困难相联系</a:t>
            </a:r>
            <a:r>
              <a:rPr lang="en-US" altLang="zh-CN" dirty="0"/>
              <a:t>.</a:t>
            </a:r>
            <a:r>
              <a:rPr lang="zh-CN" altLang="en-US" dirty="0"/>
              <a:t>克服困难意味着对行动的预定目标的坚持</a:t>
            </a:r>
            <a:r>
              <a:rPr lang="en-US" altLang="zh-CN" dirty="0"/>
              <a:t>. </a:t>
            </a:r>
            <a:endParaRPr lang="zh-CN" altLang="en-US" dirty="0"/>
          </a:p>
        </p:txBody>
      </p:sp>
    </p:spTree>
    <p:extLst>
      <p:ext uri="{BB962C8B-B14F-4D97-AF65-F5344CB8AC3E}">
        <p14:creationId xmlns:p14="http://schemas.microsoft.com/office/powerpoint/2010/main" val="21203827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18943632-8360-4EB1-8A16-83DF36B1F426}"/>
              </a:ext>
            </a:extLst>
          </p:cNvPr>
          <p:cNvSpPr>
            <a:spLocks noGrp="1"/>
          </p:cNvSpPr>
          <p:nvPr>
            <p:ph idx="1"/>
          </p:nvPr>
        </p:nvSpPr>
        <p:spPr/>
        <p:txBody>
          <a:bodyPr/>
          <a:lstStyle/>
          <a:p>
            <a:r>
              <a:rPr lang="zh-CN" altLang="en-US" sz="2400" b="1" dirty="0"/>
              <a:t>３意志与行为 </a:t>
            </a:r>
            <a:endParaRPr lang="en-US" altLang="zh-CN" sz="2400" b="1" dirty="0"/>
          </a:p>
          <a:p>
            <a:r>
              <a:rPr lang="en-US" altLang="zh-CN" dirty="0"/>
              <a:t>      </a:t>
            </a:r>
            <a:r>
              <a:rPr lang="zh-CN" altLang="en-US" dirty="0"/>
              <a:t>意志总是通过一系列具体行为表现出来的</a:t>
            </a:r>
            <a:r>
              <a:rPr lang="en-US" altLang="zh-CN" dirty="0"/>
              <a:t>.</a:t>
            </a:r>
            <a:r>
              <a:rPr lang="zh-CN" altLang="en-US" dirty="0"/>
              <a:t>受意志支配和控制的行为</a:t>
            </a:r>
            <a:r>
              <a:rPr lang="en-US" altLang="zh-CN" dirty="0"/>
              <a:t>,</a:t>
            </a:r>
            <a:r>
              <a:rPr lang="zh-CN" altLang="en-US" dirty="0"/>
              <a:t>是意志行为</a:t>
            </a:r>
            <a:r>
              <a:rPr lang="en-US" altLang="zh-CN" dirty="0"/>
              <a:t>. </a:t>
            </a:r>
            <a:r>
              <a:rPr lang="zh-CN" altLang="en-US" dirty="0"/>
              <a:t>研究意志行为</a:t>
            </a:r>
            <a:r>
              <a:rPr lang="en-US" altLang="zh-CN" dirty="0"/>
              <a:t>,</a:t>
            </a:r>
            <a:r>
              <a:rPr lang="zh-CN" altLang="en-US" dirty="0"/>
              <a:t>主要是分析行为的心理方面</a:t>
            </a:r>
            <a:r>
              <a:rPr lang="en-US" altLang="zh-CN" dirty="0"/>
              <a:t>,</a:t>
            </a:r>
            <a:r>
              <a:rPr lang="zh-CN" altLang="en-US" dirty="0"/>
              <a:t>即心理对行为的调节过程</a:t>
            </a:r>
            <a:r>
              <a:rPr lang="en-US" altLang="zh-CN" dirty="0"/>
              <a:t>.</a:t>
            </a:r>
            <a:r>
              <a:rPr lang="zh-CN" altLang="en-US" dirty="0"/>
              <a:t>意志行为的心理 过程分为采取决定和执行决定两个阶段</a:t>
            </a:r>
            <a:r>
              <a:rPr lang="en-US" altLang="zh-CN" dirty="0"/>
              <a:t>.</a:t>
            </a:r>
          </a:p>
          <a:p>
            <a:r>
              <a:rPr lang="en-US" altLang="zh-CN" dirty="0"/>
              <a:t>       ( </a:t>
            </a:r>
            <a:r>
              <a:rPr lang="zh-CN" altLang="en-US" dirty="0"/>
              <a:t>１</a:t>
            </a:r>
            <a:r>
              <a:rPr lang="en-US" altLang="zh-CN" dirty="0"/>
              <a:t>)</a:t>
            </a:r>
            <a:r>
              <a:rPr lang="zh-CN" altLang="en-US" dirty="0"/>
              <a:t>采取决定阶段</a:t>
            </a:r>
            <a:r>
              <a:rPr lang="en-US" altLang="zh-CN" dirty="0"/>
              <a:t>.</a:t>
            </a:r>
            <a:r>
              <a:rPr lang="zh-CN" altLang="en-US" dirty="0"/>
              <a:t>这是意志行为的开始阶段</a:t>
            </a:r>
            <a:r>
              <a:rPr lang="en-US" altLang="zh-CN" dirty="0"/>
              <a:t>,</a:t>
            </a:r>
            <a:r>
              <a:rPr lang="zh-CN" altLang="en-US" dirty="0"/>
              <a:t>它决定意志行为的方向</a:t>
            </a:r>
            <a:r>
              <a:rPr lang="en-US" altLang="zh-CN" dirty="0"/>
              <a:t>,</a:t>
            </a:r>
            <a:r>
              <a:rPr lang="zh-CN" altLang="en-US" dirty="0"/>
              <a:t>规定未来意志行为的轨道</a:t>
            </a:r>
            <a:r>
              <a:rPr lang="en-US" altLang="zh-CN" dirty="0"/>
              <a:t>.</a:t>
            </a:r>
            <a:r>
              <a:rPr lang="zh-CN" altLang="en-US" dirty="0"/>
              <a:t>决定的采取并不是瞬时完成的</a:t>
            </a:r>
            <a:r>
              <a:rPr lang="en-US" altLang="zh-CN" dirty="0"/>
              <a:t>,</a:t>
            </a:r>
            <a:r>
              <a:rPr lang="zh-CN" altLang="en-US" dirty="0"/>
              <a:t>它是一个过程</a:t>
            </a:r>
            <a:r>
              <a:rPr lang="en-US" altLang="zh-CN" dirty="0"/>
              <a:t>,</a:t>
            </a:r>
            <a:r>
              <a:rPr lang="zh-CN" altLang="en-US" dirty="0"/>
              <a:t>有着丰富的心理内容</a:t>
            </a:r>
            <a:r>
              <a:rPr lang="en-US" altLang="zh-CN" dirty="0"/>
              <a:t>,</a:t>
            </a:r>
            <a:r>
              <a:rPr lang="zh-CN" altLang="en-US" dirty="0"/>
              <a:t>体 现出人的意志</a:t>
            </a:r>
            <a:r>
              <a:rPr lang="en-US" altLang="zh-CN" dirty="0"/>
              <a:t>.</a:t>
            </a:r>
          </a:p>
          <a:p>
            <a:r>
              <a:rPr lang="en-US" altLang="zh-CN" dirty="0"/>
              <a:t>       ( </a:t>
            </a:r>
            <a:r>
              <a:rPr lang="zh-CN" altLang="en-US" dirty="0"/>
              <a:t>２</a:t>
            </a:r>
            <a:r>
              <a:rPr lang="en-US" altLang="zh-CN" dirty="0"/>
              <a:t>)</a:t>
            </a:r>
            <a:r>
              <a:rPr lang="zh-CN" altLang="en-US" dirty="0"/>
              <a:t>执行决定阶段</a:t>
            </a:r>
            <a:r>
              <a:rPr lang="en-US" altLang="zh-CN" dirty="0"/>
              <a:t>.</a:t>
            </a:r>
            <a:r>
              <a:rPr lang="zh-CN" altLang="en-US" dirty="0"/>
              <a:t>这是意志行为的完成阶段</a:t>
            </a:r>
            <a:r>
              <a:rPr lang="en-US" altLang="zh-CN" dirty="0"/>
              <a:t>.</a:t>
            </a:r>
            <a:r>
              <a:rPr lang="zh-CN" altLang="en-US" dirty="0"/>
              <a:t>在这个阶段里</a:t>
            </a:r>
            <a:r>
              <a:rPr lang="en-US" altLang="zh-CN" dirty="0"/>
              <a:t>,</a:t>
            </a:r>
            <a:r>
              <a:rPr lang="zh-CN" altLang="en-US" dirty="0"/>
              <a:t>人的主观目的转化为 客观结果</a:t>
            </a:r>
            <a:r>
              <a:rPr lang="en-US" altLang="zh-CN" dirty="0"/>
              <a:t>,</a:t>
            </a:r>
            <a:r>
              <a:rPr lang="zh-CN" altLang="en-US" dirty="0"/>
              <a:t>观念的东西转化为实际行为</a:t>
            </a:r>
            <a:r>
              <a:rPr lang="en-US" altLang="zh-CN" dirty="0"/>
              <a:t>,</a:t>
            </a:r>
            <a:r>
              <a:rPr lang="zh-CN" altLang="en-US" dirty="0"/>
              <a:t>实现对客观世界的改造</a:t>
            </a:r>
            <a:r>
              <a:rPr lang="en-US" altLang="zh-CN" dirty="0"/>
              <a:t>.</a:t>
            </a:r>
            <a:r>
              <a:rPr lang="zh-CN" altLang="en-US" dirty="0"/>
              <a:t>再好的决定</a:t>
            </a:r>
            <a:r>
              <a:rPr lang="en-US" altLang="zh-CN" dirty="0"/>
              <a:t>,</a:t>
            </a:r>
            <a:r>
              <a:rPr lang="zh-CN" altLang="en-US" dirty="0"/>
              <a:t>如果不付 诸实施</a:t>
            </a:r>
            <a:r>
              <a:rPr lang="en-US" altLang="zh-CN" dirty="0"/>
              <a:t>,</a:t>
            </a:r>
            <a:r>
              <a:rPr lang="zh-CN" altLang="en-US" dirty="0"/>
              <a:t>也会失去意义</a:t>
            </a:r>
            <a:r>
              <a:rPr lang="en-US" altLang="zh-CN" dirty="0"/>
              <a:t>,</a:t>
            </a:r>
            <a:r>
              <a:rPr lang="zh-CN" altLang="en-US" dirty="0"/>
              <a:t>也不再能构成意志行为</a:t>
            </a:r>
            <a:r>
              <a:rPr lang="en-US" altLang="zh-CN" dirty="0"/>
              <a:t>. </a:t>
            </a:r>
            <a:endParaRPr lang="zh-CN" altLang="en-US" dirty="0"/>
          </a:p>
        </p:txBody>
      </p:sp>
    </p:spTree>
    <p:extLst>
      <p:ext uri="{BB962C8B-B14F-4D97-AF65-F5344CB8AC3E}">
        <p14:creationId xmlns:p14="http://schemas.microsoft.com/office/powerpoint/2010/main" val="410729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BAF6BB2-C6F1-44C7-8E9F-AD09C90200FC}"/>
              </a:ext>
            </a:extLst>
          </p:cNvPr>
          <p:cNvSpPr>
            <a:spLocks noGrp="1"/>
          </p:cNvSpPr>
          <p:nvPr>
            <p:ph type="title"/>
          </p:nvPr>
        </p:nvSpPr>
        <p:spPr/>
        <p:txBody>
          <a:bodyPr>
            <a:normAutofit/>
          </a:bodyPr>
          <a:lstStyle/>
          <a:p>
            <a:r>
              <a:rPr lang="zh-CN" altLang="en-US" dirty="0"/>
              <a:t>二、 个性心理特征　</a:t>
            </a:r>
          </a:p>
        </p:txBody>
      </p:sp>
      <p:sp>
        <p:nvSpPr>
          <p:cNvPr id="3" name="内容占位符 2">
            <a:extLst>
              <a:ext uri="{FF2B5EF4-FFF2-40B4-BE49-F238E27FC236}">
                <a16:creationId xmlns="" xmlns:a16="http://schemas.microsoft.com/office/drawing/2014/main" id="{A5744AAE-408C-4A59-929B-5C6EE73F8440}"/>
              </a:ext>
            </a:extLst>
          </p:cNvPr>
          <p:cNvSpPr>
            <a:spLocks noGrp="1"/>
          </p:cNvSpPr>
          <p:nvPr>
            <p:ph idx="1"/>
          </p:nvPr>
        </p:nvSpPr>
        <p:spPr/>
        <p:txBody>
          <a:bodyPr/>
          <a:lstStyle/>
          <a:p>
            <a:r>
              <a:rPr lang="en-US" altLang="zh-CN" sz="2800" dirty="0"/>
              <a:t>(</a:t>
            </a:r>
            <a:r>
              <a:rPr lang="zh-CN" altLang="en-US" sz="2800" dirty="0"/>
              <a:t>一</a:t>
            </a:r>
            <a:r>
              <a:rPr lang="en-US" altLang="zh-CN" sz="2800" dirty="0"/>
              <a:t>)</a:t>
            </a:r>
            <a:r>
              <a:rPr lang="zh-CN" altLang="en-US" sz="2800" dirty="0"/>
              <a:t>个性的含义与特点、形成</a:t>
            </a:r>
            <a:endParaRPr lang="en-US" altLang="zh-CN" sz="2800" dirty="0"/>
          </a:p>
          <a:p>
            <a:r>
              <a:rPr lang="zh-CN" altLang="en-US" sz="2400" b="1" dirty="0"/>
              <a:t>１ 个性的含义与特点 </a:t>
            </a:r>
            <a:endParaRPr lang="en-US" altLang="zh-CN" sz="2400" b="1" dirty="0"/>
          </a:p>
          <a:p>
            <a:r>
              <a:rPr lang="en-US" altLang="zh-CN" dirty="0"/>
              <a:t>       </a:t>
            </a:r>
            <a:r>
              <a:rPr lang="zh-CN" altLang="en-US" dirty="0"/>
              <a:t>人的个性是指在一个人身上经常地、稳定地表现出来的心理特点的总和</a:t>
            </a:r>
            <a:r>
              <a:rPr lang="en-US" altLang="zh-CN" dirty="0"/>
              <a:t>.</a:t>
            </a:r>
            <a:r>
              <a:rPr lang="zh-CN" altLang="en-US" dirty="0"/>
              <a:t>现代心理学 家认为</a:t>
            </a:r>
            <a:r>
              <a:rPr lang="en-US" altLang="zh-CN" dirty="0"/>
              <a:t>,</a:t>
            </a:r>
            <a:r>
              <a:rPr lang="zh-CN" altLang="en-US" dirty="0"/>
              <a:t>个性是指人的心理特征和品质的总和</a:t>
            </a:r>
            <a:r>
              <a:rPr lang="en-US" altLang="zh-CN" dirty="0"/>
              <a:t>.</a:t>
            </a:r>
            <a:r>
              <a:rPr lang="zh-CN" altLang="en-US" dirty="0"/>
              <a:t>个性具有以下三个特点</a:t>
            </a:r>
            <a:r>
              <a:rPr lang="en-US" altLang="zh-CN" dirty="0"/>
              <a:t>. </a:t>
            </a:r>
          </a:p>
          <a:p>
            <a:r>
              <a:rPr lang="en-US" altLang="zh-CN" dirty="0"/>
              <a:t>       ( </a:t>
            </a:r>
            <a:r>
              <a:rPr lang="zh-CN" altLang="en-US" dirty="0"/>
              <a:t>１</a:t>
            </a:r>
            <a:r>
              <a:rPr lang="en-US" altLang="zh-CN" dirty="0"/>
              <a:t>)</a:t>
            </a:r>
            <a:r>
              <a:rPr lang="zh-CN" altLang="en-US" dirty="0"/>
              <a:t>独特性</a:t>
            </a:r>
            <a:r>
              <a:rPr lang="en-US" altLang="zh-CN" dirty="0"/>
              <a:t>.</a:t>
            </a:r>
            <a:r>
              <a:rPr lang="zh-CN" altLang="en-US" dirty="0"/>
              <a:t>每个人都有与别人不同的能力与气质、独特的性格与爱好</a:t>
            </a:r>
            <a:r>
              <a:rPr lang="en-US" altLang="zh-CN" dirty="0"/>
              <a:t>.</a:t>
            </a:r>
            <a:r>
              <a:rPr lang="zh-CN" altLang="en-US" dirty="0"/>
              <a:t>人与人之间 都存在个别差异</a:t>
            </a:r>
            <a:r>
              <a:rPr lang="en-US" altLang="zh-CN" dirty="0"/>
              <a:t>. </a:t>
            </a:r>
          </a:p>
          <a:p>
            <a:r>
              <a:rPr lang="en-US" altLang="zh-CN" dirty="0"/>
              <a:t>       ( </a:t>
            </a:r>
            <a:r>
              <a:rPr lang="zh-CN" altLang="en-US" dirty="0"/>
              <a:t>２</a:t>
            </a:r>
            <a:r>
              <a:rPr lang="en-US" altLang="zh-CN" dirty="0"/>
              <a:t>)</a:t>
            </a:r>
            <a:r>
              <a:rPr lang="zh-CN" altLang="en-US" dirty="0"/>
              <a:t>综合性</a:t>
            </a:r>
            <a:r>
              <a:rPr lang="en-US" altLang="zh-CN" dirty="0"/>
              <a:t>.</a:t>
            </a:r>
            <a:r>
              <a:rPr lang="zh-CN" altLang="en-US" dirty="0"/>
              <a:t>即所有特点的综合</a:t>
            </a:r>
            <a:r>
              <a:rPr lang="en-US" altLang="zh-CN" dirty="0"/>
              <a:t>,</a:t>
            </a:r>
            <a:r>
              <a:rPr lang="zh-CN" altLang="en-US" dirty="0"/>
              <a:t>它既包括一个人在能力与兴趣方面的特点</a:t>
            </a:r>
            <a:r>
              <a:rPr lang="en-US" altLang="zh-CN" dirty="0"/>
              <a:t>,</a:t>
            </a:r>
            <a:r>
              <a:rPr lang="zh-CN" altLang="en-US" dirty="0"/>
              <a:t>也包括 一个人在气质与爱好以及性格等方面的特点</a:t>
            </a:r>
            <a:r>
              <a:rPr lang="en-US" altLang="zh-CN" dirty="0"/>
              <a:t>.</a:t>
            </a:r>
          </a:p>
          <a:p>
            <a:r>
              <a:rPr lang="en-US" altLang="zh-CN" dirty="0"/>
              <a:t>       ( </a:t>
            </a:r>
            <a:r>
              <a:rPr lang="zh-CN" altLang="en-US" dirty="0"/>
              <a:t>３</a:t>
            </a:r>
            <a:r>
              <a:rPr lang="en-US" altLang="zh-CN" dirty="0"/>
              <a:t>)</a:t>
            </a:r>
            <a:r>
              <a:rPr lang="zh-CN" altLang="en-US" dirty="0"/>
              <a:t>稳定性</a:t>
            </a:r>
            <a:r>
              <a:rPr lang="en-US" altLang="zh-CN" dirty="0"/>
              <a:t>.</a:t>
            </a:r>
            <a:r>
              <a:rPr lang="zh-CN" altLang="en-US" dirty="0"/>
              <a:t>个性是在一个人身上经常表现出来的比较稳定的东西</a:t>
            </a:r>
            <a:r>
              <a:rPr lang="en-US" altLang="zh-CN" dirty="0"/>
              <a:t>. </a:t>
            </a:r>
            <a:endParaRPr lang="zh-CN" altLang="en-US" dirty="0"/>
          </a:p>
          <a:p>
            <a:endParaRPr lang="zh-CN" altLang="en-US" dirty="0"/>
          </a:p>
        </p:txBody>
      </p:sp>
    </p:spTree>
    <p:extLst>
      <p:ext uri="{BB962C8B-B14F-4D97-AF65-F5344CB8AC3E}">
        <p14:creationId xmlns:p14="http://schemas.microsoft.com/office/powerpoint/2010/main" val="25443194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FB4C097D-B8AC-49B4-B73A-A43BEA7508AF}"/>
              </a:ext>
            </a:extLst>
          </p:cNvPr>
          <p:cNvSpPr>
            <a:spLocks noGrp="1"/>
          </p:cNvSpPr>
          <p:nvPr>
            <p:ph idx="1"/>
          </p:nvPr>
        </p:nvSpPr>
        <p:spPr/>
        <p:txBody>
          <a:bodyPr/>
          <a:lstStyle/>
          <a:p>
            <a:r>
              <a:rPr lang="zh-CN" altLang="en-US" sz="2400" b="1" dirty="0"/>
              <a:t>２ 人的个性的形成</a:t>
            </a:r>
            <a:endParaRPr lang="en-US" altLang="zh-CN" sz="2400" b="1" dirty="0"/>
          </a:p>
          <a:p>
            <a:r>
              <a:rPr lang="en-US" altLang="zh-CN" dirty="0"/>
              <a:t>      </a:t>
            </a:r>
            <a:r>
              <a:rPr lang="zh-CN" altLang="en-US" dirty="0"/>
              <a:t> 人的行为总是按照一定的社会规范</a:t>
            </a:r>
            <a:r>
              <a:rPr lang="en-US" altLang="zh-CN" dirty="0"/>
              <a:t>,</a:t>
            </a:r>
            <a:r>
              <a:rPr lang="zh-CN" altLang="en-US" dirty="0"/>
              <a:t>通过与他人的相互交往</a:t>
            </a:r>
            <a:r>
              <a:rPr lang="en-US" altLang="zh-CN" dirty="0"/>
              <a:t>,</a:t>
            </a:r>
            <a:r>
              <a:rPr lang="zh-CN" altLang="en-US" dirty="0"/>
              <a:t>在一定的时间、地点和 条件下为了满足个体的某种需要而进行的</a:t>
            </a:r>
            <a:r>
              <a:rPr lang="en-US" altLang="zh-CN" dirty="0"/>
              <a:t>.</a:t>
            </a:r>
          </a:p>
          <a:p>
            <a:r>
              <a:rPr lang="en-US" altLang="zh-CN" b="1" dirty="0"/>
              <a:t>       ( </a:t>
            </a:r>
            <a:r>
              <a:rPr lang="zh-CN" altLang="en-US" b="1" dirty="0"/>
              <a:t>１</a:t>
            </a:r>
            <a:r>
              <a:rPr lang="en-US" altLang="zh-CN" b="1" dirty="0"/>
              <a:t>)</a:t>
            </a:r>
            <a:r>
              <a:rPr lang="zh-CN" altLang="en-US" b="1" dirty="0"/>
              <a:t>家庭环境影响</a:t>
            </a:r>
            <a:r>
              <a:rPr lang="en-US" altLang="zh-CN" b="1" dirty="0"/>
              <a:t>.</a:t>
            </a:r>
            <a:r>
              <a:rPr lang="zh-CN" altLang="en-US" dirty="0"/>
              <a:t>父母对子女的影响远远大于其他人的影响</a:t>
            </a:r>
            <a:r>
              <a:rPr lang="en-US" altLang="zh-CN" dirty="0"/>
              <a:t>.</a:t>
            </a:r>
            <a:r>
              <a:rPr lang="zh-CN" altLang="en-US" dirty="0"/>
              <a:t>家庭是儿童的最初学 校</a:t>
            </a:r>
            <a:r>
              <a:rPr lang="en-US" altLang="zh-CN" dirty="0"/>
              <a:t>,</a:t>
            </a:r>
            <a:r>
              <a:rPr lang="zh-CN" altLang="en-US" dirty="0"/>
              <a:t>父母是儿童的首任教师</a:t>
            </a:r>
            <a:r>
              <a:rPr lang="en-US" altLang="zh-CN" dirty="0"/>
              <a:t>,</a:t>
            </a:r>
            <a:r>
              <a:rPr lang="zh-CN" altLang="en-US" dirty="0"/>
              <a:t>父母的举止言行无一不对孩子起着潜移默化的作用</a:t>
            </a:r>
            <a:r>
              <a:rPr lang="en-US" altLang="zh-CN" dirty="0"/>
              <a:t>.</a:t>
            </a:r>
          </a:p>
          <a:p>
            <a:r>
              <a:rPr lang="en-US" altLang="zh-CN" b="1" dirty="0"/>
              <a:t>       ( </a:t>
            </a:r>
            <a:r>
              <a:rPr lang="zh-CN" altLang="en-US" b="1" dirty="0"/>
              <a:t>２</a:t>
            </a:r>
            <a:r>
              <a:rPr lang="en-US" altLang="zh-CN" b="1" dirty="0"/>
              <a:t>)</a:t>
            </a:r>
            <a:r>
              <a:rPr lang="zh-CN" altLang="en-US" b="1" dirty="0"/>
              <a:t>学校环境影响</a:t>
            </a:r>
            <a:r>
              <a:rPr lang="en-US" altLang="zh-CN" b="1" dirty="0"/>
              <a:t>.</a:t>
            </a:r>
            <a:r>
              <a:rPr lang="zh-CN" altLang="en-US" dirty="0"/>
              <a:t>按照教育学的观点</a:t>
            </a:r>
            <a:r>
              <a:rPr lang="en-US" altLang="zh-CN" dirty="0"/>
              <a:t>,</a:t>
            </a:r>
            <a:r>
              <a:rPr lang="zh-CN" altLang="en-US" dirty="0"/>
              <a:t>学校的作用主要在于把各种行为规范、道德 标准、社会价值观念以及前人所积累的知识、经验、技能、技巧通过一定的手段</a:t>
            </a:r>
            <a:r>
              <a:rPr lang="en-US" altLang="zh-CN" dirty="0"/>
              <a:t>,</a:t>
            </a:r>
            <a:r>
              <a:rPr lang="zh-CN" altLang="en-US" dirty="0"/>
              <a:t>有目 的、有计划、有步骤地传授给下一代</a:t>
            </a:r>
            <a:r>
              <a:rPr lang="en-US" altLang="zh-CN" dirty="0"/>
              <a:t>,</a:t>
            </a:r>
            <a:r>
              <a:rPr lang="zh-CN" altLang="en-US" dirty="0"/>
              <a:t>并施以一定的行为影响</a:t>
            </a:r>
            <a:r>
              <a:rPr lang="en-US" altLang="zh-CN" dirty="0"/>
              <a:t>,</a:t>
            </a:r>
            <a:r>
              <a:rPr lang="zh-CN" altLang="en-US" dirty="0"/>
              <a:t>使其符合社会化的要求</a:t>
            </a:r>
            <a:r>
              <a:rPr lang="en-US" altLang="zh-CN" dirty="0"/>
              <a:t>. </a:t>
            </a:r>
          </a:p>
          <a:p>
            <a:r>
              <a:rPr lang="en-US" altLang="zh-CN" b="1" dirty="0"/>
              <a:t>       ( </a:t>
            </a:r>
            <a:r>
              <a:rPr lang="zh-CN" altLang="en-US" b="1" dirty="0"/>
              <a:t>３</a:t>
            </a:r>
            <a:r>
              <a:rPr lang="en-US" altLang="zh-CN" b="1" dirty="0"/>
              <a:t>)</a:t>
            </a:r>
            <a:r>
              <a:rPr lang="zh-CN" altLang="en-US" b="1" dirty="0"/>
              <a:t>社会文化影响</a:t>
            </a:r>
            <a:r>
              <a:rPr lang="en-US" altLang="zh-CN" b="1" dirty="0"/>
              <a:t>.</a:t>
            </a:r>
            <a:r>
              <a:rPr lang="zh-CN" altLang="en-US" dirty="0"/>
              <a:t>社会文化主要包括政治、经济、宗教、文化、风俗、习惯、民族 传统等</a:t>
            </a:r>
            <a:r>
              <a:rPr lang="en-US" altLang="zh-CN" dirty="0"/>
              <a:t>.</a:t>
            </a:r>
            <a:r>
              <a:rPr lang="zh-CN" altLang="en-US" dirty="0"/>
              <a:t>不同的文化结构对人的社会化影响也具有明显的区别</a:t>
            </a:r>
            <a:r>
              <a:rPr lang="en-US" altLang="zh-CN" dirty="0"/>
              <a:t>. </a:t>
            </a:r>
            <a:endParaRPr lang="zh-CN" altLang="en-US" dirty="0"/>
          </a:p>
        </p:txBody>
      </p:sp>
    </p:spTree>
    <p:extLst>
      <p:ext uri="{BB962C8B-B14F-4D97-AF65-F5344CB8AC3E}">
        <p14:creationId xmlns:p14="http://schemas.microsoft.com/office/powerpoint/2010/main" val="2236975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A8956AB5-3602-4E4E-A635-95F7E9ADD9E5}"/>
              </a:ext>
            </a:extLst>
          </p:cNvPr>
          <p:cNvSpPr>
            <a:spLocks noGrp="1"/>
          </p:cNvSpPr>
          <p:nvPr>
            <p:ph idx="1"/>
          </p:nvPr>
        </p:nvSpPr>
        <p:spPr/>
        <p:txBody>
          <a:bodyPr/>
          <a:lstStyle/>
          <a:p>
            <a:r>
              <a:rPr lang="en-US" altLang="zh-CN" sz="2800" dirty="0"/>
              <a:t>(</a:t>
            </a:r>
            <a:r>
              <a:rPr lang="zh-CN" altLang="en-US" sz="2800" dirty="0"/>
              <a:t>二</a:t>
            </a:r>
            <a:r>
              <a:rPr lang="en-US" altLang="zh-CN" sz="2800" dirty="0"/>
              <a:t>)</a:t>
            </a:r>
            <a:r>
              <a:rPr lang="zh-CN" altLang="en-US" sz="2800" dirty="0"/>
              <a:t>人的气质</a:t>
            </a:r>
          </a:p>
          <a:p>
            <a:r>
              <a:rPr lang="zh-CN" altLang="en-US" sz="2400" b="1" dirty="0"/>
              <a:t>１ 气质的含义 </a:t>
            </a:r>
            <a:endParaRPr lang="en-US" altLang="zh-CN" sz="2400" b="1" dirty="0"/>
          </a:p>
          <a:p>
            <a:r>
              <a:rPr lang="en-US" altLang="zh-CN" dirty="0"/>
              <a:t>       </a:t>
            </a:r>
            <a:r>
              <a:rPr lang="zh-CN" altLang="en-US" dirty="0"/>
              <a:t>气质是人的个性心理特征之一</a:t>
            </a:r>
            <a:r>
              <a:rPr lang="en-US" altLang="zh-CN" dirty="0"/>
              <a:t>,</a:t>
            </a:r>
            <a:r>
              <a:rPr lang="zh-CN" altLang="en-US" dirty="0"/>
              <a:t>指某个人典型地表现于心理过程的强度、心理过程的速 度和稳定性、心理过程的指向性等动力方面的特点</a:t>
            </a:r>
            <a:r>
              <a:rPr lang="en-US" altLang="zh-CN" dirty="0"/>
              <a:t>.</a:t>
            </a:r>
            <a:r>
              <a:rPr lang="zh-CN" altLang="en-US" dirty="0"/>
              <a:t>所谓心理过程的强度</a:t>
            </a:r>
            <a:r>
              <a:rPr lang="en-US" altLang="zh-CN" dirty="0"/>
              <a:t>,</a:t>
            </a:r>
            <a:r>
              <a:rPr lang="zh-CN" altLang="en-US" dirty="0"/>
              <a:t>指情绪的强弱、 意志能力的程度等</a:t>
            </a:r>
            <a:r>
              <a:rPr lang="en-US" altLang="zh-CN" dirty="0"/>
              <a:t>;</a:t>
            </a:r>
            <a:r>
              <a:rPr lang="zh-CN" altLang="en-US" dirty="0"/>
              <a:t>所谓心理过程的速度和稳定性</a:t>
            </a:r>
            <a:r>
              <a:rPr lang="en-US" altLang="zh-CN" dirty="0"/>
              <a:t>,</a:t>
            </a:r>
            <a:r>
              <a:rPr lang="zh-CN" altLang="en-US" dirty="0"/>
              <a:t>指知觉的速度、思维的灵活程度、注意 力集中时间的长短等</a:t>
            </a:r>
            <a:r>
              <a:rPr lang="en-US" altLang="zh-CN" dirty="0"/>
              <a:t>;</a:t>
            </a:r>
            <a:r>
              <a:rPr lang="zh-CN" altLang="en-US" dirty="0"/>
              <a:t>所谓心理过程的指向性</a:t>
            </a:r>
            <a:r>
              <a:rPr lang="en-US" altLang="zh-CN" dirty="0"/>
              <a:t>,</a:t>
            </a:r>
            <a:r>
              <a:rPr lang="zh-CN" altLang="en-US" dirty="0"/>
              <a:t>指有的人倾向于外部事物</a:t>
            </a:r>
            <a:r>
              <a:rPr lang="en-US" altLang="zh-CN" dirty="0"/>
              <a:t>,</a:t>
            </a:r>
            <a:r>
              <a:rPr lang="zh-CN" altLang="en-US" dirty="0"/>
              <a:t>从外界获得新印 象</a:t>
            </a:r>
            <a:r>
              <a:rPr lang="en-US" altLang="zh-CN" dirty="0"/>
              <a:t>,</a:t>
            </a:r>
            <a:r>
              <a:rPr lang="zh-CN" altLang="en-US" dirty="0"/>
              <a:t>有的人倾向于内部</a:t>
            </a:r>
            <a:r>
              <a:rPr lang="en-US" altLang="zh-CN" dirty="0"/>
              <a:t>,</a:t>
            </a:r>
            <a:r>
              <a:rPr lang="zh-CN" altLang="en-US" dirty="0"/>
              <a:t>经常体验自己的情绪</a:t>
            </a:r>
            <a:r>
              <a:rPr lang="en-US" altLang="zh-CN" dirty="0"/>
              <a:t>,</a:t>
            </a:r>
            <a:r>
              <a:rPr lang="zh-CN" altLang="en-US" dirty="0"/>
              <a:t>分析自己的思想和印象</a:t>
            </a:r>
            <a:r>
              <a:rPr lang="en-US" altLang="zh-CN" dirty="0"/>
              <a:t>.</a:t>
            </a:r>
          </a:p>
          <a:p>
            <a:endParaRPr lang="zh-CN" altLang="en-US" dirty="0"/>
          </a:p>
        </p:txBody>
      </p:sp>
    </p:spTree>
    <p:extLst>
      <p:ext uri="{BB962C8B-B14F-4D97-AF65-F5344CB8AC3E}">
        <p14:creationId xmlns:p14="http://schemas.microsoft.com/office/powerpoint/2010/main" val="3806302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hlinkClick r:id="rId2" action="ppaction://hlinksldjump"/>
            <a:extLst>
              <a:ext uri="{FF2B5EF4-FFF2-40B4-BE49-F238E27FC236}">
                <a16:creationId xmlns="" xmlns:a16="http://schemas.microsoft.com/office/drawing/2014/main" id="{E49B543D-2B26-4C28-8589-10B6184DCA31}"/>
              </a:ext>
            </a:extLst>
          </p:cNvPr>
          <p:cNvSpPr/>
          <p:nvPr/>
        </p:nvSpPr>
        <p:spPr>
          <a:xfrm>
            <a:off x="1340021" y="2655186"/>
            <a:ext cx="387798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第一章　管理学导论</a:t>
            </a:r>
          </a:p>
        </p:txBody>
      </p:sp>
      <p:sp>
        <p:nvSpPr>
          <p:cNvPr id="3" name="矩形 2">
            <a:hlinkClick r:id="rId3" action="ppaction://hlinksldjump"/>
            <a:extLst>
              <a:ext uri="{FF2B5EF4-FFF2-40B4-BE49-F238E27FC236}">
                <a16:creationId xmlns="" xmlns:a16="http://schemas.microsoft.com/office/drawing/2014/main" id="{5E9DEDB9-0FAA-4103-B357-57A7BC5CC2E5}"/>
              </a:ext>
            </a:extLst>
          </p:cNvPr>
          <p:cNvSpPr/>
          <p:nvPr/>
        </p:nvSpPr>
        <p:spPr>
          <a:xfrm>
            <a:off x="1340021" y="3380053"/>
            <a:ext cx="4237057" cy="523220"/>
          </a:xfrm>
          <a:prstGeom prst="rect">
            <a:avLst/>
          </a:prstGeom>
        </p:spPr>
        <p:txBody>
          <a:bodyPr wrap="none">
            <a:spAutoFit/>
          </a:bodyPr>
          <a:lstStyle/>
          <a:p>
            <a:pPr marL="457200" indent="-457200">
              <a:buClr>
                <a:srgbClr val="0099CC"/>
              </a:buClr>
              <a:buSzPct val="100000"/>
              <a:buFont typeface="Wingdings" panose="05000000000000000000" pitchFamily="2" charset="2"/>
              <a:buChar char="u"/>
            </a:pPr>
            <a:r>
              <a:rPr lang="zh-CN" altLang="en-US" sz="2800" dirty="0">
                <a:latin typeface="+mj-ea"/>
                <a:ea typeface="+mj-ea"/>
              </a:rPr>
              <a:t>第二章　管理决策工作</a:t>
            </a:r>
          </a:p>
        </p:txBody>
      </p:sp>
      <p:sp>
        <p:nvSpPr>
          <p:cNvPr id="4" name="矩形 3">
            <a:hlinkClick r:id="" action="ppaction://noaction"/>
            <a:extLst>
              <a:ext uri="{FF2B5EF4-FFF2-40B4-BE49-F238E27FC236}">
                <a16:creationId xmlns="" xmlns:a16="http://schemas.microsoft.com/office/drawing/2014/main" id="{82AFF92A-DE55-4C93-94B6-08430E308A55}"/>
              </a:ext>
            </a:extLst>
          </p:cNvPr>
          <p:cNvSpPr/>
          <p:nvPr/>
        </p:nvSpPr>
        <p:spPr>
          <a:xfrm>
            <a:off x="1340021" y="4092698"/>
            <a:ext cx="4955203"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第三章　计划与战略性计划</a:t>
            </a:r>
          </a:p>
        </p:txBody>
      </p:sp>
      <p:sp>
        <p:nvSpPr>
          <p:cNvPr id="5" name="矩形 4">
            <a:hlinkClick r:id="" action="ppaction://noaction"/>
            <a:extLst>
              <a:ext uri="{FF2B5EF4-FFF2-40B4-BE49-F238E27FC236}">
                <a16:creationId xmlns="" xmlns:a16="http://schemas.microsoft.com/office/drawing/2014/main" id="{AB747BF8-19FD-465E-8A25-2A884C0ABDBC}"/>
              </a:ext>
            </a:extLst>
          </p:cNvPr>
          <p:cNvSpPr/>
          <p:nvPr/>
        </p:nvSpPr>
        <p:spPr>
          <a:xfrm>
            <a:off x="1340021" y="4832589"/>
            <a:ext cx="531427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第四章　组织理论与组织工作</a:t>
            </a:r>
          </a:p>
        </p:txBody>
      </p:sp>
      <p:sp>
        <p:nvSpPr>
          <p:cNvPr id="6" name="矩形 5">
            <a:hlinkClick r:id="" action="ppaction://noaction"/>
            <a:extLst>
              <a:ext uri="{FF2B5EF4-FFF2-40B4-BE49-F238E27FC236}">
                <a16:creationId xmlns="" xmlns:a16="http://schemas.microsoft.com/office/drawing/2014/main" id="{A5F3CE38-E0D9-4B6A-A678-967B2D4EFFBA}"/>
              </a:ext>
            </a:extLst>
          </p:cNvPr>
          <p:cNvSpPr/>
          <p:nvPr/>
        </p:nvSpPr>
        <p:spPr>
          <a:xfrm>
            <a:off x="6736497" y="2655186"/>
            <a:ext cx="4237057"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第五章　人力资源管理</a:t>
            </a:r>
          </a:p>
        </p:txBody>
      </p:sp>
      <p:sp>
        <p:nvSpPr>
          <p:cNvPr id="7" name="矩形 6">
            <a:hlinkClick r:id="" action="ppaction://noaction"/>
            <a:extLst>
              <a:ext uri="{FF2B5EF4-FFF2-40B4-BE49-F238E27FC236}">
                <a16:creationId xmlns="" xmlns:a16="http://schemas.microsoft.com/office/drawing/2014/main" id="{214A99DE-1CEC-49A2-960D-C92DC79B3498}"/>
              </a:ext>
            </a:extLst>
          </p:cNvPr>
          <p:cNvSpPr/>
          <p:nvPr/>
        </p:nvSpPr>
        <p:spPr>
          <a:xfrm>
            <a:off x="6736497" y="3380053"/>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第六章　领导理论及应用</a:t>
            </a:r>
          </a:p>
        </p:txBody>
      </p:sp>
      <p:sp>
        <p:nvSpPr>
          <p:cNvPr id="8" name="矩形 7">
            <a:hlinkClick r:id="rId2" action="ppaction://hlinksldjump"/>
            <a:extLst>
              <a:ext uri="{FF2B5EF4-FFF2-40B4-BE49-F238E27FC236}">
                <a16:creationId xmlns="" xmlns:a16="http://schemas.microsoft.com/office/drawing/2014/main" id="{B282B090-B33B-4C0C-8C18-E63F9971F613}"/>
              </a:ext>
            </a:extLst>
          </p:cNvPr>
          <p:cNvSpPr/>
          <p:nvPr/>
        </p:nvSpPr>
        <p:spPr>
          <a:xfrm>
            <a:off x="6736497" y="4086168"/>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第七章　激励理论及应用</a:t>
            </a:r>
          </a:p>
        </p:txBody>
      </p:sp>
      <p:sp>
        <p:nvSpPr>
          <p:cNvPr id="9" name="矩形 8">
            <a:hlinkClick r:id="" action="ppaction://noaction"/>
            <a:extLst>
              <a:ext uri="{FF2B5EF4-FFF2-40B4-BE49-F238E27FC236}">
                <a16:creationId xmlns="" xmlns:a16="http://schemas.microsoft.com/office/drawing/2014/main" id="{C5600FF7-464D-4186-8A56-152304FEB2EB}"/>
              </a:ext>
            </a:extLst>
          </p:cNvPr>
          <p:cNvSpPr/>
          <p:nvPr/>
        </p:nvSpPr>
        <p:spPr>
          <a:xfrm>
            <a:off x="6736497" y="4788477"/>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第八章　控制与创新工作</a:t>
            </a:r>
          </a:p>
        </p:txBody>
      </p:sp>
      <p:sp>
        <p:nvSpPr>
          <p:cNvPr id="10" name="文本框 9">
            <a:extLst>
              <a:ext uri="{FF2B5EF4-FFF2-40B4-BE49-F238E27FC236}">
                <a16:creationId xmlns="" xmlns:a16="http://schemas.microsoft.com/office/drawing/2014/main" id="{679DD623-F71D-4B7E-913A-4088071E14C7}"/>
              </a:ext>
            </a:extLst>
          </p:cNvPr>
          <p:cNvSpPr txBox="1"/>
          <p:nvPr/>
        </p:nvSpPr>
        <p:spPr>
          <a:xfrm>
            <a:off x="4033260" y="781589"/>
            <a:ext cx="4052455" cy="1446550"/>
          </a:xfrm>
          <a:prstGeom prst="rect">
            <a:avLst/>
          </a:prstGeom>
          <a:noFill/>
        </p:spPr>
        <p:txBody>
          <a:bodyPr wrap="square" rtlCol="0">
            <a:spAutoFit/>
          </a:bodyPr>
          <a:lstStyle/>
          <a:p>
            <a:pPr algn="ctr"/>
            <a:r>
              <a:rPr lang="zh-CN" altLang="en-US" sz="4400" dirty="0">
                <a:latin typeface="+mj-ea"/>
                <a:ea typeface="+mj-ea"/>
              </a:rPr>
              <a:t>目  录</a:t>
            </a:r>
            <a:endParaRPr lang="en-US" altLang="zh-CN" sz="4400" dirty="0">
              <a:latin typeface="+mj-ea"/>
              <a:ea typeface="+mj-ea"/>
            </a:endParaRPr>
          </a:p>
          <a:p>
            <a:pPr algn="ctr"/>
            <a:r>
              <a:rPr lang="en-US" altLang="zh-CN" sz="4400" dirty="0">
                <a:solidFill>
                  <a:srgbClr val="0099CC"/>
                </a:solidFill>
                <a:latin typeface="Arial" panose="020B0604020202020204" pitchFamily="34" charset="0"/>
                <a:ea typeface="微软雅黑" panose="020B0503020204020204" pitchFamily="34" charset="-122"/>
              </a:rPr>
              <a:t>CONTENTS</a:t>
            </a:r>
            <a:endParaRPr lang="zh-CN" altLang="en-US" sz="4400" dirty="0">
              <a:solidFill>
                <a:srgbClr val="0099CC"/>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774371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0EDDA2D8-5834-45AC-A40D-C7DBB847055E}"/>
              </a:ext>
            </a:extLst>
          </p:cNvPr>
          <p:cNvSpPr>
            <a:spLocks noGrp="1"/>
          </p:cNvSpPr>
          <p:nvPr>
            <p:ph idx="1"/>
          </p:nvPr>
        </p:nvSpPr>
        <p:spPr/>
        <p:txBody>
          <a:bodyPr/>
          <a:lstStyle/>
          <a:p>
            <a:r>
              <a:rPr lang="zh-CN" altLang="en-US" sz="2400" b="1" dirty="0"/>
              <a:t>２ 气质的类型和特征 </a:t>
            </a:r>
            <a:endParaRPr lang="en-US" altLang="zh-CN" sz="2400" b="1" dirty="0"/>
          </a:p>
          <a:p>
            <a:r>
              <a:rPr lang="en-US" altLang="zh-CN" dirty="0"/>
              <a:t>       </a:t>
            </a:r>
            <a:r>
              <a:rPr lang="zh-CN" altLang="en-US" dirty="0"/>
              <a:t>巴甫洛夫通过对高等动物的研究</a:t>
            </a:r>
            <a:r>
              <a:rPr lang="en-US" altLang="zh-CN" dirty="0"/>
              <a:t>,</a:t>
            </a:r>
            <a:r>
              <a:rPr lang="zh-CN" altLang="en-US" dirty="0"/>
              <a:t>根据高级神经活动的强度、平衡性和灵活性三个基 本特征</a:t>
            </a:r>
            <a:r>
              <a:rPr lang="en-US" altLang="zh-CN" dirty="0"/>
              <a:t>,</a:t>
            </a:r>
            <a:r>
              <a:rPr lang="zh-CN" altLang="en-US" dirty="0"/>
              <a:t>把高级神经活动分别对应希波克拉底的四种基本气质类型</a:t>
            </a:r>
            <a:r>
              <a:rPr lang="en-US" altLang="zh-CN" dirty="0"/>
              <a:t>. </a:t>
            </a:r>
          </a:p>
          <a:p>
            <a:r>
              <a:rPr lang="en-US" altLang="zh-CN" dirty="0"/>
              <a:t>       ( </a:t>
            </a:r>
            <a:r>
              <a:rPr lang="zh-CN" altLang="en-US" dirty="0"/>
              <a:t>１</a:t>
            </a:r>
            <a:r>
              <a:rPr lang="en-US" altLang="zh-CN" dirty="0"/>
              <a:t>)</a:t>
            </a:r>
            <a:r>
              <a:rPr lang="zh-CN" altLang="en-US" dirty="0"/>
              <a:t>胆汁质</a:t>
            </a:r>
            <a:r>
              <a:rPr lang="en-US" altLang="zh-CN" dirty="0"/>
              <a:t>:</a:t>
            </a:r>
            <a:r>
              <a:rPr lang="zh-CN" altLang="en-US" dirty="0"/>
              <a:t>行为表现是情绪变化激烈</a:t>
            </a:r>
            <a:r>
              <a:rPr lang="en-US" altLang="zh-CN" dirty="0"/>
              <a:t>,</a:t>
            </a:r>
            <a:r>
              <a:rPr lang="zh-CN" altLang="en-US" dirty="0"/>
              <a:t>主观易于冲动</a:t>
            </a:r>
            <a:r>
              <a:rPr lang="en-US" altLang="zh-CN" dirty="0"/>
              <a:t>,</a:t>
            </a:r>
            <a:r>
              <a:rPr lang="zh-CN" altLang="en-US" dirty="0"/>
              <a:t>性急脾气暴躁</a:t>
            </a:r>
            <a:r>
              <a:rPr lang="en-US" altLang="zh-CN" dirty="0"/>
              <a:t>,</a:t>
            </a:r>
            <a:r>
              <a:rPr lang="zh-CN" altLang="en-US" dirty="0"/>
              <a:t>面部表情丰 富</a:t>
            </a:r>
            <a:r>
              <a:rPr lang="en-US" altLang="zh-CN" dirty="0"/>
              <a:t>,</a:t>
            </a:r>
            <a:r>
              <a:rPr lang="zh-CN" altLang="en-US" dirty="0"/>
              <a:t>属于兴奋型</a:t>
            </a:r>
            <a:r>
              <a:rPr lang="en-US" altLang="zh-CN" dirty="0"/>
              <a:t>. </a:t>
            </a:r>
          </a:p>
          <a:p>
            <a:r>
              <a:rPr lang="en-US" altLang="zh-CN" dirty="0"/>
              <a:t>       ( </a:t>
            </a:r>
            <a:r>
              <a:rPr lang="zh-CN" altLang="en-US" dirty="0"/>
              <a:t>２</a:t>
            </a:r>
            <a:r>
              <a:rPr lang="en-US" altLang="zh-CN" dirty="0"/>
              <a:t>)</a:t>
            </a:r>
            <a:r>
              <a:rPr lang="zh-CN" altLang="en-US" dirty="0"/>
              <a:t>多血质</a:t>
            </a:r>
            <a:r>
              <a:rPr lang="en-US" altLang="zh-CN" dirty="0"/>
              <a:t>:</a:t>
            </a:r>
            <a:r>
              <a:rPr lang="zh-CN" altLang="en-US" dirty="0"/>
              <a:t>行为表现是情感易于转换</a:t>
            </a:r>
            <a:r>
              <a:rPr lang="en-US" altLang="zh-CN" dirty="0"/>
              <a:t>,</a:t>
            </a:r>
            <a:r>
              <a:rPr lang="zh-CN" altLang="en-US" dirty="0"/>
              <a:t>反应机智灵敏</a:t>
            </a:r>
            <a:r>
              <a:rPr lang="en-US" altLang="zh-CN" dirty="0"/>
              <a:t>,</a:t>
            </a:r>
            <a:r>
              <a:rPr lang="zh-CN" altLang="en-US" dirty="0"/>
              <a:t>热情活泼好动</a:t>
            </a:r>
            <a:r>
              <a:rPr lang="en-US" altLang="zh-CN" dirty="0"/>
              <a:t>,</a:t>
            </a:r>
            <a:r>
              <a:rPr lang="zh-CN" altLang="en-US" dirty="0"/>
              <a:t>沟通迅速</a:t>
            </a:r>
            <a:r>
              <a:rPr lang="en-US" altLang="zh-CN" dirty="0"/>
              <a:t>, </a:t>
            </a:r>
            <a:r>
              <a:rPr lang="zh-CN" altLang="en-US" dirty="0"/>
              <a:t>言行举止快捷</a:t>
            </a:r>
            <a:r>
              <a:rPr lang="en-US" altLang="zh-CN" dirty="0"/>
              <a:t>,</a:t>
            </a:r>
            <a:r>
              <a:rPr lang="zh-CN" altLang="en-US" dirty="0"/>
              <a:t>属于活泼型</a:t>
            </a:r>
            <a:r>
              <a:rPr lang="en-US" altLang="zh-CN" dirty="0"/>
              <a:t>. </a:t>
            </a:r>
          </a:p>
          <a:p>
            <a:r>
              <a:rPr lang="en-US" altLang="zh-CN" dirty="0"/>
              <a:t>       ( </a:t>
            </a:r>
            <a:r>
              <a:rPr lang="zh-CN" altLang="en-US" dirty="0"/>
              <a:t>３</a:t>
            </a:r>
            <a:r>
              <a:rPr lang="en-US" altLang="zh-CN" dirty="0"/>
              <a:t>)</a:t>
            </a:r>
            <a:r>
              <a:rPr lang="zh-CN" altLang="en-US" dirty="0"/>
              <a:t>黏液质</a:t>
            </a:r>
            <a:r>
              <a:rPr lang="en-US" altLang="zh-CN" dirty="0"/>
              <a:t>:</a:t>
            </a:r>
            <a:r>
              <a:rPr lang="zh-CN" altLang="en-US" dirty="0"/>
              <a:t>行为表现是情感变化缓慢</a:t>
            </a:r>
            <a:r>
              <a:rPr lang="en-US" altLang="zh-CN" dirty="0"/>
              <a:t>,</a:t>
            </a:r>
            <a:r>
              <a:rPr lang="zh-CN" altLang="en-US" dirty="0"/>
              <a:t>安静稳重踏实</a:t>
            </a:r>
            <a:r>
              <a:rPr lang="en-US" altLang="zh-CN" dirty="0"/>
              <a:t>,</a:t>
            </a:r>
            <a:r>
              <a:rPr lang="zh-CN" altLang="en-US" dirty="0"/>
              <a:t>固执多疑怯懦</a:t>
            </a:r>
            <a:r>
              <a:rPr lang="en-US" altLang="zh-CN" dirty="0"/>
              <a:t>,</a:t>
            </a:r>
            <a:r>
              <a:rPr lang="zh-CN" altLang="en-US" dirty="0"/>
              <a:t>反应从容缓 慢</a:t>
            </a:r>
            <a:r>
              <a:rPr lang="en-US" altLang="zh-CN" dirty="0"/>
              <a:t>,</a:t>
            </a:r>
            <a:r>
              <a:rPr lang="zh-CN" altLang="en-US" dirty="0"/>
              <a:t>言行拘谨自制</a:t>
            </a:r>
            <a:r>
              <a:rPr lang="en-US" altLang="zh-CN" dirty="0"/>
              <a:t>,</a:t>
            </a:r>
            <a:r>
              <a:rPr lang="zh-CN" altLang="en-US" dirty="0"/>
              <a:t>属于安静型</a:t>
            </a:r>
            <a:r>
              <a:rPr lang="en-US" altLang="zh-CN" dirty="0"/>
              <a:t>. </a:t>
            </a:r>
          </a:p>
          <a:p>
            <a:r>
              <a:rPr lang="en-US" altLang="zh-CN" dirty="0"/>
              <a:t>       ( </a:t>
            </a:r>
            <a:r>
              <a:rPr lang="zh-CN" altLang="en-US" dirty="0"/>
              <a:t>４</a:t>
            </a:r>
            <a:r>
              <a:rPr lang="en-US" altLang="zh-CN" dirty="0"/>
              <a:t>)</a:t>
            </a:r>
            <a:r>
              <a:rPr lang="zh-CN" altLang="en-US" dirty="0"/>
              <a:t>抑郁质</a:t>
            </a:r>
            <a:r>
              <a:rPr lang="en-US" altLang="zh-CN" dirty="0"/>
              <a:t>:</a:t>
            </a:r>
            <a:r>
              <a:rPr lang="zh-CN" altLang="en-US" dirty="0"/>
              <a:t>行为表现是心绪消沉于内</a:t>
            </a:r>
            <a:r>
              <a:rPr lang="en-US" altLang="zh-CN" dirty="0"/>
              <a:t>,</a:t>
            </a:r>
            <a:r>
              <a:rPr lang="zh-CN" altLang="en-US" dirty="0"/>
              <a:t>反应迟钝犹豫</a:t>
            </a:r>
            <a:r>
              <a:rPr lang="en-US" altLang="zh-CN" dirty="0"/>
              <a:t>,</a:t>
            </a:r>
            <a:r>
              <a:rPr lang="zh-CN" altLang="en-US" dirty="0"/>
              <a:t>冷漠孤僻寡欢</a:t>
            </a:r>
            <a:r>
              <a:rPr lang="en-US" altLang="zh-CN" dirty="0"/>
              <a:t>,</a:t>
            </a:r>
            <a:r>
              <a:rPr lang="zh-CN" altLang="en-US" dirty="0"/>
              <a:t>多疑内省仔 细</a:t>
            </a:r>
            <a:r>
              <a:rPr lang="en-US" altLang="zh-CN" dirty="0"/>
              <a:t>,</a:t>
            </a:r>
            <a:r>
              <a:rPr lang="zh-CN" altLang="en-US" dirty="0"/>
              <a:t>言行缓慢腼腆</a:t>
            </a:r>
            <a:r>
              <a:rPr lang="en-US" altLang="zh-CN" dirty="0"/>
              <a:t>,</a:t>
            </a:r>
            <a:r>
              <a:rPr lang="zh-CN" altLang="en-US" dirty="0"/>
              <a:t>属于抑郁型</a:t>
            </a:r>
            <a:r>
              <a:rPr lang="en-US" altLang="zh-CN" dirty="0"/>
              <a:t>. </a:t>
            </a:r>
            <a:endParaRPr lang="zh-CN" altLang="en-US" dirty="0"/>
          </a:p>
        </p:txBody>
      </p:sp>
    </p:spTree>
    <p:extLst>
      <p:ext uri="{BB962C8B-B14F-4D97-AF65-F5344CB8AC3E}">
        <p14:creationId xmlns:p14="http://schemas.microsoft.com/office/powerpoint/2010/main" val="20849937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2C513B72-174D-4B4D-90DC-7B4083B22F40}"/>
              </a:ext>
            </a:extLst>
          </p:cNvPr>
          <p:cNvSpPr>
            <a:spLocks noGrp="1"/>
          </p:cNvSpPr>
          <p:nvPr>
            <p:ph idx="1"/>
          </p:nvPr>
        </p:nvSpPr>
        <p:spPr/>
        <p:txBody>
          <a:bodyPr/>
          <a:lstStyle/>
          <a:p>
            <a:r>
              <a:rPr lang="zh-CN" altLang="en-US" sz="2400" b="1" dirty="0"/>
              <a:t>３ 气质在管理实践中的作用 </a:t>
            </a:r>
            <a:endParaRPr lang="en-US" altLang="zh-CN" sz="2400" b="1" dirty="0"/>
          </a:p>
          <a:p>
            <a:r>
              <a:rPr lang="en-US" altLang="zh-CN" dirty="0"/>
              <a:t>        </a:t>
            </a:r>
            <a:r>
              <a:rPr lang="zh-CN" altLang="en-US" dirty="0"/>
              <a:t>气质对人的实践活动有一定的影响</a:t>
            </a:r>
            <a:r>
              <a:rPr lang="en-US" altLang="zh-CN" dirty="0"/>
              <a:t>.</a:t>
            </a:r>
            <a:r>
              <a:rPr lang="zh-CN" altLang="en-US" dirty="0"/>
              <a:t>认识自己和别人的气质特点</a:t>
            </a:r>
            <a:r>
              <a:rPr lang="en-US" altLang="zh-CN" dirty="0"/>
              <a:t>,</a:t>
            </a:r>
            <a:r>
              <a:rPr lang="zh-CN" altLang="en-US" dirty="0"/>
              <a:t>培养和改进自己的 气质</a:t>
            </a:r>
            <a:r>
              <a:rPr lang="en-US" altLang="zh-CN" dirty="0"/>
              <a:t>,</a:t>
            </a:r>
            <a:r>
              <a:rPr lang="zh-CN" altLang="en-US" dirty="0"/>
              <a:t>对于人事工作、组织生产、培训员工等都有重要意义</a:t>
            </a:r>
            <a:r>
              <a:rPr lang="en-US" altLang="zh-CN" dirty="0"/>
              <a:t>. </a:t>
            </a:r>
          </a:p>
          <a:p>
            <a:r>
              <a:rPr lang="en-US" altLang="zh-CN" dirty="0"/>
              <a:t>      ( </a:t>
            </a:r>
            <a:r>
              <a:rPr lang="zh-CN" altLang="en-US" dirty="0"/>
              <a:t>１</a:t>
            </a:r>
            <a:r>
              <a:rPr lang="en-US" altLang="zh-CN" dirty="0"/>
              <a:t>)</a:t>
            </a:r>
            <a:r>
              <a:rPr lang="zh-CN" altLang="en-US" dirty="0"/>
              <a:t>气质类型无好坏之分</a:t>
            </a:r>
            <a:r>
              <a:rPr lang="en-US" altLang="zh-CN" dirty="0"/>
              <a:t>.</a:t>
            </a:r>
            <a:r>
              <a:rPr lang="zh-CN" altLang="en-US" dirty="0"/>
              <a:t>作为人心理活动和行为动作方面的动力特点的综合</a:t>
            </a:r>
            <a:r>
              <a:rPr lang="en-US" altLang="zh-CN" dirty="0"/>
              <a:t>,</a:t>
            </a:r>
            <a:r>
              <a:rPr lang="zh-CN" altLang="en-US" dirty="0"/>
              <a:t>它本 身无所谓好坏</a:t>
            </a:r>
            <a:r>
              <a:rPr lang="en-US" altLang="zh-CN" dirty="0"/>
              <a:t>.</a:t>
            </a:r>
            <a:r>
              <a:rPr lang="zh-CN" altLang="en-US" dirty="0"/>
              <a:t>因为任何一种气质类型都有其积极的一面</a:t>
            </a:r>
            <a:r>
              <a:rPr lang="en-US" altLang="zh-CN" dirty="0"/>
              <a:t>,</a:t>
            </a:r>
            <a:r>
              <a:rPr lang="zh-CN" altLang="en-US" dirty="0"/>
              <a:t>又有其消极的一面</a:t>
            </a:r>
            <a:r>
              <a:rPr lang="en-US" altLang="zh-CN" dirty="0"/>
              <a:t>. </a:t>
            </a:r>
          </a:p>
          <a:p>
            <a:r>
              <a:rPr lang="en-US" altLang="zh-CN" dirty="0"/>
              <a:t>       ( </a:t>
            </a:r>
            <a:r>
              <a:rPr lang="zh-CN" altLang="en-US" dirty="0"/>
              <a:t>２</a:t>
            </a:r>
            <a:r>
              <a:rPr lang="en-US" altLang="zh-CN" dirty="0"/>
              <a:t>)</a:t>
            </a:r>
            <a:r>
              <a:rPr lang="zh-CN" altLang="en-US" dirty="0"/>
              <a:t>气质不能决定一个人活动的社会价值和成就的高低</a:t>
            </a:r>
            <a:r>
              <a:rPr lang="en-US" altLang="zh-CN" dirty="0"/>
              <a:t>. </a:t>
            </a:r>
          </a:p>
          <a:p>
            <a:r>
              <a:rPr lang="en-US" altLang="zh-CN" dirty="0"/>
              <a:t>       ( </a:t>
            </a:r>
            <a:r>
              <a:rPr lang="zh-CN" altLang="en-US" dirty="0"/>
              <a:t>３</a:t>
            </a:r>
            <a:r>
              <a:rPr lang="en-US" altLang="zh-CN" dirty="0"/>
              <a:t>)</a:t>
            </a:r>
            <a:r>
              <a:rPr lang="zh-CN" altLang="en-US" dirty="0"/>
              <a:t>气质可以影响人的活动效率</a:t>
            </a:r>
            <a:r>
              <a:rPr lang="en-US" altLang="zh-CN" dirty="0"/>
              <a:t>.</a:t>
            </a:r>
            <a:r>
              <a:rPr lang="zh-CN" altLang="en-US" dirty="0"/>
              <a:t>虽然在人的实践活动中不起决定作用</a:t>
            </a:r>
            <a:r>
              <a:rPr lang="en-US" altLang="zh-CN" dirty="0"/>
              <a:t>,</a:t>
            </a:r>
            <a:r>
              <a:rPr lang="zh-CN" altLang="en-US" dirty="0"/>
              <a:t>但是它可能 影响活动的效率</a:t>
            </a:r>
            <a:r>
              <a:rPr lang="en-US" altLang="zh-CN" dirty="0"/>
              <a:t>.</a:t>
            </a:r>
          </a:p>
          <a:p>
            <a:r>
              <a:rPr lang="en-US" altLang="zh-CN" dirty="0"/>
              <a:t>       ( </a:t>
            </a:r>
            <a:r>
              <a:rPr lang="zh-CN" altLang="en-US" dirty="0"/>
              <a:t>４</a:t>
            </a:r>
            <a:r>
              <a:rPr lang="en-US" altLang="zh-CN" dirty="0"/>
              <a:t>)</a:t>
            </a:r>
            <a:r>
              <a:rPr lang="zh-CN" altLang="en-US" dirty="0"/>
              <a:t>气质可以影响人的情感和行动</a:t>
            </a:r>
            <a:r>
              <a:rPr lang="en-US" altLang="zh-CN" dirty="0"/>
              <a:t>.</a:t>
            </a:r>
            <a:r>
              <a:rPr lang="zh-CN" altLang="en-US" dirty="0"/>
              <a:t>气质对形成和改造人的情感与行动具有很大的 影响</a:t>
            </a:r>
            <a:r>
              <a:rPr lang="en-US" altLang="zh-CN" dirty="0"/>
              <a:t>. </a:t>
            </a:r>
            <a:endParaRPr lang="zh-CN" altLang="en-US" dirty="0"/>
          </a:p>
        </p:txBody>
      </p:sp>
    </p:spTree>
    <p:extLst>
      <p:ext uri="{BB962C8B-B14F-4D97-AF65-F5344CB8AC3E}">
        <p14:creationId xmlns:p14="http://schemas.microsoft.com/office/powerpoint/2010/main" val="5865076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C6BE42FB-4169-4EF8-963A-D8C91C223568}"/>
              </a:ext>
            </a:extLst>
          </p:cNvPr>
          <p:cNvSpPr>
            <a:spLocks noGrp="1"/>
          </p:cNvSpPr>
          <p:nvPr>
            <p:ph idx="1"/>
          </p:nvPr>
        </p:nvSpPr>
        <p:spPr/>
        <p:txBody>
          <a:bodyPr>
            <a:normAutofit/>
          </a:bodyPr>
          <a:lstStyle/>
          <a:p>
            <a:r>
              <a:rPr lang="en-US" altLang="zh-CN" sz="2800" dirty="0"/>
              <a:t>(</a:t>
            </a:r>
            <a:r>
              <a:rPr lang="zh-CN" altLang="en-US" sz="2800" dirty="0"/>
              <a:t>三</a:t>
            </a:r>
            <a:r>
              <a:rPr lang="en-US" altLang="zh-CN" sz="2800" dirty="0"/>
              <a:t>)</a:t>
            </a:r>
            <a:r>
              <a:rPr lang="zh-CN" altLang="en-US" sz="2800" dirty="0"/>
              <a:t>人的性格 </a:t>
            </a:r>
            <a:endParaRPr lang="en-US" altLang="zh-CN" sz="2800" dirty="0"/>
          </a:p>
          <a:p>
            <a:r>
              <a:rPr lang="zh-CN" altLang="en-US" sz="2400" b="1" dirty="0"/>
              <a:t>１ 性格的概念</a:t>
            </a:r>
            <a:endParaRPr lang="en-US" altLang="zh-CN" sz="2400" b="1" dirty="0"/>
          </a:p>
          <a:p>
            <a:r>
              <a:rPr lang="en-US" altLang="zh-CN" dirty="0"/>
              <a:t>     </a:t>
            </a:r>
            <a:r>
              <a:rPr lang="zh-CN" altLang="en-US" dirty="0"/>
              <a:t> 性格是指一个人表现在态度和行为方面的较稳定的心理特征</a:t>
            </a:r>
            <a:r>
              <a:rPr lang="en-US" altLang="zh-CN" dirty="0"/>
              <a:t>,</a:t>
            </a:r>
            <a:r>
              <a:rPr lang="zh-CN" altLang="en-US" dirty="0"/>
              <a:t>它是个性的重要组成部 分</a:t>
            </a:r>
            <a:r>
              <a:rPr lang="en-US" altLang="zh-CN" dirty="0"/>
              <a:t>,</a:t>
            </a:r>
            <a:r>
              <a:rPr lang="zh-CN" altLang="en-US" dirty="0"/>
              <a:t>受一定思想、意识、信仰、世界观的影响和制约</a:t>
            </a:r>
            <a:r>
              <a:rPr lang="en-US" altLang="zh-CN" dirty="0"/>
              <a:t>.</a:t>
            </a:r>
            <a:r>
              <a:rPr lang="zh-CN" altLang="en-US" dirty="0"/>
              <a:t>由于具体的生活环境不同</a:t>
            </a:r>
            <a:r>
              <a:rPr lang="en-US" altLang="zh-CN" dirty="0"/>
              <a:t>,</a:t>
            </a:r>
            <a:r>
              <a:rPr lang="zh-CN" altLang="en-US" dirty="0"/>
              <a:t>每个人 的性格会有所不同</a:t>
            </a:r>
            <a:r>
              <a:rPr lang="en-US" altLang="zh-CN" dirty="0"/>
              <a:t>.</a:t>
            </a:r>
            <a:r>
              <a:rPr lang="zh-CN" altLang="en-US" dirty="0"/>
              <a:t>性格是在一个人的生理素质的基础上</a:t>
            </a:r>
            <a:r>
              <a:rPr lang="en-US" altLang="zh-CN" dirty="0"/>
              <a:t>,</a:t>
            </a:r>
            <a:r>
              <a:rPr lang="zh-CN" altLang="en-US" dirty="0"/>
              <a:t>在社会实践活动中逐渐形成、 发展和变化的</a:t>
            </a:r>
            <a:r>
              <a:rPr lang="en-US" altLang="zh-CN" dirty="0"/>
              <a:t>,</a:t>
            </a:r>
            <a:r>
              <a:rPr lang="zh-CN" altLang="en-US" dirty="0"/>
              <a:t>并具有复杂性、独特性、整体性和持续性等特征</a:t>
            </a:r>
            <a:r>
              <a:rPr lang="en-US" altLang="zh-CN" dirty="0"/>
              <a:t>. </a:t>
            </a:r>
          </a:p>
          <a:p>
            <a:r>
              <a:rPr lang="en-US" altLang="zh-CN" sz="2400" b="1" dirty="0"/>
              <a:t>2</a:t>
            </a:r>
            <a:r>
              <a:rPr lang="zh-CN" altLang="en-US" sz="2400" b="1" dirty="0"/>
              <a:t>性格发展的因素 </a:t>
            </a:r>
            <a:endParaRPr lang="en-US" altLang="zh-CN" sz="2400" b="1" dirty="0"/>
          </a:p>
          <a:p>
            <a:r>
              <a:rPr lang="en-US" altLang="zh-CN" dirty="0"/>
              <a:t>       ( </a:t>
            </a:r>
            <a:r>
              <a:rPr lang="zh-CN" altLang="en-US" dirty="0"/>
              <a:t>１</a:t>
            </a:r>
            <a:r>
              <a:rPr lang="en-US" altLang="zh-CN" dirty="0"/>
              <a:t>)</a:t>
            </a:r>
            <a:r>
              <a:rPr lang="zh-CN" altLang="en-US" dirty="0"/>
              <a:t>人的生理性因素 ①遗传</a:t>
            </a:r>
            <a:r>
              <a:rPr lang="en-US" altLang="zh-CN" dirty="0"/>
              <a:t>. ②</a:t>
            </a:r>
            <a:r>
              <a:rPr lang="zh-CN" altLang="en-US" dirty="0"/>
              <a:t>体格与体型</a:t>
            </a:r>
            <a:r>
              <a:rPr lang="en-US" altLang="zh-CN" dirty="0"/>
              <a:t>. ③</a:t>
            </a:r>
            <a:r>
              <a:rPr lang="zh-CN" altLang="en-US" dirty="0"/>
              <a:t>性别</a:t>
            </a:r>
            <a:r>
              <a:rPr lang="en-US" altLang="zh-CN" dirty="0"/>
              <a:t>.</a:t>
            </a:r>
          </a:p>
          <a:p>
            <a:r>
              <a:rPr lang="en-US" altLang="zh-CN" dirty="0"/>
              <a:t>       ( </a:t>
            </a:r>
            <a:r>
              <a:rPr lang="zh-CN" altLang="en-US" dirty="0"/>
              <a:t>２</a:t>
            </a:r>
            <a:r>
              <a:rPr lang="en-US" altLang="zh-CN" dirty="0"/>
              <a:t>)</a:t>
            </a:r>
            <a:r>
              <a:rPr lang="zh-CN" altLang="en-US" dirty="0"/>
              <a:t>环境因素 ①家庭</a:t>
            </a:r>
            <a:r>
              <a:rPr lang="en-US" altLang="zh-CN" dirty="0"/>
              <a:t>. ②</a:t>
            </a:r>
            <a:r>
              <a:rPr lang="zh-CN" altLang="en-US" dirty="0"/>
              <a:t>学校</a:t>
            </a:r>
            <a:r>
              <a:rPr lang="en-US" altLang="zh-CN" dirty="0"/>
              <a:t>.</a:t>
            </a:r>
            <a:r>
              <a:rPr lang="zh-CN" altLang="en-US" dirty="0"/>
              <a:t> </a:t>
            </a:r>
            <a:r>
              <a:rPr lang="en-US" altLang="zh-CN" dirty="0"/>
              <a:t>③</a:t>
            </a:r>
            <a:r>
              <a:rPr lang="zh-CN" altLang="en-US" dirty="0"/>
              <a:t>社会文化</a:t>
            </a:r>
            <a:r>
              <a:rPr lang="en-US" altLang="zh-CN" dirty="0"/>
              <a:t> ④</a:t>
            </a:r>
            <a:r>
              <a:rPr lang="zh-CN" altLang="en-US" dirty="0"/>
              <a:t>职业</a:t>
            </a:r>
            <a:r>
              <a:rPr lang="en-US" altLang="zh-CN" dirty="0"/>
              <a:t>.</a:t>
            </a:r>
            <a:endParaRPr lang="zh-CN" altLang="en-US" dirty="0"/>
          </a:p>
        </p:txBody>
      </p:sp>
    </p:spTree>
    <p:extLst>
      <p:ext uri="{BB962C8B-B14F-4D97-AF65-F5344CB8AC3E}">
        <p14:creationId xmlns:p14="http://schemas.microsoft.com/office/powerpoint/2010/main" val="28005804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B9E97636-9247-4047-A689-1BAF9A130E85}"/>
              </a:ext>
            </a:extLst>
          </p:cNvPr>
          <p:cNvSpPr>
            <a:spLocks noGrp="1"/>
          </p:cNvSpPr>
          <p:nvPr>
            <p:ph idx="1"/>
          </p:nvPr>
        </p:nvSpPr>
        <p:spPr/>
        <p:txBody>
          <a:bodyPr/>
          <a:lstStyle/>
          <a:p>
            <a:r>
              <a:rPr lang="zh-CN" altLang="en-US" sz="2400" b="1" dirty="0"/>
              <a:t>３．性格发展的过程与管理</a:t>
            </a:r>
            <a:endParaRPr lang="en-US" altLang="zh-CN" sz="2400" b="1" dirty="0"/>
          </a:p>
          <a:p>
            <a:r>
              <a:rPr lang="en-US" altLang="zh-CN" dirty="0"/>
              <a:t>      </a:t>
            </a:r>
            <a:r>
              <a:rPr lang="zh-CN" altLang="en-US" dirty="0"/>
              <a:t> 美国哈佛大学阿吉里斯 </a:t>
            </a:r>
            <a:r>
              <a:rPr lang="en-US" altLang="zh-CN" dirty="0"/>
              <a:t>( </a:t>
            </a:r>
            <a:r>
              <a:rPr lang="en-US" altLang="zh-CN" dirty="0" err="1"/>
              <a:t>Argy</a:t>
            </a:r>
            <a:r>
              <a:rPr lang="en-US" altLang="zh-CN" dirty="0"/>
              <a:t> r </a:t>
            </a:r>
            <a:r>
              <a:rPr lang="en-US" altLang="zh-CN" dirty="0" err="1"/>
              <a:t>i</a:t>
            </a:r>
            <a:r>
              <a:rPr lang="en-US" altLang="zh-CN" dirty="0"/>
              <a:t> s)</a:t>
            </a:r>
            <a:r>
              <a:rPr lang="zh-CN" altLang="en-US" dirty="0"/>
              <a:t>教授</a:t>
            </a:r>
            <a:r>
              <a:rPr lang="en-US" altLang="zh-CN" dirty="0"/>
              <a:t>,</a:t>
            </a:r>
            <a:r>
              <a:rPr lang="zh-CN" altLang="en-US" dirty="0"/>
              <a:t>长期从事工业组织的研究</a:t>
            </a:r>
            <a:r>
              <a:rPr lang="en-US" altLang="zh-CN" dirty="0"/>
              <a:t>,</a:t>
            </a:r>
            <a:r>
              <a:rPr lang="zh-CN" altLang="en-US" dirty="0"/>
              <a:t>以确定管理方 式对个人行为及其在工作环境中成长的影响力</a:t>
            </a:r>
            <a:r>
              <a:rPr lang="en-US" altLang="zh-CN" dirty="0"/>
              <a:t>.</a:t>
            </a:r>
            <a:r>
              <a:rPr lang="zh-CN" altLang="en-US" dirty="0"/>
              <a:t>他的研究结果表明</a:t>
            </a:r>
            <a:r>
              <a:rPr lang="en-US" altLang="zh-CN" dirty="0"/>
              <a:t>,</a:t>
            </a:r>
            <a:r>
              <a:rPr lang="zh-CN" altLang="en-US" dirty="0"/>
              <a:t>一个人在由不成熟向 成熟转变的过程中</a:t>
            </a:r>
            <a:r>
              <a:rPr lang="en-US" altLang="zh-CN" dirty="0"/>
              <a:t>,</a:t>
            </a:r>
            <a:r>
              <a:rPr lang="zh-CN" altLang="en-US" dirty="0"/>
              <a:t>性格会发生七种变化</a:t>
            </a:r>
            <a:r>
              <a:rPr lang="en-US" altLang="zh-CN" dirty="0"/>
              <a:t>.</a:t>
            </a:r>
            <a:r>
              <a:rPr lang="zh-CN" altLang="en-US" dirty="0"/>
              <a:t>阿吉里斯认为</a:t>
            </a:r>
            <a:r>
              <a:rPr lang="en-US" altLang="zh-CN" dirty="0"/>
              <a:t>,</a:t>
            </a:r>
            <a:r>
              <a:rPr lang="zh-CN" altLang="en-US" dirty="0"/>
              <a:t>这些改变是持续的</a:t>
            </a:r>
            <a:r>
              <a:rPr lang="en-US" altLang="zh-CN" dirty="0"/>
              <a:t>,</a:t>
            </a:r>
            <a:r>
              <a:rPr lang="zh-CN" altLang="en-US" dirty="0"/>
              <a:t>而健全的 性格便由此从不成熟趋于成熟</a:t>
            </a:r>
            <a:r>
              <a:rPr lang="en-US" altLang="zh-CN" dirty="0"/>
              <a:t>.</a:t>
            </a:r>
            <a:r>
              <a:rPr lang="zh-CN" altLang="en-US" dirty="0"/>
              <a:t>这些改变只是一般的倾向</a:t>
            </a:r>
            <a:r>
              <a:rPr lang="en-US" altLang="zh-CN" dirty="0"/>
              <a:t>,</a:t>
            </a:r>
            <a:r>
              <a:rPr lang="zh-CN" altLang="en-US" dirty="0"/>
              <a:t>但是</a:t>
            </a:r>
            <a:r>
              <a:rPr lang="en-US" altLang="zh-CN" dirty="0"/>
              <a:t>,</a:t>
            </a:r>
            <a:r>
              <a:rPr lang="zh-CN" altLang="en-US" dirty="0"/>
              <a:t>它使人们对成熟有了较 多的了解</a:t>
            </a:r>
            <a:r>
              <a:rPr lang="en-US" altLang="zh-CN" dirty="0"/>
              <a:t>.</a:t>
            </a:r>
            <a:r>
              <a:rPr lang="zh-CN" altLang="en-US" dirty="0"/>
              <a:t>一个人的文化水平和个性可能使这些改变受到限制</a:t>
            </a:r>
            <a:r>
              <a:rPr lang="en-US" altLang="zh-CN" dirty="0"/>
              <a:t>,</a:t>
            </a:r>
            <a:r>
              <a:rPr lang="zh-CN" altLang="en-US" dirty="0"/>
              <a:t>但是随着年龄的增长</a:t>
            </a:r>
            <a:r>
              <a:rPr lang="en-US" altLang="zh-CN" dirty="0"/>
              <a:t>,</a:t>
            </a:r>
            <a:r>
              <a:rPr lang="zh-CN" altLang="en-US" dirty="0"/>
              <a:t>人 的性格总是有日趋成熟的倾向</a:t>
            </a:r>
            <a:r>
              <a:rPr lang="en-US" altLang="zh-CN" dirty="0"/>
              <a:t>. </a:t>
            </a:r>
            <a:endParaRPr lang="zh-CN" altLang="en-US" dirty="0"/>
          </a:p>
        </p:txBody>
      </p:sp>
    </p:spTree>
    <p:extLst>
      <p:ext uri="{BB962C8B-B14F-4D97-AF65-F5344CB8AC3E}">
        <p14:creationId xmlns:p14="http://schemas.microsoft.com/office/powerpoint/2010/main" val="16219152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0802B799-0FFA-467F-BCA0-F58717A82B04}"/>
              </a:ext>
            </a:extLst>
          </p:cNvPr>
          <p:cNvSpPr>
            <a:spLocks noGrp="1"/>
          </p:cNvSpPr>
          <p:nvPr>
            <p:ph idx="1"/>
          </p:nvPr>
        </p:nvSpPr>
        <p:spPr/>
        <p:txBody>
          <a:bodyPr/>
          <a:lstStyle/>
          <a:p>
            <a:r>
              <a:rPr lang="en-US" altLang="zh-CN" sz="2800" dirty="0"/>
              <a:t>(</a:t>
            </a:r>
            <a:r>
              <a:rPr lang="zh-CN" altLang="en-US" sz="2800" dirty="0"/>
              <a:t>四</a:t>
            </a:r>
            <a:r>
              <a:rPr lang="en-US" altLang="zh-CN" sz="2800" dirty="0"/>
              <a:t>)</a:t>
            </a:r>
            <a:r>
              <a:rPr lang="zh-CN" altLang="en-US" sz="2800" dirty="0"/>
              <a:t>人的能力</a:t>
            </a:r>
          </a:p>
          <a:p>
            <a:r>
              <a:rPr lang="zh-CN" altLang="en-US" sz="2400" b="1" dirty="0"/>
              <a:t>１ 能力的定义 </a:t>
            </a:r>
            <a:endParaRPr lang="en-US" altLang="zh-CN" sz="2400" b="1" dirty="0"/>
          </a:p>
          <a:p>
            <a:r>
              <a:rPr lang="zh-CN" altLang="en-US" dirty="0"/>
              <a:t>       能力是完成某种活动有关的心理特征</a:t>
            </a:r>
            <a:r>
              <a:rPr lang="en-US" altLang="zh-CN" dirty="0"/>
              <a:t>,</a:t>
            </a:r>
            <a:r>
              <a:rPr lang="zh-CN" altLang="en-US" dirty="0"/>
              <a:t>通常是指个体从事一定社会实践活动的本领</a:t>
            </a:r>
            <a:r>
              <a:rPr lang="en-US" altLang="zh-CN" dirty="0"/>
              <a:t>. </a:t>
            </a:r>
            <a:r>
              <a:rPr lang="zh-CN" altLang="en-US" dirty="0"/>
              <a:t>对能力的含义可以从两个方面来理解</a:t>
            </a:r>
            <a:r>
              <a:rPr lang="en-US" altLang="zh-CN" dirty="0"/>
              <a:t>:</a:t>
            </a:r>
            <a:r>
              <a:rPr lang="zh-CN" altLang="en-US" dirty="0"/>
              <a:t>一方面</a:t>
            </a:r>
            <a:r>
              <a:rPr lang="en-US" altLang="zh-CN" dirty="0"/>
              <a:t>,</a:t>
            </a:r>
            <a:r>
              <a:rPr lang="zh-CN" altLang="en-US" dirty="0"/>
              <a:t>是指个人到目前为止所具有的知识、技 能</a:t>
            </a:r>
            <a:r>
              <a:rPr lang="en-US" altLang="zh-CN" dirty="0"/>
              <a:t>;</a:t>
            </a:r>
            <a:r>
              <a:rPr lang="zh-CN" altLang="en-US" dirty="0"/>
              <a:t>另一方面</a:t>
            </a:r>
            <a:r>
              <a:rPr lang="en-US" altLang="zh-CN" dirty="0"/>
              <a:t>,</a:t>
            </a:r>
            <a:r>
              <a:rPr lang="zh-CN" altLang="en-US" dirty="0"/>
              <a:t>含有可造就性或潜力的意思</a:t>
            </a:r>
            <a:r>
              <a:rPr lang="en-US" altLang="zh-CN" dirty="0"/>
              <a:t>.</a:t>
            </a:r>
            <a:r>
              <a:rPr lang="zh-CN" altLang="en-US" dirty="0"/>
              <a:t>在能力中</a:t>
            </a:r>
            <a:r>
              <a:rPr lang="en-US" altLang="zh-CN" dirty="0"/>
              <a:t>,</a:t>
            </a:r>
            <a:r>
              <a:rPr lang="zh-CN" altLang="en-US" dirty="0"/>
              <a:t>又可分为智力、性向和成就三 种</a:t>
            </a:r>
            <a:r>
              <a:rPr lang="en-US" altLang="zh-CN" dirty="0"/>
              <a:t>.</a:t>
            </a:r>
            <a:r>
              <a:rPr lang="zh-CN" altLang="en-US" dirty="0"/>
              <a:t>智力是指个人的一般能力</a:t>
            </a:r>
            <a:r>
              <a:rPr lang="en-US" altLang="zh-CN" dirty="0"/>
              <a:t>,</a:t>
            </a:r>
            <a:r>
              <a:rPr lang="zh-CN" altLang="en-US" dirty="0"/>
              <a:t>性向是指个人可以发展的潜在能力</a:t>
            </a:r>
            <a:r>
              <a:rPr lang="en-US" altLang="zh-CN" dirty="0"/>
              <a:t>,</a:t>
            </a:r>
            <a:r>
              <a:rPr lang="zh-CN" altLang="en-US" dirty="0"/>
              <a:t>成就是指个人通过教 育或训练对学识、知识和技能方面所达到的较高水平</a:t>
            </a:r>
            <a:r>
              <a:rPr lang="en-US" altLang="zh-CN" dirty="0"/>
              <a:t>. </a:t>
            </a:r>
          </a:p>
          <a:p>
            <a:r>
              <a:rPr lang="zh-CN" altLang="en-US" sz="2400" b="1" dirty="0"/>
              <a:t>２ 能力的分类 </a:t>
            </a:r>
            <a:endParaRPr lang="en-US" altLang="zh-CN" sz="2400" b="1" dirty="0"/>
          </a:p>
          <a:p>
            <a:r>
              <a:rPr lang="en-US" altLang="zh-CN" dirty="0"/>
              <a:t>       </a:t>
            </a:r>
            <a:r>
              <a:rPr lang="zh-CN" altLang="en-US" dirty="0"/>
              <a:t>能力有一般和特殊之分</a:t>
            </a:r>
            <a:r>
              <a:rPr lang="en-US" altLang="zh-CN" dirty="0"/>
              <a:t>.</a:t>
            </a:r>
            <a:r>
              <a:rPr lang="zh-CN" altLang="en-US" dirty="0"/>
              <a:t>人在顺利地完成某项任务时</a:t>
            </a:r>
            <a:r>
              <a:rPr lang="en-US" altLang="zh-CN" dirty="0"/>
              <a:t>,</a:t>
            </a:r>
            <a:r>
              <a:rPr lang="zh-CN" altLang="en-US" dirty="0"/>
              <a:t>必须既具有一般能力</a:t>
            </a:r>
            <a:r>
              <a:rPr lang="en-US" altLang="zh-CN" dirty="0"/>
              <a:t>,</a:t>
            </a:r>
            <a:r>
              <a:rPr lang="zh-CN" altLang="en-US" dirty="0"/>
              <a:t>又具有 特殊能力</a:t>
            </a:r>
            <a:r>
              <a:rPr lang="en-US" altLang="zh-CN" dirty="0"/>
              <a:t>.</a:t>
            </a:r>
            <a:r>
              <a:rPr lang="zh-CN" altLang="en-US" dirty="0"/>
              <a:t>一般能力是指很多种基本活动中表现出的能力</a:t>
            </a:r>
            <a:r>
              <a:rPr lang="en-US" altLang="zh-CN" dirty="0"/>
              <a:t>,</a:t>
            </a:r>
            <a:r>
              <a:rPr lang="zh-CN" altLang="en-US" dirty="0"/>
              <a:t>如观察力、记忆力、抽象概括 能力等</a:t>
            </a:r>
            <a:r>
              <a:rPr lang="en-US" altLang="zh-CN" dirty="0"/>
              <a:t>.</a:t>
            </a:r>
            <a:r>
              <a:rPr lang="zh-CN" altLang="en-US" dirty="0"/>
              <a:t>特殊能力是指出现在某些专业活动中的能力</a:t>
            </a:r>
            <a:r>
              <a:rPr lang="en-US" altLang="zh-CN" dirty="0"/>
              <a:t>,</a:t>
            </a:r>
            <a:r>
              <a:rPr lang="zh-CN" altLang="en-US" dirty="0"/>
              <a:t>如数学能力、音乐能力、专业技术 能力等</a:t>
            </a:r>
            <a:r>
              <a:rPr lang="en-US" altLang="zh-CN" dirty="0"/>
              <a:t>.</a:t>
            </a:r>
            <a:r>
              <a:rPr lang="zh-CN" altLang="en-US" dirty="0"/>
              <a:t>一般能力与特殊能力在活动中的关系是辩证统一的</a:t>
            </a:r>
            <a:r>
              <a:rPr lang="en-US" altLang="zh-CN" dirty="0"/>
              <a:t>.</a:t>
            </a:r>
          </a:p>
          <a:p>
            <a:endParaRPr lang="zh-CN" altLang="en-US" dirty="0"/>
          </a:p>
        </p:txBody>
      </p:sp>
    </p:spTree>
    <p:extLst>
      <p:ext uri="{BB962C8B-B14F-4D97-AF65-F5344CB8AC3E}">
        <p14:creationId xmlns:p14="http://schemas.microsoft.com/office/powerpoint/2010/main" val="18836341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6C50A96E-2CA0-4727-A78B-0360005EDF13}"/>
              </a:ext>
            </a:extLst>
          </p:cNvPr>
          <p:cNvSpPr>
            <a:spLocks noGrp="1"/>
          </p:cNvSpPr>
          <p:nvPr>
            <p:ph idx="1"/>
          </p:nvPr>
        </p:nvSpPr>
        <p:spPr/>
        <p:txBody>
          <a:bodyPr>
            <a:normAutofit/>
          </a:bodyPr>
          <a:lstStyle/>
          <a:p>
            <a:r>
              <a:rPr lang="zh-CN" altLang="en-US" sz="2400" b="1" dirty="0"/>
              <a:t>３ 影响能力发展的因素 </a:t>
            </a:r>
            <a:endParaRPr lang="en-US" altLang="zh-CN" sz="2400" b="1" dirty="0"/>
          </a:p>
          <a:p>
            <a:r>
              <a:rPr lang="en-US" altLang="zh-CN" sz="2400" b="1" dirty="0"/>
              <a:t>      </a:t>
            </a:r>
            <a:r>
              <a:rPr lang="en-US" altLang="zh-CN" dirty="0"/>
              <a:t>( </a:t>
            </a:r>
            <a:r>
              <a:rPr lang="zh-CN" altLang="en-US" dirty="0"/>
              <a:t>１</a:t>
            </a:r>
            <a:r>
              <a:rPr lang="en-US" altLang="zh-CN" dirty="0"/>
              <a:t>)</a:t>
            </a:r>
            <a:r>
              <a:rPr lang="zh-CN" altLang="en-US" dirty="0"/>
              <a:t>素质</a:t>
            </a:r>
            <a:r>
              <a:rPr lang="en-US" altLang="zh-CN" dirty="0"/>
              <a:t> ( </a:t>
            </a:r>
            <a:r>
              <a:rPr lang="zh-CN" altLang="en-US" dirty="0"/>
              <a:t>２</a:t>
            </a:r>
            <a:r>
              <a:rPr lang="en-US" altLang="zh-CN" dirty="0"/>
              <a:t>)</a:t>
            </a:r>
            <a:r>
              <a:rPr lang="zh-CN" altLang="en-US" dirty="0"/>
              <a:t>知识和技能</a:t>
            </a:r>
            <a:r>
              <a:rPr lang="en-US" altLang="zh-CN" dirty="0"/>
              <a:t>.</a:t>
            </a:r>
            <a:r>
              <a:rPr lang="zh-CN" altLang="en-US" dirty="0"/>
              <a:t> </a:t>
            </a:r>
            <a:r>
              <a:rPr lang="en-US" altLang="zh-CN" dirty="0"/>
              <a:t>( </a:t>
            </a:r>
            <a:r>
              <a:rPr lang="zh-CN" altLang="en-US" dirty="0"/>
              <a:t>３</a:t>
            </a:r>
            <a:r>
              <a:rPr lang="en-US" altLang="zh-CN" dirty="0"/>
              <a:t>)</a:t>
            </a:r>
            <a:r>
              <a:rPr lang="zh-CN" altLang="en-US" dirty="0"/>
              <a:t>教育</a:t>
            </a:r>
            <a:r>
              <a:rPr lang="en-US" altLang="zh-CN" dirty="0"/>
              <a:t>.</a:t>
            </a:r>
            <a:r>
              <a:rPr lang="zh-CN" altLang="en-US" dirty="0"/>
              <a:t> </a:t>
            </a:r>
            <a:r>
              <a:rPr lang="en-US" altLang="zh-CN" dirty="0"/>
              <a:t>( </a:t>
            </a:r>
            <a:r>
              <a:rPr lang="zh-CN" altLang="en-US" dirty="0"/>
              <a:t>４</a:t>
            </a:r>
            <a:r>
              <a:rPr lang="en-US" altLang="zh-CN" dirty="0"/>
              <a:t>)</a:t>
            </a:r>
            <a:r>
              <a:rPr lang="zh-CN" altLang="en-US" dirty="0"/>
              <a:t>社会实践</a:t>
            </a:r>
            <a:r>
              <a:rPr lang="en-US" altLang="zh-CN" dirty="0"/>
              <a:t>.</a:t>
            </a:r>
          </a:p>
          <a:p>
            <a:r>
              <a:rPr lang="zh-CN" altLang="en-US" sz="2400" b="1" dirty="0"/>
              <a:t>４ 能力的个别差异 </a:t>
            </a:r>
            <a:endParaRPr lang="en-US" altLang="zh-CN" sz="2400" b="1" dirty="0"/>
          </a:p>
          <a:p>
            <a:r>
              <a:rPr lang="en-US" altLang="zh-CN" dirty="0"/>
              <a:t>      </a:t>
            </a:r>
            <a:r>
              <a:rPr lang="zh-CN" altLang="en-US" dirty="0"/>
              <a:t>人的能力是有个别差异的</a:t>
            </a:r>
            <a:r>
              <a:rPr lang="en-US" altLang="zh-CN" dirty="0"/>
              <a:t>,</a:t>
            </a:r>
            <a:r>
              <a:rPr lang="zh-CN" altLang="en-US" dirty="0"/>
              <a:t>即人与人之间的能力是不同的</a:t>
            </a:r>
            <a:r>
              <a:rPr lang="en-US" altLang="zh-CN" dirty="0"/>
              <a:t>.</a:t>
            </a:r>
            <a:r>
              <a:rPr lang="zh-CN" altLang="en-US" dirty="0"/>
              <a:t>从思维能力的差异来看</a:t>
            </a:r>
            <a:r>
              <a:rPr lang="en-US" altLang="zh-CN" dirty="0"/>
              <a:t>, </a:t>
            </a:r>
            <a:r>
              <a:rPr lang="zh-CN" altLang="en-US" dirty="0"/>
              <a:t>主要有两种类型</a:t>
            </a:r>
            <a:r>
              <a:rPr lang="en-US" altLang="zh-CN" dirty="0"/>
              <a:t>:</a:t>
            </a:r>
            <a:r>
              <a:rPr lang="zh-CN" altLang="en-US" dirty="0"/>
              <a:t>一种是艺术型</a:t>
            </a:r>
            <a:r>
              <a:rPr lang="en-US" altLang="zh-CN" dirty="0"/>
              <a:t>,</a:t>
            </a:r>
            <a:r>
              <a:rPr lang="zh-CN" altLang="en-US" dirty="0"/>
              <a:t>这种类型的人善于形象思维</a:t>
            </a:r>
            <a:r>
              <a:rPr lang="en-US" altLang="zh-CN" dirty="0"/>
              <a:t>,</a:t>
            </a:r>
            <a:r>
              <a:rPr lang="zh-CN" altLang="en-US" dirty="0"/>
              <a:t>爱好写文艺作品</a:t>
            </a:r>
            <a:r>
              <a:rPr lang="en-US" altLang="zh-CN" dirty="0"/>
              <a:t>,</a:t>
            </a:r>
            <a:r>
              <a:rPr lang="zh-CN" altLang="en-US" dirty="0"/>
              <a:t>讲故事 非常生动、形象</a:t>
            </a:r>
            <a:r>
              <a:rPr lang="en-US" altLang="zh-CN" dirty="0"/>
              <a:t>;</a:t>
            </a:r>
            <a:r>
              <a:rPr lang="zh-CN" altLang="en-US" dirty="0"/>
              <a:t>另一种是思维型</a:t>
            </a:r>
            <a:r>
              <a:rPr lang="en-US" altLang="zh-CN" dirty="0"/>
              <a:t>,</a:t>
            </a:r>
            <a:r>
              <a:rPr lang="zh-CN" altLang="en-US" dirty="0"/>
              <a:t>这种类型的人善于逻辑思维</a:t>
            </a:r>
            <a:r>
              <a:rPr lang="en-US" altLang="zh-CN" dirty="0"/>
              <a:t>,</a:t>
            </a:r>
            <a:r>
              <a:rPr lang="zh-CN" altLang="en-US" dirty="0"/>
              <a:t>写文章、讲课、逻辑性 很强</a:t>
            </a:r>
            <a:r>
              <a:rPr lang="en-US" altLang="zh-CN" dirty="0"/>
              <a:t>,</a:t>
            </a:r>
            <a:r>
              <a:rPr lang="zh-CN" altLang="en-US" dirty="0"/>
              <a:t>条理也很清楚</a:t>
            </a:r>
            <a:r>
              <a:rPr lang="en-US" altLang="zh-CN" dirty="0"/>
              <a:t>.</a:t>
            </a:r>
          </a:p>
          <a:p>
            <a:endParaRPr lang="zh-CN" altLang="en-US" dirty="0"/>
          </a:p>
        </p:txBody>
      </p:sp>
    </p:spTree>
    <p:extLst>
      <p:ext uri="{BB962C8B-B14F-4D97-AF65-F5344CB8AC3E}">
        <p14:creationId xmlns:p14="http://schemas.microsoft.com/office/powerpoint/2010/main" val="8092465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57CC367-33AA-495C-A167-DB475733E0D7}"/>
              </a:ext>
            </a:extLst>
          </p:cNvPr>
          <p:cNvSpPr>
            <a:spLocks noGrp="1"/>
          </p:cNvSpPr>
          <p:nvPr>
            <p:ph type="title"/>
          </p:nvPr>
        </p:nvSpPr>
        <p:spPr/>
        <p:txBody>
          <a:bodyPr/>
          <a:lstStyle/>
          <a:p>
            <a:r>
              <a:rPr lang="zh-CN" altLang="en-US" dirty="0"/>
              <a:t>第三节　内容型激励理论</a:t>
            </a:r>
          </a:p>
        </p:txBody>
      </p:sp>
      <p:sp>
        <p:nvSpPr>
          <p:cNvPr id="3" name="内容占位符 2">
            <a:extLst>
              <a:ext uri="{FF2B5EF4-FFF2-40B4-BE49-F238E27FC236}">
                <a16:creationId xmlns="" xmlns:a16="http://schemas.microsoft.com/office/drawing/2014/main" id="{092FCAF3-F03D-4DD0-BF98-4E915CC967C6}"/>
              </a:ext>
            </a:extLst>
          </p:cNvPr>
          <p:cNvSpPr>
            <a:spLocks noGrp="1"/>
          </p:cNvSpPr>
          <p:nvPr>
            <p:ph idx="1"/>
          </p:nvPr>
        </p:nvSpPr>
        <p:spPr/>
        <p:txBody>
          <a:bodyPr/>
          <a:lstStyle/>
          <a:p>
            <a:r>
              <a:rPr lang="zh-CN" altLang="en-US" dirty="0">
                <a:solidFill>
                  <a:srgbClr val="0099CC"/>
                </a:solidFill>
              </a:rPr>
              <a:t>一、 马斯洛的需要层次理论</a:t>
            </a:r>
            <a:endParaRPr lang="en-US" altLang="zh-CN" dirty="0">
              <a:solidFill>
                <a:srgbClr val="0099CC"/>
              </a:solidFill>
            </a:endParaRPr>
          </a:p>
          <a:p>
            <a:r>
              <a:rPr lang="zh-CN" altLang="en-US" sz="2400" b="1" dirty="0"/>
              <a:t>１ 马斯洛的需要层次理论的内容</a:t>
            </a:r>
            <a:endParaRPr lang="en-US" altLang="zh-CN" sz="2400" b="1" dirty="0"/>
          </a:p>
          <a:p>
            <a:r>
              <a:rPr lang="en-US" altLang="zh-CN" sz="2000" dirty="0"/>
              <a:t>        ( </a:t>
            </a:r>
            <a:r>
              <a:rPr lang="zh-CN" altLang="en-US" sz="2000" dirty="0"/>
              <a:t>１</a:t>
            </a:r>
            <a:r>
              <a:rPr lang="en-US" altLang="zh-CN" sz="2000" dirty="0"/>
              <a:t>)</a:t>
            </a:r>
            <a:r>
              <a:rPr lang="zh-CN" altLang="en-US" sz="2000" dirty="0"/>
              <a:t>生理的需要</a:t>
            </a:r>
            <a:r>
              <a:rPr lang="en-US" altLang="zh-CN" sz="2000" dirty="0"/>
              <a:t>.</a:t>
            </a:r>
            <a:r>
              <a:rPr lang="zh-CN" altLang="en-US" sz="2000" dirty="0"/>
              <a:t> </a:t>
            </a:r>
            <a:r>
              <a:rPr lang="en-US" altLang="zh-CN" sz="2000" dirty="0"/>
              <a:t>( </a:t>
            </a:r>
            <a:r>
              <a:rPr lang="zh-CN" altLang="en-US" sz="2000" dirty="0"/>
              <a:t>２</a:t>
            </a:r>
            <a:r>
              <a:rPr lang="en-US" altLang="zh-CN" sz="2000" dirty="0"/>
              <a:t>)</a:t>
            </a:r>
            <a:r>
              <a:rPr lang="zh-CN" altLang="en-US" sz="2000" dirty="0"/>
              <a:t>安全的需要</a:t>
            </a:r>
            <a:r>
              <a:rPr lang="en-US" altLang="zh-CN" sz="2000" dirty="0"/>
              <a:t>.</a:t>
            </a:r>
            <a:r>
              <a:rPr lang="zh-CN" altLang="en-US" sz="2000" dirty="0"/>
              <a:t> </a:t>
            </a:r>
            <a:r>
              <a:rPr lang="en-US" altLang="zh-CN" sz="2000" dirty="0"/>
              <a:t>( </a:t>
            </a:r>
            <a:r>
              <a:rPr lang="zh-CN" altLang="en-US" sz="2000" dirty="0"/>
              <a:t>３</a:t>
            </a:r>
            <a:r>
              <a:rPr lang="en-US" altLang="zh-CN" sz="2000" dirty="0"/>
              <a:t>)</a:t>
            </a:r>
            <a:r>
              <a:rPr lang="zh-CN" altLang="en-US" sz="2000" dirty="0"/>
              <a:t>社交的需要</a:t>
            </a:r>
            <a:r>
              <a:rPr lang="en-US" altLang="zh-CN" sz="2000" dirty="0"/>
              <a:t>.</a:t>
            </a:r>
          </a:p>
          <a:p>
            <a:r>
              <a:rPr lang="en-US" altLang="zh-CN" sz="2000" dirty="0"/>
              <a:t>        ( </a:t>
            </a:r>
            <a:r>
              <a:rPr lang="zh-CN" altLang="en-US" sz="2000" dirty="0"/>
              <a:t>４</a:t>
            </a:r>
            <a:r>
              <a:rPr lang="en-US" altLang="zh-CN" sz="2000" dirty="0"/>
              <a:t>)</a:t>
            </a:r>
            <a:r>
              <a:rPr lang="zh-CN" altLang="en-US" sz="2000" dirty="0"/>
              <a:t>尊重的需要</a:t>
            </a:r>
            <a:r>
              <a:rPr lang="en-US" altLang="zh-CN" sz="2000" dirty="0"/>
              <a:t>. ( </a:t>
            </a:r>
            <a:r>
              <a:rPr lang="zh-CN" altLang="en-US" sz="2000" dirty="0"/>
              <a:t>５</a:t>
            </a:r>
            <a:r>
              <a:rPr lang="en-US" altLang="zh-CN" sz="2000" dirty="0"/>
              <a:t>)</a:t>
            </a:r>
            <a:r>
              <a:rPr lang="zh-CN" altLang="en-US" sz="2000" dirty="0"/>
              <a:t>自我实现的需要</a:t>
            </a:r>
            <a:r>
              <a:rPr lang="en-US" altLang="zh-CN" sz="2000" dirty="0"/>
              <a:t>.</a:t>
            </a:r>
          </a:p>
          <a:p>
            <a:r>
              <a:rPr lang="zh-CN" altLang="en-US" sz="2000" dirty="0"/>
              <a:t>       马斯洛还将这五个层次的需要划分为高、低两级</a:t>
            </a:r>
            <a:r>
              <a:rPr lang="en-US" altLang="zh-CN" sz="2000" dirty="0"/>
              <a:t>.</a:t>
            </a:r>
            <a:r>
              <a:rPr lang="zh-CN" altLang="en-US" sz="2000" dirty="0"/>
              <a:t>生理的需要和安全的需要称为低级 需要</a:t>
            </a:r>
            <a:r>
              <a:rPr lang="en-US" altLang="zh-CN" sz="2000" dirty="0"/>
              <a:t>,</a:t>
            </a:r>
            <a:r>
              <a:rPr lang="zh-CN" altLang="en-US" sz="2000" dirty="0"/>
              <a:t>而社会的需要、尊重的需要与自我实现的需要称为高级需要</a:t>
            </a:r>
            <a:r>
              <a:rPr lang="en-US" altLang="zh-CN" sz="2000" dirty="0"/>
              <a:t>.</a:t>
            </a:r>
            <a:r>
              <a:rPr lang="zh-CN" altLang="en-US" sz="2000" dirty="0"/>
              <a:t>高级需要是从内部使 人得到满足</a:t>
            </a:r>
            <a:r>
              <a:rPr lang="en-US" altLang="zh-CN" sz="2000" dirty="0"/>
              <a:t>,</a:t>
            </a:r>
            <a:r>
              <a:rPr lang="zh-CN" altLang="en-US" sz="2000" dirty="0"/>
              <a:t>低级需要则主要是从外部使人得到满足</a:t>
            </a:r>
            <a:r>
              <a:rPr lang="en-US" altLang="zh-CN" sz="2000" dirty="0"/>
              <a:t>. </a:t>
            </a:r>
            <a:endParaRPr lang="zh-CN" altLang="en-US" sz="2000" dirty="0"/>
          </a:p>
        </p:txBody>
      </p:sp>
    </p:spTree>
    <p:extLst>
      <p:ext uri="{BB962C8B-B14F-4D97-AF65-F5344CB8AC3E}">
        <p14:creationId xmlns:p14="http://schemas.microsoft.com/office/powerpoint/2010/main" val="26073165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66335E17-A745-4501-AC01-BE3E41F69A26}"/>
              </a:ext>
            </a:extLst>
          </p:cNvPr>
          <p:cNvSpPr>
            <a:spLocks noGrp="1"/>
          </p:cNvSpPr>
          <p:nvPr>
            <p:ph idx="1"/>
          </p:nvPr>
        </p:nvSpPr>
        <p:spPr/>
        <p:txBody>
          <a:bodyPr/>
          <a:lstStyle/>
          <a:p>
            <a:r>
              <a:rPr lang="zh-CN" altLang="en-US" sz="2400" b="1" dirty="0"/>
              <a:t>２ 马斯洛需要层次理论的贡献 </a:t>
            </a:r>
            <a:endParaRPr lang="en-US" altLang="zh-CN" sz="2400" b="1" dirty="0"/>
          </a:p>
          <a:p>
            <a:r>
              <a:rPr lang="en-US" altLang="zh-CN" dirty="0"/>
              <a:t>       </a:t>
            </a:r>
            <a:r>
              <a:rPr lang="zh-CN" altLang="en-US" dirty="0"/>
              <a:t>马斯洛的需要层次理论</a:t>
            </a:r>
            <a:r>
              <a:rPr lang="en-US" altLang="zh-CN" dirty="0"/>
              <a:t>,</a:t>
            </a:r>
            <a:r>
              <a:rPr lang="zh-CN" altLang="en-US" dirty="0"/>
              <a:t>在一定程度上反映了人类行为和心理活动的共同规律</a:t>
            </a:r>
            <a:r>
              <a:rPr lang="en-US" altLang="zh-CN" dirty="0"/>
              <a:t>.</a:t>
            </a:r>
            <a:r>
              <a:rPr lang="zh-CN" altLang="en-US" dirty="0"/>
              <a:t>马斯 洛从人的需要出发探索人的激励和研究人的行为</a:t>
            </a:r>
            <a:r>
              <a:rPr lang="en-US" altLang="zh-CN" dirty="0"/>
              <a:t>,</a:t>
            </a:r>
            <a:r>
              <a:rPr lang="zh-CN" altLang="en-US" dirty="0"/>
              <a:t>抓住了问题的关键</a:t>
            </a:r>
            <a:r>
              <a:rPr lang="en-US" altLang="zh-CN" dirty="0"/>
              <a:t>;</a:t>
            </a:r>
            <a:r>
              <a:rPr lang="zh-CN" altLang="en-US" dirty="0"/>
              <a:t>马斯洛指出了人的 需要是从物质到精神、由低级向高级不断发展的</a:t>
            </a:r>
            <a:r>
              <a:rPr lang="en-US" altLang="zh-CN" dirty="0"/>
              <a:t>,</a:t>
            </a:r>
            <a:r>
              <a:rPr lang="zh-CN" altLang="en-US" dirty="0"/>
              <a:t>这一趋势基本上符合需要发展的规律</a:t>
            </a:r>
            <a:r>
              <a:rPr lang="en-US" altLang="zh-CN" dirty="0"/>
              <a:t>. </a:t>
            </a:r>
            <a:r>
              <a:rPr lang="zh-CN" altLang="en-US" dirty="0"/>
              <a:t>因此</a:t>
            </a:r>
            <a:r>
              <a:rPr lang="en-US" altLang="zh-CN" dirty="0"/>
              <a:t>,</a:t>
            </a:r>
            <a:r>
              <a:rPr lang="zh-CN" altLang="en-US" dirty="0"/>
              <a:t>需要层次理论对管理者如何有效地调动人的积极性有启发作用</a:t>
            </a:r>
            <a:endParaRPr lang="en-US" altLang="zh-CN" dirty="0"/>
          </a:p>
          <a:p>
            <a:r>
              <a:rPr lang="zh-CN" altLang="en-US" sz="2400" b="1" dirty="0"/>
              <a:t>３ 马斯洛的需要层次理论的不足 </a:t>
            </a:r>
            <a:endParaRPr lang="en-US" altLang="zh-CN" sz="2400" b="1" dirty="0"/>
          </a:p>
          <a:p>
            <a:r>
              <a:rPr lang="en-US" altLang="zh-CN" dirty="0"/>
              <a:t>       ( </a:t>
            </a:r>
            <a:r>
              <a:rPr lang="zh-CN" altLang="en-US" dirty="0"/>
              <a:t>１</a:t>
            </a:r>
            <a:r>
              <a:rPr lang="en-US" altLang="zh-CN" dirty="0"/>
              <a:t>)</a:t>
            </a:r>
            <a:r>
              <a:rPr lang="zh-CN" altLang="en-US" dirty="0"/>
              <a:t>需要层次理论存在着人本主义局限性</a:t>
            </a:r>
            <a:r>
              <a:rPr lang="en-US" altLang="zh-CN" dirty="0"/>
              <a:t>.</a:t>
            </a:r>
          </a:p>
          <a:p>
            <a:r>
              <a:rPr lang="en-US" altLang="zh-CN" dirty="0"/>
              <a:t>       ( </a:t>
            </a:r>
            <a:r>
              <a:rPr lang="zh-CN" altLang="en-US" dirty="0"/>
              <a:t>２</a:t>
            </a:r>
            <a:r>
              <a:rPr lang="en-US" altLang="zh-CN" dirty="0"/>
              <a:t>)</a:t>
            </a:r>
            <a:r>
              <a:rPr lang="zh-CN" altLang="en-US" dirty="0"/>
              <a:t>人的动机是行为的原因</a:t>
            </a:r>
            <a:r>
              <a:rPr lang="en-US" altLang="zh-CN" dirty="0"/>
              <a:t>,</a:t>
            </a:r>
            <a:r>
              <a:rPr lang="zh-CN" altLang="en-US" dirty="0"/>
              <a:t>而需要层次理论强调人的动机是由人的需求决定的</a:t>
            </a:r>
            <a:r>
              <a:rPr lang="en-US" altLang="zh-CN" dirty="0"/>
              <a:t>.</a:t>
            </a:r>
          </a:p>
          <a:p>
            <a:r>
              <a:rPr lang="en-US" altLang="zh-CN" dirty="0"/>
              <a:t>       ( </a:t>
            </a:r>
            <a:r>
              <a:rPr lang="zh-CN" altLang="en-US" dirty="0"/>
              <a:t>３</a:t>
            </a:r>
            <a:r>
              <a:rPr lang="en-US" altLang="zh-CN" dirty="0"/>
              <a:t>)</a:t>
            </a:r>
            <a:r>
              <a:rPr lang="zh-CN" altLang="en-US" dirty="0"/>
              <a:t>需要归类有重叠倾向</a:t>
            </a:r>
            <a:r>
              <a:rPr lang="en-US" altLang="zh-CN" dirty="0" smtClean="0"/>
              <a:t>.</a:t>
            </a:r>
          </a:p>
          <a:p>
            <a:r>
              <a:rPr lang="en-US" altLang="zh-CN" dirty="0"/>
              <a:t> </a:t>
            </a:r>
            <a:r>
              <a:rPr lang="en-US" altLang="zh-CN" dirty="0" smtClean="0"/>
              <a:t>     </a:t>
            </a:r>
            <a:r>
              <a:rPr lang="zh-CN" altLang="en-US" dirty="0" smtClean="0"/>
              <a:t>（</a:t>
            </a:r>
            <a:r>
              <a:rPr lang="en-US" altLang="zh-CN" dirty="0" smtClean="0"/>
              <a:t>4</a:t>
            </a:r>
            <a:r>
              <a:rPr lang="zh-CN" altLang="en-US" dirty="0" smtClean="0"/>
              <a:t>）需要层次理论具有自我中心的倾向。</a:t>
            </a:r>
            <a:endParaRPr lang="en-US" altLang="zh-CN" dirty="0"/>
          </a:p>
        </p:txBody>
      </p:sp>
    </p:spTree>
    <p:extLst>
      <p:ext uri="{BB962C8B-B14F-4D97-AF65-F5344CB8AC3E}">
        <p14:creationId xmlns:p14="http://schemas.microsoft.com/office/powerpoint/2010/main" val="8429865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4D236C77-3DE3-4DAC-814D-AD939578765F}"/>
              </a:ext>
            </a:extLst>
          </p:cNvPr>
          <p:cNvSpPr>
            <a:spLocks noGrp="1"/>
          </p:cNvSpPr>
          <p:nvPr>
            <p:ph idx="1"/>
          </p:nvPr>
        </p:nvSpPr>
        <p:spPr/>
        <p:txBody>
          <a:bodyPr/>
          <a:lstStyle/>
          <a:p>
            <a:r>
              <a:rPr lang="zh-CN" altLang="en-US" sz="2400" b="1" dirty="0"/>
              <a:t>４ 马斯洛的需要层次理论对管理工作的启示 </a:t>
            </a:r>
            <a:endParaRPr lang="en-US" altLang="zh-CN" sz="2400" b="1" dirty="0"/>
          </a:p>
          <a:p>
            <a:r>
              <a:rPr lang="en-US" altLang="zh-CN" dirty="0"/>
              <a:t>      </a:t>
            </a:r>
            <a:r>
              <a:rPr lang="zh-CN" altLang="en-US" dirty="0"/>
              <a:t>马斯洛的需要层次理论得到了实践中的管理者的普遍认可</a:t>
            </a:r>
            <a:r>
              <a:rPr lang="en-US" altLang="zh-CN" dirty="0"/>
              <a:t>,</a:t>
            </a:r>
            <a:r>
              <a:rPr lang="zh-CN" altLang="en-US" dirty="0"/>
              <a:t>这主要归功于该理论简单 明了、易于理解</a:t>
            </a:r>
            <a:r>
              <a:rPr lang="en-US" altLang="zh-CN" dirty="0"/>
              <a:t>,</a:t>
            </a:r>
            <a:r>
              <a:rPr lang="zh-CN" altLang="en-US" dirty="0"/>
              <a:t>具有内在的逻辑性</a:t>
            </a:r>
            <a:r>
              <a:rPr lang="en-US" altLang="zh-CN" dirty="0"/>
              <a:t>.</a:t>
            </a:r>
            <a:r>
              <a:rPr lang="zh-CN" altLang="en-US" dirty="0"/>
              <a:t>事实上</a:t>
            </a:r>
            <a:r>
              <a:rPr lang="en-US" altLang="zh-CN" dirty="0"/>
              <a:t>,</a:t>
            </a:r>
            <a:r>
              <a:rPr lang="zh-CN" altLang="en-US" dirty="0"/>
              <a:t>人的高级或低级的需要被满足</a:t>
            </a:r>
            <a:r>
              <a:rPr lang="en-US" altLang="zh-CN" dirty="0"/>
              <a:t>,</a:t>
            </a:r>
            <a:r>
              <a:rPr lang="zh-CN" altLang="en-US" dirty="0"/>
              <a:t>只是一种 相对的过程</a:t>
            </a:r>
            <a:r>
              <a:rPr lang="en-US" altLang="zh-CN" dirty="0"/>
              <a:t>.</a:t>
            </a:r>
            <a:r>
              <a:rPr lang="zh-CN" altLang="en-US" dirty="0"/>
              <a:t>我国管理学者从这一问题出发</a:t>
            </a:r>
            <a:r>
              <a:rPr lang="en-US" altLang="zh-CN" dirty="0"/>
              <a:t>,</a:t>
            </a:r>
            <a:r>
              <a:rPr lang="zh-CN" altLang="en-US" dirty="0"/>
              <a:t>对马斯洛的需要层次理论本身进行了讨论</a:t>
            </a:r>
            <a:r>
              <a:rPr lang="en-US" altLang="zh-CN" dirty="0"/>
              <a:t>, </a:t>
            </a:r>
            <a:r>
              <a:rPr lang="zh-CN" altLang="en-US" dirty="0"/>
              <a:t>认为人类需要实际上具有多样性、层次性、潜在性和可变性等特征</a:t>
            </a:r>
            <a:r>
              <a:rPr lang="en-US" altLang="zh-CN" dirty="0"/>
              <a:t>. </a:t>
            </a:r>
            <a:endParaRPr lang="zh-CN" altLang="en-US" dirty="0"/>
          </a:p>
        </p:txBody>
      </p:sp>
    </p:spTree>
    <p:extLst>
      <p:ext uri="{BB962C8B-B14F-4D97-AF65-F5344CB8AC3E}">
        <p14:creationId xmlns:p14="http://schemas.microsoft.com/office/powerpoint/2010/main" val="11880508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13813571-E38B-4D56-99A1-E50971C40984}"/>
              </a:ext>
            </a:extLst>
          </p:cNvPr>
          <p:cNvSpPr>
            <a:spLocks noGrp="1"/>
          </p:cNvSpPr>
          <p:nvPr>
            <p:ph idx="1"/>
          </p:nvPr>
        </p:nvSpPr>
        <p:spPr/>
        <p:txBody>
          <a:bodyPr/>
          <a:lstStyle/>
          <a:p>
            <a:r>
              <a:rPr lang="zh-CN" altLang="en-US" sz="2800" dirty="0"/>
              <a:t>二、 赫兹伯格的双因素理论　</a:t>
            </a:r>
            <a:endParaRPr lang="en-US" altLang="zh-CN" sz="2800" dirty="0"/>
          </a:p>
          <a:p>
            <a:r>
              <a:rPr lang="zh-CN" altLang="en-US" dirty="0"/>
              <a:t>１ 赫兹伯格双因素激励理论的基本内容 </a:t>
            </a:r>
            <a:endParaRPr lang="en-US" altLang="zh-CN" dirty="0"/>
          </a:p>
          <a:p>
            <a:r>
              <a:rPr lang="en-US" altLang="zh-CN" dirty="0"/>
              <a:t>       </a:t>
            </a:r>
            <a:r>
              <a:rPr lang="zh-CN" altLang="en-US" dirty="0"/>
              <a:t>赫兹伯格提出</a:t>
            </a:r>
            <a:r>
              <a:rPr lang="en-US" altLang="zh-CN" dirty="0"/>
              <a:t>,</a:t>
            </a:r>
            <a:r>
              <a:rPr lang="zh-CN" altLang="en-US" dirty="0"/>
              <a:t>影响人们行为的因素主要有两类</a:t>
            </a:r>
            <a:r>
              <a:rPr lang="en-US" altLang="zh-CN" dirty="0"/>
              <a:t>:</a:t>
            </a:r>
            <a:r>
              <a:rPr lang="zh-CN" altLang="en-US" dirty="0"/>
              <a:t>保健因素和激励因素</a:t>
            </a:r>
            <a:r>
              <a:rPr lang="en-US" altLang="zh-CN" dirty="0"/>
              <a:t>.</a:t>
            </a:r>
            <a:r>
              <a:rPr lang="zh-CN" altLang="en-US" dirty="0"/>
              <a:t>保健因素 是那些与人们的不满情绪有关的因素</a:t>
            </a:r>
            <a:r>
              <a:rPr lang="en-US" altLang="zh-CN" dirty="0"/>
              <a:t>.</a:t>
            </a:r>
            <a:r>
              <a:rPr lang="zh-CN" altLang="en-US" dirty="0"/>
              <a:t>但这类因素并不能对员工起激励的作用</a:t>
            </a:r>
            <a:r>
              <a:rPr lang="en-US" altLang="zh-CN" dirty="0"/>
              <a:t>,</a:t>
            </a:r>
            <a:r>
              <a:rPr lang="zh-CN" altLang="en-US" dirty="0"/>
              <a:t>只能起到保持人的积极性</a:t>
            </a:r>
            <a:r>
              <a:rPr lang="en-US" altLang="zh-CN" dirty="0"/>
              <a:t>,</a:t>
            </a:r>
            <a:r>
              <a:rPr lang="zh-CN" altLang="en-US" dirty="0"/>
              <a:t>维持工作现状的作用</a:t>
            </a:r>
            <a:r>
              <a:rPr lang="en-US" altLang="zh-CN" dirty="0"/>
              <a:t>,</a:t>
            </a:r>
            <a:r>
              <a:rPr lang="zh-CN" altLang="en-US" dirty="0"/>
              <a:t>因此保健因素又称 “维持因素”</a:t>
            </a:r>
            <a:r>
              <a:rPr lang="en-US" altLang="zh-CN" dirty="0"/>
              <a:t>.</a:t>
            </a:r>
            <a:r>
              <a:rPr lang="zh-CN" altLang="en-US" dirty="0"/>
              <a:t>激励因素 是指那些与人们的满意情绪有关的因素</a:t>
            </a:r>
            <a:r>
              <a:rPr lang="en-US" altLang="zh-CN" dirty="0"/>
              <a:t>.</a:t>
            </a:r>
            <a:r>
              <a:rPr lang="zh-CN" altLang="en-US" dirty="0"/>
              <a:t>与激励因素有关的工作处理得好</a:t>
            </a:r>
            <a:r>
              <a:rPr lang="en-US" altLang="zh-CN" dirty="0"/>
              <a:t>,</a:t>
            </a:r>
            <a:r>
              <a:rPr lang="zh-CN" altLang="en-US" dirty="0"/>
              <a:t>能够使人们 产生满意情绪</a:t>
            </a:r>
            <a:r>
              <a:rPr lang="en-US" altLang="zh-CN" dirty="0"/>
              <a:t>,</a:t>
            </a:r>
            <a:r>
              <a:rPr lang="zh-CN" altLang="en-US" dirty="0"/>
              <a:t>如果处理不当</a:t>
            </a:r>
            <a:r>
              <a:rPr lang="en-US" altLang="zh-CN" dirty="0"/>
              <a:t>,</a:t>
            </a:r>
            <a:r>
              <a:rPr lang="zh-CN" altLang="en-US" dirty="0"/>
              <a:t>其不利效果只是没有满意情绪</a:t>
            </a:r>
            <a:r>
              <a:rPr lang="en-US" altLang="zh-CN" dirty="0"/>
              <a:t>,</a:t>
            </a:r>
            <a:r>
              <a:rPr lang="zh-CN" altLang="en-US" dirty="0"/>
              <a:t>而不会导致不满</a:t>
            </a:r>
            <a:r>
              <a:rPr lang="en-US" altLang="zh-CN" dirty="0"/>
              <a:t>.</a:t>
            </a:r>
            <a:r>
              <a:rPr lang="zh-CN" altLang="en-US" dirty="0"/>
              <a:t> </a:t>
            </a:r>
          </a:p>
        </p:txBody>
      </p:sp>
    </p:spTree>
    <p:extLst>
      <p:ext uri="{BB962C8B-B14F-4D97-AF65-F5344CB8AC3E}">
        <p14:creationId xmlns:p14="http://schemas.microsoft.com/office/powerpoint/2010/main" val="1126891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 xmlns:a16="http://schemas.microsoft.com/office/drawing/2014/main" id="{D7172115-99F1-AF48-A26D-8CEDFDC24672}"/>
              </a:ext>
            </a:extLst>
          </p:cNvPr>
          <p:cNvSpPr>
            <a:spLocks noGrp="1"/>
          </p:cNvSpPr>
          <p:nvPr>
            <p:ph type="title"/>
          </p:nvPr>
        </p:nvSpPr>
        <p:spPr>
          <a:xfrm>
            <a:off x="2050429" y="2079632"/>
            <a:ext cx="6959599" cy="1235075"/>
          </a:xfrm>
        </p:spPr>
        <p:txBody>
          <a:bodyPr>
            <a:normAutofit fontScale="90000"/>
          </a:bodyPr>
          <a:lstStyle/>
          <a:p>
            <a:r>
              <a:rPr lang="zh-CN" altLang="en-US" dirty="0"/>
              <a:t>第七章  激励理论及应用</a:t>
            </a:r>
          </a:p>
        </p:txBody>
      </p:sp>
    </p:spTree>
    <p:extLst>
      <p:ext uri="{BB962C8B-B14F-4D97-AF65-F5344CB8AC3E}">
        <p14:creationId xmlns:p14="http://schemas.microsoft.com/office/powerpoint/2010/main" val="34433855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内容占位符 7">
            <a:extLst>
              <a:ext uri="{FF2B5EF4-FFF2-40B4-BE49-F238E27FC236}">
                <a16:creationId xmlns="" xmlns:a16="http://schemas.microsoft.com/office/drawing/2014/main" id="{41AE526D-5DC0-46FF-968A-86D00B74125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51115" y="873099"/>
            <a:ext cx="6330510" cy="4372344"/>
          </a:xfrm>
        </p:spPr>
      </p:pic>
      <p:sp>
        <p:nvSpPr>
          <p:cNvPr id="9" name="矩形 8">
            <a:extLst>
              <a:ext uri="{FF2B5EF4-FFF2-40B4-BE49-F238E27FC236}">
                <a16:creationId xmlns="" xmlns:a16="http://schemas.microsoft.com/office/drawing/2014/main" id="{BADC4F34-08A5-4854-A904-167F3C0C1497}"/>
              </a:ext>
            </a:extLst>
          </p:cNvPr>
          <p:cNvSpPr/>
          <p:nvPr/>
        </p:nvSpPr>
        <p:spPr>
          <a:xfrm>
            <a:off x="3436013" y="5491202"/>
            <a:ext cx="4403770" cy="400110"/>
          </a:xfrm>
          <a:prstGeom prst="rect">
            <a:avLst/>
          </a:prstGeom>
        </p:spPr>
        <p:txBody>
          <a:bodyPr wrap="none">
            <a:spAutoFit/>
          </a:bodyPr>
          <a:lstStyle/>
          <a:p>
            <a:r>
              <a:rPr lang="zh-CN" altLang="en-US" sz="2000" dirty="0">
                <a:solidFill>
                  <a:srgbClr val="0099CC"/>
                </a:solidFill>
                <a:latin typeface="+mj-ea"/>
                <a:ea typeface="+mj-ea"/>
              </a:rPr>
              <a:t>图７ ２　 赫兹伯格的双因素激励理论</a:t>
            </a:r>
          </a:p>
        </p:txBody>
      </p:sp>
    </p:spTree>
    <p:extLst>
      <p:ext uri="{BB962C8B-B14F-4D97-AF65-F5344CB8AC3E}">
        <p14:creationId xmlns:p14="http://schemas.microsoft.com/office/powerpoint/2010/main" val="23599529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799638F0-AEA5-441D-8BD2-9AB46334D433}"/>
              </a:ext>
            </a:extLst>
          </p:cNvPr>
          <p:cNvSpPr>
            <a:spLocks noGrp="1"/>
          </p:cNvSpPr>
          <p:nvPr>
            <p:ph idx="1"/>
          </p:nvPr>
        </p:nvSpPr>
        <p:spPr/>
        <p:txBody>
          <a:bodyPr/>
          <a:lstStyle/>
          <a:p>
            <a:r>
              <a:rPr lang="zh-CN" altLang="en-US" sz="2400" b="1" dirty="0"/>
              <a:t>２ 赫兹伯格的双因素激励理论的贡献</a:t>
            </a:r>
            <a:r>
              <a:rPr lang="zh-CN" altLang="en-US" dirty="0"/>
              <a:t> </a:t>
            </a:r>
            <a:endParaRPr lang="en-US" altLang="zh-CN" dirty="0"/>
          </a:p>
          <a:p>
            <a:r>
              <a:rPr lang="en-US" altLang="zh-CN" dirty="0"/>
              <a:t>       </a:t>
            </a:r>
            <a:r>
              <a:rPr lang="zh-CN" altLang="en-US" dirty="0"/>
              <a:t>赫兹伯格的双因素激励理论的重要贡献</a:t>
            </a:r>
            <a:r>
              <a:rPr lang="en-US" altLang="zh-CN" dirty="0"/>
              <a:t>,</a:t>
            </a:r>
            <a:r>
              <a:rPr lang="zh-CN" altLang="en-US" dirty="0"/>
              <a:t>在于它把传统的满意</a:t>
            </a:r>
            <a:r>
              <a:rPr lang="en-US" altLang="zh-CN" dirty="0"/>
              <a:t>—</a:t>
            </a:r>
            <a:r>
              <a:rPr lang="zh-CN" altLang="en-US" dirty="0"/>
              <a:t>不满意的观点进行了 拆解</a:t>
            </a:r>
            <a:r>
              <a:rPr lang="en-US" altLang="zh-CN" dirty="0"/>
              <a:t>,</a:t>
            </a:r>
            <a:r>
              <a:rPr lang="zh-CN" altLang="en-US" dirty="0"/>
              <a:t>认为满意</a:t>
            </a:r>
            <a:r>
              <a:rPr lang="en-US" altLang="zh-CN" dirty="0"/>
              <a:t>—</a:t>
            </a:r>
            <a:r>
              <a:rPr lang="zh-CN" altLang="en-US" dirty="0"/>
              <a:t>不满意观点中存在双重的连续体</a:t>
            </a:r>
            <a:r>
              <a:rPr lang="en-US" altLang="zh-CN" dirty="0"/>
              <a:t>:</a:t>
            </a:r>
            <a:r>
              <a:rPr lang="zh-CN" altLang="en-US" dirty="0"/>
              <a:t>满意的对立面是没有满意</a:t>
            </a:r>
            <a:r>
              <a:rPr lang="en-US" altLang="zh-CN" dirty="0"/>
              <a:t>,</a:t>
            </a:r>
            <a:r>
              <a:rPr lang="zh-CN" altLang="en-US" dirty="0"/>
              <a:t>而不是不 满意</a:t>
            </a:r>
            <a:r>
              <a:rPr lang="en-US" altLang="zh-CN" dirty="0"/>
              <a:t>;</a:t>
            </a:r>
            <a:r>
              <a:rPr lang="zh-CN" altLang="en-US" dirty="0"/>
              <a:t>同样</a:t>
            </a:r>
            <a:r>
              <a:rPr lang="en-US" altLang="zh-CN" dirty="0"/>
              <a:t>,</a:t>
            </a:r>
            <a:r>
              <a:rPr lang="zh-CN" altLang="en-US" dirty="0"/>
              <a:t>不满意的对立面是没有不满意</a:t>
            </a:r>
            <a:r>
              <a:rPr lang="en-US" altLang="zh-CN" dirty="0"/>
              <a:t>,</a:t>
            </a:r>
            <a:r>
              <a:rPr lang="zh-CN" altLang="en-US" dirty="0"/>
              <a:t>而不是满意</a:t>
            </a:r>
            <a:r>
              <a:rPr lang="en-US" altLang="zh-CN" dirty="0"/>
              <a:t>.</a:t>
            </a:r>
            <a:r>
              <a:rPr lang="zh-CN" altLang="en-US" dirty="0"/>
              <a:t>要调动和维持员工的积极性</a:t>
            </a:r>
            <a:r>
              <a:rPr lang="en-US" altLang="zh-CN" dirty="0"/>
              <a:t>, </a:t>
            </a:r>
            <a:r>
              <a:rPr lang="zh-CN" altLang="en-US" dirty="0"/>
              <a:t>首先要注意保健因素</a:t>
            </a:r>
            <a:r>
              <a:rPr lang="en-US" altLang="zh-CN" dirty="0"/>
              <a:t>,</a:t>
            </a:r>
            <a:r>
              <a:rPr lang="zh-CN" altLang="en-US" dirty="0"/>
              <a:t>以防止不满情绪的产生</a:t>
            </a:r>
            <a:r>
              <a:rPr lang="en-US" altLang="zh-CN" dirty="0"/>
              <a:t>.</a:t>
            </a:r>
            <a:r>
              <a:rPr lang="zh-CN" altLang="en-US" dirty="0"/>
              <a:t>但更重要的是要利用激励因素去激发员工 的工作热情</a:t>
            </a:r>
            <a:r>
              <a:rPr lang="en-US" altLang="zh-CN" dirty="0"/>
              <a:t>,</a:t>
            </a:r>
            <a:r>
              <a:rPr lang="zh-CN" altLang="en-US" dirty="0"/>
              <a:t>努力工作</a:t>
            </a:r>
            <a:r>
              <a:rPr lang="en-US" altLang="zh-CN" dirty="0"/>
              <a:t>,</a:t>
            </a:r>
            <a:r>
              <a:rPr lang="zh-CN" altLang="en-US" dirty="0"/>
              <a:t>创造奋发向上的局面</a:t>
            </a:r>
            <a:r>
              <a:rPr lang="en-US" altLang="zh-CN" dirty="0"/>
              <a:t>,</a:t>
            </a:r>
            <a:r>
              <a:rPr lang="zh-CN" altLang="en-US" dirty="0"/>
              <a:t>因为只有激励因素才会增强员工的工作积 极性</a:t>
            </a:r>
            <a:r>
              <a:rPr lang="en-US" altLang="zh-CN" dirty="0"/>
              <a:t>.</a:t>
            </a:r>
            <a:r>
              <a:rPr lang="zh-CN" altLang="en-US" dirty="0"/>
              <a:t>双因素理论实际上是针对满足的目标而言的</a:t>
            </a:r>
            <a:r>
              <a:rPr lang="en-US" altLang="zh-CN" dirty="0"/>
              <a:t>.</a:t>
            </a:r>
            <a:r>
              <a:rPr lang="zh-CN" altLang="en-US" dirty="0"/>
              <a:t>所谓保健因素</a:t>
            </a:r>
            <a:r>
              <a:rPr lang="en-US" altLang="zh-CN" dirty="0"/>
              <a:t>,</a:t>
            </a:r>
            <a:r>
              <a:rPr lang="zh-CN" altLang="en-US" dirty="0"/>
              <a:t>实质上是人们对外部 条件的要求</a:t>
            </a:r>
            <a:r>
              <a:rPr lang="en-US" altLang="zh-CN" dirty="0"/>
              <a:t>;</a:t>
            </a:r>
            <a:r>
              <a:rPr lang="zh-CN" altLang="en-US" dirty="0"/>
              <a:t>所谓激励因素</a:t>
            </a:r>
            <a:r>
              <a:rPr lang="en-US" altLang="zh-CN" dirty="0"/>
              <a:t>,</a:t>
            </a:r>
            <a:r>
              <a:rPr lang="zh-CN" altLang="en-US" dirty="0"/>
              <a:t>实质上是人们对工作本身的要求</a:t>
            </a:r>
            <a:r>
              <a:rPr lang="en-US" altLang="zh-CN" dirty="0"/>
              <a:t>.</a:t>
            </a:r>
            <a:r>
              <a:rPr lang="zh-CN" altLang="en-US" dirty="0"/>
              <a:t>根据赫兹伯格的理论</a:t>
            </a:r>
            <a:r>
              <a:rPr lang="en-US" altLang="zh-CN" dirty="0"/>
              <a:t>,</a:t>
            </a:r>
            <a:r>
              <a:rPr lang="zh-CN" altLang="en-US" dirty="0"/>
              <a:t>要 调动人的积极性</a:t>
            </a:r>
            <a:r>
              <a:rPr lang="en-US" altLang="zh-CN" dirty="0"/>
              <a:t>,</a:t>
            </a:r>
            <a:r>
              <a:rPr lang="zh-CN" altLang="en-US" dirty="0"/>
              <a:t>就要在 “满足”二字上做文章</a:t>
            </a:r>
            <a:r>
              <a:rPr lang="en-US" altLang="zh-CN" dirty="0"/>
              <a:t>.</a:t>
            </a:r>
            <a:r>
              <a:rPr lang="zh-CN" altLang="en-US" dirty="0"/>
              <a:t>满足人们对外部条件的要求</a:t>
            </a:r>
            <a:r>
              <a:rPr lang="en-US" altLang="zh-CN" dirty="0"/>
              <a:t>,</a:t>
            </a:r>
            <a:r>
              <a:rPr lang="zh-CN" altLang="en-US" dirty="0"/>
              <a:t>称为间接 满足</a:t>
            </a:r>
            <a:r>
              <a:rPr lang="en-US" altLang="zh-CN" dirty="0"/>
              <a:t>,</a:t>
            </a:r>
            <a:r>
              <a:rPr lang="zh-CN" altLang="en-US" dirty="0"/>
              <a:t>它可以使人们受到外在激励</a:t>
            </a:r>
            <a:r>
              <a:rPr lang="en-US" altLang="zh-CN" dirty="0"/>
              <a:t>;</a:t>
            </a:r>
            <a:r>
              <a:rPr lang="zh-CN" altLang="en-US" dirty="0"/>
              <a:t>满足人们对工作本身的要求</a:t>
            </a:r>
            <a:r>
              <a:rPr lang="en-US" altLang="zh-CN" dirty="0"/>
              <a:t>,</a:t>
            </a:r>
            <a:r>
              <a:rPr lang="zh-CN" altLang="en-US" dirty="0"/>
              <a:t>称为直接满足</a:t>
            </a:r>
            <a:r>
              <a:rPr lang="en-US" altLang="zh-CN" dirty="0"/>
              <a:t>,</a:t>
            </a:r>
            <a:r>
              <a:rPr lang="zh-CN" altLang="en-US" dirty="0"/>
              <a:t>它可以 使人们受到内在激励</a:t>
            </a:r>
            <a:r>
              <a:rPr lang="en-US" altLang="zh-CN" dirty="0"/>
              <a:t>. </a:t>
            </a:r>
            <a:endParaRPr lang="zh-CN" altLang="en-US" dirty="0"/>
          </a:p>
        </p:txBody>
      </p:sp>
    </p:spTree>
    <p:extLst>
      <p:ext uri="{BB962C8B-B14F-4D97-AF65-F5344CB8AC3E}">
        <p14:creationId xmlns:p14="http://schemas.microsoft.com/office/powerpoint/2010/main" val="6552312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7FAE8C91-14A2-4524-98E1-1B674ADE5764}"/>
              </a:ext>
            </a:extLst>
          </p:cNvPr>
          <p:cNvSpPr>
            <a:spLocks noGrp="1"/>
          </p:cNvSpPr>
          <p:nvPr>
            <p:ph idx="1"/>
          </p:nvPr>
        </p:nvSpPr>
        <p:spPr>
          <a:xfrm>
            <a:off x="1324432" y="871537"/>
            <a:ext cx="10034138" cy="5768414"/>
          </a:xfrm>
        </p:spPr>
        <p:txBody>
          <a:bodyPr>
            <a:normAutofit lnSpcReduction="10000"/>
          </a:bodyPr>
          <a:lstStyle/>
          <a:p>
            <a:r>
              <a:rPr lang="zh-CN" altLang="en-US" sz="2400" b="1" dirty="0"/>
              <a:t>３ 赫兹伯格双因素激励理论的不足</a:t>
            </a:r>
            <a:endParaRPr lang="en-US" altLang="zh-CN" sz="2400" b="1" dirty="0"/>
          </a:p>
          <a:p>
            <a:r>
              <a:rPr lang="en-US" altLang="zh-CN" dirty="0"/>
              <a:t>        ( </a:t>
            </a:r>
            <a:r>
              <a:rPr lang="zh-CN" altLang="en-US" dirty="0"/>
              <a:t>１</a:t>
            </a:r>
            <a:r>
              <a:rPr lang="en-US" altLang="zh-CN" dirty="0"/>
              <a:t>)</a:t>
            </a:r>
            <a:r>
              <a:rPr lang="zh-CN" altLang="en-US" dirty="0"/>
              <a:t>赫兹伯格的调查样本的数量明显不够</a:t>
            </a:r>
            <a:r>
              <a:rPr lang="en-US" altLang="zh-CN" dirty="0"/>
              <a:t>,</a:t>
            </a:r>
            <a:r>
              <a:rPr lang="zh-CN" altLang="en-US" dirty="0"/>
              <a:t>而且对象是工程师、会计师</a:t>
            </a:r>
            <a:r>
              <a:rPr lang="en-US" altLang="zh-CN" dirty="0"/>
              <a:t>,</a:t>
            </a:r>
            <a:r>
              <a:rPr lang="zh-CN" altLang="en-US" dirty="0"/>
              <a:t>他们在工 资、安全、工作条件等方面都比较好</a:t>
            </a:r>
            <a:r>
              <a:rPr lang="en-US" altLang="zh-CN" dirty="0"/>
              <a:t>,</a:t>
            </a:r>
            <a:r>
              <a:rPr lang="zh-CN" altLang="en-US" dirty="0"/>
              <a:t>所以这些因素对他们自然不会起激励作用</a:t>
            </a:r>
            <a:r>
              <a:rPr lang="en-US" altLang="zh-CN" dirty="0"/>
              <a:t>,</a:t>
            </a:r>
            <a:r>
              <a:rPr lang="zh-CN" altLang="en-US" dirty="0"/>
              <a:t>且很难 代表一般职工的情况</a:t>
            </a:r>
            <a:r>
              <a:rPr lang="en-US" altLang="zh-CN" dirty="0"/>
              <a:t>.</a:t>
            </a:r>
          </a:p>
          <a:p>
            <a:r>
              <a:rPr lang="en-US" altLang="zh-CN" dirty="0"/>
              <a:t>       ( </a:t>
            </a:r>
            <a:r>
              <a:rPr lang="zh-CN" altLang="en-US" dirty="0"/>
              <a:t>２</a:t>
            </a:r>
            <a:r>
              <a:rPr lang="en-US" altLang="zh-CN" dirty="0"/>
              <a:t>)</a:t>
            </a:r>
            <a:r>
              <a:rPr lang="zh-CN" altLang="en-US" dirty="0"/>
              <a:t>赫兹伯格在调查时把好的结果归结于职工自己的努力</a:t>
            </a:r>
            <a:r>
              <a:rPr lang="en-US" altLang="zh-CN" dirty="0"/>
              <a:t>,</a:t>
            </a:r>
            <a:r>
              <a:rPr lang="zh-CN" altLang="en-US" dirty="0"/>
              <a:t>而把不好的结果归罪于客 观的条件</a:t>
            </a:r>
            <a:r>
              <a:rPr lang="en-US" altLang="zh-CN" dirty="0"/>
              <a:t>,</a:t>
            </a:r>
            <a:r>
              <a:rPr lang="zh-CN" altLang="en-US" dirty="0"/>
              <a:t>同时</a:t>
            </a:r>
            <a:r>
              <a:rPr lang="en-US" altLang="zh-CN" dirty="0"/>
              <a:t>,</a:t>
            </a:r>
            <a:r>
              <a:rPr lang="zh-CN" altLang="en-US" dirty="0"/>
              <a:t>赫兹伯格也没有使用 “满意尺度”这一概念</a:t>
            </a:r>
            <a:r>
              <a:rPr lang="en-US" altLang="zh-CN" dirty="0"/>
              <a:t>,</a:t>
            </a:r>
            <a:r>
              <a:rPr lang="zh-CN" altLang="en-US" dirty="0"/>
              <a:t>管理者不清楚什么情况是满意</a:t>
            </a:r>
            <a:r>
              <a:rPr lang="en-US" altLang="zh-CN" dirty="0"/>
              <a:t>. </a:t>
            </a:r>
          </a:p>
          <a:p>
            <a:r>
              <a:rPr lang="en-US" altLang="zh-CN" dirty="0"/>
              <a:t>       ( </a:t>
            </a:r>
            <a:r>
              <a:rPr lang="zh-CN" altLang="en-US" dirty="0"/>
              <a:t>３</a:t>
            </a:r>
            <a:r>
              <a:rPr lang="en-US" altLang="zh-CN" dirty="0"/>
              <a:t>)</a:t>
            </a:r>
            <a:r>
              <a:rPr lang="zh-CN" altLang="en-US" dirty="0"/>
              <a:t>赫兹伯格认为</a:t>
            </a:r>
            <a:r>
              <a:rPr lang="en-US" altLang="zh-CN" dirty="0"/>
              <a:t>,</a:t>
            </a:r>
            <a:r>
              <a:rPr lang="zh-CN" altLang="en-US" dirty="0"/>
              <a:t>满意和生产率的提高有必然的联系</a:t>
            </a:r>
            <a:r>
              <a:rPr lang="en-US" altLang="zh-CN" dirty="0"/>
              <a:t>,</a:t>
            </a:r>
            <a:r>
              <a:rPr lang="zh-CN" altLang="en-US" dirty="0"/>
              <a:t>而实际上满意并不等于劳动 生产率的提高</a:t>
            </a:r>
            <a:r>
              <a:rPr lang="en-US" altLang="zh-CN" dirty="0"/>
              <a:t>,</a:t>
            </a:r>
            <a:r>
              <a:rPr lang="zh-CN" altLang="en-US" dirty="0"/>
              <a:t>二者之间并不存在必然的联系</a:t>
            </a:r>
            <a:r>
              <a:rPr lang="en-US" altLang="zh-CN" dirty="0"/>
              <a:t>.</a:t>
            </a:r>
          </a:p>
          <a:p>
            <a:r>
              <a:rPr lang="en-US" altLang="zh-CN" dirty="0"/>
              <a:t>      ( </a:t>
            </a:r>
            <a:r>
              <a:rPr lang="zh-CN" altLang="en-US" dirty="0"/>
              <a:t>４</a:t>
            </a:r>
            <a:r>
              <a:rPr lang="en-US" altLang="zh-CN" dirty="0"/>
              <a:t>)</a:t>
            </a:r>
            <a:r>
              <a:rPr lang="zh-CN" altLang="en-US" dirty="0"/>
              <a:t>赫兹伯格将保健因素与激励因素截然分开有欠妥当</a:t>
            </a:r>
            <a:r>
              <a:rPr lang="en-US" altLang="zh-CN" dirty="0"/>
              <a:t>,</a:t>
            </a:r>
            <a:r>
              <a:rPr lang="zh-CN" altLang="en-US" dirty="0"/>
              <a:t>实际上保健因素与激励因 素、外部因素与内部因素都不是绝对的</a:t>
            </a:r>
            <a:r>
              <a:rPr lang="en-US" altLang="zh-CN" dirty="0"/>
              <a:t>,</a:t>
            </a:r>
            <a:r>
              <a:rPr lang="zh-CN" altLang="en-US" dirty="0"/>
              <a:t>而是相互联系并可以相互转化的</a:t>
            </a:r>
            <a:r>
              <a:rPr lang="en-US" altLang="zh-CN" dirty="0"/>
              <a:t>. </a:t>
            </a:r>
          </a:p>
          <a:p>
            <a:r>
              <a:rPr lang="en-US" altLang="zh-CN" dirty="0"/>
              <a:t>      ( </a:t>
            </a:r>
            <a:r>
              <a:rPr lang="zh-CN" altLang="en-US" dirty="0"/>
              <a:t>５</a:t>
            </a:r>
            <a:r>
              <a:rPr lang="en-US" altLang="zh-CN" dirty="0"/>
              <a:t>)</a:t>
            </a:r>
            <a:r>
              <a:rPr lang="zh-CN" altLang="en-US" dirty="0"/>
              <a:t>现代企业是由四种经济主体组成的</a:t>
            </a:r>
            <a:r>
              <a:rPr lang="en-US" altLang="zh-CN" dirty="0"/>
              <a:t>,</a:t>
            </a:r>
            <a:r>
              <a:rPr lang="zh-CN" altLang="en-US" dirty="0"/>
              <a:t>即股东、经营者、管理者和普通员工</a:t>
            </a:r>
            <a:r>
              <a:rPr lang="en-US" altLang="zh-CN" dirty="0"/>
              <a:t>,</a:t>
            </a:r>
            <a:r>
              <a:rPr lang="zh-CN" altLang="en-US" dirty="0"/>
              <a:t>这四 种经济主体都有自己的目标</a:t>
            </a:r>
            <a:r>
              <a:rPr lang="en-US" altLang="zh-CN" dirty="0"/>
              <a:t>,</a:t>
            </a:r>
            <a:r>
              <a:rPr lang="zh-CN" altLang="en-US" dirty="0"/>
              <a:t>并且都有各自的可控因素和激励因素</a:t>
            </a:r>
            <a:r>
              <a:rPr lang="en-US" altLang="zh-CN" dirty="0"/>
              <a:t>,</a:t>
            </a:r>
            <a:r>
              <a:rPr lang="zh-CN" altLang="en-US" dirty="0"/>
              <a:t>从实施的范围层次分 析</a:t>
            </a:r>
            <a:r>
              <a:rPr lang="en-US" altLang="zh-CN" dirty="0"/>
              <a:t>,</a:t>
            </a:r>
            <a:r>
              <a:rPr lang="zh-CN" altLang="en-US" dirty="0"/>
              <a:t>始终存在着所有者对经营者、经营者对管理者和管理者对员工的约束与激励</a:t>
            </a:r>
            <a:r>
              <a:rPr lang="en-US" altLang="zh-CN" dirty="0"/>
              <a:t>,</a:t>
            </a:r>
            <a:r>
              <a:rPr lang="zh-CN" altLang="en-US" dirty="0"/>
              <a:t>而这些 并不是双因素理论都能涵盖的</a:t>
            </a:r>
            <a:r>
              <a:rPr lang="en-US" altLang="zh-CN" dirty="0"/>
              <a:t>. </a:t>
            </a:r>
            <a:endParaRPr lang="zh-CN" altLang="en-US" dirty="0"/>
          </a:p>
        </p:txBody>
      </p:sp>
    </p:spTree>
    <p:extLst>
      <p:ext uri="{BB962C8B-B14F-4D97-AF65-F5344CB8AC3E}">
        <p14:creationId xmlns:p14="http://schemas.microsoft.com/office/powerpoint/2010/main" val="3959779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7FAE8C91-14A2-4524-98E1-1B674ADE5764}"/>
              </a:ext>
            </a:extLst>
          </p:cNvPr>
          <p:cNvSpPr>
            <a:spLocks noGrp="1"/>
          </p:cNvSpPr>
          <p:nvPr>
            <p:ph idx="1"/>
          </p:nvPr>
        </p:nvSpPr>
        <p:spPr>
          <a:xfrm>
            <a:off x="1324432" y="871537"/>
            <a:ext cx="10034138" cy="5768414"/>
          </a:xfrm>
        </p:spPr>
        <p:txBody>
          <a:bodyPr>
            <a:normAutofit lnSpcReduction="10000"/>
          </a:bodyPr>
          <a:lstStyle/>
          <a:p>
            <a:r>
              <a:rPr lang="en-US" altLang="zh-CN" sz="2400" b="1" dirty="0" smtClean="0"/>
              <a:t>4</a:t>
            </a:r>
            <a:r>
              <a:rPr lang="zh-CN" altLang="en-US" sz="2400" b="1" dirty="0" smtClean="0"/>
              <a:t> 赫兹伯格的双因素激励理论对管理工作的启示</a:t>
            </a:r>
            <a:endParaRPr lang="en-US" altLang="zh-CN" sz="2400" b="1" dirty="0" smtClean="0"/>
          </a:p>
          <a:p>
            <a:r>
              <a:rPr lang="en-US" altLang="zh-CN" dirty="0" smtClean="0"/>
              <a:t>        </a:t>
            </a:r>
            <a:r>
              <a:rPr lang="en-US" altLang="zh-CN" dirty="0"/>
              <a:t>( </a:t>
            </a:r>
            <a:r>
              <a:rPr lang="zh-CN" altLang="en-US" dirty="0"/>
              <a:t>１</a:t>
            </a:r>
            <a:r>
              <a:rPr lang="en-US" altLang="zh-CN" dirty="0" smtClean="0"/>
              <a:t>)</a:t>
            </a:r>
            <a:r>
              <a:rPr lang="zh-CN" altLang="en-US" dirty="0" smtClean="0"/>
              <a:t>采取了某项激励的措施并不一定就带来满意，要提高职工的积极性首先应注意保健因素，以消除职工的不满、怠工、和对抗，但保健因素并不能使职工变得非常满意，也不能激发他们的工作积极性，所以更重要的是利用激励因素来激发职工的工作热情和工作效率。</a:t>
            </a:r>
            <a:endParaRPr lang="en-US" altLang="zh-CN" dirty="0" smtClean="0"/>
          </a:p>
          <a:p>
            <a:r>
              <a:rPr lang="zh-CN" altLang="en-US" dirty="0" smtClean="0"/>
              <a:t>       （</a:t>
            </a:r>
            <a:r>
              <a:rPr lang="en-US" altLang="zh-CN" dirty="0" smtClean="0"/>
              <a:t>2</a:t>
            </a:r>
            <a:r>
              <a:rPr lang="zh-CN" altLang="en-US" dirty="0" smtClean="0"/>
              <a:t>）在企业管理实践中，欲使奖金成为激励因素，必须使奖金与职工的工作绩效相联系。如果采取不讲部门和员工绩效的平均主义“大锅饭”做法，奖金就会变成保健因素，导致奖金发得再多也难以起到激励的作用。</a:t>
            </a:r>
            <a:endParaRPr lang="en-US" altLang="zh-CN" dirty="0" smtClean="0"/>
          </a:p>
          <a:p>
            <a:r>
              <a:rPr lang="en-US" altLang="zh-CN" dirty="0"/>
              <a:t> </a:t>
            </a:r>
            <a:r>
              <a:rPr lang="en-US" altLang="zh-CN" dirty="0" smtClean="0"/>
              <a:t>      </a:t>
            </a:r>
            <a:r>
              <a:rPr lang="zh-CN" altLang="en-US" dirty="0" smtClean="0"/>
              <a:t>（</a:t>
            </a:r>
            <a:r>
              <a:rPr lang="en-US" altLang="zh-CN" dirty="0" smtClean="0"/>
              <a:t>3</a:t>
            </a:r>
            <a:r>
              <a:rPr lang="zh-CN" altLang="en-US" dirty="0" smtClean="0"/>
              <a:t>）双因素理论是在美国的社会和文化背景下提出的，与我国的国情不尽相同，因而，在企业管理中，管理和在对职工进行激励时，必须考虑这种文化差异，因地制宜，制定有效的激励措施和采取有效的激励手段。</a:t>
            </a:r>
            <a:endParaRPr lang="en-US" altLang="zh-CN" dirty="0" smtClean="0"/>
          </a:p>
          <a:p>
            <a:r>
              <a:rPr lang="en-US" altLang="zh-CN" dirty="0"/>
              <a:t> </a:t>
            </a:r>
            <a:r>
              <a:rPr lang="en-US" altLang="zh-CN" dirty="0" smtClean="0"/>
              <a:t>      </a:t>
            </a:r>
            <a:r>
              <a:rPr lang="zh-CN" altLang="en-US" dirty="0" smtClean="0"/>
              <a:t>（</a:t>
            </a:r>
            <a:r>
              <a:rPr lang="en-US" altLang="zh-CN" dirty="0" smtClean="0"/>
              <a:t>4</a:t>
            </a:r>
            <a:r>
              <a:rPr lang="zh-CN" altLang="en-US" dirty="0" smtClean="0"/>
              <a:t>）双因素理论诞生在美国，而在当前的中国企业里，工资和奖金并不仅仅是保健因素，工资和奖金的多少关系个人的切身利益和自身价值的实现，如果运用得当，也会表现出明显的激励作用。</a:t>
            </a:r>
            <a:endParaRPr lang="en-US" altLang="zh-CN" dirty="0" smtClean="0"/>
          </a:p>
          <a:p>
            <a:r>
              <a:rPr lang="en-US" altLang="zh-CN" dirty="0"/>
              <a:t> </a:t>
            </a:r>
            <a:r>
              <a:rPr lang="en-US" altLang="zh-CN" dirty="0" smtClean="0"/>
              <a:t>      </a:t>
            </a:r>
            <a:r>
              <a:rPr lang="zh-CN" altLang="en-US" dirty="0" smtClean="0"/>
              <a:t>（</a:t>
            </a:r>
            <a:r>
              <a:rPr lang="en-US" altLang="zh-CN" dirty="0" smtClean="0"/>
              <a:t>5</a:t>
            </a:r>
            <a:r>
              <a:rPr lang="zh-CN" altLang="en-US" dirty="0" smtClean="0"/>
              <a:t>）激励是组织管理的重要环节，被视为“最伟大的管理原理”。</a:t>
            </a:r>
            <a:endParaRPr lang="en-US" altLang="zh-CN" dirty="0"/>
          </a:p>
        </p:txBody>
      </p:sp>
    </p:spTree>
    <p:extLst>
      <p:ext uri="{BB962C8B-B14F-4D97-AF65-F5344CB8AC3E}">
        <p14:creationId xmlns:p14="http://schemas.microsoft.com/office/powerpoint/2010/main" val="11487720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7FAE8C91-14A2-4524-98E1-1B674ADE5764}"/>
              </a:ext>
            </a:extLst>
          </p:cNvPr>
          <p:cNvSpPr>
            <a:spLocks noGrp="1"/>
          </p:cNvSpPr>
          <p:nvPr>
            <p:ph idx="1"/>
          </p:nvPr>
        </p:nvSpPr>
        <p:spPr>
          <a:xfrm>
            <a:off x="1324432" y="871538"/>
            <a:ext cx="10034138" cy="2586558"/>
          </a:xfrm>
        </p:spPr>
        <p:txBody>
          <a:bodyPr>
            <a:normAutofit lnSpcReduction="10000"/>
          </a:bodyPr>
          <a:lstStyle/>
          <a:p>
            <a:r>
              <a:rPr lang="zh-CN" altLang="en-US" sz="3200" dirty="0" smtClean="0"/>
              <a:t>三、 麦克利兰的成就需要</a:t>
            </a:r>
            <a:r>
              <a:rPr lang="zh-CN" altLang="en-US" sz="3200" dirty="0"/>
              <a:t>理论</a:t>
            </a:r>
            <a:endParaRPr lang="en-US" altLang="zh-CN" sz="3200" dirty="0" smtClean="0"/>
          </a:p>
          <a:p>
            <a:r>
              <a:rPr lang="zh-CN" altLang="en-US" sz="2400" dirty="0" smtClean="0"/>
              <a:t>１ 麦克利兰成就需要理论的基本内容</a:t>
            </a:r>
            <a:endParaRPr lang="en-US" altLang="zh-CN" sz="2400" dirty="0" smtClean="0"/>
          </a:p>
          <a:p>
            <a:r>
              <a:rPr lang="zh-CN" altLang="en-US" dirty="0" smtClean="0"/>
              <a:t>（</a:t>
            </a:r>
            <a:r>
              <a:rPr lang="en-US" altLang="zh-CN" dirty="0" smtClean="0"/>
              <a:t>1</a:t>
            </a:r>
            <a:r>
              <a:rPr lang="zh-CN" altLang="en-US" dirty="0" smtClean="0"/>
              <a:t>）成就的需要（</a:t>
            </a:r>
            <a:r>
              <a:rPr lang="en-US" altLang="zh-CN" dirty="0" smtClean="0"/>
              <a:t>need for achievement</a:t>
            </a:r>
            <a:r>
              <a:rPr lang="zh-CN" altLang="en-US" dirty="0" smtClean="0"/>
              <a:t>）</a:t>
            </a:r>
            <a:r>
              <a:rPr lang="en-US" altLang="zh-CN" dirty="0" smtClean="0"/>
              <a:t>:</a:t>
            </a:r>
            <a:r>
              <a:rPr lang="zh-CN" altLang="en-US" dirty="0" smtClean="0"/>
              <a:t>争取成功，希望做到最好的需要</a:t>
            </a:r>
            <a:endParaRPr lang="en-US" altLang="zh-CN" dirty="0" smtClean="0"/>
          </a:p>
          <a:p>
            <a:r>
              <a:rPr lang="zh-CN" altLang="en-US" dirty="0" smtClean="0"/>
              <a:t>（</a:t>
            </a:r>
            <a:r>
              <a:rPr lang="en-US" altLang="zh-CN" dirty="0" smtClean="0"/>
              <a:t>2</a:t>
            </a:r>
            <a:r>
              <a:rPr lang="zh-CN" altLang="en-US" dirty="0" smtClean="0"/>
              <a:t>）友谊的需要（</a:t>
            </a:r>
            <a:r>
              <a:rPr lang="en-US" altLang="zh-CN" dirty="0" smtClean="0"/>
              <a:t>need for affiliation</a:t>
            </a:r>
            <a:r>
              <a:rPr lang="zh-CN" altLang="en-US" dirty="0" smtClean="0"/>
              <a:t>）：建立友好亲密的人际关系的需要</a:t>
            </a:r>
            <a:endParaRPr lang="en-US" altLang="zh-CN" dirty="0" smtClean="0"/>
          </a:p>
          <a:p>
            <a:r>
              <a:rPr lang="zh-CN" altLang="en-US" dirty="0" smtClean="0"/>
              <a:t>（</a:t>
            </a:r>
            <a:r>
              <a:rPr lang="en-US" altLang="zh-CN" dirty="0" smtClean="0"/>
              <a:t>3</a:t>
            </a:r>
            <a:r>
              <a:rPr lang="zh-CN" altLang="en-US" dirty="0" smtClean="0"/>
              <a:t>）权利需要（</a:t>
            </a:r>
            <a:r>
              <a:rPr lang="en-US" altLang="zh-CN" dirty="0" smtClean="0"/>
              <a:t>need for power</a:t>
            </a:r>
            <a:r>
              <a:rPr lang="zh-CN" altLang="en-US" dirty="0" smtClean="0"/>
              <a:t>）：影响或控制他人且不受他人控制的需要。</a:t>
            </a:r>
            <a:endParaRPr lang="zh-CN" altLang="en-US" dirty="0"/>
          </a:p>
        </p:txBody>
      </p:sp>
      <p:sp>
        <p:nvSpPr>
          <p:cNvPr id="3" name="内容占位符 1">
            <a:extLst>
              <a:ext uri="{FF2B5EF4-FFF2-40B4-BE49-F238E27FC236}">
                <a16:creationId xmlns="" xmlns:a16="http://schemas.microsoft.com/office/drawing/2014/main" id="{7FAE8C91-14A2-4524-98E1-1B674ADE5764}"/>
              </a:ext>
            </a:extLst>
          </p:cNvPr>
          <p:cNvSpPr txBox="1">
            <a:spLocks/>
          </p:cNvSpPr>
          <p:nvPr/>
        </p:nvSpPr>
        <p:spPr>
          <a:xfrm>
            <a:off x="1324432" y="3621754"/>
            <a:ext cx="10034138" cy="2220796"/>
          </a:xfrm>
          <a:prstGeom prst="rect">
            <a:avLst/>
          </a:prstGeom>
        </p:spPr>
        <p:txBody>
          <a:bodyPr vert="horz" lIns="91440" tIns="45720" rIns="91440" bIns="45720" rtlCol="0">
            <a:normAutofit lnSpcReduction="10000"/>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20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2</a:t>
            </a:r>
            <a:r>
              <a:rPr lang="zh-CN" altLang="en-US" sz="2400" dirty="0" smtClean="0"/>
              <a:t> 麦克利兰成就需要理论的贡献</a:t>
            </a:r>
            <a:endParaRPr lang="en-US" altLang="zh-CN" sz="2400" dirty="0" smtClean="0"/>
          </a:p>
          <a:p>
            <a:r>
              <a:rPr lang="zh-CN" altLang="en-US" dirty="0" smtClean="0"/>
              <a:t>（</a:t>
            </a:r>
            <a:r>
              <a:rPr lang="en-US" altLang="zh-CN" dirty="0" smtClean="0"/>
              <a:t>1</a:t>
            </a:r>
            <a:r>
              <a:rPr lang="zh-CN" altLang="en-US" dirty="0" smtClean="0"/>
              <a:t>）喜欢设立具有适度挑战性的目标，不喜欢凭运气获得的成功，不喜欢接受那些在他们看来特别容易或特别困难的工作任务。</a:t>
            </a:r>
            <a:endParaRPr lang="en-US" altLang="zh-CN" dirty="0" smtClean="0"/>
          </a:p>
          <a:p>
            <a:r>
              <a:rPr lang="zh-CN" altLang="en-US" dirty="0" smtClean="0"/>
              <a:t>（</a:t>
            </a:r>
            <a:r>
              <a:rPr lang="en-US" altLang="zh-CN" dirty="0" smtClean="0"/>
              <a:t>2</a:t>
            </a:r>
            <a:r>
              <a:rPr lang="zh-CN" altLang="en-US" dirty="0" smtClean="0"/>
              <a:t>）在选择目标时会回避过分的难度。</a:t>
            </a:r>
            <a:endParaRPr lang="en-US" altLang="zh-CN" dirty="0" smtClean="0"/>
          </a:p>
          <a:p>
            <a:r>
              <a:rPr lang="zh-CN" altLang="en-US" dirty="0" smtClean="0"/>
              <a:t>（</a:t>
            </a:r>
            <a:r>
              <a:rPr lang="en-US" altLang="zh-CN" dirty="0" smtClean="0"/>
              <a:t>3</a:t>
            </a:r>
            <a:r>
              <a:rPr lang="zh-CN" altLang="en-US" dirty="0" smtClean="0"/>
              <a:t>）喜欢能立即给予反馈的任务。</a:t>
            </a:r>
            <a:endParaRPr lang="zh-CN" altLang="en-US" dirty="0"/>
          </a:p>
        </p:txBody>
      </p:sp>
    </p:spTree>
    <p:extLst>
      <p:ext uri="{BB962C8B-B14F-4D97-AF65-F5344CB8AC3E}">
        <p14:creationId xmlns:p14="http://schemas.microsoft.com/office/powerpoint/2010/main" val="40826060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a:extLst>
              <a:ext uri="{FF2B5EF4-FFF2-40B4-BE49-F238E27FC236}">
                <a16:creationId xmlns="" xmlns:a16="http://schemas.microsoft.com/office/drawing/2014/main" id="{7FAE8C91-14A2-4524-98E1-1B674ADE5764}"/>
              </a:ext>
            </a:extLst>
          </p:cNvPr>
          <p:cNvSpPr txBox="1">
            <a:spLocks/>
          </p:cNvSpPr>
          <p:nvPr/>
        </p:nvSpPr>
        <p:spPr>
          <a:xfrm>
            <a:off x="1324432" y="812052"/>
            <a:ext cx="10034138" cy="3327686"/>
          </a:xfrm>
          <a:prstGeom prst="rect">
            <a:avLst/>
          </a:prstGeom>
        </p:spPr>
        <p:txBody>
          <a:bodyPr vert="horz" lIns="91440" tIns="45720" rIns="91440" bIns="45720" rtlCol="0">
            <a:norm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20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3 </a:t>
            </a:r>
            <a:r>
              <a:rPr lang="zh-CN" altLang="en-US" sz="2400" dirty="0" smtClean="0"/>
              <a:t>麦克利兰成就需要理论对管理工作的启示</a:t>
            </a:r>
            <a:endParaRPr lang="en-US" altLang="zh-CN" sz="2400" dirty="0" smtClean="0"/>
          </a:p>
          <a:p>
            <a:r>
              <a:rPr lang="zh-CN" altLang="en-US" dirty="0" smtClean="0"/>
              <a:t>（</a:t>
            </a:r>
            <a:r>
              <a:rPr lang="en-US" altLang="zh-CN" dirty="0" smtClean="0"/>
              <a:t>1</a:t>
            </a:r>
            <a:r>
              <a:rPr lang="zh-CN" altLang="en-US" dirty="0" smtClean="0"/>
              <a:t>）高成就需要者喜欢独立负责，可以获得信息反馈和中度冒险的工作环境。</a:t>
            </a:r>
            <a:endParaRPr lang="en-US" altLang="zh-CN" dirty="0" smtClean="0"/>
          </a:p>
          <a:p>
            <a:r>
              <a:rPr lang="zh-CN" altLang="en-US" dirty="0" smtClean="0"/>
              <a:t>（</a:t>
            </a:r>
            <a:r>
              <a:rPr lang="en-US" altLang="zh-CN" dirty="0" smtClean="0"/>
              <a:t>2</a:t>
            </a:r>
            <a:r>
              <a:rPr lang="zh-CN" altLang="en-US" dirty="0" smtClean="0"/>
              <a:t>）在大型企业或其他组织中，高成就需要者并不一定就是一个优秀的管理者，原因是高成就需求者往往只对自己的工作绩效感兴趣。</a:t>
            </a:r>
            <a:endParaRPr lang="en-US" altLang="zh-CN" dirty="0" smtClean="0"/>
          </a:p>
          <a:p>
            <a:r>
              <a:rPr lang="zh-CN" altLang="en-US" dirty="0" smtClean="0"/>
              <a:t>（</a:t>
            </a:r>
            <a:r>
              <a:rPr lang="en-US" altLang="zh-CN" dirty="0" smtClean="0"/>
              <a:t>3</a:t>
            </a:r>
            <a:r>
              <a:rPr lang="zh-CN" altLang="en-US" dirty="0" smtClean="0"/>
              <a:t>）友谊需要与权利需要和管理的成功密切相关。</a:t>
            </a:r>
            <a:endParaRPr lang="en-US" altLang="zh-CN" dirty="0" smtClean="0"/>
          </a:p>
          <a:p>
            <a:r>
              <a:rPr lang="zh-CN" altLang="en-US" dirty="0" smtClean="0"/>
              <a:t>（</a:t>
            </a:r>
            <a:r>
              <a:rPr lang="en-US" altLang="zh-CN" dirty="0" smtClean="0"/>
              <a:t>4</a:t>
            </a:r>
            <a:r>
              <a:rPr lang="zh-CN" altLang="en-US" dirty="0" smtClean="0"/>
              <a:t>）可以对员工进行训练来激发他们的成就需要。</a:t>
            </a:r>
            <a:endParaRPr lang="en-US" altLang="zh-CN" dirty="0"/>
          </a:p>
        </p:txBody>
      </p:sp>
    </p:spTree>
    <p:extLst>
      <p:ext uri="{BB962C8B-B14F-4D97-AF65-F5344CB8AC3E}">
        <p14:creationId xmlns:p14="http://schemas.microsoft.com/office/powerpoint/2010/main" val="18499753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7FAE8C91-14A2-4524-98E1-1B674ADE5764}"/>
              </a:ext>
            </a:extLst>
          </p:cNvPr>
          <p:cNvSpPr>
            <a:spLocks noGrp="1"/>
          </p:cNvSpPr>
          <p:nvPr>
            <p:ph idx="1"/>
          </p:nvPr>
        </p:nvSpPr>
        <p:spPr>
          <a:xfrm>
            <a:off x="1324432" y="871537"/>
            <a:ext cx="10034138" cy="5363007"/>
          </a:xfrm>
        </p:spPr>
        <p:txBody>
          <a:bodyPr>
            <a:normAutofit/>
          </a:bodyPr>
          <a:lstStyle/>
          <a:p>
            <a:r>
              <a:rPr lang="zh-CN" altLang="en-US" sz="2400" dirty="0" smtClean="0"/>
              <a:t>四、奥尔德弗的</a:t>
            </a:r>
            <a:r>
              <a:rPr lang="en-US" altLang="zh-CN" sz="2400" dirty="0" smtClean="0"/>
              <a:t>ERG</a:t>
            </a:r>
            <a:r>
              <a:rPr lang="zh-CN" altLang="en-US" sz="2400" dirty="0" smtClean="0"/>
              <a:t>理论</a:t>
            </a:r>
            <a:endParaRPr lang="en-US" altLang="zh-CN" sz="2400" dirty="0" smtClean="0"/>
          </a:p>
          <a:p>
            <a:r>
              <a:rPr lang="zh-CN" altLang="en-US" sz="2400" dirty="0" smtClean="0"/>
              <a:t>１ </a:t>
            </a:r>
            <a:r>
              <a:rPr lang="en-US" altLang="zh-CN" sz="2400" dirty="0" smtClean="0"/>
              <a:t>ERG</a:t>
            </a:r>
            <a:r>
              <a:rPr lang="zh-CN" altLang="en-US" sz="2400" dirty="0" smtClean="0"/>
              <a:t>理论的基本内容</a:t>
            </a:r>
            <a:endParaRPr lang="en-US" altLang="zh-CN" sz="2400" dirty="0" smtClean="0"/>
          </a:p>
          <a:p>
            <a:r>
              <a:rPr lang="zh-CN" altLang="en-US" dirty="0" smtClean="0"/>
              <a:t>奥尔德佛认为，人类共存在三种核心的需要，即生存的需要、相互关系的需要和成长发展的需要，因而这一理论被称为</a:t>
            </a:r>
            <a:r>
              <a:rPr lang="en-US" altLang="zh-CN" dirty="0" smtClean="0"/>
              <a:t>ERG</a:t>
            </a:r>
            <a:r>
              <a:rPr lang="zh-CN" altLang="en-US" dirty="0" smtClean="0"/>
              <a:t>理论。</a:t>
            </a:r>
            <a:endParaRPr lang="en-US" altLang="zh-CN" dirty="0" smtClean="0"/>
          </a:p>
          <a:p>
            <a:r>
              <a:rPr lang="en-US" altLang="zh-CN" sz="2400" dirty="0" smtClean="0"/>
              <a:t>2 ERG</a:t>
            </a:r>
            <a:r>
              <a:rPr lang="zh-CN" altLang="en-US" sz="2400" dirty="0" smtClean="0"/>
              <a:t>理论的特点</a:t>
            </a:r>
            <a:endParaRPr lang="en-US" altLang="zh-CN" sz="2400" dirty="0"/>
          </a:p>
          <a:p>
            <a:r>
              <a:rPr lang="zh-CN" altLang="en-US" sz="1800" dirty="0" smtClean="0"/>
              <a:t>人在同一时间可能有不止一种需要起作用；如果较高层次需要的满足受到抑制，那么人们对较低层次的需要的渴望会变得更加强烈。</a:t>
            </a:r>
            <a:endParaRPr lang="en-US" altLang="zh-CN" sz="1800" dirty="0" smtClean="0"/>
          </a:p>
          <a:p>
            <a:r>
              <a:rPr lang="en-US" altLang="zh-CN" sz="2400" dirty="0" smtClean="0"/>
              <a:t>3 </a:t>
            </a:r>
            <a:r>
              <a:rPr lang="zh-CN" altLang="en-US" sz="2400" dirty="0" smtClean="0"/>
              <a:t>对阿尔德弗的</a:t>
            </a:r>
            <a:r>
              <a:rPr lang="en-US" altLang="zh-CN" sz="2400" dirty="0" smtClean="0"/>
              <a:t>ERG</a:t>
            </a:r>
            <a:r>
              <a:rPr lang="zh-CN" altLang="en-US" sz="2400" dirty="0" smtClean="0"/>
              <a:t>理论的评价</a:t>
            </a:r>
            <a:endParaRPr lang="en-US" altLang="zh-CN" sz="2400" dirty="0" smtClean="0"/>
          </a:p>
        </p:txBody>
      </p:sp>
    </p:spTree>
    <p:extLst>
      <p:ext uri="{BB962C8B-B14F-4D97-AF65-F5344CB8AC3E}">
        <p14:creationId xmlns:p14="http://schemas.microsoft.com/office/powerpoint/2010/main" val="1634608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69CDE05-30DC-4829-B7DE-5670BA7F3314}"/>
              </a:ext>
            </a:extLst>
          </p:cNvPr>
          <p:cNvSpPr>
            <a:spLocks noGrp="1"/>
          </p:cNvSpPr>
          <p:nvPr>
            <p:ph type="title"/>
          </p:nvPr>
        </p:nvSpPr>
        <p:spPr/>
        <p:txBody>
          <a:bodyPr/>
          <a:lstStyle/>
          <a:p>
            <a:r>
              <a:rPr lang="zh-CN" altLang="en-US" dirty="0"/>
              <a:t>第四节　过程型激励理论</a:t>
            </a:r>
          </a:p>
        </p:txBody>
      </p:sp>
      <p:sp>
        <p:nvSpPr>
          <p:cNvPr id="3" name="内容占位符 2">
            <a:extLst>
              <a:ext uri="{FF2B5EF4-FFF2-40B4-BE49-F238E27FC236}">
                <a16:creationId xmlns="" xmlns:a16="http://schemas.microsoft.com/office/drawing/2014/main" id="{F5C7241A-61A5-4DA9-84D6-B9E1EB381B9D}"/>
              </a:ext>
            </a:extLst>
          </p:cNvPr>
          <p:cNvSpPr>
            <a:spLocks noGrp="1"/>
          </p:cNvSpPr>
          <p:nvPr>
            <p:ph idx="1"/>
          </p:nvPr>
        </p:nvSpPr>
        <p:spPr>
          <a:xfrm>
            <a:off x="1310144" y="1539378"/>
            <a:ext cx="10091288" cy="621932"/>
          </a:xfrm>
        </p:spPr>
        <p:txBody>
          <a:bodyPr>
            <a:normAutofit fontScale="92500" lnSpcReduction="10000"/>
          </a:bodyPr>
          <a:lstStyle/>
          <a:p>
            <a:r>
              <a:rPr lang="zh-CN" altLang="en-US" dirty="0"/>
              <a:t>一、 亚当斯的公平理论　 </a:t>
            </a:r>
            <a:endParaRPr lang="en-US" altLang="zh-CN" dirty="0"/>
          </a:p>
        </p:txBody>
      </p:sp>
      <p:sp>
        <p:nvSpPr>
          <p:cNvPr id="4" name="内容占位符 2">
            <a:extLst>
              <a:ext uri="{FF2B5EF4-FFF2-40B4-BE49-F238E27FC236}">
                <a16:creationId xmlns="" xmlns:a16="http://schemas.microsoft.com/office/drawing/2014/main" id="{F5C7241A-61A5-4DA9-84D6-B9E1EB381B9D}"/>
              </a:ext>
            </a:extLst>
          </p:cNvPr>
          <p:cNvSpPr txBox="1">
            <a:spLocks/>
          </p:cNvSpPr>
          <p:nvPr/>
        </p:nvSpPr>
        <p:spPr>
          <a:xfrm>
            <a:off x="1064029" y="3241964"/>
            <a:ext cx="10337403" cy="2028304"/>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1</a:t>
            </a:r>
            <a:r>
              <a:rPr lang="zh-CN" altLang="en-US" sz="2400" dirty="0" smtClean="0"/>
              <a:t>、公平理论的基本内容</a:t>
            </a:r>
            <a:endParaRPr lang="en-US" altLang="zh-CN" sz="2400" dirty="0" smtClean="0"/>
          </a:p>
          <a:p>
            <a:r>
              <a:rPr lang="zh-CN" altLang="en-US" sz="2000" dirty="0" smtClean="0"/>
              <a:t>员工选择与自己进行比较的参照类型有三种，分别是“其他人”“制度”“自我”。“其他人”包括在本组织中从事相似工作的其他人以及别的组织中与自己能力相当的同类人，包括朋友、同事、学生甚至自己的配偶等。“制度”是指组织中的工资政策与程序以及这种制度的运作。“自我”是指自己在工作中付出与所得的比率。</a:t>
            </a:r>
          </a:p>
        </p:txBody>
      </p:sp>
      <p:sp>
        <p:nvSpPr>
          <p:cNvPr id="5" name="内容占位符 2">
            <a:extLst>
              <a:ext uri="{FF2B5EF4-FFF2-40B4-BE49-F238E27FC236}">
                <a16:creationId xmlns="" xmlns:a16="http://schemas.microsoft.com/office/drawing/2014/main" id="{F5C7241A-61A5-4DA9-84D6-B9E1EB381B9D}"/>
              </a:ext>
            </a:extLst>
          </p:cNvPr>
          <p:cNvSpPr txBox="1">
            <a:spLocks/>
          </p:cNvSpPr>
          <p:nvPr/>
        </p:nvSpPr>
        <p:spPr>
          <a:xfrm>
            <a:off x="1064029" y="2154520"/>
            <a:ext cx="10337403" cy="1054194"/>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000" dirty="0" smtClean="0"/>
              <a:t>公平理论是美国心理学家亚当斯在</a:t>
            </a:r>
            <a:r>
              <a:rPr lang="en-US" altLang="zh-CN" sz="2000" dirty="0" smtClean="0"/>
              <a:t>1965</a:t>
            </a:r>
            <a:r>
              <a:rPr lang="zh-CN" altLang="en-US" sz="2000" dirty="0" smtClean="0"/>
              <a:t>年首先提出的，也称为社会比较理论。这种理论的基础在于员工不是在真空中工作的，他们总是在进行比较，把自己的境况与他人的境况加以比较，把自己现在的境况与自己过去的境况加以比较，以此来判断自己的状况是否公平。</a:t>
            </a:r>
          </a:p>
        </p:txBody>
      </p:sp>
    </p:spTree>
    <p:extLst>
      <p:ext uri="{BB962C8B-B14F-4D97-AF65-F5344CB8AC3E}">
        <p14:creationId xmlns:p14="http://schemas.microsoft.com/office/powerpoint/2010/main" val="15012570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 xmlns:a16="http://schemas.microsoft.com/office/drawing/2014/main" id="{F5C7241A-61A5-4DA9-84D6-B9E1EB381B9D}"/>
              </a:ext>
            </a:extLst>
          </p:cNvPr>
          <p:cNvSpPr txBox="1">
            <a:spLocks/>
          </p:cNvSpPr>
          <p:nvPr/>
        </p:nvSpPr>
        <p:spPr>
          <a:xfrm>
            <a:off x="1064029" y="665018"/>
            <a:ext cx="10337403" cy="2028304"/>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2</a:t>
            </a:r>
            <a:r>
              <a:rPr lang="zh-CN" altLang="en-US" sz="2400" dirty="0" smtClean="0"/>
              <a:t>、公平理论的评价</a:t>
            </a:r>
            <a:endParaRPr lang="en-US" altLang="zh-CN" sz="2400" dirty="0" smtClean="0"/>
          </a:p>
          <a:p>
            <a:r>
              <a:rPr lang="zh-CN" altLang="en-US" sz="2000" dirty="0" smtClean="0"/>
              <a:t>（</a:t>
            </a:r>
            <a:r>
              <a:rPr lang="en-US" altLang="zh-CN" sz="2000" dirty="0" smtClean="0"/>
              <a:t>1</a:t>
            </a:r>
            <a:r>
              <a:rPr lang="zh-CN" altLang="en-US" sz="2000" dirty="0" smtClean="0"/>
              <a:t>）它与个人的主观判断有关。</a:t>
            </a:r>
            <a:endParaRPr lang="en-US" altLang="zh-CN" sz="2000" dirty="0" smtClean="0"/>
          </a:p>
          <a:p>
            <a:r>
              <a:rPr lang="zh-CN" altLang="en-US" sz="2000" dirty="0" smtClean="0"/>
              <a:t>（</a:t>
            </a:r>
            <a:r>
              <a:rPr lang="en-US" altLang="zh-CN" sz="2000" dirty="0" smtClean="0"/>
              <a:t>2</a:t>
            </a:r>
            <a:r>
              <a:rPr lang="zh-CN" altLang="en-US" sz="2000" dirty="0" smtClean="0"/>
              <a:t>）它与绩效的评定有关。</a:t>
            </a:r>
            <a:endParaRPr lang="en-US" altLang="zh-CN" sz="2000" dirty="0" smtClean="0"/>
          </a:p>
          <a:p>
            <a:r>
              <a:rPr lang="zh-CN" altLang="en-US" sz="2000" dirty="0" smtClean="0"/>
              <a:t>（</a:t>
            </a:r>
            <a:r>
              <a:rPr lang="en-US" altLang="zh-CN" sz="2000" dirty="0" smtClean="0"/>
              <a:t>3</a:t>
            </a:r>
            <a:r>
              <a:rPr lang="zh-CN" altLang="en-US" sz="2000" dirty="0" smtClean="0"/>
              <a:t>）它与评定人有关。</a:t>
            </a:r>
          </a:p>
        </p:txBody>
      </p:sp>
      <p:sp>
        <p:nvSpPr>
          <p:cNvPr id="8" name="内容占位符 2">
            <a:extLst>
              <a:ext uri="{FF2B5EF4-FFF2-40B4-BE49-F238E27FC236}">
                <a16:creationId xmlns="" xmlns:a16="http://schemas.microsoft.com/office/drawing/2014/main" id="{F5C7241A-61A5-4DA9-84D6-B9E1EB381B9D}"/>
              </a:ext>
            </a:extLst>
          </p:cNvPr>
          <p:cNvSpPr txBox="1">
            <a:spLocks/>
          </p:cNvSpPr>
          <p:nvPr/>
        </p:nvSpPr>
        <p:spPr>
          <a:xfrm>
            <a:off x="1064029" y="2693322"/>
            <a:ext cx="10337403" cy="2028304"/>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3</a:t>
            </a:r>
            <a:r>
              <a:rPr lang="zh-CN" altLang="en-US" sz="2400" dirty="0" smtClean="0"/>
              <a:t>、公平理论对管理实践的知道作用</a:t>
            </a:r>
            <a:endParaRPr lang="en-US" altLang="zh-CN" sz="2400" dirty="0" smtClean="0"/>
          </a:p>
          <a:p>
            <a:r>
              <a:rPr lang="zh-CN" altLang="en-US" sz="2000" dirty="0" smtClean="0"/>
              <a:t>（</a:t>
            </a:r>
            <a:r>
              <a:rPr lang="en-US" altLang="zh-CN" sz="2000" dirty="0" smtClean="0"/>
              <a:t>1</a:t>
            </a:r>
            <a:r>
              <a:rPr lang="zh-CN" altLang="en-US" sz="2000" dirty="0" smtClean="0"/>
              <a:t>）最为重要的是管理者要尽可能公平地对待每一个员工。</a:t>
            </a:r>
            <a:endParaRPr lang="en-US" altLang="zh-CN" sz="2000" dirty="0" smtClean="0"/>
          </a:p>
          <a:p>
            <a:r>
              <a:rPr lang="zh-CN" altLang="en-US" sz="2000" dirty="0" smtClean="0"/>
              <a:t>（</a:t>
            </a:r>
            <a:r>
              <a:rPr lang="en-US" altLang="zh-CN" sz="2000" dirty="0" smtClean="0"/>
              <a:t>2</a:t>
            </a:r>
            <a:r>
              <a:rPr lang="zh-CN" altLang="en-US" sz="2000" dirty="0" smtClean="0"/>
              <a:t>）注意对有不公平感觉的员工进行心理疏导</a:t>
            </a:r>
            <a:endParaRPr lang="en-US" altLang="zh-CN" sz="2000" dirty="0" smtClean="0"/>
          </a:p>
          <a:p>
            <a:r>
              <a:rPr lang="zh-CN" altLang="en-US" sz="2000" dirty="0" smtClean="0"/>
              <a:t>（</a:t>
            </a:r>
            <a:r>
              <a:rPr lang="en-US" altLang="zh-CN" sz="2000" dirty="0" smtClean="0"/>
              <a:t>3</a:t>
            </a:r>
            <a:r>
              <a:rPr lang="zh-CN" altLang="en-US" sz="2000" dirty="0" smtClean="0"/>
              <a:t>）管理者应该制定一个能够让员工感到公平并且乐于参与和保持的报酬分配制度。</a:t>
            </a:r>
            <a:endParaRPr lang="en-US" altLang="zh-CN" sz="2000" dirty="0"/>
          </a:p>
        </p:txBody>
      </p:sp>
    </p:spTree>
    <p:extLst>
      <p:ext uri="{BB962C8B-B14F-4D97-AF65-F5344CB8AC3E}">
        <p14:creationId xmlns:p14="http://schemas.microsoft.com/office/powerpoint/2010/main" val="18460618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69CDE05-30DC-4829-B7DE-5670BA7F3314}"/>
              </a:ext>
            </a:extLst>
          </p:cNvPr>
          <p:cNvSpPr>
            <a:spLocks noGrp="1"/>
          </p:cNvSpPr>
          <p:nvPr>
            <p:ph type="title"/>
          </p:nvPr>
        </p:nvSpPr>
        <p:spPr/>
        <p:txBody>
          <a:bodyPr/>
          <a:lstStyle/>
          <a:p>
            <a:r>
              <a:rPr lang="zh-CN" altLang="en-US" dirty="0"/>
              <a:t>第四节　过程型激励理论</a:t>
            </a:r>
          </a:p>
        </p:txBody>
      </p:sp>
      <p:sp>
        <p:nvSpPr>
          <p:cNvPr id="3" name="内容占位符 2">
            <a:extLst>
              <a:ext uri="{FF2B5EF4-FFF2-40B4-BE49-F238E27FC236}">
                <a16:creationId xmlns="" xmlns:a16="http://schemas.microsoft.com/office/drawing/2014/main" id="{F5C7241A-61A5-4DA9-84D6-B9E1EB381B9D}"/>
              </a:ext>
            </a:extLst>
          </p:cNvPr>
          <p:cNvSpPr>
            <a:spLocks noGrp="1"/>
          </p:cNvSpPr>
          <p:nvPr>
            <p:ph idx="1"/>
          </p:nvPr>
        </p:nvSpPr>
        <p:spPr>
          <a:xfrm>
            <a:off x="1310144" y="1539378"/>
            <a:ext cx="10091288" cy="621932"/>
          </a:xfrm>
        </p:spPr>
        <p:txBody>
          <a:bodyPr>
            <a:normAutofit fontScale="92500" lnSpcReduction="10000"/>
          </a:bodyPr>
          <a:lstStyle/>
          <a:p>
            <a:r>
              <a:rPr lang="zh-CN" altLang="en-US" dirty="0" smtClean="0"/>
              <a:t>二、 弗鲁姆的期望理论</a:t>
            </a:r>
            <a:endParaRPr lang="en-US" altLang="zh-CN" dirty="0"/>
          </a:p>
        </p:txBody>
      </p:sp>
      <p:sp>
        <p:nvSpPr>
          <p:cNvPr id="4" name="内容占位符 2">
            <a:extLst>
              <a:ext uri="{FF2B5EF4-FFF2-40B4-BE49-F238E27FC236}">
                <a16:creationId xmlns="" xmlns:a16="http://schemas.microsoft.com/office/drawing/2014/main" id="{F5C7241A-61A5-4DA9-84D6-B9E1EB381B9D}"/>
              </a:ext>
            </a:extLst>
          </p:cNvPr>
          <p:cNvSpPr txBox="1">
            <a:spLocks/>
          </p:cNvSpPr>
          <p:nvPr/>
        </p:nvSpPr>
        <p:spPr>
          <a:xfrm>
            <a:off x="1064029" y="2959332"/>
            <a:ext cx="10337403" cy="3491344"/>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1</a:t>
            </a:r>
            <a:r>
              <a:rPr lang="zh-CN" altLang="en-US" sz="2400" dirty="0" smtClean="0"/>
              <a:t>、期望理论的基本内容</a:t>
            </a:r>
            <a:endParaRPr lang="en-US" altLang="zh-CN" sz="2400" dirty="0" smtClean="0"/>
          </a:p>
          <a:p>
            <a:r>
              <a:rPr lang="zh-CN" altLang="en-US" sz="2000" dirty="0" smtClean="0"/>
              <a:t>通过激励促成组织中人的行为的产生，取决于某一行动的效价和期望值。所谓效价，是指个人对达到某种预期成果的偏爱程度，或某种预测成果可能给行为带来的满足程度。</a:t>
            </a:r>
            <a:endParaRPr lang="en-US" altLang="zh-CN" sz="2000" dirty="0" smtClean="0"/>
          </a:p>
          <a:p>
            <a:r>
              <a:rPr lang="zh-CN" altLang="en-US" sz="2000" dirty="0" smtClean="0"/>
              <a:t>员工对待工作的态度依赖于对下列三种联系的判断：</a:t>
            </a:r>
            <a:endParaRPr lang="en-US" altLang="zh-CN" sz="2000" dirty="0" smtClean="0"/>
          </a:p>
          <a:p>
            <a:r>
              <a:rPr lang="zh-CN" altLang="en-US" sz="2000" dirty="0" smtClean="0"/>
              <a:t>（</a:t>
            </a:r>
            <a:r>
              <a:rPr lang="en-US" altLang="zh-CN" sz="2000" dirty="0" smtClean="0"/>
              <a:t>1</a:t>
            </a:r>
            <a:r>
              <a:rPr lang="zh-CN" altLang="en-US" sz="2000" dirty="0" smtClean="0"/>
              <a:t>）努力</a:t>
            </a:r>
            <a:r>
              <a:rPr lang="en-US" altLang="zh-CN" sz="2000" dirty="0" smtClean="0"/>
              <a:t>—</a:t>
            </a:r>
            <a:r>
              <a:rPr lang="zh-CN" altLang="en-US" sz="2000" dirty="0" smtClean="0"/>
              <a:t>绩效的联系。</a:t>
            </a:r>
            <a:endParaRPr lang="en-US" altLang="zh-CN" sz="2000" dirty="0" smtClean="0"/>
          </a:p>
          <a:p>
            <a:r>
              <a:rPr lang="zh-CN" altLang="en-US" sz="2000" dirty="0" smtClean="0"/>
              <a:t>（</a:t>
            </a:r>
            <a:r>
              <a:rPr lang="en-US" altLang="zh-CN" sz="2000" dirty="0" smtClean="0"/>
              <a:t>2</a:t>
            </a:r>
            <a:r>
              <a:rPr lang="zh-CN" altLang="en-US" sz="2000" dirty="0" smtClean="0"/>
              <a:t>）绩效</a:t>
            </a:r>
            <a:r>
              <a:rPr lang="en-US" altLang="zh-CN" sz="2000" dirty="0" smtClean="0"/>
              <a:t>—</a:t>
            </a:r>
            <a:r>
              <a:rPr lang="zh-CN" altLang="en-US" sz="2000" dirty="0" smtClean="0"/>
              <a:t>奖赏的联系。</a:t>
            </a:r>
            <a:endParaRPr lang="en-US" altLang="zh-CN" sz="2000" dirty="0" smtClean="0"/>
          </a:p>
          <a:p>
            <a:r>
              <a:rPr lang="zh-CN" altLang="en-US" sz="2000" dirty="0" smtClean="0"/>
              <a:t>（</a:t>
            </a:r>
            <a:r>
              <a:rPr lang="en-US" altLang="zh-CN" sz="2000" dirty="0" smtClean="0"/>
              <a:t>3</a:t>
            </a:r>
            <a:r>
              <a:rPr lang="zh-CN" altLang="en-US" sz="2000" dirty="0" smtClean="0"/>
              <a:t>）奖赏</a:t>
            </a:r>
            <a:r>
              <a:rPr lang="en-US" altLang="zh-CN" sz="2000" dirty="0" smtClean="0"/>
              <a:t>—</a:t>
            </a:r>
            <a:r>
              <a:rPr lang="zh-CN" altLang="en-US" sz="2000" dirty="0" smtClean="0"/>
              <a:t>个人目标的联系。</a:t>
            </a:r>
            <a:endParaRPr lang="en-US" altLang="zh-CN" sz="2000" dirty="0"/>
          </a:p>
        </p:txBody>
      </p:sp>
      <p:sp>
        <p:nvSpPr>
          <p:cNvPr id="5" name="内容占位符 2">
            <a:extLst>
              <a:ext uri="{FF2B5EF4-FFF2-40B4-BE49-F238E27FC236}">
                <a16:creationId xmlns="" xmlns:a16="http://schemas.microsoft.com/office/drawing/2014/main" id="{F5C7241A-61A5-4DA9-84D6-B9E1EB381B9D}"/>
              </a:ext>
            </a:extLst>
          </p:cNvPr>
          <p:cNvSpPr txBox="1">
            <a:spLocks/>
          </p:cNvSpPr>
          <p:nvPr/>
        </p:nvSpPr>
        <p:spPr>
          <a:xfrm>
            <a:off x="1064029" y="2154520"/>
            <a:ext cx="10337403" cy="754935"/>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000" dirty="0" smtClean="0"/>
              <a:t>期望理论是由美国心理学家维克托</a:t>
            </a:r>
            <a:r>
              <a:rPr lang="en-US" altLang="zh-CN" sz="2000" dirty="0" smtClean="0"/>
              <a:t>-</a:t>
            </a:r>
            <a:r>
              <a:rPr lang="zh-CN" altLang="en-US" sz="2000" dirty="0" smtClean="0"/>
              <a:t>弗鲁姆在</a:t>
            </a:r>
            <a:r>
              <a:rPr lang="en-US" altLang="zh-CN" sz="2000" dirty="0" smtClean="0"/>
              <a:t>20</a:t>
            </a:r>
            <a:r>
              <a:rPr lang="zh-CN" altLang="en-US" sz="2000" dirty="0" smtClean="0"/>
              <a:t>世纪</a:t>
            </a:r>
            <a:r>
              <a:rPr lang="en-US" altLang="zh-CN" sz="2000" dirty="0" smtClean="0"/>
              <a:t>60</a:t>
            </a:r>
            <a:r>
              <a:rPr lang="zh-CN" altLang="en-US" sz="2000" dirty="0" smtClean="0"/>
              <a:t>年代中期提出的。弗鲁姆认为，只有当人们预期到某一行为能给他们带来有吸引力的结果时，人们才会采取特定行动。</a:t>
            </a:r>
          </a:p>
        </p:txBody>
      </p:sp>
    </p:spTree>
    <p:extLst>
      <p:ext uri="{BB962C8B-B14F-4D97-AF65-F5344CB8AC3E}">
        <p14:creationId xmlns:p14="http://schemas.microsoft.com/office/powerpoint/2010/main" val="332398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 xmlns:a16="http://schemas.microsoft.com/office/drawing/2014/main" id="{12400CE1-43D6-5A46-BC0A-167760239FF9}"/>
              </a:ext>
            </a:extLst>
          </p:cNvPr>
          <p:cNvSpPr>
            <a:spLocks noGrp="1"/>
          </p:cNvSpPr>
          <p:nvPr>
            <p:ph idx="1"/>
          </p:nvPr>
        </p:nvSpPr>
        <p:spPr>
          <a:xfrm>
            <a:off x="1395870" y="1115863"/>
            <a:ext cx="10034138" cy="5304930"/>
          </a:xfrm>
        </p:spPr>
        <p:txBody>
          <a:bodyPr>
            <a:normAutofit lnSpcReduction="10000"/>
          </a:bodyPr>
          <a:lstStyle/>
          <a:p>
            <a:r>
              <a:rPr lang="zh-CN" altLang="en-US" b="1" dirty="0">
                <a:solidFill>
                  <a:srgbClr val="0099CC"/>
                </a:solidFill>
              </a:rPr>
              <a:t>       </a:t>
            </a:r>
            <a:endParaRPr lang="en-US" altLang="zh-CN" b="1" dirty="0">
              <a:solidFill>
                <a:srgbClr val="0099CC"/>
              </a:solidFill>
            </a:endParaRPr>
          </a:p>
          <a:p>
            <a:r>
              <a:rPr lang="en-US" altLang="zh-CN" sz="2800" dirty="0"/>
              <a:t>	</a:t>
            </a:r>
            <a:r>
              <a:rPr lang="zh-CN" altLang="en-US" sz="2800" dirty="0"/>
              <a:t>第一节　激励理论的一般问题 </a:t>
            </a:r>
            <a:endParaRPr lang="en-US" altLang="zh-CN" sz="2800" dirty="0"/>
          </a:p>
          <a:p>
            <a:r>
              <a:rPr lang="en-US" altLang="zh-CN" sz="2800" dirty="0"/>
              <a:t>	</a:t>
            </a:r>
            <a:r>
              <a:rPr lang="zh-CN" altLang="en-US" sz="2800" dirty="0"/>
              <a:t>第二节　激励的心理学基础理论</a:t>
            </a:r>
            <a:endParaRPr lang="en-US" altLang="zh-CN" sz="2800" dirty="0"/>
          </a:p>
          <a:p>
            <a:r>
              <a:rPr lang="en-US" altLang="zh-CN" sz="2800" dirty="0"/>
              <a:t>	</a:t>
            </a:r>
            <a:r>
              <a:rPr lang="zh-CN" altLang="en-US" sz="2800" dirty="0"/>
              <a:t>第三节　内容型激励理论 </a:t>
            </a:r>
            <a:endParaRPr lang="en-US" altLang="zh-CN" sz="2800" dirty="0"/>
          </a:p>
          <a:p>
            <a:r>
              <a:rPr lang="en-US" altLang="zh-CN" sz="2800" dirty="0"/>
              <a:t>	</a:t>
            </a:r>
            <a:r>
              <a:rPr lang="zh-CN" altLang="en-US" sz="2800" dirty="0"/>
              <a:t>第四节　过程型激励理论</a:t>
            </a:r>
            <a:endParaRPr lang="en-US" altLang="zh-CN" sz="2800" dirty="0"/>
          </a:p>
          <a:p>
            <a:r>
              <a:rPr lang="en-US" altLang="zh-CN" sz="2800" dirty="0"/>
              <a:t>	</a:t>
            </a:r>
            <a:r>
              <a:rPr lang="zh-CN" altLang="en-US" sz="2800" dirty="0"/>
              <a:t>第五节　激励理论的应用 </a:t>
            </a:r>
            <a:r>
              <a:rPr lang="zh-CN" altLang="en-US" b="1" dirty="0"/>
              <a:t> </a:t>
            </a:r>
            <a:endParaRPr lang="en-US" altLang="zh-CN" b="1" dirty="0"/>
          </a:p>
          <a:p>
            <a:endParaRPr lang="en-US" altLang="zh-CN" b="1" dirty="0">
              <a:solidFill>
                <a:srgbClr val="0099CC"/>
              </a:solidFill>
            </a:endParaRPr>
          </a:p>
          <a:p>
            <a:r>
              <a:rPr lang="en-US" altLang="zh-CN" b="1" dirty="0">
                <a:solidFill>
                  <a:srgbClr val="0099CC"/>
                </a:solidFill>
              </a:rPr>
              <a:t>      </a:t>
            </a:r>
            <a:r>
              <a:rPr lang="zh-CN" altLang="en-US" b="1" dirty="0">
                <a:solidFill>
                  <a:srgbClr val="0099CC"/>
                </a:solidFill>
              </a:rPr>
              <a:t>学习目标</a:t>
            </a:r>
            <a:r>
              <a:rPr lang="zh-CN" altLang="en-US" dirty="0"/>
              <a:t> 掌握激励的概念和过程</a:t>
            </a:r>
            <a:r>
              <a:rPr lang="en-US" altLang="zh-CN" dirty="0"/>
              <a:t>,</a:t>
            </a:r>
            <a:r>
              <a:rPr lang="zh-CN" altLang="en-US" dirty="0"/>
              <a:t>了解人的心理过程及个性心理特征</a:t>
            </a:r>
            <a:r>
              <a:rPr lang="en-US" altLang="zh-CN" dirty="0"/>
              <a:t>,</a:t>
            </a:r>
            <a:r>
              <a:rPr lang="zh-CN" altLang="en-US" dirty="0"/>
              <a:t>理解心理活动的本质</a:t>
            </a:r>
            <a:r>
              <a:rPr lang="en-US" altLang="zh-CN" dirty="0"/>
              <a:t>.</a:t>
            </a:r>
            <a:r>
              <a:rPr lang="zh-CN" altLang="en-US" dirty="0"/>
              <a:t>熟悉内容型激励理论</a:t>
            </a:r>
            <a:r>
              <a:rPr lang="en-US" altLang="zh-CN" dirty="0"/>
              <a:t>,</a:t>
            </a:r>
            <a:r>
              <a:rPr lang="zh-CN" altLang="en-US" dirty="0"/>
              <a:t>如马斯洛的需要层次理论、赫兹伯格的双因素理论、麦克利兰的成就需要理论等</a:t>
            </a:r>
            <a:r>
              <a:rPr lang="en-US" altLang="zh-CN" dirty="0"/>
              <a:t>,</a:t>
            </a:r>
            <a:r>
              <a:rPr lang="zh-CN" altLang="en-US" dirty="0"/>
              <a:t>能够应用亚当斯的公平理论、弗鲁姆的期望理论及斯金纳的强化理论</a:t>
            </a:r>
            <a:r>
              <a:rPr lang="en-US" altLang="zh-CN" dirty="0"/>
              <a:t>.</a:t>
            </a:r>
            <a:r>
              <a:rPr lang="zh-CN" altLang="en-US" dirty="0"/>
              <a:t>掌握目标设置、工作设计和员工持股计划的原理与方法</a:t>
            </a:r>
            <a:r>
              <a:rPr lang="en-US" altLang="zh-CN" dirty="0"/>
              <a:t>.</a:t>
            </a:r>
            <a:endParaRPr lang="zh-CN" altLang="en-US" dirty="0"/>
          </a:p>
        </p:txBody>
      </p:sp>
    </p:spTree>
    <p:extLst>
      <p:ext uri="{BB962C8B-B14F-4D97-AF65-F5344CB8AC3E}">
        <p14:creationId xmlns:p14="http://schemas.microsoft.com/office/powerpoint/2010/main" val="22520925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 xmlns:a16="http://schemas.microsoft.com/office/drawing/2014/main" id="{F5C7241A-61A5-4DA9-84D6-B9E1EB381B9D}"/>
              </a:ext>
            </a:extLst>
          </p:cNvPr>
          <p:cNvSpPr txBox="1">
            <a:spLocks/>
          </p:cNvSpPr>
          <p:nvPr/>
        </p:nvSpPr>
        <p:spPr>
          <a:xfrm>
            <a:off x="1064029" y="665018"/>
            <a:ext cx="10337403" cy="2028304"/>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2</a:t>
            </a:r>
            <a:r>
              <a:rPr lang="zh-CN" altLang="en-US" sz="2400" dirty="0" smtClean="0"/>
              <a:t>、期望理论对管理工作的启示</a:t>
            </a:r>
            <a:endParaRPr lang="en-US" altLang="zh-CN" sz="2400" dirty="0" smtClean="0"/>
          </a:p>
          <a:p>
            <a:r>
              <a:rPr lang="zh-CN" altLang="en-US" sz="2000" dirty="0" smtClean="0"/>
              <a:t>（</a:t>
            </a:r>
            <a:r>
              <a:rPr lang="en-US" altLang="zh-CN" sz="2000" dirty="0" smtClean="0"/>
              <a:t>1</a:t>
            </a:r>
            <a:r>
              <a:rPr lang="zh-CN" altLang="en-US" sz="2000" dirty="0" smtClean="0"/>
              <a:t>）目标设置</a:t>
            </a:r>
            <a:endParaRPr lang="en-US" altLang="zh-CN" sz="2000" dirty="0" smtClean="0"/>
          </a:p>
          <a:p>
            <a:r>
              <a:rPr lang="zh-CN" altLang="en-US" sz="2000" dirty="0" smtClean="0"/>
              <a:t>（</a:t>
            </a:r>
            <a:r>
              <a:rPr lang="en-US" altLang="zh-CN" sz="2000" dirty="0" smtClean="0"/>
              <a:t>2</a:t>
            </a:r>
            <a:r>
              <a:rPr lang="zh-CN" altLang="en-US" sz="2000" dirty="0" smtClean="0"/>
              <a:t>）效价的作用</a:t>
            </a:r>
            <a:endParaRPr lang="en-US" altLang="zh-CN" sz="2000" dirty="0" smtClean="0"/>
          </a:p>
          <a:p>
            <a:r>
              <a:rPr lang="zh-CN" altLang="en-US" sz="2000" dirty="0" smtClean="0"/>
              <a:t>（</a:t>
            </a:r>
            <a:r>
              <a:rPr lang="en-US" altLang="zh-CN" sz="2000" dirty="0" smtClean="0"/>
              <a:t>3</a:t>
            </a:r>
            <a:r>
              <a:rPr lang="zh-CN" altLang="en-US" sz="2000" dirty="0" smtClean="0"/>
              <a:t>）期望值的估计。</a:t>
            </a:r>
            <a:endParaRPr lang="en-US" altLang="zh-CN" sz="2000" dirty="0"/>
          </a:p>
        </p:txBody>
      </p:sp>
    </p:spTree>
    <p:extLst>
      <p:ext uri="{BB962C8B-B14F-4D97-AF65-F5344CB8AC3E}">
        <p14:creationId xmlns:p14="http://schemas.microsoft.com/office/powerpoint/2010/main" val="32817902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69CDE05-30DC-4829-B7DE-5670BA7F3314}"/>
              </a:ext>
            </a:extLst>
          </p:cNvPr>
          <p:cNvSpPr>
            <a:spLocks noGrp="1"/>
          </p:cNvSpPr>
          <p:nvPr>
            <p:ph type="title"/>
          </p:nvPr>
        </p:nvSpPr>
        <p:spPr/>
        <p:txBody>
          <a:bodyPr/>
          <a:lstStyle/>
          <a:p>
            <a:r>
              <a:rPr lang="zh-CN" altLang="en-US" dirty="0"/>
              <a:t>第四节　过程型激励理论</a:t>
            </a:r>
          </a:p>
        </p:txBody>
      </p:sp>
      <p:sp>
        <p:nvSpPr>
          <p:cNvPr id="3" name="内容占位符 2">
            <a:extLst>
              <a:ext uri="{FF2B5EF4-FFF2-40B4-BE49-F238E27FC236}">
                <a16:creationId xmlns="" xmlns:a16="http://schemas.microsoft.com/office/drawing/2014/main" id="{F5C7241A-61A5-4DA9-84D6-B9E1EB381B9D}"/>
              </a:ext>
            </a:extLst>
          </p:cNvPr>
          <p:cNvSpPr>
            <a:spLocks noGrp="1"/>
          </p:cNvSpPr>
          <p:nvPr>
            <p:ph idx="1"/>
          </p:nvPr>
        </p:nvSpPr>
        <p:spPr>
          <a:xfrm>
            <a:off x="1310144" y="1539378"/>
            <a:ext cx="10091288" cy="621932"/>
          </a:xfrm>
        </p:spPr>
        <p:txBody>
          <a:bodyPr>
            <a:normAutofit fontScale="92500" lnSpcReduction="10000"/>
          </a:bodyPr>
          <a:lstStyle/>
          <a:p>
            <a:r>
              <a:rPr lang="zh-CN" altLang="en-US" dirty="0" smtClean="0"/>
              <a:t>三、 斯金纳的强化理论</a:t>
            </a:r>
            <a:endParaRPr lang="en-US" altLang="zh-CN" dirty="0"/>
          </a:p>
        </p:txBody>
      </p:sp>
      <p:sp>
        <p:nvSpPr>
          <p:cNvPr id="4" name="内容占位符 2">
            <a:extLst>
              <a:ext uri="{FF2B5EF4-FFF2-40B4-BE49-F238E27FC236}">
                <a16:creationId xmlns="" xmlns:a16="http://schemas.microsoft.com/office/drawing/2014/main" id="{F5C7241A-61A5-4DA9-84D6-B9E1EB381B9D}"/>
              </a:ext>
            </a:extLst>
          </p:cNvPr>
          <p:cNvSpPr txBox="1">
            <a:spLocks/>
          </p:cNvSpPr>
          <p:nvPr/>
        </p:nvSpPr>
        <p:spPr>
          <a:xfrm>
            <a:off x="1064029" y="2959332"/>
            <a:ext cx="10337403" cy="3491344"/>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1</a:t>
            </a:r>
            <a:r>
              <a:rPr lang="zh-CN" altLang="en-US" sz="2400" dirty="0" smtClean="0"/>
              <a:t>、强化理论的基本内容</a:t>
            </a:r>
            <a:endParaRPr lang="en-US" altLang="zh-CN" sz="2400" dirty="0" smtClean="0"/>
          </a:p>
          <a:p>
            <a:r>
              <a:rPr lang="zh-CN" altLang="en-US" sz="2000" dirty="0" smtClean="0"/>
              <a:t>（</a:t>
            </a:r>
            <a:r>
              <a:rPr lang="en-US" altLang="zh-CN" sz="2000" dirty="0" smtClean="0"/>
              <a:t>1</a:t>
            </a:r>
            <a:r>
              <a:rPr lang="zh-CN" altLang="en-US" sz="2000" dirty="0" smtClean="0"/>
              <a:t>）正强化，又称积极强化。</a:t>
            </a:r>
            <a:endParaRPr lang="en-US" altLang="zh-CN" sz="2000" dirty="0" smtClean="0"/>
          </a:p>
          <a:p>
            <a:r>
              <a:rPr lang="zh-CN" altLang="en-US" sz="2000" dirty="0" smtClean="0"/>
              <a:t>（</a:t>
            </a:r>
            <a:r>
              <a:rPr lang="en-US" altLang="zh-CN" sz="2000" dirty="0" smtClean="0"/>
              <a:t>2</a:t>
            </a:r>
            <a:r>
              <a:rPr lang="zh-CN" altLang="en-US" sz="2000" dirty="0" smtClean="0"/>
              <a:t>）负强化，又称消极强化。</a:t>
            </a:r>
            <a:endParaRPr lang="en-US" altLang="zh-CN" sz="2000" dirty="0" smtClean="0"/>
          </a:p>
          <a:p>
            <a:r>
              <a:rPr lang="zh-CN" altLang="en-US" sz="2000" dirty="0" smtClean="0"/>
              <a:t>（</a:t>
            </a:r>
            <a:r>
              <a:rPr lang="en-US" altLang="zh-CN" sz="2000" dirty="0" smtClean="0"/>
              <a:t>3</a:t>
            </a:r>
            <a:r>
              <a:rPr lang="zh-CN" altLang="en-US" sz="2000" dirty="0" smtClean="0"/>
              <a:t>）惩罚。</a:t>
            </a:r>
            <a:endParaRPr lang="en-US" altLang="zh-CN" sz="2000" dirty="0" smtClean="0"/>
          </a:p>
          <a:p>
            <a:r>
              <a:rPr lang="zh-CN" altLang="en-US" sz="2000" dirty="0" smtClean="0"/>
              <a:t>（</a:t>
            </a:r>
            <a:r>
              <a:rPr lang="en-US" altLang="zh-CN" sz="2000" dirty="0" smtClean="0"/>
              <a:t>4</a:t>
            </a:r>
            <a:r>
              <a:rPr lang="zh-CN" altLang="en-US" sz="2000" dirty="0" smtClean="0"/>
              <a:t>）自然消退，又称衰减。</a:t>
            </a:r>
            <a:endParaRPr lang="en-US" altLang="zh-CN" sz="2000" dirty="0"/>
          </a:p>
        </p:txBody>
      </p:sp>
      <p:sp>
        <p:nvSpPr>
          <p:cNvPr id="5" name="内容占位符 2">
            <a:extLst>
              <a:ext uri="{FF2B5EF4-FFF2-40B4-BE49-F238E27FC236}">
                <a16:creationId xmlns="" xmlns:a16="http://schemas.microsoft.com/office/drawing/2014/main" id="{F5C7241A-61A5-4DA9-84D6-B9E1EB381B9D}"/>
              </a:ext>
            </a:extLst>
          </p:cNvPr>
          <p:cNvSpPr txBox="1">
            <a:spLocks/>
          </p:cNvSpPr>
          <p:nvPr/>
        </p:nvSpPr>
        <p:spPr>
          <a:xfrm>
            <a:off x="1064029" y="2154520"/>
            <a:ext cx="10337403" cy="754935"/>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000" dirty="0" smtClean="0"/>
              <a:t>斯金纳在心理学的学术观点上属于极端的行为主义，其目标在于预测和控制人的行为而不去推测人的内部心灵里过程和状态。他提出了一种操作条件反射理论，即强化理论。</a:t>
            </a:r>
          </a:p>
        </p:txBody>
      </p:sp>
    </p:spTree>
    <p:extLst>
      <p:ext uri="{BB962C8B-B14F-4D97-AF65-F5344CB8AC3E}">
        <p14:creationId xmlns:p14="http://schemas.microsoft.com/office/powerpoint/2010/main" val="42895007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 xmlns:a16="http://schemas.microsoft.com/office/drawing/2014/main" id="{F5C7241A-61A5-4DA9-84D6-B9E1EB381B9D}"/>
              </a:ext>
            </a:extLst>
          </p:cNvPr>
          <p:cNvSpPr txBox="1">
            <a:spLocks/>
          </p:cNvSpPr>
          <p:nvPr/>
        </p:nvSpPr>
        <p:spPr>
          <a:xfrm>
            <a:off x="1064029" y="665018"/>
            <a:ext cx="10337403" cy="2510444"/>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2</a:t>
            </a:r>
            <a:r>
              <a:rPr lang="zh-CN" altLang="en-US" sz="2400" dirty="0" smtClean="0"/>
              <a:t>、强化理论应用的原则</a:t>
            </a:r>
            <a:endParaRPr lang="en-US" altLang="zh-CN" sz="2400" dirty="0" smtClean="0"/>
          </a:p>
          <a:p>
            <a:r>
              <a:rPr lang="zh-CN" altLang="en-US" sz="2000" dirty="0" smtClean="0"/>
              <a:t>（</a:t>
            </a:r>
            <a:r>
              <a:rPr lang="en-US" altLang="zh-CN" sz="2000" dirty="0" smtClean="0"/>
              <a:t>1</a:t>
            </a:r>
            <a:r>
              <a:rPr lang="zh-CN" altLang="en-US" sz="2000" dirty="0" smtClean="0"/>
              <a:t>）经过强化的行为趋于重复发生。</a:t>
            </a:r>
            <a:endParaRPr lang="en-US" altLang="zh-CN" sz="2000" dirty="0" smtClean="0"/>
          </a:p>
          <a:p>
            <a:r>
              <a:rPr lang="zh-CN" altLang="en-US" sz="2000" dirty="0" smtClean="0"/>
              <a:t>（</a:t>
            </a:r>
            <a:r>
              <a:rPr lang="en-US" altLang="zh-CN" sz="2000" dirty="0" smtClean="0"/>
              <a:t>2</a:t>
            </a:r>
            <a:r>
              <a:rPr lang="zh-CN" altLang="en-US" sz="2000" dirty="0" smtClean="0"/>
              <a:t>）小步前进，分阶段设立目标，并对目标予以明确规定和表述。</a:t>
            </a:r>
            <a:endParaRPr lang="en-US" altLang="zh-CN" sz="2000" dirty="0" smtClean="0"/>
          </a:p>
          <a:p>
            <a:r>
              <a:rPr lang="zh-CN" altLang="en-US" sz="2000" dirty="0" smtClean="0"/>
              <a:t>（</a:t>
            </a:r>
            <a:r>
              <a:rPr lang="en-US" altLang="zh-CN" sz="2000" dirty="0" smtClean="0"/>
              <a:t>3</a:t>
            </a:r>
            <a:r>
              <a:rPr lang="zh-CN" altLang="en-US" sz="2000" dirty="0" smtClean="0"/>
              <a:t>）及时反馈。</a:t>
            </a:r>
            <a:endParaRPr lang="en-US" altLang="zh-CN" sz="2000" dirty="0" smtClean="0"/>
          </a:p>
          <a:p>
            <a:r>
              <a:rPr lang="zh-CN" altLang="en-US" sz="2000" dirty="0" smtClean="0"/>
              <a:t>（</a:t>
            </a:r>
            <a:r>
              <a:rPr lang="en-US" altLang="zh-CN" sz="2000" dirty="0" smtClean="0"/>
              <a:t>4</a:t>
            </a:r>
            <a:r>
              <a:rPr lang="zh-CN" altLang="en-US" sz="2000" dirty="0" smtClean="0"/>
              <a:t>）正强化比负强化更有效。</a:t>
            </a:r>
            <a:endParaRPr lang="en-US" altLang="zh-CN" sz="2000" dirty="0"/>
          </a:p>
        </p:txBody>
      </p:sp>
      <p:sp>
        <p:nvSpPr>
          <p:cNvPr id="3" name="内容占位符 2">
            <a:extLst>
              <a:ext uri="{FF2B5EF4-FFF2-40B4-BE49-F238E27FC236}">
                <a16:creationId xmlns="" xmlns:a16="http://schemas.microsoft.com/office/drawing/2014/main" id="{F5C7241A-61A5-4DA9-84D6-B9E1EB381B9D}"/>
              </a:ext>
            </a:extLst>
          </p:cNvPr>
          <p:cNvSpPr txBox="1">
            <a:spLocks/>
          </p:cNvSpPr>
          <p:nvPr/>
        </p:nvSpPr>
        <p:spPr>
          <a:xfrm>
            <a:off x="1064029" y="3225339"/>
            <a:ext cx="10337403" cy="2510444"/>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3</a:t>
            </a:r>
            <a:r>
              <a:rPr lang="zh-CN" altLang="en-US" sz="2400" dirty="0" smtClean="0"/>
              <a:t>、强化理论对管理实践的启示</a:t>
            </a:r>
            <a:endParaRPr lang="en-US" altLang="zh-CN" sz="2400" dirty="0" smtClean="0"/>
          </a:p>
          <a:p>
            <a:r>
              <a:rPr lang="zh-CN" altLang="en-US" sz="2000" dirty="0" smtClean="0"/>
              <a:t>（</a:t>
            </a:r>
            <a:r>
              <a:rPr lang="en-US" altLang="zh-CN" sz="2000" dirty="0" smtClean="0"/>
              <a:t>1</a:t>
            </a:r>
            <a:r>
              <a:rPr lang="zh-CN" altLang="en-US" sz="2000" dirty="0" smtClean="0"/>
              <a:t>）奖励与惩罚相结合。</a:t>
            </a:r>
            <a:endParaRPr lang="en-US" altLang="zh-CN" sz="2000" dirty="0" smtClean="0"/>
          </a:p>
          <a:p>
            <a:r>
              <a:rPr lang="zh-CN" altLang="en-US" sz="2000" dirty="0" smtClean="0"/>
              <a:t>（</a:t>
            </a:r>
            <a:r>
              <a:rPr lang="en-US" altLang="zh-CN" sz="2000" dirty="0" smtClean="0"/>
              <a:t>2</a:t>
            </a:r>
            <a:r>
              <a:rPr lang="zh-CN" altLang="en-US" sz="2000" dirty="0" smtClean="0"/>
              <a:t>）以奖为主，以罚为辅。</a:t>
            </a:r>
            <a:endParaRPr lang="en-US" altLang="zh-CN" sz="2000" dirty="0" smtClean="0"/>
          </a:p>
          <a:p>
            <a:r>
              <a:rPr lang="zh-CN" altLang="en-US" sz="2000" dirty="0" smtClean="0"/>
              <a:t>（</a:t>
            </a:r>
            <a:r>
              <a:rPr lang="en-US" altLang="zh-CN" sz="2000" dirty="0" smtClean="0"/>
              <a:t>3</a:t>
            </a:r>
            <a:r>
              <a:rPr lang="zh-CN" altLang="en-US" sz="2000" dirty="0" smtClean="0"/>
              <a:t>）及时而正确强化。</a:t>
            </a:r>
            <a:endParaRPr lang="en-US" altLang="zh-CN" sz="2000" dirty="0" smtClean="0"/>
          </a:p>
          <a:p>
            <a:r>
              <a:rPr lang="zh-CN" altLang="en-US" sz="2000" dirty="0" smtClean="0"/>
              <a:t>（</a:t>
            </a:r>
            <a:r>
              <a:rPr lang="en-US" altLang="zh-CN" sz="2000" dirty="0" smtClean="0"/>
              <a:t>4</a:t>
            </a:r>
            <a:r>
              <a:rPr lang="zh-CN" altLang="en-US" sz="2000" dirty="0" smtClean="0"/>
              <a:t>）奖人所需，形式多样。</a:t>
            </a:r>
            <a:endParaRPr lang="en-US" altLang="zh-CN" sz="2000" dirty="0"/>
          </a:p>
        </p:txBody>
      </p:sp>
    </p:spTree>
    <p:extLst>
      <p:ext uri="{BB962C8B-B14F-4D97-AF65-F5344CB8AC3E}">
        <p14:creationId xmlns:p14="http://schemas.microsoft.com/office/powerpoint/2010/main" val="15061336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69CDE05-30DC-4829-B7DE-5670BA7F3314}"/>
              </a:ext>
            </a:extLst>
          </p:cNvPr>
          <p:cNvSpPr>
            <a:spLocks noGrp="1"/>
          </p:cNvSpPr>
          <p:nvPr>
            <p:ph type="title"/>
          </p:nvPr>
        </p:nvSpPr>
        <p:spPr/>
        <p:txBody>
          <a:bodyPr/>
          <a:lstStyle/>
          <a:p>
            <a:r>
              <a:rPr lang="zh-CN" altLang="en-US" dirty="0"/>
              <a:t>第四节　过程型激励理论</a:t>
            </a:r>
          </a:p>
        </p:txBody>
      </p:sp>
      <p:sp>
        <p:nvSpPr>
          <p:cNvPr id="3" name="内容占位符 2">
            <a:extLst>
              <a:ext uri="{FF2B5EF4-FFF2-40B4-BE49-F238E27FC236}">
                <a16:creationId xmlns="" xmlns:a16="http://schemas.microsoft.com/office/drawing/2014/main" id="{F5C7241A-61A5-4DA9-84D6-B9E1EB381B9D}"/>
              </a:ext>
            </a:extLst>
          </p:cNvPr>
          <p:cNvSpPr>
            <a:spLocks noGrp="1"/>
          </p:cNvSpPr>
          <p:nvPr>
            <p:ph idx="1"/>
          </p:nvPr>
        </p:nvSpPr>
        <p:spPr>
          <a:xfrm>
            <a:off x="1310144" y="1539378"/>
            <a:ext cx="10091288" cy="621932"/>
          </a:xfrm>
        </p:spPr>
        <p:txBody>
          <a:bodyPr>
            <a:normAutofit fontScale="92500" lnSpcReduction="10000"/>
          </a:bodyPr>
          <a:lstStyle/>
          <a:p>
            <a:r>
              <a:rPr lang="zh-CN" altLang="en-US" dirty="0" smtClean="0"/>
              <a:t>四、 洛克的目标设置理论</a:t>
            </a:r>
            <a:endParaRPr lang="en-US" altLang="zh-CN" dirty="0"/>
          </a:p>
        </p:txBody>
      </p:sp>
      <p:sp>
        <p:nvSpPr>
          <p:cNvPr id="4" name="内容占位符 2">
            <a:extLst>
              <a:ext uri="{FF2B5EF4-FFF2-40B4-BE49-F238E27FC236}">
                <a16:creationId xmlns="" xmlns:a16="http://schemas.microsoft.com/office/drawing/2014/main" id="{F5C7241A-61A5-4DA9-84D6-B9E1EB381B9D}"/>
              </a:ext>
            </a:extLst>
          </p:cNvPr>
          <p:cNvSpPr txBox="1">
            <a:spLocks/>
          </p:cNvSpPr>
          <p:nvPr/>
        </p:nvSpPr>
        <p:spPr>
          <a:xfrm>
            <a:off x="1064028" y="3275215"/>
            <a:ext cx="10337403" cy="2626821"/>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1</a:t>
            </a:r>
            <a:r>
              <a:rPr lang="zh-CN" altLang="en-US" sz="2400" dirty="0" smtClean="0"/>
              <a:t>、目标设置理论的基本模式</a:t>
            </a:r>
            <a:endParaRPr lang="en-US" altLang="zh-CN" sz="2400" dirty="0" smtClean="0"/>
          </a:p>
          <a:p>
            <a:r>
              <a:rPr lang="zh-CN" altLang="en-US" sz="2000" dirty="0" smtClean="0"/>
              <a:t>目标有两个最基本的属性：明确度和难度。明确的目标可使人们更清楚要做什么，怎么样做，付出多大的努力才能达到的目标。</a:t>
            </a:r>
            <a:endParaRPr lang="en-US" altLang="zh-CN" sz="2000" dirty="0" smtClean="0"/>
          </a:p>
          <a:p>
            <a:r>
              <a:rPr lang="zh-CN" altLang="en-US" sz="2000" dirty="0" smtClean="0"/>
              <a:t>一般认为，绩效与目标难度水平之间存在着线性关系，是因为人们可以根据不同的任务难度来调整自己的努力程度。反过来，如果没有满足这个高绩效循环的要求，如低挑战性，缺少回报，就会导致低绩效循环。</a:t>
            </a:r>
            <a:endParaRPr lang="en-US" altLang="zh-CN" sz="2000" dirty="0"/>
          </a:p>
        </p:txBody>
      </p:sp>
      <p:sp>
        <p:nvSpPr>
          <p:cNvPr id="5" name="内容占位符 2">
            <a:extLst>
              <a:ext uri="{FF2B5EF4-FFF2-40B4-BE49-F238E27FC236}">
                <a16:creationId xmlns="" xmlns:a16="http://schemas.microsoft.com/office/drawing/2014/main" id="{F5C7241A-61A5-4DA9-84D6-B9E1EB381B9D}"/>
              </a:ext>
            </a:extLst>
          </p:cNvPr>
          <p:cNvSpPr txBox="1">
            <a:spLocks/>
          </p:cNvSpPr>
          <p:nvPr/>
        </p:nvSpPr>
        <p:spPr>
          <a:xfrm>
            <a:off x="1064029" y="2154520"/>
            <a:ext cx="10337403" cy="1120695"/>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000" dirty="0" smtClean="0"/>
              <a:t>美国马里兰大学管理学兼心理学教授爱德温</a:t>
            </a:r>
            <a:r>
              <a:rPr lang="en-US" altLang="zh-CN" sz="2000" dirty="0" smtClean="0"/>
              <a:t>-</a:t>
            </a:r>
            <a:r>
              <a:rPr lang="zh-CN" altLang="en-US" sz="2000" dirty="0" smtClean="0"/>
              <a:t>洛克和休斯在研究中发现，外来刺激（如奖励、工作反馈、监督的压力）都是通过目标来影响动机的。目标能引导活动指向与目标有关的行为，使人们根据难度的大小来调整努力的程度，并影响行为的持久性。</a:t>
            </a:r>
          </a:p>
        </p:txBody>
      </p:sp>
    </p:spTree>
    <p:extLst>
      <p:ext uri="{BB962C8B-B14F-4D97-AF65-F5344CB8AC3E}">
        <p14:creationId xmlns:p14="http://schemas.microsoft.com/office/powerpoint/2010/main" val="33938132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 xmlns:a16="http://schemas.microsoft.com/office/drawing/2014/main" id="{F5C7241A-61A5-4DA9-84D6-B9E1EB381B9D}"/>
              </a:ext>
            </a:extLst>
          </p:cNvPr>
          <p:cNvSpPr txBox="1">
            <a:spLocks/>
          </p:cNvSpPr>
          <p:nvPr/>
        </p:nvSpPr>
        <p:spPr>
          <a:xfrm>
            <a:off x="1064029" y="665017"/>
            <a:ext cx="10337403" cy="2826327"/>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2</a:t>
            </a:r>
            <a:r>
              <a:rPr lang="zh-CN" altLang="en-US" sz="2400" dirty="0" smtClean="0"/>
              <a:t>、目标设置理论的原则</a:t>
            </a:r>
            <a:endParaRPr lang="en-US" altLang="zh-CN" sz="2400" dirty="0" smtClean="0"/>
          </a:p>
          <a:p>
            <a:r>
              <a:rPr lang="zh-CN" altLang="en-US" sz="2000" dirty="0" smtClean="0"/>
              <a:t>（</a:t>
            </a:r>
            <a:r>
              <a:rPr lang="en-US" altLang="zh-CN" sz="2000" dirty="0" smtClean="0"/>
              <a:t>1</a:t>
            </a:r>
            <a:r>
              <a:rPr lang="zh-CN" altLang="en-US" sz="2000" dirty="0" smtClean="0"/>
              <a:t>）目标应到具体。</a:t>
            </a:r>
            <a:endParaRPr lang="en-US" altLang="zh-CN" sz="2000" dirty="0" smtClean="0"/>
          </a:p>
          <a:p>
            <a:r>
              <a:rPr lang="zh-CN" altLang="en-US" sz="2000" dirty="0" smtClean="0"/>
              <a:t>（</a:t>
            </a:r>
            <a:r>
              <a:rPr lang="en-US" altLang="zh-CN" sz="2000" dirty="0" smtClean="0"/>
              <a:t>2</a:t>
            </a:r>
            <a:r>
              <a:rPr lang="zh-CN" altLang="en-US" sz="2000" dirty="0" smtClean="0"/>
              <a:t>）目标应当难度适中。</a:t>
            </a:r>
            <a:endParaRPr lang="en-US" altLang="zh-CN" sz="2000" dirty="0" smtClean="0"/>
          </a:p>
          <a:p>
            <a:r>
              <a:rPr lang="zh-CN" altLang="en-US" sz="2000" dirty="0" smtClean="0"/>
              <a:t>（</a:t>
            </a:r>
            <a:r>
              <a:rPr lang="en-US" altLang="zh-CN" sz="2000" dirty="0" smtClean="0"/>
              <a:t>3</a:t>
            </a:r>
            <a:r>
              <a:rPr lang="zh-CN" altLang="en-US" sz="2000" dirty="0" smtClean="0"/>
              <a:t>）目标应当被个人所能接受。</a:t>
            </a:r>
            <a:endParaRPr lang="en-US" altLang="zh-CN" sz="2000" dirty="0" smtClean="0"/>
          </a:p>
          <a:p>
            <a:r>
              <a:rPr lang="zh-CN" altLang="en-US" sz="2000" dirty="0" smtClean="0"/>
              <a:t>（</a:t>
            </a:r>
            <a:r>
              <a:rPr lang="en-US" altLang="zh-CN" sz="2000" dirty="0" smtClean="0"/>
              <a:t>4</a:t>
            </a:r>
            <a:r>
              <a:rPr lang="zh-CN" altLang="en-US" sz="2000" dirty="0" smtClean="0"/>
              <a:t>）必须对达到目标的进程有及时客观的反馈信息。</a:t>
            </a:r>
            <a:endParaRPr lang="en-US" altLang="zh-CN" sz="2000" dirty="0" smtClean="0"/>
          </a:p>
          <a:p>
            <a:r>
              <a:rPr lang="zh-CN" altLang="en-US" sz="2000" dirty="0" smtClean="0"/>
              <a:t>（</a:t>
            </a:r>
            <a:r>
              <a:rPr lang="en-US" altLang="zh-CN" sz="2000" dirty="0" smtClean="0"/>
              <a:t>5</a:t>
            </a:r>
            <a:r>
              <a:rPr lang="zh-CN" altLang="en-US" sz="2000" dirty="0" smtClean="0"/>
              <a:t>）个人参与设置目标要比别人为他设置目标更为有效。</a:t>
            </a:r>
            <a:endParaRPr lang="en-US" altLang="zh-CN" sz="2000" dirty="0"/>
          </a:p>
        </p:txBody>
      </p:sp>
      <p:sp>
        <p:nvSpPr>
          <p:cNvPr id="3" name="内容占位符 2">
            <a:extLst>
              <a:ext uri="{FF2B5EF4-FFF2-40B4-BE49-F238E27FC236}">
                <a16:creationId xmlns="" xmlns:a16="http://schemas.microsoft.com/office/drawing/2014/main" id="{F5C7241A-61A5-4DA9-84D6-B9E1EB381B9D}"/>
              </a:ext>
            </a:extLst>
          </p:cNvPr>
          <p:cNvSpPr txBox="1">
            <a:spLocks/>
          </p:cNvSpPr>
          <p:nvPr/>
        </p:nvSpPr>
        <p:spPr>
          <a:xfrm>
            <a:off x="1064029" y="3674226"/>
            <a:ext cx="10337403" cy="2510444"/>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3</a:t>
            </a:r>
            <a:r>
              <a:rPr lang="zh-CN" altLang="en-US" sz="2400" dirty="0" smtClean="0"/>
              <a:t>、目标设置理论对管理类工作的启示</a:t>
            </a:r>
            <a:endParaRPr lang="en-US" altLang="zh-CN" sz="2400" dirty="0" smtClean="0"/>
          </a:p>
          <a:p>
            <a:r>
              <a:rPr lang="zh-CN" altLang="en-US" sz="2000" dirty="0" smtClean="0"/>
              <a:t>（</a:t>
            </a:r>
            <a:r>
              <a:rPr lang="en-US" altLang="zh-CN" sz="2000" dirty="0" smtClean="0"/>
              <a:t>1</a:t>
            </a:r>
            <a:r>
              <a:rPr lang="zh-CN" altLang="en-US" sz="2000" dirty="0" smtClean="0"/>
              <a:t>）设置困难的目标使员工更加努力工作</a:t>
            </a:r>
            <a:endParaRPr lang="en-US" altLang="zh-CN" sz="2000" dirty="0" smtClean="0"/>
          </a:p>
          <a:p>
            <a:r>
              <a:rPr lang="zh-CN" altLang="en-US" sz="2000" dirty="0" smtClean="0"/>
              <a:t>（</a:t>
            </a:r>
            <a:r>
              <a:rPr lang="en-US" altLang="zh-CN" sz="2000" dirty="0" smtClean="0"/>
              <a:t>2</a:t>
            </a:r>
            <a:r>
              <a:rPr lang="zh-CN" altLang="en-US" sz="2000" dirty="0" smtClean="0"/>
              <a:t>）设置目标能使员工清楚上级对他们的要求</a:t>
            </a:r>
            <a:endParaRPr lang="en-US" altLang="zh-CN" sz="2000" dirty="0" smtClean="0"/>
          </a:p>
          <a:p>
            <a:r>
              <a:rPr lang="zh-CN" altLang="en-US" sz="2000" dirty="0" smtClean="0"/>
              <a:t>（</a:t>
            </a:r>
            <a:r>
              <a:rPr lang="en-US" altLang="zh-CN" sz="2000" dirty="0" smtClean="0"/>
              <a:t>3</a:t>
            </a:r>
            <a:r>
              <a:rPr lang="zh-CN" altLang="en-US" sz="2000" dirty="0" smtClean="0"/>
              <a:t>）设置目标可以延长员工的工作持久力</a:t>
            </a:r>
            <a:endParaRPr lang="en-US" altLang="zh-CN" sz="2000" dirty="0" smtClean="0"/>
          </a:p>
          <a:p>
            <a:r>
              <a:rPr lang="zh-CN" altLang="en-US" sz="2000" dirty="0" smtClean="0"/>
              <a:t>（</a:t>
            </a:r>
            <a:r>
              <a:rPr lang="en-US" altLang="zh-CN" sz="2000" dirty="0" smtClean="0"/>
              <a:t>4</a:t>
            </a:r>
            <a:r>
              <a:rPr lang="zh-CN" altLang="en-US" sz="2000" dirty="0" smtClean="0"/>
              <a:t>）目标使人更仔细的选择完成工作的方法</a:t>
            </a:r>
            <a:endParaRPr lang="en-US" altLang="zh-CN" sz="2000" dirty="0"/>
          </a:p>
        </p:txBody>
      </p:sp>
    </p:spTree>
    <p:extLst>
      <p:ext uri="{BB962C8B-B14F-4D97-AF65-F5344CB8AC3E}">
        <p14:creationId xmlns:p14="http://schemas.microsoft.com/office/powerpoint/2010/main" val="1307079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69CDE05-30DC-4829-B7DE-5670BA7F3314}"/>
              </a:ext>
            </a:extLst>
          </p:cNvPr>
          <p:cNvSpPr>
            <a:spLocks noGrp="1"/>
          </p:cNvSpPr>
          <p:nvPr>
            <p:ph type="title"/>
          </p:nvPr>
        </p:nvSpPr>
        <p:spPr/>
        <p:txBody>
          <a:bodyPr/>
          <a:lstStyle/>
          <a:p>
            <a:r>
              <a:rPr lang="zh-CN" altLang="en-US" dirty="0"/>
              <a:t>第四节　过程型激励理论</a:t>
            </a:r>
          </a:p>
        </p:txBody>
      </p:sp>
      <p:sp>
        <p:nvSpPr>
          <p:cNvPr id="3" name="内容占位符 2">
            <a:extLst>
              <a:ext uri="{FF2B5EF4-FFF2-40B4-BE49-F238E27FC236}">
                <a16:creationId xmlns="" xmlns:a16="http://schemas.microsoft.com/office/drawing/2014/main" id="{F5C7241A-61A5-4DA9-84D6-B9E1EB381B9D}"/>
              </a:ext>
            </a:extLst>
          </p:cNvPr>
          <p:cNvSpPr>
            <a:spLocks noGrp="1"/>
          </p:cNvSpPr>
          <p:nvPr>
            <p:ph idx="1"/>
          </p:nvPr>
        </p:nvSpPr>
        <p:spPr>
          <a:xfrm>
            <a:off x="1310144" y="1539378"/>
            <a:ext cx="10091288" cy="621932"/>
          </a:xfrm>
        </p:spPr>
        <p:txBody>
          <a:bodyPr>
            <a:normAutofit fontScale="92500" lnSpcReduction="10000"/>
          </a:bodyPr>
          <a:lstStyle/>
          <a:p>
            <a:r>
              <a:rPr lang="zh-CN" altLang="en-US" dirty="0" smtClean="0"/>
              <a:t>五、 海德的归因理论</a:t>
            </a:r>
            <a:endParaRPr lang="en-US" altLang="zh-CN" dirty="0"/>
          </a:p>
        </p:txBody>
      </p:sp>
      <p:sp>
        <p:nvSpPr>
          <p:cNvPr id="4" name="内容占位符 2">
            <a:extLst>
              <a:ext uri="{FF2B5EF4-FFF2-40B4-BE49-F238E27FC236}">
                <a16:creationId xmlns="" xmlns:a16="http://schemas.microsoft.com/office/drawing/2014/main" id="{F5C7241A-61A5-4DA9-84D6-B9E1EB381B9D}"/>
              </a:ext>
            </a:extLst>
          </p:cNvPr>
          <p:cNvSpPr txBox="1">
            <a:spLocks/>
          </p:cNvSpPr>
          <p:nvPr/>
        </p:nvSpPr>
        <p:spPr>
          <a:xfrm>
            <a:off x="1064028" y="3025833"/>
            <a:ext cx="10337403" cy="2626821"/>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1</a:t>
            </a:r>
            <a:r>
              <a:rPr lang="zh-CN" altLang="en-US" sz="2400" dirty="0" smtClean="0"/>
              <a:t>、归因理论的主要观点</a:t>
            </a:r>
            <a:endParaRPr lang="en-US" altLang="zh-CN" sz="2400" dirty="0" smtClean="0"/>
          </a:p>
          <a:p>
            <a:r>
              <a:rPr lang="zh-CN" altLang="en-US" sz="2000" dirty="0" smtClean="0"/>
              <a:t>归因可分为两类：一类是情境归因，二是个性倾向归因。</a:t>
            </a:r>
            <a:endParaRPr lang="en-US" altLang="zh-CN" sz="2000" dirty="0" smtClean="0"/>
          </a:p>
          <a:p>
            <a:r>
              <a:rPr lang="zh-CN" altLang="en-US" sz="2000" dirty="0" smtClean="0"/>
              <a:t>情境归因是把个人行为的根本原因归为外部力量，如环境条件、社会舆论等</a:t>
            </a:r>
            <a:endParaRPr lang="en-US" altLang="zh-CN" sz="2000" dirty="0" smtClean="0"/>
          </a:p>
          <a:p>
            <a:r>
              <a:rPr lang="zh-CN" altLang="en-US" sz="2000" dirty="0" smtClean="0"/>
              <a:t>个性倾向归因是把个人行为的根本原因归结为个人的自身特点，如能力、兴趣、性格等。</a:t>
            </a:r>
            <a:endParaRPr lang="en-US" altLang="zh-CN" sz="2000" dirty="0"/>
          </a:p>
        </p:txBody>
      </p:sp>
      <p:sp>
        <p:nvSpPr>
          <p:cNvPr id="5" name="内容占位符 2">
            <a:extLst>
              <a:ext uri="{FF2B5EF4-FFF2-40B4-BE49-F238E27FC236}">
                <a16:creationId xmlns="" xmlns:a16="http://schemas.microsoft.com/office/drawing/2014/main" id="{F5C7241A-61A5-4DA9-84D6-B9E1EB381B9D}"/>
              </a:ext>
            </a:extLst>
          </p:cNvPr>
          <p:cNvSpPr txBox="1">
            <a:spLocks/>
          </p:cNvSpPr>
          <p:nvPr/>
        </p:nvSpPr>
        <p:spPr>
          <a:xfrm>
            <a:off x="1064029" y="2154520"/>
            <a:ext cx="10337403" cy="754935"/>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sz="2000" dirty="0" smtClean="0"/>
              <a:t>归因理论最初是</a:t>
            </a:r>
            <a:r>
              <a:rPr lang="en-US" altLang="zh-CN" sz="2000" dirty="0" smtClean="0"/>
              <a:t>1958</a:t>
            </a:r>
            <a:r>
              <a:rPr lang="zh-CN" altLang="en-US" sz="2000" dirty="0" smtClean="0"/>
              <a:t>年由海德在</a:t>
            </a:r>
            <a:r>
              <a:rPr lang="en-US" altLang="zh-CN" sz="2000" dirty="0" smtClean="0"/>
              <a:t>《</a:t>
            </a:r>
            <a:r>
              <a:rPr lang="zh-CN" altLang="en-US" sz="2000" dirty="0" smtClean="0"/>
              <a:t>人际关系心理</a:t>
            </a:r>
            <a:r>
              <a:rPr lang="en-US" altLang="zh-CN" sz="2000" dirty="0" smtClean="0"/>
              <a:t>》</a:t>
            </a:r>
            <a:r>
              <a:rPr lang="zh-CN" altLang="en-US" sz="2000" dirty="0" smtClean="0"/>
              <a:t>中提出的，海德因此被认为是归因理论的创始人。他指出，人的行为的原因可分为内部原因和外部原因。</a:t>
            </a:r>
          </a:p>
        </p:txBody>
      </p:sp>
    </p:spTree>
    <p:extLst>
      <p:ext uri="{BB962C8B-B14F-4D97-AF65-F5344CB8AC3E}">
        <p14:creationId xmlns:p14="http://schemas.microsoft.com/office/powerpoint/2010/main" val="38380282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 xmlns:a16="http://schemas.microsoft.com/office/drawing/2014/main" id="{F5C7241A-61A5-4DA9-84D6-B9E1EB381B9D}"/>
              </a:ext>
            </a:extLst>
          </p:cNvPr>
          <p:cNvSpPr txBox="1">
            <a:spLocks/>
          </p:cNvSpPr>
          <p:nvPr/>
        </p:nvSpPr>
        <p:spPr>
          <a:xfrm>
            <a:off x="1064029" y="665017"/>
            <a:ext cx="10337403" cy="2826327"/>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2</a:t>
            </a:r>
            <a:r>
              <a:rPr lang="zh-CN" altLang="en-US" sz="2400" dirty="0" smtClean="0"/>
              <a:t>、归因理论对管理工作的启示</a:t>
            </a:r>
            <a:endParaRPr lang="en-US" altLang="zh-CN" sz="2400" dirty="0" smtClean="0"/>
          </a:p>
          <a:p>
            <a:r>
              <a:rPr lang="zh-CN" altLang="en-US" sz="2000" dirty="0" smtClean="0"/>
              <a:t>在管理工作中当员工完成任务收到挫折时，管理人员要及时了解员工的归因倾向，才能帮助员工正确总结经验教训和顺利进行归因，使员工胜不骄、败不馁，进一步严格要求自己，更加发奋努力。归因理论提出了人在对他人的行为进行判断和解释过程中所遵循的一些规律，在管理过程中，管理者和员工对行为的归因也不可避免地受到这些规律的影响。</a:t>
            </a:r>
            <a:endParaRPr lang="en-US" altLang="zh-CN" sz="2000" dirty="0"/>
          </a:p>
        </p:txBody>
      </p:sp>
    </p:spTree>
    <p:extLst>
      <p:ext uri="{BB962C8B-B14F-4D97-AF65-F5344CB8AC3E}">
        <p14:creationId xmlns:p14="http://schemas.microsoft.com/office/powerpoint/2010/main" val="10876587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69CDE05-30DC-4829-B7DE-5670BA7F3314}"/>
              </a:ext>
            </a:extLst>
          </p:cNvPr>
          <p:cNvSpPr>
            <a:spLocks noGrp="1"/>
          </p:cNvSpPr>
          <p:nvPr>
            <p:ph type="title"/>
          </p:nvPr>
        </p:nvSpPr>
        <p:spPr/>
        <p:txBody>
          <a:bodyPr/>
          <a:lstStyle/>
          <a:p>
            <a:r>
              <a:rPr lang="zh-CN" altLang="en-US" dirty="0"/>
              <a:t>第四节　过程型激励理论</a:t>
            </a:r>
          </a:p>
        </p:txBody>
      </p:sp>
      <p:sp>
        <p:nvSpPr>
          <p:cNvPr id="3" name="内容占位符 2">
            <a:extLst>
              <a:ext uri="{FF2B5EF4-FFF2-40B4-BE49-F238E27FC236}">
                <a16:creationId xmlns="" xmlns:a16="http://schemas.microsoft.com/office/drawing/2014/main" id="{F5C7241A-61A5-4DA9-84D6-B9E1EB381B9D}"/>
              </a:ext>
            </a:extLst>
          </p:cNvPr>
          <p:cNvSpPr>
            <a:spLocks noGrp="1"/>
          </p:cNvSpPr>
          <p:nvPr>
            <p:ph idx="1"/>
          </p:nvPr>
        </p:nvSpPr>
        <p:spPr>
          <a:xfrm>
            <a:off x="1310144" y="1539378"/>
            <a:ext cx="10091288" cy="621932"/>
          </a:xfrm>
        </p:spPr>
        <p:txBody>
          <a:bodyPr>
            <a:normAutofit fontScale="92500" lnSpcReduction="10000"/>
          </a:bodyPr>
          <a:lstStyle/>
          <a:p>
            <a:r>
              <a:rPr lang="zh-CN" altLang="en-US" dirty="0" smtClean="0"/>
              <a:t>六、 亚当斯的挫折理论</a:t>
            </a:r>
            <a:endParaRPr lang="en-US" altLang="zh-CN" dirty="0"/>
          </a:p>
        </p:txBody>
      </p:sp>
      <p:sp>
        <p:nvSpPr>
          <p:cNvPr id="4" name="内容占位符 2">
            <a:extLst>
              <a:ext uri="{FF2B5EF4-FFF2-40B4-BE49-F238E27FC236}">
                <a16:creationId xmlns="" xmlns:a16="http://schemas.microsoft.com/office/drawing/2014/main" id="{F5C7241A-61A5-4DA9-84D6-B9E1EB381B9D}"/>
              </a:ext>
            </a:extLst>
          </p:cNvPr>
          <p:cNvSpPr txBox="1">
            <a:spLocks/>
          </p:cNvSpPr>
          <p:nvPr/>
        </p:nvSpPr>
        <p:spPr>
          <a:xfrm>
            <a:off x="1064028" y="2211185"/>
            <a:ext cx="10523914" cy="4106488"/>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1</a:t>
            </a:r>
            <a:r>
              <a:rPr lang="zh-CN" altLang="en-US" sz="2400" dirty="0" smtClean="0"/>
              <a:t>、挫折理论的内容</a:t>
            </a:r>
            <a:endParaRPr lang="en-US" altLang="zh-CN" sz="2400" dirty="0" smtClean="0"/>
          </a:p>
          <a:p>
            <a:r>
              <a:rPr lang="zh-CN" altLang="en-US" sz="2000" dirty="0" smtClean="0"/>
              <a:t>挫折理论是由美国的亚当斯提出的。挫折是指人类个体在从事有目的的活动过程中，指向目标的行为受到障碍或干扰，致使其动机不能实现，需要无法满足时产生的情绪状态。挫折理论主要揭示人的动机行为受阻而未能满足需要时的心理状态，并由此而导致的行为表现。人的动机导向目标时，受到阻碍或干扰后可能有以下四种情况。</a:t>
            </a:r>
            <a:endParaRPr lang="en-US" altLang="zh-CN" sz="2000" dirty="0"/>
          </a:p>
          <a:p>
            <a:r>
              <a:rPr lang="zh-CN" altLang="en-US" sz="2000" dirty="0" smtClean="0"/>
              <a:t>（</a:t>
            </a:r>
            <a:r>
              <a:rPr lang="en-US" altLang="zh-CN" sz="2000" dirty="0" smtClean="0"/>
              <a:t>1</a:t>
            </a:r>
            <a:r>
              <a:rPr lang="zh-CN" altLang="en-US" sz="2000" dirty="0" smtClean="0"/>
              <a:t>）虽然收到干扰，但主观和客观条件仍可使目标达成。</a:t>
            </a:r>
            <a:endParaRPr lang="en-US" altLang="zh-CN" sz="2000" dirty="0" smtClean="0"/>
          </a:p>
          <a:p>
            <a:r>
              <a:rPr lang="zh-CN" altLang="en-US" sz="2000" dirty="0" smtClean="0"/>
              <a:t>（</a:t>
            </a:r>
            <a:r>
              <a:rPr lang="en-US" altLang="zh-CN" sz="2000" dirty="0" smtClean="0"/>
              <a:t>2</a:t>
            </a:r>
            <a:r>
              <a:rPr lang="zh-CN" altLang="en-US" sz="2000" dirty="0" smtClean="0"/>
              <a:t>）受到干扰后只能部分达到目标或使目标的效益变差。</a:t>
            </a:r>
            <a:endParaRPr lang="en-US" altLang="zh-CN" sz="2000" dirty="0" smtClean="0"/>
          </a:p>
          <a:p>
            <a:r>
              <a:rPr lang="zh-CN" altLang="en-US" sz="2000" dirty="0" smtClean="0"/>
              <a:t>（</a:t>
            </a:r>
            <a:r>
              <a:rPr lang="en-US" altLang="zh-CN" sz="2000" dirty="0" smtClean="0"/>
              <a:t>3</a:t>
            </a:r>
            <a:r>
              <a:rPr lang="zh-CN" altLang="en-US" sz="2000" dirty="0" smtClean="0"/>
              <a:t>）由于两种并存的动机发生冲突，暂时放弃一种动机，而优先满足另一动机，即修正目标。</a:t>
            </a:r>
            <a:endParaRPr lang="en-US" altLang="zh-CN" sz="2000" dirty="0" smtClean="0"/>
          </a:p>
          <a:p>
            <a:r>
              <a:rPr lang="zh-CN" altLang="en-US" sz="2000" dirty="0" smtClean="0"/>
              <a:t>（</a:t>
            </a:r>
            <a:r>
              <a:rPr lang="en-US" altLang="zh-CN" sz="2000" dirty="0" smtClean="0"/>
              <a:t>4</a:t>
            </a:r>
            <a:r>
              <a:rPr lang="zh-CN" altLang="en-US" sz="2000" dirty="0" smtClean="0"/>
              <a:t>）由于主观因素和客观条件影响很大，动机结局完全受阻。</a:t>
            </a:r>
            <a:endParaRPr lang="en-US" altLang="zh-CN" sz="2000" dirty="0"/>
          </a:p>
        </p:txBody>
      </p:sp>
    </p:spTree>
    <p:extLst>
      <p:ext uri="{BB962C8B-B14F-4D97-AF65-F5344CB8AC3E}">
        <p14:creationId xmlns:p14="http://schemas.microsoft.com/office/powerpoint/2010/main" val="36001668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 xmlns:a16="http://schemas.microsoft.com/office/drawing/2014/main" id="{F5C7241A-61A5-4DA9-84D6-B9E1EB381B9D}"/>
              </a:ext>
            </a:extLst>
          </p:cNvPr>
          <p:cNvSpPr txBox="1">
            <a:spLocks/>
          </p:cNvSpPr>
          <p:nvPr/>
        </p:nvSpPr>
        <p:spPr>
          <a:xfrm>
            <a:off x="1064029" y="665017"/>
            <a:ext cx="10337403" cy="5586153"/>
          </a:xfrm>
          <a:prstGeom prst="rect">
            <a:avLst/>
          </a:prstGeom>
        </p:spPr>
        <p:txBody>
          <a:bodyPr vert="horz" lIns="91440" tIns="45720" rIns="91440" bIns="45720" rtlCol="0">
            <a:noAutofit/>
          </a:bodyPr>
          <a:lstStyle>
            <a:lvl1pPr marL="0" indent="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None/>
              <a:defRPr lang="zh-CN" altLang="en-US" sz="3600" b="0" kern="1200" baseline="0">
                <a:solidFill>
                  <a:schemeClr val="tx1"/>
                </a:solidFill>
                <a:latin typeface="+mj-ea"/>
                <a:ea typeface="+mj-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2000" b="0" kern="1200" baseline="0">
                <a:solidFill>
                  <a:schemeClr val="tx1"/>
                </a:solidFill>
                <a:latin typeface="+mj-ea"/>
                <a:ea typeface="+mj-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sz="2400" dirty="0" smtClean="0"/>
              <a:t>2</a:t>
            </a:r>
            <a:r>
              <a:rPr lang="zh-CN" altLang="en-US" sz="2400" dirty="0" smtClean="0"/>
              <a:t>、产生挫折心理的条件和原因</a:t>
            </a:r>
          </a:p>
          <a:p>
            <a:r>
              <a:rPr lang="zh-CN" altLang="en-US" sz="2000" dirty="0" smtClean="0"/>
              <a:t>三个条件：</a:t>
            </a:r>
            <a:endParaRPr lang="en-US" altLang="zh-CN" sz="2000" dirty="0" smtClean="0"/>
          </a:p>
          <a:p>
            <a:r>
              <a:rPr lang="zh-CN" altLang="en-US" sz="2000" dirty="0" smtClean="0"/>
              <a:t>（</a:t>
            </a:r>
            <a:r>
              <a:rPr lang="en-US" altLang="zh-CN" sz="2000" dirty="0" smtClean="0"/>
              <a:t>1</a:t>
            </a:r>
            <a:r>
              <a:rPr lang="zh-CN" altLang="en-US" sz="2000" dirty="0" smtClean="0"/>
              <a:t>）个人所期望的目标是最重要，最强烈的。</a:t>
            </a:r>
            <a:endParaRPr lang="en-US" altLang="zh-CN" sz="2000" dirty="0" smtClean="0"/>
          </a:p>
          <a:p>
            <a:r>
              <a:rPr lang="zh-CN" altLang="en-US" sz="2000" dirty="0" smtClean="0"/>
              <a:t>（</a:t>
            </a:r>
            <a:r>
              <a:rPr lang="en-US" altLang="zh-CN" sz="2000" dirty="0" smtClean="0"/>
              <a:t>2</a:t>
            </a:r>
            <a:r>
              <a:rPr lang="zh-CN" altLang="en-US" sz="2000" dirty="0" smtClean="0"/>
              <a:t>）个人认为这种目标可达成。</a:t>
            </a:r>
            <a:endParaRPr lang="en-US" altLang="zh-CN" sz="2000" dirty="0" smtClean="0"/>
          </a:p>
          <a:p>
            <a:r>
              <a:rPr lang="zh-CN" altLang="en-US" sz="2000" dirty="0" smtClean="0"/>
              <a:t>（</a:t>
            </a:r>
            <a:r>
              <a:rPr lang="en-US" altLang="zh-CN" sz="2000" dirty="0" smtClean="0"/>
              <a:t>3</a:t>
            </a:r>
            <a:r>
              <a:rPr lang="zh-CN" altLang="en-US" sz="2000" dirty="0" smtClean="0"/>
              <a:t>）在目标与现实中存在难以克服的障碍。</a:t>
            </a:r>
            <a:endParaRPr lang="en-US" altLang="zh-CN" sz="2000" dirty="0" smtClean="0"/>
          </a:p>
          <a:p>
            <a:r>
              <a:rPr lang="en-US" altLang="zh-CN" sz="2400" dirty="0" smtClean="0"/>
              <a:t>3</a:t>
            </a:r>
            <a:r>
              <a:rPr lang="zh-CN" altLang="en-US" sz="2400" dirty="0" smtClean="0"/>
              <a:t>、人受到挫折后的主要行为表现</a:t>
            </a:r>
            <a:endParaRPr lang="en-US" altLang="zh-CN" sz="2400" dirty="0" smtClean="0"/>
          </a:p>
          <a:p>
            <a:r>
              <a:rPr lang="zh-CN" altLang="en-US" sz="2000" dirty="0" smtClean="0"/>
              <a:t>（</a:t>
            </a:r>
            <a:r>
              <a:rPr lang="en-US" altLang="zh-CN" sz="2000" dirty="0" smtClean="0"/>
              <a:t>1</a:t>
            </a:r>
            <a:r>
              <a:rPr lang="zh-CN" altLang="en-US" sz="2000" dirty="0" smtClean="0"/>
              <a:t>）采取积极进取态度。（</a:t>
            </a:r>
            <a:r>
              <a:rPr lang="en-US" altLang="zh-CN" sz="2000" dirty="0" smtClean="0"/>
              <a:t>2</a:t>
            </a:r>
            <a:r>
              <a:rPr lang="zh-CN" altLang="en-US" sz="2000" dirty="0" smtClean="0"/>
              <a:t>）采取消极态度。</a:t>
            </a:r>
            <a:endParaRPr lang="en-US" altLang="zh-CN" sz="2000" dirty="0" smtClean="0"/>
          </a:p>
          <a:p>
            <a:endParaRPr lang="en-US" altLang="zh-CN" sz="2000" dirty="0"/>
          </a:p>
          <a:p>
            <a:r>
              <a:rPr lang="en-US" altLang="zh-CN" sz="2400" dirty="0" smtClean="0"/>
              <a:t>4</a:t>
            </a:r>
            <a:r>
              <a:rPr lang="zh-CN" altLang="en-US" sz="2400" dirty="0" smtClean="0"/>
              <a:t>、挫折理论对管理者的启示</a:t>
            </a:r>
            <a:endParaRPr lang="en-US" altLang="zh-CN" sz="2400" dirty="0"/>
          </a:p>
        </p:txBody>
      </p:sp>
    </p:spTree>
    <p:extLst>
      <p:ext uri="{BB962C8B-B14F-4D97-AF65-F5344CB8AC3E}">
        <p14:creationId xmlns:p14="http://schemas.microsoft.com/office/powerpoint/2010/main" val="33489787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C5FFC5D-CBFC-4D18-A0E4-2A80E7A12D51}"/>
              </a:ext>
            </a:extLst>
          </p:cNvPr>
          <p:cNvSpPr>
            <a:spLocks noGrp="1"/>
          </p:cNvSpPr>
          <p:nvPr>
            <p:ph type="title"/>
          </p:nvPr>
        </p:nvSpPr>
        <p:spPr/>
        <p:txBody>
          <a:bodyPr/>
          <a:lstStyle/>
          <a:p>
            <a:r>
              <a:rPr lang="zh-CN" altLang="en-US" dirty="0"/>
              <a:t>第五节　激励理论的应用</a:t>
            </a:r>
          </a:p>
        </p:txBody>
      </p:sp>
      <p:sp>
        <p:nvSpPr>
          <p:cNvPr id="3" name="内容占位符 2">
            <a:extLst>
              <a:ext uri="{FF2B5EF4-FFF2-40B4-BE49-F238E27FC236}">
                <a16:creationId xmlns="" xmlns:a16="http://schemas.microsoft.com/office/drawing/2014/main" id="{64B647A1-D93C-4A2A-9F89-6585267CA7BD}"/>
              </a:ext>
            </a:extLst>
          </p:cNvPr>
          <p:cNvSpPr>
            <a:spLocks noGrp="1"/>
          </p:cNvSpPr>
          <p:nvPr>
            <p:ph idx="1"/>
          </p:nvPr>
        </p:nvSpPr>
        <p:spPr/>
        <p:txBody>
          <a:bodyPr>
            <a:normAutofit/>
          </a:bodyPr>
          <a:lstStyle/>
          <a:p>
            <a:r>
              <a:rPr lang="zh-CN" altLang="en-US" dirty="0"/>
              <a:t>　</a:t>
            </a:r>
            <a:r>
              <a:rPr lang="zh-CN" altLang="en-US" dirty="0">
                <a:solidFill>
                  <a:srgbClr val="0099CC"/>
                </a:solidFill>
              </a:rPr>
              <a:t>一、 员工需要调查与分析</a:t>
            </a:r>
            <a:r>
              <a:rPr lang="zh-CN" altLang="en-US" dirty="0"/>
              <a:t>　 </a:t>
            </a:r>
            <a:endParaRPr lang="en-US" altLang="zh-CN" dirty="0"/>
          </a:p>
          <a:p>
            <a:r>
              <a:rPr lang="en-US" altLang="zh-CN" dirty="0"/>
              <a:t>       </a:t>
            </a:r>
            <a:r>
              <a:rPr lang="zh-CN" altLang="en-US" sz="2000" dirty="0"/>
              <a:t>对员工进行激励的重要策略之一</a:t>
            </a:r>
            <a:r>
              <a:rPr lang="en-US" altLang="zh-CN" sz="2000" dirty="0"/>
              <a:t>,</a:t>
            </a:r>
            <a:r>
              <a:rPr lang="zh-CN" altLang="en-US" sz="2000" dirty="0"/>
              <a:t>就是适时地对他们的需要进行调查和分析</a:t>
            </a:r>
            <a:r>
              <a:rPr lang="en-US" altLang="zh-CN" sz="2000" dirty="0"/>
              <a:t>,</a:t>
            </a:r>
            <a:r>
              <a:rPr lang="zh-CN" altLang="en-US" sz="2000" dirty="0"/>
              <a:t>然后根 据需要采取不同激励措施</a:t>
            </a:r>
            <a:r>
              <a:rPr lang="en-US" altLang="zh-CN" sz="2000" dirty="0"/>
              <a:t>.</a:t>
            </a:r>
            <a:r>
              <a:rPr lang="zh-CN" altLang="en-US" sz="2000" dirty="0"/>
              <a:t>我国心理学工作者对某企业做过一项员工需要与激励措施的调 查</a:t>
            </a:r>
            <a:r>
              <a:rPr lang="en-US" altLang="zh-CN" sz="2000" dirty="0"/>
              <a:t>,</a:t>
            </a:r>
            <a:r>
              <a:rPr lang="zh-CN" altLang="en-US" sz="2000" dirty="0"/>
              <a:t>结果显示目前我国企业采用最多的激励措施依次为发放奖金、表扬鼓励、晋升、奖励 证书、改善工作条件、学习培训、带薪休假、弹性工时等</a:t>
            </a:r>
            <a:r>
              <a:rPr lang="en-US" altLang="zh-CN" sz="2000" dirty="0"/>
              <a:t>;</a:t>
            </a:r>
            <a:r>
              <a:rPr lang="zh-CN" altLang="en-US" sz="2000" dirty="0"/>
              <a:t>最受员工欢迎、最有价值的奖 励措施依次为发放奖金、学习培训、改善工作条件、晋升、带薪休假、表扬鼓励、特殊待 遇、奖励证书、弹性工时</a:t>
            </a:r>
            <a:r>
              <a:rPr lang="en-US" altLang="zh-CN" sz="2000" dirty="0"/>
              <a:t>.</a:t>
            </a:r>
            <a:r>
              <a:rPr lang="zh-CN" altLang="en-US" sz="2000" dirty="0"/>
              <a:t>可见</a:t>
            </a:r>
            <a:r>
              <a:rPr lang="en-US" altLang="zh-CN" sz="2000" dirty="0"/>
              <a:t>,</a:t>
            </a:r>
            <a:r>
              <a:rPr lang="zh-CN" altLang="en-US" sz="2000" dirty="0"/>
              <a:t>现行企业比较通行的激励措施仍然是奖金、表扬和晋 升</a:t>
            </a:r>
            <a:r>
              <a:rPr lang="en-US" altLang="zh-CN" sz="2000" dirty="0"/>
              <a:t>;</a:t>
            </a:r>
            <a:r>
              <a:rPr lang="zh-CN" altLang="en-US" sz="2000" dirty="0"/>
              <a:t>员工比较喜欢的则是奖金、学习培训和改善工作条件</a:t>
            </a:r>
            <a:r>
              <a:rPr lang="en-US" altLang="zh-CN" sz="2000" dirty="0"/>
              <a:t>. </a:t>
            </a:r>
            <a:endParaRPr lang="zh-CN" altLang="en-US" dirty="0"/>
          </a:p>
        </p:txBody>
      </p:sp>
    </p:spTree>
    <p:extLst>
      <p:ext uri="{BB962C8B-B14F-4D97-AF65-F5344CB8AC3E}">
        <p14:creationId xmlns:p14="http://schemas.microsoft.com/office/powerpoint/2010/main" val="3565421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 xmlns:a16="http://schemas.microsoft.com/office/drawing/2014/main" id="{DBCFAB77-BEC7-0547-BFDF-E5E522F7F434}"/>
              </a:ext>
            </a:extLst>
          </p:cNvPr>
          <p:cNvSpPr>
            <a:spLocks noGrp="1"/>
          </p:cNvSpPr>
          <p:nvPr>
            <p:ph type="title"/>
          </p:nvPr>
        </p:nvSpPr>
        <p:spPr/>
        <p:txBody>
          <a:bodyPr/>
          <a:lstStyle/>
          <a:p>
            <a:r>
              <a:rPr lang="zh-CN" altLang="en-US"/>
              <a:t>第一节 激励理论的一般问题</a:t>
            </a:r>
          </a:p>
        </p:txBody>
      </p:sp>
      <p:sp>
        <p:nvSpPr>
          <p:cNvPr id="2" name="内容占位符 1">
            <a:extLst>
              <a:ext uri="{FF2B5EF4-FFF2-40B4-BE49-F238E27FC236}">
                <a16:creationId xmlns="" xmlns:a16="http://schemas.microsoft.com/office/drawing/2014/main" id="{BCFF1F4E-0230-7E48-8F3D-FAE78050AB2D}"/>
              </a:ext>
            </a:extLst>
          </p:cNvPr>
          <p:cNvSpPr>
            <a:spLocks noGrp="1"/>
          </p:cNvSpPr>
          <p:nvPr>
            <p:ph idx="1"/>
          </p:nvPr>
        </p:nvSpPr>
        <p:spPr>
          <a:xfrm>
            <a:off x="1310144" y="1539377"/>
            <a:ext cx="10091288" cy="4936727"/>
          </a:xfrm>
        </p:spPr>
        <p:txBody>
          <a:bodyPr>
            <a:normAutofit/>
          </a:bodyPr>
          <a:lstStyle/>
          <a:p>
            <a:r>
              <a:rPr lang="zh-CN" altLang="en-US" dirty="0">
                <a:solidFill>
                  <a:srgbClr val="0099CC"/>
                </a:solidFill>
              </a:rPr>
              <a:t>一、 激励的概念与对象</a:t>
            </a:r>
            <a:endParaRPr lang="en-US" altLang="zh-CN" dirty="0">
              <a:solidFill>
                <a:srgbClr val="0099CC"/>
              </a:solidFill>
            </a:endParaRPr>
          </a:p>
          <a:p>
            <a:r>
              <a:rPr lang="en-US" altLang="zh-CN" sz="2800" dirty="0"/>
              <a:t>(</a:t>
            </a:r>
            <a:r>
              <a:rPr lang="zh-CN" altLang="en-US" sz="2800" dirty="0"/>
              <a:t>一</a:t>
            </a:r>
            <a:r>
              <a:rPr lang="en-US" altLang="zh-CN" sz="2800" dirty="0"/>
              <a:t>)</a:t>
            </a:r>
            <a:r>
              <a:rPr lang="zh-CN" altLang="en-US" sz="2800" dirty="0"/>
              <a:t>激励的概念</a:t>
            </a:r>
          </a:p>
          <a:p>
            <a:r>
              <a:rPr lang="zh-CN" altLang="en-US" sz="2000" dirty="0"/>
              <a:t>       激励在管理学的一般教科书中</a:t>
            </a:r>
            <a:r>
              <a:rPr lang="en-US" altLang="zh-CN" sz="2000" dirty="0"/>
              <a:t>,</a:t>
            </a:r>
            <a:r>
              <a:rPr lang="zh-CN" altLang="en-US" sz="2000" dirty="0"/>
              <a:t>通常是和动机连在一起的</a:t>
            </a:r>
            <a:r>
              <a:rPr lang="en-US" altLang="zh-CN" sz="2000" dirty="0"/>
              <a:t>.</a:t>
            </a:r>
            <a:r>
              <a:rPr lang="zh-CN" altLang="en-US" sz="2000" dirty="0"/>
              <a:t>美国管理学家罗宾斯把动机定义为个体通过高水平的努力而实现组织目标的愿望</a:t>
            </a:r>
            <a:r>
              <a:rPr lang="en-US" altLang="zh-CN" sz="2000" dirty="0"/>
              <a:t>,</a:t>
            </a:r>
            <a:r>
              <a:rPr lang="zh-CN" altLang="en-US" sz="2000" dirty="0"/>
              <a:t>而这种努力又能满足个体的某些需要</a:t>
            </a:r>
            <a:r>
              <a:rPr lang="en-US" altLang="zh-CN" sz="2000" dirty="0"/>
              <a:t>.</a:t>
            </a:r>
            <a:r>
              <a:rPr lang="zh-CN" altLang="en-US" sz="2000" dirty="0"/>
              <a:t>因此</a:t>
            </a:r>
            <a:r>
              <a:rPr lang="en-US" altLang="zh-CN" sz="2000" dirty="0"/>
              <a:t>,</a:t>
            </a:r>
            <a:r>
              <a:rPr lang="zh-CN" altLang="en-US" sz="2000" dirty="0"/>
              <a:t>无论是激励还是动机</a:t>
            </a:r>
            <a:r>
              <a:rPr lang="en-US" altLang="zh-CN" sz="2000" dirty="0"/>
              <a:t>,</a:t>
            </a:r>
            <a:r>
              <a:rPr lang="zh-CN" altLang="en-US" sz="2000" dirty="0"/>
              <a:t>都包含三个关键要素</a:t>
            </a:r>
            <a:r>
              <a:rPr lang="en-US" altLang="zh-CN" sz="2000" dirty="0"/>
              <a:t>:</a:t>
            </a:r>
            <a:r>
              <a:rPr lang="zh-CN" altLang="en-US" sz="2000" dirty="0"/>
              <a:t>努力、组织目标和需要</a:t>
            </a:r>
            <a:r>
              <a:rPr lang="en-US" altLang="zh-CN" sz="2000" dirty="0"/>
              <a:t>.</a:t>
            </a:r>
            <a:r>
              <a:rPr lang="zh-CN" altLang="en-US" sz="2000" dirty="0"/>
              <a:t>一般而言</a:t>
            </a:r>
            <a:r>
              <a:rPr lang="en-US" altLang="zh-CN" sz="2000" dirty="0"/>
              <a:t>,</a:t>
            </a:r>
            <a:r>
              <a:rPr lang="zh-CN" altLang="en-US" sz="2000" dirty="0"/>
              <a:t>动机是指引起且维持个体行为</a:t>
            </a:r>
            <a:r>
              <a:rPr lang="en-US" altLang="zh-CN" sz="2000" dirty="0"/>
              <a:t>,</a:t>
            </a:r>
            <a:r>
              <a:rPr lang="zh-CN" altLang="en-US" sz="2000" dirty="0"/>
              <a:t>并使个体行为朝一定方向努力的内在的心理动力</a:t>
            </a:r>
            <a:r>
              <a:rPr lang="en-US" altLang="zh-CN" sz="2000" dirty="0"/>
              <a:t>.</a:t>
            </a:r>
          </a:p>
          <a:p>
            <a:r>
              <a:rPr lang="en-US" altLang="zh-CN" sz="2800" dirty="0"/>
              <a:t>(</a:t>
            </a:r>
            <a:r>
              <a:rPr lang="zh-CN" altLang="en-US" sz="2800" dirty="0"/>
              <a:t>二</a:t>
            </a:r>
            <a:r>
              <a:rPr lang="en-US" altLang="zh-CN" sz="2800" dirty="0"/>
              <a:t>)</a:t>
            </a:r>
            <a:r>
              <a:rPr lang="zh-CN" altLang="en-US" sz="2800" dirty="0"/>
              <a:t>激励的对象</a:t>
            </a:r>
            <a:endParaRPr lang="en-US" altLang="zh-CN" sz="2800" dirty="0"/>
          </a:p>
          <a:p>
            <a:r>
              <a:rPr lang="zh-CN" altLang="en-US" sz="2000" dirty="0"/>
              <a:t>       从激励的定义看出</a:t>
            </a:r>
            <a:r>
              <a:rPr lang="en-US" altLang="zh-CN" sz="2000" dirty="0"/>
              <a:t>,</a:t>
            </a:r>
            <a:r>
              <a:rPr lang="zh-CN" altLang="en-US" sz="2000" dirty="0"/>
              <a:t>激励是一个适用于各种动机、欲望、需要以及其他相类似的力量</a:t>
            </a:r>
          </a:p>
          <a:p>
            <a:r>
              <a:rPr lang="zh-CN" altLang="en-US" sz="2000" dirty="0"/>
              <a:t>的通用术语</a:t>
            </a:r>
            <a:r>
              <a:rPr lang="en-US" altLang="zh-CN" sz="2000" dirty="0"/>
              <a:t>.</a:t>
            </a:r>
            <a:r>
              <a:rPr lang="zh-CN" altLang="en-US" sz="2000" dirty="0"/>
              <a:t>因而</a:t>
            </a:r>
            <a:r>
              <a:rPr lang="en-US" altLang="zh-CN" sz="2000" dirty="0"/>
              <a:t>,</a:t>
            </a:r>
            <a:r>
              <a:rPr lang="zh-CN" altLang="en-US" sz="2000" dirty="0"/>
              <a:t>激励的对象主要是人</a:t>
            </a:r>
            <a:r>
              <a:rPr lang="en-US" altLang="zh-CN" sz="2000" dirty="0"/>
              <a:t>,</a:t>
            </a:r>
            <a:r>
              <a:rPr lang="zh-CN" altLang="en-US" sz="2000" dirty="0"/>
              <a:t>或者准确地说</a:t>
            </a:r>
            <a:r>
              <a:rPr lang="en-US" altLang="zh-CN" sz="2000" dirty="0"/>
              <a:t>,</a:t>
            </a:r>
            <a:r>
              <a:rPr lang="zh-CN" altLang="en-US" sz="2000" dirty="0"/>
              <a:t>是组织范围中的员工或被</a:t>
            </a:r>
            <a:r>
              <a:rPr lang="zh-CN" altLang="en-US" sz="2000" dirty="0" smtClean="0"/>
              <a:t>领导者</a:t>
            </a:r>
            <a:r>
              <a:rPr lang="en-US" altLang="zh-CN" sz="2000" dirty="0" smtClean="0"/>
              <a:t>.</a:t>
            </a:r>
            <a:endParaRPr lang="zh-CN" altLang="en-US" dirty="0">
              <a:solidFill>
                <a:srgbClr val="0099CC"/>
              </a:solidFill>
            </a:endParaRPr>
          </a:p>
        </p:txBody>
      </p:sp>
    </p:spTree>
    <p:extLst>
      <p:ext uri="{BB962C8B-B14F-4D97-AF65-F5344CB8AC3E}">
        <p14:creationId xmlns:p14="http://schemas.microsoft.com/office/powerpoint/2010/main" val="36513565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C7DD88E5-A405-4995-94D9-7E33D5B08635}"/>
              </a:ext>
            </a:extLst>
          </p:cNvPr>
          <p:cNvSpPr>
            <a:spLocks noGrp="1"/>
          </p:cNvSpPr>
          <p:nvPr>
            <p:ph idx="1"/>
          </p:nvPr>
        </p:nvSpPr>
        <p:spPr>
          <a:xfrm>
            <a:off x="1324431" y="871537"/>
            <a:ext cx="10337685" cy="5304930"/>
          </a:xfrm>
        </p:spPr>
        <p:txBody>
          <a:bodyPr/>
          <a:lstStyle/>
          <a:p>
            <a:r>
              <a:rPr lang="zh-CN" altLang="en-US" sz="3600" dirty="0">
                <a:solidFill>
                  <a:srgbClr val="0099CC"/>
                </a:solidFill>
              </a:rPr>
              <a:t>二、 员工目标设置管理</a:t>
            </a:r>
            <a:endParaRPr lang="en-US" altLang="zh-CN" sz="3600" dirty="0">
              <a:solidFill>
                <a:srgbClr val="0099CC"/>
              </a:solidFill>
            </a:endParaRPr>
          </a:p>
          <a:p>
            <a:r>
              <a:rPr lang="zh-CN" altLang="en-US" dirty="0"/>
              <a:t>      在实践中</a:t>
            </a:r>
            <a:r>
              <a:rPr lang="en-US" altLang="zh-CN" dirty="0"/>
              <a:t>,</a:t>
            </a:r>
            <a:r>
              <a:rPr lang="zh-CN" altLang="en-US" dirty="0"/>
              <a:t>大量的证据支持目标设置理论 </a:t>
            </a:r>
            <a:r>
              <a:rPr lang="en-US" altLang="zh-CN" dirty="0"/>
              <a:t>( goal  setting  theory).</a:t>
            </a:r>
          </a:p>
          <a:p>
            <a:r>
              <a:rPr lang="zh-CN" altLang="en-US" dirty="0"/>
              <a:t>      目标设置管理强调的重点在于把组织的整体目标分解为组织单元的或个人的具体</a:t>
            </a:r>
            <a:r>
              <a:rPr lang="zh-CN" altLang="en-US" dirty="0" smtClean="0"/>
              <a:t>目标</a:t>
            </a:r>
            <a:r>
              <a:rPr lang="en-US" altLang="zh-CN" dirty="0"/>
              <a:t>,</a:t>
            </a:r>
          </a:p>
          <a:p>
            <a:r>
              <a:rPr lang="zh-CN" altLang="en-US" dirty="0"/>
              <a:t>      目标设置管理计划由四个组成部分</a:t>
            </a:r>
            <a:r>
              <a:rPr lang="en-US" altLang="zh-CN" dirty="0"/>
              <a:t>:</a:t>
            </a:r>
            <a:r>
              <a:rPr lang="zh-CN" altLang="en-US" dirty="0"/>
              <a:t>目标细分、参与决策、明确时间期限、　 </a:t>
            </a:r>
            <a:endParaRPr lang="en-US" altLang="zh-CN" dirty="0"/>
          </a:p>
          <a:p>
            <a:r>
              <a:rPr lang="zh-CN" altLang="en-US" dirty="0"/>
              <a:t>      目标设置管理的目标并非单方面由上级制定然后分派给下属</a:t>
            </a:r>
            <a:r>
              <a:rPr lang="en-US" altLang="zh-CN" dirty="0"/>
              <a:t>,</a:t>
            </a:r>
            <a:r>
              <a:rPr lang="zh-CN" altLang="en-US" dirty="0"/>
              <a:t>而是用员工参与制定的 目标来取代强加的目标</a:t>
            </a:r>
            <a:r>
              <a:rPr lang="en-US" altLang="zh-CN" dirty="0"/>
              <a:t>,</a:t>
            </a:r>
            <a:r>
              <a:rPr lang="zh-CN" altLang="en-US" dirty="0"/>
              <a:t>上下级共同参与选择目标</a:t>
            </a:r>
            <a:r>
              <a:rPr lang="en-US" altLang="zh-CN" dirty="0"/>
              <a:t>,</a:t>
            </a:r>
            <a:r>
              <a:rPr lang="zh-CN" altLang="en-US" dirty="0"/>
              <a:t>并在如何衡量上达成一致</a:t>
            </a:r>
            <a:r>
              <a:rPr lang="en-US" altLang="zh-CN" dirty="0"/>
              <a:t>.</a:t>
            </a:r>
          </a:p>
          <a:p>
            <a:r>
              <a:rPr lang="zh-CN" altLang="en-US" dirty="0"/>
              <a:t>      目标设置管理的最后一个内容是绩效反馈</a:t>
            </a:r>
            <a:r>
              <a:rPr lang="en-US" altLang="zh-CN" dirty="0"/>
              <a:t>.</a:t>
            </a:r>
            <a:endParaRPr lang="zh-CN" altLang="en-US" dirty="0"/>
          </a:p>
        </p:txBody>
      </p:sp>
    </p:spTree>
    <p:extLst>
      <p:ext uri="{BB962C8B-B14F-4D97-AF65-F5344CB8AC3E}">
        <p14:creationId xmlns:p14="http://schemas.microsoft.com/office/powerpoint/2010/main" val="9749431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D237587-BA57-4746-B33C-9591FFE3EE8E}"/>
              </a:ext>
            </a:extLst>
          </p:cNvPr>
          <p:cNvSpPr>
            <a:spLocks noGrp="1"/>
          </p:cNvSpPr>
          <p:nvPr>
            <p:ph type="title"/>
          </p:nvPr>
        </p:nvSpPr>
        <p:spPr/>
        <p:txBody>
          <a:bodyPr/>
          <a:lstStyle/>
          <a:p>
            <a:r>
              <a:rPr lang="zh-CN" altLang="en-US" dirty="0"/>
              <a:t>三、 员工薪酬制度　 </a:t>
            </a:r>
          </a:p>
        </p:txBody>
      </p:sp>
      <p:sp>
        <p:nvSpPr>
          <p:cNvPr id="3" name="内容占位符 2">
            <a:extLst>
              <a:ext uri="{FF2B5EF4-FFF2-40B4-BE49-F238E27FC236}">
                <a16:creationId xmlns="" xmlns:a16="http://schemas.microsoft.com/office/drawing/2014/main" id="{11815439-0775-4845-8891-F83314327BB2}"/>
              </a:ext>
            </a:extLst>
          </p:cNvPr>
          <p:cNvSpPr>
            <a:spLocks noGrp="1"/>
          </p:cNvSpPr>
          <p:nvPr>
            <p:ph idx="1"/>
          </p:nvPr>
        </p:nvSpPr>
        <p:spPr/>
        <p:txBody>
          <a:bodyPr/>
          <a:lstStyle/>
          <a:p>
            <a:r>
              <a:rPr lang="zh-CN" altLang="en-US" sz="2400" b="1" dirty="0"/>
              <a:t>      １ 灵活的基本工资方案</a:t>
            </a:r>
            <a:endParaRPr lang="en-US" altLang="zh-CN" sz="2400" b="1" dirty="0"/>
          </a:p>
          <a:p>
            <a:r>
              <a:rPr lang="en-US" altLang="zh-CN" sz="2400" b="1" dirty="0"/>
              <a:t>     </a:t>
            </a:r>
            <a:r>
              <a:rPr lang="zh-CN" altLang="en-US" sz="2400" b="1" dirty="0"/>
              <a:t> </a:t>
            </a:r>
            <a:r>
              <a:rPr lang="en-US" altLang="zh-CN" dirty="0"/>
              <a:t>( </a:t>
            </a:r>
            <a:r>
              <a:rPr lang="zh-CN" altLang="en-US" dirty="0"/>
              <a:t>１</a:t>
            </a:r>
            <a:r>
              <a:rPr lang="en-US" altLang="zh-CN" dirty="0"/>
              <a:t>)</a:t>
            </a:r>
            <a:r>
              <a:rPr lang="zh-CN" altLang="en-US" dirty="0"/>
              <a:t>基于岗位的技能工资制</a:t>
            </a:r>
            <a:r>
              <a:rPr lang="en-US" altLang="zh-CN" dirty="0"/>
              <a:t>.</a:t>
            </a:r>
            <a:r>
              <a:rPr lang="zh-CN" altLang="en-US" dirty="0"/>
              <a:t> </a:t>
            </a:r>
            <a:r>
              <a:rPr lang="en-US" altLang="zh-CN" dirty="0"/>
              <a:t>( </a:t>
            </a:r>
            <a:r>
              <a:rPr lang="zh-CN" altLang="en-US" dirty="0"/>
              <a:t>２</a:t>
            </a:r>
            <a:r>
              <a:rPr lang="en-US" altLang="zh-CN" dirty="0"/>
              <a:t>)</a:t>
            </a:r>
            <a:r>
              <a:rPr lang="zh-CN" altLang="en-US" dirty="0"/>
              <a:t>绩效薪金制</a:t>
            </a:r>
            <a:r>
              <a:rPr lang="en-US" altLang="zh-CN" dirty="0"/>
              <a:t>.</a:t>
            </a:r>
          </a:p>
          <a:p>
            <a:r>
              <a:rPr lang="zh-CN" altLang="en-US" sz="2400" b="1" dirty="0"/>
              <a:t>      ２ 有效的奖金制度</a:t>
            </a:r>
            <a:endParaRPr lang="en-US" altLang="zh-CN" sz="2400" b="1" dirty="0"/>
          </a:p>
          <a:p>
            <a:r>
              <a:rPr lang="en-US" altLang="zh-CN" sz="2400" b="1" dirty="0"/>
              <a:t>      </a:t>
            </a:r>
            <a:r>
              <a:rPr lang="en-US" altLang="zh-CN" dirty="0"/>
              <a:t>( </a:t>
            </a:r>
            <a:r>
              <a:rPr lang="zh-CN" altLang="en-US" dirty="0"/>
              <a:t>１</a:t>
            </a:r>
            <a:r>
              <a:rPr lang="en-US" altLang="zh-CN" dirty="0"/>
              <a:t>)</a:t>
            </a:r>
            <a:r>
              <a:rPr lang="zh-CN" altLang="en-US" dirty="0"/>
              <a:t>割断奖金与权力之间的 “脐带”</a:t>
            </a:r>
            <a:r>
              <a:rPr lang="en-US" altLang="zh-CN" dirty="0"/>
              <a:t>.</a:t>
            </a:r>
            <a:r>
              <a:rPr lang="zh-CN" altLang="en-US" dirty="0"/>
              <a:t> </a:t>
            </a:r>
            <a:r>
              <a:rPr lang="en-US" altLang="zh-CN" dirty="0"/>
              <a:t>( </a:t>
            </a:r>
            <a:r>
              <a:rPr lang="zh-CN" altLang="en-US" dirty="0"/>
              <a:t>２</a:t>
            </a:r>
            <a:r>
              <a:rPr lang="en-US" altLang="zh-CN" dirty="0"/>
              <a:t>)</a:t>
            </a:r>
            <a:r>
              <a:rPr lang="zh-CN" altLang="en-US" dirty="0"/>
              <a:t>奖金可逆性</a:t>
            </a:r>
            <a:r>
              <a:rPr lang="en-US" altLang="zh-CN" dirty="0"/>
              <a:t>.</a:t>
            </a:r>
          </a:p>
          <a:p>
            <a:r>
              <a:rPr lang="zh-CN" altLang="en-US" sz="2400" b="1" dirty="0"/>
              <a:t>      ３ 弹性的福利制度 </a:t>
            </a:r>
            <a:endParaRPr lang="en-US" altLang="zh-CN" sz="2400" b="1" dirty="0"/>
          </a:p>
          <a:p>
            <a:r>
              <a:rPr lang="zh-CN" altLang="en-US" sz="2400" b="1" dirty="0"/>
              <a:t>      ４ 补充性的津贴制度 </a:t>
            </a:r>
            <a:endParaRPr lang="en-US" altLang="zh-CN" sz="2400" b="1" dirty="0"/>
          </a:p>
          <a:p>
            <a:r>
              <a:rPr lang="en-US" altLang="zh-CN" sz="2400" b="1" dirty="0"/>
              <a:t>       </a:t>
            </a:r>
            <a:r>
              <a:rPr lang="en-US" altLang="zh-CN" dirty="0"/>
              <a:t>( </a:t>
            </a:r>
            <a:r>
              <a:rPr lang="zh-CN" altLang="en-US" dirty="0"/>
              <a:t>１</a:t>
            </a:r>
            <a:r>
              <a:rPr lang="en-US" altLang="zh-CN" dirty="0"/>
              <a:t>)</a:t>
            </a:r>
            <a:r>
              <a:rPr lang="zh-CN" altLang="en-US" dirty="0"/>
              <a:t>长期工作津贴</a:t>
            </a:r>
            <a:r>
              <a:rPr lang="en-US" altLang="zh-CN" dirty="0"/>
              <a:t>.</a:t>
            </a:r>
            <a:r>
              <a:rPr lang="zh-CN" altLang="en-US" dirty="0"/>
              <a:t> </a:t>
            </a:r>
            <a:r>
              <a:rPr lang="en-US" altLang="zh-CN" dirty="0"/>
              <a:t>( </a:t>
            </a:r>
            <a:r>
              <a:rPr lang="zh-CN" altLang="en-US" dirty="0"/>
              <a:t>２</a:t>
            </a:r>
            <a:r>
              <a:rPr lang="en-US" altLang="zh-CN" dirty="0"/>
              <a:t>)</a:t>
            </a:r>
            <a:r>
              <a:rPr lang="zh-CN" altLang="en-US" dirty="0"/>
              <a:t>签约津贴</a:t>
            </a:r>
            <a:r>
              <a:rPr lang="en-US" altLang="zh-CN" dirty="0"/>
              <a:t> ( </a:t>
            </a:r>
            <a:r>
              <a:rPr lang="zh-CN" altLang="en-US" dirty="0"/>
              <a:t>３</a:t>
            </a:r>
            <a:r>
              <a:rPr lang="en-US" altLang="zh-CN" dirty="0"/>
              <a:t>)</a:t>
            </a:r>
            <a:r>
              <a:rPr lang="zh-CN" altLang="en-US" dirty="0"/>
              <a:t>岗位津贴</a:t>
            </a:r>
            <a:r>
              <a:rPr lang="en-US" altLang="zh-CN" dirty="0"/>
              <a:t>.</a:t>
            </a:r>
            <a:r>
              <a:rPr lang="zh-CN" altLang="en-US" dirty="0"/>
              <a:t> </a:t>
            </a:r>
            <a:r>
              <a:rPr lang="en-US" altLang="zh-CN" dirty="0"/>
              <a:t>( </a:t>
            </a:r>
            <a:r>
              <a:rPr lang="zh-CN" altLang="en-US" dirty="0"/>
              <a:t>４</a:t>
            </a:r>
            <a:r>
              <a:rPr lang="en-US" altLang="zh-CN" dirty="0"/>
              <a:t>)</a:t>
            </a:r>
            <a:r>
              <a:rPr lang="zh-CN" altLang="en-US" dirty="0"/>
              <a:t>技术津贴</a:t>
            </a:r>
            <a:r>
              <a:rPr lang="en-US" altLang="zh-CN" dirty="0"/>
              <a:t>.</a:t>
            </a:r>
            <a:endParaRPr lang="zh-CN" altLang="en-US" dirty="0"/>
          </a:p>
        </p:txBody>
      </p:sp>
    </p:spTree>
    <p:extLst>
      <p:ext uri="{BB962C8B-B14F-4D97-AF65-F5344CB8AC3E}">
        <p14:creationId xmlns:p14="http://schemas.microsoft.com/office/powerpoint/2010/main" val="14813338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D5B303-7045-4A11-A3FB-4382342F1902}"/>
              </a:ext>
            </a:extLst>
          </p:cNvPr>
          <p:cNvSpPr>
            <a:spLocks noGrp="1"/>
          </p:cNvSpPr>
          <p:nvPr>
            <p:ph type="title"/>
          </p:nvPr>
        </p:nvSpPr>
        <p:spPr>
          <a:xfrm>
            <a:off x="1324432" y="383688"/>
            <a:ext cx="10134151" cy="796011"/>
          </a:xfrm>
        </p:spPr>
        <p:txBody>
          <a:bodyPr/>
          <a:lstStyle/>
          <a:p>
            <a:r>
              <a:rPr lang="zh-CN" altLang="en-US" dirty="0"/>
              <a:t>四、 工作设计</a:t>
            </a:r>
          </a:p>
        </p:txBody>
      </p:sp>
      <p:sp>
        <p:nvSpPr>
          <p:cNvPr id="3" name="内容占位符 2">
            <a:extLst>
              <a:ext uri="{FF2B5EF4-FFF2-40B4-BE49-F238E27FC236}">
                <a16:creationId xmlns="" xmlns:a16="http://schemas.microsoft.com/office/drawing/2014/main" id="{68130AE8-FD14-478C-9874-E18B5524A7AE}"/>
              </a:ext>
            </a:extLst>
          </p:cNvPr>
          <p:cNvSpPr>
            <a:spLocks noGrp="1"/>
          </p:cNvSpPr>
          <p:nvPr>
            <p:ph idx="1"/>
          </p:nvPr>
        </p:nvSpPr>
        <p:spPr>
          <a:xfrm>
            <a:off x="1324431" y="1137495"/>
            <a:ext cx="10351753" cy="4476255"/>
          </a:xfrm>
        </p:spPr>
        <p:txBody>
          <a:bodyPr>
            <a:noAutofit/>
          </a:bodyPr>
          <a:lstStyle/>
          <a:p>
            <a:r>
              <a:rPr lang="zh-CN" altLang="en-US" sz="2800" dirty="0"/>
              <a:t>１ 工作特征模型 </a:t>
            </a:r>
            <a:endParaRPr lang="en-US" altLang="zh-CN" sz="2800" dirty="0"/>
          </a:p>
          <a:p>
            <a:r>
              <a:rPr lang="en-US" altLang="zh-CN" dirty="0"/>
              <a:t>       </a:t>
            </a:r>
            <a:r>
              <a:rPr lang="zh-CN" altLang="en-US" dirty="0"/>
              <a:t>哈佛大学教授哈克曼和奥德海姆 </a:t>
            </a:r>
            <a:r>
              <a:rPr lang="en-US" altLang="zh-CN" dirty="0"/>
              <a:t>(Ha </a:t>
            </a:r>
            <a:r>
              <a:rPr lang="en-US" altLang="zh-CN" dirty="0" err="1"/>
              <a:t>ckman&amp;Ol</a:t>
            </a:r>
            <a:r>
              <a:rPr lang="en-US" altLang="zh-CN" dirty="0"/>
              <a:t> </a:t>
            </a:r>
            <a:r>
              <a:rPr lang="en-US" altLang="zh-CN" dirty="0" err="1"/>
              <a:t>dham</a:t>
            </a:r>
            <a:r>
              <a:rPr lang="en-US" altLang="zh-CN" dirty="0"/>
              <a:t>)</a:t>
            </a:r>
            <a:r>
              <a:rPr lang="zh-CN" altLang="en-US" dirty="0"/>
              <a:t>根据任务特征提出了工作特 征模型</a:t>
            </a:r>
            <a:r>
              <a:rPr lang="en-US" altLang="zh-CN" dirty="0"/>
              <a:t>.</a:t>
            </a:r>
            <a:r>
              <a:rPr lang="zh-CN" altLang="en-US" dirty="0"/>
              <a:t>该模型由以下三部分组成</a:t>
            </a:r>
            <a:r>
              <a:rPr lang="en-US" altLang="zh-CN" dirty="0"/>
              <a:t>. </a:t>
            </a:r>
          </a:p>
          <a:p>
            <a:r>
              <a:rPr lang="en-US" altLang="zh-CN" b="1" dirty="0"/>
              <a:t>       ( </a:t>
            </a:r>
            <a:r>
              <a:rPr lang="zh-CN" altLang="en-US" b="1" dirty="0"/>
              <a:t>１</a:t>
            </a:r>
            <a:r>
              <a:rPr lang="en-US" altLang="zh-CN" b="1" dirty="0"/>
              <a:t>)</a:t>
            </a:r>
            <a:r>
              <a:rPr lang="zh-CN" altLang="en-US" b="1" dirty="0"/>
              <a:t>核心的工作特征</a:t>
            </a:r>
            <a:r>
              <a:rPr lang="en-US" altLang="zh-CN" b="1" dirty="0"/>
              <a:t>. </a:t>
            </a:r>
          </a:p>
          <a:p>
            <a:r>
              <a:rPr lang="en-US" altLang="zh-CN" dirty="0"/>
              <a:t>      ①</a:t>
            </a:r>
            <a:r>
              <a:rPr lang="zh-CN" altLang="en-US" dirty="0"/>
              <a:t>技能多样化 </a:t>
            </a:r>
            <a:r>
              <a:rPr lang="en-US" altLang="zh-CN" dirty="0"/>
              <a:t>( SV ):</a:t>
            </a:r>
            <a:r>
              <a:rPr lang="zh-CN" altLang="en-US" dirty="0"/>
              <a:t>一项工作中要求员工使用各种技能以完成不同类型的活动的 程度</a:t>
            </a:r>
            <a:r>
              <a:rPr lang="en-US" altLang="zh-CN" dirty="0"/>
              <a:t>.</a:t>
            </a:r>
          </a:p>
          <a:p>
            <a:r>
              <a:rPr lang="zh-CN" altLang="en-US" dirty="0"/>
              <a:t>      ②任务完整性 </a:t>
            </a:r>
            <a:r>
              <a:rPr lang="en-US" altLang="zh-CN" dirty="0"/>
              <a:t>( TI ):</a:t>
            </a:r>
            <a:r>
              <a:rPr lang="zh-CN" altLang="en-US" dirty="0"/>
              <a:t>一项工作中要求完成一件完整的、可辨识的作业的程度</a:t>
            </a:r>
            <a:r>
              <a:rPr lang="en-US" altLang="zh-CN" dirty="0"/>
              <a:t>.</a:t>
            </a:r>
          </a:p>
          <a:p>
            <a:r>
              <a:rPr lang="en-US" altLang="zh-CN" dirty="0"/>
              <a:t>      ③</a:t>
            </a:r>
            <a:r>
              <a:rPr lang="zh-CN" altLang="en-US" dirty="0"/>
              <a:t>任务意义 </a:t>
            </a:r>
            <a:r>
              <a:rPr lang="en-US" altLang="zh-CN" dirty="0"/>
              <a:t>( TS ):</a:t>
            </a:r>
            <a:r>
              <a:rPr lang="zh-CN" altLang="en-US" dirty="0"/>
              <a:t>一项工作对他人的生活或工作的影响程度</a:t>
            </a:r>
            <a:r>
              <a:rPr lang="en-US" altLang="zh-CN" dirty="0"/>
              <a:t>.</a:t>
            </a:r>
          </a:p>
          <a:p>
            <a:r>
              <a:rPr lang="en-US" altLang="zh-CN" dirty="0"/>
              <a:t>      ④</a:t>
            </a:r>
            <a:r>
              <a:rPr lang="zh-CN" altLang="en-US" dirty="0"/>
              <a:t>工作自主性 </a:t>
            </a:r>
            <a:r>
              <a:rPr lang="en-US" altLang="zh-CN" dirty="0"/>
              <a:t>( A ):</a:t>
            </a:r>
            <a:r>
              <a:rPr lang="zh-CN" altLang="en-US" dirty="0"/>
              <a:t>一项工作中员工在内容、程序方面拥有多大自主权</a:t>
            </a:r>
            <a:r>
              <a:rPr lang="en-US" altLang="zh-CN" dirty="0"/>
              <a:t>. </a:t>
            </a:r>
          </a:p>
          <a:p>
            <a:r>
              <a:rPr lang="en-US" altLang="zh-CN" dirty="0"/>
              <a:t>      ⑤</a:t>
            </a:r>
            <a:r>
              <a:rPr lang="zh-CN" altLang="en-US" dirty="0"/>
              <a:t>反馈 </a:t>
            </a:r>
            <a:r>
              <a:rPr lang="en-US" altLang="zh-CN" dirty="0"/>
              <a:t>( F ):</a:t>
            </a:r>
            <a:r>
              <a:rPr lang="zh-CN" altLang="en-US" dirty="0"/>
              <a:t>员工完成任务后</a:t>
            </a:r>
            <a:r>
              <a:rPr lang="en-US" altLang="zh-CN" dirty="0"/>
              <a:t>,</a:t>
            </a:r>
            <a:r>
              <a:rPr lang="zh-CN" altLang="en-US" dirty="0"/>
              <a:t>了解自己工作绩效的程度</a:t>
            </a:r>
            <a:r>
              <a:rPr lang="en-US" altLang="zh-CN" dirty="0"/>
              <a:t>. </a:t>
            </a:r>
            <a:r>
              <a:rPr lang="zh-CN" altLang="en-US" dirty="0"/>
              <a:t>哈克曼和奥德海姆将上述五个工作特征加以综合</a:t>
            </a:r>
            <a:r>
              <a:rPr lang="en-US" altLang="zh-CN" dirty="0"/>
              <a:t>,</a:t>
            </a:r>
            <a:r>
              <a:rPr lang="zh-CN" altLang="en-US" dirty="0"/>
              <a:t>得出一个预测指数</a:t>
            </a:r>
            <a:r>
              <a:rPr lang="en-US" altLang="zh-CN" dirty="0"/>
              <a:t>,</a:t>
            </a:r>
            <a:r>
              <a:rPr lang="zh-CN" altLang="en-US" dirty="0"/>
              <a:t>称为激励的潜 在分数 </a:t>
            </a:r>
            <a:r>
              <a:rPr lang="en-US" altLang="zh-CN" dirty="0"/>
              <a:t>( MPS ),</a:t>
            </a:r>
            <a:r>
              <a:rPr lang="zh-CN" altLang="en-US" dirty="0"/>
              <a:t>其计算方法如下</a:t>
            </a:r>
            <a:r>
              <a:rPr lang="en-US" altLang="zh-CN" dirty="0"/>
              <a:t>:</a:t>
            </a:r>
          </a:p>
          <a:p>
            <a:r>
              <a:rPr lang="en-US" altLang="zh-CN" dirty="0"/>
              <a:t>                    MPS </a:t>
            </a:r>
            <a:r>
              <a:rPr lang="zh-CN" altLang="en-US" dirty="0"/>
              <a:t>＝</a:t>
            </a:r>
            <a:r>
              <a:rPr lang="en-US" altLang="zh-CN" dirty="0"/>
              <a:t>[( SV</a:t>
            </a:r>
            <a:r>
              <a:rPr lang="zh-CN" altLang="en-US" dirty="0"/>
              <a:t>＋ </a:t>
            </a:r>
            <a:r>
              <a:rPr lang="en-US" altLang="zh-CN" dirty="0"/>
              <a:t>TI</a:t>
            </a:r>
            <a:r>
              <a:rPr lang="zh-CN" altLang="en-US" dirty="0"/>
              <a:t>＋ </a:t>
            </a:r>
            <a:r>
              <a:rPr lang="en-US" altLang="zh-CN" dirty="0"/>
              <a:t>TS )/</a:t>
            </a:r>
            <a:r>
              <a:rPr lang="zh-CN" altLang="en-US" dirty="0"/>
              <a:t>３</a:t>
            </a:r>
            <a:r>
              <a:rPr lang="en-US" altLang="zh-CN" dirty="0"/>
              <a:t>]·A ·</a:t>
            </a:r>
            <a:r>
              <a:rPr lang="zh-CN" altLang="en-US" dirty="0"/>
              <a:t> </a:t>
            </a:r>
            <a:r>
              <a:rPr lang="en-US" altLang="zh-CN" dirty="0"/>
              <a:t>F                                          ( </a:t>
            </a:r>
            <a:r>
              <a:rPr lang="zh-CN" altLang="en-US" dirty="0"/>
              <a:t>７</a:t>
            </a:r>
            <a:r>
              <a:rPr lang="en-US" altLang="zh-CN" dirty="0"/>
              <a:t>-</a:t>
            </a:r>
            <a:r>
              <a:rPr lang="zh-CN" altLang="en-US" dirty="0"/>
              <a:t> ４</a:t>
            </a:r>
            <a:r>
              <a:rPr lang="en-US" altLang="zh-CN" dirty="0"/>
              <a:t>) </a:t>
            </a:r>
            <a:endParaRPr lang="zh-CN" altLang="en-US" dirty="0"/>
          </a:p>
        </p:txBody>
      </p:sp>
    </p:spTree>
    <p:extLst>
      <p:ext uri="{BB962C8B-B14F-4D97-AF65-F5344CB8AC3E}">
        <p14:creationId xmlns:p14="http://schemas.microsoft.com/office/powerpoint/2010/main" val="13332738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810894DA-2C4E-4D15-AF37-F3FF0D59DFA4}"/>
              </a:ext>
            </a:extLst>
          </p:cNvPr>
          <p:cNvSpPr>
            <a:spLocks noGrp="1"/>
          </p:cNvSpPr>
          <p:nvPr>
            <p:ph idx="1"/>
          </p:nvPr>
        </p:nvSpPr>
        <p:spPr/>
        <p:txBody>
          <a:bodyPr/>
          <a:lstStyle/>
          <a:p>
            <a:r>
              <a:rPr lang="en-US" altLang="zh-CN" b="1" dirty="0"/>
              <a:t>( </a:t>
            </a:r>
            <a:r>
              <a:rPr lang="zh-CN" altLang="en-US" b="1" dirty="0"/>
              <a:t>２</a:t>
            </a:r>
            <a:r>
              <a:rPr lang="en-US" altLang="zh-CN" b="1" dirty="0"/>
              <a:t>)</a:t>
            </a:r>
            <a:r>
              <a:rPr lang="zh-CN" altLang="en-US" b="1" dirty="0"/>
              <a:t>关键的心理状态</a:t>
            </a:r>
            <a:r>
              <a:rPr lang="en-US" altLang="zh-CN" b="1" dirty="0"/>
              <a:t>. </a:t>
            </a:r>
          </a:p>
          <a:p>
            <a:r>
              <a:rPr lang="en-US" altLang="zh-CN" dirty="0"/>
              <a:t>       </a:t>
            </a:r>
            <a:r>
              <a:rPr lang="zh-CN" altLang="en-US" dirty="0"/>
              <a:t>要激发员工的积极性</a:t>
            </a:r>
            <a:r>
              <a:rPr lang="en-US" altLang="zh-CN" dirty="0"/>
              <a:t>,</a:t>
            </a:r>
            <a:r>
              <a:rPr lang="zh-CN" altLang="en-US" dirty="0"/>
              <a:t>使其对工作产生满意感</a:t>
            </a:r>
            <a:r>
              <a:rPr lang="en-US" altLang="zh-CN" dirty="0"/>
              <a:t>,</a:t>
            </a:r>
            <a:r>
              <a:rPr lang="zh-CN" altLang="en-US" dirty="0"/>
              <a:t>员工应具备三个关键心理状态</a:t>
            </a:r>
            <a:r>
              <a:rPr lang="en-US" altLang="zh-CN" dirty="0"/>
              <a:t>.</a:t>
            </a:r>
          </a:p>
          <a:p>
            <a:r>
              <a:rPr lang="en-US" altLang="zh-CN" dirty="0"/>
              <a:t>       ① </a:t>
            </a:r>
            <a:r>
              <a:rPr lang="zh-CN" altLang="en-US" dirty="0"/>
              <a:t>必须体验到所从事的工作具有重要意义</a:t>
            </a:r>
            <a:r>
              <a:rPr lang="en-US" altLang="zh-CN" dirty="0"/>
              <a:t>. </a:t>
            </a:r>
          </a:p>
          <a:p>
            <a:r>
              <a:rPr lang="en-US" altLang="zh-CN" dirty="0"/>
              <a:t>       ② </a:t>
            </a:r>
            <a:r>
              <a:rPr lang="zh-CN" altLang="en-US" dirty="0"/>
              <a:t>要提高工作动机和满意度</a:t>
            </a:r>
            <a:r>
              <a:rPr lang="en-US" altLang="zh-CN" dirty="0"/>
              <a:t>,</a:t>
            </a:r>
            <a:r>
              <a:rPr lang="zh-CN" altLang="en-US" dirty="0"/>
              <a:t>员工必须体验到他对工作及其结果负有个人责任</a:t>
            </a:r>
            <a:r>
              <a:rPr lang="en-US" altLang="zh-CN" dirty="0"/>
              <a:t>.</a:t>
            </a:r>
          </a:p>
          <a:p>
            <a:r>
              <a:rPr lang="en-US" altLang="zh-CN" dirty="0"/>
              <a:t>       ③ </a:t>
            </a:r>
            <a:r>
              <a:rPr lang="zh-CN" altLang="en-US" dirty="0"/>
              <a:t>能够及时了解工作的进展情况和实际结果</a:t>
            </a:r>
            <a:r>
              <a:rPr lang="en-US" altLang="zh-CN" dirty="0"/>
              <a:t>. </a:t>
            </a:r>
          </a:p>
          <a:p>
            <a:r>
              <a:rPr lang="en-US" altLang="zh-CN" b="1" dirty="0"/>
              <a:t>( </a:t>
            </a:r>
            <a:r>
              <a:rPr lang="zh-CN" altLang="en-US" b="1" dirty="0"/>
              <a:t>３</a:t>
            </a:r>
            <a:r>
              <a:rPr lang="en-US" altLang="zh-CN" b="1" dirty="0"/>
              <a:t>)</a:t>
            </a:r>
            <a:r>
              <a:rPr lang="zh-CN" altLang="en-US" b="1" dirty="0"/>
              <a:t>个人和工作的结果</a:t>
            </a:r>
            <a:r>
              <a:rPr lang="en-US" altLang="zh-CN" b="1" dirty="0"/>
              <a:t>.</a:t>
            </a:r>
          </a:p>
          <a:p>
            <a:r>
              <a:rPr lang="en-US" altLang="zh-CN" dirty="0"/>
              <a:t>      </a:t>
            </a:r>
            <a:r>
              <a:rPr lang="zh-CN" altLang="en-US" dirty="0"/>
              <a:t>上述五种核心的工作特征会引起三个关键的心理状态</a:t>
            </a:r>
            <a:r>
              <a:rPr lang="en-US" altLang="zh-CN" dirty="0"/>
              <a:t>,</a:t>
            </a:r>
            <a:r>
              <a:rPr lang="zh-CN" altLang="en-US" dirty="0"/>
              <a:t>而这 些心理状态将会导致一定的个人结果和工作结果</a:t>
            </a:r>
            <a:r>
              <a:rPr lang="en-US" altLang="zh-CN" dirty="0"/>
              <a:t>.</a:t>
            </a:r>
            <a:r>
              <a:rPr lang="zh-CN" altLang="en-US" dirty="0"/>
              <a:t>个人结果包括高度的内在工作动机和对 工作的高度满意感</a:t>
            </a:r>
            <a:r>
              <a:rPr lang="en-US" altLang="zh-CN" dirty="0"/>
              <a:t>.</a:t>
            </a:r>
            <a:r>
              <a:rPr lang="zh-CN" altLang="en-US" dirty="0"/>
              <a:t>工作结果包括高质量的工作绩效和较低的缺勤率和流动率</a:t>
            </a:r>
            <a:r>
              <a:rPr lang="en-US" altLang="zh-CN" dirty="0"/>
              <a:t>. </a:t>
            </a:r>
            <a:endParaRPr lang="zh-CN" altLang="en-US" dirty="0"/>
          </a:p>
        </p:txBody>
      </p:sp>
    </p:spTree>
    <p:extLst>
      <p:ext uri="{BB962C8B-B14F-4D97-AF65-F5344CB8AC3E}">
        <p14:creationId xmlns:p14="http://schemas.microsoft.com/office/powerpoint/2010/main" val="383246129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AC3B4D87-7888-40C6-87DC-A65487A29202}"/>
              </a:ext>
            </a:extLst>
          </p:cNvPr>
          <p:cNvSpPr>
            <a:spLocks noGrp="1"/>
          </p:cNvSpPr>
          <p:nvPr>
            <p:ph idx="1"/>
          </p:nvPr>
        </p:nvSpPr>
        <p:spPr/>
        <p:txBody>
          <a:bodyPr/>
          <a:lstStyle/>
          <a:p>
            <a:r>
              <a:rPr lang="zh-CN" altLang="en-US" sz="2800" dirty="0"/>
              <a:t>２ 工作再设计 </a:t>
            </a:r>
            <a:endParaRPr lang="en-US" altLang="zh-CN" sz="2800" dirty="0"/>
          </a:p>
          <a:p>
            <a:r>
              <a:rPr lang="en-US" altLang="zh-CN" dirty="0"/>
              <a:t>       </a:t>
            </a:r>
            <a:r>
              <a:rPr lang="zh-CN" altLang="en-US" dirty="0"/>
              <a:t>如果管理者希望重新设计或改变员工现有工作任务</a:t>
            </a:r>
            <a:r>
              <a:rPr lang="en-US" altLang="zh-CN" dirty="0"/>
              <a:t>,</a:t>
            </a:r>
            <a:r>
              <a:rPr lang="zh-CN" altLang="en-US" dirty="0"/>
              <a:t>有以下几种方案可供选择</a:t>
            </a:r>
            <a:r>
              <a:rPr lang="en-US" altLang="zh-CN" dirty="0"/>
              <a:t>:</a:t>
            </a:r>
            <a:r>
              <a:rPr lang="zh-CN" altLang="en-US" dirty="0"/>
              <a:t> </a:t>
            </a:r>
            <a:endParaRPr lang="en-US" altLang="zh-CN" dirty="0"/>
          </a:p>
          <a:p>
            <a:r>
              <a:rPr lang="en-US" altLang="zh-CN" dirty="0"/>
              <a:t>       ( </a:t>
            </a:r>
            <a:r>
              <a:rPr lang="zh-CN" altLang="en-US" dirty="0"/>
              <a:t>１</a:t>
            </a:r>
            <a:r>
              <a:rPr lang="en-US" altLang="zh-CN" dirty="0"/>
              <a:t>)</a:t>
            </a:r>
            <a:r>
              <a:rPr lang="zh-CN" altLang="en-US" dirty="0"/>
              <a:t>工作轮换</a:t>
            </a:r>
            <a:r>
              <a:rPr lang="en-US" altLang="zh-CN" dirty="0"/>
              <a:t>.</a:t>
            </a:r>
            <a:r>
              <a:rPr lang="zh-CN" altLang="en-US" dirty="0"/>
              <a:t> </a:t>
            </a:r>
            <a:endParaRPr lang="en-US" altLang="zh-CN" dirty="0"/>
          </a:p>
          <a:p>
            <a:r>
              <a:rPr lang="en-US" altLang="zh-CN" dirty="0"/>
              <a:t>       ( </a:t>
            </a:r>
            <a:r>
              <a:rPr lang="zh-CN" altLang="en-US" dirty="0"/>
              <a:t>２</a:t>
            </a:r>
            <a:r>
              <a:rPr lang="en-US" altLang="zh-CN" dirty="0"/>
              <a:t>)</a:t>
            </a:r>
            <a:r>
              <a:rPr lang="zh-CN" altLang="en-US" dirty="0"/>
              <a:t>工作扩大化</a:t>
            </a:r>
            <a:r>
              <a:rPr lang="en-US" altLang="zh-CN" dirty="0"/>
              <a:t>.</a:t>
            </a:r>
            <a:r>
              <a:rPr lang="zh-CN" altLang="en-US" dirty="0"/>
              <a:t> </a:t>
            </a:r>
            <a:endParaRPr lang="en-US" altLang="zh-CN" dirty="0"/>
          </a:p>
          <a:p>
            <a:r>
              <a:rPr lang="en-US" altLang="zh-CN" dirty="0"/>
              <a:t>       ( </a:t>
            </a:r>
            <a:r>
              <a:rPr lang="zh-CN" altLang="en-US" dirty="0"/>
              <a:t>３</a:t>
            </a:r>
            <a:r>
              <a:rPr lang="en-US" altLang="zh-CN" dirty="0"/>
              <a:t>)</a:t>
            </a:r>
            <a:r>
              <a:rPr lang="zh-CN" altLang="en-US" dirty="0"/>
              <a:t>工作丰富化</a:t>
            </a:r>
            <a:r>
              <a:rPr lang="en-US" altLang="zh-CN" dirty="0"/>
              <a:t>.</a:t>
            </a:r>
          </a:p>
          <a:p>
            <a:r>
              <a:rPr lang="en-US" altLang="zh-CN" dirty="0"/>
              <a:t>      </a:t>
            </a:r>
            <a:r>
              <a:rPr lang="zh-CN" altLang="en-US" dirty="0"/>
              <a:t> </a:t>
            </a:r>
            <a:r>
              <a:rPr lang="en-US" altLang="zh-CN" dirty="0"/>
              <a:t>( </a:t>
            </a:r>
            <a:r>
              <a:rPr lang="zh-CN" altLang="en-US" dirty="0"/>
              <a:t>４</a:t>
            </a:r>
            <a:r>
              <a:rPr lang="en-US" altLang="zh-CN" dirty="0"/>
              <a:t>)</a:t>
            </a:r>
            <a:r>
              <a:rPr lang="zh-CN" altLang="en-US" dirty="0"/>
              <a:t>基于团队的工作设计</a:t>
            </a:r>
            <a:r>
              <a:rPr lang="en-US" altLang="zh-CN" dirty="0"/>
              <a:t>.</a:t>
            </a:r>
          </a:p>
          <a:p>
            <a:r>
              <a:rPr lang="en-US" altLang="zh-CN" dirty="0"/>
              <a:t>       ( </a:t>
            </a:r>
            <a:r>
              <a:rPr lang="zh-CN" altLang="en-US" dirty="0"/>
              <a:t>５</a:t>
            </a:r>
            <a:r>
              <a:rPr lang="en-US" altLang="zh-CN" dirty="0"/>
              <a:t>)</a:t>
            </a:r>
            <a:r>
              <a:rPr lang="zh-CN" altLang="en-US" dirty="0"/>
              <a:t>弹性工时</a:t>
            </a:r>
            <a:endParaRPr lang="en-US" altLang="zh-CN" dirty="0"/>
          </a:p>
          <a:p>
            <a:r>
              <a:rPr lang="en-US" altLang="zh-CN" dirty="0"/>
              <a:t>       ( </a:t>
            </a:r>
            <a:r>
              <a:rPr lang="zh-CN" altLang="en-US" dirty="0"/>
              <a:t>６</a:t>
            </a:r>
            <a:r>
              <a:rPr lang="en-US" altLang="zh-CN" dirty="0"/>
              <a:t>)</a:t>
            </a:r>
            <a:r>
              <a:rPr lang="zh-CN" altLang="en-US" dirty="0"/>
              <a:t>工作分担</a:t>
            </a:r>
            <a:r>
              <a:rPr lang="en-US" altLang="zh-CN" dirty="0"/>
              <a:t>.</a:t>
            </a:r>
          </a:p>
          <a:p>
            <a:r>
              <a:rPr lang="en-US" altLang="zh-CN" dirty="0"/>
              <a:t>      </a:t>
            </a:r>
            <a:r>
              <a:rPr lang="zh-CN" altLang="en-US" dirty="0"/>
              <a:t> </a:t>
            </a:r>
            <a:r>
              <a:rPr lang="en-US" altLang="zh-CN" dirty="0"/>
              <a:t>( </a:t>
            </a:r>
            <a:r>
              <a:rPr lang="zh-CN" altLang="en-US" dirty="0"/>
              <a:t>７</a:t>
            </a:r>
            <a:r>
              <a:rPr lang="en-US" altLang="zh-CN" dirty="0"/>
              <a:t>)</a:t>
            </a:r>
            <a:r>
              <a:rPr lang="zh-CN" altLang="en-US" dirty="0"/>
              <a:t>远程办公</a:t>
            </a:r>
            <a:r>
              <a:rPr lang="en-US" altLang="zh-CN" dirty="0"/>
              <a:t>.</a:t>
            </a:r>
            <a:endParaRPr lang="zh-CN" altLang="en-US" dirty="0"/>
          </a:p>
        </p:txBody>
      </p:sp>
    </p:spTree>
    <p:extLst>
      <p:ext uri="{BB962C8B-B14F-4D97-AF65-F5344CB8AC3E}">
        <p14:creationId xmlns:p14="http://schemas.microsoft.com/office/powerpoint/2010/main" val="29454565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 xmlns:a16="http://schemas.microsoft.com/office/drawing/2014/main" id="{6B33727F-366B-4875-9652-59305998111F}"/>
              </a:ext>
            </a:extLst>
          </p:cNvPr>
          <p:cNvSpPr>
            <a:spLocks noGrp="1"/>
          </p:cNvSpPr>
          <p:nvPr>
            <p:ph idx="1"/>
          </p:nvPr>
        </p:nvSpPr>
        <p:spPr/>
        <p:txBody>
          <a:bodyPr/>
          <a:lstStyle/>
          <a:p>
            <a:r>
              <a:rPr lang="zh-CN" altLang="en-US" sz="3600" dirty="0">
                <a:solidFill>
                  <a:srgbClr val="0099CC"/>
                </a:solidFill>
              </a:rPr>
              <a:t>　五、 员工持股计划</a:t>
            </a:r>
            <a:r>
              <a:rPr lang="zh-CN" altLang="en-US" dirty="0"/>
              <a:t>　</a:t>
            </a:r>
            <a:endParaRPr lang="en-US" altLang="zh-CN" dirty="0"/>
          </a:p>
          <a:p>
            <a:r>
              <a:rPr lang="en-US" altLang="zh-CN" dirty="0"/>
              <a:t>      </a:t>
            </a:r>
            <a:r>
              <a:rPr lang="zh-CN" altLang="en-US" dirty="0"/>
              <a:t> 员工持股计划 </a:t>
            </a:r>
            <a:r>
              <a:rPr lang="en-US" altLang="zh-CN" dirty="0"/>
              <a:t>( employee  stock  ownership plans, ESOP)</a:t>
            </a:r>
            <a:r>
              <a:rPr lang="zh-CN" altLang="en-US" dirty="0"/>
              <a:t>给予员工部分企业的股权</a:t>
            </a:r>
            <a:r>
              <a:rPr lang="en-US" altLang="zh-CN" dirty="0"/>
              <a:t>, </a:t>
            </a:r>
            <a:r>
              <a:rPr lang="zh-CN" altLang="en-US" dirty="0"/>
              <a:t>允许他们分享改进的利润绩效</a:t>
            </a:r>
            <a:r>
              <a:rPr lang="en-US" altLang="zh-CN" dirty="0"/>
              <a:t>.</a:t>
            </a:r>
            <a:r>
              <a:rPr lang="zh-CN" altLang="en-US" dirty="0"/>
              <a:t>相对而言</a:t>
            </a:r>
            <a:r>
              <a:rPr lang="en-US" altLang="zh-CN" dirty="0"/>
              <a:t>,</a:t>
            </a:r>
            <a:r>
              <a:rPr lang="zh-CN" altLang="en-US" dirty="0"/>
              <a:t>员工持股计划在小企业的管理中比较流行</a:t>
            </a:r>
            <a:r>
              <a:rPr lang="en-US" altLang="zh-CN" dirty="0"/>
              <a:t>,</a:t>
            </a:r>
            <a:r>
              <a:rPr lang="zh-CN" altLang="en-US" dirty="0"/>
              <a:t>但 也有大企业采用这种激励计划</a:t>
            </a:r>
            <a:r>
              <a:rPr lang="en-US" altLang="zh-CN" dirty="0"/>
              <a:t>.</a:t>
            </a:r>
            <a:r>
              <a:rPr lang="zh-CN" altLang="en-US" dirty="0"/>
              <a:t>员工持股计划实际上是公司以放弃股权的代价来提高生产 水平</a:t>
            </a:r>
            <a:r>
              <a:rPr lang="en-US" altLang="zh-CN" dirty="0"/>
              <a:t>.</a:t>
            </a:r>
            <a:r>
              <a:rPr lang="zh-CN" altLang="en-US" dirty="0"/>
              <a:t>绝大多数企业主管发现这种激励形式的效果很好</a:t>
            </a:r>
            <a:r>
              <a:rPr lang="en-US" altLang="zh-CN" dirty="0"/>
              <a:t>.</a:t>
            </a:r>
            <a:r>
              <a:rPr lang="zh-CN" altLang="en-US" dirty="0"/>
              <a:t>员工持股计划使员工更加努力工作</a:t>
            </a:r>
            <a:r>
              <a:rPr lang="en-US" altLang="zh-CN" dirty="0"/>
              <a:t>,</a:t>
            </a:r>
            <a:r>
              <a:rPr lang="zh-CN" altLang="en-US" dirty="0"/>
              <a:t>因为他们是所有者</a:t>
            </a:r>
            <a:r>
              <a:rPr lang="en-US" altLang="zh-CN" dirty="0"/>
              <a:t>,</a:t>
            </a:r>
            <a:r>
              <a:rPr lang="zh-CN" altLang="en-US" dirty="0"/>
              <a:t>要分担企业的盈亏</a:t>
            </a:r>
            <a:r>
              <a:rPr lang="en-US" altLang="zh-CN" dirty="0"/>
              <a:t>.</a:t>
            </a:r>
            <a:r>
              <a:rPr lang="zh-CN" altLang="en-US" dirty="0"/>
              <a:t>但要使这种激励计划有效进行</a:t>
            </a:r>
            <a:r>
              <a:rPr lang="en-US" altLang="zh-CN" dirty="0"/>
              <a:t>,</a:t>
            </a:r>
            <a:r>
              <a:rPr lang="zh-CN" altLang="en-US" dirty="0"/>
              <a:t>管理人员必 须向员工提供全面的公司财务资料</a:t>
            </a:r>
            <a:r>
              <a:rPr lang="en-US" altLang="zh-CN" dirty="0"/>
              <a:t>,</a:t>
            </a:r>
            <a:r>
              <a:rPr lang="zh-CN" altLang="en-US" dirty="0"/>
              <a:t>赋予他们参加主要决策的权力</a:t>
            </a:r>
            <a:r>
              <a:rPr lang="en-US" altLang="zh-CN" dirty="0"/>
              <a:t>,</a:t>
            </a:r>
            <a:r>
              <a:rPr lang="zh-CN" altLang="en-US" dirty="0"/>
              <a:t>以及给予他们包括选 举董事会成员在内的投票权</a:t>
            </a:r>
            <a:r>
              <a:rPr lang="en-US" altLang="zh-CN" dirty="0"/>
              <a:t>.</a:t>
            </a:r>
          </a:p>
          <a:p>
            <a:endParaRPr lang="zh-CN" altLang="en-US" dirty="0"/>
          </a:p>
        </p:txBody>
      </p:sp>
    </p:spTree>
    <p:extLst>
      <p:ext uri="{BB962C8B-B14F-4D97-AF65-F5344CB8AC3E}">
        <p14:creationId xmlns:p14="http://schemas.microsoft.com/office/powerpoint/2010/main" val="2375490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41BDD9-B732-43D0-B3A7-5FC231413F6A}"/>
              </a:ext>
            </a:extLst>
          </p:cNvPr>
          <p:cNvSpPr>
            <a:spLocks noGrp="1"/>
          </p:cNvSpPr>
          <p:nvPr>
            <p:ph type="title"/>
          </p:nvPr>
        </p:nvSpPr>
        <p:spPr/>
        <p:txBody>
          <a:bodyPr/>
          <a:lstStyle/>
          <a:p>
            <a:r>
              <a:rPr lang="zh-CN" altLang="en-US" dirty="0" smtClean="0"/>
              <a:t>谢谢！</a:t>
            </a:r>
            <a:endParaRPr lang="zh-CN" altLang="en-US" dirty="0"/>
          </a:p>
        </p:txBody>
      </p:sp>
    </p:spTree>
    <p:extLst>
      <p:ext uri="{BB962C8B-B14F-4D97-AF65-F5344CB8AC3E}">
        <p14:creationId xmlns:p14="http://schemas.microsoft.com/office/powerpoint/2010/main" val="32174847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 xmlns:a16="http://schemas.microsoft.com/office/drawing/2014/main" id="{7B717AAF-EF89-CA4A-9567-FF19DFDF16B7}"/>
              </a:ext>
            </a:extLst>
          </p:cNvPr>
          <p:cNvSpPr>
            <a:spLocks noGrp="1"/>
          </p:cNvSpPr>
          <p:nvPr>
            <p:ph type="title"/>
          </p:nvPr>
        </p:nvSpPr>
        <p:spPr>
          <a:xfrm>
            <a:off x="1324432" y="785416"/>
            <a:ext cx="10134151" cy="796011"/>
          </a:xfrm>
        </p:spPr>
        <p:txBody>
          <a:bodyPr/>
          <a:lstStyle/>
          <a:p>
            <a:r>
              <a:rPr lang="zh-CN" altLang="en-US"/>
              <a:t>二、 激励的过程</a:t>
            </a:r>
          </a:p>
        </p:txBody>
      </p:sp>
      <p:sp>
        <p:nvSpPr>
          <p:cNvPr id="2" name="内容占位符 1">
            <a:extLst>
              <a:ext uri="{FF2B5EF4-FFF2-40B4-BE49-F238E27FC236}">
                <a16:creationId xmlns="" xmlns:a16="http://schemas.microsoft.com/office/drawing/2014/main" id="{5DC50AE5-C22A-B044-8E38-2B895F4077E2}"/>
              </a:ext>
            </a:extLst>
          </p:cNvPr>
          <p:cNvSpPr>
            <a:spLocks noGrp="1"/>
          </p:cNvSpPr>
          <p:nvPr>
            <p:ph idx="1"/>
          </p:nvPr>
        </p:nvSpPr>
        <p:spPr/>
        <p:txBody>
          <a:bodyPr/>
          <a:lstStyle/>
          <a:p>
            <a:r>
              <a:rPr lang="zh-CN" altLang="en-US"/>
              <a:t>       人的行为是由动机引起的</a:t>
            </a:r>
            <a:r>
              <a:rPr lang="en-US" altLang="zh-CN"/>
              <a:t>,</a:t>
            </a:r>
            <a:r>
              <a:rPr lang="zh-CN" altLang="en-US"/>
              <a:t>动机的主要来源有两个</a:t>
            </a:r>
            <a:r>
              <a:rPr lang="en-US" altLang="zh-CN"/>
              <a:t>:</a:t>
            </a:r>
            <a:r>
              <a:rPr lang="zh-CN" altLang="en-US"/>
              <a:t>一个是内在原因</a:t>
            </a:r>
            <a:r>
              <a:rPr lang="en-US" altLang="zh-CN"/>
              <a:t>,</a:t>
            </a:r>
            <a:r>
              <a:rPr lang="zh-CN" altLang="en-US"/>
              <a:t>另一个是外在</a:t>
            </a:r>
          </a:p>
          <a:p>
            <a:r>
              <a:rPr lang="zh-CN" altLang="en-US"/>
              <a:t>原因</a:t>
            </a:r>
            <a:r>
              <a:rPr lang="en-US" altLang="zh-CN"/>
              <a:t>.</a:t>
            </a:r>
            <a:r>
              <a:rPr lang="zh-CN" altLang="en-US"/>
              <a:t>产生动机的内在原因是人自身有未满足的需要</a:t>
            </a:r>
            <a:r>
              <a:rPr lang="en-US" altLang="zh-CN"/>
              <a:t>.</a:t>
            </a:r>
            <a:r>
              <a:rPr lang="zh-CN" altLang="en-US"/>
              <a:t>这些需要包括衣、食、住、行等生</a:t>
            </a:r>
          </a:p>
          <a:p>
            <a:r>
              <a:rPr lang="zh-CN" altLang="en-US"/>
              <a:t>理上的需要</a:t>
            </a:r>
            <a:r>
              <a:rPr lang="en-US" altLang="zh-CN"/>
              <a:t>,</a:t>
            </a:r>
            <a:r>
              <a:rPr lang="zh-CN" altLang="en-US"/>
              <a:t>以及得到社会承认、友谊、赞扬等心理上的需要</a:t>
            </a:r>
            <a:r>
              <a:rPr lang="en-US" altLang="zh-CN"/>
              <a:t>.</a:t>
            </a:r>
            <a:r>
              <a:rPr lang="zh-CN" altLang="en-US"/>
              <a:t>未满足的内在需要正是整</a:t>
            </a:r>
          </a:p>
          <a:p>
            <a:r>
              <a:rPr lang="zh-CN" altLang="en-US"/>
              <a:t>个激励过程的起点</a:t>
            </a:r>
            <a:r>
              <a:rPr lang="en-US" altLang="zh-CN"/>
              <a:t>.</a:t>
            </a:r>
            <a:r>
              <a:rPr lang="zh-CN" altLang="en-US"/>
              <a:t>产生动机的外在原因是作用于人的自身的外在刺激</a:t>
            </a:r>
            <a:r>
              <a:rPr lang="en-US" altLang="zh-CN"/>
              <a:t>,</a:t>
            </a:r>
            <a:r>
              <a:rPr lang="zh-CN" altLang="en-US"/>
              <a:t>如食物的香味、</a:t>
            </a:r>
          </a:p>
          <a:p>
            <a:r>
              <a:rPr lang="zh-CN" altLang="en-US"/>
              <a:t>服装的款式和色彩</a:t>
            </a:r>
            <a:r>
              <a:rPr lang="en-US" altLang="zh-CN"/>
              <a:t>,</a:t>
            </a:r>
            <a:r>
              <a:rPr lang="zh-CN" altLang="en-US"/>
              <a:t>以及电视广告等</a:t>
            </a:r>
            <a:r>
              <a:rPr lang="en-US" altLang="zh-CN"/>
              <a:t>.</a:t>
            </a:r>
            <a:r>
              <a:rPr lang="zh-CN" altLang="en-US"/>
              <a:t>这些外在的刺激能否激发人的动机</a:t>
            </a:r>
            <a:r>
              <a:rPr lang="en-US" altLang="zh-CN"/>
              <a:t>,</a:t>
            </a:r>
            <a:r>
              <a:rPr lang="zh-CN" altLang="en-US"/>
              <a:t>还要看它能否</a:t>
            </a:r>
          </a:p>
          <a:p>
            <a:r>
              <a:rPr lang="zh-CN" altLang="en-US"/>
              <a:t>引起人的内在需要</a:t>
            </a:r>
            <a:r>
              <a:rPr lang="en-US" altLang="zh-CN"/>
              <a:t>.</a:t>
            </a:r>
            <a:r>
              <a:rPr lang="zh-CN" altLang="en-US"/>
              <a:t>因为外因是变化的条件</a:t>
            </a:r>
            <a:r>
              <a:rPr lang="en-US" altLang="zh-CN"/>
              <a:t>,</a:t>
            </a:r>
            <a:r>
              <a:rPr lang="zh-CN" altLang="en-US"/>
              <a:t>内因才是变化的根据</a:t>
            </a:r>
            <a:r>
              <a:rPr lang="en-US" altLang="zh-CN"/>
              <a:t>,</a:t>
            </a:r>
            <a:r>
              <a:rPr lang="zh-CN" altLang="en-US"/>
              <a:t>外因通过内因而起作</a:t>
            </a:r>
          </a:p>
          <a:p>
            <a:r>
              <a:rPr lang="zh-CN" altLang="en-US"/>
              <a:t>用</a:t>
            </a:r>
            <a:r>
              <a:rPr lang="en-US" altLang="zh-CN"/>
              <a:t>.</a:t>
            </a:r>
            <a:r>
              <a:rPr lang="zh-CN" altLang="en-US"/>
              <a:t>例如</a:t>
            </a:r>
            <a:r>
              <a:rPr lang="en-US" altLang="zh-CN"/>
              <a:t>,</a:t>
            </a:r>
            <a:r>
              <a:rPr lang="zh-CN" altLang="en-US"/>
              <a:t>如果一个人已经吃得很饱</a:t>
            </a:r>
            <a:r>
              <a:rPr lang="en-US" altLang="zh-CN"/>
              <a:t>,</a:t>
            </a:r>
            <a:r>
              <a:rPr lang="zh-CN" altLang="en-US"/>
              <a:t>送来的食物再香也会因为不合需要而难以引发动</a:t>
            </a:r>
          </a:p>
          <a:p>
            <a:r>
              <a:rPr lang="zh-CN" altLang="en-US"/>
              <a:t>机</a:t>
            </a:r>
            <a:r>
              <a:rPr lang="en-US" altLang="zh-CN"/>
              <a:t>.</a:t>
            </a:r>
            <a:r>
              <a:rPr lang="zh-CN" altLang="en-US"/>
              <a:t>总之</a:t>
            </a:r>
            <a:r>
              <a:rPr lang="en-US" altLang="zh-CN"/>
              <a:t>,</a:t>
            </a:r>
            <a:r>
              <a:rPr lang="zh-CN" altLang="en-US"/>
              <a:t>产生动机的根本原因是人身的生理和心理需要</a:t>
            </a:r>
            <a:r>
              <a:rPr lang="en-US" altLang="zh-CN"/>
              <a:t>.</a:t>
            </a:r>
          </a:p>
        </p:txBody>
      </p:sp>
    </p:spTree>
    <p:extLst>
      <p:ext uri="{BB962C8B-B14F-4D97-AF65-F5344CB8AC3E}">
        <p14:creationId xmlns:p14="http://schemas.microsoft.com/office/powerpoint/2010/main" val="913648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a:extLst>
              <a:ext uri="{FF2B5EF4-FFF2-40B4-BE49-F238E27FC236}">
                <a16:creationId xmlns="" xmlns:a16="http://schemas.microsoft.com/office/drawing/2014/main" id="{30ABC697-589E-445C-BAFD-DB1B5C1A99C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7924" y="675249"/>
            <a:ext cx="9191365" cy="5207396"/>
          </a:xfrm>
        </p:spPr>
      </p:pic>
      <p:sp>
        <p:nvSpPr>
          <p:cNvPr id="5" name="矩形 4">
            <a:extLst>
              <a:ext uri="{FF2B5EF4-FFF2-40B4-BE49-F238E27FC236}">
                <a16:creationId xmlns="" xmlns:a16="http://schemas.microsoft.com/office/drawing/2014/main" id="{39D254F2-072E-4A04-97A1-74343784B4CE}"/>
              </a:ext>
            </a:extLst>
          </p:cNvPr>
          <p:cNvSpPr/>
          <p:nvPr/>
        </p:nvSpPr>
        <p:spPr>
          <a:xfrm>
            <a:off x="4654546" y="5882645"/>
            <a:ext cx="2568332" cy="400110"/>
          </a:xfrm>
          <a:prstGeom prst="rect">
            <a:avLst/>
          </a:prstGeom>
        </p:spPr>
        <p:txBody>
          <a:bodyPr wrap="none">
            <a:spAutoFit/>
          </a:bodyPr>
          <a:lstStyle/>
          <a:p>
            <a:r>
              <a:rPr lang="zh-CN" altLang="en-US" sz="2000" dirty="0">
                <a:solidFill>
                  <a:srgbClr val="0099CC"/>
                </a:solidFill>
                <a:latin typeface="+mj-ea"/>
                <a:ea typeface="+mj-ea"/>
              </a:rPr>
              <a:t>图７ １　激励的过程</a:t>
            </a:r>
          </a:p>
        </p:txBody>
      </p:sp>
    </p:spTree>
    <p:extLst>
      <p:ext uri="{BB962C8B-B14F-4D97-AF65-F5344CB8AC3E}">
        <p14:creationId xmlns:p14="http://schemas.microsoft.com/office/powerpoint/2010/main" val="3140253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6795A7F-BE23-4866-AFFC-B6843896D831}"/>
              </a:ext>
            </a:extLst>
          </p:cNvPr>
          <p:cNvSpPr>
            <a:spLocks noGrp="1"/>
          </p:cNvSpPr>
          <p:nvPr>
            <p:ph type="title"/>
          </p:nvPr>
        </p:nvSpPr>
        <p:spPr>
          <a:xfrm>
            <a:off x="1324432" y="518130"/>
            <a:ext cx="10134151" cy="796011"/>
          </a:xfrm>
        </p:spPr>
        <p:txBody>
          <a:bodyPr/>
          <a:lstStyle/>
          <a:p>
            <a:r>
              <a:rPr lang="zh-CN" altLang="en-US" dirty="0"/>
              <a:t>三、 激励的动机　 </a:t>
            </a:r>
          </a:p>
        </p:txBody>
      </p:sp>
      <p:sp>
        <p:nvSpPr>
          <p:cNvPr id="3" name="内容占位符 2">
            <a:extLst>
              <a:ext uri="{FF2B5EF4-FFF2-40B4-BE49-F238E27FC236}">
                <a16:creationId xmlns="" xmlns:a16="http://schemas.microsoft.com/office/drawing/2014/main" id="{BA81C7B0-2E5D-48AB-ABC9-611762FD20BC}"/>
              </a:ext>
            </a:extLst>
          </p:cNvPr>
          <p:cNvSpPr>
            <a:spLocks noGrp="1"/>
          </p:cNvSpPr>
          <p:nvPr>
            <p:ph idx="1"/>
          </p:nvPr>
        </p:nvSpPr>
        <p:spPr>
          <a:xfrm>
            <a:off x="1324432" y="1314141"/>
            <a:ext cx="10091288" cy="5157789"/>
          </a:xfrm>
        </p:spPr>
        <p:txBody>
          <a:bodyPr/>
          <a:lstStyle/>
          <a:p>
            <a:r>
              <a:rPr lang="zh-CN" altLang="en-US" dirty="0"/>
              <a:t>       如何对组织中的员工进行激励</a:t>
            </a:r>
            <a:r>
              <a:rPr lang="en-US" altLang="zh-CN" dirty="0"/>
              <a:t>,</a:t>
            </a:r>
            <a:r>
              <a:rPr lang="zh-CN" altLang="en-US" dirty="0"/>
              <a:t>是建立在对人的心理运动规律的认识基础上的</a:t>
            </a:r>
            <a:r>
              <a:rPr lang="en-US" altLang="zh-CN" dirty="0"/>
              <a:t>.</a:t>
            </a:r>
            <a:r>
              <a:rPr lang="zh-CN" altLang="en-US" dirty="0"/>
              <a:t>人不 是孤立存在的</a:t>
            </a:r>
            <a:r>
              <a:rPr lang="en-US" altLang="zh-CN" dirty="0"/>
              <a:t>,</a:t>
            </a:r>
            <a:r>
              <a:rPr lang="zh-CN" altLang="en-US" dirty="0"/>
              <a:t>是生活在特定的环境之中的</a:t>
            </a:r>
            <a:r>
              <a:rPr lang="en-US" altLang="zh-CN" dirty="0"/>
              <a:t>.</a:t>
            </a:r>
            <a:r>
              <a:rPr lang="zh-CN" altLang="en-US" dirty="0"/>
              <a:t>这个环境包括气候、水土、阳光、空气等自 然环境和社会制度、劳动条件、经济地位、文化条件等社会环境</a:t>
            </a:r>
            <a:r>
              <a:rPr lang="en-US" altLang="zh-CN" dirty="0"/>
              <a:t>.</a:t>
            </a:r>
            <a:r>
              <a:rPr lang="zh-CN" altLang="en-US" dirty="0"/>
              <a:t>外界环境对人的影响是 客观存在的</a:t>
            </a:r>
            <a:r>
              <a:rPr lang="en-US" altLang="zh-CN" dirty="0"/>
              <a:t>.</a:t>
            </a:r>
            <a:r>
              <a:rPr lang="zh-CN" altLang="en-US" dirty="0"/>
              <a:t>激励的动机</a:t>
            </a:r>
            <a:r>
              <a:rPr lang="en-US" altLang="zh-CN" dirty="0"/>
              <a:t>,</a:t>
            </a:r>
            <a:r>
              <a:rPr lang="zh-CN" altLang="en-US" dirty="0"/>
              <a:t>可分为内因和外因</a:t>
            </a:r>
            <a:r>
              <a:rPr lang="en-US" altLang="zh-CN" dirty="0"/>
              <a:t>.</a:t>
            </a:r>
            <a:r>
              <a:rPr lang="zh-CN" altLang="en-US" dirty="0"/>
              <a:t>内因由人的认知知识构成</a:t>
            </a:r>
            <a:r>
              <a:rPr lang="en-US" altLang="zh-CN" dirty="0"/>
              <a:t>,</a:t>
            </a:r>
            <a:r>
              <a:rPr lang="zh-CN" altLang="en-US" dirty="0"/>
              <a:t>外因则是人所 处的环境</a:t>
            </a:r>
            <a:r>
              <a:rPr lang="en-US" altLang="zh-CN" dirty="0"/>
              <a:t>,</a:t>
            </a:r>
            <a:r>
              <a:rPr lang="zh-CN" altLang="en-US" dirty="0"/>
              <a:t>从而人的行为可看成人自身特点及其所处环境的函数</a:t>
            </a:r>
            <a:r>
              <a:rPr lang="en-US" altLang="zh-CN" dirty="0"/>
              <a:t>,</a:t>
            </a:r>
          </a:p>
          <a:p>
            <a:r>
              <a:rPr lang="zh-CN" altLang="en-US" dirty="0"/>
              <a:t>即 </a:t>
            </a:r>
            <a:r>
              <a:rPr lang="en-US" altLang="zh-CN" dirty="0"/>
              <a:t>B </a:t>
            </a:r>
            <a:r>
              <a:rPr lang="zh-CN" altLang="en-US" dirty="0"/>
              <a:t>＝ </a:t>
            </a:r>
            <a:r>
              <a:rPr lang="en-US" altLang="zh-CN" dirty="0"/>
              <a:t>F 〔 E ·P 〕 ( </a:t>
            </a:r>
            <a:r>
              <a:rPr lang="zh-CN" altLang="en-US" dirty="0"/>
              <a:t>７ １</a:t>
            </a:r>
            <a:r>
              <a:rPr lang="en-US" altLang="zh-CN" dirty="0"/>
              <a:t>) </a:t>
            </a:r>
          </a:p>
          <a:p>
            <a:r>
              <a:rPr lang="zh-CN" altLang="en-US" dirty="0"/>
              <a:t>        式中</a:t>
            </a:r>
            <a:r>
              <a:rPr lang="en-US" altLang="zh-CN" dirty="0"/>
              <a:t>, B ———</a:t>
            </a:r>
            <a:r>
              <a:rPr lang="zh-CN" altLang="en-US" dirty="0"/>
              <a:t>人的行为</a:t>
            </a:r>
            <a:r>
              <a:rPr lang="en-US" altLang="zh-CN" dirty="0"/>
              <a:t>, E ———</a:t>
            </a:r>
            <a:r>
              <a:rPr lang="zh-CN" altLang="en-US" dirty="0"/>
              <a:t>环境</a:t>
            </a:r>
            <a:r>
              <a:rPr lang="en-US" altLang="zh-CN" dirty="0"/>
              <a:t>, P ———</a:t>
            </a:r>
            <a:r>
              <a:rPr lang="zh-CN" altLang="en-US" dirty="0"/>
              <a:t>人的个性</a:t>
            </a:r>
            <a:r>
              <a:rPr lang="en-US" altLang="zh-CN" dirty="0"/>
              <a:t>. </a:t>
            </a:r>
          </a:p>
          <a:p>
            <a:r>
              <a:rPr lang="en-US" altLang="zh-CN" dirty="0"/>
              <a:t>       </a:t>
            </a:r>
            <a:r>
              <a:rPr lang="zh-CN" altLang="en-US" dirty="0"/>
              <a:t>显然</a:t>
            </a:r>
            <a:r>
              <a:rPr lang="en-US" altLang="zh-CN" dirty="0"/>
              <a:t>,</a:t>
            </a:r>
            <a:r>
              <a:rPr lang="zh-CN" altLang="en-US" dirty="0"/>
              <a:t>激励的有效性在于对内因和外因的深刻理解</a:t>
            </a:r>
            <a:r>
              <a:rPr lang="en-US" altLang="zh-CN" dirty="0"/>
              <a:t>,</a:t>
            </a:r>
            <a:r>
              <a:rPr lang="zh-CN" altLang="en-US" dirty="0"/>
              <a:t>并使其达成一致</a:t>
            </a:r>
            <a:r>
              <a:rPr lang="en-US" altLang="zh-CN" dirty="0"/>
              <a:t>. </a:t>
            </a:r>
          </a:p>
          <a:p>
            <a:r>
              <a:rPr lang="en-US" altLang="zh-CN" dirty="0"/>
              <a:t>       </a:t>
            </a:r>
            <a:r>
              <a:rPr lang="zh-CN" altLang="en-US" dirty="0"/>
              <a:t>为了引导人的行为达到激励的目的</a:t>
            </a:r>
            <a:r>
              <a:rPr lang="en-US" altLang="zh-CN" dirty="0"/>
              <a:t>,</a:t>
            </a:r>
            <a:r>
              <a:rPr lang="zh-CN" altLang="en-US" dirty="0"/>
              <a:t>领导者既可在了解人的需要的基础上</a:t>
            </a:r>
            <a:r>
              <a:rPr lang="en-US" altLang="zh-CN" dirty="0"/>
              <a:t>,</a:t>
            </a:r>
            <a:r>
              <a:rPr lang="zh-CN" altLang="en-US" dirty="0"/>
              <a:t>创造条件 促进这些需要的满足</a:t>
            </a:r>
            <a:r>
              <a:rPr lang="en-US" altLang="zh-CN" dirty="0"/>
              <a:t>,</a:t>
            </a:r>
            <a:r>
              <a:rPr lang="zh-CN" altLang="en-US" dirty="0"/>
              <a:t>也可以通过采取措施</a:t>
            </a:r>
            <a:r>
              <a:rPr lang="en-US" altLang="zh-CN" dirty="0"/>
              <a:t>,</a:t>
            </a:r>
            <a:r>
              <a:rPr lang="zh-CN" altLang="en-US" dirty="0"/>
              <a:t>改变个人的行动的环境</a:t>
            </a:r>
            <a:r>
              <a:rPr lang="en-US" altLang="zh-CN" dirty="0"/>
              <a:t>.</a:t>
            </a:r>
            <a:r>
              <a:rPr lang="zh-CN" altLang="en-US" dirty="0"/>
              <a:t>这个环境被研究人 员称为人的行动的 “力场”</a:t>
            </a:r>
            <a:r>
              <a:rPr lang="en-US" altLang="zh-CN" dirty="0"/>
              <a:t>.</a:t>
            </a:r>
            <a:r>
              <a:rPr lang="zh-CN" altLang="en-US" dirty="0"/>
              <a:t>对企业而言</a:t>
            </a:r>
            <a:r>
              <a:rPr lang="en-US" altLang="zh-CN" dirty="0"/>
              <a:t>,</a:t>
            </a:r>
            <a:r>
              <a:rPr lang="zh-CN" altLang="en-US" dirty="0"/>
              <a:t>领导者对在 “力场”中活动的员工行为的引导</a:t>
            </a:r>
            <a:r>
              <a:rPr lang="en-US" altLang="zh-CN" dirty="0"/>
              <a:t>, </a:t>
            </a:r>
            <a:r>
              <a:rPr lang="zh-CN" altLang="en-US" dirty="0"/>
              <a:t>就是要借助各种激励方式</a:t>
            </a:r>
            <a:r>
              <a:rPr lang="en-US" altLang="zh-CN" dirty="0"/>
              <a:t>,</a:t>
            </a:r>
            <a:r>
              <a:rPr lang="zh-CN" altLang="en-US" dirty="0"/>
              <a:t>减少阻力</a:t>
            </a:r>
            <a:r>
              <a:rPr lang="en-US" altLang="zh-CN" dirty="0"/>
              <a:t>,</a:t>
            </a:r>
            <a:r>
              <a:rPr lang="zh-CN" altLang="en-US" dirty="0"/>
              <a:t>增强驱动力</a:t>
            </a:r>
            <a:r>
              <a:rPr lang="en-US" altLang="zh-CN" dirty="0"/>
              <a:t>,</a:t>
            </a:r>
            <a:r>
              <a:rPr lang="zh-CN" altLang="en-US" dirty="0"/>
              <a:t>提高员工的工作效果</a:t>
            </a:r>
            <a:r>
              <a:rPr lang="en-US" altLang="zh-CN" dirty="0"/>
              <a:t>,</a:t>
            </a:r>
            <a:r>
              <a:rPr lang="zh-CN" altLang="en-US" dirty="0"/>
              <a:t>从而改善企业 经营的效率</a:t>
            </a:r>
            <a:r>
              <a:rPr lang="en-US" altLang="zh-CN" dirty="0"/>
              <a:t>.</a:t>
            </a:r>
            <a:r>
              <a:rPr lang="zh-CN" altLang="en-US" dirty="0"/>
              <a:t>激励的起点是人未满足的需要</a:t>
            </a:r>
            <a:r>
              <a:rPr lang="en-US" altLang="zh-CN" dirty="0"/>
              <a:t>,</a:t>
            </a:r>
            <a:r>
              <a:rPr lang="zh-CN" altLang="en-US" dirty="0"/>
              <a:t>通过具体的手段</a:t>
            </a:r>
            <a:r>
              <a:rPr lang="en-US" altLang="zh-CN" dirty="0"/>
              <a:t>,</a:t>
            </a:r>
            <a:r>
              <a:rPr lang="zh-CN" altLang="en-US" dirty="0"/>
              <a:t>让人对未满足的需要产生 某种期望值</a:t>
            </a:r>
            <a:r>
              <a:rPr lang="en-US" altLang="zh-CN" dirty="0"/>
              <a:t>.</a:t>
            </a:r>
          </a:p>
          <a:p>
            <a:endParaRPr lang="zh-CN" altLang="en-US" dirty="0"/>
          </a:p>
        </p:txBody>
      </p:sp>
    </p:spTree>
    <p:extLst>
      <p:ext uri="{BB962C8B-B14F-4D97-AF65-F5344CB8AC3E}">
        <p14:creationId xmlns:p14="http://schemas.microsoft.com/office/powerpoint/2010/main" val="3069320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1063C30-AB05-4DE3-9DFD-F8B50FBA3326}"/>
              </a:ext>
            </a:extLst>
          </p:cNvPr>
          <p:cNvSpPr>
            <a:spLocks noGrp="1"/>
          </p:cNvSpPr>
          <p:nvPr>
            <p:ph type="title"/>
          </p:nvPr>
        </p:nvSpPr>
        <p:spPr/>
        <p:txBody>
          <a:bodyPr>
            <a:normAutofit/>
          </a:bodyPr>
          <a:lstStyle/>
          <a:p>
            <a:r>
              <a:rPr lang="zh-CN" altLang="en-US" dirty="0"/>
              <a:t>第二节　激励的心理学基础理论　</a:t>
            </a:r>
          </a:p>
        </p:txBody>
      </p:sp>
      <p:sp>
        <p:nvSpPr>
          <p:cNvPr id="3" name="内容占位符 2">
            <a:extLst>
              <a:ext uri="{FF2B5EF4-FFF2-40B4-BE49-F238E27FC236}">
                <a16:creationId xmlns="" xmlns:a16="http://schemas.microsoft.com/office/drawing/2014/main" id="{D923B55D-913E-43A5-9C92-10B720B887EF}"/>
              </a:ext>
            </a:extLst>
          </p:cNvPr>
          <p:cNvSpPr>
            <a:spLocks noGrp="1"/>
          </p:cNvSpPr>
          <p:nvPr>
            <p:ph idx="1"/>
          </p:nvPr>
        </p:nvSpPr>
        <p:spPr/>
        <p:txBody>
          <a:bodyPr>
            <a:normAutofit/>
          </a:bodyPr>
          <a:lstStyle/>
          <a:p>
            <a:r>
              <a:rPr lang="zh-CN" altLang="en-US" dirty="0">
                <a:solidFill>
                  <a:srgbClr val="0099CC"/>
                </a:solidFill>
              </a:rPr>
              <a:t>一、 人的心理过程</a:t>
            </a:r>
            <a:r>
              <a:rPr lang="zh-CN" altLang="en-US" sz="2000" dirty="0"/>
              <a:t>　 </a:t>
            </a:r>
            <a:endParaRPr lang="en-US" altLang="zh-CN" sz="2000" dirty="0"/>
          </a:p>
          <a:p>
            <a:r>
              <a:rPr lang="en-US" altLang="zh-CN" sz="2000" dirty="0"/>
              <a:t>       </a:t>
            </a:r>
            <a:r>
              <a:rPr lang="zh-CN" altLang="en-US" sz="2000" dirty="0"/>
              <a:t>心理过程</a:t>
            </a:r>
            <a:r>
              <a:rPr lang="en-US" altLang="zh-CN" sz="2000" dirty="0"/>
              <a:t>,</a:t>
            </a:r>
            <a:r>
              <a:rPr lang="zh-CN" altLang="en-US" sz="2000" dirty="0"/>
              <a:t>即心理活动的过程</a:t>
            </a:r>
            <a:r>
              <a:rPr lang="en-US" altLang="zh-CN" sz="2000" dirty="0"/>
              <a:t>,</a:t>
            </a:r>
            <a:r>
              <a:rPr lang="zh-CN" altLang="en-US" sz="2000" dirty="0"/>
              <a:t>是心理现象的不同形式对现实的动态反映</a:t>
            </a:r>
            <a:r>
              <a:rPr lang="en-US" altLang="zh-CN" sz="2000" dirty="0"/>
              <a:t>.</a:t>
            </a:r>
            <a:r>
              <a:rPr lang="zh-CN" altLang="en-US" sz="2000" dirty="0"/>
              <a:t>心理学家 把心理过程划分为三个方面</a:t>
            </a:r>
            <a:r>
              <a:rPr lang="en-US" altLang="zh-CN" sz="2000" dirty="0"/>
              <a:t>,</a:t>
            </a:r>
            <a:r>
              <a:rPr lang="zh-CN" altLang="en-US" sz="2000" dirty="0"/>
              <a:t>即认识过程、情感过程和意志过程</a:t>
            </a:r>
            <a:r>
              <a:rPr lang="en-US" altLang="zh-CN" sz="2000" dirty="0"/>
              <a:t>.</a:t>
            </a:r>
            <a:r>
              <a:rPr lang="zh-CN" altLang="en-US" sz="2000" dirty="0"/>
              <a:t>其中最基本的是认识过 程</a:t>
            </a:r>
            <a:r>
              <a:rPr lang="en-US" altLang="zh-CN" sz="2000" dirty="0"/>
              <a:t>,</a:t>
            </a:r>
            <a:r>
              <a:rPr lang="zh-CN" altLang="en-US" sz="2000" dirty="0"/>
              <a:t>它包括感觉和知觉、记忆和思维</a:t>
            </a:r>
            <a:r>
              <a:rPr lang="en-US" altLang="zh-CN" sz="2000" dirty="0"/>
              <a:t>.</a:t>
            </a:r>
            <a:r>
              <a:rPr lang="zh-CN" altLang="en-US" sz="2000" dirty="0"/>
              <a:t>感觉和知觉是最简单的、初级的认识过程</a:t>
            </a:r>
            <a:r>
              <a:rPr lang="en-US" altLang="zh-CN" sz="2000" dirty="0"/>
              <a:t>;</a:t>
            </a:r>
            <a:r>
              <a:rPr lang="zh-CN" altLang="en-US" sz="2000" dirty="0"/>
              <a:t>记忆是 一种比较复杂的认识过程</a:t>
            </a:r>
            <a:r>
              <a:rPr lang="en-US" altLang="zh-CN" sz="2000" dirty="0"/>
              <a:t>;</a:t>
            </a:r>
            <a:r>
              <a:rPr lang="zh-CN" altLang="en-US" sz="2000" dirty="0"/>
              <a:t>思维属于认识的较高级阶段</a:t>
            </a:r>
            <a:r>
              <a:rPr lang="en-US" altLang="zh-CN" sz="2000" dirty="0"/>
              <a:t>,</a:t>
            </a:r>
            <a:r>
              <a:rPr lang="zh-CN" altLang="en-US" sz="2000" dirty="0"/>
              <a:t>它和语言密切相连</a:t>
            </a:r>
            <a:r>
              <a:rPr lang="en-US" altLang="zh-CN" sz="2000" dirty="0"/>
              <a:t>,</a:t>
            </a:r>
            <a:r>
              <a:rPr lang="zh-CN" altLang="en-US" sz="2000" dirty="0"/>
              <a:t>是人所特有 的认识活动</a:t>
            </a:r>
            <a:r>
              <a:rPr lang="en-US" altLang="zh-CN" sz="2000" dirty="0"/>
              <a:t>.</a:t>
            </a:r>
            <a:r>
              <a:rPr lang="zh-CN" altLang="en-US" sz="2000" dirty="0"/>
              <a:t>心理学对认识过程、情感过程和意志过程的研究成果</a:t>
            </a:r>
            <a:r>
              <a:rPr lang="en-US" altLang="zh-CN" sz="2000" dirty="0"/>
              <a:t>,</a:t>
            </a:r>
            <a:r>
              <a:rPr lang="zh-CN" altLang="en-US" sz="2000" dirty="0"/>
              <a:t>极大地丰富了管理学 中激励的理论</a:t>
            </a:r>
            <a:r>
              <a:rPr lang="en-US" altLang="zh-CN" sz="2000" dirty="0"/>
              <a:t>. </a:t>
            </a:r>
            <a:endParaRPr lang="zh-CN" altLang="en-US" sz="2000" dirty="0"/>
          </a:p>
        </p:txBody>
      </p:sp>
    </p:spTree>
    <p:extLst>
      <p:ext uri="{BB962C8B-B14F-4D97-AF65-F5344CB8AC3E}">
        <p14:creationId xmlns:p14="http://schemas.microsoft.com/office/powerpoint/2010/main" val="617404064"/>
      </p:ext>
    </p:extLst>
  </p:cSld>
  <p:clrMapOvr>
    <a:masterClrMapping/>
  </p:clrMapOvr>
</p:sld>
</file>

<file path=ppt/theme/theme1.xml><?xml version="1.0" encoding="utf-8"?>
<a:theme xmlns:a="http://schemas.openxmlformats.org/drawingml/2006/main" name="A000120140530A99PPBG">
  <a:themeElements>
    <a:clrScheme name="KSO_BLUE9">
      <a:dk1>
        <a:srgbClr val="47494B"/>
      </a:dk1>
      <a:lt1>
        <a:srgbClr val="FFFFFF"/>
      </a:lt1>
      <a:dk2>
        <a:srgbClr val="454749"/>
      </a:dk2>
      <a:lt2>
        <a:srgbClr val="EAF5FC"/>
      </a:lt2>
      <a:accent1>
        <a:srgbClr val="046FB6"/>
      </a:accent1>
      <a:accent2>
        <a:srgbClr val="22B1DE"/>
      </a:accent2>
      <a:accent3>
        <a:srgbClr val="7B93D7"/>
      </a:accent3>
      <a:accent4>
        <a:srgbClr val="5D76BA"/>
      </a:accent4>
      <a:accent5>
        <a:srgbClr val="3DBFD1"/>
      </a:accent5>
      <a:accent6>
        <a:srgbClr val="FFC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A000120150306A12KPBG</Template>
  <TotalTime>4156</TotalTime>
  <Words>6865</Words>
  <Application>Microsoft Office PowerPoint</Application>
  <PresentationFormat>自定义</PresentationFormat>
  <Paragraphs>303</Paragraphs>
  <Slides>56</Slides>
  <Notes>0</Notes>
  <HiddenSlides>0</HiddenSlides>
  <MMClips>0</MMClips>
  <ScaleCrop>false</ScaleCrop>
  <HeadingPairs>
    <vt:vector size="4" baseType="variant">
      <vt:variant>
        <vt:lpstr>主题</vt:lpstr>
      </vt:variant>
      <vt:variant>
        <vt:i4>1</vt:i4>
      </vt:variant>
      <vt:variant>
        <vt:lpstr>幻灯片标题</vt:lpstr>
      </vt:variant>
      <vt:variant>
        <vt:i4>56</vt:i4>
      </vt:variant>
    </vt:vector>
  </HeadingPairs>
  <TitlesOfParts>
    <vt:vector size="57" baseType="lpstr">
      <vt:lpstr>A000120140530A99PPBG</vt:lpstr>
      <vt:lpstr>管 理 学 基 础</vt:lpstr>
      <vt:lpstr>PowerPoint 演示文稿</vt:lpstr>
      <vt:lpstr>第七章  激励理论及应用</vt:lpstr>
      <vt:lpstr>PowerPoint 演示文稿</vt:lpstr>
      <vt:lpstr>第一节 激励理论的一般问题</vt:lpstr>
      <vt:lpstr>二、 激励的过程</vt:lpstr>
      <vt:lpstr>PowerPoint 演示文稿</vt:lpstr>
      <vt:lpstr>三、 激励的动机　 </vt:lpstr>
      <vt:lpstr>第二节　激励的心理学基础理论　</vt:lpstr>
      <vt:lpstr>PowerPoint 演示文稿</vt:lpstr>
      <vt:lpstr>PowerPoint 演示文稿</vt:lpstr>
      <vt:lpstr>PowerPoint 演示文稿</vt:lpstr>
      <vt:lpstr>PowerPoint 演示文稿</vt:lpstr>
      <vt:lpstr>(三)意志过程</vt:lpstr>
      <vt:lpstr>PowerPoint 演示文稿</vt:lpstr>
      <vt:lpstr>PowerPoint 演示文稿</vt:lpstr>
      <vt:lpstr>二、 个性心理特征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内容型激励理论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第四节　过程型激励理论</vt:lpstr>
      <vt:lpstr>PowerPoint 演示文稿</vt:lpstr>
      <vt:lpstr>第四节　过程型激励理论</vt:lpstr>
      <vt:lpstr>PowerPoint 演示文稿</vt:lpstr>
      <vt:lpstr>第四节　过程型激励理论</vt:lpstr>
      <vt:lpstr>PowerPoint 演示文稿</vt:lpstr>
      <vt:lpstr>第四节　过程型激励理论</vt:lpstr>
      <vt:lpstr>PowerPoint 演示文稿</vt:lpstr>
      <vt:lpstr>第四节　过程型激励理论</vt:lpstr>
      <vt:lpstr>PowerPoint 演示文稿</vt:lpstr>
      <vt:lpstr>第四节　过程型激励理论</vt:lpstr>
      <vt:lpstr>PowerPoint 演示文稿</vt:lpstr>
      <vt:lpstr>第五节　激励理论的应用</vt:lpstr>
      <vt:lpstr>PowerPoint 演示文稿</vt:lpstr>
      <vt:lpstr>三、 员工薪酬制度　 </vt:lpstr>
      <vt:lpstr>四、 工作设计</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272</cp:revision>
  <dcterms:created xsi:type="dcterms:W3CDTF">2017-09-01T22:39:19Z</dcterms:created>
  <dcterms:modified xsi:type="dcterms:W3CDTF">2017-09-27T00:52:24Z</dcterms:modified>
</cp:coreProperties>
</file>