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sldIdLst>
    <p:sldId id="261" r:id="rId2"/>
    <p:sldId id="262" r:id="rId3"/>
    <p:sldId id="260" r:id="rId4"/>
    <p:sldId id="263" r:id="rId5"/>
    <p:sldId id="257" r:id="rId6"/>
    <p:sldId id="264" r:id="rId7"/>
    <p:sldId id="265" r:id="rId8"/>
    <p:sldId id="267" r:id="rId9"/>
    <p:sldId id="268" r:id="rId10"/>
    <p:sldId id="269" r:id="rId11"/>
    <p:sldId id="270" r:id="rId12"/>
    <p:sldId id="271" r:id="rId13"/>
    <p:sldId id="272" r:id="rId14"/>
    <p:sldId id="274" r:id="rId15"/>
    <p:sldId id="276" r:id="rId16"/>
    <p:sldId id="277" r:id="rId17"/>
    <p:sldId id="278" r:id="rId18"/>
    <p:sldId id="279" r:id="rId19"/>
    <p:sldId id="280" r:id="rId20"/>
    <p:sldId id="282" r:id="rId21"/>
    <p:sldId id="284" r:id="rId22"/>
    <p:sldId id="285" r:id="rId23"/>
    <p:sldId id="286" r:id="rId24"/>
    <p:sldId id="288" r:id="rId25"/>
    <p:sldId id="283" r:id="rId26"/>
    <p:sldId id="289" r:id="rId27"/>
    <p:sldId id="291" r:id="rId28"/>
    <p:sldId id="293" r:id="rId29"/>
    <p:sldId id="294" r:id="rId30"/>
    <p:sldId id="295" r:id="rId31"/>
    <p:sldId id="296" r:id="rId32"/>
    <p:sldId id="297" r:id="rId33"/>
    <p:sldId id="300" r:id="rId34"/>
    <p:sldId id="302" r:id="rId35"/>
    <p:sldId id="305" r:id="rId36"/>
    <p:sldId id="308" r:id="rId37"/>
    <p:sldId id="309" r:id="rId38"/>
    <p:sldId id="310" r:id="rId39"/>
  </p:sldIdLst>
  <p:sldSz cx="12192000" cy="6858000"/>
  <p:notesSz cx="6858000" cy="9144000"/>
  <p:defaultText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CC"/>
    <a:srgbClr val="87D3FC"/>
    <a:srgbClr val="54ABED"/>
    <a:srgbClr val="AED8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4667" autoAdjust="0"/>
  </p:normalViewPr>
  <p:slideViewPr>
    <p:cSldViewPr snapToGrid="0" showGuides="1">
      <p:cViewPr varScale="1">
        <p:scale>
          <a:sx n="84" d="100"/>
          <a:sy n="84" d="100"/>
        </p:scale>
        <p:origin x="-366" y="-90"/>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9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a:extLst>
              <a:ext uri="{28A0092B-C50C-407E-A947-70E740481C1C}">
                <a14:useLocalDpi xmlns:a14="http://schemas.microsoft.com/office/drawing/2010/main" val="0"/>
              </a:ext>
            </a:extLst>
          </a:blip>
          <a:srcRect l="233" t="12301" r="1751" b="16008"/>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C2C15644-8FAF-4CA4-8399-1EB157E35BB3}"/>
              </a:ext>
            </a:extLst>
          </p:cNvPr>
          <p:cNvSpPr/>
          <p:nvPr userDrawn="1"/>
        </p:nvSpPr>
        <p:spPr>
          <a:xfrm>
            <a:off x="1" y="0"/>
            <a:ext cx="12191999" cy="6858000"/>
          </a:xfrm>
          <a:prstGeom prst="rect">
            <a:avLst/>
          </a:prstGeom>
          <a:solidFill>
            <a:schemeClr val="bg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
        <p:nvSpPr>
          <p:cNvPr id="12" name="KSO_ST1">
            <a:extLst>
              <a:ext uri="{FF2B5EF4-FFF2-40B4-BE49-F238E27FC236}">
                <a16:creationId xmlns:a16="http://schemas.microsoft.com/office/drawing/2014/main" xmlns="" id="{E3277C5D-7DC2-4515-B251-A671B5DEFED4}"/>
              </a:ext>
            </a:extLst>
          </p:cNvPr>
          <p:cNvSpPr>
            <a:spLocks noGrp="1"/>
          </p:cNvSpPr>
          <p:nvPr>
            <p:ph type="title" hasCustomPrompt="1"/>
          </p:nvPr>
        </p:nvSpPr>
        <p:spPr>
          <a:xfrm>
            <a:off x="2770198" y="2493968"/>
            <a:ext cx="7994651" cy="1235075"/>
          </a:xfrm>
        </p:spPr>
        <p:txBody>
          <a:bodyPr anchor="b">
            <a:normAutofit/>
          </a:bodyPr>
          <a:lstStyle>
            <a:lvl1pPr algn="ctr">
              <a:defRPr sz="6000">
                <a:solidFill>
                  <a:schemeClr val="tx1"/>
                </a:solidFill>
                <a:effectLst/>
              </a:defRPr>
            </a:lvl1pPr>
          </a:lstStyle>
          <a:p>
            <a:r>
              <a:rPr lang="zh-CN" altLang="en-US" dirty="0"/>
              <a:t>此处添加您的标题</a:t>
            </a:r>
            <a:endParaRPr lang="en-US" dirty="0"/>
          </a:p>
        </p:txBody>
      </p:sp>
    </p:spTree>
    <p:extLst>
      <p:ext uri="{BB962C8B-B14F-4D97-AF65-F5344CB8AC3E}">
        <p14:creationId xmlns:p14="http://schemas.microsoft.com/office/powerpoint/2010/main" val="3654490553"/>
      </p:ext>
    </p:extLst>
  </p:cSld>
  <p:clrMapOvr>
    <a:masterClrMapping/>
  </p:clrMapOvr>
  <p:extLst mod="1">
    <p:ext uri="{DCECCB84-F9BA-43D5-87BE-67443E8EF086}">
      <p15:sldGuideLst xmlns:p15="http://schemas.microsoft.com/office/powerpoint/2012/main" xmlns="">
        <p15:guide id="1" pos="4967">
          <p15:clr>
            <a:srgbClr val="FBAE40"/>
          </p15:clr>
        </p15:guide>
        <p15:guide id="0" orient="horz" pos="2160">
          <p15:clr>
            <a:srgbClr val="FBAE40"/>
          </p15:clr>
        </p15:guide>
        <p15:guide id="2" pos="662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pic>
        <p:nvPicPr>
          <p:cNvPr id="5" name="Picture 2">
            <a:extLst>
              <a:ext uri="{FF2B5EF4-FFF2-40B4-BE49-F238E27FC236}">
                <a16:creationId xmlns:a16="http://schemas.microsoft.com/office/drawing/2014/main" xmlns="" id="{1C7A239F-E50E-44E0-A521-2F578F3728C6}"/>
              </a:ext>
            </a:extLst>
          </p:cNvPr>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l="77275"/>
          <a:stretch/>
        </p:blipFill>
        <p:spPr bwMode="auto">
          <a:xfrm>
            <a:off x="9772029" y="1240488"/>
            <a:ext cx="2577134" cy="3929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a:extLst>
              <a:ext uri="{FF2B5EF4-FFF2-40B4-BE49-F238E27FC236}">
                <a16:creationId xmlns:a16="http://schemas.microsoft.com/office/drawing/2014/main" xmlns="" id="{210DEC71-920F-4295-92AD-4504DC15E20B}"/>
              </a:ext>
            </a:extLst>
          </p:cNvPr>
          <p:cNvSpPr/>
          <p:nvPr userDrawn="1"/>
        </p:nvSpPr>
        <p:spPr>
          <a:xfrm>
            <a:off x="1" y="0"/>
            <a:ext cx="12191999" cy="6858000"/>
          </a:xfrm>
          <a:prstGeom prst="rect">
            <a:avLst/>
          </a:prstGeom>
          <a:solidFill>
            <a:schemeClr val="bg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KSO_ST1">
            <a:extLst>
              <a:ext uri="{FF2B5EF4-FFF2-40B4-BE49-F238E27FC236}">
                <a16:creationId xmlns:a16="http://schemas.microsoft.com/office/drawing/2014/main" xmlns="" id="{CEB77B3D-001F-434B-AAB3-7A96A9BD45C4}"/>
              </a:ext>
            </a:extLst>
          </p:cNvPr>
          <p:cNvSpPr>
            <a:spLocks noGrp="1"/>
          </p:cNvSpPr>
          <p:nvPr>
            <p:ph type="title" hasCustomPrompt="1"/>
          </p:nvPr>
        </p:nvSpPr>
        <p:spPr>
          <a:xfrm>
            <a:off x="2812430" y="2353692"/>
            <a:ext cx="6959599" cy="1235075"/>
          </a:xfrm>
          <a:ln w="38100">
            <a:noFill/>
          </a:ln>
        </p:spPr>
        <p:txBody>
          <a:bodyPr anchor="b">
            <a:normAutofit/>
          </a:bodyPr>
          <a:lstStyle>
            <a:lvl1pPr algn="ctr">
              <a:defRPr sz="5400">
                <a:solidFill>
                  <a:schemeClr val="tx1"/>
                </a:solidFill>
                <a:effectLst/>
              </a:defRPr>
            </a:lvl1pPr>
          </a:lstStyle>
          <a:p>
            <a:r>
              <a:rPr lang="zh-CN" altLang="en-US" dirty="0"/>
              <a:t>此处添加您的标题</a:t>
            </a:r>
            <a:endParaRPr lang="en-US" dirty="0"/>
          </a:p>
        </p:txBody>
      </p:sp>
    </p:spTree>
    <p:extLst>
      <p:ext uri="{BB962C8B-B14F-4D97-AF65-F5344CB8AC3E}">
        <p14:creationId xmlns:p14="http://schemas.microsoft.com/office/powerpoint/2010/main" val="3438676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1310143" y="743366"/>
            <a:ext cx="10091289" cy="796011"/>
          </a:xfrm>
        </p:spPr>
        <p:txBody>
          <a:bodyPr>
            <a:normAutofit/>
          </a:bodyPr>
          <a:lstStyle>
            <a:lvl1pPr algn="ctr">
              <a:defRPr sz="4400">
                <a:solidFill>
                  <a:schemeClr val="tx1"/>
                </a:solidFill>
              </a:defRPr>
            </a:lvl1pPr>
          </a:lstStyle>
          <a:p>
            <a:r>
              <a:rPr lang="zh-CN" altLang="en-US" dirty="0"/>
              <a:t>单击此处编辑母版标题样式</a:t>
            </a:r>
            <a:endParaRPr lang="en-US" dirty="0"/>
          </a:p>
        </p:txBody>
      </p:sp>
      <p:sp>
        <p:nvSpPr>
          <p:cNvPr id="3" name="KSO_BC1"/>
          <p:cNvSpPr>
            <a:spLocks noGrp="1"/>
          </p:cNvSpPr>
          <p:nvPr>
            <p:ph idx="1"/>
          </p:nvPr>
        </p:nvSpPr>
        <p:spPr>
          <a:xfrm>
            <a:off x="1310144" y="1539377"/>
            <a:ext cx="10091288" cy="4694241"/>
          </a:xfrm>
        </p:spPr>
        <p:txBody>
          <a:bodyPr>
            <a:normAutofit/>
          </a:bodyPr>
          <a:lstStyle>
            <a:lvl1pPr marL="0" indent="0">
              <a:buNone/>
              <a:defRPr sz="36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09656" y="6451604"/>
            <a:ext cx="2743200" cy="365125"/>
          </a:xfrm>
        </p:spPr>
        <p:txBody>
          <a:body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11"/>
          </p:nvPr>
        </p:nvSpPr>
        <p:spPr>
          <a:xfrm>
            <a:off x="4210056" y="6451604"/>
            <a:ext cx="4114800" cy="365125"/>
          </a:xfrm>
        </p:spPr>
        <p:txBody>
          <a:bodyPr/>
          <a:lstStyle/>
          <a:p>
            <a:endParaRPr lang="zh-CN" altLang="en-US"/>
          </a:p>
        </p:txBody>
      </p:sp>
      <p:sp>
        <p:nvSpPr>
          <p:cNvPr id="6" name="KSO_FN"/>
          <p:cNvSpPr>
            <a:spLocks noGrp="1"/>
          </p:cNvSpPr>
          <p:nvPr>
            <p:ph type="sldNum" sz="quarter" idx="12"/>
          </p:nvPr>
        </p:nvSpPr>
        <p:spPr>
          <a:xfrm>
            <a:off x="8782056"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806996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1324431" y="785416"/>
            <a:ext cx="10134151" cy="796011"/>
          </a:xfrm>
        </p:spPr>
        <p:txBody>
          <a:bodyPr>
            <a:normAutofit/>
          </a:bodyPr>
          <a:lstStyle>
            <a:lvl1pPr algn="l">
              <a:defRPr sz="3600" b="0">
                <a:solidFill>
                  <a:srgbClr val="0099CC"/>
                </a:solidFill>
              </a:defRPr>
            </a:lvl1pPr>
          </a:lstStyle>
          <a:p>
            <a:r>
              <a:rPr lang="zh-CN" altLang="en-US" dirty="0"/>
              <a:t>单击此处编辑母版标题样式</a:t>
            </a:r>
            <a:endParaRPr lang="en-US" dirty="0"/>
          </a:p>
        </p:txBody>
      </p:sp>
      <p:sp>
        <p:nvSpPr>
          <p:cNvPr id="3" name="KSO_BC1"/>
          <p:cNvSpPr>
            <a:spLocks noGrp="1"/>
          </p:cNvSpPr>
          <p:nvPr>
            <p:ph idx="1"/>
          </p:nvPr>
        </p:nvSpPr>
        <p:spPr>
          <a:xfrm>
            <a:off x="1324432" y="1700211"/>
            <a:ext cx="10091288" cy="4476255"/>
          </a:xfrm>
        </p:spPr>
        <p:txBody>
          <a:bodyPr>
            <a:normAutofit/>
          </a:bodyPr>
          <a:lstStyle>
            <a:lvl1pPr marL="0" indent="0">
              <a:buNone/>
              <a:defRPr sz="20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23944" y="6451604"/>
            <a:ext cx="2743200" cy="365125"/>
          </a:xfrm>
        </p:spPr>
        <p:txBody>
          <a:body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11"/>
          </p:nvPr>
        </p:nvSpPr>
        <p:spPr>
          <a:xfrm>
            <a:off x="4224344" y="6451604"/>
            <a:ext cx="4114800" cy="365125"/>
          </a:xfrm>
        </p:spPr>
        <p:txBody>
          <a:bodyPr/>
          <a:lstStyle/>
          <a:p>
            <a:endParaRPr lang="zh-CN" altLang="en-US"/>
          </a:p>
        </p:txBody>
      </p:sp>
      <p:sp>
        <p:nvSpPr>
          <p:cNvPr id="6" name="KSO_FN"/>
          <p:cNvSpPr>
            <a:spLocks noGrp="1"/>
          </p:cNvSpPr>
          <p:nvPr>
            <p:ph type="sldNum" sz="quarter" idx="12"/>
          </p:nvPr>
        </p:nvSpPr>
        <p:spPr>
          <a:xfrm>
            <a:off x="8796344"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1779926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3" name="KSO_BC1"/>
          <p:cNvSpPr>
            <a:spLocks noGrp="1"/>
          </p:cNvSpPr>
          <p:nvPr>
            <p:ph idx="1"/>
          </p:nvPr>
        </p:nvSpPr>
        <p:spPr>
          <a:xfrm>
            <a:off x="1324432" y="871537"/>
            <a:ext cx="10034138" cy="5304930"/>
          </a:xfrm>
        </p:spPr>
        <p:txBody>
          <a:bodyPr>
            <a:normAutofit/>
          </a:bodyPr>
          <a:lstStyle>
            <a:lvl1pPr marL="0" indent="0">
              <a:buNone/>
              <a:defRPr sz="2000" b="0">
                <a:solidFill>
                  <a:schemeClr val="tx1"/>
                </a:solidFill>
                <a:latin typeface="+mj-ea"/>
                <a:ea typeface="+mj-ea"/>
              </a:defRPr>
            </a:lvl1pPr>
            <a:lvl2pPr>
              <a:defRPr sz="2000" b="0">
                <a:latin typeface="+mj-ea"/>
                <a:ea typeface="+mj-ea"/>
              </a:defRPr>
            </a:lvl2pPr>
          </a:lstStyle>
          <a:p>
            <a:pPr lvl="0"/>
            <a:r>
              <a:rPr lang="zh-CN" altLang="en-US" dirty="0"/>
              <a:t>编辑母版文本样式</a:t>
            </a:r>
          </a:p>
          <a:p>
            <a:pPr lvl="1"/>
            <a:r>
              <a:rPr lang="zh-CN" altLang="en-US" dirty="0"/>
              <a:t>第二级</a:t>
            </a:r>
          </a:p>
        </p:txBody>
      </p:sp>
      <p:sp>
        <p:nvSpPr>
          <p:cNvPr id="4" name="KSO_FD"/>
          <p:cNvSpPr>
            <a:spLocks noGrp="1"/>
          </p:cNvSpPr>
          <p:nvPr>
            <p:ph type="dt" sz="half" idx="10"/>
          </p:nvPr>
        </p:nvSpPr>
        <p:spPr>
          <a:xfrm>
            <a:off x="1052520" y="6451604"/>
            <a:ext cx="2743200" cy="365125"/>
          </a:xfrm>
        </p:spPr>
        <p:txBody>
          <a:bodyPr/>
          <a:lstStyle/>
          <a:p>
            <a:fld id="{490FA359-FBFD-4E90-80D7-2F91A4519E73}" type="datetimeFigureOut">
              <a:rPr lang="zh-CN" altLang="en-US" smtClean="0"/>
              <a:t>2017/9/26/Tuesday</a:t>
            </a:fld>
            <a:endParaRPr lang="zh-CN" altLang="en-US" dirty="0"/>
          </a:p>
        </p:txBody>
      </p:sp>
      <p:sp>
        <p:nvSpPr>
          <p:cNvPr id="5" name="KSO_FT"/>
          <p:cNvSpPr>
            <a:spLocks noGrp="1"/>
          </p:cNvSpPr>
          <p:nvPr>
            <p:ph type="ftr" sz="quarter" idx="11"/>
          </p:nvPr>
        </p:nvSpPr>
        <p:spPr>
          <a:xfrm>
            <a:off x="4252920" y="6451604"/>
            <a:ext cx="4114800" cy="365125"/>
          </a:xfrm>
        </p:spPr>
        <p:txBody>
          <a:bodyPr/>
          <a:lstStyle/>
          <a:p>
            <a:endParaRPr lang="zh-CN" altLang="en-US"/>
          </a:p>
        </p:txBody>
      </p:sp>
      <p:sp>
        <p:nvSpPr>
          <p:cNvPr id="6" name="KSO_FN"/>
          <p:cNvSpPr>
            <a:spLocks noGrp="1"/>
          </p:cNvSpPr>
          <p:nvPr>
            <p:ph type="sldNum" sz="quarter" idx="12"/>
          </p:nvPr>
        </p:nvSpPr>
        <p:spPr>
          <a:xfrm>
            <a:off x="8824920" y="6451604"/>
            <a:ext cx="2743200" cy="365125"/>
          </a:xfrm>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3505532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a:t>单击此处编辑母版标题样式</a:t>
            </a:r>
            <a:endParaRPr lang="en-US" dirty="0"/>
          </a:p>
        </p:txBody>
      </p:sp>
      <p:sp>
        <p:nvSpPr>
          <p:cNvPr id="3"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4" name="KSO_FT"/>
          <p:cNvSpPr>
            <a:spLocks noGrp="1"/>
          </p:cNvSpPr>
          <p:nvPr>
            <p:ph type="ftr" sz="quarter" idx="11"/>
          </p:nvPr>
        </p:nvSpPr>
        <p:spPr/>
        <p:txBody>
          <a:bodyPr/>
          <a:lstStyle/>
          <a:p>
            <a:endParaRPr lang="zh-CN" altLang="en-US"/>
          </a:p>
        </p:txBody>
      </p:sp>
      <p:sp>
        <p:nvSpPr>
          <p:cNvPr id="5"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2831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xmlns="" id="{94B353FA-4B38-4C0E-AC24-8589F159B694}"/>
              </a:ext>
            </a:extLst>
          </p:cNvPr>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4" name="页脚占位符 3">
            <a:extLst>
              <a:ext uri="{FF2B5EF4-FFF2-40B4-BE49-F238E27FC236}">
                <a16:creationId xmlns:a16="http://schemas.microsoft.com/office/drawing/2014/main" xmlns="" id="{63C069C5-F303-412F-A5AF-BE47AD8B1F6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8298B223-80C7-499A-9CA3-D16E8DFB8EC3}"/>
              </a:ext>
            </a:extLst>
          </p:cNvPr>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1186240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1_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490FA359-FBFD-4E90-80D7-2F91A4519E73}" type="datetimeFigureOut">
              <a:rPr lang="zh-CN" altLang="en-US" smtClean="0"/>
              <a:t>2017/9/26/Tuesday</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581713FB-781F-428E-BB97-D0968A988D59}" type="slidenum">
              <a:rPr lang="zh-CN" altLang="en-US" smtClean="0"/>
              <a:t>‹#›</a:t>
            </a:fld>
            <a:endParaRPr lang="zh-CN" altLang="en-US"/>
          </a:p>
        </p:txBody>
      </p:sp>
    </p:spTree>
    <p:extLst>
      <p:ext uri="{BB962C8B-B14F-4D97-AF65-F5344CB8AC3E}">
        <p14:creationId xmlns:p14="http://schemas.microsoft.com/office/powerpoint/2010/main" val="2580252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10">
            <a:extLst>
              <a:ext uri="{28A0092B-C50C-407E-A947-70E740481C1C}">
                <a14:useLocalDpi xmlns:a14="http://schemas.microsoft.com/office/drawing/2010/main" val="0"/>
              </a:ext>
            </a:extLst>
          </a:blip>
          <a:srcRect l="1474" t="26028" r="6166" b="4484"/>
          <a:stretch/>
        </p:blipFill>
        <p:spPr>
          <a:xfrm>
            <a:off x="-2" y="2337829"/>
            <a:ext cx="7899402" cy="4520171"/>
          </a:xfrm>
          <a:prstGeom prst="rect">
            <a:avLst/>
          </a:prstGeom>
        </p:spPr>
      </p:pic>
      <p:sp>
        <p:nvSpPr>
          <p:cNvPr id="4" name="KSO_FD"/>
          <p:cNvSpPr>
            <a:spLocks noGrp="1"/>
          </p:cNvSpPr>
          <p:nvPr>
            <p:ph type="dt" sz="half" idx="2"/>
          </p:nvPr>
        </p:nvSpPr>
        <p:spPr>
          <a:xfrm>
            <a:off x="838200" y="6451604"/>
            <a:ext cx="2743200" cy="365125"/>
          </a:xfrm>
          <a:prstGeom prst="rect">
            <a:avLst/>
          </a:prstGeom>
        </p:spPr>
        <p:txBody>
          <a:bodyPr vert="horz" lIns="91440" tIns="45720" rIns="91440" bIns="45720" rtlCol="0" anchor="ctr"/>
          <a:lstStyle>
            <a:lvl1pPr algn="l">
              <a:defRPr sz="1200">
                <a:solidFill>
                  <a:schemeClr val="tx1"/>
                </a:solidFill>
              </a:defRPr>
            </a:lvl1pPr>
          </a:lstStyle>
          <a:p>
            <a:fld id="{490FA359-FBFD-4E90-80D7-2F91A4519E73}" type="datetimeFigureOut">
              <a:rPr lang="zh-CN" altLang="en-US" smtClean="0"/>
              <a:t>2017/9/26/Tuesday</a:t>
            </a:fld>
            <a:endParaRPr lang="zh-CN" altLang="en-US"/>
          </a:p>
        </p:txBody>
      </p:sp>
      <p:sp>
        <p:nvSpPr>
          <p:cNvPr id="5" name="KSO_FT"/>
          <p:cNvSpPr>
            <a:spLocks noGrp="1"/>
          </p:cNvSpPr>
          <p:nvPr>
            <p:ph type="ftr" sz="quarter" idx="3"/>
          </p:nvPr>
        </p:nvSpPr>
        <p:spPr>
          <a:xfrm>
            <a:off x="4038600" y="6451604"/>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zh-CN" altLang="en-US"/>
          </a:p>
        </p:txBody>
      </p:sp>
      <p:sp>
        <p:nvSpPr>
          <p:cNvPr id="6" name="KSO_FN"/>
          <p:cNvSpPr>
            <a:spLocks noGrp="1"/>
          </p:cNvSpPr>
          <p:nvPr>
            <p:ph type="sldNum" sz="quarter" idx="4"/>
          </p:nvPr>
        </p:nvSpPr>
        <p:spPr>
          <a:xfrm>
            <a:off x="8610600" y="6451604"/>
            <a:ext cx="2743200" cy="365125"/>
          </a:xfrm>
          <a:prstGeom prst="rect">
            <a:avLst/>
          </a:prstGeom>
        </p:spPr>
        <p:txBody>
          <a:bodyPr vert="horz" lIns="91440" tIns="45720" rIns="91440" bIns="45720" rtlCol="0" anchor="ctr"/>
          <a:lstStyle>
            <a:lvl1pPr algn="r">
              <a:defRPr sz="1200">
                <a:solidFill>
                  <a:schemeClr val="tx1"/>
                </a:solidFill>
              </a:defRPr>
            </a:lvl1pPr>
          </a:lstStyle>
          <a:p>
            <a:fld id="{581713FB-781F-428E-BB97-D0968A988D59}" type="slidenum">
              <a:rPr lang="zh-CN" altLang="en-US" smtClean="0"/>
              <a:t>‹#›</a:t>
            </a:fld>
            <a:endParaRPr lang="zh-CN" altLang="en-US"/>
          </a:p>
        </p:txBody>
      </p:sp>
      <p:sp>
        <p:nvSpPr>
          <p:cNvPr id="3" name="KSO_BC1"/>
          <p:cNvSpPr>
            <a:spLocks noGrp="1"/>
          </p:cNvSpPr>
          <p:nvPr>
            <p:ph type="body" idx="1"/>
          </p:nvPr>
        </p:nvSpPr>
        <p:spPr>
          <a:xfrm>
            <a:off x="1138687" y="1600200"/>
            <a:ext cx="10215113" cy="463341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p:txBody>
      </p:sp>
      <p:sp>
        <p:nvSpPr>
          <p:cNvPr id="2" name="KSO_BT1"/>
          <p:cNvSpPr>
            <a:spLocks noGrp="1"/>
          </p:cNvSpPr>
          <p:nvPr>
            <p:ph type="title"/>
          </p:nvPr>
        </p:nvSpPr>
        <p:spPr>
          <a:xfrm>
            <a:off x="1138687" y="713988"/>
            <a:ext cx="10215113" cy="796011"/>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Tree>
    <p:extLst>
      <p:ext uri="{BB962C8B-B14F-4D97-AF65-F5344CB8AC3E}">
        <p14:creationId xmlns:p14="http://schemas.microsoft.com/office/powerpoint/2010/main" val="1920157384"/>
      </p:ext>
    </p:extLst>
  </p:cSld>
  <p:clrMap bg1="lt1" tx1="dk1" bg2="lt2" tx2="dk2" accent1="accent1" accent2="accent2" accent3="accent3" accent4="accent4" accent5="accent5" accent6="accent6" hlink="hlink" folHlink="folHlink"/>
  <p:sldLayoutIdLst>
    <p:sldLayoutId id="2147483686" r:id="rId1"/>
    <p:sldLayoutId id="2147483692" r:id="rId2"/>
    <p:sldLayoutId id="2147483687" r:id="rId3"/>
    <p:sldLayoutId id="2147483694" r:id="rId4"/>
    <p:sldLayoutId id="2147483695" r:id="rId5"/>
    <p:sldLayoutId id="2147483691" r:id="rId6"/>
    <p:sldLayoutId id="2147483693" r:id="rId7"/>
    <p:sldLayoutId id="2147483697" r:id="rId8"/>
  </p:sldLayoutIdLst>
  <p:txStyles>
    <p:titleStyle>
      <a:lvl1pPr algn="l" defTabSz="685800" rtl="0" eaLnBrk="1" latinLnBrk="0" hangingPunct="1">
        <a:lnSpc>
          <a:spcPct val="90000"/>
        </a:lnSpc>
        <a:spcBef>
          <a:spcPct val="0"/>
        </a:spcBef>
        <a:buNone/>
        <a:defRPr sz="3200" b="0" i="0" kern="1200" baseline="0">
          <a:solidFill>
            <a:schemeClr val="accent1"/>
          </a:solidFill>
          <a:effectLst/>
          <a:latin typeface="+mj-ea"/>
          <a:ea typeface="+mj-ea"/>
          <a:cs typeface="+mj-cs"/>
        </a:defRPr>
      </a:lvl1pPr>
    </p:titleStyle>
    <p:bodyStyle>
      <a:lvl1pPr marL="361950" indent="-361950" algn="just" defTabSz="685800" rtl="0" eaLnBrk="1" latinLnBrk="0" hangingPunct="1">
        <a:lnSpc>
          <a:spcPct val="110000"/>
        </a:lnSpc>
        <a:spcBef>
          <a:spcPts val="1200"/>
        </a:spcBef>
        <a:spcAft>
          <a:spcPts val="0"/>
        </a:spcAft>
        <a:buClr>
          <a:schemeClr val="accent2"/>
        </a:buClr>
        <a:buSzPct val="50000"/>
        <a:buFont typeface="Wingdings 2" panose="05020102010507070707" pitchFamily="18" charset="2"/>
        <a:buChar char=""/>
        <a:defRPr lang="zh-CN" altLang="en-US" sz="2400" b="1" kern="1200" baseline="0" dirty="0" smtClean="0">
          <a:solidFill>
            <a:schemeClr val="accent1"/>
          </a:solidFill>
          <a:latin typeface="+mn-ea"/>
          <a:ea typeface="+mn-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anose="02010509060101010101" pitchFamily="49" charset="-122"/>
        <a:buChar char=" "/>
        <a:defRPr sz="1800" b="0" kern="1200" baseline="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541BDD9-B732-43D0-B3A7-5FC231413F6A}"/>
              </a:ext>
            </a:extLst>
          </p:cNvPr>
          <p:cNvSpPr>
            <a:spLocks noGrp="1"/>
          </p:cNvSpPr>
          <p:nvPr>
            <p:ph type="title"/>
          </p:nvPr>
        </p:nvSpPr>
        <p:spPr/>
        <p:txBody>
          <a:bodyPr/>
          <a:lstStyle/>
          <a:p>
            <a:r>
              <a:rPr lang="zh-CN" altLang="en-US" dirty="0"/>
              <a:t>管 理 学 基 础</a:t>
            </a:r>
          </a:p>
        </p:txBody>
      </p:sp>
    </p:spTree>
    <p:extLst>
      <p:ext uri="{BB962C8B-B14F-4D97-AF65-F5344CB8AC3E}">
        <p14:creationId xmlns:p14="http://schemas.microsoft.com/office/powerpoint/2010/main" val="13691266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8FEB2B20-896A-4DE3-8242-AA31B0FC6C6E}"/>
              </a:ext>
            </a:extLst>
          </p:cNvPr>
          <p:cNvSpPr>
            <a:spLocks noGrp="1"/>
          </p:cNvSpPr>
          <p:nvPr>
            <p:ph idx="1"/>
          </p:nvPr>
        </p:nvSpPr>
        <p:spPr/>
        <p:txBody>
          <a:bodyPr/>
          <a:lstStyle/>
          <a:p>
            <a:r>
              <a:rPr lang="en-US" altLang="zh-CN" sz="2400" b="1" dirty="0"/>
              <a:t>(</a:t>
            </a:r>
            <a:r>
              <a:rPr lang="zh-CN" altLang="en-US" sz="2400" b="1" dirty="0"/>
              <a:t>三</a:t>
            </a:r>
            <a:r>
              <a:rPr lang="en-US" altLang="zh-CN" sz="2400" b="1" dirty="0"/>
              <a:t>)</a:t>
            </a:r>
            <a:r>
              <a:rPr lang="zh-CN" altLang="en-US" sz="2400" b="1" dirty="0"/>
              <a:t>管理的艺术性 </a:t>
            </a:r>
            <a:endParaRPr lang="en-US" altLang="zh-CN" sz="2400" b="1" dirty="0"/>
          </a:p>
          <a:p>
            <a:r>
              <a:rPr lang="en-US" altLang="zh-CN" dirty="0"/>
              <a:t>       </a:t>
            </a:r>
            <a:r>
              <a:rPr lang="zh-CN" altLang="en-US" dirty="0"/>
              <a:t>所谓管理的艺术性</a:t>
            </a:r>
            <a:r>
              <a:rPr lang="en-US" altLang="zh-CN" dirty="0"/>
              <a:t>,</a:t>
            </a:r>
            <a:r>
              <a:rPr lang="zh-CN" altLang="en-US" dirty="0"/>
              <a:t>就是指对人的管理</a:t>
            </a:r>
            <a:r>
              <a:rPr lang="en-US" altLang="zh-CN" dirty="0"/>
              <a:t>.</a:t>
            </a:r>
            <a:r>
              <a:rPr lang="zh-CN" altLang="en-US" dirty="0"/>
              <a:t>由于人的个性特征不同</a:t>
            </a:r>
            <a:r>
              <a:rPr lang="en-US" altLang="zh-CN" dirty="0"/>
              <a:t>,</a:t>
            </a:r>
            <a:r>
              <a:rPr lang="zh-CN" altLang="en-US" dirty="0"/>
              <a:t>在管理人的时候管理方法要因人而异</a:t>
            </a:r>
            <a:r>
              <a:rPr lang="en-US" altLang="zh-CN" dirty="0"/>
              <a:t>.</a:t>
            </a:r>
            <a:r>
              <a:rPr lang="zh-CN" altLang="en-US" dirty="0"/>
              <a:t>这部分内容体现在本书的第六章与第七章中</a:t>
            </a:r>
            <a:r>
              <a:rPr lang="en-US" altLang="zh-CN" dirty="0"/>
              <a:t>.</a:t>
            </a:r>
            <a:r>
              <a:rPr lang="zh-CN" altLang="en-US" dirty="0"/>
              <a:t>人是有主观能动性的</a:t>
            </a:r>
            <a:r>
              <a:rPr lang="en-US" altLang="zh-CN" dirty="0"/>
              <a:t>, </a:t>
            </a:r>
            <a:r>
              <a:rPr lang="zh-CN" altLang="en-US" dirty="0"/>
              <a:t>由于气质、性格、能力、价值观、兴趣爱好不同</a:t>
            </a:r>
            <a:r>
              <a:rPr lang="en-US" altLang="zh-CN" dirty="0"/>
              <a:t>,</a:t>
            </a:r>
            <a:r>
              <a:rPr lang="zh-CN" altLang="en-US" dirty="0"/>
              <a:t>人的需要层次也不一样</a:t>
            </a:r>
            <a:r>
              <a:rPr lang="en-US" altLang="zh-CN" dirty="0"/>
              <a:t>.</a:t>
            </a:r>
            <a:r>
              <a:rPr lang="zh-CN" altLang="en-US" dirty="0"/>
              <a:t>在激励他人与 领导他人的时候</a:t>
            </a:r>
            <a:r>
              <a:rPr lang="en-US" altLang="zh-CN" dirty="0"/>
              <a:t>,</a:t>
            </a:r>
            <a:r>
              <a:rPr lang="zh-CN" altLang="en-US" dirty="0"/>
              <a:t>要采取不同的方式</a:t>
            </a:r>
            <a:r>
              <a:rPr lang="en-US" altLang="zh-CN" dirty="0"/>
              <a:t>.</a:t>
            </a:r>
            <a:r>
              <a:rPr lang="zh-CN" altLang="en-US" dirty="0"/>
              <a:t>这方面的理论很多</a:t>
            </a:r>
            <a:r>
              <a:rPr lang="en-US" altLang="zh-CN" dirty="0"/>
              <a:t>,</a:t>
            </a:r>
            <a:r>
              <a:rPr lang="zh-CN" altLang="en-US" dirty="0"/>
              <a:t>管理心理学的很多思想都被吸收到管理的艺术性之中</a:t>
            </a:r>
            <a:r>
              <a:rPr lang="en-US" altLang="zh-CN" dirty="0"/>
              <a:t>,</a:t>
            </a:r>
            <a:r>
              <a:rPr lang="zh-CN" altLang="en-US" dirty="0"/>
              <a:t>如双因素理论、期望理论、公平理论等激励理论都是管理的艺术性的重要体现</a:t>
            </a:r>
            <a:r>
              <a:rPr lang="en-US" altLang="zh-CN" dirty="0"/>
              <a:t>.</a:t>
            </a:r>
            <a:r>
              <a:rPr lang="zh-CN" altLang="en-US" dirty="0"/>
              <a:t>领导科学中的管理方格理论、领导权变理论、生命周期领导理论等更是管理理论的艺术性发展</a:t>
            </a:r>
            <a:r>
              <a:rPr lang="en-US" altLang="zh-CN" dirty="0"/>
              <a:t>. </a:t>
            </a:r>
            <a:endParaRPr lang="zh-CN" altLang="en-US" dirty="0"/>
          </a:p>
        </p:txBody>
      </p:sp>
    </p:spTree>
    <p:extLst>
      <p:ext uri="{BB962C8B-B14F-4D97-AF65-F5344CB8AC3E}">
        <p14:creationId xmlns:p14="http://schemas.microsoft.com/office/powerpoint/2010/main" val="6837500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DEDA27B-D76B-4F40-89E9-A311E225A737}"/>
              </a:ext>
            </a:extLst>
          </p:cNvPr>
          <p:cNvSpPr>
            <a:spLocks noGrp="1"/>
          </p:cNvSpPr>
          <p:nvPr>
            <p:ph idx="1"/>
          </p:nvPr>
        </p:nvSpPr>
        <p:spPr>
          <a:xfrm>
            <a:off x="1324432" y="871536"/>
            <a:ext cx="10034138" cy="5600701"/>
          </a:xfrm>
        </p:spPr>
        <p:txBody>
          <a:bodyPr>
            <a:normAutofit lnSpcReduction="10000"/>
          </a:bodyPr>
          <a:lstStyle/>
          <a:p>
            <a:r>
              <a:rPr lang="en-US" altLang="zh-CN" sz="2400" b="1" dirty="0"/>
              <a:t>(</a:t>
            </a:r>
            <a:r>
              <a:rPr lang="zh-CN" altLang="en-US" sz="2400" b="1" dirty="0"/>
              <a:t>四</a:t>
            </a:r>
            <a:r>
              <a:rPr lang="en-US" altLang="zh-CN" sz="2400" b="1" dirty="0"/>
              <a:t>)</a:t>
            </a:r>
            <a:r>
              <a:rPr lang="zh-CN" altLang="en-US" sz="2400" b="1" dirty="0"/>
              <a:t>管理的创新性 </a:t>
            </a:r>
            <a:endParaRPr lang="en-US" altLang="zh-CN" sz="2400" b="1" dirty="0"/>
          </a:p>
          <a:p>
            <a:r>
              <a:rPr lang="en-US" altLang="zh-CN" dirty="0"/>
              <a:t>       </a:t>
            </a:r>
            <a:r>
              <a:rPr lang="zh-CN" altLang="en-US" dirty="0"/>
              <a:t>创新是一个民族进步的灵魂</a:t>
            </a:r>
            <a:r>
              <a:rPr lang="en-US" altLang="zh-CN" dirty="0"/>
              <a:t>,</a:t>
            </a:r>
            <a:r>
              <a:rPr lang="zh-CN" altLang="en-US" dirty="0"/>
              <a:t>更是管理学生命力的重要体现</a:t>
            </a:r>
            <a:r>
              <a:rPr lang="en-US" altLang="zh-CN" dirty="0"/>
              <a:t>.</a:t>
            </a:r>
            <a:r>
              <a:rPr lang="zh-CN" altLang="en-US" dirty="0"/>
              <a:t>随着环境条件的变化</a:t>
            </a:r>
            <a:r>
              <a:rPr lang="en-US" altLang="zh-CN" dirty="0"/>
              <a:t>, </a:t>
            </a:r>
            <a:r>
              <a:rPr lang="zh-CN" altLang="en-US" dirty="0"/>
              <a:t>组织管理中必定会遇到许多新的问题</a:t>
            </a:r>
            <a:r>
              <a:rPr lang="en-US" altLang="zh-CN" dirty="0"/>
              <a:t>,</a:t>
            </a:r>
            <a:r>
              <a:rPr lang="zh-CN" altLang="en-US" dirty="0"/>
              <a:t>新的问题必须用新的方法解决</a:t>
            </a:r>
            <a:r>
              <a:rPr lang="en-US" altLang="zh-CN" dirty="0"/>
              <a:t>.</a:t>
            </a:r>
            <a:r>
              <a:rPr lang="zh-CN" altLang="en-US" dirty="0"/>
              <a:t>例如</a:t>
            </a:r>
            <a:r>
              <a:rPr lang="en-US" altLang="zh-CN" dirty="0"/>
              <a:t>,</a:t>
            </a:r>
            <a:r>
              <a:rPr lang="zh-CN" altLang="en-US" dirty="0"/>
              <a:t>企业在生产 物资控制方面最早提出了经济订货批量概念</a:t>
            </a:r>
            <a:r>
              <a:rPr lang="en-US" altLang="zh-CN" dirty="0"/>
              <a:t>.</a:t>
            </a:r>
            <a:r>
              <a:rPr lang="zh-CN" altLang="en-US" dirty="0"/>
              <a:t>但随着市场的变化、科技的发展</a:t>
            </a:r>
            <a:r>
              <a:rPr lang="en-US" altLang="zh-CN" dirty="0"/>
              <a:t>,</a:t>
            </a:r>
            <a:r>
              <a:rPr lang="zh-CN" altLang="en-US" dirty="0"/>
              <a:t>企业又提 出了物料需求计划的理念 </a:t>
            </a:r>
            <a:r>
              <a:rPr lang="en-US" altLang="zh-CN" dirty="0"/>
              <a:t>(material  requirement  planning , MRP),</a:t>
            </a:r>
            <a:r>
              <a:rPr lang="zh-CN" altLang="en-US" dirty="0"/>
              <a:t>随后又产生了制造资源 计划的思想 </a:t>
            </a:r>
            <a:r>
              <a:rPr lang="en-US" altLang="zh-CN" dirty="0"/>
              <a:t>(MRP Ⅱ),</a:t>
            </a:r>
            <a:r>
              <a:rPr lang="zh-CN" altLang="en-US" dirty="0"/>
              <a:t>直到现在又有了企业资源计划 </a:t>
            </a:r>
            <a:r>
              <a:rPr lang="en-US" altLang="zh-CN" dirty="0"/>
              <a:t>( enterprise  resource  planning, ERP)</a:t>
            </a:r>
            <a:r>
              <a:rPr lang="zh-CN" altLang="en-US" dirty="0"/>
              <a:t>及客户关系管理 </a:t>
            </a:r>
            <a:r>
              <a:rPr lang="en-US" altLang="zh-CN" dirty="0"/>
              <a:t>( customer  relationship  management, CRM)</a:t>
            </a:r>
            <a:r>
              <a:rPr lang="zh-CN" altLang="en-US" dirty="0"/>
              <a:t>等理论</a:t>
            </a:r>
            <a:r>
              <a:rPr lang="en-US" altLang="zh-CN" dirty="0"/>
              <a:t>.</a:t>
            </a:r>
            <a:r>
              <a:rPr lang="zh-CN" altLang="en-US" dirty="0"/>
              <a:t>管理学需要 创新</a:t>
            </a:r>
            <a:r>
              <a:rPr lang="en-US" altLang="zh-CN" dirty="0"/>
              <a:t>,</a:t>
            </a:r>
            <a:r>
              <a:rPr lang="zh-CN" altLang="en-US" dirty="0"/>
              <a:t>它是一个开放的系统</a:t>
            </a:r>
            <a:r>
              <a:rPr lang="en-US" altLang="zh-CN" dirty="0"/>
              <a:t>,</a:t>
            </a:r>
            <a:r>
              <a:rPr lang="zh-CN" altLang="en-US" dirty="0"/>
              <a:t>会随着生产实践的发展而不断发展</a:t>
            </a:r>
            <a:r>
              <a:rPr lang="en-US" altLang="zh-CN" dirty="0"/>
              <a:t>,</a:t>
            </a:r>
            <a:r>
              <a:rPr lang="zh-CN" altLang="en-US" dirty="0"/>
              <a:t>并不断产生管理方法和 管理思想</a:t>
            </a:r>
            <a:r>
              <a:rPr lang="en-US" altLang="zh-CN" dirty="0"/>
              <a:t>. </a:t>
            </a:r>
          </a:p>
          <a:p>
            <a:r>
              <a:rPr lang="en-US" altLang="zh-CN" sz="2400" b="1" dirty="0"/>
              <a:t>(</a:t>
            </a:r>
            <a:r>
              <a:rPr lang="zh-CN" altLang="en-US" sz="2400" b="1" dirty="0"/>
              <a:t>五</a:t>
            </a:r>
            <a:r>
              <a:rPr lang="en-US" altLang="zh-CN" sz="2400" b="1" dirty="0"/>
              <a:t>)</a:t>
            </a:r>
            <a:r>
              <a:rPr lang="zh-CN" altLang="en-US" sz="2400" b="1" dirty="0"/>
              <a:t>管理的经济性 </a:t>
            </a:r>
            <a:endParaRPr lang="en-US" altLang="zh-CN" sz="2400" b="1" dirty="0"/>
          </a:p>
          <a:p>
            <a:r>
              <a:rPr lang="en-US" altLang="zh-CN" dirty="0"/>
              <a:t>        </a:t>
            </a:r>
            <a:r>
              <a:rPr lang="zh-CN" altLang="en-US" dirty="0"/>
              <a:t>经济本身的含义就是节约</a:t>
            </a:r>
            <a:r>
              <a:rPr lang="en-US" altLang="zh-CN" dirty="0"/>
              <a:t>,</a:t>
            </a:r>
            <a:r>
              <a:rPr lang="zh-CN" altLang="en-US" dirty="0"/>
              <a:t>管理中所谓的经济性</a:t>
            </a:r>
            <a:r>
              <a:rPr lang="en-US" altLang="zh-CN" dirty="0"/>
              <a:t>,</a:t>
            </a:r>
            <a:r>
              <a:rPr lang="zh-CN" altLang="en-US" dirty="0"/>
              <a:t>就是使用的资源要少</a:t>
            </a:r>
            <a:r>
              <a:rPr lang="en-US" altLang="zh-CN" dirty="0"/>
              <a:t>,</a:t>
            </a:r>
            <a:r>
              <a:rPr lang="zh-CN" altLang="en-US" dirty="0"/>
              <a:t>而管理效率 要高</a:t>
            </a:r>
            <a:r>
              <a:rPr lang="en-US" altLang="zh-CN" dirty="0"/>
              <a:t>.</a:t>
            </a:r>
            <a:r>
              <a:rPr lang="zh-CN" altLang="en-US" dirty="0"/>
              <a:t>从经济学角度来说</a:t>
            </a:r>
            <a:r>
              <a:rPr lang="en-US" altLang="zh-CN" dirty="0"/>
              <a:t>,</a:t>
            </a:r>
            <a:r>
              <a:rPr lang="zh-CN" altLang="en-US" dirty="0"/>
              <a:t>就是进行经济效益分析</a:t>
            </a:r>
            <a:r>
              <a:rPr lang="en-US" altLang="zh-CN" dirty="0"/>
              <a:t>.</a:t>
            </a:r>
            <a:r>
              <a:rPr lang="zh-CN" altLang="en-US" dirty="0"/>
              <a:t>尤其是对经济性组织如企业来说</a:t>
            </a:r>
            <a:r>
              <a:rPr lang="en-US" altLang="zh-CN" dirty="0"/>
              <a:t>,</a:t>
            </a:r>
            <a:r>
              <a:rPr lang="zh-CN" altLang="en-US" dirty="0"/>
              <a:t>经 济效益是至关重要的</a:t>
            </a:r>
            <a:r>
              <a:rPr lang="en-US" altLang="zh-CN" dirty="0"/>
              <a:t>.</a:t>
            </a:r>
            <a:r>
              <a:rPr lang="zh-CN" altLang="en-US" dirty="0"/>
              <a:t>经济效益不好</a:t>
            </a:r>
            <a:r>
              <a:rPr lang="en-US" altLang="zh-CN" dirty="0"/>
              <a:t>,</a:t>
            </a:r>
            <a:r>
              <a:rPr lang="zh-CN" altLang="en-US" dirty="0"/>
              <a:t>组织就不能生存和发展</a:t>
            </a:r>
            <a:r>
              <a:rPr lang="en-US" altLang="zh-CN" dirty="0"/>
              <a:t>,</a:t>
            </a:r>
            <a:r>
              <a:rPr lang="zh-CN" altLang="en-US" dirty="0"/>
              <a:t>更别提为社会服务了</a:t>
            </a:r>
            <a:r>
              <a:rPr lang="en-US" altLang="zh-CN" dirty="0"/>
              <a:t>.</a:t>
            </a:r>
            <a:r>
              <a:rPr lang="zh-CN" altLang="en-US" dirty="0"/>
              <a:t>政 府、事业单位也要讲经济效益</a:t>
            </a:r>
            <a:r>
              <a:rPr lang="en-US" altLang="zh-CN" dirty="0"/>
              <a:t>,</a:t>
            </a:r>
            <a:r>
              <a:rPr lang="zh-CN" altLang="en-US" dirty="0"/>
              <a:t>提高管理的效率、管理水平、执政能力</a:t>
            </a:r>
            <a:r>
              <a:rPr lang="en-US" altLang="zh-CN" dirty="0"/>
              <a:t>,</a:t>
            </a:r>
            <a:r>
              <a:rPr lang="zh-CN" altLang="en-US" dirty="0"/>
              <a:t>这是当代对管理 工作提出的新要求</a:t>
            </a:r>
            <a:r>
              <a:rPr lang="en-US" altLang="zh-CN" dirty="0"/>
              <a:t>. </a:t>
            </a:r>
            <a:endParaRPr lang="zh-CN" altLang="en-US" dirty="0"/>
          </a:p>
        </p:txBody>
      </p:sp>
    </p:spTree>
    <p:extLst>
      <p:ext uri="{BB962C8B-B14F-4D97-AF65-F5344CB8AC3E}">
        <p14:creationId xmlns:p14="http://schemas.microsoft.com/office/powerpoint/2010/main" val="5611761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30DA9EB-A6AB-4570-A66C-06034934C16B}"/>
              </a:ext>
            </a:extLst>
          </p:cNvPr>
          <p:cNvSpPr>
            <a:spLocks noGrp="1"/>
          </p:cNvSpPr>
          <p:nvPr>
            <p:ph type="title"/>
          </p:nvPr>
        </p:nvSpPr>
        <p:spPr>
          <a:xfrm>
            <a:off x="1324431" y="589873"/>
            <a:ext cx="10134151" cy="796011"/>
          </a:xfrm>
        </p:spPr>
        <p:txBody>
          <a:bodyPr/>
          <a:lstStyle/>
          <a:p>
            <a:r>
              <a:rPr lang="zh-CN" altLang="en-US" dirty="0">
                <a:solidFill>
                  <a:srgbClr val="0099CC"/>
                </a:solidFill>
              </a:rPr>
              <a:t>三、 管理的职能</a:t>
            </a:r>
          </a:p>
        </p:txBody>
      </p:sp>
      <p:sp>
        <p:nvSpPr>
          <p:cNvPr id="3" name="内容占位符 2">
            <a:extLst>
              <a:ext uri="{FF2B5EF4-FFF2-40B4-BE49-F238E27FC236}">
                <a16:creationId xmlns:a16="http://schemas.microsoft.com/office/drawing/2014/main" xmlns="" id="{FA1EF1AF-C962-41AB-8F76-C602F73018FC}"/>
              </a:ext>
            </a:extLst>
          </p:cNvPr>
          <p:cNvSpPr>
            <a:spLocks noGrp="1"/>
          </p:cNvSpPr>
          <p:nvPr>
            <p:ph idx="1"/>
          </p:nvPr>
        </p:nvSpPr>
        <p:spPr>
          <a:xfrm>
            <a:off x="1367294" y="1385884"/>
            <a:ext cx="10091288" cy="5257802"/>
          </a:xfrm>
        </p:spPr>
        <p:txBody>
          <a:bodyPr>
            <a:normAutofit/>
          </a:bodyPr>
          <a:lstStyle/>
          <a:p>
            <a:r>
              <a:rPr lang="zh-CN" altLang="en-US" dirty="0"/>
              <a:t>       我国管理学家周三多提出管理具有七大职能</a:t>
            </a:r>
            <a:r>
              <a:rPr lang="en-US" altLang="zh-CN" dirty="0"/>
              <a:t>,</a:t>
            </a:r>
            <a:r>
              <a:rPr lang="zh-CN" altLang="en-US" dirty="0"/>
              <a:t>即信息的获取、决策、计划、组织、领 导、控制、创新</a:t>
            </a:r>
            <a:r>
              <a:rPr lang="en-US" altLang="zh-CN" dirty="0"/>
              <a:t>.</a:t>
            </a:r>
            <a:r>
              <a:rPr lang="zh-CN" altLang="en-US" dirty="0"/>
              <a:t>我们在此重点介绍四大经典职能</a:t>
            </a:r>
            <a:r>
              <a:rPr lang="en-US" altLang="zh-CN" dirty="0"/>
              <a:t>.</a:t>
            </a:r>
          </a:p>
          <a:p>
            <a:r>
              <a:rPr lang="en-US" altLang="zh-CN" sz="2400" b="1" dirty="0"/>
              <a:t>(</a:t>
            </a:r>
            <a:r>
              <a:rPr lang="zh-CN" altLang="en-US" sz="2400" b="1" dirty="0"/>
              <a:t>一</a:t>
            </a:r>
            <a:r>
              <a:rPr lang="en-US" altLang="zh-CN" sz="2400" b="1" dirty="0"/>
              <a:t>)</a:t>
            </a:r>
            <a:r>
              <a:rPr lang="zh-CN" altLang="en-US" sz="2400" b="1" dirty="0"/>
              <a:t>计划职能 </a:t>
            </a:r>
            <a:endParaRPr lang="en-US" altLang="zh-CN" sz="2400" b="1" dirty="0"/>
          </a:p>
          <a:p>
            <a:r>
              <a:rPr lang="en-US" altLang="zh-CN" dirty="0"/>
              <a:t>      </a:t>
            </a:r>
            <a:r>
              <a:rPr lang="zh-CN" altLang="en-US" dirty="0"/>
              <a:t>计划职能在所有管理职能中处于首要位置</a:t>
            </a:r>
            <a:r>
              <a:rPr lang="en-US" altLang="zh-CN" dirty="0"/>
              <a:t>,</a:t>
            </a:r>
            <a:r>
              <a:rPr lang="zh-CN" altLang="en-US" dirty="0"/>
              <a:t>计划是领导、组织、控制的基础</a:t>
            </a:r>
            <a:r>
              <a:rPr lang="en-US" altLang="zh-CN" dirty="0"/>
              <a:t>.</a:t>
            </a:r>
            <a:r>
              <a:rPr lang="zh-CN" altLang="en-US" dirty="0"/>
              <a:t>计划可分为战略性计划和战术性计划</a:t>
            </a:r>
            <a:r>
              <a:rPr lang="en-US" altLang="zh-CN" dirty="0"/>
              <a:t>.</a:t>
            </a:r>
            <a:r>
              <a:rPr lang="zh-CN" altLang="en-US" dirty="0"/>
              <a:t>战略性计划就是研究组织中宏观的、全局的长远性问题</a:t>
            </a:r>
            <a:r>
              <a:rPr lang="en-US" altLang="zh-CN" dirty="0"/>
              <a:t>; </a:t>
            </a:r>
            <a:r>
              <a:rPr lang="zh-CN" altLang="en-US" dirty="0"/>
              <a:t>而战术性计划是研究组织中具体问题的实施</a:t>
            </a:r>
            <a:r>
              <a:rPr lang="en-US" altLang="zh-CN" dirty="0"/>
              <a:t>.</a:t>
            </a:r>
            <a:r>
              <a:rPr lang="zh-CN" altLang="en-US" dirty="0"/>
              <a:t>本书在计划职能中要介绍计划的内容、计划的类型、计划的编制过程、战略性计划的实施等</a:t>
            </a:r>
            <a:r>
              <a:rPr lang="en-US" altLang="zh-CN" dirty="0"/>
              <a:t>,</a:t>
            </a:r>
            <a:r>
              <a:rPr lang="zh-CN" altLang="en-US" dirty="0"/>
              <a:t>此外重点研究各种计划方法</a:t>
            </a:r>
            <a:r>
              <a:rPr lang="en-US" altLang="zh-CN" dirty="0"/>
              <a:t>,</a:t>
            </a:r>
            <a:r>
              <a:rPr lang="zh-CN" altLang="en-US" dirty="0"/>
              <a:t>如目标管 理、滚动计划方法、网络计划技术等</a:t>
            </a:r>
            <a:r>
              <a:rPr lang="en-US" altLang="zh-CN" dirty="0"/>
              <a:t>. </a:t>
            </a:r>
          </a:p>
          <a:p>
            <a:endParaRPr lang="zh-CN" altLang="en-US" dirty="0"/>
          </a:p>
        </p:txBody>
      </p:sp>
    </p:spTree>
    <p:extLst>
      <p:ext uri="{BB962C8B-B14F-4D97-AF65-F5344CB8AC3E}">
        <p14:creationId xmlns:p14="http://schemas.microsoft.com/office/powerpoint/2010/main" val="14075329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897EDB8-1CCF-43B2-9F56-4003CEE74D5A}"/>
              </a:ext>
            </a:extLst>
          </p:cNvPr>
          <p:cNvSpPr>
            <a:spLocks noGrp="1"/>
          </p:cNvSpPr>
          <p:nvPr>
            <p:ph idx="1"/>
          </p:nvPr>
        </p:nvSpPr>
        <p:spPr/>
        <p:txBody>
          <a:bodyPr/>
          <a:lstStyle/>
          <a:p>
            <a:r>
              <a:rPr lang="en-US" altLang="zh-CN" sz="2400" b="1" dirty="0"/>
              <a:t>(</a:t>
            </a:r>
            <a:r>
              <a:rPr lang="zh-CN" altLang="en-US" sz="2400" b="1" dirty="0"/>
              <a:t>二</a:t>
            </a:r>
            <a:r>
              <a:rPr lang="en-US" altLang="zh-CN" sz="2400" b="1" dirty="0"/>
              <a:t>)</a:t>
            </a:r>
            <a:r>
              <a:rPr lang="zh-CN" altLang="en-US" sz="2400" b="1" dirty="0"/>
              <a:t>组织职能 </a:t>
            </a:r>
            <a:endParaRPr lang="en-US" altLang="zh-CN" sz="2400" b="1" dirty="0"/>
          </a:p>
          <a:p>
            <a:r>
              <a:rPr lang="en-US" altLang="zh-CN" dirty="0"/>
              <a:t>       </a:t>
            </a:r>
            <a:r>
              <a:rPr lang="zh-CN" altLang="en-US" dirty="0"/>
              <a:t>组织职能中既要研究组织活动过程</a:t>
            </a:r>
            <a:r>
              <a:rPr lang="en-US" altLang="zh-CN" dirty="0"/>
              <a:t>,</a:t>
            </a:r>
            <a:r>
              <a:rPr lang="zh-CN" altLang="en-US" dirty="0"/>
              <a:t>又要研究组织结构设计、组织变革、组织文化</a:t>
            </a:r>
            <a:r>
              <a:rPr lang="en-US" altLang="zh-CN" dirty="0"/>
              <a:t>. </a:t>
            </a:r>
            <a:r>
              <a:rPr lang="zh-CN" altLang="en-US" dirty="0"/>
              <a:t>组织是管理活动的载体</a:t>
            </a:r>
            <a:r>
              <a:rPr lang="en-US" altLang="zh-CN" dirty="0"/>
              <a:t>,</a:t>
            </a:r>
            <a:r>
              <a:rPr lang="zh-CN" altLang="en-US" dirty="0"/>
              <a:t>组织职能的内容非常丰富</a:t>
            </a:r>
            <a:r>
              <a:rPr lang="en-US" altLang="zh-CN" dirty="0"/>
              <a:t>,</a:t>
            </a:r>
            <a:r>
              <a:rPr lang="zh-CN" altLang="en-US" dirty="0"/>
              <a:t>如组织结构设计要了解组织设计的目的和内容、组织结构的基本类型和应用条件、组织变革与发展的理论</a:t>
            </a:r>
            <a:r>
              <a:rPr lang="en-US" altLang="zh-CN" dirty="0"/>
              <a:t>,</a:t>
            </a:r>
            <a:r>
              <a:rPr lang="zh-CN" altLang="en-US" dirty="0"/>
              <a:t>还要研究组织文化 在组织中所处的地位、作用、特征及内容</a:t>
            </a:r>
            <a:r>
              <a:rPr lang="en-US" altLang="zh-CN" dirty="0"/>
              <a:t>.</a:t>
            </a:r>
          </a:p>
          <a:p>
            <a:endParaRPr lang="zh-CN" altLang="en-US" dirty="0"/>
          </a:p>
        </p:txBody>
      </p:sp>
    </p:spTree>
    <p:extLst>
      <p:ext uri="{BB962C8B-B14F-4D97-AF65-F5344CB8AC3E}">
        <p14:creationId xmlns:p14="http://schemas.microsoft.com/office/powerpoint/2010/main" val="21725735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0F357103-C879-469B-9558-9A5A4821F920}"/>
              </a:ext>
            </a:extLst>
          </p:cNvPr>
          <p:cNvSpPr>
            <a:spLocks noGrp="1"/>
          </p:cNvSpPr>
          <p:nvPr>
            <p:ph idx="1"/>
          </p:nvPr>
        </p:nvSpPr>
        <p:spPr/>
        <p:txBody>
          <a:bodyPr/>
          <a:lstStyle/>
          <a:p>
            <a:r>
              <a:rPr lang="en-US" altLang="zh-CN" sz="2400" b="1" dirty="0"/>
              <a:t>(</a:t>
            </a:r>
            <a:r>
              <a:rPr lang="zh-CN" altLang="en-US" sz="2400" b="1" dirty="0"/>
              <a:t>三</a:t>
            </a:r>
            <a:r>
              <a:rPr lang="en-US" altLang="zh-CN" sz="2400" b="1" dirty="0"/>
              <a:t>)</a:t>
            </a:r>
            <a:r>
              <a:rPr lang="zh-CN" altLang="en-US" sz="2400" b="1" dirty="0"/>
              <a:t>领导职能 </a:t>
            </a:r>
            <a:endParaRPr lang="en-US" altLang="zh-CN" sz="2400" b="1" dirty="0"/>
          </a:p>
          <a:p>
            <a:r>
              <a:rPr lang="en-US" altLang="zh-CN" dirty="0"/>
              <a:t>       </a:t>
            </a:r>
            <a:r>
              <a:rPr lang="zh-CN" altLang="en-US" dirty="0"/>
              <a:t>领导职能包括两个方面</a:t>
            </a:r>
            <a:r>
              <a:rPr lang="en-US" altLang="zh-CN" dirty="0"/>
              <a:t>:</a:t>
            </a:r>
            <a:r>
              <a:rPr lang="zh-CN" altLang="en-US" dirty="0"/>
              <a:t>领导和激励</a:t>
            </a:r>
            <a:r>
              <a:rPr lang="en-US" altLang="zh-CN" dirty="0"/>
              <a:t>.</a:t>
            </a:r>
            <a:r>
              <a:rPr lang="zh-CN" altLang="en-US" dirty="0"/>
              <a:t>领导理论分三个方面</a:t>
            </a:r>
            <a:r>
              <a:rPr lang="en-US" altLang="zh-CN" dirty="0"/>
              <a:t>,</a:t>
            </a:r>
            <a:r>
              <a:rPr lang="zh-CN" altLang="en-US" dirty="0"/>
              <a:t>即领导素质理论、领导行为理论、领导权变理论</a:t>
            </a:r>
            <a:r>
              <a:rPr lang="en-US" altLang="zh-CN" dirty="0"/>
              <a:t>;</a:t>
            </a:r>
            <a:r>
              <a:rPr lang="zh-CN" altLang="en-US" dirty="0"/>
              <a:t>激励是领导者必备的基本技能</a:t>
            </a:r>
            <a:r>
              <a:rPr lang="en-US" altLang="zh-CN" dirty="0"/>
              <a:t>,</a:t>
            </a:r>
            <a:r>
              <a:rPr lang="zh-CN" altLang="en-US" dirty="0"/>
              <a:t>激励理论分为内容型激励理论、过程型激励理论、状态型激励理论</a:t>
            </a:r>
            <a:r>
              <a:rPr lang="en-US" altLang="zh-CN" dirty="0"/>
              <a:t>.</a:t>
            </a:r>
            <a:r>
              <a:rPr lang="zh-CN" altLang="en-US" dirty="0"/>
              <a:t>激励理论十分丰富</a:t>
            </a:r>
            <a:r>
              <a:rPr lang="en-US" altLang="zh-CN" dirty="0"/>
              <a:t>,</a:t>
            </a:r>
            <a:r>
              <a:rPr lang="zh-CN" altLang="en-US" dirty="0"/>
              <a:t>如马斯洛 </a:t>
            </a:r>
            <a:r>
              <a:rPr lang="en-US" altLang="zh-CN" dirty="0"/>
              <a:t>(Maslow)</a:t>
            </a:r>
            <a:r>
              <a:rPr lang="zh-CN" altLang="en-US" dirty="0"/>
              <a:t>的需要层次理论、赫兹伯格 </a:t>
            </a:r>
            <a:r>
              <a:rPr lang="en-US" altLang="zh-CN" dirty="0"/>
              <a:t>(Herzberg)</a:t>
            </a:r>
            <a:r>
              <a:rPr lang="zh-CN" altLang="en-US" dirty="0"/>
              <a:t>的双因素理论、弗鲁姆 </a:t>
            </a:r>
            <a:r>
              <a:rPr lang="en-US" altLang="zh-CN" dirty="0"/>
              <a:t>( Vroom)</a:t>
            </a:r>
            <a:r>
              <a:rPr lang="zh-CN" altLang="en-US" dirty="0"/>
              <a:t>的期望理论等</a:t>
            </a:r>
            <a:r>
              <a:rPr lang="en-US" altLang="zh-CN" dirty="0"/>
              <a:t>. </a:t>
            </a:r>
          </a:p>
          <a:p>
            <a:r>
              <a:rPr lang="en-US" altLang="zh-CN" sz="2400" b="1" dirty="0"/>
              <a:t>(</a:t>
            </a:r>
            <a:r>
              <a:rPr lang="zh-CN" altLang="en-US" sz="2400" b="1" dirty="0"/>
              <a:t>四</a:t>
            </a:r>
            <a:r>
              <a:rPr lang="en-US" altLang="zh-CN" sz="2400" b="1" dirty="0"/>
              <a:t>)</a:t>
            </a:r>
            <a:r>
              <a:rPr lang="zh-CN" altLang="en-US" sz="2400" b="1" dirty="0"/>
              <a:t>控制职能 </a:t>
            </a:r>
            <a:endParaRPr lang="en-US" altLang="zh-CN" sz="2400" b="1" dirty="0"/>
          </a:p>
          <a:p>
            <a:r>
              <a:rPr lang="en-US" altLang="zh-CN" dirty="0"/>
              <a:t>       </a:t>
            </a:r>
            <a:r>
              <a:rPr lang="zh-CN" altLang="en-US" dirty="0"/>
              <a:t>控制职能是经典管理职能中的最后一项</a:t>
            </a:r>
            <a:r>
              <a:rPr lang="en-US" altLang="zh-CN" dirty="0"/>
              <a:t>.</a:t>
            </a:r>
            <a:r>
              <a:rPr lang="zh-CN" altLang="en-US" dirty="0"/>
              <a:t>控制就是抓落实</a:t>
            </a:r>
            <a:r>
              <a:rPr lang="en-US" altLang="zh-CN" dirty="0"/>
              <a:t>.</a:t>
            </a:r>
            <a:r>
              <a:rPr lang="zh-CN" altLang="en-US" dirty="0"/>
              <a:t>有了好的计划还不行</a:t>
            </a:r>
            <a:r>
              <a:rPr lang="en-US" altLang="zh-CN" dirty="0"/>
              <a:t>,</a:t>
            </a:r>
            <a:r>
              <a:rPr lang="zh-CN" altLang="en-US" dirty="0"/>
              <a:t>在 计划执行过程中</a:t>
            </a:r>
            <a:r>
              <a:rPr lang="en-US" altLang="zh-CN" dirty="0"/>
              <a:t>,</a:t>
            </a:r>
            <a:r>
              <a:rPr lang="zh-CN" altLang="en-US" dirty="0"/>
              <a:t>还会出现我们计划时没有预料到的问题</a:t>
            </a:r>
            <a:r>
              <a:rPr lang="en-US" altLang="zh-CN" dirty="0"/>
              <a:t>.</a:t>
            </a:r>
            <a:r>
              <a:rPr lang="zh-CN" altLang="en-US" dirty="0"/>
              <a:t>如何控制、什么时候控制、控 制把握的程度与原则都是值得研究的问题</a:t>
            </a:r>
            <a:r>
              <a:rPr lang="en-US" altLang="zh-CN" dirty="0"/>
              <a:t>.</a:t>
            </a:r>
            <a:r>
              <a:rPr lang="zh-CN" altLang="en-US" dirty="0"/>
              <a:t>控制职能中要研究控制的概念、类型、过程及 原则</a:t>
            </a:r>
            <a:r>
              <a:rPr lang="en-US" altLang="zh-CN" dirty="0"/>
              <a:t>.</a:t>
            </a:r>
            <a:r>
              <a:rPr lang="zh-CN" altLang="en-US" dirty="0"/>
              <a:t>控制的方法很多</a:t>
            </a:r>
            <a:r>
              <a:rPr lang="en-US" altLang="zh-CN" dirty="0"/>
              <a:t>,</a:t>
            </a:r>
            <a:r>
              <a:rPr lang="zh-CN" altLang="en-US" dirty="0"/>
              <a:t>但研究细了就是各种专项的管理</a:t>
            </a:r>
            <a:r>
              <a:rPr lang="en-US" altLang="zh-CN" dirty="0"/>
              <a:t>,</a:t>
            </a:r>
            <a:r>
              <a:rPr lang="zh-CN" altLang="en-US" dirty="0"/>
              <a:t>如产品质量控制、财务预算控 制、物流信息控制等</a:t>
            </a:r>
            <a:r>
              <a:rPr lang="en-US" altLang="zh-CN" dirty="0"/>
              <a:t>.</a:t>
            </a:r>
          </a:p>
          <a:p>
            <a:endParaRPr lang="zh-CN" altLang="en-US" dirty="0"/>
          </a:p>
        </p:txBody>
      </p:sp>
    </p:spTree>
    <p:extLst>
      <p:ext uri="{BB962C8B-B14F-4D97-AF65-F5344CB8AC3E}">
        <p14:creationId xmlns:p14="http://schemas.microsoft.com/office/powerpoint/2010/main" val="5253430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2515B2B-BC1C-4547-BFB8-E1EDD564EBCA}"/>
              </a:ext>
            </a:extLst>
          </p:cNvPr>
          <p:cNvSpPr>
            <a:spLocks noGrp="1"/>
          </p:cNvSpPr>
          <p:nvPr>
            <p:ph type="title"/>
          </p:nvPr>
        </p:nvSpPr>
        <p:spPr/>
        <p:txBody>
          <a:bodyPr/>
          <a:lstStyle/>
          <a:p>
            <a:r>
              <a:rPr lang="zh-CN" altLang="en-US" dirty="0">
                <a:solidFill>
                  <a:srgbClr val="0099CC"/>
                </a:solidFill>
              </a:rPr>
              <a:t>四、 管理者的角色与技能</a:t>
            </a:r>
          </a:p>
        </p:txBody>
      </p:sp>
      <p:sp>
        <p:nvSpPr>
          <p:cNvPr id="3" name="内容占位符 2">
            <a:extLst>
              <a:ext uri="{FF2B5EF4-FFF2-40B4-BE49-F238E27FC236}">
                <a16:creationId xmlns:a16="http://schemas.microsoft.com/office/drawing/2014/main" xmlns="" id="{8E0EA4E3-F7C5-4AC3-A7B9-C096F3A17E81}"/>
              </a:ext>
            </a:extLst>
          </p:cNvPr>
          <p:cNvSpPr>
            <a:spLocks noGrp="1"/>
          </p:cNvSpPr>
          <p:nvPr>
            <p:ph idx="1"/>
          </p:nvPr>
        </p:nvSpPr>
        <p:spPr>
          <a:xfrm>
            <a:off x="1324431" y="1700211"/>
            <a:ext cx="10091288" cy="3429002"/>
          </a:xfrm>
        </p:spPr>
        <p:txBody>
          <a:bodyPr>
            <a:normAutofit/>
          </a:bodyPr>
          <a:lstStyle/>
          <a:p>
            <a:r>
              <a:rPr lang="zh-CN" altLang="en-US" dirty="0"/>
              <a:t>       管理者是一个内涵十分宽泛的名词</a:t>
            </a:r>
            <a:r>
              <a:rPr lang="en-US" altLang="zh-CN" dirty="0"/>
              <a:t>,</a:t>
            </a:r>
            <a:r>
              <a:rPr lang="zh-CN" altLang="en-US" dirty="0"/>
              <a:t>组织中不同层次的管理者所充当的角色是不同的</a:t>
            </a:r>
            <a:r>
              <a:rPr lang="en-US" altLang="zh-CN" dirty="0"/>
              <a:t>.</a:t>
            </a:r>
            <a:r>
              <a:rPr lang="zh-CN" altLang="en-US" dirty="0"/>
              <a:t>一个管理者工作绩效的好坏、工作成绩的高低在于他 </a:t>
            </a:r>
            <a:r>
              <a:rPr lang="en-US" altLang="zh-CN" dirty="0"/>
              <a:t>(</a:t>
            </a:r>
            <a:r>
              <a:rPr lang="zh-CN" altLang="en-US" dirty="0"/>
              <a:t>她</a:t>
            </a:r>
            <a:r>
              <a:rPr lang="en-US" altLang="zh-CN" dirty="0"/>
              <a:t>)</a:t>
            </a:r>
            <a:r>
              <a:rPr lang="zh-CN" altLang="en-US" dirty="0"/>
              <a:t>对其角色的理解</a:t>
            </a:r>
            <a:r>
              <a:rPr lang="en-US" altLang="zh-CN" dirty="0"/>
              <a:t>.</a:t>
            </a:r>
            <a:r>
              <a:rPr lang="zh-CN" altLang="en-US" dirty="0"/>
              <a:t>不同角色要求有不同的技能</a:t>
            </a:r>
            <a:r>
              <a:rPr lang="en-US" altLang="zh-CN" dirty="0"/>
              <a:t>.</a:t>
            </a:r>
            <a:r>
              <a:rPr lang="zh-CN" altLang="en-US" dirty="0"/>
              <a:t>加拿大管理学家亨</a:t>
            </a:r>
            <a:r>
              <a:rPr lang="en-US" altLang="zh-CN" dirty="0"/>
              <a:t>·</a:t>
            </a:r>
            <a:r>
              <a:rPr lang="zh-CN" altLang="en-US" dirty="0"/>
              <a:t>明茨伯格 </a:t>
            </a:r>
            <a:r>
              <a:rPr lang="en-US" altLang="zh-CN" dirty="0"/>
              <a:t>(Henry  Mintzberg)</a:t>
            </a:r>
            <a:r>
              <a:rPr lang="zh-CN" altLang="en-US" dirty="0"/>
              <a:t>研究发现</a:t>
            </a:r>
            <a:r>
              <a:rPr lang="en-US" altLang="zh-CN" dirty="0"/>
              <a:t>,</a:t>
            </a:r>
            <a:r>
              <a:rPr lang="zh-CN" altLang="en-US" dirty="0"/>
              <a:t>管理者在组织中扮演着十种角色</a:t>
            </a:r>
            <a:r>
              <a:rPr lang="en-US" altLang="zh-CN" dirty="0"/>
              <a:t>,</a:t>
            </a:r>
            <a:r>
              <a:rPr lang="zh-CN" altLang="en-US" dirty="0"/>
              <a:t>这十种角色可被归纳为三大类</a:t>
            </a:r>
            <a:r>
              <a:rPr lang="en-US" altLang="zh-CN" dirty="0"/>
              <a:t>:</a:t>
            </a:r>
            <a:r>
              <a:rPr lang="zh-CN" altLang="en-US" dirty="0"/>
              <a:t>人际角色、信息角色和决策角色</a:t>
            </a:r>
            <a:r>
              <a:rPr lang="en-US" altLang="zh-CN" dirty="0"/>
              <a:t>,</a:t>
            </a:r>
          </a:p>
          <a:p>
            <a:r>
              <a:rPr lang="zh-CN" altLang="en-US" dirty="0">
                <a:solidFill>
                  <a:srgbClr val="0099CC"/>
                </a:solidFill>
              </a:rPr>
              <a:t>如图１ ２所示</a:t>
            </a:r>
            <a:r>
              <a:rPr lang="en-US" altLang="zh-CN" dirty="0"/>
              <a:t>.</a:t>
            </a:r>
            <a:endParaRPr lang="zh-CN" altLang="en-US" dirty="0"/>
          </a:p>
        </p:txBody>
      </p:sp>
      <p:grpSp>
        <p:nvGrpSpPr>
          <p:cNvPr id="27" name="组合 26">
            <a:extLst>
              <a:ext uri="{FF2B5EF4-FFF2-40B4-BE49-F238E27FC236}">
                <a16:creationId xmlns:a16="http://schemas.microsoft.com/office/drawing/2014/main" xmlns="" id="{06A46767-F8D9-46B0-97D6-2C1A4EA5D0A9}"/>
              </a:ext>
            </a:extLst>
          </p:cNvPr>
          <p:cNvGrpSpPr/>
          <p:nvPr/>
        </p:nvGrpSpPr>
        <p:grpSpPr>
          <a:xfrm>
            <a:off x="2671769" y="3657600"/>
            <a:ext cx="1847000" cy="2404568"/>
            <a:chOff x="2614613" y="3771898"/>
            <a:chExt cx="1847000" cy="2404568"/>
          </a:xfrm>
        </p:grpSpPr>
        <p:grpSp>
          <p:nvGrpSpPr>
            <p:cNvPr id="10" name="组合 9">
              <a:extLst>
                <a:ext uri="{FF2B5EF4-FFF2-40B4-BE49-F238E27FC236}">
                  <a16:creationId xmlns:a16="http://schemas.microsoft.com/office/drawing/2014/main" xmlns="" id="{E538F60C-C532-461D-86C1-F19BF1A10DBB}"/>
                </a:ext>
              </a:extLst>
            </p:cNvPr>
            <p:cNvGrpSpPr/>
            <p:nvPr/>
          </p:nvGrpSpPr>
          <p:grpSpPr>
            <a:xfrm>
              <a:off x="2614613" y="3771898"/>
              <a:ext cx="1847000" cy="2404568"/>
              <a:chOff x="2614613" y="3781176"/>
              <a:chExt cx="1700212" cy="2043114"/>
            </a:xfrm>
          </p:grpSpPr>
          <p:sp>
            <p:nvSpPr>
              <p:cNvPr id="8" name="矩形: 圆角 7">
                <a:extLst>
                  <a:ext uri="{FF2B5EF4-FFF2-40B4-BE49-F238E27FC236}">
                    <a16:creationId xmlns:a16="http://schemas.microsoft.com/office/drawing/2014/main" xmlns="" id="{09E3FFCA-F3BB-401A-A86D-C6F4698EFD2C}"/>
                  </a:ext>
                </a:extLst>
              </p:cNvPr>
              <p:cNvSpPr/>
              <p:nvPr/>
            </p:nvSpPr>
            <p:spPr>
              <a:xfrm>
                <a:off x="2614613" y="3938338"/>
                <a:ext cx="1700212" cy="1885952"/>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圆角 8">
                <a:extLst>
                  <a:ext uri="{FF2B5EF4-FFF2-40B4-BE49-F238E27FC236}">
                    <a16:creationId xmlns:a16="http://schemas.microsoft.com/office/drawing/2014/main" xmlns="" id="{97B2885E-A433-4ECA-A0B2-AE458D1F074D}"/>
                  </a:ext>
                </a:extLst>
              </p:cNvPr>
              <p:cNvSpPr/>
              <p:nvPr/>
            </p:nvSpPr>
            <p:spPr>
              <a:xfrm>
                <a:off x="2886074" y="3781176"/>
                <a:ext cx="1200150" cy="371475"/>
              </a:xfrm>
              <a:prstGeom prst="roundRect">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mj-ea"/>
                    <a:ea typeface="+mj-ea"/>
                  </a:rPr>
                  <a:t>人际角色</a:t>
                </a:r>
              </a:p>
            </p:txBody>
          </p:sp>
        </p:grpSp>
        <p:sp>
          <p:nvSpPr>
            <p:cNvPr id="23" name="文本框 22">
              <a:extLst>
                <a:ext uri="{FF2B5EF4-FFF2-40B4-BE49-F238E27FC236}">
                  <a16:creationId xmlns:a16="http://schemas.microsoft.com/office/drawing/2014/main" xmlns="" id="{3ED64536-F147-4DE2-AD73-F2A8150E172A}"/>
                </a:ext>
              </a:extLst>
            </p:cNvPr>
            <p:cNvSpPr txBox="1"/>
            <p:nvPr/>
          </p:nvSpPr>
          <p:spPr>
            <a:xfrm>
              <a:off x="2909511" y="4327876"/>
              <a:ext cx="1432663" cy="1292662"/>
            </a:xfrm>
            <a:prstGeom prst="rect">
              <a:avLst/>
            </a:prstGeom>
            <a:noFill/>
          </p:spPr>
          <p:txBody>
            <a:bodyPr wrap="square" rtlCol="0">
              <a:spAutoFit/>
            </a:bodyPr>
            <a:lstStyle/>
            <a:p>
              <a:pPr marL="285750" indent="-285750">
                <a:lnSpc>
                  <a:spcPct val="130000"/>
                </a:lnSpc>
                <a:buFont typeface="Arial" panose="020B0604020202020204" pitchFamily="34" charset="0"/>
                <a:buChar char="•"/>
              </a:pPr>
              <a:r>
                <a:rPr lang="zh-CN" altLang="en-US" sz="2000" dirty="0">
                  <a:latin typeface="Arial" panose="020B0604020202020204" pitchFamily="34" charset="0"/>
                  <a:ea typeface="微软雅黑" panose="020B0503020204020204" pitchFamily="34" charset="-122"/>
                </a:rPr>
                <a:t>代表人</a:t>
              </a:r>
              <a:endParaRPr lang="en-US" altLang="zh-CN" sz="2000" dirty="0">
                <a:latin typeface="Arial" panose="020B0604020202020204" pitchFamily="34" charset="0"/>
                <a:ea typeface="微软雅黑" panose="020B0503020204020204" pitchFamily="34" charset="-122"/>
              </a:endParaRPr>
            </a:p>
            <a:p>
              <a:pPr marL="285750" indent="-285750">
                <a:lnSpc>
                  <a:spcPct val="130000"/>
                </a:lnSpc>
                <a:buFont typeface="Arial" panose="020B0604020202020204" pitchFamily="34" charset="0"/>
                <a:buChar char="•"/>
              </a:pPr>
              <a:r>
                <a:rPr lang="zh-CN" altLang="en-US" sz="2000" dirty="0">
                  <a:latin typeface="Arial" panose="020B0604020202020204" pitchFamily="34" charset="0"/>
                  <a:ea typeface="微软雅黑" panose="020B0503020204020204" pitchFamily="34" charset="-122"/>
                </a:rPr>
                <a:t>领导者</a:t>
              </a:r>
              <a:endParaRPr lang="en-US" altLang="zh-CN" sz="2000" dirty="0">
                <a:latin typeface="Arial" panose="020B0604020202020204" pitchFamily="34" charset="0"/>
                <a:ea typeface="微软雅黑" panose="020B0503020204020204" pitchFamily="34" charset="-122"/>
              </a:endParaRPr>
            </a:p>
            <a:p>
              <a:pPr marL="285750" indent="-285750">
                <a:lnSpc>
                  <a:spcPct val="130000"/>
                </a:lnSpc>
                <a:buFont typeface="Arial" panose="020B0604020202020204" pitchFamily="34" charset="0"/>
                <a:buChar char="•"/>
              </a:pPr>
              <a:r>
                <a:rPr lang="zh-CN" altLang="en-US" sz="2000" dirty="0">
                  <a:latin typeface="Arial" panose="020B0604020202020204" pitchFamily="34" charset="0"/>
                  <a:ea typeface="微软雅黑" panose="020B0503020204020204" pitchFamily="34" charset="-122"/>
                </a:rPr>
                <a:t>联络者</a:t>
              </a:r>
            </a:p>
          </p:txBody>
        </p:sp>
      </p:grpSp>
      <p:grpSp>
        <p:nvGrpSpPr>
          <p:cNvPr id="28" name="组合 27">
            <a:extLst>
              <a:ext uri="{FF2B5EF4-FFF2-40B4-BE49-F238E27FC236}">
                <a16:creationId xmlns:a16="http://schemas.microsoft.com/office/drawing/2014/main" xmlns="" id="{6152D67F-3415-44F1-896A-ED521A187CFC}"/>
              </a:ext>
            </a:extLst>
          </p:cNvPr>
          <p:cNvGrpSpPr/>
          <p:nvPr/>
        </p:nvGrpSpPr>
        <p:grpSpPr>
          <a:xfrm>
            <a:off x="5636407" y="3633282"/>
            <a:ext cx="1847000" cy="2404568"/>
            <a:chOff x="5813635" y="3704722"/>
            <a:chExt cx="1847000" cy="2404568"/>
          </a:xfrm>
        </p:grpSpPr>
        <p:grpSp>
          <p:nvGrpSpPr>
            <p:cNvPr id="17" name="组合 16">
              <a:extLst>
                <a:ext uri="{FF2B5EF4-FFF2-40B4-BE49-F238E27FC236}">
                  <a16:creationId xmlns:a16="http://schemas.microsoft.com/office/drawing/2014/main" xmlns="" id="{97359492-7A00-4C97-8093-4580EE00E1BB}"/>
                </a:ext>
              </a:extLst>
            </p:cNvPr>
            <p:cNvGrpSpPr/>
            <p:nvPr/>
          </p:nvGrpSpPr>
          <p:grpSpPr>
            <a:xfrm>
              <a:off x="5813635" y="3704722"/>
              <a:ext cx="1847000" cy="2404568"/>
              <a:chOff x="2614613" y="3781176"/>
              <a:chExt cx="1700212" cy="2043114"/>
            </a:xfrm>
          </p:grpSpPr>
          <p:sp>
            <p:nvSpPr>
              <p:cNvPr id="18" name="矩形: 圆角 17">
                <a:extLst>
                  <a:ext uri="{FF2B5EF4-FFF2-40B4-BE49-F238E27FC236}">
                    <a16:creationId xmlns:a16="http://schemas.microsoft.com/office/drawing/2014/main" xmlns="" id="{D53FD933-ED0E-4AA4-94DE-B9A4396B65F9}"/>
                  </a:ext>
                </a:extLst>
              </p:cNvPr>
              <p:cNvSpPr/>
              <p:nvPr/>
            </p:nvSpPr>
            <p:spPr>
              <a:xfrm>
                <a:off x="2614613" y="3938338"/>
                <a:ext cx="1700212" cy="1885952"/>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圆角 18">
                <a:extLst>
                  <a:ext uri="{FF2B5EF4-FFF2-40B4-BE49-F238E27FC236}">
                    <a16:creationId xmlns:a16="http://schemas.microsoft.com/office/drawing/2014/main" xmlns="" id="{5B55AACD-AE4B-4EF3-A5C7-79C4D835CAC5}"/>
                  </a:ext>
                </a:extLst>
              </p:cNvPr>
              <p:cNvSpPr/>
              <p:nvPr/>
            </p:nvSpPr>
            <p:spPr>
              <a:xfrm>
                <a:off x="2886074" y="3781176"/>
                <a:ext cx="1200150" cy="371475"/>
              </a:xfrm>
              <a:prstGeom prst="roundRect">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mj-ea"/>
                    <a:ea typeface="+mj-ea"/>
                  </a:rPr>
                  <a:t>信息角色</a:t>
                </a:r>
              </a:p>
            </p:txBody>
          </p:sp>
        </p:grpSp>
        <p:sp>
          <p:nvSpPr>
            <p:cNvPr id="25" name="文本框 24">
              <a:extLst>
                <a:ext uri="{FF2B5EF4-FFF2-40B4-BE49-F238E27FC236}">
                  <a16:creationId xmlns:a16="http://schemas.microsoft.com/office/drawing/2014/main" xmlns="" id="{57FD25C3-FA2F-46B5-AB17-E5CE57DF0FE3}"/>
                </a:ext>
              </a:extLst>
            </p:cNvPr>
            <p:cNvSpPr txBox="1"/>
            <p:nvPr/>
          </p:nvSpPr>
          <p:spPr>
            <a:xfrm>
              <a:off x="6033726" y="4265956"/>
              <a:ext cx="1432663" cy="1292662"/>
            </a:xfrm>
            <a:prstGeom prst="rect">
              <a:avLst/>
            </a:prstGeom>
            <a:noFill/>
          </p:spPr>
          <p:txBody>
            <a:bodyPr wrap="square" rtlCol="0">
              <a:spAutoFit/>
            </a:bodyPr>
            <a:lstStyle/>
            <a:p>
              <a:pPr marL="285750" indent="-285750">
                <a:lnSpc>
                  <a:spcPct val="130000"/>
                </a:lnSpc>
                <a:buFont typeface="Arial" panose="020B0604020202020204" pitchFamily="34" charset="0"/>
                <a:buChar char="•"/>
              </a:pPr>
              <a:r>
                <a:rPr lang="zh-CN" altLang="en-US" sz="2000" dirty="0">
                  <a:latin typeface="Arial" panose="020B0604020202020204" pitchFamily="34" charset="0"/>
                  <a:ea typeface="微软雅黑" panose="020B0503020204020204" pitchFamily="34" charset="-122"/>
                </a:rPr>
                <a:t>监督者</a:t>
              </a:r>
              <a:endParaRPr lang="en-US" altLang="zh-CN" sz="2000" dirty="0">
                <a:latin typeface="Arial" panose="020B0604020202020204" pitchFamily="34" charset="0"/>
                <a:ea typeface="微软雅黑" panose="020B0503020204020204" pitchFamily="34" charset="-122"/>
              </a:endParaRPr>
            </a:p>
            <a:p>
              <a:pPr marL="285750" indent="-285750">
                <a:lnSpc>
                  <a:spcPct val="130000"/>
                </a:lnSpc>
                <a:buFont typeface="Arial" panose="020B0604020202020204" pitchFamily="34" charset="0"/>
                <a:buChar char="•"/>
              </a:pPr>
              <a:r>
                <a:rPr lang="zh-CN" altLang="en-US" sz="2000" dirty="0">
                  <a:latin typeface="Arial" panose="020B0604020202020204" pitchFamily="34" charset="0"/>
                  <a:ea typeface="微软雅黑" panose="020B0503020204020204" pitchFamily="34" charset="-122"/>
                </a:rPr>
                <a:t>传播者</a:t>
              </a:r>
              <a:endParaRPr lang="en-US" altLang="zh-CN" sz="2000" dirty="0">
                <a:latin typeface="Arial" panose="020B0604020202020204" pitchFamily="34" charset="0"/>
                <a:ea typeface="微软雅黑" panose="020B0503020204020204" pitchFamily="34" charset="-122"/>
              </a:endParaRPr>
            </a:p>
            <a:p>
              <a:pPr marL="285750" indent="-285750">
                <a:lnSpc>
                  <a:spcPct val="130000"/>
                </a:lnSpc>
                <a:buFont typeface="Arial" panose="020B0604020202020204" pitchFamily="34" charset="0"/>
                <a:buChar char="•"/>
              </a:pPr>
              <a:r>
                <a:rPr lang="zh-CN" altLang="en-US" sz="2000" dirty="0">
                  <a:latin typeface="Arial" panose="020B0604020202020204" pitchFamily="34" charset="0"/>
                  <a:ea typeface="微软雅黑" panose="020B0503020204020204" pitchFamily="34" charset="-122"/>
                </a:rPr>
                <a:t>发言人</a:t>
              </a:r>
            </a:p>
          </p:txBody>
        </p:sp>
      </p:grpSp>
      <p:grpSp>
        <p:nvGrpSpPr>
          <p:cNvPr id="29" name="组合 28">
            <a:extLst>
              <a:ext uri="{FF2B5EF4-FFF2-40B4-BE49-F238E27FC236}">
                <a16:creationId xmlns:a16="http://schemas.microsoft.com/office/drawing/2014/main" xmlns="" id="{E278CBBD-BF52-47BC-93F6-CD7E587E23A5}"/>
              </a:ext>
            </a:extLst>
          </p:cNvPr>
          <p:cNvGrpSpPr/>
          <p:nvPr/>
        </p:nvGrpSpPr>
        <p:grpSpPr>
          <a:xfrm>
            <a:off x="8555453" y="3633282"/>
            <a:ext cx="1908926" cy="2404568"/>
            <a:chOff x="9012657" y="3704722"/>
            <a:chExt cx="1908926" cy="2404568"/>
          </a:xfrm>
        </p:grpSpPr>
        <p:grpSp>
          <p:nvGrpSpPr>
            <p:cNvPr id="20" name="组合 19">
              <a:extLst>
                <a:ext uri="{FF2B5EF4-FFF2-40B4-BE49-F238E27FC236}">
                  <a16:creationId xmlns:a16="http://schemas.microsoft.com/office/drawing/2014/main" xmlns="" id="{5AC08323-5A85-4ED4-83E3-E44678FB1EC3}"/>
                </a:ext>
              </a:extLst>
            </p:cNvPr>
            <p:cNvGrpSpPr/>
            <p:nvPr/>
          </p:nvGrpSpPr>
          <p:grpSpPr>
            <a:xfrm>
              <a:off x="9012657" y="3704722"/>
              <a:ext cx="1847000" cy="2404568"/>
              <a:chOff x="2614613" y="3781176"/>
              <a:chExt cx="1700212" cy="2043114"/>
            </a:xfrm>
          </p:grpSpPr>
          <p:sp>
            <p:nvSpPr>
              <p:cNvPr id="21" name="矩形: 圆角 20">
                <a:extLst>
                  <a:ext uri="{FF2B5EF4-FFF2-40B4-BE49-F238E27FC236}">
                    <a16:creationId xmlns:a16="http://schemas.microsoft.com/office/drawing/2014/main" xmlns="" id="{E493E985-32DC-40A4-8B9E-07D538360433}"/>
                  </a:ext>
                </a:extLst>
              </p:cNvPr>
              <p:cNvSpPr/>
              <p:nvPr/>
            </p:nvSpPr>
            <p:spPr>
              <a:xfrm>
                <a:off x="2614613" y="3938338"/>
                <a:ext cx="1700212" cy="1885952"/>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圆角 21">
                <a:extLst>
                  <a:ext uri="{FF2B5EF4-FFF2-40B4-BE49-F238E27FC236}">
                    <a16:creationId xmlns:a16="http://schemas.microsoft.com/office/drawing/2014/main" xmlns="" id="{7830FF7C-006C-4D83-A732-300EDDC63BE7}"/>
                  </a:ext>
                </a:extLst>
              </p:cNvPr>
              <p:cNvSpPr/>
              <p:nvPr/>
            </p:nvSpPr>
            <p:spPr>
              <a:xfrm>
                <a:off x="2886074" y="3781176"/>
                <a:ext cx="1200150" cy="371475"/>
              </a:xfrm>
              <a:prstGeom prst="roundRect">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mj-ea"/>
                    <a:ea typeface="+mj-ea"/>
                  </a:rPr>
                  <a:t>决策角色</a:t>
                </a:r>
              </a:p>
            </p:txBody>
          </p:sp>
        </p:grpSp>
        <p:sp>
          <p:nvSpPr>
            <p:cNvPr id="26" name="文本框 25">
              <a:extLst>
                <a:ext uri="{FF2B5EF4-FFF2-40B4-BE49-F238E27FC236}">
                  <a16:creationId xmlns:a16="http://schemas.microsoft.com/office/drawing/2014/main" xmlns="" id="{1D11F99A-F5C6-434F-B008-D470568079F9}"/>
                </a:ext>
              </a:extLst>
            </p:cNvPr>
            <p:cNvSpPr txBox="1"/>
            <p:nvPr/>
          </p:nvSpPr>
          <p:spPr>
            <a:xfrm>
              <a:off x="9154334" y="4260700"/>
              <a:ext cx="1767249" cy="1692771"/>
            </a:xfrm>
            <a:prstGeom prst="rect">
              <a:avLst/>
            </a:prstGeom>
            <a:noFill/>
          </p:spPr>
          <p:txBody>
            <a:bodyPr wrap="square" rtlCol="0">
              <a:spAutoFit/>
            </a:bodyPr>
            <a:lstStyle/>
            <a:p>
              <a:pPr marL="285750" indent="-285750">
                <a:lnSpc>
                  <a:spcPct val="130000"/>
                </a:lnSpc>
                <a:buFont typeface="Arial" panose="020B0604020202020204" pitchFamily="34" charset="0"/>
                <a:buChar char="•"/>
              </a:pPr>
              <a:r>
                <a:rPr lang="zh-CN" altLang="en-US" sz="2000" dirty="0">
                  <a:latin typeface="Arial" panose="020B0604020202020204" pitchFamily="34" charset="0"/>
                  <a:ea typeface="微软雅黑" panose="020B0503020204020204" pitchFamily="34" charset="-122"/>
                </a:rPr>
                <a:t>企业家</a:t>
              </a:r>
              <a:endParaRPr lang="en-US" altLang="zh-CN" sz="2000" dirty="0">
                <a:latin typeface="Arial" panose="020B0604020202020204" pitchFamily="34" charset="0"/>
                <a:ea typeface="微软雅黑" panose="020B0503020204020204" pitchFamily="34" charset="-122"/>
              </a:endParaRPr>
            </a:p>
            <a:p>
              <a:pPr marL="285750" indent="-285750">
                <a:lnSpc>
                  <a:spcPct val="130000"/>
                </a:lnSpc>
                <a:buFont typeface="Arial" panose="020B0604020202020204" pitchFamily="34" charset="0"/>
                <a:buChar char="•"/>
              </a:pPr>
              <a:r>
                <a:rPr lang="zh-CN" altLang="en-US" sz="2000" dirty="0">
                  <a:latin typeface="Arial" panose="020B0604020202020204" pitchFamily="34" charset="0"/>
                  <a:ea typeface="微软雅黑" panose="020B0503020204020204" pitchFamily="34" charset="-122"/>
                </a:rPr>
                <a:t>冲突管理者</a:t>
              </a:r>
              <a:endParaRPr lang="en-US" altLang="zh-CN" sz="2000" dirty="0">
                <a:latin typeface="Arial" panose="020B0604020202020204" pitchFamily="34" charset="0"/>
                <a:ea typeface="微软雅黑" panose="020B0503020204020204" pitchFamily="34" charset="-122"/>
              </a:endParaRPr>
            </a:p>
            <a:p>
              <a:pPr marL="285750" indent="-285750">
                <a:lnSpc>
                  <a:spcPct val="130000"/>
                </a:lnSpc>
                <a:buFont typeface="Arial" panose="020B0604020202020204" pitchFamily="34" charset="0"/>
                <a:buChar char="•"/>
              </a:pPr>
              <a:r>
                <a:rPr lang="zh-CN" altLang="en-US" sz="2000" dirty="0">
                  <a:latin typeface="Arial" panose="020B0604020202020204" pitchFamily="34" charset="0"/>
                  <a:ea typeface="微软雅黑" panose="020B0503020204020204" pitchFamily="34" charset="-122"/>
                </a:rPr>
                <a:t>资源分配者</a:t>
              </a:r>
              <a:endParaRPr lang="en-US" altLang="zh-CN" sz="2000" dirty="0">
                <a:latin typeface="Arial" panose="020B0604020202020204" pitchFamily="34" charset="0"/>
                <a:ea typeface="微软雅黑" panose="020B0503020204020204" pitchFamily="34" charset="-122"/>
              </a:endParaRPr>
            </a:p>
            <a:p>
              <a:pPr marL="285750" indent="-285750">
                <a:lnSpc>
                  <a:spcPct val="130000"/>
                </a:lnSpc>
                <a:buFont typeface="Arial" panose="020B0604020202020204" pitchFamily="34" charset="0"/>
                <a:buChar char="•"/>
              </a:pPr>
              <a:r>
                <a:rPr lang="zh-CN" altLang="en-US" sz="2000" dirty="0">
                  <a:latin typeface="Arial" panose="020B0604020202020204" pitchFamily="34" charset="0"/>
                  <a:ea typeface="微软雅黑" panose="020B0503020204020204" pitchFamily="34" charset="-122"/>
                </a:rPr>
                <a:t>谈判者</a:t>
              </a:r>
            </a:p>
          </p:txBody>
        </p:sp>
      </p:grpSp>
      <p:sp>
        <p:nvSpPr>
          <p:cNvPr id="30" name="矩形 29">
            <a:extLst>
              <a:ext uri="{FF2B5EF4-FFF2-40B4-BE49-F238E27FC236}">
                <a16:creationId xmlns:a16="http://schemas.microsoft.com/office/drawing/2014/main" xmlns="" id="{E3268026-9B7D-49B3-8D92-D23178B08B2A}"/>
              </a:ext>
            </a:extLst>
          </p:cNvPr>
          <p:cNvSpPr/>
          <p:nvPr/>
        </p:nvSpPr>
        <p:spPr>
          <a:xfrm>
            <a:off x="5116128" y="6110591"/>
            <a:ext cx="2807179" cy="400110"/>
          </a:xfrm>
          <a:prstGeom prst="rect">
            <a:avLst/>
          </a:prstGeom>
        </p:spPr>
        <p:txBody>
          <a:bodyPr wrap="none">
            <a:spAutoFit/>
          </a:bodyPr>
          <a:lstStyle/>
          <a:p>
            <a:r>
              <a:rPr lang="zh-CN" altLang="en-US" sz="2000" dirty="0">
                <a:solidFill>
                  <a:srgbClr val="0099CC"/>
                </a:solidFill>
                <a:latin typeface="+mj-ea"/>
                <a:ea typeface="+mj-ea"/>
              </a:rPr>
              <a:t>图１ ２　管理者的角色</a:t>
            </a:r>
          </a:p>
        </p:txBody>
      </p:sp>
      <p:sp>
        <p:nvSpPr>
          <p:cNvPr id="33" name="箭头: 右 32">
            <a:extLst>
              <a:ext uri="{FF2B5EF4-FFF2-40B4-BE49-F238E27FC236}">
                <a16:creationId xmlns:a16="http://schemas.microsoft.com/office/drawing/2014/main" xmlns="" id="{6504964F-6056-4D9B-81E7-68085D41ADA2}"/>
              </a:ext>
            </a:extLst>
          </p:cNvPr>
          <p:cNvSpPr/>
          <p:nvPr/>
        </p:nvSpPr>
        <p:spPr>
          <a:xfrm>
            <a:off x="4643438" y="4840847"/>
            <a:ext cx="785812" cy="194798"/>
          </a:xfrm>
          <a:prstGeom prst="rightArrow">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箭头: 右 33">
            <a:extLst>
              <a:ext uri="{FF2B5EF4-FFF2-40B4-BE49-F238E27FC236}">
                <a16:creationId xmlns:a16="http://schemas.microsoft.com/office/drawing/2014/main" xmlns="" id="{F709970F-5B43-4B7C-9CE5-4DC774FAC73C}"/>
              </a:ext>
            </a:extLst>
          </p:cNvPr>
          <p:cNvSpPr/>
          <p:nvPr/>
        </p:nvSpPr>
        <p:spPr>
          <a:xfrm>
            <a:off x="7639064" y="4836079"/>
            <a:ext cx="785812" cy="194798"/>
          </a:xfrm>
          <a:prstGeom prst="rightArrow">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551646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5D8BDB35-39BD-41BD-857D-865138904CE0}"/>
              </a:ext>
            </a:extLst>
          </p:cNvPr>
          <p:cNvSpPr>
            <a:spLocks noGrp="1"/>
          </p:cNvSpPr>
          <p:nvPr>
            <p:ph idx="1"/>
          </p:nvPr>
        </p:nvSpPr>
        <p:spPr/>
        <p:txBody>
          <a:bodyPr/>
          <a:lstStyle/>
          <a:p>
            <a:r>
              <a:rPr lang="en-US" altLang="zh-CN" sz="2800" b="1" dirty="0"/>
              <a:t>(</a:t>
            </a:r>
            <a:r>
              <a:rPr lang="zh-CN" altLang="en-US" sz="2800" b="1" dirty="0"/>
              <a:t>一</a:t>
            </a:r>
            <a:r>
              <a:rPr lang="en-US" altLang="zh-CN" sz="2800" b="1" dirty="0"/>
              <a:t>)</a:t>
            </a:r>
            <a:r>
              <a:rPr lang="zh-CN" altLang="en-US" sz="2800" b="1" dirty="0"/>
              <a:t>组织中管理者的角色</a:t>
            </a:r>
          </a:p>
          <a:p>
            <a:r>
              <a:rPr lang="zh-CN" altLang="en-US" sz="2400" b="1" dirty="0"/>
              <a:t>１人际角色 </a:t>
            </a:r>
            <a:endParaRPr lang="en-US" altLang="zh-CN" sz="2400" b="1" dirty="0"/>
          </a:p>
          <a:p>
            <a:r>
              <a:rPr lang="en-US" altLang="zh-CN" dirty="0"/>
              <a:t>      </a:t>
            </a:r>
            <a:r>
              <a:rPr lang="zh-CN" altLang="en-US" dirty="0"/>
              <a:t>人际角色源于管理者的正式权力</a:t>
            </a:r>
            <a:r>
              <a:rPr lang="en-US" altLang="zh-CN" dirty="0"/>
              <a:t>.</a:t>
            </a:r>
            <a:r>
              <a:rPr lang="zh-CN" altLang="en-US" dirty="0"/>
              <a:t>管理者所扮演的三种人际角色是代表人角色、领导 者角色和联络者角色</a:t>
            </a:r>
            <a:r>
              <a:rPr lang="en-US" altLang="zh-CN" dirty="0"/>
              <a:t>.</a:t>
            </a:r>
            <a:r>
              <a:rPr lang="zh-CN" altLang="en-US" dirty="0"/>
              <a:t>作为所在单位的领导</a:t>
            </a:r>
            <a:r>
              <a:rPr lang="en-US" altLang="zh-CN" dirty="0"/>
              <a:t>,</a:t>
            </a:r>
            <a:r>
              <a:rPr lang="zh-CN" altLang="en-US" dirty="0"/>
              <a:t>管理者必须执行一些具有礼仪性质的职责</a:t>
            </a:r>
            <a:r>
              <a:rPr lang="en-US" altLang="zh-CN" dirty="0"/>
              <a:t>. </a:t>
            </a:r>
            <a:r>
              <a:rPr lang="zh-CN" altLang="en-US" dirty="0"/>
              <a:t>管理者有时必须参加社会活动</a:t>
            </a:r>
            <a:r>
              <a:rPr lang="en-US" altLang="zh-CN" dirty="0"/>
              <a:t>,</a:t>
            </a:r>
            <a:r>
              <a:rPr lang="zh-CN" altLang="en-US" dirty="0"/>
              <a:t>如出席各种集会或宴请重要客户等</a:t>
            </a:r>
            <a:r>
              <a:rPr lang="en-US" altLang="zh-CN" dirty="0"/>
              <a:t>.</a:t>
            </a:r>
            <a:r>
              <a:rPr lang="zh-CN" altLang="en-US" dirty="0"/>
              <a:t>这时</a:t>
            </a:r>
            <a:r>
              <a:rPr lang="en-US" altLang="zh-CN" dirty="0"/>
              <a:t>,</a:t>
            </a:r>
            <a:r>
              <a:rPr lang="zh-CN" altLang="en-US" dirty="0"/>
              <a:t>管理者扮演着代表人的角色</a:t>
            </a:r>
            <a:r>
              <a:rPr lang="en-US" altLang="zh-CN" dirty="0"/>
              <a:t>.</a:t>
            </a:r>
            <a:r>
              <a:rPr lang="zh-CN" altLang="en-US" dirty="0"/>
              <a:t>由于管理者直接对所在单位的工作成败负责</a:t>
            </a:r>
            <a:r>
              <a:rPr lang="en-US" altLang="zh-CN" dirty="0"/>
              <a:t>,</a:t>
            </a:r>
            <a:r>
              <a:rPr lang="zh-CN" altLang="en-US" dirty="0"/>
              <a:t>他们必须在单位内扮演领导 者角色</a:t>
            </a:r>
            <a:r>
              <a:rPr lang="en-US" altLang="zh-CN" dirty="0"/>
              <a:t>.</a:t>
            </a:r>
            <a:r>
              <a:rPr lang="zh-CN" altLang="en-US" dirty="0"/>
              <a:t>这时</a:t>
            </a:r>
            <a:r>
              <a:rPr lang="en-US" altLang="zh-CN" dirty="0"/>
              <a:t>,</a:t>
            </a:r>
            <a:r>
              <a:rPr lang="zh-CN" altLang="en-US" dirty="0"/>
              <a:t>管理者和员工一起努力工作</a:t>
            </a:r>
            <a:r>
              <a:rPr lang="en-US" altLang="zh-CN" dirty="0"/>
              <a:t>,</a:t>
            </a:r>
            <a:r>
              <a:rPr lang="zh-CN" altLang="en-US" dirty="0"/>
              <a:t>以确保目标的实现</a:t>
            </a:r>
            <a:r>
              <a:rPr lang="en-US" altLang="zh-CN" dirty="0"/>
              <a:t>.</a:t>
            </a:r>
            <a:r>
              <a:rPr lang="zh-CN" altLang="en-US" dirty="0"/>
              <a:t>管理者还必须扮演联络 者的角色</a:t>
            </a:r>
            <a:r>
              <a:rPr lang="en-US" altLang="zh-CN" dirty="0"/>
              <a:t>.</a:t>
            </a:r>
            <a:r>
              <a:rPr lang="zh-CN" altLang="en-US" dirty="0"/>
              <a:t>没有联络</a:t>
            </a:r>
            <a:r>
              <a:rPr lang="en-US" altLang="zh-CN" dirty="0"/>
              <a:t>,</a:t>
            </a:r>
            <a:r>
              <a:rPr lang="zh-CN" altLang="en-US" dirty="0"/>
              <a:t>管理者就无法与别人一起工作</a:t>
            </a:r>
            <a:r>
              <a:rPr lang="en-US" altLang="zh-CN" dirty="0"/>
              <a:t>,</a:t>
            </a:r>
            <a:r>
              <a:rPr lang="zh-CN" altLang="en-US" dirty="0"/>
              <a:t>也无法与外界建立联系</a:t>
            </a:r>
            <a:r>
              <a:rPr lang="en-US" altLang="zh-CN" dirty="0"/>
              <a:t>. </a:t>
            </a:r>
            <a:endParaRPr lang="zh-CN" altLang="en-US" dirty="0"/>
          </a:p>
        </p:txBody>
      </p:sp>
    </p:spTree>
    <p:extLst>
      <p:ext uri="{BB962C8B-B14F-4D97-AF65-F5344CB8AC3E}">
        <p14:creationId xmlns:p14="http://schemas.microsoft.com/office/powerpoint/2010/main" val="23595120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36EC171A-D774-4A28-9D78-E6518F02DFDF}"/>
              </a:ext>
            </a:extLst>
          </p:cNvPr>
          <p:cNvSpPr>
            <a:spLocks noGrp="1"/>
          </p:cNvSpPr>
          <p:nvPr>
            <p:ph idx="1"/>
          </p:nvPr>
        </p:nvSpPr>
        <p:spPr/>
        <p:txBody>
          <a:bodyPr/>
          <a:lstStyle/>
          <a:p>
            <a:r>
              <a:rPr lang="zh-CN" altLang="en-US" sz="2400" b="1" dirty="0"/>
              <a:t>２ 信息角色 </a:t>
            </a:r>
            <a:endParaRPr lang="en-US" altLang="zh-CN" sz="2400" b="1" dirty="0"/>
          </a:p>
          <a:p>
            <a:r>
              <a:rPr lang="en-US" altLang="zh-CN" dirty="0"/>
              <a:t>       </a:t>
            </a:r>
            <a:r>
              <a:rPr lang="zh-CN" altLang="en-US" dirty="0"/>
              <a:t>在信息角色中</a:t>
            </a:r>
            <a:r>
              <a:rPr lang="en-US" altLang="zh-CN" dirty="0"/>
              <a:t>,</a:t>
            </a:r>
            <a:r>
              <a:rPr lang="zh-CN" altLang="en-US" dirty="0"/>
              <a:t>管理者负责确保和其一起工作的人能够得到足够的信息</a:t>
            </a:r>
            <a:r>
              <a:rPr lang="en-US" altLang="zh-CN" dirty="0"/>
              <a:t>.</a:t>
            </a:r>
            <a:r>
              <a:rPr lang="zh-CN" altLang="en-US" dirty="0"/>
              <a:t>管理者职责 的性质决定了管理者既是其所在单位的信息传递中心</a:t>
            </a:r>
            <a:r>
              <a:rPr lang="en-US" altLang="zh-CN" dirty="0"/>
              <a:t>,</a:t>
            </a:r>
            <a:r>
              <a:rPr lang="zh-CN" altLang="en-US" dirty="0"/>
              <a:t>也是别的单位的信息传递渠道</a:t>
            </a:r>
            <a:r>
              <a:rPr lang="en-US" altLang="zh-CN" dirty="0"/>
              <a:t>.</a:t>
            </a:r>
            <a:r>
              <a:rPr lang="zh-CN" altLang="en-US" dirty="0"/>
              <a:t>管理者必须扮演的一种信息角色是监督者角色</a:t>
            </a:r>
            <a:r>
              <a:rPr lang="en-US" altLang="zh-CN" dirty="0"/>
              <a:t>.</a:t>
            </a:r>
            <a:r>
              <a:rPr lang="zh-CN" altLang="en-US" dirty="0"/>
              <a:t>监督的目的是获取信息</a:t>
            </a:r>
            <a:r>
              <a:rPr lang="en-US" altLang="zh-CN" dirty="0"/>
              <a:t>.</a:t>
            </a:r>
            <a:r>
              <a:rPr lang="zh-CN" altLang="en-US" dirty="0"/>
              <a:t>管理者可通过各种方式获取一些有用的信息</a:t>
            </a:r>
            <a:r>
              <a:rPr lang="en-US" altLang="zh-CN" dirty="0"/>
              <a:t>,</a:t>
            </a:r>
            <a:r>
              <a:rPr lang="zh-CN" altLang="en-US" dirty="0"/>
              <a:t>如通过密切关注组织自身状况以及外部环境的变化</a:t>
            </a:r>
            <a:r>
              <a:rPr lang="en-US" altLang="zh-CN" dirty="0"/>
              <a:t>,</a:t>
            </a:r>
            <a:r>
              <a:rPr lang="zh-CN" altLang="en-US" dirty="0"/>
              <a:t>通过接触下属</a:t>
            </a:r>
            <a:r>
              <a:rPr lang="en-US" altLang="zh-CN" dirty="0"/>
              <a:t>,</a:t>
            </a:r>
            <a:r>
              <a:rPr lang="zh-CN" altLang="en-US" dirty="0"/>
              <a:t>利用个人关系网等方式获取信息</a:t>
            </a:r>
            <a:r>
              <a:rPr lang="en-US" altLang="zh-CN" dirty="0"/>
              <a:t>.</a:t>
            </a:r>
            <a:r>
              <a:rPr lang="zh-CN" altLang="en-US" dirty="0"/>
              <a:t>这些信息有助于管理者识别潜在的机会和威胁</a:t>
            </a:r>
            <a:r>
              <a:rPr lang="en-US" altLang="zh-CN" dirty="0"/>
              <a:t>. </a:t>
            </a:r>
            <a:r>
              <a:rPr lang="zh-CN" altLang="en-US" dirty="0"/>
              <a:t>作为传播者</a:t>
            </a:r>
            <a:r>
              <a:rPr lang="en-US" altLang="zh-CN" dirty="0"/>
              <a:t>,</a:t>
            </a:r>
            <a:r>
              <a:rPr lang="zh-CN" altLang="en-US" dirty="0"/>
              <a:t>管理者把监督获取的大量信息分配出去</a:t>
            </a:r>
            <a:r>
              <a:rPr lang="en-US" altLang="zh-CN" dirty="0"/>
              <a:t>,</a:t>
            </a:r>
            <a:r>
              <a:rPr lang="zh-CN" altLang="en-US" dirty="0"/>
              <a:t>传递给有关员工</a:t>
            </a:r>
            <a:r>
              <a:rPr lang="en-US" altLang="zh-CN" dirty="0"/>
              <a:t>.</a:t>
            </a:r>
            <a:r>
              <a:rPr lang="zh-CN" altLang="en-US" dirty="0"/>
              <a:t>管理者有时也因 特殊目的而隐藏特定的信息</a:t>
            </a:r>
            <a:r>
              <a:rPr lang="en-US" altLang="zh-CN" dirty="0"/>
              <a:t>.</a:t>
            </a:r>
            <a:r>
              <a:rPr lang="zh-CN" altLang="en-US" dirty="0"/>
              <a:t>管理者的最后一种信息角色是发言人角色</a:t>
            </a:r>
            <a:r>
              <a:rPr lang="en-US" altLang="zh-CN" dirty="0"/>
              <a:t>. </a:t>
            </a:r>
            <a:endParaRPr lang="zh-CN" altLang="en-US" dirty="0"/>
          </a:p>
        </p:txBody>
      </p:sp>
    </p:spTree>
    <p:extLst>
      <p:ext uri="{BB962C8B-B14F-4D97-AF65-F5344CB8AC3E}">
        <p14:creationId xmlns:p14="http://schemas.microsoft.com/office/powerpoint/2010/main" val="25478691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DBEC983-5F4B-40C7-B470-0C1695825B48}"/>
              </a:ext>
            </a:extLst>
          </p:cNvPr>
          <p:cNvSpPr>
            <a:spLocks noGrp="1"/>
          </p:cNvSpPr>
          <p:nvPr>
            <p:ph idx="1"/>
          </p:nvPr>
        </p:nvSpPr>
        <p:spPr/>
        <p:txBody>
          <a:bodyPr/>
          <a:lstStyle/>
          <a:p>
            <a:r>
              <a:rPr lang="zh-CN" altLang="en-US" sz="2400" b="1" dirty="0"/>
              <a:t>３决策角色 </a:t>
            </a:r>
            <a:endParaRPr lang="en-US" altLang="zh-CN" sz="2400" b="1" dirty="0"/>
          </a:p>
          <a:p>
            <a:r>
              <a:rPr lang="en-US" altLang="zh-CN" dirty="0"/>
              <a:t>       </a:t>
            </a:r>
            <a:r>
              <a:rPr lang="zh-CN" altLang="en-US" dirty="0"/>
              <a:t>在决策角色中</a:t>
            </a:r>
            <a:r>
              <a:rPr lang="en-US" altLang="zh-CN" dirty="0"/>
              <a:t>,</a:t>
            </a:r>
            <a:r>
              <a:rPr lang="zh-CN" altLang="en-US" dirty="0"/>
              <a:t>管理者处理信息并得出结论</a:t>
            </a:r>
            <a:r>
              <a:rPr lang="en-US" altLang="zh-CN" dirty="0"/>
              <a:t>.</a:t>
            </a:r>
            <a:r>
              <a:rPr lang="zh-CN" altLang="en-US" dirty="0"/>
              <a:t>管理者负责做出决策</a:t>
            </a:r>
            <a:r>
              <a:rPr lang="en-US" altLang="zh-CN" dirty="0"/>
              <a:t>,</a:t>
            </a:r>
            <a:r>
              <a:rPr lang="zh-CN" altLang="en-US" dirty="0"/>
              <a:t>并分配资源以保证决策方案的实施</a:t>
            </a:r>
            <a:r>
              <a:rPr lang="en-US" altLang="zh-CN" dirty="0"/>
              <a:t>.</a:t>
            </a:r>
            <a:r>
              <a:rPr lang="zh-CN" altLang="en-US" dirty="0"/>
              <a:t>管理者所扮演的第一种决策角色是企业家角色</a:t>
            </a:r>
            <a:r>
              <a:rPr lang="en-US" altLang="zh-CN" dirty="0"/>
              <a:t>.</a:t>
            </a:r>
            <a:r>
              <a:rPr lang="zh-CN" altLang="en-US" dirty="0"/>
              <a:t>作为企业家</a:t>
            </a:r>
            <a:r>
              <a:rPr lang="en-US" altLang="zh-CN" dirty="0"/>
              <a:t>,</a:t>
            </a:r>
            <a:r>
              <a:rPr lang="zh-CN" altLang="en-US" dirty="0"/>
              <a:t>管理者对发现的机会进行投资</a:t>
            </a:r>
            <a:r>
              <a:rPr lang="en-US" altLang="zh-CN" dirty="0"/>
              <a:t>,</a:t>
            </a:r>
            <a:r>
              <a:rPr lang="zh-CN" altLang="en-US" dirty="0"/>
              <a:t>如开发新产品、提供新服务或发明新工艺等</a:t>
            </a:r>
            <a:r>
              <a:rPr lang="en-US" altLang="zh-CN" dirty="0"/>
              <a:t>.</a:t>
            </a:r>
            <a:r>
              <a:rPr lang="zh-CN" altLang="en-US" dirty="0"/>
              <a:t>管理者所扮演的第二种决策角色是组织冲突管理者</a:t>
            </a:r>
            <a:r>
              <a:rPr lang="en-US" altLang="zh-CN" dirty="0"/>
              <a:t>.</a:t>
            </a:r>
            <a:r>
              <a:rPr lang="zh-CN" altLang="en-US" dirty="0"/>
              <a:t>一个组织不管被管理得多么好</a:t>
            </a:r>
            <a:r>
              <a:rPr lang="en-US" altLang="zh-CN" dirty="0"/>
              <a:t>,</a:t>
            </a:r>
            <a:r>
              <a:rPr lang="zh-CN" altLang="en-US" dirty="0"/>
              <a:t>它在运行的过程中总会遇到冲突或问题</a:t>
            </a:r>
            <a:r>
              <a:rPr lang="en-US" altLang="zh-CN" dirty="0"/>
              <a:t>.</a:t>
            </a:r>
            <a:r>
              <a:rPr lang="zh-CN" altLang="en-US" dirty="0"/>
              <a:t>管理者必须善于处理冲突和解决问题</a:t>
            </a:r>
            <a:r>
              <a:rPr lang="en-US" altLang="zh-CN" dirty="0"/>
              <a:t>,</a:t>
            </a:r>
            <a:r>
              <a:rPr lang="zh-CN" altLang="en-US" dirty="0"/>
              <a:t>如平息客户的怒气</a:t>
            </a:r>
            <a:r>
              <a:rPr lang="en-US" altLang="zh-CN" dirty="0"/>
              <a:t>,</a:t>
            </a:r>
            <a:r>
              <a:rPr lang="zh-CN" altLang="en-US" dirty="0"/>
              <a:t>同不合作的供应商进行谈判</a:t>
            </a:r>
            <a:r>
              <a:rPr lang="en-US" altLang="zh-CN" dirty="0"/>
              <a:t>,</a:t>
            </a:r>
            <a:r>
              <a:rPr lang="zh-CN" altLang="en-US" dirty="0"/>
              <a:t>或者调解员工之间的争端等</a:t>
            </a:r>
            <a:r>
              <a:rPr lang="en-US" altLang="zh-CN" dirty="0"/>
              <a:t>.</a:t>
            </a:r>
            <a:r>
              <a:rPr lang="zh-CN" altLang="en-US" dirty="0"/>
              <a:t>管理者所扮演的第三种决策角色是资源分配者</a:t>
            </a:r>
            <a:r>
              <a:rPr lang="en-US" altLang="zh-CN" dirty="0"/>
              <a:t>.</a:t>
            </a:r>
            <a:r>
              <a:rPr lang="zh-CN" altLang="en-US" dirty="0"/>
              <a:t>作为资源分配者</a:t>
            </a:r>
            <a:r>
              <a:rPr lang="en-US" altLang="zh-CN" dirty="0"/>
              <a:t>,</a:t>
            </a:r>
            <a:r>
              <a:rPr lang="zh-CN" altLang="en-US" dirty="0"/>
              <a:t>管理者有权决定组织资源用于哪些项目</a:t>
            </a:r>
            <a:r>
              <a:rPr lang="en-US" altLang="zh-CN" dirty="0"/>
              <a:t>.</a:t>
            </a:r>
            <a:r>
              <a:rPr lang="zh-CN" altLang="en-US" dirty="0"/>
              <a:t>尽管我们一提起资源</a:t>
            </a:r>
            <a:r>
              <a:rPr lang="en-US" altLang="zh-CN" dirty="0"/>
              <a:t>,</a:t>
            </a:r>
            <a:r>
              <a:rPr lang="zh-CN" altLang="en-US" dirty="0"/>
              <a:t>就会想起财务资源或设备</a:t>
            </a:r>
            <a:r>
              <a:rPr lang="en-US" altLang="zh-CN" dirty="0"/>
              <a:t>,</a:t>
            </a:r>
            <a:r>
              <a:rPr lang="zh-CN" altLang="en-US" dirty="0"/>
              <a:t>但这里的组织资源还包括其他类型的重要资源</a:t>
            </a:r>
            <a:r>
              <a:rPr lang="en-US" altLang="zh-CN" dirty="0"/>
              <a:t>.</a:t>
            </a:r>
            <a:r>
              <a:rPr lang="zh-CN" altLang="en-US" dirty="0"/>
              <a:t>例如</a:t>
            </a:r>
            <a:r>
              <a:rPr lang="en-US" altLang="zh-CN" dirty="0"/>
              <a:t>,</a:t>
            </a:r>
            <a:r>
              <a:rPr lang="zh-CN" altLang="en-US" dirty="0"/>
              <a:t>当管理者选择把时间花在这个项目而不是那个项目上时</a:t>
            </a:r>
            <a:r>
              <a:rPr lang="en-US" altLang="zh-CN" dirty="0"/>
              <a:t>,</a:t>
            </a:r>
            <a:r>
              <a:rPr lang="zh-CN" altLang="en-US" dirty="0"/>
              <a:t>他实际上是在分配时间这一资源</a:t>
            </a:r>
            <a:r>
              <a:rPr lang="en-US" altLang="zh-CN" dirty="0"/>
              <a:t>.</a:t>
            </a:r>
            <a:r>
              <a:rPr lang="zh-CN" altLang="en-US" dirty="0"/>
              <a:t>除时间以外</a:t>
            </a:r>
            <a:r>
              <a:rPr lang="en-US" altLang="zh-CN" dirty="0"/>
              <a:t>,</a:t>
            </a:r>
            <a:r>
              <a:rPr lang="zh-CN" altLang="en-US" dirty="0"/>
              <a:t>信息也是一种重要资源</a:t>
            </a:r>
            <a:r>
              <a:rPr lang="en-US" altLang="zh-CN" dirty="0"/>
              <a:t>.</a:t>
            </a:r>
            <a:r>
              <a:rPr lang="zh-CN" altLang="en-US" dirty="0"/>
              <a:t>管理者是否在信息获取上为他人提供便利</a:t>
            </a:r>
            <a:r>
              <a:rPr lang="en-US" altLang="zh-CN" dirty="0"/>
              <a:t>,</a:t>
            </a:r>
            <a:r>
              <a:rPr lang="zh-CN" altLang="en-US" dirty="0"/>
              <a:t>通常决定着项目的成败</a:t>
            </a:r>
            <a:r>
              <a:rPr lang="en-US" altLang="zh-CN" dirty="0"/>
              <a:t>.</a:t>
            </a:r>
            <a:r>
              <a:rPr lang="zh-CN" altLang="en-US" dirty="0"/>
              <a:t>管理者所扮演的最后一种决策角色是谈判者角色</a:t>
            </a:r>
            <a:r>
              <a:rPr lang="en-US" altLang="zh-CN" dirty="0"/>
              <a:t>.</a:t>
            </a:r>
            <a:r>
              <a:rPr lang="zh-CN" altLang="en-US" dirty="0"/>
              <a:t>管理者把大量的时间花在谈判上</a:t>
            </a:r>
            <a:r>
              <a:rPr lang="en-US" altLang="zh-CN" dirty="0"/>
              <a:t>,</a:t>
            </a:r>
            <a:r>
              <a:rPr lang="zh-CN" altLang="en-US" dirty="0"/>
              <a:t>谈判对象包括员工、供应商、客户和其他组织</a:t>
            </a:r>
            <a:r>
              <a:rPr lang="en-US" altLang="zh-CN" dirty="0"/>
              <a:t>.</a:t>
            </a:r>
            <a:r>
              <a:rPr lang="zh-CN" altLang="en-US" dirty="0"/>
              <a:t>无论是何种类型的组织</a:t>
            </a:r>
            <a:r>
              <a:rPr lang="en-US" altLang="zh-CN" dirty="0"/>
              <a:t>,</a:t>
            </a:r>
            <a:r>
              <a:rPr lang="zh-CN" altLang="en-US" dirty="0"/>
              <a:t>其管理者为确保组织目标的实现</a:t>
            </a:r>
            <a:r>
              <a:rPr lang="en-US" altLang="zh-CN" dirty="0"/>
              <a:t>,</a:t>
            </a:r>
            <a:r>
              <a:rPr lang="zh-CN" altLang="en-US" dirty="0"/>
              <a:t>都必然要进行谈判工作</a:t>
            </a:r>
            <a:r>
              <a:rPr lang="en-US" altLang="zh-CN" dirty="0"/>
              <a:t>. </a:t>
            </a:r>
            <a:endParaRPr lang="zh-CN" altLang="en-US" dirty="0"/>
          </a:p>
        </p:txBody>
      </p:sp>
    </p:spTree>
    <p:extLst>
      <p:ext uri="{BB962C8B-B14F-4D97-AF65-F5344CB8AC3E}">
        <p14:creationId xmlns:p14="http://schemas.microsoft.com/office/powerpoint/2010/main" val="24611290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287B312C-8251-4D66-8DF7-A6FD53536DAE}"/>
              </a:ext>
            </a:extLst>
          </p:cNvPr>
          <p:cNvSpPr>
            <a:spLocks noGrp="1"/>
          </p:cNvSpPr>
          <p:nvPr>
            <p:ph idx="1"/>
          </p:nvPr>
        </p:nvSpPr>
        <p:spPr>
          <a:xfrm>
            <a:off x="1324432" y="871537"/>
            <a:ext cx="10034138" cy="5672138"/>
          </a:xfrm>
        </p:spPr>
        <p:txBody>
          <a:bodyPr>
            <a:normAutofit/>
          </a:bodyPr>
          <a:lstStyle/>
          <a:p>
            <a:r>
              <a:rPr lang="en-US" altLang="zh-CN" sz="2800" b="1" dirty="0"/>
              <a:t>(</a:t>
            </a:r>
            <a:r>
              <a:rPr lang="zh-CN" altLang="en-US" sz="2800" b="1" dirty="0"/>
              <a:t>二</a:t>
            </a:r>
            <a:r>
              <a:rPr lang="en-US" altLang="zh-CN" sz="2800" b="1" dirty="0"/>
              <a:t>)</a:t>
            </a:r>
            <a:r>
              <a:rPr lang="zh-CN" altLang="en-US" sz="2800" b="1" dirty="0"/>
              <a:t>组织中不同层次管理者应该具有的技能</a:t>
            </a:r>
            <a:endParaRPr lang="en-US" altLang="zh-CN" sz="2800" b="1" dirty="0"/>
          </a:p>
          <a:p>
            <a:r>
              <a:rPr lang="zh-CN" altLang="en-US" dirty="0"/>
              <a:t>       根据美国管理学家罗伯特</a:t>
            </a:r>
            <a:r>
              <a:rPr lang="en-US" altLang="zh-CN" dirty="0"/>
              <a:t>·</a:t>
            </a:r>
            <a:r>
              <a:rPr lang="zh-CN" altLang="en-US" dirty="0"/>
              <a:t>卡茨 </a:t>
            </a:r>
            <a:r>
              <a:rPr lang="en-US" altLang="zh-CN" dirty="0"/>
              <a:t>( Robert </a:t>
            </a:r>
            <a:r>
              <a:rPr lang="en-US" altLang="zh-CN" dirty="0" err="1"/>
              <a:t>Kartz</a:t>
            </a:r>
            <a:r>
              <a:rPr lang="en-US" altLang="zh-CN" dirty="0"/>
              <a:t>)</a:t>
            </a:r>
            <a:r>
              <a:rPr lang="zh-CN" altLang="en-US" dirty="0"/>
              <a:t>的研究</a:t>
            </a:r>
            <a:r>
              <a:rPr lang="en-US" altLang="zh-CN" dirty="0"/>
              <a:t>,</a:t>
            </a:r>
            <a:r>
              <a:rPr lang="zh-CN" altLang="en-US" dirty="0"/>
              <a:t>管理者要具备三类技能</a:t>
            </a:r>
            <a:r>
              <a:rPr lang="en-US" altLang="zh-CN" dirty="0"/>
              <a:t>. </a:t>
            </a:r>
          </a:p>
          <a:p>
            <a:r>
              <a:rPr lang="zh-CN" altLang="en-US" sz="2400" b="1" dirty="0"/>
              <a:t>１技术技能 </a:t>
            </a:r>
            <a:endParaRPr lang="en-US" altLang="zh-CN" sz="2400" b="1" dirty="0"/>
          </a:p>
          <a:p>
            <a:r>
              <a:rPr lang="en-US" altLang="zh-CN" dirty="0"/>
              <a:t>       </a:t>
            </a:r>
            <a:r>
              <a:rPr lang="zh-CN" altLang="en-US" dirty="0"/>
              <a:t>技术技能是指管理者掌握和熟悉特定专业领域中的过程、惯例、技术和工具的能力</a:t>
            </a:r>
            <a:r>
              <a:rPr lang="en-US" altLang="zh-CN" dirty="0"/>
              <a:t>. </a:t>
            </a:r>
            <a:r>
              <a:rPr lang="zh-CN" altLang="en-US" dirty="0"/>
              <a:t>如监督会计人员的管理者必须懂会计业务</a:t>
            </a:r>
            <a:r>
              <a:rPr lang="en-US" altLang="zh-CN" dirty="0"/>
              <a:t>.</a:t>
            </a:r>
          </a:p>
          <a:p>
            <a:r>
              <a:rPr lang="zh-CN" altLang="en-US" sz="2400" b="1" dirty="0"/>
              <a:t>２人际技能 </a:t>
            </a:r>
            <a:endParaRPr lang="en-US" altLang="zh-CN" sz="2400" b="1" dirty="0"/>
          </a:p>
          <a:p>
            <a:r>
              <a:rPr lang="en-US" altLang="zh-CN" sz="2400" b="1" dirty="0"/>
              <a:t>     </a:t>
            </a:r>
            <a:r>
              <a:rPr lang="zh-CN" altLang="en-US" dirty="0"/>
              <a:t>人际技能是指成功地与别人打交道并与别人沟通的能力</a:t>
            </a:r>
            <a:r>
              <a:rPr lang="en-US" altLang="zh-CN" dirty="0"/>
              <a:t>.</a:t>
            </a:r>
            <a:r>
              <a:rPr lang="zh-CN" altLang="en-US" dirty="0"/>
              <a:t>管理者的人际技能包括对下 属的领导能力和处理各种人际关系的能力</a:t>
            </a:r>
            <a:r>
              <a:rPr lang="en-US" altLang="zh-CN" dirty="0"/>
              <a:t>.</a:t>
            </a:r>
          </a:p>
          <a:p>
            <a:r>
              <a:rPr lang="zh-CN" altLang="en-US" sz="2400" b="1" dirty="0"/>
              <a:t>３ 概念技能 </a:t>
            </a:r>
            <a:endParaRPr lang="en-US" altLang="zh-CN" sz="2400" b="1" dirty="0"/>
          </a:p>
          <a:p>
            <a:r>
              <a:rPr lang="zh-CN" altLang="en-US" dirty="0"/>
              <a:t>       概念技能是指产生新想法并加以概括</a:t>
            </a:r>
            <a:r>
              <a:rPr lang="en-US" altLang="zh-CN" dirty="0"/>
              <a:t>,</a:t>
            </a:r>
            <a:r>
              <a:rPr lang="zh-CN" altLang="en-US" dirty="0"/>
              <a:t>以及将内容抽象化的思维能力</a:t>
            </a:r>
            <a:r>
              <a:rPr lang="en-US" altLang="zh-CN" dirty="0"/>
              <a:t>.</a:t>
            </a:r>
            <a:r>
              <a:rPr lang="zh-CN" altLang="en-US" dirty="0"/>
              <a:t>具有概念技能 的管理者往往把组织视为一个整体</a:t>
            </a:r>
            <a:r>
              <a:rPr lang="en-US" altLang="zh-CN" dirty="0"/>
              <a:t>,</a:t>
            </a:r>
            <a:r>
              <a:rPr lang="zh-CN" altLang="en-US" dirty="0"/>
              <a:t>并且了解组织各个部分的相互关系</a:t>
            </a:r>
            <a:r>
              <a:rPr lang="en-US" altLang="zh-CN" dirty="0"/>
              <a:t>,</a:t>
            </a:r>
            <a:r>
              <a:rPr lang="zh-CN" altLang="en-US" dirty="0"/>
              <a:t>可对组织的发展 及理念做高度概括</a:t>
            </a:r>
            <a:r>
              <a:rPr lang="en-US" altLang="zh-CN" dirty="0"/>
              <a:t>.</a:t>
            </a:r>
            <a:endParaRPr lang="zh-CN" altLang="en-US" dirty="0"/>
          </a:p>
        </p:txBody>
      </p:sp>
    </p:spTree>
    <p:extLst>
      <p:ext uri="{BB962C8B-B14F-4D97-AF65-F5344CB8AC3E}">
        <p14:creationId xmlns:p14="http://schemas.microsoft.com/office/powerpoint/2010/main" val="4248170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hlinkClick r:id="rId2" action="ppaction://hlinksldjump"/>
            <a:extLst>
              <a:ext uri="{FF2B5EF4-FFF2-40B4-BE49-F238E27FC236}">
                <a16:creationId xmlns:a16="http://schemas.microsoft.com/office/drawing/2014/main" xmlns="" id="{E49B543D-2B26-4C28-8589-10B6184DCA31}"/>
              </a:ext>
            </a:extLst>
          </p:cNvPr>
          <p:cNvSpPr/>
          <p:nvPr/>
        </p:nvSpPr>
        <p:spPr>
          <a:xfrm>
            <a:off x="1340021" y="2655186"/>
            <a:ext cx="3877985"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第一章　管理学导论</a:t>
            </a:r>
          </a:p>
        </p:txBody>
      </p:sp>
      <p:sp>
        <p:nvSpPr>
          <p:cNvPr id="3" name="矩形 2">
            <a:hlinkClick r:id="" action="ppaction://noaction"/>
            <a:extLst>
              <a:ext uri="{FF2B5EF4-FFF2-40B4-BE49-F238E27FC236}">
                <a16:creationId xmlns:a16="http://schemas.microsoft.com/office/drawing/2014/main" xmlns="" id="{5E9DEDB9-0FAA-4103-B357-57A7BC5CC2E5}"/>
              </a:ext>
            </a:extLst>
          </p:cNvPr>
          <p:cNvSpPr/>
          <p:nvPr/>
        </p:nvSpPr>
        <p:spPr>
          <a:xfrm>
            <a:off x="1340021" y="3380053"/>
            <a:ext cx="4237057" cy="523220"/>
          </a:xfrm>
          <a:prstGeom prst="rect">
            <a:avLst/>
          </a:prstGeom>
        </p:spPr>
        <p:txBody>
          <a:bodyPr wrap="none">
            <a:spAutoFit/>
          </a:bodyPr>
          <a:lstStyle/>
          <a:p>
            <a:pPr marL="457200" indent="-457200">
              <a:buClr>
                <a:srgbClr val="0099CC"/>
              </a:buClr>
              <a:buSzPct val="100000"/>
              <a:buFont typeface="Wingdings" panose="05000000000000000000" pitchFamily="2" charset="2"/>
              <a:buChar char="u"/>
            </a:pPr>
            <a:r>
              <a:rPr lang="zh-CN" altLang="en-US" sz="2800" dirty="0">
                <a:latin typeface="+mj-ea"/>
                <a:ea typeface="+mj-ea"/>
              </a:rPr>
              <a:t>第二章　管理决策工作</a:t>
            </a:r>
          </a:p>
        </p:txBody>
      </p:sp>
      <p:sp>
        <p:nvSpPr>
          <p:cNvPr id="4" name="矩形 3">
            <a:hlinkClick r:id="" action="ppaction://noaction"/>
            <a:extLst>
              <a:ext uri="{FF2B5EF4-FFF2-40B4-BE49-F238E27FC236}">
                <a16:creationId xmlns:a16="http://schemas.microsoft.com/office/drawing/2014/main" xmlns="" id="{82AFF92A-DE55-4C93-94B6-08430E308A55}"/>
              </a:ext>
            </a:extLst>
          </p:cNvPr>
          <p:cNvSpPr/>
          <p:nvPr/>
        </p:nvSpPr>
        <p:spPr>
          <a:xfrm>
            <a:off x="1340021" y="4092698"/>
            <a:ext cx="4955203"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第三章　计划与战略性计划</a:t>
            </a:r>
          </a:p>
        </p:txBody>
      </p:sp>
      <p:sp>
        <p:nvSpPr>
          <p:cNvPr id="5" name="矩形 4">
            <a:hlinkClick r:id="" action="ppaction://noaction"/>
            <a:extLst>
              <a:ext uri="{FF2B5EF4-FFF2-40B4-BE49-F238E27FC236}">
                <a16:creationId xmlns:a16="http://schemas.microsoft.com/office/drawing/2014/main" xmlns="" id="{AB747BF8-19FD-465E-8A25-2A884C0ABDBC}"/>
              </a:ext>
            </a:extLst>
          </p:cNvPr>
          <p:cNvSpPr/>
          <p:nvPr/>
        </p:nvSpPr>
        <p:spPr>
          <a:xfrm>
            <a:off x="1340021" y="4832589"/>
            <a:ext cx="5314275"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第四章　组织理论与组织工作</a:t>
            </a:r>
          </a:p>
        </p:txBody>
      </p:sp>
      <p:sp>
        <p:nvSpPr>
          <p:cNvPr id="6" name="矩形 5">
            <a:hlinkClick r:id="" action="ppaction://noaction"/>
            <a:extLst>
              <a:ext uri="{FF2B5EF4-FFF2-40B4-BE49-F238E27FC236}">
                <a16:creationId xmlns:a16="http://schemas.microsoft.com/office/drawing/2014/main" xmlns="" id="{A5F3CE38-E0D9-4B6A-A678-967B2D4EFFBA}"/>
              </a:ext>
            </a:extLst>
          </p:cNvPr>
          <p:cNvSpPr/>
          <p:nvPr/>
        </p:nvSpPr>
        <p:spPr>
          <a:xfrm>
            <a:off x="6736497" y="2655186"/>
            <a:ext cx="4237057"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第五章　人力资源管理</a:t>
            </a:r>
          </a:p>
        </p:txBody>
      </p:sp>
      <p:sp>
        <p:nvSpPr>
          <p:cNvPr id="7" name="矩形 6">
            <a:hlinkClick r:id="" action="ppaction://noaction"/>
            <a:extLst>
              <a:ext uri="{FF2B5EF4-FFF2-40B4-BE49-F238E27FC236}">
                <a16:creationId xmlns:a16="http://schemas.microsoft.com/office/drawing/2014/main" xmlns="" id="{214A99DE-1CEC-49A2-960D-C92DC79B3498}"/>
              </a:ext>
            </a:extLst>
          </p:cNvPr>
          <p:cNvSpPr/>
          <p:nvPr/>
        </p:nvSpPr>
        <p:spPr>
          <a:xfrm>
            <a:off x="6736497" y="3380053"/>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第六章　领导理论及应用</a:t>
            </a:r>
          </a:p>
        </p:txBody>
      </p:sp>
      <p:sp>
        <p:nvSpPr>
          <p:cNvPr id="8" name="矩形 7">
            <a:hlinkClick r:id="" action="ppaction://noaction"/>
            <a:extLst>
              <a:ext uri="{FF2B5EF4-FFF2-40B4-BE49-F238E27FC236}">
                <a16:creationId xmlns:a16="http://schemas.microsoft.com/office/drawing/2014/main" xmlns="" id="{B282B090-B33B-4C0C-8C18-E63F9971F613}"/>
              </a:ext>
            </a:extLst>
          </p:cNvPr>
          <p:cNvSpPr/>
          <p:nvPr/>
        </p:nvSpPr>
        <p:spPr>
          <a:xfrm>
            <a:off x="6736497" y="4086168"/>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第七章　激励理论及应用</a:t>
            </a:r>
          </a:p>
        </p:txBody>
      </p:sp>
      <p:sp>
        <p:nvSpPr>
          <p:cNvPr id="9" name="矩形 8">
            <a:hlinkClick r:id="" action="ppaction://noaction"/>
            <a:extLst>
              <a:ext uri="{FF2B5EF4-FFF2-40B4-BE49-F238E27FC236}">
                <a16:creationId xmlns:a16="http://schemas.microsoft.com/office/drawing/2014/main" xmlns="" id="{C5600FF7-464D-4186-8A56-152304FEB2EB}"/>
              </a:ext>
            </a:extLst>
          </p:cNvPr>
          <p:cNvSpPr/>
          <p:nvPr/>
        </p:nvSpPr>
        <p:spPr>
          <a:xfrm>
            <a:off x="6736497" y="4788477"/>
            <a:ext cx="4596130" cy="523220"/>
          </a:xfrm>
          <a:prstGeom prst="rect">
            <a:avLst/>
          </a:prstGeom>
        </p:spPr>
        <p:txBody>
          <a:bodyPr wrap="none">
            <a:spAutoFit/>
          </a:bodyPr>
          <a:lstStyle/>
          <a:p>
            <a:pPr marL="457200" indent="-457200">
              <a:buClr>
                <a:srgbClr val="0099CC"/>
              </a:buClr>
              <a:buFont typeface="Wingdings" panose="05000000000000000000" pitchFamily="2" charset="2"/>
              <a:buChar char="u"/>
            </a:pPr>
            <a:r>
              <a:rPr lang="zh-CN" altLang="en-US" sz="2800" dirty="0">
                <a:latin typeface="+mj-ea"/>
                <a:ea typeface="+mj-ea"/>
              </a:rPr>
              <a:t>第八章　控制与创新工作</a:t>
            </a:r>
          </a:p>
        </p:txBody>
      </p:sp>
      <p:sp>
        <p:nvSpPr>
          <p:cNvPr id="10" name="文本框 9">
            <a:extLst>
              <a:ext uri="{FF2B5EF4-FFF2-40B4-BE49-F238E27FC236}">
                <a16:creationId xmlns:a16="http://schemas.microsoft.com/office/drawing/2014/main" xmlns="" id="{679DD623-F71D-4B7E-913A-4088071E14C7}"/>
              </a:ext>
            </a:extLst>
          </p:cNvPr>
          <p:cNvSpPr txBox="1"/>
          <p:nvPr/>
        </p:nvSpPr>
        <p:spPr>
          <a:xfrm>
            <a:off x="4033260" y="781589"/>
            <a:ext cx="4052455" cy="1446550"/>
          </a:xfrm>
          <a:prstGeom prst="rect">
            <a:avLst/>
          </a:prstGeom>
          <a:noFill/>
        </p:spPr>
        <p:txBody>
          <a:bodyPr wrap="square" rtlCol="0">
            <a:spAutoFit/>
          </a:bodyPr>
          <a:lstStyle/>
          <a:p>
            <a:pPr algn="ctr"/>
            <a:r>
              <a:rPr lang="zh-CN" altLang="en-US" sz="4400" dirty="0">
                <a:latin typeface="+mj-ea"/>
                <a:ea typeface="+mj-ea"/>
              </a:rPr>
              <a:t>目  录</a:t>
            </a:r>
            <a:endParaRPr lang="en-US" altLang="zh-CN" sz="4400" dirty="0">
              <a:latin typeface="+mj-ea"/>
              <a:ea typeface="+mj-ea"/>
            </a:endParaRPr>
          </a:p>
          <a:p>
            <a:pPr algn="ctr"/>
            <a:r>
              <a:rPr lang="en-US" altLang="zh-CN" sz="4400" dirty="0">
                <a:solidFill>
                  <a:srgbClr val="0099CC"/>
                </a:solidFill>
                <a:latin typeface="Arial" panose="020B0604020202020204" pitchFamily="34" charset="0"/>
                <a:ea typeface="微软雅黑" panose="020B0503020204020204" pitchFamily="34" charset="-122"/>
              </a:rPr>
              <a:t>CONTENTS</a:t>
            </a:r>
            <a:endParaRPr lang="zh-CN" altLang="en-US" sz="4400" dirty="0">
              <a:solidFill>
                <a:srgbClr val="0099CC"/>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5774371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5E4DDBD8-9E64-4437-B238-458612E8F48A}"/>
              </a:ext>
            </a:extLst>
          </p:cNvPr>
          <p:cNvSpPr>
            <a:spLocks noGrp="1"/>
          </p:cNvSpPr>
          <p:nvPr>
            <p:ph idx="1"/>
          </p:nvPr>
        </p:nvSpPr>
        <p:spPr/>
        <p:txBody>
          <a:bodyPr/>
          <a:lstStyle/>
          <a:p>
            <a:r>
              <a:rPr lang="zh-CN" altLang="en-US" dirty="0">
                <a:solidFill>
                  <a:srgbClr val="0099CC"/>
                </a:solidFill>
              </a:rPr>
              <a:t>三种技能对于各层次管理的重要性可用图１</a:t>
            </a:r>
            <a:r>
              <a:rPr lang="en-US" altLang="zh-CN" dirty="0">
                <a:solidFill>
                  <a:srgbClr val="0099CC"/>
                </a:solidFill>
              </a:rPr>
              <a:t>-</a:t>
            </a:r>
            <a:r>
              <a:rPr lang="zh-CN" altLang="en-US" dirty="0">
                <a:solidFill>
                  <a:srgbClr val="0099CC"/>
                </a:solidFill>
              </a:rPr>
              <a:t>３来表示</a:t>
            </a:r>
            <a:endParaRPr lang="en-US" altLang="zh-CN" dirty="0">
              <a:solidFill>
                <a:srgbClr val="0099CC"/>
              </a:solidFill>
            </a:endParaRPr>
          </a:p>
          <a:p>
            <a:endParaRPr lang="zh-CN" altLang="en-US" dirty="0">
              <a:solidFill>
                <a:srgbClr val="0099CC"/>
              </a:solidFill>
            </a:endParaRPr>
          </a:p>
        </p:txBody>
      </p:sp>
      <p:pic>
        <p:nvPicPr>
          <p:cNvPr id="4" name="图片 3">
            <a:extLst>
              <a:ext uri="{FF2B5EF4-FFF2-40B4-BE49-F238E27FC236}">
                <a16:creationId xmlns:a16="http://schemas.microsoft.com/office/drawing/2014/main" xmlns="" id="{E80FF3B3-0EE0-4D87-9EE5-B37BBE7EC5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0208" y="1536655"/>
            <a:ext cx="8494895" cy="3784690"/>
          </a:xfrm>
          <a:prstGeom prst="rect">
            <a:avLst/>
          </a:prstGeom>
        </p:spPr>
      </p:pic>
      <p:sp>
        <p:nvSpPr>
          <p:cNvPr id="5" name="矩形 4">
            <a:extLst>
              <a:ext uri="{FF2B5EF4-FFF2-40B4-BE49-F238E27FC236}">
                <a16:creationId xmlns:a16="http://schemas.microsoft.com/office/drawing/2014/main" xmlns="" id="{603090DC-07EB-45FC-89E1-BF2C022A6369}"/>
              </a:ext>
            </a:extLst>
          </p:cNvPr>
          <p:cNvSpPr/>
          <p:nvPr/>
        </p:nvSpPr>
        <p:spPr>
          <a:xfrm>
            <a:off x="4393807" y="5524798"/>
            <a:ext cx="2860078" cy="400110"/>
          </a:xfrm>
          <a:prstGeom prst="rect">
            <a:avLst/>
          </a:prstGeom>
        </p:spPr>
        <p:txBody>
          <a:bodyPr wrap="none">
            <a:spAutoFit/>
          </a:bodyPr>
          <a:lstStyle/>
          <a:p>
            <a:r>
              <a:rPr lang="zh-CN" altLang="en-US" sz="2000" dirty="0">
                <a:solidFill>
                  <a:srgbClr val="0099CC"/>
                </a:solidFill>
                <a:latin typeface="+mj-ea"/>
                <a:ea typeface="+mj-ea"/>
              </a:rPr>
              <a:t>图１</a:t>
            </a:r>
            <a:r>
              <a:rPr lang="en-US" altLang="zh-CN" sz="2000" dirty="0">
                <a:solidFill>
                  <a:srgbClr val="0099CC"/>
                </a:solidFill>
                <a:latin typeface="+mj-ea"/>
                <a:ea typeface="+mj-ea"/>
              </a:rPr>
              <a:t>-</a:t>
            </a:r>
            <a:r>
              <a:rPr lang="zh-CN" altLang="en-US" sz="2000" dirty="0">
                <a:solidFill>
                  <a:srgbClr val="0099CC"/>
                </a:solidFill>
                <a:latin typeface="+mj-ea"/>
                <a:ea typeface="+mj-ea"/>
              </a:rPr>
              <a:t>３　管理者的技能</a:t>
            </a:r>
          </a:p>
        </p:txBody>
      </p:sp>
    </p:spTree>
    <p:extLst>
      <p:ext uri="{BB962C8B-B14F-4D97-AF65-F5344CB8AC3E}">
        <p14:creationId xmlns:p14="http://schemas.microsoft.com/office/powerpoint/2010/main" val="3867216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56F5CB6-C9AE-4FC0-8584-51EF027B7E46}"/>
              </a:ext>
            </a:extLst>
          </p:cNvPr>
          <p:cNvSpPr>
            <a:spLocks noGrp="1"/>
          </p:cNvSpPr>
          <p:nvPr>
            <p:ph type="title"/>
          </p:nvPr>
        </p:nvSpPr>
        <p:spPr/>
        <p:txBody>
          <a:bodyPr/>
          <a:lstStyle/>
          <a:p>
            <a:r>
              <a:rPr lang="zh-CN" altLang="en-US" dirty="0"/>
              <a:t>第二节　管理理论的产生与发展　</a:t>
            </a:r>
          </a:p>
        </p:txBody>
      </p:sp>
      <p:sp>
        <p:nvSpPr>
          <p:cNvPr id="3" name="内容占位符 2">
            <a:extLst>
              <a:ext uri="{FF2B5EF4-FFF2-40B4-BE49-F238E27FC236}">
                <a16:creationId xmlns:a16="http://schemas.microsoft.com/office/drawing/2014/main" xmlns="" id="{7D9664AB-B03A-48B9-ADB2-A7DD2243A08E}"/>
              </a:ext>
            </a:extLst>
          </p:cNvPr>
          <p:cNvSpPr>
            <a:spLocks noGrp="1"/>
          </p:cNvSpPr>
          <p:nvPr>
            <p:ph idx="1"/>
          </p:nvPr>
        </p:nvSpPr>
        <p:spPr/>
        <p:txBody>
          <a:bodyPr/>
          <a:lstStyle/>
          <a:p>
            <a:r>
              <a:rPr lang="zh-CN" altLang="en-US" dirty="0">
                <a:solidFill>
                  <a:srgbClr val="0099CC"/>
                </a:solidFill>
              </a:rPr>
              <a:t>一、 中外早期的管理思想</a:t>
            </a:r>
            <a:endParaRPr lang="en-US" altLang="zh-CN" dirty="0">
              <a:solidFill>
                <a:srgbClr val="0099CC"/>
              </a:solidFill>
            </a:endParaRPr>
          </a:p>
          <a:p>
            <a:r>
              <a:rPr lang="en-US" altLang="zh-CN" sz="2400" b="1" dirty="0"/>
              <a:t>(</a:t>
            </a:r>
            <a:r>
              <a:rPr lang="zh-CN" altLang="en-US" sz="2400" b="1" dirty="0"/>
              <a:t>一</a:t>
            </a:r>
            <a:r>
              <a:rPr lang="en-US" altLang="zh-CN" sz="2400" b="1" dirty="0"/>
              <a:t>)</a:t>
            </a:r>
            <a:r>
              <a:rPr lang="zh-CN" altLang="en-US" sz="2400" b="1" dirty="0"/>
              <a:t>中国早期的管理思想 </a:t>
            </a:r>
            <a:endParaRPr lang="en-US" altLang="zh-CN" sz="2400" b="1" dirty="0"/>
          </a:p>
          <a:p>
            <a:r>
              <a:rPr lang="zh-CN" altLang="en-US" sz="2000" b="1" dirty="0"/>
              <a:t>１ 儒家管理思想 </a:t>
            </a:r>
            <a:endParaRPr lang="en-US" altLang="zh-CN" sz="2000" b="1" dirty="0"/>
          </a:p>
          <a:p>
            <a:r>
              <a:rPr lang="zh-CN" altLang="en-US" sz="2000" dirty="0"/>
              <a:t>        关于管理的载体</a:t>
            </a:r>
            <a:r>
              <a:rPr lang="en-US" altLang="zh-CN" sz="2000" dirty="0"/>
              <a:t>.</a:t>
            </a:r>
            <a:r>
              <a:rPr lang="zh-CN" altLang="en-US" sz="2000" dirty="0"/>
              <a:t>儒家管理哲学的中心概念是 “仁”</a:t>
            </a:r>
            <a:r>
              <a:rPr lang="en-US" altLang="zh-CN" sz="2000" dirty="0"/>
              <a:t>.</a:t>
            </a:r>
          </a:p>
          <a:p>
            <a:r>
              <a:rPr lang="zh-CN" altLang="en-US" sz="2000" dirty="0"/>
              <a:t>        关于管理的手段</a:t>
            </a:r>
            <a:r>
              <a:rPr lang="en-US" altLang="zh-CN" sz="2000" dirty="0"/>
              <a:t>.</a:t>
            </a:r>
            <a:r>
              <a:rPr lang="zh-CN" altLang="en-US" sz="2000" dirty="0"/>
              <a:t>儒家强调 “为政以德”</a:t>
            </a:r>
            <a:r>
              <a:rPr lang="en-US" altLang="zh-CN" sz="2000" dirty="0"/>
              <a:t>,</a:t>
            </a:r>
            <a:r>
              <a:rPr lang="zh-CN" altLang="en-US" sz="2000" dirty="0"/>
              <a:t>主张用道德教化的手段感化百姓</a:t>
            </a:r>
            <a:r>
              <a:rPr lang="en-US" altLang="zh-CN" sz="2000" dirty="0"/>
              <a:t>,</a:t>
            </a:r>
            <a:r>
              <a:rPr lang="zh-CN" altLang="en-US" sz="2000" dirty="0"/>
              <a:t>从而达 到治理的目的</a:t>
            </a:r>
            <a:r>
              <a:rPr lang="en-US" altLang="zh-CN" sz="2000" dirty="0"/>
              <a:t>.</a:t>
            </a:r>
          </a:p>
          <a:p>
            <a:r>
              <a:rPr lang="zh-CN" altLang="en-US" sz="2000" dirty="0"/>
              <a:t>        关于管理的途径</a:t>
            </a:r>
            <a:r>
              <a:rPr lang="en-US" altLang="zh-CN" sz="2000" dirty="0"/>
              <a:t>.</a:t>
            </a:r>
            <a:r>
              <a:rPr lang="zh-CN" altLang="en-US" sz="2000" dirty="0"/>
              <a:t>儒家讲 “为政以德”</a:t>
            </a:r>
            <a:r>
              <a:rPr lang="en-US" altLang="zh-CN" sz="2000" dirty="0"/>
              <a:t>,</a:t>
            </a:r>
            <a:r>
              <a:rPr lang="zh-CN" altLang="en-US" sz="2000" dirty="0"/>
              <a:t>也就包含着管理者自身的德行</a:t>
            </a:r>
            <a:r>
              <a:rPr lang="en-US" altLang="zh-CN" sz="2000" dirty="0"/>
              <a:t>.</a:t>
            </a:r>
            <a:endParaRPr lang="zh-CN" altLang="en-US" sz="2000" dirty="0"/>
          </a:p>
        </p:txBody>
      </p:sp>
    </p:spTree>
    <p:extLst>
      <p:ext uri="{BB962C8B-B14F-4D97-AF65-F5344CB8AC3E}">
        <p14:creationId xmlns:p14="http://schemas.microsoft.com/office/powerpoint/2010/main" val="35062191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CCA0C3B9-385A-44CA-8FBC-10D32877C91C}"/>
              </a:ext>
            </a:extLst>
          </p:cNvPr>
          <p:cNvSpPr>
            <a:spLocks noGrp="1"/>
          </p:cNvSpPr>
          <p:nvPr>
            <p:ph idx="1"/>
          </p:nvPr>
        </p:nvSpPr>
        <p:spPr/>
        <p:txBody>
          <a:bodyPr>
            <a:normAutofit/>
          </a:bodyPr>
          <a:lstStyle/>
          <a:p>
            <a:r>
              <a:rPr lang="zh-CN" altLang="en-US" b="1" dirty="0"/>
              <a:t>２道家管理思想</a:t>
            </a:r>
            <a:endParaRPr lang="en-US" altLang="zh-CN" b="1" dirty="0"/>
          </a:p>
          <a:p>
            <a:r>
              <a:rPr lang="zh-CN" altLang="en-US" dirty="0"/>
              <a:t>      关于管理的规律</a:t>
            </a:r>
            <a:r>
              <a:rPr lang="en-US" altLang="zh-CN" dirty="0"/>
              <a:t>.</a:t>
            </a:r>
            <a:r>
              <a:rPr lang="zh-CN" altLang="en-US" dirty="0"/>
              <a:t>老子提出 “人法地</a:t>
            </a:r>
            <a:r>
              <a:rPr lang="en-US" altLang="zh-CN" dirty="0"/>
              <a:t>,</a:t>
            </a:r>
            <a:r>
              <a:rPr lang="zh-CN" altLang="en-US" dirty="0"/>
              <a:t>地法天</a:t>
            </a:r>
            <a:r>
              <a:rPr lang="en-US" altLang="zh-CN" dirty="0"/>
              <a:t>,</a:t>
            </a:r>
            <a:r>
              <a:rPr lang="zh-CN" altLang="en-US" dirty="0"/>
              <a:t>天法道</a:t>
            </a:r>
            <a:r>
              <a:rPr lang="en-US" altLang="zh-CN" dirty="0"/>
              <a:t>,</a:t>
            </a:r>
            <a:r>
              <a:rPr lang="zh-CN" altLang="en-US" dirty="0"/>
              <a:t>道法自然”</a:t>
            </a:r>
            <a:r>
              <a:rPr lang="en-US" altLang="zh-CN" dirty="0"/>
              <a:t>(«</a:t>
            </a:r>
            <a:r>
              <a:rPr lang="zh-CN" altLang="en-US" dirty="0"/>
              <a:t>老子</a:t>
            </a:r>
            <a:r>
              <a:rPr lang="en-US" altLang="zh-CN" dirty="0"/>
              <a:t>·</a:t>
            </a:r>
            <a:r>
              <a:rPr lang="zh-CN" altLang="en-US" dirty="0"/>
              <a:t>二十五 章</a:t>
            </a:r>
            <a:r>
              <a:rPr lang="en-US" altLang="zh-CN" dirty="0"/>
              <a:t>»),</a:t>
            </a:r>
            <a:r>
              <a:rPr lang="zh-CN" altLang="en-US" dirty="0"/>
              <a:t>这里的道是指人类社会运行的规律</a:t>
            </a:r>
            <a:r>
              <a:rPr lang="en-US" altLang="zh-CN" dirty="0"/>
              <a:t>.</a:t>
            </a:r>
          </a:p>
          <a:p>
            <a:r>
              <a:rPr lang="zh-CN" altLang="en-US" dirty="0"/>
              <a:t>      关于管理的方式</a:t>
            </a:r>
            <a:r>
              <a:rPr lang="en-US" altLang="zh-CN" dirty="0"/>
              <a:t>.</a:t>
            </a:r>
            <a:r>
              <a:rPr lang="zh-CN" altLang="en-US" dirty="0"/>
              <a:t>管理既然要按照 “道”即客观规律办事</a:t>
            </a:r>
            <a:r>
              <a:rPr lang="en-US" altLang="zh-CN" dirty="0"/>
              <a:t>,</a:t>
            </a:r>
            <a:r>
              <a:rPr lang="zh-CN" altLang="en-US" dirty="0"/>
              <a:t>而 “道常无为”</a:t>
            </a:r>
            <a:r>
              <a:rPr lang="en-US" altLang="zh-CN" dirty="0"/>
              <a:t>(«</a:t>
            </a:r>
            <a:r>
              <a:rPr lang="zh-CN" altLang="en-US" dirty="0"/>
              <a:t>老子</a:t>
            </a:r>
            <a:r>
              <a:rPr lang="en-US" altLang="zh-CN" dirty="0"/>
              <a:t>·</a:t>
            </a:r>
            <a:r>
              <a:rPr lang="zh-CN" altLang="en-US" dirty="0"/>
              <a:t>三十七章</a:t>
            </a:r>
            <a:r>
              <a:rPr lang="en-US" altLang="zh-CN" dirty="0"/>
              <a:t>»),</a:t>
            </a:r>
            <a:r>
              <a:rPr lang="zh-CN" altLang="en-US" dirty="0"/>
              <a:t>所以</a:t>
            </a:r>
            <a:r>
              <a:rPr lang="en-US" altLang="zh-CN" dirty="0"/>
              <a:t>,</a:t>
            </a:r>
            <a:r>
              <a:rPr lang="zh-CN" altLang="en-US" dirty="0"/>
              <a:t>管理者就要 “处无为之事</a:t>
            </a:r>
            <a:r>
              <a:rPr lang="en-US" altLang="zh-CN" dirty="0"/>
              <a:t>,</a:t>
            </a:r>
            <a:r>
              <a:rPr lang="zh-CN" altLang="en-US" dirty="0"/>
              <a:t>行不言之教”</a:t>
            </a:r>
            <a:r>
              <a:rPr lang="en-US" altLang="zh-CN" dirty="0"/>
              <a:t>(«</a:t>
            </a:r>
            <a:r>
              <a:rPr lang="zh-CN" altLang="en-US" dirty="0"/>
              <a:t>老子</a:t>
            </a:r>
            <a:r>
              <a:rPr lang="en-US" altLang="zh-CN" dirty="0"/>
              <a:t>·</a:t>
            </a:r>
            <a:r>
              <a:rPr lang="zh-CN" altLang="en-US" dirty="0"/>
              <a:t>二章</a:t>
            </a:r>
            <a:r>
              <a:rPr lang="en-US" altLang="zh-CN" dirty="0"/>
              <a:t>»).“</a:t>
            </a:r>
            <a:r>
              <a:rPr lang="zh-CN" altLang="en-US" dirty="0"/>
              <a:t>无字的原意是 “实有似无”</a:t>
            </a:r>
            <a:r>
              <a:rPr lang="en-US" altLang="zh-CN" dirty="0"/>
              <a:t>,</a:t>
            </a:r>
            <a:r>
              <a:rPr lang="zh-CN" altLang="en-US" dirty="0"/>
              <a:t>是一种不为人注意却在实际发挥作用的行为方式</a:t>
            </a:r>
            <a:r>
              <a:rPr lang="en-US" altLang="zh-CN" dirty="0"/>
              <a:t>.</a:t>
            </a:r>
          </a:p>
          <a:p>
            <a:r>
              <a:rPr lang="zh-CN" altLang="en-US" dirty="0"/>
              <a:t>      关于管理的艺术</a:t>
            </a:r>
            <a:r>
              <a:rPr lang="en-US" altLang="zh-CN" dirty="0"/>
              <a:t>.</a:t>
            </a:r>
            <a:r>
              <a:rPr lang="zh-CN" altLang="en-US" dirty="0"/>
              <a:t>老子指出</a:t>
            </a:r>
            <a:r>
              <a:rPr lang="en-US" altLang="zh-CN" dirty="0"/>
              <a:t>,“</a:t>
            </a:r>
            <a:r>
              <a:rPr lang="zh-CN" altLang="en-US" dirty="0"/>
              <a:t>反者道之动</a:t>
            </a:r>
            <a:r>
              <a:rPr lang="en-US" altLang="zh-CN" dirty="0"/>
              <a:t>,</a:t>
            </a:r>
            <a:r>
              <a:rPr lang="zh-CN" altLang="en-US" dirty="0"/>
              <a:t>弱者道之用”</a:t>
            </a:r>
            <a:r>
              <a:rPr lang="en-US" altLang="zh-CN" dirty="0"/>
              <a:t>(«</a:t>
            </a:r>
            <a:r>
              <a:rPr lang="zh-CN" altLang="en-US" dirty="0"/>
              <a:t>老子</a:t>
            </a:r>
            <a:r>
              <a:rPr lang="en-US" altLang="zh-CN" dirty="0"/>
              <a:t>·</a:t>
            </a:r>
            <a:r>
              <a:rPr lang="zh-CN" altLang="en-US" dirty="0"/>
              <a:t>四十章</a:t>
            </a:r>
            <a:r>
              <a:rPr lang="en-US" altLang="zh-CN" dirty="0"/>
              <a:t>»),</a:t>
            </a:r>
            <a:r>
              <a:rPr lang="zh-CN" altLang="en-US" dirty="0"/>
              <a:t>这里 前一句意思是</a:t>
            </a:r>
            <a:r>
              <a:rPr lang="en-US" altLang="zh-CN" dirty="0"/>
              <a:t>:</a:t>
            </a:r>
            <a:r>
              <a:rPr lang="zh-CN" altLang="en-US" dirty="0"/>
              <a:t>事物向相反方向变化、发展、运动</a:t>
            </a:r>
            <a:r>
              <a:rPr lang="en-US" altLang="zh-CN" dirty="0"/>
              <a:t>,</a:t>
            </a:r>
            <a:r>
              <a:rPr lang="zh-CN" altLang="en-US" dirty="0"/>
              <a:t>是 “道”的作用方式</a:t>
            </a:r>
            <a:r>
              <a:rPr lang="en-US" altLang="zh-CN" dirty="0"/>
              <a:t>.</a:t>
            </a:r>
          </a:p>
          <a:p>
            <a:r>
              <a:rPr lang="zh-CN" altLang="en-US" b="1" dirty="0"/>
              <a:t>３ 法家管理思想 </a:t>
            </a:r>
            <a:endParaRPr lang="en-US" altLang="zh-CN" b="1" dirty="0"/>
          </a:p>
          <a:p>
            <a:r>
              <a:rPr lang="zh-CN" altLang="en-US" dirty="0"/>
              <a:t>        关于管理的制度</a:t>
            </a:r>
            <a:r>
              <a:rPr lang="en-US" altLang="zh-CN" dirty="0"/>
              <a:t>.</a:t>
            </a:r>
            <a:r>
              <a:rPr lang="zh-CN" altLang="en-US" dirty="0"/>
              <a:t>就执法而言</a:t>
            </a:r>
            <a:r>
              <a:rPr lang="en-US" altLang="zh-CN" dirty="0"/>
              <a:t>,</a:t>
            </a:r>
            <a:r>
              <a:rPr lang="zh-CN" altLang="en-US" dirty="0"/>
              <a:t>法家主张 “法治”</a:t>
            </a:r>
            <a:r>
              <a:rPr lang="en-US" altLang="zh-CN" dirty="0"/>
              <a:t>,</a:t>
            </a:r>
            <a:r>
              <a:rPr lang="zh-CN" altLang="en-US" dirty="0"/>
              <a:t>反对 “人治”</a:t>
            </a:r>
            <a:r>
              <a:rPr lang="en-US" altLang="zh-CN" dirty="0"/>
              <a:t>.</a:t>
            </a:r>
          </a:p>
          <a:p>
            <a:r>
              <a:rPr lang="zh-CN" altLang="en-US" dirty="0"/>
              <a:t>        关于管理的技巧</a:t>
            </a:r>
            <a:r>
              <a:rPr lang="en-US" altLang="zh-CN" dirty="0"/>
              <a:t>.</a:t>
            </a:r>
            <a:r>
              <a:rPr lang="zh-CN" altLang="en-US" dirty="0"/>
              <a:t>法家所谓 “术”相当复杂</a:t>
            </a:r>
            <a:r>
              <a:rPr lang="en-US" altLang="zh-CN" dirty="0"/>
              <a:t>,</a:t>
            </a:r>
            <a:r>
              <a:rPr lang="zh-CN" altLang="en-US" dirty="0"/>
              <a:t>韩非提出统治者必须采用的 “七术”</a:t>
            </a:r>
            <a:endParaRPr lang="en-US" altLang="zh-CN" dirty="0"/>
          </a:p>
          <a:p>
            <a:r>
              <a:rPr lang="zh-CN" altLang="en-US" dirty="0"/>
              <a:t>        关于管理的权威</a:t>
            </a:r>
            <a:r>
              <a:rPr lang="en-US" altLang="zh-CN" dirty="0"/>
              <a:t>.</a:t>
            </a:r>
            <a:r>
              <a:rPr lang="zh-CN" altLang="en-US" dirty="0"/>
              <a:t>韩非认为</a:t>
            </a:r>
            <a:r>
              <a:rPr lang="en-US" altLang="zh-CN" dirty="0"/>
              <a:t>,</a:t>
            </a:r>
            <a:r>
              <a:rPr lang="zh-CN" altLang="en-US" dirty="0"/>
              <a:t>帝王之所以为帝王</a:t>
            </a:r>
            <a:r>
              <a:rPr lang="en-US" altLang="zh-CN" dirty="0"/>
              <a:t>,</a:t>
            </a:r>
            <a:r>
              <a:rPr lang="zh-CN" altLang="en-US" dirty="0"/>
              <a:t>关键在于有 “势”</a:t>
            </a:r>
            <a:r>
              <a:rPr lang="en-US" altLang="zh-CN" dirty="0"/>
              <a:t>.</a:t>
            </a:r>
          </a:p>
          <a:p>
            <a:endParaRPr lang="zh-CN" altLang="en-US" dirty="0"/>
          </a:p>
        </p:txBody>
      </p:sp>
    </p:spTree>
    <p:extLst>
      <p:ext uri="{BB962C8B-B14F-4D97-AF65-F5344CB8AC3E}">
        <p14:creationId xmlns:p14="http://schemas.microsoft.com/office/powerpoint/2010/main" val="15721452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2EC276CD-3A1D-4D6D-B215-5E58325CF7ED}"/>
              </a:ext>
            </a:extLst>
          </p:cNvPr>
          <p:cNvSpPr>
            <a:spLocks noGrp="1"/>
          </p:cNvSpPr>
          <p:nvPr>
            <p:ph idx="1"/>
          </p:nvPr>
        </p:nvSpPr>
        <p:spPr/>
        <p:txBody>
          <a:bodyPr/>
          <a:lstStyle/>
          <a:p>
            <a:r>
              <a:rPr lang="zh-CN" altLang="en-US" b="1" dirty="0"/>
              <a:t>４ 兵家管理思想 </a:t>
            </a:r>
            <a:endParaRPr lang="en-US" altLang="zh-CN" b="1" dirty="0"/>
          </a:p>
          <a:p>
            <a:r>
              <a:rPr lang="en-US" altLang="zh-CN" dirty="0"/>
              <a:t>        </a:t>
            </a:r>
            <a:r>
              <a:rPr lang="zh-CN" altLang="en-US" dirty="0"/>
              <a:t>兵家的管理思想主要用于军事</a:t>
            </a:r>
            <a:r>
              <a:rPr lang="en-US" altLang="zh-CN" dirty="0"/>
              <a:t>.</a:t>
            </a:r>
            <a:r>
              <a:rPr lang="zh-CN" altLang="en-US" dirty="0"/>
              <a:t>军事管理也是人类社会管理的一个组成部分</a:t>
            </a:r>
            <a:endParaRPr lang="en-US" altLang="zh-CN" dirty="0"/>
          </a:p>
          <a:p>
            <a:r>
              <a:rPr lang="zh-CN" altLang="en-US" dirty="0"/>
              <a:t>        对于管理的战略</a:t>
            </a:r>
            <a:r>
              <a:rPr lang="en-US" altLang="zh-CN" dirty="0"/>
              <a:t>.</a:t>
            </a:r>
            <a:r>
              <a:rPr lang="zh-CN" altLang="en-US" dirty="0"/>
              <a:t>孙子强调</a:t>
            </a:r>
            <a:r>
              <a:rPr lang="en-US" altLang="zh-CN" dirty="0"/>
              <a:t>,</a:t>
            </a:r>
            <a:r>
              <a:rPr lang="zh-CN" altLang="en-US" dirty="0"/>
              <a:t>优秀的战争指挥员应该依靠计谋取胜</a:t>
            </a:r>
            <a:r>
              <a:rPr lang="en-US" altLang="zh-CN" dirty="0"/>
              <a:t>,</a:t>
            </a:r>
          </a:p>
          <a:p>
            <a:r>
              <a:rPr lang="zh-CN" altLang="en-US" dirty="0"/>
              <a:t>        对于管理的策略</a:t>
            </a:r>
            <a:r>
              <a:rPr lang="en-US" altLang="zh-CN" dirty="0"/>
              <a:t>.</a:t>
            </a:r>
            <a:r>
              <a:rPr lang="zh-CN" altLang="en-US" dirty="0"/>
              <a:t>孙子指出</a:t>
            </a:r>
            <a:r>
              <a:rPr lang="en-US" altLang="zh-CN" dirty="0"/>
              <a:t>:“</a:t>
            </a:r>
            <a:r>
              <a:rPr lang="zh-CN" altLang="en-US" dirty="0"/>
              <a:t>水因地而制流</a:t>
            </a:r>
            <a:r>
              <a:rPr lang="en-US" altLang="zh-CN" dirty="0"/>
              <a:t>,</a:t>
            </a:r>
            <a:r>
              <a:rPr lang="zh-CN" altLang="en-US" dirty="0"/>
              <a:t>兵因敌而制胜</a:t>
            </a:r>
            <a:r>
              <a:rPr lang="en-US" altLang="zh-CN" dirty="0"/>
              <a:t>.</a:t>
            </a:r>
            <a:r>
              <a:rPr lang="zh-CN" altLang="en-US" dirty="0"/>
              <a:t>故兵无常势</a:t>
            </a:r>
            <a:r>
              <a:rPr lang="en-US" altLang="zh-CN" dirty="0"/>
              <a:t>,</a:t>
            </a:r>
            <a:r>
              <a:rPr lang="zh-CN" altLang="en-US" dirty="0"/>
              <a:t>水无常 形</a:t>
            </a:r>
            <a:r>
              <a:rPr lang="en-US" altLang="zh-CN" dirty="0"/>
              <a:t>;</a:t>
            </a:r>
            <a:r>
              <a:rPr lang="zh-CN" altLang="en-US" dirty="0"/>
              <a:t>能因敌变化而取胜者</a:t>
            </a:r>
            <a:r>
              <a:rPr lang="en-US" altLang="zh-CN" dirty="0"/>
              <a:t>,</a:t>
            </a:r>
            <a:r>
              <a:rPr lang="zh-CN" altLang="en-US" dirty="0"/>
              <a:t>谓之神</a:t>
            </a:r>
            <a:r>
              <a:rPr lang="en-US" altLang="zh-CN" dirty="0"/>
              <a:t>.</a:t>
            </a:r>
          </a:p>
          <a:p>
            <a:r>
              <a:rPr lang="zh-CN" altLang="en-US" dirty="0"/>
              <a:t>       对于管理的方略</a:t>
            </a:r>
            <a:r>
              <a:rPr lang="en-US" altLang="zh-CN" dirty="0"/>
              <a:t>.</a:t>
            </a:r>
            <a:r>
              <a:rPr lang="zh-CN" altLang="en-US" dirty="0"/>
              <a:t>孙子提出了分级管理的原则</a:t>
            </a:r>
            <a:r>
              <a:rPr lang="en-US" altLang="zh-CN" dirty="0"/>
              <a:t>,</a:t>
            </a:r>
          </a:p>
          <a:p>
            <a:r>
              <a:rPr lang="zh-CN" altLang="en-US" b="1" dirty="0"/>
              <a:t>５ 中国近代的管理思想 </a:t>
            </a:r>
            <a:endParaRPr lang="en-US" altLang="zh-CN" b="1" dirty="0"/>
          </a:p>
          <a:p>
            <a:r>
              <a:rPr lang="zh-CN" altLang="en-US" dirty="0"/>
              <a:t>        林则徐、魏源的管理思想</a:t>
            </a:r>
            <a:r>
              <a:rPr lang="en-US" altLang="zh-CN" dirty="0"/>
              <a:t>.</a:t>
            </a:r>
          </a:p>
          <a:p>
            <a:r>
              <a:rPr lang="zh-CN" altLang="en-US" dirty="0"/>
              <a:t>        理想天国的美丽蓝图</a:t>
            </a:r>
            <a:r>
              <a:rPr lang="en-US" altLang="zh-CN" dirty="0"/>
              <a:t>———</a:t>
            </a:r>
            <a:r>
              <a:rPr lang="zh-CN" altLang="en-US" dirty="0"/>
              <a:t>洪秀全的 </a:t>
            </a:r>
            <a:r>
              <a:rPr lang="en-US" altLang="zh-CN" dirty="0"/>
              <a:t>«</a:t>
            </a:r>
            <a:r>
              <a:rPr lang="zh-CN" altLang="en-US" dirty="0"/>
              <a:t>天朝田亩制度</a:t>
            </a:r>
            <a:r>
              <a:rPr lang="en-US" altLang="zh-CN" dirty="0"/>
              <a:t>».</a:t>
            </a:r>
            <a:endParaRPr lang="zh-CN" altLang="en-US" dirty="0"/>
          </a:p>
          <a:p>
            <a:endParaRPr lang="zh-CN" altLang="en-US" dirty="0"/>
          </a:p>
        </p:txBody>
      </p:sp>
    </p:spTree>
    <p:extLst>
      <p:ext uri="{BB962C8B-B14F-4D97-AF65-F5344CB8AC3E}">
        <p14:creationId xmlns:p14="http://schemas.microsoft.com/office/powerpoint/2010/main" val="14844937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EA63BFBA-A2F9-4971-A2B3-2DFEE875DA60}"/>
              </a:ext>
            </a:extLst>
          </p:cNvPr>
          <p:cNvSpPr>
            <a:spLocks noGrp="1"/>
          </p:cNvSpPr>
          <p:nvPr>
            <p:ph idx="1"/>
          </p:nvPr>
        </p:nvSpPr>
        <p:spPr/>
        <p:txBody>
          <a:bodyPr/>
          <a:lstStyle/>
          <a:p>
            <a:r>
              <a:rPr lang="en-US" altLang="zh-CN" sz="2400" b="1" dirty="0"/>
              <a:t>(</a:t>
            </a:r>
            <a:r>
              <a:rPr lang="zh-CN" altLang="en-US" sz="2400" b="1" dirty="0"/>
              <a:t>二</a:t>
            </a:r>
            <a:r>
              <a:rPr lang="en-US" altLang="zh-CN" sz="2400" b="1" dirty="0"/>
              <a:t>)</a:t>
            </a:r>
            <a:r>
              <a:rPr lang="zh-CN" altLang="en-US" sz="2400" b="1" dirty="0"/>
              <a:t>国外早期的管理思想</a:t>
            </a:r>
            <a:endParaRPr lang="en-US" altLang="zh-CN" sz="2400" b="1" dirty="0"/>
          </a:p>
          <a:p>
            <a:r>
              <a:rPr lang="zh-CN" altLang="en-US" dirty="0"/>
              <a:t>      １ 古巴比伦、古埃及、古希腊、古罗马的管理实践和思想</a:t>
            </a:r>
            <a:endParaRPr lang="en-US" altLang="zh-CN" dirty="0"/>
          </a:p>
          <a:p>
            <a:r>
              <a:rPr lang="zh-CN" altLang="en-US" dirty="0"/>
              <a:t>      ２ 亚当</a:t>
            </a:r>
            <a:r>
              <a:rPr lang="en-US" altLang="zh-CN" dirty="0"/>
              <a:t>·</a:t>
            </a:r>
            <a:r>
              <a:rPr lang="zh-CN" altLang="en-US" dirty="0"/>
              <a:t>斯密的劳动分工和经济人假设  </a:t>
            </a:r>
            <a:endParaRPr lang="en-US" altLang="zh-CN" dirty="0"/>
          </a:p>
          <a:p>
            <a:r>
              <a:rPr lang="zh-CN" altLang="en-US" dirty="0"/>
              <a:t>      ３ 欧文等人的人事管理思想 </a:t>
            </a:r>
          </a:p>
          <a:p>
            <a:endParaRPr lang="zh-CN" altLang="en-US" dirty="0"/>
          </a:p>
        </p:txBody>
      </p:sp>
    </p:spTree>
    <p:extLst>
      <p:ext uri="{BB962C8B-B14F-4D97-AF65-F5344CB8AC3E}">
        <p14:creationId xmlns:p14="http://schemas.microsoft.com/office/powerpoint/2010/main" val="23975743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ECE3F69-666F-4061-8F5E-20A86681774C}"/>
              </a:ext>
            </a:extLst>
          </p:cNvPr>
          <p:cNvSpPr>
            <a:spLocks noGrp="1"/>
          </p:cNvSpPr>
          <p:nvPr>
            <p:ph type="title"/>
          </p:nvPr>
        </p:nvSpPr>
        <p:spPr/>
        <p:txBody>
          <a:bodyPr>
            <a:normAutofit fontScale="90000"/>
          </a:bodyPr>
          <a:lstStyle/>
          <a:p>
            <a:r>
              <a:rPr lang="zh-CN" altLang="en-US" dirty="0"/>
              <a:t>二、 科学管理时期 </a:t>
            </a:r>
            <a:r>
              <a:rPr lang="en-US" altLang="zh-CN" dirty="0"/>
              <a:t>(</a:t>
            </a:r>
            <a:r>
              <a:rPr lang="zh-CN" altLang="en-US" dirty="0"/>
              <a:t>１９世纪末至２０世纪２０年代</a:t>
            </a:r>
            <a:r>
              <a:rPr lang="en-US" altLang="zh-CN" dirty="0"/>
              <a:t>) </a:t>
            </a:r>
            <a:endParaRPr lang="zh-CN" altLang="en-US" dirty="0"/>
          </a:p>
        </p:txBody>
      </p:sp>
      <p:sp>
        <p:nvSpPr>
          <p:cNvPr id="3" name="内容占位符 2">
            <a:extLst>
              <a:ext uri="{FF2B5EF4-FFF2-40B4-BE49-F238E27FC236}">
                <a16:creationId xmlns:a16="http://schemas.microsoft.com/office/drawing/2014/main" xmlns="" id="{475A3354-864A-479C-96B2-DA23A8EE4F67}"/>
              </a:ext>
            </a:extLst>
          </p:cNvPr>
          <p:cNvSpPr>
            <a:spLocks noGrp="1"/>
          </p:cNvSpPr>
          <p:nvPr>
            <p:ph idx="1"/>
          </p:nvPr>
        </p:nvSpPr>
        <p:spPr/>
        <p:txBody>
          <a:bodyPr>
            <a:normAutofit/>
          </a:bodyPr>
          <a:lstStyle/>
          <a:p>
            <a:r>
              <a:rPr lang="en-US" altLang="zh-CN" sz="2400" b="1" dirty="0"/>
              <a:t>(</a:t>
            </a:r>
            <a:r>
              <a:rPr lang="zh-CN" altLang="en-US" sz="2400" b="1" dirty="0"/>
              <a:t>一</a:t>
            </a:r>
            <a:r>
              <a:rPr lang="en-US" altLang="zh-CN" sz="2400" b="1" dirty="0"/>
              <a:t>)</a:t>
            </a:r>
            <a:r>
              <a:rPr lang="zh-CN" altLang="en-US" sz="2400" b="1" dirty="0"/>
              <a:t>科学管理之父</a:t>
            </a:r>
            <a:r>
              <a:rPr lang="en-US" altLang="zh-CN" sz="2400" b="1" dirty="0"/>
              <a:t>:</a:t>
            </a:r>
            <a:r>
              <a:rPr lang="zh-CN" altLang="en-US" sz="2400" b="1" dirty="0"/>
              <a:t>泰勒的管理思想</a:t>
            </a:r>
            <a:endParaRPr lang="en-US" altLang="zh-CN" sz="2400" b="1" dirty="0"/>
          </a:p>
          <a:p>
            <a:r>
              <a:rPr lang="zh-CN" altLang="en-US" dirty="0"/>
              <a:t>         １ 工作定额 </a:t>
            </a:r>
            <a:endParaRPr lang="en-US" altLang="zh-CN" dirty="0"/>
          </a:p>
          <a:p>
            <a:r>
              <a:rPr lang="zh-CN" altLang="en-US" dirty="0"/>
              <a:t>         ２．标准化 </a:t>
            </a:r>
            <a:endParaRPr lang="en-US" altLang="zh-CN" dirty="0"/>
          </a:p>
          <a:p>
            <a:r>
              <a:rPr lang="zh-CN" altLang="en-US" dirty="0"/>
              <a:t>         ３．能力与工作相适应 </a:t>
            </a:r>
            <a:endParaRPr lang="en-US" altLang="zh-CN" dirty="0"/>
          </a:p>
          <a:p>
            <a:r>
              <a:rPr lang="zh-CN" altLang="en-US" dirty="0"/>
              <a:t>         ４．差别计件工资制 </a:t>
            </a:r>
            <a:endParaRPr lang="en-US" altLang="zh-CN" dirty="0"/>
          </a:p>
          <a:p>
            <a:r>
              <a:rPr lang="zh-CN" altLang="en-US" dirty="0"/>
              <a:t>         ５．计划职能与执行职能相分离 </a:t>
            </a:r>
          </a:p>
        </p:txBody>
      </p:sp>
    </p:spTree>
    <p:extLst>
      <p:ext uri="{BB962C8B-B14F-4D97-AF65-F5344CB8AC3E}">
        <p14:creationId xmlns:p14="http://schemas.microsoft.com/office/powerpoint/2010/main" val="42601171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0B69A908-4BCC-485A-B9CE-D4592DAA9AB8}"/>
              </a:ext>
            </a:extLst>
          </p:cNvPr>
          <p:cNvSpPr>
            <a:spLocks noGrp="1"/>
          </p:cNvSpPr>
          <p:nvPr>
            <p:ph idx="1"/>
          </p:nvPr>
        </p:nvSpPr>
        <p:spPr/>
        <p:txBody>
          <a:bodyPr>
            <a:normAutofit/>
          </a:bodyPr>
          <a:lstStyle/>
          <a:p>
            <a:r>
              <a:rPr lang="en-US" altLang="zh-CN" sz="2400" b="1" dirty="0"/>
              <a:t>(</a:t>
            </a:r>
            <a:r>
              <a:rPr lang="zh-CN" altLang="en-US" sz="2400" b="1" dirty="0"/>
              <a:t>二</a:t>
            </a:r>
            <a:r>
              <a:rPr lang="en-US" altLang="zh-CN" sz="2400" b="1" dirty="0"/>
              <a:t>)</a:t>
            </a:r>
            <a:r>
              <a:rPr lang="zh-CN" altLang="en-US" sz="2400" b="1" dirty="0"/>
              <a:t>经营管理之父</a:t>
            </a:r>
            <a:r>
              <a:rPr lang="en-US" altLang="zh-CN" sz="2400" b="1" dirty="0"/>
              <a:t>:</a:t>
            </a:r>
            <a:r>
              <a:rPr lang="zh-CN" altLang="en-US" sz="2400" b="1" dirty="0"/>
              <a:t>法约尔的管理思想</a:t>
            </a:r>
            <a:endParaRPr lang="en-US" altLang="zh-CN" sz="2400" b="1" dirty="0"/>
          </a:p>
          <a:p>
            <a:r>
              <a:rPr lang="zh-CN" altLang="en-US" b="1" dirty="0"/>
              <a:t>      １．组织的基本活动</a:t>
            </a:r>
            <a:endParaRPr lang="en-US" altLang="zh-CN" b="1" dirty="0"/>
          </a:p>
          <a:p>
            <a:r>
              <a:rPr lang="zh-CN" altLang="en-US" dirty="0"/>
              <a:t>         六种基本活动是</a:t>
            </a:r>
            <a:r>
              <a:rPr lang="en-US" altLang="zh-CN" dirty="0"/>
              <a:t>:①</a:t>
            </a:r>
            <a:r>
              <a:rPr lang="zh-CN" altLang="en-US" dirty="0"/>
              <a:t>技术活动</a:t>
            </a:r>
            <a:r>
              <a:rPr lang="en-US" altLang="zh-CN" dirty="0"/>
              <a:t>,</a:t>
            </a:r>
            <a:r>
              <a:rPr lang="zh-CN" altLang="en-US" dirty="0"/>
              <a:t>指生产、制造和加工</a:t>
            </a:r>
            <a:r>
              <a:rPr lang="en-US" altLang="zh-CN" dirty="0"/>
              <a:t>;②</a:t>
            </a:r>
            <a:r>
              <a:rPr lang="zh-CN" altLang="en-US" dirty="0"/>
              <a:t>商业活动</a:t>
            </a:r>
            <a:r>
              <a:rPr lang="en-US" altLang="zh-CN" dirty="0"/>
              <a:t>,</a:t>
            </a:r>
            <a:r>
              <a:rPr lang="zh-CN" altLang="en-US" dirty="0"/>
              <a:t>指采购、销售和交换</a:t>
            </a:r>
            <a:r>
              <a:rPr lang="en-US" altLang="zh-CN" dirty="0"/>
              <a:t>;③</a:t>
            </a:r>
            <a:r>
              <a:rPr lang="zh-CN" altLang="en-US" dirty="0"/>
              <a:t>财务活动</a:t>
            </a:r>
            <a:r>
              <a:rPr lang="en-US" altLang="zh-CN" dirty="0"/>
              <a:t>,</a:t>
            </a:r>
            <a:r>
              <a:rPr lang="zh-CN" altLang="en-US" dirty="0"/>
              <a:t>指资金的筹措、运用和控制</a:t>
            </a:r>
            <a:r>
              <a:rPr lang="en-US" altLang="zh-CN" dirty="0"/>
              <a:t>;④</a:t>
            </a:r>
            <a:r>
              <a:rPr lang="zh-CN" altLang="en-US" dirty="0"/>
              <a:t>安全活动</a:t>
            </a:r>
            <a:r>
              <a:rPr lang="en-US" altLang="zh-CN" dirty="0"/>
              <a:t>,</a:t>
            </a:r>
            <a:r>
              <a:rPr lang="zh-CN" altLang="en-US" dirty="0"/>
              <a:t>指设备的维护和人员的保护</a:t>
            </a:r>
            <a:r>
              <a:rPr lang="en-US" altLang="zh-CN" dirty="0"/>
              <a:t>;⑤</a:t>
            </a:r>
            <a:r>
              <a:rPr lang="zh-CN" altLang="en-US" dirty="0"/>
              <a:t>会计活动</a:t>
            </a:r>
            <a:r>
              <a:rPr lang="en-US" altLang="zh-CN" dirty="0"/>
              <a:t>,</a:t>
            </a:r>
            <a:r>
              <a:rPr lang="zh-CN" altLang="en-US" dirty="0"/>
              <a:t>指货物盘点、成本统计和核算</a:t>
            </a:r>
            <a:r>
              <a:rPr lang="en-US" altLang="zh-CN" dirty="0"/>
              <a:t>;⑥</a:t>
            </a:r>
            <a:r>
              <a:rPr lang="zh-CN" altLang="en-US" dirty="0"/>
              <a:t>管理活动</a:t>
            </a:r>
            <a:r>
              <a:rPr lang="en-US" altLang="zh-CN" dirty="0"/>
              <a:t>,</a:t>
            </a:r>
            <a:r>
              <a:rPr lang="zh-CN" altLang="en-US" dirty="0"/>
              <a:t>指计划、组织、指挥、协调和控制</a:t>
            </a:r>
            <a:r>
              <a:rPr lang="en-US" altLang="zh-CN" dirty="0"/>
              <a:t>. </a:t>
            </a:r>
          </a:p>
          <a:p>
            <a:r>
              <a:rPr lang="zh-CN" altLang="en-US" b="1" dirty="0"/>
              <a:t>      ２．管理的十四条原则</a:t>
            </a:r>
            <a:endParaRPr lang="en-US" altLang="zh-CN" b="1" dirty="0"/>
          </a:p>
          <a:p>
            <a:r>
              <a:rPr lang="en-US" altLang="zh-CN" dirty="0"/>
              <a:t>          </a:t>
            </a:r>
            <a:r>
              <a:rPr lang="zh-CN" altLang="en-US" dirty="0"/>
              <a:t>（</a:t>
            </a:r>
            <a:r>
              <a:rPr lang="en-US" altLang="zh-CN" dirty="0"/>
              <a:t>1</a:t>
            </a:r>
            <a:r>
              <a:rPr lang="zh-CN" altLang="en-US" dirty="0"/>
              <a:t>）分工</a:t>
            </a:r>
            <a:r>
              <a:rPr lang="en-US" altLang="zh-CN" dirty="0"/>
              <a:t>.</a:t>
            </a:r>
            <a:r>
              <a:rPr lang="zh-CN" altLang="en-US" dirty="0"/>
              <a:t>（</a:t>
            </a:r>
            <a:r>
              <a:rPr lang="en-US" altLang="zh-CN" dirty="0"/>
              <a:t>2</a:t>
            </a:r>
            <a:r>
              <a:rPr lang="zh-CN" altLang="en-US" dirty="0"/>
              <a:t>）权力与责任</a:t>
            </a:r>
            <a:r>
              <a:rPr lang="en-US" altLang="zh-CN" dirty="0"/>
              <a:t>.</a:t>
            </a:r>
            <a:r>
              <a:rPr lang="zh-CN" altLang="en-US" dirty="0"/>
              <a:t>（</a:t>
            </a:r>
            <a:r>
              <a:rPr lang="en-US" altLang="zh-CN" dirty="0"/>
              <a:t>3</a:t>
            </a:r>
            <a:r>
              <a:rPr lang="zh-CN" altLang="en-US" dirty="0"/>
              <a:t>）纪律</a:t>
            </a:r>
            <a:r>
              <a:rPr lang="en-US" altLang="zh-CN" dirty="0"/>
              <a:t>.</a:t>
            </a:r>
            <a:r>
              <a:rPr lang="zh-CN" altLang="en-US" dirty="0"/>
              <a:t>（</a:t>
            </a:r>
            <a:r>
              <a:rPr lang="en-US" altLang="zh-CN" dirty="0"/>
              <a:t>4</a:t>
            </a:r>
            <a:r>
              <a:rPr lang="zh-CN" altLang="en-US" dirty="0"/>
              <a:t>）统一指挥</a:t>
            </a:r>
            <a:r>
              <a:rPr lang="en-US" altLang="zh-CN" dirty="0"/>
              <a:t>.</a:t>
            </a:r>
            <a:r>
              <a:rPr lang="zh-CN" altLang="en-US" dirty="0"/>
              <a:t> （</a:t>
            </a:r>
            <a:r>
              <a:rPr lang="en-US" altLang="zh-CN" dirty="0"/>
              <a:t>5</a:t>
            </a:r>
            <a:r>
              <a:rPr lang="zh-CN" altLang="en-US" dirty="0"/>
              <a:t>）统一领导</a:t>
            </a:r>
            <a:r>
              <a:rPr lang="en-US" altLang="zh-CN" dirty="0"/>
              <a:t>.</a:t>
            </a:r>
            <a:r>
              <a:rPr lang="zh-CN" altLang="en-US" dirty="0"/>
              <a:t>（</a:t>
            </a:r>
            <a:r>
              <a:rPr lang="en-US" altLang="zh-CN" dirty="0"/>
              <a:t>6</a:t>
            </a:r>
            <a:r>
              <a:rPr lang="zh-CN" altLang="en-US" dirty="0"/>
              <a:t>）个人利益服从集体利益</a:t>
            </a:r>
            <a:r>
              <a:rPr lang="en-US" altLang="zh-CN" dirty="0"/>
              <a:t>.</a:t>
            </a:r>
            <a:r>
              <a:rPr lang="zh-CN" altLang="en-US" dirty="0"/>
              <a:t>（</a:t>
            </a:r>
            <a:r>
              <a:rPr lang="en-US" altLang="zh-CN" dirty="0"/>
              <a:t>7</a:t>
            </a:r>
            <a:r>
              <a:rPr lang="zh-CN" altLang="en-US" dirty="0"/>
              <a:t>）报酬合理</a:t>
            </a:r>
            <a:r>
              <a:rPr lang="en-US" altLang="zh-CN" dirty="0"/>
              <a:t>.</a:t>
            </a:r>
            <a:r>
              <a:rPr lang="zh-CN" altLang="en-US" dirty="0"/>
              <a:t>（</a:t>
            </a:r>
            <a:r>
              <a:rPr lang="en-US" altLang="zh-CN" dirty="0"/>
              <a:t>8</a:t>
            </a:r>
            <a:r>
              <a:rPr lang="zh-CN" altLang="en-US" dirty="0"/>
              <a:t>）集权与分权</a:t>
            </a:r>
            <a:r>
              <a:rPr lang="en-US" altLang="zh-CN" dirty="0"/>
              <a:t>.</a:t>
            </a:r>
            <a:r>
              <a:rPr lang="zh-CN" altLang="en-US" dirty="0"/>
              <a:t>（</a:t>
            </a:r>
            <a:r>
              <a:rPr lang="en-US" altLang="zh-CN" dirty="0"/>
              <a:t>9</a:t>
            </a:r>
            <a:r>
              <a:rPr lang="zh-CN" altLang="en-US" dirty="0"/>
              <a:t>）等级链与跳板（</a:t>
            </a:r>
            <a:r>
              <a:rPr lang="en-US" altLang="zh-CN" dirty="0"/>
              <a:t>10</a:t>
            </a:r>
            <a:r>
              <a:rPr lang="zh-CN" altLang="en-US" dirty="0"/>
              <a:t>）秩序（</a:t>
            </a:r>
            <a:r>
              <a:rPr lang="en-US" altLang="zh-CN" dirty="0"/>
              <a:t>11</a:t>
            </a:r>
            <a:r>
              <a:rPr lang="zh-CN" altLang="en-US" dirty="0"/>
              <a:t>）公平</a:t>
            </a:r>
            <a:r>
              <a:rPr lang="en-US" altLang="zh-CN" dirty="0"/>
              <a:t>.</a:t>
            </a:r>
            <a:r>
              <a:rPr lang="zh-CN" altLang="en-US" dirty="0"/>
              <a:t> （</a:t>
            </a:r>
            <a:r>
              <a:rPr lang="en-US" altLang="zh-CN" dirty="0"/>
              <a:t>12</a:t>
            </a:r>
            <a:r>
              <a:rPr lang="zh-CN" altLang="en-US" dirty="0"/>
              <a:t>）人员稳定</a:t>
            </a:r>
            <a:r>
              <a:rPr lang="en-US" altLang="zh-CN" dirty="0"/>
              <a:t>.</a:t>
            </a:r>
            <a:r>
              <a:rPr lang="zh-CN" altLang="en-US" dirty="0"/>
              <a:t>（</a:t>
            </a:r>
            <a:r>
              <a:rPr lang="en-US" altLang="zh-CN" dirty="0"/>
              <a:t>13</a:t>
            </a:r>
            <a:r>
              <a:rPr lang="zh-CN" altLang="en-US" dirty="0"/>
              <a:t>）首创精神（</a:t>
            </a:r>
            <a:r>
              <a:rPr lang="en-US" altLang="zh-CN" dirty="0"/>
              <a:t>14</a:t>
            </a:r>
            <a:r>
              <a:rPr lang="zh-CN" altLang="en-US" dirty="0"/>
              <a:t>）集体精神</a:t>
            </a:r>
          </a:p>
        </p:txBody>
      </p:sp>
    </p:spTree>
    <p:extLst>
      <p:ext uri="{BB962C8B-B14F-4D97-AF65-F5344CB8AC3E}">
        <p14:creationId xmlns:p14="http://schemas.microsoft.com/office/powerpoint/2010/main" val="3314386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9EC292F9-A9CF-469B-8D02-632493219B83}"/>
              </a:ext>
            </a:extLst>
          </p:cNvPr>
          <p:cNvSpPr>
            <a:spLocks noGrp="1"/>
          </p:cNvSpPr>
          <p:nvPr>
            <p:ph idx="1"/>
          </p:nvPr>
        </p:nvSpPr>
        <p:spPr>
          <a:xfrm>
            <a:off x="1224418" y="457199"/>
            <a:ext cx="10305593" cy="6400801"/>
          </a:xfrm>
        </p:spPr>
        <p:txBody>
          <a:bodyPr>
            <a:normAutofit/>
          </a:bodyPr>
          <a:lstStyle/>
          <a:p>
            <a:r>
              <a:rPr lang="en-US" altLang="zh-CN" sz="2400" b="1" dirty="0"/>
              <a:t>(</a:t>
            </a:r>
            <a:r>
              <a:rPr lang="zh-CN" altLang="en-US" sz="2400" b="1" dirty="0"/>
              <a:t>三</a:t>
            </a:r>
            <a:r>
              <a:rPr lang="en-US" altLang="zh-CN" sz="2400" b="1" dirty="0"/>
              <a:t>)</a:t>
            </a:r>
            <a:r>
              <a:rPr lang="zh-CN" altLang="en-US" sz="2400" b="1" dirty="0"/>
              <a:t>组织管理之父</a:t>
            </a:r>
            <a:r>
              <a:rPr lang="en-US" altLang="zh-CN" sz="2400" b="1" dirty="0"/>
              <a:t>:</a:t>
            </a:r>
            <a:r>
              <a:rPr lang="zh-CN" altLang="en-US" sz="2400" b="1" dirty="0"/>
              <a:t>马克斯</a:t>
            </a:r>
            <a:r>
              <a:rPr lang="en-US" altLang="zh-CN" sz="2400" b="1" dirty="0"/>
              <a:t>·</a:t>
            </a:r>
            <a:r>
              <a:rPr lang="zh-CN" altLang="en-US" sz="2400" b="1" dirty="0"/>
              <a:t>韦伯的管理思想 </a:t>
            </a:r>
            <a:endParaRPr lang="en-US" altLang="zh-CN" sz="2400" b="1" dirty="0"/>
          </a:p>
          <a:p>
            <a:r>
              <a:rPr lang="zh-CN" altLang="en-US" dirty="0"/>
              <a:t>       马克斯</a:t>
            </a:r>
            <a:r>
              <a:rPr lang="en-US" altLang="zh-CN" dirty="0"/>
              <a:t>·</a:t>
            </a:r>
            <a:r>
              <a:rPr lang="zh-CN" altLang="en-US" dirty="0"/>
              <a:t>韦伯是德国著名的社会学家</a:t>
            </a:r>
            <a:r>
              <a:rPr lang="en-US" altLang="zh-CN" dirty="0"/>
              <a:t>.</a:t>
            </a:r>
            <a:r>
              <a:rPr lang="zh-CN" altLang="en-US" dirty="0"/>
              <a:t>他对管理理论的主要贡献是提出了 “理想的</a:t>
            </a:r>
            <a:r>
              <a:rPr lang="zh-CN" altLang="en-US" dirty="0" smtClean="0"/>
              <a:t>行政</a:t>
            </a:r>
            <a:r>
              <a:rPr lang="zh-CN" altLang="en-US" dirty="0"/>
              <a:t>组织体系”理论</a:t>
            </a:r>
            <a:r>
              <a:rPr lang="en-US" altLang="zh-CN" dirty="0"/>
              <a:t>.</a:t>
            </a:r>
          </a:p>
          <a:p>
            <a:r>
              <a:rPr lang="zh-CN" altLang="en-US" dirty="0"/>
              <a:t>       </a:t>
            </a:r>
            <a:r>
              <a:rPr lang="zh-CN" altLang="en-US" b="1" dirty="0"/>
              <a:t>韦伯的 “理想的行政组织体系”或理想组织形式具有以下一些特点</a:t>
            </a:r>
            <a:r>
              <a:rPr lang="en-US" altLang="zh-CN" b="1" dirty="0"/>
              <a:t>: </a:t>
            </a:r>
          </a:p>
          <a:p>
            <a:r>
              <a:rPr lang="en-US" altLang="zh-CN" dirty="0"/>
              <a:t>       </a:t>
            </a:r>
            <a:r>
              <a:rPr lang="zh-CN" altLang="en-US" dirty="0"/>
              <a:t>存在明确的分工</a:t>
            </a:r>
            <a:r>
              <a:rPr lang="en-US" altLang="zh-CN" dirty="0"/>
              <a:t>,</a:t>
            </a:r>
            <a:r>
              <a:rPr lang="zh-CN" altLang="en-US" dirty="0"/>
              <a:t>把组织内的工作分解</a:t>
            </a:r>
            <a:r>
              <a:rPr lang="en-US" altLang="zh-CN" dirty="0"/>
              <a:t>,</a:t>
            </a:r>
            <a:r>
              <a:rPr lang="zh-CN" altLang="en-US" dirty="0"/>
              <a:t>按职业专业化进行分工</a:t>
            </a:r>
            <a:r>
              <a:rPr lang="en-US" altLang="zh-CN" dirty="0"/>
              <a:t>,</a:t>
            </a:r>
            <a:r>
              <a:rPr lang="zh-CN" altLang="en-US" dirty="0"/>
              <a:t>明文规定每个成员的权力和责任</a:t>
            </a:r>
            <a:r>
              <a:rPr lang="en-US" altLang="zh-CN" dirty="0"/>
              <a:t>; </a:t>
            </a:r>
          </a:p>
          <a:p>
            <a:r>
              <a:rPr lang="en-US" altLang="zh-CN" dirty="0"/>
              <a:t>       </a:t>
            </a:r>
            <a:r>
              <a:rPr lang="zh-CN" altLang="en-US" dirty="0"/>
              <a:t>按等级原则对各种公职或职位进行法定安排</a:t>
            </a:r>
            <a:r>
              <a:rPr lang="en-US" altLang="zh-CN" dirty="0"/>
              <a:t>,</a:t>
            </a:r>
            <a:r>
              <a:rPr lang="zh-CN" altLang="en-US" dirty="0"/>
              <a:t>形成一个自上而下的指挥链或等级体系</a:t>
            </a:r>
            <a:r>
              <a:rPr lang="en-US" altLang="zh-CN" dirty="0"/>
              <a:t>;     </a:t>
            </a:r>
          </a:p>
          <a:p>
            <a:r>
              <a:rPr lang="en-US" altLang="zh-CN" dirty="0"/>
              <a:t>       </a:t>
            </a:r>
            <a:r>
              <a:rPr lang="zh-CN" altLang="en-US" dirty="0"/>
              <a:t>根据经过正式考试或教育培训而获得的技术资格来选拔员工</a:t>
            </a:r>
            <a:r>
              <a:rPr lang="en-US" altLang="zh-CN" dirty="0"/>
              <a:t>,</a:t>
            </a:r>
            <a:r>
              <a:rPr lang="zh-CN" altLang="en-US" dirty="0"/>
              <a:t>并完全根据职务的要求来任用</a:t>
            </a:r>
            <a:r>
              <a:rPr lang="en-US" altLang="zh-CN" dirty="0"/>
              <a:t>;</a:t>
            </a:r>
          </a:p>
          <a:p>
            <a:r>
              <a:rPr lang="en-US" altLang="zh-CN" dirty="0"/>
              <a:t>       </a:t>
            </a:r>
            <a:r>
              <a:rPr lang="zh-CN" altLang="en-US" dirty="0"/>
              <a:t>除个别需要通过选举产生的公职以外</a:t>
            </a:r>
            <a:r>
              <a:rPr lang="en-US" altLang="zh-CN" dirty="0"/>
              <a:t>,</a:t>
            </a:r>
            <a:r>
              <a:rPr lang="zh-CN" altLang="en-US" dirty="0"/>
              <a:t>所有担任公职的人都是任命的</a:t>
            </a:r>
            <a:r>
              <a:rPr lang="en-US" altLang="zh-CN" dirty="0"/>
              <a:t>; </a:t>
            </a:r>
          </a:p>
          <a:p>
            <a:r>
              <a:rPr lang="zh-CN" altLang="en-US" dirty="0"/>
              <a:t>       行政管理人员是 “专职的”管理人员</a:t>
            </a:r>
            <a:r>
              <a:rPr lang="en-US" altLang="zh-CN" dirty="0"/>
              <a:t>,</a:t>
            </a:r>
            <a:r>
              <a:rPr lang="zh-CN" altLang="en-US" dirty="0"/>
              <a:t>领取固定的 “薪金”</a:t>
            </a:r>
            <a:r>
              <a:rPr lang="en-US" altLang="zh-CN" dirty="0"/>
              <a:t>,</a:t>
            </a:r>
            <a:r>
              <a:rPr lang="zh-CN" altLang="en-US" dirty="0"/>
              <a:t>有明文规定的升迁制度</a:t>
            </a:r>
            <a:r>
              <a:rPr lang="en-US" altLang="zh-CN" dirty="0"/>
              <a:t>; </a:t>
            </a:r>
            <a:r>
              <a:rPr lang="zh-CN" altLang="en-US" dirty="0"/>
              <a:t>行政管理人员不是他所管辖的那个组织的所有者</a:t>
            </a:r>
            <a:r>
              <a:rPr lang="en-US" altLang="zh-CN" dirty="0"/>
              <a:t>,</a:t>
            </a:r>
            <a:r>
              <a:rPr lang="zh-CN" altLang="en-US" dirty="0"/>
              <a:t>只是其中的工作人员</a:t>
            </a:r>
            <a:r>
              <a:rPr lang="en-US" altLang="zh-CN" dirty="0"/>
              <a:t>; </a:t>
            </a:r>
          </a:p>
          <a:p>
            <a:r>
              <a:rPr lang="zh-CN" altLang="en-US" dirty="0"/>
              <a:t>       行政管理人员必须严格遵守组织中规定的规则、纪律和办事程序</a:t>
            </a:r>
            <a:r>
              <a:rPr lang="en-US" altLang="zh-CN" dirty="0"/>
              <a:t>; </a:t>
            </a:r>
          </a:p>
          <a:p>
            <a:r>
              <a:rPr lang="en-US" altLang="zh-CN" dirty="0"/>
              <a:t>       </a:t>
            </a:r>
            <a:r>
              <a:rPr lang="zh-CN" altLang="en-US" dirty="0"/>
              <a:t>组织中成员之间的关系以理性准则为指导</a:t>
            </a:r>
            <a:r>
              <a:rPr lang="en-US" altLang="zh-CN" dirty="0"/>
              <a:t>,</a:t>
            </a:r>
            <a:r>
              <a:rPr lang="zh-CN" altLang="en-US" dirty="0"/>
              <a:t>不受个人情感的影响</a:t>
            </a:r>
            <a:r>
              <a:rPr lang="en-US" altLang="zh-CN" dirty="0"/>
              <a:t>.</a:t>
            </a:r>
            <a:endParaRPr lang="zh-CN" altLang="en-US" dirty="0"/>
          </a:p>
        </p:txBody>
      </p:sp>
    </p:spTree>
    <p:extLst>
      <p:ext uri="{BB962C8B-B14F-4D97-AF65-F5344CB8AC3E}">
        <p14:creationId xmlns:p14="http://schemas.microsoft.com/office/powerpoint/2010/main" val="15349783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E1F825E-450C-43B5-9345-79AA2810F005}"/>
              </a:ext>
            </a:extLst>
          </p:cNvPr>
          <p:cNvSpPr>
            <a:spLocks noGrp="1"/>
          </p:cNvSpPr>
          <p:nvPr>
            <p:ph type="title"/>
          </p:nvPr>
        </p:nvSpPr>
        <p:spPr/>
        <p:txBody>
          <a:bodyPr>
            <a:normAutofit fontScale="90000"/>
          </a:bodyPr>
          <a:lstStyle/>
          <a:p>
            <a:r>
              <a:rPr lang="zh-CN" altLang="en-US" dirty="0"/>
              <a:t>三、 行为科学时期 </a:t>
            </a:r>
            <a:r>
              <a:rPr lang="en-US" altLang="zh-CN" dirty="0"/>
              <a:t>(</a:t>
            </a:r>
            <a:r>
              <a:rPr lang="zh-CN" altLang="en-US" dirty="0"/>
              <a:t>２０世纪２０年代至５０年代</a:t>
            </a:r>
            <a:r>
              <a:rPr lang="en-US" altLang="zh-CN" dirty="0"/>
              <a:t>) </a:t>
            </a:r>
            <a:endParaRPr lang="zh-CN" altLang="en-US" dirty="0"/>
          </a:p>
        </p:txBody>
      </p:sp>
      <p:sp>
        <p:nvSpPr>
          <p:cNvPr id="3" name="内容占位符 2">
            <a:extLst>
              <a:ext uri="{FF2B5EF4-FFF2-40B4-BE49-F238E27FC236}">
                <a16:creationId xmlns:a16="http://schemas.microsoft.com/office/drawing/2014/main" xmlns="" id="{18B19520-D927-4AD3-A600-B947D7FCA910}"/>
              </a:ext>
            </a:extLst>
          </p:cNvPr>
          <p:cNvSpPr>
            <a:spLocks noGrp="1"/>
          </p:cNvSpPr>
          <p:nvPr>
            <p:ph idx="1"/>
          </p:nvPr>
        </p:nvSpPr>
        <p:spPr>
          <a:xfrm>
            <a:off x="1400174" y="1700211"/>
            <a:ext cx="10015545" cy="4476255"/>
          </a:xfrm>
        </p:spPr>
        <p:txBody>
          <a:bodyPr/>
          <a:lstStyle/>
          <a:p>
            <a:r>
              <a:rPr lang="en-US" altLang="zh-CN" sz="2400" b="1" dirty="0"/>
              <a:t>(</a:t>
            </a:r>
            <a:r>
              <a:rPr lang="zh-CN" altLang="en-US" sz="2400" b="1" dirty="0"/>
              <a:t>一</a:t>
            </a:r>
            <a:r>
              <a:rPr lang="en-US" altLang="zh-CN" sz="2400" b="1" dirty="0"/>
              <a:t>)</a:t>
            </a:r>
            <a:r>
              <a:rPr lang="zh-CN" altLang="en-US" sz="2400" b="1" dirty="0"/>
              <a:t>行为科学创始人</a:t>
            </a:r>
            <a:r>
              <a:rPr lang="en-US" altLang="zh-CN" sz="2400" b="1" dirty="0"/>
              <a:t>:</a:t>
            </a:r>
            <a:r>
              <a:rPr lang="zh-CN" altLang="en-US" sz="2400" b="1" dirty="0"/>
              <a:t>梅奥</a:t>
            </a:r>
          </a:p>
          <a:p>
            <a:r>
              <a:rPr lang="zh-CN" altLang="en-US" dirty="0"/>
              <a:t>       １．霍桑试验 </a:t>
            </a:r>
            <a:endParaRPr lang="en-US" altLang="zh-CN" dirty="0"/>
          </a:p>
          <a:p>
            <a:r>
              <a:rPr lang="zh-CN" altLang="en-US" dirty="0"/>
              <a:t>       ２．人际关系学说</a:t>
            </a:r>
            <a:endParaRPr lang="en-US" altLang="zh-CN" dirty="0"/>
          </a:p>
          <a:p>
            <a:r>
              <a:rPr lang="en-US" altLang="zh-CN" sz="2400" b="1" dirty="0"/>
              <a:t>(</a:t>
            </a:r>
            <a:r>
              <a:rPr lang="zh-CN" altLang="en-US" sz="2400" b="1" dirty="0"/>
              <a:t>二</a:t>
            </a:r>
            <a:r>
              <a:rPr lang="en-US" altLang="zh-CN" sz="2400" b="1" dirty="0"/>
              <a:t>)</a:t>
            </a:r>
            <a:r>
              <a:rPr lang="zh-CN" altLang="en-US" sz="2400" b="1" dirty="0"/>
              <a:t>马斯洛的需要层次理论 </a:t>
            </a:r>
            <a:endParaRPr lang="en-US" altLang="zh-CN" sz="2400" b="1" dirty="0"/>
          </a:p>
          <a:p>
            <a:r>
              <a:rPr lang="en-US" altLang="zh-CN" sz="2400" b="1" dirty="0"/>
              <a:t>(</a:t>
            </a:r>
            <a:r>
              <a:rPr lang="zh-CN" altLang="en-US" sz="2400" b="1" dirty="0"/>
              <a:t>三</a:t>
            </a:r>
            <a:r>
              <a:rPr lang="en-US" altLang="zh-CN" sz="2400" b="1" dirty="0"/>
              <a:t>)</a:t>
            </a:r>
            <a:r>
              <a:rPr lang="zh-CN" altLang="en-US" sz="2400" b="1" dirty="0"/>
              <a:t>麦格雷戈的</a:t>
            </a:r>
            <a:r>
              <a:rPr lang="en-US" altLang="zh-CN" sz="2400" b="1" dirty="0"/>
              <a:t>X</a:t>
            </a:r>
            <a:r>
              <a:rPr lang="zh-CN" altLang="en-US" sz="2400" b="1" dirty="0"/>
              <a:t>理论与</a:t>
            </a:r>
            <a:r>
              <a:rPr lang="en-US" altLang="zh-CN" sz="2400" b="1" dirty="0"/>
              <a:t>Y</a:t>
            </a:r>
            <a:r>
              <a:rPr lang="zh-CN" altLang="en-US" sz="2400" b="1" dirty="0"/>
              <a:t>理论 </a:t>
            </a:r>
          </a:p>
        </p:txBody>
      </p:sp>
    </p:spTree>
    <p:extLst>
      <p:ext uri="{BB962C8B-B14F-4D97-AF65-F5344CB8AC3E}">
        <p14:creationId xmlns:p14="http://schemas.microsoft.com/office/powerpoint/2010/main" val="4099534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CD2819B-E1EC-45B6-8A32-A5DFF28F3A36}"/>
              </a:ext>
            </a:extLst>
          </p:cNvPr>
          <p:cNvSpPr>
            <a:spLocks noGrp="1"/>
          </p:cNvSpPr>
          <p:nvPr>
            <p:ph type="title"/>
          </p:nvPr>
        </p:nvSpPr>
        <p:spPr/>
        <p:txBody>
          <a:bodyPr>
            <a:normAutofit fontScale="90000"/>
          </a:bodyPr>
          <a:lstStyle/>
          <a:p>
            <a:r>
              <a:rPr lang="zh-CN" altLang="en-US" dirty="0"/>
              <a:t>四、 管理科学时期 </a:t>
            </a:r>
            <a:r>
              <a:rPr lang="en-US" altLang="zh-CN" dirty="0"/>
              <a:t>(</a:t>
            </a:r>
            <a:r>
              <a:rPr lang="zh-CN" altLang="en-US" dirty="0"/>
              <a:t>２０世纪５０年代至９０年代</a:t>
            </a:r>
            <a:r>
              <a:rPr lang="en-US" altLang="zh-CN" dirty="0"/>
              <a:t>) </a:t>
            </a:r>
            <a:r>
              <a:rPr lang="zh-CN" altLang="en-US" dirty="0"/>
              <a:t>　 </a:t>
            </a:r>
          </a:p>
        </p:txBody>
      </p:sp>
      <p:sp>
        <p:nvSpPr>
          <p:cNvPr id="3" name="内容占位符 2">
            <a:extLst>
              <a:ext uri="{FF2B5EF4-FFF2-40B4-BE49-F238E27FC236}">
                <a16:creationId xmlns:a16="http://schemas.microsoft.com/office/drawing/2014/main" xmlns="" id="{5A77E65C-03D3-4DFD-841E-EE707DA4EE52}"/>
              </a:ext>
            </a:extLst>
          </p:cNvPr>
          <p:cNvSpPr>
            <a:spLocks noGrp="1"/>
          </p:cNvSpPr>
          <p:nvPr>
            <p:ph idx="1"/>
          </p:nvPr>
        </p:nvSpPr>
        <p:spPr/>
        <p:txBody>
          <a:bodyPr/>
          <a:lstStyle/>
          <a:p>
            <a:r>
              <a:rPr lang="en-US" altLang="zh-CN" sz="2400" b="1" dirty="0"/>
              <a:t>(</a:t>
            </a:r>
            <a:r>
              <a:rPr lang="zh-CN" altLang="en-US" sz="2400" b="1" dirty="0"/>
              <a:t>一</a:t>
            </a:r>
            <a:r>
              <a:rPr lang="en-US" altLang="zh-CN" sz="2400" b="1" dirty="0"/>
              <a:t>)</a:t>
            </a:r>
            <a:r>
              <a:rPr lang="zh-CN" altLang="en-US" sz="2400" b="1" dirty="0"/>
              <a:t>现代经营的决策思想</a:t>
            </a:r>
            <a:endParaRPr lang="en-US" altLang="zh-CN" sz="2400" b="1" dirty="0"/>
          </a:p>
          <a:p>
            <a:r>
              <a:rPr lang="en-US" altLang="zh-CN" dirty="0"/>
              <a:t>      </a:t>
            </a:r>
            <a:r>
              <a:rPr lang="zh-CN" altLang="en-US" dirty="0"/>
              <a:t> 管理科学时期注重研究决策理论</a:t>
            </a:r>
            <a:r>
              <a:rPr lang="en-US" altLang="zh-CN" dirty="0"/>
              <a:t>:</a:t>
            </a:r>
          </a:p>
          <a:p>
            <a:r>
              <a:rPr lang="en-US" altLang="zh-CN" dirty="0"/>
              <a:t>       ①</a:t>
            </a:r>
            <a:r>
              <a:rPr lang="zh-CN" altLang="en-US" dirty="0"/>
              <a:t>以决策为主要的着眼点</a:t>
            </a:r>
            <a:r>
              <a:rPr lang="en-US" altLang="zh-CN" dirty="0"/>
              <a:t>,</a:t>
            </a:r>
            <a:r>
              <a:rPr lang="zh-CN" altLang="en-US" dirty="0"/>
              <a:t>认为管理就是决策</a:t>
            </a:r>
            <a:r>
              <a:rPr lang="en-US" altLang="zh-CN" dirty="0"/>
              <a:t>,</a:t>
            </a:r>
            <a:r>
              <a:rPr lang="zh-CN" altLang="en-US" dirty="0"/>
              <a:t>给 定各种决策分析模型</a:t>
            </a:r>
            <a:r>
              <a:rPr lang="en-US" altLang="zh-CN" dirty="0"/>
              <a:t>.</a:t>
            </a:r>
          </a:p>
          <a:p>
            <a:r>
              <a:rPr lang="en-US" altLang="zh-CN" dirty="0"/>
              <a:t>       ②</a:t>
            </a:r>
            <a:r>
              <a:rPr lang="zh-CN" altLang="en-US" dirty="0"/>
              <a:t>以经济效果标准作为评价管理行为的依据</a:t>
            </a:r>
            <a:r>
              <a:rPr lang="en-US" altLang="zh-CN" dirty="0"/>
              <a:t>,</a:t>
            </a:r>
            <a:r>
              <a:rPr lang="zh-CN" altLang="en-US" dirty="0"/>
              <a:t>建立诸如量本利等模 型以讨论行为的结果及变化</a:t>
            </a:r>
            <a:r>
              <a:rPr lang="en-US" altLang="zh-CN" dirty="0"/>
              <a:t>.</a:t>
            </a:r>
          </a:p>
          <a:p>
            <a:r>
              <a:rPr lang="en-US" altLang="zh-CN" dirty="0"/>
              <a:t>       ③</a:t>
            </a:r>
            <a:r>
              <a:rPr lang="zh-CN" altLang="en-US" dirty="0"/>
              <a:t>依靠正规数学模型</a:t>
            </a:r>
            <a:r>
              <a:rPr lang="en-US" altLang="zh-CN" dirty="0"/>
              <a:t>.</a:t>
            </a:r>
            <a:r>
              <a:rPr lang="zh-CN" altLang="en-US" dirty="0"/>
              <a:t>这些模型实际上是以数学形式表达的解决问题的方法</a:t>
            </a:r>
            <a:r>
              <a:rPr lang="en-US" altLang="zh-CN" dirty="0"/>
              <a:t>,</a:t>
            </a:r>
            <a:r>
              <a:rPr lang="zh-CN" altLang="en-US" dirty="0"/>
              <a:t>为此</a:t>
            </a:r>
            <a:r>
              <a:rPr lang="en-US" altLang="zh-CN" dirty="0"/>
              <a:t>,</a:t>
            </a:r>
            <a:r>
              <a:rPr lang="zh-CN" altLang="en-US" dirty="0"/>
              <a:t>建立合适的模型就成为管理方案可行性的前提</a:t>
            </a:r>
            <a:r>
              <a:rPr lang="en-US" altLang="zh-CN" dirty="0"/>
              <a:t>.</a:t>
            </a:r>
          </a:p>
          <a:p>
            <a:r>
              <a:rPr lang="en-US" altLang="zh-CN" dirty="0"/>
              <a:t>      ④</a:t>
            </a:r>
            <a:r>
              <a:rPr lang="zh-CN" altLang="en-US" dirty="0"/>
              <a:t>依靠计算机技术</a:t>
            </a:r>
            <a:r>
              <a:rPr lang="en-US" altLang="zh-CN" dirty="0"/>
              <a:t>,</a:t>
            </a:r>
            <a:r>
              <a:rPr lang="zh-CN" altLang="en-US" dirty="0"/>
              <a:t>计算分析复杂的数学方程式</a:t>
            </a:r>
            <a:r>
              <a:rPr lang="en-US" altLang="zh-CN" dirty="0"/>
              <a:t>,</a:t>
            </a:r>
            <a:r>
              <a:rPr lang="zh-CN" altLang="en-US" dirty="0"/>
              <a:t>从而得出定量的结论</a:t>
            </a:r>
            <a:r>
              <a:rPr lang="en-US" altLang="zh-CN" dirty="0"/>
              <a:t>. </a:t>
            </a:r>
            <a:endParaRPr lang="zh-CN" altLang="en-US" dirty="0"/>
          </a:p>
        </p:txBody>
      </p:sp>
    </p:spTree>
    <p:extLst>
      <p:ext uri="{BB962C8B-B14F-4D97-AF65-F5344CB8AC3E}">
        <p14:creationId xmlns:p14="http://schemas.microsoft.com/office/powerpoint/2010/main" val="24587193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xmlns="" id="{D1273CF0-C427-45A0-B197-68F77FE3D813}"/>
              </a:ext>
            </a:extLst>
          </p:cNvPr>
          <p:cNvSpPr>
            <a:spLocks noGrp="1"/>
          </p:cNvSpPr>
          <p:nvPr>
            <p:ph type="title"/>
          </p:nvPr>
        </p:nvSpPr>
        <p:spPr>
          <a:xfrm>
            <a:off x="2756160" y="2353692"/>
            <a:ext cx="6959599" cy="1235075"/>
          </a:xfrm>
        </p:spPr>
        <p:txBody>
          <a:bodyPr>
            <a:normAutofit/>
          </a:bodyPr>
          <a:lstStyle/>
          <a:p>
            <a:r>
              <a:rPr lang="zh-CN" altLang="en-US" dirty="0"/>
              <a:t>第一章　管理学导论</a:t>
            </a:r>
          </a:p>
        </p:txBody>
      </p:sp>
    </p:spTree>
    <p:extLst>
      <p:ext uri="{BB962C8B-B14F-4D97-AF65-F5344CB8AC3E}">
        <p14:creationId xmlns:p14="http://schemas.microsoft.com/office/powerpoint/2010/main" val="19541643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781D7F55-D68A-476D-81CB-68ECEBEFC792}"/>
              </a:ext>
            </a:extLst>
          </p:cNvPr>
          <p:cNvSpPr>
            <a:spLocks noGrp="1"/>
          </p:cNvSpPr>
          <p:nvPr>
            <p:ph idx="1"/>
          </p:nvPr>
        </p:nvSpPr>
        <p:spPr/>
        <p:txBody>
          <a:bodyPr/>
          <a:lstStyle/>
          <a:p>
            <a:r>
              <a:rPr lang="en-US" altLang="zh-CN" sz="2400" b="1" dirty="0"/>
              <a:t>(</a:t>
            </a:r>
            <a:r>
              <a:rPr lang="zh-CN" altLang="en-US" sz="2400" b="1" dirty="0"/>
              <a:t>二</a:t>
            </a:r>
            <a:r>
              <a:rPr lang="en-US" altLang="zh-CN" sz="2400" b="1" dirty="0"/>
              <a:t>)</a:t>
            </a:r>
            <a:r>
              <a:rPr lang="zh-CN" altLang="en-US" sz="2400" b="1" dirty="0"/>
              <a:t>运筹学的产生与应用 </a:t>
            </a:r>
            <a:endParaRPr lang="en-US" altLang="zh-CN" sz="2400" b="1" dirty="0"/>
          </a:p>
          <a:p>
            <a:r>
              <a:rPr lang="en-US" altLang="zh-CN" dirty="0"/>
              <a:t>       </a:t>
            </a:r>
            <a:r>
              <a:rPr lang="zh-CN" altLang="en-US" dirty="0"/>
              <a:t>运筹学是数量管理理论的基础</a:t>
            </a:r>
            <a:r>
              <a:rPr lang="en-US" altLang="zh-CN" dirty="0"/>
              <a:t>.</a:t>
            </a:r>
            <a:r>
              <a:rPr lang="zh-CN" altLang="en-US" dirty="0"/>
              <a:t>第二次世界大战期间</a:t>
            </a:r>
            <a:r>
              <a:rPr lang="en-US" altLang="zh-CN" dirty="0"/>
              <a:t>,</a:t>
            </a:r>
            <a:r>
              <a:rPr lang="zh-CN" altLang="en-US" dirty="0"/>
              <a:t>一些英国科学家为解决雷达的合 理布置问题而开发了一些分析与计算技术</a:t>
            </a:r>
            <a:r>
              <a:rPr lang="en-US" altLang="zh-CN" dirty="0"/>
              <a:t>,</a:t>
            </a:r>
            <a:r>
              <a:rPr lang="zh-CN" altLang="en-US" dirty="0"/>
              <a:t>这些技术构成了运筹学的雏形</a:t>
            </a:r>
            <a:r>
              <a:rPr lang="en-US" altLang="zh-CN" dirty="0"/>
              <a:t>.</a:t>
            </a:r>
            <a:r>
              <a:rPr lang="zh-CN" altLang="en-US" dirty="0"/>
              <a:t>就其内容讲</a:t>
            </a:r>
            <a:r>
              <a:rPr lang="en-US" altLang="zh-CN" dirty="0"/>
              <a:t>,</a:t>
            </a:r>
            <a:r>
              <a:rPr lang="zh-CN" altLang="en-US" dirty="0"/>
              <a:t>运 筹学是一种分析的、实验的和定量的方法</a:t>
            </a:r>
            <a:r>
              <a:rPr lang="en-US" altLang="zh-CN" dirty="0"/>
              <a:t>,</a:t>
            </a:r>
            <a:r>
              <a:rPr lang="zh-CN" altLang="en-US" dirty="0"/>
              <a:t>专门研究在既定的物质条件下</a:t>
            </a:r>
            <a:r>
              <a:rPr lang="en-US" altLang="zh-CN" dirty="0"/>
              <a:t>,</a:t>
            </a:r>
            <a:r>
              <a:rPr lang="zh-CN" altLang="en-US" dirty="0"/>
              <a:t>为达到一定目 的</a:t>
            </a:r>
            <a:r>
              <a:rPr lang="en-US" altLang="zh-CN" dirty="0"/>
              <a:t>,</a:t>
            </a:r>
            <a:r>
              <a:rPr lang="zh-CN" altLang="en-US" dirty="0"/>
              <a:t>如何最经济、最有效地使用人、财和物等资源</a:t>
            </a:r>
            <a:r>
              <a:rPr lang="en-US" altLang="zh-CN" dirty="0"/>
              <a:t>.</a:t>
            </a:r>
            <a:r>
              <a:rPr lang="zh-CN" altLang="en-US" dirty="0"/>
              <a:t>运筹学后来被应用到管理领域</a:t>
            </a:r>
            <a:r>
              <a:rPr lang="en-US" altLang="zh-CN" dirty="0"/>
              <a:t>,</a:t>
            </a:r>
            <a:r>
              <a:rPr lang="zh-CN" altLang="en-US" dirty="0"/>
              <a:t>也称管 理数学</a:t>
            </a:r>
            <a:r>
              <a:rPr lang="en-US" altLang="zh-CN" dirty="0"/>
              <a:t>. </a:t>
            </a:r>
          </a:p>
          <a:p>
            <a:r>
              <a:rPr lang="en-US" altLang="zh-CN" sz="2400" b="1" dirty="0"/>
              <a:t>(</a:t>
            </a:r>
            <a:r>
              <a:rPr lang="zh-CN" altLang="en-US" sz="2400" b="1" dirty="0"/>
              <a:t>三</a:t>
            </a:r>
            <a:r>
              <a:rPr lang="en-US" altLang="zh-CN" sz="2400" b="1" dirty="0"/>
              <a:t>)</a:t>
            </a:r>
            <a:r>
              <a:rPr lang="zh-CN" altLang="en-US" sz="2400" b="1" dirty="0"/>
              <a:t>系统分析与决策科学化 </a:t>
            </a:r>
            <a:endParaRPr lang="en-US" altLang="zh-CN" sz="2400" b="1" dirty="0"/>
          </a:p>
          <a:p>
            <a:r>
              <a:rPr lang="en-US" altLang="zh-CN" dirty="0"/>
              <a:t>        </a:t>
            </a:r>
            <a:r>
              <a:rPr lang="zh-CN" altLang="en-US" dirty="0"/>
              <a:t>系统分析这一概念最初由美国兰德公司于１９４９年提出</a:t>
            </a:r>
            <a:r>
              <a:rPr lang="en-US" altLang="zh-CN" dirty="0"/>
              <a:t>.</a:t>
            </a:r>
            <a:r>
              <a:rPr lang="zh-CN" altLang="en-US" dirty="0"/>
              <a:t>运用科学和数学的方法对系 统中的事件进行研究和分析</a:t>
            </a:r>
            <a:r>
              <a:rPr lang="en-US" altLang="zh-CN" dirty="0"/>
              <a:t>,</a:t>
            </a:r>
            <a:r>
              <a:rPr lang="zh-CN" altLang="en-US" dirty="0"/>
              <a:t>就是系统分析</a:t>
            </a:r>
            <a:r>
              <a:rPr lang="en-US" altLang="zh-CN" dirty="0"/>
              <a:t>.</a:t>
            </a:r>
            <a:r>
              <a:rPr lang="zh-CN" altLang="en-US" dirty="0"/>
              <a:t>其特点是</a:t>
            </a:r>
            <a:r>
              <a:rPr lang="en-US" altLang="zh-CN" dirty="0"/>
              <a:t>,</a:t>
            </a:r>
            <a:r>
              <a:rPr lang="zh-CN" altLang="en-US" dirty="0"/>
              <a:t>解决管理问题时要从全局出发</a:t>
            </a:r>
            <a:r>
              <a:rPr lang="en-US" altLang="zh-CN" dirty="0"/>
              <a:t>, </a:t>
            </a:r>
            <a:r>
              <a:rPr lang="zh-CN" altLang="en-US" dirty="0"/>
              <a:t>进行分析和研究</a:t>
            </a:r>
            <a:r>
              <a:rPr lang="en-US" altLang="zh-CN" dirty="0"/>
              <a:t>,</a:t>
            </a:r>
            <a:r>
              <a:rPr lang="zh-CN" altLang="en-US" dirty="0"/>
              <a:t>以制定出正确的决策</a:t>
            </a:r>
            <a:r>
              <a:rPr lang="en-US" altLang="zh-CN" dirty="0"/>
              <a:t>.</a:t>
            </a:r>
            <a:r>
              <a:rPr lang="zh-CN" altLang="en-US" dirty="0"/>
              <a:t>决策科学化是指决策时要以充足的事实为依据</a:t>
            </a:r>
            <a:r>
              <a:rPr lang="en-US" altLang="zh-CN" dirty="0"/>
              <a:t>, </a:t>
            </a:r>
            <a:r>
              <a:rPr lang="zh-CN" altLang="en-US" dirty="0"/>
              <a:t>采取严密的逻辑思维方式</a:t>
            </a:r>
            <a:r>
              <a:rPr lang="en-US" altLang="zh-CN" dirty="0"/>
              <a:t>,</a:t>
            </a:r>
            <a:r>
              <a:rPr lang="zh-CN" altLang="en-US" dirty="0"/>
              <a:t>按照事物的内在联系对大量的资料和数据进行系统分析和计 算</a:t>
            </a:r>
            <a:r>
              <a:rPr lang="en-US" altLang="zh-CN" dirty="0"/>
              <a:t>,</a:t>
            </a:r>
            <a:r>
              <a:rPr lang="zh-CN" altLang="en-US" dirty="0"/>
              <a:t>遵循科学程序</a:t>
            </a:r>
            <a:r>
              <a:rPr lang="en-US" altLang="zh-CN" dirty="0"/>
              <a:t>,</a:t>
            </a:r>
            <a:r>
              <a:rPr lang="zh-CN" altLang="en-US" dirty="0"/>
              <a:t>做出正确决策</a:t>
            </a:r>
            <a:r>
              <a:rPr lang="en-US" altLang="zh-CN" dirty="0"/>
              <a:t>. </a:t>
            </a:r>
            <a:endParaRPr lang="zh-CN" altLang="en-US" dirty="0"/>
          </a:p>
        </p:txBody>
      </p:sp>
    </p:spTree>
    <p:extLst>
      <p:ext uri="{BB962C8B-B14F-4D97-AF65-F5344CB8AC3E}">
        <p14:creationId xmlns:p14="http://schemas.microsoft.com/office/powerpoint/2010/main" val="30586568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1C1443E-63DD-42CC-8A50-C5B39B696BDE}"/>
              </a:ext>
            </a:extLst>
          </p:cNvPr>
          <p:cNvSpPr>
            <a:spLocks noGrp="1"/>
          </p:cNvSpPr>
          <p:nvPr>
            <p:ph type="title"/>
          </p:nvPr>
        </p:nvSpPr>
        <p:spPr/>
        <p:txBody>
          <a:bodyPr/>
          <a:lstStyle/>
          <a:p>
            <a:r>
              <a:rPr lang="zh-CN" altLang="en-US" dirty="0"/>
              <a:t>五、 现代管理时期 </a:t>
            </a:r>
            <a:r>
              <a:rPr lang="en-US" altLang="zh-CN" dirty="0"/>
              <a:t>(</a:t>
            </a:r>
            <a:r>
              <a:rPr lang="zh-CN" altLang="en-US" dirty="0"/>
              <a:t>２０世纪９０年代至现今</a:t>
            </a:r>
            <a:r>
              <a:rPr lang="en-US" altLang="zh-CN" dirty="0"/>
              <a:t>) </a:t>
            </a:r>
            <a:endParaRPr lang="zh-CN" altLang="en-US" dirty="0"/>
          </a:p>
        </p:txBody>
      </p:sp>
      <p:sp>
        <p:nvSpPr>
          <p:cNvPr id="3" name="内容占位符 2">
            <a:extLst>
              <a:ext uri="{FF2B5EF4-FFF2-40B4-BE49-F238E27FC236}">
                <a16:creationId xmlns:a16="http://schemas.microsoft.com/office/drawing/2014/main" xmlns="" id="{6CB61342-6D32-4F9C-A55D-42C8F9D4F561}"/>
              </a:ext>
            </a:extLst>
          </p:cNvPr>
          <p:cNvSpPr>
            <a:spLocks noGrp="1"/>
          </p:cNvSpPr>
          <p:nvPr>
            <p:ph idx="1"/>
          </p:nvPr>
        </p:nvSpPr>
        <p:spPr/>
        <p:txBody>
          <a:bodyPr>
            <a:normAutofit/>
          </a:bodyPr>
          <a:lstStyle/>
          <a:p>
            <a:r>
              <a:rPr lang="en-US" altLang="zh-CN" sz="2400" b="1" dirty="0"/>
              <a:t>(</a:t>
            </a:r>
            <a:r>
              <a:rPr lang="zh-CN" altLang="en-US" sz="2400" b="1" dirty="0"/>
              <a:t>一</a:t>
            </a:r>
            <a:r>
              <a:rPr lang="en-US" altLang="zh-CN" sz="2400" b="1" dirty="0"/>
              <a:t>)</a:t>
            </a:r>
            <a:r>
              <a:rPr lang="zh-CN" altLang="en-US" sz="2400" b="1" dirty="0"/>
              <a:t>业务流程再造理论 </a:t>
            </a:r>
            <a:r>
              <a:rPr lang="en-US" altLang="zh-CN" sz="2400" b="1" dirty="0"/>
              <a:t>( BPR)</a:t>
            </a:r>
            <a:r>
              <a:rPr lang="zh-CN" altLang="en-US" sz="2400" b="1" dirty="0"/>
              <a:t>的产生与应用 </a:t>
            </a:r>
            <a:endParaRPr lang="en-US" altLang="zh-CN" sz="2400" b="1" dirty="0"/>
          </a:p>
          <a:p>
            <a:r>
              <a:rPr lang="en-US" altLang="zh-CN" sz="2400" b="1" dirty="0"/>
              <a:t>(</a:t>
            </a:r>
            <a:r>
              <a:rPr lang="zh-CN" altLang="en-US" sz="2400" b="1" dirty="0"/>
              <a:t>二</a:t>
            </a:r>
            <a:r>
              <a:rPr lang="en-US" altLang="zh-CN" sz="2400" b="1" dirty="0"/>
              <a:t>)</a:t>
            </a:r>
            <a:r>
              <a:rPr lang="zh-CN" altLang="en-US" sz="2400" b="1" dirty="0"/>
              <a:t>学习型组织理论 </a:t>
            </a:r>
            <a:endParaRPr lang="en-US" altLang="zh-CN" sz="2400" b="1" dirty="0"/>
          </a:p>
          <a:p>
            <a:r>
              <a:rPr lang="zh-CN" altLang="en-US" dirty="0"/>
              <a:t>彼得</a:t>
            </a:r>
            <a:r>
              <a:rPr lang="en-US" altLang="zh-CN" dirty="0"/>
              <a:t>·</a:t>
            </a:r>
            <a:r>
              <a:rPr lang="zh-CN" altLang="en-US" dirty="0"/>
              <a:t>圣吉提出了学习型组织的 五项修炼</a:t>
            </a:r>
            <a:endParaRPr lang="en-US" altLang="zh-CN" dirty="0"/>
          </a:p>
          <a:p>
            <a:r>
              <a:rPr lang="zh-CN" altLang="en-US" dirty="0"/>
              <a:t>      第一项修炼</a:t>
            </a:r>
            <a:r>
              <a:rPr lang="en-US" altLang="zh-CN" dirty="0"/>
              <a:t>:</a:t>
            </a:r>
            <a:r>
              <a:rPr lang="zh-CN" altLang="en-US" dirty="0"/>
              <a:t>自我超越</a:t>
            </a:r>
            <a:r>
              <a:rPr lang="en-US" altLang="zh-CN" dirty="0"/>
              <a:t>.</a:t>
            </a:r>
          </a:p>
          <a:p>
            <a:r>
              <a:rPr lang="zh-CN" altLang="en-US" dirty="0"/>
              <a:t>      第二项修炼</a:t>
            </a:r>
            <a:r>
              <a:rPr lang="en-US" altLang="zh-CN" dirty="0"/>
              <a:t>:</a:t>
            </a:r>
            <a:r>
              <a:rPr lang="zh-CN" altLang="en-US" dirty="0"/>
              <a:t>改善心智模式</a:t>
            </a:r>
            <a:r>
              <a:rPr lang="en-US" altLang="zh-CN" dirty="0"/>
              <a:t>.</a:t>
            </a:r>
          </a:p>
          <a:p>
            <a:r>
              <a:rPr lang="zh-CN" altLang="en-US" dirty="0"/>
              <a:t>      第三项修炼</a:t>
            </a:r>
            <a:r>
              <a:rPr lang="en-US" altLang="zh-CN" dirty="0"/>
              <a:t>:</a:t>
            </a:r>
            <a:r>
              <a:rPr lang="zh-CN" altLang="en-US" dirty="0"/>
              <a:t>建立共同愿景</a:t>
            </a:r>
            <a:endParaRPr lang="en-US" altLang="zh-CN" dirty="0"/>
          </a:p>
          <a:p>
            <a:r>
              <a:rPr lang="zh-CN" altLang="en-US" dirty="0"/>
              <a:t>      第四项修炼</a:t>
            </a:r>
            <a:r>
              <a:rPr lang="en-US" altLang="zh-CN" dirty="0"/>
              <a:t>:</a:t>
            </a:r>
            <a:r>
              <a:rPr lang="zh-CN" altLang="en-US" dirty="0"/>
              <a:t>团队学习</a:t>
            </a:r>
            <a:r>
              <a:rPr lang="en-US" altLang="zh-CN" dirty="0"/>
              <a:t>.</a:t>
            </a:r>
          </a:p>
          <a:p>
            <a:r>
              <a:rPr lang="zh-CN" altLang="en-US" dirty="0"/>
              <a:t>      第五项修炼</a:t>
            </a:r>
            <a:r>
              <a:rPr lang="en-US" altLang="zh-CN" dirty="0"/>
              <a:t>:</a:t>
            </a:r>
            <a:r>
              <a:rPr lang="zh-CN" altLang="en-US" dirty="0"/>
              <a:t>系统思考</a:t>
            </a:r>
            <a:r>
              <a:rPr lang="en-US" altLang="zh-CN" dirty="0"/>
              <a:t>.</a:t>
            </a:r>
            <a:endParaRPr lang="zh-CN" altLang="en-US" dirty="0"/>
          </a:p>
        </p:txBody>
      </p:sp>
    </p:spTree>
    <p:extLst>
      <p:ext uri="{BB962C8B-B14F-4D97-AF65-F5344CB8AC3E}">
        <p14:creationId xmlns:p14="http://schemas.microsoft.com/office/powerpoint/2010/main" val="37700040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9412100-5988-400C-9EA5-E89CC4A94B57}"/>
              </a:ext>
            </a:extLst>
          </p:cNvPr>
          <p:cNvSpPr>
            <a:spLocks noGrp="1"/>
          </p:cNvSpPr>
          <p:nvPr>
            <p:ph type="title"/>
          </p:nvPr>
        </p:nvSpPr>
        <p:spPr/>
        <p:txBody>
          <a:bodyPr/>
          <a:lstStyle/>
          <a:p>
            <a:r>
              <a:rPr lang="zh-CN" altLang="en-US" dirty="0"/>
              <a:t>第三节　组织管理环境研究　 </a:t>
            </a:r>
          </a:p>
        </p:txBody>
      </p:sp>
      <p:sp>
        <p:nvSpPr>
          <p:cNvPr id="3" name="内容占位符 2">
            <a:extLst>
              <a:ext uri="{FF2B5EF4-FFF2-40B4-BE49-F238E27FC236}">
                <a16:creationId xmlns:a16="http://schemas.microsoft.com/office/drawing/2014/main" xmlns="" id="{F9CD0A56-9E8D-453A-B8A4-ECDECAAB76DC}"/>
              </a:ext>
            </a:extLst>
          </p:cNvPr>
          <p:cNvSpPr>
            <a:spLocks noGrp="1"/>
          </p:cNvSpPr>
          <p:nvPr>
            <p:ph idx="1"/>
          </p:nvPr>
        </p:nvSpPr>
        <p:spPr/>
        <p:txBody>
          <a:bodyPr>
            <a:normAutofit/>
          </a:bodyPr>
          <a:lstStyle/>
          <a:p>
            <a:r>
              <a:rPr lang="zh-CN" altLang="en-US" dirty="0">
                <a:solidFill>
                  <a:srgbClr val="0099CC"/>
                </a:solidFill>
              </a:rPr>
              <a:t>一、 宏观环境分析</a:t>
            </a:r>
            <a:endParaRPr lang="en-US" altLang="zh-CN" dirty="0">
              <a:solidFill>
                <a:srgbClr val="0099CC"/>
              </a:solidFill>
            </a:endParaRPr>
          </a:p>
          <a:p>
            <a:r>
              <a:rPr lang="en-US" altLang="zh-CN" sz="2400" b="1" dirty="0"/>
              <a:t>(</a:t>
            </a:r>
            <a:r>
              <a:rPr lang="zh-CN" altLang="en-US" sz="2400" b="1" dirty="0"/>
              <a:t>一</a:t>
            </a:r>
            <a:r>
              <a:rPr lang="en-US" altLang="zh-CN" sz="2400" b="1" dirty="0"/>
              <a:t>)</a:t>
            </a:r>
            <a:r>
              <a:rPr lang="zh-CN" altLang="en-US" sz="2400" b="1" dirty="0"/>
              <a:t>政治法律因素 </a:t>
            </a:r>
            <a:endParaRPr lang="en-US" altLang="zh-CN" sz="2400" b="1" dirty="0"/>
          </a:p>
          <a:p>
            <a:r>
              <a:rPr lang="zh-CN" altLang="en-US" sz="2400" dirty="0"/>
              <a:t>政治法律因素的影响</a:t>
            </a:r>
            <a:r>
              <a:rPr lang="en-US" altLang="zh-CN" sz="2400" dirty="0"/>
              <a:t>,</a:t>
            </a:r>
            <a:r>
              <a:rPr lang="zh-CN" altLang="en-US" sz="2400" dirty="0"/>
              <a:t>主要表现在以下四方面</a:t>
            </a:r>
            <a:r>
              <a:rPr lang="en-US" altLang="zh-CN" sz="2400" dirty="0"/>
              <a:t>:</a:t>
            </a:r>
          </a:p>
          <a:p>
            <a:r>
              <a:rPr lang="en-US" altLang="zh-CN" sz="2400" dirty="0"/>
              <a:t>       </a:t>
            </a:r>
            <a:r>
              <a:rPr lang="en-US" altLang="zh-CN" sz="2000" dirty="0"/>
              <a:t>( </a:t>
            </a:r>
            <a:r>
              <a:rPr lang="zh-CN" altLang="en-US" sz="2000" dirty="0"/>
              <a:t>１</a:t>
            </a:r>
            <a:r>
              <a:rPr lang="en-US" altLang="zh-CN" sz="2000" dirty="0"/>
              <a:t>)</a:t>
            </a:r>
            <a:r>
              <a:rPr lang="zh-CN" altLang="en-US" sz="2000" dirty="0"/>
              <a:t>国家 </a:t>
            </a:r>
            <a:r>
              <a:rPr lang="en-US" altLang="zh-CN" sz="2000" dirty="0"/>
              <a:t>(</a:t>
            </a:r>
            <a:r>
              <a:rPr lang="zh-CN" altLang="en-US" sz="2000" dirty="0"/>
              <a:t>或地区</a:t>
            </a:r>
            <a:r>
              <a:rPr lang="en-US" altLang="zh-CN" sz="2000" dirty="0"/>
              <a:t>)</a:t>
            </a:r>
            <a:r>
              <a:rPr lang="zh-CN" altLang="en-US" sz="2000" dirty="0"/>
              <a:t>、政局变动对经营管理活动的影响</a:t>
            </a:r>
            <a:r>
              <a:rPr lang="en-US" altLang="zh-CN" sz="2000" dirty="0"/>
              <a:t>.</a:t>
            </a:r>
          </a:p>
          <a:p>
            <a:r>
              <a:rPr lang="en-US" altLang="zh-CN" sz="2000" dirty="0"/>
              <a:t>         ( </a:t>
            </a:r>
            <a:r>
              <a:rPr lang="zh-CN" altLang="en-US" sz="2000" dirty="0"/>
              <a:t>２</a:t>
            </a:r>
            <a:r>
              <a:rPr lang="en-US" altLang="zh-CN" sz="2000" dirty="0"/>
              <a:t>)</a:t>
            </a:r>
            <a:r>
              <a:rPr lang="zh-CN" altLang="en-US" sz="2000" dirty="0"/>
              <a:t>国家有关法律、法规对企业经营管理活动的制约</a:t>
            </a:r>
            <a:r>
              <a:rPr lang="en-US" altLang="zh-CN" sz="2000" dirty="0"/>
              <a:t>.</a:t>
            </a:r>
          </a:p>
          <a:p>
            <a:r>
              <a:rPr lang="en-US" altLang="zh-CN" sz="2000" dirty="0"/>
              <a:t>         ( </a:t>
            </a:r>
            <a:r>
              <a:rPr lang="zh-CN" altLang="en-US" sz="2000" dirty="0"/>
              <a:t>３</a:t>
            </a:r>
            <a:r>
              <a:rPr lang="en-US" altLang="zh-CN" sz="2000" dirty="0"/>
              <a:t>)</a:t>
            </a:r>
            <a:r>
              <a:rPr lang="zh-CN" altLang="en-US" sz="2000" dirty="0"/>
              <a:t>国家有关法律、法规也给不少企业带来经营管理机会</a:t>
            </a:r>
            <a:r>
              <a:rPr lang="en-US" altLang="zh-CN" sz="2000" dirty="0"/>
              <a:t>.</a:t>
            </a:r>
          </a:p>
          <a:p>
            <a:r>
              <a:rPr lang="en-US" altLang="zh-CN" sz="2000" dirty="0"/>
              <a:t>         ( </a:t>
            </a:r>
            <a:r>
              <a:rPr lang="zh-CN" altLang="en-US" sz="2000" dirty="0"/>
              <a:t>４</a:t>
            </a:r>
            <a:r>
              <a:rPr lang="en-US" altLang="zh-CN" sz="2000" dirty="0"/>
              <a:t>)</a:t>
            </a:r>
            <a:r>
              <a:rPr lang="zh-CN" altLang="en-US" sz="2000" dirty="0"/>
              <a:t>国家有关政策对企业经营管理活动的影响</a:t>
            </a:r>
            <a:r>
              <a:rPr lang="en-US" altLang="zh-CN" sz="2000" dirty="0"/>
              <a:t>.</a:t>
            </a:r>
          </a:p>
          <a:p>
            <a:endParaRPr lang="zh-CN" altLang="en-US" sz="2400" dirty="0"/>
          </a:p>
        </p:txBody>
      </p:sp>
    </p:spTree>
    <p:extLst>
      <p:ext uri="{BB962C8B-B14F-4D97-AF65-F5344CB8AC3E}">
        <p14:creationId xmlns:p14="http://schemas.microsoft.com/office/powerpoint/2010/main" val="7398842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39EB504-401A-45CB-8146-F06B4DCD5918}"/>
              </a:ext>
            </a:extLst>
          </p:cNvPr>
          <p:cNvSpPr>
            <a:spLocks noGrp="1"/>
          </p:cNvSpPr>
          <p:nvPr>
            <p:ph type="title"/>
          </p:nvPr>
        </p:nvSpPr>
        <p:spPr/>
        <p:txBody>
          <a:bodyPr>
            <a:normAutofit/>
          </a:bodyPr>
          <a:lstStyle/>
          <a:p>
            <a:r>
              <a:rPr lang="en-US" altLang="zh-CN" sz="2400" b="1" dirty="0">
                <a:solidFill>
                  <a:schemeClr val="tx1"/>
                </a:solidFill>
              </a:rPr>
              <a:t>(</a:t>
            </a:r>
            <a:r>
              <a:rPr lang="zh-CN" altLang="en-US" sz="2400" b="1" dirty="0">
                <a:solidFill>
                  <a:schemeClr val="tx1"/>
                </a:solidFill>
              </a:rPr>
              <a:t>二</a:t>
            </a:r>
            <a:r>
              <a:rPr lang="en-US" altLang="zh-CN" sz="2400" b="1" dirty="0">
                <a:solidFill>
                  <a:schemeClr val="tx1"/>
                </a:solidFill>
              </a:rPr>
              <a:t>)</a:t>
            </a:r>
            <a:r>
              <a:rPr lang="zh-CN" altLang="en-US" sz="2400" b="1" dirty="0">
                <a:solidFill>
                  <a:schemeClr val="tx1"/>
                </a:solidFill>
              </a:rPr>
              <a:t>经济环境因素</a:t>
            </a:r>
          </a:p>
        </p:txBody>
      </p:sp>
      <p:sp>
        <p:nvSpPr>
          <p:cNvPr id="3" name="内容占位符 2">
            <a:extLst>
              <a:ext uri="{FF2B5EF4-FFF2-40B4-BE49-F238E27FC236}">
                <a16:creationId xmlns:a16="http://schemas.microsoft.com/office/drawing/2014/main" xmlns="" id="{3E58B615-EA81-4FED-9839-19A127705120}"/>
              </a:ext>
            </a:extLst>
          </p:cNvPr>
          <p:cNvSpPr>
            <a:spLocks noGrp="1"/>
          </p:cNvSpPr>
          <p:nvPr>
            <p:ph idx="1"/>
          </p:nvPr>
        </p:nvSpPr>
        <p:spPr>
          <a:xfrm>
            <a:off x="1324432" y="1603392"/>
            <a:ext cx="10091288" cy="4476255"/>
          </a:xfrm>
        </p:spPr>
        <p:txBody>
          <a:bodyPr>
            <a:normAutofit/>
          </a:bodyPr>
          <a:lstStyle/>
          <a:p>
            <a:r>
              <a:rPr lang="zh-CN" altLang="en-US" dirty="0"/>
              <a:t>      １ 经济发展水平</a:t>
            </a:r>
            <a:endParaRPr lang="en-US" altLang="zh-CN" dirty="0"/>
          </a:p>
          <a:p>
            <a:r>
              <a:rPr lang="zh-CN" altLang="en-US" dirty="0"/>
              <a:t>      ２ 经济竞争力  </a:t>
            </a:r>
            <a:endParaRPr lang="en-US" altLang="zh-CN" dirty="0"/>
          </a:p>
          <a:p>
            <a:r>
              <a:rPr lang="zh-CN" altLang="en-US" dirty="0"/>
              <a:t>      ３ 经济体制 </a:t>
            </a:r>
            <a:endParaRPr lang="en-US" altLang="zh-CN" dirty="0"/>
          </a:p>
          <a:p>
            <a:r>
              <a:rPr lang="zh-CN" altLang="en-US" dirty="0"/>
              <a:t>      ４ 消费结构 </a:t>
            </a:r>
            <a:endParaRPr lang="en-US" altLang="zh-CN" dirty="0"/>
          </a:p>
          <a:p>
            <a:r>
              <a:rPr lang="zh-CN" altLang="en-US" dirty="0"/>
              <a:t>      ５ 社会收入分配 </a:t>
            </a:r>
            <a:endParaRPr lang="en-US" altLang="zh-CN" dirty="0"/>
          </a:p>
          <a:p>
            <a:r>
              <a:rPr lang="en-US" altLang="zh-CN" sz="2400" b="1" dirty="0"/>
              <a:t>(</a:t>
            </a:r>
            <a:r>
              <a:rPr lang="zh-CN" altLang="en-US" sz="2400" b="1" dirty="0"/>
              <a:t>三</a:t>
            </a:r>
            <a:r>
              <a:rPr lang="en-US" altLang="zh-CN" sz="2400" b="1" dirty="0"/>
              <a:t>)</a:t>
            </a:r>
            <a:r>
              <a:rPr lang="zh-CN" altLang="en-US" sz="2400" b="1" dirty="0"/>
              <a:t>社会文化环境因素 </a:t>
            </a:r>
            <a:endParaRPr lang="en-US" altLang="zh-CN" sz="2400" b="1" dirty="0"/>
          </a:p>
          <a:p>
            <a:r>
              <a:rPr lang="zh-CN" altLang="en-US" dirty="0"/>
              <a:t>      １ 传统文化</a:t>
            </a:r>
            <a:r>
              <a:rPr lang="en-US" altLang="zh-CN" dirty="0"/>
              <a:t>	</a:t>
            </a:r>
            <a:r>
              <a:rPr lang="zh-CN" altLang="en-US" dirty="0"/>
              <a:t>２亚文化</a:t>
            </a:r>
            <a:r>
              <a:rPr lang="en-US" altLang="zh-CN" dirty="0"/>
              <a:t>	</a:t>
            </a:r>
            <a:r>
              <a:rPr lang="zh-CN" altLang="en-US" dirty="0"/>
              <a:t>３价值观念</a:t>
            </a:r>
            <a:r>
              <a:rPr lang="en-US" altLang="zh-CN" dirty="0"/>
              <a:t>	    </a:t>
            </a:r>
            <a:r>
              <a:rPr lang="zh-CN" altLang="en-US" dirty="0"/>
              <a:t>４ 风俗习惯 </a:t>
            </a:r>
            <a:r>
              <a:rPr lang="en-US" altLang="zh-CN" dirty="0"/>
              <a:t>	</a:t>
            </a:r>
            <a:r>
              <a:rPr lang="zh-CN" altLang="en-US" dirty="0"/>
              <a:t>５ 宗教信仰  </a:t>
            </a:r>
          </a:p>
        </p:txBody>
      </p:sp>
    </p:spTree>
    <p:extLst>
      <p:ext uri="{BB962C8B-B14F-4D97-AF65-F5344CB8AC3E}">
        <p14:creationId xmlns:p14="http://schemas.microsoft.com/office/powerpoint/2010/main" val="34891406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C1C425AA-956F-4427-BC56-283481C7BCB5}"/>
              </a:ext>
            </a:extLst>
          </p:cNvPr>
          <p:cNvSpPr>
            <a:spLocks noGrp="1"/>
          </p:cNvSpPr>
          <p:nvPr>
            <p:ph idx="1"/>
          </p:nvPr>
        </p:nvSpPr>
        <p:spPr>
          <a:xfrm>
            <a:off x="1324432" y="555171"/>
            <a:ext cx="10034138" cy="5927272"/>
          </a:xfrm>
        </p:spPr>
        <p:txBody>
          <a:bodyPr>
            <a:normAutofit fontScale="92500" lnSpcReduction="20000"/>
          </a:bodyPr>
          <a:lstStyle/>
          <a:p>
            <a:r>
              <a:rPr lang="en-US" altLang="zh-CN" sz="2400" b="1" dirty="0"/>
              <a:t>(</a:t>
            </a:r>
            <a:r>
              <a:rPr lang="zh-CN" altLang="en-US" sz="2400" b="1" dirty="0"/>
              <a:t>四</a:t>
            </a:r>
            <a:r>
              <a:rPr lang="en-US" altLang="zh-CN" sz="2400" b="1" dirty="0"/>
              <a:t>)</a:t>
            </a:r>
            <a:r>
              <a:rPr lang="zh-CN" altLang="en-US" sz="2400" b="1" dirty="0"/>
              <a:t>科学技术环境因素</a:t>
            </a:r>
            <a:endParaRPr lang="en-US" altLang="zh-CN" sz="2400" b="1" dirty="0"/>
          </a:p>
          <a:p>
            <a:r>
              <a:rPr lang="en-US" altLang="zh-CN" dirty="0"/>
              <a:t>        ( </a:t>
            </a:r>
            <a:r>
              <a:rPr lang="zh-CN" altLang="en-US" dirty="0"/>
              <a:t>１</a:t>
            </a:r>
            <a:r>
              <a:rPr lang="en-US" altLang="zh-CN" dirty="0"/>
              <a:t>)</a:t>
            </a:r>
            <a:r>
              <a:rPr lang="zh-CN" altLang="en-US" dirty="0"/>
              <a:t>新技术引起经济结构的变化</a:t>
            </a:r>
            <a:r>
              <a:rPr lang="en-US" altLang="zh-CN" dirty="0"/>
              <a:t>,</a:t>
            </a:r>
            <a:r>
              <a:rPr lang="zh-CN" altLang="en-US" dirty="0"/>
              <a:t>为某些企业提供了新的机会</a:t>
            </a:r>
            <a:r>
              <a:rPr lang="en-US" altLang="zh-CN" dirty="0"/>
              <a:t>.</a:t>
            </a:r>
          </a:p>
          <a:p>
            <a:r>
              <a:rPr lang="en-US" altLang="zh-CN" dirty="0"/>
              <a:t>        ( </a:t>
            </a:r>
            <a:r>
              <a:rPr lang="zh-CN" altLang="en-US" dirty="0"/>
              <a:t>２</a:t>
            </a:r>
            <a:r>
              <a:rPr lang="en-US" altLang="zh-CN" dirty="0"/>
              <a:t>)</a:t>
            </a:r>
            <a:r>
              <a:rPr lang="zh-CN" altLang="en-US" dirty="0"/>
              <a:t>新技术革命使创新机会增多</a:t>
            </a:r>
            <a:r>
              <a:rPr lang="en-US" altLang="zh-CN" dirty="0"/>
              <a:t>.</a:t>
            </a:r>
          </a:p>
          <a:p>
            <a:r>
              <a:rPr lang="en-US" altLang="zh-CN" dirty="0"/>
              <a:t>        ( </a:t>
            </a:r>
            <a:r>
              <a:rPr lang="zh-CN" altLang="en-US" dirty="0"/>
              <a:t>３</a:t>
            </a:r>
            <a:r>
              <a:rPr lang="en-US" altLang="zh-CN" dirty="0"/>
              <a:t>)</a:t>
            </a:r>
            <a:r>
              <a:rPr lang="zh-CN" altLang="en-US" dirty="0"/>
              <a:t>新技术引起企业经营管理策略的变化</a:t>
            </a:r>
            <a:r>
              <a:rPr lang="en-US" altLang="zh-CN" dirty="0"/>
              <a:t>.</a:t>
            </a:r>
          </a:p>
          <a:p>
            <a:r>
              <a:rPr lang="en-US" altLang="zh-CN" dirty="0"/>
              <a:t>        ( </a:t>
            </a:r>
            <a:r>
              <a:rPr lang="zh-CN" altLang="en-US" dirty="0"/>
              <a:t>４</a:t>
            </a:r>
            <a:r>
              <a:rPr lang="en-US" altLang="zh-CN" dirty="0"/>
              <a:t>)</a:t>
            </a:r>
            <a:r>
              <a:rPr lang="zh-CN" altLang="en-US" dirty="0"/>
              <a:t>新技术有利于改善企业经营管理</a:t>
            </a:r>
            <a:r>
              <a:rPr lang="en-US" altLang="zh-CN" dirty="0"/>
              <a:t>,</a:t>
            </a:r>
            <a:r>
              <a:rPr lang="zh-CN" altLang="en-US" dirty="0"/>
              <a:t>提高工作效率</a:t>
            </a:r>
            <a:r>
              <a:rPr lang="en-US" altLang="zh-CN" dirty="0"/>
              <a:t>.</a:t>
            </a:r>
          </a:p>
          <a:p>
            <a:r>
              <a:rPr lang="en-US" altLang="zh-CN" sz="2400" b="1" dirty="0"/>
              <a:t>(</a:t>
            </a:r>
            <a:r>
              <a:rPr lang="zh-CN" altLang="en-US" sz="2400" b="1" dirty="0"/>
              <a:t>五</a:t>
            </a:r>
            <a:r>
              <a:rPr lang="en-US" altLang="zh-CN" sz="2400" b="1" dirty="0"/>
              <a:t>)</a:t>
            </a:r>
            <a:r>
              <a:rPr lang="zh-CN" altLang="en-US" sz="2400" b="1" dirty="0"/>
              <a:t>人口环境因素 </a:t>
            </a:r>
            <a:endParaRPr lang="en-US" altLang="zh-CN" sz="2400" b="1" dirty="0"/>
          </a:p>
          <a:p>
            <a:r>
              <a:rPr lang="zh-CN" altLang="en-US" dirty="0"/>
              <a:t>        １ 人口数量  </a:t>
            </a:r>
            <a:r>
              <a:rPr lang="en-US" altLang="zh-CN" dirty="0"/>
              <a:t>2 </a:t>
            </a:r>
            <a:r>
              <a:rPr lang="zh-CN" altLang="en-US" dirty="0"/>
              <a:t>人口分布    ３ 人口密度 ４ 人口结构   ５ 人口受教育程度 </a:t>
            </a:r>
            <a:endParaRPr lang="en-US" altLang="zh-CN" dirty="0"/>
          </a:p>
          <a:p>
            <a:r>
              <a:rPr lang="en-US" altLang="zh-CN" sz="2400" b="1" dirty="0"/>
              <a:t>(</a:t>
            </a:r>
            <a:r>
              <a:rPr lang="zh-CN" altLang="en-US" sz="2400" b="1" dirty="0"/>
              <a:t>六</a:t>
            </a:r>
            <a:r>
              <a:rPr lang="en-US" altLang="zh-CN" sz="2400" b="1" dirty="0"/>
              <a:t>)</a:t>
            </a:r>
            <a:r>
              <a:rPr lang="zh-CN" altLang="en-US" sz="2400" b="1" dirty="0"/>
              <a:t>自然环境因素 </a:t>
            </a:r>
            <a:endParaRPr lang="en-US" altLang="zh-CN" sz="2400" b="1" dirty="0"/>
          </a:p>
          <a:p>
            <a:r>
              <a:rPr lang="zh-CN" altLang="en-US" sz="2400" dirty="0"/>
              <a:t>       </a:t>
            </a:r>
            <a:r>
              <a:rPr lang="zh-CN" altLang="en-US" dirty="0"/>
              <a:t>１ 自然资源 </a:t>
            </a:r>
            <a:endParaRPr lang="en-US" altLang="zh-CN" dirty="0"/>
          </a:p>
          <a:p>
            <a:r>
              <a:rPr lang="zh-CN" altLang="en-US" dirty="0"/>
              <a:t>        ２ 地理交通环境</a:t>
            </a:r>
            <a:r>
              <a:rPr lang="zh-CN" altLang="en-US" sz="2400" b="1" dirty="0"/>
              <a:t> </a:t>
            </a:r>
            <a:endParaRPr lang="en-US" altLang="zh-CN" sz="2400" b="1" dirty="0"/>
          </a:p>
          <a:p>
            <a:r>
              <a:rPr lang="en-US" altLang="zh-CN" sz="2400" dirty="0"/>
              <a:t>       </a:t>
            </a:r>
            <a:r>
              <a:rPr lang="zh-CN" altLang="en-US" dirty="0"/>
              <a:t>交通地理环境对企业经营管理活动有如下五方面的影响</a:t>
            </a:r>
            <a:r>
              <a:rPr lang="en-US" altLang="zh-CN" dirty="0"/>
              <a:t>:</a:t>
            </a:r>
          </a:p>
          <a:p>
            <a:r>
              <a:rPr lang="en-US" altLang="zh-CN" dirty="0"/>
              <a:t>	①</a:t>
            </a:r>
            <a:r>
              <a:rPr lang="zh-CN" altLang="en-US" dirty="0"/>
              <a:t>影响商品流向</a:t>
            </a:r>
            <a:r>
              <a:rPr lang="en-US" altLang="zh-CN" dirty="0"/>
              <a:t>;②</a:t>
            </a:r>
            <a:r>
              <a:rPr lang="zh-CN" altLang="en-US" dirty="0"/>
              <a:t>影响商品流通速度</a:t>
            </a:r>
            <a:r>
              <a:rPr lang="en-US" altLang="zh-CN" dirty="0"/>
              <a:t>;③</a:t>
            </a:r>
            <a:r>
              <a:rPr lang="zh-CN" altLang="en-US" dirty="0"/>
              <a:t>影响竞争的态势</a:t>
            </a:r>
            <a:r>
              <a:rPr lang="en-US" altLang="zh-CN" dirty="0"/>
              <a:t>;④</a:t>
            </a:r>
            <a:r>
              <a:rPr lang="zh-CN" altLang="en-US" dirty="0"/>
              <a:t>影响市场信息的传递</a:t>
            </a:r>
            <a:r>
              <a:rPr lang="en-US" altLang="zh-CN" dirty="0"/>
              <a:t>;</a:t>
            </a:r>
          </a:p>
          <a:p>
            <a:r>
              <a:rPr lang="en-US" altLang="zh-CN" dirty="0"/>
              <a:t>	⑤</a:t>
            </a:r>
            <a:r>
              <a:rPr lang="zh-CN" altLang="en-US" dirty="0"/>
              <a:t>影响商品流通费用</a:t>
            </a:r>
            <a:r>
              <a:rPr lang="en-US" altLang="zh-CN" dirty="0"/>
              <a:t>.</a:t>
            </a:r>
          </a:p>
          <a:p>
            <a:endParaRPr lang="zh-CN" altLang="en-US" dirty="0"/>
          </a:p>
        </p:txBody>
      </p:sp>
    </p:spTree>
    <p:extLst>
      <p:ext uri="{BB962C8B-B14F-4D97-AF65-F5344CB8AC3E}">
        <p14:creationId xmlns:p14="http://schemas.microsoft.com/office/powerpoint/2010/main" val="16633097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7D7E4DB-CEEF-4D4B-814F-C64D8F5A9EEA}"/>
              </a:ext>
            </a:extLst>
          </p:cNvPr>
          <p:cNvSpPr>
            <a:spLocks noGrp="1"/>
          </p:cNvSpPr>
          <p:nvPr>
            <p:ph type="title"/>
          </p:nvPr>
        </p:nvSpPr>
        <p:spPr/>
        <p:txBody>
          <a:bodyPr/>
          <a:lstStyle/>
          <a:p>
            <a:r>
              <a:rPr lang="zh-CN" altLang="en-US" dirty="0"/>
              <a:t>二、 微观环境分析</a:t>
            </a:r>
          </a:p>
        </p:txBody>
      </p:sp>
      <p:sp>
        <p:nvSpPr>
          <p:cNvPr id="3" name="内容占位符 2">
            <a:extLst>
              <a:ext uri="{FF2B5EF4-FFF2-40B4-BE49-F238E27FC236}">
                <a16:creationId xmlns:a16="http://schemas.microsoft.com/office/drawing/2014/main" xmlns="" id="{D3630AA8-3577-445D-B490-F03856024B5D}"/>
              </a:ext>
            </a:extLst>
          </p:cNvPr>
          <p:cNvSpPr>
            <a:spLocks noGrp="1"/>
          </p:cNvSpPr>
          <p:nvPr>
            <p:ph idx="1"/>
          </p:nvPr>
        </p:nvSpPr>
        <p:spPr/>
        <p:txBody>
          <a:bodyPr>
            <a:normAutofit lnSpcReduction="10000"/>
          </a:bodyPr>
          <a:lstStyle/>
          <a:p>
            <a:r>
              <a:rPr lang="en-US" altLang="zh-CN" sz="2400" b="1" dirty="0"/>
              <a:t>(</a:t>
            </a:r>
            <a:r>
              <a:rPr lang="zh-CN" altLang="en-US" sz="2400" b="1" dirty="0"/>
              <a:t>一</a:t>
            </a:r>
            <a:r>
              <a:rPr lang="en-US" altLang="zh-CN" sz="2400" b="1" dirty="0"/>
              <a:t>)</a:t>
            </a:r>
            <a:r>
              <a:rPr lang="zh-CN" altLang="en-US" sz="2400" b="1" dirty="0"/>
              <a:t>企业内部因素 </a:t>
            </a:r>
            <a:endParaRPr lang="en-US" altLang="zh-CN" sz="2400" b="1" dirty="0"/>
          </a:p>
          <a:p>
            <a:r>
              <a:rPr lang="zh-CN" altLang="en-US" dirty="0"/>
              <a:t>       企业内部因素是指企业内部的物质、文化环境因素的总和</a:t>
            </a:r>
            <a:r>
              <a:rPr lang="en-US" altLang="zh-CN" dirty="0"/>
              <a:t>,</a:t>
            </a:r>
            <a:r>
              <a:rPr lang="zh-CN" altLang="en-US" dirty="0"/>
              <a:t>包括企业资源、企业生产 能力、企业文化等因素</a:t>
            </a:r>
            <a:r>
              <a:rPr lang="en-US" altLang="zh-CN" dirty="0"/>
              <a:t>.</a:t>
            </a:r>
            <a:r>
              <a:rPr lang="zh-CN" altLang="en-US" dirty="0"/>
              <a:t>企业内部因素分析的目的在于掌握企业历史和现状</a:t>
            </a:r>
            <a:r>
              <a:rPr lang="en-US" altLang="zh-CN" dirty="0"/>
              <a:t>,</a:t>
            </a:r>
            <a:r>
              <a:rPr lang="zh-CN" altLang="en-US" dirty="0"/>
              <a:t>明确企业的 优势和劣势</a:t>
            </a:r>
            <a:r>
              <a:rPr lang="en-US" altLang="zh-CN" dirty="0"/>
              <a:t>.</a:t>
            </a:r>
            <a:r>
              <a:rPr lang="zh-CN" altLang="en-US" dirty="0"/>
              <a:t>它有助于企业制定有针对性的战略</a:t>
            </a:r>
            <a:r>
              <a:rPr lang="en-US" altLang="zh-CN" dirty="0"/>
              <a:t>,</a:t>
            </a:r>
            <a:r>
              <a:rPr lang="zh-CN" altLang="en-US" dirty="0"/>
              <a:t>有效地利用自身资源</a:t>
            </a:r>
            <a:r>
              <a:rPr lang="en-US" altLang="zh-CN" dirty="0"/>
              <a:t>,</a:t>
            </a:r>
            <a:r>
              <a:rPr lang="zh-CN" altLang="en-US" dirty="0"/>
              <a:t>发挥企业的优 势</a:t>
            </a:r>
            <a:r>
              <a:rPr lang="en-US" altLang="zh-CN" dirty="0"/>
              <a:t>;</a:t>
            </a:r>
            <a:r>
              <a:rPr lang="zh-CN" altLang="en-US" dirty="0"/>
              <a:t>同时避开企业的劣势</a:t>
            </a:r>
            <a:r>
              <a:rPr lang="en-US" altLang="zh-CN" dirty="0"/>
              <a:t>,</a:t>
            </a:r>
            <a:r>
              <a:rPr lang="zh-CN" altLang="en-US" dirty="0"/>
              <a:t>或采取积极的态度改进企业劣势</a:t>
            </a:r>
            <a:r>
              <a:rPr lang="en-US" altLang="zh-CN" dirty="0"/>
              <a:t>. </a:t>
            </a:r>
          </a:p>
          <a:p>
            <a:r>
              <a:rPr lang="en-US" altLang="zh-CN" sz="2400" b="1" dirty="0"/>
              <a:t>(</a:t>
            </a:r>
            <a:r>
              <a:rPr lang="zh-CN" altLang="en-US" sz="2400" b="1" dirty="0"/>
              <a:t>二</a:t>
            </a:r>
            <a:r>
              <a:rPr lang="en-US" altLang="zh-CN" sz="2400" b="1" dirty="0"/>
              <a:t>)</a:t>
            </a:r>
            <a:r>
              <a:rPr lang="zh-CN" altLang="en-US" sz="2400" b="1" dirty="0"/>
              <a:t>企业外部因素</a:t>
            </a:r>
            <a:endParaRPr lang="en-US" altLang="zh-CN" sz="2400" b="1" dirty="0"/>
          </a:p>
          <a:p>
            <a:r>
              <a:rPr lang="en-US" altLang="zh-CN" dirty="0"/>
              <a:t>	</a:t>
            </a:r>
            <a:r>
              <a:rPr lang="zh-CN" altLang="en-US" dirty="0"/>
              <a:t>１ 供应商因素 </a:t>
            </a:r>
          </a:p>
          <a:p>
            <a:r>
              <a:rPr lang="en-US" altLang="zh-CN" dirty="0"/>
              <a:t>	</a:t>
            </a:r>
            <a:r>
              <a:rPr lang="zh-CN" altLang="en-US" dirty="0"/>
              <a:t>２ 营销中介因素 </a:t>
            </a:r>
            <a:endParaRPr lang="en-US" altLang="zh-CN" dirty="0"/>
          </a:p>
          <a:p>
            <a:r>
              <a:rPr lang="en-US" altLang="zh-CN" dirty="0"/>
              <a:t>	</a:t>
            </a:r>
            <a:r>
              <a:rPr lang="zh-CN" altLang="en-US" dirty="0"/>
              <a:t>３ 竞争对手因素</a:t>
            </a:r>
            <a:endParaRPr lang="en-US" altLang="zh-CN" dirty="0"/>
          </a:p>
          <a:p>
            <a:r>
              <a:rPr lang="en-US" altLang="zh-CN" dirty="0"/>
              <a:t>	</a:t>
            </a:r>
            <a:r>
              <a:rPr lang="zh-CN" altLang="en-US" dirty="0"/>
              <a:t>４ 社会公众因素  </a:t>
            </a:r>
          </a:p>
        </p:txBody>
      </p:sp>
    </p:spTree>
    <p:extLst>
      <p:ext uri="{BB962C8B-B14F-4D97-AF65-F5344CB8AC3E}">
        <p14:creationId xmlns:p14="http://schemas.microsoft.com/office/powerpoint/2010/main" val="32384009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A8AD573-0974-412F-A020-029CF0C78F4C}"/>
              </a:ext>
            </a:extLst>
          </p:cNvPr>
          <p:cNvSpPr>
            <a:spLocks noGrp="1"/>
          </p:cNvSpPr>
          <p:nvPr>
            <p:ph type="title"/>
          </p:nvPr>
        </p:nvSpPr>
        <p:spPr>
          <a:xfrm>
            <a:off x="1324431" y="556808"/>
            <a:ext cx="10134151" cy="796011"/>
          </a:xfrm>
        </p:spPr>
        <p:txBody>
          <a:bodyPr/>
          <a:lstStyle/>
          <a:p>
            <a:r>
              <a:rPr lang="zh-CN" altLang="en-US" dirty="0"/>
              <a:t>三、 环境分析方法</a:t>
            </a:r>
          </a:p>
        </p:txBody>
      </p:sp>
      <p:sp>
        <p:nvSpPr>
          <p:cNvPr id="3" name="内容占位符 2">
            <a:extLst>
              <a:ext uri="{FF2B5EF4-FFF2-40B4-BE49-F238E27FC236}">
                <a16:creationId xmlns:a16="http://schemas.microsoft.com/office/drawing/2014/main" xmlns="" id="{6812EB39-BD5D-4366-972A-093B4933A823}"/>
              </a:ext>
            </a:extLst>
          </p:cNvPr>
          <p:cNvSpPr>
            <a:spLocks noGrp="1"/>
          </p:cNvSpPr>
          <p:nvPr>
            <p:ph idx="1"/>
          </p:nvPr>
        </p:nvSpPr>
        <p:spPr>
          <a:xfrm>
            <a:off x="1324431" y="1255030"/>
            <a:ext cx="9046789" cy="4476255"/>
          </a:xfrm>
        </p:spPr>
        <p:txBody>
          <a:bodyPr>
            <a:normAutofit/>
          </a:bodyPr>
          <a:lstStyle/>
          <a:p>
            <a:r>
              <a:rPr lang="en-US" altLang="zh-CN" sz="2400" b="1" dirty="0"/>
              <a:t>(</a:t>
            </a:r>
            <a:r>
              <a:rPr lang="zh-CN" altLang="en-US" sz="2400" b="1" dirty="0"/>
              <a:t>一</a:t>
            </a:r>
            <a:r>
              <a:rPr lang="en-US" altLang="zh-CN" sz="2400" b="1" dirty="0"/>
              <a:t>)PEST</a:t>
            </a:r>
            <a:r>
              <a:rPr lang="zh-CN" altLang="en-US" sz="2400" b="1" dirty="0"/>
              <a:t>分析方法 </a:t>
            </a:r>
            <a:endParaRPr lang="en-US" altLang="zh-CN" sz="2400" b="1" dirty="0"/>
          </a:p>
          <a:p>
            <a:r>
              <a:rPr lang="en-US" altLang="zh-CN" dirty="0"/>
              <a:t>        PEST</a:t>
            </a:r>
            <a:r>
              <a:rPr lang="zh-CN" altLang="en-US" dirty="0"/>
              <a:t>分析是指宏观环境分析</a:t>
            </a:r>
            <a:r>
              <a:rPr lang="en-US" altLang="zh-CN" dirty="0"/>
              <a:t>,</a:t>
            </a:r>
            <a:r>
              <a:rPr lang="zh-CN" altLang="en-US" dirty="0"/>
              <a:t>通常用于企业外部环境分析</a:t>
            </a:r>
            <a:r>
              <a:rPr lang="en-US" altLang="zh-CN" dirty="0"/>
              <a:t>.</a:t>
            </a:r>
          </a:p>
          <a:p>
            <a:endParaRPr lang="en-US" altLang="zh-CN" dirty="0"/>
          </a:p>
          <a:p>
            <a:endParaRPr lang="zh-CN" altLang="en-US" dirty="0"/>
          </a:p>
        </p:txBody>
      </p:sp>
      <p:pic>
        <p:nvPicPr>
          <p:cNvPr id="5" name="图片 4">
            <a:extLst>
              <a:ext uri="{FF2B5EF4-FFF2-40B4-BE49-F238E27FC236}">
                <a16:creationId xmlns:a16="http://schemas.microsoft.com/office/drawing/2014/main" xmlns="" id="{3702B005-B681-427A-974A-8549C51BC016}"/>
              </a:ext>
            </a:extLst>
          </p:cNvPr>
          <p:cNvPicPr>
            <a:picLocks noChangeAspect="1"/>
          </p:cNvPicPr>
          <p:nvPr/>
        </p:nvPicPr>
        <p:blipFill rotWithShape="1">
          <a:blip r:embed="rId2">
            <a:extLst>
              <a:ext uri="{28A0092B-C50C-407E-A947-70E740481C1C}">
                <a14:useLocalDpi xmlns:a14="http://schemas.microsoft.com/office/drawing/2010/main" val="0"/>
              </a:ext>
            </a:extLst>
          </a:blip>
          <a:srcRect t="1482"/>
          <a:stretch/>
        </p:blipFill>
        <p:spPr>
          <a:xfrm>
            <a:off x="2454036" y="2302167"/>
            <a:ext cx="5561905" cy="3884449"/>
          </a:xfrm>
          <a:prstGeom prst="rect">
            <a:avLst/>
          </a:prstGeom>
        </p:spPr>
      </p:pic>
      <p:sp>
        <p:nvSpPr>
          <p:cNvPr id="6" name="矩形 5">
            <a:extLst>
              <a:ext uri="{FF2B5EF4-FFF2-40B4-BE49-F238E27FC236}">
                <a16:creationId xmlns:a16="http://schemas.microsoft.com/office/drawing/2014/main" xmlns="" id="{F82830BA-D70B-4502-9C29-5839A8DDB77A}"/>
              </a:ext>
            </a:extLst>
          </p:cNvPr>
          <p:cNvSpPr/>
          <p:nvPr/>
        </p:nvSpPr>
        <p:spPr>
          <a:xfrm>
            <a:off x="3365619" y="6198674"/>
            <a:ext cx="3449983" cy="461665"/>
          </a:xfrm>
          <a:prstGeom prst="rect">
            <a:avLst/>
          </a:prstGeom>
        </p:spPr>
        <p:txBody>
          <a:bodyPr wrap="none">
            <a:spAutoFit/>
          </a:bodyPr>
          <a:lstStyle/>
          <a:p>
            <a:r>
              <a:rPr lang="zh-CN" altLang="en-US" dirty="0">
                <a:solidFill>
                  <a:srgbClr val="0099CC"/>
                </a:solidFill>
                <a:latin typeface="+mj-ea"/>
                <a:ea typeface="+mj-ea"/>
              </a:rPr>
              <a:t>图１ ４　PEST分析方法</a:t>
            </a:r>
          </a:p>
        </p:txBody>
      </p:sp>
    </p:spTree>
    <p:extLst>
      <p:ext uri="{BB962C8B-B14F-4D97-AF65-F5344CB8AC3E}">
        <p14:creationId xmlns:p14="http://schemas.microsoft.com/office/powerpoint/2010/main" val="11516838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6AC65D95-238F-430E-A714-0289707B7C32}"/>
              </a:ext>
            </a:extLst>
          </p:cNvPr>
          <p:cNvSpPr>
            <a:spLocks noGrp="1"/>
          </p:cNvSpPr>
          <p:nvPr>
            <p:ph idx="1"/>
          </p:nvPr>
        </p:nvSpPr>
        <p:spPr/>
        <p:txBody>
          <a:bodyPr>
            <a:normAutofit/>
          </a:bodyPr>
          <a:lstStyle/>
          <a:p>
            <a:r>
              <a:rPr lang="en-US" altLang="zh-CN" sz="2400" b="1" dirty="0"/>
              <a:t>(</a:t>
            </a:r>
            <a:r>
              <a:rPr lang="zh-CN" altLang="en-US" sz="2400" b="1" dirty="0"/>
              <a:t>二</a:t>
            </a:r>
            <a:r>
              <a:rPr lang="en-US" altLang="zh-CN" sz="2400" b="1" dirty="0"/>
              <a:t>)SWOT</a:t>
            </a:r>
            <a:r>
              <a:rPr lang="zh-CN" altLang="en-US" sz="2400" b="1" dirty="0"/>
              <a:t>分析方法 </a:t>
            </a:r>
            <a:endParaRPr lang="en-US" altLang="zh-CN" sz="2400" b="1" dirty="0"/>
          </a:p>
          <a:p>
            <a:r>
              <a:rPr lang="en-US" altLang="zh-CN" dirty="0"/>
              <a:t>        SWOT</a:t>
            </a:r>
            <a:r>
              <a:rPr lang="zh-CN" altLang="en-US" dirty="0"/>
              <a:t>分析法常常被用于制定组织发展战略和分析竞争对手情况</a:t>
            </a:r>
            <a:r>
              <a:rPr lang="en-US" altLang="zh-CN" dirty="0"/>
              <a:t>.</a:t>
            </a:r>
            <a:r>
              <a:rPr lang="zh-CN" altLang="en-US" dirty="0"/>
              <a:t>在战略分析中</a:t>
            </a:r>
            <a:r>
              <a:rPr lang="en-US" altLang="zh-CN" dirty="0"/>
              <a:t>, </a:t>
            </a:r>
            <a:r>
              <a:rPr lang="zh-CN" altLang="en-US" dirty="0"/>
              <a:t>它是最常用的方法之一</a:t>
            </a:r>
            <a:r>
              <a:rPr lang="en-US" altLang="zh-CN" dirty="0"/>
              <a:t>.</a:t>
            </a:r>
            <a:r>
              <a:rPr lang="zh-CN" altLang="en-US" dirty="0"/>
              <a:t>进行</a:t>
            </a:r>
            <a:r>
              <a:rPr lang="en-US" altLang="zh-CN" dirty="0"/>
              <a:t>SWOT</a:t>
            </a:r>
            <a:r>
              <a:rPr lang="zh-CN" altLang="en-US" dirty="0"/>
              <a:t>分析时</a:t>
            </a:r>
            <a:r>
              <a:rPr lang="en-US" altLang="zh-CN" dirty="0"/>
              <a:t>,</a:t>
            </a:r>
            <a:r>
              <a:rPr lang="zh-CN" altLang="en-US" dirty="0"/>
              <a:t>主要有以下三个方面的内容</a:t>
            </a:r>
            <a:r>
              <a:rPr lang="en-US" altLang="zh-CN" dirty="0"/>
              <a:t>: </a:t>
            </a:r>
          </a:p>
          <a:p>
            <a:r>
              <a:rPr lang="en-US" altLang="zh-CN" dirty="0"/>
              <a:t>       ( </a:t>
            </a:r>
            <a:r>
              <a:rPr lang="zh-CN" altLang="en-US" dirty="0"/>
              <a:t>１</a:t>
            </a:r>
            <a:r>
              <a:rPr lang="en-US" altLang="zh-CN" dirty="0"/>
              <a:t>)</a:t>
            </a:r>
            <a:r>
              <a:rPr lang="zh-CN" altLang="en-US" dirty="0"/>
              <a:t>分析环境因素</a:t>
            </a:r>
            <a:r>
              <a:rPr lang="en-US" altLang="zh-CN" dirty="0"/>
              <a:t>.</a:t>
            </a:r>
          </a:p>
          <a:p>
            <a:r>
              <a:rPr lang="en-US" altLang="zh-CN" dirty="0"/>
              <a:t>       ( </a:t>
            </a:r>
            <a:r>
              <a:rPr lang="zh-CN" altLang="en-US" dirty="0"/>
              <a:t>２</a:t>
            </a:r>
            <a:r>
              <a:rPr lang="en-US" altLang="zh-CN" dirty="0"/>
              <a:t>)</a:t>
            </a:r>
            <a:r>
              <a:rPr lang="zh-CN" altLang="en-US" dirty="0"/>
              <a:t>构造</a:t>
            </a:r>
            <a:r>
              <a:rPr lang="en-US" altLang="zh-CN" dirty="0"/>
              <a:t>SWOT</a:t>
            </a:r>
            <a:r>
              <a:rPr lang="zh-CN" altLang="en-US" dirty="0"/>
              <a:t>矩阵</a:t>
            </a:r>
            <a:endParaRPr lang="en-US" altLang="zh-CN" dirty="0"/>
          </a:p>
          <a:p>
            <a:r>
              <a:rPr lang="en-US" altLang="zh-CN" dirty="0"/>
              <a:t>       ( </a:t>
            </a:r>
            <a:r>
              <a:rPr lang="zh-CN" altLang="en-US" dirty="0"/>
              <a:t>３</a:t>
            </a:r>
            <a:r>
              <a:rPr lang="en-US" altLang="zh-CN" dirty="0"/>
              <a:t>)</a:t>
            </a:r>
            <a:r>
              <a:rPr lang="zh-CN" altLang="en-US" dirty="0"/>
              <a:t>制订行动计划</a:t>
            </a:r>
            <a:r>
              <a:rPr lang="en-US" altLang="zh-CN" dirty="0"/>
              <a:t>.</a:t>
            </a:r>
            <a:endParaRPr lang="zh-CN" altLang="en-US" sz="2400" b="1" dirty="0"/>
          </a:p>
        </p:txBody>
      </p:sp>
    </p:spTree>
    <p:extLst>
      <p:ext uri="{BB962C8B-B14F-4D97-AF65-F5344CB8AC3E}">
        <p14:creationId xmlns:p14="http://schemas.microsoft.com/office/powerpoint/2010/main" val="30534349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541BDD9-B732-43D0-B3A7-5FC231413F6A}"/>
              </a:ext>
            </a:extLst>
          </p:cNvPr>
          <p:cNvSpPr>
            <a:spLocks noGrp="1"/>
          </p:cNvSpPr>
          <p:nvPr>
            <p:ph type="title"/>
          </p:nvPr>
        </p:nvSpPr>
        <p:spPr/>
        <p:txBody>
          <a:bodyPr/>
          <a:lstStyle/>
          <a:p>
            <a:r>
              <a:rPr lang="zh-CN" altLang="en-US" dirty="0" smtClean="0"/>
              <a:t>谢谢！</a:t>
            </a:r>
            <a:endParaRPr lang="zh-CN" altLang="en-US" dirty="0"/>
          </a:p>
        </p:txBody>
      </p:sp>
    </p:spTree>
    <p:extLst>
      <p:ext uri="{BB962C8B-B14F-4D97-AF65-F5344CB8AC3E}">
        <p14:creationId xmlns:p14="http://schemas.microsoft.com/office/powerpoint/2010/main" val="14958835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46635A9F-3E7F-4789-A667-51C662123072}"/>
              </a:ext>
            </a:extLst>
          </p:cNvPr>
          <p:cNvSpPr/>
          <p:nvPr/>
        </p:nvSpPr>
        <p:spPr>
          <a:xfrm>
            <a:off x="2202894" y="1285760"/>
            <a:ext cx="4185761" cy="461665"/>
          </a:xfrm>
          <a:prstGeom prst="rect">
            <a:avLst/>
          </a:prstGeom>
        </p:spPr>
        <p:txBody>
          <a:bodyPr wrap="none">
            <a:spAutoFit/>
          </a:bodyPr>
          <a:lstStyle/>
          <a:p>
            <a:r>
              <a:rPr lang="zh-CN" altLang="en-US" dirty="0">
                <a:latin typeface="+mj-ea"/>
                <a:ea typeface="+mj-ea"/>
              </a:rPr>
              <a:t>第一节　领导理论的基本问题</a:t>
            </a:r>
          </a:p>
        </p:txBody>
      </p:sp>
      <p:sp>
        <p:nvSpPr>
          <p:cNvPr id="6" name="矩形 5">
            <a:extLst>
              <a:ext uri="{FF2B5EF4-FFF2-40B4-BE49-F238E27FC236}">
                <a16:creationId xmlns:a16="http://schemas.microsoft.com/office/drawing/2014/main" xmlns="" id="{D23BDD95-FA33-4FF6-9AC9-6134737CACE8}"/>
              </a:ext>
            </a:extLst>
          </p:cNvPr>
          <p:cNvSpPr/>
          <p:nvPr/>
        </p:nvSpPr>
        <p:spPr>
          <a:xfrm>
            <a:off x="2202894" y="1996897"/>
            <a:ext cx="4562467" cy="461665"/>
          </a:xfrm>
          <a:prstGeom prst="rect">
            <a:avLst/>
          </a:prstGeom>
        </p:spPr>
        <p:txBody>
          <a:bodyPr wrap="none">
            <a:spAutoFit/>
          </a:bodyPr>
          <a:lstStyle/>
          <a:p>
            <a:r>
              <a:rPr lang="zh-CN" altLang="en-US" dirty="0">
                <a:latin typeface="+mj-ea"/>
                <a:ea typeface="+mj-ea"/>
              </a:rPr>
              <a:t>第二节　管理理论的产生与发展 </a:t>
            </a:r>
          </a:p>
        </p:txBody>
      </p:sp>
      <p:sp>
        <p:nvSpPr>
          <p:cNvPr id="8" name="矩形 7">
            <a:extLst>
              <a:ext uri="{FF2B5EF4-FFF2-40B4-BE49-F238E27FC236}">
                <a16:creationId xmlns:a16="http://schemas.microsoft.com/office/drawing/2014/main" xmlns="" id="{8AE86344-ABD0-4BA0-92B3-DE149DCC1F05}"/>
              </a:ext>
            </a:extLst>
          </p:cNvPr>
          <p:cNvSpPr/>
          <p:nvPr/>
        </p:nvSpPr>
        <p:spPr>
          <a:xfrm>
            <a:off x="2196813" y="2708034"/>
            <a:ext cx="3877985" cy="461665"/>
          </a:xfrm>
          <a:prstGeom prst="rect">
            <a:avLst/>
          </a:prstGeom>
        </p:spPr>
        <p:txBody>
          <a:bodyPr wrap="none">
            <a:spAutoFit/>
          </a:bodyPr>
          <a:lstStyle/>
          <a:p>
            <a:r>
              <a:rPr lang="zh-CN" altLang="en-US" dirty="0">
                <a:latin typeface="+mj-ea"/>
                <a:ea typeface="+mj-ea"/>
              </a:rPr>
              <a:t>第三节　组织管理环境研究</a:t>
            </a:r>
          </a:p>
        </p:txBody>
      </p:sp>
      <p:sp>
        <p:nvSpPr>
          <p:cNvPr id="10" name="矩形 9">
            <a:extLst>
              <a:ext uri="{FF2B5EF4-FFF2-40B4-BE49-F238E27FC236}">
                <a16:creationId xmlns:a16="http://schemas.microsoft.com/office/drawing/2014/main" xmlns="" id="{7CC0B690-B080-4CCF-9264-19EE94C8E182}"/>
              </a:ext>
            </a:extLst>
          </p:cNvPr>
          <p:cNvSpPr/>
          <p:nvPr/>
        </p:nvSpPr>
        <p:spPr>
          <a:xfrm>
            <a:off x="1200151" y="3802529"/>
            <a:ext cx="9958388" cy="2000548"/>
          </a:xfrm>
          <a:prstGeom prst="rect">
            <a:avLst/>
          </a:prstGeom>
        </p:spPr>
        <p:txBody>
          <a:bodyPr wrap="square">
            <a:spAutoFit/>
          </a:bodyPr>
          <a:lstStyle/>
          <a:p>
            <a:r>
              <a:rPr lang="zh-CN" altLang="en-US" sz="2800" dirty="0">
                <a:solidFill>
                  <a:srgbClr val="0099CC"/>
                </a:solidFill>
                <a:latin typeface="+mj-ea"/>
                <a:ea typeface="+mj-ea"/>
              </a:rPr>
              <a:t>学习目标</a:t>
            </a:r>
            <a:endParaRPr lang="en-US" altLang="zh-CN" sz="2800" dirty="0">
              <a:solidFill>
                <a:srgbClr val="0099CC"/>
              </a:solidFill>
              <a:latin typeface="+mj-ea"/>
              <a:ea typeface="+mj-ea"/>
            </a:endParaRPr>
          </a:p>
          <a:p>
            <a:endParaRPr lang="en-US" altLang="zh-CN" dirty="0">
              <a:latin typeface="+mj-ea"/>
              <a:ea typeface="+mj-ea"/>
            </a:endParaRPr>
          </a:p>
          <a:p>
            <a:r>
              <a:rPr lang="en-US" altLang="zh-CN" dirty="0">
                <a:latin typeface="+mj-ea"/>
                <a:ea typeface="+mj-ea"/>
              </a:rPr>
              <a:t>      </a:t>
            </a:r>
            <a:r>
              <a:rPr lang="zh-CN" altLang="en-US" dirty="0">
                <a:latin typeface="+mj-ea"/>
                <a:ea typeface="+mj-ea"/>
              </a:rPr>
              <a:t> 理解掌握管理的含义、管理的各项职能、管理的基本特征,熟悉管理者的角色 及应具备的技能,了解管理学产生与发展的历史,熟悉管理的宏观环境和微观环境的具体 内容及研究方法. </a:t>
            </a:r>
          </a:p>
        </p:txBody>
      </p:sp>
    </p:spTree>
    <p:extLst>
      <p:ext uri="{BB962C8B-B14F-4D97-AF65-F5344CB8AC3E}">
        <p14:creationId xmlns:p14="http://schemas.microsoft.com/office/powerpoint/2010/main" val="29885408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5DB0DE8-E289-49EA-A845-57DA8B75CEC3}"/>
              </a:ext>
            </a:extLst>
          </p:cNvPr>
          <p:cNvSpPr>
            <a:spLocks noGrp="1"/>
          </p:cNvSpPr>
          <p:nvPr>
            <p:ph type="title"/>
          </p:nvPr>
        </p:nvSpPr>
        <p:spPr/>
        <p:txBody>
          <a:bodyPr/>
          <a:lstStyle/>
          <a:p>
            <a:r>
              <a:rPr lang="zh-CN" altLang="en-US" dirty="0"/>
              <a:t>第一节　管理学的基本问题　</a:t>
            </a:r>
          </a:p>
        </p:txBody>
      </p:sp>
      <p:sp>
        <p:nvSpPr>
          <p:cNvPr id="3" name="内容占位符 2">
            <a:extLst>
              <a:ext uri="{FF2B5EF4-FFF2-40B4-BE49-F238E27FC236}">
                <a16:creationId xmlns:a16="http://schemas.microsoft.com/office/drawing/2014/main" xmlns="" id="{DAE93323-1D7F-432E-BED8-1834F5C23037}"/>
              </a:ext>
            </a:extLst>
          </p:cNvPr>
          <p:cNvSpPr>
            <a:spLocks noGrp="1"/>
          </p:cNvSpPr>
          <p:nvPr>
            <p:ph idx="1"/>
          </p:nvPr>
        </p:nvSpPr>
        <p:spPr>
          <a:noFill/>
        </p:spPr>
        <p:txBody>
          <a:bodyPr>
            <a:normAutofit/>
          </a:bodyPr>
          <a:lstStyle/>
          <a:p>
            <a:r>
              <a:rPr lang="zh-CN" altLang="en-US" dirty="0"/>
              <a:t> </a:t>
            </a:r>
            <a:r>
              <a:rPr lang="en-US" altLang="zh-CN" dirty="0"/>
              <a:t> </a:t>
            </a:r>
            <a:r>
              <a:rPr lang="zh-CN" altLang="en-US" dirty="0">
                <a:solidFill>
                  <a:srgbClr val="0099CC"/>
                </a:solidFill>
              </a:rPr>
              <a:t>一、 管理的概念</a:t>
            </a:r>
            <a:r>
              <a:rPr lang="zh-CN" altLang="en-US" sz="2000" dirty="0"/>
              <a:t>　</a:t>
            </a:r>
          </a:p>
          <a:p>
            <a:r>
              <a:rPr lang="en-US" altLang="zh-CN" sz="2400" b="1" dirty="0"/>
              <a:t>(</a:t>
            </a:r>
            <a:r>
              <a:rPr lang="zh-CN" altLang="en-US" sz="2400" b="1" dirty="0"/>
              <a:t>一</a:t>
            </a:r>
            <a:r>
              <a:rPr lang="en-US" altLang="zh-CN" sz="2400" b="1" dirty="0"/>
              <a:t>)</a:t>
            </a:r>
            <a:r>
              <a:rPr lang="zh-CN" altLang="en-US" sz="2400" b="1" dirty="0"/>
              <a:t>管理的目的性</a:t>
            </a:r>
            <a:r>
              <a:rPr lang="en-US" altLang="zh-CN" sz="2400" b="1" dirty="0"/>
              <a:t>:</a:t>
            </a:r>
            <a:r>
              <a:rPr lang="zh-CN" altLang="en-US" sz="2400" b="1" dirty="0"/>
              <a:t>组织目标 </a:t>
            </a:r>
            <a:endParaRPr lang="en-US" altLang="zh-CN" sz="2400" b="1" dirty="0"/>
          </a:p>
          <a:p>
            <a:r>
              <a:rPr lang="en-US" altLang="zh-CN" sz="2000" dirty="0"/>
              <a:t>       </a:t>
            </a:r>
            <a:r>
              <a:rPr lang="zh-CN" altLang="en-US" sz="2000" dirty="0"/>
              <a:t>任何管理活动都是有一定目的的</a:t>
            </a:r>
            <a:r>
              <a:rPr lang="en-US" altLang="zh-CN" sz="2000" dirty="0"/>
              <a:t>,</a:t>
            </a:r>
            <a:r>
              <a:rPr lang="zh-CN" altLang="en-US" sz="2000" dirty="0"/>
              <a:t>不存在无目的的管理活动</a:t>
            </a:r>
            <a:r>
              <a:rPr lang="en-US" altLang="zh-CN" sz="2000" dirty="0"/>
              <a:t>.</a:t>
            </a:r>
            <a:r>
              <a:rPr lang="zh-CN" altLang="en-US" sz="2000" dirty="0"/>
              <a:t>各个组织的性质不同</a:t>
            </a:r>
            <a:r>
              <a:rPr lang="en-US" altLang="zh-CN" sz="2000" dirty="0"/>
              <a:t>, </a:t>
            </a:r>
            <a:r>
              <a:rPr lang="zh-CN" altLang="en-US" sz="2000" dirty="0"/>
              <a:t>组织要实现的目标内容也不同</a:t>
            </a:r>
            <a:r>
              <a:rPr lang="en-US" altLang="zh-CN" sz="2000" dirty="0"/>
              <a:t>;</a:t>
            </a:r>
            <a:r>
              <a:rPr lang="zh-CN" altLang="en-US" sz="2000" dirty="0"/>
              <a:t>即使在同一组织内部</a:t>
            </a:r>
            <a:r>
              <a:rPr lang="en-US" altLang="zh-CN" sz="2000" dirty="0"/>
              <a:t>,</a:t>
            </a:r>
            <a:r>
              <a:rPr lang="zh-CN" altLang="en-US" sz="2000" dirty="0"/>
              <a:t>由于各部门所处的层级不同</a:t>
            </a:r>
            <a:r>
              <a:rPr lang="en-US" altLang="zh-CN" sz="2000" dirty="0"/>
              <a:t>,</a:t>
            </a:r>
            <a:r>
              <a:rPr lang="zh-CN" altLang="en-US" sz="2000" dirty="0"/>
              <a:t>实现 目标的要求也不同</a:t>
            </a:r>
            <a:r>
              <a:rPr lang="en-US" altLang="zh-CN" sz="2000" dirty="0"/>
              <a:t>.</a:t>
            </a:r>
            <a:r>
              <a:rPr lang="zh-CN" altLang="en-US" sz="2000" dirty="0"/>
              <a:t>总之</a:t>
            </a:r>
            <a:r>
              <a:rPr lang="en-US" altLang="zh-CN" sz="2000" dirty="0"/>
              <a:t>,</a:t>
            </a:r>
            <a:r>
              <a:rPr lang="zh-CN" altLang="en-US" sz="2000" dirty="0"/>
              <a:t>无论哪一个组织、哪一层级的组织的管理活动</a:t>
            </a:r>
            <a:r>
              <a:rPr lang="en-US" altLang="zh-CN" sz="2000" dirty="0"/>
              <a:t>,</a:t>
            </a:r>
            <a:r>
              <a:rPr lang="zh-CN" altLang="en-US" sz="2000" dirty="0"/>
              <a:t>都要实现一定 目标</a:t>
            </a:r>
            <a:r>
              <a:rPr lang="en-US" altLang="zh-CN" sz="2000" dirty="0"/>
              <a:t>.</a:t>
            </a:r>
            <a:r>
              <a:rPr lang="zh-CN" altLang="en-US" sz="2000" dirty="0"/>
              <a:t>组织的任务和目标是组织存在的依据</a:t>
            </a:r>
            <a:r>
              <a:rPr lang="en-US" altLang="zh-CN" sz="2000" dirty="0"/>
              <a:t>. </a:t>
            </a:r>
            <a:endParaRPr lang="zh-CN" altLang="en-US" sz="2000" dirty="0"/>
          </a:p>
        </p:txBody>
      </p:sp>
    </p:spTree>
    <p:extLst>
      <p:ext uri="{BB962C8B-B14F-4D97-AF65-F5344CB8AC3E}">
        <p14:creationId xmlns:p14="http://schemas.microsoft.com/office/powerpoint/2010/main" val="23159314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3B348CC-9AE7-4854-987A-FA273D660A80}"/>
              </a:ext>
            </a:extLst>
          </p:cNvPr>
          <p:cNvSpPr>
            <a:spLocks noGrp="1"/>
          </p:cNvSpPr>
          <p:nvPr>
            <p:ph idx="1"/>
          </p:nvPr>
        </p:nvSpPr>
        <p:spPr/>
        <p:txBody>
          <a:bodyPr/>
          <a:lstStyle/>
          <a:p>
            <a:r>
              <a:rPr lang="en-US" altLang="zh-CN" sz="2400" b="1" dirty="0"/>
              <a:t>(</a:t>
            </a:r>
            <a:r>
              <a:rPr lang="zh-CN" altLang="en-US" sz="2400" b="1" dirty="0"/>
              <a:t>二</a:t>
            </a:r>
            <a:r>
              <a:rPr lang="en-US" altLang="zh-CN" sz="2400" b="1" dirty="0"/>
              <a:t>)</a:t>
            </a:r>
            <a:r>
              <a:rPr lang="zh-CN" altLang="en-US" sz="2400" b="1" dirty="0"/>
              <a:t>管理的对象</a:t>
            </a:r>
            <a:r>
              <a:rPr lang="en-US" altLang="zh-CN" sz="2400" b="1" dirty="0"/>
              <a:t>:</a:t>
            </a:r>
            <a:r>
              <a:rPr lang="zh-CN" altLang="en-US" sz="2400" b="1" dirty="0"/>
              <a:t>人、财、物、时间、信息 </a:t>
            </a:r>
            <a:endParaRPr lang="en-US" altLang="zh-CN" sz="2400" b="1" dirty="0"/>
          </a:p>
          <a:p>
            <a:r>
              <a:rPr lang="en-US" altLang="zh-CN" dirty="0"/>
              <a:t>       </a:t>
            </a:r>
            <a:r>
              <a:rPr lang="zh-CN" altLang="en-US" dirty="0"/>
              <a:t>管理的对象是组织内的各种资源</a:t>
            </a:r>
            <a:r>
              <a:rPr lang="en-US" altLang="zh-CN" dirty="0"/>
              <a:t>,</a:t>
            </a:r>
            <a:r>
              <a:rPr lang="zh-CN" altLang="en-US" dirty="0"/>
              <a:t>由于各种组织性质不同</a:t>
            </a:r>
            <a:r>
              <a:rPr lang="en-US" altLang="zh-CN" dirty="0"/>
              <a:t>,</a:t>
            </a:r>
            <a:r>
              <a:rPr lang="zh-CN" altLang="en-US" dirty="0"/>
              <a:t>拥有的资源也不同</a:t>
            </a:r>
            <a:r>
              <a:rPr lang="en-US" altLang="zh-CN" dirty="0"/>
              <a:t>.</a:t>
            </a:r>
            <a:r>
              <a:rPr lang="zh-CN" altLang="en-US" dirty="0"/>
              <a:t>组织的资源可以概括为五个方面</a:t>
            </a:r>
            <a:r>
              <a:rPr lang="en-US" altLang="zh-CN" dirty="0"/>
              <a:t>,</a:t>
            </a:r>
            <a:r>
              <a:rPr lang="zh-CN" altLang="en-US" dirty="0"/>
              <a:t>即人、财、物、时间、信息</a:t>
            </a:r>
            <a:r>
              <a:rPr lang="en-US" altLang="zh-CN" dirty="0"/>
              <a:t>.</a:t>
            </a:r>
            <a:r>
              <a:rPr lang="zh-CN" altLang="en-US" dirty="0"/>
              <a:t>无论是哪种组织</a:t>
            </a:r>
            <a:r>
              <a:rPr lang="en-US" altLang="zh-CN" dirty="0"/>
              <a:t>,</a:t>
            </a:r>
            <a:r>
              <a:rPr lang="zh-CN" altLang="en-US" dirty="0"/>
              <a:t>都必须有人存在</a:t>
            </a:r>
            <a:r>
              <a:rPr lang="en-US" altLang="zh-CN" dirty="0"/>
              <a:t>,</a:t>
            </a:r>
            <a:r>
              <a:rPr lang="zh-CN" altLang="en-US" dirty="0"/>
              <a:t>都必须拥有一定的物质条件</a:t>
            </a:r>
            <a:r>
              <a:rPr lang="en-US" altLang="zh-CN" dirty="0"/>
              <a:t>,</a:t>
            </a:r>
            <a:r>
              <a:rPr lang="zh-CN" altLang="en-US" dirty="0"/>
              <a:t>都必须拥有一定的资金</a:t>
            </a:r>
            <a:r>
              <a:rPr lang="en-US" altLang="zh-CN" dirty="0"/>
              <a:t>,</a:t>
            </a:r>
            <a:r>
              <a:rPr lang="zh-CN" altLang="en-US" dirty="0"/>
              <a:t>都必须有时间进行管理活动</a:t>
            </a:r>
            <a:r>
              <a:rPr lang="en-US" altLang="zh-CN" dirty="0"/>
              <a:t>,</a:t>
            </a:r>
            <a:r>
              <a:rPr lang="zh-CN" altLang="en-US" dirty="0"/>
              <a:t>都必须有各种信息的来源渠道</a:t>
            </a:r>
            <a:r>
              <a:rPr lang="en-US" altLang="zh-CN" dirty="0"/>
              <a:t>,</a:t>
            </a:r>
            <a:r>
              <a:rPr lang="zh-CN" altLang="en-US" dirty="0"/>
              <a:t>与外界沟通</a:t>
            </a:r>
            <a:r>
              <a:rPr lang="en-US" altLang="zh-CN" dirty="0"/>
              <a:t>. </a:t>
            </a:r>
          </a:p>
          <a:p>
            <a:r>
              <a:rPr lang="en-US" altLang="zh-CN" sz="2400" b="1" dirty="0"/>
              <a:t>(</a:t>
            </a:r>
            <a:r>
              <a:rPr lang="zh-CN" altLang="en-US" sz="2400" b="1" dirty="0"/>
              <a:t>三</a:t>
            </a:r>
            <a:r>
              <a:rPr lang="en-US" altLang="zh-CN" sz="2400" b="1" dirty="0"/>
              <a:t>)</a:t>
            </a:r>
            <a:r>
              <a:rPr lang="zh-CN" altLang="en-US" sz="2400" b="1" dirty="0"/>
              <a:t>管理的载体</a:t>
            </a:r>
            <a:r>
              <a:rPr lang="en-US" altLang="zh-CN" sz="2400" b="1" dirty="0"/>
              <a:t>:</a:t>
            </a:r>
            <a:r>
              <a:rPr lang="zh-CN" altLang="en-US" sz="2400" b="1" dirty="0"/>
              <a:t>组织 </a:t>
            </a:r>
            <a:endParaRPr lang="en-US" altLang="zh-CN" sz="2400" b="1" dirty="0"/>
          </a:p>
          <a:p>
            <a:r>
              <a:rPr lang="en-US" altLang="zh-CN" dirty="0"/>
              <a:t>       </a:t>
            </a:r>
            <a:r>
              <a:rPr lang="zh-CN" altLang="en-US" dirty="0"/>
              <a:t>前面提到的各种资源</a:t>
            </a:r>
            <a:r>
              <a:rPr lang="en-US" altLang="zh-CN" dirty="0"/>
              <a:t>,</a:t>
            </a:r>
            <a:r>
              <a:rPr lang="zh-CN" altLang="en-US" dirty="0"/>
              <a:t>都是在一定组织中存在的</a:t>
            </a:r>
            <a:r>
              <a:rPr lang="en-US" altLang="zh-CN" dirty="0"/>
              <a:t>.</a:t>
            </a:r>
            <a:r>
              <a:rPr lang="zh-CN" altLang="en-US" dirty="0"/>
              <a:t>没有组织</a:t>
            </a:r>
            <a:r>
              <a:rPr lang="en-US" altLang="zh-CN" dirty="0"/>
              <a:t>,</a:t>
            </a:r>
            <a:r>
              <a:rPr lang="zh-CN" altLang="en-US" dirty="0"/>
              <a:t>各种资源也就丧失了存在的条件</a:t>
            </a:r>
            <a:r>
              <a:rPr lang="en-US" altLang="zh-CN" dirty="0"/>
              <a:t>.</a:t>
            </a:r>
            <a:r>
              <a:rPr lang="zh-CN" altLang="en-US" dirty="0"/>
              <a:t>我们提到的组织是一个广义的概念</a:t>
            </a:r>
            <a:r>
              <a:rPr lang="en-US" altLang="zh-CN" dirty="0"/>
              <a:t>,</a:t>
            </a:r>
            <a:r>
              <a:rPr lang="zh-CN" altLang="en-US" dirty="0"/>
              <a:t>不仅指工商企业</a:t>
            </a:r>
            <a:r>
              <a:rPr lang="en-US" altLang="zh-CN" dirty="0"/>
              <a:t>,</a:t>
            </a:r>
            <a:r>
              <a:rPr lang="zh-CN" altLang="en-US" dirty="0"/>
              <a:t>也包括事业单位、学 校、政府机关、军队等</a:t>
            </a:r>
            <a:r>
              <a:rPr lang="en-US" altLang="zh-CN" dirty="0"/>
              <a:t>. </a:t>
            </a:r>
            <a:endParaRPr lang="zh-CN" altLang="en-US" dirty="0"/>
          </a:p>
        </p:txBody>
      </p:sp>
    </p:spTree>
    <p:extLst>
      <p:ext uri="{BB962C8B-B14F-4D97-AF65-F5344CB8AC3E}">
        <p14:creationId xmlns:p14="http://schemas.microsoft.com/office/powerpoint/2010/main" val="19557599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38B45E8-EB93-46F6-A2A6-4F59F563A3A4}"/>
              </a:ext>
            </a:extLst>
          </p:cNvPr>
          <p:cNvSpPr>
            <a:spLocks noGrp="1"/>
          </p:cNvSpPr>
          <p:nvPr>
            <p:ph idx="1"/>
          </p:nvPr>
        </p:nvSpPr>
        <p:spPr/>
        <p:txBody>
          <a:bodyPr/>
          <a:lstStyle/>
          <a:p>
            <a:r>
              <a:rPr lang="en-US" altLang="zh-CN" sz="2400" b="1" dirty="0"/>
              <a:t>(</a:t>
            </a:r>
            <a:r>
              <a:rPr lang="zh-CN" altLang="en-US" sz="2400" b="1" dirty="0"/>
              <a:t>四</a:t>
            </a:r>
            <a:r>
              <a:rPr lang="en-US" altLang="zh-CN" sz="2400" b="1" dirty="0"/>
              <a:t>)</a:t>
            </a:r>
            <a:r>
              <a:rPr lang="zh-CN" altLang="en-US" sz="2400" b="1" dirty="0"/>
              <a:t>管理的手段</a:t>
            </a:r>
            <a:r>
              <a:rPr lang="en-US" altLang="zh-CN" sz="2400" b="1" dirty="0"/>
              <a:t>:</a:t>
            </a:r>
            <a:r>
              <a:rPr lang="zh-CN" altLang="en-US" sz="2400" b="1" dirty="0"/>
              <a:t>职能 </a:t>
            </a:r>
            <a:endParaRPr lang="en-US" altLang="zh-CN" sz="2400" b="1" dirty="0"/>
          </a:p>
          <a:p>
            <a:r>
              <a:rPr lang="en-US" altLang="zh-CN" dirty="0"/>
              <a:t>       </a:t>
            </a:r>
            <a:r>
              <a:rPr lang="zh-CN" altLang="en-US" dirty="0"/>
              <a:t>从事管理活动就是应用管理的各项职能</a:t>
            </a:r>
            <a:r>
              <a:rPr lang="en-US" altLang="zh-CN" dirty="0"/>
              <a:t>,</a:t>
            </a:r>
            <a:r>
              <a:rPr lang="zh-CN" altLang="en-US" dirty="0"/>
              <a:t>实现组织的目标</a:t>
            </a:r>
            <a:r>
              <a:rPr lang="en-US" altLang="zh-CN" dirty="0"/>
              <a:t>.</a:t>
            </a:r>
            <a:r>
              <a:rPr lang="zh-CN" altLang="en-US" dirty="0"/>
              <a:t>经典的管理职能就是</a:t>
            </a:r>
            <a:r>
              <a:rPr lang="zh-CN" altLang="en-US" dirty="0">
                <a:solidFill>
                  <a:srgbClr val="FF0000"/>
                </a:solidFill>
              </a:rPr>
              <a:t>计划、组织、领导、控制</a:t>
            </a:r>
            <a:r>
              <a:rPr lang="en-US" altLang="zh-CN" dirty="0">
                <a:solidFill>
                  <a:srgbClr val="FF0000"/>
                </a:solidFill>
              </a:rPr>
              <a:t>.</a:t>
            </a:r>
            <a:r>
              <a:rPr lang="zh-CN" altLang="en-US" dirty="0"/>
              <a:t>一本管理学的书</a:t>
            </a:r>
            <a:r>
              <a:rPr lang="en-US" altLang="zh-CN" dirty="0"/>
              <a:t>,</a:t>
            </a:r>
            <a:r>
              <a:rPr lang="zh-CN" altLang="en-US" dirty="0"/>
              <a:t>洋洋洒洒几十万字</a:t>
            </a:r>
            <a:r>
              <a:rPr lang="en-US" altLang="zh-CN" dirty="0"/>
              <a:t>,</a:t>
            </a:r>
            <a:r>
              <a:rPr lang="zh-CN" altLang="en-US" dirty="0"/>
              <a:t>但真正论述的就是上述八个字</a:t>
            </a:r>
            <a:r>
              <a:rPr lang="en-US" altLang="zh-CN" dirty="0"/>
              <a:t>.</a:t>
            </a:r>
            <a:r>
              <a:rPr lang="zh-CN" altLang="en-US" dirty="0"/>
              <a:t>一些学习过管理学的学生和工作人员</a:t>
            </a:r>
            <a:r>
              <a:rPr lang="en-US" altLang="zh-CN" dirty="0"/>
              <a:t>,</a:t>
            </a:r>
            <a:r>
              <a:rPr lang="zh-CN" altLang="en-US" dirty="0"/>
              <a:t>都说不清楚学的内容</a:t>
            </a:r>
            <a:r>
              <a:rPr lang="en-US" altLang="zh-CN" dirty="0"/>
              <a:t>,</a:t>
            </a:r>
            <a:r>
              <a:rPr lang="zh-CN" altLang="en-US" dirty="0"/>
              <a:t>其实管理学的字里行 间都渗透着计划、组织、领导、控制的内容</a:t>
            </a:r>
            <a:r>
              <a:rPr lang="en-US" altLang="zh-CN" dirty="0"/>
              <a:t>.</a:t>
            </a:r>
            <a:r>
              <a:rPr lang="zh-CN" altLang="en-US" dirty="0"/>
              <a:t>决策也是一项管理职能</a:t>
            </a:r>
            <a:r>
              <a:rPr lang="en-US" altLang="zh-CN" dirty="0"/>
              <a:t>,</a:t>
            </a:r>
            <a:r>
              <a:rPr lang="zh-CN" altLang="en-US" dirty="0"/>
              <a:t>但决策职能比较特殊</a:t>
            </a:r>
            <a:r>
              <a:rPr lang="en-US" altLang="zh-CN" dirty="0"/>
              <a:t>,</a:t>
            </a:r>
            <a:r>
              <a:rPr lang="zh-CN" altLang="en-US" dirty="0"/>
              <a:t>它渗透在各个职能之中</a:t>
            </a:r>
            <a:r>
              <a:rPr lang="en-US" altLang="zh-CN" dirty="0"/>
              <a:t>,</a:t>
            </a:r>
            <a:r>
              <a:rPr lang="zh-CN" altLang="en-US" dirty="0"/>
              <a:t>计划、组织、领导、控制都离不开决策</a:t>
            </a:r>
            <a:r>
              <a:rPr lang="en-US" altLang="zh-CN" dirty="0"/>
              <a:t>.</a:t>
            </a:r>
          </a:p>
          <a:p>
            <a:r>
              <a:rPr lang="en-US" altLang="zh-CN" dirty="0"/>
              <a:t> </a:t>
            </a:r>
            <a:r>
              <a:rPr lang="en-US" altLang="zh-CN" sz="2400" b="1" dirty="0"/>
              <a:t>(</a:t>
            </a:r>
            <a:r>
              <a:rPr lang="zh-CN" altLang="en-US" sz="2400" b="1" dirty="0"/>
              <a:t>五</a:t>
            </a:r>
            <a:r>
              <a:rPr lang="en-US" altLang="zh-CN" sz="2400" b="1" dirty="0"/>
              <a:t>)</a:t>
            </a:r>
            <a:r>
              <a:rPr lang="zh-CN" altLang="en-US" sz="2400" b="1" dirty="0"/>
              <a:t>管理的本质</a:t>
            </a:r>
            <a:r>
              <a:rPr lang="en-US" altLang="zh-CN" sz="2400" b="1" dirty="0"/>
              <a:t>:</a:t>
            </a:r>
            <a:r>
              <a:rPr lang="zh-CN" altLang="en-US" sz="2400" b="1" dirty="0"/>
              <a:t>过程、决策、协调、经济性 </a:t>
            </a:r>
            <a:endParaRPr lang="en-US" altLang="zh-CN" sz="2400" b="1" dirty="0"/>
          </a:p>
          <a:p>
            <a:r>
              <a:rPr lang="en-US" altLang="zh-CN" dirty="0"/>
              <a:t>       </a:t>
            </a:r>
            <a:r>
              <a:rPr lang="zh-CN" altLang="en-US" dirty="0"/>
              <a:t>管理的本质是什么</a:t>
            </a:r>
            <a:r>
              <a:rPr lang="en-US" altLang="zh-CN" dirty="0"/>
              <a:t>? </a:t>
            </a:r>
            <a:r>
              <a:rPr lang="zh-CN" altLang="en-US" dirty="0"/>
              <a:t>各管理学派的观点不尽相同</a:t>
            </a:r>
            <a:r>
              <a:rPr lang="en-US" altLang="zh-CN" dirty="0"/>
              <a:t>.</a:t>
            </a:r>
            <a:r>
              <a:rPr lang="zh-CN" altLang="en-US" dirty="0"/>
              <a:t>过程学派的观点认为管理的本质是 过程</a:t>
            </a:r>
            <a:r>
              <a:rPr lang="en-US" altLang="zh-CN" dirty="0"/>
              <a:t>,</a:t>
            </a:r>
            <a:r>
              <a:rPr lang="zh-CN" altLang="en-US" dirty="0"/>
              <a:t>我们要从收集信息工作开始</a:t>
            </a:r>
            <a:r>
              <a:rPr lang="en-US" altLang="zh-CN" dirty="0"/>
              <a:t>,</a:t>
            </a:r>
            <a:r>
              <a:rPr lang="zh-CN" altLang="en-US" dirty="0"/>
              <a:t>然后是制订计划</a:t>
            </a:r>
            <a:r>
              <a:rPr lang="en-US" altLang="zh-CN" dirty="0"/>
              <a:t>,</a:t>
            </a:r>
            <a:r>
              <a:rPr lang="zh-CN" altLang="en-US" dirty="0"/>
              <a:t>开展组织、人事、领导与激励活动</a:t>
            </a:r>
            <a:r>
              <a:rPr lang="en-US" altLang="zh-CN" dirty="0"/>
              <a:t>,</a:t>
            </a:r>
            <a:r>
              <a:rPr lang="zh-CN" altLang="en-US" dirty="0"/>
              <a:t>最后是进行控制</a:t>
            </a:r>
            <a:r>
              <a:rPr lang="en-US" altLang="zh-CN" dirty="0"/>
              <a:t>.</a:t>
            </a:r>
            <a:r>
              <a:rPr lang="zh-CN" altLang="en-US" dirty="0"/>
              <a:t>决策学派的观点认为管理就是决策</a:t>
            </a:r>
            <a:r>
              <a:rPr lang="en-US" altLang="zh-CN" dirty="0"/>
              <a:t>,</a:t>
            </a:r>
            <a:r>
              <a:rPr lang="zh-CN" altLang="en-US" dirty="0"/>
              <a:t>决策就是管理</a:t>
            </a:r>
            <a:r>
              <a:rPr lang="en-US" altLang="zh-CN" dirty="0"/>
              <a:t>;</a:t>
            </a:r>
            <a:r>
              <a:rPr lang="zh-CN" altLang="en-US" dirty="0"/>
              <a:t>无论组织中的 哪项管理活动都是在做决策</a:t>
            </a:r>
            <a:r>
              <a:rPr lang="en-US" altLang="zh-CN" dirty="0"/>
              <a:t>,</a:t>
            </a:r>
            <a:r>
              <a:rPr lang="zh-CN" altLang="en-US" dirty="0"/>
              <a:t>决策渗透在组织的各项职能之中</a:t>
            </a:r>
            <a:r>
              <a:rPr lang="en-US" altLang="zh-CN" dirty="0"/>
              <a:t>,</a:t>
            </a:r>
            <a:r>
              <a:rPr lang="zh-CN" altLang="en-US" dirty="0"/>
              <a:t>所以决策是管理的核心</a:t>
            </a:r>
            <a:r>
              <a:rPr lang="en-US" altLang="zh-CN" dirty="0"/>
              <a:t>. </a:t>
            </a:r>
            <a:r>
              <a:rPr lang="zh-CN" altLang="en-US" dirty="0"/>
              <a:t>当然</a:t>
            </a:r>
            <a:r>
              <a:rPr lang="en-US" altLang="zh-CN" dirty="0"/>
              <a:t>,</a:t>
            </a:r>
            <a:r>
              <a:rPr lang="zh-CN" altLang="en-US" dirty="0"/>
              <a:t>也有学者认为管理的本质是协调</a:t>
            </a:r>
            <a:r>
              <a:rPr lang="en-US" altLang="zh-CN" dirty="0"/>
              <a:t>:</a:t>
            </a:r>
            <a:r>
              <a:rPr lang="zh-CN" altLang="en-US" dirty="0"/>
              <a:t>协调组织的资源</a:t>
            </a:r>
            <a:r>
              <a:rPr lang="en-US" altLang="zh-CN" dirty="0"/>
              <a:t>,</a:t>
            </a:r>
            <a:r>
              <a:rPr lang="zh-CN" altLang="en-US" dirty="0"/>
              <a:t>协调组织各层次的关系</a:t>
            </a:r>
            <a:r>
              <a:rPr lang="en-US" altLang="zh-CN" dirty="0"/>
              <a:t>.</a:t>
            </a:r>
            <a:r>
              <a:rPr lang="zh-CN" altLang="en-US" dirty="0"/>
              <a:t>提高组织效率是靠协调工作来完成的</a:t>
            </a:r>
            <a:r>
              <a:rPr lang="en-US" altLang="zh-CN" dirty="0"/>
              <a:t>,</a:t>
            </a:r>
            <a:r>
              <a:rPr lang="zh-CN" altLang="en-US" dirty="0"/>
              <a:t>所以协调是本质</a:t>
            </a:r>
            <a:r>
              <a:rPr lang="en-US" altLang="zh-CN" dirty="0"/>
              <a:t>. </a:t>
            </a:r>
            <a:endParaRPr lang="zh-CN" altLang="en-US" dirty="0"/>
          </a:p>
        </p:txBody>
      </p:sp>
    </p:spTree>
    <p:extLst>
      <p:ext uri="{BB962C8B-B14F-4D97-AF65-F5344CB8AC3E}">
        <p14:creationId xmlns:p14="http://schemas.microsoft.com/office/powerpoint/2010/main" val="25990523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E5AE6EF-D3BF-4EAA-B072-7100E79BB4DC}"/>
              </a:ext>
            </a:extLst>
          </p:cNvPr>
          <p:cNvSpPr>
            <a:spLocks noGrp="1"/>
          </p:cNvSpPr>
          <p:nvPr>
            <p:ph type="title"/>
          </p:nvPr>
        </p:nvSpPr>
        <p:spPr/>
        <p:txBody>
          <a:bodyPr/>
          <a:lstStyle/>
          <a:p>
            <a:r>
              <a:rPr lang="zh-CN" altLang="en-US" dirty="0">
                <a:solidFill>
                  <a:srgbClr val="0099CC"/>
                </a:solidFill>
              </a:rPr>
              <a:t>二、 管理的特征</a:t>
            </a:r>
          </a:p>
        </p:txBody>
      </p:sp>
      <p:sp>
        <p:nvSpPr>
          <p:cNvPr id="3" name="内容占位符 2">
            <a:extLst>
              <a:ext uri="{FF2B5EF4-FFF2-40B4-BE49-F238E27FC236}">
                <a16:creationId xmlns:a16="http://schemas.microsoft.com/office/drawing/2014/main" xmlns="" id="{2AAA2AD2-E75C-42ED-B410-109EE865E0E2}"/>
              </a:ext>
            </a:extLst>
          </p:cNvPr>
          <p:cNvSpPr>
            <a:spLocks noGrp="1"/>
          </p:cNvSpPr>
          <p:nvPr>
            <p:ph idx="1"/>
          </p:nvPr>
        </p:nvSpPr>
        <p:spPr/>
        <p:txBody>
          <a:bodyPr/>
          <a:lstStyle/>
          <a:p>
            <a:r>
              <a:rPr lang="en-US" altLang="zh-CN" sz="2400" b="1" dirty="0"/>
              <a:t>(</a:t>
            </a:r>
            <a:r>
              <a:rPr lang="zh-CN" altLang="en-US" sz="2400" b="1" dirty="0"/>
              <a:t>一</a:t>
            </a:r>
            <a:r>
              <a:rPr lang="en-US" altLang="zh-CN" sz="2400" b="1" dirty="0"/>
              <a:t>)</a:t>
            </a:r>
            <a:r>
              <a:rPr lang="zh-CN" altLang="en-US" sz="2400" b="1" dirty="0"/>
              <a:t>管理的实践性 </a:t>
            </a:r>
            <a:endParaRPr lang="en-US" altLang="zh-CN" sz="2400" b="1" dirty="0"/>
          </a:p>
          <a:p>
            <a:r>
              <a:rPr lang="en-US" altLang="zh-CN" dirty="0"/>
              <a:t>       </a:t>
            </a:r>
            <a:r>
              <a:rPr lang="zh-CN" altLang="en-US" dirty="0"/>
              <a:t>管理学理论来源于实践</a:t>
            </a:r>
            <a:r>
              <a:rPr lang="en-US" altLang="zh-CN" dirty="0"/>
              <a:t>,</a:t>
            </a:r>
            <a:r>
              <a:rPr lang="zh-CN" altLang="en-US" dirty="0"/>
              <a:t>应用于实践</a:t>
            </a:r>
            <a:r>
              <a:rPr lang="en-US" altLang="zh-CN" dirty="0"/>
              <a:t>,</a:t>
            </a:r>
            <a:r>
              <a:rPr lang="zh-CN" altLang="en-US" dirty="0"/>
              <a:t>并在实践中进行检验</a:t>
            </a:r>
            <a:r>
              <a:rPr lang="en-US" altLang="zh-CN" dirty="0"/>
              <a:t>,</a:t>
            </a:r>
            <a:r>
              <a:rPr lang="zh-CN" altLang="en-US" dirty="0"/>
              <a:t>在实践中不断地获得丰 富和发展</a:t>
            </a:r>
            <a:r>
              <a:rPr lang="en-US" altLang="zh-CN" dirty="0"/>
              <a:t>.</a:t>
            </a:r>
            <a:r>
              <a:rPr lang="zh-CN" altLang="en-US" dirty="0"/>
              <a:t>管理学科不同于一些理论学科</a:t>
            </a:r>
            <a:r>
              <a:rPr lang="en-US" altLang="zh-CN" dirty="0"/>
              <a:t>,</a:t>
            </a:r>
            <a:r>
              <a:rPr lang="zh-CN" altLang="en-US" dirty="0"/>
              <a:t>有一些科学理论是因为社会生产活动的需要而 被研究出来的</a:t>
            </a:r>
            <a:r>
              <a:rPr lang="en-US" altLang="zh-CN" dirty="0"/>
              <a:t>.</a:t>
            </a:r>
          </a:p>
          <a:p>
            <a:endParaRPr lang="zh-CN" altLang="en-US" dirty="0"/>
          </a:p>
        </p:txBody>
      </p:sp>
    </p:spTree>
    <p:extLst>
      <p:ext uri="{BB962C8B-B14F-4D97-AF65-F5344CB8AC3E}">
        <p14:creationId xmlns:p14="http://schemas.microsoft.com/office/powerpoint/2010/main" val="24567691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FCE05014-0F01-4A14-A1DE-F7C9D8E2328B}"/>
              </a:ext>
            </a:extLst>
          </p:cNvPr>
          <p:cNvSpPr>
            <a:spLocks noGrp="1"/>
          </p:cNvSpPr>
          <p:nvPr>
            <p:ph idx="1"/>
          </p:nvPr>
        </p:nvSpPr>
        <p:spPr>
          <a:xfrm>
            <a:off x="1324433" y="871537"/>
            <a:ext cx="3890506" cy="5304930"/>
          </a:xfrm>
        </p:spPr>
        <p:txBody>
          <a:bodyPr/>
          <a:lstStyle/>
          <a:p>
            <a:r>
              <a:rPr lang="en-US" altLang="zh-CN" sz="2400" b="1" dirty="0"/>
              <a:t>(</a:t>
            </a:r>
            <a:r>
              <a:rPr lang="zh-CN" altLang="en-US" sz="2400" b="1" dirty="0"/>
              <a:t>二</a:t>
            </a:r>
            <a:r>
              <a:rPr lang="en-US" altLang="zh-CN" sz="2400" b="1" dirty="0"/>
              <a:t>)</a:t>
            </a:r>
            <a:r>
              <a:rPr lang="zh-CN" altLang="en-US" sz="2400" b="1" dirty="0"/>
              <a:t>管理的科学性 </a:t>
            </a:r>
            <a:endParaRPr lang="en-US" altLang="zh-CN" sz="2400" b="1" dirty="0"/>
          </a:p>
          <a:p>
            <a:r>
              <a:rPr lang="en-US" altLang="zh-CN" dirty="0"/>
              <a:t>       </a:t>
            </a:r>
            <a:r>
              <a:rPr lang="zh-CN" altLang="en-US" dirty="0"/>
              <a:t>管理的科学性主要是指管理中采用了一些数学模型和数学计算进行预测、分析和判 断</a:t>
            </a:r>
            <a:r>
              <a:rPr lang="en-US" altLang="zh-CN" dirty="0"/>
              <a:t>.</a:t>
            </a:r>
            <a:r>
              <a:rPr lang="zh-CN" altLang="en-US" dirty="0"/>
              <a:t>典型的有量本利分析、线性规划、决策树分析、网络计划技术、经济订货批量 </a:t>
            </a:r>
            <a:r>
              <a:rPr lang="en-US" altLang="zh-CN" dirty="0"/>
              <a:t>( economic  order  quantity, EOQ)</a:t>
            </a:r>
            <a:r>
              <a:rPr lang="zh-CN" altLang="en-US" dirty="0"/>
              <a:t>等</a:t>
            </a:r>
            <a:r>
              <a:rPr lang="en-US" altLang="zh-CN" dirty="0"/>
              <a:t>.</a:t>
            </a:r>
            <a:r>
              <a:rPr lang="zh-CN" altLang="en-US" dirty="0"/>
              <a:t>量本利分析也叫盈亏平衡点分析</a:t>
            </a:r>
            <a:r>
              <a:rPr lang="en-US" altLang="zh-CN" dirty="0"/>
              <a:t>,</a:t>
            </a:r>
            <a:r>
              <a:rPr lang="zh-CN" altLang="en-US" dirty="0"/>
              <a:t>就是研究产量、成本 、利润之间的关系</a:t>
            </a:r>
            <a:r>
              <a:rPr lang="en-US" altLang="zh-CN" dirty="0"/>
              <a:t>,</a:t>
            </a:r>
          </a:p>
          <a:p>
            <a:r>
              <a:rPr lang="zh-CN" altLang="en-US" dirty="0"/>
              <a:t>如图１ １所示</a:t>
            </a:r>
            <a:r>
              <a:rPr lang="en-US" altLang="zh-CN" dirty="0"/>
              <a:t>.</a:t>
            </a:r>
          </a:p>
          <a:p>
            <a:endParaRPr lang="en-US" altLang="zh-CN" dirty="0"/>
          </a:p>
        </p:txBody>
      </p:sp>
      <p:pic>
        <p:nvPicPr>
          <p:cNvPr id="4" name="图片 3">
            <a:extLst>
              <a:ext uri="{FF2B5EF4-FFF2-40B4-BE49-F238E27FC236}">
                <a16:creationId xmlns:a16="http://schemas.microsoft.com/office/drawing/2014/main" xmlns="" id="{EF831C10-FB02-4154-A658-5D0C5B3A84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86432" y="870735"/>
            <a:ext cx="5871392" cy="3871914"/>
          </a:xfrm>
          <a:prstGeom prst="rect">
            <a:avLst/>
          </a:prstGeom>
        </p:spPr>
      </p:pic>
      <p:sp>
        <p:nvSpPr>
          <p:cNvPr id="5" name="矩形 4">
            <a:extLst>
              <a:ext uri="{FF2B5EF4-FFF2-40B4-BE49-F238E27FC236}">
                <a16:creationId xmlns:a16="http://schemas.microsoft.com/office/drawing/2014/main" xmlns="" id="{988E55AD-E245-4215-8930-ED1C6C39C55A}"/>
              </a:ext>
            </a:extLst>
          </p:cNvPr>
          <p:cNvSpPr/>
          <p:nvPr/>
        </p:nvSpPr>
        <p:spPr>
          <a:xfrm>
            <a:off x="6707180" y="4955536"/>
            <a:ext cx="2643672" cy="400110"/>
          </a:xfrm>
          <a:prstGeom prst="rect">
            <a:avLst/>
          </a:prstGeom>
        </p:spPr>
        <p:txBody>
          <a:bodyPr wrap="none">
            <a:spAutoFit/>
          </a:bodyPr>
          <a:lstStyle/>
          <a:p>
            <a:r>
              <a:rPr lang="zh-CN" altLang="en-US" sz="2000" dirty="0">
                <a:solidFill>
                  <a:srgbClr val="0099CC"/>
                </a:solidFill>
                <a:latin typeface="+mj-ea"/>
                <a:ea typeface="+mj-ea"/>
              </a:rPr>
              <a:t>图１ １　量本利分析 </a:t>
            </a:r>
          </a:p>
        </p:txBody>
      </p:sp>
    </p:spTree>
    <p:extLst>
      <p:ext uri="{BB962C8B-B14F-4D97-AF65-F5344CB8AC3E}">
        <p14:creationId xmlns:p14="http://schemas.microsoft.com/office/powerpoint/2010/main" val="4115090929"/>
      </p:ext>
    </p:extLst>
  </p:cSld>
  <p:clrMapOvr>
    <a:masterClrMapping/>
  </p:clrMapOvr>
  <p:timing>
    <p:tnLst>
      <p:par>
        <p:cTn id="1" dur="indefinite" restart="never" nodeType="tmRoot"/>
      </p:par>
    </p:tnLst>
  </p:timing>
</p:sld>
</file>

<file path=ppt/theme/theme1.xml><?xml version="1.0" encoding="utf-8"?>
<a:theme xmlns:a="http://schemas.openxmlformats.org/drawingml/2006/main" name="A000120140530A99PPBG">
  <a:themeElements>
    <a:clrScheme name="KSO_BLUE9">
      <a:dk1>
        <a:srgbClr val="47494B"/>
      </a:dk1>
      <a:lt1>
        <a:srgbClr val="FFFFFF"/>
      </a:lt1>
      <a:dk2>
        <a:srgbClr val="454749"/>
      </a:dk2>
      <a:lt2>
        <a:srgbClr val="EAF5FC"/>
      </a:lt2>
      <a:accent1>
        <a:srgbClr val="046FB6"/>
      </a:accent1>
      <a:accent2>
        <a:srgbClr val="22B1DE"/>
      </a:accent2>
      <a:accent3>
        <a:srgbClr val="7B93D7"/>
      </a:accent3>
      <a:accent4>
        <a:srgbClr val="5D76BA"/>
      </a:accent4>
      <a:accent5>
        <a:srgbClr val="3DBFD1"/>
      </a:accent5>
      <a:accent6>
        <a:srgbClr val="FFC000"/>
      </a:accent6>
      <a:hlink>
        <a:srgbClr val="00B0F0"/>
      </a:hlink>
      <a:folHlink>
        <a:srgbClr val="AFB2B4"/>
      </a:folHlink>
    </a:clrScheme>
    <a:fontScheme name="KSO主题5">
      <a:majorFont>
        <a:latin typeface="Broadway"/>
        <a:ea typeface="微软雅黑"/>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A000120150306A12KPBG</Template>
  <TotalTime>4045</TotalTime>
  <Words>4403</Words>
  <Application>Microsoft Office PowerPoint</Application>
  <PresentationFormat>自定义</PresentationFormat>
  <Paragraphs>209</Paragraphs>
  <Slides>38</Slides>
  <Notes>0</Notes>
  <HiddenSlides>0</HiddenSlides>
  <MMClips>0</MMClips>
  <ScaleCrop>false</ScaleCrop>
  <HeadingPairs>
    <vt:vector size="4" baseType="variant">
      <vt:variant>
        <vt:lpstr>主题</vt:lpstr>
      </vt:variant>
      <vt:variant>
        <vt:i4>1</vt:i4>
      </vt:variant>
      <vt:variant>
        <vt:lpstr>幻灯片标题</vt:lpstr>
      </vt:variant>
      <vt:variant>
        <vt:i4>38</vt:i4>
      </vt:variant>
    </vt:vector>
  </HeadingPairs>
  <TitlesOfParts>
    <vt:vector size="39" baseType="lpstr">
      <vt:lpstr>A000120140530A99PPBG</vt:lpstr>
      <vt:lpstr>管 理 学 基 础</vt:lpstr>
      <vt:lpstr>PowerPoint 演示文稿</vt:lpstr>
      <vt:lpstr>第一章　管理学导论</vt:lpstr>
      <vt:lpstr>PowerPoint 演示文稿</vt:lpstr>
      <vt:lpstr>第一节　管理学的基本问题　</vt:lpstr>
      <vt:lpstr>PowerPoint 演示文稿</vt:lpstr>
      <vt:lpstr>PowerPoint 演示文稿</vt:lpstr>
      <vt:lpstr>二、 管理的特征</vt:lpstr>
      <vt:lpstr>PowerPoint 演示文稿</vt:lpstr>
      <vt:lpstr>PowerPoint 演示文稿</vt:lpstr>
      <vt:lpstr>PowerPoint 演示文稿</vt:lpstr>
      <vt:lpstr>三、 管理的职能</vt:lpstr>
      <vt:lpstr>PowerPoint 演示文稿</vt:lpstr>
      <vt:lpstr>PowerPoint 演示文稿</vt:lpstr>
      <vt:lpstr>四、 管理者的角色与技能</vt:lpstr>
      <vt:lpstr>PowerPoint 演示文稿</vt:lpstr>
      <vt:lpstr>PowerPoint 演示文稿</vt:lpstr>
      <vt:lpstr>PowerPoint 演示文稿</vt:lpstr>
      <vt:lpstr>PowerPoint 演示文稿</vt:lpstr>
      <vt:lpstr>PowerPoint 演示文稿</vt:lpstr>
      <vt:lpstr>第二节　管理理论的产生与发展　</vt:lpstr>
      <vt:lpstr>PowerPoint 演示文稿</vt:lpstr>
      <vt:lpstr>PowerPoint 演示文稿</vt:lpstr>
      <vt:lpstr>PowerPoint 演示文稿</vt:lpstr>
      <vt:lpstr>二、 科学管理时期 (１９世纪末至２０世纪２０年代) </vt:lpstr>
      <vt:lpstr>PowerPoint 演示文稿</vt:lpstr>
      <vt:lpstr>PowerPoint 演示文稿</vt:lpstr>
      <vt:lpstr>三、 行为科学时期 (２０世纪２０年代至５０年代) </vt:lpstr>
      <vt:lpstr>四、 管理科学时期 (２０世纪５０年代至９０年代) 　 </vt:lpstr>
      <vt:lpstr>PowerPoint 演示文稿</vt:lpstr>
      <vt:lpstr>五、 现代管理时期 (２０世纪９０年代至现今) </vt:lpstr>
      <vt:lpstr>第三节　组织管理环境研究　 </vt:lpstr>
      <vt:lpstr>(二)经济环境因素</vt:lpstr>
      <vt:lpstr>PowerPoint 演示文稿</vt:lpstr>
      <vt:lpstr>二、 微观环境分析</vt:lpstr>
      <vt:lpstr>三、 环境分析方法</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inter</dc:creator>
  <cp:lastModifiedBy>SJYY</cp:lastModifiedBy>
  <cp:revision>235</cp:revision>
  <dcterms:created xsi:type="dcterms:W3CDTF">2017-09-01T22:39:19Z</dcterms:created>
  <dcterms:modified xsi:type="dcterms:W3CDTF">2017-09-26T03:45:48Z</dcterms:modified>
</cp:coreProperties>
</file>