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332" r:id="rId4"/>
    <p:sldId id="333" r:id="rId5"/>
    <p:sldId id="335" r:id="rId6"/>
    <p:sldId id="338" r:id="rId7"/>
    <p:sldId id="339" r:id="rId8"/>
    <p:sldId id="340" r:id="rId9"/>
    <p:sldId id="341" r:id="rId10"/>
    <p:sldId id="342" r:id="rId11"/>
    <p:sldId id="343" r:id="rId12"/>
    <p:sldId id="344" r:id="rId13"/>
    <p:sldId id="336" r:id="rId14"/>
    <p:sldId id="345" r:id="rId15"/>
    <p:sldId id="346" r:id="rId16"/>
    <p:sldId id="334" r:id="rId17"/>
    <p:sldId id="348" r:id="rId18"/>
    <p:sldId id="349" r:id="rId19"/>
    <p:sldId id="350" r:id="rId20"/>
    <p:sldId id="351" r:id="rId21"/>
    <p:sldId id="352" r:id="rId22"/>
    <p:sldId id="354" r:id="rId23"/>
    <p:sldId id="353" r:id="rId24"/>
    <p:sldId id="356" r:id="rId25"/>
    <p:sldId id="357" r:id="rId26"/>
    <p:sldId id="358" r:id="rId27"/>
    <p:sldId id="359" r:id="rId28"/>
    <p:sldId id="360" r:id="rId29"/>
    <p:sldId id="361" r:id="rId30"/>
    <p:sldId id="362" r:id="rId31"/>
    <p:sldId id="363" r:id="rId32"/>
    <p:sldId id="364" r:id="rId33"/>
    <p:sldId id="365" r:id="rId34"/>
    <p:sldId id="366" r:id="rId35"/>
    <p:sldId id="367" r:id="rId36"/>
    <p:sldId id="368" r:id="rId37"/>
    <p:sldId id="369" r:id="rId38"/>
    <p:sldId id="370" r:id="rId39"/>
    <p:sldId id="372" r:id="rId40"/>
    <p:sldId id="373" r:id="rId41"/>
    <p:sldId id="374" r:id="rId42"/>
    <p:sldId id="375" r:id="rId43"/>
    <p:sldId id="376" r:id="rId44"/>
    <p:sldId id="377" r:id="rId45"/>
    <p:sldId id="379" r:id="rId46"/>
    <p:sldId id="380" r:id="rId47"/>
    <p:sldId id="381" r:id="rId48"/>
    <p:sldId id="382" r:id="rId49"/>
    <p:sldId id="384" r:id="rId50"/>
    <p:sldId id="385" r:id="rId51"/>
    <p:sldId id="386" r:id="rId52"/>
    <p:sldId id="387" r:id="rId53"/>
    <p:sldId id="388" r:id="rId54"/>
    <p:sldId id="389" r:id="rId55"/>
    <p:sldId id="390" r:id="rId56"/>
    <p:sldId id="391" r:id="rId57"/>
    <p:sldId id="393" r:id="rId58"/>
    <p:sldId id="394" r:id="rId59"/>
    <p:sldId id="395" r:id="rId60"/>
    <p:sldId id="397" r:id="rId61"/>
    <p:sldId id="398" r:id="rId62"/>
    <p:sldId id="399" r:id="rId63"/>
    <p:sldId id="400" r:id="rId64"/>
    <p:sldId id="401" r:id="rId65"/>
    <p:sldId id="402" r:id="rId66"/>
    <p:sldId id="403" r:id="rId67"/>
    <p:sldId id="404" r:id="rId68"/>
    <p:sldId id="405" r:id="rId69"/>
    <p:sldId id="406" r:id="rId70"/>
    <p:sldId id="407" r:id="rId71"/>
    <p:sldId id="408" r:id="rId72"/>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96"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 xmlns:a16="http://schemas.microsoft.com/office/drawing/2014/main"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 xmlns:p15="http://schemas.microsoft.com/office/powerpoint/2012/main">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 xmlns:a16="http://schemas.microsoft.com/office/drawing/2014/main"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 xmlns:a16="http://schemas.microsoft.com/office/drawing/2014/main"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 xmlns:a16="http://schemas.microsoft.com/office/drawing/2014/main"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2017/9/27/Wednesday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94B353FA-4B38-4C0E-AC24-8589F159B694}"/>
              </a:ext>
            </a:extLst>
          </p:cNvPr>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4" name="页脚占位符 3">
            <a:extLst>
              <a:ext uri="{FF2B5EF4-FFF2-40B4-BE49-F238E27FC236}">
                <a16:creationId xmlns="" xmlns:a16="http://schemas.microsoft.com/office/drawing/2014/main"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810C49A-1355-457C-A92C-8FE1EAC9EC8A}"/>
              </a:ext>
            </a:extLst>
          </p:cNvPr>
          <p:cNvSpPr>
            <a:spLocks noGrp="1"/>
          </p:cNvSpPr>
          <p:nvPr>
            <p:ph idx="1"/>
          </p:nvPr>
        </p:nvSpPr>
        <p:spPr/>
        <p:txBody>
          <a:bodyPr/>
          <a:lstStyle/>
          <a:p>
            <a:r>
              <a:rPr lang="en-US" altLang="zh-CN" dirty="0"/>
              <a:t>. </a:t>
            </a:r>
            <a:r>
              <a:rPr lang="en-US" altLang="zh-CN" sz="2400" b="1" dirty="0"/>
              <a:t>(</a:t>
            </a:r>
            <a:r>
              <a:rPr lang="zh-CN" altLang="en-US" sz="2400" b="1" dirty="0"/>
              <a:t>四</a:t>
            </a:r>
            <a:r>
              <a:rPr lang="en-US" altLang="zh-CN" sz="2400" b="1" dirty="0"/>
              <a:t>)</a:t>
            </a:r>
            <a:r>
              <a:rPr lang="zh-CN" altLang="en-US" sz="2400" b="1" dirty="0"/>
              <a:t>按照控制的来源划分 </a:t>
            </a:r>
            <a:endParaRPr lang="en-US" altLang="zh-CN" b="1" dirty="0"/>
          </a:p>
          <a:p>
            <a:r>
              <a:rPr lang="en-US" altLang="zh-CN" dirty="0"/>
              <a:t>       </a:t>
            </a:r>
            <a:r>
              <a:rPr lang="zh-CN" altLang="en-US" dirty="0"/>
              <a:t>按照控制的来源划分</a:t>
            </a:r>
            <a:r>
              <a:rPr lang="en-US" altLang="zh-CN" dirty="0"/>
              <a:t>,</a:t>
            </a:r>
            <a:r>
              <a:rPr lang="zh-CN" altLang="en-US" dirty="0"/>
              <a:t>可以分为市场控制、组织控制和团体控制</a:t>
            </a:r>
            <a:r>
              <a:rPr lang="en-US" altLang="zh-CN" dirty="0"/>
              <a:t>.</a:t>
            </a:r>
          </a:p>
          <a:p>
            <a:r>
              <a:rPr lang="en-US" altLang="zh-CN" dirty="0"/>
              <a:t>       </a:t>
            </a:r>
            <a:r>
              <a:rPr lang="en-US" altLang="zh-CN" b="1" dirty="0"/>
              <a:t>( </a:t>
            </a:r>
            <a:r>
              <a:rPr lang="zh-CN" altLang="en-US" b="1" dirty="0"/>
              <a:t>１</a:t>
            </a:r>
            <a:r>
              <a:rPr lang="en-US" altLang="zh-CN" b="1" dirty="0"/>
              <a:t>)</a:t>
            </a:r>
            <a:r>
              <a:rPr lang="zh-CN" altLang="en-US" b="1" dirty="0"/>
              <a:t>市场控制</a:t>
            </a:r>
            <a:r>
              <a:rPr lang="en-US" altLang="zh-CN" dirty="0"/>
              <a:t>.</a:t>
            </a:r>
            <a:r>
              <a:rPr lang="zh-CN" altLang="en-US" dirty="0"/>
              <a:t>市场控制是指利用组织外在市场机制</a:t>
            </a:r>
            <a:r>
              <a:rPr lang="en-US" altLang="zh-CN" dirty="0"/>
              <a:t>,</a:t>
            </a:r>
            <a:r>
              <a:rPr lang="zh-CN" altLang="en-US" dirty="0"/>
              <a:t>如产品价格、市场占有率、销 售增长率等</a:t>
            </a:r>
            <a:r>
              <a:rPr lang="en-US" altLang="zh-CN" dirty="0"/>
              <a:t>,</a:t>
            </a:r>
            <a:r>
              <a:rPr lang="zh-CN" altLang="en-US" dirty="0"/>
              <a:t>在系统中建立活动标准</a:t>
            </a:r>
            <a:r>
              <a:rPr lang="en-US" altLang="zh-CN" dirty="0"/>
              <a:t>.</a:t>
            </a:r>
            <a:r>
              <a:rPr lang="zh-CN" altLang="en-US" dirty="0"/>
              <a:t>这种方法通常用于产品或服务比较明确或确定</a:t>
            </a:r>
            <a:r>
              <a:rPr lang="en-US" altLang="zh-CN" dirty="0"/>
              <a:t>,</a:t>
            </a:r>
            <a:r>
              <a:rPr lang="zh-CN" altLang="en-US" dirty="0"/>
              <a:t>且 市场竞争激烈的公司</a:t>
            </a:r>
            <a:r>
              <a:rPr lang="en-US" altLang="zh-CN" dirty="0"/>
              <a:t>.</a:t>
            </a:r>
          </a:p>
          <a:p>
            <a:r>
              <a:rPr lang="en-US" altLang="zh-CN" dirty="0"/>
              <a:t>       </a:t>
            </a:r>
            <a:r>
              <a:rPr lang="en-US" altLang="zh-CN" b="1" dirty="0"/>
              <a:t>( </a:t>
            </a:r>
            <a:r>
              <a:rPr lang="zh-CN" altLang="en-US" b="1" dirty="0"/>
              <a:t>２</a:t>
            </a:r>
            <a:r>
              <a:rPr lang="en-US" altLang="zh-CN" b="1" dirty="0"/>
              <a:t>)</a:t>
            </a:r>
            <a:r>
              <a:rPr lang="zh-CN" altLang="en-US" b="1" dirty="0"/>
              <a:t>组织控制</a:t>
            </a:r>
            <a:r>
              <a:rPr lang="en-US" altLang="zh-CN" dirty="0"/>
              <a:t>.</a:t>
            </a:r>
            <a:r>
              <a:rPr lang="zh-CN" altLang="en-US" dirty="0"/>
              <a:t>组织控制是指主要依靠组织的管理规章、制度、预算等进行活动的控 制</a:t>
            </a:r>
            <a:r>
              <a:rPr lang="en-US" altLang="zh-CN" dirty="0"/>
              <a:t>,</a:t>
            </a:r>
            <a:r>
              <a:rPr lang="zh-CN" altLang="en-US" dirty="0"/>
              <a:t>衡量活动的标准主要是看其是否符合组织的规章、政策等要求</a:t>
            </a:r>
            <a:r>
              <a:rPr lang="en-US" altLang="zh-CN" dirty="0"/>
              <a:t>.</a:t>
            </a:r>
          </a:p>
          <a:p>
            <a:r>
              <a:rPr lang="en-US" altLang="zh-CN" b="1" dirty="0"/>
              <a:t>       ( </a:t>
            </a:r>
            <a:r>
              <a:rPr lang="zh-CN" altLang="en-US" b="1" dirty="0"/>
              <a:t>３</a:t>
            </a:r>
            <a:r>
              <a:rPr lang="en-US" altLang="zh-CN" b="1" dirty="0"/>
              <a:t>)</a:t>
            </a:r>
            <a:r>
              <a:rPr lang="zh-CN" altLang="en-US" b="1" dirty="0"/>
              <a:t>团体控制</a:t>
            </a:r>
            <a:r>
              <a:rPr lang="en-US" altLang="zh-CN" dirty="0"/>
              <a:t>.</a:t>
            </a:r>
            <a:r>
              <a:rPr lang="zh-CN" altLang="en-US" dirty="0"/>
              <a:t>团体控制是指员工的行为依靠共同的价值、规范、传统、仪式、信念 及组织文化等来调节控制</a:t>
            </a:r>
            <a:r>
              <a:rPr lang="en-US" altLang="zh-CN" dirty="0"/>
              <a:t>.</a:t>
            </a:r>
            <a:endParaRPr lang="zh-CN" altLang="en-US" dirty="0"/>
          </a:p>
        </p:txBody>
      </p:sp>
    </p:spTree>
    <p:extLst>
      <p:ext uri="{BB962C8B-B14F-4D97-AF65-F5344CB8AC3E}">
        <p14:creationId xmlns:p14="http://schemas.microsoft.com/office/powerpoint/2010/main" val="3871438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929B08F5-0978-48E3-81B3-AC3EB1FF2AB5}"/>
              </a:ext>
            </a:extLst>
          </p:cNvPr>
          <p:cNvSpPr>
            <a:spLocks noGrp="1"/>
          </p:cNvSpPr>
          <p:nvPr>
            <p:ph idx="1"/>
          </p:nvPr>
        </p:nvSpPr>
        <p:spPr/>
        <p:txBody>
          <a:bodyPr/>
          <a:lstStyle/>
          <a:p>
            <a:r>
              <a:rPr lang="en-US" altLang="zh-CN" sz="2400" b="1" dirty="0"/>
              <a:t>(</a:t>
            </a:r>
            <a:r>
              <a:rPr lang="zh-CN" altLang="en-US" sz="2400" b="1" dirty="0"/>
              <a:t>五</a:t>
            </a:r>
            <a:r>
              <a:rPr lang="en-US" altLang="zh-CN" sz="2400" b="1" dirty="0"/>
              <a:t>)</a:t>
            </a:r>
            <a:r>
              <a:rPr lang="zh-CN" altLang="en-US" sz="2400" b="1" dirty="0"/>
              <a:t>按照信息反馈划分 </a:t>
            </a:r>
            <a:endParaRPr lang="en-US" altLang="zh-CN" sz="2400" b="1" dirty="0"/>
          </a:p>
          <a:p>
            <a:r>
              <a:rPr lang="en-US" altLang="zh-CN" sz="2400" b="1" dirty="0"/>
              <a:t>      </a:t>
            </a:r>
            <a:r>
              <a:rPr lang="zh-CN" altLang="en-US" dirty="0"/>
              <a:t>按控制过程中是否存在信息反馈</a:t>
            </a:r>
            <a:r>
              <a:rPr lang="en-US" altLang="zh-CN" dirty="0"/>
              <a:t>,</a:t>
            </a:r>
            <a:r>
              <a:rPr lang="zh-CN" altLang="en-US" dirty="0"/>
              <a:t>可将控制分为开环控制和闭环控制</a:t>
            </a:r>
            <a:r>
              <a:rPr lang="en-US" altLang="zh-CN" dirty="0"/>
              <a:t>.</a:t>
            </a:r>
            <a:r>
              <a:rPr lang="zh-CN" altLang="en-US" dirty="0"/>
              <a:t>管理控制中</a:t>
            </a:r>
            <a:r>
              <a:rPr lang="en-US" altLang="zh-CN" dirty="0"/>
              <a:t>, </a:t>
            </a:r>
            <a:r>
              <a:rPr lang="zh-CN" altLang="en-US" dirty="0"/>
              <a:t>大量采用的是闭环控制</a:t>
            </a:r>
            <a:r>
              <a:rPr lang="en-US" altLang="zh-CN" dirty="0"/>
              <a:t>.</a:t>
            </a:r>
            <a:r>
              <a:rPr lang="zh-CN" altLang="en-US" dirty="0"/>
              <a:t>例如</a:t>
            </a:r>
            <a:r>
              <a:rPr lang="en-US" altLang="zh-CN" dirty="0"/>
              <a:t>,</a:t>
            </a:r>
            <a:r>
              <a:rPr lang="zh-CN" altLang="en-US" dirty="0"/>
              <a:t>通过用户对商品质量的反映来决定对供货厂商进行选择</a:t>
            </a:r>
            <a:r>
              <a:rPr lang="en-US" altLang="zh-CN" dirty="0"/>
              <a:t>; </a:t>
            </a:r>
            <a:r>
              <a:rPr lang="zh-CN" altLang="en-US" dirty="0"/>
              <a:t>通过销售月报反映销售收入下降</a:t>
            </a:r>
            <a:r>
              <a:rPr lang="en-US" altLang="zh-CN" dirty="0"/>
              <a:t>,</a:t>
            </a:r>
            <a:r>
              <a:rPr lang="zh-CN" altLang="en-US" dirty="0"/>
              <a:t>商店及时采取促销手段以增大销售</a:t>
            </a:r>
            <a:r>
              <a:rPr lang="en-US" altLang="zh-CN" dirty="0"/>
              <a:t>.</a:t>
            </a:r>
            <a:r>
              <a:rPr lang="zh-CN" altLang="en-US" dirty="0"/>
              <a:t>这些均属于反馈 控制</a:t>
            </a:r>
            <a:r>
              <a:rPr lang="en-US" altLang="zh-CN" dirty="0"/>
              <a:t>.</a:t>
            </a:r>
            <a:endParaRPr lang="zh-CN" altLang="en-US" dirty="0"/>
          </a:p>
        </p:txBody>
      </p:sp>
    </p:spTree>
    <p:extLst>
      <p:ext uri="{BB962C8B-B14F-4D97-AF65-F5344CB8AC3E}">
        <p14:creationId xmlns:p14="http://schemas.microsoft.com/office/powerpoint/2010/main" val="1199322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D44733E-4483-4AEF-B078-ADBB60054A43}"/>
              </a:ext>
            </a:extLst>
          </p:cNvPr>
          <p:cNvSpPr>
            <a:spLocks noGrp="1"/>
          </p:cNvSpPr>
          <p:nvPr>
            <p:ph idx="1"/>
          </p:nvPr>
        </p:nvSpPr>
        <p:spPr/>
        <p:txBody>
          <a:bodyPr/>
          <a:lstStyle/>
          <a:p>
            <a:r>
              <a:rPr lang="en-US" altLang="zh-CN" sz="2400" b="1" dirty="0"/>
              <a:t>(</a:t>
            </a:r>
            <a:r>
              <a:rPr lang="zh-CN" altLang="en-US" sz="2400" b="1" dirty="0"/>
              <a:t>六</a:t>
            </a:r>
            <a:r>
              <a:rPr lang="en-US" altLang="zh-CN" sz="2400" b="1" dirty="0"/>
              <a:t>)</a:t>
            </a:r>
            <a:r>
              <a:rPr lang="zh-CN" altLang="en-US" sz="2400" b="1" dirty="0"/>
              <a:t>按照控制的状态划分 </a:t>
            </a:r>
            <a:endParaRPr lang="en-US" altLang="zh-CN" sz="2400" b="1" dirty="0"/>
          </a:p>
          <a:p>
            <a:r>
              <a:rPr lang="en-US" altLang="zh-CN" dirty="0"/>
              <a:t>       </a:t>
            </a:r>
            <a:r>
              <a:rPr lang="zh-CN" altLang="en-US" dirty="0"/>
              <a:t>按照控制的状态划分可以分为直接控制与间接控制</a:t>
            </a:r>
            <a:r>
              <a:rPr lang="en-US" altLang="zh-CN" dirty="0"/>
              <a:t>. </a:t>
            </a:r>
          </a:p>
          <a:p>
            <a:r>
              <a:rPr lang="en-US" altLang="zh-CN" dirty="0"/>
              <a:t>       </a:t>
            </a:r>
            <a:r>
              <a:rPr lang="en-US" altLang="zh-CN" b="1" dirty="0"/>
              <a:t>( </a:t>
            </a:r>
            <a:r>
              <a:rPr lang="zh-CN" altLang="en-US" b="1" dirty="0"/>
              <a:t>１</a:t>
            </a:r>
            <a:r>
              <a:rPr lang="en-US" altLang="zh-CN" b="1" dirty="0"/>
              <a:t>)</a:t>
            </a:r>
            <a:r>
              <a:rPr lang="zh-CN" altLang="en-US" b="1" dirty="0"/>
              <a:t>直接控制</a:t>
            </a:r>
            <a:r>
              <a:rPr lang="en-US" altLang="zh-CN" b="1" dirty="0"/>
              <a:t>.</a:t>
            </a:r>
            <a:r>
              <a:rPr lang="zh-CN" altLang="en-US" dirty="0"/>
              <a:t>直接控制是指通过提高主管人员的素质</a:t>
            </a:r>
            <a:r>
              <a:rPr lang="en-US" altLang="zh-CN" dirty="0"/>
              <a:t>,</a:t>
            </a:r>
            <a:r>
              <a:rPr lang="zh-CN" altLang="en-US" dirty="0"/>
              <a:t>使他们改善管理工作</a:t>
            </a:r>
            <a:r>
              <a:rPr lang="en-US" altLang="zh-CN" dirty="0"/>
              <a:t>,</a:t>
            </a:r>
            <a:r>
              <a:rPr lang="zh-CN" altLang="en-US" dirty="0"/>
              <a:t>从而 防止出现因管理不善而造成的不良后果的一种控制方式</a:t>
            </a:r>
            <a:r>
              <a:rPr lang="en-US" altLang="zh-CN" dirty="0"/>
              <a:t>.</a:t>
            </a:r>
            <a:r>
              <a:rPr lang="zh-CN" altLang="en-US" dirty="0"/>
              <a:t>这种控制模式的特点是通过培训 等形式</a:t>
            </a:r>
            <a:r>
              <a:rPr lang="en-US" altLang="zh-CN" dirty="0"/>
              <a:t>,</a:t>
            </a:r>
            <a:r>
              <a:rPr lang="zh-CN" altLang="en-US" dirty="0"/>
              <a:t>着力提高主管人员的素质和责任感</a:t>
            </a:r>
            <a:r>
              <a:rPr lang="en-US" altLang="zh-CN" dirty="0"/>
              <a:t>,</a:t>
            </a:r>
            <a:r>
              <a:rPr lang="zh-CN" altLang="en-US" dirty="0"/>
              <a:t>并在控制过程中实施自我控制</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间接控制</a:t>
            </a:r>
            <a:r>
              <a:rPr lang="en-US" altLang="zh-CN" b="1" dirty="0"/>
              <a:t>.</a:t>
            </a:r>
            <a:r>
              <a:rPr lang="zh-CN" altLang="en-US" dirty="0"/>
              <a:t>间接控制是指根据计划和标准考核工作的实际结果</a:t>
            </a:r>
            <a:r>
              <a:rPr lang="en-US" altLang="zh-CN" dirty="0"/>
              <a:t>,</a:t>
            </a:r>
            <a:r>
              <a:rPr lang="zh-CN" altLang="en-US" dirty="0"/>
              <a:t>分析产生偏差的 原因</a:t>
            </a:r>
            <a:r>
              <a:rPr lang="en-US" altLang="zh-CN" dirty="0"/>
              <a:t>,</a:t>
            </a:r>
            <a:r>
              <a:rPr lang="zh-CN" altLang="en-US" dirty="0"/>
              <a:t>并追究责任者的个人责任以使其改进未来工作的一种控制方法</a:t>
            </a:r>
            <a:r>
              <a:rPr lang="en-US" altLang="zh-CN" dirty="0"/>
              <a:t>,</a:t>
            </a:r>
            <a:r>
              <a:rPr lang="zh-CN" altLang="en-US" dirty="0"/>
              <a:t>多见于上级管理者 对下级人员工作过程的控制</a:t>
            </a:r>
            <a:r>
              <a:rPr lang="en-US" altLang="zh-CN" dirty="0"/>
              <a:t>. </a:t>
            </a:r>
            <a:r>
              <a:rPr lang="zh-CN" altLang="en-US" dirty="0"/>
              <a:t>在现实的企业经营活动中</a:t>
            </a:r>
            <a:r>
              <a:rPr lang="en-US" altLang="zh-CN" dirty="0"/>
              <a:t>,</a:t>
            </a:r>
            <a:r>
              <a:rPr lang="zh-CN" altLang="en-US" dirty="0"/>
              <a:t>常常不是单一地采用一种控制方式</a:t>
            </a:r>
            <a:r>
              <a:rPr lang="en-US" altLang="zh-CN" dirty="0"/>
              <a:t>,</a:t>
            </a:r>
            <a:r>
              <a:rPr lang="zh-CN" altLang="en-US" dirty="0"/>
              <a:t>而是多种控制方式同 时进行</a:t>
            </a:r>
            <a:r>
              <a:rPr lang="en-US" altLang="zh-CN" dirty="0"/>
              <a:t>,</a:t>
            </a:r>
            <a:r>
              <a:rPr lang="zh-CN" altLang="en-US" dirty="0"/>
              <a:t>构成一个复合控制系统</a:t>
            </a:r>
            <a:r>
              <a:rPr lang="en-US" altLang="zh-CN" dirty="0"/>
              <a:t>.</a:t>
            </a:r>
            <a:r>
              <a:rPr lang="zh-CN" altLang="en-US" dirty="0"/>
              <a:t>掌握管理控制的不同分类方式有利于我们更好地了解各 类控制的特征</a:t>
            </a:r>
            <a:r>
              <a:rPr lang="en-US" altLang="zh-CN" dirty="0"/>
              <a:t>,</a:t>
            </a:r>
            <a:r>
              <a:rPr lang="zh-CN" altLang="en-US" dirty="0"/>
              <a:t>做好控制工作</a:t>
            </a:r>
            <a:r>
              <a:rPr lang="en-US" altLang="zh-CN" dirty="0"/>
              <a:t>.</a:t>
            </a:r>
            <a:endParaRPr lang="zh-CN" altLang="en-US" dirty="0"/>
          </a:p>
        </p:txBody>
      </p:sp>
    </p:spTree>
    <p:extLst>
      <p:ext uri="{BB962C8B-B14F-4D97-AF65-F5344CB8AC3E}">
        <p14:creationId xmlns:p14="http://schemas.microsoft.com/office/powerpoint/2010/main" val="2720990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2B1B6AB-9C6C-463C-8014-A105E51F386D}"/>
              </a:ext>
            </a:extLst>
          </p:cNvPr>
          <p:cNvSpPr>
            <a:spLocks noGrp="1"/>
          </p:cNvSpPr>
          <p:nvPr>
            <p:ph type="title"/>
          </p:nvPr>
        </p:nvSpPr>
        <p:spPr/>
        <p:txBody>
          <a:bodyPr/>
          <a:lstStyle/>
          <a:p>
            <a:r>
              <a:rPr lang="zh-CN" altLang="en-US" dirty="0"/>
              <a:t>三、 控制的有效性原则及影响因素　</a:t>
            </a:r>
          </a:p>
        </p:txBody>
      </p:sp>
      <p:sp>
        <p:nvSpPr>
          <p:cNvPr id="3" name="内容占位符 2">
            <a:extLst>
              <a:ext uri="{FF2B5EF4-FFF2-40B4-BE49-F238E27FC236}">
                <a16:creationId xmlns="" xmlns:a16="http://schemas.microsoft.com/office/drawing/2014/main" id="{9A560180-244E-4158-8B10-DDD030B443D0}"/>
              </a:ext>
            </a:extLst>
          </p:cNvPr>
          <p:cNvSpPr>
            <a:spLocks noGrp="1"/>
          </p:cNvSpPr>
          <p:nvPr>
            <p:ph idx="1"/>
          </p:nvPr>
        </p:nvSpPr>
        <p:spPr>
          <a:xfrm>
            <a:off x="1324432" y="1700211"/>
            <a:ext cx="10334168" cy="4688557"/>
          </a:xfrm>
        </p:spPr>
        <p:txBody>
          <a:bodyPr>
            <a:normAutofit/>
          </a:bodyPr>
          <a:lstStyle/>
          <a:p>
            <a:r>
              <a:rPr lang="en-US" altLang="zh-CN" sz="2800" b="1" dirty="0"/>
              <a:t>(</a:t>
            </a:r>
            <a:r>
              <a:rPr lang="zh-CN" altLang="en-US" sz="2800" b="1" dirty="0"/>
              <a:t>一</a:t>
            </a:r>
            <a:r>
              <a:rPr lang="en-US" altLang="zh-CN" sz="2800" b="1" dirty="0"/>
              <a:t>)</a:t>
            </a:r>
            <a:r>
              <a:rPr lang="zh-CN" altLang="en-US" sz="2800" b="1" dirty="0"/>
              <a:t>控制的有效性原则</a:t>
            </a:r>
            <a:endParaRPr lang="en-US" altLang="zh-CN" sz="2800" b="1" dirty="0"/>
          </a:p>
          <a:p>
            <a:r>
              <a:rPr lang="zh-CN" altLang="en-US" dirty="0"/>
              <a:t>       </a:t>
            </a:r>
            <a:r>
              <a:rPr lang="en-US" altLang="zh-CN" b="1" dirty="0"/>
              <a:t>( </a:t>
            </a:r>
            <a:r>
              <a:rPr lang="zh-CN" altLang="en-US" b="1" dirty="0"/>
              <a:t>１</a:t>
            </a:r>
            <a:r>
              <a:rPr lang="en-US" altLang="zh-CN" b="1" dirty="0"/>
              <a:t>)</a:t>
            </a:r>
            <a:r>
              <a:rPr lang="zh-CN" altLang="en-US" b="1" dirty="0"/>
              <a:t>重点例外原则</a:t>
            </a:r>
            <a:r>
              <a:rPr lang="en-US" altLang="zh-CN" dirty="0"/>
              <a:t>.</a:t>
            </a:r>
            <a:r>
              <a:rPr lang="zh-CN" altLang="en-US" dirty="0"/>
              <a:t>在一系列需要控制的因素中</a:t>
            </a:r>
            <a:r>
              <a:rPr lang="en-US" altLang="zh-CN" dirty="0"/>
              <a:t>,</a:t>
            </a:r>
            <a:r>
              <a:rPr lang="zh-CN" altLang="en-US" dirty="0"/>
              <a:t>总是存在着少数相当重要的因素</a:t>
            </a:r>
            <a:r>
              <a:rPr lang="en-US" altLang="zh-CN" dirty="0"/>
              <a:t>,</a:t>
            </a:r>
            <a:r>
              <a:rPr lang="zh-CN" altLang="en-US" dirty="0"/>
              <a:t>而其他众多因素是无关紧要的</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科学合理原则</a:t>
            </a:r>
            <a:r>
              <a:rPr lang="en-US" altLang="zh-CN" dirty="0"/>
              <a:t>.</a:t>
            </a:r>
            <a:r>
              <a:rPr lang="zh-CN" altLang="en-US" dirty="0"/>
              <a:t>我们希望能够以客观的标准来衡量下属的业绩</a:t>
            </a:r>
            <a:r>
              <a:rPr lang="en-US" altLang="zh-CN" dirty="0"/>
              <a:t>,</a:t>
            </a:r>
            <a:r>
              <a:rPr lang="zh-CN" altLang="en-US" dirty="0"/>
              <a:t>但是作为管理者 不可避免地会受到许多主观因素的影响</a:t>
            </a:r>
            <a:r>
              <a:rPr lang="en-US" altLang="zh-CN" dirty="0"/>
              <a:t>. </a:t>
            </a:r>
          </a:p>
          <a:p>
            <a:r>
              <a:rPr lang="en-US" altLang="zh-CN" dirty="0"/>
              <a:t>       </a:t>
            </a:r>
            <a:r>
              <a:rPr lang="en-US" altLang="zh-CN" b="1" dirty="0"/>
              <a:t>( </a:t>
            </a:r>
            <a:r>
              <a:rPr lang="zh-CN" altLang="en-US" b="1" dirty="0"/>
              <a:t>３</a:t>
            </a:r>
            <a:r>
              <a:rPr lang="en-US" altLang="zh-CN" b="1" dirty="0"/>
              <a:t>)</a:t>
            </a:r>
            <a:r>
              <a:rPr lang="zh-CN" altLang="en-US" b="1" dirty="0"/>
              <a:t>简单灵活原则</a:t>
            </a:r>
            <a:r>
              <a:rPr lang="en-US" altLang="zh-CN" dirty="0"/>
              <a:t>.</a:t>
            </a:r>
            <a:r>
              <a:rPr lang="zh-CN" altLang="en-US" dirty="0"/>
              <a:t>现代社会环境复杂多变</a:t>
            </a:r>
            <a:r>
              <a:rPr lang="en-US" altLang="zh-CN" dirty="0"/>
              <a:t>,</a:t>
            </a:r>
            <a:r>
              <a:rPr lang="zh-CN" altLang="en-US" dirty="0"/>
              <a:t>不可预见的环境因素使计划的实施面临 诸多不确定因素</a:t>
            </a:r>
            <a:r>
              <a:rPr lang="en-US" altLang="zh-CN" dirty="0"/>
              <a:t>.</a:t>
            </a:r>
            <a:r>
              <a:rPr lang="zh-CN" altLang="en-US" dirty="0"/>
              <a:t>如果要保持计划实施的有效性</a:t>
            </a:r>
            <a:r>
              <a:rPr lang="en-US" altLang="zh-CN" dirty="0"/>
              <a:t>,</a:t>
            </a:r>
            <a:r>
              <a:rPr lang="zh-CN" altLang="en-US" dirty="0"/>
              <a:t>那么必须在计划实施的控制方面能够灵 活多变</a:t>
            </a:r>
            <a:r>
              <a:rPr lang="en-US" altLang="zh-CN" dirty="0"/>
              <a:t>.</a:t>
            </a:r>
          </a:p>
          <a:p>
            <a:r>
              <a:rPr lang="en-US" altLang="zh-CN" dirty="0"/>
              <a:t>       </a:t>
            </a:r>
            <a:r>
              <a:rPr lang="en-US" altLang="zh-CN" b="1" dirty="0"/>
              <a:t>( </a:t>
            </a:r>
            <a:r>
              <a:rPr lang="zh-CN" altLang="en-US" b="1" dirty="0"/>
              <a:t>４</a:t>
            </a:r>
            <a:r>
              <a:rPr lang="en-US" altLang="zh-CN" b="1" dirty="0"/>
              <a:t>)</a:t>
            </a:r>
            <a:r>
              <a:rPr lang="zh-CN" altLang="en-US" b="1" dirty="0"/>
              <a:t>及时经济原则</a:t>
            </a:r>
            <a:r>
              <a:rPr lang="en-US" altLang="zh-CN" dirty="0"/>
              <a:t>.</a:t>
            </a:r>
            <a:r>
              <a:rPr lang="zh-CN" altLang="en-US" dirty="0"/>
              <a:t>控制的过程是管理的过程</a:t>
            </a:r>
            <a:r>
              <a:rPr lang="en-US" altLang="zh-CN" dirty="0"/>
              <a:t>,</a:t>
            </a:r>
            <a:r>
              <a:rPr lang="zh-CN" altLang="en-US" dirty="0"/>
              <a:t>这个过程必然会形成控制成本</a:t>
            </a:r>
            <a:r>
              <a:rPr lang="en-US" altLang="zh-CN" dirty="0"/>
              <a:t>.</a:t>
            </a:r>
            <a:r>
              <a:rPr lang="zh-CN" altLang="en-US" dirty="0"/>
              <a:t>也就 是说</a:t>
            </a:r>
            <a:r>
              <a:rPr lang="en-US" altLang="zh-CN" dirty="0"/>
              <a:t>,</a:t>
            </a:r>
            <a:r>
              <a:rPr lang="zh-CN" altLang="en-US" dirty="0"/>
              <a:t>控制也要讲究投入和产出的合理性</a:t>
            </a:r>
            <a:r>
              <a:rPr lang="en-US" altLang="zh-CN" dirty="0"/>
              <a:t>. ①</a:t>
            </a:r>
            <a:r>
              <a:rPr lang="zh-CN" altLang="en-US" dirty="0"/>
              <a:t>偏差分析的及时性</a:t>
            </a:r>
            <a:r>
              <a:rPr lang="en-US" altLang="zh-CN" dirty="0"/>
              <a:t>.</a:t>
            </a:r>
            <a:r>
              <a:rPr lang="zh-CN" altLang="en-US" dirty="0"/>
              <a:t>管理者要清楚计划实施过程出现偏差的特征</a:t>
            </a:r>
            <a:r>
              <a:rPr lang="en-US" altLang="zh-CN" dirty="0"/>
              <a:t>. ②</a:t>
            </a:r>
            <a:r>
              <a:rPr lang="zh-CN" altLang="en-US" dirty="0"/>
              <a:t>纠偏措施的适当性</a:t>
            </a:r>
            <a:r>
              <a:rPr lang="en-US" altLang="zh-CN" dirty="0"/>
              <a:t>.</a:t>
            </a:r>
            <a:r>
              <a:rPr lang="zh-CN" altLang="en-US" dirty="0"/>
              <a:t>采取纠偏的方法要适当</a:t>
            </a:r>
            <a:r>
              <a:rPr lang="en-US" altLang="zh-CN" dirty="0"/>
              <a:t>. ③</a:t>
            </a:r>
            <a:r>
              <a:rPr lang="zh-CN" altLang="en-US" dirty="0"/>
              <a:t>控制措施的经济性</a:t>
            </a:r>
            <a:r>
              <a:rPr lang="en-US" altLang="zh-CN" dirty="0"/>
              <a:t>.</a:t>
            </a:r>
            <a:r>
              <a:rPr lang="zh-CN" altLang="en-US" dirty="0"/>
              <a:t>科技的进步逐渐使控制系统降低了成本</a:t>
            </a:r>
            <a:r>
              <a:rPr lang="en-US" altLang="zh-CN" dirty="0"/>
              <a:t>,</a:t>
            </a:r>
            <a:r>
              <a:rPr lang="zh-CN" altLang="en-US" dirty="0"/>
              <a:t>建议更多地采用先进 的控制技术和方法进行控制</a:t>
            </a:r>
            <a:r>
              <a:rPr lang="en-US" altLang="zh-CN" dirty="0"/>
              <a:t>.</a:t>
            </a:r>
            <a:endParaRPr lang="zh-CN" altLang="en-US" dirty="0"/>
          </a:p>
        </p:txBody>
      </p:sp>
    </p:spTree>
    <p:extLst>
      <p:ext uri="{BB962C8B-B14F-4D97-AF65-F5344CB8AC3E}">
        <p14:creationId xmlns:p14="http://schemas.microsoft.com/office/powerpoint/2010/main" val="720016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DB36F606-7C05-40AB-95E7-104F06665863}"/>
              </a:ext>
            </a:extLst>
          </p:cNvPr>
          <p:cNvSpPr>
            <a:spLocks noGrp="1"/>
          </p:cNvSpPr>
          <p:nvPr>
            <p:ph idx="1"/>
          </p:nvPr>
        </p:nvSpPr>
        <p:spPr>
          <a:xfrm>
            <a:off x="1312400" y="782052"/>
            <a:ext cx="10034138" cy="5185611"/>
          </a:xfrm>
        </p:spPr>
        <p:txBody>
          <a:bodyPr>
            <a:normAutofit/>
          </a:bodyPr>
          <a:lstStyle/>
          <a:p>
            <a:r>
              <a:rPr lang="en-US" altLang="zh-CN" sz="3000" b="1" dirty="0"/>
              <a:t>(</a:t>
            </a:r>
            <a:r>
              <a:rPr lang="zh-CN" altLang="en-US" sz="3000" b="1" dirty="0"/>
              <a:t>二</a:t>
            </a:r>
            <a:r>
              <a:rPr lang="en-US" altLang="zh-CN" sz="3000" b="1" dirty="0"/>
              <a:t>)</a:t>
            </a:r>
            <a:r>
              <a:rPr lang="zh-CN" altLang="en-US" sz="3000" b="1" dirty="0"/>
              <a:t>影响控制有效性的因素 </a:t>
            </a:r>
            <a:endParaRPr lang="en-US" altLang="zh-CN" sz="3000" b="1" dirty="0"/>
          </a:p>
          <a:p>
            <a:r>
              <a:rPr lang="zh-CN" altLang="en-US" b="1" dirty="0"/>
              <a:t>下列因素会对控制的有效性产生很大影响</a:t>
            </a:r>
            <a:r>
              <a:rPr lang="en-US" altLang="zh-CN" b="1" dirty="0"/>
              <a:t>,</a:t>
            </a:r>
            <a:r>
              <a:rPr lang="zh-CN" altLang="en-US" b="1" dirty="0"/>
              <a:t>管理者应予以重视</a:t>
            </a:r>
            <a:r>
              <a:rPr lang="en-US" altLang="zh-CN" b="1" dirty="0"/>
              <a:t>. </a:t>
            </a:r>
          </a:p>
          <a:p>
            <a:r>
              <a:rPr lang="en-US" altLang="zh-CN" dirty="0"/>
              <a:t>       </a:t>
            </a:r>
            <a:r>
              <a:rPr lang="en-US" altLang="zh-CN" b="1" dirty="0"/>
              <a:t>( </a:t>
            </a:r>
            <a:r>
              <a:rPr lang="zh-CN" altLang="en-US" b="1" dirty="0"/>
              <a:t>１</a:t>
            </a:r>
            <a:r>
              <a:rPr lang="en-US" altLang="zh-CN" b="1" dirty="0"/>
              <a:t>)</a:t>
            </a:r>
            <a:r>
              <a:rPr lang="zh-CN" altLang="en-US" b="1" dirty="0"/>
              <a:t>失当的权力划分</a:t>
            </a:r>
            <a:r>
              <a:rPr lang="en-US" altLang="zh-CN" dirty="0"/>
              <a:t>.</a:t>
            </a:r>
            <a:r>
              <a:rPr lang="zh-CN" altLang="en-US" dirty="0"/>
              <a:t>如果管理者管理分权不当</a:t>
            </a:r>
            <a:r>
              <a:rPr lang="en-US" altLang="zh-CN" dirty="0"/>
              <a:t>,</a:t>
            </a:r>
            <a:r>
              <a:rPr lang="zh-CN" altLang="en-US" dirty="0"/>
              <a:t>权力失控</a:t>
            </a:r>
            <a:r>
              <a:rPr lang="en-US" altLang="zh-CN" dirty="0"/>
              <a:t>,</a:t>
            </a:r>
            <a:r>
              <a:rPr lang="zh-CN" altLang="en-US" dirty="0"/>
              <a:t>就会影响控制效率</a:t>
            </a:r>
            <a:r>
              <a:rPr lang="en-US" altLang="zh-CN" dirty="0"/>
              <a:t>.</a:t>
            </a:r>
            <a:r>
              <a:rPr lang="zh-CN" altLang="en-US" dirty="0"/>
              <a:t>管 理实践中常见的分权不当有如下三种情形</a:t>
            </a:r>
            <a:r>
              <a:rPr lang="en-US" altLang="zh-CN" dirty="0"/>
              <a:t>. ①</a:t>
            </a:r>
            <a:r>
              <a:rPr lang="zh-CN" altLang="en-US" dirty="0"/>
              <a:t>将不应下放的管理权力不适当地下放给下级</a:t>
            </a:r>
            <a:r>
              <a:rPr lang="en-US" altLang="zh-CN" dirty="0"/>
              <a:t>,</a:t>
            </a:r>
            <a:r>
              <a:rPr lang="zh-CN" altLang="en-US" dirty="0"/>
              <a:t>如企业给非独立性的车间、分厂单独 签订合同的权力</a:t>
            </a:r>
            <a:r>
              <a:rPr lang="en-US" altLang="zh-CN" dirty="0"/>
              <a:t>,</a:t>
            </a:r>
            <a:r>
              <a:rPr lang="zh-CN" altLang="en-US" dirty="0"/>
              <a:t>就有可能造成经营失控</a:t>
            </a:r>
            <a:r>
              <a:rPr lang="en-US" altLang="zh-CN" dirty="0"/>
              <a:t>. ②</a:t>
            </a:r>
            <a:r>
              <a:rPr lang="zh-CN" altLang="en-US" dirty="0"/>
              <a:t>权力下放和责任落实不对称</a:t>
            </a:r>
            <a:r>
              <a:rPr lang="en-US" altLang="zh-CN" dirty="0"/>
              <a:t>.</a:t>
            </a:r>
            <a:r>
              <a:rPr lang="zh-CN" altLang="en-US" dirty="0"/>
              <a:t>下级权大责小</a:t>
            </a:r>
            <a:r>
              <a:rPr lang="en-US" altLang="zh-CN" dirty="0"/>
              <a:t>,</a:t>
            </a:r>
            <a:r>
              <a:rPr lang="zh-CN" altLang="en-US" dirty="0"/>
              <a:t>下放的权力失去约束</a:t>
            </a:r>
            <a:r>
              <a:rPr lang="en-US" altLang="zh-CN" dirty="0"/>
              <a:t>,</a:t>
            </a:r>
            <a:r>
              <a:rPr lang="zh-CN" altLang="en-US" dirty="0"/>
              <a:t>造成权力滥 用</a:t>
            </a:r>
            <a:r>
              <a:rPr lang="en-US" altLang="zh-CN" dirty="0"/>
              <a:t>,</a:t>
            </a:r>
            <a:r>
              <a:rPr lang="zh-CN" altLang="en-US" dirty="0"/>
              <a:t>失去控制</a:t>
            </a:r>
            <a:r>
              <a:rPr lang="en-US" altLang="zh-CN" dirty="0"/>
              <a:t>. ③</a:t>
            </a:r>
            <a:r>
              <a:rPr lang="zh-CN" altLang="en-US" dirty="0"/>
              <a:t>分权造成内部竞争</a:t>
            </a:r>
            <a:r>
              <a:rPr lang="en-US" altLang="zh-CN" dirty="0"/>
              <a:t>,</a:t>
            </a:r>
            <a:r>
              <a:rPr lang="zh-CN" altLang="en-US" dirty="0"/>
              <a:t>导致组织内部各种矛盾变得更加复杂</a:t>
            </a:r>
            <a:r>
              <a:rPr lang="en-US" altLang="zh-CN" dirty="0"/>
              <a:t>.</a:t>
            </a:r>
            <a:r>
              <a:rPr lang="zh-CN" altLang="en-US" dirty="0"/>
              <a:t>这种局面使组织内的关 系复杂化</a:t>
            </a:r>
            <a:r>
              <a:rPr lang="en-US" altLang="zh-CN" dirty="0"/>
              <a:t>,</a:t>
            </a:r>
            <a:r>
              <a:rPr lang="zh-CN" altLang="en-US" dirty="0"/>
              <a:t>控制变得更加困难</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反馈信息的不畅</a:t>
            </a:r>
            <a:r>
              <a:rPr lang="en-US" altLang="zh-CN" dirty="0"/>
              <a:t>.</a:t>
            </a:r>
            <a:r>
              <a:rPr lang="zh-CN" altLang="en-US" dirty="0"/>
              <a:t>控制必须以有效的信息为前提</a:t>
            </a:r>
            <a:r>
              <a:rPr lang="en-US" altLang="zh-CN" dirty="0"/>
              <a:t>.</a:t>
            </a:r>
            <a:r>
              <a:rPr lang="zh-CN" altLang="en-US" dirty="0"/>
              <a:t>如果组织内的信息不能顺畅流 动</a:t>
            </a:r>
            <a:r>
              <a:rPr lang="en-US" altLang="zh-CN" dirty="0"/>
              <a:t>,</a:t>
            </a:r>
            <a:r>
              <a:rPr lang="zh-CN" altLang="en-US" dirty="0"/>
              <a:t>缺乏信息传递和反馈</a:t>
            </a:r>
            <a:r>
              <a:rPr lang="en-US" altLang="zh-CN" dirty="0"/>
              <a:t>,</a:t>
            </a:r>
            <a:r>
              <a:rPr lang="zh-CN" altLang="en-US" dirty="0"/>
              <a:t>控制就无法进行</a:t>
            </a:r>
            <a:r>
              <a:rPr lang="en-US" altLang="zh-CN" dirty="0"/>
              <a:t>.</a:t>
            </a:r>
            <a:r>
              <a:rPr lang="zh-CN" altLang="en-US" dirty="0"/>
              <a:t>所以</a:t>
            </a:r>
            <a:r>
              <a:rPr lang="en-US" altLang="zh-CN" dirty="0"/>
              <a:t>,</a:t>
            </a:r>
            <a:r>
              <a:rPr lang="zh-CN" altLang="en-US" dirty="0"/>
              <a:t>信息通畅与否直接影响着控制效率</a:t>
            </a:r>
            <a:r>
              <a:rPr lang="en-US" altLang="zh-CN" dirty="0"/>
              <a:t>. </a:t>
            </a:r>
            <a:r>
              <a:rPr lang="zh-CN" altLang="en-US" dirty="0"/>
              <a:t>信息流通不畅的主要表现及原因有</a:t>
            </a:r>
            <a:r>
              <a:rPr lang="en-US" altLang="zh-CN" dirty="0"/>
              <a:t>: ①</a:t>
            </a:r>
            <a:r>
              <a:rPr lang="zh-CN" altLang="en-US" dirty="0"/>
              <a:t>反馈不真实</a:t>
            </a:r>
            <a:r>
              <a:rPr lang="en-US" altLang="zh-CN" dirty="0"/>
              <a:t>,</a:t>
            </a:r>
            <a:r>
              <a:rPr lang="zh-CN" altLang="en-US" dirty="0"/>
              <a:t>不及时</a:t>
            </a:r>
            <a:r>
              <a:rPr lang="en-US" altLang="zh-CN" dirty="0"/>
              <a:t>. ②</a:t>
            </a:r>
            <a:r>
              <a:rPr lang="zh-CN" altLang="en-US" dirty="0"/>
              <a:t>层级太多</a:t>
            </a:r>
            <a:r>
              <a:rPr lang="en-US" altLang="zh-CN" dirty="0"/>
              <a:t>. </a:t>
            </a:r>
          </a:p>
          <a:p>
            <a:r>
              <a:rPr lang="en-US" altLang="zh-CN" dirty="0"/>
              <a:t>       </a:t>
            </a:r>
            <a:endParaRPr lang="zh-CN" altLang="en-US" dirty="0"/>
          </a:p>
        </p:txBody>
      </p:sp>
    </p:spTree>
    <p:extLst>
      <p:ext uri="{BB962C8B-B14F-4D97-AF65-F5344CB8AC3E}">
        <p14:creationId xmlns:p14="http://schemas.microsoft.com/office/powerpoint/2010/main" val="4067546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CCBBAAC-320C-434C-837B-DB6E8BE86CA5}"/>
              </a:ext>
            </a:extLst>
          </p:cNvPr>
          <p:cNvSpPr>
            <a:spLocks noGrp="1"/>
          </p:cNvSpPr>
          <p:nvPr>
            <p:ph idx="1"/>
          </p:nvPr>
        </p:nvSpPr>
        <p:spPr/>
        <p:txBody>
          <a:bodyPr/>
          <a:lstStyle/>
          <a:p>
            <a:r>
              <a:rPr lang="en-US" altLang="zh-CN" dirty="0"/>
              <a:t> </a:t>
            </a:r>
            <a:r>
              <a:rPr lang="en-US" altLang="zh-CN" sz="2800" b="1" dirty="0"/>
              <a:t>(</a:t>
            </a:r>
            <a:r>
              <a:rPr lang="zh-CN" altLang="en-US" sz="2800" b="1" dirty="0"/>
              <a:t>二</a:t>
            </a:r>
            <a:r>
              <a:rPr lang="en-US" altLang="zh-CN" sz="2800" b="1" dirty="0"/>
              <a:t>)</a:t>
            </a:r>
            <a:r>
              <a:rPr lang="zh-CN" altLang="en-US" sz="2800" b="1" dirty="0"/>
              <a:t>影响控制有效性的因素 </a:t>
            </a:r>
            <a:endParaRPr lang="en-US" altLang="zh-CN" sz="2800" dirty="0"/>
          </a:p>
          <a:p>
            <a:r>
              <a:rPr lang="en-US" altLang="zh-CN" dirty="0"/>
              <a:t>       ( </a:t>
            </a:r>
            <a:r>
              <a:rPr lang="zh-CN" altLang="en-US" dirty="0"/>
              <a:t>３</a:t>
            </a:r>
            <a:r>
              <a:rPr lang="en-US" altLang="zh-CN" dirty="0"/>
              <a:t>)</a:t>
            </a:r>
            <a:r>
              <a:rPr lang="zh-CN" altLang="en-US" dirty="0"/>
              <a:t>不科学的标准</a:t>
            </a:r>
            <a:r>
              <a:rPr lang="en-US" altLang="zh-CN" dirty="0"/>
              <a:t>.</a:t>
            </a:r>
            <a:r>
              <a:rPr lang="zh-CN" altLang="en-US" dirty="0"/>
              <a:t>标准是控制的依据</a:t>
            </a:r>
            <a:r>
              <a:rPr lang="en-US" altLang="zh-CN" dirty="0"/>
              <a:t>,</a:t>
            </a:r>
            <a:r>
              <a:rPr lang="zh-CN" altLang="en-US" dirty="0"/>
              <a:t>但控制标准必须实事求是、科学可行</a:t>
            </a:r>
            <a:r>
              <a:rPr lang="en-US" altLang="zh-CN" dirty="0"/>
              <a:t>.</a:t>
            </a:r>
            <a:r>
              <a:rPr lang="zh-CN" altLang="en-US" dirty="0"/>
              <a:t>标准 不能太低</a:t>
            </a:r>
            <a:r>
              <a:rPr lang="en-US" altLang="zh-CN" dirty="0"/>
              <a:t>,</a:t>
            </a:r>
            <a:r>
              <a:rPr lang="zh-CN" altLang="en-US" dirty="0"/>
              <a:t>低的标准缺乏压力</a:t>
            </a:r>
            <a:r>
              <a:rPr lang="en-US" altLang="zh-CN" dirty="0"/>
              <a:t>,</a:t>
            </a:r>
            <a:r>
              <a:rPr lang="zh-CN" altLang="en-US" dirty="0"/>
              <a:t>不利于调动员工的积极性</a:t>
            </a:r>
            <a:r>
              <a:rPr lang="en-US" altLang="zh-CN" dirty="0"/>
              <a:t>. </a:t>
            </a:r>
          </a:p>
          <a:p>
            <a:r>
              <a:rPr lang="en-US" altLang="zh-CN" dirty="0"/>
              <a:t>       ( </a:t>
            </a:r>
            <a:r>
              <a:rPr lang="zh-CN" altLang="en-US" dirty="0"/>
              <a:t>４</a:t>
            </a:r>
            <a:r>
              <a:rPr lang="en-US" altLang="zh-CN" dirty="0"/>
              <a:t>)</a:t>
            </a:r>
            <a:r>
              <a:rPr lang="zh-CN" altLang="en-US" dirty="0"/>
              <a:t>不健全的控制制度</a:t>
            </a:r>
            <a:r>
              <a:rPr lang="en-US" altLang="zh-CN" dirty="0"/>
              <a:t>.</a:t>
            </a:r>
            <a:r>
              <a:rPr lang="zh-CN" altLang="en-US" dirty="0"/>
              <a:t>控制制度决定着控制工作本身的效率</a:t>
            </a:r>
            <a:r>
              <a:rPr lang="en-US" altLang="zh-CN" dirty="0"/>
              <a:t>.</a:t>
            </a:r>
            <a:r>
              <a:rPr lang="zh-CN" altLang="en-US" dirty="0"/>
              <a:t>控制制度规定着组织 内施控人员的职责、权力、工作内容和程序等</a:t>
            </a:r>
            <a:r>
              <a:rPr lang="en-US" altLang="zh-CN" dirty="0"/>
              <a:t>. </a:t>
            </a:r>
          </a:p>
          <a:p>
            <a:r>
              <a:rPr lang="en-US" altLang="zh-CN" dirty="0"/>
              <a:t>       ( </a:t>
            </a:r>
            <a:r>
              <a:rPr lang="zh-CN" altLang="en-US" dirty="0"/>
              <a:t>５</a:t>
            </a:r>
            <a:r>
              <a:rPr lang="en-US" altLang="zh-CN" dirty="0"/>
              <a:t>)</a:t>
            </a:r>
            <a:r>
              <a:rPr lang="zh-CN" altLang="en-US" dirty="0"/>
              <a:t>部门之间的目标冲突</a:t>
            </a:r>
            <a:r>
              <a:rPr lang="en-US" altLang="zh-CN" dirty="0"/>
              <a:t>.</a:t>
            </a:r>
            <a:r>
              <a:rPr lang="zh-CN" altLang="en-US" dirty="0"/>
              <a:t>控制的最终目标是要保证计划顺利完成</a:t>
            </a:r>
            <a:r>
              <a:rPr lang="en-US" altLang="zh-CN" dirty="0"/>
              <a:t>,</a:t>
            </a:r>
            <a:r>
              <a:rPr lang="zh-CN" altLang="en-US" dirty="0"/>
              <a:t>实现组织的 目标</a:t>
            </a:r>
            <a:r>
              <a:rPr lang="en-US" altLang="zh-CN" dirty="0"/>
              <a:t>.</a:t>
            </a:r>
            <a:endParaRPr lang="zh-CN" altLang="en-US" dirty="0"/>
          </a:p>
          <a:p>
            <a:endParaRPr lang="zh-CN" altLang="en-US" dirty="0"/>
          </a:p>
        </p:txBody>
      </p:sp>
    </p:spTree>
    <p:extLst>
      <p:ext uri="{BB962C8B-B14F-4D97-AF65-F5344CB8AC3E}">
        <p14:creationId xmlns:p14="http://schemas.microsoft.com/office/powerpoint/2010/main" val="370629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40BFB6-C1DE-4EA4-BD46-63F3529EFD9C}"/>
              </a:ext>
            </a:extLst>
          </p:cNvPr>
          <p:cNvSpPr>
            <a:spLocks noGrp="1"/>
          </p:cNvSpPr>
          <p:nvPr>
            <p:ph type="title"/>
          </p:nvPr>
        </p:nvSpPr>
        <p:spPr/>
        <p:txBody>
          <a:bodyPr/>
          <a:lstStyle/>
          <a:p>
            <a:r>
              <a:rPr lang="zh-CN" altLang="en-US" dirty="0"/>
              <a:t>四、 提高控制效率的措施</a:t>
            </a:r>
          </a:p>
        </p:txBody>
      </p:sp>
      <p:sp>
        <p:nvSpPr>
          <p:cNvPr id="3" name="内容占位符 2">
            <a:extLst>
              <a:ext uri="{FF2B5EF4-FFF2-40B4-BE49-F238E27FC236}">
                <a16:creationId xmlns="" xmlns:a16="http://schemas.microsoft.com/office/drawing/2014/main" id="{12A0696B-6402-4F5D-92DC-2869A29FFC0E}"/>
              </a:ext>
            </a:extLst>
          </p:cNvPr>
          <p:cNvSpPr>
            <a:spLocks noGrp="1"/>
          </p:cNvSpPr>
          <p:nvPr>
            <p:ph idx="1"/>
          </p:nvPr>
        </p:nvSpPr>
        <p:spPr>
          <a:xfrm>
            <a:off x="1324431" y="1581427"/>
            <a:ext cx="10091288" cy="5072035"/>
          </a:xfrm>
        </p:spPr>
        <p:txBody>
          <a:bodyPr>
            <a:normAutofit/>
          </a:bodyPr>
          <a:lstStyle/>
          <a:p>
            <a:r>
              <a:rPr lang="en-US" altLang="zh-CN" sz="2800" b="1" dirty="0"/>
              <a:t>(</a:t>
            </a:r>
            <a:r>
              <a:rPr lang="zh-CN" altLang="en-US" sz="2800" b="1" dirty="0"/>
              <a:t>一</a:t>
            </a:r>
            <a:r>
              <a:rPr lang="en-US" altLang="zh-CN" sz="2800" b="1" dirty="0"/>
              <a:t>)</a:t>
            </a:r>
            <a:r>
              <a:rPr lang="zh-CN" altLang="en-US" sz="2800" b="1" dirty="0"/>
              <a:t>树立现代控制观念 </a:t>
            </a:r>
            <a:endParaRPr lang="en-US" altLang="zh-CN" sz="2800" b="1" dirty="0"/>
          </a:p>
          <a:p>
            <a:r>
              <a:rPr lang="zh-CN" altLang="en-US" dirty="0"/>
              <a:t>       现代控制观念主要组成部分虽然在管理科学的诞生初期就被确立为管理的职能之一</a:t>
            </a:r>
            <a:r>
              <a:rPr lang="en-US" altLang="zh-CN" dirty="0"/>
              <a:t>, </a:t>
            </a:r>
            <a:r>
              <a:rPr lang="zh-CN" altLang="en-US" dirty="0"/>
              <a:t>但今天的控制所包含的内容已不是早期控制职能所包含的内容</a:t>
            </a:r>
            <a:r>
              <a:rPr lang="en-US" altLang="zh-CN" dirty="0"/>
              <a:t>.</a:t>
            </a:r>
            <a:r>
              <a:rPr lang="zh-CN" altLang="en-US" dirty="0"/>
              <a:t>什么是现代控制观念呢</a:t>
            </a:r>
            <a:r>
              <a:rPr lang="en-US" altLang="zh-CN" dirty="0"/>
              <a:t>? </a:t>
            </a:r>
            <a:r>
              <a:rPr lang="zh-CN" altLang="en-US" dirty="0"/>
              <a:t>这必须先理解传统的控制观念</a:t>
            </a:r>
            <a:r>
              <a:rPr lang="en-US" altLang="zh-CN" dirty="0"/>
              <a:t>.</a:t>
            </a:r>
            <a:r>
              <a:rPr lang="zh-CN" altLang="en-US" dirty="0"/>
              <a:t>传统的控制管理观念认为</a:t>
            </a:r>
            <a:r>
              <a:rPr lang="en-US" altLang="zh-CN" dirty="0"/>
              <a:t>,</a:t>
            </a:r>
            <a:r>
              <a:rPr lang="zh-CN" altLang="en-US" dirty="0"/>
              <a:t>施控者处于绝对支配地位</a:t>
            </a:r>
            <a:r>
              <a:rPr lang="en-US" altLang="zh-CN" dirty="0"/>
              <a:t>,</a:t>
            </a:r>
            <a:r>
              <a:rPr lang="zh-CN" altLang="en-US" dirty="0"/>
              <a:t>受 控者处于被支配地位</a:t>
            </a:r>
            <a:r>
              <a:rPr lang="en-US" altLang="zh-CN" dirty="0"/>
              <a:t>;</a:t>
            </a:r>
            <a:r>
              <a:rPr lang="zh-CN" altLang="en-US" dirty="0"/>
              <a:t>二者之间只有命令和服从的关系</a:t>
            </a:r>
            <a:r>
              <a:rPr lang="en-US" altLang="zh-CN" dirty="0"/>
              <a:t>.</a:t>
            </a:r>
            <a:r>
              <a:rPr lang="zh-CN" altLang="en-US" dirty="0"/>
              <a:t>现代控制观念则认为</a:t>
            </a:r>
            <a:r>
              <a:rPr lang="en-US" altLang="zh-CN" dirty="0"/>
              <a:t>,</a:t>
            </a:r>
            <a:r>
              <a:rPr lang="zh-CN" altLang="en-US" dirty="0"/>
              <a:t>控制者与 受控者是平等的</a:t>
            </a:r>
            <a:r>
              <a:rPr lang="en-US" altLang="zh-CN" dirty="0"/>
              <a:t>,</a:t>
            </a:r>
            <a:r>
              <a:rPr lang="zh-CN" altLang="en-US" dirty="0"/>
              <a:t>施控者的权威只有被受控者承认和接受才有意义</a:t>
            </a:r>
            <a:r>
              <a:rPr lang="en-US" altLang="zh-CN" dirty="0"/>
              <a:t>;</a:t>
            </a:r>
            <a:r>
              <a:rPr lang="zh-CN" altLang="en-US" dirty="0"/>
              <a:t>施控者只有靠权力和 威望才能施控</a:t>
            </a:r>
            <a:r>
              <a:rPr lang="en-US" altLang="zh-CN" dirty="0"/>
              <a:t>,</a:t>
            </a:r>
            <a:r>
              <a:rPr lang="zh-CN" altLang="en-US" dirty="0"/>
              <a:t>控制才能发挥作用</a:t>
            </a:r>
            <a:r>
              <a:rPr lang="en-US" altLang="zh-CN" dirty="0"/>
              <a:t>. </a:t>
            </a:r>
          </a:p>
          <a:p>
            <a:r>
              <a:rPr lang="en-US" altLang="zh-CN" sz="2800" b="1" dirty="0"/>
              <a:t>(</a:t>
            </a:r>
            <a:r>
              <a:rPr lang="zh-CN" altLang="en-US" sz="2800" b="1" dirty="0"/>
              <a:t>二</a:t>
            </a:r>
            <a:r>
              <a:rPr lang="en-US" altLang="zh-CN" sz="2800" b="1" dirty="0"/>
              <a:t>)</a:t>
            </a:r>
            <a:r>
              <a:rPr lang="zh-CN" altLang="en-US" sz="2800" b="1" dirty="0"/>
              <a:t>对信息反馈的重视 </a:t>
            </a:r>
            <a:endParaRPr lang="en-US" altLang="zh-CN" sz="2800" b="1" dirty="0"/>
          </a:p>
          <a:p>
            <a:r>
              <a:rPr lang="zh-CN" altLang="en-US" dirty="0"/>
              <a:t>       反馈是现代控制的特征之一</a:t>
            </a:r>
            <a:r>
              <a:rPr lang="en-US" altLang="zh-CN" dirty="0"/>
              <a:t>,</a:t>
            </a:r>
            <a:r>
              <a:rPr lang="zh-CN" altLang="en-US" dirty="0"/>
              <a:t>没有反馈</a:t>
            </a:r>
            <a:r>
              <a:rPr lang="en-US" altLang="zh-CN" dirty="0"/>
              <a:t>,</a:t>
            </a:r>
            <a:r>
              <a:rPr lang="zh-CN" altLang="en-US" dirty="0"/>
              <a:t>控制不可能高效率</a:t>
            </a:r>
            <a:r>
              <a:rPr lang="en-US" altLang="zh-CN" dirty="0"/>
              <a:t>.</a:t>
            </a:r>
            <a:r>
              <a:rPr lang="zh-CN" altLang="en-US" dirty="0"/>
              <a:t>施控者不是万能的</a:t>
            </a:r>
            <a:r>
              <a:rPr lang="en-US" altLang="zh-CN" dirty="0"/>
              <a:t>,</a:t>
            </a:r>
            <a:r>
              <a:rPr lang="zh-CN" altLang="en-US" dirty="0"/>
              <a:t>他 必须依据受控者的信息反馈来判断和决策</a:t>
            </a:r>
            <a:r>
              <a:rPr lang="en-US" altLang="zh-CN" dirty="0"/>
              <a:t>.</a:t>
            </a:r>
            <a:r>
              <a:rPr lang="zh-CN" altLang="en-US" dirty="0"/>
              <a:t>建立信息反馈观念</a:t>
            </a:r>
            <a:r>
              <a:rPr lang="en-US" altLang="zh-CN" dirty="0"/>
              <a:t>,</a:t>
            </a:r>
            <a:r>
              <a:rPr lang="zh-CN" altLang="en-US" dirty="0"/>
              <a:t>重视信息反馈</a:t>
            </a:r>
            <a:r>
              <a:rPr lang="en-US" altLang="zh-CN" dirty="0"/>
              <a:t>,</a:t>
            </a:r>
            <a:r>
              <a:rPr lang="zh-CN" altLang="en-US" dirty="0"/>
              <a:t>不仅要建 立制度化的信息反馈机制</a:t>
            </a:r>
            <a:r>
              <a:rPr lang="en-US" altLang="zh-CN" dirty="0"/>
              <a:t>,</a:t>
            </a:r>
            <a:r>
              <a:rPr lang="zh-CN" altLang="en-US" dirty="0"/>
              <a:t>更为重要的是要让下级畅所欲言</a:t>
            </a:r>
            <a:r>
              <a:rPr lang="en-US" altLang="zh-CN" dirty="0"/>
              <a:t>,</a:t>
            </a:r>
            <a:r>
              <a:rPr lang="zh-CN" altLang="en-US" dirty="0"/>
              <a:t>敢讲、愿讲真话</a:t>
            </a:r>
            <a:r>
              <a:rPr lang="en-US" altLang="zh-CN" dirty="0"/>
              <a:t>;</a:t>
            </a:r>
            <a:r>
              <a:rPr lang="zh-CN" altLang="en-US" dirty="0"/>
              <a:t>全面、及 时地反映真实情况</a:t>
            </a:r>
            <a:r>
              <a:rPr lang="en-US" altLang="zh-CN" dirty="0"/>
              <a:t>.</a:t>
            </a:r>
          </a:p>
          <a:p>
            <a:endParaRPr lang="en-US" altLang="zh-CN" dirty="0"/>
          </a:p>
        </p:txBody>
      </p:sp>
    </p:spTree>
    <p:extLst>
      <p:ext uri="{BB962C8B-B14F-4D97-AF65-F5344CB8AC3E}">
        <p14:creationId xmlns:p14="http://schemas.microsoft.com/office/powerpoint/2010/main" val="389824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369D74-2A5C-42EA-AF89-CCA67D701B9C}"/>
              </a:ext>
            </a:extLst>
          </p:cNvPr>
          <p:cNvSpPr>
            <a:spLocks noGrp="1"/>
          </p:cNvSpPr>
          <p:nvPr>
            <p:ph type="title"/>
          </p:nvPr>
        </p:nvSpPr>
        <p:spPr>
          <a:xfrm>
            <a:off x="1324431" y="568840"/>
            <a:ext cx="10134151" cy="796011"/>
          </a:xfrm>
        </p:spPr>
        <p:txBody>
          <a:bodyPr/>
          <a:lstStyle/>
          <a:p>
            <a:r>
              <a:rPr lang="zh-CN" altLang="en-US" dirty="0"/>
              <a:t>四、 提高控制效率的措施</a:t>
            </a:r>
          </a:p>
        </p:txBody>
      </p:sp>
      <p:sp>
        <p:nvSpPr>
          <p:cNvPr id="3" name="内容占位符 2">
            <a:extLst>
              <a:ext uri="{FF2B5EF4-FFF2-40B4-BE49-F238E27FC236}">
                <a16:creationId xmlns="" xmlns:a16="http://schemas.microsoft.com/office/drawing/2014/main" id="{3B0F301B-AFED-441A-BC43-373918221F28}"/>
              </a:ext>
            </a:extLst>
          </p:cNvPr>
          <p:cNvSpPr>
            <a:spLocks noGrp="1"/>
          </p:cNvSpPr>
          <p:nvPr>
            <p:ph idx="1"/>
          </p:nvPr>
        </p:nvSpPr>
        <p:spPr>
          <a:xfrm>
            <a:off x="1296062" y="1364851"/>
            <a:ext cx="10091288" cy="5398428"/>
          </a:xfrm>
        </p:spPr>
        <p:txBody>
          <a:bodyPr>
            <a:normAutofit/>
          </a:bodyPr>
          <a:lstStyle/>
          <a:p>
            <a:r>
              <a:rPr lang="en-US" altLang="zh-CN" sz="2800" b="1" dirty="0"/>
              <a:t>(</a:t>
            </a:r>
            <a:r>
              <a:rPr lang="zh-CN" altLang="en-US" sz="2800" b="1" dirty="0"/>
              <a:t>三</a:t>
            </a:r>
            <a:r>
              <a:rPr lang="en-US" altLang="zh-CN" sz="2800" b="1" dirty="0"/>
              <a:t>)</a:t>
            </a:r>
            <a:r>
              <a:rPr lang="zh-CN" altLang="en-US" sz="2800" b="1" dirty="0"/>
              <a:t>分权的合理性 </a:t>
            </a:r>
            <a:endParaRPr lang="en-US" altLang="zh-CN" sz="2800" b="1" dirty="0"/>
          </a:p>
          <a:p>
            <a:r>
              <a:rPr lang="en-US" altLang="zh-CN" sz="2800" b="1" dirty="0"/>
              <a:t>     </a:t>
            </a:r>
            <a:r>
              <a:rPr lang="zh-CN" altLang="en-US" dirty="0"/>
              <a:t>分权是控制中的重要问题</a:t>
            </a:r>
            <a:r>
              <a:rPr lang="en-US" altLang="zh-CN" dirty="0"/>
              <a:t>,</a:t>
            </a:r>
            <a:r>
              <a:rPr lang="zh-CN" altLang="en-US" dirty="0"/>
              <a:t>也是组织机构设置的中心问题</a:t>
            </a:r>
            <a:r>
              <a:rPr lang="en-US" altLang="zh-CN" dirty="0"/>
              <a:t>.</a:t>
            </a:r>
            <a:r>
              <a:rPr lang="zh-CN" altLang="en-US" dirty="0"/>
              <a:t>怎样才能做到合理分权</a:t>
            </a:r>
            <a:r>
              <a:rPr lang="en-US" altLang="zh-CN" dirty="0"/>
              <a:t>, </a:t>
            </a:r>
            <a:r>
              <a:rPr lang="zh-CN" altLang="en-US" dirty="0"/>
              <a:t>没有放之四海而皆准的真理</a:t>
            </a:r>
            <a:r>
              <a:rPr lang="en-US" altLang="zh-CN" dirty="0"/>
              <a:t>,</a:t>
            </a:r>
            <a:r>
              <a:rPr lang="zh-CN" altLang="en-US" dirty="0"/>
              <a:t>分权的合理与否只能根据实际情况来判定</a:t>
            </a:r>
            <a:r>
              <a:rPr lang="en-US" altLang="zh-CN" dirty="0"/>
              <a:t>.</a:t>
            </a:r>
            <a:r>
              <a:rPr lang="zh-CN" altLang="en-US" dirty="0"/>
              <a:t>一般来说</a:t>
            </a:r>
            <a:r>
              <a:rPr lang="en-US" altLang="zh-CN" dirty="0"/>
              <a:t>,</a:t>
            </a:r>
            <a:r>
              <a:rPr lang="zh-CN" altLang="en-US" dirty="0"/>
              <a:t>以下 几条原则可以保证分权的合理性</a:t>
            </a:r>
            <a:r>
              <a:rPr lang="en-US" altLang="zh-CN" dirty="0"/>
              <a:t>:</a:t>
            </a:r>
            <a:r>
              <a:rPr lang="zh-CN" altLang="en-US" dirty="0"/>
              <a:t>权力下放和责任落实相一致</a:t>
            </a:r>
            <a:r>
              <a:rPr lang="en-US" altLang="zh-CN" dirty="0"/>
              <a:t>,</a:t>
            </a:r>
            <a:r>
              <a:rPr lang="zh-CN" altLang="en-US" dirty="0"/>
              <a:t>保证权责对等</a:t>
            </a:r>
            <a:r>
              <a:rPr lang="en-US" altLang="zh-CN" dirty="0"/>
              <a:t>;</a:t>
            </a:r>
            <a:r>
              <a:rPr lang="zh-CN" altLang="en-US" dirty="0"/>
              <a:t>切忌越级 授权</a:t>
            </a:r>
            <a:r>
              <a:rPr lang="en-US" altLang="zh-CN" dirty="0"/>
              <a:t>,</a:t>
            </a:r>
            <a:r>
              <a:rPr lang="zh-CN" altLang="en-US" dirty="0"/>
              <a:t>越级授权必然导致越级指挥</a:t>
            </a:r>
            <a:r>
              <a:rPr lang="en-US" altLang="zh-CN" dirty="0"/>
              <a:t>,</a:t>
            </a:r>
            <a:r>
              <a:rPr lang="zh-CN" altLang="en-US" dirty="0"/>
              <a:t>从而给中层管理人员的控制活动造成困难</a:t>
            </a:r>
            <a:r>
              <a:rPr lang="en-US" altLang="zh-CN" dirty="0"/>
              <a:t>;</a:t>
            </a:r>
            <a:r>
              <a:rPr lang="zh-CN" altLang="en-US" dirty="0"/>
              <a:t>分权是因 人、因地、因事而异的管理活动</a:t>
            </a:r>
            <a:r>
              <a:rPr lang="en-US" altLang="zh-CN" dirty="0"/>
              <a:t>,</a:t>
            </a:r>
            <a:r>
              <a:rPr lang="zh-CN" altLang="en-US" dirty="0"/>
              <a:t>管理者的分权必须从实际出发</a:t>
            </a:r>
            <a:r>
              <a:rPr lang="en-US" altLang="zh-CN" dirty="0"/>
              <a:t>,</a:t>
            </a:r>
            <a:r>
              <a:rPr lang="zh-CN" altLang="en-US" dirty="0"/>
              <a:t>不能盲目地照搬他人的 做法</a:t>
            </a:r>
            <a:r>
              <a:rPr lang="en-US" altLang="zh-CN" dirty="0"/>
              <a:t>.</a:t>
            </a:r>
            <a:r>
              <a:rPr lang="zh-CN" altLang="en-US" dirty="0"/>
              <a:t>否则</a:t>
            </a:r>
            <a:r>
              <a:rPr lang="en-US" altLang="zh-CN" dirty="0"/>
              <a:t>,</a:t>
            </a:r>
            <a:r>
              <a:rPr lang="zh-CN" altLang="en-US" dirty="0"/>
              <a:t>分权不仅难以调动下层的积极性</a:t>
            </a:r>
            <a:r>
              <a:rPr lang="en-US" altLang="zh-CN" dirty="0"/>
              <a:t>,</a:t>
            </a:r>
            <a:r>
              <a:rPr lang="zh-CN" altLang="en-US" dirty="0"/>
              <a:t>反而会造成失控的局面</a:t>
            </a:r>
            <a:r>
              <a:rPr lang="en-US" altLang="zh-CN" dirty="0"/>
              <a:t>. </a:t>
            </a:r>
          </a:p>
          <a:p>
            <a:r>
              <a:rPr lang="en-US" altLang="zh-CN" sz="2800" b="1" dirty="0"/>
              <a:t>(</a:t>
            </a:r>
            <a:r>
              <a:rPr lang="zh-CN" altLang="en-US" sz="2800" b="1" dirty="0"/>
              <a:t>四</a:t>
            </a:r>
            <a:r>
              <a:rPr lang="en-US" altLang="zh-CN" sz="2800" b="1" dirty="0"/>
              <a:t>)</a:t>
            </a:r>
            <a:r>
              <a:rPr lang="zh-CN" altLang="en-US" sz="2800" b="1" dirty="0"/>
              <a:t>控制制度的优化 </a:t>
            </a:r>
            <a:endParaRPr lang="en-US" altLang="zh-CN" sz="2800" b="1" dirty="0"/>
          </a:p>
          <a:p>
            <a:r>
              <a:rPr lang="en-US" altLang="zh-CN" dirty="0"/>
              <a:t>       </a:t>
            </a:r>
            <a:r>
              <a:rPr lang="zh-CN" altLang="en-US" dirty="0"/>
              <a:t>控制制度建设包含着广泛的内容</a:t>
            </a:r>
            <a:r>
              <a:rPr lang="en-US" altLang="zh-CN" dirty="0"/>
              <a:t>,</a:t>
            </a:r>
            <a:r>
              <a:rPr lang="zh-CN" altLang="en-US" dirty="0"/>
              <a:t>在某种意义上来说</a:t>
            </a:r>
            <a:r>
              <a:rPr lang="en-US" altLang="zh-CN" dirty="0"/>
              <a:t>,</a:t>
            </a:r>
            <a:r>
              <a:rPr lang="zh-CN" altLang="en-US" dirty="0"/>
              <a:t>基本上与管理相等同</a:t>
            </a:r>
            <a:r>
              <a:rPr lang="en-US" altLang="zh-CN" dirty="0"/>
              <a:t>.</a:t>
            </a:r>
            <a:r>
              <a:rPr lang="zh-CN" altLang="en-US" dirty="0"/>
              <a:t>就狭义 的控制制度建设而言</a:t>
            </a:r>
            <a:r>
              <a:rPr lang="en-US" altLang="zh-CN" dirty="0"/>
              <a:t>,</a:t>
            </a:r>
            <a:r>
              <a:rPr lang="zh-CN" altLang="en-US" dirty="0"/>
              <a:t>主要应做好如下工作</a:t>
            </a:r>
            <a:r>
              <a:rPr lang="en-US" altLang="zh-CN" dirty="0"/>
              <a:t>:</a:t>
            </a:r>
            <a:r>
              <a:rPr lang="zh-CN" altLang="en-US" dirty="0"/>
              <a:t>建立精简、高效的控制机构</a:t>
            </a:r>
            <a:r>
              <a:rPr lang="en-US" altLang="zh-CN" dirty="0"/>
              <a:t>,</a:t>
            </a:r>
            <a:r>
              <a:rPr lang="zh-CN" altLang="en-US" dirty="0"/>
              <a:t>配备合格的施 控人员</a:t>
            </a:r>
            <a:r>
              <a:rPr lang="en-US" altLang="zh-CN" dirty="0"/>
              <a:t>;</a:t>
            </a:r>
            <a:r>
              <a:rPr lang="zh-CN" altLang="en-US" dirty="0"/>
              <a:t>建立明确的控制责任制</a:t>
            </a:r>
            <a:r>
              <a:rPr lang="en-US" altLang="zh-CN" dirty="0"/>
              <a:t>;</a:t>
            </a:r>
            <a:r>
              <a:rPr lang="zh-CN" altLang="en-US" dirty="0"/>
              <a:t>完善组织内部的信息沟通体系</a:t>
            </a:r>
            <a:r>
              <a:rPr lang="en-US" altLang="zh-CN" dirty="0"/>
              <a:t>,</a:t>
            </a:r>
            <a:r>
              <a:rPr lang="zh-CN" altLang="en-US" dirty="0"/>
              <a:t>保证信息上下沟通顺 畅</a:t>
            </a:r>
            <a:r>
              <a:rPr lang="en-US" altLang="zh-CN" dirty="0"/>
              <a:t>,</a:t>
            </a:r>
            <a:r>
              <a:rPr lang="zh-CN" altLang="en-US" dirty="0"/>
              <a:t>反馈及时</a:t>
            </a:r>
            <a:r>
              <a:rPr lang="en-US" altLang="zh-CN" dirty="0"/>
              <a:t>;</a:t>
            </a:r>
            <a:r>
              <a:rPr lang="zh-CN" altLang="en-US" dirty="0"/>
              <a:t>搞好协调工作</a:t>
            </a:r>
            <a:r>
              <a:rPr lang="en-US" altLang="zh-CN" dirty="0"/>
              <a:t>,</a:t>
            </a:r>
            <a:r>
              <a:rPr lang="zh-CN" altLang="en-US" dirty="0"/>
              <a:t>形成有机的控制网络</a:t>
            </a:r>
            <a:r>
              <a:rPr lang="en-US" altLang="zh-CN" dirty="0"/>
              <a:t>. </a:t>
            </a:r>
            <a:endParaRPr lang="zh-CN" altLang="en-US" dirty="0"/>
          </a:p>
        </p:txBody>
      </p:sp>
    </p:spTree>
    <p:extLst>
      <p:ext uri="{BB962C8B-B14F-4D97-AF65-F5344CB8AC3E}">
        <p14:creationId xmlns:p14="http://schemas.microsoft.com/office/powerpoint/2010/main" val="3026975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64887F6-DD7F-485C-B8FA-ED0E2C2FA432}"/>
              </a:ext>
            </a:extLst>
          </p:cNvPr>
          <p:cNvSpPr>
            <a:spLocks noGrp="1"/>
          </p:cNvSpPr>
          <p:nvPr>
            <p:ph type="title"/>
          </p:nvPr>
        </p:nvSpPr>
        <p:spPr/>
        <p:txBody>
          <a:bodyPr/>
          <a:lstStyle/>
          <a:p>
            <a:r>
              <a:rPr lang="zh-CN" altLang="en-US" dirty="0"/>
              <a:t>五、 计划与控制的关系</a:t>
            </a:r>
          </a:p>
        </p:txBody>
      </p:sp>
      <p:sp>
        <p:nvSpPr>
          <p:cNvPr id="3" name="内容占位符 2">
            <a:extLst>
              <a:ext uri="{FF2B5EF4-FFF2-40B4-BE49-F238E27FC236}">
                <a16:creationId xmlns="" xmlns:a16="http://schemas.microsoft.com/office/drawing/2014/main" id="{34D0A475-2B0D-4BA7-A884-99D8B6A6F3B6}"/>
              </a:ext>
            </a:extLst>
          </p:cNvPr>
          <p:cNvSpPr>
            <a:spLocks noGrp="1"/>
          </p:cNvSpPr>
          <p:nvPr>
            <p:ph idx="1"/>
          </p:nvPr>
        </p:nvSpPr>
        <p:spPr>
          <a:xfrm>
            <a:off x="1324431" y="1700211"/>
            <a:ext cx="10091288" cy="4476255"/>
          </a:xfrm>
        </p:spPr>
        <p:txBody>
          <a:bodyPr>
            <a:normAutofit/>
          </a:bodyPr>
          <a:lstStyle/>
          <a:p>
            <a:r>
              <a:rPr lang="zh-CN" altLang="en-US" dirty="0"/>
              <a:t>       控制与计划是既相互区别</a:t>
            </a:r>
            <a:r>
              <a:rPr lang="en-US" altLang="zh-CN" dirty="0"/>
              <a:t>,</a:t>
            </a:r>
            <a:r>
              <a:rPr lang="zh-CN" altLang="en-US" dirty="0"/>
              <a:t>又紧密相连的</a:t>
            </a:r>
            <a:r>
              <a:rPr lang="en-US" altLang="zh-CN" dirty="0"/>
              <a:t>.</a:t>
            </a:r>
            <a:r>
              <a:rPr lang="zh-CN" altLang="en-US" dirty="0"/>
              <a:t>计划为控制工作提供标准</a:t>
            </a:r>
            <a:r>
              <a:rPr lang="en-US" altLang="zh-CN" dirty="0"/>
              <a:t>,</a:t>
            </a:r>
            <a:r>
              <a:rPr lang="zh-CN" altLang="en-US" dirty="0"/>
              <a:t>没有计划</a:t>
            </a:r>
            <a:r>
              <a:rPr lang="en-US" altLang="zh-CN" dirty="0"/>
              <a:t>,</a:t>
            </a:r>
            <a:r>
              <a:rPr lang="zh-CN" altLang="en-US" dirty="0"/>
              <a:t>控 制也就没有依据</a:t>
            </a:r>
            <a:r>
              <a:rPr lang="en-US" altLang="zh-CN" dirty="0"/>
              <a:t>.</a:t>
            </a:r>
            <a:r>
              <a:rPr lang="zh-CN" altLang="en-US" dirty="0"/>
              <a:t>但如果只编制计划</a:t>
            </a:r>
            <a:r>
              <a:rPr lang="en-US" altLang="zh-CN" dirty="0"/>
              <a:t>,</a:t>
            </a:r>
            <a:r>
              <a:rPr lang="zh-CN" altLang="en-US" dirty="0"/>
              <a:t>不对其执行情况进行控制</a:t>
            </a:r>
            <a:r>
              <a:rPr lang="en-US" altLang="zh-CN" dirty="0"/>
              <a:t>,</a:t>
            </a:r>
            <a:r>
              <a:rPr lang="zh-CN" altLang="en-US" dirty="0"/>
              <a:t>计划目标就很难得到圆满实现</a:t>
            </a:r>
            <a:r>
              <a:rPr lang="en-US" altLang="zh-CN" dirty="0"/>
              <a:t>.</a:t>
            </a:r>
          </a:p>
          <a:p>
            <a:r>
              <a:rPr lang="en-US" altLang="zh-CN" sz="2800" b="1" dirty="0"/>
              <a:t> (</a:t>
            </a:r>
            <a:r>
              <a:rPr lang="zh-CN" altLang="en-US" sz="2800" b="1" dirty="0"/>
              <a:t>一</a:t>
            </a:r>
            <a:r>
              <a:rPr lang="en-US" altLang="zh-CN" sz="2800" b="1" dirty="0"/>
              <a:t>)</a:t>
            </a:r>
            <a:r>
              <a:rPr lang="zh-CN" altLang="en-US" sz="2800" b="1" dirty="0"/>
              <a:t>控制与计划的一致性 </a:t>
            </a:r>
            <a:endParaRPr lang="en-US" altLang="zh-CN" sz="2800" b="1" dirty="0"/>
          </a:p>
          <a:p>
            <a:r>
              <a:rPr lang="en-US" altLang="zh-CN" dirty="0"/>
              <a:t>       ( </a:t>
            </a:r>
            <a:r>
              <a:rPr lang="zh-CN" altLang="en-US" dirty="0"/>
              <a:t>１</a:t>
            </a:r>
            <a:r>
              <a:rPr lang="en-US" altLang="zh-CN" dirty="0"/>
              <a:t>)</a:t>
            </a:r>
            <a:r>
              <a:rPr lang="zh-CN" altLang="en-US" dirty="0"/>
              <a:t>计划与控制在内容上是一致的</a:t>
            </a:r>
            <a:r>
              <a:rPr lang="en-US" altLang="zh-CN" dirty="0"/>
              <a:t>.</a:t>
            </a:r>
            <a:r>
              <a:rPr lang="zh-CN" altLang="en-US" dirty="0"/>
              <a:t>控制与计划两个职能之间的关系不仅体现在计划 提供控制标准上</a:t>
            </a:r>
            <a:r>
              <a:rPr lang="en-US" altLang="zh-CN" dirty="0"/>
              <a:t>,</a:t>
            </a:r>
            <a:r>
              <a:rPr lang="zh-CN" altLang="en-US" dirty="0"/>
              <a:t>而且体现在控制确保计划实现这一 “前提”“手段”的关系上</a:t>
            </a:r>
            <a:r>
              <a:rPr lang="en-US" altLang="zh-CN" dirty="0"/>
              <a:t>. </a:t>
            </a:r>
          </a:p>
          <a:p>
            <a:r>
              <a:rPr lang="en-US" altLang="zh-CN" dirty="0"/>
              <a:t>       ( </a:t>
            </a:r>
            <a:r>
              <a:rPr lang="zh-CN" altLang="en-US" dirty="0"/>
              <a:t>２</a:t>
            </a:r>
            <a:r>
              <a:rPr lang="en-US" altLang="zh-CN" dirty="0"/>
              <a:t>)</a:t>
            </a:r>
            <a:r>
              <a:rPr lang="zh-CN" altLang="en-US" dirty="0"/>
              <a:t>计划与控制在目的上是一致的</a:t>
            </a:r>
            <a:r>
              <a:rPr lang="en-US" altLang="zh-CN" dirty="0"/>
              <a:t>.</a:t>
            </a:r>
            <a:r>
              <a:rPr lang="zh-CN" altLang="en-US" dirty="0"/>
              <a:t>广义的控制职能实际上也包含对计划的修改和 重定</a:t>
            </a:r>
            <a:r>
              <a:rPr lang="en-US" altLang="zh-CN" dirty="0"/>
              <a:t>. </a:t>
            </a:r>
            <a:endParaRPr lang="zh-CN" altLang="en-US" dirty="0"/>
          </a:p>
        </p:txBody>
      </p:sp>
    </p:spTree>
    <p:extLst>
      <p:ext uri="{BB962C8B-B14F-4D97-AF65-F5344CB8AC3E}">
        <p14:creationId xmlns:p14="http://schemas.microsoft.com/office/powerpoint/2010/main" val="2454436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9875EA74-4CBE-4F19-8BBC-80461EB0522E}"/>
              </a:ext>
            </a:extLst>
          </p:cNvPr>
          <p:cNvSpPr>
            <a:spLocks noGrp="1"/>
          </p:cNvSpPr>
          <p:nvPr>
            <p:ph idx="1"/>
          </p:nvPr>
        </p:nvSpPr>
        <p:spPr/>
        <p:txBody>
          <a:bodyPr/>
          <a:lstStyle/>
          <a:p>
            <a:r>
              <a:rPr lang="en-US" altLang="zh-CN" sz="2800" b="1" dirty="0"/>
              <a:t>(</a:t>
            </a:r>
            <a:r>
              <a:rPr lang="zh-CN" altLang="en-US" sz="2800" b="1" dirty="0"/>
              <a:t>二</a:t>
            </a:r>
            <a:r>
              <a:rPr lang="en-US" altLang="zh-CN" sz="2800" b="1" dirty="0"/>
              <a:t>)</a:t>
            </a:r>
            <a:r>
              <a:rPr lang="zh-CN" altLang="en-US" sz="2800" b="1" dirty="0"/>
              <a:t>控制与计划的两面性 </a:t>
            </a:r>
            <a:endParaRPr lang="en-US" altLang="zh-CN" sz="2800" b="1" dirty="0"/>
          </a:p>
          <a:p>
            <a:r>
              <a:rPr lang="en-US" altLang="zh-CN" dirty="0"/>
              <a:t>       ( </a:t>
            </a:r>
            <a:r>
              <a:rPr lang="zh-CN" altLang="en-US" dirty="0"/>
              <a:t>１</a:t>
            </a:r>
            <a:r>
              <a:rPr lang="en-US" altLang="zh-CN" dirty="0"/>
              <a:t>)</a:t>
            </a:r>
            <a:r>
              <a:rPr lang="zh-CN" altLang="en-US" dirty="0"/>
              <a:t>计划的事前性和控制的全程性</a:t>
            </a:r>
            <a:r>
              <a:rPr lang="en-US" altLang="zh-CN" dirty="0"/>
              <a:t>.</a:t>
            </a:r>
            <a:r>
              <a:rPr lang="zh-CN" altLang="en-US" dirty="0"/>
              <a:t>任何计划都是在实施之前完成的</a:t>
            </a:r>
            <a:r>
              <a:rPr lang="en-US" altLang="zh-CN" dirty="0"/>
              <a:t>,</a:t>
            </a:r>
            <a:r>
              <a:rPr lang="zh-CN" altLang="en-US" dirty="0"/>
              <a:t>只有这样才能 开始计划的实施</a:t>
            </a:r>
            <a:r>
              <a:rPr lang="en-US" altLang="zh-CN" dirty="0"/>
              <a:t>,</a:t>
            </a:r>
            <a:r>
              <a:rPr lang="zh-CN" altLang="en-US" dirty="0"/>
              <a:t>因此计划具有事前性</a:t>
            </a:r>
            <a:r>
              <a:rPr lang="en-US" altLang="zh-CN" dirty="0"/>
              <a:t>.</a:t>
            </a:r>
          </a:p>
          <a:p>
            <a:r>
              <a:rPr lang="en-US" altLang="zh-CN" dirty="0"/>
              <a:t>       ( </a:t>
            </a:r>
            <a:r>
              <a:rPr lang="zh-CN" altLang="en-US" dirty="0"/>
              <a:t>２</a:t>
            </a:r>
            <a:r>
              <a:rPr lang="en-US" altLang="zh-CN" dirty="0"/>
              <a:t>)</a:t>
            </a:r>
            <a:r>
              <a:rPr lang="zh-CN" altLang="en-US" dirty="0"/>
              <a:t>控制的主动性和计划的被动性</a:t>
            </a:r>
            <a:r>
              <a:rPr lang="en-US" altLang="zh-CN" dirty="0"/>
              <a:t>.</a:t>
            </a:r>
            <a:r>
              <a:rPr lang="zh-CN" altLang="en-US" dirty="0"/>
              <a:t>控制工作不限于衡量计划执行中出现的偏差</a:t>
            </a:r>
            <a:r>
              <a:rPr lang="en-US" altLang="zh-CN" dirty="0"/>
              <a:t>,</a:t>
            </a:r>
            <a:r>
              <a:rPr lang="zh-CN" altLang="en-US" dirty="0"/>
              <a:t>在 有些情况下</a:t>
            </a:r>
            <a:r>
              <a:rPr lang="en-US" altLang="zh-CN" dirty="0"/>
              <a:t>,</a:t>
            </a:r>
            <a:r>
              <a:rPr lang="zh-CN" altLang="en-US" dirty="0"/>
              <a:t>正确的控制工作可能导致确立新的目标、提出新的计划、改变组织结构、改 变人员配备以及在指导和领导方法上有重大的改变等</a:t>
            </a:r>
            <a:r>
              <a:rPr lang="en-US" altLang="zh-CN" dirty="0"/>
              <a:t>,</a:t>
            </a:r>
            <a:r>
              <a:rPr lang="zh-CN" altLang="en-US" dirty="0"/>
              <a:t>因此控制具有主动性</a:t>
            </a:r>
            <a:r>
              <a:rPr lang="en-US" altLang="zh-CN" dirty="0"/>
              <a:t>. </a:t>
            </a:r>
          </a:p>
          <a:p>
            <a:r>
              <a:rPr lang="en-US" altLang="zh-CN" dirty="0"/>
              <a:t>       ( </a:t>
            </a:r>
            <a:r>
              <a:rPr lang="zh-CN" altLang="en-US" dirty="0"/>
              <a:t>３</a:t>
            </a:r>
            <a:r>
              <a:rPr lang="en-US" altLang="zh-CN" dirty="0"/>
              <a:t>)</a:t>
            </a:r>
            <a:r>
              <a:rPr lang="zh-CN" altLang="en-US" dirty="0"/>
              <a:t>计划的开始性与控制的终结性</a:t>
            </a:r>
            <a:r>
              <a:rPr lang="en-US" altLang="zh-CN" dirty="0"/>
              <a:t>.</a:t>
            </a:r>
            <a:r>
              <a:rPr lang="zh-CN" altLang="en-US" dirty="0"/>
              <a:t>真正的控制表明</a:t>
            </a:r>
            <a:r>
              <a:rPr lang="en-US" altLang="zh-CN" dirty="0"/>
              <a:t>,</a:t>
            </a:r>
            <a:r>
              <a:rPr lang="zh-CN" altLang="en-US" dirty="0"/>
              <a:t>纠正措施能够而且一定会把不 符合要求的活动拉回到正常的轨道上</a:t>
            </a:r>
            <a:r>
              <a:rPr lang="en-US" altLang="zh-CN" dirty="0"/>
              <a:t>.</a:t>
            </a:r>
            <a:endParaRPr lang="zh-CN" altLang="en-US" dirty="0"/>
          </a:p>
        </p:txBody>
      </p:sp>
    </p:spTree>
    <p:extLst>
      <p:ext uri="{BB962C8B-B14F-4D97-AF65-F5344CB8AC3E}">
        <p14:creationId xmlns:p14="http://schemas.microsoft.com/office/powerpoint/2010/main" val="78703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 xmlns:a16="http://schemas.microsoft.com/office/drawing/2014/main"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rId3" action="ppaction://hlinksldjump"/>
            <a:extLst>
              <a:ext uri="{FF2B5EF4-FFF2-40B4-BE49-F238E27FC236}">
                <a16:creationId xmlns="" xmlns:a16="http://schemas.microsoft.com/office/drawing/2014/main"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 xmlns:a16="http://schemas.microsoft.com/office/drawing/2014/main"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 xmlns:a16="http://schemas.microsoft.com/office/drawing/2014/main"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 xmlns:a16="http://schemas.microsoft.com/office/drawing/2014/main"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 xmlns:a16="http://schemas.microsoft.com/office/drawing/2014/main"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 xmlns:a16="http://schemas.microsoft.com/office/drawing/2014/main"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rId2" action="ppaction://hlinksldjump"/>
            <a:extLst>
              <a:ext uri="{FF2B5EF4-FFF2-40B4-BE49-F238E27FC236}">
                <a16:creationId xmlns="" xmlns:a16="http://schemas.microsoft.com/office/drawing/2014/main"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 xmlns:a16="http://schemas.microsoft.com/office/drawing/2014/main"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138CCE7-EAC4-4560-851C-94D34941AE90}"/>
              </a:ext>
            </a:extLst>
          </p:cNvPr>
          <p:cNvSpPr>
            <a:spLocks noGrp="1"/>
          </p:cNvSpPr>
          <p:nvPr>
            <p:ph idx="1"/>
          </p:nvPr>
        </p:nvSpPr>
        <p:spPr/>
        <p:txBody>
          <a:bodyPr>
            <a:normAutofit/>
          </a:bodyPr>
          <a:lstStyle/>
          <a:p>
            <a:r>
              <a:rPr lang="en-US" altLang="zh-CN" sz="2800" b="1" dirty="0"/>
              <a:t>(</a:t>
            </a:r>
            <a:r>
              <a:rPr lang="zh-CN" altLang="en-US" sz="2800" b="1" dirty="0"/>
              <a:t>三</a:t>
            </a:r>
            <a:r>
              <a:rPr lang="en-US" altLang="zh-CN" sz="2800" b="1" dirty="0"/>
              <a:t>)</a:t>
            </a:r>
            <a:r>
              <a:rPr lang="zh-CN" altLang="en-US" sz="2800" b="1" dirty="0"/>
              <a:t>计划与控制的密不可分性</a:t>
            </a:r>
            <a:endParaRPr lang="en-US" altLang="zh-CN" sz="2800" b="1" dirty="0"/>
          </a:p>
          <a:p>
            <a:r>
              <a:rPr lang="zh-CN" altLang="en-US" dirty="0"/>
              <a:t>       计划是控制的前提</a:t>
            </a:r>
            <a:r>
              <a:rPr lang="en-US" altLang="zh-CN" dirty="0"/>
              <a:t>,</a:t>
            </a:r>
            <a:r>
              <a:rPr lang="zh-CN" altLang="en-US" dirty="0"/>
              <a:t>控制则是完成计划的保证</a:t>
            </a:r>
            <a:r>
              <a:rPr lang="en-US" altLang="zh-CN" dirty="0"/>
              <a:t>.</a:t>
            </a:r>
            <a:r>
              <a:rPr lang="zh-CN" altLang="en-US" dirty="0"/>
              <a:t>如果没有控制系统</a:t>
            </a:r>
            <a:r>
              <a:rPr lang="en-US" altLang="zh-CN" dirty="0"/>
              <a:t>,</a:t>
            </a:r>
            <a:r>
              <a:rPr lang="zh-CN" altLang="en-US" dirty="0"/>
              <a:t>没有实际与计划 的比较</a:t>
            </a:r>
            <a:r>
              <a:rPr lang="en-US" altLang="zh-CN" dirty="0"/>
              <a:t>,</a:t>
            </a:r>
            <a:r>
              <a:rPr lang="zh-CN" altLang="en-US" dirty="0"/>
              <a:t>就不知道计划是否完成</a:t>
            </a:r>
            <a:r>
              <a:rPr lang="en-US" altLang="zh-CN" dirty="0"/>
              <a:t>,</a:t>
            </a:r>
            <a:r>
              <a:rPr lang="zh-CN" altLang="en-US" dirty="0"/>
              <a:t>计划也就毫无意义</a:t>
            </a:r>
            <a:r>
              <a:rPr lang="en-US" altLang="zh-CN" dirty="0"/>
              <a:t>.</a:t>
            </a:r>
            <a:r>
              <a:rPr lang="zh-CN" altLang="en-US" dirty="0"/>
              <a:t>因此计划和控制是密不可分的</a:t>
            </a:r>
            <a:r>
              <a:rPr lang="en-US" altLang="zh-CN" dirty="0"/>
              <a:t>.</a:t>
            </a:r>
          </a:p>
          <a:p>
            <a:r>
              <a:rPr lang="en-US" altLang="zh-CN" dirty="0"/>
              <a:t>      ( </a:t>
            </a:r>
            <a:r>
              <a:rPr lang="zh-CN" altLang="en-US" dirty="0"/>
              <a:t>１</a:t>
            </a:r>
            <a:r>
              <a:rPr lang="en-US" altLang="zh-CN" dirty="0"/>
              <a:t>)</a:t>
            </a:r>
            <a:r>
              <a:rPr lang="zh-CN" altLang="en-US" dirty="0"/>
              <a:t>计划和控制的效果分别依赖于对方</a:t>
            </a:r>
            <a:r>
              <a:rPr lang="en-US" altLang="zh-CN" dirty="0"/>
              <a:t>.</a:t>
            </a:r>
            <a:r>
              <a:rPr lang="zh-CN" altLang="en-US" dirty="0"/>
              <a:t>计划越明确、全面和完整</a:t>
            </a:r>
            <a:r>
              <a:rPr lang="en-US" altLang="zh-CN" dirty="0"/>
              <a:t>,</a:t>
            </a:r>
            <a:r>
              <a:rPr lang="zh-CN" altLang="en-US" dirty="0"/>
              <a:t>控制工作就越容 易进行</a:t>
            </a:r>
            <a:r>
              <a:rPr lang="en-US" altLang="zh-CN" dirty="0"/>
              <a:t>,</a:t>
            </a:r>
            <a:r>
              <a:rPr lang="zh-CN" altLang="en-US" dirty="0"/>
              <a:t>效果也就越好</a:t>
            </a:r>
            <a:r>
              <a:rPr lang="en-US" altLang="zh-CN" dirty="0"/>
              <a:t>;</a:t>
            </a:r>
            <a:r>
              <a:rPr lang="zh-CN" altLang="en-US" dirty="0"/>
              <a:t>而控制越准确、全面和深入</a:t>
            </a:r>
            <a:r>
              <a:rPr lang="en-US" altLang="zh-CN" dirty="0"/>
              <a:t>,</a:t>
            </a:r>
            <a:r>
              <a:rPr lang="zh-CN" altLang="en-US" dirty="0"/>
              <a:t>就越能保证计划的顺利执行</a:t>
            </a:r>
            <a:r>
              <a:rPr lang="en-US" altLang="zh-CN" dirty="0"/>
              <a:t>,</a:t>
            </a:r>
            <a:r>
              <a:rPr lang="zh-CN" altLang="en-US" dirty="0"/>
              <a:t>并能 更多地反馈信息以提高计划实施的质量</a:t>
            </a:r>
            <a:r>
              <a:rPr lang="en-US" altLang="zh-CN" dirty="0"/>
              <a:t>. </a:t>
            </a:r>
          </a:p>
          <a:p>
            <a:r>
              <a:rPr lang="en-US" altLang="zh-CN" dirty="0"/>
              <a:t>      ( </a:t>
            </a:r>
            <a:r>
              <a:rPr lang="zh-CN" altLang="en-US" dirty="0"/>
              <a:t>２</a:t>
            </a:r>
            <a:r>
              <a:rPr lang="en-US" altLang="zh-CN" dirty="0"/>
              <a:t>)</a:t>
            </a:r>
            <a:r>
              <a:rPr lang="zh-CN" altLang="en-US" dirty="0"/>
              <a:t>一切有效的控制方法首先就是计划方法</a:t>
            </a:r>
            <a:r>
              <a:rPr lang="en-US" altLang="zh-CN" dirty="0"/>
              <a:t>,</a:t>
            </a:r>
            <a:r>
              <a:rPr lang="zh-CN" altLang="en-US" dirty="0"/>
              <a:t>如预算、政策和规划等</a:t>
            </a:r>
            <a:r>
              <a:rPr lang="en-US" altLang="zh-CN" dirty="0"/>
              <a:t>,</a:t>
            </a:r>
            <a:r>
              <a:rPr lang="zh-CN" altLang="en-US" dirty="0"/>
              <a:t>选择控制的方 法和设计控制系统必须考虑到计划的特点</a:t>
            </a:r>
            <a:r>
              <a:rPr lang="en-US" altLang="zh-CN" dirty="0"/>
              <a:t>;</a:t>
            </a:r>
            <a:r>
              <a:rPr lang="zh-CN" altLang="en-US" dirty="0"/>
              <a:t>计划工作本身必须有一定的控制</a:t>
            </a:r>
            <a:r>
              <a:rPr lang="en-US" altLang="zh-CN" dirty="0"/>
              <a:t>,</a:t>
            </a:r>
            <a:r>
              <a:rPr lang="zh-CN" altLang="en-US" dirty="0"/>
              <a:t>如对计划的 程序、计划的质量等实施控制</a:t>
            </a:r>
            <a:r>
              <a:rPr lang="en-US" altLang="zh-CN" dirty="0"/>
              <a:t>;</a:t>
            </a:r>
            <a:r>
              <a:rPr lang="zh-CN" altLang="en-US" dirty="0"/>
              <a:t>控制工作本身也必须有一定的计划</a:t>
            </a:r>
            <a:r>
              <a:rPr lang="en-US" altLang="zh-CN" dirty="0"/>
              <a:t>,</a:t>
            </a:r>
            <a:r>
              <a:rPr lang="zh-CN" altLang="en-US" dirty="0"/>
              <a:t>如对控制的程序、控 制的内容等都必须进行一定的计划</a:t>
            </a:r>
            <a:r>
              <a:rPr lang="en-US" altLang="zh-CN" dirty="0"/>
              <a:t>.</a:t>
            </a:r>
          </a:p>
          <a:p>
            <a:endParaRPr lang="zh-CN" altLang="en-US" sz="2800" b="1" dirty="0"/>
          </a:p>
        </p:txBody>
      </p:sp>
    </p:spTree>
    <p:extLst>
      <p:ext uri="{BB962C8B-B14F-4D97-AF65-F5344CB8AC3E}">
        <p14:creationId xmlns:p14="http://schemas.microsoft.com/office/powerpoint/2010/main" val="2394805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EA5B3EE-9EF4-4383-9466-06C7D94919C1}"/>
              </a:ext>
            </a:extLst>
          </p:cNvPr>
          <p:cNvSpPr>
            <a:spLocks noGrp="1"/>
          </p:cNvSpPr>
          <p:nvPr>
            <p:ph type="title"/>
          </p:nvPr>
        </p:nvSpPr>
        <p:spPr/>
        <p:txBody>
          <a:bodyPr/>
          <a:lstStyle/>
          <a:p>
            <a:r>
              <a:rPr lang="zh-CN" altLang="en-US" dirty="0"/>
              <a:t>第二节　控制理论与控制系统</a:t>
            </a:r>
          </a:p>
        </p:txBody>
      </p:sp>
      <p:sp>
        <p:nvSpPr>
          <p:cNvPr id="3" name="内容占位符 2">
            <a:extLst>
              <a:ext uri="{FF2B5EF4-FFF2-40B4-BE49-F238E27FC236}">
                <a16:creationId xmlns="" xmlns:a16="http://schemas.microsoft.com/office/drawing/2014/main" id="{D5639EEC-BDD2-4CD4-B7A4-720A2736CCF1}"/>
              </a:ext>
            </a:extLst>
          </p:cNvPr>
          <p:cNvSpPr>
            <a:spLocks noGrp="1"/>
          </p:cNvSpPr>
          <p:nvPr>
            <p:ph idx="1"/>
          </p:nvPr>
        </p:nvSpPr>
        <p:spPr>
          <a:xfrm>
            <a:off x="1310144" y="1539376"/>
            <a:ext cx="10091288" cy="5077991"/>
          </a:xfrm>
        </p:spPr>
        <p:txBody>
          <a:bodyPr>
            <a:normAutofit/>
          </a:bodyPr>
          <a:lstStyle/>
          <a:p>
            <a:r>
              <a:rPr lang="zh-CN" altLang="en-US" dirty="0">
                <a:solidFill>
                  <a:srgbClr val="0099CC"/>
                </a:solidFill>
              </a:rPr>
              <a:t>一、 有关控制的理论</a:t>
            </a:r>
            <a:endParaRPr lang="en-US" altLang="zh-CN" dirty="0">
              <a:solidFill>
                <a:srgbClr val="0099CC"/>
              </a:solidFill>
            </a:endParaRPr>
          </a:p>
          <a:p>
            <a:r>
              <a:rPr lang="en-US" altLang="zh-CN" sz="2800" dirty="0"/>
              <a:t>(</a:t>
            </a:r>
            <a:r>
              <a:rPr lang="zh-CN" altLang="en-US" sz="2800" dirty="0"/>
              <a:t>一</a:t>
            </a:r>
            <a:r>
              <a:rPr lang="en-US" altLang="zh-CN" sz="2800" dirty="0"/>
              <a:t>)</a:t>
            </a:r>
            <a:r>
              <a:rPr lang="zh-CN" altLang="en-US" sz="2800" dirty="0"/>
              <a:t>控制论</a:t>
            </a:r>
            <a:endParaRPr lang="en-US" altLang="zh-CN" sz="2800" dirty="0"/>
          </a:p>
          <a:p>
            <a:r>
              <a:rPr lang="en-US" altLang="zh-CN" sz="2400" b="1" dirty="0"/>
              <a:t>       </a:t>
            </a:r>
            <a:r>
              <a:rPr lang="en-US" altLang="zh-CN" sz="2000" b="1" dirty="0"/>
              <a:t>( </a:t>
            </a:r>
            <a:r>
              <a:rPr lang="zh-CN" altLang="en-US" sz="2000" b="1" dirty="0"/>
              <a:t>１</a:t>
            </a:r>
            <a:r>
              <a:rPr lang="en-US" altLang="zh-CN" sz="2000" b="1" dirty="0"/>
              <a:t>)</a:t>
            </a:r>
            <a:r>
              <a:rPr lang="zh-CN" altLang="en-US" sz="2000" b="1" dirty="0"/>
              <a:t>控制论的提出</a:t>
            </a:r>
            <a:r>
              <a:rPr lang="en-US" altLang="zh-CN" sz="2400" b="1" dirty="0"/>
              <a:t>.</a:t>
            </a:r>
          </a:p>
          <a:p>
            <a:r>
              <a:rPr lang="en-US" altLang="zh-CN" sz="2200" dirty="0"/>
              <a:t>     “</a:t>
            </a:r>
            <a:r>
              <a:rPr lang="zh-CN" altLang="en-US" sz="2000" dirty="0"/>
              <a:t>控制论”一词最初的意思是 “操舵术”</a:t>
            </a:r>
            <a:r>
              <a:rPr lang="en-US" altLang="zh-CN" sz="2000" dirty="0"/>
              <a:t>,</a:t>
            </a:r>
            <a:r>
              <a:rPr lang="zh-CN" altLang="en-US" sz="2000" dirty="0"/>
              <a:t>即掌舵的方法和技术</a:t>
            </a:r>
            <a:r>
              <a:rPr lang="en-US" altLang="zh-CN" sz="2000" dirty="0"/>
              <a:t>. </a:t>
            </a:r>
            <a:r>
              <a:rPr lang="zh-CN" altLang="en-US" sz="2000" dirty="0"/>
              <a:t>１８３４年</a:t>
            </a:r>
            <a:r>
              <a:rPr lang="en-US" altLang="zh-CN" sz="2000" dirty="0"/>
              <a:t>,</a:t>
            </a:r>
            <a:r>
              <a:rPr lang="zh-CN" altLang="en-US" sz="2000" dirty="0"/>
              <a:t>法国物理学家安培写了一篇论述科学哲理的文章</a:t>
            </a:r>
            <a:r>
              <a:rPr lang="en-US" altLang="zh-CN" sz="2000" dirty="0"/>
              <a:t>,</a:t>
            </a:r>
            <a:r>
              <a:rPr lang="zh-CN" altLang="en-US" sz="2000" dirty="0"/>
              <a:t>把管理国家的科学称为 “控 制论”</a:t>
            </a:r>
            <a:r>
              <a:rPr lang="en-US" altLang="zh-CN" sz="2000" dirty="0"/>
              <a:t>,</a:t>
            </a:r>
            <a:r>
              <a:rPr lang="zh-CN" altLang="en-US" sz="2000" dirty="0"/>
              <a:t>在这个意义下</a:t>
            </a:r>
            <a:r>
              <a:rPr lang="en-US" altLang="zh-CN" sz="2000" dirty="0"/>
              <a:t>,“</a:t>
            </a:r>
            <a:r>
              <a:rPr lang="zh-CN" altLang="en-US" sz="2000" dirty="0"/>
              <a:t>控制论”一词被编入１９世纪许多著作词典中</a:t>
            </a:r>
            <a:r>
              <a:rPr lang="en-US" altLang="zh-CN" sz="2000" dirty="0"/>
              <a:t>.</a:t>
            </a:r>
          </a:p>
          <a:p>
            <a:r>
              <a:rPr lang="en-US" altLang="zh-CN" sz="2000" dirty="0"/>
              <a:t>       </a:t>
            </a:r>
            <a:r>
              <a:rPr lang="en-US" altLang="zh-CN" sz="2000" b="1" dirty="0"/>
              <a:t>( </a:t>
            </a:r>
            <a:r>
              <a:rPr lang="zh-CN" altLang="en-US" sz="2000" b="1" dirty="0"/>
              <a:t>２</a:t>
            </a:r>
            <a:r>
              <a:rPr lang="en-US" altLang="zh-CN" sz="2000" b="1" dirty="0"/>
              <a:t>)</a:t>
            </a:r>
            <a:r>
              <a:rPr lang="zh-CN" altLang="en-US" sz="2000" b="1" dirty="0"/>
              <a:t>控制论中控制的含义</a:t>
            </a:r>
            <a:r>
              <a:rPr lang="en-US" altLang="zh-CN" sz="2000" dirty="0"/>
              <a:t>.</a:t>
            </a:r>
          </a:p>
          <a:p>
            <a:r>
              <a:rPr lang="en-US" altLang="zh-CN" sz="2000" dirty="0"/>
              <a:t>       </a:t>
            </a:r>
            <a:r>
              <a:rPr lang="zh-CN" altLang="en-US" sz="2000" dirty="0"/>
              <a:t>在控制论中</a:t>
            </a:r>
            <a:r>
              <a:rPr lang="en-US" altLang="zh-CN" sz="2000" dirty="0"/>
              <a:t>,“</a:t>
            </a:r>
            <a:r>
              <a:rPr lang="zh-CN" altLang="en-US" sz="2000" dirty="0"/>
              <a:t>控制”的定义是</a:t>
            </a:r>
            <a:r>
              <a:rPr lang="en-US" altLang="zh-CN" sz="2000" dirty="0"/>
              <a:t>:</a:t>
            </a:r>
            <a:r>
              <a:rPr lang="zh-CN" altLang="en-US" sz="2000" dirty="0"/>
              <a:t>为了改善某个或某些受 控对象的功能或发展</a:t>
            </a:r>
            <a:r>
              <a:rPr lang="en-US" altLang="zh-CN" sz="2000" dirty="0"/>
              <a:t>,</a:t>
            </a:r>
            <a:r>
              <a:rPr lang="zh-CN" altLang="en-US" sz="2000" dirty="0"/>
              <a:t>需要获得并使用信息</a:t>
            </a:r>
            <a:r>
              <a:rPr lang="en-US" altLang="zh-CN" sz="2000" dirty="0"/>
              <a:t>,</a:t>
            </a:r>
            <a:r>
              <a:rPr lang="zh-CN" altLang="en-US" sz="2000" dirty="0"/>
              <a:t>以这种信息为基础而选出的、加于该对象上 的作用</a:t>
            </a:r>
            <a:r>
              <a:rPr lang="en-US" altLang="zh-CN" sz="2000" dirty="0"/>
              <a:t>.    </a:t>
            </a:r>
          </a:p>
          <a:p>
            <a:endParaRPr lang="zh-CN" altLang="en-US" dirty="0"/>
          </a:p>
        </p:txBody>
      </p:sp>
    </p:spTree>
    <p:extLst>
      <p:ext uri="{BB962C8B-B14F-4D97-AF65-F5344CB8AC3E}">
        <p14:creationId xmlns:p14="http://schemas.microsoft.com/office/powerpoint/2010/main" val="2489712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E3E462E-5685-4DC3-9792-7F2F2EA554CF}"/>
              </a:ext>
            </a:extLst>
          </p:cNvPr>
          <p:cNvSpPr>
            <a:spLocks noGrp="1"/>
          </p:cNvSpPr>
          <p:nvPr>
            <p:ph idx="1"/>
          </p:nvPr>
        </p:nvSpPr>
        <p:spPr/>
        <p:txBody>
          <a:bodyPr/>
          <a:lstStyle/>
          <a:p>
            <a:r>
              <a:rPr lang="en-US" altLang="zh-CN" b="1" dirty="0"/>
              <a:t> ( </a:t>
            </a:r>
            <a:r>
              <a:rPr lang="zh-CN" altLang="en-US" b="1" dirty="0"/>
              <a:t>３</a:t>
            </a:r>
            <a:r>
              <a:rPr lang="en-US" altLang="zh-CN" b="1" dirty="0"/>
              <a:t>)</a:t>
            </a:r>
            <a:r>
              <a:rPr lang="zh-CN" altLang="en-US" b="1" dirty="0"/>
              <a:t>控制论的两个基本观点</a:t>
            </a:r>
            <a:r>
              <a:rPr lang="en-US" altLang="zh-CN" dirty="0"/>
              <a:t>.</a:t>
            </a:r>
          </a:p>
          <a:p>
            <a:r>
              <a:rPr lang="en-US" altLang="zh-CN" dirty="0"/>
              <a:t>        </a:t>
            </a:r>
            <a:r>
              <a:rPr lang="zh-CN" altLang="en-US" dirty="0"/>
              <a:t>控制论的基本观点主要包括以下两个方面</a:t>
            </a:r>
            <a:r>
              <a:rPr lang="en-US" altLang="zh-CN" dirty="0"/>
              <a:t>.</a:t>
            </a:r>
          </a:p>
          <a:p>
            <a:r>
              <a:rPr lang="en-US" altLang="zh-CN" dirty="0"/>
              <a:t>        ①</a:t>
            </a:r>
            <a:r>
              <a:rPr lang="zh-CN" altLang="en-US" dirty="0"/>
              <a:t>一切有生命和无生命的系统都是信息系统</a:t>
            </a:r>
            <a:r>
              <a:rPr lang="en-US" altLang="zh-CN" dirty="0"/>
              <a:t>,</a:t>
            </a:r>
            <a:r>
              <a:rPr lang="zh-CN" altLang="en-US" dirty="0"/>
              <a:t>具有信息变换的过程</a:t>
            </a:r>
            <a:r>
              <a:rPr lang="en-US" altLang="zh-CN" dirty="0"/>
              <a:t>. </a:t>
            </a:r>
          </a:p>
          <a:p>
            <a:r>
              <a:rPr lang="en-US" altLang="zh-CN" dirty="0"/>
              <a:t>        ②</a:t>
            </a:r>
            <a:r>
              <a:rPr lang="zh-CN" altLang="en-US" dirty="0"/>
              <a:t>一切有生命和无生命的系统都是反馈系统</a:t>
            </a:r>
            <a:r>
              <a:rPr lang="en-US" altLang="zh-CN" dirty="0"/>
              <a:t>,</a:t>
            </a:r>
            <a:r>
              <a:rPr lang="zh-CN" altLang="en-US" dirty="0"/>
              <a:t>控制系统都是通过各种反馈来达到控制 目的的</a:t>
            </a:r>
            <a:r>
              <a:rPr lang="en-US" altLang="zh-CN" dirty="0"/>
              <a:t>. </a:t>
            </a:r>
            <a:r>
              <a:rPr lang="zh-CN" altLang="en-US" dirty="0"/>
              <a:t>　</a:t>
            </a:r>
          </a:p>
        </p:txBody>
      </p:sp>
    </p:spTree>
    <p:extLst>
      <p:ext uri="{BB962C8B-B14F-4D97-AF65-F5344CB8AC3E}">
        <p14:creationId xmlns:p14="http://schemas.microsoft.com/office/powerpoint/2010/main" val="31744659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FDFA1E5-1D28-4FA4-B2A2-B64728488B52}"/>
              </a:ext>
            </a:extLst>
          </p:cNvPr>
          <p:cNvSpPr>
            <a:spLocks noGrp="1"/>
          </p:cNvSpPr>
          <p:nvPr>
            <p:ph idx="1"/>
          </p:nvPr>
        </p:nvSpPr>
        <p:spPr>
          <a:xfrm>
            <a:off x="1324432" y="871536"/>
            <a:ext cx="10034138" cy="5541295"/>
          </a:xfrm>
        </p:spPr>
        <p:txBody>
          <a:bodyPr>
            <a:normAutofit fontScale="92500" lnSpcReduction="10000"/>
          </a:bodyPr>
          <a:lstStyle/>
          <a:p>
            <a:r>
              <a:rPr lang="en-US" altLang="zh-CN" sz="2800" dirty="0"/>
              <a:t>(</a:t>
            </a:r>
            <a:r>
              <a:rPr lang="zh-CN" altLang="en-US" sz="2800" dirty="0"/>
              <a:t>二</a:t>
            </a:r>
            <a:r>
              <a:rPr lang="en-US" altLang="zh-CN" sz="2800" dirty="0"/>
              <a:t>)</a:t>
            </a:r>
            <a:r>
              <a:rPr lang="zh-CN" altLang="en-US" sz="2800" dirty="0"/>
              <a:t>反馈理论 </a:t>
            </a:r>
            <a:endParaRPr lang="en-US" altLang="zh-CN" sz="2800" dirty="0"/>
          </a:p>
          <a:p>
            <a:r>
              <a:rPr lang="en-US" altLang="zh-CN" dirty="0"/>
              <a:t>       </a:t>
            </a:r>
            <a:r>
              <a:rPr lang="en-US" altLang="zh-CN" b="1" dirty="0"/>
              <a:t>( </a:t>
            </a:r>
            <a:r>
              <a:rPr lang="zh-CN" altLang="en-US" b="1" dirty="0"/>
              <a:t>１</a:t>
            </a:r>
            <a:r>
              <a:rPr lang="en-US" altLang="zh-CN" b="1" dirty="0"/>
              <a:t>)</a:t>
            </a:r>
            <a:r>
              <a:rPr lang="zh-CN" altLang="en-US" b="1" dirty="0"/>
              <a:t>反馈的基本概念</a:t>
            </a:r>
            <a:r>
              <a:rPr lang="en-US" altLang="zh-CN" b="1" dirty="0"/>
              <a:t>.</a:t>
            </a:r>
          </a:p>
          <a:p>
            <a:r>
              <a:rPr lang="en-US" altLang="zh-CN" b="1" dirty="0"/>
              <a:t>       </a:t>
            </a:r>
            <a:r>
              <a:rPr lang="zh-CN" altLang="en-US" dirty="0"/>
              <a:t>反馈 </a:t>
            </a:r>
            <a:r>
              <a:rPr lang="en-US" altLang="zh-CN" dirty="0"/>
              <a:t>( feedback)</a:t>
            </a:r>
            <a:r>
              <a:rPr lang="zh-CN" altLang="en-US" dirty="0"/>
              <a:t>的概念最初是由美国贝尔电话技术实验室的 哈罗􀅰布朗克在２０世纪２０年代提出来的</a:t>
            </a:r>
            <a:r>
              <a:rPr lang="en-US" altLang="zh-CN" dirty="0"/>
              <a:t>.</a:t>
            </a:r>
            <a:r>
              <a:rPr lang="zh-CN" altLang="en-US" dirty="0"/>
              <a:t>它的原意是</a:t>
            </a:r>
            <a:r>
              <a:rPr lang="en-US" altLang="zh-CN" dirty="0"/>
              <a:t>:</a:t>
            </a:r>
            <a:r>
              <a:rPr lang="zh-CN" altLang="en-US" dirty="0"/>
              <a:t>把电子系统的输出信号全量或部分量回送到本系统的输入端</a:t>
            </a:r>
            <a:r>
              <a:rPr lang="en-US" altLang="zh-CN" dirty="0"/>
              <a:t>.</a:t>
            </a:r>
            <a:r>
              <a:rPr lang="zh-CN" altLang="en-US" dirty="0"/>
              <a:t>美国电信工程师维纳拓展了反馈概念</a:t>
            </a:r>
            <a:r>
              <a:rPr lang="en-US" altLang="zh-CN" dirty="0"/>
              <a:t>,</a:t>
            </a:r>
            <a:r>
              <a:rPr lang="zh-CN" altLang="en-US" dirty="0"/>
              <a:t>将它发展成为控制论 的两大基本概念之一</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反馈的类型</a:t>
            </a:r>
            <a:r>
              <a:rPr lang="en-US" altLang="zh-CN" dirty="0"/>
              <a:t>.</a:t>
            </a:r>
          </a:p>
          <a:p>
            <a:r>
              <a:rPr lang="zh-CN" altLang="en-US" dirty="0"/>
              <a:t>       应用反馈方法对系统进行控制</a:t>
            </a:r>
            <a:r>
              <a:rPr lang="en-US" altLang="zh-CN" dirty="0"/>
              <a:t>,</a:t>
            </a:r>
            <a:r>
              <a:rPr lang="zh-CN" altLang="en-US" dirty="0"/>
              <a:t>一般会产生两种不同的效果</a:t>
            </a:r>
            <a:r>
              <a:rPr lang="en-US" altLang="zh-CN" dirty="0"/>
              <a:t>:</a:t>
            </a:r>
            <a:r>
              <a:rPr lang="zh-CN" altLang="en-US" dirty="0"/>
              <a:t>如果 系统的输入信息和反馈信息之和加剧系统偏离目标的运动</a:t>
            </a:r>
            <a:r>
              <a:rPr lang="en-US" altLang="zh-CN" dirty="0"/>
              <a:t>,</a:t>
            </a:r>
            <a:r>
              <a:rPr lang="zh-CN" altLang="en-US" dirty="0"/>
              <a:t>这种反馈将使系统趋于不稳定 状态</a:t>
            </a:r>
            <a:r>
              <a:rPr lang="en-US" altLang="zh-CN" dirty="0"/>
              <a:t>,</a:t>
            </a:r>
            <a:r>
              <a:rPr lang="zh-CN" altLang="en-US" dirty="0"/>
              <a:t>这种性质的反馈通常称为正反馈</a:t>
            </a:r>
            <a:r>
              <a:rPr lang="en-US" altLang="zh-CN" dirty="0"/>
              <a:t>;</a:t>
            </a:r>
            <a:r>
              <a:rPr lang="zh-CN" altLang="en-US" dirty="0"/>
              <a:t>如果输入信息和反馈信息之和反抗系统偏离目标 的运动</a:t>
            </a:r>
            <a:r>
              <a:rPr lang="en-US" altLang="zh-CN" dirty="0"/>
              <a:t>,</a:t>
            </a:r>
            <a:r>
              <a:rPr lang="zh-CN" altLang="en-US" dirty="0"/>
              <a:t>这种反馈就会使系统趋向稳定状态</a:t>
            </a:r>
            <a:r>
              <a:rPr lang="en-US" altLang="zh-CN" dirty="0"/>
              <a:t>,</a:t>
            </a:r>
            <a:r>
              <a:rPr lang="zh-CN" altLang="en-US" dirty="0"/>
              <a:t>这种性质的反馈称为负反馈</a:t>
            </a:r>
            <a:r>
              <a:rPr lang="en-US" altLang="zh-CN" dirty="0"/>
              <a:t>. </a:t>
            </a:r>
          </a:p>
          <a:p>
            <a:r>
              <a:rPr lang="en-US" altLang="zh-CN" dirty="0"/>
              <a:t>       </a:t>
            </a:r>
            <a:r>
              <a:rPr lang="en-US" altLang="zh-CN" b="1" dirty="0"/>
              <a:t>( </a:t>
            </a:r>
            <a:r>
              <a:rPr lang="zh-CN" altLang="en-US" b="1" dirty="0"/>
              <a:t>３</a:t>
            </a:r>
            <a:r>
              <a:rPr lang="en-US" altLang="zh-CN" b="1" dirty="0"/>
              <a:t>)</a:t>
            </a:r>
            <a:r>
              <a:rPr lang="zh-CN" altLang="en-US" b="1" dirty="0"/>
              <a:t>反馈与管理控制</a:t>
            </a:r>
            <a:endParaRPr lang="en-US" altLang="zh-CN" b="1" dirty="0"/>
          </a:p>
          <a:p>
            <a:r>
              <a:rPr lang="en-US" altLang="zh-CN" dirty="0"/>
              <a:t>       </a:t>
            </a:r>
            <a:r>
              <a:rPr lang="zh-CN" altLang="en-US" dirty="0"/>
              <a:t>反馈活动是自然界和人类普遍存在的一种现象</a:t>
            </a:r>
            <a:r>
              <a:rPr lang="en-US" altLang="zh-CN" dirty="0"/>
              <a:t>,</a:t>
            </a:r>
            <a:r>
              <a:rPr lang="zh-CN" altLang="en-US" dirty="0"/>
              <a:t>反馈原理也被 广泛应用在各种领域</a:t>
            </a:r>
            <a:r>
              <a:rPr lang="en-US" altLang="zh-CN" dirty="0"/>
              <a:t>.</a:t>
            </a:r>
            <a:r>
              <a:rPr lang="zh-CN" altLang="en-US" dirty="0"/>
              <a:t>它是控制论的基本原理</a:t>
            </a:r>
            <a:r>
              <a:rPr lang="en-US" altLang="zh-CN" dirty="0"/>
              <a:t>,</a:t>
            </a:r>
            <a:r>
              <a:rPr lang="zh-CN" altLang="en-US" dirty="0"/>
              <a:t>也是管理控制职能的基本原理</a:t>
            </a:r>
            <a:r>
              <a:rPr lang="en-US" altLang="zh-CN" dirty="0"/>
              <a:t>.</a:t>
            </a:r>
            <a:r>
              <a:rPr lang="zh-CN" altLang="en-US" dirty="0"/>
              <a:t>从反馈原 理来讲</a:t>
            </a:r>
            <a:r>
              <a:rPr lang="en-US" altLang="zh-CN" dirty="0"/>
              <a:t>,</a:t>
            </a:r>
            <a:r>
              <a:rPr lang="zh-CN" altLang="en-US" dirty="0"/>
              <a:t>管理活动就是管理信息输入、输出和反馈不断循环的过程</a:t>
            </a:r>
            <a:r>
              <a:rPr lang="en-US" altLang="zh-CN" dirty="0"/>
              <a:t>.</a:t>
            </a:r>
            <a:endParaRPr lang="zh-CN" altLang="en-US" dirty="0"/>
          </a:p>
        </p:txBody>
      </p:sp>
    </p:spTree>
    <p:extLst>
      <p:ext uri="{BB962C8B-B14F-4D97-AF65-F5344CB8AC3E}">
        <p14:creationId xmlns:p14="http://schemas.microsoft.com/office/powerpoint/2010/main" val="1115352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94EE5835-C75E-4E96-AAAF-127192B142F6}"/>
              </a:ext>
            </a:extLst>
          </p:cNvPr>
          <p:cNvSpPr>
            <a:spLocks noGrp="1"/>
          </p:cNvSpPr>
          <p:nvPr>
            <p:ph idx="1"/>
          </p:nvPr>
        </p:nvSpPr>
        <p:spPr/>
        <p:txBody>
          <a:bodyPr/>
          <a:lstStyle/>
          <a:p>
            <a:r>
              <a:rPr lang="en-US" altLang="zh-CN" sz="2800" b="1" dirty="0"/>
              <a:t>(</a:t>
            </a:r>
            <a:r>
              <a:rPr lang="zh-CN" altLang="en-US" sz="2800" b="1" dirty="0"/>
              <a:t>三</a:t>
            </a:r>
            <a:r>
              <a:rPr lang="en-US" altLang="zh-CN" sz="2800" b="1" dirty="0"/>
              <a:t>)</a:t>
            </a:r>
            <a:r>
              <a:rPr lang="zh-CN" altLang="en-US" sz="2800" b="1" dirty="0"/>
              <a:t>时滞理论 </a:t>
            </a:r>
            <a:endParaRPr lang="en-US" altLang="zh-CN" sz="2800" b="1" dirty="0"/>
          </a:p>
          <a:p>
            <a:r>
              <a:rPr lang="en-US" altLang="zh-CN" dirty="0"/>
              <a:t>       </a:t>
            </a:r>
            <a:r>
              <a:rPr lang="zh-CN" altLang="en-US" dirty="0"/>
              <a:t>反馈是在系统观点于内外因素的变化和干扰而出现偏差后</a:t>
            </a:r>
            <a:r>
              <a:rPr lang="en-US" altLang="zh-CN" dirty="0"/>
              <a:t>,</a:t>
            </a:r>
            <a:r>
              <a:rPr lang="zh-CN" altLang="en-US" dirty="0"/>
              <a:t>发挥着检测和纠正偏差的 作用</a:t>
            </a:r>
            <a:r>
              <a:rPr lang="en-US" altLang="zh-CN" dirty="0"/>
              <a:t>.</a:t>
            </a:r>
            <a:r>
              <a:rPr lang="zh-CN" altLang="en-US" dirty="0"/>
              <a:t>也就是说</a:t>
            </a:r>
            <a:r>
              <a:rPr lang="en-US" altLang="zh-CN" dirty="0"/>
              <a:t>,</a:t>
            </a:r>
            <a:r>
              <a:rPr lang="zh-CN" altLang="en-US" dirty="0"/>
              <a:t>正负反馈只有在系统出现偏差后才能起到作用</a:t>
            </a:r>
            <a:r>
              <a:rPr lang="en-US" altLang="zh-CN" dirty="0"/>
              <a:t>.</a:t>
            </a:r>
            <a:r>
              <a:rPr lang="zh-CN" altLang="en-US" dirty="0"/>
              <a:t>然而在现实中</a:t>
            </a:r>
            <a:r>
              <a:rPr lang="en-US" altLang="zh-CN" dirty="0"/>
              <a:t>,</a:t>
            </a:r>
            <a:r>
              <a:rPr lang="zh-CN" altLang="en-US" dirty="0"/>
              <a:t>任何系 统的运行都存在着惯性和时间延迟现象</a:t>
            </a:r>
            <a:r>
              <a:rPr lang="en-US" altLang="zh-CN" dirty="0"/>
              <a:t>,</a:t>
            </a:r>
            <a:r>
              <a:rPr lang="zh-CN" altLang="en-US" dirty="0"/>
              <a:t>即遇到干扰后需要一定的时间和过程</a:t>
            </a:r>
            <a:r>
              <a:rPr lang="en-US" altLang="zh-CN" dirty="0"/>
              <a:t>,</a:t>
            </a:r>
            <a:r>
              <a:rPr lang="zh-CN" altLang="en-US" dirty="0"/>
              <a:t>偏差才能 被反映出来</a:t>
            </a:r>
            <a:r>
              <a:rPr lang="en-US" altLang="zh-CN" dirty="0"/>
              <a:t>,</a:t>
            </a:r>
            <a:r>
              <a:rPr lang="zh-CN" altLang="en-US" dirty="0"/>
              <a:t>而这种偏差一旦出现又不易很快得到纠正</a:t>
            </a:r>
            <a:r>
              <a:rPr lang="en-US" altLang="zh-CN" dirty="0"/>
              <a:t>,</a:t>
            </a:r>
            <a:r>
              <a:rPr lang="zh-CN" altLang="en-US" dirty="0"/>
              <a:t>因此调控效果的显现往往存在着 滞后的现象</a:t>
            </a:r>
            <a:r>
              <a:rPr lang="en-US" altLang="zh-CN" dirty="0"/>
              <a:t>.</a:t>
            </a:r>
            <a:r>
              <a:rPr lang="zh-CN" altLang="en-US" dirty="0"/>
              <a:t>这种现象称为时滞 </a:t>
            </a:r>
            <a:r>
              <a:rPr lang="en-US" altLang="zh-CN" dirty="0"/>
              <a:t>( time lag).</a:t>
            </a:r>
          </a:p>
          <a:p>
            <a:r>
              <a:rPr lang="en-US" altLang="zh-CN" dirty="0"/>
              <a:t>      </a:t>
            </a:r>
            <a:r>
              <a:rPr lang="zh-CN" altLang="en-US" dirty="0"/>
              <a:t>时滞对系统控制的影响是很大的</a:t>
            </a:r>
            <a:r>
              <a:rPr lang="en-US" altLang="zh-CN" dirty="0"/>
              <a:t>,</a:t>
            </a:r>
            <a:r>
              <a:rPr lang="zh-CN" altLang="en-US" dirty="0"/>
              <a:t>它的存在使组织很难实现实时控制</a:t>
            </a:r>
            <a:r>
              <a:rPr lang="en-US" altLang="zh-CN" dirty="0"/>
              <a:t>,</a:t>
            </a:r>
            <a:r>
              <a:rPr lang="zh-CN" altLang="en-US" dirty="0"/>
              <a:t>可能造成系统 输出的剧烈波动和不稳定</a:t>
            </a:r>
            <a:r>
              <a:rPr lang="en-US" altLang="zh-CN" dirty="0"/>
              <a:t>. </a:t>
            </a:r>
            <a:endParaRPr lang="zh-CN" altLang="en-US" dirty="0"/>
          </a:p>
        </p:txBody>
      </p:sp>
    </p:spTree>
    <p:extLst>
      <p:ext uri="{BB962C8B-B14F-4D97-AF65-F5344CB8AC3E}">
        <p14:creationId xmlns:p14="http://schemas.microsoft.com/office/powerpoint/2010/main" val="34800705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A938B46-A2C6-4D12-995A-25CF44591372}"/>
              </a:ext>
            </a:extLst>
          </p:cNvPr>
          <p:cNvSpPr>
            <a:spLocks noGrp="1"/>
          </p:cNvSpPr>
          <p:nvPr>
            <p:ph type="title"/>
          </p:nvPr>
        </p:nvSpPr>
        <p:spPr/>
        <p:txBody>
          <a:bodyPr>
            <a:normAutofit/>
          </a:bodyPr>
          <a:lstStyle/>
          <a:p>
            <a:r>
              <a:rPr lang="zh-CN" altLang="en-US" dirty="0"/>
              <a:t>二、 控制系统与管理控制系统　</a:t>
            </a:r>
          </a:p>
        </p:txBody>
      </p:sp>
      <p:sp>
        <p:nvSpPr>
          <p:cNvPr id="3" name="内容占位符 2">
            <a:extLst>
              <a:ext uri="{FF2B5EF4-FFF2-40B4-BE49-F238E27FC236}">
                <a16:creationId xmlns="" xmlns:a16="http://schemas.microsoft.com/office/drawing/2014/main" id="{35DDB06C-B770-4E05-B641-B0BFF16C9ACF}"/>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控制系统的概念及构成 </a:t>
            </a:r>
            <a:endParaRPr lang="en-US" altLang="zh-CN" sz="2800" dirty="0"/>
          </a:p>
          <a:p>
            <a:r>
              <a:rPr lang="en-US" altLang="zh-CN" dirty="0"/>
              <a:t>       </a:t>
            </a:r>
            <a:r>
              <a:rPr lang="en-US" altLang="zh-CN" sz="2400" b="1" dirty="0"/>
              <a:t>( </a:t>
            </a:r>
            <a:r>
              <a:rPr lang="zh-CN" altLang="en-US" sz="2400" b="1" dirty="0"/>
              <a:t>１</a:t>
            </a:r>
            <a:r>
              <a:rPr lang="en-US" altLang="zh-CN" sz="2400" b="1" dirty="0"/>
              <a:t>)</a:t>
            </a:r>
            <a:r>
              <a:rPr lang="zh-CN" altLang="en-US" sz="2400" b="1" dirty="0"/>
              <a:t>控制系统的概念</a:t>
            </a:r>
            <a:r>
              <a:rPr lang="en-US" altLang="zh-CN" dirty="0"/>
              <a:t>.</a:t>
            </a:r>
          </a:p>
          <a:p>
            <a:r>
              <a:rPr lang="en-US" altLang="zh-CN" dirty="0"/>
              <a:t>       </a:t>
            </a:r>
            <a:r>
              <a:rPr lang="zh-CN" altLang="en-US" dirty="0"/>
              <a:t>控制系统是一个为了能够使组织活动按照预定的计划进行</a:t>
            </a:r>
            <a:r>
              <a:rPr lang="en-US" altLang="zh-CN" dirty="0"/>
              <a:t>,</a:t>
            </a:r>
            <a:r>
              <a:rPr lang="zh-CN" altLang="en-US" dirty="0"/>
              <a:t>保障组织目标实现的各控制主体运用控制工具和手段进行控制的有机整体</a:t>
            </a:r>
            <a:r>
              <a:rPr lang="en-US" altLang="zh-CN" dirty="0"/>
              <a:t>. </a:t>
            </a:r>
          </a:p>
          <a:p>
            <a:r>
              <a:rPr lang="en-US" altLang="zh-CN" dirty="0"/>
              <a:t>       </a:t>
            </a:r>
            <a:r>
              <a:rPr lang="en-US" altLang="zh-CN" sz="2400" b="1" dirty="0"/>
              <a:t>( </a:t>
            </a:r>
            <a:r>
              <a:rPr lang="zh-CN" altLang="en-US" sz="2400" b="1" dirty="0"/>
              <a:t>２</a:t>
            </a:r>
            <a:r>
              <a:rPr lang="en-US" altLang="zh-CN" sz="2400" b="1" dirty="0"/>
              <a:t>)</a:t>
            </a:r>
            <a:r>
              <a:rPr lang="zh-CN" altLang="en-US" sz="2400" b="1" dirty="0"/>
              <a:t>控制系统的组成</a:t>
            </a:r>
            <a:r>
              <a:rPr lang="en-US" altLang="zh-CN" sz="2400" b="1" dirty="0"/>
              <a:t>.</a:t>
            </a:r>
          </a:p>
          <a:p>
            <a:r>
              <a:rPr lang="en-US" altLang="zh-CN" dirty="0"/>
              <a:t>       </a:t>
            </a:r>
            <a:r>
              <a:rPr lang="zh-CN" altLang="en-US" dirty="0"/>
              <a:t>控制必须有两个系统或系统要素</a:t>
            </a:r>
            <a:r>
              <a:rPr lang="en-US" altLang="zh-CN" dirty="0"/>
              <a:t>,</a:t>
            </a:r>
            <a:r>
              <a:rPr lang="zh-CN" altLang="en-US" dirty="0"/>
              <a:t>即施控系统和受控系统要 素</a:t>
            </a:r>
            <a:r>
              <a:rPr lang="en-US" altLang="zh-CN" dirty="0"/>
              <a:t>.</a:t>
            </a:r>
            <a:r>
              <a:rPr lang="zh-CN" altLang="en-US" dirty="0"/>
              <a:t>由施控和受控系统组成的系统称为控制系统</a:t>
            </a:r>
            <a:r>
              <a:rPr lang="en-US" altLang="zh-CN" dirty="0"/>
              <a:t>.</a:t>
            </a:r>
            <a:r>
              <a:rPr lang="zh-CN" altLang="en-US" dirty="0"/>
              <a:t>控制总是通过信息的传递来实现的</a:t>
            </a:r>
            <a:r>
              <a:rPr lang="en-US" altLang="zh-CN" dirty="0"/>
              <a:t>. </a:t>
            </a:r>
            <a:endParaRPr lang="zh-CN" altLang="en-US" dirty="0"/>
          </a:p>
        </p:txBody>
      </p:sp>
    </p:spTree>
    <p:extLst>
      <p:ext uri="{BB962C8B-B14F-4D97-AF65-F5344CB8AC3E}">
        <p14:creationId xmlns:p14="http://schemas.microsoft.com/office/powerpoint/2010/main" val="4110698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FB1B958-BCBD-4367-BB77-E93C92A0A9EA}"/>
              </a:ext>
            </a:extLst>
          </p:cNvPr>
          <p:cNvSpPr>
            <a:spLocks noGrp="1"/>
          </p:cNvSpPr>
          <p:nvPr>
            <p:ph idx="1"/>
          </p:nvPr>
        </p:nvSpPr>
        <p:spPr>
          <a:xfrm>
            <a:off x="1204117" y="321050"/>
            <a:ext cx="10034138" cy="6356475"/>
          </a:xfrm>
        </p:spPr>
        <p:txBody>
          <a:bodyPr>
            <a:normAutofit/>
          </a:bodyPr>
          <a:lstStyle/>
          <a:p>
            <a:r>
              <a:rPr lang="en-US" altLang="zh-CN" sz="2800" dirty="0"/>
              <a:t>(</a:t>
            </a:r>
            <a:r>
              <a:rPr lang="zh-CN" altLang="en-US" sz="2800" dirty="0"/>
              <a:t>二</a:t>
            </a:r>
            <a:r>
              <a:rPr lang="en-US" altLang="zh-CN" sz="2800" dirty="0"/>
              <a:t>)</a:t>
            </a:r>
            <a:r>
              <a:rPr lang="zh-CN" altLang="en-US" sz="2800" dirty="0"/>
              <a:t>管理控制系统 </a:t>
            </a:r>
            <a:endParaRPr lang="en-US" altLang="zh-CN" sz="2800" dirty="0"/>
          </a:p>
          <a:p>
            <a:r>
              <a:rPr lang="en-US" altLang="zh-CN" dirty="0"/>
              <a:t>       </a:t>
            </a:r>
            <a:r>
              <a:rPr lang="en-US" altLang="zh-CN" b="1" dirty="0"/>
              <a:t>( </a:t>
            </a:r>
            <a:r>
              <a:rPr lang="zh-CN" altLang="en-US" b="1" dirty="0"/>
              <a:t>１</a:t>
            </a:r>
            <a:r>
              <a:rPr lang="en-US" altLang="zh-CN" b="1" dirty="0"/>
              <a:t>)</a:t>
            </a:r>
            <a:r>
              <a:rPr lang="zh-CN" altLang="en-US" b="1" dirty="0"/>
              <a:t>管理控制系统的概念</a:t>
            </a:r>
            <a:r>
              <a:rPr lang="en-US" altLang="zh-CN" b="1" dirty="0"/>
              <a:t>.</a:t>
            </a:r>
            <a:endParaRPr lang="en-US" altLang="zh-CN" sz="2400" b="1" dirty="0"/>
          </a:p>
          <a:p>
            <a:r>
              <a:rPr lang="en-US" altLang="zh-CN" dirty="0"/>
              <a:t>       </a:t>
            </a:r>
            <a:r>
              <a:rPr lang="zh-CN" altLang="en-US" dirty="0"/>
              <a:t>管理控制系统是指为实现管理控制而设计的互相关联的彼此互 相沟通的组织和机制</a:t>
            </a:r>
            <a:r>
              <a:rPr lang="en-US" altLang="zh-CN" dirty="0"/>
              <a:t>.</a:t>
            </a:r>
            <a:r>
              <a:rPr lang="zh-CN" altLang="en-US" dirty="0"/>
              <a:t>管理控制系统在运行时按它的途径不同</a:t>
            </a:r>
            <a:r>
              <a:rPr lang="en-US" altLang="zh-CN" dirty="0"/>
              <a:t>,</a:t>
            </a:r>
            <a:r>
              <a:rPr lang="zh-CN" altLang="en-US" dirty="0"/>
              <a:t>分为正式和非正式的控制系统</a:t>
            </a:r>
            <a:r>
              <a:rPr lang="en-US" altLang="zh-CN" dirty="0"/>
              <a:t>. </a:t>
            </a:r>
            <a:r>
              <a:rPr lang="zh-CN" altLang="en-US" dirty="0"/>
              <a:t>反馈是控制的又一个基本观点</a:t>
            </a:r>
            <a:r>
              <a:rPr lang="en-US" altLang="zh-CN" dirty="0"/>
              <a:t>.</a:t>
            </a:r>
            <a:r>
              <a:rPr lang="zh-CN" altLang="en-US" dirty="0"/>
              <a:t>由于反馈的是信息</a:t>
            </a:r>
            <a:r>
              <a:rPr lang="en-US" altLang="zh-CN" dirty="0"/>
              <a:t>,</a:t>
            </a:r>
            <a:r>
              <a:rPr lang="zh-CN" altLang="en-US" dirty="0"/>
              <a:t>而不是其他</a:t>
            </a:r>
            <a:r>
              <a:rPr lang="en-US" altLang="zh-CN" dirty="0"/>
              <a:t>,</a:t>
            </a:r>
            <a:r>
              <a:rPr lang="zh-CN" altLang="en-US" dirty="0"/>
              <a:t>因此从这一点看</a:t>
            </a:r>
            <a:r>
              <a:rPr lang="en-US" altLang="zh-CN" dirty="0"/>
              <a:t>, </a:t>
            </a:r>
            <a:r>
              <a:rPr lang="zh-CN" altLang="en-US" dirty="0"/>
              <a:t>控制与信息更是密不可分的</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管理控制系统的特征</a:t>
            </a:r>
            <a:r>
              <a:rPr lang="en-US" altLang="zh-CN" b="1" dirty="0"/>
              <a:t>: </a:t>
            </a:r>
          </a:p>
          <a:p>
            <a:r>
              <a:rPr lang="en-US" altLang="zh-CN" dirty="0"/>
              <a:t>       ①</a:t>
            </a:r>
            <a:r>
              <a:rPr lang="zh-CN" altLang="en-US" dirty="0"/>
              <a:t>共享价值观的体现</a:t>
            </a:r>
            <a:r>
              <a:rPr lang="en-US" altLang="zh-CN" dirty="0"/>
              <a:t>.②</a:t>
            </a:r>
            <a:r>
              <a:rPr lang="zh-CN" altLang="en-US" dirty="0"/>
              <a:t>沟通和集中的做法</a:t>
            </a:r>
            <a:r>
              <a:rPr lang="en-US" altLang="zh-CN" dirty="0"/>
              <a:t>.③</a:t>
            </a:r>
            <a:r>
              <a:rPr lang="zh-CN" altLang="en-US" dirty="0"/>
              <a:t>全方位的奖励</a:t>
            </a:r>
            <a:r>
              <a:rPr lang="en-US" altLang="zh-CN" dirty="0"/>
              <a:t>.④</a:t>
            </a:r>
            <a:r>
              <a:rPr lang="zh-CN" altLang="en-US" dirty="0"/>
              <a:t>新的工具</a:t>
            </a:r>
            <a:r>
              <a:rPr lang="en-US" altLang="zh-CN" dirty="0"/>
              <a:t>.⑤</a:t>
            </a:r>
            <a:r>
              <a:rPr lang="zh-CN" altLang="en-US" dirty="0"/>
              <a:t>衡量 标准的体现</a:t>
            </a:r>
            <a:r>
              <a:rPr lang="en-US" altLang="zh-CN" dirty="0"/>
              <a:t>.⑥</a:t>
            </a:r>
            <a:r>
              <a:rPr lang="zh-CN" altLang="en-US" dirty="0"/>
              <a:t>道德观的体现</a:t>
            </a:r>
            <a:r>
              <a:rPr lang="en-US" altLang="zh-CN" dirty="0"/>
              <a:t>. </a:t>
            </a:r>
          </a:p>
          <a:p>
            <a:r>
              <a:rPr lang="en-US" altLang="zh-CN" b="1" dirty="0"/>
              <a:t>       ( </a:t>
            </a:r>
            <a:r>
              <a:rPr lang="zh-CN" altLang="en-US" b="1" dirty="0"/>
              <a:t>３</a:t>
            </a:r>
            <a:r>
              <a:rPr lang="en-US" altLang="zh-CN" b="1" dirty="0"/>
              <a:t>)</a:t>
            </a:r>
            <a:r>
              <a:rPr lang="zh-CN" altLang="en-US" b="1" dirty="0"/>
              <a:t>控制系统</a:t>
            </a:r>
            <a:r>
              <a:rPr lang="en-US" altLang="zh-CN" b="1" dirty="0"/>
              <a:t>.</a:t>
            </a:r>
            <a:r>
              <a:rPr lang="zh-CN" altLang="en-US" dirty="0"/>
              <a:t>由设计控制系统和运行控制系统组成</a:t>
            </a:r>
            <a:r>
              <a:rPr lang="en-US" altLang="zh-CN" dirty="0"/>
              <a:t>. </a:t>
            </a:r>
          </a:p>
          <a:p>
            <a:r>
              <a:rPr lang="en-US" altLang="zh-CN" dirty="0"/>
              <a:t>       </a:t>
            </a:r>
            <a:r>
              <a:rPr lang="en-US" altLang="zh-CN" b="1" dirty="0"/>
              <a:t>( </a:t>
            </a:r>
            <a:r>
              <a:rPr lang="zh-CN" altLang="en-US" b="1" dirty="0"/>
              <a:t>４</a:t>
            </a:r>
            <a:r>
              <a:rPr lang="en-US" altLang="zh-CN" b="1" dirty="0"/>
              <a:t>)</a:t>
            </a:r>
            <a:r>
              <a:rPr lang="zh-CN" altLang="en-US" b="1" dirty="0"/>
              <a:t>管理控制系统的分类</a:t>
            </a:r>
            <a:r>
              <a:rPr lang="en-US" altLang="zh-CN" b="1" dirty="0"/>
              <a:t>: </a:t>
            </a:r>
          </a:p>
          <a:p>
            <a:r>
              <a:rPr lang="en-US" altLang="zh-CN" dirty="0"/>
              <a:t>	①</a:t>
            </a:r>
            <a:r>
              <a:rPr lang="zh-CN" altLang="en-US" dirty="0"/>
              <a:t>正式的管理控制系统</a:t>
            </a:r>
            <a:r>
              <a:rPr lang="en-US" altLang="zh-CN" dirty="0"/>
              <a:t>.</a:t>
            </a:r>
          </a:p>
          <a:p>
            <a:r>
              <a:rPr lang="en-US" altLang="zh-CN" dirty="0"/>
              <a:t>	②</a:t>
            </a:r>
            <a:r>
              <a:rPr lang="zh-CN" altLang="en-US" dirty="0"/>
              <a:t>非正式的管理控制系统</a:t>
            </a:r>
            <a:r>
              <a:rPr lang="en-US" altLang="zh-CN" dirty="0"/>
              <a:t>.</a:t>
            </a:r>
          </a:p>
          <a:p>
            <a:r>
              <a:rPr lang="en-US" altLang="zh-CN" dirty="0"/>
              <a:t>	③</a:t>
            </a:r>
            <a:r>
              <a:rPr lang="zh-CN" altLang="en-US" dirty="0"/>
              <a:t>管理信息系统</a:t>
            </a:r>
            <a:r>
              <a:rPr lang="en-US" altLang="zh-CN" dirty="0"/>
              <a:t>.</a:t>
            </a:r>
          </a:p>
          <a:p>
            <a:endParaRPr lang="zh-CN" altLang="en-US" dirty="0"/>
          </a:p>
        </p:txBody>
      </p:sp>
    </p:spTree>
    <p:extLst>
      <p:ext uri="{BB962C8B-B14F-4D97-AF65-F5344CB8AC3E}">
        <p14:creationId xmlns:p14="http://schemas.microsoft.com/office/powerpoint/2010/main" val="1618768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BE7243B-F9FA-4134-9128-E76145803496}"/>
              </a:ext>
            </a:extLst>
          </p:cNvPr>
          <p:cNvSpPr>
            <a:spLocks noGrp="1"/>
          </p:cNvSpPr>
          <p:nvPr>
            <p:ph type="title"/>
          </p:nvPr>
        </p:nvSpPr>
        <p:spPr>
          <a:xfrm>
            <a:off x="1324432" y="488093"/>
            <a:ext cx="10134151" cy="796011"/>
          </a:xfrm>
        </p:spPr>
        <p:txBody>
          <a:bodyPr/>
          <a:lstStyle/>
          <a:p>
            <a:r>
              <a:rPr lang="zh-CN" altLang="en-US" dirty="0"/>
              <a:t>第三节　管理控制的过程</a:t>
            </a:r>
          </a:p>
        </p:txBody>
      </p:sp>
      <p:sp>
        <p:nvSpPr>
          <p:cNvPr id="3" name="内容占位符 2">
            <a:extLst>
              <a:ext uri="{FF2B5EF4-FFF2-40B4-BE49-F238E27FC236}">
                <a16:creationId xmlns="" xmlns:a16="http://schemas.microsoft.com/office/drawing/2014/main" id="{8E1596A5-D274-4524-9781-E7F47EFF88F8}"/>
              </a:ext>
            </a:extLst>
          </p:cNvPr>
          <p:cNvSpPr>
            <a:spLocks noGrp="1"/>
          </p:cNvSpPr>
          <p:nvPr>
            <p:ph idx="1"/>
          </p:nvPr>
        </p:nvSpPr>
        <p:spPr>
          <a:xfrm>
            <a:off x="1324432" y="1267065"/>
            <a:ext cx="10091288" cy="4476255"/>
          </a:xfrm>
        </p:spPr>
        <p:txBody>
          <a:bodyPr/>
          <a:lstStyle/>
          <a:p>
            <a:r>
              <a:rPr lang="zh-CN" altLang="en-US" dirty="0"/>
              <a:t>  </a:t>
            </a:r>
            <a:endParaRPr lang="en-US" altLang="zh-CN" dirty="0"/>
          </a:p>
          <a:p>
            <a:endParaRPr lang="zh-CN" altLang="en-US" dirty="0"/>
          </a:p>
        </p:txBody>
      </p:sp>
      <p:pic>
        <p:nvPicPr>
          <p:cNvPr id="5" name="图片 4">
            <a:extLst>
              <a:ext uri="{FF2B5EF4-FFF2-40B4-BE49-F238E27FC236}">
                <a16:creationId xmlns="" xmlns:a16="http://schemas.microsoft.com/office/drawing/2014/main" id="{A2DA0556-C440-4EFA-A352-FC0E91FC35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7115" y="1487231"/>
            <a:ext cx="7076190" cy="4076190"/>
          </a:xfrm>
          <a:prstGeom prst="rect">
            <a:avLst/>
          </a:prstGeom>
        </p:spPr>
      </p:pic>
      <p:sp>
        <p:nvSpPr>
          <p:cNvPr id="6" name="矩形 5">
            <a:extLst>
              <a:ext uri="{FF2B5EF4-FFF2-40B4-BE49-F238E27FC236}">
                <a16:creationId xmlns="" xmlns:a16="http://schemas.microsoft.com/office/drawing/2014/main" id="{F9787FDE-915C-48B4-9431-8A4C8BC571BD}"/>
              </a:ext>
            </a:extLst>
          </p:cNvPr>
          <p:cNvSpPr/>
          <p:nvPr/>
        </p:nvSpPr>
        <p:spPr>
          <a:xfrm>
            <a:off x="4037013" y="5946447"/>
            <a:ext cx="3156633" cy="400110"/>
          </a:xfrm>
          <a:prstGeom prst="rect">
            <a:avLst/>
          </a:prstGeom>
        </p:spPr>
        <p:txBody>
          <a:bodyPr wrap="none">
            <a:spAutoFit/>
          </a:bodyPr>
          <a:lstStyle/>
          <a:p>
            <a:r>
              <a:rPr lang="zh-CN" altLang="en-US" sz="2000" dirty="0">
                <a:solidFill>
                  <a:srgbClr val="0099CC"/>
                </a:solidFill>
                <a:latin typeface="+mj-ea"/>
                <a:ea typeface="+mj-ea"/>
              </a:rPr>
              <a:t>图８ ２　管理控制的过程 </a:t>
            </a:r>
          </a:p>
        </p:txBody>
      </p:sp>
    </p:spTree>
    <p:extLst>
      <p:ext uri="{BB962C8B-B14F-4D97-AF65-F5344CB8AC3E}">
        <p14:creationId xmlns:p14="http://schemas.microsoft.com/office/powerpoint/2010/main" val="4109427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398BE45-A185-4287-9844-09528F051C63}"/>
              </a:ext>
            </a:extLst>
          </p:cNvPr>
          <p:cNvSpPr>
            <a:spLocks noGrp="1"/>
          </p:cNvSpPr>
          <p:nvPr>
            <p:ph idx="1"/>
          </p:nvPr>
        </p:nvSpPr>
        <p:spPr/>
        <p:txBody>
          <a:bodyPr>
            <a:normAutofit/>
          </a:bodyPr>
          <a:lstStyle/>
          <a:p>
            <a:r>
              <a:rPr lang="zh-CN" altLang="en-US" sz="2800" dirty="0"/>
              <a:t>一、 确定控制标准</a:t>
            </a:r>
            <a:endParaRPr lang="en-US" altLang="zh-CN" sz="2800" dirty="0"/>
          </a:p>
          <a:p>
            <a:r>
              <a:rPr lang="en-US" altLang="zh-CN" sz="2400" b="1" dirty="0"/>
              <a:t>(</a:t>
            </a:r>
            <a:r>
              <a:rPr lang="zh-CN" altLang="en-US" sz="2400" b="1" dirty="0"/>
              <a:t>一</a:t>
            </a:r>
            <a:r>
              <a:rPr lang="en-US" altLang="zh-CN" sz="2400" b="1" dirty="0"/>
              <a:t>)</a:t>
            </a:r>
            <a:r>
              <a:rPr lang="zh-CN" altLang="en-US" sz="2400" b="1" dirty="0"/>
              <a:t>控制标准的分类 </a:t>
            </a:r>
            <a:endParaRPr lang="en-US" altLang="zh-CN" sz="2400" b="1" dirty="0"/>
          </a:p>
          <a:p>
            <a:r>
              <a:rPr lang="en-US" altLang="zh-CN" b="1" dirty="0"/>
              <a:t>       ( </a:t>
            </a:r>
            <a:r>
              <a:rPr lang="zh-CN" altLang="en-US" b="1" dirty="0"/>
              <a:t>１</a:t>
            </a:r>
            <a:r>
              <a:rPr lang="en-US" altLang="zh-CN" b="1" dirty="0"/>
              <a:t>)</a:t>
            </a:r>
            <a:r>
              <a:rPr lang="zh-CN" altLang="en-US" b="1" dirty="0"/>
              <a:t>以标准的明确程度划分</a:t>
            </a:r>
            <a:r>
              <a:rPr lang="en-US" altLang="zh-CN" b="1" dirty="0"/>
              <a:t>.</a:t>
            </a:r>
          </a:p>
          <a:p>
            <a:r>
              <a:rPr lang="en-US" altLang="zh-CN" b="1" dirty="0"/>
              <a:t>       </a:t>
            </a:r>
            <a:r>
              <a:rPr lang="zh-CN" altLang="en-US" dirty="0"/>
              <a:t>根据控制标准的明确程度可以将控制标准划分为数量标 准和质量标准两部分</a:t>
            </a:r>
            <a:r>
              <a:rPr lang="en-US" altLang="zh-CN" dirty="0"/>
              <a:t>.</a:t>
            </a:r>
            <a:r>
              <a:rPr lang="zh-CN" altLang="en-US" dirty="0"/>
              <a:t>数量标准包括经验标准、统计标准和技术标准三种</a:t>
            </a:r>
            <a:r>
              <a:rPr lang="en-US" altLang="zh-CN" dirty="0"/>
              <a:t>.</a:t>
            </a:r>
          </a:p>
          <a:p>
            <a:r>
              <a:rPr lang="en-US" altLang="zh-CN" dirty="0"/>
              <a:t>      ①</a:t>
            </a:r>
            <a:r>
              <a:rPr lang="zh-CN" altLang="en-US" dirty="0"/>
              <a:t>经验标准</a:t>
            </a:r>
            <a:r>
              <a:rPr lang="en-US" altLang="zh-CN" dirty="0"/>
              <a:t>.</a:t>
            </a:r>
            <a:r>
              <a:rPr lang="zh-CN" altLang="en-US" dirty="0"/>
              <a:t>经验标准是一种估计的标准</a:t>
            </a:r>
            <a:r>
              <a:rPr lang="en-US" altLang="zh-CN" dirty="0"/>
              <a:t>.</a:t>
            </a:r>
          </a:p>
          <a:p>
            <a:r>
              <a:rPr lang="en-US" altLang="zh-CN" dirty="0"/>
              <a:t>      ②</a:t>
            </a:r>
            <a:r>
              <a:rPr lang="zh-CN" altLang="en-US" dirty="0"/>
              <a:t>统计标准</a:t>
            </a:r>
            <a:r>
              <a:rPr lang="en-US" altLang="zh-CN" dirty="0"/>
              <a:t>.</a:t>
            </a:r>
            <a:r>
              <a:rPr lang="zh-CN" altLang="en-US" dirty="0"/>
              <a:t>统计标准是一种历史性标准</a:t>
            </a:r>
            <a:r>
              <a:rPr lang="en-US" altLang="zh-CN" dirty="0"/>
              <a:t>,</a:t>
            </a:r>
            <a:r>
              <a:rPr lang="zh-CN" altLang="en-US" dirty="0"/>
              <a:t>是利用各种历史数据</a:t>
            </a:r>
            <a:r>
              <a:rPr lang="en-US" altLang="zh-CN" dirty="0"/>
              <a:t>,</a:t>
            </a:r>
            <a:r>
              <a:rPr lang="zh-CN" altLang="en-US" dirty="0"/>
              <a:t>采用统计方法建立 的控制标准</a:t>
            </a:r>
            <a:r>
              <a:rPr lang="en-US" altLang="zh-CN" dirty="0"/>
              <a:t>. </a:t>
            </a:r>
          </a:p>
          <a:p>
            <a:r>
              <a:rPr lang="en-US" altLang="zh-CN" dirty="0"/>
              <a:t>      ③</a:t>
            </a:r>
            <a:r>
              <a:rPr lang="zh-CN" altLang="en-US" dirty="0"/>
              <a:t>技术标准</a:t>
            </a:r>
            <a:r>
              <a:rPr lang="en-US" altLang="zh-CN" dirty="0"/>
              <a:t>.</a:t>
            </a:r>
            <a:r>
              <a:rPr lang="zh-CN" altLang="en-US" dirty="0"/>
              <a:t>技术标准通常也称为工程标准</a:t>
            </a:r>
            <a:r>
              <a:rPr lang="en-US" altLang="zh-CN" dirty="0"/>
              <a:t>,</a:t>
            </a:r>
            <a:r>
              <a:rPr lang="zh-CN" altLang="en-US" dirty="0"/>
              <a:t>它是根据事物的内在联系</a:t>
            </a:r>
            <a:r>
              <a:rPr lang="en-US" altLang="zh-CN" dirty="0"/>
              <a:t>,</a:t>
            </a:r>
            <a:r>
              <a:rPr lang="zh-CN" altLang="en-US" dirty="0"/>
              <a:t>采用科学的 测量和计算方法</a:t>
            </a:r>
            <a:r>
              <a:rPr lang="en-US" altLang="zh-CN" dirty="0"/>
              <a:t>,</a:t>
            </a:r>
            <a:r>
              <a:rPr lang="zh-CN" altLang="en-US" dirty="0"/>
              <a:t>并经过科学分析确定的标准</a:t>
            </a:r>
            <a:r>
              <a:rPr lang="en-US" altLang="zh-CN" dirty="0"/>
              <a:t>. </a:t>
            </a:r>
            <a:endParaRPr lang="zh-CN" altLang="en-US" dirty="0"/>
          </a:p>
        </p:txBody>
      </p:sp>
    </p:spTree>
    <p:extLst>
      <p:ext uri="{BB962C8B-B14F-4D97-AF65-F5344CB8AC3E}">
        <p14:creationId xmlns:p14="http://schemas.microsoft.com/office/powerpoint/2010/main" val="15626275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CAC4BD1-86B8-435B-A111-7A0B8BC9B1E9}"/>
              </a:ext>
            </a:extLst>
          </p:cNvPr>
          <p:cNvSpPr>
            <a:spLocks noGrp="1"/>
          </p:cNvSpPr>
          <p:nvPr>
            <p:ph idx="1"/>
          </p:nvPr>
        </p:nvSpPr>
        <p:spPr>
          <a:xfrm>
            <a:off x="1216148" y="501524"/>
            <a:ext cx="10034138" cy="6248191"/>
          </a:xfrm>
        </p:spPr>
        <p:txBody>
          <a:bodyPr>
            <a:normAutofit/>
          </a:bodyPr>
          <a:lstStyle/>
          <a:p>
            <a:r>
              <a:rPr lang="en-US" altLang="zh-CN" b="1" dirty="0"/>
              <a:t>( </a:t>
            </a:r>
            <a:r>
              <a:rPr lang="zh-CN" altLang="en-US" b="1" dirty="0"/>
              <a:t>２</a:t>
            </a:r>
            <a:r>
              <a:rPr lang="en-US" altLang="zh-CN" b="1" dirty="0"/>
              <a:t>)</a:t>
            </a:r>
            <a:r>
              <a:rPr lang="zh-CN" altLang="en-US" b="1" dirty="0"/>
              <a:t>以管理职能的具体特点划分</a:t>
            </a:r>
            <a:r>
              <a:rPr lang="en-US" altLang="zh-CN" b="1" dirty="0"/>
              <a:t>.</a:t>
            </a:r>
          </a:p>
          <a:p>
            <a:r>
              <a:rPr lang="en-US" altLang="zh-CN" b="1" dirty="0"/>
              <a:t>        </a:t>
            </a:r>
            <a:r>
              <a:rPr lang="zh-CN" altLang="en-US" dirty="0"/>
              <a:t>管理组织性质不同</a:t>
            </a:r>
            <a:r>
              <a:rPr lang="en-US" altLang="zh-CN" dirty="0"/>
              <a:t>,</a:t>
            </a:r>
            <a:r>
              <a:rPr lang="zh-CN" altLang="en-US" dirty="0"/>
              <a:t>管理的环节便不同</a:t>
            </a:r>
            <a:r>
              <a:rPr lang="en-US" altLang="zh-CN" dirty="0"/>
              <a:t>,</a:t>
            </a:r>
            <a:r>
              <a:rPr lang="zh-CN" altLang="en-US" dirty="0"/>
              <a:t>管理特点 也是不一样的</a:t>
            </a:r>
            <a:r>
              <a:rPr lang="en-US" altLang="zh-CN" dirty="0"/>
              <a:t>,</a:t>
            </a:r>
            <a:r>
              <a:rPr lang="zh-CN" altLang="en-US" dirty="0"/>
              <a:t>有的甚至是完全不同的</a:t>
            </a:r>
            <a:r>
              <a:rPr lang="en-US" altLang="zh-CN" dirty="0"/>
              <a:t>.</a:t>
            </a:r>
            <a:r>
              <a:rPr lang="zh-CN" altLang="en-US" dirty="0"/>
              <a:t>例如</a:t>
            </a:r>
            <a:r>
              <a:rPr lang="en-US" altLang="zh-CN" dirty="0"/>
              <a:t>,</a:t>
            </a:r>
            <a:r>
              <a:rPr lang="zh-CN" altLang="en-US" dirty="0"/>
              <a:t>服务性企业和生产企业在确定控制标准的 时候就必须考虑其特点</a:t>
            </a:r>
            <a:r>
              <a:rPr lang="en-US" altLang="zh-CN" dirty="0"/>
              <a:t>.</a:t>
            </a:r>
            <a:r>
              <a:rPr lang="zh-CN" altLang="en-US" dirty="0"/>
              <a:t>因此</a:t>
            </a:r>
            <a:r>
              <a:rPr lang="en-US" altLang="zh-CN" dirty="0"/>
              <a:t>,</a:t>
            </a:r>
            <a:r>
              <a:rPr lang="zh-CN" altLang="en-US" dirty="0"/>
              <a:t>可以根据组织情况特点因地制宜地选择合适的控制标准</a:t>
            </a:r>
            <a:r>
              <a:rPr lang="en-US" altLang="zh-CN" dirty="0"/>
              <a:t>. </a:t>
            </a:r>
          </a:p>
          <a:p>
            <a:r>
              <a:rPr lang="en-US" altLang="zh-CN" dirty="0"/>
              <a:t>      </a:t>
            </a:r>
            <a:r>
              <a:rPr lang="zh-CN" altLang="en-US" dirty="0"/>
              <a:t>但一定要考虑标准的可考核性</a:t>
            </a:r>
            <a:r>
              <a:rPr lang="en-US" altLang="zh-CN" dirty="0"/>
              <a:t>,</a:t>
            </a:r>
            <a:r>
              <a:rPr lang="zh-CN" altLang="en-US" dirty="0"/>
              <a:t>现实中经常采用的有以下六个标准</a:t>
            </a:r>
            <a:r>
              <a:rPr lang="en-US" altLang="zh-CN" dirty="0"/>
              <a:t>. </a:t>
            </a:r>
          </a:p>
          <a:p>
            <a:r>
              <a:rPr lang="en-US" altLang="zh-CN" dirty="0"/>
              <a:t>      ①</a:t>
            </a:r>
            <a:r>
              <a:rPr lang="zh-CN" altLang="en-US" dirty="0"/>
              <a:t>实物标准</a:t>
            </a:r>
            <a:r>
              <a:rPr lang="en-US" altLang="zh-CN" dirty="0"/>
              <a:t>,</a:t>
            </a:r>
            <a:r>
              <a:rPr lang="zh-CN" altLang="en-US" dirty="0"/>
              <a:t>或物理标准</a:t>
            </a:r>
            <a:r>
              <a:rPr lang="en-US" altLang="zh-CN" dirty="0"/>
              <a:t>.</a:t>
            </a:r>
          </a:p>
          <a:p>
            <a:r>
              <a:rPr lang="en-US" altLang="zh-CN" dirty="0"/>
              <a:t>      ②</a:t>
            </a:r>
            <a:r>
              <a:rPr lang="zh-CN" altLang="en-US" dirty="0"/>
              <a:t>费用标准</a:t>
            </a:r>
            <a:r>
              <a:rPr lang="en-US" altLang="zh-CN" dirty="0"/>
              <a:t>,</a:t>
            </a:r>
            <a:r>
              <a:rPr lang="zh-CN" altLang="en-US" dirty="0"/>
              <a:t>或成本标准</a:t>
            </a:r>
            <a:r>
              <a:rPr lang="en-US" altLang="zh-CN" dirty="0"/>
              <a:t>.</a:t>
            </a:r>
          </a:p>
          <a:p>
            <a:r>
              <a:rPr lang="en-US" altLang="zh-CN" dirty="0"/>
              <a:t>      ③</a:t>
            </a:r>
            <a:r>
              <a:rPr lang="zh-CN" altLang="en-US" dirty="0"/>
              <a:t>资金标准</a:t>
            </a:r>
            <a:r>
              <a:rPr lang="en-US" altLang="zh-CN" dirty="0"/>
              <a:t>,</a:t>
            </a:r>
            <a:r>
              <a:rPr lang="zh-CN" altLang="en-US" dirty="0"/>
              <a:t>或资本标准</a:t>
            </a:r>
            <a:r>
              <a:rPr lang="en-US" altLang="zh-CN" dirty="0"/>
              <a:t>. </a:t>
            </a:r>
          </a:p>
          <a:p>
            <a:r>
              <a:rPr lang="en-US" altLang="zh-CN" dirty="0"/>
              <a:t>      ④</a:t>
            </a:r>
            <a:r>
              <a:rPr lang="zh-CN" altLang="en-US" dirty="0"/>
              <a:t>收入标准</a:t>
            </a:r>
            <a:r>
              <a:rPr lang="en-US" altLang="zh-CN" dirty="0"/>
              <a:t>,</a:t>
            </a:r>
            <a:r>
              <a:rPr lang="zh-CN" altLang="en-US" dirty="0"/>
              <a:t>或收益标准</a:t>
            </a:r>
            <a:r>
              <a:rPr lang="en-US" altLang="zh-CN" dirty="0"/>
              <a:t>. </a:t>
            </a:r>
          </a:p>
          <a:p>
            <a:r>
              <a:rPr lang="en-US" altLang="zh-CN" dirty="0"/>
              <a:t>      ⑤</a:t>
            </a:r>
            <a:r>
              <a:rPr lang="zh-CN" altLang="en-US" dirty="0"/>
              <a:t>计划标准</a:t>
            </a:r>
            <a:r>
              <a:rPr lang="en-US" altLang="zh-CN" dirty="0"/>
              <a:t>,</a:t>
            </a:r>
            <a:r>
              <a:rPr lang="zh-CN" altLang="en-US" dirty="0"/>
              <a:t>或程序标准</a:t>
            </a:r>
            <a:r>
              <a:rPr lang="en-US" altLang="zh-CN" dirty="0"/>
              <a:t>.</a:t>
            </a:r>
            <a:r>
              <a:rPr lang="zh-CN" altLang="en-US" dirty="0"/>
              <a:t>在一些工作或任务的评价中要运用主观判断</a:t>
            </a:r>
            <a:r>
              <a:rPr lang="en-US" altLang="zh-CN" dirty="0"/>
              <a:t>,</a:t>
            </a:r>
            <a:r>
              <a:rPr lang="zh-CN" altLang="en-US" dirty="0"/>
              <a:t>时间或其他 因素通常被作为客观的判断标准</a:t>
            </a:r>
            <a:r>
              <a:rPr lang="en-US" altLang="zh-CN" dirty="0"/>
              <a:t>. </a:t>
            </a:r>
          </a:p>
          <a:p>
            <a:r>
              <a:rPr lang="en-US" altLang="zh-CN" dirty="0"/>
              <a:t>      ⑥</a:t>
            </a:r>
            <a:r>
              <a:rPr lang="zh-CN" altLang="en-US" dirty="0"/>
              <a:t>无形标准</a:t>
            </a:r>
            <a:r>
              <a:rPr lang="en-US" altLang="zh-CN" dirty="0"/>
              <a:t>.</a:t>
            </a:r>
            <a:r>
              <a:rPr lang="zh-CN" altLang="en-US" dirty="0"/>
              <a:t>对一些问题建立清晰的定量和定性标准是极其困难的</a:t>
            </a:r>
            <a:r>
              <a:rPr lang="en-US" altLang="zh-CN" dirty="0"/>
              <a:t>,</a:t>
            </a:r>
            <a:r>
              <a:rPr lang="zh-CN" altLang="en-US" dirty="0"/>
              <a:t>如主管人员对下 属的人事科长或医务主任的能力的评价</a:t>
            </a:r>
            <a:r>
              <a:rPr lang="en-US" altLang="zh-CN" dirty="0"/>
              <a:t>.</a:t>
            </a:r>
            <a:r>
              <a:rPr lang="zh-CN" altLang="en-US" dirty="0"/>
              <a:t>任何一个组织中都存在着许多无形标准</a:t>
            </a:r>
            <a:r>
              <a:rPr lang="en-US" altLang="zh-CN" dirty="0"/>
              <a:t>.</a:t>
            </a:r>
            <a:r>
              <a:rPr lang="zh-CN" altLang="en-US" dirty="0"/>
              <a:t>在这些 情形下</a:t>
            </a:r>
            <a:r>
              <a:rPr lang="en-US" altLang="zh-CN" dirty="0"/>
              <a:t>,</a:t>
            </a:r>
            <a:r>
              <a:rPr lang="zh-CN" altLang="en-US" dirty="0"/>
              <a:t>主观判断、反复试验、知觉便成为衡量的依据</a:t>
            </a:r>
            <a:r>
              <a:rPr lang="en-US" altLang="zh-CN" dirty="0"/>
              <a:t>. </a:t>
            </a:r>
            <a:r>
              <a:rPr lang="zh-CN" altLang="en-US" dirty="0"/>
              <a:t>　</a:t>
            </a:r>
          </a:p>
        </p:txBody>
      </p:sp>
    </p:spTree>
    <p:extLst>
      <p:ext uri="{BB962C8B-B14F-4D97-AF65-F5344CB8AC3E}">
        <p14:creationId xmlns:p14="http://schemas.microsoft.com/office/powerpoint/2010/main" val="27292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EE413F2-2255-402E-8153-A07F03546FC9}"/>
              </a:ext>
            </a:extLst>
          </p:cNvPr>
          <p:cNvSpPr>
            <a:spLocks noGrp="1"/>
          </p:cNvSpPr>
          <p:nvPr>
            <p:ph type="title"/>
          </p:nvPr>
        </p:nvSpPr>
        <p:spPr>
          <a:xfrm>
            <a:off x="1359199" y="2464955"/>
            <a:ext cx="8396418" cy="1235075"/>
          </a:xfrm>
        </p:spPr>
        <p:txBody>
          <a:bodyPr>
            <a:normAutofit/>
          </a:bodyPr>
          <a:lstStyle/>
          <a:p>
            <a:r>
              <a:rPr lang="zh-CN" altLang="en-US" dirty="0"/>
              <a:t>第八章   控制与创新工作</a:t>
            </a:r>
          </a:p>
        </p:txBody>
      </p:sp>
    </p:spTree>
    <p:extLst>
      <p:ext uri="{BB962C8B-B14F-4D97-AF65-F5344CB8AC3E}">
        <p14:creationId xmlns:p14="http://schemas.microsoft.com/office/powerpoint/2010/main" val="11045836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AA409D8-EEEB-457F-B517-DC8EDE59A5F6}"/>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控制关键点与控制标准的匹配 </a:t>
            </a:r>
            <a:endParaRPr lang="en-US" altLang="zh-CN" sz="2800" dirty="0"/>
          </a:p>
          <a:p>
            <a:r>
              <a:rPr lang="en-US" altLang="zh-CN" dirty="0"/>
              <a:t>       </a:t>
            </a:r>
            <a:r>
              <a:rPr lang="zh-CN" altLang="en-US" dirty="0"/>
              <a:t>一般而言</a:t>
            </a:r>
            <a:r>
              <a:rPr lang="en-US" altLang="zh-CN" dirty="0"/>
              <a:t>,</a:t>
            </a:r>
            <a:r>
              <a:rPr lang="zh-CN" altLang="en-US" dirty="0"/>
              <a:t>选择什么样的控制标准与所控制的对象有关</a:t>
            </a:r>
            <a:r>
              <a:rPr lang="en-US" altLang="zh-CN" dirty="0"/>
              <a:t>,</a:t>
            </a:r>
            <a:r>
              <a:rPr lang="zh-CN" altLang="en-US" dirty="0"/>
              <a:t>不同的控制对象需要不同的 控制标准</a:t>
            </a:r>
            <a:r>
              <a:rPr lang="en-US" altLang="zh-CN" dirty="0"/>
              <a:t>.</a:t>
            </a:r>
            <a:r>
              <a:rPr lang="zh-CN" altLang="en-US" dirty="0"/>
              <a:t>因此</a:t>
            </a:r>
            <a:r>
              <a:rPr lang="en-US" altLang="zh-CN" dirty="0"/>
              <a:t>,</a:t>
            </a:r>
            <a:r>
              <a:rPr lang="zh-CN" altLang="en-US" dirty="0"/>
              <a:t>确定控制标准实际上就是要选择需要控制的对象</a:t>
            </a:r>
            <a:r>
              <a:rPr lang="en-US" altLang="zh-CN" dirty="0"/>
              <a:t>.</a:t>
            </a:r>
            <a:r>
              <a:rPr lang="zh-CN" altLang="en-US" dirty="0"/>
              <a:t>理论上</a:t>
            </a:r>
            <a:r>
              <a:rPr lang="en-US" altLang="zh-CN" dirty="0"/>
              <a:t>,</a:t>
            </a:r>
            <a:r>
              <a:rPr lang="zh-CN" altLang="en-US" dirty="0"/>
              <a:t>企业经营过 程中所有的经营因素都应该成为控制的对象</a:t>
            </a:r>
            <a:r>
              <a:rPr lang="en-US" altLang="zh-CN" dirty="0"/>
              <a:t>,</a:t>
            </a:r>
            <a:r>
              <a:rPr lang="zh-CN" altLang="en-US" dirty="0"/>
              <a:t>但实际上是不可能的</a:t>
            </a:r>
            <a:r>
              <a:rPr lang="en-US" altLang="zh-CN" dirty="0"/>
              <a:t>,</a:t>
            </a:r>
            <a:r>
              <a:rPr lang="zh-CN" altLang="en-US" dirty="0"/>
              <a:t>也是没有必要的</a:t>
            </a:r>
            <a:r>
              <a:rPr lang="en-US" altLang="zh-CN" dirty="0"/>
              <a:t>.</a:t>
            </a:r>
            <a:r>
              <a:rPr lang="zh-CN" altLang="en-US" dirty="0"/>
              <a:t>在 实践中</a:t>
            </a:r>
            <a:r>
              <a:rPr lang="en-US" altLang="zh-CN" dirty="0"/>
              <a:t>,</a:t>
            </a:r>
            <a:r>
              <a:rPr lang="zh-CN" altLang="en-US" dirty="0"/>
              <a:t>应该结合企业的具体情况选择一些关键环节作为控制的重点</a:t>
            </a:r>
            <a:r>
              <a:rPr lang="en-US" altLang="zh-CN" dirty="0"/>
              <a:t>,</a:t>
            </a:r>
            <a:r>
              <a:rPr lang="zh-CN" altLang="en-US" dirty="0"/>
              <a:t>而对其他因素可以 进行一般性的控制</a:t>
            </a:r>
            <a:r>
              <a:rPr lang="en-US" altLang="zh-CN" dirty="0"/>
              <a:t>.</a:t>
            </a:r>
            <a:r>
              <a:rPr lang="zh-CN" altLang="en-US" dirty="0"/>
              <a:t>最常用的控制标准有四种</a:t>
            </a:r>
            <a:r>
              <a:rPr lang="en-US" altLang="zh-CN" dirty="0"/>
              <a:t>:</a:t>
            </a:r>
            <a:r>
              <a:rPr lang="zh-CN" altLang="en-US" dirty="0"/>
              <a:t>时间标准 </a:t>
            </a:r>
            <a:r>
              <a:rPr lang="en-US" altLang="zh-CN" dirty="0"/>
              <a:t>(</a:t>
            </a:r>
            <a:r>
              <a:rPr lang="zh-CN" altLang="en-US" dirty="0"/>
              <a:t>如工时、交货期等</a:t>
            </a:r>
            <a:r>
              <a:rPr lang="en-US" altLang="zh-CN" dirty="0"/>
              <a:t>)</a:t>
            </a:r>
            <a:r>
              <a:rPr lang="zh-CN" altLang="en-US" dirty="0"/>
              <a:t>、数量标 准 </a:t>
            </a:r>
            <a:r>
              <a:rPr lang="en-US" altLang="zh-CN" dirty="0"/>
              <a:t>(</a:t>
            </a:r>
            <a:r>
              <a:rPr lang="zh-CN" altLang="en-US" dirty="0"/>
              <a:t>如产品数量、废品数量</a:t>
            </a:r>
            <a:r>
              <a:rPr lang="en-US" altLang="zh-CN" dirty="0"/>
              <a:t>)</a:t>
            </a:r>
            <a:r>
              <a:rPr lang="zh-CN" altLang="en-US" dirty="0"/>
              <a:t>、质量标准 </a:t>
            </a:r>
            <a:r>
              <a:rPr lang="en-US" altLang="zh-CN" dirty="0"/>
              <a:t>(</a:t>
            </a:r>
            <a:r>
              <a:rPr lang="zh-CN" altLang="en-US" dirty="0"/>
              <a:t>如产品等级、合格率</a:t>
            </a:r>
            <a:r>
              <a:rPr lang="en-US" altLang="zh-CN" dirty="0"/>
              <a:t>)</a:t>
            </a:r>
            <a:r>
              <a:rPr lang="zh-CN" altLang="en-US" dirty="0"/>
              <a:t>和成本标准 </a:t>
            </a:r>
            <a:r>
              <a:rPr lang="en-US" altLang="zh-CN" dirty="0"/>
              <a:t>(</a:t>
            </a:r>
            <a:r>
              <a:rPr lang="zh-CN" altLang="en-US" dirty="0"/>
              <a:t>如单位产 品成本</a:t>
            </a:r>
            <a:r>
              <a:rPr lang="en-US" altLang="zh-CN" dirty="0"/>
              <a:t>).</a:t>
            </a:r>
            <a:r>
              <a:rPr lang="zh-CN" altLang="en-US" dirty="0"/>
              <a:t>组织中的所有作业活动都可依据这四种标准进行控制</a:t>
            </a:r>
            <a:r>
              <a:rPr lang="en-US" altLang="zh-CN" dirty="0"/>
              <a:t>.</a:t>
            </a:r>
          </a:p>
          <a:p>
            <a:endParaRPr lang="zh-CN" altLang="en-US" dirty="0"/>
          </a:p>
        </p:txBody>
      </p:sp>
    </p:spTree>
    <p:extLst>
      <p:ext uri="{BB962C8B-B14F-4D97-AF65-F5344CB8AC3E}">
        <p14:creationId xmlns:p14="http://schemas.microsoft.com/office/powerpoint/2010/main" val="1061880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9D05FC38-E9F7-4BEB-86F8-9996A81C9564}"/>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确定控制水平的原则</a:t>
            </a:r>
            <a:endParaRPr lang="en-US" altLang="zh-CN" sz="2800" dirty="0"/>
          </a:p>
          <a:p>
            <a:r>
              <a:rPr lang="en-US" altLang="zh-CN" dirty="0"/>
              <a:t>      </a:t>
            </a:r>
            <a:r>
              <a:rPr lang="zh-CN" altLang="en-US" dirty="0"/>
              <a:t> 在确定控制标准的过程中</a:t>
            </a:r>
            <a:r>
              <a:rPr lang="en-US" altLang="zh-CN" dirty="0"/>
              <a:t>,</a:t>
            </a:r>
            <a:r>
              <a:rPr lang="zh-CN" altLang="en-US" dirty="0"/>
              <a:t>除了选择标准的种类外</a:t>
            </a:r>
            <a:r>
              <a:rPr lang="en-US" altLang="zh-CN" dirty="0"/>
              <a:t>,</a:t>
            </a:r>
            <a:r>
              <a:rPr lang="zh-CN" altLang="en-US" dirty="0"/>
              <a:t>对其水平的确定也是一项十分重 要的工作</a:t>
            </a:r>
            <a:r>
              <a:rPr lang="en-US" altLang="zh-CN" dirty="0"/>
              <a:t>.</a:t>
            </a:r>
            <a:r>
              <a:rPr lang="zh-CN" altLang="en-US" dirty="0"/>
              <a:t>合理、恰当的标准水平有利于保证控制系统的有效性</a:t>
            </a:r>
            <a:r>
              <a:rPr lang="en-US" altLang="zh-CN" dirty="0"/>
              <a:t>,</a:t>
            </a:r>
            <a:r>
              <a:rPr lang="zh-CN" altLang="en-US" dirty="0"/>
              <a:t>促进实际工作能力不断 提高</a:t>
            </a:r>
            <a:r>
              <a:rPr lang="en-US" altLang="zh-CN" dirty="0"/>
              <a:t>;</a:t>
            </a:r>
            <a:r>
              <a:rPr lang="zh-CN" altLang="en-US" dirty="0"/>
              <a:t>反之</a:t>
            </a:r>
            <a:r>
              <a:rPr lang="en-US" altLang="zh-CN" dirty="0"/>
              <a:t>,</a:t>
            </a:r>
            <a:r>
              <a:rPr lang="zh-CN" altLang="en-US" dirty="0"/>
              <a:t>则可能使控制系统流于形式</a:t>
            </a:r>
            <a:r>
              <a:rPr lang="en-US" altLang="zh-CN" dirty="0"/>
              <a:t>,</a:t>
            </a:r>
            <a:r>
              <a:rPr lang="zh-CN" altLang="en-US" dirty="0"/>
              <a:t>达不到预想的效果</a:t>
            </a:r>
            <a:r>
              <a:rPr lang="en-US" altLang="zh-CN" dirty="0"/>
              <a:t>.</a:t>
            </a:r>
            <a:r>
              <a:rPr lang="zh-CN" altLang="en-US" dirty="0"/>
              <a:t>因此</a:t>
            </a:r>
            <a:r>
              <a:rPr lang="en-US" altLang="zh-CN" dirty="0"/>
              <a:t>,</a:t>
            </a:r>
            <a:r>
              <a:rPr lang="zh-CN" altLang="en-US" dirty="0"/>
              <a:t>要确定合理的控制 水平</a:t>
            </a:r>
            <a:r>
              <a:rPr lang="en-US" altLang="zh-CN" dirty="0"/>
              <a:t>,</a:t>
            </a:r>
            <a:r>
              <a:rPr lang="zh-CN" altLang="en-US" dirty="0"/>
              <a:t>就必须遵循一定的原则</a:t>
            </a:r>
            <a:r>
              <a:rPr lang="en-US" altLang="zh-CN" dirty="0"/>
              <a:t>. </a:t>
            </a:r>
          </a:p>
          <a:p>
            <a:r>
              <a:rPr lang="en-US" altLang="zh-CN" b="1" dirty="0"/>
              <a:t>      ( </a:t>
            </a:r>
            <a:r>
              <a:rPr lang="zh-CN" altLang="en-US" b="1" dirty="0"/>
              <a:t>１</a:t>
            </a:r>
            <a:r>
              <a:rPr lang="en-US" altLang="zh-CN" b="1" dirty="0"/>
              <a:t>)</a:t>
            </a:r>
            <a:r>
              <a:rPr lang="zh-CN" altLang="en-US" b="1" dirty="0"/>
              <a:t>计划目标导向原则</a:t>
            </a:r>
            <a:r>
              <a:rPr lang="en-US" altLang="zh-CN" b="1" dirty="0"/>
              <a:t>.</a:t>
            </a:r>
            <a:r>
              <a:rPr lang="zh-CN" altLang="en-US" dirty="0"/>
              <a:t>所有的控制标准都应该围绕计划目标确定其水平</a:t>
            </a:r>
            <a:r>
              <a:rPr lang="en-US" altLang="zh-CN" dirty="0"/>
              <a:t>.</a:t>
            </a:r>
            <a:r>
              <a:rPr lang="zh-CN" altLang="en-US" dirty="0"/>
              <a:t>对于企业 最终经营成果的控制</a:t>
            </a:r>
            <a:r>
              <a:rPr lang="en-US" altLang="zh-CN" dirty="0"/>
              <a:t>,</a:t>
            </a:r>
            <a:r>
              <a:rPr lang="zh-CN" altLang="en-US" dirty="0"/>
              <a:t>其标准水平一般直接由企业的经营目标决定</a:t>
            </a:r>
            <a:r>
              <a:rPr lang="en-US" altLang="zh-CN" dirty="0"/>
              <a:t>,</a:t>
            </a:r>
            <a:r>
              <a:rPr lang="zh-CN" altLang="en-US" dirty="0"/>
              <a:t>即计划目标</a:t>
            </a:r>
            <a:r>
              <a:rPr lang="en-US" altLang="zh-CN" dirty="0"/>
              <a:t>. </a:t>
            </a:r>
          </a:p>
          <a:p>
            <a:r>
              <a:rPr lang="en-US" altLang="zh-CN" dirty="0"/>
              <a:t>      </a:t>
            </a:r>
            <a:r>
              <a:rPr lang="en-US" altLang="zh-CN" b="1" dirty="0"/>
              <a:t>( </a:t>
            </a:r>
            <a:r>
              <a:rPr lang="zh-CN" altLang="en-US" b="1" dirty="0"/>
              <a:t>２</a:t>
            </a:r>
            <a:r>
              <a:rPr lang="en-US" altLang="zh-CN" b="1" dirty="0"/>
              <a:t>)</a:t>
            </a:r>
            <a:r>
              <a:rPr lang="zh-CN" altLang="en-US" b="1" dirty="0"/>
              <a:t>先进合理性原则</a:t>
            </a:r>
            <a:r>
              <a:rPr lang="en-US" altLang="zh-CN" b="1" dirty="0"/>
              <a:t>.</a:t>
            </a:r>
            <a:r>
              <a:rPr lang="zh-CN" altLang="en-US" dirty="0"/>
              <a:t>标准的水平应该保证其先进合理性</a:t>
            </a:r>
            <a:r>
              <a:rPr lang="en-US" altLang="zh-CN" dirty="0"/>
              <a:t>,</a:t>
            </a:r>
            <a:r>
              <a:rPr lang="zh-CN" altLang="en-US" dirty="0"/>
              <a:t>也就是既要有先进性</a:t>
            </a:r>
            <a:r>
              <a:rPr lang="en-US" altLang="zh-CN" dirty="0"/>
              <a:t>,</a:t>
            </a:r>
            <a:r>
              <a:rPr lang="zh-CN" altLang="en-US" dirty="0"/>
              <a:t>也 要有一定的合理性</a:t>
            </a:r>
            <a:r>
              <a:rPr lang="en-US" altLang="zh-CN" dirty="0"/>
              <a:t>,</a:t>
            </a:r>
            <a:r>
              <a:rPr lang="zh-CN" altLang="en-US" dirty="0"/>
              <a:t>要使大多数人经过努力可以达到</a:t>
            </a:r>
            <a:r>
              <a:rPr lang="en-US" altLang="zh-CN" dirty="0"/>
              <a:t>. </a:t>
            </a:r>
          </a:p>
          <a:p>
            <a:r>
              <a:rPr lang="en-US" altLang="zh-CN" dirty="0"/>
              <a:t>      </a:t>
            </a:r>
            <a:r>
              <a:rPr lang="en-US" altLang="zh-CN" b="1" dirty="0"/>
              <a:t>( </a:t>
            </a:r>
            <a:r>
              <a:rPr lang="zh-CN" altLang="en-US" b="1" dirty="0"/>
              <a:t>３</a:t>
            </a:r>
            <a:r>
              <a:rPr lang="en-US" altLang="zh-CN" b="1" dirty="0"/>
              <a:t>)</a:t>
            </a:r>
            <a:r>
              <a:rPr lang="zh-CN" altLang="en-US" b="1" dirty="0"/>
              <a:t>适度柔性原则</a:t>
            </a:r>
            <a:r>
              <a:rPr lang="en-US" altLang="zh-CN" b="1" dirty="0"/>
              <a:t>.</a:t>
            </a:r>
            <a:r>
              <a:rPr lang="zh-CN" altLang="en-US" dirty="0"/>
              <a:t>控制标准一旦确定</a:t>
            </a:r>
            <a:r>
              <a:rPr lang="en-US" altLang="zh-CN" dirty="0"/>
              <a:t>,</a:t>
            </a:r>
            <a:r>
              <a:rPr lang="zh-CN" altLang="en-US" dirty="0"/>
              <a:t>就应该具有一定的严肃性</a:t>
            </a:r>
            <a:r>
              <a:rPr lang="en-US" altLang="zh-CN" dirty="0"/>
              <a:t>,</a:t>
            </a:r>
            <a:r>
              <a:rPr lang="zh-CN" altLang="en-US" dirty="0"/>
              <a:t>但这种严肃性不 应该成为一种限制</a:t>
            </a:r>
            <a:r>
              <a:rPr lang="en-US" altLang="zh-CN" dirty="0"/>
              <a:t>,</a:t>
            </a:r>
            <a:r>
              <a:rPr lang="zh-CN" altLang="en-US" dirty="0"/>
              <a:t>应该允许员工在具体工作中根据不同的情况灵活执行</a:t>
            </a:r>
            <a:r>
              <a:rPr lang="en-US" altLang="zh-CN" dirty="0"/>
              <a:t>. </a:t>
            </a:r>
            <a:endParaRPr lang="zh-CN" altLang="en-US" dirty="0"/>
          </a:p>
        </p:txBody>
      </p:sp>
    </p:spTree>
    <p:extLst>
      <p:ext uri="{BB962C8B-B14F-4D97-AF65-F5344CB8AC3E}">
        <p14:creationId xmlns:p14="http://schemas.microsoft.com/office/powerpoint/2010/main" val="692988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D463F21-CD1C-4A43-920D-43AE56ECFF41}"/>
              </a:ext>
            </a:extLst>
          </p:cNvPr>
          <p:cNvSpPr>
            <a:spLocks noGrp="1"/>
          </p:cNvSpPr>
          <p:nvPr>
            <p:ph idx="1"/>
          </p:nvPr>
        </p:nvSpPr>
        <p:spPr/>
        <p:txBody>
          <a:bodyPr/>
          <a:lstStyle/>
          <a:p>
            <a:r>
              <a:rPr lang="en-US" altLang="zh-CN" sz="2800" dirty="0"/>
              <a:t>(</a:t>
            </a:r>
            <a:r>
              <a:rPr lang="zh-CN" altLang="en-US" sz="2800" dirty="0"/>
              <a:t>四</a:t>
            </a:r>
            <a:r>
              <a:rPr lang="en-US" altLang="zh-CN" sz="2800" dirty="0"/>
              <a:t>)</a:t>
            </a:r>
            <a:r>
              <a:rPr lang="zh-CN" altLang="en-US" sz="2800" dirty="0"/>
              <a:t>控制标准要达到的要求 </a:t>
            </a:r>
            <a:endParaRPr lang="en-US" altLang="zh-CN" sz="2800" dirty="0"/>
          </a:p>
          <a:p>
            <a:r>
              <a:rPr lang="en-US" altLang="zh-CN" dirty="0"/>
              <a:t>       ( </a:t>
            </a:r>
            <a:r>
              <a:rPr lang="zh-CN" altLang="en-US" dirty="0"/>
              <a:t>１</a:t>
            </a:r>
            <a:r>
              <a:rPr lang="en-US" altLang="zh-CN" dirty="0"/>
              <a:t>)</a:t>
            </a:r>
            <a:r>
              <a:rPr lang="zh-CN" altLang="en-US" dirty="0"/>
              <a:t>可操作性</a:t>
            </a:r>
            <a:r>
              <a:rPr lang="en-US" altLang="zh-CN" dirty="0"/>
              <a:t>.</a:t>
            </a:r>
            <a:r>
              <a:rPr lang="zh-CN" altLang="en-US" dirty="0"/>
              <a:t>要使标准便于对各部门的工作进行衡量</a:t>
            </a:r>
            <a:r>
              <a:rPr lang="en-US" altLang="zh-CN" dirty="0"/>
              <a:t>,</a:t>
            </a:r>
            <a:r>
              <a:rPr lang="zh-CN" altLang="en-US" dirty="0"/>
              <a:t>当出现偏差时</a:t>
            </a:r>
            <a:r>
              <a:rPr lang="en-US" altLang="zh-CN" dirty="0"/>
              <a:t>,</a:t>
            </a:r>
            <a:r>
              <a:rPr lang="zh-CN" altLang="en-US" dirty="0"/>
              <a:t>能找到相应 的责任单位</a:t>
            </a:r>
            <a:r>
              <a:rPr lang="en-US" altLang="zh-CN" dirty="0"/>
              <a:t>. </a:t>
            </a:r>
          </a:p>
          <a:p>
            <a:r>
              <a:rPr lang="en-US" altLang="zh-CN" dirty="0"/>
              <a:t>       ( </a:t>
            </a:r>
            <a:r>
              <a:rPr lang="zh-CN" altLang="en-US" dirty="0"/>
              <a:t>２</a:t>
            </a:r>
            <a:r>
              <a:rPr lang="en-US" altLang="zh-CN" dirty="0"/>
              <a:t>)</a:t>
            </a:r>
            <a:r>
              <a:rPr lang="zh-CN" altLang="en-US" dirty="0"/>
              <a:t>针对性</a:t>
            </a:r>
            <a:r>
              <a:rPr lang="en-US" altLang="zh-CN" dirty="0"/>
              <a:t>.</a:t>
            </a:r>
            <a:r>
              <a:rPr lang="zh-CN" altLang="en-US" dirty="0"/>
              <a:t>建立的具体标准都应该有利于组织目标的实现</a:t>
            </a:r>
            <a:r>
              <a:rPr lang="en-US" altLang="zh-CN" dirty="0"/>
              <a:t>.</a:t>
            </a:r>
            <a:r>
              <a:rPr lang="zh-CN" altLang="en-US" dirty="0"/>
              <a:t>对每一项工作的衡量都 必须有具体的时间幅度、具体的衡量内容和要求</a:t>
            </a:r>
            <a:r>
              <a:rPr lang="en-US" altLang="zh-CN" dirty="0"/>
              <a:t>.</a:t>
            </a:r>
          </a:p>
          <a:p>
            <a:r>
              <a:rPr lang="en-US" altLang="zh-CN" dirty="0"/>
              <a:t>       ( </a:t>
            </a:r>
            <a:r>
              <a:rPr lang="zh-CN" altLang="en-US" dirty="0"/>
              <a:t>３</a:t>
            </a:r>
            <a:r>
              <a:rPr lang="en-US" altLang="zh-CN" dirty="0"/>
              <a:t>)</a:t>
            </a:r>
            <a:r>
              <a:rPr lang="zh-CN" altLang="en-US" dirty="0"/>
              <a:t>一致性</a:t>
            </a:r>
            <a:r>
              <a:rPr lang="en-US" altLang="zh-CN" dirty="0"/>
              <a:t>.</a:t>
            </a:r>
            <a:r>
              <a:rPr lang="zh-CN" altLang="en-US" dirty="0"/>
              <a:t>建立的标准应尽可能地体现出一致性</a:t>
            </a:r>
            <a:r>
              <a:rPr lang="en-US" altLang="zh-CN" dirty="0"/>
              <a:t>.</a:t>
            </a:r>
            <a:r>
              <a:rPr lang="zh-CN" altLang="en-US" dirty="0"/>
              <a:t>管理工作中制订出来的控制标准 实际上就是一种规章制度</a:t>
            </a:r>
            <a:r>
              <a:rPr lang="en-US" altLang="zh-CN" dirty="0"/>
              <a:t>,</a:t>
            </a:r>
            <a:r>
              <a:rPr lang="zh-CN" altLang="en-US" dirty="0"/>
              <a:t>它反映了管理人员的期望</a:t>
            </a:r>
            <a:r>
              <a:rPr lang="en-US" altLang="zh-CN" dirty="0"/>
              <a:t>,</a:t>
            </a:r>
            <a:r>
              <a:rPr lang="zh-CN" altLang="en-US" dirty="0"/>
              <a:t>也为人们提供了努力的方向</a:t>
            </a:r>
            <a:r>
              <a:rPr lang="en-US" altLang="zh-CN" dirty="0"/>
              <a:t>.</a:t>
            </a:r>
            <a:endParaRPr lang="zh-CN" altLang="en-US" dirty="0"/>
          </a:p>
        </p:txBody>
      </p:sp>
    </p:spTree>
    <p:extLst>
      <p:ext uri="{BB962C8B-B14F-4D97-AF65-F5344CB8AC3E}">
        <p14:creationId xmlns:p14="http://schemas.microsoft.com/office/powerpoint/2010/main" val="30936084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B6E7A3-BD0E-4BAD-8DDD-C4B842EA1E23}"/>
              </a:ext>
            </a:extLst>
          </p:cNvPr>
          <p:cNvSpPr>
            <a:spLocks noGrp="1"/>
          </p:cNvSpPr>
          <p:nvPr>
            <p:ph type="title"/>
          </p:nvPr>
        </p:nvSpPr>
        <p:spPr/>
        <p:txBody>
          <a:bodyPr/>
          <a:lstStyle/>
          <a:p>
            <a:r>
              <a:rPr lang="zh-CN" altLang="en-US" dirty="0"/>
              <a:t>二、 衡量绩效与发现偏差</a:t>
            </a:r>
          </a:p>
        </p:txBody>
      </p:sp>
      <p:sp>
        <p:nvSpPr>
          <p:cNvPr id="3" name="内容占位符 2">
            <a:extLst>
              <a:ext uri="{FF2B5EF4-FFF2-40B4-BE49-F238E27FC236}">
                <a16:creationId xmlns="" xmlns:a16="http://schemas.microsoft.com/office/drawing/2014/main" id="{BC8A0FE2-7F7E-441F-9F61-C8D07A7D6794}"/>
              </a:ext>
            </a:extLst>
          </p:cNvPr>
          <p:cNvSpPr>
            <a:spLocks noGrp="1"/>
          </p:cNvSpPr>
          <p:nvPr>
            <p:ph idx="1"/>
          </p:nvPr>
        </p:nvSpPr>
        <p:spPr/>
        <p:txBody>
          <a:bodyPr>
            <a:normAutofit/>
          </a:bodyPr>
          <a:lstStyle/>
          <a:p>
            <a:r>
              <a:rPr lang="en-US" altLang="zh-CN" sz="2800" dirty="0"/>
              <a:t>(</a:t>
            </a:r>
            <a:r>
              <a:rPr lang="zh-CN" altLang="en-US" sz="2800" dirty="0"/>
              <a:t>一</a:t>
            </a:r>
            <a:r>
              <a:rPr lang="en-US" altLang="zh-CN" sz="2800" dirty="0"/>
              <a:t>)</a:t>
            </a:r>
            <a:r>
              <a:rPr lang="zh-CN" altLang="en-US" sz="2800" dirty="0"/>
              <a:t>绩效衡量的基本要求 </a:t>
            </a:r>
            <a:endParaRPr lang="en-US" altLang="zh-CN" sz="2800" dirty="0"/>
          </a:p>
          <a:p>
            <a:r>
              <a:rPr lang="en-US" altLang="zh-CN" dirty="0"/>
              <a:t>       ( </a:t>
            </a:r>
            <a:r>
              <a:rPr lang="zh-CN" altLang="en-US" dirty="0"/>
              <a:t>１</a:t>
            </a:r>
            <a:r>
              <a:rPr lang="en-US" altLang="zh-CN" dirty="0"/>
              <a:t>)</a:t>
            </a:r>
            <a:r>
              <a:rPr lang="zh-CN" altLang="en-US" dirty="0"/>
              <a:t>实用性</a:t>
            </a:r>
            <a:r>
              <a:rPr lang="en-US" altLang="zh-CN" dirty="0"/>
              <a:t>.</a:t>
            </a:r>
          </a:p>
          <a:p>
            <a:r>
              <a:rPr lang="en-US" altLang="zh-CN" dirty="0"/>
              <a:t>       ( </a:t>
            </a:r>
            <a:r>
              <a:rPr lang="zh-CN" altLang="en-US" dirty="0"/>
              <a:t>２</a:t>
            </a:r>
            <a:r>
              <a:rPr lang="en-US" altLang="zh-CN" dirty="0"/>
              <a:t>)</a:t>
            </a:r>
            <a:r>
              <a:rPr lang="zh-CN" altLang="en-US" dirty="0"/>
              <a:t>可靠性</a:t>
            </a:r>
            <a:r>
              <a:rPr lang="en-US" altLang="zh-CN" dirty="0"/>
              <a:t>.</a:t>
            </a:r>
          </a:p>
          <a:p>
            <a:r>
              <a:rPr lang="en-US" altLang="zh-CN" dirty="0"/>
              <a:t>       ( </a:t>
            </a:r>
            <a:r>
              <a:rPr lang="zh-CN" altLang="en-US" dirty="0"/>
              <a:t>３</a:t>
            </a:r>
            <a:r>
              <a:rPr lang="en-US" altLang="zh-CN" dirty="0"/>
              <a:t>)</a:t>
            </a:r>
            <a:r>
              <a:rPr lang="zh-CN" altLang="en-US" dirty="0"/>
              <a:t>实时性</a:t>
            </a:r>
            <a:endParaRPr lang="en-US" altLang="zh-CN" dirty="0"/>
          </a:p>
          <a:p>
            <a:r>
              <a:rPr lang="en-US" altLang="zh-CN" dirty="0"/>
              <a:t>       ( </a:t>
            </a:r>
            <a:r>
              <a:rPr lang="zh-CN" altLang="en-US" dirty="0"/>
              <a:t>４</a:t>
            </a:r>
            <a:r>
              <a:rPr lang="en-US" altLang="zh-CN" dirty="0"/>
              <a:t>)</a:t>
            </a:r>
            <a:r>
              <a:rPr lang="zh-CN" altLang="en-US" dirty="0"/>
              <a:t>经济性</a:t>
            </a:r>
            <a:endParaRPr lang="en-US" altLang="zh-CN" dirty="0"/>
          </a:p>
          <a:p>
            <a:r>
              <a:rPr lang="en-US" altLang="zh-CN" sz="2800" dirty="0"/>
              <a:t>(</a:t>
            </a:r>
            <a:r>
              <a:rPr lang="zh-CN" altLang="en-US" sz="2800" dirty="0"/>
              <a:t>二</a:t>
            </a:r>
            <a:r>
              <a:rPr lang="en-US" altLang="zh-CN" sz="2800" dirty="0"/>
              <a:t>)</a:t>
            </a:r>
            <a:r>
              <a:rPr lang="zh-CN" altLang="en-US" sz="2800" dirty="0"/>
              <a:t>获得绩效信息的方法</a:t>
            </a:r>
            <a:endParaRPr lang="en-US" altLang="zh-CN" sz="2800" dirty="0"/>
          </a:p>
          <a:p>
            <a:r>
              <a:rPr lang="en-US" altLang="zh-CN" dirty="0"/>
              <a:t>      ( </a:t>
            </a:r>
            <a:r>
              <a:rPr lang="zh-CN" altLang="en-US" dirty="0"/>
              <a:t>１</a:t>
            </a:r>
            <a:r>
              <a:rPr lang="en-US" altLang="zh-CN" dirty="0"/>
              <a:t>)</a:t>
            </a:r>
            <a:r>
              <a:rPr lang="zh-CN" altLang="en-US" dirty="0"/>
              <a:t>观察法</a:t>
            </a:r>
            <a:r>
              <a:rPr lang="en-US" altLang="zh-CN" dirty="0"/>
              <a:t>.</a:t>
            </a:r>
            <a:r>
              <a:rPr lang="zh-CN" altLang="en-US" dirty="0"/>
              <a:t> </a:t>
            </a:r>
            <a:r>
              <a:rPr lang="en-US" altLang="zh-CN" dirty="0"/>
              <a:t>( </a:t>
            </a:r>
            <a:r>
              <a:rPr lang="zh-CN" altLang="en-US" dirty="0"/>
              <a:t>２</a:t>
            </a:r>
            <a:r>
              <a:rPr lang="en-US" altLang="zh-CN" dirty="0"/>
              <a:t>)</a:t>
            </a:r>
            <a:r>
              <a:rPr lang="zh-CN" altLang="en-US" dirty="0"/>
              <a:t>报表法</a:t>
            </a:r>
            <a:r>
              <a:rPr lang="en-US" altLang="zh-CN" dirty="0"/>
              <a:t>.</a:t>
            </a:r>
            <a:r>
              <a:rPr lang="zh-CN" altLang="en-US" dirty="0"/>
              <a:t> </a:t>
            </a:r>
            <a:r>
              <a:rPr lang="en-US" altLang="zh-CN" dirty="0"/>
              <a:t>( </a:t>
            </a:r>
            <a:r>
              <a:rPr lang="zh-CN" altLang="en-US" dirty="0"/>
              <a:t>３</a:t>
            </a:r>
            <a:r>
              <a:rPr lang="en-US" altLang="zh-CN" dirty="0"/>
              <a:t>)</a:t>
            </a:r>
            <a:r>
              <a:rPr lang="zh-CN" altLang="en-US" dirty="0"/>
              <a:t>会议法</a:t>
            </a:r>
            <a:r>
              <a:rPr lang="en-US" altLang="zh-CN" dirty="0"/>
              <a:t>.. ( </a:t>
            </a:r>
            <a:r>
              <a:rPr lang="zh-CN" altLang="en-US" dirty="0"/>
              <a:t>４</a:t>
            </a:r>
            <a:r>
              <a:rPr lang="en-US" altLang="zh-CN" dirty="0"/>
              <a:t>)</a:t>
            </a:r>
            <a:r>
              <a:rPr lang="zh-CN" altLang="en-US" dirty="0"/>
              <a:t>抽样调查法</a:t>
            </a:r>
            <a:r>
              <a:rPr lang="en-US" altLang="zh-CN" dirty="0"/>
              <a:t>.</a:t>
            </a:r>
            <a:endParaRPr lang="zh-CN" altLang="en-US" dirty="0"/>
          </a:p>
        </p:txBody>
      </p:sp>
    </p:spTree>
    <p:extLst>
      <p:ext uri="{BB962C8B-B14F-4D97-AF65-F5344CB8AC3E}">
        <p14:creationId xmlns:p14="http://schemas.microsoft.com/office/powerpoint/2010/main" val="18630448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839A3C4-184E-47CF-8114-7A7515AD79C0}"/>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绩效信息的质量要求</a:t>
            </a:r>
            <a:endParaRPr lang="en-US" altLang="zh-CN" sz="2800" dirty="0"/>
          </a:p>
          <a:p>
            <a:r>
              <a:rPr lang="en-US" altLang="zh-CN" dirty="0"/>
              <a:t>       ( </a:t>
            </a:r>
            <a:r>
              <a:rPr lang="zh-CN" altLang="en-US" dirty="0"/>
              <a:t>１</a:t>
            </a:r>
            <a:r>
              <a:rPr lang="en-US" altLang="zh-CN" dirty="0"/>
              <a:t>)</a:t>
            </a:r>
            <a:r>
              <a:rPr lang="zh-CN" altLang="en-US" dirty="0"/>
              <a:t>绩效信息的及时性</a:t>
            </a:r>
            <a:r>
              <a:rPr lang="en-US" altLang="zh-CN" dirty="0"/>
              <a:t>.</a:t>
            </a:r>
          </a:p>
          <a:p>
            <a:r>
              <a:rPr lang="en-US" altLang="zh-CN" dirty="0"/>
              <a:t>       ( </a:t>
            </a:r>
            <a:r>
              <a:rPr lang="zh-CN" altLang="en-US" dirty="0"/>
              <a:t>２</a:t>
            </a:r>
            <a:r>
              <a:rPr lang="en-US" altLang="zh-CN" dirty="0"/>
              <a:t>)</a:t>
            </a:r>
            <a:r>
              <a:rPr lang="zh-CN" altLang="en-US" dirty="0"/>
              <a:t>绩效信息的可靠性</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绩效信息的适用性</a:t>
            </a:r>
            <a:r>
              <a:rPr lang="en-US" altLang="zh-CN" dirty="0"/>
              <a:t>.</a:t>
            </a:r>
          </a:p>
          <a:p>
            <a:r>
              <a:rPr lang="en-US" altLang="zh-CN" sz="2800" dirty="0"/>
              <a:t>(</a:t>
            </a:r>
            <a:r>
              <a:rPr lang="zh-CN" altLang="en-US" sz="2800" dirty="0"/>
              <a:t>四</a:t>
            </a:r>
            <a:r>
              <a:rPr lang="en-US" altLang="zh-CN" sz="2800" dirty="0"/>
              <a:t>)</a:t>
            </a:r>
            <a:r>
              <a:rPr lang="zh-CN" altLang="en-US" sz="2800" dirty="0"/>
              <a:t>有效衡量绩效的方法</a:t>
            </a:r>
            <a:endParaRPr lang="en-US" altLang="zh-CN" dirty="0"/>
          </a:p>
          <a:p>
            <a:r>
              <a:rPr lang="en-US" altLang="zh-CN" dirty="0"/>
              <a:t>      </a:t>
            </a:r>
            <a:r>
              <a:rPr lang="zh-CN" altLang="en-US" dirty="0"/>
              <a:t> </a:t>
            </a:r>
            <a:r>
              <a:rPr lang="en-US" altLang="zh-CN" dirty="0"/>
              <a:t>( </a:t>
            </a:r>
            <a:r>
              <a:rPr lang="zh-CN" altLang="en-US" dirty="0"/>
              <a:t>１</a:t>
            </a:r>
            <a:r>
              <a:rPr lang="en-US" altLang="zh-CN" dirty="0"/>
              <a:t>)</a:t>
            </a:r>
            <a:r>
              <a:rPr lang="zh-CN" altLang="en-US" dirty="0"/>
              <a:t>预警指标的建立</a:t>
            </a:r>
            <a:r>
              <a:rPr lang="en-US" altLang="zh-CN" dirty="0"/>
              <a:t>.</a:t>
            </a:r>
            <a:r>
              <a:rPr lang="zh-CN" altLang="en-US" dirty="0"/>
              <a:t> </a:t>
            </a:r>
            <a:endParaRPr lang="en-US" altLang="zh-CN" dirty="0"/>
          </a:p>
          <a:p>
            <a:r>
              <a:rPr lang="en-US" altLang="zh-CN" dirty="0"/>
              <a:t>       ( </a:t>
            </a:r>
            <a:r>
              <a:rPr lang="zh-CN" altLang="en-US" dirty="0"/>
              <a:t>２</a:t>
            </a:r>
            <a:r>
              <a:rPr lang="en-US" altLang="zh-CN" dirty="0"/>
              <a:t>)</a:t>
            </a:r>
            <a:r>
              <a:rPr lang="zh-CN" altLang="en-US" dirty="0"/>
              <a:t>衡量频度的设定</a:t>
            </a:r>
            <a:r>
              <a:rPr lang="en-US" altLang="zh-CN" dirty="0"/>
              <a:t>.</a:t>
            </a:r>
          </a:p>
          <a:p>
            <a:r>
              <a:rPr lang="en-US" altLang="zh-CN" dirty="0"/>
              <a:t>      </a:t>
            </a:r>
            <a:r>
              <a:rPr lang="zh-CN" altLang="en-US" dirty="0"/>
              <a:t> </a:t>
            </a:r>
            <a:r>
              <a:rPr lang="en-US" altLang="zh-CN" dirty="0"/>
              <a:t>( </a:t>
            </a:r>
            <a:r>
              <a:rPr lang="zh-CN" altLang="en-US" dirty="0"/>
              <a:t>３</a:t>
            </a:r>
            <a:r>
              <a:rPr lang="en-US" altLang="zh-CN" dirty="0"/>
              <a:t>)</a:t>
            </a:r>
            <a:r>
              <a:rPr lang="zh-CN" altLang="en-US" dirty="0"/>
              <a:t>衡量结果的处置</a:t>
            </a:r>
            <a:r>
              <a:rPr lang="en-US" altLang="zh-CN" dirty="0"/>
              <a:t>.</a:t>
            </a:r>
            <a:r>
              <a:rPr lang="zh-CN" altLang="en-US" dirty="0"/>
              <a:t> </a:t>
            </a:r>
            <a:endParaRPr lang="en-US" altLang="zh-CN" dirty="0"/>
          </a:p>
          <a:p>
            <a:r>
              <a:rPr lang="en-US" altLang="zh-CN" dirty="0"/>
              <a:t>       ( </a:t>
            </a:r>
            <a:r>
              <a:rPr lang="zh-CN" altLang="en-US" dirty="0"/>
              <a:t>４</a:t>
            </a:r>
            <a:r>
              <a:rPr lang="en-US" altLang="zh-CN" dirty="0"/>
              <a:t>)</a:t>
            </a:r>
            <a:r>
              <a:rPr lang="zh-CN" altLang="en-US" dirty="0"/>
              <a:t>信息管理系统的建设</a:t>
            </a:r>
            <a:r>
              <a:rPr lang="en-US" altLang="zh-CN" dirty="0"/>
              <a:t>.</a:t>
            </a:r>
            <a:endParaRPr lang="zh-CN" altLang="en-US" dirty="0"/>
          </a:p>
        </p:txBody>
      </p:sp>
    </p:spTree>
    <p:extLst>
      <p:ext uri="{BB962C8B-B14F-4D97-AF65-F5344CB8AC3E}">
        <p14:creationId xmlns:p14="http://schemas.microsoft.com/office/powerpoint/2010/main" val="20539187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BA8A24B-54FA-4E03-8F02-B3FC0840442D}"/>
              </a:ext>
            </a:extLst>
          </p:cNvPr>
          <p:cNvSpPr>
            <a:spLocks noGrp="1"/>
          </p:cNvSpPr>
          <p:nvPr>
            <p:ph type="title"/>
          </p:nvPr>
        </p:nvSpPr>
        <p:spPr/>
        <p:txBody>
          <a:bodyPr/>
          <a:lstStyle/>
          <a:p>
            <a:r>
              <a:rPr lang="zh-CN" altLang="en-US" dirty="0"/>
              <a:t>三、 纠正偏差　</a:t>
            </a:r>
          </a:p>
        </p:txBody>
      </p:sp>
      <p:sp>
        <p:nvSpPr>
          <p:cNvPr id="3" name="内容占位符 2">
            <a:extLst>
              <a:ext uri="{FF2B5EF4-FFF2-40B4-BE49-F238E27FC236}">
                <a16:creationId xmlns="" xmlns:a16="http://schemas.microsoft.com/office/drawing/2014/main" id="{2D6F00BB-42D4-4283-96B2-4E4BF4B24D29}"/>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偏差的原因分析 </a:t>
            </a:r>
            <a:endParaRPr lang="en-US" altLang="zh-CN" sz="2800" dirty="0"/>
          </a:p>
          <a:p>
            <a:r>
              <a:rPr lang="en-US" altLang="zh-CN" dirty="0"/>
              <a:t>        </a:t>
            </a:r>
            <a:r>
              <a:rPr lang="en-US" altLang="zh-CN" b="1" dirty="0"/>
              <a:t>( </a:t>
            </a:r>
            <a:r>
              <a:rPr lang="zh-CN" altLang="en-US" b="1" dirty="0"/>
              <a:t>１</a:t>
            </a:r>
            <a:r>
              <a:rPr lang="en-US" altLang="zh-CN" b="1" dirty="0"/>
              <a:t>)</a:t>
            </a:r>
            <a:r>
              <a:rPr lang="zh-CN" altLang="en-US" b="1" dirty="0"/>
              <a:t>偏差原因分析的必要性</a:t>
            </a:r>
            <a:r>
              <a:rPr lang="en-US" altLang="zh-CN" dirty="0"/>
              <a:t>.</a:t>
            </a:r>
            <a:r>
              <a:rPr lang="zh-CN" altLang="en-US" dirty="0"/>
              <a:t>在实际的控制过程中</a:t>
            </a:r>
            <a:r>
              <a:rPr lang="en-US" altLang="zh-CN" dirty="0"/>
              <a:t>,</a:t>
            </a:r>
            <a:r>
              <a:rPr lang="zh-CN" altLang="en-US" dirty="0"/>
              <a:t>并不是所有的偏差都要纠正</a:t>
            </a:r>
            <a:r>
              <a:rPr lang="en-US" altLang="zh-CN" dirty="0"/>
              <a:t>,</a:t>
            </a:r>
            <a:r>
              <a:rPr lang="zh-CN" altLang="en-US" dirty="0"/>
              <a:t>换 句话说</a:t>
            </a:r>
            <a:r>
              <a:rPr lang="en-US" altLang="zh-CN" dirty="0"/>
              <a:t>,</a:t>
            </a:r>
            <a:r>
              <a:rPr lang="zh-CN" altLang="en-US" dirty="0"/>
              <a:t>不采取任何措施也是偏差纠正的一种选择</a:t>
            </a:r>
            <a:r>
              <a:rPr lang="en-US" altLang="zh-CN" dirty="0"/>
              <a:t>.</a:t>
            </a:r>
            <a:r>
              <a:rPr lang="zh-CN" altLang="en-US" dirty="0"/>
              <a:t>通过对偏差的分析</a:t>
            </a:r>
            <a:r>
              <a:rPr lang="en-US" altLang="zh-CN" dirty="0"/>
              <a:t>,</a:t>
            </a:r>
            <a:r>
              <a:rPr lang="zh-CN" altLang="en-US" dirty="0"/>
              <a:t>偏差的性质决定 了纠正偏差工作的形式和内容</a:t>
            </a:r>
            <a:r>
              <a:rPr lang="en-US" altLang="zh-CN" dirty="0"/>
              <a:t>.</a:t>
            </a:r>
            <a:r>
              <a:rPr lang="zh-CN" altLang="en-US" dirty="0"/>
              <a:t>并非所有的偏差都可能影响企业的最终成果</a:t>
            </a:r>
            <a:r>
              <a:rPr lang="en-US" altLang="zh-CN" dirty="0"/>
              <a:t>.</a:t>
            </a:r>
            <a:r>
              <a:rPr lang="zh-CN" altLang="en-US" dirty="0"/>
              <a:t>有些偏差可 能反映了计划制订或执行工作中的严重问题</a:t>
            </a:r>
            <a:r>
              <a:rPr lang="en-US" altLang="zh-CN" dirty="0"/>
              <a:t>,</a:t>
            </a:r>
            <a:r>
              <a:rPr lang="zh-CN" altLang="en-US" dirty="0"/>
              <a:t>而另一些偏差可能是一些偶然的、暂时的、 局部性因素引起的</a:t>
            </a:r>
            <a:r>
              <a:rPr lang="en-US" altLang="zh-CN" dirty="0"/>
              <a:t>,</a:t>
            </a:r>
            <a:r>
              <a:rPr lang="zh-CN" altLang="en-US" dirty="0"/>
              <a:t>不一定会对组织活动的最终结果产生重要影响</a:t>
            </a:r>
            <a:r>
              <a:rPr lang="en-US" altLang="zh-CN" dirty="0"/>
              <a:t>.</a:t>
            </a:r>
            <a:r>
              <a:rPr lang="zh-CN" altLang="en-US" dirty="0"/>
              <a:t>因此</a:t>
            </a:r>
            <a:r>
              <a:rPr lang="en-US" altLang="zh-CN" dirty="0"/>
              <a:t>,</a:t>
            </a:r>
            <a:r>
              <a:rPr lang="zh-CN" altLang="en-US" dirty="0"/>
              <a:t>在采取纠正措 施以前</a:t>
            </a:r>
            <a:r>
              <a:rPr lang="en-US" altLang="zh-CN" dirty="0"/>
              <a:t>,</a:t>
            </a:r>
            <a:r>
              <a:rPr lang="zh-CN" altLang="en-US" dirty="0"/>
              <a:t>必须首先对反映偏差的信息进行评估和分析</a:t>
            </a:r>
            <a:r>
              <a:rPr lang="en-US" altLang="zh-CN" dirty="0"/>
              <a:t>.</a:t>
            </a:r>
            <a:endParaRPr lang="zh-CN" altLang="en-US" dirty="0"/>
          </a:p>
        </p:txBody>
      </p:sp>
    </p:spTree>
    <p:extLst>
      <p:ext uri="{BB962C8B-B14F-4D97-AF65-F5344CB8AC3E}">
        <p14:creationId xmlns:p14="http://schemas.microsoft.com/office/powerpoint/2010/main" val="2983583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3FCD4369-60FC-4B89-9328-503C099B6C38}"/>
              </a:ext>
            </a:extLst>
          </p:cNvPr>
          <p:cNvSpPr>
            <a:spLocks noGrp="1"/>
          </p:cNvSpPr>
          <p:nvPr>
            <p:ph idx="1"/>
          </p:nvPr>
        </p:nvSpPr>
        <p:spPr/>
        <p:txBody>
          <a:bodyPr/>
          <a:lstStyle/>
          <a:p>
            <a:r>
              <a:rPr lang="en-US" altLang="zh-CN" b="1" dirty="0"/>
              <a:t>( </a:t>
            </a:r>
            <a:r>
              <a:rPr lang="zh-CN" altLang="en-US" b="1" dirty="0"/>
              <a:t>２</a:t>
            </a:r>
            <a:r>
              <a:rPr lang="en-US" altLang="zh-CN" b="1" dirty="0"/>
              <a:t>)</a:t>
            </a:r>
            <a:r>
              <a:rPr lang="zh-CN" altLang="en-US" b="1" dirty="0"/>
              <a:t>偏差的定性</a:t>
            </a:r>
            <a:r>
              <a:rPr lang="en-US" altLang="zh-CN" b="1" dirty="0"/>
              <a:t>.</a:t>
            </a:r>
            <a:r>
              <a:rPr lang="zh-CN" altLang="en-US" b="1" dirty="0"/>
              <a:t>它包括以下三个步骤</a:t>
            </a:r>
            <a:r>
              <a:rPr lang="en-US" altLang="zh-CN" b="1" dirty="0"/>
              <a:t>. </a:t>
            </a:r>
          </a:p>
          <a:p>
            <a:r>
              <a:rPr lang="en-US" altLang="zh-CN" dirty="0"/>
              <a:t>       ①</a:t>
            </a:r>
            <a:r>
              <a:rPr lang="zh-CN" altLang="en-US" dirty="0"/>
              <a:t>偏差程度的确定</a:t>
            </a:r>
            <a:r>
              <a:rPr lang="en-US" altLang="zh-CN" dirty="0"/>
              <a:t>.</a:t>
            </a:r>
          </a:p>
          <a:p>
            <a:r>
              <a:rPr lang="en-US" altLang="zh-CN" dirty="0"/>
              <a:t>       ②</a:t>
            </a:r>
            <a:r>
              <a:rPr lang="zh-CN" altLang="en-US" dirty="0"/>
              <a:t>偏差原因的定性</a:t>
            </a:r>
            <a:r>
              <a:rPr lang="en-US" altLang="zh-CN" dirty="0"/>
              <a:t>.</a:t>
            </a:r>
          </a:p>
          <a:p>
            <a:r>
              <a:rPr lang="en-US" altLang="zh-CN" dirty="0"/>
              <a:t>       ③</a:t>
            </a:r>
            <a:r>
              <a:rPr lang="zh-CN" altLang="en-US" dirty="0"/>
              <a:t>纠偏前的准备</a:t>
            </a:r>
            <a:r>
              <a:rPr lang="en-US" altLang="zh-CN" dirty="0"/>
              <a:t>.</a:t>
            </a:r>
          </a:p>
          <a:p>
            <a:r>
              <a:rPr lang="en-US" altLang="zh-CN" dirty="0"/>
              <a:t>       </a:t>
            </a:r>
            <a:r>
              <a:rPr lang="zh-CN" altLang="en-US" dirty="0"/>
              <a:t>一般来说</a:t>
            </a:r>
            <a:r>
              <a:rPr lang="en-US" altLang="zh-CN" dirty="0"/>
              <a:t>,</a:t>
            </a:r>
            <a:r>
              <a:rPr lang="zh-CN" altLang="en-US" dirty="0"/>
              <a:t>导致偏差出现的主要原因可以分为两类</a:t>
            </a:r>
            <a:r>
              <a:rPr lang="en-US" altLang="zh-CN" dirty="0"/>
              <a:t>:</a:t>
            </a:r>
          </a:p>
          <a:p>
            <a:r>
              <a:rPr lang="en-US" altLang="zh-CN" dirty="0"/>
              <a:t>       </a:t>
            </a:r>
            <a:r>
              <a:rPr lang="zh-CN" altLang="en-US" dirty="0"/>
              <a:t>一类是实际工 作没有做好</a:t>
            </a:r>
            <a:r>
              <a:rPr lang="en-US" altLang="zh-CN" dirty="0"/>
              <a:t>,</a:t>
            </a:r>
            <a:r>
              <a:rPr lang="zh-CN" altLang="en-US" dirty="0"/>
              <a:t>与计划要求产生偏差</a:t>
            </a:r>
            <a:r>
              <a:rPr lang="en-US" altLang="zh-CN" dirty="0"/>
              <a:t>,</a:t>
            </a:r>
            <a:r>
              <a:rPr lang="zh-CN" altLang="en-US" dirty="0"/>
              <a:t>即绩效不足</a:t>
            </a:r>
            <a:r>
              <a:rPr lang="en-US" altLang="zh-CN" dirty="0"/>
              <a:t>;</a:t>
            </a:r>
          </a:p>
          <a:p>
            <a:r>
              <a:rPr lang="en-US" altLang="zh-CN" dirty="0"/>
              <a:t>       </a:t>
            </a:r>
            <a:r>
              <a:rPr lang="zh-CN" altLang="en-US" dirty="0"/>
              <a:t>另外一类则是控制标准的问题</a:t>
            </a:r>
            <a:r>
              <a:rPr lang="en-US" altLang="zh-CN" dirty="0"/>
              <a:t>,</a:t>
            </a:r>
            <a:r>
              <a:rPr lang="zh-CN" altLang="en-US" dirty="0"/>
              <a:t>由于计 划目标或标准制定得不科学</a:t>
            </a:r>
            <a:r>
              <a:rPr lang="en-US" altLang="zh-CN" dirty="0"/>
              <a:t>,</a:t>
            </a:r>
            <a:r>
              <a:rPr lang="zh-CN" altLang="en-US" dirty="0"/>
              <a:t>或者计划执行过程中客观环境发生了无法预料的变化使标准 失效</a:t>
            </a:r>
            <a:r>
              <a:rPr lang="en-US" altLang="zh-CN" dirty="0"/>
              <a:t>,</a:t>
            </a:r>
            <a:r>
              <a:rPr lang="zh-CN" altLang="en-US" dirty="0"/>
              <a:t>导致实际绩效无法达到计划要求</a:t>
            </a:r>
            <a:r>
              <a:rPr lang="en-US" altLang="zh-CN" dirty="0"/>
              <a:t>.</a:t>
            </a:r>
            <a:endParaRPr lang="zh-CN" altLang="en-US" dirty="0"/>
          </a:p>
        </p:txBody>
      </p:sp>
    </p:spTree>
    <p:extLst>
      <p:ext uri="{BB962C8B-B14F-4D97-AF65-F5344CB8AC3E}">
        <p14:creationId xmlns:p14="http://schemas.microsoft.com/office/powerpoint/2010/main" val="23967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C882A00-C9AC-4E53-AF72-E97ADF7DC60E}"/>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纠正偏差措施的选择</a:t>
            </a:r>
            <a:endParaRPr lang="en-US" altLang="zh-CN" sz="2800" dirty="0"/>
          </a:p>
          <a:p>
            <a:r>
              <a:rPr lang="en-US" altLang="zh-CN" dirty="0"/>
              <a:t>       </a:t>
            </a:r>
            <a:r>
              <a:rPr lang="zh-CN" altLang="en-US" dirty="0"/>
              <a:t> 对于由于绩效不足所产生的偏差</a:t>
            </a:r>
            <a:r>
              <a:rPr lang="en-US" altLang="zh-CN" dirty="0"/>
              <a:t>,</a:t>
            </a:r>
            <a:r>
              <a:rPr lang="zh-CN" altLang="en-US" dirty="0"/>
              <a:t>管理者可以通过管理策略、组织结构、补救措施或 培训计划上的调整</a:t>
            </a:r>
            <a:r>
              <a:rPr lang="en-US" altLang="zh-CN" dirty="0"/>
              <a:t>,</a:t>
            </a:r>
            <a:r>
              <a:rPr lang="zh-CN" altLang="en-US" dirty="0"/>
              <a:t>来加以消除</a:t>
            </a:r>
            <a:r>
              <a:rPr lang="en-US" altLang="zh-CN" dirty="0"/>
              <a:t>,</a:t>
            </a:r>
            <a:r>
              <a:rPr lang="zh-CN" altLang="en-US" dirty="0"/>
              <a:t>也可以重新分配员工的工作</a:t>
            </a:r>
            <a:r>
              <a:rPr lang="en-US" altLang="zh-CN" dirty="0"/>
              <a:t>,</a:t>
            </a:r>
            <a:r>
              <a:rPr lang="zh-CN" altLang="en-US" dirty="0"/>
              <a:t>或做出人事上的调整</a:t>
            </a:r>
            <a:r>
              <a:rPr lang="en-US" altLang="zh-CN" dirty="0"/>
              <a:t>,</a:t>
            </a:r>
            <a:r>
              <a:rPr lang="zh-CN" altLang="en-US" dirty="0"/>
              <a:t>以 满足实际工作的需要</a:t>
            </a:r>
            <a:r>
              <a:rPr lang="en-US" altLang="zh-CN" dirty="0"/>
              <a:t>. </a:t>
            </a:r>
          </a:p>
          <a:p>
            <a:r>
              <a:rPr lang="en-US" altLang="zh-CN" dirty="0"/>
              <a:t>       </a:t>
            </a:r>
            <a:r>
              <a:rPr lang="zh-CN" altLang="en-US" dirty="0"/>
              <a:t>对于由于标准出现了问题而造成的偏差</a:t>
            </a:r>
            <a:r>
              <a:rPr lang="en-US" altLang="zh-CN" dirty="0"/>
              <a:t>,</a:t>
            </a:r>
            <a:r>
              <a:rPr lang="zh-CN" altLang="en-US" dirty="0"/>
              <a:t>应该对标准或者计划目标做出调整</a:t>
            </a:r>
            <a:r>
              <a:rPr lang="en-US" altLang="zh-CN" dirty="0"/>
              <a:t>.</a:t>
            </a:r>
            <a:r>
              <a:rPr lang="zh-CN" altLang="en-US" dirty="0"/>
              <a:t>这时对 实际工作作任何纠正都是没有意义的</a:t>
            </a:r>
            <a:r>
              <a:rPr lang="en-US" altLang="zh-CN" dirty="0"/>
              <a:t>.</a:t>
            </a:r>
            <a:r>
              <a:rPr lang="zh-CN" altLang="en-US" dirty="0"/>
              <a:t>这时要注意的是</a:t>
            </a:r>
            <a:r>
              <a:rPr lang="en-US" altLang="zh-CN" dirty="0"/>
              <a:t>:</a:t>
            </a:r>
            <a:r>
              <a:rPr lang="zh-CN" altLang="en-US" dirty="0"/>
              <a:t>在对标准进行调整之前</a:t>
            </a:r>
            <a:r>
              <a:rPr lang="en-US" altLang="zh-CN" dirty="0"/>
              <a:t>,</a:t>
            </a:r>
            <a:r>
              <a:rPr lang="zh-CN" altLang="en-US" dirty="0"/>
              <a:t>不仅仅 要明确控制标准调整的内容和方法</a:t>
            </a:r>
            <a:r>
              <a:rPr lang="en-US" altLang="zh-CN" dirty="0"/>
              <a:t>,</a:t>
            </a:r>
            <a:r>
              <a:rPr lang="zh-CN" altLang="en-US" dirty="0"/>
              <a:t>更要对标准调整可能带来的问题有所估计</a:t>
            </a:r>
            <a:r>
              <a:rPr lang="en-US" altLang="zh-CN" dirty="0"/>
              <a:t>.</a:t>
            </a:r>
            <a:r>
              <a:rPr lang="zh-CN" altLang="en-US" dirty="0"/>
              <a:t>实际上</a:t>
            </a:r>
            <a:r>
              <a:rPr lang="en-US" altLang="zh-CN" dirty="0"/>
              <a:t>, </a:t>
            </a:r>
            <a:r>
              <a:rPr lang="zh-CN" altLang="en-US" dirty="0"/>
              <a:t>如果某个员工或某个部门的实际工作与目标之间的差距非常大</a:t>
            </a:r>
            <a:r>
              <a:rPr lang="en-US" altLang="zh-CN" dirty="0"/>
              <a:t>,</a:t>
            </a:r>
            <a:r>
              <a:rPr lang="zh-CN" altLang="en-US" dirty="0"/>
              <a:t>通常他们对偏差的抱怨自 然就会转移到标准上</a:t>
            </a:r>
            <a:r>
              <a:rPr lang="en-US" altLang="zh-CN" dirty="0"/>
              <a:t>.</a:t>
            </a:r>
            <a:r>
              <a:rPr lang="zh-CN" altLang="en-US" dirty="0"/>
              <a:t>因此</a:t>
            </a:r>
            <a:r>
              <a:rPr lang="en-US" altLang="zh-CN" dirty="0"/>
              <a:t>,</a:t>
            </a:r>
            <a:r>
              <a:rPr lang="zh-CN" altLang="en-US" dirty="0"/>
              <a:t>要在维护标准严肃性的基础上</a:t>
            </a:r>
            <a:r>
              <a:rPr lang="en-US" altLang="zh-CN" dirty="0"/>
              <a:t>,</a:t>
            </a:r>
            <a:r>
              <a:rPr lang="zh-CN" altLang="en-US" dirty="0"/>
              <a:t>才能考虑对控制标准的调 整</a:t>
            </a:r>
            <a:r>
              <a:rPr lang="en-US" altLang="zh-CN" dirty="0"/>
              <a:t>,</a:t>
            </a:r>
            <a:r>
              <a:rPr lang="zh-CN" altLang="en-US" dirty="0"/>
              <a:t>而且一定要有充分的理由</a:t>
            </a:r>
            <a:r>
              <a:rPr lang="en-US" altLang="zh-CN" dirty="0"/>
              <a:t>.</a:t>
            </a:r>
            <a:endParaRPr lang="zh-CN" altLang="en-US" dirty="0"/>
          </a:p>
        </p:txBody>
      </p:sp>
    </p:spTree>
    <p:extLst>
      <p:ext uri="{BB962C8B-B14F-4D97-AF65-F5344CB8AC3E}">
        <p14:creationId xmlns:p14="http://schemas.microsoft.com/office/powerpoint/2010/main" val="19470477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02632249-0F62-4B6F-9431-9E593326D135}"/>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纠正偏差工作的基本要求</a:t>
            </a:r>
            <a:endParaRPr lang="en-US" altLang="zh-CN" sz="2800" dirty="0"/>
          </a:p>
          <a:p>
            <a:r>
              <a:rPr lang="en-US" altLang="zh-CN" dirty="0"/>
              <a:t>       ( </a:t>
            </a:r>
            <a:r>
              <a:rPr lang="zh-CN" altLang="en-US" dirty="0"/>
              <a:t>１</a:t>
            </a:r>
            <a:r>
              <a:rPr lang="en-US" altLang="zh-CN" dirty="0"/>
              <a:t>)</a:t>
            </a:r>
            <a:r>
              <a:rPr lang="zh-CN" altLang="en-US" dirty="0"/>
              <a:t>及时性</a:t>
            </a:r>
            <a:r>
              <a:rPr lang="en-US" altLang="zh-CN" dirty="0"/>
              <a:t>.</a:t>
            </a:r>
            <a:r>
              <a:rPr lang="zh-CN" altLang="en-US" dirty="0"/>
              <a:t>及时性不仅仅是对绩效衡量工作的要求</a:t>
            </a:r>
            <a:r>
              <a:rPr lang="en-US" altLang="zh-CN" dirty="0"/>
              <a:t>,</a:t>
            </a:r>
            <a:r>
              <a:rPr lang="zh-CN" altLang="en-US" dirty="0"/>
              <a:t>也是对纠正偏差工作的基本要求</a:t>
            </a:r>
            <a:r>
              <a:rPr lang="en-US" altLang="zh-CN" dirty="0"/>
              <a:t>,</a:t>
            </a:r>
            <a:r>
              <a:rPr lang="zh-CN" altLang="en-US" dirty="0"/>
              <a:t>都是为了保证控制工作的有效性而提出的</a:t>
            </a:r>
            <a:r>
              <a:rPr lang="en-US" altLang="zh-CN" dirty="0"/>
              <a:t>.</a:t>
            </a:r>
          </a:p>
          <a:p>
            <a:r>
              <a:rPr lang="en-US" altLang="zh-CN" dirty="0"/>
              <a:t>       ( </a:t>
            </a:r>
            <a:r>
              <a:rPr lang="zh-CN" altLang="en-US" dirty="0"/>
              <a:t>２</a:t>
            </a:r>
            <a:r>
              <a:rPr lang="en-US" altLang="zh-CN" dirty="0"/>
              <a:t>)</a:t>
            </a:r>
            <a:r>
              <a:rPr lang="zh-CN" altLang="en-US" dirty="0"/>
              <a:t>综合性</a:t>
            </a:r>
            <a:r>
              <a:rPr lang="en-US" altLang="zh-CN" dirty="0"/>
              <a:t>.</a:t>
            </a:r>
            <a:r>
              <a:rPr lang="zh-CN" altLang="en-US" dirty="0"/>
              <a:t>纠正偏差时</a:t>
            </a:r>
            <a:r>
              <a:rPr lang="en-US" altLang="zh-CN" dirty="0"/>
              <a:t>,</a:t>
            </a:r>
            <a:r>
              <a:rPr lang="zh-CN" altLang="en-US" dirty="0"/>
              <a:t>纠正措施应该具有综合性</a:t>
            </a:r>
            <a:r>
              <a:rPr lang="en-US" altLang="zh-CN" dirty="0"/>
              <a:t>,</a:t>
            </a:r>
            <a:r>
              <a:rPr lang="zh-CN" altLang="en-US" dirty="0"/>
              <a:t>不仅仅针对产生偏差的直接原 因</a:t>
            </a:r>
            <a:r>
              <a:rPr lang="en-US" altLang="zh-CN" dirty="0"/>
              <a:t>,</a:t>
            </a:r>
            <a:r>
              <a:rPr lang="zh-CN" altLang="en-US" dirty="0"/>
              <a:t>还要考虑到间接原因以及其他一些相关因素</a:t>
            </a:r>
            <a:r>
              <a:rPr lang="en-US" altLang="zh-CN" dirty="0"/>
              <a:t>.</a:t>
            </a:r>
          </a:p>
          <a:p>
            <a:r>
              <a:rPr lang="en-US" altLang="zh-CN" dirty="0"/>
              <a:t>       ( </a:t>
            </a:r>
            <a:r>
              <a:rPr lang="zh-CN" altLang="en-US" dirty="0"/>
              <a:t>３</a:t>
            </a:r>
            <a:r>
              <a:rPr lang="en-US" altLang="zh-CN" dirty="0"/>
              <a:t>)</a:t>
            </a:r>
            <a:r>
              <a:rPr lang="zh-CN" altLang="en-US" dirty="0"/>
              <a:t>适合性</a:t>
            </a:r>
            <a:r>
              <a:rPr lang="en-US" altLang="zh-CN" dirty="0"/>
              <a:t>.</a:t>
            </a:r>
            <a:r>
              <a:rPr lang="zh-CN" altLang="en-US" dirty="0"/>
              <a:t>适合性是指纠正措施应该适合解决引起偏差的问题</a:t>
            </a:r>
            <a:r>
              <a:rPr lang="en-US" altLang="zh-CN" dirty="0"/>
              <a:t>,</a:t>
            </a:r>
            <a:r>
              <a:rPr lang="zh-CN" altLang="en-US" dirty="0"/>
              <a:t>具有针对性</a:t>
            </a:r>
            <a:r>
              <a:rPr lang="en-US" altLang="zh-CN" dirty="0"/>
              <a:t>.</a:t>
            </a:r>
            <a:r>
              <a:rPr lang="zh-CN" altLang="en-US" dirty="0"/>
              <a:t>不适 当的纠正措施</a:t>
            </a:r>
            <a:r>
              <a:rPr lang="en-US" altLang="zh-CN" dirty="0"/>
              <a:t>,</a:t>
            </a:r>
            <a:r>
              <a:rPr lang="zh-CN" altLang="en-US" dirty="0"/>
              <a:t>或者不能解决问题</a:t>
            </a:r>
            <a:r>
              <a:rPr lang="en-US" altLang="zh-CN" dirty="0"/>
              <a:t>,</a:t>
            </a:r>
            <a:r>
              <a:rPr lang="zh-CN" altLang="en-US" dirty="0"/>
              <a:t>或者可能一时解决问题</a:t>
            </a:r>
            <a:r>
              <a:rPr lang="en-US" altLang="zh-CN" dirty="0"/>
              <a:t>,</a:t>
            </a:r>
            <a:r>
              <a:rPr lang="zh-CN" altLang="en-US" dirty="0"/>
              <a:t>但不能彻底解决问题</a:t>
            </a:r>
            <a:r>
              <a:rPr lang="en-US" altLang="zh-CN" dirty="0"/>
              <a:t>,</a:t>
            </a:r>
            <a:r>
              <a:rPr lang="zh-CN" altLang="en-US" dirty="0"/>
              <a:t>甚至 会产生副作用</a:t>
            </a:r>
            <a:r>
              <a:rPr lang="en-US" altLang="zh-CN" dirty="0"/>
              <a:t>. </a:t>
            </a:r>
          </a:p>
          <a:p>
            <a:r>
              <a:rPr lang="en-US" altLang="zh-CN" dirty="0"/>
              <a:t>       ( </a:t>
            </a:r>
            <a:r>
              <a:rPr lang="zh-CN" altLang="en-US" dirty="0"/>
              <a:t>４</a:t>
            </a:r>
            <a:r>
              <a:rPr lang="en-US" altLang="zh-CN" dirty="0"/>
              <a:t>)</a:t>
            </a:r>
            <a:r>
              <a:rPr lang="zh-CN" altLang="en-US" dirty="0"/>
              <a:t>适度性</a:t>
            </a:r>
            <a:r>
              <a:rPr lang="en-US" altLang="zh-CN" dirty="0"/>
              <a:t>.</a:t>
            </a:r>
            <a:r>
              <a:rPr lang="zh-CN" altLang="en-US" dirty="0"/>
              <a:t>偏差的纠正还应该适度</a:t>
            </a:r>
            <a:r>
              <a:rPr lang="en-US" altLang="zh-CN" dirty="0"/>
              <a:t>,</a:t>
            </a:r>
            <a:r>
              <a:rPr lang="zh-CN" altLang="en-US" dirty="0"/>
              <a:t>既不能纠正不足</a:t>
            </a:r>
            <a:r>
              <a:rPr lang="en-US" altLang="zh-CN" dirty="0"/>
              <a:t>,</a:t>
            </a:r>
            <a:r>
              <a:rPr lang="zh-CN" altLang="en-US" dirty="0"/>
              <a:t>也不能纠正过度</a:t>
            </a:r>
            <a:r>
              <a:rPr lang="en-US" altLang="zh-CN" dirty="0"/>
              <a:t>.</a:t>
            </a:r>
          </a:p>
          <a:p>
            <a:endParaRPr lang="zh-CN" altLang="en-US" sz="2800" dirty="0"/>
          </a:p>
        </p:txBody>
      </p:sp>
    </p:spTree>
    <p:extLst>
      <p:ext uri="{BB962C8B-B14F-4D97-AF65-F5344CB8AC3E}">
        <p14:creationId xmlns:p14="http://schemas.microsoft.com/office/powerpoint/2010/main" val="3193140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6B05234-3098-41B2-93E3-F975FB1CBE86}"/>
              </a:ext>
            </a:extLst>
          </p:cNvPr>
          <p:cNvSpPr>
            <a:spLocks noGrp="1"/>
          </p:cNvSpPr>
          <p:nvPr>
            <p:ph type="title"/>
          </p:nvPr>
        </p:nvSpPr>
        <p:spPr/>
        <p:txBody>
          <a:bodyPr/>
          <a:lstStyle/>
          <a:p>
            <a:r>
              <a:rPr lang="zh-CN" altLang="en-US" dirty="0"/>
              <a:t>第四节　控制工作的方法</a:t>
            </a:r>
          </a:p>
        </p:txBody>
      </p:sp>
      <p:sp>
        <p:nvSpPr>
          <p:cNvPr id="3" name="内容占位符 2">
            <a:extLst>
              <a:ext uri="{FF2B5EF4-FFF2-40B4-BE49-F238E27FC236}">
                <a16:creationId xmlns="" xmlns:a16="http://schemas.microsoft.com/office/drawing/2014/main" id="{63E2A89A-C301-4C48-BAFF-55DB398E77E9}"/>
              </a:ext>
            </a:extLst>
          </p:cNvPr>
          <p:cNvSpPr>
            <a:spLocks noGrp="1"/>
          </p:cNvSpPr>
          <p:nvPr>
            <p:ph idx="1"/>
          </p:nvPr>
        </p:nvSpPr>
        <p:spPr/>
        <p:txBody>
          <a:bodyPr>
            <a:normAutofit/>
          </a:bodyPr>
          <a:lstStyle/>
          <a:p>
            <a:r>
              <a:rPr lang="zh-CN" altLang="en-US" sz="2000" dirty="0"/>
              <a:t>      企业管理实践中运用着多种控制方法</a:t>
            </a:r>
            <a:r>
              <a:rPr lang="en-US" altLang="zh-CN" sz="2000" dirty="0"/>
              <a:t>,</a:t>
            </a:r>
            <a:r>
              <a:rPr lang="zh-CN" altLang="en-US" sz="2000" dirty="0"/>
              <a:t>管理人员除了利用现场巡视、监督或分析下属 依循组织路线传送的工作报告等手段进行控制外</a:t>
            </a:r>
            <a:r>
              <a:rPr lang="en-US" altLang="zh-CN" sz="2000" dirty="0"/>
              <a:t>,</a:t>
            </a:r>
            <a:r>
              <a:rPr lang="zh-CN" altLang="en-US" sz="2000" dirty="0"/>
              <a:t>还经常借助预算控制、生产过程控制、 供应链管理、柔性管理等方法</a:t>
            </a:r>
            <a:r>
              <a:rPr lang="en-US" altLang="zh-CN" sz="2000" dirty="0"/>
              <a:t>. </a:t>
            </a:r>
            <a:r>
              <a:rPr lang="zh-CN" altLang="en-US" sz="2000" dirty="0"/>
              <a:t>　</a:t>
            </a:r>
            <a:endParaRPr lang="en-US" altLang="zh-CN" sz="2000" dirty="0"/>
          </a:p>
          <a:p>
            <a:r>
              <a:rPr lang="zh-CN" altLang="en-US" sz="2000" dirty="0"/>
              <a:t> </a:t>
            </a:r>
            <a:r>
              <a:rPr lang="zh-CN" altLang="en-US" sz="2800" dirty="0"/>
              <a:t>一、 预算控制</a:t>
            </a:r>
            <a:r>
              <a:rPr lang="zh-CN" altLang="en-US" sz="2000" dirty="0"/>
              <a:t>　 </a:t>
            </a:r>
            <a:endParaRPr lang="en-US" altLang="zh-CN" sz="2000" dirty="0"/>
          </a:p>
          <a:p>
            <a:r>
              <a:rPr lang="en-US" altLang="zh-CN" sz="2000" dirty="0"/>
              <a:t>       </a:t>
            </a:r>
            <a:r>
              <a:rPr lang="zh-CN" altLang="en-US" sz="2000" dirty="0"/>
              <a:t>企业未来的几乎所有活动都可以利用预算进行控制</a:t>
            </a:r>
            <a:r>
              <a:rPr lang="en-US" altLang="zh-CN" sz="2000" dirty="0"/>
              <a:t>.</a:t>
            </a:r>
            <a:r>
              <a:rPr lang="zh-CN" altLang="en-US" sz="2000" dirty="0"/>
              <a:t>所谓预算</a:t>
            </a:r>
            <a:r>
              <a:rPr lang="en-US" altLang="zh-CN" sz="2000" dirty="0"/>
              <a:t>,</a:t>
            </a:r>
            <a:r>
              <a:rPr lang="zh-CN" altLang="en-US" sz="2000" dirty="0"/>
              <a:t>就是用数字</a:t>
            </a:r>
            <a:r>
              <a:rPr lang="en-US" altLang="zh-CN" sz="2000" dirty="0"/>
              <a:t>,</a:t>
            </a:r>
            <a:r>
              <a:rPr lang="zh-CN" altLang="en-US" sz="2000" dirty="0"/>
              <a:t>特别是 用财务数字的形式来描述企业未来的活动计划</a:t>
            </a:r>
            <a:r>
              <a:rPr lang="en-US" altLang="zh-CN" sz="2000" dirty="0"/>
              <a:t>,</a:t>
            </a:r>
            <a:r>
              <a:rPr lang="zh-CN" altLang="en-US" sz="2000" dirty="0"/>
              <a:t>它预估了企业在未来时期的经营收入和现 金流量</a:t>
            </a:r>
            <a:r>
              <a:rPr lang="en-US" altLang="zh-CN" sz="2000" dirty="0"/>
              <a:t>,</a:t>
            </a:r>
            <a:r>
              <a:rPr lang="zh-CN" altLang="en-US" sz="2000" dirty="0"/>
              <a:t>也为各部门或各项活动规定了在资金、劳动、材料、能源等方面支出的额度</a:t>
            </a:r>
            <a:r>
              <a:rPr lang="en-US" altLang="zh-CN" sz="2000" dirty="0"/>
              <a:t>.</a:t>
            </a:r>
            <a:r>
              <a:rPr lang="zh-CN" altLang="en-US" sz="2000" dirty="0"/>
              <a:t>预 算控制就是根据预算规定的收入与支出标准来检查和监督各个部门的生产经营活动</a:t>
            </a:r>
            <a:r>
              <a:rPr lang="en-US" altLang="zh-CN" sz="2000" dirty="0"/>
              <a:t>,</a:t>
            </a:r>
            <a:r>
              <a:rPr lang="zh-CN" altLang="en-US" sz="2000" dirty="0"/>
              <a:t>以保 证各种活动或各个部门在完成既定目标、实现利润的过程中对经营资源的利用</a:t>
            </a:r>
            <a:r>
              <a:rPr lang="en-US" altLang="zh-CN" sz="2000" dirty="0"/>
              <a:t>,</a:t>
            </a:r>
            <a:r>
              <a:rPr lang="zh-CN" altLang="en-US" sz="2000" dirty="0"/>
              <a:t>从而使费 用支出受到严格有效的约束</a:t>
            </a:r>
            <a:r>
              <a:rPr lang="en-US" altLang="zh-CN" sz="2000" dirty="0"/>
              <a:t>. </a:t>
            </a:r>
            <a:endParaRPr lang="zh-CN" altLang="en-US" sz="2000" dirty="0"/>
          </a:p>
        </p:txBody>
      </p:sp>
    </p:spTree>
    <p:extLst>
      <p:ext uri="{BB962C8B-B14F-4D97-AF65-F5344CB8AC3E}">
        <p14:creationId xmlns:p14="http://schemas.microsoft.com/office/powerpoint/2010/main" val="4027239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60FD841E-6A36-40C5-9382-F3CE3328927B}"/>
              </a:ext>
            </a:extLst>
          </p:cNvPr>
          <p:cNvSpPr/>
          <p:nvPr/>
        </p:nvSpPr>
        <p:spPr>
          <a:xfrm>
            <a:off x="1050340" y="1188349"/>
            <a:ext cx="10018295" cy="5078313"/>
          </a:xfrm>
          <a:prstGeom prst="rect">
            <a:avLst/>
          </a:prstGeom>
        </p:spPr>
        <p:txBody>
          <a:bodyPr wrap="square">
            <a:spAutoFit/>
          </a:bodyPr>
          <a:lstStyle/>
          <a:p>
            <a:endParaRPr lang="en-US" altLang="zh-CN" b="1" dirty="0">
              <a:solidFill>
                <a:srgbClr val="0099CC"/>
              </a:solidFill>
              <a:latin typeface="+mj-ea"/>
              <a:ea typeface="+mj-ea"/>
            </a:endParaRPr>
          </a:p>
          <a:p>
            <a:pPr>
              <a:lnSpc>
                <a:spcPct val="150000"/>
              </a:lnSpc>
            </a:pPr>
            <a:r>
              <a:rPr lang="zh-CN" altLang="en-US" dirty="0">
                <a:latin typeface="+mj-ea"/>
                <a:ea typeface="+mj-ea"/>
              </a:rPr>
              <a:t>       第一节　控制工作的一般问题</a:t>
            </a:r>
            <a:endParaRPr lang="en-US" altLang="zh-CN" dirty="0">
              <a:latin typeface="+mj-ea"/>
              <a:ea typeface="+mj-ea"/>
            </a:endParaRPr>
          </a:p>
          <a:p>
            <a:pPr>
              <a:lnSpc>
                <a:spcPct val="150000"/>
              </a:lnSpc>
            </a:pPr>
            <a:r>
              <a:rPr lang="zh-CN" altLang="en-US" dirty="0">
                <a:latin typeface="+mj-ea"/>
                <a:ea typeface="+mj-ea"/>
              </a:rPr>
              <a:t>       第二节　控制理论与控制系统 </a:t>
            </a:r>
            <a:endParaRPr lang="en-US" altLang="zh-CN" dirty="0">
              <a:latin typeface="+mj-ea"/>
              <a:ea typeface="+mj-ea"/>
            </a:endParaRPr>
          </a:p>
          <a:p>
            <a:pPr>
              <a:lnSpc>
                <a:spcPct val="150000"/>
              </a:lnSpc>
            </a:pPr>
            <a:r>
              <a:rPr lang="zh-CN" altLang="en-US" dirty="0">
                <a:latin typeface="+mj-ea"/>
                <a:ea typeface="+mj-ea"/>
              </a:rPr>
              <a:t>       第三节　管理控制的过程</a:t>
            </a:r>
            <a:endParaRPr lang="en-US" altLang="zh-CN" dirty="0">
              <a:latin typeface="+mj-ea"/>
              <a:ea typeface="+mj-ea"/>
            </a:endParaRPr>
          </a:p>
          <a:p>
            <a:pPr>
              <a:lnSpc>
                <a:spcPct val="150000"/>
              </a:lnSpc>
            </a:pPr>
            <a:r>
              <a:rPr lang="zh-CN" altLang="en-US" dirty="0">
                <a:latin typeface="+mj-ea"/>
                <a:ea typeface="+mj-ea"/>
              </a:rPr>
              <a:t>       第四节　控制工作的方法  </a:t>
            </a:r>
            <a:endParaRPr lang="en-US" altLang="zh-CN" dirty="0">
              <a:latin typeface="+mj-ea"/>
              <a:ea typeface="+mj-ea"/>
            </a:endParaRPr>
          </a:p>
          <a:p>
            <a:pPr>
              <a:lnSpc>
                <a:spcPct val="150000"/>
              </a:lnSpc>
            </a:pPr>
            <a:r>
              <a:rPr lang="zh-CN" altLang="en-US" dirty="0">
                <a:latin typeface="+mj-ea"/>
                <a:ea typeface="+mj-ea"/>
              </a:rPr>
              <a:t>       第五节　管理创新工作</a:t>
            </a:r>
            <a:endParaRPr lang="en-US" altLang="zh-CN" dirty="0">
              <a:latin typeface="+mj-ea"/>
              <a:ea typeface="+mj-ea"/>
            </a:endParaRPr>
          </a:p>
          <a:p>
            <a:endParaRPr lang="en-US" altLang="zh-CN" dirty="0">
              <a:latin typeface="+mj-ea"/>
              <a:ea typeface="+mj-ea"/>
            </a:endParaRPr>
          </a:p>
          <a:p>
            <a:r>
              <a:rPr lang="zh-CN" altLang="en-US" b="1" dirty="0">
                <a:solidFill>
                  <a:srgbClr val="0099CC"/>
                </a:solidFill>
                <a:latin typeface="+mj-ea"/>
                <a:ea typeface="+mj-ea"/>
              </a:rPr>
              <a:t>学习目标 </a:t>
            </a:r>
            <a:endParaRPr lang="en-US" altLang="zh-CN" b="1" dirty="0">
              <a:solidFill>
                <a:srgbClr val="0099CC"/>
              </a:solidFill>
              <a:latin typeface="+mj-ea"/>
              <a:ea typeface="+mj-ea"/>
            </a:endParaRPr>
          </a:p>
          <a:p>
            <a:r>
              <a:rPr lang="en-US" altLang="zh-CN" dirty="0">
                <a:latin typeface="+mj-ea"/>
                <a:ea typeface="+mj-ea"/>
              </a:rPr>
              <a:t>        </a:t>
            </a:r>
            <a:r>
              <a:rPr lang="zh-CN" altLang="en-US" dirty="0">
                <a:latin typeface="+mj-ea"/>
                <a:ea typeface="+mj-ea"/>
              </a:rPr>
              <a:t>掌握控制的内涵、特征及基本类型,熟悉控制的原则及影响因素,了解控制理 论及控制系统,掌握控制的过程及方法,了解企业技术创新与组织创新的基本理论. </a:t>
            </a:r>
          </a:p>
        </p:txBody>
      </p:sp>
    </p:spTree>
    <p:extLst>
      <p:ext uri="{BB962C8B-B14F-4D97-AF65-F5344CB8AC3E}">
        <p14:creationId xmlns:p14="http://schemas.microsoft.com/office/powerpoint/2010/main" val="16060185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D84B282-F30E-4739-B67E-BF2DD4E52D4B}"/>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预算的编制 </a:t>
            </a:r>
            <a:endParaRPr lang="en-US" altLang="zh-CN" sz="2800" dirty="0"/>
          </a:p>
          <a:p>
            <a:r>
              <a:rPr lang="en-US" altLang="zh-CN" dirty="0"/>
              <a:t>       </a:t>
            </a:r>
            <a:r>
              <a:rPr lang="zh-CN" altLang="en-US" dirty="0"/>
              <a:t>为了有效地从预期收入和费用两个方面对企业经营进行全面控制</a:t>
            </a:r>
            <a:r>
              <a:rPr lang="en-US" altLang="zh-CN" dirty="0"/>
              <a:t>,</a:t>
            </a:r>
            <a:r>
              <a:rPr lang="zh-CN" altLang="en-US" dirty="0"/>
              <a:t>不仅要对各个部门、各项活动制定分预算</a:t>
            </a:r>
            <a:r>
              <a:rPr lang="en-US" altLang="zh-CN" dirty="0"/>
              <a:t>,</a:t>
            </a:r>
            <a:r>
              <a:rPr lang="zh-CN" altLang="en-US" dirty="0"/>
              <a:t>而且要对企业整体编制全面预算</a:t>
            </a:r>
            <a:r>
              <a:rPr lang="en-US" altLang="zh-CN" dirty="0"/>
              <a:t>.</a:t>
            </a:r>
          </a:p>
          <a:p>
            <a:r>
              <a:rPr lang="en-US" altLang="zh-CN" dirty="0"/>
              <a:t>       </a:t>
            </a:r>
            <a:r>
              <a:rPr lang="zh-CN" altLang="en-US" b="1" dirty="0"/>
              <a:t>分预算</a:t>
            </a:r>
            <a:r>
              <a:rPr lang="zh-CN" altLang="en-US" dirty="0"/>
              <a:t>是按照部门和项目来 编制的</a:t>
            </a:r>
            <a:r>
              <a:rPr lang="en-US" altLang="zh-CN" dirty="0"/>
              <a:t>,</a:t>
            </a:r>
            <a:r>
              <a:rPr lang="zh-CN" altLang="en-US" dirty="0"/>
              <a:t>它详细说明了相应部门的收入目标或费用支出的水平</a:t>
            </a:r>
            <a:r>
              <a:rPr lang="en-US" altLang="zh-CN" dirty="0"/>
              <a:t>,</a:t>
            </a:r>
            <a:r>
              <a:rPr lang="zh-CN" altLang="en-US" dirty="0"/>
              <a:t>规定了他们在生产活动、 销售活动、采购活动、研究开发活动或财务活动中筹措和利用劳力、资金等生产要素的标 准</a:t>
            </a:r>
            <a:r>
              <a:rPr lang="en-US" altLang="zh-CN" dirty="0"/>
              <a:t>.</a:t>
            </a:r>
          </a:p>
          <a:p>
            <a:r>
              <a:rPr lang="en-US" altLang="zh-CN" dirty="0"/>
              <a:t>       </a:t>
            </a:r>
            <a:r>
              <a:rPr lang="zh-CN" altLang="en-US" b="1" dirty="0"/>
              <a:t>全面预算</a:t>
            </a:r>
            <a:r>
              <a:rPr lang="zh-CN" altLang="en-US" dirty="0"/>
              <a:t>则是在对所有部门或项目分预算进行综合平衡的基础上编制而成的</a:t>
            </a:r>
            <a:r>
              <a:rPr lang="en-US" altLang="zh-CN" dirty="0"/>
              <a:t>,</a:t>
            </a:r>
            <a:r>
              <a:rPr lang="zh-CN" altLang="en-US" dirty="0"/>
              <a:t>它概括 了企业相互联系的各个方面在未来时期的总体目标</a:t>
            </a:r>
            <a:r>
              <a:rPr lang="en-US" altLang="zh-CN" dirty="0"/>
              <a:t>.</a:t>
            </a:r>
            <a:r>
              <a:rPr lang="zh-CN" altLang="en-US" dirty="0"/>
              <a:t>只有编制了总体预算才能进一步明确 组织各部门的任务、目标、制约条件以及各部门在活动中的相互关系</a:t>
            </a:r>
            <a:r>
              <a:rPr lang="en-US" altLang="zh-CN" dirty="0"/>
              <a:t>,</a:t>
            </a:r>
            <a:r>
              <a:rPr lang="zh-CN" altLang="en-US" dirty="0"/>
              <a:t>从而为正确评价和 控制各部门的工作提供客观的依据</a:t>
            </a:r>
            <a:r>
              <a:rPr lang="en-US" altLang="zh-CN" dirty="0"/>
              <a:t>.</a:t>
            </a:r>
          </a:p>
          <a:p>
            <a:r>
              <a:rPr lang="zh-CN" altLang="en-US" dirty="0"/>
              <a:t>       任何预算都要用数字形式来表述</a:t>
            </a:r>
            <a:r>
              <a:rPr lang="en-US" altLang="zh-CN" dirty="0"/>
              <a:t>.</a:t>
            </a:r>
            <a:r>
              <a:rPr lang="zh-CN" altLang="en-US" dirty="0"/>
              <a:t>全面预算必须用统一的货币单位来衡量</a:t>
            </a:r>
            <a:r>
              <a:rPr lang="en-US" altLang="zh-CN" dirty="0"/>
              <a:t>,</a:t>
            </a:r>
            <a:r>
              <a:rPr lang="zh-CN" altLang="en-US" dirty="0"/>
              <a:t>分预算则 不一定用货币单位计量</a:t>
            </a:r>
            <a:r>
              <a:rPr lang="en-US" altLang="zh-CN" dirty="0"/>
              <a:t>.</a:t>
            </a:r>
            <a:r>
              <a:rPr lang="zh-CN" altLang="en-US" dirty="0"/>
              <a:t>例如</a:t>
            </a:r>
            <a:r>
              <a:rPr lang="en-US" altLang="zh-CN" dirty="0"/>
              <a:t>,</a:t>
            </a:r>
            <a:r>
              <a:rPr lang="zh-CN" altLang="en-US" dirty="0"/>
              <a:t>原材料预算可能用千克或吨等单位来表述</a:t>
            </a:r>
            <a:r>
              <a:rPr lang="en-US" altLang="zh-CN" dirty="0"/>
              <a:t>.</a:t>
            </a:r>
            <a:r>
              <a:rPr lang="zh-CN" altLang="en-US" dirty="0"/>
              <a:t>这</a:t>
            </a:r>
          </a:p>
        </p:txBody>
      </p:sp>
    </p:spTree>
    <p:extLst>
      <p:ext uri="{BB962C8B-B14F-4D97-AF65-F5344CB8AC3E}">
        <p14:creationId xmlns:p14="http://schemas.microsoft.com/office/powerpoint/2010/main" val="10781790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82BF622-69FE-48BB-980C-FFFD6BB526FA}"/>
              </a:ext>
            </a:extLst>
          </p:cNvPr>
          <p:cNvSpPr>
            <a:spLocks noGrp="1"/>
          </p:cNvSpPr>
          <p:nvPr>
            <p:ph idx="1"/>
          </p:nvPr>
        </p:nvSpPr>
        <p:spPr>
          <a:xfrm>
            <a:off x="1360525" y="835442"/>
            <a:ext cx="10034138" cy="5304930"/>
          </a:xfrm>
        </p:spPr>
        <p:txBody>
          <a:bodyPr/>
          <a:lstStyle/>
          <a:p>
            <a:r>
              <a:rPr lang="zh-CN" altLang="en-US" sz="2800" dirty="0"/>
              <a:t> </a:t>
            </a:r>
            <a:r>
              <a:rPr lang="en-US" altLang="zh-CN" sz="2800" dirty="0"/>
              <a:t>(</a:t>
            </a:r>
            <a:r>
              <a:rPr lang="zh-CN" altLang="en-US" sz="2800" dirty="0"/>
              <a:t>二</a:t>
            </a:r>
            <a:r>
              <a:rPr lang="en-US" altLang="zh-CN" sz="2800" dirty="0"/>
              <a:t>)</a:t>
            </a:r>
            <a:r>
              <a:rPr lang="zh-CN" altLang="en-US" sz="2800" dirty="0"/>
              <a:t>预算的种类  </a:t>
            </a:r>
            <a:endParaRPr lang="en-US" altLang="zh-CN" sz="2800" dirty="0"/>
          </a:p>
          <a:p>
            <a:r>
              <a:rPr lang="zh-CN" altLang="en-US" dirty="0"/>
              <a:t>      </a:t>
            </a:r>
            <a:r>
              <a:rPr lang="zh-CN" altLang="en-US" b="1" dirty="0"/>
              <a:t>１．收入预算 </a:t>
            </a:r>
            <a:endParaRPr lang="en-US" altLang="zh-CN" b="1" dirty="0"/>
          </a:p>
          <a:p>
            <a:r>
              <a:rPr lang="zh-CN" altLang="en-US" dirty="0"/>
              <a:t>      </a:t>
            </a:r>
            <a:r>
              <a:rPr lang="zh-CN" altLang="en-US" b="1" dirty="0"/>
              <a:t>２．支出预算</a:t>
            </a:r>
            <a:endParaRPr lang="en-US" altLang="zh-CN" b="1" dirty="0"/>
          </a:p>
          <a:p>
            <a:r>
              <a:rPr lang="en-US" altLang="zh-CN" dirty="0"/>
              <a:t>       </a:t>
            </a:r>
            <a:r>
              <a:rPr lang="zh-CN" altLang="en-US" dirty="0"/>
              <a:t>一般包括以 下三个方面</a:t>
            </a:r>
            <a:r>
              <a:rPr lang="en-US" altLang="zh-CN" dirty="0"/>
              <a:t>. </a:t>
            </a:r>
          </a:p>
          <a:p>
            <a:r>
              <a:rPr lang="en-US" altLang="zh-CN" dirty="0"/>
              <a:t>       ( </a:t>
            </a:r>
            <a:r>
              <a:rPr lang="zh-CN" altLang="en-US" dirty="0"/>
              <a:t>１</a:t>
            </a:r>
            <a:r>
              <a:rPr lang="en-US" altLang="zh-CN" dirty="0"/>
              <a:t>)</a:t>
            </a:r>
            <a:r>
              <a:rPr lang="zh-CN" altLang="en-US" dirty="0"/>
              <a:t>直接材料预算</a:t>
            </a:r>
            <a:r>
              <a:rPr lang="en-US" altLang="zh-CN" dirty="0"/>
              <a:t>.</a:t>
            </a:r>
            <a:r>
              <a:rPr lang="zh-CN" altLang="en-US" dirty="0"/>
              <a:t> </a:t>
            </a:r>
            <a:r>
              <a:rPr lang="en-US" altLang="zh-CN" dirty="0"/>
              <a:t>( </a:t>
            </a:r>
            <a:r>
              <a:rPr lang="zh-CN" altLang="en-US" dirty="0"/>
              <a:t>２</a:t>
            </a:r>
            <a:r>
              <a:rPr lang="en-US" altLang="zh-CN" dirty="0"/>
              <a:t>)</a:t>
            </a:r>
            <a:r>
              <a:rPr lang="zh-CN" altLang="en-US" dirty="0"/>
              <a:t>直接人工预算</a:t>
            </a:r>
            <a:r>
              <a:rPr lang="en-US" altLang="zh-CN" dirty="0"/>
              <a:t>. ( </a:t>
            </a:r>
            <a:r>
              <a:rPr lang="zh-CN" altLang="en-US" dirty="0"/>
              <a:t>３</a:t>
            </a:r>
            <a:r>
              <a:rPr lang="en-US" altLang="zh-CN" dirty="0"/>
              <a:t>)</a:t>
            </a:r>
            <a:r>
              <a:rPr lang="zh-CN" altLang="en-US" dirty="0"/>
              <a:t>附加费用预算</a:t>
            </a:r>
            <a:r>
              <a:rPr lang="en-US" altLang="zh-CN" dirty="0"/>
              <a:t>.</a:t>
            </a:r>
            <a:r>
              <a:rPr lang="zh-CN" altLang="en-US" dirty="0"/>
              <a:t> </a:t>
            </a:r>
            <a:endParaRPr lang="en-US" altLang="zh-CN" dirty="0"/>
          </a:p>
          <a:p>
            <a:r>
              <a:rPr lang="zh-CN" altLang="en-US" dirty="0"/>
              <a:t>      </a:t>
            </a:r>
            <a:r>
              <a:rPr lang="zh-CN" altLang="en-US" b="1" dirty="0"/>
              <a:t>３．现金预算 </a:t>
            </a:r>
            <a:endParaRPr lang="en-US" altLang="zh-CN" b="1" dirty="0"/>
          </a:p>
          <a:p>
            <a:r>
              <a:rPr lang="zh-CN" altLang="en-US" b="1" dirty="0"/>
              <a:t>      ４．资金支出预算 </a:t>
            </a:r>
            <a:endParaRPr lang="en-US" altLang="zh-CN" b="1" dirty="0"/>
          </a:p>
          <a:p>
            <a:r>
              <a:rPr lang="zh-CN" altLang="en-US" b="1" dirty="0"/>
              <a:t>      ５．资产负债预算 </a:t>
            </a:r>
            <a:endParaRPr lang="en-US" altLang="zh-CN" b="1" dirty="0"/>
          </a:p>
          <a:p>
            <a:r>
              <a:rPr lang="zh-CN" altLang="en-US" dirty="0"/>
              <a:t>      </a:t>
            </a:r>
            <a:endParaRPr lang="en-US" altLang="zh-CN" dirty="0"/>
          </a:p>
          <a:p>
            <a:endParaRPr lang="zh-CN" altLang="en-US" dirty="0"/>
          </a:p>
        </p:txBody>
      </p:sp>
    </p:spTree>
    <p:extLst>
      <p:ext uri="{BB962C8B-B14F-4D97-AF65-F5344CB8AC3E}">
        <p14:creationId xmlns:p14="http://schemas.microsoft.com/office/powerpoint/2010/main" val="8173830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DDDC8520-DDDD-48CB-9D02-D448263860B9}"/>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预算的作用及其缺点 </a:t>
            </a:r>
            <a:endParaRPr lang="en-US" altLang="zh-CN" sz="2800" dirty="0"/>
          </a:p>
          <a:p>
            <a:r>
              <a:rPr lang="en-US" altLang="zh-CN" dirty="0"/>
              <a:t>       </a:t>
            </a:r>
            <a:r>
              <a:rPr lang="zh-CN" altLang="en-US" dirty="0"/>
              <a:t>由于预算的实质是用统一的货币单位为企业各部门的各项活动编制计划</a:t>
            </a:r>
            <a:r>
              <a:rPr lang="en-US" altLang="zh-CN" dirty="0"/>
              <a:t>,</a:t>
            </a:r>
            <a:r>
              <a:rPr lang="zh-CN" altLang="en-US" dirty="0"/>
              <a:t>因此它使企 业在不同时期的活动效果和不同部门的经营绩效具有可比性</a:t>
            </a:r>
            <a:r>
              <a:rPr lang="en-US" altLang="zh-CN" dirty="0"/>
              <a:t>,</a:t>
            </a:r>
            <a:r>
              <a:rPr lang="zh-CN" altLang="en-US" dirty="0"/>
              <a:t>可以使管理者了解企业经营 状况的变化方向和组织中的优势部门与问题部门</a:t>
            </a:r>
            <a:r>
              <a:rPr lang="en-US" altLang="zh-CN" dirty="0"/>
              <a:t>,</a:t>
            </a:r>
            <a:r>
              <a:rPr lang="zh-CN" altLang="en-US" dirty="0"/>
              <a:t>从而为调整企业活动指明了方向</a:t>
            </a:r>
            <a:r>
              <a:rPr lang="en-US" altLang="zh-CN" dirty="0"/>
              <a:t>;</a:t>
            </a:r>
            <a:r>
              <a:rPr lang="zh-CN" altLang="en-US" dirty="0"/>
              <a:t>通过 为不同的职能部门和职能活动编制预算</a:t>
            </a:r>
            <a:r>
              <a:rPr lang="en-US" altLang="zh-CN" dirty="0"/>
              <a:t>,</a:t>
            </a:r>
            <a:r>
              <a:rPr lang="zh-CN" altLang="en-US" dirty="0"/>
              <a:t>也为协调企业活动提供了依据</a:t>
            </a:r>
            <a:r>
              <a:rPr lang="en-US" altLang="zh-CN" dirty="0"/>
              <a:t>.</a:t>
            </a:r>
            <a:r>
              <a:rPr lang="zh-CN" altLang="en-US" dirty="0"/>
              <a:t>更重要的是</a:t>
            </a:r>
            <a:r>
              <a:rPr lang="en-US" altLang="zh-CN" dirty="0"/>
              <a:t>,</a:t>
            </a:r>
            <a:r>
              <a:rPr lang="zh-CN" altLang="en-US" dirty="0"/>
              <a:t>预 算的编制与执行始终是与控制过程联系在一起的</a:t>
            </a:r>
            <a:r>
              <a:rPr lang="en-US" altLang="zh-CN" dirty="0"/>
              <a:t>,</a:t>
            </a:r>
            <a:r>
              <a:rPr lang="zh-CN" altLang="en-US" dirty="0"/>
              <a:t>编制预算是为企业的各项活动确立财务标准</a:t>
            </a:r>
            <a:r>
              <a:rPr lang="en-US" altLang="zh-CN" dirty="0"/>
              <a:t>,</a:t>
            </a:r>
            <a:r>
              <a:rPr lang="zh-CN" altLang="en-US" dirty="0"/>
              <a:t>用数量形式的预算标准来对照企业活动的实际效果</a:t>
            </a:r>
            <a:r>
              <a:rPr lang="en-US" altLang="zh-CN" dirty="0"/>
              <a:t>,</a:t>
            </a:r>
            <a:r>
              <a:rPr lang="zh-CN" altLang="en-US" dirty="0"/>
              <a:t>大大方便了控制过程中的绩效 衡量工作</a:t>
            </a:r>
            <a:r>
              <a:rPr lang="en-US" altLang="zh-CN" dirty="0"/>
              <a:t>,</a:t>
            </a:r>
            <a:r>
              <a:rPr lang="zh-CN" altLang="en-US" dirty="0"/>
              <a:t>也使之更加客观可靠</a:t>
            </a:r>
            <a:r>
              <a:rPr lang="en-US" altLang="zh-CN" dirty="0"/>
              <a:t>. </a:t>
            </a:r>
            <a:endParaRPr lang="zh-CN" altLang="en-US" dirty="0"/>
          </a:p>
        </p:txBody>
      </p:sp>
    </p:spTree>
    <p:extLst>
      <p:ext uri="{BB962C8B-B14F-4D97-AF65-F5344CB8AC3E}">
        <p14:creationId xmlns:p14="http://schemas.microsoft.com/office/powerpoint/2010/main" val="1191035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8DF3EA70-E9AD-4F2F-B3DE-AD046BD49380}"/>
              </a:ext>
            </a:extLst>
          </p:cNvPr>
          <p:cNvSpPr>
            <a:spLocks noGrp="1"/>
          </p:cNvSpPr>
          <p:nvPr>
            <p:ph idx="1"/>
          </p:nvPr>
        </p:nvSpPr>
        <p:spPr>
          <a:xfrm>
            <a:off x="1360527" y="1347538"/>
            <a:ext cx="10034138" cy="4728410"/>
          </a:xfrm>
        </p:spPr>
        <p:txBody>
          <a:bodyPr>
            <a:normAutofit/>
          </a:bodyPr>
          <a:lstStyle/>
          <a:p>
            <a:r>
              <a:rPr lang="zh-CN" altLang="en-US" sz="2400" b="1" dirty="0"/>
              <a:t>预算的编制和执行中暴露出的一些缺点</a:t>
            </a:r>
            <a:endParaRPr lang="en-US" altLang="zh-CN" sz="2400" b="1" dirty="0"/>
          </a:p>
          <a:p>
            <a:r>
              <a:rPr lang="en-US" altLang="zh-CN" dirty="0"/>
              <a:t>       ( </a:t>
            </a:r>
            <a:r>
              <a:rPr lang="zh-CN" altLang="en-US" dirty="0"/>
              <a:t>１</a:t>
            </a:r>
            <a:r>
              <a:rPr lang="en-US" altLang="zh-CN" dirty="0"/>
              <a:t>)</a:t>
            </a:r>
            <a:r>
              <a:rPr lang="zh-CN" altLang="en-US" dirty="0"/>
              <a:t>它只能帮助企业控制那些可以计量的</a:t>
            </a:r>
            <a:r>
              <a:rPr lang="en-US" altLang="zh-CN" dirty="0"/>
              <a:t>,</a:t>
            </a:r>
            <a:r>
              <a:rPr lang="zh-CN" altLang="en-US" dirty="0"/>
              <a:t>特别是可以用货币单位计量的业务活动</a:t>
            </a:r>
            <a:r>
              <a:rPr lang="en-US" altLang="zh-CN" dirty="0"/>
              <a:t>, </a:t>
            </a:r>
            <a:r>
              <a:rPr lang="zh-CN" altLang="en-US" dirty="0"/>
              <a:t>而不能促使企业对那些不能计量的业务活动</a:t>
            </a:r>
            <a:r>
              <a:rPr lang="en-US" altLang="zh-CN" dirty="0"/>
              <a:t>,</a:t>
            </a:r>
            <a:r>
              <a:rPr lang="zh-CN" altLang="en-US" dirty="0"/>
              <a:t>如企业文化、企业形象、企业活力的改善予 以足够的重视</a:t>
            </a:r>
            <a:r>
              <a:rPr lang="en-US" altLang="zh-CN" dirty="0"/>
              <a:t>. </a:t>
            </a:r>
          </a:p>
          <a:p>
            <a:r>
              <a:rPr lang="en-US" altLang="zh-CN" dirty="0"/>
              <a:t>       ( </a:t>
            </a:r>
            <a:r>
              <a:rPr lang="zh-CN" altLang="en-US" dirty="0"/>
              <a:t>２</a:t>
            </a:r>
            <a:r>
              <a:rPr lang="en-US" altLang="zh-CN" dirty="0"/>
              <a:t>)</a:t>
            </a:r>
            <a:r>
              <a:rPr lang="zh-CN" altLang="en-US" dirty="0"/>
              <a:t>编制预算时通常参照上期的预算项目和标准</a:t>
            </a:r>
            <a:r>
              <a:rPr lang="en-US" altLang="zh-CN" dirty="0"/>
              <a:t>,</a:t>
            </a:r>
            <a:r>
              <a:rPr lang="zh-CN" altLang="en-US" dirty="0"/>
              <a:t>从而会忽视本期活动的实际需要</a:t>
            </a:r>
            <a:r>
              <a:rPr lang="en-US" altLang="zh-CN" dirty="0"/>
              <a:t>, </a:t>
            </a:r>
            <a:r>
              <a:rPr lang="zh-CN" altLang="en-US" dirty="0"/>
              <a:t>因此会导致这样的错误</a:t>
            </a:r>
            <a:r>
              <a:rPr lang="en-US" altLang="zh-CN" dirty="0"/>
              <a:t>:</a:t>
            </a:r>
            <a:r>
              <a:rPr lang="zh-CN" altLang="en-US" dirty="0"/>
              <a:t>上期有的而本期不需的项目仍然沿用</a:t>
            </a:r>
            <a:r>
              <a:rPr lang="en-US" altLang="zh-CN" dirty="0"/>
              <a:t>,</a:t>
            </a:r>
            <a:r>
              <a:rPr lang="zh-CN" altLang="en-US" dirty="0"/>
              <a:t>但本期必需而上期没有的 项目会因缺乏先例而不能增设</a:t>
            </a:r>
            <a:r>
              <a:rPr lang="en-US" altLang="zh-CN" dirty="0"/>
              <a:t>.</a:t>
            </a:r>
          </a:p>
          <a:p>
            <a:r>
              <a:rPr lang="en-US" altLang="zh-CN" dirty="0"/>
              <a:t>       ( </a:t>
            </a:r>
            <a:r>
              <a:rPr lang="zh-CN" altLang="en-US" dirty="0"/>
              <a:t>３</a:t>
            </a:r>
            <a:r>
              <a:rPr lang="en-US" altLang="zh-CN" dirty="0"/>
              <a:t>)</a:t>
            </a:r>
            <a:r>
              <a:rPr lang="zh-CN" altLang="en-US" dirty="0"/>
              <a:t>企业活动的外部环境是在不断变化的</a:t>
            </a:r>
            <a:r>
              <a:rPr lang="en-US" altLang="zh-CN" dirty="0"/>
              <a:t>,</a:t>
            </a:r>
            <a:r>
              <a:rPr lang="zh-CN" altLang="en-US" dirty="0"/>
              <a:t>这些变化会改变企业获取资源的支出或销 售产品实现的收入</a:t>
            </a:r>
            <a:r>
              <a:rPr lang="en-US" altLang="zh-CN" dirty="0"/>
              <a:t>,</a:t>
            </a:r>
            <a:r>
              <a:rPr lang="zh-CN" altLang="en-US" dirty="0"/>
              <a:t>从而使预算变得不合时宜</a:t>
            </a:r>
            <a:r>
              <a:rPr lang="en-US" altLang="zh-CN" dirty="0"/>
              <a:t>. </a:t>
            </a:r>
          </a:p>
        </p:txBody>
      </p:sp>
    </p:spTree>
    <p:extLst>
      <p:ext uri="{BB962C8B-B14F-4D97-AF65-F5344CB8AC3E}">
        <p14:creationId xmlns:p14="http://schemas.microsoft.com/office/powerpoint/2010/main" val="36653377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5ADE8AA-EADA-4208-880F-D402E882B319}"/>
              </a:ext>
            </a:extLst>
          </p:cNvPr>
          <p:cNvSpPr>
            <a:spLocks noGrp="1"/>
          </p:cNvSpPr>
          <p:nvPr>
            <p:ph idx="1"/>
          </p:nvPr>
        </p:nvSpPr>
        <p:spPr/>
        <p:txBody>
          <a:bodyPr/>
          <a:lstStyle/>
          <a:p>
            <a:r>
              <a:rPr lang="zh-CN" altLang="en-US" sz="2400" b="1" dirty="0"/>
              <a:t>预算的编制和执行中暴露出的一些缺点</a:t>
            </a:r>
            <a:endParaRPr lang="en-US" altLang="zh-CN" sz="2400" b="1" dirty="0"/>
          </a:p>
          <a:p>
            <a:r>
              <a:rPr lang="en-US" altLang="zh-CN" dirty="0"/>
              <a:t>       ( </a:t>
            </a:r>
            <a:r>
              <a:rPr lang="zh-CN" altLang="en-US" dirty="0"/>
              <a:t>４</a:t>
            </a:r>
            <a:r>
              <a:rPr lang="en-US" altLang="zh-CN" dirty="0"/>
              <a:t>)</a:t>
            </a:r>
            <a:r>
              <a:rPr lang="zh-CN" altLang="en-US" dirty="0"/>
              <a:t>预算</a:t>
            </a:r>
            <a:r>
              <a:rPr lang="en-US" altLang="zh-CN" dirty="0"/>
              <a:t>,</a:t>
            </a:r>
            <a:r>
              <a:rPr lang="zh-CN" altLang="en-US" dirty="0"/>
              <a:t>特别是项目预算或部门预算</a:t>
            </a:r>
            <a:r>
              <a:rPr lang="en-US" altLang="zh-CN" dirty="0"/>
              <a:t>,</a:t>
            </a:r>
            <a:r>
              <a:rPr lang="zh-CN" altLang="en-US" dirty="0"/>
              <a:t>不仅对有关负责人提出了希望他们实现的结 果</a:t>
            </a:r>
            <a:r>
              <a:rPr lang="en-US" altLang="zh-CN" dirty="0"/>
              <a:t>,</a:t>
            </a:r>
            <a:r>
              <a:rPr lang="zh-CN" altLang="en-US" dirty="0"/>
              <a:t>也为他们得到这些成果而能够开支的费用规定了限度</a:t>
            </a:r>
            <a:r>
              <a:rPr lang="en-US" altLang="zh-CN" dirty="0"/>
              <a:t>,</a:t>
            </a:r>
            <a:r>
              <a:rPr lang="zh-CN" altLang="en-US" dirty="0"/>
              <a:t>这种规定可能使主管在活动中 精打细算</a:t>
            </a:r>
            <a:r>
              <a:rPr lang="en-US" altLang="zh-CN" dirty="0"/>
              <a:t>,</a:t>
            </a:r>
            <a:r>
              <a:rPr lang="zh-CN" altLang="en-US" dirty="0"/>
              <a:t>遵守不得超过支出预算的准则</a:t>
            </a:r>
            <a:r>
              <a:rPr lang="en-US" altLang="zh-CN" dirty="0"/>
              <a:t>,</a:t>
            </a:r>
            <a:r>
              <a:rPr lang="zh-CN" altLang="en-US" dirty="0"/>
              <a:t>而忽视了部门活动的本来目的</a:t>
            </a:r>
            <a:r>
              <a:rPr lang="en-US" altLang="zh-CN" dirty="0"/>
              <a:t>. </a:t>
            </a:r>
          </a:p>
          <a:p>
            <a:r>
              <a:rPr lang="en-US" altLang="zh-CN" dirty="0"/>
              <a:t>       ( </a:t>
            </a:r>
            <a:r>
              <a:rPr lang="zh-CN" altLang="en-US" dirty="0"/>
              <a:t>５</a:t>
            </a:r>
            <a:r>
              <a:rPr lang="en-US" altLang="zh-CN" dirty="0"/>
              <a:t>)</a:t>
            </a:r>
            <a:r>
              <a:rPr lang="zh-CN" altLang="en-US" dirty="0"/>
              <a:t>在编制费用预算时通常会参照上期已经发生的本项目费用</a:t>
            </a:r>
            <a:r>
              <a:rPr lang="en-US" altLang="zh-CN" dirty="0"/>
              <a:t>,</a:t>
            </a:r>
            <a:r>
              <a:rPr lang="zh-CN" altLang="en-US" dirty="0"/>
              <a:t>同时</a:t>
            </a:r>
            <a:r>
              <a:rPr lang="en-US" altLang="zh-CN" dirty="0"/>
              <a:t>,</a:t>
            </a:r>
            <a:r>
              <a:rPr lang="zh-CN" altLang="en-US" dirty="0"/>
              <a:t>在预算获得最 后批准的过程中</a:t>
            </a:r>
            <a:r>
              <a:rPr lang="en-US" altLang="zh-CN" dirty="0"/>
              <a:t>,</a:t>
            </a:r>
            <a:r>
              <a:rPr lang="zh-CN" altLang="en-US" dirty="0"/>
              <a:t>预算申请多半是要被削减的</a:t>
            </a:r>
            <a:r>
              <a:rPr lang="en-US" altLang="zh-CN" dirty="0"/>
              <a:t>.</a:t>
            </a:r>
            <a:r>
              <a:rPr lang="zh-CN" altLang="en-US" dirty="0"/>
              <a:t>因此</a:t>
            </a:r>
            <a:r>
              <a:rPr lang="en-US" altLang="zh-CN" dirty="0"/>
              <a:t>,</a:t>
            </a:r>
            <a:r>
              <a:rPr lang="zh-CN" altLang="en-US" dirty="0"/>
              <a:t>他们的费用预算申报数要多于其实 际需要数</a:t>
            </a:r>
            <a:r>
              <a:rPr lang="en-US" altLang="zh-CN" dirty="0"/>
              <a:t>,</a:t>
            </a:r>
            <a:r>
              <a:rPr lang="zh-CN" altLang="en-US" dirty="0"/>
              <a:t>特别是对于那些难以观察、量化的费用项目</a:t>
            </a:r>
            <a:r>
              <a:rPr lang="en-US" altLang="zh-CN" dirty="0"/>
              <a:t>,</a:t>
            </a:r>
            <a:r>
              <a:rPr lang="zh-CN" altLang="en-US" dirty="0"/>
              <a:t>更是如此</a:t>
            </a:r>
            <a:r>
              <a:rPr lang="en-US" altLang="zh-CN" dirty="0"/>
              <a:t>.</a:t>
            </a:r>
            <a:r>
              <a:rPr lang="zh-CN" altLang="en-US" dirty="0"/>
              <a:t>所以</a:t>
            </a:r>
            <a:r>
              <a:rPr lang="en-US" altLang="zh-CN" dirty="0"/>
              <a:t>,</a:t>
            </a:r>
            <a:r>
              <a:rPr lang="zh-CN" altLang="en-US" dirty="0"/>
              <a:t>费用预算总是 具有按先例递增的习惯</a:t>
            </a:r>
            <a:r>
              <a:rPr lang="en-US" altLang="zh-CN" dirty="0"/>
              <a:t>,</a:t>
            </a:r>
            <a:r>
              <a:rPr lang="zh-CN" altLang="en-US" dirty="0"/>
              <a:t>如果在预算编制的过程中</a:t>
            </a:r>
            <a:r>
              <a:rPr lang="en-US" altLang="zh-CN" dirty="0"/>
              <a:t>,</a:t>
            </a:r>
            <a:r>
              <a:rPr lang="zh-CN" altLang="en-US" dirty="0"/>
              <a:t>没有仔细地复查相应的标准和程序</a:t>
            </a:r>
            <a:r>
              <a:rPr lang="en-US" altLang="zh-CN" dirty="0"/>
              <a:t>, </a:t>
            </a:r>
            <a:r>
              <a:rPr lang="zh-CN" altLang="en-US" dirty="0"/>
              <a:t>预算可能成为低效的管理部门的 “保护伞”</a:t>
            </a:r>
            <a:r>
              <a:rPr lang="en-US" altLang="zh-CN" dirty="0"/>
              <a:t>.</a:t>
            </a:r>
            <a:endParaRPr lang="zh-CN" altLang="en-US" dirty="0"/>
          </a:p>
        </p:txBody>
      </p:sp>
    </p:spTree>
    <p:extLst>
      <p:ext uri="{BB962C8B-B14F-4D97-AF65-F5344CB8AC3E}">
        <p14:creationId xmlns:p14="http://schemas.microsoft.com/office/powerpoint/2010/main" val="639859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BD30579-E6A3-4477-AAFA-D0A0E267A84C}"/>
              </a:ext>
            </a:extLst>
          </p:cNvPr>
          <p:cNvSpPr>
            <a:spLocks noGrp="1"/>
          </p:cNvSpPr>
          <p:nvPr>
            <p:ph type="title"/>
          </p:nvPr>
        </p:nvSpPr>
        <p:spPr/>
        <p:txBody>
          <a:bodyPr/>
          <a:lstStyle/>
          <a:p>
            <a:r>
              <a:rPr lang="zh-CN" altLang="en-US" dirty="0"/>
              <a:t> 二、 生产过程控制</a:t>
            </a:r>
          </a:p>
        </p:txBody>
      </p:sp>
      <p:sp>
        <p:nvSpPr>
          <p:cNvPr id="3" name="内容占位符 2">
            <a:extLst>
              <a:ext uri="{FF2B5EF4-FFF2-40B4-BE49-F238E27FC236}">
                <a16:creationId xmlns="" xmlns:a16="http://schemas.microsoft.com/office/drawing/2014/main" id="{51EA907E-4E76-4620-836B-001011144127}"/>
              </a:ext>
            </a:extLst>
          </p:cNvPr>
          <p:cNvSpPr>
            <a:spLocks noGrp="1"/>
          </p:cNvSpPr>
          <p:nvPr>
            <p:ph idx="1"/>
          </p:nvPr>
        </p:nvSpPr>
        <p:spPr/>
        <p:txBody>
          <a:bodyPr>
            <a:normAutofit/>
          </a:bodyPr>
          <a:lstStyle/>
          <a:p>
            <a:r>
              <a:rPr lang="en-US" altLang="zh-CN" sz="2800" dirty="0"/>
              <a:t>(</a:t>
            </a:r>
            <a:r>
              <a:rPr lang="zh-CN" altLang="en-US" sz="2800" dirty="0"/>
              <a:t>一</a:t>
            </a:r>
            <a:r>
              <a:rPr lang="en-US" altLang="zh-CN" sz="2800" dirty="0"/>
              <a:t>)</a:t>
            </a:r>
            <a:r>
              <a:rPr lang="zh-CN" altLang="en-US" sz="2800" dirty="0"/>
              <a:t>对供应商的控制 </a:t>
            </a:r>
            <a:endParaRPr lang="en-US" altLang="zh-CN" sz="2800" dirty="0"/>
          </a:p>
          <a:p>
            <a:r>
              <a:rPr lang="zh-CN" altLang="en-US" dirty="0"/>
              <a:t>       目前比较流行的做法是在全球范围内选择供应商</a:t>
            </a:r>
            <a:r>
              <a:rPr lang="en-US" altLang="zh-CN" dirty="0"/>
              <a:t>,</a:t>
            </a:r>
            <a:r>
              <a:rPr lang="zh-CN" altLang="en-US" dirty="0"/>
              <a:t>原因是能够有保障地获 得高质量、低价格的原材料</a:t>
            </a:r>
            <a:r>
              <a:rPr lang="en-US" altLang="zh-CN" dirty="0"/>
              <a:t>,</a:t>
            </a:r>
            <a:r>
              <a:rPr lang="zh-CN" altLang="en-US" dirty="0"/>
              <a:t>同时可避免只选择少数几个供应商可能构成的威胁</a:t>
            </a:r>
            <a:r>
              <a:rPr lang="en-US" altLang="zh-CN" dirty="0"/>
              <a:t>.</a:t>
            </a:r>
            <a:r>
              <a:rPr lang="zh-CN" altLang="en-US" dirty="0"/>
              <a:t>大型公 司多采用这种方法</a:t>
            </a:r>
            <a:r>
              <a:rPr lang="en-US" altLang="zh-CN" dirty="0"/>
              <a:t>. </a:t>
            </a:r>
          </a:p>
          <a:p>
            <a:r>
              <a:rPr lang="zh-CN" altLang="en-US" dirty="0"/>
              <a:t>      还有一种控制供货商的方法是持有供货 商一部分或全部股份</a:t>
            </a:r>
            <a:r>
              <a:rPr lang="en-US" altLang="zh-CN" dirty="0"/>
              <a:t>,</a:t>
            </a:r>
            <a:r>
              <a:rPr lang="zh-CN" altLang="en-US" dirty="0"/>
              <a:t>或由本企业系统内部的某个子企业供货</a:t>
            </a:r>
            <a:r>
              <a:rPr lang="en-US" altLang="zh-CN" dirty="0"/>
              <a:t>.</a:t>
            </a:r>
            <a:r>
              <a:rPr lang="zh-CN" altLang="en-US" dirty="0"/>
              <a:t>这常常是跨国公司为了保 证货源而采用的做法</a:t>
            </a:r>
            <a:r>
              <a:rPr lang="en-US" altLang="zh-CN" dirty="0"/>
              <a:t>. </a:t>
            </a:r>
            <a:endParaRPr lang="zh-CN" altLang="en-US" dirty="0"/>
          </a:p>
        </p:txBody>
      </p:sp>
    </p:spTree>
    <p:extLst>
      <p:ext uri="{BB962C8B-B14F-4D97-AF65-F5344CB8AC3E}">
        <p14:creationId xmlns:p14="http://schemas.microsoft.com/office/powerpoint/2010/main" val="32110839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F4A311A-E82D-4DA7-BFCA-DBED253010BF}"/>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生产库存控制 </a:t>
            </a:r>
            <a:endParaRPr lang="en-US" altLang="zh-CN" sz="2800" dirty="0"/>
          </a:p>
          <a:p>
            <a:r>
              <a:rPr lang="zh-CN" altLang="en-US" dirty="0"/>
              <a:t>       对库存的控制主要是为了减少库存</a:t>
            </a:r>
            <a:r>
              <a:rPr lang="en-US" altLang="zh-CN" dirty="0"/>
              <a:t>,</a:t>
            </a:r>
            <a:r>
              <a:rPr lang="zh-CN" altLang="en-US" dirty="0"/>
              <a:t>降低各种占用</a:t>
            </a:r>
            <a:r>
              <a:rPr lang="en-US" altLang="zh-CN" dirty="0"/>
              <a:t>,</a:t>
            </a:r>
            <a:r>
              <a:rPr lang="zh-CN" altLang="en-US" dirty="0"/>
              <a:t>提高经济效益</a:t>
            </a:r>
            <a:r>
              <a:rPr lang="en-US" altLang="zh-CN" dirty="0"/>
              <a:t>.</a:t>
            </a:r>
            <a:r>
              <a:rPr lang="zh-CN" altLang="en-US" dirty="0"/>
              <a:t>管理人员使用经 济订货批量模型计算最优订购批量</a:t>
            </a:r>
            <a:r>
              <a:rPr lang="en-US" altLang="zh-CN" dirty="0"/>
              <a:t>,</a:t>
            </a:r>
            <a:r>
              <a:rPr lang="zh-CN" altLang="en-US" dirty="0"/>
              <a:t>使所有费用达到最小</a:t>
            </a:r>
            <a:r>
              <a:rPr lang="en-US" altLang="zh-CN" dirty="0"/>
              <a:t>.</a:t>
            </a:r>
            <a:r>
              <a:rPr lang="zh-CN" altLang="en-US" dirty="0"/>
              <a:t>这个模型考虑三种成本</a:t>
            </a:r>
            <a:r>
              <a:rPr lang="en-US" altLang="zh-CN" dirty="0"/>
              <a:t>:</a:t>
            </a:r>
            <a:r>
              <a:rPr lang="zh-CN" altLang="en-US" dirty="0"/>
              <a:t>一是 订购成本</a:t>
            </a:r>
            <a:r>
              <a:rPr lang="en-US" altLang="zh-CN" dirty="0"/>
              <a:t>,</a:t>
            </a:r>
            <a:r>
              <a:rPr lang="zh-CN" altLang="en-US" dirty="0"/>
              <a:t>即每次订货所需的费用</a:t>
            </a:r>
            <a:r>
              <a:rPr lang="en-US" altLang="zh-CN" dirty="0"/>
              <a:t>,</a:t>
            </a:r>
            <a:r>
              <a:rPr lang="zh-CN" altLang="en-US" dirty="0"/>
              <a:t>包括通信、文件处理、差旅、行政管理等费用</a:t>
            </a:r>
            <a:r>
              <a:rPr lang="en-US" altLang="zh-CN" dirty="0"/>
              <a:t>;</a:t>
            </a:r>
            <a:r>
              <a:rPr lang="zh-CN" altLang="en-US" dirty="0"/>
              <a:t>二是 保管成本</a:t>
            </a:r>
            <a:r>
              <a:rPr lang="en-US" altLang="zh-CN" dirty="0"/>
              <a:t>,</a:t>
            </a:r>
            <a:r>
              <a:rPr lang="zh-CN" altLang="en-US" dirty="0"/>
              <a:t>即储存原材料或零部件所需的费用</a:t>
            </a:r>
            <a:r>
              <a:rPr lang="en-US" altLang="zh-CN" dirty="0"/>
              <a:t>,</a:t>
            </a:r>
            <a:r>
              <a:rPr lang="zh-CN" altLang="en-US" dirty="0"/>
              <a:t>包括库存、利息、保险、折旧等费用</a:t>
            </a:r>
            <a:r>
              <a:rPr lang="en-US" altLang="zh-CN" dirty="0"/>
              <a:t>;</a:t>
            </a:r>
            <a:r>
              <a:rPr lang="zh-CN" altLang="en-US" dirty="0"/>
              <a:t>三 是总成本</a:t>
            </a:r>
            <a:r>
              <a:rPr lang="en-US" altLang="zh-CN" dirty="0"/>
              <a:t>,</a:t>
            </a:r>
            <a:r>
              <a:rPr lang="zh-CN" altLang="en-US" dirty="0"/>
              <a:t>即订购成本和保管成本之和</a:t>
            </a:r>
            <a:r>
              <a:rPr lang="en-US" altLang="zh-CN" dirty="0"/>
              <a:t>. </a:t>
            </a:r>
          </a:p>
          <a:p>
            <a:endParaRPr lang="zh-CN" altLang="en-US" dirty="0"/>
          </a:p>
        </p:txBody>
      </p:sp>
    </p:spTree>
    <p:extLst>
      <p:ext uri="{BB962C8B-B14F-4D97-AF65-F5344CB8AC3E}">
        <p14:creationId xmlns:p14="http://schemas.microsoft.com/office/powerpoint/2010/main" val="3626445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内容占位符 2">
            <a:extLst>
              <a:ext uri="{FF2B5EF4-FFF2-40B4-BE49-F238E27FC236}">
                <a16:creationId xmlns="" xmlns:a16="http://schemas.microsoft.com/office/drawing/2014/main" id="{D3397670-236F-47E0-9D39-1C9B12098F8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018"/>
          <a:stretch/>
        </p:blipFill>
        <p:spPr>
          <a:xfrm>
            <a:off x="2577403" y="636668"/>
            <a:ext cx="6104762" cy="3657607"/>
          </a:xfrm>
          <a:prstGeom prst="rect">
            <a:avLst/>
          </a:prstGeom>
        </p:spPr>
      </p:pic>
      <p:sp>
        <p:nvSpPr>
          <p:cNvPr id="4" name="矩形 3">
            <a:extLst>
              <a:ext uri="{FF2B5EF4-FFF2-40B4-BE49-F238E27FC236}">
                <a16:creationId xmlns="" xmlns:a16="http://schemas.microsoft.com/office/drawing/2014/main" id="{92A97EBA-BCA2-408F-8EE3-6C92947FA31D}"/>
              </a:ext>
            </a:extLst>
          </p:cNvPr>
          <p:cNvSpPr/>
          <p:nvPr/>
        </p:nvSpPr>
        <p:spPr>
          <a:xfrm>
            <a:off x="3599421" y="4294275"/>
            <a:ext cx="4060727" cy="461665"/>
          </a:xfrm>
          <a:prstGeom prst="rect">
            <a:avLst/>
          </a:prstGeom>
        </p:spPr>
        <p:txBody>
          <a:bodyPr wrap="none">
            <a:spAutoFit/>
          </a:bodyPr>
          <a:lstStyle/>
          <a:p>
            <a:r>
              <a:rPr lang="zh-CN" altLang="en-US" dirty="0">
                <a:solidFill>
                  <a:srgbClr val="0099CC"/>
                </a:solidFill>
                <a:latin typeface="+mj-ea"/>
                <a:ea typeface="+mj-ea"/>
              </a:rPr>
              <a:t>图８ ３　经济订购批量示意 </a:t>
            </a:r>
          </a:p>
        </p:txBody>
      </p:sp>
      <p:sp>
        <p:nvSpPr>
          <p:cNvPr id="5" name="矩形 4">
            <a:extLst>
              <a:ext uri="{FF2B5EF4-FFF2-40B4-BE49-F238E27FC236}">
                <a16:creationId xmlns="" xmlns:a16="http://schemas.microsoft.com/office/drawing/2014/main" id="{653066E5-E4BD-4C53-9802-55D9B39DA880}"/>
              </a:ext>
            </a:extLst>
          </p:cNvPr>
          <p:cNvSpPr/>
          <p:nvPr/>
        </p:nvSpPr>
        <p:spPr>
          <a:xfrm>
            <a:off x="1612230" y="4755940"/>
            <a:ext cx="9914021" cy="1323439"/>
          </a:xfrm>
          <a:prstGeom prst="rect">
            <a:avLst/>
          </a:prstGeom>
        </p:spPr>
        <p:txBody>
          <a:bodyPr wrap="square">
            <a:spAutoFit/>
          </a:bodyPr>
          <a:lstStyle/>
          <a:p>
            <a:r>
              <a:rPr lang="zh-CN" altLang="en-US" sz="2000" dirty="0">
                <a:latin typeface="+mj-ea"/>
                <a:ea typeface="+mj-ea"/>
              </a:rPr>
              <a:t>       假定企业在一定期间内总需求量为D ,每次订购所需的费用为O ,库存物品单价为P ,保管成本与全部库存物品价值之比为C ,则最优订购批量为 </a:t>
            </a:r>
            <a:endParaRPr lang="en-US" altLang="zh-CN" sz="2000" dirty="0">
              <a:latin typeface="+mj-ea"/>
              <a:ea typeface="+mj-ea"/>
            </a:endParaRPr>
          </a:p>
          <a:p>
            <a:r>
              <a:rPr lang="en-US" altLang="zh-CN" sz="2000" dirty="0">
                <a:latin typeface="+mj-ea"/>
                <a:ea typeface="+mj-ea"/>
              </a:rPr>
              <a:t>                   </a:t>
            </a:r>
            <a:r>
              <a:rPr lang="zh-CN" altLang="en-US" sz="2000" dirty="0">
                <a:latin typeface="+mj-ea"/>
                <a:ea typeface="+mj-ea"/>
              </a:rPr>
              <a:t> </a:t>
            </a:r>
          </a:p>
          <a:p>
            <a:endParaRPr lang="zh-CN" altLang="en-US" sz="2000" dirty="0">
              <a:latin typeface="+mj-ea"/>
              <a:ea typeface="+mj-ea"/>
            </a:endParaRPr>
          </a:p>
        </p:txBody>
      </p:sp>
      <p:pic>
        <p:nvPicPr>
          <p:cNvPr id="7" name="图片 6">
            <a:extLst>
              <a:ext uri="{FF2B5EF4-FFF2-40B4-BE49-F238E27FC236}">
                <a16:creationId xmlns="" xmlns:a16="http://schemas.microsoft.com/office/drawing/2014/main" id="{03F83EB2-ACA9-446E-BA3A-0FFF4860AB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3631" y="5582653"/>
            <a:ext cx="2883416" cy="761421"/>
          </a:xfrm>
          <a:prstGeom prst="rect">
            <a:avLst/>
          </a:prstGeom>
        </p:spPr>
      </p:pic>
    </p:spTree>
    <p:extLst>
      <p:ext uri="{BB962C8B-B14F-4D97-AF65-F5344CB8AC3E}">
        <p14:creationId xmlns:p14="http://schemas.microsoft.com/office/powerpoint/2010/main" val="23032476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F4B5A30-F703-4845-AA31-0F6EB534F100}"/>
              </a:ext>
            </a:extLst>
          </p:cNvPr>
          <p:cNvSpPr>
            <a:spLocks noGrp="1"/>
          </p:cNvSpPr>
          <p:nvPr>
            <p:ph idx="1"/>
          </p:nvPr>
        </p:nvSpPr>
        <p:spPr>
          <a:xfrm>
            <a:off x="1240211" y="469232"/>
            <a:ext cx="10298074" cy="6244389"/>
          </a:xfrm>
        </p:spPr>
        <p:txBody>
          <a:bodyPr>
            <a:normAutofit fontScale="92500"/>
          </a:bodyPr>
          <a:lstStyle/>
          <a:p>
            <a:r>
              <a:rPr lang="en-US" altLang="zh-CN" sz="2800" dirty="0"/>
              <a:t>(</a:t>
            </a:r>
            <a:r>
              <a:rPr lang="zh-CN" altLang="en-US" sz="2800" dirty="0"/>
              <a:t>三</a:t>
            </a:r>
            <a:r>
              <a:rPr lang="en-US" altLang="zh-CN" sz="2800" dirty="0"/>
              <a:t>)</a:t>
            </a:r>
            <a:r>
              <a:rPr lang="zh-CN" altLang="en-US" sz="2800" dirty="0"/>
              <a:t>全面质量控制 </a:t>
            </a:r>
            <a:endParaRPr lang="en-US" altLang="zh-CN" sz="2800" dirty="0"/>
          </a:p>
          <a:p>
            <a:r>
              <a:rPr lang="en-US" altLang="zh-CN" dirty="0"/>
              <a:t>      </a:t>
            </a:r>
            <a:r>
              <a:rPr lang="zh-CN" altLang="en-US" sz="2200" dirty="0"/>
              <a:t>全面质量管理 </a:t>
            </a:r>
            <a:r>
              <a:rPr lang="en-US" altLang="zh-CN" sz="2200" dirty="0"/>
              <a:t>( total quality  management, TQM)</a:t>
            </a:r>
            <a:r>
              <a:rPr lang="zh-CN" altLang="en-US" sz="2200" dirty="0"/>
              <a:t>于２０世纪６０年代初由美国著名专 家费根堡姆 </a:t>
            </a:r>
            <a:r>
              <a:rPr lang="en-US" altLang="zh-CN" sz="2200" dirty="0"/>
              <a:t>( Feigen </a:t>
            </a:r>
            <a:r>
              <a:rPr lang="en-US" altLang="zh-CN" sz="2200" dirty="0" err="1"/>
              <a:t>baum</a:t>
            </a:r>
            <a:r>
              <a:rPr lang="en-US" altLang="zh-CN" sz="2200" dirty="0"/>
              <a:t>)</a:t>
            </a:r>
            <a:r>
              <a:rPr lang="zh-CN" altLang="en-US" sz="2200" dirty="0"/>
              <a:t>提出</a:t>
            </a:r>
            <a:r>
              <a:rPr lang="en-US" altLang="zh-CN" sz="2200" dirty="0"/>
              <a:t>.</a:t>
            </a:r>
            <a:r>
              <a:rPr lang="zh-CN" altLang="en-US" sz="2200" dirty="0"/>
              <a:t>全面质量管理就是一个组织以质量为中心</a:t>
            </a:r>
            <a:r>
              <a:rPr lang="en-US" altLang="zh-CN" sz="2200" dirty="0"/>
              <a:t>,</a:t>
            </a:r>
            <a:r>
              <a:rPr lang="zh-CN" altLang="en-US" sz="2200" dirty="0"/>
              <a:t>以本组织全 体成员参与为基础</a:t>
            </a:r>
            <a:r>
              <a:rPr lang="en-US" altLang="zh-CN" sz="2200" dirty="0"/>
              <a:t>,</a:t>
            </a:r>
            <a:r>
              <a:rPr lang="zh-CN" altLang="en-US" sz="2200" dirty="0"/>
              <a:t>目的在于通过让顾客满意和本组织所有成员及社会受益而达到长期成 功的管理途径</a:t>
            </a:r>
            <a:r>
              <a:rPr lang="en-US" altLang="zh-CN" sz="2200" dirty="0"/>
              <a:t>,</a:t>
            </a:r>
            <a:r>
              <a:rPr lang="zh-CN" altLang="en-US" sz="2200" dirty="0"/>
              <a:t>其基本内容是 “三全”</a:t>
            </a:r>
            <a:r>
              <a:rPr lang="en-US" altLang="zh-CN" sz="2200" dirty="0"/>
              <a:t>,</a:t>
            </a:r>
            <a:r>
              <a:rPr lang="zh-CN" altLang="en-US" sz="2200" dirty="0"/>
              <a:t>即对全面质量的管理、对全过程的管理、由全体 人员参与的管理</a:t>
            </a:r>
            <a:r>
              <a:rPr lang="en-US" altLang="zh-CN" sz="2200" dirty="0"/>
              <a:t>.</a:t>
            </a:r>
            <a:r>
              <a:rPr lang="zh-CN" altLang="en-US" sz="2200" dirty="0"/>
              <a:t>全面质量管理由结构、技术、人员和变革推动者四个要素组成</a:t>
            </a:r>
            <a:endParaRPr lang="en-US" altLang="zh-CN" sz="2200" dirty="0"/>
          </a:p>
          <a:p>
            <a:r>
              <a:rPr lang="zh-CN" altLang="en-US" sz="2200" dirty="0"/>
              <a:t>全面质量管理的基本工作方法是</a:t>
            </a:r>
            <a:r>
              <a:rPr lang="en-US" altLang="zh-CN" sz="2200" dirty="0"/>
              <a:t>PDCA</a:t>
            </a:r>
            <a:r>
              <a:rPr lang="zh-CN" altLang="en-US" sz="2200" dirty="0"/>
              <a:t>循环</a:t>
            </a:r>
            <a:r>
              <a:rPr lang="en-US" altLang="zh-CN" sz="2200" dirty="0"/>
              <a:t>,</a:t>
            </a:r>
            <a:r>
              <a:rPr lang="zh-CN" altLang="en-US" sz="2200" dirty="0"/>
              <a:t>亦称戴明循环</a:t>
            </a:r>
            <a:r>
              <a:rPr lang="en-US" altLang="zh-CN" sz="2200" dirty="0"/>
              <a:t>,</a:t>
            </a:r>
            <a:r>
              <a:rPr lang="zh-CN" altLang="en-US" sz="2200" dirty="0"/>
              <a:t>它把质量管理全过程划 分为四个阶段</a:t>
            </a:r>
            <a:r>
              <a:rPr lang="en-US" altLang="zh-CN" sz="2200" dirty="0"/>
              <a:t>:</a:t>
            </a:r>
          </a:p>
          <a:p>
            <a:r>
              <a:rPr lang="zh-CN" altLang="en-US" sz="2200" dirty="0"/>
              <a:t>      第一阶段称为计划 </a:t>
            </a:r>
            <a:r>
              <a:rPr lang="en-US" altLang="zh-CN" sz="2200" dirty="0"/>
              <a:t>( plan)</a:t>
            </a:r>
            <a:r>
              <a:rPr lang="zh-CN" altLang="en-US" sz="2200" dirty="0"/>
              <a:t>阶段</a:t>
            </a:r>
            <a:r>
              <a:rPr lang="en-US" altLang="zh-CN" sz="2200" dirty="0"/>
              <a:t>,</a:t>
            </a:r>
            <a:r>
              <a:rPr lang="zh-CN" altLang="en-US" sz="2200" dirty="0"/>
              <a:t> </a:t>
            </a:r>
            <a:endParaRPr lang="en-US" altLang="zh-CN" sz="2200" dirty="0"/>
          </a:p>
          <a:p>
            <a:r>
              <a:rPr lang="zh-CN" altLang="en-US" sz="2200" dirty="0"/>
              <a:t>      第二阶段为执行 </a:t>
            </a:r>
            <a:r>
              <a:rPr lang="en-US" altLang="zh-CN" sz="2200" dirty="0"/>
              <a:t>( do)</a:t>
            </a:r>
            <a:r>
              <a:rPr lang="zh-CN" altLang="en-US" sz="2200" dirty="0"/>
              <a:t>阶段</a:t>
            </a:r>
            <a:r>
              <a:rPr lang="en-US" altLang="zh-CN" sz="2200" dirty="0"/>
              <a:t>,</a:t>
            </a:r>
            <a:r>
              <a:rPr lang="zh-CN" altLang="en-US" sz="2200" dirty="0"/>
              <a:t> </a:t>
            </a:r>
            <a:endParaRPr lang="en-US" altLang="zh-CN" sz="2200" dirty="0"/>
          </a:p>
          <a:p>
            <a:r>
              <a:rPr lang="zh-CN" altLang="en-US" sz="2200" dirty="0"/>
              <a:t>      第三阶段为检查 </a:t>
            </a:r>
            <a:r>
              <a:rPr lang="en-US" altLang="zh-CN" sz="2200" dirty="0"/>
              <a:t>( check)</a:t>
            </a:r>
            <a:r>
              <a:rPr lang="zh-CN" altLang="en-US" sz="2200" dirty="0"/>
              <a:t>阶段</a:t>
            </a:r>
            <a:r>
              <a:rPr lang="en-US" altLang="zh-CN" sz="2200" dirty="0"/>
              <a:t>,</a:t>
            </a:r>
            <a:r>
              <a:rPr lang="zh-CN" altLang="en-US" sz="2200" dirty="0"/>
              <a:t> </a:t>
            </a:r>
            <a:endParaRPr lang="en-US" altLang="zh-CN" sz="2200" dirty="0"/>
          </a:p>
          <a:p>
            <a:r>
              <a:rPr lang="zh-CN" altLang="en-US" sz="2200" dirty="0"/>
              <a:t>      第四阶段为处置或改进 </a:t>
            </a:r>
            <a:r>
              <a:rPr lang="en-US" altLang="zh-CN" sz="2200" dirty="0"/>
              <a:t>( action)</a:t>
            </a:r>
            <a:r>
              <a:rPr lang="zh-CN" altLang="en-US" sz="2200" dirty="0"/>
              <a:t>阶段</a:t>
            </a:r>
            <a:r>
              <a:rPr lang="en-US" altLang="zh-CN" sz="2200" dirty="0"/>
              <a:t>,</a:t>
            </a:r>
          </a:p>
          <a:p>
            <a:r>
              <a:rPr lang="zh-CN" altLang="en-US" sz="2200" dirty="0"/>
              <a:t>四个阶段循环往复</a:t>
            </a:r>
            <a:r>
              <a:rPr lang="en-US" altLang="zh-CN" sz="2200" dirty="0"/>
              <a:t>,</a:t>
            </a:r>
            <a:r>
              <a:rPr lang="zh-CN" altLang="en-US" sz="2200" dirty="0"/>
              <a:t>没有终点</a:t>
            </a:r>
            <a:r>
              <a:rPr lang="en-US" altLang="zh-CN" sz="2200" dirty="0"/>
              <a:t>,</a:t>
            </a:r>
            <a:r>
              <a:rPr lang="zh-CN" altLang="en-US" sz="2200" dirty="0"/>
              <a:t>只有起点</a:t>
            </a:r>
            <a:r>
              <a:rPr lang="en-US" altLang="zh-CN" sz="2200" dirty="0"/>
              <a:t>.</a:t>
            </a:r>
            <a:r>
              <a:rPr lang="zh-CN" altLang="en-US" sz="2200" dirty="0"/>
              <a:t>通过</a:t>
            </a:r>
            <a:r>
              <a:rPr lang="en-US" altLang="zh-CN" sz="2200" dirty="0"/>
              <a:t>PDCA</a:t>
            </a:r>
            <a:r>
              <a:rPr lang="zh-CN" altLang="en-US" sz="2200" dirty="0"/>
              <a:t>循环</a:t>
            </a:r>
            <a:r>
              <a:rPr lang="en-US" altLang="zh-CN" sz="2200" dirty="0"/>
              <a:t>,</a:t>
            </a:r>
            <a:r>
              <a:rPr lang="zh-CN" altLang="en-US" sz="2200" dirty="0"/>
              <a:t>使产 品、服务或工作质量呈阶梯上升</a:t>
            </a:r>
            <a:r>
              <a:rPr lang="en-US" altLang="zh-CN" dirty="0"/>
              <a:t>. </a:t>
            </a:r>
            <a:endParaRPr lang="zh-CN" altLang="en-US" dirty="0"/>
          </a:p>
        </p:txBody>
      </p:sp>
    </p:spTree>
    <p:extLst>
      <p:ext uri="{BB962C8B-B14F-4D97-AF65-F5344CB8AC3E}">
        <p14:creationId xmlns:p14="http://schemas.microsoft.com/office/powerpoint/2010/main" val="39400951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E4F3FB7-F2B9-4C1B-B1A0-E470E1979492}"/>
              </a:ext>
            </a:extLst>
          </p:cNvPr>
          <p:cNvSpPr>
            <a:spLocks noGrp="1"/>
          </p:cNvSpPr>
          <p:nvPr>
            <p:ph type="title"/>
          </p:nvPr>
        </p:nvSpPr>
        <p:spPr/>
        <p:txBody>
          <a:bodyPr>
            <a:normAutofit/>
          </a:bodyPr>
          <a:lstStyle/>
          <a:p>
            <a:r>
              <a:rPr lang="zh-CN" altLang="en-US" dirty="0"/>
              <a:t>三、 供应链管理　</a:t>
            </a:r>
          </a:p>
        </p:txBody>
      </p:sp>
      <p:sp>
        <p:nvSpPr>
          <p:cNvPr id="3" name="内容占位符 2">
            <a:extLst>
              <a:ext uri="{FF2B5EF4-FFF2-40B4-BE49-F238E27FC236}">
                <a16:creationId xmlns="" xmlns:a16="http://schemas.microsoft.com/office/drawing/2014/main" id="{8374ACF3-8D6F-4FCB-96DC-84A70A1A6C57}"/>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供应链管理的内涵 </a:t>
            </a:r>
            <a:endParaRPr lang="en-US" altLang="zh-CN" sz="2800" dirty="0"/>
          </a:p>
          <a:p>
            <a:r>
              <a:rPr lang="zh-CN" altLang="en-US" dirty="0"/>
              <a:t>       供应链是用整合的思想来满足所有客户的需求</a:t>
            </a:r>
            <a:r>
              <a:rPr lang="en-US" altLang="zh-CN" dirty="0"/>
              <a:t>,</a:t>
            </a:r>
            <a:r>
              <a:rPr lang="zh-CN" altLang="en-US" dirty="0"/>
              <a:t>这些活动包括商品的流动、原材料到 产品的转换</a:t>
            </a:r>
            <a:r>
              <a:rPr lang="en-US" altLang="zh-CN" dirty="0"/>
              <a:t>,</a:t>
            </a:r>
            <a:r>
              <a:rPr lang="zh-CN" altLang="en-US" dirty="0"/>
              <a:t>以及产品到最终用户的转换</a:t>
            </a:r>
            <a:r>
              <a:rPr lang="en-US" altLang="zh-CN" dirty="0"/>
              <a:t>.</a:t>
            </a:r>
            <a:r>
              <a:rPr lang="zh-CN" altLang="en-US" dirty="0"/>
              <a:t>供应链管理 </a:t>
            </a:r>
            <a:r>
              <a:rPr lang="en-US" altLang="zh-CN" dirty="0"/>
              <a:t>( supply chain management, SCM)</a:t>
            </a:r>
            <a:r>
              <a:rPr lang="zh-CN" altLang="en-US" dirty="0"/>
              <a:t>是在满足一定客户服务水平的条件下</a:t>
            </a:r>
            <a:r>
              <a:rPr lang="en-US" altLang="zh-CN" dirty="0"/>
              <a:t>,</a:t>
            </a:r>
            <a:r>
              <a:rPr lang="zh-CN" altLang="en-US" dirty="0"/>
              <a:t>为了使整个供应链系统成本达到最小而把供 应商、制造商、仓库、配送中心和渠道商等有效地组织在一起来进行的产品制造、转运、 分销及销售的管理方法</a:t>
            </a:r>
            <a:r>
              <a:rPr lang="en-US" altLang="zh-CN" dirty="0"/>
              <a:t>.</a:t>
            </a:r>
            <a:r>
              <a:rPr lang="zh-CN" altLang="en-US" dirty="0"/>
              <a:t>供应链管理包括计划、采购、制造、配送、退货五大基本内容</a:t>
            </a:r>
            <a:r>
              <a:rPr lang="en-US" altLang="zh-CN" dirty="0"/>
              <a:t>. </a:t>
            </a:r>
            <a:endParaRPr lang="zh-CN" altLang="en-US" dirty="0"/>
          </a:p>
        </p:txBody>
      </p:sp>
    </p:spTree>
    <p:extLst>
      <p:ext uri="{BB962C8B-B14F-4D97-AF65-F5344CB8AC3E}">
        <p14:creationId xmlns:p14="http://schemas.microsoft.com/office/powerpoint/2010/main" val="4231528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3D76D33-C5F9-4525-8831-4810064A80D5}"/>
              </a:ext>
            </a:extLst>
          </p:cNvPr>
          <p:cNvSpPr>
            <a:spLocks noGrp="1"/>
          </p:cNvSpPr>
          <p:nvPr>
            <p:ph type="title"/>
          </p:nvPr>
        </p:nvSpPr>
        <p:spPr>
          <a:xfrm>
            <a:off x="1310143" y="598984"/>
            <a:ext cx="10091289" cy="796011"/>
          </a:xfrm>
        </p:spPr>
        <p:txBody>
          <a:bodyPr/>
          <a:lstStyle/>
          <a:p>
            <a:r>
              <a:rPr lang="zh-CN" altLang="en-US" dirty="0"/>
              <a:t>第一节　控制工作的一般问题</a:t>
            </a:r>
          </a:p>
        </p:txBody>
      </p:sp>
      <p:sp>
        <p:nvSpPr>
          <p:cNvPr id="3" name="内容占位符 2">
            <a:extLst>
              <a:ext uri="{FF2B5EF4-FFF2-40B4-BE49-F238E27FC236}">
                <a16:creationId xmlns="" xmlns:a16="http://schemas.microsoft.com/office/drawing/2014/main" id="{08CBE357-07FF-42D7-B5F1-EA2C75E481AD}"/>
              </a:ext>
            </a:extLst>
          </p:cNvPr>
          <p:cNvSpPr>
            <a:spLocks noGrp="1"/>
          </p:cNvSpPr>
          <p:nvPr>
            <p:ph idx="1"/>
          </p:nvPr>
        </p:nvSpPr>
        <p:spPr>
          <a:xfrm>
            <a:off x="1310144" y="1334833"/>
            <a:ext cx="10240172" cy="5475035"/>
          </a:xfrm>
        </p:spPr>
        <p:txBody>
          <a:bodyPr>
            <a:normAutofit lnSpcReduction="10000"/>
          </a:bodyPr>
          <a:lstStyle/>
          <a:p>
            <a:r>
              <a:rPr lang="zh-CN" altLang="en-US" dirty="0">
                <a:solidFill>
                  <a:srgbClr val="0099CC"/>
                </a:solidFill>
              </a:rPr>
              <a:t>一、 控制的内涵</a:t>
            </a:r>
            <a:r>
              <a:rPr lang="zh-CN" altLang="en-US" dirty="0"/>
              <a:t>　    </a:t>
            </a:r>
            <a:endParaRPr lang="en-US" altLang="zh-CN" sz="2000" dirty="0"/>
          </a:p>
          <a:p>
            <a:r>
              <a:rPr lang="zh-CN" altLang="en-US" sz="2000" dirty="0"/>
              <a:t>       现代管理理论对控制有非常明确的定义</a:t>
            </a:r>
            <a:r>
              <a:rPr lang="en-US" altLang="zh-CN" sz="2000" dirty="0"/>
              <a:t>.</a:t>
            </a:r>
            <a:r>
              <a:rPr lang="zh-CN" altLang="en-US" sz="2000" dirty="0"/>
              <a:t>控制是指根据计划与任务的要求考虑环境的 变化</a:t>
            </a:r>
            <a:r>
              <a:rPr lang="en-US" altLang="zh-CN" sz="2000" dirty="0"/>
              <a:t>,</a:t>
            </a:r>
            <a:r>
              <a:rPr lang="zh-CN" altLang="en-US" sz="2000" dirty="0"/>
              <a:t>通过调整管理的各项措施和方法</a:t>
            </a:r>
            <a:r>
              <a:rPr lang="en-US" altLang="zh-CN" sz="2000" dirty="0"/>
              <a:t>,</a:t>
            </a:r>
            <a:r>
              <a:rPr lang="zh-CN" altLang="en-US" sz="2000" dirty="0"/>
              <a:t>以保证管理目标实现的各种措施的综合</a:t>
            </a:r>
            <a:r>
              <a:rPr lang="en-US" altLang="zh-CN" sz="2000" dirty="0"/>
              <a:t>.</a:t>
            </a:r>
            <a:r>
              <a:rPr lang="zh-CN" altLang="en-US" sz="2000" dirty="0"/>
              <a:t>我们可 以从以下六个方面理解控制的内涵</a:t>
            </a:r>
            <a:r>
              <a:rPr lang="en-US" altLang="zh-CN" sz="2000" dirty="0"/>
              <a:t>.</a:t>
            </a:r>
          </a:p>
          <a:p>
            <a:r>
              <a:rPr lang="en-US" altLang="zh-CN" sz="2000" dirty="0"/>
              <a:t>       ( </a:t>
            </a:r>
            <a:r>
              <a:rPr lang="zh-CN" altLang="en-US" sz="2000" dirty="0"/>
              <a:t>１</a:t>
            </a:r>
            <a:r>
              <a:rPr lang="en-US" altLang="zh-CN" sz="2000" dirty="0"/>
              <a:t>)</a:t>
            </a:r>
            <a:r>
              <a:rPr lang="zh-CN" altLang="en-US" sz="2000" dirty="0"/>
              <a:t>控制是发现偏差与分析偏差原因的过程</a:t>
            </a:r>
            <a:r>
              <a:rPr lang="en-US" altLang="zh-CN" sz="2000" dirty="0"/>
              <a:t>. </a:t>
            </a:r>
          </a:p>
          <a:p>
            <a:r>
              <a:rPr lang="en-US" altLang="zh-CN" sz="2000" dirty="0"/>
              <a:t>       ( </a:t>
            </a:r>
            <a:r>
              <a:rPr lang="zh-CN" altLang="en-US" sz="2000" dirty="0"/>
              <a:t>２</a:t>
            </a:r>
            <a:r>
              <a:rPr lang="en-US" altLang="zh-CN" sz="2000" dirty="0"/>
              <a:t>)</a:t>
            </a:r>
            <a:r>
              <a:rPr lang="zh-CN" altLang="en-US" sz="2000" dirty="0"/>
              <a:t>控制是一个纠偏的过程</a:t>
            </a:r>
            <a:r>
              <a:rPr lang="en-US" altLang="zh-CN" sz="2000" dirty="0"/>
              <a:t>. </a:t>
            </a:r>
          </a:p>
          <a:p>
            <a:r>
              <a:rPr lang="en-US" altLang="zh-CN" sz="2000" dirty="0"/>
              <a:t>       ( </a:t>
            </a:r>
            <a:r>
              <a:rPr lang="zh-CN" altLang="en-US" sz="2000" dirty="0"/>
              <a:t>３</a:t>
            </a:r>
            <a:r>
              <a:rPr lang="en-US" altLang="zh-CN" sz="2000" dirty="0"/>
              <a:t>)</a:t>
            </a:r>
            <a:r>
              <a:rPr lang="zh-CN" altLang="en-US" sz="2000" dirty="0"/>
              <a:t>科学合理的控制标准是目标完成的保证</a:t>
            </a:r>
            <a:r>
              <a:rPr lang="en-US" altLang="zh-CN" sz="2000" dirty="0"/>
              <a:t>.</a:t>
            </a:r>
          </a:p>
          <a:p>
            <a:r>
              <a:rPr lang="en-US" altLang="zh-CN" sz="2000" dirty="0"/>
              <a:t>       ( </a:t>
            </a:r>
            <a:r>
              <a:rPr lang="zh-CN" altLang="en-US" sz="2000" dirty="0"/>
              <a:t>４</a:t>
            </a:r>
            <a:r>
              <a:rPr lang="en-US" altLang="zh-CN" sz="2000" dirty="0"/>
              <a:t>)</a:t>
            </a:r>
            <a:r>
              <a:rPr lang="zh-CN" altLang="en-US" sz="2000" dirty="0"/>
              <a:t>保证控制的有效性</a:t>
            </a:r>
            <a:r>
              <a:rPr lang="en-US" altLang="zh-CN" sz="2000" dirty="0"/>
              <a:t>. </a:t>
            </a:r>
          </a:p>
          <a:p>
            <a:r>
              <a:rPr lang="en-US" altLang="zh-CN" sz="2000" dirty="0"/>
              <a:t>       ( </a:t>
            </a:r>
            <a:r>
              <a:rPr lang="zh-CN" altLang="en-US" sz="2000" dirty="0"/>
              <a:t>５</a:t>
            </a:r>
            <a:r>
              <a:rPr lang="en-US" altLang="zh-CN" sz="2000" dirty="0"/>
              <a:t>)</a:t>
            </a:r>
            <a:r>
              <a:rPr lang="zh-CN" altLang="en-US" sz="2000" dirty="0"/>
              <a:t>控制过程要与环境变化保持匹配性</a:t>
            </a:r>
            <a:r>
              <a:rPr lang="en-US" altLang="zh-CN" sz="2000" dirty="0"/>
              <a:t>. </a:t>
            </a:r>
          </a:p>
          <a:p>
            <a:r>
              <a:rPr lang="en-US" altLang="zh-CN" sz="2000" dirty="0"/>
              <a:t>       ( </a:t>
            </a:r>
            <a:r>
              <a:rPr lang="zh-CN" altLang="en-US" sz="2000" dirty="0"/>
              <a:t>６</a:t>
            </a:r>
            <a:r>
              <a:rPr lang="en-US" altLang="zh-CN" sz="2000" dirty="0"/>
              <a:t>)</a:t>
            </a:r>
            <a:r>
              <a:rPr lang="zh-CN" altLang="en-US" sz="2000" dirty="0"/>
              <a:t>准确有力的纠偏措施是控制目标完成的保证</a:t>
            </a:r>
            <a:r>
              <a:rPr lang="en-US" altLang="zh-CN" sz="2000" dirty="0"/>
              <a:t>. </a:t>
            </a:r>
          </a:p>
          <a:p>
            <a:r>
              <a:rPr lang="zh-CN" altLang="en-US" sz="2000" dirty="0"/>
              <a:t>       在具体运用控制工作原理工作时</a:t>
            </a:r>
            <a:r>
              <a:rPr lang="en-US" altLang="zh-CN" sz="2000" dirty="0"/>
              <a:t>,</a:t>
            </a:r>
            <a:r>
              <a:rPr lang="zh-CN" altLang="en-US" sz="2000" dirty="0"/>
              <a:t>控制工作表现出目的性、系统性、及时性和经济性 等特征</a:t>
            </a:r>
            <a:r>
              <a:rPr lang="en-US" altLang="zh-CN" sz="2000" dirty="0"/>
              <a:t>.</a:t>
            </a:r>
          </a:p>
          <a:p>
            <a:endParaRPr lang="zh-CN" altLang="en-US" dirty="0"/>
          </a:p>
        </p:txBody>
      </p:sp>
    </p:spTree>
    <p:extLst>
      <p:ext uri="{BB962C8B-B14F-4D97-AF65-F5344CB8AC3E}">
        <p14:creationId xmlns:p14="http://schemas.microsoft.com/office/powerpoint/2010/main" val="34756197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8F959ADF-09B1-4D87-8120-AFFBF9FC0D53}"/>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供应链管理的策略 </a:t>
            </a:r>
            <a:endParaRPr lang="en-US" altLang="zh-CN" sz="2800" dirty="0"/>
          </a:p>
          <a:p>
            <a:r>
              <a:rPr lang="en-US" altLang="zh-CN" dirty="0"/>
              <a:t>      </a:t>
            </a:r>
            <a:r>
              <a:rPr lang="zh-CN" altLang="en-US" dirty="0"/>
              <a:t>２０世纪８０年代以来</a:t>
            </a:r>
            <a:r>
              <a:rPr lang="en-US" altLang="zh-CN" dirty="0"/>
              <a:t>,</a:t>
            </a:r>
            <a:r>
              <a:rPr lang="zh-CN" altLang="en-US" dirty="0"/>
              <a:t>随着信息技术和通信技术的发展</a:t>
            </a:r>
            <a:r>
              <a:rPr lang="en-US" altLang="zh-CN" dirty="0"/>
              <a:t>,</a:t>
            </a:r>
            <a:r>
              <a:rPr lang="zh-CN" altLang="en-US" dirty="0"/>
              <a:t>以及人们对供应链管理战略 理解的深入</a:t>
            </a:r>
            <a:r>
              <a:rPr lang="en-US" altLang="zh-CN" dirty="0"/>
              <a:t>,</a:t>
            </a:r>
            <a:r>
              <a:rPr lang="zh-CN" altLang="en-US" dirty="0"/>
              <a:t>伴随着全球化市场的形成</a:t>
            </a:r>
            <a:r>
              <a:rPr lang="en-US" altLang="zh-CN" dirty="0"/>
              <a:t>,</a:t>
            </a:r>
            <a:r>
              <a:rPr lang="zh-CN" altLang="en-US" dirty="0"/>
              <a:t>供应链管理受到前所未有的重视</a:t>
            </a:r>
            <a:r>
              <a:rPr lang="en-US" altLang="zh-CN" dirty="0"/>
              <a:t>,</a:t>
            </a:r>
            <a:r>
              <a:rPr lang="zh-CN" altLang="en-US" dirty="0"/>
              <a:t>新的供应链管 理策略不断出现</a:t>
            </a:r>
            <a:r>
              <a:rPr lang="en-US" altLang="zh-CN" dirty="0"/>
              <a:t>,</a:t>
            </a:r>
            <a:r>
              <a:rPr lang="zh-CN" altLang="en-US" dirty="0"/>
              <a:t>其中快速反应与有效客户反应便是两种常见策略</a:t>
            </a:r>
            <a:r>
              <a:rPr lang="en-US" altLang="zh-CN" dirty="0"/>
              <a:t>,</a:t>
            </a:r>
            <a:r>
              <a:rPr lang="zh-CN" altLang="en-US" dirty="0"/>
              <a:t>它们在供应链内部整 合的基础上</a:t>
            </a:r>
            <a:r>
              <a:rPr lang="en-US" altLang="zh-CN" dirty="0"/>
              <a:t>,</a:t>
            </a:r>
            <a:r>
              <a:rPr lang="zh-CN" altLang="en-US" dirty="0"/>
              <a:t>通过信息技术和改善合作伙伴关系重组供应链流程</a:t>
            </a:r>
            <a:r>
              <a:rPr lang="en-US" altLang="zh-CN" dirty="0"/>
              <a:t>,</a:t>
            </a:r>
            <a:r>
              <a:rPr lang="zh-CN" altLang="en-US" dirty="0"/>
              <a:t>使订货提前期和成本极 小化</a:t>
            </a:r>
            <a:r>
              <a:rPr lang="en-US" altLang="zh-CN" dirty="0"/>
              <a:t>,</a:t>
            </a:r>
            <a:r>
              <a:rPr lang="zh-CN" altLang="en-US" dirty="0"/>
              <a:t>进入针对外部环境的变化而不断实施供应链流程再造的阶段</a:t>
            </a:r>
            <a:r>
              <a:rPr lang="en-US" altLang="zh-CN" dirty="0"/>
              <a:t>,</a:t>
            </a:r>
            <a:r>
              <a:rPr lang="zh-CN" altLang="en-US" dirty="0"/>
              <a:t>进而发展到整个企业 供应链网络的集成</a:t>
            </a:r>
            <a:r>
              <a:rPr lang="en-US" altLang="zh-CN" dirty="0"/>
              <a:t>. </a:t>
            </a:r>
          </a:p>
        </p:txBody>
      </p:sp>
    </p:spTree>
    <p:extLst>
      <p:ext uri="{BB962C8B-B14F-4D97-AF65-F5344CB8AC3E}">
        <p14:creationId xmlns:p14="http://schemas.microsoft.com/office/powerpoint/2010/main" val="20084734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759CAE2-3374-43B8-BA0B-55852C0D4EFA}"/>
              </a:ext>
            </a:extLst>
          </p:cNvPr>
          <p:cNvSpPr>
            <a:spLocks noGrp="1"/>
          </p:cNvSpPr>
          <p:nvPr>
            <p:ph idx="1"/>
          </p:nvPr>
        </p:nvSpPr>
        <p:spPr/>
        <p:txBody>
          <a:bodyPr>
            <a:normAutofit/>
          </a:bodyPr>
          <a:lstStyle/>
          <a:p>
            <a:r>
              <a:rPr lang="zh-CN" altLang="en-US" sz="2400" b="1" dirty="0"/>
              <a:t>１快速反应 </a:t>
            </a:r>
            <a:endParaRPr lang="en-US" altLang="zh-CN" sz="2400" b="1" dirty="0"/>
          </a:p>
          <a:p>
            <a:r>
              <a:rPr lang="zh-CN" altLang="en-US" dirty="0"/>
              <a:t>        快速反应是美国</a:t>
            </a:r>
            <a:r>
              <a:rPr lang="zh-CN" altLang="en-US" dirty="0" smtClean="0"/>
              <a:t>纺织</a:t>
            </a:r>
            <a:r>
              <a:rPr lang="zh-CN" altLang="en-US" dirty="0"/>
              <a:t>与服装行业发展起来的一种供应链管理策略</a:t>
            </a:r>
            <a:r>
              <a:rPr lang="en-US" altLang="zh-CN" dirty="0"/>
              <a:t>,</a:t>
            </a:r>
            <a:r>
              <a:rPr lang="zh-CN" altLang="en-US" dirty="0"/>
              <a:t>它是为了实现共同的目标</a:t>
            </a:r>
            <a:r>
              <a:rPr lang="en-US" altLang="zh-CN" dirty="0"/>
              <a:t>,</a:t>
            </a:r>
            <a:r>
              <a:rPr lang="zh-CN" altLang="en-US" dirty="0"/>
              <a:t>零售商、</a:t>
            </a:r>
            <a:r>
              <a:rPr lang="zh-CN" altLang="en-US" dirty="0" smtClean="0"/>
              <a:t>制造商</a:t>
            </a:r>
            <a:r>
              <a:rPr lang="zh-CN" altLang="en-US" dirty="0"/>
              <a:t>和供应商之间相互配合</a:t>
            </a:r>
            <a:r>
              <a:rPr lang="en-US" altLang="zh-CN" dirty="0"/>
              <a:t>,</a:t>
            </a:r>
            <a:r>
              <a:rPr lang="zh-CN" altLang="en-US" dirty="0"/>
              <a:t>以最快的方式、在适当的时间与地点为消费者提供适当的产品和服务</a:t>
            </a:r>
            <a:r>
              <a:rPr lang="en-US" altLang="zh-CN" dirty="0"/>
              <a:t>,</a:t>
            </a:r>
            <a:r>
              <a:rPr lang="zh-CN" altLang="en-US" dirty="0"/>
              <a:t>即以最快的速度最好地满足消费者需要</a:t>
            </a:r>
            <a:r>
              <a:rPr lang="en-US" altLang="zh-CN" dirty="0"/>
              <a:t>.</a:t>
            </a:r>
          </a:p>
          <a:p>
            <a:r>
              <a:rPr lang="zh-CN" altLang="en-US" dirty="0"/>
              <a:t>        快速反应策略的实施过程</a:t>
            </a:r>
            <a:r>
              <a:rPr lang="en-US" altLang="zh-CN" dirty="0"/>
              <a:t>,</a:t>
            </a:r>
            <a:r>
              <a:rPr lang="zh-CN" altLang="en-US" dirty="0"/>
              <a:t>就是业务流程重组、供应链再造的过程</a:t>
            </a:r>
            <a:r>
              <a:rPr lang="en-US" altLang="zh-CN" dirty="0"/>
              <a:t>.</a:t>
            </a:r>
          </a:p>
          <a:p>
            <a:r>
              <a:rPr lang="en-US" altLang="zh-CN" dirty="0"/>
              <a:t>        </a:t>
            </a:r>
            <a:r>
              <a:rPr lang="zh-CN" altLang="en-US" dirty="0"/>
              <a:t>对于创新型产品</a:t>
            </a:r>
            <a:r>
              <a:rPr lang="en-US" altLang="zh-CN" dirty="0"/>
              <a:t>,</a:t>
            </a:r>
            <a:r>
              <a:rPr lang="zh-CN" altLang="en-US" dirty="0"/>
              <a:t>应当侧重于降低商流成本</a:t>
            </a:r>
            <a:r>
              <a:rPr lang="en-US" altLang="zh-CN" dirty="0"/>
              <a:t>,</a:t>
            </a:r>
            <a:r>
              <a:rPr lang="zh-CN" altLang="en-US" dirty="0"/>
              <a:t>采用反应性供应链</a:t>
            </a:r>
            <a:r>
              <a:rPr lang="en-US" altLang="zh-CN" dirty="0"/>
              <a:t>,</a:t>
            </a:r>
            <a:r>
              <a:rPr lang="zh-CN" altLang="en-US" dirty="0"/>
              <a:t>实施快速反应</a:t>
            </a:r>
            <a:r>
              <a:rPr lang="zh-CN" altLang="en-US" dirty="0" smtClean="0"/>
              <a:t>策略</a:t>
            </a:r>
            <a:r>
              <a:rPr lang="en-US" altLang="zh-CN" dirty="0"/>
              <a:t>.</a:t>
            </a:r>
            <a:endParaRPr lang="zh-CN" altLang="en-US" dirty="0"/>
          </a:p>
          <a:p>
            <a:r>
              <a:rPr lang="zh-CN" altLang="en-US" sz="2400" b="1" dirty="0"/>
              <a:t>２ 有效客户反应 </a:t>
            </a:r>
            <a:endParaRPr lang="en-US" altLang="zh-CN" sz="2400" b="1" dirty="0"/>
          </a:p>
          <a:p>
            <a:r>
              <a:rPr lang="en-US" altLang="zh-CN" dirty="0"/>
              <a:t>        </a:t>
            </a:r>
            <a:r>
              <a:rPr lang="zh-CN" altLang="en-US" dirty="0"/>
              <a:t>有效客户反应是１９９２年从美国的食品杂货业发展起来的一种供应链管理策略</a:t>
            </a:r>
            <a:r>
              <a:rPr lang="en-US" altLang="zh-CN" dirty="0"/>
              <a:t>,</a:t>
            </a:r>
            <a:r>
              <a:rPr lang="zh-CN" altLang="en-US" dirty="0"/>
              <a:t>它以 满足顾客要求和最大限度降低物流过程费用为原则</a:t>
            </a:r>
            <a:r>
              <a:rPr lang="en-US" altLang="zh-CN" dirty="0"/>
              <a:t>,</a:t>
            </a:r>
            <a:r>
              <a:rPr lang="zh-CN" altLang="en-US" dirty="0"/>
              <a:t>能及时做出准确反应</a:t>
            </a:r>
            <a:r>
              <a:rPr lang="en-US" altLang="zh-CN" dirty="0"/>
              <a:t>,</a:t>
            </a:r>
            <a:r>
              <a:rPr lang="zh-CN" altLang="en-US" dirty="0"/>
              <a:t>使提供的物品 供应或服务流程最佳化</a:t>
            </a:r>
            <a:r>
              <a:rPr lang="en-US" altLang="zh-CN" dirty="0"/>
              <a:t>.</a:t>
            </a:r>
            <a:endParaRPr lang="zh-CN" altLang="en-US" dirty="0"/>
          </a:p>
        </p:txBody>
      </p:sp>
    </p:spTree>
    <p:extLst>
      <p:ext uri="{BB962C8B-B14F-4D97-AF65-F5344CB8AC3E}">
        <p14:creationId xmlns:p14="http://schemas.microsoft.com/office/powerpoint/2010/main" val="18575480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7C7127B-ECBE-4FE3-B866-079B3B0FAEFB}"/>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供应链管理的模式</a:t>
            </a:r>
          </a:p>
          <a:p>
            <a:r>
              <a:rPr lang="zh-CN" altLang="en-US" dirty="0"/>
              <a:t>        １ 以制造企业为主导的供应链管理模式 </a:t>
            </a:r>
            <a:endParaRPr lang="en-US" altLang="zh-CN" dirty="0"/>
          </a:p>
          <a:p>
            <a:r>
              <a:rPr lang="zh-CN" altLang="en-US" dirty="0"/>
              <a:t>        ２ 以零售商为主导的供应链管理模式</a:t>
            </a:r>
            <a:endParaRPr lang="en-US" altLang="zh-CN" dirty="0"/>
          </a:p>
          <a:p>
            <a:r>
              <a:rPr lang="zh-CN" altLang="en-US" dirty="0"/>
              <a:t>        ３ 以第三方物流公司为主导的供应链管理模式  </a:t>
            </a:r>
            <a:endParaRPr lang="en-US" altLang="zh-CN" dirty="0"/>
          </a:p>
          <a:p>
            <a:r>
              <a:rPr lang="zh-CN" altLang="en-US" dirty="0"/>
              <a:t>       这种以第三方物流公司主导的供应链管理模式分为以下三个阶段</a:t>
            </a:r>
            <a:r>
              <a:rPr lang="en-US" altLang="zh-CN" dirty="0"/>
              <a:t>. </a:t>
            </a:r>
          </a:p>
          <a:p>
            <a:r>
              <a:rPr lang="en-US" altLang="zh-CN" dirty="0"/>
              <a:t>       </a:t>
            </a:r>
            <a:r>
              <a:rPr lang="zh-CN" altLang="en-US" dirty="0"/>
              <a:t>第一阶段</a:t>
            </a:r>
            <a:r>
              <a:rPr lang="en-US" altLang="zh-CN" dirty="0"/>
              <a:t>:</a:t>
            </a:r>
            <a:r>
              <a:rPr lang="zh-CN" altLang="en-US" dirty="0"/>
              <a:t>由完全或主要提供物流服务的第三方物流公司主导的供应链管理模式</a:t>
            </a:r>
            <a:endParaRPr lang="en-US" altLang="zh-CN" dirty="0"/>
          </a:p>
          <a:p>
            <a:r>
              <a:rPr lang="zh-CN" altLang="en-US" dirty="0"/>
              <a:t>       第二阶段</a:t>
            </a:r>
            <a:r>
              <a:rPr lang="en-US" altLang="zh-CN" dirty="0"/>
              <a:t>:</a:t>
            </a:r>
            <a:r>
              <a:rPr lang="zh-CN" altLang="en-US" dirty="0"/>
              <a:t>由既提供物流又提供供应链整合方案的第三方物流公司主导的供应链管理 模式</a:t>
            </a:r>
            <a:r>
              <a:rPr lang="en-US" altLang="zh-CN" dirty="0"/>
              <a:t>.</a:t>
            </a:r>
          </a:p>
          <a:p>
            <a:r>
              <a:rPr lang="zh-CN" altLang="en-US" dirty="0"/>
              <a:t>       第三阶段</a:t>
            </a:r>
            <a:r>
              <a:rPr lang="en-US" altLang="zh-CN" dirty="0"/>
              <a:t>:</a:t>
            </a:r>
            <a:r>
              <a:rPr lang="zh-CN" altLang="en-US" dirty="0"/>
              <a:t>由完全提供供应链整合方案的第三方物流公司主导的供应链管理模式</a:t>
            </a:r>
            <a:endParaRPr lang="en-US" altLang="zh-CN" dirty="0"/>
          </a:p>
        </p:txBody>
      </p:sp>
    </p:spTree>
    <p:extLst>
      <p:ext uri="{BB962C8B-B14F-4D97-AF65-F5344CB8AC3E}">
        <p14:creationId xmlns:p14="http://schemas.microsoft.com/office/powerpoint/2010/main" val="22134304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0754775-90B1-46B1-8EDA-63089AEB3765}"/>
              </a:ext>
            </a:extLst>
          </p:cNvPr>
          <p:cNvSpPr>
            <a:spLocks noGrp="1"/>
          </p:cNvSpPr>
          <p:nvPr>
            <p:ph type="title"/>
          </p:nvPr>
        </p:nvSpPr>
        <p:spPr/>
        <p:txBody>
          <a:bodyPr>
            <a:normAutofit/>
          </a:bodyPr>
          <a:lstStyle/>
          <a:p>
            <a:r>
              <a:rPr lang="zh-CN" altLang="en-US" dirty="0"/>
              <a:t>　四、 柔性管理　</a:t>
            </a:r>
          </a:p>
        </p:txBody>
      </p:sp>
      <p:sp>
        <p:nvSpPr>
          <p:cNvPr id="3" name="内容占位符 2">
            <a:extLst>
              <a:ext uri="{FF2B5EF4-FFF2-40B4-BE49-F238E27FC236}">
                <a16:creationId xmlns="" xmlns:a16="http://schemas.microsoft.com/office/drawing/2014/main" id="{C3A8A020-2C2F-41D6-A817-070C5574FF62}"/>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柔性管理的含义 </a:t>
            </a:r>
            <a:endParaRPr lang="en-US" altLang="zh-CN" sz="2800" dirty="0"/>
          </a:p>
          <a:p>
            <a:r>
              <a:rPr lang="en-US" altLang="zh-CN" dirty="0"/>
              <a:t>       </a:t>
            </a:r>
            <a:r>
              <a:rPr lang="zh-CN" altLang="en-US" dirty="0"/>
              <a:t>柔性管理 </a:t>
            </a:r>
            <a:r>
              <a:rPr lang="en-US" altLang="zh-CN" dirty="0"/>
              <a:t>( soft  management)</a:t>
            </a:r>
            <a:r>
              <a:rPr lang="zh-CN" altLang="en-US" dirty="0"/>
              <a:t>是指以顾客需求和员工满意为指导</a:t>
            </a:r>
            <a:r>
              <a:rPr lang="en-US" altLang="zh-CN" dirty="0"/>
              <a:t>,</a:t>
            </a:r>
            <a:r>
              <a:rPr lang="zh-CN" altLang="en-US" dirty="0"/>
              <a:t>在努力研究人们 心理和行为活动规律的基础上</a:t>
            </a:r>
            <a:r>
              <a:rPr lang="en-US" altLang="zh-CN" dirty="0"/>
              <a:t>,</a:t>
            </a:r>
            <a:r>
              <a:rPr lang="zh-CN" altLang="en-US" dirty="0"/>
              <a:t>运用诱导、感化、启发等非强制方式</a:t>
            </a:r>
            <a:r>
              <a:rPr lang="en-US" altLang="zh-CN" dirty="0"/>
              <a:t>,</a:t>
            </a:r>
            <a:r>
              <a:rPr lang="zh-CN" altLang="en-US" dirty="0"/>
              <a:t>在员工心目中产生一种潜在的说服力</a:t>
            </a:r>
            <a:r>
              <a:rPr lang="en-US" altLang="zh-CN" dirty="0"/>
              <a:t>,</a:t>
            </a:r>
            <a:r>
              <a:rPr lang="zh-CN" altLang="en-US" dirty="0"/>
              <a:t>使组织意志变为个人的自觉行动</a:t>
            </a:r>
            <a:r>
              <a:rPr lang="en-US" altLang="zh-CN" dirty="0"/>
              <a:t>,</a:t>
            </a:r>
            <a:r>
              <a:rPr lang="zh-CN" altLang="en-US" dirty="0"/>
              <a:t>从而促使员工个人的需要与企业的 意志相协调</a:t>
            </a:r>
            <a:r>
              <a:rPr lang="en-US" altLang="zh-CN" dirty="0"/>
              <a:t>,</a:t>
            </a:r>
            <a:r>
              <a:rPr lang="zh-CN" altLang="en-US" dirty="0"/>
              <a:t>激发员工的内在潜力、主动性和精神</a:t>
            </a:r>
            <a:r>
              <a:rPr lang="en-US" altLang="zh-CN" dirty="0"/>
              <a:t>,</a:t>
            </a:r>
            <a:r>
              <a:rPr lang="zh-CN" altLang="en-US" dirty="0"/>
              <a:t>使企业的生产和经营始终围绕顾客这 个中心</a:t>
            </a:r>
            <a:r>
              <a:rPr lang="en-US" altLang="zh-CN" dirty="0"/>
              <a:t>,</a:t>
            </a:r>
            <a:r>
              <a:rPr lang="zh-CN" altLang="en-US" dirty="0"/>
              <a:t>从而达到生产效率和管理效率的全面提高</a:t>
            </a:r>
            <a:r>
              <a:rPr lang="en-US" altLang="zh-CN" dirty="0"/>
              <a:t>.</a:t>
            </a:r>
            <a:r>
              <a:rPr lang="zh-CN" altLang="en-US" dirty="0"/>
              <a:t>柔性管理首创于丰田汽车公司</a:t>
            </a:r>
            <a:r>
              <a:rPr lang="en-US" altLang="zh-CN" dirty="0"/>
              <a:t>,</a:t>
            </a:r>
            <a:r>
              <a:rPr lang="zh-CN" altLang="en-US" dirty="0"/>
              <a:t>原指 “生产系统应付变化的环境或环境带来的不稳定性的能力”</a:t>
            </a:r>
            <a:r>
              <a:rPr lang="en-US" altLang="zh-CN" dirty="0"/>
              <a:t>.</a:t>
            </a:r>
            <a:r>
              <a:rPr lang="zh-CN" altLang="en-US" dirty="0"/>
              <a:t>它的特点是实行小批量、多品 种生产</a:t>
            </a:r>
            <a:r>
              <a:rPr lang="en-US" altLang="zh-CN" dirty="0"/>
              <a:t>,</a:t>
            </a:r>
            <a:r>
              <a:rPr lang="zh-CN" altLang="en-US" dirty="0"/>
              <a:t>对顾客需求迅速做出反应</a:t>
            </a:r>
            <a:r>
              <a:rPr lang="en-US" altLang="zh-CN" dirty="0"/>
              <a:t>,</a:t>
            </a:r>
            <a:r>
              <a:rPr lang="zh-CN" altLang="en-US" dirty="0"/>
              <a:t>利用计算机技术调整生产线</a:t>
            </a:r>
            <a:r>
              <a:rPr lang="en-US" altLang="zh-CN" dirty="0"/>
              <a:t>,</a:t>
            </a:r>
            <a:r>
              <a:rPr lang="zh-CN" altLang="en-US" dirty="0"/>
              <a:t>降低成本</a:t>
            </a:r>
            <a:r>
              <a:rPr lang="en-US" altLang="zh-CN" dirty="0"/>
              <a:t>,</a:t>
            </a:r>
            <a:r>
              <a:rPr lang="zh-CN" altLang="en-US" dirty="0"/>
              <a:t>提高劳动 效率</a:t>
            </a:r>
            <a:r>
              <a:rPr lang="en-US" altLang="zh-CN" dirty="0"/>
              <a:t>.</a:t>
            </a:r>
            <a:endParaRPr lang="zh-CN" altLang="en-US" dirty="0"/>
          </a:p>
        </p:txBody>
      </p:sp>
    </p:spTree>
    <p:extLst>
      <p:ext uri="{BB962C8B-B14F-4D97-AF65-F5344CB8AC3E}">
        <p14:creationId xmlns:p14="http://schemas.microsoft.com/office/powerpoint/2010/main" val="6081479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D7925EA8-1CD6-4B3C-9E9D-048215C8124A}"/>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柔性管理的特征</a:t>
            </a:r>
          </a:p>
          <a:p>
            <a:r>
              <a:rPr lang="zh-CN" altLang="en-US" dirty="0"/>
              <a:t>      １ 内在的驱动性 </a:t>
            </a:r>
            <a:endParaRPr lang="en-US" altLang="zh-CN" dirty="0"/>
          </a:p>
          <a:p>
            <a:r>
              <a:rPr lang="zh-CN" altLang="en-US" dirty="0"/>
              <a:t>      ２影响的持久性 </a:t>
            </a:r>
            <a:endParaRPr lang="en-US" altLang="zh-CN" dirty="0"/>
          </a:p>
          <a:p>
            <a:r>
              <a:rPr lang="zh-CN" altLang="en-US" dirty="0"/>
              <a:t>      ３激励的有效性 </a:t>
            </a:r>
            <a:endParaRPr lang="en-US" altLang="zh-CN" dirty="0"/>
          </a:p>
          <a:p>
            <a:r>
              <a:rPr lang="en-US" altLang="zh-CN" sz="2800" dirty="0"/>
              <a:t>(</a:t>
            </a:r>
            <a:r>
              <a:rPr lang="zh-CN" altLang="en-US" sz="2800" dirty="0"/>
              <a:t>三</a:t>
            </a:r>
            <a:r>
              <a:rPr lang="en-US" altLang="zh-CN" sz="2800" dirty="0"/>
              <a:t>)</a:t>
            </a:r>
            <a:r>
              <a:rPr lang="zh-CN" altLang="en-US" sz="2800" dirty="0"/>
              <a:t>柔性管理的实施办法</a:t>
            </a:r>
            <a:endParaRPr lang="en-US" altLang="zh-CN" sz="2800" dirty="0"/>
          </a:p>
          <a:p>
            <a:r>
              <a:rPr lang="zh-CN" altLang="en-US" sz="2800" dirty="0"/>
              <a:t>    </a:t>
            </a:r>
            <a:r>
              <a:rPr lang="zh-CN" altLang="en-US" dirty="0"/>
              <a:t>１决策柔性化 </a:t>
            </a:r>
            <a:endParaRPr lang="en-US" altLang="zh-CN" dirty="0"/>
          </a:p>
          <a:p>
            <a:r>
              <a:rPr lang="zh-CN" altLang="en-US" dirty="0"/>
              <a:t>      ２信息管理柔性化 </a:t>
            </a:r>
            <a:endParaRPr lang="en-US" altLang="zh-CN" dirty="0"/>
          </a:p>
          <a:p>
            <a:r>
              <a:rPr lang="zh-CN" altLang="en-US" dirty="0"/>
              <a:t>      ３ 组织结构柔性化 </a:t>
            </a:r>
            <a:endParaRPr lang="en-US" altLang="zh-CN" dirty="0"/>
          </a:p>
          <a:p>
            <a:r>
              <a:rPr lang="zh-CN" altLang="en-US" dirty="0"/>
              <a:t>      ４ 分权式的民主化管理</a:t>
            </a:r>
            <a:r>
              <a:rPr lang="en-US" altLang="zh-CN" dirty="0"/>
              <a:t>——— “</a:t>
            </a:r>
            <a:r>
              <a:rPr lang="zh-CN" altLang="en-US" dirty="0"/>
              <a:t>作业管理” </a:t>
            </a:r>
            <a:endParaRPr lang="en-US" altLang="zh-CN" dirty="0"/>
          </a:p>
          <a:p>
            <a:r>
              <a:rPr lang="zh-CN" altLang="en-US" dirty="0"/>
              <a:t>      ５奖酬机制柔性化 </a:t>
            </a:r>
          </a:p>
          <a:p>
            <a:endParaRPr lang="zh-CN" altLang="en-US" dirty="0"/>
          </a:p>
        </p:txBody>
      </p:sp>
    </p:spTree>
    <p:extLst>
      <p:ext uri="{BB962C8B-B14F-4D97-AF65-F5344CB8AC3E}">
        <p14:creationId xmlns:p14="http://schemas.microsoft.com/office/powerpoint/2010/main" val="25548089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E2B2825-7B71-407B-8AAA-AB1FFA07240A}"/>
              </a:ext>
            </a:extLst>
          </p:cNvPr>
          <p:cNvSpPr>
            <a:spLocks noGrp="1"/>
          </p:cNvSpPr>
          <p:nvPr>
            <p:ph idx="1"/>
          </p:nvPr>
        </p:nvSpPr>
        <p:spPr/>
        <p:txBody>
          <a:bodyPr/>
          <a:lstStyle/>
          <a:p>
            <a:r>
              <a:rPr lang="en-US" altLang="zh-CN" sz="2800" dirty="0"/>
              <a:t>(</a:t>
            </a:r>
            <a:r>
              <a:rPr lang="zh-CN" altLang="en-US" sz="2800" dirty="0"/>
              <a:t>四</a:t>
            </a:r>
            <a:r>
              <a:rPr lang="en-US" altLang="zh-CN" sz="2800" dirty="0"/>
              <a:t>)</a:t>
            </a:r>
            <a:r>
              <a:rPr lang="zh-CN" altLang="en-US" sz="2800" dirty="0"/>
              <a:t>柔性管理在管理控制中的作用</a:t>
            </a:r>
            <a:endParaRPr lang="en-US" altLang="zh-CN" sz="2800" dirty="0"/>
          </a:p>
          <a:p>
            <a:r>
              <a:rPr lang="en-US" altLang="zh-CN" dirty="0"/>
              <a:t>      </a:t>
            </a:r>
            <a:r>
              <a:rPr lang="zh-CN" altLang="en-US" dirty="0"/>
              <a:t> </a:t>
            </a:r>
            <a:r>
              <a:rPr lang="en-US" altLang="zh-CN" dirty="0"/>
              <a:t>( </a:t>
            </a:r>
            <a:r>
              <a:rPr lang="zh-CN" altLang="en-US" dirty="0"/>
              <a:t>１</a:t>
            </a:r>
            <a:r>
              <a:rPr lang="en-US" altLang="zh-CN" dirty="0"/>
              <a:t>)</a:t>
            </a:r>
            <a:r>
              <a:rPr lang="zh-CN" altLang="en-US" dirty="0"/>
              <a:t>激发人的创造性</a:t>
            </a:r>
            <a:r>
              <a:rPr lang="en-US" altLang="zh-CN" dirty="0"/>
              <a:t>.</a:t>
            </a:r>
            <a:r>
              <a:rPr lang="zh-CN" altLang="en-US" dirty="0"/>
              <a:t>在工业社会</a:t>
            </a:r>
            <a:r>
              <a:rPr lang="en-US" altLang="zh-CN" dirty="0"/>
              <a:t>,</a:t>
            </a:r>
            <a:r>
              <a:rPr lang="zh-CN" altLang="en-US" dirty="0"/>
              <a:t>主要财富来源于资产</a:t>
            </a:r>
            <a:r>
              <a:rPr lang="en-US" altLang="zh-CN" dirty="0"/>
              <a:t>,</a:t>
            </a:r>
            <a:r>
              <a:rPr lang="zh-CN" altLang="en-US" dirty="0"/>
              <a:t>而知识经济时代的主要财 富来源于知识</a:t>
            </a:r>
            <a:r>
              <a:rPr lang="en-US" altLang="zh-CN" dirty="0"/>
              <a:t>.</a:t>
            </a:r>
            <a:r>
              <a:rPr lang="zh-CN" altLang="en-US" dirty="0"/>
              <a:t>知识根据其存在形式</a:t>
            </a:r>
            <a:r>
              <a:rPr lang="en-US" altLang="zh-CN" dirty="0"/>
              <a:t>,</a:t>
            </a:r>
            <a:r>
              <a:rPr lang="zh-CN" altLang="en-US" dirty="0"/>
              <a:t>可分为显性知识和隐性知识</a:t>
            </a:r>
            <a:r>
              <a:rPr lang="en-US" altLang="zh-CN" dirty="0"/>
              <a:t>,</a:t>
            </a:r>
            <a:r>
              <a:rPr lang="zh-CN" altLang="en-US" dirty="0"/>
              <a:t>前者主要是指以专 利、科学发明和特殊技术等形式存在的知识</a:t>
            </a:r>
            <a:r>
              <a:rPr lang="en-US" altLang="zh-CN" dirty="0"/>
              <a:t>,</a:t>
            </a:r>
            <a:r>
              <a:rPr lang="zh-CN" altLang="en-US" dirty="0"/>
              <a:t>后者则指员工的创造性知识、思想的体现</a:t>
            </a:r>
            <a:r>
              <a:rPr lang="en-US" altLang="zh-CN" dirty="0"/>
              <a:t>. </a:t>
            </a:r>
            <a:r>
              <a:rPr lang="zh-CN" altLang="en-US" dirty="0"/>
              <a:t>显性知识人所共知</a:t>
            </a:r>
            <a:r>
              <a:rPr lang="en-US" altLang="zh-CN" dirty="0"/>
              <a:t>,</a:t>
            </a:r>
            <a:r>
              <a:rPr lang="zh-CN" altLang="en-US" dirty="0"/>
              <a:t>而隐性知识只存在于员工的头脑中</a:t>
            </a:r>
            <a:r>
              <a:rPr lang="en-US" altLang="zh-CN" dirty="0"/>
              <a:t>,</a:t>
            </a:r>
            <a:r>
              <a:rPr lang="zh-CN" altLang="en-US" dirty="0"/>
              <a:t>难以被人掌握和控制</a:t>
            </a:r>
            <a:r>
              <a:rPr lang="en-US" altLang="zh-CN" dirty="0"/>
              <a:t>.</a:t>
            </a:r>
            <a:r>
              <a:rPr lang="zh-CN" altLang="en-US" dirty="0"/>
              <a:t>要让员工 自觉、自愿地将自己的知识奉献给企业</a:t>
            </a:r>
            <a:r>
              <a:rPr lang="en-US" altLang="zh-CN" dirty="0"/>
              <a:t>,</a:t>
            </a:r>
            <a:r>
              <a:rPr lang="zh-CN" altLang="en-US" dirty="0"/>
              <a:t>实现 “知识共享”</a:t>
            </a:r>
            <a:r>
              <a:rPr lang="en-US" altLang="zh-CN" dirty="0"/>
              <a:t>,</a:t>
            </a:r>
            <a:r>
              <a:rPr lang="zh-CN" altLang="en-US" dirty="0"/>
              <a:t>不能单靠刚性管理</a:t>
            </a:r>
            <a:r>
              <a:rPr lang="en-US" altLang="zh-CN" dirty="0"/>
              <a:t>,</a:t>
            </a:r>
            <a:r>
              <a:rPr lang="zh-CN" altLang="en-US" dirty="0"/>
              <a:t>还要通 过柔性控制</a:t>
            </a:r>
            <a:r>
              <a:rPr lang="en-US" altLang="zh-CN" dirty="0"/>
              <a:t>.     </a:t>
            </a:r>
          </a:p>
          <a:p>
            <a:r>
              <a:rPr lang="en-US" altLang="zh-CN" dirty="0"/>
              <a:t>      ( </a:t>
            </a:r>
            <a:r>
              <a:rPr lang="zh-CN" altLang="en-US" dirty="0"/>
              <a:t>２</a:t>
            </a:r>
            <a:r>
              <a:rPr lang="en-US" altLang="zh-CN" dirty="0"/>
              <a:t>)</a:t>
            </a:r>
            <a:r>
              <a:rPr lang="zh-CN" altLang="en-US" dirty="0"/>
              <a:t>满足柔性生产的需要</a:t>
            </a:r>
            <a:r>
              <a:rPr lang="en-US" altLang="zh-CN" dirty="0"/>
              <a:t>.</a:t>
            </a:r>
            <a:r>
              <a:rPr lang="zh-CN" altLang="en-US" dirty="0"/>
              <a:t>在知识经济时代</a:t>
            </a:r>
            <a:r>
              <a:rPr lang="en-US" altLang="zh-CN" dirty="0"/>
              <a:t>,</a:t>
            </a:r>
            <a:r>
              <a:rPr lang="zh-CN" altLang="en-US" dirty="0"/>
              <a:t>人们的消费观念、消费习惯和审美情趣 也处在不断的变化之中</a:t>
            </a:r>
            <a:r>
              <a:rPr lang="en-US" altLang="zh-CN" dirty="0"/>
              <a:t>,</a:t>
            </a:r>
            <a:r>
              <a:rPr lang="zh-CN" altLang="en-US" dirty="0"/>
              <a:t>满足 “个性消费者”的需要</a:t>
            </a:r>
            <a:r>
              <a:rPr lang="en-US" altLang="zh-CN" dirty="0"/>
              <a:t>,</a:t>
            </a:r>
            <a:r>
              <a:rPr lang="zh-CN" altLang="en-US" dirty="0"/>
              <a:t>对内赋予每个员工以责任</a:t>
            </a:r>
            <a:r>
              <a:rPr lang="en-US" altLang="zh-CN" dirty="0"/>
              <a:t>,</a:t>
            </a:r>
            <a:r>
              <a:rPr lang="zh-CN" altLang="en-US" dirty="0"/>
              <a:t>这可以 看作当代生产经营的必然趋势</a:t>
            </a:r>
            <a:r>
              <a:rPr lang="en-US" altLang="zh-CN" dirty="0"/>
              <a:t>.</a:t>
            </a:r>
            <a:r>
              <a:rPr lang="zh-CN" altLang="en-US" dirty="0"/>
              <a:t>知识型企业生产组织上的这种巨大变化必然要反映到管理 控制上</a:t>
            </a:r>
            <a:r>
              <a:rPr lang="en-US" altLang="zh-CN" dirty="0"/>
              <a:t>,</a:t>
            </a:r>
            <a:r>
              <a:rPr lang="zh-CN" altLang="en-US" dirty="0"/>
              <a:t>导致管理控制转化</a:t>
            </a:r>
            <a:r>
              <a:rPr lang="en-US" altLang="zh-CN" dirty="0"/>
              <a:t>,</a:t>
            </a:r>
            <a:r>
              <a:rPr lang="zh-CN" altLang="en-US" dirty="0"/>
              <a:t>使柔性管理成为必然</a:t>
            </a:r>
            <a:r>
              <a:rPr lang="en-US" altLang="zh-CN" dirty="0"/>
              <a:t>.</a:t>
            </a:r>
          </a:p>
          <a:p>
            <a:endParaRPr lang="zh-CN" altLang="en-US" dirty="0"/>
          </a:p>
        </p:txBody>
      </p:sp>
    </p:spTree>
    <p:extLst>
      <p:ext uri="{BB962C8B-B14F-4D97-AF65-F5344CB8AC3E}">
        <p14:creationId xmlns:p14="http://schemas.microsoft.com/office/powerpoint/2010/main" val="7245667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08941E4-F58D-456A-A95D-95C55C998E5B}"/>
              </a:ext>
            </a:extLst>
          </p:cNvPr>
          <p:cNvSpPr>
            <a:spLocks noGrp="1"/>
          </p:cNvSpPr>
          <p:nvPr>
            <p:ph type="title"/>
          </p:nvPr>
        </p:nvSpPr>
        <p:spPr/>
        <p:txBody>
          <a:bodyPr/>
          <a:lstStyle/>
          <a:p>
            <a:r>
              <a:rPr lang="zh-CN" altLang="en-US" dirty="0"/>
              <a:t>第五节　管理创新工作　</a:t>
            </a:r>
          </a:p>
        </p:txBody>
      </p:sp>
      <p:sp>
        <p:nvSpPr>
          <p:cNvPr id="3" name="内容占位符 2">
            <a:extLst>
              <a:ext uri="{FF2B5EF4-FFF2-40B4-BE49-F238E27FC236}">
                <a16:creationId xmlns="" xmlns:a16="http://schemas.microsoft.com/office/drawing/2014/main" id="{B004120A-0F54-469D-B455-8B016A54ECCF}"/>
              </a:ext>
            </a:extLst>
          </p:cNvPr>
          <p:cNvSpPr>
            <a:spLocks noGrp="1"/>
          </p:cNvSpPr>
          <p:nvPr>
            <p:ph idx="1"/>
          </p:nvPr>
        </p:nvSpPr>
        <p:spPr/>
        <p:txBody>
          <a:bodyPr>
            <a:normAutofit fontScale="92500" lnSpcReduction="20000"/>
          </a:bodyPr>
          <a:lstStyle/>
          <a:p>
            <a:r>
              <a:rPr lang="zh-CN" altLang="en-US" dirty="0">
                <a:solidFill>
                  <a:srgbClr val="0099CC"/>
                </a:solidFill>
              </a:rPr>
              <a:t>一、 创新的概念及形成</a:t>
            </a:r>
            <a:endParaRPr lang="en-US" altLang="zh-CN" dirty="0">
              <a:solidFill>
                <a:srgbClr val="0099CC"/>
              </a:solidFill>
            </a:endParaRPr>
          </a:p>
          <a:p>
            <a:r>
              <a:rPr lang="zh-CN" altLang="en-US" sz="2000" dirty="0"/>
              <a:t>       广义上讲</a:t>
            </a:r>
            <a:r>
              <a:rPr lang="en-US" altLang="zh-CN" sz="2000" dirty="0"/>
              <a:t>,</a:t>
            </a:r>
            <a:r>
              <a:rPr lang="zh-CN" altLang="en-US" sz="2000" dirty="0"/>
              <a:t>创新是指人类为了满足自身需要</a:t>
            </a:r>
            <a:r>
              <a:rPr lang="en-US" altLang="zh-CN" sz="2000" dirty="0"/>
              <a:t>,</a:t>
            </a:r>
            <a:r>
              <a:rPr lang="zh-CN" altLang="en-US" sz="2000" dirty="0"/>
              <a:t>不断拓展对客观世界及其自身的认知与 行为的活动</a:t>
            </a:r>
            <a:r>
              <a:rPr lang="en-US" altLang="zh-CN" sz="2000" dirty="0"/>
              <a:t>.</a:t>
            </a:r>
            <a:r>
              <a:rPr lang="zh-CN" altLang="en-US" sz="2000" dirty="0"/>
              <a:t>具体地讲</a:t>
            </a:r>
            <a:r>
              <a:rPr lang="en-US" altLang="zh-CN" sz="2000" dirty="0"/>
              <a:t>,</a:t>
            </a:r>
            <a:r>
              <a:rPr lang="zh-CN" altLang="en-US" sz="2000" dirty="0"/>
              <a:t>创新是指人为了达到一定的目的</a:t>
            </a:r>
            <a:r>
              <a:rPr lang="en-US" altLang="zh-CN" sz="2000" dirty="0"/>
              <a:t>,</a:t>
            </a:r>
            <a:r>
              <a:rPr lang="zh-CN" altLang="en-US" sz="2000" dirty="0"/>
              <a:t>遵循事物发展的规律</a:t>
            </a:r>
            <a:r>
              <a:rPr lang="en-US" altLang="zh-CN" sz="2000" dirty="0"/>
              <a:t>,</a:t>
            </a:r>
            <a:r>
              <a:rPr lang="zh-CN" altLang="en-US" sz="2000" dirty="0"/>
              <a:t>对事物 的整体或其中的某些部分进行变革</a:t>
            </a:r>
            <a:r>
              <a:rPr lang="en-US" altLang="zh-CN" sz="2000" dirty="0"/>
              <a:t>,</a:t>
            </a:r>
            <a:r>
              <a:rPr lang="zh-CN" altLang="en-US" sz="2000" dirty="0"/>
              <a:t>从而使其得以更新与发展的活动</a:t>
            </a:r>
            <a:r>
              <a:rPr lang="en-US" altLang="zh-CN" sz="2000" dirty="0"/>
              <a:t>.</a:t>
            </a:r>
            <a:r>
              <a:rPr lang="zh-CN" altLang="en-US" sz="2000" dirty="0"/>
              <a:t>通常认为</a:t>
            </a:r>
            <a:r>
              <a:rPr lang="en-US" altLang="zh-CN" sz="2000" dirty="0"/>
              <a:t>,</a:t>
            </a:r>
            <a:r>
              <a:rPr lang="zh-CN" altLang="en-US" sz="2000" dirty="0"/>
              <a:t>创新与 发明之间存在重大区别</a:t>
            </a:r>
            <a:r>
              <a:rPr lang="en-US" altLang="zh-CN" sz="2000" dirty="0"/>
              <a:t>.</a:t>
            </a:r>
            <a:r>
              <a:rPr lang="zh-CN" altLang="en-US" sz="2000" dirty="0"/>
              <a:t>发明是指首次提出一种新产品或新工艺的想法</a:t>
            </a:r>
            <a:r>
              <a:rPr lang="en-US" altLang="zh-CN" sz="2000" dirty="0"/>
              <a:t>;</a:t>
            </a:r>
            <a:r>
              <a:rPr lang="zh-CN" altLang="en-US" sz="2000" dirty="0"/>
              <a:t>创新则是首次尝 试将这个想法付诸实施</a:t>
            </a:r>
            <a:r>
              <a:rPr lang="en-US" altLang="zh-CN" sz="2000" dirty="0"/>
              <a:t>.</a:t>
            </a:r>
            <a:r>
              <a:rPr lang="zh-CN" altLang="en-US" sz="2000" dirty="0"/>
              <a:t>创新是一种商业化活动</a:t>
            </a:r>
            <a:r>
              <a:rPr lang="en-US" altLang="zh-CN" sz="2000" dirty="0"/>
              <a:t>,</a:t>
            </a:r>
            <a:r>
              <a:rPr lang="zh-CN" altLang="en-US" sz="2000" dirty="0"/>
              <a:t>会产生经济效益</a:t>
            </a:r>
            <a:r>
              <a:rPr lang="en-US" altLang="zh-CN" sz="2000" dirty="0"/>
              <a:t>. </a:t>
            </a:r>
          </a:p>
          <a:p>
            <a:r>
              <a:rPr lang="zh-CN" altLang="en-US" sz="2000" dirty="0"/>
              <a:t>具体包括五 种情况</a:t>
            </a:r>
            <a:r>
              <a:rPr lang="en-US" altLang="zh-CN" sz="2000" dirty="0"/>
              <a:t>: </a:t>
            </a:r>
          </a:p>
          <a:p>
            <a:r>
              <a:rPr lang="en-US" altLang="zh-CN" sz="2000" dirty="0"/>
              <a:t>       ①</a:t>
            </a:r>
            <a:r>
              <a:rPr lang="zh-CN" altLang="en-US" sz="2000" dirty="0"/>
              <a:t>开发一种新的产品</a:t>
            </a:r>
            <a:r>
              <a:rPr lang="en-US" altLang="zh-CN" sz="2000" dirty="0"/>
              <a:t>; </a:t>
            </a:r>
          </a:p>
          <a:p>
            <a:r>
              <a:rPr lang="en-US" altLang="zh-CN" sz="2000" dirty="0"/>
              <a:t>       ②</a:t>
            </a:r>
            <a:r>
              <a:rPr lang="zh-CN" altLang="en-US" sz="2000" dirty="0"/>
              <a:t>采用一种新的生产方法</a:t>
            </a:r>
            <a:r>
              <a:rPr lang="en-US" altLang="zh-CN" sz="2000" dirty="0"/>
              <a:t>; </a:t>
            </a:r>
          </a:p>
          <a:p>
            <a:r>
              <a:rPr lang="en-US" altLang="zh-CN" sz="2000" dirty="0"/>
              <a:t>       ③</a:t>
            </a:r>
            <a:r>
              <a:rPr lang="zh-CN" altLang="en-US" sz="2000" dirty="0"/>
              <a:t>开辟一个新的市场</a:t>
            </a:r>
            <a:r>
              <a:rPr lang="en-US" altLang="zh-CN" sz="2000" dirty="0"/>
              <a:t>; </a:t>
            </a:r>
          </a:p>
          <a:p>
            <a:r>
              <a:rPr lang="en-US" altLang="zh-CN" sz="2000" dirty="0"/>
              <a:t>       ④</a:t>
            </a:r>
            <a:r>
              <a:rPr lang="zh-CN" altLang="en-US" sz="2000" dirty="0"/>
              <a:t>获得原材料或半成品的一种新的供给来源</a:t>
            </a:r>
            <a:r>
              <a:rPr lang="en-US" altLang="zh-CN" sz="2000" dirty="0"/>
              <a:t>;</a:t>
            </a:r>
          </a:p>
          <a:p>
            <a:r>
              <a:rPr lang="zh-CN" altLang="en-US" sz="2000" dirty="0"/>
              <a:t>       ⑤形成一种新的产业组织方式或企业重组</a:t>
            </a:r>
            <a:r>
              <a:rPr lang="en-US" altLang="zh-CN" sz="2000" dirty="0"/>
              <a:t>.</a:t>
            </a:r>
          </a:p>
          <a:p>
            <a:endParaRPr lang="zh-CN" altLang="en-US" sz="2000" dirty="0"/>
          </a:p>
        </p:txBody>
      </p:sp>
    </p:spTree>
    <p:extLst>
      <p:ext uri="{BB962C8B-B14F-4D97-AF65-F5344CB8AC3E}">
        <p14:creationId xmlns:p14="http://schemas.microsoft.com/office/powerpoint/2010/main" val="28951793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8777C344-A7EA-0148-ADD3-487A022DDF78}"/>
              </a:ext>
            </a:extLst>
          </p:cNvPr>
          <p:cNvSpPr>
            <a:spLocks noGrp="1"/>
          </p:cNvSpPr>
          <p:nvPr>
            <p:ph type="title"/>
          </p:nvPr>
        </p:nvSpPr>
        <p:spPr>
          <a:xfrm>
            <a:off x="1324432" y="785416"/>
            <a:ext cx="10134151" cy="796011"/>
          </a:xfrm>
        </p:spPr>
        <p:txBody>
          <a:bodyPr>
            <a:normAutofit/>
          </a:bodyPr>
          <a:lstStyle/>
          <a:p>
            <a:r>
              <a:rPr lang="zh-CN" altLang="en-US"/>
              <a:t>二、 创新工作的类别</a:t>
            </a:r>
          </a:p>
        </p:txBody>
      </p:sp>
      <p:sp>
        <p:nvSpPr>
          <p:cNvPr id="2" name="内容占位符 1">
            <a:extLst>
              <a:ext uri="{FF2B5EF4-FFF2-40B4-BE49-F238E27FC236}">
                <a16:creationId xmlns="" xmlns:a16="http://schemas.microsoft.com/office/drawing/2014/main" id="{834740F4-1FA7-834D-BF0D-B181CDFBC675}"/>
              </a:ext>
            </a:extLst>
          </p:cNvPr>
          <p:cNvSpPr>
            <a:spLocks noGrp="1"/>
          </p:cNvSpPr>
          <p:nvPr>
            <p:ph idx="1"/>
          </p:nvPr>
        </p:nvSpPr>
        <p:spPr/>
        <p:txBody>
          <a:bodyPr>
            <a:normAutofit/>
          </a:bodyPr>
          <a:lstStyle/>
          <a:p>
            <a:r>
              <a:rPr lang="zh-CN" altLang="en-US" dirty="0">
                <a:cs typeface="+mj-cs"/>
              </a:rPr>
              <a:t>       从规模以及对系统的影响程度来考察</a:t>
            </a:r>
            <a:r>
              <a:rPr lang="en-US" altLang="zh-CN" dirty="0">
                <a:cs typeface="+mj-cs"/>
              </a:rPr>
              <a:t>,</a:t>
            </a:r>
            <a:r>
              <a:rPr lang="zh-CN" altLang="en-US" dirty="0">
                <a:cs typeface="+mj-cs"/>
              </a:rPr>
              <a:t>可将创新分为局部创新和整体创新</a:t>
            </a:r>
            <a:r>
              <a:rPr lang="en-US" altLang="zh-CN" sz="3600" dirty="0">
                <a:cs typeface="+mj-cs"/>
              </a:rPr>
              <a:t>.</a:t>
            </a:r>
          </a:p>
          <a:p>
            <a:r>
              <a:rPr lang="zh-CN" altLang="en-US" dirty="0">
                <a:cs typeface="+mj-cs"/>
              </a:rPr>
              <a:t>       从与环境的关系来分析</a:t>
            </a:r>
            <a:r>
              <a:rPr lang="en-US" altLang="zh-CN" dirty="0">
                <a:cs typeface="+mj-cs"/>
              </a:rPr>
              <a:t>,</a:t>
            </a:r>
            <a:r>
              <a:rPr lang="zh-CN" altLang="en-US" dirty="0">
                <a:cs typeface="+mj-cs"/>
              </a:rPr>
              <a:t>可将创新分为消极防御型创新与积极攻击型创新</a:t>
            </a:r>
            <a:r>
              <a:rPr lang="en-US" altLang="zh-CN" dirty="0">
                <a:cs typeface="+mj-cs"/>
              </a:rPr>
              <a:t>.</a:t>
            </a:r>
          </a:p>
          <a:p>
            <a:r>
              <a:rPr lang="zh-CN" altLang="en-US" dirty="0">
                <a:cs typeface="+mj-cs"/>
              </a:rPr>
              <a:t>       从发生的时期来分析</a:t>
            </a:r>
            <a:r>
              <a:rPr lang="en-US" altLang="zh-CN" dirty="0">
                <a:cs typeface="+mj-cs"/>
              </a:rPr>
              <a:t>,</a:t>
            </a:r>
            <a:r>
              <a:rPr lang="zh-CN" altLang="en-US" dirty="0">
                <a:cs typeface="+mj-cs"/>
              </a:rPr>
              <a:t>可将创新分为系统初建期的创新和运行中的创新</a:t>
            </a:r>
            <a:r>
              <a:rPr lang="en-US" altLang="zh-CN" dirty="0">
                <a:cs typeface="+mj-cs"/>
              </a:rPr>
              <a:t>.</a:t>
            </a:r>
            <a:endParaRPr lang="zh-CN" altLang="en-US" dirty="0">
              <a:cs typeface="+mj-cs"/>
            </a:endParaRPr>
          </a:p>
        </p:txBody>
      </p:sp>
    </p:spTree>
    <p:extLst>
      <p:ext uri="{BB962C8B-B14F-4D97-AF65-F5344CB8AC3E}">
        <p14:creationId xmlns:p14="http://schemas.microsoft.com/office/powerpoint/2010/main" val="18011446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3833D03-7B6D-A546-92F5-105FE249CCCB}"/>
              </a:ext>
            </a:extLst>
          </p:cNvPr>
          <p:cNvSpPr>
            <a:spLocks noGrp="1"/>
          </p:cNvSpPr>
          <p:nvPr>
            <p:ph type="title"/>
          </p:nvPr>
        </p:nvSpPr>
        <p:spPr/>
        <p:txBody>
          <a:bodyPr/>
          <a:lstStyle/>
          <a:p>
            <a:r>
              <a:rPr lang="zh-CN" altLang="en-US"/>
              <a:t>三、 创新工作的基本内容</a:t>
            </a:r>
          </a:p>
        </p:txBody>
      </p:sp>
      <p:sp>
        <p:nvSpPr>
          <p:cNvPr id="3" name="内容占位符 2">
            <a:extLst>
              <a:ext uri="{FF2B5EF4-FFF2-40B4-BE49-F238E27FC236}">
                <a16:creationId xmlns="" xmlns:a16="http://schemas.microsoft.com/office/drawing/2014/main" id="{4AB76C78-CA06-2A43-B939-BE094C77E7C3}"/>
              </a:ext>
            </a:extLst>
          </p:cNvPr>
          <p:cNvSpPr>
            <a:spLocks noGrp="1"/>
          </p:cNvSpPr>
          <p:nvPr>
            <p:ph idx="1"/>
          </p:nvPr>
        </p:nvSpPr>
        <p:spPr/>
        <p:txBody>
          <a:bodyPr/>
          <a:lstStyle/>
          <a:p>
            <a:r>
              <a:rPr lang="zh-CN" altLang="en-US"/>
              <a:t>     </a:t>
            </a:r>
            <a:r>
              <a:rPr lang="en-US" altLang="zh-CN"/>
              <a:t>(</a:t>
            </a:r>
            <a:r>
              <a:rPr lang="zh-CN" altLang="en-US"/>
              <a:t>一</a:t>
            </a:r>
            <a:r>
              <a:rPr lang="en-US" altLang="zh-CN"/>
              <a:t>)</a:t>
            </a:r>
            <a:r>
              <a:rPr lang="zh-CN" altLang="en-US"/>
              <a:t>目标创新</a:t>
            </a:r>
            <a:endParaRPr lang="en-US" altLang="zh-CN"/>
          </a:p>
          <a:p>
            <a:r>
              <a:rPr lang="zh-CN" altLang="en-US"/>
              <a:t>     </a:t>
            </a:r>
            <a:r>
              <a:rPr lang="en-US" altLang="zh-CN"/>
              <a:t>(</a:t>
            </a:r>
            <a:r>
              <a:rPr lang="zh-CN" altLang="en-US"/>
              <a:t>二</a:t>
            </a:r>
            <a:r>
              <a:rPr lang="en-US" altLang="zh-CN"/>
              <a:t>)</a:t>
            </a:r>
            <a:r>
              <a:rPr lang="zh-CN" altLang="en-US"/>
              <a:t>技术创新</a:t>
            </a:r>
            <a:endParaRPr lang="en-US" altLang="zh-CN"/>
          </a:p>
          <a:p>
            <a:r>
              <a:rPr lang="zh-CN" altLang="en-US"/>
              <a:t>     </a:t>
            </a:r>
            <a:r>
              <a:rPr lang="en-US" altLang="zh-CN"/>
              <a:t>(</a:t>
            </a:r>
            <a:r>
              <a:rPr lang="zh-CN" altLang="en-US"/>
              <a:t>三</a:t>
            </a:r>
            <a:r>
              <a:rPr lang="en-US" altLang="zh-CN"/>
              <a:t>)</a:t>
            </a:r>
            <a:r>
              <a:rPr lang="zh-CN" altLang="en-US"/>
              <a:t>制度创新</a:t>
            </a:r>
            <a:endParaRPr lang="en-US" altLang="zh-CN"/>
          </a:p>
          <a:p>
            <a:r>
              <a:rPr lang="zh-CN" altLang="en-US"/>
              <a:t>     </a:t>
            </a:r>
            <a:r>
              <a:rPr lang="en-US" altLang="zh-CN"/>
              <a:t>(</a:t>
            </a:r>
            <a:r>
              <a:rPr lang="zh-CN" altLang="en-US"/>
              <a:t>四</a:t>
            </a:r>
            <a:r>
              <a:rPr lang="en-US" altLang="zh-CN"/>
              <a:t>)</a:t>
            </a:r>
            <a:r>
              <a:rPr lang="zh-CN" altLang="en-US"/>
              <a:t>组织创新</a:t>
            </a:r>
            <a:endParaRPr lang="en-US" altLang="zh-CN"/>
          </a:p>
          <a:p>
            <a:r>
              <a:rPr lang="zh-CN" altLang="en-US"/>
              <a:t>     </a:t>
            </a:r>
            <a:r>
              <a:rPr lang="en-US" altLang="zh-CN"/>
              <a:t>(</a:t>
            </a:r>
            <a:r>
              <a:rPr lang="zh-CN" altLang="en-US"/>
              <a:t>五</a:t>
            </a:r>
            <a:r>
              <a:rPr lang="en-US" altLang="zh-CN"/>
              <a:t>)</a:t>
            </a:r>
            <a:r>
              <a:rPr lang="zh-CN" altLang="en-US"/>
              <a:t>环境创新</a:t>
            </a:r>
            <a:endParaRPr lang="en-US" altLang="zh-CN"/>
          </a:p>
          <a:p>
            <a:r>
              <a:rPr lang="zh-CN" altLang="en-US"/>
              <a:t>     </a:t>
            </a:r>
            <a:r>
              <a:rPr lang="en-US" altLang="zh-CN"/>
              <a:t>(</a:t>
            </a:r>
            <a:r>
              <a:rPr lang="zh-CN" altLang="en-US"/>
              <a:t>六</a:t>
            </a:r>
            <a:r>
              <a:rPr lang="en-US" altLang="zh-CN"/>
              <a:t>)</a:t>
            </a:r>
            <a:r>
              <a:rPr lang="zh-CN" altLang="en-US"/>
              <a:t>商业模式创新</a:t>
            </a:r>
          </a:p>
        </p:txBody>
      </p:sp>
    </p:spTree>
    <p:extLst>
      <p:ext uri="{BB962C8B-B14F-4D97-AF65-F5344CB8AC3E}">
        <p14:creationId xmlns:p14="http://schemas.microsoft.com/office/powerpoint/2010/main" val="18643186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6E68A9A-D83C-C642-B5CC-E700A970C80A}"/>
              </a:ext>
            </a:extLst>
          </p:cNvPr>
          <p:cNvSpPr>
            <a:spLocks noGrp="1"/>
          </p:cNvSpPr>
          <p:nvPr>
            <p:ph type="title"/>
          </p:nvPr>
        </p:nvSpPr>
        <p:spPr>
          <a:xfrm>
            <a:off x="1324431" y="499666"/>
            <a:ext cx="10134151" cy="796011"/>
          </a:xfrm>
        </p:spPr>
        <p:txBody>
          <a:bodyPr/>
          <a:lstStyle/>
          <a:p>
            <a:r>
              <a:rPr lang="zh-CN" altLang="en-US"/>
              <a:t>四、 创新的过程和组织</a:t>
            </a:r>
          </a:p>
        </p:txBody>
      </p:sp>
      <p:sp>
        <p:nvSpPr>
          <p:cNvPr id="3" name="内容占位符 2">
            <a:extLst>
              <a:ext uri="{FF2B5EF4-FFF2-40B4-BE49-F238E27FC236}">
                <a16:creationId xmlns="" xmlns:a16="http://schemas.microsoft.com/office/drawing/2014/main" id="{147B0841-7FA9-0840-8701-F9051B0BD714}"/>
              </a:ext>
            </a:extLst>
          </p:cNvPr>
          <p:cNvSpPr>
            <a:spLocks noGrp="1"/>
          </p:cNvSpPr>
          <p:nvPr>
            <p:ph idx="1"/>
          </p:nvPr>
        </p:nvSpPr>
        <p:spPr>
          <a:xfrm>
            <a:off x="1324431" y="1295677"/>
            <a:ext cx="10091288" cy="4642565"/>
          </a:xfrm>
        </p:spPr>
        <p:txBody>
          <a:bodyPr>
            <a:normAutofit fontScale="85000" lnSpcReduction="20000"/>
          </a:bodyPr>
          <a:lstStyle/>
          <a:p>
            <a:r>
              <a:rPr lang="en-US" altLang="zh-CN" sz="3600"/>
              <a:t>(</a:t>
            </a:r>
            <a:r>
              <a:rPr lang="zh-CN" altLang="en-US" sz="3600"/>
              <a:t>一</a:t>
            </a:r>
            <a:r>
              <a:rPr lang="en-US" altLang="zh-CN" sz="3600"/>
              <a:t>)</a:t>
            </a:r>
            <a:r>
              <a:rPr lang="zh-CN" altLang="en-US" sz="3600"/>
              <a:t>创新的过程</a:t>
            </a:r>
            <a:endParaRPr lang="en-US" altLang="zh-CN" sz="3600"/>
          </a:p>
          <a:p>
            <a:r>
              <a:rPr lang="zh-CN" altLang="en-US"/>
              <a:t>        １寻找机会</a:t>
            </a:r>
            <a:endParaRPr lang="en-US" altLang="zh-CN"/>
          </a:p>
          <a:p>
            <a:r>
              <a:rPr lang="zh-CN" altLang="en-US"/>
              <a:t>        ２提出构想</a:t>
            </a:r>
            <a:endParaRPr lang="en-US" altLang="zh-CN"/>
          </a:p>
          <a:p>
            <a:r>
              <a:rPr lang="zh-CN" altLang="en-US"/>
              <a:t>        ３迅速行动</a:t>
            </a:r>
            <a:endParaRPr lang="en-US" altLang="zh-CN"/>
          </a:p>
          <a:p>
            <a:r>
              <a:rPr lang="zh-CN" altLang="en-US"/>
              <a:t>        ４坚持不懈</a:t>
            </a:r>
            <a:endParaRPr lang="en-US" altLang="zh-CN"/>
          </a:p>
          <a:p>
            <a:r>
              <a:rPr lang="en-US" altLang="zh-CN" sz="3600"/>
              <a:t>(</a:t>
            </a:r>
            <a:r>
              <a:rPr lang="zh-CN" altLang="en-US" sz="3600"/>
              <a:t>二</a:t>
            </a:r>
            <a:r>
              <a:rPr lang="en-US" altLang="zh-CN" sz="3600"/>
              <a:t>)</a:t>
            </a:r>
            <a:r>
              <a:rPr lang="zh-CN" altLang="en-US" sz="3600"/>
              <a:t>创新活动的组织</a:t>
            </a:r>
            <a:endParaRPr lang="en-US" altLang="zh-CN" sz="3600"/>
          </a:p>
          <a:p>
            <a:r>
              <a:rPr lang="zh-CN" altLang="en-US"/>
              <a:t>         １正确理解和扮演 “管理者”的角色</a:t>
            </a:r>
            <a:endParaRPr lang="en-US" altLang="zh-CN"/>
          </a:p>
          <a:p>
            <a:r>
              <a:rPr lang="zh-CN" altLang="en-US"/>
              <a:t>         ２创造促进创新的组织氛围</a:t>
            </a:r>
            <a:endParaRPr lang="en-US" altLang="zh-CN"/>
          </a:p>
          <a:p>
            <a:r>
              <a:rPr lang="zh-CN" altLang="en-US"/>
              <a:t>         ３制订有弹性的计划</a:t>
            </a:r>
            <a:endParaRPr lang="en-US" altLang="zh-CN"/>
          </a:p>
          <a:p>
            <a:r>
              <a:rPr lang="zh-CN" altLang="en-US"/>
              <a:t>          </a:t>
            </a:r>
            <a:r>
              <a:rPr lang="en-US" altLang="zh-CN"/>
              <a:t>4</a:t>
            </a:r>
            <a:r>
              <a:rPr lang="zh-CN" altLang="en-US"/>
              <a:t> 正确地对待失败</a:t>
            </a:r>
            <a:endParaRPr lang="en-US" altLang="zh-CN"/>
          </a:p>
          <a:p>
            <a:r>
              <a:rPr lang="zh-CN" altLang="en-US"/>
              <a:t>          </a:t>
            </a:r>
            <a:r>
              <a:rPr lang="en-US" altLang="zh-CN"/>
              <a:t>5</a:t>
            </a:r>
            <a:r>
              <a:rPr lang="zh-CN" altLang="en-US"/>
              <a:t> 建立合理的奖励制度</a:t>
            </a:r>
          </a:p>
        </p:txBody>
      </p:sp>
    </p:spTree>
    <p:extLst>
      <p:ext uri="{BB962C8B-B14F-4D97-AF65-F5344CB8AC3E}">
        <p14:creationId xmlns:p14="http://schemas.microsoft.com/office/powerpoint/2010/main" val="1394685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8D462AF-7966-4412-BE64-D3BD50BD29A3}"/>
              </a:ext>
            </a:extLst>
          </p:cNvPr>
          <p:cNvSpPr>
            <a:spLocks noGrp="1"/>
          </p:cNvSpPr>
          <p:nvPr>
            <p:ph type="title"/>
          </p:nvPr>
        </p:nvSpPr>
        <p:spPr/>
        <p:txBody>
          <a:bodyPr>
            <a:normAutofit/>
          </a:bodyPr>
          <a:lstStyle/>
          <a:p>
            <a:r>
              <a:rPr lang="zh-CN" altLang="en-US" dirty="0"/>
              <a:t>　二、 控制工作的基本类型　</a:t>
            </a:r>
          </a:p>
        </p:txBody>
      </p:sp>
      <p:sp>
        <p:nvSpPr>
          <p:cNvPr id="3" name="内容占位符 2">
            <a:extLst>
              <a:ext uri="{FF2B5EF4-FFF2-40B4-BE49-F238E27FC236}">
                <a16:creationId xmlns="" xmlns:a16="http://schemas.microsoft.com/office/drawing/2014/main" id="{AE7FE6B4-FE5E-454C-85D8-04949BE05EB3}"/>
              </a:ext>
            </a:extLst>
          </p:cNvPr>
          <p:cNvSpPr>
            <a:spLocks noGrp="1"/>
          </p:cNvSpPr>
          <p:nvPr>
            <p:ph idx="1"/>
          </p:nvPr>
        </p:nvSpPr>
        <p:spPr/>
        <p:txBody>
          <a:bodyPr/>
          <a:lstStyle/>
          <a:p>
            <a:r>
              <a:rPr lang="zh-CN" altLang="en-US" dirty="0"/>
              <a:t>     </a:t>
            </a:r>
            <a:r>
              <a:rPr lang="zh-CN" altLang="en-US" sz="2400" b="1" dirty="0"/>
              <a:t>一</a:t>
            </a:r>
            <a:r>
              <a:rPr lang="en-US" altLang="zh-CN" sz="2400" b="1" dirty="0"/>
              <a:t>·</a:t>
            </a:r>
            <a:r>
              <a:rPr lang="zh-CN" altLang="en-US" sz="2400" b="1" dirty="0"/>
              <a:t>  按照控制结构划分</a:t>
            </a:r>
            <a:endParaRPr lang="en-US" altLang="zh-CN" sz="2400" b="1" dirty="0"/>
          </a:p>
          <a:p>
            <a:r>
              <a:rPr lang="zh-CN" altLang="en-US" dirty="0"/>
              <a:t>      按照控制结构可将管理控制划分</a:t>
            </a:r>
            <a:r>
              <a:rPr lang="en-US" altLang="zh-CN" dirty="0"/>
              <a:t>,</a:t>
            </a:r>
            <a:r>
              <a:rPr lang="zh-CN" altLang="en-US" dirty="0"/>
              <a:t>分为集中控制和分散控制</a:t>
            </a:r>
            <a:r>
              <a:rPr lang="en-US" altLang="zh-CN" dirty="0"/>
              <a:t>.</a:t>
            </a:r>
            <a:r>
              <a:rPr lang="zh-CN" altLang="en-US" dirty="0"/>
              <a:t>　 　 　 　</a:t>
            </a:r>
          </a:p>
          <a:p>
            <a:r>
              <a:rPr lang="en-US" altLang="zh-CN" b="1" dirty="0"/>
              <a:t>      ( </a:t>
            </a:r>
            <a:r>
              <a:rPr lang="zh-CN" altLang="en-US" b="1" dirty="0"/>
              <a:t>１</a:t>
            </a:r>
            <a:r>
              <a:rPr lang="en-US" altLang="zh-CN" b="1" dirty="0"/>
              <a:t>)</a:t>
            </a:r>
            <a:r>
              <a:rPr lang="zh-CN" altLang="en-US" b="1" dirty="0"/>
              <a:t>集中控制</a:t>
            </a:r>
            <a:r>
              <a:rPr lang="en-US" altLang="zh-CN" sz="2400" b="1" dirty="0"/>
              <a:t>.</a:t>
            </a:r>
            <a:r>
              <a:rPr lang="zh-CN" altLang="en-US" dirty="0"/>
              <a:t>集中控制是在系统中只设一个控制机构</a:t>
            </a:r>
            <a:r>
              <a:rPr lang="en-US" altLang="zh-CN" dirty="0"/>
              <a:t>,</a:t>
            </a:r>
            <a:r>
              <a:rPr lang="zh-CN" altLang="en-US" dirty="0"/>
              <a:t>上层主管领导授权给下级部 门的领导</a:t>
            </a:r>
            <a:r>
              <a:rPr lang="en-US" altLang="zh-CN" dirty="0"/>
              <a:t>,</a:t>
            </a:r>
            <a:r>
              <a:rPr lang="zh-CN" altLang="en-US" dirty="0"/>
              <a:t>由下级部门领导在各自的管辖范围内实施控制</a:t>
            </a:r>
            <a:r>
              <a:rPr lang="en-US" altLang="zh-CN" dirty="0"/>
              <a:t>.</a:t>
            </a:r>
          </a:p>
          <a:p>
            <a:r>
              <a:rPr lang="en-US" altLang="zh-CN" dirty="0"/>
              <a:t>      </a:t>
            </a:r>
            <a:r>
              <a:rPr lang="en-US" altLang="zh-CN" b="1" dirty="0"/>
              <a:t>( </a:t>
            </a:r>
            <a:r>
              <a:rPr lang="zh-CN" altLang="en-US" b="1" dirty="0"/>
              <a:t>２</a:t>
            </a:r>
            <a:r>
              <a:rPr lang="en-US" altLang="zh-CN" b="1" dirty="0"/>
              <a:t>)</a:t>
            </a:r>
            <a:r>
              <a:rPr lang="zh-CN" altLang="en-US" b="1" dirty="0"/>
              <a:t>分散控制</a:t>
            </a:r>
            <a:r>
              <a:rPr lang="en-US" altLang="zh-CN" sz="2400" b="1" dirty="0"/>
              <a:t>.</a:t>
            </a:r>
            <a:r>
              <a:rPr lang="zh-CN" altLang="en-US" dirty="0"/>
              <a:t>分散控制也称多级控制</a:t>
            </a:r>
            <a:r>
              <a:rPr lang="en-US" altLang="zh-CN" dirty="0"/>
              <a:t>,</a:t>
            </a:r>
            <a:r>
              <a:rPr lang="zh-CN" altLang="en-US" dirty="0"/>
              <a:t>即在系统中设有多层和多个控制机构</a:t>
            </a:r>
            <a:r>
              <a:rPr lang="en-US" altLang="zh-CN" dirty="0"/>
              <a:t>,</a:t>
            </a:r>
            <a:r>
              <a:rPr lang="zh-CN" altLang="en-US" dirty="0"/>
              <a:t>上层 控制机构对下一级控制机构进行控制</a:t>
            </a:r>
            <a:r>
              <a:rPr lang="en-US" altLang="zh-CN" dirty="0"/>
              <a:t>,</a:t>
            </a:r>
            <a:r>
              <a:rPr lang="zh-CN" altLang="en-US" dirty="0"/>
              <a:t>各下级控制机构则对本身系统进行控制</a:t>
            </a:r>
            <a:r>
              <a:rPr lang="en-US" altLang="zh-CN" dirty="0"/>
              <a:t>.</a:t>
            </a:r>
            <a:endParaRPr lang="zh-CN" altLang="en-US" dirty="0"/>
          </a:p>
        </p:txBody>
      </p:sp>
    </p:spTree>
    <p:extLst>
      <p:ext uri="{BB962C8B-B14F-4D97-AF65-F5344CB8AC3E}">
        <p14:creationId xmlns:p14="http://schemas.microsoft.com/office/powerpoint/2010/main" val="15786999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B6D22886-CE2A-C64C-B5D6-69381D1D4D56}"/>
              </a:ext>
            </a:extLst>
          </p:cNvPr>
          <p:cNvSpPr>
            <a:spLocks noGrp="1"/>
          </p:cNvSpPr>
          <p:nvPr>
            <p:ph type="title"/>
          </p:nvPr>
        </p:nvSpPr>
        <p:spPr/>
        <p:txBody>
          <a:bodyPr/>
          <a:lstStyle/>
          <a:p>
            <a:r>
              <a:rPr lang="zh-CN" altLang="en-US"/>
              <a:t>五、 技术创新</a:t>
            </a:r>
          </a:p>
        </p:txBody>
      </p:sp>
      <p:sp>
        <p:nvSpPr>
          <p:cNvPr id="2" name="内容占位符 1">
            <a:extLst>
              <a:ext uri="{FF2B5EF4-FFF2-40B4-BE49-F238E27FC236}">
                <a16:creationId xmlns="" xmlns:a16="http://schemas.microsoft.com/office/drawing/2014/main" id="{A9335F19-9DF9-4546-934D-60586154CC31}"/>
              </a:ext>
            </a:extLst>
          </p:cNvPr>
          <p:cNvSpPr>
            <a:spLocks noGrp="1"/>
          </p:cNvSpPr>
          <p:nvPr>
            <p:ph idx="1"/>
          </p:nvPr>
        </p:nvSpPr>
        <p:spPr>
          <a:xfrm>
            <a:off x="1449446" y="1581427"/>
            <a:ext cx="10091288" cy="4883667"/>
          </a:xfrm>
        </p:spPr>
        <p:txBody>
          <a:bodyPr/>
          <a:lstStyle/>
          <a:p>
            <a:r>
              <a:rPr lang="en-US" altLang="zh-CN" sz="2800" b="1"/>
              <a:t>(</a:t>
            </a:r>
            <a:r>
              <a:rPr lang="zh-CN" altLang="en-US" sz="2800" b="1"/>
              <a:t>一</a:t>
            </a:r>
            <a:r>
              <a:rPr lang="en-US" altLang="zh-CN" sz="2800" b="1"/>
              <a:t>)</a:t>
            </a:r>
            <a:r>
              <a:rPr lang="zh-CN" altLang="en-US" sz="2800" b="1"/>
              <a:t>技术创新的内涵</a:t>
            </a:r>
            <a:endParaRPr lang="en-US" altLang="zh-CN" sz="2800" b="1"/>
          </a:p>
          <a:p>
            <a:r>
              <a:rPr lang="zh-CN" altLang="en-US"/>
              <a:t>       技术创新 </a:t>
            </a:r>
            <a:r>
              <a:rPr lang="en-US" altLang="zh-CN"/>
              <a:t>(</a:t>
            </a:r>
            <a:r>
              <a:rPr lang="af-ZA" altLang="zh-CN"/>
              <a:t>technicalinnovation)</a:t>
            </a:r>
            <a:r>
              <a:rPr lang="zh-CN" altLang="en-US"/>
              <a:t>是指由技术的新构想</a:t>
            </a:r>
            <a:r>
              <a:rPr lang="en-US" altLang="zh-CN"/>
              <a:t>,</a:t>
            </a:r>
            <a:r>
              <a:rPr lang="zh-CN" altLang="en-US"/>
              <a:t>经过研究开发或技术组合</a:t>
            </a:r>
            <a:r>
              <a:rPr lang="en-US" altLang="zh-CN"/>
              <a:t>,</a:t>
            </a:r>
          </a:p>
          <a:p>
            <a:r>
              <a:rPr lang="zh-CN" altLang="en-US"/>
              <a:t>到获得实际应用</a:t>
            </a:r>
            <a:r>
              <a:rPr lang="en-US" altLang="zh-CN"/>
              <a:t>,</a:t>
            </a:r>
            <a:r>
              <a:rPr lang="zh-CN" altLang="en-US"/>
              <a:t>并产生经济、社会效益的商业化全过程的活动</a:t>
            </a:r>
            <a:r>
              <a:rPr lang="en-US" altLang="zh-CN"/>
              <a:t>.</a:t>
            </a:r>
            <a:r>
              <a:rPr lang="zh-CN" altLang="en-US"/>
              <a:t>现阶段的技术创新是各</a:t>
            </a:r>
          </a:p>
          <a:p>
            <a:r>
              <a:rPr lang="zh-CN" altLang="en-US"/>
              <a:t>创新主体、创新要素交互复杂作用下的一种复杂现象</a:t>
            </a:r>
            <a:r>
              <a:rPr lang="en-US" altLang="zh-CN"/>
              <a:t>,</a:t>
            </a:r>
            <a:r>
              <a:rPr lang="zh-CN" altLang="en-US"/>
              <a:t>是技术进步与应用创新的 “双螺旋</a:t>
            </a:r>
          </a:p>
          <a:p>
            <a:r>
              <a:rPr lang="zh-CN" altLang="en-US"/>
              <a:t>结构”共同演进的产物</a:t>
            </a:r>
            <a:r>
              <a:rPr lang="en-US" altLang="zh-CN"/>
              <a:t>.</a:t>
            </a:r>
          </a:p>
          <a:p>
            <a:r>
              <a:rPr lang="zh-CN" altLang="en-US"/>
              <a:t>      企业的技术创新主要表现为要素创新、要素组合方法</a:t>
            </a:r>
          </a:p>
          <a:p>
            <a:r>
              <a:rPr lang="zh-CN" altLang="en-US"/>
              <a:t>的创新和产品创新</a:t>
            </a:r>
            <a:r>
              <a:rPr lang="en-US" altLang="zh-CN"/>
              <a:t>:</a:t>
            </a:r>
            <a:r>
              <a:rPr lang="zh-CN" altLang="en-US"/>
              <a:t>要素创新具体包括材料创新、设备创新和人力资源管理创新三个方</a:t>
            </a:r>
          </a:p>
          <a:p>
            <a:r>
              <a:rPr lang="zh-CN" altLang="en-US"/>
              <a:t>面</a:t>
            </a:r>
            <a:r>
              <a:rPr lang="en-US" altLang="zh-CN"/>
              <a:t>;</a:t>
            </a:r>
            <a:r>
              <a:rPr lang="zh-CN" altLang="en-US"/>
              <a:t>要素组合方法的创新包括生产工艺和生产过程的时间组织与空间组织两个方向的创</a:t>
            </a:r>
          </a:p>
          <a:p>
            <a:r>
              <a:rPr lang="zh-CN" altLang="en-US"/>
              <a:t>新</a:t>
            </a:r>
            <a:r>
              <a:rPr lang="en-US" altLang="zh-CN"/>
              <a:t>;</a:t>
            </a:r>
            <a:r>
              <a:rPr lang="zh-CN" altLang="en-US"/>
              <a:t>而产品创新主要包括产品品种创新和产品结构的创新</a:t>
            </a:r>
            <a:r>
              <a:rPr lang="en-US" altLang="zh-CN"/>
              <a:t>.</a:t>
            </a:r>
          </a:p>
          <a:p>
            <a:endParaRPr lang="zh-CN" altLang="en-US"/>
          </a:p>
        </p:txBody>
      </p:sp>
    </p:spTree>
    <p:extLst>
      <p:ext uri="{BB962C8B-B14F-4D97-AF65-F5344CB8AC3E}">
        <p14:creationId xmlns:p14="http://schemas.microsoft.com/office/powerpoint/2010/main" val="3585537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C8E95536-B118-5F46-9703-9074C718D7C2}"/>
              </a:ext>
            </a:extLst>
          </p:cNvPr>
          <p:cNvSpPr>
            <a:spLocks noGrp="1"/>
          </p:cNvSpPr>
          <p:nvPr>
            <p:ph idx="1"/>
          </p:nvPr>
        </p:nvSpPr>
        <p:spPr/>
        <p:txBody>
          <a:bodyPr>
            <a:normAutofit/>
          </a:bodyPr>
          <a:lstStyle/>
          <a:p>
            <a:r>
              <a:rPr lang="en-US" altLang="zh-CN" sz="3600"/>
              <a:t>(</a:t>
            </a:r>
            <a:r>
              <a:rPr lang="zh-CN" altLang="en-US" sz="3600"/>
              <a:t>二</a:t>
            </a:r>
            <a:r>
              <a:rPr lang="en-US" altLang="zh-CN" sz="3600"/>
              <a:t>)</a:t>
            </a:r>
            <a:r>
              <a:rPr lang="zh-CN" altLang="en-US" sz="3600"/>
              <a:t>技术创新的类别</a:t>
            </a:r>
            <a:endParaRPr lang="en-US" altLang="zh-CN" sz="3600"/>
          </a:p>
          <a:p>
            <a:r>
              <a:rPr lang="zh-CN" altLang="en-US" sz="2400" b="1"/>
              <a:t>１自主创新</a:t>
            </a:r>
          </a:p>
          <a:p>
            <a:r>
              <a:rPr lang="zh-CN" altLang="en-US" sz="2800"/>
              <a:t>       </a:t>
            </a:r>
            <a:r>
              <a:rPr lang="zh-CN" altLang="en-US"/>
              <a:t>自主创新是指通过拥有自主知识产权的独特的核心技术以及在此基础上实现新产品的价值的过程</a:t>
            </a:r>
            <a:r>
              <a:rPr lang="en-US" altLang="zh-CN"/>
              <a:t>.</a:t>
            </a:r>
            <a:r>
              <a:rPr lang="zh-CN" altLang="en-US"/>
              <a:t>自主创新包括原始创新、集成创新和引进消化吸收再创新</a:t>
            </a:r>
            <a:r>
              <a:rPr lang="en-US" altLang="zh-CN"/>
              <a:t>.</a:t>
            </a:r>
            <a:r>
              <a:rPr lang="zh-CN" altLang="en-US"/>
              <a:t>自主创新的成</a:t>
            </a:r>
          </a:p>
          <a:p>
            <a:r>
              <a:rPr lang="zh-CN" altLang="en-US"/>
              <a:t>果</a:t>
            </a:r>
            <a:r>
              <a:rPr lang="en-US" altLang="zh-CN"/>
              <a:t>,</a:t>
            </a:r>
            <a:r>
              <a:rPr lang="zh-CN" altLang="en-US"/>
              <a:t>一般体现为新的科学发现以及拥有自主知识产权的技术、产品、品牌等</a:t>
            </a:r>
            <a:r>
              <a:rPr lang="en-US" altLang="zh-CN"/>
              <a:t>.</a:t>
            </a:r>
          </a:p>
          <a:p>
            <a:r>
              <a:rPr lang="zh-CN" altLang="en-US" sz="2800"/>
              <a:t>     </a:t>
            </a:r>
            <a:endParaRPr lang="en-US" altLang="zh-CN" sz="2800"/>
          </a:p>
          <a:p>
            <a:endParaRPr lang="zh-CN" altLang="en-US" sz="2800"/>
          </a:p>
        </p:txBody>
      </p:sp>
    </p:spTree>
    <p:extLst>
      <p:ext uri="{BB962C8B-B14F-4D97-AF65-F5344CB8AC3E}">
        <p14:creationId xmlns:p14="http://schemas.microsoft.com/office/powerpoint/2010/main" val="41148390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3A805AC9-E18B-E644-A150-BDCBB4297E57}"/>
              </a:ext>
            </a:extLst>
          </p:cNvPr>
          <p:cNvSpPr>
            <a:spLocks noGrp="1"/>
          </p:cNvSpPr>
          <p:nvPr>
            <p:ph idx="1"/>
          </p:nvPr>
        </p:nvSpPr>
        <p:spPr/>
        <p:txBody>
          <a:bodyPr>
            <a:normAutofit/>
          </a:bodyPr>
          <a:lstStyle/>
          <a:p>
            <a:r>
              <a:rPr lang="zh-CN" altLang="en-US" sz="2400" b="1"/>
              <a:t>２ 模仿创新</a:t>
            </a:r>
            <a:endParaRPr lang="en-US" altLang="zh-CN" sz="2400" b="1"/>
          </a:p>
          <a:p>
            <a:r>
              <a:rPr lang="zh-CN" altLang="en-US"/>
              <a:t>         模仿创新即通过模仿而进行的创新活动</a:t>
            </a:r>
            <a:r>
              <a:rPr lang="en-US" altLang="zh-CN"/>
              <a:t>,</a:t>
            </a:r>
            <a:r>
              <a:rPr lang="zh-CN" altLang="en-US"/>
              <a:t>它具体又包括以下两种类型</a:t>
            </a:r>
            <a:r>
              <a:rPr lang="en-US" altLang="zh-CN"/>
              <a:t>.</a:t>
            </a:r>
          </a:p>
          <a:p>
            <a:r>
              <a:rPr lang="zh-CN" altLang="en-US"/>
              <a:t>       </a:t>
            </a:r>
            <a:r>
              <a:rPr lang="en-US" altLang="zh-CN"/>
              <a:t>(</a:t>
            </a:r>
            <a:r>
              <a:rPr lang="zh-CN" altLang="en-US"/>
              <a:t>１</a:t>
            </a:r>
            <a:r>
              <a:rPr lang="en-US" altLang="zh-CN"/>
              <a:t>)</a:t>
            </a:r>
            <a:r>
              <a:rPr lang="zh-CN" altLang="en-US"/>
              <a:t>完全模仿创新</a:t>
            </a:r>
            <a:r>
              <a:rPr lang="en-US" altLang="zh-CN"/>
              <a:t>.</a:t>
            </a:r>
            <a:r>
              <a:rPr lang="zh-CN" altLang="en-US"/>
              <a:t>即对市场上现有产品的仿制</a:t>
            </a:r>
            <a:r>
              <a:rPr lang="en-US" altLang="zh-CN"/>
              <a:t>.</a:t>
            </a:r>
          </a:p>
          <a:p>
            <a:r>
              <a:rPr lang="zh-CN" altLang="en-US"/>
              <a:t>       </a:t>
            </a:r>
            <a:r>
              <a:rPr lang="en-US" altLang="zh-CN"/>
              <a:t>(</a:t>
            </a:r>
            <a:r>
              <a:rPr lang="zh-CN" altLang="en-US"/>
              <a:t>２</a:t>
            </a:r>
            <a:r>
              <a:rPr lang="en-US" altLang="zh-CN"/>
              <a:t>)</a:t>
            </a:r>
            <a:r>
              <a:rPr lang="zh-CN" altLang="en-US"/>
              <a:t>模仿后再创新</a:t>
            </a:r>
            <a:r>
              <a:rPr lang="en-US" altLang="zh-CN"/>
              <a:t>.</a:t>
            </a:r>
            <a:r>
              <a:rPr lang="zh-CN" altLang="en-US"/>
              <a:t>这是对率先进入市场的产品进行再创造</a:t>
            </a:r>
            <a:r>
              <a:rPr lang="en-US" altLang="zh-CN"/>
              <a:t>,</a:t>
            </a:r>
            <a:r>
              <a:rPr lang="zh-CN" altLang="en-US"/>
              <a:t>也就是在引入他人技术</a:t>
            </a:r>
          </a:p>
          <a:p>
            <a:r>
              <a:rPr lang="zh-CN" altLang="en-US"/>
              <a:t>后</a:t>
            </a:r>
            <a:r>
              <a:rPr lang="en-US" altLang="zh-CN"/>
              <a:t>,</a:t>
            </a:r>
            <a:r>
              <a:rPr lang="zh-CN" altLang="en-US"/>
              <a:t>经过消化和吸收</a:t>
            </a:r>
            <a:r>
              <a:rPr lang="en-US" altLang="zh-CN"/>
              <a:t>,</a:t>
            </a:r>
            <a:r>
              <a:rPr lang="zh-CN" altLang="en-US"/>
              <a:t>不仅达到被模仿产品技术的水平</a:t>
            </a:r>
            <a:r>
              <a:rPr lang="en-US" altLang="zh-CN"/>
              <a:t>,</a:t>
            </a:r>
            <a:r>
              <a:rPr lang="zh-CN" altLang="en-US"/>
              <a:t>而且通过创新</a:t>
            </a:r>
            <a:r>
              <a:rPr lang="en-US" altLang="zh-CN"/>
              <a:t>,</a:t>
            </a:r>
            <a:r>
              <a:rPr lang="zh-CN" altLang="en-US"/>
              <a:t>超过原来的技术</a:t>
            </a:r>
          </a:p>
          <a:p>
            <a:r>
              <a:rPr lang="zh-CN" altLang="en-US"/>
              <a:t>水平</a:t>
            </a:r>
            <a:r>
              <a:rPr lang="en-US" altLang="zh-CN"/>
              <a:t>.</a:t>
            </a:r>
          </a:p>
          <a:p>
            <a:r>
              <a:rPr lang="zh-CN" altLang="en-US"/>
              <a:t>       模仿创新的优势在于可节约大量研发及市场培育方面的费用</a:t>
            </a:r>
            <a:r>
              <a:rPr lang="en-US" altLang="zh-CN"/>
              <a:t>,</a:t>
            </a:r>
            <a:r>
              <a:rPr lang="zh-CN" altLang="en-US"/>
              <a:t>降低投资风险</a:t>
            </a:r>
            <a:r>
              <a:rPr lang="en-US" altLang="zh-CN"/>
              <a:t>,</a:t>
            </a:r>
            <a:r>
              <a:rPr lang="zh-CN" altLang="en-US"/>
              <a:t>也回避</a:t>
            </a:r>
          </a:p>
          <a:p>
            <a:r>
              <a:rPr lang="zh-CN" altLang="en-US"/>
              <a:t>了市场成长初期的不稳定性</a:t>
            </a:r>
            <a:r>
              <a:rPr lang="en-US" altLang="zh-CN"/>
              <a:t>,</a:t>
            </a:r>
            <a:r>
              <a:rPr lang="zh-CN" altLang="en-US"/>
              <a:t>降低了市场开发的风险</a:t>
            </a:r>
            <a:r>
              <a:rPr lang="en-US" altLang="zh-CN"/>
              <a:t>.</a:t>
            </a:r>
            <a:r>
              <a:rPr lang="zh-CN" altLang="en-US"/>
              <a:t>但同时难免在技术上受制于人</a:t>
            </a:r>
            <a:r>
              <a:rPr lang="en-US" altLang="zh-CN"/>
              <a:t>,</a:t>
            </a:r>
            <a:r>
              <a:rPr lang="zh-CN" altLang="en-US"/>
              <a:t>而</a:t>
            </a:r>
          </a:p>
          <a:p>
            <a:r>
              <a:rPr lang="zh-CN" altLang="en-US"/>
              <a:t>且新技术并不总是能够轻易被模仿的</a:t>
            </a:r>
            <a:r>
              <a:rPr lang="en-US" altLang="zh-CN"/>
              <a:t>.</a:t>
            </a:r>
            <a:r>
              <a:rPr lang="zh-CN" altLang="en-US"/>
              <a:t>随着知识产权保护意识的不断增强、专利制度的不</a:t>
            </a:r>
          </a:p>
          <a:p>
            <a:r>
              <a:rPr lang="zh-CN" altLang="en-US"/>
              <a:t>断完善</a:t>
            </a:r>
            <a:r>
              <a:rPr lang="en-US" altLang="zh-CN"/>
              <a:t>,</a:t>
            </a:r>
            <a:r>
              <a:rPr lang="zh-CN" altLang="en-US"/>
              <a:t>要获得效益显著的技术显然更不容易</a:t>
            </a:r>
            <a:r>
              <a:rPr lang="en-US" altLang="zh-CN"/>
              <a:t>.</a:t>
            </a:r>
            <a:endParaRPr lang="zh-CN" altLang="en-US"/>
          </a:p>
        </p:txBody>
      </p:sp>
    </p:spTree>
    <p:extLst>
      <p:ext uri="{BB962C8B-B14F-4D97-AF65-F5344CB8AC3E}">
        <p14:creationId xmlns:p14="http://schemas.microsoft.com/office/powerpoint/2010/main" val="7462954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3B969280-F957-7742-A716-A5D1E10B3655}"/>
              </a:ext>
            </a:extLst>
          </p:cNvPr>
          <p:cNvSpPr>
            <a:spLocks noGrp="1"/>
          </p:cNvSpPr>
          <p:nvPr>
            <p:ph idx="1"/>
          </p:nvPr>
        </p:nvSpPr>
        <p:spPr/>
        <p:txBody>
          <a:bodyPr>
            <a:normAutofit lnSpcReduction="10000"/>
          </a:bodyPr>
          <a:lstStyle/>
          <a:p>
            <a:r>
              <a:rPr lang="zh-CN" altLang="en-US" sz="2400" b="1"/>
              <a:t>３ 合作创新</a:t>
            </a:r>
          </a:p>
          <a:p>
            <a:r>
              <a:rPr lang="zh-CN" altLang="en-US"/>
              <a:t>       合作创新是指企业通过与其他企业、科研机构、高等学校等建立技术合作关系</a:t>
            </a:r>
            <a:r>
              <a:rPr lang="en-US" altLang="zh-CN"/>
              <a:t>,</a:t>
            </a:r>
            <a:r>
              <a:rPr lang="zh-CN" altLang="en-US"/>
              <a:t>在保</a:t>
            </a:r>
          </a:p>
          <a:p>
            <a:r>
              <a:rPr lang="zh-CN" altLang="en-US"/>
              <a:t>持各自相对独立的利益及社会身份的同时</a:t>
            </a:r>
            <a:r>
              <a:rPr lang="en-US" altLang="zh-CN"/>
              <a:t>,</a:t>
            </a:r>
            <a:r>
              <a:rPr lang="zh-CN" altLang="en-US"/>
              <a:t>在一段时间内开展协作</a:t>
            </a:r>
            <a:r>
              <a:rPr lang="en-US" altLang="zh-CN"/>
              <a:t>,</a:t>
            </a:r>
            <a:r>
              <a:rPr lang="zh-CN" altLang="en-US"/>
              <a:t>从事技术或产品的研</a:t>
            </a:r>
          </a:p>
          <a:p>
            <a:r>
              <a:rPr lang="zh-CN" altLang="en-US"/>
              <a:t>究开发</a:t>
            </a:r>
            <a:r>
              <a:rPr lang="en-US" altLang="zh-CN"/>
              <a:t>,</a:t>
            </a:r>
            <a:r>
              <a:rPr lang="zh-CN" altLang="en-US"/>
              <a:t>在共同确定的研究开发目标的基础上实现各自目标的技术创新活动</a:t>
            </a:r>
            <a:r>
              <a:rPr lang="en-US" altLang="zh-CN"/>
              <a:t>.</a:t>
            </a:r>
          </a:p>
          <a:p>
            <a:r>
              <a:rPr lang="zh-CN" altLang="en-US"/>
              <a:t>       合作创新具有多种模式</a:t>
            </a:r>
            <a:r>
              <a:rPr lang="en-US" altLang="zh-CN"/>
              <a:t>,</a:t>
            </a:r>
            <a:r>
              <a:rPr lang="zh-CN" altLang="en-US"/>
              <a:t>在我国合作创新的模式主要有以下三种</a:t>
            </a:r>
            <a:r>
              <a:rPr lang="en-US" altLang="zh-CN"/>
              <a:t>.</a:t>
            </a:r>
          </a:p>
          <a:p>
            <a:r>
              <a:rPr lang="zh-CN" altLang="en-US"/>
              <a:t>       </a:t>
            </a:r>
            <a:r>
              <a:rPr lang="en-US" altLang="zh-CN"/>
              <a:t>(</a:t>
            </a:r>
            <a:r>
              <a:rPr lang="zh-CN" altLang="en-US"/>
              <a:t>１</a:t>
            </a:r>
            <a:r>
              <a:rPr lang="en-US" altLang="zh-CN"/>
              <a:t>)</a:t>
            </a:r>
            <a:r>
              <a:rPr lang="zh-CN" altLang="en-US"/>
              <a:t>合同创新模式</a:t>
            </a:r>
            <a:r>
              <a:rPr lang="en-US" altLang="zh-CN"/>
              <a:t>.</a:t>
            </a:r>
            <a:r>
              <a:rPr lang="zh-CN" altLang="en-US"/>
              <a:t>指以合同形式确定的合作创新模式</a:t>
            </a:r>
            <a:r>
              <a:rPr lang="en-US" altLang="zh-CN"/>
              <a:t>.</a:t>
            </a:r>
          </a:p>
          <a:p>
            <a:r>
              <a:rPr lang="zh-CN" altLang="en-US"/>
              <a:t>       </a:t>
            </a:r>
            <a:r>
              <a:rPr lang="en-US" altLang="zh-CN"/>
              <a:t>(</a:t>
            </a:r>
            <a:r>
              <a:rPr lang="zh-CN" altLang="en-US"/>
              <a:t>２</a:t>
            </a:r>
            <a:r>
              <a:rPr lang="en-US" altLang="zh-CN"/>
              <a:t>)</a:t>
            </a:r>
            <a:r>
              <a:rPr lang="zh-CN" altLang="en-US"/>
              <a:t>项目合伙创新模式</a:t>
            </a:r>
            <a:r>
              <a:rPr lang="en-US" altLang="zh-CN"/>
              <a:t>.</a:t>
            </a:r>
            <a:r>
              <a:rPr lang="zh-CN" altLang="en-US"/>
              <a:t>指企业为了完成某一特定技术项目的研究开发</a:t>
            </a:r>
            <a:r>
              <a:rPr lang="en-US" altLang="zh-CN"/>
              <a:t>,</a:t>
            </a:r>
            <a:r>
              <a:rPr lang="zh-CN" altLang="en-US"/>
              <a:t>通过合伙投</a:t>
            </a:r>
          </a:p>
          <a:p>
            <a:r>
              <a:rPr lang="zh-CN" altLang="en-US"/>
              <a:t>入形成合作组织</a:t>
            </a:r>
            <a:r>
              <a:rPr lang="en-US" altLang="zh-CN"/>
              <a:t>,</a:t>
            </a:r>
            <a:r>
              <a:rPr lang="zh-CN" altLang="en-US"/>
              <a:t>共同从事研究开发活动</a:t>
            </a:r>
            <a:r>
              <a:rPr lang="en-US" altLang="zh-CN"/>
              <a:t>,</a:t>
            </a:r>
            <a:r>
              <a:rPr lang="zh-CN" altLang="en-US"/>
              <a:t>共享研发成果的一种合作创新模式</a:t>
            </a:r>
            <a:r>
              <a:rPr lang="en-US" altLang="zh-CN"/>
              <a:t>.</a:t>
            </a:r>
          </a:p>
          <a:p>
            <a:r>
              <a:rPr lang="zh-CN" altLang="en-US"/>
              <a:t>       </a:t>
            </a:r>
            <a:r>
              <a:rPr lang="en-US" altLang="zh-CN"/>
              <a:t>(</a:t>
            </a:r>
            <a:r>
              <a:rPr lang="zh-CN" altLang="en-US"/>
              <a:t>３</a:t>
            </a:r>
            <a:r>
              <a:rPr lang="en-US" altLang="zh-CN"/>
              <a:t>)</a:t>
            </a:r>
            <a:r>
              <a:rPr lang="zh-CN" altLang="en-US"/>
              <a:t>基地合作创新模式</a:t>
            </a:r>
            <a:r>
              <a:rPr lang="en-US" altLang="zh-CN"/>
              <a:t>.</a:t>
            </a:r>
            <a:r>
              <a:rPr lang="zh-CN" altLang="en-US"/>
              <a:t>指企业与高等院校或科研院所共同建立技术创新基地的一种</a:t>
            </a:r>
          </a:p>
          <a:p>
            <a:r>
              <a:rPr lang="zh-CN" altLang="en-US"/>
              <a:t>合作创新模式</a:t>
            </a:r>
            <a:r>
              <a:rPr lang="en-US" altLang="zh-CN"/>
              <a:t>,</a:t>
            </a:r>
            <a:r>
              <a:rPr lang="zh-CN" altLang="en-US"/>
              <a:t>一般由企业提供资金和场地</a:t>
            </a:r>
            <a:r>
              <a:rPr lang="en-US" altLang="zh-CN"/>
              <a:t>,</a:t>
            </a:r>
            <a:r>
              <a:rPr lang="zh-CN" altLang="en-US"/>
              <a:t>大学或研究机构提供研发条件 </a:t>
            </a:r>
            <a:r>
              <a:rPr lang="en-US" altLang="zh-CN"/>
              <a:t>(</a:t>
            </a:r>
            <a:r>
              <a:rPr lang="zh-CN" altLang="en-US"/>
              <a:t>设备</a:t>
            </a:r>
            <a:r>
              <a:rPr lang="en-US" altLang="zh-CN"/>
              <a:t>)</a:t>
            </a:r>
            <a:r>
              <a:rPr lang="zh-CN" altLang="en-US"/>
              <a:t>和研</a:t>
            </a:r>
          </a:p>
          <a:p>
            <a:r>
              <a:rPr lang="zh-CN" altLang="en-US"/>
              <a:t>发人员</a:t>
            </a:r>
            <a:r>
              <a:rPr lang="en-US" altLang="zh-CN"/>
              <a:t>.</a:t>
            </a:r>
          </a:p>
          <a:p>
            <a:endParaRPr lang="zh-CN" altLang="en-US"/>
          </a:p>
        </p:txBody>
      </p:sp>
    </p:spTree>
    <p:extLst>
      <p:ext uri="{BB962C8B-B14F-4D97-AF65-F5344CB8AC3E}">
        <p14:creationId xmlns:p14="http://schemas.microsoft.com/office/powerpoint/2010/main" val="35434561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AA1407B-4278-EE4D-BC58-754884AB55FB}"/>
              </a:ext>
            </a:extLst>
          </p:cNvPr>
          <p:cNvSpPr>
            <a:spLocks noGrp="1"/>
          </p:cNvSpPr>
          <p:nvPr>
            <p:ph idx="1"/>
          </p:nvPr>
        </p:nvSpPr>
        <p:spPr/>
        <p:txBody>
          <a:bodyPr>
            <a:normAutofit lnSpcReduction="10000"/>
          </a:bodyPr>
          <a:lstStyle/>
          <a:p>
            <a:r>
              <a:rPr lang="en-US" altLang="zh-CN" sz="2800"/>
              <a:t>(</a:t>
            </a:r>
            <a:r>
              <a:rPr lang="zh-CN" altLang="en-US" sz="2800"/>
              <a:t>三</a:t>
            </a:r>
            <a:r>
              <a:rPr lang="en-US" altLang="zh-CN" sz="2800"/>
              <a:t>)</a:t>
            </a:r>
            <a:r>
              <a:rPr lang="zh-CN" altLang="en-US" sz="2800"/>
              <a:t>技术创新的内容</a:t>
            </a:r>
            <a:endParaRPr lang="en-US" altLang="zh-CN" sz="2800"/>
          </a:p>
          <a:p>
            <a:r>
              <a:rPr lang="zh-CN" altLang="en-US"/>
              <a:t>１材料创新</a:t>
            </a:r>
            <a:r>
              <a:rPr lang="en-US" altLang="zh-CN"/>
              <a:t>. </a:t>
            </a:r>
            <a:r>
              <a:rPr lang="zh-CN" altLang="en-US"/>
              <a:t>   ２产品创新</a:t>
            </a:r>
            <a:r>
              <a:rPr lang="en-US" altLang="zh-CN"/>
              <a:t>. </a:t>
            </a:r>
            <a:r>
              <a:rPr lang="zh-CN" altLang="en-US"/>
              <a:t>     ３工艺创新</a:t>
            </a:r>
            <a:r>
              <a:rPr lang="en-US" altLang="zh-CN"/>
              <a:t>. </a:t>
            </a:r>
            <a:r>
              <a:rPr lang="zh-CN" altLang="en-US"/>
              <a:t>        ４．手段创新</a:t>
            </a:r>
            <a:endParaRPr lang="en-US" altLang="zh-CN"/>
          </a:p>
          <a:p>
            <a:r>
              <a:rPr lang="en-US" altLang="zh-CN" sz="2800"/>
              <a:t>(</a:t>
            </a:r>
            <a:r>
              <a:rPr lang="zh-CN" altLang="en-US" sz="2800"/>
              <a:t>四</a:t>
            </a:r>
            <a:r>
              <a:rPr lang="en-US" altLang="zh-CN" sz="2800"/>
              <a:t>)</a:t>
            </a:r>
            <a:r>
              <a:rPr lang="zh-CN" altLang="en-US" sz="2800"/>
              <a:t>技术创新的源泉</a:t>
            </a:r>
            <a:endParaRPr lang="en-US" altLang="zh-CN" sz="2800"/>
          </a:p>
          <a:p>
            <a:r>
              <a:rPr lang="zh-CN" altLang="en-US" sz="2400"/>
              <a:t>       １意外的成功或失败</a:t>
            </a:r>
            <a:endParaRPr lang="en-US" altLang="zh-CN" sz="2400"/>
          </a:p>
          <a:p>
            <a:r>
              <a:rPr lang="zh-CN" altLang="en-US" sz="2400"/>
              <a:t>       ２企业内外的不协调</a:t>
            </a:r>
            <a:endParaRPr lang="en-US" altLang="zh-CN" sz="2400"/>
          </a:p>
          <a:p>
            <a:r>
              <a:rPr lang="zh-CN" altLang="en-US" sz="2400"/>
              <a:t>       ３过程改进的需要</a:t>
            </a:r>
            <a:endParaRPr lang="en-US" altLang="zh-CN" sz="2400"/>
          </a:p>
          <a:p>
            <a:r>
              <a:rPr lang="zh-CN" altLang="en-US" sz="2400"/>
              <a:t>       ４行业和市场结构的变化</a:t>
            </a:r>
            <a:endParaRPr lang="en-US" altLang="zh-CN" sz="2400"/>
          </a:p>
          <a:p>
            <a:r>
              <a:rPr lang="zh-CN" altLang="en-US" sz="2400"/>
              <a:t>       ５人口结构的变化</a:t>
            </a:r>
            <a:endParaRPr lang="en-US" altLang="zh-CN" sz="2400"/>
          </a:p>
          <a:p>
            <a:r>
              <a:rPr lang="zh-CN" altLang="en-US" sz="2400"/>
              <a:t>       ６观念的改变</a:t>
            </a:r>
            <a:endParaRPr lang="en-US" altLang="zh-CN" sz="2400"/>
          </a:p>
          <a:p>
            <a:r>
              <a:rPr lang="zh-CN" altLang="en-US" sz="2400"/>
              <a:t>       ７新知识的产生</a:t>
            </a:r>
          </a:p>
        </p:txBody>
      </p:sp>
    </p:spTree>
    <p:extLst>
      <p:ext uri="{BB962C8B-B14F-4D97-AF65-F5344CB8AC3E}">
        <p14:creationId xmlns:p14="http://schemas.microsoft.com/office/powerpoint/2010/main" val="17689675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6B4ABCBA-AABA-7C49-86FE-8CC64F914631}"/>
              </a:ext>
            </a:extLst>
          </p:cNvPr>
          <p:cNvSpPr>
            <a:spLocks noGrp="1"/>
          </p:cNvSpPr>
          <p:nvPr>
            <p:ph type="title"/>
          </p:nvPr>
        </p:nvSpPr>
        <p:spPr/>
        <p:txBody>
          <a:bodyPr/>
          <a:lstStyle/>
          <a:p>
            <a:r>
              <a:rPr lang="zh-CN" altLang="en-US"/>
              <a:t>六、 组织创新</a:t>
            </a:r>
          </a:p>
        </p:txBody>
      </p:sp>
      <p:sp>
        <p:nvSpPr>
          <p:cNvPr id="2" name="内容占位符 1">
            <a:extLst>
              <a:ext uri="{FF2B5EF4-FFF2-40B4-BE49-F238E27FC236}">
                <a16:creationId xmlns="" xmlns:a16="http://schemas.microsoft.com/office/drawing/2014/main" id="{F8DCBEEA-C793-B945-AB89-737D2B5E5878}"/>
              </a:ext>
            </a:extLst>
          </p:cNvPr>
          <p:cNvSpPr>
            <a:spLocks noGrp="1"/>
          </p:cNvSpPr>
          <p:nvPr>
            <p:ph idx="1"/>
          </p:nvPr>
        </p:nvSpPr>
        <p:spPr/>
        <p:txBody>
          <a:bodyPr>
            <a:normAutofit/>
          </a:bodyPr>
          <a:lstStyle/>
          <a:p>
            <a:r>
              <a:rPr lang="en-US" altLang="zh-CN" sz="2800"/>
              <a:t>(</a:t>
            </a:r>
            <a:r>
              <a:rPr lang="zh-CN" altLang="en-US" sz="2800"/>
              <a:t>一</a:t>
            </a:r>
            <a:r>
              <a:rPr lang="en-US" altLang="zh-CN" sz="2800"/>
              <a:t>)</a:t>
            </a:r>
            <a:r>
              <a:rPr lang="zh-CN" altLang="en-US" sz="2800"/>
              <a:t>组织创新的含义</a:t>
            </a:r>
          </a:p>
          <a:p>
            <a:r>
              <a:rPr lang="zh-CN" altLang="en-US"/>
              <a:t>       </a:t>
            </a:r>
            <a:r>
              <a:rPr lang="zh-CN" altLang="en-US" b="1"/>
              <a:t>组织创新</a:t>
            </a:r>
            <a:r>
              <a:rPr lang="zh-CN" altLang="en-US"/>
              <a:t> </a:t>
            </a:r>
            <a:r>
              <a:rPr lang="en-US" altLang="zh-CN"/>
              <a:t>(</a:t>
            </a:r>
            <a:r>
              <a:rPr lang="af-ZA" altLang="zh-CN"/>
              <a:t>organizationalinnovation)</a:t>
            </a:r>
            <a:r>
              <a:rPr lang="zh-CN" altLang="en-US"/>
              <a:t>是组织中的管理者和其他成员为使组织系统适</a:t>
            </a:r>
          </a:p>
          <a:p>
            <a:r>
              <a:rPr lang="zh-CN" altLang="en-US"/>
              <a:t>应外部环境的变化或满足组织自身内在成长的需要</a:t>
            </a:r>
            <a:r>
              <a:rPr lang="en-US" altLang="zh-CN"/>
              <a:t>,</a:t>
            </a:r>
            <a:r>
              <a:rPr lang="zh-CN" altLang="en-US"/>
              <a:t>对内部各个子系统及其相互作用机制</a:t>
            </a:r>
          </a:p>
          <a:p>
            <a:r>
              <a:rPr lang="zh-CN" altLang="en-US"/>
              <a:t>或组织与外部环境的相互作用机制的创造性的调整、开发和完善的过程</a:t>
            </a:r>
            <a:r>
              <a:rPr lang="en-US" altLang="zh-CN"/>
              <a:t>,</a:t>
            </a:r>
            <a:r>
              <a:rPr lang="zh-CN" altLang="en-US"/>
              <a:t>其创新活动一般</a:t>
            </a:r>
          </a:p>
          <a:p>
            <a:r>
              <a:rPr lang="zh-CN" altLang="en-US"/>
              <a:t>在组织结构、组织方式、组织制度等方面进行</a:t>
            </a:r>
            <a:r>
              <a:rPr lang="en-US" altLang="zh-CN"/>
              <a:t>.</a:t>
            </a:r>
            <a:r>
              <a:rPr lang="zh-CN" altLang="en-US"/>
              <a:t>因此</a:t>
            </a:r>
            <a:r>
              <a:rPr lang="en-US" altLang="zh-CN"/>
              <a:t>,</a:t>
            </a:r>
            <a:r>
              <a:rPr lang="zh-CN" altLang="en-US"/>
              <a:t>组织创新需要打破原有的组织结</a:t>
            </a:r>
          </a:p>
          <a:p>
            <a:r>
              <a:rPr lang="zh-CN" altLang="en-US"/>
              <a:t>构</a:t>
            </a:r>
            <a:r>
              <a:rPr lang="en-US" altLang="zh-CN"/>
              <a:t>,</a:t>
            </a:r>
            <a:r>
              <a:rPr lang="zh-CN" altLang="en-US"/>
              <a:t>根据环境和条件的变化对组织的目标加以变革</a:t>
            </a:r>
            <a:r>
              <a:rPr lang="en-US" altLang="zh-CN"/>
              <a:t>,</a:t>
            </a:r>
            <a:r>
              <a:rPr lang="zh-CN" altLang="en-US"/>
              <a:t>并对组织内成员的责、权、利关系加</a:t>
            </a:r>
          </a:p>
          <a:p>
            <a:r>
              <a:rPr lang="zh-CN" altLang="en-US"/>
              <a:t>以重新构建</a:t>
            </a:r>
            <a:r>
              <a:rPr lang="en-US" altLang="zh-CN"/>
              <a:t>,</a:t>
            </a:r>
            <a:r>
              <a:rPr lang="zh-CN" altLang="en-US"/>
              <a:t>形成新的组织结构和新的人际关系</a:t>
            </a:r>
            <a:r>
              <a:rPr lang="en-US" altLang="zh-CN"/>
              <a:t>,</a:t>
            </a:r>
            <a:r>
              <a:rPr lang="zh-CN" altLang="en-US"/>
              <a:t>并使组织的功能得到进一步的发展</a:t>
            </a:r>
            <a:r>
              <a:rPr lang="en-US" altLang="zh-CN"/>
              <a:t>.</a:t>
            </a:r>
          </a:p>
          <a:p>
            <a:endParaRPr lang="en-US" altLang="zh-CN"/>
          </a:p>
          <a:p>
            <a:endParaRPr lang="zh-CN" altLang="en-US"/>
          </a:p>
        </p:txBody>
      </p:sp>
    </p:spTree>
    <p:extLst>
      <p:ext uri="{BB962C8B-B14F-4D97-AF65-F5344CB8AC3E}">
        <p14:creationId xmlns:p14="http://schemas.microsoft.com/office/powerpoint/2010/main" val="3601508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ED23131F-D642-604E-B10D-EC6B14241C43}"/>
              </a:ext>
            </a:extLst>
          </p:cNvPr>
          <p:cNvSpPr>
            <a:spLocks noGrp="1"/>
          </p:cNvSpPr>
          <p:nvPr>
            <p:ph idx="1"/>
          </p:nvPr>
        </p:nvSpPr>
        <p:spPr/>
        <p:txBody>
          <a:bodyPr/>
          <a:lstStyle/>
          <a:p>
            <a:r>
              <a:rPr lang="zh-CN" altLang="en-US" dirty="0"/>
              <a:t>       与组织创新密切相关的另一个概念是组织变革</a:t>
            </a:r>
            <a:r>
              <a:rPr lang="en-US" altLang="zh-CN" dirty="0"/>
              <a:t>.</a:t>
            </a:r>
          </a:p>
          <a:p>
            <a:r>
              <a:rPr lang="zh-CN" altLang="en-US" dirty="0"/>
              <a:t>     </a:t>
            </a:r>
            <a:r>
              <a:rPr lang="zh-CN" altLang="en-US" b="1" dirty="0"/>
              <a:t>  组织变革</a:t>
            </a:r>
            <a:r>
              <a:rPr lang="zh-CN" altLang="en-US" dirty="0"/>
              <a:t> </a:t>
            </a:r>
            <a:r>
              <a:rPr lang="en-US" altLang="zh-CN" dirty="0"/>
              <a:t>(</a:t>
            </a:r>
            <a:r>
              <a:rPr lang="af-ZA" altLang="zh-CN" dirty="0"/>
              <a:t>organizationalchange)</a:t>
            </a:r>
            <a:r>
              <a:rPr lang="zh-CN" altLang="en-US" dirty="0"/>
              <a:t>是指运用行为科学和相关管理方法</a:t>
            </a:r>
            <a:r>
              <a:rPr lang="en-US" altLang="zh-CN" dirty="0"/>
              <a:t>,</a:t>
            </a:r>
            <a:r>
              <a:rPr lang="zh-CN" altLang="en-US" dirty="0"/>
              <a:t>对组织的权利结构、组织规模、沟通渠道、角色设定、组织与其他组织之间的关系</a:t>
            </a:r>
            <a:r>
              <a:rPr lang="en-US" altLang="zh-CN" dirty="0"/>
              <a:t>,</a:t>
            </a:r>
            <a:r>
              <a:rPr lang="zh-CN" altLang="en-US" dirty="0"/>
              <a:t>以及对组织成员的观念、态度和行为</a:t>
            </a:r>
            <a:r>
              <a:rPr lang="en-US" altLang="zh-CN" dirty="0"/>
              <a:t>,</a:t>
            </a:r>
            <a:r>
              <a:rPr lang="zh-CN" altLang="en-US" dirty="0"/>
              <a:t>成员之间的合作精神等进行有目的的、系统的调整和革新</a:t>
            </a:r>
            <a:r>
              <a:rPr lang="en-US" altLang="zh-CN" dirty="0"/>
              <a:t>,</a:t>
            </a:r>
            <a:r>
              <a:rPr lang="zh-CN" altLang="en-US" dirty="0"/>
              <a:t>以适应组织所处的内外环境、技术特征和组织任务等方面的变化</a:t>
            </a:r>
            <a:r>
              <a:rPr lang="en-US" altLang="zh-CN" dirty="0"/>
              <a:t>,</a:t>
            </a:r>
            <a:r>
              <a:rPr lang="zh-CN" altLang="en-US" dirty="0"/>
              <a:t>提高组织绩效水平</a:t>
            </a:r>
            <a:r>
              <a:rPr lang="en-US" altLang="zh-CN" dirty="0"/>
              <a:t>.</a:t>
            </a:r>
            <a:endParaRPr lang="zh-CN" altLang="en-US" dirty="0"/>
          </a:p>
        </p:txBody>
      </p:sp>
    </p:spTree>
    <p:extLst>
      <p:ext uri="{BB962C8B-B14F-4D97-AF65-F5344CB8AC3E}">
        <p14:creationId xmlns:p14="http://schemas.microsoft.com/office/powerpoint/2010/main" val="6959174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07232932-4F89-7741-8746-A84E7CC7BEEC}"/>
              </a:ext>
            </a:extLst>
          </p:cNvPr>
          <p:cNvSpPr>
            <a:spLocks noGrp="1"/>
          </p:cNvSpPr>
          <p:nvPr>
            <p:ph idx="1"/>
          </p:nvPr>
        </p:nvSpPr>
        <p:spPr/>
        <p:txBody>
          <a:bodyPr>
            <a:normAutofit/>
          </a:bodyPr>
          <a:lstStyle/>
          <a:p>
            <a:r>
              <a:rPr lang="en-US" altLang="zh-CN" sz="2800"/>
              <a:t>(</a:t>
            </a:r>
            <a:r>
              <a:rPr lang="zh-CN" altLang="en-US" sz="2800"/>
              <a:t>二</a:t>
            </a:r>
            <a:r>
              <a:rPr lang="en-US" altLang="zh-CN" sz="2800"/>
              <a:t>)</a:t>
            </a:r>
            <a:r>
              <a:rPr lang="zh-CN" altLang="en-US" sz="2800"/>
              <a:t>企业组织创新的类型</a:t>
            </a:r>
            <a:endParaRPr lang="en-US" altLang="zh-CN" sz="2800"/>
          </a:p>
          <a:p>
            <a:r>
              <a:rPr lang="zh-CN" altLang="en-US" sz="2400"/>
              <a:t>１战略先导型组织创新模式</a:t>
            </a:r>
          </a:p>
          <a:p>
            <a:r>
              <a:rPr lang="zh-CN" altLang="en-US"/>
              <a:t>      从创新的动力源看</a:t>
            </a:r>
            <a:r>
              <a:rPr lang="en-US" altLang="zh-CN"/>
              <a:t>,</a:t>
            </a:r>
            <a:r>
              <a:rPr lang="zh-CN" altLang="en-US"/>
              <a:t>战略先导型组织创新的动力主要来自于企业战略导向的变化</a:t>
            </a:r>
            <a:r>
              <a:rPr lang="en-US" altLang="zh-CN"/>
              <a:t>.</a:t>
            </a:r>
            <a:r>
              <a:rPr lang="zh-CN" altLang="en-US"/>
              <a:t>在</a:t>
            </a:r>
          </a:p>
          <a:p>
            <a:r>
              <a:rPr lang="zh-CN" altLang="en-US"/>
              <a:t>企业高层管理者对内外环境变化的预见或快速反应的驱动下</a:t>
            </a:r>
            <a:r>
              <a:rPr lang="en-US" altLang="zh-CN"/>
              <a:t>,</a:t>
            </a:r>
            <a:r>
              <a:rPr lang="zh-CN" altLang="en-US"/>
              <a:t>企业首先将企业家的智力和</a:t>
            </a:r>
          </a:p>
          <a:p>
            <a:r>
              <a:rPr lang="zh-CN" altLang="en-US"/>
              <a:t>时间资源以及相应的物质和组织资源集中投入企业战略的变革上</a:t>
            </a:r>
            <a:r>
              <a:rPr lang="en-US" altLang="zh-CN"/>
              <a:t>,</a:t>
            </a:r>
            <a:r>
              <a:rPr lang="zh-CN" altLang="en-US"/>
              <a:t>分析外部环境和内部条</a:t>
            </a:r>
          </a:p>
          <a:p>
            <a:r>
              <a:rPr lang="zh-CN" altLang="en-US"/>
              <a:t>件</a:t>
            </a:r>
            <a:r>
              <a:rPr lang="en-US" altLang="zh-CN"/>
              <a:t>,</a:t>
            </a:r>
            <a:r>
              <a:rPr lang="zh-CN" altLang="en-US"/>
              <a:t>确立组织视野</a:t>
            </a:r>
            <a:r>
              <a:rPr lang="en-US" altLang="zh-CN"/>
              <a:t>,</a:t>
            </a:r>
            <a:r>
              <a:rPr lang="zh-CN" altLang="en-US"/>
              <a:t>明确目标规划</a:t>
            </a:r>
            <a:r>
              <a:rPr lang="en-US" altLang="zh-CN"/>
              <a:t>,</a:t>
            </a:r>
            <a:r>
              <a:rPr lang="zh-CN" altLang="en-US"/>
              <a:t>调整产品结构</a:t>
            </a:r>
            <a:r>
              <a:rPr lang="en-US" altLang="zh-CN"/>
              <a:t>,</a:t>
            </a:r>
            <a:r>
              <a:rPr lang="zh-CN" altLang="en-US"/>
              <a:t>实现战略创新</a:t>
            </a:r>
            <a:r>
              <a:rPr lang="en-US" altLang="zh-CN"/>
              <a:t>.</a:t>
            </a:r>
          </a:p>
          <a:p>
            <a:endParaRPr lang="zh-CN" altLang="en-US" sz="2800"/>
          </a:p>
        </p:txBody>
      </p:sp>
    </p:spTree>
    <p:extLst>
      <p:ext uri="{BB962C8B-B14F-4D97-AF65-F5344CB8AC3E}">
        <p14:creationId xmlns:p14="http://schemas.microsoft.com/office/powerpoint/2010/main" val="24841378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59E7D21-9A5E-924D-B94E-5F8B9B75FE2E}"/>
              </a:ext>
            </a:extLst>
          </p:cNvPr>
          <p:cNvSpPr>
            <a:spLocks noGrp="1"/>
          </p:cNvSpPr>
          <p:nvPr>
            <p:ph idx="1"/>
          </p:nvPr>
        </p:nvSpPr>
        <p:spPr/>
        <p:txBody>
          <a:bodyPr>
            <a:normAutofit lnSpcReduction="10000"/>
          </a:bodyPr>
          <a:lstStyle/>
          <a:p>
            <a:r>
              <a:rPr lang="zh-CN" altLang="en-US" sz="2400" b="1"/>
              <a:t>２技术诱导型组织创新模式</a:t>
            </a:r>
          </a:p>
          <a:p>
            <a:r>
              <a:rPr lang="zh-CN" altLang="en-US"/>
              <a:t>       从创新的动力源看</a:t>
            </a:r>
            <a:r>
              <a:rPr lang="en-US" altLang="zh-CN"/>
              <a:t>,</a:t>
            </a:r>
            <a:r>
              <a:rPr lang="zh-CN" altLang="en-US"/>
              <a:t>技术诱导型组织创新的动力主要来自于企业新技术的发展</a:t>
            </a:r>
            <a:r>
              <a:rPr lang="en-US" altLang="zh-CN"/>
              <a:t>,</a:t>
            </a:r>
            <a:r>
              <a:rPr lang="zh-CN" altLang="en-US"/>
              <a:t>尤其</a:t>
            </a:r>
          </a:p>
          <a:p>
            <a:r>
              <a:rPr lang="zh-CN" altLang="en-US"/>
              <a:t>是企业带有根本性的产品创新导致的产品结构的变化</a:t>
            </a:r>
            <a:r>
              <a:rPr lang="en-US" altLang="zh-CN"/>
              <a:t>.</a:t>
            </a:r>
            <a:r>
              <a:rPr lang="zh-CN" altLang="en-US"/>
              <a:t>由于产品结构的变化</a:t>
            </a:r>
            <a:r>
              <a:rPr lang="en-US" altLang="zh-CN"/>
              <a:t>,</a:t>
            </a:r>
            <a:r>
              <a:rPr lang="zh-CN" altLang="en-US"/>
              <a:t>企业的部门</a:t>
            </a:r>
          </a:p>
          <a:p>
            <a:r>
              <a:rPr lang="zh-CN" altLang="en-US"/>
              <a:t>设置、资源配置及责权结构都要有相应的调整</a:t>
            </a:r>
            <a:r>
              <a:rPr lang="en-US" altLang="zh-CN"/>
              <a:t>,</a:t>
            </a:r>
            <a:r>
              <a:rPr lang="zh-CN" altLang="en-US"/>
              <a:t>从而引发结构创新</a:t>
            </a:r>
            <a:r>
              <a:rPr lang="en-US" altLang="zh-CN"/>
              <a:t>.</a:t>
            </a:r>
            <a:r>
              <a:rPr lang="zh-CN" altLang="en-US"/>
              <a:t>在结构创新的基础</a:t>
            </a:r>
          </a:p>
          <a:p>
            <a:r>
              <a:rPr lang="zh-CN" altLang="en-US"/>
              <a:t>上</a:t>
            </a:r>
            <a:r>
              <a:rPr lang="en-US" altLang="zh-CN"/>
              <a:t>,</a:t>
            </a:r>
            <a:r>
              <a:rPr lang="zh-CN" altLang="en-US"/>
              <a:t>企业价值观念和行为规范会发生潜移默化的转变</a:t>
            </a:r>
            <a:r>
              <a:rPr lang="en-US" altLang="zh-CN"/>
              <a:t>,</a:t>
            </a:r>
            <a:r>
              <a:rPr lang="zh-CN" altLang="en-US"/>
              <a:t>完成渐进的文化创新</a:t>
            </a:r>
            <a:r>
              <a:rPr lang="en-US" altLang="zh-CN"/>
              <a:t>.</a:t>
            </a:r>
            <a:r>
              <a:rPr lang="zh-CN" altLang="en-US"/>
              <a:t>结构和文化</a:t>
            </a:r>
          </a:p>
          <a:p>
            <a:r>
              <a:rPr lang="zh-CN" altLang="en-US"/>
              <a:t>的逐渐变化又会进一步诱致企业进行战略创新</a:t>
            </a:r>
            <a:r>
              <a:rPr lang="en-US" altLang="zh-CN"/>
              <a:t>.</a:t>
            </a:r>
            <a:r>
              <a:rPr lang="zh-CN" altLang="en-US"/>
              <a:t>因而</a:t>
            </a:r>
            <a:r>
              <a:rPr lang="en-US" altLang="zh-CN"/>
              <a:t>,</a:t>
            </a:r>
            <a:r>
              <a:rPr lang="zh-CN" altLang="en-US"/>
              <a:t>技术诱导型组织创新总是表现为由</a:t>
            </a:r>
          </a:p>
          <a:p>
            <a:r>
              <a:rPr lang="zh-CN" altLang="en-US"/>
              <a:t>结构创新到文化创新</a:t>
            </a:r>
            <a:r>
              <a:rPr lang="en-US" altLang="zh-CN"/>
              <a:t>,</a:t>
            </a:r>
            <a:r>
              <a:rPr lang="zh-CN" altLang="en-US"/>
              <a:t>再到战略创新的逻辑顺序</a:t>
            </a:r>
            <a:r>
              <a:rPr lang="en-US" altLang="zh-CN"/>
              <a:t>.</a:t>
            </a:r>
          </a:p>
          <a:p>
            <a:r>
              <a:rPr lang="zh-CN" altLang="en-US" sz="2400" b="1"/>
              <a:t>３ 市场压力型组织创新模式</a:t>
            </a:r>
          </a:p>
          <a:p>
            <a:r>
              <a:rPr lang="zh-CN" altLang="en-US"/>
              <a:t>      从创新的动力源看</a:t>
            </a:r>
            <a:r>
              <a:rPr lang="en-US" altLang="zh-CN"/>
              <a:t>,</a:t>
            </a:r>
            <a:r>
              <a:rPr lang="zh-CN" altLang="en-US"/>
              <a:t>市场压力型组织创新的动力主要来自于市场竞争压力</a:t>
            </a:r>
            <a:r>
              <a:rPr lang="en-US" altLang="zh-CN"/>
              <a:t>.</a:t>
            </a:r>
            <a:r>
              <a:rPr lang="zh-CN" altLang="en-US"/>
              <a:t>市场竞争</a:t>
            </a:r>
          </a:p>
          <a:p>
            <a:r>
              <a:rPr lang="zh-CN" altLang="en-US"/>
              <a:t>压力迫使企业求生存</a:t>
            </a:r>
            <a:r>
              <a:rPr lang="en-US" altLang="zh-CN"/>
              <a:t>,</a:t>
            </a:r>
            <a:r>
              <a:rPr lang="zh-CN" altLang="en-US"/>
              <a:t>谋发展</a:t>
            </a:r>
            <a:r>
              <a:rPr lang="en-US" altLang="zh-CN"/>
              <a:t>,</a:t>
            </a:r>
            <a:r>
              <a:rPr lang="zh-CN" altLang="en-US"/>
              <a:t>努力通过战略创新、文化创新和结构创新来保持和提高企</a:t>
            </a:r>
          </a:p>
          <a:p>
            <a:r>
              <a:rPr lang="zh-CN" altLang="en-US"/>
              <a:t>业核心能力</a:t>
            </a:r>
            <a:r>
              <a:rPr lang="en-US" altLang="zh-CN"/>
              <a:t>,</a:t>
            </a:r>
            <a:r>
              <a:rPr lang="zh-CN" altLang="en-US"/>
              <a:t>靠持续的技术创新赢得竞争优势</a:t>
            </a:r>
            <a:r>
              <a:rPr lang="en-US" altLang="zh-CN"/>
              <a:t>.</a:t>
            </a:r>
          </a:p>
          <a:p>
            <a:endParaRPr lang="en-US" altLang="zh-CN"/>
          </a:p>
          <a:p>
            <a:endParaRPr lang="zh-CN" altLang="en-US"/>
          </a:p>
        </p:txBody>
      </p:sp>
    </p:spTree>
    <p:extLst>
      <p:ext uri="{BB962C8B-B14F-4D97-AF65-F5344CB8AC3E}">
        <p14:creationId xmlns:p14="http://schemas.microsoft.com/office/powerpoint/2010/main" val="22006837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5A9E53F-0531-5C44-8C98-82D6200C1B9A}"/>
              </a:ext>
            </a:extLst>
          </p:cNvPr>
          <p:cNvSpPr>
            <a:spLocks noGrp="1"/>
          </p:cNvSpPr>
          <p:nvPr>
            <p:ph idx="1"/>
          </p:nvPr>
        </p:nvSpPr>
        <p:spPr/>
        <p:txBody>
          <a:bodyPr>
            <a:normAutofit/>
          </a:bodyPr>
          <a:lstStyle/>
          <a:p>
            <a:r>
              <a:rPr lang="en-US" altLang="zh-CN" sz="2800"/>
              <a:t>(</a:t>
            </a:r>
            <a:r>
              <a:rPr lang="zh-CN" altLang="en-US" sz="2800"/>
              <a:t>三</a:t>
            </a:r>
            <a:r>
              <a:rPr lang="en-US" altLang="zh-CN" sz="2800"/>
              <a:t>)</a:t>
            </a:r>
            <a:r>
              <a:rPr lang="zh-CN" altLang="en-US" sz="2800"/>
              <a:t>组织创新的主要手段</a:t>
            </a:r>
            <a:endParaRPr lang="en-US" altLang="zh-CN" sz="2800"/>
          </a:p>
          <a:p>
            <a:r>
              <a:rPr lang="zh-CN" altLang="en-US"/>
              <a:t>        战略管理相关研究认为</a:t>
            </a:r>
            <a:r>
              <a:rPr lang="en-US" altLang="zh-CN"/>
              <a:t>,</a:t>
            </a:r>
            <a:r>
              <a:rPr lang="zh-CN" altLang="en-US"/>
              <a:t>组织学习已经成为企业核心竞争力的重要因素</a:t>
            </a:r>
            <a:r>
              <a:rPr lang="en-US" altLang="zh-CN"/>
              <a:t>.</a:t>
            </a:r>
            <a:r>
              <a:rPr lang="zh-CN" altLang="en-US"/>
              <a:t>这种组织学习的机制在于组织能否通过学习提高对产品、技术和管理的创新能力</a:t>
            </a:r>
            <a:r>
              <a:rPr lang="en-US" altLang="zh-CN"/>
              <a:t>,</a:t>
            </a:r>
            <a:r>
              <a:rPr lang="zh-CN" altLang="en-US"/>
              <a:t>形成新的特殊资源</a:t>
            </a:r>
            <a:r>
              <a:rPr lang="en-US" altLang="zh-CN"/>
              <a:t>,</a:t>
            </a:r>
            <a:r>
              <a:rPr lang="zh-CN" altLang="en-US"/>
              <a:t>再对这种资源的有效利用形成公司的核心竞争能力</a:t>
            </a:r>
            <a:r>
              <a:rPr lang="en-US" altLang="zh-CN"/>
              <a:t>.</a:t>
            </a:r>
            <a:r>
              <a:rPr lang="zh-CN" altLang="en-US"/>
              <a:t>建立在组织学习机制基础上的管理创新机制是公司形成管理优势的源泉</a:t>
            </a:r>
            <a:r>
              <a:rPr lang="en-US" altLang="zh-CN"/>
              <a:t>.</a:t>
            </a:r>
            <a:endParaRPr lang="zh-CN" altLang="en-US"/>
          </a:p>
          <a:p>
            <a:endParaRPr lang="zh-CN" altLang="en-US" sz="2800"/>
          </a:p>
        </p:txBody>
      </p:sp>
    </p:spTree>
    <p:extLst>
      <p:ext uri="{BB962C8B-B14F-4D97-AF65-F5344CB8AC3E}">
        <p14:creationId xmlns:p14="http://schemas.microsoft.com/office/powerpoint/2010/main" val="4251388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0FDFD655-46EF-47F6-A746-20F7BC66152E}"/>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按照控制时间划分 </a:t>
            </a:r>
            <a:endParaRPr lang="en-US" altLang="zh-CN" sz="2400" b="1" dirty="0"/>
          </a:p>
          <a:p>
            <a:r>
              <a:rPr lang="zh-CN" altLang="en-US" dirty="0"/>
              <a:t>        按照控制时间划分</a:t>
            </a:r>
            <a:r>
              <a:rPr lang="en-US" altLang="zh-CN" dirty="0"/>
              <a:t>,</a:t>
            </a:r>
            <a:r>
              <a:rPr lang="zh-CN" altLang="en-US" dirty="0"/>
              <a:t>可以分为事前控制、事中控制和事后控制</a:t>
            </a:r>
            <a:r>
              <a:rPr lang="en-US" altLang="zh-CN" dirty="0"/>
              <a:t>,</a:t>
            </a:r>
            <a:endParaRPr lang="zh-CN" altLang="en-US" dirty="0"/>
          </a:p>
        </p:txBody>
      </p:sp>
      <p:pic>
        <p:nvPicPr>
          <p:cNvPr id="3" name="图片 2">
            <a:extLst>
              <a:ext uri="{FF2B5EF4-FFF2-40B4-BE49-F238E27FC236}">
                <a16:creationId xmlns="" xmlns:a16="http://schemas.microsoft.com/office/drawing/2014/main" id="{592275F7-36E6-46A4-BA62-82C549816EEB}"/>
              </a:ext>
            </a:extLst>
          </p:cNvPr>
          <p:cNvPicPr>
            <a:picLocks noChangeAspect="1"/>
          </p:cNvPicPr>
          <p:nvPr/>
        </p:nvPicPr>
        <p:blipFill rotWithShape="1">
          <a:blip r:embed="rId2"/>
          <a:srcRect t="341" b="1035"/>
          <a:stretch/>
        </p:blipFill>
        <p:spPr>
          <a:xfrm>
            <a:off x="3248381" y="2066925"/>
            <a:ext cx="5695238" cy="2705100"/>
          </a:xfrm>
          <a:prstGeom prst="rect">
            <a:avLst/>
          </a:prstGeom>
        </p:spPr>
      </p:pic>
      <p:sp>
        <p:nvSpPr>
          <p:cNvPr id="4" name="矩形 3">
            <a:extLst>
              <a:ext uri="{FF2B5EF4-FFF2-40B4-BE49-F238E27FC236}">
                <a16:creationId xmlns="" xmlns:a16="http://schemas.microsoft.com/office/drawing/2014/main" id="{F57E608E-0091-4B60-871D-3C180D43D917}"/>
              </a:ext>
            </a:extLst>
          </p:cNvPr>
          <p:cNvSpPr/>
          <p:nvPr/>
        </p:nvSpPr>
        <p:spPr>
          <a:xfrm>
            <a:off x="3809722" y="5012580"/>
            <a:ext cx="3337773" cy="400110"/>
          </a:xfrm>
          <a:prstGeom prst="rect">
            <a:avLst/>
          </a:prstGeom>
        </p:spPr>
        <p:txBody>
          <a:bodyPr wrap="none">
            <a:spAutoFit/>
          </a:bodyPr>
          <a:lstStyle/>
          <a:p>
            <a:r>
              <a:rPr lang="zh-CN" altLang="en-US" sz="2000" dirty="0">
                <a:solidFill>
                  <a:srgbClr val="0099CC"/>
                </a:solidFill>
                <a:latin typeface="+mj-ea"/>
                <a:ea typeface="+mj-ea"/>
              </a:rPr>
              <a:t>图８ １　按时间划分的控制</a:t>
            </a:r>
          </a:p>
        </p:txBody>
      </p:sp>
    </p:spTree>
    <p:extLst>
      <p:ext uri="{BB962C8B-B14F-4D97-AF65-F5344CB8AC3E}">
        <p14:creationId xmlns:p14="http://schemas.microsoft.com/office/powerpoint/2010/main" val="158103301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3E063B40-D150-6C44-B05C-668F297226DE}"/>
              </a:ext>
            </a:extLst>
          </p:cNvPr>
          <p:cNvSpPr>
            <a:spLocks noGrp="1"/>
          </p:cNvSpPr>
          <p:nvPr>
            <p:ph idx="1"/>
          </p:nvPr>
        </p:nvSpPr>
        <p:spPr/>
        <p:txBody>
          <a:bodyPr>
            <a:normAutofit/>
          </a:bodyPr>
          <a:lstStyle/>
          <a:p>
            <a:r>
              <a:rPr lang="en-US" altLang="zh-CN" sz="2800"/>
              <a:t>(</a:t>
            </a:r>
            <a:r>
              <a:rPr lang="zh-CN" altLang="en-US" sz="2800"/>
              <a:t>四</a:t>
            </a:r>
            <a:r>
              <a:rPr lang="en-US" altLang="zh-CN" sz="2800"/>
              <a:t>)</a:t>
            </a:r>
            <a:r>
              <a:rPr lang="zh-CN" altLang="en-US" sz="2800"/>
              <a:t>组织创新的内容</a:t>
            </a:r>
            <a:endParaRPr lang="en-US" altLang="zh-CN" sz="2800"/>
          </a:p>
          <a:p>
            <a:r>
              <a:rPr lang="zh-CN" altLang="en-US" sz="2800"/>
              <a:t>         １职能结构的变革与创新</a:t>
            </a:r>
            <a:endParaRPr lang="en-US" altLang="zh-CN" sz="2800"/>
          </a:p>
          <a:p>
            <a:r>
              <a:rPr lang="zh-CN" altLang="en-US" sz="2800"/>
              <a:t>         ２管理体制的变革与创新</a:t>
            </a:r>
            <a:endParaRPr lang="en-US" altLang="zh-CN" sz="2800"/>
          </a:p>
          <a:p>
            <a:r>
              <a:rPr lang="zh-CN" altLang="en-US" sz="2800"/>
              <a:t>         ３机构设置的变革与创新</a:t>
            </a:r>
            <a:endParaRPr lang="en-US" altLang="zh-CN" sz="2800"/>
          </a:p>
          <a:p>
            <a:r>
              <a:rPr lang="zh-CN" altLang="en-US" sz="2800"/>
              <a:t>         ４运行机制的变革与创新</a:t>
            </a:r>
            <a:endParaRPr lang="en-US" altLang="zh-CN" sz="2800"/>
          </a:p>
          <a:p>
            <a:r>
              <a:rPr lang="zh-CN" altLang="en-US" sz="2800"/>
              <a:t>         ５跨企业组织联系的变革与创新</a:t>
            </a:r>
          </a:p>
        </p:txBody>
      </p:sp>
    </p:spTree>
    <p:extLst>
      <p:ext uri="{BB962C8B-B14F-4D97-AF65-F5344CB8AC3E}">
        <p14:creationId xmlns:p14="http://schemas.microsoft.com/office/powerpoint/2010/main" val="31059395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3089111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5D43C29-EFF3-4ED8-A579-A9664E0CFC22}"/>
              </a:ext>
            </a:extLst>
          </p:cNvPr>
          <p:cNvSpPr>
            <a:spLocks noGrp="1"/>
          </p:cNvSpPr>
          <p:nvPr>
            <p:ph idx="1"/>
          </p:nvPr>
        </p:nvSpPr>
        <p:spPr/>
        <p:txBody>
          <a:bodyPr/>
          <a:lstStyle/>
          <a:p>
            <a:r>
              <a:rPr lang="en-US" altLang="zh-CN" dirty="0"/>
              <a:t>        </a:t>
            </a:r>
            <a:r>
              <a:rPr lang="en-US" altLang="zh-CN" b="1" dirty="0"/>
              <a:t>( </a:t>
            </a:r>
            <a:r>
              <a:rPr lang="zh-CN" altLang="en-US" b="1" dirty="0"/>
              <a:t>１</a:t>
            </a:r>
            <a:r>
              <a:rPr lang="en-US" altLang="zh-CN" b="1" dirty="0"/>
              <a:t>)</a:t>
            </a:r>
            <a:r>
              <a:rPr lang="zh-CN" altLang="en-US" b="1" dirty="0"/>
              <a:t>事前控制</a:t>
            </a:r>
            <a:r>
              <a:rPr lang="en-US" altLang="zh-CN" dirty="0"/>
              <a:t>.</a:t>
            </a:r>
            <a:r>
              <a:rPr lang="zh-CN" altLang="en-US" dirty="0"/>
              <a:t>可以在计划执行前</a:t>
            </a:r>
            <a:r>
              <a:rPr lang="en-US" altLang="zh-CN" dirty="0"/>
              <a:t>,</a:t>
            </a:r>
            <a:r>
              <a:rPr lang="zh-CN" altLang="en-US" dirty="0"/>
              <a:t>通过设置控制程度</a:t>
            </a:r>
            <a:r>
              <a:rPr lang="en-US" altLang="zh-CN" dirty="0"/>
              <a:t>,</a:t>
            </a:r>
            <a:r>
              <a:rPr lang="zh-CN" altLang="en-US" dirty="0"/>
              <a:t>执行程序达到控制目的</a:t>
            </a:r>
            <a:r>
              <a:rPr lang="en-US" altLang="zh-CN" dirty="0"/>
              <a:t>.</a:t>
            </a:r>
          </a:p>
          <a:p>
            <a:r>
              <a:rPr lang="en-US" altLang="zh-CN" dirty="0"/>
              <a:t>        </a:t>
            </a:r>
            <a:r>
              <a:rPr lang="en-US" altLang="zh-CN" b="1" dirty="0"/>
              <a:t>( </a:t>
            </a:r>
            <a:r>
              <a:rPr lang="zh-CN" altLang="en-US" b="1" dirty="0"/>
              <a:t>２</a:t>
            </a:r>
            <a:r>
              <a:rPr lang="en-US" altLang="zh-CN" b="1" dirty="0"/>
              <a:t>)</a:t>
            </a:r>
            <a:r>
              <a:rPr lang="zh-CN" altLang="en-US" b="1" dirty="0"/>
              <a:t>事中控制</a:t>
            </a:r>
            <a:r>
              <a:rPr lang="en-US" altLang="zh-CN" dirty="0"/>
              <a:t>.</a:t>
            </a:r>
            <a:r>
              <a:rPr lang="zh-CN" altLang="en-US" dirty="0"/>
              <a:t>控制也可以在计划执行的现场进行</a:t>
            </a:r>
            <a:r>
              <a:rPr lang="en-US" altLang="zh-CN" dirty="0"/>
              <a:t>,</a:t>
            </a:r>
            <a:r>
              <a:rPr lang="zh-CN" altLang="en-US" dirty="0"/>
              <a:t>称为现场控制或过程控制</a:t>
            </a:r>
            <a:r>
              <a:rPr lang="en-US" altLang="zh-CN" dirty="0"/>
              <a:t>.</a:t>
            </a:r>
            <a:r>
              <a:rPr lang="zh-CN" altLang="en-US" dirty="0"/>
              <a:t>亦称 事中控制或同期控制 </a:t>
            </a:r>
            <a:r>
              <a:rPr lang="en-US" altLang="zh-CN" dirty="0"/>
              <a:t>( concur r </a:t>
            </a:r>
            <a:r>
              <a:rPr lang="en-US" altLang="zh-CN" dirty="0" err="1"/>
              <a:t>en</a:t>
            </a:r>
            <a:r>
              <a:rPr lang="en-US" altLang="zh-CN" dirty="0"/>
              <a:t> </a:t>
            </a:r>
            <a:r>
              <a:rPr lang="en-US" altLang="zh-CN" dirty="0" err="1"/>
              <a:t>tc</a:t>
            </a:r>
            <a:r>
              <a:rPr lang="en-US" altLang="zh-CN" dirty="0"/>
              <a:t> on t r o l),</a:t>
            </a:r>
            <a:r>
              <a:rPr lang="zh-CN" altLang="en-US" dirty="0"/>
              <a:t>是指在活动进行的过程中</a:t>
            </a:r>
            <a:r>
              <a:rPr lang="en-US" altLang="zh-CN" dirty="0"/>
              <a:t>,</a:t>
            </a:r>
            <a:r>
              <a:rPr lang="zh-CN" altLang="en-US" dirty="0"/>
              <a:t>对活动中的各种 因素予以控制</a:t>
            </a:r>
            <a:r>
              <a:rPr lang="en-US" altLang="zh-CN" dirty="0"/>
              <a:t>.</a:t>
            </a:r>
          </a:p>
          <a:p>
            <a:r>
              <a:rPr lang="en-US" altLang="zh-CN" dirty="0"/>
              <a:t>        </a:t>
            </a:r>
            <a:r>
              <a:rPr lang="en-US" altLang="zh-CN" b="1" dirty="0"/>
              <a:t>( </a:t>
            </a:r>
            <a:r>
              <a:rPr lang="zh-CN" altLang="en-US" b="1" dirty="0"/>
              <a:t>３</a:t>
            </a:r>
            <a:r>
              <a:rPr lang="en-US" altLang="zh-CN" b="1" dirty="0"/>
              <a:t>)</a:t>
            </a:r>
            <a:r>
              <a:rPr lang="zh-CN" altLang="en-US" b="1" dirty="0"/>
              <a:t>事后控制</a:t>
            </a:r>
            <a:r>
              <a:rPr lang="en-US" altLang="zh-CN" dirty="0"/>
              <a:t>.</a:t>
            </a:r>
            <a:r>
              <a:rPr lang="zh-CN" altLang="en-US" dirty="0"/>
              <a:t>控制还可以在计划执行已出现结果或出现部分结果时才开始进行</a:t>
            </a:r>
            <a:r>
              <a:rPr lang="en-US" altLang="zh-CN" dirty="0"/>
              <a:t>,</a:t>
            </a:r>
            <a:r>
              <a:rPr lang="zh-CN" altLang="en-US" dirty="0"/>
              <a:t>这 种控制称为事后控制</a:t>
            </a:r>
            <a:r>
              <a:rPr lang="en-US" altLang="zh-CN" dirty="0"/>
              <a:t>. </a:t>
            </a:r>
          </a:p>
          <a:p>
            <a:r>
              <a:rPr lang="en-US" altLang="zh-CN" dirty="0"/>
              <a:t>       </a:t>
            </a:r>
            <a:r>
              <a:rPr lang="zh-CN" altLang="en-US" dirty="0"/>
              <a:t>但人们可以通过事后控制认识组织活动的特点和规律</a:t>
            </a:r>
            <a:r>
              <a:rPr lang="en-US" altLang="zh-CN" dirty="0"/>
              <a:t>,</a:t>
            </a:r>
            <a:r>
              <a:rPr lang="zh-CN" altLang="en-US" dirty="0"/>
              <a:t>为进一步实施事前控制和事中 控制创造条件</a:t>
            </a:r>
            <a:r>
              <a:rPr lang="en-US" altLang="zh-CN" dirty="0"/>
              <a:t>,</a:t>
            </a:r>
            <a:r>
              <a:rPr lang="zh-CN" altLang="en-US" dirty="0"/>
              <a:t>进而实现控制工作的良性循环</a:t>
            </a:r>
            <a:r>
              <a:rPr lang="en-US" altLang="zh-CN" dirty="0"/>
              <a:t>,</a:t>
            </a:r>
            <a:r>
              <a:rPr lang="zh-CN" altLang="en-US" dirty="0"/>
              <a:t>并在不断的循环过程中提高控制效果</a:t>
            </a:r>
            <a:r>
              <a:rPr lang="en-US" altLang="zh-CN" dirty="0"/>
              <a:t>.</a:t>
            </a:r>
          </a:p>
          <a:p>
            <a:r>
              <a:rPr lang="en-US" altLang="zh-CN" dirty="0"/>
              <a:t>       </a:t>
            </a:r>
            <a:r>
              <a:rPr lang="zh-CN" altLang="en-US" dirty="0"/>
              <a:t>事前控制、事中控制、事后控制这三种控制方式互为前提、互相补充</a:t>
            </a:r>
            <a:r>
              <a:rPr lang="en-US" altLang="zh-CN" dirty="0"/>
              <a:t>.</a:t>
            </a:r>
            <a:r>
              <a:rPr lang="zh-CN" altLang="en-US" dirty="0"/>
              <a:t>在实际控制工 作中</a:t>
            </a:r>
            <a:r>
              <a:rPr lang="en-US" altLang="zh-CN" dirty="0"/>
              <a:t>,</a:t>
            </a:r>
            <a:r>
              <a:rPr lang="zh-CN" altLang="en-US" dirty="0"/>
              <a:t>不能只依靠某一种方式进行控制</a:t>
            </a:r>
            <a:r>
              <a:rPr lang="en-US" altLang="zh-CN" dirty="0"/>
              <a:t>,</a:t>
            </a:r>
            <a:r>
              <a:rPr lang="zh-CN" altLang="en-US" dirty="0"/>
              <a:t>必须根据实际情况</a:t>
            </a:r>
            <a:r>
              <a:rPr lang="en-US" altLang="zh-CN" dirty="0"/>
              <a:t>,</a:t>
            </a:r>
            <a:r>
              <a:rPr lang="zh-CN" altLang="en-US" dirty="0"/>
              <a:t>综合运用各种控制方式</a:t>
            </a:r>
            <a:r>
              <a:rPr lang="en-US" altLang="zh-CN" dirty="0"/>
              <a:t>,</a:t>
            </a:r>
            <a:r>
              <a:rPr lang="zh-CN" altLang="en-US" dirty="0"/>
              <a:t>以 提高控制效果</a:t>
            </a:r>
            <a:r>
              <a:rPr lang="en-US" altLang="zh-CN" dirty="0"/>
              <a:t>. </a:t>
            </a:r>
            <a:endParaRPr lang="zh-CN" altLang="en-US" dirty="0"/>
          </a:p>
        </p:txBody>
      </p:sp>
    </p:spTree>
    <p:extLst>
      <p:ext uri="{BB962C8B-B14F-4D97-AF65-F5344CB8AC3E}">
        <p14:creationId xmlns:p14="http://schemas.microsoft.com/office/powerpoint/2010/main" val="286343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AC38341-18BE-4DBA-9C82-763A581968EE}"/>
              </a:ext>
            </a:extLst>
          </p:cNvPr>
          <p:cNvSpPr>
            <a:spLocks noGrp="1"/>
          </p:cNvSpPr>
          <p:nvPr>
            <p:ph idx="1"/>
          </p:nvPr>
        </p:nvSpPr>
        <p:spPr>
          <a:xfrm>
            <a:off x="1275352" y="495508"/>
            <a:ext cx="10359188" cy="5793959"/>
          </a:xfrm>
        </p:spPr>
        <p:txBody>
          <a:bodyPr>
            <a:normAutofit/>
          </a:bodyPr>
          <a:lstStyle/>
          <a:p>
            <a:r>
              <a:rPr lang="en-US" altLang="zh-CN" sz="2400" b="1" dirty="0"/>
              <a:t>(</a:t>
            </a:r>
            <a:r>
              <a:rPr lang="zh-CN" altLang="en-US" sz="2400" b="1" dirty="0"/>
              <a:t>三</a:t>
            </a:r>
            <a:r>
              <a:rPr lang="en-US" altLang="zh-CN" sz="2400" b="1" dirty="0"/>
              <a:t>)</a:t>
            </a:r>
            <a:r>
              <a:rPr lang="zh-CN" altLang="en-US" sz="2400" b="1" dirty="0"/>
              <a:t>按照管理控制的对象划分</a:t>
            </a:r>
            <a:endParaRPr lang="en-US" altLang="zh-CN" sz="2400" b="1" dirty="0"/>
          </a:p>
          <a:p>
            <a:r>
              <a:rPr lang="zh-CN" altLang="en-US" dirty="0"/>
              <a:t>       按照管理控制的对象</a:t>
            </a:r>
            <a:r>
              <a:rPr lang="en-US" altLang="zh-CN" dirty="0"/>
              <a:t>,</a:t>
            </a:r>
            <a:r>
              <a:rPr lang="zh-CN" altLang="en-US" dirty="0"/>
              <a:t>可以将控制划分为人员控制、财务控制、作业控制、信息控制 及组织绩效控制</a:t>
            </a:r>
            <a:r>
              <a:rPr lang="en-US" altLang="zh-CN" dirty="0"/>
              <a:t>. </a:t>
            </a:r>
          </a:p>
          <a:p>
            <a:r>
              <a:rPr lang="en-US" altLang="zh-CN" dirty="0"/>
              <a:t>       </a:t>
            </a:r>
            <a:r>
              <a:rPr lang="en-US" altLang="zh-CN" b="1" dirty="0"/>
              <a:t>( </a:t>
            </a:r>
            <a:r>
              <a:rPr lang="zh-CN" altLang="en-US" b="1" dirty="0"/>
              <a:t>１</a:t>
            </a:r>
            <a:r>
              <a:rPr lang="en-US" altLang="zh-CN" b="1" dirty="0"/>
              <a:t>)</a:t>
            </a:r>
            <a:r>
              <a:rPr lang="zh-CN" altLang="en-US" b="1" dirty="0"/>
              <a:t>人员控制</a:t>
            </a:r>
            <a:r>
              <a:rPr lang="en-US" altLang="zh-CN" b="1" dirty="0"/>
              <a:t>.</a:t>
            </a:r>
            <a:r>
              <a:rPr lang="zh-CN" altLang="en-US" dirty="0"/>
              <a:t>对人员控制最常用的方法是直接巡视和实施评估</a:t>
            </a:r>
            <a:r>
              <a:rPr lang="en-US" altLang="zh-CN" dirty="0"/>
              <a:t>.</a:t>
            </a:r>
            <a:r>
              <a:rPr lang="zh-CN" altLang="en-US" dirty="0"/>
              <a:t>对人员的控制主要 是对员工行为的控制</a:t>
            </a:r>
            <a:r>
              <a:rPr lang="en-US" altLang="zh-CN" dirty="0"/>
              <a:t>,</a:t>
            </a:r>
            <a:r>
              <a:rPr lang="zh-CN" altLang="en-US" dirty="0"/>
              <a:t>是管理控制活动中最重要也是最困难、最灵活的一项内容</a:t>
            </a:r>
            <a:r>
              <a:rPr lang="en-US" altLang="zh-CN" dirty="0"/>
              <a:t>. </a:t>
            </a:r>
          </a:p>
          <a:p>
            <a:r>
              <a:rPr lang="en-US" altLang="zh-CN" b="1" dirty="0"/>
              <a:t>       ( </a:t>
            </a:r>
            <a:r>
              <a:rPr lang="zh-CN" altLang="en-US" b="1" dirty="0"/>
              <a:t>２</a:t>
            </a:r>
            <a:r>
              <a:rPr lang="en-US" altLang="zh-CN" b="1" dirty="0"/>
              <a:t>)</a:t>
            </a:r>
            <a:r>
              <a:rPr lang="zh-CN" altLang="en-US" b="1" dirty="0"/>
              <a:t>财务控制</a:t>
            </a:r>
            <a:r>
              <a:rPr lang="en-US" altLang="zh-CN" dirty="0"/>
              <a:t>.</a:t>
            </a:r>
            <a:r>
              <a:rPr lang="zh-CN" altLang="en-US" dirty="0"/>
              <a:t>财务控制是为了实现企业预期财务目标</a:t>
            </a:r>
            <a:r>
              <a:rPr lang="en-US" altLang="zh-CN" dirty="0"/>
              <a:t>,</a:t>
            </a:r>
            <a:r>
              <a:rPr lang="zh-CN" altLang="en-US" dirty="0"/>
              <a:t>对企业财务活动的各个环 节、各个方面</a:t>
            </a:r>
            <a:r>
              <a:rPr lang="en-US" altLang="zh-CN" dirty="0"/>
              <a:t>,</a:t>
            </a:r>
            <a:r>
              <a:rPr lang="zh-CN" altLang="en-US" dirty="0"/>
              <a:t>以及影响和制约公司财务绩效的各因素实施约束并对脱离预算或适度的偏 差进行调节的一种管理活动</a:t>
            </a:r>
            <a:r>
              <a:rPr lang="en-US" altLang="zh-CN" dirty="0"/>
              <a:t>.</a:t>
            </a:r>
            <a:r>
              <a:rPr lang="zh-CN" altLang="en-US" dirty="0"/>
              <a:t>财务控制是企业财务管理的重要内容</a:t>
            </a:r>
            <a:r>
              <a:rPr lang="en-US" altLang="zh-CN" dirty="0"/>
              <a:t>,</a:t>
            </a:r>
            <a:r>
              <a:rPr lang="zh-CN" altLang="en-US" dirty="0"/>
              <a:t>也是当今企业要解决 的重要问题</a:t>
            </a:r>
            <a:r>
              <a:rPr lang="en-US" altLang="zh-CN" dirty="0"/>
              <a:t>. </a:t>
            </a:r>
          </a:p>
          <a:p>
            <a:r>
              <a:rPr lang="en-US" altLang="zh-CN" dirty="0"/>
              <a:t>       </a:t>
            </a:r>
            <a:r>
              <a:rPr lang="en-US" altLang="zh-CN" b="1" dirty="0"/>
              <a:t>( </a:t>
            </a:r>
            <a:r>
              <a:rPr lang="zh-CN" altLang="en-US" b="1" dirty="0"/>
              <a:t>３</a:t>
            </a:r>
            <a:r>
              <a:rPr lang="en-US" altLang="zh-CN" b="1" dirty="0"/>
              <a:t>)</a:t>
            </a:r>
            <a:r>
              <a:rPr lang="zh-CN" altLang="en-US" b="1" dirty="0"/>
              <a:t>作业控制</a:t>
            </a:r>
            <a:r>
              <a:rPr lang="en-US" altLang="zh-CN" b="1" dirty="0"/>
              <a:t>.</a:t>
            </a:r>
            <a:r>
              <a:rPr lang="zh-CN" altLang="en-US" dirty="0"/>
              <a:t>将劳动力、原材料、资本等资源转化成最终产品和服务提供给顾客</a:t>
            </a:r>
            <a:r>
              <a:rPr lang="en-US" altLang="zh-CN" dirty="0"/>
              <a:t>, </a:t>
            </a:r>
            <a:r>
              <a:rPr lang="zh-CN" altLang="en-US" dirty="0"/>
              <a:t>这是一个由此及彼、由内到外的有序集合体</a:t>
            </a:r>
            <a:r>
              <a:rPr lang="en-US" altLang="zh-CN" dirty="0"/>
              <a:t>,</a:t>
            </a:r>
            <a:r>
              <a:rPr lang="zh-CN" altLang="en-US" dirty="0"/>
              <a:t>这个有序的集合体就是组织的作业链</a:t>
            </a:r>
            <a:r>
              <a:rPr lang="en-US" altLang="zh-CN" dirty="0"/>
              <a:t>.</a:t>
            </a:r>
          </a:p>
          <a:p>
            <a:r>
              <a:rPr lang="en-US" altLang="zh-CN" dirty="0"/>
              <a:t>       </a:t>
            </a:r>
            <a:r>
              <a:rPr lang="en-US" altLang="zh-CN" b="1" dirty="0"/>
              <a:t>( </a:t>
            </a:r>
            <a:r>
              <a:rPr lang="zh-CN" altLang="en-US" b="1" dirty="0"/>
              <a:t>４</a:t>
            </a:r>
            <a:r>
              <a:rPr lang="en-US" altLang="zh-CN" b="1" dirty="0"/>
              <a:t>)</a:t>
            </a:r>
            <a:r>
              <a:rPr lang="zh-CN" altLang="en-US" b="1" dirty="0"/>
              <a:t>信息控制</a:t>
            </a:r>
            <a:r>
              <a:rPr lang="en-US" altLang="zh-CN" b="1" dirty="0"/>
              <a:t>.</a:t>
            </a:r>
            <a:r>
              <a:rPr lang="zh-CN" altLang="en-US" dirty="0"/>
              <a:t>信息遍布于组织活动的每个环节</a:t>
            </a:r>
            <a:r>
              <a:rPr lang="en-US" altLang="zh-CN" dirty="0"/>
              <a:t>,</a:t>
            </a:r>
            <a:r>
              <a:rPr lang="zh-CN" altLang="en-US" dirty="0"/>
              <a:t>是组织的一项重要资源</a:t>
            </a:r>
            <a:r>
              <a:rPr lang="en-US" altLang="zh-CN" dirty="0"/>
              <a:t>,</a:t>
            </a:r>
            <a:r>
              <a:rPr lang="zh-CN" altLang="en-US" dirty="0"/>
              <a:t>也是现代 化管理的依据和基础</a:t>
            </a:r>
            <a:r>
              <a:rPr lang="en-US" altLang="zh-CN" dirty="0"/>
              <a:t>.</a:t>
            </a:r>
            <a:r>
              <a:rPr lang="zh-CN" altLang="en-US" dirty="0"/>
              <a:t>及时、准确、全面的信息是管理者做出正确决策的前提</a:t>
            </a:r>
            <a:r>
              <a:rPr lang="en-US" altLang="zh-CN" dirty="0"/>
              <a:t>. </a:t>
            </a:r>
          </a:p>
          <a:p>
            <a:r>
              <a:rPr lang="en-US" altLang="zh-CN" dirty="0"/>
              <a:t>       </a:t>
            </a:r>
            <a:r>
              <a:rPr lang="en-US" altLang="zh-CN" b="1" dirty="0"/>
              <a:t>( </a:t>
            </a:r>
            <a:r>
              <a:rPr lang="zh-CN" altLang="en-US" b="1" dirty="0"/>
              <a:t>５</a:t>
            </a:r>
            <a:r>
              <a:rPr lang="en-US" altLang="zh-CN" b="1" dirty="0"/>
              <a:t>)</a:t>
            </a:r>
            <a:r>
              <a:rPr lang="zh-CN" altLang="en-US" b="1" dirty="0"/>
              <a:t>组织绩效控制</a:t>
            </a:r>
            <a:r>
              <a:rPr lang="en-US" altLang="zh-CN" b="1" dirty="0"/>
              <a:t>.</a:t>
            </a:r>
            <a:r>
              <a:rPr lang="zh-CN" altLang="en-US" dirty="0"/>
              <a:t>组织绩效 </a:t>
            </a:r>
            <a:r>
              <a:rPr lang="en-US" altLang="zh-CN" dirty="0"/>
              <a:t>( o </a:t>
            </a:r>
            <a:r>
              <a:rPr lang="en-US" altLang="zh-CN" dirty="0" err="1"/>
              <a:t>rgan</a:t>
            </a:r>
            <a:r>
              <a:rPr lang="en-US" altLang="zh-CN" dirty="0"/>
              <a:t> </a:t>
            </a:r>
            <a:r>
              <a:rPr lang="en-US" altLang="zh-CN" dirty="0" err="1"/>
              <a:t>i</a:t>
            </a:r>
            <a:r>
              <a:rPr lang="en-US" altLang="zh-CN" dirty="0"/>
              <a:t> z a t </a:t>
            </a:r>
            <a:r>
              <a:rPr lang="en-US" altLang="zh-CN" dirty="0" err="1"/>
              <a:t>i</a:t>
            </a:r>
            <a:r>
              <a:rPr lang="en-US" altLang="zh-CN" dirty="0"/>
              <a:t> </a:t>
            </a:r>
            <a:r>
              <a:rPr lang="en-US" altLang="zh-CN" dirty="0" err="1"/>
              <a:t>ona</a:t>
            </a:r>
            <a:r>
              <a:rPr lang="en-US" altLang="zh-CN" dirty="0"/>
              <a:t> </a:t>
            </a:r>
            <a:r>
              <a:rPr lang="en-US" altLang="zh-CN" dirty="0" err="1"/>
              <a:t>lpe</a:t>
            </a:r>
            <a:r>
              <a:rPr lang="en-US" altLang="zh-CN" dirty="0"/>
              <a:t> r f o </a:t>
            </a:r>
            <a:r>
              <a:rPr lang="en-US" altLang="zh-CN" dirty="0" err="1"/>
              <a:t>rmanc</a:t>
            </a:r>
            <a:r>
              <a:rPr lang="en-US" altLang="zh-CN" dirty="0"/>
              <a:t> e)</a:t>
            </a:r>
            <a:r>
              <a:rPr lang="zh-CN" altLang="en-US" dirty="0"/>
              <a:t>是所有组织中工作流程 和活动的最终累积结果</a:t>
            </a:r>
          </a:p>
        </p:txBody>
      </p:sp>
    </p:spTree>
    <p:extLst>
      <p:ext uri="{BB962C8B-B14F-4D97-AF65-F5344CB8AC3E}">
        <p14:creationId xmlns:p14="http://schemas.microsoft.com/office/powerpoint/2010/main" val="1269906547"/>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4049</TotalTime>
  <Words>9202</Words>
  <Application>Microsoft Office PowerPoint</Application>
  <PresentationFormat>自定义</PresentationFormat>
  <Paragraphs>395</Paragraphs>
  <Slides>71</Slides>
  <Notes>0</Notes>
  <HiddenSlides>0</HiddenSlides>
  <MMClips>0</MMClips>
  <ScaleCrop>false</ScaleCrop>
  <HeadingPairs>
    <vt:vector size="4" baseType="variant">
      <vt:variant>
        <vt:lpstr>主题</vt:lpstr>
      </vt:variant>
      <vt:variant>
        <vt:i4>1</vt:i4>
      </vt:variant>
      <vt:variant>
        <vt:lpstr>幻灯片标题</vt:lpstr>
      </vt:variant>
      <vt:variant>
        <vt:i4>71</vt:i4>
      </vt:variant>
    </vt:vector>
  </HeadingPairs>
  <TitlesOfParts>
    <vt:vector size="72" baseType="lpstr">
      <vt:lpstr>A000120140530A99PPBG</vt:lpstr>
      <vt:lpstr>管 理 学 基 础</vt:lpstr>
      <vt:lpstr>PowerPoint 演示文稿</vt:lpstr>
      <vt:lpstr>第八章   控制与创新工作</vt:lpstr>
      <vt:lpstr>PowerPoint 演示文稿</vt:lpstr>
      <vt:lpstr>第一节　控制工作的一般问题</vt:lpstr>
      <vt:lpstr>　二、 控制工作的基本类型　</vt:lpstr>
      <vt:lpstr>PowerPoint 演示文稿</vt:lpstr>
      <vt:lpstr>PowerPoint 演示文稿</vt:lpstr>
      <vt:lpstr>PowerPoint 演示文稿</vt:lpstr>
      <vt:lpstr>PowerPoint 演示文稿</vt:lpstr>
      <vt:lpstr>PowerPoint 演示文稿</vt:lpstr>
      <vt:lpstr>PowerPoint 演示文稿</vt:lpstr>
      <vt:lpstr>三、 控制的有效性原则及影响因素　</vt:lpstr>
      <vt:lpstr>PowerPoint 演示文稿</vt:lpstr>
      <vt:lpstr>PowerPoint 演示文稿</vt:lpstr>
      <vt:lpstr>四、 提高控制效率的措施</vt:lpstr>
      <vt:lpstr>四、 提高控制效率的措施</vt:lpstr>
      <vt:lpstr>五、 计划与控制的关系</vt:lpstr>
      <vt:lpstr>PowerPoint 演示文稿</vt:lpstr>
      <vt:lpstr>PowerPoint 演示文稿</vt:lpstr>
      <vt:lpstr>第二节　控制理论与控制系统</vt:lpstr>
      <vt:lpstr>PowerPoint 演示文稿</vt:lpstr>
      <vt:lpstr>PowerPoint 演示文稿</vt:lpstr>
      <vt:lpstr>PowerPoint 演示文稿</vt:lpstr>
      <vt:lpstr>二、 控制系统与管理控制系统　</vt:lpstr>
      <vt:lpstr>PowerPoint 演示文稿</vt:lpstr>
      <vt:lpstr>第三节　管理控制的过程</vt:lpstr>
      <vt:lpstr>PowerPoint 演示文稿</vt:lpstr>
      <vt:lpstr>PowerPoint 演示文稿</vt:lpstr>
      <vt:lpstr>PowerPoint 演示文稿</vt:lpstr>
      <vt:lpstr>PowerPoint 演示文稿</vt:lpstr>
      <vt:lpstr>PowerPoint 演示文稿</vt:lpstr>
      <vt:lpstr>二、 衡量绩效与发现偏差</vt:lpstr>
      <vt:lpstr>PowerPoint 演示文稿</vt:lpstr>
      <vt:lpstr>三、 纠正偏差　</vt:lpstr>
      <vt:lpstr>PowerPoint 演示文稿</vt:lpstr>
      <vt:lpstr>PowerPoint 演示文稿</vt:lpstr>
      <vt:lpstr>PowerPoint 演示文稿</vt:lpstr>
      <vt:lpstr>第四节　控制工作的方法</vt:lpstr>
      <vt:lpstr>PowerPoint 演示文稿</vt:lpstr>
      <vt:lpstr>PowerPoint 演示文稿</vt:lpstr>
      <vt:lpstr>PowerPoint 演示文稿</vt:lpstr>
      <vt:lpstr>PowerPoint 演示文稿</vt:lpstr>
      <vt:lpstr>PowerPoint 演示文稿</vt:lpstr>
      <vt:lpstr> 二、 生产过程控制</vt:lpstr>
      <vt:lpstr>PowerPoint 演示文稿</vt:lpstr>
      <vt:lpstr>PowerPoint 演示文稿</vt:lpstr>
      <vt:lpstr>PowerPoint 演示文稿</vt:lpstr>
      <vt:lpstr>三、 供应链管理　</vt:lpstr>
      <vt:lpstr>PowerPoint 演示文稿</vt:lpstr>
      <vt:lpstr>PowerPoint 演示文稿</vt:lpstr>
      <vt:lpstr>PowerPoint 演示文稿</vt:lpstr>
      <vt:lpstr>　四、 柔性管理　</vt:lpstr>
      <vt:lpstr>PowerPoint 演示文稿</vt:lpstr>
      <vt:lpstr>PowerPoint 演示文稿</vt:lpstr>
      <vt:lpstr>第五节　管理创新工作　</vt:lpstr>
      <vt:lpstr>二、 创新工作的类别</vt:lpstr>
      <vt:lpstr>三、 创新工作的基本内容</vt:lpstr>
      <vt:lpstr>四、 创新的过程和组织</vt:lpstr>
      <vt:lpstr>五、 技术创新</vt:lpstr>
      <vt:lpstr>PowerPoint 演示文稿</vt:lpstr>
      <vt:lpstr>PowerPoint 演示文稿</vt:lpstr>
      <vt:lpstr>PowerPoint 演示文稿</vt:lpstr>
      <vt:lpstr>PowerPoint 演示文稿</vt:lpstr>
      <vt:lpstr>六、 组织创新</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242</cp:revision>
  <dcterms:created xsi:type="dcterms:W3CDTF">2017-09-01T22:39:19Z</dcterms:created>
  <dcterms:modified xsi:type="dcterms:W3CDTF">2017-09-27T01:06:58Z</dcterms:modified>
</cp:coreProperties>
</file>