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543" r:id="rId4"/>
    <p:sldId id="544" r:id="rId5"/>
    <p:sldId id="542" r:id="rId6"/>
    <p:sldId id="545" r:id="rId7"/>
    <p:sldId id="546" r:id="rId8"/>
    <p:sldId id="547" r:id="rId9"/>
    <p:sldId id="548" r:id="rId10"/>
    <p:sldId id="549" r:id="rId11"/>
    <p:sldId id="550" r:id="rId12"/>
    <p:sldId id="551" r:id="rId13"/>
    <p:sldId id="552" r:id="rId14"/>
    <p:sldId id="553" r:id="rId15"/>
    <p:sldId id="554" r:id="rId16"/>
    <p:sldId id="555" r:id="rId17"/>
    <p:sldId id="556" r:id="rId18"/>
    <p:sldId id="557" r:id="rId19"/>
    <p:sldId id="558" r:id="rId20"/>
    <p:sldId id="559" r:id="rId21"/>
    <p:sldId id="560" r:id="rId22"/>
    <p:sldId id="561" r:id="rId23"/>
    <p:sldId id="562" r:id="rId24"/>
    <p:sldId id="563" r:id="rId25"/>
    <p:sldId id="564" r:id="rId26"/>
    <p:sldId id="565" r:id="rId27"/>
    <p:sldId id="566" r:id="rId28"/>
    <p:sldId id="568" r:id="rId29"/>
    <p:sldId id="569" r:id="rId30"/>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 xmlns:a16="http://schemas.microsoft.com/office/drawing/2014/main"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 xmlns:p15="http://schemas.microsoft.com/office/powerpoint/2012/main">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 xmlns:a16="http://schemas.microsoft.com/office/drawing/2014/main"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 xmlns:a16="http://schemas.microsoft.com/office/drawing/2014/main"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 xmlns:a16="http://schemas.microsoft.com/office/drawing/2014/main"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 xmlns:a16="http://schemas.microsoft.com/office/drawing/2014/main"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408059B-FD2D-454C-AD9B-A9FAE8E38DFC}"/>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人力资源规划的作用</a:t>
            </a:r>
            <a:r>
              <a:rPr lang="zh-CN" altLang="en-US" dirty="0"/>
              <a:t> </a:t>
            </a:r>
            <a:endParaRPr lang="en-US" altLang="zh-CN" dirty="0"/>
          </a:p>
          <a:p>
            <a:r>
              <a:rPr lang="en-US" altLang="zh-CN" dirty="0"/>
              <a:t>       ( </a:t>
            </a:r>
            <a:r>
              <a:rPr lang="zh-CN" altLang="en-US" dirty="0"/>
              <a:t>１</a:t>
            </a:r>
            <a:r>
              <a:rPr lang="en-US" altLang="zh-CN" dirty="0"/>
              <a:t>)</a:t>
            </a:r>
            <a:r>
              <a:rPr lang="zh-CN" altLang="en-US" dirty="0"/>
              <a:t>有利于组织制定战略目标和发展规划</a:t>
            </a:r>
            <a:r>
              <a:rPr lang="en-US" altLang="zh-CN" dirty="0"/>
              <a:t>.</a:t>
            </a:r>
          </a:p>
          <a:p>
            <a:r>
              <a:rPr lang="en-US" altLang="zh-CN" dirty="0"/>
              <a:t>       ( </a:t>
            </a:r>
            <a:r>
              <a:rPr lang="zh-CN" altLang="en-US" dirty="0"/>
              <a:t>２</a:t>
            </a:r>
            <a:r>
              <a:rPr lang="en-US" altLang="zh-CN" dirty="0"/>
              <a:t>)</a:t>
            </a:r>
            <a:r>
              <a:rPr lang="zh-CN" altLang="en-US" dirty="0"/>
              <a:t>确保组织生存发展过程中对人力资源的要求</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有利于人力资源管理活动的有序化、制度化</a:t>
            </a:r>
            <a:r>
              <a:rPr lang="en-US" altLang="zh-CN" dirty="0"/>
              <a:t>.</a:t>
            </a:r>
            <a:r>
              <a:rPr lang="zh-CN" altLang="en-US" dirty="0"/>
              <a:t> </a:t>
            </a:r>
            <a:endParaRPr lang="en-US" altLang="zh-CN" dirty="0"/>
          </a:p>
          <a:p>
            <a:r>
              <a:rPr lang="en-US" altLang="zh-CN" dirty="0"/>
              <a:t>       ( </a:t>
            </a:r>
            <a:r>
              <a:rPr lang="zh-CN" altLang="en-US" dirty="0"/>
              <a:t>４</a:t>
            </a:r>
            <a:r>
              <a:rPr lang="en-US" altLang="zh-CN" dirty="0"/>
              <a:t>)</a:t>
            </a:r>
            <a:r>
              <a:rPr lang="zh-CN" altLang="en-US" dirty="0"/>
              <a:t>有利于调动员工的积极性和创造性</a:t>
            </a:r>
            <a:r>
              <a:rPr lang="en-US" altLang="zh-CN" dirty="0"/>
              <a:t>. </a:t>
            </a:r>
          </a:p>
          <a:p>
            <a:r>
              <a:rPr lang="en-US" altLang="zh-CN" dirty="0"/>
              <a:t>       ( </a:t>
            </a:r>
            <a:r>
              <a:rPr lang="zh-CN" altLang="en-US" dirty="0"/>
              <a:t>５</a:t>
            </a:r>
            <a:r>
              <a:rPr lang="en-US" altLang="zh-CN" dirty="0"/>
              <a:t>)</a:t>
            </a:r>
            <a:r>
              <a:rPr lang="zh-CN" altLang="en-US" dirty="0"/>
              <a:t>有利于控制人力资源成本</a:t>
            </a:r>
            <a:r>
              <a:rPr lang="en-US" altLang="zh-CN" dirty="0"/>
              <a:t>.</a:t>
            </a:r>
            <a:endParaRPr lang="zh-CN" altLang="en-US" dirty="0"/>
          </a:p>
        </p:txBody>
      </p:sp>
    </p:spTree>
    <p:extLst>
      <p:ext uri="{BB962C8B-B14F-4D97-AF65-F5344CB8AC3E}">
        <p14:creationId xmlns:p14="http://schemas.microsoft.com/office/powerpoint/2010/main" val="4261237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0122419-35E7-4581-9972-8B38069A7C88}"/>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人力资源规划的内容 </a:t>
            </a:r>
            <a:endParaRPr lang="en-US" altLang="zh-CN" sz="2800" dirty="0"/>
          </a:p>
          <a:p>
            <a:r>
              <a:rPr lang="en-US" altLang="zh-CN" dirty="0"/>
              <a:t>       </a:t>
            </a:r>
            <a:r>
              <a:rPr lang="zh-CN" altLang="en-US" dirty="0"/>
              <a:t>人力资源规划包括两个层次</a:t>
            </a:r>
            <a:r>
              <a:rPr lang="en-US" altLang="zh-CN" dirty="0"/>
              <a:t>,</a:t>
            </a:r>
            <a:r>
              <a:rPr lang="zh-CN" altLang="en-US" dirty="0"/>
              <a:t>即总体规划和各项业务计划</a:t>
            </a:r>
            <a:r>
              <a:rPr lang="en-US" altLang="zh-CN" dirty="0"/>
              <a:t>.</a:t>
            </a:r>
            <a:r>
              <a:rPr lang="zh-CN" altLang="en-US" dirty="0"/>
              <a:t>人力资源总体规划是指有 关规划期内人力资源管理和开发的总目标、总政策、实施步骤以及总预算的安排等</a:t>
            </a:r>
            <a:r>
              <a:rPr lang="en-US" altLang="zh-CN" dirty="0"/>
              <a:t>,</a:t>
            </a:r>
            <a:r>
              <a:rPr lang="zh-CN" altLang="en-US" dirty="0"/>
              <a:t>它是 根据组织战略规划制定的</a:t>
            </a:r>
            <a:r>
              <a:rPr lang="en-US" altLang="zh-CN" dirty="0"/>
              <a:t>.</a:t>
            </a:r>
            <a:r>
              <a:rPr lang="zh-CN" altLang="en-US" dirty="0"/>
              <a:t>人力资源所属的各项业务计划是人力资源总体规划的进一步展 开和细化</a:t>
            </a:r>
            <a:r>
              <a:rPr lang="en-US" altLang="zh-CN" dirty="0"/>
              <a:t>,</a:t>
            </a:r>
            <a:r>
              <a:rPr lang="zh-CN" altLang="en-US" dirty="0"/>
              <a:t>一般包括以下八个方面的计划</a:t>
            </a:r>
            <a:r>
              <a:rPr lang="en-US" altLang="zh-CN" dirty="0"/>
              <a:t>. </a:t>
            </a:r>
          </a:p>
          <a:p>
            <a:r>
              <a:rPr lang="en-US" altLang="zh-CN" dirty="0"/>
              <a:t>       ( </a:t>
            </a:r>
            <a:r>
              <a:rPr lang="zh-CN" altLang="en-US" dirty="0"/>
              <a:t>１</a:t>
            </a:r>
            <a:r>
              <a:rPr lang="en-US" altLang="zh-CN" dirty="0"/>
              <a:t>)</a:t>
            </a:r>
            <a:r>
              <a:rPr lang="zh-CN" altLang="en-US" dirty="0"/>
              <a:t>人员补充计划</a:t>
            </a:r>
            <a:r>
              <a:rPr lang="en-US" altLang="zh-CN" dirty="0"/>
              <a:t>.</a:t>
            </a:r>
            <a:r>
              <a:rPr lang="zh-CN" altLang="en-US" dirty="0"/>
              <a:t> </a:t>
            </a:r>
            <a:r>
              <a:rPr lang="en-US" altLang="zh-CN" dirty="0"/>
              <a:t>( </a:t>
            </a:r>
            <a:r>
              <a:rPr lang="zh-CN" altLang="en-US" dirty="0"/>
              <a:t>２</a:t>
            </a:r>
            <a:r>
              <a:rPr lang="en-US" altLang="zh-CN" dirty="0"/>
              <a:t>)</a:t>
            </a:r>
            <a:r>
              <a:rPr lang="zh-CN" altLang="en-US" dirty="0"/>
              <a:t>人员使用计划</a:t>
            </a:r>
            <a:r>
              <a:rPr lang="en-US" altLang="zh-CN" dirty="0"/>
              <a:t>.</a:t>
            </a:r>
            <a:r>
              <a:rPr lang="zh-CN" altLang="en-US" dirty="0"/>
              <a:t> </a:t>
            </a:r>
            <a:r>
              <a:rPr lang="en-US" altLang="zh-CN" dirty="0"/>
              <a:t>( </a:t>
            </a:r>
            <a:r>
              <a:rPr lang="zh-CN" altLang="en-US" dirty="0"/>
              <a:t>３</a:t>
            </a:r>
            <a:r>
              <a:rPr lang="en-US" altLang="zh-CN" dirty="0"/>
              <a:t>)</a:t>
            </a:r>
            <a:r>
              <a:rPr lang="zh-CN" altLang="en-US" dirty="0"/>
              <a:t>人员晋升计划</a:t>
            </a:r>
            <a:r>
              <a:rPr lang="en-US" altLang="zh-CN" dirty="0"/>
              <a:t> ( </a:t>
            </a:r>
            <a:r>
              <a:rPr lang="zh-CN" altLang="en-US" dirty="0"/>
              <a:t>４</a:t>
            </a:r>
            <a:r>
              <a:rPr lang="en-US" altLang="zh-CN" dirty="0"/>
              <a:t>)</a:t>
            </a:r>
            <a:r>
              <a:rPr lang="zh-CN" altLang="en-US" dirty="0"/>
              <a:t>教育培训计划</a:t>
            </a:r>
            <a:r>
              <a:rPr lang="en-US" altLang="zh-CN" dirty="0"/>
              <a:t>.</a:t>
            </a:r>
          </a:p>
          <a:p>
            <a:r>
              <a:rPr lang="en-US" altLang="zh-CN" dirty="0"/>
              <a:t>       ( </a:t>
            </a:r>
            <a:r>
              <a:rPr lang="zh-CN" altLang="en-US" dirty="0"/>
              <a:t>５</a:t>
            </a:r>
            <a:r>
              <a:rPr lang="en-US" altLang="zh-CN" dirty="0"/>
              <a:t>)</a:t>
            </a:r>
            <a:r>
              <a:rPr lang="zh-CN" altLang="en-US" dirty="0"/>
              <a:t>评价激励计划</a:t>
            </a:r>
            <a:r>
              <a:rPr lang="en-US" altLang="zh-CN" dirty="0"/>
              <a:t>.</a:t>
            </a:r>
            <a:r>
              <a:rPr lang="zh-CN" altLang="en-US" dirty="0"/>
              <a:t> </a:t>
            </a:r>
            <a:r>
              <a:rPr lang="en-US" altLang="zh-CN" dirty="0"/>
              <a:t>( </a:t>
            </a:r>
            <a:r>
              <a:rPr lang="zh-CN" altLang="en-US" dirty="0"/>
              <a:t>６</a:t>
            </a:r>
            <a:r>
              <a:rPr lang="en-US" altLang="zh-CN" dirty="0"/>
              <a:t>)</a:t>
            </a:r>
            <a:r>
              <a:rPr lang="zh-CN" altLang="en-US" dirty="0"/>
              <a:t>员工薪酬计划</a:t>
            </a:r>
            <a:r>
              <a:rPr lang="en-US" altLang="zh-CN" dirty="0"/>
              <a:t>.</a:t>
            </a:r>
            <a:r>
              <a:rPr lang="zh-CN" altLang="en-US" dirty="0"/>
              <a:t> </a:t>
            </a:r>
            <a:r>
              <a:rPr lang="en-US" altLang="zh-CN" dirty="0"/>
              <a:t>( </a:t>
            </a:r>
            <a:r>
              <a:rPr lang="zh-CN" altLang="en-US" dirty="0"/>
              <a:t>７</a:t>
            </a:r>
            <a:r>
              <a:rPr lang="en-US" altLang="zh-CN" dirty="0"/>
              <a:t>)</a:t>
            </a:r>
            <a:r>
              <a:rPr lang="zh-CN" altLang="en-US" dirty="0"/>
              <a:t>退休解聘计划</a:t>
            </a:r>
            <a:r>
              <a:rPr lang="en-US" altLang="zh-CN" dirty="0"/>
              <a:t>.</a:t>
            </a:r>
            <a:r>
              <a:rPr lang="zh-CN" altLang="en-US" dirty="0"/>
              <a:t> </a:t>
            </a:r>
            <a:r>
              <a:rPr lang="en-US" altLang="zh-CN" dirty="0"/>
              <a:t>( </a:t>
            </a:r>
            <a:r>
              <a:rPr lang="zh-CN" altLang="en-US" dirty="0"/>
              <a:t>８</a:t>
            </a:r>
            <a:r>
              <a:rPr lang="en-US" altLang="zh-CN" dirty="0"/>
              <a:t>)</a:t>
            </a:r>
            <a:r>
              <a:rPr lang="zh-CN" altLang="en-US" dirty="0"/>
              <a:t>劳动关系计划</a:t>
            </a:r>
            <a:r>
              <a:rPr lang="en-US" altLang="zh-CN" dirty="0"/>
              <a:t>.</a:t>
            </a:r>
            <a:endParaRPr lang="zh-CN" altLang="en-US" dirty="0"/>
          </a:p>
        </p:txBody>
      </p:sp>
    </p:spTree>
    <p:extLst>
      <p:ext uri="{BB962C8B-B14F-4D97-AF65-F5344CB8AC3E}">
        <p14:creationId xmlns:p14="http://schemas.microsoft.com/office/powerpoint/2010/main" val="2167757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394B8EAE-1F24-430D-ABAC-3CDD7727471D}"/>
              </a:ext>
            </a:extLst>
          </p:cNvPr>
          <p:cNvSpPr>
            <a:spLocks noGrp="1"/>
          </p:cNvSpPr>
          <p:nvPr>
            <p:ph idx="1"/>
          </p:nvPr>
        </p:nvSpPr>
        <p:spPr>
          <a:xfrm>
            <a:off x="1310364" y="618978"/>
            <a:ext cx="10309550" cy="6077243"/>
          </a:xfrm>
        </p:spPr>
        <p:txBody>
          <a:bodyPr>
            <a:normAutofit/>
          </a:bodyPr>
          <a:lstStyle/>
          <a:p>
            <a:r>
              <a:rPr lang="en-US" altLang="zh-CN" sz="2800" dirty="0"/>
              <a:t>(</a:t>
            </a:r>
            <a:r>
              <a:rPr lang="zh-CN" altLang="en-US" sz="2800" dirty="0"/>
              <a:t>四</a:t>
            </a:r>
            <a:r>
              <a:rPr lang="en-US" altLang="zh-CN" sz="2800" dirty="0"/>
              <a:t>)</a:t>
            </a:r>
            <a:r>
              <a:rPr lang="zh-CN" altLang="en-US" sz="2800" dirty="0"/>
              <a:t>人力资源规划中的员工配备原则 </a:t>
            </a:r>
            <a:endParaRPr lang="en-US" altLang="zh-CN" sz="2800" dirty="0"/>
          </a:p>
          <a:p>
            <a:r>
              <a:rPr lang="en-US" altLang="zh-CN" dirty="0"/>
              <a:t>     </a:t>
            </a:r>
            <a:r>
              <a:rPr lang="zh-CN" altLang="en-US" dirty="0"/>
              <a:t>“合理用人</a:t>
            </a:r>
            <a:r>
              <a:rPr lang="en-US" altLang="zh-CN" dirty="0"/>
              <a:t>,</a:t>
            </a:r>
            <a:r>
              <a:rPr lang="zh-CN" altLang="en-US" dirty="0"/>
              <a:t>用好人才”是组织生存和发展的重要环节之一</a:t>
            </a:r>
            <a:r>
              <a:rPr lang="en-US" altLang="zh-CN" dirty="0"/>
              <a:t>,</a:t>
            </a:r>
            <a:r>
              <a:rPr lang="zh-CN" altLang="en-US" dirty="0"/>
              <a:t>也是衡量人力资源规划 是否有效的一个重要标准</a:t>
            </a:r>
            <a:r>
              <a:rPr lang="en-US" altLang="zh-CN" dirty="0"/>
              <a:t>.</a:t>
            </a:r>
            <a:r>
              <a:rPr lang="zh-CN" altLang="en-US" dirty="0"/>
              <a:t>因此</a:t>
            </a:r>
            <a:r>
              <a:rPr lang="en-US" altLang="zh-CN" dirty="0"/>
              <a:t>,</a:t>
            </a:r>
            <a:r>
              <a:rPr lang="zh-CN" altLang="en-US" dirty="0"/>
              <a:t>在编制和实施人力资源规划过程中必须坚持以下几个重 要的人员配备原则</a:t>
            </a:r>
            <a:r>
              <a:rPr lang="en-US" altLang="zh-CN" dirty="0"/>
              <a:t>. </a:t>
            </a:r>
          </a:p>
          <a:p>
            <a:r>
              <a:rPr lang="en-US" altLang="zh-CN" b="1" dirty="0"/>
              <a:t>       ( </a:t>
            </a:r>
            <a:r>
              <a:rPr lang="zh-CN" altLang="en-US" b="1" dirty="0"/>
              <a:t>１</a:t>
            </a:r>
            <a:r>
              <a:rPr lang="en-US" altLang="zh-CN" b="1" dirty="0"/>
              <a:t>)</a:t>
            </a:r>
            <a:r>
              <a:rPr lang="zh-CN" altLang="en-US" b="1" dirty="0"/>
              <a:t>因事择人原则</a:t>
            </a:r>
            <a:r>
              <a:rPr lang="en-US" altLang="zh-CN" dirty="0"/>
              <a:t>.</a:t>
            </a:r>
            <a:r>
              <a:rPr lang="zh-CN" altLang="en-US" dirty="0"/>
              <a:t>所谓因事择人</a:t>
            </a:r>
            <a:r>
              <a:rPr lang="en-US" altLang="zh-CN" dirty="0"/>
              <a:t>,</a:t>
            </a:r>
            <a:r>
              <a:rPr lang="zh-CN" altLang="en-US" dirty="0"/>
              <a:t>是指应以所空职位和工作的实际要求为标准来选 拔符合标准的各类人员</a:t>
            </a:r>
            <a:r>
              <a:rPr lang="en-US" altLang="zh-CN" dirty="0"/>
              <a:t>.</a:t>
            </a:r>
            <a:r>
              <a:rPr lang="zh-CN" altLang="en-US" dirty="0"/>
              <a:t>因事择人是实现人事匹配的基本要求</a:t>
            </a:r>
            <a:r>
              <a:rPr lang="en-US" altLang="zh-CN" dirty="0"/>
              <a:t>,</a:t>
            </a:r>
            <a:r>
              <a:rPr lang="zh-CN" altLang="en-US" dirty="0"/>
              <a:t>也是组织中人员配备的首 要原则</a:t>
            </a:r>
            <a:r>
              <a:rPr lang="en-US" altLang="zh-CN" dirty="0"/>
              <a:t>.</a:t>
            </a:r>
          </a:p>
          <a:p>
            <a:r>
              <a:rPr lang="en-US" altLang="zh-CN" b="1" dirty="0"/>
              <a:t>       ( </a:t>
            </a:r>
            <a:r>
              <a:rPr lang="zh-CN" altLang="en-US" b="1" dirty="0"/>
              <a:t>２</a:t>
            </a:r>
            <a:r>
              <a:rPr lang="en-US" altLang="zh-CN" b="1" dirty="0"/>
              <a:t>)</a:t>
            </a:r>
            <a:r>
              <a:rPr lang="zh-CN" altLang="en-US" b="1" dirty="0"/>
              <a:t>因材器用原则</a:t>
            </a:r>
            <a:r>
              <a:rPr lang="en-US" altLang="zh-CN" b="1" dirty="0"/>
              <a:t>.</a:t>
            </a:r>
            <a:r>
              <a:rPr lang="zh-CN" altLang="en-US" dirty="0"/>
              <a:t>所谓因材器用</a:t>
            </a:r>
            <a:r>
              <a:rPr lang="en-US" altLang="zh-CN" dirty="0"/>
              <a:t>,</a:t>
            </a:r>
            <a:r>
              <a:rPr lang="zh-CN" altLang="en-US" dirty="0"/>
              <a:t>是指根据人的能力和素质的不同</a:t>
            </a:r>
            <a:r>
              <a:rPr lang="en-US" altLang="zh-CN" dirty="0"/>
              <a:t>,</a:t>
            </a:r>
            <a:r>
              <a:rPr lang="zh-CN" altLang="en-US" dirty="0"/>
              <a:t>去安排不同要 求的工作</a:t>
            </a:r>
            <a:r>
              <a:rPr lang="en-US" altLang="zh-CN" dirty="0"/>
              <a:t>.</a:t>
            </a:r>
            <a:r>
              <a:rPr lang="zh-CN" altLang="en-US" dirty="0"/>
              <a:t>从组织中人的角度来考虑</a:t>
            </a:r>
            <a:r>
              <a:rPr lang="en-US" altLang="zh-CN" dirty="0"/>
              <a:t>,</a:t>
            </a:r>
            <a:r>
              <a:rPr lang="zh-CN" altLang="en-US" dirty="0"/>
              <a:t>只有根据人的特点来安排工作</a:t>
            </a:r>
            <a:r>
              <a:rPr lang="en-US" altLang="zh-CN" dirty="0"/>
              <a:t>,</a:t>
            </a:r>
            <a:r>
              <a:rPr lang="zh-CN" altLang="en-US" dirty="0"/>
              <a:t>才能最充分地发挥 人的潜能</a:t>
            </a:r>
            <a:r>
              <a:rPr lang="en-US" altLang="zh-CN" dirty="0"/>
              <a:t>,</a:t>
            </a:r>
            <a:r>
              <a:rPr lang="zh-CN" altLang="en-US" dirty="0"/>
              <a:t>最大限度地激发人的工作热情</a:t>
            </a:r>
            <a:r>
              <a:rPr lang="en-US" altLang="zh-CN" dirty="0"/>
              <a:t>. </a:t>
            </a:r>
          </a:p>
          <a:p>
            <a:r>
              <a:rPr lang="en-US" altLang="zh-CN" b="1" dirty="0"/>
              <a:t>       ( </a:t>
            </a:r>
            <a:r>
              <a:rPr lang="zh-CN" altLang="en-US" b="1" dirty="0"/>
              <a:t>３</a:t>
            </a:r>
            <a:r>
              <a:rPr lang="en-US" altLang="zh-CN" b="1" dirty="0"/>
              <a:t>)</a:t>
            </a:r>
            <a:r>
              <a:rPr lang="zh-CN" altLang="en-US" b="1" dirty="0"/>
              <a:t>用人所长原则</a:t>
            </a:r>
            <a:r>
              <a:rPr lang="en-US" altLang="zh-CN" b="1" dirty="0"/>
              <a:t>.</a:t>
            </a:r>
            <a:r>
              <a:rPr lang="zh-CN" altLang="en-US" dirty="0"/>
              <a:t>所谓用人所长</a:t>
            </a:r>
            <a:r>
              <a:rPr lang="en-US" altLang="zh-CN" dirty="0"/>
              <a:t>,</a:t>
            </a:r>
            <a:r>
              <a:rPr lang="zh-CN" altLang="en-US" dirty="0"/>
              <a:t>是指在用人时不能够求全责备</a:t>
            </a:r>
            <a:r>
              <a:rPr lang="en-US" altLang="zh-CN" dirty="0"/>
              <a:t>,</a:t>
            </a:r>
            <a:r>
              <a:rPr lang="zh-CN" altLang="en-US" dirty="0"/>
              <a:t>管理者应注重发 挥人的长处</a:t>
            </a:r>
            <a:r>
              <a:rPr lang="en-US" altLang="zh-CN" dirty="0"/>
              <a:t>.</a:t>
            </a:r>
            <a:r>
              <a:rPr lang="zh-CN" altLang="en-US" dirty="0"/>
              <a:t>在现实中</a:t>
            </a:r>
            <a:r>
              <a:rPr lang="en-US" altLang="zh-CN" dirty="0"/>
              <a:t>,</a:t>
            </a:r>
            <a:r>
              <a:rPr lang="zh-CN" altLang="en-US" dirty="0"/>
              <a:t>由于人的知识、能力、个性发展是不平衡的</a:t>
            </a:r>
            <a:r>
              <a:rPr lang="en-US" altLang="zh-CN" dirty="0"/>
              <a:t>,</a:t>
            </a:r>
            <a:r>
              <a:rPr lang="zh-CN" altLang="en-US" dirty="0"/>
              <a:t>组织中的工作任务 要求又具有多样性</a:t>
            </a:r>
            <a:r>
              <a:rPr lang="en-US" altLang="zh-CN" dirty="0"/>
              <a:t>.</a:t>
            </a:r>
          </a:p>
          <a:p>
            <a:r>
              <a:rPr lang="en-US" altLang="zh-CN" b="1" dirty="0"/>
              <a:t>       ( </a:t>
            </a:r>
            <a:r>
              <a:rPr lang="zh-CN" altLang="en-US" b="1" dirty="0"/>
              <a:t>４</a:t>
            </a:r>
            <a:r>
              <a:rPr lang="en-US" altLang="zh-CN" b="1" dirty="0"/>
              <a:t>)</a:t>
            </a:r>
            <a:r>
              <a:rPr lang="zh-CN" altLang="en-US" b="1" dirty="0"/>
              <a:t>人事动态平衡原则</a:t>
            </a:r>
            <a:r>
              <a:rPr lang="en-US" altLang="zh-CN" dirty="0"/>
              <a:t>.</a:t>
            </a:r>
            <a:r>
              <a:rPr lang="zh-CN" altLang="en-US" dirty="0"/>
              <a:t>处在动态环境中的组织是在不断变革和发展的</a:t>
            </a:r>
            <a:r>
              <a:rPr lang="en-US" altLang="zh-CN" dirty="0"/>
              <a:t>,</a:t>
            </a:r>
            <a:r>
              <a:rPr lang="zh-CN" altLang="en-US" dirty="0"/>
              <a:t>组织对其成 员的要求也是在不断变动的</a:t>
            </a:r>
            <a:r>
              <a:rPr lang="en-US" altLang="zh-CN" dirty="0"/>
              <a:t>,</a:t>
            </a:r>
            <a:r>
              <a:rPr lang="zh-CN" altLang="en-US" dirty="0"/>
              <a:t>工作中人的能力和知识也是在不断地提高和丰富的</a:t>
            </a:r>
            <a:r>
              <a:rPr lang="en-US" altLang="zh-CN" dirty="0"/>
              <a:t>. </a:t>
            </a:r>
            <a:endParaRPr lang="zh-CN" altLang="en-US" dirty="0"/>
          </a:p>
        </p:txBody>
      </p:sp>
    </p:spTree>
    <p:extLst>
      <p:ext uri="{BB962C8B-B14F-4D97-AF65-F5344CB8AC3E}">
        <p14:creationId xmlns:p14="http://schemas.microsoft.com/office/powerpoint/2010/main" val="2377574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60789F-2EB8-432C-8DDE-2C2562CEDB92}"/>
              </a:ext>
            </a:extLst>
          </p:cNvPr>
          <p:cNvSpPr>
            <a:spLocks noGrp="1"/>
          </p:cNvSpPr>
          <p:nvPr>
            <p:ph type="title"/>
          </p:nvPr>
        </p:nvSpPr>
        <p:spPr/>
        <p:txBody>
          <a:bodyPr/>
          <a:lstStyle/>
          <a:p>
            <a:r>
              <a:rPr lang="zh-CN" altLang="en-US" dirty="0"/>
              <a:t>三、 员工的招聘工作 </a:t>
            </a:r>
          </a:p>
        </p:txBody>
      </p:sp>
      <p:sp>
        <p:nvSpPr>
          <p:cNvPr id="3" name="内容占位符 2">
            <a:extLst>
              <a:ext uri="{FF2B5EF4-FFF2-40B4-BE49-F238E27FC236}">
                <a16:creationId xmlns="" xmlns:a16="http://schemas.microsoft.com/office/drawing/2014/main" id="{F230B6CF-5BFA-4F97-822B-74BB6C6C9D8A}"/>
              </a:ext>
            </a:extLst>
          </p:cNvPr>
          <p:cNvSpPr>
            <a:spLocks noGrp="1"/>
          </p:cNvSpPr>
          <p:nvPr>
            <p:ph idx="1"/>
          </p:nvPr>
        </p:nvSpPr>
        <p:spPr/>
        <p:txBody>
          <a:bodyPr>
            <a:normAutofit/>
          </a:bodyPr>
          <a:lstStyle/>
          <a:p>
            <a:r>
              <a:rPr lang="en-US" altLang="zh-CN" sz="2800" dirty="0"/>
              <a:t>(</a:t>
            </a:r>
            <a:r>
              <a:rPr lang="zh-CN" altLang="en-US" sz="2800" dirty="0"/>
              <a:t>一</a:t>
            </a:r>
            <a:r>
              <a:rPr lang="en-US" altLang="zh-CN" sz="2800" dirty="0"/>
              <a:t>)</a:t>
            </a:r>
            <a:r>
              <a:rPr lang="zh-CN" altLang="en-US" sz="2800" dirty="0"/>
              <a:t>员工招聘的来源 </a:t>
            </a:r>
            <a:endParaRPr lang="en-US" altLang="zh-CN" sz="2800" dirty="0"/>
          </a:p>
          <a:p>
            <a:r>
              <a:rPr lang="zh-CN" altLang="en-US" dirty="0"/>
              <a:t>       员工招聘的来源可以是多方面的</a:t>
            </a:r>
            <a:r>
              <a:rPr lang="en-US" altLang="zh-CN" dirty="0"/>
              <a:t>,</a:t>
            </a:r>
            <a:r>
              <a:rPr lang="zh-CN" altLang="en-US" dirty="0"/>
              <a:t>如学校、人才市场、部队转业军人等</a:t>
            </a:r>
            <a:r>
              <a:rPr lang="en-US" altLang="zh-CN" dirty="0"/>
              <a:t>,</a:t>
            </a:r>
            <a:r>
              <a:rPr lang="zh-CN" altLang="en-US" dirty="0"/>
              <a:t>但招聘工作 的有效性更多地依赖于劳动力市场的状况、组织内部空缺职位的高低、组织规模大小、组 织形象等因素</a:t>
            </a:r>
            <a:r>
              <a:rPr lang="en-US" altLang="zh-CN" dirty="0"/>
              <a:t>.</a:t>
            </a:r>
            <a:r>
              <a:rPr lang="zh-CN" altLang="en-US" dirty="0"/>
              <a:t>显然</a:t>
            </a:r>
            <a:r>
              <a:rPr lang="en-US" altLang="zh-CN" dirty="0"/>
              <a:t>,</a:t>
            </a:r>
            <a:r>
              <a:rPr lang="zh-CN" altLang="en-US" dirty="0"/>
              <a:t>劳动力市场越大</a:t>
            </a:r>
            <a:r>
              <a:rPr lang="en-US" altLang="zh-CN" dirty="0"/>
              <a:t>,</a:t>
            </a:r>
            <a:r>
              <a:rPr lang="zh-CN" altLang="en-US" dirty="0"/>
              <a:t>员工就容易招聘</a:t>
            </a:r>
            <a:r>
              <a:rPr lang="en-US" altLang="zh-CN" dirty="0"/>
              <a:t>,</a:t>
            </a:r>
            <a:r>
              <a:rPr lang="zh-CN" altLang="en-US" dirty="0"/>
              <a:t>而职位越高或要求的技能越 多</a:t>
            </a:r>
            <a:r>
              <a:rPr lang="en-US" altLang="zh-CN" dirty="0"/>
              <a:t>,</a:t>
            </a:r>
            <a:r>
              <a:rPr lang="zh-CN" altLang="en-US" dirty="0"/>
              <a:t>招聘的范围就可能越宽泛</a:t>
            </a:r>
            <a:r>
              <a:rPr lang="en-US" altLang="zh-CN" dirty="0"/>
              <a:t>.</a:t>
            </a:r>
            <a:r>
              <a:rPr lang="zh-CN" altLang="en-US" dirty="0"/>
              <a:t>一般而言</a:t>
            </a:r>
            <a:r>
              <a:rPr lang="en-US" altLang="zh-CN" dirty="0"/>
              <a:t>,</a:t>
            </a:r>
            <a:r>
              <a:rPr lang="zh-CN" altLang="en-US" dirty="0"/>
              <a:t>组织规模越大</a:t>
            </a:r>
            <a:r>
              <a:rPr lang="en-US" altLang="zh-CN" dirty="0"/>
              <a:t>,</a:t>
            </a:r>
            <a:r>
              <a:rPr lang="zh-CN" altLang="en-US" dirty="0"/>
              <a:t>可选机会也就越多</a:t>
            </a:r>
            <a:r>
              <a:rPr lang="en-US" altLang="zh-CN" dirty="0"/>
              <a:t>;</a:t>
            </a:r>
            <a:r>
              <a:rPr lang="zh-CN" altLang="en-US" dirty="0"/>
              <a:t>组织形象 越好</a:t>
            </a:r>
            <a:r>
              <a:rPr lang="en-US" altLang="zh-CN" dirty="0"/>
              <a:t>,</a:t>
            </a:r>
            <a:r>
              <a:rPr lang="zh-CN" altLang="en-US" dirty="0"/>
              <a:t>社会地位也就越高</a:t>
            </a:r>
            <a:r>
              <a:rPr lang="en-US" altLang="zh-CN" dirty="0"/>
              <a:t>.</a:t>
            </a:r>
            <a:r>
              <a:rPr lang="zh-CN" altLang="en-US" dirty="0"/>
              <a:t>显然</a:t>
            </a:r>
            <a:r>
              <a:rPr lang="en-US" altLang="zh-CN" dirty="0"/>
              <a:t>,</a:t>
            </a:r>
            <a:r>
              <a:rPr lang="zh-CN" altLang="en-US" dirty="0"/>
              <a:t>一个组织中</a:t>
            </a:r>
            <a:r>
              <a:rPr lang="en-US" altLang="zh-CN" dirty="0"/>
              <a:t>,</a:t>
            </a:r>
            <a:r>
              <a:rPr lang="zh-CN" altLang="en-US" dirty="0"/>
              <a:t>发展的机会越多</a:t>
            </a:r>
            <a:r>
              <a:rPr lang="en-US" altLang="zh-CN" dirty="0"/>
              <a:t>,</a:t>
            </a:r>
            <a:r>
              <a:rPr lang="zh-CN" altLang="en-US" dirty="0"/>
              <a:t>应聘者就会越多</a:t>
            </a:r>
            <a:r>
              <a:rPr lang="en-US" altLang="zh-CN" dirty="0"/>
              <a:t>. </a:t>
            </a:r>
            <a:endParaRPr lang="zh-CN" altLang="en-US" dirty="0"/>
          </a:p>
        </p:txBody>
      </p:sp>
    </p:spTree>
    <p:extLst>
      <p:ext uri="{BB962C8B-B14F-4D97-AF65-F5344CB8AC3E}">
        <p14:creationId xmlns:p14="http://schemas.microsoft.com/office/powerpoint/2010/main" val="1750727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1100467-D6EA-4013-A645-E915684AB6FC}"/>
              </a:ext>
            </a:extLst>
          </p:cNvPr>
          <p:cNvSpPr>
            <a:spLocks noGrp="1"/>
          </p:cNvSpPr>
          <p:nvPr>
            <p:ph idx="1"/>
          </p:nvPr>
        </p:nvSpPr>
        <p:spPr/>
        <p:txBody>
          <a:bodyPr/>
          <a:lstStyle/>
          <a:p>
            <a:r>
              <a:rPr lang="zh-CN" altLang="en-US" dirty="0"/>
              <a:t>一般来讲</a:t>
            </a:r>
            <a:r>
              <a:rPr lang="en-US" altLang="zh-CN" dirty="0"/>
              <a:t>,</a:t>
            </a:r>
            <a:r>
              <a:rPr lang="zh-CN" altLang="en-US" dirty="0"/>
              <a:t>组织可以通过以下几种渠道来获取必要的人力资源</a:t>
            </a:r>
            <a:r>
              <a:rPr lang="en-US" altLang="zh-CN" dirty="0"/>
              <a:t>. </a:t>
            </a:r>
          </a:p>
          <a:p>
            <a:r>
              <a:rPr lang="en-US" altLang="zh-CN" dirty="0"/>
              <a:t>       ( </a:t>
            </a:r>
            <a:r>
              <a:rPr lang="zh-CN" altLang="en-US" dirty="0"/>
              <a:t>１</a:t>
            </a:r>
            <a:r>
              <a:rPr lang="en-US" altLang="zh-CN" dirty="0"/>
              <a:t>)</a:t>
            </a:r>
            <a:r>
              <a:rPr lang="zh-CN" altLang="en-US" dirty="0"/>
              <a:t>广告应聘者</a:t>
            </a:r>
            <a:r>
              <a:rPr lang="en-US" altLang="zh-CN" dirty="0"/>
              <a:t>.</a:t>
            </a:r>
            <a:r>
              <a:rPr lang="zh-CN" altLang="en-US" dirty="0"/>
              <a:t>通过广播、报纸、电视等传媒渠道发布用人信息广告是最常用的招 聘方式</a:t>
            </a:r>
            <a:r>
              <a:rPr lang="en-US" altLang="zh-CN" dirty="0"/>
              <a:t>.</a:t>
            </a:r>
            <a:r>
              <a:rPr lang="zh-CN" altLang="en-US" dirty="0"/>
              <a:t> </a:t>
            </a:r>
            <a:endParaRPr lang="en-US" altLang="zh-CN" dirty="0"/>
          </a:p>
          <a:p>
            <a:r>
              <a:rPr lang="en-US" altLang="zh-CN" dirty="0"/>
              <a:t>       ( </a:t>
            </a:r>
            <a:r>
              <a:rPr lang="zh-CN" altLang="en-US" dirty="0"/>
              <a:t>２</a:t>
            </a:r>
            <a:r>
              <a:rPr lang="en-US" altLang="zh-CN" dirty="0"/>
              <a:t>)</a:t>
            </a:r>
            <a:r>
              <a:rPr lang="zh-CN" altLang="en-US" dirty="0"/>
              <a:t>员工或关联人员推荐</a:t>
            </a:r>
            <a:r>
              <a:rPr lang="en-US" altLang="zh-CN" dirty="0"/>
              <a:t>.</a:t>
            </a:r>
          </a:p>
          <a:p>
            <a:r>
              <a:rPr lang="en-US" altLang="zh-CN" dirty="0"/>
              <a:t>       ( </a:t>
            </a:r>
            <a:r>
              <a:rPr lang="zh-CN" altLang="en-US" dirty="0"/>
              <a:t>３</a:t>
            </a:r>
            <a:r>
              <a:rPr lang="en-US" altLang="zh-CN" dirty="0"/>
              <a:t>)</a:t>
            </a:r>
            <a:r>
              <a:rPr lang="zh-CN" altLang="en-US" dirty="0"/>
              <a:t>职业介绍机构推荐</a:t>
            </a:r>
            <a:r>
              <a:rPr lang="en-US" altLang="zh-CN" dirty="0"/>
              <a:t>.</a:t>
            </a:r>
            <a:r>
              <a:rPr lang="zh-CN" altLang="en-US" dirty="0"/>
              <a:t> </a:t>
            </a:r>
            <a:endParaRPr lang="en-US" altLang="zh-CN" dirty="0"/>
          </a:p>
          <a:p>
            <a:r>
              <a:rPr lang="en-US" altLang="zh-CN" dirty="0"/>
              <a:t>       </a:t>
            </a:r>
            <a:r>
              <a:rPr lang="zh-CN" altLang="en-US" dirty="0"/>
              <a:t>除了上述机构之外</a:t>
            </a:r>
            <a:r>
              <a:rPr lang="en-US" altLang="zh-CN" dirty="0"/>
              <a:t>,</a:t>
            </a:r>
            <a:r>
              <a:rPr lang="zh-CN" altLang="en-US" dirty="0"/>
              <a:t>许多职业学院、高等院校都有职业介绍的服务部门</a:t>
            </a:r>
            <a:r>
              <a:rPr lang="en-US" altLang="zh-CN" dirty="0"/>
              <a:t>.</a:t>
            </a:r>
            <a:r>
              <a:rPr lang="zh-CN" altLang="en-US" dirty="0"/>
              <a:t>用人单位可 以向这些学校征求所需人才</a:t>
            </a:r>
            <a:r>
              <a:rPr lang="en-US" altLang="zh-CN" dirty="0"/>
              <a:t>.</a:t>
            </a:r>
            <a:r>
              <a:rPr lang="zh-CN" altLang="en-US" dirty="0"/>
              <a:t>同时有很多专业组织机构能够提供职业介绍的服务</a:t>
            </a:r>
            <a:r>
              <a:rPr lang="en-US" altLang="zh-CN" dirty="0"/>
              <a:t>. </a:t>
            </a:r>
            <a:endParaRPr lang="zh-CN" altLang="en-US" dirty="0"/>
          </a:p>
        </p:txBody>
      </p:sp>
    </p:spTree>
    <p:extLst>
      <p:ext uri="{BB962C8B-B14F-4D97-AF65-F5344CB8AC3E}">
        <p14:creationId xmlns:p14="http://schemas.microsoft.com/office/powerpoint/2010/main" val="807643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651B95C-A147-4F64-B020-716DC95F1FF6}"/>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员工招聘的程序与方法 </a:t>
            </a:r>
            <a:endParaRPr lang="en-US" altLang="zh-CN" sz="2800" dirty="0"/>
          </a:p>
          <a:p>
            <a:r>
              <a:rPr lang="en-US" altLang="zh-CN" dirty="0"/>
              <a:t>       ( </a:t>
            </a:r>
            <a:r>
              <a:rPr lang="zh-CN" altLang="en-US" dirty="0"/>
              <a:t>１</a:t>
            </a:r>
            <a:r>
              <a:rPr lang="en-US" altLang="zh-CN" dirty="0"/>
              <a:t>)</a:t>
            </a:r>
            <a:r>
              <a:rPr lang="zh-CN" altLang="en-US" dirty="0"/>
              <a:t>制订并落实招聘计划</a:t>
            </a:r>
            <a:r>
              <a:rPr lang="en-US" altLang="zh-CN" dirty="0"/>
              <a:t>.</a:t>
            </a:r>
          </a:p>
          <a:p>
            <a:r>
              <a:rPr lang="en-US" altLang="zh-CN" dirty="0"/>
              <a:t>       ( </a:t>
            </a:r>
            <a:r>
              <a:rPr lang="zh-CN" altLang="en-US" dirty="0"/>
              <a:t>２</a:t>
            </a:r>
            <a:r>
              <a:rPr lang="en-US" altLang="zh-CN" dirty="0"/>
              <a:t>)</a:t>
            </a:r>
            <a:r>
              <a:rPr lang="zh-CN" altLang="en-US" dirty="0"/>
              <a:t>对应聘者进行初选</a:t>
            </a:r>
            <a:r>
              <a:rPr lang="en-US" altLang="zh-CN" dirty="0"/>
              <a:t>.</a:t>
            </a:r>
          </a:p>
          <a:p>
            <a:r>
              <a:rPr lang="en-US" altLang="zh-CN" dirty="0"/>
              <a:t>       ( </a:t>
            </a:r>
            <a:r>
              <a:rPr lang="zh-CN" altLang="en-US" dirty="0"/>
              <a:t>３</a:t>
            </a:r>
            <a:r>
              <a:rPr lang="en-US" altLang="zh-CN" dirty="0"/>
              <a:t>)</a:t>
            </a:r>
            <a:r>
              <a:rPr lang="zh-CN" altLang="en-US" dirty="0"/>
              <a:t>对初选合格者进行知识与能力的考核</a:t>
            </a:r>
            <a:endParaRPr lang="en-US" altLang="zh-CN" dirty="0"/>
          </a:p>
          <a:p>
            <a:r>
              <a:rPr lang="en-US" altLang="zh-CN" dirty="0"/>
              <a:t>        ①</a:t>
            </a:r>
            <a:r>
              <a:rPr lang="zh-CN" altLang="en-US" dirty="0"/>
              <a:t>智力与知识测试</a:t>
            </a:r>
            <a:r>
              <a:rPr lang="en-US" altLang="zh-CN" dirty="0"/>
              <a:t>.②</a:t>
            </a:r>
            <a:r>
              <a:rPr lang="zh-CN" altLang="en-US" dirty="0"/>
              <a:t>竞聘演讲与答辩</a:t>
            </a:r>
            <a:r>
              <a:rPr lang="en-US" altLang="zh-CN" dirty="0"/>
              <a:t>.③</a:t>
            </a:r>
            <a:r>
              <a:rPr lang="zh-CN" altLang="en-US" dirty="0"/>
              <a:t>案例分析与候选人实际能力考核</a:t>
            </a:r>
            <a:r>
              <a:rPr lang="en-US" altLang="zh-CN" dirty="0"/>
              <a:t>.</a:t>
            </a:r>
          </a:p>
          <a:p>
            <a:r>
              <a:rPr lang="en-US" altLang="zh-CN" dirty="0"/>
              <a:t>       ( </a:t>
            </a:r>
            <a:r>
              <a:rPr lang="zh-CN" altLang="en-US" dirty="0"/>
              <a:t>４</a:t>
            </a:r>
            <a:r>
              <a:rPr lang="en-US" altLang="zh-CN" dirty="0"/>
              <a:t>)</a:t>
            </a:r>
            <a:r>
              <a:rPr lang="zh-CN" altLang="en-US" dirty="0"/>
              <a:t>选定录用员工</a:t>
            </a:r>
            <a:r>
              <a:rPr lang="en-US" altLang="zh-CN" dirty="0"/>
              <a:t>.</a:t>
            </a:r>
            <a:r>
              <a:rPr lang="zh-CN" altLang="en-US" dirty="0"/>
              <a:t> </a:t>
            </a:r>
            <a:endParaRPr lang="en-US" altLang="zh-CN" dirty="0"/>
          </a:p>
          <a:p>
            <a:r>
              <a:rPr lang="en-US" altLang="zh-CN" dirty="0"/>
              <a:t>       ( </a:t>
            </a:r>
            <a:r>
              <a:rPr lang="zh-CN" altLang="en-US" dirty="0"/>
              <a:t>５</a:t>
            </a:r>
            <a:r>
              <a:rPr lang="en-US" altLang="zh-CN" dirty="0"/>
              <a:t>)</a:t>
            </a:r>
            <a:r>
              <a:rPr lang="zh-CN" altLang="en-US" dirty="0"/>
              <a:t>评价和反馈招聘效果</a:t>
            </a:r>
          </a:p>
        </p:txBody>
      </p:sp>
    </p:spTree>
    <p:extLst>
      <p:ext uri="{BB962C8B-B14F-4D97-AF65-F5344CB8AC3E}">
        <p14:creationId xmlns:p14="http://schemas.microsoft.com/office/powerpoint/2010/main" val="2394354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948AEDE-6635-4A4C-8EFB-D04063B91C77}"/>
              </a:ext>
            </a:extLst>
          </p:cNvPr>
          <p:cNvSpPr>
            <a:spLocks noGrp="1"/>
          </p:cNvSpPr>
          <p:nvPr>
            <p:ph idx="1"/>
          </p:nvPr>
        </p:nvSpPr>
        <p:spPr>
          <a:xfrm>
            <a:off x="1324432" y="871536"/>
            <a:ext cx="10034138" cy="5613669"/>
          </a:xfrm>
        </p:spPr>
        <p:txBody>
          <a:bodyPr>
            <a:normAutofit lnSpcReduction="10000"/>
          </a:bodyPr>
          <a:lstStyle/>
          <a:p>
            <a:r>
              <a:rPr lang="en-US" altLang="zh-CN" sz="2800" dirty="0"/>
              <a:t>(</a:t>
            </a:r>
            <a:r>
              <a:rPr lang="zh-CN" altLang="en-US" sz="2800" dirty="0"/>
              <a:t>三</a:t>
            </a:r>
            <a:r>
              <a:rPr lang="en-US" altLang="zh-CN" sz="2800" dirty="0"/>
              <a:t>)</a:t>
            </a:r>
            <a:r>
              <a:rPr lang="zh-CN" altLang="en-US" sz="2800" dirty="0"/>
              <a:t>员工招聘的方式 </a:t>
            </a:r>
            <a:endParaRPr lang="en-US" altLang="zh-CN" sz="2800" dirty="0"/>
          </a:p>
          <a:p>
            <a:r>
              <a:rPr lang="en-US" altLang="zh-CN" dirty="0"/>
              <a:t>      </a:t>
            </a:r>
            <a:r>
              <a:rPr lang="zh-CN" altLang="en-US" dirty="0"/>
              <a:t>依据招聘的内外环境不同</a:t>
            </a:r>
            <a:r>
              <a:rPr lang="en-US" altLang="zh-CN" dirty="0"/>
              <a:t>,</a:t>
            </a:r>
            <a:r>
              <a:rPr lang="zh-CN" altLang="en-US" dirty="0"/>
              <a:t>组织大致可以通过外部招聘和内部提升两种方式来选择和 填补员工的空缺</a:t>
            </a:r>
            <a:r>
              <a:rPr lang="en-US" altLang="zh-CN" dirty="0"/>
              <a:t>. </a:t>
            </a:r>
          </a:p>
          <a:p>
            <a:r>
              <a:rPr lang="zh-CN" altLang="en-US" sz="2400" b="1" dirty="0"/>
              <a:t>１外部招聘 </a:t>
            </a:r>
            <a:endParaRPr lang="en-US" altLang="zh-CN" sz="2400" b="1" dirty="0"/>
          </a:p>
          <a:p>
            <a:r>
              <a:rPr lang="zh-CN" altLang="en-US" dirty="0"/>
              <a:t>       外部招聘就是根据组织制定的标准和程序从组织外部选拔符合空缺职位要求的员工</a:t>
            </a:r>
            <a:r>
              <a:rPr lang="en-US" altLang="zh-CN" dirty="0"/>
              <a:t>. </a:t>
            </a:r>
            <a:r>
              <a:rPr lang="zh-CN" altLang="en-US" dirty="0"/>
              <a:t>选择员工具有动态性</a:t>
            </a:r>
            <a:r>
              <a:rPr lang="en-US" altLang="zh-CN" dirty="0"/>
              <a:t>,</a:t>
            </a:r>
            <a:r>
              <a:rPr lang="zh-CN" altLang="en-US" dirty="0"/>
              <a:t>特别是一些高级员工和专业岗位</a:t>
            </a:r>
            <a:r>
              <a:rPr lang="en-US" altLang="zh-CN" dirty="0"/>
              <a:t>,</a:t>
            </a:r>
            <a:r>
              <a:rPr lang="zh-CN" altLang="en-US" dirty="0"/>
              <a:t>组织常常要将选择的范围扩展到 全国甚至全球劳动力市场</a:t>
            </a:r>
            <a:r>
              <a:rPr lang="en-US" altLang="zh-CN" dirty="0"/>
              <a:t>. </a:t>
            </a:r>
          </a:p>
          <a:p>
            <a:r>
              <a:rPr lang="en-US" altLang="zh-CN" b="1" dirty="0"/>
              <a:t>( </a:t>
            </a:r>
            <a:r>
              <a:rPr lang="zh-CN" altLang="en-US" b="1" dirty="0"/>
              <a:t>１</a:t>
            </a:r>
            <a:r>
              <a:rPr lang="en-US" altLang="zh-CN" b="1" dirty="0"/>
              <a:t>)</a:t>
            </a:r>
            <a:r>
              <a:rPr lang="zh-CN" altLang="en-US" b="1" dirty="0"/>
              <a:t>外部招聘制度的优势</a:t>
            </a:r>
            <a:r>
              <a:rPr lang="en-US" altLang="zh-CN" dirty="0"/>
              <a:t>: </a:t>
            </a:r>
          </a:p>
          <a:p>
            <a:r>
              <a:rPr lang="en-US" altLang="zh-CN" dirty="0"/>
              <a:t>         ①</a:t>
            </a:r>
            <a:r>
              <a:rPr lang="zh-CN" altLang="en-US" dirty="0"/>
              <a:t>具备难得的 “外部竞争优势”</a:t>
            </a:r>
            <a:r>
              <a:rPr lang="en-US" altLang="zh-CN" dirty="0"/>
              <a:t>.②</a:t>
            </a:r>
            <a:r>
              <a:rPr lang="zh-CN" altLang="en-US" dirty="0"/>
              <a:t>有利于平息并缓和内部竞争者之间的紧张关系</a:t>
            </a:r>
            <a:r>
              <a:rPr lang="en-US" altLang="zh-CN" dirty="0"/>
              <a:t>. ③</a:t>
            </a:r>
            <a:r>
              <a:rPr lang="zh-CN" altLang="en-US" dirty="0"/>
              <a:t>能够为组织输送新鲜血液</a:t>
            </a:r>
            <a:r>
              <a:rPr lang="en-US" altLang="zh-CN" dirty="0"/>
              <a:t>. </a:t>
            </a:r>
          </a:p>
          <a:p>
            <a:r>
              <a:rPr lang="en-US" altLang="zh-CN" b="1" dirty="0"/>
              <a:t>( </a:t>
            </a:r>
            <a:r>
              <a:rPr lang="zh-CN" altLang="en-US" b="1" dirty="0"/>
              <a:t>２</a:t>
            </a:r>
            <a:r>
              <a:rPr lang="en-US" altLang="zh-CN" b="1" dirty="0"/>
              <a:t>)</a:t>
            </a:r>
            <a:r>
              <a:rPr lang="zh-CN" altLang="en-US" b="1" dirty="0"/>
              <a:t>外部招聘制度的局限性</a:t>
            </a:r>
            <a:r>
              <a:rPr lang="en-US" altLang="zh-CN" b="1" dirty="0"/>
              <a:t>:</a:t>
            </a:r>
          </a:p>
          <a:p>
            <a:r>
              <a:rPr lang="en-US" altLang="zh-CN" dirty="0"/>
              <a:t>        ①</a:t>
            </a:r>
            <a:r>
              <a:rPr lang="zh-CN" altLang="en-US" dirty="0"/>
              <a:t>外聘者对组织缺乏深入了解</a:t>
            </a:r>
            <a:r>
              <a:rPr lang="en-US" altLang="zh-CN" dirty="0"/>
              <a:t>.②</a:t>
            </a:r>
            <a:r>
              <a:rPr lang="zh-CN" altLang="en-US" dirty="0"/>
              <a:t>组织对外聘者缺乏深入了解</a:t>
            </a:r>
            <a:r>
              <a:rPr lang="en-US" altLang="zh-CN" dirty="0"/>
              <a:t>.③</a:t>
            </a:r>
            <a:r>
              <a:rPr lang="zh-CN" altLang="en-US" dirty="0"/>
              <a:t>外聘行为对内部员 工积极性造成打击</a:t>
            </a:r>
            <a:r>
              <a:rPr lang="en-US" altLang="zh-CN" dirty="0"/>
              <a:t>.</a:t>
            </a:r>
            <a:endParaRPr lang="zh-CN" altLang="en-US" dirty="0"/>
          </a:p>
        </p:txBody>
      </p:sp>
    </p:spTree>
    <p:extLst>
      <p:ext uri="{BB962C8B-B14F-4D97-AF65-F5344CB8AC3E}">
        <p14:creationId xmlns:p14="http://schemas.microsoft.com/office/powerpoint/2010/main" val="2142791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3474926-D8BE-4DBF-BFEE-ADEB62D7344D}"/>
              </a:ext>
            </a:extLst>
          </p:cNvPr>
          <p:cNvSpPr>
            <a:spLocks noGrp="1"/>
          </p:cNvSpPr>
          <p:nvPr>
            <p:ph idx="1"/>
          </p:nvPr>
        </p:nvSpPr>
        <p:spPr/>
        <p:txBody>
          <a:bodyPr/>
          <a:lstStyle/>
          <a:p>
            <a:r>
              <a:rPr lang="zh-CN" altLang="en-US" sz="2400" b="1" dirty="0"/>
              <a:t>２ 内部提升</a:t>
            </a:r>
            <a:endParaRPr lang="en-US" altLang="zh-CN" sz="2400" b="1" dirty="0"/>
          </a:p>
          <a:p>
            <a:r>
              <a:rPr lang="en-US" altLang="zh-CN" dirty="0"/>
              <a:t>      </a:t>
            </a:r>
            <a:r>
              <a:rPr lang="zh-CN" altLang="en-US" dirty="0"/>
              <a:t> 内部提升是指组织内部成员的能力和素质得到充分确认之后</a:t>
            </a:r>
            <a:r>
              <a:rPr lang="en-US" altLang="zh-CN" dirty="0"/>
              <a:t>,</a:t>
            </a:r>
            <a:r>
              <a:rPr lang="zh-CN" altLang="en-US" dirty="0"/>
              <a:t>被委以比原来责任更 大、职位更高的职务</a:t>
            </a:r>
            <a:r>
              <a:rPr lang="en-US" altLang="zh-CN" dirty="0"/>
              <a:t>,</a:t>
            </a:r>
            <a:r>
              <a:rPr lang="zh-CN" altLang="en-US" dirty="0"/>
              <a:t>以填补组织中由于发展或其他原因而产生的空缺的职位</a:t>
            </a:r>
            <a:r>
              <a:rPr lang="en-US" altLang="zh-CN" dirty="0"/>
              <a:t>.</a:t>
            </a:r>
          </a:p>
          <a:p>
            <a:r>
              <a:rPr lang="en-US" altLang="zh-CN" dirty="0"/>
              <a:t>       </a:t>
            </a:r>
            <a:r>
              <a:rPr lang="en-US" altLang="zh-CN" b="1" dirty="0"/>
              <a:t>( </a:t>
            </a:r>
            <a:r>
              <a:rPr lang="zh-CN" altLang="en-US" b="1" dirty="0"/>
              <a:t>１</a:t>
            </a:r>
            <a:r>
              <a:rPr lang="en-US" altLang="zh-CN" b="1" dirty="0"/>
              <a:t>)</a:t>
            </a:r>
            <a:r>
              <a:rPr lang="zh-CN" altLang="en-US" b="1" dirty="0"/>
              <a:t>内部提升制度的优点</a:t>
            </a:r>
            <a:r>
              <a:rPr lang="en-US" altLang="zh-CN" b="1" dirty="0"/>
              <a:t>:</a:t>
            </a:r>
          </a:p>
          <a:p>
            <a:r>
              <a:rPr lang="en-US" altLang="zh-CN" dirty="0"/>
              <a:t> ①</a:t>
            </a:r>
            <a:r>
              <a:rPr lang="zh-CN" altLang="en-US" dirty="0"/>
              <a:t>有利于调动员工的工作积极性</a:t>
            </a:r>
            <a:r>
              <a:rPr lang="en-US" altLang="zh-CN" dirty="0"/>
              <a:t>.②</a:t>
            </a:r>
            <a:r>
              <a:rPr lang="zh-CN" altLang="en-US" dirty="0"/>
              <a:t>有利于吸引外部人才</a:t>
            </a:r>
            <a:r>
              <a:rPr lang="en-US" altLang="zh-CN" dirty="0"/>
              <a:t>.③</a:t>
            </a:r>
            <a:r>
              <a:rPr lang="zh-CN" altLang="en-US" dirty="0"/>
              <a:t>有利于保证选聘工作的 正确性</a:t>
            </a:r>
            <a:r>
              <a:rPr lang="en-US" altLang="zh-CN" dirty="0"/>
              <a:t>.④</a:t>
            </a:r>
            <a:r>
              <a:rPr lang="zh-CN" altLang="en-US" dirty="0"/>
              <a:t>有利于被聘者迅速展开工作</a:t>
            </a:r>
            <a:r>
              <a:rPr lang="en-US" altLang="zh-CN" dirty="0"/>
              <a:t>.</a:t>
            </a:r>
          </a:p>
          <a:p>
            <a:r>
              <a:rPr lang="en-US" altLang="zh-CN" b="1" dirty="0"/>
              <a:t>       ( </a:t>
            </a:r>
            <a:r>
              <a:rPr lang="zh-CN" altLang="en-US" b="1" dirty="0"/>
              <a:t>２</a:t>
            </a:r>
            <a:r>
              <a:rPr lang="en-US" altLang="zh-CN" b="1" dirty="0"/>
              <a:t>)</a:t>
            </a:r>
            <a:r>
              <a:rPr lang="zh-CN" altLang="en-US" b="1" dirty="0"/>
              <a:t>内部提升制度的缺点</a:t>
            </a:r>
            <a:r>
              <a:rPr lang="en-US" altLang="zh-CN" b="1" dirty="0"/>
              <a:t>: </a:t>
            </a:r>
          </a:p>
          <a:p>
            <a:r>
              <a:rPr lang="en-US" altLang="zh-CN" dirty="0"/>
              <a:t>①</a:t>
            </a:r>
            <a:r>
              <a:rPr lang="zh-CN" altLang="en-US" dirty="0"/>
              <a:t>可能会导致组织内部 “近亲繁殖”现象的发生</a:t>
            </a:r>
            <a:r>
              <a:rPr lang="en-US" altLang="zh-CN" dirty="0"/>
              <a:t>.②</a:t>
            </a:r>
            <a:r>
              <a:rPr lang="zh-CN" altLang="en-US" dirty="0"/>
              <a:t>可能会引起同事之间的矛盾</a:t>
            </a:r>
            <a:r>
              <a:rPr lang="en-US" altLang="zh-CN" dirty="0"/>
              <a:t>.</a:t>
            </a:r>
          </a:p>
          <a:p>
            <a:endParaRPr lang="zh-CN" altLang="en-US" dirty="0"/>
          </a:p>
        </p:txBody>
      </p:sp>
    </p:spTree>
    <p:extLst>
      <p:ext uri="{BB962C8B-B14F-4D97-AF65-F5344CB8AC3E}">
        <p14:creationId xmlns:p14="http://schemas.microsoft.com/office/powerpoint/2010/main" val="2505477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F76E2A-4B95-40EB-A4DC-7A3A7964F3D0}"/>
              </a:ext>
            </a:extLst>
          </p:cNvPr>
          <p:cNvSpPr>
            <a:spLocks noGrp="1"/>
          </p:cNvSpPr>
          <p:nvPr>
            <p:ph type="title"/>
          </p:nvPr>
        </p:nvSpPr>
        <p:spPr/>
        <p:txBody>
          <a:bodyPr/>
          <a:lstStyle/>
          <a:p>
            <a:r>
              <a:rPr lang="zh-CN" altLang="en-US" dirty="0"/>
              <a:t>第二节　员工的培训与绩效评估工作　 </a:t>
            </a:r>
          </a:p>
        </p:txBody>
      </p:sp>
      <p:sp>
        <p:nvSpPr>
          <p:cNvPr id="3" name="内容占位符 2">
            <a:extLst>
              <a:ext uri="{FF2B5EF4-FFF2-40B4-BE49-F238E27FC236}">
                <a16:creationId xmlns="" xmlns:a16="http://schemas.microsoft.com/office/drawing/2014/main" id="{2BBEEBA8-8456-4E1E-9C3D-9B72CF2F3F0B}"/>
              </a:ext>
            </a:extLst>
          </p:cNvPr>
          <p:cNvSpPr>
            <a:spLocks noGrp="1"/>
          </p:cNvSpPr>
          <p:nvPr>
            <p:ph idx="1"/>
          </p:nvPr>
        </p:nvSpPr>
        <p:spPr/>
        <p:txBody>
          <a:bodyPr>
            <a:normAutofit/>
          </a:bodyPr>
          <a:lstStyle/>
          <a:p>
            <a:r>
              <a:rPr lang="zh-CN" altLang="en-US" dirty="0">
                <a:solidFill>
                  <a:srgbClr val="0099CC"/>
                </a:solidFill>
              </a:rPr>
              <a:t>一、 员工的培训工作</a:t>
            </a:r>
            <a:r>
              <a:rPr lang="zh-CN" altLang="en-US" dirty="0"/>
              <a:t>　</a:t>
            </a:r>
          </a:p>
          <a:p>
            <a:r>
              <a:rPr lang="en-US" altLang="zh-CN" sz="2800" dirty="0"/>
              <a:t>(</a:t>
            </a:r>
            <a:r>
              <a:rPr lang="zh-CN" altLang="en-US" sz="2800" dirty="0"/>
              <a:t>一</a:t>
            </a:r>
            <a:r>
              <a:rPr lang="en-US" altLang="zh-CN" sz="2800" dirty="0"/>
              <a:t>)</a:t>
            </a:r>
            <a:r>
              <a:rPr lang="zh-CN" altLang="en-US" sz="2800" dirty="0"/>
              <a:t>员工培训的目标 </a:t>
            </a:r>
            <a:endParaRPr lang="en-US" altLang="zh-CN" sz="2800" dirty="0"/>
          </a:p>
          <a:p>
            <a:r>
              <a:rPr lang="zh-CN" altLang="en-US" sz="2200" dirty="0"/>
              <a:t>        培训是指组织通过对员工有计划、有针对性的教育和训练</a:t>
            </a:r>
            <a:r>
              <a:rPr lang="en-US" altLang="zh-CN" sz="2200" dirty="0"/>
              <a:t>,</a:t>
            </a:r>
            <a:r>
              <a:rPr lang="zh-CN" altLang="en-US" sz="2200" dirty="0"/>
              <a:t>使其能够改进目前知识和 能力的一项连续而有效的工作</a:t>
            </a:r>
            <a:r>
              <a:rPr lang="en-US" altLang="zh-CN" sz="2200" dirty="0"/>
              <a:t>.</a:t>
            </a:r>
            <a:r>
              <a:rPr lang="zh-CN" altLang="en-US" sz="2200" dirty="0"/>
              <a:t>培训旨在提高员工队伍的素质</a:t>
            </a:r>
            <a:r>
              <a:rPr lang="en-US" altLang="zh-CN" sz="2200" dirty="0"/>
              <a:t>,</a:t>
            </a:r>
            <a:r>
              <a:rPr lang="zh-CN" altLang="en-US" sz="2200" dirty="0"/>
              <a:t>促进组织的发展</a:t>
            </a:r>
            <a:r>
              <a:rPr lang="en-US" altLang="zh-CN" sz="2200" dirty="0"/>
              <a:t>,</a:t>
            </a:r>
            <a:r>
              <a:rPr lang="zh-CN" altLang="en-US" sz="2200" dirty="0"/>
              <a:t>实现以 下四个方面的具体目标</a:t>
            </a:r>
            <a:r>
              <a:rPr lang="en-US" altLang="zh-CN" sz="2200" dirty="0"/>
              <a:t>. </a:t>
            </a:r>
          </a:p>
          <a:p>
            <a:r>
              <a:rPr lang="en-US" altLang="zh-CN" sz="2200" dirty="0"/>
              <a:t>	( </a:t>
            </a:r>
            <a:r>
              <a:rPr lang="zh-CN" altLang="en-US" sz="2200" dirty="0"/>
              <a:t>１</a:t>
            </a:r>
            <a:r>
              <a:rPr lang="en-US" altLang="zh-CN" sz="2200" dirty="0"/>
              <a:t>)</a:t>
            </a:r>
            <a:r>
              <a:rPr lang="zh-CN" altLang="en-US" sz="2200" dirty="0"/>
              <a:t>补充新知识</a:t>
            </a:r>
            <a:r>
              <a:rPr lang="en-US" altLang="zh-CN" sz="2200" dirty="0"/>
              <a:t>,</a:t>
            </a:r>
            <a:r>
              <a:rPr lang="zh-CN" altLang="en-US" sz="2200" dirty="0"/>
              <a:t>提高新技能</a:t>
            </a:r>
            <a:r>
              <a:rPr lang="en-US" altLang="zh-CN" sz="2200" dirty="0"/>
              <a:t>. </a:t>
            </a:r>
          </a:p>
          <a:p>
            <a:r>
              <a:rPr lang="en-US" altLang="zh-CN" sz="2200" dirty="0"/>
              <a:t>	( </a:t>
            </a:r>
            <a:r>
              <a:rPr lang="zh-CN" altLang="en-US" sz="2200" dirty="0"/>
              <a:t>２</a:t>
            </a:r>
            <a:r>
              <a:rPr lang="en-US" altLang="zh-CN" sz="2200" dirty="0"/>
              <a:t>)</a:t>
            </a:r>
            <a:r>
              <a:rPr lang="zh-CN" altLang="en-US" sz="2200" dirty="0"/>
              <a:t>全面发展能力</a:t>
            </a:r>
            <a:r>
              <a:rPr lang="en-US" altLang="zh-CN" sz="2200" dirty="0"/>
              <a:t>,</a:t>
            </a:r>
            <a:r>
              <a:rPr lang="zh-CN" altLang="en-US" sz="2200" dirty="0"/>
              <a:t>提高竞争力</a:t>
            </a:r>
            <a:r>
              <a:rPr lang="en-US" altLang="zh-CN" sz="2200" dirty="0"/>
              <a:t>.</a:t>
            </a:r>
            <a:r>
              <a:rPr lang="zh-CN" altLang="en-US" sz="2200" dirty="0"/>
              <a:t> </a:t>
            </a:r>
            <a:endParaRPr lang="en-US" altLang="zh-CN" sz="2200" dirty="0"/>
          </a:p>
          <a:p>
            <a:r>
              <a:rPr lang="en-US" altLang="zh-CN" sz="2200" dirty="0"/>
              <a:t>	( </a:t>
            </a:r>
            <a:r>
              <a:rPr lang="zh-CN" altLang="en-US" sz="2200" dirty="0"/>
              <a:t>３</a:t>
            </a:r>
            <a:r>
              <a:rPr lang="en-US" altLang="zh-CN" sz="2200" dirty="0"/>
              <a:t>)</a:t>
            </a:r>
            <a:r>
              <a:rPr lang="zh-CN" altLang="en-US" sz="2200" dirty="0"/>
              <a:t>转变观念</a:t>
            </a:r>
            <a:r>
              <a:rPr lang="en-US" altLang="zh-CN" sz="2200" dirty="0"/>
              <a:t>,</a:t>
            </a:r>
            <a:r>
              <a:rPr lang="zh-CN" altLang="en-US" sz="2200" dirty="0"/>
              <a:t>提高素质</a:t>
            </a:r>
            <a:r>
              <a:rPr lang="en-US" altLang="zh-CN" sz="2200" dirty="0"/>
              <a:t>.</a:t>
            </a:r>
            <a:r>
              <a:rPr lang="zh-CN" altLang="en-US" sz="2200" dirty="0"/>
              <a:t> </a:t>
            </a:r>
            <a:endParaRPr lang="en-US" altLang="zh-CN" sz="2200" dirty="0"/>
          </a:p>
          <a:p>
            <a:r>
              <a:rPr lang="en-US" altLang="zh-CN" sz="2200" dirty="0"/>
              <a:t>	( </a:t>
            </a:r>
            <a:r>
              <a:rPr lang="zh-CN" altLang="en-US" sz="2200" dirty="0"/>
              <a:t>４</a:t>
            </a:r>
            <a:r>
              <a:rPr lang="en-US" altLang="zh-CN" sz="2200" dirty="0"/>
              <a:t>)</a:t>
            </a:r>
            <a:r>
              <a:rPr lang="zh-CN" altLang="en-US" sz="2200" dirty="0"/>
              <a:t>交流信息</a:t>
            </a:r>
            <a:r>
              <a:rPr lang="en-US" altLang="zh-CN" sz="2200" dirty="0"/>
              <a:t>,</a:t>
            </a:r>
            <a:r>
              <a:rPr lang="zh-CN" altLang="en-US" sz="2200" dirty="0"/>
              <a:t>加强协作</a:t>
            </a:r>
            <a:r>
              <a:rPr lang="en-US" altLang="zh-CN" sz="2200" dirty="0"/>
              <a:t>.</a:t>
            </a:r>
            <a:endParaRPr lang="zh-CN" altLang="en-US" dirty="0"/>
          </a:p>
        </p:txBody>
      </p:sp>
    </p:spTree>
    <p:extLst>
      <p:ext uri="{BB962C8B-B14F-4D97-AF65-F5344CB8AC3E}">
        <p14:creationId xmlns:p14="http://schemas.microsoft.com/office/powerpoint/2010/main" val="4210669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D8D92C4-91BE-4B89-9088-172F0336A14A}"/>
              </a:ext>
            </a:extLst>
          </p:cNvPr>
          <p:cNvSpPr>
            <a:spLocks noGrp="1"/>
          </p:cNvSpPr>
          <p:nvPr>
            <p:ph idx="1"/>
          </p:nvPr>
        </p:nvSpPr>
        <p:spPr/>
        <p:txBody>
          <a:bodyPr>
            <a:normAutofit/>
          </a:bodyPr>
          <a:lstStyle/>
          <a:p>
            <a:r>
              <a:rPr lang="en-US" altLang="zh-CN" sz="3300" dirty="0"/>
              <a:t>(</a:t>
            </a:r>
            <a:r>
              <a:rPr lang="zh-CN" altLang="en-US" sz="3300" dirty="0"/>
              <a:t>二</a:t>
            </a:r>
            <a:r>
              <a:rPr lang="en-US" altLang="zh-CN" sz="3300" dirty="0"/>
              <a:t>)</a:t>
            </a:r>
            <a:r>
              <a:rPr lang="zh-CN" altLang="en-US" sz="3300" dirty="0"/>
              <a:t>员工培训的类型 </a:t>
            </a:r>
            <a:endParaRPr lang="en-US" altLang="zh-CN" sz="3300" dirty="0"/>
          </a:p>
          <a:p>
            <a:r>
              <a:rPr lang="zh-CN" altLang="en-US" sz="2400" b="1" dirty="0"/>
              <a:t>１ 依据所在职位的不同划分 </a:t>
            </a:r>
            <a:endParaRPr lang="en-US" altLang="zh-CN" sz="2400" b="1" dirty="0"/>
          </a:p>
          <a:p>
            <a:r>
              <a:rPr lang="en-US" altLang="zh-CN" dirty="0"/>
              <a:t>( </a:t>
            </a:r>
            <a:r>
              <a:rPr lang="zh-CN" altLang="en-US" dirty="0"/>
              <a:t>１</a:t>
            </a:r>
            <a:r>
              <a:rPr lang="en-US" altLang="zh-CN" dirty="0"/>
              <a:t>)</a:t>
            </a:r>
            <a:r>
              <a:rPr lang="zh-CN" altLang="en-US" dirty="0"/>
              <a:t>新来员工的培训</a:t>
            </a:r>
            <a:r>
              <a:rPr lang="en-US" altLang="zh-CN" dirty="0"/>
              <a:t>.</a:t>
            </a:r>
            <a:r>
              <a:rPr lang="zh-CN" altLang="en-US" dirty="0"/>
              <a:t> </a:t>
            </a:r>
            <a:r>
              <a:rPr lang="en-US" altLang="zh-CN" dirty="0"/>
              <a:t>( </a:t>
            </a:r>
            <a:r>
              <a:rPr lang="zh-CN" altLang="en-US" dirty="0"/>
              <a:t>２</a:t>
            </a:r>
            <a:r>
              <a:rPr lang="en-US" altLang="zh-CN" dirty="0"/>
              <a:t>)</a:t>
            </a:r>
            <a:r>
              <a:rPr lang="zh-CN" altLang="en-US" dirty="0"/>
              <a:t>在职培训</a:t>
            </a:r>
            <a:r>
              <a:rPr lang="en-US" altLang="zh-CN" dirty="0"/>
              <a:t>.</a:t>
            </a:r>
            <a:r>
              <a:rPr lang="zh-CN" altLang="en-US" dirty="0"/>
              <a:t> </a:t>
            </a:r>
            <a:r>
              <a:rPr lang="en-US" altLang="zh-CN" dirty="0"/>
              <a:t>( </a:t>
            </a:r>
            <a:r>
              <a:rPr lang="zh-CN" altLang="en-US" dirty="0"/>
              <a:t>３</a:t>
            </a:r>
            <a:r>
              <a:rPr lang="en-US" altLang="zh-CN" dirty="0"/>
              <a:t>)</a:t>
            </a:r>
            <a:r>
              <a:rPr lang="zh-CN" altLang="en-US" dirty="0"/>
              <a:t>离职培训</a:t>
            </a:r>
            <a:r>
              <a:rPr lang="en-US" altLang="zh-CN" dirty="0"/>
              <a:t>.</a:t>
            </a:r>
          </a:p>
          <a:p>
            <a:r>
              <a:rPr lang="zh-CN" altLang="en-US" sz="2400" b="1" dirty="0"/>
              <a:t>２ 依据培训的目标和内容不同划分</a:t>
            </a:r>
            <a:endParaRPr lang="en-US" altLang="zh-CN" sz="2400" b="1" dirty="0"/>
          </a:p>
          <a:p>
            <a:r>
              <a:rPr lang="zh-CN" altLang="en-US" dirty="0"/>
              <a:t> </a:t>
            </a:r>
            <a:r>
              <a:rPr lang="en-US" altLang="zh-CN" dirty="0"/>
              <a:t>	( </a:t>
            </a:r>
            <a:r>
              <a:rPr lang="zh-CN" altLang="en-US" dirty="0"/>
              <a:t>１</a:t>
            </a:r>
            <a:r>
              <a:rPr lang="en-US" altLang="zh-CN" dirty="0"/>
              <a:t>)</a:t>
            </a:r>
            <a:r>
              <a:rPr lang="zh-CN" altLang="en-US" dirty="0"/>
              <a:t>专业知识与技能培训</a:t>
            </a:r>
            <a:r>
              <a:rPr lang="en-US" altLang="zh-CN" dirty="0"/>
              <a:t>.</a:t>
            </a:r>
          </a:p>
          <a:p>
            <a:r>
              <a:rPr lang="zh-CN" altLang="en-US" dirty="0"/>
              <a:t> </a:t>
            </a:r>
            <a:r>
              <a:rPr lang="en-US" altLang="zh-CN" dirty="0"/>
              <a:t>	( </a:t>
            </a:r>
            <a:r>
              <a:rPr lang="zh-CN" altLang="en-US" dirty="0"/>
              <a:t>２</a:t>
            </a:r>
            <a:r>
              <a:rPr lang="en-US" altLang="zh-CN" dirty="0"/>
              <a:t>)</a:t>
            </a:r>
            <a:r>
              <a:rPr lang="zh-CN" altLang="en-US" dirty="0"/>
              <a:t>职务轮换培训</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提升培训</a:t>
            </a:r>
            <a:r>
              <a:rPr lang="en-US" altLang="zh-CN" dirty="0"/>
              <a:t>.</a:t>
            </a:r>
            <a:r>
              <a:rPr lang="zh-CN" altLang="en-US" dirty="0"/>
              <a:t> </a:t>
            </a:r>
            <a:endParaRPr lang="en-US" altLang="zh-CN" dirty="0"/>
          </a:p>
          <a:p>
            <a:r>
              <a:rPr lang="en-US" altLang="zh-CN" dirty="0"/>
              <a:t>	( </a:t>
            </a:r>
            <a:r>
              <a:rPr lang="zh-CN" altLang="en-US" dirty="0"/>
              <a:t>４</a:t>
            </a:r>
            <a:r>
              <a:rPr lang="en-US" altLang="zh-CN" dirty="0"/>
              <a:t>)</a:t>
            </a:r>
            <a:r>
              <a:rPr lang="zh-CN" altLang="en-US" dirty="0"/>
              <a:t>设置助理职务培训</a:t>
            </a:r>
            <a:r>
              <a:rPr lang="en-US" altLang="zh-CN" dirty="0"/>
              <a:t>.</a:t>
            </a:r>
          </a:p>
          <a:p>
            <a:r>
              <a:rPr lang="en-US" altLang="zh-CN" dirty="0"/>
              <a:t>        </a:t>
            </a:r>
            <a:r>
              <a:rPr lang="zh-CN" altLang="en-US" dirty="0"/>
              <a:t> </a:t>
            </a:r>
            <a:r>
              <a:rPr lang="en-US" altLang="zh-CN" dirty="0"/>
              <a:t>( </a:t>
            </a:r>
            <a:r>
              <a:rPr lang="zh-CN" altLang="en-US" dirty="0"/>
              <a:t>５</a:t>
            </a:r>
            <a:r>
              <a:rPr lang="en-US" altLang="zh-CN" dirty="0"/>
              <a:t>)</a:t>
            </a:r>
            <a:r>
              <a:rPr lang="zh-CN" altLang="en-US" dirty="0"/>
              <a:t>设置临时职务培训</a:t>
            </a:r>
            <a:r>
              <a:rPr lang="en-US" altLang="zh-CN" dirty="0"/>
              <a:t>.</a:t>
            </a:r>
            <a:endParaRPr lang="zh-CN" altLang="en-US" dirty="0"/>
          </a:p>
        </p:txBody>
      </p:sp>
    </p:spTree>
    <p:extLst>
      <p:ext uri="{BB962C8B-B14F-4D97-AF65-F5344CB8AC3E}">
        <p14:creationId xmlns:p14="http://schemas.microsoft.com/office/powerpoint/2010/main" val="1142679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 xmlns:a16="http://schemas.microsoft.com/office/drawing/2014/main"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 action="ppaction://noaction"/>
            <a:extLst>
              <a:ext uri="{FF2B5EF4-FFF2-40B4-BE49-F238E27FC236}">
                <a16:creationId xmlns="" xmlns:a16="http://schemas.microsoft.com/office/drawing/2014/main"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 xmlns:a16="http://schemas.microsoft.com/office/drawing/2014/main"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 xmlns:a16="http://schemas.microsoft.com/office/drawing/2014/main"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rId2" action="ppaction://hlinksldjump"/>
            <a:extLst>
              <a:ext uri="{FF2B5EF4-FFF2-40B4-BE49-F238E27FC236}">
                <a16:creationId xmlns="" xmlns:a16="http://schemas.microsoft.com/office/drawing/2014/main"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 xmlns:a16="http://schemas.microsoft.com/office/drawing/2014/main"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 xmlns:a16="http://schemas.microsoft.com/office/drawing/2014/main"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 xmlns:a16="http://schemas.microsoft.com/office/drawing/2014/main"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 xmlns:a16="http://schemas.microsoft.com/office/drawing/2014/main"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5F638D-4326-433D-9717-27AE10CD83FC}"/>
              </a:ext>
            </a:extLst>
          </p:cNvPr>
          <p:cNvSpPr>
            <a:spLocks noGrp="1"/>
          </p:cNvSpPr>
          <p:nvPr>
            <p:ph type="title"/>
          </p:nvPr>
        </p:nvSpPr>
        <p:spPr>
          <a:xfrm>
            <a:off x="1324432" y="560333"/>
            <a:ext cx="10134151" cy="796011"/>
          </a:xfrm>
        </p:spPr>
        <p:txBody>
          <a:bodyPr/>
          <a:lstStyle/>
          <a:p>
            <a:r>
              <a:rPr lang="zh-CN" altLang="en-US" dirty="0"/>
              <a:t>二、 员工的绩效评估工作</a:t>
            </a:r>
          </a:p>
        </p:txBody>
      </p:sp>
      <p:sp>
        <p:nvSpPr>
          <p:cNvPr id="3" name="内容占位符 2">
            <a:extLst>
              <a:ext uri="{FF2B5EF4-FFF2-40B4-BE49-F238E27FC236}">
                <a16:creationId xmlns="" xmlns:a16="http://schemas.microsoft.com/office/drawing/2014/main" id="{703C50A0-E18D-4127-BEC5-3BDA2EFF44B6}"/>
              </a:ext>
            </a:extLst>
          </p:cNvPr>
          <p:cNvSpPr>
            <a:spLocks noGrp="1"/>
          </p:cNvSpPr>
          <p:nvPr>
            <p:ph idx="1"/>
          </p:nvPr>
        </p:nvSpPr>
        <p:spPr>
          <a:xfrm>
            <a:off x="1324432" y="1356344"/>
            <a:ext cx="10091288" cy="5142930"/>
          </a:xfrm>
        </p:spPr>
        <p:txBody>
          <a:bodyPr>
            <a:normAutofit lnSpcReduction="10000"/>
          </a:bodyPr>
          <a:lstStyle/>
          <a:p>
            <a:r>
              <a:rPr lang="en-US" altLang="zh-CN" sz="2800" dirty="0"/>
              <a:t>(</a:t>
            </a:r>
            <a:r>
              <a:rPr lang="zh-CN" altLang="en-US" sz="2800" dirty="0"/>
              <a:t>一</a:t>
            </a:r>
            <a:r>
              <a:rPr lang="en-US" altLang="zh-CN" sz="2800" dirty="0"/>
              <a:t>)</a:t>
            </a:r>
            <a:r>
              <a:rPr lang="zh-CN" altLang="en-US" sz="2800" dirty="0"/>
              <a:t>绩效评估的含义 </a:t>
            </a:r>
            <a:endParaRPr lang="en-US" altLang="zh-CN" sz="2800" dirty="0"/>
          </a:p>
          <a:p>
            <a:r>
              <a:rPr lang="en-US" altLang="zh-CN" dirty="0"/>
              <a:t>      </a:t>
            </a:r>
            <a:r>
              <a:rPr lang="zh-CN" altLang="en-US" dirty="0"/>
              <a:t>所谓绩效评估</a:t>
            </a:r>
            <a:r>
              <a:rPr lang="en-US" altLang="zh-CN" dirty="0"/>
              <a:t>,</a:t>
            </a:r>
            <a:r>
              <a:rPr lang="zh-CN" altLang="en-US" dirty="0"/>
              <a:t>是指组织定期对个人或群体小组的工作行为及业绩进行考察、评估和 测度的一种行为</a:t>
            </a:r>
            <a:r>
              <a:rPr lang="en-US" altLang="zh-CN" dirty="0"/>
              <a:t>.</a:t>
            </a:r>
            <a:r>
              <a:rPr lang="zh-CN" altLang="en-US" dirty="0"/>
              <a:t>用过去制定的标准来比较员工的工作绩效</a:t>
            </a:r>
            <a:r>
              <a:rPr lang="en-US" altLang="zh-CN" dirty="0"/>
              <a:t>,</a:t>
            </a:r>
            <a:r>
              <a:rPr lang="zh-CN" altLang="en-US" dirty="0"/>
              <a:t>记录并及时将绩效评估结果 反馈给员工</a:t>
            </a:r>
            <a:r>
              <a:rPr lang="en-US" altLang="zh-CN" dirty="0"/>
              <a:t>,</a:t>
            </a:r>
            <a:r>
              <a:rPr lang="zh-CN" altLang="en-US" dirty="0"/>
              <a:t>可以起到有效的检测及控制作用</a:t>
            </a:r>
            <a:r>
              <a:rPr lang="en-US" altLang="zh-CN" dirty="0"/>
              <a:t>. </a:t>
            </a:r>
          </a:p>
          <a:p>
            <a:r>
              <a:rPr lang="en-US" altLang="zh-CN" sz="2800" dirty="0"/>
              <a:t>(</a:t>
            </a:r>
            <a:r>
              <a:rPr lang="zh-CN" altLang="en-US" sz="2800" dirty="0"/>
              <a:t>二</a:t>
            </a:r>
            <a:r>
              <a:rPr lang="en-US" altLang="zh-CN" sz="2800" dirty="0"/>
              <a:t>)</a:t>
            </a:r>
            <a:r>
              <a:rPr lang="zh-CN" altLang="en-US" sz="2800" dirty="0"/>
              <a:t>绩效评估的作用 </a:t>
            </a:r>
            <a:endParaRPr lang="en-US" altLang="zh-CN" sz="2800" dirty="0"/>
          </a:p>
          <a:p>
            <a:r>
              <a:rPr lang="en-US" altLang="zh-CN" dirty="0"/>
              <a:t>       </a:t>
            </a:r>
            <a:r>
              <a:rPr lang="zh-CN" altLang="en-US" dirty="0"/>
              <a:t>在人力资源管理中</a:t>
            </a:r>
            <a:r>
              <a:rPr lang="en-US" altLang="zh-CN" dirty="0"/>
              <a:t>,</a:t>
            </a:r>
            <a:r>
              <a:rPr lang="zh-CN" altLang="en-US" dirty="0"/>
              <a:t>绩效评估的作用体现在以下五个方面</a:t>
            </a:r>
            <a:r>
              <a:rPr lang="en-US" altLang="zh-CN" dirty="0"/>
              <a:t>. </a:t>
            </a:r>
          </a:p>
          <a:p>
            <a:r>
              <a:rPr lang="en-US" altLang="zh-CN" dirty="0"/>
              <a:t>	</a:t>
            </a:r>
            <a:r>
              <a:rPr lang="zh-CN" altLang="en-US" dirty="0"/>
              <a:t>１ 为最佳人事决策提供重要的参考依据</a:t>
            </a:r>
            <a:endParaRPr lang="en-US" altLang="zh-CN" dirty="0"/>
          </a:p>
          <a:p>
            <a:r>
              <a:rPr lang="en-US" altLang="zh-CN" dirty="0"/>
              <a:t>	</a:t>
            </a:r>
            <a:r>
              <a:rPr lang="zh-CN" altLang="en-US" dirty="0"/>
              <a:t>２．为组织发展提供重要的支持</a:t>
            </a:r>
            <a:endParaRPr lang="en-US" altLang="zh-CN" dirty="0"/>
          </a:p>
          <a:p>
            <a:r>
              <a:rPr lang="en-US" altLang="zh-CN" dirty="0"/>
              <a:t>	</a:t>
            </a:r>
            <a:r>
              <a:rPr lang="zh-CN" altLang="en-US" dirty="0"/>
              <a:t>３．为员工提供一面有益的 “镜子” </a:t>
            </a:r>
            <a:endParaRPr lang="en-US" altLang="zh-CN" dirty="0"/>
          </a:p>
          <a:p>
            <a:r>
              <a:rPr lang="en-US" altLang="zh-CN" dirty="0"/>
              <a:t>	</a:t>
            </a:r>
            <a:r>
              <a:rPr lang="zh-CN" altLang="en-US" dirty="0"/>
              <a:t>４．为确定员工的工作报酬提供依据  </a:t>
            </a:r>
            <a:endParaRPr lang="en-US" altLang="zh-CN" dirty="0"/>
          </a:p>
          <a:p>
            <a:r>
              <a:rPr lang="en-US" altLang="zh-CN" dirty="0"/>
              <a:t>	</a:t>
            </a:r>
            <a:r>
              <a:rPr lang="zh-CN" altLang="en-US" dirty="0"/>
              <a:t>５．为员工潜能的评价以及相关人事调整提供依据 </a:t>
            </a:r>
          </a:p>
        </p:txBody>
      </p:sp>
    </p:spTree>
    <p:extLst>
      <p:ext uri="{BB962C8B-B14F-4D97-AF65-F5344CB8AC3E}">
        <p14:creationId xmlns:p14="http://schemas.microsoft.com/office/powerpoint/2010/main" val="1763083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 xmlns:a16="http://schemas.microsoft.com/office/drawing/2014/main" id="{C2FC66F9-BAF7-496E-ADF7-AB32A415DA2F}"/>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绩效评估的程序与方法</a:t>
            </a:r>
            <a:endParaRPr lang="en-US" altLang="zh-CN" sz="2800" dirty="0"/>
          </a:p>
          <a:p>
            <a:r>
              <a:rPr lang="en-US" altLang="zh-CN" dirty="0"/>
              <a:t>	</a:t>
            </a:r>
            <a:r>
              <a:rPr lang="zh-CN" altLang="en-US" dirty="0"/>
              <a:t>１ 确定特定的绩效评估目标 </a:t>
            </a:r>
            <a:endParaRPr lang="en-US" altLang="zh-CN" dirty="0"/>
          </a:p>
          <a:p>
            <a:r>
              <a:rPr lang="en-US" altLang="zh-CN" dirty="0"/>
              <a:t>	</a:t>
            </a:r>
            <a:r>
              <a:rPr lang="zh-CN" altLang="en-US" dirty="0"/>
              <a:t>２ 确定考评责任者 </a:t>
            </a:r>
            <a:endParaRPr lang="en-US" altLang="zh-CN" dirty="0"/>
          </a:p>
          <a:p>
            <a:r>
              <a:rPr lang="en-US" altLang="zh-CN" dirty="0"/>
              <a:t>	</a:t>
            </a:r>
            <a:r>
              <a:rPr lang="zh-CN" altLang="en-US" dirty="0"/>
              <a:t>３．评价员工工作业绩 </a:t>
            </a:r>
            <a:endParaRPr lang="en-US" altLang="zh-CN" dirty="0"/>
          </a:p>
          <a:p>
            <a:r>
              <a:rPr lang="en-US" altLang="zh-CN" dirty="0"/>
              <a:t>	</a:t>
            </a:r>
            <a:r>
              <a:rPr lang="zh-CN" altLang="en-US" dirty="0"/>
              <a:t>４．公布考评结果</a:t>
            </a:r>
            <a:r>
              <a:rPr lang="en-US" altLang="zh-CN" dirty="0"/>
              <a:t>,</a:t>
            </a:r>
            <a:r>
              <a:rPr lang="zh-CN" altLang="en-US" dirty="0"/>
              <a:t>交流考评意见 </a:t>
            </a:r>
            <a:endParaRPr lang="en-US" altLang="zh-CN" dirty="0"/>
          </a:p>
          <a:p>
            <a:r>
              <a:rPr lang="en-US" altLang="zh-CN" dirty="0"/>
              <a:t>	</a:t>
            </a:r>
            <a:r>
              <a:rPr lang="zh-CN" altLang="en-US" dirty="0"/>
              <a:t>５．根据考评结论</a:t>
            </a:r>
            <a:r>
              <a:rPr lang="en-US" altLang="zh-CN" dirty="0"/>
              <a:t>,</a:t>
            </a:r>
            <a:r>
              <a:rPr lang="zh-CN" altLang="en-US" dirty="0"/>
              <a:t>将绩效评估的结论备案 </a:t>
            </a:r>
            <a:endParaRPr lang="en-US" altLang="zh-CN" dirty="0"/>
          </a:p>
          <a:p>
            <a:endParaRPr lang="zh-CN" altLang="en-US" dirty="0"/>
          </a:p>
        </p:txBody>
      </p:sp>
    </p:spTree>
    <p:extLst>
      <p:ext uri="{BB962C8B-B14F-4D97-AF65-F5344CB8AC3E}">
        <p14:creationId xmlns:p14="http://schemas.microsoft.com/office/powerpoint/2010/main" val="1580157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a:extLst>
              <a:ext uri="{FF2B5EF4-FFF2-40B4-BE49-F238E27FC236}">
                <a16:creationId xmlns="" xmlns:a16="http://schemas.microsoft.com/office/drawing/2014/main" id="{36847F2B-A09A-4385-9646-071327ECEC6D}"/>
              </a:ext>
            </a:extLst>
          </p:cNvPr>
          <p:cNvGraphicFramePr>
            <a:graphicFrameLocks noGrp="1"/>
          </p:cNvGraphicFramePr>
          <p:nvPr>
            <p:ph idx="1"/>
            <p:extLst>
              <p:ext uri="{D42A27DB-BD31-4B8C-83A1-F6EECF244321}">
                <p14:modId xmlns:p14="http://schemas.microsoft.com/office/powerpoint/2010/main" val="3685178676"/>
              </p:ext>
            </p:extLst>
          </p:nvPr>
        </p:nvGraphicFramePr>
        <p:xfrm>
          <a:off x="1885071" y="1723682"/>
          <a:ext cx="9459424" cy="4316160"/>
        </p:xfrm>
        <a:graphic>
          <a:graphicData uri="http://schemas.openxmlformats.org/drawingml/2006/table">
            <a:tbl>
              <a:tblPr firstRow="1" bandRow="1">
                <a:tableStyleId>{5C22544A-7EE6-4342-B048-85BDC9FD1C3A}</a:tableStyleId>
              </a:tblPr>
              <a:tblGrid>
                <a:gridCol w="2250831">
                  <a:extLst>
                    <a:ext uri="{9D8B030D-6E8A-4147-A177-3AD203B41FA5}">
                      <a16:colId xmlns="" xmlns:a16="http://schemas.microsoft.com/office/drawing/2014/main" val="3249385314"/>
                    </a:ext>
                  </a:extLst>
                </a:gridCol>
                <a:gridCol w="7208593">
                  <a:extLst>
                    <a:ext uri="{9D8B030D-6E8A-4147-A177-3AD203B41FA5}">
                      <a16:colId xmlns="" xmlns:a16="http://schemas.microsoft.com/office/drawing/2014/main" val="407329737"/>
                    </a:ext>
                  </a:extLst>
                </a:gridCol>
              </a:tblGrid>
              <a:tr h="504000">
                <a:tc>
                  <a:txBody>
                    <a:bodyPr/>
                    <a:lstStyle/>
                    <a:p>
                      <a:pPr algn="ctr"/>
                      <a:r>
                        <a:rPr lang="zh-CN" altLang="en-US" sz="2400" b="1" dirty="0">
                          <a:solidFill>
                            <a:schemeClr val="tx1"/>
                          </a:solidFill>
                          <a:latin typeface="+mj-ea"/>
                          <a:ea typeface="+mj-ea"/>
                        </a:rPr>
                        <a:t>方案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2400" dirty="0">
                          <a:solidFill>
                            <a:schemeClr val="tx1"/>
                          </a:solidFill>
                          <a:latin typeface="+mj-ea"/>
                          <a:ea typeface="+mj-ea"/>
                        </a:rPr>
                        <a:t>说明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952515942"/>
                  </a:ext>
                </a:extLst>
              </a:tr>
              <a:tr h="504000">
                <a:tc>
                  <a:txBody>
                    <a:bodyPr/>
                    <a:lstStyle/>
                    <a:p>
                      <a:r>
                        <a:rPr lang="zh-CN" altLang="en-US" sz="2000" dirty="0">
                          <a:latin typeface="+mj-ea"/>
                          <a:ea typeface="+mj-ea"/>
                        </a:rPr>
                        <a:t>解雇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永久性、非自愿地终止合同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981234395"/>
                  </a:ext>
                </a:extLst>
              </a:tr>
              <a:tr h="504000">
                <a:tc>
                  <a:txBody>
                    <a:bodyPr/>
                    <a:lstStyle/>
                    <a:p>
                      <a:r>
                        <a:rPr lang="zh-CN" altLang="en-US" sz="2000" dirty="0">
                          <a:latin typeface="+mj-ea"/>
                          <a:ea typeface="+mj-ea"/>
                        </a:rPr>
                        <a:t>临时解雇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临时性、非自愿地终止合同</a:t>
                      </a:r>
                      <a:r>
                        <a:rPr lang="en-US" altLang="zh-CN" sz="2000" dirty="0">
                          <a:latin typeface="+mj-ea"/>
                          <a:ea typeface="+mj-ea"/>
                        </a:rPr>
                        <a:t>;</a:t>
                      </a:r>
                      <a:r>
                        <a:rPr lang="zh-CN" altLang="en-US" sz="2000" dirty="0">
                          <a:latin typeface="+mj-ea"/>
                          <a:ea typeface="+mj-ea"/>
                        </a:rPr>
                        <a:t>可能持续若干天时间</a:t>
                      </a:r>
                      <a:r>
                        <a:rPr lang="en-US" altLang="zh-CN" sz="2000" dirty="0">
                          <a:latin typeface="+mj-ea"/>
                          <a:ea typeface="+mj-ea"/>
                        </a:rPr>
                        <a:t>,</a:t>
                      </a:r>
                      <a:r>
                        <a:rPr lang="zh-CN" altLang="en-US" sz="2000" dirty="0">
                          <a:latin typeface="+mj-ea"/>
                          <a:ea typeface="+mj-ea"/>
                        </a:rPr>
                        <a:t>也可能延续几年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390348636"/>
                  </a:ext>
                </a:extLst>
              </a:tr>
              <a:tr h="504000">
                <a:tc>
                  <a:txBody>
                    <a:bodyPr/>
                    <a:lstStyle/>
                    <a:p>
                      <a:r>
                        <a:rPr lang="zh-CN" altLang="en-US" sz="2000" dirty="0">
                          <a:latin typeface="+mj-ea"/>
                          <a:ea typeface="+mj-ea"/>
                        </a:rPr>
                        <a:t>自然减员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 对自愿辞职或正常退休腾出的职位空缺不予填补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259078022"/>
                  </a:ext>
                </a:extLst>
              </a:tr>
              <a:tr h="504000">
                <a:tc>
                  <a:txBody>
                    <a:bodyPr/>
                    <a:lstStyle/>
                    <a:p>
                      <a:r>
                        <a:rPr lang="zh-CN" altLang="en-US" sz="2000" dirty="0">
                          <a:solidFill>
                            <a:schemeClr val="tx1"/>
                          </a:solidFill>
                          <a:latin typeface="+mj-ea"/>
                          <a:ea typeface="+mj-ea"/>
                        </a:rPr>
                        <a:t>调换岗位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横向或向下调换员工岗位</a:t>
                      </a:r>
                      <a:r>
                        <a:rPr lang="en-US" altLang="zh-CN" sz="2000" dirty="0">
                          <a:latin typeface="+mj-ea"/>
                          <a:ea typeface="+mj-ea"/>
                        </a:rPr>
                        <a:t>,</a:t>
                      </a:r>
                      <a:r>
                        <a:rPr lang="zh-CN" altLang="en-US" sz="2000" dirty="0">
                          <a:latin typeface="+mj-ea"/>
                          <a:ea typeface="+mj-ea"/>
                        </a:rPr>
                        <a:t>通常不会降低成本</a:t>
                      </a:r>
                      <a:r>
                        <a:rPr lang="en-US" altLang="zh-CN" sz="2000" dirty="0">
                          <a:latin typeface="+mj-ea"/>
                          <a:ea typeface="+mj-ea"/>
                        </a:rPr>
                        <a:t>,</a:t>
                      </a:r>
                      <a:r>
                        <a:rPr lang="zh-CN" altLang="en-US" sz="2000" dirty="0">
                          <a:latin typeface="+mj-ea"/>
                          <a:ea typeface="+mj-ea"/>
                        </a:rPr>
                        <a:t>但可减缓组织内的劳动力供求不 平衡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246203691"/>
                  </a:ext>
                </a:extLst>
              </a:tr>
              <a:tr h="504000">
                <a:tc>
                  <a:txBody>
                    <a:bodyPr/>
                    <a:lstStyle/>
                    <a:p>
                      <a:r>
                        <a:rPr lang="zh-CN" altLang="en-US" sz="2000" dirty="0">
                          <a:latin typeface="+mj-ea"/>
                          <a:ea typeface="+mj-ea"/>
                        </a:rPr>
                        <a:t>缩短工作时间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 让员工每周少工作一些时间</a:t>
                      </a:r>
                      <a:r>
                        <a:rPr lang="en-US" altLang="zh-CN" sz="2000" dirty="0">
                          <a:latin typeface="+mj-ea"/>
                          <a:ea typeface="+mj-ea"/>
                        </a:rPr>
                        <a:t>,</a:t>
                      </a:r>
                      <a:r>
                        <a:rPr lang="zh-CN" altLang="en-US" sz="2000" dirty="0">
                          <a:latin typeface="+mj-ea"/>
                          <a:ea typeface="+mj-ea"/>
                        </a:rPr>
                        <a:t>或者进行工作分担</a:t>
                      </a:r>
                      <a:r>
                        <a:rPr lang="en-US" altLang="zh-CN" sz="2000" dirty="0">
                          <a:latin typeface="+mj-ea"/>
                          <a:ea typeface="+mj-ea"/>
                        </a:rPr>
                        <a:t>,</a:t>
                      </a:r>
                      <a:r>
                        <a:rPr lang="zh-CN" altLang="en-US" sz="2000" dirty="0">
                          <a:latin typeface="+mj-ea"/>
                          <a:ea typeface="+mj-ea"/>
                        </a:rPr>
                        <a:t>或以临时工身份工作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699167276"/>
                  </a:ext>
                </a:extLst>
              </a:tr>
              <a:tr h="504000">
                <a:tc>
                  <a:txBody>
                    <a:bodyPr/>
                    <a:lstStyle/>
                    <a:p>
                      <a:r>
                        <a:rPr lang="zh-CN" altLang="en-US" sz="2000" dirty="0">
                          <a:latin typeface="+mj-ea"/>
                          <a:ea typeface="+mj-ea"/>
                        </a:rPr>
                        <a:t>提前退休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为年龄大、资历深的员工提供激励</a:t>
                      </a:r>
                      <a:r>
                        <a:rPr lang="en-US" altLang="zh-CN" sz="2000" dirty="0">
                          <a:latin typeface="+mj-ea"/>
                          <a:ea typeface="+mj-ea"/>
                        </a:rPr>
                        <a:t>,</a:t>
                      </a:r>
                      <a:r>
                        <a:rPr lang="zh-CN" altLang="en-US" sz="2000" dirty="0">
                          <a:latin typeface="+mj-ea"/>
                          <a:ea typeface="+mj-ea"/>
                        </a:rPr>
                        <a:t>使其在正常退休期限前提早离位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377309018"/>
                  </a:ext>
                </a:extLst>
              </a:tr>
            </a:tbl>
          </a:graphicData>
        </a:graphic>
      </p:graphicFrame>
      <p:sp>
        <p:nvSpPr>
          <p:cNvPr id="7" name="矩形 6">
            <a:extLst>
              <a:ext uri="{FF2B5EF4-FFF2-40B4-BE49-F238E27FC236}">
                <a16:creationId xmlns="" xmlns:a16="http://schemas.microsoft.com/office/drawing/2014/main" id="{75A4C48D-F281-4EC2-BD1E-C9E5B868BDED}"/>
              </a:ext>
            </a:extLst>
          </p:cNvPr>
          <p:cNvSpPr/>
          <p:nvPr/>
        </p:nvSpPr>
        <p:spPr>
          <a:xfrm>
            <a:off x="4200619" y="6224805"/>
            <a:ext cx="3413114" cy="400110"/>
          </a:xfrm>
          <a:prstGeom prst="rect">
            <a:avLst/>
          </a:prstGeom>
        </p:spPr>
        <p:txBody>
          <a:bodyPr wrap="none">
            <a:spAutoFit/>
          </a:bodyPr>
          <a:lstStyle/>
          <a:p>
            <a:r>
              <a:rPr lang="zh-CN" altLang="en-US" sz="2000" dirty="0">
                <a:solidFill>
                  <a:srgbClr val="0099CC"/>
                </a:solidFill>
                <a:latin typeface="+mj-ea"/>
                <a:ea typeface="+mj-ea"/>
              </a:rPr>
              <a:t>表５ １　几种主要解聘方案 </a:t>
            </a:r>
          </a:p>
        </p:txBody>
      </p:sp>
      <p:sp>
        <p:nvSpPr>
          <p:cNvPr id="8" name="矩形 7">
            <a:extLst>
              <a:ext uri="{FF2B5EF4-FFF2-40B4-BE49-F238E27FC236}">
                <a16:creationId xmlns="" xmlns:a16="http://schemas.microsoft.com/office/drawing/2014/main" id="{BA69E968-07D2-4756-ADD6-BD4C043A0002}"/>
              </a:ext>
            </a:extLst>
          </p:cNvPr>
          <p:cNvSpPr/>
          <p:nvPr/>
        </p:nvSpPr>
        <p:spPr>
          <a:xfrm>
            <a:off x="1400358" y="553983"/>
            <a:ext cx="10428849" cy="1138773"/>
          </a:xfrm>
          <a:prstGeom prst="rect">
            <a:avLst/>
          </a:prstGeom>
        </p:spPr>
        <p:txBody>
          <a:bodyPr wrap="square">
            <a:spAutoFit/>
          </a:bodyPr>
          <a:lstStyle/>
          <a:p>
            <a:r>
              <a:rPr lang="zh-CN" altLang="en-US" sz="2800" dirty="0">
                <a:latin typeface="+mj-ea"/>
                <a:ea typeface="+mj-ea"/>
              </a:rPr>
              <a:t>(四)员工的解聘 </a:t>
            </a:r>
            <a:endParaRPr lang="en-US" altLang="zh-CN" sz="2800" dirty="0">
              <a:latin typeface="+mj-ea"/>
              <a:ea typeface="+mj-ea"/>
            </a:endParaRPr>
          </a:p>
          <a:p>
            <a:r>
              <a:rPr lang="en-US" altLang="zh-CN" sz="2000" dirty="0">
                <a:latin typeface="+mj-ea"/>
                <a:ea typeface="+mj-ea"/>
              </a:rPr>
              <a:t>       </a:t>
            </a:r>
            <a:r>
              <a:rPr lang="zh-CN" altLang="en-US" sz="2000" dirty="0">
                <a:latin typeface="+mj-ea"/>
                <a:ea typeface="+mj-ea"/>
              </a:rPr>
              <a:t>如果人力资源规划过程中存在冗员,组织面临结构性收缩要求或者员工做出违反组织 政策的行为时,组织应当裁减一定的员工,这种变动叫作解聘.</a:t>
            </a:r>
            <a:endParaRPr lang="zh-CN" altLang="en-US" dirty="0">
              <a:latin typeface="+mj-ea"/>
              <a:ea typeface="+mj-ea"/>
            </a:endParaRPr>
          </a:p>
        </p:txBody>
      </p:sp>
    </p:spTree>
    <p:extLst>
      <p:ext uri="{BB962C8B-B14F-4D97-AF65-F5344CB8AC3E}">
        <p14:creationId xmlns:p14="http://schemas.microsoft.com/office/powerpoint/2010/main" val="670050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C00912C-6039-4767-8DA3-C97005BC3CD2}"/>
              </a:ext>
            </a:extLst>
          </p:cNvPr>
          <p:cNvSpPr>
            <a:spLocks noGrp="1"/>
          </p:cNvSpPr>
          <p:nvPr>
            <p:ph type="title"/>
          </p:nvPr>
        </p:nvSpPr>
        <p:spPr/>
        <p:txBody>
          <a:bodyPr/>
          <a:lstStyle/>
          <a:p>
            <a:r>
              <a:rPr lang="zh-CN" altLang="en-US" dirty="0"/>
              <a:t>第三节　员工职业生涯的发展规划</a:t>
            </a:r>
          </a:p>
        </p:txBody>
      </p:sp>
      <p:sp>
        <p:nvSpPr>
          <p:cNvPr id="3" name="内容占位符 2">
            <a:extLst>
              <a:ext uri="{FF2B5EF4-FFF2-40B4-BE49-F238E27FC236}">
                <a16:creationId xmlns="" xmlns:a16="http://schemas.microsoft.com/office/drawing/2014/main" id="{3A6765E6-B529-405B-A443-4CE8380F2C9A}"/>
              </a:ext>
            </a:extLst>
          </p:cNvPr>
          <p:cNvSpPr>
            <a:spLocks noGrp="1"/>
          </p:cNvSpPr>
          <p:nvPr>
            <p:ph idx="1"/>
          </p:nvPr>
        </p:nvSpPr>
        <p:spPr>
          <a:xfrm>
            <a:off x="1310144" y="1539377"/>
            <a:ext cx="10091288" cy="5318623"/>
          </a:xfrm>
        </p:spPr>
        <p:txBody>
          <a:bodyPr>
            <a:normAutofit/>
          </a:bodyPr>
          <a:lstStyle/>
          <a:p>
            <a:r>
              <a:rPr lang="zh-CN" altLang="en-US" dirty="0">
                <a:solidFill>
                  <a:srgbClr val="0099CC"/>
                </a:solidFill>
              </a:rPr>
              <a:t>一、 职业生涯发展的含义 </a:t>
            </a:r>
            <a:r>
              <a:rPr lang="zh-CN" altLang="en-US" dirty="0"/>
              <a:t>　 </a:t>
            </a:r>
            <a:endParaRPr lang="en-US" altLang="zh-CN" dirty="0"/>
          </a:p>
          <a:p>
            <a:r>
              <a:rPr lang="zh-CN" altLang="en-US" sz="2000" dirty="0"/>
              <a:t>       所谓职业生涯发展</a:t>
            </a:r>
            <a:r>
              <a:rPr lang="en-US" altLang="zh-CN" sz="2000" dirty="0"/>
              <a:t>,</a:t>
            </a:r>
            <a:r>
              <a:rPr lang="zh-CN" altLang="en-US" sz="2000" dirty="0"/>
              <a:t>是指组织在发展过程中</a:t>
            </a:r>
            <a:r>
              <a:rPr lang="en-US" altLang="zh-CN" sz="2000" dirty="0"/>
              <a:t>,</a:t>
            </a:r>
            <a:r>
              <a:rPr lang="zh-CN" altLang="en-US" sz="2000" dirty="0"/>
              <a:t>要根据内外环境变化的要求对员工进行 动态调整</a:t>
            </a:r>
            <a:r>
              <a:rPr lang="en-US" altLang="zh-CN" sz="2000" dirty="0"/>
              <a:t>,</a:t>
            </a:r>
            <a:r>
              <a:rPr lang="zh-CN" altLang="en-US" sz="2000" dirty="0"/>
              <a:t>以使每个员工的能力和志趣都能与组织的需求相吻合</a:t>
            </a:r>
            <a:r>
              <a:rPr lang="en-US" altLang="zh-CN" sz="2000" dirty="0"/>
              <a:t>.</a:t>
            </a:r>
            <a:r>
              <a:rPr lang="zh-CN" altLang="en-US" sz="2000" dirty="0"/>
              <a:t>职业生涯发展体现了一 个人在机遇面前所选择的不同发展路径</a:t>
            </a:r>
            <a:r>
              <a:rPr lang="en-US" altLang="zh-CN" sz="2000" dirty="0"/>
              <a:t>. </a:t>
            </a:r>
          </a:p>
          <a:p>
            <a:r>
              <a:rPr lang="zh-CN" altLang="en-US" sz="2400" b="1" dirty="0"/>
              <a:t>１ 传统路径 </a:t>
            </a:r>
            <a:endParaRPr lang="en-US" altLang="zh-CN" sz="2400" b="1" dirty="0"/>
          </a:p>
          <a:p>
            <a:r>
              <a:rPr lang="en-US" altLang="zh-CN" sz="2000" dirty="0"/>
              <a:t>      </a:t>
            </a:r>
            <a:r>
              <a:rPr lang="zh-CN" altLang="en-US" sz="2000" dirty="0"/>
              <a:t>传统路径是指员工在一个层级组织中经过不断努力</a:t>
            </a:r>
            <a:r>
              <a:rPr lang="en-US" altLang="zh-CN" sz="2000" dirty="0"/>
              <a:t>,</a:t>
            </a:r>
            <a:r>
              <a:rPr lang="zh-CN" altLang="en-US" sz="2000" dirty="0"/>
              <a:t>从下向上纵向发展的一条路径</a:t>
            </a:r>
            <a:r>
              <a:rPr lang="en-US" altLang="zh-CN" sz="2000" dirty="0"/>
              <a:t>. </a:t>
            </a:r>
            <a:r>
              <a:rPr lang="zh-CN" altLang="en-US" sz="2000" dirty="0"/>
              <a:t>必须看到</a:t>
            </a:r>
            <a:r>
              <a:rPr lang="en-US" altLang="zh-CN" sz="2000" dirty="0"/>
              <a:t>,</a:t>
            </a:r>
            <a:r>
              <a:rPr lang="zh-CN" altLang="en-US" sz="2000" dirty="0"/>
              <a:t>由于兼并、重组、收缩、组织再造等行为的日趋增多</a:t>
            </a:r>
            <a:r>
              <a:rPr lang="en-US" altLang="zh-CN" sz="2000" dirty="0"/>
              <a:t>,</a:t>
            </a:r>
            <a:r>
              <a:rPr lang="zh-CN" altLang="en-US" sz="2000" dirty="0"/>
              <a:t>管理层的数目正在大量 地减少</a:t>
            </a:r>
            <a:r>
              <a:rPr lang="en-US" altLang="zh-CN" sz="2000" dirty="0"/>
              <a:t>,</a:t>
            </a:r>
            <a:r>
              <a:rPr lang="zh-CN" altLang="en-US" sz="2000" dirty="0"/>
              <a:t>这使纵向发展的机会大大减少</a:t>
            </a:r>
            <a:r>
              <a:rPr lang="en-US" altLang="zh-CN" sz="2000" dirty="0"/>
              <a:t>. </a:t>
            </a:r>
          </a:p>
          <a:p>
            <a:r>
              <a:rPr lang="zh-CN" altLang="en-US" sz="2400" b="1" dirty="0"/>
              <a:t>２ 网络路径 </a:t>
            </a:r>
            <a:endParaRPr lang="en-US" altLang="zh-CN" sz="2400" b="1" dirty="0"/>
          </a:p>
          <a:p>
            <a:r>
              <a:rPr lang="zh-CN" altLang="en-US" sz="2000" dirty="0"/>
              <a:t>       网络路径是指员工在纵向层级和横向岗位上都具有发展机会</a:t>
            </a:r>
            <a:r>
              <a:rPr lang="en-US" altLang="zh-CN" sz="2000" dirty="0"/>
              <a:t>.</a:t>
            </a:r>
            <a:r>
              <a:rPr lang="zh-CN" altLang="en-US" sz="2000" dirty="0"/>
              <a:t>在这条路径上发展的 人</a:t>
            </a:r>
            <a:r>
              <a:rPr lang="en-US" altLang="zh-CN" sz="2000" dirty="0"/>
              <a:t>,</a:t>
            </a:r>
            <a:r>
              <a:rPr lang="zh-CN" altLang="en-US" sz="2000" dirty="0"/>
              <a:t>如果在纵向晋升的过程中能够多一些横向上的工作经历</a:t>
            </a:r>
            <a:r>
              <a:rPr lang="en-US" altLang="zh-CN" sz="2000" dirty="0"/>
              <a:t>,</a:t>
            </a:r>
            <a:r>
              <a:rPr lang="zh-CN" altLang="en-US" sz="2000" dirty="0"/>
              <a:t>将有助于其成长</a:t>
            </a:r>
            <a:r>
              <a:rPr lang="en-US" altLang="zh-CN" sz="2000" dirty="0"/>
              <a:t>. </a:t>
            </a:r>
            <a:endParaRPr lang="zh-CN" altLang="en-US" sz="2000" dirty="0"/>
          </a:p>
        </p:txBody>
      </p:sp>
    </p:spTree>
    <p:extLst>
      <p:ext uri="{BB962C8B-B14F-4D97-AF65-F5344CB8AC3E}">
        <p14:creationId xmlns:p14="http://schemas.microsoft.com/office/powerpoint/2010/main" val="2472305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DB0C978-4CFA-4247-BAAC-7B66D6E9CC29}"/>
              </a:ext>
            </a:extLst>
          </p:cNvPr>
          <p:cNvSpPr>
            <a:spLocks noGrp="1"/>
          </p:cNvSpPr>
          <p:nvPr>
            <p:ph idx="1"/>
          </p:nvPr>
        </p:nvSpPr>
        <p:spPr/>
        <p:txBody>
          <a:bodyPr/>
          <a:lstStyle/>
          <a:p>
            <a:r>
              <a:rPr lang="zh-CN" altLang="en-US" sz="2400" b="1" dirty="0"/>
              <a:t>３ 横向技术路径</a:t>
            </a:r>
            <a:endParaRPr lang="en-US" altLang="zh-CN" sz="2400" b="1" dirty="0"/>
          </a:p>
          <a:p>
            <a:r>
              <a:rPr lang="en-US" altLang="zh-CN" dirty="0"/>
              <a:t>      </a:t>
            </a:r>
            <a:r>
              <a:rPr lang="zh-CN" altLang="en-US" dirty="0"/>
              <a:t> 横向技术路径是指员工通过努力不断地拓宽专业技术知识</a:t>
            </a:r>
            <a:r>
              <a:rPr lang="en-US" altLang="zh-CN" dirty="0"/>
              <a:t>.</a:t>
            </a:r>
            <a:r>
              <a:rPr lang="zh-CN" altLang="en-US" dirty="0"/>
              <a:t>组织开辟这样的路径可以 促使员工在不同的工作领域经受锻炼</a:t>
            </a:r>
            <a:r>
              <a:rPr lang="en-US" altLang="zh-CN" dirty="0"/>
              <a:t>,</a:t>
            </a:r>
            <a:r>
              <a:rPr lang="zh-CN" altLang="en-US" dirty="0"/>
              <a:t>可以调动员工不断创新的积极性</a:t>
            </a:r>
            <a:r>
              <a:rPr lang="en-US" altLang="zh-CN" dirty="0"/>
              <a:t>,</a:t>
            </a:r>
            <a:r>
              <a:rPr lang="zh-CN" altLang="en-US" dirty="0"/>
              <a:t>最终提升自己在 组织中的价值</a:t>
            </a:r>
            <a:r>
              <a:rPr lang="en-US" altLang="zh-CN" dirty="0"/>
              <a:t>. </a:t>
            </a:r>
          </a:p>
          <a:p>
            <a:r>
              <a:rPr lang="zh-CN" altLang="en-US" sz="2400" b="1" dirty="0"/>
              <a:t>４ 双重职业路径 </a:t>
            </a:r>
            <a:endParaRPr lang="en-US" altLang="zh-CN" sz="2400" b="1" dirty="0"/>
          </a:p>
          <a:p>
            <a:r>
              <a:rPr lang="en-US" altLang="zh-CN" dirty="0"/>
              <a:t>      </a:t>
            </a:r>
            <a:r>
              <a:rPr lang="zh-CN" altLang="en-US" dirty="0"/>
              <a:t>双重职业路径是指组织通过设计技术发展路径</a:t>
            </a:r>
            <a:r>
              <a:rPr lang="en-US" altLang="zh-CN" dirty="0"/>
              <a:t>,</a:t>
            </a:r>
            <a:r>
              <a:rPr lang="zh-CN" altLang="en-US" dirty="0"/>
              <a:t>让那些有一技之长的技术专家能够专 心致力于技术贡献</a:t>
            </a:r>
            <a:r>
              <a:rPr lang="en-US" altLang="zh-CN" dirty="0"/>
              <a:t>,</a:t>
            </a:r>
            <a:r>
              <a:rPr lang="zh-CN" altLang="en-US" dirty="0"/>
              <a:t>而让那些有管理能力的人沿传统的升迁和发展路径发展</a:t>
            </a:r>
            <a:r>
              <a:rPr lang="en-US" altLang="zh-CN" dirty="0"/>
              <a:t>.</a:t>
            </a:r>
            <a:r>
              <a:rPr lang="zh-CN" altLang="en-US" dirty="0"/>
              <a:t>双重职业路 径的优点在于避免了从合格的技术专家中选拔出不合格的管理者</a:t>
            </a:r>
            <a:r>
              <a:rPr lang="en-US" altLang="zh-CN" dirty="0"/>
              <a:t>,</a:t>
            </a:r>
            <a:r>
              <a:rPr lang="zh-CN" altLang="en-US" dirty="0"/>
              <a:t>使那些具有高技能的技 术人员和管理者都能沿着各自不同的路径发展</a:t>
            </a:r>
            <a:r>
              <a:rPr lang="en-US" altLang="zh-CN" dirty="0"/>
              <a:t>. </a:t>
            </a:r>
            <a:endParaRPr lang="zh-CN" altLang="en-US" dirty="0"/>
          </a:p>
        </p:txBody>
      </p:sp>
    </p:spTree>
    <p:extLst>
      <p:ext uri="{BB962C8B-B14F-4D97-AF65-F5344CB8AC3E}">
        <p14:creationId xmlns:p14="http://schemas.microsoft.com/office/powerpoint/2010/main" val="2835595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D65FDE-CCE1-4294-99BD-80EA68A8B01E}"/>
              </a:ext>
            </a:extLst>
          </p:cNvPr>
          <p:cNvSpPr>
            <a:spLocks noGrp="1"/>
          </p:cNvSpPr>
          <p:nvPr>
            <p:ph type="title"/>
          </p:nvPr>
        </p:nvSpPr>
        <p:spPr/>
        <p:txBody>
          <a:bodyPr/>
          <a:lstStyle/>
          <a:p>
            <a:r>
              <a:rPr lang="zh-CN" altLang="en-US" dirty="0"/>
              <a:t>二、 职业生涯发展的意义　 </a:t>
            </a:r>
          </a:p>
        </p:txBody>
      </p:sp>
      <p:sp>
        <p:nvSpPr>
          <p:cNvPr id="3" name="内容占位符 2">
            <a:extLst>
              <a:ext uri="{FF2B5EF4-FFF2-40B4-BE49-F238E27FC236}">
                <a16:creationId xmlns="" xmlns:a16="http://schemas.microsoft.com/office/drawing/2014/main" id="{163AC0A8-1CE4-466D-8221-22A8B5618B3F}"/>
              </a:ext>
            </a:extLst>
          </p:cNvPr>
          <p:cNvSpPr>
            <a:spLocks noGrp="1"/>
          </p:cNvSpPr>
          <p:nvPr>
            <p:ph idx="1"/>
          </p:nvPr>
        </p:nvSpPr>
        <p:spPr/>
        <p:txBody>
          <a:bodyPr>
            <a:normAutofit/>
          </a:bodyPr>
          <a:lstStyle/>
          <a:p>
            <a:r>
              <a:rPr lang="zh-CN" altLang="en-US" sz="2400" b="1" dirty="0"/>
              <a:t>设计并管理职业生涯的意义表现在以下四个方面</a:t>
            </a:r>
            <a:r>
              <a:rPr lang="en-US" altLang="zh-CN" sz="2400" b="1" dirty="0"/>
              <a:t>. </a:t>
            </a:r>
          </a:p>
          <a:p>
            <a:r>
              <a:rPr lang="en-US" altLang="zh-CN" dirty="0"/>
              <a:t>	</a:t>
            </a:r>
            <a:r>
              <a:rPr lang="zh-CN" altLang="en-US" dirty="0"/>
              <a:t>１ 确保组织获得需要的人才</a:t>
            </a:r>
            <a:endParaRPr lang="en-US" altLang="zh-CN" dirty="0"/>
          </a:p>
          <a:p>
            <a:r>
              <a:rPr lang="zh-CN" altLang="en-US" dirty="0"/>
              <a:t> </a:t>
            </a:r>
            <a:r>
              <a:rPr lang="en-US" altLang="zh-CN" dirty="0"/>
              <a:t>	</a:t>
            </a:r>
            <a:r>
              <a:rPr lang="zh-CN" altLang="en-US" dirty="0"/>
              <a:t>２ 增强组织的吸引力以留住人才 </a:t>
            </a:r>
            <a:endParaRPr lang="en-US" altLang="zh-CN" dirty="0"/>
          </a:p>
          <a:p>
            <a:r>
              <a:rPr lang="en-US" altLang="zh-CN" dirty="0"/>
              <a:t>	</a:t>
            </a:r>
            <a:r>
              <a:rPr lang="zh-CN" altLang="en-US" dirty="0"/>
              <a:t>３使组织中的成员都有成长和发展的机会</a:t>
            </a:r>
            <a:endParaRPr lang="en-US" altLang="zh-CN" dirty="0"/>
          </a:p>
          <a:p>
            <a:r>
              <a:rPr lang="en-US" altLang="zh-CN" dirty="0"/>
              <a:t>	</a:t>
            </a:r>
            <a:r>
              <a:rPr lang="zh-CN" altLang="en-US" dirty="0"/>
              <a:t>４ 减少员工的不平衡感和挫折感</a:t>
            </a:r>
          </a:p>
        </p:txBody>
      </p:sp>
    </p:spTree>
    <p:extLst>
      <p:ext uri="{BB962C8B-B14F-4D97-AF65-F5344CB8AC3E}">
        <p14:creationId xmlns:p14="http://schemas.microsoft.com/office/powerpoint/2010/main" val="3298170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14AD68A-BFB6-4598-9756-02110A2540FE}"/>
              </a:ext>
            </a:extLst>
          </p:cNvPr>
          <p:cNvSpPr>
            <a:spLocks noGrp="1"/>
          </p:cNvSpPr>
          <p:nvPr>
            <p:ph type="title"/>
          </p:nvPr>
        </p:nvSpPr>
        <p:spPr/>
        <p:txBody>
          <a:bodyPr/>
          <a:lstStyle/>
          <a:p>
            <a:r>
              <a:rPr lang="zh-CN" altLang="en-US" dirty="0"/>
              <a:t>三、 职业生涯发展的阶段及其特点　 </a:t>
            </a:r>
          </a:p>
        </p:txBody>
      </p:sp>
      <p:sp>
        <p:nvSpPr>
          <p:cNvPr id="3" name="内容占位符 2">
            <a:extLst>
              <a:ext uri="{FF2B5EF4-FFF2-40B4-BE49-F238E27FC236}">
                <a16:creationId xmlns="" xmlns:a16="http://schemas.microsoft.com/office/drawing/2014/main" id="{D2DAA84A-3A61-4A0E-B594-A57CEF1BDC98}"/>
              </a:ext>
            </a:extLst>
          </p:cNvPr>
          <p:cNvSpPr>
            <a:spLocks noGrp="1"/>
          </p:cNvSpPr>
          <p:nvPr>
            <p:ph idx="1"/>
          </p:nvPr>
        </p:nvSpPr>
        <p:spPr/>
        <p:txBody>
          <a:bodyPr/>
          <a:lstStyle/>
          <a:p>
            <a:r>
              <a:rPr lang="zh-CN" altLang="en-US" sz="2400" b="1" dirty="0"/>
              <a:t>１ 摸索期 </a:t>
            </a:r>
            <a:endParaRPr lang="en-US" altLang="zh-CN" sz="2400" b="1" dirty="0"/>
          </a:p>
          <a:p>
            <a:r>
              <a:rPr lang="en-US" altLang="zh-CN" dirty="0"/>
              <a:t>      </a:t>
            </a:r>
            <a:r>
              <a:rPr lang="zh-CN" altLang="en-US" dirty="0"/>
              <a:t>对于大多数人而言</a:t>
            </a:r>
            <a:r>
              <a:rPr lang="en-US" altLang="zh-CN" dirty="0"/>
              <a:t>,</a:t>
            </a:r>
            <a:r>
              <a:rPr lang="zh-CN" altLang="en-US" dirty="0"/>
              <a:t>职业生涯摸索期是指从学校毕业到步入工作岗位这段时期</a:t>
            </a:r>
            <a:r>
              <a:rPr lang="en-US" altLang="zh-CN" dirty="0"/>
              <a:t>.</a:t>
            </a:r>
            <a:r>
              <a:rPr lang="zh-CN" altLang="en-US" dirty="0"/>
              <a:t>在这 一时期</a:t>
            </a:r>
            <a:r>
              <a:rPr lang="en-US" altLang="zh-CN" dirty="0"/>
              <a:t>,</a:t>
            </a:r>
            <a:r>
              <a:rPr lang="zh-CN" altLang="en-US" dirty="0"/>
              <a:t>人们形成了对职业生涯的一种预期</a:t>
            </a:r>
            <a:r>
              <a:rPr lang="en-US" altLang="zh-CN" dirty="0"/>
              <a:t>,</a:t>
            </a:r>
            <a:r>
              <a:rPr lang="zh-CN" altLang="en-US" dirty="0"/>
              <a:t>其中有很多是颇有抱负的理想</a:t>
            </a:r>
            <a:r>
              <a:rPr lang="en-US" altLang="zh-CN" dirty="0"/>
              <a:t>,</a:t>
            </a:r>
            <a:r>
              <a:rPr lang="zh-CN" altLang="en-US" dirty="0"/>
              <a:t>甚至是不切 实际的幻想</a:t>
            </a:r>
            <a:r>
              <a:rPr lang="en-US" altLang="zh-CN" dirty="0"/>
              <a:t>.</a:t>
            </a:r>
            <a:r>
              <a:rPr lang="zh-CN" altLang="en-US" dirty="0"/>
              <a:t>这些理想或幻想在工作一开始可能会潜藏不露</a:t>
            </a:r>
            <a:r>
              <a:rPr lang="en-US" altLang="zh-CN" dirty="0"/>
              <a:t>,</a:t>
            </a:r>
            <a:r>
              <a:rPr lang="zh-CN" altLang="en-US" dirty="0"/>
              <a:t>到后来会逐渐地暴露出来</a:t>
            </a:r>
            <a:r>
              <a:rPr lang="en-US" altLang="zh-CN" dirty="0"/>
              <a:t>. </a:t>
            </a:r>
          </a:p>
          <a:p>
            <a:r>
              <a:rPr lang="zh-CN" altLang="en-US" sz="2400" b="1" dirty="0"/>
              <a:t>２ 立业期</a:t>
            </a:r>
            <a:r>
              <a:rPr lang="zh-CN" altLang="en-US" dirty="0"/>
              <a:t>、</a:t>
            </a:r>
            <a:endParaRPr lang="en-US" altLang="zh-CN" dirty="0"/>
          </a:p>
          <a:p>
            <a:r>
              <a:rPr lang="en-US" altLang="zh-CN" dirty="0"/>
              <a:t>       </a:t>
            </a:r>
            <a:r>
              <a:rPr lang="zh-CN" altLang="en-US" dirty="0"/>
              <a:t>立业期是指员工从寻找工作和找到第一份工作开始到三十多岁第一次体验工作经历为止</a:t>
            </a:r>
            <a:r>
              <a:rPr lang="en-US" altLang="zh-CN" dirty="0"/>
              <a:t>.</a:t>
            </a:r>
            <a:r>
              <a:rPr lang="zh-CN" altLang="en-US" dirty="0"/>
              <a:t>在这段时间内</a:t>
            </a:r>
            <a:r>
              <a:rPr lang="en-US" altLang="zh-CN" dirty="0"/>
              <a:t>,</a:t>
            </a:r>
            <a:r>
              <a:rPr lang="zh-CN" altLang="en-US" dirty="0"/>
              <a:t>员工要经历与同事相处、做好本职工作、处理好个人生活问题以及经 受现实中成功或失败感受等过程</a:t>
            </a:r>
            <a:r>
              <a:rPr lang="en-US" altLang="zh-CN" dirty="0"/>
              <a:t>. </a:t>
            </a:r>
            <a:endParaRPr lang="zh-CN" altLang="en-US" dirty="0"/>
          </a:p>
        </p:txBody>
      </p:sp>
    </p:spTree>
    <p:extLst>
      <p:ext uri="{BB962C8B-B14F-4D97-AF65-F5344CB8AC3E}">
        <p14:creationId xmlns:p14="http://schemas.microsoft.com/office/powerpoint/2010/main" val="3986213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7B5A798-2175-4E80-8440-045785A23BD0}"/>
              </a:ext>
            </a:extLst>
          </p:cNvPr>
          <p:cNvSpPr>
            <a:spLocks noGrp="1"/>
          </p:cNvSpPr>
          <p:nvPr>
            <p:ph idx="1"/>
          </p:nvPr>
        </p:nvSpPr>
        <p:spPr/>
        <p:txBody>
          <a:bodyPr/>
          <a:lstStyle/>
          <a:p>
            <a:r>
              <a:rPr lang="zh-CN" altLang="en-US" sz="2400" b="1" dirty="0"/>
              <a:t>３ 生涯中期 </a:t>
            </a:r>
            <a:endParaRPr lang="en-US" altLang="zh-CN" sz="2400" b="1" dirty="0"/>
          </a:p>
          <a:p>
            <a:r>
              <a:rPr lang="en-US" altLang="zh-CN" dirty="0"/>
              <a:t>       </a:t>
            </a:r>
            <a:r>
              <a:rPr lang="zh-CN" altLang="en-US" dirty="0"/>
              <a:t>生涯中期是指开始面临第一次严重的职业危机一直到走出困境为止这样一段经历</a:t>
            </a:r>
            <a:r>
              <a:rPr lang="en-US" altLang="zh-CN" dirty="0"/>
              <a:t>.</a:t>
            </a:r>
            <a:r>
              <a:rPr lang="zh-CN" altLang="en-US" dirty="0"/>
              <a:t>在 这一时期</a:t>
            </a:r>
            <a:r>
              <a:rPr lang="en-US" altLang="zh-CN" dirty="0"/>
              <a:t>,</a:t>
            </a:r>
            <a:r>
              <a:rPr lang="zh-CN" altLang="en-US" dirty="0"/>
              <a:t>一个人的绩效水平可能会继续改进和提高</a:t>
            </a:r>
            <a:r>
              <a:rPr lang="en-US" altLang="zh-CN" dirty="0"/>
              <a:t>,</a:t>
            </a:r>
            <a:r>
              <a:rPr lang="zh-CN" altLang="en-US" dirty="0"/>
              <a:t>也可能保持稳定</a:t>
            </a:r>
            <a:r>
              <a:rPr lang="en-US" altLang="zh-CN" dirty="0"/>
              <a:t>,</a:t>
            </a:r>
            <a:r>
              <a:rPr lang="zh-CN" altLang="en-US" dirty="0"/>
              <a:t>或者开始下降</a:t>
            </a:r>
            <a:r>
              <a:rPr lang="en-US" altLang="zh-CN" dirty="0"/>
              <a:t>. </a:t>
            </a:r>
            <a:r>
              <a:rPr lang="zh-CN" altLang="en-US" dirty="0"/>
              <a:t>这一阶段的重要特征是人们此时已不再是一个学习者</a:t>
            </a:r>
            <a:r>
              <a:rPr lang="en-US" altLang="zh-CN" dirty="0"/>
              <a:t>,</a:t>
            </a:r>
            <a:r>
              <a:rPr lang="zh-CN" altLang="en-US" dirty="0"/>
              <a:t>不会再有更多的试挫机会</a:t>
            </a:r>
            <a:r>
              <a:rPr lang="en-US" altLang="zh-CN" dirty="0"/>
              <a:t>,</a:t>
            </a:r>
            <a:r>
              <a:rPr lang="zh-CN" altLang="en-US" dirty="0"/>
              <a:t>如犯错 误将会付出巨大的代价</a:t>
            </a:r>
            <a:r>
              <a:rPr lang="en-US" altLang="zh-CN" dirty="0"/>
              <a:t>. </a:t>
            </a:r>
          </a:p>
          <a:p>
            <a:r>
              <a:rPr lang="zh-CN" altLang="en-US" sz="2400" b="1" dirty="0"/>
              <a:t>４ 生涯后期 </a:t>
            </a:r>
            <a:endParaRPr lang="en-US" altLang="zh-CN" sz="2400" b="1" dirty="0"/>
          </a:p>
          <a:p>
            <a:r>
              <a:rPr lang="en-US" altLang="zh-CN" dirty="0"/>
              <a:t>       </a:t>
            </a:r>
            <a:r>
              <a:rPr lang="zh-CN" altLang="en-US" dirty="0"/>
              <a:t>生涯后期是指经历了中期考验之后一直到退休这段时间</a:t>
            </a:r>
            <a:r>
              <a:rPr lang="en-US" altLang="zh-CN" dirty="0"/>
              <a:t>.</a:t>
            </a:r>
            <a:r>
              <a:rPr lang="zh-CN" altLang="en-US" dirty="0"/>
              <a:t>显然</a:t>
            </a:r>
            <a:r>
              <a:rPr lang="en-US" altLang="zh-CN" dirty="0"/>
              <a:t>,</a:t>
            </a:r>
            <a:r>
              <a:rPr lang="zh-CN" altLang="en-US" dirty="0"/>
              <a:t>对于那些成功地进行 了中期转换获得了继续发展的人们来说</a:t>
            </a:r>
            <a:r>
              <a:rPr lang="en-US" altLang="zh-CN" dirty="0"/>
              <a:t>,</a:t>
            </a:r>
            <a:r>
              <a:rPr lang="zh-CN" altLang="en-US" dirty="0"/>
              <a:t>这段时期意味着收获季节的到来事业成功</a:t>
            </a:r>
            <a:r>
              <a:rPr lang="en-US" altLang="zh-CN" dirty="0"/>
              <a:t>,</a:t>
            </a:r>
            <a:r>
              <a:rPr lang="zh-CN" altLang="en-US" dirty="0"/>
              <a:t>工作 轻松</a:t>
            </a:r>
            <a:r>
              <a:rPr lang="en-US" altLang="zh-CN" dirty="0"/>
              <a:t>,</a:t>
            </a:r>
            <a:r>
              <a:rPr lang="zh-CN" altLang="en-US" dirty="0"/>
              <a:t>他们可以凭借自己多年积累的经验和判断力</a:t>
            </a:r>
            <a:r>
              <a:rPr lang="en-US" altLang="zh-CN" dirty="0"/>
              <a:t>,</a:t>
            </a:r>
            <a:r>
              <a:rPr lang="zh-CN" altLang="en-US" dirty="0"/>
              <a:t>以及非凡的能力向组织证明其存在的 价值</a:t>
            </a:r>
            <a:r>
              <a:rPr lang="en-US" altLang="zh-CN" dirty="0"/>
              <a:t>. </a:t>
            </a:r>
            <a:r>
              <a:rPr lang="zh-CN" altLang="en-US" sz="2400" b="1" dirty="0"/>
              <a:t>５ 衰退期</a:t>
            </a:r>
            <a:endParaRPr lang="en-US" altLang="zh-CN" sz="2400" b="1" dirty="0"/>
          </a:p>
          <a:p>
            <a:r>
              <a:rPr lang="en-US" altLang="zh-CN" dirty="0"/>
              <a:t>      </a:t>
            </a:r>
            <a:r>
              <a:rPr lang="zh-CN" altLang="en-US" dirty="0"/>
              <a:t> 衰退期是指退休之后的人生经历</a:t>
            </a:r>
            <a:r>
              <a:rPr lang="en-US" altLang="zh-CN" dirty="0"/>
              <a:t>.</a:t>
            </a:r>
            <a:r>
              <a:rPr lang="zh-CN" altLang="en-US" dirty="0"/>
              <a:t>这段时期</a:t>
            </a:r>
            <a:r>
              <a:rPr lang="en-US" altLang="zh-CN" dirty="0"/>
              <a:t>,</a:t>
            </a:r>
            <a:r>
              <a:rPr lang="zh-CN" altLang="en-US" dirty="0"/>
              <a:t>对于成功的人士来讲</a:t>
            </a:r>
            <a:r>
              <a:rPr lang="en-US" altLang="zh-CN" dirty="0"/>
              <a:t>,</a:t>
            </a:r>
            <a:r>
              <a:rPr lang="zh-CN" altLang="en-US" dirty="0"/>
              <a:t>意味着几十年的 成就和绩效表现就要停止</a:t>
            </a:r>
            <a:r>
              <a:rPr lang="en-US" altLang="zh-CN" dirty="0"/>
              <a:t>,</a:t>
            </a:r>
            <a:r>
              <a:rPr lang="zh-CN" altLang="en-US" dirty="0"/>
              <a:t>容易使人有一种失落感</a:t>
            </a:r>
            <a:r>
              <a:rPr lang="en-US" altLang="zh-CN" dirty="0"/>
              <a:t>,</a:t>
            </a:r>
            <a:r>
              <a:rPr lang="zh-CN" altLang="en-US" dirty="0"/>
              <a:t>而对于那些人生经历和绩效表现一般 的人来讲</a:t>
            </a:r>
            <a:r>
              <a:rPr lang="en-US" altLang="zh-CN" dirty="0"/>
              <a:t>,</a:t>
            </a:r>
            <a:r>
              <a:rPr lang="zh-CN" altLang="en-US" dirty="0"/>
              <a:t>可能会有一个令人舒心的时期</a:t>
            </a:r>
            <a:r>
              <a:rPr lang="en-US" altLang="zh-CN" dirty="0"/>
              <a:t>,</a:t>
            </a:r>
            <a:r>
              <a:rPr lang="zh-CN" altLang="en-US" dirty="0"/>
              <a:t>因为此时他们可以把工作中的烦恼抛在脑后</a:t>
            </a:r>
            <a:r>
              <a:rPr lang="en-US" altLang="zh-CN" dirty="0"/>
              <a:t>. </a:t>
            </a:r>
            <a:endParaRPr lang="zh-CN" altLang="en-US" dirty="0"/>
          </a:p>
        </p:txBody>
      </p:sp>
    </p:spTree>
    <p:extLst>
      <p:ext uri="{BB962C8B-B14F-4D97-AF65-F5344CB8AC3E}">
        <p14:creationId xmlns:p14="http://schemas.microsoft.com/office/powerpoint/2010/main" val="2721677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F8ADC3-6DBC-412B-B079-E5C2BE8A26C8}"/>
              </a:ext>
            </a:extLst>
          </p:cNvPr>
          <p:cNvSpPr>
            <a:spLocks noGrp="1"/>
          </p:cNvSpPr>
          <p:nvPr>
            <p:ph type="title"/>
          </p:nvPr>
        </p:nvSpPr>
        <p:spPr/>
        <p:txBody>
          <a:bodyPr/>
          <a:lstStyle/>
          <a:p>
            <a:r>
              <a:rPr lang="zh-CN" altLang="en-US" dirty="0"/>
              <a:t>四、 有效管理职业生涯的方法</a:t>
            </a:r>
          </a:p>
        </p:txBody>
      </p:sp>
      <p:sp>
        <p:nvSpPr>
          <p:cNvPr id="3" name="内容占位符 2">
            <a:extLst>
              <a:ext uri="{FF2B5EF4-FFF2-40B4-BE49-F238E27FC236}">
                <a16:creationId xmlns="" xmlns:a16="http://schemas.microsoft.com/office/drawing/2014/main" id="{9F3165A4-8C71-49AE-BD44-B31218E9A35E}"/>
              </a:ext>
            </a:extLst>
          </p:cNvPr>
          <p:cNvSpPr>
            <a:spLocks noGrp="1"/>
          </p:cNvSpPr>
          <p:nvPr>
            <p:ph idx="1"/>
          </p:nvPr>
        </p:nvSpPr>
        <p:spPr/>
        <p:txBody>
          <a:bodyPr/>
          <a:lstStyle/>
          <a:p>
            <a:r>
              <a:rPr lang="en-US" altLang="zh-CN" dirty="0"/>
              <a:t>	</a:t>
            </a:r>
            <a:r>
              <a:rPr lang="zh-CN" altLang="en-US" dirty="0"/>
              <a:t>１ 慎重选择第一份工作 </a:t>
            </a:r>
            <a:endParaRPr lang="en-US" altLang="zh-CN" dirty="0"/>
          </a:p>
          <a:p>
            <a:r>
              <a:rPr lang="en-US" altLang="zh-CN" dirty="0"/>
              <a:t>	</a:t>
            </a:r>
            <a:r>
              <a:rPr lang="zh-CN" altLang="en-US" dirty="0"/>
              <a:t>２ 努力掌握工作中的平衡 </a:t>
            </a:r>
            <a:endParaRPr lang="en-US" altLang="zh-CN" dirty="0"/>
          </a:p>
          <a:p>
            <a:r>
              <a:rPr lang="en-US" altLang="zh-CN" dirty="0"/>
              <a:t>	</a:t>
            </a:r>
            <a:r>
              <a:rPr lang="zh-CN" altLang="en-US" dirty="0"/>
              <a:t>３．适时表现自我 </a:t>
            </a:r>
            <a:endParaRPr lang="en-US" altLang="zh-CN" dirty="0"/>
          </a:p>
          <a:p>
            <a:r>
              <a:rPr lang="en-US" altLang="zh-CN" dirty="0"/>
              <a:t>	</a:t>
            </a:r>
            <a:r>
              <a:rPr lang="zh-CN" altLang="en-US" dirty="0"/>
              <a:t>４．善于同上级处理好关系 </a:t>
            </a:r>
            <a:endParaRPr lang="en-US" altLang="zh-CN" dirty="0"/>
          </a:p>
          <a:p>
            <a:r>
              <a:rPr lang="en-US" altLang="zh-CN" dirty="0"/>
              <a:t>	</a:t>
            </a:r>
            <a:r>
              <a:rPr lang="zh-CN" altLang="en-US" dirty="0"/>
              <a:t>５．保持一定的流动性 </a:t>
            </a:r>
          </a:p>
        </p:txBody>
      </p:sp>
    </p:spTree>
    <p:extLst>
      <p:ext uri="{BB962C8B-B14F-4D97-AF65-F5344CB8AC3E}">
        <p14:creationId xmlns:p14="http://schemas.microsoft.com/office/powerpoint/2010/main" val="19363436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3705398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9796B8-204A-4317-895C-9C363F157434}"/>
              </a:ext>
            </a:extLst>
          </p:cNvPr>
          <p:cNvSpPr>
            <a:spLocks noGrp="1"/>
          </p:cNvSpPr>
          <p:nvPr>
            <p:ph type="title"/>
          </p:nvPr>
        </p:nvSpPr>
        <p:spPr/>
        <p:txBody>
          <a:bodyPr>
            <a:normAutofit/>
          </a:bodyPr>
          <a:lstStyle/>
          <a:p>
            <a:r>
              <a:rPr lang="zh-CN" altLang="en-US" dirty="0"/>
              <a:t>第五章 人力资源管理</a:t>
            </a:r>
          </a:p>
        </p:txBody>
      </p:sp>
    </p:spTree>
    <p:extLst>
      <p:ext uri="{BB962C8B-B14F-4D97-AF65-F5344CB8AC3E}">
        <p14:creationId xmlns:p14="http://schemas.microsoft.com/office/powerpoint/2010/main" val="2422130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BAB2B7B-ED0B-4E51-8F0B-F1FD9A139747}"/>
              </a:ext>
            </a:extLst>
          </p:cNvPr>
          <p:cNvSpPr>
            <a:spLocks noGrp="1"/>
          </p:cNvSpPr>
          <p:nvPr>
            <p:ph idx="1"/>
          </p:nvPr>
        </p:nvSpPr>
        <p:spPr/>
        <p:txBody>
          <a:bodyPr>
            <a:normAutofit/>
          </a:bodyPr>
          <a:lstStyle/>
          <a:p>
            <a:endParaRPr lang="en-US" altLang="zh-CN" dirty="0"/>
          </a:p>
          <a:p>
            <a:r>
              <a:rPr lang="en-US" altLang="zh-CN" sz="2400" dirty="0"/>
              <a:t>	</a:t>
            </a:r>
            <a:r>
              <a:rPr lang="zh-CN" altLang="en-US" sz="2400" dirty="0"/>
              <a:t>第一节　人力资源规划与招聘工作</a:t>
            </a:r>
            <a:endParaRPr lang="en-US" altLang="zh-CN" sz="2400" dirty="0"/>
          </a:p>
          <a:p>
            <a:r>
              <a:rPr lang="en-US" altLang="zh-CN" sz="2400" dirty="0"/>
              <a:t>	</a:t>
            </a:r>
            <a:r>
              <a:rPr lang="zh-CN" altLang="en-US" sz="2400" dirty="0"/>
              <a:t>第二节　员工的培训与绩效评估工作</a:t>
            </a:r>
            <a:endParaRPr lang="en-US" altLang="zh-CN" sz="2400" dirty="0"/>
          </a:p>
          <a:p>
            <a:r>
              <a:rPr lang="en-US" altLang="zh-CN" sz="2400" dirty="0"/>
              <a:t>	</a:t>
            </a:r>
            <a:r>
              <a:rPr lang="zh-CN" altLang="en-US" sz="2400" dirty="0"/>
              <a:t>第三节　员工职业生涯的发展规划</a:t>
            </a:r>
            <a:endParaRPr lang="en-US" altLang="zh-CN" sz="2400" dirty="0"/>
          </a:p>
          <a:p>
            <a:endParaRPr lang="en-US" altLang="zh-CN" dirty="0"/>
          </a:p>
          <a:p>
            <a:endParaRPr lang="en-US" altLang="zh-CN" dirty="0"/>
          </a:p>
          <a:p>
            <a:r>
              <a:rPr lang="en-US" altLang="zh-CN" dirty="0"/>
              <a:t>       </a:t>
            </a:r>
            <a:r>
              <a:rPr lang="zh-CN" altLang="en-US" sz="2400" b="1" dirty="0">
                <a:solidFill>
                  <a:srgbClr val="0099CC"/>
                </a:solidFill>
              </a:rPr>
              <a:t>学习目标 </a:t>
            </a:r>
            <a:r>
              <a:rPr lang="zh-CN" altLang="en-US" dirty="0"/>
              <a:t>掌握人力资源规划的含义、作用及内容</a:t>
            </a:r>
            <a:r>
              <a:rPr lang="en-US" altLang="zh-CN" dirty="0"/>
              <a:t>,</a:t>
            </a:r>
            <a:r>
              <a:rPr lang="zh-CN" altLang="en-US" dirty="0"/>
              <a:t>熟悉组织中员工招聘的来源及方法</a:t>
            </a:r>
            <a:r>
              <a:rPr lang="en-US" altLang="zh-CN" dirty="0"/>
              <a:t>, </a:t>
            </a:r>
            <a:r>
              <a:rPr lang="zh-CN" altLang="en-US" dirty="0"/>
              <a:t>了解员工培训与绩效评估工作</a:t>
            </a:r>
            <a:r>
              <a:rPr lang="en-US" altLang="zh-CN" dirty="0"/>
              <a:t>,</a:t>
            </a:r>
            <a:r>
              <a:rPr lang="zh-CN" altLang="en-US" dirty="0"/>
              <a:t>理解员工职业生涯发展的阶段及特点</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206524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70D9953-9F78-4300-AF8A-185EDE92856A}"/>
              </a:ext>
            </a:extLst>
          </p:cNvPr>
          <p:cNvSpPr>
            <a:spLocks noGrp="1"/>
          </p:cNvSpPr>
          <p:nvPr>
            <p:ph type="title"/>
          </p:nvPr>
        </p:nvSpPr>
        <p:spPr/>
        <p:txBody>
          <a:bodyPr/>
          <a:lstStyle/>
          <a:p>
            <a:r>
              <a:rPr lang="zh-CN" altLang="en-US" dirty="0"/>
              <a:t>第一节　人力资源规划与招聘工作</a:t>
            </a:r>
          </a:p>
        </p:txBody>
      </p:sp>
      <p:sp>
        <p:nvSpPr>
          <p:cNvPr id="3" name="内容占位符 2">
            <a:extLst>
              <a:ext uri="{FF2B5EF4-FFF2-40B4-BE49-F238E27FC236}">
                <a16:creationId xmlns="" xmlns:a16="http://schemas.microsoft.com/office/drawing/2014/main" id="{38DD3ACB-A214-4277-A233-C3DE7F403B77}"/>
              </a:ext>
            </a:extLst>
          </p:cNvPr>
          <p:cNvSpPr>
            <a:spLocks noGrp="1"/>
          </p:cNvSpPr>
          <p:nvPr>
            <p:ph idx="1"/>
          </p:nvPr>
        </p:nvSpPr>
        <p:spPr>
          <a:xfrm>
            <a:off x="1310144" y="1539377"/>
            <a:ext cx="10091288" cy="4931761"/>
          </a:xfrm>
        </p:spPr>
        <p:txBody>
          <a:bodyPr>
            <a:normAutofit fontScale="55000" lnSpcReduction="20000"/>
          </a:bodyPr>
          <a:lstStyle/>
          <a:p>
            <a:r>
              <a:rPr lang="zh-CN" altLang="en-US" sz="6500" dirty="0">
                <a:solidFill>
                  <a:srgbClr val="0099CC"/>
                </a:solidFill>
              </a:rPr>
              <a:t>一、 人力资源管理的一般问题</a:t>
            </a:r>
            <a:r>
              <a:rPr lang="zh-CN" altLang="en-US" sz="6700" dirty="0"/>
              <a:t>　</a:t>
            </a:r>
          </a:p>
          <a:p>
            <a:r>
              <a:rPr lang="en-US" altLang="zh-CN" sz="5100" dirty="0"/>
              <a:t>(</a:t>
            </a:r>
            <a:r>
              <a:rPr lang="zh-CN" altLang="en-US" sz="5100" dirty="0"/>
              <a:t>一</a:t>
            </a:r>
            <a:r>
              <a:rPr lang="en-US" altLang="zh-CN" sz="5100" dirty="0"/>
              <a:t>)</a:t>
            </a:r>
            <a:r>
              <a:rPr lang="zh-CN" altLang="en-US" sz="5100" dirty="0"/>
              <a:t>人力资源的含义和特征</a:t>
            </a:r>
          </a:p>
          <a:p>
            <a:r>
              <a:rPr lang="zh-CN" altLang="en-US" sz="5100" b="1" dirty="0"/>
              <a:t>１ 人力资源的含义 </a:t>
            </a:r>
            <a:endParaRPr lang="en-US" altLang="zh-CN" sz="5100" b="1" dirty="0"/>
          </a:p>
          <a:p>
            <a:r>
              <a:rPr lang="zh-CN" altLang="en-US" dirty="0"/>
              <a:t>       目前理论界对人力资源的定义并无一致意见</a:t>
            </a:r>
            <a:r>
              <a:rPr lang="en-US" altLang="zh-CN" dirty="0"/>
              <a:t>.</a:t>
            </a:r>
            <a:r>
              <a:rPr lang="zh-CN" altLang="en-US" dirty="0"/>
              <a:t>但无论从广义还是从狭义来理 解</a:t>
            </a:r>
            <a:r>
              <a:rPr lang="en-US" altLang="zh-CN" dirty="0"/>
              <a:t>,</a:t>
            </a:r>
            <a:r>
              <a:rPr lang="zh-CN" altLang="en-US" dirty="0"/>
              <a:t>人力资源的核心都是人</a:t>
            </a:r>
            <a:r>
              <a:rPr lang="en-US" altLang="zh-CN" dirty="0"/>
              <a:t>.</a:t>
            </a:r>
            <a:r>
              <a:rPr lang="zh-CN" altLang="en-US" dirty="0"/>
              <a:t>对组织来说</a:t>
            </a:r>
            <a:r>
              <a:rPr lang="en-US" altLang="zh-CN" dirty="0"/>
              <a:t>,</a:t>
            </a:r>
            <a:r>
              <a:rPr lang="zh-CN" altLang="en-US" dirty="0"/>
              <a:t>它是指组织内部成员及外部与组织相关的人</a:t>
            </a:r>
            <a:r>
              <a:rPr lang="en-US" altLang="zh-CN" dirty="0"/>
              <a:t>. </a:t>
            </a:r>
            <a:r>
              <a:rPr lang="zh-CN" altLang="en-US" dirty="0"/>
              <a:t>把人看作资源</a:t>
            </a:r>
            <a:r>
              <a:rPr lang="en-US" altLang="zh-CN" dirty="0"/>
              <a:t>,</a:t>
            </a:r>
            <a:r>
              <a:rPr lang="zh-CN" altLang="en-US" dirty="0"/>
              <a:t>不能简单地从数量上来理解</a:t>
            </a:r>
            <a:r>
              <a:rPr lang="en-US" altLang="zh-CN" dirty="0"/>
              <a:t>,</a:t>
            </a:r>
            <a:r>
              <a:rPr lang="zh-CN" altLang="en-US" dirty="0"/>
              <a:t>也要考虑其质量</a:t>
            </a:r>
            <a:r>
              <a:rPr lang="en-US" altLang="zh-CN" dirty="0"/>
              <a:t>,</a:t>
            </a:r>
            <a:r>
              <a:rPr lang="zh-CN" altLang="en-US" dirty="0"/>
              <a:t>即体现为人所具有的知 识、技能、经验、态度、创造力等</a:t>
            </a:r>
            <a:r>
              <a:rPr lang="en-US" altLang="zh-CN" dirty="0"/>
              <a:t>.</a:t>
            </a:r>
            <a:r>
              <a:rPr lang="zh-CN" altLang="en-US" dirty="0"/>
              <a:t>因此</a:t>
            </a:r>
            <a:r>
              <a:rPr lang="en-US" altLang="zh-CN" dirty="0"/>
              <a:t>,</a:t>
            </a:r>
            <a:r>
              <a:rPr lang="zh-CN" altLang="en-US" dirty="0"/>
              <a:t>可以将人力资源定义为组织中具有智力和体力 两方面能力的人的总和</a:t>
            </a:r>
            <a:r>
              <a:rPr lang="en-US" altLang="zh-CN" dirty="0"/>
              <a:t>. </a:t>
            </a:r>
          </a:p>
          <a:p>
            <a:r>
              <a:rPr lang="zh-CN" altLang="en-US" dirty="0"/>
              <a:t>       在所有资源中</a:t>
            </a:r>
            <a:r>
              <a:rPr lang="en-US" altLang="zh-CN" dirty="0"/>
              <a:t>,</a:t>
            </a:r>
            <a:r>
              <a:rPr lang="zh-CN" altLang="en-US" dirty="0"/>
              <a:t>人力资源是第一资源</a:t>
            </a:r>
            <a:r>
              <a:rPr lang="en-US" altLang="zh-CN" dirty="0"/>
              <a:t>.</a:t>
            </a:r>
            <a:r>
              <a:rPr lang="zh-CN" altLang="en-US" dirty="0"/>
              <a:t>尽管其他资源都有其重要性</a:t>
            </a:r>
            <a:r>
              <a:rPr lang="en-US" altLang="zh-CN" dirty="0"/>
              <a:t>,</a:t>
            </a:r>
            <a:r>
              <a:rPr lang="zh-CN" altLang="en-US" dirty="0"/>
              <a:t>但人力资源最为 重要</a:t>
            </a:r>
            <a:r>
              <a:rPr lang="en-US" altLang="zh-CN" dirty="0"/>
              <a:t>.</a:t>
            </a:r>
            <a:r>
              <a:rPr lang="zh-CN" altLang="en-US" dirty="0"/>
              <a:t>人力资源是一种能动资源</a:t>
            </a:r>
            <a:r>
              <a:rPr lang="en-US" altLang="zh-CN" dirty="0"/>
              <a:t>,</a:t>
            </a:r>
            <a:r>
              <a:rPr lang="zh-CN" altLang="en-US" dirty="0"/>
              <a:t>它在组织中起主导作用</a:t>
            </a:r>
            <a:r>
              <a:rPr lang="en-US" altLang="zh-CN" dirty="0"/>
              <a:t>,</a:t>
            </a:r>
            <a:r>
              <a:rPr lang="zh-CN" altLang="en-US" dirty="0"/>
              <a:t>处于中心地位</a:t>
            </a:r>
            <a:r>
              <a:rPr lang="en-US" altLang="zh-CN" dirty="0"/>
              <a:t>;</a:t>
            </a:r>
            <a:r>
              <a:rPr lang="zh-CN" altLang="en-US" dirty="0"/>
              <a:t>它发起、使 用、操纵、控制其他资源</a:t>
            </a:r>
            <a:r>
              <a:rPr lang="en-US" altLang="zh-CN" dirty="0"/>
              <a:t>,</a:t>
            </a:r>
            <a:r>
              <a:rPr lang="zh-CN" altLang="en-US" dirty="0"/>
              <a:t>使其他资源得到合理、有效的开发、配置和利用</a:t>
            </a:r>
            <a:r>
              <a:rPr lang="en-US" altLang="zh-CN" dirty="0"/>
              <a:t>;</a:t>
            </a:r>
            <a:r>
              <a:rPr lang="zh-CN" altLang="en-US" dirty="0"/>
              <a:t>同时它是唯 一起创新作用的因素</a:t>
            </a:r>
            <a:r>
              <a:rPr lang="en-US" altLang="zh-CN" dirty="0"/>
              <a:t>.</a:t>
            </a:r>
            <a:r>
              <a:rPr lang="zh-CN" altLang="en-US" dirty="0"/>
              <a:t>整体而言</a:t>
            </a:r>
            <a:r>
              <a:rPr lang="en-US" altLang="zh-CN" dirty="0"/>
              <a:t>,</a:t>
            </a:r>
            <a:r>
              <a:rPr lang="zh-CN" altLang="en-US" dirty="0"/>
              <a:t>人力资源是一个组织系统的动力</a:t>
            </a:r>
            <a:r>
              <a:rPr lang="en-US" altLang="zh-CN" dirty="0"/>
              <a:t>. </a:t>
            </a:r>
            <a:endParaRPr lang="zh-CN" altLang="en-US" dirty="0"/>
          </a:p>
        </p:txBody>
      </p:sp>
    </p:spTree>
    <p:extLst>
      <p:ext uri="{BB962C8B-B14F-4D97-AF65-F5344CB8AC3E}">
        <p14:creationId xmlns:p14="http://schemas.microsoft.com/office/powerpoint/2010/main" val="3909464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543AF67-364D-46DD-B897-C088A7E4FD5A}"/>
              </a:ext>
            </a:extLst>
          </p:cNvPr>
          <p:cNvSpPr>
            <a:spLocks noGrp="1"/>
          </p:cNvSpPr>
          <p:nvPr>
            <p:ph idx="1"/>
          </p:nvPr>
        </p:nvSpPr>
        <p:spPr/>
        <p:txBody>
          <a:bodyPr/>
          <a:lstStyle/>
          <a:p>
            <a:r>
              <a:rPr lang="zh-CN" altLang="en-US" sz="2400" b="1" dirty="0"/>
              <a:t>２ 人力资源的特征 </a:t>
            </a:r>
            <a:endParaRPr lang="en-US" altLang="zh-CN" sz="2400" b="1" dirty="0"/>
          </a:p>
          <a:p>
            <a:r>
              <a:rPr lang="en-US" altLang="zh-CN" dirty="0"/>
              <a:t>      </a:t>
            </a:r>
            <a:r>
              <a:rPr lang="zh-CN" altLang="en-US" dirty="0"/>
              <a:t>人力作为一种资源</a:t>
            </a:r>
            <a:r>
              <a:rPr lang="en-US" altLang="zh-CN" dirty="0"/>
              <a:t>,</a:t>
            </a:r>
            <a:r>
              <a:rPr lang="zh-CN" altLang="en-US" dirty="0"/>
              <a:t>与其他资源一样具有使用价值、共享性、可测量性、可开发性和 独立存在性</a:t>
            </a:r>
            <a:r>
              <a:rPr lang="en-US" altLang="zh-CN" dirty="0"/>
              <a:t>,</a:t>
            </a:r>
            <a:r>
              <a:rPr lang="zh-CN" altLang="en-US" dirty="0"/>
              <a:t>以及需要管理和有效配置等特征</a:t>
            </a:r>
            <a:r>
              <a:rPr lang="en-US" altLang="zh-CN" dirty="0"/>
              <a:t>.</a:t>
            </a:r>
            <a:r>
              <a:rPr lang="zh-CN" altLang="en-US" dirty="0"/>
              <a:t>但人力资源作为一种特殊资源</a:t>
            </a:r>
            <a:r>
              <a:rPr lang="en-US" altLang="zh-CN" dirty="0"/>
              <a:t>,</a:t>
            </a:r>
            <a:r>
              <a:rPr lang="zh-CN" altLang="en-US" dirty="0"/>
              <a:t>具有社会 性、时效性、能动性和再生性</a:t>
            </a:r>
            <a:r>
              <a:rPr lang="en-US" altLang="zh-CN" dirty="0"/>
              <a:t>.</a:t>
            </a:r>
            <a:r>
              <a:rPr lang="zh-CN" altLang="en-US" dirty="0"/>
              <a:t>人力资源的特征启示我们在进行人力资源开发和使用的过 程中</a:t>
            </a:r>
            <a:r>
              <a:rPr lang="en-US" altLang="zh-CN" dirty="0"/>
              <a:t>,</a:t>
            </a:r>
            <a:r>
              <a:rPr lang="zh-CN" altLang="en-US" dirty="0"/>
              <a:t>必须把握人力资源的特征</a:t>
            </a:r>
            <a:r>
              <a:rPr lang="en-US" altLang="zh-CN" dirty="0"/>
              <a:t>,</a:t>
            </a:r>
            <a:r>
              <a:rPr lang="zh-CN" altLang="en-US" dirty="0"/>
              <a:t>采取针对性强的对策</a:t>
            </a:r>
            <a:r>
              <a:rPr lang="en-US" altLang="zh-CN" dirty="0"/>
              <a:t>. </a:t>
            </a:r>
            <a:endParaRPr lang="zh-CN" altLang="en-US" dirty="0"/>
          </a:p>
        </p:txBody>
      </p:sp>
    </p:spTree>
    <p:extLst>
      <p:ext uri="{BB962C8B-B14F-4D97-AF65-F5344CB8AC3E}">
        <p14:creationId xmlns:p14="http://schemas.microsoft.com/office/powerpoint/2010/main" val="2364608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D6ACCFE-290F-4AB6-BAE4-4E2519420824}"/>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人力资源管理的含义 </a:t>
            </a:r>
            <a:endParaRPr lang="en-US" altLang="zh-CN" sz="2800" dirty="0"/>
          </a:p>
          <a:p>
            <a:r>
              <a:rPr lang="en-US" altLang="zh-CN" dirty="0"/>
              <a:t>       </a:t>
            </a:r>
            <a:r>
              <a:rPr lang="zh-CN" altLang="en-US" dirty="0"/>
              <a:t>人力资源管理就是对人力这一资源进行有效开发、合理利用和科学管理</a:t>
            </a:r>
            <a:r>
              <a:rPr lang="en-US" altLang="zh-CN" dirty="0"/>
              <a:t>,</a:t>
            </a:r>
            <a:r>
              <a:rPr lang="zh-CN" altLang="en-US" dirty="0"/>
              <a:t>以实现组织 的目标</a:t>
            </a:r>
            <a:r>
              <a:rPr lang="en-US" altLang="zh-CN" dirty="0"/>
              <a:t>. </a:t>
            </a:r>
          </a:p>
          <a:p>
            <a:r>
              <a:rPr lang="en-US" altLang="zh-CN" dirty="0"/>
              <a:t>      </a:t>
            </a:r>
            <a:r>
              <a:rPr lang="zh-CN" altLang="en-US" dirty="0"/>
              <a:t>人力资源管理与传统上所说的人事管理有重要的区别</a:t>
            </a:r>
            <a:r>
              <a:rPr lang="en-US" altLang="zh-CN" dirty="0"/>
              <a:t>,</a:t>
            </a:r>
            <a:r>
              <a:rPr lang="zh-CN" altLang="en-US" dirty="0"/>
              <a:t>主要体现为以下几点</a:t>
            </a:r>
            <a:r>
              <a:rPr lang="en-US" altLang="zh-CN" dirty="0"/>
              <a:t>.</a:t>
            </a:r>
          </a:p>
          <a:p>
            <a:r>
              <a:rPr lang="en-US" altLang="zh-CN" dirty="0"/>
              <a:t>       ( </a:t>
            </a:r>
            <a:r>
              <a:rPr lang="zh-CN" altLang="en-US" dirty="0"/>
              <a:t>１</a:t>
            </a:r>
            <a:r>
              <a:rPr lang="en-US" altLang="zh-CN" dirty="0"/>
              <a:t>)</a:t>
            </a:r>
            <a:r>
              <a:rPr lang="zh-CN" altLang="en-US" dirty="0"/>
              <a:t>传统人事管理以 “事”为中心</a:t>
            </a:r>
            <a:r>
              <a:rPr lang="en-US" altLang="zh-CN" dirty="0"/>
              <a:t>.</a:t>
            </a:r>
            <a:r>
              <a:rPr lang="zh-CN" altLang="en-US" dirty="0"/>
              <a:t>现代人力资源管理以 “人”为中心</a:t>
            </a:r>
            <a:r>
              <a:rPr lang="en-US" altLang="zh-CN" dirty="0"/>
              <a:t>,</a:t>
            </a:r>
            <a:r>
              <a:rPr lang="zh-CN" altLang="en-US" dirty="0"/>
              <a:t>管理的根本 出发点是 “着眼于人”</a:t>
            </a:r>
            <a:r>
              <a:rPr lang="en-US" altLang="zh-CN" dirty="0"/>
              <a:t>. </a:t>
            </a:r>
          </a:p>
          <a:p>
            <a:r>
              <a:rPr lang="en-US" altLang="zh-CN" dirty="0"/>
              <a:t>       ( </a:t>
            </a:r>
            <a:r>
              <a:rPr lang="zh-CN" altLang="en-US" dirty="0"/>
              <a:t>２</a:t>
            </a:r>
            <a:r>
              <a:rPr lang="en-US" altLang="zh-CN" dirty="0"/>
              <a:t>)</a:t>
            </a:r>
            <a:r>
              <a:rPr lang="zh-CN" altLang="en-US" dirty="0"/>
              <a:t>传统人事管理把人设为一种成本</a:t>
            </a:r>
            <a:r>
              <a:rPr lang="en-US" altLang="zh-CN" dirty="0"/>
              <a:t>,</a:t>
            </a:r>
            <a:r>
              <a:rPr lang="zh-CN" altLang="en-US" dirty="0"/>
              <a:t>将人当作一种 “工具”</a:t>
            </a:r>
            <a:r>
              <a:rPr lang="en-US" altLang="zh-CN" dirty="0"/>
              <a:t>,</a:t>
            </a:r>
            <a:r>
              <a:rPr lang="zh-CN" altLang="en-US" dirty="0"/>
              <a:t>注重的是投入和控制</a:t>
            </a:r>
            <a:r>
              <a:rPr lang="en-US" altLang="zh-CN" dirty="0"/>
              <a:t>.</a:t>
            </a:r>
            <a:r>
              <a:rPr lang="zh-CN" altLang="en-US" dirty="0"/>
              <a:t>而现代人力资源管理把人作为一种 “资源”</a:t>
            </a:r>
            <a:r>
              <a:rPr lang="en-US" altLang="zh-CN" dirty="0"/>
              <a:t>,</a:t>
            </a:r>
            <a:r>
              <a:rPr lang="zh-CN" altLang="en-US" dirty="0"/>
              <a:t>注重产出和开发</a:t>
            </a:r>
            <a:r>
              <a:rPr lang="en-US" altLang="zh-CN" dirty="0"/>
              <a:t>.</a:t>
            </a:r>
          </a:p>
          <a:p>
            <a:r>
              <a:rPr lang="en-US" altLang="zh-CN" dirty="0"/>
              <a:t>       ( </a:t>
            </a:r>
            <a:r>
              <a:rPr lang="zh-CN" altLang="en-US" dirty="0"/>
              <a:t>３</a:t>
            </a:r>
            <a:r>
              <a:rPr lang="en-US" altLang="zh-CN" dirty="0"/>
              <a:t>)</a:t>
            </a:r>
            <a:r>
              <a:rPr lang="zh-CN" altLang="en-US" dirty="0"/>
              <a:t>传统人事管理是某一职能部门单独使用的工具</a:t>
            </a:r>
            <a:r>
              <a:rPr lang="en-US" altLang="zh-CN" dirty="0"/>
              <a:t>,</a:t>
            </a:r>
            <a:r>
              <a:rPr lang="zh-CN" altLang="en-US" dirty="0"/>
              <a:t>似乎与其他职能部门的关系不 大</a:t>
            </a:r>
            <a:r>
              <a:rPr lang="en-US" altLang="zh-CN" dirty="0"/>
              <a:t>,</a:t>
            </a:r>
            <a:r>
              <a:rPr lang="zh-CN" altLang="en-US" dirty="0"/>
              <a:t>现代人力资源管理却与此截然不同</a:t>
            </a:r>
            <a:r>
              <a:rPr lang="en-US" altLang="zh-CN" dirty="0"/>
              <a:t>.</a:t>
            </a:r>
            <a:r>
              <a:rPr lang="zh-CN" altLang="en-US" dirty="0"/>
              <a:t>组织中实施人力资源管理职能的人事部门逐渐成 为决策部门的重要伙伴</a:t>
            </a:r>
            <a:r>
              <a:rPr lang="en-US" altLang="zh-CN" dirty="0"/>
              <a:t>,</a:t>
            </a:r>
            <a:r>
              <a:rPr lang="zh-CN" altLang="en-US" dirty="0"/>
              <a:t>从而提高了人事部门在决策中的地位</a:t>
            </a:r>
            <a:r>
              <a:rPr lang="en-US" altLang="zh-CN" dirty="0"/>
              <a:t>.</a:t>
            </a:r>
            <a:endParaRPr lang="zh-CN" altLang="en-US" dirty="0"/>
          </a:p>
        </p:txBody>
      </p:sp>
    </p:spTree>
    <p:extLst>
      <p:ext uri="{BB962C8B-B14F-4D97-AF65-F5344CB8AC3E}">
        <p14:creationId xmlns:p14="http://schemas.microsoft.com/office/powerpoint/2010/main" val="3828430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C282EC1-AE50-4999-B192-B3573FCC7BC9}"/>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人力资源管理的职能 </a:t>
            </a:r>
            <a:endParaRPr lang="en-US" altLang="zh-CN" sz="2800" dirty="0"/>
          </a:p>
          <a:p>
            <a:r>
              <a:rPr lang="en-US" altLang="zh-CN" b="1" dirty="0"/>
              <a:t>        ( </a:t>
            </a:r>
            <a:r>
              <a:rPr lang="zh-CN" altLang="en-US" b="1" dirty="0"/>
              <a:t>１</a:t>
            </a:r>
            <a:r>
              <a:rPr lang="en-US" altLang="zh-CN" b="1" dirty="0"/>
              <a:t>)</a:t>
            </a:r>
            <a:r>
              <a:rPr lang="zh-CN" altLang="en-US" b="1" dirty="0"/>
              <a:t>人员配置</a:t>
            </a:r>
            <a:r>
              <a:rPr lang="en-US" altLang="zh-CN" b="1" dirty="0"/>
              <a:t>.</a:t>
            </a:r>
            <a:r>
              <a:rPr lang="zh-CN" altLang="en-US" dirty="0"/>
              <a:t>人员配置涉及工作分析、人力资源规划、员工招聘等内容</a:t>
            </a:r>
            <a:r>
              <a:rPr lang="en-US" altLang="zh-CN" dirty="0"/>
              <a:t>.</a:t>
            </a:r>
          </a:p>
          <a:p>
            <a:r>
              <a:rPr lang="en-US" altLang="zh-CN" b="1" dirty="0"/>
              <a:t>        ( </a:t>
            </a:r>
            <a:r>
              <a:rPr lang="zh-CN" altLang="en-US" b="1" dirty="0"/>
              <a:t>２</a:t>
            </a:r>
            <a:r>
              <a:rPr lang="en-US" altLang="zh-CN" b="1" dirty="0"/>
              <a:t>)</a:t>
            </a:r>
            <a:r>
              <a:rPr lang="zh-CN" altLang="en-US" b="1" dirty="0"/>
              <a:t>人力资源开发</a:t>
            </a:r>
            <a:r>
              <a:rPr lang="en-US" altLang="zh-CN" b="1" dirty="0"/>
              <a:t>.</a:t>
            </a:r>
            <a:r>
              <a:rPr lang="zh-CN" altLang="en-US" dirty="0"/>
              <a:t>这是人力资源管理的主要职能之一</a:t>
            </a:r>
            <a:r>
              <a:rPr lang="en-US" altLang="zh-CN" dirty="0"/>
              <a:t>.</a:t>
            </a:r>
            <a:r>
              <a:rPr lang="zh-CN" altLang="en-US" dirty="0"/>
              <a:t>它的主要任务是对组织现有 人力资源进行系统的开发和培训</a:t>
            </a:r>
            <a:r>
              <a:rPr lang="en-US" altLang="zh-CN" dirty="0"/>
              <a:t>,</a:t>
            </a:r>
            <a:r>
              <a:rPr lang="zh-CN" altLang="en-US" dirty="0"/>
              <a:t>以满足组织的需要</a:t>
            </a:r>
            <a:r>
              <a:rPr lang="en-US" altLang="zh-CN" dirty="0"/>
              <a:t>.</a:t>
            </a:r>
          </a:p>
          <a:p>
            <a:r>
              <a:rPr lang="en-US" altLang="zh-CN" dirty="0"/>
              <a:t>        </a:t>
            </a:r>
            <a:r>
              <a:rPr lang="en-US" altLang="zh-CN" b="1" dirty="0"/>
              <a:t>( </a:t>
            </a:r>
            <a:r>
              <a:rPr lang="zh-CN" altLang="en-US" b="1" dirty="0"/>
              <a:t>３</a:t>
            </a:r>
            <a:r>
              <a:rPr lang="en-US" altLang="zh-CN" b="1" dirty="0"/>
              <a:t>)</a:t>
            </a:r>
            <a:r>
              <a:rPr lang="zh-CN" altLang="en-US" b="1" dirty="0"/>
              <a:t>薪酬和福利</a:t>
            </a:r>
            <a:r>
              <a:rPr lang="en-US" altLang="zh-CN" b="1" dirty="0"/>
              <a:t>.</a:t>
            </a:r>
            <a:r>
              <a:rPr lang="zh-CN" altLang="en-US" dirty="0"/>
              <a:t>它的主要任务是要设计和实施针对所有员工的薪酬和福利制度</a:t>
            </a:r>
            <a:r>
              <a:rPr lang="en-US" altLang="zh-CN" dirty="0"/>
              <a:t>.</a:t>
            </a:r>
          </a:p>
          <a:p>
            <a:r>
              <a:rPr lang="en-US" altLang="zh-CN" b="1" dirty="0"/>
              <a:t>        ( </a:t>
            </a:r>
            <a:r>
              <a:rPr lang="zh-CN" altLang="en-US" b="1" dirty="0"/>
              <a:t>４</a:t>
            </a:r>
            <a:r>
              <a:rPr lang="en-US" altLang="zh-CN" b="1" dirty="0"/>
              <a:t>)</a:t>
            </a:r>
            <a:r>
              <a:rPr lang="zh-CN" altLang="en-US" b="1" dirty="0"/>
              <a:t>安全和健康</a:t>
            </a:r>
            <a:r>
              <a:rPr lang="en-US" altLang="zh-CN" b="1" dirty="0"/>
              <a:t>.</a:t>
            </a:r>
            <a:r>
              <a:rPr lang="zh-CN" altLang="en-US" dirty="0"/>
              <a:t>它的任务主要是设计和实施确保员工安全和健康的方案</a:t>
            </a:r>
            <a:r>
              <a:rPr lang="en-US" altLang="zh-CN" dirty="0"/>
              <a:t>.</a:t>
            </a:r>
          </a:p>
          <a:p>
            <a:r>
              <a:rPr lang="en-US" altLang="zh-CN" dirty="0"/>
              <a:t>        </a:t>
            </a:r>
            <a:r>
              <a:rPr lang="en-US" altLang="zh-CN" b="1" dirty="0"/>
              <a:t>( </a:t>
            </a:r>
            <a:r>
              <a:rPr lang="zh-CN" altLang="en-US" b="1" dirty="0"/>
              <a:t>５</a:t>
            </a:r>
            <a:r>
              <a:rPr lang="en-US" altLang="zh-CN" b="1" dirty="0"/>
              <a:t>)</a:t>
            </a:r>
            <a:r>
              <a:rPr lang="zh-CN" altLang="en-US" b="1" dirty="0"/>
              <a:t>劳动关系</a:t>
            </a:r>
            <a:r>
              <a:rPr lang="en-US" altLang="zh-CN" dirty="0"/>
              <a:t>.</a:t>
            </a:r>
            <a:r>
              <a:rPr lang="zh-CN" altLang="en-US" dirty="0"/>
              <a:t>现在劳动关系的不和谐现象比较突出</a:t>
            </a:r>
            <a:r>
              <a:rPr lang="en-US" altLang="zh-CN" dirty="0"/>
              <a:t>.</a:t>
            </a:r>
            <a:r>
              <a:rPr lang="zh-CN" altLang="en-US" dirty="0"/>
              <a:t>建立起和谐的劳动关系已成为我国 人力资源管理的重要问题</a:t>
            </a:r>
            <a:r>
              <a:rPr lang="en-US" altLang="zh-CN" dirty="0"/>
              <a:t>,</a:t>
            </a:r>
            <a:r>
              <a:rPr lang="zh-CN" altLang="en-US" dirty="0"/>
              <a:t>劳动关系的管理必须体现在整个人力资源管理的过程中</a:t>
            </a:r>
            <a:r>
              <a:rPr lang="en-US" altLang="zh-CN" dirty="0"/>
              <a:t>. </a:t>
            </a:r>
            <a:endParaRPr lang="zh-CN" altLang="en-US" dirty="0"/>
          </a:p>
        </p:txBody>
      </p:sp>
    </p:spTree>
    <p:extLst>
      <p:ext uri="{BB962C8B-B14F-4D97-AF65-F5344CB8AC3E}">
        <p14:creationId xmlns:p14="http://schemas.microsoft.com/office/powerpoint/2010/main" val="1784383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CBE9183-0A6E-4473-AD43-FFBF4F20E9CE}"/>
              </a:ext>
            </a:extLst>
          </p:cNvPr>
          <p:cNvSpPr>
            <a:spLocks noGrp="1"/>
          </p:cNvSpPr>
          <p:nvPr>
            <p:ph type="title"/>
          </p:nvPr>
        </p:nvSpPr>
        <p:spPr/>
        <p:txBody>
          <a:bodyPr>
            <a:normAutofit/>
          </a:bodyPr>
          <a:lstStyle/>
          <a:p>
            <a:r>
              <a:rPr lang="zh-CN" altLang="en-US" dirty="0"/>
              <a:t>二、 人力资源规划工作　</a:t>
            </a:r>
          </a:p>
        </p:txBody>
      </p:sp>
      <p:sp>
        <p:nvSpPr>
          <p:cNvPr id="3" name="内容占位符 2">
            <a:extLst>
              <a:ext uri="{FF2B5EF4-FFF2-40B4-BE49-F238E27FC236}">
                <a16:creationId xmlns="" xmlns:a16="http://schemas.microsoft.com/office/drawing/2014/main" id="{4A58C3DC-B403-442A-B475-043CD95EB738}"/>
              </a:ext>
            </a:extLst>
          </p:cNvPr>
          <p:cNvSpPr>
            <a:spLocks noGrp="1"/>
          </p:cNvSpPr>
          <p:nvPr>
            <p:ph idx="1"/>
          </p:nvPr>
        </p:nvSpPr>
        <p:spPr>
          <a:xfrm>
            <a:off x="1324432" y="1700210"/>
            <a:ext cx="10091288" cy="4981943"/>
          </a:xfrm>
        </p:spPr>
        <p:txBody>
          <a:bodyPr>
            <a:normAutofit/>
          </a:bodyPr>
          <a:lstStyle/>
          <a:p>
            <a:r>
              <a:rPr lang="en-US" altLang="zh-CN" sz="2400" b="1" dirty="0"/>
              <a:t>(</a:t>
            </a:r>
            <a:r>
              <a:rPr lang="zh-CN" altLang="en-US" sz="2400" b="1" dirty="0"/>
              <a:t>一</a:t>
            </a:r>
            <a:r>
              <a:rPr lang="en-US" altLang="zh-CN" sz="2400" b="1" dirty="0"/>
              <a:t>)</a:t>
            </a:r>
            <a:r>
              <a:rPr lang="zh-CN" altLang="en-US" sz="2400" b="1" dirty="0"/>
              <a:t>人力资源规划的含义 </a:t>
            </a:r>
            <a:endParaRPr lang="en-US" altLang="zh-CN" sz="2400" b="1" dirty="0"/>
          </a:p>
          <a:p>
            <a:r>
              <a:rPr lang="zh-CN" altLang="en-US" sz="2000" dirty="0"/>
              <a:t>       人力资源规划又称人力资源计划</a:t>
            </a:r>
            <a:r>
              <a:rPr lang="en-US" altLang="zh-CN" sz="2000" dirty="0"/>
              <a:t>,</a:t>
            </a:r>
            <a:r>
              <a:rPr lang="zh-CN" altLang="en-US" sz="2000" dirty="0"/>
              <a:t>是指根据组织的发展战略、目标及组织内外环境的 变化</a:t>
            </a:r>
            <a:r>
              <a:rPr lang="en-US" altLang="zh-CN" sz="2000" dirty="0"/>
              <a:t>,</a:t>
            </a:r>
            <a:r>
              <a:rPr lang="zh-CN" altLang="en-US" sz="2000" dirty="0"/>
              <a:t>运用科学的方法对组织中人力资源的需求和供给进行预测</a:t>
            </a:r>
            <a:r>
              <a:rPr lang="en-US" altLang="zh-CN" sz="2000" dirty="0"/>
              <a:t>,</a:t>
            </a:r>
            <a:r>
              <a:rPr lang="zh-CN" altLang="en-US" sz="2000" dirty="0"/>
              <a:t>制定相应的政策和措 施</a:t>
            </a:r>
            <a:r>
              <a:rPr lang="en-US" altLang="zh-CN" sz="2000" dirty="0"/>
              <a:t>,</a:t>
            </a:r>
            <a:r>
              <a:rPr lang="zh-CN" altLang="en-US" sz="2000" dirty="0"/>
              <a:t>从而使组织人力资源供给和需求达到平衡</a:t>
            </a:r>
            <a:r>
              <a:rPr lang="en-US" altLang="zh-CN" sz="2000" dirty="0"/>
              <a:t>,</a:t>
            </a:r>
            <a:r>
              <a:rPr lang="zh-CN" altLang="en-US" sz="2000" dirty="0"/>
              <a:t>实现人力资源合理配置</a:t>
            </a:r>
            <a:r>
              <a:rPr lang="en-US" altLang="zh-CN" sz="2000" dirty="0"/>
              <a:t>,</a:t>
            </a:r>
            <a:r>
              <a:rPr lang="zh-CN" altLang="en-US" sz="2000" dirty="0"/>
              <a:t>有效激励员工的 过程</a:t>
            </a:r>
            <a:r>
              <a:rPr lang="en-US" altLang="zh-CN" sz="2000" dirty="0"/>
              <a:t>.    </a:t>
            </a:r>
          </a:p>
          <a:p>
            <a:r>
              <a:rPr lang="en-US" altLang="zh-CN" dirty="0"/>
              <a:t>       </a:t>
            </a:r>
            <a:r>
              <a:rPr lang="zh-CN" altLang="en-US" sz="2000" dirty="0"/>
              <a:t>人力资源规划是组织计划的重要组成部分</a:t>
            </a:r>
            <a:r>
              <a:rPr lang="en-US" altLang="zh-CN" sz="2000" dirty="0"/>
              <a:t>,</a:t>
            </a:r>
            <a:r>
              <a:rPr lang="zh-CN" altLang="en-US" sz="2000" dirty="0"/>
              <a:t>在整个人力资源管理活动中占有重要地 位</a:t>
            </a:r>
            <a:r>
              <a:rPr lang="en-US" altLang="zh-CN" sz="2000" dirty="0"/>
              <a:t>,</a:t>
            </a:r>
            <a:r>
              <a:rPr lang="zh-CN" altLang="en-US" sz="2000" dirty="0"/>
              <a:t>是各项具体人力资源活动的起点和依据</a:t>
            </a:r>
            <a:r>
              <a:rPr lang="en-US" altLang="zh-CN" sz="2000" dirty="0"/>
              <a:t>,</a:t>
            </a:r>
            <a:r>
              <a:rPr lang="zh-CN" altLang="en-US" sz="2000" dirty="0"/>
              <a:t>它直接影响着组织整体人力资源管理的效 率</a:t>
            </a:r>
            <a:r>
              <a:rPr lang="en-US" altLang="zh-CN" sz="2000" dirty="0"/>
              <a:t>.</a:t>
            </a:r>
          </a:p>
          <a:p>
            <a:r>
              <a:rPr lang="zh-CN" altLang="en-US" sz="2000" dirty="0"/>
              <a:t>人力资源规划的概念包括以下四层含义</a:t>
            </a:r>
            <a:r>
              <a:rPr lang="en-US" altLang="zh-CN" sz="2000" dirty="0"/>
              <a:t>.</a:t>
            </a:r>
          </a:p>
          <a:p>
            <a:r>
              <a:rPr lang="en-US" altLang="zh-CN" sz="2000" dirty="0"/>
              <a:t>.</a:t>
            </a:r>
            <a:r>
              <a:rPr lang="zh-CN" altLang="en-US" sz="2000" dirty="0"/>
              <a:t>      </a:t>
            </a:r>
            <a:r>
              <a:rPr lang="en-US" altLang="zh-CN" sz="2000" dirty="0"/>
              <a:t>( </a:t>
            </a:r>
            <a:r>
              <a:rPr lang="zh-CN" altLang="en-US" sz="2000" dirty="0"/>
              <a:t>１</a:t>
            </a:r>
            <a:r>
              <a:rPr lang="en-US" altLang="zh-CN" sz="2000" dirty="0"/>
              <a:t>)</a:t>
            </a:r>
            <a:r>
              <a:rPr lang="zh-CN" altLang="en-US" sz="2000" dirty="0"/>
              <a:t>组织的发展战略是人力资源规划的基础</a:t>
            </a:r>
            <a:endParaRPr lang="en-US" altLang="zh-CN" sz="2000" dirty="0"/>
          </a:p>
          <a:p>
            <a:r>
              <a:rPr lang="en-US" altLang="zh-CN" sz="2000" dirty="0"/>
              <a:t>       ( </a:t>
            </a:r>
            <a:r>
              <a:rPr lang="zh-CN" altLang="en-US" sz="2000" dirty="0"/>
              <a:t>２</a:t>
            </a:r>
            <a:r>
              <a:rPr lang="en-US" altLang="zh-CN" sz="2000" dirty="0"/>
              <a:t>)</a:t>
            </a:r>
            <a:r>
              <a:rPr lang="zh-CN" altLang="en-US" sz="2000" dirty="0"/>
              <a:t>人力资源规划要适应组织内外部环境的变化</a:t>
            </a:r>
            <a:endParaRPr lang="en-US" altLang="zh-CN" sz="2000" dirty="0"/>
          </a:p>
          <a:p>
            <a:r>
              <a:rPr lang="en-US" altLang="zh-CN" sz="2000" dirty="0"/>
              <a:t>       ( </a:t>
            </a:r>
            <a:r>
              <a:rPr lang="zh-CN" altLang="en-US" sz="2000" dirty="0"/>
              <a:t>３</a:t>
            </a:r>
            <a:r>
              <a:rPr lang="en-US" altLang="zh-CN" sz="2000" dirty="0"/>
              <a:t>)</a:t>
            </a:r>
            <a:r>
              <a:rPr lang="zh-CN" altLang="en-US" sz="2000" dirty="0"/>
              <a:t>制定必要的人力资源政策和措施是人力资源规划的主要工作</a:t>
            </a:r>
            <a:r>
              <a:rPr lang="en-US" altLang="zh-CN" sz="2000" dirty="0"/>
              <a:t>.</a:t>
            </a:r>
          </a:p>
          <a:p>
            <a:r>
              <a:rPr lang="en-US" altLang="zh-CN" dirty="0"/>
              <a:t>       ( </a:t>
            </a:r>
            <a:r>
              <a:rPr lang="zh-CN" altLang="en-US" dirty="0"/>
              <a:t>４</a:t>
            </a:r>
            <a:r>
              <a:rPr lang="en-US" altLang="zh-CN" dirty="0"/>
              <a:t>)</a:t>
            </a:r>
            <a:r>
              <a:rPr lang="zh-CN" altLang="en-US" dirty="0"/>
              <a:t>人力资源规划的目的是使组织人力资源供需平衡</a:t>
            </a:r>
            <a:r>
              <a:rPr lang="en-US" altLang="zh-CN" dirty="0"/>
              <a:t>,</a:t>
            </a:r>
            <a:r>
              <a:rPr lang="zh-CN" altLang="en-US" dirty="0"/>
              <a:t>保证组织长期持续发展</a:t>
            </a:r>
            <a:r>
              <a:rPr lang="en-US" altLang="zh-CN" dirty="0"/>
              <a:t>.</a:t>
            </a:r>
            <a:endParaRPr lang="zh-CN" altLang="en-US" sz="2000" dirty="0"/>
          </a:p>
        </p:txBody>
      </p:sp>
    </p:spTree>
    <p:extLst>
      <p:ext uri="{BB962C8B-B14F-4D97-AF65-F5344CB8AC3E}">
        <p14:creationId xmlns:p14="http://schemas.microsoft.com/office/powerpoint/2010/main" val="486806038"/>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4034</TotalTime>
  <Words>2685</Words>
  <Application>Microsoft Office PowerPoint</Application>
  <PresentationFormat>自定义</PresentationFormat>
  <Paragraphs>177</Paragraphs>
  <Slides>29</Slides>
  <Notes>0</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A000120140530A99PPBG</vt:lpstr>
      <vt:lpstr>管 理 学 基 础</vt:lpstr>
      <vt:lpstr>PowerPoint 演示文稿</vt:lpstr>
      <vt:lpstr>第五章 人力资源管理</vt:lpstr>
      <vt:lpstr>PowerPoint 演示文稿</vt:lpstr>
      <vt:lpstr>第一节　人力资源规划与招聘工作</vt:lpstr>
      <vt:lpstr>PowerPoint 演示文稿</vt:lpstr>
      <vt:lpstr>PowerPoint 演示文稿</vt:lpstr>
      <vt:lpstr>PowerPoint 演示文稿</vt:lpstr>
      <vt:lpstr>二、 人力资源规划工作　</vt:lpstr>
      <vt:lpstr>PowerPoint 演示文稿</vt:lpstr>
      <vt:lpstr>PowerPoint 演示文稿</vt:lpstr>
      <vt:lpstr>PowerPoint 演示文稿</vt:lpstr>
      <vt:lpstr>三、 员工的招聘工作 </vt:lpstr>
      <vt:lpstr>PowerPoint 演示文稿</vt:lpstr>
      <vt:lpstr>PowerPoint 演示文稿</vt:lpstr>
      <vt:lpstr>PowerPoint 演示文稿</vt:lpstr>
      <vt:lpstr>PowerPoint 演示文稿</vt:lpstr>
      <vt:lpstr>第二节　员工的培训与绩效评估工作　 </vt:lpstr>
      <vt:lpstr>PowerPoint 演示文稿</vt:lpstr>
      <vt:lpstr>二、 员工的绩效评估工作</vt:lpstr>
      <vt:lpstr>PowerPoint 演示文稿</vt:lpstr>
      <vt:lpstr>PowerPoint 演示文稿</vt:lpstr>
      <vt:lpstr>第三节　员工职业生涯的发展规划</vt:lpstr>
      <vt:lpstr>PowerPoint 演示文稿</vt:lpstr>
      <vt:lpstr>二、 职业生涯发展的意义　 </vt:lpstr>
      <vt:lpstr>三、 职业生涯发展的阶段及其特点　 </vt:lpstr>
      <vt:lpstr>PowerPoint 演示文稿</vt:lpstr>
      <vt:lpstr>四、 有效管理职业生涯的方法</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237</cp:revision>
  <dcterms:created xsi:type="dcterms:W3CDTF">2017-09-01T22:39:19Z</dcterms:created>
  <dcterms:modified xsi:type="dcterms:W3CDTF">2017-09-26T07:12:51Z</dcterms:modified>
</cp:coreProperties>
</file>