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5" r:id="rId18"/>
    <p:sldId id="326" r:id="rId19"/>
    <p:sldId id="328" r:id="rId20"/>
    <p:sldId id="307" r:id="rId21"/>
    <p:sldId id="329" r:id="rId22"/>
    <p:sldId id="330" r:id="rId23"/>
    <p:sldId id="299" r:id="rId24"/>
    <p:sldId id="292" r:id="rId25"/>
    <p:sldId id="331" r:id="rId26"/>
    <p:sldId id="281" r:id="rId27"/>
    <p:sldId id="422" r:id="rId28"/>
    <p:sldId id="423" r:id="rId29"/>
    <p:sldId id="424" r:id="rId30"/>
    <p:sldId id="425" r:id="rId31"/>
    <p:sldId id="426" r:id="rId32"/>
    <p:sldId id="427" r:id="rId33"/>
    <p:sldId id="429" r:id="rId34"/>
    <p:sldId id="430" r:id="rId35"/>
    <p:sldId id="421" r:id="rId36"/>
    <p:sldId id="431" r:id="rId37"/>
    <p:sldId id="432" r:id="rId38"/>
    <p:sldId id="434" r:id="rId39"/>
    <p:sldId id="435" r:id="rId40"/>
    <p:sldId id="436" r:id="rId41"/>
    <p:sldId id="437" r:id="rId42"/>
    <p:sldId id="438" r:id="rId43"/>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9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 xmlns:a16="http://schemas.microsoft.com/office/drawing/2014/main"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 xmlns:p15="http://schemas.microsoft.com/office/powerpoint/2012/main">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 xmlns:a16="http://schemas.microsoft.com/office/drawing/2014/main"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 xmlns:a16="http://schemas.microsoft.com/office/drawing/2014/main"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 xmlns:a16="http://schemas.microsoft.com/office/drawing/2014/main"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 xmlns:a16="http://schemas.microsoft.com/office/drawing/2014/main"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1D84916-F163-4F44-84BC-8C5CEA0E7400}"/>
              </a:ext>
            </a:extLst>
          </p:cNvPr>
          <p:cNvSpPr>
            <a:spLocks noGrp="1"/>
          </p:cNvSpPr>
          <p:nvPr>
            <p:ph idx="1"/>
          </p:nvPr>
        </p:nvSpPr>
        <p:spPr/>
        <p:txBody>
          <a:bodyPr/>
          <a:lstStyle/>
          <a:p>
            <a:r>
              <a:rPr lang="en-US" altLang="zh-CN" sz="2400" b="1" dirty="0"/>
              <a:t>(</a:t>
            </a:r>
            <a:r>
              <a:rPr lang="zh-CN" altLang="en-US" sz="2400" b="1" dirty="0"/>
              <a:t>六</a:t>
            </a:r>
            <a:r>
              <a:rPr lang="en-US" altLang="zh-CN" sz="2400" b="1" dirty="0"/>
              <a:t>)</a:t>
            </a:r>
            <a:r>
              <a:rPr lang="zh-CN" altLang="en-US" sz="2400" b="1" dirty="0"/>
              <a:t>渐进决策模式 </a:t>
            </a:r>
            <a:endParaRPr lang="en-US" altLang="zh-CN" sz="2400" b="1" dirty="0"/>
          </a:p>
          <a:p>
            <a:r>
              <a:rPr lang="en-US" altLang="zh-CN" dirty="0"/>
              <a:t>         </a:t>
            </a:r>
            <a:r>
              <a:rPr lang="zh-CN" altLang="en-US" dirty="0"/>
              <a:t>该模式是由美国著名经济学家、政策学家林德布洛姆 </a:t>
            </a:r>
            <a:r>
              <a:rPr lang="en-US" altLang="zh-CN" dirty="0"/>
              <a:t>( L </a:t>
            </a:r>
            <a:r>
              <a:rPr lang="en-US" altLang="zh-CN" dirty="0" err="1"/>
              <a:t>i</a:t>
            </a:r>
            <a:r>
              <a:rPr lang="en-US" altLang="zh-CN" dirty="0"/>
              <a:t> </a:t>
            </a:r>
            <a:r>
              <a:rPr lang="en-US" altLang="zh-CN" dirty="0" err="1"/>
              <a:t>ndb</a:t>
            </a:r>
            <a:r>
              <a:rPr lang="en-US" altLang="zh-CN" dirty="0"/>
              <a:t> l om)</a:t>
            </a:r>
            <a:r>
              <a:rPr lang="zh-CN" altLang="en-US" dirty="0"/>
              <a:t>提出的</a:t>
            </a:r>
            <a:r>
              <a:rPr lang="en-US" altLang="zh-CN" dirty="0"/>
              <a:t>.</a:t>
            </a:r>
            <a:r>
              <a:rPr lang="zh-CN" altLang="en-US" dirty="0"/>
              <a:t>林德布洛姆认为</a:t>
            </a:r>
            <a:r>
              <a:rPr lang="en-US" altLang="zh-CN" dirty="0"/>
              <a:t>,</a:t>
            </a:r>
            <a:r>
              <a:rPr lang="zh-CN" altLang="en-US" dirty="0"/>
              <a:t>决策的制定既是一个科学的过程</a:t>
            </a:r>
            <a:r>
              <a:rPr lang="en-US" altLang="zh-CN" dirty="0"/>
              <a:t>,</a:t>
            </a:r>
            <a:r>
              <a:rPr lang="zh-CN" altLang="en-US" dirty="0"/>
              <a:t>又是一个社会互动过程</a:t>
            </a:r>
            <a:r>
              <a:rPr lang="en-US" altLang="zh-CN" dirty="0"/>
              <a:t>.</a:t>
            </a:r>
            <a:r>
              <a:rPr lang="zh-CN" altLang="en-US" dirty="0"/>
              <a:t>由于多重主体的参与 和制衡</a:t>
            </a:r>
            <a:r>
              <a:rPr lang="en-US" altLang="zh-CN" dirty="0"/>
              <a:t>,</a:t>
            </a:r>
            <a:r>
              <a:rPr lang="zh-CN" altLang="en-US" dirty="0"/>
              <a:t>管理决策实际上只是根据过去的经验</a:t>
            </a:r>
            <a:r>
              <a:rPr lang="en-US" altLang="zh-CN" dirty="0"/>
              <a:t>,</a:t>
            </a:r>
            <a:r>
              <a:rPr lang="zh-CN" altLang="en-US" dirty="0"/>
              <a:t>经由对现行决策做出局部的、边际性的调适而达到共同一致的新决策</a:t>
            </a:r>
            <a:r>
              <a:rPr lang="en-US" altLang="zh-CN" dirty="0"/>
              <a:t>.</a:t>
            </a:r>
            <a:r>
              <a:rPr lang="zh-CN" altLang="en-US" dirty="0"/>
              <a:t>这个新决策</a:t>
            </a:r>
            <a:r>
              <a:rPr lang="en-US" altLang="zh-CN" dirty="0"/>
              <a:t>,</a:t>
            </a:r>
            <a:r>
              <a:rPr lang="zh-CN" altLang="en-US" dirty="0"/>
              <a:t>只不过是过去政治体系活动的继续</a:t>
            </a:r>
            <a:r>
              <a:rPr lang="en-US" altLang="zh-CN" dirty="0"/>
              <a:t>,</a:t>
            </a:r>
            <a:r>
              <a:rPr lang="zh-CN" altLang="en-US" dirty="0"/>
              <a:t>是决策在一定范围内的修正</a:t>
            </a:r>
            <a:r>
              <a:rPr lang="en-US" altLang="zh-CN" dirty="0"/>
              <a:t>. </a:t>
            </a:r>
            <a:endParaRPr lang="zh-CN" altLang="en-US" dirty="0"/>
          </a:p>
        </p:txBody>
      </p:sp>
    </p:spTree>
    <p:extLst>
      <p:ext uri="{BB962C8B-B14F-4D97-AF65-F5344CB8AC3E}">
        <p14:creationId xmlns:p14="http://schemas.microsoft.com/office/powerpoint/2010/main" val="665180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D3A7916-1DF7-49FD-9321-996F2A12A4EF}"/>
              </a:ext>
            </a:extLst>
          </p:cNvPr>
          <p:cNvSpPr>
            <a:spLocks noGrp="1"/>
          </p:cNvSpPr>
          <p:nvPr>
            <p:ph type="title"/>
          </p:nvPr>
        </p:nvSpPr>
        <p:spPr/>
        <p:txBody>
          <a:bodyPr/>
          <a:lstStyle/>
          <a:p>
            <a:r>
              <a:rPr lang="zh-CN" altLang="en-US" dirty="0"/>
              <a:t>三、 决策的过程</a:t>
            </a:r>
          </a:p>
        </p:txBody>
      </p:sp>
      <p:sp>
        <p:nvSpPr>
          <p:cNvPr id="3" name="内容占位符 2">
            <a:extLst>
              <a:ext uri="{FF2B5EF4-FFF2-40B4-BE49-F238E27FC236}">
                <a16:creationId xmlns="" xmlns:a16="http://schemas.microsoft.com/office/drawing/2014/main" id="{98E52FF2-01C0-48BD-9BBD-88E5BA3D0BEF}"/>
              </a:ext>
            </a:extLst>
          </p:cNvPr>
          <p:cNvSpPr>
            <a:spLocks noGrp="1"/>
          </p:cNvSpPr>
          <p:nvPr>
            <p:ph idx="1"/>
          </p:nvPr>
        </p:nvSpPr>
        <p:spPr/>
        <p:txBody>
          <a:bodyPr>
            <a:normAutofit/>
          </a:bodyPr>
          <a:lstStyle/>
          <a:p>
            <a:r>
              <a:rPr lang="en-US" altLang="zh-CN" sz="2800" b="1" dirty="0"/>
              <a:t>(</a:t>
            </a:r>
            <a:r>
              <a:rPr lang="zh-CN" altLang="en-US" sz="2800" b="1" dirty="0"/>
              <a:t>一</a:t>
            </a:r>
            <a:r>
              <a:rPr lang="en-US" altLang="zh-CN" sz="2800" b="1" dirty="0"/>
              <a:t>)</a:t>
            </a:r>
            <a:r>
              <a:rPr lang="zh-CN" altLang="en-US" sz="2800" b="1" dirty="0"/>
              <a:t>明确组织决策目标</a:t>
            </a:r>
            <a:endParaRPr lang="en-US" altLang="zh-CN" sz="2800" b="1" dirty="0"/>
          </a:p>
          <a:p>
            <a:r>
              <a:rPr lang="en-US" altLang="zh-CN" sz="2400" b="1" dirty="0"/>
              <a:t>      </a:t>
            </a:r>
            <a:r>
              <a:rPr lang="en-US" altLang="zh-CN" b="1" dirty="0"/>
              <a:t>( </a:t>
            </a:r>
            <a:r>
              <a:rPr lang="zh-CN" altLang="en-US" b="1" dirty="0"/>
              <a:t>１</a:t>
            </a:r>
            <a:r>
              <a:rPr lang="en-US" altLang="zh-CN" b="1" dirty="0"/>
              <a:t>)</a:t>
            </a:r>
            <a:r>
              <a:rPr lang="zh-CN" altLang="en-US" b="1" dirty="0"/>
              <a:t>要确定衡量目标实现程度的具体标准</a:t>
            </a:r>
            <a:r>
              <a:rPr lang="en-US" altLang="zh-CN" b="1" dirty="0"/>
              <a:t>.</a:t>
            </a:r>
          </a:p>
          <a:p>
            <a:r>
              <a:rPr lang="zh-CN" altLang="en-US" b="1" dirty="0"/>
              <a:t>      （２</a:t>
            </a:r>
            <a:r>
              <a:rPr lang="en-US" altLang="zh-CN" b="1" dirty="0"/>
              <a:t>)</a:t>
            </a:r>
            <a:r>
              <a:rPr lang="zh-CN" altLang="en-US" b="1" dirty="0"/>
              <a:t>区分目标的重要程度和主次顺序</a:t>
            </a:r>
            <a:r>
              <a:rPr lang="en-US" altLang="zh-CN" b="1" dirty="0"/>
              <a:t>.</a:t>
            </a:r>
          </a:p>
          <a:p>
            <a:r>
              <a:rPr lang="en-US" altLang="zh-CN" b="1" dirty="0"/>
              <a:t>       ( </a:t>
            </a:r>
            <a:r>
              <a:rPr lang="zh-CN" altLang="en-US" b="1" dirty="0"/>
              <a:t>３</a:t>
            </a:r>
            <a:r>
              <a:rPr lang="en-US" altLang="zh-CN" b="1" dirty="0"/>
              <a:t>)</a:t>
            </a:r>
            <a:r>
              <a:rPr lang="zh-CN" altLang="en-US" b="1" dirty="0"/>
              <a:t>确定决策目标</a:t>
            </a:r>
            <a:r>
              <a:rPr lang="en-US" altLang="zh-CN" b="1" dirty="0"/>
              <a:t>,</a:t>
            </a:r>
            <a:r>
              <a:rPr lang="zh-CN" altLang="en-US" b="1" dirty="0"/>
              <a:t>做到需要和可能的统一</a:t>
            </a:r>
            <a:endParaRPr lang="en-US" altLang="zh-CN" b="1" dirty="0"/>
          </a:p>
          <a:p>
            <a:r>
              <a:rPr lang="zh-CN" altLang="en-US" dirty="0"/>
              <a:t>        在确定决策目标时</a:t>
            </a:r>
            <a:r>
              <a:rPr lang="en-US" altLang="zh-CN" dirty="0"/>
              <a:t>,</a:t>
            </a:r>
            <a:r>
              <a:rPr lang="zh-CN" altLang="en-US" dirty="0"/>
              <a:t>要注意以下问题</a:t>
            </a:r>
            <a:r>
              <a:rPr lang="en-US" altLang="zh-CN" dirty="0"/>
              <a:t>:</a:t>
            </a:r>
          </a:p>
          <a:p>
            <a:r>
              <a:rPr lang="en-US" altLang="zh-CN" dirty="0"/>
              <a:t>	</a:t>
            </a:r>
            <a:r>
              <a:rPr lang="zh-CN" altLang="en-US" dirty="0"/>
              <a:t>第一</a:t>
            </a:r>
            <a:r>
              <a:rPr lang="en-US" altLang="zh-CN" dirty="0"/>
              <a:t>,</a:t>
            </a:r>
            <a:r>
              <a:rPr lang="zh-CN" altLang="en-US" dirty="0"/>
              <a:t>决策目标要明确具体</a:t>
            </a:r>
            <a:r>
              <a:rPr lang="en-US" altLang="zh-CN" dirty="0"/>
              <a:t>.</a:t>
            </a:r>
          </a:p>
          <a:p>
            <a:r>
              <a:rPr lang="en-US" altLang="zh-CN" dirty="0"/>
              <a:t>	</a:t>
            </a:r>
            <a:r>
              <a:rPr lang="zh-CN" altLang="en-US" dirty="0"/>
              <a:t>第二</a:t>
            </a:r>
            <a:r>
              <a:rPr lang="en-US" altLang="zh-CN" dirty="0"/>
              <a:t>,</a:t>
            </a:r>
            <a:r>
              <a:rPr lang="zh-CN" altLang="en-US" dirty="0"/>
              <a:t>目标要切合实际</a:t>
            </a:r>
            <a:r>
              <a:rPr lang="en-US" altLang="zh-CN" dirty="0"/>
              <a:t>.</a:t>
            </a:r>
          </a:p>
          <a:p>
            <a:r>
              <a:rPr lang="en-US" altLang="zh-CN" dirty="0"/>
              <a:t>	</a:t>
            </a:r>
            <a:r>
              <a:rPr lang="zh-CN" altLang="en-US" dirty="0"/>
              <a:t>第三</a:t>
            </a:r>
            <a:r>
              <a:rPr lang="en-US" altLang="zh-CN" dirty="0"/>
              <a:t>,</a:t>
            </a:r>
            <a:r>
              <a:rPr lang="zh-CN" altLang="en-US" dirty="0"/>
              <a:t>多目标应有主次之分</a:t>
            </a:r>
            <a:r>
              <a:rPr lang="en-US" altLang="zh-CN" dirty="0"/>
              <a:t>.</a:t>
            </a:r>
            <a:endParaRPr lang="zh-CN" altLang="en-US" dirty="0"/>
          </a:p>
        </p:txBody>
      </p:sp>
    </p:spTree>
    <p:extLst>
      <p:ext uri="{BB962C8B-B14F-4D97-AF65-F5344CB8AC3E}">
        <p14:creationId xmlns:p14="http://schemas.microsoft.com/office/powerpoint/2010/main" val="3009293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4416A6F-A017-4D1F-8196-5F4042D5881C}"/>
              </a:ext>
            </a:extLst>
          </p:cNvPr>
          <p:cNvSpPr>
            <a:spLocks noGrp="1"/>
          </p:cNvSpPr>
          <p:nvPr>
            <p:ph idx="1"/>
          </p:nvPr>
        </p:nvSpPr>
        <p:spPr>
          <a:xfrm>
            <a:off x="1324432" y="618864"/>
            <a:ext cx="10034138" cy="5974441"/>
          </a:xfrm>
        </p:spPr>
        <p:txBody>
          <a:bodyPr>
            <a:normAutofit lnSpcReduction="10000"/>
          </a:bodyPr>
          <a:lstStyle/>
          <a:p>
            <a:r>
              <a:rPr lang="en-US" altLang="zh-CN" sz="2800" b="1" dirty="0"/>
              <a:t>(</a:t>
            </a:r>
            <a:r>
              <a:rPr lang="zh-CN" altLang="en-US" sz="2800" b="1" dirty="0"/>
              <a:t>二</a:t>
            </a:r>
            <a:r>
              <a:rPr lang="en-US" altLang="zh-CN" sz="2800" b="1" dirty="0"/>
              <a:t>)</a:t>
            </a:r>
            <a:r>
              <a:rPr lang="zh-CN" altLang="en-US" sz="2800" b="1" dirty="0"/>
              <a:t>拟订备选方案 </a:t>
            </a:r>
            <a:endParaRPr lang="en-US" altLang="zh-CN" sz="2800" b="1" dirty="0"/>
          </a:p>
          <a:p>
            <a:r>
              <a:rPr lang="zh-CN" altLang="en-US" dirty="0"/>
              <a:t>备选方案产生的过程大致可分为以下步骤</a:t>
            </a:r>
            <a:r>
              <a:rPr lang="en-US" altLang="zh-CN" dirty="0"/>
              <a:t>:</a:t>
            </a:r>
          </a:p>
          <a:p>
            <a:r>
              <a:rPr lang="en-US" altLang="zh-CN" dirty="0"/>
              <a:t>       </a:t>
            </a:r>
            <a:r>
              <a:rPr lang="zh-CN" altLang="en-US" b="1" dirty="0"/>
              <a:t>首先</a:t>
            </a:r>
            <a:r>
              <a:rPr lang="en-US" altLang="zh-CN" dirty="0"/>
              <a:t>,</a:t>
            </a:r>
            <a:r>
              <a:rPr lang="zh-CN" altLang="en-US" dirty="0"/>
              <a:t>在研究环境和发现不平衡的基础上</a:t>
            </a:r>
            <a:r>
              <a:rPr lang="en-US" altLang="zh-CN" dirty="0"/>
              <a:t>,</a:t>
            </a:r>
            <a:r>
              <a:rPr lang="zh-CN" altLang="en-US" dirty="0"/>
              <a:t>根据组织的宗旨、使命、任务和消除不平衡的目标</a:t>
            </a:r>
            <a:r>
              <a:rPr lang="en-US" altLang="zh-CN" dirty="0"/>
              <a:t>,</a:t>
            </a:r>
            <a:r>
              <a:rPr lang="zh-CN" altLang="en-US" dirty="0"/>
              <a:t>提出改变的初步设想</a:t>
            </a:r>
            <a:r>
              <a:rPr lang="en-US" altLang="zh-CN" dirty="0"/>
              <a:t>;</a:t>
            </a:r>
          </a:p>
          <a:p>
            <a:r>
              <a:rPr lang="en-US" altLang="zh-CN" dirty="0"/>
              <a:t>       </a:t>
            </a:r>
            <a:r>
              <a:rPr lang="zh-CN" altLang="en-US" b="1" dirty="0"/>
              <a:t>其次</a:t>
            </a:r>
            <a:r>
              <a:rPr lang="en-US" altLang="zh-CN" dirty="0"/>
              <a:t>,</a:t>
            </a:r>
            <a:r>
              <a:rPr lang="zh-CN" altLang="en-US" dirty="0"/>
              <a:t>对 提出的各种改进设想加以集中、整理和归类</a:t>
            </a:r>
            <a:r>
              <a:rPr lang="en-US" altLang="zh-CN" dirty="0"/>
              <a:t>,</a:t>
            </a:r>
            <a:r>
              <a:rPr lang="zh-CN" altLang="en-US" dirty="0"/>
              <a:t>形成内容比较具体的若干个可以考虑的初步方案</a:t>
            </a:r>
            <a:r>
              <a:rPr lang="en-US" altLang="zh-CN" dirty="0"/>
              <a:t>;</a:t>
            </a:r>
          </a:p>
          <a:p>
            <a:r>
              <a:rPr lang="en-US" altLang="zh-CN" dirty="0"/>
              <a:t>       </a:t>
            </a:r>
            <a:r>
              <a:rPr lang="zh-CN" altLang="en-US" b="1" dirty="0"/>
              <a:t>最后</a:t>
            </a:r>
            <a:r>
              <a:rPr lang="en-US" altLang="zh-CN" dirty="0"/>
              <a:t>,</a:t>
            </a:r>
            <a:r>
              <a:rPr lang="zh-CN" altLang="en-US" dirty="0"/>
              <a:t>在对这些初步方案进行筛选、修改和补充以后</a:t>
            </a:r>
            <a:r>
              <a:rPr lang="en-US" altLang="zh-CN" dirty="0"/>
              <a:t>,</a:t>
            </a:r>
            <a:r>
              <a:rPr lang="zh-CN" altLang="en-US" dirty="0"/>
              <a:t>对留下的可行方案作进一步完善处理</a:t>
            </a:r>
            <a:r>
              <a:rPr lang="en-US" altLang="zh-CN" dirty="0"/>
              <a:t>,</a:t>
            </a:r>
            <a:r>
              <a:rPr lang="zh-CN" altLang="en-US" dirty="0"/>
              <a:t>并预计其执行的各种结果</a:t>
            </a:r>
            <a:r>
              <a:rPr lang="en-US" altLang="zh-CN" dirty="0"/>
              <a:t>,</a:t>
            </a:r>
            <a:r>
              <a:rPr lang="zh-CN" altLang="en-US" dirty="0"/>
              <a:t>如此便形成了有一定数量的可替代的决策方案</a:t>
            </a:r>
            <a:r>
              <a:rPr lang="en-US" altLang="zh-CN" dirty="0"/>
              <a:t>.</a:t>
            </a:r>
            <a:r>
              <a:rPr lang="zh-CN" altLang="en-US" dirty="0"/>
              <a:t>可供选择的替代方案数量越多</a:t>
            </a:r>
            <a:r>
              <a:rPr lang="en-US" altLang="zh-CN" dirty="0"/>
              <a:t>,</a:t>
            </a:r>
            <a:r>
              <a:rPr lang="zh-CN" altLang="en-US" dirty="0"/>
              <a:t>备选方案的相对满意程度就越高</a:t>
            </a:r>
            <a:r>
              <a:rPr lang="en-US" altLang="zh-CN" dirty="0"/>
              <a:t>,</a:t>
            </a:r>
            <a:r>
              <a:rPr lang="zh-CN" altLang="en-US" dirty="0"/>
              <a:t>决策质量就越有保障</a:t>
            </a:r>
            <a:r>
              <a:rPr lang="en-US" altLang="zh-CN" dirty="0"/>
              <a:t>.</a:t>
            </a:r>
            <a:r>
              <a:rPr lang="zh-CN" altLang="en-US" dirty="0"/>
              <a:t>可按以下步骤拟订备选方案</a:t>
            </a:r>
            <a:r>
              <a:rPr lang="en-US" altLang="zh-CN" dirty="0"/>
              <a:t>. </a:t>
            </a:r>
          </a:p>
          <a:p>
            <a:r>
              <a:rPr lang="zh-CN" altLang="en-US" dirty="0"/>
              <a:t>     （</a:t>
            </a:r>
            <a:r>
              <a:rPr lang="en-US" altLang="zh-CN" dirty="0"/>
              <a:t>1</a:t>
            </a:r>
            <a:r>
              <a:rPr lang="zh-CN" altLang="en-US" dirty="0"/>
              <a:t>）科学预测</a:t>
            </a:r>
            <a:endParaRPr lang="en-US" altLang="zh-CN" dirty="0"/>
          </a:p>
          <a:p>
            <a:r>
              <a:rPr lang="zh-CN" altLang="en-US" dirty="0"/>
              <a:t>     （</a:t>
            </a:r>
            <a:r>
              <a:rPr lang="en-US" altLang="zh-CN" dirty="0"/>
              <a:t>2</a:t>
            </a:r>
            <a:r>
              <a:rPr lang="zh-CN" altLang="en-US" dirty="0"/>
              <a:t>）确定原则。理论上要遵循两个原则</a:t>
            </a:r>
            <a:r>
              <a:rPr lang="en-US" altLang="zh-CN" dirty="0"/>
              <a:t>:①</a:t>
            </a:r>
            <a:r>
              <a:rPr lang="zh-CN" altLang="en-US" dirty="0"/>
              <a:t>整体详尽性</a:t>
            </a:r>
            <a:r>
              <a:rPr lang="en-US" altLang="zh-CN" dirty="0"/>
              <a:t>———</a:t>
            </a:r>
            <a:r>
              <a:rPr lang="zh-CN" altLang="en-US" dirty="0"/>
              <a:t>拟订的备选方案要把所有可能性都包含 其中</a:t>
            </a:r>
            <a:r>
              <a:rPr lang="en-US" altLang="zh-CN" dirty="0"/>
              <a:t>.②</a:t>
            </a:r>
            <a:r>
              <a:rPr lang="zh-CN" altLang="en-US" dirty="0"/>
              <a:t>相互排斥性</a:t>
            </a:r>
            <a:r>
              <a:rPr lang="en-US" altLang="zh-CN" dirty="0"/>
              <a:t>———</a:t>
            </a:r>
            <a:r>
              <a:rPr lang="zh-CN" altLang="en-US" dirty="0"/>
              <a:t>不同的备选方案是相互排斥的</a:t>
            </a:r>
            <a:r>
              <a:rPr lang="en-US" altLang="zh-CN" dirty="0"/>
              <a:t>,</a:t>
            </a:r>
            <a:r>
              <a:rPr lang="zh-CN" altLang="en-US" dirty="0"/>
              <a:t>没有最好的两个方案</a:t>
            </a:r>
            <a:r>
              <a:rPr lang="en-US" altLang="zh-CN" dirty="0"/>
              <a:t>,</a:t>
            </a:r>
            <a:r>
              <a:rPr lang="zh-CN" altLang="en-US" dirty="0"/>
              <a:t>即各个方 案之间应有原则的差异且相互排斥</a:t>
            </a:r>
            <a:r>
              <a:rPr lang="en-US" altLang="zh-CN" dirty="0"/>
              <a:t>,</a:t>
            </a:r>
            <a:r>
              <a:rPr lang="zh-CN" altLang="en-US" dirty="0"/>
              <a:t>执行了方案甲就不能执行方案乙</a:t>
            </a:r>
            <a:r>
              <a:rPr lang="en-US" altLang="zh-CN" dirty="0"/>
              <a:t>. </a:t>
            </a:r>
          </a:p>
          <a:p>
            <a:r>
              <a:rPr lang="zh-CN" altLang="en-US" dirty="0"/>
              <a:t>     （</a:t>
            </a:r>
            <a:r>
              <a:rPr lang="en-US" altLang="zh-CN" dirty="0"/>
              <a:t>3</a:t>
            </a:r>
            <a:r>
              <a:rPr lang="zh-CN" altLang="en-US" dirty="0"/>
              <a:t>）拟定方案</a:t>
            </a:r>
          </a:p>
        </p:txBody>
      </p:sp>
    </p:spTree>
    <p:extLst>
      <p:ext uri="{BB962C8B-B14F-4D97-AF65-F5344CB8AC3E}">
        <p14:creationId xmlns:p14="http://schemas.microsoft.com/office/powerpoint/2010/main" val="3365118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991B23C-0E6E-4B73-B5F6-F4DDB9C8D2E0}"/>
              </a:ext>
            </a:extLst>
          </p:cNvPr>
          <p:cNvSpPr>
            <a:spLocks noGrp="1"/>
          </p:cNvSpPr>
          <p:nvPr>
            <p:ph idx="1"/>
          </p:nvPr>
        </p:nvSpPr>
        <p:spPr>
          <a:xfrm>
            <a:off x="1324432" y="871536"/>
            <a:ext cx="10034138" cy="5517231"/>
          </a:xfrm>
        </p:spPr>
        <p:txBody>
          <a:bodyPr>
            <a:normAutofit/>
          </a:bodyPr>
          <a:lstStyle/>
          <a:p>
            <a:r>
              <a:rPr lang="en-US" altLang="zh-CN" sz="2800" b="1" dirty="0"/>
              <a:t>(</a:t>
            </a:r>
            <a:r>
              <a:rPr lang="zh-CN" altLang="en-US" sz="2800" b="1" dirty="0"/>
              <a:t>三</a:t>
            </a:r>
            <a:r>
              <a:rPr lang="en-US" altLang="zh-CN" sz="2800" b="1" dirty="0"/>
              <a:t>)</a:t>
            </a:r>
            <a:r>
              <a:rPr lang="zh-CN" altLang="en-US" sz="2800" b="1" dirty="0"/>
              <a:t>评价和选择方案 </a:t>
            </a:r>
            <a:endParaRPr lang="en-US" altLang="zh-CN" sz="2800" b="1" dirty="0"/>
          </a:p>
          <a:p>
            <a:r>
              <a:rPr lang="zh-CN" altLang="en-US" b="1" dirty="0"/>
              <a:t>（</a:t>
            </a:r>
            <a:r>
              <a:rPr lang="en-US" altLang="zh-CN" b="1" dirty="0"/>
              <a:t>1</a:t>
            </a:r>
            <a:r>
              <a:rPr lang="zh-CN" altLang="en-US" b="1" dirty="0"/>
              <a:t>）方案评价和选择的标准</a:t>
            </a:r>
            <a:r>
              <a:rPr lang="en-US" altLang="zh-CN" b="1" dirty="0"/>
              <a:t>.</a:t>
            </a:r>
          </a:p>
          <a:p>
            <a:r>
              <a:rPr lang="en-US" altLang="zh-CN" dirty="0"/>
              <a:t>	</a:t>
            </a:r>
            <a:r>
              <a:rPr lang="zh-CN" altLang="en-US" b="1" dirty="0"/>
              <a:t>①价值标准</a:t>
            </a:r>
            <a:r>
              <a:rPr lang="en-US" altLang="zh-CN" dirty="0"/>
              <a:t>.</a:t>
            </a:r>
            <a:r>
              <a:rPr lang="zh-CN" altLang="en-US" dirty="0"/>
              <a:t>价值标准是最优的决策标准</a:t>
            </a:r>
            <a:endParaRPr lang="en-US" altLang="zh-CN" dirty="0"/>
          </a:p>
          <a:p>
            <a:r>
              <a:rPr lang="en-US" altLang="zh-CN" dirty="0"/>
              <a:t>	</a:t>
            </a:r>
            <a:r>
              <a:rPr lang="zh-CN" altLang="en-US" b="1" dirty="0"/>
              <a:t>②满意标准</a:t>
            </a:r>
            <a:r>
              <a:rPr lang="en-US" altLang="zh-CN" dirty="0"/>
              <a:t>.</a:t>
            </a:r>
            <a:r>
              <a:rPr lang="zh-CN" altLang="en-US" dirty="0"/>
              <a:t>决策中对结果的 “最优”追求并非不可能</a:t>
            </a:r>
            <a:r>
              <a:rPr lang="en-US" altLang="zh-CN" dirty="0"/>
              <a:t>,</a:t>
            </a:r>
            <a:r>
              <a:rPr lang="zh-CN" altLang="en-US" dirty="0"/>
              <a:t>但可能付出的成本太高</a:t>
            </a:r>
            <a:r>
              <a:rPr lang="en-US" altLang="zh-CN" dirty="0"/>
              <a:t>,</a:t>
            </a:r>
            <a:r>
              <a:rPr lang="zh-CN" altLang="en-US" dirty="0"/>
              <a:t>代价太大</a:t>
            </a:r>
            <a:r>
              <a:rPr lang="en-US" altLang="zh-CN" dirty="0"/>
              <a:t>,</a:t>
            </a:r>
            <a:r>
              <a:rPr lang="zh-CN" altLang="en-US" dirty="0"/>
              <a:t>实现的难度大</a:t>
            </a:r>
            <a:r>
              <a:rPr lang="en-US" altLang="zh-CN" dirty="0"/>
              <a:t>.</a:t>
            </a:r>
            <a:r>
              <a:rPr lang="zh-CN" altLang="en-US" dirty="0"/>
              <a:t>很多决策在事后被证明</a:t>
            </a:r>
            <a:r>
              <a:rPr lang="en-US" altLang="zh-CN" dirty="0"/>
              <a:t>:</a:t>
            </a:r>
            <a:r>
              <a:rPr lang="zh-CN" altLang="en-US" dirty="0"/>
              <a:t>最满意的决策并不是最优的决策</a:t>
            </a:r>
            <a:r>
              <a:rPr lang="en-US" altLang="zh-CN" dirty="0"/>
              <a:t>.</a:t>
            </a:r>
            <a:r>
              <a:rPr lang="zh-CN" altLang="en-US" dirty="0"/>
              <a:t>在这里决策者执行了 “满意”标准而不是 “最优”标准</a:t>
            </a:r>
            <a:r>
              <a:rPr lang="en-US" altLang="zh-CN" dirty="0"/>
              <a:t>.</a:t>
            </a:r>
          </a:p>
          <a:p>
            <a:r>
              <a:rPr lang="en-US" altLang="zh-CN" b="1" dirty="0"/>
              <a:t>( </a:t>
            </a:r>
            <a:r>
              <a:rPr lang="zh-CN" altLang="en-US" b="1" dirty="0"/>
              <a:t>２</a:t>
            </a:r>
            <a:r>
              <a:rPr lang="en-US" altLang="zh-CN" b="1" dirty="0"/>
              <a:t>)</a:t>
            </a:r>
            <a:r>
              <a:rPr lang="zh-CN" altLang="en-US" b="1" dirty="0"/>
              <a:t>方案评价和选择的方法</a:t>
            </a:r>
            <a:r>
              <a:rPr lang="en-US" altLang="zh-CN" b="1" dirty="0"/>
              <a:t>.</a:t>
            </a:r>
          </a:p>
          <a:p>
            <a:r>
              <a:rPr lang="en-US" altLang="zh-CN" b="1" dirty="0"/>
              <a:t>	</a:t>
            </a:r>
            <a:r>
              <a:rPr lang="zh-CN" altLang="en-US" b="1" dirty="0"/>
              <a:t>①经验判断法</a:t>
            </a:r>
            <a:r>
              <a:rPr lang="en-US" altLang="zh-CN" dirty="0"/>
              <a:t>.</a:t>
            </a:r>
            <a:r>
              <a:rPr lang="zh-CN" altLang="en-US" dirty="0"/>
              <a:t>它是一种古老的方法</a:t>
            </a:r>
            <a:r>
              <a:rPr lang="en-US" altLang="zh-CN" dirty="0"/>
              <a:t>,</a:t>
            </a:r>
            <a:r>
              <a:rPr lang="zh-CN" altLang="en-US" dirty="0"/>
              <a:t>尤其适用于对决定性因素的分析、决断</a:t>
            </a:r>
            <a:r>
              <a:rPr lang="en-US" altLang="zh-CN" dirty="0"/>
              <a:t>. </a:t>
            </a:r>
          </a:p>
          <a:p>
            <a:r>
              <a:rPr lang="en-US" altLang="zh-CN" dirty="0"/>
              <a:t>	</a:t>
            </a:r>
            <a:r>
              <a:rPr lang="zh-CN" altLang="en-US" b="1" dirty="0"/>
              <a:t>②数学分析法</a:t>
            </a:r>
            <a:r>
              <a:rPr lang="en-US" altLang="zh-CN" dirty="0"/>
              <a:t>.</a:t>
            </a:r>
            <a:r>
              <a:rPr lang="zh-CN" altLang="en-US" dirty="0"/>
              <a:t>它是一种定量的决策方案选择法</a:t>
            </a:r>
            <a:r>
              <a:rPr lang="en-US" altLang="zh-CN" dirty="0"/>
              <a:t>,</a:t>
            </a:r>
            <a:r>
              <a:rPr lang="zh-CN" altLang="en-US" dirty="0"/>
              <a:t>用数学模型进行科学测算后对诸多 方案加以选择</a:t>
            </a:r>
            <a:r>
              <a:rPr lang="en-US" altLang="zh-CN" dirty="0"/>
              <a:t>. </a:t>
            </a:r>
          </a:p>
          <a:p>
            <a:r>
              <a:rPr lang="en-US" altLang="zh-CN" dirty="0"/>
              <a:t>	</a:t>
            </a:r>
            <a:r>
              <a:rPr lang="zh-CN" altLang="en-US" b="1" dirty="0"/>
              <a:t>③试验法</a:t>
            </a:r>
            <a:r>
              <a:rPr lang="en-US" altLang="zh-CN" b="1" dirty="0"/>
              <a:t>.</a:t>
            </a:r>
            <a:r>
              <a:rPr lang="zh-CN" altLang="en-US" dirty="0"/>
              <a:t>它是通过一系列试验后最终确定选择一个方案的决策方法</a:t>
            </a:r>
            <a:r>
              <a:rPr lang="en-US" altLang="zh-CN" dirty="0"/>
              <a:t>,</a:t>
            </a:r>
            <a:r>
              <a:rPr lang="zh-CN" altLang="en-US" dirty="0"/>
              <a:t>在方案选择中 有特殊的用途</a:t>
            </a:r>
            <a:r>
              <a:rPr lang="en-US" altLang="zh-CN" dirty="0"/>
              <a:t>.</a:t>
            </a:r>
            <a:endParaRPr lang="zh-CN" altLang="en-US" dirty="0"/>
          </a:p>
        </p:txBody>
      </p:sp>
    </p:spTree>
    <p:extLst>
      <p:ext uri="{BB962C8B-B14F-4D97-AF65-F5344CB8AC3E}">
        <p14:creationId xmlns:p14="http://schemas.microsoft.com/office/powerpoint/2010/main" val="2072361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BEF487A-7C59-40B7-ADD6-6B3BEADB62C1}"/>
              </a:ext>
            </a:extLst>
          </p:cNvPr>
          <p:cNvSpPr>
            <a:spLocks noGrp="1"/>
          </p:cNvSpPr>
          <p:nvPr>
            <p:ph idx="1"/>
          </p:nvPr>
        </p:nvSpPr>
        <p:spPr>
          <a:xfrm>
            <a:off x="1324431" y="871536"/>
            <a:ext cx="10201821" cy="5745831"/>
          </a:xfrm>
        </p:spPr>
        <p:txBody>
          <a:bodyPr/>
          <a:lstStyle/>
          <a:p>
            <a:r>
              <a:rPr lang="en-US" altLang="zh-CN" sz="2800" b="1" dirty="0"/>
              <a:t>(</a:t>
            </a:r>
            <a:r>
              <a:rPr lang="zh-CN" altLang="en-US" sz="2800" b="1" dirty="0"/>
              <a:t>三</a:t>
            </a:r>
            <a:r>
              <a:rPr lang="en-US" altLang="zh-CN" sz="2800" b="1" dirty="0"/>
              <a:t>)</a:t>
            </a:r>
            <a:r>
              <a:rPr lang="zh-CN" altLang="en-US" sz="2800" b="1" dirty="0"/>
              <a:t>评价和选择方案 </a:t>
            </a:r>
            <a:endParaRPr lang="en-US" altLang="zh-CN" sz="2800" b="1" dirty="0"/>
          </a:p>
          <a:p>
            <a:r>
              <a:rPr lang="en-US" altLang="zh-CN" b="1" dirty="0"/>
              <a:t>( </a:t>
            </a:r>
            <a:r>
              <a:rPr lang="zh-CN" altLang="en-US" b="1" dirty="0"/>
              <a:t>３</a:t>
            </a:r>
            <a:r>
              <a:rPr lang="en-US" altLang="zh-CN" b="1" dirty="0"/>
              <a:t>)</a:t>
            </a:r>
            <a:r>
              <a:rPr lang="zh-CN" altLang="en-US" b="1" dirty="0"/>
              <a:t>方案评价和选择的限制因素及防范</a:t>
            </a:r>
            <a:r>
              <a:rPr lang="en-US" altLang="zh-CN" b="1" dirty="0"/>
              <a:t>.</a:t>
            </a:r>
          </a:p>
          <a:p>
            <a:r>
              <a:rPr lang="en-US" altLang="zh-CN" dirty="0"/>
              <a:t>	</a:t>
            </a:r>
            <a:r>
              <a:rPr lang="zh-CN" altLang="en-US" b="1" dirty="0"/>
              <a:t>①限制因素研究</a:t>
            </a:r>
            <a:r>
              <a:rPr lang="en-US" altLang="zh-CN" dirty="0"/>
              <a:t>.</a:t>
            </a:r>
            <a:r>
              <a:rPr lang="zh-CN" altLang="en-US" dirty="0"/>
              <a:t>研究各个方案的限制因素</a:t>
            </a:r>
            <a:r>
              <a:rPr lang="en-US" altLang="zh-CN" dirty="0"/>
              <a:t>,</a:t>
            </a:r>
            <a:r>
              <a:rPr lang="zh-CN" altLang="en-US" dirty="0"/>
              <a:t>综合评价各个方案的技术合理性、措施可操作性、经济实效性、环境适应性以及它对社会和生态的影响</a:t>
            </a:r>
            <a:r>
              <a:rPr lang="en-US" altLang="zh-CN" dirty="0"/>
              <a:t>,</a:t>
            </a:r>
            <a:r>
              <a:rPr lang="zh-CN" altLang="en-US" dirty="0"/>
              <a:t>分析各个方案可能出现的问 题、困难、障碍、风险</a:t>
            </a:r>
            <a:r>
              <a:rPr lang="en-US" altLang="zh-CN" dirty="0"/>
              <a:t>,</a:t>
            </a:r>
            <a:r>
              <a:rPr lang="zh-CN" altLang="en-US" dirty="0"/>
              <a:t>并制定相应的防范、应变措施</a:t>
            </a:r>
            <a:r>
              <a:rPr lang="en-US" altLang="zh-CN" dirty="0"/>
              <a:t>,</a:t>
            </a:r>
          </a:p>
          <a:p>
            <a:r>
              <a:rPr lang="en-US" altLang="zh-CN" b="1" dirty="0"/>
              <a:t>	</a:t>
            </a:r>
            <a:r>
              <a:rPr lang="zh-CN" altLang="en-US" b="1" dirty="0"/>
              <a:t>②防范分析</a:t>
            </a:r>
            <a:r>
              <a:rPr lang="en-US" altLang="zh-CN" b="1" dirty="0"/>
              <a:t>.</a:t>
            </a:r>
            <a:r>
              <a:rPr lang="zh-CN" altLang="en-US" dirty="0"/>
              <a:t>防范分析的过程一般按下列步骤进行</a:t>
            </a:r>
            <a:r>
              <a:rPr lang="en-US" altLang="zh-CN" dirty="0"/>
              <a:t>:</a:t>
            </a:r>
          </a:p>
          <a:p>
            <a:r>
              <a:rPr lang="en-US" altLang="zh-CN" dirty="0"/>
              <a:t>	</a:t>
            </a:r>
            <a:r>
              <a:rPr lang="zh-CN" altLang="en-US" dirty="0"/>
              <a:t>一是全 面预计方案执行过程中和执行后可能出现哪些潜在问题</a:t>
            </a:r>
            <a:r>
              <a:rPr lang="en-US" altLang="zh-CN" dirty="0"/>
              <a:t>.</a:t>
            </a:r>
          </a:p>
          <a:p>
            <a:r>
              <a:rPr lang="en-US" altLang="zh-CN" dirty="0"/>
              <a:t>	</a:t>
            </a:r>
            <a:r>
              <a:rPr lang="zh-CN" altLang="en-US" dirty="0"/>
              <a:t>二是对所预计的所有潜在问题按 其危险度或威胁性进行排队分类</a:t>
            </a:r>
            <a:r>
              <a:rPr lang="en-US" altLang="zh-CN" dirty="0"/>
              <a:t>,</a:t>
            </a:r>
            <a:r>
              <a:rPr lang="zh-CN" altLang="en-US" dirty="0"/>
              <a:t>危险度或威胁性的高低是按每一潜在问题出现的概率同 其危害性的乘积来表示</a:t>
            </a:r>
            <a:r>
              <a:rPr lang="en-US" altLang="zh-CN" dirty="0"/>
              <a:t>,</a:t>
            </a:r>
            <a:r>
              <a:rPr lang="zh-CN" altLang="en-US" dirty="0"/>
              <a:t>一般可分为大、中、小三类</a:t>
            </a:r>
            <a:r>
              <a:rPr lang="en-US" altLang="zh-CN" dirty="0"/>
              <a:t>.</a:t>
            </a:r>
          </a:p>
          <a:p>
            <a:r>
              <a:rPr lang="en-US" altLang="zh-CN" dirty="0"/>
              <a:t>	</a:t>
            </a:r>
            <a:r>
              <a:rPr lang="zh-CN" altLang="en-US" dirty="0"/>
              <a:t>三是根据上述分类来决定是否采取 预防措施和应当采取哪些预防措施</a:t>
            </a:r>
            <a:r>
              <a:rPr lang="en-US" altLang="zh-CN" dirty="0"/>
              <a:t>.</a:t>
            </a:r>
          </a:p>
          <a:p>
            <a:r>
              <a:rPr lang="en-US" altLang="zh-CN" dirty="0"/>
              <a:t>	</a:t>
            </a:r>
            <a:r>
              <a:rPr lang="zh-CN" altLang="en-US" dirty="0"/>
              <a:t>四是为危险性极大的潜在问题或事先极难预测的潜在 问题准备应急措施</a:t>
            </a:r>
            <a:r>
              <a:rPr lang="en-US" altLang="zh-CN" dirty="0"/>
              <a:t>,</a:t>
            </a:r>
            <a:r>
              <a:rPr lang="zh-CN" altLang="en-US" dirty="0"/>
              <a:t>以备后用</a:t>
            </a:r>
            <a:r>
              <a:rPr lang="en-US" altLang="zh-CN" dirty="0"/>
              <a:t>. </a:t>
            </a:r>
            <a:endParaRPr lang="zh-CN" altLang="en-US" dirty="0"/>
          </a:p>
        </p:txBody>
      </p:sp>
    </p:spTree>
    <p:extLst>
      <p:ext uri="{BB962C8B-B14F-4D97-AF65-F5344CB8AC3E}">
        <p14:creationId xmlns:p14="http://schemas.microsoft.com/office/powerpoint/2010/main" val="689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BE6CDCD-6362-419C-BF3B-319511D03ABB}"/>
              </a:ext>
            </a:extLst>
          </p:cNvPr>
          <p:cNvSpPr>
            <a:spLocks noGrp="1"/>
          </p:cNvSpPr>
          <p:nvPr>
            <p:ph idx="1"/>
          </p:nvPr>
        </p:nvSpPr>
        <p:spPr/>
        <p:txBody>
          <a:bodyPr>
            <a:normAutofit/>
          </a:bodyPr>
          <a:lstStyle/>
          <a:p>
            <a:r>
              <a:rPr lang="en-US" altLang="zh-CN" sz="2800" b="1" dirty="0"/>
              <a:t>(</a:t>
            </a:r>
            <a:r>
              <a:rPr lang="zh-CN" altLang="en-US" sz="2800" b="1" dirty="0"/>
              <a:t>四</a:t>
            </a:r>
            <a:r>
              <a:rPr lang="en-US" altLang="zh-CN" sz="2800" b="1" dirty="0"/>
              <a:t>)</a:t>
            </a:r>
            <a:r>
              <a:rPr lang="zh-CN" altLang="en-US" sz="2800" b="1" dirty="0"/>
              <a:t>实施决策方案 </a:t>
            </a:r>
            <a:endParaRPr lang="en-US" altLang="zh-CN" sz="2800" b="1" dirty="0"/>
          </a:p>
          <a:p>
            <a:r>
              <a:rPr lang="en-US" altLang="zh-CN" dirty="0"/>
              <a:t>       </a:t>
            </a:r>
            <a:r>
              <a:rPr lang="zh-CN" altLang="en-US" dirty="0"/>
              <a:t>选择出最佳方案后</a:t>
            </a:r>
            <a:r>
              <a:rPr lang="en-US" altLang="zh-CN" dirty="0"/>
              <a:t>,</a:t>
            </a:r>
            <a:r>
              <a:rPr lang="zh-CN" altLang="en-US" dirty="0"/>
              <a:t>决策过程还没有结束</a:t>
            </a:r>
            <a:r>
              <a:rPr lang="en-US" altLang="zh-CN" dirty="0"/>
              <a:t>,</a:t>
            </a:r>
            <a:r>
              <a:rPr lang="zh-CN" altLang="en-US" dirty="0"/>
              <a:t>决策者还必须使方案付诸实施</a:t>
            </a:r>
            <a:r>
              <a:rPr lang="en-US" altLang="zh-CN" dirty="0"/>
              <a:t>.</a:t>
            </a:r>
            <a:r>
              <a:rPr lang="zh-CN" altLang="en-US" dirty="0"/>
              <a:t>决策者必 须设计所选方案的实施方法</a:t>
            </a:r>
            <a:r>
              <a:rPr lang="en-US" altLang="zh-CN" dirty="0"/>
              <a:t>.</a:t>
            </a:r>
            <a:r>
              <a:rPr lang="zh-CN" altLang="en-US" dirty="0"/>
              <a:t>一些决策者擅长于发现、确定备选方案和选择最佳方案</a:t>
            </a:r>
            <a:r>
              <a:rPr lang="en-US" altLang="zh-CN" dirty="0"/>
              <a:t>,</a:t>
            </a:r>
            <a:r>
              <a:rPr lang="zh-CN" altLang="en-US" dirty="0"/>
              <a:t>却 不善于将他们的想法付诸实施</a:t>
            </a:r>
            <a:r>
              <a:rPr lang="en-US" altLang="zh-CN" dirty="0"/>
              <a:t>.</a:t>
            </a:r>
            <a:r>
              <a:rPr lang="zh-CN" altLang="en-US" dirty="0"/>
              <a:t>一个优秀的决策者必须具备这两种能力</a:t>
            </a:r>
            <a:r>
              <a:rPr lang="en-US" altLang="zh-CN" dirty="0"/>
              <a:t>:</a:t>
            </a:r>
            <a:r>
              <a:rPr lang="zh-CN" altLang="en-US" dirty="0"/>
              <a:t>既要能做出决 策</a:t>
            </a:r>
            <a:r>
              <a:rPr lang="en-US" altLang="zh-CN" dirty="0"/>
              <a:t>,</a:t>
            </a:r>
            <a:r>
              <a:rPr lang="zh-CN" altLang="en-US" dirty="0"/>
              <a:t>又要有能力将决策转化为有效的行动</a:t>
            </a:r>
            <a:r>
              <a:rPr lang="en-US" altLang="zh-CN" dirty="0"/>
              <a:t>. </a:t>
            </a:r>
          </a:p>
          <a:p>
            <a:r>
              <a:rPr lang="en-US" altLang="zh-CN" dirty="0"/>
              <a:t>       </a:t>
            </a:r>
            <a:r>
              <a:rPr lang="zh-CN" altLang="en-US" dirty="0"/>
              <a:t>决策者最后的职责是对决策执行过程进行必要的、适时的检查、监督和促进</a:t>
            </a:r>
            <a:r>
              <a:rPr lang="en-US" altLang="zh-CN" dirty="0"/>
              <a:t>.</a:t>
            </a:r>
            <a:r>
              <a:rPr lang="zh-CN" altLang="en-US" dirty="0"/>
              <a:t>决策者 应按照决策目标以及实施计划的要求和标准</a:t>
            </a:r>
            <a:r>
              <a:rPr lang="en-US" altLang="zh-CN" dirty="0"/>
              <a:t>,</a:t>
            </a:r>
            <a:r>
              <a:rPr lang="zh-CN" altLang="en-US" dirty="0"/>
              <a:t>对决策方案的执行进展情况进行检查</a:t>
            </a:r>
            <a:r>
              <a:rPr lang="en-US" altLang="zh-CN" dirty="0"/>
              <a:t>,</a:t>
            </a:r>
            <a:r>
              <a:rPr lang="zh-CN" altLang="en-US" dirty="0"/>
              <a:t>以便 及时发现新问题、新情况</a:t>
            </a:r>
            <a:r>
              <a:rPr lang="en-US" altLang="zh-CN" dirty="0"/>
              <a:t>,</a:t>
            </a:r>
            <a:r>
              <a:rPr lang="zh-CN" altLang="en-US" dirty="0"/>
              <a:t>发现执行情况与预计方案之间是否存在偏差</a:t>
            </a:r>
            <a:r>
              <a:rPr lang="en-US" altLang="zh-CN" dirty="0"/>
              <a:t>,</a:t>
            </a:r>
            <a:r>
              <a:rPr lang="zh-CN" altLang="en-US" dirty="0"/>
              <a:t>并找出原因保证 和促进决策方案的顺利实施</a:t>
            </a:r>
            <a:r>
              <a:rPr lang="en-US" altLang="zh-CN" dirty="0"/>
              <a:t>.</a:t>
            </a:r>
          </a:p>
          <a:p>
            <a:endParaRPr lang="zh-CN" altLang="en-US" dirty="0"/>
          </a:p>
        </p:txBody>
      </p:sp>
    </p:spTree>
    <p:extLst>
      <p:ext uri="{BB962C8B-B14F-4D97-AF65-F5344CB8AC3E}">
        <p14:creationId xmlns:p14="http://schemas.microsoft.com/office/powerpoint/2010/main" val="4048143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EF6CDCA-41F9-47E5-B5F0-4004853AAAB9}"/>
              </a:ext>
            </a:extLst>
          </p:cNvPr>
          <p:cNvSpPr>
            <a:spLocks noGrp="1"/>
          </p:cNvSpPr>
          <p:nvPr>
            <p:ph idx="1"/>
          </p:nvPr>
        </p:nvSpPr>
        <p:spPr/>
        <p:txBody>
          <a:bodyPr/>
          <a:lstStyle/>
          <a:p>
            <a:r>
              <a:rPr lang="en-US" altLang="zh-CN" sz="2800" b="1" dirty="0"/>
              <a:t>(</a:t>
            </a:r>
            <a:r>
              <a:rPr lang="zh-CN" altLang="en-US" sz="2800" b="1" dirty="0"/>
              <a:t>五</a:t>
            </a:r>
            <a:r>
              <a:rPr lang="en-US" altLang="zh-CN" sz="2800" b="1" dirty="0"/>
              <a:t>)</a:t>
            </a:r>
            <a:r>
              <a:rPr lang="zh-CN" altLang="en-US" sz="2800" b="1" dirty="0"/>
              <a:t>监督和评估 </a:t>
            </a:r>
            <a:endParaRPr lang="en-US" altLang="zh-CN" sz="2800" b="1" dirty="0"/>
          </a:p>
          <a:p>
            <a:r>
              <a:rPr lang="en-US" altLang="zh-CN" dirty="0"/>
              <a:t>       </a:t>
            </a:r>
            <a:r>
              <a:rPr lang="zh-CN" altLang="en-US" dirty="0"/>
              <a:t>一个方案的实施时间可能较长</a:t>
            </a:r>
            <a:r>
              <a:rPr lang="en-US" altLang="zh-CN" dirty="0"/>
              <a:t>,</a:t>
            </a:r>
            <a:r>
              <a:rPr lang="zh-CN" altLang="en-US" dirty="0"/>
              <a:t>在这段时间里</a:t>
            </a:r>
            <a:r>
              <a:rPr lang="en-US" altLang="zh-CN" dirty="0"/>
              <a:t>,</a:t>
            </a:r>
            <a:r>
              <a:rPr lang="zh-CN" altLang="en-US" dirty="0"/>
              <a:t>形势可能发生变化</a:t>
            </a:r>
            <a:r>
              <a:rPr lang="en-US" altLang="zh-CN" dirty="0"/>
              <a:t>.</a:t>
            </a:r>
            <a:r>
              <a:rPr lang="zh-CN" altLang="en-US" dirty="0"/>
              <a:t>因此</a:t>
            </a:r>
            <a:r>
              <a:rPr lang="en-US" altLang="zh-CN" dirty="0"/>
              <a:t>,</a:t>
            </a:r>
            <a:r>
              <a:rPr lang="zh-CN" altLang="en-US" dirty="0"/>
              <a:t>管理者要 不断对方案进行修改和完善</a:t>
            </a:r>
            <a:r>
              <a:rPr lang="en-US" altLang="zh-CN" dirty="0"/>
              <a:t>,</a:t>
            </a:r>
            <a:r>
              <a:rPr lang="zh-CN" altLang="en-US" dirty="0"/>
              <a:t>以适应变化的形势</a:t>
            </a:r>
            <a:r>
              <a:rPr lang="en-US" altLang="zh-CN" dirty="0"/>
              <a:t>.</a:t>
            </a:r>
            <a:r>
              <a:rPr lang="zh-CN" altLang="en-US" dirty="0"/>
              <a:t>同时</a:t>
            </a:r>
            <a:r>
              <a:rPr lang="en-US" altLang="zh-CN" dirty="0"/>
              <a:t>,</a:t>
            </a:r>
            <a:r>
              <a:rPr lang="zh-CN" altLang="en-US" dirty="0"/>
              <a:t>连续性活动因涉及多阶段控制而 需要定期的分析</a:t>
            </a:r>
            <a:r>
              <a:rPr lang="en-US" altLang="zh-CN" dirty="0"/>
              <a:t>.</a:t>
            </a:r>
            <a:r>
              <a:rPr lang="zh-CN" altLang="en-US" dirty="0"/>
              <a:t>由于组织内部条件和外部环境的不断变化</a:t>
            </a:r>
            <a:r>
              <a:rPr lang="en-US" altLang="zh-CN" dirty="0"/>
              <a:t>,</a:t>
            </a:r>
            <a:r>
              <a:rPr lang="zh-CN" altLang="en-US" dirty="0"/>
              <a:t>管理者要不断修正方案来减 少或消除不确定性</a:t>
            </a:r>
            <a:r>
              <a:rPr lang="en-US" altLang="zh-CN" dirty="0"/>
              <a:t>,</a:t>
            </a:r>
            <a:r>
              <a:rPr lang="zh-CN" altLang="en-US" dirty="0"/>
              <a:t>根据新的情况</a:t>
            </a:r>
            <a:r>
              <a:rPr lang="en-US" altLang="zh-CN" dirty="0"/>
              <a:t>,</a:t>
            </a:r>
            <a:r>
              <a:rPr lang="zh-CN" altLang="en-US" dirty="0"/>
              <a:t>建立新的分析程序</a:t>
            </a:r>
            <a:r>
              <a:rPr lang="en-US" altLang="zh-CN" dirty="0"/>
              <a:t>.</a:t>
            </a:r>
            <a:r>
              <a:rPr lang="zh-CN" altLang="en-US" dirty="0"/>
              <a:t>具体来说</a:t>
            </a:r>
            <a:r>
              <a:rPr lang="en-US" altLang="zh-CN" dirty="0"/>
              <a:t>,</a:t>
            </a:r>
            <a:r>
              <a:rPr lang="zh-CN" altLang="en-US" dirty="0"/>
              <a:t>职能部门应对各层 次、各岗位履行职责情况进行检查和监督</a:t>
            </a:r>
            <a:r>
              <a:rPr lang="en-US" altLang="zh-CN" dirty="0"/>
              <a:t>,</a:t>
            </a:r>
            <a:r>
              <a:rPr lang="zh-CN" altLang="en-US" dirty="0"/>
              <a:t>及时掌握执行进度</a:t>
            </a:r>
            <a:r>
              <a:rPr lang="en-US" altLang="zh-CN" dirty="0"/>
              <a:t>,</a:t>
            </a:r>
            <a:r>
              <a:rPr lang="zh-CN" altLang="en-US" dirty="0"/>
              <a:t>检查有无偏离目标的情 况</a:t>
            </a:r>
            <a:r>
              <a:rPr lang="en-US" altLang="zh-CN" dirty="0"/>
              <a:t>,</a:t>
            </a:r>
            <a:r>
              <a:rPr lang="zh-CN" altLang="en-US" dirty="0"/>
              <a:t>及时将信息反馈给决策者</a:t>
            </a:r>
            <a:r>
              <a:rPr lang="en-US" altLang="zh-CN" dirty="0"/>
              <a:t>.</a:t>
            </a:r>
          </a:p>
          <a:p>
            <a:endParaRPr lang="zh-CN" altLang="en-US" dirty="0"/>
          </a:p>
        </p:txBody>
      </p:sp>
    </p:spTree>
    <p:extLst>
      <p:ext uri="{BB962C8B-B14F-4D97-AF65-F5344CB8AC3E}">
        <p14:creationId xmlns:p14="http://schemas.microsoft.com/office/powerpoint/2010/main" val="2252282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7B9F2EC-D1A1-4A53-B7AF-72FB67FBFD1E}"/>
              </a:ext>
            </a:extLst>
          </p:cNvPr>
          <p:cNvSpPr>
            <a:spLocks noGrp="1"/>
          </p:cNvSpPr>
          <p:nvPr>
            <p:ph type="title"/>
          </p:nvPr>
        </p:nvSpPr>
        <p:spPr/>
        <p:txBody>
          <a:bodyPr>
            <a:normAutofit/>
          </a:bodyPr>
          <a:lstStyle/>
          <a:p>
            <a:r>
              <a:rPr lang="zh-CN" altLang="en-US" dirty="0"/>
              <a:t>　四、 决策的影响因素　</a:t>
            </a:r>
          </a:p>
        </p:txBody>
      </p:sp>
      <p:sp>
        <p:nvSpPr>
          <p:cNvPr id="3" name="内容占位符 2">
            <a:extLst>
              <a:ext uri="{FF2B5EF4-FFF2-40B4-BE49-F238E27FC236}">
                <a16:creationId xmlns="" xmlns:a16="http://schemas.microsoft.com/office/drawing/2014/main" id="{897EED92-A3D8-4FCC-B5C0-78A3E100F6D4}"/>
              </a:ext>
            </a:extLst>
          </p:cNvPr>
          <p:cNvSpPr>
            <a:spLocks noGrp="1"/>
          </p:cNvSpPr>
          <p:nvPr>
            <p:ph idx="1"/>
          </p:nvPr>
        </p:nvSpPr>
        <p:spPr/>
        <p:txBody>
          <a:bodyPr/>
          <a:lstStyle/>
          <a:p>
            <a:r>
              <a:rPr lang="en-US" altLang="zh-CN" sz="2800" b="1" dirty="0"/>
              <a:t>(</a:t>
            </a:r>
            <a:r>
              <a:rPr lang="zh-CN" altLang="en-US" sz="2800" b="1" dirty="0"/>
              <a:t>一</a:t>
            </a:r>
            <a:r>
              <a:rPr lang="en-US" altLang="zh-CN" sz="2800" b="1" dirty="0"/>
              <a:t>)</a:t>
            </a:r>
            <a:r>
              <a:rPr lang="zh-CN" altLang="en-US" sz="2800" b="1" dirty="0"/>
              <a:t>环境因素 </a:t>
            </a:r>
            <a:endParaRPr lang="en-US" altLang="zh-CN" sz="2800" b="1" dirty="0"/>
          </a:p>
          <a:p>
            <a:r>
              <a:rPr lang="en-US" altLang="zh-CN" dirty="0"/>
              <a:t>       </a:t>
            </a:r>
            <a:r>
              <a:rPr lang="zh-CN" altLang="en-US" dirty="0"/>
              <a:t>环境对组织决策的影响是双重的</a:t>
            </a:r>
            <a:r>
              <a:rPr lang="en-US" altLang="zh-CN" dirty="0"/>
              <a:t>.</a:t>
            </a:r>
            <a:r>
              <a:rPr lang="zh-CN" altLang="en-US" dirty="0"/>
              <a:t>首先</a:t>
            </a:r>
            <a:r>
              <a:rPr lang="en-US" altLang="zh-CN" dirty="0"/>
              <a:t>,</a:t>
            </a:r>
            <a:r>
              <a:rPr lang="zh-CN" altLang="en-US" dirty="0"/>
              <a:t>环境的特点影响着组织的活动选择</a:t>
            </a:r>
            <a:r>
              <a:rPr lang="en-US" altLang="zh-CN" dirty="0"/>
              <a:t>.</a:t>
            </a:r>
            <a:r>
              <a:rPr lang="zh-CN" altLang="en-US" dirty="0"/>
              <a:t>组织决 策要面临的环境包括企业经营的微观环境和宏观环境</a:t>
            </a:r>
            <a:r>
              <a:rPr lang="en-US" altLang="zh-CN" dirty="0"/>
              <a:t>.</a:t>
            </a:r>
          </a:p>
          <a:p>
            <a:r>
              <a:rPr lang="zh-CN" altLang="en-US" dirty="0"/>
              <a:t>        微观环境是指与企业产、供、销、 人、财、物、信息等直接发生关系的客观环境</a:t>
            </a:r>
            <a:r>
              <a:rPr lang="en-US" altLang="zh-CN" dirty="0"/>
              <a:t>,</a:t>
            </a:r>
            <a:r>
              <a:rPr lang="zh-CN" altLang="en-US" dirty="0"/>
              <a:t>这是决定企业生存和发展的基本环境</a:t>
            </a:r>
            <a:r>
              <a:rPr lang="en-US" altLang="zh-CN" dirty="0"/>
              <a:t>.</a:t>
            </a:r>
          </a:p>
          <a:p>
            <a:r>
              <a:rPr lang="zh-CN" altLang="en-US" dirty="0"/>
              <a:t>       宏观环境是指影响企业的生存发展的各种社会力量</a:t>
            </a:r>
            <a:r>
              <a:rPr lang="en-US" altLang="zh-CN" dirty="0"/>
              <a:t>,</a:t>
            </a:r>
            <a:r>
              <a:rPr lang="zh-CN" altLang="en-US" dirty="0"/>
              <a:t>包括人口环境、经济环境、自然环境、 技术环境、政治和法律环境以及社会和文化环境</a:t>
            </a:r>
            <a:r>
              <a:rPr lang="en-US" altLang="zh-CN" dirty="0"/>
              <a:t>.</a:t>
            </a:r>
          </a:p>
          <a:p>
            <a:r>
              <a:rPr lang="en-US" altLang="zh-CN" dirty="0"/>
              <a:t>       </a:t>
            </a:r>
            <a:r>
              <a:rPr lang="zh-CN" altLang="en-US" dirty="0"/>
              <a:t>其次</a:t>
            </a:r>
            <a:r>
              <a:rPr lang="en-US" altLang="zh-CN" dirty="0"/>
              <a:t>,</a:t>
            </a:r>
            <a:r>
              <a:rPr lang="zh-CN" altLang="en-US" dirty="0"/>
              <a:t>对环境的习惯反应模式也影响着 组织的活动选择</a:t>
            </a:r>
            <a:r>
              <a:rPr lang="en-US" altLang="zh-CN" dirty="0"/>
              <a:t>.</a:t>
            </a:r>
            <a:r>
              <a:rPr lang="zh-CN" altLang="en-US" dirty="0"/>
              <a:t>即使在相同的环境背景下</a:t>
            </a:r>
            <a:r>
              <a:rPr lang="en-US" altLang="zh-CN" dirty="0"/>
              <a:t>,</a:t>
            </a:r>
            <a:r>
              <a:rPr lang="zh-CN" altLang="en-US" dirty="0"/>
              <a:t>不同的组织也可能做出不同的反应</a:t>
            </a:r>
            <a:r>
              <a:rPr lang="en-US" altLang="zh-CN" dirty="0"/>
              <a:t>.</a:t>
            </a:r>
          </a:p>
          <a:p>
            <a:endParaRPr lang="zh-CN" altLang="en-US" dirty="0"/>
          </a:p>
        </p:txBody>
      </p:sp>
    </p:spTree>
    <p:extLst>
      <p:ext uri="{BB962C8B-B14F-4D97-AF65-F5344CB8AC3E}">
        <p14:creationId xmlns:p14="http://schemas.microsoft.com/office/powerpoint/2010/main" val="3420824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CA7514D-7819-411B-B113-E078A4941635}"/>
              </a:ext>
            </a:extLst>
          </p:cNvPr>
          <p:cNvSpPr>
            <a:spLocks noGrp="1"/>
          </p:cNvSpPr>
          <p:nvPr>
            <p:ph idx="1"/>
          </p:nvPr>
        </p:nvSpPr>
        <p:spPr/>
        <p:txBody>
          <a:bodyPr>
            <a:normAutofit lnSpcReduction="10000"/>
          </a:bodyPr>
          <a:lstStyle/>
          <a:p>
            <a:r>
              <a:rPr lang="en-US" altLang="zh-CN" sz="2800" b="1" dirty="0"/>
              <a:t>(</a:t>
            </a:r>
            <a:r>
              <a:rPr lang="zh-CN" altLang="en-US" sz="2800" b="1" dirty="0"/>
              <a:t>二</a:t>
            </a:r>
            <a:r>
              <a:rPr lang="en-US" altLang="zh-CN" sz="2800" b="1" dirty="0"/>
              <a:t>)</a:t>
            </a:r>
            <a:r>
              <a:rPr lang="zh-CN" altLang="en-US" sz="2800" b="1" dirty="0"/>
              <a:t>过去决策 </a:t>
            </a:r>
            <a:endParaRPr lang="en-US" altLang="zh-CN" sz="2800" b="1" dirty="0"/>
          </a:p>
          <a:p>
            <a:r>
              <a:rPr lang="en-US" altLang="zh-CN" dirty="0"/>
              <a:t>       </a:t>
            </a:r>
            <a:r>
              <a:rPr lang="zh-CN" altLang="en-US" dirty="0"/>
              <a:t>在大多数情况下</a:t>
            </a:r>
            <a:r>
              <a:rPr lang="en-US" altLang="zh-CN" dirty="0"/>
              <a:t>,</a:t>
            </a:r>
            <a:r>
              <a:rPr lang="zh-CN" altLang="en-US" dirty="0"/>
              <a:t>组织决策不是在一张白纸上进行</a:t>
            </a:r>
            <a:r>
              <a:rPr lang="en-US" altLang="zh-CN" dirty="0"/>
              <a:t>,</a:t>
            </a:r>
            <a:r>
              <a:rPr lang="zh-CN" altLang="en-US" dirty="0"/>
              <a:t>而是对初始决策的完善、调整或 者改革</a:t>
            </a:r>
            <a:r>
              <a:rPr lang="en-US" altLang="zh-CN" dirty="0"/>
              <a:t>.</a:t>
            </a:r>
            <a:r>
              <a:rPr lang="zh-CN" altLang="en-US" dirty="0"/>
              <a:t>组织过去的决策是目前决策过程的起点</a:t>
            </a:r>
            <a:r>
              <a:rPr lang="en-US" altLang="zh-CN" dirty="0"/>
              <a:t>;</a:t>
            </a:r>
            <a:r>
              <a:rPr lang="zh-CN" altLang="en-US" dirty="0"/>
              <a:t>过去实施的方案</a:t>
            </a:r>
            <a:r>
              <a:rPr lang="en-US" altLang="zh-CN" dirty="0"/>
              <a:t>,</a:t>
            </a:r>
            <a:r>
              <a:rPr lang="zh-CN" altLang="en-US" dirty="0"/>
              <a:t>不仅伴随着人力、物 力、财力等资源的消耗</a:t>
            </a:r>
            <a:r>
              <a:rPr lang="en-US" altLang="zh-CN" dirty="0"/>
              <a:t>,</a:t>
            </a:r>
            <a:r>
              <a:rPr lang="zh-CN" altLang="en-US" dirty="0"/>
              <a:t>而且伴随着内部状况的改变以及对外部环境的影响</a:t>
            </a:r>
            <a:r>
              <a:rPr lang="en-US" altLang="zh-CN" dirty="0"/>
              <a:t>.“</a:t>
            </a:r>
            <a:r>
              <a:rPr lang="zh-CN" altLang="en-US" dirty="0"/>
              <a:t>非零点起 点”的决策不能不受过去决策的影响</a:t>
            </a:r>
            <a:r>
              <a:rPr lang="en-US" altLang="zh-CN" dirty="0"/>
              <a:t>.</a:t>
            </a:r>
            <a:r>
              <a:rPr lang="zh-CN" altLang="en-US" dirty="0"/>
              <a:t>过去的决策对目前的决策的制约程度</a:t>
            </a:r>
            <a:r>
              <a:rPr lang="en-US" altLang="zh-CN" dirty="0"/>
              <a:t>,</a:t>
            </a:r>
            <a:r>
              <a:rPr lang="zh-CN" altLang="en-US" dirty="0"/>
              <a:t>主要受他们 与现任决策者的关系的影响</a:t>
            </a:r>
            <a:r>
              <a:rPr lang="en-US" altLang="zh-CN" dirty="0"/>
              <a:t>. </a:t>
            </a:r>
          </a:p>
          <a:p>
            <a:r>
              <a:rPr lang="en-US" altLang="zh-CN" sz="2800" b="1" dirty="0"/>
              <a:t>(</a:t>
            </a:r>
            <a:r>
              <a:rPr lang="zh-CN" altLang="en-US" sz="2800" b="1" dirty="0"/>
              <a:t>三</a:t>
            </a:r>
            <a:r>
              <a:rPr lang="en-US" altLang="zh-CN" sz="2800" b="1" dirty="0"/>
              <a:t>)</a:t>
            </a:r>
            <a:r>
              <a:rPr lang="zh-CN" altLang="en-US" sz="2800" b="1" dirty="0"/>
              <a:t>决策者对风险的态度</a:t>
            </a:r>
            <a:endParaRPr lang="en-US" altLang="zh-CN" sz="2800" b="1" dirty="0"/>
          </a:p>
          <a:p>
            <a:r>
              <a:rPr lang="zh-CN" altLang="en-US" dirty="0"/>
              <a:t>       一方面</a:t>
            </a:r>
            <a:r>
              <a:rPr lang="en-US" altLang="zh-CN" dirty="0"/>
              <a:t>,</a:t>
            </a:r>
            <a:r>
              <a:rPr lang="zh-CN" altLang="en-US" dirty="0"/>
              <a:t>基本的要求是必须敢于冒风险</a:t>
            </a:r>
            <a:r>
              <a:rPr lang="en-US" altLang="zh-CN" dirty="0"/>
              <a:t>,</a:t>
            </a:r>
            <a:r>
              <a:rPr lang="zh-CN" altLang="en-US" dirty="0"/>
              <a:t>敢于承担责 任</a:t>
            </a:r>
            <a:r>
              <a:rPr lang="en-US" altLang="zh-CN" dirty="0"/>
              <a:t>,</a:t>
            </a:r>
            <a:r>
              <a:rPr lang="zh-CN" altLang="en-US" dirty="0"/>
              <a:t>也就是说</a:t>
            </a:r>
            <a:r>
              <a:rPr lang="en-US" altLang="zh-CN" dirty="0"/>
              <a:t>,</a:t>
            </a:r>
            <a:r>
              <a:rPr lang="zh-CN" altLang="en-US" dirty="0"/>
              <a:t>要求决策者必须有胆识、有勇气</a:t>
            </a:r>
            <a:r>
              <a:rPr lang="en-US" altLang="zh-CN" dirty="0"/>
              <a:t>;</a:t>
            </a:r>
          </a:p>
          <a:p>
            <a:r>
              <a:rPr lang="zh-CN" altLang="en-US" dirty="0"/>
              <a:t>       另一方面</a:t>
            </a:r>
            <a:r>
              <a:rPr lang="en-US" altLang="zh-CN" dirty="0"/>
              <a:t>,</a:t>
            </a:r>
            <a:r>
              <a:rPr lang="zh-CN" altLang="en-US" dirty="0"/>
              <a:t>管理决策不是赌博</a:t>
            </a:r>
            <a:r>
              <a:rPr lang="en-US" altLang="zh-CN" dirty="0"/>
              <a:t>,</a:t>
            </a:r>
            <a:r>
              <a:rPr lang="zh-CN" altLang="en-US" dirty="0"/>
              <a:t>敢于冒 风险不等于蛮干</a:t>
            </a:r>
            <a:r>
              <a:rPr lang="en-US" altLang="zh-CN" dirty="0"/>
              <a:t>.</a:t>
            </a:r>
            <a:r>
              <a:rPr lang="zh-CN" altLang="en-US" dirty="0"/>
              <a:t>决策者必须清醒估计到各项决策方案的风险</a:t>
            </a:r>
            <a:r>
              <a:rPr lang="en-US" altLang="zh-CN" dirty="0"/>
              <a:t>;</a:t>
            </a:r>
            <a:r>
              <a:rPr lang="zh-CN" altLang="en-US" dirty="0"/>
              <a:t>估计到最坏的可能性并拟 定出相应的决策</a:t>
            </a:r>
            <a:r>
              <a:rPr lang="en-US" altLang="zh-CN" dirty="0"/>
              <a:t>,</a:t>
            </a:r>
            <a:r>
              <a:rPr lang="zh-CN" altLang="en-US" dirty="0"/>
              <a:t>使风险损失不致因其灾难性导致不可挽回的后果</a:t>
            </a:r>
            <a:r>
              <a:rPr lang="en-US" altLang="zh-CN" dirty="0"/>
              <a:t>.</a:t>
            </a:r>
          </a:p>
          <a:p>
            <a:r>
              <a:rPr lang="zh-CN" altLang="en-US" sz="2800" b="1" dirty="0"/>
              <a:t> </a:t>
            </a:r>
          </a:p>
        </p:txBody>
      </p:sp>
    </p:spTree>
    <p:extLst>
      <p:ext uri="{BB962C8B-B14F-4D97-AF65-F5344CB8AC3E}">
        <p14:creationId xmlns:p14="http://schemas.microsoft.com/office/powerpoint/2010/main" val="948042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DDC4B77-6748-4828-95CC-C6BA6D4E8CBD}"/>
              </a:ext>
            </a:extLst>
          </p:cNvPr>
          <p:cNvSpPr>
            <a:spLocks noGrp="1"/>
          </p:cNvSpPr>
          <p:nvPr>
            <p:ph idx="1"/>
          </p:nvPr>
        </p:nvSpPr>
        <p:spPr>
          <a:xfrm>
            <a:off x="1324432" y="871536"/>
            <a:ext cx="10034138" cy="5541296"/>
          </a:xfrm>
        </p:spPr>
        <p:txBody>
          <a:bodyPr>
            <a:normAutofit/>
          </a:bodyPr>
          <a:lstStyle/>
          <a:p>
            <a:r>
              <a:rPr lang="en-US" altLang="zh-CN" sz="2800" b="1" dirty="0"/>
              <a:t>(</a:t>
            </a:r>
            <a:r>
              <a:rPr lang="zh-CN" altLang="en-US" sz="2800" b="1" dirty="0"/>
              <a:t>四</a:t>
            </a:r>
            <a:r>
              <a:rPr lang="en-US" altLang="zh-CN" sz="2800" b="1" dirty="0"/>
              <a:t>)</a:t>
            </a:r>
            <a:r>
              <a:rPr lang="zh-CN" altLang="en-US" sz="2800" b="1" dirty="0"/>
              <a:t>组织文化</a:t>
            </a:r>
            <a:endParaRPr lang="en-US" altLang="zh-CN" sz="2800" b="1" dirty="0"/>
          </a:p>
          <a:p>
            <a:r>
              <a:rPr lang="en-US" altLang="zh-CN" dirty="0"/>
              <a:t>      </a:t>
            </a:r>
            <a:r>
              <a:rPr lang="zh-CN" altLang="en-US" dirty="0"/>
              <a:t> 在管理领域</a:t>
            </a:r>
            <a:r>
              <a:rPr lang="en-US" altLang="zh-CN" dirty="0"/>
              <a:t>,</a:t>
            </a:r>
            <a:r>
              <a:rPr lang="zh-CN" altLang="en-US" dirty="0"/>
              <a:t>组织文化主要指组织的指导思想、经营理念和工作作风</a:t>
            </a:r>
            <a:r>
              <a:rPr lang="en-US" altLang="zh-CN" dirty="0"/>
              <a:t>,</a:t>
            </a:r>
            <a:r>
              <a:rPr lang="zh-CN" altLang="en-US" dirty="0"/>
              <a:t>包括价值观 念、行业标准、道德规范、文化传统、风俗习惯、典礼仪式、管理制度以及企业形象</a:t>
            </a:r>
            <a:r>
              <a:rPr lang="en-US" altLang="zh-CN" dirty="0"/>
              <a:t>.</a:t>
            </a:r>
            <a:r>
              <a:rPr lang="zh-CN" altLang="en-US" dirty="0"/>
              <a:t>它不但包括思想和精神方面的内容</a:t>
            </a:r>
            <a:r>
              <a:rPr lang="en-US" altLang="zh-CN" dirty="0"/>
              <a:t>,</a:t>
            </a:r>
            <a:r>
              <a:rPr lang="zh-CN" altLang="en-US" dirty="0"/>
              <a:t>也包括社会心理、技能、方法和组织自我成长的特殊方 式等各种因素</a:t>
            </a:r>
            <a:r>
              <a:rPr lang="en-US" altLang="zh-CN" dirty="0"/>
              <a:t>. </a:t>
            </a:r>
            <a:r>
              <a:rPr lang="zh-CN" altLang="en-US" dirty="0"/>
              <a:t>一个组织的文化是由若干要素构成的</a:t>
            </a:r>
            <a:r>
              <a:rPr lang="en-US" altLang="zh-CN" dirty="0"/>
              <a:t>,</a:t>
            </a:r>
            <a:r>
              <a:rPr lang="zh-CN" altLang="en-US" dirty="0"/>
              <a:t>并在不同程度上受到各个要素的影响</a:t>
            </a:r>
            <a:r>
              <a:rPr lang="en-US" altLang="zh-CN" dirty="0"/>
              <a:t>.</a:t>
            </a:r>
            <a:r>
              <a:rPr lang="zh-CN" altLang="en-US" dirty="0"/>
              <a:t>其中</a:t>
            </a:r>
            <a:r>
              <a:rPr lang="en-US" altLang="zh-CN" dirty="0"/>
              <a:t>, </a:t>
            </a:r>
            <a:r>
              <a:rPr lang="zh-CN" altLang="en-US" dirty="0"/>
              <a:t>对组织文化影响较大的要素有共同的价值观、行为规范、形象与文化形象</a:t>
            </a:r>
            <a:r>
              <a:rPr lang="en-US" altLang="zh-CN" dirty="0"/>
              <a:t>. </a:t>
            </a:r>
          </a:p>
          <a:p>
            <a:r>
              <a:rPr lang="en-US" altLang="zh-CN" sz="2800" b="1" dirty="0"/>
              <a:t>(</a:t>
            </a:r>
            <a:r>
              <a:rPr lang="zh-CN" altLang="en-US" sz="2800" b="1" dirty="0"/>
              <a:t>五</a:t>
            </a:r>
            <a:r>
              <a:rPr lang="en-US" altLang="zh-CN" sz="2800" b="1" dirty="0"/>
              <a:t>)</a:t>
            </a:r>
            <a:r>
              <a:rPr lang="zh-CN" altLang="en-US" sz="2800" b="1" dirty="0"/>
              <a:t>决策时间 </a:t>
            </a:r>
            <a:endParaRPr lang="en-US" altLang="zh-CN" sz="2800" b="1" dirty="0"/>
          </a:p>
          <a:p>
            <a:r>
              <a:rPr lang="en-US" altLang="zh-CN" dirty="0"/>
              <a:t>        </a:t>
            </a:r>
            <a:r>
              <a:rPr lang="zh-CN" altLang="en-US" dirty="0"/>
              <a:t>决策具有及时性</a:t>
            </a:r>
            <a:r>
              <a:rPr lang="en-US" altLang="zh-CN" dirty="0"/>
              <a:t>,</a:t>
            </a:r>
            <a:r>
              <a:rPr lang="zh-CN" altLang="en-US" dirty="0"/>
              <a:t>要受时间的制约</a:t>
            </a:r>
            <a:r>
              <a:rPr lang="en-US" altLang="zh-CN" dirty="0"/>
              <a:t>.</a:t>
            </a:r>
            <a:r>
              <a:rPr lang="zh-CN" altLang="en-US" dirty="0"/>
              <a:t>决策是在特定的情况下</a:t>
            </a:r>
            <a:r>
              <a:rPr lang="en-US" altLang="zh-CN" dirty="0"/>
              <a:t>,</a:t>
            </a:r>
            <a:r>
              <a:rPr lang="zh-CN" altLang="en-US" dirty="0"/>
              <a:t>把组织的当前情况与使组织步入未来的行动联系起来</a:t>
            </a:r>
            <a:r>
              <a:rPr lang="en-US" altLang="zh-CN" dirty="0"/>
              <a:t>,</a:t>
            </a:r>
            <a:r>
              <a:rPr lang="zh-CN" altLang="en-US" dirty="0"/>
              <a:t>并旨在解决问题或把握机会的管理活动</a:t>
            </a:r>
            <a:r>
              <a:rPr lang="en-US" altLang="zh-CN" dirty="0"/>
              <a:t>.</a:t>
            </a:r>
            <a:r>
              <a:rPr lang="zh-CN" altLang="en-US" dirty="0"/>
              <a:t>这就决定了决策 必然受到时间的限制</a:t>
            </a:r>
            <a:r>
              <a:rPr lang="en-US" altLang="zh-CN" dirty="0"/>
              <a:t>,</a:t>
            </a:r>
            <a:r>
              <a:rPr lang="zh-CN" altLang="en-US" dirty="0"/>
              <a:t>一旦超出时间的限制</a:t>
            </a:r>
            <a:r>
              <a:rPr lang="en-US" altLang="zh-CN" dirty="0"/>
              <a:t>,</a:t>
            </a:r>
            <a:r>
              <a:rPr lang="zh-CN" altLang="en-US" dirty="0"/>
              <a:t>情况发生了变化</a:t>
            </a:r>
            <a:r>
              <a:rPr lang="en-US" altLang="zh-CN" dirty="0"/>
              <a:t>,</a:t>
            </a:r>
            <a:r>
              <a:rPr lang="zh-CN" altLang="en-US" dirty="0"/>
              <a:t>再好的决策也不可能达到预期的目标</a:t>
            </a:r>
            <a:r>
              <a:rPr lang="en-US" altLang="zh-CN" dirty="0"/>
              <a:t>. </a:t>
            </a:r>
          </a:p>
          <a:p>
            <a:r>
              <a:rPr lang="zh-CN" altLang="en-US" dirty="0"/>
              <a:t>      这类决策的重点在于抓住可利用的机会</a:t>
            </a:r>
            <a:r>
              <a:rPr lang="en-US" altLang="zh-CN" dirty="0"/>
              <a:t>,</a:t>
            </a:r>
            <a:r>
              <a:rPr lang="zh-CN" altLang="en-US" dirty="0"/>
              <a:t>因此在制定和选择方案时</a:t>
            </a:r>
            <a:r>
              <a:rPr lang="en-US" altLang="zh-CN" dirty="0"/>
              <a:t>,</a:t>
            </a:r>
            <a:r>
              <a:rPr lang="zh-CN" altLang="en-US" dirty="0"/>
              <a:t>时间上相对宽裕</a:t>
            </a:r>
            <a:r>
              <a:rPr lang="en-US" altLang="zh-CN" dirty="0"/>
              <a:t>,</a:t>
            </a:r>
            <a:r>
              <a:rPr lang="zh-CN" altLang="en-US" dirty="0"/>
              <a:t>并不一定要求非得在某一日期以前完成</a:t>
            </a:r>
            <a:r>
              <a:rPr lang="en-US" altLang="zh-CN" dirty="0"/>
              <a:t>.</a:t>
            </a:r>
          </a:p>
          <a:p>
            <a:endParaRPr lang="zh-CN" altLang="en-US" dirty="0"/>
          </a:p>
        </p:txBody>
      </p:sp>
    </p:spTree>
    <p:extLst>
      <p:ext uri="{BB962C8B-B14F-4D97-AF65-F5344CB8AC3E}">
        <p14:creationId xmlns:p14="http://schemas.microsoft.com/office/powerpoint/2010/main" val="3863335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 xmlns:a16="http://schemas.microsoft.com/office/drawing/2014/main"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2" action="ppaction://hlinksldjump"/>
            <a:extLst>
              <a:ext uri="{FF2B5EF4-FFF2-40B4-BE49-F238E27FC236}">
                <a16:creationId xmlns="" xmlns:a16="http://schemas.microsoft.com/office/drawing/2014/main"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 xmlns:a16="http://schemas.microsoft.com/office/drawing/2014/main"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 xmlns:a16="http://schemas.microsoft.com/office/drawing/2014/main"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 xmlns:a16="http://schemas.microsoft.com/office/drawing/2014/main"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 xmlns:a16="http://schemas.microsoft.com/office/drawing/2014/main"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 xmlns:a16="http://schemas.microsoft.com/office/drawing/2014/main"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 xmlns:a16="http://schemas.microsoft.com/office/drawing/2014/main"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 xmlns:a16="http://schemas.microsoft.com/office/drawing/2014/main"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E377C7-BEF6-4EA8-BD1F-2AD4E2F117D6}"/>
              </a:ext>
            </a:extLst>
          </p:cNvPr>
          <p:cNvSpPr>
            <a:spLocks noGrp="1"/>
          </p:cNvSpPr>
          <p:nvPr>
            <p:ph type="title"/>
          </p:nvPr>
        </p:nvSpPr>
        <p:spPr>
          <a:xfrm>
            <a:off x="1310143" y="562886"/>
            <a:ext cx="10091289" cy="796011"/>
          </a:xfrm>
        </p:spPr>
        <p:txBody>
          <a:bodyPr/>
          <a:lstStyle/>
          <a:p>
            <a:r>
              <a:rPr lang="zh-CN" altLang="en-US" dirty="0"/>
              <a:t>第二节　定性决策方法　</a:t>
            </a:r>
          </a:p>
        </p:txBody>
      </p:sp>
      <p:sp>
        <p:nvSpPr>
          <p:cNvPr id="3" name="内容占位符 2">
            <a:extLst>
              <a:ext uri="{FF2B5EF4-FFF2-40B4-BE49-F238E27FC236}">
                <a16:creationId xmlns="" xmlns:a16="http://schemas.microsoft.com/office/drawing/2014/main" id="{1FB6247D-369B-4C4F-8F1B-B61E5DA752FE}"/>
              </a:ext>
            </a:extLst>
          </p:cNvPr>
          <p:cNvSpPr>
            <a:spLocks noGrp="1"/>
          </p:cNvSpPr>
          <p:nvPr>
            <p:ph idx="1"/>
          </p:nvPr>
        </p:nvSpPr>
        <p:spPr>
          <a:xfrm>
            <a:off x="1310144" y="1334833"/>
            <a:ext cx="10091288" cy="5318623"/>
          </a:xfrm>
        </p:spPr>
        <p:txBody>
          <a:bodyPr>
            <a:normAutofit lnSpcReduction="10000"/>
          </a:bodyPr>
          <a:lstStyle/>
          <a:p>
            <a:r>
              <a:rPr lang="zh-CN" altLang="en-US" sz="2000" dirty="0"/>
              <a:t>       定 性决策方法主要是凭借决策者的知识、经验、阅历而进行的决策</a:t>
            </a:r>
            <a:r>
              <a:rPr lang="en-US" altLang="zh-CN" sz="2000" dirty="0"/>
              <a:t>.</a:t>
            </a:r>
            <a:r>
              <a:rPr lang="zh-CN" altLang="en-US" sz="2000" dirty="0"/>
              <a:t>其中又可分为个 人决策与群体决策</a:t>
            </a:r>
            <a:r>
              <a:rPr lang="en-US" altLang="zh-CN" sz="2000" dirty="0"/>
              <a:t>.</a:t>
            </a:r>
            <a:r>
              <a:rPr lang="zh-CN" altLang="en-US" sz="2000" dirty="0"/>
              <a:t>一般来说</a:t>
            </a:r>
            <a:r>
              <a:rPr lang="en-US" altLang="zh-CN" sz="2000" dirty="0"/>
              <a:t>,</a:t>
            </a:r>
            <a:r>
              <a:rPr lang="zh-CN" altLang="en-US" sz="2000" dirty="0"/>
              <a:t>群体决策优于个人决策</a:t>
            </a:r>
            <a:r>
              <a:rPr lang="en-US" altLang="zh-CN" sz="2000" dirty="0"/>
              <a:t>.</a:t>
            </a:r>
            <a:r>
              <a:rPr lang="zh-CN" altLang="en-US" sz="2000" dirty="0"/>
              <a:t>但群体决策往往无法发挥群体的 作用</a:t>
            </a:r>
            <a:r>
              <a:rPr lang="en-US" altLang="zh-CN" sz="2000" dirty="0"/>
              <a:t>,</a:t>
            </a:r>
            <a:r>
              <a:rPr lang="zh-CN" altLang="en-US" sz="2000" dirty="0"/>
              <a:t>有些群体是形式上的</a:t>
            </a:r>
            <a:r>
              <a:rPr lang="en-US" altLang="zh-CN" sz="2000" dirty="0"/>
              <a:t>,</a:t>
            </a:r>
            <a:r>
              <a:rPr lang="zh-CN" altLang="en-US" sz="2000" dirty="0"/>
              <a:t>没有发挥群体内每个人的作用</a:t>
            </a:r>
            <a:r>
              <a:rPr lang="en-US" altLang="zh-CN" sz="2000" dirty="0"/>
              <a:t>.</a:t>
            </a:r>
          </a:p>
          <a:p>
            <a:r>
              <a:rPr lang="zh-CN" altLang="en-US" sz="2000" dirty="0"/>
              <a:t>　</a:t>
            </a:r>
            <a:r>
              <a:rPr lang="zh-CN" altLang="en-US" dirty="0">
                <a:solidFill>
                  <a:srgbClr val="0099CC"/>
                </a:solidFill>
              </a:rPr>
              <a:t>一、 群体决策与个体决策的比较分析</a:t>
            </a:r>
            <a:endParaRPr lang="en-US" altLang="zh-CN" dirty="0">
              <a:solidFill>
                <a:srgbClr val="0099CC"/>
              </a:solidFill>
            </a:endParaRPr>
          </a:p>
          <a:p>
            <a:r>
              <a:rPr lang="en-US" altLang="zh-CN" sz="2400" b="1" dirty="0"/>
              <a:t>(</a:t>
            </a:r>
            <a:r>
              <a:rPr lang="zh-CN" altLang="en-US" sz="2400" b="1" dirty="0"/>
              <a:t>一</a:t>
            </a:r>
            <a:r>
              <a:rPr lang="en-US" altLang="zh-CN" sz="2400" b="1" dirty="0"/>
              <a:t>)</a:t>
            </a:r>
            <a:r>
              <a:rPr lang="zh-CN" altLang="en-US" sz="2400" b="1" dirty="0"/>
              <a:t>群体决策的优缺点 </a:t>
            </a:r>
            <a:endParaRPr lang="en-US" altLang="zh-CN" sz="2400" b="1" dirty="0"/>
          </a:p>
          <a:p>
            <a:r>
              <a:rPr lang="en-US" altLang="zh-CN" sz="2000" dirty="0"/>
              <a:t>     </a:t>
            </a:r>
            <a:r>
              <a:rPr lang="zh-CN" altLang="en-US" sz="2000" b="1" dirty="0"/>
              <a:t>１．群体决策的优点 </a:t>
            </a:r>
            <a:endParaRPr lang="en-US" altLang="zh-CN" sz="2000" b="1" dirty="0"/>
          </a:p>
          <a:p>
            <a:r>
              <a:rPr lang="en-US" altLang="zh-CN" sz="2000" b="1" dirty="0"/>
              <a:t>      </a:t>
            </a:r>
            <a:r>
              <a:rPr lang="zh-CN" altLang="en-US" sz="2000" dirty="0"/>
              <a:t>群体决策和个体决策各有优势</a:t>
            </a:r>
            <a:r>
              <a:rPr lang="en-US" altLang="zh-CN" sz="2000" dirty="0"/>
              <a:t>,</a:t>
            </a:r>
            <a:r>
              <a:rPr lang="zh-CN" altLang="en-US" sz="2000" dirty="0"/>
              <a:t>但不是可以适用于所有环境的</a:t>
            </a:r>
            <a:r>
              <a:rPr lang="en-US" altLang="zh-CN" sz="2000" dirty="0"/>
              <a:t>.</a:t>
            </a:r>
            <a:r>
              <a:rPr lang="zh-CN" altLang="en-US" sz="2000" dirty="0"/>
              <a:t>与个体决策相比</a:t>
            </a:r>
            <a:r>
              <a:rPr lang="en-US" altLang="zh-CN" sz="2000" dirty="0"/>
              <a:t>,</a:t>
            </a:r>
            <a:r>
              <a:rPr lang="zh-CN" altLang="en-US" sz="2000" dirty="0"/>
              <a:t>群 体决策有质量高、一贯性强、可接受性高、合法性高等优点</a:t>
            </a:r>
            <a:endParaRPr lang="en-US" altLang="zh-CN" sz="2000" dirty="0"/>
          </a:p>
          <a:p>
            <a:r>
              <a:rPr lang="zh-CN" altLang="en-US" sz="2000" dirty="0"/>
              <a:t>      </a:t>
            </a:r>
            <a:r>
              <a:rPr lang="zh-CN" altLang="en-US" sz="2000" b="1" dirty="0"/>
              <a:t>２ 群体决策的缺点 </a:t>
            </a:r>
            <a:endParaRPr lang="en-US" altLang="zh-CN" sz="2000" b="1" dirty="0"/>
          </a:p>
          <a:p>
            <a:r>
              <a:rPr lang="zh-CN" altLang="en-US" sz="2000" dirty="0"/>
              <a:t>       当然</a:t>
            </a:r>
            <a:r>
              <a:rPr lang="en-US" altLang="zh-CN" sz="2000" dirty="0"/>
              <a:t>,</a:t>
            </a:r>
            <a:r>
              <a:rPr lang="zh-CN" altLang="en-US" sz="2000" dirty="0"/>
              <a:t>群体决策的缺点也是明显的</a:t>
            </a:r>
            <a:r>
              <a:rPr lang="en-US" altLang="zh-CN" sz="2000" dirty="0"/>
              <a:t>,</a:t>
            </a:r>
            <a:r>
              <a:rPr lang="zh-CN" altLang="en-US" sz="2000" dirty="0"/>
              <a:t>由于参与决策的群体成员倾向于把保持群体和谐 一致作为目的</a:t>
            </a:r>
            <a:r>
              <a:rPr lang="en-US" altLang="zh-CN" sz="2000" dirty="0"/>
              <a:t>,</a:t>
            </a:r>
            <a:r>
              <a:rPr lang="zh-CN" altLang="en-US" sz="2000" dirty="0"/>
              <a:t>因此往往不能理智地分析各种备选方案</a:t>
            </a:r>
            <a:r>
              <a:rPr lang="en-US" altLang="zh-CN" sz="2000" dirty="0"/>
              <a:t>,</a:t>
            </a:r>
            <a:r>
              <a:rPr lang="zh-CN" altLang="en-US" sz="2000" dirty="0"/>
              <a:t>而表现出群体空想症</a:t>
            </a:r>
            <a:r>
              <a:rPr lang="en-US" altLang="zh-CN" sz="2000" dirty="0"/>
              <a:t>.</a:t>
            </a:r>
            <a:r>
              <a:rPr lang="zh-CN" altLang="en-US" sz="2000" dirty="0"/>
              <a:t>主要表现 在责任不清、决策成本高、从众压力大、由少数人控制四个方面</a:t>
            </a:r>
            <a:r>
              <a:rPr lang="en-US" altLang="zh-CN" sz="2000" dirty="0"/>
              <a:t>. </a:t>
            </a:r>
            <a:endParaRPr lang="zh-CN" altLang="en-US" sz="2000" dirty="0"/>
          </a:p>
        </p:txBody>
      </p:sp>
    </p:spTree>
    <p:extLst>
      <p:ext uri="{BB962C8B-B14F-4D97-AF65-F5344CB8AC3E}">
        <p14:creationId xmlns:p14="http://schemas.microsoft.com/office/powerpoint/2010/main" val="2794706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73ED0CB-CB93-407D-9A6D-91F6AB792612}"/>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决策效果与效率比较</a:t>
            </a:r>
            <a:endParaRPr lang="en-US" altLang="zh-CN" sz="2400" b="1" dirty="0"/>
          </a:p>
          <a:p>
            <a:r>
              <a:rPr lang="en-US" altLang="zh-CN" dirty="0"/>
              <a:t>      </a:t>
            </a:r>
            <a:r>
              <a:rPr lang="zh-CN" altLang="en-US" dirty="0"/>
              <a:t> 群体决策与个体决策究竟孰优孰劣</a:t>
            </a:r>
            <a:r>
              <a:rPr lang="en-US" altLang="zh-CN" dirty="0"/>
              <a:t>,</a:t>
            </a:r>
            <a:r>
              <a:rPr lang="zh-CN" altLang="en-US" dirty="0"/>
              <a:t>实际上取决于衡量决策效果的标准</a:t>
            </a:r>
            <a:r>
              <a:rPr lang="en-US" altLang="zh-CN" dirty="0"/>
              <a:t>,</a:t>
            </a:r>
            <a:r>
              <a:rPr lang="zh-CN" altLang="en-US" dirty="0"/>
              <a:t>并不存在绝对的优劣之分</a:t>
            </a:r>
            <a:r>
              <a:rPr lang="en-US" altLang="zh-CN" dirty="0"/>
              <a:t>.</a:t>
            </a:r>
            <a:r>
              <a:rPr lang="zh-CN" altLang="en-US" dirty="0"/>
              <a:t>就决策的准确性或者可靠性而言</a:t>
            </a:r>
            <a:r>
              <a:rPr lang="en-US" altLang="zh-CN" dirty="0"/>
              <a:t>,</a:t>
            </a:r>
            <a:r>
              <a:rPr lang="zh-CN" altLang="en-US" dirty="0"/>
              <a:t>群体决策更有优势</a:t>
            </a:r>
            <a:r>
              <a:rPr lang="en-US" altLang="zh-CN" dirty="0"/>
              <a:t>.</a:t>
            </a:r>
            <a:r>
              <a:rPr lang="zh-CN" altLang="en-US" dirty="0"/>
              <a:t>研究表明</a:t>
            </a:r>
            <a:r>
              <a:rPr lang="en-US" altLang="zh-CN" dirty="0"/>
              <a:t>,</a:t>
            </a:r>
            <a:r>
              <a:rPr lang="zh-CN" altLang="en-US" dirty="0"/>
              <a:t>群体决策比个体 决策的科学性更强</a:t>
            </a:r>
            <a:r>
              <a:rPr lang="en-US" altLang="zh-CN" dirty="0"/>
              <a:t>.</a:t>
            </a:r>
            <a:r>
              <a:rPr lang="zh-CN" altLang="en-US" dirty="0"/>
              <a:t>但就速度而言</a:t>
            </a:r>
            <a:r>
              <a:rPr lang="en-US" altLang="zh-CN" dirty="0"/>
              <a:t>,</a:t>
            </a:r>
            <a:r>
              <a:rPr lang="zh-CN" altLang="en-US" dirty="0"/>
              <a:t>个体决策优势较大</a:t>
            </a:r>
            <a:r>
              <a:rPr lang="en-US" altLang="zh-CN" dirty="0"/>
              <a:t>.</a:t>
            </a:r>
            <a:r>
              <a:rPr lang="zh-CN" altLang="en-US" dirty="0"/>
              <a:t>如果对决策的创新性要求比较高</a:t>
            </a:r>
            <a:r>
              <a:rPr lang="en-US" altLang="zh-CN" dirty="0"/>
              <a:t>,</a:t>
            </a:r>
            <a:r>
              <a:rPr lang="zh-CN" altLang="en-US" dirty="0"/>
              <a:t>那 么群体决策更有效</a:t>
            </a:r>
            <a:r>
              <a:rPr lang="en-US" altLang="zh-CN" dirty="0"/>
              <a:t>.</a:t>
            </a:r>
            <a:r>
              <a:rPr lang="zh-CN" altLang="en-US" dirty="0"/>
              <a:t>如果最终方案的可接受性很重要</a:t>
            </a:r>
            <a:r>
              <a:rPr lang="en-US" altLang="zh-CN" dirty="0"/>
              <a:t>,</a:t>
            </a:r>
            <a:r>
              <a:rPr lang="zh-CN" altLang="en-US" dirty="0"/>
              <a:t>那么群体决策也比个体决策更适合</a:t>
            </a:r>
            <a:r>
              <a:rPr lang="en-US" altLang="zh-CN" dirty="0"/>
              <a:t>.     </a:t>
            </a:r>
          </a:p>
          <a:p>
            <a:r>
              <a:rPr lang="en-US" altLang="zh-CN" dirty="0"/>
              <a:t>        </a:t>
            </a:r>
            <a:r>
              <a:rPr lang="zh-CN" altLang="en-US" dirty="0"/>
              <a:t>但是任何决策都不能不考虑决策效率问题</a:t>
            </a:r>
            <a:r>
              <a:rPr lang="en-US" altLang="zh-CN" dirty="0"/>
              <a:t>,</a:t>
            </a:r>
            <a:r>
              <a:rPr lang="zh-CN" altLang="en-US" dirty="0"/>
              <a:t>就这一点来说</a:t>
            </a:r>
            <a:r>
              <a:rPr lang="en-US" altLang="zh-CN" dirty="0"/>
              <a:t>,</a:t>
            </a:r>
            <a:r>
              <a:rPr lang="zh-CN" altLang="en-US" dirty="0"/>
              <a:t>群体决策一般不如个体决 策</a:t>
            </a:r>
            <a:r>
              <a:rPr lang="en-US" altLang="zh-CN" dirty="0"/>
              <a:t>.</a:t>
            </a:r>
            <a:r>
              <a:rPr lang="zh-CN" altLang="en-US" dirty="0"/>
              <a:t>只有很少的例外情况</a:t>
            </a:r>
            <a:r>
              <a:rPr lang="en-US" altLang="zh-CN" dirty="0"/>
              <a:t>,</a:t>
            </a:r>
            <a:r>
              <a:rPr lang="zh-CN" altLang="en-US" dirty="0"/>
              <a:t>即当进行一种决策需要了解多方面的信息</a:t>
            </a:r>
            <a:r>
              <a:rPr lang="en-US" altLang="zh-CN" dirty="0"/>
              <a:t>,</a:t>
            </a:r>
            <a:r>
              <a:rPr lang="zh-CN" altLang="en-US" dirty="0"/>
              <a:t>而这种信息的收集需 要决策者花费大量的时间时</a:t>
            </a:r>
            <a:r>
              <a:rPr lang="en-US" altLang="zh-CN" dirty="0"/>
              <a:t>,</a:t>
            </a:r>
            <a:r>
              <a:rPr lang="zh-CN" altLang="en-US" dirty="0"/>
              <a:t>个体决策的效率可能会不如群体决策的效率高</a:t>
            </a:r>
            <a:r>
              <a:rPr lang="en-US" altLang="zh-CN" dirty="0"/>
              <a:t>.</a:t>
            </a:r>
            <a:r>
              <a:rPr lang="zh-CN" altLang="en-US" dirty="0"/>
              <a:t>因为群体可以 包括来自多个领域的成员</a:t>
            </a:r>
            <a:r>
              <a:rPr lang="en-US" altLang="zh-CN" dirty="0"/>
              <a:t>,</a:t>
            </a:r>
            <a:r>
              <a:rPr lang="zh-CN" altLang="en-US" dirty="0"/>
              <a:t>他们了解多方面的信息</a:t>
            </a:r>
            <a:r>
              <a:rPr lang="en-US" altLang="zh-CN" dirty="0"/>
              <a:t>,</a:t>
            </a:r>
            <a:r>
              <a:rPr lang="zh-CN" altLang="en-US" dirty="0"/>
              <a:t>寻求信息所花费的时间成本就可以大大 减少</a:t>
            </a:r>
            <a:r>
              <a:rPr lang="en-US" altLang="zh-CN" dirty="0"/>
              <a:t>.</a:t>
            </a:r>
            <a:r>
              <a:rPr lang="zh-CN" altLang="en-US" dirty="0"/>
              <a:t>但是</a:t>
            </a:r>
            <a:r>
              <a:rPr lang="en-US" altLang="zh-CN" dirty="0"/>
              <a:t>,</a:t>
            </a:r>
            <a:r>
              <a:rPr lang="zh-CN" altLang="en-US" dirty="0"/>
              <a:t>群体决策在效率方面的优势毕竟只是例外情况</a:t>
            </a:r>
            <a:r>
              <a:rPr lang="en-US" altLang="zh-CN" dirty="0"/>
              <a:t>.</a:t>
            </a:r>
            <a:r>
              <a:rPr lang="zh-CN" altLang="en-US" dirty="0"/>
              <a:t>因此</a:t>
            </a:r>
            <a:r>
              <a:rPr lang="en-US" altLang="zh-CN" dirty="0"/>
              <a:t>,</a:t>
            </a:r>
            <a:r>
              <a:rPr lang="zh-CN" altLang="en-US" dirty="0"/>
              <a:t>在决定是否采用群体决 策时</a:t>
            </a:r>
            <a:r>
              <a:rPr lang="en-US" altLang="zh-CN" dirty="0"/>
              <a:t>,</a:t>
            </a:r>
            <a:r>
              <a:rPr lang="zh-CN" altLang="en-US" dirty="0"/>
              <a:t>应仔细权衡群体决策在决策效果上的优势是否能够超过它在效率上的损失</a:t>
            </a:r>
            <a:r>
              <a:rPr lang="en-US" altLang="zh-CN" dirty="0"/>
              <a:t>.</a:t>
            </a:r>
            <a:r>
              <a:rPr lang="zh-CN" altLang="en-US" dirty="0"/>
              <a:t>如果在效 率上的优势不能替代其在效率上的损失</a:t>
            </a:r>
            <a:r>
              <a:rPr lang="en-US" altLang="zh-CN" dirty="0"/>
              <a:t>,</a:t>
            </a:r>
            <a:r>
              <a:rPr lang="zh-CN" altLang="en-US" dirty="0"/>
              <a:t>那么采用群体决策方式就会变得毫无意义</a:t>
            </a:r>
            <a:r>
              <a:rPr lang="en-US" altLang="zh-CN" dirty="0"/>
              <a:t>. </a:t>
            </a:r>
            <a:endParaRPr lang="zh-CN" altLang="en-US" dirty="0"/>
          </a:p>
        </p:txBody>
      </p:sp>
    </p:spTree>
    <p:extLst>
      <p:ext uri="{BB962C8B-B14F-4D97-AF65-F5344CB8AC3E}">
        <p14:creationId xmlns:p14="http://schemas.microsoft.com/office/powerpoint/2010/main" val="607116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4064781-CD5E-4BBC-AD3F-EC79210E7310}"/>
              </a:ext>
            </a:extLst>
          </p:cNvPr>
          <p:cNvSpPr>
            <a:spLocks noGrp="1"/>
          </p:cNvSpPr>
          <p:nvPr>
            <p:ph type="title"/>
          </p:nvPr>
        </p:nvSpPr>
        <p:spPr/>
        <p:txBody>
          <a:bodyPr/>
          <a:lstStyle/>
          <a:p>
            <a:r>
              <a:rPr lang="zh-CN" altLang="en-US" dirty="0"/>
              <a:t>二、 群体思维与群体转移</a:t>
            </a:r>
          </a:p>
        </p:txBody>
      </p:sp>
      <p:sp>
        <p:nvSpPr>
          <p:cNvPr id="3" name="内容占位符 2">
            <a:extLst>
              <a:ext uri="{FF2B5EF4-FFF2-40B4-BE49-F238E27FC236}">
                <a16:creationId xmlns="" xmlns:a16="http://schemas.microsoft.com/office/drawing/2014/main" id="{B85F04B9-7971-4F89-960F-ADC12FACB8DA}"/>
              </a:ext>
            </a:extLst>
          </p:cNvPr>
          <p:cNvSpPr>
            <a:spLocks noGrp="1"/>
          </p:cNvSpPr>
          <p:nvPr>
            <p:ph idx="1"/>
          </p:nvPr>
        </p:nvSpPr>
        <p:spPr>
          <a:xfrm>
            <a:off x="964276" y="1700211"/>
            <a:ext cx="10451444" cy="4476255"/>
          </a:xfrm>
        </p:spPr>
        <p:txBody>
          <a:bodyPr/>
          <a:lstStyle/>
          <a:p>
            <a:r>
              <a:rPr lang="zh-CN" altLang="en-US" sz="2800" b="1" dirty="0"/>
              <a:t>      </a:t>
            </a:r>
            <a:r>
              <a:rPr lang="zh-CN" altLang="en-US" sz="2800" b="1" dirty="0" smtClean="0"/>
              <a:t>（一 </a:t>
            </a:r>
            <a:r>
              <a:rPr lang="en-US" altLang="zh-CN" sz="2800" b="1" dirty="0" smtClean="0"/>
              <a:t>)</a:t>
            </a:r>
            <a:r>
              <a:rPr lang="zh-CN" altLang="en-US" sz="2800" b="1" dirty="0" smtClean="0"/>
              <a:t>群体思维 </a:t>
            </a:r>
            <a:endParaRPr lang="en-US" altLang="zh-CN" sz="2800" b="1" dirty="0"/>
          </a:p>
          <a:p>
            <a:r>
              <a:rPr lang="zh-CN" altLang="en-US" dirty="0" smtClean="0"/>
              <a:t> </a:t>
            </a:r>
            <a:r>
              <a:rPr lang="zh-CN" altLang="en-US" dirty="0"/>
              <a:t>群体思维与群体规范有关</a:t>
            </a:r>
            <a:r>
              <a:rPr lang="en-US" altLang="zh-CN" dirty="0"/>
              <a:t>,</a:t>
            </a:r>
            <a:r>
              <a:rPr lang="zh-CN" altLang="en-US" dirty="0"/>
              <a:t>它是这样一种情况</a:t>
            </a:r>
            <a:r>
              <a:rPr lang="en-US" altLang="zh-CN" dirty="0"/>
              <a:t>:</a:t>
            </a:r>
            <a:r>
              <a:rPr lang="zh-CN" altLang="en-US" dirty="0"/>
              <a:t>由于群体中从众压力的存在</a:t>
            </a:r>
            <a:r>
              <a:rPr lang="en-US" altLang="zh-CN" dirty="0"/>
              <a:t>,</a:t>
            </a:r>
            <a:r>
              <a:rPr lang="zh-CN" altLang="en-US" dirty="0"/>
              <a:t>群体对 决策中出现的不同寻常的、少数人的或不受欢迎的观点不能做出客观的评价</a:t>
            </a:r>
            <a:r>
              <a:rPr lang="en-US" altLang="zh-CN" dirty="0"/>
              <a:t>.</a:t>
            </a:r>
          </a:p>
          <a:p>
            <a:r>
              <a:rPr lang="zh-CN" altLang="en-US" dirty="0"/>
              <a:t>       社会心理学中把个体的这种因群体压力而产生的行为改变叫作从众</a:t>
            </a:r>
            <a:r>
              <a:rPr lang="en-US" altLang="zh-CN" dirty="0"/>
              <a:t>.</a:t>
            </a:r>
            <a:r>
              <a:rPr lang="zh-CN" altLang="en-US" dirty="0"/>
              <a:t>群体对于成员的 从众压力及其对于成员个人判断和态度的影响</a:t>
            </a:r>
            <a:r>
              <a:rPr lang="en-US" altLang="zh-CN" dirty="0"/>
              <a:t>,</a:t>
            </a:r>
            <a:r>
              <a:rPr lang="zh-CN" altLang="en-US" dirty="0"/>
              <a:t>在美国心理学家所罗</a:t>
            </a:r>
            <a:r>
              <a:rPr lang="en-US" altLang="zh-CN" dirty="0"/>
              <a:t>·</a:t>
            </a:r>
            <a:r>
              <a:rPr lang="zh-CN" altLang="en-US" dirty="0"/>
              <a:t>阿希 </a:t>
            </a:r>
            <a:r>
              <a:rPr lang="en-US" altLang="zh-CN" dirty="0"/>
              <a:t>( Solomon Asch)</a:t>
            </a:r>
            <a:r>
              <a:rPr lang="zh-CN" altLang="en-US" dirty="0"/>
              <a:t>的一个经典实验中得到了证明</a:t>
            </a:r>
            <a:r>
              <a:rPr lang="en-US" altLang="zh-CN" dirty="0"/>
              <a:t>.</a:t>
            </a:r>
          </a:p>
          <a:p>
            <a:endParaRPr lang="zh-CN" altLang="en-US" dirty="0"/>
          </a:p>
        </p:txBody>
      </p:sp>
      <p:pic>
        <p:nvPicPr>
          <p:cNvPr id="5" name="图片 4">
            <a:extLst>
              <a:ext uri="{FF2B5EF4-FFF2-40B4-BE49-F238E27FC236}">
                <a16:creationId xmlns="" xmlns:a16="http://schemas.microsoft.com/office/drawing/2014/main" id="{99DD0908-6CA1-4AC3-9CBF-E04A72B7E1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8152" y="4067784"/>
            <a:ext cx="5011510" cy="2298512"/>
          </a:xfrm>
          <a:prstGeom prst="rect">
            <a:avLst/>
          </a:prstGeom>
        </p:spPr>
      </p:pic>
      <p:sp>
        <p:nvSpPr>
          <p:cNvPr id="6" name="矩形 5">
            <a:extLst>
              <a:ext uri="{FF2B5EF4-FFF2-40B4-BE49-F238E27FC236}">
                <a16:creationId xmlns="" xmlns:a16="http://schemas.microsoft.com/office/drawing/2014/main" id="{718A1778-8C84-4BAD-828E-6D8014F8AED2}"/>
              </a:ext>
            </a:extLst>
          </p:cNvPr>
          <p:cNvSpPr/>
          <p:nvPr/>
        </p:nvSpPr>
        <p:spPr>
          <a:xfrm>
            <a:off x="5070869" y="6348967"/>
            <a:ext cx="3926075" cy="400110"/>
          </a:xfrm>
          <a:prstGeom prst="rect">
            <a:avLst/>
          </a:prstGeom>
        </p:spPr>
        <p:txBody>
          <a:bodyPr wrap="none">
            <a:spAutoFit/>
          </a:bodyPr>
          <a:lstStyle/>
          <a:p>
            <a:r>
              <a:rPr lang="zh-CN" altLang="en-US" sz="2000" dirty="0">
                <a:solidFill>
                  <a:srgbClr val="0099CC"/>
                </a:solidFill>
                <a:latin typeface="+mj-ea"/>
                <a:ea typeface="+mj-ea"/>
              </a:rPr>
              <a:t>图２ １　阿希试验所用卡片举例 </a:t>
            </a:r>
          </a:p>
        </p:txBody>
      </p:sp>
    </p:spTree>
    <p:extLst>
      <p:ext uri="{BB962C8B-B14F-4D97-AF65-F5344CB8AC3E}">
        <p14:creationId xmlns:p14="http://schemas.microsoft.com/office/powerpoint/2010/main" val="1602802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2DE062C-F747-4547-867C-A3384B12357E}"/>
              </a:ext>
            </a:extLst>
          </p:cNvPr>
          <p:cNvSpPr>
            <a:spLocks noGrp="1"/>
          </p:cNvSpPr>
          <p:nvPr>
            <p:ph idx="1"/>
          </p:nvPr>
        </p:nvSpPr>
        <p:spPr/>
        <p:txBody>
          <a:bodyPr/>
          <a:lstStyle/>
          <a:p>
            <a:r>
              <a:rPr lang="en-US" altLang="zh-CN" dirty="0"/>
              <a:t>.</a:t>
            </a:r>
            <a:r>
              <a:rPr lang="zh-CN" altLang="en-US" b="1" dirty="0"/>
              <a:t>研究发现</a:t>
            </a:r>
            <a:r>
              <a:rPr lang="en-US" altLang="zh-CN" b="1" dirty="0"/>
              <a:t>,</a:t>
            </a:r>
            <a:r>
              <a:rPr lang="zh-CN" altLang="en-US" b="1" dirty="0"/>
              <a:t>下列四种情形会对 群体思维产生影响</a:t>
            </a:r>
            <a:r>
              <a:rPr lang="en-US" altLang="zh-CN" dirty="0"/>
              <a:t>.</a:t>
            </a:r>
          </a:p>
          <a:p>
            <a:r>
              <a:rPr lang="en-US" altLang="zh-CN" dirty="0"/>
              <a:t>       ( </a:t>
            </a:r>
            <a:r>
              <a:rPr lang="zh-CN" altLang="en-US" dirty="0"/>
              <a:t>１</a:t>
            </a:r>
            <a:r>
              <a:rPr lang="en-US" altLang="zh-CN" dirty="0"/>
              <a:t>)</a:t>
            </a:r>
            <a:r>
              <a:rPr lang="zh-CN" altLang="en-US" dirty="0"/>
              <a:t>凝聚力强的群体内部讨论较多</a:t>
            </a:r>
            <a:r>
              <a:rPr lang="en-US" altLang="zh-CN" dirty="0"/>
              <a:t>,</a:t>
            </a:r>
            <a:r>
              <a:rPr lang="zh-CN" altLang="en-US" dirty="0"/>
              <a:t>能够带来更多信息</a:t>
            </a:r>
            <a:r>
              <a:rPr lang="en-US" altLang="zh-CN" dirty="0"/>
              <a:t>,</a:t>
            </a:r>
            <a:r>
              <a:rPr lang="zh-CN" altLang="en-US" dirty="0"/>
              <a:t>但这种群体是否鼓励群体成 员提出反对意见</a:t>
            </a:r>
            <a:r>
              <a:rPr lang="en-US" altLang="zh-CN" dirty="0"/>
              <a:t>,</a:t>
            </a:r>
            <a:r>
              <a:rPr lang="zh-CN" altLang="en-US" dirty="0"/>
              <a:t>尚难确定</a:t>
            </a:r>
            <a:r>
              <a:rPr lang="en-US" altLang="zh-CN" dirty="0"/>
              <a:t>. </a:t>
            </a:r>
          </a:p>
          <a:p>
            <a:r>
              <a:rPr lang="en-US" altLang="zh-CN" dirty="0"/>
              <a:t>       ( </a:t>
            </a:r>
            <a:r>
              <a:rPr lang="zh-CN" altLang="en-US" dirty="0"/>
              <a:t>２</a:t>
            </a:r>
            <a:r>
              <a:rPr lang="en-US" altLang="zh-CN" dirty="0"/>
              <a:t>)</a:t>
            </a:r>
            <a:r>
              <a:rPr lang="zh-CN" altLang="en-US" dirty="0"/>
              <a:t>如果群体领导公正无私</a:t>
            </a:r>
            <a:r>
              <a:rPr lang="en-US" altLang="zh-CN" dirty="0"/>
              <a:t>,</a:t>
            </a:r>
            <a:r>
              <a:rPr lang="zh-CN" altLang="en-US" dirty="0"/>
              <a:t>鼓励群体成员提出自己的意见</a:t>
            </a:r>
            <a:r>
              <a:rPr lang="en-US" altLang="zh-CN" dirty="0"/>
              <a:t>,</a:t>
            </a:r>
            <a:r>
              <a:rPr lang="zh-CN" altLang="en-US" dirty="0"/>
              <a:t>群体成员会提出更多解 决问题的方法</a:t>
            </a:r>
            <a:r>
              <a:rPr lang="en-US" altLang="zh-CN" dirty="0"/>
              <a:t>,</a:t>
            </a:r>
            <a:r>
              <a:rPr lang="zh-CN" altLang="en-US" dirty="0"/>
              <a:t>并进行更多的讨论</a:t>
            </a:r>
            <a:r>
              <a:rPr lang="en-US" altLang="zh-CN" dirty="0"/>
              <a:t>. </a:t>
            </a:r>
          </a:p>
          <a:p>
            <a:r>
              <a:rPr lang="en-US" altLang="zh-CN" dirty="0"/>
              <a:t>       ( </a:t>
            </a:r>
            <a:r>
              <a:rPr lang="zh-CN" altLang="en-US" dirty="0"/>
              <a:t>３</a:t>
            </a:r>
            <a:r>
              <a:rPr lang="en-US" altLang="zh-CN" dirty="0"/>
              <a:t>)</a:t>
            </a:r>
            <a:r>
              <a:rPr lang="zh-CN" altLang="en-US" dirty="0"/>
              <a:t>群体领导在讨论初期</a:t>
            </a:r>
            <a:r>
              <a:rPr lang="en-US" altLang="zh-CN" dirty="0"/>
              <a:t>,</a:t>
            </a:r>
            <a:r>
              <a:rPr lang="zh-CN" altLang="en-US" dirty="0"/>
              <a:t>应该避免表现出对某种方案的偏爱</a:t>
            </a:r>
            <a:r>
              <a:rPr lang="en-US" altLang="zh-CN" dirty="0"/>
              <a:t>,</a:t>
            </a:r>
            <a:r>
              <a:rPr lang="zh-CN" altLang="en-US" dirty="0"/>
              <a:t>因为这样做会限制群 体成员对这个问题提出批评性意见</a:t>
            </a:r>
            <a:r>
              <a:rPr lang="en-US" altLang="zh-CN" dirty="0"/>
              <a:t>,</a:t>
            </a:r>
            <a:r>
              <a:rPr lang="zh-CN" altLang="en-US" dirty="0"/>
              <a:t>使群体很可能把这种方案作为最终的选择方案</a:t>
            </a:r>
            <a:r>
              <a:rPr lang="en-US" altLang="zh-CN" dirty="0"/>
              <a:t>.</a:t>
            </a:r>
          </a:p>
          <a:p>
            <a:r>
              <a:rPr lang="en-US" altLang="zh-CN" dirty="0"/>
              <a:t>       ( </a:t>
            </a:r>
            <a:r>
              <a:rPr lang="zh-CN" altLang="en-US" dirty="0"/>
              <a:t>４</a:t>
            </a:r>
            <a:r>
              <a:rPr lang="en-US" altLang="zh-CN" dirty="0"/>
              <a:t>)</a:t>
            </a:r>
            <a:r>
              <a:rPr lang="zh-CN" altLang="en-US" dirty="0"/>
              <a:t>群体与外界的隔离会使内部可选择和评价的不同的方案减少</a:t>
            </a:r>
            <a:r>
              <a:rPr lang="en-US" altLang="zh-CN" dirty="0"/>
              <a:t>. </a:t>
            </a:r>
            <a:endParaRPr lang="zh-CN" altLang="en-US" dirty="0"/>
          </a:p>
        </p:txBody>
      </p:sp>
    </p:spTree>
    <p:extLst>
      <p:ext uri="{BB962C8B-B14F-4D97-AF65-F5344CB8AC3E}">
        <p14:creationId xmlns:p14="http://schemas.microsoft.com/office/powerpoint/2010/main" val="2841683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98C2EBE-784D-4AA6-AC77-11E2AE981B54}"/>
              </a:ext>
            </a:extLst>
          </p:cNvPr>
          <p:cNvSpPr>
            <a:spLocks noGrp="1"/>
          </p:cNvSpPr>
          <p:nvPr>
            <p:ph idx="1"/>
          </p:nvPr>
        </p:nvSpPr>
        <p:spPr>
          <a:xfrm>
            <a:off x="1324432" y="751216"/>
            <a:ext cx="10034138" cy="5854117"/>
          </a:xfrm>
        </p:spPr>
        <p:txBody>
          <a:bodyPr>
            <a:normAutofit/>
          </a:bodyPr>
          <a:lstStyle/>
          <a:p>
            <a:r>
              <a:rPr lang="en-US" altLang="zh-CN" sz="2800" b="1" dirty="0"/>
              <a:t>(</a:t>
            </a:r>
            <a:r>
              <a:rPr lang="zh-CN" altLang="en-US" sz="2800" b="1" dirty="0"/>
              <a:t>二</a:t>
            </a:r>
            <a:r>
              <a:rPr lang="en-US" altLang="zh-CN" sz="2800" b="1" dirty="0"/>
              <a:t>)</a:t>
            </a:r>
            <a:r>
              <a:rPr lang="zh-CN" altLang="en-US" sz="2800" b="1" dirty="0"/>
              <a:t>群体转移 </a:t>
            </a:r>
            <a:endParaRPr lang="en-US" altLang="zh-CN" sz="2800" b="1" dirty="0"/>
          </a:p>
          <a:p>
            <a:r>
              <a:rPr lang="zh-CN" altLang="en-US" b="1" dirty="0"/>
              <a:t>群体转移主要有下述四个原因</a:t>
            </a:r>
            <a:r>
              <a:rPr lang="en-US" altLang="zh-CN" b="1" dirty="0"/>
              <a:t>. </a:t>
            </a:r>
          </a:p>
          <a:p>
            <a:r>
              <a:rPr lang="en-US" altLang="zh-CN" dirty="0"/>
              <a:t>      </a:t>
            </a:r>
            <a:r>
              <a:rPr lang="en-US" altLang="zh-CN" b="1" dirty="0"/>
              <a:t>( </a:t>
            </a:r>
            <a:r>
              <a:rPr lang="zh-CN" altLang="en-US" b="1" dirty="0"/>
              <a:t>１</a:t>
            </a:r>
            <a:r>
              <a:rPr lang="en-US" altLang="zh-CN" b="1" dirty="0"/>
              <a:t>)</a:t>
            </a:r>
            <a:r>
              <a:rPr lang="zh-CN" altLang="en-US" b="1" dirty="0"/>
              <a:t>责任分摊</a:t>
            </a:r>
            <a:r>
              <a:rPr lang="en-US" altLang="zh-CN" dirty="0"/>
              <a:t>.</a:t>
            </a:r>
            <a:r>
              <a:rPr lang="zh-CN" altLang="en-US" dirty="0"/>
              <a:t>每一种包括风险的决策都与一定的责任相联系</a:t>
            </a:r>
            <a:r>
              <a:rPr lang="en-US" altLang="zh-CN" dirty="0"/>
              <a:t>.</a:t>
            </a:r>
            <a:r>
              <a:rPr lang="zh-CN" altLang="en-US" dirty="0"/>
              <a:t>责任往往导致决策人 情绪紧张、焦虑不安</a:t>
            </a:r>
            <a:r>
              <a:rPr lang="en-US" altLang="zh-CN" dirty="0"/>
              <a:t>,</a:t>
            </a:r>
            <a:r>
              <a:rPr lang="zh-CN" altLang="en-US" dirty="0"/>
              <a:t>不敢贸然采取有较高风险的决策</a:t>
            </a:r>
            <a:r>
              <a:rPr lang="en-US" altLang="zh-CN" dirty="0"/>
              <a:t>. </a:t>
            </a:r>
          </a:p>
          <a:p>
            <a:r>
              <a:rPr lang="en-US" altLang="zh-CN" b="1" dirty="0"/>
              <a:t>      ( </a:t>
            </a:r>
            <a:r>
              <a:rPr lang="zh-CN" altLang="en-US" b="1" dirty="0"/>
              <a:t>２</a:t>
            </a:r>
            <a:r>
              <a:rPr lang="en-US" altLang="zh-CN" b="1" dirty="0"/>
              <a:t>)</a:t>
            </a:r>
            <a:r>
              <a:rPr lang="zh-CN" altLang="en-US" b="1" dirty="0"/>
              <a:t>领导作用</a:t>
            </a:r>
            <a:r>
              <a:rPr lang="en-US" altLang="zh-CN" dirty="0"/>
              <a:t>.</a:t>
            </a:r>
            <a:r>
              <a:rPr lang="zh-CN" altLang="en-US" dirty="0"/>
              <a:t>在群体中总会有领袖或有影响的人物</a:t>
            </a:r>
            <a:r>
              <a:rPr lang="en-US" altLang="zh-CN" dirty="0"/>
              <a:t>,</a:t>
            </a:r>
            <a:r>
              <a:rPr lang="zh-CN" altLang="en-US" dirty="0"/>
              <a:t>他们在群体活动中起着特殊的 作用</a:t>
            </a:r>
            <a:r>
              <a:rPr lang="en-US" altLang="zh-CN" dirty="0"/>
              <a:t>.</a:t>
            </a:r>
            <a:r>
              <a:rPr lang="zh-CN" altLang="en-US" dirty="0"/>
              <a:t>他们为了显示自己的才能与胆略</a:t>
            </a:r>
            <a:r>
              <a:rPr lang="en-US" altLang="zh-CN" dirty="0"/>
              <a:t>,</a:t>
            </a:r>
            <a:r>
              <a:rPr lang="zh-CN" altLang="en-US" dirty="0"/>
              <a:t>往往会采取冒险水平较高的大胆决策</a:t>
            </a:r>
            <a:r>
              <a:rPr lang="en-US" altLang="zh-CN" dirty="0"/>
              <a:t>. </a:t>
            </a:r>
          </a:p>
          <a:p>
            <a:r>
              <a:rPr lang="en-US" altLang="zh-CN" dirty="0"/>
              <a:t>      </a:t>
            </a:r>
            <a:r>
              <a:rPr lang="en-US" altLang="zh-CN" b="1" dirty="0"/>
              <a:t>( </a:t>
            </a:r>
            <a:r>
              <a:rPr lang="zh-CN" altLang="en-US" b="1" dirty="0"/>
              <a:t>３</a:t>
            </a:r>
            <a:r>
              <a:rPr lang="en-US" altLang="zh-CN" b="1" dirty="0"/>
              <a:t>)</a:t>
            </a:r>
            <a:r>
              <a:rPr lang="zh-CN" altLang="en-US" b="1" dirty="0"/>
              <a:t>社会比较作用</a:t>
            </a:r>
            <a:r>
              <a:rPr lang="en-US" altLang="zh-CN" dirty="0"/>
              <a:t>.</a:t>
            </a:r>
            <a:r>
              <a:rPr lang="zh-CN" altLang="en-US" dirty="0"/>
              <a:t>在许多群体内</a:t>
            </a:r>
            <a:r>
              <a:rPr lang="en-US" altLang="zh-CN" dirty="0"/>
              <a:t>,</a:t>
            </a:r>
            <a:r>
              <a:rPr lang="zh-CN" altLang="en-US" dirty="0"/>
              <a:t>提出有根据的冒险决策往往会得到好评</a:t>
            </a:r>
            <a:r>
              <a:rPr lang="en-US" altLang="zh-CN" dirty="0"/>
              <a:t>.</a:t>
            </a:r>
            <a:r>
              <a:rPr lang="zh-CN" altLang="en-US" dirty="0"/>
              <a:t>因此</a:t>
            </a:r>
            <a:r>
              <a:rPr lang="en-US" altLang="zh-CN" dirty="0"/>
              <a:t>, </a:t>
            </a:r>
            <a:r>
              <a:rPr lang="zh-CN" altLang="en-US" dirty="0"/>
              <a:t>群体中的个人提出自己的决策意见时</a:t>
            </a:r>
            <a:r>
              <a:rPr lang="en-US" altLang="zh-CN" dirty="0"/>
              <a:t>,</a:t>
            </a:r>
            <a:r>
              <a:rPr lang="zh-CN" altLang="en-US" dirty="0"/>
              <a:t>往往要与别人的意见进行比较</a:t>
            </a:r>
            <a:r>
              <a:rPr lang="en-US" altLang="zh-CN" dirty="0"/>
              <a:t>. </a:t>
            </a:r>
          </a:p>
          <a:p>
            <a:r>
              <a:rPr lang="en-US" altLang="zh-CN" dirty="0"/>
              <a:t>      </a:t>
            </a:r>
            <a:r>
              <a:rPr lang="en-US" altLang="zh-CN" b="1" dirty="0"/>
              <a:t>( </a:t>
            </a:r>
            <a:r>
              <a:rPr lang="zh-CN" altLang="en-US" b="1" dirty="0"/>
              <a:t>４</a:t>
            </a:r>
            <a:r>
              <a:rPr lang="en-US" altLang="zh-CN" b="1" dirty="0"/>
              <a:t>)</a:t>
            </a:r>
            <a:r>
              <a:rPr lang="zh-CN" altLang="en-US" b="1" dirty="0"/>
              <a:t>文化放大</a:t>
            </a:r>
            <a:r>
              <a:rPr lang="en-US" altLang="zh-CN" b="1" dirty="0"/>
              <a:t>.</a:t>
            </a:r>
            <a:r>
              <a:rPr lang="zh-CN" altLang="en-US" dirty="0"/>
              <a:t>这种观点认为</a:t>
            </a:r>
            <a:r>
              <a:rPr lang="en-US" altLang="zh-CN" dirty="0"/>
              <a:t>,</a:t>
            </a:r>
            <a:r>
              <a:rPr lang="zh-CN" altLang="en-US" dirty="0"/>
              <a:t>若一个国家或社会的文化中占主导地位的价值观是崇 尚冒险</a:t>
            </a:r>
            <a:r>
              <a:rPr lang="en-US" altLang="zh-CN" dirty="0"/>
              <a:t>,</a:t>
            </a:r>
            <a:r>
              <a:rPr lang="zh-CN" altLang="en-US" dirty="0"/>
              <a:t>则这种价值观会被 “放大”从而扩散且反映到该文化的群体中</a:t>
            </a:r>
            <a:r>
              <a:rPr lang="en-US" altLang="zh-CN" dirty="0"/>
              <a:t>. </a:t>
            </a:r>
          </a:p>
          <a:p>
            <a:r>
              <a:rPr lang="zh-CN" altLang="en-US" dirty="0"/>
              <a:t>       从实践的角度看</a:t>
            </a:r>
            <a:r>
              <a:rPr lang="en-US" altLang="zh-CN" dirty="0"/>
              <a:t>,</a:t>
            </a:r>
            <a:r>
              <a:rPr lang="zh-CN" altLang="en-US" dirty="0"/>
              <a:t>组织或群体中的管理者应该认识到</a:t>
            </a:r>
            <a:r>
              <a:rPr lang="en-US" altLang="zh-CN" dirty="0"/>
              <a:t>,</a:t>
            </a:r>
            <a:r>
              <a:rPr lang="zh-CN" altLang="en-US" dirty="0"/>
              <a:t>群体决策容易放大每个 群体成员最初的观点</a:t>
            </a:r>
            <a:r>
              <a:rPr lang="en-US" altLang="zh-CN" dirty="0"/>
              <a:t>,</a:t>
            </a:r>
            <a:r>
              <a:rPr lang="zh-CN" altLang="en-US" dirty="0"/>
              <a:t>使之朝着更极端的方向转移</a:t>
            </a:r>
            <a:r>
              <a:rPr lang="en-US" altLang="zh-CN" dirty="0"/>
              <a:t>.</a:t>
            </a:r>
            <a:r>
              <a:rPr lang="zh-CN" altLang="en-US" dirty="0"/>
              <a:t>至于是转移到更保守的方向还是更冒 险的方向</a:t>
            </a:r>
            <a:r>
              <a:rPr lang="en-US" altLang="zh-CN" dirty="0"/>
              <a:t>,</a:t>
            </a:r>
            <a:r>
              <a:rPr lang="zh-CN" altLang="en-US" dirty="0"/>
              <a:t>则要取决于群体成员在群体决策前的倾向</a:t>
            </a:r>
            <a:r>
              <a:rPr lang="en-US" altLang="zh-CN" dirty="0"/>
              <a:t>.</a:t>
            </a:r>
            <a:r>
              <a:rPr lang="zh-CN" altLang="en-US" dirty="0"/>
              <a:t>比较而言</a:t>
            </a:r>
            <a:r>
              <a:rPr lang="en-US" altLang="zh-CN" dirty="0"/>
              <a:t>,</a:t>
            </a:r>
            <a:r>
              <a:rPr lang="zh-CN" altLang="en-US" dirty="0"/>
              <a:t>群体决策的过分冒险倾 向</a:t>
            </a:r>
            <a:r>
              <a:rPr lang="en-US" altLang="zh-CN" dirty="0"/>
              <a:t>,</a:t>
            </a:r>
            <a:r>
              <a:rPr lang="zh-CN" altLang="en-US" dirty="0"/>
              <a:t>在管理实践中更值得注意和预防</a:t>
            </a:r>
            <a:r>
              <a:rPr lang="en-US" altLang="zh-CN" dirty="0"/>
              <a:t>. </a:t>
            </a:r>
            <a:endParaRPr lang="zh-CN" altLang="en-US" dirty="0"/>
          </a:p>
        </p:txBody>
      </p:sp>
    </p:spTree>
    <p:extLst>
      <p:ext uri="{BB962C8B-B14F-4D97-AF65-F5344CB8AC3E}">
        <p14:creationId xmlns:p14="http://schemas.microsoft.com/office/powerpoint/2010/main" val="2955194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CE528B1-A176-4E83-B31A-CA957C626C8B}"/>
              </a:ext>
            </a:extLst>
          </p:cNvPr>
          <p:cNvSpPr>
            <a:spLocks noGrp="1"/>
          </p:cNvSpPr>
          <p:nvPr>
            <p:ph type="title"/>
          </p:nvPr>
        </p:nvSpPr>
        <p:spPr/>
        <p:txBody>
          <a:bodyPr>
            <a:normAutofit/>
          </a:bodyPr>
          <a:lstStyle/>
          <a:p>
            <a:r>
              <a:rPr lang="zh-CN" altLang="en-US" sz="2800" b="1" dirty="0" smtClean="0">
                <a:solidFill>
                  <a:schemeClr val="tx1"/>
                </a:solidFill>
              </a:rPr>
              <a:t>三、集体决策方法  </a:t>
            </a:r>
            <a:r>
              <a:rPr lang="en-US" altLang="zh-CN" sz="2800" b="1" dirty="0" smtClean="0">
                <a:solidFill>
                  <a:schemeClr val="tx1"/>
                </a:solidFill>
              </a:rPr>
              <a:t>(</a:t>
            </a:r>
            <a:r>
              <a:rPr lang="zh-CN" altLang="en-US" sz="2800" b="1" dirty="0">
                <a:solidFill>
                  <a:schemeClr val="tx1"/>
                </a:solidFill>
              </a:rPr>
              <a:t>一</a:t>
            </a:r>
            <a:r>
              <a:rPr lang="en-US" altLang="zh-CN" sz="2800" b="1" dirty="0">
                <a:solidFill>
                  <a:schemeClr val="tx1"/>
                </a:solidFill>
              </a:rPr>
              <a:t>)</a:t>
            </a:r>
            <a:r>
              <a:rPr lang="zh-CN" altLang="en-US" sz="2800" b="1" dirty="0">
                <a:solidFill>
                  <a:schemeClr val="tx1"/>
                </a:solidFill>
              </a:rPr>
              <a:t>头脑风暴法 </a:t>
            </a:r>
          </a:p>
        </p:txBody>
      </p:sp>
      <p:sp>
        <p:nvSpPr>
          <p:cNvPr id="3" name="内容占位符 2">
            <a:extLst>
              <a:ext uri="{FF2B5EF4-FFF2-40B4-BE49-F238E27FC236}">
                <a16:creationId xmlns="" xmlns:a16="http://schemas.microsoft.com/office/drawing/2014/main" id="{922926D3-CB3B-43EF-B2B4-D90B964221C5}"/>
              </a:ext>
            </a:extLst>
          </p:cNvPr>
          <p:cNvSpPr>
            <a:spLocks noGrp="1"/>
          </p:cNvSpPr>
          <p:nvPr>
            <p:ph idx="1"/>
          </p:nvPr>
        </p:nvSpPr>
        <p:spPr/>
        <p:txBody>
          <a:bodyPr/>
          <a:lstStyle/>
          <a:p>
            <a:r>
              <a:rPr lang="zh-CN" altLang="en-US" dirty="0"/>
              <a:t>      头脑风暴法是比较常用的定性决策方法</a:t>
            </a:r>
            <a:r>
              <a:rPr lang="en-US" altLang="zh-CN" dirty="0"/>
              <a:t>,</a:t>
            </a:r>
            <a:r>
              <a:rPr lang="zh-CN" altLang="en-US" dirty="0"/>
              <a:t>便于产生创造性建议</a:t>
            </a:r>
            <a:r>
              <a:rPr lang="en-US" altLang="zh-CN" dirty="0"/>
              <a:t>,</a:t>
            </a:r>
            <a:r>
              <a:rPr lang="zh-CN" altLang="en-US" dirty="0"/>
              <a:t>主要用于收集新思 想</a:t>
            </a:r>
            <a:r>
              <a:rPr lang="en-US" altLang="zh-CN" dirty="0"/>
              <a:t>.</a:t>
            </a:r>
            <a:r>
              <a:rPr lang="zh-CN" altLang="en-US" dirty="0"/>
              <a:t>它通常是将对解决某一问题有兴趣的人集合在一起</a:t>
            </a:r>
            <a:r>
              <a:rPr lang="en-US" altLang="zh-CN" dirty="0"/>
              <a:t>,</a:t>
            </a:r>
            <a:r>
              <a:rPr lang="zh-CN" altLang="en-US" dirty="0"/>
              <a:t>在完全不受约束的条件下</a:t>
            </a:r>
            <a:r>
              <a:rPr lang="en-US" altLang="zh-CN" dirty="0"/>
              <a:t>,</a:t>
            </a:r>
            <a:r>
              <a:rPr lang="zh-CN" altLang="en-US" dirty="0"/>
              <a:t>敞开 思路</a:t>
            </a:r>
            <a:r>
              <a:rPr lang="en-US" altLang="zh-CN" dirty="0"/>
              <a:t>,</a:t>
            </a:r>
            <a:r>
              <a:rPr lang="zh-CN" altLang="en-US" dirty="0"/>
              <a:t>畅所欲言</a:t>
            </a:r>
            <a:r>
              <a:rPr lang="en-US" altLang="zh-CN" dirty="0"/>
              <a:t>.</a:t>
            </a:r>
          </a:p>
          <a:p>
            <a:r>
              <a:rPr lang="en-US" altLang="zh-CN" dirty="0"/>
              <a:t>      </a:t>
            </a:r>
            <a:r>
              <a:rPr lang="zh-CN" altLang="en-US" dirty="0"/>
              <a:t>头脑风暴法的创始人是英国心理学家奥斯本 </a:t>
            </a:r>
            <a:r>
              <a:rPr lang="en-US" altLang="zh-CN" dirty="0"/>
              <a:t>( </a:t>
            </a:r>
            <a:r>
              <a:rPr lang="en-US" altLang="zh-CN" dirty="0" err="1"/>
              <a:t>Osbo</a:t>
            </a:r>
            <a:r>
              <a:rPr lang="en-US" altLang="zh-CN" dirty="0"/>
              <a:t> </a:t>
            </a:r>
            <a:r>
              <a:rPr lang="en-US" altLang="zh-CN" dirty="0" err="1"/>
              <a:t>rn</a:t>
            </a:r>
            <a:r>
              <a:rPr lang="en-US" altLang="zh-CN" dirty="0"/>
              <a:t>),</a:t>
            </a:r>
            <a:r>
              <a:rPr lang="zh-CN" altLang="en-US" dirty="0"/>
              <a:t>他为该决策方 法的实施提出了四项原则</a:t>
            </a:r>
            <a:r>
              <a:rPr lang="en-US" altLang="zh-CN" dirty="0"/>
              <a:t>. </a:t>
            </a:r>
          </a:p>
          <a:p>
            <a:r>
              <a:rPr lang="en-US" altLang="zh-CN" dirty="0"/>
              <a:t>      ( </a:t>
            </a:r>
            <a:r>
              <a:rPr lang="zh-CN" altLang="en-US" dirty="0"/>
              <a:t>１</a:t>
            </a:r>
            <a:r>
              <a:rPr lang="en-US" altLang="zh-CN" dirty="0"/>
              <a:t>)</a:t>
            </a:r>
            <a:r>
              <a:rPr lang="zh-CN" altLang="en-US" dirty="0"/>
              <a:t>对别人的建议不作任何评价</a:t>
            </a:r>
            <a:r>
              <a:rPr lang="en-US" altLang="zh-CN" dirty="0"/>
              <a:t>,</a:t>
            </a:r>
            <a:r>
              <a:rPr lang="zh-CN" altLang="en-US" dirty="0"/>
              <a:t>将相互讨论限制在最低限度内</a:t>
            </a:r>
            <a:r>
              <a:rPr lang="en-US" altLang="zh-CN" dirty="0"/>
              <a:t>,</a:t>
            </a:r>
            <a:r>
              <a:rPr lang="zh-CN" altLang="en-US" dirty="0"/>
              <a:t>这是首要的原则</a:t>
            </a:r>
            <a:r>
              <a:rPr lang="en-US" altLang="zh-CN" dirty="0"/>
              <a:t>. </a:t>
            </a:r>
          </a:p>
          <a:p>
            <a:r>
              <a:rPr lang="en-US" altLang="zh-CN" dirty="0"/>
              <a:t>      ( </a:t>
            </a:r>
            <a:r>
              <a:rPr lang="zh-CN" altLang="en-US" dirty="0"/>
              <a:t>２</a:t>
            </a:r>
            <a:r>
              <a:rPr lang="en-US" altLang="zh-CN" dirty="0"/>
              <a:t>)</a:t>
            </a:r>
            <a:r>
              <a:rPr lang="zh-CN" altLang="en-US" dirty="0"/>
              <a:t>建议越多越好</a:t>
            </a:r>
            <a:r>
              <a:rPr lang="en-US" altLang="zh-CN" dirty="0"/>
              <a:t>.</a:t>
            </a:r>
            <a:r>
              <a:rPr lang="zh-CN" altLang="en-US" dirty="0"/>
              <a:t>参与者不要考虑自己建议的质量</a:t>
            </a:r>
            <a:r>
              <a:rPr lang="en-US" altLang="zh-CN" dirty="0"/>
              <a:t>,</a:t>
            </a:r>
            <a:r>
              <a:rPr lang="zh-CN" altLang="en-US" dirty="0"/>
              <a:t>想到什么就应该说出来</a:t>
            </a:r>
            <a:r>
              <a:rPr lang="en-US" altLang="zh-CN" dirty="0"/>
              <a:t>.</a:t>
            </a:r>
          </a:p>
          <a:p>
            <a:r>
              <a:rPr lang="en-US" altLang="zh-CN" dirty="0"/>
              <a:t>      ( </a:t>
            </a:r>
            <a:r>
              <a:rPr lang="zh-CN" altLang="en-US" dirty="0"/>
              <a:t>３</a:t>
            </a:r>
            <a:r>
              <a:rPr lang="en-US" altLang="zh-CN" dirty="0"/>
              <a:t>)</a:t>
            </a:r>
            <a:r>
              <a:rPr lang="zh-CN" altLang="en-US" dirty="0"/>
              <a:t>鼓励每个人独立思考、广开思路</a:t>
            </a:r>
            <a:r>
              <a:rPr lang="en-US" altLang="zh-CN" dirty="0"/>
              <a:t>.</a:t>
            </a:r>
          </a:p>
          <a:p>
            <a:r>
              <a:rPr lang="en-US" altLang="zh-CN" dirty="0"/>
              <a:t>      ( </a:t>
            </a:r>
            <a:r>
              <a:rPr lang="zh-CN" altLang="en-US" dirty="0"/>
              <a:t>４</a:t>
            </a:r>
            <a:r>
              <a:rPr lang="en-US" altLang="zh-CN" dirty="0"/>
              <a:t>)</a:t>
            </a:r>
            <a:r>
              <a:rPr lang="zh-CN" altLang="en-US" dirty="0"/>
              <a:t>可以补充和完善已有的建议以使其更具说服力</a:t>
            </a:r>
          </a:p>
        </p:txBody>
      </p:sp>
    </p:spTree>
    <p:extLst>
      <p:ext uri="{BB962C8B-B14F-4D97-AF65-F5344CB8AC3E}">
        <p14:creationId xmlns:p14="http://schemas.microsoft.com/office/powerpoint/2010/main" val="1747975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927110F-7C94-4175-962F-3BD2A922AC96}"/>
              </a:ext>
            </a:extLst>
          </p:cNvPr>
          <p:cNvSpPr>
            <a:spLocks noGrp="1"/>
          </p:cNvSpPr>
          <p:nvPr>
            <p:ph idx="1"/>
          </p:nvPr>
        </p:nvSpPr>
        <p:spPr>
          <a:xfrm>
            <a:off x="1324432" y="553453"/>
            <a:ext cx="10322136" cy="6304547"/>
          </a:xfrm>
        </p:spPr>
        <p:txBody>
          <a:bodyPr>
            <a:normAutofit fontScale="92500" lnSpcReduction="10000"/>
          </a:bodyPr>
          <a:lstStyle/>
          <a:p>
            <a:r>
              <a:rPr lang="en-US" altLang="zh-CN" sz="2800" b="1" dirty="0"/>
              <a:t>(</a:t>
            </a:r>
            <a:r>
              <a:rPr lang="zh-CN" altLang="en-US" sz="2800" b="1" dirty="0"/>
              <a:t>二</a:t>
            </a:r>
            <a:r>
              <a:rPr lang="en-US" altLang="zh-CN" sz="2800" b="1" dirty="0"/>
              <a:t>)</a:t>
            </a:r>
            <a:r>
              <a:rPr lang="zh-CN" altLang="en-US" sz="2800" b="1" dirty="0"/>
              <a:t>名义群体法 </a:t>
            </a:r>
            <a:endParaRPr lang="en-US" altLang="zh-CN" sz="2800" b="1" dirty="0"/>
          </a:p>
          <a:p>
            <a:r>
              <a:rPr lang="en-US" altLang="zh-CN" dirty="0"/>
              <a:t>       </a:t>
            </a:r>
            <a:r>
              <a:rPr lang="zh-CN" altLang="en-US" sz="2200" dirty="0"/>
              <a:t>名义群体法是指在决策过程中对群体成员的讨论或人际沟通加以限制</a:t>
            </a:r>
            <a:r>
              <a:rPr lang="en-US" altLang="zh-CN" sz="2200" dirty="0"/>
              <a:t>,</a:t>
            </a:r>
            <a:r>
              <a:rPr lang="zh-CN" altLang="en-US" sz="2200" dirty="0"/>
              <a:t>小组成员</a:t>
            </a:r>
            <a:r>
              <a:rPr lang="zh-CN" altLang="en-US" sz="2200" dirty="0" smtClean="0"/>
              <a:t>互不通气</a:t>
            </a:r>
            <a:r>
              <a:rPr lang="en-US" altLang="zh-CN" sz="2200" dirty="0"/>
              <a:t>,</a:t>
            </a:r>
            <a:r>
              <a:rPr lang="zh-CN" altLang="en-US" sz="2200" dirty="0"/>
              <a:t>也不在一起讨论、协商</a:t>
            </a:r>
            <a:r>
              <a:rPr lang="en-US" altLang="zh-CN" sz="2200" dirty="0"/>
              <a:t>,</a:t>
            </a:r>
            <a:r>
              <a:rPr lang="zh-CN" altLang="en-US" sz="2200" dirty="0"/>
              <a:t>小组只是名义上的</a:t>
            </a:r>
            <a:r>
              <a:rPr lang="en-US" altLang="zh-CN" sz="2200" dirty="0"/>
              <a:t>.</a:t>
            </a:r>
          </a:p>
          <a:p>
            <a:r>
              <a:rPr lang="zh-CN" altLang="en-US" sz="2200" dirty="0"/>
              <a:t>具体步骤如下</a:t>
            </a:r>
            <a:r>
              <a:rPr lang="en-US" altLang="zh-CN" sz="2200" dirty="0"/>
              <a:t>. </a:t>
            </a:r>
          </a:p>
          <a:p>
            <a:r>
              <a:rPr lang="en-US" altLang="zh-CN" sz="2200" dirty="0"/>
              <a:t>       ( </a:t>
            </a:r>
            <a:r>
              <a:rPr lang="zh-CN" altLang="en-US" sz="2200" dirty="0"/>
              <a:t>１</a:t>
            </a:r>
            <a:r>
              <a:rPr lang="en-US" altLang="zh-CN" sz="2200" dirty="0"/>
              <a:t>)</a:t>
            </a:r>
            <a:r>
              <a:rPr lang="zh-CN" altLang="en-US" sz="2200" dirty="0"/>
              <a:t>主持者向与会者通知开会地点与时间</a:t>
            </a:r>
            <a:r>
              <a:rPr lang="en-US" altLang="zh-CN" sz="2200" dirty="0"/>
              <a:t>,</a:t>
            </a:r>
            <a:r>
              <a:rPr lang="zh-CN" altLang="en-US" sz="2200" dirty="0"/>
              <a:t>但不告知议题</a:t>
            </a:r>
            <a:r>
              <a:rPr lang="en-US" altLang="zh-CN" sz="2200" dirty="0"/>
              <a:t>,</a:t>
            </a:r>
            <a:r>
              <a:rPr lang="zh-CN" altLang="en-US" sz="2200" dirty="0"/>
              <a:t>而是在与会者到场后</a:t>
            </a:r>
            <a:r>
              <a:rPr lang="en-US" altLang="zh-CN" sz="2200" dirty="0"/>
              <a:t>,</a:t>
            </a:r>
            <a:r>
              <a:rPr lang="zh-CN" altLang="en-US" sz="2200" dirty="0" smtClean="0"/>
              <a:t>再当场</a:t>
            </a:r>
            <a:r>
              <a:rPr lang="zh-CN" altLang="en-US" sz="2200" dirty="0"/>
              <a:t>宣布议题</a:t>
            </a:r>
            <a:r>
              <a:rPr lang="en-US" altLang="zh-CN" sz="2200" dirty="0"/>
              <a:t>.</a:t>
            </a:r>
            <a:r>
              <a:rPr lang="zh-CN" altLang="en-US" sz="2200" dirty="0"/>
              <a:t>一般每次只讨论和解决一个问题</a:t>
            </a:r>
            <a:r>
              <a:rPr lang="en-US" altLang="zh-CN" sz="2200" dirty="0"/>
              <a:t>,</a:t>
            </a:r>
            <a:r>
              <a:rPr lang="zh-CN" altLang="en-US" sz="2200" dirty="0"/>
              <a:t>时间通常限制在两小时以内</a:t>
            </a:r>
            <a:r>
              <a:rPr lang="en-US" altLang="zh-CN" sz="2200" dirty="0"/>
              <a:t>.</a:t>
            </a:r>
          </a:p>
          <a:p>
            <a:r>
              <a:rPr lang="en-US" altLang="zh-CN" sz="2200" dirty="0"/>
              <a:t>       ( </a:t>
            </a:r>
            <a:r>
              <a:rPr lang="zh-CN" altLang="en-US" sz="2200" dirty="0"/>
              <a:t>２</a:t>
            </a:r>
            <a:r>
              <a:rPr lang="en-US" altLang="zh-CN" sz="2200" dirty="0"/>
              <a:t>)</a:t>
            </a:r>
            <a:r>
              <a:rPr lang="zh-CN" altLang="en-US" sz="2200" dirty="0"/>
              <a:t>在进行讨论之前</a:t>
            </a:r>
            <a:r>
              <a:rPr lang="en-US" altLang="zh-CN" sz="2200" dirty="0"/>
              <a:t>,</a:t>
            </a:r>
            <a:r>
              <a:rPr lang="zh-CN" altLang="en-US" sz="2200" dirty="0"/>
              <a:t>主持者宣布全体成员进行 “沉默准备”</a:t>
            </a:r>
            <a:r>
              <a:rPr lang="en-US" altLang="zh-CN" sz="2200" dirty="0"/>
              <a:t>,</a:t>
            </a:r>
            <a:r>
              <a:rPr lang="zh-CN" altLang="en-US" sz="2200" dirty="0"/>
              <a:t>发给每人纸和笔</a:t>
            </a:r>
            <a:r>
              <a:rPr lang="en-US" altLang="zh-CN" sz="2200" dirty="0"/>
              <a:t>,</a:t>
            </a:r>
            <a:r>
              <a:rPr lang="zh-CN" altLang="en-US" sz="2200" dirty="0"/>
              <a:t>并 规定时限 </a:t>
            </a:r>
            <a:r>
              <a:rPr lang="en-US" altLang="zh-CN" sz="2200" dirty="0"/>
              <a:t>( </a:t>
            </a:r>
            <a:r>
              <a:rPr lang="zh-CN" altLang="en-US" sz="2200" dirty="0"/>
              <a:t>１０</a:t>
            </a:r>
            <a:r>
              <a:rPr lang="en-US" altLang="zh-CN" sz="2200" dirty="0"/>
              <a:t>~</a:t>
            </a:r>
            <a:r>
              <a:rPr lang="zh-CN" altLang="en-US" sz="2200" dirty="0"/>
              <a:t>２０</a:t>
            </a:r>
            <a:r>
              <a:rPr lang="en-US" altLang="zh-CN" sz="2200" dirty="0"/>
              <a:t>mi n),</a:t>
            </a:r>
            <a:r>
              <a:rPr lang="zh-CN" altLang="en-US" sz="2200" dirty="0"/>
              <a:t>让每个成员写下自己对于解决这个问题的看法或观点</a:t>
            </a:r>
            <a:r>
              <a:rPr lang="en-US" altLang="zh-CN" sz="2200" dirty="0"/>
              <a:t>.</a:t>
            </a:r>
            <a:r>
              <a:rPr lang="zh-CN" altLang="en-US" sz="2200" dirty="0"/>
              <a:t>在此时 限内成员不允许互相交谈</a:t>
            </a:r>
            <a:r>
              <a:rPr lang="en-US" altLang="zh-CN" sz="2200" dirty="0"/>
              <a:t>,</a:t>
            </a:r>
            <a:r>
              <a:rPr lang="zh-CN" altLang="en-US" sz="2200" dirty="0"/>
              <a:t>每人就议题准备意见</a:t>
            </a:r>
            <a:r>
              <a:rPr lang="en-US" altLang="zh-CN" sz="2200" dirty="0"/>
              <a:t>. </a:t>
            </a:r>
          </a:p>
          <a:p>
            <a:r>
              <a:rPr lang="en-US" altLang="zh-CN" sz="2200" dirty="0"/>
              <a:t>       ( </a:t>
            </a:r>
            <a:r>
              <a:rPr lang="zh-CN" altLang="en-US" sz="2200" dirty="0"/>
              <a:t>３</a:t>
            </a:r>
            <a:r>
              <a:rPr lang="en-US" altLang="zh-CN" sz="2200" dirty="0"/>
              <a:t>)</a:t>
            </a:r>
            <a:r>
              <a:rPr lang="zh-CN" altLang="en-US" sz="2200" dirty="0"/>
              <a:t>在安静阶段之后</a:t>
            </a:r>
            <a:r>
              <a:rPr lang="en-US" altLang="zh-CN" sz="2200" dirty="0"/>
              <a:t>,</a:t>
            </a:r>
            <a:r>
              <a:rPr lang="zh-CN" altLang="en-US" sz="2200" dirty="0"/>
              <a:t>每个成员都要向群体中的其他人报告自己的观点</a:t>
            </a:r>
            <a:r>
              <a:rPr lang="en-US" altLang="zh-CN" sz="2200" dirty="0"/>
              <a:t>,</a:t>
            </a:r>
            <a:r>
              <a:rPr lang="zh-CN" altLang="en-US" sz="2200" dirty="0"/>
              <a:t>一个人挨一 个人地进行</a:t>
            </a:r>
            <a:r>
              <a:rPr lang="en-US" altLang="zh-CN" sz="2200" dirty="0"/>
              <a:t>,</a:t>
            </a:r>
            <a:r>
              <a:rPr lang="zh-CN" altLang="en-US" sz="2200" dirty="0"/>
              <a:t>每个人每次只允许表达一种观点</a:t>
            </a:r>
            <a:r>
              <a:rPr lang="en-US" altLang="zh-CN" sz="2200" dirty="0"/>
              <a:t>,</a:t>
            </a:r>
            <a:r>
              <a:rPr lang="zh-CN" altLang="en-US" sz="2200" dirty="0"/>
              <a:t>并由记录员将发言要点记在大家可见的记 录纸或记录板上</a:t>
            </a:r>
            <a:r>
              <a:rPr lang="en-US" altLang="zh-CN" sz="2200" dirty="0"/>
              <a:t>.</a:t>
            </a:r>
            <a:r>
              <a:rPr lang="zh-CN" altLang="en-US" sz="2200" dirty="0"/>
              <a:t>每轮发言的起点及顺序可由主持者随机指定</a:t>
            </a:r>
            <a:r>
              <a:rPr lang="en-US" altLang="zh-CN" sz="2200" dirty="0"/>
              <a:t>,</a:t>
            </a:r>
            <a:r>
              <a:rPr lang="zh-CN" altLang="en-US" sz="2200" dirty="0"/>
              <a:t>直到所有要表达的观点都 被记录下来为止</a:t>
            </a:r>
            <a:r>
              <a:rPr lang="en-US" altLang="zh-CN" sz="2200" dirty="0"/>
              <a:t>. </a:t>
            </a:r>
          </a:p>
          <a:p>
            <a:r>
              <a:rPr lang="en-US" altLang="zh-CN" sz="2200" dirty="0"/>
              <a:t>       ( </a:t>
            </a:r>
            <a:r>
              <a:rPr lang="zh-CN" altLang="en-US" sz="2200" dirty="0"/>
              <a:t>４</a:t>
            </a:r>
            <a:r>
              <a:rPr lang="en-US" altLang="zh-CN" sz="2200" dirty="0"/>
              <a:t>)</a:t>
            </a:r>
            <a:r>
              <a:rPr lang="zh-CN" altLang="en-US" sz="2200" dirty="0"/>
              <a:t>群体开始讨论每个人的观点</a:t>
            </a:r>
            <a:r>
              <a:rPr lang="en-US" altLang="zh-CN" sz="2200" dirty="0"/>
              <a:t>,</a:t>
            </a:r>
            <a:r>
              <a:rPr lang="zh-CN" altLang="en-US" sz="2200" dirty="0"/>
              <a:t>对不明白之处提出疑问</a:t>
            </a:r>
            <a:r>
              <a:rPr lang="en-US" altLang="zh-CN" sz="2200" dirty="0"/>
              <a:t>,</a:t>
            </a:r>
            <a:r>
              <a:rPr lang="zh-CN" altLang="en-US" sz="2200" dirty="0"/>
              <a:t>并由原提议者解释澄清</a:t>
            </a:r>
            <a:r>
              <a:rPr lang="en-US" altLang="zh-CN" sz="2200" dirty="0"/>
              <a:t>. </a:t>
            </a:r>
          </a:p>
          <a:p>
            <a:r>
              <a:rPr lang="en-US" altLang="zh-CN" sz="2200" dirty="0"/>
              <a:t>       ( </a:t>
            </a:r>
            <a:r>
              <a:rPr lang="zh-CN" altLang="en-US" sz="2200" dirty="0"/>
              <a:t>５</a:t>
            </a:r>
            <a:r>
              <a:rPr lang="en-US" altLang="zh-CN" sz="2200" dirty="0"/>
              <a:t>)</a:t>
            </a:r>
            <a:r>
              <a:rPr lang="zh-CN" altLang="en-US" sz="2200" dirty="0"/>
              <a:t>每个群体成员根据自己的判断</a:t>
            </a:r>
            <a:r>
              <a:rPr lang="en-US" altLang="zh-CN" sz="2200" dirty="0"/>
              <a:t>,</a:t>
            </a:r>
            <a:r>
              <a:rPr lang="zh-CN" altLang="en-US" sz="2200" dirty="0"/>
              <a:t>独立对所有观点进行排序</a:t>
            </a:r>
            <a:r>
              <a:rPr lang="en-US" altLang="zh-CN" sz="2200" dirty="0"/>
              <a:t>,</a:t>
            </a:r>
            <a:r>
              <a:rPr lang="zh-CN" altLang="en-US" sz="2200" dirty="0"/>
              <a:t>如果备选意见过多</a:t>
            </a:r>
            <a:r>
              <a:rPr lang="en-US" altLang="zh-CN" sz="2200" dirty="0"/>
              <a:t>, </a:t>
            </a:r>
            <a:r>
              <a:rPr lang="zh-CN" altLang="en-US" sz="2200" dirty="0"/>
              <a:t>主持者可限定选取方案的数量</a:t>
            </a:r>
            <a:r>
              <a:rPr lang="en-US" altLang="zh-CN" sz="2200" dirty="0"/>
              <a:t>.</a:t>
            </a:r>
            <a:r>
              <a:rPr lang="zh-CN" altLang="en-US" sz="2200" dirty="0"/>
              <a:t>最终决策结果是排序最靠前、成员选择最集中的那个 观点</a:t>
            </a:r>
            <a:r>
              <a:rPr lang="en-US" altLang="zh-CN" sz="2200" dirty="0"/>
              <a:t>. </a:t>
            </a:r>
            <a:endParaRPr lang="zh-CN" altLang="en-US" sz="2200" dirty="0"/>
          </a:p>
        </p:txBody>
      </p:sp>
    </p:spTree>
    <p:extLst>
      <p:ext uri="{BB962C8B-B14F-4D97-AF65-F5344CB8AC3E}">
        <p14:creationId xmlns:p14="http://schemas.microsoft.com/office/powerpoint/2010/main" val="1699857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4FC90A3-D17F-40EB-B134-D01E3128676D}"/>
              </a:ext>
            </a:extLst>
          </p:cNvPr>
          <p:cNvSpPr>
            <a:spLocks noGrp="1"/>
          </p:cNvSpPr>
          <p:nvPr>
            <p:ph idx="1"/>
          </p:nvPr>
        </p:nvSpPr>
        <p:spPr/>
        <p:txBody>
          <a:bodyPr>
            <a:normAutofit/>
          </a:bodyPr>
          <a:lstStyle/>
          <a:p>
            <a:r>
              <a:rPr lang="en-US" altLang="zh-CN" sz="2400" b="1" dirty="0"/>
              <a:t>(</a:t>
            </a:r>
            <a:r>
              <a:rPr lang="zh-CN" altLang="en-US" sz="2400" b="1" dirty="0"/>
              <a:t>三</a:t>
            </a:r>
            <a:r>
              <a:rPr lang="en-US" altLang="zh-CN" sz="2400" b="1" dirty="0"/>
              <a:t>)</a:t>
            </a:r>
            <a:r>
              <a:rPr lang="zh-CN" altLang="en-US" sz="2400" b="1" dirty="0"/>
              <a:t>德尔菲法 </a:t>
            </a:r>
            <a:endParaRPr lang="en-US" altLang="zh-CN" sz="2400" b="1" dirty="0"/>
          </a:p>
          <a:p>
            <a:r>
              <a:rPr lang="en-US" altLang="zh-CN" sz="2400" b="1" dirty="0"/>
              <a:t>      </a:t>
            </a:r>
            <a:r>
              <a:rPr lang="zh-CN" altLang="en-US" dirty="0"/>
              <a:t>德尔菲法最早是由兰德公司提出的</a:t>
            </a:r>
            <a:r>
              <a:rPr lang="en-US" altLang="zh-CN" dirty="0"/>
              <a:t>,</a:t>
            </a:r>
            <a:r>
              <a:rPr lang="zh-CN" altLang="en-US" dirty="0"/>
              <a:t>它是通过综合专家独立表达意见来对方案做出评 价、选择的集体判断法</a:t>
            </a:r>
            <a:r>
              <a:rPr lang="en-US" altLang="zh-CN" dirty="0"/>
              <a:t>.</a:t>
            </a:r>
            <a:r>
              <a:rPr lang="zh-CN" altLang="en-US" dirty="0"/>
              <a:t>德尔菲法进行决策的关键是选择专家</a:t>
            </a:r>
            <a:r>
              <a:rPr lang="en-US" altLang="zh-CN" dirty="0"/>
              <a:t>. </a:t>
            </a:r>
            <a:r>
              <a:rPr lang="zh-CN" altLang="en-US" dirty="0"/>
              <a:t>德尔菲法的具体实施过程如下</a:t>
            </a:r>
            <a:r>
              <a:rPr lang="en-US" altLang="zh-CN" dirty="0"/>
              <a:t>. </a:t>
            </a:r>
          </a:p>
          <a:p>
            <a:r>
              <a:rPr lang="en-US" altLang="zh-CN" dirty="0"/>
              <a:t>       ( </a:t>
            </a:r>
            <a:r>
              <a:rPr lang="zh-CN" altLang="en-US" dirty="0"/>
              <a:t>１</a:t>
            </a:r>
            <a:r>
              <a:rPr lang="en-US" altLang="zh-CN" dirty="0"/>
              <a:t>)</a:t>
            </a:r>
            <a:r>
              <a:rPr lang="zh-CN" altLang="en-US" dirty="0"/>
              <a:t>工作小组将征询的问题书面递交给专家</a:t>
            </a:r>
            <a:r>
              <a:rPr lang="en-US" altLang="zh-CN" dirty="0"/>
              <a:t>,</a:t>
            </a:r>
            <a:r>
              <a:rPr lang="zh-CN" altLang="en-US" dirty="0"/>
              <a:t>同时</a:t>
            </a:r>
            <a:r>
              <a:rPr lang="en-US" altLang="zh-CN" dirty="0"/>
              <a:t>,</a:t>
            </a:r>
            <a:r>
              <a:rPr lang="zh-CN" altLang="en-US" dirty="0"/>
              <a:t>提供问题背景材料、要求</a:t>
            </a:r>
            <a:r>
              <a:rPr lang="en-US" altLang="zh-CN" dirty="0"/>
              <a:t>.</a:t>
            </a:r>
            <a:r>
              <a:rPr lang="zh-CN" altLang="en-US" dirty="0"/>
              <a:t>每个 专家之间彼此不联系</a:t>
            </a:r>
            <a:r>
              <a:rPr lang="en-US" altLang="zh-CN" dirty="0"/>
              <a:t>,</a:t>
            </a:r>
            <a:r>
              <a:rPr lang="zh-CN" altLang="en-US" dirty="0"/>
              <a:t>独立进行研究</a:t>
            </a:r>
            <a:r>
              <a:rPr lang="en-US" altLang="zh-CN" dirty="0"/>
              <a:t>;</a:t>
            </a:r>
            <a:r>
              <a:rPr lang="zh-CN" altLang="en-US" dirty="0"/>
              <a:t>专家将自己的意见以无记名的方式填于表内</a:t>
            </a:r>
            <a:r>
              <a:rPr lang="en-US" altLang="zh-CN" dirty="0"/>
              <a:t>. </a:t>
            </a:r>
          </a:p>
          <a:p>
            <a:r>
              <a:rPr lang="en-US" altLang="zh-CN" dirty="0"/>
              <a:t>       ( </a:t>
            </a:r>
            <a:r>
              <a:rPr lang="zh-CN" altLang="en-US" dirty="0"/>
              <a:t>２</a:t>
            </a:r>
            <a:r>
              <a:rPr lang="en-US" altLang="zh-CN" dirty="0"/>
              <a:t>)</a:t>
            </a:r>
            <a:r>
              <a:rPr lang="zh-CN" altLang="en-US" dirty="0"/>
              <a:t>工作小组对第一轮征询的结果进行汇总整理</a:t>
            </a:r>
            <a:r>
              <a:rPr lang="en-US" altLang="zh-CN" dirty="0"/>
              <a:t>,</a:t>
            </a:r>
            <a:r>
              <a:rPr lang="zh-CN" altLang="en-US" dirty="0"/>
              <a:t>并将处理后的意见分布和要询问的 问题在第二轮的征询中加以反映</a:t>
            </a:r>
            <a:r>
              <a:rPr lang="en-US" altLang="zh-CN" dirty="0"/>
              <a:t>.</a:t>
            </a:r>
            <a:r>
              <a:rPr lang="zh-CN" altLang="en-US" dirty="0"/>
              <a:t>将此轮的征询表分送给各位专家</a:t>
            </a:r>
            <a:r>
              <a:rPr lang="en-US" altLang="zh-CN" dirty="0"/>
              <a:t>,</a:t>
            </a:r>
            <a:r>
              <a:rPr lang="zh-CN" altLang="en-US" dirty="0"/>
              <a:t>要求对所有的结果进行评价并说明理由</a:t>
            </a:r>
            <a:r>
              <a:rPr lang="en-US" altLang="zh-CN" dirty="0"/>
              <a:t>. </a:t>
            </a:r>
          </a:p>
          <a:p>
            <a:r>
              <a:rPr lang="en-US" altLang="zh-CN" dirty="0"/>
              <a:t>        ( </a:t>
            </a:r>
            <a:r>
              <a:rPr lang="zh-CN" altLang="en-US" dirty="0"/>
              <a:t>３</a:t>
            </a:r>
            <a:r>
              <a:rPr lang="en-US" altLang="zh-CN" dirty="0"/>
              <a:t>)</a:t>
            </a:r>
            <a:r>
              <a:rPr lang="zh-CN" altLang="en-US" dirty="0"/>
              <a:t>收回并综合归纳</a:t>
            </a:r>
            <a:r>
              <a:rPr lang="en-US" altLang="zh-CN" dirty="0"/>
              <a:t>,</a:t>
            </a:r>
            <a:r>
              <a:rPr lang="zh-CN" altLang="en-US" dirty="0"/>
              <a:t>汇总整理第二轮对专家的征询结果</a:t>
            </a:r>
            <a:r>
              <a:rPr lang="en-US" altLang="zh-CN" dirty="0"/>
              <a:t>. </a:t>
            </a:r>
            <a:endParaRPr lang="zh-CN" altLang="en-US" dirty="0"/>
          </a:p>
        </p:txBody>
      </p:sp>
    </p:spTree>
    <p:extLst>
      <p:ext uri="{BB962C8B-B14F-4D97-AF65-F5344CB8AC3E}">
        <p14:creationId xmlns:p14="http://schemas.microsoft.com/office/powerpoint/2010/main" val="1965890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8916D95-7236-4FB7-9D75-D1D82DE77E28}"/>
              </a:ext>
            </a:extLst>
          </p:cNvPr>
          <p:cNvSpPr>
            <a:spLocks noGrp="1"/>
          </p:cNvSpPr>
          <p:nvPr>
            <p:ph idx="1"/>
          </p:nvPr>
        </p:nvSpPr>
        <p:spPr/>
        <p:txBody>
          <a:bodyPr/>
          <a:lstStyle/>
          <a:p>
            <a:r>
              <a:rPr lang="en-US" altLang="zh-CN" sz="2400" b="1" dirty="0"/>
              <a:t>(</a:t>
            </a:r>
            <a:r>
              <a:rPr lang="zh-CN" altLang="en-US" sz="2400" b="1" dirty="0"/>
              <a:t>三</a:t>
            </a:r>
            <a:r>
              <a:rPr lang="en-US" altLang="zh-CN" sz="2400" b="1" dirty="0"/>
              <a:t>)</a:t>
            </a:r>
            <a:r>
              <a:rPr lang="zh-CN" altLang="en-US" sz="2400" b="1" dirty="0"/>
              <a:t>德尔菲法 </a:t>
            </a:r>
            <a:endParaRPr lang="en-US" altLang="zh-CN" sz="2400" dirty="0"/>
          </a:p>
          <a:p>
            <a:r>
              <a:rPr lang="en-US" altLang="zh-CN" dirty="0"/>
              <a:t>        ( </a:t>
            </a:r>
            <a:r>
              <a:rPr lang="zh-CN" altLang="en-US" dirty="0"/>
              <a:t>４</a:t>
            </a:r>
            <a:r>
              <a:rPr lang="en-US" altLang="zh-CN" dirty="0"/>
              <a:t>)</a:t>
            </a:r>
            <a:r>
              <a:rPr lang="zh-CN" altLang="en-US" dirty="0"/>
              <a:t>根据情况设计第三轮征询表</a:t>
            </a:r>
            <a:r>
              <a:rPr lang="en-US" altLang="zh-CN" dirty="0"/>
              <a:t>,</a:t>
            </a:r>
            <a:r>
              <a:rPr lang="zh-CN" altLang="en-US" dirty="0"/>
              <a:t>由各位专家继续填写</a:t>
            </a:r>
            <a:r>
              <a:rPr lang="en-US" altLang="zh-CN" dirty="0"/>
              <a:t>,</a:t>
            </a:r>
            <a:r>
              <a:rPr lang="zh-CN" altLang="en-US" dirty="0"/>
              <a:t>再次要求其评价并陈述 理由</a:t>
            </a:r>
            <a:r>
              <a:rPr lang="en-US" altLang="zh-CN" dirty="0"/>
              <a:t>. </a:t>
            </a:r>
          </a:p>
          <a:p>
            <a:r>
              <a:rPr lang="en-US" altLang="zh-CN" dirty="0"/>
              <a:t>        ( </a:t>
            </a:r>
            <a:r>
              <a:rPr lang="zh-CN" altLang="en-US" dirty="0"/>
              <a:t>５</a:t>
            </a:r>
            <a:r>
              <a:rPr lang="en-US" altLang="zh-CN" dirty="0"/>
              <a:t>)</a:t>
            </a:r>
            <a:r>
              <a:rPr lang="zh-CN" altLang="en-US" dirty="0"/>
              <a:t>汇总整理第三轮征询结果</a:t>
            </a:r>
            <a:r>
              <a:rPr lang="en-US" altLang="zh-CN" dirty="0"/>
              <a:t>.</a:t>
            </a:r>
            <a:r>
              <a:rPr lang="zh-CN" altLang="en-US" dirty="0"/>
              <a:t>如果意见较集中</a:t>
            </a:r>
            <a:r>
              <a:rPr lang="en-US" altLang="zh-CN" dirty="0"/>
              <a:t>,</a:t>
            </a:r>
            <a:r>
              <a:rPr lang="zh-CN" altLang="en-US" dirty="0"/>
              <a:t>就可结束这次决策问题的征询活 动</a:t>
            </a:r>
            <a:r>
              <a:rPr lang="en-US" altLang="zh-CN" dirty="0"/>
              <a:t>;</a:t>
            </a:r>
            <a:r>
              <a:rPr lang="zh-CN" altLang="en-US" dirty="0"/>
              <a:t>若需要</a:t>
            </a:r>
            <a:r>
              <a:rPr lang="en-US" altLang="zh-CN" dirty="0"/>
              <a:t>,</a:t>
            </a:r>
            <a:r>
              <a:rPr lang="zh-CN" altLang="en-US" dirty="0"/>
              <a:t>继续下轮的征询</a:t>
            </a:r>
            <a:r>
              <a:rPr lang="en-US" altLang="zh-CN" dirty="0"/>
              <a:t>. </a:t>
            </a:r>
          </a:p>
          <a:p>
            <a:r>
              <a:rPr lang="en-US" altLang="zh-CN" dirty="0"/>
              <a:t>        ( </a:t>
            </a:r>
            <a:r>
              <a:rPr lang="zh-CN" altLang="en-US" dirty="0"/>
              <a:t>６</a:t>
            </a:r>
            <a:r>
              <a:rPr lang="en-US" altLang="zh-CN" dirty="0"/>
              <a:t>)</a:t>
            </a:r>
            <a:r>
              <a:rPr lang="zh-CN" altLang="en-US" dirty="0"/>
              <a:t>分析并处理最后一轮的专家意见</a:t>
            </a:r>
            <a:r>
              <a:rPr lang="en-US" altLang="zh-CN" dirty="0"/>
              <a:t>,</a:t>
            </a:r>
            <a:r>
              <a:rPr lang="zh-CN" altLang="en-US" dirty="0"/>
              <a:t>写出总结报告</a:t>
            </a:r>
            <a:r>
              <a:rPr lang="en-US" altLang="zh-CN" dirty="0"/>
              <a:t>,</a:t>
            </a:r>
            <a:r>
              <a:rPr lang="zh-CN" altLang="en-US" dirty="0"/>
              <a:t>交给决策者</a:t>
            </a:r>
            <a:r>
              <a:rPr lang="en-US" altLang="zh-CN" dirty="0"/>
              <a:t>.</a:t>
            </a:r>
          </a:p>
          <a:p>
            <a:r>
              <a:rPr lang="en-US" altLang="zh-CN" dirty="0"/>
              <a:t>      </a:t>
            </a:r>
            <a:r>
              <a:rPr lang="zh-CN" altLang="en-US" dirty="0"/>
              <a:t>德尔菲法的匿名性、集体性、规范性等特点</a:t>
            </a:r>
            <a:r>
              <a:rPr lang="en-US" altLang="zh-CN" dirty="0"/>
              <a:t>,</a:t>
            </a:r>
            <a:r>
              <a:rPr lang="zh-CN" altLang="en-US" dirty="0"/>
              <a:t>使它具有不少优点</a:t>
            </a:r>
            <a:r>
              <a:rPr lang="en-US" altLang="zh-CN" dirty="0"/>
              <a:t>:</a:t>
            </a:r>
            <a:r>
              <a:rPr lang="zh-CN" altLang="en-US" dirty="0"/>
              <a:t>避免了迷信权威或 以权威自居</a:t>
            </a:r>
            <a:r>
              <a:rPr lang="en-US" altLang="zh-CN" dirty="0"/>
              <a:t>,</a:t>
            </a:r>
            <a:r>
              <a:rPr lang="zh-CN" altLang="en-US" dirty="0"/>
              <a:t>防止劝说性效应和群体转移现象的出现</a:t>
            </a:r>
            <a:r>
              <a:rPr lang="en-US" altLang="zh-CN" dirty="0"/>
              <a:t>. </a:t>
            </a:r>
          </a:p>
          <a:p>
            <a:r>
              <a:rPr lang="en-US" altLang="zh-CN" dirty="0"/>
              <a:t>       </a:t>
            </a:r>
            <a:r>
              <a:rPr lang="zh-CN" altLang="en-US" dirty="0"/>
              <a:t>这种方法也有一些缺点</a:t>
            </a:r>
            <a:r>
              <a:rPr lang="en-US" altLang="zh-CN" dirty="0"/>
              <a:t>,</a:t>
            </a:r>
            <a:r>
              <a:rPr lang="zh-CN" altLang="en-US" dirty="0"/>
              <a:t>如对所征询的问题基本上只能作直观分析</a:t>
            </a:r>
            <a:r>
              <a:rPr lang="en-US" altLang="zh-CN" dirty="0"/>
              <a:t>,</a:t>
            </a:r>
            <a:r>
              <a:rPr lang="zh-CN" altLang="en-US" dirty="0"/>
              <a:t>专家个人和综合 而来的集体意见的论证程度可能都不够高</a:t>
            </a:r>
            <a:r>
              <a:rPr lang="en-US" altLang="zh-CN" dirty="0"/>
              <a:t>.</a:t>
            </a:r>
            <a:endParaRPr lang="zh-CN" altLang="en-US" dirty="0"/>
          </a:p>
        </p:txBody>
      </p:sp>
    </p:spTree>
    <p:extLst>
      <p:ext uri="{BB962C8B-B14F-4D97-AF65-F5344CB8AC3E}">
        <p14:creationId xmlns:p14="http://schemas.microsoft.com/office/powerpoint/2010/main" val="4056795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1A8F366-79ED-48DE-9FA0-6DA542E8E579}"/>
              </a:ext>
            </a:extLst>
          </p:cNvPr>
          <p:cNvSpPr>
            <a:spLocks noGrp="1"/>
          </p:cNvSpPr>
          <p:nvPr>
            <p:ph idx="1"/>
          </p:nvPr>
        </p:nvSpPr>
        <p:spPr/>
        <p:txBody>
          <a:bodyPr/>
          <a:lstStyle/>
          <a:p>
            <a:r>
              <a:rPr lang="en-US" altLang="zh-CN" sz="2400" b="1" dirty="0"/>
              <a:t>(</a:t>
            </a:r>
            <a:r>
              <a:rPr lang="zh-CN" altLang="en-US" sz="2400" b="1" dirty="0"/>
              <a:t>四</a:t>
            </a:r>
            <a:r>
              <a:rPr lang="en-US" altLang="zh-CN" sz="2400" b="1" dirty="0"/>
              <a:t>)</a:t>
            </a:r>
            <a:r>
              <a:rPr lang="zh-CN" altLang="en-US" sz="2400" b="1" dirty="0"/>
              <a:t>电子会议法 </a:t>
            </a:r>
            <a:endParaRPr lang="en-US" altLang="zh-CN" sz="2400" b="1" dirty="0"/>
          </a:p>
          <a:p>
            <a:r>
              <a:rPr lang="en-US" altLang="zh-CN" dirty="0"/>
              <a:t>       </a:t>
            </a:r>
            <a:r>
              <a:rPr lang="zh-CN" altLang="en-US" dirty="0"/>
              <a:t>最新的一种群体决策方法是名义群体法与计算机技术的混合</a:t>
            </a:r>
            <a:r>
              <a:rPr lang="en-US" altLang="zh-CN" dirty="0"/>
              <a:t>,</a:t>
            </a:r>
            <a:r>
              <a:rPr lang="zh-CN" altLang="en-US" dirty="0"/>
              <a:t>称为电子会议法</a:t>
            </a:r>
            <a:r>
              <a:rPr lang="en-US" altLang="zh-CN" dirty="0"/>
              <a:t>.</a:t>
            </a:r>
            <a:r>
              <a:rPr lang="zh-CN" altLang="en-US" dirty="0"/>
              <a:t>５０人左右围坐在马蹄形的桌子旁</a:t>
            </a:r>
            <a:r>
              <a:rPr lang="en-US" altLang="zh-CN" dirty="0"/>
              <a:t>,</a:t>
            </a:r>
            <a:r>
              <a:rPr lang="zh-CN" altLang="en-US" dirty="0"/>
              <a:t>面前除了一台 计算机终端之外</a:t>
            </a:r>
            <a:r>
              <a:rPr lang="en-US" altLang="zh-CN" dirty="0"/>
              <a:t>,</a:t>
            </a:r>
            <a:r>
              <a:rPr lang="zh-CN" altLang="en-US" dirty="0"/>
              <a:t>一无所有</a:t>
            </a:r>
            <a:r>
              <a:rPr lang="en-US" altLang="zh-CN" dirty="0"/>
              <a:t>.</a:t>
            </a:r>
            <a:r>
              <a:rPr lang="zh-CN" altLang="en-US" dirty="0"/>
              <a:t>问题通过大屏幕呈现给参与者</a:t>
            </a:r>
            <a:r>
              <a:rPr lang="en-US" altLang="zh-CN" dirty="0"/>
              <a:t>,</a:t>
            </a:r>
            <a:r>
              <a:rPr lang="zh-CN" altLang="en-US" dirty="0"/>
              <a:t>要求他们把自己的意见输入 计算机终端屏幕上</a:t>
            </a:r>
            <a:r>
              <a:rPr lang="en-US" altLang="zh-CN" dirty="0"/>
              <a:t>.</a:t>
            </a:r>
            <a:r>
              <a:rPr lang="zh-CN" altLang="en-US" dirty="0"/>
              <a:t>个人的意见和投票都显示在会议室中的投影屏幕上</a:t>
            </a:r>
            <a:r>
              <a:rPr lang="en-US" altLang="zh-CN" dirty="0"/>
              <a:t>. </a:t>
            </a:r>
          </a:p>
          <a:p>
            <a:r>
              <a:rPr lang="en-US" altLang="zh-CN" dirty="0"/>
              <a:t>       </a:t>
            </a:r>
            <a:r>
              <a:rPr lang="zh-CN" altLang="en-US" dirty="0"/>
              <a:t>电子会议法的主要优势是匿名、可靠、迅速</a:t>
            </a:r>
            <a:r>
              <a:rPr lang="en-US" altLang="zh-CN" dirty="0"/>
              <a:t>.</a:t>
            </a:r>
            <a:r>
              <a:rPr lang="zh-CN" altLang="en-US" dirty="0"/>
              <a:t>与会者可以采取匿名形式把自己想表达 的任何想法表达出来</a:t>
            </a:r>
            <a:r>
              <a:rPr lang="en-US" altLang="zh-CN" dirty="0"/>
              <a:t>.</a:t>
            </a:r>
            <a:r>
              <a:rPr lang="zh-CN" altLang="en-US" dirty="0"/>
              <a:t>参与者一旦把自己的想法输入计算机</a:t>
            </a:r>
            <a:r>
              <a:rPr lang="en-US" altLang="zh-CN" dirty="0"/>
              <a:t>,</a:t>
            </a:r>
            <a:r>
              <a:rPr lang="zh-CN" altLang="en-US" dirty="0"/>
              <a:t>所有的人都可以在屏幕上看 到</a:t>
            </a:r>
            <a:r>
              <a:rPr lang="en-US" altLang="zh-CN" dirty="0"/>
              <a:t>.</a:t>
            </a:r>
            <a:r>
              <a:rPr lang="zh-CN" altLang="en-US" dirty="0"/>
              <a:t>与会者可以表达自己的真实态度</a:t>
            </a:r>
            <a:r>
              <a:rPr lang="en-US" altLang="zh-CN" dirty="0"/>
              <a:t>,</a:t>
            </a:r>
            <a:r>
              <a:rPr lang="zh-CN" altLang="en-US" dirty="0"/>
              <a:t>而不用担心受到惩罚</a:t>
            </a:r>
            <a:r>
              <a:rPr lang="en-US" altLang="zh-CN" dirty="0"/>
              <a:t>. </a:t>
            </a:r>
            <a:endParaRPr lang="zh-CN" altLang="en-US" dirty="0"/>
          </a:p>
        </p:txBody>
      </p:sp>
    </p:spTree>
    <p:extLst>
      <p:ext uri="{BB962C8B-B14F-4D97-AF65-F5344CB8AC3E}">
        <p14:creationId xmlns:p14="http://schemas.microsoft.com/office/powerpoint/2010/main" val="955955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548BE85-C1FD-4562-9DC5-318A971B9285}"/>
              </a:ext>
            </a:extLst>
          </p:cNvPr>
          <p:cNvSpPr>
            <a:spLocks noGrp="1"/>
          </p:cNvSpPr>
          <p:nvPr>
            <p:ph type="title"/>
          </p:nvPr>
        </p:nvSpPr>
        <p:spPr>
          <a:xfrm>
            <a:off x="1708484" y="2436819"/>
            <a:ext cx="7301545" cy="1235075"/>
          </a:xfrm>
        </p:spPr>
        <p:txBody>
          <a:bodyPr>
            <a:normAutofit/>
          </a:bodyPr>
          <a:lstStyle/>
          <a:p>
            <a:r>
              <a:rPr lang="zh-CN" altLang="en-US" dirty="0"/>
              <a:t>第二章   管理决策工作</a:t>
            </a:r>
          </a:p>
        </p:txBody>
      </p:sp>
    </p:spTree>
    <p:extLst>
      <p:ext uri="{BB962C8B-B14F-4D97-AF65-F5344CB8AC3E}">
        <p14:creationId xmlns:p14="http://schemas.microsoft.com/office/powerpoint/2010/main" val="3143084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a:extLst>
              <a:ext uri="{FF2B5EF4-FFF2-40B4-BE49-F238E27FC236}">
                <a16:creationId xmlns="" xmlns:a16="http://schemas.microsoft.com/office/drawing/2014/main" id="{20A05F6B-F61F-4946-BD3C-630A8F1E0952}"/>
              </a:ext>
            </a:extLst>
          </p:cNvPr>
          <p:cNvGraphicFramePr>
            <a:graphicFrameLocks noGrp="1"/>
          </p:cNvGraphicFramePr>
          <p:nvPr>
            <p:extLst>
              <p:ext uri="{D42A27DB-BD31-4B8C-83A1-F6EECF244321}">
                <p14:modId xmlns:p14="http://schemas.microsoft.com/office/powerpoint/2010/main" val="891969941"/>
              </p:ext>
            </p:extLst>
          </p:nvPr>
        </p:nvGraphicFramePr>
        <p:xfrm>
          <a:off x="1487486" y="941212"/>
          <a:ext cx="9919921" cy="5395932"/>
        </p:xfrm>
        <a:graphic>
          <a:graphicData uri="http://schemas.openxmlformats.org/drawingml/2006/table">
            <a:tbl>
              <a:tblPr firstRow="1" bandRow="1">
                <a:tableStyleId>{5C22544A-7EE6-4342-B048-85BDC9FD1C3A}</a:tableStyleId>
              </a:tblPr>
              <a:tblGrid>
                <a:gridCol w="2072521">
                  <a:extLst>
                    <a:ext uri="{9D8B030D-6E8A-4147-A177-3AD203B41FA5}">
                      <a16:colId xmlns="" xmlns:a16="http://schemas.microsoft.com/office/drawing/2014/main" val="2210052091"/>
                    </a:ext>
                  </a:extLst>
                </a:gridCol>
                <a:gridCol w="1569480">
                  <a:extLst>
                    <a:ext uri="{9D8B030D-6E8A-4147-A177-3AD203B41FA5}">
                      <a16:colId xmlns="" xmlns:a16="http://schemas.microsoft.com/office/drawing/2014/main" val="2366312479"/>
                    </a:ext>
                  </a:extLst>
                </a:gridCol>
                <a:gridCol w="1569480">
                  <a:extLst>
                    <a:ext uri="{9D8B030D-6E8A-4147-A177-3AD203B41FA5}">
                      <a16:colId xmlns="" xmlns:a16="http://schemas.microsoft.com/office/drawing/2014/main" val="3878039136"/>
                    </a:ext>
                  </a:extLst>
                </a:gridCol>
                <a:gridCol w="1569480">
                  <a:extLst>
                    <a:ext uri="{9D8B030D-6E8A-4147-A177-3AD203B41FA5}">
                      <a16:colId xmlns="" xmlns:a16="http://schemas.microsoft.com/office/drawing/2014/main" val="1618354597"/>
                    </a:ext>
                  </a:extLst>
                </a:gridCol>
                <a:gridCol w="1569480">
                  <a:extLst>
                    <a:ext uri="{9D8B030D-6E8A-4147-A177-3AD203B41FA5}">
                      <a16:colId xmlns="" xmlns:a16="http://schemas.microsoft.com/office/drawing/2014/main" val="607283786"/>
                    </a:ext>
                  </a:extLst>
                </a:gridCol>
                <a:gridCol w="1569480">
                  <a:extLst>
                    <a:ext uri="{9D8B030D-6E8A-4147-A177-3AD203B41FA5}">
                      <a16:colId xmlns="" xmlns:a16="http://schemas.microsoft.com/office/drawing/2014/main" val="1677037707"/>
                    </a:ext>
                  </a:extLst>
                </a:gridCol>
              </a:tblGrid>
              <a:tr h="648000">
                <a:tc>
                  <a:txBody>
                    <a:bodyPr/>
                    <a:lstStyle/>
                    <a:p>
                      <a:r>
                        <a:rPr lang="zh-CN" altLang="en-US" sz="2000" dirty="0">
                          <a:latin typeface="+mj-ea"/>
                          <a:ea typeface="+mj-ea"/>
                        </a:rPr>
                        <a:t>效果标准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zh-CN" altLang="en-US" sz="2000" dirty="0">
                          <a:latin typeface="+mj-ea"/>
                          <a:ea typeface="+mj-ea"/>
                        </a:rPr>
                        <a:t>互动群体法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zh-CN" altLang="en-US" sz="2000" dirty="0">
                          <a:latin typeface="+mj-ea"/>
                          <a:ea typeface="+mj-ea"/>
                        </a:rPr>
                        <a:t>头脑风暴法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zh-CN" altLang="en-US" sz="2000" dirty="0">
                          <a:latin typeface="+mj-ea"/>
                          <a:ea typeface="+mj-ea"/>
                        </a:rPr>
                        <a:t>名义群体法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zh-CN" altLang="en-US" sz="2000" dirty="0">
                          <a:latin typeface="+mj-ea"/>
                          <a:ea typeface="+mj-ea"/>
                        </a:rPr>
                        <a:t>德尔菲法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tc>
                  <a:txBody>
                    <a:bodyPr/>
                    <a:lstStyle/>
                    <a:p>
                      <a:r>
                        <a:rPr lang="zh-CN" altLang="en-US" sz="2000" dirty="0">
                          <a:latin typeface="+mj-ea"/>
                          <a:ea typeface="+mj-ea"/>
                        </a:rPr>
                        <a:t>电子会议法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CC"/>
                    </a:solidFill>
                  </a:tcPr>
                </a:tc>
                <a:extLst>
                  <a:ext uri="{0D108BD9-81ED-4DB2-BD59-A6C34878D82A}">
                    <a16:rowId xmlns="" xmlns:a16="http://schemas.microsoft.com/office/drawing/2014/main" val="2930126539"/>
                  </a:ext>
                </a:extLst>
              </a:tr>
              <a:tr h="590892">
                <a:tc>
                  <a:txBody>
                    <a:bodyPr/>
                    <a:lstStyle/>
                    <a:p>
                      <a:r>
                        <a:rPr lang="zh-CN" altLang="en-US" sz="2000" dirty="0">
                          <a:latin typeface="+mj-ea"/>
                          <a:ea typeface="+mj-ea"/>
                        </a:rPr>
                        <a:t>观点的数量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4139933917"/>
                  </a:ext>
                </a:extLst>
              </a:tr>
              <a:tr h="432000">
                <a:tc>
                  <a:txBody>
                    <a:bodyPr/>
                    <a:lstStyle/>
                    <a:p>
                      <a:r>
                        <a:rPr lang="zh-CN" altLang="en-US" sz="2000" dirty="0">
                          <a:latin typeface="+mj-ea"/>
                          <a:ea typeface="+mj-ea"/>
                        </a:rPr>
                        <a:t>观点的质量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50365383"/>
                  </a:ext>
                </a:extLst>
              </a:tr>
              <a:tr h="432000">
                <a:tc>
                  <a:txBody>
                    <a:bodyPr/>
                    <a:lstStyle/>
                    <a:p>
                      <a:r>
                        <a:rPr lang="zh-CN" altLang="en-US" sz="2000" dirty="0">
                          <a:latin typeface="+mj-ea"/>
                          <a:ea typeface="+mj-ea"/>
                        </a:rPr>
                        <a:t>社会压力</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42852484"/>
                  </a:ext>
                </a:extLst>
              </a:tr>
              <a:tr h="432000">
                <a:tc>
                  <a:txBody>
                    <a:bodyPr/>
                    <a:lstStyle/>
                    <a:p>
                      <a:r>
                        <a:rPr lang="zh-CN" altLang="en-US" sz="2000" dirty="0">
                          <a:latin typeface="+mj-ea"/>
                          <a:ea typeface="+mj-ea"/>
                        </a:rPr>
                        <a:t>财务成本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endParaRPr lang="en-US" altLang="zh-CN" sz="20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215936060"/>
                  </a:ext>
                </a:extLst>
              </a:tr>
              <a:tr h="432000">
                <a:tc>
                  <a:txBody>
                    <a:bodyPr/>
                    <a:lstStyle/>
                    <a:p>
                      <a:r>
                        <a:rPr lang="zh-CN" altLang="en-US" sz="2000" dirty="0">
                          <a:latin typeface="+mj-ea"/>
                          <a:ea typeface="+mj-ea"/>
                        </a:rPr>
                        <a:t>决策速度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476613407"/>
                  </a:ext>
                </a:extLst>
              </a:tr>
              <a:tr h="432000">
                <a:tc>
                  <a:txBody>
                    <a:bodyPr/>
                    <a:lstStyle/>
                    <a:p>
                      <a:r>
                        <a:rPr lang="zh-CN" altLang="en-US" sz="2000" dirty="0">
                          <a:latin typeface="+mj-ea"/>
                          <a:ea typeface="+mj-ea"/>
                        </a:rPr>
                        <a:t>任务导向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327180855"/>
                  </a:ext>
                </a:extLst>
              </a:tr>
              <a:tr h="432000">
                <a:tc>
                  <a:txBody>
                    <a:bodyPr/>
                    <a:lstStyle/>
                    <a:p>
                      <a:r>
                        <a:rPr lang="zh-CN" altLang="en-US" sz="2000" dirty="0">
                          <a:latin typeface="+mj-ea"/>
                          <a:ea typeface="+mj-ea"/>
                        </a:rPr>
                        <a:t>潜在的人际冲突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447914565"/>
                  </a:ext>
                </a:extLst>
              </a:tr>
              <a:tr h="432000">
                <a:tc>
                  <a:txBody>
                    <a:bodyPr/>
                    <a:lstStyle/>
                    <a:p>
                      <a:r>
                        <a:rPr lang="zh-CN" altLang="en-US" sz="2000" dirty="0">
                          <a:latin typeface="+mj-ea"/>
                          <a:ea typeface="+mj-ea"/>
                        </a:rPr>
                        <a:t>成就感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从高到低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67216248"/>
                  </a:ext>
                </a:extLst>
              </a:tr>
              <a:tr h="432000">
                <a:tc>
                  <a:txBody>
                    <a:bodyPr/>
                    <a:lstStyle/>
                    <a:p>
                      <a:r>
                        <a:rPr lang="zh-CN" altLang="en-US" sz="2000" dirty="0">
                          <a:latin typeface="+mj-ea"/>
                          <a:ea typeface="+mj-ea"/>
                        </a:rPr>
                        <a:t>对决策结果的承诺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不适用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00590988"/>
                  </a:ext>
                </a:extLst>
              </a:tr>
              <a:tr h="432000">
                <a:tc>
                  <a:txBody>
                    <a:bodyPr/>
                    <a:lstStyle/>
                    <a:p>
                      <a:r>
                        <a:rPr lang="zh-CN" altLang="en-US" sz="2000" dirty="0">
                          <a:latin typeface="+mj-ea"/>
                          <a:ea typeface="+mj-ea"/>
                        </a:rPr>
                        <a:t>群体凝聚力</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中等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zh-CN" altLang="en-US" sz="2000" dirty="0">
                          <a:latin typeface="+mj-ea"/>
                          <a:ea typeface="+mj-ea"/>
                        </a:rPr>
                        <a:t>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670754752"/>
                  </a:ext>
                </a:extLst>
              </a:tr>
            </a:tbl>
          </a:graphicData>
        </a:graphic>
      </p:graphicFrame>
      <p:sp>
        <p:nvSpPr>
          <p:cNvPr id="10" name="矩形 9">
            <a:extLst>
              <a:ext uri="{FF2B5EF4-FFF2-40B4-BE49-F238E27FC236}">
                <a16:creationId xmlns="" xmlns:a16="http://schemas.microsoft.com/office/drawing/2014/main" id="{D0BF912A-4851-4598-99E7-79BFF59EB116}"/>
              </a:ext>
            </a:extLst>
          </p:cNvPr>
          <p:cNvSpPr/>
          <p:nvPr/>
        </p:nvSpPr>
        <p:spPr>
          <a:xfrm>
            <a:off x="3660878" y="300217"/>
            <a:ext cx="4089581" cy="400110"/>
          </a:xfrm>
          <a:prstGeom prst="rect">
            <a:avLst/>
          </a:prstGeom>
        </p:spPr>
        <p:txBody>
          <a:bodyPr wrap="none">
            <a:spAutoFit/>
          </a:bodyPr>
          <a:lstStyle/>
          <a:p>
            <a:r>
              <a:rPr lang="zh-CN" altLang="en-US" sz="2000" b="1" dirty="0">
                <a:latin typeface="+mj-ea"/>
                <a:ea typeface="+mj-ea"/>
              </a:rPr>
              <a:t>表２ １　群体决策方法效果的评价</a:t>
            </a:r>
          </a:p>
        </p:txBody>
      </p:sp>
    </p:spTree>
    <p:extLst>
      <p:ext uri="{BB962C8B-B14F-4D97-AF65-F5344CB8AC3E}">
        <p14:creationId xmlns:p14="http://schemas.microsoft.com/office/powerpoint/2010/main" val="2429346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2FCE0B7-CEF2-4BF3-8ED2-D5438AB11A53}"/>
              </a:ext>
            </a:extLst>
          </p:cNvPr>
          <p:cNvSpPr>
            <a:spLocks noGrp="1"/>
          </p:cNvSpPr>
          <p:nvPr>
            <p:ph type="title"/>
          </p:nvPr>
        </p:nvSpPr>
        <p:spPr/>
        <p:txBody>
          <a:bodyPr/>
          <a:lstStyle/>
          <a:p>
            <a:r>
              <a:rPr lang="zh-CN" altLang="en-US" dirty="0"/>
              <a:t>四、 企业战略决策方法　 </a:t>
            </a:r>
          </a:p>
        </p:txBody>
      </p:sp>
      <p:sp>
        <p:nvSpPr>
          <p:cNvPr id="3" name="内容占位符 2">
            <a:extLst>
              <a:ext uri="{FF2B5EF4-FFF2-40B4-BE49-F238E27FC236}">
                <a16:creationId xmlns="" xmlns:a16="http://schemas.microsoft.com/office/drawing/2014/main" id="{D345AC40-7346-40C7-B650-A0DC229C9F5E}"/>
              </a:ext>
            </a:extLst>
          </p:cNvPr>
          <p:cNvSpPr>
            <a:spLocks noGrp="1"/>
          </p:cNvSpPr>
          <p:nvPr>
            <p:ph idx="1"/>
          </p:nvPr>
        </p:nvSpPr>
        <p:spPr/>
        <p:txBody>
          <a:bodyPr>
            <a:normAutofit/>
          </a:bodyPr>
          <a:lstStyle/>
          <a:p>
            <a:r>
              <a:rPr lang="en-US" altLang="zh-CN" sz="2800" dirty="0"/>
              <a:t>(</a:t>
            </a:r>
            <a:r>
              <a:rPr lang="zh-CN" altLang="en-US" sz="2800" dirty="0"/>
              <a:t>一</a:t>
            </a:r>
            <a:r>
              <a:rPr lang="en-US" altLang="zh-CN" sz="2800" dirty="0"/>
              <a:t>)</a:t>
            </a:r>
            <a:r>
              <a:rPr lang="zh-CN" altLang="en-US" sz="2800" dirty="0"/>
              <a:t>波士顿矩阵图 </a:t>
            </a:r>
            <a:endParaRPr lang="en-US" altLang="zh-CN" sz="2800" dirty="0"/>
          </a:p>
          <a:p>
            <a:r>
              <a:rPr lang="en-US" altLang="zh-CN" sz="2800" dirty="0"/>
              <a:t>      </a:t>
            </a:r>
            <a:r>
              <a:rPr lang="zh-CN" altLang="en-US" dirty="0"/>
              <a:t>波士顿矩阵图由美国波士顿咨询公司创立</a:t>
            </a:r>
            <a:r>
              <a:rPr lang="en-US" altLang="zh-CN" dirty="0"/>
              <a:t>,</a:t>
            </a:r>
            <a:r>
              <a:rPr lang="zh-CN" altLang="en-US" dirty="0"/>
              <a:t>其目的是确定公司某项业务的经营状况</a:t>
            </a:r>
            <a:r>
              <a:rPr lang="en-US" altLang="zh-CN" dirty="0"/>
              <a:t>, </a:t>
            </a:r>
            <a:r>
              <a:rPr lang="zh-CN" altLang="en-US" dirty="0"/>
              <a:t>并对业务的发展方向进行决策</a:t>
            </a:r>
            <a:r>
              <a:rPr lang="en-US" altLang="zh-CN" dirty="0"/>
              <a:t>. </a:t>
            </a:r>
          </a:p>
          <a:p>
            <a:r>
              <a:rPr lang="zh-CN" altLang="en-US" sz="2400" b="1" dirty="0"/>
              <a:t>１ 波士顿矩阵图的划分及内容 </a:t>
            </a:r>
            <a:endParaRPr lang="en-US" altLang="zh-CN" sz="2400" b="1" dirty="0"/>
          </a:p>
          <a:p>
            <a:r>
              <a:rPr lang="zh-CN" altLang="en-US" dirty="0"/>
              <a:t>        波士顿矩阵图认为</a:t>
            </a:r>
            <a:r>
              <a:rPr lang="en-US" altLang="zh-CN" dirty="0"/>
              <a:t>,</a:t>
            </a:r>
            <a:r>
              <a:rPr lang="zh-CN" altLang="en-US" dirty="0"/>
              <a:t>一项业务的经营现状主要依据两项指标</a:t>
            </a:r>
            <a:r>
              <a:rPr lang="en-US" altLang="zh-CN" dirty="0"/>
              <a:t>:</a:t>
            </a:r>
            <a:r>
              <a:rPr lang="zh-CN" altLang="en-US" dirty="0"/>
              <a:t>销售增长率和相对市场 份额</a:t>
            </a:r>
            <a:r>
              <a:rPr lang="en-US" altLang="zh-CN" dirty="0"/>
              <a:t>.</a:t>
            </a:r>
            <a:r>
              <a:rPr lang="zh-CN" altLang="en-US" dirty="0"/>
              <a:t>销售增长率的高低表明该项业务发展潜力的大小</a:t>
            </a:r>
            <a:r>
              <a:rPr lang="en-US" altLang="zh-CN" dirty="0"/>
              <a:t>,</a:t>
            </a:r>
            <a:r>
              <a:rPr lang="zh-CN" altLang="en-US" dirty="0"/>
              <a:t>市场占有率高低表明该项业务的市场地位和获得资金的能力</a:t>
            </a:r>
            <a:r>
              <a:rPr lang="en-US" altLang="zh-CN" dirty="0"/>
              <a:t>. </a:t>
            </a:r>
          </a:p>
          <a:p>
            <a:r>
              <a:rPr lang="en-US" altLang="zh-CN" dirty="0"/>
              <a:t>       </a:t>
            </a:r>
            <a:r>
              <a:rPr lang="zh-CN" altLang="en-US" dirty="0"/>
              <a:t>销售增长率对活动方向的选择有两个方面的影响</a:t>
            </a:r>
            <a:r>
              <a:rPr lang="en-US" altLang="zh-CN" dirty="0"/>
              <a:t>:①</a:t>
            </a:r>
            <a:r>
              <a:rPr lang="zh-CN" altLang="en-US" dirty="0"/>
              <a:t>它有利于市场占有率的扩大</a:t>
            </a:r>
            <a:r>
              <a:rPr lang="en-US" altLang="zh-CN" dirty="0"/>
              <a:t>,</a:t>
            </a:r>
            <a:r>
              <a:rPr lang="zh-CN" altLang="en-US" dirty="0"/>
              <a:t>因 为在稳定的行业中</a:t>
            </a:r>
            <a:r>
              <a:rPr lang="en-US" altLang="zh-CN" dirty="0"/>
              <a:t>,</a:t>
            </a:r>
            <a:r>
              <a:rPr lang="zh-CN" altLang="en-US" dirty="0"/>
              <a:t>企业产品销售量的增加往往来自竞争对手市场份额的缩小</a:t>
            </a:r>
            <a:r>
              <a:rPr lang="en-US" altLang="zh-CN" dirty="0"/>
              <a:t>;②</a:t>
            </a:r>
            <a:r>
              <a:rPr lang="zh-CN" altLang="en-US" dirty="0"/>
              <a:t>它决定 着投资机会的大小</a:t>
            </a:r>
            <a:r>
              <a:rPr lang="en-US" altLang="zh-CN" dirty="0"/>
              <a:t>,</a:t>
            </a:r>
            <a:r>
              <a:rPr lang="zh-CN" altLang="en-US" dirty="0"/>
              <a:t>因为业务增长迅速可以使企业迅速收回投资</a:t>
            </a:r>
            <a:r>
              <a:rPr lang="en-US" altLang="zh-CN" dirty="0"/>
              <a:t>,</a:t>
            </a:r>
            <a:r>
              <a:rPr lang="zh-CN" altLang="en-US" dirty="0"/>
              <a:t>并取得可观的投资 报酬</a:t>
            </a:r>
            <a:r>
              <a:rPr lang="en-US" altLang="zh-CN" dirty="0"/>
              <a:t>. </a:t>
            </a:r>
            <a:endParaRPr lang="zh-CN" altLang="en-US" dirty="0"/>
          </a:p>
        </p:txBody>
      </p:sp>
    </p:spTree>
    <p:extLst>
      <p:ext uri="{BB962C8B-B14F-4D97-AF65-F5344CB8AC3E}">
        <p14:creationId xmlns:p14="http://schemas.microsoft.com/office/powerpoint/2010/main" val="23062904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 xmlns:a16="http://schemas.microsoft.com/office/drawing/2014/main" id="{A5DFED9A-FE2A-428E-A433-CA020FFE2BB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135"/>
          <a:stretch/>
        </p:blipFill>
        <p:spPr>
          <a:xfrm>
            <a:off x="2540192" y="1257406"/>
            <a:ext cx="5866667" cy="2222111"/>
          </a:xfrm>
        </p:spPr>
      </p:pic>
      <p:sp>
        <p:nvSpPr>
          <p:cNvPr id="5" name="矩形 4">
            <a:extLst>
              <a:ext uri="{FF2B5EF4-FFF2-40B4-BE49-F238E27FC236}">
                <a16:creationId xmlns="" xmlns:a16="http://schemas.microsoft.com/office/drawing/2014/main" id="{3CAD60EE-CFD9-4156-BF80-8239E9461AF8}"/>
              </a:ext>
            </a:extLst>
          </p:cNvPr>
          <p:cNvSpPr/>
          <p:nvPr/>
        </p:nvSpPr>
        <p:spPr>
          <a:xfrm>
            <a:off x="3891130" y="3633724"/>
            <a:ext cx="3413114" cy="400110"/>
          </a:xfrm>
          <a:prstGeom prst="rect">
            <a:avLst/>
          </a:prstGeom>
        </p:spPr>
        <p:txBody>
          <a:bodyPr wrap="none">
            <a:spAutoFit/>
          </a:bodyPr>
          <a:lstStyle/>
          <a:p>
            <a:r>
              <a:rPr lang="zh-CN" altLang="en-US" sz="2000" dirty="0">
                <a:solidFill>
                  <a:srgbClr val="0099CC"/>
                </a:solidFill>
                <a:latin typeface="+mj-ea"/>
                <a:ea typeface="+mj-ea"/>
              </a:rPr>
              <a:t>图２ ２　企业经营单位组合 </a:t>
            </a:r>
          </a:p>
        </p:txBody>
      </p:sp>
      <p:sp>
        <p:nvSpPr>
          <p:cNvPr id="6" name="矩形 5">
            <a:extLst>
              <a:ext uri="{FF2B5EF4-FFF2-40B4-BE49-F238E27FC236}">
                <a16:creationId xmlns="" xmlns:a16="http://schemas.microsoft.com/office/drawing/2014/main" id="{3484DE36-4680-4A92-9F86-2CB52157DF8D}"/>
              </a:ext>
            </a:extLst>
          </p:cNvPr>
          <p:cNvSpPr/>
          <p:nvPr/>
        </p:nvSpPr>
        <p:spPr>
          <a:xfrm>
            <a:off x="969554" y="539955"/>
            <a:ext cx="4344459" cy="461665"/>
          </a:xfrm>
          <a:prstGeom prst="rect">
            <a:avLst/>
          </a:prstGeom>
        </p:spPr>
        <p:txBody>
          <a:bodyPr wrap="none">
            <a:spAutoFit/>
          </a:bodyPr>
          <a:lstStyle/>
          <a:p>
            <a:r>
              <a:rPr lang="zh-CN" altLang="en-US" b="1" dirty="0">
                <a:latin typeface="+mj-ea"/>
                <a:ea typeface="+mj-ea"/>
              </a:rPr>
              <a:t>１ 波士顿矩阵图的划分及内容 </a:t>
            </a:r>
            <a:endParaRPr lang="en-US" altLang="zh-CN" b="1" dirty="0">
              <a:latin typeface="+mj-ea"/>
              <a:ea typeface="+mj-ea"/>
            </a:endParaRPr>
          </a:p>
        </p:txBody>
      </p:sp>
      <p:sp>
        <p:nvSpPr>
          <p:cNvPr id="7" name="文本框 6">
            <a:extLst>
              <a:ext uri="{FF2B5EF4-FFF2-40B4-BE49-F238E27FC236}">
                <a16:creationId xmlns="" xmlns:a16="http://schemas.microsoft.com/office/drawing/2014/main" id="{88B6E17C-6C82-496C-923B-2B9A9D651601}"/>
              </a:ext>
            </a:extLst>
          </p:cNvPr>
          <p:cNvSpPr txBox="1"/>
          <p:nvPr/>
        </p:nvSpPr>
        <p:spPr>
          <a:xfrm>
            <a:off x="1772529" y="4016173"/>
            <a:ext cx="10030266" cy="2492990"/>
          </a:xfrm>
          <a:prstGeom prst="rect">
            <a:avLst/>
          </a:prstGeom>
          <a:noFill/>
        </p:spPr>
        <p:txBody>
          <a:bodyPr wrap="square" rtlCol="0">
            <a:spAutoFit/>
          </a:bodyPr>
          <a:lstStyle/>
          <a:p>
            <a:pPr marL="285750" indent="-285750">
              <a:lnSpc>
                <a:spcPct val="130000"/>
              </a:lnSpc>
              <a:buClr>
                <a:srgbClr val="0099CC"/>
              </a:buClr>
              <a:buSzPct val="100000"/>
              <a:buFont typeface="Wingdings" panose="05000000000000000000" pitchFamily="2" charset="2"/>
              <a:buChar char="u"/>
            </a:pPr>
            <a:r>
              <a:rPr lang="zh-CN" altLang="en-US" sz="2000" dirty="0">
                <a:latin typeface="+mj-ea"/>
                <a:ea typeface="+mj-ea"/>
              </a:rPr>
              <a:t>“金牛”业务的特征是低增长率和高市场份额</a:t>
            </a:r>
            <a:endParaRPr lang="en-US" altLang="zh-CN" sz="2000" dirty="0">
              <a:latin typeface="+mj-ea"/>
              <a:ea typeface="+mj-ea"/>
            </a:endParaRPr>
          </a:p>
          <a:p>
            <a:pPr marL="342900" indent="-342900">
              <a:lnSpc>
                <a:spcPct val="130000"/>
              </a:lnSpc>
              <a:buClr>
                <a:srgbClr val="0099CC"/>
              </a:buClr>
              <a:buSzPct val="100000"/>
              <a:buFont typeface="Wingdings" panose="05000000000000000000" pitchFamily="2" charset="2"/>
              <a:buChar char="u"/>
            </a:pPr>
            <a:r>
              <a:rPr lang="zh-CN" altLang="en-US" sz="2000" dirty="0">
                <a:latin typeface="+mj-ea"/>
                <a:ea typeface="+mj-ea"/>
              </a:rPr>
              <a:t>“明星”业务的市场占有率和业务增长率都较高</a:t>
            </a:r>
            <a:r>
              <a:rPr lang="en-US" altLang="zh-CN" sz="2000" dirty="0">
                <a:latin typeface="+mj-ea"/>
                <a:ea typeface="+mj-ea"/>
              </a:rPr>
              <a:t>,</a:t>
            </a:r>
            <a:r>
              <a:rPr lang="zh-CN" altLang="en-US" sz="2000" dirty="0">
                <a:latin typeface="+mj-ea"/>
                <a:ea typeface="+mj-ea"/>
              </a:rPr>
              <a:t>因而所需要的和所产生的现金都很多</a:t>
            </a:r>
            <a:r>
              <a:rPr lang="en-US" altLang="zh-CN" sz="2000" dirty="0">
                <a:latin typeface="+mj-ea"/>
                <a:ea typeface="+mj-ea"/>
              </a:rPr>
              <a:t>, </a:t>
            </a:r>
            <a:r>
              <a:rPr lang="zh-CN" altLang="en-US" sz="2000" dirty="0">
                <a:latin typeface="+mj-ea"/>
                <a:ea typeface="+mj-ea"/>
              </a:rPr>
              <a:t>因而是公司长期发展和有获利机会的支柱业务</a:t>
            </a:r>
            <a:r>
              <a:rPr lang="en-US" altLang="zh-CN" sz="2000" dirty="0">
                <a:latin typeface="+mj-ea"/>
                <a:ea typeface="+mj-ea"/>
              </a:rPr>
              <a:t>,</a:t>
            </a:r>
            <a:r>
              <a:rPr lang="zh-CN" altLang="en-US" sz="2000" dirty="0">
                <a:latin typeface="+mj-ea"/>
                <a:ea typeface="+mj-ea"/>
              </a:rPr>
              <a:t>关系着公司的长期发展和盈利能力</a:t>
            </a:r>
            <a:r>
              <a:rPr lang="en-US" altLang="zh-CN" sz="2000" dirty="0">
                <a:latin typeface="+mj-ea"/>
                <a:ea typeface="+mj-ea"/>
              </a:rPr>
              <a:t>.</a:t>
            </a:r>
          </a:p>
          <a:p>
            <a:pPr marL="342900" indent="-342900">
              <a:lnSpc>
                <a:spcPct val="130000"/>
              </a:lnSpc>
              <a:buClr>
                <a:srgbClr val="0099CC"/>
              </a:buClr>
              <a:buFont typeface="Wingdings" panose="05000000000000000000" pitchFamily="2" charset="2"/>
              <a:buChar char="u"/>
            </a:pPr>
            <a:r>
              <a:rPr lang="zh-CN" altLang="en-US" sz="2000" dirty="0">
                <a:latin typeface="+mj-ea"/>
                <a:ea typeface="+mj-ea"/>
              </a:rPr>
              <a:t>“ 幼童”业务的经营单位增长率较高</a:t>
            </a:r>
            <a:r>
              <a:rPr lang="en-US" altLang="zh-CN" sz="2000" dirty="0">
                <a:latin typeface="+mj-ea"/>
                <a:ea typeface="+mj-ea"/>
              </a:rPr>
              <a:t>,</a:t>
            </a:r>
            <a:r>
              <a:rPr lang="zh-CN" altLang="en-US" sz="2000" dirty="0">
                <a:latin typeface="+mj-ea"/>
                <a:ea typeface="+mj-ea"/>
              </a:rPr>
              <a:t>而目前的市场占有率较低</a:t>
            </a:r>
            <a:r>
              <a:rPr lang="en-US" altLang="zh-CN" sz="2000" dirty="0">
                <a:latin typeface="+mj-ea"/>
                <a:ea typeface="+mj-ea"/>
              </a:rPr>
              <a:t>,</a:t>
            </a:r>
            <a:r>
              <a:rPr lang="zh-CN" altLang="en-US" sz="2000" dirty="0">
                <a:latin typeface="+mj-ea"/>
                <a:ea typeface="+mj-ea"/>
              </a:rPr>
              <a:t>这可能是企业刚刚开发 的很有前途的领域</a:t>
            </a:r>
            <a:r>
              <a:rPr lang="en-US" altLang="zh-CN" sz="2000" dirty="0">
                <a:latin typeface="+mj-ea"/>
                <a:ea typeface="+mj-ea"/>
              </a:rPr>
              <a:t>.</a:t>
            </a:r>
          </a:p>
          <a:p>
            <a:pPr marL="342900" indent="-342900">
              <a:lnSpc>
                <a:spcPct val="130000"/>
              </a:lnSpc>
              <a:buClr>
                <a:srgbClr val="0099CC"/>
              </a:buClr>
              <a:buFont typeface="Wingdings" panose="05000000000000000000" pitchFamily="2" charset="2"/>
              <a:buChar char="u"/>
            </a:pPr>
            <a:r>
              <a:rPr lang="zh-CN" altLang="en-US" sz="2000" dirty="0">
                <a:latin typeface="+mj-ea"/>
                <a:ea typeface="+mj-ea"/>
              </a:rPr>
              <a:t>“瘦狗”业务的特征是市场份额和业务增长率都较低</a:t>
            </a:r>
            <a:r>
              <a:rPr lang="en-US" altLang="zh-CN" sz="2000" dirty="0">
                <a:latin typeface="+mj-ea"/>
                <a:ea typeface="+mj-ea"/>
              </a:rPr>
              <a:t>.</a:t>
            </a:r>
            <a:endParaRPr lang="zh-CN" altLang="en-US" sz="2000" dirty="0">
              <a:latin typeface="+mj-ea"/>
              <a:ea typeface="+mj-ea"/>
            </a:endParaRPr>
          </a:p>
        </p:txBody>
      </p:sp>
    </p:spTree>
    <p:extLst>
      <p:ext uri="{BB962C8B-B14F-4D97-AF65-F5344CB8AC3E}">
        <p14:creationId xmlns:p14="http://schemas.microsoft.com/office/powerpoint/2010/main" val="2692146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929A6BAE-ED1E-43EC-9DC6-B4457538BEAF}"/>
              </a:ext>
            </a:extLst>
          </p:cNvPr>
          <p:cNvSpPr>
            <a:spLocks noGrp="1"/>
          </p:cNvSpPr>
          <p:nvPr>
            <p:ph idx="1"/>
          </p:nvPr>
        </p:nvSpPr>
        <p:spPr/>
        <p:txBody>
          <a:bodyPr/>
          <a:lstStyle/>
          <a:p>
            <a:r>
              <a:rPr lang="zh-CN" altLang="en-US" sz="2400" b="1" dirty="0"/>
              <a:t>２ 波士顿矩阵图的作用及注意事项 </a:t>
            </a:r>
            <a:endParaRPr lang="en-US" altLang="zh-CN" sz="2400" b="1" dirty="0"/>
          </a:p>
          <a:p>
            <a:r>
              <a:rPr lang="en-US" altLang="zh-CN" dirty="0"/>
              <a:t>       </a:t>
            </a:r>
            <a:r>
              <a:rPr lang="zh-CN" altLang="en-US" dirty="0"/>
              <a:t>波士顿矩阵图对于业务的归类直观清晰、便于操作</a:t>
            </a:r>
            <a:r>
              <a:rPr lang="en-US" altLang="zh-CN" dirty="0"/>
              <a:t>,</a:t>
            </a:r>
            <a:r>
              <a:rPr lang="zh-CN" altLang="en-US" dirty="0"/>
              <a:t>提供了一个分析公司业务组合是 否合理的决策方法</a:t>
            </a:r>
            <a:r>
              <a:rPr lang="en-US" altLang="zh-CN" dirty="0"/>
              <a:t>,</a:t>
            </a:r>
            <a:r>
              <a:rPr lang="zh-CN" altLang="en-US" dirty="0"/>
              <a:t>有利于管理者以前瞻性的眼光看待企业的发展问题</a:t>
            </a:r>
            <a:r>
              <a:rPr lang="en-US" altLang="zh-CN" dirty="0"/>
              <a:t>,</a:t>
            </a:r>
            <a:r>
              <a:rPr lang="zh-CN" altLang="en-US" dirty="0"/>
              <a:t>为企业调整业务 组合、投资方向提供了一个新的视野</a:t>
            </a:r>
            <a:r>
              <a:rPr lang="en-US" altLang="zh-CN" dirty="0"/>
              <a:t>,</a:t>
            </a:r>
            <a:r>
              <a:rPr lang="zh-CN" altLang="en-US" dirty="0"/>
              <a:t>为每个业务确定了工作对策</a:t>
            </a:r>
            <a:r>
              <a:rPr lang="en-US" altLang="zh-CN" dirty="0"/>
              <a:t>. </a:t>
            </a:r>
          </a:p>
          <a:p>
            <a:r>
              <a:rPr lang="en-US" altLang="zh-CN" dirty="0"/>
              <a:t>      </a:t>
            </a:r>
            <a:r>
              <a:rPr lang="zh-CN" altLang="en-US" dirty="0"/>
              <a:t>对于波士顿矩阵图还有几个要注意的地方</a:t>
            </a:r>
            <a:r>
              <a:rPr lang="en-US" altLang="zh-CN" dirty="0"/>
              <a:t>. </a:t>
            </a:r>
          </a:p>
          <a:p>
            <a:r>
              <a:rPr lang="en-US" altLang="zh-CN" dirty="0"/>
              <a:t>      ( </a:t>
            </a:r>
            <a:r>
              <a:rPr lang="zh-CN" altLang="en-US" dirty="0"/>
              <a:t>１</a:t>
            </a:r>
            <a:r>
              <a:rPr lang="en-US" altLang="zh-CN" dirty="0"/>
              <a:t>)</a:t>
            </a:r>
            <a:r>
              <a:rPr lang="zh-CN" altLang="en-US" dirty="0"/>
              <a:t>市场份额和销售增长率的高和低都是一个相对概念</a:t>
            </a:r>
            <a:r>
              <a:rPr lang="en-US" altLang="zh-CN" dirty="0"/>
              <a:t>. </a:t>
            </a:r>
          </a:p>
          <a:p>
            <a:r>
              <a:rPr lang="en-US" altLang="zh-CN" dirty="0"/>
              <a:t>      ( </a:t>
            </a:r>
            <a:r>
              <a:rPr lang="zh-CN" altLang="en-US" dirty="0"/>
              <a:t>２</a:t>
            </a:r>
            <a:r>
              <a:rPr lang="en-US" altLang="zh-CN" dirty="0"/>
              <a:t>)</a:t>
            </a:r>
            <a:r>
              <a:rPr lang="zh-CN" altLang="en-US" dirty="0"/>
              <a:t>波士顿矩阵图把所有企业业务分成上述四类</a:t>
            </a:r>
            <a:r>
              <a:rPr lang="en-US" altLang="zh-CN" dirty="0"/>
              <a:t>,</a:t>
            </a:r>
            <a:r>
              <a:rPr lang="zh-CN" altLang="en-US" dirty="0"/>
              <a:t>这未免简单化</a:t>
            </a:r>
            <a:r>
              <a:rPr lang="en-US" altLang="zh-CN" dirty="0"/>
              <a:t>,</a:t>
            </a:r>
            <a:r>
              <a:rPr lang="zh-CN" altLang="en-US" dirty="0"/>
              <a:t>许多位于矩阵中央 周围的业务不易被明确归类</a:t>
            </a:r>
            <a:r>
              <a:rPr lang="en-US" altLang="zh-CN" dirty="0"/>
              <a:t>;</a:t>
            </a:r>
            <a:r>
              <a:rPr lang="zh-CN" altLang="en-US" dirty="0"/>
              <a:t>涉及的只是两类变量</a:t>
            </a:r>
            <a:r>
              <a:rPr lang="en-US" altLang="zh-CN" dirty="0"/>
              <a:t>,</a:t>
            </a:r>
            <a:r>
              <a:rPr lang="zh-CN" altLang="en-US" dirty="0"/>
              <a:t>而忽视了其他变量</a:t>
            </a:r>
            <a:r>
              <a:rPr lang="en-US" altLang="zh-CN" dirty="0"/>
              <a:t>,</a:t>
            </a:r>
            <a:r>
              <a:rPr lang="zh-CN" altLang="en-US" dirty="0"/>
              <a:t>容易导致决策不 够周密</a:t>
            </a:r>
            <a:r>
              <a:rPr lang="en-US" altLang="zh-CN" dirty="0"/>
              <a:t>,</a:t>
            </a:r>
            <a:r>
              <a:rPr lang="zh-CN" altLang="en-US" dirty="0"/>
              <a:t>因而在做出决策时可能会有局限性</a:t>
            </a:r>
            <a:r>
              <a:rPr lang="en-US" altLang="zh-CN" dirty="0"/>
              <a:t>.</a:t>
            </a:r>
          </a:p>
          <a:p>
            <a:r>
              <a:rPr lang="en-US" altLang="zh-CN" dirty="0"/>
              <a:t>      ( </a:t>
            </a:r>
            <a:r>
              <a:rPr lang="zh-CN" altLang="en-US" dirty="0"/>
              <a:t>３</a:t>
            </a:r>
            <a:r>
              <a:rPr lang="en-US" altLang="zh-CN" dirty="0"/>
              <a:t>)</a:t>
            </a:r>
            <a:r>
              <a:rPr lang="zh-CN" altLang="en-US" dirty="0"/>
              <a:t>波士顿矩阵图虽然是以某项业务的行动方向进行决策的</a:t>
            </a:r>
            <a:r>
              <a:rPr lang="en-US" altLang="zh-CN" dirty="0"/>
              <a:t>,</a:t>
            </a:r>
            <a:r>
              <a:rPr lang="zh-CN" altLang="en-US" dirty="0"/>
              <a:t>但是其分析的结果可以 被公司的其他职能部门利用</a:t>
            </a:r>
            <a:r>
              <a:rPr lang="en-US" altLang="zh-CN" dirty="0"/>
              <a:t>. </a:t>
            </a:r>
            <a:endParaRPr lang="zh-CN" altLang="en-US" dirty="0"/>
          </a:p>
        </p:txBody>
      </p:sp>
    </p:spTree>
    <p:extLst>
      <p:ext uri="{BB962C8B-B14F-4D97-AF65-F5344CB8AC3E}">
        <p14:creationId xmlns:p14="http://schemas.microsoft.com/office/powerpoint/2010/main" val="300790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E69CAC64-37E8-4D32-8D69-BB51CD06B610}"/>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政策指导矩阵 </a:t>
            </a:r>
            <a:endParaRPr lang="en-US" altLang="zh-CN" sz="2800" dirty="0"/>
          </a:p>
          <a:p>
            <a:r>
              <a:rPr lang="zh-CN" altLang="en-US" dirty="0"/>
              <a:t>       政策指导矩阵由荷兰皇家壳牌公司创立</a:t>
            </a:r>
            <a:r>
              <a:rPr lang="en-US" altLang="zh-CN" dirty="0"/>
              <a:t>.</a:t>
            </a:r>
            <a:r>
              <a:rPr lang="zh-CN" altLang="en-US" dirty="0"/>
              <a:t>政策指导矩阵即用矩阵来指导决策</a:t>
            </a:r>
            <a:r>
              <a:rPr lang="en-US" altLang="zh-CN" dirty="0"/>
              <a:t>.</a:t>
            </a:r>
            <a:r>
              <a:rPr lang="zh-CN" altLang="en-US" dirty="0"/>
              <a:t>市场前 景取决于盈利能力、市场增长率、产品质量和法律法规限制等因素</a:t>
            </a:r>
            <a:r>
              <a:rPr lang="en-US" altLang="zh-CN" dirty="0"/>
              <a:t>,</a:t>
            </a:r>
            <a:r>
              <a:rPr lang="zh-CN" altLang="en-US" dirty="0"/>
              <a:t>分为吸引力强、中、 弱三种</a:t>
            </a:r>
            <a:r>
              <a:rPr lang="en-US" altLang="zh-CN" dirty="0"/>
              <a:t>;</a:t>
            </a:r>
            <a:r>
              <a:rPr lang="zh-CN" altLang="en-US" dirty="0"/>
              <a:t>相对竞争能力取决于经营单位在市场上的地位、生产能力、产品研究和开发等因 素</a:t>
            </a:r>
            <a:r>
              <a:rPr lang="en-US" altLang="zh-CN" dirty="0"/>
              <a:t>,</a:t>
            </a:r>
            <a:r>
              <a:rPr lang="zh-CN" altLang="en-US" dirty="0"/>
              <a:t>分为强、中、弱三种</a:t>
            </a:r>
            <a:r>
              <a:rPr lang="en-US" altLang="zh-CN" dirty="0"/>
              <a:t>.</a:t>
            </a:r>
          </a:p>
          <a:p>
            <a:endParaRPr lang="zh-CN" altLang="en-US" sz="2800" dirty="0"/>
          </a:p>
        </p:txBody>
      </p:sp>
    </p:spTree>
    <p:extLst>
      <p:ext uri="{BB962C8B-B14F-4D97-AF65-F5344CB8AC3E}">
        <p14:creationId xmlns:p14="http://schemas.microsoft.com/office/powerpoint/2010/main" val="11615346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0219C3E6-FF43-4B56-A398-EBB959328D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5431" y="1364566"/>
            <a:ext cx="6341282" cy="4507188"/>
          </a:xfrm>
          <a:prstGeom prst="rect">
            <a:avLst/>
          </a:prstGeom>
        </p:spPr>
      </p:pic>
      <p:sp>
        <p:nvSpPr>
          <p:cNvPr id="3" name="矩形 2">
            <a:extLst>
              <a:ext uri="{FF2B5EF4-FFF2-40B4-BE49-F238E27FC236}">
                <a16:creationId xmlns="" xmlns:a16="http://schemas.microsoft.com/office/drawing/2014/main" id="{3952964A-AFD7-4016-BABA-F2E7BC0A74B5}"/>
              </a:ext>
            </a:extLst>
          </p:cNvPr>
          <p:cNvSpPr/>
          <p:nvPr/>
        </p:nvSpPr>
        <p:spPr>
          <a:xfrm>
            <a:off x="1406770" y="794323"/>
            <a:ext cx="10353820" cy="400110"/>
          </a:xfrm>
          <a:prstGeom prst="rect">
            <a:avLst/>
          </a:prstGeom>
        </p:spPr>
        <p:txBody>
          <a:bodyPr wrap="square">
            <a:spAutoFit/>
          </a:bodyPr>
          <a:lstStyle/>
          <a:p>
            <a:r>
              <a:rPr lang="zh-CN" altLang="en-US" sz="2000" dirty="0">
                <a:solidFill>
                  <a:srgbClr val="0099CC"/>
                </a:solidFill>
                <a:latin typeface="+mj-ea"/>
                <a:ea typeface="+mj-ea"/>
              </a:rPr>
              <a:t>根据上述对市场前景和相对竞争能力的划分</a:t>
            </a:r>
            <a:r>
              <a:rPr lang="en-US" altLang="zh-CN" sz="2000" dirty="0">
                <a:solidFill>
                  <a:srgbClr val="0099CC"/>
                </a:solidFill>
                <a:latin typeface="+mj-ea"/>
                <a:ea typeface="+mj-ea"/>
              </a:rPr>
              <a:t>,</a:t>
            </a:r>
            <a:r>
              <a:rPr lang="zh-CN" altLang="en-US" sz="2000" dirty="0">
                <a:solidFill>
                  <a:srgbClr val="0099CC"/>
                </a:solidFill>
                <a:latin typeface="+mj-ea"/>
                <a:ea typeface="+mj-ea"/>
              </a:rPr>
              <a:t>可把企业的经营 单位分成九大类 </a:t>
            </a:r>
            <a:r>
              <a:rPr lang="en-US" altLang="zh-CN" sz="2000" dirty="0">
                <a:solidFill>
                  <a:srgbClr val="0099CC"/>
                </a:solidFill>
                <a:latin typeface="+mj-ea"/>
                <a:ea typeface="+mj-ea"/>
              </a:rPr>
              <a:t>(</a:t>
            </a:r>
            <a:r>
              <a:rPr lang="zh-CN" altLang="en-US" sz="2000" dirty="0">
                <a:solidFill>
                  <a:srgbClr val="0099CC"/>
                </a:solidFill>
                <a:latin typeface="+mj-ea"/>
                <a:ea typeface="+mj-ea"/>
              </a:rPr>
              <a:t>图２</a:t>
            </a:r>
            <a:r>
              <a:rPr lang="en-US" altLang="zh-CN" sz="2000" dirty="0">
                <a:solidFill>
                  <a:srgbClr val="0099CC"/>
                </a:solidFill>
                <a:latin typeface="+mj-ea"/>
                <a:ea typeface="+mj-ea"/>
              </a:rPr>
              <a:t>-</a:t>
            </a:r>
            <a:r>
              <a:rPr lang="zh-CN" altLang="en-US" sz="2000" dirty="0">
                <a:solidFill>
                  <a:srgbClr val="0099CC"/>
                </a:solidFill>
                <a:latin typeface="+mj-ea"/>
                <a:ea typeface="+mj-ea"/>
              </a:rPr>
              <a:t>３</a:t>
            </a:r>
            <a:r>
              <a:rPr lang="en-US" altLang="zh-CN" sz="2000" dirty="0">
                <a:solidFill>
                  <a:srgbClr val="0099CC"/>
                </a:solidFill>
                <a:latin typeface="+mj-ea"/>
                <a:ea typeface="+mj-ea"/>
              </a:rPr>
              <a:t>).</a:t>
            </a:r>
            <a:endParaRPr lang="zh-CN" altLang="en-US" sz="2000" dirty="0">
              <a:solidFill>
                <a:srgbClr val="0099CC"/>
              </a:solidFill>
              <a:latin typeface="+mj-ea"/>
              <a:ea typeface="+mj-ea"/>
            </a:endParaRPr>
          </a:p>
        </p:txBody>
      </p:sp>
      <p:sp>
        <p:nvSpPr>
          <p:cNvPr id="4" name="矩形 3">
            <a:extLst>
              <a:ext uri="{FF2B5EF4-FFF2-40B4-BE49-F238E27FC236}">
                <a16:creationId xmlns="" xmlns:a16="http://schemas.microsoft.com/office/drawing/2014/main" id="{39C0B7C6-8F0E-47B0-A260-18D0A9580359}"/>
              </a:ext>
            </a:extLst>
          </p:cNvPr>
          <p:cNvSpPr/>
          <p:nvPr/>
        </p:nvSpPr>
        <p:spPr>
          <a:xfrm>
            <a:off x="2105465" y="5877280"/>
            <a:ext cx="9805182" cy="461665"/>
          </a:xfrm>
          <a:prstGeom prst="rect">
            <a:avLst/>
          </a:prstGeom>
        </p:spPr>
        <p:txBody>
          <a:bodyPr wrap="square">
            <a:spAutoFit/>
          </a:bodyPr>
          <a:lstStyle/>
          <a:p>
            <a:r>
              <a:rPr lang="zh-CN" altLang="en-US" dirty="0">
                <a:latin typeface="+mj-ea"/>
                <a:ea typeface="+mj-ea"/>
              </a:rPr>
              <a:t>管理者可根据经营单位在矩阵中所处的位置来选择企业的活动方向</a:t>
            </a:r>
          </a:p>
        </p:txBody>
      </p:sp>
    </p:spTree>
    <p:extLst>
      <p:ext uri="{BB962C8B-B14F-4D97-AF65-F5344CB8AC3E}">
        <p14:creationId xmlns:p14="http://schemas.microsoft.com/office/powerpoint/2010/main" val="2616182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D3597E-D766-49FE-9099-0DA62FAA4C52}"/>
              </a:ext>
            </a:extLst>
          </p:cNvPr>
          <p:cNvSpPr>
            <a:spLocks noGrp="1"/>
          </p:cNvSpPr>
          <p:nvPr>
            <p:ph type="title"/>
          </p:nvPr>
        </p:nvSpPr>
        <p:spPr/>
        <p:txBody>
          <a:bodyPr/>
          <a:lstStyle/>
          <a:p>
            <a:r>
              <a:rPr lang="zh-CN" altLang="en-US" dirty="0"/>
              <a:t>　第三节　定量决策方法　 </a:t>
            </a:r>
          </a:p>
        </p:txBody>
      </p:sp>
      <p:sp>
        <p:nvSpPr>
          <p:cNvPr id="3" name="内容占位符 2">
            <a:extLst>
              <a:ext uri="{FF2B5EF4-FFF2-40B4-BE49-F238E27FC236}">
                <a16:creationId xmlns="" xmlns:a16="http://schemas.microsoft.com/office/drawing/2014/main" id="{4AE6CD7E-3390-4DAF-9BCF-BDEBD5F41E54}"/>
              </a:ext>
            </a:extLst>
          </p:cNvPr>
          <p:cNvSpPr>
            <a:spLocks noGrp="1"/>
          </p:cNvSpPr>
          <p:nvPr>
            <p:ph idx="1"/>
          </p:nvPr>
        </p:nvSpPr>
        <p:spPr/>
        <p:txBody>
          <a:bodyPr>
            <a:normAutofit lnSpcReduction="10000"/>
          </a:bodyPr>
          <a:lstStyle/>
          <a:p>
            <a:r>
              <a:rPr lang="zh-CN" altLang="en-US" dirty="0"/>
              <a:t>   </a:t>
            </a:r>
            <a:r>
              <a:rPr lang="zh-CN" altLang="en-US" sz="2000" dirty="0"/>
              <a:t>定量决策方法是指靠数学计算或数学模型进行分析决策的方法</a:t>
            </a:r>
            <a:r>
              <a:rPr lang="en-US" altLang="zh-CN" sz="2000" dirty="0"/>
              <a:t>.</a:t>
            </a:r>
            <a:r>
              <a:rPr lang="zh-CN" altLang="en-US" sz="2000" dirty="0"/>
              <a:t>定量决策方法又可分 为三类</a:t>
            </a:r>
            <a:r>
              <a:rPr lang="en-US" altLang="zh-CN" sz="2000" dirty="0"/>
              <a:t>,</a:t>
            </a:r>
            <a:r>
              <a:rPr lang="zh-CN" altLang="en-US" sz="2000" dirty="0"/>
              <a:t>即确定型决策方法、风险型决策方法、不确定型决策方法</a:t>
            </a:r>
            <a:r>
              <a:rPr lang="en-US" altLang="zh-CN" sz="2000" dirty="0"/>
              <a:t>.</a:t>
            </a:r>
            <a:r>
              <a:rPr lang="zh-CN" altLang="en-US" sz="2000" dirty="0"/>
              <a:t>在决定选择哪一个方 案时</a:t>
            </a:r>
            <a:r>
              <a:rPr lang="en-US" altLang="zh-CN" sz="2000" dirty="0"/>
              <a:t>,</a:t>
            </a:r>
            <a:r>
              <a:rPr lang="zh-CN" altLang="en-US" sz="2000" dirty="0"/>
              <a:t>要比较不同方案的经济效果</a:t>
            </a:r>
            <a:r>
              <a:rPr lang="en-US" altLang="zh-CN" sz="2000" dirty="0"/>
              <a:t>.</a:t>
            </a:r>
            <a:r>
              <a:rPr lang="zh-CN" altLang="en-US" sz="2000" dirty="0"/>
              <a:t>由于方案是在未来实施的</a:t>
            </a:r>
            <a:r>
              <a:rPr lang="en-US" altLang="zh-CN" sz="2000" dirty="0"/>
              <a:t>,</a:t>
            </a:r>
            <a:r>
              <a:rPr lang="zh-CN" altLang="en-US" sz="2000" dirty="0"/>
              <a:t>因此管理者在计算方案的 经济效果时</a:t>
            </a:r>
            <a:r>
              <a:rPr lang="en-US" altLang="zh-CN" sz="2000" dirty="0"/>
              <a:t>,</a:t>
            </a:r>
            <a:r>
              <a:rPr lang="zh-CN" altLang="en-US" sz="2000" dirty="0"/>
              <a:t>要考虑到未来的情况</a:t>
            </a:r>
            <a:r>
              <a:rPr lang="en-US" altLang="zh-CN" sz="2000" dirty="0"/>
              <a:t>.</a:t>
            </a:r>
          </a:p>
          <a:p>
            <a:r>
              <a:rPr lang="zh-CN" altLang="en-US" dirty="0">
                <a:solidFill>
                  <a:srgbClr val="0099CC"/>
                </a:solidFill>
              </a:rPr>
              <a:t>一、 确定型决策方法</a:t>
            </a:r>
            <a:endParaRPr lang="en-US" altLang="zh-CN" dirty="0">
              <a:solidFill>
                <a:srgbClr val="0099CC"/>
              </a:solidFill>
            </a:endParaRPr>
          </a:p>
          <a:p>
            <a:r>
              <a:rPr lang="zh-CN" altLang="en-US" sz="2400" b="1" dirty="0"/>
              <a:t>１ 线性规划 </a:t>
            </a:r>
            <a:endParaRPr lang="en-US" altLang="zh-CN" sz="2400" b="1" dirty="0"/>
          </a:p>
          <a:p>
            <a:r>
              <a:rPr lang="zh-CN" altLang="en-US" dirty="0"/>
              <a:t>　</a:t>
            </a:r>
            <a:r>
              <a:rPr lang="zh-CN" altLang="en-US" sz="2000" dirty="0"/>
              <a:t>线性规划是在一些线性等式或不等式的约束条件下</a:t>
            </a:r>
            <a:r>
              <a:rPr lang="en-US" altLang="zh-CN" sz="2000" dirty="0"/>
              <a:t>,</a:t>
            </a:r>
            <a:r>
              <a:rPr lang="zh-CN" altLang="en-US" sz="2000" dirty="0"/>
              <a:t>求解线性目标函数的最大值或最 小值的方法</a:t>
            </a:r>
            <a:r>
              <a:rPr lang="en-US" altLang="zh-CN" sz="2000" dirty="0"/>
              <a:t>.</a:t>
            </a:r>
            <a:r>
              <a:rPr lang="zh-CN" altLang="en-US" sz="2000" dirty="0"/>
              <a:t>运用线性规划建立数学模型的步骤</a:t>
            </a:r>
            <a:r>
              <a:rPr lang="en-US" altLang="zh-CN" sz="2000" dirty="0"/>
              <a:t>:</a:t>
            </a:r>
            <a:r>
              <a:rPr lang="zh-CN" altLang="en-US" sz="2000" dirty="0"/>
              <a:t>首先</a:t>
            </a:r>
            <a:r>
              <a:rPr lang="en-US" altLang="zh-CN" sz="2000" dirty="0"/>
              <a:t>,</a:t>
            </a:r>
            <a:r>
              <a:rPr lang="zh-CN" altLang="en-US" sz="2000" dirty="0"/>
              <a:t>确定影响目标函数大小的变量</a:t>
            </a:r>
            <a:r>
              <a:rPr lang="en-US" altLang="zh-CN" sz="2000" dirty="0"/>
              <a:t>;</a:t>
            </a:r>
            <a:r>
              <a:rPr lang="zh-CN" altLang="en-US" sz="2000" dirty="0"/>
              <a:t>其次</a:t>
            </a:r>
            <a:r>
              <a:rPr lang="en-US" altLang="zh-CN" sz="2000" dirty="0"/>
              <a:t>,</a:t>
            </a:r>
            <a:r>
              <a:rPr lang="zh-CN" altLang="en-US" sz="2000" dirty="0"/>
              <a:t>列出目标函数的方程</a:t>
            </a:r>
            <a:r>
              <a:rPr lang="en-US" altLang="zh-CN" sz="2000" dirty="0"/>
              <a:t>;</a:t>
            </a:r>
            <a:r>
              <a:rPr lang="zh-CN" altLang="en-US" sz="2000" dirty="0"/>
              <a:t>再次</a:t>
            </a:r>
            <a:r>
              <a:rPr lang="en-US" altLang="zh-CN" sz="2000" dirty="0"/>
              <a:t>,</a:t>
            </a:r>
            <a:r>
              <a:rPr lang="zh-CN" altLang="en-US" sz="2000" dirty="0"/>
              <a:t>找出实现目标的约束条件</a:t>
            </a:r>
            <a:r>
              <a:rPr lang="en-US" altLang="zh-CN" sz="2000" dirty="0"/>
              <a:t>;</a:t>
            </a:r>
            <a:r>
              <a:rPr lang="zh-CN" altLang="en-US" sz="2000" dirty="0"/>
              <a:t>最后</a:t>
            </a:r>
            <a:r>
              <a:rPr lang="en-US" altLang="zh-CN" sz="2000" dirty="0"/>
              <a:t>,</a:t>
            </a:r>
            <a:r>
              <a:rPr lang="zh-CN" altLang="en-US" sz="2000" dirty="0"/>
              <a:t>找出使目标函数达 到最优的可行解</a:t>
            </a:r>
            <a:r>
              <a:rPr lang="en-US" altLang="zh-CN" sz="2000" dirty="0"/>
              <a:t>,</a:t>
            </a:r>
            <a:r>
              <a:rPr lang="zh-CN" altLang="en-US" sz="2000" dirty="0"/>
              <a:t>即为该线性规划的最优解</a:t>
            </a:r>
            <a:r>
              <a:rPr lang="en-US" altLang="zh-CN" sz="2000" dirty="0"/>
              <a:t>. </a:t>
            </a:r>
            <a:endParaRPr lang="zh-CN" altLang="en-US" dirty="0"/>
          </a:p>
        </p:txBody>
      </p:sp>
    </p:spTree>
    <p:extLst>
      <p:ext uri="{BB962C8B-B14F-4D97-AF65-F5344CB8AC3E}">
        <p14:creationId xmlns:p14="http://schemas.microsoft.com/office/powerpoint/2010/main" val="2097188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F5B6B08-6C6F-4EDA-8B6D-F23B553E1EB2}"/>
              </a:ext>
            </a:extLst>
          </p:cNvPr>
          <p:cNvSpPr>
            <a:spLocks noGrp="1"/>
          </p:cNvSpPr>
          <p:nvPr>
            <p:ph idx="1"/>
          </p:nvPr>
        </p:nvSpPr>
        <p:spPr/>
        <p:txBody>
          <a:bodyPr/>
          <a:lstStyle/>
          <a:p>
            <a:r>
              <a:rPr lang="zh-CN" altLang="en-US" sz="2400" b="1" dirty="0"/>
              <a:t>２ 量本利分析 </a:t>
            </a:r>
            <a:endParaRPr lang="en-US" altLang="zh-CN" sz="2400" b="1" dirty="0"/>
          </a:p>
          <a:p>
            <a:r>
              <a:rPr lang="zh-CN" altLang="en-US" dirty="0"/>
              <a:t>       量本利分析又称保本分析或盈亏平衡分析</a:t>
            </a:r>
            <a:r>
              <a:rPr lang="en-US" altLang="zh-CN" dirty="0"/>
              <a:t>,</a:t>
            </a:r>
            <a:r>
              <a:rPr lang="zh-CN" altLang="en-US" dirty="0"/>
              <a:t>是通过考察产量 </a:t>
            </a:r>
            <a:r>
              <a:rPr lang="en-US" altLang="zh-CN" dirty="0"/>
              <a:t>(</a:t>
            </a:r>
            <a:r>
              <a:rPr lang="zh-CN" altLang="en-US" dirty="0"/>
              <a:t>或销售量</a:t>
            </a:r>
            <a:r>
              <a:rPr lang="en-US" altLang="zh-CN" dirty="0"/>
              <a:t>)</a:t>
            </a:r>
            <a:r>
              <a:rPr lang="zh-CN" altLang="en-US" dirty="0"/>
              <a:t>、成本和利 润的关系以及盈亏变化的规律来为决策提供依据的方法</a:t>
            </a:r>
            <a:r>
              <a:rPr lang="en-US" altLang="zh-CN" dirty="0"/>
              <a:t>. </a:t>
            </a:r>
          </a:p>
          <a:p>
            <a:r>
              <a:rPr lang="en-US" altLang="zh-CN" dirty="0"/>
              <a:t>       </a:t>
            </a:r>
            <a:r>
              <a:rPr lang="zh-CN" altLang="en-US" dirty="0"/>
              <a:t>在应用量本利分析时</a:t>
            </a:r>
            <a:r>
              <a:rPr lang="en-US" altLang="zh-CN" dirty="0"/>
              <a:t>,</a:t>
            </a:r>
            <a:r>
              <a:rPr lang="zh-CN" altLang="en-US" dirty="0"/>
              <a:t>关键是找出企业不盈不亏时的产量</a:t>
            </a:r>
            <a:r>
              <a:rPr lang="en-US" altLang="zh-CN" dirty="0"/>
              <a:t>,</a:t>
            </a:r>
            <a:r>
              <a:rPr lang="zh-CN" altLang="en-US" dirty="0"/>
              <a:t>称为保本产量或盈亏平衡 产量</a:t>
            </a:r>
            <a:r>
              <a:rPr lang="en-US" altLang="zh-CN" dirty="0"/>
              <a:t>,</a:t>
            </a:r>
            <a:r>
              <a:rPr lang="zh-CN" altLang="en-US" dirty="0"/>
              <a:t>此时企业的总收入等于总成本</a:t>
            </a:r>
            <a:r>
              <a:rPr lang="en-US" altLang="zh-CN" dirty="0"/>
              <a:t>,</a:t>
            </a:r>
            <a:r>
              <a:rPr lang="zh-CN" altLang="en-US" dirty="0"/>
              <a:t>而找出保本产量的方法有图解法和代数法两种</a:t>
            </a:r>
            <a:r>
              <a:rPr lang="en-US" altLang="zh-CN" dirty="0"/>
              <a:t>. </a:t>
            </a:r>
          </a:p>
          <a:p>
            <a:r>
              <a:rPr lang="en-US" altLang="zh-CN" b="1" dirty="0"/>
              <a:t>       ( </a:t>
            </a:r>
            <a:r>
              <a:rPr lang="zh-CN" altLang="en-US" b="1" dirty="0"/>
              <a:t>１</a:t>
            </a:r>
            <a:r>
              <a:rPr lang="en-US" altLang="zh-CN" b="1" dirty="0"/>
              <a:t>)</a:t>
            </a:r>
            <a:r>
              <a:rPr lang="zh-CN" altLang="en-US" b="1" dirty="0"/>
              <a:t>图解法</a:t>
            </a:r>
            <a:r>
              <a:rPr lang="en-US" altLang="zh-CN" dirty="0"/>
              <a:t>.</a:t>
            </a:r>
            <a:r>
              <a:rPr lang="zh-CN" altLang="en-US" dirty="0"/>
              <a:t>图解法是用图形来考察产量、成本和利润的关系的方法</a:t>
            </a:r>
            <a:r>
              <a:rPr lang="en-US" altLang="zh-CN" dirty="0"/>
              <a:t>.</a:t>
            </a:r>
            <a:r>
              <a:rPr lang="zh-CN" altLang="en-US" dirty="0"/>
              <a:t>在应用图解法 时</a:t>
            </a:r>
            <a:r>
              <a:rPr lang="en-US" altLang="zh-CN" dirty="0"/>
              <a:t>,</a:t>
            </a:r>
            <a:r>
              <a:rPr lang="zh-CN" altLang="en-US" dirty="0"/>
              <a:t>通常假设产品价格和单位变动成本都不随产量的变化而变化</a:t>
            </a:r>
            <a:r>
              <a:rPr lang="en-US" altLang="zh-CN" dirty="0"/>
              <a:t>,</a:t>
            </a:r>
            <a:r>
              <a:rPr lang="zh-CN" altLang="en-US" dirty="0"/>
              <a:t>所以销售收入曲线、总 变动成本曲线和总成本曲线都是直线</a:t>
            </a:r>
            <a:r>
              <a:rPr lang="en-US" altLang="zh-CN" dirty="0"/>
              <a:t>.</a:t>
            </a:r>
          </a:p>
          <a:p>
            <a:r>
              <a:rPr lang="en-US" altLang="zh-CN" b="1" dirty="0"/>
              <a:t>       ( </a:t>
            </a:r>
            <a:r>
              <a:rPr lang="zh-CN" altLang="en-US" b="1" dirty="0"/>
              <a:t>２</a:t>
            </a:r>
            <a:r>
              <a:rPr lang="en-US" altLang="zh-CN" b="1" dirty="0"/>
              <a:t>)</a:t>
            </a:r>
            <a:r>
              <a:rPr lang="zh-CN" altLang="en-US" b="1" dirty="0"/>
              <a:t>代数法</a:t>
            </a:r>
            <a:r>
              <a:rPr lang="en-US" altLang="zh-CN" b="1" dirty="0"/>
              <a:t>.</a:t>
            </a:r>
            <a:r>
              <a:rPr lang="zh-CN" altLang="en-US" dirty="0"/>
              <a:t>代数法是用代数式来表示产量、成本和利润的关系的方法</a:t>
            </a:r>
            <a:r>
              <a:rPr lang="en-US" altLang="zh-CN" dirty="0"/>
              <a:t>.</a:t>
            </a:r>
            <a:endParaRPr lang="zh-CN" altLang="en-US" dirty="0"/>
          </a:p>
        </p:txBody>
      </p:sp>
    </p:spTree>
    <p:extLst>
      <p:ext uri="{BB962C8B-B14F-4D97-AF65-F5344CB8AC3E}">
        <p14:creationId xmlns:p14="http://schemas.microsoft.com/office/powerpoint/2010/main" val="508856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48CDD8-0CBA-4C2F-A4CB-409E05BF43A6}"/>
              </a:ext>
            </a:extLst>
          </p:cNvPr>
          <p:cNvSpPr>
            <a:spLocks noGrp="1"/>
          </p:cNvSpPr>
          <p:nvPr>
            <p:ph type="title"/>
          </p:nvPr>
        </p:nvSpPr>
        <p:spPr/>
        <p:txBody>
          <a:bodyPr/>
          <a:lstStyle/>
          <a:p>
            <a:r>
              <a:rPr lang="zh-CN" altLang="en-US" dirty="0"/>
              <a:t>二、 风险型决策方法　</a:t>
            </a:r>
          </a:p>
        </p:txBody>
      </p:sp>
      <p:sp>
        <p:nvSpPr>
          <p:cNvPr id="3" name="内容占位符 2">
            <a:extLst>
              <a:ext uri="{FF2B5EF4-FFF2-40B4-BE49-F238E27FC236}">
                <a16:creationId xmlns="" xmlns:a16="http://schemas.microsoft.com/office/drawing/2014/main" id="{2EDF4555-F400-4BC6-9DC6-42C0347F2618}"/>
              </a:ext>
            </a:extLst>
          </p:cNvPr>
          <p:cNvSpPr>
            <a:spLocks noGrp="1"/>
          </p:cNvSpPr>
          <p:nvPr>
            <p:ph idx="1"/>
          </p:nvPr>
        </p:nvSpPr>
        <p:spPr/>
        <p:txBody>
          <a:bodyPr/>
          <a:lstStyle/>
          <a:p>
            <a:r>
              <a:rPr lang="zh-CN" altLang="en-US" dirty="0"/>
              <a:t>        风险决策是在有明确目标的情况下</a:t>
            </a:r>
            <a:r>
              <a:rPr lang="en-US" altLang="zh-CN" dirty="0"/>
              <a:t>,</a:t>
            </a:r>
            <a:r>
              <a:rPr lang="zh-CN" altLang="en-US" dirty="0"/>
              <a:t>依据通过预测得出的不同自然状态下的经济效果 </a:t>
            </a:r>
            <a:r>
              <a:rPr lang="en-US" altLang="zh-CN" dirty="0"/>
              <a:t>(</a:t>
            </a:r>
            <a:r>
              <a:rPr lang="zh-CN" altLang="en-US" dirty="0"/>
              <a:t>损益值</a:t>
            </a:r>
            <a:r>
              <a:rPr lang="en-US" altLang="zh-CN" dirty="0"/>
              <a:t>)</a:t>
            </a:r>
            <a:r>
              <a:rPr lang="zh-CN" altLang="en-US" dirty="0"/>
              <a:t>及其出现的概率做出的决策</a:t>
            </a:r>
            <a:r>
              <a:rPr lang="en-US" altLang="zh-CN" dirty="0"/>
              <a:t>.</a:t>
            </a:r>
            <a:r>
              <a:rPr lang="zh-CN" altLang="en-US" dirty="0"/>
              <a:t>由于自然状态并非决策者个人所能控制</a:t>
            </a:r>
            <a:r>
              <a:rPr lang="en-US" altLang="zh-CN" dirty="0"/>
              <a:t>,</a:t>
            </a:r>
            <a:r>
              <a:rPr lang="zh-CN" altLang="en-US" dirty="0"/>
              <a:t>因此决 策结果要承担一定风险</a:t>
            </a:r>
            <a:r>
              <a:rPr lang="en-US" altLang="zh-CN" dirty="0"/>
              <a:t>,</a:t>
            </a:r>
            <a:r>
              <a:rPr lang="zh-CN" altLang="en-US" dirty="0"/>
              <a:t>故称为风险型决策</a:t>
            </a:r>
            <a:r>
              <a:rPr lang="en-US" altLang="zh-CN" dirty="0"/>
              <a:t>.</a:t>
            </a:r>
            <a:r>
              <a:rPr lang="zh-CN" altLang="en-US" dirty="0"/>
              <a:t>风险型决策一般用决策树法来解决</a:t>
            </a:r>
            <a:r>
              <a:rPr lang="en-US" altLang="zh-CN" dirty="0"/>
              <a:t>.</a:t>
            </a:r>
            <a:r>
              <a:rPr lang="zh-CN" altLang="en-US" dirty="0"/>
              <a:t>决策树 法的基本原理是首先根据实际情况画出决策树图</a:t>
            </a:r>
            <a:r>
              <a:rPr lang="en-US" altLang="zh-CN" dirty="0"/>
              <a:t>,</a:t>
            </a:r>
            <a:r>
              <a:rPr lang="zh-CN" altLang="en-US" dirty="0"/>
              <a:t>然后采用逆序算法计算出各状态点和决 策点的期望值</a:t>
            </a:r>
            <a:r>
              <a:rPr lang="en-US" altLang="zh-CN" dirty="0"/>
              <a:t>,</a:t>
            </a:r>
            <a:r>
              <a:rPr lang="zh-CN" altLang="en-US" dirty="0"/>
              <a:t>做出最终决策</a:t>
            </a:r>
            <a:r>
              <a:rPr lang="en-US" altLang="zh-CN" dirty="0"/>
              <a:t>.</a:t>
            </a:r>
          </a:p>
          <a:p>
            <a:r>
              <a:rPr lang="zh-CN" altLang="en-US" dirty="0"/>
              <a:t>       决策树的构成</a:t>
            </a:r>
            <a:r>
              <a:rPr lang="en-US" altLang="zh-CN" dirty="0"/>
              <a:t>.□</a:t>
            </a:r>
            <a:r>
              <a:rPr lang="zh-CN" altLang="en-US" dirty="0"/>
              <a:t>表示决策点</a:t>
            </a:r>
            <a:r>
              <a:rPr lang="en-US" altLang="zh-CN" dirty="0"/>
              <a:t>,</a:t>
            </a:r>
            <a:r>
              <a:rPr lang="zh-CN" altLang="en-US" dirty="0"/>
              <a:t>是对几种可能的方案选择的结果</a:t>
            </a:r>
            <a:r>
              <a:rPr lang="en-US" altLang="zh-CN" dirty="0"/>
              <a:t>,</a:t>
            </a:r>
            <a:r>
              <a:rPr lang="zh-CN" altLang="en-US" dirty="0"/>
              <a:t>如果所作的决策属 于多级决策</a:t>
            </a:r>
            <a:r>
              <a:rPr lang="en-US" altLang="zh-CN" dirty="0"/>
              <a:t>,</a:t>
            </a:r>
            <a:r>
              <a:rPr lang="zh-CN" altLang="en-US" dirty="0"/>
              <a:t>决策树图中间可以有多个决策点</a:t>
            </a:r>
            <a:r>
              <a:rPr lang="en-US" altLang="zh-CN" dirty="0"/>
              <a:t>,</a:t>
            </a:r>
            <a:r>
              <a:rPr lang="zh-CN" altLang="en-US" dirty="0"/>
              <a:t>以决策树根部的决策点为最终决策方案</a:t>
            </a:r>
            <a:r>
              <a:rPr lang="en-US" altLang="zh-CN" dirty="0"/>
              <a:t>. ○</a:t>
            </a:r>
            <a:r>
              <a:rPr lang="zh-CN" altLang="en-US" dirty="0"/>
              <a:t>表示状态点</a:t>
            </a:r>
            <a:r>
              <a:rPr lang="en-US" altLang="zh-CN" dirty="0"/>
              <a:t>,</a:t>
            </a:r>
            <a:r>
              <a:rPr lang="zh-CN" altLang="en-US" dirty="0"/>
              <a:t>代表备选方案的经济效果</a:t>
            </a:r>
            <a:r>
              <a:rPr lang="en-US" altLang="zh-CN" dirty="0"/>
              <a:t>,</a:t>
            </a:r>
            <a:r>
              <a:rPr lang="zh-CN" altLang="en-US" dirty="0"/>
              <a:t>通过对各状态点经济效果的比较</a:t>
            </a:r>
            <a:r>
              <a:rPr lang="en-US" altLang="zh-CN" dirty="0"/>
              <a:t>,</a:t>
            </a:r>
            <a:r>
              <a:rPr lang="zh-CN" altLang="en-US" dirty="0"/>
              <a:t>按照一定的 决策标准选出最佳方案</a:t>
            </a:r>
            <a:r>
              <a:rPr lang="en-US" altLang="zh-CN" dirty="0"/>
              <a:t>.▲</a:t>
            </a:r>
            <a:r>
              <a:rPr lang="zh-CN" altLang="en-US" dirty="0"/>
              <a:t>表示结果结点</a:t>
            </a:r>
            <a:r>
              <a:rPr lang="en-US" altLang="zh-CN" dirty="0"/>
              <a:t>,</a:t>
            </a:r>
            <a:r>
              <a:rPr lang="zh-CN" altLang="en-US" dirty="0"/>
              <a:t>每个方案在各种自然状态下取得的收益值均标 注于结果结点的右端</a:t>
            </a:r>
            <a:r>
              <a:rPr lang="en-US" altLang="zh-CN" dirty="0"/>
              <a:t>. </a:t>
            </a:r>
          </a:p>
          <a:p>
            <a:r>
              <a:rPr lang="zh-CN" altLang="en-US" dirty="0"/>
              <a:t>       决策树法是用树状图来描述各种方案在不同自然状态下的收益</a:t>
            </a:r>
            <a:r>
              <a:rPr lang="en-US" altLang="zh-CN" dirty="0"/>
              <a:t>,</a:t>
            </a:r>
            <a:r>
              <a:rPr lang="zh-CN" altLang="en-US" dirty="0"/>
              <a:t>据此计算每种方案的 期望收益从而做出决策的方法</a:t>
            </a:r>
            <a:r>
              <a:rPr lang="en-US" altLang="zh-CN" dirty="0"/>
              <a:t>.</a:t>
            </a:r>
            <a:endParaRPr lang="zh-CN" altLang="en-US" dirty="0"/>
          </a:p>
        </p:txBody>
      </p:sp>
    </p:spTree>
    <p:extLst>
      <p:ext uri="{BB962C8B-B14F-4D97-AF65-F5344CB8AC3E}">
        <p14:creationId xmlns:p14="http://schemas.microsoft.com/office/powerpoint/2010/main" val="13097611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A9F0495-4075-4703-8D91-8295CB6A015B}"/>
              </a:ext>
            </a:extLst>
          </p:cNvPr>
          <p:cNvSpPr>
            <a:spLocks noGrp="1"/>
          </p:cNvSpPr>
          <p:nvPr>
            <p:ph type="title"/>
          </p:nvPr>
        </p:nvSpPr>
        <p:spPr/>
        <p:txBody>
          <a:bodyPr/>
          <a:lstStyle/>
          <a:p>
            <a:r>
              <a:rPr lang="zh-CN" altLang="en-US" dirty="0"/>
              <a:t>三、 不确定型决策方法</a:t>
            </a:r>
          </a:p>
        </p:txBody>
      </p:sp>
      <p:sp>
        <p:nvSpPr>
          <p:cNvPr id="3" name="内容占位符 2">
            <a:extLst>
              <a:ext uri="{FF2B5EF4-FFF2-40B4-BE49-F238E27FC236}">
                <a16:creationId xmlns="" xmlns:a16="http://schemas.microsoft.com/office/drawing/2014/main" id="{03DB71CB-639A-4AA2-89BC-DF7454FFD367}"/>
              </a:ext>
            </a:extLst>
          </p:cNvPr>
          <p:cNvSpPr>
            <a:spLocks noGrp="1"/>
          </p:cNvSpPr>
          <p:nvPr>
            <p:ph idx="1"/>
          </p:nvPr>
        </p:nvSpPr>
        <p:spPr/>
        <p:txBody>
          <a:bodyPr/>
          <a:lstStyle/>
          <a:p>
            <a:r>
              <a:rPr lang="zh-CN" altLang="en-US" dirty="0"/>
              <a:t>       不确定型决策方法适用于人们对未来的认识程度低于上述两种情况</a:t>
            </a:r>
            <a:r>
              <a:rPr lang="en-US" altLang="zh-CN" dirty="0"/>
              <a:t>.</a:t>
            </a:r>
            <a:r>
              <a:rPr lang="zh-CN" altLang="en-US" dirty="0"/>
              <a:t>如果人们只知道 未来可能出现多种自然状态</a:t>
            </a:r>
            <a:r>
              <a:rPr lang="en-US" altLang="zh-CN" dirty="0"/>
              <a:t>,</a:t>
            </a:r>
            <a:r>
              <a:rPr lang="zh-CN" altLang="en-US" dirty="0"/>
              <a:t>但对其出现的概率全然不知</a:t>
            </a:r>
            <a:r>
              <a:rPr lang="en-US" altLang="zh-CN" dirty="0"/>
              <a:t>,</a:t>
            </a:r>
            <a:r>
              <a:rPr lang="zh-CN" altLang="en-US" dirty="0"/>
              <a:t>那么在比较不同方案的经济效 果时</a:t>
            </a:r>
            <a:r>
              <a:rPr lang="en-US" altLang="zh-CN" dirty="0"/>
              <a:t>,</a:t>
            </a:r>
            <a:r>
              <a:rPr lang="zh-CN" altLang="en-US" dirty="0"/>
              <a:t>就只能根据主观选择的一些原则来进行</a:t>
            </a:r>
            <a:r>
              <a:rPr lang="en-US" altLang="zh-CN" dirty="0"/>
              <a:t>. </a:t>
            </a:r>
          </a:p>
          <a:p>
            <a:r>
              <a:rPr lang="zh-CN" altLang="en-US" sz="2400" b="1" dirty="0"/>
              <a:t>１ 乐观原则 </a:t>
            </a:r>
            <a:endParaRPr lang="en-US" altLang="zh-CN" sz="2400" b="1" dirty="0"/>
          </a:p>
          <a:p>
            <a:r>
              <a:rPr lang="en-US" altLang="zh-CN" dirty="0"/>
              <a:t>       </a:t>
            </a:r>
            <a:r>
              <a:rPr lang="zh-CN" altLang="en-US" dirty="0"/>
              <a:t>如果人们比较乐观</a:t>
            </a:r>
            <a:r>
              <a:rPr lang="en-US" altLang="zh-CN" dirty="0"/>
              <a:t>,</a:t>
            </a:r>
            <a:r>
              <a:rPr lang="zh-CN" altLang="en-US" dirty="0"/>
              <a:t>认为未来会出现最好的自然状态</a:t>
            </a:r>
            <a:r>
              <a:rPr lang="en-US" altLang="zh-CN" dirty="0"/>
              <a:t>,</a:t>
            </a:r>
            <a:r>
              <a:rPr lang="zh-CN" altLang="en-US" dirty="0"/>
              <a:t>所以不论采取何种方案均可能 取得该方案的最好效果</a:t>
            </a:r>
            <a:r>
              <a:rPr lang="en-US" altLang="zh-CN" dirty="0"/>
              <a:t>,</a:t>
            </a:r>
            <a:r>
              <a:rPr lang="zh-CN" altLang="en-US" dirty="0"/>
              <a:t>那么决策时就可以首先找出各方案在各种自然状态下的最大收益 值 </a:t>
            </a:r>
            <a:r>
              <a:rPr lang="en-US" altLang="zh-CN" dirty="0"/>
              <a:t>(</a:t>
            </a:r>
            <a:r>
              <a:rPr lang="zh-CN" altLang="en-US" dirty="0"/>
              <a:t>在最好自然状态下的收益值</a:t>
            </a:r>
            <a:r>
              <a:rPr lang="en-US" altLang="zh-CN" dirty="0"/>
              <a:t>),</a:t>
            </a:r>
            <a:r>
              <a:rPr lang="zh-CN" altLang="en-US" dirty="0"/>
              <a:t>然后进行比较</a:t>
            </a:r>
            <a:r>
              <a:rPr lang="en-US" altLang="zh-CN" dirty="0"/>
              <a:t>,</a:t>
            </a:r>
            <a:r>
              <a:rPr lang="zh-CN" altLang="en-US" dirty="0"/>
              <a:t>找出在最好自然状态下能够带来最大 收益的方案作为决策实施方案</a:t>
            </a:r>
            <a:r>
              <a:rPr lang="en-US" altLang="zh-CN" dirty="0"/>
              <a:t>.</a:t>
            </a:r>
            <a:r>
              <a:rPr lang="zh-CN" altLang="en-US" dirty="0"/>
              <a:t>这种决策原则也叫 “最大收益值规则”</a:t>
            </a:r>
            <a:r>
              <a:rPr lang="en-US" altLang="zh-CN" dirty="0"/>
              <a:t>.</a:t>
            </a:r>
            <a:endParaRPr lang="zh-CN" altLang="en-US" dirty="0"/>
          </a:p>
        </p:txBody>
      </p:sp>
    </p:spTree>
    <p:extLst>
      <p:ext uri="{BB962C8B-B14F-4D97-AF65-F5344CB8AC3E}">
        <p14:creationId xmlns:p14="http://schemas.microsoft.com/office/powerpoint/2010/main" val="1299567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6D016C3A-CE5C-4509-BFC4-D6461D6A53DE}"/>
              </a:ext>
            </a:extLst>
          </p:cNvPr>
          <p:cNvSpPr/>
          <p:nvPr/>
        </p:nvSpPr>
        <p:spPr>
          <a:xfrm>
            <a:off x="1757213" y="1542401"/>
            <a:ext cx="4185761" cy="461665"/>
          </a:xfrm>
          <a:prstGeom prst="rect">
            <a:avLst/>
          </a:prstGeom>
        </p:spPr>
        <p:txBody>
          <a:bodyPr wrap="none">
            <a:spAutoFit/>
          </a:bodyPr>
          <a:lstStyle/>
          <a:p>
            <a:r>
              <a:rPr lang="zh-CN" altLang="en-US" dirty="0">
                <a:latin typeface="+mj-ea"/>
                <a:ea typeface="+mj-ea"/>
              </a:rPr>
              <a:t>第一节　决策工作的一般理论</a:t>
            </a:r>
          </a:p>
        </p:txBody>
      </p:sp>
      <p:sp>
        <p:nvSpPr>
          <p:cNvPr id="3" name="矩形 2">
            <a:extLst>
              <a:ext uri="{FF2B5EF4-FFF2-40B4-BE49-F238E27FC236}">
                <a16:creationId xmlns="" xmlns:a16="http://schemas.microsoft.com/office/drawing/2014/main" id="{0AEF2F39-EBB8-47D5-AB85-CAF8FC56E030}"/>
              </a:ext>
            </a:extLst>
          </p:cNvPr>
          <p:cNvSpPr/>
          <p:nvPr/>
        </p:nvSpPr>
        <p:spPr>
          <a:xfrm>
            <a:off x="1738031" y="2261932"/>
            <a:ext cx="3331361" cy="461665"/>
          </a:xfrm>
          <a:prstGeom prst="rect">
            <a:avLst/>
          </a:prstGeom>
        </p:spPr>
        <p:txBody>
          <a:bodyPr wrap="none">
            <a:spAutoFit/>
          </a:bodyPr>
          <a:lstStyle/>
          <a:p>
            <a:r>
              <a:rPr lang="zh-CN" altLang="en-US" dirty="0">
                <a:latin typeface="+mj-ea"/>
                <a:ea typeface="+mj-ea"/>
              </a:rPr>
              <a:t>第二节　定性决策方法 </a:t>
            </a:r>
          </a:p>
        </p:txBody>
      </p:sp>
      <p:sp>
        <p:nvSpPr>
          <p:cNvPr id="4" name="矩形 3">
            <a:extLst>
              <a:ext uri="{FF2B5EF4-FFF2-40B4-BE49-F238E27FC236}">
                <a16:creationId xmlns="" xmlns:a16="http://schemas.microsoft.com/office/drawing/2014/main" id="{29977317-AF61-486F-8BA2-AA7B54F029A1}"/>
              </a:ext>
            </a:extLst>
          </p:cNvPr>
          <p:cNvSpPr/>
          <p:nvPr/>
        </p:nvSpPr>
        <p:spPr>
          <a:xfrm>
            <a:off x="1753378" y="2969565"/>
            <a:ext cx="3331361" cy="461665"/>
          </a:xfrm>
          <a:prstGeom prst="rect">
            <a:avLst/>
          </a:prstGeom>
        </p:spPr>
        <p:txBody>
          <a:bodyPr wrap="none">
            <a:spAutoFit/>
          </a:bodyPr>
          <a:lstStyle/>
          <a:p>
            <a:r>
              <a:rPr lang="zh-CN" altLang="en-US" dirty="0">
                <a:latin typeface="+mj-ea"/>
                <a:ea typeface="+mj-ea"/>
              </a:rPr>
              <a:t>第二节　定性决策方法 </a:t>
            </a:r>
          </a:p>
        </p:txBody>
      </p:sp>
      <p:sp>
        <p:nvSpPr>
          <p:cNvPr id="8" name="矩形 7">
            <a:extLst>
              <a:ext uri="{FF2B5EF4-FFF2-40B4-BE49-F238E27FC236}">
                <a16:creationId xmlns="" xmlns:a16="http://schemas.microsoft.com/office/drawing/2014/main" id="{B40179FD-45EB-4078-A833-5FABC9244A38}"/>
              </a:ext>
            </a:extLst>
          </p:cNvPr>
          <p:cNvSpPr/>
          <p:nvPr/>
        </p:nvSpPr>
        <p:spPr>
          <a:xfrm>
            <a:off x="1110914" y="3923165"/>
            <a:ext cx="10102517" cy="2369880"/>
          </a:xfrm>
          <a:prstGeom prst="rect">
            <a:avLst/>
          </a:prstGeom>
        </p:spPr>
        <p:txBody>
          <a:bodyPr wrap="square">
            <a:spAutoFit/>
          </a:bodyPr>
          <a:lstStyle/>
          <a:p>
            <a:r>
              <a:rPr lang="zh-CN" altLang="en-US" sz="2800" dirty="0">
                <a:solidFill>
                  <a:srgbClr val="0099CC"/>
                </a:solidFill>
                <a:latin typeface="+mj-ea"/>
                <a:ea typeface="+mj-ea"/>
              </a:rPr>
              <a:t>学习目标</a:t>
            </a:r>
            <a:endParaRPr lang="en-US" altLang="zh-CN" sz="2800" dirty="0">
              <a:solidFill>
                <a:srgbClr val="0099CC"/>
              </a:solidFill>
              <a:latin typeface="+mj-ea"/>
              <a:ea typeface="+mj-ea"/>
            </a:endParaRPr>
          </a:p>
          <a:p>
            <a:endParaRPr lang="en-US" altLang="zh-CN" dirty="0">
              <a:latin typeface="+mj-ea"/>
              <a:ea typeface="+mj-ea"/>
            </a:endParaRPr>
          </a:p>
          <a:p>
            <a:r>
              <a:rPr lang="en-US" altLang="zh-CN" dirty="0">
                <a:latin typeface="+mj-ea"/>
                <a:ea typeface="+mj-ea"/>
              </a:rPr>
              <a:t>       </a:t>
            </a:r>
            <a:r>
              <a:rPr lang="zh-CN" altLang="en-US" dirty="0">
                <a:latin typeface="+mj-ea"/>
                <a:ea typeface="+mj-ea"/>
              </a:rPr>
              <a:t>理解掌握决策的含义、决策类型,决策的过程及影响因素.理解群体决策的优 缺点.了解阿希实验、群体思维及群体转移的内涵.掌握头脑风暴法、名义群体法、德尔 菲法、电子会议法的操作过程.能够应用定量决策方法解决实际问题</a:t>
            </a:r>
          </a:p>
        </p:txBody>
      </p:sp>
    </p:spTree>
    <p:extLst>
      <p:ext uri="{BB962C8B-B14F-4D97-AF65-F5344CB8AC3E}">
        <p14:creationId xmlns:p14="http://schemas.microsoft.com/office/powerpoint/2010/main" val="25377774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A217E1A-732E-4C14-BD47-F337C78A6642}"/>
              </a:ext>
            </a:extLst>
          </p:cNvPr>
          <p:cNvSpPr>
            <a:spLocks noGrp="1"/>
          </p:cNvSpPr>
          <p:nvPr>
            <p:ph idx="1"/>
          </p:nvPr>
        </p:nvSpPr>
        <p:spPr>
          <a:xfrm>
            <a:off x="1324432" y="871537"/>
            <a:ext cx="10034138" cy="2370427"/>
          </a:xfrm>
        </p:spPr>
        <p:txBody>
          <a:bodyPr/>
          <a:lstStyle/>
          <a:p>
            <a:r>
              <a:rPr lang="en-US" altLang="zh-CN" sz="2400" b="1" dirty="0" smtClean="0"/>
              <a:t>2 </a:t>
            </a:r>
            <a:r>
              <a:rPr lang="zh-CN" altLang="en-US" sz="2400" b="1" dirty="0" smtClean="0"/>
              <a:t>悲观原则 </a:t>
            </a:r>
            <a:endParaRPr lang="en-US" altLang="zh-CN" sz="2400" b="1" dirty="0"/>
          </a:p>
          <a:p>
            <a:r>
              <a:rPr lang="en-US" altLang="zh-CN" dirty="0"/>
              <a:t>       </a:t>
            </a:r>
            <a:r>
              <a:rPr lang="zh-CN" altLang="en-US" dirty="0" smtClean="0"/>
              <a:t>与乐观原则相反，决策者对未来比较悲观，认为未来企业会出现最差的自然状态，因此不论采用何种方案，均只能取得该方案的最小收益值。所以再决策时首先计算和找出各方案再各自然状态下的最小收益值（与最差自然状态相应的收益值），然后进行比较，选择在最差自然状态仍能带来最大收益（或最小损失）的方案作为实施方案。这种方法也叫“小中取大规则”或“最小最大收益值规则”</a:t>
            </a:r>
            <a:endParaRPr lang="zh-CN" altLang="en-US" dirty="0"/>
          </a:p>
        </p:txBody>
      </p:sp>
      <p:sp>
        <p:nvSpPr>
          <p:cNvPr id="3" name="内容占位符 1">
            <a:extLst>
              <a:ext uri="{FF2B5EF4-FFF2-40B4-BE49-F238E27FC236}">
                <a16:creationId xmlns="" xmlns:a16="http://schemas.microsoft.com/office/drawing/2014/main" id="{AA217E1A-732E-4C14-BD47-F337C78A6642}"/>
              </a:ext>
            </a:extLst>
          </p:cNvPr>
          <p:cNvSpPr txBox="1">
            <a:spLocks/>
          </p:cNvSpPr>
          <p:nvPr/>
        </p:nvSpPr>
        <p:spPr>
          <a:xfrm>
            <a:off x="1324432" y="3465108"/>
            <a:ext cx="10034138" cy="2802688"/>
          </a:xfrm>
          <a:prstGeom prst="rect">
            <a:avLst/>
          </a:prstGeom>
        </p:spPr>
        <p:txBody>
          <a:bodyPr vert="horz" lIns="91440" tIns="45720" rIns="91440" bIns="45720" rtlCol="0">
            <a:norm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20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400" b="1" dirty="0"/>
              <a:t>３折中原则 </a:t>
            </a:r>
            <a:endParaRPr lang="en-US" altLang="zh-CN" sz="2400" b="1" dirty="0"/>
          </a:p>
          <a:p>
            <a:r>
              <a:rPr lang="en-US" altLang="zh-CN" dirty="0"/>
              <a:t>       </a:t>
            </a:r>
            <a:r>
              <a:rPr lang="zh-CN" altLang="en-US" dirty="0"/>
              <a:t>折中原则认为应在两种极端中求得平衡</a:t>
            </a:r>
            <a:r>
              <a:rPr lang="en-US" altLang="zh-CN" dirty="0"/>
              <a:t>.</a:t>
            </a:r>
            <a:r>
              <a:rPr lang="zh-CN" altLang="en-US" dirty="0"/>
              <a:t>决策时</a:t>
            </a:r>
            <a:r>
              <a:rPr lang="en-US" altLang="zh-CN" dirty="0"/>
              <a:t>,</a:t>
            </a:r>
            <a:r>
              <a:rPr lang="zh-CN" altLang="en-US" dirty="0"/>
              <a:t>既不能把未来想象得如何好</a:t>
            </a:r>
            <a:r>
              <a:rPr lang="en-US" altLang="zh-CN" dirty="0"/>
              <a:t>,</a:t>
            </a:r>
            <a:r>
              <a:rPr lang="zh-CN" altLang="en-US" dirty="0"/>
              <a:t>也不 能把未来描绘得多么差</a:t>
            </a:r>
            <a:r>
              <a:rPr lang="en-US" altLang="zh-CN" dirty="0"/>
              <a:t>.</a:t>
            </a:r>
            <a:r>
              <a:rPr lang="zh-CN" altLang="en-US" dirty="0"/>
              <a:t>最好和最差的自然状态均有出现的可能</a:t>
            </a:r>
            <a:r>
              <a:rPr lang="en-US" altLang="zh-CN" dirty="0"/>
              <a:t>.</a:t>
            </a:r>
            <a:r>
              <a:rPr lang="zh-CN" altLang="en-US" dirty="0"/>
              <a:t>因此</a:t>
            </a:r>
            <a:r>
              <a:rPr lang="en-US" altLang="zh-CN" dirty="0"/>
              <a:t>,</a:t>
            </a:r>
            <a:r>
              <a:rPr lang="zh-CN" altLang="en-US" dirty="0"/>
              <a:t>可以根据决策者 的判断</a:t>
            </a:r>
            <a:r>
              <a:rPr lang="en-US" altLang="zh-CN" dirty="0"/>
              <a:t>,</a:t>
            </a:r>
            <a:r>
              <a:rPr lang="zh-CN" altLang="en-US" dirty="0"/>
              <a:t>给最好自然状态以一乐观系数</a:t>
            </a:r>
            <a:r>
              <a:rPr lang="en-US" altLang="zh-CN" dirty="0"/>
              <a:t>,</a:t>
            </a:r>
            <a:r>
              <a:rPr lang="zh-CN" altLang="en-US" dirty="0"/>
              <a:t>给最差自然状态以一悲观系数 </a:t>
            </a:r>
            <a:r>
              <a:rPr lang="en-US" altLang="zh-CN" dirty="0"/>
              <a:t>(</a:t>
            </a:r>
            <a:r>
              <a:rPr lang="zh-CN" altLang="en-US" dirty="0"/>
              <a:t>两者之和为１</a:t>
            </a:r>
            <a:r>
              <a:rPr lang="en-US" altLang="zh-CN" dirty="0"/>
              <a:t>), </a:t>
            </a:r>
            <a:r>
              <a:rPr lang="zh-CN" altLang="en-US" dirty="0"/>
              <a:t>然后用各方案在最好自然状态下的收益值与乐悲观数相乘所得的积</a:t>
            </a:r>
            <a:r>
              <a:rPr lang="en-US" altLang="zh-CN" dirty="0"/>
              <a:t>,</a:t>
            </a:r>
            <a:r>
              <a:rPr lang="zh-CN" altLang="en-US" dirty="0"/>
              <a:t>加上用各方案在最差 自然状态下的收益值与悲观系数相乘所得的积</a:t>
            </a:r>
            <a:r>
              <a:rPr lang="en-US" altLang="zh-CN" dirty="0"/>
              <a:t>,</a:t>
            </a:r>
            <a:r>
              <a:rPr lang="zh-CN" altLang="en-US" dirty="0"/>
              <a:t>得出各方案的期望收益值</a:t>
            </a:r>
            <a:r>
              <a:rPr lang="en-US" altLang="zh-CN" dirty="0"/>
              <a:t>,</a:t>
            </a:r>
            <a:r>
              <a:rPr lang="zh-CN" altLang="en-US" dirty="0"/>
              <a:t>然后据此比较 各方案的经济效果</a:t>
            </a:r>
            <a:r>
              <a:rPr lang="en-US" altLang="zh-CN" dirty="0"/>
              <a:t>,</a:t>
            </a:r>
            <a:r>
              <a:rPr lang="zh-CN" altLang="en-US" dirty="0"/>
              <a:t>做出选择</a:t>
            </a:r>
            <a:r>
              <a:rPr lang="en-US" altLang="zh-CN" dirty="0"/>
              <a:t>. </a:t>
            </a:r>
            <a:endParaRPr lang="zh-CN" altLang="en-US" dirty="0"/>
          </a:p>
        </p:txBody>
      </p:sp>
    </p:spTree>
    <p:extLst>
      <p:ext uri="{BB962C8B-B14F-4D97-AF65-F5344CB8AC3E}">
        <p14:creationId xmlns:p14="http://schemas.microsoft.com/office/powerpoint/2010/main" val="22715118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CEFD065-416C-4D1B-826D-783FBB1186D3}"/>
              </a:ext>
            </a:extLst>
          </p:cNvPr>
          <p:cNvSpPr>
            <a:spLocks noGrp="1"/>
          </p:cNvSpPr>
          <p:nvPr>
            <p:ph idx="1"/>
          </p:nvPr>
        </p:nvSpPr>
        <p:spPr/>
        <p:txBody>
          <a:bodyPr/>
          <a:lstStyle/>
          <a:p>
            <a:r>
              <a:rPr lang="zh-CN" altLang="en-US" sz="2400" b="1" dirty="0"/>
              <a:t>４ 最小最大后悔值法 </a:t>
            </a:r>
            <a:endParaRPr lang="en-US" altLang="zh-CN" sz="2400" b="1" dirty="0"/>
          </a:p>
          <a:p>
            <a:r>
              <a:rPr lang="en-US" altLang="zh-CN" dirty="0"/>
              <a:t>       </a:t>
            </a:r>
            <a:r>
              <a:rPr lang="zh-CN" altLang="en-US" dirty="0"/>
              <a:t>决策者在选定方案并组织实施后</a:t>
            </a:r>
            <a:r>
              <a:rPr lang="en-US" altLang="zh-CN" dirty="0"/>
              <a:t>,</a:t>
            </a:r>
            <a:r>
              <a:rPr lang="zh-CN" altLang="en-US" dirty="0"/>
              <a:t>如果遇到的自然状态表明采用另外的方案会取得更好的收益</a:t>
            </a:r>
            <a:r>
              <a:rPr lang="en-US" altLang="zh-CN" dirty="0"/>
              <a:t>,</a:t>
            </a:r>
            <a:r>
              <a:rPr lang="zh-CN" altLang="en-US" dirty="0"/>
              <a:t>企业在无形中遭受了机会损失</a:t>
            </a:r>
            <a:r>
              <a:rPr lang="en-US" altLang="zh-CN" dirty="0"/>
              <a:t>,</a:t>
            </a:r>
            <a:r>
              <a:rPr lang="zh-CN" altLang="en-US" dirty="0"/>
              <a:t>那么决策者将为此而感到后悔</a:t>
            </a:r>
            <a:r>
              <a:rPr lang="en-US" altLang="zh-CN" dirty="0"/>
              <a:t>.</a:t>
            </a:r>
            <a:r>
              <a:rPr lang="zh-CN" altLang="en-US" dirty="0"/>
              <a:t>最小最大</a:t>
            </a:r>
            <a:r>
              <a:rPr lang="zh-CN" altLang="en-US" dirty="0" smtClean="0"/>
              <a:t>后悔值</a:t>
            </a:r>
            <a:r>
              <a:rPr lang="zh-CN" altLang="en-US" dirty="0"/>
              <a:t>法就是一种力求使后悔值最小的决策方法</a:t>
            </a:r>
            <a:r>
              <a:rPr lang="en-US" altLang="zh-CN" dirty="0"/>
              <a:t>.</a:t>
            </a:r>
            <a:r>
              <a:rPr lang="zh-CN" altLang="en-US" dirty="0"/>
              <a:t>根据这个方法决策时先计算出各方案在</a:t>
            </a:r>
            <a:r>
              <a:rPr lang="zh-CN" altLang="en-US" dirty="0" smtClean="0"/>
              <a:t>各自然</a:t>
            </a:r>
            <a:r>
              <a:rPr lang="zh-CN" altLang="en-US" dirty="0"/>
              <a:t>状态下的后悔值 </a:t>
            </a:r>
            <a:r>
              <a:rPr lang="en-US" altLang="zh-CN" dirty="0"/>
              <a:t>(</a:t>
            </a:r>
            <a:r>
              <a:rPr lang="zh-CN" altLang="en-US" dirty="0"/>
              <a:t>用方案在某自然状态下的收益值与该自然状态下的最大收益值相比较 的差</a:t>
            </a:r>
            <a:r>
              <a:rPr lang="en-US" altLang="zh-CN" dirty="0"/>
              <a:t>),</a:t>
            </a:r>
            <a:r>
              <a:rPr lang="zh-CN" altLang="en-US" dirty="0"/>
              <a:t>然后找出每一种方案的最大后悔值</a:t>
            </a:r>
            <a:r>
              <a:rPr lang="en-US" altLang="zh-CN" dirty="0"/>
              <a:t>,</a:t>
            </a:r>
            <a:r>
              <a:rPr lang="zh-CN" altLang="en-US" dirty="0"/>
              <a:t>并据此对不同方案进行比较</a:t>
            </a:r>
            <a:r>
              <a:rPr lang="en-US" altLang="zh-CN" dirty="0"/>
              <a:t>,</a:t>
            </a:r>
            <a:r>
              <a:rPr lang="zh-CN" altLang="en-US" dirty="0"/>
              <a:t>选择最大后悔 值最小的方案作为实施方案</a:t>
            </a:r>
            <a:r>
              <a:rPr lang="en-US" altLang="zh-CN" dirty="0"/>
              <a:t>. </a:t>
            </a:r>
            <a:endParaRPr lang="zh-CN" altLang="en-US" dirty="0"/>
          </a:p>
        </p:txBody>
      </p:sp>
    </p:spTree>
    <p:extLst>
      <p:ext uri="{BB962C8B-B14F-4D97-AF65-F5344CB8AC3E}">
        <p14:creationId xmlns:p14="http://schemas.microsoft.com/office/powerpoint/2010/main" val="1436846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74572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7BF0CE-BD1B-4DD3-A5E1-8708B0A7BB23}"/>
              </a:ext>
            </a:extLst>
          </p:cNvPr>
          <p:cNvSpPr>
            <a:spLocks noGrp="1"/>
          </p:cNvSpPr>
          <p:nvPr>
            <p:ph type="title"/>
          </p:nvPr>
        </p:nvSpPr>
        <p:spPr/>
        <p:txBody>
          <a:bodyPr/>
          <a:lstStyle/>
          <a:p>
            <a:r>
              <a:rPr lang="zh-CN" altLang="en-US" dirty="0"/>
              <a:t>第一节　决策工作的一般理论</a:t>
            </a:r>
          </a:p>
        </p:txBody>
      </p:sp>
      <p:sp>
        <p:nvSpPr>
          <p:cNvPr id="3" name="内容占位符 2">
            <a:extLst>
              <a:ext uri="{FF2B5EF4-FFF2-40B4-BE49-F238E27FC236}">
                <a16:creationId xmlns="" xmlns:a16="http://schemas.microsoft.com/office/drawing/2014/main" id="{3DCE327D-B385-4046-AA92-06C800E75918}"/>
              </a:ext>
            </a:extLst>
          </p:cNvPr>
          <p:cNvSpPr>
            <a:spLocks noGrp="1"/>
          </p:cNvSpPr>
          <p:nvPr>
            <p:ph idx="1"/>
          </p:nvPr>
        </p:nvSpPr>
        <p:spPr>
          <a:xfrm>
            <a:off x="1310144" y="1539377"/>
            <a:ext cx="10091288" cy="5053928"/>
          </a:xfrm>
        </p:spPr>
        <p:txBody>
          <a:bodyPr>
            <a:normAutofit/>
          </a:bodyPr>
          <a:lstStyle/>
          <a:p>
            <a:r>
              <a:rPr lang="zh-CN" altLang="en-US" dirty="0">
                <a:solidFill>
                  <a:srgbClr val="0099CC"/>
                </a:solidFill>
              </a:rPr>
              <a:t>一、 决策的含义、 要素及类型</a:t>
            </a:r>
            <a:endParaRPr lang="en-US" altLang="zh-CN" dirty="0">
              <a:solidFill>
                <a:srgbClr val="0099CC"/>
              </a:solidFill>
            </a:endParaRPr>
          </a:p>
          <a:p>
            <a:r>
              <a:rPr lang="zh-CN" altLang="en-US" sz="2400" b="1" dirty="0"/>
              <a:t>１ 决策的含义 </a:t>
            </a:r>
            <a:endParaRPr lang="en-US" altLang="zh-CN" sz="2400" b="1" dirty="0"/>
          </a:p>
          <a:p>
            <a:r>
              <a:rPr lang="en-US" altLang="zh-CN" sz="2000" dirty="0"/>
              <a:t>       </a:t>
            </a:r>
            <a:r>
              <a:rPr lang="zh-CN" altLang="en-US" sz="2000" dirty="0"/>
              <a:t>所谓决策</a:t>
            </a:r>
            <a:r>
              <a:rPr lang="en-US" altLang="zh-CN" sz="2000" dirty="0"/>
              <a:t>,</a:t>
            </a:r>
            <a:r>
              <a:rPr lang="zh-CN" altLang="en-US" sz="2000" dirty="0"/>
              <a:t>是指个人或组织为了实现一定的目标</a:t>
            </a:r>
            <a:r>
              <a:rPr lang="en-US" altLang="zh-CN" sz="2000" dirty="0"/>
              <a:t>,</a:t>
            </a:r>
            <a:r>
              <a:rPr lang="zh-CN" altLang="en-US" sz="2000" dirty="0"/>
              <a:t>在两个或两个以上的备选方案中进 行的分析判断过程</a:t>
            </a:r>
            <a:r>
              <a:rPr lang="en-US" altLang="zh-CN" sz="2000" dirty="0"/>
              <a:t>.</a:t>
            </a:r>
          </a:p>
          <a:p>
            <a:r>
              <a:rPr lang="zh-CN" altLang="en-US" sz="2000" dirty="0"/>
              <a:t>       第一</a:t>
            </a:r>
            <a:r>
              <a:rPr lang="zh-CN" altLang="en-US" sz="2000" dirty="0" smtClean="0"/>
              <a:t>、决策</a:t>
            </a:r>
            <a:r>
              <a:rPr lang="zh-CN" altLang="en-US" sz="2000" dirty="0"/>
              <a:t>的含义、 要素及类型</a:t>
            </a:r>
            <a:endParaRPr lang="en-US" altLang="zh-CN" sz="2000" dirty="0"/>
          </a:p>
          <a:p>
            <a:r>
              <a:rPr lang="zh-CN" altLang="en-US" sz="2000" dirty="0"/>
              <a:t>       </a:t>
            </a:r>
            <a:r>
              <a:rPr lang="zh-CN" altLang="en-US" sz="2000" dirty="0" smtClean="0"/>
              <a:t>第二、决策</a:t>
            </a:r>
            <a:r>
              <a:rPr lang="zh-CN" altLang="en-US" sz="2000" dirty="0"/>
              <a:t>的主体可以是个人</a:t>
            </a:r>
            <a:r>
              <a:rPr lang="en-US" altLang="zh-CN" sz="2000" dirty="0"/>
              <a:t>,</a:t>
            </a:r>
            <a:r>
              <a:rPr lang="zh-CN" altLang="en-US" sz="2000" dirty="0"/>
              <a:t>也可以是组织</a:t>
            </a:r>
            <a:r>
              <a:rPr lang="en-US" altLang="zh-CN" sz="2000" dirty="0"/>
              <a:t>.</a:t>
            </a:r>
          </a:p>
          <a:p>
            <a:r>
              <a:rPr lang="zh-CN" altLang="en-US" sz="2000" dirty="0"/>
              <a:t>       </a:t>
            </a:r>
            <a:r>
              <a:rPr lang="zh-CN" altLang="en-US" sz="2000" dirty="0" smtClean="0"/>
              <a:t>第三、决策</a:t>
            </a:r>
            <a:r>
              <a:rPr lang="zh-CN" altLang="en-US" sz="2000" dirty="0"/>
              <a:t>必须有两个或两个以上 的备选方案</a:t>
            </a:r>
            <a:r>
              <a:rPr lang="en-US" altLang="zh-CN" sz="2000" dirty="0"/>
              <a:t>.</a:t>
            </a:r>
          </a:p>
          <a:p>
            <a:r>
              <a:rPr lang="zh-CN" altLang="en-US" sz="2000" dirty="0"/>
              <a:t>       </a:t>
            </a:r>
            <a:r>
              <a:rPr lang="zh-CN" altLang="en-US" sz="2000" dirty="0" smtClean="0"/>
              <a:t>第四、决策</a:t>
            </a:r>
            <a:r>
              <a:rPr lang="zh-CN" altLang="en-US" sz="2000" dirty="0"/>
              <a:t>都需要一定的分析判断</a:t>
            </a:r>
            <a:r>
              <a:rPr lang="en-US" altLang="zh-CN" sz="2000" dirty="0"/>
              <a:t>,</a:t>
            </a:r>
            <a:r>
              <a:rPr lang="zh-CN" altLang="en-US" sz="2000" dirty="0"/>
              <a:t>其中有定性的分析</a:t>
            </a:r>
            <a:r>
              <a:rPr lang="en-US" altLang="zh-CN" sz="2000" dirty="0"/>
              <a:t>,</a:t>
            </a:r>
            <a:r>
              <a:rPr lang="zh-CN" altLang="en-US" sz="2000" dirty="0"/>
              <a:t>也有定量的计算</a:t>
            </a:r>
            <a:r>
              <a:rPr lang="en-US" altLang="zh-CN" sz="2000" dirty="0"/>
              <a:t>.</a:t>
            </a:r>
          </a:p>
          <a:p>
            <a:r>
              <a:rPr lang="zh-CN" altLang="en-US" sz="2000" dirty="0"/>
              <a:t>       </a:t>
            </a:r>
            <a:r>
              <a:rPr lang="zh-CN" altLang="en-US" sz="2000" dirty="0" smtClean="0"/>
              <a:t>第五、决策</a:t>
            </a:r>
            <a:r>
              <a:rPr lang="zh-CN" altLang="en-US" sz="2000" dirty="0"/>
              <a:t>的本质是一个过 程</a:t>
            </a:r>
            <a:r>
              <a:rPr lang="en-US" altLang="zh-CN" sz="2000" dirty="0"/>
              <a:t>,</a:t>
            </a:r>
            <a:r>
              <a:rPr lang="zh-CN" altLang="en-US" sz="2000" dirty="0"/>
              <a:t>这一过程由多个步骤组成</a:t>
            </a:r>
            <a:r>
              <a:rPr lang="en-US" altLang="zh-CN" sz="2000" dirty="0"/>
              <a:t>,</a:t>
            </a:r>
            <a:r>
              <a:rPr lang="zh-CN" altLang="en-US" sz="2000" dirty="0"/>
              <a:t>包括确定决策的目标、制定备选方案、分析评价备选方 案、做出判断、执行方案并反馈</a:t>
            </a:r>
            <a:r>
              <a:rPr lang="en-US" altLang="zh-CN" sz="2000" dirty="0"/>
              <a:t>. </a:t>
            </a:r>
            <a:endParaRPr lang="zh-CN" altLang="en-US" sz="2000" dirty="0"/>
          </a:p>
        </p:txBody>
      </p:sp>
    </p:spTree>
    <p:extLst>
      <p:ext uri="{BB962C8B-B14F-4D97-AF65-F5344CB8AC3E}">
        <p14:creationId xmlns:p14="http://schemas.microsoft.com/office/powerpoint/2010/main" val="1091529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6FBE578-B644-4384-9DDA-F51100E01896}"/>
              </a:ext>
            </a:extLst>
          </p:cNvPr>
          <p:cNvSpPr>
            <a:spLocks noGrp="1"/>
          </p:cNvSpPr>
          <p:nvPr>
            <p:ph idx="1"/>
          </p:nvPr>
        </p:nvSpPr>
        <p:spPr>
          <a:xfrm>
            <a:off x="1324432" y="871536"/>
            <a:ext cx="10034138" cy="5637548"/>
          </a:xfrm>
        </p:spPr>
        <p:txBody>
          <a:bodyPr>
            <a:normAutofit fontScale="92500" lnSpcReduction="10000"/>
          </a:bodyPr>
          <a:lstStyle/>
          <a:p>
            <a:r>
              <a:rPr lang="zh-CN" altLang="en-US" sz="2400" b="1" dirty="0"/>
              <a:t>２决策的要素 </a:t>
            </a:r>
            <a:endParaRPr lang="en-US" altLang="zh-CN" sz="2400" b="1" dirty="0"/>
          </a:p>
          <a:p>
            <a:r>
              <a:rPr lang="zh-CN" altLang="en-US" dirty="0"/>
              <a:t>       </a:t>
            </a:r>
            <a:r>
              <a:rPr lang="zh-CN" altLang="en-US" sz="2200" dirty="0"/>
              <a:t>决策是一个活动过程</a:t>
            </a:r>
            <a:r>
              <a:rPr lang="en-US" altLang="zh-CN" sz="2200" dirty="0"/>
              <a:t>,</a:t>
            </a:r>
            <a:r>
              <a:rPr lang="zh-CN" altLang="en-US" sz="2200" dirty="0"/>
              <a:t>在一个完整全面的决策过程中</a:t>
            </a:r>
            <a:r>
              <a:rPr lang="en-US" altLang="zh-CN" sz="2200" dirty="0"/>
              <a:t>,</a:t>
            </a:r>
            <a:r>
              <a:rPr lang="zh-CN" altLang="en-US" sz="2200" dirty="0"/>
              <a:t>对决策结果有影响的因素包括决策智囊支持系统、决策信息辅助系统、决策的执行系统和决策的监控系统等</a:t>
            </a:r>
            <a:r>
              <a:rPr lang="en-US" altLang="zh-CN" sz="2200" dirty="0"/>
              <a:t>.</a:t>
            </a:r>
            <a:r>
              <a:rPr lang="zh-CN" altLang="en-US" sz="2200" dirty="0"/>
              <a:t>决策要素包括五个方面</a:t>
            </a:r>
            <a:r>
              <a:rPr lang="en-US" altLang="zh-CN" sz="2200" dirty="0"/>
              <a:t>. </a:t>
            </a:r>
          </a:p>
          <a:p>
            <a:r>
              <a:rPr lang="en-US" altLang="zh-CN" sz="2200" dirty="0"/>
              <a:t>      ( </a:t>
            </a:r>
            <a:r>
              <a:rPr lang="zh-CN" altLang="en-US" sz="2200" dirty="0"/>
              <a:t>１</a:t>
            </a:r>
            <a:r>
              <a:rPr lang="en-US" altLang="zh-CN" sz="2200" dirty="0"/>
              <a:t>)</a:t>
            </a:r>
            <a:r>
              <a:rPr lang="zh-CN" altLang="en-US" sz="2200" dirty="0"/>
              <a:t>决策者是决策的主体</a:t>
            </a:r>
            <a:r>
              <a:rPr lang="en-US" altLang="zh-CN" sz="2200" dirty="0"/>
              <a:t>,</a:t>
            </a:r>
            <a:r>
              <a:rPr lang="zh-CN" altLang="en-US" sz="2200" dirty="0"/>
              <a:t>是决策最基本的要素</a:t>
            </a:r>
            <a:r>
              <a:rPr lang="en-US" altLang="zh-CN" sz="2200" dirty="0"/>
              <a:t>,</a:t>
            </a:r>
            <a:r>
              <a:rPr lang="zh-CN" altLang="en-US" sz="2200" dirty="0"/>
              <a:t>为最终决策结果的负责人</a:t>
            </a:r>
            <a:r>
              <a:rPr lang="en-US" altLang="zh-CN" sz="2200" dirty="0"/>
              <a:t>.</a:t>
            </a:r>
          </a:p>
          <a:p>
            <a:r>
              <a:rPr lang="en-US" altLang="zh-CN" sz="2200" dirty="0"/>
              <a:t>      ( </a:t>
            </a:r>
            <a:r>
              <a:rPr lang="zh-CN" altLang="en-US" sz="2200" dirty="0"/>
              <a:t>２</a:t>
            </a:r>
            <a:r>
              <a:rPr lang="en-US" altLang="zh-CN" sz="2200" dirty="0"/>
              <a:t>)</a:t>
            </a:r>
            <a:r>
              <a:rPr lang="zh-CN" altLang="en-US" sz="2200" dirty="0"/>
              <a:t>决策对象是指决策所要达到的目的或要解决的问题</a:t>
            </a:r>
            <a:r>
              <a:rPr lang="en-US" altLang="zh-CN" sz="2200" dirty="0"/>
              <a:t>.</a:t>
            </a:r>
            <a:r>
              <a:rPr lang="zh-CN" altLang="en-US" sz="2200" dirty="0"/>
              <a:t>决策对象的确立是科学决策的起点</a:t>
            </a:r>
            <a:r>
              <a:rPr lang="en-US" altLang="zh-CN" sz="2200" dirty="0"/>
              <a:t>,</a:t>
            </a:r>
            <a:r>
              <a:rPr lang="zh-CN" altLang="en-US" sz="2200" dirty="0"/>
              <a:t>它为选择行动方案提供了衡量标准</a:t>
            </a:r>
            <a:r>
              <a:rPr lang="en-US" altLang="zh-CN" sz="2200" dirty="0"/>
              <a:t>,</a:t>
            </a:r>
            <a:r>
              <a:rPr lang="zh-CN" altLang="en-US" sz="2200" dirty="0"/>
              <a:t>也为决策实施结果是否符合组织要求提供了比较标准</a:t>
            </a:r>
            <a:r>
              <a:rPr lang="en-US" altLang="zh-CN" sz="2200" dirty="0"/>
              <a:t>. </a:t>
            </a:r>
          </a:p>
          <a:p>
            <a:r>
              <a:rPr lang="en-US" altLang="zh-CN" sz="2200" dirty="0"/>
              <a:t>      ( </a:t>
            </a:r>
            <a:r>
              <a:rPr lang="zh-CN" altLang="en-US" sz="2200" dirty="0"/>
              <a:t>３</a:t>
            </a:r>
            <a:r>
              <a:rPr lang="en-US" altLang="zh-CN" sz="2200" dirty="0"/>
              <a:t>)</a:t>
            </a:r>
            <a:r>
              <a:rPr lang="zh-CN" altLang="en-US" sz="2200" dirty="0"/>
              <a:t>决策环境是支持决策的外部条件</a:t>
            </a:r>
            <a:r>
              <a:rPr lang="en-US" altLang="zh-CN" sz="2200" dirty="0"/>
              <a:t>.</a:t>
            </a:r>
            <a:r>
              <a:rPr lang="zh-CN" altLang="en-US" sz="2200" dirty="0"/>
              <a:t>一个决策是否正确</a:t>
            </a:r>
            <a:r>
              <a:rPr lang="en-US" altLang="zh-CN" sz="2200" dirty="0"/>
              <a:t>,</a:t>
            </a:r>
            <a:r>
              <a:rPr lang="zh-CN" altLang="en-US" sz="2200" dirty="0"/>
              <a:t>能否顺利实施</a:t>
            </a:r>
            <a:r>
              <a:rPr lang="en-US" altLang="zh-CN" sz="2200" dirty="0"/>
              <a:t>,</a:t>
            </a:r>
            <a:r>
              <a:rPr lang="zh-CN" altLang="en-US" sz="2200" dirty="0"/>
              <a:t>它的影响效果如何</a:t>
            </a:r>
            <a:r>
              <a:rPr lang="en-US" altLang="zh-CN" sz="2200" dirty="0"/>
              <a:t>,</a:t>
            </a:r>
            <a:r>
              <a:rPr lang="zh-CN" altLang="en-US" sz="2200" dirty="0"/>
              <a:t>不仅取决于决策者和决策方案</a:t>
            </a:r>
            <a:r>
              <a:rPr lang="en-US" altLang="zh-CN" sz="2200" dirty="0"/>
              <a:t>,</a:t>
            </a:r>
            <a:r>
              <a:rPr lang="zh-CN" altLang="en-US" sz="2200" dirty="0"/>
              <a:t>而且直接取决于决策所处的环境条件</a:t>
            </a:r>
            <a:r>
              <a:rPr lang="en-US" altLang="zh-CN" sz="2200" dirty="0"/>
              <a:t>.</a:t>
            </a:r>
          </a:p>
          <a:p>
            <a:r>
              <a:rPr lang="en-US" altLang="zh-CN" sz="2200" dirty="0"/>
              <a:t>      ( </a:t>
            </a:r>
            <a:r>
              <a:rPr lang="zh-CN" altLang="en-US" sz="2200" dirty="0"/>
              <a:t>４</a:t>
            </a:r>
            <a:r>
              <a:rPr lang="en-US" altLang="zh-CN" sz="2200" dirty="0"/>
              <a:t>)</a:t>
            </a:r>
            <a:r>
              <a:rPr lang="zh-CN" altLang="en-US" sz="2200" dirty="0"/>
              <a:t>决策的方法和技术是决策者发掘备选方案、提供决策依据、补充决策思路的重要手段</a:t>
            </a:r>
            <a:r>
              <a:rPr lang="en-US" altLang="zh-CN" sz="2200" dirty="0"/>
              <a:t>,</a:t>
            </a:r>
            <a:r>
              <a:rPr lang="zh-CN" altLang="en-US" sz="2200" dirty="0"/>
              <a:t>决策者通过决策技术和方法从多种方案中选 “优”</a:t>
            </a:r>
            <a:r>
              <a:rPr lang="en-US" altLang="zh-CN" sz="2200" dirty="0"/>
              <a:t>. </a:t>
            </a:r>
          </a:p>
          <a:p>
            <a:r>
              <a:rPr lang="en-US" altLang="zh-CN" sz="2200" dirty="0"/>
              <a:t>      ( </a:t>
            </a:r>
            <a:r>
              <a:rPr lang="zh-CN" altLang="en-US" sz="2200" dirty="0"/>
              <a:t>５</a:t>
            </a:r>
            <a:r>
              <a:rPr lang="en-US" altLang="zh-CN" sz="2200" dirty="0"/>
              <a:t>)</a:t>
            </a:r>
            <a:r>
              <a:rPr lang="zh-CN" altLang="en-US" sz="2200" dirty="0"/>
              <a:t>决策结果是指一项决策实施后所产生的效果和影响</a:t>
            </a:r>
            <a:r>
              <a:rPr lang="en-US" altLang="zh-CN" sz="2200" dirty="0"/>
              <a:t>.</a:t>
            </a:r>
            <a:r>
              <a:rPr lang="zh-CN" altLang="en-US" sz="2200" dirty="0"/>
              <a:t>决策结果要通过实施决策方案的形式来实现</a:t>
            </a:r>
            <a:r>
              <a:rPr lang="en-US" altLang="zh-CN" sz="2200" dirty="0"/>
              <a:t>,</a:t>
            </a:r>
            <a:r>
              <a:rPr lang="zh-CN" altLang="en-US" sz="2200" dirty="0"/>
              <a:t>决策的核心是为了获得一个决策者满意的决策方案</a:t>
            </a:r>
            <a:r>
              <a:rPr lang="en-US" altLang="zh-CN" sz="2200" dirty="0"/>
              <a:t>. </a:t>
            </a:r>
            <a:endParaRPr lang="zh-CN" altLang="en-US" sz="2200" dirty="0"/>
          </a:p>
        </p:txBody>
      </p:sp>
    </p:spTree>
    <p:extLst>
      <p:ext uri="{BB962C8B-B14F-4D97-AF65-F5344CB8AC3E}">
        <p14:creationId xmlns:p14="http://schemas.microsoft.com/office/powerpoint/2010/main" val="1323016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840B492-FC01-46BA-A8EE-704DEB33F824}"/>
              </a:ext>
            </a:extLst>
          </p:cNvPr>
          <p:cNvSpPr>
            <a:spLocks noGrp="1"/>
          </p:cNvSpPr>
          <p:nvPr>
            <p:ph idx="1"/>
          </p:nvPr>
        </p:nvSpPr>
        <p:spPr/>
        <p:txBody>
          <a:bodyPr>
            <a:normAutofit/>
          </a:bodyPr>
          <a:lstStyle/>
          <a:p>
            <a:r>
              <a:rPr lang="zh-CN" altLang="en-US" sz="2400" b="1" dirty="0"/>
              <a:t>３决策的类型 </a:t>
            </a:r>
            <a:endParaRPr lang="en-US" altLang="zh-CN" sz="2400" b="1" dirty="0"/>
          </a:p>
          <a:p>
            <a:r>
              <a:rPr lang="zh-CN" altLang="en-US" dirty="0"/>
              <a:t>     （</a:t>
            </a:r>
            <a:r>
              <a:rPr lang="en-US" altLang="zh-CN" dirty="0"/>
              <a:t>1</a:t>
            </a:r>
            <a:r>
              <a:rPr lang="zh-CN" altLang="en-US" dirty="0"/>
              <a:t>）按决策影响的时间长短分</a:t>
            </a:r>
            <a:r>
              <a:rPr lang="en-US" altLang="zh-CN" dirty="0"/>
              <a:t>,</a:t>
            </a:r>
            <a:r>
              <a:rPr lang="zh-CN" altLang="en-US" dirty="0"/>
              <a:t>可把决策分为长期 决策、中期决策与短期决策</a:t>
            </a:r>
            <a:r>
              <a:rPr lang="en-US" altLang="zh-CN" dirty="0"/>
              <a:t>. </a:t>
            </a:r>
          </a:p>
          <a:p>
            <a:r>
              <a:rPr lang="en-US" altLang="zh-CN" dirty="0"/>
              <a:t>      ( </a:t>
            </a:r>
            <a:r>
              <a:rPr lang="zh-CN" altLang="en-US" dirty="0"/>
              <a:t>２</a:t>
            </a:r>
            <a:r>
              <a:rPr lang="en-US" altLang="zh-CN" dirty="0"/>
              <a:t>)</a:t>
            </a:r>
            <a:r>
              <a:rPr lang="zh-CN" altLang="en-US" dirty="0"/>
              <a:t>从决策在组织中的重要性看</a:t>
            </a:r>
            <a:r>
              <a:rPr lang="en-US" altLang="zh-CN" dirty="0"/>
              <a:t>,</a:t>
            </a:r>
            <a:r>
              <a:rPr lang="zh-CN" altLang="en-US" dirty="0"/>
              <a:t>可把决策分为战 略决策、战术决策与业务决策</a:t>
            </a:r>
            <a:r>
              <a:rPr lang="en-US" altLang="zh-CN" dirty="0"/>
              <a:t>.</a:t>
            </a:r>
          </a:p>
          <a:p>
            <a:r>
              <a:rPr lang="en-US" altLang="zh-CN" dirty="0"/>
              <a:t>      ( </a:t>
            </a:r>
            <a:r>
              <a:rPr lang="zh-CN" altLang="en-US" dirty="0"/>
              <a:t>３</a:t>
            </a:r>
            <a:r>
              <a:rPr lang="en-US" altLang="zh-CN" dirty="0"/>
              <a:t>)</a:t>
            </a:r>
            <a:r>
              <a:rPr lang="zh-CN" altLang="en-US" dirty="0"/>
              <a:t>按决策主体人数的多少可分为个人决策和集体决 策</a:t>
            </a:r>
            <a:r>
              <a:rPr lang="en-US" altLang="zh-CN" dirty="0"/>
              <a:t>.</a:t>
            </a:r>
          </a:p>
          <a:p>
            <a:r>
              <a:rPr lang="en-US" altLang="zh-CN" dirty="0"/>
              <a:t>      ( </a:t>
            </a:r>
            <a:r>
              <a:rPr lang="zh-CN" altLang="en-US" dirty="0"/>
              <a:t>４</a:t>
            </a:r>
            <a:r>
              <a:rPr lang="en-US" altLang="zh-CN" dirty="0"/>
              <a:t>)</a:t>
            </a:r>
            <a:r>
              <a:rPr lang="zh-CN" altLang="en-US" dirty="0"/>
              <a:t>从决策所涉及的问题看</a:t>
            </a:r>
            <a:r>
              <a:rPr lang="en-US" altLang="zh-CN" dirty="0"/>
              <a:t>,</a:t>
            </a:r>
            <a:r>
              <a:rPr lang="zh-CN" altLang="en-US" dirty="0"/>
              <a:t>可把决策分为程序化决策 与非程序化决策</a:t>
            </a:r>
            <a:r>
              <a:rPr lang="en-US" altLang="zh-CN" dirty="0"/>
              <a:t>. </a:t>
            </a:r>
          </a:p>
          <a:p>
            <a:r>
              <a:rPr lang="en-US" altLang="zh-CN" dirty="0"/>
              <a:t>      ( </a:t>
            </a:r>
            <a:r>
              <a:rPr lang="zh-CN" altLang="en-US" dirty="0"/>
              <a:t>５</a:t>
            </a:r>
            <a:r>
              <a:rPr lang="en-US" altLang="zh-CN" dirty="0"/>
              <a:t>)</a:t>
            </a:r>
            <a:r>
              <a:rPr lang="zh-CN" altLang="en-US" dirty="0"/>
              <a:t>从环境因素的可控程度看</a:t>
            </a:r>
            <a:r>
              <a:rPr lang="en-US" altLang="zh-CN" dirty="0"/>
              <a:t>,</a:t>
            </a:r>
            <a:r>
              <a:rPr lang="zh-CN" altLang="en-US" dirty="0"/>
              <a:t>可把决策 分为确定型决策、风险型决策与不确定型决策</a:t>
            </a:r>
            <a:r>
              <a:rPr lang="en-US" altLang="zh-CN" dirty="0"/>
              <a:t>. </a:t>
            </a:r>
            <a:endParaRPr lang="zh-CN" altLang="en-US" dirty="0"/>
          </a:p>
        </p:txBody>
      </p:sp>
    </p:spTree>
    <p:extLst>
      <p:ext uri="{BB962C8B-B14F-4D97-AF65-F5344CB8AC3E}">
        <p14:creationId xmlns:p14="http://schemas.microsoft.com/office/powerpoint/2010/main" val="1370489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93DACF-92E2-4432-9A1F-3EB973FF0B55}"/>
              </a:ext>
            </a:extLst>
          </p:cNvPr>
          <p:cNvSpPr>
            <a:spLocks noGrp="1"/>
          </p:cNvSpPr>
          <p:nvPr>
            <p:ph type="title"/>
          </p:nvPr>
        </p:nvSpPr>
        <p:spPr/>
        <p:txBody>
          <a:bodyPr>
            <a:normAutofit/>
          </a:bodyPr>
          <a:lstStyle/>
          <a:p>
            <a:r>
              <a:rPr lang="zh-CN" altLang="en-US" dirty="0"/>
              <a:t>二、 决策的模式　</a:t>
            </a:r>
          </a:p>
        </p:txBody>
      </p:sp>
      <p:sp>
        <p:nvSpPr>
          <p:cNvPr id="3" name="内容占位符 2">
            <a:extLst>
              <a:ext uri="{FF2B5EF4-FFF2-40B4-BE49-F238E27FC236}">
                <a16:creationId xmlns="" xmlns:a16="http://schemas.microsoft.com/office/drawing/2014/main" id="{24BE023C-BBE1-4256-8E95-19F620363718}"/>
              </a:ext>
            </a:extLst>
          </p:cNvPr>
          <p:cNvSpPr>
            <a:spLocks noGrp="1"/>
          </p:cNvSpPr>
          <p:nvPr>
            <p:ph idx="1"/>
          </p:nvPr>
        </p:nvSpPr>
        <p:spPr/>
        <p:txBody>
          <a:bodyPr/>
          <a:lstStyle/>
          <a:p>
            <a:r>
              <a:rPr lang="en-US" altLang="zh-CN" sz="2400" b="1" dirty="0"/>
              <a:t>(</a:t>
            </a:r>
            <a:r>
              <a:rPr lang="zh-CN" altLang="en-US" sz="2400" b="1" dirty="0"/>
              <a:t>一</a:t>
            </a:r>
            <a:r>
              <a:rPr lang="en-US" altLang="zh-CN" sz="2400" b="1" dirty="0"/>
              <a:t>)</a:t>
            </a:r>
            <a:r>
              <a:rPr lang="zh-CN" altLang="en-US" sz="2400" b="1" dirty="0"/>
              <a:t>理性决策模式 </a:t>
            </a:r>
            <a:endParaRPr lang="en-US" altLang="zh-CN" sz="2400" b="1" dirty="0"/>
          </a:p>
          <a:p>
            <a:r>
              <a:rPr lang="zh-CN" altLang="en-US" dirty="0"/>
              <a:t>      理性决策模式最初由亚当􀅰斯密提出</a:t>
            </a:r>
            <a:r>
              <a:rPr lang="en-US" altLang="zh-CN" dirty="0"/>
              <a:t>,</a:t>
            </a:r>
            <a:r>
              <a:rPr lang="zh-CN" altLang="en-US" dirty="0"/>
              <a:t>主要盛行于２０世纪５０年代以前</a:t>
            </a:r>
            <a:r>
              <a:rPr lang="en-US" altLang="zh-CN" dirty="0"/>
              <a:t>.</a:t>
            </a:r>
            <a:r>
              <a:rPr lang="zh-CN" altLang="en-US" dirty="0"/>
              <a:t>理性决策模 式是一种理想状态下的决策</a:t>
            </a:r>
            <a:r>
              <a:rPr lang="en-US" altLang="zh-CN" dirty="0"/>
              <a:t>,</a:t>
            </a:r>
            <a:r>
              <a:rPr lang="zh-CN" altLang="en-US" dirty="0"/>
              <a:t>是指决策者运用完整的理性决策程序做决策</a:t>
            </a:r>
            <a:r>
              <a:rPr lang="en-US" altLang="zh-CN" dirty="0"/>
              <a:t>,</a:t>
            </a:r>
            <a:r>
              <a:rPr lang="zh-CN" altLang="en-US" dirty="0"/>
              <a:t>在决策的整个过程中努力占有和理解所有与决策相关的信息</a:t>
            </a:r>
            <a:r>
              <a:rPr lang="en-US" altLang="zh-CN" dirty="0"/>
              <a:t>,</a:t>
            </a:r>
            <a:r>
              <a:rPr lang="zh-CN" altLang="en-US" dirty="0"/>
              <a:t>最后要得到的是最优的决策方案</a:t>
            </a:r>
            <a:r>
              <a:rPr lang="en-US" altLang="zh-CN" dirty="0"/>
              <a:t>.</a:t>
            </a:r>
          </a:p>
          <a:p>
            <a:r>
              <a:rPr lang="en-US" altLang="zh-CN" sz="2400" b="1" dirty="0"/>
              <a:t>(</a:t>
            </a:r>
            <a:r>
              <a:rPr lang="zh-CN" altLang="en-US" sz="2400" b="1" dirty="0"/>
              <a:t>二</a:t>
            </a:r>
            <a:r>
              <a:rPr lang="en-US" altLang="zh-CN" sz="2400" b="1" dirty="0"/>
              <a:t>)</a:t>
            </a:r>
            <a:r>
              <a:rPr lang="zh-CN" altLang="en-US" sz="2400" b="1" dirty="0"/>
              <a:t>有限理性决策模式 </a:t>
            </a:r>
            <a:endParaRPr lang="en-US" altLang="zh-CN" sz="2400" b="1" dirty="0"/>
          </a:p>
          <a:p>
            <a:r>
              <a:rPr lang="zh-CN" altLang="en-US" dirty="0"/>
              <a:t>       以西蒙 </a:t>
            </a:r>
            <a:r>
              <a:rPr lang="en-US" altLang="zh-CN" dirty="0"/>
              <a:t>( S </a:t>
            </a:r>
            <a:r>
              <a:rPr lang="en-US" altLang="zh-CN" dirty="0" err="1"/>
              <a:t>imon</a:t>
            </a:r>
            <a:r>
              <a:rPr lang="en-US" altLang="zh-CN" dirty="0"/>
              <a:t>)</a:t>
            </a:r>
            <a:r>
              <a:rPr lang="zh-CN" altLang="en-US" dirty="0"/>
              <a:t>为代表的管理学家认为</a:t>
            </a:r>
            <a:r>
              <a:rPr lang="en-US" altLang="zh-CN" dirty="0"/>
              <a:t>,</a:t>
            </a:r>
            <a:r>
              <a:rPr lang="zh-CN" altLang="en-US" dirty="0"/>
              <a:t>决策者受决策环境、认知局限和个人价值 偏好的影响</a:t>
            </a:r>
            <a:r>
              <a:rPr lang="en-US" altLang="zh-CN" dirty="0"/>
              <a:t>,</a:t>
            </a:r>
            <a:r>
              <a:rPr lang="zh-CN" altLang="en-US" dirty="0"/>
              <a:t>不可能是绝对理性的</a:t>
            </a:r>
            <a:r>
              <a:rPr lang="en-US" altLang="zh-CN" dirty="0"/>
              <a:t>,</a:t>
            </a:r>
            <a:r>
              <a:rPr lang="zh-CN" altLang="en-US" dirty="0"/>
              <a:t>因此提出了 “有限理性”决策模式</a:t>
            </a:r>
            <a:r>
              <a:rPr lang="en-US" altLang="zh-CN" dirty="0"/>
              <a:t>. </a:t>
            </a:r>
          </a:p>
          <a:p>
            <a:r>
              <a:rPr lang="en-US" altLang="zh-CN" sz="2400" b="1" dirty="0"/>
              <a:t>(</a:t>
            </a:r>
            <a:r>
              <a:rPr lang="zh-CN" altLang="en-US" sz="2400" b="1" dirty="0"/>
              <a:t>三</a:t>
            </a:r>
            <a:r>
              <a:rPr lang="en-US" altLang="zh-CN" sz="2400" b="1" dirty="0"/>
              <a:t>)</a:t>
            </a:r>
            <a:r>
              <a:rPr lang="zh-CN" altLang="en-US" sz="2400" b="1" dirty="0"/>
              <a:t>直觉决策模式 </a:t>
            </a:r>
            <a:endParaRPr lang="en-US" altLang="zh-CN" sz="2400" b="1" dirty="0"/>
          </a:p>
          <a:p>
            <a:r>
              <a:rPr lang="en-US" altLang="zh-CN" dirty="0"/>
              <a:t>       </a:t>
            </a:r>
            <a:r>
              <a:rPr lang="zh-CN" altLang="en-US" dirty="0"/>
              <a:t>直觉决策是一种基于决策者的阅历、能力以及知识积累的判断的潜意识的决策过程</a:t>
            </a:r>
            <a:r>
              <a:rPr lang="en-US" altLang="zh-CN" dirty="0"/>
              <a:t>. </a:t>
            </a:r>
            <a:endParaRPr lang="zh-CN" altLang="en-US" dirty="0"/>
          </a:p>
        </p:txBody>
      </p:sp>
    </p:spTree>
    <p:extLst>
      <p:ext uri="{BB962C8B-B14F-4D97-AF65-F5344CB8AC3E}">
        <p14:creationId xmlns:p14="http://schemas.microsoft.com/office/powerpoint/2010/main" val="3334497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A79BF6E-9F74-4C5A-8B24-D4E2A4A0E6CC}"/>
              </a:ext>
            </a:extLst>
          </p:cNvPr>
          <p:cNvSpPr>
            <a:spLocks noGrp="1"/>
          </p:cNvSpPr>
          <p:nvPr>
            <p:ph idx="1"/>
          </p:nvPr>
        </p:nvSpPr>
        <p:spPr/>
        <p:txBody>
          <a:bodyPr/>
          <a:lstStyle/>
          <a:p>
            <a:r>
              <a:rPr lang="en-US" altLang="zh-CN" sz="2400" b="1" dirty="0"/>
              <a:t>(</a:t>
            </a:r>
            <a:r>
              <a:rPr lang="zh-CN" altLang="en-US" sz="2400" b="1" dirty="0"/>
              <a:t>四</a:t>
            </a:r>
            <a:r>
              <a:rPr lang="en-US" altLang="zh-CN" sz="2400" b="1" dirty="0"/>
              <a:t>)</a:t>
            </a:r>
            <a:r>
              <a:rPr lang="zh-CN" altLang="en-US" sz="2400" b="1" dirty="0"/>
              <a:t>现代决策理论 </a:t>
            </a:r>
            <a:endParaRPr lang="en-US" altLang="zh-CN" sz="2400" b="1" dirty="0"/>
          </a:p>
          <a:p>
            <a:r>
              <a:rPr lang="en-US" altLang="zh-CN" dirty="0"/>
              <a:t>       </a:t>
            </a:r>
            <a:r>
              <a:rPr lang="zh-CN" altLang="en-US" dirty="0"/>
              <a:t>现代决策理论的核心内容是</a:t>
            </a:r>
            <a:r>
              <a:rPr lang="en-US" altLang="zh-CN" dirty="0"/>
              <a:t>:</a:t>
            </a:r>
            <a:r>
              <a:rPr lang="zh-CN" altLang="en-US" dirty="0"/>
              <a:t>决策贯穿于整个管理过程</a:t>
            </a:r>
            <a:r>
              <a:rPr lang="en-US" altLang="zh-CN" dirty="0"/>
              <a:t>,</a:t>
            </a:r>
            <a:r>
              <a:rPr lang="zh-CN" altLang="en-US" dirty="0"/>
              <a:t>决策程序就是整个管理过程</a:t>
            </a:r>
            <a:r>
              <a:rPr lang="en-US" altLang="zh-CN" dirty="0"/>
              <a:t>.    </a:t>
            </a:r>
          </a:p>
          <a:p>
            <a:r>
              <a:rPr lang="en-US" altLang="zh-CN" dirty="0"/>
              <a:t>       </a:t>
            </a:r>
            <a:r>
              <a:rPr lang="zh-CN" altLang="en-US" dirty="0"/>
              <a:t>组织是由作为决策者的个人及其下属、同事组成的系统</a:t>
            </a:r>
            <a:r>
              <a:rPr lang="en-US" altLang="zh-CN" dirty="0"/>
              <a:t>.</a:t>
            </a:r>
            <a:r>
              <a:rPr lang="zh-CN" altLang="en-US" dirty="0"/>
              <a:t>整个决策过程从研究组织的 内外环境开始</a:t>
            </a:r>
            <a:r>
              <a:rPr lang="en-US" altLang="zh-CN" dirty="0"/>
              <a:t>,</a:t>
            </a:r>
            <a:r>
              <a:rPr lang="zh-CN" altLang="en-US" dirty="0"/>
              <a:t>继而确定组织目标</a:t>
            </a:r>
            <a:r>
              <a:rPr lang="en-US" altLang="zh-CN" dirty="0"/>
              <a:t>,</a:t>
            </a:r>
            <a:r>
              <a:rPr lang="zh-CN" altLang="en-US" dirty="0"/>
              <a:t>设计可达到该目标的各种可行方案</a:t>
            </a:r>
            <a:r>
              <a:rPr lang="en-US" altLang="zh-CN" dirty="0"/>
              <a:t>,</a:t>
            </a:r>
            <a:r>
              <a:rPr lang="zh-CN" altLang="en-US" dirty="0"/>
              <a:t>比较和评估这些方案</a:t>
            </a:r>
            <a:r>
              <a:rPr lang="en-US" altLang="zh-CN" dirty="0"/>
              <a:t>,</a:t>
            </a:r>
            <a:r>
              <a:rPr lang="zh-CN" altLang="en-US" dirty="0"/>
              <a:t>进而进行方案选择</a:t>
            </a:r>
            <a:r>
              <a:rPr lang="en-US" altLang="zh-CN" dirty="0"/>
              <a:t>,</a:t>
            </a:r>
            <a:r>
              <a:rPr lang="zh-CN" altLang="en-US" dirty="0"/>
              <a:t>最后实施决策方案</a:t>
            </a:r>
            <a:r>
              <a:rPr lang="en-US" altLang="zh-CN" dirty="0"/>
              <a:t>,</a:t>
            </a:r>
            <a:r>
              <a:rPr lang="zh-CN" altLang="en-US" dirty="0"/>
              <a:t>并进行追踪检查和控制</a:t>
            </a:r>
            <a:r>
              <a:rPr lang="en-US" altLang="zh-CN" dirty="0"/>
              <a:t>,</a:t>
            </a:r>
            <a:r>
              <a:rPr lang="zh-CN" altLang="en-US" dirty="0"/>
              <a:t>以确保预定目标的实现</a:t>
            </a:r>
            <a:r>
              <a:rPr lang="en-US" altLang="zh-CN" dirty="0"/>
              <a:t>.</a:t>
            </a:r>
            <a:r>
              <a:rPr lang="zh-CN" altLang="en-US" dirty="0"/>
              <a:t>这种决策理论对决策的过程、决策的原则、程序化决策和非程序化决策、组织机构的建立同决策过程的联系等做了精辟的论述</a:t>
            </a:r>
            <a:r>
              <a:rPr lang="en-US" altLang="zh-CN" dirty="0"/>
              <a:t>. </a:t>
            </a:r>
          </a:p>
          <a:p>
            <a:r>
              <a:rPr lang="en-US" altLang="zh-CN" sz="2400" b="1" dirty="0"/>
              <a:t>(</a:t>
            </a:r>
            <a:r>
              <a:rPr lang="zh-CN" altLang="en-US" sz="2400" b="1" dirty="0"/>
              <a:t>五</a:t>
            </a:r>
            <a:r>
              <a:rPr lang="en-US" altLang="zh-CN" sz="2400" b="1" dirty="0"/>
              <a:t>)</a:t>
            </a:r>
            <a:r>
              <a:rPr lang="zh-CN" altLang="en-US" sz="2400" b="1" dirty="0"/>
              <a:t>垃圾桶决策模式 </a:t>
            </a:r>
            <a:endParaRPr lang="en-US" altLang="zh-CN" sz="2400" b="1" dirty="0"/>
          </a:p>
          <a:p>
            <a:r>
              <a:rPr lang="en-US" altLang="zh-CN" dirty="0"/>
              <a:t>       </a:t>
            </a:r>
            <a:r>
              <a:rPr lang="zh-CN" altLang="en-US" dirty="0"/>
              <a:t>组织内部制定决策的一种模式</a:t>
            </a:r>
            <a:r>
              <a:rPr lang="en-US" altLang="zh-CN" dirty="0"/>
              <a:t>.</a:t>
            </a:r>
            <a:r>
              <a:rPr lang="zh-CN" altLang="en-US" dirty="0"/>
              <a:t>人们容易对某些行为模式产生偏好</a:t>
            </a:r>
            <a:r>
              <a:rPr lang="en-US" altLang="zh-CN" dirty="0"/>
              <a:t>,</a:t>
            </a:r>
            <a:r>
              <a:rPr lang="zh-CN" altLang="en-US" dirty="0"/>
              <a:t>成为组织中常用 的解决问题的方式</a:t>
            </a:r>
            <a:r>
              <a:rPr lang="en-US" altLang="zh-CN" dirty="0"/>
              <a:t>.</a:t>
            </a:r>
            <a:r>
              <a:rPr lang="zh-CN" altLang="en-US" dirty="0"/>
              <a:t>组织面对一项决策时</a:t>
            </a:r>
            <a:r>
              <a:rPr lang="en-US" altLang="zh-CN" dirty="0"/>
              <a:t>,</a:t>
            </a:r>
            <a:r>
              <a:rPr lang="zh-CN" altLang="en-US" dirty="0"/>
              <a:t>会不断提出问题</a:t>
            </a:r>
            <a:r>
              <a:rPr lang="en-US" altLang="zh-CN" dirty="0"/>
              <a:t>,</a:t>
            </a:r>
            <a:r>
              <a:rPr lang="zh-CN" altLang="en-US" dirty="0"/>
              <a:t>研究相应的解决方案</a:t>
            </a:r>
            <a:r>
              <a:rPr lang="en-US" altLang="zh-CN" dirty="0"/>
              <a:t>,</a:t>
            </a:r>
            <a:r>
              <a:rPr lang="zh-CN" altLang="en-US" dirty="0"/>
              <a:t>但是这些解决方案实际上都会被抛弃</a:t>
            </a:r>
            <a:r>
              <a:rPr lang="en-US" altLang="zh-CN" dirty="0"/>
              <a:t>,</a:t>
            </a:r>
            <a:r>
              <a:rPr lang="zh-CN" altLang="en-US" dirty="0"/>
              <a:t>即被扔进垃圾桶</a:t>
            </a:r>
            <a:r>
              <a:rPr lang="en-US" altLang="zh-CN" dirty="0"/>
              <a:t>.</a:t>
            </a:r>
          </a:p>
          <a:p>
            <a:endParaRPr lang="zh-CN" altLang="en-US" dirty="0"/>
          </a:p>
        </p:txBody>
      </p:sp>
    </p:spTree>
    <p:extLst>
      <p:ext uri="{BB962C8B-B14F-4D97-AF65-F5344CB8AC3E}">
        <p14:creationId xmlns:p14="http://schemas.microsoft.com/office/powerpoint/2010/main" val="1398893557"/>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4046</TotalTime>
  <Words>5939</Words>
  <Application>Microsoft Office PowerPoint</Application>
  <PresentationFormat>自定义</PresentationFormat>
  <Paragraphs>280</Paragraphs>
  <Slides>42</Slides>
  <Notes>0</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A000120140530A99PPBG</vt:lpstr>
      <vt:lpstr>管 理 学 基 础</vt:lpstr>
      <vt:lpstr>PowerPoint 演示文稿</vt:lpstr>
      <vt:lpstr>第二章   管理决策工作</vt:lpstr>
      <vt:lpstr>PowerPoint 演示文稿</vt:lpstr>
      <vt:lpstr>第一节　决策工作的一般理论</vt:lpstr>
      <vt:lpstr>PowerPoint 演示文稿</vt:lpstr>
      <vt:lpstr>PowerPoint 演示文稿</vt:lpstr>
      <vt:lpstr>二、 决策的模式　</vt:lpstr>
      <vt:lpstr>PowerPoint 演示文稿</vt:lpstr>
      <vt:lpstr>PowerPoint 演示文稿</vt:lpstr>
      <vt:lpstr>三、 决策的过程</vt:lpstr>
      <vt:lpstr>PowerPoint 演示文稿</vt:lpstr>
      <vt:lpstr>PowerPoint 演示文稿</vt:lpstr>
      <vt:lpstr>PowerPoint 演示文稿</vt:lpstr>
      <vt:lpstr>PowerPoint 演示文稿</vt:lpstr>
      <vt:lpstr>PowerPoint 演示文稿</vt:lpstr>
      <vt:lpstr>　四、 决策的影响因素　</vt:lpstr>
      <vt:lpstr>PowerPoint 演示文稿</vt:lpstr>
      <vt:lpstr>PowerPoint 演示文稿</vt:lpstr>
      <vt:lpstr>第二节　定性决策方法　</vt:lpstr>
      <vt:lpstr>PowerPoint 演示文稿</vt:lpstr>
      <vt:lpstr>二、 群体思维与群体转移</vt:lpstr>
      <vt:lpstr>PowerPoint 演示文稿</vt:lpstr>
      <vt:lpstr>PowerPoint 演示文稿</vt:lpstr>
      <vt:lpstr>三、集体决策方法  (一)头脑风暴法 </vt:lpstr>
      <vt:lpstr>PowerPoint 演示文稿</vt:lpstr>
      <vt:lpstr>PowerPoint 演示文稿</vt:lpstr>
      <vt:lpstr>PowerPoint 演示文稿</vt:lpstr>
      <vt:lpstr>PowerPoint 演示文稿</vt:lpstr>
      <vt:lpstr>PowerPoint 演示文稿</vt:lpstr>
      <vt:lpstr>四、 企业战略决策方法　 </vt:lpstr>
      <vt:lpstr>PowerPoint 演示文稿</vt:lpstr>
      <vt:lpstr>PowerPoint 演示文稿</vt:lpstr>
      <vt:lpstr>PowerPoint 演示文稿</vt:lpstr>
      <vt:lpstr>PowerPoint 演示文稿</vt:lpstr>
      <vt:lpstr>　第三节　定量决策方法　 </vt:lpstr>
      <vt:lpstr>PowerPoint 演示文稿</vt:lpstr>
      <vt:lpstr>二、 风险型决策方法　</vt:lpstr>
      <vt:lpstr>三、 不确定型决策方法</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245</cp:revision>
  <dcterms:created xsi:type="dcterms:W3CDTF">2017-09-01T22:39:19Z</dcterms:created>
  <dcterms:modified xsi:type="dcterms:W3CDTF">2017-09-26T04:03:48Z</dcterms:modified>
</cp:coreProperties>
</file>