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5" r:id="rId1"/>
  </p:sldMasterIdLst>
  <p:sldIdLst>
    <p:sldId id="261" r:id="rId2"/>
    <p:sldId id="262" r:id="rId3"/>
    <p:sldId id="489" r:id="rId4"/>
    <p:sldId id="490" r:id="rId5"/>
    <p:sldId id="492" r:id="rId6"/>
    <p:sldId id="493" r:id="rId7"/>
    <p:sldId id="494" r:id="rId8"/>
    <p:sldId id="495" r:id="rId9"/>
    <p:sldId id="496" r:id="rId10"/>
    <p:sldId id="497" r:id="rId11"/>
    <p:sldId id="498" r:id="rId12"/>
    <p:sldId id="500" r:id="rId13"/>
    <p:sldId id="501" r:id="rId14"/>
    <p:sldId id="502" r:id="rId15"/>
    <p:sldId id="503" r:id="rId16"/>
    <p:sldId id="504" r:id="rId17"/>
    <p:sldId id="505" r:id="rId18"/>
    <p:sldId id="506" r:id="rId19"/>
    <p:sldId id="491" r:id="rId20"/>
    <p:sldId id="507" r:id="rId21"/>
    <p:sldId id="508" r:id="rId22"/>
    <p:sldId id="509" r:id="rId23"/>
    <p:sldId id="510" r:id="rId24"/>
    <p:sldId id="511" r:id="rId25"/>
    <p:sldId id="512" r:id="rId26"/>
    <p:sldId id="744" r:id="rId27"/>
    <p:sldId id="513" r:id="rId28"/>
    <p:sldId id="514" r:id="rId29"/>
    <p:sldId id="515" r:id="rId30"/>
    <p:sldId id="516" r:id="rId31"/>
    <p:sldId id="517" r:id="rId32"/>
    <p:sldId id="518" r:id="rId33"/>
    <p:sldId id="519" r:id="rId34"/>
    <p:sldId id="520" r:id="rId35"/>
    <p:sldId id="521" r:id="rId36"/>
    <p:sldId id="522" r:id="rId37"/>
    <p:sldId id="523" r:id="rId38"/>
    <p:sldId id="524" r:id="rId39"/>
    <p:sldId id="525" r:id="rId40"/>
    <p:sldId id="526" r:id="rId41"/>
    <p:sldId id="527" r:id="rId42"/>
    <p:sldId id="528" r:id="rId43"/>
    <p:sldId id="529" r:id="rId44"/>
    <p:sldId id="530" r:id="rId45"/>
    <p:sldId id="531" r:id="rId46"/>
    <p:sldId id="532" r:id="rId47"/>
    <p:sldId id="533" r:id="rId48"/>
    <p:sldId id="534" r:id="rId49"/>
    <p:sldId id="535" r:id="rId50"/>
    <p:sldId id="536" r:id="rId51"/>
    <p:sldId id="537" r:id="rId52"/>
    <p:sldId id="538" r:id="rId53"/>
    <p:sldId id="539" r:id="rId54"/>
    <p:sldId id="540" r:id="rId55"/>
    <p:sldId id="745" r:id="rId56"/>
    <p:sldId id="746" r:id="rId57"/>
    <p:sldId id="541" r:id="rId58"/>
    <p:sldId id="747" r:id="rId59"/>
  </p:sldIdLst>
  <p:sldSz cx="12192000" cy="6858000"/>
  <p:notesSz cx="6858000" cy="9144000"/>
  <p:defaultTextStyle>
    <a:defPPr>
      <a:defRPr lang="zh-CN"/>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userDrawn="1">
          <p15:clr>
            <a:srgbClr val="A4A3A4"/>
          </p15:clr>
        </p15:guide>
        <p15:guide id="2" pos="3817"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99CC"/>
    <a:srgbClr val="87D3FC"/>
    <a:srgbClr val="54ABED"/>
    <a:srgbClr val="AED8F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3" autoAdjust="0"/>
    <p:restoredTop sz="94667" autoAdjust="0"/>
  </p:normalViewPr>
  <p:slideViewPr>
    <p:cSldViewPr snapToGrid="0" showGuides="1">
      <p:cViewPr varScale="1">
        <p:scale>
          <a:sx n="84" d="100"/>
          <a:sy n="84" d="100"/>
        </p:scale>
        <p:origin x="-366" y="-90"/>
      </p:cViewPr>
      <p:guideLst>
        <p:guide orient="horz" pos="2160"/>
        <p:guide pos="3817"/>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96" Type="http://schemas.microsoft.com/office/2015/10/relationships/revisionInfo" Target="revisionInfo.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标题幻灯片">
    <p:bg>
      <p:bgPr>
        <a:solidFill>
          <a:schemeClr val="bg1"/>
        </a:solidFill>
        <a:effectLst/>
      </p:bgPr>
    </p:bg>
    <p:spTree>
      <p:nvGrpSpPr>
        <p:cNvPr id="1" name=""/>
        <p:cNvGrpSpPr/>
        <p:nvPr/>
      </p:nvGrpSpPr>
      <p:grpSpPr>
        <a:xfrm>
          <a:off x="0" y="0"/>
          <a:ext cx="0" cy="0"/>
          <a:chOff x="0" y="0"/>
          <a:chExt cx="0" cy="0"/>
        </a:xfrm>
      </p:grpSpPr>
      <p:pic>
        <p:nvPicPr>
          <p:cNvPr id="11" name="图片 10"/>
          <p:cNvPicPr>
            <a:picLocks noChangeAspect="1"/>
          </p:cNvPicPr>
          <p:nvPr/>
        </p:nvPicPr>
        <p:blipFill rotWithShape="1">
          <a:blip r:embed="rId2">
            <a:extLst>
              <a:ext uri="{28A0092B-C50C-407E-A947-70E740481C1C}">
                <a14:useLocalDpi xmlns:a14="http://schemas.microsoft.com/office/drawing/2010/main" val="0"/>
              </a:ext>
            </a:extLst>
          </a:blip>
          <a:srcRect l="233" t="12301" r="1751" b="16008"/>
          <a:stretch/>
        </p:blipFill>
        <p:spPr>
          <a:xfrm>
            <a:off x="0" y="0"/>
            <a:ext cx="12192000" cy="6858000"/>
          </a:xfrm>
          <a:prstGeom prst="rect">
            <a:avLst/>
          </a:prstGeom>
        </p:spPr>
      </p:pic>
      <p:sp>
        <p:nvSpPr>
          <p:cNvPr id="2" name="矩形 1">
            <a:extLst>
              <a:ext uri="{FF2B5EF4-FFF2-40B4-BE49-F238E27FC236}">
                <a16:creationId xmlns:a16="http://schemas.microsoft.com/office/drawing/2014/main" xmlns="" id="{C2C15644-8FAF-4CA4-8399-1EB157E35BB3}"/>
              </a:ext>
            </a:extLst>
          </p:cNvPr>
          <p:cNvSpPr/>
          <p:nvPr userDrawn="1"/>
        </p:nvSpPr>
        <p:spPr>
          <a:xfrm>
            <a:off x="1" y="0"/>
            <a:ext cx="12191999" cy="6858000"/>
          </a:xfrm>
          <a:prstGeom prst="rect">
            <a:avLst/>
          </a:prstGeom>
          <a:solidFill>
            <a:schemeClr val="bg1">
              <a:alpha val="5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KSO_FD"/>
          <p:cNvSpPr>
            <a:spLocks noGrp="1"/>
          </p:cNvSpPr>
          <p:nvPr>
            <p:ph type="dt" sz="half" idx="10"/>
          </p:nvPr>
        </p:nvSpPr>
        <p:spPr/>
        <p:txBody>
          <a:bodyPr/>
          <a:lstStyle/>
          <a:p>
            <a:fld id="{490FA359-FBFD-4E90-80D7-2F91A4519E73}" type="datetimeFigureOut">
              <a:rPr lang="zh-CN" altLang="en-US" smtClean="0"/>
              <a:t>2017/9/26/Tuesday</a:t>
            </a:fld>
            <a:endParaRPr lang="zh-CN" altLang="en-US"/>
          </a:p>
        </p:txBody>
      </p:sp>
      <p:sp>
        <p:nvSpPr>
          <p:cNvPr id="5" name="KSO_FT"/>
          <p:cNvSpPr>
            <a:spLocks noGrp="1"/>
          </p:cNvSpPr>
          <p:nvPr>
            <p:ph type="ftr" sz="quarter" idx="11"/>
          </p:nvPr>
        </p:nvSpPr>
        <p:spPr/>
        <p:txBody>
          <a:bodyPr/>
          <a:lstStyle/>
          <a:p>
            <a:endParaRPr lang="zh-CN" altLang="en-US"/>
          </a:p>
        </p:txBody>
      </p:sp>
      <p:sp>
        <p:nvSpPr>
          <p:cNvPr id="6" name="KSO_FN"/>
          <p:cNvSpPr>
            <a:spLocks noGrp="1"/>
          </p:cNvSpPr>
          <p:nvPr>
            <p:ph type="sldNum" sz="quarter" idx="12"/>
          </p:nvPr>
        </p:nvSpPr>
        <p:spPr/>
        <p:txBody>
          <a:bodyPr/>
          <a:lstStyle/>
          <a:p>
            <a:fld id="{581713FB-781F-428E-BB97-D0968A988D59}" type="slidenum">
              <a:rPr lang="zh-CN" altLang="en-US" smtClean="0"/>
              <a:t>‹#›</a:t>
            </a:fld>
            <a:endParaRPr lang="zh-CN" altLang="en-US"/>
          </a:p>
        </p:txBody>
      </p:sp>
      <p:sp>
        <p:nvSpPr>
          <p:cNvPr id="12" name="KSO_ST1">
            <a:extLst>
              <a:ext uri="{FF2B5EF4-FFF2-40B4-BE49-F238E27FC236}">
                <a16:creationId xmlns:a16="http://schemas.microsoft.com/office/drawing/2014/main" xmlns="" id="{E3277C5D-7DC2-4515-B251-A671B5DEFED4}"/>
              </a:ext>
            </a:extLst>
          </p:cNvPr>
          <p:cNvSpPr>
            <a:spLocks noGrp="1"/>
          </p:cNvSpPr>
          <p:nvPr>
            <p:ph type="title" hasCustomPrompt="1"/>
          </p:nvPr>
        </p:nvSpPr>
        <p:spPr>
          <a:xfrm>
            <a:off x="2770198" y="2493968"/>
            <a:ext cx="7994651" cy="1235075"/>
          </a:xfrm>
        </p:spPr>
        <p:txBody>
          <a:bodyPr anchor="b">
            <a:normAutofit/>
          </a:bodyPr>
          <a:lstStyle>
            <a:lvl1pPr algn="ctr">
              <a:defRPr sz="6000">
                <a:solidFill>
                  <a:schemeClr val="tx1"/>
                </a:solidFill>
                <a:effectLst/>
              </a:defRPr>
            </a:lvl1pPr>
          </a:lstStyle>
          <a:p>
            <a:r>
              <a:rPr lang="zh-CN" altLang="en-US" dirty="0"/>
              <a:t>此处添加您的标题</a:t>
            </a:r>
            <a:endParaRPr lang="en-US" dirty="0"/>
          </a:p>
        </p:txBody>
      </p:sp>
    </p:spTree>
    <p:extLst>
      <p:ext uri="{BB962C8B-B14F-4D97-AF65-F5344CB8AC3E}">
        <p14:creationId xmlns:p14="http://schemas.microsoft.com/office/powerpoint/2010/main" val="3654490553"/>
      </p:ext>
    </p:extLst>
  </p:cSld>
  <p:clrMapOvr>
    <a:masterClrMapping/>
  </p:clrMapOvr>
  <p:extLst mod="1">
    <p:ext uri="{DCECCB84-F9BA-43D5-87BE-67443E8EF086}">
      <p15:sldGuideLst xmlns:p15="http://schemas.microsoft.com/office/powerpoint/2012/main" xmlns="">
        <p15:guide id="1" pos="4967">
          <p15:clr>
            <a:srgbClr val="FBAE40"/>
          </p15:clr>
        </p15:guide>
        <p15:guide id="0" orient="horz" pos="2160">
          <p15:clr>
            <a:srgbClr val="FBAE40"/>
          </p15:clr>
        </p15:guide>
        <p15:guide id="2" pos="6623">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空白">
    <p:spTree>
      <p:nvGrpSpPr>
        <p:cNvPr id="1" name=""/>
        <p:cNvGrpSpPr/>
        <p:nvPr/>
      </p:nvGrpSpPr>
      <p:grpSpPr>
        <a:xfrm>
          <a:off x="0" y="0"/>
          <a:ext cx="0" cy="0"/>
          <a:chOff x="0" y="0"/>
          <a:chExt cx="0" cy="0"/>
        </a:xfrm>
      </p:grpSpPr>
      <p:sp>
        <p:nvSpPr>
          <p:cNvPr id="2" name="KSO_FD"/>
          <p:cNvSpPr>
            <a:spLocks noGrp="1"/>
          </p:cNvSpPr>
          <p:nvPr>
            <p:ph type="dt" sz="half" idx="10"/>
          </p:nvPr>
        </p:nvSpPr>
        <p:spPr/>
        <p:txBody>
          <a:bodyPr/>
          <a:lstStyle/>
          <a:p>
            <a:fld id="{490FA359-FBFD-4E90-80D7-2F91A4519E73}" type="datetimeFigureOut">
              <a:rPr lang="zh-CN" altLang="en-US" smtClean="0"/>
              <a:t>2017/9/26/Tuesday</a:t>
            </a:fld>
            <a:endParaRPr lang="zh-CN" altLang="en-US"/>
          </a:p>
        </p:txBody>
      </p:sp>
      <p:sp>
        <p:nvSpPr>
          <p:cNvPr id="3" name="KSO_FT"/>
          <p:cNvSpPr>
            <a:spLocks noGrp="1"/>
          </p:cNvSpPr>
          <p:nvPr>
            <p:ph type="ftr" sz="quarter" idx="11"/>
          </p:nvPr>
        </p:nvSpPr>
        <p:spPr/>
        <p:txBody>
          <a:bodyPr/>
          <a:lstStyle/>
          <a:p>
            <a:endParaRPr lang="zh-CN" altLang="en-US"/>
          </a:p>
        </p:txBody>
      </p:sp>
      <p:sp>
        <p:nvSpPr>
          <p:cNvPr id="4" name="KSO_FN"/>
          <p:cNvSpPr>
            <a:spLocks noGrp="1"/>
          </p:cNvSpPr>
          <p:nvPr>
            <p:ph type="sldNum" sz="quarter" idx="12"/>
          </p:nvPr>
        </p:nvSpPr>
        <p:spPr/>
        <p:txBody>
          <a:bodyPr/>
          <a:lstStyle/>
          <a:p>
            <a:fld id="{581713FB-781F-428E-BB97-D0968A988D59}" type="slidenum">
              <a:rPr lang="zh-CN" altLang="en-US" smtClean="0"/>
              <a:t>‹#›</a:t>
            </a:fld>
            <a:endParaRPr lang="zh-CN" altLang="en-US"/>
          </a:p>
        </p:txBody>
      </p:sp>
      <p:pic>
        <p:nvPicPr>
          <p:cNvPr id="5" name="Picture 2">
            <a:extLst>
              <a:ext uri="{FF2B5EF4-FFF2-40B4-BE49-F238E27FC236}">
                <a16:creationId xmlns:a16="http://schemas.microsoft.com/office/drawing/2014/main" xmlns="" id="{1C7A239F-E50E-44E0-A521-2F578F3728C6}"/>
              </a:ext>
            </a:extLst>
          </p:cNvPr>
          <p:cNvPicPr>
            <a:picLocks noChangeAspect="1" noChangeArrowheads="1"/>
          </p:cNvPicPr>
          <p:nvPr userDrawn="1"/>
        </p:nvPicPr>
        <p:blipFill rotWithShape="1">
          <a:blip r:embed="rId2" cstate="screen">
            <a:extLst>
              <a:ext uri="{28A0092B-C50C-407E-A947-70E740481C1C}">
                <a14:useLocalDpi xmlns:a14="http://schemas.microsoft.com/office/drawing/2010/main"/>
              </a:ext>
            </a:extLst>
          </a:blip>
          <a:srcRect l="77275"/>
          <a:stretch/>
        </p:blipFill>
        <p:spPr bwMode="auto">
          <a:xfrm>
            <a:off x="9772029" y="1240488"/>
            <a:ext cx="2577134" cy="39293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矩形 6">
            <a:extLst>
              <a:ext uri="{FF2B5EF4-FFF2-40B4-BE49-F238E27FC236}">
                <a16:creationId xmlns:a16="http://schemas.microsoft.com/office/drawing/2014/main" xmlns="" id="{210DEC71-920F-4295-92AD-4504DC15E20B}"/>
              </a:ext>
            </a:extLst>
          </p:cNvPr>
          <p:cNvSpPr/>
          <p:nvPr userDrawn="1"/>
        </p:nvSpPr>
        <p:spPr>
          <a:xfrm>
            <a:off x="1" y="0"/>
            <a:ext cx="12191999" cy="6858000"/>
          </a:xfrm>
          <a:prstGeom prst="rect">
            <a:avLst/>
          </a:prstGeom>
          <a:solidFill>
            <a:schemeClr val="bg1">
              <a:alpha val="5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6" name="KSO_ST1">
            <a:extLst>
              <a:ext uri="{FF2B5EF4-FFF2-40B4-BE49-F238E27FC236}">
                <a16:creationId xmlns:a16="http://schemas.microsoft.com/office/drawing/2014/main" xmlns="" id="{CEB77B3D-001F-434B-AAB3-7A96A9BD45C4}"/>
              </a:ext>
            </a:extLst>
          </p:cNvPr>
          <p:cNvSpPr>
            <a:spLocks noGrp="1"/>
          </p:cNvSpPr>
          <p:nvPr>
            <p:ph type="title" hasCustomPrompt="1"/>
          </p:nvPr>
        </p:nvSpPr>
        <p:spPr>
          <a:xfrm>
            <a:off x="2812430" y="2353692"/>
            <a:ext cx="6959599" cy="1235075"/>
          </a:xfrm>
          <a:ln w="38100">
            <a:noFill/>
          </a:ln>
        </p:spPr>
        <p:txBody>
          <a:bodyPr anchor="b">
            <a:normAutofit/>
          </a:bodyPr>
          <a:lstStyle>
            <a:lvl1pPr algn="ctr">
              <a:defRPr sz="5400">
                <a:solidFill>
                  <a:schemeClr val="tx1"/>
                </a:solidFill>
                <a:effectLst/>
              </a:defRPr>
            </a:lvl1pPr>
          </a:lstStyle>
          <a:p>
            <a:r>
              <a:rPr lang="zh-CN" altLang="en-US" dirty="0"/>
              <a:t>此处添加您的标题</a:t>
            </a:r>
            <a:endParaRPr lang="en-US" dirty="0"/>
          </a:p>
        </p:txBody>
      </p:sp>
    </p:spTree>
    <p:extLst>
      <p:ext uri="{BB962C8B-B14F-4D97-AF65-F5344CB8AC3E}">
        <p14:creationId xmlns:p14="http://schemas.microsoft.com/office/powerpoint/2010/main" val="34386764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KSO_BT1"/>
          <p:cNvSpPr>
            <a:spLocks noGrp="1"/>
          </p:cNvSpPr>
          <p:nvPr>
            <p:ph type="title"/>
          </p:nvPr>
        </p:nvSpPr>
        <p:spPr>
          <a:xfrm>
            <a:off x="1310143" y="743366"/>
            <a:ext cx="10091289" cy="796011"/>
          </a:xfrm>
        </p:spPr>
        <p:txBody>
          <a:bodyPr>
            <a:normAutofit/>
          </a:bodyPr>
          <a:lstStyle>
            <a:lvl1pPr algn="ctr">
              <a:defRPr sz="4400">
                <a:solidFill>
                  <a:schemeClr val="tx1"/>
                </a:solidFill>
              </a:defRPr>
            </a:lvl1pPr>
          </a:lstStyle>
          <a:p>
            <a:r>
              <a:rPr lang="zh-CN" altLang="en-US" dirty="0"/>
              <a:t>单击此处编辑母版标题样式</a:t>
            </a:r>
            <a:endParaRPr lang="en-US" dirty="0"/>
          </a:p>
        </p:txBody>
      </p:sp>
      <p:sp>
        <p:nvSpPr>
          <p:cNvPr id="3" name="KSO_BC1"/>
          <p:cNvSpPr>
            <a:spLocks noGrp="1"/>
          </p:cNvSpPr>
          <p:nvPr>
            <p:ph idx="1"/>
          </p:nvPr>
        </p:nvSpPr>
        <p:spPr>
          <a:xfrm>
            <a:off x="1310144" y="1539377"/>
            <a:ext cx="10091288" cy="4694241"/>
          </a:xfrm>
        </p:spPr>
        <p:txBody>
          <a:bodyPr>
            <a:normAutofit/>
          </a:bodyPr>
          <a:lstStyle>
            <a:lvl1pPr marL="0" indent="0">
              <a:buNone/>
              <a:defRPr sz="3600" b="0">
                <a:solidFill>
                  <a:schemeClr val="tx1"/>
                </a:solidFill>
                <a:latin typeface="+mj-ea"/>
                <a:ea typeface="+mj-ea"/>
              </a:defRPr>
            </a:lvl1pPr>
            <a:lvl2pPr>
              <a:defRPr sz="2000" b="0">
                <a:latin typeface="+mj-ea"/>
                <a:ea typeface="+mj-ea"/>
              </a:defRPr>
            </a:lvl2pPr>
          </a:lstStyle>
          <a:p>
            <a:pPr lvl="0"/>
            <a:r>
              <a:rPr lang="zh-CN" altLang="en-US" dirty="0"/>
              <a:t>编辑母版文本样式</a:t>
            </a:r>
          </a:p>
          <a:p>
            <a:pPr lvl="1"/>
            <a:r>
              <a:rPr lang="zh-CN" altLang="en-US" dirty="0"/>
              <a:t>第二级</a:t>
            </a:r>
          </a:p>
        </p:txBody>
      </p:sp>
      <p:sp>
        <p:nvSpPr>
          <p:cNvPr id="4" name="KSO_FD"/>
          <p:cNvSpPr>
            <a:spLocks noGrp="1"/>
          </p:cNvSpPr>
          <p:nvPr>
            <p:ph type="dt" sz="half" idx="10"/>
          </p:nvPr>
        </p:nvSpPr>
        <p:spPr>
          <a:xfrm>
            <a:off x="1009656" y="6451604"/>
            <a:ext cx="2743200" cy="365125"/>
          </a:xfrm>
        </p:spPr>
        <p:txBody>
          <a:bodyPr/>
          <a:lstStyle/>
          <a:p>
            <a:fld id="{490FA359-FBFD-4E90-80D7-2F91A4519E73}" type="datetimeFigureOut">
              <a:rPr lang="zh-CN" altLang="en-US" smtClean="0"/>
              <a:t>2017/9/26/Tuesday</a:t>
            </a:fld>
            <a:endParaRPr lang="zh-CN" altLang="en-US"/>
          </a:p>
        </p:txBody>
      </p:sp>
      <p:sp>
        <p:nvSpPr>
          <p:cNvPr id="5" name="KSO_FT"/>
          <p:cNvSpPr>
            <a:spLocks noGrp="1"/>
          </p:cNvSpPr>
          <p:nvPr>
            <p:ph type="ftr" sz="quarter" idx="11"/>
          </p:nvPr>
        </p:nvSpPr>
        <p:spPr>
          <a:xfrm>
            <a:off x="4210056" y="6451604"/>
            <a:ext cx="4114800" cy="365125"/>
          </a:xfrm>
        </p:spPr>
        <p:txBody>
          <a:bodyPr/>
          <a:lstStyle/>
          <a:p>
            <a:endParaRPr lang="zh-CN" altLang="en-US"/>
          </a:p>
        </p:txBody>
      </p:sp>
      <p:sp>
        <p:nvSpPr>
          <p:cNvPr id="6" name="KSO_FN"/>
          <p:cNvSpPr>
            <a:spLocks noGrp="1"/>
          </p:cNvSpPr>
          <p:nvPr>
            <p:ph type="sldNum" sz="quarter" idx="12"/>
          </p:nvPr>
        </p:nvSpPr>
        <p:spPr>
          <a:xfrm>
            <a:off x="8782056" y="6451604"/>
            <a:ext cx="2743200" cy="365125"/>
          </a:xfrm>
        </p:spPr>
        <p:txBody>
          <a:bodyPr/>
          <a:lstStyle/>
          <a:p>
            <a:fld id="{581713FB-781F-428E-BB97-D0968A988D59}" type="slidenum">
              <a:rPr lang="zh-CN" altLang="en-US" smtClean="0"/>
              <a:t>‹#›</a:t>
            </a:fld>
            <a:endParaRPr lang="zh-CN" altLang="en-US"/>
          </a:p>
        </p:txBody>
      </p:sp>
    </p:spTree>
    <p:extLst>
      <p:ext uri="{BB962C8B-B14F-4D97-AF65-F5344CB8AC3E}">
        <p14:creationId xmlns:p14="http://schemas.microsoft.com/office/powerpoint/2010/main" val="280699678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1_标题和内容">
    <p:spTree>
      <p:nvGrpSpPr>
        <p:cNvPr id="1" name=""/>
        <p:cNvGrpSpPr/>
        <p:nvPr/>
      </p:nvGrpSpPr>
      <p:grpSpPr>
        <a:xfrm>
          <a:off x="0" y="0"/>
          <a:ext cx="0" cy="0"/>
          <a:chOff x="0" y="0"/>
          <a:chExt cx="0" cy="0"/>
        </a:xfrm>
      </p:grpSpPr>
      <p:sp>
        <p:nvSpPr>
          <p:cNvPr id="2" name="KSO_BT1"/>
          <p:cNvSpPr>
            <a:spLocks noGrp="1"/>
          </p:cNvSpPr>
          <p:nvPr>
            <p:ph type="title"/>
          </p:nvPr>
        </p:nvSpPr>
        <p:spPr>
          <a:xfrm>
            <a:off x="1324431" y="785416"/>
            <a:ext cx="10134151" cy="796011"/>
          </a:xfrm>
        </p:spPr>
        <p:txBody>
          <a:bodyPr>
            <a:normAutofit/>
          </a:bodyPr>
          <a:lstStyle>
            <a:lvl1pPr algn="l">
              <a:defRPr sz="3600" b="0">
                <a:solidFill>
                  <a:srgbClr val="0099CC"/>
                </a:solidFill>
              </a:defRPr>
            </a:lvl1pPr>
          </a:lstStyle>
          <a:p>
            <a:r>
              <a:rPr lang="zh-CN" altLang="en-US" dirty="0"/>
              <a:t>单击此处编辑母版标题样式</a:t>
            </a:r>
            <a:endParaRPr lang="en-US" dirty="0"/>
          </a:p>
        </p:txBody>
      </p:sp>
      <p:sp>
        <p:nvSpPr>
          <p:cNvPr id="3" name="KSO_BC1"/>
          <p:cNvSpPr>
            <a:spLocks noGrp="1"/>
          </p:cNvSpPr>
          <p:nvPr>
            <p:ph idx="1"/>
          </p:nvPr>
        </p:nvSpPr>
        <p:spPr>
          <a:xfrm>
            <a:off x="1324432" y="1700211"/>
            <a:ext cx="10091288" cy="4476255"/>
          </a:xfrm>
        </p:spPr>
        <p:txBody>
          <a:bodyPr>
            <a:normAutofit/>
          </a:bodyPr>
          <a:lstStyle>
            <a:lvl1pPr marL="0" indent="0">
              <a:buNone/>
              <a:defRPr sz="2000" b="0">
                <a:solidFill>
                  <a:schemeClr val="tx1"/>
                </a:solidFill>
                <a:latin typeface="+mj-ea"/>
                <a:ea typeface="+mj-ea"/>
              </a:defRPr>
            </a:lvl1pPr>
            <a:lvl2pPr>
              <a:defRPr sz="2000" b="0">
                <a:latin typeface="+mj-ea"/>
                <a:ea typeface="+mj-ea"/>
              </a:defRPr>
            </a:lvl2pPr>
          </a:lstStyle>
          <a:p>
            <a:pPr lvl="0"/>
            <a:r>
              <a:rPr lang="zh-CN" altLang="en-US" dirty="0"/>
              <a:t>编辑母版文本样式</a:t>
            </a:r>
          </a:p>
          <a:p>
            <a:pPr lvl="1"/>
            <a:r>
              <a:rPr lang="zh-CN" altLang="en-US" dirty="0"/>
              <a:t>第二级</a:t>
            </a:r>
          </a:p>
        </p:txBody>
      </p:sp>
      <p:sp>
        <p:nvSpPr>
          <p:cNvPr id="4" name="KSO_FD"/>
          <p:cNvSpPr>
            <a:spLocks noGrp="1"/>
          </p:cNvSpPr>
          <p:nvPr>
            <p:ph type="dt" sz="half" idx="10"/>
          </p:nvPr>
        </p:nvSpPr>
        <p:spPr>
          <a:xfrm>
            <a:off x="1023944" y="6451604"/>
            <a:ext cx="2743200" cy="365125"/>
          </a:xfrm>
        </p:spPr>
        <p:txBody>
          <a:bodyPr/>
          <a:lstStyle/>
          <a:p>
            <a:fld id="{490FA359-FBFD-4E90-80D7-2F91A4519E73}" type="datetimeFigureOut">
              <a:rPr lang="zh-CN" altLang="en-US" smtClean="0"/>
              <a:t>2017/9/26/Tuesday</a:t>
            </a:fld>
            <a:endParaRPr lang="zh-CN" altLang="en-US"/>
          </a:p>
        </p:txBody>
      </p:sp>
      <p:sp>
        <p:nvSpPr>
          <p:cNvPr id="5" name="KSO_FT"/>
          <p:cNvSpPr>
            <a:spLocks noGrp="1"/>
          </p:cNvSpPr>
          <p:nvPr>
            <p:ph type="ftr" sz="quarter" idx="11"/>
          </p:nvPr>
        </p:nvSpPr>
        <p:spPr>
          <a:xfrm>
            <a:off x="4224344" y="6451604"/>
            <a:ext cx="4114800" cy="365125"/>
          </a:xfrm>
        </p:spPr>
        <p:txBody>
          <a:bodyPr/>
          <a:lstStyle/>
          <a:p>
            <a:endParaRPr lang="zh-CN" altLang="en-US"/>
          </a:p>
        </p:txBody>
      </p:sp>
      <p:sp>
        <p:nvSpPr>
          <p:cNvPr id="6" name="KSO_FN"/>
          <p:cNvSpPr>
            <a:spLocks noGrp="1"/>
          </p:cNvSpPr>
          <p:nvPr>
            <p:ph type="sldNum" sz="quarter" idx="12"/>
          </p:nvPr>
        </p:nvSpPr>
        <p:spPr>
          <a:xfrm>
            <a:off x="8796344" y="6451604"/>
            <a:ext cx="2743200" cy="365125"/>
          </a:xfrm>
        </p:spPr>
        <p:txBody>
          <a:bodyPr/>
          <a:lstStyle/>
          <a:p>
            <a:fld id="{581713FB-781F-428E-BB97-D0968A988D59}" type="slidenum">
              <a:rPr lang="zh-CN" altLang="en-US" smtClean="0"/>
              <a:t>‹#›</a:t>
            </a:fld>
            <a:endParaRPr lang="zh-CN" altLang="en-US"/>
          </a:p>
        </p:txBody>
      </p:sp>
    </p:spTree>
    <p:extLst>
      <p:ext uri="{BB962C8B-B14F-4D97-AF65-F5344CB8AC3E}">
        <p14:creationId xmlns:p14="http://schemas.microsoft.com/office/powerpoint/2010/main" val="17799261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_标题和内容">
    <p:spTree>
      <p:nvGrpSpPr>
        <p:cNvPr id="1" name=""/>
        <p:cNvGrpSpPr/>
        <p:nvPr/>
      </p:nvGrpSpPr>
      <p:grpSpPr>
        <a:xfrm>
          <a:off x="0" y="0"/>
          <a:ext cx="0" cy="0"/>
          <a:chOff x="0" y="0"/>
          <a:chExt cx="0" cy="0"/>
        </a:xfrm>
      </p:grpSpPr>
      <p:sp>
        <p:nvSpPr>
          <p:cNvPr id="3" name="KSO_BC1"/>
          <p:cNvSpPr>
            <a:spLocks noGrp="1"/>
          </p:cNvSpPr>
          <p:nvPr>
            <p:ph idx="1"/>
          </p:nvPr>
        </p:nvSpPr>
        <p:spPr>
          <a:xfrm>
            <a:off x="1324432" y="871537"/>
            <a:ext cx="10034138" cy="5304930"/>
          </a:xfrm>
        </p:spPr>
        <p:txBody>
          <a:bodyPr>
            <a:normAutofit/>
          </a:bodyPr>
          <a:lstStyle>
            <a:lvl1pPr marL="0" indent="0">
              <a:buNone/>
              <a:defRPr sz="2000" b="0">
                <a:solidFill>
                  <a:schemeClr val="tx1"/>
                </a:solidFill>
                <a:latin typeface="+mj-ea"/>
                <a:ea typeface="+mj-ea"/>
              </a:defRPr>
            </a:lvl1pPr>
            <a:lvl2pPr>
              <a:defRPr sz="2000" b="0">
                <a:latin typeface="+mj-ea"/>
                <a:ea typeface="+mj-ea"/>
              </a:defRPr>
            </a:lvl2pPr>
          </a:lstStyle>
          <a:p>
            <a:pPr lvl="0"/>
            <a:r>
              <a:rPr lang="zh-CN" altLang="en-US" dirty="0"/>
              <a:t>编辑母版文本样式</a:t>
            </a:r>
          </a:p>
          <a:p>
            <a:pPr lvl="1"/>
            <a:r>
              <a:rPr lang="zh-CN" altLang="en-US" dirty="0"/>
              <a:t>第二级</a:t>
            </a:r>
          </a:p>
        </p:txBody>
      </p:sp>
      <p:sp>
        <p:nvSpPr>
          <p:cNvPr id="4" name="KSO_FD"/>
          <p:cNvSpPr>
            <a:spLocks noGrp="1"/>
          </p:cNvSpPr>
          <p:nvPr>
            <p:ph type="dt" sz="half" idx="10"/>
          </p:nvPr>
        </p:nvSpPr>
        <p:spPr>
          <a:xfrm>
            <a:off x="1052520" y="6451604"/>
            <a:ext cx="2743200" cy="365125"/>
          </a:xfrm>
        </p:spPr>
        <p:txBody>
          <a:bodyPr/>
          <a:lstStyle/>
          <a:p>
            <a:fld id="{490FA359-FBFD-4E90-80D7-2F91A4519E73}" type="datetimeFigureOut">
              <a:rPr lang="zh-CN" altLang="en-US" smtClean="0"/>
              <a:t>2017/9/26/Tuesday</a:t>
            </a:fld>
            <a:endParaRPr lang="zh-CN" altLang="en-US" dirty="0"/>
          </a:p>
        </p:txBody>
      </p:sp>
      <p:sp>
        <p:nvSpPr>
          <p:cNvPr id="5" name="KSO_FT"/>
          <p:cNvSpPr>
            <a:spLocks noGrp="1"/>
          </p:cNvSpPr>
          <p:nvPr>
            <p:ph type="ftr" sz="quarter" idx="11"/>
          </p:nvPr>
        </p:nvSpPr>
        <p:spPr>
          <a:xfrm>
            <a:off x="4252920" y="6451604"/>
            <a:ext cx="4114800" cy="365125"/>
          </a:xfrm>
        </p:spPr>
        <p:txBody>
          <a:bodyPr/>
          <a:lstStyle/>
          <a:p>
            <a:endParaRPr lang="zh-CN" altLang="en-US"/>
          </a:p>
        </p:txBody>
      </p:sp>
      <p:sp>
        <p:nvSpPr>
          <p:cNvPr id="6" name="KSO_FN"/>
          <p:cNvSpPr>
            <a:spLocks noGrp="1"/>
          </p:cNvSpPr>
          <p:nvPr>
            <p:ph type="sldNum" sz="quarter" idx="12"/>
          </p:nvPr>
        </p:nvSpPr>
        <p:spPr>
          <a:xfrm>
            <a:off x="8824920" y="6451604"/>
            <a:ext cx="2743200" cy="365125"/>
          </a:xfrm>
        </p:spPr>
        <p:txBody>
          <a:bodyPr/>
          <a:lstStyle/>
          <a:p>
            <a:fld id="{581713FB-781F-428E-BB97-D0968A988D59}" type="slidenum">
              <a:rPr lang="zh-CN" altLang="en-US" smtClean="0"/>
              <a:t>‹#›</a:t>
            </a:fld>
            <a:endParaRPr lang="zh-CN" altLang="en-US"/>
          </a:p>
        </p:txBody>
      </p:sp>
    </p:spTree>
    <p:extLst>
      <p:ext uri="{BB962C8B-B14F-4D97-AF65-F5344CB8AC3E}">
        <p14:creationId xmlns:p14="http://schemas.microsoft.com/office/powerpoint/2010/main" val="350553256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KSO_BT1"/>
          <p:cNvSpPr>
            <a:spLocks noGrp="1"/>
          </p:cNvSpPr>
          <p:nvPr>
            <p:ph type="title"/>
          </p:nvPr>
        </p:nvSpPr>
        <p:spPr/>
        <p:txBody>
          <a:bodyPr/>
          <a:lstStyle/>
          <a:p>
            <a:r>
              <a:rPr lang="zh-CN" altLang="en-US"/>
              <a:t>单击此处编辑母版标题样式</a:t>
            </a:r>
            <a:endParaRPr lang="en-US" dirty="0"/>
          </a:p>
        </p:txBody>
      </p:sp>
      <p:sp>
        <p:nvSpPr>
          <p:cNvPr id="3" name="KSO_FD"/>
          <p:cNvSpPr>
            <a:spLocks noGrp="1"/>
          </p:cNvSpPr>
          <p:nvPr>
            <p:ph type="dt" sz="half" idx="10"/>
          </p:nvPr>
        </p:nvSpPr>
        <p:spPr/>
        <p:txBody>
          <a:bodyPr/>
          <a:lstStyle/>
          <a:p>
            <a:fld id="{490FA359-FBFD-4E90-80D7-2F91A4519E73}" type="datetimeFigureOut">
              <a:rPr lang="zh-CN" altLang="en-US" smtClean="0"/>
              <a:t>2017/9/26/Tuesday</a:t>
            </a:fld>
            <a:endParaRPr lang="zh-CN" altLang="en-US"/>
          </a:p>
        </p:txBody>
      </p:sp>
      <p:sp>
        <p:nvSpPr>
          <p:cNvPr id="4" name="KSO_FT"/>
          <p:cNvSpPr>
            <a:spLocks noGrp="1"/>
          </p:cNvSpPr>
          <p:nvPr>
            <p:ph type="ftr" sz="quarter" idx="11"/>
          </p:nvPr>
        </p:nvSpPr>
        <p:spPr/>
        <p:txBody>
          <a:bodyPr/>
          <a:lstStyle/>
          <a:p>
            <a:endParaRPr lang="zh-CN" altLang="en-US"/>
          </a:p>
        </p:txBody>
      </p:sp>
      <p:sp>
        <p:nvSpPr>
          <p:cNvPr id="5" name="KSO_FN"/>
          <p:cNvSpPr>
            <a:spLocks noGrp="1"/>
          </p:cNvSpPr>
          <p:nvPr>
            <p:ph type="sldNum" sz="quarter" idx="12"/>
          </p:nvPr>
        </p:nvSpPr>
        <p:spPr/>
        <p:txBody>
          <a:bodyPr/>
          <a:lstStyle/>
          <a:p>
            <a:fld id="{581713FB-781F-428E-BB97-D0968A988D59}" type="slidenum">
              <a:rPr lang="zh-CN" altLang="en-US" smtClean="0"/>
              <a:t>‹#›</a:t>
            </a:fld>
            <a:endParaRPr lang="zh-CN" altLang="en-US"/>
          </a:p>
        </p:txBody>
      </p:sp>
    </p:spTree>
    <p:extLst>
      <p:ext uri="{BB962C8B-B14F-4D97-AF65-F5344CB8AC3E}">
        <p14:creationId xmlns:p14="http://schemas.microsoft.com/office/powerpoint/2010/main" val="228315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3" name="日期占位符 2">
            <a:extLst>
              <a:ext uri="{FF2B5EF4-FFF2-40B4-BE49-F238E27FC236}">
                <a16:creationId xmlns:a16="http://schemas.microsoft.com/office/drawing/2014/main" xmlns="" id="{94B353FA-4B38-4C0E-AC24-8589F159B694}"/>
              </a:ext>
            </a:extLst>
          </p:cNvPr>
          <p:cNvSpPr>
            <a:spLocks noGrp="1"/>
          </p:cNvSpPr>
          <p:nvPr>
            <p:ph type="dt" sz="half" idx="10"/>
          </p:nvPr>
        </p:nvSpPr>
        <p:spPr/>
        <p:txBody>
          <a:bodyPr/>
          <a:lstStyle/>
          <a:p>
            <a:fld id="{490FA359-FBFD-4E90-80D7-2F91A4519E73}" type="datetimeFigureOut">
              <a:rPr lang="zh-CN" altLang="en-US" smtClean="0"/>
              <a:t>2017/9/26/Tuesday</a:t>
            </a:fld>
            <a:endParaRPr lang="zh-CN" altLang="en-US"/>
          </a:p>
        </p:txBody>
      </p:sp>
      <p:sp>
        <p:nvSpPr>
          <p:cNvPr id="4" name="页脚占位符 3">
            <a:extLst>
              <a:ext uri="{FF2B5EF4-FFF2-40B4-BE49-F238E27FC236}">
                <a16:creationId xmlns:a16="http://schemas.microsoft.com/office/drawing/2014/main" xmlns="" id="{63C069C5-F303-412F-A5AF-BE47AD8B1F64}"/>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xmlns="" id="{8298B223-80C7-499A-9CA3-D16E8DFB8EC3}"/>
              </a:ext>
            </a:extLst>
          </p:cNvPr>
          <p:cNvSpPr>
            <a:spLocks noGrp="1"/>
          </p:cNvSpPr>
          <p:nvPr>
            <p:ph type="sldNum" sz="quarter" idx="12"/>
          </p:nvPr>
        </p:nvSpPr>
        <p:spPr/>
        <p:txBody>
          <a:bodyPr/>
          <a:lstStyle/>
          <a:p>
            <a:fld id="{581713FB-781F-428E-BB97-D0968A988D59}" type="slidenum">
              <a:rPr lang="zh-CN" altLang="en-US" smtClean="0"/>
              <a:t>‹#›</a:t>
            </a:fld>
            <a:endParaRPr lang="zh-CN" altLang="en-US"/>
          </a:p>
        </p:txBody>
      </p:sp>
    </p:spTree>
    <p:extLst>
      <p:ext uri="{BB962C8B-B14F-4D97-AF65-F5344CB8AC3E}">
        <p14:creationId xmlns:p14="http://schemas.microsoft.com/office/powerpoint/2010/main" val="118624098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blank" preserve="1">
  <p:cSld name="1_空白">
    <p:spTree>
      <p:nvGrpSpPr>
        <p:cNvPr id="1" name=""/>
        <p:cNvGrpSpPr/>
        <p:nvPr/>
      </p:nvGrpSpPr>
      <p:grpSpPr>
        <a:xfrm>
          <a:off x="0" y="0"/>
          <a:ext cx="0" cy="0"/>
          <a:chOff x="0" y="0"/>
          <a:chExt cx="0" cy="0"/>
        </a:xfrm>
      </p:grpSpPr>
      <p:sp>
        <p:nvSpPr>
          <p:cNvPr id="2" name="KSO_FD"/>
          <p:cNvSpPr>
            <a:spLocks noGrp="1"/>
          </p:cNvSpPr>
          <p:nvPr>
            <p:ph type="dt" sz="half" idx="10"/>
          </p:nvPr>
        </p:nvSpPr>
        <p:spPr/>
        <p:txBody>
          <a:bodyPr/>
          <a:lstStyle/>
          <a:p>
            <a:fld id="{490FA359-FBFD-4E90-80D7-2F91A4519E73}" type="datetimeFigureOut">
              <a:rPr lang="zh-CN" altLang="en-US" smtClean="0"/>
              <a:t>2017/9/26/Tuesday</a:t>
            </a:fld>
            <a:endParaRPr lang="zh-CN" altLang="en-US"/>
          </a:p>
        </p:txBody>
      </p:sp>
      <p:sp>
        <p:nvSpPr>
          <p:cNvPr id="3" name="KSO_FT"/>
          <p:cNvSpPr>
            <a:spLocks noGrp="1"/>
          </p:cNvSpPr>
          <p:nvPr>
            <p:ph type="ftr" sz="quarter" idx="11"/>
          </p:nvPr>
        </p:nvSpPr>
        <p:spPr/>
        <p:txBody>
          <a:bodyPr/>
          <a:lstStyle/>
          <a:p>
            <a:endParaRPr lang="zh-CN" altLang="en-US"/>
          </a:p>
        </p:txBody>
      </p:sp>
      <p:sp>
        <p:nvSpPr>
          <p:cNvPr id="4" name="KSO_FN"/>
          <p:cNvSpPr>
            <a:spLocks noGrp="1"/>
          </p:cNvSpPr>
          <p:nvPr>
            <p:ph type="sldNum" sz="quarter" idx="12"/>
          </p:nvPr>
        </p:nvSpPr>
        <p:spPr/>
        <p:txBody>
          <a:bodyPr/>
          <a:lstStyle/>
          <a:p>
            <a:fld id="{581713FB-781F-428E-BB97-D0968A988D59}" type="slidenum">
              <a:rPr lang="zh-CN" altLang="en-US" smtClean="0"/>
              <a:t>‹#›</a:t>
            </a:fld>
            <a:endParaRPr lang="zh-CN" altLang="en-US"/>
          </a:p>
        </p:txBody>
      </p:sp>
    </p:spTree>
    <p:extLst>
      <p:ext uri="{BB962C8B-B14F-4D97-AF65-F5344CB8AC3E}">
        <p14:creationId xmlns:p14="http://schemas.microsoft.com/office/powerpoint/2010/main" val="258025275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jp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2" name="图片 11"/>
          <p:cNvPicPr>
            <a:picLocks noChangeAspect="1"/>
          </p:cNvPicPr>
          <p:nvPr/>
        </p:nvPicPr>
        <p:blipFill rotWithShape="1">
          <a:blip r:embed="rId10">
            <a:extLst>
              <a:ext uri="{28A0092B-C50C-407E-A947-70E740481C1C}">
                <a14:useLocalDpi xmlns:a14="http://schemas.microsoft.com/office/drawing/2010/main" val="0"/>
              </a:ext>
            </a:extLst>
          </a:blip>
          <a:srcRect l="1474" t="26028" r="6166" b="4484"/>
          <a:stretch/>
        </p:blipFill>
        <p:spPr>
          <a:xfrm>
            <a:off x="-2" y="2337829"/>
            <a:ext cx="7899402" cy="4520171"/>
          </a:xfrm>
          <a:prstGeom prst="rect">
            <a:avLst/>
          </a:prstGeom>
        </p:spPr>
      </p:pic>
      <p:sp>
        <p:nvSpPr>
          <p:cNvPr id="4" name="KSO_FD"/>
          <p:cNvSpPr>
            <a:spLocks noGrp="1"/>
          </p:cNvSpPr>
          <p:nvPr>
            <p:ph type="dt" sz="half" idx="2"/>
          </p:nvPr>
        </p:nvSpPr>
        <p:spPr>
          <a:xfrm>
            <a:off x="838200" y="6451604"/>
            <a:ext cx="2743200" cy="365125"/>
          </a:xfrm>
          <a:prstGeom prst="rect">
            <a:avLst/>
          </a:prstGeom>
        </p:spPr>
        <p:txBody>
          <a:bodyPr vert="horz" lIns="91440" tIns="45720" rIns="91440" bIns="45720" rtlCol="0" anchor="ctr"/>
          <a:lstStyle>
            <a:lvl1pPr algn="l">
              <a:defRPr sz="1200">
                <a:solidFill>
                  <a:schemeClr val="tx1"/>
                </a:solidFill>
              </a:defRPr>
            </a:lvl1pPr>
          </a:lstStyle>
          <a:p>
            <a:fld id="{490FA359-FBFD-4E90-80D7-2F91A4519E73}" type="datetimeFigureOut">
              <a:rPr lang="zh-CN" altLang="en-US" smtClean="0"/>
              <a:t>2017/9/26/Tuesday</a:t>
            </a:fld>
            <a:endParaRPr lang="zh-CN" altLang="en-US"/>
          </a:p>
        </p:txBody>
      </p:sp>
      <p:sp>
        <p:nvSpPr>
          <p:cNvPr id="5" name="KSO_FT"/>
          <p:cNvSpPr>
            <a:spLocks noGrp="1"/>
          </p:cNvSpPr>
          <p:nvPr>
            <p:ph type="ftr" sz="quarter" idx="3"/>
          </p:nvPr>
        </p:nvSpPr>
        <p:spPr>
          <a:xfrm>
            <a:off x="4038600" y="6451604"/>
            <a:ext cx="4114800" cy="365125"/>
          </a:xfrm>
          <a:prstGeom prst="rect">
            <a:avLst/>
          </a:prstGeom>
        </p:spPr>
        <p:txBody>
          <a:bodyPr vert="horz" lIns="91440" tIns="45720" rIns="91440" bIns="45720" rtlCol="0" anchor="ctr"/>
          <a:lstStyle>
            <a:lvl1pPr algn="ctr">
              <a:defRPr sz="1200">
                <a:solidFill>
                  <a:schemeClr val="tx1"/>
                </a:solidFill>
              </a:defRPr>
            </a:lvl1pPr>
          </a:lstStyle>
          <a:p>
            <a:endParaRPr lang="zh-CN" altLang="en-US"/>
          </a:p>
        </p:txBody>
      </p:sp>
      <p:sp>
        <p:nvSpPr>
          <p:cNvPr id="6" name="KSO_FN"/>
          <p:cNvSpPr>
            <a:spLocks noGrp="1"/>
          </p:cNvSpPr>
          <p:nvPr>
            <p:ph type="sldNum" sz="quarter" idx="4"/>
          </p:nvPr>
        </p:nvSpPr>
        <p:spPr>
          <a:xfrm>
            <a:off x="8610600" y="6451604"/>
            <a:ext cx="2743200" cy="365125"/>
          </a:xfrm>
          <a:prstGeom prst="rect">
            <a:avLst/>
          </a:prstGeom>
        </p:spPr>
        <p:txBody>
          <a:bodyPr vert="horz" lIns="91440" tIns="45720" rIns="91440" bIns="45720" rtlCol="0" anchor="ctr"/>
          <a:lstStyle>
            <a:lvl1pPr algn="r">
              <a:defRPr sz="1200">
                <a:solidFill>
                  <a:schemeClr val="tx1"/>
                </a:solidFill>
              </a:defRPr>
            </a:lvl1pPr>
          </a:lstStyle>
          <a:p>
            <a:fld id="{581713FB-781F-428E-BB97-D0968A988D59}" type="slidenum">
              <a:rPr lang="zh-CN" altLang="en-US" smtClean="0"/>
              <a:t>‹#›</a:t>
            </a:fld>
            <a:endParaRPr lang="zh-CN" altLang="en-US"/>
          </a:p>
        </p:txBody>
      </p:sp>
      <p:sp>
        <p:nvSpPr>
          <p:cNvPr id="3" name="KSO_BC1"/>
          <p:cNvSpPr>
            <a:spLocks noGrp="1"/>
          </p:cNvSpPr>
          <p:nvPr>
            <p:ph type="body" idx="1"/>
          </p:nvPr>
        </p:nvSpPr>
        <p:spPr>
          <a:xfrm>
            <a:off x="1138687" y="1600200"/>
            <a:ext cx="10215113" cy="4633418"/>
          </a:xfrm>
          <a:prstGeom prst="rect">
            <a:avLst/>
          </a:prstGeom>
        </p:spPr>
        <p:txBody>
          <a:bodyPr vert="horz" lIns="91440" tIns="45720" rIns="91440" bIns="45720" rtlCol="0">
            <a:normAutofit/>
          </a:bodyPr>
          <a:lstStyle/>
          <a:p>
            <a:pPr lvl="0"/>
            <a:r>
              <a:rPr lang="zh-CN" altLang="en-US" dirty="0"/>
              <a:t>单击此处编辑母版文本样式</a:t>
            </a:r>
          </a:p>
          <a:p>
            <a:pPr lvl="1"/>
            <a:r>
              <a:rPr lang="zh-CN" altLang="en-US" dirty="0"/>
              <a:t>第二级</a:t>
            </a:r>
          </a:p>
        </p:txBody>
      </p:sp>
      <p:sp>
        <p:nvSpPr>
          <p:cNvPr id="2" name="KSO_BT1"/>
          <p:cNvSpPr>
            <a:spLocks noGrp="1"/>
          </p:cNvSpPr>
          <p:nvPr>
            <p:ph type="title"/>
          </p:nvPr>
        </p:nvSpPr>
        <p:spPr>
          <a:xfrm>
            <a:off x="1138687" y="713988"/>
            <a:ext cx="10215113" cy="796011"/>
          </a:xfrm>
          <a:prstGeom prst="rect">
            <a:avLst/>
          </a:prstGeom>
        </p:spPr>
        <p:txBody>
          <a:bodyPr vert="horz" lIns="91440" tIns="45720" rIns="91440" bIns="45720" rtlCol="0" anchor="ctr">
            <a:normAutofit/>
          </a:bodyPr>
          <a:lstStyle/>
          <a:p>
            <a:r>
              <a:rPr lang="zh-CN" altLang="en-US" dirty="0"/>
              <a:t>单击此处编辑母版标题样式</a:t>
            </a:r>
            <a:endParaRPr lang="en-US" dirty="0"/>
          </a:p>
        </p:txBody>
      </p:sp>
    </p:spTree>
    <p:extLst>
      <p:ext uri="{BB962C8B-B14F-4D97-AF65-F5344CB8AC3E}">
        <p14:creationId xmlns:p14="http://schemas.microsoft.com/office/powerpoint/2010/main" val="1920157384"/>
      </p:ext>
    </p:extLst>
  </p:cSld>
  <p:clrMap bg1="lt1" tx1="dk1" bg2="lt2" tx2="dk2" accent1="accent1" accent2="accent2" accent3="accent3" accent4="accent4" accent5="accent5" accent6="accent6" hlink="hlink" folHlink="folHlink"/>
  <p:sldLayoutIdLst>
    <p:sldLayoutId id="2147483686" r:id="rId1"/>
    <p:sldLayoutId id="2147483692" r:id="rId2"/>
    <p:sldLayoutId id="2147483687" r:id="rId3"/>
    <p:sldLayoutId id="2147483694" r:id="rId4"/>
    <p:sldLayoutId id="2147483695" r:id="rId5"/>
    <p:sldLayoutId id="2147483691" r:id="rId6"/>
    <p:sldLayoutId id="2147483693" r:id="rId7"/>
    <p:sldLayoutId id="2147483697" r:id="rId8"/>
  </p:sldLayoutIdLst>
  <p:txStyles>
    <p:titleStyle>
      <a:lvl1pPr algn="l" defTabSz="685800" rtl="0" eaLnBrk="1" latinLnBrk="0" hangingPunct="1">
        <a:lnSpc>
          <a:spcPct val="90000"/>
        </a:lnSpc>
        <a:spcBef>
          <a:spcPct val="0"/>
        </a:spcBef>
        <a:buNone/>
        <a:defRPr sz="3200" b="0" i="0" kern="1200" baseline="0">
          <a:solidFill>
            <a:schemeClr val="accent1"/>
          </a:solidFill>
          <a:effectLst/>
          <a:latin typeface="+mj-ea"/>
          <a:ea typeface="+mj-ea"/>
          <a:cs typeface="+mj-cs"/>
        </a:defRPr>
      </a:lvl1pPr>
    </p:titleStyle>
    <p:bodyStyle>
      <a:lvl1pPr marL="361950" indent="-361950" algn="just" defTabSz="685800" rtl="0" eaLnBrk="1" latinLnBrk="0" hangingPunct="1">
        <a:lnSpc>
          <a:spcPct val="110000"/>
        </a:lnSpc>
        <a:spcBef>
          <a:spcPts val="1200"/>
        </a:spcBef>
        <a:spcAft>
          <a:spcPts val="0"/>
        </a:spcAft>
        <a:buClr>
          <a:schemeClr val="accent2"/>
        </a:buClr>
        <a:buSzPct val="50000"/>
        <a:buFont typeface="Wingdings 2" panose="05020102010507070707" pitchFamily="18" charset="2"/>
        <a:buChar char=""/>
        <a:defRPr lang="zh-CN" altLang="en-US" sz="2400" b="1" kern="1200" baseline="0" dirty="0" smtClean="0">
          <a:solidFill>
            <a:schemeClr val="accent1"/>
          </a:solidFill>
          <a:latin typeface="+mn-ea"/>
          <a:ea typeface="+mn-ea"/>
          <a:cs typeface="+mn-cs"/>
        </a:defRPr>
      </a:lvl1pPr>
      <a:lvl2pPr marL="361950" indent="-361950" algn="just" defTabSz="685800" rtl="0" eaLnBrk="1" latinLnBrk="0" hangingPunct="1">
        <a:lnSpc>
          <a:spcPct val="120000"/>
        </a:lnSpc>
        <a:spcBef>
          <a:spcPts val="0"/>
        </a:spcBef>
        <a:spcAft>
          <a:spcPts val="1200"/>
        </a:spcAft>
        <a:buClr>
          <a:schemeClr val="accent2">
            <a:lumMod val="60000"/>
            <a:lumOff val="40000"/>
          </a:schemeClr>
        </a:buClr>
        <a:buFont typeface="幼圆" panose="02010509060101010101" pitchFamily="49" charset="-122"/>
        <a:buChar char=" "/>
        <a:defRPr sz="1800" b="0" kern="1200" baseline="0">
          <a:solidFill>
            <a:schemeClr val="tx1"/>
          </a:solidFill>
          <a:latin typeface="+mn-ea"/>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mod="1">
    <p:ext uri="{27BBF7A9-308A-43DC-89C8-2F10F3537804}">
      <p15:sldGuideLst xmlns:p15="http://schemas.microsoft.com/office/powerpoint/2012/main" xmlns=""/>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slide" Target="slide38.xml"/><Relationship Id="rId2" Type="http://schemas.openxmlformats.org/officeDocument/2006/relationships/slide" Target="slide3.xml"/><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B541BDD9-B732-43D0-B3A7-5FC231413F6A}"/>
              </a:ext>
            </a:extLst>
          </p:cNvPr>
          <p:cNvSpPr>
            <a:spLocks noGrp="1"/>
          </p:cNvSpPr>
          <p:nvPr>
            <p:ph type="title"/>
          </p:nvPr>
        </p:nvSpPr>
        <p:spPr/>
        <p:txBody>
          <a:bodyPr/>
          <a:lstStyle/>
          <a:p>
            <a:r>
              <a:rPr lang="zh-CN" altLang="en-US" dirty="0"/>
              <a:t>管 理 学 基 础</a:t>
            </a:r>
          </a:p>
        </p:txBody>
      </p:sp>
    </p:spTree>
    <p:extLst>
      <p:ext uri="{BB962C8B-B14F-4D97-AF65-F5344CB8AC3E}">
        <p14:creationId xmlns:p14="http://schemas.microsoft.com/office/powerpoint/2010/main" val="136912665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xmlns="" id="{B098D79F-7A0B-42CB-B3E7-10187452E002}"/>
              </a:ext>
            </a:extLst>
          </p:cNvPr>
          <p:cNvSpPr>
            <a:spLocks noGrp="1"/>
          </p:cNvSpPr>
          <p:nvPr>
            <p:ph idx="1"/>
          </p:nvPr>
        </p:nvSpPr>
        <p:spPr>
          <a:xfrm>
            <a:off x="1324432" y="871536"/>
            <a:ext cx="10034138" cy="5655873"/>
          </a:xfrm>
        </p:spPr>
        <p:txBody>
          <a:bodyPr>
            <a:normAutofit lnSpcReduction="10000"/>
          </a:bodyPr>
          <a:lstStyle/>
          <a:p>
            <a:r>
              <a:rPr lang="en-US" altLang="zh-CN" sz="2800" dirty="0"/>
              <a:t>(</a:t>
            </a:r>
            <a:r>
              <a:rPr lang="zh-CN" altLang="en-US" sz="2800" dirty="0"/>
              <a:t>三</a:t>
            </a:r>
            <a:r>
              <a:rPr lang="en-US" altLang="zh-CN" sz="2800" dirty="0"/>
              <a:t>)</a:t>
            </a:r>
            <a:r>
              <a:rPr lang="zh-CN" altLang="en-US" sz="2800" dirty="0"/>
              <a:t>组织设计的原则 </a:t>
            </a:r>
            <a:endParaRPr lang="en-US" altLang="zh-CN" sz="2800" dirty="0"/>
          </a:p>
          <a:p>
            <a:r>
              <a:rPr lang="zh-CN" altLang="en-US" b="1" dirty="0"/>
              <a:t>１ 统一指挥原则 </a:t>
            </a:r>
            <a:endParaRPr lang="en-US" altLang="zh-CN" b="1" dirty="0"/>
          </a:p>
          <a:p>
            <a:r>
              <a:rPr lang="zh-CN" altLang="en-US" dirty="0"/>
              <a:t>        统一指挥原则就是要求每位下属应该有一个并且仅有一个上级</a:t>
            </a:r>
            <a:r>
              <a:rPr lang="en-US" altLang="zh-CN" dirty="0"/>
              <a:t>,</a:t>
            </a:r>
            <a:r>
              <a:rPr lang="zh-CN" altLang="en-US" dirty="0"/>
              <a:t>要求在上下级之间形 成一条清晰的指挥链</a:t>
            </a:r>
            <a:r>
              <a:rPr lang="en-US" altLang="zh-CN" dirty="0"/>
              <a:t>.</a:t>
            </a:r>
          </a:p>
          <a:p>
            <a:r>
              <a:rPr lang="zh-CN" altLang="en-US" b="1" dirty="0"/>
              <a:t>２ 控制幅度原则</a:t>
            </a:r>
            <a:endParaRPr lang="en-US" altLang="zh-CN" b="1" dirty="0"/>
          </a:p>
          <a:p>
            <a:r>
              <a:rPr lang="zh-CN" altLang="en-US" dirty="0"/>
              <a:t>       控制幅度原则是指一个上级直接领导与指挥下属的人数应该有一定的控制限度</a:t>
            </a:r>
            <a:r>
              <a:rPr lang="en-US" altLang="zh-CN" dirty="0"/>
              <a:t>,</a:t>
            </a:r>
            <a:r>
              <a:rPr lang="zh-CN" altLang="en-US" dirty="0"/>
              <a:t>并且 应该是有效的</a:t>
            </a:r>
            <a:r>
              <a:rPr lang="en-US" altLang="zh-CN" dirty="0"/>
              <a:t>.</a:t>
            </a:r>
          </a:p>
          <a:p>
            <a:r>
              <a:rPr lang="zh-CN" altLang="en-US" b="1" dirty="0"/>
              <a:t>３ 权责对等原则</a:t>
            </a:r>
          </a:p>
          <a:p>
            <a:r>
              <a:rPr lang="zh-CN" altLang="en-US" dirty="0"/>
              <a:t>       组织中的每个部门和部门中的每个人员都有责任按照工作目标的要求保质保量地完成 工作任务</a:t>
            </a:r>
            <a:r>
              <a:rPr lang="en-US" altLang="zh-CN" dirty="0"/>
              <a:t>,</a:t>
            </a:r>
            <a:r>
              <a:rPr lang="zh-CN" altLang="en-US" dirty="0"/>
              <a:t>同时</a:t>
            </a:r>
            <a:r>
              <a:rPr lang="en-US" altLang="zh-CN" dirty="0"/>
              <a:t>,</a:t>
            </a:r>
            <a:r>
              <a:rPr lang="zh-CN" altLang="en-US" dirty="0"/>
              <a:t>组织必须委之以自主完成任务所必需的权力</a:t>
            </a:r>
            <a:r>
              <a:rPr lang="en-US" altLang="zh-CN" dirty="0"/>
              <a:t>.</a:t>
            </a:r>
          </a:p>
          <a:p>
            <a:r>
              <a:rPr lang="zh-CN" altLang="en-US" b="1" dirty="0"/>
              <a:t>４ 柔性经济原则 </a:t>
            </a:r>
            <a:endParaRPr lang="en-US" altLang="zh-CN" b="1" dirty="0"/>
          </a:p>
          <a:p>
            <a:r>
              <a:rPr lang="zh-CN" altLang="en-US" dirty="0"/>
              <a:t>      所谓组织的柔性</a:t>
            </a:r>
            <a:r>
              <a:rPr lang="en-US" altLang="zh-CN" dirty="0"/>
              <a:t>,</a:t>
            </a:r>
            <a:r>
              <a:rPr lang="zh-CN" altLang="en-US" dirty="0"/>
              <a:t>是指组织的各个部门、各个人员都可以根据组织内外环境的变化而 进行灵活调整和变动</a:t>
            </a:r>
            <a:r>
              <a:rPr lang="en-US" altLang="zh-CN" dirty="0"/>
              <a:t>.</a:t>
            </a:r>
          </a:p>
        </p:txBody>
      </p:sp>
    </p:spTree>
    <p:extLst>
      <p:ext uri="{BB962C8B-B14F-4D97-AF65-F5344CB8AC3E}">
        <p14:creationId xmlns:p14="http://schemas.microsoft.com/office/powerpoint/2010/main" val="124332407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417D3A7A-412A-49B4-A460-AC9BC1ADB83D}"/>
              </a:ext>
            </a:extLst>
          </p:cNvPr>
          <p:cNvSpPr>
            <a:spLocks noGrp="1"/>
          </p:cNvSpPr>
          <p:nvPr>
            <p:ph type="title"/>
          </p:nvPr>
        </p:nvSpPr>
        <p:spPr/>
        <p:txBody>
          <a:bodyPr/>
          <a:lstStyle/>
          <a:p>
            <a:r>
              <a:rPr lang="zh-CN" altLang="en-US" dirty="0"/>
              <a:t>三、 组织设计的影响因素　</a:t>
            </a:r>
          </a:p>
        </p:txBody>
      </p:sp>
      <p:sp>
        <p:nvSpPr>
          <p:cNvPr id="3" name="内容占位符 2">
            <a:extLst>
              <a:ext uri="{FF2B5EF4-FFF2-40B4-BE49-F238E27FC236}">
                <a16:creationId xmlns:a16="http://schemas.microsoft.com/office/drawing/2014/main" xmlns="" id="{C8384DD3-DACC-4471-B184-6F4209695DA7}"/>
              </a:ext>
            </a:extLst>
          </p:cNvPr>
          <p:cNvSpPr>
            <a:spLocks noGrp="1"/>
          </p:cNvSpPr>
          <p:nvPr>
            <p:ph idx="1"/>
          </p:nvPr>
        </p:nvSpPr>
        <p:spPr>
          <a:xfrm>
            <a:off x="1324431" y="1639163"/>
            <a:ext cx="10091288" cy="4476255"/>
          </a:xfrm>
        </p:spPr>
        <p:txBody>
          <a:bodyPr>
            <a:normAutofit/>
          </a:bodyPr>
          <a:lstStyle/>
          <a:p>
            <a:r>
              <a:rPr lang="zh-CN" altLang="en-US" sz="2400" dirty="0"/>
              <a:t>综合而言</a:t>
            </a:r>
            <a:r>
              <a:rPr lang="en-US" altLang="zh-CN" sz="2400" dirty="0"/>
              <a:t>,</a:t>
            </a:r>
            <a:r>
              <a:rPr lang="zh-CN" altLang="en-US" sz="2400" dirty="0"/>
              <a:t>影响组织设计的主要因素有环境、战略、技术和组织规模等</a:t>
            </a:r>
            <a:endParaRPr lang="en-US" altLang="zh-CN" sz="2400" dirty="0"/>
          </a:p>
          <a:p>
            <a:endParaRPr lang="zh-CN" altLang="en-US" sz="2400" dirty="0"/>
          </a:p>
        </p:txBody>
      </p:sp>
      <p:pic>
        <p:nvPicPr>
          <p:cNvPr id="5" name="图片 4">
            <a:extLst>
              <a:ext uri="{FF2B5EF4-FFF2-40B4-BE49-F238E27FC236}">
                <a16:creationId xmlns:a16="http://schemas.microsoft.com/office/drawing/2014/main" xmlns="" id="{D053323A-86A6-4A6E-9DBB-7D1D149502C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78828" y="2171701"/>
            <a:ext cx="8974412" cy="3867024"/>
          </a:xfrm>
          <a:prstGeom prst="rect">
            <a:avLst/>
          </a:prstGeom>
        </p:spPr>
      </p:pic>
      <p:sp>
        <p:nvSpPr>
          <p:cNvPr id="6" name="矩形 5">
            <a:extLst>
              <a:ext uri="{FF2B5EF4-FFF2-40B4-BE49-F238E27FC236}">
                <a16:creationId xmlns:a16="http://schemas.microsoft.com/office/drawing/2014/main" xmlns="" id="{3EA2416C-4850-49C3-ACA7-D2CB449011AB}"/>
              </a:ext>
            </a:extLst>
          </p:cNvPr>
          <p:cNvSpPr/>
          <p:nvPr/>
        </p:nvSpPr>
        <p:spPr>
          <a:xfrm>
            <a:off x="3723725" y="6186291"/>
            <a:ext cx="3594254" cy="400110"/>
          </a:xfrm>
          <a:prstGeom prst="rect">
            <a:avLst/>
          </a:prstGeom>
        </p:spPr>
        <p:txBody>
          <a:bodyPr wrap="none">
            <a:spAutoFit/>
          </a:bodyPr>
          <a:lstStyle/>
          <a:p>
            <a:r>
              <a:rPr lang="zh-CN" altLang="en-US" sz="2000" dirty="0">
                <a:solidFill>
                  <a:srgbClr val="0099CC"/>
                </a:solidFill>
                <a:latin typeface="+mj-ea"/>
                <a:ea typeface="+mj-ea"/>
              </a:rPr>
              <a:t>图４ １　组织设计的影响要素</a:t>
            </a:r>
          </a:p>
        </p:txBody>
      </p:sp>
    </p:spTree>
    <p:extLst>
      <p:ext uri="{BB962C8B-B14F-4D97-AF65-F5344CB8AC3E}">
        <p14:creationId xmlns:p14="http://schemas.microsoft.com/office/powerpoint/2010/main" val="167138048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xmlns="" id="{209C1BB5-8C36-4F15-8EF8-D99316E4E9D1}"/>
              </a:ext>
            </a:extLst>
          </p:cNvPr>
          <p:cNvSpPr>
            <a:spLocks noGrp="1"/>
          </p:cNvSpPr>
          <p:nvPr>
            <p:ph idx="1"/>
          </p:nvPr>
        </p:nvSpPr>
        <p:spPr>
          <a:xfrm>
            <a:off x="1324432" y="871537"/>
            <a:ext cx="10034138" cy="5655872"/>
          </a:xfrm>
        </p:spPr>
        <p:txBody>
          <a:bodyPr>
            <a:normAutofit/>
          </a:bodyPr>
          <a:lstStyle/>
          <a:p>
            <a:r>
              <a:rPr lang="en-US" altLang="zh-CN" sz="2800" dirty="0"/>
              <a:t>(</a:t>
            </a:r>
            <a:r>
              <a:rPr lang="zh-CN" altLang="en-US" sz="2800" dirty="0"/>
              <a:t>一</a:t>
            </a:r>
            <a:r>
              <a:rPr lang="en-US" altLang="zh-CN" sz="2800" dirty="0"/>
              <a:t>)</a:t>
            </a:r>
            <a:r>
              <a:rPr lang="zh-CN" altLang="en-US" sz="2800" dirty="0"/>
              <a:t>环境的影响</a:t>
            </a:r>
            <a:endParaRPr lang="en-US" altLang="zh-CN" sz="2800" dirty="0"/>
          </a:p>
          <a:p>
            <a:r>
              <a:rPr lang="zh-CN" altLang="en-US" dirty="0"/>
              <a:t>       环境包括宏观环境和微观环境两部分</a:t>
            </a:r>
            <a:r>
              <a:rPr lang="en-US" altLang="zh-CN" dirty="0"/>
              <a:t>.</a:t>
            </a:r>
            <a:r>
              <a:rPr lang="zh-CN" altLang="en-US" dirty="0"/>
              <a:t>宏观环境包括对组织管理目标产生间接影响的 诸如经济、政治、社会文化以及技术等环境条件</a:t>
            </a:r>
            <a:r>
              <a:rPr lang="en-US" altLang="zh-CN" dirty="0"/>
              <a:t>,</a:t>
            </a:r>
            <a:r>
              <a:rPr lang="zh-CN" altLang="en-US" dirty="0"/>
              <a:t>这些条件最终会影响到组织现行的管理 实践</a:t>
            </a:r>
            <a:r>
              <a:rPr lang="en-US" altLang="zh-CN" dirty="0"/>
              <a:t>.</a:t>
            </a:r>
            <a:r>
              <a:rPr lang="zh-CN" altLang="en-US" dirty="0"/>
              <a:t>微观环境包括对组织管理目标产生直接影响的诸如政府、顾客、竞争对手、供应商 等具体环境条件</a:t>
            </a:r>
            <a:r>
              <a:rPr lang="en-US" altLang="zh-CN" dirty="0"/>
              <a:t>,</a:t>
            </a:r>
            <a:r>
              <a:rPr lang="zh-CN" altLang="en-US" dirty="0"/>
              <a:t>这些条件对每个组织的影响都是不同的</a:t>
            </a:r>
            <a:r>
              <a:rPr lang="en-US" altLang="zh-CN" dirty="0"/>
              <a:t>,</a:t>
            </a:r>
            <a:r>
              <a:rPr lang="zh-CN" altLang="en-US" dirty="0"/>
              <a:t>并且会随环境条件的变化而变 化</a:t>
            </a:r>
            <a:r>
              <a:rPr lang="en-US" altLang="zh-CN" dirty="0"/>
              <a:t>,</a:t>
            </a:r>
            <a:r>
              <a:rPr lang="zh-CN" altLang="en-US" dirty="0"/>
              <a:t>两者具有互动性</a:t>
            </a:r>
            <a:r>
              <a:rPr lang="en-US" altLang="zh-CN" dirty="0"/>
              <a:t>. </a:t>
            </a:r>
          </a:p>
          <a:p>
            <a:r>
              <a:rPr lang="zh-CN" altLang="en-US" dirty="0"/>
              <a:t>组织设计工作者可以通过以下五种原则性方法提高组织对环境的应变性</a:t>
            </a:r>
            <a:r>
              <a:rPr lang="en-US" altLang="zh-CN" dirty="0"/>
              <a:t>.</a:t>
            </a:r>
          </a:p>
          <a:p>
            <a:r>
              <a:rPr lang="en-US" altLang="zh-CN" dirty="0"/>
              <a:t>       ( </a:t>
            </a:r>
            <a:r>
              <a:rPr lang="zh-CN" altLang="en-US" dirty="0"/>
              <a:t>１</a:t>
            </a:r>
            <a:r>
              <a:rPr lang="en-US" altLang="zh-CN" dirty="0"/>
              <a:t>)</a:t>
            </a:r>
            <a:r>
              <a:rPr lang="zh-CN" altLang="en-US" dirty="0"/>
              <a:t>对传统的职位和职能部门进行相应的调整</a:t>
            </a:r>
            <a:r>
              <a:rPr lang="en-US" altLang="zh-CN" dirty="0"/>
              <a:t>. </a:t>
            </a:r>
          </a:p>
          <a:p>
            <a:r>
              <a:rPr lang="en-US" altLang="zh-CN" dirty="0"/>
              <a:t>       ( </a:t>
            </a:r>
            <a:r>
              <a:rPr lang="zh-CN" altLang="en-US" dirty="0"/>
              <a:t>２</a:t>
            </a:r>
            <a:r>
              <a:rPr lang="en-US" altLang="zh-CN" dirty="0"/>
              <a:t>)</a:t>
            </a:r>
            <a:r>
              <a:rPr lang="zh-CN" altLang="en-US" dirty="0"/>
              <a:t>根据外部环境的不确定程度设计不同类型的组织结构</a:t>
            </a:r>
            <a:r>
              <a:rPr lang="en-US" altLang="zh-CN" dirty="0"/>
              <a:t>.</a:t>
            </a:r>
          </a:p>
          <a:p>
            <a:r>
              <a:rPr lang="en-US" altLang="zh-CN" dirty="0"/>
              <a:t>       ( </a:t>
            </a:r>
            <a:r>
              <a:rPr lang="zh-CN" altLang="en-US" dirty="0"/>
              <a:t>３</a:t>
            </a:r>
            <a:r>
              <a:rPr lang="en-US" altLang="zh-CN" dirty="0"/>
              <a:t>)</a:t>
            </a:r>
            <a:r>
              <a:rPr lang="zh-CN" altLang="en-US" dirty="0"/>
              <a:t>根据组织的差别性、整合性程度设计不同的组织结构</a:t>
            </a:r>
            <a:r>
              <a:rPr lang="en-US" altLang="zh-CN" dirty="0"/>
              <a:t>.</a:t>
            </a:r>
          </a:p>
          <a:p>
            <a:r>
              <a:rPr lang="en-US" altLang="zh-CN" dirty="0"/>
              <a:t>       ( </a:t>
            </a:r>
            <a:r>
              <a:rPr lang="zh-CN" altLang="en-US" dirty="0"/>
              <a:t>４</a:t>
            </a:r>
            <a:r>
              <a:rPr lang="en-US" altLang="zh-CN" dirty="0"/>
              <a:t>)</a:t>
            </a:r>
            <a:r>
              <a:rPr lang="zh-CN" altLang="en-US" dirty="0"/>
              <a:t>通过加强计划和对环境的预测减少不确定性</a:t>
            </a:r>
            <a:r>
              <a:rPr lang="en-US" altLang="zh-CN" dirty="0"/>
              <a:t>.</a:t>
            </a:r>
            <a:r>
              <a:rPr lang="zh-CN" altLang="en-US" dirty="0"/>
              <a:t> </a:t>
            </a:r>
            <a:endParaRPr lang="en-US" altLang="zh-CN" dirty="0"/>
          </a:p>
          <a:p>
            <a:r>
              <a:rPr lang="en-US" altLang="zh-CN" dirty="0"/>
              <a:t>       ( </a:t>
            </a:r>
            <a:r>
              <a:rPr lang="zh-CN" altLang="en-US" dirty="0"/>
              <a:t>５</a:t>
            </a:r>
            <a:r>
              <a:rPr lang="en-US" altLang="zh-CN" dirty="0"/>
              <a:t>)</a:t>
            </a:r>
            <a:r>
              <a:rPr lang="zh-CN" altLang="en-US" dirty="0"/>
              <a:t>通过组织间合作尽量减少组织自身要素资源对环境的过度依赖性</a:t>
            </a:r>
            <a:r>
              <a:rPr lang="en-US" altLang="zh-CN" dirty="0"/>
              <a:t>. </a:t>
            </a:r>
            <a:endParaRPr lang="zh-CN" altLang="en-US" dirty="0"/>
          </a:p>
        </p:txBody>
      </p:sp>
    </p:spTree>
    <p:extLst>
      <p:ext uri="{BB962C8B-B14F-4D97-AF65-F5344CB8AC3E}">
        <p14:creationId xmlns:p14="http://schemas.microsoft.com/office/powerpoint/2010/main" val="287485600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xmlns="" id="{D95D73D4-E3EE-4B3F-A629-C44681FD2195}"/>
              </a:ext>
            </a:extLst>
          </p:cNvPr>
          <p:cNvSpPr>
            <a:spLocks noGrp="1"/>
          </p:cNvSpPr>
          <p:nvPr>
            <p:ph idx="1"/>
          </p:nvPr>
        </p:nvSpPr>
        <p:spPr>
          <a:xfrm>
            <a:off x="1324432" y="776535"/>
            <a:ext cx="10034138" cy="5304930"/>
          </a:xfrm>
        </p:spPr>
        <p:txBody>
          <a:bodyPr/>
          <a:lstStyle/>
          <a:p>
            <a:r>
              <a:rPr lang="en-US" altLang="zh-CN" sz="2800" dirty="0"/>
              <a:t>(</a:t>
            </a:r>
            <a:r>
              <a:rPr lang="zh-CN" altLang="en-US" sz="2800" dirty="0"/>
              <a:t>二</a:t>
            </a:r>
            <a:r>
              <a:rPr lang="en-US" altLang="zh-CN" sz="2800" dirty="0"/>
              <a:t>)</a:t>
            </a:r>
            <a:r>
              <a:rPr lang="zh-CN" altLang="en-US" sz="2800" dirty="0"/>
              <a:t>战略的影响 </a:t>
            </a:r>
            <a:endParaRPr lang="en-US" altLang="zh-CN" sz="2800" dirty="0"/>
          </a:p>
          <a:p>
            <a:r>
              <a:rPr lang="zh-CN" altLang="en-US" sz="2400" b="1" dirty="0"/>
              <a:t>１．战略发展的四个阶段 </a:t>
            </a:r>
            <a:endParaRPr lang="en-US" altLang="zh-CN" sz="2400" b="1" dirty="0"/>
          </a:p>
          <a:p>
            <a:r>
              <a:rPr lang="zh-CN" altLang="en-US" dirty="0"/>
              <a:t>       </a:t>
            </a:r>
            <a:r>
              <a:rPr lang="zh-CN" altLang="en-US" b="1" dirty="0"/>
              <a:t>第一个阶段为数量扩大阶段</a:t>
            </a:r>
            <a:r>
              <a:rPr lang="en-US" altLang="zh-CN" dirty="0"/>
              <a:t>,</a:t>
            </a:r>
            <a:r>
              <a:rPr lang="zh-CN" altLang="en-US" dirty="0"/>
              <a:t>即许多组织开始建立时</a:t>
            </a:r>
            <a:r>
              <a:rPr lang="en-US" altLang="zh-CN" dirty="0"/>
              <a:t>,</a:t>
            </a:r>
            <a:r>
              <a:rPr lang="zh-CN" altLang="en-US" dirty="0"/>
              <a:t>往往只有一个单独的工厂</a:t>
            </a:r>
            <a:r>
              <a:rPr lang="en-US" altLang="zh-CN" dirty="0"/>
              <a:t>,</a:t>
            </a:r>
            <a:r>
              <a:rPr lang="zh-CN" altLang="en-US" dirty="0"/>
              <a:t>只 是比较单一地执行制造或销售等职能</a:t>
            </a:r>
            <a:r>
              <a:rPr lang="en-US" altLang="zh-CN" dirty="0"/>
              <a:t>. </a:t>
            </a:r>
          </a:p>
          <a:p>
            <a:r>
              <a:rPr lang="en-US" altLang="zh-CN" dirty="0"/>
              <a:t>       </a:t>
            </a:r>
            <a:r>
              <a:rPr lang="zh-CN" altLang="en-US" b="1" dirty="0"/>
              <a:t>第二个阶段为地区开拓阶段</a:t>
            </a:r>
            <a:r>
              <a:rPr lang="en-US" altLang="zh-CN" b="1" dirty="0"/>
              <a:t>,</a:t>
            </a:r>
            <a:r>
              <a:rPr lang="zh-CN" altLang="en-US" dirty="0"/>
              <a:t>即组织随着向各地区开拓业务</a:t>
            </a:r>
            <a:r>
              <a:rPr lang="en-US" altLang="zh-CN" dirty="0"/>
              <a:t>,</a:t>
            </a:r>
            <a:r>
              <a:rPr lang="zh-CN" altLang="en-US" dirty="0"/>
              <a:t>为了把分布在不同地区 的同行业组织有机地组合起来</a:t>
            </a:r>
            <a:r>
              <a:rPr lang="en-US" altLang="zh-CN" dirty="0"/>
              <a:t>,</a:t>
            </a:r>
            <a:r>
              <a:rPr lang="zh-CN" altLang="en-US" dirty="0"/>
              <a:t>就产生了协调、标准化和专业化的问题</a:t>
            </a:r>
            <a:r>
              <a:rPr lang="en-US" altLang="zh-CN" dirty="0"/>
              <a:t>. </a:t>
            </a:r>
          </a:p>
          <a:p>
            <a:r>
              <a:rPr lang="en-US" altLang="zh-CN" dirty="0"/>
              <a:t>       </a:t>
            </a:r>
            <a:r>
              <a:rPr lang="zh-CN" altLang="en-US" b="1" dirty="0"/>
              <a:t>第三个阶段为纵向联合发展阶段</a:t>
            </a:r>
            <a:r>
              <a:rPr lang="en-US" altLang="zh-CN" dirty="0"/>
              <a:t>,</a:t>
            </a:r>
            <a:r>
              <a:rPr lang="zh-CN" altLang="en-US" dirty="0"/>
              <a:t>即在同一行业发展的基础上进一步向其他领域延伸 扩展</a:t>
            </a:r>
            <a:r>
              <a:rPr lang="en-US" altLang="zh-CN" dirty="0"/>
              <a:t>,</a:t>
            </a:r>
            <a:r>
              <a:rPr lang="zh-CN" altLang="en-US" dirty="0"/>
              <a:t>如从专门销售服装用品的零售商店</a:t>
            </a:r>
            <a:r>
              <a:rPr lang="en-US" altLang="zh-CN" dirty="0"/>
              <a:t>,</a:t>
            </a:r>
            <a:r>
              <a:rPr lang="zh-CN" altLang="en-US" dirty="0"/>
              <a:t>扩大到销售各种用具和家具等</a:t>
            </a:r>
            <a:r>
              <a:rPr lang="en-US" altLang="zh-CN" dirty="0"/>
              <a:t>. </a:t>
            </a:r>
          </a:p>
          <a:p>
            <a:r>
              <a:rPr lang="en-US" altLang="zh-CN" dirty="0"/>
              <a:t>       </a:t>
            </a:r>
            <a:r>
              <a:rPr lang="zh-CN" altLang="en-US" b="1" dirty="0"/>
              <a:t>第四个阶段为产品多样化阶段</a:t>
            </a:r>
            <a:r>
              <a:rPr lang="en-US" altLang="zh-CN" dirty="0"/>
              <a:t>,</a:t>
            </a:r>
            <a:r>
              <a:rPr lang="zh-CN" altLang="en-US" dirty="0"/>
              <a:t>即为了在原产品的主要市场开始衰落的时候</a:t>
            </a:r>
            <a:r>
              <a:rPr lang="en-US" altLang="zh-CN" dirty="0"/>
              <a:t>,</a:t>
            </a:r>
            <a:r>
              <a:rPr lang="zh-CN" altLang="en-US" dirty="0"/>
              <a:t>更好地 利用和组织现有的资源、设备和技术</a:t>
            </a:r>
            <a:r>
              <a:rPr lang="en-US" altLang="zh-CN" dirty="0"/>
              <a:t>,</a:t>
            </a:r>
            <a:r>
              <a:rPr lang="zh-CN" altLang="en-US" dirty="0"/>
              <a:t>而转向新行业</a:t>
            </a:r>
            <a:r>
              <a:rPr lang="en-US" altLang="zh-CN" dirty="0"/>
              <a:t>,</a:t>
            </a:r>
            <a:r>
              <a:rPr lang="zh-CN" altLang="en-US" dirty="0"/>
              <a:t>生产新产品</a:t>
            </a:r>
            <a:r>
              <a:rPr lang="en-US" altLang="zh-CN" dirty="0"/>
              <a:t>,</a:t>
            </a:r>
            <a:r>
              <a:rPr lang="zh-CN" altLang="en-US" dirty="0"/>
              <a:t>提供新服务</a:t>
            </a:r>
            <a:r>
              <a:rPr lang="en-US" altLang="zh-CN" dirty="0"/>
              <a:t>.</a:t>
            </a:r>
            <a:endParaRPr lang="zh-CN" altLang="en-US" dirty="0"/>
          </a:p>
        </p:txBody>
      </p:sp>
    </p:spTree>
    <p:extLst>
      <p:ext uri="{BB962C8B-B14F-4D97-AF65-F5344CB8AC3E}">
        <p14:creationId xmlns:p14="http://schemas.microsoft.com/office/powerpoint/2010/main" val="40839799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xmlns="" id="{480FF830-61AE-41E2-8A11-BA5859279C03}"/>
              </a:ext>
            </a:extLst>
          </p:cNvPr>
          <p:cNvSpPr>
            <a:spLocks noGrp="1"/>
          </p:cNvSpPr>
          <p:nvPr>
            <p:ph idx="1"/>
          </p:nvPr>
        </p:nvSpPr>
        <p:spPr/>
        <p:txBody>
          <a:bodyPr/>
          <a:lstStyle/>
          <a:p>
            <a:r>
              <a:rPr lang="zh-CN" altLang="en-US" sz="2400" b="1" dirty="0"/>
              <a:t>２．战略类型和组织结构类型 </a:t>
            </a:r>
            <a:endParaRPr lang="en-US" altLang="zh-CN" sz="2400" b="1" dirty="0"/>
          </a:p>
          <a:p>
            <a:r>
              <a:rPr lang="en-US" altLang="zh-CN" b="1" dirty="0"/>
              <a:t>       ( </a:t>
            </a:r>
            <a:r>
              <a:rPr lang="zh-CN" altLang="en-US" b="1" dirty="0"/>
              <a:t>１</a:t>
            </a:r>
            <a:r>
              <a:rPr lang="en-US" altLang="zh-CN" b="1" dirty="0"/>
              <a:t>)</a:t>
            </a:r>
            <a:r>
              <a:rPr lang="zh-CN" altLang="en-US" b="1" dirty="0"/>
              <a:t>防御者型</a:t>
            </a:r>
            <a:r>
              <a:rPr lang="en-US" altLang="zh-CN" b="1" dirty="0"/>
              <a:t>.</a:t>
            </a:r>
            <a:r>
              <a:rPr lang="zh-CN" altLang="en-US" dirty="0"/>
              <a:t>采用这种战略类型的组织一般处于比较稳定的环境之中</a:t>
            </a:r>
            <a:r>
              <a:rPr lang="en-US" altLang="zh-CN" dirty="0"/>
              <a:t>,</a:t>
            </a:r>
            <a:r>
              <a:rPr lang="zh-CN" altLang="en-US" dirty="0"/>
              <a:t>决策者通过 高度的集权和专业化分工以及程序化、标准化作业活动使组织稳固地发展</a:t>
            </a:r>
            <a:r>
              <a:rPr lang="en-US" altLang="zh-CN" dirty="0"/>
              <a:t>,</a:t>
            </a:r>
            <a:r>
              <a:rPr lang="zh-CN" altLang="en-US" dirty="0"/>
              <a:t>并据此防御竞 争对手</a:t>
            </a:r>
            <a:r>
              <a:rPr lang="en-US" altLang="zh-CN" dirty="0"/>
              <a:t>. </a:t>
            </a:r>
          </a:p>
          <a:p>
            <a:r>
              <a:rPr lang="en-US" altLang="zh-CN" dirty="0"/>
              <a:t>       </a:t>
            </a:r>
            <a:r>
              <a:rPr lang="en-US" altLang="zh-CN" b="1" dirty="0"/>
              <a:t>( </a:t>
            </a:r>
            <a:r>
              <a:rPr lang="zh-CN" altLang="en-US" b="1" dirty="0"/>
              <a:t>２</a:t>
            </a:r>
            <a:r>
              <a:rPr lang="en-US" altLang="zh-CN" b="1" dirty="0"/>
              <a:t>)</a:t>
            </a:r>
            <a:r>
              <a:rPr lang="zh-CN" altLang="en-US" b="1" dirty="0"/>
              <a:t>探险者型</a:t>
            </a:r>
            <a:r>
              <a:rPr lang="en-US" altLang="zh-CN" b="1" dirty="0"/>
              <a:t>.</a:t>
            </a:r>
            <a:r>
              <a:rPr lang="zh-CN" altLang="en-US" dirty="0"/>
              <a:t>采用这种战略类型的组织一般处于动荡变化的环境之中</a:t>
            </a:r>
            <a:r>
              <a:rPr lang="en-US" altLang="zh-CN" dirty="0"/>
              <a:t>,</a:t>
            </a:r>
            <a:r>
              <a:rPr lang="zh-CN" altLang="en-US" dirty="0"/>
              <a:t>决策者要不 断地开发新产品</a:t>
            </a:r>
            <a:r>
              <a:rPr lang="en-US" altLang="zh-CN" dirty="0"/>
              <a:t>,</a:t>
            </a:r>
            <a:r>
              <a:rPr lang="zh-CN" altLang="en-US" dirty="0"/>
              <a:t>寻找新市场</a:t>
            </a:r>
            <a:r>
              <a:rPr lang="en-US" altLang="zh-CN" dirty="0"/>
              <a:t>. </a:t>
            </a:r>
          </a:p>
          <a:p>
            <a:r>
              <a:rPr lang="en-US" altLang="zh-CN" dirty="0"/>
              <a:t>       </a:t>
            </a:r>
            <a:r>
              <a:rPr lang="en-US" altLang="zh-CN" b="1" dirty="0"/>
              <a:t>( </a:t>
            </a:r>
            <a:r>
              <a:rPr lang="zh-CN" altLang="en-US" b="1" dirty="0"/>
              <a:t>３</a:t>
            </a:r>
            <a:r>
              <a:rPr lang="en-US" altLang="zh-CN" b="1" dirty="0"/>
              <a:t>)</a:t>
            </a:r>
            <a:r>
              <a:rPr lang="zh-CN" altLang="en-US" b="1" dirty="0"/>
              <a:t>分析者型</a:t>
            </a:r>
            <a:r>
              <a:rPr lang="en-US" altLang="zh-CN" dirty="0"/>
              <a:t>.</a:t>
            </a:r>
            <a:r>
              <a:rPr lang="zh-CN" altLang="en-US" dirty="0"/>
              <a:t>采用这种战略类型的组织所处的环境也是动荡不定的</a:t>
            </a:r>
            <a:r>
              <a:rPr lang="en-US" altLang="zh-CN" dirty="0"/>
              <a:t>,</a:t>
            </a:r>
            <a:r>
              <a:rPr lang="zh-CN" altLang="en-US" dirty="0"/>
              <a:t>但决策者的目 标比较灵活</a:t>
            </a:r>
            <a:r>
              <a:rPr lang="en-US" altLang="zh-CN" dirty="0"/>
              <a:t>,</a:t>
            </a:r>
            <a:r>
              <a:rPr lang="zh-CN" altLang="en-US" dirty="0"/>
              <a:t>尽可能使风险最小而收益最大</a:t>
            </a:r>
            <a:r>
              <a:rPr lang="en-US" altLang="zh-CN" dirty="0"/>
              <a:t>. </a:t>
            </a:r>
          </a:p>
          <a:p>
            <a:r>
              <a:rPr lang="en-US" altLang="zh-CN" dirty="0"/>
              <a:t>       </a:t>
            </a:r>
            <a:r>
              <a:rPr lang="en-US" altLang="zh-CN" b="1" dirty="0"/>
              <a:t>( </a:t>
            </a:r>
            <a:r>
              <a:rPr lang="zh-CN" altLang="en-US" b="1" dirty="0"/>
              <a:t>４</a:t>
            </a:r>
            <a:r>
              <a:rPr lang="en-US" altLang="zh-CN" b="1" dirty="0"/>
              <a:t>)</a:t>
            </a:r>
            <a:r>
              <a:rPr lang="zh-CN" altLang="en-US" b="1" dirty="0"/>
              <a:t>反应者型</a:t>
            </a:r>
            <a:r>
              <a:rPr lang="en-US" altLang="zh-CN" b="1" dirty="0"/>
              <a:t>.</a:t>
            </a:r>
            <a:r>
              <a:rPr lang="zh-CN" altLang="en-US" dirty="0"/>
              <a:t>采用这种战略类型的组织一般处于动荡变化的环境之中</a:t>
            </a:r>
            <a:r>
              <a:rPr lang="en-US" altLang="zh-CN" dirty="0"/>
              <a:t>,</a:t>
            </a:r>
            <a:r>
              <a:rPr lang="zh-CN" altLang="en-US" dirty="0"/>
              <a:t>但限于决策 者的市场判断能力、内部管理能力、主动应变能力</a:t>
            </a:r>
            <a:r>
              <a:rPr lang="en-US" altLang="zh-CN" dirty="0"/>
              <a:t>,</a:t>
            </a:r>
            <a:r>
              <a:rPr lang="zh-CN" altLang="en-US" dirty="0"/>
              <a:t>组织者很难及时对外在环境变化做出 反应</a:t>
            </a:r>
            <a:r>
              <a:rPr lang="en-US" altLang="zh-CN" dirty="0"/>
              <a:t>,</a:t>
            </a:r>
            <a:r>
              <a:rPr lang="zh-CN" altLang="en-US" dirty="0"/>
              <a:t>只好采用被动反应的战略以应付环境的不确定性</a:t>
            </a:r>
            <a:r>
              <a:rPr lang="en-US" altLang="zh-CN" dirty="0"/>
              <a:t>. </a:t>
            </a:r>
            <a:endParaRPr lang="zh-CN" altLang="en-US" dirty="0"/>
          </a:p>
        </p:txBody>
      </p:sp>
    </p:spTree>
    <p:extLst>
      <p:ext uri="{BB962C8B-B14F-4D97-AF65-F5344CB8AC3E}">
        <p14:creationId xmlns:p14="http://schemas.microsoft.com/office/powerpoint/2010/main" val="168827750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xmlns="" id="{1A452EF9-C7AE-400E-8D6D-0481C93BDBA7}"/>
              </a:ext>
            </a:extLst>
          </p:cNvPr>
          <p:cNvSpPr>
            <a:spLocks noGrp="1"/>
          </p:cNvSpPr>
          <p:nvPr>
            <p:ph idx="1"/>
          </p:nvPr>
        </p:nvSpPr>
        <p:spPr>
          <a:xfrm>
            <a:off x="1324432" y="776535"/>
            <a:ext cx="10034138" cy="5304930"/>
          </a:xfrm>
        </p:spPr>
        <p:txBody>
          <a:bodyPr/>
          <a:lstStyle/>
          <a:p>
            <a:r>
              <a:rPr lang="en-US" altLang="zh-CN" sz="2800" dirty="0"/>
              <a:t>(</a:t>
            </a:r>
            <a:r>
              <a:rPr lang="zh-CN" altLang="en-US" sz="2800" dirty="0"/>
              <a:t>三</a:t>
            </a:r>
            <a:r>
              <a:rPr lang="en-US" altLang="zh-CN" sz="2800" dirty="0"/>
              <a:t>)</a:t>
            </a:r>
            <a:r>
              <a:rPr lang="zh-CN" altLang="en-US" sz="2800" dirty="0"/>
              <a:t>技术的影响</a:t>
            </a:r>
            <a:endParaRPr lang="en-US" altLang="zh-CN" sz="2800" dirty="0"/>
          </a:p>
          <a:p>
            <a:r>
              <a:rPr lang="zh-CN" altLang="en-US" sz="2400" b="1" dirty="0"/>
              <a:t>１．伍德沃德的技术观 </a:t>
            </a:r>
            <a:endParaRPr lang="en-US" altLang="zh-CN" sz="2400" b="1" dirty="0"/>
          </a:p>
          <a:p>
            <a:r>
              <a:rPr lang="zh-CN" altLang="en-US" dirty="0"/>
              <a:t>       伍德沃德 </a:t>
            </a:r>
            <a:r>
              <a:rPr lang="en-US" altLang="zh-CN" dirty="0"/>
              <a:t>(Woodward)</a:t>
            </a:r>
            <a:r>
              <a:rPr lang="zh-CN" altLang="en-US" dirty="0"/>
              <a:t>等人根据 制造业技术的复杂程度把技术划分为以下三类</a:t>
            </a:r>
            <a:r>
              <a:rPr lang="en-US" altLang="zh-CN" dirty="0"/>
              <a:t>. </a:t>
            </a:r>
          </a:p>
          <a:p>
            <a:r>
              <a:rPr lang="en-US" altLang="zh-CN" dirty="0"/>
              <a:t>       </a:t>
            </a:r>
            <a:r>
              <a:rPr lang="zh-CN" altLang="en-US" b="1" dirty="0"/>
              <a:t>单件小批量生产 </a:t>
            </a:r>
            <a:r>
              <a:rPr lang="en-US" altLang="zh-CN" dirty="0"/>
              <a:t>( unit production)</a:t>
            </a:r>
            <a:r>
              <a:rPr lang="zh-CN" altLang="en-US" dirty="0"/>
              <a:t>由定制产品生产单件或小批量生产单件组成</a:t>
            </a:r>
            <a:r>
              <a:rPr lang="en-US" altLang="zh-CN" dirty="0"/>
              <a:t>.    </a:t>
            </a:r>
          </a:p>
          <a:p>
            <a:r>
              <a:rPr lang="en-US" altLang="zh-CN" dirty="0"/>
              <a:t>       </a:t>
            </a:r>
            <a:r>
              <a:rPr lang="zh-CN" altLang="en-US" b="1" dirty="0"/>
              <a:t>大批量生产 </a:t>
            </a:r>
            <a:r>
              <a:rPr lang="en-US" altLang="zh-CN" dirty="0"/>
              <a:t>( mass production)</a:t>
            </a:r>
            <a:r>
              <a:rPr lang="zh-CN" altLang="en-US" dirty="0"/>
              <a:t>由大批和大量生产的制造商组成</a:t>
            </a:r>
            <a:r>
              <a:rPr lang="en-US" altLang="zh-CN" dirty="0"/>
              <a:t>,</a:t>
            </a:r>
            <a:r>
              <a:rPr lang="zh-CN" altLang="en-US" dirty="0"/>
              <a:t>它们提供诸如家电和汽车 之类的产品</a:t>
            </a:r>
            <a:r>
              <a:rPr lang="en-US" altLang="zh-CN" dirty="0"/>
              <a:t>,</a:t>
            </a:r>
            <a:r>
              <a:rPr lang="zh-CN" altLang="en-US" dirty="0"/>
              <a:t>这些产品一般可以通过专业化流水线技术生产实现规模经济</a:t>
            </a:r>
            <a:r>
              <a:rPr lang="en-US" altLang="zh-CN" dirty="0"/>
              <a:t>.</a:t>
            </a:r>
          </a:p>
          <a:p>
            <a:r>
              <a:rPr lang="en-US" altLang="zh-CN" dirty="0"/>
              <a:t>       </a:t>
            </a:r>
            <a:r>
              <a:rPr lang="zh-CN" altLang="en-US" b="1" dirty="0"/>
              <a:t>流程生产 </a:t>
            </a:r>
            <a:r>
              <a:rPr lang="en-US" altLang="zh-CN" dirty="0"/>
              <a:t>( process production)</a:t>
            </a:r>
            <a:r>
              <a:rPr lang="zh-CN" altLang="en-US" dirty="0"/>
              <a:t>是技术中最复杂的一类</a:t>
            </a:r>
            <a:r>
              <a:rPr lang="en-US" altLang="zh-CN" dirty="0"/>
              <a:t>,</a:t>
            </a:r>
            <a:r>
              <a:rPr lang="zh-CN" altLang="en-US" dirty="0"/>
              <a:t>续流程 的生产者</a:t>
            </a:r>
            <a:r>
              <a:rPr lang="en-US" altLang="zh-CN" dirty="0"/>
              <a:t>.</a:t>
            </a:r>
            <a:r>
              <a:rPr lang="zh-CN" altLang="en-US" dirty="0"/>
              <a:t>组织的绩效与技术和结构之间的 “适应度”密切相关</a:t>
            </a:r>
            <a:r>
              <a:rPr lang="en-US" altLang="zh-CN" dirty="0"/>
              <a:t>,</a:t>
            </a:r>
            <a:r>
              <a:rPr lang="zh-CN" altLang="en-US" dirty="0"/>
              <a:t>如表４ ２所示</a:t>
            </a:r>
            <a:r>
              <a:rPr lang="en-US" altLang="zh-CN" dirty="0"/>
              <a:t>. </a:t>
            </a:r>
            <a:endParaRPr lang="zh-CN" altLang="en-US" dirty="0"/>
          </a:p>
          <a:p>
            <a:endParaRPr lang="zh-CN" altLang="en-US" dirty="0"/>
          </a:p>
        </p:txBody>
      </p:sp>
    </p:spTree>
    <p:extLst>
      <p:ext uri="{BB962C8B-B14F-4D97-AF65-F5344CB8AC3E}">
        <p14:creationId xmlns:p14="http://schemas.microsoft.com/office/powerpoint/2010/main" val="170143432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xmlns="" id="{83659206-DC70-4A81-9DC5-60933F000F8C}"/>
              </a:ext>
            </a:extLst>
          </p:cNvPr>
          <p:cNvSpPr>
            <a:spLocks noGrp="1"/>
          </p:cNvSpPr>
          <p:nvPr>
            <p:ph idx="1"/>
          </p:nvPr>
        </p:nvSpPr>
        <p:spPr/>
        <p:txBody>
          <a:bodyPr/>
          <a:lstStyle/>
          <a:p>
            <a:pPr algn="ctr"/>
            <a:r>
              <a:rPr lang="zh-CN" altLang="en-US" dirty="0">
                <a:solidFill>
                  <a:srgbClr val="0099CC"/>
                </a:solidFill>
              </a:rPr>
              <a:t>表４ ２　组织结构特征和技术类型的关系</a:t>
            </a:r>
          </a:p>
        </p:txBody>
      </p:sp>
      <p:pic>
        <p:nvPicPr>
          <p:cNvPr id="4" name="图片 3">
            <a:extLst>
              <a:ext uri="{FF2B5EF4-FFF2-40B4-BE49-F238E27FC236}">
                <a16:creationId xmlns:a16="http://schemas.microsoft.com/office/drawing/2014/main" xmlns="" id="{1AE33498-F8E4-468D-81E6-CE23CD2D717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53638" y="1365299"/>
            <a:ext cx="10122321" cy="4317406"/>
          </a:xfrm>
          <a:prstGeom prst="rect">
            <a:avLst/>
          </a:prstGeom>
        </p:spPr>
      </p:pic>
    </p:spTree>
    <p:extLst>
      <p:ext uri="{BB962C8B-B14F-4D97-AF65-F5344CB8AC3E}">
        <p14:creationId xmlns:p14="http://schemas.microsoft.com/office/powerpoint/2010/main" val="316160761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xmlns="" id="{71F90831-9EF2-4330-B002-D3351D5AA53A}"/>
              </a:ext>
            </a:extLst>
          </p:cNvPr>
          <p:cNvSpPr>
            <a:spLocks noGrp="1"/>
          </p:cNvSpPr>
          <p:nvPr>
            <p:ph idx="1"/>
          </p:nvPr>
        </p:nvSpPr>
        <p:spPr/>
        <p:txBody>
          <a:bodyPr/>
          <a:lstStyle/>
          <a:p>
            <a:r>
              <a:rPr lang="zh-CN" altLang="en-US" sz="2400" b="1" dirty="0"/>
              <a:t>２．佩罗的技术观</a:t>
            </a:r>
            <a:endParaRPr lang="en-US" altLang="zh-CN" sz="2400" b="1" dirty="0"/>
          </a:p>
          <a:p>
            <a:r>
              <a:rPr lang="en-US" altLang="zh-CN" dirty="0"/>
              <a:t>       </a:t>
            </a:r>
            <a:r>
              <a:rPr lang="zh-CN" altLang="en-US" dirty="0"/>
              <a:t> 佩罗 </a:t>
            </a:r>
            <a:r>
              <a:rPr lang="en-US" altLang="zh-CN" dirty="0"/>
              <a:t>( </a:t>
            </a:r>
            <a:r>
              <a:rPr lang="en-US" altLang="zh-CN" dirty="0" err="1"/>
              <a:t>Pe</a:t>
            </a:r>
            <a:r>
              <a:rPr lang="en-US" altLang="zh-CN" dirty="0"/>
              <a:t> r </a:t>
            </a:r>
            <a:r>
              <a:rPr lang="en-US" altLang="zh-CN" dirty="0" err="1"/>
              <a:t>r</a:t>
            </a:r>
            <a:r>
              <a:rPr lang="en-US" altLang="zh-CN" dirty="0"/>
              <a:t> ow)</a:t>
            </a:r>
            <a:r>
              <a:rPr lang="zh-CN" altLang="en-US" dirty="0"/>
              <a:t>打破了只在制造业内研究技术与组织之间关系的局限性</a:t>
            </a:r>
            <a:r>
              <a:rPr lang="en-US" altLang="zh-CN" dirty="0"/>
              <a:t>,</a:t>
            </a:r>
            <a:r>
              <a:rPr lang="zh-CN" altLang="en-US" dirty="0"/>
              <a:t>提出了从部 门层次上研究部门技术与部门结构之间的关系框架</a:t>
            </a:r>
            <a:r>
              <a:rPr lang="en-US" altLang="zh-CN" dirty="0"/>
              <a:t>,</a:t>
            </a:r>
            <a:r>
              <a:rPr lang="zh-CN" altLang="en-US" dirty="0"/>
              <a:t>是对组织理论研究的一大贡献</a:t>
            </a:r>
            <a:r>
              <a:rPr lang="en-US" altLang="zh-CN" dirty="0"/>
              <a:t>.</a:t>
            </a:r>
          </a:p>
          <a:p>
            <a:r>
              <a:rPr lang="en-US" altLang="zh-CN" dirty="0"/>
              <a:t>       ( </a:t>
            </a:r>
            <a:r>
              <a:rPr lang="zh-CN" altLang="en-US" dirty="0"/>
              <a:t>１</a:t>
            </a:r>
            <a:r>
              <a:rPr lang="en-US" altLang="zh-CN" dirty="0"/>
              <a:t>)</a:t>
            </a:r>
            <a:r>
              <a:rPr lang="zh-CN" altLang="en-US" dirty="0"/>
              <a:t>常规型技术</a:t>
            </a:r>
            <a:r>
              <a:rPr lang="en-US" altLang="zh-CN" dirty="0"/>
              <a:t>,</a:t>
            </a:r>
            <a:r>
              <a:rPr lang="zh-CN" altLang="en-US" dirty="0"/>
              <a:t>是指工作的多变性较小而可分析性较大</a:t>
            </a:r>
            <a:r>
              <a:rPr lang="en-US" altLang="zh-CN" dirty="0"/>
              <a:t>,</a:t>
            </a:r>
            <a:r>
              <a:rPr lang="zh-CN" altLang="en-US" dirty="0"/>
              <a:t>工作的标准化、规范化程 度都较高的部门技术</a:t>
            </a:r>
            <a:r>
              <a:rPr lang="en-US" altLang="zh-CN" dirty="0"/>
              <a:t>,</a:t>
            </a:r>
            <a:r>
              <a:rPr lang="zh-CN" altLang="en-US" dirty="0"/>
              <a:t>如汽车装配部门的装配技术、银行出纳部门的出纳技术等</a:t>
            </a:r>
            <a:r>
              <a:rPr lang="en-US" altLang="zh-CN" dirty="0"/>
              <a:t>.</a:t>
            </a:r>
          </a:p>
          <a:p>
            <a:r>
              <a:rPr lang="en-US" altLang="zh-CN" dirty="0"/>
              <a:t>       ( </a:t>
            </a:r>
            <a:r>
              <a:rPr lang="zh-CN" altLang="en-US" dirty="0"/>
              <a:t>２</a:t>
            </a:r>
            <a:r>
              <a:rPr lang="en-US" altLang="zh-CN" dirty="0"/>
              <a:t>)</a:t>
            </a:r>
            <a:r>
              <a:rPr lang="zh-CN" altLang="en-US" dirty="0"/>
              <a:t>工艺型技术</a:t>
            </a:r>
            <a:r>
              <a:rPr lang="en-US" altLang="zh-CN" dirty="0"/>
              <a:t>,</a:t>
            </a:r>
            <a:r>
              <a:rPr lang="zh-CN" altLang="en-US" dirty="0"/>
              <a:t>是指工作的多变性与可分析性都较小</a:t>
            </a:r>
            <a:r>
              <a:rPr lang="en-US" altLang="zh-CN" dirty="0"/>
              <a:t>,</a:t>
            </a:r>
            <a:r>
              <a:rPr lang="zh-CN" altLang="en-US" dirty="0"/>
              <a:t>工作必须依靠直觉、经验判 断灵活处理的部门技术</a:t>
            </a:r>
            <a:r>
              <a:rPr lang="en-US" altLang="zh-CN" dirty="0"/>
              <a:t>,</a:t>
            </a:r>
            <a:r>
              <a:rPr lang="zh-CN" altLang="en-US" dirty="0"/>
              <a:t>如服装业的设计技术、烹饪师的烹调技术等</a:t>
            </a:r>
            <a:r>
              <a:rPr lang="en-US" altLang="zh-CN" dirty="0"/>
              <a:t>. </a:t>
            </a:r>
          </a:p>
          <a:p>
            <a:r>
              <a:rPr lang="en-US" altLang="zh-CN" dirty="0"/>
              <a:t>       ( </a:t>
            </a:r>
            <a:r>
              <a:rPr lang="zh-CN" altLang="en-US" dirty="0"/>
              <a:t>３</a:t>
            </a:r>
            <a:r>
              <a:rPr lang="en-US" altLang="zh-CN" dirty="0"/>
              <a:t>)</a:t>
            </a:r>
            <a:r>
              <a:rPr lang="zh-CN" altLang="en-US" dirty="0"/>
              <a:t>工程型技术</a:t>
            </a:r>
            <a:r>
              <a:rPr lang="en-US" altLang="zh-CN" dirty="0"/>
              <a:t>,</a:t>
            </a:r>
            <a:r>
              <a:rPr lang="zh-CN" altLang="en-US" dirty="0"/>
              <a:t>是指工作的多变性与可分析性都较大</a:t>
            </a:r>
            <a:r>
              <a:rPr lang="en-US" altLang="zh-CN" dirty="0"/>
              <a:t>,</a:t>
            </a:r>
            <a:r>
              <a:rPr lang="zh-CN" altLang="en-US" dirty="0"/>
              <a:t>工作需要凭借知识和能力并 按照公式化、程序化方式操作的部门技术</a:t>
            </a:r>
            <a:r>
              <a:rPr lang="en-US" altLang="zh-CN" dirty="0"/>
              <a:t>,</a:t>
            </a:r>
            <a:r>
              <a:rPr lang="zh-CN" altLang="en-US" dirty="0"/>
              <a:t>如工程设计技术、会计做账技术等</a:t>
            </a:r>
            <a:r>
              <a:rPr lang="en-US" altLang="zh-CN" dirty="0"/>
              <a:t>.</a:t>
            </a:r>
          </a:p>
          <a:p>
            <a:r>
              <a:rPr lang="en-US" altLang="zh-CN" dirty="0"/>
              <a:t>       ( </a:t>
            </a:r>
            <a:r>
              <a:rPr lang="zh-CN" altLang="en-US" dirty="0"/>
              <a:t>４</a:t>
            </a:r>
            <a:r>
              <a:rPr lang="en-US" altLang="zh-CN" dirty="0"/>
              <a:t>)</a:t>
            </a:r>
            <a:r>
              <a:rPr lang="zh-CN" altLang="en-US" dirty="0"/>
              <a:t>非常规型技术</a:t>
            </a:r>
            <a:r>
              <a:rPr lang="en-US" altLang="zh-CN" dirty="0"/>
              <a:t>,</a:t>
            </a:r>
            <a:r>
              <a:rPr lang="zh-CN" altLang="en-US" dirty="0"/>
              <a:t>是指工作的多变性较大而可分析性较小</a:t>
            </a:r>
            <a:r>
              <a:rPr lang="en-US" altLang="zh-CN" dirty="0"/>
              <a:t>,</a:t>
            </a:r>
            <a:r>
              <a:rPr lang="zh-CN" altLang="en-US" dirty="0"/>
              <a:t>工作需要凭借丰富的知 识和经验</a:t>
            </a:r>
            <a:r>
              <a:rPr lang="en-US" altLang="zh-CN" dirty="0"/>
              <a:t>,</a:t>
            </a:r>
            <a:r>
              <a:rPr lang="zh-CN" altLang="en-US" dirty="0"/>
              <a:t>运用综合性、创造性的方法来解决问题的部门技术</a:t>
            </a:r>
            <a:r>
              <a:rPr lang="en-US" altLang="zh-CN" dirty="0"/>
              <a:t>,</a:t>
            </a:r>
            <a:r>
              <a:rPr lang="zh-CN" altLang="en-US" dirty="0"/>
              <a:t>如战略计划的制订等</a:t>
            </a:r>
            <a:r>
              <a:rPr lang="en-US" altLang="zh-CN" dirty="0"/>
              <a:t>. </a:t>
            </a:r>
            <a:endParaRPr lang="zh-CN" altLang="en-US" dirty="0"/>
          </a:p>
        </p:txBody>
      </p:sp>
    </p:spTree>
    <p:extLst>
      <p:ext uri="{BB962C8B-B14F-4D97-AF65-F5344CB8AC3E}">
        <p14:creationId xmlns:p14="http://schemas.microsoft.com/office/powerpoint/2010/main" val="154331787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xmlns="" id="{FDACBF9B-5B8A-47AF-AF3A-3BF7B9D8EBA4}"/>
              </a:ext>
            </a:extLst>
          </p:cNvPr>
          <p:cNvSpPr>
            <a:spLocks noGrp="1"/>
          </p:cNvSpPr>
          <p:nvPr>
            <p:ph idx="1"/>
          </p:nvPr>
        </p:nvSpPr>
        <p:spPr/>
        <p:txBody>
          <a:bodyPr>
            <a:normAutofit/>
          </a:bodyPr>
          <a:lstStyle/>
          <a:p>
            <a:r>
              <a:rPr lang="en-US" altLang="zh-CN" sz="2800" dirty="0"/>
              <a:t>(</a:t>
            </a:r>
            <a:r>
              <a:rPr lang="zh-CN" altLang="en-US" sz="2800" dirty="0"/>
              <a:t>四</a:t>
            </a:r>
            <a:r>
              <a:rPr lang="en-US" altLang="zh-CN" sz="2800" dirty="0"/>
              <a:t>)</a:t>
            </a:r>
            <a:r>
              <a:rPr lang="zh-CN" altLang="en-US" sz="2800" dirty="0"/>
              <a:t>组织规模与生命周期的影响</a:t>
            </a:r>
            <a:endParaRPr lang="en-US" altLang="zh-CN" sz="2800" dirty="0"/>
          </a:p>
          <a:p>
            <a:r>
              <a:rPr lang="zh-CN" altLang="en-US" sz="2400" b="1" dirty="0"/>
              <a:t>１．组织规模 </a:t>
            </a:r>
            <a:endParaRPr lang="en-US" altLang="zh-CN" sz="2400" b="1" dirty="0"/>
          </a:p>
          <a:p>
            <a:r>
              <a:rPr lang="zh-CN" altLang="en-US" dirty="0"/>
              <a:t>       大型组织与小型组织在组织结构上的区别主要体现在以下四个方面</a:t>
            </a:r>
            <a:r>
              <a:rPr lang="en-US" altLang="zh-CN" dirty="0"/>
              <a:t>. </a:t>
            </a:r>
          </a:p>
          <a:p>
            <a:r>
              <a:rPr lang="en-US" altLang="zh-CN" dirty="0"/>
              <a:t>       ( </a:t>
            </a:r>
            <a:r>
              <a:rPr lang="zh-CN" altLang="en-US" dirty="0"/>
              <a:t>１</a:t>
            </a:r>
            <a:r>
              <a:rPr lang="en-US" altLang="zh-CN" dirty="0"/>
              <a:t>)</a:t>
            </a:r>
            <a:r>
              <a:rPr lang="zh-CN" altLang="en-US" dirty="0"/>
              <a:t>规范化程度</a:t>
            </a:r>
            <a:r>
              <a:rPr lang="en-US" altLang="zh-CN" dirty="0"/>
              <a:t> </a:t>
            </a:r>
          </a:p>
          <a:p>
            <a:r>
              <a:rPr lang="en-US" altLang="zh-CN" dirty="0"/>
              <a:t>       ( </a:t>
            </a:r>
            <a:r>
              <a:rPr lang="zh-CN" altLang="en-US" dirty="0"/>
              <a:t>２</a:t>
            </a:r>
            <a:r>
              <a:rPr lang="en-US" altLang="zh-CN" dirty="0"/>
              <a:t>)</a:t>
            </a:r>
            <a:r>
              <a:rPr lang="zh-CN" altLang="en-US" dirty="0"/>
              <a:t>集权化程度</a:t>
            </a:r>
            <a:r>
              <a:rPr lang="en-US" altLang="zh-CN" dirty="0"/>
              <a:t>.</a:t>
            </a:r>
            <a:r>
              <a:rPr lang="zh-CN" altLang="en-US" dirty="0"/>
              <a:t> </a:t>
            </a:r>
            <a:endParaRPr lang="en-US" altLang="zh-CN" dirty="0"/>
          </a:p>
          <a:p>
            <a:r>
              <a:rPr lang="en-US" altLang="zh-CN" dirty="0"/>
              <a:t>       ( </a:t>
            </a:r>
            <a:r>
              <a:rPr lang="zh-CN" altLang="en-US" dirty="0"/>
              <a:t>３</a:t>
            </a:r>
            <a:r>
              <a:rPr lang="en-US" altLang="zh-CN" dirty="0"/>
              <a:t>)</a:t>
            </a:r>
            <a:r>
              <a:rPr lang="zh-CN" altLang="en-US" dirty="0"/>
              <a:t>复杂化程度</a:t>
            </a:r>
            <a:r>
              <a:rPr lang="en-US" altLang="zh-CN" dirty="0"/>
              <a:t>.</a:t>
            </a:r>
          </a:p>
          <a:p>
            <a:r>
              <a:rPr lang="en-US" altLang="zh-CN" dirty="0"/>
              <a:t>       ( </a:t>
            </a:r>
            <a:r>
              <a:rPr lang="zh-CN" altLang="en-US" dirty="0"/>
              <a:t>４</a:t>
            </a:r>
            <a:r>
              <a:rPr lang="en-US" altLang="zh-CN" dirty="0"/>
              <a:t>)</a:t>
            </a:r>
            <a:r>
              <a:rPr lang="zh-CN" altLang="en-US" dirty="0"/>
              <a:t>人员结构比率</a:t>
            </a:r>
            <a:r>
              <a:rPr lang="en-US" altLang="zh-CN" dirty="0"/>
              <a:t>.</a:t>
            </a:r>
          </a:p>
          <a:p>
            <a:r>
              <a:rPr lang="zh-CN" altLang="en-US" sz="2400" b="1" dirty="0"/>
              <a:t>２．组织生命周期 </a:t>
            </a:r>
            <a:endParaRPr lang="en-US" altLang="zh-CN" sz="2400" b="1" dirty="0"/>
          </a:p>
          <a:p>
            <a:r>
              <a:rPr lang="en-US" altLang="zh-CN" sz="2400" dirty="0"/>
              <a:t>( </a:t>
            </a:r>
            <a:r>
              <a:rPr lang="zh-CN" altLang="en-US" sz="2400" dirty="0"/>
              <a:t>１</a:t>
            </a:r>
            <a:r>
              <a:rPr lang="en-US" altLang="zh-CN" sz="2400" dirty="0"/>
              <a:t>)</a:t>
            </a:r>
            <a:r>
              <a:rPr lang="zh-CN" altLang="en-US" sz="2400" dirty="0"/>
              <a:t>创业阶段</a:t>
            </a:r>
            <a:r>
              <a:rPr lang="en-US" altLang="zh-CN" sz="2400" dirty="0"/>
              <a:t>.</a:t>
            </a:r>
            <a:r>
              <a:rPr lang="zh-CN" altLang="en-US" sz="2400" dirty="0"/>
              <a:t> </a:t>
            </a:r>
            <a:r>
              <a:rPr lang="en-US" altLang="zh-CN" sz="2400" dirty="0"/>
              <a:t>	( </a:t>
            </a:r>
            <a:r>
              <a:rPr lang="zh-CN" altLang="en-US" sz="2400" dirty="0"/>
              <a:t>２</a:t>
            </a:r>
            <a:r>
              <a:rPr lang="en-US" altLang="zh-CN" sz="2400" dirty="0"/>
              <a:t>)</a:t>
            </a:r>
            <a:r>
              <a:rPr lang="zh-CN" altLang="en-US" sz="2400" dirty="0"/>
              <a:t>集合阶段</a:t>
            </a:r>
            <a:r>
              <a:rPr lang="en-US" altLang="zh-CN" sz="2400" dirty="0"/>
              <a:t>.</a:t>
            </a:r>
            <a:r>
              <a:rPr lang="zh-CN" altLang="en-US" sz="2400" dirty="0"/>
              <a:t> </a:t>
            </a:r>
            <a:r>
              <a:rPr lang="en-US" altLang="zh-CN" sz="2400" dirty="0"/>
              <a:t>	( </a:t>
            </a:r>
            <a:r>
              <a:rPr lang="zh-CN" altLang="en-US" sz="2400" dirty="0"/>
              <a:t>３</a:t>
            </a:r>
            <a:r>
              <a:rPr lang="en-US" altLang="zh-CN" sz="2400" dirty="0"/>
              <a:t>)</a:t>
            </a:r>
            <a:r>
              <a:rPr lang="zh-CN" altLang="en-US" sz="2400" dirty="0"/>
              <a:t>规范化阶段</a:t>
            </a:r>
            <a:r>
              <a:rPr lang="en-US" altLang="zh-CN" sz="2400" dirty="0"/>
              <a:t>.</a:t>
            </a:r>
            <a:r>
              <a:rPr lang="zh-CN" altLang="en-US" sz="2400" dirty="0"/>
              <a:t> </a:t>
            </a:r>
            <a:r>
              <a:rPr lang="en-US" altLang="zh-CN" sz="2400" dirty="0"/>
              <a:t>	( </a:t>
            </a:r>
            <a:r>
              <a:rPr lang="zh-CN" altLang="en-US" sz="2400" dirty="0"/>
              <a:t>４</a:t>
            </a:r>
            <a:r>
              <a:rPr lang="en-US" altLang="zh-CN" sz="2400" dirty="0"/>
              <a:t>)</a:t>
            </a:r>
            <a:r>
              <a:rPr lang="zh-CN" altLang="en-US" sz="2400" dirty="0"/>
              <a:t>精细阶段</a:t>
            </a:r>
            <a:r>
              <a:rPr lang="en-US" altLang="zh-CN" sz="2400" dirty="0"/>
              <a:t>.</a:t>
            </a:r>
          </a:p>
          <a:p>
            <a:endParaRPr lang="zh-CN" altLang="en-US" sz="2400" b="1" dirty="0"/>
          </a:p>
        </p:txBody>
      </p:sp>
    </p:spTree>
    <p:extLst>
      <p:ext uri="{BB962C8B-B14F-4D97-AF65-F5344CB8AC3E}">
        <p14:creationId xmlns:p14="http://schemas.microsoft.com/office/powerpoint/2010/main" val="322066936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1FD9FA8B-B7B1-4833-80D9-9674343CEBA8}"/>
              </a:ext>
            </a:extLst>
          </p:cNvPr>
          <p:cNvSpPr>
            <a:spLocks noGrp="1"/>
          </p:cNvSpPr>
          <p:nvPr>
            <p:ph type="title"/>
          </p:nvPr>
        </p:nvSpPr>
        <p:spPr/>
        <p:txBody>
          <a:bodyPr/>
          <a:lstStyle/>
          <a:p>
            <a:r>
              <a:rPr lang="zh-CN" altLang="en-US" dirty="0"/>
              <a:t>第二节　组织的部门化理论　 </a:t>
            </a:r>
          </a:p>
        </p:txBody>
      </p:sp>
      <p:sp>
        <p:nvSpPr>
          <p:cNvPr id="3" name="内容占位符 2">
            <a:extLst>
              <a:ext uri="{FF2B5EF4-FFF2-40B4-BE49-F238E27FC236}">
                <a16:creationId xmlns:a16="http://schemas.microsoft.com/office/drawing/2014/main" xmlns="" id="{696F45DE-6ED6-4CEB-99C9-C9B44E253C05}"/>
              </a:ext>
            </a:extLst>
          </p:cNvPr>
          <p:cNvSpPr>
            <a:spLocks noGrp="1"/>
          </p:cNvSpPr>
          <p:nvPr>
            <p:ph idx="1"/>
          </p:nvPr>
        </p:nvSpPr>
        <p:spPr/>
        <p:txBody>
          <a:bodyPr>
            <a:normAutofit/>
          </a:bodyPr>
          <a:lstStyle/>
          <a:p>
            <a:r>
              <a:rPr lang="zh-CN" altLang="en-US" sz="2800" dirty="0"/>
              <a:t>一、 组织部门化的基本原则</a:t>
            </a:r>
            <a:r>
              <a:rPr lang="zh-CN" altLang="en-US" dirty="0"/>
              <a:t>　 </a:t>
            </a:r>
            <a:endParaRPr lang="en-US" altLang="zh-CN" dirty="0"/>
          </a:p>
          <a:p>
            <a:r>
              <a:rPr lang="en-US" altLang="zh-CN" dirty="0" smtClean="0"/>
              <a:t>       </a:t>
            </a:r>
            <a:r>
              <a:rPr lang="en-US" altLang="zh-CN" dirty="0"/>
              <a:t>(</a:t>
            </a:r>
            <a:r>
              <a:rPr lang="zh-CN" altLang="en-US" dirty="0"/>
              <a:t>一</a:t>
            </a:r>
            <a:r>
              <a:rPr lang="en-US" altLang="zh-CN" dirty="0"/>
              <a:t>)</a:t>
            </a:r>
            <a:r>
              <a:rPr lang="zh-CN" altLang="en-US" dirty="0"/>
              <a:t>因事设职和因人设职相结合 </a:t>
            </a:r>
            <a:endParaRPr lang="en-US" altLang="zh-CN" dirty="0"/>
          </a:p>
          <a:p>
            <a:r>
              <a:rPr lang="en-US" altLang="zh-CN" dirty="0"/>
              <a:t>       (</a:t>
            </a:r>
            <a:r>
              <a:rPr lang="zh-CN" altLang="en-US" dirty="0"/>
              <a:t>二</a:t>
            </a:r>
            <a:r>
              <a:rPr lang="en-US" altLang="zh-CN" dirty="0"/>
              <a:t>)</a:t>
            </a:r>
            <a:r>
              <a:rPr lang="zh-CN" altLang="en-US" dirty="0"/>
              <a:t>分工与协作相结合 </a:t>
            </a:r>
            <a:endParaRPr lang="en-US" altLang="zh-CN" dirty="0"/>
          </a:p>
          <a:p>
            <a:r>
              <a:rPr lang="en-US" altLang="zh-CN" dirty="0"/>
              <a:t>       (</a:t>
            </a:r>
            <a:r>
              <a:rPr lang="zh-CN" altLang="en-US" dirty="0"/>
              <a:t>三</a:t>
            </a:r>
            <a:r>
              <a:rPr lang="en-US" altLang="zh-CN" dirty="0"/>
              <a:t>)</a:t>
            </a:r>
            <a:r>
              <a:rPr lang="zh-CN" altLang="en-US" dirty="0"/>
              <a:t>精简高效的部门设计</a:t>
            </a:r>
          </a:p>
        </p:txBody>
      </p:sp>
    </p:spTree>
    <p:extLst>
      <p:ext uri="{BB962C8B-B14F-4D97-AF65-F5344CB8AC3E}">
        <p14:creationId xmlns:p14="http://schemas.microsoft.com/office/powerpoint/2010/main" val="199421712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hlinkClick r:id="rId2" action="ppaction://hlinksldjump"/>
            <a:extLst>
              <a:ext uri="{FF2B5EF4-FFF2-40B4-BE49-F238E27FC236}">
                <a16:creationId xmlns:a16="http://schemas.microsoft.com/office/drawing/2014/main" xmlns="" id="{E49B543D-2B26-4C28-8589-10B6184DCA31}"/>
              </a:ext>
            </a:extLst>
          </p:cNvPr>
          <p:cNvSpPr/>
          <p:nvPr/>
        </p:nvSpPr>
        <p:spPr>
          <a:xfrm>
            <a:off x="1340021" y="2655186"/>
            <a:ext cx="3877985" cy="523220"/>
          </a:xfrm>
          <a:prstGeom prst="rect">
            <a:avLst/>
          </a:prstGeom>
        </p:spPr>
        <p:txBody>
          <a:bodyPr wrap="none">
            <a:spAutoFit/>
          </a:bodyPr>
          <a:lstStyle/>
          <a:p>
            <a:pPr marL="457200" indent="-457200">
              <a:buClr>
                <a:srgbClr val="0099CC"/>
              </a:buClr>
              <a:buFont typeface="Wingdings" panose="05000000000000000000" pitchFamily="2" charset="2"/>
              <a:buChar char="u"/>
            </a:pPr>
            <a:r>
              <a:rPr lang="zh-CN" altLang="en-US" sz="2800" dirty="0">
                <a:latin typeface="+mj-ea"/>
                <a:ea typeface="+mj-ea"/>
              </a:rPr>
              <a:t>第一章　管理学导论</a:t>
            </a:r>
          </a:p>
        </p:txBody>
      </p:sp>
      <p:sp>
        <p:nvSpPr>
          <p:cNvPr id="3" name="矩形 2">
            <a:hlinkClick r:id="rId3" action="ppaction://hlinksldjump"/>
            <a:extLst>
              <a:ext uri="{FF2B5EF4-FFF2-40B4-BE49-F238E27FC236}">
                <a16:creationId xmlns:a16="http://schemas.microsoft.com/office/drawing/2014/main" xmlns="" id="{5E9DEDB9-0FAA-4103-B357-57A7BC5CC2E5}"/>
              </a:ext>
            </a:extLst>
          </p:cNvPr>
          <p:cNvSpPr/>
          <p:nvPr/>
        </p:nvSpPr>
        <p:spPr>
          <a:xfrm>
            <a:off x="1340021" y="3380053"/>
            <a:ext cx="4237057" cy="523220"/>
          </a:xfrm>
          <a:prstGeom prst="rect">
            <a:avLst/>
          </a:prstGeom>
        </p:spPr>
        <p:txBody>
          <a:bodyPr wrap="none">
            <a:spAutoFit/>
          </a:bodyPr>
          <a:lstStyle/>
          <a:p>
            <a:pPr marL="457200" indent="-457200">
              <a:buClr>
                <a:srgbClr val="0099CC"/>
              </a:buClr>
              <a:buSzPct val="100000"/>
              <a:buFont typeface="Wingdings" panose="05000000000000000000" pitchFamily="2" charset="2"/>
              <a:buChar char="u"/>
            </a:pPr>
            <a:r>
              <a:rPr lang="zh-CN" altLang="en-US" sz="2800" dirty="0">
                <a:latin typeface="+mj-ea"/>
                <a:ea typeface="+mj-ea"/>
              </a:rPr>
              <a:t>第二章　管理决策工作</a:t>
            </a:r>
          </a:p>
        </p:txBody>
      </p:sp>
      <p:sp>
        <p:nvSpPr>
          <p:cNvPr id="4" name="矩形 3">
            <a:hlinkClick r:id="" action="ppaction://noaction"/>
            <a:extLst>
              <a:ext uri="{FF2B5EF4-FFF2-40B4-BE49-F238E27FC236}">
                <a16:creationId xmlns:a16="http://schemas.microsoft.com/office/drawing/2014/main" xmlns="" id="{82AFF92A-DE55-4C93-94B6-08430E308A55}"/>
              </a:ext>
            </a:extLst>
          </p:cNvPr>
          <p:cNvSpPr/>
          <p:nvPr/>
        </p:nvSpPr>
        <p:spPr>
          <a:xfrm>
            <a:off x="1340021" y="4092698"/>
            <a:ext cx="4955203" cy="523220"/>
          </a:xfrm>
          <a:prstGeom prst="rect">
            <a:avLst/>
          </a:prstGeom>
        </p:spPr>
        <p:txBody>
          <a:bodyPr wrap="none">
            <a:spAutoFit/>
          </a:bodyPr>
          <a:lstStyle/>
          <a:p>
            <a:pPr marL="457200" indent="-457200">
              <a:buClr>
                <a:srgbClr val="0099CC"/>
              </a:buClr>
              <a:buFont typeface="Wingdings" panose="05000000000000000000" pitchFamily="2" charset="2"/>
              <a:buChar char="u"/>
            </a:pPr>
            <a:r>
              <a:rPr lang="zh-CN" altLang="en-US" sz="2800" dirty="0">
                <a:latin typeface="+mj-ea"/>
                <a:ea typeface="+mj-ea"/>
              </a:rPr>
              <a:t>第三章　计划与战略性计划</a:t>
            </a:r>
          </a:p>
        </p:txBody>
      </p:sp>
      <p:sp>
        <p:nvSpPr>
          <p:cNvPr id="5" name="矩形 4">
            <a:hlinkClick r:id="rId2" action="ppaction://hlinksldjump"/>
            <a:extLst>
              <a:ext uri="{FF2B5EF4-FFF2-40B4-BE49-F238E27FC236}">
                <a16:creationId xmlns:a16="http://schemas.microsoft.com/office/drawing/2014/main" xmlns="" id="{AB747BF8-19FD-465E-8A25-2A884C0ABDBC}"/>
              </a:ext>
            </a:extLst>
          </p:cNvPr>
          <p:cNvSpPr/>
          <p:nvPr/>
        </p:nvSpPr>
        <p:spPr>
          <a:xfrm>
            <a:off x="1340021" y="4832589"/>
            <a:ext cx="5314275" cy="523220"/>
          </a:xfrm>
          <a:prstGeom prst="rect">
            <a:avLst/>
          </a:prstGeom>
        </p:spPr>
        <p:txBody>
          <a:bodyPr wrap="none">
            <a:spAutoFit/>
          </a:bodyPr>
          <a:lstStyle/>
          <a:p>
            <a:pPr marL="457200" indent="-457200">
              <a:buClr>
                <a:srgbClr val="0099CC"/>
              </a:buClr>
              <a:buFont typeface="Wingdings" panose="05000000000000000000" pitchFamily="2" charset="2"/>
              <a:buChar char="u"/>
            </a:pPr>
            <a:r>
              <a:rPr lang="zh-CN" altLang="en-US" sz="2800" dirty="0">
                <a:latin typeface="+mj-ea"/>
                <a:ea typeface="+mj-ea"/>
              </a:rPr>
              <a:t>第四章　组织理论与组织工作</a:t>
            </a:r>
          </a:p>
        </p:txBody>
      </p:sp>
      <p:sp>
        <p:nvSpPr>
          <p:cNvPr id="6" name="矩形 5">
            <a:hlinkClick r:id="" action="ppaction://noaction"/>
            <a:extLst>
              <a:ext uri="{FF2B5EF4-FFF2-40B4-BE49-F238E27FC236}">
                <a16:creationId xmlns:a16="http://schemas.microsoft.com/office/drawing/2014/main" xmlns="" id="{A5F3CE38-E0D9-4B6A-A678-967B2D4EFFBA}"/>
              </a:ext>
            </a:extLst>
          </p:cNvPr>
          <p:cNvSpPr/>
          <p:nvPr/>
        </p:nvSpPr>
        <p:spPr>
          <a:xfrm>
            <a:off x="6736497" y="2655186"/>
            <a:ext cx="4237057" cy="523220"/>
          </a:xfrm>
          <a:prstGeom prst="rect">
            <a:avLst/>
          </a:prstGeom>
        </p:spPr>
        <p:txBody>
          <a:bodyPr wrap="none">
            <a:spAutoFit/>
          </a:bodyPr>
          <a:lstStyle/>
          <a:p>
            <a:pPr marL="457200" indent="-457200">
              <a:buClr>
                <a:srgbClr val="0099CC"/>
              </a:buClr>
              <a:buFont typeface="Wingdings" panose="05000000000000000000" pitchFamily="2" charset="2"/>
              <a:buChar char="u"/>
            </a:pPr>
            <a:r>
              <a:rPr lang="zh-CN" altLang="en-US" sz="2800" dirty="0">
                <a:latin typeface="+mj-ea"/>
                <a:ea typeface="+mj-ea"/>
              </a:rPr>
              <a:t>第五章　人力资源管理</a:t>
            </a:r>
          </a:p>
        </p:txBody>
      </p:sp>
      <p:sp>
        <p:nvSpPr>
          <p:cNvPr id="7" name="矩形 6">
            <a:hlinkClick r:id="" action="ppaction://noaction"/>
            <a:extLst>
              <a:ext uri="{FF2B5EF4-FFF2-40B4-BE49-F238E27FC236}">
                <a16:creationId xmlns:a16="http://schemas.microsoft.com/office/drawing/2014/main" xmlns="" id="{214A99DE-1CEC-49A2-960D-C92DC79B3498}"/>
              </a:ext>
            </a:extLst>
          </p:cNvPr>
          <p:cNvSpPr/>
          <p:nvPr/>
        </p:nvSpPr>
        <p:spPr>
          <a:xfrm>
            <a:off x="6736497" y="3380053"/>
            <a:ext cx="4596130" cy="523220"/>
          </a:xfrm>
          <a:prstGeom prst="rect">
            <a:avLst/>
          </a:prstGeom>
        </p:spPr>
        <p:txBody>
          <a:bodyPr wrap="none">
            <a:spAutoFit/>
          </a:bodyPr>
          <a:lstStyle/>
          <a:p>
            <a:pPr marL="457200" indent="-457200">
              <a:buClr>
                <a:srgbClr val="0099CC"/>
              </a:buClr>
              <a:buFont typeface="Wingdings" panose="05000000000000000000" pitchFamily="2" charset="2"/>
              <a:buChar char="u"/>
            </a:pPr>
            <a:r>
              <a:rPr lang="zh-CN" altLang="en-US" sz="2800" dirty="0">
                <a:latin typeface="+mj-ea"/>
                <a:ea typeface="+mj-ea"/>
              </a:rPr>
              <a:t>第六章　领导理论及应用</a:t>
            </a:r>
          </a:p>
        </p:txBody>
      </p:sp>
      <p:sp>
        <p:nvSpPr>
          <p:cNvPr id="8" name="矩形 7">
            <a:hlinkClick r:id="" action="ppaction://noaction"/>
            <a:extLst>
              <a:ext uri="{FF2B5EF4-FFF2-40B4-BE49-F238E27FC236}">
                <a16:creationId xmlns:a16="http://schemas.microsoft.com/office/drawing/2014/main" xmlns="" id="{B282B090-B33B-4C0C-8C18-E63F9971F613}"/>
              </a:ext>
            </a:extLst>
          </p:cNvPr>
          <p:cNvSpPr/>
          <p:nvPr/>
        </p:nvSpPr>
        <p:spPr>
          <a:xfrm>
            <a:off x="6736497" y="4086168"/>
            <a:ext cx="4596130" cy="523220"/>
          </a:xfrm>
          <a:prstGeom prst="rect">
            <a:avLst/>
          </a:prstGeom>
        </p:spPr>
        <p:txBody>
          <a:bodyPr wrap="none">
            <a:spAutoFit/>
          </a:bodyPr>
          <a:lstStyle/>
          <a:p>
            <a:pPr marL="457200" indent="-457200">
              <a:buClr>
                <a:srgbClr val="0099CC"/>
              </a:buClr>
              <a:buFont typeface="Wingdings" panose="05000000000000000000" pitchFamily="2" charset="2"/>
              <a:buChar char="u"/>
            </a:pPr>
            <a:r>
              <a:rPr lang="zh-CN" altLang="en-US" sz="2800" dirty="0">
                <a:latin typeface="+mj-ea"/>
                <a:ea typeface="+mj-ea"/>
              </a:rPr>
              <a:t>第七章　激励理论及应用</a:t>
            </a:r>
          </a:p>
        </p:txBody>
      </p:sp>
      <p:sp>
        <p:nvSpPr>
          <p:cNvPr id="9" name="矩形 8">
            <a:hlinkClick r:id="" action="ppaction://noaction"/>
            <a:extLst>
              <a:ext uri="{FF2B5EF4-FFF2-40B4-BE49-F238E27FC236}">
                <a16:creationId xmlns:a16="http://schemas.microsoft.com/office/drawing/2014/main" xmlns="" id="{C5600FF7-464D-4186-8A56-152304FEB2EB}"/>
              </a:ext>
            </a:extLst>
          </p:cNvPr>
          <p:cNvSpPr/>
          <p:nvPr/>
        </p:nvSpPr>
        <p:spPr>
          <a:xfrm>
            <a:off x="6736497" y="4788477"/>
            <a:ext cx="4596130" cy="523220"/>
          </a:xfrm>
          <a:prstGeom prst="rect">
            <a:avLst/>
          </a:prstGeom>
        </p:spPr>
        <p:txBody>
          <a:bodyPr wrap="none">
            <a:spAutoFit/>
          </a:bodyPr>
          <a:lstStyle/>
          <a:p>
            <a:pPr marL="457200" indent="-457200">
              <a:buClr>
                <a:srgbClr val="0099CC"/>
              </a:buClr>
              <a:buFont typeface="Wingdings" panose="05000000000000000000" pitchFamily="2" charset="2"/>
              <a:buChar char="u"/>
            </a:pPr>
            <a:r>
              <a:rPr lang="zh-CN" altLang="en-US" sz="2800" dirty="0">
                <a:latin typeface="+mj-ea"/>
                <a:ea typeface="+mj-ea"/>
              </a:rPr>
              <a:t>第八章　控制与创新工作</a:t>
            </a:r>
          </a:p>
        </p:txBody>
      </p:sp>
      <p:sp>
        <p:nvSpPr>
          <p:cNvPr id="10" name="文本框 9">
            <a:extLst>
              <a:ext uri="{FF2B5EF4-FFF2-40B4-BE49-F238E27FC236}">
                <a16:creationId xmlns:a16="http://schemas.microsoft.com/office/drawing/2014/main" xmlns="" id="{679DD623-F71D-4B7E-913A-4088071E14C7}"/>
              </a:ext>
            </a:extLst>
          </p:cNvPr>
          <p:cNvSpPr txBox="1"/>
          <p:nvPr/>
        </p:nvSpPr>
        <p:spPr>
          <a:xfrm>
            <a:off x="4033260" y="781589"/>
            <a:ext cx="4052455" cy="1446550"/>
          </a:xfrm>
          <a:prstGeom prst="rect">
            <a:avLst/>
          </a:prstGeom>
          <a:noFill/>
        </p:spPr>
        <p:txBody>
          <a:bodyPr wrap="square" rtlCol="0">
            <a:spAutoFit/>
          </a:bodyPr>
          <a:lstStyle/>
          <a:p>
            <a:pPr algn="ctr"/>
            <a:r>
              <a:rPr lang="zh-CN" altLang="en-US" sz="4400" dirty="0">
                <a:latin typeface="+mj-ea"/>
                <a:ea typeface="+mj-ea"/>
              </a:rPr>
              <a:t>目  录</a:t>
            </a:r>
            <a:endParaRPr lang="en-US" altLang="zh-CN" sz="4400" dirty="0">
              <a:latin typeface="+mj-ea"/>
              <a:ea typeface="+mj-ea"/>
            </a:endParaRPr>
          </a:p>
          <a:p>
            <a:pPr algn="ctr"/>
            <a:r>
              <a:rPr lang="en-US" altLang="zh-CN" sz="4400" dirty="0">
                <a:solidFill>
                  <a:srgbClr val="0099CC"/>
                </a:solidFill>
                <a:latin typeface="Arial" panose="020B0604020202020204" pitchFamily="34" charset="0"/>
                <a:ea typeface="微软雅黑" panose="020B0503020204020204" pitchFamily="34" charset="-122"/>
              </a:rPr>
              <a:t>CONTENTS</a:t>
            </a:r>
            <a:endParaRPr lang="zh-CN" altLang="en-US" sz="4400" dirty="0">
              <a:solidFill>
                <a:srgbClr val="0099CC"/>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257743718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a:extLst>
              <a:ext uri="{FF2B5EF4-FFF2-40B4-BE49-F238E27FC236}">
                <a16:creationId xmlns:a16="http://schemas.microsoft.com/office/drawing/2014/main" xmlns="" id="{A04C3CEA-CF99-4061-82A8-86A8FDAA8A5F}"/>
              </a:ext>
            </a:extLst>
          </p:cNvPr>
          <p:cNvSpPr>
            <a:spLocks noGrp="1"/>
          </p:cNvSpPr>
          <p:nvPr>
            <p:ph type="title"/>
          </p:nvPr>
        </p:nvSpPr>
        <p:spPr/>
        <p:txBody>
          <a:bodyPr/>
          <a:lstStyle/>
          <a:p>
            <a:r>
              <a:rPr lang="zh-CN" altLang="en-US" dirty="0"/>
              <a:t>二、 组织部门化的形式与特征</a:t>
            </a:r>
          </a:p>
        </p:txBody>
      </p:sp>
      <p:sp>
        <p:nvSpPr>
          <p:cNvPr id="2" name="内容占位符 1">
            <a:extLst>
              <a:ext uri="{FF2B5EF4-FFF2-40B4-BE49-F238E27FC236}">
                <a16:creationId xmlns:a16="http://schemas.microsoft.com/office/drawing/2014/main" xmlns="" id="{50163667-9744-48C5-B534-89CA5CB6D999}"/>
              </a:ext>
            </a:extLst>
          </p:cNvPr>
          <p:cNvSpPr>
            <a:spLocks noGrp="1"/>
          </p:cNvSpPr>
          <p:nvPr>
            <p:ph idx="1"/>
          </p:nvPr>
        </p:nvSpPr>
        <p:spPr/>
        <p:txBody>
          <a:bodyPr/>
          <a:lstStyle/>
          <a:p>
            <a:r>
              <a:rPr lang="en-US" altLang="zh-CN" sz="2800" dirty="0"/>
              <a:t>(</a:t>
            </a:r>
            <a:r>
              <a:rPr lang="zh-CN" altLang="en-US" sz="2800" dirty="0"/>
              <a:t>一</a:t>
            </a:r>
            <a:r>
              <a:rPr lang="en-US" altLang="zh-CN" sz="2800" dirty="0"/>
              <a:t>)</a:t>
            </a:r>
            <a:r>
              <a:rPr lang="zh-CN" altLang="en-US" sz="2800" dirty="0"/>
              <a:t>职能部门化 </a:t>
            </a:r>
            <a:endParaRPr lang="en-US" altLang="zh-CN" sz="2800" dirty="0"/>
          </a:p>
          <a:p>
            <a:r>
              <a:rPr lang="en-US" altLang="zh-CN" dirty="0"/>
              <a:t>        </a:t>
            </a:r>
            <a:r>
              <a:rPr lang="zh-CN" altLang="en-US" dirty="0"/>
              <a:t>职能部门是一种传统而基本的组织形式</a:t>
            </a:r>
            <a:r>
              <a:rPr lang="en-US" altLang="zh-CN" dirty="0"/>
              <a:t>.</a:t>
            </a:r>
            <a:r>
              <a:rPr lang="zh-CN" altLang="en-US" dirty="0"/>
              <a:t>职能部门化就是按照生产、财务管理、营销、人事、研发等基本活动相似或技能相似的要求</a:t>
            </a:r>
            <a:r>
              <a:rPr lang="en-US" altLang="zh-CN" dirty="0"/>
              <a:t>,</a:t>
            </a:r>
            <a:r>
              <a:rPr lang="zh-CN" altLang="en-US" dirty="0"/>
              <a:t>分类设立专门的管理部门</a:t>
            </a:r>
            <a:r>
              <a:rPr lang="en-US" altLang="zh-CN" dirty="0"/>
              <a:t>. </a:t>
            </a:r>
          </a:p>
          <a:p>
            <a:r>
              <a:rPr lang="en-US" altLang="zh-CN" dirty="0"/>
              <a:t>       </a:t>
            </a:r>
            <a:r>
              <a:rPr lang="zh-CN" altLang="en-US" dirty="0"/>
              <a:t>职能部门化的优点主要是</a:t>
            </a:r>
            <a:r>
              <a:rPr lang="en-US" altLang="zh-CN" dirty="0"/>
              <a:t>:</a:t>
            </a:r>
            <a:r>
              <a:rPr lang="zh-CN" altLang="en-US" dirty="0"/>
              <a:t>能够突出业务活动的重点</a:t>
            </a:r>
            <a:r>
              <a:rPr lang="en-US" altLang="zh-CN" dirty="0"/>
              <a:t>,</a:t>
            </a:r>
            <a:r>
              <a:rPr lang="zh-CN" altLang="en-US" dirty="0"/>
              <a:t>确保高层主管的权威性并使之能 有效地管理组织的基本活动</a:t>
            </a:r>
            <a:r>
              <a:rPr lang="en-US" altLang="zh-CN" dirty="0"/>
              <a:t>;</a:t>
            </a:r>
            <a:r>
              <a:rPr lang="zh-CN" altLang="en-US" dirty="0"/>
              <a:t>符合活动专业化的分工要求</a:t>
            </a:r>
            <a:r>
              <a:rPr lang="en-US" altLang="zh-CN" dirty="0"/>
              <a:t>,</a:t>
            </a:r>
            <a:r>
              <a:rPr lang="zh-CN" altLang="en-US" dirty="0"/>
              <a:t>能够充分有效地发挥员工的才 能</a:t>
            </a:r>
            <a:r>
              <a:rPr lang="en-US" altLang="zh-CN" dirty="0"/>
              <a:t>,</a:t>
            </a:r>
            <a:r>
              <a:rPr lang="zh-CN" altLang="en-US" dirty="0"/>
              <a:t>调动员工的学习积极性</a:t>
            </a:r>
            <a:r>
              <a:rPr lang="en-US" altLang="zh-CN" dirty="0"/>
              <a:t>,</a:t>
            </a:r>
            <a:r>
              <a:rPr lang="zh-CN" altLang="en-US" dirty="0"/>
              <a:t>并且能简化培训</a:t>
            </a:r>
            <a:r>
              <a:rPr lang="en-US" altLang="zh-CN" dirty="0"/>
              <a:t>,</a:t>
            </a:r>
            <a:r>
              <a:rPr lang="zh-CN" altLang="en-US" dirty="0"/>
              <a:t>强化控制</a:t>
            </a:r>
            <a:r>
              <a:rPr lang="en-US" altLang="zh-CN" dirty="0"/>
              <a:t>,</a:t>
            </a:r>
            <a:r>
              <a:rPr lang="zh-CN" altLang="en-US" dirty="0"/>
              <a:t>避免重叠</a:t>
            </a:r>
            <a:r>
              <a:rPr lang="en-US" altLang="zh-CN" dirty="0"/>
              <a:t>,</a:t>
            </a:r>
            <a:r>
              <a:rPr lang="zh-CN" altLang="en-US" dirty="0"/>
              <a:t>最终有利于管理目标 的实现</a:t>
            </a:r>
            <a:r>
              <a:rPr lang="en-US" altLang="zh-CN" dirty="0"/>
              <a:t>. </a:t>
            </a:r>
          </a:p>
          <a:p>
            <a:r>
              <a:rPr lang="en-US" altLang="zh-CN" dirty="0"/>
              <a:t>       </a:t>
            </a:r>
            <a:r>
              <a:rPr lang="zh-CN" altLang="en-US" dirty="0"/>
              <a:t>职能部门化的缺点主要是</a:t>
            </a:r>
            <a:r>
              <a:rPr lang="en-US" altLang="zh-CN" dirty="0"/>
              <a:t>:</a:t>
            </a:r>
            <a:r>
              <a:rPr lang="zh-CN" altLang="en-US" dirty="0"/>
              <a:t>由于人、财、物等资源的过分集中</a:t>
            </a:r>
            <a:r>
              <a:rPr lang="en-US" altLang="zh-CN" dirty="0"/>
              <a:t>,</a:t>
            </a:r>
            <a:r>
              <a:rPr lang="zh-CN" altLang="en-US" dirty="0"/>
              <a:t>不利于开拓远区市场 或按照目标顾客的需求组织分工</a:t>
            </a:r>
            <a:r>
              <a:rPr lang="en-US" altLang="zh-CN" dirty="0"/>
              <a:t>.</a:t>
            </a:r>
            <a:endParaRPr lang="zh-CN" altLang="en-US" dirty="0"/>
          </a:p>
        </p:txBody>
      </p:sp>
    </p:spTree>
    <p:extLst>
      <p:ext uri="{BB962C8B-B14F-4D97-AF65-F5344CB8AC3E}">
        <p14:creationId xmlns:p14="http://schemas.microsoft.com/office/powerpoint/2010/main" val="144163582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xmlns="" id="{B95DFAB8-93BC-4DBF-9BF1-0BAC5A91DDED}"/>
              </a:ext>
            </a:extLst>
          </p:cNvPr>
          <p:cNvSpPr>
            <a:spLocks noGrp="1"/>
          </p:cNvSpPr>
          <p:nvPr>
            <p:ph idx="1"/>
          </p:nvPr>
        </p:nvSpPr>
        <p:spPr>
          <a:xfrm>
            <a:off x="1324432" y="548640"/>
            <a:ext cx="10034138" cy="6119445"/>
          </a:xfrm>
        </p:spPr>
        <p:txBody>
          <a:bodyPr>
            <a:normAutofit/>
          </a:bodyPr>
          <a:lstStyle/>
          <a:p>
            <a:r>
              <a:rPr lang="en-US" altLang="zh-CN" sz="2800" dirty="0"/>
              <a:t>(</a:t>
            </a:r>
            <a:r>
              <a:rPr lang="zh-CN" altLang="en-US" sz="2800" dirty="0"/>
              <a:t>二</a:t>
            </a:r>
            <a:r>
              <a:rPr lang="en-US" altLang="zh-CN" sz="2800" dirty="0"/>
              <a:t>)</a:t>
            </a:r>
            <a:r>
              <a:rPr lang="zh-CN" altLang="en-US" sz="2800" dirty="0"/>
              <a:t>产品或服务部门化 </a:t>
            </a:r>
            <a:endParaRPr lang="en-US" altLang="zh-CN" sz="2800" dirty="0"/>
          </a:p>
          <a:p>
            <a:r>
              <a:rPr lang="en-US" altLang="zh-CN" dirty="0"/>
              <a:t>       </a:t>
            </a:r>
            <a:r>
              <a:rPr lang="zh-CN" altLang="en-US" dirty="0"/>
              <a:t>在品种单一、规模较小的企业</a:t>
            </a:r>
            <a:r>
              <a:rPr lang="en-US" altLang="zh-CN" dirty="0"/>
              <a:t>,</a:t>
            </a:r>
            <a:r>
              <a:rPr lang="zh-CN" altLang="en-US" dirty="0"/>
              <a:t>按职能进行组织分工是理想的部门化划分形式</a:t>
            </a:r>
            <a:r>
              <a:rPr lang="en-US" altLang="zh-CN" dirty="0"/>
              <a:t>. </a:t>
            </a:r>
          </a:p>
          <a:p>
            <a:r>
              <a:rPr lang="en-US" altLang="zh-CN" dirty="0"/>
              <a:t>       </a:t>
            </a:r>
            <a:r>
              <a:rPr lang="zh-CN" altLang="en-US" dirty="0"/>
              <a:t>产品或服务部门化的优点主要是</a:t>
            </a:r>
            <a:r>
              <a:rPr lang="en-US" altLang="zh-CN" dirty="0"/>
              <a:t>:</a:t>
            </a:r>
            <a:r>
              <a:rPr lang="zh-CN" altLang="en-US" dirty="0"/>
              <a:t>各部门会专注于产品的经营</a:t>
            </a:r>
            <a:r>
              <a:rPr lang="en-US" altLang="zh-CN" dirty="0"/>
              <a:t>,</a:t>
            </a:r>
            <a:r>
              <a:rPr lang="zh-CN" altLang="en-US" dirty="0"/>
              <a:t>并且充分合理地利用 专有资产</a:t>
            </a:r>
            <a:r>
              <a:rPr lang="en-US" altLang="zh-CN" dirty="0"/>
              <a:t>,</a:t>
            </a:r>
            <a:r>
              <a:rPr lang="zh-CN" altLang="en-US" dirty="0"/>
              <a:t>提高专业化经营的效率水平</a:t>
            </a:r>
            <a:r>
              <a:rPr lang="en-US" altLang="zh-CN" dirty="0"/>
              <a:t>. </a:t>
            </a:r>
          </a:p>
          <a:p>
            <a:r>
              <a:rPr lang="en-US" altLang="zh-CN" dirty="0"/>
              <a:t>       </a:t>
            </a:r>
            <a:r>
              <a:rPr lang="zh-CN" altLang="en-US" dirty="0"/>
              <a:t>缺点是</a:t>
            </a:r>
            <a:r>
              <a:rPr lang="en-US" altLang="zh-CN" dirty="0"/>
              <a:t>:</a:t>
            </a:r>
            <a:r>
              <a:rPr lang="zh-CN" altLang="en-US" dirty="0"/>
              <a:t>企业需要更多的 “多面手”式的人才去管理各个产品部门</a:t>
            </a:r>
            <a:r>
              <a:rPr lang="en-US" altLang="zh-CN" dirty="0"/>
              <a:t>;</a:t>
            </a:r>
            <a:r>
              <a:rPr lang="zh-CN" altLang="en-US" dirty="0"/>
              <a:t>各个部门同样有 可能存在本位主义倾向</a:t>
            </a:r>
            <a:r>
              <a:rPr lang="en-US" altLang="zh-CN" dirty="0"/>
              <a:t>,</a:t>
            </a:r>
            <a:r>
              <a:rPr lang="zh-CN" altLang="en-US" dirty="0"/>
              <a:t>这势必会影响到企业总目标的实现</a:t>
            </a:r>
            <a:r>
              <a:rPr lang="en-US" altLang="zh-CN" dirty="0"/>
              <a:t>.</a:t>
            </a:r>
          </a:p>
          <a:p>
            <a:r>
              <a:rPr lang="en-US" altLang="zh-CN" sz="2800" dirty="0"/>
              <a:t>(</a:t>
            </a:r>
            <a:r>
              <a:rPr lang="zh-CN" altLang="en-US" sz="2800" dirty="0"/>
              <a:t>三</a:t>
            </a:r>
            <a:r>
              <a:rPr lang="en-US" altLang="zh-CN" sz="2800" dirty="0"/>
              <a:t>)</a:t>
            </a:r>
            <a:r>
              <a:rPr lang="zh-CN" altLang="en-US" sz="2800" dirty="0"/>
              <a:t>地域部门化 </a:t>
            </a:r>
            <a:endParaRPr lang="en-US" altLang="zh-CN" sz="2800" dirty="0"/>
          </a:p>
          <a:p>
            <a:r>
              <a:rPr lang="en-US" altLang="zh-CN" dirty="0"/>
              <a:t>       </a:t>
            </a:r>
            <a:r>
              <a:rPr lang="zh-CN" altLang="en-US" dirty="0"/>
              <a:t>地域部门化就是按照地域的分散化程度划分企业的业务活动</a:t>
            </a:r>
            <a:r>
              <a:rPr lang="en-US" altLang="zh-CN" dirty="0"/>
              <a:t>,</a:t>
            </a:r>
            <a:r>
              <a:rPr lang="zh-CN" altLang="en-US" dirty="0"/>
              <a:t>继而设置管理部门管理 其业务活动</a:t>
            </a:r>
            <a:r>
              <a:rPr lang="en-US" altLang="zh-CN" dirty="0"/>
              <a:t>. </a:t>
            </a:r>
          </a:p>
          <a:p>
            <a:r>
              <a:rPr lang="en-US" altLang="zh-CN" dirty="0"/>
              <a:t>       </a:t>
            </a:r>
            <a:r>
              <a:rPr lang="zh-CN" altLang="en-US" dirty="0"/>
              <a:t>地域部门化的主要优点是</a:t>
            </a:r>
            <a:r>
              <a:rPr lang="en-US" altLang="zh-CN" dirty="0"/>
              <a:t>:</a:t>
            </a:r>
            <a:r>
              <a:rPr lang="zh-CN" altLang="en-US" dirty="0"/>
              <a:t>可以把责权下放到地方</a:t>
            </a:r>
            <a:r>
              <a:rPr lang="en-US" altLang="zh-CN" dirty="0"/>
              <a:t>,</a:t>
            </a:r>
            <a:r>
              <a:rPr lang="zh-CN" altLang="en-US" dirty="0"/>
              <a:t>鼓励地方参与决策和经营</a:t>
            </a:r>
            <a:r>
              <a:rPr lang="en-US" altLang="zh-CN" dirty="0"/>
              <a:t>;</a:t>
            </a:r>
            <a:r>
              <a:rPr lang="zh-CN" altLang="en-US" dirty="0"/>
              <a:t>地区 管理者还可以直接面对本地市场的需求灵活决策</a:t>
            </a:r>
            <a:r>
              <a:rPr lang="en-US" altLang="zh-CN" dirty="0"/>
              <a:t>. </a:t>
            </a:r>
          </a:p>
          <a:p>
            <a:r>
              <a:rPr lang="en-US" altLang="zh-CN" dirty="0"/>
              <a:t>       </a:t>
            </a:r>
            <a:r>
              <a:rPr lang="zh-CN" altLang="en-US" dirty="0"/>
              <a:t>地域部门化的主要缺点是</a:t>
            </a:r>
            <a:r>
              <a:rPr lang="en-US" altLang="zh-CN" dirty="0"/>
              <a:t>:</a:t>
            </a:r>
            <a:r>
              <a:rPr lang="zh-CN" altLang="en-US" dirty="0"/>
              <a:t>企业所需的能够派赴各个区域的地区主管比较稀缺</a:t>
            </a:r>
            <a:r>
              <a:rPr lang="en-US" altLang="zh-CN" dirty="0"/>
              <a:t>,</a:t>
            </a:r>
            <a:r>
              <a:rPr lang="zh-CN" altLang="en-US" dirty="0"/>
              <a:t>且比 较难控制</a:t>
            </a:r>
            <a:r>
              <a:rPr lang="en-US" altLang="zh-CN" dirty="0"/>
              <a:t>. </a:t>
            </a:r>
            <a:endParaRPr lang="zh-CN" altLang="en-US" dirty="0"/>
          </a:p>
        </p:txBody>
      </p:sp>
    </p:spTree>
    <p:extLst>
      <p:ext uri="{BB962C8B-B14F-4D97-AF65-F5344CB8AC3E}">
        <p14:creationId xmlns:p14="http://schemas.microsoft.com/office/powerpoint/2010/main" val="428933175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xmlns="" id="{5BFC9A64-BE5F-47D4-89CA-797E7D84645C}"/>
              </a:ext>
            </a:extLst>
          </p:cNvPr>
          <p:cNvSpPr>
            <a:spLocks noGrp="1"/>
          </p:cNvSpPr>
          <p:nvPr>
            <p:ph idx="1"/>
          </p:nvPr>
        </p:nvSpPr>
        <p:spPr/>
        <p:txBody>
          <a:bodyPr/>
          <a:lstStyle/>
          <a:p>
            <a:r>
              <a:rPr lang="en-US" altLang="zh-CN" sz="2800" dirty="0"/>
              <a:t>(</a:t>
            </a:r>
            <a:r>
              <a:rPr lang="zh-CN" altLang="en-US" sz="2800" dirty="0"/>
              <a:t>四</a:t>
            </a:r>
            <a:r>
              <a:rPr lang="en-US" altLang="zh-CN" sz="2800" dirty="0"/>
              <a:t>)</a:t>
            </a:r>
            <a:r>
              <a:rPr lang="zh-CN" altLang="en-US" sz="2800" dirty="0"/>
              <a:t>顾客部门化 </a:t>
            </a:r>
            <a:endParaRPr lang="en-US" altLang="zh-CN" sz="2800" dirty="0"/>
          </a:p>
          <a:p>
            <a:r>
              <a:rPr lang="en-US" altLang="zh-CN" dirty="0"/>
              <a:t>       </a:t>
            </a:r>
            <a:r>
              <a:rPr lang="zh-CN" altLang="en-US" dirty="0"/>
              <a:t>顾客部门化就是根据目标顾客的不同利益需求来划分组织的业务活动</a:t>
            </a:r>
            <a:r>
              <a:rPr lang="en-US" altLang="zh-CN" dirty="0"/>
              <a:t>.</a:t>
            </a:r>
            <a:r>
              <a:rPr lang="zh-CN" altLang="en-US" dirty="0"/>
              <a:t>在激烈的市场 竞争中</a:t>
            </a:r>
            <a:r>
              <a:rPr lang="en-US" altLang="zh-CN" dirty="0"/>
              <a:t>,</a:t>
            </a:r>
            <a:r>
              <a:rPr lang="zh-CN" altLang="en-US" dirty="0"/>
              <a:t>顾客需求导向越来越明显</a:t>
            </a:r>
            <a:r>
              <a:rPr lang="en-US" altLang="zh-CN" dirty="0"/>
              <a:t>,</a:t>
            </a:r>
            <a:r>
              <a:rPr lang="zh-CN" altLang="en-US" dirty="0"/>
              <a:t>企业应当在满足市场顾客需求的同时</a:t>
            </a:r>
            <a:r>
              <a:rPr lang="en-US" altLang="zh-CN" dirty="0"/>
              <a:t>,</a:t>
            </a:r>
            <a:r>
              <a:rPr lang="zh-CN" altLang="en-US" dirty="0"/>
              <a:t>努力创造顾客 的未来需求</a:t>
            </a:r>
            <a:r>
              <a:rPr lang="en-US" altLang="zh-CN" dirty="0"/>
              <a:t>,</a:t>
            </a:r>
            <a:r>
              <a:rPr lang="zh-CN" altLang="en-US" dirty="0"/>
              <a:t>顾客部门化顺应了需求发展的这种趋势</a:t>
            </a:r>
            <a:r>
              <a:rPr lang="en-US" altLang="zh-CN" dirty="0"/>
              <a:t>. </a:t>
            </a:r>
          </a:p>
          <a:p>
            <a:r>
              <a:rPr lang="en-US" altLang="zh-CN" dirty="0"/>
              <a:t>      </a:t>
            </a:r>
            <a:r>
              <a:rPr lang="zh-CN" altLang="en-US" dirty="0"/>
              <a:t>顾客部门化的优点是</a:t>
            </a:r>
            <a:r>
              <a:rPr lang="en-US" altLang="zh-CN" dirty="0"/>
              <a:t>:</a:t>
            </a:r>
            <a:r>
              <a:rPr lang="zh-CN" altLang="en-US" dirty="0"/>
              <a:t>企业可以通过设立不同的部门满足目标顾客各种特殊而广泛的 需求</a:t>
            </a:r>
            <a:r>
              <a:rPr lang="en-US" altLang="zh-CN" dirty="0"/>
              <a:t>,</a:t>
            </a:r>
            <a:r>
              <a:rPr lang="zh-CN" altLang="en-US" dirty="0"/>
              <a:t>同时能有效获得用户真诚的意见反馈</a:t>
            </a:r>
            <a:r>
              <a:rPr lang="en-US" altLang="zh-CN" dirty="0"/>
              <a:t>,</a:t>
            </a:r>
            <a:r>
              <a:rPr lang="zh-CN" altLang="en-US" dirty="0"/>
              <a:t>这有利于企业不断改进自己的工作</a:t>
            </a:r>
            <a:r>
              <a:rPr lang="en-US" altLang="zh-CN" dirty="0"/>
              <a:t>.</a:t>
            </a:r>
          </a:p>
          <a:p>
            <a:r>
              <a:rPr lang="en-US" altLang="zh-CN" dirty="0"/>
              <a:t>      </a:t>
            </a:r>
            <a:r>
              <a:rPr lang="zh-CN" altLang="en-US" dirty="0"/>
              <a:t>顾客部门化的缺点是</a:t>
            </a:r>
            <a:r>
              <a:rPr lang="en-US" altLang="zh-CN" dirty="0"/>
              <a:t>:</a:t>
            </a:r>
            <a:r>
              <a:rPr lang="zh-CN" altLang="en-US" dirty="0"/>
              <a:t>可能会增加与顾客需求不匹配而引发的矛盾和冲突</a:t>
            </a:r>
            <a:r>
              <a:rPr lang="en-US" altLang="zh-CN" dirty="0"/>
              <a:t>;</a:t>
            </a:r>
            <a:r>
              <a:rPr lang="zh-CN" altLang="en-US" dirty="0"/>
              <a:t>需要更多 能妥善协调和处理与顾客关系问题的管理人员和一般人员</a:t>
            </a:r>
            <a:r>
              <a:rPr lang="en-US" altLang="zh-CN" dirty="0"/>
              <a:t>.</a:t>
            </a:r>
            <a:endParaRPr lang="zh-CN" altLang="en-US" dirty="0"/>
          </a:p>
        </p:txBody>
      </p:sp>
    </p:spTree>
    <p:extLst>
      <p:ext uri="{BB962C8B-B14F-4D97-AF65-F5344CB8AC3E}">
        <p14:creationId xmlns:p14="http://schemas.microsoft.com/office/powerpoint/2010/main" val="63129992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xmlns="" id="{699332D6-90D6-44CF-9750-1579299936EF}"/>
              </a:ext>
            </a:extLst>
          </p:cNvPr>
          <p:cNvSpPr>
            <a:spLocks noGrp="1"/>
          </p:cNvSpPr>
          <p:nvPr>
            <p:ph idx="1"/>
          </p:nvPr>
        </p:nvSpPr>
        <p:spPr/>
        <p:txBody>
          <a:bodyPr/>
          <a:lstStyle/>
          <a:p>
            <a:r>
              <a:rPr lang="en-US" altLang="zh-CN" sz="2800" dirty="0"/>
              <a:t>(</a:t>
            </a:r>
            <a:r>
              <a:rPr lang="zh-CN" altLang="en-US" sz="2800" dirty="0"/>
              <a:t>五</a:t>
            </a:r>
            <a:r>
              <a:rPr lang="en-US" altLang="zh-CN" sz="2800" dirty="0"/>
              <a:t>)</a:t>
            </a:r>
            <a:r>
              <a:rPr lang="zh-CN" altLang="en-US" sz="2800" dirty="0"/>
              <a:t>流程部门化 </a:t>
            </a:r>
            <a:endParaRPr lang="en-US" altLang="zh-CN" sz="2800" dirty="0"/>
          </a:p>
          <a:p>
            <a:r>
              <a:rPr lang="en-US" altLang="zh-CN" dirty="0"/>
              <a:t>       </a:t>
            </a:r>
            <a:r>
              <a:rPr lang="zh-CN" altLang="en-US" dirty="0"/>
              <a:t>流程部门化就是按照工作或业务流程来组织业务活动</a:t>
            </a:r>
            <a:r>
              <a:rPr lang="en-US" altLang="zh-CN" dirty="0"/>
              <a:t>.</a:t>
            </a:r>
            <a:r>
              <a:rPr lang="zh-CN" altLang="en-US" dirty="0"/>
              <a:t>人员、材料、设备比较集中或 业务流程比较连续、紧密是流程部门化的实现基础</a:t>
            </a:r>
            <a:r>
              <a:rPr lang="en-US" altLang="zh-CN" dirty="0"/>
              <a:t>. </a:t>
            </a:r>
          </a:p>
          <a:p>
            <a:r>
              <a:rPr lang="en-US" altLang="zh-CN" dirty="0"/>
              <a:t>      </a:t>
            </a:r>
            <a:r>
              <a:rPr lang="zh-CN" altLang="en-US" dirty="0"/>
              <a:t>流程部门化的优点是</a:t>
            </a:r>
            <a:r>
              <a:rPr lang="en-US" altLang="zh-CN" dirty="0"/>
              <a:t>:</a:t>
            </a:r>
            <a:r>
              <a:rPr lang="zh-CN" altLang="en-US" dirty="0"/>
              <a:t>组织能够充分发挥人员集中的技术优势</a:t>
            </a:r>
            <a:r>
              <a:rPr lang="en-US" altLang="zh-CN" dirty="0"/>
              <a:t>,</a:t>
            </a:r>
            <a:r>
              <a:rPr lang="zh-CN" altLang="en-US" dirty="0"/>
              <a:t>易于协调管理</a:t>
            </a:r>
            <a:r>
              <a:rPr lang="en-US" altLang="zh-CN" dirty="0"/>
              <a:t>,</a:t>
            </a:r>
            <a:r>
              <a:rPr lang="zh-CN" altLang="en-US" dirty="0"/>
              <a:t>对市 场需求的变动也能够快速敏捷地反应</a:t>
            </a:r>
            <a:r>
              <a:rPr lang="en-US" altLang="zh-CN" dirty="0"/>
              <a:t>,</a:t>
            </a:r>
            <a:r>
              <a:rPr lang="zh-CN" altLang="en-US" dirty="0"/>
              <a:t>容易取得较明显的集合优势</a:t>
            </a:r>
            <a:r>
              <a:rPr lang="en-US" altLang="zh-CN" dirty="0"/>
              <a:t>;</a:t>
            </a:r>
            <a:r>
              <a:rPr lang="zh-CN" altLang="en-US" dirty="0"/>
              <a:t>简化了培训</a:t>
            </a:r>
            <a:r>
              <a:rPr lang="en-US" altLang="zh-CN" dirty="0"/>
              <a:t>,</a:t>
            </a:r>
            <a:r>
              <a:rPr lang="zh-CN" altLang="en-US" dirty="0"/>
              <a:t>容易在 组织内部形成良好的相互学习氛围</a:t>
            </a:r>
            <a:r>
              <a:rPr lang="en-US" altLang="zh-CN" dirty="0"/>
              <a:t>,</a:t>
            </a:r>
            <a:r>
              <a:rPr lang="zh-CN" altLang="en-US" dirty="0"/>
              <a:t>会产生较为明显的学习经验曲线效应</a:t>
            </a:r>
            <a:r>
              <a:rPr lang="en-US" altLang="zh-CN" dirty="0"/>
              <a:t>. </a:t>
            </a:r>
          </a:p>
          <a:p>
            <a:r>
              <a:rPr lang="en-US" altLang="zh-CN" dirty="0"/>
              <a:t>       </a:t>
            </a:r>
            <a:r>
              <a:rPr lang="zh-CN" altLang="en-US" dirty="0"/>
              <a:t>流程部门化的缺点是</a:t>
            </a:r>
            <a:r>
              <a:rPr lang="en-US" altLang="zh-CN" dirty="0"/>
              <a:t>:</a:t>
            </a:r>
            <a:r>
              <a:rPr lang="zh-CN" altLang="en-US" dirty="0"/>
              <a:t>有可能难以实现部门之间的紧密协作</a:t>
            </a:r>
            <a:r>
              <a:rPr lang="en-US" altLang="zh-CN" dirty="0"/>
              <a:t>,</a:t>
            </a:r>
            <a:r>
              <a:rPr lang="zh-CN" altLang="en-US" dirty="0"/>
              <a:t>也会产生部门间的利益 冲突</a:t>
            </a:r>
            <a:r>
              <a:rPr lang="en-US" altLang="zh-CN" dirty="0"/>
              <a:t>.</a:t>
            </a:r>
            <a:endParaRPr lang="zh-CN" altLang="en-US" dirty="0"/>
          </a:p>
        </p:txBody>
      </p:sp>
    </p:spTree>
    <p:extLst>
      <p:ext uri="{BB962C8B-B14F-4D97-AF65-F5344CB8AC3E}">
        <p14:creationId xmlns:p14="http://schemas.microsoft.com/office/powerpoint/2010/main" val="351565493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1BF716E8-0434-4F48-9BFC-6D3EE54412C4}"/>
              </a:ext>
            </a:extLst>
          </p:cNvPr>
          <p:cNvSpPr>
            <a:spLocks noGrp="1"/>
          </p:cNvSpPr>
          <p:nvPr>
            <p:ph type="title"/>
          </p:nvPr>
        </p:nvSpPr>
        <p:spPr/>
        <p:txBody>
          <a:bodyPr/>
          <a:lstStyle/>
          <a:p>
            <a:r>
              <a:rPr lang="zh-CN" altLang="en-US" dirty="0"/>
              <a:t>第三节　组织的层级化理论　</a:t>
            </a:r>
          </a:p>
        </p:txBody>
      </p:sp>
      <p:sp>
        <p:nvSpPr>
          <p:cNvPr id="3" name="内容占位符 2">
            <a:extLst>
              <a:ext uri="{FF2B5EF4-FFF2-40B4-BE49-F238E27FC236}">
                <a16:creationId xmlns:a16="http://schemas.microsoft.com/office/drawing/2014/main" xmlns="" id="{4A2970B6-F7CB-4AF7-999A-EAE43C3F6C14}"/>
              </a:ext>
            </a:extLst>
          </p:cNvPr>
          <p:cNvSpPr>
            <a:spLocks noGrp="1"/>
          </p:cNvSpPr>
          <p:nvPr>
            <p:ph idx="1"/>
          </p:nvPr>
        </p:nvSpPr>
        <p:spPr/>
        <p:txBody>
          <a:bodyPr/>
          <a:lstStyle/>
          <a:p>
            <a:r>
              <a:rPr lang="zh-CN" altLang="en-US" sz="2800" dirty="0"/>
              <a:t>一、 组织的层级化与管理幅度</a:t>
            </a:r>
            <a:r>
              <a:rPr lang="zh-CN" altLang="en-US" dirty="0"/>
              <a:t>　</a:t>
            </a:r>
          </a:p>
          <a:p>
            <a:r>
              <a:rPr lang="en-US" altLang="zh-CN" sz="2400" b="1" dirty="0"/>
              <a:t>(</a:t>
            </a:r>
            <a:r>
              <a:rPr lang="zh-CN" altLang="en-US" sz="2400" b="1" dirty="0"/>
              <a:t>一</a:t>
            </a:r>
            <a:r>
              <a:rPr lang="en-US" altLang="zh-CN" sz="2400" b="1" dirty="0"/>
              <a:t>)</a:t>
            </a:r>
            <a:r>
              <a:rPr lang="zh-CN" altLang="en-US" sz="2400" b="1" dirty="0"/>
              <a:t>管理幅度与组织层级的关系 </a:t>
            </a:r>
            <a:endParaRPr lang="en-US" altLang="zh-CN" sz="2400" b="1" dirty="0"/>
          </a:p>
          <a:p>
            <a:r>
              <a:rPr lang="en-US" altLang="zh-CN" dirty="0"/>
              <a:t>       </a:t>
            </a:r>
            <a:r>
              <a:rPr lang="zh-CN" altLang="en-US" dirty="0"/>
              <a:t>组织的主管因受到时间和精力的限制</a:t>
            </a:r>
            <a:r>
              <a:rPr lang="en-US" altLang="zh-CN" dirty="0"/>
              <a:t>,</a:t>
            </a:r>
            <a:r>
              <a:rPr lang="zh-CN" altLang="en-US" dirty="0"/>
              <a:t>要委托一定数量的管理人员分担其管理工作</a:t>
            </a:r>
            <a:r>
              <a:rPr lang="en-US" altLang="zh-CN" dirty="0"/>
              <a:t>. </a:t>
            </a:r>
            <a:r>
              <a:rPr lang="zh-CN" altLang="en-US" dirty="0"/>
              <a:t>委托的结果是减少了他必须直接从事的业务工作量</a:t>
            </a:r>
            <a:r>
              <a:rPr lang="en-US" altLang="zh-CN" dirty="0"/>
              <a:t>,</a:t>
            </a:r>
            <a:r>
              <a:rPr lang="zh-CN" altLang="en-US" dirty="0"/>
              <a:t>但与此同时</a:t>
            </a:r>
            <a:r>
              <a:rPr lang="en-US" altLang="zh-CN" dirty="0"/>
              <a:t>,</a:t>
            </a:r>
            <a:r>
              <a:rPr lang="zh-CN" altLang="en-US" dirty="0"/>
              <a:t>也增加了他协调受托人 之间关系的工作量</a:t>
            </a:r>
            <a:r>
              <a:rPr lang="en-US" altLang="zh-CN" dirty="0"/>
              <a:t>.</a:t>
            </a:r>
            <a:r>
              <a:rPr lang="zh-CN" altLang="en-US" dirty="0"/>
              <a:t>因此</a:t>
            </a:r>
            <a:r>
              <a:rPr lang="en-US" altLang="zh-CN" dirty="0"/>
              <a:t>,</a:t>
            </a:r>
            <a:r>
              <a:rPr lang="zh-CN" altLang="en-US" dirty="0"/>
              <a:t>主管能够直接有效地指挥和监督的下属数量总是有限的</a:t>
            </a:r>
            <a:r>
              <a:rPr lang="en-US" altLang="zh-CN" dirty="0"/>
              <a:t>.</a:t>
            </a:r>
            <a:r>
              <a:rPr lang="zh-CN" altLang="en-US" dirty="0"/>
              <a:t>这个 有限的直接领导的下属数量称为管理幅度</a:t>
            </a:r>
            <a:r>
              <a:rPr lang="en-US" altLang="zh-CN" dirty="0"/>
              <a:t>. </a:t>
            </a:r>
            <a:r>
              <a:rPr lang="zh-CN" altLang="en-US" dirty="0"/>
              <a:t>管理层次与管理幅度的反比关系决定了两种基本的管理组织结构形态</a:t>
            </a:r>
            <a:r>
              <a:rPr lang="en-US" altLang="zh-CN" dirty="0"/>
              <a:t>:</a:t>
            </a:r>
            <a:r>
              <a:rPr lang="zh-CN" altLang="en-US" dirty="0"/>
              <a:t>锥形结构形态 和扁平结构形态</a:t>
            </a:r>
          </a:p>
        </p:txBody>
      </p:sp>
    </p:spTree>
    <p:extLst>
      <p:ext uri="{BB962C8B-B14F-4D97-AF65-F5344CB8AC3E}">
        <p14:creationId xmlns:p14="http://schemas.microsoft.com/office/powerpoint/2010/main" val="128275311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xmlns="" id="{E1E934B6-3607-468D-BDB0-87BD17219AE7}"/>
              </a:ext>
            </a:extLst>
          </p:cNvPr>
          <p:cNvSpPr>
            <a:spLocks noGrp="1"/>
          </p:cNvSpPr>
          <p:nvPr>
            <p:ph idx="1"/>
          </p:nvPr>
        </p:nvSpPr>
        <p:spPr>
          <a:xfrm>
            <a:off x="1324432" y="871536"/>
            <a:ext cx="10034138" cy="5515195"/>
          </a:xfrm>
        </p:spPr>
        <p:txBody>
          <a:bodyPr>
            <a:normAutofit/>
          </a:bodyPr>
          <a:lstStyle/>
          <a:p>
            <a:r>
              <a:rPr lang="zh-CN" altLang="en-US" dirty="0" smtClean="0"/>
              <a:t>    图 </a:t>
            </a:r>
            <a:r>
              <a:rPr lang="en-US" altLang="zh-CN" dirty="0" smtClean="0"/>
              <a:t>4 7 </a:t>
            </a:r>
            <a:r>
              <a:rPr lang="zh-CN" altLang="en-US" dirty="0" smtClean="0"/>
              <a:t>显示</a:t>
            </a:r>
            <a:r>
              <a:rPr lang="zh-CN" altLang="en-US" dirty="0"/>
              <a:t>了这两种组织幅度与层级的差别</a:t>
            </a:r>
            <a:r>
              <a:rPr lang="en-US" altLang="zh-CN" dirty="0"/>
              <a:t>. </a:t>
            </a:r>
            <a:r>
              <a:rPr lang="zh-CN" altLang="en-US" dirty="0"/>
              <a:t>扁平结构是指组织规模已定</a:t>
            </a:r>
            <a:r>
              <a:rPr lang="en-US" altLang="zh-CN" dirty="0"/>
              <a:t>,</a:t>
            </a:r>
            <a:r>
              <a:rPr lang="zh-CN" altLang="en-US" dirty="0"/>
              <a:t>管理幅度大</a:t>
            </a:r>
            <a:r>
              <a:rPr lang="en-US" altLang="zh-CN" dirty="0"/>
              <a:t>,</a:t>
            </a:r>
            <a:r>
              <a:rPr lang="zh-CN" altLang="en-US" dirty="0"/>
              <a:t>管理层次较少的一种组织结构形态</a:t>
            </a:r>
            <a:endParaRPr lang="en-US" altLang="zh-CN" dirty="0"/>
          </a:p>
          <a:p>
            <a:r>
              <a:rPr lang="en-US" altLang="zh-CN" dirty="0"/>
              <a:t>      </a:t>
            </a:r>
            <a:r>
              <a:rPr lang="zh-CN" altLang="en-US" dirty="0"/>
              <a:t>形态的优点是</a:t>
            </a:r>
            <a:r>
              <a:rPr lang="en-US" altLang="zh-CN" dirty="0"/>
              <a:t>:</a:t>
            </a:r>
            <a:r>
              <a:rPr lang="zh-CN" altLang="en-US" dirty="0"/>
              <a:t>由于层次少</a:t>
            </a:r>
            <a:r>
              <a:rPr lang="en-US" altLang="zh-CN" dirty="0"/>
              <a:t>,</a:t>
            </a:r>
            <a:r>
              <a:rPr lang="zh-CN" altLang="en-US" dirty="0"/>
              <a:t>信息的传递速度快</a:t>
            </a:r>
            <a:r>
              <a:rPr lang="en-US" altLang="zh-CN" dirty="0"/>
              <a:t>,</a:t>
            </a:r>
            <a:r>
              <a:rPr lang="zh-CN" altLang="en-US" dirty="0"/>
              <a:t>因此管理者可以尽快地发现信息所反映 的问题</a:t>
            </a:r>
            <a:r>
              <a:rPr lang="en-US" altLang="zh-CN" dirty="0"/>
              <a:t>,</a:t>
            </a:r>
            <a:r>
              <a:rPr lang="zh-CN" altLang="en-US" dirty="0"/>
              <a:t>并及时采取相应的纠偏措施</a:t>
            </a:r>
            <a:r>
              <a:rPr lang="en-US" altLang="zh-CN" dirty="0"/>
              <a:t>.</a:t>
            </a:r>
          </a:p>
          <a:p>
            <a:endParaRPr lang="en-US" altLang="zh-CN" dirty="0"/>
          </a:p>
          <a:p>
            <a:endParaRPr lang="en-US" altLang="zh-CN" dirty="0"/>
          </a:p>
          <a:p>
            <a:endParaRPr lang="en-US" altLang="zh-CN" dirty="0"/>
          </a:p>
          <a:p>
            <a:endParaRPr lang="en-US" altLang="zh-CN" dirty="0"/>
          </a:p>
          <a:p>
            <a:endParaRPr lang="en-US" altLang="zh-CN" dirty="0"/>
          </a:p>
          <a:p>
            <a:endParaRPr lang="zh-CN" altLang="en-US" dirty="0"/>
          </a:p>
        </p:txBody>
      </p:sp>
      <p:pic>
        <p:nvPicPr>
          <p:cNvPr id="4" name="图片 3">
            <a:extLst>
              <a:ext uri="{FF2B5EF4-FFF2-40B4-BE49-F238E27FC236}">
                <a16:creationId xmlns:a16="http://schemas.microsoft.com/office/drawing/2014/main" xmlns="" id="{6C85D5FB-9695-4C02-8F49-8611379F412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18890" y="2572625"/>
            <a:ext cx="6987818" cy="3528641"/>
          </a:xfrm>
          <a:prstGeom prst="rect">
            <a:avLst/>
          </a:prstGeom>
        </p:spPr>
      </p:pic>
      <p:sp>
        <p:nvSpPr>
          <p:cNvPr id="5" name="矩形 4">
            <a:extLst>
              <a:ext uri="{FF2B5EF4-FFF2-40B4-BE49-F238E27FC236}">
                <a16:creationId xmlns:a16="http://schemas.microsoft.com/office/drawing/2014/main" xmlns="" id="{6E2660C2-6B06-4275-9A42-D7AE592AC5EB}"/>
              </a:ext>
            </a:extLst>
          </p:cNvPr>
          <p:cNvSpPr/>
          <p:nvPr/>
        </p:nvSpPr>
        <p:spPr>
          <a:xfrm>
            <a:off x="4250223" y="6186676"/>
            <a:ext cx="4182555" cy="400110"/>
          </a:xfrm>
          <a:prstGeom prst="rect">
            <a:avLst/>
          </a:prstGeom>
        </p:spPr>
        <p:txBody>
          <a:bodyPr wrap="none">
            <a:spAutoFit/>
          </a:bodyPr>
          <a:lstStyle/>
          <a:p>
            <a:r>
              <a:rPr lang="zh-CN" altLang="en-US" sz="2000" dirty="0">
                <a:solidFill>
                  <a:srgbClr val="0099CC"/>
                </a:solidFill>
                <a:latin typeface="+mj-ea"/>
                <a:ea typeface="+mj-ea"/>
              </a:rPr>
              <a:t>图４ ７　组织幅度与组织层级比较 </a:t>
            </a:r>
          </a:p>
        </p:txBody>
      </p:sp>
    </p:spTree>
    <p:extLst>
      <p:ext uri="{BB962C8B-B14F-4D97-AF65-F5344CB8AC3E}">
        <p14:creationId xmlns:p14="http://schemas.microsoft.com/office/powerpoint/2010/main" val="258901088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xmlns="" id="{EAADB691-7C9B-4979-9A33-2EF3718AF261}"/>
              </a:ext>
            </a:extLst>
          </p:cNvPr>
          <p:cNvSpPr>
            <a:spLocks noGrp="1"/>
          </p:cNvSpPr>
          <p:nvPr>
            <p:ph idx="1"/>
          </p:nvPr>
        </p:nvSpPr>
        <p:spPr/>
        <p:txBody>
          <a:bodyPr/>
          <a:lstStyle/>
          <a:p>
            <a:r>
              <a:rPr lang="zh-CN" altLang="en-US" dirty="0"/>
              <a:t>       锥形结构呈管理幅度较小</a:t>
            </a:r>
            <a:r>
              <a:rPr lang="en-US" altLang="zh-CN" dirty="0"/>
              <a:t>,</a:t>
            </a:r>
            <a:r>
              <a:rPr lang="zh-CN" altLang="en-US" dirty="0"/>
              <a:t>管理层次较多的高、尖、细的金字塔形态</a:t>
            </a:r>
            <a:r>
              <a:rPr lang="en-US" altLang="zh-CN" dirty="0"/>
              <a:t>.</a:t>
            </a:r>
            <a:r>
              <a:rPr lang="zh-CN" altLang="en-US" dirty="0"/>
              <a:t>其优点与局限 性正好与扁平结构相反</a:t>
            </a:r>
            <a:r>
              <a:rPr lang="en-US" altLang="zh-CN" dirty="0"/>
              <a:t>:</a:t>
            </a:r>
            <a:r>
              <a:rPr lang="zh-CN" altLang="en-US" dirty="0"/>
              <a:t>较小的管理幅度可以使每位主管仔细地研究从每个下属那里得到 的有限信息</a:t>
            </a:r>
            <a:r>
              <a:rPr lang="en-US" altLang="zh-CN" dirty="0"/>
              <a:t>,</a:t>
            </a:r>
            <a:r>
              <a:rPr lang="zh-CN" altLang="en-US" dirty="0"/>
              <a:t>并对每个下属进行详细的指导</a:t>
            </a:r>
            <a:r>
              <a:rPr lang="en-US" altLang="zh-CN" dirty="0"/>
              <a:t>;</a:t>
            </a:r>
            <a:r>
              <a:rPr lang="zh-CN" altLang="en-US" dirty="0"/>
              <a:t>但过多的管理层次</a:t>
            </a:r>
            <a:r>
              <a:rPr lang="en-US" altLang="zh-CN" dirty="0"/>
              <a:t>,</a:t>
            </a:r>
            <a:r>
              <a:rPr lang="zh-CN" altLang="en-US" dirty="0"/>
              <a:t>不仅影响了信息从基层 传递到高层的速度</a:t>
            </a:r>
            <a:r>
              <a:rPr lang="en-US" altLang="zh-CN" dirty="0"/>
              <a:t>,</a:t>
            </a:r>
            <a:r>
              <a:rPr lang="zh-CN" altLang="en-US" dirty="0"/>
              <a:t>而且由于经过的层级太多</a:t>
            </a:r>
            <a:r>
              <a:rPr lang="en-US" altLang="zh-CN" dirty="0"/>
              <a:t>,</a:t>
            </a:r>
            <a:r>
              <a:rPr lang="zh-CN" altLang="en-US" dirty="0"/>
              <a:t>每次传递都可能被各层主管加进了自己的 理解和认识</a:t>
            </a:r>
            <a:r>
              <a:rPr lang="en-US" altLang="zh-CN" dirty="0"/>
              <a:t>,</a:t>
            </a:r>
            <a:r>
              <a:rPr lang="zh-CN" altLang="en-US" dirty="0"/>
              <a:t>从而使信息在传递过程中失真</a:t>
            </a:r>
            <a:r>
              <a:rPr lang="en-US" altLang="zh-CN" dirty="0"/>
              <a:t>.</a:t>
            </a:r>
            <a:endParaRPr lang="zh-CN" altLang="en-US" dirty="0"/>
          </a:p>
        </p:txBody>
      </p:sp>
    </p:spTree>
    <p:extLst>
      <p:ext uri="{BB962C8B-B14F-4D97-AF65-F5344CB8AC3E}">
        <p14:creationId xmlns:p14="http://schemas.microsoft.com/office/powerpoint/2010/main" val="263466063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xmlns="" id="{C38F13A9-00E0-469A-9EFE-02C87E89C2FB}"/>
              </a:ext>
            </a:extLst>
          </p:cNvPr>
          <p:cNvSpPr>
            <a:spLocks noGrp="1"/>
          </p:cNvSpPr>
          <p:nvPr>
            <p:ph idx="1"/>
          </p:nvPr>
        </p:nvSpPr>
        <p:spPr>
          <a:xfrm>
            <a:off x="1352567" y="688656"/>
            <a:ext cx="10034138" cy="5698075"/>
          </a:xfrm>
        </p:spPr>
        <p:txBody>
          <a:bodyPr>
            <a:normAutofit/>
          </a:bodyPr>
          <a:lstStyle/>
          <a:p>
            <a:r>
              <a:rPr lang="en-US" altLang="zh-CN" sz="2800" dirty="0"/>
              <a:t>(</a:t>
            </a:r>
            <a:r>
              <a:rPr lang="zh-CN" altLang="en-US" sz="2800" dirty="0"/>
              <a:t>二</a:t>
            </a:r>
            <a:r>
              <a:rPr lang="en-US" altLang="zh-CN" sz="2800" dirty="0"/>
              <a:t>)</a:t>
            </a:r>
            <a:r>
              <a:rPr lang="zh-CN" altLang="en-US" sz="2800" dirty="0"/>
              <a:t>管理幅度设计的影响因素</a:t>
            </a:r>
            <a:endParaRPr lang="en-US" altLang="zh-CN" sz="2800" dirty="0"/>
          </a:p>
          <a:p>
            <a:r>
              <a:rPr lang="zh-CN" altLang="en-US" sz="2400" b="1" dirty="0"/>
              <a:t>１ 工作能力 </a:t>
            </a:r>
          </a:p>
          <a:p>
            <a:r>
              <a:rPr lang="zh-CN" altLang="en-US" sz="2400" b="1" dirty="0"/>
              <a:t>２ 工作内容和性质 </a:t>
            </a:r>
            <a:endParaRPr lang="en-US" altLang="zh-CN" sz="2400" b="1" dirty="0"/>
          </a:p>
          <a:p>
            <a:r>
              <a:rPr lang="zh-CN" altLang="en-US" dirty="0"/>
              <a:t>       管理工作内容越多</a:t>
            </a:r>
            <a:r>
              <a:rPr lang="en-US" altLang="zh-CN" dirty="0"/>
              <a:t>,</a:t>
            </a:r>
            <a:r>
              <a:rPr lang="zh-CN" altLang="en-US" dirty="0"/>
              <a:t>上下左右之间的联系就越多</a:t>
            </a:r>
            <a:r>
              <a:rPr lang="en-US" altLang="zh-CN" dirty="0"/>
              <a:t>,</a:t>
            </a:r>
            <a:r>
              <a:rPr lang="zh-CN" altLang="en-US" dirty="0"/>
              <a:t>要花费的工作时间也就越多</a:t>
            </a:r>
            <a:r>
              <a:rPr lang="en-US" altLang="zh-CN" dirty="0"/>
              <a:t>;</a:t>
            </a:r>
            <a:r>
              <a:rPr lang="zh-CN" altLang="en-US" dirty="0"/>
              <a:t>管理 工作越是复杂多变</a:t>
            </a:r>
            <a:r>
              <a:rPr lang="en-US" altLang="zh-CN" dirty="0"/>
              <a:t>,</a:t>
            </a:r>
            <a:r>
              <a:rPr lang="zh-CN" altLang="en-US" dirty="0"/>
              <a:t>管理人员要耗费的时间和精力就越多</a:t>
            </a:r>
            <a:r>
              <a:rPr lang="en-US" altLang="zh-CN" dirty="0"/>
              <a:t>,</a:t>
            </a:r>
            <a:r>
              <a:rPr lang="zh-CN" altLang="en-US" dirty="0"/>
              <a:t>组织就越是需要缩小控制 幅度</a:t>
            </a:r>
            <a:r>
              <a:rPr lang="en-US" altLang="zh-CN" dirty="0"/>
              <a:t>.   </a:t>
            </a:r>
          </a:p>
          <a:p>
            <a:r>
              <a:rPr lang="en-US" altLang="zh-CN" dirty="0"/>
              <a:t>       ( </a:t>
            </a:r>
            <a:r>
              <a:rPr lang="zh-CN" altLang="en-US" dirty="0"/>
              <a:t>１</a:t>
            </a:r>
            <a:r>
              <a:rPr lang="en-US" altLang="zh-CN" dirty="0"/>
              <a:t>)</a:t>
            </a:r>
            <a:r>
              <a:rPr lang="zh-CN" altLang="en-US" dirty="0"/>
              <a:t>主管所处的管理层次</a:t>
            </a:r>
            <a:r>
              <a:rPr lang="en-US" altLang="zh-CN" dirty="0"/>
              <a:t>.</a:t>
            </a:r>
          </a:p>
          <a:p>
            <a:r>
              <a:rPr lang="en-US" altLang="zh-CN" dirty="0"/>
              <a:t>       ( </a:t>
            </a:r>
            <a:r>
              <a:rPr lang="zh-CN" altLang="en-US" dirty="0"/>
              <a:t>２</a:t>
            </a:r>
            <a:r>
              <a:rPr lang="en-US" altLang="zh-CN" dirty="0"/>
              <a:t>)</a:t>
            </a:r>
            <a:r>
              <a:rPr lang="zh-CN" altLang="en-US" dirty="0"/>
              <a:t>下属工作的相似性</a:t>
            </a:r>
            <a:r>
              <a:rPr lang="en-US" altLang="zh-CN" dirty="0"/>
              <a:t>.</a:t>
            </a:r>
          </a:p>
          <a:p>
            <a:r>
              <a:rPr lang="en-US" altLang="zh-CN" dirty="0"/>
              <a:t>       ( </a:t>
            </a:r>
            <a:r>
              <a:rPr lang="zh-CN" altLang="en-US" dirty="0"/>
              <a:t>３</a:t>
            </a:r>
            <a:r>
              <a:rPr lang="en-US" altLang="zh-CN" dirty="0"/>
              <a:t>)</a:t>
            </a:r>
            <a:r>
              <a:rPr lang="zh-CN" altLang="en-US" dirty="0"/>
              <a:t>计划的完善程度</a:t>
            </a:r>
            <a:r>
              <a:rPr lang="en-US" altLang="zh-CN" dirty="0"/>
              <a:t>.</a:t>
            </a:r>
          </a:p>
          <a:p>
            <a:r>
              <a:rPr lang="en-US" altLang="zh-CN" dirty="0"/>
              <a:t>       ( </a:t>
            </a:r>
            <a:r>
              <a:rPr lang="zh-CN" altLang="en-US" dirty="0"/>
              <a:t>４</a:t>
            </a:r>
            <a:r>
              <a:rPr lang="en-US" altLang="zh-CN" dirty="0"/>
              <a:t>)</a:t>
            </a:r>
            <a:r>
              <a:rPr lang="zh-CN" altLang="en-US" dirty="0"/>
              <a:t>非管理事务的多少</a:t>
            </a:r>
            <a:r>
              <a:rPr lang="en-US" altLang="zh-CN" dirty="0"/>
              <a:t>.</a:t>
            </a:r>
            <a:endParaRPr lang="zh-CN" altLang="en-US" dirty="0"/>
          </a:p>
        </p:txBody>
      </p:sp>
    </p:spTree>
    <p:extLst>
      <p:ext uri="{BB962C8B-B14F-4D97-AF65-F5344CB8AC3E}">
        <p14:creationId xmlns:p14="http://schemas.microsoft.com/office/powerpoint/2010/main" val="205302335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xmlns="" id="{FD07DC8D-BA55-4C48-95CF-35E4904476CB}"/>
              </a:ext>
            </a:extLst>
          </p:cNvPr>
          <p:cNvSpPr>
            <a:spLocks noGrp="1"/>
          </p:cNvSpPr>
          <p:nvPr>
            <p:ph idx="1"/>
          </p:nvPr>
        </p:nvSpPr>
        <p:spPr/>
        <p:txBody>
          <a:bodyPr/>
          <a:lstStyle/>
          <a:p>
            <a:r>
              <a:rPr lang="zh-CN" altLang="en-US" sz="2400" b="1" dirty="0"/>
              <a:t>３ 工作条件 </a:t>
            </a:r>
            <a:endParaRPr lang="en-US" altLang="zh-CN" sz="2400" b="1" dirty="0"/>
          </a:p>
          <a:p>
            <a:r>
              <a:rPr lang="en-US" altLang="zh-CN" dirty="0"/>
              <a:t>       ( </a:t>
            </a:r>
            <a:r>
              <a:rPr lang="zh-CN" altLang="en-US" dirty="0"/>
              <a:t>１</a:t>
            </a:r>
            <a:r>
              <a:rPr lang="en-US" altLang="zh-CN" dirty="0"/>
              <a:t>)</a:t>
            </a:r>
            <a:r>
              <a:rPr lang="zh-CN" altLang="en-US" dirty="0"/>
              <a:t>助手的配备情况</a:t>
            </a:r>
            <a:r>
              <a:rPr lang="en-US" altLang="zh-CN" dirty="0"/>
              <a:t>.</a:t>
            </a:r>
          </a:p>
          <a:p>
            <a:r>
              <a:rPr lang="en-US" altLang="zh-CN" dirty="0"/>
              <a:t>       ( </a:t>
            </a:r>
            <a:r>
              <a:rPr lang="zh-CN" altLang="en-US" dirty="0"/>
              <a:t>２</a:t>
            </a:r>
            <a:r>
              <a:rPr lang="en-US" altLang="zh-CN" dirty="0"/>
              <a:t>)</a:t>
            </a:r>
            <a:r>
              <a:rPr lang="zh-CN" altLang="en-US" dirty="0"/>
              <a:t>信息手段的配备情况</a:t>
            </a:r>
            <a:r>
              <a:rPr lang="en-US" altLang="zh-CN" dirty="0"/>
              <a:t>.. </a:t>
            </a:r>
          </a:p>
          <a:p>
            <a:r>
              <a:rPr lang="en-US" altLang="zh-CN" dirty="0"/>
              <a:t>       ( </a:t>
            </a:r>
            <a:r>
              <a:rPr lang="zh-CN" altLang="en-US" dirty="0"/>
              <a:t>３</a:t>
            </a:r>
            <a:r>
              <a:rPr lang="en-US" altLang="zh-CN" dirty="0"/>
              <a:t>)</a:t>
            </a:r>
            <a:r>
              <a:rPr lang="zh-CN" altLang="en-US" dirty="0"/>
              <a:t>工作地点的相近性</a:t>
            </a:r>
            <a:r>
              <a:rPr lang="en-US" altLang="zh-CN" dirty="0"/>
              <a:t>.</a:t>
            </a:r>
          </a:p>
          <a:p>
            <a:r>
              <a:rPr lang="zh-CN" altLang="en-US" sz="2400" b="1" dirty="0"/>
              <a:t> ４ 工作环境 </a:t>
            </a:r>
            <a:endParaRPr lang="en-US" altLang="zh-CN" sz="2400" b="1" dirty="0"/>
          </a:p>
          <a:p>
            <a:r>
              <a:rPr lang="zh-CN" altLang="en-US" dirty="0"/>
              <a:t>       组织环境稳定与否影响组织活动内容和政策调整频率与幅度</a:t>
            </a:r>
            <a:r>
              <a:rPr lang="en-US" altLang="zh-CN" dirty="0"/>
              <a:t>.</a:t>
            </a:r>
            <a:r>
              <a:rPr lang="zh-CN" altLang="en-US" dirty="0"/>
              <a:t>环境变化越快</a:t>
            </a:r>
            <a:r>
              <a:rPr lang="en-US" altLang="zh-CN" dirty="0"/>
              <a:t>,</a:t>
            </a:r>
            <a:r>
              <a:rPr lang="zh-CN" altLang="en-US" dirty="0"/>
              <a:t>变化频 率越大</a:t>
            </a:r>
            <a:r>
              <a:rPr lang="en-US" altLang="zh-CN" dirty="0"/>
              <a:t>,</a:t>
            </a:r>
            <a:r>
              <a:rPr lang="zh-CN" altLang="en-US" dirty="0"/>
              <a:t>组织中遇到的新问题越多</a:t>
            </a:r>
            <a:r>
              <a:rPr lang="en-US" altLang="zh-CN" dirty="0"/>
              <a:t>,</a:t>
            </a:r>
            <a:r>
              <a:rPr lang="zh-CN" altLang="en-US" dirty="0"/>
              <a:t>下属向上级的请示就越有必要</a:t>
            </a:r>
            <a:r>
              <a:rPr lang="en-US" altLang="zh-CN" dirty="0"/>
              <a:t>,</a:t>
            </a:r>
            <a:r>
              <a:rPr lang="zh-CN" altLang="en-US" dirty="0"/>
              <a:t>频率也越大</a:t>
            </a:r>
            <a:r>
              <a:rPr lang="en-US" altLang="zh-CN" dirty="0"/>
              <a:t>;</a:t>
            </a:r>
            <a:r>
              <a:rPr lang="zh-CN" altLang="en-US" dirty="0"/>
              <a:t>相反</a:t>
            </a:r>
            <a:r>
              <a:rPr lang="en-US" altLang="zh-CN" dirty="0"/>
              <a:t>, </a:t>
            </a:r>
            <a:r>
              <a:rPr lang="zh-CN" altLang="en-US" dirty="0"/>
              <a:t>上级能用于了解下属工作的时间和精力就越少</a:t>
            </a:r>
            <a:r>
              <a:rPr lang="en-US" altLang="zh-CN" dirty="0"/>
              <a:t>,</a:t>
            </a:r>
            <a:r>
              <a:rPr lang="zh-CN" altLang="en-US" dirty="0"/>
              <a:t>因为他必须花更多的时间去关注环境的变 化</a:t>
            </a:r>
            <a:r>
              <a:rPr lang="en-US" altLang="zh-CN" dirty="0"/>
              <a:t>,</a:t>
            </a:r>
            <a:r>
              <a:rPr lang="zh-CN" altLang="en-US" dirty="0"/>
              <a:t>考虑应变的措施</a:t>
            </a:r>
            <a:r>
              <a:rPr lang="en-US" altLang="zh-CN" dirty="0"/>
              <a:t>. </a:t>
            </a:r>
          </a:p>
          <a:p>
            <a:r>
              <a:rPr lang="en-US" altLang="zh-CN" dirty="0"/>
              <a:t>       </a:t>
            </a:r>
            <a:endParaRPr lang="zh-CN" altLang="en-US" dirty="0"/>
          </a:p>
        </p:txBody>
      </p:sp>
    </p:spTree>
    <p:extLst>
      <p:ext uri="{BB962C8B-B14F-4D97-AF65-F5344CB8AC3E}">
        <p14:creationId xmlns:p14="http://schemas.microsoft.com/office/powerpoint/2010/main" val="265198878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AE6A1BA8-DD92-44D2-BFA1-F27104F0BABF}"/>
              </a:ext>
            </a:extLst>
          </p:cNvPr>
          <p:cNvSpPr>
            <a:spLocks noGrp="1"/>
          </p:cNvSpPr>
          <p:nvPr>
            <p:ph type="title"/>
          </p:nvPr>
        </p:nvSpPr>
        <p:spPr/>
        <p:txBody>
          <a:bodyPr>
            <a:normAutofit/>
          </a:bodyPr>
          <a:lstStyle/>
          <a:p>
            <a:r>
              <a:rPr lang="zh-CN" altLang="en-US" dirty="0"/>
              <a:t>二、 组织的层级化、 集权与分权　</a:t>
            </a:r>
          </a:p>
        </p:txBody>
      </p:sp>
      <p:sp>
        <p:nvSpPr>
          <p:cNvPr id="3" name="内容占位符 2">
            <a:extLst>
              <a:ext uri="{FF2B5EF4-FFF2-40B4-BE49-F238E27FC236}">
                <a16:creationId xmlns:a16="http://schemas.microsoft.com/office/drawing/2014/main" xmlns="" id="{DA47A2FC-308A-4CDB-AC13-482ACE75B8CC}"/>
              </a:ext>
            </a:extLst>
          </p:cNvPr>
          <p:cNvSpPr>
            <a:spLocks noGrp="1"/>
          </p:cNvSpPr>
          <p:nvPr>
            <p:ph idx="1"/>
          </p:nvPr>
        </p:nvSpPr>
        <p:spPr>
          <a:xfrm>
            <a:off x="1324432" y="1700210"/>
            <a:ext cx="10091288" cy="4967875"/>
          </a:xfrm>
        </p:spPr>
        <p:txBody>
          <a:bodyPr>
            <a:normAutofit/>
          </a:bodyPr>
          <a:lstStyle/>
          <a:p>
            <a:r>
              <a:rPr lang="en-US" altLang="zh-CN" sz="2800" dirty="0"/>
              <a:t>(</a:t>
            </a:r>
            <a:r>
              <a:rPr lang="zh-CN" altLang="en-US" sz="2800" dirty="0"/>
              <a:t>一</a:t>
            </a:r>
            <a:r>
              <a:rPr lang="en-US" altLang="zh-CN" sz="2800" dirty="0"/>
              <a:t>)</a:t>
            </a:r>
            <a:r>
              <a:rPr lang="zh-CN" altLang="en-US" sz="2800" dirty="0"/>
              <a:t>职权的含义及形式、来源及职责 </a:t>
            </a:r>
            <a:endParaRPr lang="en-US" altLang="zh-CN" sz="2800" dirty="0"/>
          </a:p>
          <a:p>
            <a:r>
              <a:rPr lang="zh-CN" altLang="en-US" sz="2400" b="1" dirty="0"/>
              <a:t>１．职权的含义及其形式 </a:t>
            </a:r>
            <a:endParaRPr lang="en-US" altLang="zh-CN" sz="2400" b="1" dirty="0"/>
          </a:p>
          <a:p>
            <a:r>
              <a:rPr lang="en-US" altLang="zh-CN" dirty="0"/>
              <a:t>       </a:t>
            </a:r>
            <a:r>
              <a:rPr lang="zh-CN" altLang="en-US" dirty="0"/>
              <a:t>职权是指组织内部授予的指导下属活动及其行为的决定权</a:t>
            </a:r>
            <a:r>
              <a:rPr lang="en-US" altLang="zh-CN" dirty="0"/>
              <a:t>,</a:t>
            </a:r>
            <a:r>
              <a:rPr lang="zh-CN" altLang="en-US" dirty="0"/>
              <a:t>这些决定一旦下达</a:t>
            </a:r>
            <a:r>
              <a:rPr lang="en-US" altLang="zh-CN" dirty="0"/>
              <a:t>,</a:t>
            </a:r>
            <a:r>
              <a:rPr lang="zh-CN" altLang="en-US" dirty="0"/>
              <a:t>下属 必须服从</a:t>
            </a:r>
            <a:r>
              <a:rPr lang="en-US" altLang="zh-CN" dirty="0"/>
              <a:t>.</a:t>
            </a:r>
            <a:r>
              <a:rPr lang="zh-CN" altLang="en-US" dirty="0"/>
              <a:t>职权和组织层级化设计中的职位紧密相关</a:t>
            </a:r>
            <a:r>
              <a:rPr lang="en-US" altLang="zh-CN" dirty="0"/>
              <a:t>,</a:t>
            </a:r>
            <a:r>
              <a:rPr lang="zh-CN" altLang="en-US" dirty="0"/>
              <a:t>和个人特质无关</a:t>
            </a:r>
            <a:r>
              <a:rPr lang="en-US" altLang="zh-CN" dirty="0"/>
              <a:t>.</a:t>
            </a:r>
            <a:r>
              <a:rPr lang="zh-CN" altLang="en-US" dirty="0"/>
              <a:t>传统观念认为</a:t>
            </a:r>
            <a:r>
              <a:rPr lang="en-US" altLang="zh-CN" dirty="0"/>
              <a:t>, </a:t>
            </a:r>
            <a:r>
              <a:rPr lang="zh-CN" altLang="en-US" dirty="0"/>
              <a:t>职权来源于组织的顶层</a:t>
            </a:r>
            <a:r>
              <a:rPr lang="en-US" altLang="zh-CN" dirty="0"/>
              <a:t>,</a:t>
            </a:r>
            <a:r>
              <a:rPr lang="zh-CN" altLang="en-US" dirty="0"/>
              <a:t>即职权的发展由上至下</a:t>
            </a:r>
            <a:r>
              <a:rPr lang="en-US" altLang="zh-CN" dirty="0"/>
              <a:t>,</a:t>
            </a:r>
            <a:r>
              <a:rPr lang="zh-CN" altLang="en-US" dirty="0"/>
              <a:t>然后贯穿整个组织</a:t>
            </a:r>
            <a:r>
              <a:rPr lang="en-US" altLang="zh-CN" dirty="0"/>
              <a:t>. </a:t>
            </a:r>
            <a:r>
              <a:rPr lang="zh-CN" altLang="en-US" dirty="0"/>
              <a:t>职权分为直线职权、参谋职权、职能职权三种形式</a:t>
            </a:r>
            <a:r>
              <a:rPr lang="en-US" altLang="zh-CN" dirty="0"/>
              <a:t>.</a:t>
            </a:r>
          </a:p>
          <a:p>
            <a:r>
              <a:rPr lang="en-US" altLang="zh-CN" dirty="0"/>
              <a:t>      ( </a:t>
            </a:r>
            <a:r>
              <a:rPr lang="zh-CN" altLang="en-US" dirty="0"/>
              <a:t>１</a:t>
            </a:r>
            <a:r>
              <a:rPr lang="en-US" altLang="zh-CN" dirty="0"/>
              <a:t>)</a:t>
            </a:r>
            <a:r>
              <a:rPr lang="zh-CN" altLang="en-US" dirty="0"/>
              <a:t>直线职权</a:t>
            </a:r>
            <a:r>
              <a:rPr lang="en-US" altLang="zh-CN" dirty="0"/>
              <a:t>,</a:t>
            </a:r>
            <a:r>
              <a:rPr lang="zh-CN" altLang="en-US" dirty="0"/>
              <a:t>是指管理者直接指导下属工作的职权</a:t>
            </a:r>
            <a:r>
              <a:rPr lang="en-US" altLang="zh-CN" dirty="0"/>
              <a:t>. </a:t>
            </a:r>
          </a:p>
          <a:p>
            <a:r>
              <a:rPr lang="en-US" altLang="zh-CN" dirty="0"/>
              <a:t>      ( </a:t>
            </a:r>
            <a:r>
              <a:rPr lang="zh-CN" altLang="en-US" dirty="0"/>
              <a:t>２</a:t>
            </a:r>
            <a:r>
              <a:rPr lang="en-US" altLang="zh-CN" dirty="0"/>
              <a:t>)</a:t>
            </a:r>
            <a:r>
              <a:rPr lang="zh-CN" altLang="en-US" dirty="0"/>
              <a:t>参谋职权</a:t>
            </a:r>
            <a:r>
              <a:rPr lang="en-US" altLang="zh-CN" dirty="0"/>
              <a:t>,</a:t>
            </a:r>
            <a:r>
              <a:rPr lang="zh-CN" altLang="en-US" dirty="0"/>
              <a:t>是指管理者拥有某种特定的建议权或审核权</a:t>
            </a:r>
            <a:r>
              <a:rPr lang="en-US" altLang="zh-CN" dirty="0"/>
              <a:t>,</a:t>
            </a:r>
            <a:r>
              <a:rPr lang="zh-CN" altLang="en-US" dirty="0"/>
              <a:t>可以评价直线方面的活 动情况</a:t>
            </a:r>
            <a:r>
              <a:rPr lang="en-US" altLang="zh-CN" dirty="0"/>
              <a:t>,</a:t>
            </a:r>
            <a:r>
              <a:rPr lang="zh-CN" altLang="en-US" dirty="0"/>
              <a:t>进而提出建议或提供服务</a:t>
            </a:r>
            <a:r>
              <a:rPr lang="en-US" altLang="zh-CN" dirty="0"/>
              <a:t>.</a:t>
            </a:r>
            <a:endParaRPr lang="zh-CN" altLang="en-US" dirty="0"/>
          </a:p>
          <a:p>
            <a:r>
              <a:rPr lang="zh-CN" altLang="en-US" dirty="0"/>
              <a:t>　  </a:t>
            </a:r>
            <a:r>
              <a:rPr lang="en-US" altLang="zh-CN" dirty="0"/>
              <a:t>( </a:t>
            </a:r>
            <a:r>
              <a:rPr lang="zh-CN" altLang="en-US" dirty="0"/>
              <a:t>３</a:t>
            </a:r>
            <a:r>
              <a:rPr lang="en-US" altLang="zh-CN" dirty="0"/>
              <a:t>)</a:t>
            </a:r>
            <a:r>
              <a:rPr lang="zh-CN" altLang="en-US" dirty="0"/>
              <a:t>职能职权</a:t>
            </a:r>
            <a:r>
              <a:rPr lang="en-US" altLang="zh-CN" dirty="0"/>
              <a:t>,</a:t>
            </a:r>
            <a:r>
              <a:rPr lang="zh-CN" altLang="en-US" dirty="0"/>
              <a:t>则是一种权益职权</a:t>
            </a:r>
            <a:r>
              <a:rPr lang="en-US" altLang="zh-CN" dirty="0"/>
              <a:t>,</a:t>
            </a:r>
            <a:r>
              <a:rPr lang="zh-CN" altLang="en-US" dirty="0"/>
              <a:t>是由直线管理者向自己辖属以外的个人或职能部 门授权</a:t>
            </a:r>
            <a:r>
              <a:rPr lang="en-US" altLang="zh-CN" dirty="0"/>
              <a:t>,</a:t>
            </a:r>
            <a:r>
              <a:rPr lang="zh-CN" altLang="en-US" dirty="0"/>
              <a:t>允许他们按照一定的程度和制度</a:t>
            </a:r>
            <a:r>
              <a:rPr lang="en-US" altLang="zh-CN" dirty="0"/>
              <a:t>,</a:t>
            </a:r>
            <a:r>
              <a:rPr lang="zh-CN" altLang="en-US" dirty="0"/>
              <a:t>在一定的职能范围内行使的某种职权</a:t>
            </a:r>
            <a:r>
              <a:rPr lang="en-US" altLang="zh-CN" dirty="0"/>
              <a:t>. </a:t>
            </a:r>
            <a:endParaRPr lang="zh-CN" altLang="en-US" dirty="0"/>
          </a:p>
        </p:txBody>
      </p:sp>
    </p:spTree>
    <p:extLst>
      <p:ext uri="{BB962C8B-B14F-4D97-AF65-F5344CB8AC3E}">
        <p14:creationId xmlns:p14="http://schemas.microsoft.com/office/powerpoint/2010/main" val="274856571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B0B2BD1A-3382-4D4D-BD27-814E88F7091E}"/>
              </a:ext>
            </a:extLst>
          </p:cNvPr>
          <p:cNvSpPr>
            <a:spLocks noGrp="1"/>
          </p:cNvSpPr>
          <p:nvPr>
            <p:ph type="title"/>
          </p:nvPr>
        </p:nvSpPr>
        <p:spPr>
          <a:xfrm>
            <a:off x="1406773" y="2394615"/>
            <a:ext cx="8320712" cy="1235075"/>
          </a:xfrm>
        </p:spPr>
        <p:txBody>
          <a:bodyPr>
            <a:normAutofit fontScale="90000"/>
          </a:bodyPr>
          <a:lstStyle/>
          <a:p>
            <a:r>
              <a:rPr lang="zh-CN" altLang="en-US" dirty="0"/>
              <a:t>第四章 组织理论与组织工作 </a:t>
            </a:r>
          </a:p>
        </p:txBody>
      </p:sp>
    </p:spTree>
    <p:extLst>
      <p:ext uri="{BB962C8B-B14F-4D97-AF65-F5344CB8AC3E}">
        <p14:creationId xmlns:p14="http://schemas.microsoft.com/office/powerpoint/2010/main" val="195851806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xmlns="" id="{C0060D94-6C50-4D40-8D0C-B2FE622B27C1}"/>
              </a:ext>
            </a:extLst>
          </p:cNvPr>
          <p:cNvSpPr>
            <a:spLocks noGrp="1"/>
          </p:cNvSpPr>
          <p:nvPr>
            <p:ph idx="1"/>
          </p:nvPr>
        </p:nvSpPr>
        <p:spPr/>
        <p:txBody>
          <a:bodyPr/>
          <a:lstStyle/>
          <a:p>
            <a:r>
              <a:rPr lang="zh-CN" altLang="en-US" sz="2400" b="1" dirty="0"/>
              <a:t>２．职权的来源 </a:t>
            </a:r>
            <a:endParaRPr lang="en-US" altLang="zh-CN" sz="2400" b="1" dirty="0"/>
          </a:p>
          <a:p>
            <a:r>
              <a:rPr lang="en-US" altLang="zh-CN" dirty="0"/>
              <a:t>       </a:t>
            </a:r>
            <a:r>
              <a:rPr lang="zh-CN" altLang="en-US" dirty="0"/>
              <a:t>管理中的职权来源于以下三个方面</a:t>
            </a:r>
            <a:r>
              <a:rPr lang="en-US" altLang="zh-CN" dirty="0"/>
              <a:t>.</a:t>
            </a:r>
          </a:p>
          <a:p>
            <a:r>
              <a:rPr lang="en-US" altLang="zh-CN" dirty="0"/>
              <a:t>       ( </a:t>
            </a:r>
            <a:r>
              <a:rPr lang="zh-CN" altLang="en-US" dirty="0"/>
              <a:t>１</a:t>
            </a:r>
            <a:r>
              <a:rPr lang="en-US" altLang="zh-CN" dirty="0"/>
              <a:t>)</a:t>
            </a:r>
            <a:r>
              <a:rPr lang="zh-CN" altLang="en-US" dirty="0"/>
              <a:t>在层级组织中居于某一特殊职位所拥有的命令指挥权</a:t>
            </a:r>
            <a:r>
              <a:rPr lang="en-US" altLang="zh-CN" dirty="0"/>
              <a:t>. </a:t>
            </a:r>
          </a:p>
          <a:p>
            <a:r>
              <a:rPr lang="en-US" altLang="zh-CN" dirty="0"/>
              <a:t>       ( </a:t>
            </a:r>
            <a:r>
              <a:rPr lang="zh-CN" altLang="en-US" dirty="0"/>
              <a:t>２</a:t>
            </a:r>
            <a:r>
              <a:rPr lang="en-US" altLang="zh-CN" dirty="0"/>
              <a:t>)</a:t>
            </a:r>
            <a:r>
              <a:rPr lang="zh-CN" altLang="en-US" dirty="0"/>
              <a:t>由于个人具备某些核心专长或高级技术知识而拥有的技术能力职权</a:t>
            </a:r>
            <a:r>
              <a:rPr lang="en-US" altLang="zh-CN" dirty="0"/>
              <a:t>.</a:t>
            </a:r>
          </a:p>
          <a:p>
            <a:r>
              <a:rPr lang="en-US" altLang="zh-CN" dirty="0"/>
              <a:t>       ( </a:t>
            </a:r>
            <a:r>
              <a:rPr lang="zh-CN" altLang="en-US" dirty="0"/>
              <a:t>３</a:t>
            </a:r>
            <a:r>
              <a:rPr lang="en-US" altLang="zh-CN" dirty="0"/>
              <a:t>)</a:t>
            </a:r>
            <a:r>
              <a:rPr lang="zh-CN" altLang="en-US" dirty="0"/>
              <a:t>由于个人能够有效地激励、领导和影响他人而拥有的管理能力职权</a:t>
            </a:r>
            <a:r>
              <a:rPr lang="en-US" altLang="zh-CN" dirty="0"/>
              <a:t>. </a:t>
            </a:r>
          </a:p>
          <a:p>
            <a:r>
              <a:rPr lang="zh-CN" altLang="en-US" sz="2400" b="1" dirty="0"/>
              <a:t>３．职责与职权 </a:t>
            </a:r>
            <a:endParaRPr lang="en-US" altLang="zh-CN" sz="2400" b="1" dirty="0"/>
          </a:p>
          <a:p>
            <a:r>
              <a:rPr lang="en-US" altLang="zh-CN" dirty="0"/>
              <a:t>       </a:t>
            </a:r>
            <a:r>
              <a:rPr lang="zh-CN" altLang="en-US" dirty="0"/>
              <a:t>要指出的是</a:t>
            </a:r>
            <a:r>
              <a:rPr lang="en-US" altLang="zh-CN" dirty="0"/>
              <a:t>,</a:t>
            </a:r>
            <a:r>
              <a:rPr lang="zh-CN" altLang="en-US" dirty="0"/>
              <a:t>一个人获取权力的同时就必须负担责任</a:t>
            </a:r>
            <a:r>
              <a:rPr lang="en-US" altLang="zh-CN" dirty="0"/>
              <a:t>,</a:t>
            </a:r>
            <a:r>
              <a:rPr lang="zh-CN" altLang="en-US" dirty="0"/>
              <a:t>这种责任就叫作职责</a:t>
            </a:r>
            <a:r>
              <a:rPr lang="en-US" altLang="zh-CN" dirty="0"/>
              <a:t>.</a:t>
            </a:r>
            <a:r>
              <a:rPr lang="zh-CN" altLang="en-US" dirty="0"/>
              <a:t>职责与 职权是有区别的</a:t>
            </a:r>
            <a:r>
              <a:rPr lang="en-US" altLang="zh-CN" dirty="0"/>
              <a:t>.</a:t>
            </a:r>
            <a:r>
              <a:rPr lang="zh-CN" altLang="en-US" dirty="0"/>
              <a:t>职权是一种权力</a:t>
            </a:r>
            <a:r>
              <a:rPr lang="en-US" altLang="zh-CN" dirty="0"/>
              <a:t>,</a:t>
            </a:r>
            <a:r>
              <a:rPr lang="zh-CN" altLang="en-US" dirty="0"/>
              <a:t>其合法性来自于组织中的职位</a:t>
            </a:r>
            <a:r>
              <a:rPr lang="en-US" altLang="zh-CN" dirty="0"/>
              <a:t>,</a:t>
            </a:r>
            <a:r>
              <a:rPr lang="zh-CN" altLang="en-US" dirty="0"/>
              <a:t>职权要围绕工作而展 开</a:t>
            </a:r>
            <a:r>
              <a:rPr lang="en-US" altLang="zh-CN" dirty="0"/>
              <a:t>.</a:t>
            </a:r>
            <a:r>
              <a:rPr lang="zh-CN" altLang="en-US" dirty="0"/>
              <a:t>另外</a:t>
            </a:r>
            <a:r>
              <a:rPr lang="en-US" altLang="zh-CN" dirty="0"/>
              <a:t>,</a:t>
            </a:r>
            <a:r>
              <a:rPr lang="zh-CN" altLang="en-US" dirty="0"/>
              <a:t>职权喻示着下属必须完成被指派的任务</a:t>
            </a:r>
            <a:r>
              <a:rPr lang="en-US" altLang="zh-CN" dirty="0"/>
              <a:t>,</a:t>
            </a:r>
            <a:r>
              <a:rPr lang="zh-CN" altLang="en-US" dirty="0"/>
              <a:t>职责则喻示着下属所完成的任务必须 符合上级规定的标准</a:t>
            </a:r>
            <a:r>
              <a:rPr lang="en-US" altLang="zh-CN" dirty="0"/>
              <a:t>. </a:t>
            </a:r>
            <a:endParaRPr lang="zh-CN" altLang="en-US" dirty="0"/>
          </a:p>
        </p:txBody>
      </p:sp>
    </p:spTree>
    <p:extLst>
      <p:ext uri="{BB962C8B-B14F-4D97-AF65-F5344CB8AC3E}">
        <p14:creationId xmlns:p14="http://schemas.microsoft.com/office/powerpoint/2010/main" val="225959985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xmlns="" id="{10EA7C5A-69B8-4D91-8E08-AF93789C620C}"/>
              </a:ext>
            </a:extLst>
          </p:cNvPr>
          <p:cNvSpPr>
            <a:spLocks noGrp="1"/>
          </p:cNvSpPr>
          <p:nvPr>
            <p:ph idx="1"/>
          </p:nvPr>
        </p:nvSpPr>
        <p:spPr/>
        <p:txBody>
          <a:bodyPr/>
          <a:lstStyle/>
          <a:p>
            <a:r>
              <a:rPr lang="en-US" altLang="zh-CN" sz="2800" dirty="0"/>
              <a:t>(</a:t>
            </a:r>
            <a:r>
              <a:rPr lang="zh-CN" altLang="en-US" sz="2800" dirty="0"/>
              <a:t>二</a:t>
            </a:r>
            <a:r>
              <a:rPr lang="en-US" altLang="zh-CN" sz="2800" dirty="0"/>
              <a:t>)</a:t>
            </a:r>
            <a:r>
              <a:rPr lang="zh-CN" altLang="en-US" sz="2800" dirty="0"/>
              <a:t>组织层级化设计中的集权与分权</a:t>
            </a:r>
          </a:p>
          <a:p>
            <a:r>
              <a:rPr lang="zh-CN" altLang="en-US" sz="2400" b="1" dirty="0"/>
              <a:t>１．集权与分权的含义 </a:t>
            </a:r>
            <a:endParaRPr lang="en-US" altLang="zh-CN" sz="2400" b="1" dirty="0"/>
          </a:p>
          <a:p>
            <a:r>
              <a:rPr lang="en-US" altLang="zh-CN" dirty="0"/>
              <a:t>       </a:t>
            </a:r>
            <a:r>
              <a:rPr lang="zh-CN" altLang="en-US" dirty="0"/>
              <a:t>集权和分权是组织层级化设计中的两种不同的权力分配方式</a:t>
            </a:r>
            <a:r>
              <a:rPr lang="en-US" altLang="zh-CN" dirty="0"/>
              <a:t>. </a:t>
            </a:r>
          </a:p>
          <a:p>
            <a:r>
              <a:rPr lang="en-US" altLang="zh-CN" dirty="0"/>
              <a:t>       </a:t>
            </a:r>
            <a:r>
              <a:rPr lang="zh-CN" altLang="en-US" dirty="0"/>
              <a:t>集权是指决策指挥权在组织层级系统中较高层次上的集中</a:t>
            </a:r>
            <a:r>
              <a:rPr lang="en-US" altLang="zh-CN" dirty="0"/>
              <a:t>,</a:t>
            </a:r>
            <a:r>
              <a:rPr lang="zh-CN" altLang="en-US" dirty="0"/>
              <a:t>也就是说下级部门和机构只能 依据上级的决定、命令和指示办事</a:t>
            </a:r>
            <a:r>
              <a:rPr lang="en-US" altLang="zh-CN" dirty="0"/>
              <a:t>,</a:t>
            </a:r>
            <a:r>
              <a:rPr lang="zh-CN" altLang="en-US" dirty="0"/>
              <a:t>一切行动必须服从上级指挥</a:t>
            </a:r>
            <a:r>
              <a:rPr lang="en-US" altLang="zh-CN" dirty="0"/>
              <a:t>.</a:t>
            </a:r>
            <a:r>
              <a:rPr lang="zh-CN" altLang="en-US" dirty="0"/>
              <a:t>组织管理的实践告诉我们</a:t>
            </a:r>
            <a:r>
              <a:rPr lang="en-US" altLang="zh-CN" dirty="0"/>
              <a:t>, </a:t>
            </a:r>
            <a:r>
              <a:rPr lang="zh-CN" altLang="en-US" dirty="0"/>
              <a:t>组织目标的一致性必然要求组织行动的统一性</a:t>
            </a:r>
            <a:r>
              <a:rPr lang="en-US" altLang="zh-CN" dirty="0"/>
              <a:t>,</a:t>
            </a:r>
            <a:r>
              <a:rPr lang="zh-CN" altLang="en-US" dirty="0"/>
              <a:t>所以</a:t>
            </a:r>
            <a:r>
              <a:rPr lang="en-US" altLang="zh-CN" dirty="0"/>
              <a:t>,</a:t>
            </a:r>
            <a:r>
              <a:rPr lang="zh-CN" altLang="en-US" dirty="0"/>
              <a:t>组织实行一定程度的集权是十分必要的</a:t>
            </a:r>
            <a:r>
              <a:rPr lang="en-US" altLang="zh-CN" dirty="0"/>
              <a:t>. </a:t>
            </a:r>
          </a:p>
          <a:p>
            <a:r>
              <a:rPr lang="en-US" altLang="zh-CN" dirty="0"/>
              <a:t>       </a:t>
            </a:r>
            <a:r>
              <a:rPr lang="zh-CN" altLang="en-US" dirty="0"/>
              <a:t>分权是指决策指挥权在组织层级系统中较低管理层次上的分散</a:t>
            </a:r>
            <a:r>
              <a:rPr lang="en-US" altLang="zh-CN" dirty="0"/>
              <a:t>.</a:t>
            </a:r>
            <a:r>
              <a:rPr lang="zh-CN" altLang="en-US" dirty="0"/>
              <a:t>组织高层将其一部分 决策指挥权分配给下级组织机构和部门的负责人</a:t>
            </a:r>
            <a:r>
              <a:rPr lang="en-US" altLang="zh-CN" dirty="0"/>
              <a:t>,</a:t>
            </a:r>
            <a:r>
              <a:rPr lang="zh-CN" altLang="en-US" dirty="0"/>
              <a:t>可以使他们充分行使这些权力</a:t>
            </a:r>
            <a:r>
              <a:rPr lang="en-US" altLang="zh-CN" dirty="0"/>
              <a:t>,</a:t>
            </a:r>
            <a:r>
              <a:rPr lang="zh-CN" altLang="en-US" dirty="0"/>
              <a:t>支配组 织的某些资源</a:t>
            </a:r>
            <a:r>
              <a:rPr lang="en-US" altLang="zh-CN" dirty="0"/>
              <a:t>,</a:t>
            </a:r>
            <a:r>
              <a:rPr lang="zh-CN" altLang="en-US" dirty="0"/>
              <a:t>并在其工作职责范围内自主地解决某些问题</a:t>
            </a:r>
            <a:r>
              <a:rPr lang="en-US" altLang="zh-CN" dirty="0"/>
              <a:t>.</a:t>
            </a:r>
            <a:r>
              <a:rPr lang="zh-CN" altLang="en-US" dirty="0"/>
              <a:t>一个组织内部要实行专业化 分工</a:t>
            </a:r>
            <a:r>
              <a:rPr lang="en-US" altLang="zh-CN" dirty="0"/>
              <a:t>,</a:t>
            </a:r>
            <a:r>
              <a:rPr lang="zh-CN" altLang="en-US" dirty="0"/>
              <a:t>就必须分权</a:t>
            </a:r>
            <a:r>
              <a:rPr lang="en-US" altLang="zh-CN" dirty="0"/>
              <a:t>.</a:t>
            </a:r>
            <a:r>
              <a:rPr lang="zh-CN" altLang="en-US" dirty="0"/>
              <a:t>否则</a:t>
            </a:r>
            <a:r>
              <a:rPr lang="en-US" altLang="zh-CN" dirty="0"/>
              <a:t>,</a:t>
            </a:r>
            <a:r>
              <a:rPr lang="zh-CN" altLang="en-US" dirty="0"/>
              <a:t>组织便无法运转</a:t>
            </a:r>
            <a:r>
              <a:rPr lang="en-US" altLang="zh-CN" dirty="0"/>
              <a:t>.</a:t>
            </a:r>
          </a:p>
          <a:p>
            <a:endParaRPr lang="zh-CN" altLang="en-US" dirty="0"/>
          </a:p>
        </p:txBody>
      </p:sp>
    </p:spTree>
    <p:extLst>
      <p:ext uri="{BB962C8B-B14F-4D97-AF65-F5344CB8AC3E}">
        <p14:creationId xmlns:p14="http://schemas.microsoft.com/office/powerpoint/2010/main" val="238440679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xmlns="" id="{6D9B3569-351D-4A84-80C6-23F7F16D1C78}"/>
              </a:ext>
            </a:extLst>
          </p:cNvPr>
          <p:cNvSpPr>
            <a:spLocks noGrp="1"/>
          </p:cNvSpPr>
          <p:nvPr>
            <p:ph idx="1"/>
          </p:nvPr>
        </p:nvSpPr>
        <p:spPr>
          <a:xfrm>
            <a:off x="1324432" y="871536"/>
            <a:ext cx="10034138" cy="5641805"/>
          </a:xfrm>
        </p:spPr>
        <p:txBody>
          <a:bodyPr>
            <a:normAutofit/>
          </a:bodyPr>
          <a:lstStyle/>
          <a:p>
            <a:r>
              <a:rPr lang="zh-CN" altLang="en-US" sz="2400" b="1" dirty="0"/>
              <a:t>２．影响集权和分权的因素 </a:t>
            </a:r>
            <a:endParaRPr lang="en-US" altLang="zh-CN" sz="2400" b="1" dirty="0"/>
          </a:p>
          <a:p>
            <a:r>
              <a:rPr lang="en-US" altLang="zh-CN" dirty="0"/>
              <a:t>        </a:t>
            </a:r>
            <a:r>
              <a:rPr lang="zh-CN" altLang="en-US" dirty="0"/>
              <a:t>在组织层级化设计中</a:t>
            </a:r>
            <a:r>
              <a:rPr lang="en-US" altLang="zh-CN" dirty="0"/>
              <a:t>,</a:t>
            </a:r>
            <a:r>
              <a:rPr lang="zh-CN" altLang="en-US" dirty="0"/>
              <a:t>影响组织集权和分权的主要因素有以下五个</a:t>
            </a:r>
            <a:r>
              <a:rPr lang="en-US" altLang="zh-CN" dirty="0"/>
              <a:t>.</a:t>
            </a:r>
          </a:p>
          <a:p>
            <a:r>
              <a:rPr lang="en-US" altLang="zh-CN" dirty="0"/>
              <a:t>       ( </a:t>
            </a:r>
            <a:r>
              <a:rPr lang="zh-CN" altLang="en-US" dirty="0"/>
              <a:t>１</a:t>
            </a:r>
            <a:r>
              <a:rPr lang="en-US" altLang="zh-CN" dirty="0"/>
              <a:t>)</a:t>
            </a:r>
            <a:r>
              <a:rPr lang="zh-CN" altLang="en-US" dirty="0"/>
              <a:t>组织规模的大小</a:t>
            </a:r>
            <a:r>
              <a:rPr lang="en-US" altLang="zh-CN" dirty="0"/>
              <a:t>.</a:t>
            </a:r>
            <a:r>
              <a:rPr lang="zh-CN" altLang="en-US" dirty="0"/>
              <a:t>组织规模增大</a:t>
            </a:r>
            <a:r>
              <a:rPr lang="en-US" altLang="zh-CN" dirty="0"/>
              <a:t>,</a:t>
            </a:r>
            <a:r>
              <a:rPr lang="zh-CN" altLang="en-US" dirty="0"/>
              <a:t>管理的层级和部门数量就会增多</a:t>
            </a:r>
            <a:r>
              <a:rPr lang="en-US" altLang="zh-CN" dirty="0"/>
              <a:t>,</a:t>
            </a:r>
            <a:r>
              <a:rPr lang="zh-CN" altLang="en-US" dirty="0"/>
              <a:t>信息的传递 速度和准确性就会降低</a:t>
            </a:r>
            <a:r>
              <a:rPr lang="en-US" altLang="zh-CN" dirty="0"/>
              <a:t>. </a:t>
            </a:r>
          </a:p>
          <a:p>
            <a:r>
              <a:rPr lang="en-US" altLang="zh-CN" dirty="0"/>
              <a:t>       ( </a:t>
            </a:r>
            <a:r>
              <a:rPr lang="zh-CN" altLang="en-US" dirty="0"/>
              <a:t>２</a:t>
            </a:r>
            <a:r>
              <a:rPr lang="en-US" altLang="zh-CN" dirty="0"/>
              <a:t>)</a:t>
            </a:r>
            <a:r>
              <a:rPr lang="zh-CN" altLang="en-US" dirty="0"/>
              <a:t>政策的统一性</a:t>
            </a:r>
            <a:r>
              <a:rPr lang="en-US" altLang="zh-CN" dirty="0"/>
              <a:t>.</a:t>
            </a:r>
            <a:r>
              <a:rPr lang="zh-CN" altLang="en-US" dirty="0"/>
              <a:t>如果组织内部各个方面的政策是统一的</a:t>
            </a:r>
            <a:r>
              <a:rPr lang="en-US" altLang="zh-CN" dirty="0"/>
              <a:t>,</a:t>
            </a:r>
            <a:r>
              <a:rPr lang="zh-CN" altLang="en-US" dirty="0"/>
              <a:t>集权最容易达到管理目 标的一致性</a:t>
            </a:r>
            <a:r>
              <a:rPr lang="en-US" altLang="zh-CN" dirty="0"/>
              <a:t>. </a:t>
            </a:r>
          </a:p>
          <a:p>
            <a:r>
              <a:rPr lang="en-US" altLang="zh-CN" dirty="0"/>
              <a:t>       ( </a:t>
            </a:r>
            <a:r>
              <a:rPr lang="zh-CN" altLang="en-US" dirty="0"/>
              <a:t>３</a:t>
            </a:r>
            <a:r>
              <a:rPr lang="en-US" altLang="zh-CN" dirty="0"/>
              <a:t>)</a:t>
            </a:r>
            <a:r>
              <a:rPr lang="zh-CN" altLang="en-US" dirty="0"/>
              <a:t>员工的数量和基本素质</a:t>
            </a:r>
            <a:r>
              <a:rPr lang="en-US" altLang="zh-CN" dirty="0"/>
              <a:t>.</a:t>
            </a:r>
            <a:r>
              <a:rPr lang="zh-CN" altLang="en-US" dirty="0"/>
              <a:t>如果员工的数量和基本素质能够保证完成组织任务</a:t>
            </a:r>
            <a:r>
              <a:rPr lang="en-US" altLang="zh-CN" dirty="0"/>
              <a:t>,</a:t>
            </a:r>
            <a:r>
              <a:rPr lang="zh-CN" altLang="en-US" dirty="0"/>
              <a:t>组 织可以更多地分权</a:t>
            </a:r>
            <a:r>
              <a:rPr lang="en-US" altLang="zh-CN" dirty="0"/>
              <a:t>;</a:t>
            </a:r>
            <a:r>
              <a:rPr lang="zh-CN" altLang="en-US" dirty="0"/>
              <a:t>组织如果缺乏足够受过良好训练的管理人员</a:t>
            </a:r>
            <a:r>
              <a:rPr lang="en-US" altLang="zh-CN" dirty="0"/>
              <a:t>,</a:t>
            </a:r>
            <a:r>
              <a:rPr lang="zh-CN" altLang="en-US" dirty="0"/>
              <a:t>其基本素质不符合分权 式管理的基本要求</a:t>
            </a:r>
            <a:r>
              <a:rPr lang="en-US" altLang="zh-CN" dirty="0"/>
              <a:t>,</a:t>
            </a:r>
            <a:r>
              <a:rPr lang="zh-CN" altLang="en-US" dirty="0"/>
              <a:t>分权将会受到很大的限制</a:t>
            </a:r>
            <a:r>
              <a:rPr lang="en-US" altLang="zh-CN" dirty="0"/>
              <a:t>. </a:t>
            </a:r>
          </a:p>
          <a:p>
            <a:r>
              <a:rPr lang="en-US" altLang="zh-CN" dirty="0"/>
              <a:t>       ( </a:t>
            </a:r>
            <a:r>
              <a:rPr lang="zh-CN" altLang="en-US" dirty="0"/>
              <a:t>４</a:t>
            </a:r>
            <a:r>
              <a:rPr lang="en-US" altLang="zh-CN" dirty="0"/>
              <a:t>)</a:t>
            </a:r>
            <a:r>
              <a:rPr lang="zh-CN" altLang="en-US" dirty="0"/>
              <a:t>组织的可控性</a:t>
            </a:r>
            <a:r>
              <a:rPr lang="en-US" altLang="zh-CN" dirty="0"/>
              <a:t>.</a:t>
            </a:r>
            <a:r>
              <a:rPr lang="zh-CN" altLang="en-US" dirty="0"/>
              <a:t>组织要考虑的是围绕任务目标的实现</a:t>
            </a:r>
            <a:r>
              <a:rPr lang="en-US" altLang="zh-CN" dirty="0"/>
              <a:t>,</a:t>
            </a:r>
            <a:r>
              <a:rPr lang="zh-CN" altLang="en-US" dirty="0"/>
              <a:t>如何对分散的各类活动进 行有效的控制</a:t>
            </a:r>
            <a:r>
              <a:rPr lang="en-US" altLang="zh-CN" dirty="0"/>
              <a:t>.</a:t>
            </a:r>
          </a:p>
          <a:p>
            <a:r>
              <a:rPr lang="en-US" altLang="zh-CN" dirty="0"/>
              <a:t>       ( </a:t>
            </a:r>
            <a:r>
              <a:rPr lang="zh-CN" altLang="en-US" dirty="0"/>
              <a:t>５</a:t>
            </a:r>
            <a:r>
              <a:rPr lang="en-US" altLang="zh-CN" dirty="0"/>
              <a:t>)</a:t>
            </a:r>
            <a:r>
              <a:rPr lang="zh-CN" altLang="en-US" dirty="0"/>
              <a:t>组织的成长阶段</a:t>
            </a:r>
            <a:r>
              <a:rPr lang="en-US" altLang="zh-CN" dirty="0"/>
              <a:t>.</a:t>
            </a:r>
            <a:r>
              <a:rPr lang="zh-CN" altLang="en-US" dirty="0"/>
              <a:t>在组织成长的初始阶段</a:t>
            </a:r>
            <a:r>
              <a:rPr lang="en-US" altLang="zh-CN" dirty="0"/>
              <a:t>,</a:t>
            </a:r>
            <a:r>
              <a:rPr lang="zh-CN" altLang="en-US" dirty="0"/>
              <a:t>为了有效管理和控制组织的运行</a:t>
            </a:r>
            <a:r>
              <a:rPr lang="en-US" altLang="zh-CN" dirty="0"/>
              <a:t>,</a:t>
            </a:r>
            <a:r>
              <a:rPr lang="zh-CN" altLang="en-US" dirty="0"/>
              <a:t>组 织往往采取集权的管理方式</a:t>
            </a:r>
            <a:r>
              <a:rPr lang="en-US" altLang="zh-CN" dirty="0"/>
              <a:t>. </a:t>
            </a:r>
            <a:endParaRPr lang="zh-CN" altLang="en-US" dirty="0"/>
          </a:p>
        </p:txBody>
      </p:sp>
    </p:spTree>
    <p:extLst>
      <p:ext uri="{BB962C8B-B14F-4D97-AF65-F5344CB8AC3E}">
        <p14:creationId xmlns:p14="http://schemas.microsoft.com/office/powerpoint/2010/main" val="268585466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xmlns="" id="{026AE19A-C5D0-4240-970F-206BE4E66146}"/>
              </a:ext>
            </a:extLst>
          </p:cNvPr>
          <p:cNvSpPr>
            <a:spLocks noGrp="1"/>
          </p:cNvSpPr>
          <p:nvPr>
            <p:ph idx="1"/>
          </p:nvPr>
        </p:nvSpPr>
        <p:spPr/>
        <p:txBody>
          <a:bodyPr>
            <a:normAutofit/>
          </a:bodyPr>
          <a:lstStyle/>
          <a:p>
            <a:r>
              <a:rPr lang="en-US" altLang="zh-CN" sz="2800" dirty="0"/>
              <a:t>(</a:t>
            </a:r>
            <a:r>
              <a:rPr lang="zh-CN" altLang="en-US" sz="2800" dirty="0"/>
              <a:t>三</a:t>
            </a:r>
            <a:r>
              <a:rPr lang="en-US" altLang="zh-CN" sz="2800" dirty="0"/>
              <a:t>)</a:t>
            </a:r>
            <a:r>
              <a:rPr lang="zh-CN" altLang="en-US" sz="2800" dirty="0"/>
              <a:t>组织层级化设计中的有效授权</a:t>
            </a:r>
          </a:p>
          <a:p>
            <a:r>
              <a:rPr lang="zh-CN" altLang="en-US" sz="2400" b="1" dirty="0"/>
              <a:t>１ 授权的含义及其有效性</a:t>
            </a:r>
            <a:endParaRPr lang="en-US" altLang="zh-CN" sz="2400" b="1" dirty="0"/>
          </a:p>
          <a:p>
            <a:r>
              <a:rPr lang="zh-CN" altLang="en-US" dirty="0"/>
              <a:t>       所谓授权</a:t>
            </a:r>
            <a:r>
              <a:rPr lang="en-US" altLang="zh-CN" dirty="0"/>
              <a:t>,</a:t>
            </a:r>
            <a:r>
              <a:rPr lang="zh-CN" altLang="en-US" dirty="0"/>
              <a:t>就是组织为了共享内部权力</a:t>
            </a:r>
            <a:r>
              <a:rPr lang="en-US" altLang="zh-CN" dirty="0"/>
              <a:t>,</a:t>
            </a:r>
            <a:r>
              <a:rPr lang="zh-CN" altLang="en-US" dirty="0"/>
              <a:t>增进员工的工作积极性</a:t>
            </a:r>
            <a:r>
              <a:rPr lang="en-US" altLang="zh-CN" dirty="0"/>
              <a:t>,</a:t>
            </a:r>
            <a:r>
              <a:rPr lang="zh-CN" altLang="en-US" dirty="0"/>
              <a:t>而把某些权力或职 权授予下级</a:t>
            </a:r>
            <a:r>
              <a:rPr lang="en-US" altLang="zh-CN" dirty="0"/>
              <a:t>.</a:t>
            </a:r>
            <a:r>
              <a:rPr lang="zh-CN" altLang="en-US" dirty="0"/>
              <a:t>这些权力或职权委派给下级之后</a:t>
            </a:r>
            <a:r>
              <a:rPr lang="en-US" altLang="zh-CN" dirty="0"/>
              <a:t>,</a:t>
            </a:r>
            <a:r>
              <a:rPr lang="zh-CN" altLang="en-US" dirty="0"/>
              <a:t>下级可以在其职权范围内自由决断</a:t>
            </a:r>
            <a:r>
              <a:rPr lang="en-US" altLang="zh-CN" dirty="0"/>
              <a:t>,</a:t>
            </a:r>
            <a:r>
              <a:rPr lang="zh-CN" altLang="en-US" dirty="0"/>
              <a:t>灵活 处置问题</a:t>
            </a:r>
            <a:r>
              <a:rPr lang="en-US" altLang="zh-CN" dirty="0"/>
              <a:t>,</a:t>
            </a:r>
            <a:r>
              <a:rPr lang="zh-CN" altLang="en-US" dirty="0"/>
              <a:t>但同时负有完成任务并报告上级的责任</a:t>
            </a:r>
            <a:r>
              <a:rPr lang="en-US" altLang="zh-CN" dirty="0"/>
              <a:t>,</a:t>
            </a:r>
            <a:r>
              <a:rPr lang="zh-CN" altLang="en-US" dirty="0"/>
              <a:t>上级仍然保留着对下级的指挥权与监 督权</a:t>
            </a:r>
            <a:r>
              <a:rPr lang="en-US" altLang="zh-CN" dirty="0"/>
              <a:t>.      </a:t>
            </a:r>
          </a:p>
          <a:p>
            <a:r>
              <a:rPr lang="en-US" altLang="zh-CN" dirty="0"/>
              <a:t>       </a:t>
            </a:r>
            <a:r>
              <a:rPr lang="zh-CN" altLang="en-US" dirty="0"/>
              <a:t>要想使授权充分而有效</a:t>
            </a:r>
            <a:r>
              <a:rPr lang="en-US" altLang="zh-CN" dirty="0"/>
              <a:t>,</a:t>
            </a:r>
            <a:r>
              <a:rPr lang="zh-CN" altLang="en-US" dirty="0"/>
              <a:t>组织必须提供一定的条件</a:t>
            </a:r>
            <a:r>
              <a:rPr lang="en-US" altLang="zh-CN" dirty="0"/>
              <a:t>.</a:t>
            </a:r>
          </a:p>
          <a:p>
            <a:r>
              <a:rPr lang="en-US" altLang="zh-CN" dirty="0"/>
              <a:t>       ( </a:t>
            </a:r>
            <a:r>
              <a:rPr lang="zh-CN" altLang="en-US" dirty="0"/>
              <a:t>１</a:t>
            </a:r>
            <a:r>
              <a:rPr lang="en-US" altLang="zh-CN" dirty="0"/>
              <a:t>)</a:t>
            </a:r>
            <a:r>
              <a:rPr lang="zh-CN" altLang="en-US" dirty="0"/>
              <a:t>共享的信息</a:t>
            </a:r>
            <a:r>
              <a:rPr lang="en-US" altLang="zh-CN" dirty="0"/>
              <a:t>.</a:t>
            </a:r>
            <a:r>
              <a:rPr lang="zh-CN" altLang="en-US" dirty="0"/>
              <a:t> </a:t>
            </a:r>
            <a:r>
              <a:rPr lang="en-US" altLang="zh-CN" dirty="0"/>
              <a:t>( </a:t>
            </a:r>
            <a:r>
              <a:rPr lang="zh-CN" altLang="en-US" dirty="0"/>
              <a:t>２</a:t>
            </a:r>
            <a:r>
              <a:rPr lang="en-US" altLang="zh-CN" dirty="0"/>
              <a:t>)</a:t>
            </a:r>
            <a:r>
              <a:rPr lang="zh-CN" altLang="en-US" dirty="0"/>
              <a:t>知识与技能</a:t>
            </a:r>
            <a:r>
              <a:rPr lang="en-US" altLang="zh-CN" dirty="0"/>
              <a:t>.</a:t>
            </a:r>
            <a:r>
              <a:rPr lang="zh-CN" altLang="en-US" dirty="0"/>
              <a:t> </a:t>
            </a:r>
            <a:r>
              <a:rPr lang="en-US" altLang="zh-CN" dirty="0"/>
              <a:t>( </a:t>
            </a:r>
            <a:r>
              <a:rPr lang="zh-CN" altLang="en-US" dirty="0"/>
              <a:t>３</a:t>
            </a:r>
            <a:r>
              <a:rPr lang="en-US" altLang="zh-CN" dirty="0"/>
              <a:t>)</a:t>
            </a:r>
            <a:r>
              <a:rPr lang="zh-CN" altLang="en-US" dirty="0"/>
              <a:t>权力</a:t>
            </a:r>
            <a:r>
              <a:rPr lang="en-US" altLang="zh-CN" dirty="0"/>
              <a:t>.</a:t>
            </a:r>
            <a:r>
              <a:rPr lang="zh-CN" altLang="en-US" dirty="0"/>
              <a:t> </a:t>
            </a:r>
            <a:r>
              <a:rPr lang="en-US" altLang="zh-CN" dirty="0"/>
              <a:t>( </a:t>
            </a:r>
            <a:r>
              <a:rPr lang="zh-CN" altLang="en-US" dirty="0"/>
              <a:t>４</a:t>
            </a:r>
            <a:r>
              <a:rPr lang="en-US" altLang="zh-CN" dirty="0"/>
              <a:t>)</a:t>
            </a:r>
            <a:r>
              <a:rPr lang="zh-CN" altLang="en-US" dirty="0"/>
              <a:t>对绩效的奖励</a:t>
            </a:r>
            <a:r>
              <a:rPr lang="en-US" altLang="zh-CN" dirty="0"/>
              <a:t>.</a:t>
            </a:r>
          </a:p>
          <a:p>
            <a:r>
              <a:rPr lang="zh-CN" altLang="en-US" sz="2400" b="1" dirty="0"/>
              <a:t>２ 授权的过程 </a:t>
            </a:r>
            <a:endParaRPr lang="en-US" altLang="zh-CN" sz="2400" b="1" dirty="0"/>
          </a:p>
          <a:p>
            <a:r>
              <a:rPr lang="en-US" altLang="zh-CN" dirty="0"/>
              <a:t>      ( </a:t>
            </a:r>
            <a:r>
              <a:rPr lang="zh-CN" altLang="en-US" dirty="0"/>
              <a:t>１</a:t>
            </a:r>
            <a:r>
              <a:rPr lang="en-US" altLang="zh-CN" dirty="0"/>
              <a:t>)</a:t>
            </a:r>
            <a:r>
              <a:rPr lang="zh-CN" altLang="en-US" dirty="0"/>
              <a:t>第一阶段是授权诊断阶段</a:t>
            </a:r>
            <a:r>
              <a:rPr lang="en-US" altLang="zh-CN" dirty="0"/>
              <a:t>.</a:t>
            </a:r>
          </a:p>
          <a:p>
            <a:r>
              <a:rPr lang="en-US" altLang="zh-CN" dirty="0"/>
              <a:t>      ( </a:t>
            </a:r>
            <a:r>
              <a:rPr lang="zh-CN" altLang="en-US" dirty="0"/>
              <a:t>２</a:t>
            </a:r>
            <a:r>
              <a:rPr lang="en-US" altLang="zh-CN" dirty="0"/>
              <a:t>)</a:t>
            </a:r>
            <a:r>
              <a:rPr lang="zh-CN" altLang="en-US" dirty="0"/>
              <a:t>第二阶段是授权实施阶段</a:t>
            </a:r>
            <a:r>
              <a:rPr lang="en-US" altLang="zh-CN" dirty="0"/>
              <a:t>.</a:t>
            </a:r>
          </a:p>
          <a:p>
            <a:r>
              <a:rPr lang="en-US" altLang="zh-CN" dirty="0"/>
              <a:t>      ( </a:t>
            </a:r>
            <a:r>
              <a:rPr lang="zh-CN" altLang="en-US" dirty="0"/>
              <a:t>３</a:t>
            </a:r>
            <a:r>
              <a:rPr lang="en-US" altLang="zh-CN" dirty="0"/>
              <a:t>)</a:t>
            </a:r>
            <a:r>
              <a:rPr lang="zh-CN" altLang="en-US" dirty="0"/>
              <a:t>第三阶段是授权反馈阶段</a:t>
            </a:r>
            <a:r>
              <a:rPr lang="en-US" altLang="zh-CN" dirty="0"/>
              <a:t>.</a:t>
            </a:r>
          </a:p>
          <a:p>
            <a:endParaRPr lang="zh-CN" altLang="en-US" dirty="0"/>
          </a:p>
        </p:txBody>
      </p:sp>
    </p:spTree>
    <p:extLst>
      <p:ext uri="{BB962C8B-B14F-4D97-AF65-F5344CB8AC3E}">
        <p14:creationId xmlns:p14="http://schemas.microsoft.com/office/powerpoint/2010/main" val="199409170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xmlns="" id="{242130F9-4A73-4C2B-B393-ABE049CEA4F8}"/>
              </a:ext>
            </a:extLst>
          </p:cNvPr>
          <p:cNvSpPr>
            <a:spLocks noGrp="1"/>
          </p:cNvSpPr>
          <p:nvPr>
            <p:ph idx="1"/>
          </p:nvPr>
        </p:nvSpPr>
        <p:spPr/>
        <p:txBody>
          <a:bodyPr/>
          <a:lstStyle/>
          <a:p>
            <a:r>
              <a:rPr lang="zh-CN" altLang="en-US" sz="2400" b="1" dirty="0"/>
              <a:t>３ 授权的原则 </a:t>
            </a:r>
            <a:endParaRPr lang="en-US" altLang="zh-CN" sz="2400" b="1" dirty="0"/>
          </a:p>
          <a:p>
            <a:r>
              <a:rPr lang="en-US" altLang="zh-CN" dirty="0"/>
              <a:t>       </a:t>
            </a:r>
            <a:r>
              <a:rPr lang="zh-CN" altLang="en-US" dirty="0"/>
              <a:t>有效的授权必须掌握以下四个原则</a:t>
            </a:r>
            <a:r>
              <a:rPr lang="en-US" altLang="zh-CN" dirty="0"/>
              <a:t>.</a:t>
            </a:r>
          </a:p>
          <a:p>
            <a:r>
              <a:rPr lang="en-US" altLang="zh-CN" dirty="0"/>
              <a:t>       ( </a:t>
            </a:r>
            <a:r>
              <a:rPr lang="zh-CN" altLang="en-US" dirty="0"/>
              <a:t>１</a:t>
            </a:r>
            <a:r>
              <a:rPr lang="en-US" altLang="zh-CN" dirty="0"/>
              <a:t>)</a:t>
            </a:r>
            <a:r>
              <a:rPr lang="zh-CN" altLang="en-US" dirty="0"/>
              <a:t>重要性原则</a:t>
            </a:r>
            <a:r>
              <a:rPr lang="en-US" altLang="zh-CN" dirty="0"/>
              <a:t>.</a:t>
            </a:r>
            <a:r>
              <a:rPr lang="zh-CN" altLang="en-US" dirty="0"/>
              <a:t>组织授权必须建立在相互信任的基础上</a:t>
            </a:r>
            <a:r>
              <a:rPr lang="en-US" altLang="zh-CN" dirty="0"/>
              <a:t>,</a:t>
            </a:r>
            <a:r>
              <a:rPr lang="zh-CN" altLang="en-US" dirty="0"/>
              <a:t>所授权限不能只是一些无 关紧要的部分</a:t>
            </a:r>
            <a:r>
              <a:rPr lang="en-US" altLang="zh-CN" dirty="0"/>
              <a:t>,</a:t>
            </a:r>
            <a:r>
              <a:rPr lang="zh-CN" altLang="en-US" dirty="0"/>
              <a:t>要敢于下放一些重要的权力或职权</a:t>
            </a:r>
            <a:r>
              <a:rPr lang="en-US" altLang="zh-CN" dirty="0"/>
              <a:t>,</a:t>
            </a:r>
            <a:r>
              <a:rPr lang="zh-CN" altLang="en-US" dirty="0"/>
              <a:t>使下级充分认识到上级的信任和管理 工作的重要性</a:t>
            </a:r>
            <a:r>
              <a:rPr lang="en-US" altLang="zh-CN" dirty="0"/>
              <a:t>,</a:t>
            </a:r>
            <a:r>
              <a:rPr lang="zh-CN" altLang="en-US" dirty="0"/>
              <a:t>把具体任务落到实处</a:t>
            </a:r>
            <a:r>
              <a:rPr lang="en-US" altLang="zh-CN" dirty="0"/>
              <a:t>. </a:t>
            </a:r>
          </a:p>
          <a:p>
            <a:r>
              <a:rPr lang="en-US" altLang="zh-CN" dirty="0"/>
              <a:t>       ( </a:t>
            </a:r>
            <a:r>
              <a:rPr lang="zh-CN" altLang="en-US" dirty="0"/>
              <a:t>２</a:t>
            </a:r>
            <a:r>
              <a:rPr lang="en-US" altLang="zh-CN" dirty="0"/>
              <a:t>)</a:t>
            </a:r>
            <a:r>
              <a:rPr lang="zh-CN" altLang="en-US" dirty="0"/>
              <a:t>适度原则</a:t>
            </a:r>
            <a:r>
              <a:rPr lang="en-US" altLang="zh-CN" dirty="0"/>
              <a:t>.</a:t>
            </a:r>
            <a:r>
              <a:rPr lang="zh-CN" altLang="en-US" dirty="0"/>
              <a:t>组织授权还必须建立在效率基础上</a:t>
            </a:r>
            <a:r>
              <a:rPr lang="en-US" altLang="zh-CN" dirty="0"/>
              <a:t>. </a:t>
            </a:r>
          </a:p>
          <a:p>
            <a:r>
              <a:rPr lang="en-US" altLang="zh-CN" dirty="0"/>
              <a:t>       ( </a:t>
            </a:r>
            <a:r>
              <a:rPr lang="zh-CN" altLang="en-US" dirty="0"/>
              <a:t>３</a:t>
            </a:r>
            <a:r>
              <a:rPr lang="en-US" altLang="zh-CN" dirty="0"/>
              <a:t>)</a:t>
            </a:r>
            <a:r>
              <a:rPr lang="zh-CN" altLang="en-US" dirty="0"/>
              <a:t>权责一致原则</a:t>
            </a:r>
            <a:r>
              <a:rPr lang="en-US" altLang="zh-CN" dirty="0"/>
              <a:t>.</a:t>
            </a:r>
            <a:r>
              <a:rPr lang="zh-CN" altLang="en-US" dirty="0"/>
              <a:t>组织在授权的同时</a:t>
            </a:r>
            <a:r>
              <a:rPr lang="en-US" altLang="zh-CN" dirty="0"/>
              <a:t>,</a:t>
            </a:r>
            <a:r>
              <a:rPr lang="zh-CN" altLang="en-US" dirty="0"/>
              <a:t>必须向被授权人明确所授任务的目标、责任 及权力范围</a:t>
            </a:r>
            <a:r>
              <a:rPr lang="en-US" altLang="zh-CN" dirty="0"/>
              <a:t>,</a:t>
            </a:r>
            <a:r>
              <a:rPr lang="zh-CN" altLang="en-US" dirty="0"/>
              <a:t>权责必须一致</a:t>
            </a:r>
            <a:r>
              <a:rPr lang="en-US" altLang="zh-CN" dirty="0"/>
              <a:t>,</a:t>
            </a:r>
            <a:r>
              <a:rPr lang="zh-CN" altLang="en-US" dirty="0"/>
              <a:t>否则</a:t>
            </a:r>
            <a:r>
              <a:rPr lang="en-US" altLang="zh-CN" dirty="0"/>
              <a:t>,</a:t>
            </a:r>
            <a:r>
              <a:rPr lang="zh-CN" altLang="en-US" dirty="0"/>
              <a:t>被托付人要么可能会滥用职权并导致形式主义</a:t>
            </a:r>
            <a:r>
              <a:rPr lang="en-US" altLang="zh-CN" dirty="0"/>
              <a:t>,</a:t>
            </a:r>
            <a:r>
              <a:rPr lang="zh-CN" altLang="en-US" dirty="0"/>
              <a:t>要么 会对任务无所适从</a:t>
            </a:r>
            <a:r>
              <a:rPr lang="en-US" altLang="zh-CN" dirty="0"/>
              <a:t>,</a:t>
            </a:r>
            <a:r>
              <a:rPr lang="zh-CN" altLang="en-US" dirty="0"/>
              <a:t>造成工作失误</a:t>
            </a:r>
            <a:r>
              <a:rPr lang="en-US" altLang="zh-CN" dirty="0"/>
              <a:t>. </a:t>
            </a:r>
          </a:p>
          <a:p>
            <a:r>
              <a:rPr lang="en-US" altLang="zh-CN" dirty="0"/>
              <a:t>       ( </a:t>
            </a:r>
            <a:r>
              <a:rPr lang="zh-CN" altLang="en-US" dirty="0"/>
              <a:t>４</a:t>
            </a:r>
            <a:r>
              <a:rPr lang="en-US" altLang="zh-CN" dirty="0"/>
              <a:t>)</a:t>
            </a:r>
            <a:r>
              <a:rPr lang="zh-CN" altLang="en-US" dirty="0"/>
              <a:t>级差授权原则</a:t>
            </a:r>
            <a:r>
              <a:rPr lang="en-US" altLang="zh-CN" dirty="0"/>
              <a:t>.</a:t>
            </a:r>
            <a:r>
              <a:rPr lang="zh-CN" altLang="en-US" dirty="0"/>
              <a:t>组织只能在工作关系紧密的层级上进行级差授权</a:t>
            </a:r>
            <a:r>
              <a:rPr lang="en-US" altLang="zh-CN" dirty="0"/>
              <a:t>. </a:t>
            </a:r>
            <a:endParaRPr lang="zh-CN" altLang="en-US" dirty="0"/>
          </a:p>
        </p:txBody>
      </p:sp>
    </p:spTree>
    <p:extLst>
      <p:ext uri="{BB962C8B-B14F-4D97-AF65-F5344CB8AC3E}">
        <p14:creationId xmlns:p14="http://schemas.microsoft.com/office/powerpoint/2010/main" val="345057888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xmlns="" id="{A3DB172D-C812-4CA4-BF2A-83B38491499E}"/>
              </a:ext>
            </a:extLst>
          </p:cNvPr>
          <p:cNvSpPr>
            <a:spLocks noGrp="1"/>
          </p:cNvSpPr>
          <p:nvPr>
            <p:ph idx="1"/>
          </p:nvPr>
        </p:nvSpPr>
        <p:spPr/>
        <p:txBody>
          <a:bodyPr>
            <a:normAutofit/>
          </a:bodyPr>
          <a:lstStyle/>
          <a:p>
            <a:r>
              <a:rPr lang="zh-CN" altLang="en-US" sz="2800" dirty="0"/>
              <a:t>三、 组织的层级化与结构的有机化　</a:t>
            </a:r>
            <a:endParaRPr lang="en-US" altLang="zh-CN" sz="2800" dirty="0" smtClean="0"/>
          </a:p>
          <a:p>
            <a:r>
              <a:rPr lang="zh-CN" altLang="en-US" sz="2400" dirty="0" smtClean="0"/>
              <a:t>（一）组织的层级化设计中的两种结构形式</a:t>
            </a:r>
            <a:endParaRPr lang="en-US" altLang="zh-CN" sz="2400" dirty="0"/>
          </a:p>
          <a:p>
            <a:r>
              <a:rPr lang="zh-CN" altLang="en-US" sz="2400" b="1" dirty="0"/>
              <a:t>１．古典原则下的层级组织 </a:t>
            </a:r>
            <a:endParaRPr lang="en-US" altLang="zh-CN" sz="2400" b="1" dirty="0"/>
          </a:p>
          <a:p>
            <a:r>
              <a:rPr lang="en-US" altLang="zh-CN" dirty="0"/>
              <a:t>       </a:t>
            </a:r>
            <a:r>
              <a:rPr lang="zh-CN" altLang="en-US" dirty="0"/>
              <a:t>运用古典原则进行层级化设计的理想形式就是形成所谓的层级组织</a:t>
            </a:r>
            <a:r>
              <a:rPr lang="en-US" altLang="zh-CN" dirty="0"/>
              <a:t>,</a:t>
            </a:r>
            <a:r>
              <a:rPr lang="zh-CN" altLang="en-US" dirty="0"/>
              <a:t>这种类型的组 织</a:t>
            </a:r>
            <a:r>
              <a:rPr lang="en-US" altLang="zh-CN" dirty="0"/>
              <a:t>,</a:t>
            </a:r>
            <a:r>
              <a:rPr lang="zh-CN" altLang="en-US" dirty="0"/>
              <a:t>也称机械式组织、官僚式组织或封闭式组织</a:t>
            </a:r>
            <a:r>
              <a:rPr lang="en-US" altLang="zh-CN" dirty="0"/>
              <a:t>,</a:t>
            </a:r>
            <a:r>
              <a:rPr lang="zh-CN" altLang="en-US" dirty="0"/>
              <a:t>它强调的是组织内部必须具有高度分明 的层级结构、职位、职权、工作程序和规章制度等</a:t>
            </a:r>
            <a:r>
              <a:rPr lang="en-US" altLang="zh-CN" dirty="0"/>
              <a:t>.</a:t>
            </a:r>
            <a:r>
              <a:rPr lang="zh-CN" altLang="en-US" dirty="0"/>
              <a:t>组织任务要求具体明确</a:t>
            </a:r>
            <a:r>
              <a:rPr lang="en-US" altLang="zh-CN" dirty="0"/>
              <a:t>,</a:t>
            </a:r>
            <a:r>
              <a:rPr lang="zh-CN" altLang="en-US" dirty="0"/>
              <a:t>并且容易贯 彻执行</a:t>
            </a:r>
            <a:r>
              <a:rPr lang="en-US" altLang="zh-CN" dirty="0"/>
              <a:t>.</a:t>
            </a:r>
            <a:r>
              <a:rPr lang="zh-CN" altLang="en-US" dirty="0"/>
              <a:t>最高主管通过制定各项规章制度</a:t>
            </a:r>
            <a:r>
              <a:rPr lang="en-US" altLang="zh-CN" dirty="0"/>
              <a:t>,</a:t>
            </a:r>
            <a:r>
              <a:rPr lang="zh-CN" altLang="en-US" dirty="0"/>
              <a:t>理性地控制着较低层级的活动</a:t>
            </a:r>
            <a:r>
              <a:rPr lang="en-US" altLang="zh-CN" dirty="0"/>
              <a:t>. </a:t>
            </a:r>
          </a:p>
          <a:p>
            <a:r>
              <a:rPr lang="zh-CN" altLang="en-US" sz="2400" b="1" dirty="0"/>
              <a:t>２．权变思想下的有机组织 </a:t>
            </a:r>
            <a:endParaRPr lang="en-US" altLang="zh-CN" sz="2400" b="1" dirty="0"/>
          </a:p>
          <a:p>
            <a:r>
              <a:rPr lang="en-US" altLang="zh-CN" dirty="0"/>
              <a:t>        </a:t>
            </a:r>
            <a:r>
              <a:rPr lang="zh-CN" altLang="en-US" dirty="0"/>
              <a:t>现代组织设计者把权变的组织设计思想引入层级化设计中</a:t>
            </a:r>
            <a:r>
              <a:rPr lang="en-US" altLang="zh-CN" dirty="0"/>
              <a:t>,</a:t>
            </a:r>
            <a:r>
              <a:rPr lang="zh-CN" altLang="en-US" dirty="0"/>
              <a:t>使组织结构不再僵硬、机 械</a:t>
            </a:r>
            <a:r>
              <a:rPr lang="en-US" altLang="zh-CN" dirty="0"/>
              <a:t>,</a:t>
            </a:r>
            <a:r>
              <a:rPr lang="zh-CN" altLang="en-US" dirty="0"/>
              <a:t>而是变得有机、灵活</a:t>
            </a:r>
            <a:r>
              <a:rPr lang="en-US" altLang="zh-CN" dirty="0"/>
              <a:t>,</a:t>
            </a:r>
            <a:r>
              <a:rPr lang="zh-CN" altLang="en-US" dirty="0"/>
              <a:t>形成了结构松散而又富有柔性的有机组织</a:t>
            </a:r>
            <a:r>
              <a:rPr lang="en-US" altLang="zh-CN" dirty="0"/>
              <a:t>.</a:t>
            </a:r>
            <a:r>
              <a:rPr lang="zh-CN" altLang="en-US" dirty="0"/>
              <a:t>所谓有机组织</a:t>
            </a:r>
            <a:r>
              <a:rPr lang="en-US" altLang="zh-CN" dirty="0"/>
              <a:t>,</a:t>
            </a:r>
            <a:r>
              <a:rPr lang="zh-CN" altLang="en-US" dirty="0"/>
              <a:t>也 称柔性组织</a:t>
            </a:r>
            <a:r>
              <a:rPr lang="en-US" altLang="zh-CN" dirty="0"/>
              <a:t>,</a:t>
            </a:r>
            <a:r>
              <a:rPr lang="zh-CN" altLang="en-US" dirty="0"/>
              <a:t>是指没有过多标准化、规范化的工作和限制</a:t>
            </a:r>
            <a:r>
              <a:rPr lang="en-US" altLang="zh-CN" dirty="0"/>
              <a:t>,</a:t>
            </a:r>
            <a:r>
              <a:rPr lang="zh-CN" altLang="en-US" dirty="0"/>
              <a:t>对职务规定灵活性和可调整性 较强的组织</a:t>
            </a:r>
            <a:r>
              <a:rPr lang="en-US" altLang="zh-CN" dirty="0"/>
              <a:t>. </a:t>
            </a:r>
            <a:endParaRPr lang="zh-CN" altLang="en-US" dirty="0"/>
          </a:p>
          <a:p>
            <a:endParaRPr lang="zh-CN" altLang="en-US" dirty="0"/>
          </a:p>
        </p:txBody>
      </p:sp>
    </p:spTree>
    <p:extLst>
      <p:ext uri="{BB962C8B-B14F-4D97-AF65-F5344CB8AC3E}">
        <p14:creationId xmlns:p14="http://schemas.microsoft.com/office/powerpoint/2010/main" val="71640171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xmlns="" id="{F5C5AF3B-9965-4026-9DBC-6753EF1C096E}"/>
              </a:ext>
            </a:extLst>
          </p:cNvPr>
          <p:cNvSpPr>
            <a:spLocks noGrp="1"/>
          </p:cNvSpPr>
          <p:nvPr>
            <p:ph idx="1"/>
          </p:nvPr>
        </p:nvSpPr>
        <p:spPr/>
        <p:txBody>
          <a:bodyPr/>
          <a:lstStyle/>
          <a:p>
            <a:r>
              <a:rPr lang="en-US" altLang="zh-CN" sz="2800" dirty="0"/>
              <a:t>(</a:t>
            </a:r>
            <a:r>
              <a:rPr lang="zh-CN" altLang="en-US" sz="2800" dirty="0"/>
              <a:t>二</a:t>
            </a:r>
            <a:r>
              <a:rPr lang="en-US" altLang="zh-CN" sz="2800" dirty="0"/>
              <a:t>)</a:t>
            </a:r>
            <a:r>
              <a:rPr lang="zh-CN" altLang="en-US" sz="2800" dirty="0"/>
              <a:t>组织结构的层级化与有机化 </a:t>
            </a:r>
            <a:endParaRPr lang="en-US" altLang="zh-CN" sz="2800" dirty="0"/>
          </a:p>
          <a:p>
            <a:r>
              <a:rPr lang="zh-CN" altLang="en-US" sz="2400" b="1" dirty="0"/>
              <a:t>１ 职能型结构 </a:t>
            </a:r>
            <a:endParaRPr lang="en-US" altLang="zh-CN" sz="2400" b="1" dirty="0"/>
          </a:p>
          <a:p>
            <a:r>
              <a:rPr lang="en-US" altLang="zh-CN" dirty="0"/>
              <a:t>       </a:t>
            </a:r>
            <a:r>
              <a:rPr lang="zh-CN" altLang="en-US" dirty="0"/>
              <a:t>职能型结构是一种以职能为导向的组织结构形式</a:t>
            </a:r>
            <a:r>
              <a:rPr lang="en-US" altLang="zh-CN" dirty="0"/>
              <a:t>.</a:t>
            </a:r>
          </a:p>
          <a:p>
            <a:r>
              <a:rPr lang="en-US" altLang="zh-CN" dirty="0"/>
              <a:t>       </a:t>
            </a:r>
            <a:r>
              <a:rPr lang="zh-CN" altLang="en-US" dirty="0"/>
              <a:t>其特点是</a:t>
            </a:r>
            <a:r>
              <a:rPr lang="en-US" altLang="zh-CN" dirty="0"/>
              <a:t>:</a:t>
            </a:r>
            <a:r>
              <a:rPr lang="zh-CN" altLang="en-US" dirty="0"/>
              <a:t>将技能相似的专业人员 集合在各自专门的职能机构内</a:t>
            </a:r>
            <a:r>
              <a:rPr lang="en-US" altLang="zh-CN" dirty="0"/>
              <a:t>,</a:t>
            </a:r>
            <a:r>
              <a:rPr lang="zh-CN" altLang="en-US" dirty="0"/>
              <a:t>并在各自的业务范围内分工合作</a:t>
            </a:r>
            <a:r>
              <a:rPr lang="en-US" altLang="zh-CN" dirty="0"/>
              <a:t>,</a:t>
            </a:r>
            <a:r>
              <a:rPr lang="zh-CN" altLang="en-US" dirty="0"/>
              <a:t>组织任务集中明确</a:t>
            </a:r>
            <a:r>
              <a:rPr lang="en-US" altLang="zh-CN" dirty="0"/>
              <a:t>,</a:t>
            </a:r>
            <a:r>
              <a:rPr lang="zh-CN" altLang="en-US" dirty="0"/>
              <a:t>上 行下达</a:t>
            </a:r>
            <a:r>
              <a:rPr lang="en-US" altLang="zh-CN" dirty="0"/>
              <a:t>.</a:t>
            </a:r>
          </a:p>
          <a:p>
            <a:r>
              <a:rPr lang="en-US" altLang="zh-CN" dirty="0"/>
              <a:t>       </a:t>
            </a:r>
            <a:r>
              <a:rPr lang="zh-CN" altLang="en-US" dirty="0"/>
              <a:t>其主要优点是</a:t>
            </a:r>
            <a:r>
              <a:rPr lang="en-US" altLang="zh-CN" dirty="0"/>
              <a:t>:</a:t>
            </a:r>
            <a:r>
              <a:rPr lang="zh-CN" altLang="en-US" dirty="0"/>
              <a:t>适应了大生产分工合作的要求</a:t>
            </a:r>
            <a:r>
              <a:rPr lang="en-US" altLang="zh-CN" dirty="0"/>
              <a:t>,</a:t>
            </a:r>
            <a:r>
              <a:rPr lang="zh-CN" altLang="en-US" dirty="0"/>
              <a:t>提高了专业化的管理水平</a:t>
            </a:r>
            <a:r>
              <a:rPr lang="en-US" altLang="zh-CN" dirty="0"/>
              <a:t>,</a:t>
            </a:r>
            <a:r>
              <a:rPr lang="zh-CN" altLang="en-US" dirty="0"/>
              <a:t>同时降低了设备和职能人员的重复性</a:t>
            </a:r>
            <a:r>
              <a:rPr lang="en-US" altLang="zh-CN" dirty="0"/>
              <a:t>,</a:t>
            </a:r>
            <a:r>
              <a:rPr lang="zh-CN" altLang="en-US" dirty="0"/>
              <a:t>减轻了高层管理者的责任压力</a:t>
            </a:r>
            <a:r>
              <a:rPr lang="en-US" altLang="zh-CN" dirty="0"/>
              <a:t>,</a:t>
            </a:r>
            <a:r>
              <a:rPr lang="zh-CN" altLang="en-US" dirty="0"/>
              <a:t>使其能专心致力于最主 要的决策工作</a:t>
            </a:r>
            <a:r>
              <a:rPr lang="en-US" altLang="zh-CN" dirty="0"/>
              <a:t>.</a:t>
            </a:r>
          </a:p>
          <a:p>
            <a:r>
              <a:rPr lang="en-US" altLang="zh-CN" dirty="0"/>
              <a:t>       </a:t>
            </a:r>
            <a:r>
              <a:rPr lang="zh-CN" altLang="en-US" dirty="0"/>
              <a:t>其缺点是</a:t>
            </a:r>
            <a:r>
              <a:rPr lang="en-US" altLang="zh-CN" dirty="0"/>
              <a:t>:</a:t>
            </a:r>
            <a:r>
              <a:rPr lang="zh-CN" altLang="en-US" dirty="0"/>
              <a:t>各职能部门往往会片面追求本部门的利益</a:t>
            </a:r>
            <a:r>
              <a:rPr lang="en-US" altLang="zh-CN" dirty="0"/>
              <a:t>,</a:t>
            </a:r>
            <a:r>
              <a:rPr lang="zh-CN" altLang="en-US" dirty="0"/>
              <a:t>部门之间缺乏交流 合作</a:t>
            </a:r>
            <a:r>
              <a:rPr lang="en-US" altLang="zh-CN" dirty="0"/>
              <a:t>,</a:t>
            </a:r>
            <a:r>
              <a:rPr lang="zh-CN" altLang="en-US" dirty="0"/>
              <a:t>且矛盾冲突会增多</a:t>
            </a:r>
            <a:r>
              <a:rPr lang="en-US" altLang="zh-CN" dirty="0"/>
              <a:t>,</a:t>
            </a:r>
            <a:r>
              <a:rPr lang="zh-CN" altLang="en-US" dirty="0"/>
              <a:t>这又会增加最高主管协调、统领全局的难度</a:t>
            </a:r>
            <a:r>
              <a:rPr lang="en-US" altLang="zh-CN" dirty="0"/>
              <a:t>,</a:t>
            </a:r>
            <a:r>
              <a:rPr lang="zh-CN" altLang="en-US" dirty="0"/>
              <a:t>加大完成任务的 压力</a:t>
            </a:r>
            <a:r>
              <a:rPr lang="en-US" altLang="zh-CN" dirty="0"/>
              <a:t>. </a:t>
            </a:r>
            <a:endParaRPr lang="zh-CN" altLang="en-US" dirty="0"/>
          </a:p>
        </p:txBody>
      </p:sp>
    </p:spTree>
    <p:extLst>
      <p:ext uri="{BB962C8B-B14F-4D97-AF65-F5344CB8AC3E}">
        <p14:creationId xmlns:p14="http://schemas.microsoft.com/office/powerpoint/2010/main" val="346995209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xmlns="" id="{DE7DDF2A-2576-40B1-A59C-F9F0B0EC8AC4}"/>
              </a:ext>
            </a:extLst>
          </p:cNvPr>
          <p:cNvSpPr>
            <a:spLocks noGrp="1"/>
          </p:cNvSpPr>
          <p:nvPr>
            <p:ph idx="1"/>
          </p:nvPr>
        </p:nvSpPr>
        <p:spPr/>
        <p:txBody>
          <a:bodyPr/>
          <a:lstStyle/>
          <a:p>
            <a:r>
              <a:rPr lang="zh-CN" altLang="en-US" sz="2400" b="1" dirty="0"/>
              <a:t>２ 分部型结构 </a:t>
            </a:r>
            <a:endParaRPr lang="en-US" altLang="zh-CN" sz="2400" b="1" dirty="0"/>
          </a:p>
          <a:p>
            <a:r>
              <a:rPr lang="en-US" altLang="zh-CN" dirty="0"/>
              <a:t>        </a:t>
            </a:r>
            <a:r>
              <a:rPr lang="zh-CN" altLang="en-US" dirty="0"/>
              <a:t>分部型结构也称事业部型结构</a:t>
            </a:r>
            <a:r>
              <a:rPr lang="en-US" altLang="zh-CN" dirty="0"/>
              <a:t>.</a:t>
            </a:r>
            <a:r>
              <a:rPr lang="zh-CN" altLang="en-US" dirty="0"/>
              <a:t>它是指组织面对不确定的环境</a:t>
            </a:r>
            <a:r>
              <a:rPr lang="en-US" altLang="zh-CN" dirty="0"/>
              <a:t>,</a:t>
            </a:r>
            <a:r>
              <a:rPr lang="zh-CN" altLang="en-US" dirty="0"/>
              <a:t>按照产品或类别、市 场用户、地域以及流程等不同的业务单位分别成立若干事业部</a:t>
            </a:r>
            <a:r>
              <a:rPr lang="en-US" altLang="zh-CN" dirty="0"/>
              <a:t>,</a:t>
            </a:r>
            <a:r>
              <a:rPr lang="zh-CN" altLang="en-US" dirty="0"/>
              <a:t>并由这些事业部进行独立 业务经营和分权管理的一种分权式结构类型</a:t>
            </a:r>
            <a:r>
              <a:rPr lang="en-US" altLang="zh-CN" dirty="0"/>
              <a:t>. </a:t>
            </a:r>
          </a:p>
          <a:p>
            <a:r>
              <a:rPr lang="en-US" altLang="zh-CN" dirty="0"/>
              <a:t>        </a:t>
            </a:r>
            <a:r>
              <a:rPr lang="zh-CN" altLang="en-US" dirty="0"/>
              <a:t>分部型结构包括以下两种基本的组织形态</a:t>
            </a:r>
            <a:r>
              <a:rPr lang="en-US" altLang="zh-CN" dirty="0"/>
              <a:t>: </a:t>
            </a:r>
          </a:p>
          <a:p>
            <a:r>
              <a:rPr lang="en-US" altLang="zh-CN" dirty="0"/>
              <a:t>        ( </a:t>
            </a:r>
            <a:r>
              <a:rPr lang="zh-CN" altLang="en-US" dirty="0"/>
              <a:t>１</a:t>
            </a:r>
            <a:r>
              <a:rPr lang="en-US" altLang="zh-CN" dirty="0"/>
              <a:t>)</a:t>
            </a:r>
            <a:r>
              <a:rPr lang="zh-CN" altLang="en-US" dirty="0"/>
              <a:t>战略事业单位 </a:t>
            </a:r>
            <a:r>
              <a:rPr lang="en-US" altLang="zh-CN" dirty="0"/>
              <a:t>( strategic  business  unit, SBU). </a:t>
            </a:r>
          </a:p>
          <a:p>
            <a:r>
              <a:rPr lang="en-US" altLang="zh-CN" dirty="0"/>
              <a:t>        ( </a:t>
            </a:r>
            <a:r>
              <a:rPr lang="zh-CN" altLang="en-US" dirty="0"/>
              <a:t>２</a:t>
            </a:r>
            <a:r>
              <a:rPr lang="en-US" altLang="zh-CN" dirty="0"/>
              <a:t>)</a:t>
            </a:r>
            <a:r>
              <a:rPr lang="zh-CN" altLang="en-US" dirty="0"/>
              <a:t>独立事业单位 </a:t>
            </a:r>
            <a:r>
              <a:rPr lang="en-US" altLang="zh-CN" dirty="0"/>
              <a:t>( independent business  unit, IBU). </a:t>
            </a:r>
          </a:p>
          <a:p>
            <a:r>
              <a:rPr lang="en-US" altLang="zh-CN" dirty="0"/>
              <a:t>        </a:t>
            </a:r>
            <a:r>
              <a:rPr lang="zh-CN" altLang="en-US" dirty="0"/>
              <a:t>分部型结构的优点是</a:t>
            </a:r>
            <a:r>
              <a:rPr lang="en-US" altLang="zh-CN" dirty="0"/>
              <a:t>:</a:t>
            </a:r>
            <a:r>
              <a:rPr lang="zh-CN" altLang="en-US" dirty="0"/>
              <a:t>它使高层管理部门摆脱了繁杂的行政事务</a:t>
            </a:r>
            <a:r>
              <a:rPr lang="en-US" altLang="zh-CN" dirty="0"/>
              <a:t>,</a:t>
            </a:r>
            <a:r>
              <a:rPr lang="zh-CN" altLang="en-US" dirty="0"/>
              <a:t>可以专注于公司的 战略决策事务</a:t>
            </a:r>
            <a:r>
              <a:rPr lang="en-US" altLang="zh-CN" dirty="0"/>
              <a:t>. </a:t>
            </a:r>
            <a:endParaRPr lang="zh-CN" altLang="en-US" dirty="0"/>
          </a:p>
        </p:txBody>
      </p:sp>
    </p:spTree>
    <p:extLst>
      <p:ext uri="{BB962C8B-B14F-4D97-AF65-F5344CB8AC3E}">
        <p14:creationId xmlns:p14="http://schemas.microsoft.com/office/powerpoint/2010/main" val="209460061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xmlns="" id="{B8D9C15C-FD36-4D31-BE61-B46FB1ED772D}"/>
              </a:ext>
            </a:extLst>
          </p:cNvPr>
          <p:cNvSpPr>
            <a:spLocks noGrp="1"/>
          </p:cNvSpPr>
          <p:nvPr>
            <p:ph idx="1"/>
          </p:nvPr>
        </p:nvSpPr>
        <p:spPr/>
        <p:txBody>
          <a:bodyPr>
            <a:normAutofit lnSpcReduction="10000"/>
          </a:bodyPr>
          <a:lstStyle/>
          <a:p>
            <a:r>
              <a:rPr lang="zh-CN" altLang="en-US" sz="2400" b="1" dirty="0"/>
              <a:t>３ 矩阵型结构 </a:t>
            </a:r>
            <a:endParaRPr lang="en-US" altLang="zh-CN" sz="2400" b="1" dirty="0"/>
          </a:p>
          <a:p>
            <a:r>
              <a:rPr lang="en-US" altLang="zh-CN" dirty="0"/>
              <a:t>       </a:t>
            </a:r>
            <a:r>
              <a:rPr lang="zh-CN" altLang="en-US" dirty="0"/>
              <a:t>矩阵型结构是由纵横两套管理系统组成的矩形组织结构</a:t>
            </a:r>
            <a:r>
              <a:rPr lang="en-US" altLang="zh-CN" dirty="0"/>
              <a:t>,</a:t>
            </a:r>
            <a:r>
              <a:rPr lang="zh-CN" altLang="en-US" dirty="0"/>
              <a:t>一套是纵向的职能管理系 统</a:t>
            </a:r>
            <a:r>
              <a:rPr lang="en-US" altLang="zh-CN" dirty="0"/>
              <a:t>,</a:t>
            </a:r>
            <a:r>
              <a:rPr lang="zh-CN" altLang="en-US" dirty="0"/>
              <a:t>另一套是为完成某项任务而组成的横向项目系统</a:t>
            </a:r>
            <a:r>
              <a:rPr lang="en-US" altLang="zh-CN" dirty="0"/>
              <a:t>,</a:t>
            </a:r>
            <a:r>
              <a:rPr lang="zh-CN" altLang="en-US" dirty="0"/>
              <a:t>横向和纵向的职权具有平衡对等 性</a:t>
            </a:r>
            <a:r>
              <a:rPr lang="en-US" altLang="zh-CN" dirty="0"/>
              <a:t>.</a:t>
            </a:r>
            <a:r>
              <a:rPr lang="zh-CN" altLang="en-US" dirty="0"/>
              <a:t>矩阵型结构打破了统一指挥的传统原则</a:t>
            </a:r>
            <a:r>
              <a:rPr lang="en-US" altLang="zh-CN" dirty="0"/>
              <a:t>,</a:t>
            </a:r>
            <a:r>
              <a:rPr lang="zh-CN" altLang="en-US" dirty="0"/>
              <a:t>它有多重指挥线</a:t>
            </a:r>
            <a:r>
              <a:rPr lang="en-US" altLang="zh-CN" dirty="0"/>
              <a:t>.</a:t>
            </a:r>
            <a:r>
              <a:rPr lang="zh-CN" altLang="en-US" dirty="0"/>
              <a:t>当组织面临较高的环境不 确定性</a:t>
            </a:r>
            <a:r>
              <a:rPr lang="en-US" altLang="zh-CN" dirty="0"/>
              <a:t>,</a:t>
            </a:r>
            <a:r>
              <a:rPr lang="zh-CN" altLang="en-US" dirty="0"/>
              <a:t>组织目标要同时反映技术和产品双重要求时</a:t>
            </a:r>
            <a:r>
              <a:rPr lang="en-US" altLang="zh-CN" dirty="0"/>
              <a:t>,</a:t>
            </a:r>
            <a:r>
              <a:rPr lang="zh-CN" altLang="en-US" dirty="0"/>
              <a:t>矩阵型结构应该是一种理想的组织 形式</a:t>
            </a:r>
            <a:r>
              <a:rPr lang="en-US" altLang="zh-CN" dirty="0"/>
              <a:t>. </a:t>
            </a:r>
          </a:p>
          <a:p>
            <a:r>
              <a:rPr lang="en-US" altLang="zh-CN" dirty="0"/>
              <a:t>       </a:t>
            </a:r>
            <a:r>
              <a:rPr lang="zh-CN" altLang="en-US" dirty="0"/>
              <a:t>矩阵型结构的优点是</a:t>
            </a:r>
            <a:r>
              <a:rPr lang="en-US" altLang="zh-CN" dirty="0"/>
              <a:t>:</a:t>
            </a:r>
            <a:r>
              <a:rPr lang="zh-CN" altLang="en-US" dirty="0"/>
              <a:t>由不同背景、不同技能、不同专业知识所组成的项目人员为某 个特定项目共同工作</a:t>
            </a:r>
            <a:r>
              <a:rPr lang="en-US" altLang="zh-CN" dirty="0"/>
              <a:t>,</a:t>
            </a:r>
            <a:r>
              <a:rPr lang="zh-CN" altLang="en-US" dirty="0"/>
              <a:t>一方面可以取得专业化分工的好处</a:t>
            </a:r>
            <a:r>
              <a:rPr lang="en-US" altLang="zh-CN" dirty="0"/>
              <a:t>,</a:t>
            </a:r>
            <a:r>
              <a:rPr lang="zh-CN" altLang="en-US" dirty="0"/>
              <a:t>另一方面可以跨越各职能部 门</a:t>
            </a:r>
            <a:r>
              <a:rPr lang="en-US" altLang="zh-CN" dirty="0"/>
              <a:t>,</a:t>
            </a:r>
            <a:r>
              <a:rPr lang="zh-CN" altLang="en-US" dirty="0"/>
              <a:t>获取他们所需要的各种支持活动</a:t>
            </a:r>
            <a:r>
              <a:rPr lang="en-US" altLang="zh-CN" dirty="0"/>
              <a:t>,</a:t>
            </a:r>
            <a:r>
              <a:rPr lang="zh-CN" altLang="en-US" dirty="0"/>
              <a:t>资源可以在不同产品之间灵活分配</a:t>
            </a:r>
            <a:r>
              <a:rPr lang="en-US" altLang="zh-CN" dirty="0"/>
              <a:t>.</a:t>
            </a:r>
            <a:r>
              <a:rPr lang="zh-CN" altLang="en-US" dirty="0"/>
              <a:t>通过加强不同 部门之间的配合和信息交流</a:t>
            </a:r>
            <a:r>
              <a:rPr lang="en-US" altLang="zh-CN" dirty="0"/>
              <a:t>,</a:t>
            </a:r>
            <a:r>
              <a:rPr lang="zh-CN" altLang="en-US" dirty="0"/>
              <a:t>可以有效地克服职能部门之间相互脱节的弱点</a:t>
            </a:r>
            <a:r>
              <a:rPr lang="en-US" altLang="zh-CN" dirty="0"/>
              <a:t>,</a:t>
            </a:r>
            <a:r>
              <a:rPr lang="zh-CN" altLang="en-US" dirty="0"/>
              <a:t>同时易于发 挥事业单位机构的灵活性特点</a:t>
            </a:r>
            <a:r>
              <a:rPr lang="en-US" altLang="zh-CN" dirty="0"/>
              <a:t>,</a:t>
            </a:r>
            <a:r>
              <a:rPr lang="zh-CN" altLang="en-US" dirty="0"/>
              <a:t>增强职能人员直接参与项目管理的积极性</a:t>
            </a:r>
            <a:r>
              <a:rPr lang="en-US" altLang="zh-CN" dirty="0"/>
              <a:t>,</a:t>
            </a:r>
            <a:r>
              <a:rPr lang="zh-CN" altLang="en-US" dirty="0"/>
              <a:t>增强矩阵主管 和项目人员共同组织项目实施的责任感和工作热情</a:t>
            </a:r>
            <a:r>
              <a:rPr lang="en-US" altLang="zh-CN" dirty="0"/>
              <a:t>.</a:t>
            </a:r>
          </a:p>
          <a:p>
            <a:r>
              <a:rPr lang="en-US" altLang="zh-CN" dirty="0"/>
              <a:t>       </a:t>
            </a:r>
            <a:r>
              <a:rPr lang="zh-CN" altLang="en-US" dirty="0"/>
              <a:t>缺点是</a:t>
            </a:r>
            <a:r>
              <a:rPr lang="en-US" altLang="zh-CN" dirty="0"/>
              <a:t>:</a:t>
            </a:r>
            <a:r>
              <a:rPr lang="zh-CN" altLang="en-US" dirty="0"/>
              <a:t>组织中的信息和权力等资源 一旦不能共享</a:t>
            </a:r>
            <a:r>
              <a:rPr lang="en-US" altLang="zh-CN" dirty="0"/>
              <a:t>,</a:t>
            </a:r>
            <a:r>
              <a:rPr lang="zh-CN" altLang="en-US" dirty="0"/>
              <a:t>项目经理与职能经理之间势必会为争取有限的资源或权力不平衡而发生矛 盾</a:t>
            </a:r>
            <a:r>
              <a:rPr lang="en-US" altLang="zh-CN" dirty="0"/>
              <a:t>.</a:t>
            </a:r>
            <a:r>
              <a:rPr lang="zh-CN" altLang="en-US" dirty="0"/>
              <a:t>协调处理这些矛盾必然要牵扯管理者更多的精力</a:t>
            </a:r>
            <a:r>
              <a:rPr lang="en-US" altLang="zh-CN" dirty="0"/>
              <a:t>,</a:t>
            </a:r>
            <a:r>
              <a:rPr lang="zh-CN" altLang="en-US" dirty="0"/>
              <a:t>并付出更多的组织成本</a:t>
            </a:r>
            <a:r>
              <a:rPr lang="en-US" altLang="zh-CN" dirty="0"/>
              <a:t>. </a:t>
            </a:r>
            <a:endParaRPr lang="zh-CN" altLang="en-US" dirty="0"/>
          </a:p>
        </p:txBody>
      </p:sp>
    </p:spTree>
    <p:extLst>
      <p:ext uri="{BB962C8B-B14F-4D97-AF65-F5344CB8AC3E}">
        <p14:creationId xmlns:p14="http://schemas.microsoft.com/office/powerpoint/2010/main" val="350455646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xmlns="" id="{10F84230-6190-47A0-8723-843741D8AD93}"/>
              </a:ext>
            </a:extLst>
          </p:cNvPr>
          <p:cNvSpPr>
            <a:spLocks noGrp="1"/>
          </p:cNvSpPr>
          <p:nvPr>
            <p:ph idx="1"/>
          </p:nvPr>
        </p:nvSpPr>
        <p:spPr/>
        <p:txBody>
          <a:bodyPr/>
          <a:lstStyle/>
          <a:p>
            <a:r>
              <a:rPr lang="zh-CN" altLang="en-US" sz="2400" b="1" dirty="0"/>
              <a:t>４ 动态网络型结构 </a:t>
            </a:r>
            <a:endParaRPr lang="en-US" altLang="zh-CN" sz="2400" b="1" dirty="0"/>
          </a:p>
          <a:p>
            <a:r>
              <a:rPr lang="en-US" altLang="zh-CN" dirty="0"/>
              <a:t>       </a:t>
            </a:r>
            <a:r>
              <a:rPr lang="zh-CN" altLang="en-US" dirty="0"/>
              <a:t>动态网络型结构是一种以项目为中心</a:t>
            </a:r>
            <a:r>
              <a:rPr lang="en-US" altLang="zh-CN" dirty="0"/>
              <a:t>,</a:t>
            </a:r>
            <a:r>
              <a:rPr lang="zh-CN" altLang="en-US" dirty="0"/>
              <a:t>通过与其他组织建立研发、生产制造、营销等 业务合同网</a:t>
            </a:r>
            <a:r>
              <a:rPr lang="en-US" altLang="zh-CN" dirty="0"/>
              <a:t>,</a:t>
            </a:r>
            <a:r>
              <a:rPr lang="zh-CN" altLang="en-US" dirty="0"/>
              <a:t>有效发挥核心业务专长的协作型组织形式</a:t>
            </a:r>
            <a:r>
              <a:rPr lang="en-US" altLang="zh-CN" dirty="0"/>
              <a:t>.</a:t>
            </a:r>
            <a:r>
              <a:rPr lang="zh-CN" altLang="en-US" dirty="0"/>
              <a:t>动态网络型结构是组织基于信息 技术的日新月异以及更为激烈的市场竞争而发展起来的一种临时性组织</a:t>
            </a:r>
            <a:r>
              <a:rPr lang="en-US" altLang="zh-CN" dirty="0"/>
              <a:t>. </a:t>
            </a:r>
          </a:p>
          <a:p>
            <a:r>
              <a:rPr lang="en-US" altLang="zh-CN" dirty="0"/>
              <a:t>       </a:t>
            </a:r>
            <a:r>
              <a:rPr lang="zh-CN" altLang="en-US" dirty="0"/>
              <a:t>动态网络型结构的优点是</a:t>
            </a:r>
            <a:r>
              <a:rPr lang="en-US" altLang="zh-CN" dirty="0"/>
              <a:t>:</a:t>
            </a:r>
            <a:r>
              <a:rPr lang="zh-CN" altLang="en-US" dirty="0"/>
              <a:t>组织结构具有更大的灵活性和柔性</a:t>
            </a:r>
            <a:r>
              <a:rPr lang="en-US" altLang="zh-CN" dirty="0"/>
              <a:t>;</a:t>
            </a:r>
            <a:r>
              <a:rPr lang="zh-CN" altLang="en-US" dirty="0"/>
              <a:t>以项目为中心的合作 可以更好地结合市场需求来整合各项资源</a:t>
            </a:r>
            <a:r>
              <a:rPr lang="en-US" altLang="zh-CN" dirty="0"/>
              <a:t>,</a:t>
            </a:r>
            <a:r>
              <a:rPr lang="zh-CN" altLang="en-US" dirty="0"/>
              <a:t>而且容易操作</a:t>
            </a:r>
            <a:r>
              <a:rPr lang="en-US" altLang="zh-CN" dirty="0"/>
              <a:t>,</a:t>
            </a:r>
            <a:r>
              <a:rPr lang="zh-CN" altLang="en-US" dirty="0"/>
              <a:t>网络中的各个价值链部分也随时可以根据市场需求的变动情况增加、调整或撤并</a:t>
            </a:r>
            <a:r>
              <a:rPr lang="en-US" altLang="zh-CN" dirty="0"/>
              <a:t>. </a:t>
            </a:r>
            <a:endParaRPr lang="zh-CN" altLang="en-US" dirty="0"/>
          </a:p>
        </p:txBody>
      </p:sp>
    </p:spTree>
    <p:extLst>
      <p:ext uri="{BB962C8B-B14F-4D97-AF65-F5344CB8AC3E}">
        <p14:creationId xmlns:p14="http://schemas.microsoft.com/office/powerpoint/2010/main" val="168172391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xmlns="" id="{5E605D7A-BF08-4E5C-9CC4-C59B3CC043B1}"/>
              </a:ext>
            </a:extLst>
          </p:cNvPr>
          <p:cNvSpPr>
            <a:spLocks noGrp="1"/>
          </p:cNvSpPr>
          <p:nvPr>
            <p:ph idx="1"/>
          </p:nvPr>
        </p:nvSpPr>
        <p:spPr/>
        <p:txBody>
          <a:bodyPr>
            <a:normAutofit/>
          </a:bodyPr>
          <a:lstStyle/>
          <a:p>
            <a:endParaRPr lang="en-US" altLang="zh-CN" sz="2400" b="1" dirty="0">
              <a:solidFill>
                <a:srgbClr val="0099CC"/>
              </a:solidFill>
            </a:endParaRPr>
          </a:p>
          <a:p>
            <a:r>
              <a:rPr lang="zh-CN" altLang="en-US" sz="2400" dirty="0"/>
              <a:t>     </a:t>
            </a:r>
            <a:r>
              <a:rPr lang="en-US" altLang="zh-CN" sz="2400" dirty="0"/>
              <a:t>	</a:t>
            </a:r>
            <a:r>
              <a:rPr lang="zh-CN" altLang="en-US" sz="2400" dirty="0"/>
              <a:t>第一节　组织设计理论</a:t>
            </a:r>
            <a:endParaRPr lang="en-US" altLang="zh-CN" sz="2400" dirty="0"/>
          </a:p>
          <a:p>
            <a:r>
              <a:rPr lang="zh-CN" altLang="en-US" sz="2400" dirty="0"/>
              <a:t>    </a:t>
            </a:r>
            <a:r>
              <a:rPr lang="en-US" altLang="zh-CN" sz="2400" dirty="0"/>
              <a:t>	</a:t>
            </a:r>
            <a:r>
              <a:rPr lang="zh-CN" altLang="en-US" sz="2400" dirty="0" smtClean="0"/>
              <a:t>第二</a:t>
            </a:r>
            <a:r>
              <a:rPr lang="zh-CN" altLang="en-US" sz="2400" dirty="0"/>
              <a:t>节　组织的部门化理论</a:t>
            </a:r>
            <a:endParaRPr lang="en-US" altLang="zh-CN" sz="2400" dirty="0"/>
          </a:p>
          <a:p>
            <a:r>
              <a:rPr lang="zh-CN" altLang="en-US" sz="2400" dirty="0"/>
              <a:t>     </a:t>
            </a:r>
            <a:r>
              <a:rPr lang="en-US" altLang="zh-CN" sz="2400" dirty="0"/>
              <a:t>	</a:t>
            </a:r>
            <a:r>
              <a:rPr lang="zh-CN" altLang="en-US" sz="2400" dirty="0"/>
              <a:t>第三节　组织的层级化理论</a:t>
            </a:r>
            <a:endParaRPr lang="en-US" altLang="zh-CN" sz="2400" dirty="0"/>
          </a:p>
          <a:p>
            <a:r>
              <a:rPr lang="zh-CN" altLang="en-US" sz="2400" dirty="0"/>
              <a:t>     </a:t>
            </a:r>
            <a:r>
              <a:rPr lang="en-US" altLang="zh-CN" sz="2400" dirty="0"/>
              <a:t>	</a:t>
            </a:r>
            <a:r>
              <a:rPr lang="zh-CN" altLang="en-US" sz="2400" dirty="0"/>
              <a:t>第四节　组织变革与组织文化 </a:t>
            </a:r>
            <a:endParaRPr lang="en-US" altLang="zh-CN" sz="2400" dirty="0"/>
          </a:p>
          <a:p>
            <a:endParaRPr lang="en-US" altLang="zh-CN" sz="2400" b="1" dirty="0">
              <a:solidFill>
                <a:srgbClr val="0099CC"/>
              </a:solidFill>
            </a:endParaRPr>
          </a:p>
          <a:p>
            <a:r>
              <a:rPr lang="en-US" altLang="zh-CN" sz="2400" b="1" dirty="0">
                <a:solidFill>
                  <a:srgbClr val="0099CC"/>
                </a:solidFill>
              </a:rPr>
              <a:t>      </a:t>
            </a:r>
            <a:r>
              <a:rPr lang="zh-CN" altLang="en-US" sz="2400" b="1" dirty="0">
                <a:solidFill>
                  <a:srgbClr val="0099CC"/>
                </a:solidFill>
              </a:rPr>
              <a:t>学习目标 </a:t>
            </a:r>
            <a:r>
              <a:rPr lang="zh-CN" altLang="en-US" dirty="0"/>
              <a:t>掌握组织的含义、组织设计的任务及原则、组织设计的影响因素</a:t>
            </a:r>
            <a:r>
              <a:rPr lang="en-US" altLang="zh-CN" dirty="0"/>
              <a:t>,</a:t>
            </a:r>
            <a:r>
              <a:rPr lang="zh-CN" altLang="en-US" dirty="0"/>
              <a:t>熟悉组织部 门化的基本形式及特征</a:t>
            </a:r>
            <a:r>
              <a:rPr lang="en-US" altLang="zh-CN" dirty="0"/>
              <a:t>,</a:t>
            </a:r>
            <a:r>
              <a:rPr lang="zh-CN" altLang="en-US" dirty="0"/>
              <a:t>了解组织管理幅度设计的影响因素及组织授权</a:t>
            </a:r>
            <a:r>
              <a:rPr lang="en-US" altLang="zh-CN" dirty="0"/>
              <a:t>,</a:t>
            </a:r>
            <a:r>
              <a:rPr lang="zh-CN" altLang="en-US" dirty="0"/>
              <a:t>熟悉组织变革的 类型、程序及方法</a:t>
            </a:r>
            <a:r>
              <a:rPr lang="en-US" altLang="zh-CN" dirty="0"/>
              <a:t>,</a:t>
            </a:r>
            <a:r>
              <a:rPr lang="zh-CN" altLang="en-US" dirty="0"/>
              <a:t>掌握组织文化的内涵、特征及塑造途径</a:t>
            </a:r>
            <a:r>
              <a:rPr lang="en-US" altLang="zh-CN" dirty="0"/>
              <a:t>.</a:t>
            </a:r>
            <a:endParaRPr lang="zh-CN" altLang="en-US" dirty="0"/>
          </a:p>
        </p:txBody>
      </p:sp>
    </p:spTree>
    <p:extLst>
      <p:ext uri="{BB962C8B-B14F-4D97-AF65-F5344CB8AC3E}">
        <p14:creationId xmlns:p14="http://schemas.microsoft.com/office/powerpoint/2010/main" val="33045341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xmlns="" id="{B2872F1F-BDE9-437C-825B-AFE2CE6FF26C}"/>
              </a:ext>
            </a:extLst>
          </p:cNvPr>
          <p:cNvSpPr>
            <a:spLocks noGrp="1"/>
          </p:cNvSpPr>
          <p:nvPr>
            <p:ph idx="1"/>
          </p:nvPr>
        </p:nvSpPr>
        <p:spPr>
          <a:xfrm>
            <a:off x="1324432" y="520506"/>
            <a:ext cx="10034138" cy="5950632"/>
          </a:xfrm>
        </p:spPr>
        <p:txBody>
          <a:bodyPr>
            <a:normAutofit/>
          </a:bodyPr>
          <a:lstStyle/>
          <a:p>
            <a:r>
              <a:rPr lang="zh-CN" altLang="en-US" sz="2400" b="1" dirty="0"/>
              <a:t>５两个典型的组织单元 </a:t>
            </a:r>
            <a:endParaRPr lang="en-US" altLang="zh-CN" sz="2400" b="1" dirty="0"/>
          </a:p>
          <a:p>
            <a:r>
              <a:rPr lang="en-US" altLang="zh-CN" b="1" dirty="0"/>
              <a:t>       ( </a:t>
            </a:r>
            <a:r>
              <a:rPr lang="zh-CN" altLang="en-US" b="1" dirty="0"/>
              <a:t>１</a:t>
            </a:r>
            <a:r>
              <a:rPr lang="en-US" altLang="zh-CN" b="1" dirty="0"/>
              <a:t>)</a:t>
            </a:r>
            <a:r>
              <a:rPr lang="zh-CN" altLang="en-US" b="1" dirty="0"/>
              <a:t>任务小组</a:t>
            </a:r>
            <a:r>
              <a:rPr lang="en-US" altLang="zh-CN" dirty="0"/>
              <a:t>.</a:t>
            </a:r>
            <a:r>
              <a:rPr lang="zh-CN" altLang="en-US" dirty="0"/>
              <a:t>任务小组是一种为了完成某项特定且复杂的任务而临时组成的组织结 构形式</a:t>
            </a:r>
            <a:r>
              <a:rPr lang="en-US" altLang="zh-CN" dirty="0"/>
              <a:t>.</a:t>
            </a:r>
            <a:r>
              <a:rPr lang="zh-CN" altLang="en-US" dirty="0"/>
              <a:t>这种任务小组是由各种不同技能的人员跨越不同职能领域组成的</a:t>
            </a:r>
            <a:r>
              <a:rPr lang="en-US" altLang="zh-CN" dirty="0"/>
              <a:t>,</a:t>
            </a:r>
            <a:r>
              <a:rPr lang="zh-CN" altLang="en-US" dirty="0"/>
              <a:t>小组担负有特 殊任务</a:t>
            </a:r>
            <a:r>
              <a:rPr lang="en-US" altLang="zh-CN" dirty="0"/>
              <a:t>,</a:t>
            </a:r>
            <a:r>
              <a:rPr lang="zh-CN" altLang="en-US" dirty="0"/>
              <a:t>为了同一目标进行专业化协作</a:t>
            </a:r>
            <a:r>
              <a:rPr lang="en-US" altLang="zh-CN" dirty="0"/>
              <a:t>,</a:t>
            </a:r>
            <a:r>
              <a:rPr lang="zh-CN" altLang="en-US" dirty="0"/>
              <a:t>一直到任务目标完成为止</a:t>
            </a:r>
            <a:r>
              <a:rPr lang="en-US" altLang="zh-CN" dirty="0"/>
              <a:t>.</a:t>
            </a:r>
            <a:r>
              <a:rPr lang="zh-CN" altLang="en-US" dirty="0"/>
              <a:t>任务一旦完成</a:t>
            </a:r>
            <a:r>
              <a:rPr lang="en-US" altLang="zh-CN" dirty="0"/>
              <a:t>,</a:t>
            </a:r>
            <a:r>
              <a:rPr lang="zh-CN" altLang="en-US" dirty="0"/>
              <a:t>小组 即告解散</a:t>
            </a:r>
            <a:r>
              <a:rPr lang="en-US" altLang="zh-CN" dirty="0"/>
              <a:t>,</a:t>
            </a:r>
            <a:r>
              <a:rPr lang="zh-CN" altLang="en-US" dirty="0"/>
              <a:t>成员具有流动性和不确定性</a:t>
            </a:r>
            <a:r>
              <a:rPr lang="en-US" altLang="zh-CN" dirty="0"/>
              <a:t>. </a:t>
            </a:r>
          </a:p>
          <a:p>
            <a:r>
              <a:rPr lang="en-US" altLang="zh-CN" dirty="0"/>
              <a:t>       </a:t>
            </a:r>
            <a:r>
              <a:rPr lang="en-US" altLang="zh-CN" b="1" dirty="0"/>
              <a:t>( </a:t>
            </a:r>
            <a:r>
              <a:rPr lang="zh-CN" altLang="en-US" b="1" dirty="0"/>
              <a:t>２</a:t>
            </a:r>
            <a:r>
              <a:rPr lang="en-US" altLang="zh-CN" b="1" dirty="0"/>
              <a:t>)</a:t>
            </a:r>
            <a:r>
              <a:rPr lang="zh-CN" altLang="en-US" b="1" dirty="0"/>
              <a:t>委员会结构</a:t>
            </a:r>
            <a:r>
              <a:rPr lang="en-US" altLang="zh-CN" b="1" dirty="0"/>
              <a:t>.</a:t>
            </a:r>
            <a:r>
              <a:rPr lang="zh-CN" altLang="en-US" dirty="0"/>
              <a:t>委员会是由一些具有丰富经验和知识背景的专家跨部门组成的一种 组织结构</a:t>
            </a:r>
            <a:r>
              <a:rPr lang="en-US" altLang="zh-CN" dirty="0"/>
              <a:t>.</a:t>
            </a:r>
            <a:r>
              <a:rPr lang="zh-CN" altLang="en-US" dirty="0"/>
              <a:t>它既可以是临时性的</a:t>
            </a:r>
            <a:r>
              <a:rPr lang="en-US" altLang="zh-CN" dirty="0"/>
              <a:t>,</a:t>
            </a:r>
            <a:r>
              <a:rPr lang="zh-CN" altLang="en-US" dirty="0"/>
              <a:t>也可以是长久性的</a:t>
            </a:r>
            <a:r>
              <a:rPr lang="en-US" altLang="zh-CN" dirty="0"/>
              <a:t>.</a:t>
            </a:r>
            <a:r>
              <a:rPr lang="zh-CN" altLang="en-US" dirty="0"/>
              <a:t>前者类似于任务小组</a:t>
            </a:r>
            <a:r>
              <a:rPr lang="en-US" altLang="zh-CN" dirty="0"/>
              <a:t>,</a:t>
            </a:r>
            <a:r>
              <a:rPr lang="zh-CN" altLang="en-US" dirty="0"/>
              <a:t>后者却具有 稳定持久性</a:t>
            </a:r>
            <a:r>
              <a:rPr lang="en-US" altLang="zh-CN" dirty="0"/>
              <a:t>.</a:t>
            </a:r>
            <a:r>
              <a:rPr lang="zh-CN" altLang="en-US" dirty="0"/>
              <a:t>委员会成员一般固定地归属于某个职能部门</a:t>
            </a:r>
            <a:r>
              <a:rPr lang="en-US" altLang="zh-CN" dirty="0"/>
              <a:t>,</a:t>
            </a:r>
            <a:r>
              <a:rPr lang="zh-CN" altLang="en-US" dirty="0"/>
              <a:t>他们通过定期或不定期地开 会</a:t>
            </a:r>
            <a:r>
              <a:rPr lang="en-US" altLang="zh-CN" dirty="0"/>
              <a:t>,</a:t>
            </a:r>
            <a:r>
              <a:rPr lang="zh-CN" altLang="en-US" dirty="0"/>
              <a:t>并针对一些具体问题提出建议或进行决策</a:t>
            </a:r>
            <a:r>
              <a:rPr lang="en-US" altLang="zh-CN" dirty="0"/>
              <a:t>,</a:t>
            </a:r>
            <a:r>
              <a:rPr lang="zh-CN" altLang="en-US" dirty="0"/>
              <a:t>协调事务</a:t>
            </a:r>
            <a:r>
              <a:rPr lang="en-US" altLang="zh-CN" dirty="0"/>
              <a:t>,</a:t>
            </a:r>
            <a:r>
              <a:rPr lang="zh-CN" altLang="en-US" dirty="0"/>
              <a:t>研究可行性报告等</a:t>
            </a:r>
            <a:r>
              <a:rPr lang="en-US" altLang="zh-CN" dirty="0"/>
              <a:t>. </a:t>
            </a:r>
          </a:p>
          <a:p>
            <a:r>
              <a:rPr lang="en-US" altLang="zh-CN" dirty="0"/>
              <a:t>       </a:t>
            </a:r>
            <a:r>
              <a:rPr lang="zh-CN" altLang="en-US" dirty="0"/>
              <a:t>委员会的缺点也比较明显</a:t>
            </a:r>
            <a:r>
              <a:rPr lang="en-US" altLang="zh-CN" dirty="0"/>
              <a:t>,</a:t>
            </a:r>
            <a:r>
              <a:rPr lang="zh-CN" altLang="en-US" dirty="0"/>
              <a:t>由于各方利益难以协调</a:t>
            </a:r>
            <a:r>
              <a:rPr lang="en-US" altLang="zh-CN" dirty="0"/>
              <a:t>,</a:t>
            </a:r>
            <a:r>
              <a:rPr lang="zh-CN" altLang="en-US" dirty="0"/>
              <a:t>委员会对某些问题的讨论可能议 而不决</a:t>
            </a:r>
            <a:r>
              <a:rPr lang="en-US" altLang="zh-CN" dirty="0"/>
              <a:t>,</a:t>
            </a:r>
            <a:r>
              <a:rPr lang="zh-CN" altLang="en-US" dirty="0"/>
              <a:t>为谋求完全一致或接近完全一致的结论或决定</a:t>
            </a:r>
            <a:r>
              <a:rPr lang="en-US" altLang="zh-CN" dirty="0"/>
              <a:t>,</a:t>
            </a:r>
            <a:r>
              <a:rPr lang="zh-CN" altLang="en-US" dirty="0"/>
              <a:t>委员可能不得不维持少数人的专 断</a:t>
            </a:r>
            <a:r>
              <a:rPr lang="en-US" altLang="zh-CN" dirty="0"/>
              <a:t>,</a:t>
            </a:r>
            <a:r>
              <a:rPr lang="zh-CN" altLang="en-US" dirty="0"/>
              <a:t>这又可能与委员会设置的初衷相矛盾</a:t>
            </a:r>
            <a:r>
              <a:rPr lang="en-US" altLang="zh-CN" dirty="0"/>
              <a:t>.</a:t>
            </a:r>
          </a:p>
          <a:p>
            <a:endParaRPr lang="zh-CN" altLang="en-US" dirty="0"/>
          </a:p>
        </p:txBody>
      </p:sp>
    </p:spTree>
    <p:extLst>
      <p:ext uri="{BB962C8B-B14F-4D97-AF65-F5344CB8AC3E}">
        <p14:creationId xmlns:p14="http://schemas.microsoft.com/office/powerpoint/2010/main" val="377512708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741CBB27-B823-4DD2-94DE-817A08D66C4A}"/>
              </a:ext>
            </a:extLst>
          </p:cNvPr>
          <p:cNvSpPr>
            <a:spLocks noGrp="1"/>
          </p:cNvSpPr>
          <p:nvPr>
            <p:ph type="title"/>
          </p:nvPr>
        </p:nvSpPr>
        <p:spPr/>
        <p:txBody>
          <a:bodyPr/>
          <a:lstStyle/>
          <a:p>
            <a:r>
              <a:rPr lang="zh-CN" altLang="en-US" dirty="0"/>
              <a:t>第四节　组织变革与组织文化</a:t>
            </a:r>
          </a:p>
        </p:txBody>
      </p:sp>
      <p:sp>
        <p:nvSpPr>
          <p:cNvPr id="3" name="内容占位符 2">
            <a:extLst>
              <a:ext uri="{FF2B5EF4-FFF2-40B4-BE49-F238E27FC236}">
                <a16:creationId xmlns:a16="http://schemas.microsoft.com/office/drawing/2014/main" xmlns="" id="{0F9BDCFB-A1D7-4B21-9E28-8397958F44F6}"/>
              </a:ext>
            </a:extLst>
          </p:cNvPr>
          <p:cNvSpPr>
            <a:spLocks noGrp="1"/>
          </p:cNvSpPr>
          <p:nvPr>
            <p:ph idx="1"/>
          </p:nvPr>
        </p:nvSpPr>
        <p:spPr/>
        <p:txBody>
          <a:bodyPr/>
          <a:lstStyle/>
          <a:p>
            <a:r>
              <a:rPr lang="zh-CN" altLang="en-US" sz="3600" dirty="0"/>
              <a:t>一、 组织变革的一般规律</a:t>
            </a:r>
            <a:r>
              <a:rPr lang="zh-CN" altLang="en-US" dirty="0"/>
              <a:t>　</a:t>
            </a:r>
          </a:p>
          <a:p>
            <a:r>
              <a:rPr lang="en-US" altLang="zh-CN" sz="2800" dirty="0"/>
              <a:t>(</a:t>
            </a:r>
            <a:r>
              <a:rPr lang="zh-CN" altLang="en-US" sz="2800" dirty="0"/>
              <a:t>一</a:t>
            </a:r>
            <a:r>
              <a:rPr lang="en-US" altLang="zh-CN" sz="2800" dirty="0"/>
              <a:t>)</a:t>
            </a:r>
            <a:r>
              <a:rPr lang="zh-CN" altLang="en-US" sz="2800" dirty="0"/>
              <a:t>组织变革的动因</a:t>
            </a:r>
          </a:p>
          <a:p>
            <a:r>
              <a:rPr lang="zh-CN" altLang="en-US" sz="2400" b="1" dirty="0"/>
              <a:t>１ 组织变革的现实意义 </a:t>
            </a:r>
            <a:endParaRPr lang="en-US" altLang="zh-CN" sz="2400" b="1" dirty="0"/>
          </a:p>
          <a:p>
            <a:r>
              <a:rPr lang="en-US" altLang="zh-CN" dirty="0"/>
              <a:t>       </a:t>
            </a:r>
            <a:r>
              <a:rPr lang="zh-CN" altLang="en-US" dirty="0"/>
              <a:t>哈默 </a:t>
            </a:r>
            <a:r>
              <a:rPr lang="en-US" altLang="zh-CN" dirty="0"/>
              <a:t>(Harmer)</a:t>
            </a:r>
            <a:r>
              <a:rPr lang="zh-CN" altLang="en-US" dirty="0"/>
              <a:t>和钱皮 </a:t>
            </a:r>
            <a:r>
              <a:rPr lang="en-US" altLang="zh-CN" dirty="0"/>
              <a:t>( </a:t>
            </a:r>
            <a:r>
              <a:rPr lang="en-US" altLang="zh-CN" dirty="0" err="1"/>
              <a:t>Champy</a:t>
            </a:r>
            <a:r>
              <a:rPr lang="en-US" altLang="zh-CN" dirty="0"/>
              <a:t>)</a:t>
            </a:r>
            <a:r>
              <a:rPr lang="zh-CN" altLang="en-US" dirty="0"/>
              <a:t>曾在 </a:t>
            </a:r>
            <a:r>
              <a:rPr lang="en-US" altLang="zh-CN" dirty="0"/>
              <a:t>«</a:t>
            </a:r>
            <a:r>
              <a:rPr lang="zh-CN" altLang="en-US" dirty="0"/>
              <a:t>公司再造</a:t>
            </a:r>
            <a:r>
              <a:rPr lang="en-US" altLang="zh-CN" dirty="0"/>
              <a:t>»</a:t>
            </a:r>
            <a:r>
              <a:rPr lang="zh-CN" altLang="en-US" dirty="0"/>
              <a:t>一书中把顾客 </a:t>
            </a:r>
            <a:r>
              <a:rPr lang="en-US" altLang="zh-CN" dirty="0"/>
              <a:t>( customers)</a:t>
            </a:r>
            <a:r>
              <a:rPr lang="zh-CN" altLang="en-US" dirty="0"/>
              <a:t>、 竞争 </a:t>
            </a:r>
            <a:r>
              <a:rPr lang="en-US" altLang="zh-CN" dirty="0"/>
              <a:t>( competition)</a:t>
            </a:r>
            <a:r>
              <a:rPr lang="zh-CN" altLang="en-US" dirty="0"/>
              <a:t>、变革 </a:t>
            </a:r>
            <a:r>
              <a:rPr lang="en-US" altLang="zh-CN" dirty="0"/>
              <a:t>( change)</a:t>
            </a:r>
            <a:r>
              <a:rPr lang="zh-CN" altLang="en-US" dirty="0"/>
              <a:t>看成影响市场竞争最重要的三种力量</a:t>
            </a:r>
            <a:r>
              <a:rPr lang="en-US" altLang="zh-CN" dirty="0"/>
              <a:t>,</a:t>
            </a:r>
            <a:r>
              <a:rPr lang="zh-CN" altLang="en-US" dirty="0"/>
              <a:t>并认为三种 力量中尤以变革最为重要</a:t>
            </a:r>
            <a:r>
              <a:rPr lang="en-US" altLang="zh-CN" dirty="0"/>
              <a:t>,“</a:t>
            </a:r>
            <a:r>
              <a:rPr lang="zh-CN" altLang="en-US" dirty="0"/>
              <a:t>变革不仅无所不在</a:t>
            </a:r>
            <a:r>
              <a:rPr lang="en-US" altLang="zh-CN" dirty="0"/>
              <a:t>,</a:t>
            </a:r>
            <a:r>
              <a:rPr lang="zh-CN" altLang="en-US" dirty="0"/>
              <a:t>而且持续不断</a:t>
            </a:r>
            <a:r>
              <a:rPr lang="en-US" altLang="zh-CN" dirty="0"/>
              <a:t>,</a:t>
            </a:r>
            <a:r>
              <a:rPr lang="zh-CN" altLang="en-US" dirty="0"/>
              <a:t>这已成为常态”</a:t>
            </a:r>
            <a:r>
              <a:rPr lang="en-US" altLang="zh-CN" dirty="0"/>
              <a:t>. </a:t>
            </a:r>
            <a:r>
              <a:rPr lang="zh-CN" altLang="en-US" dirty="0"/>
              <a:t>组织变革就是组织根据内外环境的变化</a:t>
            </a:r>
            <a:r>
              <a:rPr lang="en-US" altLang="zh-CN" dirty="0"/>
              <a:t>,</a:t>
            </a:r>
            <a:r>
              <a:rPr lang="zh-CN" altLang="en-US" dirty="0"/>
              <a:t>及时对组织中的要素进行结构性变革</a:t>
            </a:r>
            <a:r>
              <a:rPr lang="en-US" altLang="zh-CN" dirty="0"/>
              <a:t>,</a:t>
            </a:r>
            <a:r>
              <a:rPr lang="zh-CN" altLang="en-US" dirty="0"/>
              <a:t>以适 应未来组织发展的要求</a:t>
            </a:r>
            <a:r>
              <a:rPr lang="en-US" altLang="zh-CN" dirty="0"/>
              <a:t>.</a:t>
            </a:r>
            <a:endParaRPr lang="zh-CN" altLang="en-US" dirty="0"/>
          </a:p>
        </p:txBody>
      </p:sp>
    </p:spTree>
    <p:extLst>
      <p:ext uri="{BB962C8B-B14F-4D97-AF65-F5344CB8AC3E}">
        <p14:creationId xmlns:p14="http://schemas.microsoft.com/office/powerpoint/2010/main" val="380574254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xmlns="" id="{7CDE1E74-8898-462F-9756-1171CBCF1589}"/>
              </a:ext>
            </a:extLst>
          </p:cNvPr>
          <p:cNvSpPr>
            <a:spLocks noGrp="1"/>
          </p:cNvSpPr>
          <p:nvPr>
            <p:ph idx="1"/>
          </p:nvPr>
        </p:nvSpPr>
        <p:spPr>
          <a:xfrm>
            <a:off x="1169688" y="618979"/>
            <a:ext cx="10034138" cy="5430129"/>
          </a:xfrm>
        </p:spPr>
        <p:txBody>
          <a:bodyPr/>
          <a:lstStyle/>
          <a:p>
            <a:r>
              <a:rPr lang="zh-CN" altLang="en-US" sz="2400" b="1" dirty="0"/>
              <a:t>２．组织变革的动因 </a:t>
            </a:r>
            <a:endParaRPr lang="en-US" altLang="zh-CN" sz="2400" b="1" dirty="0"/>
          </a:p>
          <a:p>
            <a:r>
              <a:rPr lang="en-US" altLang="zh-CN" dirty="0"/>
              <a:t>       </a:t>
            </a:r>
            <a:r>
              <a:rPr lang="zh-CN" altLang="en-US" dirty="0"/>
              <a:t>推动组织变革的因素可以分为外部环境因素和内部环境因素两个部分</a:t>
            </a:r>
            <a:r>
              <a:rPr lang="en-US" altLang="zh-CN" dirty="0"/>
              <a:t>. </a:t>
            </a:r>
          </a:p>
          <a:p>
            <a:r>
              <a:rPr lang="en-US" altLang="zh-CN" dirty="0"/>
              <a:t>       </a:t>
            </a:r>
            <a:r>
              <a:rPr lang="en-US" altLang="zh-CN" b="1" dirty="0"/>
              <a:t>( </a:t>
            </a:r>
            <a:r>
              <a:rPr lang="zh-CN" altLang="en-US" b="1" dirty="0"/>
              <a:t>１</a:t>
            </a:r>
            <a:r>
              <a:rPr lang="en-US" altLang="zh-CN" b="1" dirty="0"/>
              <a:t>)</a:t>
            </a:r>
            <a:r>
              <a:rPr lang="zh-CN" altLang="en-US" b="1" dirty="0"/>
              <a:t>外部环境因素</a:t>
            </a:r>
            <a:r>
              <a:rPr lang="en-US" altLang="zh-CN" b="1" dirty="0"/>
              <a:t>.</a:t>
            </a:r>
          </a:p>
          <a:p>
            <a:r>
              <a:rPr lang="en-US" altLang="zh-CN" dirty="0"/>
              <a:t>       ①</a:t>
            </a:r>
            <a:r>
              <a:rPr lang="zh-CN" altLang="en-US" dirty="0"/>
              <a:t>整个宏观社会经济环境的变化</a:t>
            </a:r>
            <a:r>
              <a:rPr lang="en-US" altLang="zh-CN" dirty="0"/>
              <a:t>. ②</a:t>
            </a:r>
            <a:r>
              <a:rPr lang="zh-CN" altLang="en-US" dirty="0"/>
              <a:t>科技进步的影响</a:t>
            </a:r>
            <a:r>
              <a:rPr lang="en-US" altLang="zh-CN" dirty="0"/>
              <a:t>. </a:t>
            </a:r>
          </a:p>
          <a:p>
            <a:r>
              <a:rPr lang="en-US" altLang="zh-CN" dirty="0"/>
              <a:t>        ③</a:t>
            </a:r>
            <a:r>
              <a:rPr lang="zh-CN" altLang="en-US" dirty="0"/>
              <a:t>资源变化的影响</a:t>
            </a:r>
            <a:r>
              <a:rPr lang="en-US" altLang="zh-CN" dirty="0"/>
              <a:t>. ④</a:t>
            </a:r>
            <a:r>
              <a:rPr lang="zh-CN" altLang="en-US" dirty="0"/>
              <a:t>竞争观念的改变</a:t>
            </a:r>
            <a:r>
              <a:rPr lang="en-US" altLang="zh-CN" dirty="0"/>
              <a:t>. </a:t>
            </a:r>
          </a:p>
          <a:p>
            <a:r>
              <a:rPr lang="en-US" altLang="zh-CN" b="1" dirty="0"/>
              <a:t>       ( </a:t>
            </a:r>
            <a:r>
              <a:rPr lang="zh-CN" altLang="en-US" b="1" dirty="0"/>
              <a:t>２</a:t>
            </a:r>
            <a:r>
              <a:rPr lang="en-US" altLang="zh-CN" b="1" dirty="0"/>
              <a:t>)</a:t>
            </a:r>
            <a:r>
              <a:rPr lang="zh-CN" altLang="en-US" b="1" dirty="0"/>
              <a:t>内部环境因素</a:t>
            </a:r>
            <a:endParaRPr lang="en-US" altLang="zh-CN" b="1" dirty="0"/>
          </a:p>
          <a:p>
            <a:r>
              <a:rPr lang="en-US" altLang="zh-CN" dirty="0"/>
              <a:t>       ①</a:t>
            </a:r>
            <a:r>
              <a:rPr lang="zh-CN" altLang="en-US" dirty="0"/>
              <a:t>组织机构适时调整的要求</a:t>
            </a:r>
            <a:r>
              <a:rPr lang="en-US" altLang="zh-CN" dirty="0"/>
              <a:t>. </a:t>
            </a:r>
          </a:p>
          <a:p>
            <a:r>
              <a:rPr lang="en-US" altLang="zh-CN" dirty="0"/>
              <a:t>       ②</a:t>
            </a:r>
            <a:r>
              <a:rPr lang="zh-CN" altLang="en-US" dirty="0"/>
              <a:t>保障信息畅通的要求</a:t>
            </a:r>
            <a:r>
              <a:rPr lang="en-US" altLang="zh-CN" dirty="0"/>
              <a:t>. </a:t>
            </a:r>
          </a:p>
          <a:p>
            <a:r>
              <a:rPr lang="en-US" altLang="zh-CN" dirty="0"/>
              <a:t>       ③</a:t>
            </a:r>
            <a:r>
              <a:rPr lang="zh-CN" altLang="en-US" dirty="0"/>
              <a:t>克服组织低效率的要求</a:t>
            </a:r>
            <a:r>
              <a:rPr lang="en-US" altLang="zh-CN" dirty="0"/>
              <a:t>. </a:t>
            </a:r>
          </a:p>
          <a:p>
            <a:r>
              <a:rPr lang="en-US" altLang="zh-CN" dirty="0"/>
              <a:t>       ④</a:t>
            </a:r>
            <a:r>
              <a:rPr lang="zh-CN" altLang="en-US" dirty="0"/>
              <a:t>快速决策的要求</a:t>
            </a:r>
            <a:r>
              <a:rPr lang="en-US" altLang="zh-CN" dirty="0"/>
              <a:t>.</a:t>
            </a:r>
          </a:p>
          <a:p>
            <a:r>
              <a:rPr lang="en-US" altLang="zh-CN" dirty="0"/>
              <a:t>       ⑤</a:t>
            </a:r>
            <a:r>
              <a:rPr lang="zh-CN" altLang="en-US" dirty="0"/>
              <a:t>提高组织整体管理水平的要求</a:t>
            </a:r>
            <a:r>
              <a:rPr lang="en-US" altLang="zh-CN" dirty="0"/>
              <a:t>.</a:t>
            </a:r>
            <a:endParaRPr lang="zh-CN" altLang="en-US" dirty="0"/>
          </a:p>
        </p:txBody>
      </p:sp>
    </p:spTree>
    <p:extLst>
      <p:ext uri="{BB962C8B-B14F-4D97-AF65-F5344CB8AC3E}">
        <p14:creationId xmlns:p14="http://schemas.microsoft.com/office/powerpoint/2010/main" val="285928247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xmlns="" id="{C80C9CD2-BD8F-4858-8AC5-C8A3C076C283}"/>
              </a:ext>
            </a:extLst>
          </p:cNvPr>
          <p:cNvSpPr>
            <a:spLocks noGrp="1"/>
          </p:cNvSpPr>
          <p:nvPr>
            <p:ph idx="1"/>
          </p:nvPr>
        </p:nvSpPr>
        <p:spPr/>
        <p:txBody>
          <a:bodyPr/>
          <a:lstStyle/>
          <a:p>
            <a:r>
              <a:rPr lang="en-US" altLang="zh-CN" sz="2800" dirty="0"/>
              <a:t>(</a:t>
            </a:r>
            <a:r>
              <a:rPr lang="zh-CN" altLang="en-US" sz="2800" dirty="0"/>
              <a:t>二</a:t>
            </a:r>
            <a:r>
              <a:rPr lang="en-US" altLang="zh-CN" sz="2800" dirty="0"/>
              <a:t>)</a:t>
            </a:r>
            <a:r>
              <a:rPr lang="zh-CN" altLang="en-US" sz="2800" dirty="0"/>
              <a:t>组织变革的类型和目标</a:t>
            </a:r>
          </a:p>
          <a:p>
            <a:r>
              <a:rPr lang="zh-CN" altLang="en-US" sz="2400" b="1" dirty="0"/>
              <a:t>１ 组织变革的类型 </a:t>
            </a:r>
            <a:endParaRPr lang="en-US" altLang="zh-CN" sz="2400" b="1" dirty="0"/>
          </a:p>
          <a:p>
            <a:r>
              <a:rPr lang="en-US" altLang="zh-CN" dirty="0"/>
              <a:t>       ( </a:t>
            </a:r>
            <a:r>
              <a:rPr lang="zh-CN" altLang="en-US" dirty="0"/>
              <a:t>１</a:t>
            </a:r>
            <a:r>
              <a:rPr lang="en-US" altLang="zh-CN" dirty="0"/>
              <a:t>)</a:t>
            </a:r>
            <a:r>
              <a:rPr lang="zh-CN" altLang="en-US" dirty="0"/>
              <a:t>以结构为中心的变革</a:t>
            </a:r>
            <a:r>
              <a:rPr lang="en-US" altLang="zh-CN" dirty="0"/>
              <a:t>.</a:t>
            </a:r>
          </a:p>
          <a:p>
            <a:r>
              <a:rPr lang="en-US" altLang="zh-CN" dirty="0"/>
              <a:t>       ( </a:t>
            </a:r>
            <a:r>
              <a:rPr lang="zh-CN" altLang="en-US" dirty="0"/>
              <a:t>２</a:t>
            </a:r>
            <a:r>
              <a:rPr lang="en-US" altLang="zh-CN" dirty="0"/>
              <a:t>)</a:t>
            </a:r>
            <a:r>
              <a:rPr lang="zh-CN" altLang="en-US" dirty="0"/>
              <a:t>以技术为中心的变革</a:t>
            </a:r>
            <a:r>
              <a:rPr lang="en-US" altLang="zh-CN" dirty="0"/>
              <a:t>.</a:t>
            </a:r>
          </a:p>
          <a:p>
            <a:r>
              <a:rPr lang="en-US" altLang="zh-CN" dirty="0"/>
              <a:t>       ( </a:t>
            </a:r>
            <a:r>
              <a:rPr lang="zh-CN" altLang="en-US" dirty="0"/>
              <a:t>３</a:t>
            </a:r>
            <a:r>
              <a:rPr lang="en-US" altLang="zh-CN" dirty="0"/>
              <a:t>)</a:t>
            </a:r>
            <a:r>
              <a:rPr lang="zh-CN" altLang="en-US" dirty="0"/>
              <a:t>以人为中心的变革</a:t>
            </a:r>
            <a:r>
              <a:rPr lang="en-US" altLang="zh-CN" dirty="0"/>
              <a:t>.</a:t>
            </a:r>
          </a:p>
          <a:p>
            <a:r>
              <a:rPr lang="zh-CN" altLang="en-US" sz="2400" b="1" dirty="0"/>
              <a:t>２．组织变革的目标 </a:t>
            </a:r>
            <a:endParaRPr lang="en-US" altLang="zh-CN" sz="2400" b="1" dirty="0"/>
          </a:p>
          <a:p>
            <a:r>
              <a:rPr lang="en-US" altLang="zh-CN" dirty="0"/>
              <a:t>       ( </a:t>
            </a:r>
            <a:r>
              <a:rPr lang="zh-CN" altLang="en-US" dirty="0"/>
              <a:t>１</a:t>
            </a:r>
            <a:r>
              <a:rPr lang="en-US" altLang="zh-CN" dirty="0"/>
              <a:t>)</a:t>
            </a:r>
            <a:r>
              <a:rPr lang="zh-CN" altLang="en-US" dirty="0"/>
              <a:t>使组织更具环境适应性</a:t>
            </a:r>
            <a:r>
              <a:rPr lang="en-US" altLang="zh-CN" dirty="0"/>
              <a:t>.</a:t>
            </a:r>
          </a:p>
          <a:p>
            <a:r>
              <a:rPr lang="en-US" altLang="zh-CN" dirty="0"/>
              <a:t>       ( </a:t>
            </a:r>
            <a:r>
              <a:rPr lang="zh-CN" altLang="en-US" dirty="0"/>
              <a:t>２</a:t>
            </a:r>
            <a:r>
              <a:rPr lang="en-US" altLang="zh-CN" dirty="0"/>
              <a:t>)</a:t>
            </a:r>
            <a:r>
              <a:rPr lang="zh-CN" altLang="en-US" dirty="0"/>
              <a:t>使管理者更具环境适应性</a:t>
            </a:r>
            <a:r>
              <a:rPr lang="en-US" altLang="zh-CN" dirty="0"/>
              <a:t>.</a:t>
            </a:r>
          </a:p>
          <a:p>
            <a:r>
              <a:rPr lang="en-US" altLang="zh-CN" dirty="0"/>
              <a:t>       ( </a:t>
            </a:r>
            <a:r>
              <a:rPr lang="zh-CN" altLang="en-US" dirty="0"/>
              <a:t>３</a:t>
            </a:r>
            <a:r>
              <a:rPr lang="en-US" altLang="zh-CN" dirty="0"/>
              <a:t>)</a:t>
            </a:r>
            <a:r>
              <a:rPr lang="zh-CN" altLang="en-US" dirty="0"/>
              <a:t>使员工更具环境适应性</a:t>
            </a:r>
            <a:r>
              <a:rPr lang="en-US" altLang="zh-CN" dirty="0"/>
              <a:t>. </a:t>
            </a:r>
          </a:p>
          <a:p>
            <a:endParaRPr lang="zh-CN" altLang="en-US" dirty="0"/>
          </a:p>
        </p:txBody>
      </p:sp>
    </p:spTree>
    <p:extLst>
      <p:ext uri="{BB962C8B-B14F-4D97-AF65-F5344CB8AC3E}">
        <p14:creationId xmlns:p14="http://schemas.microsoft.com/office/powerpoint/2010/main" val="1801480913"/>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xmlns="" id="{F4CF44B6-A89E-4E3C-9C9F-DB599B1BA785}"/>
              </a:ext>
            </a:extLst>
          </p:cNvPr>
          <p:cNvSpPr>
            <a:spLocks noGrp="1"/>
          </p:cNvSpPr>
          <p:nvPr>
            <p:ph idx="1"/>
          </p:nvPr>
        </p:nvSpPr>
        <p:spPr/>
        <p:txBody>
          <a:bodyPr/>
          <a:lstStyle/>
          <a:p>
            <a:r>
              <a:rPr lang="en-US" altLang="zh-CN" sz="2800" dirty="0"/>
              <a:t>(</a:t>
            </a:r>
            <a:r>
              <a:rPr lang="zh-CN" altLang="en-US" sz="2800" dirty="0"/>
              <a:t>三</a:t>
            </a:r>
            <a:r>
              <a:rPr lang="en-US" altLang="zh-CN" sz="2800" dirty="0"/>
              <a:t>)</a:t>
            </a:r>
            <a:r>
              <a:rPr lang="zh-CN" altLang="en-US" sz="2800" dirty="0"/>
              <a:t>组织变革的内容</a:t>
            </a:r>
            <a:endParaRPr lang="en-US" altLang="zh-CN" sz="2800" dirty="0"/>
          </a:p>
          <a:p>
            <a:r>
              <a:rPr lang="zh-CN" altLang="en-US" dirty="0"/>
              <a:t>        组织变革具有互动性和系统性</a:t>
            </a:r>
            <a:r>
              <a:rPr lang="en-US" altLang="zh-CN" dirty="0"/>
              <a:t>,</a:t>
            </a:r>
            <a:r>
              <a:rPr lang="zh-CN" altLang="en-US" dirty="0"/>
              <a:t>组织中任何一个因素的改变</a:t>
            </a:r>
            <a:r>
              <a:rPr lang="en-US" altLang="zh-CN" dirty="0"/>
              <a:t>,</a:t>
            </a:r>
            <a:r>
              <a:rPr lang="zh-CN" altLang="en-US" dirty="0"/>
              <a:t>都会带来其他因素的变 化</a:t>
            </a:r>
            <a:r>
              <a:rPr lang="en-US" altLang="zh-CN" dirty="0"/>
              <a:t>.</a:t>
            </a:r>
            <a:r>
              <a:rPr lang="zh-CN" altLang="en-US" dirty="0"/>
              <a:t>然而</a:t>
            </a:r>
            <a:r>
              <a:rPr lang="en-US" altLang="zh-CN" dirty="0"/>
              <a:t>,</a:t>
            </a:r>
            <a:r>
              <a:rPr lang="zh-CN" altLang="en-US" dirty="0"/>
              <a:t>就某一阶段而言</a:t>
            </a:r>
            <a:r>
              <a:rPr lang="en-US" altLang="zh-CN" dirty="0"/>
              <a:t>,</a:t>
            </a:r>
            <a:r>
              <a:rPr lang="zh-CN" altLang="en-US" dirty="0"/>
              <a:t>由于环境情况各不相同</a:t>
            </a:r>
            <a:r>
              <a:rPr lang="en-US" altLang="zh-CN" dirty="0"/>
              <a:t>,</a:t>
            </a:r>
            <a:r>
              <a:rPr lang="zh-CN" altLang="en-US" dirty="0"/>
              <a:t>变革的内容和侧重点也有所不同</a:t>
            </a:r>
            <a:r>
              <a:rPr lang="en-US" altLang="zh-CN" dirty="0"/>
              <a:t>. </a:t>
            </a:r>
          </a:p>
          <a:p>
            <a:r>
              <a:rPr lang="en-US" altLang="zh-CN" dirty="0"/>
              <a:t>        ( </a:t>
            </a:r>
            <a:r>
              <a:rPr lang="zh-CN" altLang="en-US" dirty="0"/>
              <a:t>１</a:t>
            </a:r>
            <a:r>
              <a:rPr lang="en-US" altLang="zh-CN" dirty="0"/>
              <a:t>)</a:t>
            </a:r>
            <a:r>
              <a:rPr lang="zh-CN" altLang="en-US" dirty="0"/>
              <a:t>人员的变革</a:t>
            </a:r>
            <a:r>
              <a:rPr lang="en-US" altLang="zh-CN" dirty="0"/>
              <a:t>.</a:t>
            </a:r>
            <a:r>
              <a:rPr lang="zh-CN" altLang="en-US" dirty="0"/>
              <a:t>人员的变革是指员工在态度、技能、期望、认知和行为上的改变</a:t>
            </a:r>
            <a:r>
              <a:rPr lang="en-US" altLang="zh-CN" dirty="0"/>
              <a:t>.   </a:t>
            </a:r>
          </a:p>
          <a:p>
            <a:r>
              <a:rPr lang="en-US" altLang="zh-CN" dirty="0"/>
              <a:t>        ( </a:t>
            </a:r>
            <a:r>
              <a:rPr lang="zh-CN" altLang="en-US" dirty="0"/>
              <a:t>２</a:t>
            </a:r>
            <a:r>
              <a:rPr lang="en-US" altLang="zh-CN" dirty="0"/>
              <a:t>)</a:t>
            </a:r>
            <a:r>
              <a:rPr lang="zh-CN" altLang="en-US" dirty="0"/>
              <a:t>结构的变革</a:t>
            </a:r>
            <a:r>
              <a:rPr lang="en-US" altLang="zh-CN" dirty="0"/>
              <a:t>.</a:t>
            </a:r>
            <a:r>
              <a:rPr lang="zh-CN" altLang="en-US" dirty="0"/>
              <a:t>结构的变革包括权力关系、协调机制、集权程度、职务与工作再设 计等其他结构参数的变化</a:t>
            </a:r>
            <a:r>
              <a:rPr lang="en-US" altLang="zh-CN" dirty="0"/>
              <a:t>. </a:t>
            </a:r>
          </a:p>
          <a:p>
            <a:r>
              <a:rPr lang="en-US" altLang="zh-CN" dirty="0"/>
              <a:t>        ( </a:t>
            </a:r>
            <a:r>
              <a:rPr lang="zh-CN" altLang="en-US" dirty="0"/>
              <a:t>３</a:t>
            </a:r>
            <a:r>
              <a:rPr lang="en-US" altLang="zh-CN" dirty="0"/>
              <a:t>)</a:t>
            </a:r>
            <a:r>
              <a:rPr lang="zh-CN" altLang="en-US" dirty="0"/>
              <a:t>对技术与任务的变革</a:t>
            </a:r>
            <a:r>
              <a:rPr lang="en-US" altLang="zh-CN" dirty="0"/>
              <a:t>.</a:t>
            </a:r>
            <a:r>
              <a:rPr lang="zh-CN" altLang="en-US" dirty="0"/>
              <a:t>技术与任务的变革包括对作业流程与方法的重新设计、修 正和组合</a:t>
            </a:r>
            <a:r>
              <a:rPr lang="en-US" altLang="zh-CN" dirty="0"/>
              <a:t>,</a:t>
            </a:r>
            <a:r>
              <a:rPr lang="zh-CN" altLang="en-US" dirty="0"/>
              <a:t>包括更换机器设备</a:t>
            </a:r>
            <a:r>
              <a:rPr lang="en-US" altLang="zh-CN" dirty="0"/>
              <a:t>,</a:t>
            </a:r>
            <a:r>
              <a:rPr lang="zh-CN" altLang="en-US" dirty="0"/>
              <a:t>采用新工艺、新技术和新方法等</a:t>
            </a:r>
            <a:r>
              <a:rPr lang="en-US" altLang="zh-CN" dirty="0"/>
              <a:t>. </a:t>
            </a:r>
            <a:endParaRPr lang="zh-CN" altLang="en-US" dirty="0"/>
          </a:p>
        </p:txBody>
      </p:sp>
    </p:spTree>
    <p:extLst>
      <p:ext uri="{BB962C8B-B14F-4D97-AF65-F5344CB8AC3E}">
        <p14:creationId xmlns:p14="http://schemas.microsoft.com/office/powerpoint/2010/main" val="2523357594"/>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C66E4D37-0930-4064-AFF8-DA0766458D33}"/>
              </a:ext>
            </a:extLst>
          </p:cNvPr>
          <p:cNvSpPr>
            <a:spLocks noGrp="1"/>
          </p:cNvSpPr>
          <p:nvPr>
            <p:ph type="title"/>
          </p:nvPr>
        </p:nvSpPr>
        <p:spPr/>
        <p:txBody>
          <a:bodyPr/>
          <a:lstStyle/>
          <a:p>
            <a:r>
              <a:rPr lang="zh-CN" altLang="en-US" dirty="0"/>
              <a:t>二、 管理组织变革</a:t>
            </a:r>
          </a:p>
        </p:txBody>
      </p:sp>
      <p:sp>
        <p:nvSpPr>
          <p:cNvPr id="3" name="内容占位符 2">
            <a:extLst>
              <a:ext uri="{FF2B5EF4-FFF2-40B4-BE49-F238E27FC236}">
                <a16:creationId xmlns:a16="http://schemas.microsoft.com/office/drawing/2014/main" xmlns="" id="{A65722C5-0B0D-4B1E-A37B-1AF1392D2381}"/>
              </a:ext>
            </a:extLst>
          </p:cNvPr>
          <p:cNvSpPr>
            <a:spLocks noGrp="1"/>
          </p:cNvSpPr>
          <p:nvPr>
            <p:ph idx="1"/>
          </p:nvPr>
        </p:nvSpPr>
        <p:spPr>
          <a:xfrm>
            <a:off x="1324432" y="1700211"/>
            <a:ext cx="10091288" cy="4476255"/>
          </a:xfrm>
        </p:spPr>
        <p:txBody>
          <a:bodyPr>
            <a:normAutofit/>
          </a:bodyPr>
          <a:lstStyle/>
          <a:p>
            <a:r>
              <a:rPr lang="en-US" altLang="zh-CN" sz="2800" dirty="0"/>
              <a:t>(</a:t>
            </a:r>
            <a:r>
              <a:rPr lang="zh-CN" altLang="en-US" sz="2800" dirty="0"/>
              <a:t>一</a:t>
            </a:r>
            <a:r>
              <a:rPr lang="en-US" altLang="zh-CN" sz="2800" dirty="0"/>
              <a:t>)</a:t>
            </a:r>
            <a:r>
              <a:rPr lang="zh-CN" altLang="en-US" sz="2800" dirty="0"/>
              <a:t>组织变革的过程与程序</a:t>
            </a:r>
          </a:p>
          <a:p>
            <a:r>
              <a:rPr lang="zh-CN" altLang="en-US" sz="2400" b="1" dirty="0"/>
              <a:t>１ 组织变革的过程 </a:t>
            </a:r>
            <a:endParaRPr lang="en-US" altLang="zh-CN" sz="2400" b="1" dirty="0"/>
          </a:p>
          <a:p>
            <a:r>
              <a:rPr lang="en-US" altLang="zh-CN" dirty="0"/>
              <a:t>        </a:t>
            </a:r>
            <a:r>
              <a:rPr lang="zh-CN" altLang="en-US" dirty="0"/>
              <a:t>为使组织变革顺利进行</a:t>
            </a:r>
            <a:r>
              <a:rPr lang="en-US" altLang="zh-CN" dirty="0"/>
              <a:t>,</a:t>
            </a:r>
            <a:r>
              <a:rPr lang="zh-CN" altLang="en-US" dirty="0"/>
              <a:t>并能达到预期效果</a:t>
            </a:r>
            <a:r>
              <a:rPr lang="en-US" altLang="zh-CN" dirty="0"/>
              <a:t>,</a:t>
            </a:r>
            <a:r>
              <a:rPr lang="zh-CN" altLang="en-US" dirty="0"/>
              <a:t>必须先对组织变革的过程有一个全面的 认识</a:t>
            </a:r>
            <a:r>
              <a:rPr lang="en-US" altLang="zh-CN" dirty="0"/>
              <a:t>,</a:t>
            </a:r>
            <a:r>
              <a:rPr lang="zh-CN" altLang="en-US" dirty="0"/>
              <a:t>然后按照科学的程序组织实施</a:t>
            </a:r>
            <a:r>
              <a:rPr lang="en-US" altLang="zh-CN" dirty="0"/>
              <a:t>.</a:t>
            </a:r>
            <a:r>
              <a:rPr lang="zh-CN" altLang="en-US" dirty="0"/>
              <a:t>管理学家勒温 </a:t>
            </a:r>
            <a:r>
              <a:rPr lang="en-US" altLang="zh-CN" dirty="0"/>
              <a:t>( Lewi n)</a:t>
            </a:r>
            <a:r>
              <a:rPr lang="zh-CN" altLang="en-US" dirty="0"/>
              <a:t>把组织变革的过程概括为 “解冻</a:t>
            </a:r>
            <a:r>
              <a:rPr lang="en-US" altLang="zh-CN" dirty="0"/>
              <a:t>———</a:t>
            </a:r>
            <a:r>
              <a:rPr lang="zh-CN" altLang="en-US" dirty="0"/>
              <a:t>变革</a:t>
            </a:r>
            <a:r>
              <a:rPr lang="en-US" altLang="zh-CN" dirty="0"/>
              <a:t>———</a:t>
            </a:r>
            <a:r>
              <a:rPr lang="zh-CN" altLang="en-US" dirty="0"/>
              <a:t>再冻结”三个阶段</a:t>
            </a:r>
            <a:r>
              <a:rPr lang="en-US" altLang="zh-CN" dirty="0"/>
              <a:t>. </a:t>
            </a:r>
          </a:p>
          <a:p>
            <a:r>
              <a:rPr lang="en-US" altLang="zh-CN" dirty="0"/>
              <a:t>       ( </a:t>
            </a:r>
            <a:r>
              <a:rPr lang="zh-CN" altLang="en-US" dirty="0"/>
              <a:t>１</a:t>
            </a:r>
            <a:r>
              <a:rPr lang="en-US" altLang="zh-CN" dirty="0"/>
              <a:t>)</a:t>
            </a:r>
            <a:r>
              <a:rPr lang="zh-CN" altLang="en-US" dirty="0"/>
              <a:t>解冻阶段</a:t>
            </a:r>
            <a:r>
              <a:rPr lang="en-US" altLang="zh-CN" dirty="0"/>
              <a:t>.</a:t>
            </a:r>
            <a:r>
              <a:rPr lang="zh-CN" altLang="en-US" dirty="0"/>
              <a:t>这是变革前的心理准备阶段</a:t>
            </a:r>
            <a:r>
              <a:rPr lang="en-US" altLang="zh-CN" dirty="0"/>
              <a:t>. </a:t>
            </a:r>
          </a:p>
          <a:p>
            <a:r>
              <a:rPr lang="en-US" altLang="zh-CN" dirty="0"/>
              <a:t>       ( </a:t>
            </a:r>
            <a:r>
              <a:rPr lang="zh-CN" altLang="en-US" dirty="0"/>
              <a:t>２</a:t>
            </a:r>
            <a:r>
              <a:rPr lang="en-US" altLang="zh-CN" dirty="0"/>
              <a:t>)</a:t>
            </a:r>
            <a:r>
              <a:rPr lang="zh-CN" altLang="en-US" dirty="0"/>
              <a:t>变革阶段</a:t>
            </a:r>
            <a:r>
              <a:rPr lang="en-US" altLang="zh-CN" dirty="0"/>
              <a:t>.</a:t>
            </a:r>
            <a:r>
              <a:rPr lang="zh-CN" altLang="en-US" dirty="0"/>
              <a:t>这是变革过程中的行为转换阶段</a:t>
            </a:r>
            <a:r>
              <a:rPr lang="en-US" altLang="zh-CN" dirty="0"/>
              <a:t>. </a:t>
            </a:r>
          </a:p>
          <a:p>
            <a:r>
              <a:rPr lang="en-US" altLang="zh-CN" dirty="0"/>
              <a:t>       ( </a:t>
            </a:r>
            <a:r>
              <a:rPr lang="zh-CN" altLang="en-US" dirty="0"/>
              <a:t>３</a:t>
            </a:r>
            <a:r>
              <a:rPr lang="en-US" altLang="zh-CN" dirty="0"/>
              <a:t>)</a:t>
            </a:r>
            <a:r>
              <a:rPr lang="zh-CN" altLang="en-US" dirty="0"/>
              <a:t>再冻结阶段</a:t>
            </a:r>
            <a:r>
              <a:rPr lang="en-US" altLang="zh-CN" dirty="0"/>
              <a:t>.</a:t>
            </a:r>
            <a:r>
              <a:rPr lang="zh-CN" altLang="en-US" dirty="0"/>
              <a:t>这是变革后的行为强化阶段</a:t>
            </a:r>
            <a:r>
              <a:rPr lang="en-US" altLang="zh-CN" dirty="0"/>
              <a:t>,</a:t>
            </a:r>
            <a:r>
              <a:rPr lang="zh-CN" altLang="en-US" dirty="0"/>
              <a:t>其目的是通过平衡变革的驱动力和约 束力</a:t>
            </a:r>
            <a:r>
              <a:rPr lang="en-US" altLang="zh-CN" dirty="0"/>
              <a:t>,</a:t>
            </a:r>
            <a:r>
              <a:rPr lang="zh-CN" altLang="en-US" dirty="0"/>
              <a:t>使新的组织状态保持相对的稳定性</a:t>
            </a:r>
            <a:r>
              <a:rPr lang="en-US" altLang="zh-CN" dirty="0"/>
              <a:t>. </a:t>
            </a:r>
            <a:endParaRPr lang="zh-CN" altLang="en-US" dirty="0"/>
          </a:p>
        </p:txBody>
      </p:sp>
    </p:spTree>
    <p:extLst>
      <p:ext uri="{BB962C8B-B14F-4D97-AF65-F5344CB8AC3E}">
        <p14:creationId xmlns:p14="http://schemas.microsoft.com/office/powerpoint/2010/main" val="226368552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xmlns="" id="{7660E914-4EA6-4F92-9C21-2C569BF2616B}"/>
              </a:ext>
            </a:extLst>
          </p:cNvPr>
          <p:cNvSpPr>
            <a:spLocks noGrp="1"/>
          </p:cNvSpPr>
          <p:nvPr>
            <p:ph idx="1"/>
          </p:nvPr>
        </p:nvSpPr>
        <p:spPr/>
        <p:txBody>
          <a:bodyPr/>
          <a:lstStyle/>
          <a:p>
            <a:r>
              <a:rPr lang="zh-CN" altLang="en-US" sz="2400" b="1" dirty="0"/>
              <a:t>２ 组织变革的程序 </a:t>
            </a:r>
            <a:endParaRPr lang="en-US" altLang="zh-CN" sz="2400" b="1" dirty="0"/>
          </a:p>
          <a:p>
            <a:r>
              <a:rPr lang="zh-CN" altLang="en-US" dirty="0"/>
              <a:t>组织变革的具体工作可以分为以下四个步骤</a:t>
            </a:r>
            <a:r>
              <a:rPr lang="en-US" altLang="zh-CN" dirty="0"/>
              <a:t>.</a:t>
            </a:r>
          </a:p>
          <a:p>
            <a:r>
              <a:rPr lang="en-US" altLang="zh-CN" dirty="0"/>
              <a:t>       ( </a:t>
            </a:r>
            <a:r>
              <a:rPr lang="zh-CN" altLang="en-US" dirty="0"/>
              <a:t>１</a:t>
            </a:r>
            <a:r>
              <a:rPr lang="en-US" altLang="zh-CN" dirty="0"/>
              <a:t>)</a:t>
            </a:r>
            <a:r>
              <a:rPr lang="zh-CN" altLang="en-US" dirty="0"/>
              <a:t>通过组织分析</a:t>
            </a:r>
            <a:r>
              <a:rPr lang="en-US" altLang="zh-CN" dirty="0"/>
              <a:t>,</a:t>
            </a:r>
            <a:r>
              <a:rPr lang="zh-CN" altLang="en-US" dirty="0"/>
              <a:t>发现变革的必要性</a:t>
            </a:r>
            <a:r>
              <a:rPr lang="en-US" altLang="zh-CN" dirty="0"/>
              <a:t>.</a:t>
            </a:r>
            <a:r>
              <a:rPr lang="zh-CN" altLang="en-US" dirty="0"/>
              <a:t>组织变革的第一步就是要对现有的组织进行 全面的分析</a:t>
            </a:r>
            <a:r>
              <a:rPr lang="en-US" altLang="zh-CN" dirty="0"/>
              <a:t>. </a:t>
            </a:r>
          </a:p>
          <a:p>
            <a:r>
              <a:rPr lang="en-US" altLang="zh-CN" dirty="0"/>
              <a:t>        ( </a:t>
            </a:r>
            <a:r>
              <a:rPr lang="zh-CN" altLang="en-US" dirty="0"/>
              <a:t>２</a:t>
            </a:r>
            <a:r>
              <a:rPr lang="en-US" altLang="zh-CN" dirty="0"/>
              <a:t>)</a:t>
            </a:r>
            <a:r>
              <a:rPr lang="zh-CN" altLang="en-US" dirty="0"/>
              <a:t>研究变革因素</a:t>
            </a:r>
            <a:r>
              <a:rPr lang="en-US" altLang="zh-CN" dirty="0"/>
              <a:t>,</a:t>
            </a:r>
            <a:r>
              <a:rPr lang="zh-CN" altLang="en-US" dirty="0"/>
              <a:t>制订改革方案</a:t>
            </a:r>
            <a:r>
              <a:rPr lang="en-US" altLang="zh-CN" dirty="0"/>
              <a:t>.</a:t>
            </a:r>
            <a:r>
              <a:rPr lang="zh-CN" altLang="en-US" dirty="0"/>
              <a:t>组织分析任务完成之后</a:t>
            </a:r>
            <a:r>
              <a:rPr lang="en-US" altLang="zh-CN" dirty="0"/>
              <a:t>,</a:t>
            </a:r>
            <a:r>
              <a:rPr lang="zh-CN" altLang="en-US" dirty="0"/>
              <a:t>就要对组织变革的具体 因素进行研究</a:t>
            </a:r>
            <a:r>
              <a:rPr lang="en-US" altLang="zh-CN" dirty="0"/>
              <a:t>,</a:t>
            </a:r>
            <a:r>
              <a:rPr lang="zh-CN" altLang="en-US" dirty="0"/>
              <a:t>如职能设置是否合理、决策中的分权程度如何、员工参与变革的积极性怎 样、流程中的业务衔接是否紧密、各管理层级间或职能机构间的关系是否易于协调等</a:t>
            </a:r>
            <a:r>
              <a:rPr lang="en-US" altLang="zh-CN" dirty="0"/>
              <a:t>. </a:t>
            </a:r>
          </a:p>
          <a:p>
            <a:r>
              <a:rPr lang="en-US" altLang="zh-CN" dirty="0"/>
              <a:t>       ( </a:t>
            </a:r>
            <a:r>
              <a:rPr lang="zh-CN" altLang="en-US" dirty="0"/>
              <a:t>３</a:t>
            </a:r>
            <a:r>
              <a:rPr lang="en-US" altLang="zh-CN" dirty="0"/>
              <a:t>)</a:t>
            </a:r>
            <a:r>
              <a:rPr lang="zh-CN" altLang="en-US" dirty="0"/>
              <a:t>选择正确方案</a:t>
            </a:r>
            <a:r>
              <a:rPr lang="en-US" altLang="zh-CN" dirty="0"/>
              <a:t>,</a:t>
            </a:r>
            <a:r>
              <a:rPr lang="zh-CN" altLang="en-US" dirty="0"/>
              <a:t>实施变革计划</a:t>
            </a:r>
            <a:r>
              <a:rPr lang="en-US" altLang="zh-CN" dirty="0"/>
              <a:t>.</a:t>
            </a:r>
            <a:r>
              <a:rPr lang="zh-CN" altLang="en-US" dirty="0"/>
              <a:t>制订变革方案的任务完成之后</a:t>
            </a:r>
            <a:r>
              <a:rPr lang="en-US" altLang="zh-CN" dirty="0"/>
              <a:t>,</a:t>
            </a:r>
            <a:r>
              <a:rPr lang="zh-CN" altLang="en-US" dirty="0"/>
              <a:t>组织要选择正确 的实施方案</a:t>
            </a:r>
            <a:r>
              <a:rPr lang="en-US" altLang="zh-CN" dirty="0"/>
              <a:t>,</a:t>
            </a:r>
            <a:r>
              <a:rPr lang="zh-CN" altLang="en-US" dirty="0"/>
              <a:t>然后制订具体的变革计划并贯彻实施</a:t>
            </a:r>
            <a:r>
              <a:rPr lang="en-US" altLang="zh-CN" dirty="0"/>
              <a:t>. </a:t>
            </a:r>
          </a:p>
          <a:p>
            <a:r>
              <a:rPr lang="en-US" altLang="zh-CN" dirty="0"/>
              <a:t>       ( </a:t>
            </a:r>
            <a:r>
              <a:rPr lang="zh-CN" altLang="en-US" dirty="0"/>
              <a:t>４</a:t>
            </a:r>
            <a:r>
              <a:rPr lang="en-US" altLang="zh-CN" dirty="0"/>
              <a:t>)</a:t>
            </a:r>
            <a:r>
              <a:rPr lang="zh-CN" altLang="en-US" dirty="0"/>
              <a:t>评价变革效果</a:t>
            </a:r>
            <a:r>
              <a:rPr lang="en-US" altLang="zh-CN" dirty="0"/>
              <a:t>,</a:t>
            </a:r>
            <a:r>
              <a:rPr lang="zh-CN" altLang="en-US" dirty="0"/>
              <a:t>及时进行反馈</a:t>
            </a:r>
            <a:r>
              <a:rPr lang="en-US" altLang="zh-CN" dirty="0"/>
              <a:t>.</a:t>
            </a:r>
            <a:r>
              <a:rPr lang="zh-CN" altLang="en-US" dirty="0"/>
              <a:t>组织变革是一个包括众多复杂变量的转换过程</a:t>
            </a:r>
            <a:r>
              <a:rPr lang="en-US" altLang="zh-CN" dirty="0"/>
              <a:t>, </a:t>
            </a:r>
            <a:r>
              <a:rPr lang="zh-CN" altLang="en-US" dirty="0"/>
              <a:t>再好的变革计划也不能保证完全取得理想的效果</a:t>
            </a:r>
            <a:r>
              <a:rPr lang="en-US" altLang="zh-CN" dirty="0"/>
              <a:t>. </a:t>
            </a:r>
            <a:endParaRPr lang="zh-CN" altLang="en-US" dirty="0"/>
          </a:p>
        </p:txBody>
      </p:sp>
    </p:spTree>
    <p:extLst>
      <p:ext uri="{BB962C8B-B14F-4D97-AF65-F5344CB8AC3E}">
        <p14:creationId xmlns:p14="http://schemas.microsoft.com/office/powerpoint/2010/main" val="1721090963"/>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xmlns="" id="{6BE624D2-2AA9-465F-8EDB-EE0D680C32C8}"/>
              </a:ext>
            </a:extLst>
          </p:cNvPr>
          <p:cNvSpPr>
            <a:spLocks noGrp="1"/>
          </p:cNvSpPr>
          <p:nvPr>
            <p:ph idx="1"/>
          </p:nvPr>
        </p:nvSpPr>
        <p:spPr/>
        <p:txBody>
          <a:bodyPr>
            <a:normAutofit/>
          </a:bodyPr>
          <a:lstStyle/>
          <a:p>
            <a:r>
              <a:rPr lang="en-US" altLang="zh-CN" sz="2800" dirty="0"/>
              <a:t>(</a:t>
            </a:r>
            <a:r>
              <a:rPr lang="zh-CN" altLang="en-US" sz="2800" dirty="0"/>
              <a:t>二</a:t>
            </a:r>
            <a:r>
              <a:rPr lang="en-US" altLang="zh-CN" sz="2800" dirty="0"/>
              <a:t>)</a:t>
            </a:r>
            <a:r>
              <a:rPr lang="zh-CN" altLang="en-US" sz="2800" dirty="0"/>
              <a:t>组织变革的阻力及克服</a:t>
            </a:r>
          </a:p>
          <a:p>
            <a:r>
              <a:rPr lang="zh-CN" altLang="en-US" sz="2400" b="1" dirty="0"/>
              <a:t>１ 组织变革的阻力 </a:t>
            </a:r>
            <a:endParaRPr lang="en-US" altLang="zh-CN" sz="2400" b="1" dirty="0"/>
          </a:p>
          <a:p>
            <a:r>
              <a:rPr lang="en-US" altLang="zh-CN" b="1" dirty="0"/>
              <a:t>        ( </a:t>
            </a:r>
            <a:r>
              <a:rPr lang="zh-CN" altLang="en-US" b="1" dirty="0"/>
              <a:t>１</a:t>
            </a:r>
            <a:r>
              <a:rPr lang="en-US" altLang="zh-CN" b="1" dirty="0"/>
              <a:t>)</a:t>
            </a:r>
            <a:r>
              <a:rPr lang="zh-CN" altLang="en-US" b="1" dirty="0"/>
              <a:t>个人阻力</a:t>
            </a:r>
            <a:r>
              <a:rPr lang="en-US" altLang="zh-CN" dirty="0"/>
              <a:t>.</a:t>
            </a:r>
            <a:r>
              <a:rPr lang="zh-CN" altLang="en-US" dirty="0"/>
              <a:t> </a:t>
            </a:r>
            <a:r>
              <a:rPr lang="en-US" altLang="zh-CN" dirty="0"/>
              <a:t>①</a:t>
            </a:r>
            <a:r>
              <a:rPr lang="zh-CN" altLang="en-US" dirty="0"/>
              <a:t>利益上的影响</a:t>
            </a:r>
            <a:r>
              <a:rPr lang="en-US" altLang="zh-CN" dirty="0"/>
              <a:t>.</a:t>
            </a:r>
            <a:r>
              <a:rPr lang="zh-CN" altLang="en-US" dirty="0"/>
              <a:t> </a:t>
            </a:r>
            <a:r>
              <a:rPr lang="en-US" altLang="zh-CN" dirty="0"/>
              <a:t>②</a:t>
            </a:r>
            <a:r>
              <a:rPr lang="zh-CN" altLang="en-US" dirty="0"/>
              <a:t>心理上的影响</a:t>
            </a:r>
            <a:r>
              <a:rPr lang="en-US" altLang="zh-CN" dirty="0"/>
              <a:t>.</a:t>
            </a:r>
            <a:r>
              <a:rPr lang="zh-CN" altLang="en-US" dirty="0"/>
              <a:t> </a:t>
            </a:r>
            <a:endParaRPr lang="en-US" altLang="zh-CN" dirty="0"/>
          </a:p>
          <a:p>
            <a:r>
              <a:rPr lang="en-US" altLang="zh-CN" dirty="0"/>
              <a:t>        </a:t>
            </a:r>
            <a:r>
              <a:rPr lang="en-US" altLang="zh-CN" b="1" dirty="0"/>
              <a:t>( </a:t>
            </a:r>
            <a:r>
              <a:rPr lang="zh-CN" altLang="en-US" b="1" dirty="0"/>
              <a:t>２</a:t>
            </a:r>
            <a:r>
              <a:rPr lang="en-US" altLang="zh-CN" b="1" dirty="0"/>
              <a:t>)</a:t>
            </a:r>
            <a:r>
              <a:rPr lang="zh-CN" altLang="en-US" b="1" dirty="0"/>
              <a:t>团体阻力</a:t>
            </a:r>
            <a:r>
              <a:rPr lang="en-US" altLang="zh-CN" b="1" dirty="0"/>
              <a:t>.</a:t>
            </a:r>
            <a:r>
              <a:rPr lang="zh-CN" altLang="en-US" b="1" dirty="0"/>
              <a:t> </a:t>
            </a:r>
            <a:r>
              <a:rPr lang="en-US" altLang="zh-CN" dirty="0"/>
              <a:t>①</a:t>
            </a:r>
            <a:r>
              <a:rPr lang="zh-CN" altLang="en-US" dirty="0"/>
              <a:t>组织结构变动的影响</a:t>
            </a:r>
            <a:r>
              <a:rPr lang="en-US" altLang="zh-CN" dirty="0"/>
              <a:t>.</a:t>
            </a:r>
            <a:r>
              <a:rPr lang="zh-CN" altLang="en-US" dirty="0"/>
              <a:t> </a:t>
            </a:r>
            <a:r>
              <a:rPr lang="en-US" altLang="zh-CN" dirty="0"/>
              <a:t>②</a:t>
            </a:r>
            <a:r>
              <a:rPr lang="zh-CN" altLang="en-US" dirty="0"/>
              <a:t>人际关系调整的影响</a:t>
            </a:r>
            <a:r>
              <a:rPr lang="en-US" altLang="zh-CN" dirty="0"/>
              <a:t>.</a:t>
            </a:r>
          </a:p>
          <a:p>
            <a:r>
              <a:rPr lang="zh-CN" altLang="en-US" sz="2400" b="1" dirty="0"/>
              <a:t>２克服组织变革阻力的对策</a:t>
            </a:r>
            <a:endParaRPr lang="en-US" altLang="zh-CN" sz="2400" b="1" dirty="0"/>
          </a:p>
          <a:p>
            <a:r>
              <a:rPr lang="en-US" altLang="zh-CN" dirty="0"/>
              <a:t>      </a:t>
            </a:r>
            <a:r>
              <a:rPr lang="zh-CN" altLang="en-US" dirty="0"/>
              <a:t> </a:t>
            </a:r>
            <a:r>
              <a:rPr lang="en-US" altLang="zh-CN" dirty="0"/>
              <a:t>( </a:t>
            </a:r>
            <a:r>
              <a:rPr lang="zh-CN" altLang="en-US" dirty="0"/>
              <a:t>１</a:t>
            </a:r>
            <a:r>
              <a:rPr lang="en-US" altLang="zh-CN" dirty="0"/>
              <a:t>)</a:t>
            </a:r>
            <a:r>
              <a:rPr lang="zh-CN" altLang="en-US" dirty="0"/>
              <a:t>客观分析变革的推力和阻力的强弱</a:t>
            </a:r>
            <a:endParaRPr lang="en-US" altLang="zh-CN" dirty="0"/>
          </a:p>
          <a:p>
            <a:r>
              <a:rPr lang="en-US" altLang="zh-CN" dirty="0"/>
              <a:t>       ( </a:t>
            </a:r>
            <a:r>
              <a:rPr lang="zh-CN" altLang="en-US" dirty="0"/>
              <a:t>２</a:t>
            </a:r>
            <a:r>
              <a:rPr lang="en-US" altLang="zh-CN" dirty="0"/>
              <a:t>)</a:t>
            </a:r>
            <a:r>
              <a:rPr lang="zh-CN" altLang="en-US" dirty="0"/>
              <a:t>创新组织文化</a:t>
            </a:r>
            <a:r>
              <a:rPr lang="en-US" altLang="zh-CN" dirty="0"/>
              <a:t>.</a:t>
            </a:r>
          </a:p>
          <a:p>
            <a:r>
              <a:rPr lang="en-US" altLang="zh-CN" dirty="0"/>
              <a:t>      </a:t>
            </a:r>
            <a:r>
              <a:rPr lang="zh-CN" altLang="en-US" dirty="0"/>
              <a:t> </a:t>
            </a:r>
            <a:r>
              <a:rPr lang="en-US" altLang="zh-CN" dirty="0"/>
              <a:t>( </a:t>
            </a:r>
            <a:r>
              <a:rPr lang="zh-CN" altLang="en-US" dirty="0"/>
              <a:t>３</a:t>
            </a:r>
            <a:r>
              <a:rPr lang="en-US" altLang="zh-CN" dirty="0"/>
              <a:t>)</a:t>
            </a:r>
            <a:r>
              <a:rPr lang="zh-CN" altLang="en-US" dirty="0"/>
              <a:t>创新策略方法和手段</a:t>
            </a:r>
            <a:r>
              <a:rPr lang="en-US" altLang="zh-CN" dirty="0"/>
              <a:t>.</a:t>
            </a:r>
            <a:endParaRPr lang="zh-CN" altLang="en-US" dirty="0"/>
          </a:p>
        </p:txBody>
      </p:sp>
    </p:spTree>
    <p:extLst>
      <p:ext uri="{BB962C8B-B14F-4D97-AF65-F5344CB8AC3E}">
        <p14:creationId xmlns:p14="http://schemas.microsoft.com/office/powerpoint/2010/main" val="3059031601"/>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xmlns="" id="{5BCB42A2-59C8-4F32-82F3-CF268C4CBBC0}"/>
              </a:ext>
            </a:extLst>
          </p:cNvPr>
          <p:cNvSpPr>
            <a:spLocks noGrp="1"/>
          </p:cNvSpPr>
          <p:nvPr>
            <p:ph idx="1"/>
          </p:nvPr>
        </p:nvSpPr>
        <p:spPr/>
        <p:txBody>
          <a:bodyPr/>
          <a:lstStyle/>
          <a:p>
            <a:r>
              <a:rPr lang="en-US" altLang="zh-CN" sz="2800" dirty="0"/>
              <a:t>(</a:t>
            </a:r>
            <a:r>
              <a:rPr lang="zh-CN" altLang="en-US" sz="2800" dirty="0"/>
              <a:t>三</a:t>
            </a:r>
            <a:r>
              <a:rPr lang="en-US" altLang="zh-CN" sz="2800" dirty="0"/>
              <a:t>)</a:t>
            </a:r>
            <a:r>
              <a:rPr lang="zh-CN" altLang="en-US" sz="2800" dirty="0"/>
              <a:t>组织变革中的压力及其管理</a:t>
            </a:r>
          </a:p>
          <a:p>
            <a:r>
              <a:rPr lang="zh-CN" altLang="en-US" sz="2400" b="1" dirty="0"/>
              <a:t>１ 压力的定义 </a:t>
            </a:r>
            <a:endParaRPr lang="en-US" altLang="zh-CN" sz="2400" b="1" dirty="0"/>
          </a:p>
          <a:p>
            <a:r>
              <a:rPr lang="en-US" altLang="zh-CN" dirty="0"/>
              <a:t>       </a:t>
            </a:r>
            <a:r>
              <a:rPr lang="zh-CN" altLang="en-US" dirty="0"/>
              <a:t>所谓压力</a:t>
            </a:r>
            <a:r>
              <a:rPr lang="en-US" altLang="zh-CN" dirty="0"/>
              <a:t>,</a:t>
            </a:r>
            <a:r>
              <a:rPr lang="zh-CN" altLang="en-US" dirty="0"/>
              <a:t>是在动态的环境条件下</a:t>
            </a:r>
            <a:r>
              <a:rPr lang="en-US" altLang="zh-CN" dirty="0"/>
              <a:t>,</a:t>
            </a:r>
            <a:r>
              <a:rPr lang="zh-CN" altLang="en-US" dirty="0"/>
              <a:t>个人面对种种机遇、组织规定以及追求目标的不 确定性导致的一种心理负担</a:t>
            </a:r>
            <a:r>
              <a:rPr lang="en-US" altLang="zh-CN" dirty="0"/>
              <a:t>.</a:t>
            </a:r>
            <a:r>
              <a:rPr lang="zh-CN" altLang="en-US" dirty="0"/>
              <a:t>压力既可以带来正面激励效果</a:t>
            </a:r>
            <a:r>
              <a:rPr lang="en-US" altLang="zh-CN" dirty="0"/>
              <a:t>,</a:t>
            </a:r>
            <a:r>
              <a:rPr lang="zh-CN" altLang="en-US" dirty="0"/>
              <a:t>也可以造成负面影响</a:t>
            </a:r>
            <a:r>
              <a:rPr lang="en-US" altLang="zh-CN" dirty="0"/>
              <a:t>.</a:t>
            </a:r>
            <a:r>
              <a:rPr lang="zh-CN" altLang="en-US" dirty="0"/>
              <a:t>显 然</a:t>
            </a:r>
            <a:r>
              <a:rPr lang="en-US" altLang="zh-CN" dirty="0"/>
              <a:t>,</a:t>
            </a:r>
            <a:r>
              <a:rPr lang="zh-CN" altLang="en-US" dirty="0"/>
              <a:t>变革就是要把个人内在的潜能充分地发挥出来</a:t>
            </a:r>
            <a:r>
              <a:rPr lang="en-US" altLang="zh-CN" dirty="0"/>
              <a:t>,</a:t>
            </a:r>
            <a:r>
              <a:rPr lang="zh-CN" altLang="en-US" dirty="0"/>
              <a:t>对变革起到正面的效果</a:t>
            </a:r>
            <a:r>
              <a:rPr lang="en-US" altLang="zh-CN" dirty="0"/>
              <a:t>. </a:t>
            </a:r>
          </a:p>
          <a:p>
            <a:r>
              <a:rPr lang="zh-CN" altLang="en-US" sz="2400" b="1" dirty="0"/>
              <a:t>２压力的起因 </a:t>
            </a:r>
            <a:endParaRPr lang="en-US" altLang="zh-CN" sz="2400" b="1" dirty="0"/>
          </a:p>
          <a:p>
            <a:r>
              <a:rPr lang="en-US" altLang="zh-CN" dirty="0"/>
              <a:t>       ( </a:t>
            </a:r>
            <a:r>
              <a:rPr lang="zh-CN" altLang="en-US" dirty="0"/>
              <a:t>１</a:t>
            </a:r>
            <a:r>
              <a:rPr lang="en-US" altLang="zh-CN" dirty="0"/>
              <a:t>)</a:t>
            </a:r>
            <a:r>
              <a:rPr lang="zh-CN" altLang="en-US" dirty="0"/>
              <a:t>组织因素</a:t>
            </a:r>
            <a:r>
              <a:rPr lang="en-US" altLang="zh-CN" dirty="0"/>
              <a:t>.</a:t>
            </a:r>
            <a:r>
              <a:rPr lang="zh-CN" altLang="en-US" dirty="0"/>
              <a:t>组织中的结构变动和员工的工作变动是产生压力的主要因素</a:t>
            </a:r>
            <a:r>
              <a:rPr lang="en-US" altLang="zh-CN" dirty="0"/>
              <a:t>.</a:t>
            </a:r>
            <a:r>
              <a:rPr lang="zh-CN" altLang="en-US" dirty="0"/>
              <a:t>例如</a:t>
            </a:r>
            <a:r>
              <a:rPr lang="en-US" altLang="zh-CN" dirty="0"/>
              <a:t>, </a:t>
            </a:r>
            <a:r>
              <a:rPr lang="zh-CN" altLang="en-US" dirty="0"/>
              <a:t>矩阵结构要求员工具有两个上级</a:t>
            </a:r>
            <a:r>
              <a:rPr lang="en-US" altLang="zh-CN" dirty="0"/>
              <a:t>,</a:t>
            </a:r>
            <a:r>
              <a:rPr lang="zh-CN" altLang="en-US" dirty="0"/>
              <a:t>从而打破了组织的统一指挥原则</a:t>
            </a:r>
            <a:r>
              <a:rPr lang="en-US" altLang="zh-CN" dirty="0"/>
              <a:t>,</a:t>
            </a:r>
            <a:r>
              <a:rPr lang="zh-CN" altLang="en-US" dirty="0"/>
              <a:t>并要求员工具有更强 的组织协调能力</a:t>
            </a:r>
            <a:r>
              <a:rPr lang="en-US" altLang="zh-CN" dirty="0"/>
              <a:t>. </a:t>
            </a:r>
          </a:p>
          <a:p>
            <a:r>
              <a:rPr lang="en-US" altLang="zh-CN" dirty="0"/>
              <a:t>       ( </a:t>
            </a:r>
            <a:r>
              <a:rPr lang="zh-CN" altLang="en-US" dirty="0"/>
              <a:t>２</a:t>
            </a:r>
            <a:r>
              <a:rPr lang="en-US" altLang="zh-CN" dirty="0"/>
              <a:t>)</a:t>
            </a:r>
            <a:r>
              <a:rPr lang="zh-CN" altLang="en-US" dirty="0"/>
              <a:t>个人因素</a:t>
            </a:r>
            <a:r>
              <a:rPr lang="en-US" altLang="zh-CN" dirty="0"/>
              <a:t>.</a:t>
            </a:r>
            <a:r>
              <a:rPr lang="zh-CN" altLang="en-US" dirty="0"/>
              <a:t>组织中的个人因素如家庭成员的去世、个人经济状况的困难、离异、 伤病、配偶下岗、借债、法律纠纷等都是产生压力的主要因素</a:t>
            </a:r>
            <a:r>
              <a:rPr lang="en-US" altLang="zh-CN" dirty="0"/>
              <a:t>.</a:t>
            </a:r>
            <a:endParaRPr lang="zh-CN" altLang="en-US" dirty="0"/>
          </a:p>
        </p:txBody>
      </p:sp>
    </p:spTree>
    <p:extLst>
      <p:ext uri="{BB962C8B-B14F-4D97-AF65-F5344CB8AC3E}">
        <p14:creationId xmlns:p14="http://schemas.microsoft.com/office/powerpoint/2010/main" val="2195691046"/>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xmlns="" id="{57F3F0EC-0CB3-479D-901F-A3E8A13737F0}"/>
              </a:ext>
            </a:extLst>
          </p:cNvPr>
          <p:cNvSpPr>
            <a:spLocks noGrp="1"/>
          </p:cNvSpPr>
          <p:nvPr>
            <p:ph idx="1"/>
          </p:nvPr>
        </p:nvSpPr>
        <p:spPr/>
        <p:txBody>
          <a:bodyPr>
            <a:normAutofit/>
          </a:bodyPr>
          <a:lstStyle/>
          <a:p>
            <a:r>
              <a:rPr lang="zh-CN" altLang="en-US" sz="2400" b="1" dirty="0"/>
              <a:t>３ 压力的特征 </a:t>
            </a:r>
            <a:endParaRPr lang="en-US" altLang="zh-CN" sz="2400" b="1" dirty="0"/>
          </a:p>
          <a:p>
            <a:r>
              <a:rPr lang="en-US" altLang="zh-CN" b="1" dirty="0"/>
              <a:t>       ( </a:t>
            </a:r>
            <a:r>
              <a:rPr lang="zh-CN" altLang="en-US" b="1" dirty="0"/>
              <a:t>１</a:t>
            </a:r>
            <a:r>
              <a:rPr lang="en-US" altLang="zh-CN" b="1" dirty="0"/>
              <a:t>)</a:t>
            </a:r>
            <a:r>
              <a:rPr lang="zh-CN" altLang="en-US" b="1" dirty="0"/>
              <a:t>生理上的反应</a:t>
            </a:r>
            <a:r>
              <a:rPr lang="en-US" altLang="zh-CN" dirty="0"/>
              <a:t>.</a:t>
            </a:r>
            <a:r>
              <a:rPr lang="zh-CN" altLang="en-US" dirty="0"/>
              <a:t>医学界认为</a:t>
            </a:r>
            <a:r>
              <a:rPr lang="en-US" altLang="zh-CN" dirty="0"/>
              <a:t>,</a:t>
            </a:r>
            <a:r>
              <a:rPr lang="zh-CN" altLang="en-US" dirty="0"/>
              <a:t>压力会造成一系列的生理反应</a:t>
            </a:r>
            <a:r>
              <a:rPr lang="en-US" altLang="zh-CN" dirty="0"/>
              <a:t>,</a:t>
            </a:r>
            <a:r>
              <a:rPr lang="zh-CN" altLang="en-US" dirty="0"/>
              <a:t>如新陈代谢的改 变、心跳和呼吸频率加快、血压升高、头痛、心脏病、胃溃疡等</a:t>
            </a:r>
            <a:r>
              <a:rPr lang="en-US" altLang="zh-CN" dirty="0"/>
              <a:t>.</a:t>
            </a:r>
          </a:p>
          <a:p>
            <a:r>
              <a:rPr lang="en-US" altLang="zh-CN" b="1" dirty="0"/>
              <a:t>       ( </a:t>
            </a:r>
            <a:r>
              <a:rPr lang="zh-CN" altLang="en-US" b="1" dirty="0"/>
              <a:t>２</a:t>
            </a:r>
            <a:r>
              <a:rPr lang="en-US" altLang="zh-CN" b="1" dirty="0"/>
              <a:t>)</a:t>
            </a:r>
            <a:r>
              <a:rPr lang="zh-CN" altLang="en-US" b="1" dirty="0"/>
              <a:t>心理上的反应</a:t>
            </a:r>
            <a:r>
              <a:rPr lang="en-US" altLang="zh-CN" b="1" dirty="0"/>
              <a:t>.</a:t>
            </a:r>
            <a:r>
              <a:rPr lang="zh-CN" altLang="en-US" dirty="0"/>
              <a:t>压力产生不满意</a:t>
            </a:r>
            <a:r>
              <a:rPr lang="en-US" altLang="zh-CN" dirty="0"/>
              <a:t>,</a:t>
            </a:r>
            <a:r>
              <a:rPr lang="zh-CN" altLang="en-US" dirty="0"/>
              <a:t>产生对工作的不满足</a:t>
            </a:r>
            <a:r>
              <a:rPr lang="en-US" altLang="zh-CN" dirty="0"/>
              <a:t>,</a:t>
            </a:r>
            <a:r>
              <a:rPr lang="zh-CN" altLang="en-US" dirty="0"/>
              <a:t>这可以说是最简单、最 明显的心理现象</a:t>
            </a:r>
            <a:r>
              <a:rPr lang="en-US" altLang="zh-CN" dirty="0"/>
              <a:t>.</a:t>
            </a:r>
            <a:r>
              <a:rPr lang="zh-CN" altLang="en-US" dirty="0"/>
              <a:t>除此之外</a:t>
            </a:r>
            <a:r>
              <a:rPr lang="en-US" altLang="zh-CN" dirty="0"/>
              <a:t>,</a:t>
            </a:r>
            <a:r>
              <a:rPr lang="zh-CN" altLang="en-US" dirty="0"/>
              <a:t>还有其他心理现象</a:t>
            </a:r>
            <a:r>
              <a:rPr lang="en-US" altLang="zh-CN" dirty="0"/>
              <a:t>,</a:t>
            </a:r>
            <a:r>
              <a:rPr lang="zh-CN" altLang="en-US" dirty="0"/>
              <a:t>如紧张、焦虑、易怒、枯燥、拖延等</a:t>
            </a:r>
            <a:r>
              <a:rPr lang="en-US" altLang="zh-CN" dirty="0"/>
              <a:t>.</a:t>
            </a:r>
          </a:p>
          <a:p>
            <a:r>
              <a:rPr lang="en-US" altLang="zh-CN" b="1" dirty="0"/>
              <a:t>       ( </a:t>
            </a:r>
            <a:r>
              <a:rPr lang="zh-CN" altLang="en-US" b="1" dirty="0"/>
              <a:t>３</a:t>
            </a:r>
            <a:r>
              <a:rPr lang="en-US" altLang="zh-CN" b="1" dirty="0"/>
              <a:t>)</a:t>
            </a:r>
            <a:r>
              <a:rPr lang="zh-CN" altLang="en-US" b="1" dirty="0"/>
              <a:t>行为上的反应</a:t>
            </a:r>
            <a:r>
              <a:rPr lang="en-US" altLang="zh-CN" b="1" dirty="0"/>
              <a:t>.</a:t>
            </a:r>
            <a:r>
              <a:rPr lang="zh-CN" altLang="en-US" dirty="0"/>
              <a:t>由于受到压力</a:t>
            </a:r>
            <a:r>
              <a:rPr lang="en-US" altLang="zh-CN" dirty="0"/>
              <a:t>,</a:t>
            </a:r>
            <a:r>
              <a:rPr lang="zh-CN" altLang="en-US" dirty="0"/>
              <a:t>表现在行为上有工作效率降低、饮食习惯的改 变、增加吸烟和酗酒频率、说话速度增快、不安、睡眠不规律等</a:t>
            </a:r>
            <a:r>
              <a:rPr lang="en-US" altLang="zh-CN" dirty="0"/>
              <a:t>. </a:t>
            </a:r>
            <a:endParaRPr lang="zh-CN" altLang="en-US" dirty="0"/>
          </a:p>
        </p:txBody>
      </p:sp>
    </p:spTree>
    <p:extLst>
      <p:ext uri="{BB962C8B-B14F-4D97-AF65-F5344CB8AC3E}">
        <p14:creationId xmlns:p14="http://schemas.microsoft.com/office/powerpoint/2010/main" val="93987487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41A304E4-74C5-4414-888B-C9A8F3DB1E30}"/>
              </a:ext>
            </a:extLst>
          </p:cNvPr>
          <p:cNvSpPr>
            <a:spLocks noGrp="1"/>
          </p:cNvSpPr>
          <p:nvPr>
            <p:ph type="title"/>
          </p:nvPr>
        </p:nvSpPr>
        <p:spPr/>
        <p:txBody>
          <a:bodyPr/>
          <a:lstStyle/>
          <a:p>
            <a:r>
              <a:rPr lang="zh-CN" altLang="en-US" dirty="0"/>
              <a:t>第一节　组织设计理论　</a:t>
            </a:r>
          </a:p>
        </p:txBody>
      </p:sp>
      <p:sp>
        <p:nvSpPr>
          <p:cNvPr id="3" name="内容占位符 2">
            <a:extLst>
              <a:ext uri="{FF2B5EF4-FFF2-40B4-BE49-F238E27FC236}">
                <a16:creationId xmlns:a16="http://schemas.microsoft.com/office/drawing/2014/main" xmlns="" id="{5B1E4370-3CDA-493A-97B9-D536CDEE00BA}"/>
              </a:ext>
            </a:extLst>
          </p:cNvPr>
          <p:cNvSpPr>
            <a:spLocks noGrp="1"/>
          </p:cNvSpPr>
          <p:nvPr>
            <p:ph idx="1"/>
          </p:nvPr>
        </p:nvSpPr>
        <p:spPr/>
        <p:txBody>
          <a:bodyPr>
            <a:normAutofit/>
          </a:bodyPr>
          <a:lstStyle/>
          <a:p>
            <a:r>
              <a:rPr lang="zh-CN" altLang="en-US" dirty="0">
                <a:solidFill>
                  <a:srgbClr val="0099CC"/>
                </a:solidFill>
              </a:rPr>
              <a:t>一、 组织理论的一般问题</a:t>
            </a:r>
            <a:r>
              <a:rPr lang="zh-CN" altLang="en-US" dirty="0"/>
              <a:t>　</a:t>
            </a:r>
          </a:p>
          <a:p>
            <a:r>
              <a:rPr lang="zh-CN" altLang="en-US" sz="2800" b="1" dirty="0"/>
              <a:t>１ 组织的含义</a:t>
            </a:r>
            <a:endParaRPr lang="en-US" altLang="zh-CN" sz="2800" b="1" dirty="0"/>
          </a:p>
          <a:p>
            <a:r>
              <a:rPr lang="zh-CN" altLang="en-US" dirty="0"/>
              <a:t>   </a:t>
            </a:r>
            <a:r>
              <a:rPr lang="zh-CN" altLang="en-US" sz="2000" dirty="0"/>
              <a:t>组织一般有两种含义</a:t>
            </a:r>
            <a:r>
              <a:rPr lang="en-US" altLang="zh-CN" sz="2000" dirty="0"/>
              <a:t>:</a:t>
            </a:r>
            <a:r>
              <a:rPr lang="zh-CN" altLang="en-US" sz="2000" dirty="0"/>
              <a:t>一种是动词</a:t>
            </a:r>
            <a:r>
              <a:rPr lang="en-US" altLang="zh-CN" sz="2000" dirty="0"/>
              <a:t>,</a:t>
            </a:r>
            <a:r>
              <a:rPr lang="zh-CN" altLang="en-US" sz="2000" dirty="0"/>
              <a:t>指有目的、有系统地集合起来</a:t>
            </a:r>
            <a:r>
              <a:rPr lang="en-US" altLang="zh-CN" sz="2000" dirty="0"/>
              <a:t>,</a:t>
            </a:r>
            <a:r>
              <a:rPr lang="zh-CN" altLang="en-US" sz="2000" dirty="0"/>
              <a:t>如组织活动</a:t>
            </a:r>
            <a:r>
              <a:rPr lang="en-US" altLang="zh-CN" sz="2000" dirty="0"/>
              <a:t>,</a:t>
            </a:r>
            <a:r>
              <a:rPr lang="zh-CN" altLang="en-US" sz="2000" dirty="0"/>
              <a:t>这种 组织活动是管理的一种职能</a:t>
            </a:r>
            <a:r>
              <a:rPr lang="en-US" altLang="zh-CN" sz="2000" dirty="0"/>
              <a:t>;</a:t>
            </a:r>
            <a:r>
              <a:rPr lang="zh-CN" altLang="en-US" sz="2000" dirty="0"/>
              <a:t>另一种是名词</a:t>
            </a:r>
            <a:r>
              <a:rPr lang="en-US" altLang="zh-CN" sz="2000" dirty="0"/>
              <a:t>,</a:t>
            </a:r>
            <a:r>
              <a:rPr lang="zh-CN" altLang="en-US" sz="2000" dirty="0"/>
              <a:t>指按照一定的宗旨和目标建立起来的群体</a:t>
            </a:r>
            <a:r>
              <a:rPr lang="en-US" altLang="zh-CN" sz="2000" dirty="0"/>
              <a:t>,</a:t>
            </a:r>
            <a:r>
              <a:rPr lang="zh-CN" altLang="en-US" sz="2000" dirty="0"/>
              <a:t>如 工厂、机关、学校、医院</a:t>
            </a:r>
            <a:r>
              <a:rPr lang="en-US" altLang="zh-CN" sz="2000" dirty="0"/>
              <a:t>,</a:t>
            </a:r>
            <a:r>
              <a:rPr lang="zh-CN" altLang="en-US" sz="2000" dirty="0"/>
              <a:t>各级政府部门、各个层次的经济实体、各个党派和政治团体等</a:t>
            </a:r>
            <a:r>
              <a:rPr lang="en-US" altLang="zh-CN" sz="2000" dirty="0"/>
              <a:t>, </a:t>
            </a:r>
            <a:r>
              <a:rPr lang="zh-CN" altLang="en-US" sz="2000" dirty="0"/>
              <a:t>这些都是组织</a:t>
            </a:r>
            <a:r>
              <a:rPr lang="en-US" altLang="zh-CN" sz="2000" dirty="0"/>
              <a:t>.</a:t>
            </a:r>
            <a:r>
              <a:rPr lang="zh-CN" altLang="en-US" sz="2000" dirty="0"/>
              <a:t>从名词上说的组织可以有广义和狭义的划分</a:t>
            </a:r>
            <a:r>
              <a:rPr lang="en-US" altLang="zh-CN" sz="2000" dirty="0"/>
              <a:t>.</a:t>
            </a:r>
            <a:r>
              <a:rPr lang="zh-CN" altLang="en-US" sz="2000" dirty="0"/>
              <a:t>广义上说</a:t>
            </a:r>
            <a:r>
              <a:rPr lang="en-US" altLang="zh-CN" sz="2000" dirty="0"/>
              <a:t>,</a:t>
            </a:r>
            <a:r>
              <a:rPr lang="zh-CN" altLang="en-US" sz="2000" dirty="0"/>
              <a:t>组织是指由诸多要 素按照一定方式相互联系起来的系统</a:t>
            </a:r>
            <a:r>
              <a:rPr lang="en-US" altLang="zh-CN" sz="2000" dirty="0"/>
              <a:t>.</a:t>
            </a:r>
            <a:r>
              <a:rPr lang="zh-CN" altLang="en-US" sz="2000" dirty="0"/>
              <a:t>从狭义上说</a:t>
            </a:r>
            <a:r>
              <a:rPr lang="en-US" altLang="zh-CN" sz="2000" dirty="0"/>
              <a:t>,</a:t>
            </a:r>
            <a:r>
              <a:rPr lang="zh-CN" altLang="en-US" sz="2000" dirty="0"/>
              <a:t>组织就是指人们为了实现一定的目标</a:t>
            </a:r>
            <a:r>
              <a:rPr lang="en-US" altLang="zh-CN" sz="2000" dirty="0"/>
              <a:t>, </a:t>
            </a:r>
            <a:r>
              <a:rPr lang="zh-CN" altLang="en-US" sz="2000" dirty="0"/>
              <a:t>互相协作结合而成的集体或团体</a:t>
            </a:r>
            <a:r>
              <a:rPr lang="en-US" altLang="zh-CN" sz="2000" dirty="0"/>
              <a:t>,</a:t>
            </a:r>
            <a:r>
              <a:rPr lang="zh-CN" altLang="en-US" sz="2000" dirty="0"/>
              <a:t>如党团组织、工会组织、企业、军事组织等</a:t>
            </a:r>
            <a:r>
              <a:rPr lang="en-US" altLang="zh-CN" sz="2000" dirty="0"/>
              <a:t>.</a:t>
            </a:r>
            <a:r>
              <a:rPr lang="zh-CN" altLang="en-US" sz="2000" dirty="0"/>
              <a:t>狭义的组织 专门指人群</a:t>
            </a:r>
            <a:r>
              <a:rPr lang="en-US" altLang="zh-CN" sz="2000" dirty="0"/>
              <a:t>,</a:t>
            </a:r>
            <a:r>
              <a:rPr lang="zh-CN" altLang="en-US" sz="2000" dirty="0"/>
              <a:t>运用于社会管理之中</a:t>
            </a:r>
            <a:r>
              <a:rPr lang="en-US" altLang="zh-CN" sz="2000" dirty="0"/>
              <a:t>.</a:t>
            </a:r>
            <a:r>
              <a:rPr lang="zh-CN" altLang="en-US" sz="2000" dirty="0"/>
              <a:t>本章所要研究的组织是指狭义的组织</a:t>
            </a:r>
            <a:r>
              <a:rPr lang="en-US" altLang="zh-CN" sz="2000" dirty="0"/>
              <a:t>. </a:t>
            </a:r>
            <a:endParaRPr lang="zh-CN" altLang="en-US" dirty="0"/>
          </a:p>
        </p:txBody>
      </p:sp>
    </p:spTree>
    <p:extLst>
      <p:ext uri="{BB962C8B-B14F-4D97-AF65-F5344CB8AC3E}">
        <p14:creationId xmlns:p14="http://schemas.microsoft.com/office/powerpoint/2010/main" val="1667047815"/>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xmlns="" id="{62B53216-B59F-4A54-932A-D9A6CC1EFC13}"/>
              </a:ext>
            </a:extLst>
          </p:cNvPr>
          <p:cNvSpPr>
            <a:spLocks noGrp="1"/>
          </p:cNvSpPr>
          <p:nvPr>
            <p:ph idx="1"/>
          </p:nvPr>
        </p:nvSpPr>
        <p:spPr>
          <a:xfrm>
            <a:off x="1324432" y="871536"/>
            <a:ext cx="10034138" cy="5613669"/>
          </a:xfrm>
        </p:spPr>
        <p:txBody>
          <a:bodyPr/>
          <a:lstStyle/>
          <a:p>
            <a:r>
              <a:rPr lang="zh-CN" altLang="en-US" sz="2400" b="1" dirty="0"/>
              <a:t>４ 压力的释解 </a:t>
            </a:r>
            <a:endParaRPr lang="en-US" altLang="zh-CN" sz="2400" b="1" dirty="0"/>
          </a:p>
          <a:p>
            <a:r>
              <a:rPr lang="en-US" altLang="zh-CN" dirty="0"/>
              <a:t>       </a:t>
            </a:r>
            <a:r>
              <a:rPr lang="zh-CN" altLang="en-US" dirty="0"/>
              <a:t>并非所有的压力都是不良的</a:t>
            </a:r>
            <a:r>
              <a:rPr lang="en-US" altLang="zh-CN" dirty="0"/>
              <a:t>.</a:t>
            </a:r>
            <a:r>
              <a:rPr lang="zh-CN" altLang="en-US" dirty="0"/>
              <a:t>对于员工而言</a:t>
            </a:r>
            <a:r>
              <a:rPr lang="en-US" altLang="zh-CN" dirty="0"/>
              <a:t>,</a:t>
            </a:r>
            <a:r>
              <a:rPr lang="zh-CN" altLang="en-US" dirty="0"/>
              <a:t>如何对待因工作要求和组织结构的变革 而产生的压力是重要的</a:t>
            </a:r>
            <a:r>
              <a:rPr lang="en-US" altLang="zh-CN" dirty="0"/>
              <a:t>,</a:t>
            </a:r>
            <a:r>
              <a:rPr lang="zh-CN" altLang="en-US" dirty="0"/>
              <a:t>如何减轻和消除不良的压力则是更为重要的</a:t>
            </a:r>
            <a:r>
              <a:rPr lang="en-US" altLang="zh-CN" dirty="0"/>
              <a:t>.</a:t>
            </a:r>
          </a:p>
          <a:p>
            <a:r>
              <a:rPr lang="en-US" altLang="zh-CN" dirty="0"/>
              <a:t>       </a:t>
            </a:r>
            <a:r>
              <a:rPr lang="zh-CN" altLang="en-US" dirty="0"/>
              <a:t>对于组织因素而言</a:t>
            </a:r>
            <a:r>
              <a:rPr lang="en-US" altLang="zh-CN" dirty="0"/>
              <a:t>,</a:t>
            </a:r>
            <a:r>
              <a:rPr lang="zh-CN" altLang="en-US" dirty="0"/>
              <a:t>必须从录用员工时就要确定员工的潜力大小</a:t>
            </a:r>
            <a:r>
              <a:rPr lang="en-US" altLang="zh-CN" dirty="0"/>
              <a:t>,</a:t>
            </a:r>
            <a:r>
              <a:rPr lang="zh-CN" altLang="en-US" dirty="0"/>
              <a:t>看其能否适应工作 的要求</a:t>
            </a:r>
            <a:r>
              <a:rPr lang="en-US" altLang="zh-CN" dirty="0"/>
              <a:t>.</a:t>
            </a:r>
            <a:r>
              <a:rPr lang="zh-CN" altLang="en-US" dirty="0"/>
              <a:t>显然</a:t>
            </a:r>
            <a:r>
              <a:rPr lang="en-US" altLang="zh-CN" dirty="0"/>
              <a:t>,</a:t>
            </a:r>
            <a:r>
              <a:rPr lang="zh-CN" altLang="en-US" dirty="0"/>
              <a:t>当员工能力不足时</a:t>
            </a:r>
            <a:r>
              <a:rPr lang="en-US" altLang="zh-CN" dirty="0"/>
              <a:t>,</a:t>
            </a:r>
            <a:r>
              <a:rPr lang="zh-CN" altLang="en-US" dirty="0"/>
              <a:t>就会产生很大的压力</a:t>
            </a:r>
            <a:r>
              <a:rPr lang="en-US" altLang="zh-CN" dirty="0"/>
              <a:t>.</a:t>
            </a:r>
            <a:r>
              <a:rPr lang="zh-CN" altLang="en-US" dirty="0"/>
              <a:t>另外</a:t>
            </a:r>
            <a:r>
              <a:rPr lang="en-US" altLang="zh-CN" dirty="0"/>
              <a:t>,</a:t>
            </a:r>
            <a:r>
              <a:rPr lang="zh-CN" altLang="en-US" dirty="0"/>
              <a:t>改善组织沟通也会使沟 通不畅所产生的压力减至最小</a:t>
            </a:r>
            <a:r>
              <a:rPr lang="en-US" altLang="zh-CN" dirty="0"/>
              <a:t>.</a:t>
            </a:r>
            <a:r>
              <a:rPr lang="zh-CN" altLang="en-US" dirty="0"/>
              <a:t>组织应当建立规范的绩效考核方案</a:t>
            </a:r>
            <a:r>
              <a:rPr lang="en-US" altLang="zh-CN" dirty="0"/>
              <a:t>,</a:t>
            </a:r>
            <a:r>
              <a:rPr lang="zh-CN" altLang="en-US" dirty="0"/>
              <a:t>如采取目标管理方 法</a:t>
            </a:r>
            <a:r>
              <a:rPr lang="en-US" altLang="zh-CN" dirty="0"/>
              <a:t>,</a:t>
            </a:r>
            <a:r>
              <a:rPr lang="zh-CN" altLang="en-US" dirty="0"/>
              <a:t>清楚地划分工作责任并提供清晰的考核标准和反馈路径</a:t>
            </a:r>
            <a:r>
              <a:rPr lang="en-US" altLang="zh-CN" dirty="0"/>
              <a:t>,</a:t>
            </a:r>
            <a:r>
              <a:rPr lang="zh-CN" altLang="en-US" dirty="0"/>
              <a:t>以减少各种不确定因素</a:t>
            </a:r>
            <a:r>
              <a:rPr lang="en-US" altLang="zh-CN" dirty="0"/>
              <a:t>.</a:t>
            </a:r>
            <a:r>
              <a:rPr lang="zh-CN" altLang="en-US" dirty="0"/>
              <a:t>如 果压力来自枯燥的工作或过重的工作负担</a:t>
            </a:r>
            <a:r>
              <a:rPr lang="en-US" altLang="zh-CN" dirty="0"/>
              <a:t>,</a:t>
            </a:r>
            <a:r>
              <a:rPr lang="zh-CN" altLang="en-US" dirty="0"/>
              <a:t>可以考虑重新设计工作内容或减少工作量</a:t>
            </a:r>
            <a:r>
              <a:rPr lang="en-US" altLang="zh-CN" dirty="0"/>
              <a:t>. </a:t>
            </a:r>
          </a:p>
          <a:p>
            <a:r>
              <a:rPr lang="en-US" altLang="zh-CN" dirty="0"/>
              <a:t>       </a:t>
            </a:r>
            <a:r>
              <a:rPr lang="zh-CN" altLang="en-US" dirty="0"/>
              <a:t>对于个人因素而言</a:t>
            </a:r>
            <a:r>
              <a:rPr lang="en-US" altLang="zh-CN" dirty="0"/>
              <a:t>,</a:t>
            </a:r>
            <a:r>
              <a:rPr lang="zh-CN" altLang="en-US" dirty="0"/>
              <a:t>减轻个人的压力会存在两个问题</a:t>
            </a:r>
            <a:r>
              <a:rPr lang="en-US" altLang="zh-CN" dirty="0"/>
              <a:t>:</a:t>
            </a:r>
            <a:r>
              <a:rPr lang="zh-CN" altLang="en-US" dirty="0"/>
              <a:t>一是管理者很难直接控制和把 握某些因素</a:t>
            </a:r>
            <a:r>
              <a:rPr lang="en-US" altLang="zh-CN" dirty="0"/>
              <a:t>,</a:t>
            </a:r>
            <a:r>
              <a:rPr lang="zh-CN" altLang="en-US" dirty="0"/>
              <a:t>如团队建设往往需要人们有更多的自觉意识</a:t>
            </a:r>
            <a:r>
              <a:rPr lang="en-US" altLang="zh-CN" dirty="0"/>
              <a:t>,</a:t>
            </a:r>
            <a:r>
              <a:rPr lang="zh-CN" altLang="en-US" dirty="0"/>
              <a:t>而这种意识又很难取得观念上 的一致</a:t>
            </a:r>
            <a:r>
              <a:rPr lang="en-US" altLang="zh-CN" dirty="0"/>
              <a:t>;</a:t>
            </a:r>
            <a:r>
              <a:rPr lang="zh-CN" altLang="en-US" dirty="0"/>
              <a:t>二是必须考虑到组织文化和道德伦理等因素</a:t>
            </a:r>
            <a:r>
              <a:rPr lang="en-US" altLang="zh-CN" dirty="0"/>
              <a:t>,</a:t>
            </a:r>
            <a:r>
              <a:rPr lang="zh-CN" altLang="en-US" dirty="0"/>
              <a:t>员工若是因缺乏计划和组织观念而 产生压力</a:t>
            </a:r>
            <a:r>
              <a:rPr lang="en-US" altLang="zh-CN" dirty="0"/>
              <a:t>,</a:t>
            </a:r>
            <a:r>
              <a:rPr lang="zh-CN" altLang="en-US" dirty="0"/>
              <a:t>组织可以提供帮助</a:t>
            </a:r>
            <a:r>
              <a:rPr lang="en-US" altLang="zh-CN" dirty="0"/>
              <a:t>;</a:t>
            </a:r>
            <a:r>
              <a:rPr lang="zh-CN" altLang="en-US" dirty="0"/>
              <a:t>若是涉及个人隐私方面的问题</a:t>
            </a:r>
            <a:r>
              <a:rPr lang="en-US" altLang="zh-CN" dirty="0"/>
              <a:t>,</a:t>
            </a:r>
            <a:r>
              <a:rPr lang="zh-CN" altLang="en-US" dirty="0"/>
              <a:t>则一般很难插手</a:t>
            </a:r>
            <a:r>
              <a:rPr lang="en-US" altLang="zh-CN" dirty="0"/>
              <a:t>.</a:t>
            </a:r>
            <a:r>
              <a:rPr lang="zh-CN" altLang="en-US" dirty="0"/>
              <a:t>组织可 以通过建构强势文化</a:t>
            </a:r>
            <a:r>
              <a:rPr lang="en-US" altLang="zh-CN" dirty="0"/>
              <a:t>,</a:t>
            </a:r>
            <a:r>
              <a:rPr lang="zh-CN" altLang="en-US" dirty="0"/>
              <a:t>使员工的目标和组织的目标尽可能趋于一致</a:t>
            </a:r>
            <a:r>
              <a:rPr lang="en-US" altLang="zh-CN" dirty="0"/>
              <a:t>,</a:t>
            </a:r>
            <a:r>
              <a:rPr lang="zh-CN" altLang="en-US" dirty="0"/>
              <a:t>也可以采用一些比较 适宜的、能够有效减轻压力的放松技术</a:t>
            </a:r>
            <a:r>
              <a:rPr lang="en-US" altLang="zh-CN" dirty="0"/>
              <a:t>,</a:t>
            </a:r>
            <a:r>
              <a:rPr lang="zh-CN" altLang="en-US" dirty="0"/>
              <a:t>如深呼吸、改善营养平衡、做形体操等</a:t>
            </a:r>
            <a:r>
              <a:rPr lang="en-US" altLang="zh-CN" dirty="0"/>
              <a:t>,</a:t>
            </a:r>
            <a:r>
              <a:rPr lang="zh-CN" altLang="en-US" dirty="0"/>
              <a:t>引导员 工减少压力</a:t>
            </a:r>
            <a:r>
              <a:rPr lang="en-US" altLang="zh-CN" dirty="0"/>
              <a:t>.</a:t>
            </a:r>
            <a:endParaRPr lang="zh-CN" altLang="en-US" dirty="0"/>
          </a:p>
        </p:txBody>
      </p:sp>
    </p:spTree>
    <p:extLst>
      <p:ext uri="{BB962C8B-B14F-4D97-AF65-F5344CB8AC3E}">
        <p14:creationId xmlns:p14="http://schemas.microsoft.com/office/powerpoint/2010/main" val="3595564069"/>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xmlns="" id="{D5ECEB1B-9B98-4552-971B-1209151966DB}"/>
              </a:ext>
            </a:extLst>
          </p:cNvPr>
          <p:cNvSpPr>
            <a:spLocks noGrp="1"/>
          </p:cNvSpPr>
          <p:nvPr>
            <p:ph idx="1"/>
          </p:nvPr>
        </p:nvSpPr>
        <p:spPr/>
        <p:txBody>
          <a:bodyPr>
            <a:normAutofit lnSpcReduction="10000"/>
          </a:bodyPr>
          <a:lstStyle/>
          <a:p>
            <a:r>
              <a:rPr lang="en-US" altLang="zh-CN" sz="2800" dirty="0"/>
              <a:t>(</a:t>
            </a:r>
            <a:r>
              <a:rPr lang="zh-CN" altLang="en-US" sz="2800" dirty="0"/>
              <a:t>四</a:t>
            </a:r>
            <a:r>
              <a:rPr lang="en-US" altLang="zh-CN" sz="2800" dirty="0"/>
              <a:t>)</a:t>
            </a:r>
            <a:r>
              <a:rPr lang="zh-CN" altLang="en-US" sz="2800" dirty="0"/>
              <a:t>组织冲突及其管理 </a:t>
            </a:r>
            <a:endParaRPr lang="en-US" altLang="zh-CN" sz="2800" dirty="0"/>
          </a:p>
          <a:p>
            <a:r>
              <a:rPr lang="zh-CN" altLang="en-US" sz="2400" b="1" dirty="0"/>
              <a:t>１ 组织冲突的影响 </a:t>
            </a:r>
            <a:endParaRPr lang="en-US" altLang="zh-CN" sz="2400" b="1" dirty="0"/>
          </a:p>
          <a:p>
            <a:r>
              <a:rPr lang="en-US" altLang="zh-CN" dirty="0"/>
              <a:t>       ( </a:t>
            </a:r>
            <a:r>
              <a:rPr lang="zh-CN" altLang="en-US" dirty="0"/>
              <a:t>１</a:t>
            </a:r>
            <a:r>
              <a:rPr lang="en-US" altLang="zh-CN" dirty="0"/>
              <a:t>)</a:t>
            </a:r>
            <a:r>
              <a:rPr lang="zh-CN" altLang="en-US" dirty="0"/>
              <a:t>竞争胜利对组织的影响</a:t>
            </a:r>
            <a:r>
              <a:rPr lang="en-US" altLang="zh-CN" dirty="0"/>
              <a:t>.</a:t>
            </a:r>
            <a:r>
              <a:rPr lang="zh-CN" altLang="en-US" dirty="0"/>
              <a:t>组织内部更加团结</a:t>
            </a:r>
            <a:r>
              <a:rPr lang="en-US" altLang="zh-CN" dirty="0"/>
              <a:t>,</a:t>
            </a:r>
            <a:r>
              <a:rPr lang="zh-CN" altLang="en-US" dirty="0"/>
              <a:t>成员对团体更加忠诚</a:t>
            </a:r>
            <a:r>
              <a:rPr lang="en-US" altLang="zh-CN" dirty="0"/>
              <a:t>,</a:t>
            </a:r>
            <a:r>
              <a:rPr lang="zh-CN" altLang="en-US" dirty="0"/>
              <a:t>这有利于加 强和保持团体的凝聚力</a:t>
            </a:r>
            <a:r>
              <a:rPr lang="en-US" altLang="zh-CN" dirty="0"/>
              <a:t>.</a:t>
            </a:r>
            <a:r>
              <a:rPr lang="zh-CN" altLang="en-US" dirty="0"/>
              <a:t>组织内部气氛更为轻松</a:t>
            </a:r>
            <a:r>
              <a:rPr lang="en-US" altLang="zh-CN" dirty="0"/>
              <a:t>,</a:t>
            </a:r>
            <a:r>
              <a:rPr lang="zh-CN" altLang="en-US" dirty="0"/>
              <a:t>紧张的情绪有所消除</a:t>
            </a:r>
            <a:r>
              <a:rPr lang="en-US" altLang="zh-CN" dirty="0"/>
              <a:t>,</a:t>
            </a:r>
            <a:r>
              <a:rPr lang="zh-CN" altLang="en-US" dirty="0"/>
              <a:t>同时容易失去继 续奋斗的意志</a:t>
            </a:r>
            <a:r>
              <a:rPr lang="en-US" altLang="zh-CN" dirty="0"/>
              <a:t>,</a:t>
            </a:r>
            <a:r>
              <a:rPr lang="zh-CN" altLang="en-US" dirty="0"/>
              <a:t>容易滋生骄傲和得意忘形的情绪</a:t>
            </a:r>
            <a:r>
              <a:rPr lang="en-US" altLang="zh-CN" dirty="0"/>
              <a:t>.</a:t>
            </a:r>
          </a:p>
          <a:p>
            <a:r>
              <a:rPr lang="en-US" altLang="zh-CN" dirty="0"/>
              <a:t>       ( </a:t>
            </a:r>
            <a:r>
              <a:rPr lang="zh-CN" altLang="en-US" dirty="0"/>
              <a:t>２</a:t>
            </a:r>
            <a:r>
              <a:rPr lang="en-US" altLang="zh-CN" dirty="0"/>
              <a:t>)</a:t>
            </a:r>
            <a:r>
              <a:rPr lang="zh-CN" altLang="en-US" dirty="0"/>
              <a:t>竞争失败对组织的影响</a:t>
            </a:r>
            <a:r>
              <a:rPr lang="en-US" altLang="zh-CN" dirty="0"/>
              <a:t>.</a:t>
            </a:r>
            <a:r>
              <a:rPr lang="zh-CN" altLang="en-US" dirty="0"/>
              <a:t>如果胜败的界限不是很分明</a:t>
            </a:r>
            <a:r>
              <a:rPr lang="en-US" altLang="zh-CN" dirty="0"/>
              <a:t>,</a:t>
            </a:r>
            <a:r>
              <a:rPr lang="zh-CN" altLang="en-US" dirty="0"/>
              <a:t>团体就会以种种借口和理 由来掩饰自己的失败</a:t>
            </a:r>
            <a:r>
              <a:rPr lang="en-US" altLang="zh-CN" dirty="0"/>
              <a:t>,</a:t>
            </a:r>
            <a:r>
              <a:rPr lang="zh-CN" altLang="en-US" dirty="0"/>
              <a:t>团体之间也容易产生偏见</a:t>
            </a:r>
            <a:r>
              <a:rPr lang="en-US" altLang="zh-CN" dirty="0"/>
              <a:t>,</a:t>
            </a:r>
            <a:r>
              <a:rPr lang="zh-CN" altLang="en-US" dirty="0"/>
              <a:t>每个团体总是只看到其他团体的弱处而 非长处</a:t>
            </a:r>
            <a:r>
              <a:rPr lang="en-US" altLang="zh-CN" dirty="0"/>
              <a:t>.</a:t>
            </a:r>
          </a:p>
          <a:p>
            <a:r>
              <a:rPr lang="zh-CN" altLang="en-US" sz="2400" b="1" dirty="0"/>
              <a:t>２ 组织冲突的类型</a:t>
            </a:r>
            <a:endParaRPr lang="en-US" altLang="zh-CN" sz="2400" b="1" dirty="0"/>
          </a:p>
          <a:p>
            <a:r>
              <a:rPr lang="zh-CN" altLang="en-US" sz="2400" b="1" dirty="0"/>
              <a:t>        </a:t>
            </a:r>
            <a:r>
              <a:rPr lang="en-US" altLang="zh-CN" dirty="0"/>
              <a:t>( </a:t>
            </a:r>
            <a:r>
              <a:rPr lang="zh-CN" altLang="en-US" dirty="0"/>
              <a:t>１</a:t>
            </a:r>
            <a:r>
              <a:rPr lang="en-US" altLang="zh-CN" dirty="0"/>
              <a:t>)</a:t>
            </a:r>
            <a:r>
              <a:rPr lang="zh-CN" altLang="en-US" dirty="0"/>
              <a:t>正式组织与非正式组织之间的冲突</a:t>
            </a:r>
            <a:r>
              <a:rPr lang="en-US" altLang="zh-CN" dirty="0"/>
              <a:t>.</a:t>
            </a:r>
          </a:p>
          <a:p>
            <a:r>
              <a:rPr lang="en-US" altLang="zh-CN" dirty="0"/>
              <a:t>          ( </a:t>
            </a:r>
            <a:r>
              <a:rPr lang="zh-CN" altLang="en-US" dirty="0"/>
              <a:t>２</a:t>
            </a:r>
            <a:r>
              <a:rPr lang="en-US" altLang="zh-CN" dirty="0"/>
              <a:t>)</a:t>
            </a:r>
            <a:r>
              <a:rPr lang="zh-CN" altLang="en-US" dirty="0"/>
              <a:t>直线主管与参谋之间的冲突</a:t>
            </a:r>
            <a:r>
              <a:rPr lang="en-US" altLang="zh-CN" dirty="0"/>
              <a:t>.</a:t>
            </a:r>
          </a:p>
          <a:p>
            <a:r>
              <a:rPr lang="zh-CN" altLang="en-US" dirty="0"/>
              <a:t>          </a:t>
            </a:r>
            <a:r>
              <a:rPr lang="en-US" altLang="zh-CN" dirty="0"/>
              <a:t>( </a:t>
            </a:r>
            <a:r>
              <a:rPr lang="zh-CN" altLang="en-US" dirty="0"/>
              <a:t>３</a:t>
            </a:r>
            <a:r>
              <a:rPr lang="en-US" altLang="zh-CN" dirty="0"/>
              <a:t>)</a:t>
            </a:r>
            <a:r>
              <a:rPr lang="zh-CN" altLang="en-US" dirty="0"/>
              <a:t>委员会成员之间的冲突</a:t>
            </a:r>
            <a:r>
              <a:rPr lang="en-US" altLang="zh-CN" dirty="0"/>
              <a:t>.</a:t>
            </a:r>
            <a:endParaRPr lang="zh-CN" altLang="en-US" dirty="0"/>
          </a:p>
        </p:txBody>
      </p:sp>
    </p:spTree>
    <p:extLst>
      <p:ext uri="{BB962C8B-B14F-4D97-AF65-F5344CB8AC3E}">
        <p14:creationId xmlns:p14="http://schemas.microsoft.com/office/powerpoint/2010/main" val="3097225760"/>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xmlns="" id="{1D1629A2-1C69-4852-8111-BC267C2D9CD4}"/>
              </a:ext>
            </a:extLst>
          </p:cNvPr>
          <p:cNvSpPr>
            <a:spLocks noGrp="1"/>
          </p:cNvSpPr>
          <p:nvPr>
            <p:ph idx="1"/>
          </p:nvPr>
        </p:nvSpPr>
        <p:spPr/>
        <p:txBody>
          <a:bodyPr/>
          <a:lstStyle/>
          <a:p>
            <a:r>
              <a:rPr lang="zh-CN" altLang="en-US" sz="2400" b="1" dirty="0"/>
              <a:t>３ 组织冲突的处理</a:t>
            </a:r>
            <a:endParaRPr lang="en-US" altLang="zh-CN" sz="2400" b="1" dirty="0"/>
          </a:p>
          <a:p>
            <a:r>
              <a:rPr lang="en-US" altLang="zh-CN" dirty="0"/>
              <a:t>       </a:t>
            </a:r>
            <a:r>
              <a:rPr lang="zh-CN" altLang="en-US" dirty="0"/>
              <a:t> 处理组织冲突有许多方法</a:t>
            </a:r>
            <a:r>
              <a:rPr lang="en-US" altLang="zh-CN" dirty="0"/>
              <a:t>,</a:t>
            </a:r>
            <a:r>
              <a:rPr lang="zh-CN" altLang="en-US" dirty="0"/>
              <a:t>首先要强调组织整体目标的一致性</a:t>
            </a:r>
            <a:r>
              <a:rPr lang="en-US" altLang="zh-CN" dirty="0"/>
              <a:t>,</a:t>
            </a:r>
            <a:r>
              <a:rPr lang="zh-CN" altLang="en-US" dirty="0"/>
              <a:t>同时要制定更高的行 动目标并加强团体之间的沟通联系</a:t>
            </a:r>
            <a:r>
              <a:rPr lang="en-US" altLang="zh-CN" dirty="0"/>
              <a:t>,</a:t>
            </a:r>
            <a:r>
              <a:rPr lang="zh-CN" altLang="en-US" dirty="0"/>
              <a:t>特别是要注意信息的反馈</a:t>
            </a:r>
            <a:r>
              <a:rPr lang="en-US" altLang="zh-CN" dirty="0"/>
              <a:t>. </a:t>
            </a:r>
          </a:p>
          <a:p>
            <a:r>
              <a:rPr lang="en-US" altLang="zh-CN" dirty="0"/>
              <a:t>       </a:t>
            </a:r>
            <a:r>
              <a:rPr lang="zh-CN" altLang="en-US" dirty="0"/>
              <a:t>对于非正式组织来讲</a:t>
            </a:r>
            <a:r>
              <a:rPr lang="en-US" altLang="zh-CN" dirty="0"/>
              <a:t>,</a:t>
            </a:r>
            <a:r>
              <a:rPr lang="zh-CN" altLang="en-US" dirty="0"/>
              <a:t>首先要认识到非正式组织存在的必要性和客观性</a:t>
            </a:r>
            <a:r>
              <a:rPr lang="en-US" altLang="zh-CN" dirty="0"/>
              <a:t>,</a:t>
            </a:r>
            <a:r>
              <a:rPr lang="zh-CN" altLang="en-US" dirty="0"/>
              <a:t>积极引导非 正式组织</a:t>
            </a:r>
            <a:r>
              <a:rPr lang="en-US" altLang="zh-CN" dirty="0"/>
              <a:t>,</a:t>
            </a:r>
            <a:r>
              <a:rPr lang="zh-CN" altLang="en-US" dirty="0"/>
              <a:t>使其目标与正式组织目标相一致</a:t>
            </a:r>
            <a:r>
              <a:rPr lang="en-US" altLang="zh-CN" dirty="0"/>
              <a:t>,</a:t>
            </a:r>
            <a:r>
              <a:rPr lang="zh-CN" altLang="en-US" dirty="0"/>
              <a:t>同时要建立良好的组织文化</a:t>
            </a:r>
            <a:r>
              <a:rPr lang="en-US" altLang="zh-CN" dirty="0"/>
              <a:t>,</a:t>
            </a:r>
            <a:r>
              <a:rPr lang="zh-CN" altLang="en-US" dirty="0"/>
              <a:t>规范非正式组 织的行为</a:t>
            </a:r>
            <a:r>
              <a:rPr lang="en-US" altLang="zh-CN" dirty="0"/>
              <a:t>.</a:t>
            </a:r>
            <a:endParaRPr lang="zh-CN" altLang="en-US" dirty="0"/>
          </a:p>
        </p:txBody>
      </p:sp>
    </p:spTree>
    <p:extLst>
      <p:ext uri="{BB962C8B-B14F-4D97-AF65-F5344CB8AC3E}">
        <p14:creationId xmlns:p14="http://schemas.microsoft.com/office/powerpoint/2010/main" val="2559540267"/>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EE07DEDA-F183-4275-873C-FA8C43932C78}"/>
              </a:ext>
            </a:extLst>
          </p:cNvPr>
          <p:cNvSpPr>
            <a:spLocks noGrp="1"/>
          </p:cNvSpPr>
          <p:nvPr>
            <p:ph type="title"/>
          </p:nvPr>
        </p:nvSpPr>
        <p:spPr/>
        <p:txBody>
          <a:bodyPr/>
          <a:lstStyle/>
          <a:p>
            <a:r>
              <a:rPr lang="zh-CN" altLang="en-US" dirty="0"/>
              <a:t>三、 组织文化及其构建</a:t>
            </a:r>
          </a:p>
        </p:txBody>
      </p:sp>
      <p:sp>
        <p:nvSpPr>
          <p:cNvPr id="3" name="内容占位符 2">
            <a:extLst>
              <a:ext uri="{FF2B5EF4-FFF2-40B4-BE49-F238E27FC236}">
                <a16:creationId xmlns:a16="http://schemas.microsoft.com/office/drawing/2014/main" xmlns="" id="{03253237-2D60-4A10-87B2-62D059C6E773}"/>
              </a:ext>
            </a:extLst>
          </p:cNvPr>
          <p:cNvSpPr>
            <a:spLocks noGrp="1"/>
          </p:cNvSpPr>
          <p:nvPr>
            <p:ph idx="1"/>
          </p:nvPr>
        </p:nvSpPr>
        <p:spPr/>
        <p:txBody>
          <a:bodyPr/>
          <a:lstStyle/>
          <a:p>
            <a:r>
              <a:rPr lang="en-US" altLang="zh-CN" sz="2800" dirty="0"/>
              <a:t>(</a:t>
            </a:r>
            <a:r>
              <a:rPr lang="zh-CN" altLang="en-US" sz="2800" dirty="0"/>
              <a:t>一</a:t>
            </a:r>
            <a:r>
              <a:rPr lang="en-US" altLang="zh-CN" sz="2800" dirty="0"/>
              <a:t>)</a:t>
            </a:r>
            <a:r>
              <a:rPr lang="zh-CN" altLang="en-US" sz="2800" dirty="0"/>
              <a:t>组织文化的概念及其特征</a:t>
            </a:r>
          </a:p>
          <a:p>
            <a:r>
              <a:rPr lang="zh-CN" altLang="en-US" sz="2400" b="1" dirty="0"/>
              <a:t>１ 组织文化的基本概念 </a:t>
            </a:r>
            <a:endParaRPr lang="en-US" altLang="zh-CN" sz="2400" b="1" dirty="0"/>
          </a:p>
          <a:p>
            <a:r>
              <a:rPr lang="en-US" altLang="zh-CN" dirty="0"/>
              <a:t>      </a:t>
            </a:r>
            <a:r>
              <a:rPr lang="zh-CN" altLang="en-US" dirty="0"/>
              <a:t>“文化”一词来源于古拉丁文 “ </a:t>
            </a:r>
            <a:r>
              <a:rPr lang="en-US" altLang="zh-CN" dirty="0" err="1"/>
              <a:t>cultura</a:t>
            </a:r>
            <a:r>
              <a:rPr lang="en-US" altLang="zh-CN" dirty="0"/>
              <a:t>”,</a:t>
            </a:r>
            <a:r>
              <a:rPr lang="zh-CN" altLang="en-US" dirty="0"/>
              <a:t>本意为 “耕作”“培养”“教习”“开化”</a:t>
            </a:r>
            <a:r>
              <a:rPr lang="en-US" altLang="zh-CN" dirty="0"/>
              <a:t>. </a:t>
            </a:r>
            <a:r>
              <a:rPr lang="zh-CN" altLang="en-US" dirty="0"/>
              <a:t>一般而言</a:t>
            </a:r>
            <a:r>
              <a:rPr lang="en-US" altLang="zh-CN" dirty="0"/>
              <a:t>,</a:t>
            </a:r>
            <a:r>
              <a:rPr lang="zh-CN" altLang="en-US" dirty="0"/>
              <a:t>文化有广义和狭义两种理解</a:t>
            </a:r>
            <a:r>
              <a:rPr lang="en-US" altLang="zh-CN" dirty="0"/>
              <a:t>.</a:t>
            </a:r>
            <a:r>
              <a:rPr lang="zh-CN" altLang="en-US" dirty="0"/>
              <a:t>广义的文化是指人类在社会历史实践过程中所创造的物质财富和精神财富的总和</a:t>
            </a:r>
            <a:r>
              <a:rPr lang="en-US" altLang="zh-CN" dirty="0"/>
              <a:t>.</a:t>
            </a:r>
            <a:r>
              <a:rPr lang="zh-CN" altLang="en-US" dirty="0"/>
              <a:t>其中</a:t>
            </a:r>
            <a:r>
              <a:rPr lang="en-US" altLang="zh-CN" dirty="0"/>
              <a:t>,</a:t>
            </a:r>
            <a:r>
              <a:rPr lang="zh-CN" altLang="en-US" dirty="0"/>
              <a:t>物质文化可称为 “器的文化”“硬文化”</a:t>
            </a:r>
            <a:r>
              <a:rPr lang="en-US" altLang="zh-CN" dirty="0"/>
              <a:t>,</a:t>
            </a:r>
            <a:r>
              <a:rPr lang="zh-CN" altLang="en-US" dirty="0"/>
              <a:t>精 神文化可称为 “软文化”</a:t>
            </a:r>
            <a:r>
              <a:rPr lang="en-US" altLang="zh-CN" dirty="0"/>
              <a:t>.</a:t>
            </a:r>
            <a:r>
              <a:rPr lang="zh-CN" altLang="en-US" dirty="0"/>
              <a:t>狭义的文化是指社会的意识形态以及与之相适应的礼仪制度、 组织机构、行为方式等物化的精神</a:t>
            </a:r>
            <a:r>
              <a:rPr lang="en-US" altLang="zh-CN" dirty="0"/>
              <a:t>.</a:t>
            </a:r>
            <a:r>
              <a:rPr lang="zh-CN" altLang="en-US" dirty="0"/>
              <a:t>文化具有民族性、多样性、相对性、沉淀性、延续性 和整体性</a:t>
            </a:r>
            <a:r>
              <a:rPr lang="en-US" altLang="zh-CN" dirty="0"/>
              <a:t>.</a:t>
            </a:r>
            <a:endParaRPr lang="zh-CN" altLang="en-US" dirty="0"/>
          </a:p>
        </p:txBody>
      </p:sp>
    </p:spTree>
    <p:extLst>
      <p:ext uri="{BB962C8B-B14F-4D97-AF65-F5344CB8AC3E}">
        <p14:creationId xmlns:p14="http://schemas.microsoft.com/office/powerpoint/2010/main" val="1194050702"/>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xmlns="" id="{9D0BB51B-1705-44E3-A23E-5AA8BD15A9AF}"/>
              </a:ext>
            </a:extLst>
          </p:cNvPr>
          <p:cNvSpPr>
            <a:spLocks noGrp="1"/>
          </p:cNvSpPr>
          <p:nvPr>
            <p:ph idx="1"/>
          </p:nvPr>
        </p:nvSpPr>
        <p:spPr/>
        <p:txBody>
          <a:bodyPr/>
          <a:lstStyle/>
          <a:p>
            <a:r>
              <a:rPr lang="zh-CN" altLang="en-US" sz="2400" b="1" dirty="0"/>
              <a:t>２ 组织文化的主要特征 </a:t>
            </a:r>
            <a:endParaRPr lang="en-US" altLang="zh-CN" sz="2400" b="1" dirty="0"/>
          </a:p>
          <a:p>
            <a:r>
              <a:rPr lang="en-US" altLang="zh-CN" dirty="0"/>
              <a:t>      ( </a:t>
            </a:r>
            <a:r>
              <a:rPr lang="zh-CN" altLang="en-US" dirty="0"/>
              <a:t>１</a:t>
            </a:r>
            <a:r>
              <a:rPr lang="en-US" altLang="zh-CN" dirty="0"/>
              <a:t>)</a:t>
            </a:r>
            <a:r>
              <a:rPr lang="zh-CN" altLang="en-US" dirty="0"/>
              <a:t>超组织的独特性</a:t>
            </a:r>
            <a:r>
              <a:rPr lang="en-US" altLang="zh-CN" dirty="0"/>
              <a:t>.</a:t>
            </a:r>
            <a:r>
              <a:rPr lang="zh-CN" altLang="en-US" dirty="0"/>
              <a:t>每个组织都有其独特的组织文化</a:t>
            </a:r>
            <a:r>
              <a:rPr lang="en-US" altLang="zh-CN" dirty="0"/>
              <a:t>,</a:t>
            </a:r>
            <a:r>
              <a:rPr lang="zh-CN" altLang="en-US" dirty="0"/>
              <a:t>这是由不同的国家、民族、 地域、时代背景以及不同的行业特点所致</a:t>
            </a:r>
            <a:r>
              <a:rPr lang="en-US" altLang="zh-CN" dirty="0"/>
              <a:t>. </a:t>
            </a:r>
          </a:p>
          <a:p>
            <a:r>
              <a:rPr lang="en-US" altLang="zh-CN" dirty="0"/>
              <a:t>      ( </a:t>
            </a:r>
            <a:r>
              <a:rPr lang="zh-CN" altLang="en-US" dirty="0"/>
              <a:t>２</a:t>
            </a:r>
            <a:r>
              <a:rPr lang="en-US" altLang="zh-CN" dirty="0"/>
              <a:t>)</a:t>
            </a:r>
            <a:r>
              <a:rPr lang="zh-CN" altLang="en-US" dirty="0"/>
              <a:t>相对稳定性</a:t>
            </a:r>
            <a:r>
              <a:rPr lang="en-US" altLang="zh-CN" dirty="0"/>
              <a:t>.</a:t>
            </a:r>
            <a:r>
              <a:rPr lang="zh-CN" altLang="en-US" dirty="0"/>
              <a:t>组织文化是组织在长期的发展中逐渐积累而成的</a:t>
            </a:r>
            <a:r>
              <a:rPr lang="en-US" altLang="zh-CN" dirty="0"/>
              <a:t>,</a:t>
            </a:r>
            <a:r>
              <a:rPr lang="zh-CN" altLang="en-US" dirty="0"/>
              <a:t>具有较强的稳定 性</a:t>
            </a:r>
            <a:r>
              <a:rPr lang="en-US" altLang="zh-CN" dirty="0"/>
              <a:t>,</a:t>
            </a:r>
            <a:r>
              <a:rPr lang="zh-CN" altLang="en-US" dirty="0"/>
              <a:t>不会因组织结构的改变、战略的转移或产品与服务的调整而变化</a:t>
            </a:r>
            <a:r>
              <a:rPr lang="en-US" altLang="zh-CN" dirty="0"/>
              <a:t>. </a:t>
            </a:r>
          </a:p>
          <a:p>
            <a:r>
              <a:rPr lang="en-US" altLang="zh-CN" dirty="0"/>
              <a:t>      ( </a:t>
            </a:r>
            <a:r>
              <a:rPr lang="zh-CN" altLang="en-US" dirty="0"/>
              <a:t>３</a:t>
            </a:r>
            <a:r>
              <a:rPr lang="en-US" altLang="zh-CN" dirty="0"/>
              <a:t>)</a:t>
            </a:r>
            <a:r>
              <a:rPr lang="zh-CN" altLang="en-US" dirty="0"/>
              <a:t>融合继承性</a:t>
            </a:r>
            <a:r>
              <a:rPr lang="en-US" altLang="zh-CN" dirty="0"/>
              <a:t>.</a:t>
            </a:r>
            <a:r>
              <a:rPr lang="zh-CN" altLang="en-US" dirty="0"/>
              <a:t>每一个组织都是在特定的文化背景下形成的</a:t>
            </a:r>
            <a:r>
              <a:rPr lang="en-US" altLang="zh-CN" dirty="0"/>
              <a:t>,</a:t>
            </a:r>
            <a:r>
              <a:rPr lang="zh-CN" altLang="en-US" dirty="0"/>
              <a:t>必然会接受和继承这 个国家及民族的文化传统与价值体系</a:t>
            </a:r>
            <a:r>
              <a:rPr lang="en-US" altLang="zh-CN" dirty="0"/>
              <a:t>.</a:t>
            </a:r>
          </a:p>
          <a:p>
            <a:r>
              <a:rPr lang="en-US" altLang="zh-CN" dirty="0"/>
              <a:t>      ( </a:t>
            </a:r>
            <a:r>
              <a:rPr lang="zh-CN" altLang="en-US" dirty="0"/>
              <a:t>４</a:t>
            </a:r>
            <a:r>
              <a:rPr lang="en-US" altLang="zh-CN" dirty="0"/>
              <a:t>)</a:t>
            </a:r>
            <a:r>
              <a:rPr lang="zh-CN" altLang="en-US" dirty="0"/>
              <a:t>时代发展性</a:t>
            </a:r>
            <a:r>
              <a:rPr lang="en-US" altLang="zh-CN" dirty="0"/>
              <a:t>.</a:t>
            </a:r>
            <a:r>
              <a:rPr lang="zh-CN" altLang="en-US" dirty="0"/>
              <a:t>组织文化随着历史的积累、社会的进步、环境的变迁以及组织变革 逐步演进和发展</a:t>
            </a:r>
            <a:r>
              <a:rPr lang="en-US" altLang="zh-CN" dirty="0"/>
              <a:t>.</a:t>
            </a:r>
            <a:endParaRPr lang="zh-CN" altLang="en-US" dirty="0"/>
          </a:p>
        </p:txBody>
      </p:sp>
    </p:spTree>
    <p:extLst>
      <p:ext uri="{BB962C8B-B14F-4D97-AF65-F5344CB8AC3E}">
        <p14:creationId xmlns:p14="http://schemas.microsoft.com/office/powerpoint/2010/main" val="2219414324"/>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xmlns="" id="{DFCDAE70-9E19-4740-A293-2FDBFB10201E}"/>
              </a:ext>
            </a:extLst>
          </p:cNvPr>
          <p:cNvSpPr>
            <a:spLocks noGrp="1"/>
          </p:cNvSpPr>
          <p:nvPr>
            <p:ph idx="1"/>
          </p:nvPr>
        </p:nvSpPr>
        <p:spPr/>
        <p:txBody>
          <a:bodyPr>
            <a:normAutofit/>
          </a:bodyPr>
          <a:lstStyle/>
          <a:p>
            <a:r>
              <a:rPr lang="en-US" altLang="zh-CN" sz="2800" dirty="0"/>
              <a:t>(</a:t>
            </a:r>
            <a:r>
              <a:rPr lang="zh-CN" altLang="en-US" sz="2800" dirty="0"/>
              <a:t>二</a:t>
            </a:r>
            <a:r>
              <a:rPr lang="en-US" altLang="zh-CN" sz="2800" dirty="0"/>
              <a:t>)</a:t>
            </a:r>
            <a:r>
              <a:rPr lang="zh-CN" altLang="en-US" sz="2800" dirty="0"/>
              <a:t>组织文化的结构层次与内容</a:t>
            </a:r>
            <a:endParaRPr lang="en-US" altLang="zh-CN" sz="2800" dirty="0"/>
          </a:p>
          <a:p>
            <a:r>
              <a:rPr lang="zh-CN" altLang="en-US" b="1" dirty="0"/>
              <a:t>１．组织文化的结构层次</a:t>
            </a:r>
            <a:endParaRPr lang="en-US" altLang="zh-CN" b="1" dirty="0"/>
          </a:p>
          <a:p>
            <a:r>
              <a:rPr lang="en-US" altLang="zh-CN" dirty="0"/>
              <a:t>      </a:t>
            </a:r>
            <a:r>
              <a:rPr lang="zh-CN" altLang="en-US" dirty="0"/>
              <a:t> 一般认为</a:t>
            </a:r>
            <a:r>
              <a:rPr lang="en-US" altLang="zh-CN" dirty="0"/>
              <a:t>,</a:t>
            </a:r>
            <a:r>
              <a:rPr lang="zh-CN" altLang="en-US" dirty="0"/>
              <a:t>组织文化有三个层次结构</a:t>
            </a:r>
            <a:r>
              <a:rPr lang="en-US" altLang="zh-CN" dirty="0"/>
              <a:t>,</a:t>
            </a:r>
            <a:r>
              <a:rPr lang="zh-CN" altLang="en-US" dirty="0"/>
              <a:t>即潜层次、表层次和显层次三层</a:t>
            </a:r>
            <a:r>
              <a:rPr lang="en-US" altLang="zh-CN" dirty="0"/>
              <a:t>. </a:t>
            </a:r>
          </a:p>
          <a:p>
            <a:r>
              <a:rPr lang="en-US" altLang="zh-CN" dirty="0"/>
              <a:t>       ( </a:t>
            </a:r>
            <a:r>
              <a:rPr lang="zh-CN" altLang="en-US" dirty="0"/>
              <a:t>１</a:t>
            </a:r>
            <a:r>
              <a:rPr lang="en-US" altLang="zh-CN" dirty="0"/>
              <a:t>)</a:t>
            </a:r>
            <a:r>
              <a:rPr lang="zh-CN" altLang="en-US" dirty="0"/>
              <a:t>潜层次的精神层</a:t>
            </a:r>
            <a:r>
              <a:rPr lang="en-US" altLang="zh-CN" dirty="0"/>
              <a:t>.</a:t>
            </a:r>
            <a:r>
              <a:rPr lang="zh-CN" altLang="en-US" dirty="0"/>
              <a:t>这是指组织文化中的核心和主体</a:t>
            </a:r>
            <a:r>
              <a:rPr lang="en-US" altLang="zh-CN" dirty="0"/>
              <a:t>,</a:t>
            </a:r>
            <a:r>
              <a:rPr lang="zh-CN" altLang="en-US" dirty="0"/>
              <a:t>是广大员工共同而潜在的意 识形态</a:t>
            </a:r>
            <a:r>
              <a:rPr lang="en-US" altLang="zh-CN" dirty="0"/>
              <a:t>,</a:t>
            </a:r>
            <a:r>
              <a:rPr lang="zh-CN" altLang="en-US" dirty="0"/>
              <a:t>包括思维哲学、敬业精神、价值观念、道德观念等</a:t>
            </a:r>
            <a:r>
              <a:rPr lang="en-US" altLang="zh-CN" dirty="0"/>
              <a:t>.</a:t>
            </a:r>
          </a:p>
          <a:p>
            <a:r>
              <a:rPr lang="en-US" altLang="zh-CN" dirty="0"/>
              <a:t>       ( </a:t>
            </a:r>
            <a:r>
              <a:rPr lang="zh-CN" altLang="en-US" dirty="0"/>
              <a:t>２</a:t>
            </a:r>
            <a:r>
              <a:rPr lang="en-US" altLang="zh-CN" dirty="0"/>
              <a:t>)</a:t>
            </a:r>
            <a:r>
              <a:rPr lang="zh-CN" altLang="en-US" dirty="0"/>
              <a:t>表层次的制度系统</a:t>
            </a:r>
            <a:r>
              <a:rPr lang="en-US" altLang="zh-CN" dirty="0"/>
              <a:t>.</a:t>
            </a:r>
            <a:r>
              <a:rPr lang="zh-CN" altLang="en-US" dirty="0"/>
              <a:t>它又被称为制度层</a:t>
            </a:r>
            <a:r>
              <a:rPr lang="en-US" altLang="zh-CN" dirty="0"/>
              <a:t>,</a:t>
            </a:r>
            <a:r>
              <a:rPr lang="zh-CN" altLang="en-US" dirty="0"/>
              <a:t>指体现某个具体组织文化特色的各种规 章制度、道德规范和员工行为准则的总和</a:t>
            </a:r>
            <a:r>
              <a:rPr lang="en-US" altLang="zh-CN" dirty="0"/>
              <a:t>,</a:t>
            </a:r>
            <a:r>
              <a:rPr lang="zh-CN" altLang="en-US" dirty="0"/>
              <a:t>也包括组织内的分工协作关系等组织结构</a:t>
            </a:r>
            <a:r>
              <a:rPr lang="en-US" altLang="zh-CN" dirty="0"/>
              <a:t>.</a:t>
            </a:r>
          </a:p>
          <a:p>
            <a:r>
              <a:rPr lang="en-US" altLang="zh-CN" dirty="0"/>
              <a:t>       ( </a:t>
            </a:r>
            <a:r>
              <a:rPr lang="zh-CN" altLang="en-US" dirty="0"/>
              <a:t>３</a:t>
            </a:r>
            <a:r>
              <a:rPr lang="en-US" altLang="zh-CN" dirty="0"/>
              <a:t>)</a:t>
            </a:r>
            <a:r>
              <a:rPr lang="zh-CN" altLang="en-US" dirty="0"/>
              <a:t>显现层的载体文化</a:t>
            </a:r>
            <a:r>
              <a:rPr lang="en-US" altLang="zh-CN" dirty="0"/>
              <a:t>.</a:t>
            </a:r>
            <a:r>
              <a:rPr lang="zh-CN" altLang="en-US" dirty="0"/>
              <a:t>它又被称为物质层</a:t>
            </a:r>
            <a:r>
              <a:rPr lang="en-US" altLang="zh-CN" dirty="0"/>
              <a:t>,</a:t>
            </a:r>
            <a:r>
              <a:rPr lang="zh-CN" altLang="en-US" dirty="0"/>
              <a:t>是指凝聚着组织文化抽象内容的物质体 的外在显现</a:t>
            </a:r>
            <a:r>
              <a:rPr lang="en-US" altLang="zh-CN" dirty="0"/>
              <a:t>.</a:t>
            </a:r>
            <a:r>
              <a:rPr lang="zh-CN" altLang="en-US" dirty="0"/>
              <a:t>显现层是组织文化最直观的部分</a:t>
            </a:r>
            <a:r>
              <a:rPr lang="en-US" altLang="zh-CN" dirty="0"/>
              <a:t>,</a:t>
            </a:r>
            <a:r>
              <a:rPr lang="zh-CN" altLang="en-US" dirty="0"/>
              <a:t>也是人们最易于感知的部分</a:t>
            </a:r>
            <a:r>
              <a:rPr lang="en-US" altLang="zh-CN" dirty="0"/>
              <a:t>. </a:t>
            </a:r>
            <a:endParaRPr lang="zh-CN" altLang="en-US" dirty="0"/>
          </a:p>
        </p:txBody>
      </p:sp>
    </p:spTree>
    <p:extLst>
      <p:ext uri="{BB962C8B-B14F-4D97-AF65-F5344CB8AC3E}">
        <p14:creationId xmlns:p14="http://schemas.microsoft.com/office/powerpoint/2010/main" val="1872075868"/>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xmlns="" id="{08144D15-DB16-47CF-AEBD-B643A51417F0}"/>
              </a:ext>
            </a:extLst>
          </p:cNvPr>
          <p:cNvSpPr>
            <a:spLocks noGrp="1"/>
          </p:cNvSpPr>
          <p:nvPr>
            <p:ph idx="1"/>
          </p:nvPr>
        </p:nvSpPr>
        <p:spPr/>
        <p:txBody>
          <a:bodyPr/>
          <a:lstStyle/>
          <a:p>
            <a:r>
              <a:rPr lang="zh-CN" altLang="en-US" sz="2400" b="1" dirty="0"/>
              <a:t>２．组织文化的内容 </a:t>
            </a:r>
            <a:endParaRPr lang="en-US" altLang="zh-CN" sz="2400" b="1" dirty="0"/>
          </a:p>
          <a:p>
            <a:r>
              <a:rPr lang="en-US" altLang="zh-CN" dirty="0"/>
              <a:t>      </a:t>
            </a:r>
            <a:r>
              <a:rPr lang="zh-CN" altLang="en-US" dirty="0"/>
              <a:t>从最能体现组织文化特征的内容来看</a:t>
            </a:r>
            <a:r>
              <a:rPr lang="en-US" altLang="zh-CN" dirty="0"/>
              <a:t>,</a:t>
            </a:r>
            <a:r>
              <a:rPr lang="zh-CN" altLang="en-US" dirty="0"/>
              <a:t>组织文化包括组织价值观、组织精神、伦理规 范以及组织素养等</a:t>
            </a:r>
            <a:r>
              <a:rPr lang="en-US" altLang="zh-CN" dirty="0"/>
              <a:t>.</a:t>
            </a:r>
            <a:r>
              <a:rPr lang="zh-CN" altLang="en-US" dirty="0"/>
              <a:t>无论哪个组织</a:t>
            </a:r>
            <a:r>
              <a:rPr lang="en-US" altLang="zh-CN" dirty="0"/>
              <a:t>,</a:t>
            </a:r>
            <a:r>
              <a:rPr lang="zh-CN" altLang="en-US" dirty="0"/>
              <a:t>其组织文化都应含有这些内容</a:t>
            </a:r>
            <a:r>
              <a:rPr lang="en-US" altLang="zh-CN" dirty="0"/>
              <a:t>. </a:t>
            </a:r>
          </a:p>
          <a:p>
            <a:r>
              <a:rPr lang="en-US" altLang="zh-CN" b="1" dirty="0"/>
              <a:t>      ( </a:t>
            </a:r>
            <a:r>
              <a:rPr lang="zh-CN" altLang="en-US" b="1" dirty="0"/>
              <a:t>１</a:t>
            </a:r>
            <a:r>
              <a:rPr lang="en-US" altLang="zh-CN" b="1" dirty="0"/>
              <a:t>)</a:t>
            </a:r>
            <a:r>
              <a:rPr lang="zh-CN" altLang="en-US" b="1" dirty="0"/>
              <a:t>组织价值观</a:t>
            </a:r>
            <a:r>
              <a:rPr lang="en-US" altLang="zh-CN" dirty="0"/>
              <a:t>.</a:t>
            </a:r>
            <a:r>
              <a:rPr lang="zh-CN" altLang="en-US" dirty="0"/>
              <a:t>组织价值观就是组织内部管理层和全体员工对该组织的生产、经 营、服务等活动以及指导这些活动的一般看法或基本观点</a:t>
            </a:r>
            <a:r>
              <a:rPr lang="en-US" altLang="zh-CN" dirty="0"/>
              <a:t>.</a:t>
            </a:r>
          </a:p>
          <a:p>
            <a:r>
              <a:rPr lang="en-US" altLang="zh-CN" b="1" dirty="0"/>
              <a:t>       ( </a:t>
            </a:r>
            <a:r>
              <a:rPr lang="zh-CN" altLang="en-US" b="1" dirty="0"/>
              <a:t>２</a:t>
            </a:r>
            <a:r>
              <a:rPr lang="en-US" altLang="zh-CN" b="1" dirty="0"/>
              <a:t>)</a:t>
            </a:r>
            <a:r>
              <a:rPr lang="zh-CN" altLang="en-US" b="1" dirty="0"/>
              <a:t>组织精神</a:t>
            </a:r>
            <a:r>
              <a:rPr lang="en-US" altLang="zh-CN" b="1" dirty="0"/>
              <a:t>.</a:t>
            </a:r>
            <a:r>
              <a:rPr lang="zh-CN" altLang="en-US" dirty="0"/>
              <a:t>组织精神是指组织经过共同努力奋斗和长期培养所逐步形成的</a:t>
            </a:r>
            <a:r>
              <a:rPr lang="en-US" altLang="zh-CN" dirty="0"/>
              <a:t>,</a:t>
            </a:r>
            <a:r>
              <a:rPr lang="zh-CN" altLang="en-US" dirty="0"/>
              <a:t>认识 和看待事物的共同心理趋势、价值取向和主导意识</a:t>
            </a:r>
            <a:r>
              <a:rPr lang="en-US" altLang="zh-CN" dirty="0"/>
              <a:t>.</a:t>
            </a:r>
          </a:p>
          <a:p>
            <a:r>
              <a:rPr lang="en-US" altLang="zh-CN" b="1" dirty="0"/>
              <a:t>       ( </a:t>
            </a:r>
            <a:r>
              <a:rPr lang="zh-CN" altLang="en-US" b="1" dirty="0"/>
              <a:t>３</a:t>
            </a:r>
            <a:r>
              <a:rPr lang="en-US" altLang="zh-CN" b="1" dirty="0"/>
              <a:t>)</a:t>
            </a:r>
            <a:r>
              <a:rPr lang="zh-CN" altLang="en-US" b="1" dirty="0"/>
              <a:t>伦理规范</a:t>
            </a:r>
            <a:r>
              <a:rPr lang="en-US" altLang="zh-CN" dirty="0"/>
              <a:t>.</a:t>
            </a:r>
            <a:r>
              <a:rPr lang="zh-CN" altLang="en-US" dirty="0"/>
              <a:t>伦理规范是指从道德意义上考虑的</a:t>
            </a:r>
            <a:r>
              <a:rPr lang="en-US" altLang="zh-CN" dirty="0"/>
              <a:t>,</a:t>
            </a:r>
            <a:r>
              <a:rPr lang="zh-CN" altLang="en-US" dirty="0"/>
              <a:t>由社会向人们提出并应当遵守的 行为准则</a:t>
            </a:r>
            <a:r>
              <a:rPr lang="en-US" altLang="zh-CN" dirty="0"/>
              <a:t>,</a:t>
            </a:r>
            <a:r>
              <a:rPr lang="zh-CN" altLang="en-US" dirty="0"/>
              <a:t>它通过社会公众舆论规范组织成员的行为</a:t>
            </a:r>
            <a:r>
              <a:rPr lang="en-US" altLang="zh-CN" dirty="0"/>
              <a:t>. </a:t>
            </a:r>
          </a:p>
          <a:p>
            <a:r>
              <a:rPr lang="en-US" altLang="zh-CN" b="1" dirty="0"/>
              <a:t>       ( </a:t>
            </a:r>
            <a:r>
              <a:rPr lang="zh-CN" altLang="en-US" b="1" dirty="0"/>
              <a:t>４</a:t>
            </a:r>
            <a:r>
              <a:rPr lang="en-US" altLang="zh-CN" b="1" dirty="0"/>
              <a:t>)</a:t>
            </a:r>
            <a:r>
              <a:rPr lang="zh-CN" altLang="en-US" b="1" dirty="0"/>
              <a:t>组织素养</a:t>
            </a:r>
            <a:r>
              <a:rPr lang="en-US" altLang="zh-CN" dirty="0"/>
              <a:t>.</a:t>
            </a:r>
            <a:r>
              <a:rPr lang="zh-CN" altLang="en-US" dirty="0"/>
              <a:t>组织素养包括组织中各层级员工的基本思想素养、科技和文化教育水 平、工作能力、精力以及身体状况等</a:t>
            </a:r>
            <a:r>
              <a:rPr lang="en-US" altLang="zh-CN" dirty="0"/>
              <a:t>.</a:t>
            </a:r>
          </a:p>
          <a:p>
            <a:endParaRPr lang="zh-CN" altLang="en-US" dirty="0"/>
          </a:p>
        </p:txBody>
      </p:sp>
    </p:spTree>
    <p:extLst>
      <p:ext uri="{BB962C8B-B14F-4D97-AF65-F5344CB8AC3E}">
        <p14:creationId xmlns:p14="http://schemas.microsoft.com/office/powerpoint/2010/main" val="514407455"/>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xmlns="" id="{75A86C92-3092-4DA8-BCBE-B871B0536A8F}"/>
              </a:ext>
            </a:extLst>
          </p:cNvPr>
          <p:cNvSpPr>
            <a:spLocks noGrp="1"/>
          </p:cNvSpPr>
          <p:nvPr>
            <p:ph idx="1"/>
          </p:nvPr>
        </p:nvSpPr>
        <p:spPr/>
        <p:txBody>
          <a:bodyPr>
            <a:normAutofit/>
          </a:bodyPr>
          <a:lstStyle/>
          <a:p>
            <a:r>
              <a:rPr lang="en-US" altLang="zh-CN" sz="4000" dirty="0"/>
              <a:t>(</a:t>
            </a:r>
            <a:r>
              <a:rPr lang="zh-CN" altLang="en-US" sz="4000" dirty="0"/>
              <a:t>三</a:t>
            </a:r>
            <a:r>
              <a:rPr lang="en-US" altLang="zh-CN" sz="4000" dirty="0"/>
              <a:t>)</a:t>
            </a:r>
            <a:r>
              <a:rPr lang="zh-CN" altLang="en-US" sz="4000" dirty="0"/>
              <a:t>组织文化的功能与塑造途径</a:t>
            </a:r>
            <a:endParaRPr lang="en-US" altLang="zh-CN" sz="4000" dirty="0"/>
          </a:p>
          <a:p>
            <a:r>
              <a:rPr lang="zh-CN" altLang="en-US" sz="2400" b="1" dirty="0"/>
              <a:t>１ 组织文化的功能 </a:t>
            </a:r>
            <a:endParaRPr lang="en-US" altLang="zh-CN" sz="2400" b="1" dirty="0"/>
          </a:p>
          <a:p>
            <a:r>
              <a:rPr lang="en-US" altLang="zh-CN" dirty="0"/>
              <a:t>( </a:t>
            </a:r>
            <a:r>
              <a:rPr lang="zh-CN" altLang="en-US" dirty="0"/>
              <a:t>１</a:t>
            </a:r>
            <a:r>
              <a:rPr lang="en-US" altLang="zh-CN" dirty="0"/>
              <a:t>)</a:t>
            </a:r>
            <a:r>
              <a:rPr lang="zh-CN" altLang="en-US" dirty="0"/>
              <a:t>整合功能</a:t>
            </a:r>
            <a:r>
              <a:rPr lang="en-US" altLang="zh-CN" dirty="0"/>
              <a:t>.</a:t>
            </a:r>
            <a:r>
              <a:rPr lang="zh-CN" altLang="en-US" dirty="0"/>
              <a:t> </a:t>
            </a:r>
            <a:r>
              <a:rPr lang="en-US" altLang="zh-CN" dirty="0"/>
              <a:t>( </a:t>
            </a:r>
            <a:r>
              <a:rPr lang="zh-CN" altLang="en-US" dirty="0"/>
              <a:t>２</a:t>
            </a:r>
            <a:r>
              <a:rPr lang="en-US" altLang="zh-CN" dirty="0"/>
              <a:t> )</a:t>
            </a:r>
            <a:r>
              <a:rPr lang="zh-CN" altLang="en-US" dirty="0"/>
              <a:t>适应功能</a:t>
            </a:r>
            <a:r>
              <a:rPr lang="en-US" altLang="zh-CN" dirty="0"/>
              <a:t> ( </a:t>
            </a:r>
            <a:r>
              <a:rPr lang="zh-CN" altLang="en-US" dirty="0"/>
              <a:t>３</a:t>
            </a:r>
            <a:r>
              <a:rPr lang="en-US" altLang="zh-CN" dirty="0"/>
              <a:t>)</a:t>
            </a:r>
            <a:r>
              <a:rPr lang="zh-CN" altLang="en-US" dirty="0"/>
              <a:t>导向功能</a:t>
            </a:r>
            <a:r>
              <a:rPr lang="en-US" altLang="zh-CN" dirty="0"/>
              <a:t>.</a:t>
            </a:r>
            <a:r>
              <a:rPr lang="zh-CN" altLang="en-US" dirty="0"/>
              <a:t> </a:t>
            </a:r>
            <a:r>
              <a:rPr lang="en-US" altLang="zh-CN" dirty="0"/>
              <a:t>( </a:t>
            </a:r>
            <a:r>
              <a:rPr lang="zh-CN" altLang="en-US" dirty="0"/>
              <a:t>４</a:t>
            </a:r>
            <a:r>
              <a:rPr lang="en-US" altLang="zh-CN" dirty="0"/>
              <a:t>)</a:t>
            </a:r>
            <a:r>
              <a:rPr lang="zh-CN" altLang="en-US" dirty="0"/>
              <a:t>发展功能</a:t>
            </a:r>
            <a:r>
              <a:rPr lang="en-US" altLang="zh-CN" dirty="0"/>
              <a:t>.</a:t>
            </a:r>
            <a:r>
              <a:rPr lang="zh-CN" altLang="en-US" dirty="0"/>
              <a:t> </a:t>
            </a:r>
            <a:r>
              <a:rPr lang="en-US" altLang="zh-CN" dirty="0"/>
              <a:t>( </a:t>
            </a:r>
            <a:r>
              <a:rPr lang="zh-CN" altLang="en-US" dirty="0"/>
              <a:t>５</a:t>
            </a:r>
            <a:r>
              <a:rPr lang="en-US" altLang="zh-CN" dirty="0"/>
              <a:t>)</a:t>
            </a:r>
            <a:r>
              <a:rPr lang="zh-CN" altLang="en-US" dirty="0"/>
              <a:t>持续功能</a:t>
            </a:r>
            <a:endParaRPr lang="en-US" altLang="zh-CN" dirty="0"/>
          </a:p>
          <a:p>
            <a:r>
              <a:rPr lang="zh-CN" altLang="en-US" sz="2400" b="1" dirty="0"/>
              <a:t>２ 组织文化的塑造途径</a:t>
            </a:r>
            <a:endParaRPr lang="en-US" altLang="zh-CN" sz="2400" b="1" dirty="0"/>
          </a:p>
          <a:p>
            <a:r>
              <a:rPr lang="zh-CN" altLang="en-US" dirty="0"/>
              <a:t>从路径上讲</a:t>
            </a:r>
            <a:r>
              <a:rPr lang="en-US" altLang="zh-CN" dirty="0"/>
              <a:t>,</a:t>
            </a:r>
            <a:r>
              <a:rPr lang="zh-CN" altLang="en-US" dirty="0"/>
              <a:t>组织文化的塑造要经过以下 五个过程</a:t>
            </a:r>
            <a:r>
              <a:rPr lang="en-US" altLang="zh-CN" dirty="0"/>
              <a:t>.</a:t>
            </a:r>
          </a:p>
          <a:p>
            <a:r>
              <a:rPr lang="en-US" altLang="zh-CN" dirty="0"/>
              <a:t>        ( </a:t>
            </a:r>
            <a:r>
              <a:rPr lang="zh-CN" altLang="en-US" dirty="0"/>
              <a:t>１</a:t>
            </a:r>
            <a:r>
              <a:rPr lang="en-US" altLang="zh-CN" dirty="0"/>
              <a:t>)</a:t>
            </a:r>
            <a:r>
              <a:rPr lang="zh-CN" altLang="en-US" dirty="0"/>
              <a:t>选择合适的组织价值观标准</a:t>
            </a:r>
            <a:r>
              <a:rPr lang="en-US" altLang="zh-CN" dirty="0"/>
              <a:t>.</a:t>
            </a:r>
          </a:p>
          <a:p>
            <a:r>
              <a:rPr lang="en-US" altLang="zh-CN" dirty="0"/>
              <a:t>        ( </a:t>
            </a:r>
            <a:r>
              <a:rPr lang="zh-CN" altLang="en-US" dirty="0"/>
              <a:t>２</a:t>
            </a:r>
            <a:r>
              <a:rPr lang="en-US" altLang="zh-CN" dirty="0"/>
              <a:t>)</a:t>
            </a:r>
            <a:r>
              <a:rPr lang="zh-CN" altLang="en-US" dirty="0"/>
              <a:t>强化员工的认同感</a:t>
            </a:r>
            <a:r>
              <a:rPr lang="en-US" altLang="zh-CN" dirty="0"/>
              <a:t>.</a:t>
            </a:r>
          </a:p>
          <a:p>
            <a:r>
              <a:rPr lang="en-US" altLang="zh-CN" dirty="0"/>
              <a:t>        ( </a:t>
            </a:r>
            <a:r>
              <a:rPr lang="zh-CN" altLang="en-US" dirty="0"/>
              <a:t>３</a:t>
            </a:r>
            <a:r>
              <a:rPr lang="en-US" altLang="zh-CN" dirty="0"/>
              <a:t>)</a:t>
            </a:r>
            <a:r>
              <a:rPr lang="zh-CN" altLang="en-US" dirty="0"/>
              <a:t>提炼定格</a:t>
            </a:r>
            <a:r>
              <a:rPr lang="en-US" altLang="zh-CN" dirty="0"/>
              <a:t>.</a:t>
            </a:r>
          </a:p>
          <a:p>
            <a:r>
              <a:rPr lang="en-US" altLang="zh-CN" dirty="0"/>
              <a:t>        ( </a:t>
            </a:r>
            <a:r>
              <a:rPr lang="zh-CN" altLang="en-US" dirty="0"/>
              <a:t>４</a:t>
            </a:r>
            <a:r>
              <a:rPr lang="en-US" altLang="zh-CN" dirty="0"/>
              <a:t>)</a:t>
            </a:r>
            <a:r>
              <a:rPr lang="zh-CN" altLang="en-US" dirty="0"/>
              <a:t>巩固落实</a:t>
            </a:r>
            <a:r>
              <a:rPr lang="en-US" altLang="zh-CN" dirty="0"/>
              <a:t>.</a:t>
            </a:r>
          </a:p>
          <a:p>
            <a:r>
              <a:rPr lang="en-US" altLang="zh-CN" dirty="0"/>
              <a:t>        ( </a:t>
            </a:r>
            <a:r>
              <a:rPr lang="zh-CN" altLang="en-US" dirty="0"/>
              <a:t>５</a:t>
            </a:r>
            <a:r>
              <a:rPr lang="en-US" altLang="zh-CN" dirty="0"/>
              <a:t>)</a:t>
            </a:r>
            <a:r>
              <a:rPr lang="zh-CN" altLang="en-US" dirty="0"/>
              <a:t>在发展中不断丰富和完善</a:t>
            </a:r>
            <a:r>
              <a:rPr lang="en-US" altLang="zh-CN" dirty="0"/>
              <a:t>.</a:t>
            </a:r>
            <a:endParaRPr lang="zh-CN" altLang="en-US" dirty="0"/>
          </a:p>
        </p:txBody>
      </p:sp>
    </p:spTree>
    <p:extLst>
      <p:ext uri="{BB962C8B-B14F-4D97-AF65-F5344CB8AC3E}">
        <p14:creationId xmlns:p14="http://schemas.microsoft.com/office/powerpoint/2010/main" val="3293248928"/>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B541BDD9-B732-43D0-B3A7-5FC231413F6A}"/>
              </a:ext>
            </a:extLst>
          </p:cNvPr>
          <p:cNvSpPr>
            <a:spLocks noGrp="1"/>
          </p:cNvSpPr>
          <p:nvPr>
            <p:ph type="title"/>
          </p:nvPr>
        </p:nvSpPr>
        <p:spPr/>
        <p:txBody>
          <a:bodyPr/>
          <a:lstStyle/>
          <a:p>
            <a:r>
              <a:rPr lang="zh-CN" altLang="en-US" dirty="0" smtClean="0"/>
              <a:t>谢谢</a:t>
            </a:r>
            <a:r>
              <a:rPr lang="zh-CN" altLang="en-US" dirty="0"/>
              <a:t>！</a:t>
            </a:r>
            <a:endParaRPr lang="zh-CN" altLang="en-US" dirty="0"/>
          </a:p>
        </p:txBody>
      </p:sp>
    </p:spTree>
    <p:extLst>
      <p:ext uri="{BB962C8B-B14F-4D97-AF65-F5344CB8AC3E}">
        <p14:creationId xmlns:p14="http://schemas.microsoft.com/office/powerpoint/2010/main" val="171183348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xmlns="" id="{8362B974-DD47-475E-B11D-5142A8B188FC}"/>
              </a:ext>
            </a:extLst>
          </p:cNvPr>
          <p:cNvSpPr>
            <a:spLocks noGrp="1"/>
          </p:cNvSpPr>
          <p:nvPr>
            <p:ph idx="1"/>
          </p:nvPr>
        </p:nvSpPr>
        <p:spPr>
          <a:xfrm>
            <a:off x="1324432" y="871536"/>
            <a:ext cx="10034138" cy="5768415"/>
          </a:xfrm>
        </p:spPr>
        <p:txBody>
          <a:bodyPr>
            <a:normAutofit lnSpcReduction="10000"/>
          </a:bodyPr>
          <a:lstStyle/>
          <a:p>
            <a:r>
              <a:rPr lang="zh-CN" altLang="en-US" sz="2400" b="1" dirty="0"/>
              <a:t>２组织的构成要素 </a:t>
            </a:r>
            <a:endParaRPr lang="en-US" altLang="zh-CN" sz="2400" b="1" dirty="0"/>
          </a:p>
          <a:p>
            <a:r>
              <a:rPr lang="en-US" altLang="zh-CN" dirty="0"/>
              <a:t>       </a:t>
            </a:r>
            <a:r>
              <a:rPr lang="zh-CN" altLang="en-US" dirty="0"/>
              <a:t>任何一个组织都有一定的构成要素</a:t>
            </a:r>
            <a:r>
              <a:rPr lang="en-US" altLang="zh-CN" dirty="0"/>
              <a:t>,</a:t>
            </a:r>
            <a:r>
              <a:rPr lang="zh-CN" altLang="en-US" dirty="0"/>
              <a:t>归纳起来包括以下五个方面</a:t>
            </a:r>
            <a:r>
              <a:rPr lang="en-US" altLang="zh-CN" dirty="0"/>
              <a:t>.</a:t>
            </a:r>
          </a:p>
          <a:p>
            <a:r>
              <a:rPr lang="en-US" altLang="zh-CN" dirty="0"/>
              <a:t>       ( </a:t>
            </a:r>
            <a:r>
              <a:rPr lang="zh-CN" altLang="en-US" dirty="0"/>
              <a:t>１</a:t>
            </a:r>
            <a:r>
              <a:rPr lang="en-US" altLang="zh-CN" dirty="0"/>
              <a:t>)</a:t>
            </a:r>
            <a:r>
              <a:rPr lang="zh-CN" altLang="en-US" dirty="0"/>
              <a:t>一定数量的成员</a:t>
            </a:r>
            <a:r>
              <a:rPr lang="en-US" altLang="zh-CN" dirty="0"/>
              <a:t>.</a:t>
            </a:r>
          </a:p>
          <a:p>
            <a:r>
              <a:rPr lang="en-US" altLang="zh-CN" dirty="0"/>
              <a:t>       ( </a:t>
            </a:r>
            <a:r>
              <a:rPr lang="zh-CN" altLang="en-US" dirty="0"/>
              <a:t>２</a:t>
            </a:r>
            <a:r>
              <a:rPr lang="en-US" altLang="zh-CN" dirty="0"/>
              <a:t>)</a:t>
            </a:r>
            <a:r>
              <a:rPr lang="zh-CN" altLang="en-US" dirty="0"/>
              <a:t>特定的活动目标</a:t>
            </a:r>
            <a:r>
              <a:rPr lang="en-US" altLang="zh-CN" dirty="0"/>
              <a:t>.</a:t>
            </a:r>
            <a:r>
              <a:rPr lang="zh-CN" altLang="en-US" dirty="0"/>
              <a:t> </a:t>
            </a:r>
            <a:endParaRPr lang="en-US" altLang="zh-CN" dirty="0"/>
          </a:p>
          <a:p>
            <a:r>
              <a:rPr lang="en-US" altLang="zh-CN" dirty="0"/>
              <a:t>       ( </a:t>
            </a:r>
            <a:r>
              <a:rPr lang="zh-CN" altLang="en-US" dirty="0"/>
              <a:t>３</a:t>
            </a:r>
            <a:r>
              <a:rPr lang="en-US" altLang="zh-CN" dirty="0"/>
              <a:t>)</a:t>
            </a:r>
            <a:r>
              <a:rPr lang="zh-CN" altLang="en-US" dirty="0"/>
              <a:t>普遍化的行动规范</a:t>
            </a:r>
            <a:r>
              <a:rPr lang="en-US" altLang="zh-CN" dirty="0"/>
              <a:t> </a:t>
            </a:r>
          </a:p>
          <a:p>
            <a:r>
              <a:rPr lang="en-US" altLang="zh-CN" dirty="0"/>
              <a:t>       ( </a:t>
            </a:r>
            <a:r>
              <a:rPr lang="zh-CN" altLang="en-US" dirty="0"/>
              <a:t>５</a:t>
            </a:r>
            <a:r>
              <a:rPr lang="en-US" altLang="zh-CN" dirty="0"/>
              <a:t>)</a:t>
            </a:r>
            <a:r>
              <a:rPr lang="zh-CN" altLang="en-US" dirty="0"/>
              <a:t>一定的物质基础</a:t>
            </a:r>
            <a:r>
              <a:rPr lang="en-US" altLang="zh-CN" dirty="0"/>
              <a:t>.</a:t>
            </a:r>
          </a:p>
          <a:p>
            <a:r>
              <a:rPr lang="zh-CN" altLang="en-US" sz="2400" b="1" dirty="0"/>
              <a:t>３ 组织的功能 </a:t>
            </a:r>
            <a:endParaRPr lang="en-US" altLang="zh-CN" sz="2400" b="1" dirty="0"/>
          </a:p>
          <a:p>
            <a:r>
              <a:rPr lang="zh-CN" altLang="en-US" dirty="0"/>
              <a:t>      组织的功能是多方面的</a:t>
            </a:r>
            <a:r>
              <a:rPr lang="en-US" altLang="zh-CN" dirty="0"/>
              <a:t>,</a:t>
            </a:r>
            <a:r>
              <a:rPr lang="zh-CN" altLang="en-US" dirty="0"/>
              <a:t>概括起来有以下四个方面</a:t>
            </a:r>
            <a:r>
              <a:rPr lang="en-US" altLang="zh-CN" dirty="0"/>
              <a:t>. </a:t>
            </a:r>
          </a:p>
          <a:p>
            <a:r>
              <a:rPr lang="en-US" altLang="zh-CN" dirty="0"/>
              <a:t>      ( </a:t>
            </a:r>
            <a:r>
              <a:rPr lang="zh-CN" altLang="en-US" dirty="0"/>
              <a:t>１</a:t>
            </a:r>
            <a:r>
              <a:rPr lang="en-US" altLang="zh-CN" dirty="0"/>
              <a:t>)</a:t>
            </a:r>
            <a:r>
              <a:rPr lang="zh-CN" altLang="en-US" dirty="0"/>
              <a:t>整合功能</a:t>
            </a:r>
            <a:r>
              <a:rPr lang="en-US" altLang="zh-CN" dirty="0"/>
              <a:t>.</a:t>
            </a:r>
            <a:r>
              <a:rPr lang="zh-CN" altLang="en-US" dirty="0"/>
              <a:t> </a:t>
            </a:r>
            <a:endParaRPr lang="en-US" altLang="zh-CN" dirty="0"/>
          </a:p>
          <a:p>
            <a:r>
              <a:rPr lang="en-US" altLang="zh-CN" dirty="0"/>
              <a:t>      ( </a:t>
            </a:r>
            <a:r>
              <a:rPr lang="zh-CN" altLang="en-US" dirty="0"/>
              <a:t>２</a:t>
            </a:r>
            <a:r>
              <a:rPr lang="en-US" altLang="zh-CN" dirty="0"/>
              <a:t>)</a:t>
            </a:r>
            <a:r>
              <a:rPr lang="zh-CN" altLang="en-US" dirty="0"/>
              <a:t>协调功能</a:t>
            </a:r>
            <a:r>
              <a:rPr lang="en-US" altLang="zh-CN" dirty="0"/>
              <a:t>. </a:t>
            </a:r>
          </a:p>
          <a:p>
            <a:r>
              <a:rPr lang="en-US" altLang="zh-CN" dirty="0"/>
              <a:t>      ( </a:t>
            </a:r>
            <a:r>
              <a:rPr lang="zh-CN" altLang="en-US" dirty="0"/>
              <a:t>３</a:t>
            </a:r>
            <a:r>
              <a:rPr lang="en-US" altLang="zh-CN" dirty="0"/>
              <a:t>)</a:t>
            </a:r>
            <a:r>
              <a:rPr lang="zh-CN" altLang="en-US" dirty="0"/>
              <a:t>维护利益的功能</a:t>
            </a:r>
            <a:r>
              <a:rPr lang="en-US" altLang="zh-CN" dirty="0"/>
              <a:t>.</a:t>
            </a:r>
          </a:p>
          <a:p>
            <a:r>
              <a:rPr lang="zh-CN" altLang="en-US" dirty="0"/>
              <a:t>      </a:t>
            </a:r>
            <a:r>
              <a:rPr lang="en-US" altLang="zh-CN" dirty="0"/>
              <a:t>( </a:t>
            </a:r>
            <a:r>
              <a:rPr lang="zh-CN" altLang="en-US" dirty="0"/>
              <a:t>４</a:t>
            </a:r>
            <a:r>
              <a:rPr lang="en-US" altLang="zh-CN" dirty="0"/>
              <a:t>)</a:t>
            </a:r>
            <a:r>
              <a:rPr lang="zh-CN" altLang="en-US" dirty="0"/>
              <a:t>实现目标的功能</a:t>
            </a:r>
            <a:r>
              <a:rPr lang="en-US" altLang="zh-CN" dirty="0"/>
              <a:t>.</a:t>
            </a:r>
            <a:endParaRPr lang="zh-CN" altLang="en-US" dirty="0"/>
          </a:p>
        </p:txBody>
      </p:sp>
    </p:spTree>
    <p:extLst>
      <p:ext uri="{BB962C8B-B14F-4D97-AF65-F5344CB8AC3E}">
        <p14:creationId xmlns:p14="http://schemas.microsoft.com/office/powerpoint/2010/main" val="291303815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D456B8AF-56D2-4984-AC9C-4A9FEC1206E3}"/>
              </a:ext>
            </a:extLst>
          </p:cNvPr>
          <p:cNvSpPr>
            <a:spLocks noGrp="1"/>
          </p:cNvSpPr>
          <p:nvPr>
            <p:ph type="title"/>
          </p:nvPr>
        </p:nvSpPr>
        <p:spPr/>
        <p:txBody>
          <a:bodyPr/>
          <a:lstStyle/>
          <a:p>
            <a:r>
              <a:rPr lang="zh-CN" altLang="en-US" dirty="0"/>
              <a:t>二、 组织设计的任务和原则</a:t>
            </a:r>
          </a:p>
        </p:txBody>
      </p:sp>
      <p:sp>
        <p:nvSpPr>
          <p:cNvPr id="3" name="内容占位符 2">
            <a:extLst>
              <a:ext uri="{FF2B5EF4-FFF2-40B4-BE49-F238E27FC236}">
                <a16:creationId xmlns:a16="http://schemas.microsoft.com/office/drawing/2014/main" xmlns="" id="{A6950807-EA8D-4778-8165-3EDFDA57B864}"/>
              </a:ext>
            </a:extLst>
          </p:cNvPr>
          <p:cNvSpPr>
            <a:spLocks noGrp="1"/>
          </p:cNvSpPr>
          <p:nvPr>
            <p:ph idx="1"/>
          </p:nvPr>
        </p:nvSpPr>
        <p:spPr/>
        <p:txBody>
          <a:bodyPr/>
          <a:lstStyle/>
          <a:p>
            <a:r>
              <a:rPr lang="en-US" altLang="zh-CN" sz="2800" dirty="0"/>
              <a:t>(</a:t>
            </a:r>
            <a:r>
              <a:rPr lang="zh-CN" altLang="en-US" sz="2800" dirty="0"/>
              <a:t>一</a:t>
            </a:r>
            <a:r>
              <a:rPr lang="en-US" altLang="zh-CN" sz="2800" dirty="0"/>
              <a:t>)</a:t>
            </a:r>
            <a:r>
              <a:rPr lang="zh-CN" altLang="en-US" sz="2800" dirty="0"/>
              <a:t>组织设计的含义及目的</a:t>
            </a:r>
          </a:p>
          <a:p>
            <a:r>
              <a:rPr lang="zh-CN" altLang="en-US" sz="2400" b="1" dirty="0"/>
              <a:t>１ 组织设计的含义 </a:t>
            </a:r>
            <a:endParaRPr lang="en-US" altLang="zh-CN" sz="2400" b="1" dirty="0"/>
          </a:p>
          <a:p>
            <a:r>
              <a:rPr lang="en-US" altLang="zh-CN" dirty="0"/>
              <a:t>      </a:t>
            </a:r>
            <a:r>
              <a:rPr lang="zh-CN" altLang="en-US" dirty="0"/>
              <a:t>组织设计就是对组织的结构和活动进行创构、变革和再设计</a:t>
            </a:r>
            <a:r>
              <a:rPr lang="en-US" altLang="zh-CN" dirty="0"/>
              <a:t>.</a:t>
            </a:r>
            <a:r>
              <a:rPr lang="zh-CN" altLang="en-US" dirty="0"/>
              <a:t>组织设计是一个动态的 工作过程</a:t>
            </a:r>
            <a:r>
              <a:rPr lang="en-US" altLang="zh-CN" dirty="0"/>
              <a:t>,</a:t>
            </a:r>
            <a:r>
              <a:rPr lang="zh-CN" altLang="en-US" dirty="0"/>
              <a:t>包含众多的工作内容</a:t>
            </a:r>
            <a:r>
              <a:rPr lang="en-US" altLang="zh-CN" dirty="0"/>
              <a:t>.</a:t>
            </a:r>
            <a:r>
              <a:rPr lang="zh-CN" altLang="en-US" dirty="0"/>
              <a:t>科学的组织设计</a:t>
            </a:r>
            <a:r>
              <a:rPr lang="en-US" altLang="zh-CN" dirty="0"/>
              <a:t>,</a:t>
            </a:r>
            <a:r>
              <a:rPr lang="zh-CN" altLang="en-US" dirty="0"/>
              <a:t>要根据组织设计的内在规律有步骤地 进行</a:t>
            </a:r>
            <a:r>
              <a:rPr lang="en-US" altLang="zh-CN" dirty="0"/>
              <a:t>,</a:t>
            </a:r>
            <a:r>
              <a:rPr lang="zh-CN" altLang="en-US" dirty="0"/>
              <a:t>才能取得良好效果</a:t>
            </a:r>
            <a:r>
              <a:rPr lang="en-US" altLang="zh-CN" dirty="0"/>
              <a:t>.</a:t>
            </a:r>
            <a:r>
              <a:rPr lang="zh-CN" altLang="en-US" dirty="0"/>
              <a:t>组织设计一般有三种情况</a:t>
            </a:r>
            <a:r>
              <a:rPr lang="en-US" altLang="zh-CN" dirty="0"/>
              <a:t>:</a:t>
            </a:r>
            <a:r>
              <a:rPr lang="zh-CN" altLang="en-US" dirty="0"/>
              <a:t>新建的企业需要进行组织结构设 计</a:t>
            </a:r>
            <a:r>
              <a:rPr lang="en-US" altLang="zh-CN" dirty="0"/>
              <a:t>;</a:t>
            </a:r>
            <a:r>
              <a:rPr lang="zh-CN" altLang="en-US" dirty="0"/>
              <a:t>原有组织结构出现较大的问题或企业的目标发生变化</a:t>
            </a:r>
            <a:r>
              <a:rPr lang="en-US" altLang="zh-CN" dirty="0"/>
              <a:t>,</a:t>
            </a:r>
            <a:r>
              <a:rPr lang="zh-CN" altLang="en-US" dirty="0"/>
              <a:t>原有组织结构需要进行重新评 价和设计</a:t>
            </a:r>
            <a:r>
              <a:rPr lang="en-US" altLang="zh-CN" dirty="0"/>
              <a:t>;</a:t>
            </a:r>
            <a:r>
              <a:rPr lang="zh-CN" altLang="en-US" dirty="0"/>
              <a:t>组织结构需要进行局部的调整和完善</a:t>
            </a:r>
            <a:r>
              <a:rPr lang="en-US" altLang="zh-CN" dirty="0"/>
              <a:t>. </a:t>
            </a:r>
            <a:endParaRPr lang="zh-CN" altLang="en-US" dirty="0"/>
          </a:p>
        </p:txBody>
      </p:sp>
    </p:spTree>
    <p:extLst>
      <p:ext uri="{BB962C8B-B14F-4D97-AF65-F5344CB8AC3E}">
        <p14:creationId xmlns:p14="http://schemas.microsoft.com/office/powerpoint/2010/main" val="347550346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xmlns="" id="{DAE8E6EC-3256-4EF8-BB20-F3CCCF4FCD0A}"/>
              </a:ext>
            </a:extLst>
          </p:cNvPr>
          <p:cNvSpPr>
            <a:spLocks noGrp="1"/>
          </p:cNvSpPr>
          <p:nvPr>
            <p:ph idx="1"/>
          </p:nvPr>
        </p:nvSpPr>
        <p:spPr/>
        <p:txBody>
          <a:bodyPr/>
          <a:lstStyle/>
          <a:p>
            <a:r>
              <a:rPr lang="zh-CN" altLang="en-US" sz="2400" b="1" dirty="0"/>
              <a:t>２组织设计的目的 </a:t>
            </a:r>
            <a:endParaRPr lang="en-US" altLang="zh-CN" sz="2400" b="1" dirty="0"/>
          </a:p>
          <a:p>
            <a:r>
              <a:rPr lang="en-US" altLang="zh-CN" dirty="0"/>
              <a:t>       </a:t>
            </a:r>
            <a:r>
              <a:rPr lang="zh-CN" altLang="en-US" dirty="0"/>
              <a:t>组织设计是由于社会生产的发展而不断提出新的要求</a:t>
            </a:r>
            <a:r>
              <a:rPr lang="en-US" altLang="zh-CN" dirty="0"/>
              <a:t>,</a:t>
            </a:r>
            <a:r>
              <a:rPr lang="zh-CN" altLang="en-US" dirty="0"/>
              <a:t>并适应社会发展的需要不断完 善的</a:t>
            </a:r>
            <a:r>
              <a:rPr lang="en-US" altLang="zh-CN" dirty="0"/>
              <a:t>. </a:t>
            </a:r>
            <a:r>
              <a:rPr lang="zh-CN" altLang="en-US" dirty="0"/>
              <a:t>综合地讲</a:t>
            </a:r>
            <a:r>
              <a:rPr lang="en-US" altLang="zh-CN" dirty="0"/>
              <a:t>,</a:t>
            </a:r>
            <a:r>
              <a:rPr lang="zh-CN" altLang="en-US" dirty="0"/>
              <a:t>组织设计的目的就是要通过创构柔性灵活的组织</a:t>
            </a:r>
            <a:r>
              <a:rPr lang="en-US" altLang="zh-CN" dirty="0"/>
              <a:t>,</a:t>
            </a:r>
            <a:r>
              <a:rPr lang="zh-CN" altLang="en-US" dirty="0"/>
              <a:t>动态地反映外在环境变化的要求</a:t>
            </a:r>
            <a:r>
              <a:rPr lang="en-US" altLang="zh-CN" dirty="0"/>
              <a:t>,</a:t>
            </a:r>
            <a:r>
              <a:rPr lang="zh-CN" altLang="en-US" dirty="0"/>
              <a:t>并且能够在组织演化成长的过程中</a:t>
            </a:r>
            <a:r>
              <a:rPr lang="en-US" altLang="zh-CN" dirty="0"/>
              <a:t>,</a:t>
            </a:r>
            <a:r>
              <a:rPr lang="zh-CN" altLang="en-US" dirty="0"/>
              <a:t>有效积聚新的组织资源要素</a:t>
            </a:r>
            <a:r>
              <a:rPr lang="en-US" altLang="zh-CN" dirty="0"/>
              <a:t>,</a:t>
            </a:r>
            <a:r>
              <a:rPr lang="zh-CN" altLang="en-US" dirty="0"/>
              <a:t>同时协调好组织中部门与部门之间、员工与任务之间的关系</a:t>
            </a:r>
            <a:r>
              <a:rPr lang="en-US" altLang="zh-CN" dirty="0"/>
              <a:t>,</a:t>
            </a:r>
            <a:r>
              <a:rPr lang="zh-CN" altLang="en-US" dirty="0"/>
              <a:t>使员工明确自己在组织中应有的权力和 应担负的责任</a:t>
            </a:r>
            <a:r>
              <a:rPr lang="en-US" altLang="zh-CN" dirty="0"/>
              <a:t>,</a:t>
            </a:r>
            <a:r>
              <a:rPr lang="zh-CN" altLang="en-US" dirty="0"/>
              <a:t>有效地保证组织活动的开展</a:t>
            </a:r>
            <a:r>
              <a:rPr lang="en-US" altLang="zh-CN" dirty="0"/>
              <a:t>,</a:t>
            </a:r>
            <a:r>
              <a:rPr lang="zh-CN" altLang="en-US" dirty="0"/>
              <a:t>最终保证组织目标的实现</a:t>
            </a:r>
            <a:r>
              <a:rPr lang="en-US" altLang="zh-CN" dirty="0"/>
              <a:t>. </a:t>
            </a:r>
            <a:endParaRPr lang="zh-CN" altLang="en-US" dirty="0"/>
          </a:p>
        </p:txBody>
      </p:sp>
    </p:spTree>
    <p:extLst>
      <p:ext uri="{BB962C8B-B14F-4D97-AF65-F5344CB8AC3E}">
        <p14:creationId xmlns:p14="http://schemas.microsoft.com/office/powerpoint/2010/main" val="200968588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xmlns="" id="{C9DBA651-2C80-4F00-9222-984FF4D298A3}"/>
              </a:ext>
            </a:extLst>
          </p:cNvPr>
          <p:cNvSpPr>
            <a:spLocks noGrp="1"/>
          </p:cNvSpPr>
          <p:nvPr>
            <p:ph idx="1"/>
          </p:nvPr>
        </p:nvSpPr>
        <p:spPr/>
        <p:txBody>
          <a:bodyPr/>
          <a:lstStyle/>
          <a:p>
            <a:r>
              <a:rPr lang="en-US" altLang="zh-CN" sz="2800" dirty="0"/>
              <a:t>(</a:t>
            </a:r>
            <a:r>
              <a:rPr lang="zh-CN" altLang="en-US" sz="2800" dirty="0"/>
              <a:t>二</a:t>
            </a:r>
            <a:r>
              <a:rPr lang="en-US" altLang="zh-CN" sz="2800" dirty="0"/>
              <a:t>)</a:t>
            </a:r>
            <a:r>
              <a:rPr lang="zh-CN" altLang="en-US" sz="2800" dirty="0"/>
              <a:t>组织设计的任务与内容</a:t>
            </a:r>
          </a:p>
          <a:p>
            <a:r>
              <a:rPr lang="zh-CN" altLang="en-US" sz="2400" b="1" dirty="0"/>
              <a:t>１组织设计的任务 </a:t>
            </a:r>
            <a:endParaRPr lang="en-US" altLang="zh-CN" sz="2400" b="1" dirty="0"/>
          </a:p>
          <a:p>
            <a:r>
              <a:rPr lang="en-US" altLang="zh-CN" dirty="0"/>
              <a:t>      </a:t>
            </a:r>
            <a:r>
              <a:rPr lang="zh-CN" altLang="en-US" dirty="0"/>
              <a:t>组织设计的任务是设计清晰的组织结构</a:t>
            </a:r>
            <a:r>
              <a:rPr lang="en-US" altLang="zh-CN" dirty="0"/>
              <a:t>,</a:t>
            </a:r>
            <a:r>
              <a:rPr lang="zh-CN" altLang="en-US" dirty="0"/>
              <a:t>规划和设计组织中各部门的职能和职权</a:t>
            </a:r>
            <a:r>
              <a:rPr lang="en-US" altLang="zh-CN" dirty="0"/>
              <a:t>,</a:t>
            </a:r>
            <a:r>
              <a:rPr lang="zh-CN" altLang="en-US" dirty="0"/>
              <a:t>确 定组织中职能职权、参谋职权、直线职权的活动范围并编制职务说明书</a:t>
            </a:r>
            <a:r>
              <a:rPr lang="en-US" altLang="zh-CN" dirty="0"/>
              <a:t>. </a:t>
            </a:r>
          </a:p>
          <a:p>
            <a:r>
              <a:rPr lang="zh-CN" altLang="en-US" sz="2400" b="1" dirty="0"/>
              <a:t>２ 组织设计的内容 </a:t>
            </a:r>
            <a:endParaRPr lang="en-US" altLang="zh-CN" sz="2400" b="1" dirty="0"/>
          </a:p>
          <a:p>
            <a:r>
              <a:rPr lang="en-US" altLang="zh-CN" dirty="0"/>
              <a:t>      </a:t>
            </a:r>
            <a:r>
              <a:rPr lang="zh-CN" altLang="en-US" dirty="0"/>
              <a:t>为了达到组织设计的理想效果</a:t>
            </a:r>
            <a:r>
              <a:rPr lang="en-US" altLang="zh-CN" dirty="0"/>
              <a:t>,</a:t>
            </a:r>
            <a:r>
              <a:rPr lang="zh-CN" altLang="en-US" dirty="0"/>
              <a:t>组织设计者要完成以下三项工作</a:t>
            </a:r>
            <a:r>
              <a:rPr lang="en-US" altLang="zh-CN" dirty="0"/>
              <a:t>. </a:t>
            </a:r>
          </a:p>
          <a:p>
            <a:r>
              <a:rPr lang="en-US" altLang="zh-CN" dirty="0"/>
              <a:t>       ( </a:t>
            </a:r>
            <a:r>
              <a:rPr lang="zh-CN" altLang="en-US" dirty="0"/>
              <a:t>１</a:t>
            </a:r>
            <a:r>
              <a:rPr lang="en-US" altLang="zh-CN" dirty="0"/>
              <a:t>)</a:t>
            </a:r>
            <a:r>
              <a:rPr lang="zh-CN" altLang="en-US" dirty="0"/>
              <a:t>职能与职务的分析与设计</a:t>
            </a:r>
            <a:r>
              <a:rPr lang="en-US" altLang="zh-CN" dirty="0"/>
              <a:t>.</a:t>
            </a:r>
          </a:p>
          <a:p>
            <a:r>
              <a:rPr lang="en-US" altLang="zh-CN" dirty="0"/>
              <a:t>       ( </a:t>
            </a:r>
            <a:r>
              <a:rPr lang="zh-CN" altLang="en-US" dirty="0"/>
              <a:t>２</a:t>
            </a:r>
            <a:r>
              <a:rPr lang="en-US" altLang="zh-CN" dirty="0"/>
              <a:t>)</a:t>
            </a:r>
            <a:r>
              <a:rPr lang="zh-CN" altLang="en-US" dirty="0"/>
              <a:t>部门设计</a:t>
            </a:r>
            <a:r>
              <a:rPr lang="en-US" altLang="zh-CN" dirty="0"/>
              <a:t>.</a:t>
            </a:r>
          </a:p>
          <a:p>
            <a:r>
              <a:rPr lang="en-US" altLang="zh-CN" dirty="0"/>
              <a:t>       ( </a:t>
            </a:r>
            <a:r>
              <a:rPr lang="zh-CN" altLang="en-US" dirty="0"/>
              <a:t>３</a:t>
            </a:r>
            <a:r>
              <a:rPr lang="en-US" altLang="zh-CN" dirty="0"/>
              <a:t>)</a:t>
            </a:r>
            <a:r>
              <a:rPr lang="zh-CN" altLang="en-US" dirty="0"/>
              <a:t>层级设计</a:t>
            </a:r>
            <a:r>
              <a:rPr lang="en-US" altLang="zh-CN" dirty="0"/>
              <a:t>.</a:t>
            </a:r>
            <a:endParaRPr lang="zh-CN" altLang="en-US" dirty="0"/>
          </a:p>
        </p:txBody>
      </p:sp>
    </p:spTree>
    <p:extLst>
      <p:ext uri="{BB962C8B-B14F-4D97-AF65-F5344CB8AC3E}">
        <p14:creationId xmlns:p14="http://schemas.microsoft.com/office/powerpoint/2010/main" val="2934358556"/>
      </p:ext>
    </p:extLst>
  </p:cSld>
  <p:clrMapOvr>
    <a:masterClrMapping/>
  </p:clrMapOvr>
</p:sld>
</file>

<file path=ppt/theme/theme1.xml><?xml version="1.0" encoding="utf-8"?>
<a:theme xmlns:a="http://schemas.openxmlformats.org/drawingml/2006/main" name="A000120140530A99PPBG">
  <a:themeElements>
    <a:clrScheme name="KSO_BLUE9">
      <a:dk1>
        <a:srgbClr val="47494B"/>
      </a:dk1>
      <a:lt1>
        <a:srgbClr val="FFFFFF"/>
      </a:lt1>
      <a:dk2>
        <a:srgbClr val="454749"/>
      </a:dk2>
      <a:lt2>
        <a:srgbClr val="EAF5FC"/>
      </a:lt2>
      <a:accent1>
        <a:srgbClr val="046FB6"/>
      </a:accent1>
      <a:accent2>
        <a:srgbClr val="22B1DE"/>
      </a:accent2>
      <a:accent3>
        <a:srgbClr val="7B93D7"/>
      </a:accent3>
      <a:accent4>
        <a:srgbClr val="5D76BA"/>
      </a:accent4>
      <a:accent5>
        <a:srgbClr val="3DBFD1"/>
      </a:accent5>
      <a:accent6>
        <a:srgbClr val="FFC000"/>
      </a:accent6>
      <a:hlink>
        <a:srgbClr val="00B0F0"/>
      </a:hlink>
      <a:folHlink>
        <a:srgbClr val="AFB2B4"/>
      </a:folHlink>
    </a:clrScheme>
    <a:fontScheme name="KSO主题5">
      <a:majorFont>
        <a:latin typeface="Broadway"/>
        <a:ea typeface="微软雅黑"/>
        <a:cs typeface=""/>
      </a:majorFont>
      <a:minorFont>
        <a:latin typeface="Calibri"/>
        <a:ea typeface="幼圆"/>
        <a:cs typeface=""/>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none" rtlCol="0">
        <a:spAutoFit/>
      </a:bodyPr>
      <a:lstStyle>
        <a:defPPr>
          <a:lnSpc>
            <a:spcPct val="130000"/>
          </a:lnSpc>
          <a:defRPr sz="1400" dirty="0" smtClean="0">
            <a:latin typeface="Arial" panose="020B0604020202020204" pitchFamily="34" charset="0"/>
            <a:ea typeface="微软雅黑" panose="020B0503020204020204" pitchFamily="34" charset="-122"/>
          </a:defRPr>
        </a:defPPr>
      </a:lstStyle>
    </a:txDef>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A000120150306A12KPBG</Template>
  <TotalTime>4042</TotalTime>
  <Words>7300</Words>
  <Application>Microsoft Office PowerPoint</Application>
  <PresentationFormat>自定义</PresentationFormat>
  <Paragraphs>333</Paragraphs>
  <Slides>58</Slides>
  <Notes>0</Notes>
  <HiddenSlides>0</HiddenSlides>
  <MMClips>0</MMClips>
  <ScaleCrop>false</ScaleCrop>
  <HeadingPairs>
    <vt:vector size="4" baseType="variant">
      <vt:variant>
        <vt:lpstr>主题</vt:lpstr>
      </vt:variant>
      <vt:variant>
        <vt:i4>1</vt:i4>
      </vt:variant>
      <vt:variant>
        <vt:lpstr>幻灯片标题</vt:lpstr>
      </vt:variant>
      <vt:variant>
        <vt:i4>58</vt:i4>
      </vt:variant>
    </vt:vector>
  </HeadingPairs>
  <TitlesOfParts>
    <vt:vector size="59" baseType="lpstr">
      <vt:lpstr>A000120140530A99PPBG</vt:lpstr>
      <vt:lpstr>管 理 学 基 础</vt:lpstr>
      <vt:lpstr>PowerPoint 演示文稿</vt:lpstr>
      <vt:lpstr>第四章 组织理论与组织工作 </vt:lpstr>
      <vt:lpstr>PowerPoint 演示文稿</vt:lpstr>
      <vt:lpstr>第一节　组织设计理论　</vt:lpstr>
      <vt:lpstr>PowerPoint 演示文稿</vt:lpstr>
      <vt:lpstr>二、 组织设计的任务和原则</vt:lpstr>
      <vt:lpstr>PowerPoint 演示文稿</vt:lpstr>
      <vt:lpstr>PowerPoint 演示文稿</vt:lpstr>
      <vt:lpstr>PowerPoint 演示文稿</vt:lpstr>
      <vt:lpstr>三、 组织设计的影响因素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第二节　组织的部门化理论　 </vt:lpstr>
      <vt:lpstr>二、 组织部门化的形式与特征</vt:lpstr>
      <vt:lpstr>PowerPoint 演示文稿</vt:lpstr>
      <vt:lpstr>PowerPoint 演示文稿</vt:lpstr>
      <vt:lpstr>PowerPoint 演示文稿</vt:lpstr>
      <vt:lpstr>第三节　组织的层级化理论　</vt:lpstr>
      <vt:lpstr>PowerPoint 演示文稿</vt:lpstr>
      <vt:lpstr>PowerPoint 演示文稿</vt:lpstr>
      <vt:lpstr>PowerPoint 演示文稿</vt:lpstr>
      <vt:lpstr>PowerPoint 演示文稿</vt:lpstr>
      <vt:lpstr>二、 组织的层级化、 集权与分权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第四节　组织变革与组织文化</vt:lpstr>
      <vt:lpstr>PowerPoint 演示文稿</vt:lpstr>
      <vt:lpstr>PowerPoint 演示文稿</vt:lpstr>
      <vt:lpstr>PowerPoint 演示文稿</vt:lpstr>
      <vt:lpstr>二、 管理组织变革</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三、 组织文化及其构建</vt:lpstr>
      <vt:lpstr>PowerPoint 演示文稿</vt:lpstr>
      <vt:lpstr>PowerPoint 演示文稿</vt:lpstr>
      <vt:lpstr>PowerPoint 演示文稿</vt:lpstr>
      <vt:lpstr>PowerPoint 演示文稿</vt:lpstr>
      <vt:lpstr>谢谢！</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inter</dc:creator>
  <cp:lastModifiedBy>SJYY</cp:lastModifiedBy>
  <cp:revision>240</cp:revision>
  <dcterms:created xsi:type="dcterms:W3CDTF">2017-09-01T22:39:19Z</dcterms:created>
  <dcterms:modified xsi:type="dcterms:W3CDTF">2017-09-26T07:09:38Z</dcterms:modified>
</cp:coreProperties>
</file>