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
  </p:sldMasterIdLst>
  <p:sldIdLst>
    <p:sldId id="261" r:id="rId2"/>
    <p:sldId id="262" r:id="rId3"/>
    <p:sldId id="438" r:id="rId4"/>
    <p:sldId id="439" r:id="rId5"/>
    <p:sldId id="440" r:id="rId6"/>
    <p:sldId id="441" r:id="rId7"/>
    <p:sldId id="442" r:id="rId8"/>
    <p:sldId id="443" r:id="rId9"/>
    <p:sldId id="444" r:id="rId10"/>
    <p:sldId id="445" r:id="rId11"/>
    <p:sldId id="446" r:id="rId12"/>
    <p:sldId id="447" r:id="rId13"/>
    <p:sldId id="448" r:id="rId14"/>
    <p:sldId id="449" r:id="rId15"/>
    <p:sldId id="450" r:id="rId16"/>
    <p:sldId id="451" r:id="rId17"/>
    <p:sldId id="452" r:id="rId18"/>
    <p:sldId id="453" r:id="rId19"/>
    <p:sldId id="454" r:id="rId20"/>
    <p:sldId id="455" r:id="rId21"/>
    <p:sldId id="626" r:id="rId22"/>
    <p:sldId id="628" r:id="rId23"/>
    <p:sldId id="629" r:id="rId24"/>
    <p:sldId id="630" r:id="rId25"/>
    <p:sldId id="631" r:id="rId26"/>
    <p:sldId id="632" r:id="rId27"/>
    <p:sldId id="633" r:id="rId28"/>
    <p:sldId id="634" r:id="rId29"/>
    <p:sldId id="635" r:id="rId30"/>
    <p:sldId id="636" r:id="rId31"/>
    <p:sldId id="637" r:id="rId32"/>
    <p:sldId id="638" r:id="rId33"/>
    <p:sldId id="639" r:id="rId34"/>
    <p:sldId id="640" r:id="rId35"/>
    <p:sldId id="641" r:id="rId36"/>
    <p:sldId id="642" r:id="rId37"/>
    <p:sldId id="643" r:id="rId38"/>
    <p:sldId id="644" r:id="rId39"/>
    <p:sldId id="645" r:id="rId40"/>
    <p:sldId id="646" r:id="rId41"/>
    <p:sldId id="647" r:id="rId42"/>
    <p:sldId id="648" r:id="rId43"/>
    <p:sldId id="649" r:id="rId44"/>
    <p:sldId id="650" r:id="rId45"/>
    <p:sldId id="651" r:id="rId46"/>
    <p:sldId id="652" r:id="rId47"/>
    <p:sldId id="658" r:id="rId48"/>
    <p:sldId id="739" r:id="rId49"/>
    <p:sldId id="740" r:id="rId50"/>
    <p:sldId id="741" r:id="rId51"/>
    <p:sldId id="742" r:id="rId52"/>
    <p:sldId id="743" r:id="rId53"/>
    <p:sldId id="760" r:id="rId54"/>
    <p:sldId id="659" r:id="rId55"/>
    <p:sldId id="661" r:id="rId56"/>
    <p:sldId id="653" r:id="rId57"/>
    <p:sldId id="654" r:id="rId58"/>
    <p:sldId id="655" r:id="rId59"/>
    <p:sldId id="656" r:id="rId60"/>
    <p:sldId id="657" r:id="rId61"/>
    <p:sldId id="663" r:id="rId62"/>
    <p:sldId id="664" r:id="rId63"/>
    <p:sldId id="665" r:id="rId64"/>
    <p:sldId id="666" r:id="rId65"/>
    <p:sldId id="667" r:id="rId66"/>
    <p:sldId id="668" r:id="rId67"/>
    <p:sldId id="669" r:id="rId68"/>
    <p:sldId id="670" r:id="rId69"/>
    <p:sldId id="671" r:id="rId70"/>
    <p:sldId id="672" r:id="rId71"/>
    <p:sldId id="673" r:id="rId72"/>
    <p:sldId id="674" r:id="rId73"/>
    <p:sldId id="675" r:id="rId74"/>
    <p:sldId id="676" r:id="rId75"/>
    <p:sldId id="677" r:id="rId76"/>
    <p:sldId id="678" r:id="rId77"/>
    <p:sldId id="679" r:id="rId78"/>
    <p:sldId id="755" r:id="rId79"/>
    <p:sldId id="680" r:id="rId80"/>
    <p:sldId id="756" r:id="rId81"/>
    <p:sldId id="757" r:id="rId82"/>
    <p:sldId id="758" r:id="rId83"/>
    <p:sldId id="759" r:id="rId84"/>
    <p:sldId id="761" r:id="rId85"/>
  </p:sldIdLst>
  <p:sldSz cx="12192000" cy="6858000"/>
  <p:notesSz cx="6858000" cy="9144000"/>
  <p:defaultTextStyle>
    <a:defPPr>
      <a:defRPr lang="zh-CN"/>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CC"/>
    <a:srgbClr val="87D3FC"/>
    <a:srgbClr val="54ABED"/>
    <a:srgbClr val="AED8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63" autoAdjust="0"/>
    <p:restoredTop sz="94667" autoAdjust="0"/>
  </p:normalViewPr>
  <p:slideViewPr>
    <p:cSldViewPr snapToGrid="0" showGuides="1">
      <p:cViewPr varScale="1">
        <p:scale>
          <a:sx n="84" d="100"/>
          <a:sy n="84" d="100"/>
        </p:scale>
        <p:origin x="-366" y="-90"/>
      </p:cViewPr>
      <p:guideLst>
        <p:guide orient="horz" pos="2160"/>
        <p:guide pos="38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96" Type="http://schemas.microsoft.com/office/2015/10/relationships/revisionInfo" Target="revisionInfo.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2">
            <a:extLst>
              <a:ext uri="{28A0092B-C50C-407E-A947-70E740481C1C}">
                <a14:useLocalDpi xmlns:a14="http://schemas.microsoft.com/office/drawing/2010/main" val="0"/>
              </a:ext>
            </a:extLst>
          </a:blip>
          <a:srcRect l="233" t="12301" r="1751" b="16008"/>
          <a:stretch/>
        </p:blipFill>
        <p:spPr>
          <a:xfrm>
            <a:off x="0" y="0"/>
            <a:ext cx="12192000" cy="6858000"/>
          </a:xfrm>
          <a:prstGeom prst="rect">
            <a:avLst/>
          </a:prstGeom>
        </p:spPr>
      </p:pic>
      <p:sp>
        <p:nvSpPr>
          <p:cNvPr id="2" name="矩形 1">
            <a:extLst>
              <a:ext uri="{FF2B5EF4-FFF2-40B4-BE49-F238E27FC236}">
                <a16:creationId xmlns:a16="http://schemas.microsoft.com/office/drawing/2014/main" xmlns="" id="{C2C15644-8FAF-4CA4-8399-1EB157E35BB3}"/>
              </a:ext>
            </a:extLst>
          </p:cNvPr>
          <p:cNvSpPr/>
          <p:nvPr userDrawn="1"/>
        </p:nvSpPr>
        <p:spPr>
          <a:xfrm>
            <a:off x="1" y="0"/>
            <a:ext cx="12191999" cy="6858000"/>
          </a:xfrm>
          <a:prstGeom prst="rect">
            <a:avLst/>
          </a:prstGeom>
          <a:solidFill>
            <a:schemeClr val="bg1">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KSO_FD"/>
          <p:cNvSpPr>
            <a:spLocks noGrp="1"/>
          </p:cNvSpPr>
          <p:nvPr>
            <p:ph type="dt" sz="half" idx="10"/>
          </p:nvPr>
        </p:nvSpPr>
        <p:spPr/>
        <p:txBody>
          <a:bodyPr/>
          <a:lstStyle/>
          <a:p>
            <a:fld id="{490FA359-FBFD-4E90-80D7-2F91A4519E73}" type="datetimeFigureOut">
              <a:rPr lang="zh-CN" altLang="en-US" smtClean="0"/>
              <a:t>2017/9/26/Tuesday</a:t>
            </a:fld>
            <a:endParaRPr lang="zh-CN" altLang="en-US"/>
          </a:p>
        </p:txBody>
      </p:sp>
      <p:sp>
        <p:nvSpPr>
          <p:cNvPr id="5" name="KSO_FT"/>
          <p:cNvSpPr>
            <a:spLocks noGrp="1"/>
          </p:cNvSpPr>
          <p:nvPr>
            <p:ph type="ftr" sz="quarter" idx="11"/>
          </p:nvPr>
        </p:nvSpPr>
        <p:spPr/>
        <p:txBody>
          <a:bodyPr/>
          <a:lstStyle/>
          <a:p>
            <a:endParaRPr lang="zh-CN" altLang="en-US"/>
          </a:p>
        </p:txBody>
      </p:sp>
      <p:sp>
        <p:nvSpPr>
          <p:cNvPr id="6" name="KSO_FN"/>
          <p:cNvSpPr>
            <a:spLocks noGrp="1"/>
          </p:cNvSpPr>
          <p:nvPr>
            <p:ph type="sldNum" sz="quarter" idx="12"/>
          </p:nvPr>
        </p:nvSpPr>
        <p:spPr/>
        <p:txBody>
          <a:bodyPr/>
          <a:lstStyle/>
          <a:p>
            <a:fld id="{581713FB-781F-428E-BB97-D0968A988D59}" type="slidenum">
              <a:rPr lang="zh-CN" altLang="en-US" smtClean="0"/>
              <a:t>‹#›</a:t>
            </a:fld>
            <a:endParaRPr lang="zh-CN" altLang="en-US"/>
          </a:p>
        </p:txBody>
      </p:sp>
      <p:sp>
        <p:nvSpPr>
          <p:cNvPr id="12" name="KSO_ST1">
            <a:extLst>
              <a:ext uri="{FF2B5EF4-FFF2-40B4-BE49-F238E27FC236}">
                <a16:creationId xmlns:a16="http://schemas.microsoft.com/office/drawing/2014/main" xmlns="" id="{E3277C5D-7DC2-4515-B251-A671B5DEFED4}"/>
              </a:ext>
            </a:extLst>
          </p:cNvPr>
          <p:cNvSpPr>
            <a:spLocks noGrp="1"/>
          </p:cNvSpPr>
          <p:nvPr>
            <p:ph type="title" hasCustomPrompt="1"/>
          </p:nvPr>
        </p:nvSpPr>
        <p:spPr>
          <a:xfrm>
            <a:off x="2770198" y="2493968"/>
            <a:ext cx="7994651" cy="1235075"/>
          </a:xfrm>
        </p:spPr>
        <p:txBody>
          <a:bodyPr anchor="b">
            <a:normAutofit/>
          </a:bodyPr>
          <a:lstStyle>
            <a:lvl1pPr algn="ctr">
              <a:defRPr sz="6000">
                <a:solidFill>
                  <a:schemeClr val="tx1"/>
                </a:solidFill>
                <a:effectLst/>
              </a:defRPr>
            </a:lvl1pPr>
          </a:lstStyle>
          <a:p>
            <a:r>
              <a:rPr lang="zh-CN" altLang="en-US" dirty="0"/>
              <a:t>此处添加您的标题</a:t>
            </a:r>
            <a:endParaRPr lang="en-US" dirty="0"/>
          </a:p>
        </p:txBody>
      </p:sp>
    </p:spTree>
    <p:extLst>
      <p:ext uri="{BB962C8B-B14F-4D97-AF65-F5344CB8AC3E}">
        <p14:creationId xmlns:p14="http://schemas.microsoft.com/office/powerpoint/2010/main" val="3654490553"/>
      </p:ext>
    </p:extLst>
  </p:cSld>
  <p:clrMapOvr>
    <a:masterClrMapping/>
  </p:clrMapOvr>
  <p:extLst mod="1">
    <p:ext uri="{DCECCB84-F9BA-43D5-87BE-67443E8EF086}">
      <p15:sldGuideLst xmlns:p15="http://schemas.microsoft.com/office/powerpoint/2012/main" xmlns="">
        <p15:guide id="1" pos="4967">
          <p15:clr>
            <a:srgbClr val="FBAE40"/>
          </p15:clr>
        </p15:guide>
        <p15:guide id="0" orient="horz" pos="2160">
          <p15:clr>
            <a:srgbClr val="FBAE40"/>
          </p15:clr>
        </p15:guide>
        <p15:guide id="2" pos="6623">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空白">
    <p:spTree>
      <p:nvGrpSpPr>
        <p:cNvPr id="1" name=""/>
        <p:cNvGrpSpPr/>
        <p:nvPr/>
      </p:nvGrpSpPr>
      <p:grpSpPr>
        <a:xfrm>
          <a:off x="0" y="0"/>
          <a:ext cx="0" cy="0"/>
          <a:chOff x="0" y="0"/>
          <a:chExt cx="0" cy="0"/>
        </a:xfrm>
      </p:grpSpPr>
      <p:sp>
        <p:nvSpPr>
          <p:cNvPr id="2" name="KSO_FD"/>
          <p:cNvSpPr>
            <a:spLocks noGrp="1"/>
          </p:cNvSpPr>
          <p:nvPr>
            <p:ph type="dt" sz="half" idx="10"/>
          </p:nvPr>
        </p:nvSpPr>
        <p:spPr/>
        <p:txBody>
          <a:bodyPr/>
          <a:lstStyle/>
          <a:p>
            <a:fld id="{490FA359-FBFD-4E90-80D7-2F91A4519E73}" type="datetimeFigureOut">
              <a:rPr lang="zh-CN" altLang="en-US" smtClean="0"/>
              <a:t>2017/9/26/Tuesday</a:t>
            </a:fld>
            <a:endParaRPr lang="zh-CN" altLang="en-US"/>
          </a:p>
        </p:txBody>
      </p:sp>
      <p:sp>
        <p:nvSpPr>
          <p:cNvPr id="3" name="KSO_FT"/>
          <p:cNvSpPr>
            <a:spLocks noGrp="1"/>
          </p:cNvSpPr>
          <p:nvPr>
            <p:ph type="ftr" sz="quarter" idx="11"/>
          </p:nvPr>
        </p:nvSpPr>
        <p:spPr/>
        <p:txBody>
          <a:bodyPr/>
          <a:lstStyle/>
          <a:p>
            <a:endParaRPr lang="zh-CN" altLang="en-US"/>
          </a:p>
        </p:txBody>
      </p:sp>
      <p:sp>
        <p:nvSpPr>
          <p:cNvPr id="4" name="KSO_FN"/>
          <p:cNvSpPr>
            <a:spLocks noGrp="1"/>
          </p:cNvSpPr>
          <p:nvPr>
            <p:ph type="sldNum" sz="quarter" idx="12"/>
          </p:nvPr>
        </p:nvSpPr>
        <p:spPr/>
        <p:txBody>
          <a:bodyPr/>
          <a:lstStyle/>
          <a:p>
            <a:fld id="{581713FB-781F-428E-BB97-D0968A988D59}" type="slidenum">
              <a:rPr lang="zh-CN" altLang="en-US" smtClean="0"/>
              <a:t>‹#›</a:t>
            </a:fld>
            <a:endParaRPr lang="zh-CN" altLang="en-US"/>
          </a:p>
        </p:txBody>
      </p:sp>
      <p:pic>
        <p:nvPicPr>
          <p:cNvPr id="5" name="Picture 2">
            <a:extLst>
              <a:ext uri="{FF2B5EF4-FFF2-40B4-BE49-F238E27FC236}">
                <a16:creationId xmlns:a16="http://schemas.microsoft.com/office/drawing/2014/main" xmlns="" id="{1C7A239F-E50E-44E0-A521-2F578F3728C6}"/>
              </a:ext>
            </a:extLst>
          </p:cNvPr>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l="77275"/>
          <a:stretch/>
        </p:blipFill>
        <p:spPr bwMode="auto">
          <a:xfrm>
            <a:off x="9772029" y="1240488"/>
            <a:ext cx="2577134" cy="39293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矩形 6">
            <a:extLst>
              <a:ext uri="{FF2B5EF4-FFF2-40B4-BE49-F238E27FC236}">
                <a16:creationId xmlns:a16="http://schemas.microsoft.com/office/drawing/2014/main" xmlns="" id="{210DEC71-920F-4295-92AD-4504DC15E20B}"/>
              </a:ext>
            </a:extLst>
          </p:cNvPr>
          <p:cNvSpPr/>
          <p:nvPr userDrawn="1"/>
        </p:nvSpPr>
        <p:spPr>
          <a:xfrm>
            <a:off x="1" y="0"/>
            <a:ext cx="12191999" cy="6858000"/>
          </a:xfrm>
          <a:prstGeom prst="rect">
            <a:avLst/>
          </a:prstGeom>
          <a:solidFill>
            <a:schemeClr val="bg1">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KSO_ST1">
            <a:extLst>
              <a:ext uri="{FF2B5EF4-FFF2-40B4-BE49-F238E27FC236}">
                <a16:creationId xmlns:a16="http://schemas.microsoft.com/office/drawing/2014/main" xmlns="" id="{CEB77B3D-001F-434B-AAB3-7A96A9BD45C4}"/>
              </a:ext>
            </a:extLst>
          </p:cNvPr>
          <p:cNvSpPr>
            <a:spLocks noGrp="1"/>
          </p:cNvSpPr>
          <p:nvPr>
            <p:ph type="title" hasCustomPrompt="1"/>
          </p:nvPr>
        </p:nvSpPr>
        <p:spPr>
          <a:xfrm>
            <a:off x="2812430" y="2353692"/>
            <a:ext cx="6959599" cy="1235075"/>
          </a:xfrm>
          <a:ln w="38100">
            <a:noFill/>
          </a:ln>
        </p:spPr>
        <p:txBody>
          <a:bodyPr anchor="b">
            <a:normAutofit/>
          </a:bodyPr>
          <a:lstStyle>
            <a:lvl1pPr algn="ctr">
              <a:defRPr sz="5400">
                <a:solidFill>
                  <a:schemeClr val="tx1"/>
                </a:solidFill>
                <a:effectLst/>
              </a:defRPr>
            </a:lvl1pPr>
          </a:lstStyle>
          <a:p>
            <a:r>
              <a:rPr lang="zh-CN" altLang="en-US" dirty="0"/>
              <a:t>此处添加您的标题</a:t>
            </a:r>
            <a:endParaRPr lang="en-US" dirty="0"/>
          </a:p>
        </p:txBody>
      </p:sp>
    </p:spTree>
    <p:extLst>
      <p:ext uri="{BB962C8B-B14F-4D97-AF65-F5344CB8AC3E}">
        <p14:creationId xmlns:p14="http://schemas.microsoft.com/office/powerpoint/2010/main" val="34386764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KSO_BT1"/>
          <p:cNvSpPr>
            <a:spLocks noGrp="1"/>
          </p:cNvSpPr>
          <p:nvPr>
            <p:ph type="title"/>
          </p:nvPr>
        </p:nvSpPr>
        <p:spPr>
          <a:xfrm>
            <a:off x="1310143" y="743366"/>
            <a:ext cx="10091289" cy="796011"/>
          </a:xfrm>
        </p:spPr>
        <p:txBody>
          <a:bodyPr>
            <a:normAutofit/>
          </a:bodyPr>
          <a:lstStyle>
            <a:lvl1pPr algn="ctr">
              <a:defRPr sz="4400">
                <a:solidFill>
                  <a:schemeClr val="tx1"/>
                </a:solidFill>
              </a:defRPr>
            </a:lvl1pPr>
          </a:lstStyle>
          <a:p>
            <a:r>
              <a:rPr lang="zh-CN" altLang="en-US" dirty="0"/>
              <a:t>单击此处编辑母版标题样式</a:t>
            </a:r>
            <a:endParaRPr lang="en-US" dirty="0"/>
          </a:p>
        </p:txBody>
      </p:sp>
      <p:sp>
        <p:nvSpPr>
          <p:cNvPr id="3" name="KSO_BC1"/>
          <p:cNvSpPr>
            <a:spLocks noGrp="1"/>
          </p:cNvSpPr>
          <p:nvPr>
            <p:ph idx="1"/>
          </p:nvPr>
        </p:nvSpPr>
        <p:spPr>
          <a:xfrm>
            <a:off x="1310144" y="1539377"/>
            <a:ext cx="10091288" cy="4694241"/>
          </a:xfrm>
        </p:spPr>
        <p:txBody>
          <a:bodyPr>
            <a:normAutofit/>
          </a:bodyPr>
          <a:lstStyle>
            <a:lvl1pPr marL="0" indent="0">
              <a:buNone/>
              <a:defRPr sz="3600" b="0">
                <a:solidFill>
                  <a:schemeClr val="tx1"/>
                </a:solidFill>
                <a:latin typeface="+mj-ea"/>
                <a:ea typeface="+mj-ea"/>
              </a:defRPr>
            </a:lvl1pPr>
            <a:lvl2pPr>
              <a:defRPr sz="2000" b="0">
                <a:latin typeface="+mj-ea"/>
                <a:ea typeface="+mj-ea"/>
              </a:defRPr>
            </a:lvl2pPr>
          </a:lstStyle>
          <a:p>
            <a:pPr lvl="0"/>
            <a:r>
              <a:rPr lang="zh-CN" altLang="en-US" dirty="0"/>
              <a:t>编辑母版文本样式</a:t>
            </a:r>
          </a:p>
          <a:p>
            <a:pPr lvl="1"/>
            <a:r>
              <a:rPr lang="zh-CN" altLang="en-US" dirty="0"/>
              <a:t>第二级</a:t>
            </a:r>
          </a:p>
        </p:txBody>
      </p:sp>
      <p:sp>
        <p:nvSpPr>
          <p:cNvPr id="4" name="KSO_FD"/>
          <p:cNvSpPr>
            <a:spLocks noGrp="1"/>
          </p:cNvSpPr>
          <p:nvPr>
            <p:ph type="dt" sz="half" idx="10"/>
          </p:nvPr>
        </p:nvSpPr>
        <p:spPr>
          <a:xfrm>
            <a:off x="1009656" y="6451604"/>
            <a:ext cx="2743200" cy="365125"/>
          </a:xfrm>
        </p:spPr>
        <p:txBody>
          <a:bodyPr/>
          <a:lstStyle/>
          <a:p>
            <a:fld id="{490FA359-FBFD-4E90-80D7-2F91A4519E73}" type="datetimeFigureOut">
              <a:rPr lang="zh-CN" altLang="en-US" smtClean="0"/>
              <a:t>2017/9/26/Tuesday</a:t>
            </a:fld>
            <a:endParaRPr lang="zh-CN" altLang="en-US"/>
          </a:p>
        </p:txBody>
      </p:sp>
      <p:sp>
        <p:nvSpPr>
          <p:cNvPr id="5" name="KSO_FT"/>
          <p:cNvSpPr>
            <a:spLocks noGrp="1"/>
          </p:cNvSpPr>
          <p:nvPr>
            <p:ph type="ftr" sz="quarter" idx="11"/>
          </p:nvPr>
        </p:nvSpPr>
        <p:spPr>
          <a:xfrm>
            <a:off x="4210056" y="6451604"/>
            <a:ext cx="4114800" cy="365125"/>
          </a:xfrm>
        </p:spPr>
        <p:txBody>
          <a:bodyPr/>
          <a:lstStyle/>
          <a:p>
            <a:endParaRPr lang="zh-CN" altLang="en-US"/>
          </a:p>
        </p:txBody>
      </p:sp>
      <p:sp>
        <p:nvSpPr>
          <p:cNvPr id="6" name="KSO_FN"/>
          <p:cNvSpPr>
            <a:spLocks noGrp="1"/>
          </p:cNvSpPr>
          <p:nvPr>
            <p:ph type="sldNum" sz="quarter" idx="12"/>
          </p:nvPr>
        </p:nvSpPr>
        <p:spPr>
          <a:xfrm>
            <a:off x="8782056" y="6451604"/>
            <a:ext cx="2743200" cy="365125"/>
          </a:xfrm>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28069967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sp>
        <p:nvSpPr>
          <p:cNvPr id="2" name="KSO_BT1"/>
          <p:cNvSpPr>
            <a:spLocks noGrp="1"/>
          </p:cNvSpPr>
          <p:nvPr>
            <p:ph type="title"/>
          </p:nvPr>
        </p:nvSpPr>
        <p:spPr>
          <a:xfrm>
            <a:off x="1324431" y="785416"/>
            <a:ext cx="10134151" cy="796011"/>
          </a:xfrm>
        </p:spPr>
        <p:txBody>
          <a:bodyPr>
            <a:normAutofit/>
          </a:bodyPr>
          <a:lstStyle>
            <a:lvl1pPr algn="l">
              <a:defRPr sz="3600" b="0">
                <a:solidFill>
                  <a:srgbClr val="0099CC"/>
                </a:solidFill>
              </a:defRPr>
            </a:lvl1pPr>
          </a:lstStyle>
          <a:p>
            <a:r>
              <a:rPr lang="zh-CN" altLang="en-US" dirty="0"/>
              <a:t>单击此处编辑母版标题样式</a:t>
            </a:r>
            <a:endParaRPr lang="en-US" dirty="0"/>
          </a:p>
        </p:txBody>
      </p:sp>
      <p:sp>
        <p:nvSpPr>
          <p:cNvPr id="3" name="KSO_BC1"/>
          <p:cNvSpPr>
            <a:spLocks noGrp="1"/>
          </p:cNvSpPr>
          <p:nvPr>
            <p:ph idx="1"/>
          </p:nvPr>
        </p:nvSpPr>
        <p:spPr>
          <a:xfrm>
            <a:off x="1324432" y="1700211"/>
            <a:ext cx="10091288" cy="4476255"/>
          </a:xfrm>
        </p:spPr>
        <p:txBody>
          <a:bodyPr>
            <a:normAutofit/>
          </a:bodyPr>
          <a:lstStyle>
            <a:lvl1pPr marL="0" indent="0">
              <a:buNone/>
              <a:defRPr sz="2000" b="0">
                <a:solidFill>
                  <a:schemeClr val="tx1"/>
                </a:solidFill>
                <a:latin typeface="+mj-ea"/>
                <a:ea typeface="+mj-ea"/>
              </a:defRPr>
            </a:lvl1pPr>
            <a:lvl2pPr>
              <a:defRPr sz="2000" b="0">
                <a:latin typeface="+mj-ea"/>
                <a:ea typeface="+mj-ea"/>
              </a:defRPr>
            </a:lvl2pPr>
          </a:lstStyle>
          <a:p>
            <a:pPr lvl="0"/>
            <a:r>
              <a:rPr lang="zh-CN" altLang="en-US" dirty="0"/>
              <a:t>编辑母版文本样式</a:t>
            </a:r>
          </a:p>
          <a:p>
            <a:pPr lvl="1"/>
            <a:r>
              <a:rPr lang="zh-CN" altLang="en-US" dirty="0"/>
              <a:t>第二级</a:t>
            </a:r>
          </a:p>
        </p:txBody>
      </p:sp>
      <p:sp>
        <p:nvSpPr>
          <p:cNvPr id="4" name="KSO_FD"/>
          <p:cNvSpPr>
            <a:spLocks noGrp="1"/>
          </p:cNvSpPr>
          <p:nvPr>
            <p:ph type="dt" sz="half" idx="10"/>
          </p:nvPr>
        </p:nvSpPr>
        <p:spPr>
          <a:xfrm>
            <a:off x="1023944" y="6451604"/>
            <a:ext cx="2743200" cy="365125"/>
          </a:xfrm>
        </p:spPr>
        <p:txBody>
          <a:bodyPr/>
          <a:lstStyle/>
          <a:p>
            <a:fld id="{490FA359-FBFD-4E90-80D7-2F91A4519E73}" type="datetimeFigureOut">
              <a:rPr lang="zh-CN" altLang="en-US" smtClean="0"/>
              <a:t>2017/9/26/Tuesday</a:t>
            </a:fld>
            <a:endParaRPr lang="zh-CN" altLang="en-US"/>
          </a:p>
        </p:txBody>
      </p:sp>
      <p:sp>
        <p:nvSpPr>
          <p:cNvPr id="5" name="KSO_FT"/>
          <p:cNvSpPr>
            <a:spLocks noGrp="1"/>
          </p:cNvSpPr>
          <p:nvPr>
            <p:ph type="ftr" sz="quarter" idx="11"/>
          </p:nvPr>
        </p:nvSpPr>
        <p:spPr>
          <a:xfrm>
            <a:off x="4224344" y="6451604"/>
            <a:ext cx="4114800" cy="365125"/>
          </a:xfrm>
        </p:spPr>
        <p:txBody>
          <a:bodyPr/>
          <a:lstStyle/>
          <a:p>
            <a:endParaRPr lang="zh-CN" altLang="en-US"/>
          </a:p>
        </p:txBody>
      </p:sp>
      <p:sp>
        <p:nvSpPr>
          <p:cNvPr id="6" name="KSO_FN"/>
          <p:cNvSpPr>
            <a:spLocks noGrp="1"/>
          </p:cNvSpPr>
          <p:nvPr>
            <p:ph type="sldNum" sz="quarter" idx="12"/>
          </p:nvPr>
        </p:nvSpPr>
        <p:spPr>
          <a:xfrm>
            <a:off x="8796344" y="6451604"/>
            <a:ext cx="2743200" cy="365125"/>
          </a:xfrm>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17799261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
        <p:nvSpPr>
          <p:cNvPr id="3" name="KSO_BC1"/>
          <p:cNvSpPr>
            <a:spLocks noGrp="1"/>
          </p:cNvSpPr>
          <p:nvPr>
            <p:ph idx="1"/>
          </p:nvPr>
        </p:nvSpPr>
        <p:spPr>
          <a:xfrm>
            <a:off x="1324432" y="871537"/>
            <a:ext cx="10034138" cy="5304930"/>
          </a:xfrm>
        </p:spPr>
        <p:txBody>
          <a:bodyPr>
            <a:normAutofit/>
          </a:bodyPr>
          <a:lstStyle>
            <a:lvl1pPr marL="0" indent="0">
              <a:buNone/>
              <a:defRPr sz="2000" b="0">
                <a:solidFill>
                  <a:schemeClr val="tx1"/>
                </a:solidFill>
                <a:latin typeface="+mj-ea"/>
                <a:ea typeface="+mj-ea"/>
              </a:defRPr>
            </a:lvl1pPr>
            <a:lvl2pPr>
              <a:defRPr sz="2000" b="0">
                <a:latin typeface="+mj-ea"/>
                <a:ea typeface="+mj-ea"/>
              </a:defRPr>
            </a:lvl2pPr>
          </a:lstStyle>
          <a:p>
            <a:pPr lvl="0"/>
            <a:r>
              <a:rPr lang="zh-CN" altLang="en-US" dirty="0"/>
              <a:t>编辑母版文本样式</a:t>
            </a:r>
          </a:p>
          <a:p>
            <a:pPr lvl="1"/>
            <a:r>
              <a:rPr lang="zh-CN" altLang="en-US" dirty="0"/>
              <a:t>第二级</a:t>
            </a:r>
          </a:p>
        </p:txBody>
      </p:sp>
      <p:sp>
        <p:nvSpPr>
          <p:cNvPr id="4" name="KSO_FD"/>
          <p:cNvSpPr>
            <a:spLocks noGrp="1"/>
          </p:cNvSpPr>
          <p:nvPr>
            <p:ph type="dt" sz="half" idx="10"/>
          </p:nvPr>
        </p:nvSpPr>
        <p:spPr>
          <a:xfrm>
            <a:off x="1052520" y="6451604"/>
            <a:ext cx="2743200" cy="365125"/>
          </a:xfrm>
        </p:spPr>
        <p:txBody>
          <a:bodyPr/>
          <a:lstStyle/>
          <a:p>
            <a:fld id="{490FA359-FBFD-4E90-80D7-2F91A4519E73}" type="datetimeFigureOut">
              <a:rPr lang="zh-CN" altLang="en-US" smtClean="0"/>
              <a:t>2017/9/26/Tuesday</a:t>
            </a:fld>
            <a:endParaRPr lang="zh-CN" altLang="en-US" dirty="0"/>
          </a:p>
        </p:txBody>
      </p:sp>
      <p:sp>
        <p:nvSpPr>
          <p:cNvPr id="5" name="KSO_FT"/>
          <p:cNvSpPr>
            <a:spLocks noGrp="1"/>
          </p:cNvSpPr>
          <p:nvPr>
            <p:ph type="ftr" sz="quarter" idx="11"/>
          </p:nvPr>
        </p:nvSpPr>
        <p:spPr>
          <a:xfrm>
            <a:off x="4252920" y="6451604"/>
            <a:ext cx="4114800" cy="365125"/>
          </a:xfrm>
        </p:spPr>
        <p:txBody>
          <a:bodyPr/>
          <a:lstStyle/>
          <a:p>
            <a:endParaRPr lang="zh-CN" altLang="en-US"/>
          </a:p>
        </p:txBody>
      </p:sp>
      <p:sp>
        <p:nvSpPr>
          <p:cNvPr id="6" name="KSO_FN"/>
          <p:cNvSpPr>
            <a:spLocks noGrp="1"/>
          </p:cNvSpPr>
          <p:nvPr>
            <p:ph type="sldNum" sz="quarter" idx="12"/>
          </p:nvPr>
        </p:nvSpPr>
        <p:spPr>
          <a:xfrm>
            <a:off x="8824920" y="6451604"/>
            <a:ext cx="2743200" cy="365125"/>
          </a:xfrm>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35055325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a:t>单击此处编辑母版标题样式</a:t>
            </a:r>
            <a:endParaRPr lang="en-US" dirty="0"/>
          </a:p>
        </p:txBody>
      </p:sp>
      <p:sp>
        <p:nvSpPr>
          <p:cNvPr id="3" name="KSO_FD"/>
          <p:cNvSpPr>
            <a:spLocks noGrp="1"/>
          </p:cNvSpPr>
          <p:nvPr>
            <p:ph type="dt" sz="half" idx="10"/>
          </p:nvPr>
        </p:nvSpPr>
        <p:spPr/>
        <p:txBody>
          <a:bodyPr/>
          <a:lstStyle/>
          <a:p>
            <a:fld id="{490FA359-FBFD-4E90-80D7-2F91A4519E73}" type="datetimeFigureOut">
              <a:rPr lang="zh-CN" altLang="en-US" smtClean="0"/>
              <a:t>2017/9/26/Tuesday</a:t>
            </a:fld>
            <a:endParaRPr lang="zh-CN" altLang="en-US"/>
          </a:p>
        </p:txBody>
      </p:sp>
      <p:sp>
        <p:nvSpPr>
          <p:cNvPr id="4" name="KSO_FT"/>
          <p:cNvSpPr>
            <a:spLocks noGrp="1"/>
          </p:cNvSpPr>
          <p:nvPr>
            <p:ph type="ftr" sz="quarter" idx="11"/>
          </p:nvPr>
        </p:nvSpPr>
        <p:spPr/>
        <p:txBody>
          <a:bodyPr/>
          <a:lstStyle/>
          <a:p>
            <a:endParaRPr lang="zh-CN" altLang="en-US"/>
          </a:p>
        </p:txBody>
      </p:sp>
      <p:sp>
        <p:nvSpPr>
          <p:cNvPr id="5" name="KSO_FN"/>
          <p:cNvSpPr>
            <a:spLocks noGrp="1"/>
          </p:cNvSpPr>
          <p:nvPr>
            <p:ph type="sldNum" sz="quarter" idx="12"/>
          </p:nvPr>
        </p:nvSpPr>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228315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a:extLst>
              <a:ext uri="{FF2B5EF4-FFF2-40B4-BE49-F238E27FC236}">
                <a16:creationId xmlns:a16="http://schemas.microsoft.com/office/drawing/2014/main" xmlns="" id="{94B353FA-4B38-4C0E-AC24-8589F159B694}"/>
              </a:ext>
            </a:extLst>
          </p:cNvPr>
          <p:cNvSpPr>
            <a:spLocks noGrp="1"/>
          </p:cNvSpPr>
          <p:nvPr>
            <p:ph type="dt" sz="half" idx="10"/>
          </p:nvPr>
        </p:nvSpPr>
        <p:spPr/>
        <p:txBody>
          <a:bodyPr/>
          <a:lstStyle/>
          <a:p>
            <a:fld id="{490FA359-FBFD-4E90-80D7-2F91A4519E73}" type="datetimeFigureOut">
              <a:rPr lang="zh-CN" altLang="en-US" smtClean="0"/>
              <a:t>2017/9/26/Tuesday</a:t>
            </a:fld>
            <a:endParaRPr lang="zh-CN" altLang="en-US"/>
          </a:p>
        </p:txBody>
      </p:sp>
      <p:sp>
        <p:nvSpPr>
          <p:cNvPr id="4" name="页脚占位符 3">
            <a:extLst>
              <a:ext uri="{FF2B5EF4-FFF2-40B4-BE49-F238E27FC236}">
                <a16:creationId xmlns:a16="http://schemas.microsoft.com/office/drawing/2014/main" xmlns="" id="{63C069C5-F303-412F-A5AF-BE47AD8B1F64}"/>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8298B223-80C7-499A-9CA3-D16E8DFB8EC3}"/>
              </a:ext>
            </a:extLst>
          </p:cNvPr>
          <p:cNvSpPr>
            <a:spLocks noGrp="1"/>
          </p:cNvSpPr>
          <p:nvPr>
            <p:ph type="sldNum" sz="quarter" idx="12"/>
          </p:nvPr>
        </p:nvSpPr>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11862409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1_空白">
    <p:spTree>
      <p:nvGrpSpPr>
        <p:cNvPr id="1" name=""/>
        <p:cNvGrpSpPr/>
        <p:nvPr/>
      </p:nvGrpSpPr>
      <p:grpSpPr>
        <a:xfrm>
          <a:off x="0" y="0"/>
          <a:ext cx="0" cy="0"/>
          <a:chOff x="0" y="0"/>
          <a:chExt cx="0" cy="0"/>
        </a:xfrm>
      </p:grpSpPr>
      <p:sp>
        <p:nvSpPr>
          <p:cNvPr id="2" name="KSO_FD"/>
          <p:cNvSpPr>
            <a:spLocks noGrp="1"/>
          </p:cNvSpPr>
          <p:nvPr>
            <p:ph type="dt" sz="half" idx="10"/>
          </p:nvPr>
        </p:nvSpPr>
        <p:spPr/>
        <p:txBody>
          <a:bodyPr/>
          <a:lstStyle/>
          <a:p>
            <a:fld id="{490FA359-FBFD-4E90-80D7-2F91A4519E73}" type="datetimeFigureOut">
              <a:rPr lang="zh-CN" altLang="en-US" smtClean="0"/>
              <a:t>2017/9/26/Tuesday</a:t>
            </a:fld>
            <a:endParaRPr lang="zh-CN" altLang="en-US"/>
          </a:p>
        </p:txBody>
      </p:sp>
      <p:sp>
        <p:nvSpPr>
          <p:cNvPr id="3" name="KSO_FT"/>
          <p:cNvSpPr>
            <a:spLocks noGrp="1"/>
          </p:cNvSpPr>
          <p:nvPr>
            <p:ph type="ftr" sz="quarter" idx="11"/>
          </p:nvPr>
        </p:nvSpPr>
        <p:spPr/>
        <p:txBody>
          <a:bodyPr/>
          <a:lstStyle/>
          <a:p>
            <a:endParaRPr lang="zh-CN" altLang="en-US"/>
          </a:p>
        </p:txBody>
      </p:sp>
      <p:sp>
        <p:nvSpPr>
          <p:cNvPr id="4" name="KSO_FN"/>
          <p:cNvSpPr>
            <a:spLocks noGrp="1"/>
          </p:cNvSpPr>
          <p:nvPr>
            <p:ph type="sldNum" sz="quarter" idx="12"/>
          </p:nvPr>
        </p:nvSpPr>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25802527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10">
            <a:extLst>
              <a:ext uri="{28A0092B-C50C-407E-A947-70E740481C1C}">
                <a14:useLocalDpi xmlns:a14="http://schemas.microsoft.com/office/drawing/2010/main" val="0"/>
              </a:ext>
            </a:extLst>
          </a:blip>
          <a:srcRect l="1474" t="26028" r="6166" b="4484"/>
          <a:stretch/>
        </p:blipFill>
        <p:spPr>
          <a:xfrm>
            <a:off x="-2" y="2337829"/>
            <a:ext cx="7899402" cy="4520171"/>
          </a:xfrm>
          <a:prstGeom prst="rect">
            <a:avLst/>
          </a:prstGeom>
        </p:spPr>
      </p:pic>
      <p:sp>
        <p:nvSpPr>
          <p:cNvPr id="4" name="KSO_FD"/>
          <p:cNvSpPr>
            <a:spLocks noGrp="1"/>
          </p:cNvSpPr>
          <p:nvPr>
            <p:ph type="dt" sz="half" idx="2"/>
          </p:nvPr>
        </p:nvSpPr>
        <p:spPr>
          <a:xfrm>
            <a:off x="838200" y="6451604"/>
            <a:ext cx="2743200" cy="365125"/>
          </a:xfrm>
          <a:prstGeom prst="rect">
            <a:avLst/>
          </a:prstGeom>
        </p:spPr>
        <p:txBody>
          <a:bodyPr vert="horz" lIns="91440" tIns="45720" rIns="91440" bIns="45720" rtlCol="0" anchor="ctr"/>
          <a:lstStyle>
            <a:lvl1pPr algn="l">
              <a:defRPr sz="1200">
                <a:solidFill>
                  <a:schemeClr val="tx1"/>
                </a:solidFill>
              </a:defRPr>
            </a:lvl1pPr>
          </a:lstStyle>
          <a:p>
            <a:fld id="{490FA359-FBFD-4E90-80D7-2F91A4519E73}" type="datetimeFigureOut">
              <a:rPr lang="zh-CN" altLang="en-US" smtClean="0"/>
              <a:t>2017/9/26/Tuesday</a:t>
            </a:fld>
            <a:endParaRPr lang="zh-CN" altLang="en-US"/>
          </a:p>
        </p:txBody>
      </p:sp>
      <p:sp>
        <p:nvSpPr>
          <p:cNvPr id="5" name="KSO_FT"/>
          <p:cNvSpPr>
            <a:spLocks noGrp="1"/>
          </p:cNvSpPr>
          <p:nvPr>
            <p:ph type="ftr" sz="quarter" idx="3"/>
          </p:nvPr>
        </p:nvSpPr>
        <p:spPr>
          <a:xfrm>
            <a:off x="4038600" y="6451604"/>
            <a:ext cx="4114800" cy="365125"/>
          </a:xfrm>
          <a:prstGeom prst="rect">
            <a:avLst/>
          </a:prstGeom>
        </p:spPr>
        <p:txBody>
          <a:bodyPr vert="horz" lIns="91440" tIns="45720" rIns="91440" bIns="45720" rtlCol="0" anchor="ctr"/>
          <a:lstStyle>
            <a:lvl1pPr algn="ctr">
              <a:defRPr sz="1200">
                <a:solidFill>
                  <a:schemeClr val="tx1"/>
                </a:solidFill>
              </a:defRPr>
            </a:lvl1pPr>
          </a:lstStyle>
          <a:p>
            <a:endParaRPr lang="zh-CN" altLang="en-US"/>
          </a:p>
        </p:txBody>
      </p:sp>
      <p:sp>
        <p:nvSpPr>
          <p:cNvPr id="6" name="KSO_FN"/>
          <p:cNvSpPr>
            <a:spLocks noGrp="1"/>
          </p:cNvSpPr>
          <p:nvPr>
            <p:ph type="sldNum" sz="quarter" idx="4"/>
          </p:nvPr>
        </p:nvSpPr>
        <p:spPr>
          <a:xfrm>
            <a:off x="8610600" y="6451604"/>
            <a:ext cx="2743200" cy="365125"/>
          </a:xfrm>
          <a:prstGeom prst="rect">
            <a:avLst/>
          </a:prstGeom>
        </p:spPr>
        <p:txBody>
          <a:bodyPr vert="horz" lIns="91440" tIns="45720" rIns="91440" bIns="45720" rtlCol="0" anchor="ctr"/>
          <a:lstStyle>
            <a:lvl1pPr algn="r">
              <a:defRPr sz="1200">
                <a:solidFill>
                  <a:schemeClr val="tx1"/>
                </a:solidFill>
              </a:defRPr>
            </a:lvl1pPr>
          </a:lstStyle>
          <a:p>
            <a:fld id="{581713FB-781F-428E-BB97-D0968A988D59}" type="slidenum">
              <a:rPr lang="zh-CN" altLang="en-US" smtClean="0"/>
              <a:t>‹#›</a:t>
            </a:fld>
            <a:endParaRPr lang="zh-CN" altLang="en-US"/>
          </a:p>
        </p:txBody>
      </p:sp>
      <p:sp>
        <p:nvSpPr>
          <p:cNvPr id="3" name="KSO_BC1"/>
          <p:cNvSpPr>
            <a:spLocks noGrp="1"/>
          </p:cNvSpPr>
          <p:nvPr>
            <p:ph type="body" idx="1"/>
          </p:nvPr>
        </p:nvSpPr>
        <p:spPr>
          <a:xfrm>
            <a:off x="1138687" y="1600200"/>
            <a:ext cx="10215113" cy="463341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p:txBody>
      </p:sp>
      <p:sp>
        <p:nvSpPr>
          <p:cNvPr id="2" name="KSO_BT1"/>
          <p:cNvSpPr>
            <a:spLocks noGrp="1"/>
          </p:cNvSpPr>
          <p:nvPr>
            <p:ph type="title"/>
          </p:nvPr>
        </p:nvSpPr>
        <p:spPr>
          <a:xfrm>
            <a:off x="1138687" y="713988"/>
            <a:ext cx="10215113" cy="796011"/>
          </a:xfrm>
          <a:prstGeom prst="rect">
            <a:avLst/>
          </a:prstGeom>
        </p:spPr>
        <p:txBody>
          <a:bodyPr vert="horz" lIns="91440" tIns="45720" rIns="91440" bIns="45720" rtlCol="0" anchor="ctr">
            <a:normAutofit/>
          </a:bodyPr>
          <a:lstStyle/>
          <a:p>
            <a:r>
              <a:rPr lang="zh-CN" altLang="en-US" dirty="0"/>
              <a:t>单击此处编辑母版标题样式</a:t>
            </a:r>
            <a:endParaRPr lang="en-US" dirty="0"/>
          </a:p>
        </p:txBody>
      </p:sp>
    </p:spTree>
    <p:extLst>
      <p:ext uri="{BB962C8B-B14F-4D97-AF65-F5344CB8AC3E}">
        <p14:creationId xmlns:p14="http://schemas.microsoft.com/office/powerpoint/2010/main" val="1920157384"/>
      </p:ext>
    </p:extLst>
  </p:cSld>
  <p:clrMap bg1="lt1" tx1="dk1" bg2="lt2" tx2="dk2" accent1="accent1" accent2="accent2" accent3="accent3" accent4="accent4" accent5="accent5" accent6="accent6" hlink="hlink" folHlink="folHlink"/>
  <p:sldLayoutIdLst>
    <p:sldLayoutId id="2147483686" r:id="rId1"/>
    <p:sldLayoutId id="2147483692" r:id="rId2"/>
    <p:sldLayoutId id="2147483687" r:id="rId3"/>
    <p:sldLayoutId id="2147483694" r:id="rId4"/>
    <p:sldLayoutId id="2147483695" r:id="rId5"/>
    <p:sldLayoutId id="2147483691" r:id="rId6"/>
    <p:sldLayoutId id="2147483693" r:id="rId7"/>
    <p:sldLayoutId id="2147483697" r:id="rId8"/>
  </p:sldLayoutIdLst>
  <p:txStyles>
    <p:titleStyle>
      <a:lvl1pPr algn="l" defTabSz="685800" rtl="0" eaLnBrk="1" latinLnBrk="0" hangingPunct="1">
        <a:lnSpc>
          <a:spcPct val="90000"/>
        </a:lnSpc>
        <a:spcBef>
          <a:spcPct val="0"/>
        </a:spcBef>
        <a:buNone/>
        <a:defRPr sz="3200" b="0" i="0" kern="1200" baseline="0">
          <a:solidFill>
            <a:schemeClr val="accent1"/>
          </a:solidFill>
          <a:effectLst/>
          <a:latin typeface="+mj-ea"/>
          <a:ea typeface="+mj-ea"/>
          <a:cs typeface="+mj-cs"/>
        </a:defRPr>
      </a:lvl1pPr>
    </p:titleStyle>
    <p:bodyStyle>
      <a:lvl1pPr marL="361950" indent="-361950" algn="just" defTabSz="685800" rtl="0" eaLnBrk="1" latinLnBrk="0" hangingPunct="1">
        <a:lnSpc>
          <a:spcPct val="110000"/>
        </a:lnSpc>
        <a:spcBef>
          <a:spcPts val="1200"/>
        </a:spcBef>
        <a:spcAft>
          <a:spcPts val="0"/>
        </a:spcAft>
        <a:buClr>
          <a:schemeClr val="accent2"/>
        </a:buClr>
        <a:buSzPct val="50000"/>
        <a:buFont typeface="Wingdings 2" panose="05020102010507070707" pitchFamily="18" charset="2"/>
        <a:buChar char=""/>
        <a:defRPr lang="zh-CN" altLang="en-US" sz="2400" b="1" kern="1200" baseline="0" dirty="0" smtClean="0">
          <a:solidFill>
            <a:schemeClr val="accent1"/>
          </a:solidFill>
          <a:latin typeface="+mn-ea"/>
          <a:ea typeface="+mn-ea"/>
          <a:cs typeface="+mn-cs"/>
        </a:defRPr>
      </a:lvl1pPr>
      <a:lvl2pPr marL="361950" indent="-361950" algn="just" defTabSz="685800" rtl="0" eaLnBrk="1" latinLnBrk="0" hangingPunct="1">
        <a:lnSpc>
          <a:spcPct val="120000"/>
        </a:lnSpc>
        <a:spcBef>
          <a:spcPts val="0"/>
        </a:spcBef>
        <a:spcAft>
          <a:spcPts val="1200"/>
        </a:spcAft>
        <a:buClr>
          <a:schemeClr val="accent2">
            <a:lumMod val="60000"/>
            <a:lumOff val="40000"/>
          </a:schemeClr>
        </a:buClr>
        <a:buFont typeface="幼圆" panose="02010509060101010101" pitchFamily="49" charset="-122"/>
        <a:buChar char=" "/>
        <a:defRPr sz="1800" b="0" kern="1200" baseline="0">
          <a:solidFill>
            <a:schemeClr val="tx1"/>
          </a:solidFill>
          <a:latin typeface="+mn-ea"/>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xmlns=""/>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slide" Target="slide38.xml"/><Relationship Id="rId2" Type="http://schemas.openxmlformats.org/officeDocument/2006/relationships/slide" Target="slide3.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4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541BDD9-B732-43D0-B3A7-5FC231413F6A}"/>
              </a:ext>
            </a:extLst>
          </p:cNvPr>
          <p:cNvSpPr>
            <a:spLocks noGrp="1"/>
          </p:cNvSpPr>
          <p:nvPr>
            <p:ph type="title"/>
          </p:nvPr>
        </p:nvSpPr>
        <p:spPr/>
        <p:txBody>
          <a:bodyPr/>
          <a:lstStyle/>
          <a:p>
            <a:r>
              <a:rPr lang="zh-CN" altLang="en-US" dirty="0"/>
              <a:t>管 理 学 基 础</a:t>
            </a:r>
          </a:p>
        </p:txBody>
      </p:sp>
    </p:spTree>
    <p:extLst>
      <p:ext uri="{BB962C8B-B14F-4D97-AF65-F5344CB8AC3E}">
        <p14:creationId xmlns:p14="http://schemas.microsoft.com/office/powerpoint/2010/main" val="13691266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BB7D5DB8-14AE-412F-AF3F-3D263CB6480A}"/>
              </a:ext>
            </a:extLst>
          </p:cNvPr>
          <p:cNvSpPr>
            <a:spLocks noGrp="1"/>
          </p:cNvSpPr>
          <p:nvPr>
            <p:ph idx="1"/>
          </p:nvPr>
        </p:nvSpPr>
        <p:spPr/>
        <p:txBody>
          <a:bodyPr/>
          <a:lstStyle/>
          <a:p>
            <a:r>
              <a:rPr lang="en-US" altLang="zh-CN" sz="2400" dirty="0"/>
              <a:t>(</a:t>
            </a:r>
            <a:r>
              <a:rPr lang="zh-CN" altLang="en-US" sz="2400" dirty="0"/>
              <a:t>一</a:t>
            </a:r>
            <a:r>
              <a:rPr lang="en-US" altLang="zh-CN" sz="2400" dirty="0"/>
              <a:t>)</a:t>
            </a:r>
            <a:r>
              <a:rPr lang="zh-CN" altLang="en-US" sz="2400" dirty="0"/>
              <a:t>按时间长短划分 </a:t>
            </a:r>
            <a:endParaRPr lang="en-US" altLang="zh-CN" sz="2400" dirty="0"/>
          </a:p>
          <a:p>
            <a:r>
              <a:rPr lang="en-US" altLang="zh-CN" dirty="0"/>
              <a:t>       </a:t>
            </a:r>
            <a:r>
              <a:rPr lang="zh-CN" altLang="en-US" dirty="0"/>
              <a:t>按时间长短划分</a:t>
            </a:r>
            <a:r>
              <a:rPr lang="en-US" altLang="zh-CN" dirty="0"/>
              <a:t>,</a:t>
            </a:r>
            <a:r>
              <a:rPr lang="zh-CN" altLang="en-US" dirty="0"/>
              <a:t>管理人员一般采用长期、中期和短期来描述计划</a:t>
            </a:r>
            <a:r>
              <a:rPr lang="en-US" altLang="zh-CN" dirty="0"/>
              <a:t>.</a:t>
            </a:r>
            <a:r>
              <a:rPr lang="zh-CN" altLang="en-US" dirty="0"/>
              <a:t>长期通常指五年 以上</a:t>
            </a:r>
            <a:r>
              <a:rPr lang="en-US" altLang="zh-CN" dirty="0"/>
              <a:t>,</a:t>
            </a:r>
            <a:r>
              <a:rPr lang="zh-CN" altLang="en-US" dirty="0"/>
              <a:t>短期一般指一年以内</a:t>
            </a:r>
            <a:r>
              <a:rPr lang="en-US" altLang="zh-CN" dirty="0"/>
              <a:t>,</a:t>
            </a:r>
            <a:r>
              <a:rPr lang="zh-CN" altLang="en-US" dirty="0"/>
              <a:t>中期则介于两者之间</a:t>
            </a:r>
            <a:r>
              <a:rPr lang="en-US" altLang="zh-CN" dirty="0"/>
              <a:t>.</a:t>
            </a:r>
            <a:r>
              <a:rPr lang="zh-CN" altLang="en-US" dirty="0"/>
              <a:t>长期计划描述了组织在较长时期</a:t>
            </a:r>
            <a:r>
              <a:rPr lang="en-US" altLang="zh-CN" dirty="0"/>
              <a:t>,</a:t>
            </a:r>
            <a:r>
              <a:rPr lang="zh-CN" altLang="en-US" dirty="0"/>
              <a:t>通 常为五年以上的发展规划</a:t>
            </a:r>
            <a:r>
              <a:rPr lang="en-US" altLang="zh-CN" dirty="0"/>
              <a:t>,</a:t>
            </a:r>
            <a:r>
              <a:rPr lang="zh-CN" altLang="en-US" dirty="0"/>
              <a:t>制定了组织的各个部门在较长时期内从事某种活动应达到的目 标和要求</a:t>
            </a:r>
            <a:r>
              <a:rPr lang="en-US" altLang="zh-CN" dirty="0"/>
              <a:t>,</a:t>
            </a:r>
            <a:r>
              <a:rPr lang="zh-CN" altLang="en-US" dirty="0"/>
              <a:t>绘制了组织长期发展的蓝图</a:t>
            </a:r>
            <a:r>
              <a:rPr lang="en-US" altLang="zh-CN" dirty="0"/>
              <a:t>.</a:t>
            </a:r>
            <a:r>
              <a:rPr lang="zh-CN" altLang="en-US" dirty="0"/>
              <a:t>中期计划是长期计划和短期计划的衔接</a:t>
            </a:r>
            <a:r>
              <a:rPr lang="en-US" altLang="zh-CN" dirty="0"/>
              <a:t>,</a:t>
            </a:r>
            <a:r>
              <a:rPr lang="zh-CN" altLang="en-US" dirty="0"/>
              <a:t>一般指 一到五年内的计划</a:t>
            </a:r>
            <a:r>
              <a:rPr lang="en-US" altLang="zh-CN" dirty="0"/>
              <a:t>,</a:t>
            </a:r>
            <a:r>
              <a:rPr lang="zh-CN" altLang="en-US" dirty="0"/>
              <a:t>如组织各部门的发展计划、企业的营销计划、员工的招聘与培训计 划</a:t>
            </a:r>
            <a:r>
              <a:rPr lang="en-US" altLang="zh-CN" dirty="0"/>
              <a:t>;</a:t>
            </a:r>
            <a:r>
              <a:rPr lang="zh-CN" altLang="en-US" dirty="0"/>
              <a:t>短期计划具体地规定了组织的各个部门在各个较短的时期</a:t>
            </a:r>
            <a:r>
              <a:rPr lang="en-US" altLang="zh-CN" dirty="0"/>
              <a:t>,</a:t>
            </a:r>
            <a:r>
              <a:rPr lang="zh-CN" altLang="en-US" dirty="0"/>
              <a:t>特别是最近的时段中</a:t>
            </a:r>
            <a:r>
              <a:rPr lang="en-US" altLang="zh-CN" dirty="0"/>
              <a:t>,</a:t>
            </a:r>
            <a:r>
              <a:rPr lang="zh-CN" altLang="en-US" dirty="0"/>
              <a:t>应 该从事何种活动</a:t>
            </a:r>
            <a:r>
              <a:rPr lang="en-US" altLang="zh-CN" dirty="0"/>
              <a:t>,</a:t>
            </a:r>
            <a:r>
              <a:rPr lang="zh-CN" altLang="en-US" dirty="0"/>
              <a:t>从事该种活动应达到何种要求</a:t>
            </a:r>
            <a:r>
              <a:rPr lang="en-US" altLang="zh-CN" dirty="0"/>
              <a:t>,</a:t>
            </a:r>
            <a:r>
              <a:rPr lang="zh-CN" altLang="en-US" dirty="0"/>
              <a:t>为各组织成员在近期内的行动提供了依 据</a:t>
            </a:r>
            <a:r>
              <a:rPr lang="en-US" altLang="zh-CN" dirty="0"/>
              <a:t>,</a:t>
            </a:r>
            <a:r>
              <a:rPr lang="zh-CN" altLang="en-US" dirty="0"/>
              <a:t>短期计划一般比较具体</a:t>
            </a:r>
            <a:r>
              <a:rPr lang="en-US" altLang="zh-CN" dirty="0"/>
              <a:t>.</a:t>
            </a:r>
            <a:endParaRPr lang="zh-CN" altLang="en-US" dirty="0"/>
          </a:p>
        </p:txBody>
      </p:sp>
    </p:spTree>
    <p:extLst>
      <p:ext uri="{BB962C8B-B14F-4D97-AF65-F5344CB8AC3E}">
        <p14:creationId xmlns:p14="http://schemas.microsoft.com/office/powerpoint/2010/main" val="21077248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BAEF5A9C-227E-4E6A-967D-977A21E1DED4}"/>
              </a:ext>
            </a:extLst>
          </p:cNvPr>
          <p:cNvSpPr>
            <a:spLocks noGrp="1"/>
          </p:cNvSpPr>
          <p:nvPr>
            <p:ph idx="1"/>
          </p:nvPr>
        </p:nvSpPr>
        <p:spPr/>
        <p:txBody>
          <a:bodyPr/>
          <a:lstStyle/>
          <a:p>
            <a:r>
              <a:rPr lang="en-US" altLang="zh-CN" sz="2400" dirty="0"/>
              <a:t>(</a:t>
            </a:r>
            <a:r>
              <a:rPr lang="zh-CN" altLang="en-US" sz="2400" dirty="0"/>
              <a:t>二</a:t>
            </a:r>
            <a:r>
              <a:rPr lang="en-US" altLang="zh-CN" sz="2400" dirty="0"/>
              <a:t>)</a:t>
            </a:r>
            <a:r>
              <a:rPr lang="zh-CN" altLang="en-US" sz="2400" dirty="0"/>
              <a:t>按职能空间划分 </a:t>
            </a:r>
            <a:endParaRPr lang="en-US" altLang="zh-CN" sz="2400" dirty="0"/>
          </a:p>
          <a:p>
            <a:r>
              <a:rPr lang="en-US" altLang="zh-CN" dirty="0"/>
              <a:t>       </a:t>
            </a:r>
            <a:r>
              <a:rPr lang="zh-CN" altLang="en-US" dirty="0"/>
              <a:t>按职能空间划分</a:t>
            </a:r>
            <a:r>
              <a:rPr lang="en-US" altLang="zh-CN" dirty="0"/>
              <a:t>,</a:t>
            </a:r>
            <a:r>
              <a:rPr lang="zh-CN" altLang="en-US" dirty="0"/>
              <a:t>可以将计划分为业务计划、财务计划及人事计划</a:t>
            </a:r>
            <a:r>
              <a:rPr lang="en-US" altLang="zh-CN" dirty="0"/>
              <a:t>.</a:t>
            </a:r>
            <a:r>
              <a:rPr lang="zh-CN" altLang="en-US" dirty="0"/>
              <a:t>组织是通过从事 一定业务活动立身于社会的</a:t>
            </a:r>
            <a:r>
              <a:rPr lang="en-US" altLang="zh-CN" dirty="0"/>
              <a:t>,</a:t>
            </a:r>
            <a:r>
              <a:rPr lang="zh-CN" altLang="en-US" dirty="0"/>
              <a:t>业务计划是组织的主要计划</a:t>
            </a:r>
            <a:r>
              <a:rPr lang="en-US" altLang="zh-CN" dirty="0"/>
              <a:t>.</a:t>
            </a:r>
            <a:r>
              <a:rPr lang="zh-CN" altLang="en-US" dirty="0"/>
              <a:t>我们通常用 “人财物</a:t>
            </a:r>
            <a:r>
              <a:rPr lang="en-US" altLang="zh-CN" dirty="0"/>
              <a:t>,</a:t>
            </a:r>
            <a:r>
              <a:rPr lang="zh-CN" altLang="en-US" dirty="0"/>
              <a:t>供产 销”六个字来描述一个企业的必要要素和主要活动</a:t>
            </a:r>
            <a:r>
              <a:rPr lang="en-US" altLang="zh-CN" dirty="0"/>
              <a:t>.</a:t>
            </a:r>
            <a:r>
              <a:rPr lang="zh-CN" altLang="en-US" dirty="0"/>
              <a:t>业务计划的内容涉及 “物、供、产、 销”</a:t>
            </a:r>
            <a:r>
              <a:rPr lang="en-US" altLang="zh-CN" dirty="0"/>
              <a:t>,</a:t>
            </a:r>
            <a:r>
              <a:rPr lang="zh-CN" altLang="en-US" dirty="0"/>
              <a:t>财务计划的内容涉及 “财”</a:t>
            </a:r>
            <a:r>
              <a:rPr lang="en-US" altLang="zh-CN" dirty="0"/>
              <a:t>,</a:t>
            </a:r>
            <a:r>
              <a:rPr lang="zh-CN" altLang="en-US" dirty="0"/>
              <a:t>人事计划的内容涉及 “人”</a:t>
            </a:r>
            <a:r>
              <a:rPr lang="en-US" altLang="zh-CN" dirty="0"/>
              <a:t>.</a:t>
            </a:r>
          </a:p>
          <a:p>
            <a:r>
              <a:rPr lang="en-US" altLang="zh-CN" dirty="0"/>
              <a:t>       </a:t>
            </a:r>
            <a:r>
              <a:rPr lang="zh-CN" altLang="en-US" dirty="0"/>
              <a:t>作为经济组织</a:t>
            </a:r>
            <a:r>
              <a:rPr lang="en-US" altLang="zh-CN" dirty="0"/>
              <a:t>,</a:t>
            </a:r>
            <a:r>
              <a:rPr lang="zh-CN" altLang="en-US" dirty="0"/>
              <a:t>企业业务计划包括产品开发、物资采购、仓储后勤、生产作业以及销 售促进等内容</a:t>
            </a:r>
            <a:r>
              <a:rPr lang="en-US" altLang="zh-CN" dirty="0"/>
              <a:t>.</a:t>
            </a:r>
            <a:r>
              <a:rPr lang="zh-CN" altLang="en-US" dirty="0"/>
              <a:t>长期业务计划主要涉及业务方面的调整或业务规模的发展</a:t>
            </a:r>
            <a:r>
              <a:rPr lang="en-US" altLang="zh-CN" dirty="0"/>
              <a:t>,</a:t>
            </a:r>
            <a:r>
              <a:rPr lang="zh-CN" altLang="en-US" dirty="0"/>
              <a:t>短期业务计划 则主要涉及业务活动的具体安排</a:t>
            </a:r>
            <a:r>
              <a:rPr lang="en-US" altLang="zh-CN" dirty="0"/>
              <a:t>.</a:t>
            </a:r>
            <a:endParaRPr lang="zh-CN" altLang="en-US" dirty="0"/>
          </a:p>
        </p:txBody>
      </p:sp>
    </p:spTree>
    <p:extLst>
      <p:ext uri="{BB962C8B-B14F-4D97-AF65-F5344CB8AC3E}">
        <p14:creationId xmlns:p14="http://schemas.microsoft.com/office/powerpoint/2010/main" val="20852161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C84B0899-BB81-461B-AA09-2F17BD8EA593}"/>
              </a:ext>
            </a:extLst>
          </p:cNvPr>
          <p:cNvSpPr>
            <a:spLocks noGrp="1"/>
          </p:cNvSpPr>
          <p:nvPr>
            <p:ph idx="1"/>
          </p:nvPr>
        </p:nvSpPr>
        <p:spPr/>
        <p:txBody>
          <a:bodyPr/>
          <a:lstStyle/>
          <a:p>
            <a:r>
              <a:rPr lang="en-US" altLang="zh-CN" sz="2400" dirty="0"/>
              <a:t>(</a:t>
            </a:r>
            <a:r>
              <a:rPr lang="zh-CN" altLang="en-US" sz="2400" dirty="0"/>
              <a:t>三</a:t>
            </a:r>
            <a:r>
              <a:rPr lang="en-US" altLang="zh-CN" sz="2400" dirty="0"/>
              <a:t>)</a:t>
            </a:r>
            <a:r>
              <a:rPr lang="zh-CN" altLang="en-US" sz="2400" dirty="0"/>
              <a:t>按组织中的重要性划分 </a:t>
            </a:r>
            <a:endParaRPr lang="en-US" altLang="zh-CN" sz="2400" dirty="0"/>
          </a:p>
          <a:p>
            <a:r>
              <a:rPr lang="en-US" altLang="zh-CN" dirty="0"/>
              <a:t>       </a:t>
            </a:r>
            <a:r>
              <a:rPr lang="zh-CN" altLang="en-US" dirty="0"/>
              <a:t>按组织中的重要性划分</a:t>
            </a:r>
            <a:r>
              <a:rPr lang="en-US" altLang="zh-CN" dirty="0"/>
              <a:t>,</a:t>
            </a:r>
            <a:r>
              <a:rPr lang="zh-CN" altLang="en-US" dirty="0"/>
              <a:t>可以将计划分为战略性计划、战术性计划及操作性计划</a:t>
            </a:r>
            <a:r>
              <a:rPr lang="en-US" altLang="zh-CN" dirty="0"/>
              <a:t>.</a:t>
            </a:r>
            <a:r>
              <a:rPr lang="zh-CN" altLang="en-US" dirty="0"/>
              <a:t>战 略性计划是指应用于组织整体的、为组织未来较长时期 </a:t>
            </a:r>
            <a:r>
              <a:rPr lang="en-US" altLang="zh-CN" dirty="0"/>
              <a:t>(</a:t>
            </a:r>
            <a:r>
              <a:rPr lang="zh-CN" altLang="en-US" dirty="0"/>
              <a:t>通常为五年以上</a:t>
            </a:r>
            <a:r>
              <a:rPr lang="en-US" altLang="zh-CN" dirty="0"/>
              <a:t>)</a:t>
            </a:r>
            <a:r>
              <a:rPr lang="zh-CN" altLang="en-US" dirty="0"/>
              <a:t>设立总体目标 和寻求组织在环境中的战略地位的计划</a:t>
            </a:r>
            <a:r>
              <a:rPr lang="en-US" altLang="zh-CN" dirty="0"/>
              <a:t>.</a:t>
            </a:r>
            <a:r>
              <a:rPr lang="zh-CN" altLang="en-US" dirty="0"/>
              <a:t>战术性计划是指规定总体目标如何实现的细节的 计划</a:t>
            </a:r>
            <a:r>
              <a:rPr lang="en-US" altLang="zh-CN" dirty="0"/>
              <a:t>,</a:t>
            </a:r>
            <a:r>
              <a:rPr lang="zh-CN" altLang="en-US" dirty="0"/>
              <a:t>其需要解决的是组织的具体部门或各种职能在未来各个较短时期内的行动方案</a:t>
            </a:r>
            <a:r>
              <a:rPr lang="en-US" altLang="zh-CN" dirty="0"/>
              <a:t>.</a:t>
            </a:r>
            <a:r>
              <a:rPr lang="zh-CN" altLang="en-US" dirty="0"/>
              <a:t>操 作性计划是战术性计划的执行计划</a:t>
            </a:r>
            <a:r>
              <a:rPr lang="en-US" altLang="zh-CN" dirty="0"/>
              <a:t>.</a:t>
            </a:r>
            <a:r>
              <a:rPr lang="zh-CN" altLang="en-US" dirty="0"/>
              <a:t>战略性计划显著的特点是长期性与整体性</a:t>
            </a:r>
            <a:r>
              <a:rPr lang="en-US" altLang="zh-CN" dirty="0"/>
              <a:t>.</a:t>
            </a:r>
            <a:r>
              <a:rPr lang="zh-CN" altLang="en-US" dirty="0"/>
              <a:t>长期性是 指战略性计划涉及未来的较长时期</a:t>
            </a:r>
            <a:r>
              <a:rPr lang="en-US" altLang="zh-CN" dirty="0"/>
              <a:t>,</a:t>
            </a:r>
            <a:r>
              <a:rPr lang="zh-CN" altLang="en-US" dirty="0"/>
              <a:t>整体性是指战略性计划是基于组织整体而制订的</a:t>
            </a:r>
            <a:r>
              <a:rPr lang="en-US" altLang="zh-CN" dirty="0"/>
              <a:t>,</a:t>
            </a:r>
            <a:r>
              <a:rPr lang="zh-CN" altLang="en-US" dirty="0"/>
              <a:t>强 调组织整体的协调</a:t>
            </a:r>
            <a:r>
              <a:rPr lang="en-US" altLang="zh-CN" dirty="0"/>
              <a:t>.</a:t>
            </a:r>
            <a:r>
              <a:rPr lang="zh-CN" altLang="en-US" dirty="0"/>
              <a:t>战略性计划是战术性计划的依据</a:t>
            </a:r>
            <a:r>
              <a:rPr lang="en-US" altLang="zh-CN" dirty="0"/>
              <a:t>,</a:t>
            </a:r>
            <a:r>
              <a:rPr lang="zh-CN" altLang="en-US" dirty="0"/>
              <a:t>战术性计划是在战略性计划指导下 制订的</a:t>
            </a:r>
            <a:r>
              <a:rPr lang="en-US" altLang="zh-CN" dirty="0"/>
              <a:t>,</a:t>
            </a:r>
            <a:r>
              <a:rPr lang="zh-CN" altLang="en-US" dirty="0"/>
              <a:t>是战略性计划的落实</a:t>
            </a:r>
            <a:r>
              <a:rPr lang="en-US" altLang="zh-CN" dirty="0"/>
              <a:t>.</a:t>
            </a:r>
            <a:r>
              <a:rPr lang="zh-CN" altLang="en-US" dirty="0"/>
              <a:t>而战略性计划和战术性计划都要靠操作性计划来完成</a:t>
            </a:r>
            <a:r>
              <a:rPr lang="en-US" altLang="zh-CN" dirty="0"/>
              <a:t>.</a:t>
            </a:r>
            <a:endParaRPr lang="zh-CN" altLang="en-US" dirty="0"/>
          </a:p>
        </p:txBody>
      </p:sp>
    </p:spTree>
    <p:extLst>
      <p:ext uri="{BB962C8B-B14F-4D97-AF65-F5344CB8AC3E}">
        <p14:creationId xmlns:p14="http://schemas.microsoft.com/office/powerpoint/2010/main" val="8760650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76C66554-E76A-4E64-BE7A-6B0F6652B31E}"/>
              </a:ext>
            </a:extLst>
          </p:cNvPr>
          <p:cNvSpPr>
            <a:spLocks noGrp="1"/>
          </p:cNvSpPr>
          <p:nvPr>
            <p:ph idx="1"/>
          </p:nvPr>
        </p:nvSpPr>
        <p:spPr/>
        <p:txBody>
          <a:bodyPr/>
          <a:lstStyle/>
          <a:p>
            <a:r>
              <a:rPr lang="en-US" altLang="zh-CN" sz="2400" dirty="0"/>
              <a:t>(</a:t>
            </a:r>
            <a:r>
              <a:rPr lang="zh-CN" altLang="en-US" sz="2400" dirty="0"/>
              <a:t>四</a:t>
            </a:r>
            <a:r>
              <a:rPr lang="en-US" altLang="zh-CN" sz="2400" dirty="0"/>
              <a:t>)</a:t>
            </a:r>
            <a:r>
              <a:rPr lang="zh-CN" altLang="en-US" sz="2400" dirty="0"/>
              <a:t>按约束性强弱划分 </a:t>
            </a:r>
            <a:endParaRPr lang="en-US" altLang="zh-CN" sz="2400" dirty="0"/>
          </a:p>
          <a:p>
            <a:r>
              <a:rPr lang="en-US" altLang="zh-CN" dirty="0"/>
              <a:t>       </a:t>
            </a:r>
            <a:r>
              <a:rPr lang="zh-CN" altLang="en-US" dirty="0"/>
              <a:t>按约束性强弱划分</a:t>
            </a:r>
            <a:r>
              <a:rPr lang="en-US" altLang="zh-CN" dirty="0"/>
              <a:t>,</a:t>
            </a:r>
            <a:r>
              <a:rPr lang="zh-CN" altLang="en-US" dirty="0"/>
              <a:t>可以将计划分为指令性计划和指导性计划</a:t>
            </a:r>
            <a:r>
              <a:rPr lang="en-US" altLang="zh-CN" dirty="0"/>
              <a:t>.</a:t>
            </a:r>
            <a:r>
              <a:rPr lang="zh-CN" altLang="en-US" dirty="0"/>
              <a:t>指令性计划具有明确 规定的标准</a:t>
            </a:r>
            <a:r>
              <a:rPr lang="en-US" altLang="zh-CN" dirty="0"/>
              <a:t>,</a:t>
            </a:r>
            <a:r>
              <a:rPr lang="zh-CN" altLang="en-US" dirty="0"/>
              <a:t>必须严格执行</a:t>
            </a:r>
            <a:r>
              <a:rPr lang="en-US" altLang="zh-CN" dirty="0"/>
              <a:t>,</a:t>
            </a:r>
            <a:r>
              <a:rPr lang="zh-CN" altLang="en-US" dirty="0"/>
              <a:t>不能模棱两可</a:t>
            </a:r>
            <a:r>
              <a:rPr lang="en-US" altLang="zh-CN" dirty="0"/>
              <a:t>.</a:t>
            </a:r>
            <a:r>
              <a:rPr lang="zh-CN" altLang="en-US" dirty="0"/>
              <a:t>在我国计划经济时期</a:t>
            </a:r>
            <a:r>
              <a:rPr lang="en-US" altLang="zh-CN" dirty="0"/>
              <a:t>,</a:t>
            </a:r>
            <a:r>
              <a:rPr lang="zh-CN" altLang="en-US" dirty="0"/>
              <a:t>指令性计划很多</a:t>
            </a:r>
            <a:r>
              <a:rPr lang="en-US" altLang="zh-CN" dirty="0"/>
              <a:t>.</a:t>
            </a:r>
            <a:r>
              <a:rPr lang="zh-CN" altLang="en-US" dirty="0"/>
              <a:t>各 企业生产的产品、各种产品的生产数量</a:t>
            </a:r>
            <a:r>
              <a:rPr lang="en-US" altLang="zh-CN" dirty="0"/>
              <a:t>,</a:t>
            </a:r>
            <a:r>
              <a:rPr lang="zh-CN" altLang="en-US" dirty="0"/>
              <a:t>以及每种产品的销售方向、企业的利润获得都是 由国家指令性计划做出的</a:t>
            </a:r>
            <a:r>
              <a:rPr lang="en-US" altLang="zh-CN" dirty="0"/>
              <a:t>,</a:t>
            </a:r>
            <a:r>
              <a:rPr lang="zh-CN" altLang="en-US" dirty="0"/>
              <a:t>企业没有经营自主权</a:t>
            </a:r>
            <a:r>
              <a:rPr lang="en-US" altLang="zh-CN" dirty="0"/>
              <a:t>.</a:t>
            </a:r>
            <a:r>
              <a:rPr lang="zh-CN" altLang="en-US" dirty="0"/>
              <a:t>而在我国当前市场经济条件下</a:t>
            </a:r>
            <a:r>
              <a:rPr lang="en-US" altLang="zh-CN" dirty="0"/>
              <a:t>,</a:t>
            </a:r>
            <a:r>
              <a:rPr lang="zh-CN" altLang="en-US" dirty="0"/>
              <a:t>企业是 独立的经济主体</a:t>
            </a:r>
            <a:r>
              <a:rPr lang="en-US" altLang="zh-CN" dirty="0"/>
              <a:t>,</a:t>
            </a:r>
            <a:r>
              <a:rPr lang="zh-CN" altLang="en-US" dirty="0"/>
              <a:t>企业的生产经营活动完全由自己负责</a:t>
            </a:r>
            <a:r>
              <a:rPr lang="en-US" altLang="zh-CN" dirty="0"/>
              <a:t>,</a:t>
            </a:r>
            <a:r>
              <a:rPr lang="zh-CN" altLang="en-US" dirty="0"/>
              <a:t>生产什么、生产多少、产品销售 给谁完全由自己决定</a:t>
            </a:r>
            <a:r>
              <a:rPr lang="en-US" altLang="zh-CN" dirty="0"/>
              <a:t>,</a:t>
            </a:r>
            <a:r>
              <a:rPr lang="zh-CN" altLang="en-US" dirty="0"/>
              <a:t>指令计划大大减少</a:t>
            </a:r>
            <a:r>
              <a:rPr lang="en-US" altLang="zh-CN" dirty="0"/>
              <a:t>.</a:t>
            </a:r>
            <a:endParaRPr lang="zh-CN" altLang="en-US" dirty="0"/>
          </a:p>
        </p:txBody>
      </p:sp>
    </p:spTree>
    <p:extLst>
      <p:ext uri="{BB962C8B-B14F-4D97-AF65-F5344CB8AC3E}">
        <p14:creationId xmlns:p14="http://schemas.microsoft.com/office/powerpoint/2010/main" val="27420306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847B67DC-606F-475C-870C-ECE085FF00C5}"/>
              </a:ext>
            </a:extLst>
          </p:cNvPr>
          <p:cNvSpPr>
            <a:spLocks noGrp="1"/>
          </p:cNvSpPr>
          <p:nvPr>
            <p:ph idx="1"/>
          </p:nvPr>
        </p:nvSpPr>
        <p:spPr/>
        <p:txBody>
          <a:bodyPr/>
          <a:lstStyle/>
          <a:p>
            <a:r>
              <a:rPr lang="en-US" altLang="zh-CN" sz="2400" dirty="0"/>
              <a:t>(</a:t>
            </a:r>
            <a:r>
              <a:rPr lang="zh-CN" altLang="en-US" sz="2400" dirty="0"/>
              <a:t>五</a:t>
            </a:r>
            <a:r>
              <a:rPr lang="en-US" altLang="zh-CN" sz="2400" dirty="0"/>
              <a:t>)</a:t>
            </a:r>
            <a:r>
              <a:rPr lang="zh-CN" altLang="en-US" sz="2400" dirty="0"/>
              <a:t>按程序化程度划分 </a:t>
            </a:r>
            <a:endParaRPr lang="en-US" altLang="zh-CN" sz="2400" dirty="0"/>
          </a:p>
          <a:p>
            <a:r>
              <a:rPr lang="en-US" altLang="zh-CN" dirty="0"/>
              <a:t>       </a:t>
            </a:r>
            <a:r>
              <a:rPr lang="zh-CN" altLang="en-US" dirty="0"/>
              <a:t>组织活动可分为两类</a:t>
            </a:r>
            <a:r>
              <a:rPr lang="en-US" altLang="zh-CN" dirty="0"/>
              <a:t>:</a:t>
            </a:r>
          </a:p>
          <a:p>
            <a:r>
              <a:rPr lang="en-US" altLang="zh-CN" dirty="0"/>
              <a:t>       </a:t>
            </a:r>
            <a:r>
              <a:rPr lang="zh-CN" altLang="en-US" dirty="0"/>
              <a:t>一类是例行活动</a:t>
            </a:r>
            <a:r>
              <a:rPr lang="en-US" altLang="zh-CN" dirty="0"/>
              <a:t>,</a:t>
            </a:r>
            <a:r>
              <a:rPr lang="zh-CN" altLang="en-US" dirty="0"/>
              <a:t>指一些重复出现的工作</a:t>
            </a:r>
            <a:r>
              <a:rPr lang="en-US" altLang="zh-CN" dirty="0"/>
              <a:t>,</a:t>
            </a:r>
            <a:r>
              <a:rPr lang="zh-CN" altLang="en-US" dirty="0"/>
              <a:t>如订货、材料的出 入库等</a:t>
            </a:r>
            <a:r>
              <a:rPr lang="en-US" altLang="zh-CN" dirty="0"/>
              <a:t>.</a:t>
            </a:r>
            <a:r>
              <a:rPr lang="zh-CN" altLang="en-US" dirty="0"/>
              <a:t>有关这类活动的计划是经常反复的</a:t>
            </a:r>
            <a:r>
              <a:rPr lang="en-US" altLang="zh-CN" dirty="0"/>
              <a:t>,</a:t>
            </a:r>
            <a:r>
              <a:rPr lang="zh-CN" altLang="en-US" dirty="0"/>
              <a:t>而且具有一定的规律性</a:t>
            </a:r>
            <a:r>
              <a:rPr lang="en-US" altLang="zh-CN" dirty="0"/>
              <a:t>,</a:t>
            </a:r>
            <a:r>
              <a:rPr lang="zh-CN" altLang="en-US" dirty="0"/>
              <a:t>因此可以建立一定 的计划程序</a:t>
            </a:r>
            <a:r>
              <a:rPr lang="en-US" altLang="zh-CN" dirty="0"/>
              <a:t>.</a:t>
            </a:r>
            <a:r>
              <a:rPr lang="zh-CN" altLang="en-US" dirty="0"/>
              <a:t>每当出现这类工作或问题时</a:t>
            </a:r>
            <a:r>
              <a:rPr lang="en-US" altLang="zh-CN" dirty="0"/>
              <a:t>,</a:t>
            </a:r>
            <a:r>
              <a:rPr lang="zh-CN" altLang="en-US" dirty="0"/>
              <a:t>就利用既定的程序来解决</a:t>
            </a:r>
            <a:r>
              <a:rPr lang="en-US" altLang="zh-CN" dirty="0"/>
              <a:t>,</a:t>
            </a:r>
            <a:r>
              <a:rPr lang="zh-CN" altLang="en-US" dirty="0"/>
              <a:t>而不需要重新研 究</a:t>
            </a:r>
            <a:r>
              <a:rPr lang="en-US" altLang="zh-CN" dirty="0"/>
              <a:t>,</a:t>
            </a:r>
            <a:r>
              <a:rPr lang="zh-CN" altLang="en-US" dirty="0"/>
              <a:t>这类计划叫程序性计划</a:t>
            </a:r>
            <a:r>
              <a:rPr lang="en-US" altLang="zh-CN" dirty="0"/>
              <a:t>.</a:t>
            </a:r>
          </a:p>
          <a:p>
            <a:r>
              <a:rPr lang="en-US" altLang="zh-CN" dirty="0"/>
              <a:t>      </a:t>
            </a:r>
            <a:r>
              <a:rPr lang="zh-CN" altLang="en-US" dirty="0"/>
              <a:t>另一类活动是非例行活动</a:t>
            </a:r>
            <a:r>
              <a:rPr lang="en-US" altLang="zh-CN" dirty="0"/>
              <a:t>,</a:t>
            </a:r>
            <a:r>
              <a:rPr lang="zh-CN" altLang="en-US" dirty="0"/>
              <a:t>不重复出现</a:t>
            </a:r>
            <a:r>
              <a:rPr lang="en-US" altLang="zh-CN" dirty="0"/>
              <a:t>,</a:t>
            </a:r>
            <a:r>
              <a:rPr lang="zh-CN" altLang="en-US" dirty="0"/>
              <a:t>如新产品的开发、 生产规模的扩大、品种结构的调整、工资制度的改变等</a:t>
            </a:r>
            <a:r>
              <a:rPr lang="en-US" altLang="zh-CN" dirty="0"/>
              <a:t>,</a:t>
            </a:r>
            <a:r>
              <a:rPr lang="zh-CN" altLang="en-US" dirty="0"/>
              <a:t>称为非程序性计划</a:t>
            </a:r>
            <a:r>
              <a:rPr lang="en-US" altLang="zh-CN" dirty="0"/>
              <a:t>.</a:t>
            </a:r>
            <a:endParaRPr lang="zh-CN" altLang="en-US" dirty="0"/>
          </a:p>
        </p:txBody>
      </p:sp>
    </p:spTree>
    <p:extLst>
      <p:ext uri="{BB962C8B-B14F-4D97-AF65-F5344CB8AC3E}">
        <p14:creationId xmlns:p14="http://schemas.microsoft.com/office/powerpoint/2010/main" val="716315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FD4E492-F6E3-464B-BC1C-645751BA62A6}"/>
              </a:ext>
            </a:extLst>
          </p:cNvPr>
          <p:cNvSpPr>
            <a:spLocks noGrp="1"/>
          </p:cNvSpPr>
          <p:nvPr>
            <p:ph type="title"/>
          </p:nvPr>
        </p:nvSpPr>
        <p:spPr/>
        <p:txBody>
          <a:bodyPr/>
          <a:lstStyle/>
          <a:p>
            <a:r>
              <a:rPr lang="zh-CN" altLang="en-US" dirty="0"/>
              <a:t>三、 计划的层次体系</a:t>
            </a:r>
          </a:p>
        </p:txBody>
      </p:sp>
      <p:sp>
        <p:nvSpPr>
          <p:cNvPr id="3" name="内容占位符 2">
            <a:extLst>
              <a:ext uri="{FF2B5EF4-FFF2-40B4-BE49-F238E27FC236}">
                <a16:creationId xmlns:a16="http://schemas.microsoft.com/office/drawing/2014/main" xmlns="" id="{74427E3D-DB58-43B9-8133-B8847F95B2BA}"/>
              </a:ext>
            </a:extLst>
          </p:cNvPr>
          <p:cNvSpPr>
            <a:spLocks noGrp="1"/>
          </p:cNvSpPr>
          <p:nvPr>
            <p:ph idx="1"/>
          </p:nvPr>
        </p:nvSpPr>
        <p:spPr>
          <a:xfrm>
            <a:off x="1324432" y="1700211"/>
            <a:ext cx="4260442" cy="4476255"/>
          </a:xfrm>
        </p:spPr>
        <p:txBody>
          <a:bodyPr/>
          <a:lstStyle/>
          <a:p>
            <a:r>
              <a:rPr lang="zh-CN" altLang="en-US" dirty="0"/>
              <a:t>       根据不同标准可把计划划分为不同的类型</a:t>
            </a:r>
            <a:r>
              <a:rPr lang="en-US" altLang="zh-CN" dirty="0"/>
              <a:t>,</a:t>
            </a:r>
            <a:r>
              <a:rPr lang="zh-CN" altLang="en-US" dirty="0"/>
              <a:t>各种类型的计划从抽象到具体可构成计划 的层次体系</a:t>
            </a:r>
            <a:r>
              <a:rPr lang="en-US" altLang="zh-CN" dirty="0"/>
              <a:t>,</a:t>
            </a:r>
            <a:r>
              <a:rPr lang="zh-CN" altLang="en-US" dirty="0"/>
              <a:t>如图３</a:t>
            </a:r>
            <a:r>
              <a:rPr lang="en-US" altLang="zh-CN" dirty="0"/>
              <a:t>-</a:t>
            </a:r>
            <a:r>
              <a:rPr lang="zh-CN" altLang="en-US" dirty="0"/>
              <a:t>１所示</a:t>
            </a:r>
            <a:r>
              <a:rPr lang="en-US" altLang="zh-CN" dirty="0"/>
              <a:t>.</a:t>
            </a:r>
          </a:p>
          <a:p>
            <a:endParaRPr lang="zh-CN" altLang="en-US" dirty="0"/>
          </a:p>
        </p:txBody>
      </p:sp>
      <p:pic>
        <p:nvPicPr>
          <p:cNvPr id="7" name="图片 6">
            <a:extLst>
              <a:ext uri="{FF2B5EF4-FFF2-40B4-BE49-F238E27FC236}">
                <a16:creationId xmlns:a16="http://schemas.microsoft.com/office/drawing/2014/main" xmlns="" id="{58E34B07-36CD-47B8-9A52-3146F58710CA}"/>
              </a:ext>
            </a:extLst>
          </p:cNvPr>
          <p:cNvPicPr>
            <a:picLocks noChangeAspect="1"/>
          </p:cNvPicPr>
          <p:nvPr/>
        </p:nvPicPr>
        <p:blipFill rotWithShape="1">
          <a:blip r:embed="rId2">
            <a:extLst>
              <a:ext uri="{28A0092B-C50C-407E-A947-70E740481C1C}">
                <a14:useLocalDpi xmlns:a14="http://schemas.microsoft.com/office/drawing/2010/main" val="0"/>
              </a:ext>
            </a:extLst>
          </a:blip>
          <a:srcRect r="1633"/>
          <a:stretch/>
        </p:blipFill>
        <p:spPr>
          <a:xfrm>
            <a:off x="6096000" y="1183421"/>
            <a:ext cx="4891511" cy="4068602"/>
          </a:xfrm>
          <a:prstGeom prst="rect">
            <a:avLst/>
          </a:prstGeom>
        </p:spPr>
      </p:pic>
      <p:sp>
        <p:nvSpPr>
          <p:cNvPr id="8" name="矩形 7">
            <a:extLst>
              <a:ext uri="{FF2B5EF4-FFF2-40B4-BE49-F238E27FC236}">
                <a16:creationId xmlns:a16="http://schemas.microsoft.com/office/drawing/2014/main" xmlns="" id="{1937001A-11D2-4E19-82A4-84F933C676B7}"/>
              </a:ext>
            </a:extLst>
          </p:cNvPr>
          <p:cNvSpPr/>
          <p:nvPr/>
        </p:nvSpPr>
        <p:spPr>
          <a:xfrm>
            <a:off x="6722186" y="5419195"/>
            <a:ext cx="3081293" cy="400110"/>
          </a:xfrm>
          <a:prstGeom prst="rect">
            <a:avLst/>
          </a:prstGeom>
        </p:spPr>
        <p:txBody>
          <a:bodyPr wrap="none">
            <a:spAutoFit/>
          </a:bodyPr>
          <a:lstStyle/>
          <a:p>
            <a:r>
              <a:rPr lang="zh-CN" altLang="en-US" sz="2000" dirty="0">
                <a:solidFill>
                  <a:srgbClr val="0099CC"/>
                </a:solidFill>
                <a:latin typeface="+mj-ea"/>
                <a:ea typeface="+mj-ea"/>
              </a:rPr>
              <a:t>图３ １　计划的层次体系</a:t>
            </a:r>
          </a:p>
        </p:txBody>
      </p:sp>
    </p:spTree>
    <p:extLst>
      <p:ext uri="{BB962C8B-B14F-4D97-AF65-F5344CB8AC3E}">
        <p14:creationId xmlns:p14="http://schemas.microsoft.com/office/powerpoint/2010/main" val="10594229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B8E238A2-C4E3-4DCD-B4DA-54A4D54AA1EB}"/>
              </a:ext>
            </a:extLst>
          </p:cNvPr>
          <p:cNvSpPr>
            <a:spLocks noGrp="1"/>
          </p:cNvSpPr>
          <p:nvPr>
            <p:ph idx="1"/>
          </p:nvPr>
        </p:nvSpPr>
        <p:spPr/>
        <p:txBody>
          <a:bodyPr/>
          <a:lstStyle/>
          <a:p>
            <a:r>
              <a:rPr lang="en-US" altLang="zh-CN" sz="2400" b="1" dirty="0"/>
              <a:t>(</a:t>
            </a:r>
            <a:r>
              <a:rPr lang="zh-CN" altLang="en-US" sz="2400" b="1" dirty="0"/>
              <a:t>一</a:t>
            </a:r>
            <a:r>
              <a:rPr lang="en-US" altLang="zh-CN" sz="2400" b="1" dirty="0"/>
              <a:t>)</a:t>
            </a:r>
            <a:r>
              <a:rPr lang="zh-CN" altLang="en-US" sz="2400" b="1" dirty="0"/>
              <a:t>目的或使命 </a:t>
            </a:r>
            <a:endParaRPr lang="en-US" altLang="zh-CN" sz="2400" b="1" dirty="0"/>
          </a:p>
          <a:p>
            <a:r>
              <a:rPr lang="en-US" altLang="zh-CN" dirty="0"/>
              <a:t>       </a:t>
            </a:r>
            <a:r>
              <a:rPr lang="zh-CN" altLang="en-US" dirty="0"/>
              <a:t>目的或使命指明一定的组织机构在社会上应起的作用、所处的地位、具有的职能</a:t>
            </a:r>
            <a:r>
              <a:rPr lang="en-US" altLang="zh-CN" dirty="0"/>
              <a:t>.</a:t>
            </a:r>
            <a:r>
              <a:rPr lang="zh-CN" altLang="en-US" dirty="0"/>
              <a:t>目 的或使命决定了组织的性质</a:t>
            </a:r>
            <a:r>
              <a:rPr lang="en-US" altLang="zh-CN" dirty="0"/>
              <a:t>,</a:t>
            </a:r>
            <a:r>
              <a:rPr lang="zh-CN" altLang="en-US" dirty="0"/>
              <a:t>是决定此组织区别于彼组织的标志</a:t>
            </a:r>
            <a:r>
              <a:rPr lang="en-US" altLang="zh-CN" dirty="0"/>
              <a:t>.</a:t>
            </a:r>
            <a:r>
              <a:rPr lang="zh-CN" altLang="en-US" dirty="0"/>
              <a:t>各种组织的活动</a:t>
            </a:r>
            <a:r>
              <a:rPr lang="en-US" altLang="zh-CN" dirty="0"/>
              <a:t>,</a:t>
            </a:r>
            <a:r>
              <a:rPr lang="zh-CN" altLang="en-US" dirty="0"/>
              <a:t>如果 要使它有意义</a:t>
            </a:r>
            <a:r>
              <a:rPr lang="en-US" altLang="zh-CN" dirty="0"/>
              <a:t>,</a:t>
            </a:r>
            <a:r>
              <a:rPr lang="zh-CN" altLang="en-US" dirty="0"/>
              <a:t>至少应该有自己的目的或使命</a:t>
            </a:r>
            <a:r>
              <a:rPr lang="en-US" altLang="zh-CN" dirty="0"/>
              <a:t>.</a:t>
            </a:r>
            <a:r>
              <a:rPr lang="zh-CN" altLang="en-US" dirty="0"/>
              <a:t>例如</a:t>
            </a:r>
            <a:r>
              <a:rPr lang="en-US" altLang="zh-CN" dirty="0"/>
              <a:t>,</a:t>
            </a:r>
            <a:r>
              <a:rPr lang="zh-CN" altLang="en-US" dirty="0"/>
              <a:t>大学的使命是教书育人、科学研究 和服务社会</a:t>
            </a:r>
            <a:r>
              <a:rPr lang="en-US" altLang="zh-CN" dirty="0"/>
              <a:t>,</a:t>
            </a:r>
            <a:r>
              <a:rPr lang="zh-CN" altLang="en-US" dirty="0"/>
              <a:t>研究院所的使命是科学研究</a:t>
            </a:r>
            <a:r>
              <a:rPr lang="en-US" altLang="zh-CN" dirty="0"/>
              <a:t>,</a:t>
            </a:r>
            <a:r>
              <a:rPr lang="zh-CN" altLang="en-US" dirty="0"/>
              <a:t>医院的使命是治病救人</a:t>
            </a:r>
            <a:r>
              <a:rPr lang="en-US" altLang="zh-CN" dirty="0"/>
              <a:t>,</a:t>
            </a:r>
            <a:r>
              <a:rPr lang="zh-CN" altLang="en-US" dirty="0"/>
              <a:t>法院的使命是解释和 执行法律</a:t>
            </a:r>
            <a:r>
              <a:rPr lang="en-US" altLang="zh-CN" dirty="0"/>
              <a:t>,</a:t>
            </a:r>
            <a:r>
              <a:rPr lang="zh-CN" altLang="en-US" dirty="0"/>
              <a:t>企业生产的目的是销售商品和服务</a:t>
            </a:r>
            <a:r>
              <a:rPr lang="en-US" altLang="zh-CN" dirty="0"/>
              <a:t>.</a:t>
            </a:r>
            <a:endParaRPr lang="zh-CN" altLang="en-US" dirty="0"/>
          </a:p>
        </p:txBody>
      </p:sp>
    </p:spTree>
    <p:extLst>
      <p:ext uri="{BB962C8B-B14F-4D97-AF65-F5344CB8AC3E}">
        <p14:creationId xmlns:p14="http://schemas.microsoft.com/office/powerpoint/2010/main" val="41148152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86897B9C-1E4D-4998-AA6F-36D162E88E77}"/>
              </a:ext>
            </a:extLst>
          </p:cNvPr>
          <p:cNvSpPr>
            <a:spLocks noGrp="1"/>
          </p:cNvSpPr>
          <p:nvPr>
            <p:ph idx="1"/>
          </p:nvPr>
        </p:nvSpPr>
        <p:spPr/>
        <p:txBody>
          <a:bodyPr/>
          <a:lstStyle/>
          <a:p>
            <a:r>
              <a:rPr lang="en-US" altLang="zh-CN" sz="2400" b="1" dirty="0"/>
              <a:t>(</a:t>
            </a:r>
            <a:r>
              <a:rPr lang="zh-CN" altLang="en-US" sz="2400" b="1" dirty="0"/>
              <a:t>二</a:t>
            </a:r>
            <a:r>
              <a:rPr lang="en-US" altLang="zh-CN" sz="2400" b="1" dirty="0"/>
              <a:t>)</a:t>
            </a:r>
            <a:r>
              <a:rPr lang="zh-CN" altLang="en-US" sz="2400" b="1" dirty="0"/>
              <a:t>目标 </a:t>
            </a:r>
            <a:endParaRPr lang="en-US" altLang="zh-CN" sz="2400" b="1" dirty="0"/>
          </a:p>
          <a:p>
            <a:r>
              <a:rPr lang="en-US" altLang="zh-CN" dirty="0"/>
              <a:t>       </a:t>
            </a:r>
            <a:r>
              <a:rPr lang="zh-CN" altLang="en-US" dirty="0"/>
              <a:t>组织的目的或使命是抽象的</a:t>
            </a:r>
            <a:r>
              <a:rPr lang="en-US" altLang="zh-CN" dirty="0"/>
              <a:t>,</a:t>
            </a:r>
            <a:r>
              <a:rPr lang="zh-CN" altLang="en-US" dirty="0"/>
              <a:t>它要进一步具体化为组织一定时期的目标和各部门的目 标</a:t>
            </a:r>
            <a:r>
              <a:rPr lang="en-US" altLang="zh-CN" dirty="0"/>
              <a:t>.</a:t>
            </a:r>
            <a:r>
              <a:rPr lang="zh-CN" altLang="en-US" dirty="0"/>
              <a:t>组织的使命支配着组织各个时期的目标和各部门的目标</a:t>
            </a:r>
            <a:r>
              <a:rPr lang="en-US" altLang="zh-CN" dirty="0"/>
              <a:t>,</a:t>
            </a:r>
            <a:r>
              <a:rPr lang="zh-CN" altLang="en-US" dirty="0"/>
              <a:t>而且组织各个时期的目标和 各部门的目标围绕着组织的使命</a:t>
            </a:r>
            <a:r>
              <a:rPr lang="en-US" altLang="zh-CN" dirty="0"/>
              <a:t>,</a:t>
            </a:r>
            <a:r>
              <a:rPr lang="zh-CN" altLang="en-US" dirty="0"/>
              <a:t>并为完成组织使命而存在</a:t>
            </a:r>
            <a:r>
              <a:rPr lang="en-US" altLang="zh-CN" dirty="0"/>
              <a:t>.</a:t>
            </a:r>
            <a:r>
              <a:rPr lang="zh-CN" altLang="en-US" dirty="0"/>
              <a:t>虽然教书育人和科学研究是 一所大学的使命</a:t>
            </a:r>
            <a:r>
              <a:rPr lang="en-US" altLang="zh-CN" dirty="0"/>
              <a:t>,</a:t>
            </a:r>
            <a:r>
              <a:rPr lang="zh-CN" altLang="en-US" dirty="0"/>
              <a:t>但一所大学会将自己的使命进一步具体化为不同时期的目标和各院系的 目标</a:t>
            </a:r>
            <a:r>
              <a:rPr lang="en-US" altLang="zh-CN" dirty="0"/>
              <a:t>,</a:t>
            </a:r>
            <a:r>
              <a:rPr lang="zh-CN" altLang="en-US" dirty="0"/>
              <a:t>让目标更容易执行</a:t>
            </a:r>
            <a:r>
              <a:rPr lang="en-US" altLang="zh-CN" dirty="0"/>
              <a:t>.</a:t>
            </a:r>
            <a:endParaRPr lang="zh-CN" altLang="en-US" dirty="0"/>
          </a:p>
        </p:txBody>
      </p:sp>
    </p:spTree>
    <p:extLst>
      <p:ext uri="{BB962C8B-B14F-4D97-AF65-F5344CB8AC3E}">
        <p14:creationId xmlns:p14="http://schemas.microsoft.com/office/powerpoint/2010/main" val="9048722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801DDCEF-B775-4451-84DB-98A9C01406A6}"/>
              </a:ext>
            </a:extLst>
          </p:cNvPr>
          <p:cNvSpPr>
            <a:spLocks noGrp="1"/>
          </p:cNvSpPr>
          <p:nvPr>
            <p:ph idx="1"/>
          </p:nvPr>
        </p:nvSpPr>
        <p:spPr/>
        <p:txBody>
          <a:bodyPr/>
          <a:lstStyle/>
          <a:p>
            <a:r>
              <a:rPr lang="en-US" altLang="zh-CN" sz="2400" b="1" dirty="0"/>
              <a:t>(</a:t>
            </a:r>
            <a:r>
              <a:rPr lang="zh-CN" altLang="en-US" sz="2400" b="1" dirty="0"/>
              <a:t>三</a:t>
            </a:r>
            <a:r>
              <a:rPr lang="en-US" altLang="zh-CN" sz="2400" b="1" dirty="0"/>
              <a:t>)</a:t>
            </a:r>
            <a:r>
              <a:rPr lang="zh-CN" altLang="en-US" sz="2400" b="1" dirty="0"/>
              <a:t>战略 </a:t>
            </a:r>
            <a:endParaRPr lang="en-US" altLang="zh-CN" sz="2400" b="1" dirty="0"/>
          </a:p>
          <a:p>
            <a:r>
              <a:rPr lang="en-US" altLang="zh-CN" dirty="0"/>
              <a:t>       </a:t>
            </a:r>
            <a:r>
              <a:rPr lang="zh-CN" altLang="en-US" dirty="0"/>
              <a:t>战略是为了达到组织总体目标而制定的、为资源充分利用的总规划</a:t>
            </a:r>
            <a:r>
              <a:rPr lang="en-US" altLang="zh-CN" dirty="0"/>
              <a:t>,</a:t>
            </a:r>
            <a:r>
              <a:rPr lang="zh-CN" altLang="en-US" dirty="0"/>
              <a:t>其目的是通过一 系列的战略规划</a:t>
            </a:r>
            <a:r>
              <a:rPr lang="en-US" altLang="zh-CN" dirty="0"/>
              <a:t>,</a:t>
            </a:r>
            <a:r>
              <a:rPr lang="zh-CN" altLang="en-US" dirty="0"/>
              <a:t>决定和传达组织期望达成的目标与使命</a:t>
            </a:r>
            <a:r>
              <a:rPr lang="en-US" altLang="zh-CN" dirty="0"/>
              <a:t>.</a:t>
            </a:r>
            <a:r>
              <a:rPr lang="zh-CN" altLang="en-US" dirty="0"/>
              <a:t>战略是一种谋划</a:t>
            </a:r>
            <a:r>
              <a:rPr lang="en-US" altLang="zh-CN" dirty="0"/>
              <a:t>,</a:t>
            </a:r>
            <a:r>
              <a:rPr lang="zh-CN" altLang="en-US" dirty="0"/>
              <a:t>具有长远 性、全局性、竞争性、纲领性的特点</a:t>
            </a:r>
            <a:r>
              <a:rPr lang="en-US" altLang="zh-CN" dirty="0"/>
              <a:t>.</a:t>
            </a:r>
            <a:r>
              <a:rPr lang="zh-CN" altLang="en-US" dirty="0"/>
              <a:t>战略不是执行计划</a:t>
            </a:r>
            <a:r>
              <a:rPr lang="en-US" altLang="zh-CN" dirty="0"/>
              <a:t>,</a:t>
            </a:r>
            <a:r>
              <a:rPr lang="zh-CN" altLang="en-US" dirty="0"/>
              <a:t>一般很宏大</a:t>
            </a:r>
            <a:r>
              <a:rPr lang="en-US" altLang="zh-CN" dirty="0"/>
              <a:t>,</a:t>
            </a:r>
            <a:r>
              <a:rPr lang="zh-CN" altLang="en-US" dirty="0"/>
              <a:t>不具体</a:t>
            </a:r>
            <a:r>
              <a:rPr lang="en-US" altLang="zh-CN" dirty="0"/>
              <a:t>.</a:t>
            </a:r>
            <a:r>
              <a:rPr lang="zh-CN" altLang="en-US" dirty="0"/>
              <a:t>但战略可以进一步分解为战术计划</a:t>
            </a:r>
            <a:r>
              <a:rPr lang="en-US" altLang="zh-CN" dirty="0"/>
              <a:t>.</a:t>
            </a:r>
          </a:p>
          <a:p>
            <a:r>
              <a:rPr lang="en-US" altLang="zh-CN" sz="2400" b="1" dirty="0"/>
              <a:t>(</a:t>
            </a:r>
            <a:r>
              <a:rPr lang="zh-CN" altLang="en-US" sz="2400" b="1" dirty="0"/>
              <a:t>四</a:t>
            </a:r>
            <a:r>
              <a:rPr lang="en-US" altLang="zh-CN" sz="2400" b="1" dirty="0"/>
              <a:t>)</a:t>
            </a:r>
            <a:r>
              <a:rPr lang="zh-CN" altLang="en-US" sz="2400" b="1" dirty="0"/>
              <a:t>政策 </a:t>
            </a:r>
            <a:endParaRPr lang="en-US" altLang="zh-CN" sz="2400" b="1" dirty="0"/>
          </a:p>
          <a:p>
            <a:r>
              <a:rPr lang="en-US" altLang="zh-CN" dirty="0"/>
              <a:t>       </a:t>
            </a:r>
            <a:r>
              <a:rPr lang="zh-CN" altLang="en-US" dirty="0"/>
              <a:t>政策是指导或决策思想的陈述文件或理解文件</a:t>
            </a:r>
            <a:r>
              <a:rPr lang="en-US" altLang="zh-CN" dirty="0"/>
              <a:t>,</a:t>
            </a:r>
            <a:r>
              <a:rPr lang="zh-CN" altLang="en-US" dirty="0"/>
              <a:t>是执行活动的行动指南</a:t>
            </a:r>
            <a:r>
              <a:rPr lang="en-US" altLang="zh-CN" dirty="0"/>
              <a:t>.</a:t>
            </a:r>
            <a:r>
              <a:rPr lang="zh-CN" altLang="en-US" dirty="0"/>
              <a:t>政策一般常 常会从主管人员的行动中反映出来</a:t>
            </a:r>
            <a:r>
              <a:rPr lang="en-US" altLang="zh-CN" dirty="0"/>
              <a:t>.</a:t>
            </a:r>
            <a:r>
              <a:rPr lang="zh-CN" altLang="en-US" dirty="0"/>
              <a:t>例如</a:t>
            </a:r>
            <a:r>
              <a:rPr lang="en-US" altLang="zh-CN" dirty="0"/>
              <a:t>,</a:t>
            </a:r>
            <a:r>
              <a:rPr lang="zh-CN" altLang="en-US" dirty="0"/>
              <a:t>主管人员处理某问题的习惯方式往往会被下属 作为处理该类问题的模式</a:t>
            </a:r>
            <a:r>
              <a:rPr lang="en-US" altLang="zh-CN" dirty="0"/>
              <a:t>,</a:t>
            </a:r>
            <a:r>
              <a:rPr lang="zh-CN" altLang="en-US" dirty="0"/>
              <a:t>这也许是一种含蓄的、潜在的政策</a:t>
            </a:r>
            <a:r>
              <a:rPr lang="en-US" altLang="zh-CN" dirty="0"/>
              <a:t>.</a:t>
            </a:r>
            <a:r>
              <a:rPr lang="zh-CN" altLang="en-US" dirty="0"/>
              <a:t>政策可以决定问题的处理 方法</a:t>
            </a:r>
            <a:r>
              <a:rPr lang="en-US" altLang="zh-CN" dirty="0"/>
              <a:t>,</a:t>
            </a:r>
            <a:r>
              <a:rPr lang="zh-CN" altLang="en-US" dirty="0"/>
              <a:t>这能减少对某些例行事件处理的成本</a:t>
            </a:r>
            <a:r>
              <a:rPr lang="en-US" altLang="zh-CN" dirty="0"/>
              <a:t>,</a:t>
            </a:r>
            <a:r>
              <a:rPr lang="zh-CN" altLang="en-US" dirty="0"/>
              <a:t>也能把其他计划统一起来</a:t>
            </a:r>
            <a:r>
              <a:rPr lang="en-US" altLang="zh-CN" dirty="0"/>
              <a:t>.</a:t>
            </a:r>
            <a:endParaRPr lang="zh-CN" altLang="en-US" dirty="0"/>
          </a:p>
        </p:txBody>
      </p:sp>
    </p:spTree>
    <p:extLst>
      <p:ext uri="{BB962C8B-B14F-4D97-AF65-F5344CB8AC3E}">
        <p14:creationId xmlns:p14="http://schemas.microsoft.com/office/powerpoint/2010/main" val="23431987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F5050538-A777-45C7-8D38-2A0E2DD3CFB9}"/>
              </a:ext>
            </a:extLst>
          </p:cNvPr>
          <p:cNvSpPr>
            <a:spLocks noGrp="1"/>
          </p:cNvSpPr>
          <p:nvPr>
            <p:ph idx="1"/>
          </p:nvPr>
        </p:nvSpPr>
        <p:spPr/>
        <p:txBody>
          <a:bodyPr/>
          <a:lstStyle/>
          <a:p>
            <a:r>
              <a:rPr lang="en-US" altLang="zh-CN" sz="2400" b="1" dirty="0"/>
              <a:t>(</a:t>
            </a:r>
            <a:r>
              <a:rPr lang="zh-CN" altLang="en-US" sz="2400" b="1" dirty="0"/>
              <a:t>五</a:t>
            </a:r>
            <a:r>
              <a:rPr lang="en-US" altLang="zh-CN" sz="2400" b="1" dirty="0"/>
              <a:t>)</a:t>
            </a:r>
            <a:r>
              <a:rPr lang="zh-CN" altLang="en-US" sz="2400" b="1" dirty="0"/>
              <a:t>程序 </a:t>
            </a:r>
            <a:endParaRPr lang="en-US" altLang="zh-CN" sz="2400" b="1" dirty="0"/>
          </a:p>
          <a:p>
            <a:r>
              <a:rPr lang="en-US" altLang="zh-CN" dirty="0"/>
              <a:t>       </a:t>
            </a:r>
            <a:r>
              <a:rPr lang="zh-CN" altLang="en-US" dirty="0"/>
              <a:t>程序是处理未来活动的必要方法</a:t>
            </a:r>
            <a:r>
              <a:rPr lang="en-US" altLang="zh-CN" dirty="0"/>
              <a:t>.</a:t>
            </a:r>
            <a:r>
              <a:rPr lang="zh-CN" altLang="en-US" dirty="0"/>
              <a:t>它详细列出必须完成某类活动的切实方式</a:t>
            </a:r>
            <a:r>
              <a:rPr lang="en-US" altLang="zh-CN" dirty="0"/>
              <a:t>,</a:t>
            </a:r>
            <a:r>
              <a:rPr lang="zh-CN" altLang="en-US" dirty="0"/>
              <a:t>并按时 间顺序对必要的活动进行排列</a:t>
            </a:r>
            <a:r>
              <a:rPr lang="en-US" altLang="zh-CN" dirty="0"/>
              <a:t>.</a:t>
            </a:r>
            <a:r>
              <a:rPr lang="zh-CN" altLang="en-US" dirty="0"/>
              <a:t>它与战略不同</a:t>
            </a:r>
            <a:r>
              <a:rPr lang="en-US" altLang="zh-CN" dirty="0"/>
              <a:t>,</a:t>
            </a:r>
            <a:r>
              <a:rPr lang="zh-CN" altLang="en-US" dirty="0"/>
              <a:t>它是行动的指南</a:t>
            </a:r>
            <a:r>
              <a:rPr lang="en-US" altLang="zh-CN" dirty="0"/>
              <a:t>,</a:t>
            </a:r>
            <a:r>
              <a:rPr lang="zh-CN" altLang="en-US" dirty="0"/>
              <a:t>是具体的而非抽象的</a:t>
            </a:r>
            <a:r>
              <a:rPr lang="en-US" altLang="zh-CN" dirty="0"/>
              <a:t>. </a:t>
            </a:r>
            <a:r>
              <a:rPr lang="zh-CN" altLang="en-US" dirty="0"/>
              <a:t>它与政策不同</a:t>
            </a:r>
            <a:r>
              <a:rPr lang="en-US" altLang="zh-CN" dirty="0"/>
              <a:t>,</a:t>
            </a:r>
            <a:r>
              <a:rPr lang="zh-CN" altLang="en-US" dirty="0"/>
              <a:t>它没有给行动者自由处理的权力</a:t>
            </a:r>
            <a:r>
              <a:rPr lang="en-US" altLang="zh-CN" dirty="0"/>
              <a:t>.</a:t>
            </a:r>
            <a:r>
              <a:rPr lang="zh-CN" altLang="en-US" dirty="0"/>
              <a:t>在理论研究方面</a:t>
            </a:r>
            <a:r>
              <a:rPr lang="en-US" altLang="zh-CN" dirty="0"/>
              <a:t>,</a:t>
            </a:r>
            <a:r>
              <a:rPr lang="zh-CN" altLang="en-US" dirty="0"/>
              <a:t>我们把政策与程序区 分开</a:t>
            </a:r>
            <a:r>
              <a:rPr lang="en-US" altLang="zh-CN" dirty="0"/>
              <a:t>,</a:t>
            </a:r>
            <a:r>
              <a:rPr lang="zh-CN" altLang="en-US" dirty="0"/>
              <a:t>但在实践工作中</a:t>
            </a:r>
            <a:r>
              <a:rPr lang="en-US" altLang="zh-CN" dirty="0"/>
              <a:t>,</a:t>
            </a:r>
            <a:r>
              <a:rPr lang="zh-CN" altLang="en-US" dirty="0"/>
              <a:t>程序往往表现为组织的政策</a:t>
            </a:r>
            <a:r>
              <a:rPr lang="en-US" altLang="zh-CN" dirty="0"/>
              <a:t>.</a:t>
            </a:r>
          </a:p>
          <a:p>
            <a:r>
              <a:rPr lang="en-US" altLang="zh-CN" sz="2400" b="1" dirty="0"/>
              <a:t>(</a:t>
            </a:r>
            <a:r>
              <a:rPr lang="zh-CN" altLang="en-US" sz="2400" b="1" dirty="0"/>
              <a:t>六</a:t>
            </a:r>
            <a:r>
              <a:rPr lang="en-US" altLang="zh-CN" sz="2400" b="1" dirty="0"/>
              <a:t>)</a:t>
            </a:r>
            <a:r>
              <a:rPr lang="zh-CN" altLang="en-US" sz="2400" b="1" dirty="0"/>
              <a:t>规则</a:t>
            </a:r>
            <a:endParaRPr lang="en-US" altLang="zh-CN" sz="2400" b="1" dirty="0"/>
          </a:p>
          <a:p>
            <a:r>
              <a:rPr lang="en-US" altLang="zh-CN" dirty="0"/>
              <a:t>       </a:t>
            </a:r>
            <a:r>
              <a:rPr lang="zh-CN" altLang="en-US" dirty="0"/>
              <a:t>规则没有酌情处理的余地</a:t>
            </a:r>
            <a:r>
              <a:rPr lang="en-US" altLang="zh-CN" dirty="0"/>
              <a:t>.</a:t>
            </a:r>
            <a:r>
              <a:rPr lang="zh-CN" altLang="en-US" dirty="0"/>
              <a:t>它详细、明确地阐明必须行动或无须行动的情况</a:t>
            </a:r>
            <a:r>
              <a:rPr lang="en-US" altLang="zh-CN" dirty="0"/>
              <a:t>,</a:t>
            </a:r>
            <a:r>
              <a:rPr lang="zh-CN" altLang="en-US" dirty="0"/>
              <a:t>其本质 是一种管理决策</a:t>
            </a:r>
            <a:r>
              <a:rPr lang="en-US" altLang="zh-CN" dirty="0"/>
              <a:t>.</a:t>
            </a:r>
            <a:r>
              <a:rPr lang="zh-CN" altLang="en-US" dirty="0"/>
              <a:t>规则通常是最简单形式的计划</a:t>
            </a:r>
            <a:r>
              <a:rPr lang="en-US" altLang="zh-CN" dirty="0"/>
              <a:t>.</a:t>
            </a:r>
            <a:r>
              <a:rPr lang="zh-CN" altLang="en-US" dirty="0"/>
              <a:t>规则不同于程序</a:t>
            </a:r>
            <a:r>
              <a:rPr lang="en-US" altLang="zh-CN" dirty="0"/>
              <a:t>:</a:t>
            </a:r>
            <a:r>
              <a:rPr lang="zh-CN" altLang="en-US" dirty="0"/>
              <a:t>其一</a:t>
            </a:r>
            <a:r>
              <a:rPr lang="en-US" altLang="zh-CN" dirty="0"/>
              <a:t>,</a:t>
            </a:r>
            <a:r>
              <a:rPr lang="zh-CN" altLang="en-US" dirty="0"/>
              <a:t>规则指导行动 但不说明时间顺序</a:t>
            </a:r>
            <a:r>
              <a:rPr lang="en-US" altLang="zh-CN" dirty="0"/>
              <a:t>;</a:t>
            </a:r>
            <a:r>
              <a:rPr lang="zh-CN" altLang="en-US" dirty="0"/>
              <a:t>其二</a:t>
            </a:r>
            <a:r>
              <a:rPr lang="en-US" altLang="zh-CN" dirty="0"/>
              <a:t>,</a:t>
            </a:r>
            <a:r>
              <a:rPr lang="zh-CN" altLang="en-US" dirty="0"/>
              <a:t>可以把程序看作一系列的规则</a:t>
            </a:r>
            <a:r>
              <a:rPr lang="en-US" altLang="zh-CN" dirty="0"/>
              <a:t>,</a:t>
            </a:r>
            <a:r>
              <a:rPr lang="zh-CN" altLang="en-US" dirty="0"/>
              <a:t>但是一条规则可能是也可能不 是程序的组成部分</a:t>
            </a:r>
            <a:r>
              <a:rPr lang="en-US" altLang="zh-CN" dirty="0"/>
              <a:t>.</a:t>
            </a:r>
            <a:endParaRPr lang="zh-CN" altLang="en-US" dirty="0"/>
          </a:p>
        </p:txBody>
      </p:sp>
    </p:spTree>
    <p:extLst>
      <p:ext uri="{BB962C8B-B14F-4D97-AF65-F5344CB8AC3E}">
        <p14:creationId xmlns:p14="http://schemas.microsoft.com/office/powerpoint/2010/main" val="27249975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hlinkClick r:id="rId2" action="ppaction://hlinksldjump"/>
            <a:extLst>
              <a:ext uri="{FF2B5EF4-FFF2-40B4-BE49-F238E27FC236}">
                <a16:creationId xmlns:a16="http://schemas.microsoft.com/office/drawing/2014/main" xmlns="" id="{E49B543D-2B26-4C28-8589-10B6184DCA31}"/>
              </a:ext>
            </a:extLst>
          </p:cNvPr>
          <p:cNvSpPr/>
          <p:nvPr/>
        </p:nvSpPr>
        <p:spPr>
          <a:xfrm>
            <a:off x="1340021" y="2655186"/>
            <a:ext cx="3877985"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第一章　管理学导论</a:t>
            </a:r>
          </a:p>
        </p:txBody>
      </p:sp>
      <p:sp>
        <p:nvSpPr>
          <p:cNvPr id="3" name="矩形 2">
            <a:hlinkClick r:id="rId3" action="ppaction://hlinksldjump"/>
            <a:extLst>
              <a:ext uri="{FF2B5EF4-FFF2-40B4-BE49-F238E27FC236}">
                <a16:creationId xmlns:a16="http://schemas.microsoft.com/office/drawing/2014/main" xmlns="" id="{5E9DEDB9-0FAA-4103-B357-57A7BC5CC2E5}"/>
              </a:ext>
            </a:extLst>
          </p:cNvPr>
          <p:cNvSpPr/>
          <p:nvPr/>
        </p:nvSpPr>
        <p:spPr>
          <a:xfrm>
            <a:off x="1340021" y="3380053"/>
            <a:ext cx="4237057" cy="523220"/>
          </a:xfrm>
          <a:prstGeom prst="rect">
            <a:avLst/>
          </a:prstGeom>
        </p:spPr>
        <p:txBody>
          <a:bodyPr wrap="none">
            <a:spAutoFit/>
          </a:bodyPr>
          <a:lstStyle/>
          <a:p>
            <a:pPr marL="457200" indent="-457200">
              <a:buClr>
                <a:srgbClr val="0099CC"/>
              </a:buClr>
              <a:buSzPct val="100000"/>
              <a:buFont typeface="Wingdings" panose="05000000000000000000" pitchFamily="2" charset="2"/>
              <a:buChar char="u"/>
            </a:pPr>
            <a:r>
              <a:rPr lang="zh-CN" altLang="en-US" sz="2800" dirty="0">
                <a:latin typeface="+mj-ea"/>
                <a:ea typeface="+mj-ea"/>
              </a:rPr>
              <a:t>第二章　管理决策工作</a:t>
            </a:r>
          </a:p>
        </p:txBody>
      </p:sp>
      <p:sp>
        <p:nvSpPr>
          <p:cNvPr id="4" name="矩形 3">
            <a:hlinkClick r:id="rId2" action="ppaction://hlinksldjump"/>
            <a:extLst>
              <a:ext uri="{FF2B5EF4-FFF2-40B4-BE49-F238E27FC236}">
                <a16:creationId xmlns:a16="http://schemas.microsoft.com/office/drawing/2014/main" xmlns="" id="{82AFF92A-DE55-4C93-94B6-08430E308A55}"/>
              </a:ext>
            </a:extLst>
          </p:cNvPr>
          <p:cNvSpPr/>
          <p:nvPr/>
        </p:nvSpPr>
        <p:spPr>
          <a:xfrm>
            <a:off x="1340021" y="4092698"/>
            <a:ext cx="4955203"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第三章　计划与战略性计划</a:t>
            </a:r>
          </a:p>
        </p:txBody>
      </p:sp>
      <p:sp>
        <p:nvSpPr>
          <p:cNvPr id="5" name="矩形 4">
            <a:hlinkClick r:id="" action="ppaction://noaction"/>
            <a:extLst>
              <a:ext uri="{FF2B5EF4-FFF2-40B4-BE49-F238E27FC236}">
                <a16:creationId xmlns:a16="http://schemas.microsoft.com/office/drawing/2014/main" xmlns="" id="{AB747BF8-19FD-465E-8A25-2A884C0ABDBC}"/>
              </a:ext>
            </a:extLst>
          </p:cNvPr>
          <p:cNvSpPr/>
          <p:nvPr/>
        </p:nvSpPr>
        <p:spPr>
          <a:xfrm>
            <a:off x="1340021" y="4832589"/>
            <a:ext cx="5314275"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第四章　组织理论与组织工作</a:t>
            </a:r>
          </a:p>
        </p:txBody>
      </p:sp>
      <p:sp>
        <p:nvSpPr>
          <p:cNvPr id="6" name="矩形 5">
            <a:hlinkClick r:id="" action="ppaction://noaction"/>
            <a:extLst>
              <a:ext uri="{FF2B5EF4-FFF2-40B4-BE49-F238E27FC236}">
                <a16:creationId xmlns:a16="http://schemas.microsoft.com/office/drawing/2014/main" xmlns="" id="{A5F3CE38-E0D9-4B6A-A678-967B2D4EFFBA}"/>
              </a:ext>
            </a:extLst>
          </p:cNvPr>
          <p:cNvSpPr/>
          <p:nvPr/>
        </p:nvSpPr>
        <p:spPr>
          <a:xfrm>
            <a:off x="6736497" y="2655186"/>
            <a:ext cx="4237057"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第五章　人力资源管理</a:t>
            </a:r>
          </a:p>
        </p:txBody>
      </p:sp>
      <p:sp>
        <p:nvSpPr>
          <p:cNvPr id="7" name="矩形 6">
            <a:hlinkClick r:id="" action="ppaction://noaction"/>
            <a:extLst>
              <a:ext uri="{FF2B5EF4-FFF2-40B4-BE49-F238E27FC236}">
                <a16:creationId xmlns:a16="http://schemas.microsoft.com/office/drawing/2014/main" xmlns="" id="{214A99DE-1CEC-49A2-960D-C92DC79B3498}"/>
              </a:ext>
            </a:extLst>
          </p:cNvPr>
          <p:cNvSpPr/>
          <p:nvPr/>
        </p:nvSpPr>
        <p:spPr>
          <a:xfrm>
            <a:off x="6736497" y="3380053"/>
            <a:ext cx="4596130"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第六章　领导理论及应用</a:t>
            </a:r>
          </a:p>
        </p:txBody>
      </p:sp>
      <p:sp>
        <p:nvSpPr>
          <p:cNvPr id="8" name="矩形 7">
            <a:hlinkClick r:id="" action="ppaction://noaction"/>
            <a:extLst>
              <a:ext uri="{FF2B5EF4-FFF2-40B4-BE49-F238E27FC236}">
                <a16:creationId xmlns:a16="http://schemas.microsoft.com/office/drawing/2014/main" xmlns="" id="{B282B090-B33B-4C0C-8C18-E63F9971F613}"/>
              </a:ext>
            </a:extLst>
          </p:cNvPr>
          <p:cNvSpPr/>
          <p:nvPr/>
        </p:nvSpPr>
        <p:spPr>
          <a:xfrm>
            <a:off x="6736497" y="4086168"/>
            <a:ext cx="4596130"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第七章　激励理论及应用</a:t>
            </a:r>
          </a:p>
        </p:txBody>
      </p:sp>
      <p:sp>
        <p:nvSpPr>
          <p:cNvPr id="9" name="矩形 8">
            <a:hlinkClick r:id="" action="ppaction://noaction"/>
            <a:extLst>
              <a:ext uri="{FF2B5EF4-FFF2-40B4-BE49-F238E27FC236}">
                <a16:creationId xmlns:a16="http://schemas.microsoft.com/office/drawing/2014/main" xmlns="" id="{C5600FF7-464D-4186-8A56-152304FEB2EB}"/>
              </a:ext>
            </a:extLst>
          </p:cNvPr>
          <p:cNvSpPr/>
          <p:nvPr/>
        </p:nvSpPr>
        <p:spPr>
          <a:xfrm>
            <a:off x="6736497" y="4788477"/>
            <a:ext cx="4596130"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第八章　控制与创新工作</a:t>
            </a:r>
          </a:p>
        </p:txBody>
      </p:sp>
      <p:sp>
        <p:nvSpPr>
          <p:cNvPr id="10" name="文本框 9">
            <a:extLst>
              <a:ext uri="{FF2B5EF4-FFF2-40B4-BE49-F238E27FC236}">
                <a16:creationId xmlns:a16="http://schemas.microsoft.com/office/drawing/2014/main" xmlns="" id="{679DD623-F71D-4B7E-913A-4088071E14C7}"/>
              </a:ext>
            </a:extLst>
          </p:cNvPr>
          <p:cNvSpPr txBox="1"/>
          <p:nvPr/>
        </p:nvSpPr>
        <p:spPr>
          <a:xfrm>
            <a:off x="4033260" y="781589"/>
            <a:ext cx="4052455" cy="1446550"/>
          </a:xfrm>
          <a:prstGeom prst="rect">
            <a:avLst/>
          </a:prstGeom>
          <a:noFill/>
        </p:spPr>
        <p:txBody>
          <a:bodyPr wrap="square" rtlCol="0">
            <a:spAutoFit/>
          </a:bodyPr>
          <a:lstStyle/>
          <a:p>
            <a:pPr algn="ctr"/>
            <a:r>
              <a:rPr lang="zh-CN" altLang="en-US" sz="4400" dirty="0">
                <a:latin typeface="+mj-ea"/>
                <a:ea typeface="+mj-ea"/>
              </a:rPr>
              <a:t>目  录</a:t>
            </a:r>
            <a:endParaRPr lang="en-US" altLang="zh-CN" sz="4400" dirty="0">
              <a:latin typeface="+mj-ea"/>
              <a:ea typeface="+mj-ea"/>
            </a:endParaRPr>
          </a:p>
          <a:p>
            <a:pPr algn="ctr"/>
            <a:r>
              <a:rPr lang="en-US" altLang="zh-CN" sz="4400" dirty="0">
                <a:solidFill>
                  <a:srgbClr val="0099CC"/>
                </a:solidFill>
                <a:latin typeface="Arial" panose="020B0604020202020204" pitchFamily="34" charset="0"/>
                <a:ea typeface="微软雅黑" panose="020B0503020204020204" pitchFamily="34" charset="-122"/>
              </a:rPr>
              <a:t>CONTENTS</a:t>
            </a:r>
            <a:endParaRPr lang="zh-CN" altLang="en-US" sz="4400" dirty="0">
              <a:solidFill>
                <a:srgbClr val="0099CC"/>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5774371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F4CBB450-06DA-4E5C-AA0A-A6B4EA7DAFAF}"/>
              </a:ext>
            </a:extLst>
          </p:cNvPr>
          <p:cNvSpPr>
            <a:spLocks noGrp="1"/>
          </p:cNvSpPr>
          <p:nvPr>
            <p:ph idx="1"/>
          </p:nvPr>
        </p:nvSpPr>
        <p:spPr/>
        <p:txBody>
          <a:bodyPr/>
          <a:lstStyle/>
          <a:p>
            <a:r>
              <a:rPr lang="en-US" altLang="zh-CN" sz="2400" b="1" dirty="0"/>
              <a:t>(</a:t>
            </a:r>
            <a:r>
              <a:rPr lang="zh-CN" altLang="en-US" sz="2400" b="1" dirty="0"/>
              <a:t>七</a:t>
            </a:r>
            <a:r>
              <a:rPr lang="en-US" altLang="zh-CN" sz="2400" b="1" dirty="0"/>
              <a:t>)</a:t>
            </a:r>
            <a:r>
              <a:rPr lang="zh-CN" altLang="en-US" sz="2400" b="1" dirty="0"/>
              <a:t>方案 </a:t>
            </a:r>
            <a:endParaRPr lang="en-US" altLang="zh-CN" sz="2400" b="1" dirty="0"/>
          </a:p>
          <a:p>
            <a:r>
              <a:rPr lang="en-US" altLang="zh-CN" dirty="0"/>
              <a:t>       </a:t>
            </a:r>
            <a:r>
              <a:rPr lang="zh-CN" altLang="en-US" dirty="0"/>
              <a:t>方案是一个综合性的计划</a:t>
            </a:r>
            <a:r>
              <a:rPr lang="en-US" altLang="zh-CN" dirty="0"/>
              <a:t>,</a:t>
            </a:r>
            <a:r>
              <a:rPr lang="zh-CN" altLang="en-US" dirty="0"/>
              <a:t>它包括目标、政策、程序、规则、任务分配、步骤、资源 以及为完成既定行动方针所需的其他因素</a:t>
            </a:r>
            <a:r>
              <a:rPr lang="en-US" altLang="zh-CN" dirty="0"/>
              <a:t>.</a:t>
            </a:r>
            <a:r>
              <a:rPr lang="zh-CN" altLang="en-US" dirty="0"/>
              <a:t>一项行动方案可能很大</a:t>
            </a:r>
            <a:r>
              <a:rPr lang="en-US" altLang="zh-CN" dirty="0"/>
              <a:t>,</a:t>
            </a:r>
            <a:r>
              <a:rPr lang="zh-CN" altLang="en-US" dirty="0"/>
              <a:t>也可能很小</a:t>
            </a:r>
            <a:r>
              <a:rPr lang="en-US" altLang="zh-CN" dirty="0"/>
              <a:t>.</a:t>
            </a:r>
            <a:r>
              <a:rPr lang="zh-CN" altLang="en-US" dirty="0"/>
              <a:t>通常情 况下</a:t>
            </a:r>
            <a:r>
              <a:rPr lang="en-US" altLang="zh-CN" dirty="0"/>
              <a:t>,</a:t>
            </a:r>
            <a:r>
              <a:rPr lang="zh-CN" altLang="en-US" dirty="0"/>
              <a:t>一个主要方案可能需要很多支持计划</a:t>
            </a:r>
            <a:r>
              <a:rPr lang="en-US" altLang="zh-CN" dirty="0"/>
              <a:t>.</a:t>
            </a:r>
            <a:r>
              <a:rPr lang="zh-CN" altLang="en-US" dirty="0"/>
              <a:t>在主要计划进行之前</a:t>
            </a:r>
            <a:r>
              <a:rPr lang="en-US" altLang="zh-CN" dirty="0"/>
              <a:t>,</a:t>
            </a:r>
            <a:r>
              <a:rPr lang="zh-CN" altLang="en-US" dirty="0"/>
              <a:t>必须把这些支持计划 制订出来</a:t>
            </a:r>
            <a:r>
              <a:rPr lang="en-US" altLang="zh-CN" dirty="0"/>
              <a:t>,</a:t>
            </a:r>
            <a:r>
              <a:rPr lang="zh-CN" altLang="en-US" dirty="0"/>
              <a:t>并付诸实施</a:t>
            </a:r>
            <a:r>
              <a:rPr lang="en-US" altLang="zh-CN" dirty="0"/>
              <a:t>.</a:t>
            </a:r>
            <a:r>
              <a:rPr lang="zh-CN" altLang="en-US" dirty="0"/>
              <a:t>所有这些计划都必须加以协调和安排人员、费用和时间</a:t>
            </a:r>
            <a:r>
              <a:rPr lang="en-US" altLang="zh-CN" dirty="0"/>
              <a:t>. </a:t>
            </a:r>
          </a:p>
          <a:p>
            <a:r>
              <a:rPr lang="en-US" altLang="zh-CN" sz="2400" b="1" dirty="0"/>
              <a:t>(</a:t>
            </a:r>
            <a:r>
              <a:rPr lang="zh-CN" altLang="en-US" sz="2400" b="1" dirty="0"/>
              <a:t>八</a:t>
            </a:r>
            <a:r>
              <a:rPr lang="en-US" altLang="zh-CN" sz="2400" b="1" dirty="0"/>
              <a:t>)</a:t>
            </a:r>
            <a:r>
              <a:rPr lang="zh-CN" altLang="en-US" sz="2400" b="1" dirty="0"/>
              <a:t>预算 </a:t>
            </a:r>
            <a:endParaRPr lang="en-US" altLang="zh-CN" sz="2400" b="1" dirty="0"/>
          </a:p>
          <a:p>
            <a:r>
              <a:rPr lang="en-US" altLang="zh-CN" dirty="0"/>
              <a:t>      </a:t>
            </a:r>
            <a:r>
              <a:rPr lang="zh-CN" altLang="en-US" dirty="0"/>
              <a:t>预算是一份用数字表示的费用方面的预期结果</a:t>
            </a:r>
            <a:r>
              <a:rPr lang="en-US" altLang="zh-CN" dirty="0"/>
              <a:t>.</a:t>
            </a:r>
            <a:r>
              <a:rPr lang="zh-CN" altLang="en-US" dirty="0"/>
              <a:t>预算是一种定量计划</a:t>
            </a:r>
            <a:r>
              <a:rPr lang="en-US" altLang="zh-CN" dirty="0"/>
              <a:t>,</a:t>
            </a:r>
            <a:r>
              <a:rPr lang="zh-CN" altLang="en-US" dirty="0"/>
              <a:t>用来帮助协调 和控制预定时期内资源的获得、配置和使用</a:t>
            </a:r>
            <a:r>
              <a:rPr lang="en-US" altLang="zh-CN" dirty="0"/>
              <a:t>.</a:t>
            </a:r>
            <a:r>
              <a:rPr lang="zh-CN" altLang="en-US" dirty="0"/>
              <a:t>编制预算可以看成将构成组织的各种利益整 合成一个所有各方都同意的计划</a:t>
            </a:r>
            <a:r>
              <a:rPr lang="en-US" altLang="zh-CN" dirty="0"/>
              <a:t>,</a:t>
            </a:r>
            <a:r>
              <a:rPr lang="zh-CN" altLang="en-US" dirty="0"/>
              <a:t>并在试图达到目标的过程中</a:t>
            </a:r>
            <a:r>
              <a:rPr lang="en-US" altLang="zh-CN" dirty="0"/>
              <a:t>,</a:t>
            </a:r>
            <a:r>
              <a:rPr lang="zh-CN" altLang="en-US" dirty="0"/>
              <a:t>说明计划是可行的</a:t>
            </a:r>
            <a:r>
              <a:rPr lang="en-US" altLang="zh-CN" dirty="0"/>
              <a:t>.</a:t>
            </a:r>
          </a:p>
          <a:p>
            <a:endParaRPr lang="zh-CN" altLang="en-US" dirty="0"/>
          </a:p>
        </p:txBody>
      </p:sp>
    </p:spTree>
    <p:extLst>
      <p:ext uri="{BB962C8B-B14F-4D97-AF65-F5344CB8AC3E}">
        <p14:creationId xmlns:p14="http://schemas.microsoft.com/office/powerpoint/2010/main" val="14997222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FDAD551-0C75-4671-9CF1-663A35A53E58}"/>
              </a:ext>
            </a:extLst>
          </p:cNvPr>
          <p:cNvSpPr>
            <a:spLocks noGrp="1"/>
          </p:cNvSpPr>
          <p:nvPr>
            <p:ph type="title"/>
          </p:nvPr>
        </p:nvSpPr>
        <p:spPr/>
        <p:txBody>
          <a:bodyPr/>
          <a:lstStyle/>
          <a:p>
            <a:r>
              <a:rPr lang="zh-CN" altLang="en-US" dirty="0"/>
              <a:t>四、 计划编制过程</a:t>
            </a:r>
          </a:p>
        </p:txBody>
      </p:sp>
      <p:sp>
        <p:nvSpPr>
          <p:cNvPr id="3" name="内容占位符 2">
            <a:extLst>
              <a:ext uri="{FF2B5EF4-FFF2-40B4-BE49-F238E27FC236}">
                <a16:creationId xmlns:a16="http://schemas.microsoft.com/office/drawing/2014/main" xmlns="" id="{8E58219F-1A8B-4065-8A58-8D1679E04C83}"/>
              </a:ext>
            </a:extLst>
          </p:cNvPr>
          <p:cNvSpPr>
            <a:spLocks noGrp="1"/>
          </p:cNvSpPr>
          <p:nvPr>
            <p:ph idx="1"/>
          </p:nvPr>
        </p:nvSpPr>
        <p:spPr/>
        <p:txBody>
          <a:bodyPr/>
          <a:lstStyle/>
          <a:p>
            <a:r>
              <a:rPr lang="en-US" altLang="zh-CN" dirty="0"/>
              <a:t>      (</a:t>
            </a:r>
            <a:r>
              <a:rPr lang="zh-CN" altLang="en-US" dirty="0"/>
              <a:t>一</a:t>
            </a:r>
            <a:r>
              <a:rPr lang="en-US" altLang="zh-CN" dirty="0"/>
              <a:t>)</a:t>
            </a:r>
            <a:r>
              <a:rPr lang="zh-CN" altLang="en-US" dirty="0"/>
              <a:t>确定目标 </a:t>
            </a:r>
            <a:endParaRPr lang="en-US" altLang="zh-CN" dirty="0"/>
          </a:p>
          <a:p>
            <a:r>
              <a:rPr lang="en-US" altLang="zh-CN" dirty="0"/>
              <a:t>      (</a:t>
            </a:r>
            <a:r>
              <a:rPr lang="zh-CN" altLang="en-US" dirty="0"/>
              <a:t>二</a:t>
            </a:r>
            <a:r>
              <a:rPr lang="en-US" altLang="zh-CN" dirty="0"/>
              <a:t>)</a:t>
            </a:r>
            <a:r>
              <a:rPr lang="zh-CN" altLang="en-US" dirty="0"/>
              <a:t>分析现状 </a:t>
            </a:r>
            <a:endParaRPr lang="en-US" altLang="zh-CN" dirty="0"/>
          </a:p>
          <a:p>
            <a:r>
              <a:rPr lang="en-US" altLang="zh-CN" dirty="0"/>
              <a:t>      (</a:t>
            </a:r>
            <a:r>
              <a:rPr lang="zh-CN" altLang="en-US" dirty="0"/>
              <a:t>三</a:t>
            </a:r>
            <a:r>
              <a:rPr lang="en-US" altLang="zh-CN" dirty="0"/>
              <a:t>)</a:t>
            </a:r>
            <a:r>
              <a:rPr lang="zh-CN" altLang="en-US" dirty="0"/>
              <a:t>研究过去 </a:t>
            </a:r>
            <a:endParaRPr lang="en-US" altLang="zh-CN" dirty="0"/>
          </a:p>
          <a:p>
            <a:r>
              <a:rPr lang="en-US" altLang="zh-CN" dirty="0"/>
              <a:t>      (</a:t>
            </a:r>
            <a:r>
              <a:rPr lang="zh-CN" altLang="en-US" dirty="0"/>
              <a:t>四</a:t>
            </a:r>
            <a:r>
              <a:rPr lang="en-US" altLang="zh-CN" dirty="0"/>
              <a:t>)</a:t>
            </a:r>
            <a:r>
              <a:rPr lang="zh-CN" altLang="en-US" dirty="0"/>
              <a:t>预测未来</a:t>
            </a:r>
            <a:endParaRPr lang="en-US" altLang="zh-CN" dirty="0"/>
          </a:p>
          <a:p>
            <a:r>
              <a:rPr lang="en-US" altLang="zh-CN" dirty="0"/>
              <a:t>      (</a:t>
            </a:r>
            <a:r>
              <a:rPr lang="zh-CN" altLang="en-US" dirty="0"/>
              <a:t>五</a:t>
            </a:r>
            <a:r>
              <a:rPr lang="en-US" altLang="zh-CN" dirty="0"/>
              <a:t>)</a:t>
            </a:r>
            <a:r>
              <a:rPr lang="zh-CN" altLang="en-US" dirty="0"/>
              <a:t>拟订行动计划 </a:t>
            </a:r>
            <a:endParaRPr lang="en-US" altLang="zh-CN" dirty="0"/>
          </a:p>
          <a:p>
            <a:r>
              <a:rPr lang="en-US" altLang="zh-CN" dirty="0"/>
              <a:t>      (</a:t>
            </a:r>
            <a:r>
              <a:rPr lang="zh-CN" altLang="en-US" dirty="0"/>
              <a:t>六</a:t>
            </a:r>
            <a:r>
              <a:rPr lang="en-US" altLang="zh-CN" dirty="0"/>
              <a:t>)</a:t>
            </a:r>
            <a:r>
              <a:rPr lang="zh-CN" altLang="en-US" dirty="0"/>
              <a:t>制订主要计划 </a:t>
            </a:r>
            <a:endParaRPr lang="en-US" altLang="zh-CN" dirty="0"/>
          </a:p>
          <a:p>
            <a:r>
              <a:rPr lang="en-US" altLang="zh-CN" dirty="0"/>
              <a:t>      (</a:t>
            </a:r>
            <a:r>
              <a:rPr lang="zh-CN" altLang="en-US" dirty="0"/>
              <a:t>七</a:t>
            </a:r>
            <a:r>
              <a:rPr lang="en-US" altLang="zh-CN" dirty="0"/>
              <a:t>)</a:t>
            </a:r>
            <a:r>
              <a:rPr lang="zh-CN" altLang="en-US" dirty="0"/>
              <a:t>制订派生计划 </a:t>
            </a:r>
            <a:endParaRPr lang="en-US" altLang="zh-CN" dirty="0"/>
          </a:p>
          <a:p>
            <a:r>
              <a:rPr lang="en-US" altLang="zh-CN" dirty="0"/>
              <a:t>      (</a:t>
            </a:r>
            <a:r>
              <a:rPr lang="zh-CN" altLang="en-US" dirty="0"/>
              <a:t>八</a:t>
            </a:r>
            <a:r>
              <a:rPr lang="en-US" altLang="zh-CN" dirty="0"/>
              <a:t>)</a:t>
            </a:r>
            <a:r>
              <a:rPr lang="zh-CN" altLang="en-US" dirty="0"/>
              <a:t>制定预算</a:t>
            </a:r>
            <a:r>
              <a:rPr lang="en-US" altLang="zh-CN" dirty="0"/>
              <a:t>,</a:t>
            </a:r>
            <a:r>
              <a:rPr lang="zh-CN" altLang="en-US" dirty="0"/>
              <a:t>使计划具体化 </a:t>
            </a:r>
          </a:p>
        </p:txBody>
      </p:sp>
    </p:spTree>
    <p:extLst>
      <p:ext uri="{BB962C8B-B14F-4D97-AF65-F5344CB8AC3E}">
        <p14:creationId xmlns:p14="http://schemas.microsoft.com/office/powerpoint/2010/main" val="32244209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0FDEA4F-92CD-4B22-8030-035128DFE1C6}"/>
              </a:ext>
            </a:extLst>
          </p:cNvPr>
          <p:cNvSpPr>
            <a:spLocks noGrp="1"/>
          </p:cNvSpPr>
          <p:nvPr>
            <p:ph type="title"/>
          </p:nvPr>
        </p:nvSpPr>
        <p:spPr>
          <a:xfrm>
            <a:off x="1324432" y="574396"/>
            <a:ext cx="10134151" cy="796011"/>
          </a:xfrm>
        </p:spPr>
        <p:txBody>
          <a:bodyPr/>
          <a:lstStyle/>
          <a:p>
            <a:r>
              <a:rPr lang="zh-CN" altLang="en-US" dirty="0"/>
              <a:t>第二节　现代计划工作方法　</a:t>
            </a:r>
          </a:p>
        </p:txBody>
      </p:sp>
      <p:sp>
        <p:nvSpPr>
          <p:cNvPr id="3" name="内容占位符 2">
            <a:extLst>
              <a:ext uri="{FF2B5EF4-FFF2-40B4-BE49-F238E27FC236}">
                <a16:creationId xmlns:a16="http://schemas.microsoft.com/office/drawing/2014/main" xmlns="" id="{03913803-FDF6-421D-9B33-2CEF2272396D}"/>
              </a:ext>
            </a:extLst>
          </p:cNvPr>
          <p:cNvSpPr>
            <a:spLocks noGrp="1"/>
          </p:cNvSpPr>
          <p:nvPr>
            <p:ph idx="1"/>
          </p:nvPr>
        </p:nvSpPr>
        <p:spPr>
          <a:xfrm>
            <a:off x="1367295" y="1370407"/>
            <a:ext cx="10091288" cy="5171070"/>
          </a:xfrm>
        </p:spPr>
        <p:txBody>
          <a:bodyPr>
            <a:normAutofit/>
          </a:bodyPr>
          <a:lstStyle/>
          <a:p>
            <a:r>
              <a:rPr lang="zh-CN" altLang="en-US" dirty="0"/>
              <a:t>       把战略性计划转化为战术性计划</a:t>
            </a:r>
            <a:r>
              <a:rPr lang="en-US" altLang="zh-CN" dirty="0"/>
              <a:t>,</a:t>
            </a:r>
            <a:r>
              <a:rPr lang="zh-CN" altLang="en-US" dirty="0"/>
              <a:t>要求计划在不同期间内和不同职能空间上协调一 致</a:t>
            </a:r>
            <a:r>
              <a:rPr lang="en-US" altLang="zh-CN" dirty="0"/>
              <a:t>,</a:t>
            </a:r>
            <a:r>
              <a:rPr lang="zh-CN" altLang="en-US" dirty="0"/>
              <a:t>保证计划全面且均衡地得以实施和完成</a:t>
            </a:r>
            <a:r>
              <a:rPr lang="en-US" altLang="zh-CN" dirty="0"/>
              <a:t>.</a:t>
            </a:r>
            <a:r>
              <a:rPr lang="zh-CN" altLang="en-US" dirty="0"/>
              <a:t>战略性计划转化为战术性计划</a:t>
            </a:r>
            <a:r>
              <a:rPr lang="en-US" altLang="zh-CN" dirty="0"/>
              <a:t>,</a:t>
            </a:r>
            <a:r>
              <a:rPr lang="zh-CN" altLang="en-US" dirty="0"/>
              <a:t>既是中期与 短期计划的制订过程</a:t>
            </a:r>
            <a:r>
              <a:rPr lang="en-US" altLang="zh-CN" dirty="0"/>
              <a:t>,</a:t>
            </a:r>
            <a:r>
              <a:rPr lang="zh-CN" altLang="en-US" dirty="0"/>
              <a:t>又是长期、中期与短期计划组织实施的过程</a:t>
            </a:r>
            <a:r>
              <a:rPr lang="en-US" altLang="zh-CN" dirty="0"/>
              <a:t>.</a:t>
            </a:r>
          </a:p>
          <a:p>
            <a:r>
              <a:rPr lang="zh-CN" altLang="en-US" sz="3600" dirty="0"/>
              <a:t>一 、 目标管理</a:t>
            </a:r>
            <a:endParaRPr lang="en-US" altLang="zh-CN" sz="3600" dirty="0"/>
          </a:p>
          <a:p>
            <a:r>
              <a:rPr lang="en-US" altLang="zh-CN" sz="2400" b="1" dirty="0"/>
              <a:t>(</a:t>
            </a:r>
            <a:r>
              <a:rPr lang="zh-CN" altLang="en-US" sz="2400" b="1" dirty="0"/>
              <a:t>一</a:t>
            </a:r>
            <a:r>
              <a:rPr lang="en-US" altLang="zh-CN" sz="2400" b="1" dirty="0"/>
              <a:t>)</a:t>
            </a:r>
            <a:r>
              <a:rPr lang="zh-CN" altLang="en-US" sz="2400" b="1" dirty="0"/>
              <a:t>目标管理基本思想 </a:t>
            </a:r>
            <a:endParaRPr lang="en-US" altLang="zh-CN" sz="2400" b="1" dirty="0"/>
          </a:p>
          <a:p>
            <a:r>
              <a:rPr lang="en-US" altLang="zh-CN" dirty="0"/>
              <a:t>      ( </a:t>
            </a:r>
            <a:r>
              <a:rPr lang="zh-CN" altLang="en-US" dirty="0"/>
              <a:t>１</a:t>
            </a:r>
            <a:r>
              <a:rPr lang="en-US" altLang="zh-CN" dirty="0"/>
              <a:t>)</a:t>
            </a:r>
            <a:r>
              <a:rPr lang="zh-CN" altLang="en-US" dirty="0"/>
              <a:t>企业的任务必须转化为目标</a:t>
            </a:r>
            <a:r>
              <a:rPr lang="en-US" altLang="zh-CN" dirty="0"/>
              <a:t>,</a:t>
            </a:r>
            <a:r>
              <a:rPr lang="zh-CN" altLang="en-US" dirty="0"/>
              <a:t>企业管理人员必须通过这些目标对下级进行领导并 以此来保证企业总目标的实现</a:t>
            </a:r>
            <a:r>
              <a:rPr lang="en-US" altLang="zh-CN" dirty="0"/>
              <a:t>.</a:t>
            </a:r>
            <a:r>
              <a:rPr lang="zh-CN" altLang="en-US" dirty="0"/>
              <a:t>凡是工作成就和成果直接地、严重地影响企业的生存和繁 荣的部门</a:t>
            </a:r>
            <a:r>
              <a:rPr lang="en-US" altLang="zh-CN" dirty="0"/>
              <a:t>,</a:t>
            </a:r>
            <a:r>
              <a:rPr lang="zh-CN" altLang="en-US" dirty="0"/>
              <a:t>目标都是必需的</a:t>
            </a:r>
            <a:r>
              <a:rPr lang="en-US" altLang="zh-CN" dirty="0"/>
              <a:t>,</a:t>
            </a:r>
            <a:r>
              <a:rPr lang="zh-CN" altLang="en-US" dirty="0"/>
              <a:t>并且经理取得的成就必须是从企业的目标中引申出来的</a:t>
            </a:r>
            <a:r>
              <a:rPr lang="en-US" altLang="zh-CN" dirty="0"/>
              <a:t>,</a:t>
            </a:r>
            <a:r>
              <a:rPr lang="zh-CN" altLang="en-US" dirty="0"/>
              <a:t>他 的成果必须用他对企业目标的贡献率来衡量</a:t>
            </a:r>
            <a:r>
              <a:rPr lang="en-US" altLang="zh-CN" dirty="0"/>
              <a:t>.</a:t>
            </a:r>
          </a:p>
          <a:p>
            <a:r>
              <a:rPr lang="en-US" altLang="zh-CN" dirty="0"/>
              <a:t>      ( </a:t>
            </a:r>
            <a:r>
              <a:rPr lang="zh-CN" altLang="en-US" dirty="0"/>
              <a:t>２</a:t>
            </a:r>
            <a:r>
              <a:rPr lang="en-US" altLang="zh-CN" dirty="0"/>
              <a:t>)</a:t>
            </a:r>
            <a:r>
              <a:rPr lang="zh-CN" altLang="en-US" dirty="0"/>
              <a:t>目标管理是一种程序</a:t>
            </a:r>
            <a:r>
              <a:rPr lang="en-US" altLang="zh-CN" dirty="0"/>
              <a:t>,</a:t>
            </a:r>
            <a:r>
              <a:rPr lang="zh-CN" altLang="en-US" dirty="0"/>
              <a:t>需要一个组织中的上下各级管理人员共同来制定目标</a:t>
            </a:r>
            <a:r>
              <a:rPr lang="en-US" altLang="zh-CN" dirty="0"/>
              <a:t>,</a:t>
            </a:r>
            <a:r>
              <a:rPr lang="zh-CN" altLang="en-US" dirty="0"/>
              <a:t>确 定彼此的责任</a:t>
            </a:r>
            <a:r>
              <a:rPr lang="en-US" altLang="zh-CN" dirty="0"/>
              <a:t>,</a:t>
            </a:r>
            <a:r>
              <a:rPr lang="zh-CN" altLang="en-US" dirty="0"/>
              <a:t>并以此项责任作为指导业务和衡量各自贡献的准则</a:t>
            </a:r>
            <a:r>
              <a:rPr lang="en-US" altLang="zh-CN" dirty="0"/>
              <a:t>.</a:t>
            </a:r>
            <a:r>
              <a:rPr lang="zh-CN" altLang="en-US" dirty="0"/>
              <a:t>一个管理人员的职务 应该以达到公司目标为基本要求</a:t>
            </a:r>
            <a:r>
              <a:rPr lang="en-US" altLang="zh-CN" dirty="0"/>
              <a:t>. </a:t>
            </a:r>
          </a:p>
          <a:p>
            <a:endParaRPr lang="zh-CN" altLang="en-US" dirty="0"/>
          </a:p>
        </p:txBody>
      </p:sp>
    </p:spTree>
    <p:extLst>
      <p:ext uri="{BB962C8B-B14F-4D97-AF65-F5344CB8AC3E}">
        <p14:creationId xmlns:p14="http://schemas.microsoft.com/office/powerpoint/2010/main" val="26094263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0073DAFC-B2CA-43B2-8B47-77EAFB9958D4}"/>
              </a:ext>
            </a:extLst>
          </p:cNvPr>
          <p:cNvSpPr>
            <a:spLocks noGrp="1"/>
          </p:cNvSpPr>
          <p:nvPr>
            <p:ph idx="1"/>
          </p:nvPr>
        </p:nvSpPr>
        <p:spPr/>
        <p:txBody>
          <a:bodyPr/>
          <a:lstStyle/>
          <a:p>
            <a:r>
              <a:rPr lang="en-US" altLang="zh-CN" dirty="0"/>
              <a:t>        ( </a:t>
            </a:r>
            <a:r>
              <a:rPr lang="zh-CN" altLang="en-US" dirty="0"/>
              <a:t>３</a:t>
            </a:r>
            <a:r>
              <a:rPr lang="en-US" altLang="zh-CN" dirty="0"/>
              <a:t>)</a:t>
            </a:r>
            <a:r>
              <a:rPr lang="zh-CN" altLang="en-US" dirty="0"/>
              <a:t>每个企业管理人员或工人的分目标就是企业总目标对他的要求</a:t>
            </a:r>
            <a:r>
              <a:rPr lang="en-US" altLang="zh-CN" dirty="0"/>
              <a:t>,</a:t>
            </a:r>
            <a:r>
              <a:rPr lang="zh-CN" altLang="en-US" dirty="0"/>
              <a:t>也是这个企业的 管理人员或工人对企业总目标的贡献</a:t>
            </a:r>
            <a:r>
              <a:rPr lang="en-US" altLang="zh-CN" dirty="0"/>
              <a:t>.</a:t>
            </a:r>
            <a:r>
              <a:rPr lang="zh-CN" altLang="en-US" dirty="0"/>
              <a:t>只有每个人的分目标都完成了</a:t>
            </a:r>
            <a:r>
              <a:rPr lang="en-US" altLang="zh-CN" dirty="0"/>
              <a:t>,</a:t>
            </a:r>
            <a:r>
              <a:rPr lang="zh-CN" altLang="en-US" dirty="0"/>
              <a:t>企业的总目标才有 完成的希望</a:t>
            </a:r>
            <a:r>
              <a:rPr lang="en-US" altLang="zh-CN" dirty="0"/>
              <a:t>. </a:t>
            </a:r>
          </a:p>
          <a:p>
            <a:r>
              <a:rPr lang="en-US" altLang="zh-CN" dirty="0"/>
              <a:t>       ( </a:t>
            </a:r>
            <a:r>
              <a:rPr lang="zh-CN" altLang="en-US" dirty="0"/>
              <a:t>４</a:t>
            </a:r>
            <a:r>
              <a:rPr lang="en-US" altLang="zh-CN" dirty="0"/>
              <a:t>)</a:t>
            </a:r>
            <a:r>
              <a:rPr lang="zh-CN" altLang="en-US" dirty="0"/>
              <a:t>管理人员和工人靠目标来管理</a:t>
            </a:r>
            <a:r>
              <a:rPr lang="en-US" altLang="zh-CN" dirty="0"/>
              <a:t>,</a:t>
            </a:r>
            <a:r>
              <a:rPr lang="zh-CN" altLang="en-US" dirty="0"/>
              <a:t>以所要达到的目标为依据</a:t>
            </a:r>
            <a:r>
              <a:rPr lang="en-US" altLang="zh-CN" dirty="0"/>
              <a:t>,</a:t>
            </a:r>
            <a:r>
              <a:rPr lang="zh-CN" altLang="en-US" dirty="0"/>
              <a:t>进行自我指挥、自我 控制</a:t>
            </a:r>
            <a:r>
              <a:rPr lang="en-US" altLang="zh-CN" dirty="0"/>
              <a:t>,</a:t>
            </a:r>
            <a:r>
              <a:rPr lang="zh-CN" altLang="en-US" dirty="0"/>
              <a:t>而不是由他的上级来指挥和控制</a:t>
            </a:r>
            <a:r>
              <a:rPr lang="en-US" altLang="zh-CN" dirty="0"/>
              <a:t>. </a:t>
            </a:r>
          </a:p>
          <a:p>
            <a:r>
              <a:rPr lang="en-US" altLang="zh-CN" dirty="0"/>
              <a:t>       ( </a:t>
            </a:r>
            <a:r>
              <a:rPr lang="zh-CN" altLang="en-US" dirty="0"/>
              <a:t>５</a:t>
            </a:r>
            <a:r>
              <a:rPr lang="en-US" altLang="zh-CN" dirty="0"/>
              <a:t>)</a:t>
            </a:r>
            <a:r>
              <a:rPr lang="zh-CN" altLang="en-US" dirty="0"/>
              <a:t>企业管理人员对下级进行考核和奖惩也是依据这些分解的目标</a:t>
            </a:r>
            <a:r>
              <a:rPr lang="en-US" altLang="zh-CN" dirty="0"/>
              <a:t>. </a:t>
            </a:r>
            <a:endParaRPr lang="zh-CN" altLang="en-US" dirty="0"/>
          </a:p>
        </p:txBody>
      </p:sp>
    </p:spTree>
    <p:extLst>
      <p:ext uri="{BB962C8B-B14F-4D97-AF65-F5344CB8AC3E}">
        <p14:creationId xmlns:p14="http://schemas.microsoft.com/office/powerpoint/2010/main" val="18797047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DFDA8CF-D562-4D10-890F-72AAD693CF78}"/>
              </a:ext>
            </a:extLst>
          </p:cNvPr>
          <p:cNvSpPr>
            <a:spLocks noGrp="1"/>
          </p:cNvSpPr>
          <p:nvPr>
            <p:ph type="title"/>
          </p:nvPr>
        </p:nvSpPr>
        <p:spPr/>
        <p:txBody>
          <a:bodyPr/>
          <a:lstStyle/>
          <a:p>
            <a:r>
              <a:rPr lang="en-US" altLang="zh-CN" dirty="0"/>
              <a:t>(</a:t>
            </a:r>
            <a:r>
              <a:rPr lang="zh-CN" altLang="en-US" dirty="0"/>
              <a:t>二</a:t>
            </a:r>
            <a:r>
              <a:rPr lang="en-US" altLang="zh-CN" dirty="0"/>
              <a:t>)</a:t>
            </a:r>
            <a:r>
              <a:rPr lang="zh-CN" altLang="en-US" dirty="0"/>
              <a:t>目标管理的特点 </a:t>
            </a:r>
          </a:p>
        </p:txBody>
      </p:sp>
      <p:sp>
        <p:nvSpPr>
          <p:cNvPr id="3" name="内容占位符 2">
            <a:extLst>
              <a:ext uri="{FF2B5EF4-FFF2-40B4-BE49-F238E27FC236}">
                <a16:creationId xmlns:a16="http://schemas.microsoft.com/office/drawing/2014/main" xmlns="" id="{248AC574-B0F2-4261-9F7D-04F9FD460667}"/>
              </a:ext>
            </a:extLst>
          </p:cNvPr>
          <p:cNvSpPr>
            <a:spLocks noGrp="1"/>
          </p:cNvSpPr>
          <p:nvPr>
            <p:ph idx="1"/>
          </p:nvPr>
        </p:nvSpPr>
        <p:spPr/>
        <p:txBody>
          <a:bodyPr/>
          <a:lstStyle/>
          <a:p>
            <a:r>
              <a:rPr lang="zh-CN" altLang="en-US" sz="2400" b="1" dirty="0"/>
              <a:t>１目标的层次性 </a:t>
            </a:r>
            <a:endParaRPr lang="en-US" altLang="zh-CN" sz="2400" b="1" dirty="0"/>
          </a:p>
          <a:p>
            <a:r>
              <a:rPr lang="en-US" altLang="zh-CN" dirty="0"/>
              <a:t>       </a:t>
            </a:r>
            <a:r>
              <a:rPr lang="zh-CN" altLang="en-US" dirty="0"/>
              <a:t>组织目标形成一个有层次的体系</a:t>
            </a:r>
            <a:r>
              <a:rPr lang="en-US" altLang="zh-CN" dirty="0"/>
              <a:t>,</a:t>
            </a:r>
            <a:r>
              <a:rPr lang="zh-CN" altLang="en-US" dirty="0"/>
              <a:t>范围从广泛的组织战略性目标到特定的个人目标</a:t>
            </a:r>
            <a:r>
              <a:rPr lang="en-US" altLang="zh-CN" dirty="0"/>
              <a:t>. </a:t>
            </a:r>
            <a:r>
              <a:rPr lang="zh-CN" altLang="en-US" dirty="0"/>
              <a:t>这个体系的顶层是组织的愿景和使命陈述</a:t>
            </a:r>
            <a:r>
              <a:rPr lang="en-US" altLang="zh-CN" dirty="0"/>
              <a:t>.</a:t>
            </a:r>
            <a:r>
              <a:rPr lang="zh-CN" altLang="en-US" dirty="0"/>
              <a:t>第二层次是组织的任务</a:t>
            </a:r>
            <a:r>
              <a:rPr lang="en-US" altLang="zh-CN" dirty="0"/>
              <a:t>.</a:t>
            </a:r>
            <a:r>
              <a:rPr lang="zh-CN" altLang="en-US" dirty="0"/>
              <a:t>在任何情况下</a:t>
            </a:r>
            <a:r>
              <a:rPr lang="en-US" altLang="zh-CN" dirty="0"/>
              <a:t>,</a:t>
            </a:r>
            <a:r>
              <a:rPr lang="zh-CN" altLang="en-US" dirty="0"/>
              <a:t>组织 的使命和任务都必须转化为组织总目标和战略</a:t>
            </a:r>
            <a:r>
              <a:rPr lang="en-US" altLang="zh-CN" dirty="0"/>
              <a:t>.</a:t>
            </a:r>
            <a:r>
              <a:rPr lang="zh-CN" altLang="en-US" dirty="0"/>
              <a:t>总目标和战略更多地指向组织较远的未 来</a:t>
            </a:r>
            <a:r>
              <a:rPr lang="en-US" altLang="zh-CN" dirty="0"/>
              <a:t>,</a:t>
            </a:r>
            <a:r>
              <a:rPr lang="zh-CN" altLang="en-US" dirty="0"/>
              <a:t>并且为组织的未来提供行动框架</a:t>
            </a:r>
            <a:r>
              <a:rPr lang="en-US" altLang="zh-CN" dirty="0"/>
              <a:t>.</a:t>
            </a:r>
            <a:r>
              <a:rPr lang="zh-CN" altLang="en-US" dirty="0"/>
              <a:t>这些行动框架必须进一步细化为更多具体的行动目 标和行动方案</a:t>
            </a:r>
            <a:r>
              <a:rPr lang="en-US" altLang="zh-CN" dirty="0"/>
              <a:t>,</a:t>
            </a:r>
            <a:r>
              <a:rPr lang="zh-CN" altLang="en-US" dirty="0"/>
              <a:t>这样在目标体系的基层</a:t>
            </a:r>
            <a:r>
              <a:rPr lang="en-US" altLang="zh-CN" dirty="0"/>
              <a:t>,</a:t>
            </a:r>
            <a:r>
              <a:rPr lang="zh-CN" altLang="en-US" dirty="0"/>
              <a:t>有分公司的目标、部门和单位的目标、个人目标 等</a:t>
            </a:r>
            <a:r>
              <a:rPr lang="en-US" altLang="zh-CN" dirty="0"/>
              <a:t>.</a:t>
            </a:r>
            <a:r>
              <a:rPr lang="zh-CN" altLang="en-US" dirty="0"/>
              <a:t>在组织的层次体系中</a:t>
            </a:r>
            <a:r>
              <a:rPr lang="en-US" altLang="zh-CN" dirty="0"/>
              <a:t>,</a:t>
            </a:r>
            <a:r>
              <a:rPr lang="zh-CN" altLang="en-US" dirty="0"/>
              <a:t>不同层次的主管人员参与建立不同的类型目标</a:t>
            </a:r>
            <a:r>
              <a:rPr lang="en-US" altLang="zh-CN" dirty="0"/>
              <a:t>.</a:t>
            </a:r>
            <a:r>
              <a:rPr lang="zh-CN" altLang="en-US" dirty="0"/>
              <a:t>对于组织任何 层次的人员来说</a:t>
            </a:r>
            <a:r>
              <a:rPr lang="en-US" altLang="zh-CN" dirty="0"/>
              <a:t>,</a:t>
            </a:r>
            <a:r>
              <a:rPr lang="zh-CN" altLang="en-US" dirty="0"/>
              <a:t>都应该有个人目标</a:t>
            </a:r>
            <a:r>
              <a:rPr lang="en-US" altLang="zh-CN" dirty="0"/>
              <a:t>,</a:t>
            </a:r>
            <a:r>
              <a:rPr lang="zh-CN" altLang="en-US" dirty="0"/>
              <a:t>包括业绩和个人发展目标</a:t>
            </a:r>
            <a:r>
              <a:rPr lang="en-US" altLang="zh-CN" dirty="0"/>
              <a:t>. </a:t>
            </a:r>
            <a:endParaRPr lang="zh-CN" altLang="en-US" dirty="0"/>
          </a:p>
        </p:txBody>
      </p:sp>
    </p:spTree>
    <p:extLst>
      <p:ext uri="{BB962C8B-B14F-4D97-AF65-F5344CB8AC3E}">
        <p14:creationId xmlns:p14="http://schemas.microsoft.com/office/powerpoint/2010/main" val="922075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4FA23D1C-AB98-47ED-AEEA-AF268B3D876E}"/>
              </a:ext>
            </a:extLst>
          </p:cNvPr>
          <p:cNvSpPr>
            <a:spLocks noGrp="1"/>
          </p:cNvSpPr>
          <p:nvPr>
            <p:ph idx="1"/>
          </p:nvPr>
        </p:nvSpPr>
        <p:spPr/>
        <p:txBody>
          <a:bodyPr/>
          <a:lstStyle/>
          <a:p>
            <a:r>
              <a:rPr lang="zh-CN" altLang="en-US" sz="2400" b="1" dirty="0"/>
              <a:t>２目标网络 </a:t>
            </a:r>
            <a:endParaRPr lang="en-US" altLang="zh-CN" sz="2400" b="1" dirty="0"/>
          </a:p>
          <a:p>
            <a:r>
              <a:rPr lang="zh-CN" altLang="en-US" dirty="0"/>
              <a:t>       如果说目标体系是从整个组织的整体观来考察组织目标</a:t>
            </a:r>
            <a:r>
              <a:rPr lang="en-US" altLang="zh-CN" dirty="0"/>
              <a:t>,</a:t>
            </a:r>
            <a:r>
              <a:rPr lang="zh-CN" altLang="en-US" dirty="0"/>
              <a:t>那么</a:t>
            </a:r>
            <a:r>
              <a:rPr lang="en-US" altLang="zh-CN" dirty="0"/>
              <a:t>,</a:t>
            </a:r>
            <a:r>
              <a:rPr lang="zh-CN" altLang="en-US" dirty="0"/>
              <a:t>目标网络则是从某一 具体目标实施规划的整体协调方面审视组织目标</a:t>
            </a:r>
            <a:r>
              <a:rPr lang="en-US" altLang="zh-CN" dirty="0"/>
              <a:t>.</a:t>
            </a:r>
            <a:r>
              <a:rPr lang="zh-CN" altLang="en-US" dirty="0"/>
              <a:t>目标网络的内涵表现为以下四点</a:t>
            </a:r>
            <a:r>
              <a:rPr lang="en-US" altLang="zh-CN" dirty="0"/>
              <a:t>. </a:t>
            </a:r>
          </a:p>
          <a:p>
            <a:r>
              <a:rPr lang="en-US" altLang="zh-CN" dirty="0"/>
              <a:t>       ( </a:t>
            </a:r>
            <a:r>
              <a:rPr lang="zh-CN" altLang="en-US" dirty="0"/>
              <a:t>１</a:t>
            </a:r>
            <a:r>
              <a:rPr lang="en-US" altLang="zh-CN" dirty="0"/>
              <a:t>)</a:t>
            </a:r>
            <a:r>
              <a:rPr lang="zh-CN" altLang="en-US" dirty="0"/>
              <a:t>目标和计划很少是线性的</a:t>
            </a:r>
            <a:r>
              <a:rPr lang="en-US" altLang="zh-CN" dirty="0"/>
              <a:t>,</a:t>
            </a:r>
            <a:r>
              <a:rPr lang="zh-CN" altLang="en-US" dirty="0"/>
              <a:t>即并非当一个目标实现后接着去实现另一个目标</a:t>
            </a:r>
            <a:r>
              <a:rPr lang="en-US" altLang="zh-CN" dirty="0"/>
              <a:t>. </a:t>
            </a:r>
          </a:p>
          <a:p>
            <a:r>
              <a:rPr lang="en-US" altLang="zh-CN" dirty="0"/>
              <a:t>       ( </a:t>
            </a:r>
            <a:r>
              <a:rPr lang="zh-CN" altLang="en-US" dirty="0"/>
              <a:t>２</a:t>
            </a:r>
            <a:r>
              <a:rPr lang="en-US" altLang="zh-CN" dirty="0"/>
              <a:t>)</a:t>
            </a:r>
            <a:r>
              <a:rPr lang="zh-CN" altLang="en-US" dirty="0"/>
              <a:t>主管人员必须确保目标网络中的每个组成部分相互协调</a:t>
            </a:r>
            <a:r>
              <a:rPr lang="en-US" altLang="zh-CN" dirty="0"/>
              <a:t>,</a:t>
            </a:r>
            <a:r>
              <a:rPr lang="zh-CN" altLang="en-US" dirty="0"/>
              <a:t>不仅各种规划的执行要 协调</a:t>
            </a:r>
            <a:r>
              <a:rPr lang="en-US" altLang="zh-CN" dirty="0"/>
              <a:t>,</a:t>
            </a:r>
            <a:r>
              <a:rPr lang="zh-CN" altLang="en-US" dirty="0"/>
              <a:t>这些规划在时间上也要协调</a:t>
            </a:r>
            <a:r>
              <a:rPr lang="en-US" altLang="zh-CN" dirty="0"/>
              <a:t>. </a:t>
            </a:r>
          </a:p>
          <a:p>
            <a:r>
              <a:rPr lang="en-US" altLang="zh-CN" dirty="0"/>
              <a:t>       ( </a:t>
            </a:r>
            <a:r>
              <a:rPr lang="zh-CN" altLang="en-US" dirty="0"/>
              <a:t>３</a:t>
            </a:r>
            <a:r>
              <a:rPr lang="en-US" altLang="zh-CN" dirty="0"/>
              <a:t>)</a:t>
            </a:r>
            <a:r>
              <a:rPr lang="zh-CN" altLang="en-US" dirty="0"/>
              <a:t>组织中的各个部门在制定自己部门的目标时</a:t>
            </a:r>
            <a:r>
              <a:rPr lang="en-US" altLang="zh-CN" dirty="0"/>
              <a:t>,</a:t>
            </a:r>
            <a:r>
              <a:rPr lang="zh-CN" altLang="en-US" dirty="0"/>
              <a:t>必须与其他部门相协调</a:t>
            </a:r>
            <a:r>
              <a:rPr lang="en-US" altLang="zh-CN" dirty="0"/>
              <a:t>.</a:t>
            </a:r>
          </a:p>
          <a:p>
            <a:r>
              <a:rPr lang="en-US" altLang="zh-CN" dirty="0"/>
              <a:t>       ( </a:t>
            </a:r>
            <a:r>
              <a:rPr lang="zh-CN" altLang="en-US" dirty="0"/>
              <a:t>４</a:t>
            </a:r>
            <a:r>
              <a:rPr lang="en-US" altLang="zh-CN" dirty="0"/>
              <a:t>)</a:t>
            </a:r>
            <a:r>
              <a:rPr lang="zh-CN" altLang="en-US" dirty="0"/>
              <a:t>组织制定各种目标时</a:t>
            </a:r>
            <a:r>
              <a:rPr lang="en-US" altLang="zh-CN" dirty="0"/>
              <a:t>,</a:t>
            </a:r>
            <a:r>
              <a:rPr lang="zh-CN" altLang="en-US" dirty="0"/>
              <a:t>必须考虑与约束因素的关联度</a:t>
            </a:r>
            <a:r>
              <a:rPr lang="en-US" altLang="zh-CN" dirty="0"/>
              <a:t>. </a:t>
            </a:r>
            <a:endParaRPr lang="zh-CN" altLang="en-US" dirty="0"/>
          </a:p>
        </p:txBody>
      </p:sp>
    </p:spTree>
    <p:extLst>
      <p:ext uri="{BB962C8B-B14F-4D97-AF65-F5344CB8AC3E}">
        <p14:creationId xmlns:p14="http://schemas.microsoft.com/office/powerpoint/2010/main" val="13368980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728C99F1-AC06-4341-97CE-CD6A3A110E6A}"/>
              </a:ext>
            </a:extLst>
          </p:cNvPr>
          <p:cNvSpPr>
            <a:spLocks noGrp="1"/>
          </p:cNvSpPr>
          <p:nvPr>
            <p:ph idx="1"/>
          </p:nvPr>
        </p:nvSpPr>
        <p:spPr>
          <a:xfrm>
            <a:off x="1324432" y="871537"/>
            <a:ext cx="10034138" cy="5487060"/>
          </a:xfrm>
        </p:spPr>
        <p:txBody>
          <a:bodyPr/>
          <a:lstStyle/>
          <a:p>
            <a:r>
              <a:rPr lang="zh-CN" altLang="en-US" sz="2400" b="1" dirty="0"/>
              <a:t>３目标的多样性 </a:t>
            </a:r>
            <a:endParaRPr lang="en-US" altLang="zh-CN" sz="2400" b="1" dirty="0"/>
          </a:p>
          <a:p>
            <a:r>
              <a:rPr lang="en-US" altLang="zh-CN" dirty="0"/>
              <a:t>       </a:t>
            </a:r>
            <a:r>
              <a:rPr lang="zh-CN" altLang="en-US" dirty="0"/>
              <a:t>任务和企业的主要目标通常是多种多样的</a:t>
            </a:r>
            <a:r>
              <a:rPr lang="en-US" altLang="zh-CN" dirty="0"/>
              <a:t>.</a:t>
            </a:r>
            <a:r>
              <a:rPr lang="zh-CN" altLang="en-US" dirty="0"/>
              <a:t>在目标层次体系的每个层次</a:t>
            </a:r>
            <a:r>
              <a:rPr lang="en-US" altLang="zh-CN" dirty="0"/>
              <a:t>,</a:t>
            </a:r>
            <a:r>
              <a:rPr lang="zh-CN" altLang="en-US" dirty="0"/>
              <a:t>具体目标也 可能是多种多样的</a:t>
            </a:r>
            <a:r>
              <a:rPr lang="en-US" altLang="zh-CN" dirty="0"/>
              <a:t>.</a:t>
            </a:r>
            <a:r>
              <a:rPr lang="zh-CN" altLang="en-US" dirty="0"/>
              <a:t>如果目标的数目过多</a:t>
            </a:r>
            <a:r>
              <a:rPr lang="en-US" altLang="zh-CN" dirty="0"/>
              <a:t>,</a:t>
            </a:r>
            <a:r>
              <a:rPr lang="zh-CN" altLang="en-US" dirty="0"/>
              <a:t>其中无论哪一个没有受到足够的注意</a:t>
            </a:r>
            <a:r>
              <a:rPr lang="en-US" altLang="zh-CN" dirty="0"/>
              <a:t>,</a:t>
            </a:r>
            <a:r>
              <a:rPr lang="zh-CN" altLang="en-US" dirty="0"/>
              <a:t>计划工 作都是无效的</a:t>
            </a:r>
            <a:r>
              <a:rPr lang="en-US" altLang="zh-CN" dirty="0"/>
              <a:t>.</a:t>
            </a:r>
            <a:r>
              <a:rPr lang="zh-CN" altLang="en-US" dirty="0"/>
              <a:t>在追求多个目标时</a:t>
            </a:r>
            <a:r>
              <a:rPr lang="en-US" altLang="zh-CN" dirty="0"/>
              <a:t>,</a:t>
            </a:r>
            <a:r>
              <a:rPr lang="zh-CN" altLang="en-US" dirty="0"/>
              <a:t>必须对各目标的相对重要程度进行区分</a:t>
            </a:r>
            <a:r>
              <a:rPr lang="en-US" altLang="zh-CN" dirty="0"/>
              <a:t>.</a:t>
            </a:r>
            <a:r>
              <a:rPr lang="zh-CN" altLang="en-US" dirty="0"/>
              <a:t>一般认为</a:t>
            </a:r>
            <a:r>
              <a:rPr lang="en-US" altLang="zh-CN" dirty="0"/>
              <a:t>, </a:t>
            </a:r>
            <a:r>
              <a:rPr lang="zh-CN" altLang="en-US" dirty="0"/>
              <a:t>一位主管人员有效地追求的目标也许以２</a:t>
            </a:r>
            <a:r>
              <a:rPr lang="en-US" altLang="zh-CN" dirty="0"/>
              <a:t>~</a:t>
            </a:r>
            <a:r>
              <a:rPr lang="zh-CN" altLang="en-US" dirty="0"/>
              <a:t>５个为宜</a:t>
            </a:r>
            <a:r>
              <a:rPr lang="en-US" altLang="zh-CN" dirty="0"/>
              <a:t>.</a:t>
            </a:r>
            <a:r>
              <a:rPr lang="zh-CN" altLang="en-US" dirty="0"/>
              <a:t>其理由是</a:t>
            </a:r>
            <a:r>
              <a:rPr lang="en-US" altLang="zh-CN" dirty="0"/>
              <a:t>,</a:t>
            </a:r>
            <a:r>
              <a:rPr lang="zh-CN" altLang="en-US" dirty="0"/>
              <a:t>过多的目标会使主管人 员应接不暇从而顾此失彼</a:t>
            </a:r>
            <a:r>
              <a:rPr lang="en-US" altLang="zh-CN" dirty="0"/>
              <a:t>,</a:t>
            </a:r>
            <a:r>
              <a:rPr lang="zh-CN" altLang="en-US" dirty="0"/>
              <a:t>更为可怕的是</a:t>
            </a:r>
            <a:r>
              <a:rPr lang="en-US" altLang="zh-CN" dirty="0"/>
              <a:t>,</a:t>
            </a:r>
            <a:r>
              <a:rPr lang="zh-CN" altLang="en-US" dirty="0"/>
              <a:t>可能会使主管人员过多地注重小目标而有损于 主要目标</a:t>
            </a:r>
            <a:r>
              <a:rPr lang="en-US" altLang="zh-CN" dirty="0"/>
              <a:t>. </a:t>
            </a:r>
          </a:p>
          <a:p>
            <a:r>
              <a:rPr lang="zh-CN" altLang="en-US" sz="2400" b="1" dirty="0"/>
              <a:t>４目标的可考核性 </a:t>
            </a:r>
            <a:endParaRPr lang="en-US" altLang="zh-CN" sz="2400" b="1" dirty="0"/>
          </a:p>
          <a:p>
            <a:r>
              <a:rPr lang="en-US" altLang="zh-CN" dirty="0"/>
              <a:t>       </a:t>
            </a:r>
            <a:r>
              <a:rPr lang="zh-CN" altLang="en-US" dirty="0"/>
              <a:t>目标可考核是一项重要的管理原则</a:t>
            </a:r>
            <a:r>
              <a:rPr lang="en-US" altLang="zh-CN" dirty="0"/>
              <a:t>,</a:t>
            </a:r>
            <a:r>
              <a:rPr lang="zh-CN" altLang="en-US" dirty="0"/>
              <a:t>从制定目标规划</a:t>
            </a:r>
            <a:r>
              <a:rPr lang="en-US" altLang="zh-CN" dirty="0"/>
              <a:t>,</a:t>
            </a:r>
            <a:r>
              <a:rPr lang="zh-CN" altLang="en-US" dirty="0"/>
              <a:t>进行目标论证</a:t>
            </a:r>
            <a:r>
              <a:rPr lang="en-US" altLang="zh-CN" dirty="0"/>
              <a:t>,</a:t>
            </a:r>
            <a:r>
              <a:rPr lang="zh-CN" altLang="en-US" dirty="0"/>
              <a:t>到实施目标过 程中的检查、控制</a:t>
            </a:r>
            <a:r>
              <a:rPr lang="en-US" altLang="zh-CN" dirty="0"/>
              <a:t>,</a:t>
            </a:r>
            <a:r>
              <a:rPr lang="zh-CN" altLang="en-US" dirty="0"/>
              <a:t>期末目标成果考评</a:t>
            </a:r>
            <a:r>
              <a:rPr lang="en-US" altLang="zh-CN" dirty="0"/>
              <a:t>,</a:t>
            </a:r>
            <a:r>
              <a:rPr lang="zh-CN" altLang="en-US" dirty="0"/>
              <a:t>都与它紧密相关</a:t>
            </a:r>
            <a:r>
              <a:rPr lang="en-US" altLang="zh-CN" dirty="0"/>
              <a:t>.</a:t>
            </a:r>
            <a:r>
              <a:rPr lang="zh-CN" altLang="en-US" dirty="0"/>
              <a:t>因此</a:t>
            </a:r>
            <a:r>
              <a:rPr lang="en-US" altLang="zh-CN" dirty="0"/>
              <a:t>,</a:t>
            </a:r>
            <a:r>
              <a:rPr lang="zh-CN" altLang="en-US" dirty="0"/>
              <a:t>深入研究和解决目标可 考核问题</a:t>
            </a:r>
            <a:r>
              <a:rPr lang="en-US" altLang="zh-CN" dirty="0"/>
              <a:t>,</a:t>
            </a:r>
            <a:r>
              <a:rPr lang="zh-CN" altLang="en-US" dirty="0"/>
              <a:t>对深入开展目标管理有着重要的意义</a:t>
            </a:r>
            <a:r>
              <a:rPr lang="en-US" altLang="zh-CN" dirty="0"/>
              <a:t>.</a:t>
            </a:r>
            <a:r>
              <a:rPr lang="zh-CN" altLang="en-US" dirty="0"/>
              <a:t>目标要有可考核性</a:t>
            </a:r>
            <a:r>
              <a:rPr lang="en-US" altLang="zh-CN" dirty="0"/>
              <a:t>,</a:t>
            </a:r>
            <a:r>
              <a:rPr lang="zh-CN" altLang="en-US" dirty="0"/>
              <a:t>就必须将目标加以 量化</a:t>
            </a:r>
            <a:r>
              <a:rPr lang="en-US" altLang="zh-CN" dirty="0"/>
              <a:t>.</a:t>
            </a:r>
            <a:r>
              <a:rPr lang="zh-CN" altLang="en-US" dirty="0"/>
              <a:t>目标量化往往会使组织运行增加负担</a:t>
            </a:r>
            <a:r>
              <a:rPr lang="en-US" altLang="zh-CN" dirty="0"/>
              <a:t>,</a:t>
            </a:r>
            <a:r>
              <a:rPr lang="zh-CN" altLang="en-US" dirty="0"/>
              <a:t>但是为组织活动的控制、成员的奖惩会带来 很多方便</a:t>
            </a:r>
            <a:r>
              <a:rPr lang="en-US" altLang="zh-CN" dirty="0"/>
              <a:t>.</a:t>
            </a:r>
            <a:r>
              <a:rPr lang="zh-CN" altLang="en-US" dirty="0"/>
              <a:t>定量目标能够考核是显而易见的</a:t>
            </a:r>
            <a:r>
              <a:rPr lang="en-US" altLang="zh-CN" dirty="0"/>
              <a:t>,</a:t>
            </a:r>
            <a:r>
              <a:rPr lang="zh-CN" altLang="en-US" dirty="0"/>
              <a:t>如物资损耗率、油料节约率等</a:t>
            </a:r>
            <a:r>
              <a:rPr lang="en-US" altLang="zh-CN" dirty="0"/>
              <a:t>,</a:t>
            </a:r>
            <a:r>
              <a:rPr lang="zh-CN" altLang="en-US" dirty="0"/>
              <a:t>只要能确定 指标的计算方法和数据的收集方法</a:t>
            </a:r>
            <a:r>
              <a:rPr lang="en-US" altLang="zh-CN" dirty="0"/>
              <a:t>,</a:t>
            </a:r>
            <a:r>
              <a:rPr lang="zh-CN" altLang="en-US" dirty="0"/>
              <a:t>问题即可解决</a:t>
            </a:r>
            <a:r>
              <a:rPr lang="en-US" altLang="zh-CN" dirty="0"/>
              <a:t>.</a:t>
            </a:r>
            <a:r>
              <a:rPr lang="zh-CN" altLang="en-US" dirty="0"/>
              <a:t>定性目标的考核要模糊得多</a:t>
            </a:r>
            <a:r>
              <a:rPr lang="en-US" altLang="zh-CN" dirty="0"/>
              <a:t>,</a:t>
            </a:r>
            <a:r>
              <a:rPr lang="zh-CN" altLang="en-US" dirty="0"/>
              <a:t>要进行 深入研究</a:t>
            </a:r>
            <a:r>
              <a:rPr lang="en-US" altLang="zh-CN" dirty="0"/>
              <a:t>.</a:t>
            </a:r>
            <a:r>
              <a:rPr lang="zh-CN" altLang="en-US" dirty="0"/>
              <a:t>但原则是</a:t>
            </a:r>
            <a:r>
              <a:rPr lang="en-US" altLang="zh-CN" dirty="0"/>
              <a:t>:</a:t>
            </a:r>
            <a:r>
              <a:rPr lang="zh-CN" altLang="en-US" dirty="0"/>
              <a:t>只要有可能</a:t>
            </a:r>
            <a:r>
              <a:rPr lang="en-US" altLang="zh-CN" dirty="0"/>
              <a:t>,</a:t>
            </a:r>
            <a:r>
              <a:rPr lang="zh-CN" altLang="en-US" dirty="0"/>
              <a:t>就规定明确的、可考核的目标</a:t>
            </a:r>
            <a:r>
              <a:rPr lang="en-US" altLang="zh-CN" dirty="0"/>
              <a:t>. </a:t>
            </a:r>
            <a:endParaRPr lang="zh-CN" altLang="en-US" dirty="0"/>
          </a:p>
        </p:txBody>
      </p:sp>
    </p:spTree>
    <p:extLst>
      <p:ext uri="{BB962C8B-B14F-4D97-AF65-F5344CB8AC3E}">
        <p14:creationId xmlns:p14="http://schemas.microsoft.com/office/powerpoint/2010/main" val="4524188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0DFBCA5A-B75B-4C54-BB03-10EBF32C514D}"/>
              </a:ext>
            </a:extLst>
          </p:cNvPr>
          <p:cNvSpPr>
            <a:spLocks noGrp="1"/>
          </p:cNvSpPr>
          <p:nvPr>
            <p:ph idx="1"/>
          </p:nvPr>
        </p:nvSpPr>
        <p:spPr/>
        <p:txBody>
          <a:bodyPr/>
          <a:lstStyle/>
          <a:p>
            <a:r>
              <a:rPr lang="zh-CN" altLang="en-US" sz="2400" b="1" dirty="0"/>
              <a:t>５ 目标的可接受性 </a:t>
            </a:r>
            <a:endParaRPr lang="en-US" altLang="zh-CN" sz="2400" b="1" dirty="0"/>
          </a:p>
          <a:p>
            <a:r>
              <a:rPr lang="en-US" altLang="zh-CN" dirty="0"/>
              <a:t>         </a:t>
            </a:r>
            <a:r>
              <a:rPr lang="zh-CN" altLang="en-US" dirty="0"/>
              <a:t>根据美国管理心理学家维克多􀅰弗鲁姆 </a:t>
            </a:r>
            <a:r>
              <a:rPr lang="en-US" altLang="zh-CN" dirty="0"/>
              <a:t>( Victor Vroom)</a:t>
            </a:r>
            <a:r>
              <a:rPr lang="zh-CN" altLang="en-US" dirty="0"/>
              <a:t>的期望理论</a:t>
            </a:r>
            <a:r>
              <a:rPr lang="en-US" altLang="zh-CN" dirty="0"/>
              <a:t>,</a:t>
            </a:r>
            <a:r>
              <a:rPr lang="zh-CN" altLang="en-US" dirty="0"/>
              <a:t>人们在工作中 的积极性或努力程度 </a:t>
            </a:r>
            <a:r>
              <a:rPr lang="en-US" altLang="zh-CN" dirty="0"/>
              <a:t>(</a:t>
            </a:r>
            <a:r>
              <a:rPr lang="zh-CN" altLang="en-US" dirty="0"/>
              <a:t>激励力量</a:t>
            </a:r>
            <a:r>
              <a:rPr lang="en-US" altLang="zh-CN" dirty="0"/>
              <a:t>)</a:t>
            </a:r>
            <a:r>
              <a:rPr lang="zh-CN" altLang="en-US" dirty="0"/>
              <a:t>是效价和期望值的乘积</a:t>
            </a:r>
            <a:r>
              <a:rPr lang="en-US" altLang="zh-CN" dirty="0"/>
              <a:t>.</a:t>
            </a:r>
            <a:r>
              <a:rPr lang="zh-CN" altLang="en-US" dirty="0"/>
              <a:t>其中效价指一个人对某项工作 及其结果 </a:t>
            </a:r>
            <a:r>
              <a:rPr lang="en-US" altLang="zh-CN" dirty="0"/>
              <a:t>(</a:t>
            </a:r>
            <a:r>
              <a:rPr lang="zh-CN" altLang="en-US" dirty="0"/>
              <a:t>可实现的目标</a:t>
            </a:r>
            <a:r>
              <a:rPr lang="en-US" altLang="zh-CN" dirty="0"/>
              <a:t>)</a:t>
            </a:r>
            <a:r>
              <a:rPr lang="zh-CN" altLang="en-US" dirty="0"/>
              <a:t>能够给自己带来满足程度的评价</a:t>
            </a:r>
            <a:r>
              <a:rPr lang="en-US" altLang="zh-CN" dirty="0"/>
              <a:t>,</a:t>
            </a:r>
            <a:r>
              <a:rPr lang="zh-CN" altLang="en-US" dirty="0"/>
              <a:t>即对工作目标有用性 </a:t>
            </a:r>
            <a:r>
              <a:rPr lang="en-US" altLang="zh-CN" dirty="0"/>
              <a:t>(</a:t>
            </a:r>
            <a:r>
              <a:rPr lang="zh-CN" altLang="en-US" dirty="0"/>
              <a:t>价 值</a:t>
            </a:r>
            <a:r>
              <a:rPr lang="en-US" altLang="zh-CN" dirty="0"/>
              <a:t>)</a:t>
            </a:r>
            <a:r>
              <a:rPr lang="zh-CN" altLang="en-US" dirty="0"/>
              <a:t>的评价</a:t>
            </a:r>
            <a:r>
              <a:rPr lang="en-US" altLang="zh-CN" dirty="0"/>
              <a:t>;</a:t>
            </a:r>
            <a:r>
              <a:rPr lang="zh-CN" altLang="en-US" dirty="0"/>
              <a:t>期望值指人们对自己能够顺利完成这项工作可能性的估计</a:t>
            </a:r>
            <a:r>
              <a:rPr lang="en-US" altLang="zh-CN" dirty="0"/>
              <a:t>,</a:t>
            </a:r>
            <a:r>
              <a:rPr lang="zh-CN" altLang="en-US" dirty="0"/>
              <a:t>即对工作目标能 够实现的概率的估计</a:t>
            </a:r>
            <a:r>
              <a:rPr lang="en-US" altLang="zh-CN" dirty="0"/>
              <a:t>. </a:t>
            </a:r>
          </a:p>
          <a:p>
            <a:r>
              <a:rPr lang="zh-CN" altLang="en-US" sz="2400" b="1" dirty="0"/>
              <a:t>６ 目标的挑战性 </a:t>
            </a:r>
            <a:endParaRPr lang="en-US" altLang="zh-CN" sz="2400" b="1" dirty="0"/>
          </a:p>
          <a:p>
            <a:r>
              <a:rPr lang="en-US" altLang="zh-CN" dirty="0"/>
              <a:t>       </a:t>
            </a:r>
            <a:r>
              <a:rPr lang="zh-CN" altLang="en-US" dirty="0"/>
              <a:t>同样根据弗鲁姆 </a:t>
            </a:r>
            <a:r>
              <a:rPr lang="en-US" altLang="zh-CN" dirty="0"/>
              <a:t>( Vroom)</a:t>
            </a:r>
            <a:r>
              <a:rPr lang="zh-CN" altLang="en-US" dirty="0"/>
              <a:t>的期望理论</a:t>
            </a:r>
            <a:r>
              <a:rPr lang="en-US" altLang="zh-CN" dirty="0"/>
              <a:t>,</a:t>
            </a:r>
            <a:r>
              <a:rPr lang="zh-CN" altLang="en-US" dirty="0"/>
              <a:t>如果一个目标对接受者没有多大意义的话</a:t>
            </a:r>
            <a:r>
              <a:rPr lang="en-US" altLang="zh-CN" dirty="0"/>
              <a:t>, </a:t>
            </a:r>
            <a:r>
              <a:rPr lang="zh-CN" altLang="en-US" dirty="0"/>
              <a:t>接受者也没有动力去完成该项工作</a:t>
            </a:r>
            <a:r>
              <a:rPr lang="en-US" altLang="zh-CN" dirty="0"/>
              <a:t>;</a:t>
            </a:r>
            <a:r>
              <a:rPr lang="zh-CN" altLang="en-US" dirty="0"/>
              <a:t>如果一项工作很容易完成</a:t>
            </a:r>
            <a:r>
              <a:rPr lang="en-US" altLang="zh-CN" dirty="0"/>
              <a:t>,</a:t>
            </a:r>
            <a:r>
              <a:rPr lang="zh-CN" altLang="en-US" dirty="0"/>
              <a:t>那么接受者也没有动力去 完成该项工作</a:t>
            </a:r>
            <a:r>
              <a:rPr lang="en-US" altLang="zh-CN" dirty="0"/>
              <a:t>.</a:t>
            </a:r>
            <a:r>
              <a:rPr lang="zh-CN" altLang="en-US" dirty="0"/>
              <a:t>目标的可接受性和挑战性是对立统一的</a:t>
            </a:r>
            <a:r>
              <a:rPr lang="en-US" altLang="zh-CN" dirty="0"/>
              <a:t>,</a:t>
            </a:r>
            <a:r>
              <a:rPr lang="zh-CN" altLang="en-US" dirty="0"/>
              <a:t>但在实际工作中</a:t>
            </a:r>
            <a:r>
              <a:rPr lang="en-US" altLang="zh-CN" dirty="0"/>
              <a:t>,</a:t>
            </a:r>
            <a:r>
              <a:rPr lang="zh-CN" altLang="en-US" dirty="0"/>
              <a:t>必须把它们统 一起来</a:t>
            </a:r>
            <a:r>
              <a:rPr lang="en-US" altLang="zh-CN" dirty="0"/>
              <a:t>.</a:t>
            </a:r>
            <a:r>
              <a:rPr lang="zh-CN" altLang="en-US" dirty="0"/>
              <a:t>应该制定有一定难度而经过努力又可以实现的目标</a:t>
            </a:r>
            <a:r>
              <a:rPr lang="en-US" altLang="zh-CN" dirty="0"/>
              <a:t>,</a:t>
            </a:r>
            <a:r>
              <a:rPr lang="zh-CN" altLang="en-US" dirty="0"/>
              <a:t>这样才有挑战性</a:t>
            </a:r>
            <a:r>
              <a:rPr lang="en-US" altLang="zh-CN" dirty="0"/>
              <a:t>,</a:t>
            </a:r>
            <a:r>
              <a:rPr lang="zh-CN" altLang="en-US" dirty="0"/>
              <a:t>对人才有 激励作用</a:t>
            </a:r>
            <a:r>
              <a:rPr lang="en-US" altLang="zh-CN" dirty="0"/>
              <a:t>. </a:t>
            </a:r>
            <a:endParaRPr lang="zh-CN" altLang="en-US" dirty="0"/>
          </a:p>
        </p:txBody>
      </p:sp>
    </p:spTree>
    <p:extLst>
      <p:ext uri="{BB962C8B-B14F-4D97-AF65-F5344CB8AC3E}">
        <p14:creationId xmlns:p14="http://schemas.microsoft.com/office/powerpoint/2010/main" val="5462458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435A1567-7867-4414-B3C7-B17C61057099}"/>
              </a:ext>
            </a:extLst>
          </p:cNvPr>
          <p:cNvSpPr>
            <a:spLocks noGrp="1"/>
          </p:cNvSpPr>
          <p:nvPr>
            <p:ph idx="1"/>
          </p:nvPr>
        </p:nvSpPr>
        <p:spPr/>
        <p:txBody>
          <a:bodyPr/>
          <a:lstStyle/>
          <a:p>
            <a:r>
              <a:rPr lang="zh-CN" altLang="en-US" sz="2400" b="1" dirty="0"/>
              <a:t>７ 目标的反馈性 </a:t>
            </a:r>
            <a:endParaRPr lang="en-US" altLang="zh-CN" sz="2400" b="1" dirty="0"/>
          </a:p>
          <a:p>
            <a:r>
              <a:rPr lang="en-US" altLang="zh-CN" dirty="0"/>
              <a:t>       </a:t>
            </a:r>
            <a:r>
              <a:rPr lang="zh-CN" altLang="en-US" dirty="0"/>
              <a:t>信息反馈是把目标管理过程中的目标设置、目标实施情况不断地反馈给目标设置和目 标实施的参与者</a:t>
            </a:r>
            <a:r>
              <a:rPr lang="en-US" altLang="zh-CN" dirty="0"/>
              <a:t>,</a:t>
            </a:r>
            <a:r>
              <a:rPr lang="zh-CN" altLang="en-US" dirty="0"/>
              <a:t>让管理人员时刻清楚组织对目标的要求、自己对目标的贡献情况</a:t>
            </a:r>
            <a:r>
              <a:rPr lang="en-US" altLang="zh-CN" dirty="0"/>
              <a:t>.</a:t>
            </a:r>
            <a:r>
              <a:rPr lang="zh-CN" altLang="en-US" dirty="0"/>
              <a:t>如果 建立了合理的目标</a:t>
            </a:r>
            <a:r>
              <a:rPr lang="en-US" altLang="zh-CN" dirty="0"/>
              <a:t>,</a:t>
            </a:r>
            <a:r>
              <a:rPr lang="zh-CN" altLang="en-US" dirty="0"/>
              <a:t>再加上良好有效的反馈系统</a:t>
            </a:r>
            <a:r>
              <a:rPr lang="en-US" altLang="zh-CN" dirty="0"/>
              <a:t>,</a:t>
            </a:r>
            <a:r>
              <a:rPr lang="zh-CN" altLang="en-US" dirty="0"/>
              <a:t>就能更进一步改善员工的工作表现</a:t>
            </a:r>
            <a:r>
              <a:rPr lang="en-US" altLang="zh-CN" dirty="0"/>
              <a:t>. </a:t>
            </a:r>
            <a:r>
              <a:rPr lang="zh-CN" altLang="en-US" dirty="0"/>
              <a:t>综上所述</a:t>
            </a:r>
            <a:r>
              <a:rPr lang="en-US" altLang="zh-CN" dirty="0"/>
              <a:t>,</a:t>
            </a:r>
            <a:r>
              <a:rPr lang="zh-CN" altLang="en-US" dirty="0"/>
              <a:t>设置目标的数量一般不宜太大</a:t>
            </a:r>
            <a:r>
              <a:rPr lang="en-US" altLang="zh-CN" dirty="0"/>
              <a:t>,</a:t>
            </a:r>
            <a:r>
              <a:rPr lang="zh-CN" altLang="en-US" dirty="0"/>
              <a:t>应包括工作的主要特征</a:t>
            </a:r>
            <a:r>
              <a:rPr lang="en-US" altLang="zh-CN" dirty="0"/>
              <a:t>,</a:t>
            </a:r>
            <a:r>
              <a:rPr lang="zh-CN" altLang="en-US" dirty="0"/>
              <a:t>并尽可能地说明 必须完成什么和何时完成</a:t>
            </a:r>
            <a:r>
              <a:rPr lang="en-US" altLang="zh-CN" dirty="0"/>
              <a:t>,</a:t>
            </a:r>
            <a:r>
              <a:rPr lang="zh-CN" altLang="en-US" dirty="0"/>
              <a:t>如有可能</a:t>
            </a:r>
            <a:r>
              <a:rPr lang="en-US" altLang="zh-CN" dirty="0"/>
              <a:t>,</a:t>
            </a:r>
            <a:r>
              <a:rPr lang="zh-CN" altLang="en-US" dirty="0"/>
              <a:t>也应明示所期望的质量和为实现目标的计划成本</a:t>
            </a:r>
            <a:r>
              <a:rPr lang="en-US" altLang="zh-CN" dirty="0"/>
              <a:t>. </a:t>
            </a:r>
            <a:endParaRPr lang="zh-CN" altLang="en-US" dirty="0"/>
          </a:p>
        </p:txBody>
      </p:sp>
    </p:spTree>
    <p:extLst>
      <p:ext uri="{BB962C8B-B14F-4D97-AF65-F5344CB8AC3E}">
        <p14:creationId xmlns:p14="http://schemas.microsoft.com/office/powerpoint/2010/main" val="10899447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EC19B31D-D413-4A03-A981-FBA59B60A593}"/>
              </a:ext>
            </a:extLst>
          </p:cNvPr>
          <p:cNvSpPr>
            <a:spLocks noGrp="1"/>
          </p:cNvSpPr>
          <p:nvPr>
            <p:ph idx="1"/>
          </p:nvPr>
        </p:nvSpPr>
        <p:spPr>
          <a:xfrm>
            <a:off x="1422906" y="759656"/>
            <a:ext cx="9746842" cy="5303520"/>
          </a:xfrm>
        </p:spPr>
        <p:txBody>
          <a:bodyPr>
            <a:normAutofit/>
          </a:bodyPr>
          <a:lstStyle/>
          <a:p>
            <a:r>
              <a:rPr lang="en-US" altLang="zh-CN" sz="2800" dirty="0"/>
              <a:t>(</a:t>
            </a:r>
            <a:r>
              <a:rPr lang="zh-CN" altLang="en-US" sz="2800" dirty="0"/>
              <a:t>三</a:t>
            </a:r>
            <a:r>
              <a:rPr lang="en-US" altLang="zh-CN" sz="2800" dirty="0"/>
              <a:t>)</a:t>
            </a:r>
            <a:r>
              <a:rPr lang="zh-CN" altLang="en-US" sz="2800" dirty="0"/>
              <a:t>目标管理的过程 </a:t>
            </a:r>
            <a:endParaRPr lang="en-US" altLang="zh-CN" sz="2800" dirty="0"/>
          </a:p>
          <a:p>
            <a:r>
              <a:rPr lang="zh-CN" altLang="en-US" sz="2400" b="1" dirty="0"/>
              <a:t>１ 制定目标 </a:t>
            </a:r>
            <a:endParaRPr lang="en-US" altLang="zh-CN" sz="2400" b="1" dirty="0"/>
          </a:p>
          <a:p>
            <a:r>
              <a:rPr lang="en-US" altLang="zh-CN" dirty="0"/>
              <a:t>      </a:t>
            </a:r>
            <a:r>
              <a:rPr lang="zh-CN" altLang="en-US" dirty="0"/>
              <a:t>制定目标包括确定组织的总体目标和各部门的分目标</a:t>
            </a:r>
            <a:r>
              <a:rPr lang="en-US" altLang="zh-CN" dirty="0"/>
              <a:t>.</a:t>
            </a:r>
            <a:r>
              <a:rPr lang="zh-CN" altLang="en-US" dirty="0"/>
              <a:t>总体目标是组织在未来从事活 动要达到的状况和水平</a:t>
            </a:r>
            <a:r>
              <a:rPr lang="en-US" altLang="zh-CN" dirty="0"/>
              <a:t>,</a:t>
            </a:r>
            <a:r>
              <a:rPr lang="zh-CN" altLang="en-US" dirty="0"/>
              <a:t>其实现有赖于全体成员的共同努力</a:t>
            </a:r>
            <a:r>
              <a:rPr lang="en-US" altLang="zh-CN" dirty="0"/>
              <a:t>.</a:t>
            </a:r>
            <a:r>
              <a:rPr lang="zh-CN" altLang="en-US" dirty="0"/>
              <a:t>为了协调这些成员的工作</a:t>
            </a:r>
            <a:r>
              <a:rPr lang="en-US" altLang="zh-CN" dirty="0"/>
              <a:t>, </a:t>
            </a:r>
            <a:r>
              <a:rPr lang="zh-CN" altLang="en-US" dirty="0"/>
              <a:t>各个部门的各个成员都要建立与组织目标一致的分目标</a:t>
            </a:r>
            <a:r>
              <a:rPr lang="en-US" altLang="zh-CN" dirty="0"/>
              <a:t>.</a:t>
            </a:r>
            <a:r>
              <a:rPr lang="zh-CN" altLang="en-US" dirty="0"/>
              <a:t>这样就形成了一个以组织总体目 标为中心的目标体系</a:t>
            </a:r>
            <a:r>
              <a:rPr lang="en-US" altLang="zh-CN" dirty="0"/>
              <a:t>. </a:t>
            </a:r>
          </a:p>
          <a:p>
            <a:r>
              <a:rPr lang="zh-CN" altLang="en-US" sz="2400" b="1" dirty="0"/>
              <a:t>２明确组织的作用 </a:t>
            </a:r>
            <a:endParaRPr lang="en-US" altLang="zh-CN" sz="2400" b="1" dirty="0"/>
          </a:p>
          <a:p>
            <a:r>
              <a:rPr lang="en-US" altLang="zh-CN" dirty="0"/>
              <a:t>       </a:t>
            </a:r>
            <a:r>
              <a:rPr lang="zh-CN" altLang="en-US" dirty="0"/>
              <a:t>理想的情况是每个目标和子目标都应由某一个人承担明确的责任</a:t>
            </a:r>
            <a:r>
              <a:rPr lang="en-US" altLang="zh-CN" dirty="0"/>
              <a:t>.</a:t>
            </a:r>
            <a:r>
              <a:rPr lang="zh-CN" altLang="en-US" dirty="0"/>
              <a:t>然而</a:t>
            </a:r>
            <a:r>
              <a:rPr lang="en-US" altLang="zh-CN" dirty="0"/>
              <a:t>,</a:t>
            </a:r>
            <a:r>
              <a:rPr lang="zh-CN" altLang="en-US" dirty="0"/>
              <a:t>几乎不可能 去建立一个完美的组织结构</a:t>
            </a:r>
            <a:r>
              <a:rPr lang="en-US" altLang="zh-CN" dirty="0"/>
              <a:t>,</a:t>
            </a:r>
            <a:r>
              <a:rPr lang="zh-CN" altLang="en-US" dirty="0"/>
              <a:t>使每一特定的目标都成为某个人的责任</a:t>
            </a:r>
            <a:r>
              <a:rPr lang="en-US" altLang="zh-CN" dirty="0"/>
              <a:t>. </a:t>
            </a:r>
          </a:p>
          <a:p>
            <a:endParaRPr lang="zh-CN" altLang="en-US" dirty="0"/>
          </a:p>
        </p:txBody>
      </p:sp>
    </p:spTree>
    <p:extLst>
      <p:ext uri="{BB962C8B-B14F-4D97-AF65-F5344CB8AC3E}">
        <p14:creationId xmlns:p14="http://schemas.microsoft.com/office/powerpoint/2010/main" val="2558818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368A81F-A32D-47F8-99CD-B23477C40FE5}"/>
              </a:ext>
            </a:extLst>
          </p:cNvPr>
          <p:cNvSpPr>
            <a:spLocks noGrp="1"/>
          </p:cNvSpPr>
          <p:nvPr>
            <p:ph type="title"/>
          </p:nvPr>
        </p:nvSpPr>
        <p:spPr>
          <a:xfrm>
            <a:off x="647114" y="2436819"/>
            <a:ext cx="8362915" cy="1235075"/>
          </a:xfrm>
        </p:spPr>
        <p:txBody>
          <a:bodyPr>
            <a:normAutofit/>
          </a:bodyPr>
          <a:lstStyle/>
          <a:p>
            <a:r>
              <a:rPr lang="zh-CN" altLang="en-US" dirty="0"/>
              <a:t>第三章  计划与战略性计划</a:t>
            </a:r>
          </a:p>
        </p:txBody>
      </p:sp>
    </p:spTree>
    <p:extLst>
      <p:ext uri="{BB962C8B-B14F-4D97-AF65-F5344CB8AC3E}">
        <p14:creationId xmlns:p14="http://schemas.microsoft.com/office/powerpoint/2010/main" val="33518561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BC639BF9-5B3E-40A2-92D0-53DA862B3959}"/>
              </a:ext>
            </a:extLst>
          </p:cNvPr>
          <p:cNvSpPr>
            <a:spLocks noGrp="1"/>
          </p:cNvSpPr>
          <p:nvPr>
            <p:ph idx="1"/>
          </p:nvPr>
        </p:nvSpPr>
        <p:spPr/>
        <p:txBody>
          <a:bodyPr/>
          <a:lstStyle/>
          <a:p>
            <a:r>
              <a:rPr lang="en-US" altLang="zh-CN" sz="2800" dirty="0"/>
              <a:t>(</a:t>
            </a:r>
            <a:r>
              <a:rPr lang="zh-CN" altLang="en-US" sz="2800" dirty="0"/>
              <a:t>三</a:t>
            </a:r>
            <a:r>
              <a:rPr lang="en-US" altLang="zh-CN" sz="2800" dirty="0"/>
              <a:t>)</a:t>
            </a:r>
            <a:r>
              <a:rPr lang="zh-CN" altLang="en-US" sz="2800" dirty="0"/>
              <a:t>目标管理的过程 </a:t>
            </a:r>
            <a:endParaRPr lang="en-US" altLang="zh-CN" sz="2800" b="1" dirty="0"/>
          </a:p>
          <a:p>
            <a:r>
              <a:rPr lang="zh-CN" altLang="en-US" sz="2400" b="1" dirty="0"/>
              <a:t>３ 执行目标 </a:t>
            </a:r>
            <a:endParaRPr lang="en-US" altLang="zh-CN" sz="2400" b="1" dirty="0"/>
          </a:p>
          <a:p>
            <a:r>
              <a:rPr lang="zh-CN" altLang="en-US" dirty="0"/>
              <a:t>       组织中各层次、各部门的成员为达到分目标</a:t>
            </a:r>
            <a:r>
              <a:rPr lang="en-US" altLang="zh-CN" dirty="0"/>
              <a:t>,</a:t>
            </a:r>
            <a:r>
              <a:rPr lang="zh-CN" altLang="en-US" dirty="0"/>
              <a:t>必须从事一定的活动</a:t>
            </a:r>
            <a:r>
              <a:rPr lang="en-US" altLang="zh-CN" dirty="0"/>
              <a:t>,</a:t>
            </a:r>
            <a:r>
              <a:rPr lang="zh-CN" altLang="en-US" dirty="0"/>
              <a:t>必须利用一定的 资源</a:t>
            </a:r>
            <a:r>
              <a:rPr lang="en-US" altLang="zh-CN" dirty="0"/>
              <a:t>.</a:t>
            </a:r>
            <a:r>
              <a:rPr lang="zh-CN" altLang="en-US" dirty="0"/>
              <a:t>为了保证组织成员能实现目标</a:t>
            </a:r>
            <a:r>
              <a:rPr lang="en-US" altLang="zh-CN" dirty="0"/>
              <a:t>,</a:t>
            </a:r>
            <a:r>
              <a:rPr lang="zh-CN" altLang="en-US" dirty="0"/>
              <a:t>必须授予相应的权力</a:t>
            </a:r>
            <a:r>
              <a:rPr lang="en-US" altLang="zh-CN" dirty="0"/>
              <a:t>,</a:t>
            </a:r>
            <a:r>
              <a:rPr lang="zh-CN" altLang="en-US" dirty="0"/>
              <a:t>使之有能力调动和利用必要 的资源</a:t>
            </a:r>
            <a:r>
              <a:rPr lang="en-US" altLang="zh-CN" dirty="0"/>
              <a:t>.</a:t>
            </a:r>
            <a:r>
              <a:rPr lang="zh-CN" altLang="en-US" dirty="0"/>
              <a:t>有了目标</a:t>
            </a:r>
            <a:r>
              <a:rPr lang="en-US" altLang="zh-CN" dirty="0"/>
              <a:t>,</a:t>
            </a:r>
            <a:r>
              <a:rPr lang="zh-CN" altLang="en-US" dirty="0"/>
              <a:t>组织成员便会明确努力的方向</a:t>
            </a:r>
            <a:r>
              <a:rPr lang="en-US" altLang="zh-CN" dirty="0"/>
              <a:t>;</a:t>
            </a:r>
            <a:r>
              <a:rPr lang="zh-CN" altLang="en-US" dirty="0"/>
              <a:t>有了权力</a:t>
            </a:r>
            <a:r>
              <a:rPr lang="en-US" altLang="zh-CN" dirty="0"/>
              <a:t>,</a:t>
            </a:r>
            <a:r>
              <a:rPr lang="zh-CN" altLang="en-US" dirty="0"/>
              <a:t>他们便会产生强烈的责任 感</a:t>
            </a:r>
            <a:r>
              <a:rPr lang="en-US" altLang="zh-CN" dirty="0"/>
              <a:t>,</a:t>
            </a:r>
            <a:r>
              <a:rPr lang="zh-CN" altLang="en-US" dirty="0"/>
              <a:t>从而充分发挥自己的判断能力和创造能力</a:t>
            </a:r>
            <a:r>
              <a:rPr lang="en-US" altLang="zh-CN" dirty="0"/>
              <a:t>,</a:t>
            </a:r>
            <a:r>
              <a:rPr lang="zh-CN" altLang="en-US" dirty="0"/>
              <a:t>使目标执行活动有效地进行</a:t>
            </a:r>
            <a:r>
              <a:rPr lang="en-US" altLang="zh-CN" dirty="0"/>
              <a:t>.</a:t>
            </a:r>
          </a:p>
          <a:p>
            <a:r>
              <a:rPr lang="zh-CN" altLang="en-US" sz="2400" b="1" dirty="0"/>
              <a:t>４ 评价成果 </a:t>
            </a:r>
            <a:endParaRPr lang="en-US" altLang="zh-CN" sz="2400" b="1" dirty="0"/>
          </a:p>
          <a:p>
            <a:r>
              <a:rPr lang="en-US" altLang="zh-CN" dirty="0"/>
              <a:t>       </a:t>
            </a:r>
            <a:r>
              <a:rPr lang="zh-CN" altLang="en-US" dirty="0"/>
              <a:t>评价成果既是实行奖惩的依据</a:t>
            </a:r>
            <a:r>
              <a:rPr lang="en-US" altLang="zh-CN" dirty="0"/>
              <a:t>,</a:t>
            </a:r>
            <a:r>
              <a:rPr lang="zh-CN" altLang="en-US" dirty="0"/>
              <a:t>也是沟通的机会</a:t>
            </a:r>
            <a:r>
              <a:rPr lang="en-US" altLang="zh-CN" dirty="0"/>
              <a:t>,</a:t>
            </a:r>
            <a:r>
              <a:rPr lang="zh-CN" altLang="en-US" dirty="0"/>
              <a:t>还是自我控制和自我激励的手段</a:t>
            </a:r>
            <a:r>
              <a:rPr lang="en-US" altLang="zh-CN" dirty="0"/>
              <a:t>. </a:t>
            </a:r>
            <a:r>
              <a:rPr lang="zh-CN" altLang="en-US" dirty="0"/>
              <a:t>评价成果既包括上级对下级的评价</a:t>
            </a:r>
            <a:r>
              <a:rPr lang="en-US" altLang="zh-CN" dirty="0"/>
              <a:t>,</a:t>
            </a:r>
            <a:r>
              <a:rPr lang="zh-CN" altLang="en-US" dirty="0"/>
              <a:t>也包括下级对上级、同级关系部门相互之间的评价</a:t>
            </a:r>
            <a:r>
              <a:rPr lang="en-US" altLang="zh-CN" dirty="0"/>
              <a:t>, </a:t>
            </a:r>
            <a:r>
              <a:rPr lang="zh-CN" altLang="en-US" dirty="0"/>
              <a:t>以及各层次的自我评价</a:t>
            </a:r>
            <a:r>
              <a:rPr lang="en-US" altLang="zh-CN" dirty="0"/>
              <a:t>.</a:t>
            </a:r>
            <a:r>
              <a:rPr lang="zh-CN" altLang="en-US" dirty="0"/>
              <a:t>上、下级的相互评价</a:t>
            </a:r>
            <a:r>
              <a:rPr lang="en-US" altLang="zh-CN" dirty="0"/>
              <a:t>,</a:t>
            </a:r>
            <a:r>
              <a:rPr lang="zh-CN" altLang="en-US" dirty="0"/>
              <a:t>有利于信息、意见的沟通</a:t>
            </a:r>
            <a:r>
              <a:rPr lang="en-US" altLang="zh-CN" dirty="0"/>
              <a:t>,</a:t>
            </a:r>
            <a:r>
              <a:rPr lang="zh-CN" altLang="en-US" dirty="0"/>
              <a:t>从而有利于对 组织活动的控制</a:t>
            </a:r>
            <a:r>
              <a:rPr lang="en-US" altLang="zh-CN" dirty="0"/>
              <a:t>;</a:t>
            </a:r>
            <a:r>
              <a:rPr lang="zh-CN" altLang="en-US" dirty="0"/>
              <a:t>同级关系部门的相互评价</a:t>
            </a:r>
            <a:r>
              <a:rPr lang="en-US" altLang="zh-CN" dirty="0"/>
              <a:t>,</a:t>
            </a:r>
            <a:r>
              <a:rPr lang="zh-CN" altLang="en-US" dirty="0"/>
              <a:t>有利于保证不同环节的活动协调进行</a:t>
            </a:r>
            <a:r>
              <a:rPr lang="en-US" altLang="zh-CN" dirty="0"/>
              <a:t>;</a:t>
            </a:r>
            <a:r>
              <a:rPr lang="zh-CN" altLang="en-US" dirty="0"/>
              <a:t>各层 次组织成员的自我评价</a:t>
            </a:r>
            <a:r>
              <a:rPr lang="en-US" altLang="zh-CN" dirty="0"/>
              <a:t>,</a:t>
            </a:r>
            <a:r>
              <a:rPr lang="zh-CN" altLang="en-US" dirty="0"/>
              <a:t>则有利于促进自我激励、自我控制以及自我完善</a:t>
            </a:r>
            <a:r>
              <a:rPr lang="en-US" altLang="zh-CN" dirty="0"/>
              <a:t>. </a:t>
            </a:r>
          </a:p>
          <a:p>
            <a:endParaRPr lang="zh-CN" altLang="en-US" dirty="0"/>
          </a:p>
        </p:txBody>
      </p:sp>
    </p:spTree>
    <p:extLst>
      <p:ext uri="{BB962C8B-B14F-4D97-AF65-F5344CB8AC3E}">
        <p14:creationId xmlns:p14="http://schemas.microsoft.com/office/powerpoint/2010/main" val="30433902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696BFA95-BF4A-44CC-AA99-DF6456D3935E}"/>
              </a:ext>
            </a:extLst>
          </p:cNvPr>
          <p:cNvSpPr>
            <a:spLocks noGrp="1"/>
          </p:cNvSpPr>
          <p:nvPr>
            <p:ph idx="1"/>
          </p:nvPr>
        </p:nvSpPr>
        <p:spPr/>
        <p:txBody>
          <a:bodyPr>
            <a:normAutofit/>
          </a:bodyPr>
          <a:lstStyle/>
          <a:p>
            <a:r>
              <a:rPr lang="en-US" altLang="zh-CN" sz="2800" dirty="0"/>
              <a:t>(</a:t>
            </a:r>
            <a:r>
              <a:rPr lang="zh-CN" altLang="en-US" sz="2800" dirty="0"/>
              <a:t>三</a:t>
            </a:r>
            <a:r>
              <a:rPr lang="en-US" altLang="zh-CN" sz="2800" dirty="0"/>
              <a:t>)</a:t>
            </a:r>
            <a:r>
              <a:rPr lang="zh-CN" altLang="en-US" sz="2800" dirty="0"/>
              <a:t>目标管理的过程</a:t>
            </a:r>
            <a:endParaRPr lang="en-US" altLang="zh-CN" sz="2800" dirty="0"/>
          </a:p>
          <a:p>
            <a:r>
              <a:rPr lang="zh-CN" altLang="en-US" sz="2400" b="1" dirty="0"/>
              <a:t>５ 执行奖惩 </a:t>
            </a:r>
            <a:endParaRPr lang="en-US" altLang="zh-CN" sz="2400" b="1" dirty="0"/>
          </a:p>
          <a:p>
            <a:r>
              <a:rPr lang="en-US" altLang="zh-CN" dirty="0"/>
              <a:t>       </a:t>
            </a:r>
            <a:r>
              <a:rPr lang="zh-CN" altLang="en-US" dirty="0"/>
              <a:t>组织对不同成员的奖惩</a:t>
            </a:r>
            <a:r>
              <a:rPr lang="en-US" altLang="zh-CN" dirty="0"/>
              <a:t>,</a:t>
            </a:r>
            <a:r>
              <a:rPr lang="zh-CN" altLang="en-US" dirty="0"/>
              <a:t>是以上述各种评价的综合结果为依据的</a:t>
            </a:r>
            <a:r>
              <a:rPr lang="en-US" altLang="zh-CN" dirty="0"/>
              <a:t>.</a:t>
            </a:r>
            <a:r>
              <a:rPr lang="zh-CN" altLang="en-US" dirty="0"/>
              <a:t>奖惩可以是物质 的</a:t>
            </a:r>
            <a:r>
              <a:rPr lang="en-US" altLang="zh-CN" dirty="0"/>
              <a:t>,</a:t>
            </a:r>
            <a:r>
              <a:rPr lang="zh-CN" altLang="en-US" dirty="0"/>
              <a:t>也可以是精神的</a:t>
            </a:r>
            <a:r>
              <a:rPr lang="en-US" altLang="zh-CN" dirty="0"/>
              <a:t>.</a:t>
            </a:r>
            <a:r>
              <a:rPr lang="zh-CN" altLang="en-US" dirty="0"/>
              <a:t>公平合理的奖惩</a:t>
            </a:r>
            <a:r>
              <a:rPr lang="en-US" altLang="zh-CN" dirty="0"/>
              <a:t>,</a:t>
            </a:r>
            <a:r>
              <a:rPr lang="zh-CN" altLang="en-US" dirty="0"/>
              <a:t>有利于维持和调动组织成员的工作热情和积极 性</a:t>
            </a:r>
            <a:r>
              <a:rPr lang="en-US" altLang="zh-CN" dirty="0"/>
              <a:t>;</a:t>
            </a:r>
            <a:r>
              <a:rPr lang="zh-CN" altLang="en-US" dirty="0"/>
              <a:t>奖惩有失公正</a:t>
            </a:r>
            <a:r>
              <a:rPr lang="en-US" altLang="zh-CN" dirty="0"/>
              <a:t>,</a:t>
            </a:r>
            <a:r>
              <a:rPr lang="zh-CN" altLang="en-US" dirty="0"/>
              <a:t>则会影响成员行为的改善</a:t>
            </a:r>
            <a:r>
              <a:rPr lang="en-US" altLang="zh-CN" dirty="0"/>
              <a:t>,</a:t>
            </a:r>
            <a:r>
              <a:rPr lang="zh-CN" altLang="en-US" dirty="0"/>
              <a:t>甚至起到反作用</a:t>
            </a:r>
            <a:r>
              <a:rPr lang="en-US" altLang="zh-CN" dirty="0"/>
              <a:t>. </a:t>
            </a:r>
          </a:p>
          <a:p>
            <a:r>
              <a:rPr lang="zh-CN" altLang="en-US" sz="2400" b="1" dirty="0"/>
              <a:t>６ 制定新目标并开始新的目标管理 </a:t>
            </a:r>
            <a:endParaRPr lang="en-US" altLang="zh-CN" sz="2400" b="1" dirty="0"/>
          </a:p>
          <a:p>
            <a:r>
              <a:rPr lang="en-US" altLang="zh-CN" dirty="0"/>
              <a:t>       </a:t>
            </a:r>
            <a:r>
              <a:rPr lang="zh-CN" altLang="en-US" dirty="0"/>
              <a:t>成果评价与成员行为奖惩</a:t>
            </a:r>
            <a:r>
              <a:rPr lang="en-US" altLang="zh-CN" dirty="0"/>
              <a:t>,</a:t>
            </a:r>
            <a:r>
              <a:rPr lang="zh-CN" altLang="en-US" dirty="0"/>
              <a:t>既是对某一阶段组织活动效果以及组织成员贡献的总结</a:t>
            </a:r>
            <a:r>
              <a:rPr lang="en-US" altLang="zh-CN" dirty="0"/>
              <a:t>,</a:t>
            </a:r>
            <a:r>
              <a:rPr lang="zh-CN" altLang="en-US" dirty="0"/>
              <a:t>也为下一阶段的工作提供了参考和借鉴</a:t>
            </a:r>
            <a:r>
              <a:rPr lang="en-US" altLang="zh-CN" dirty="0"/>
              <a:t>.</a:t>
            </a:r>
            <a:r>
              <a:rPr lang="zh-CN" altLang="en-US" dirty="0"/>
              <a:t>在此基础上</a:t>
            </a:r>
            <a:r>
              <a:rPr lang="en-US" altLang="zh-CN" dirty="0"/>
              <a:t>,</a:t>
            </a:r>
            <a:r>
              <a:rPr lang="zh-CN" altLang="en-US" dirty="0"/>
              <a:t>为组织成员及其各个层次、部门的 活动制定新的目标并组织实施</a:t>
            </a:r>
            <a:r>
              <a:rPr lang="en-US" altLang="zh-CN" dirty="0"/>
              <a:t>,</a:t>
            </a:r>
            <a:r>
              <a:rPr lang="zh-CN" altLang="en-US" dirty="0"/>
              <a:t>以便展开目标管理的新一轮循环</a:t>
            </a:r>
            <a:r>
              <a:rPr lang="en-US" altLang="zh-CN" dirty="0"/>
              <a:t>.</a:t>
            </a:r>
          </a:p>
          <a:p>
            <a:r>
              <a:rPr lang="zh-CN" altLang="en-US" sz="2800" dirty="0"/>
              <a:t> </a:t>
            </a:r>
            <a:endParaRPr lang="en-US" altLang="zh-CN" sz="2800" b="1" dirty="0"/>
          </a:p>
          <a:p>
            <a:endParaRPr lang="zh-CN" altLang="en-US" dirty="0"/>
          </a:p>
        </p:txBody>
      </p:sp>
    </p:spTree>
    <p:extLst>
      <p:ext uri="{BB962C8B-B14F-4D97-AF65-F5344CB8AC3E}">
        <p14:creationId xmlns:p14="http://schemas.microsoft.com/office/powerpoint/2010/main" val="6754299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19EC380-9A66-4039-997C-50B48D9F374A}"/>
              </a:ext>
            </a:extLst>
          </p:cNvPr>
          <p:cNvSpPr>
            <a:spLocks noGrp="1"/>
          </p:cNvSpPr>
          <p:nvPr>
            <p:ph type="title"/>
          </p:nvPr>
        </p:nvSpPr>
        <p:spPr>
          <a:xfrm>
            <a:off x="1296296" y="574400"/>
            <a:ext cx="10134151" cy="796011"/>
          </a:xfrm>
        </p:spPr>
        <p:txBody>
          <a:bodyPr/>
          <a:lstStyle/>
          <a:p>
            <a:r>
              <a:rPr lang="zh-CN" altLang="en-US" dirty="0"/>
              <a:t>二、 滚动计划方法</a:t>
            </a:r>
          </a:p>
        </p:txBody>
      </p:sp>
      <p:sp>
        <p:nvSpPr>
          <p:cNvPr id="3" name="内容占位符 2">
            <a:extLst>
              <a:ext uri="{FF2B5EF4-FFF2-40B4-BE49-F238E27FC236}">
                <a16:creationId xmlns:a16="http://schemas.microsoft.com/office/drawing/2014/main" xmlns="" id="{93FD7195-D295-40A7-A467-0E01F28F24A8}"/>
              </a:ext>
            </a:extLst>
          </p:cNvPr>
          <p:cNvSpPr>
            <a:spLocks noGrp="1"/>
          </p:cNvSpPr>
          <p:nvPr>
            <p:ph idx="1"/>
          </p:nvPr>
        </p:nvSpPr>
        <p:spPr>
          <a:xfrm>
            <a:off x="1493244" y="1525157"/>
            <a:ext cx="9676504" cy="4640032"/>
          </a:xfrm>
        </p:spPr>
        <p:txBody>
          <a:bodyPr/>
          <a:lstStyle/>
          <a:p>
            <a:r>
              <a:rPr lang="zh-CN" altLang="en-US" dirty="0"/>
              <a:t>       滚动计划方法是一种编制具有灵活性</a:t>
            </a:r>
            <a:r>
              <a:rPr lang="en-US" altLang="zh-CN" dirty="0"/>
              <a:t>,</a:t>
            </a:r>
            <a:r>
              <a:rPr lang="zh-CN" altLang="en-US" dirty="0"/>
              <a:t>能够适应环境变化的长期计划方法</a:t>
            </a:r>
            <a:r>
              <a:rPr lang="en-US" altLang="zh-CN" dirty="0"/>
              <a:t>.</a:t>
            </a:r>
          </a:p>
          <a:p>
            <a:r>
              <a:rPr lang="en-US" altLang="zh-CN" sz="2800" dirty="0"/>
              <a:t> (</a:t>
            </a:r>
            <a:r>
              <a:rPr lang="zh-CN" altLang="en-US" sz="2800" dirty="0"/>
              <a:t>一</a:t>
            </a:r>
            <a:r>
              <a:rPr lang="en-US" altLang="zh-CN" sz="2800" dirty="0"/>
              <a:t>)</a:t>
            </a:r>
            <a:r>
              <a:rPr lang="zh-CN" altLang="en-US" sz="2800" dirty="0"/>
              <a:t>滚动计划法的基本思想 </a:t>
            </a:r>
            <a:endParaRPr lang="en-US" altLang="zh-CN" sz="2800" dirty="0"/>
          </a:p>
          <a:p>
            <a:r>
              <a:rPr lang="en-US" altLang="zh-CN" dirty="0"/>
              <a:t>        </a:t>
            </a:r>
            <a:r>
              <a:rPr lang="zh-CN" altLang="en-US" dirty="0"/>
              <a:t>在制订工作计划时</a:t>
            </a:r>
            <a:r>
              <a:rPr lang="en-US" altLang="zh-CN" dirty="0"/>
              <a:t>,</a:t>
            </a:r>
            <a:r>
              <a:rPr lang="zh-CN" altLang="en-US" dirty="0"/>
              <a:t>一般难以对未来一定时期影响计划实现的因素做出准确无误的预 测</a:t>
            </a:r>
            <a:r>
              <a:rPr lang="en-US" altLang="zh-CN" dirty="0"/>
              <a:t>,</a:t>
            </a:r>
            <a:r>
              <a:rPr lang="zh-CN" altLang="en-US" dirty="0"/>
              <a:t>因此计划往往不能完全符合企业未来的实际</a:t>
            </a:r>
            <a:r>
              <a:rPr lang="en-US" altLang="zh-CN" dirty="0"/>
              <a:t>.</a:t>
            </a:r>
          </a:p>
          <a:p>
            <a:endParaRPr lang="zh-CN" altLang="en-US" dirty="0"/>
          </a:p>
        </p:txBody>
      </p:sp>
    </p:spTree>
    <p:extLst>
      <p:ext uri="{BB962C8B-B14F-4D97-AF65-F5344CB8AC3E}">
        <p14:creationId xmlns:p14="http://schemas.microsoft.com/office/powerpoint/2010/main" val="38688189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内容占位符 2">
            <a:extLst>
              <a:ext uri="{FF2B5EF4-FFF2-40B4-BE49-F238E27FC236}">
                <a16:creationId xmlns:a16="http://schemas.microsoft.com/office/drawing/2014/main" xmlns="" id="{C8FF1B2F-B23C-430B-9555-BE3CCF4A304B}"/>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194"/>
          <a:stretch/>
        </p:blipFill>
        <p:spPr>
          <a:xfrm>
            <a:off x="1486003" y="1049706"/>
            <a:ext cx="7024952" cy="4531946"/>
          </a:xfrm>
          <a:prstGeom prst="rect">
            <a:avLst/>
          </a:prstGeom>
        </p:spPr>
      </p:pic>
      <p:sp>
        <p:nvSpPr>
          <p:cNvPr id="4" name="矩形 3">
            <a:extLst>
              <a:ext uri="{FF2B5EF4-FFF2-40B4-BE49-F238E27FC236}">
                <a16:creationId xmlns:a16="http://schemas.microsoft.com/office/drawing/2014/main" xmlns="" id="{4F9F96C9-1E13-4D14-9CF6-7EFC2C9580A2}"/>
              </a:ext>
            </a:extLst>
          </p:cNvPr>
          <p:cNvSpPr/>
          <p:nvPr/>
        </p:nvSpPr>
        <p:spPr>
          <a:xfrm>
            <a:off x="8961120" y="1977948"/>
            <a:ext cx="2194560" cy="4093428"/>
          </a:xfrm>
          <a:prstGeom prst="rect">
            <a:avLst/>
          </a:prstGeom>
        </p:spPr>
        <p:txBody>
          <a:bodyPr wrap="square">
            <a:spAutoFit/>
          </a:bodyPr>
          <a:lstStyle/>
          <a:p>
            <a:r>
              <a:rPr lang="zh-CN" altLang="en-US" sz="2000" dirty="0">
                <a:latin typeface="+mj-ea"/>
                <a:ea typeface="+mj-ea"/>
              </a:rPr>
              <a:t>       由图３ ２可以看出,在计划期的第一阶段结束时,要根据该阶段计划的实际执行情况 、外部与内部有关因素的变化情况,对原计划进行修订,并根据同样的原则逐期滚动. 每次修订都使整个计划向前滚动一个阶段.</a:t>
            </a:r>
          </a:p>
        </p:txBody>
      </p:sp>
      <p:sp>
        <p:nvSpPr>
          <p:cNvPr id="5" name="矩形 4">
            <a:extLst>
              <a:ext uri="{FF2B5EF4-FFF2-40B4-BE49-F238E27FC236}">
                <a16:creationId xmlns:a16="http://schemas.microsoft.com/office/drawing/2014/main" xmlns="" id="{F35C49E0-1146-4857-849D-BB4CF86D65D8}"/>
              </a:ext>
            </a:extLst>
          </p:cNvPr>
          <p:cNvSpPr/>
          <p:nvPr/>
        </p:nvSpPr>
        <p:spPr>
          <a:xfrm>
            <a:off x="2971671" y="6051441"/>
            <a:ext cx="3594254" cy="400110"/>
          </a:xfrm>
          <a:prstGeom prst="rect">
            <a:avLst/>
          </a:prstGeom>
        </p:spPr>
        <p:txBody>
          <a:bodyPr wrap="none">
            <a:spAutoFit/>
          </a:bodyPr>
          <a:lstStyle/>
          <a:p>
            <a:r>
              <a:rPr lang="zh-CN" altLang="en-US" sz="2000" dirty="0">
                <a:solidFill>
                  <a:srgbClr val="0099CC"/>
                </a:solidFill>
                <a:latin typeface="+mj-ea"/>
                <a:ea typeface="+mj-ea"/>
              </a:rPr>
              <a:t>图３ ２　五年期的滚动计划法</a:t>
            </a:r>
          </a:p>
        </p:txBody>
      </p:sp>
    </p:spTree>
    <p:extLst>
      <p:ext uri="{BB962C8B-B14F-4D97-AF65-F5344CB8AC3E}">
        <p14:creationId xmlns:p14="http://schemas.microsoft.com/office/powerpoint/2010/main" val="102564792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E281FE15-3B71-45E0-B1BE-6B3D25490EAC}"/>
              </a:ext>
            </a:extLst>
          </p:cNvPr>
          <p:cNvSpPr>
            <a:spLocks noGrp="1"/>
          </p:cNvSpPr>
          <p:nvPr>
            <p:ph idx="1"/>
          </p:nvPr>
        </p:nvSpPr>
        <p:spPr/>
        <p:txBody>
          <a:bodyPr/>
          <a:lstStyle/>
          <a:p>
            <a:r>
              <a:rPr lang="en-US" altLang="zh-CN" sz="2800" dirty="0"/>
              <a:t>(</a:t>
            </a:r>
            <a:r>
              <a:rPr lang="zh-CN" altLang="en-US" sz="2800" dirty="0"/>
              <a:t>二</a:t>
            </a:r>
            <a:r>
              <a:rPr lang="en-US" altLang="zh-CN" sz="2800" dirty="0"/>
              <a:t>)</a:t>
            </a:r>
            <a:r>
              <a:rPr lang="zh-CN" altLang="en-US" sz="2800" dirty="0"/>
              <a:t>滚动计划法的工作要领 </a:t>
            </a:r>
            <a:endParaRPr lang="en-US" altLang="zh-CN" sz="2800" dirty="0"/>
          </a:p>
          <a:p>
            <a:r>
              <a:rPr lang="en-US" altLang="zh-CN" dirty="0"/>
              <a:t>        </a:t>
            </a:r>
            <a:r>
              <a:rPr lang="zh-CN" altLang="en-US" dirty="0"/>
              <a:t>运用滚动计划法制订工作计划时要注意以下两点</a:t>
            </a:r>
            <a:r>
              <a:rPr lang="en-US" altLang="zh-CN" dirty="0"/>
              <a:t>. </a:t>
            </a:r>
          </a:p>
          <a:p>
            <a:r>
              <a:rPr lang="en-US" altLang="zh-CN" dirty="0"/>
              <a:t>        ( </a:t>
            </a:r>
            <a:r>
              <a:rPr lang="zh-CN" altLang="en-US" dirty="0"/>
              <a:t>１</a:t>
            </a:r>
            <a:r>
              <a:rPr lang="en-US" altLang="zh-CN" dirty="0"/>
              <a:t>)</a:t>
            </a:r>
            <a:r>
              <a:rPr lang="zh-CN" altLang="en-US" dirty="0"/>
              <a:t>将工作计划划分为若干个执行期 </a:t>
            </a:r>
            <a:r>
              <a:rPr lang="en-US" altLang="zh-CN" dirty="0"/>
              <a:t>(</a:t>
            </a:r>
            <a:r>
              <a:rPr lang="zh-CN" altLang="en-US" dirty="0"/>
              <a:t>如年、季度、月、周等</a:t>
            </a:r>
            <a:r>
              <a:rPr lang="en-US" altLang="zh-CN" dirty="0"/>
              <a:t>). </a:t>
            </a:r>
          </a:p>
          <a:p>
            <a:r>
              <a:rPr lang="en-US" altLang="zh-CN" dirty="0"/>
              <a:t>        ( </a:t>
            </a:r>
            <a:r>
              <a:rPr lang="zh-CN" altLang="en-US" dirty="0"/>
              <a:t>２</a:t>
            </a:r>
            <a:r>
              <a:rPr lang="en-US" altLang="zh-CN" dirty="0"/>
              <a:t>)</a:t>
            </a:r>
            <a:r>
              <a:rPr lang="zh-CN" altLang="en-US" dirty="0"/>
              <a:t>计划执行到一定阶段</a:t>
            </a:r>
            <a:r>
              <a:rPr lang="en-US" altLang="zh-CN" dirty="0"/>
              <a:t>,</a:t>
            </a:r>
            <a:r>
              <a:rPr lang="zh-CN" altLang="en-US" dirty="0"/>
              <a:t>就根据实际执行情况和环境的变化对以后各期计划内容进行 适当的修改或调整</a:t>
            </a:r>
            <a:r>
              <a:rPr lang="en-US" altLang="zh-CN" dirty="0"/>
              <a:t>,</a:t>
            </a:r>
            <a:r>
              <a:rPr lang="zh-CN" altLang="en-US" dirty="0"/>
              <a:t>将原来的下一个执行期上升为具有指令性的部分</a:t>
            </a:r>
            <a:r>
              <a:rPr lang="en-US" altLang="zh-CN" dirty="0"/>
              <a:t>,</a:t>
            </a:r>
            <a:r>
              <a:rPr lang="zh-CN" altLang="en-US" dirty="0"/>
              <a:t>并向前延续一个 新的执行期</a:t>
            </a:r>
            <a:r>
              <a:rPr lang="en-US" altLang="zh-CN" dirty="0"/>
              <a:t>. </a:t>
            </a:r>
            <a:endParaRPr lang="zh-CN" altLang="en-US" dirty="0"/>
          </a:p>
        </p:txBody>
      </p:sp>
    </p:spTree>
    <p:extLst>
      <p:ext uri="{BB962C8B-B14F-4D97-AF65-F5344CB8AC3E}">
        <p14:creationId xmlns:p14="http://schemas.microsoft.com/office/powerpoint/2010/main" val="33405595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EC44EEBE-9512-446B-ACDD-FE9BFBE3CC33}"/>
              </a:ext>
            </a:extLst>
          </p:cNvPr>
          <p:cNvSpPr>
            <a:spLocks noGrp="1"/>
          </p:cNvSpPr>
          <p:nvPr>
            <p:ph idx="1"/>
          </p:nvPr>
        </p:nvSpPr>
        <p:spPr/>
        <p:txBody>
          <a:bodyPr/>
          <a:lstStyle/>
          <a:p>
            <a:r>
              <a:rPr lang="en-US" altLang="zh-CN" sz="2800" dirty="0"/>
              <a:t>(</a:t>
            </a:r>
            <a:r>
              <a:rPr lang="zh-CN" altLang="en-US" sz="2800" dirty="0"/>
              <a:t>三</a:t>
            </a:r>
            <a:r>
              <a:rPr lang="en-US" altLang="zh-CN" sz="2800" dirty="0"/>
              <a:t>)</a:t>
            </a:r>
            <a:r>
              <a:rPr lang="zh-CN" altLang="en-US" sz="2800" dirty="0"/>
              <a:t>滚动计划法的优越性 </a:t>
            </a:r>
            <a:endParaRPr lang="en-US" altLang="zh-CN" sz="2800" dirty="0"/>
          </a:p>
          <a:p>
            <a:r>
              <a:rPr lang="en-US" altLang="zh-CN" dirty="0"/>
              <a:t>       </a:t>
            </a:r>
            <a:r>
              <a:rPr lang="zh-CN" altLang="en-US" dirty="0"/>
              <a:t>滚动计划方法是针对长期计划而开发的</a:t>
            </a:r>
            <a:r>
              <a:rPr lang="en-US" altLang="zh-CN" dirty="0"/>
              <a:t>,</a:t>
            </a:r>
            <a:r>
              <a:rPr lang="zh-CN" altLang="en-US" dirty="0"/>
              <a:t>它具有如下优越性</a:t>
            </a:r>
            <a:r>
              <a:rPr lang="en-US" altLang="zh-CN" dirty="0"/>
              <a:t>. </a:t>
            </a:r>
          </a:p>
          <a:p>
            <a:r>
              <a:rPr lang="en-US" altLang="zh-CN" dirty="0"/>
              <a:t>       ( </a:t>
            </a:r>
            <a:r>
              <a:rPr lang="zh-CN" altLang="en-US" dirty="0"/>
              <a:t>１</a:t>
            </a:r>
            <a:r>
              <a:rPr lang="en-US" altLang="zh-CN" dirty="0"/>
              <a:t>)</a:t>
            </a:r>
            <a:r>
              <a:rPr lang="zh-CN" altLang="en-US" dirty="0"/>
              <a:t>使用滚动计划法可以使制订出来的工作计划更加符合实际</a:t>
            </a:r>
            <a:r>
              <a:rPr lang="en-US" altLang="zh-CN" dirty="0"/>
              <a:t>,</a:t>
            </a:r>
            <a:r>
              <a:rPr lang="zh-CN" altLang="en-US" dirty="0"/>
              <a:t>可以极大地提高工作 计划的准确性</a:t>
            </a:r>
            <a:r>
              <a:rPr lang="en-US" altLang="zh-CN" dirty="0"/>
              <a:t>,</a:t>
            </a:r>
            <a:r>
              <a:rPr lang="zh-CN" altLang="en-US" dirty="0"/>
              <a:t>更好地保证工作计划的指导作用</a:t>
            </a:r>
            <a:r>
              <a:rPr lang="en-US" altLang="zh-CN" dirty="0"/>
              <a:t>,</a:t>
            </a:r>
            <a:r>
              <a:rPr lang="zh-CN" altLang="en-US" dirty="0"/>
              <a:t>提高工作计划的质量</a:t>
            </a:r>
            <a:r>
              <a:rPr lang="en-US" altLang="zh-CN" dirty="0"/>
              <a:t>. </a:t>
            </a:r>
          </a:p>
          <a:p>
            <a:r>
              <a:rPr lang="en-US" altLang="zh-CN" dirty="0"/>
              <a:t>       ( </a:t>
            </a:r>
            <a:r>
              <a:rPr lang="zh-CN" altLang="en-US" dirty="0"/>
              <a:t>２</a:t>
            </a:r>
            <a:r>
              <a:rPr lang="en-US" altLang="zh-CN" dirty="0"/>
              <a:t>)</a:t>
            </a:r>
            <a:r>
              <a:rPr lang="zh-CN" altLang="en-US" dirty="0"/>
              <a:t>使用滚动计划法可以使长期计划、中期计划与短期计划相互衔接</a:t>
            </a:r>
            <a:r>
              <a:rPr lang="en-US" altLang="zh-CN" dirty="0"/>
              <a:t>,</a:t>
            </a:r>
            <a:r>
              <a:rPr lang="zh-CN" altLang="en-US" dirty="0"/>
              <a:t>这就保证了当环 境变化时能及时进行调整</a:t>
            </a:r>
            <a:r>
              <a:rPr lang="en-US" altLang="zh-CN" dirty="0"/>
              <a:t>,</a:t>
            </a:r>
            <a:r>
              <a:rPr lang="zh-CN" altLang="en-US" dirty="0"/>
              <a:t>使各期计划基本保持一致</a:t>
            </a:r>
            <a:r>
              <a:rPr lang="en-US" altLang="zh-CN" dirty="0"/>
              <a:t>.</a:t>
            </a:r>
          </a:p>
          <a:p>
            <a:r>
              <a:rPr lang="en-US" altLang="zh-CN" dirty="0"/>
              <a:t>       ( </a:t>
            </a:r>
            <a:r>
              <a:rPr lang="zh-CN" altLang="en-US" dirty="0"/>
              <a:t>３</a:t>
            </a:r>
            <a:r>
              <a:rPr lang="en-US" altLang="zh-CN" dirty="0"/>
              <a:t>)</a:t>
            </a:r>
            <a:r>
              <a:rPr lang="zh-CN" altLang="en-US" dirty="0"/>
              <a:t>滚动计划法增加了工作计划的弹性</a:t>
            </a:r>
            <a:r>
              <a:rPr lang="en-US" altLang="zh-CN" dirty="0"/>
              <a:t>,</a:t>
            </a:r>
            <a:r>
              <a:rPr lang="zh-CN" altLang="en-US" dirty="0"/>
              <a:t>在环境剧烈变化的时代尤为重要</a:t>
            </a:r>
            <a:r>
              <a:rPr lang="en-US" altLang="zh-CN" dirty="0"/>
              <a:t>,</a:t>
            </a:r>
            <a:r>
              <a:rPr lang="zh-CN" altLang="en-US" dirty="0"/>
              <a:t>它可以提高 组织的应变能力</a:t>
            </a:r>
            <a:r>
              <a:rPr lang="en-US" altLang="zh-CN" dirty="0"/>
              <a:t>. </a:t>
            </a:r>
          </a:p>
          <a:p>
            <a:r>
              <a:rPr lang="en-US" altLang="zh-CN" sz="2800" dirty="0"/>
              <a:t>(</a:t>
            </a:r>
            <a:r>
              <a:rPr lang="zh-CN" altLang="en-US" sz="2800" dirty="0"/>
              <a:t>四</a:t>
            </a:r>
            <a:r>
              <a:rPr lang="en-US" altLang="zh-CN" sz="2800" dirty="0"/>
              <a:t>)</a:t>
            </a:r>
            <a:r>
              <a:rPr lang="zh-CN" altLang="en-US" sz="2800" dirty="0"/>
              <a:t>滚动计划法的评价</a:t>
            </a:r>
            <a:endParaRPr lang="en-US" altLang="zh-CN" sz="2800" dirty="0"/>
          </a:p>
          <a:p>
            <a:r>
              <a:rPr lang="en-US" altLang="zh-CN" dirty="0"/>
              <a:t>      </a:t>
            </a:r>
            <a:r>
              <a:rPr lang="zh-CN" altLang="en-US" dirty="0"/>
              <a:t> 滚动计划法虽然使计划编制和实施工作的任务量加大了</a:t>
            </a:r>
            <a:r>
              <a:rPr lang="en-US" altLang="zh-CN" dirty="0"/>
              <a:t>,</a:t>
            </a:r>
            <a:r>
              <a:rPr lang="zh-CN" altLang="en-US" dirty="0"/>
              <a:t>但优点十分明显</a:t>
            </a:r>
            <a:r>
              <a:rPr lang="en-US" altLang="zh-CN" dirty="0"/>
              <a:t>.</a:t>
            </a:r>
            <a:r>
              <a:rPr lang="zh-CN" altLang="en-US" dirty="0"/>
              <a:t>其最突出 的优点是计划更加切合实际</a:t>
            </a:r>
            <a:r>
              <a:rPr lang="en-US" altLang="zh-CN" dirty="0"/>
              <a:t>,</a:t>
            </a:r>
            <a:r>
              <a:rPr lang="zh-CN" altLang="en-US" dirty="0"/>
              <a:t>并且使战略性计划的实施更加切合实际</a:t>
            </a:r>
            <a:r>
              <a:rPr lang="en-US" altLang="zh-CN" dirty="0"/>
              <a:t>. </a:t>
            </a:r>
            <a:endParaRPr lang="zh-CN" altLang="en-US" dirty="0"/>
          </a:p>
        </p:txBody>
      </p:sp>
    </p:spTree>
    <p:extLst>
      <p:ext uri="{BB962C8B-B14F-4D97-AF65-F5344CB8AC3E}">
        <p14:creationId xmlns:p14="http://schemas.microsoft.com/office/powerpoint/2010/main" val="13120364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026C126-96A1-4186-8C66-A774AC2C6A6C}"/>
              </a:ext>
            </a:extLst>
          </p:cNvPr>
          <p:cNvSpPr>
            <a:spLocks noGrp="1"/>
          </p:cNvSpPr>
          <p:nvPr>
            <p:ph type="title"/>
          </p:nvPr>
        </p:nvSpPr>
        <p:spPr/>
        <p:txBody>
          <a:bodyPr/>
          <a:lstStyle/>
          <a:p>
            <a:r>
              <a:rPr lang="zh-CN" altLang="en-US" dirty="0"/>
              <a:t>三、 网络计划技术</a:t>
            </a:r>
          </a:p>
        </p:txBody>
      </p:sp>
      <p:sp>
        <p:nvSpPr>
          <p:cNvPr id="3" name="内容占位符 2">
            <a:extLst>
              <a:ext uri="{FF2B5EF4-FFF2-40B4-BE49-F238E27FC236}">
                <a16:creationId xmlns:a16="http://schemas.microsoft.com/office/drawing/2014/main" xmlns="" id="{AC0C45D0-188F-4BBF-8BFD-26A188DE584B}"/>
              </a:ext>
            </a:extLst>
          </p:cNvPr>
          <p:cNvSpPr>
            <a:spLocks noGrp="1"/>
          </p:cNvSpPr>
          <p:nvPr>
            <p:ph idx="1"/>
          </p:nvPr>
        </p:nvSpPr>
        <p:spPr/>
        <p:txBody>
          <a:bodyPr/>
          <a:lstStyle/>
          <a:p>
            <a:r>
              <a:rPr lang="zh-CN" altLang="en-US" dirty="0"/>
              <a:t>       网络计划技术是指用于工程项目的计划与控制的一项管理技术</a:t>
            </a:r>
            <a:r>
              <a:rPr lang="en-US" altLang="zh-CN" dirty="0"/>
              <a:t>.</a:t>
            </a:r>
          </a:p>
          <a:p>
            <a:r>
              <a:rPr lang="en-US" altLang="zh-CN" sz="2800" dirty="0"/>
              <a:t> (</a:t>
            </a:r>
            <a:r>
              <a:rPr lang="zh-CN" altLang="en-US" sz="2800" dirty="0"/>
              <a:t>一</a:t>
            </a:r>
            <a:r>
              <a:rPr lang="en-US" altLang="zh-CN" sz="2800" dirty="0"/>
              <a:t>)</a:t>
            </a:r>
            <a:r>
              <a:rPr lang="zh-CN" altLang="en-US" sz="2800" dirty="0"/>
              <a:t>网络计划技术的基本原理</a:t>
            </a:r>
            <a:endParaRPr lang="en-US" altLang="zh-CN" sz="2800" dirty="0"/>
          </a:p>
          <a:p>
            <a:r>
              <a:rPr lang="en-US" altLang="zh-CN" dirty="0"/>
              <a:t>      </a:t>
            </a:r>
            <a:r>
              <a:rPr lang="zh-CN" altLang="en-US" dirty="0"/>
              <a:t> 网络计划技术的原理</a:t>
            </a:r>
            <a:r>
              <a:rPr lang="en-US" altLang="zh-CN" dirty="0"/>
              <a:t>,</a:t>
            </a:r>
            <a:r>
              <a:rPr lang="zh-CN" altLang="en-US" dirty="0"/>
              <a:t>是把一项工作或项目分成各种作业</a:t>
            </a:r>
            <a:r>
              <a:rPr lang="en-US" altLang="zh-CN" dirty="0"/>
              <a:t>,</a:t>
            </a:r>
            <a:r>
              <a:rPr lang="zh-CN" altLang="en-US" dirty="0"/>
              <a:t>然后根据作业顺序进行排 列</a:t>
            </a:r>
            <a:r>
              <a:rPr lang="en-US" altLang="zh-CN" dirty="0"/>
              <a:t>,</a:t>
            </a:r>
            <a:r>
              <a:rPr lang="zh-CN" altLang="en-US" dirty="0"/>
              <a:t>通过网络图对整个工作或项目进行统筹规划和控制</a:t>
            </a:r>
            <a:r>
              <a:rPr lang="en-US" altLang="zh-CN" dirty="0"/>
              <a:t>,</a:t>
            </a:r>
            <a:r>
              <a:rPr lang="zh-CN" altLang="en-US" dirty="0"/>
              <a:t>以便用最少的人力、物力、财力 资源</a:t>
            </a:r>
            <a:r>
              <a:rPr lang="en-US" altLang="zh-CN" dirty="0"/>
              <a:t>,</a:t>
            </a:r>
            <a:r>
              <a:rPr lang="zh-CN" altLang="en-US" dirty="0"/>
              <a:t>用最快的速度完成工作</a:t>
            </a:r>
            <a:r>
              <a:rPr lang="en-US" altLang="zh-CN" dirty="0"/>
              <a:t>. </a:t>
            </a:r>
            <a:endParaRPr lang="zh-CN" altLang="en-US" dirty="0"/>
          </a:p>
        </p:txBody>
      </p:sp>
    </p:spTree>
    <p:extLst>
      <p:ext uri="{BB962C8B-B14F-4D97-AF65-F5344CB8AC3E}">
        <p14:creationId xmlns:p14="http://schemas.microsoft.com/office/powerpoint/2010/main" val="338893795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B8AED84A-E14B-4D8F-91D0-5E00D2ED6700}"/>
              </a:ext>
            </a:extLst>
          </p:cNvPr>
          <p:cNvSpPr>
            <a:spLocks noGrp="1"/>
          </p:cNvSpPr>
          <p:nvPr>
            <p:ph idx="1"/>
          </p:nvPr>
        </p:nvSpPr>
        <p:spPr/>
        <p:txBody>
          <a:bodyPr/>
          <a:lstStyle/>
          <a:p>
            <a:r>
              <a:rPr lang="en-US" altLang="zh-CN" sz="2800" dirty="0"/>
              <a:t>(</a:t>
            </a:r>
            <a:r>
              <a:rPr lang="zh-CN" altLang="en-US" sz="2800" dirty="0"/>
              <a:t>二</a:t>
            </a:r>
            <a:r>
              <a:rPr lang="en-US" altLang="zh-CN" sz="2800" dirty="0"/>
              <a:t>)</a:t>
            </a:r>
            <a:r>
              <a:rPr lang="zh-CN" altLang="en-US" sz="2800" dirty="0"/>
              <a:t>网络图的构成 </a:t>
            </a:r>
            <a:endParaRPr lang="en-US" altLang="zh-CN" sz="2800" dirty="0"/>
          </a:p>
          <a:p>
            <a:r>
              <a:rPr lang="en-US" altLang="zh-CN" dirty="0"/>
              <a:t>       </a:t>
            </a:r>
            <a:r>
              <a:rPr lang="zh-CN" altLang="en-US" dirty="0"/>
              <a:t>任何一项任务都可分解成许多步骤的工作</a:t>
            </a:r>
            <a:r>
              <a:rPr lang="en-US" altLang="zh-CN" dirty="0"/>
              <a:t>,</a:t>
            </a:r>
            <a:r>
              <a:rPr lang="zh-CN" altLang="en-US" dirty="0"/>
              <a:t>根据这些工作在时间上的衔接关系</a:t>
            </a:r>
            <a:r>
              <a:rPr lang="en-US" altLang="zh-CN" dirty="0"/>
              <a:t>,</a:t>
            </a:r>
            <a:r>
              <a:rPr lang="zh-CN" altLang="en-US" dirty="0"/>
              <a:t>用箭 线表示它们的先后顺序</a:t>
            </a:r>
            <a:r>
              <a:rPr lang="en-US" altLang="zh-CN" dirty="0"/>
              <a:t>,</a:t>
            </a:r>
            <a:r>
              <a:rPr lang="zh-CN" altLang="en-US" dirty="0"/>
              <a:t>画出一个由各项工作相互联系并注明所需时间的箭线图</a:t>
            </a:r>
            <a:r>
              <a:rPr lang="en-US" altLang="zh-CN" dirty="0"/>
              <a:t>,</a:t>
            </a:r>
            <a:r>
              <a:rPr lang="zh-CN" altLang="en-US" dirty="0"/>
              <a:t>这个箭 线图就称为网络图</a:t>
            </a:r>
            <a:r>
              <a:rPr lang="en-US" altLang="zh-CN" dirty="0"/>
              <a:t>.</a:t>
            </a:r>
            <a:r>
              <a:rPr lang="zh-CN" altLang="en-US" dirty="0"/>
              <a:t>图３</a:t>
            </a:r>
            <a:r>
              <a:rPr lang="en-US" altLang="zh-CN" dirty="0"/>
              <a:t>-</a:t>
            </a:r>
            <a:r>
              <a:rPr lang="zh-CN" altLang="en-US" dirty="0"/>
              <a:t>４便是一个简单的网络图形</a:t>
            </a:r>
            <a:r>
              <a:rPr lang="en-US" altLang="zh-CN" dirty="0"/>
              <a:t>.</a:t>
            </a:r>
            <a:endParaRPr lang="zh-CN" altLang="en-US" dirty="0"/>
          </a:p>
        </p:txBody>
      </p:sp>
      <p:pic>
        <p:nvPicPr>
          <p:cNvPr id="3" name="图片 2">
            <a:extLst>
              <a:ext uri="{FF2B5EF4-FFF2-40B4-BE49-F238E27FC236}">
                <a16:creationId xmlns:a16="http://schemas.microsoft.com/office/drawing/2014/main" xmlns="" id="{CE4ADF15-84AC-40B4-A98A-CB59DF81380E}"/>
              </a:ext>
            </a:extLst>
          </p:cNvPr>
          <p:cNvPicPr>
            <a:picLocks noChangeAspect="1"/>
          </p:cNvPicPr>
          <p:nvPr/>
        </p:nvPicPr>
        <p:blipFill>
          <a:blip r:embed="rId2"/>
          <a:stretch>
            <a:fillRect/>
          </a:stretch>
        </p:blipFill>
        <p:spPr>
          <a:xfrm>
            <a:off x="1993958" y="3020810"/>
            <a:ext cx="9217993" cy="3155657"/>
          </a:xfrm>
          <a:prstGeom prst="rect">
            <a:avLst/>
          </a:prstGeom>
        </p:spPr>
      </p:pic>
    </p:spTree>
    <p:extLst>
      <p:ext uri="{BB962C8B-B14F-4D97-AF65-F5344CB8AC3E}">
        <p14:creationId xmlns:p14="http://schemas.microsoft.com/office/powerpoint/2010/main" val="16335724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7FEE9B5F-1A1D-408C-8136-FC473A65C1F3}"/>
              </a:ext>
            </a:extLst>
          </p:cNvPr>
          <p:cNvSpPr>
            <a:spLocks noGrp="1"/>
          </p:cNvSpPr>
          <p:nvPr>
            <p:ph idx="1"/>
          </p:nvPr>
        </p:nvSpPr>
        <p:spPr/>
        <p:txBody>
          <a:bodyPr/>
          <a:lstStyle/>
          <a:p>
            <a:r>
              <a:rPr lang="zh-CN" altLang="en-US" dirty="0"/>
              <a:t>分析图３</a:t>
            </a:r>
            <a:r>
              <a:rPr lang="en-US" altLang="zh-CN" dirty="0"/>
              <a:t>-</a:t>
            </a:r>
            <a:r>
              <a:rPr lang="zh-CN" altLang="en-US" dirty="0"/>
              <a:t>３可以发现</a:t>
            </a:r>
            <a:r>
              <a:rPr lang="en-US" altLang="zh-CN" dirty="0"/>
              <a:t>,</a:t>
            </a:r>
            <a:r>
              <a:rPr lang="zh-CN" altLang="en-US" dirty="0"/>
              <a:t>网络图由 以下部分构成</a:t>
            </a:r>
            <a:r>
              <a:rPr lang="en-US" altLang="zh-CN" dirty="0"/>
              <a:t>.</a:t>
            </a:r>
          </a:p>
          <a:p>
            <a:r>
              <a:rPr lang="zh-CN" altLang="en-US" b="1" dirty="0"/>
              <a:t>１ 代表作业 </a:t>
            </a:r>
            <a:r>
              <a:rPr lang="en-US" altLang="zh-CN" b="1" dirty="0"/>
              <a:t>(</a:t>
            </a:r>
            <a:r>
              <a:rPr lang="zh-CN" altLang="en-US" b="1" dirty="0"/>
              <a:t>箭线</a:t>
            </a:r>
            <a:r>
              <a:rPr lang="en-US" altLang="zh-CN" b="1" dirty="0"/>
              <a:t>) </a:t>
            </a:r>
          </a:p>
          <a:p>
            <a:r>
              <a:rPr lang="en-US" altLang="zh-CN" dirty="0"/>
              <a:t>       ( </a:t>
            </a:r>
            <a:r>
              <a:rPr lang="zh-CN" altLang="en-US" dirty="0"/>
              <a:t>１</a:t>
            </a:r>
            <a:r>
              <a:rPr lang="en-US" altLang="zh-CN" dirty="0"/>
              <a:t>)</a:t>
            </a:r>
            <a:r>
              <a:rPr lang="zh-CN" altLang="en-US" dirty="0"/>
              <a:t>先行作业和后续作业</a:t>
            </a:r>
            <a:r>
              <a:rPr lang="en-US" altLang="zh-CN" dirty="0"/>
              <a:t>.</a:t>
            </a:r>
            <a:r>
              <a:rPr lang="zh-CN" altLang="en-US" dirty="0"/>
              <a:t>在作业</a:t>
            </a:r>
            <a:r>
              <a:rPr lang="en-US" altLang="zh-CN" dirty="0"/>
              <a:t>A</a:t>
            </a:r>
            <a:r>
              <a:rPr lang="zh-CN" altLang="en-US" dirty="0"/>
              <a:t>不结束</a:t>
            </a:r>
            <a:r>
              <a:rPr lang="en-US" altLang="zh-CN" dirty="0"/>
              <a:t>,</a:t>
            </a:r>
            <a:r>
              <a:rPr lang="zh-CN" altLang="en-US" dirty="0"/>
              <a:t>作业</a:t>
            </a:r>
            <a:r>
              <a:rPr lang="en-US" altLang="zh-CN" dirty="0"/>
              <a:t>B</a:t>
            </a:r>
            <a:r>
              <a:rPr lang="zh-CN" altLang="en-US" dirty="0"/>
              <a:t>就不能开始或如果作业</a:t>
            </a:r>
            <a:r>
              <a:rPr lang="en-US" altLang="zh-CN" dirty="0"/>
              <a:t>A</a:t>
            </a:r>
            <a:r>
              <a:rPr lang="zh-CN" altLang="en-US" dirty="0"/>
              <a:t>结束</a:t>
            </a:r>
            <a:r>
              <a:rPr lang="en-US" altLang="zh-CN" dirty="0"/>
              <a:t>,</a:t>
            </a:r>
            <a:r>
              <a:rPr lang="zh-CN" altLang="en-US" dirty="0"/>
              <a:t>作 业</a:t>
            </a:r>
            <a:r>
              <a:rPr lang="en-US" altLang="zh-CN" dirty="0"/>
              <a:t>B</a:t>
            </a:r>
            <a:r>
              <a:rPr lang="zh-CN" altLang="en-US" dirty="0"/>
              <a:t>才可以开始的关系时</a:t>
            </a:r>
            <a:r>
              <a:rPr lang="en-US" altLang="zh-CN" dirty="0"/>
              <a:t>,A</a:t>
            </a:r>
            <a:r>
              <a:rPr lang="zh-CN" altLang="en-US" dirty="0"/>
              <a:t>就叫</a:t>
            </a:r>
            <a:r>
              <a:rPr lang="en-US" altLang="zh-CN" dirty="0"/>
              <a:t>B</a:t>
            </a:r>
            <a:r>
              <a:rPr lang="zh-CN" altLang="en-US" dirty="0"/>
              <a:t>的先行作业</a:t>
            </a:r>
            <a:r>
              <a:rPr lang="en-US" altLang="zh-CN" dirty="0"/>
              <a:t>,B</a:t>
            </a:r>
            <a:r>
              <a:rPr lang="zh-CN" altLang="en-US" dirty="0"/>
              <a:t>就叫</a:t>
            </a:r>
            <a:r>
              <a:rPr lang="en-US" altLang="zh-CN" dirty="0"/>
              <a:t>A</a:t>
            </a:r>
            <a:r>
              <a:rPr lang="zh-CN" altLang="en-US" dirty="0"/>
              <a:t>的后续作业</a:t>
            </a:r>
            <a:r>
              <a:rPr lang="en-US" altLang="zh-CN" dirty="0"/>
              <a:t>,</a:t>
            </a:r>
            <a:r>
              <a:rPr lang="zh-CN" altLang="en-US" dirty="0"/>
              <a:t>如图３ ４所 示</a:t>
            </a:r>
            <a:r>
              <a:rPr lang="en-US" altLang="zh-CN" dirty="0"/>
              <a:t>. </a:t>
            </a:r>
          </a:p>
          <a:p>
            <a:r>
              <a:rPr lang="en-US" altLang="zh-CN" dirty="0"/>
              <a:t>       ( </a:t>
            </a:r>
            <a:r>
              <a:rPr lang="zh-CN" altLang="en-US" dirty="0"/>
              <a:t>２</a:t>
            </a:r>
            <a:r>
              <a:rPr lang="en-US" altLang="zh-CN" dirty="0"/>
              <a:t>)</a:t>
            </a:r>
            <a:r>
              <a:rPr lang="zh-CN" altLang="en-US" dirty="0"/>
              <a:t>平行作业</a:t>
            </a:r>
            <a:r>
              <a:rPr lang="en-US" altLang="zh-CN" dirty="0"/>
              <a:t>.</a:t>
            </a:r>
            <a:r>
              <a:rPr lang="zh-CN" altLang="en-US" dirty="0"/>
              <a:t>若作业</a:t>
            </a:r>
            <a:r>
              <a:rPr lang="en-US" altLang="zh-CN" dirty="0"/>
              <a:t>A</a:t>
            </a:r>
            <a:r>
              <a:rPr lang="zh-CN" altLang="en-US" dirty="0"/>
              <a:t>和</a:t>
            </a:r>
            <a:r>
              <a:rPr lang="en-US" altLang="zh-CN" dirty="0"/>
              <a:t>B</a:t>
            </a:r>
            <a:r>
              <a:rPr lang="zh-CN" altLang="en-US" dirty="0"/>
              <a:t>必须同时或可以同时进行</a:t>
            </a:r>
            <a:r>
              <a:rPr lang="en-US" altLang="zh-CN" dirty="0"/>
              <a:t>,A</a:t>
            </a:r>
            <a:r>
              <a:rPr lang="zh-CN" altLang="en-US" dirty="0"/>
              <a:t>和</a:t>
            </a:r>
            <a:r>
              <a:rPr lang="en-US" altLang="zh-CN" dirty="0"/>
              <a:t>B</a:t>
            </a:r>
            <a:r>
              <a:rPr lang="zh-CN" altLang="en-US" dirty="0"/>
              <a:t>就叫作平行作业</a:t>
            </a:r>
            <a:r>
              <a:rPr lang="en-US" altLang="zh-CN" dirty="0"/>
              <a:t>,</a:t>
            </a:r>
            <a:r>
              <a:rPr lang="zh-CN" altLang="en-US" dirty="0"/>
              <a:t>如 图３ </a:t>
            </a:r>
            <a:r>
              <a:rPr lang="en-US" altLang="zh-CN" dirty="0"/>
              <a:t>-</a:t>
            </a:r>
            <a:r>
              <a:rPr lang="zh-CN" altLang="en-US" dirty="0"/>
              <a:t>５所示</a:t>
            </a:r>
          </a:p>
        </p:txBody>
      </p:sp>
      <p:pic>
        <p:nvPicPr>
          <p:cNvPr id="4" name="图片 3">
            <a:extLst>
              <a:ext uri="{FF2B5EF4-FFF2-40B4-BE49-F238E27FC236}">
                <a16:creationId xmlns:a16="http://schemas.microsoft.com/office/drawing/2014/main" xmlns="" id="{D861774B-D388-4A40-A673-2AD9133294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2502" y="3671668"/>
            <a:ext cx="4390358" cy="1250504"/>
          </a:xfrm>
          <a:prstGeom prst="rect">
            <a:avLst/>
          </a:prstGeom>
        </p:spPr>
      </p:pic>
      <p:pic>
        <p:nvPicPr>
          <p:cNvPr id="6" name="图片 5">
            <a:extLst>
              <a:ext uri="{FF2B5EF4-FFF2-40B4-BE49-F238E27FC236}">
                <a16:creationId xmlns:a16="http://schemas.microsoft.com/office/drawing/2014/main" xmlns="" id="{9A5C63CD-3DD7-49D5-B76E-BFA3EE46DF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95609" y="3671668"/>
            <a:ext cx="3622446" cy="1416183"/>
          </a:xfrm>
          <a:prstGeom prst="rect">
            <a:avLst/>
          </a:prstGeom>
        </p:spPr>
      </p:pic>
      <p:sp>
        <p:nvSpPr>
          <p:cNvPr id="8" name="矩形 7">
            <a:extLst>
              <a:ext uri="{FF2B5EF4-FFF2-40B4-BE49-F238E27FC236}">
                <a16:creationId xmlns:a16="http://schemas.microsoft.com/office/drawing/2014/main" xmlns="" id="{D820E30E-35AC-4005-AD02-8736B0D97D3B}"/>
              </a:ext>
            </a:extLst>
          </p:cNvPr>
          <p:cNvSpPr/>
          <p:nvPr/>
        </p:nvSpPr>
        <p:spPr>
          <a:xfrm>
            <a:off x="7354686" y="5170493"/>
            <a:ext cx="2347117" cy="400110"/>
          </a:xfrm>
          <a:prstGeom prst="rect">
            <a:avLst/>
          </a:prstGeom>
        </p:spPr>
        <p:txBody>
          <a:bodyPr wrap="none">
            <a:spAutoFit/>
          </a:bodyPr>
          <a:lstStyle/>
          <a:p>
            <a:r>
              <a:rPr lang="zh-CN" altLang="en-US" sz="2000" dirty="0">
                <a:solidFill>
                  <a:srgbClr val="0099CC"/>
                </a:solidFill>
                <a:latin typeface="+mj-ea"/>
                <a:ea typeface="+mj-ea"/>
              </a:rPr>
              <a:t>图３</a:t>
            </a:r>
            <a:r>
              <a:rPr lang="en-US" altLang="zh-CN" sz="2000" dirty="0">
                <a:solidFill>
                  <a:srgbClr val="0099CC"/>
                </a:solidFill>
                <a:latin typeface="+mj-ea"/>
                <a:ea typeface="+mj-ea"/>
              </a:rPr>
              <a:t>-</a:t>
            </a:r>
            <a:r>
              <a:rPr lang="zh-CN" altLang="en-US" sz="2000" dirty="0">
                <a:solidFill>
                  <a:srgbClr val="0099CC"/>
                </a:solidFill>
                <a:latin typeface="+mj-ea"/>
                <a:ea typeface="+mj-ea"/>
              </a:rPr>
              <a:t>５　平行作业</a:t>
            </a:r>
          </a:p>
        </p:txBody>
      </p:sp>
      <p:sp>
        <p:nvSpPr>
          <p:cNvPr id="9" name="矩形 8">
            <a:extLst>
              <a:ext uri="{FF2B5EF4-FFF2-40B4-BE49-F238E27FC236}">
                <a16:creationId xmlns:a16="http://schemas.microsoft.com/office/drawing/2014/main" xmlns="" id="{6DFB034B-B578-43AB-8B13-F59FF853A6E8}"/>
              </a:ext>
            </a:extLst>
          </p:cNvPr>
          <p:cNvSpPr/>
          <p:nvPr/>
        </p:nvSpPr>
        <p:spPr>
          <a:xfrm>
            <a:off x="2061495" y="5185882"/>
            <a:ext cx="3812372" cy="769441"/>
          </a:xfrm>
          <a:prstGeom prst="rect">
            <a:avLst/>
          </a:prstGeom>
        </p:spPr>
        <p:txBody>
          <a:bodyPr wrap="square">
            <a:spAutoFit/>
          </a:bodyPr>
          <a:lstStyle/>
          <a:p>
            <a:r>
              <a:rPr lang="zh-CN" altLang="en-US" sz="2000" dirty="0">
                <a:solidFill>
                  <a:srgbClr val="0099CC"/>
                </a:solidFill>
                <a:latin typeface="+mj-ea"/>
                <a:ea typeface="+mj-ea"/>
              </a:rPr>
              <a:t>图３ ４　先行作业和后续作业</a:t>
            </a:r>
          </a:p>
          <a:p>
            <a:r>
              <a:rPr lang="zh-CN" altLang="en-US" dirty="0"/>
              <a:t>　</a:t>
            </a:r>
          </a:p>
        </p:txBody>
      </p:sp>
    </p:spTree>
    <p:extLst>
      <p:ext uri="{BB962C8B-B14F-4D97-AF65-F5344CB8AC3E}">
        <p14:creationId xmlns:p14="http://schemas.microsoft.com/office/powerpoint/2010/main" val="60781437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9A9F8F99-15D3-4D60-90F9-0FC15AA062B6}"/>
              </a:ext>
            </a:extLst>
          </p:cNvPr>
          <p:cNvSpPr>
            <a:spLocks noGrp="1"/>
          </p:cNvSpPr>
          <p:nvPr>
            <p:ph idx="1"/>
          </p:nvPr>
        </p:nvSpPr>
        <p:spPr/>
        <p:txBody>
          <a:bodyPr/>
          <a:lstStyle/>
          <a:p>
            <a:r>
              <a:rPr lang="zh-CN" altLang="en-US" b="1" dirty="0"/>
              <a:t>２ 代表结点 </a:t>
            </a:r>
            <a:endParaRPr lang="en-US" altLang="zh-CN" b="1" dirty="0"/>
          </a:p>
          <a:p>
            <a:r>
              <a:rPr lang="en-US" altLang="zh-CN" dirty="0"/>
              <a:t>       (○) </a:t>
            </a:r>
            <a:r>
              <a:rPr lang="zh-CN" altLang="en-US" dirty="0"/>
              <a:t>代表结点是两个工序间的连接点</a:t>
            </a:r>
            <a:r>
              <a:rPr lang="en-US" altLang="zh-CN" dirty="0"/>
              <a:t>.</a:t>
            </a:r>
            <a:r>
              <a:rPr lang="zh-CN" altLang="en-US" dirty="0"/>
              <a:t>结点既不消耗资源</a:t>
            </a:r>
            <a:r>
              <a:rPr lang="en-US" altLang="zh-CN" dirty="0"/>
              <a:t>,</a:t>
            </a:r>
            <a:r>
              <a:rPr lang="zh-CN" altLang="en-US" dirty="0"/>
              <a:t>也不占用时间</a:t>
            </a:r>
            <a:r>
              <a:rPr lang="en-US" altLang="zh-CN" dirty="0"/>
              <a:t>,</a:t>
            </a:r>
            <a:r>
              <a:rPr lang="zh-CN" altLang="en-US" dirty="0"/>
              <a:t>只表示前道工 序结束、后道工序开始的瞬间</a:t>
            </a:r>
            <a:r>
              <a:rPr lang="en-US" altLang="zh-CN" dirty="0"/>
              <a:t>.</a:t>
            </a:r>
            <a:r>
              <a:rPr lang="zh-CN" altLang="en-US" dirty="0"/>
              <a:t>一个网络图中只有一个开始结点、一个终止结点</a:t>
            </a:r>
            <a:r>
              <a:rPr lang="en-US" altLang="zh-CN" dirty="0"/>
              <a:t>. </a:t>
            </a:r>
          </a:p>
          <a:p>
            <a:r>
              <a:rPr lang="zh-CN" altLang="en-US" b="1" dirty="0"/>
              <a:t>３ 路　线 </a:t>
            </a:r>
            <a:endParaRPr lang="en-US" altLang="zh-CN" b="1" dirty="0"/>
          </a:p>
          <a:p>
            <a:r>
              <a:rPr lang="en-US" altLang="zh-CN" dirty="0"/>
              <a:t>        </a:t>
            </a:r>
            <a:r>
              <a:rPr lang="zh-CN" altLang="en-US" dirty="0"/>
              <a:t>路线是网络图中由始点事项出发</a:t>
            </a:r>
            <a:r>
              <a:rPr lang="en-US" altLang="zh-CN" dirty="0"/>
              <a:t>,</a:t>
            </a:r>
            <a:r>
              <a:rPr lang="zh-CN" altLang="en-US" dirty="0"/>
              <a:t>沿箭线方向前进</a:t>
            </a:r>
            <a:r>
              <a:rPr lang="en-US" altLang="zh-CN" dirty="0"/>
              <a:t>,</a:t>
            </a:r>
            <a:r>
              <a:rPr lang="zh-CN" altLang="en-US" dirty="0"/>
              <a:t>连续不断地到达终点事项为止的一条 通道</a:t>
            </a:r>
            <a:r>
              <a:rPr lang="en-US" altLang="zh-CN" dirty="0"/>
              <a:t>.</a:t>
            </a:r>
            <a:r>
              <a:rPr lang="zh-CN" altLang="en-US" dirty="0"/>
              <a:t>图３ ３中从始点连续不断地走到终点的路线有５条</a:t>
            </a:r>
            <a:r>
              <a:rPr lang="en-US" altLang="zh-CN" dirty="0"/>
              <a:t>. </a:t>
            </a:r>
            <a:endParaRPr lang="zh-CN" altLang="en-US" dirty="0"/>
          </a:p>
        </p:txBody>
      </p:sp>
    </p:spTree>
    <p:extLst>
      <p:ext uri="{BB962C8B-B14F-4D97-AF65-F5344CB8AC3E}">
        <p14:creationId xmlns:p14="http://schemas.microsoft.com/office/powerpoint/2010/main" val="24598258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8A02347A-FA4A-4B66-868E-67BBA1FF0C7E}"/>
              </a:ext>
            </a:extLst>
          </p:cNvPr>
          <p:cNvSpPr>
            <a:spLocks noGrp="1"/>
          </p:cNvSpPr>
          <p:nvPr>
            <p:ph idx="1"/>
          </p:nvPr>
        </p:nvSpPr>
        <p:spPr/>
        <p:txBody>
          <a:bodyPr>
            <a:normAutofit/>
          </a:bodyPr>
          <a:lstStyle/>
          <a:p>
            <a:endParaRPr lang="en-US" altLang="zh-CN" sz="2400" b="1" dirty="0">
              <a:solidFill>
                <a:srgbClr val="0099CC"/>
              </a:solidFill>
            </a:endParaRPr>
          </a:p>
          <a:p>
            <a:r>
              <a:rPr lang="en-US" altLang="zh-CN" sz="2400" dirty="0"/>
              <a:t>	</a:t>
            </a:r>
            <a:r>
              <a:rPr lang="zh-CN" altLang="en-US" sz="2400" dirty="0"/>
              <a:t>第一节　计划工作的基本理论</a:t>
            </a:r>
            <a:endParaRPr lang="en-US" altLang="zh-CN" sz="2400" dirty="0"/>
          </a:p>
          <a:p>
            <a:r>
              <a:rPr lang="en-US" altLang="zh-CN" sz="2400" dirty="0"/>
              <a:t>	</a:t>
            </a:r>
            <a:r>
              <a:rPr lang="zh-CN" altLang="en-US" sz="2400" dirty="0"/>
              <a:t>第二节　现代计划工作方法</a:t>
            </a:r>
            <a:endParaRPr lang="en-US" altLang="zh-CN" sz="2400" dirty="0"/>
          </a:p>
          <a:p>
            <a:r>
              <a:rPr lang="en-US" altLang="zh-CN" sz="2400" dirty="0"/>
              <a:t>	</a:t>
            </a:r>
            <a:r>
              <a:rPr lang="zh-CN" altLang="en-US" sz="2400" dirty="0"/>
              <a:t>第三节　战略性计划与实施</a:t>
            </a:r>
            <a:endParaRPr lang="en-US" altLang="zh-CN" sz="2400" dirty="0"/>
          </a:p>
          <a:p>
            <a:endParaRPr lang="en-US" altLang="zh-CN" sz="2400" b="1" dirty="0">
              <a:solidFill>
                <a:srgbClr val="0099CC"/>
              </a:solidFill>
            </a:endParaRPr>
          </a:p>
          <a:p>
            <a:r>
              <a:rPr lang="en-US" altLang="zh-CN" sz="2400" b="1" dirty="0">
                <a:solidFill>
                  <a:srgbClr val="0099CC"/>
                </a:solidFill>
              </a:rPr>
              <a:t>      </a:t>
            </a:r>
            <a:r>
              <a:rPr lang="zh-CN" altLang="en-US" sz="2400" b="1" dirty="0">
                <a:solidFill>
                  <a:srgbClr val="0099CC"/>
                </a:solidFill>
              </a:rPr>
              <a:t>学习目标 </a:t>
            </a:r>
            <a:r>
              <a:rPr lang="zh-CN" altLang="en-US" dirty="0"/>
              <a:t>掌握计划的含义、计划的类型、计划的层次体系及计划的编制过程</a:t>
            </a:r>
            <a:r>
              <a:rPr lang="en-US" altLang="zh-CN" dirty="0"/>
              <a:t>,</a:t>
            </a:r>
            <a:r>
              <a:rPr lang="zh-CN" altLang="en-US" dirty="0"/>
              <a:t>熟悉目标 管理和滚动计划方法的基本原理</a:t>
            </a:r>
            <a:r>
              <a:rPr lang="en-US" altLang="zh-CN" dirty="0"/>
              <a:t>,</a:t>
            </a:r>
            <a:r>
              <a:rPr lang="zh-CN" altLang="en-US" dirty="0"/>
              <a:t>能够灵活应用网络计划技术解决实际工作问题</a:t>
            </a:r>
            <a:r>
              <a:rPr lang="en-US" altLang="zh-CN" dirty="0"/>
              <a:t>,</a:t>
            </a:r>
            <a:r>
              <a:rPr lang="zh-CN" altLang="en-US" dirty="0"/>
              <a:t>了解战 略性计划的含义、类型及适应条件</a:t>
            </a:r>
            <a:r>
              <a:rPr lang="en-US" altLang="zh-CN" dirty="0"/>
              <a:t>.</a:t>
            </a:r>
            <a:endParaRPr lang="zh-CN" altLang="en-US" dirty="0"/>
          </a:p>
        </p:txBody>
      </p:sp>
    </p:spTree>
    <p:extLst>
      <p:ext uri="{BB962C8B-B14F-4D97-AF65-F5344CB8AC3E}">
        <p14:creationId xmlns:p14="http://schemas.microsoft.com/office/powerpoint/2010/main" val="114814319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8C7F3880-E38A-4113-91BF-6D8279A0E037}"/>
              </a:ext>
            </a:extLst>
          </p:cNvPr>
          <p:cNvSpPr>
            <a:spLocks noGrp="1"/>
          </p:cNvSpPr>
          <p:nvPr>
            <p:ph idx="1"/>
          </p:nvPr>
        </p:nvSpPr>
        <p:spPr>
          <a:xfrm>
            <a:off x="1324432" y="590843"/>
            <a:ext cx="10034138" cy="5585624"/>
          </a:xfrm>
        </p:spPr>
        <p:txBody>
          <a:bodyPr>
            <a:normAutofit/>
          </a:bodyPr>
          <a:lstStyle/>
          <a:p>
            <a:r>
              <a:rPr lang="en-US" altLang="zh-CN" sz="2800" dirty="0"/>
              <a:t>(</a:t>
            </a:r>
            <a:r>
              <a:rPr lang="zh-CN" altLang="en-US" sz="2800" dirty="0"/>
              <a:t>三</a:t>
            </a:r>
            <a:r>
              <a:rPr lang="en-US" altLang="zh-CN" sz="2800" dirty="0"/>
              <a:t>)</a:t>
            </a:r>
            <a:r>
              <a:rPr lang="zh-CN" altLang="en-US" sz="2800" dirty="0"/>
              <a:t>网络图绘制的基本步骤 </a:t>
            </a:r>
          </a:p>
        </p:txBody>
      </p:sp>
      <p:sp>
        <p:nvSpPr>
          <p:cNvPr id="5" name="矩形 4">
            <a:extLst>
              <a:ext uri="{FF2B5EF4-FFF2-40B4-BE49-F238E27FC236}">
                <a16:creationId xmlns:a16="http://schemas.microsoft.com/office/drawing/2014/main" xmlns="" id="{7B4EA469-9287-48B1-B65D-FACBBAE94A47}"/>
              </a:ext>
            </a:extLst>
          </p:cNvPr>
          <p:cNvSpPr/>
          <p:nvPr/>
        </p:nvSpPr>
        <p:spPr>
          <a:xfrm>
            <a:off x="4572642" y="6176467"/>
            <a:ext cx="4107215" cy="400110"/>
          </a:xfrm>
          <a:prstGeom prst="rect">
            <a:avLst/>
          </a:prstGeom>
        </p:spPr>
        <p:txBody>
          <a:bodyPr wrap="none">
            <a:spAutoFit/>
          </a:bodyPr>
          <a:lstStyle/>
          <a:p>
            <a:r>
              <a:rPr lang="zh-CN" altLang="en-US" sz="2000" dirty="0">
                <a:solidFill>
                  <a:srgbClr val="0099CC"/>
                </a:solidFill>
                <a:latin typeface="+mj-ea"/>
                <a:ea typeface="+mj-ea"/>
              </a:rPr>
              <a:t>图３ ６　网络计划技术的基本步骤</a:t>
            </a:r>
          </a:p>
        </p:txBody>
      </p:sp>
      <p:pic>
        <p:nvPicPr>
          <p:cNvPr id="3" name="图片 2">
            <a:extLst>
              <a:ext uri="{FF2B5EF4-FFF2-40B4-BE49-F238E27FC236}">
                <a16:creationId xmlns:a16="http://schemas.microsoft.com/office/drawing/2014/main" xmlns="" id="{A94B9616-1E93-4492-B91F-FFAA55B95ABE}"/>
              </a:ext>
            </a:extLst>
          </p:cNvPr>
          <p:cNvPicPr>
            <a:picLocks noChangeAspect="1"/>
          </p:cNvPicPr>
          <p:nvPr/>
        </p:nvPicPr>
        <p:blipFill>
          <a:blip r:embed="rId2"/>
          <a:stretch>
            <a:fillRect/>
          </a:stretch>
        </p:blipFill>
        <p:spPr>
          <a:xfrm>
            <a:off x="3320455" y="1355514"/>
            <a:ext cx="6611591" cy="4820953"/>
          </a:xfrm>
          <a:prstGeom prst="rect">
            <a:avLst/>
          </a:prstGeom>
        </p:spPr>
      </p:pic>
    </p:spTree>
    <p:extLst>
      <p:ext uri="{BB962C8B-B14F-4D97-AF65-F5344CB8AC3E}">
        <p14:creationId xmlns:p14="http://schemas.microsoft.com/office/powerpoint/2010/main" val="342465895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2DF24F31-A30F-41F7-9381-2B0BB73F76CC}"/>
              </a:ext>
            </a:extLst>
          </p:cNvPr>
          <p:cNvSpPr>
            <a:spLocks noGrp="1"/>
          </p:cNvSpPr>
          <p:nvPr>
            <p:ph idx="1"/>
          </p:nvPr>
        </p:nvSpPr>
        <p:spPr/>
        <p:txBody>
          <a:bodyPr>
            <a:normAutofit/>
          </a:bodyPr>
          <a:lstStyle/>
          <a:p>
            <a:r>
              <a:rPr lang="zh-CN" altLang="en-US" sz="2400" dirty="0"/>
              <a:t>１ 确定目标 </a:t>
            </a:r>
            <a:endParaRPr lang="en-US" altLang="zh-CN" sz="2400" dirty="0"/>
          </a:p>
          <a:p>
            <a:r>
              <a:rPr lang="zh-CN" altLang="en-US" sz="2400" dirty="0"/>
              <a:t>２ 分解工程项目</a:t>
            </a:r>
            <a:r>
              <a:rPr lang="en-US" altLang="zh-CN" sz="2400" dirty="0"/>
              <a:t>,</a:t>
            </a:r>
            <a:r>
              <a:rPr lang="zh-CN" altLang="en-US" sz="2400" dirty="0"/>
              <a:t>列出作业明细表 </a:t>
            </a:r>
            <a:endParaRPr lang="en-US" altLang="zh-CN" sz="2400" dirty="0"/>
          </a:p>
          <a:p>
            <a:r>
              <a:rPr lang="zh-CN" altLang="en-US" sz="2400" dirty="0"/>
              <a:t>３ 绘制网络图</a:t>
            </a:r>
            <a:r>
              <a:rPr lang="en-US" altLang="zh-CN" sz="2400" dirty="0"/>
              <a:t>,</a:t>
            </a:r>
            <a:r>
              <a:rPr lang="zh-CN" altLang="en-US" sz="2400" dirty="0"/>
              <a:t>进行结点编号 </a:t>
            </a:r>
            <a:endParaRPr lang="en-US" altLang="zh-CN" sz="2400" dirty="0"/>
          </a:p>
          <a:p>
            <a:r>
              <a:rPr lang="zh-CN" altLang="en-US" dirty="0"/>
              <a:t>             ①顺推法</a:t>
            </a:r>
            <a:r>
              <a:rPr lang="en-US" altLang="zh-CN" dirty="0"/>
              <a:t> ②</a:t>
            </a:r>
            <a:r>
              <a:rPr lang="zh-CN" altLang="en-US" dirty="0"/>
              <a:t>逆推法</a:t>
            </a:r>
            <a:endParaRPr lang="en-US" altLang="zh-CN" dirty="0"/>
          </a:p>
          <a:p>
            <a:r>
              <a:rPr lang="zh-CN" altLang="en-US" sz="2400" dirty="0"/>
              <a:t>４ 计算网络时间</a:t>
            </a:r>
            <a:r>
              <a:rPr lang="en-US" altLang="zh-CN" sz="2400" dirty="0"/>
              <a:t>,</a:t>
            </a:r>
            <a:r>
              <a:rPr lang="zh-CN" altLang="en-US" sz="2400" dirty="0"/>
              <a:t>确定关键路线</a:t>
            </a:r>
            <a:endParaRPr lang="en-US" altLang="zh-CN" sz="2400" dirty="0"/>
          </a:p>
          <a:p>
            <a:r>
              <a:rPr lang="zh-CN" altLang="en-US" dirty="0"/>
              <a:t>            ①单一时间估计法</a:t>
            </a:r>
            <a:r>
              <a:rPr lang="en-US" altLang="zh-CN" dirty="0"/>
              <a:t> ②</a:t>
            </a:r>
            <a:r>
              <a:rPr lang="zh-CN" altLang="en-US" dirty="0"/>
              <a:t>三种时间估计法</a:t>
            </a:r>
            <a:endParaRPr lang="en-US" altLang="zh-CN" dirty="0"/>
          </a:p>
          <a:p>
            <a:r>
              <a:rPr lang="zh-CN" altLang="en-US" sz="2400" dirty="0"/>
              <a:t>５ </a:t>
            </a:r>
            <a:r>
              <a:rPr lang="zh-CN" altLang="en-US" sz="2400" dirty="0" smtClean="0"/>
              <a:t>进行网络计划方案的优化</a:t>
            </a:r>
            <a:endParaRPr lang="en-US" altLang="zh-CN" sz="2400" dirty="0" smtClean="0"/>
          </a:p>
          <a:p>
            <a:r>
              <a:rPr lang="zh-CN" altLang="en-US" sz="2400" dirty="0" smtClean="0"/>
              <a:t>６ </a:t>
            </a:r>
            <a:r>
              <a:rPr lang="zh-CN" altLang="en-US" sz="2400" dirty="0"/>
              <a:t>网络计划的贯彻执行 </a:t>
            </a:r>
            <a:endParaRPr lang="en-US" altLang="zh-CN" sz="2400" dirty="0"/>
          </a:p>
        </p:txBody>
      </p:sp>
    </p:spTree>
    <p:extLst>
      <p:ext uri="{BB962C8B-B14F-4D97-AF65-F5344CB8AC3E}">
        <p14:creationId xmlns:p14="http://schemas.microsoft.com/office/powerpoint/2010/main" val="108128989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BEA6FB5-D8B1-4015-836A-39770576B2DA}"/>
              </a:ext>
            </a:extLst>
          </p:cNvPr>
          <p:cNvSpPr>
            <a:spLocks noGrp="1"/>
          </p:cNvSpPr>
          <p:nvPr>
            <p:ph type="title"/>
          </p:nvPr>
        </p:nvSpPr>
        <p:spPr/>
        <p:txBody>
          <a:bodyPr>
            <a:normAutofit/>
          </a:bodyPr>
          <a:lstStyle/>
          <a:p>
            <a:r>
              <a:rPr lang="en-US" altLang="zh-CN" sz="2800" dirty="0">
                <a:solidFill>
                  <a:schemeClr val="tx1"/>
                </a:solidFill>
              </a:rPr>
              <a:t>(</a:t>
            </a:r>
            <a:r>
              <a:rPr lang="zh-CN" altLang="en-US" sz="2800" dirty="0">
                <a:solidFill>
                  <a:schemeClr val="tx1"/>
                </a:solidFill>
              </a:rPr>
              <a:t>四</a:t>
            </a:r>
            <a:r>
              <a:rPr lang="en-US" altLang="zh-CN" sz="2800" dirty="0">
                <a:solidFill>
                  <a:schemeClr val="tx1"/>
                </a:solidFill>
              </a:rPr>
              <a:t>)</a:t>
            </a:r>
            <a:r>
              <a:rPr lang="zh-CN" altLang="en-US" sz="2800" dirty="0">
                <a:solidFill>
                  <a:schemeClr val="tx1"/>
                </a:solidFill>
              </a:rPr>
              <a:t>网络图绘制的基本原则 </a:t>
            </a:r>
          </a:p>
        </p:txBody>
      </p:sp>
      <p:sp>
        <p:nvSpPr>
          <p:cNvPr id="3" name="内容占位符 2">
            <a:extLst>
              <a:ext uri="{FF2B5EF4-FFF2-40B4-BE49-F238E27FC236}">
                <a16:creationId xmlns:a16="http://schemas.microsoft.com/office/drawing/2014/main" xmlns="" id="{39A7133B-DC3B-4C82-B10E-D44157EFA7E3}"/>
              </a:ext>
            </a:extLst>
          </p:cNvPr>
          <p:cNvSpPr>
            <a:spLocks noGrp="1"/>
          </p:cNvSpPr>
          <p:nvPr>
            <p:ph idx="1"/>
          </p:nvPr>
        </p:nvSpPr>
        <p:spPr>
          <a:xfrm>
            <a:off x="1324432" y="1700211"/>
            <a:ext cx="10267346" cy="4476255"/>
          </a:xfrm>
        </p:spPr>
        <p:txBody>
          <a:bodyPr>
            <a:normAutofit/>
          </a:bodyPr>
          <a:lstStyle/>
          <a:p>
            <a:r>
              <a:rPr lang="en-US" altLang="zh-CN" dirty="0"/>
              <a:t>        ( </a:t>
            </a:r>
            <a:r>
              <a:rPr lang="zh-CN" altLang="en-US" dirty="0"/>
              <a:t>１</a:t>
            </a:r>
            <a:r>
              <a:rPr lang="en-US" altLang="zh-CN" dirty="0"/>
              <a:t>)</a:t>
            </a:r>
            <a:r>
              <a:rPr lang="zh-CN" altLang="en-US" dirty="0"/>
              <a:t>任何项目、任务、计划、工程等都必须始于一个结点</a:t>
            </a:r>
            <a:r>
              <a:rPr lang="en-US" altLang="zh-CN" dirty="0"/>
              <a:t>,</a:t>
            </a:r>
            <a:r>
              <a:rPr lang="zh-CN" altLang="en-US" dirty="0"/>
              <a:t>终于一个结点</a:t>
            </a:r>
            <a:r>
              <a:rPr lang="en-US" altLang="zh-CN" dirty="0"/>
              <a:t>,</a:t>
            </a:r>
            <a:r>
              <a:rPr lang="zh-CN" altLang="en-US" dirty="0"/>
              <a:t>如图３ ７ 所示</a:t>
            </a:r>
            <a:r>
              <a:rPr lang="en-US" altLang="zh-CN" dirty="0"/>
              <a:t>.</a:t>
            </a:r>
          </a:p>
          <a:p>
            <a:endParaRPr lang="en-US" altLang="zh-CN" dirty="0"/>
          </a:p>
          <a:p>
            <a:endParaRPr lang="en-US" altLang="zh-CN" dirty="0"/>
          </a:p>
          <a:p>
            <a:endParaRPr lang="en-US" altLang="zh-CN" dirty="0"/>
          </a:p>
          <a:p>
            <a:r>
              <a:rPr lang="en-US" altLang="zh-CN" dirty="0"/>
              <a:t>        ( </a:t>
            </a:r>
            <a:r>
              <a:rPr lang="zh-CN" altLang="en-US" dirty="0"/>
              <a:t>２</a:t>
            </a:r>
            <a:r>
              <a:rPr lang="en-US" altLang="zh-CN" dirty="0"/>
              <a:t>)</a:t>
            </a:r>
            <a:r>
              <a:rPr lang="zh-CN" altLang="en-US" dirty="0"/>
              <a:t>两个结点间只允许有一条作业线</a:t>
            </a:r>
            <a:r>
              <a:rPr lang="en-US" altLang="zh-CN" dirty="0"/>
              <a:t>,</a:t>
            </a:r>
            <a:r>
              <a:rPr lang="zh-CN" altLang="en-US" dirty="0"/>
              <a:t>不能出现几条作业线平行的现象</a:t>
            </a:r>
            <a:r>
              <a:rPr lang="en-US" altLang="zh-CN" dirty="0"/>
              <a:t>,</a:t>
            </a:r>
            <a:r>
              <a:rPr lang="zh-CN" altLang="en-US" dirty="0"/>
              <a:t>如图３ ８所 示</a:t>
            </a:r>
            <a:r>
              <a:rPr lang="en-US" altLang="zh-CN" dirty="0"/>
              <a:t>.</a:t>
            </a:r>
          </a:p>
          <a:p>
            <a:r>
              <a:rPr lang="en-US" altLang="zh-CN" dirty="0"/>
              <a:t>        </a:t>
            </a:r>
            <a:endParaRPr lang="zh-CN" altLang="en-US" dirty="0"/>
          </a:p>
        </p:txBody>
      </p:sp>
      <p:pic>
        <p:nvPicPr>
          <p:cNvPr id="5" name="图片 4">
            <a:extLst>
              <a:ext uri="{FF2B5EF4-FFF2-40B4-BE49-F238E27FC236}">
                <a16:creationId xmlns:a16="http://schemas.microsoft.com/office/drawing/2014/main" xmlns="" id="{B8D0B3AE-B39E-4D5A-9E74-2065BF5B6F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0974" y="2445065"/>
            <a:ext cx="5571429" cy="1123810"/>
          </a:xfrm>
          <a:prstGeom prst="rect">
            <a:avLst/>
          </a:prstGeom>
        </p:spPr>
      </p:pic>
      <p:pic>
        <p:nvPicPr>
          <p:cNvPr id="7" name="图片 6">
            <a:extLst>
              <a:ext uri="{FF2B5EF4-FFF2-40B4-BE49-F238E27FC236}">
                <a16:creationId xmlns:a16="http://schemas.microsoft.com/office/drawing/2014/main" xmlns="" id="{BE049E7C-47E3-48F9-BB43-162115A775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41710" y="5066832"/>
            <a:ext cx="4092735" cy="1006592"/>
          </a:xfrm>
          <a:prstGeom prst="rect">
            <a:avLst/>
          </a:prstGeom>
        </p:spPr>
      </p:pic>
      <p:sp>
        <p:nvSpPr>
          <p:cNvPr id="8" name="矩形 7">
            <a:extLst>
              <a:ext uri="{FF2B5EF4-FFF2-40B4-BE49-F238E27FC236}">
                <a16:creationId xmlns:a16="http://schemas.microsoft.com/office/drawing/2014/main" xmlns="" id="{7DAA93E4-9C48-4699-81A8-9F4853DD42F1}"/>
              </a:ext>
            </a:extLst>
          </p:cNvPr>
          <p:cNvSpPr/>
          <p:nvPr/>
        </p:nvSpPr>
        <p:spPr>
          <a:xfrm>
            <a:off x="7098564" y="2776137"/>
            <a:ext cx="4015843" cy="461665"/>
          </a:xfrm>
          <a:prstGeom prst="rect">
            <a:avLst/>
          </a:prstGeom>
        </p:spPr>
        <p:txBody>
          <a:bodyPr wrap="none">
            <a:spAutoFit/>
          </a:bodyPr>
          <a:lstStyle/>
          <a:p>
            <a:r>
              <a:rPr lang="zh-CN" altLang="en-US" dirty="0">
                <a:solidFill>
                  <a:srgbClr val="0099CC"/>
                </a:solidFill>
              </a:rPr>
              <a:t> 图３ ７　始于结点终于结点</a:t>
            </a:r>
            <a:endParaRPr lang="zh-CN" altLang="en-US" dirty="0"/>
          </a:p>
        </p:txBody>
      </p:sp>
      <p:pic>
        <p:nvPicPr>
          <p:cNvPr id="10" name="图片 9">
            <a:extLst>
              <a:ext uri="{FF2B5EF4-FFF2-40B4-BE49-F238E27FC236}">
                <a16:creationId xmlns:a16="http://schemas.microsoft.com/office/drawing/2014/main" xmlns="" id="{1E30FACC-86A8-4781-83F1-157641C1528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30294" y="4849157"/>
            <a:ext cx="3352381" cy="1200000"/>
          </a:xfrm>
          <a:prstGeom prst="rect">
            <a:avLst/>
          </a:prstGeom>
        </p:spPr>
      </p:pic>
      <p:sp>
        <p:nvSpPr>
          <p:cNvPr id="11" name="矩形 10">
            <a:extLst>
              <a:ext uri="{FF2B5EF4-FFF2-40B4-BE49-F238E27FC236}">
                <a16:creationId xmlns:a16="http://schemas.microsoft.com/office/drawing/2014/main" xmlns="" id="{15C1FC07-2C44-411F-B238-AE330287DACF}"/>
              </a:ext>
            </a:extLst>
          </p:cNvPr>
          <p:cNvSpPr/>
          <p:nvPr/>
        </p:nvSpPr>
        <p:spPr>
          <a:xfrm>
            <a:off x="1527135" y="6141948"/>
            <a:ext cx="5571429" cy="400110"/>
          </a:xfrm>
          <a:prstGeom prst="rect">
            <a:avLst/>
          </a:prstGeom>
        </p:spPr>
        <p:txBody>
          <a:bodyPr wrap="square">
            <a:spAutoFit/>
          </a:bodyPr>
          <a:lstStyle/>
          <a:p>
            <a:r>
              <a:rPr lang="zh-CN" altLang="en-US" sz="2000" dirty="0">
                <a:solidFill>
                  <a:srgbClr val="0099CC"/>
                </a:solidFill>
                <a:latin typeface="+mj-ea"/>
                <a:ea typeface="+mj-ea"/>
              </a:rPr>
              <a:t>图３ ８　两个结点间不得出现几条平行作业线</a:t>
            </a:r>
          </a:p>
        </p:txBody>
      </p:sp>
      <p:sp>
        <p:nvSpPr>
          <p:cNvPr id="12" name="矩形 11">
            <a:extLst>
              <a:ext uri="{FF2B5EF4-FFF2-40B4-BE49-F238E27FC236}">
                <a16:creationId xmlns:a16="http://schemas.microsoft.com/office/drawing/2014/main" xmlns="" id="{1A963A16-1BBA-45B1-B2D9-0C17469255B8}"/>
              </a:ext>
            </a:extLst>
          </p:cNvPr>
          <p:cNvSpPr/>
          <p:nvPr/>
        </p:nvSpPr>
        <p:spPr>
          <a:xfrm>
            <a:off x="7815842" y="6045873"/>
            <a:ext cx="2568332" cy="400110"/>
          </a:xfrm>
          <a:prstGeom prst="rect">
            <a:avLst/>
          </a:prstGeom>
        </p:spPr>
        <p:txBody>
          <a:bodyPr wrap="none">
            <a:spAutoFit/>
          </a:bodyPr>
          <a:lstStyle/>
          <a:p>
            <a:r>
              <a:rPr lang="zh-CN" altLang="en-US" sz="2000" dirty="0">
                <a:solidFill>
                  <a:srgbClr val="0099CC"/>
                </a:solidFill>
                <a:latin typeface="+mj-ea"/>
                <a:ea typeface="+mj-ea"/>
              </a:rPr>
              <a:t>图３ ９　虚线作业线</a:t>
            </a:r>
          </a:p>
        </p:txBody>
      </p:sp>
    </p:spTree>
    <p:extLst>
      <p:ext uri="{BB962C8B-B14F-4D97-AF65-F5344CB8AC3E}">
        <p14:creationId xmlns:p14="http://schemas.microsoft.com/office/powerpoint/2010/main" val="181962827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BEA6FB5-D8B1-4015-836A-39770576B2DA}"/>
              </a:ext>
            </a:extLst>
          </p:cNvPr>
          <p:cNvSpPr>
            <a:spLocks noGrp="1"/>
          </p:cNvSpPr>
          <p:nvPr>
            <p:ph type="title"/>
          </p:nvPr>
        </p:nvSpPr>
        <p:spPr>
          <a:xfrm>
            <a:off x="1197824" y="473911"/>
            <a:ext cx="10134151" cy="796011"/>
          </a:xfrm>
        </p:spPr>
        <p:txBody>
          <a:bodyPr>
            <a:normAutofit/>
          </a:bodyPr>
          <a:lstStyle/>
          <a:p>
            <a:r>
              <a:rPr lang="en-US" altLang="zh-CN" sz="2800" dirty="0">
                <a:solidFill>
                  <a:schemeClr val="tx1"/>
                </a:solidFill>
              </a:rPr>
              <a:t>(</a:t>
            </a:r>
            <a:r>
              <a:rPr lang="zh-CN" altLang="en-US" sz="2800" dirty="0">
                <a:solidFill>
                  <a:schemeClr val="tx1"/>
                </a:solidFill>
              </a:rPr>
              <a:t>四</a:t>
            </a:r>
            <a:r>
              <a:rPr lang="en-US" altLang="zh-CN" sz="2800" dirty="0">
                <a:solidFill>
                  <a:schemeClr val="tx1"/>
                </a:solidFill>
              </a:rPr>
              <a:t>)</a:t>
            </a:r>
            <a:r>
              <a:rPr lang="zh-CN" altLang="en-US" sz="2800" dirty="0">
                <a:solidFill>
                  <a:schemeClr val="tx1"/>
                </a:solidFill>
              </a:rPr>
              <a:t>网络图绘制的基本原则 </a:t>
            </a:r>
          </a:p>
        </p:txBody>
      </p:sp>
      <p:sp>
        <p:nvSpPr>
          <p:cNvPr id="3" name="内容占位符 2">
            <a:extLst>
              <a:ext uri="{FF2B5EF4-FFF2-40B4-BE49-F238E27FC236}">
                <a16:creationId xmlns:a16="http://schemas.microsoft.com/office/drawing/2014/main" xmlns="" id="{39A7133B-DC3B-4C82-B10E-D44157EFA7E3}"/>
              </a:ext>
            </a:extLst>
          </p:cNvPr>
          <p:cNvSpPr>
            <a:spLocks noGrp="1"/>
          </p:cNvSpPr>
          <p:nvPr>
            <p:ph idx="1"/>
          </p:nvPr>
        </p:nvSpPr>
        <p:spPr>
          <a:xfrm>
            <a:off x="1197824" y="1206618"/>
            <a:ext cx="10267346" cy="5651382"/>
          </a:xfrm>
        </p:spPr>
        <p:txBody>
          <a:bodyPr>
            <a:normAutofit/>
          </a:bodyPr>
          <a:lstStyle/>
          <a:p>
            <a:r>
              <a:rPr lang="en-US" altLang="zh-CN" dirty="0"/>
              <a:t>      ( </a:t>
            </a:r>
            <a:r>
              <a:rPr lang="zh-CN" altLang="en-US" dirty="0"/>
              <a:t>３</a:t>
            </a:r>
            <a:r>
              <a:rPr lang="en-US" altLang="zh-CN" dirty="0"/>
              <a:t>)</a:t>
            </a:r>
            <a:r>
              <a:rPr lang="zh-CN" altLang="en-US" dirty="0"/>
              <a:t>如果从结点①开始</a:t>
            </a:r>
            <a:r>
              <a:rPr lang="en-US" altLang="zh-CN" dirty="0"/>
              <a:t>,</a:t>
            </a:r>
            <a:r>
              <a:rPr lang="zh-CN" altLang="en-US" dirty="0"/>
              <a:t>必须采取平行作业</a:t>
            </a:r>
            <a:r>
              <a:rPr lang="en-US" altLang="zh-CN" dirty="0"/>
              <a:t>,</a:t>
            </a:r>
            <a:r>
              <a:rPr lang="zh-CN" altLang="en-US" dirty="0"/>
              <a:t>然后同时在结点④处交汇</a:t>
            </a:r>
            <a:r>
              <a:rPr lang="en-US" altLang="zh-CN" dirty="0"/>
              <a:t>,</a:t>
            </a:r>
            <a:r>
              <a:rPr lang="zh-CN" altLang="en-US" dirty="0"/>
              <a:t>则可采取图 ３</a:t>
            </a:r>
            <a:r>
              <a:rPr lang="en-US" altLang="zh-CN" dirty="0"/>
              <a:t>-</a:t>
            </a:r>
            <a:r>
              <a:rPr lang="zh-CN" altLang="en-US" dirty="0"/>
              <a:t>９中的绘制方式</a:t>
            </a:r>
            <a:r>
              <a:rPr lang="en-US" altLang="zh-CN" dirty="0"/>
              <a:t>.</a:t>
            </a:r>
            <a:r>
              <a:rPr lang="zh-CN" altLang="en-US" dirty="0"/>
              <a:t>图中虚线叫虚拟作业线</a:t>
            </a:r>
            <a:r>
              <a:rPr lang="en-US" altLang="zh-CN" dirty="0"/>
              <a:t>,</a:t>
            </a:r>
            <a:r>
              <a:rPr lang="zh-CN" altLang="en-US" dirty="0"/>
              <a:t>它只表示两个结点之间的联接关系而无日程 内容</a:t>
            </a:r>
            <a:r>
              <a:rPr lang="en-US" altLang="zh-CN" dirty="0"/>
              <a:t>,</a:t>
            </a:r>
            <a:r>
              <a:rPr lang="zh-CN" altLang="en-US" dirty="0"/>
              <a:t>也就是说作业时间为零</a:t>
            </a:r>
            <a:r>
              <a:rPr lang="en-US" altLang="zh-CN" dirty="0"/>
              <a:t>. </a:t>
            </a:r>
          </a:p>
          <a:p>
            <a:r>
              <a:rPr lang="en-US" altLang="zh-CN" dirty="0"/>
              <a:t>      ( </a:t>
            </a:r>
            <a:r>
              <a:rPr lang="zh-CN" altLang="en-US" dirty="0"/>
              <a:t>４</a:t>
            </a:r>
            <a:r>
              <a:rPr lang="en-US" altLang="zh-CN" dirty="0"/>
              <a:t>)</a:t>
            </a:r>
            <a:r>
              <a:rPr lang="zh-CN" altLang="en-US" dirty="0"/>
              <a:t>结点号的顺序一般是从左至右、从上到下顺序标注的</a:t>
            </a:r>
            <a:r>
              <a:rPr lang="en-US" altLang="zh-CN" dirty="0"/>
              <a:t>,</a:t>
            </a:r>
            <a:r>
              <a:rPr lang="zh-CN" altLang="en-US" dirty="0"/>
              <a:t>要用正整数</a:t>
            </a:r>
            <a:r>
              <a:rPr lang="en-US" altLang="zh-CN" dirty="0"/>
              <a:t>,</a:t>
            </a:r>
            <a:r>
              <a:rPr lang="zh-CN" altLang="en-US" dirty="0"/>
              <a:t>后边大于前 边</a:t>
            </a:r>
            <a:r>
              <a:rPr lang="en-US" altLang="zh-CN" dirty="0"/>
              <a:t>,</a:t>
            </a:r>
            <a:r>
              <a:rPr lang="zh-CN" altLang="en-US" dirty="0"/>
              <a:t>结点号不能重复使用</a:t>
            </a:r>
            <a:r>
              <a:rPr lang="en-US" altLang="zh-CN" dirty="0"/>
              <a:t>,</a:t>
            </a:r>
            <a:r>
              <a:rPr lang="zh-CN" altLang="en-US" dirty="0"/>
              <a:t>并且每一个结点只能对应唯一一个编号</a:t>
            </a:r>
            <a:r>
              <a:rPr lang="en-US" altLang="zh-CN" dirty="0"/>
              <a:t>,</a:t>
            </a:r>
            <a:r>
              <a:rPr lang="zh-CN" altLang="en-US" dirty="0"/>
              <a:t>如图３ １０所示</a:t>
            </a:r>
            <a:r>
              <a:rPr lang="en-US" altLang="zh-CN" dirty="0"/>
              <a:t>. </a:t>
            </a:r>
          </a:p>
          <a:p>
            <a:r>
              <a:rPr lang="en-US" altLang="zh-CN" dirty="0"/>
              <a:t>      ( </a:t>
            </a:r>
            <a:r>
              <a:rPr lang="zh-CN" altLang="en-US" dirty="0"/>
              <a:t>５</a:t>
            </a:r>
            <a:r>
              <a:rPr lang="en-US" altLang="zh-CN" dirty="0"/>
              <a:t>)</a:t>
            </a:r>
            <a:r>
              <a:rPr lang="zh-CN" altLang="en-US" dirty="0"/>
              <a:t>在路线中不允许出现回流和循环路线</a:t>
            </a:r>
            <a:r>
              <a:rPr lang="en-US" altLang="zh-CN" dirty="0"/>
              <a:t>,</a:t>
            </a:r>
            <a:r>
              <a:rPr lang="zh-CN" altLang="en-US" dirty="0"/>
              <a:t>如图３ １１所示</a:t>
            </a:r>
            <a:r>
              <a:rPr lang="en-US" altLang="zh-CN" dirty="0"/>
              <a:t>.</a:t>
            </a:r>
          </a:p>
          <a:p>
            <a:endParaRPr lang="en-US" altLang="zh-CN" dirty="0"/>
          </a:p>
          <a:p>
            <a:endParaRPr lang="en-US" altLang="zh-CN" dirty="0"/>
          </a:p>
          <a:p>
            <a:endParaRPr lang="zh-CN" altLang="en-US" dirty="0"/>
          </a:p>
          <a:p>
            <a:r>
              <a:rPr lang="en-US" altLang="zh-CN" dirty="0"/>
              <a:t>     </a:t>
            </a:r>
          </a:p>
          <a:p>
            <a:endParaRPr lang="en-US" altLang="zh-CN" dirty="0"/>
          </a:p>
          <a:p>
            <a:r>
              <a:rPr lang="en-US" altLang="zh-CN" dirty="0"/>
              <a:t> ( </a:t>
            </a:r>
            <a:r>
              <a:rPr lang="zh-CN" altLang="en-US" dirty="0"/>
              <a:t>６</a:t>
            </a:r>
            <a:r>
              <a:rPr lang="en-US" altLang="zh-CN" dirty="0"/>
              <a:t>)</a:t>
            </a:r>
            <a:r>
              <a:rPr lang="zh-CN" altLang="en-US" dirty="0"/>
              <a:t>在路线中不得随意增加虚拟作业线</a:t>
            </a:r>
            <a:r>
              <a:rPr lang="en-US" altLang="zh-CN" dirty="0"/>
              <a:t>,</a:t>
            </a:r>
            <a:r>
              <a:rPr lang="zh-CN" altLang="en-US" dirty="0"/>
              <a:t>否则会引起逻辑混乱或增加结点计算的工 作量</a:t>
            </a:r>
            <a:r>
              <a:rPr lang="en-US" altLang="zh-CN" dirty="0"/>
              <a:t>. </a:t>
            </a:r>
          </a:p>
        </p:txBody>
      </p:sp>
      <p:pic>
        <p:nvPicPr>
          <p:cNvPr id="5" name="图片 4">
            <a:extLst>
              <a:ext uri="{FF2B5EF4-FFF2-40B4-BE49-F238E27FC236}">
                <a16:creationId xmlns:a16="http://schemas.microsoft.com/office/drawing/2014/main" xmlns="" id="{4D404C50-DF11-4738-AA3B-5376C8A199B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96242" y="3879049"/>
            <a:ext cx="3666667" cy="1400000"/>
          </a:xfrm>
          <a:prstGeom prst="rect">
            <a:avLst/>
          </a:prstGeom>
        </p:spPr>
      </p:pic>
      <p:pic>
        <p:nvPicPr>
          <p:cNvPr id="7" name="图片 6">
            <a:extLst>
              <a:ext uri="{FF2B5EF4-FFF2-40B4-BE49-F238E27FC236}">
                <a16:creationId xmlns:a16="http://schemas.microsoft.com/office/drawing/2014/main" xmlns="" id="{164118E5-1F3B-41E3-BF96-37F7D9527C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57206" y="3879049"/>
            <a:ext cx="3380952" cy="1495238"/>
          </a:xfrm>
          <a:prstGeom prst="rect">
            <a:avLst/>
          </a:prstGeom>
        </p:spPr>
      </p:pic>
      <p:sp>
        <p:nvSpPr>
          <p:cNvPr id="8" name="矩形 7">
            <a:extLst>
              <a:ext uri="{FF2B5EF4-FFF2-40B4-BE49-F238E27FC236}">
                <a16:creationId xmlns:a16="http://schemas.microsoft.com/office/drawing/2014/main" xmlns="" id="{CFB084F3-640D-4EC7-BB73-1963B2CD437D}"/>
              </a:ext>
            </a:extLst>
          </p:cNvPr>
          <p:cNvSpPr/>
          <p:nvPr/>
        </p:nvSpPr>
        <p:spPr>
          <a:xfrm>
            <a:off x="2250383" y="5420261"/>
            <a:ext cx="3063659" cy="400110"/>
          </a:xfrm>
          <a:prstGeom prst="rect">
            <a:avLst/>
          </a:prstGeom>
        </p:spPr>
        <p:txBody>
          <a:bodyPr wrap="none">
            <a:spAutoFit/>
          </a:bodyPr>
          <a:lstStyle/>
          <a:p>
            <a:r>
              <a:rPr lang="zh-CN" altLang="en-US" sz="2000" dirty="0">
                <a:solidFill>
                  <a:srgbClr val="0099CC"/>
                </a:solidFill>
                <a:latin typeface="+mj-ea"/>
                <a:ea typeface="+mj-ea"/>
              </a:rPr>
              <a:t>图３ １０　编号规则示意</a:t>
            </a:r>
          </a:p>
        </p:txBody>
      </p:sp>
      <p:sp>
        <p:nvSpPr>
          <p:cNvPr id="9" name="矩形 8">
            <a:extLst>
              <a:ext uri="{FF2B5EF4-FFF2-40B4-BE49-F238E27FC236}">
                <a16:creationId xmlns:a16="http://schemas.microsoft.com/office/drawing/2014/main" xmlns="" id="{A6CA7326-A691-4CD5-91AD-6F028150F0EE}"/>
              </a:ext>
            </a:extLst>
          </p:cNvPr>
          <p:cNvSpPr/>
          <p:nvPr/>
        </p:nvSpPr>
        <p:spPr>
          <a:xfrm>
            <a:off x="7268308" y="5480731"/>
            <a:ext cx="3648152" cy="400110"/>
          </a:xfrm>
          <a:prstGeom prst="rect">
            <a:avLst/>
          </a:prstGeom>
        </p:spPr>
        <p:txBody>
          <a:bodyPr wrap="square">
            <a:spAutoFit/>
          </a:bodyPr>
          <a:lstStyle/>
          <a:p>
            <a:r>
              <a:rPr lang="zh-CN" altLang="en-US" sz="2000" dirty="0">
                <a:solidFill>
                  <a:srgbClr val="0099CC"/>
                </a:solidFill>
                <a:latin typeface="+mj-ea"/>
                <a:ea typeface="+mj-ea"/>
              </a:rPr>
              <a:t>图３ １１　循环的箭线</a:t>
            </a:r>
          </a:p>
        </p:txBody>
      </p:sp>
    </p:spTree>
    <p:extLst>
      <p:ext uri="{BB962C8B-B14F-4D97-AF65-F5344CB8AC3E}">
        <p14:creationId xmlns:p14="http://schemas.microsoft.com/office/powerpoint/2010/main" val="306332531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73F7F30B-D871-4ADC-928C-FB20A8365DEF}"/>
              </a:ext>
            </a:extLst>
          </p:cNvPr>
          <p:cNvSpPr>
            <a:spLocks noGrp="1"/>
          </p:cNvSpPr>
          <p:nvPr>
            <p:ph idx="1"/>
          </p:nvPr>
        </p:nvSpPr>
        <p:spPr>
          <a:xfrm>
            <a:off x="1324432" y="449943"/>
            <a:ext cx="10034138" cy="6408057"/>
          </a:xfrm>
        </p:spPr>
        <p:txBody>
          <a:bodyPr>
            <a:normAutofit lnSpcReduction="10000"/>
          </a:bodyPr>
          <a:lstStyle/>
          <a:p>
            <a:r>
              <a:rPr lang="en-US" altLang="zh-CN" sz="2800" dirty="0"/>
              <a:t>(</a:t>
            </a:r>
            <a:r>
              <a:rPr lang="zh-CN" altLang="en-US" sz="2800" dirty="0"/>
              <a:t>五</a:t>
            </a:r>
            <a:r>
              <a:rPr lang="en-US" altLang="zh-CN" sz="2800" dirty="0"/>
              <a:t>)</a:t>
            </a:r>
            <a:r>
              <a:rPr lang="zh-CN" altLang="en-US" sz="2800" dirty="0"/>
              <a:t>网络图中时间的计算</a:t>
            </a:r>
            <a:endParaRPr lang="en-US" altLang="zh-CN" sz="2800" dirty="0"/>
          </a:p>
          <a:p>
            <a:r>
              <a:rPr lang="zh-CN" altLang="en-US" dirty="0"/>
              <a:t>１ 结点时间值的计算 </a:t>
            </a:r>
            <a:endParaRPr lang="en-US" altLang="zh-CN" dirty="0"/>
          </a:p>
          <a:p>
            <a:r>
              <a:rPr lang="zh-CN" altLang="en-US" dirty="0"/>
              <a:t>       结点时间值的计算是网络图计算的始点</a:t>
            </a:r>
            <a:r>
              <a:rPr lang="en-US" altLang="zh-CN" dirty="0"/>
              <a:t>.</a:t>
            </a:r>
            <a:r>
              <a:rPr lang="zh-CN" altLang="en-US" dirty="0"/>
              <a:t>结点时间值包括结点最早开始时间 </a:t>
            </a:r>
            <a:r>
              <a:rPr lang="en-US" altLang="zh-CN" dirty="0"/>
              <a:t>( ET ) </a:t>
            </a:r>
            <a:r>
              <a:rPr lang="zh-CN" altLang="en-US" dirty="0"/>
              <a:t>和结点最迟结束时间 </a:t>
            </a:r>
            <a:r>
              <a:rPr lang="en-US" altLang="zh-CN" dirty="0"/>
              <a:t>( LT ).</a:t>
            </a:r>
          </a:p>
          <a:p>
            <a:r>
              <a:rPr lang="en-US" altLang="zh-CN" dirty="0"/>
              <a:t>       ( </a:t>
            </a:r>
            <a:r>
              <a:rPr lang="zh-CN" altLang="en-US" dirty="0"/>
              <a:t>１</a:t>
            </a:r>
            <a:r>
              <a:rPr lang="en-US" altLang="zh-CN" dirty="0"/>
              <a:t>)</a:t>
            </a:r>
            <a:r>
              <a:rPr lang="zh-CN" altLang="en-US" dirty="0"/>
              <a:t>结点最早开始时间</a:t>
            </a:r>
            <a:r>
              <a:rPr lang="en-US" altLang="zh-CN" dirty="0"/>
              <a:t>. </a:t>
            </a:r>
            <a:r>
              <a:rPr lang="zh-CN" altLang="en-US" dirty="0"/>
              <a:t>结点最早开始时间是指从该结点出发的各项作业最早能够开始的时间</a:t>
            </a:r>
            <a:r>
              <a:rPr lang="en-US" altLang="zh-CN" dirty="0"/>
              <a:t>.</a:t>
            </a:r>
            <a:r>
              <a:rPr lang="zh-CN" altLang="en-US" dirty="0"/>
              <a:t>其计算方法 如下</a:t>
            </a:r>
            <a:r>
              <a:rPr lang="en-US" altLang="zh-CN" dirty="0"/>
              <a:t>.</a:t>
            </a:r>
          </a:p>
          <a:p>
            <a:r>
              <a:rPr lang="en-US" altLang="zh-CN" dirty="0"/>
              <a:t>        ①</a:t>
            </a:r>
            <a:r>
              <a:rPr lang="zh-CN" altLang="en-US" dirty="0"/>
              <a:t>当进入 </a:t>
            </a:r>
            <a:r>
              <a:rPr lang="en-US" altLang="zh-CN" dirty="0"/>
              <a:t>j </a:t>
            </a:r>
            <a:r>
              <a:rPr lang="zh-CN" altLang="en-US" dirty="0"/>
              <a:t>结点的箭线只有一条时</a:t>
            </a:r>
            <a:r>
              <a:rPr lang="en-US" altLang="zh-CN" dirty="0"/>
              <a:t>, j </a:t>
            </a:r>
            <a:r>
              <a:rPr lang="zh-CN" altLang="en-US" dirty="0"/>
              <a:t>结点的最早开始时间 </a:t>
            </a:r>
            <a:r>
              <a:rPr lang="en-US" altLang="zh-CN" dirty="0" err="1"/>
              <a:t>ETj</a:t>
            </a:r>
            <a:r>
              <a:rPr lang="en-US" altLang="zh-CN" dirty="0"/>
              <a:t> </a:t>
            </a:r>
            <a:r>
              <a:rPr lang="zh-CN" altLang="en-US" dirty="0"/>
              <a:t>的计算公式为</a:t>
            </a:r>
            <a:endParaRPr lang="en-US" altLang="zh-CN" dirty="0"/>
          </a:p>
          <a:p>
            <a:pPr algn="ctr"/>
            <a:r>
              <a:rPr lang="zh-CN" altLang="en-US" dirty="0"/>
              <a:t> </a:t>
            </a:r>
            <a:r>
              <a:rPr lang="en-US" altLang="zh-CN" dirty="0" err="1"/>
              <a:t>ETj</a:t>
            </a:r>
            <a:r>
              <a:rPr lang="en-US" altLang="zh-CN" dirty="0"/>
              <a:t> </a:t>
            </a:r>
            <a:r>
              <a:rPr lang="zh-CN" altLang="en-US" dirty="0"/>
              <a:t>＝ </a:t>
            </a:r>
            <a:r>
              <a:rPr lang="en-US" altLang="zh-CN" dirty="0" err="1"/>
              <a:t>ETi</a:t>
            </a:r>
            <a:r>
              <a:rPr lang="zh-CN" altLang="en-US" dirty="0"/>
              <a:t>＋ </a:t>
            </a:r>
            <a:r>
              <a:rPr lang="en-US" altLang="zh-CN" dirty="0" err="1"/>
              <a:t>ti</a:t>
            </a:r>
            <a:r>
              <a:rPr lang="en-US" altLang="zh-CN" dirty="0"/>
              <a:t> j ( </a:t>
            </a:r>
            <a:r>
              <a:rPr lang="zh-CN" altLang="en-US" dirty="0"/>
              <a:t>３ ３</a:t>
            </a:r>
            <a:r>
              <a:rPr lang="en-US" altLang="zh-CN" dirty="0"/>
              <a:t>) </a:t>
            </a:r>
          </a:p>
          <a:p>
            <a:r>
              <a:rPr lang="zh-CN" altLang="en-US" dirty="0"/>
              <a:t>        式中</a:t>
            </a:r>
            <a:r>
              <a:rPr lang="en-US" altLang="zh-CN" dirty="0"/>
              <a:t>, </a:t>
            </a:r>
            <a:r>
              <a:rPr lang="en-US" altLang="zh-CN" dirty="0" err="1"/>
              <a:t>ETi</a:t>
            </a:r>
            <a:r>
              <a:rPr lang="en-US" altLang="zh-CN" dirty="0"/>
              <a:t> ———</a:t>
            </a:r>
            <a:r>
              <a:rPr lang="zh-CN" altLang="en-US" dirty="0"/>
              <a:t>结点 </a:t>
            </a:r>
            <a:r>
              <a:rPr lang="en-US" altLang="zh-CN" dirty="0" err="1"/>
              <a:t>i</a:t>
            </a:r>
            <a:r>
              <a:rPr lang="en-US" altLang="zh-CN" dirty="0"/>
              <a:t> </a:t>
            </a:r>
            <a:r>
              <a:rPr lang="zh-CN" altLang="en-US" dirty="0"/>
              <a:t>的最早开始时间</a:t>
            </a:r>
            <a:r>
              <a:rPr lang="en-US" altLang="zh-CN" dirty="0"/>
              <a:t>; </a:t>
            </a:r>
            <a:r>
              <a:rPr lang="en-US" altLang="zh-CN" dirty="0" err="1"/>
              <a:t>ti</a:t>
            </a:r>
            <a:r>
              <a:rPr lang="en-US" altLang="zh-CN" dirty="0"/>
              <a:t> j ———</a:t>
            </a:r>
            <a:r>
              <a:rPr lang="zh-CN" altLang="en-US" dirty="0"/>
              <a:t>作业 </a:t>
            </a:r>
            <a:r>
              <a:rPr lang="en-US" altLang="zh-CN" dirty="0" err="1"/>
              <a:t>i</a:t>
            </a:r>
            <a:r>
              <a:rPr lang="en-US" altLang="zh-CN" dirty="0"/>
              <a:t> ~ j </a:t>
            </a:r>
            <a:r>
              <a:rPr lang="zh-CN" altLang="en-US" dirty="0"/>
              <a:t>的作业时间</a:t>
            </a:r>
            <a:r>
              <a:rPr lang="en-US" altLang="zh-CN" dirty="0"/>
              <a:t>. </a:t>
            </a:r>
          </a:p>
          <a:p>
            <a:r>
              <a:rPr lang="en-US" altLang="zh-CN" dirty="0"/>
              <a:t>       ②</a:t>
            </a:r>
            <a:r>
              <a:rPr lang="zh-CN" altLang="en-US" dirty="0"/>
              <a:t>当进入 </a:t>
            </a:r>
            <a:r>
              <a:rPr lang="en-US" altLang="zh-CN" dirty="0"/>
              <a:t>j </a:t>
            </a:r>
            <a:r>
              <a:rPr lang="zh-CN" altLang="en-US" dirty="0"/>
              <a:t>结点的箭线有多条时</a:t>
            </a:r>
            <a:r>
              <a:rPr lang="en-US" altLang="zh-CN" dirty="0"/>
              <a:t>, j </a:t>
            </a:r>
            <a:r>
              <a:rPr lang="zh-CN" altLang="en-US" dirty="0"/>
              <a:t>结点的最早开始时间 </a:t>
            </a:r>
            <a:r>
              <a:rPr lang="en-US" altLang="zh-CN" dirty="0" err="1"/>
              <a:t>ETj</a:t>
            </a:r>
            <a:r>
              <a:rPr lang="en-US" altLang="zh-CN" dirty="0"/>
              <a:t> </a:t>
            </a:r>
            <a:r>
              <a:rPr lang="zh-CN" altLang="en-US" dirty="0"/>
              <a:t>的计算公式为 </a:t>
            </a:r>
            <a:endParaRPr lang="en-US" altLang="zh-CN" dirty="0"/>
          </a:p>
          <a:p>
            <a:pPr algn="ctr"/>
            <a:r>
              <a:rPr lang="en-US" altLang="zh-CN" dirty="0" err="1"/>
              <a:t>ETj</a:t>
            </a:r>
            <a:r>
              <a:rPr lang="en-US" altLang="zh-CN" dirty="0"/>
              <a:t> </a:t>
            </a:r>
            <a:r>
              <a:rPr lang="zh-CN" altLang="en-US" dirty="0"/>
              <a:t>＝</a:t>
            </a:r>
            <a:r>
              <a:rPr lang="en-US" altLang="zh-CN" dirty="0"/>
              <a:t>max{ </a:t>
            </a:r>
            <a:r>
              <a:rPr lang="en-US" altLang="zh-CN" dirty="0" err="1"/>
              <a:t>ETi</a:t>
            </a:r>
            <a:r>
              <a:rPr lang="en-US" altLang="zh-CN" dirty="0"/>
              <a:t> k</a:t>
            </a:r>
            <a:r>
              <a:rPr lang="zh-CN" altLang="en-US" dirty="0"/>
              <a:t>＋ </a:t>
            </a:r>
            <a:r>
              <a:rPr lang="en-US" altLang="zh-CN" dirty="0" err="1"/>
              <a:t>ti</a:t>
            </a:r>
            <a:r>
              <a:rPr lang="en-US" altLang="zh-CN" dirty="0"/>
              <a:t> </a:t>
            </a:r>
            <a:r>
              <a:rPr lang="en-US" altLang="zh-CN" dirty="0" err="1"/>
              <a:t>kj</a:t>
            </a:r>
            <a:r>
              <a:rPr lang="en-US" altLang="zh-CN" dirty="0"/>
              <a:t> } ( </a:t>
            </a:r>
            <a:r>
              <a:rPr lang="zh-CN" altLang="en-US" dirty="0"/>
              <a:t>３ ４</a:t>
            </a:r>
            <a:r>
              <a:rPr lang="en-US" altLang="zh-CN" dirty="0"/>
              <a:t>) </a:t>
            </a:r>
          </a:p>
          <a:p>
            <a:r>
              <a:rPr lang="zh-CN" altLang="en-US" dirty="0"/>
              <a:t>         式中</a:t>
            </a:r>
            <a:r>
              <a:rPr lang="en-US" altLang="zh-CN" dirty="0"/>
              <a:t>, </a:t>
            </a:r>
            <a:r>
              <a:rPr lang="en-US" altLang="zh-CN" dirty="0" err="1"/>
              <a:t>ETi</a:t>
            </a:r>
            <a:r>
              <a:rPr lang="en-US" altLang="zh-CN" dirty="0"/>
              <a:t> k ———</a:t>
            </a:r>
            <a:r>
              <a:rPr lang="zh-CN" altLang="en-US" dirty="0"/>
              <a:t>结点 </a:t>
            </a:r>
            <a:r>
              <a:rPr lang="en-US" altLang="zh-CN" dirty="0" err="1"/>
              <a:t>ik</a:t>
            </a:r>
            <a:r>
              <a:rPr lang="en-US" altLang="zh-CN" dirty="0"/>
              <a:t> </a:t>
            </a:r>
            <a:r>
              <a:rPr lang="zh-CN" altLang="en-US" dirty="0"/>
              <a:t>的最早开始时间</a:t>
            </a:r>
            <a:r>
              <a:rPr lang="en-US" altLang="zh-CN" dirty="0"/>
              <a:t>; </a:t>
            </a:r>
          </a:p>
          <a:p>
            <a:r>
              <a:rPr lang="en-US" altLang="zh-CN" dirty="0"/>
              <a:t>                   </a:t>
            </a:r>
            <a:r>
              <a:rPr lang="en-US" altLang="zh-CN" dirty="0" err="1"/>
              <a:t>ti</a:t>
            </a:r>
            <a:r>
              <a:rPr lang="en-US" altLang="zh-CN" dirty="0"/>
              <a:t> </a:t>
            </a:r>
            <a:r>
              <a:rPr lang="en-US" altLang="zh-CN" dirty="0" err="1"/>
              <a:t>kj</a:t>
            </a:r>
            <a:r>
              <a:rPr lang="en-US" altLang="zh-CN" dirty="0"/>
              <a:t> ———</a:t>
            </a:r>
            <a:r>
              <a:rPr lang="zh-CN" altLang="en-US" dirty="0"/>
              <a:t>作业 </a:t>
            </a:r>
            <a:r>
              <a:rPr lang="en-US" altLang="zh-CN" dirty="0" err="1"/>
              <a:t>ik</a:t>
            </a:r>
            <a:r>
              <a:rPr lang="en-US" altLang="zh-CN" dirty="0"/>
              <a:t> ~ j </a:t>
            </a:r>
            <a:r>
              <a:rPr lang="zh-CN" altLang="en-US" dirty="0"/>
              <a:t>的作业时间</a:t>
            </a:r>
            <a:r>
              <a:rPr lang="en-US" altLang="zh-CN" dirty="0"/>
              <a:t>; </a:t>
            </a:r>
          </a:p>
          <a:p>
            <a:r>
              <a:rPr lang="en-US" altLang="zh-CN" dirty="0"/>
              <a:t>                   k </a:t>
            </a:r>
            <a:r>
              <a:rPr lang="zh-CN" altLang="en-US" dirty="0"/>
              <a:t>＝１</a:t>
            </a:r>
            <a:r>
              <a:rPr lang="en-US" altLang="zh-CN" dirty="0"/>
              <a:t>,</a:t>
            </a:r>
            <a:r>
              <a:rPr lang="zh-CN" altLang="en-US" dirty="0"/>
              <a:t>２</a:t>
            </a:r>
            <a:r>
              <a:rPr lang="en-US" altLang="zh-CN" dirty="0"/>
              <a:t>,···</a:t>
            </a:r>
            <a:endParaRPr lang="zh-CN" altLang="en-US" dirty="0"/>
          </a:p>
        </p:txBody>
      </p:sp>
    </p:spTree>
    <p:extLst>
      <p:ext uri="{BB962C8B-B14F-4D97-AF65-F5344CB8AC3E}">
        <p14:creationId xmlns:p14="http://schemas.microsoft.com/office/powerpoint/2010/main" val="293437718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FF01F090-7BEF-4F3E-A19F-FCACDF41BC74}"/>
              </a:ext>
            </a:extLst>
          </p:cNvPr>
          <p:cNvSpPr>
            <a:spLocks noGrp="1"/>
          </p:cNvSpPr>
          <p:nvPr>
            <p:ph idx="1"/>
          </p:nvPr>
        </p:nvSpPr>
        <p:spPr>
          <a:xfrm>
            <a:off x="1324432" y="871536"/>
            <a:ext cx="10034138" cy="5717949"/>
          </a:xfrm>
        </p:spPr>
        <p:txBody>
          <a:bodyPr>
            <a:normAutofit/>
          </a:bodyPr>
          <a:lstStyle/>
          <a:p>
            <a:r>
              <a:rPr lang="en-US" altLang="zh-CN" dirty="0"/>
              <a:t>( </a:t>
            </a:r>
            <a:r>
              <a:rPr lang="zh-CN" altLang="en-US" dirty="0"/>
              <a:t>２</a:t>
            </a:r>
            <a:r>
              <a:rPr lang="en-US" altLang="zh-CN" dirty="0"/>
              <a:t>)</a:t>
            </a:r>
            <a:r>
              <a:rPr lang="zh-CN" altLang="en-US" dirty="0"/>
              <a:t>结点最迟结束时间</a:t>
            </a:r>
            <a:r>
              <a:rPr lang="en-US" altLang="zh-CN" dirty="0"/>
              <a:t>. </a:t>
            </a:r>
          </a:p>
          <a:p>
            <a:r>
              <a:rPr lang="zh-CN" altLang="en-US" dirty="0"/>
              <a:t>       结点最迟结束时间是指箭头指向该结点的各项作业最迟必须完成的时间</a:t>
            </a:r>
            <a:r>
              <a:rPr lang="en-US" altLang="zh-CN" dirty="0"/>
              <a:t>.</a:t>
            </a:r>
            <a:r>
              <a:rPr lang="zh-CN" altLang="en-US" dirty="0"/>
              <a:t>具体计算方 法如下</a:t>
            </a:r>
            <a:r>
              <a:rPr lang="en-US" altLang="zh-CN" dirty="0"/>
              <a:t>:</a:t>
            </a:r>
          </a:p>
          <a:p>
            <a:r>
              <a:rPr lang="en-US" altLang="zh-CN" dirty="0"/>
              <a:t>       ①</a:t>
            </a:r>
            <a:r>
              <a:rPr lang="zh-CN" altLang="en-US" dirty="0"/>
              <a:t>当 </a:t>
            </a:r>
            <a:r>
              <a:rPr lang="en-US" altLang="zh-CN" dirty="0" err="1"/>
              <a:t>i</a:t>
            </a:r>
            <a:r>
              <a:rPr lang="en-US" altLang="zh-CN" dirty="0"/>
              <a:t> </a:t>
            </a:r>
            <a:r>
              <a:rPr lang="zh-CN" altLang="en-US" dirty="0"/>
              <a:t>结点的后面只有一条箭线时</a:t>
            </a:r>
            <a:r>
              <a:rPr lang="en-US" altLang="zh-CN" dirty="0"/>
              <a:t>, </a:t>
            </a:r>
            <a:r>
              <a:rPr lang="en-US" altLang="zh-CN" dirty="0" err="1"/>
              <a:t>i</a:t>
            </a:r>
            <a:r>
              <a:rPr lang="en-US" altLang="zh-CN" dirty="0"/>
              <a:t> </a:t>
            </a:r>
            <a:r>
              <a:rPr lang="zh-CN" altLang="en-US" dirty="0"/>
              <a:t>结点的最迟结束时间 </a:t>
            </a:r>
            <a:r>
              <a:rPr lang="en-US" altLang="zh-CN" dirty="0" err="1"/>
              <a:t>LTi</a:t>
            </a:r>
            <a:r>
              <a:rPr lang="en-US" altLang="zh-CN" dirty="0"/>
              <a:t> </a:t>
            </a:r>
            <a:r>
              <a:rPr lang="zh-CN" altLang="en-US" dirty="0"/>
              <a:t>的计算公式为 </a:t>
            </a:r>
            <a:endParaRPr lang="en-US" altLang="zh-CN" dirty="0"/>
          </a:p>
          <a:p>
            <a:pPr algn="ctr"/>
            <a:r>
              <a:rPr lang="en-US" altLang="zh-CN" dirty="0" err="1"/>
              <a:t>LTi</a:t>
            </a:r>
            <a:r>
              <a:rPr lang="en-US" altLang="zh-CN" dirty="0"/>
              <a:t> </a:t>
            </a:r>
            <a:r>
              <a:rPr lang="zh-CN" altLang="en-US" dirty="0"/>
              <a:t>＝ </a:t>
            </a:r>
            <a:r>
              <a:rPr lang="en-US" altLang="zh-CN" dirty="0" err="1"/>
              <a:t>LTj</a:t>
            </a:r>
            <a:r>
              <a:rPr lang="zh-CN" altLang="en-US" dirty="0"/>
              <a:t>－ </a:t>
            </a:r>
            <a:r>
              <a:rPr lang="en-US" altLang="zh-CN" dirty="0" err="1"/>
              <a:t>ti</a:t>
            </a:r>
            <a:r>
              <a:rPr lang="en-US" altLang="zh-CN" dirty="0"/>
              <a:t> j ( </a:t>
            </a:r>
            <a:r>
              <a:rPr lang="zh-CN" altLang="en-US" dirty="0"/>
              <a:t>３ ５</a:t>
            </a:r>
            <a:r>
              <a:rPr lang="en-US" altLang="zh-CN" dirty="0"/>
              <a:t>) </a:t>
            </a:r>
            <a:endParaRPr lang="zh-CN" altLang="en-US" dirty="0"/>
          </a:p>
          <a:p>
            <a:r>
              <a:rPr lang="zh-CN" altLang="en-US" dirty="0"/>
              <a:t>　 　 　式中</a:t>
            </a:r>
            <a:r>
              <a:rPr lang="en-US" altLang="zh-CN" dirty="0"/>
              <a:t>, </a:t>
            </a:r>
            <a:r>
              <a:rPr lang="en-US" altLang="zh-CN" dirty="0" err="1"/>
              <a:t>LTj</a:t>
            </a:r>
            <a:r>
              <a:rPr lang="en-US" altLang="zh-CN" dirty="0"/>
              <a:t> ———</a:t>
            </a:r>
            <a:r>
              <a:rPr lang="zh-CN" altLang="en-US" dirty="0"/>
              <a:t>结点 </a:t>
            </a:r>
            <a:r>
              <a:rPr lang="en-US" altLang="zh-CN" dirty="0"/>
              <a:t>j </a:t>
            </a:r>
            <a:r>
              <a:rPr lang="zh-CN" altLang="en-US" dirty="0"/>
              <a:t>的最迟结束时间</a:t>
            </a:r>
            <a:r>
              <a:rPr lang="en-US" altLang="zh-CN" dirty="0"/>
              <a:t>.</a:t>
            </a:r>
          </a:p>
          <a:p>
            <a:r>
              <a:rPr lang="en-US" altLang="zh-CN" dirty="0"/>
              <a:t>       ②</a:t>
            </a:r>
            <a:r>
              <a:rPr lang="zh-CN" altLang="en-US" dirty="0"/>
              <a:t>当 </a:t>
            </a:r>
            <a:r>
              <a:rPr lang="en-US" altLang="zh-CN" dirty="0" err="1"/>
              <a:t>i</a:t>
            </a:r>
            <a:r>
              <a:rPr lang="en-US" altLang="zh-CN" dirty="0"/>
              <a:t> </a:t>
            </a:r>
            <a:r>
              <a:rPr lang="zh-CN" altLang="en-US" dirty="0"/>
              <a:t>结点的后面有多条箭线时</a:t>
            </a:r>
            <a:r>
              <a:rPr lang="en-US" altLang="zh-CN" dirty="0"/>
              <a:t>, </a:t>
            </a:r>
            <a:r>
              <a:rPr lang="en-US" altLang="zh-CN" dirty="0" err="1"/>
              <a:t>i</a:t>
            </a:r>
            <a:r>
              <a:rPr lang="en-US" altLang="zh-CN" dirty="0"/>
              <a:t> </a:t>
            </a:r>
            <a:r>
              <a:rPr lang="zh-CN" altLang="en-US" dirty="0"/>
              <a:t>结点的最迟结束时间 </a:t>
            </a:r>
            <a:r>
              <a:rPr lang="en-US" altLang="zh-CN" dirty="0"/>
              <a:t>LT</a:t>
            </a:r>
            <a:r>
              <a:rPr lang="zh-CN" altLang="en-US" dirty="0"/>
              <a:t>的计算公式为</a:t>
            </a:r>
          </a:p>
          <a:p>
            <a:pPr algn="ctr"/>
            <a:r>
              <a:rPr lang="en-US" altLang="zh-CN" dirty="0" err="1"/>
              <a:t>LTi</a:t>
            </a:r>
            <a:r>
              <a:rPr lang="en-US" altLang="zh-CN" dirty="0"/>
              <a:t> </a:t>
            </a:r>
            <a:r>
              <a:rPr lang="zh-CN" altLang="en-US" dirty="0"/>
              <a:t>＝</a:t>
            </a:r>
            <a:r>
              <a:rPr lang="en-US" altLang="zh-CN" dirty="0"/>
              <a:t>mi n{ </a:t>
            </a:r>
            <a:r>
              <a:rPr lang="en-US" altLang="zh-CN" dirty="0" err="1"/>
              <a:t>LTj</a:t>
            </a:r>
            <a:r>
              <a:rPr lang="en-US" altLang="zh-CN" dirty="0"/>
              <a:t> k</a:t>
            </a:r>
            <a:r>
              <a:rPr lang="zh-CN" altLang="en-US" dirty="0"/>
              <a:t>－</a:t>
            </a:r>
            <a:r>
              <a:rPr lang="en-US" altLang="zh-CN" dirty="0" err="1"/>
              <a:t>ti</a:t>
            </a:r>
            <a:r>
              <a:rPr lang="en-US" altLang="zh-CN" dirty="0"/>
              <a:t> </a:t>
            </a:r>
            <a:r>
              <a:rPr lang="en-US" altLang="zh-CN" dirty="0" err="1"/>
              <a:t>jk</a:t>
            </a:r>
            <a:r>
              <a:rPr lang="en-US" altLang="zh-CN" dirty="0"/>
              <a:t> } ( </a:t>
            </a:r>
            <a:r>
              <a:rPr lang="zh-CN" altLang="en-US" dirty="0"/>
              <a:t>３ ６</a:t>
            </a:r>
            <a:r>
              <a:rPr lang="en-US" altLang="zh-CN" dirty="0"/>
              <a:t>)</a:t>
            </a:r>
          </a:p>
          <a:p>
            <a:r>
              <a:rPr lang="zh-CN" altLang="en-US" dirty="0"/>
              <a:t>       式中</a:t>
            </a:r>
            <a:r>
              <a:rPr lang="en-US" altLang="zh-CN" dirty="0"/>
              <a:t>, </a:t>
            </a:r>
            <a:r>
              <a:rPr lang="en-US" altLang="zh-CN" dirty="0" err="1"/>
              <a:t>LTj</a:t>
            </a:r>
            <a:r>
              <a:rPr lang="en-US" altLang="zh-CN" dirty="0"/>
              <a:t> k ———</a:t>
            </a:r>
            <a:r>
              <a:rPr lang="zh-CN" altLang="en-US" dirty="0"/>
              <a:t>结点 </a:t>
            </a:r>
            <a:r>
              <a:rPr lang="en-US" altLang="zh-CN" dirty="0" err="1"/>
              <a:t>jk</a:t>
            </a:r>
            <a:r>
              <a:rPr lang="zh-CN" altLang="en-US" dirty="0"/>
              <a:t>的最迟结束时间</a:t>
            </a:r>
            <a:r>
              <a:rPr lang="en-US" altLang="zh-CN" dirty="0"/>
              <a:t>;</a:t>
            </a:r>
          </a:p>
          <a:p>
            <a:r>
              <a:rPr lang="en-US" altLang="zh-CN" dirty="0"/>
              <a:t>                </a:t>
            </a:r>
            <a:r>
              <a:rPr lang="en-US" altLang="zh-CN" dirty="0" err="1"/>
              <a:t>ti</a:t>
            </a:r>
            <a:r>
              <a:rPr lang="en-US" altLang="zh-CN" dirty="0"/>
              <a:t> </a:t>
            </a:r>
            <a:r>
              <a:rPr lang="en-US" altLang="zh-CN" dirty="0" err="1"/>
              <a:t>jk</a:t>
            </a:r>
            <a:r>
              <a:rPr lang="en-US" altLang="zh-CN" dirty="0"/>
              <a:t> ———</a:t>
            </a:r>
            <a:r>
              <a:rPr lang="zh-CN" altLang="en-US" dirty="0"/>
              <a:t>作业 </a:t>
            </a:r>
            <a:r>
              <a:rPr lang="en-US" altLang="zh-CN" dirty="0" err="1"/>
              <a:t>i</a:t>
            </a:r>
            <a:r>
              <a:rPr lang="en-US" altLang="zh-CN" dirty="0"/>
              <a:t> — </a:t>
            </a:r>
            <a:r>
              <a:rPr lang="en-US" altLang="zh-CN" dirty="0" err="1"/>
              <a:t>jk</a:t>
            </a:r>
            <a:r>
              <a:rPr lang="zh-CN" altLang="en-US" dirty="0"/>
              <a:t>的作业时间</a:t>
            </a:r>
            <a:r>
              <a:rPr lang="en-US" altLang="zh-CN" dirty="0"/>
              <a:t>;</a:t>
            </a:r>
          </a:p>
          <a:p>
            <a:r>
              <a:rPr lang="en-US" altLang="zh-CN" dirty="0"/>
              <a:t>                    k </a:t>
            </a:r>
            <a:r>
              <a:rPr lang="zh-CN" altLang="en-US" dirty="0"/>
              <a:t>＝１</a:t>
            </a:r>
            <a:r>
              <a:rPr lang="en-US" altLang="zh-CN" dirty="0"/>
              <a:t>,</a:t>
            </a:r>
            <a:r>
              <a:rPr lang="zh-CN" altLang="en-US" dirty="0"/>
              <a:t>２</a:t>
            </a:r>
            <a:r>
              <a:rPr lang="en-US" altLang="zh-CN" dirty="0"/>
              <a:t>,···</a:t>
            </a:r>
          </a:p>
          <a:p>
            <a:r>
              <a:rPr lang="zh-CN" altLang="en-US" dirty="0"/>
              <a:t>       最早开始时间和最迟结束时间的计算示例如图３ １２所示</a:t>
            </a:r>
            <a:r>
              <a:rPr lang="en-US" altLang="zh-CN" dirty="0"/>
              <a:t>.</a:t>
            </a:r>
          </a:p>
          <a:p>
            <a:endParaRPr lang="zh-CN" altLang="en-US" dirty="0"/>
          </a:p>
        </p:txBody>
      </p:sp>
    </p:spTree>
    <p:extLst>
      <p:ext uri="{BB962C8B-B14F-4D97-AF65-F5344CB8AC3E}">
        <p14:creationId xmlns:p14="http://schemas.microsoft.com/office/powerpoint/2010/main" val="231173789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a:extLst>
              <a:ext uri="{FF2B5EF4-FFF2-40B4-BE49-F238E27FC236}">
                <a16:creationId xmlns:a16="http://schemas.microsoft.com/office/drawing/2014/main" xmlns="" id="{649D847E-70A5-4265-85B5-6CB0C2CC2B0C}"/>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1180" b="1737"/>
          <a:stretch/>
        </p:blipFill>
        <p:spPr>
          <a:xfrm>
            <a:off x="1745383" y="1228725"/>
            <a:ext cx="7938044" cy="3171825"/>
          </a:xfrm>
        </p:spPr>
      </p:pic>
      <p:sp>
        <p:nvSpPr>
          <p:cNvPr id="5" name="矩形 4">
            <a:extLst>
              <a:ext uri="{FF2B5EF4-FFF2-40B4-BE49-F238E27FC236}">
                <a16:creationId xmlns:a16="http://schemas.microsoft.com/office/drawing/2014/main" xmlns="" id="{5C662541-F44E-4370-83A4-FED038206852}"/>
              </a:ext>
            </a:extLst>
          </p:cNvPr>
          <p:cNvSpPr/>
          <p:nvPr/>
        </p:nvSpPr>
        <p:spPr>
          <a:xfrm>
            <a:off x="3011487" y="4842302"/>
            <a:ext cx="7553349" cy="400110"/>
          </a:xfrm>
          <a:prstGeom prst="rect">
            <a:avLst/>
          </a:prstGeom>
        </p:spPr>
        <p:txBody>
          <a:bodyPr wrap="square">
            <a:spAutoFit/>
          </a:bodyPr>
          <a:lstStyle/>
          <a:p>
            <a:r>
              <a:rPr lang="zh-CN" altLang="en-US" sz="2000" dirty="0">
                <a:solidFill>
                  <a:srgbClr val="0099CC"/>
                </a:solidFill>
                <a:latin typeface="+mj-ea"/>
                <a:ea typeface="+mj-ea"/>
              </a:rPr>
              <a:t>图３ １２　最早开始时间和最迟结束时间的计算示例 </a:t>
            </a:r>
          </a:p>
        </p:txBody>
      </p:sp>
    </p:spTree>
    <p:extLst>
      <p:ext uri="{BB962C8B-B14F-4D97-AF65-F5344CB8AC3E}">
        <p14:creationId xmlns:p14="http://schemas.microsoft.com/office/powerpoint/2010/main" val="57530386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9D0708C0-43D0-4CD5-BF45-04DFF4949B2D}"/>
              </a:ext>
            </a:extLst>
          </p:cNvPr>
          <p:cNvSpPr>
            <a:spLocks noGrp="1"/>
          </p:cNvSpPr>
          <p:nvPr>
            <p:ph idx="1"/>
          </p:nvPr>
        </p:nvSpPr>
        <p:spPr/>
        <p:txBody>
          <a:bodyPr>
            <a:normAutofit/>
          </a:bodyPr>
          <a:lstStyle/>
          <a:p>
            <a:r>
              <a:rPr lang="zh-CN" altLang="en-US" sz="2400" b="1" dirty="0"/>
              <a:t>２．作业时间值的计算 </a:t>
            </a:r>
            <a:endParaRPr lang="en-US" altLang="zh-CN" sz="2400" b="1" dirty="0"/>
          </a:p>
          <a:p>
            <a:r>
              <a:rPr lang="zh-CN" altLang="en-US" dirty="0"/>
              <a:t> （</a:t>
            </a:r>
            <a:r>
              <a:rPr lang="en-US" altLang="zh-CN" dirty="0"/>
              <a:t>1</a:t>
            </a:r>
            <a:r>
              <a:rPr lang="zh-CN" altLang="en-US" dirty="0"/>
              <a:t>）作业的最早开始时间和最早结束时间</a:t>
            </a:r>
            <a:r>
              <a:rPr lang="en-US" altLang="zh-CN" dirty="0"/>
              <a:t>. </a:t>
            </a:r>
          </a:p>
          <a:p>
            <a:r>
              <a:rPr lang="en-US" altLang="zh-CN" dirty="0"/>
              <a:t>      </a:t>
            </a:r>
            <a:r>
              <a:rPr lang="zh-CN" altLang="en-US" dirty="0"/>
              <a:t>作业的最早开始时间 </a:t>
            </a:r>
            <a:r>
              <a:rPr lang="en-US" altLang="zh-CN" dirty="0"/>
              <a:t>( </a:t>
            </a:r>
            <a:r>
              <a:rPr lang="en-US" altLang="zh-CN" dirty="0" err="1"/>
              <a:t>ESi</a:t>
            </a:r>
            <a:r>
              <a:rPr lang="en-US" altLang="zh-CN" dirty="0"/>
              <a:t> j ),</a:t>
            </a:r>
            <a:r>
              <a:rPr lang="zh-CN" altLang="en-US" dirty="0"/>
              <a:t>是指该作业最早可能开始的时间</a:t>
            </a:r>
            <a:r>
              <a:rPr lang="en-US" altLang="zh-CN" dirty="0"/>
              <a:t>,</a:t>
            </a:r>
            <a:r>
              <a:rPr lang="zh-CN" altLang="en-US" dirty="0"/>
              <a:t>它等于代表该作业 的箭线的箭尾结点的最早开始时间</a:t>
            </a:r>
            <a:r>
              <a:rPr lang="en-US" altLang="zh-CN" dirty="0"/>
              <a:t>,</a:t>
            </a:r>
            <a:r>
              <a:rPr lang="zh-CN" altLang="en-US" dirty="0"/>
              <a:t>即 </a:t>
            </a:r>
            <a:r>
              <a:rPr lang="en-US" altLang="zh-CN" dirty="0" err="1"/>
              <a:t>ESi</a:t>
            </a:r>
            <a:r>
              <a:rPr lang="en-US" altLang="zh-CN" dirty="0"/>
              <a:t> j </a:t>
            </a:r>
            <a:r>
              <a:rPr lang="zh-CN" altLang="en-US" dirty="0"/>
              <a:t>＝ </a:t>
            </a:r>
            <a:r>
              <a:rPr lang="en-US" altLang="zh-CN" dirty="0" err="1"/>
              <a:t>ETi</a:t>
            </a:r>
            <a:r>
              <a:rPr lang="en-US" altLang="zh-CN" dirty="0"/>
              <a:t> .</a:t>
            </a:r>
          </a:p>
          <a:p>
            <a:r>
              <a:rPr lang="en-US" altLang="zh-CN" dirty="0"/>
              <a:t>      </a:t>
            </a:r>
            <a:r>
              <a:rPr lang="zh-CN" altLang="en-US" dirty="0"/>
              <a:t>作业的最早结束时间 </a:t>
            </a:r>
            <a:r>
              <a:rPr lang="en-US" altLang="zh-CN" dirty="0"/>
              <a:t>( </a:t>
            </a:r>
            <a:r>
              <a:rPr lang="en-US" altLang="zh-CN" dirty="0" err="1"/>
              <a:t>EFi</a:t>
            </a:r>
            <a:r>
              <a:rPr lang="en-US" altLang="zh-CN" dirty="0"/>
              <a:t> j ),</a:t>
            </a:r>
            <a:r>
              <a:rPr lang="zh-CN" altLang="en-US" dirty="0"/>
              <a:t>是指该项作业最早可能结束的时间</a:t>
            </a:r>
            <a:r>
              <a:rPr lang="en-US" altLang="zh-CN" dirty="0"/>
              <a:t>,</a:t>
            </a:r>
            <a:r>
              <a:rPr lang="zh-CN" altLang="en-US" dirty="0"/>
              <a:t>它等于该作业的 最早开始时间与该作业的作业时间之和</a:t>
            </a:r>
            <a:r>
              <a:rPr lang="en-US" altLang="zh-CN" dirty="0"/>
              <a:t>,</a:t>
            </a:r>
            <a:r>
              <a:rPr lang="zh-CN" altLang="en-US" dirty="0"/>
              <a:t>即 </a:t>
            </a:r>
            <a:r>
              <a:rPr lang="en-US" altLang="zh-CN" dirty="0" err="1"/>
              <a:t>EFi</a:t>
            </a:r>
            <a:r>
              <a:rPr lang="en-US" altLang="zh-CN" dirty="0"/>
              <a:t> j </a:t>
            </a:r>
            <a:r>
              <a:rPr lang="zh-CN" altLang="en-US" dirty="0"/>
              <a:t>＝ </a:t>
            </a:r>
            <a:r>
              <a:rPr lang="en-US" altLang="zh-CN" dirty="0" err="1"/>
              <a:t>ESi</a:t>
            </a:r>
            <a:r>
              <a:rPr lang="en-US" altLang="zh-CN" dirty="0"/>
              <a:t> j</a:t>
            </a:r>
            <a:r>
              <a:rPr lang="zh-CN" altLang="en-US" dirty="0"/>
              <a:t>＋ </a:t>
            </a:r>
            <a:r>
              <a:rPr lang="en-US" altLang="zh-CN" dirty="0" err="1"/>
              <a:t>ti</a:t>
            </a:r>
            <a:r>
              <a:rPr lang="en-US" altLang="zh-CN" dirty="0"/>
              <a:t> j . </a:t>
            </a:r>
            <a:r>
              <a:rPr lang="zh-CN" altLang="en-US" dirty="0"/>
              <a:t>　　</a:t>
            </a:r>
            <a:endParaRPr lang="en-US" altLang="zh-CN" dirty="0"/>
          </a:p>
          <a:p>
            <a:r>
              <a:rPr lang="en-US" altLang="zh-CN" dirty="0"/>
              <a:t>( </a:t>
            </a:r>
            <a:r>
              <a:rPr lang="zh-CN" altLang="en-US" dirty="0"/>
              <a:t>２</a:t>
            </a:r>
            <a:r>
              <a:rPr lang="en-US" altLang="zh-CN" dirty="0"/>
              <a:t>)</a:t>
            </a:r>
            <a:r>
              <a:rPr lang="zh-CN" altLang="en-US" dirty="0"/>
              <a:t>作业的最迟开始时间和最迟结束时间</a:t>
            </a:r>
            <a:r>
              <a:rPr lang="en-US" altLang="zh-CN" dirty="0"/>
              <a:t>. </a:t>
            </a:r>
          </a:p>
          <a:p>
            <a:r>
              <a:rPr lang="en-US" altLang="zh-CN" dirty="0"/>
              <a:t>      </a:t>
            </a:r>
            <a:r>
              <a:rPr lang="zh-CN" altLang="en-US" dirty="0"/>
              <a:t>作业的最迟结束时间 </a:t>
            </a:r>
            <a:r>
              <a:rPr lang="en-US" altLang="zh-CN" dirty="0"/>
              <a:t>( </a:t>
            </a:r>
            <a:r>
              <a:rPr lang="en-US" altLang="zh-CN" dirty="0" err="1"/>
              <a:t>LFi</a:t>
            </a:r>
            <a:r>
              <a:rPr lang="en-US" altLang="zh-CN" dirty="0"/>
              <a:t> j ),</a:t>
            </a:r>
            <a:r>
              <a:rPr lang="zh-CN" altLang="en-US" dirty="0"/>
              <a:t>是指该作业最迟必须完成的时间</a:t>
            </a:r>
            <a:r>
              <a:rPr lang="en-US" altLang="zh-CN" dirty="0"/>
              <a:t>,</a:t>
            </a:r>
            <a:r>
              <a:rPr lang="zh-CN" altLang="en-US" dirty="0"/>
              <a:t>它等于代表该作业 的箭线的箭头结点的最迟结束时间</a:t>
            </a:r>
            <a:r>
              <a:rPr lang="en-US" altLang="zh-CN" dirty="0"/>
              <a:t>,</a:t>
            </a:r>
            <a:r>
              <a:rPr lang="zh-CN" altLang="en-US" dirty="0"/>
              <a:t>即 </a:t>
            </a:r>
            <a:r>
              <a:rPr lang="en-US" altLang="zh-CN" dirty="0" err="1"/>
              <a:t>LFi</a:t>
            </a:r>
            <a:r>
              <a:rPr lang="en-US" altLang="zh-CN" dirty="0"/>
              <a:t> j </a:t>
            </a:r>
            <a:r>
              <a:rPr lang="zh-CN" altLang="en-US" dirty="0"/>
              <a:t>＝ </a:t>
            </a:r>
            <a:r>
              <a:rPr lang="en-US" altLang="zh-CN" dirty="0" err="1"/>
              <a:t>LTj</a:t>
            </a:r>
            <a:r>
              <a:rPr lang="en-US" altLang="zh-CN" dirty="0"/>
              <a:t> .</a:t>
            </a:r>
          </a:p>
          <a:p>
            <a:r>
              <a:rPr lang="en-US" altLang="zh-CN" dirty="0"/>
              <a:t>      </a:t>
            </a:r>
            <a:r>
              <a:rPr lang="zh-CN" altLang="en-US" dirty="0"/>
              <a:t>作业的最迟开始时间 </a:t>
            </a:r>
            <a:r>
              <a:rPr lang="en-US" altLang="zh-CN" dirty="0"/>
              <a:t>( </a:t>
            </a:r>
            <a:r>
              <a:rPr lang="en-US" altLang="zh-CN" dirty="0" err="1"/>
              <a:t>LSi</a:t>
            </a:r>
            <a:r>
              <a:rPr lang="en-US" altLang="zh-CN" dirty="0"/>
              <a:t> j ),</a:t>
            </a:r>
            <a:r>
              <a:rPr lang="zh-CN" altLang="en-US" dirty="0"/>
              <a:t>是指该项作业最迟必须开始的时间</a:t>
            </a:r>
            <a:r>
              <a:rPr lang="en-US" altLang="zh-CN" dirty="0"/>
              <a:t>,</a:t>
            </a:r>
            <a:r>
              <a:rPr lang="zh-CN" altLang="en-US" dirty="0"/>
              <a:t>它等于该作业的 最迟结束时间与该作业的作业时间之差</a:t>
            </a:r>
            <a:r>
              <a:rPr lang="en-US" altLang="zh-CN" dirty="0"/>
              <a:t>,</a:t>
            </a:r>
            <a:r>
              <a:rPr lang="zh-CN" altLang="en-US" dirty="0"/>
              <a:t>即 </a:t>
            </a:r>
            <a:r>
              <a:rPr lang="en-US" altLang="zh-CN" dirty="0" err="1"/>
              <a:t>LSi</a:t>
            </a:r>
            <a:r>
              <a:rPr lang="en-US" altLang="zh-CN" dirty="0"/>
              <a:t> j </a:t>
            </a:r>
            <a:r>
              <a:rPr lang="zh-CN" altLang="en-US" dirty="0"/>
              <a:t>＝ </a:t>
            </a:r>
            <a:r>
              <a:rPr lang="en-US" altLang="zh-CN" dirty="0" err="1"/>
              <a:t>LFi</a:t>
            </a:r>
            <a:r>
              <a:rPr lang="en-US" altLang="zh-CN" dirty="0"/>
              <a:t> j ― </a:t>
            </a:r>
            <a:r>
              <a:rPr lang="en-US" altLang="zh-CN" dirty="0" err="1"/>
              <a:t>ti</a:t>
            </a:r>
            <a:r>
              <a:rPr lang="en-US" altLang="zh-CN" dirty="0"/>
              <a:t> j . </a:t>
            </a:r>
            <a:r>
              <a:rPr lang="zh-CN" altLang="en-US" dirty="0"/>
              <a:t>　　</a:t>
            </a:r>
          </a:p>
        </p:txBody>
      </p:sp>
    </p:spTree>
    <p:extLst>
      <p:ext uri="{BB962C8B-B14F-4D97-AF65-F5344CB8AC3E}">
        <p14:creationId xmlns:p14="http://schemas.microsoft.com/office/powerpoint/2010/main" val="355654533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A802DAC4-A388-49A8-A755-1129D95CDE4C}"/>
              </a:ext>
            </a:extLst>
          </p:cNvPr>
          <p:cNvSpPr>
            <a:spLocks noGrp="1"/>
          </p:cNvSpPr>
          <p:nvPr>
            <p:ph idx="1"/>
          </p:nvPr>
        </p:nvSpPr>
        <p:spPr/>
        <p:txBody>
          <a:bodyPr/>
          <a:lstStyle/>
          <a:p>
            <a:r>
              <a:rPr lang="en-US" altLang="zh-CN" b="1" dirty="0"/>
              <a:t>( </a:t>
            </a:r>
            <a:r>
              <a:rPr lang="zh-CN" altLang="en-US" b="1" dirty="0"/>
              <a:t>３</a:t>
            </a:r>
            <a:r>
              <a:rPr lang="en-US" altLang="zh-CN" b="1" dirty="0"/>
              <a:t>)</a:t>
            </a:r>
            <a:r>
              <a:rPr lang="zh-CN" altLang="en-US" b="1" dirty="0"/>
              <a:t>总时差与自由时差</a:t>
            </a:r>
            <a:r>
              <a:rPr lang="en-US" altLang="zh-CN" b="1" dirty="0"/>
              <a:t>. </a:t>
            </a:r>
          </a:p>
          <a:p>
            <a:r>
              <a:rPr lang="en-US" altLang="zh-CN" dirty="0"/>
              <a:t>       </a:t>
            </a:r>
            <a:r>
              <a:rPr lang="zh-CN" altLang="en-US" dirty="0"/>
              <a:t>作业的时差是指在不影响整个项目工期的条件下</a:t>
            </a:r>
            <a:r>
              <a:rPr lang="en-US" altLang="zh-CN" dirty="0"/>
              <a:t>,</a:t>
            </a:r>
            <a:r>
              <a:rPr lang="zh-CN" altLang="en-US" dirty="0"/>
              <a:t>某些作业在开工时间安排上可以机 动使用的一段时间</a:t>
            </a:r>
            <a:r>
              <a:rPr lang="en-US" altLang="zh-CN" dirty="0"/>
              <a:t>,</a:t>
            </a:r>
            <a:r>
              <a:rPr lang="zh-CN" altLang="en-US" dirty="0"/>
              <a:t>因此又称宽裕时间或缓冲时间</a:t>
            </a:r>
            <a:r>
              <a:rPr lang="en-US" altLang="zh-CN" dirty="0"/>
              <a:t>. </a:t>
            </a:r>
          </a:p>
          <a:p>
            <a:r>
              <a:rPr lang="en-US" altLang="zh-CN" dirty="0"/>
              <a:t>       </a:t>
            </a:r>
            <a:r>
              <a:rPr lang="zh-CN" altLang="en-US" dirty="0"/>
              <a:t>作业的总时差 </a:t>
            </a:r>
            <a:r>
              <a:rPr lang="en-US" altLang="zh-CN" dirty="0"/>
              <a:t>( S </a:t>
            </a:r>
            <a:r>
              <a:rPr lang="zh-CN" altLang="en-US" dirty="0"/>
              <a:t>总 </a:t>
            </a:r>
            <a:r>
              <a:rPr lang="en-US" altLang="zh-CN" dirty="0" err="1"/>
              <a:t>ij</a:t>
            </a:r>
            <a:r>
              <a:rPr lang="en-US" altLang="zh-CN" dirty="0"/>
              <a:t> )</a:t>
            </a:r>
            <a:r>
              <a:rPr lang="zh-CN" altLang="en-US" dirty="0"/>
              <a:t>表示该作业在开工时间安排上机动时间的幅度</a:t>
            </a:r>
            <a:r>
              <a:rPr lang="en-US" altLang="zh-CN" dirty="0"/>
              <a:t>,</a:t>
            </a:r>
            <a:r>
              <a:rPr lang="zh-CN" altLang="en-US" dirty="0"/>
              <a:t>它等于作业的 最迟开始时间与最早开始时间之差</a:t>
            </a:r>
            <a:r>
              <a:rPr lang="en-US" altLang="zh-CN" dirty="0"/>
              <a:t>,</a:t>
            </a:r>
            <a:r>
              <a:rPr lang="zh-CN" altLang="en-US" dirty="0"/>
              <a:t>即 </a:t>
            </a:r>
            <a:r>
              <a:rPr lang="en-US" altLang="zh-CN" dirty="0"/>
              <a:t>S </a:t>
            </a:r>
            <a:r>
              <a:rPr lang="zh-CN" altLang="en-US" dirty="0"/>
              <a:t>总 </a:t>
            </a:r>
            <a:r>
              <a:rPr lang="en-US" altLang="zh-CN" dirty="0" err="1"/>
              <a:t>ij</a:t>
            </a:r>
            <a:r>
              <a:rPr lang="en-US" altLang="zh-CN" dirty="0"/>
              <a:t> </a:t>
            </a:r>
            <a:r>
              <a:rPr lang="zh-CN" altLang="en-US" dirty="0"/>
              <a:t>＝ </a:t>
            </a:r>
            <a:r>
              <a:rPr lang="en-US" altLang="zh-CN" dirty="0" err="1"/>
              <a:t>LSi</a:t>
            </a:r>
            <a:r>
              <a:rPr lang="en-US" altLang="zh-CN" dirty="0"/>
              <a:t> j</a:t>
            </a:r>
            <a:r>
              <a:rPr lang="zh-CN" altLang="en-US" dirty="0"/>
              <a:t>－ </a:t>
            </a:r>
            <a:r>
              <a:rPr lang="en-US" altLang="zh-CN" dirty="0" err="1"/>
              <a:t>ESi</a:t>
            </a:r>
            <a:r>
              <a:rPr lang="en-US" altLang="zh-CN" dirty="0"/>
              <a:t> j . </a:t>
            </a:r>
          </a:p>
          <a:p>
            <a:r>
              <a:rPr lang="en-US" altLang="zh-CN" dirty="0"/>
              <a:t>      </a:t>
            </a:r>
            <a:r>
              <a:rPr lang="zh-CN" altLang="en-US" dirty="0"/>
              <a:t>作业的自由时差 </a:t>
            </a:r>
            <a:r>
              <a:rPr lang="en-US" altLang="zh-CN" dirty="0"/>
              <a:t>( S </a:t>
            </a:r>
            <a:r>
              <a:rPr lang="zh-CN" altLang="en-US" dirty="0"/>
              <a:t>自 </a:t>
            </a:r>
            <a:r>
              <a:rPr lang="en-US" altLang="zh-CN" dirty="0" err="1"/>
              <a:t>i</a:t>
            </a:r>
            <a:r>
              <a:rPr lang="en-US" altLang="zh-CN" dirty="0"/>
              <a:t> j ) ,</a:t>
            </a:r>
            <a:r>
              <a:rPr lang="zh-CN" altLang="en-US" dirty="0"/>
              <a:t>是指在不影响后续作业在最早开始时间开工的条件下</a:t>
            </a:r>
            <a:r>
              <a:rPr lang="en-US" altLang="zh-CN" dirty="0"/>
              <a:t>,</a:t>
            </a:r>
            <a:r>
              <a:rPr lang="zh-CN" altLang="en-US" dirty="0"/>
              <a:t>某项作业 所具备的时差</a:t>
            </a:r>
            <a:r>
              <a:rPr lang="en-US" altLang="zh-CN" dirty="0"/>
              <a:t>.</a:t>
            </a:r>
            <a:r>
              <a:rPr lang="zh-CN" altLang="en-US" dirty="0"/>
              <a:t>显然只有总时差不为零的作业才可能具有自由时差</a:t>
            </a:r>
            <a:r>
              <a:rPr lang="en-US" altLang="zh-CN" dirty="0"/>
              <a:t>.</a:t>
            </a:r>
            <a:r>
              <a:rPr lang="zh-CN" altLang="en-US" dirty="0"/>
              <a:t>自由时差的计算公式为 </a:t>
            </a:r>
            <a:r>
              <a:rPr lang="en-US" altLang="zh-CN" dirty="0"/>
              <a:t>S </a:t>
            </a:r>
            <a:r>
              <a:rPr lang="zh-CN" altLang="en-US" dirty="0"/>
              <a:t>自 </a:t>
            </a:r>
            <a:r>
              <a:rPr lang="en-US" altLang="zh-CN" dirty="0" err="1"/>
              <a:t>ij</a:t>
            </a:r>
            <a:r>
              <a:rPr lang="en-US" altLang="zh-CN" dirty="0"/>
              <a:t> </a:t>
            </a:r>
            <a:r>
              <a:rPr lang="zh-CN" altLang="en-US" dirty="0"/>
              <a:t>＝ </a:t>
            </a:r>
            <a:r>
              <a:rPr lang="en-US" altLang="zh-CN" dirty="0" err="1"/>
              <a:t>ETj</a:t>
            </a:r>
            <a:r>
              <a:rPr lang="zh-CN" altLang="en-US" dirty="0"/>
              <a:t>－ </a:t>
            </a:r>
            <a:r>
              <a:rPr lang="en-US" altLang="zh-CN" dirty="0" err="1"/>
              <a:t>ETi</a:t>
            </a:r>
            <a:r>
              <a:rPr lang="zh-CN" altLang="en-US" dirty="0"/>
              <a:t>－ </a:t>
            </a:r>
            <a:r>
              <a:rPr lang="en-US" altLang="zh-CN" dirty="0" err="1"/>
              <a:t>ti</a:t>
            </a:r>
            <a:r>
              <a:rPr lang="en-US" altLang="zh-CN" dirty="0"/>
              <a:t> j                                                                ( </a:t>
            </a:r>
            <a:r>
              <a:rPr lang="zh-CN" altLang="en-US" dirty="0"/>
              <a:t>３</a:t>
            </a:r>
            <a:r>
              <a:rPr lang="en-US" altLang="zh-CN" dirty="0"/>
              <a:t>-</a:t>
            </a:r>
            <a:r>
              <a:rPr lang="zh-CN" altLang="en-US" dirty="0"/>
              <a:t>７</a:t>
            </a:r>
            <a:r>
              <a:rPr lang="en-US" altLang="zh-CN" dirty="0"/>
              <a:t>) </a:t>
            </a:r>
          </a:p>
          <a:p>
            <a:r>
              <a:rPr lang="en-US" altLang="zh-CN" dirty="0"/>
              <a:t>       </a:t>
            </a:r>
            <a:r>
              <a:rPr lang="zh-CN" altLang="en-US" dirty="0"/>
              <a:t>在实际网络计算过程中</a:t>
            </a:r>
            <a:r>
              <a:rPr lang="en-US" altLang="zh-CN" dirty="0"/>
              <a:t>,</a:t>
            </a:r>
            <a:r>
              <a:rPr lang="zh-CN" altLang="en-US" dirty="0"/>
              <a:t>往往采用列表计算的方法计算上述六项时间值</a:t>
            </a:r>
            <a:r>
              <a:rPr lang="en-US" altLang="zh-CN" dirty="0"/>
              <a:t>.</a:t>
            </a:r>
            <a:r>
              <a:rPr lang="zh-CN" altLang="en-US" dirty="0"/>
              <a:t>以图３</a:t>
            </a:r>
            <a:r>
              <a:rPr lang="en-US" altLang="zh-CN" dirty="0"/>
              <a:t>-</a:t>
            </a:r>
            <a:r>
              <a:rPr lang="zh-CN" altLang="en-US" dirty="0"/>
              <a:t>１２ 所示的网络图为例</a:t>
            </a:r>
            <a:r>
              <a:rPr lang="en-US" altLang="zh-CN" dirty="0"/>
              <a:t>,</a:t>
            </a:r>
            <a:r>
              <a:rPr lang="zh-CN" altLang="en-US" dirty="0"/>
              <a:t>计算所得的各项作业的六项时间值如表３</a:t>
            </a:r>
            <a:r>
              <a:rPr lang="en-US" altLang="zh-CN" dirty="0"/>
              <a:t>-</a:t>
            </a:r>
            <a:r>
              <a:rPr lang="zh-CN" altLang="en-US" dirty="0"/>
              <a:t>３所示</a:t>
            </a:r>
            <a:r>
              <a:rPr lang="en-US" altLang="zh-CN" dirty="0"/>
              <a:t>.</a:t>
            </a:r>
          </a:p>
          <a:p>
            <a:endParaRPr lang="zh-CN" altLang="en-US" dirty="0"/>
          </a:p>
        </p:txBody>
      </p:sp>
    </p:spTree>
    <p:extLst>
      <p:ext uri="{BB962C8B-B14F-4D97-AF65-F5344CB8AC3E}">
        <p14:creationId xmlns:p14="http://schemas.microsoft.com/office/powerpoint/2010/main" val="100270951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a:extLst>
              <a:ext uri="{FF2B5EF4-FFF2-40B4-BE49-F238E27FC236}">
                <a16:creationId xmlns:a16="http://schemas.microsoft.com/office/drawing/2014/main" xmlns="" id="{6E5BEB21-B803-411B-8BC3-6285097D34E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43097" y="666037"/>
            <a:ext cx="10021589" cy="4237122"/>
          </a:xfrm>
        </p:spPr>
      </p:pic>
      <p:sp>
        <p:nvSpPr>
          <p:cNvPr id="5" name="矩形 4">
            <a:extLst>
              <a:ext uri="{FF2B5EF4-FFF2-40B4-BE49-F238E27FC236}">
                <a16:creationId xmlns:a16="http://schemas.microsoft.com/office/drawing/2014/main" xmlns="" id="{2EA75701-ED2A-4922-BB8A-FD525D295B6C}"/>
              </a:ext>
            </a:extLst>
          </p:cNvPr>
          <p:cNvSpPr/>
          <p:nvPr/>
        </p:nvSpPr>
        <p:spPr>
          <a:xfrm>
            <a:off x="3932142" y="5059625"/>
            <a:ext cx="3629520" cy="400110"/>
          </a:xfrm>
          <a:prstGeom prst="rect">
            <a:avLst/>
          </a:prstGeom>
        </p:spPr>
        <p:txBody>
          <a:bodyPr wrap="none">
            <a:spAutoFit/>
          </a:bodyPr>
          <a:lstStyle/>
          <a:p>
            <a:r>
              <a:rPr lang="zh-CN" altLang="en-US" sz="2000" dirty="0">
                <a:solidFill>
                  <a:srgbClr val="0099CC"/>
                </a:solidFill>
                <a:latin typeface="+mj-ea"/>
                <a:ea typeface="+mj-ea"/>
              </a:rPr>
              <a:t>表３</a:t>
            </a:r>
            <a:r>
              <a:rPr lang="en-US" altLang="zh-CN" sz="2000" dirty="0">
                <a:solidFill>
                  <a:srgbClr val="0099CC"/>
                </a:solidFill>
                <a:latin typeface="+mj-ea"/>
                <a:ea typeface="+mj-ea"/>
              </a:rPr>
              <a:t>-</a:t>
            </a:r>
            <a:r>
              <a:rPr lang="zh-CN" altLang="en-US" sz="2000" dirty="0">
                <a:solidFill>
                  <a:srgbClr val="0099CC"/>
                </a:solidFill>
                <a:latin typeface="+mj-ea"/>
                <a:ea typeface="+mj-ea"/>
              </a:rPr>
              <a:t>３　作业时间值计算示例</a:t>
            </a:r>
          </a:p>
        </p:txBody>
      </p:sp>
    </p:spTree>
    <p:extLst>
      <p:ext uri="{BB962C8B-B14F-4D97-AF65-F5344CB8AC3E}">
        <p14:creationId xmlns:p14="http://schemas.microsoft.com/office/powerpoint/2010/main" val="677498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4211864-A503-45AD-BD5A-30FE9B456A7C}"/>
              </a:ext>
            </a:extLst>
          </p:cNvPr>
          <p:cNvSpPr>
            <a:spLocks noGrp="1"/>
          </p:cNvSpPr>
          <p:nvPr>
            <p:ph type="title"/>
          </p:nvPr>
        </p:nvSpPr>
        <p:spPr/>
        <p:txBody>
          <a:bodyPr/>
          <a:lstStyle/>
          <a:p>
            <a:r>
              <a:rPr lang="zh-CN" altLang="en-US" dirty="0"/>
              <a:t>第一节　计划工作的基本理论</a:t>
            </a:r>
          </a:p>
        </p:txBody>
      </p:sp>
      <p:sp>
        <p:nvSpPr>
          <p:cNvPr id="3" name="内容占位符 2">
            <a:extLst>
              <a:ext uri="{FF2B5EF4-FFF2-40B4-BE49-F238E27FC236}">
                <a16:creationId xmlns:a16="http://schemas.microsoft.com/office/drawing/2014/main" xmlns="" id="{D495D269-A712-4ED8-AE19-01A510F3B36A}"/>
              </a:ext>
            </a:extLst>
          </p:cNvPr>
          <p:cNvSpPr>
            <a:spLocks noGrp="1"/>
          </p:cNvSpPr>
          <p:nvPr>
            <p:ph idx="1"/>
          </p:nvPr>
        </p:nvSpPr>
        <p:spPr>
          <a:xfrm>
            <a:off x="1310144" y="1539377"/>
            <a:ext cx="10091288" cy="5072438"/>
          </a:xfrm>
        </p:spPr>
        <p:txBody>
          <a:bodyPr>
            <a:normAutofit fontScale="92500"/>
          </a:bodyPr>
          <a:lstStyle/>
          <a:p>
            <a:r>
              <a:rPr lang="zh-CN" altLang="en-US" sz="2000" dirty="0"/>
              <a:t>       计划过程是组织决策的落实过程</a:t>
            </a:r>
            <a:r>
              <a:rPr lang="en-US" altLang="zh-CN" sz="2000" dirty="0"/>
              <a:t>.</a:t>
            </a:r>
            <a:r>
              <a:rPr lang="zh-CN" altLang="en-US" sz="2000" dirty="0"/>
              <a:t>决策是计划的前提</a:t>
            </a:r>
            <a:r>
              <a:rPr lang="en-US" altLang="zh-CN" sz="2000" dirty="0"/>
              <a:t>,</a:t>
            </a:r>
            <a:r>
              <a:rPr lang="zh-CN" altLang="en-US" sz="2000" dirty="0"/>
              <a:t>计划是决策的逻辑延续</a:t>
            </a:r>
            <a:r>
              <a:rPr lang="en-US" altLang="zh-CN" sz="2000" dirty="0"/>
              <a:t>.</a:t>
            </a:r>
            <a:r>
              <a:rPr lang="zh-CN" altLang="en-US" sz="2000" dirty="0"/>
              <a:t>计划 职能通过将组织在一定时期内的活动任务分解给组织的每个部门、环节和个人</a:t>
            </a:r>
            <a:r>
              <a:rPr lang="en-US" altLang="zh-CN" sz="2000" dirty="0"/>
              <a:t>,</a:t>
            </a:r>
            <a:r>
              <a:rPr lang="zh-CN" altLang="en-US" sz="2000" dirty="0"/>
              <a:t>从而不仅 为这些部门、环节和个人在该时期的工作提供了具体的依据</a:t>
            </a:r>
            <a:r>
              <a:rPr lang="en-US" altLang="zh-CN" sz="2000" dirty="0"/>
              <a:t>,</a:t>
            </a:r>
            <a:r>
              <a:rPr lang="zh-CN" altLang="en-US" sz="2000" dirty="0"/>
              <a:t>而且为决策目标的实现提供 了基本保证</a:t>
            </a:r>
            <a:r>
              <a:rPr lang="en-US" altLang="zh-CN" sz="2000" dirty="0"/>
              <a:t>. </a:t>
            </a:r>
          </a:p>
          <a:p>
            <a:r>
              <a:rPr lang="zh-CN" altLang="en-US" sz="3000" dirty="0">
                <a:solidFill>
                  <a:srgbClr val="0099CC"/>
                </a:solidFill>
              </a:rPr>
              <a:t>一、 计划的含义及相关问题</a:t>
            </a:r>
            <a:endParaRPr lang="en-US" altLang="zh-CN" sz="3000" dirty="0">
              <a:solidFill>
                <a:srgbClr val="0099CC"/>
              </a:solidFill>
            </a:endParaRPr>
          </a:p>
          <a:p>
            <a:r>
              <a:rPr lang="en-US" altLang="zh-CN" sz="2600" b="1" dirty="0"/>
              <a:t>(</a:t>
            </a:r>
            <a:r>
              <a:rPr lang="zh-CN" altLang="en-US" sz="2600" b="1" dirty="0"/>
              <a:t>一</a:t>
            </a:r>
            <a:r>
              <a:rPr lang="en-US" altLang="zh-CN" sz="2600" b="1" dirty="0"/>
              <a:t>)</a:t>
            </a:r>
            <a:r>
              <a:rPr lang="zh-CN" altLang="en-US" sz="2600" b="1" dirty="0"/>
              <a:t>计划的含义 </a:t>
            </a:r>
            <a:endParaRPr lang="en-US" altLang="zh-CN" sz="2600" b="1" dirty="0"/>
          </a:p>
          <a:p>
            <a:r>
              <a:rPr lang="zh-CN" altLang="en-US" sz="2200" dirty="0"/>
              <a:t>    “计划”一词既可以是名词</a:t>
            </a:r>
            <a:r>
              <a:rPr lang="en-US" altLang="zh-CN" sz="2200" dirty="0"/>
              <a:t>,</a:t>
            </a:r>
            <a:r>
              <a:rPr lang="zh-CN" altLang="en-US" sz="2200" dirty="0"/>
              <a:t>也可以是动词</a:t>
            </a:r>
            <a:r>
              <a:rPr lang="en-US" altLang="zh-CN" sz="2200" dirty="0"/>
              <a:t>.</a:t>
            </a:r>
            <a:r>
              <a:rPr lang="zh-CN" altLang="en-US" sz="2200" dirty="0"/>
              <a:t>从名词意义上说</a:t>
            </a:r>
            <a:r>
              <a:rPr lang="en-US" altLang="zh-CN" sz="2200" dirty="0"/>
              <a:t>,</a:t>
            </a:r>
            <a:r>
              <a:rPr lang="zh-CN" altLang="en-US" sz="2200" dirty="0"/>
              <a:t>计划是指用文字和指 标等形式表述组织内不同部门和不同成员在未来一定时期内关于行动内容和行动方式的管理文件和宏伟蓝图</a:t>
            </a:r>
            <a:r>
              <a:rPr lang="en-US" altLang="zh-CN" sz="2200" dirty="0"/>
              <a:t>.</a:t>
            </a:r>
            <a:r>
              <a:rPr lang="zh-CN" altLang="en-US" sz="2200" dirty="0"/>
              <a:t>计划既是组织在未来一定时期内的行动目标和方式的进一步展开</a:t>
            </a:r>
            <a:r>
              <a:rPr lang="en-US" altLang="zh-CN" sz="2200" dirty="0"/>
              <a:t>,</a:t>
            </a:r>
            <a:r>
              <a:rPr lang="zh-CN" altLang="en-US" sz="2200" dirty="0"/>
              <a:t>又是组织、领导、控制和创新等管理职能的基础</a:t>
            </a:r>
            <a:r>
              <a:rPr lang="en-US" altLang="zh-CN" sz="2200" dirty="0"/>
              <a:t>.</a:t>
            </a:r>
            <a:r>
              <a:rPr lang="zh-CN" altLang="en-US" sz="2200" dirty="0"/>
              <a:t>从动词意义上说</a:t>
            </a:r>
            <a:r>
              <a:rPr lang="en-US" altLang="zh-CN" sz="2200" dirty="0"/>
              <a:t>,</a:t>
            </a:r>
            <a:r>
              <a:rPr lang="zh-CN" altLang="en-US" sz="2200" dirty="0"/>
              <a:t>计划是指为了实现决策 所确定的目标</a:t>
            </a:r>
            <a:r>
              <a:rPr lang="en-US" altLang="zh-CN" sz="2200" dirty="0"/>
              <a:t>,</a:t>
            </a:r>
            <a:r>
              <a:rPr lang="zh-CN" altLang="en-US" sz="2200" dirty="0"/>
              <a:t>预先进行的行动安排</a:t>
            </a:r>
            <a:r>
              <a:rPr lang="en-US" altLang="zh-CN" sz="2200" dirty="0"/>
              <a:t>.</a:t>
            </a:r>
            <a:r>
              <a:rPr lang="zh-CN" altLang="en-US" sz="2200" dirty="0"/>
              <a:t>这项行动工作安排包括</a:t>
            </a:r>
            <a:r>
              <a:rPr lang="en-US" altLang="zh-CN" sz="2200" dirty="0"/>
              <a:t>:</a:t>
            </a:r>
            <a:r>
              <a:rPr lang="zh-CN" altLang="en-US" sz="2200" dirty="0"/>
              <a:t>在时间和空间两个维度上 进一步分解任务和目标</a:t>
            </a:r>
            <a:r>
              <a:rPr lang="en-US" altLang="zh-CN" sz="2200" dirty="0"/>
              <a:t>,</a:t>
            </a:r>
            <a:r>
              <a:rPr lang="zh-CN" altLang="en-US" sz="2200" dirty="0"/>
              <a:t>选择任务和目标实现方式、进度规定、行动结果的检查与控制 等</a:t>
            </a:r>
            <a:r>
              <a:rPr lang="en-US" altLang="zh-CN" sz="2200" dirty="0"/>
              <a:t>.</a:t>
            </a:r>
            <a:r>
              <a:rPr lang="zh-CN" altLang="en-US" sz="2200" dirty="0"/>
              <a:t>我们有时用 “计划工作”表示动词意义上的计划内涵</a:t>
            </a:r>
            <a:r>
              <a:rPr lang="en-US" altLang="zh-CN" sz="2200" dirty="0"/>
              <a:t>.</a:t>
            </a:r>
            <a:r>
              <a:rPr lang="zh-CN" altLang="en-US" sz="2200" dirty="0"/>
              <a:t>因此</a:t>
            </a:r>
            <a:r>
              <a:rPr lang="en-US" altLang="zh-CN" sz="2200" dirty="0"/>
              <a:t>,</a:t>
            </a:r>
            <a:r>
              <a:rPr lang="zh-CN" altLang="en-US" sz="2200" dirty="0"/>
              <a:t>计划工作是为决策所确 定的任务和目标提供一种合理的实现方法</a:t>
            </a:r>
            <a:r>
              <a:rPr lang="en-US" altLang="zh-CN" sz="2200" dirty="0"/>
              <a:t>.</a:t>
            </a:r>
            <a:endParaRPr lang="zh-CN" altLang="en-US" sz="2200" dirty="0"/>
          </a:p>
        </p:txBody>
      </p:sp>
    </p:spTree>
    <p:extLst>
      <p:ext uri="{BB962C8B-B14F-4D97-AF65-F5344CB8AC3E}">
        <p14:creationId xmlns:p14="http://schemas.microsoft.com/office/powerpoint/2010/main" val="338725962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EE0BD243-11A1-46EC-A9B5-C30D08C8C2C6}"/>
              </a:ext>
            </a:extLst>
          </p:cNvPr>
          <p:cNvSpPr>
            <a:spLocks noGrp="1"/>
          </p:cNvSpPr>
          <p:nvPr>
            <p:ph idx="1"/>
          </p:nvPr>
        </p:nvSpPr>
        <p:spPr/>
        <p:txBody>
          <a:bodyPr/>
          <a:lstStyle/>
          <a:p>
            <a:r>
              <a:rPr lang="zh-CN" altLang="en-US" sz="1800" dirty="0"/>
              <a:t> </a:t>
            </a:r>
            <a:r>
              <a:rPr lang="en-US" altLang="zh-CN" b="1" dirty="0"/>
              <a:t>( </a:t>
            </a:r>
            <a:r>
              <a:rPr lang="zh-CN" altLang="en-US" b="1" dirty="0"/>
              <a:t>４</a:t>
            </a:r>
            <a:r>
              <a:rPr lang="en-US" altLang="zh-CN" b="1" dirty="0"/>
              <a:t>)</a:t>
            </a:r>
            <a:r>
              <a:rPr lang="zh-CN" altLang="en-US" b="1" dirty="0"/>
              <a:t>关键线路和工期</a:t>
            </a:r>
            <a:r>
              <a:rPr lang="en-US" altLang="zh-CN" b="1" dirty="0"/>
              <a:t>. </a:t>
            </a:r>
          </a:p>
          <a:p>
            <a:r>
              <a:rPr lang="en-US" altLang="zh-CN" dirty="0"/>
              <a:t>       </a:t>
            </a:r>
            <a:r>
              <a:rPr lang="zh-CN" altLang="en-US" dirty="0"/>
              <a:t>在网络图中</a:t>
            </a:r>
            <a:r>
              <a:rPr lang="en-US" altLang="zh-CN" dirty="0"/>
              <a:t>,</a:t>
            </a:r>
            <a:r>
              <a:rPr lang="zh-CN" altLang="en-US" dirty="0"/>
              <a:t>由总时差为零的作业所构成的线路</a:t>
            </a:r>
            <a:r>
              <a:rPr lang="en-US" altLang="zh-CN" dirty="0"/>
              <a:t>,</a:t>
            </a:r>
            <a:r>
              <a:rPr lang="zh-CN" altLang="en-US" dirty="0"/>
              <a:t>称为网络图的关键线路</a:t>
            </a:r>
            <a:r>
              <a:rPr lang="en-US" altLang="zh-CN" dirty="0"/>
              <a:t>.</a:t>
            </a:r>
            <a:r>
              <a:rPr lang="zh-CN" altLang="en-US" dirty="0"/>
              <a:t>一般在一 个网络图中</a:t>
            </a:r>
            <a:r>
              <a:rPr lang="en-US" altLang="zh-CN" dirty="0"/>
              <a:t>,</a:t>
            </a:r>
            <a:r>
              <a:rPr lang="zh-CN" altLang="en-US" dirty="0"/>
              <a:t>关键线路可能不止一条</a:t>
            </a:r>
            <a:r>
              <a:rPr lang="en-US" altLang="zh-CN" dirty="0"/>
              <a:t>,</a:t>
            </a:r>
            <a:r>
              <a:rPr lang="zh-CN" altLang="en-US" dirty="0"/>
              <a:t>但每条关键线路都具有一个共同的特点</a:t>
            </a:r>
            <a:r>
              <a:rPr lang="en-US" altLang="zh-CN" dirty="0"/>
              <a:t>,</a:t>
            </a:r>
            <a:r>
              <a:rPr lang="zh-CN" altLang="en-US" dirty="0"/>
              <a:t>即线路上 各项作业的作业时间之和在所有线路中是最大的</a:t>
            </a:r>
            <a:r>
              <a:rPr lang="en-US" altLang="zh-CN" dirty="0"/>
              <a:t>. </a:t>
            </a:r>
          </a:p>
          <a:p>
            <a:r>
              <a:rPr lang="en-US" altLang="zh-CN" dirty="0"/>
              <a:t>      </a:t>
            </a:r>
            <a:r>
              <a:rPr lang="zh-CN" altLang="en-US" dirty="0">
                <a:solidFill>
                  <a:srgbClr val="C00000"/>
                </a:solidFill>
              </a:rPr>
              <a:t>工程项目的总工期即是关键线路上各项作业的作业时间之和</a:t>
            </a:r>
          </a:p>
        </p:txBody>
      </p:sp>
    </p:spTree>
    <p:extLst>
      <p:ext uri="{BB962C8B-B14F-4D97-AF65-F5344CB8AC3E}">
        <p14:creationId xmlns:p14="http://schemas.microsoft.com/office/powerpoint/2010/main" val="19018466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8BBCC500-A69F-4640-93AF-39376020F616}"/>
              </a:ext>
            </a:extLst>
          </p:cNvPr>
          <p:cNvSpPr>
            <a:spLocks noGrp="1"/>
          </p:cNvSpPr>
          <p:nvPr>
            <p:ph idx="1"/>
          </p:nvPr>
        </p:nvSpPr>
        <p:spPr/>
        <p:txBody>
          <a:bodyPr>
            <a:normAutofit/>
          </a:bodyPr>
          <a:lstStyle/>
          <a:p>
            <a:r>
              <a:rPr lang="en-US" altLang="zh-CN" sz="2800" dirty="0"/>
              <a:t>(</a:t>
            </a:r>
            <a:r>
              <a:rPr lang="zh-CN" altLang="en-US" sz="2800" dirty="0"/>
              <a:t>六</a:t>
            </a:r>
            <a:r>
              <a:rPr lang="en-US" altLang="zh-CN" sz="2800" dirty="0"/>
              <a:t>)</a:t>
            </a:r>
            <a:r>
              <a:rPr lang="zh-CN" altLang="en-US" sz="2800" dirty="0"/>
              <a:t>网络计划优化</a:t>
            </a:r>
            <a:endParaRPr lang="en-US" altLang="zh-CN" sz="2800" dirty="0"/>
          </a:p>
          <a:p>
            <a:r>
              <a:rPr lang="zh-CN" altLang="en-US" dirty="0"/>
              <a:t>１ 时间优化 </a:t>
            </a:r>
            <a:endParaRPr lang="en-US" altLang="zh-CN" dirty="0"/>
          </a:p>
          <a:p>
            <a:r>
              <a:rPr lang="en-US" altLang="zh-CN" dirty="0"/>
              <a:t>      </a:t>
            </a:r>
            <a:r>
              <a:rPr lang="zh-CN" altLang="en-US" dirty="0"/>
              <a:t>时间优化是指在人力、设备、资金等有保证的条件下</a:t>
            </a:r>
            <a:r>
              <a:rPr lang="en-US" altLang="zh-CN" dirty="0"/>
              <a:t>,</a:t>
            </a:r>
            <a:r>
              <a:rPr lang="zh-CN" altLang="en-US" dirty="0"/>
              <a:t>寻求最短的工程周期</a:t>
            </a:r>
            <a:r>
              <a:rPr lang="en-US" altLang="zh-CN" dirty="0"/>
              <a:t>.</a:t>
            </a:r>
            <a:r>
              <a:rPr lang="zh-CN" altLang="en-US" dirty="0"/>
              <a:t>它可以 争取时间</a:t>
            </a:r>
            <a:r>
              <a:rPr lang="en-US" altLang="zh-CN" dirty="0"/>
              <a:t>,</a:t>
            </a:r>
            <a:r>
              <a:rPr lang="zh-CN" altLang="en-US" dirty="0"/>
              <a:t>迅速发挥投资效益</a:t>
            </a:r>
            <a:r>
              <a:rPr lang="en-US" altLang="zh-CN" dirty="0"/>
              <a:t>. </a:t>
            </a:r>
            <a:r>
              <a:rPr lang="zh-CN" altLang="en-US" dirty="0"/>
              <a:t> </a:t>
            </a:r>
            <a:endParaRPr lang="en-US" altLang="zh-CN" dirty="0"/>
          </a:p>
        </p:txBody>
      </p:sp>
    </p:spTree>
    <p:extLst>
      <p:ext uri="{BB962C8B-B14F-4D97-AF65-F5344CB8AC3E}">
        <p14:creationId xmlns:p14="http://schemas.microsoft.com/office/powerpoint/2010/main" val="269384821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50A3547F-46AE-4F4B-BFBB-A6B33FE8EC16}"/>
              </a:ext>
            </a:extLst>
          </p:cNvPr>
          <p:cNvSpPr>
            <a:spLocks noGrp="1"/>
          </p:cNvSpPr>
          <p:nvPr>
            <p:ph idx="1"/>
          </p:nvPr>
        </p:nvSpPr>
        <p:spPr/>
        <p:txBody>
          <a:bodyPr>
            <a:normAutofit lnSpcReduction="10000"/>
          </a:bodyPr>
          <a:lstStyle/>
          <a:p>
            <a:r>
              <a:rPr lang="zh-CN" altLang="en-US" sz="2400" b="1" dirty="0"/>
              <a:t>２ 时间</a:t>
            </a:r>
            <a:r>
              <a:rPr lang="en-US" altLang="zh-CN" sz="2400" b="1" dirty="0"/>
              <a:t>—</a:t>
            </a:r>
            <a:r>
              <a:rPr lang="zh-CN" altLang="en-US" sz="2400" b="1" dirty="0"/>
              <a:t>费用优化 </a:t>
            </a:r>
            <a:endParaRPr lang="en-US" altLang="zh-CN" sz="2400" b="1" dirty="0"/>
          </a:p>
          <a:p>
            <a:r>
              <a:rPr lang="zh-CN" altLang="en-US" dirty="0"/>
              <a:t>       时间</a:t>
            </a:r>
            <a:r>
              <a:rPr lang="en-US" altLang="zh-CN" dirty="0"/>
              <a:t>—</a:t>
            </a:r>
            <a:r>
              <a:rPr lang="zh-CN" altLang="en-US" dirty="0"/>
              <a:t>费用优化</a:t>
            </a:r>
            <a:r>
              <a:rPr lang="en-US" altLang="zh-CN" dirty="0"/>
              <a:t>,</a:t>
            </a:r>
            <a:r>
              <a:rPr lang="zh-CN" altLang="en-US" dirty="0"/>
              <a:t>就是要使总费用支出最小</a:t>
            </a:r>
            <a:r>
              <a:rPr lang="en-US" altLang="zh-CN" dirty="0"/>
              <a:t>,</a:t>
            </a:r>
            <a:r>
              <a:rPr lang="zh-CN" altLang="en-US" dirty="0"/>
              <a:t>而工期最短地完成生产任务</a:t>
            </a:r>
            <a:r>
              <a:rPr lang="en-US" altLang="zh-CN" dirty="0"/>
              <a:t>. </a:t>
            </a:r>
            <a:r>
              <a:rPr lang="zh-CN" altLang="en-US" dirty="0"/>
              <a:t>在总费用中</a:t>
            </a:r>
            <a:r>
              <a:rPr lang="en-US" altLang="zh-CN" dirty="0"/>
              <a:t>,</a:t>
            </a:r>
            <a:r>
              <a:rPr lang="zh-CN" altLang="en-US" dirty="0"/>
              <a:t>间接费用的发生与生产过程中各工序没有直接关系</a:t>
            </a:r>
            <a:r>
              <a:rPr lang="en-US" altLang="zh-CN" dirty="0"/>
              <a:t>,</a:t>
            </a:r>
            <a:r>
              <a:rPr lang="zh-CN" altLang="en-US" dirty="0"/>
              <a:t>间接费用的计算可 按工序的作业时间</a:t>
            </a:r>
            <a:r>
              <a:rPr lang="en-US" altLang="zh-CN" dirty="0"/>
              <a:t>,</a:t>
            </a:r>
            <a:r>
              <a:rPr lang="zh-CN" altLang="en-US" dirty="0"/>
              <a:t>或生产工人的工资分摊到每个工序</a:t>
            </a:r>
            <a:r>
              <a:rPr lang="en-US" altLang="zh-CN" dirty="0"/>
              <a:t>.</a:t>
            </a:r>
            <a:r>
              <a:rPr lang="zh-CN" altLang="en-US" dirty="0"/>
              <a:t>而直接费用与生产过程中各工序 的延续时间有关</a:t>
            </a:r>
            <a:r>
              <a:rPr lang="en-US" altLang="zh-CN" dirty="0"/>
              <a:t>,</a:t>
            </a:r>
            <a:r>
              <a:rPr lang="zh-CN" altLang="en-US" dirty="0"/>
              <a:t>每个工序的直接费用是随着工序时间的缩短而增加的</a:t>
            </a:r>
            <a:r>
              <a:rPr lang="en-US" altLang="zh-CN" dirty="0"/>
              <a:t>,</a:t>
            </a:r>
            <a:r>
              <a:rPr lang="zh-CN" altLang="en-US" dirty="0"/>
              <a:t>因此</a:t>
            </a:r>
            <a:r>
              <a:rPr lang="en-US" altLang="zh-CN" dirty="0"/>
              <a:t>,</a:t>
            </a:r>
            <a:r>
              <a:rPr lang="zh-CN" altLang="en-US" dirty="0"/>
              <a:t>在网络计 划技术中</a:t>
            </a:r>
            <a:r>
              <a:rPr lang="en-US" altLang="zh-CN" dirty="0"/>
              <a:t>,</a:t>
            </a:r>
            <a:r>
              <a:rPr lang="zh-CN" altLang="en-US" dirty="0"/>
              <a:t>要着重分析直接费用与生产过程各工序时间的关系</a:t>
            </a:r>
            <a:r>
              <a:rPr lang="en-US" altLang="zh-CN" dirty="0"/>
              <a:t>.</a:t>
            </a:r>
            <a:r>
              <a:rPr lang="zh-CN" altLang="en-US" dirty="0"/>
              <a:t>为此</a:t>
            </a:r>
            <a:r>
              <a:rPr lang="en-US" altLang="zh-CN" dirty="0"/>
              <a:t>,</a:t>
            </a:r>
            <a:r>
              <a:rPr lang="zh-CN" altLang="en-US" dirty="0"/>
              <a:t>必须对每个作业 </a:t>
            </a:r>
            <a:r>
              <a:rPr lang="en-US" altLang="zh-CN" dirty="0"/>
              <a:t>( </a:t>
            </a:r>
            <a:r>
              <a:rPr lang="en-US" altLang="zh-CN" dirty="0" err="1"/>
              <a:t>i</a:t>
            </a:r>
            <a:r>
              <a:rPr lang="en-US" altLang="zh-CN" dirty="0"/>
              <a:t> , j )</a:t>
            </a:r>
            <a:r>
              <a:rPr lang="zh-CN" altLang="en-US" dirty="0"/>
              <a:t>取得以下几个数据</a:t>
            </a:r>
            <a:r>
              <a:rPr lang="en-US" altLang="zh-CN" dirty="0"/>
              <a:t>.</a:t>
            </a:r>
          </a:p>
          <a:p>
            <a:r>
              <a:rPr lang="en-US" altLang="zh-CN" dirty="0"/>
              <a:t>       ( </a:t>
            </a:r>
            <a:r>
              <a:rPr lang="zh-CN" altLang="en-US" dirty="0"/>
              <a:t>１</a:t>
            </a:r>
            <a:r>
              <a:rPr lang="en-US" altLang="zh-CN" dirty="0"/>
              <a:t>)</a:t>
            </a:r>
            <a:r>
              <a:rPr lang="zh-CN" altLang="en-US" dirty="0"/>
              <a:t>正常完成时间 </a:t>
            </a:r>
            <a:r>
              <a:rPr lang="en-US" altLang="zh-CN" dirty="0" err="1"/>
              <a:t>ti</a:t>
            </a:r>
            <a:r>
              <a:rPr lang="en-US" altLang="zh-CN" dirty="0"/>
              <a:t> j ,</a:t>
            </a:r>
            <a:r>
              <a:rPr lang="zh-CN" altLang="en-US" dirty="0"/>
              <a:t>即在原网络上完成作业 </a:t>
            </a:r>
            <a:r>
              <a:rPr lang="en-US" altLang="zh-CN" dirty="0"/>
              <a:t>( </a:t>
            </a:r>
            <a:r>
              <a:rPr lang="en-US" altLang="zh-CN" dirty="0" err="1"/>
              <a:t>i</a:t>
            </a:r>
            <a:r>
              <a:rPr lang="en-US" altLang="zh-CN" dirty="0"/>
              <a:t> , j )</a:t>
            </a:r>
            <a:r>
              <a:rPr lang="zh-CN" altLang="en-US" dirty="0"/>
              <a:t>的时间</a:t>
            </a:r>
            <a:r>
              <a:rPr lang="en-US" altLang="zh-CN" dirty="0"/>
              <a:t>. </a:t>
            </a:r>
          </a:p>
          <a:p>
            <a:r>
              <a:rPr lang="en-US" altLang="zh-CN" dirty="0"/>
              <a:t>       ( </a:t>
            </a:r>
            <a:r>
              <a:rPr lang="zh-CN" altLang="en-US" dirty="0"/>
              <a:t>２</a:t>
            </a:r>
            <a:r>
              <a:rPr lang="en-US" altLang="zh-CN" dirty="0"/>
              <a:t>)</a:t>
            </a:r>
            <a:r>
              <a:rPr lang="zh-CN" altLang="en-US" dirty="0"/>
              <a:t>正常费用 </a:t>
            </a:r>
            <a:r>
              <a:rPr lang="en-US" altLang="zh-CN" dirty="0" err="1"/>
              <a:t>ai</a:t>
            </a:r>
            <a:r>
              <a:rPr lang="en-US" altLang="zh-CN" dirty="0"/>
              <a:t> j ,</a:t>
            </a:r>
            <a:r>
              <a:rPr lang="zh-CN" altLang="en-US" dirty="0"/>
              <a:t>即在正常时间内完成作业 </a:t>
            </a:r>
            <a:r>
              <a:rPr lang="en-US" altLang="zh-CN" dirty="0"/>
              <a:t>( </a:t>
            </a:r>
            <a:r>
              <a:rPr lang="en-US" altLang="zh-CN" dirty="0" err="1"/>
              <a:t>i</a:t>
            </a:r>
            <a:r>
              <a:rPr lang="en-US" altLang="zh-CN" dirty="0"/>
              <a:t> , j )</a:t>
            </a:r>
            <a:r>
              <a:rPr lang="zh-CN" altLang="en-US" dirty="0"/>
              <a:t>所需的费用</a:t>
            </a:r>
            <a:r>
              <a:rPr lang="en-US" altLang="zh-CN" dirty="0"/>
              <a:t>.</a:t>
            </a:r>
          </a:p>
          <a:p>
            <a:r>
              <a:rPr lang="en-US" altLang="zh-CN" dirty="0"/>
              <a:t>       ( </a:t>
            </a:r>
            <a:r>
              <a:rPr lang="zh-CN" altLang="en-US" dirty="0"/>
              <a:t>３</a:t>
            </a:r>
            <a:r>
              <a:rPr lang="en-US" altLang="zh-CN" dirty="0"/>
              <a:t>)</a:t>
            </a:r>
            <a:r>
              <a:rPr lang="zh-CN" altLang="en-US" dirty="0"/>
              <a:t>极限时间 </a:t>
            </a:r>
            <a:r>
              <a:rPr lang="en-US" altLang="zh-CN" dirty="0" err="1"/>
              <a:t>ki</a:t>
            </a:r>
            <a:r>
              <a:rPr lang="en-US" altLang="zh-CN" dirty="0"/>
              <a:t> j ,</a:t>
            </a:r>
            <a:r>
              <a:rPr lang="zh-CN" altLang="en-US" dirty="0"/>
              <a:t>即采取各种措施后</a:t>
            </a:r>
            <a:r>
              <a:rPr lang="en-US" altLang="zh-CN" dirty="0"/>
              <a:t>,</a:t>
            </a:r>
            <a:r>
              <a:rPr lang="zh-CN" altLang="en-US" dirty="0"/>
              <a:t>完成作业 </a:t>
            </a:r>
            <a:r>
              <a:rPr lang="en-US" altLang="zh-CN" dirty="0"/>
              <a:t>( </a:t>
            </a:r>
            <a:r>
              <a:rPr lang="en-US" altLang="zh-CN" dirty="0" err="1"/>
              <a:t>i</a:t>
            </a:r>
            <a:r>
              <a:rPr lang="en-US" altLang="zh-CN" dirty="0"/>
              <a:t> , j )</a:t>
            </a:r>
            <a:r>
              <a:rPr lang="zh-CN" altLang="en-US" dirty="0"/>
              <a:t>所需的最短时间</a:t>
            </a:r>
            <a:r>
              <a:rPr lang="en-US" altLang="zh-CN" dirty="0"/>
              <a:t>. </a:t>
            </a:r>
          </a:p>
          <a:p>
            <a:r>
              <a:rPr lang="en-US" altLang="zh-CN" dirty="0"/>
              <a:t>       ( </a:t>
            </a:r>
            <a:r>
              <a:rPr lang="zh-CN" altLang="en-US" dirty="0"/>
              <a:t>４</a:t>
            </a:r>
            <a:r>
              <a:rPr lang="en-US" altLang="zh-CN" dirty="0"/>
              <a:t>)</a:t>
            </a:r>
            <a:r>
              <a:rPr lang="zh-CN" altLang="en-US" dirty="0"/>
              <a:t>极限费用 </a:t>
            </a:r>
            <a:r>
              <a:rPr lang="en-US" altLang="zh-CN" dirty="0"/>
              <a:t>bi j ,</a:t>
            </a:r>
            <a:r>
              <a:rPr lang="zh-CN" altLang="en-US" dirty="0"/>
              <a:t>即在极限时间完成作业 </a:t>
            </a:r>
            <a:r>
              <a:rPr lang="en-US" altLang="zh-CN" dirty="0"/>
              <a:t>( </a:t>
            </a:r>
            <a:r>
              <a:rPr lang="en-US" altLang="zh-CN" dirty="0" err="1"/>
              <a:t>i</a:t>
            </a:r>
            <a:r>
              <a:rPr lang="en-US" altLang="zh-CN" dirty="0"/>
              <a:t> , j )</a:t>
            </a:r>
            <a:r>
              <a:rPr lang="zh-CN" altLang="en-US" dirty="0"/>
              <a:t>所花的费用</a:t>
            </a:r>
            <a:r>
              <a:rPr lang="en-US" altLang="zh-CN" dirty="0"/>
              <a:t>. </a:t>
            </a:r>
            <a:r>
              <a:rPr lang="zh-CN" altLang="en-US" dirty="0"/>
              <a:t>假设同一作业每缩短单位时间所增加的费用是相等的</a:t>
            </a:r>
            <a:r>
              <a:rPr lang="en-US" altLang="zh-CN" dirty="0"/>
              <a:t>,</a:t>
            </a:r>
            <a:r>
              <a:rPr lang="zh-CN" altLang="en-US" dirty="0"/>
              <a:t>从而使作业 </a:t>
            </a:r>
            <a:r>
              <a:rPr lang="en-US" altLang="zh-CN" dirty="0"/>
              <a:t>( </a:t>
            </a:r>
            <a:r>
              <a:rPr lang="en-US" altLang="zh-CN" dirty="0" err="1"/>
              <a:t>i</a:t>
            </a:r>
            <a:r>
              <a:rPr lang="en-US" altLang="zh-CN" dirty="0"/>
              <a:t> , j )</a:t>
            </a:r>
            <a:r>
              <a:rPr lang="zh-CN" altLang="en-US" dirty="0"/>
              <a:t>缩短的时 间和增加的费用具有线性关系</a:t>
            </a:r>
            <a:r>
              <a:rPr lang="en-US" altLang="zh-CN" dirty="0"/>
              <a:t>,</a:t>
            </a:r>
            <a:r>
              <a:rPr lang="zh-CN" altLang="en-US" dirty="0"/>
              <a:t>作业 </a:t>
            </a:r>
            <a:r>
              <a:rPr lang="en-US" altLang="zh-CN" dirty="0"/>
              <a:t>( </a:t>
            </a:r>
            <a:r>
              <a:rPr lang="en-US" altLang="zh-CN" dirty="0" err="1"/>
              <a:t>i</a:t>
            </a:r>
            <a:r>
              <a:rPr lang="en-US" altLang="zh-CN" dirty="0"/>
              <a:t> , j )</a:t>
            </a:r>
            <a:r>
              <a:rPr lang="zh-CN" altLang="en-US" dirty="0"/>
              <a:t>每缩短单位时间所增加的费用为</a:t>
            </a:r>
            <a:endParaRPr lang="en-US" altLang="zh-CN" dirty="0"/>
          </a:p>
          <a:p>
            <a:r>
              <a:rPr lang="zh-CN" altLang="en-US" dirty="0"/>
              <a:t>                        </a:t>
            </a:r>
            <a:r>
              <a:rPr lang="en-US" altLang="zh-CN" dirty="0" err="1"/>
              <a:t>ei</a:t>
            </a:r>
            <a:r>
              <a:rPr lang="en-US" altLang="zh-CN" dirty="0"/>
              <a:t> j </a:t>
            </a:r>
            <a:r>
              <a:rPr lang="zh-CN" altLang="en-US" dirty="0"/>
              <a:t>＝ </a:t>
            </a:r>
            <a:r>
              <a:rPr lang="en-US" altLang="zh-CN" dirty="0"/>
              <a:t>bi j</a:t>
            </a:r>
            <a:r>
              <a:rPr lang="zh-CN" altLang="en-US" dirty="0"/>
              <a:t>－ </a:t>
            </a:r>
            <a:r>
              <a:rPr lang="en-US" altLang="zh-CN" dirty="0" err="1"/>
              <a:t>ai</a:t>
            </a:r>
            <a:r>
              <a:rPr lang="en-US" altLang="zh-CN" dirty="0"/>
              <a:t> j </a:t>
            </a:r>
            <a:r>
              <a:rPr lang="en-US" altLang="zh-CN" dirty="0" err="1"/>
              <a:t>ti</a:t>
            </a:r>
            <a:r>
              <a:rPr lang="en-US" altLang="zh-CN" dirty="0"/>
              <a:t> j</a:t>
            </a:r>
            <a:r>
              <a:rPr lang="zh-CN" altLang="en-US" dirty="0"/>
              <a:t>－ </a:t>
            </a:r>
            <a:r>
              <a:rPr lang="en-US" altLang="zh-CN" dirty="0" err="1"/>
              <a:t>ki</a:t>
            </a:r>
            <a:r>
              <a:rPr lang="en-US" altLang="zh-CN" dirty="0"/>
              <a:t> j                                         ( </a:t>
            </a:r>
            <a:r>
              <a:rPr lang="zh-CN" altLang="en-US" dirty="0"/>
              <a:t>３</a:t>
            </a:r>
            <a:r>
              <a:rPr lang="en-US" altLang="zh-CN" dirty="0"/>
              <a:t>-</a:t>
            </a:r>
            <a:r>
              <a:rPr lang="zh-CN" altLang="en-US" dirty="0"/>
              <a:t>８</a:t>
            </a:r>
            <a:r>
              <a:rPr lang="en-US" altLang="zh-CN" dirty="0"/>
              <a:t>) </a:t>
            </a:r>
            <a:endParaRPr lang="zh-CN" altLang="en-US" dirty="0"/>
          </a:p>
          <a:p>
            <a:endParaRPr lang="zh-CN" altLang="en-US" dirty="0"/>
          </a:p>
        </p:txBody>
      </p:sp>
    </p:spTree>
    <p:extLst>
      <p:ext uri="{BB962C8B-B14F-4D97-AF65-F5344CB8AC3E}">
        <p14:creationId xmlns:p14="http://schemas.microsoft.com/office/powerpoint/2010/main" val="80306234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50A3547F-46AE-4F4B-BFBB-A6B33FE8EC16}"/>
              </a:ext>
            </a:extLst>
          </p:cNvPr>
          <p:cNvSpPr>
            <a:spLocks noGrp="1"/>
          </p:cNvSpPr>
          <p:nvPr>
            <p:ph idx="1"/>
          </p:nvPr>
        </p:nvSpPr>
        <p:spPr/>
        <p:txBody>
          <a:bodyPr>
            <a:normAutofit/>
          </a:bodyPr>
          <a:lstStyle/>
          <a:p>
            <a:r>
              <a:rPr lang="en-US" altLang="zh-CN" sz="2400" b="1" dirty="0" smtClean="0"/>
              <a:t>3</a:t>
            </a:r>
            <a:r>
              <a:rPr lang="zh-CN" altLang="en-US" sz="2400" b="1" dirty="0" smtClean="0"/>
              <a:t> </a:t>
            </a:r>
            <a:r>
              <a:rPr lang="zh-CN" altLang="en-US" sz="2400" b="1" dirty="0"/>
              <a:t>时间</a:t>
            </a:r>
            <a:r>
              <a:rPr lang="en-US" altLang="zh-CN" sz="2400" b="1" dirty="0" smtClean="0"/>
              <a:t>—</a:t>
            </a:r>
            <a:r>
              <a:rPr lang="zh-CN" altLang="en-US" sz="2400" b="1" dirty="0" smtClean="0"/>
              <a:t>资源优化 </a:t>
            </a:r>
            <a:endParaRPr lang="en-US" altLang="zh-CN" sz="2400" b="1" dirty="0"/>
          </a:p>
          <a:p>
            <a:r>
              <a:rPr lang="zh-CN" altLang="en-US" dirty="0"/>
              <a:t>       </a:t>
            </a:r>
            <a:r>
              <a:rPr lang="zh-CN" altLang="en-US" dirty="0" smtClean="0"/>
              <a:t>资源包括作业加工过程中的人员、设备以及有关的材料等。各种可以利用的资源往往是有限的，他们可能为某一项生产任务中某些作业所需求，也可能为几个正在平行生产任务中的作业所需求。因此，怎样使有限的资源满足整个生产任务有关作业的需要，就是时间</a:t>
            </a:r>
            <a:r>
              <a:rPr lang="en-US" altLang="zh-CN" dirty="0" smtClean="0"/>
              <a:t>—</a:t>
            </a:r>
            <a:r>
              <a:rPr lang="zh-CN" altLang="en-US" dirty="0" smtClean="0"/>
              <a:t>资源优化要解决的问题。</a:t>
            </a:r>
            <a:endParaRPr lang="en-US" altLang="zh-CN" dirty="0" smtClean="0"/>
          </a:p>
          <a:p>
            <a:endParaRPr lang="en-US" altLang="zh-CN" dirty="0"/>
          </a:p>
          <a:p>
            <a:r>
              <a:rPr lang="zh-CN" altLang="en-US" dirty="0" smtClean="0"/>
              <a:t>时间</a:t>
            </a:r>
            <a:r>
              <a:rPr lang="en-US" altLang="zh-CN" dirty="0" smtClean="0"/>
              <a:t>—</a:t>
            </a:r>
            <a:r>
              <a:rPr lang="zh-CN" altLang="en-US" dirty="0" smtClean="0"/>
              <a:t>资源优化，是在人力、设备、资源有一定限度的条件下，寻求最短生产周期，或在工期有一定要求的条件下，通过资源平衡，求得工期与资源需要的最佳组合。</a:t>
            </a:r>
            <a:endParaRPr lang="en-US" altLang="zh-CN" dirty="0"/>
          </a:p>
        </p:txBody>
      </p:sp>
    </p:spTree>
    <p:extLst>
      <p:ext uri="{BB962C8B-B14F-4D97-AF65-F5344CB8AC3E}">
        <p14:creationId xmlns:p14="http://schemas.microsoft.com/office/powerpoint/2010/main" val="259165977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91B0B6C1-7A65-46EF-B5C8-EB64AFF6DC9A}"/>
              </a:ext>
            </a:extLst>
          </p:cNvPr>
          <p:cNvSpPr>
            <a:spLocks noGrp="1"/>
          </p:cNvSpPr>
          <p:nvPr>
            <p:ph idx="1"/>
          </p:nvPr>
        </p:nvSpPr>
        <p:spPr/>
        <p:txBody>
          <a:bodyPr/>
          <a:lstStyle/>
          <a:p>
            <a:r>
              <a:rPr lang="en-US" altLang="zh-CN" sz="2800" dirty="0"/>
              <a:t>(</a:t>
            </a:r>
            <a:r>
              <a:rPr lang="zh-CN" altLang="en-US" sz="2800" dirty="0"/>
              <a:t>七</a:t>
            </a:r>
            <a:r>
              <a:rPr lang="en-US" altLang="zh-CN" sz="2800" dirty="0"/>
              <a:t>)</a:t>
            </a:r>
            <a:r>
              <a:rPr lang="zh-CN" altLang="en-US" sz="2800" dirty="0"/>
              <a:t>网络计划的监督与控制</a:t>
            </a:r>
            <a:endParaRPr lang="en-US" altLang="zh-CN" sz="2800" dirty="0"/>
          </a:p>
          <a:p>
            <a:r>
              <a:rPr lang="en-US" altLang="zh-CN" dirty="0"/>
              <a:t>       </a:t>
            </a:r>
            <a:r>
              <a:rPr lang="zh-CN" altLang="en-US" dirty="0"/>
              <a:t> 对经过优化处理的网络计划在实施过程中进行监督、控制</a:t>
            </a:r>
            <a:r>
              <a:rPr lang="en-US" altLang="zh-CN" dirty="0"/>
              <a:t>,</a:t>
            </a:r>
            <a:r>
              <a:rPr lang="zh-CN" altLang="en-US" dirty="0"/>
              <a:t>是网络计划技术的重要功 能之一</a:t>
            </a:r>
            <a:r>
              <a:rPr lang="en-US" altLang="zh-CN" dirty="0"/>
              <a:t>.</a:t>
            </a:r>
            <a:r>
              <a:rPr lang="zh-CN" altLang="en-US" dirty="0"/>
              <a:t>也就是说</a:t>
            </a:r>
            <a:r>
              <a:rPr lang="en-US" altLang="zh-CN" dirty="0"/>
              <a:t>,</a:t>
            </a:r>
            <a:r>
              <a:rPr lang="zh-CN" altLang="en-US" dirty="0"/>
              <a:t>在网络计划执行过程中</a:t>
            </a:r>
            <a:r>
              <a:rPr lang="en-US" altLang="zh-CN" dirty="0"/>
              <a:t>,</a:t>
            </a:r>
            <a:r>
              <a:rPr lang="zh-CN" altLang="en-US" dirty="0"/>
              <a:t>由于内外部客观条件的变化和影响</a:t>
            </a:r>
            <a:r>
              <a:rPr lang="en-US" altLang="zh-CN" dirty="0"/>
              <a:t>,</a:t>
            </a:r>
            <a:r>
              <a:rPr lang="zh-CN" altLang="en-US" dirty="0"/>
              <a:t>工期进 度也不断出现变化</a:t>
            </a:r>
            <a:r>
              <a:rPr lang="en-US" altLang="zh-CN" dirty="0"/>
              <a:t>,</a:t>
            </a:r>
            <a:r>
              <a:rPr lang="zh-CN" altLang="en-US" dirty="0"/>
              <a:t>这就要对网络图的工期进度进行监督检查</a:t>
            </a:r>
            <a:r>
              <a:rPr lang="en-US" altLang="zh-CN" dirty="0"/>
              <a:t>,</a:t>
            </a:r>
            <a:r>
              <a:rPr lang="zh-CN" altLang="en-US" dirty="0"/>
              <a:t>用动态的计划方式对进度 进行控制</a:t>
            </a:r>
            <a:r>
              <a:rPr lang="en-US" altLang="zh-CN" dirty="0"/>
              <a:t>,</a:t>
            </a:r>
            <a:r>
              <a:rPr lang="zh-CN" altLang="en-US" dirty="0"/>
              <a:t>并根据实际执行过程中的情况</a:t>
            </a:r>
            <a:r>
              <a:rPr lang="en-US" altLang="zh-CN" dirty="0"/>
              <a:t>,</a:t>
            </a:r>
            <a:r>
              <a:rPr lang="zh-CN" altLang="en-US" dirty="0"/>
              <a:t>对网络图中的各工序项目重新进行调整</a:t>
            </a:r>
            <a:r>
              <a:rPr lang="en-US" altLang="zh-CN" dirty="0"/>
              <a:t>,</a:t>
            </a:r>
            <a:r>
              <a:rPr lang="zh-CN" altLang="en-US" dirty="0"/>
              <a:t>合理 组合</a:t>
            </a:r>
            <a:r>
              <a:rPr lang="en-US" altLang="zh-CN" dirty="0"/>
              <a:t>,</a:t>
            </a:r>
            <a:r>
              <a:rPr lang="zh-CN" altLang="en-US" dirty="0"/>
              <a:t>形成一个新的网络计划实施图</a:t>
            </a:r>
            <a:r>
              <a:rPr lang="en-US" altLang="zh-CN" dirty="0"/>
              <a:t>. </a:t>
            </a:r>
            <a:endParaRPr lang="zh-CN" altLang="en-US" dirty="0"/>
          </a:p>
        </p:txBody>
      </p:sp>
    </p:spTree>
    <p:extLst>
      <p:ext uri="{BB962C8B-B14F-4D97-AF65-F5344CB8AC3E}">
        <p14:creationId xmlns:p14="http://schemas.microsoft.com/office/powerpoint/2010/main" val="188404362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EE361239-5513-4263-A40A-4997D591F249}"/>
              </a:ext>
            </a:extLst>
          </p:cNvPr>
          <p:cNvSpPr>
            <a:spLocks noGrp="1"/>
          </p:cNvSpPr>
          <p:nvPr>
            <p:ph idx="1"/>
          </p:nvPr>
        </p:nvSpPr>
        <p:spPr>
          <a:xfrm>
            <a:off x="1240025" y="474454"/>
            <a:ext cx="10034138" cy="6038888"/>
          </a:xfrm>
        </p:spPr>
        <p:txBody>
          <a:bodyPr>
            <a:normAutofit/>
          </a:bodyPr>
          <a:lstStyle/>
          <a:p>
            <a:r>
              <a:rPr lang="en-US" altLang="zh-CN" sz="2800" dirty="0"/>
              <a:t>(</a:t>
            </a:r>
            <a:r>
              <a:rPr lang="zh-CN" altLang="en-US" sz="2800" dirty="0"/>
              <a:t>八</a:t>
            </a:r>
            <a:r>
              <a:rPr lang="en-US" altLang="zh-CN" sz="2800" dirty="0"/>
              <a:t>)</a:t>
            </a:r>
            <a:r>
              <a:rPr lang="zh-CN" altLang="en-US" sz="2800" dirty="0"/>
              <a:t>网络计划技术的评价 </a:t>
            </a:r>
            <a:endParaRPr lang="en-US" altLang="zh-CN" sz="2800" dirty="0"/>
          </a:p>
          <a:p>
            <a:r>
              <a:rPr lang="en-US" altLang="zh-CN" dirty="0"/>
              <a:t>        </a:t>
            </a:r>
            <a:r>
              <a:rPr lang="zh-CN" altLang="en-US" dirty="0"/>
              <a:t>网络计划技术虽然需要大量而烦琐的计算</a:t>
            </a:r>
            <a:r>
              <a:rPr lang="en-US" altLang="zh-CN" dirty="0"/>
              <a:t>,</a:t>
            </a:r>
            <a:r>
              <a:rPr lang="zh-CN" altLang="en-US" dirty="0"/>
              <a:t>但在计算机广泛运用的时代</a:t>
            </a:r>
            <a:r>
              <a:rPr lang="en-US" altLang="zh-CN" dirty="0"/>
              <a:t>,</a:t>
            </a:r>
            <a:r>
              <a:rPr lang="zh-CN" altLang="en-US" dirty="0"/>
              <a:t>这些计算大 都已被程序化</a:t>
            </a:r>
            <a:r>
              <a:rPr lang="en-US" altLang="zh-CN" dirty="0"/>
              <a:t>.</a:t>
            </a:r>
            <a:r>
              <a:rPr lang="zh-CN" altLang="en-US" dirty="0"/>
              <a:t>这种技术之所以被广泛地运用</a:t>
            </a:r>
            <a:r>
              <a:rPr lang="en-US" altLang="zh-CN" dirty="0"/>
              <a:t>,</a:t>
            </a:r>
            <a:r>
              <a:rPr lang="zh-CN" altLang="en-US" dirty="0"/>
              <a:t>是因为它有一系列的优点</a:t>
            </a:r>
            <a:r>
              <a:rPr lang="en-US" altLang="zh-CN" dirty="0"/>
              <a:t>.</a:t>
            </a:r>
          </a:p>
          <a:p>
            <a:r>
              <a:rPr lang="en-US" altLang="zh-CN" dirty="0"/>
              <a:t>       ( </a:t>
            </a:r>
            <a:r>
              <a:rPr lang="zh-CN" altLang="en-US" dirty="0"/>
              <a:t>１</a:t>
            </a:r>
            <a:r>
              <a:rPr lang="en-US" altLang="zh-CN" dirty="0"/>
              <a:t>)</a:t>
            </a:r>
            <a:r>
              <a:rPr lang="zh-CN" altLang="en-US" dirty="0"/>
              <a:t>该技术能清晰地表明整个工程各个项目的时间顺序和相互关系</a:t>
            </a:r>
            <a:r>
              <a:rPr lang="en-US" altLang="zh-CN" dirty="0"/>
              <a:t>,</a:t>
            </a:r>
            <a:r>
              <a:rPr lang="zh-CN" altLang="en-US" dirty="0"/>
              <a:t>并指出了完成任 务的关键环节和路线</a:t>
            </a:r>
            <a:r>
              <a:rPr lang="en-US" altLang="zh-CN" dirty="0"/>
              <a:t>.</a:t>
            </a:r>
            <a:r>
              <a:rPr lang="zh-CN" altLang="en-US" dirty="0"/>
              <a:t>因此</a:t>
            </a:r>
            <a:r>
              <a:rPr lang="en-US" altLang="zh-CN" dirty="0"/>
              <a:t>,</a:t>
            </a:r>
            <a:r>
              <a:rPr lang="zh-CN" altLang="en-US" dirty="0"/>
              <a:t>管理者在制订计划时可以统筹安排、全面考虑</a:t>
            </a:r>
            <a:r>
              <a:rPr lang="en-US" altLang="zh-CN" dirty="0"/>
              <a:t>,</a:t>
            </a:r>
            <a:r>
              <a:rPr lang="zh-CN" altLang="en-US" dirty="0"/>
              <a:t>又不失重 点</a:t>
            </a:r>
            <a:r>
              <a:rPr lang="en-US" altLang="zh-CN" dirty="0"/>
              <a:t>.</a:t>
            </a:r>
            <a:r>
              <a:rPr lang="zh-CN" altLang="en-US" dirty="0"/>
              <a:t>在实施过程中</a:t>
            </a:r>
            <a:r>
              <a:rPr lang="en-US" altLang="zh-CN" dirty="0"/>
              <a:t>,</a:t>
            </a:r>
            <a:r>
              <a:rPr lang="zh-CN" altLang="en-US" dirty="0"/>
              <a:t>管理者可以进行重点管理</a:t>
            </a:r>
            <a:r>
              <a:rPr lang="en-US" altLang="zh-CN" dirty="0"/>
              <a:t>.</a:t>
            </a:r>
          </a:p>
          <a:p>
            <a:r>
              <a:rPr lang="en-US" altLang="zh-CN" dirty="0"/>
              <a:t>       ( </a:t>
            </a:r>
            <a:r>
              <a:rPr lang="zh-CN" altLang="en-US" dirty="0"/>
              <a:t>２</a:t>
            </a:r>
            <a:r>
              <a:rPr lang="en-US" altLang="zh-CN" dirty="0"/>
              <a:t>)</a:t>
            </a:r>
            <a:r>
              <a:rPr lang="zh-CN" altLang="en-US" dirty="0"/>
              <a:t>可对工程的时间进度与资源利用实施优化</a:t>
            </a:r>
            <a:r>
              <a:rPr lang="en-US" altLang="zh-CN" dirty="0"/>
              <a:t>.</a:t>
            </a:r>
            <a:r>
              <a:rPr lang="zh-CN" altLang="en-US" dirty="0"/>
              <a:t>在计划实施过程中</a:t>
            </a:r>
            <a:r>
              <a:rPr lang="en-US" altLang="zh-CN" dirty="0"/>
              <a:t>,</a:t>
            </a:r>
            <a:r>
              <a:rPr lang="zh-CN" altLang="en-US" dirty="0"/>
              <a:t>管理者调动非关 键路线上的人力、物力和财力从事关键作业</a:t>
            </a:r>
            <a:r>
              <a:rPr lang="en-US" altLang="zh-CN" dirty="0"/>
              <a:t>,</a:t>
            </a:r>
            <a:r>
              <a:rPr lang="zh-CN" altLang="en-US" dirty="0"/>
              <a:t>进行综合平衡</a:t>
            </a:r>
            <a:r>
              <a:rPr lang="en-US" altLang="zh-CN" dirty="0"/>
              <a:t>.</a:t>
            </a:r>
            <a:r>
              <a:rPr lang="zh-CN" altLang="en-US" dirty="0"/>
              <a:t>这既可节省资源</a:t>
            </a:r>
            <a:r>
              <a:rPr lang="en-US" altLang="zh-CN" dirty="0"/>
              <a:t>,</a:t>
            </a:r>
            <a:r>
              <a:rPr lang="zh-CN" altLang="en-US" dirty="0"/>
              <a:t>又能加快 工程进度</a:t>
            </a:r>
            <a:r>
              <a:rPr lang="en-US" altLang="zh-CN" dirty="0"/>
              <a:t>.</a:t>
            </a:r>
          </a:p>
          <a:p>
            <a:r>
              <a:rPr lang="en-US" altLang="zh-CN" dirty="0"/>
              <a:t>       ( </a:t>
            </a:r>
            <a:r>
              <a:rPr lang="zh-CN" altLang="en-US" dirty="0"/>
              <a:t>３</a:t>
            </a:r>
            <a:r>
              <a:rPr lang="en-US" altLang="zh-CN" dirty="0"/>
              <a:t>)</a:t>
            </a:r>
            <a:r>
              <a:rPr lang="zh-CN" altLang="en-US" dirty="0"/>
              <a:t>可事先评价达到目标的可能性</a:t>
            </a:r>
            <a:r>
              <a:rPr lang="en-US" altLang="zh-CN" dirty="0"/>
              <a:t>.</a:t>
            </a:r>
            <a:r>
              <a:rPr lang="zh-CN" altLang="en-US" dirty="0"/>
              <a:t>该技术指出了计划实施过程中可能发生的困难 点</a:t>
            </a:r>
            <a:r>
              <a:rPr lang="en-US" altLang="zh-CN" dirty="0"/>
              <a:t>,</a:t>
            </a:r>
            <a:r>
              <a:rPr lang="zh-CN" altLang="en-US" dirty="0"/>
              <a:t>以及这些困难点对整个任务产生的影响</a:t>
            </a:r>
            <a:r>
              <a:rPr lang="en-US" altLang="zh-CN" dirty="0"/>
              <a:t>,</a:t>
            </a:r>
            <a:r>
              <a:rPr lang="zh-CN" altLang="en-US" dirty="0"/>
              <a:t>应准备好应急措施</a:t>
            </a:r>
            <a:r>
              <a:rPr lang="en-US" altLang="zh-CN" dirty="0"/>
              <a:t>,</a:t>
            </a:r>
            <a:r>
              <a:rPr lang="zh-CN" altLang="en-US" dirty="0"/>
              <a:t>从而减少无法完成任务 的风险</a:t>
            </a:r>
            <a:r>
              <a:rPr lang="en-US" altLang="zh-CN" dirty="0"/>
              <a:t>.      </a:t>
            </a:r>
          </a:p>
          <a:p>
            <a:r>
              <a:rPr lang="en-US" altLang="zh-CN" dirty="0"/>
              <a:t>       ( </a:t>
            </a:r>
            <a:r>
              <a:rPr lang="zh-CN" altLang="en-US" dirty="0"/>
              <a:t>４</a:t>
            </a:r>
            <a:r>
              <a:rPr lang="en-US" altLang="zh-CN" dirty="0"/>
              <a:t>)</a:t>
            </a:r>
            <a:r>
              <a:rPr lang="zh-CN" altLang="en-US" dirty="0"/>
              <a:t>便于组织与控制</a:t>
            </a:r>
            <a:r>
              <a:rPr lang="en-US" altLang="zh-CN" dirty="0"/>
              <a:t>.</a:t>
            </a:r>
            <a:r>
              <a:rPr lang="zh-CN" altLang="en-US" dirty="0"/>
              <a:t>管理者可以将工程</a:t>
            </a:r>
            <a:r>
              <a:rPr lang="en-US" altLang="zh-CN" dirty="0"/>
              <a:t>,</a:t>
            </a:r>
            <a:r>
              <a:rPr lang="zh-CN" altLang="en-US" dirty="0"/>
              <a:t>特别是复杂的大项目</a:t>
            </a:r>
            <a:r>
              <a:rPr lang="en-US" altLang="zh-CN" dirty="0"/>
              <a:t>,</a:t>
            </a:r>
            <a:r>
              <a:rPr lang="zh-CN" altLang="en-US" dirty="0"/>
              <a:t>分成许多支持系统 来组织实施与控制</a:t>
            </a:r>
            <a:r>
              <a:rPr lang="en-US" altLang="zh-CN" dirty="0"/>
              <a:t>,</a:t>
            </a:r>
            <a:r>
              <a:rPr lang="zh-CN" altLang="en-US" dirty="0"/>
              <a:t>这种既化整为零又聚零为整的管理方法</a:t>
            </a:r>
            <a:r>
              <a:rPr lang="en-US" altLang="zh-CN" dirty="0"/>
              <a:t>,</a:t>
            </a:r>
            <a:r>
              <a:rPr lang="zh-CN" altLang="en-US" dirty="0"/>
              <a:t>可以达到局部和整体的协调 一致</a:t>
            </a:r>
            <a:r>
              <a:rPr lang="en-US" altLang="zh-CN" dirty="0"/>
              <a:t>.   </a:t>
            </a:r>
          </a:p>
          <a:p>
            <a:r>
              <a:rPr lang="en-US" altLang="zh-CN" dirty="0"/>
              <a:t>      ( </a:t>
            </a:r>
            <a:r>
              <a:rPr lang="zh-CN" altLang="en-US" dirty="0"/>
              <a:t>５</a:t>
            </a:r>
            <a:r>
              <a:rPr lang="en-US" altLang="zh-CN" dirty="0"/>
              <a:t>)</a:t>
            </a:r>
            <a:r>
              <a:rPr lang="zh-CN" altLang="en-US" dirty="0"/>
              <a:t>易于操作</a:t>
            </a:r>
            <a:r>
              <a:rPr lang="en-US" altLang="zh-CN" dirty="0"/>
              <a:t>,</a:t>
            </a:r>
            <a:r>
              <a:rPr lang="zh-CN" altLang="en-US" dirty="0"/>
              <a:t>并具有广泛的应用范围</a:t>
            </a:r>
            <a:r>
              <a:rPr lang="en-US" altLang="zh-CN" dirty="0"/>
              <a:t>,</a:t>
            </a:r>
            <a:r>
              <a:rPr lang="zh-CN" altLang="en-US" dirty="0"/>
              <a:t>适用于各行各业以及各种任务</a:t>
            </a:r>
            <a:r>
              <a:rPr lang="en-US" altLang="zh-CN" dirty="0"/>
              <a:t>.</a:t>
            </a:r>
          </a:p>
          <a:p>
            <a:endParaRPr lang="zh-CN" altLang="en-US" dirty="0"/>
          </a:p>
        </p:txBody>
      </p:sp>
    </p:spTree>
    <p:extLst>
      <p:ext uri="{BB962C8B-B14F-4D97-AF65-F5344CB8AC3E}">
        <p14:creationId xmlns:p14="http://schemas.microsoft.com/office/powerpoint/2010/main" val="239424433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A91B735-3573-4571-AC68-F7E37F4051F8}"/>
              </a:ext>
            </a:extLst>
          </p:cNvPr>
          <p:cNvSpPr>
            <a:spLocks noGrp="1"/>
          </p:cNvSpPr>
          <p:nvPr>
            <p:ph type="title"/>
          </p:nvPr>
        </p:nvSpPr>
        <p:spPr/>
        <p:txBody>
          <a:bodyPr/>
          <a:lstStyle/>
          <a:p>
            <a:r>
              <a:rPr lang="zh-CN" altLang="en-US" dirty="0"/>
              <a:t>第三节　战略性计划与实施　</a:t>
            </a:r>
          </a:p>
        </p:txBody>
      </p:sp>
      <p:sp>
        <p:nvSpPr>
          <p:cNvPr id="3" name="内容占位符 2">
            <a:extLst>
              <a:ext uri="{FF2B5EF4-FFF2-40B4-BE49-F238E27FC236}">
                <a16:creationId xmlns:a16="http://schemas.microsoft.com/office/drawing/2014/main" xmlns="" id="{E95FEC17-7266-4EB5-BB9E-3AFBA65014CC}"/>
              </a:ext>
            </a:extLst>
          </p:cNvPr>
          <p:cNvSpPr>
            <a:spLocks noGrp="1"/>
          </p:cNvSpPr>
          <p:nvPr>
            <p:ph idx="1"/>
          </p:nvPr>
        </p:nvSpPr>
        <p:spPr/>
        <p:txBody>
          <a:bodyPr/>
          <a:lstStyle/>
          <a:p>
            <a:r>
              <a:rPr lang="zh-CN" altLang="en-US" sz="2800" dirty="0"/>
              <a:t>　一、 愿景和使命陈述</a:t>
            </a:r>
            <a:r>
              <a:rPr lang="zh-CN" altLang="en-US" dirty="0"/>
              <a:t>　 </a:t>
            </a:r>
            <a:endParaRPr lang="en-US" altLang="zh-CN" dirty="0"/>
          </a:p>
          <a:p>
            <a:r>
              <a:rPr lang="zh-CN" altLang="en-US" dirty="0"/>
              <a:t>        愿景和使命陈述包括两个主要部分</a:t>
            </a:r>
            <a:r>
              <a:rPr lang="en-US" altLang="zh-CN" dirty="0"/>
              <a:t>:</a:t>
            </a:r>
            <a:r>
              <a:rPr lang="zh-CN" altLang="en-US" dirty="0"/>
              <a:t>核心意识形态 </a:t>
            </a:r>
            <a:r>
              <a:rPr lang="en-US" altLang="zh-CN" dirty="0"/>
              <a:t>( core ideology)</a:t>
            </a:r>
            <a:r>
              <a:rPr lang="zh-CN" altLang="en-US" dirty="0"/>
              <a:t>、愿景展望</a:t>
            </a:r>
          </a:p>
          <a:p>
            <a:r>
              <a:rPr lang="en-US" altLang="zh-CN" dirty="0"/>
              <a:t>( envisioned future).</a:t>
            </a:r>
            <a:r>
              <a:rPr lang="zh-CN" altLang="en-US" dirty="0"/>
              <a:t>核 心 意 识 形 态 由 核 心 价 值 观 </a:t>
            </a:r>
            <a:r>
              <a:rPr lang="en-US" altLang="zh-CN" dirty="0"/>
              <a:t>( core values)</a:t>
            </a:r>
            <a:r>
              <a:rPr lang="zh-CN" altLang="en-US" dirty="0"/>
              <a:t>和 核 心 目 标 </a:t>
            </a:r>
            <a:r>
              <a:rPr lang="en-US" altLang="zh-CN" dirty="0"/>
              <a:t>( c ore purpose)</a:t>
            </a:r>
            <a:r>
              <a:rPr lang="zh-CN" altLang="en-US" dirty="0"/>
              <a:t>两部分构成</a:t>
            </a:r>
            <a:r>
              <a:rPr lang="en-US" altLang="zh-CN" dirty="0"/>
              <a:t>,</a:t>
            </a:r>
            <a:r>
              <a:rPr lang="zh-CN" altLang="en-US" dirty="0"/>
              <a:t>它给组织提供了长久存在的基础</a:t>
            </a:r>
            <a:r>
              <a:rPr lang="en-US" altLang="zh-CN" dirty="0"/>
              <a:t>,</a:t>
            </a:r>
            <a:r>
              <a:rPr lang="zh-CN" altLang="en-US" dirty="0"/>
              <a:t>是组织的精神</a:t>
            </a:r>
            <a:r>
              <a:rPr lang="en-US" altLang="zh-CN" dirty="0"/>
              <a:t>.</a:t>
            </a:r>
            <a:r>
              <a:rPr lang="zh-CN" altLang="en-US" dirty="0"/>
              <a:t>愿景展望由１０ </a:t>
            </a:r>
            <a:r>
              <a:rPr lang="en-US" altLang="zh-CN" dirty="0"/>
              <a:t>~</a:t>
            </a:r>
            <a:r>
              <a:rPr lang="zh-CN" altLang="en-US" dirty="0"/>
              <a:t>３０年的宏伟的、大胆的、有难度的目标 </a:t>
            </a:r>
            <a:r>
              <a:rPr lang="en-US" altLang="zh-CN" dirty="0"/>
              <a:t>( </a:t>
            </a:r>
            <a:r>
              <a:rPr lang="zh-CN" altLang="en-US" dirty="0"/>
              <a:t>１０</a:t>
            </a:r>
            <a:r>
              <a:rPr lang="en-US" altLang="zh-CN" dirty="0"/>
              <a:t>-to-</a:t>
            </a:r>
            <a:r>
              <a:rPr lang="zh-CN" altLang="en-US" dirty="0"/>
              <a:t>３０</a:t>
            </a:r>
            <a:r>
              <a:rPr lang="en-US" altLang="zh-CN" dirty="0"/>
              <a:t>-year big, hairy, audacious goal, BHAG)</a:t>
            </a:r>
            <a:r>
              <a:rPr lang="zh-CN" altLang="en-US" dirty="0"/>
              <a:t>和生动逼真的描述 </a:t>
            </a:r>
            <a:r>
              <a:rPr lang="en-US" altLang="zh-CN" dirty="0"/>
              <a:t>( vivid description)</a:t>
            </a:r>
            <a:r>
              <a:rPr lang="zh-CN" altLang="en-US" dirty="0"/>
              <a:t>两部分构成</a:t>
            </a:r>
            <a:r>
              <a:rPr lang="en-US" altLang="zh-CN" dirty="0"/>
              <a:t>. </a:t>
            </a:r>
            <a:endParaRPr lang="zh-CN" altLang="en-US" dirty="0"/>
          </a:p>
        </p:txBody>
      </p:sp>
    </p:spTree>
    <p:extLst>
      <p:ext uri="{BB962C8B-B14F-4D97-AF65-F5344CB8AC3E}">
        <p14:creationId xmlns:p14="http://schemas.microsoft.com/office/powerpoint/2010/main" val="275041533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C80D59A5-DC2F-4FE6-9EF6-AB725B6D4BB6}"/>
              </a:ext>
            </a:extLst>
          </p:cNvPr>
          <p:cNvSpPr>
            <a:spLocks noGrp="1"/>
          </p:cNvSpPr>
          <p:nvPr>
            <p:ph idx="1"/>
          </p:nvPr>
        </p:nvSpPr>
        <p:spPr/>
        <p:txBody>
          <a:bodyPr/>
          <a:lstStyle/>
          <a:p>
            <a:r>
              <a:rPr lang="en-US" altLang="zh-CN" sz="2800" dirty="0"/>
              <a:t>(</a:t>
            </a:r>
            <a:r>
              <a:rPr lang="zh-CN" altLang="en-US" sz="2800" dirty="0"/>
              <a:t>一</a:t>
            </a:r>
            <a:r>
              <a:rPr lang="en-US" altLang="zh-CN" sz="2800" dirty="0"/>
              <a:t>)</a:t>
            </a:r>
            <a:r>
              <a:rPr lang="zh-CN" altLang="en-US" sz="2800" dirty="0"/>
              <a:t>核心价值观</a:t>
            </a:r>
            <a:endParaRPr lang="en-US" altLang="zh-CN" sz="2800" dirty="0"/>
          </a:p>
          <a:p>
            <a:r>
              <a:rPr lang="en-US" altLang="zh-CN" dirty="0"/>
              <a:t>      </a:t>
            </a:r>
            <a:r>
              <a:rPr lang="zh-CN" altLang="en-US" dirty="0"/>
              <a:t> 核心价值观是组织持久的和本质的原则</a:t>
            </a:r>
            <a:r>
              <a:rPr lang="en-US" altLang="zh-CN" dirty="0"/>
              <a:t>.</a:t>
            </a:r>
            <a:r>
              <a:rPr lang="zh-CN" altLang="en-US" dirty="0"/>
              <a:t>它是一般性的指导原则</a:t>
            </a:r>
            <a:r>
              <a:rPr lang="en-US" altLang="zh-CN" dirty="0"/>
              <a:t>,</a:t>
            </a:r>
            <a:r>
              <a:rPr lang="zh-CN" altLang="en-US" dirty="0"/>
              <a:t>不能把它与具体的 生产或经营做法混为一谈</a:t>
            </a:r>
            <a:r>
              <a:rPr lang="en-US" altLang="zh-CN" dirty="0"/>
              <a:t>,</a:t>
            </a:r>
            <a:r>
              <a:rPr lang="zh-CN" altLang="en-US" dirty="0"/>
              <a:t>不能为了经济利益或短期的好处而放弃它</a:t>
            </a:r>
            <a:r>
              <a:rPr lang="en-US" altLang="zh-CN" dirty="0"/>
              <a:t>.“</a:t>
            </a:r>
            <a:r>
              <a:rPr lang="zh-CN" altLang="en-US" dirty="0"/>
              <a:t>目光远大的公司 </a:t>
            </a:r>
            <a:r>
              <a:rPr lang="en-US" altLang="zh-CN" dirty="0"/>
              <a:t>( Visionary Company)</a:t>
            </a:r>
            <a:r>
              <a:rPr lang="zh-CN" altLang="en-US" dirty="0"/>
              <a:t>的核心价值观不需要理性的或外在的理由</a:t>
            </a:r>
            <a:r>
              <a:rPr lang="en-US" altLang="zh-CN" dirty="0"/>
              <a:t>,</a:t>
            </a:r>
            <a:r>
              <a:rPr lang="zh-CN" altLang="en-US" dirty="0"/>
              <a:t>它们不随趋势和时尚的变 化而变化</a:t>
            </a:r>
            <a:r>
              <a:rPr lang="en-US" altLang="zh-CN" dirty="0"/>
              <a:t>,</a:t>
            </a:r>
            <a:r>
              <a:rPr lang="zh-CN" altLang="en-US" dirty="0"/>
              <a:t>甚至也不随市场状况的变化而变化</a:t>
            </a:r>
            <a:r>
              <a:rPr lang="en-US" altLang="zh-CN" dirty="0"/>
              <a:t>.”</a:t>
            </a:r>
            <a:r>
              <a:rPr lang="zh-CN" altLang="en-US" dirty="0"/>
              <a:t>下面是对索尼公司和迪斯尼公司核心 价值观例子的陈述</a:t>
            </a:r>
            <a:r>
              <a:rPr lang="en-US" altLang="zh-CN" dirty="0"/>
              <a:t>. </a:t>
            </a:r>
          </a:p>
          <a:p>
            <a:r>
              <a:rPr lang="en-US" altLang="zh-CN" dirty="0"/>
              <a:t>       </a:t>
            </a:r>
            <a:r>
              <a:rPr lang="zh-CN" altLang="en-US" dirty="0"/>
              <a:t>索尼公司</a:t>
            </a:r>
            <a:r>
              <a:rPr lang="en-US" altLang="zh-CN" dirty="0"/>
              <a:t>:①</a:t>
            </a:r>
            <a:r>
              <a:rPr lang="zh-CN" altLang="en-US" dirty="0"/>
              <a:t>弘扬日本文化</a:t>
            </a:r>
            <a:r>
              <a:rPr lang="en-US" altLang="zh-CN" dirty="0"/>
              <a:t>,</a:t>
            </a:r>
            <a:r>
              <a:rPr lang="zh-CN" altLang="en-US" dirty="0"/>
              <a:t>提高国家地位</a:t>
            </a:r>
            <a:r>
              <a:rPr lang="en-US" altLang="zh-CN" dirty="0"/>
              <a:t>;②</a:t>
            </a:r>
            <a:r>
              <a:rPr lang="zh-CN" altLang="en-US" dirty="0"/>
              <a:t>作为开拓者</a:t>
            </a:r>
            <a:r>
              <a:rPr lang="en-US" altLang="zh-CN" dirty="0"/>
              <a:t>,</a:t>
            </a:r>
            <a:r>
              <a:rPr lang="zh-CN" altLang="en-US" dirty="0"/>
              <a:t>不模仿别人</a:t>
            </a:r>
            <a:r>
              <a:rPr lang="en-US" altLang="zh-CN" dirty="0"/>
              <a:t>,</a:t>
            </a:r>
            <a:r>
              <a:rPr lang="zh-CN" altLang="en-US" dirty="0"/>
              <a:t>努力做看 似不可能的事情</a:t>
            </a:r>
            <a:r>
              <a:rPr lang="en-US" altLang="zh-CN" dirty="0"/>
              <a:t>;③</a:t>
            </a:r>
            <a:r>
              <a:rPr lang="zh-CN" altLang="en-US" dirty="0"/>
              <a:t>尊重和鼓励每个人的才能和创造力</a:t>
            </a:r>
            <a:r>
              <a:rPr lang="en-US" altLang="zh-CN" dirty="0"/>
              <a:t>. </a:t>
            </a:r>
          </a:p>
          <a:p>
            <a:r>
              <a:rPr lang="en-US" altLang="zh-CN" dirty="0"/>
              <a:t>       </a:t>
            </a:r>
            <a:r>
              <a:rPr lang="zh-CN" altLang="en-US" dirty="0"/>
              <a:t>迪斯尼公司</a:t>
            </a:r>
            <a:r>
              <a:rPr lang="en-US" altLang="zh-CN" dirty="0"/>
              <a:t>:①</a:t>
            </a:r>
            <a:r>
              <a:rPr lang="zh-CN" altLang="en-US" dirty="0"/>
              <a:t>不许悲观失望</a:t>
            </a:r>
            <a:r>
              <a:rPr lang="en-US" altLang="zh-CN" dirty="0"/>
              <a:t>;②</a:t>
            </a:r>
            <a:r>
              <a:rPr lang="zh-CN" altLang="en-US" dirty="0"/>
              <a:t>弘扬和宣传健康向上的美国文化</a:t>
            </a:r>
            <a:r>
              <a:rPr lang="en-US" altLang="zh-CN" dirty="0"/>
              <a:t>;③</a:t>
            </a:r>
            <a:r>
              <a:rPr lang="zh-CN" altLang="en-US" dirty="0"/>
              <a:t>创新</a:t>
            </a:r>
            <a:r>
              <a:rPr lang="en-US" altLang="zh-CN" dirty="0"/>
              <a:t>,</a:t>
            </a:r>
            <a:r>
              <a:rPr lang="zh-CN" altLang="en-US" dirty="0"/>
              <a:t>梦想</a:t>
            </a:r>
            <a:r>
              <a:rPr lang="en-US" altLang="zh-CN" dirty="0"/>
              <a:t>, </a:t>
            </a:r>
            <a:r>
              <a:rPr lang="zh-CN" altLang="en-US" dirty="0"/>
              <a:t>想象</a:t>
            </a:r>
            <a:r>
              <a:rPr lang="en-US" altLang="zh-CN" dirty="0"/>
              <a:t>;④</a:t>
            </a:r>
            <a:r>
              <a:rPr lang="zh-CN" altLang="en-US" dirty="0"/>
              <a:t>对工作充满热情</a:t>
            </a:r>
            <a:r>
              <a:rPr lang="en-US" altLang="zh-CN" dirty="0"/>
              <a:t>,</a:t>
            </a:r>
            <a:r>
              <a:rPr lang="zh-CN" altLang="en-US" dirty="0"/>
              <a:t>细致入微</a:t>
            </a:r>
            <a:r>
              <a:rPr lang="en-US" altLang="zh-CN" dirty="0"/>
              <a:t>,</a:t>
            </a:r>
            <a:r>
              <a:rPr lang="zh-CN" altLang="en-US" dirty="0"/>
              <a:t>持之以恒</a:t>
            </a:r>
            <a:r>
              <a:rPr lang="en-US" altLang="zh-CN" dirty="0"/>
              <a:t>;⑤</a:t>
            </a:r>
            <a:r>
              <a:rPr lang="zh-CN" altLang="en-US" dirty="0"/>
              <a:t>永远保持迪斯尼公司的神奇形象</a:t>
            </a:r>
            <a:r>
              <a:rPr lang="en-US" altLang="zh-CN" dirty="0"/>
              <a:t>. </a:t>
            </a:r>
            <a:endParaRPr lang="zh-CN" altLang="en-US" dirty="0"/>
          </a:p>
        </p:txBody>
      </p:sp>
    </p:spTree>
    <p:extLst>
      <p:ext uri="{BB962C8B-B14F-4D97-AF65-F5344CB8AC3E}">
        <p14:creationId xmlns:p14="http://schemas.microsoft.com/office/powerpoint/2010/main" val="425820707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670B58FB-76C4-43E9-BED5-8D6D68D88599}"/>
              </a:ext>
            </a:extLst>
          </p:cNvPr>
          <p:cNvSpPr>
            <a:spLocks noGrp="1"/>
          </p:cNvSpPr>
          <p:nvPr>
            <p:ph idx="1"/>
          </p:nvPr>
        </p:nvSpPr>
        <p:spPr/>
        <p:txBody>
          <a:bodyPr/>
          <a:lstStyle/>
          <a:p>
            <a:r>
              <a:rPr lang="en-US" altLang="zh-CN" sz="2800" dirty="0"/>
              <a:t>(</a:t>
            </a:r>
            <a:r>
              <a:rPr lang="zh-CN" altLang="en-US" sz="2800" dirty="0"/>
              <a:t>二</a:t>
            </a:r>
            <a:r>
              <a:rPr lang="en-US" altLang="zh-CN" sz="2800" dirty="0"/>
              <a:t>)</a:t>
            </a:r>
            <a:r>
              <a:rPr lang="zh-CN" altLang="en-US" sz="2800" dirty="0"/>
              <a:t>核心目标 </a:t>
            </a:r>
            <a:endParaRPr lang="en-US" altLang="zh-CN" sz="2800" dirty="0"/>
          </a:p>
          <a:p>
            <a:r>
              <a:rPr lang="en-US" altLang="zh-CN" dirty="0"/>
              <a:t>       </a:t>
            </a:r>
            <a:r>
              <a:rPr lang="zh-CN" altLang="en-US" dirty="0"/>
              <a:t>核心目标是企业存在的理由或目的</a:t>
            </a:r>
            <a:r>
              <a:rPr lang="en-US" altLang="zh-CN" dirty="0"/>
              <a:t>,</a:t>
            </a:r>
            <a:r>
              <a:rPr lang="zh-CN" altLang="en-US" dirty="0"/>
              <a:t>不是具体的目标或公司战略</a:t>
            </a:r>
            <a:r>
              <a:rPr lang="en-US" altLang="zh-CN" dirty="0"/>
              <a:t>.</a:t>
            </a:r>
            <a:r>
              <a:rPr lang="zh-CN" altLang="en-US" dirty="0"/>
              <a:t>有效的核心目标反映 了为公司工作的内在动力</a:t>
            </a:r>
            <a:r>
              <a:rPr lang="en-US" altLang="zh-CN" dirty="0"/>
              <a:t>,</a:t>
            </a:r>
            <a:r>
              <a:rPr lang="zh-CN" altLang="en-US" dirty="0"/>
              <a:t>它不仅描述公司的产出或目标顾客</a:t>
            </a:r>
            <a:r>
              <a:rPr lang="en-US" altLang="zh-CN" dirty="0"/>
              <a:t>,</a:t>
            </a:r>
            <a:r>
              <a:rPr lang="zh-CN" altLang="en-US" dirty="0"/>
              <a:t>而且体现了公司的灵魂</a:t>
            </a:r>
            <a:r>
              <a:rPr lang="en-US" altLang="zh-CN" dirty="0"/>
              <a:t>.</a:t>
            </a:r>
            <a:r>
              <a:rPr lang="zh-CN" altLang="en-US" dirty="0"/>
              <a:t>好 的目标对公司的指导和激励作用可以持续多年</a:t>
            </a:r>
            <a:r>
              <a:rPr lang="en-US" altLang="zh-CN" dirty="0"/>
              <a:t>,</a:t>
            </a:r>
            <a:r>
              <a:rPr lang="zh-CN" altLang="en-US" dirty="0"/>
              <a:t>也许长达一个世纪甚至更久</a:t>
            </a:r>
            <a:r>
              <a:rPr lang="en-US" altLang="zh-CN" dirty="0"/>
              <a:t>.</a:t>
            </a:r>
          </a:p>
          <a:p>
            <a:r>
              <a:rPr lang="en-US" altLang="zh-CN" dirty="0"/>
              <a:t>       </a:t>
            </a:r>
            <a:r>
              <a:rPr lang="zh-CN" altLang="en-US" dirty="0"/>
              <a:t>索尼公司</a:t>
            </a:r>
            <a:r>
              <a:rPr lang="en-US" altLang="zh-CN" dirty="0"/>
              <a:t>:</a:t>
            </a:r>
            <a:r>
              <a:rPr lang="zh-CN" altLang="en-US" dirty="0"/>
              <a:t>享受有益于公众的技术革新和技术应用所带来的真正乐趣</a:t>
            </a:r>
            <a:r>
              <a:rPr lang="en-US" altLang="zh-CN" dirty="0"/>
              <a:t>. </a:t>
            </a:r>
          </a:p>
          <a:p>
            <a:r>
              <a:rPr lang="en-US" altLang="zh-CN" dirty="0"/>
              <a:t>       </a:t>
            </a:r>
            <a:r>
              <a:rPr lang="zh-CN" altLang="en-US" dirty="0"/>
              <a:t>迪斯尼公司</a:t>
            </a:r>
            <a:r>
              <a:rPr lang="en-US" altLang="zh-CN" dirty="0"/>
              <a:t>:</a:t>
            </a:r>
            <a:r>
              <a:rPr lang="zh-CN" altLang="en-US" dirty="0"/>
              <a:t>给千百万人带来快乐</a:t>
            </a:r>
            <a:r>
              <a:rPr lang="en-US" altLang="zh-CN" dirty="0"/>
              <a:t>. </a:t>
            </a:r>
            <a:endParaRPr lang="zh-CN" altLang="en-US" dirty="0"/>
          </a:p>
        </p:txBody>
      </p:sp>
    </p:spTree>
    <p:extLst>
      <p:ext uri="{BB962C8B-B14F-4D97-AF65-F5344CB8AC3E}">
        <p14:creationId xmlns:p14="http://schemas.microsoft.com/office/powerpoint/2010/main" val="401958435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B99D3FF0-BFE6-4900-AD24-CB1287B3014B}"/>
              </a:ext>
            </a:extLst>
          </p:cNvPr>
          <p:cNvSpPr>
            <a:spLocks noGrp="1"/>
          </p:cNvSpPr>
          <p:nvPr>
            <p:ph idx="1"/>
          </p:nvPr>
        </p:nvSpPr>
        <p:spPr/>
        <p:txBody>
          <a:bodyPr/>
          <a:lstStyle/>
          <a:p>
            <a:r>
              <a:rPr lang="en-US" altLang="zh-CN" sz="2800" dirty="0"/>
              <a:t>(</a:t>
            </a:r>
            <a:r>
              <a:rPr lang="zh-CN" altLang="en-US" sz="2800" dirty="0"/>
              <a:t>三</a:t>
            </a:r>
            <a:r>
              <a:rPr lang="en-US" altLang="zh-CN" sz="2800" dirty="0"/>
              <a:t>)BHAG </a:t>
            </a:r>
          </a:p>
          <a:p>
            <a:r>
              <a:rPr lang="en-US" altLang="zh-CN" dirty="0"/>
              <a:t>        </a:t>
            </a:r>
            <a:r>
              <a:rPr lang="zh-CN" altLang="en-US" dirty="0"/>
              <a:t>目光远大的公司经常利用大胆的目标作为激励员工的一种特别有效的手段</a:t>
            </a:r>
            <a:r>
              <a:rPr lang="en-US" altLang="zh-CN" dirty="0"/>
              <a:t>.</a:t>
            </a:r>
            <a:r>
              <a:rPr lang="zh-CN" altLang="en-US" dirty="0"/>
              <a:t>一个有效 的</a:t>
            </a:r>
            <a:r>
              <a:rPr lang="en-US" altLang="zh-CN" dirty="0"/>
              <a:t>BHAG( big, hairy, audacious goals)</a:t>
            </a:r>
            <a:r>
              <a:rPr lang="zh-CN" altLang="en-US" dirty="0"/>
              <a:t>具有强大的吸引力</a:t>
            </a:r>
            <a:r>
              <a:rPr lang="en-US" altLang="zh-CN" dirty="0"/>
              <a:t>,</a:t>
            </a:r>
            <a:r>
              <a:rPr lang="zh-CN" altLang="en-US" dirty="0"/>
              <a:t>人们会不由自主地被它吸 引</a:t>
            </a:r>
            <a:r>
              <a:rPr lang="en-US" altLang="zh-CN" dirty="0"/>
              <a:t>,</a:t>
            </a:r>
            <a:r>
              <a:rPr lang="zh-CN" altLang="en-US" dirty="0"/>
              <a:t>并全力以赴地为之奋斗</a:t>
            </a:r>
            <a:r>
              <a:rPr lang="en-US" altLang="zh-CN" dirty="0"/>
              <a:t>;</a:t>
            </a:r>
            <a:r>
              <a:rPr lang="zh-CN" altLang="en-US" dirty="0"/>
              <a:t>它非常明确</a:t>
            </a:r>
            <a:r>
              <a:rPr lang="en-US" altLang="zh-CN" dirty="0"/>
              <a:t>,</a:t>
            </a:r>
            <a:r>
              <a:rPr lang="zh-CN" altLang="en-US" dirty="0"/>
              <a:t>能够使人受到鼓舞</a:t>
            </a:r>
            <a:r>
              <a:rPr lang="en-US" altLang="zh-CN" dirty="0"/>
              <a:t>;</a:t>
            </a:r>
            <a:r>
              <a:rPr lang="zh-CN" altLang="en-US" dirty="0"/>
              <a:t>它让人一目了然</a:t>
            </a:r>
            <a:r>
              <a:rPr lang="en-US" altLang="zh-CN" dirty="0"/>
              <a:t>,</a:t>
            </a:r>
            <a:r>
              <a:rPr lang="zh-CN" altLang="en-US" dirty="0"/>
              <a:t>几乎无 须任何解释</a:t>
            </a:r>
            <a:r>
              <a:rPr lang="en-US" altLang="zh-CN" dirty="0"/>
              <a:t>.</a:t>
            </a:r>
            <a:r>
              <a:rPr lang="zh-CN" altLang="en-US" dirty="0"/>
              <a:t>通用电气公司前总裁杰克</a:t>
            </a:r>
            <a:r>
              <a:rPr lang="en-US" altLang="zh-CN" dirty="0"/>
              <a:t>·</a:t>
            </a:r>
            <a:r>
              <a:rPr lang="zh-CN" altLang="en-US" dirty="0"/>
              <a:t>韦尔奇 </a:t>
            </a:r>
            <a:r>
              <a:rPr lang="en-US" altLang="zh-CN" dirty="0"/>
              <a:t>( Jack Welch)</a:t>
            </a:r>
            <a:r>
              <a:rPr lang="zh-CN" altLang="en-US" dirty="0"/>
              <a:t>说</a:t>
            </a:r>
            <a:r>
              <a:rPr lang="en-US" altLang="zh-CN" dirty="0"/>
              <a:t>,</a:t>
            </a:r>
            <a:r>
              <a:rPr lang="zh-CN" altLang="en-US" dirty="0"/>
              <a:t>公司的第一步</a:t>
            </a:r>
            <a:r>
              <a:rPr lang="en-US" altLang="zh-CN" dirty="0"/>
              <a:t>,</a:t>
            </a:r>
            <a:r>
              <a:rPr lang="zh-CN" altLang="en-US" dirty="0"/>
              <a:t>也是最重要的一步</a:t>
            </a:r>
            <a:r>
              <a:rPr lang="en-US" altLang="zh-CN" dirty="0"/>
              <a:t>,</a:t>
            </a:r>
            <a:r>
              <a:rPr lang="zh-CN" altLang="en-US" dirty="0"/>
              <a:t>是用概括性的、明确的语言确定公司的目标</a:t>
            </a:r>
            <a:r>
              <a:rPr lang="en-US" altLang="zh-CN" dirty="0"/>
              <a:t>.</a:t>
            </a:r>
            <a:r>
              <a:rPr lang="zh-CN" altLang="en-US" dirty="0"/>
              <a:t>通用电气公司的目标是 “不 断提高竞争力</a:t>
            </a:r>
            <a:r>
              <a:rPr lang="en-US" altLang="zh-CN" dirty="0"/>
              <a:t>,</a:t>
            </a:r>
            <a:r>
              <a:rPr lang="zh-CN" altLang="en-US" dirty="0"/>
              <a:t>争取在所有我们参加的市场中名列前茅</a:t>
            </a:r>
            <a:r>
              <a:rPr lang="en-US" altLang="zh-CN" dirty="0"/>
              <a:t>;</a:t>
            </a:r>
            <a:r>
              <a:rPr lang="zh-CN" altLang="en-US" dirty="0"/>
              <a:t>彻底改革我们的公司</a:t>
            </a:r>
            <a:r>
              <a:rPr lang="en-US" altLang="zh-CN" dirty="0"/>
              <a:t>,</a:t>
            </a:r>
            <a:r>
              <a:rPr lang="zh-CN" altLang="en-US" dirty="0"/>
              <a:t>使公司像 小公司一样行动快捷、灵敏</a:t>
            </a:r>
            <a:r>
              <a:rPr lang="en-US" altLang="zh-CN" dirty="0"/>
              <a:t>.”</a:t>
            </a:r>
            <a:endParaRPr lang="zh-CN" altLang="en-US" dirty="0"/>
          </a:p>
        </p:txBody>
      </p:sp>
    </p:spTree>
    <p:extLst>
      <p:ext uri="{BB962C8B-B14F-4D97-AF65-F5344CB8AC3E}">
        <p14:creationId xmlns:p14="http://schemas.microsoft.com/office/powerpoint/2010/main" val="16475922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E97B6064-B415-4529-BA93-3E668D787F44}"/>
              </a:ext>
            </a:extLst>
          </p:cNvPr>
          <p:cNvSpPr>
            <a:spLocks noGrp="1"/>
          </p:cNvSpPr>
          <p:nvPr>
            <p:ph idx="1"/>
          </p:nvPr>
        </p:nvSpPr>
        <p:spPr/>
        <p:txBody>
          <a:bodyPr/>
          <a:lstStyle/>
          <a:p>
            <a:r>
              <a:rPr lang="en-US" altLang="zh-CN" sz="2400" b="1" dirty="0"/>
              <a:t>(</a:t>
            </a:r>
            <a:r>
              <a:rPr lang="zh-CN" altLang="en-US" sz="2400" b="1" dirty="0"/>
              <a:t>二</a:t>
            </a:r>
            <a:r>
              <a:rPr lang="en-US" altLang="zh-CN" sz="2400" b="1" dirty="0"/>
              <a:t>)</a:t>
            </a:r>
            <a:r>
              <a:rPr lang="zh-CN" altLang="en-US" sz="2400" b="1" dirty="0"/>
              <a:t>计划的作用 </a:t>
            </a:r>
            <a:endParaRPr lang="en-US" altLang="zh-CN" sz="2400" b="1" dirty="0"/>
          </a:p>
          <a:p>
            <a:r>
              <a:rPr lang="en-US" altLang="zh-CN" dirty="0"/>
              <a:t>       </a:t>
            </a:r>
            <a:r>
              <a:rPr lang="zh-CN" altLang="en-US" dirty="0"/>
              <a:t>计划工作具有承上启下的作用</a:t>
            </a:r>
            <a:r>
              <a:rPr lang="en-US" altLang="zh-CN" dirty="0"/>
              <a:t>.</a:t>
            </a:r>
          </a:p>
          <a:p>
            <a:r>
              <a:rPr lang="en-US" altLang="zh-CN" dirty="0"/>
              <a:t>       </a:t>
            </a:r>
            <a:r>
              <a:rPr lang="zh-CN" altLang="en-US" dirty="0"/>
              <a:t>一方面</a:t>
            </a:r>
            <a:r>
              <a:rPr lang="en-US" altLang="zh-CN" dirty="0"/>
              <a:t>,</a:t>
            </a:r>
            <a:r>
              <a:rPr lang="zh-CN" altLang="en-US" dirty="0"/>
              <a:t>计划工作是决策的逻辑延续</a:t>
            </a:r>
            <a:r>
              <a:rPr lang="en-US" altLang="zh-CN" dirty="0"/>
              <a:t>,</a:t>
            </a:r>
            <a:r>
              <a:rPr lang="zh-CN" altLang="en-US" dirty="0"/>
              <a:t>为目标的实现 提供组织保证</a:t>
            </a:r>
            <a:r>
              <a:rPr lang="en-US" altLang="zh-CN" dirty="0"/>
              <a:t>;</a:t>
            </a:r>
          </a:p>
          <a:p>
            <a:r>
              <a:rPr lang="en-US" altLang="zh-CN" dirty="0"/>
              <a:t>       </a:t>
            </a:r>
            <a:r>
              <a:rPr lang="zh-CN" altLang="en-US" dirty="0"/>
              <a:t>另一方面</a:t>
            </a:r>
            <a:r>
              <a:rPr lang="en-US" altLang="zh-CN" dirty="0"/>
              <a:t>,</a:t>
            </a:r>
            <a:r>
              <a:rPr lang="zh-CN" altLang="en-US" dirty="0"/>
              <a:t>计划工作又是组织、领导、控制和创新等管理活动的基础</a:t>
            </a:r>
            <a:r>
              <a:rPr lang="en-US" altLang="zh-CN" dirty="0"/>
              <a:t>,</a:t>
            </a:r>
            <a:r>
              <a:rPr lang="zh-CN" altLang="en-US" dirty="0"/>
              <a:t>是 组织内不同部门、不同成员行动的依据</a:t>
            </a:r>
            <a:r>
              <a:rPr lang="en-US" altLang="zh-CN" dirty="0"/>
              <a:t>.</a:t>
            </a:r>
          </a:p>
          <a:p>
            <a:r>
              <a:rPr lang="en-US" altLang="zh-CN" dirty="0"/>
              <a:t>       </a:t>
            </a:r>
            <a:r>
              <a:rPr lang="zh-CN" altLang="en-US" dirty="0"/>
              <a:t>我们可以从以下四个方面来考察计划的 作用</a:t>
            </a:r>
            <a:r>
              <a:rPr lang="en-US" altLang="zh-CN" dirty="0"/>
              <a:t>.</a:t>
            </a:r>
          </a:p>
          <a:p>
            <a:r>
              <a:rPr lang="en-US" altLang="zh-CN" dirty="0"/>
              <a:t>       ( </a:t>
            </a:r>
            <a:r>
              <a:rPr lang="zh-CN" altLang="en-US" dirty="0"/>
              <a:t>１</a:t>
            </a:r>
            <a:r>
              <a:rPr lang="en-US" altLang="zh-CN" dirty="0"/>
              <a:t>)</a:t>
            </a:r>
            <a:r>
              <a:rPr lang="zh-CN" altLang="en-US" dirty="0"/>
              <a:t>计划是实现组织目标的保障</a:t>
            </a:r>
            <a:r>
              <a:rPr lang="en-US" altLang="zh-CN" dirty="0"/>
              <a:t>.</a:t>
            </a:r>
          </a:p>
          <a:p>
            <a:r>
              <a:rPr lang="en-US" altLang="zh-CN" dirty="0"/>
              <a:t>       ( </a:t>
            </a:r>
            <a:r>
              <a:rPr lang="zh-CN" altLang="en-US" dirty="0"/>
              <a:t>２</a:t>
            </a:r>
            <a:r>
              <a:rPr lang="en-US" altLang="zh-CN" dirty="0"/>
              <a:t>)</a:t>
            </a:r>
            <a:r>
              <a:rPr lang="zh-CN" altLang="en-US" dirty="0"/>
              <a:t>计划是管理活动的桥梁</a:t>
            </a:r>
            <a:r>
              <a:rPr lang="en-US" altLang="zh-CN" dirty="0"/>
              <a:t>,</a:t>
            </a:r>
            <a:r>
              <a:rPr lang="zh-CN" altLang="en-US" dirty="0"/>
              <a:t>是组织、领导和控制等管理活动的基础</a:t>
            </a:r>
            <a:r>
              <a:rPr lang="en-US" altLang="zh-CN" dirty="0"/>
              <a:t>.</a:t>
            </a:r>
          </a:p>
          <a:p>
            <a:r>
              <a:rPr lang="en-US" altLang="zh-CN" dirty="0"/>
              <a:t>       ( </a:t>
            </a:r>
            <a:r>
              <a:rPr lang="zh-CN" altLang="en-US" dirty="0"/>
              <a:t>３</a:t>
            </a:r>
            <a:r>
              <a:rPr lang="en-US" altLang="zh-CN" dirty="0"/>
              <a:t>)</a:t>
            </a:r>
            <a:r>
              <a:rPr lang="zh-CN" altLang="en-US" dirty="0"/>
              <a:t>计划可以提高工作效率</a:t>
            </a:r>
            <a:r>
              <a:rPr lang="en-US" altLang="zh-CN" dirty="0"/>
              <a:t>,</a:t>
            </a:r>
            <a:r>
              <a:rPr lang="zh-CN" altLang="en-US" dirty="0"/>
              <a:t>协调组织资源</a:t>
            </a:r>
            <a:r>
              <a:rPr lang="en-US" altLang="zh-CN" dirty="0"/>
              <a:t>.</a:t>
            </a:r>
          </a:p>
          <a:p>
            <a:r>
              <a:rPr lang="en-US" altLang="zh-CN" dirty="0"/>
              <a:t>       ( </a:t>
            </a:r>
            <a:r>
              <a:rPr lang="zh-CN" altLang="en-US" dirty="0"/>
              <a:t>４</a:t>
            </a:r>
            <a:r>
              <a:rPr lang="en-US" altLang="zh-CN" dirty="0"/>
              <a:t>)</a:t>
            </a:r>
            <a:r>
              <a:rPr lang="zh-CN" altLang="en-US" dirty="0"/>
              <a:t>计划可以统一思想</a:t>
            </a:r>
            <a:r>
              <a:rPr lang="en-US" altLang="zh-CN" dirty="0"/>
              <a:t>,</a:t>
            </a:r>
            <a:r>
              <a:rPr lang="zh-CN" altLang="en-US" dirty="0"/>
              <a:t>提高凝聚力</a:t>
            </a:r>
            <a:r>
              <a:rPr lang="en-US" altLang="zh-CN" dirty="0"/>
              <a:t>,</a:t>
            </a:r>
            <a:r>
              <a:rPr lang="zh-CN" altLang="en-US" dirty="0"/>
              <a:t>激励组织成员</a:t>
            </a:r>
            <a:r>
              <a:rPr lang="en-US" altLang="zh-CN" dirty="0"/>
              <a:t>.</a:t>
            </a:r>
            <a:endParaRPr lang="zh-CN" altLang="en-US" dirty="0"/>
          </a:p>
        </p:txBody>
      </p:sp>
    </p:spTree>
    <p:extLst>
      <p:ext uri="{BB962C8B-B14F-4D97-AF65-F5344CB8AC3E}">
        <p14:creationId xmlns:p14="http://schemas.microsoft.com/office/powerpoint/2010/main" val="416249482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FF6D4200-EA5E-4BEA-9019-EFA35CB97351}"/>
              </a:ext>
            </a:extLst>
          </p:cNvPr>
          <p:cNvSpPr>
            <a:spLocks noGrp="1"/>
          </p:cNvSpPr>
          <p:nvPr>
            <p:ph idx="1"/>
          </p:nvPr>
        </p:nvSpPr>
        <p:spPr/>
        <p:txBody>
          <a:bodyPr/>
          <a:lstStyle/>
          <a:p>
            <a:r>
              <a:rPr lang="en-US" altLang="zh-CN" sz="2800" dirty="0"/>
              <a:t>(</a:t>
            </a:r>
            <a:r>
              <a:rPr lang="zh-CN" altLang="en-US" sz="2800" dirty="0"/>
              <a:t>四</a:t>
            </a:r>
            <a:r>
              <a:rPr lang="en-US" altLang="zh-CN" sz="2800" dirty="0"/>
              <a:t>)</a:t>
            </a:r>
            <a:r>
              <a:rPr lang="zh-CN" altLang="en-US" sz="2800" dirty="0"/>
              <a:t>生动逼真的描述 </a:t>
            </a:r>
            <a:endParaRPr lang="en-US" altLang="zh-CN" sz="2800" dirty="0"/>
          </a:p>
          <a:p>
            <a:r>
              <a:rPr lang="en-US" altLang="zh-CN" dirty="0"/>
              <a:t>        </a:t>
            </a:r>
            <a:r>
              <a:rPr lang="zh-CN" altLang="en-US" dirty="0"/>
              <a:t>当我们确立了核心价值观、核心目标以及</a:t>
            </a:r>
            <a:r>
              <a:rPr lang="en-US" altLang="zh-CN" dirty="0"/>
              <a:t>BHAG</a:t>
            </a:r>
            <a:r>
              <a:rPr lang="zh-CN" altLang="en-US" dirty="0"/>
              <a:t>后</a:t>
            </a:r>
            <a:r>
              <a:rPr lang="en-US" altLang="zh-CN" dirty="0"/>
              <a:t>,</a:t>
            </a:r>
            <a:r>
              <a:rPr lang="zh-CN" altLang="en-US" dirty="0"/>
              <a:t>要想让其产生激励、鼓舞作用</a:t>
            </a:r>
            <a:r>
              <a:rPr lang="en-US" altLang="zh-CN" dirty="0"/>
              <a:t>, </a:t>
            </a:r>
            <a:r>
              <a:rPr lang="zh-CN" altLang="en-US" dirty="0"/>
              <a:t>必须用生动逼真的语言表达出来</a:t>
            </a:r>
            <a:r>
              <a:rPr lang="en-US" altLang="zh-CN" dirty="0"/>
              <a:t>. </a:t>
            </a:r>
          </a:p>
          <a:p>
            <a:r>
              <a:rPr lang="en-US" altLang="zh-CN" dirty="0"/>
              <a:t>       </a:t>
            </a:r>
            <a:r>
              <a:rPr lang="zh-CN" altLang="en-US" dirty="0"/>
              <a:t>愿景和使命描述了组织未来期望达到的图景和组织为之奋斗的任务</a:t>
            </a:r>
            <a:r>
              <a:rPr lang="en-US" altLang="zh-CN" dirty="0"/>
              <a:t>.</a:t>
            </a:r>
            <a:r>
              <a:rPr lang="zh-CN" altLang="en-US" dirty="0"/>
              <a:t>愿景和使命陈述 与企业战略是不同的</a:t>
            </a:r>
            <a:r>
              <a:rPr lang="en-US" altLang="zh-CN" dirty="0"/>
              <a:t>.</a:t>
            </a:r>
            <a:r>
              <a:rPr lang="zh-CN" altLang="en-US" dirty="0"/>
              <a:t>战略是为了达到组织总目标而采取的行动和利用资源的总计划</a:t>
            </a:r>
            <a:r>
              <a:rPr lang="en-US" altLang="zh-CN" dirty="0"/>
              <a:t>.</a:t>
            </a:r>
            <a:r>
              <a:rPr lang="zh-CN" altLang="en-US" dirty="0"/>
              <a:t>战 略是硬件</a:t>
            </a:r>
            <a:r>
              <a:rPr lang="en-US" altLang="zh-CN" dirty="0"/>
              <a:t>,</a:t>
            </a:r>
            <a:r>
              <a:rPr lang="zh-CN" altLang="en-US" dirty="0"/>
              <a:t>而愿景描述是软件</a:t>
            </a:r>
            <a:r>
              <a:rPr lang="en-US" altLang="zh-CN" dirty="0"/>
              <a:t>.</a:t>
            </a:r>
            <a:r>
              <a:rPr lang="zh-CN" altLang="en-US" dirty="0"/>
              <a:t>表</a:t>
            </a:r>
          </a:p>
        </p:txBody>
      </p:sp>
    </p:spTree>
    <p:extLst>
      <p:ext uri="{BB962C8B-B14F-4D97-AF65-F5344CB8AC3E}">
        <p14:creationId xmlns:p14="http://schemas.microsoft.com/office/powerpoint/2010/main" val="348031482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CC81F35-27FE-4C51-A53C-DB9123D3B215}"/>
              </a:ext>
            </a:extLst>
          </p:cNvPr>
          <p:cNvSpPr>
            <a:spLocks noGrp="1"/>
          </p:cNvSpPr>
          <p:nvPr>
            <p:ph type="title"/>
          </p:nvPr>
        </p:nvSpPr>
        <p:spPr/>
        <p:txBody>
          <a:bodyPr/>
          <a:lstStyle/>
          <a:p>
            <a:r>
              <a:rPr lang="zh-CN" altLang="en-US" dirty="0"/>
              <a:t>二、 战略环境分析</a:t>
            </a:r>
          </a:p>
        </p:txBody>
      </p:sp>
      <p:sp>
        <p:nvSpPr>
          <p:cNvPr id="3" name="内容占位符 2">
            <a:extLst>
              <a:ext uri="{FF2B5EF4-FFF2-40B4-BE49-F238E27FC236}">
                <a16:creationId xmlns:a16="http://schemas.microsoft.com/office/drawing/2014/main" xmlns="" id="{B506E7BB-B57F-43E7-8606-CA09E069A867}"/>
              </a:ext>
            </a:extLst>
          </p:cNvPr>
          <p:cNvSpPr>
            <a:spLocks noGrp="1"/>
          </p:cNvSpPr>
          <p:nvPr>
            <p:ph idx="1"/>
          </p:nvPr>
        </p:nvSpPr>
        <p:spPr/>
        <p:txBody>
          <a:bodyPr/>
          <a:lstStyle/>
          <a:p>
            <a:r>
              <a:rPr lang="zh-CN" altLang="en-US" dirty="0"/>
              <a:t>       战略环境分析是为完成企业使命和战略选择服务的</a:t>
            </a:r>
            <a:r>
              <a:rPr lang="en-US" altLang="zh-CN" dirty="0"/>
              <a:t>.</a:t>
            </a:r>
            <a:r>
              <a:rPr lang="zh-CN" altLang="en-US" dirty="0"/>
              <a:t>德鲁克曾指出</a:t>
            </a:r>
            <a:r>
              <a:rPr lang="en-US" altLang="zh-CN" dirty="0"/>
              <a:t>,“</a:t>
            </a:r>
            <a:r>
              <a:rPr lang="zh-CN" altLang="en-US" dirty="0"/>
              <a:t>企业的目的</a:t>
            </a:r>
            <a:r>
              <a:rPr lang="en-US" altLang="zh-CN" dirty="0"/>
              <a:t>, </a:t>
            </a:r>
            <a:r>
              <a:rPr lang="zh-CN" altLang="en-US" dirty="0"/>
              <a:t>只有一个定义说得通</a:t>
            </a:r>
            <a:r>
              <a:rPr lang="en-US" altLang="zh-CN" dirty="0"/>
              <a:t>:</a:t>
            </a:r>
            <a:r>
              <a:rPr lang="zh-CN" altLang="en-US" dirty="0"/>
              <a:t>创造顾客</a:t>
            </a:r>
            <a:r>
              <a:rPr lang="en-US" altLang="zh-CN" dirty="0"/>
              <a:t>.”</a:t>
            </a:r>
            <a:r>
              <a:rPr lang="zh-CN" altLang="en-US" dirty="0"/>
              <a:t>企业竞争的最终目的是为给顾客创造价值而创造和获 取顾客</a:t>
            </a:r>
            <a:r>
              <a:rPr lang="en-US" altLang="zh-CN" dirty="0"/>
              <a:t>.</a:t>
            </a:r>
            <a:r>
              <a:rPr lang="zh-CN" altLang="en-US" dirty="0"/>
              <a:t>就企业环境分析而言</a:t>
            </a:r>
            <a:r>
              <a:rPr lang="en-US" altLang="zh-CN" dirty="0"/>
              <a:t>,“</a:t>
            </a:r>
            <a:r>
              <a:rPr lang="zh-CN" altLang="en-US" dirty="0"/>
              <a:t>天”指外部一般环境</a:t>
            </a:r>
            <a:r>
              <a:rPr lang="en-US" altLang="zh-CN" dirty="0"/>
              <a:t>,</a:t>
            </a:r>
            <a:r>
              <a:rPr lang="zh-CN" altLang="en-US" dirty="0"/>
              <a:t>主要包括政治环境、社会文化环 境、经济环境、技术环境和自然环境</a:t>
            </a:r>
            <a:r>
              <a:rPr lang="en-US" altLang="zh-CN" dirty="0"/>
              <a:t>;“</a:t>
            </a:r>
            <a:r>
              <a:rPr lang="zh-CN" altLang="en-US" dirty="0"/>
              <a:t>地”指企业竞争所处的行业环境</a:t>
            </a:r>
            <a:r>
              <a:rPr lang="en-US" altLang="zh-CN" dirty="0"/>
              <a:t>,</a:t>
            </a:r>
            <a:r>
              <a:rPr lang="zh-CN" altLang="en-US" dirty="0"/>
              <a:t>主要包括行业 竞争结构、行业内战略群 </a:t>
            </a:r>
            <a:r>
              <a:rPr lang="en-US" altLang="zh-CN" dirty="0"/>
              <a:t>( strategic groups within industry)</a:t>
            </a:r>
            <a:r>
              <a:rPr lang="zh-CN" altLang="en-US" dirty="0"/>
              <a:t>等</a:t>
            </a:r>
            <a:r>
              <a:rPr lang="en-US" altLang="zh-CN" dirty="0"/>
              <a:t>;“</a:t>
            </a:r>
            <a:r>
              <a:rPr lang="zh-CN" altLang="en-US" dirty="0"/>
              <a:t>彼”指企业竞争对手</a:t>
            </a:r>
            <a:r>
              <a:rPr lang="en-US" altLang="zh-CN" dirty="0"/>
              <a:t>; “</a:t>
            </a:r>
            <a:r>
              <a:rPr lang="zh-CN" altLang="en-US" dirty="0"/>
              <a:t>己”指企业自身条件</a:t>
            </a:r>
            <a:r>
              <a:rPr lang="en-US" altLang="zh-CN" dirty="0"/>
              <a:t>;“</a:t>
            </a:r>
            <a:r>
              <a:rPr lang="zh-CN" altLang="en-US" dirty="0"/>
              <a:t>顾客”指企业为之提供产品或服务的消费者</a:t>
            </a:r>
            <a:r>
              <a:rPr lang="en-US" altLang="zh-CN" dirty="0"/>
              <a:t>.</a:t>
            </a:r>
            <a:r>
              <a:rPr lang="zh-CN" altLang="en-US" dirty="0"/>
              <a:t>由于竞争的相对 性</a:t>
            </a:r>
            <a:r>
              <a:rPr lang="en-US" altLang="zh-CN" dirty="0"/>
              <a:t>,</a:t>
            </a:r>
            <a:r>
              <a:rPr lang="zh-CN" altLang="en-US" dirty="0"/>
              <a:t>长与短、强与弱、虚与实都是相对的</a:t>
            </a:r>
            <a:r>
              <a:rPr lang="en-US" altLang="zh-CN" dirty="0"/>
              <a:t>,</a:t>
            </a:r>
            <a:r>
              <a:rPr lang="zh-CN" altLang="en-US" dirty="0"/>
              <a:t>因此 “彼”与 “己”研究必须相互比较而进 行</a:t>
            </a:r>
            <a:r>
              <a:rPr lang="en-US" altLang="zh-CN" dirty="0"/>
              <a:t>,</a:t>
            </a:r>
            <a:r>
              <a:rPr lang="zh-CN" altLang="en-US" dirty="0"/>
              <a:t>而单纯研究 “彼”或 “己”是没有意义的</a:t>
            </a:r>
            <a:r>
              <a:rPr lang="en-US" altLang="zh-CN" dirty="0"/>
              <a:t>.“</a:t>
            </a:r>
            <a:r>
              <a:rPr lang="zh-CN" altLang="en-US" dirty="0"/>
              <a:t>知天知地”认识了企业所面临的利与危、 机遇与威胁</a:t>
            </a:r>
            <a:r>
              <a:rPr lang="en-US" altLang="zh-CN" dirty="0"/>
              <a:t>,“</a:t>
            </a:r>
            <a:r>
              <a:rPr lang="zh-CN" altLang="en-US" dirty="0"/>
              <a:t>知彼知己”了解了企业的长与短、实力与不足</a:t>
            </a:r>
            <a:r>
              <a:rPr lang="en-US" altLang="zh-CN" dirty="0"/>
              <a:t>.</a:t>
            </a:r>
            <a:r>
              <a:rPr lang="zh-CN" altLang="en-US" dirty="0"/>
              <a:t>图３ １５所示为环境研究的内容与目的</a:t>
            </a:r>
            <a:r>
              <a:rPr lang="en-US" altLang="zh-CN" dirty="0"/>
              <a:t>.</a:t>
            </a:r>
            <a:endParaRPr lang="zh-CN" altLang="en-US" dirty="0"/>
          </a:p>
        </p:txBody>
      </p:sp>
    </p:spTree>
    <p:extLst>
      <p:ext uri="{BB962C8B-B14F-4D97-AF65-F5344CB8AC3E}">
        <p14:creationId xmlns:p14="http://schemas.microsoft.com/office/powerpoint/2010/main" val="67519664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a:extLst>
              <a:ext uri="{FF2B5EF4-FFF2-40B4-BE49-F238E27FC236}">
                <a16:creationId xmlns:a16="http://schemas.microsoft.com/office/drawing/2014/main" xmlns="" id="{6EE44C06-AF03-4B24-A45D-4543C469EF5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02003" y="984739"/>
            <a:ext cx="8005121" cy="4083643"/>
          </a:xfrm>
        </p:spPr>
      </p:pic>
      <p:sp>
        <p:nvSpPr>
          <p:cNvPr id="5" name="矩形 4">
            <a:extLst>
              <a:ext uri="{FF2B5EF4-FFF2-40B4-BE49-F238E27FC236}">
                <a16:creationId xmlns:a16="http://schemas.microsoft.com/office/drawing/2014/main" xmlns="" id="{809A95EF-0C23-4236-AC4C-46CB645E1141}"/>
              </a:ext>
            </a:extLst>
          </p:cNvPr>
          <p:cNvSpPr/>
          <p:nvPr/>
        </p:nvSpPr>
        <p:spPr>
          <a:xfrm>
            <a:off x="3421727" y="5237983"/>
            <a:ext cx="4089581" cy="400110"/>
          </a:xfrm>
          <a:prstGeom prst="rect">
            <a:avLst/>
          </a:prstGeom>
        </p:spPr>
        <p:txBody>
          <a:bodyPr wrap="none">
            <a:spAutoFit/>
          </a:bodyPr>
          <a:lstStyle/>
          <a:p>
            <a:r>
              <a:rPr lang="zh-CN" altLang="en-US" sz="2000" dirty="0">
                <a:solidFill>
                  <a:srgbClr val="0099CC"/>
                </a:solidFill>
                <a:latin typeface="+mj-ea"/>
                <a:ea typeface="+mj-ea"/>
              </a:rPr>
              <a:t>图３ １５　环境研究的内容与目的</a:t>
            </a:r>
          </a:p>
        </p:txBody>
      </p:sp>
    </p:spTree>
    <p:extLst>
      <p:ext uri="{BB962C8B-B14F-4D97-AF65-F5344CB8AC3E}">
        <p14:creationId xmlns:p14="http://schemas.microsoft.com/office/powerpoint/2010/main" val="419970004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FD46C919-61D9-4352-9478-1989ADD7F77B}"/>
              </a:ext>
            </a:extLst>
          </p:cNvPr>
          <p:cNvSpPr>
            <a:spLocks noGrp="1"/>
          </p:cNvSpPr>
          <p:nvPr>
            <p:ph idx="1"/>
          </p:nvPr>
        </p:nvSpPr>
        <p:spPr>
          <a:xfrm>
            <a:off x="1324431" y="871536"/>
            <a:ext cx="10253279" cy="5613669"/>
          </a:xfrm>
        </p:spPr>
        <p:txBody>
          <a:bodyPr>
            <a:normAutofit/>
          </a:bodyPr>
          <a:lstStyle/>
          <a:p>
            <a:r>
              <a:rPr lang="en-US" altLang="zh-CN" sz="2400" b="1" dirty="0"/>
              <a:t>(</a:t>
            </a:r>
            <a:r>
              <a:rPr lang="zh-CN" altLang="en-US" sz="2400" b="1" dirty="0"/>
              <a:t>一</a:t>
            </a:r>
            <a:r>
              <a:rPr lang="en-US" altLang="zh-CN" sz="2400" b="1" dirty="0"/>
              <a:t>)</a:t>
            </a:r>
            <a:r>
              <a:rPr lang="zh-CN" altLang="en-US" sz="2400" b="1" dirty="0"/>
              <a:t>外部一般环境 </a:t>
            </a:r>
            <a:endParaRPr lang="en-US" altLang="zh-CN" sz="2400" b="1" dirty="0"/>
          </a:p>
          <a:p>
            <a:r>
              <a:rPr lang="en-US" altLang="zh-CN" dirty="0"/>
              <a:t>      ( </a:t>
            </a:r>
            <a:r>
              <a:rPr lang="zh-CN" altLang="en-US" dirty="0"/>
              <a:t>１</a:t>
            </a:r>
            <a:r>
              <a:rPr lang="en-US" altLang="zh-CN" dirty="0"/>
              <a:t>)</a:t>
            </a:r>
            <a:r>
              <a:rPr lang="zh-CN" altLang="en-US" dirty="0"/>
              <a:t>政治环境</a:t>
            </a:r>
            <a:r>
              <a:rPr lang="en-US" altLang="zh-CN" dirty="0"/>
              <a:t>:</a:t>
            </a:r>
            <a:r>
              <a:rPr lang="zh-CN" altLang="en-US" dirty="0"/>
              <a:t>包括一个国家的社会制度</a:t>
            </a:r>
            <a:r>
              <a:rPr lang="en-US" altLang="zh-CN" dirty="0"/>
              <a:t>,</a:t>
            </a:r>
            <a:r>
              <a:rPr lang="zh-CN" altLang="en-US" dirty="0"/>
              <a:t>执政党的性质</a:t>
            </a:r>
            <a:r>
              <a:rPr lang="en-US" altLang="zh-CN" dirty="0"/>
              <a:t>,</a:t>
            </a:r>
            <a:r>
              <a:rPr lang="zh-CN" altLang="en-US" dirty="0"/>
              <a:t>政府的方针、政策、法令 等</a:t>
            </a:r>
            <a:r>
              <a:rPr lang="en-US" altLang="zh-CN" dirty="0"/>
              <a:t>.</a:t>
            </a:r>
          </a:p>
          <a:p>
            <a:r>
              <a:rPr lang="en-US" altLang="zh-CN" dirty="0"/>
              <a:t>      ( </a:t>
            </a:r>
            <a:r>
              <a:rPr lang="zh-CN" altLang="en-US" dirty="0"/>
              <a:t>２</a:t>
            </a:r>
            <a:r>
              <a:rPr lang="en-US" altLang="zh-CN" dirty="0"/>
              <a:t>)</a:t>
            </a:r>
            <a:r>
              <a:rPr lang="zh-CN" altLang="en-US" dirty="0"/>
              <a:t>社会文化环境</a:t>
            </a:r>
            <a:r>
              <a:rPr lang="en-US" altLang="zh-CN" dirty="0"/>
              <a:t>:</a:t>
            </a:r>
            <a:r>
              <a:rPr lang="zh-CN" altLang="en-US" dirty="0"/>
              <a:t>包括一个国家或地区的居民教育程度和文化水平、宗教信仰、风 俗习惯、价值观念、审美观点等</a:t>
            </a:r>
            <a:r>
              <a:rPr lang="en-US" altLang="zh-CN" dirty="0"/>
              <a:t>.</a:t>
            </a:r>
          </a:p>
          <a:p>
            <a:r>
              <a:rPr lang="en-US" altLang="zh-CN" dirty="0"/>
              <a:t>      ( </a:t>
            </a:r>
            <a:r>
              <a:rPr lang="zh-CN" altLang="en-US" dirty="0"/>
              <a:t>３</a:t>
            </a:r>
            <a:r>
              <a:rPr lang="en-US" altLang="zh-CN" dirty="0"/>
              <a:t>)</a:t>
            </a:r>
            <a:r>
              <a:rPr lang="zh-CN" altLang="en-US" dirty="0"/>
              <a:t>经济环境</a:t>
            </a:r>
            <a:r>
              <a:rPr lang="en-US" altLang="zh-CN" dirty="0"/>
              <a:t>:</a:t>
            </a:r>
            <a:r>
              <a:rPr lang="zh-CN" altLang="en-US" dirty="0"/>
              <a:t>主要包括宏观和微观两个方面的内容</a:t>
            </a:r>
            <a:r>
              <a:rPr lang="en-US" altLang="zh-CN" dirty="0"/>
              <a:t>.</a:t>
            </a:r>
            <a:r>
              <a:rPr lang="zh-CN" altLang="en-US" dirty="0"/>
              <a:t>宏观经济环境主要指一个国家 的人口数量及其增长趋势</a:t>
            </a:r>
            <a:r>
              <a:rPr lang="en-US" altLang="zh-CN" dirty="0"/>
              <a:t>,</a:t>
            </a:r>
            <a:r>
              <a:rPr lang="zh-CN" altLang="en-US" dirty="0"/>
              <a:t>国民收入、国民生产总值及其变化情况以及通过这些指标能够 反映的国民经济发展水平和发展速度</a:t>
            </a:r>
            <a:r>
              <a:rPr lang="en-US" altLang="zh-CN" dirty="0"/>
              <a:t>.</a:t>
            </a:r>
            <a:r>
              <a:rPr lang="zh-CN" altLang="en-US" dirty="0"/>
              <a:t>微观经济环境主要指企业所在地区或所服务地区的 消费者的收入水平、消费偏好、储蓄情况、就业程度等因素</a:t>
            </a:r>
            <a:r>
              <a:rPr lang="en-US" altLang="zh-CN" dirty="0"/>
              <a:t>.</a:t>
            </a:r>
            <a:r>
              <a:rPr lang="zh-CN" altLang="en-US" dirty="0"/>
              <a:t>这些因素直接决定着企业目 前及未来的市场大小</a:t>
            </a:r>
            <a:r>
              <a:rPr lang="en-US" altLang="zh-CN" dirty="0"/>
              <a:t>. </a:t>
            </a:r>
          </a:p>
          <a:p>
            <a:r>
              <a:rPr lang="en-US" altLang="zh-CN" dirty="0"/>
              <a:t>      ( </a:t>
            </a:r>
            <a:r>
              <a:rPr lang="zh-CN" altLang="en-US" dirty="0"/>
              <a:t>４</a:t>
            </a:r>
            <a:r>
              <a:rPr lang="en-US" altLang="zh-CN" dirty="0"/>
              <a:t>)</a:t>
            </a:r>
            <a:r>
              <a:rPr lang="zh-CN" altLang="en-US" dirty="0"/>
              <a:t>技术环境</a:t>
            </a:r>
            <a:r>
              <a:rPr lang="en-US" altLang="zh-CN" dirty="0"/>
              <a:t>:</a:t>
            </a:r>
            <a:r>
              <a:rPr lang="zh-CN" altLang="en-US" dirty="0"/>
              <a:t>除了要考察与企业所处领域的活动直接相关的技术手段的发展变化 外</a:t>
            </a:r>
            <a:r>
              <a:rPr lang="en-US" altLang="zh-CN" dirty="0"/>
              <a:t>,</a:t>
            </a:r>
            <a:r>
              <a:rPr lang="zh-CN" altLang="en-US" dirty="0"/>
              <a:t>还应及时了解</a:t>
            </a:r>
            <a:r>
              <a:rPr lang="en-US" altLang="zh-CN" dirty="0"/>
              <a:t>:①</a:t>
            </a:r>
            <a:r>
              <a:rPr lang="zh-CN" altLang="en-US" dirty="0"/>
              <a:t>国家对科技开发的投资和支持重点</a:t>
            </a:r>
            <a:r>
              <a:rPr lang="en-US" altLang="zh-CN" dirty="0"/>
              <a:t>;②</a:t>
            </a:r>
            <a:r>
              <a:rPr lang="zh-CN" altLang="en-US" dirty="0"/>
              <a:t>该领域技术发展动态和研究 开发费用总额</a:t>
            </a:r>
            <a:r>
              <a:rPr lang="en-US" altLang="zh-CN" dirty="0"/>
              <a:t>;③</a:t>
            </a:r>
            <a:r>
              <a:rPr lang="zh-CN" altLang="en-US" dirty="0"/>
              <a:t>技术转移和技术商品化速度</a:t>
            </a:r>
            <a:r>
              <a:rPr lang="en-US" altLang="zh-CN" dirty="0"/>
              <a:t>;④</a:t>
            </a:r>
            <a:r>
              <a:rPr lang="zh-CN" altLang="en-US" dirty="0"/>
              <a:t>专利及其保护情况等</a:t>
            </a:r>
            <a:r>
              <a:rPr lang="en-US" altLang="zh-CN" dirty="0"/>
              <a:t>. </a:t>
            </a:r>
          </a:p>
          <a:p>
            <a:r>
              <a:rPr lang="en-US" altLang="zh-CN" dirty="0"/>
              <a:t>     ( </a:t>
            </a:r>
            <a:r>
              <a:rPr lang="zh-CN" altLang="en-US" dirty="0"/>
              <a:t>５</a:t>
            </a:r>
            <a:r>
              <a:rPr lang="en-US" altLang="zh-CN" dirty="0"/>
              <a:t>)</a:t>
            </a:r>
            <a:r>
              <a:rPr lang="zh-CN" altLang="en-US" dirty="0"/>
              <a:t>自然环境</a:t>
            </a:r>
            <a:r>
              <a:rPr lang="en-US" altLang="zh-CN" dirty="0"/>
              <a:t>:</a:t>
            </a:r>
            <a:r>
              <a:rPr lang="zh-CN" altLang="en-US" dirty="0"/>
              <a:t>主要指企业经营所处的地理位置及气候条件和资源禀赋状况等自然 因素</a:t>
            </a:r>
            <a:r>
              <a:rPr lang="en-US" altLang="zh-CN" dirty="0"/>
              <a:t>. </a:t>
            </a:r>
            <a:endParaRPr lang="zh-CN" altLang="en-US" dirty="0"/>
          </a:p>
        </p:txBody>
      </p:sp>
    </p:spTree>
    <p:extLst>
      <p:ext uri="{BB962C8B-B14F-4D97-AF65-F5344CB8AC3E}">
        <p14:creationId xmlns:p14="http://schemas.microsoft.com/office/powerpoint/2010/main" val="147907915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A580A751-80FD-4797-BD94-D5321E260734}"/>
              </a:ext>
            </a:extLst>
          </p:cNvPr>
          <p:cNvSpPr>
            <a:spLocks noGrp="1"/>
          </p:cNvSpPr>
          <p:nvPr>
            <p:ph idx="1"/>
          </p:nvPr>
        </p:nvSpPr>
        <p:spPr>
          <a:xfrm>
            <a:off x="1324432" y="547980"/>
            <a:ext cx="10034138" cy="5304930"/>
          </a:xfrm>
        </p:spPr>
        <p:txBody>
          <a:bodyPr>
            <a:normAutofit/>
          </a:bodyPr>
          <a:lstStyle/>
          <a:p>
            <a:r>
              <a:rPr lang="en-US" altLang="zh-CN" sz="2800" b="1" dirty="0"/>
              <a:t>(</a:t>
            </a:r>
            <a:r>
              <a:rPr lang="zh-CN" altLang="en-US" sz="2800" b="1" dirty="0"/>
              <a:t>二</a:t>
            </a:r>
            <a:r>
              <a:rPr lang="en-US" altLang="zh-CN" sz="2800" b="1" dirty="0"/>
              <a:t>)</a:t>
            </a:r>
            <a:r>
              <a:rPr lang="zh-CN" altLang="en-US" sz="2800" b="1" dirty="0"/>
              <a:t>行业环境 </a:t>
            </a:r>
            <a:endParaRPr lang="en-US" altLang="zh-CN" sz="2800" b="1" dirty="0"/>
          </a:p>
          <a:p>
            <a:r>
              <a:rPr lang="zh-CN" altLang="en-US" dirty="0"/>
              <a:t>       制定竞争战略的实质就是将一个公司与其环境建立联系</a:t>
            </a:r>
            <a:r>
              <a:rPr lang="en-US" altLang="zh-CN" dirty="0"/>
              <a:t>.</a:t>
            </a:r>
            <a:r>
              <a:rPr lang="zh-CN" altLang="en-US" dirty="0"/>
              <a:t>尽管企业面对的相关环境的 范围广阔</a:t>
            </a:r>
            <a:r>
              <a:rPr lang="en-US" altLang="zh-CN" dirty="0"/>
              <a:t>,</a:t>
            </a:r>
            <a:r>
              <a:rPr lang="zh-CN" altLang="en-US" dirty="0"/>
              <a:t>包含政治、社会、经济、技术以及自然等环境因素</a:t>
            </a:r>
            <a:r>
              <a:rPr lang="en-US" altLang="zh-CN" dirty="0"/>
              <a:t>,</a:t>
            </a:r>
            <a:r>
              <a:rPr lang="zh-CN" altLang="en-US" dirty="0"/>
              <a:t>但公司环境的最关键部分 就是公司所在的一个或几个行业</a:t>
            </a:r>
            <a:r>
              <a:rPr lang="en-US" altLang="zh-CN" dirty="0"/>
              <a:t>.</a:t>
            </a:r>
            <a:r>
              <a:rPr lang="zh-CN" altLang="en-US" dirty="0"/>
              <a:t>因此</a:t>
            </a:r>
            <a:r>
              <a:rPr lang="en-US" altLang="zh-CN" dirty="0"/>
              <a:t>,</a:t>
            </a:r>
            <a:r>
              <a:rPr lang="zh-CN" altLang="en-US" dirty="0"/>
              <a:t>我们称行业环境为 “地”</a:t>
            </a:r>
            <a:r>
              <a:rPr lang="en-US" altLang="zh-CN" dirty="0"/>
              <a:t>. </a:t>
            </a:r>
          </a:p>
          <a:p>
            <a:r>
              <a:rPr lang="zh-CN" altLang="en-US" dirty="0"/>
              <a:t>       一个行业内部的竞争状态取决于五种基本竞争作用力</a:t>
            </a:r>
            <a:r>
              <a:rPr lang="en-US" altLang="zh-CN" dirty="0"/>
              <a:t>,</a:t>
            </a:r>
            <a:endParaRPr lang="zh-CN" altLang="en-US" sz="2400" dirty="0"/>
          </a:p>
        </p:txBody>
      </p:sp>
      <p:pic>
        <p:nvPicPr>
          <p:cNvPr id="4" name="图片 3">
            <a:extLst>
              <a:ext uri="{FF2B5EF4-FFF2-40B4-BE49-F238E27FC236}">
                <a16:creationId xmlns:a16="http://schemas.microsoft.com/office/drawing/2014/main" xmlns="" id="{28E911AD-69FB-4FB0-9CA4-FA86287C0299}"/>
              </a:ext>
            </a:extLst>
          </p:cNvPr>
          <p:cNvPicPr>
            <a:picLocks noChangeAspect="1"/>
          </p:cNvPicPr>
          <p:nvPr/>
        </p:nvPicPr>
        <p:blipFill rotWithShape="1">
          <a:blip r:embed="rId2">
            <a:extLst>
              <a:ext uri="{28A0092B-C50C-407E-A947-70E740481C1C}">
                <a14:useLocalDpi xmlns:a14="http://schemas.microsoft.com/office/drawing/2010/main" val="0"/>
              </a:ext>
            </a:extLst>
          </a:blip>
          <a:srcRect b="673"/>
          <a:stretch/>
        </p:blipFill>
        <p:spPr>
          <a:xfrm>
            <a:off x="2499775" y="2715103"/>
            <a:ext cx="6489480" cy="3228497"/>
          </a:xfrm>
          <a:prstGeom prst="rect">
            <a:avLst/>
          </a:prstGeom>
        </p:spPr>
      </p:pic>
      <p:sp>
        <p:nvSpPr>
          <p:cNvPr id="5" name="矩形 4">
            <a:extLst>
              <a:ext uri="{FF2B5EF4-FFF2-40B4-BE49-F238E27FC236}">
                <a16:creationId xmlns:a16="http://schemas.microsoft.com/office/drawing/2014/main" xmlns="" id="{8FD1E7BD-CD67-4139-8783-FFE50DFA59F4}"/>
              </a:ext>
            </a:extLst>
          </p:cNvPr>
          <p:cNvSpPr/>
          <p:nvPr/>
        </p:nvSpPr>
        <p:spPr>
          <a:xfrm>
            <a:off x="3271784" y="6106163"/>
            <a:ext cx="4620176" cy="400110"/>
          </a:xfrm>
          <a:prstGeom prst="rect">
            <a:avLst/>
          </a:prstGeom>
        </p:spPr>
        <p:txBody>
          <a:bodyPr wrap="none">
            <a:spAutoFit/>
          </a:bodyPr>
          <a:lstStyle/>
          <a:p>
            <a:r>
              <a:rPr lang="zh-CN" altLang="en-US" sz="2000" dirty="0">
                <a:solidFill>
                  <a:srgbClr val="0099CC"/>
                </a:solidFill>
                <a:latin typeface="+mj-ea"/>
                <a:ea typeface="+mj-ea"/>
              </a:rPr>
              <a:t>图３ １６　驱动行业竞争的五种作用力</a:t>
            </a:r>
          </a:p>
        </p:txBody>
      </p:sp>
    </p:spTree>
    <p:extLst>
      <p:ext uri="{BB962C8B-B14F-4D97-AF65-F5344CB8AC3E}">
        <p14:creationId xmlns:p14="http://schemas.microsoft.com/office/powerpoint/2010/main" val="27555286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042F5E37-3E1B-4D60-A3B5-DD29368DB26F}"/>
              </a:ext>
            </a:extLst>
          </p:cNvPr>
          <p:cNvSpPr>
            <a:spLocks noGrp="1"/>
          </p:cNvSpPr>
          <p:nvPr>
            <p:ph idx="1"/>
          </p:nvPr>
        </p:nvSpPr>
        <p:spPr/>
        <p:txBody>
          <a:bodyPr/>
          <a:lstStyle/>
          <a:p>
            <a:r>
              <a:rPr lang="zh-CN" altLang="en-US" sz="2400" b="1" dirty="0"/>
              <a:t>１ 行业内现有竞争对手研究 </a:t>
            </a:r>
            <a:endParaRPr lang="en-US" altLang="zh-CN" sz="2400" b="1" dirty="0"/>
          </a:p>
          <a:p>
            <a:r>
              <a:rPr lang="en-US" altLang="zh-CN" dirty="0"/>
              <a:t>        ( </a:t>
            </a:r>
            <a:r>
              <a:rPr lang="zh-CN" altLang="en-US" dirty="0"/>
              <a:t>１</a:t>
            </a:r>
            <a:r>
              <a:rPr lang="en-US" altLang="zh-CN" dirty="0"/>
              <a:t>)</a:t>
            </a:r>
            <a:r>
              <a:rPr lang="zh-CN" altLang="en-US" dirty="0"/>
              <a:t>竞争对手基本情况研究</a:t>
            </a:r>
            <a:r>
              <a:rPr lang="en-US" altLang="zh-CN" dirty="0"/>
              <a:t>.</a:t>
            </a:r>
            <a:r>
              <a:rPr lang="zh-CN" altLang="en-US" dirty="0"/>
              <a:t> </a:t>
            </a:r>
            <a:r>
              <a:rPr lang="en-US" altLang="zh-CN" dirty="0"/>
              <a:t>( </a:t>
            </a:r>
            <a:r>
              <a:rPr lang="zh-CN" altLang="en-US" dirty="0"/>
              <a:t>２</a:t>
            </a:r>
            <a:r>
              <a:rPr lang="en-US" altLang="zh-CN" dirty="0"/>
              <a:t>)</a:t>
            </a:r>
            <a:r>
              <a:rPr lang="zh-CN" altLang="en-US" dirty="0"/>
              <a:t>主要竞争对手研究</a:t>
            </a:r>
            <a:r>
              <a:rPr lang="en-US" altLang="zh-CN" dirty="0"/>
              <a:t>.</a:t>
            </a:r>
            <a:r>
              <a:rPr lang="zh-CN" altLang="en-US" dirty="0"/>
              <a:t> </a:t>
            </a:r>
            <a:r>
              <a:rPr lang="en-US" altLang="zh-CN" dirty="0"/>
              <a:t>( </a:t>
            </a:r>
            <a:r>
              <a:rPr lang="zh-CN" altLang="en-US" dirty="0"/>
              <a:t>３</a:t>
            </a:r>
            <a:r>
              <a:rPr lang="en-US" altLang="zh-CN" dirty="0"/>
              <a:t>)</a:t>
            </a:r>
            <a:r>
              <a:rPr lang="zh-CN" altLang="en-US" dirty="0"/>
              <a:t>竞争对手的发展动向研究</a:t>
            </a:r>
            <a:r>
              <a:rPr lang="en-US" altLang="zh-CN" dirty="0"/>
              <a:t>.</a:t>
            </a:r>
          </a:p>
          <a:p>
            <a:r>
              <a:rPr lang="zh-CN" altLang="en-US" sz="2400" b="1" dirty="0"/>
              <a:t>２入侵者研究 </a:t>
            </a:r>
            <a:endParaRPr lang="en-US" altLang="zh-CN" sz="2400" b="1" dirty="0"/>
          </a:p>
          <a:p>
            <a:r>
              <a:rPr lang="en-US" altLang="zh-CN" dirty="0"/>
              <a:t>       </a:t>
            </a:r>
            <a:r>
              <a:rPr lang="zh-CN" altLang="en-US" dirty="0"/>
              <a:t>影响行业进入障碍的因素主要有以下几个</a:t>
            </a:r>
            <a:r>
              <a:rPr lang="en-US" altLang="zh-CN" dirty="0"/>
              <a:t>. </a:t>
            </a:r>
          </a:p>
          <a:p>
            <a:r>
              <a:rPr lang="en-US" altLang="zh-CN" dirty="0"/>
              <a:t>      ( </a:t>
            </a:r>
            <a:r>
              <a:rPr lang="zh-CN" altLang="en-US" dirty="0"/>
              <a:t>１</a:t>
            </a:r>
            <a:r>
              <a:rPr lang="en-US" altLang="zh-CN" dirty="0"/>
              <a:t>)</a:t>
            </a:r>
            <a:r>
              <a:rPr lang="zh-CN" altLang="en-US" dirty="0"/>
              <a:t>规模经济</a:t>
            </a:r>
            <a:r>
              <a:rPr lang="en-US" altLang="zh-CN" dirty="0"/>
              <a:t>.  ( </a:t>
            </a:r>
            <a:r>
              <a:rPr lang="zh-CN" altLang="en-US" dirty="0"/>
              <a:t>２</a:t>
            </a:r>
            <a:r>
              <a:rPr lang="en-US" altLang="zh-CN" dirty="0"/>
              <a:t>)</a:t>
            </a:r>
            <a:r>
              <a:rPr lang="zh-CN" altLang="en-US" dirty="0"/>
              <a:t>产品差别化</a:t>
            </a:r>
            <a:r>
              <a:rPr lang="en-US" altLang="zh-CN" dirty="0"/>
              <a:t>. ( </a:t>
            </a:r>
            <a:r>
              <a:rPr lang="zh-CN" altLang="en-US" dirty="0"/>
              <a:t>３</a:t>
            </a:r>
            <a:r>
              <a:rPr lang="en-US" altLang="zh-CN" dirty="0"/>
              <a:t>)</a:t>
            </a:r>
            <a:r>
              <a:rPr lang="zh-CN" altLang="en-US" dirty="0"/>
              <a:t>转移成本</a:t>
            </a:r>
            <a:r>
              <a:rPr lang="en-US" altLang="zh-CN" dirty="0"/>
              <a:t>. ( </a:t>
            </a:r>
            <a:r>
              <a:rPr lang="zh-CN" altLang="en-US" dirty="0"/>
              <a:t>４</a:t>
            </a:r>
            <a:r>
              <a:rPr lang="en-US" altLang="zh-CN" dirty="0"/>
              <a:t>)</a:t>
            </a:r>
            <a:r>
              <a:rPr lang="zh-CN" altLang="en-US" dirty="0"/>
              <a:t>在位优势</a:t>
            </a:r>
            <a:r>
              <a:rPr lang="en-US" altLang="zh-CN" dirty="0"/>
              <a:t>.</a:t>
            </a:r>
          </a:p>
          <a:p>
            <a:r>
              <a:rPr lang="zh-CN" altLang="en-US" sz="2400" b="1" dirty="0"/>
              <a:t>３ 替代品生产商研究</a:t>
            </a:r>
            <a:endParaRPr lang="en-US" altLang="zh-CN" sz="2400" b="1" dirty="0"/>
          </a:p>
          <a:p>
            <a:r>
              <a:rPr lang="en-US" altLang="zh-CN" dirty="0"/>
              <a:t>       </a:t>
            </a:r>
            <a:r>
              <a:rPr lang="zh-CN" altLang="en-US" dirty="0"/>
              <a:t> 企业生产的产品</a:t>
            </a:r>
            <a:r>
              <a:rPr lang="en-US" altLang="zh-CN" dirty="0"/>
              <a:t>,</a:t>
            </a:r>
            <a:r>
              <a:rPr lang="zh-CN" altLang="en-US" dirty="0"/>
              <a:t>从表面上看</a:t>
            </a:r>
            <a:r>
              <a:rPr lang="en-US" altLang="zh-CN" dirty="0"/>
              <a:t>,</a:t>
            </a:r>
            <a:r>
              <a:rPr lang="zh-CN" altLang="en-US" dirty="0"/>
              <a:t>是具有一定外观形状的物质品</a:t>
            </a:r>
            <a:r>
              <a:rPr lang="en-US" altLang="zh-CN" dirty="0"/>
              <a:t>,</a:t>
            </a:r>
            <a:r>
              <a:rPr lang="zh-CN" altLang="en-US" dirty="0"/>
              <a:t>但抽象地分析</a:t>
            </a:r>
            <a:r>
              <a:rPr lang="en-US" altLang="zh-CN" dirty="0"/>
              <a:t>,</a:t>
            </a:r>
            <a:r>
              <a:rPr lang="zh-CN" altLang="en-US" dirty="0"/>
              <a:t>它们 是能够满足某种需要的使用价值或功能</a:t>
            </a:r>
            <a:r>
              <a:rPr lang="en-US" altLang="zh-CN" dirty="0"/>
              <a:t>.</a:t>
            </a:r>
            <a:r>
              <a:rPr lang="zh-CN" altLang="en-US" dirty="0"/>
              <a:t>产品的使用价值或功能相同</a:t>
            </a:r>
            <a:r>
              <a:rPr lang="en-US" altLang="zh-CN" dirty="0"/>
              <a:t>,</a:t>
            </a:r>
            <a:r>
              <a:rPr lang="zh-CN" altLang="en-US" dirty="0"/>
              <a:t>能够满足的消费需要相同</a:t>
            </a:r>
            <a:r>
              <a:rPr lang="en-US" altLang="zh-CN" dirty="0"/>
              <a:t>,</a:t>
            </a:r>
            <a:r>
              <a:rPr lang="zh-CN" altLang="en-US" dirty="0"/>
              <a:t>在使用过程中就可以相互替代</a:t>
            </a:r>
            <a:r>
              <a:rPr lang="en-US" altLang="zh-CN" dirty="0"/>
              <a:t>,</a:t>
            </a:r>
            <a:r>
              <a:rPr lang="zh-CN" altLang="en-US" dirty="0"/>
              <a:t>生产这些产品的企业间就可能形成竞争</a:t>
            </a:r>
            <a:r>
              <a:rPr lang="en-US" altLang="zh-CN" dirty="0"/>
              <a:t>. </a:t>
            </a:r>
            <a:endParaRPr lang="zh-CN" altLang="en-US" dirty="0"/>
          </a:p>
        </p:txBody>
      </p:sp>
    </p:spTree>
    <p:extLst>
      <p:ext uri="{BB962C8B-B14F-4D97-AF65-F5344CB8AC3E}">
        <p14:creationId xmlns:p14="http://schemas.microsoft.com/office/powerpoint/2010/main" val="7630569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9C09B809-14BD-4376-8466-AD41F387C422}"/>
              </a:ext>
            </a:extLst>
          </p:cNvPr>
          <p:cNvSpPr>
            <a:spLocks noGrp="1"/>
          </p:cNvSpPr>
          <p:nvPr>
            <p:ph idx="1"/>
          </p:nvPr>
        </p:nvSpPr>
        <p:spPr/>
        <p:txBody>
          <a:bodyPr/>
          <a:lstStyle/>
          <a:p>
            <a:r>
              <a:rPr lang="zh-CN" altLang="en-US" sz="2400" b="1" dirty="0"/>
              <a:t>４ 买方的讨价还价能力研究 </a:t>
            </a:r>
            <a:endParaRPr lang="en-US" altLang="zh-CN" sz="2400" b="1" dirty="0"/>
          </a:p>
          <a:p>
            <a:r>
              <a:rPr lang="en-US" altLang="zh-CN" dirty="0"/>
              <a:t>       </a:t>
            </a:r>
            <a:r>
              <a:rPr lang="zh-CN" altLang="en-US" dirty="0"/>
              <a:t>消费者在两个方面影响着行业内企业的经营</a:t>
            </a:r>
            <a:r>
              <a:rPr lang="en-US" altLang="zh-CN" dirty="0"/>
              <a:t>:</a:t>
            </a:r>
            <a:r>
              <a:rPr lang="zh-CN" altLang="en-US" dirty="0"/>
              <a:t>第一</a:t>
            </a:r>
            <a:r>
              <a:rPr lang="en-US" altLang="zh-CN" dirty="0"/>
              <a:t>,</a:t>
            </a:r>
            <a:r>
              <a:rPr lang="zh-CN" altLang="en-US" dirty="0"/>
              <a:t>买方对产品的总需求决定着行业 的市场潜力</a:t>
            </a:r>
            <a:r>
              <a:rPr lang="en-US" altLang="zh-CN" dirty="0"/>
              <a:t>,</a:t>
            </a:r>
            <a:r>
              <a:rPr lang="zh-CN" altLang="en-US" dirty="0"/>
              <a:t>从而影响行业内所有企业的发展边界</a:t>
            </a:r>
            <a:r>
              <a:rPr lang="en-US" altLang="zh-CN" dirty="0"/>
              <a:t>.</a:t>
            </a:r>
            <a:r>
              <a:rPr lang="zh-CN" altLang="en-US" dirty="0"/>
              <a:t>第二</a:t>
            </a:r>
            <a:r>
              <a:rPr lang="en-US" altLang="zh-CN" dirty="0"/>
              <a:t>,</a:t>
            </a:r>
            <a:r>
              <a:rPr lang="zh-CN" altLang="en-US" dirty="0"/>
              <a:t>不同买方的讨价还价能力会诱 发企业之间的价格竞争</a:t>
            </a:r>
            <a:r>
              <a:rPr lang="en-US" altLang="zh-CN" dirty="0"/>
              <a:t>,</a:t>
            </a:r>
            <a:r>
              <a:rPr lang="zh-CN" altLang="en-US" dirty="0"/>
              <a:t>从而影响企业的获利能力</a:t>
            </a:r>
            <a:r>
              <a:rPr lang="en-US" altLang="zh-CN" dirty="0"/>
              <a:t>.</a:t>
            </a:r>
            <a:r>
              <a:rPr lang="zh-CN" altLang="en-US" dirty="0"/>
              <a:t>这里主要讨论影响买方讨价还价能力 的因素</a:t>
            </a:r>
            <a:r>
              <a:rPr lang="en-US" altLang="zh-CN" dirty="0"/>
              <a:t>.</a:t>
            </a:r>
          </a:p>
          <a:p>
            <a:r>
              <a:rPr lang="zh-CN" altLang="en-US" sz="2400" b="1" dirty="0"/>
              <a:t>５ 供应商的讨价还价能力研究 </a:t>
            </a:r>
            <a:endParaRPr lang="en-US" altLang="zh-CN" sz="2400" b="1" dirty="0"/>
          </a:p>
          <a:p>
            <a:r>
              <a:rPr lang="en-US" altLang="zh-CN" dirty="0"/>
              <a:t>       </a:t>
            </a:r>
            <a:r>
              <a:rPr lang="zh-CN" altLang="en-US" dirty="0"/>
              <a:t>企业生产所需的许多生产要素是从外部获得的</a:t>
            </a:r>
            <a:r>
              <a:rPr lang="en-US" altLang="zh-CN" dirty="0"/>
              <a:t>,</a:t>
            </a:r>
            <a:r>
              <a:rPr lang="zh-CN" altLang="en-US" dirty="0"/>
              <a:t>因而提供这些生产要素的经济组织也 制约着企业的经营</a:t>
            </a:r>
            <a:r>
              <a:rPr lang="en-US" altLang="zh-CN" dirty="0"/>
              <a:t>.</a:t>
            </a:r>
            <a:r>
              <a:rPr lang="zh-CN" altLang="en-US" dirty="0"/>
              <a:t>第一</a:t>
            </a:r>
            <a:r>
              <a:rPr lang="en-US" altLang="zh-CN" dirty="0"/>
              <a:t>,</a:t>
            </a:r>
            <a:r>
              <a:rPr lang="zh-CN" altLang="en-US" dirty="0"/>
              <a:t>供应商能否根据企业的需要按时、按质、按量地提供所需生产 要素</a:t>
            </a:r>
            <a:r>
              <a:rPr lang="en-US" altLang="zh-CN" dirty="0"/>
              <a:t>,</a:t>
            </a:r>
            <a:r>
              <a:rPr lang="zh-CN" altLang="en-US" dirty="0"/>
              <a:t>影响着企业生产规模的维持和扩大</a:t>
            </a:r>
            <a:r>
              <a:rPr lang="en-US" altLang="zh-CN" dirty="0"/>
              <a:t>.</a:t>
            </a:r>
            <a:r>
              <a:rPr lang="zh-CN" altLang="en-US" dirty="0"/>
              <a:t>第二</a:t>
            </a:r>
            <a:r>
              <a:rPr lang="en-US" altLang="zh-CN" dirty="0"/>
              <a:t>,</a:t>
            </a:r>
            <a:r>
              <a:rPr lang="zh-CN" altLang="en-US" dirty="0"/>
              <a:t>供应商提供货物时所要求的价格决定着 企业的生产成本</a:t>
            </a:r>
            <a:r>
              <a:rPr lang="en-US" altLang="zh-CN" dirty="0"/>
              <a:t>,</a:t>
            </a:r>
            <a:r>
              <a:rPr lang="zh-CN" altLang="en-US" dirty="0"/>
              <a:t>影响着企业的利润水平</a:t>
            </a:r>
            <a:r>
              <a:rPr lang="en-US" altLang="zh-CN" dirty="0"/>
              <a:t>. </a:t>
            </a:r>
            <a:endParaRPr lang="zh-CN" altLang="en-US" dirty="0"/>
          </a:p>
        </p:txBody>
      </p:sp>
    </p:spTree>
    <p:extLst>
      <p:ext uri="{BB962C8B-B14F-4D97-AF65-F5344CB8AC3E}">
        <p14:creationId xmlns:p14="http://schemas.microsoft.com/office/powerpoint/2010/main" val="67235459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365927F1-BD43-4D28-A337-14FF48DFCE59}"/>
              </a:ext>
            </a:extLst>
          </p:cNvPr>
          <p:cNvSpPr>
            <a:spLocks noGrp="1"/>
          </p:cNvSpPr>
          <p:nvPr>
            <p:ph idx="1"/>
          </p:nvPr>
        </p:nvSpPr>
        <p:spPr/>
        <p:txBody>
          <a:bodyPr/>
          <a:lstStyle/>
          <a:p>
            <a:r>
              <a:rPr lang="en-US" altLang="zh-CN" sz="2800" dirty="0"/>
              <a:t>(</a:t>
            </a:r>
            <a:r>
              <a:rPr lang="zh-CN" altLang="en-US" sz="2800" dirty="0"/>
              <a:t>三</a:t>
            </a:r>
            <a:r>
              <a:rPr lang="en-US" altLang="zh-CN" sz="2800" dirty="0"/>
              <a:t>)</a:t>
            </a:r>
            <a:r>
              <a:rPr lang="zh-CN" altLang="en-US" sz="2800" dirty="0"/>
              <a:t>竞争对手 </a:t>
            </a:r>
            <a:endParaRPr lang="en-US" altLang="zh-CN" sz="2800" dirty="0"/>
          </a:p>
          <a:p>
            <a:r>
              <a:rPr lang="en-US" altLang="zh-CN" dirty="0"/>
              <a:t>       </a:t>
            </a:r>
            <a:r>
              <a:rPr lang="zh-CN" altLang="en-US" dirty="0"/>
              <a:t>战略制定的一项任务是竞争对手分析</a:t>
            </a:r>
            <a:r>
              <a:rPr lang="en-US" altLang="zh-CN" dirty="0"/>
              <a:t>.</a:t>
            </a:r>
            <a:r>
              <a:rPr lang="zh-CN" altLang="en-US" dirty="0"/>
              <a:t>竞争对手研究的第一步是识别竞争对手</a:t>
            </a:r>
            <a:r>
              <a:rPr lang="en-US" altLang="zh-CN" dirty="0"/>
              <a:t>.</a:t>
            </a:r>
            <a:r>
              <a:rPr lang="zh-CN" altLang="en-US" dirty="0"/>
              <a:t>识别 行业内现有的竞争对手并非难事</a:t>
            </a:r>
            <a:r>
              <a:rPr lang="en-US" altLang="zh-CN" dirty="0"/>
              <a:t>,</a:t>
            </a:r>
            <a:r>
              <a:rPr lang="zh-CN" altLang="en-US" dirty="0"/>
              <a:t>但要识别潜在的竞争对手并非易事</a:t>
            </a:r>
            <a:r>
              <a:rPr lang="en-US" altLang="zh-CN" dirty="0"/>
              <a:t>.</a:t>
            </a:r>
            <a:r>
              <a:rPr lang="zh-CN" altLang="en-US" dirty="0"/>
              <a:t>一般来说</a:t>
            </a:r>
            <a:r>
              <a:rPr lang="en-US" altLang="zh-CN" dirty="0"/>
              <a:t>,</a:t>
            </a:r>
            <a:r>
              <a:rPr lang="zh-CN" altLang="en-US" dirty="0"/>
              <a:t>竞争对 手可以从以下群体中辨识出来</a:t>
            </a:r>
            <a:r>
              <a:rPr lang="en-US" altLang="zh-CN" dirty="0"/>
              <a:t>: </a:t>
            </a:r>
          </a:p>
          <a:p>
            <a:r>
              <a:rPr lang="en-US" altLang="zh-CN" dirty="0"/>
              <a:t>       ①</a:t>
            </a:r>
            <a:r>
              <a:rPr lang="zh-CN" altLang="en-US" dirty="0"/>
              <a:t>不在本行业</a:t>
            </a:r>
            <a:r>
              <a:rPr lang="en-US" altLang="zh-CN" dirty="0"/>
              <a:t>,</a:t>
            </a:r>
            <a:r>
              <a:rPr lang="zh-CN" altLang="en-US" dirty="0"/>
              <a:t>但可以克服进入壁垒进入本行业的企业</a:t>
            </a:r>
            <a:r>
              <a:rPr lang="en-US" altLang="zh-CN" dirty="0"/>
              <a:t>;</a:t>
            </a:r>
          </a:p>
          <a:p>
            <a:r>
              <a:rPr lang="en-US" altLang="zh-CN" dirty="0"/>
              <a:t>       ②</a:t>
            </a:r>
            <a:r>
              <a:rPr lang="zh-CN" altLang="en-US" dirty="0"/>
              <a:t>进入本行业可以产生明显的协同效应 </a:t>
            </a:r>
            <a:r>
              <a:rPr lang="en-US" altLang="zh-CN" dirty="0"/>
              <a:t>( s </a:t>
            </a:r>
            <a:r>
              <a:rPr lang="en-US" altLang="zh-CN" dirty="0" err="1"/>
              <a:t>yne</a:t>
            </a:r>
            <a:r>
              <a:rPr lang="en-US" altLang="zh-CN" dirty="0"/>
              <a:t> r g </a:t>
            </a:r>
            <a:r>
              <a:rPr lang="en-US" altLang="zh-CN" dirty="0" err="1"/>
              <a:t>i</a:t>
            </a:r>
            <a:r>
              <a:rPr lang="en-US" altLang="zh-CN" dirty="0"/>
              <a:t> </a:t>
            </a:r>
            <a:r>
              <a:rPr lang="en-US" altLang="zh-CN" dirty="0" err="1"/>
              <a:t>ce</a:t>
            </a:r>
            <a:r>
              <a:rPr lang="en-US" altLang="zh-CN" dirty="0"/>
              <a:t> f </a:t>
            </a:r>
            <a:r>
              <a:rPr lang="en-US" altLang="zh-CN" dirty="0" err="1"/>
              <a:t>f</a:t>
            </a:r>
            <a:r>
              <a:rPr lang="en-US" altLang="zh-CN" dirty="0"/>
              <a:t> e c t)</a:t>
            </a:r>
            <a:r>
              <a:rPr lang="zh-CN" altLang="en-US" dirty="0"/>
              <a:t>的企业</a:t>
            </a:r>
            <a:r>
              <a:rPr lang="en-US" altLang="zh-CN" dirty="0"/>
              <a:t>; </a:t>
            </a:r>
          </a:p>
          <a:p>
            <a:r>
              <a:rPr lang="en-US" altLang="zh-CN" dirty="0"/>
              <a:t>       ③</a:t>
            </a:r>
            <a:r>
              <a:rPr lang="zh-CN" altLang="en-US" dirty="0"/>
              <a:t>因战略实施而自然进入本行业的企业</a:t>
            </a:r>
            <a:r>
              <a:rPr lang="en-US" altLang="zh-CN" dirty="0"/>
              <a:t>; </a:t>
            </a:r>
          </a:p>
          <a:p>
            <a:r>
              <a:rPr lang="en-US" altLang="zh-CN" dirty="0"/>
              <a:t>       ④</a:t>
            </a:r>
            <a:r>
              <a:rPr lang="zh-CN" altLang="en-US" dirty="0"/>
              <a:t>通过后向或前向一体化进入本行业的买方或供方</a:t>
            </a:r>
            <a:r>
              <a:rPr lang="en-US" altLang="zh-CN" dirty="0"/>
              <a:t>. </a:t>
            </a:r>
          </a:p>
          <a:p>
            <a:r>
              <a:rPr lang="en-US" altLang="zh-CN" dirty="0"/>
              <a:t>        </a:t>
            </a:r>
            <a:r>
              <a:rPr lang="zh-CN" altLang="en-US" dirty="0"/>
              <a:t>竞争对手分析的目的</a:t>
            </a:r>
            <a:r>
              <a:rPr lang="en-US" altLang="zh-CN" dirty="0"/>
              <a:t>,</a:t>
            </a:r>
            <a:r>
              <a:rPr lang="zh-CN" altLang="en-US" dirty="0"/>
              <a:t>是认识在  行业竞争中可能成功的战略的性质、竞争对手对各不 同战略可能做出的反应、竞争对手对行业变迁以及更广泛的环境变化可能做出的反应</a:t>
            </a:r>
            <a:r>
              <a:rPr lang="en-US" altLang="zh-CN" dirty="0"/>
              <a:t>. </a:t>
            </a:r>
            <a:endParaRPr lang="zh-CN" altLang="en-US" dirty="0"/>
          </a:p>
        </p:txBody>
      </p:sp>
    </p:spTree>
    <p:extLst>
      <p:ext uri="{BB962C8B-B14F-4D97-AF65-F5344CB8AC3E}">
        <p14:creationId xmlns:p14="http://schemas.microsoft.com/office/powerpoint/2010/main" val="240528546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D13429AA-BD54-4C1B-BC0B-C2186A40B06A}"/>
              </a:ext>
            </a:extLst>
          </p:cNvPr>
          <p:cNvSpPr>
            <a:spLocks noGrp="1"/>
          </p:cNvSpPr>
          <p:nvPr>
            <p:ph idx="1"/>
          </p:nvPr>
        </p:nvSpPr>
        <p:spPr/>
        <p:txBody>
          <a:bodyPr>
            <a:normAutofit/>
          </a:bodyPr>
          <a:lstStyle/>
          <a:p>
            <a:r>
              <a:rPr lang="en-US" altLang="zh-CN" sz="2800" dirty="0"/>
              <a:t>(</a:t>
            </a:r>
            <a:r>
              <a:rPr lang="zh-CN" altLang="en-US" sz="2800" dirty="0"/>
              <a:t>四</a:t>
            </a:r>
            <a:r>
              <a:rPr lang="en-US" altLang="zh-CN" sz="2800" dirty="0"/>
              <a:t>)</a:t>
            </a:r>
            <a:r>
              <a:rPr lang="zh-CN" altLang="en-US" sz="2800" dirty="0"/>
              <a:t>企业自身 </a:t>
            </a:r>
            <a:endParaRPr lang="en-US" altLang="zh-CN" sz="2800" dirty="0"/>
          </a:p>
          <a:p>
            <a:r>
              <a:rPr lang="zh-CN" altLang="en-US" dirty="0"/>
              <a:t>波特的 “价值 链”</a:t>
            </a:r>
            <a:r>
              <a:rPr lang="en-US" altLang="zh-CN" dirty="0"/>
              <a:t>( </a:t>
            </a:r>
            <a:r>
              <a:rPr lang="en-US" altLang="zh-CN" dirty="0" err="1"/>
              <a:t>va</a:t>
            </a:r>
            <a:r>
              <a:rPr lang="en-US" altLang="zh-CN" dirty="0"/>
              <a:t> l </a:t>
            </a:r>
            <a:r>
              <a:rPr lang="en-US" altLang="zh-CN" dirty="0" err="1"/>
              <a:t>uecha</a:t>
            </a:r>
            <a:r>
              <a:rPr lang="en-US" altLang="zh-CN" dirty="0"/>
              <a:t> </a:t>
            </a:r>
            <a:r>
              <a:rPr lang="en-US" altLang="zh-CN" dirty="0" err="1"/>
              <a:t>i</a:t>
            </a:r>
            <a:r>
              <a:rPr lang="en-US" altLang="zh-CN" dirty="0"/>
              <a:t> n)</a:t>
            </a:r>
            <a:r>
              <a:rPr lang="zh-CN" altLang="en-US" dirty="0"/>
              <a:t>分析法</a:t>
            </a:r>
            <a:r>
              <a:rPr lang="en-US" altLang="zh-CN" dirty="0"/>
              <a:t>. </a:t>
            </a:r>
            <a:endParaRPr lang="zh-CN" altLang="en-US" dirty="0"/>
          </a:p>
        </p:txBody>
      </p:sp>
      <p:pic>
        <p:nvPicPr>
          <p:cNvPr id="4" name="图片 3">
            <a:extLst>
              <a:ext uri="{FF2B5EF4-FFF2-40B4-BE49-F238E27FC236}">
                <a16:creationId xmlns:a16="http://schemas.microsoft.com/office/drawing/2014/main" xmlns="" id="{877EFE7F-9EB8-4B11-8BE0-52CEA7E460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47325" y="2518117"/>
            <a:ext cx="8158244" cy="1245036"/>
          </a:xfrm>
          <a:prstGeom prst="rect">
            <a:avLst/>
          </a:prstGeom>
        </p:spPr>
      </p:pic>
      <p:sp>
        <p:nvSpPr>
          <p:cNvPr id="5" name="矩形 4">
            <a:extLst>
              <a:ext uri="{FF2B5EF4-FFF2-40B4-BE49-F238E27FC236}">
                <a16:creationId xmlns:a16="http://schemas.microsoft.com/office/drawing/2014/main" xmlns="" id="{02B37350-F2F0-4E87-ACDD-159F7148A535}"/>
              </a:ext>
            </a:extLst>
          </p:cNvPr>
          <p:cNvSpPr/>
          <p:nvPr/>
        </p:nvSpPr>
        <p:spPr>
          <a:xfrm>
            <a:off x="3011487" y="3885699"/>
            <a:ext cx="7286063" cy="400110"/>
          </a:xfrm>
          <a:prstGeom prst="rect">
            <a:avLst/>
          </a:prstGeom>
        </p:spPr>
        <p:txBody>
          <a:bodyPr wrap="square">
            <a:spAutoFit/>
          </a:bodyPr>
          <a:lstStyle/>
          <a:p>
            <a:r>
              <a:rPr lang="zh-CN" altLang="en-US" sz="2000" dirty="0">
                <a:solidFill>
                  <a:srgbClr val="0099CC"/>
                </a:solidFill>
                <a:latin typeface="+mj-ea"/>
                <a:ea typeface="+mj-ea"/>
              </a:rPr>
              <a:t>图３ １７　企业价值链:基本活动及其辅助活动</a:t>
            </a:r>
          </a:p>
        </p:txBody>
      </p:sp>
    </p:spTree>
    <p:extLst>
      <p:ext uri="{BB962C8B-B14F-4D97-AF65-F5344CB8AC3E}">
        <p14:creationId xmlns:p14="http://schemas.microsoft.com/office/powerpoint/2010/main" val="250638298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CA9A320F-F352-46EE-9830-3F6E28569F0E}"/>
              </a:ext>
            </a:extLst>
          </p:cNvPr>
          <p:cNvSpPr>
            <a:spLocks noGrp="1"/>
          </p:cNvSpPr>
          <p:nvPr>
            <p:ph idx="1"/>
          </p:nvPr>
        </p:nvSpPr>
        <p:spPr/>
        <p:txBody>
          <a:bodyPr/>
          <a:lstStyle/>
          <a:p>
            <a:r>
              <a:rPr lang="zh-CN" altLang="en-US" dirty="0"/>
              <a:t> </a:t>
            </a:r>
            <a:r>
              <a:rPr lang="en-US" altLang="zh-CN" dirty="0"/>
              <a:t>( </a:t>
            </a:r>
            <a:r>
              <a:rPr lang="zh-CN" altLang="en-US" dirty="0"/>
              <a:t>１</a:t>
            </a:r>
            <a:r>
              <a:rPr lang="en-US" altLang="zh-CN" dirty="0"/>
              <a:t>)</a:t>
            </a:r>
            <a:r>
              <a:rPr lang="zh-CN" altLang="en-US" dirty="0"/>
              <a:t>按价值活动的工艺顺序</a:t>
            </a:r>
            <a:r>
              <a:rPr lang="en-US" altLang="zh-CN" dirty="0"/>
              <a:t>,</a:t>
            </a:r>
            <a:r>
              <a:rPr lang="zh-CN" altLang="en-US" dirty="0"/>
              <a:t>基本活动由五个部分构成</a:t>
            </a:r>
            <a:r>
              <a:rPr lang="en-US" altLang="zh-CN" dirty="0"/>
              <a:t>:</a:t>
            </a:r>
          </a:p>
          <a:p>
            <a:r>
              <a:rPr lang="en-US" altLang="zh-CN" dirty="0"/>
              <a:t>       ①</a:t>
            </a:r>
            <a:r>
              <a:rPr lang="zh-CN" altLang="en-US" dirty="0"/>
              <a:t>内部后勤 </a:t>
            </a:r>
            <a:r>
              <a:rPr lang="en-US" altLang="zh-CN" dirty="0"/>
              <a:t>( </a:t>
            </a:r>
            <a:r>
              <a:rPr lang="en-US" altLang="zh-CN" dirty="0" err="1"/>
              <a:t>i</a:t>
            </a:r>
            <a:r>
              <a:rPr lang="en-US" altLang="zh-CN" dirty="0"/>
              <a:t> </a:t>
            </a:r>
            <a:r>
              <a:rPr lang="en-US" altLang="zh-CN" dirty="0" err="1"/>
              <a:t>nboundl</a:t>
            </a:r>
            <a:r>
              <a:rPr lang="en-US" altLang="zh-CN" dirty="0"/>
              <a:t> o </a:t>
            </a:r>
            <a:r>
              <a:rPr lang="zh-CN" altLang="en-US" dirty="0"/>
              <a:t>Ｇ </a:t>
            </a:r>
            <a:r>
              <a:rPr lang="en-US" altLang="zh-CN" dirty="0"/>
              <a:t>g </a:t>
            </a:r>
            <a:r>
              <a:rPr lang="en-US" altLang="zh-CN" dirty="0" err="1"/>
              <a:t>i</a:t>
            </a:r>
            <a:r>
              <a:rPr lang="en-US" altLang="zh-CN" dirty="0"/>
              <a:t> s t </a:t>
            </a:r>
            <a:r>
              <a:rPr lang="en-US" altLang="zh-CN" dirty="0" err="1"/>
              <a:t>i</a:t>
            </a:r>
            <a:r>
              <a:rPr lang="en-US" altLang="zh-CN" dirty="0"/>
              <a:t> c s),</a:t>
            </a:r>
            <a:r>
              <a:rPr lang="zh-CN" altLang="en-US" dirty="0"/>
              <a:t>是与接收、存储和分配相关联的各种活动</a:t>
            </a:r>
            <a:r>
              <a:rPr lang="en-US" altLang="zh-CN" dirty="0"/>
              <a:t>;  </a:t>
            </a:r>
          </a:p>
          <a:p>
            <a:r>
              <a:rPr lang="en-US" altLang="zh-CN" dirty="0"/>
              <a:t>       ②</a:t>
            </a:r>
            <a:r>
              <a:rPr lang="zh-CN" altLang="en-US" dirty="0"/>
              <a:t>生产作业 </a:t>
            </a:r>
            <a:r>
              <a:rPr lang="en-US" altLang="zh-CN" dirty="0"/>
              <a:t>( </a:t>
            </a:r>
            <a:r>
              <a:rPr lang="en-US" altLang="zh-CN" dirty="0" err="1"/>
              <a:t>ope</a:t>
            </a:r>
            <a:r>
              <a:rPr lang="en-US" altLang="zh-CN" dirty="0"/>
              <a:t> r a t </a:t>
            </a:r>
            <a:r>
              <a:rPr lang="en-US" altLang="zh-CN" dirty="0" err="1"/>
              <a:t>i</a:t>
            </a:r>
            <a:r>
              <a:rPr lang="en-US" altLang="zh-CN" dirty="0"/>
              <a:t> </a:t>
            </a:r>
            <a:r>
              <a:rPr lang="en-US" altLang="zh-CN" dirty="0" err="1"/>
              <a:t>ons</a:t>
            </a:r>
            <a:r>
              <a:rPr lang="en-US" altLang="zh-CN" dirty="0"/>
              <a:t>),</a:t>
            </a:r>
            <a:r>
              <a:rPr lang="zh-CN" altLang="en-US" dirty="0"/>
              <a:t>是与将投 入转化为最终产品形式相关的各种活动</a:t>
            </a:r>
            <a:r>
              <a:rPr lang="en-US" altLang="zh-CN" dirty="0"/>
              <a:t>;</a:t>
            </a:r>
          </a:p>
          <a:p>
            <a:r>
              <a:rPr lang="en-US" altLang="zh-CN" dirty="0"/>
              <a:t>       ③</a:t>
            </a:r>
            <a:r>
              <a:rPr lang="zh-CN" altLang="en-US" dirty="0"/>
              <a:t>外部后勤 </a:t>
            </a:r>
            <a:r>
              <a:rPr lang="en-US" altLang="zh-CN" dirty="0"/>
              <a:t>( </a:t>
            </a:r>
            <a:r>
              <a:rPr lang="en-US" altLang="zh-CN" dirty="0" err="1"/>
              <a:t>ou</a:t>
            </a:r>
            <a:r>
              <a:rPr lang="en-US" altLang="zh-CN" dirty="0"/>
              <a:t> t </a:t>
            </a:r>
            <a:r>
              <a:rPr lang="en-US" altLang="zh-CN" dirty="0" err="1"/>
              <a:t>boundl</a:t>
            </a:r>
            <a:r>
              <a:rPr lang="en-US" altLang="zh-CN" dirty="0"/>
              <a:t> </a:t>
            </a:r>
            <a:r>
              <a:rPr lang="en-US" altLang="zh-CN" dirty="0" err="1"/>
              <a:t>og</a:t>
            </a:r>
            <a:r>
              <a:rPr lang="en-US" altLang="zh-CN" dirty="0"/>
              <a:t> </a:t>
            </a:r>
            <a:r>
              <a:rPr lang="en-US" altLang="zh-CN" dirty="0" err="1"/>
              <a:t>i</a:t>
            </a:r>
            <a:r>
              <a:rPr lang="en-US" altLang="zh-CN" dirty="0"/>
              <a:t> s t </a:t>
            </a:r>
            <a:r>
              <a:rPr lang="en-US" altLang="zh-CN" dirty="0" err="1"/>
              <a:t>i</a:t>
            </a:r>
            <a:r>
              <a:rPr lang="en-US" altLang="zh-CN" dirty="0"/>
              <a:t> c s),</a:t>
            </a:r>
            <a:r>
              <a:rPr lang="zh-CN" altLang="en-US" dirty="0"/>
              <a:t>是与集中、 存储和将产品发送给买方有关的各种活动</a:t>
            </a:r>
            <a:endParaRPr lang="en-US" altLang="zh-CN" dirty="0"/>
          </a:p>
          <a:p>
            <a:r>
              <a:rPr lang="en-US" altLang="zh-CN" dirty="0"/>
              <a:t>      ;④</a:t>
            </a:r>
            <a:r>
              <a:rPr lang="zh-CN" altLang="en-US" dirty="0"/>
              <a:t>市场营销和销售 </a:t>
            </a:r>
            <a:r>
              <a:rPr lang="en-US" altLang="zh-CN" dirty="0"/>
              <a:t>(ma </a:t>
            </a:r>
            <a:r>
              <a:rPr lang="en-US" altLang="zh-CN" dirty="0" err="1"/>
              <a:t>rke</a:t>
            </a:r>
            <a:r>
              <a:rPr lang="en-US" altLang="zh-CN" dirty="0"/>
              <a:t> t </a:t>
            </a:r>
            <a:r>
              <a:rPr lang="en-US" altLang="zh-CN" dirty="0" err="1"/>
              <a:t>i</a:t>
            </a:r>
            <a:r>
              <a:rPr lang="en-US" altLang="zh-CN" dirty="0"/>
              <a:t> </a:t>
            </a:r>
            <a:r>
              <a:rPr lang="en-US" altLang="zh-CN" dirty="0" err="1"/>
              <a:t>ngands</a:t>
            </a:r>
            <a:r>
              <a:rPr lang="en-US" altLang="zh-CN" dirty="0"/>
              <a:t> a l e s),</a:t>
            </a:r>
            <a:r>
              <a:rPr lang="zh-CN" altLang="en-US" dirty="0"/>
              <a:t>是 与传递信息、引导和巩固购买行为有关的各种活动</a:t>
            </a:r>
            <a:r>
              <a:rPr lang="en-US" altLang="zh-CN" dirty="0"/>
              <a:t>;</a:t>
            </a:r>
          </a:p>
          <a:p>
            <a:r>
              <a:rPr lang="en-US" altLang="zh-CN" dirty="0"/>
              <a:t>       ⑤</a:t>
            </a:r>
            <a:r>
              <a:rPr lang="zh-CN" altLang="en-US" dirty="0"/>
              <a:t>服务 </a:t>
            </a:r>
            <a:r>
              <a:rPr lang="en-US" altLang="zh-CN" dirty="0"/>
              <a:t>( s e r v </a:t>
            </a:r>
            <a:r>
              <a:rPr lang="en-US" altLang="zh-CN" dirty="0" err="1"/>
              <a:t>i</a:t>
            </a:r>
            <a:r>
              <a:rPr lang="en-US" altLang="zh-CN" dirty="0"/>
              <a:t> c e),</a:t>
            </a:r>
            <a:r>
              <a:rPr lang="zh-CN" altLang="en-US" dirty="0"/>
              <a:t>是与提供服务以 增加或保持产品价值有关的各种活动</a:t>
            </a:r>
            <a:r>
              <a:rPr lang="en-US" altLang="zh-CN" dirty="0"/>
              <a:t>. </a:t>
            </a:r>
            <a:r>
              <a:rPr lang="zh-CN" altLang="en-US" dirty="0"/>
              <a:t>表３ １３评价了企业的基本价值活动</a:t>
            </a:r>
            <a:r>
              <a:rPr lang="en-US" altLang="zh-CN" dirty="0"/>
              <a:t>.</a:t>
            </a:r>
            <a:endParaRPr lang="zh-CN" altLang="en-US" dirty="0"/>
          </a:p>
        </p:txBody>
      </p:sp>
    </p:spTree>
    <p:extLst>
      <p:ext uri="{BB962C8B-B14F-4D97-AF65-F5344CB8AC3E}">
        <p14:creationId xmlns:p14="http://schemas.microsoft.com/office/powerpoint/2010/main" val="36899026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6AF76035-9D49-4232-A45E-58E87D19A883}"/>
              </a:ext>
            </a:extLst>
          </p:cNvPr>
          <p:cNvSpPr>
            <a:spLocks noGrp="1"/>
          </p:cNvSpPr>
          <p:nvPr>
            <p:ph idx="1"/>
          </p:nvPr>
        </p:nvSpPr>
        <p:spPr/>
        <p:txBody>
          <a:bodyPr/>
          <a:lstStyle/>
          <a:p>
            <a:r>
              <a:rPr lang="en-US" altLang="zh-CN" sz="2400" b="1" dirty="0"/>
              <a:t>(</a:t>
            </a:r>
            <a:r>
              <a:rPr lang="zh-CN" altLang="en-US" sz="2400" b="1" dirty="0"/>
              <a:t>三</a:t>
            </a:r>
            <a:r>
              <a:rPr lang="en-US" altLang="zh-CN" sz="2400" b="1" dirty="0"/>
              <a:t>)</a:t>
            </a:r>
            <a:r>
              <a:rPr lang="zh-CN" altLang="en-US" sz="2400" b="1" dirty="0"/>
              <a:t>计划的内容 </a:t>
            </a:r>
            <a:endParaRPr lang="en-US" altLang="zh-CN" sz="2400" b="1" dirty="0"/>
          </a:p>
          <a:p>
            <a:r>
              <a:rPr lang="en-US" altLang="zh-CN" dirty="0"/>
              <a:t>       </a:t>
            </a:r>
            <a:r>
              <a:rPr lang="zh-CN" altLang="en-US" dirty="0"/>
              <a:t>计划有名词和动词两个方面的含义</a:t>
            </a:r>
            <a:r>
              <a:rPr lang="en-US" altLang="zh-CN" dirty="0"/>
              <a:t>,</a:t>
            </a:r>
            <a:r>
              <a:rPr lang="zh-CN" altLang="en-US" dirty="0"/>
              <a:t>无论在名词意义上还是在动词意义上</a:t>
            </a:r>
            <a:r>
              <a:rPr lang="en-US" altLang="zh-CN" dirty="0"/>
              <a:t>,</a:t>
            </a:r>
            <a:r>
              <a:rPr lang="zh-CN" altLang="en-US" dirty="0"/>
              <a:t>任何一个 计划都应包括六个方面的内容</a:t>
            </a:r>
            <a:r>
              <a:rPr lang="en-US" altLang="zh-CN" dirty="0"/>
              <a:t>,</a:t>
            </a:r>
            <a:r>
              <a:rPr lang="zh-CN" altLang="en-US" dirty="0"/>
              <a:t>管理学中简称为 “ ５</a:t>
            </a:r>
            <a:r>
              <a:rPr lang="en-US" altLang="zh-CN" dirty="0"/>
              <a:t>W</a:t>
            </a:r>
            <a:r>
              <a:rPr lang="zh-CN" altLang="en-US" dirty="0"/>
              <a:t>１</a:t>
            </a:r>
            <a:r>
              <a:rPr lang="en-US" altLang="zh-CN" dirty="0"/>
              <a:t>H”,</a:t>
            </a:r>
            <a:r>
              <a:rPr lang="zh-CN" altLang="en-US" dirty="0"/>
              <a:t>即计划必须清楚地确定和描 述下述内容</a:t>
            </a:r>
            <a:r>
              <a:rPr lang="en-US" altLang="zh-CN" dirty="0"/>
              <a:t>: </a:t>
            </a:r>
          </a:p>
          <a:p>
            <a:r>
              <a:rPr lang="en-US" altLang="zh-CN" dirty="0"/>
              <a:t>      What———</a:t>
            </a:r>
            <a:r>
              <a:rPr lang="zh-CN" altLang="en-US" dirty="0"/>
              <a:t>做什么</a:t>
            </a:r>
            <a:r>
              <a:rPr lang="en-US" altLang="zh-CN" dirty="0"/>
              <a:t>? </a:t>
            </a:r>
            <a:r>
              <a:rPr lang="zh-CN" altLang="en-US" dirty="0"/>
              <a:t>目标与内容</a:t>
            </a:r>
            <a:r>
              <a:rPr lang="en-US" altLang="zh-CN" dirty="0"/>
              <a:t>. </a:t>
            </a:r>
          </a:p>
          <a:p>
            <a:r>
              <a:rPr lang="en-US" altLang="zh-CN" dirty="0"/>
              <a:t>      Why———</a:t>
            </a:r>
            <a:r>
              <a:rPr lang="zh-CN" altLang="en-US" dirty="0"/>
              <a:t>为什么做</a:t>
            </a:r>
            <a:r>
              <a:rPr lang="en-US" altLang="zh-CN" dirty="0"/>
              <a:t>? </a:t>
            </a:r>
          </a:p>
          <a:p>
            <a:r>
              <a:rPr lang="en-US" altLang="zh-CN" dirty="0"/>
              <a:t>      </a:t>
            </a:r>
            <a:r>
              <a:rPr lang="zh-CN" altLang="en-US" dirty="0"/>
              <a:t>原因与目的</a:t>
            </a:r>
            <a:r>
              <a:rPr lang="en-US" altLang="zh-CN" dirty="0"/>
              <a:t>. Who———</a:t>
            </a:r>
            <a:r>
              <a:rPr lang="zh-CN" altLang="en-US" dirty="0"/>
              <a:t>谁去做</a:t>
            </a:r>
            <a:r>
              <a:rPr lang="en-US" altLang="zh-CN" dirty="0"/>
              <a:t>? </a:t>
            </a:r>
            <a:r>
              <a:rPr lang="zh-CN" altLang="en-US" dirty="0"/>
              <a:t>人员与组织</a:t>
            </a:r>
            <a:r>
              <a:rPr lang="en-US" altLang="zh-CN" dirty="0"/>
              <a:t>.</a:t>
            </a:r>
          </a:p>
          <a:p>
            <a:r>
              <a:rPr lang="en-US" altLang="zh-CN" dirty="0"/>
              <a:t>      Where———</a:t>
            </a:r>
            <a:r>
              <a:rPr lang="zh-CN" altLang="en-US" dirty="0"/>
              <a:t>什么地方做</a:t>
            </a:r>
            <a:r>
              <a:rPr lang="en-US" altLang="zh-CN" dirty="0"/>
              <a:t>? </a:t>
            </a:r>
            <a:r>
              <a:rPr lang="zh-CN" altLang="en-US" dirty="0"/>
              <a:t>行动地点</a:t>
            </a:r>
            <a:r>
              <a:rPr lang="en-US" altLang="zh-CN" dirty="0"/>
              <a:t>. </a:t>
            </a:r>
          </a:p>
          <a:p>
            <a:r>
              <a:rPr lang="en-US" altLang="zh-CN" dirty="0"/>
              <a:t>      When———</a:t>
            </a:r>
            <a:r>
              <a:rPr lang="zh-CN" altLang="en-US" dirty="0"/>
              <a:t>什么时间做</a:t>
            </a:r>
            <a:r>
              <a:rPr lang="en-US" altLang="zh-CN" dirty="0"/>
              <a:t>? </a:t>
            </a:r>
            <a:r>
              <a:rPr lang="zh-CN" altLang="en-US" dirty="0"/>
              <a:t>行动时间</a:t>
            </a:r>
            <a:r>
              <a:rPr lang="en-US" altLang="zh-CN" dirty="0"/>
              <a:t>. </a:t>
            </a:r>
          </a:p>
          <a:p>
            <a:r>
              <a:rPr lang="en-US" altLang="zh-CN" dirty="0"/>
              <a:t>      How———</a:t>
            </a:r>
            <a:r>
              <a:rPr lang="zh-CN" altLang="en-US" dirty="0"/>
              <a:t>怎样做</a:t>
            </a:r>
            <a:r>
              <a:rPr lang="en-US" altLang="zh-CN" dirty="0"/>
              <a:t>? </a:t>
            </a:r>
            <a:r>
              <a:rPr lang="zh-CN" altLang="en-US" dirty="0"/>
              <a:t>行动的方式和手段</a:t>
            </a:r>
            <a:r>
              <a:rPr lang="en-US" altLang="zh-CN" dirty="0"/>
              <a:t>. </a:t>
            </a:r>
          </a:p>
          <a:p>
            <a:r>
              <a:rPr lang="en-US" altLang="zh-CN" dirty="0"/>
              <a:t>      </a:t>
            </a:r>
            <a:r>
              <a:rPr lang="zh-CN" altLang="en-US" dirty="0"/>
              <a:t>英文的六个特殊疑问词很形象地描述了计划的内容</a:t>
            </a:r>
            <a:r>
              <a:rPr lang="en-US" altLang="zh-CN" dirty="0"/>
              <a:t>,</a:t>
            </a:r>
            <a:r>
              <a:rPr lang="zh-CN" altLang="en-US" dirty="0"/>
              <a:t>以便我们在实际工作中考虑</a:t>
            </a:r>
            <a:r>
              <a:rPr lang="en-US" altLang="zh-CN" dirty="0"/>
              <a:t>.</a:t>
            </a:r>
            <a:endParaRPr lang="zh-CN" altLang="en-US" dirty="0"/>
          </a:p>
        </p:txBody>
      </p:sp>
    </p:spTree>
    <p:extLst>
      <p:ext uri="{BB962C8B-B14F-4D97-AF65-F5344CB8AC3E}">
        <p14:creationId xmlns:p14="http://schemas.microsoft.com/office/powerpoint/2010/main" val="240713730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EEB12EE5-3C68-40FB-AD5F-B1DC82A7298F}"/>
              </a:ext>
            </a:extLst>
          </p:cNvPr>
          <p:cNvSpPr>
            <a:spLocks noGrp="1"/>
          </p:cNvSpPr>
          <p:nvPr>
            <p:ph idx="1"/>
          </p:nvPr>
        </p:nvSpPr>
        <p:spPr/>
        <p:txBody>
          <a:bodyPr/>
          <a:lstStyle/>
          <a:p>
            <a:r>
              <a:rPr lang="zh-CN" altLang="en-US" dirty="0"/>
              <a:t> </a:t>
            </a:r>
            <a:r>
              <a:rPr lang="en-US" altLang="zh-CN" dirty="0"/>
              <a:t>( </a:t>
            </a:r>
            <a:r>
              <a:rPr lang="zh-CN" altLang="en-US" dirty="0"/>
              <a:t>２</a:t>
            </a:r>
            <a:r>
              <a:rPr lang="en-US" altLang="zh-CN" dirty="0"/>
              <a:t>)</a:t>
            </a:r>
            <a:r>
              <a:rPr lang="zh-CN" altLang="en-US" dirty="0"/>
              <a:t>辅助活动主要包括</a:t>
            </a:r>
            <a:endParaRPr lang="en-US" altLang="zh-CN" dirty="0"/>
          </a:p>
          <a:p>
            <a:r>
              <a:rPr lang="en-US" altLang="zh-CN" dirty="0"/>
              <a:t>        ①</a:t>
            </a:r>
            <a:r>
              <a:rPr lang="zh-CN" altLang="en-US" dirty="0"/>
              <a:t>企业基础设施 </a:t>
            </a:r>
            <a:r>
              <a:rPr lang="en-US" altLang="zh-CN" dirty="0"/>
              <a:t>( f </a:t>
            </a:r>
            <a:r>
              <a:rPr lang="en-US" altLang="zh-CN" dirty="0" err="1"/>
              <a:t>i</a:t>
            </a:r>
            <a:r>
              <a:rPr lang="en-US" altLang="zh-CN" dirty="0"/>
              <a:t> </a:t>
            </a:r>
            <a:r>
              <a:rPr lang="en-US" altLang="zh-CN" dirty="0" err="1"/>
              <a:t>rmi</a:t>
            </a:r>
            <a:r>
              <a:rPr lang="en-US" altLang="zh-CN" dirty="0"/>
              <a:t> n f r a s t </a:t>
            </a:r>
            <a:r>
              <a:rPr lang="en-US" altLang="zh-CN" dirty="0" err="1"/>
              <a:t>ruc</a:t>
            </a:r>
            <a:r>
              <a:rPr lang="en-US" altLang="zh-CN" dirty="0"/>
              <a:t> t u r e),</a:t>
            </a:r>
            <a:r>
              <a:rPr lang="zh-CN" altLang="en-US" dirty="0"/>
              <a:t>包括总体管理、计 划、财务、会计、法律、信息系统等价值活动</a:t>
            </a:r>
            <a:r>
              <a:rPr lang="en-US" altLang="zh-CN" dirty="0"/>
              <a:t>;</a:t>
            </a:r>
          </a:p>
          <a:p>
            <a:r>
              <a:rPr lang="en-US" altLang="zh-CN" dirty="0"/>
              <a:t>       ②</a:t>
            </a:r>
            <a:r>
              <a:rPr lang="zh-CN" altLang="en-US" dirty="0"/>
              <a:t>人力资源管理 </a:t>
            </a:r>
            <a:r>
              <a:rPr lang="en-US" altLang="zh-CN" dirty="0"/>
              <a:t>( </a:t>
            </a:r>
            <a:r>
              <a:rPr lang="en-US" altLang="zh-CN" dirty="0" err="1"/>
              <a:t>humanr</a:t>
            </a:r>
            <a:r>
              <a:rPr lang="en-US" altLang="zh-CN" dirty="0"/>
              <a:t> e s </a:t>
            </a:r>
            <a:r>
              <a:rPr lang="en-US" altLang="zh-CN" dirty="0" err="1"/>
              <a:t>ou</a:t>
            </a:r>
            <a:r>
              <a:rPr lang="en-US" altLang="zh-CN" dirty="0"/>
              <a:t> r c </a:t>
            </a:r>
            <a:r>
              <a:rPr lang="en-US" altLang="zh-CN" dirty="0" err="1"/>
              <a:t>eman</a:t>
            </a:r>
            <a:r>
              <a:rPr lang="en-US" altLang="zh-CN" dirty="0"/>
              <a:t> </a:t>
            </a:r>
            <a:r>
              <a:rPr lang="zh-CN" altLang="en-US" dirty="0"/>
              <a:t>Ｇ </a:t>
            </a:r>
            <a:r>
              <a:rPr lang="en-US" altLang="zh-CN" dirty="0" err="1"/>
              <a:t>agemen</a:t>
            </a:r>
            <a:r>
              <a:rPr lang="en-US" altLang="zh-CN" dirty="0"/>
              <a:t> t),</a:t>
            </a:r>
            <a:r>
              <a:rPr lang="zh-CN" altLang="en-US" dirty="0"/>
              <a:t>包括组织各级员工的招聘、培训、开发和激励等价值活动</a:t>
            </a:r>
            <a:r>
              <a:rPr lang="en-US" altLang="zh-CN" dirty="0"/>
              <a:t>;</a:t>
            </a:r>
          </a:p>
          <a:p>
            <a:r>
              <a:rPr lang="en-US" altLang="zh-CN" dirty="0"/>
              <a:t>       ③</a:t>
            </a:r>
            <a:r>
              <a:rPr lang="zh-CN" altLang="en-US" dirty="0"/>
              <a:t>技术开发 </a:t>
            </a:r>
            <a:r>
              <a:rPr lang="en-US" altLang="zh-CN" dirty="0"/>
              <a:t>( t e </a:t>
            </a:r>
            <a:r>
              <a:rPr lang="en-US" altLang="zh-CN" dirty="0" err="1"/>
              <a:t>chno</a:t>
            </a:r>
            <a:r>
              <a:rPr lang="en-US" altLang="zh-CN" dirty="0"/>
              <a:t> l </a:t>
            </a:r>
            <a:r>
              <a:rPr lang="en-US" altLang="zh-CN" dirty="0" err="1"/>
              <a:t>ogydeve</a:t>
            </a:r>
            <a:r>
              <a:rPr lang="en-US" altLang="zh-CN" dirty="0"/>
              <a:t> l </a:t>
            </a:r>
            <a:r>
              <a:rPr lang="en-US" altLang="zh-CN" dirty="0" err="1"/>
              <a:t>opmen</a:t>
            </a:r>
            <a:r>
              <a:rPr lang="en-US" altLang="zh-CN" dirty="0"/>
              <a:t> t),</a:t>
            </a:r>
            <a:r>
              <a:rPr lang="zh-CN" altLang="en-US" dirty="0"/>
              <a:t>包括基础研究、产品设计、媒介研究、工艺与装备设计等价 值活动</a:t>
            </a:r>
            <a:r>
              <a:rPr lang="en-US" altLang="zh-CN" dirty="0"/>
              <a:t>;</a:t>
            </a:r>
          </a:p>
          <a:p>
            <a:r>
              <a:rPr lang="en-US" altLang="zh-CN" dirty="0"/>
              <a:t>       ④</a:t>
            </a:r>
            <a:r>
              <a:rPr lang="zh-CN" altLang="en-US" dirty="0"/>
              <a:t>采购 </a:t>
            </a:r>
            <a:r>
              <a:rPr lang="en-US" altLang="zh-CN" dirty="0"/>
              <a:t>( p r </a:t>
            </a:r>
            <a:r>
              <a:rPr lang="en-US" altLang="zh-CN" dirty="0" err="1"/>
              <a:t>ocu</a:t>
            </a:r>
            <a:r>
              <a:rPr lang="en-US" altLang="zh-CN" dirty="0"/>
              <a:t> r </a:t>
            </a:r>
            <a:r>
              <a:rPr lang="en-US" altLang="zh-CN" dirty="0" err="1"/>
              <a:t>emen</a:t>
            </a:r>
            <a:r>
              <a:rPr lang="en-US" altLang="zh-CN" dirty="0"/>
              <a:t> t),</a:t>
            </a:r>
            <a:r>
              <a:rPr lang="zh-CN" altLang="en-US" dirty="0"/>
              <a:t>包括原材料采购以及诸如机器、设备、建筑设施等直接 用于生产过程的投入品采购等价值活动</a:t>
            </a:r>
            <a:r>
              <a:rPr lang="en-US" altLang="zh-CN" dirty="0"/>
              <a:t>. </a:t>
            </a:r>
            <a:endParaRPr lang="zh-CN" altLang="en-US" dirty="0"/>
          </a:p>
        </p:txBody>
      </p:sp>
    </p:spTree>
    <p:extLst>
      <p:ext uri="{BB962C8B-B14F-4D97-AF65-F5344CB8AC3E}">
        <p14:creationId xmlns:p14="http://schemas.microsoft.com/office/powerpoint/2010/main" val="34469445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006793FC-2053-43C1-953F-A59D31809103}"/>
              </a:ext>
            </a:extLst>
          </p:cNvPr>
          <p:cNvSpPr>
            <a:spLocks noGrp="1"/>
          </p:cNvSpPr>
          <p:nvPr>
            <p:ph idx="1"/>
          </p:nvPr>
        </p:nvSpPr>
        <p:spPr/>
        <p:txBody>
          <a:bodyPr>
            <a:normAutofit/>
          </a:bodyPr>
          <a:lstStyle/>
          <a:p>
            <a:r>
              <a:rPr lang="en-US" altLang="zh-CN" sz="2800" dirty="0"/>
              <a:t>(</a:t>
            </a:r>
            <a:r>
              <a:rPr lang="zh-CN" altLang="en-US" sz="2800" dirty="0"/>
              <a:t>五</a:t>
            </a:r>
            <a:r>
              <a:rPr lang="en-US" altLang="zh-CN" sz="2800" dirty="0"/>
              <a:t>)</a:t>
            </a:r>
            <a:r>
              <a:rPr lang="zh-CN" altLang="en-US" sz="2800" dirty="0"/>
              <a:t>目标市场研究 </a:t>
            </a:r>
          </a:p>
        </p:txBody>
      </p:sp>
      <p:pic>
        <p:nvPicPr>
          <p:cNvPr id="4" name="图片 3">
            <a:extLst>
              <a:ext uri="{FF2B5EF4-FFF2-40B4-BE49-F238E27FC236}">
                <a16:creationId xmlns:a16="http://schemas.microsoft.com/office/drawing/2014/main" xmlns="" id="{BED28064-C3D8-4B18-845D-61E151D722A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7863" y="1811956"/>
            <a:ext cx="10243250" cy="1712046"/>
          </a:xfrm>
          <a:prstGeom prst="rect">
            <a:avLst/>
          </a:prstGeom>
        </p:spPr>
      </p:pic>
      <p:sp>
        <p:nvSpPr>
          <p:cNvPr id="5" name="矩形 4">
            <a:extLst>
              <a:ext uri="{FF2B5EF4-FFF2-40B4-BE49-F238E27FC236}">
                <a16:creationId xmlns:a16="http://schemas.microsoft.com/office/drawing/2014/main" xmlns="" id="{6B7EFD7A-DDD9-4D98-AF74-91BD49C2E4EE}"/>
              </a:ext>
            </a:extLst>
          </p:cNvPr>
          <p:cNvSpPr/>
          <p:nvPr/>
        </p:nvSpPr>
        <p:spPr>
          <a:xfrm>
            <a:off x="4239919" y="3789011"/>
            <a:ext cx="3081293" cy="400110"/>
          </a:xfrm>
          <a:prstGeom prst="rect">
            <a:avLst/>
          </a:prstGeom>
        </p:spPr>
        <p:txBody>
          <a:bodyPr wrap="none">
            <a:spAutoFit/>
          </a:bodyPr>
          <a:lstStyle/>
          <a:p>
            <a:r>
              <a:rPr lang="zh-CN" altLang="en-US" sz="2000" dirty="0">
                <a:solidFill>
                  <a:srgbClr val="0099CC"/>
                </a:solidFill>
                <a:latin typeface="+mj-ea"/>
                <a:ea typeface="+mj-ea"/>
              </a:rPr>
              <a:t>图３ １８　目标市场研究</a:t>
            </a:r>
          </a:p>
        </p:txBody>
      </p:sp>
    </p:spTree>
    <p:extLst>
      <p:ext uri="{BB962C8B-B14F-4D97-AF65-F5344CB8AC3E}">
        <p14:creationId xmlns:p14="http://schemas.microsoft.com/office/powerpoint/2010/main" val="403735973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9BCCFD82-440E-4E4F-AFC3-5F7AE89AF022}"/>
              </a:ext>
            </a:extLst>
          </p:cNvPr>
          <p:cNvSpPr>
            <a:spLocks noGrp="1"/>
          </p:cNvSpPr>
          <p:nvPr>
            <p:ph idx="1"/>
          </p:nvPr>
        </p:nvSpPr>
        <p:spPr/>
        <p:txBody>
          <a:bodyPr/>
          <a:lstStyle/>
          <a:p>
            <a:r>
              <a:rPr lang="zh-CN" altLang="en-US" sz="2400" b="1" dirty="0"/>
              <a:t>１ 总体市场分析 </a:t>
            </a:r>
            <a:endParaRPr lang="en-US" altLang="zh-CN" sz="2400" b="1" dirty="0"/>
          </a:p>
          <a:p>
            <a:r>
              <a:rPr lang="en-US" altLang="zh-CN" dirty="0"/>
              <a:t>       </a:t>
            </a:r>
            <a:r>
              <a:rPr lang="zh-CN" altLang="en-US" dirty="0"/>
              <a:t>市场的主要特征可用市场容量和市场交易便利程度两个指标来描述</a:t>
            </a:r>
            <a:r>
              <a:rPr lang="en-US" altLang="zh-CN" dirty="0"/>
              <a:t>.</a:t>
            </a:r>
            <a:r>
              <a:rPr lang="zh-CN" altLang="en-US" dirty="0"/>
              <a:t>市场容量决定了 企业发展的可能边界</a:t>
            </a:r>
            <a:r>
              <a:rPr lang="en-US" altLang="zh-CN" dirty="0"/>
              <a:t>,</a:t>
            </a:r>
            <a:r>
              <a:rPr lang="zh-CN" altLang="en-US" dirty="0"/>
              <a:t>市场交易便利程度或市场交易成本反映了市场交易的可实现程度</a:t>
            </a:r>
            <a:r>
              <a:rPr lang="en-US" altLang="zh-CN" dirty="0"/>
              <a:t>. </a:t>
            </a:r>
            <a:r>
              <a:rPr lang="zh-CN" altLang="en-US" dirty="0"/>
              <a:t>市场容量必须界定地域和需求性质</a:t>
            </a:r>
            <a:r>
              <a:rPr lang="en-US" altLang="zh-CN" dirty="0"/>
              <a:t>.</a:t>
            </a:r>
            <a:r>
              <a:rPr lang="zh-CN" altLang="en-US" dirty="0"/>
              <a:t>根据所界定的地域和需求性质</a:t>
            </a:r>
            <a:r>
              <a:rPr lang="en-US" altLang="zh-CN" dirty="0"/>
              <a:t>,</a:t>
            </a:r>
            <a:r>
              <a:rPr lang="zh-CN" altLang="en-US" dirty="0"/>
              <a:t>分析市场总需求、总 需求中有支付能力的需求、暂时没有支付能力的潜在需求</a:t>
            </a:r>
            <a:r>
              <a:rPr lang="en-US" altLang="zh-CN" dirty="0"/>
              <a:t>. </a:t>
            </a:r>
          </a:p>
          <a:p>
            <a:r>
              <a:rPr lang="zh-CN" altLang="en-US" sz="2400" b="1" dirty="0"/>
              <a:t>２ 市场细分 </a:t>
            </a:r>
            <a:endParaRPr lang="en-US" altLang="zh-CN" sz="2400" b="1" dirty="0"/>
          </a:p>
          <a:p>
            <a:r>
              <a:rPr lang="en-US" altLang="zh-CN" dirty="0"/>
              <a:t>         </a:t>
            </a:r>
            <a:r>
              <a:rPr lang="zh-CN" altLang="en-US" dirty="0"/>
              <a:t>市场细分就是将一个总体市场划分为若干个具有不同特点的顾客群</a:t>
            </a:r>
            <a:r>
              <a:rPr lang="en-US" altLang="zh-CN" dirty="0"/>
              <a:t>,</a:t>
            </a:r>
            <a:r>
              <a:rPr lang="zh-CN" altLang="en-US" dirty="0"/>
              <a:t>每个顾客群需要相 应的产品或市场组合</a:t>
            </a:r>
            <a:r>
              <a:rPr lang="en-US" altLang="zh-CN" dirty="0"/>
              <a:t>.</a:t>
            </a:r>
            <a:r>
              <a:rPr lang="zh-CN" altLang="en-US" dirty="0"/>
              <a:t>对于一个总体市场</a:t>
            </a:r>
            <a:r>
              <a:rPr lang="en-US" altLang="zh-CN" dirty="0"/>
              <a:t>,</a:t>
            </a:r>
            <a:r>
              <a:rPr lang="zh-CN" altLang="en-US" dirty="0"/>
              <a:t>可能存在两种极端</a:t>
            </a:r>
            <a:r>
              <a:rPr lang="en-US" altLang="zh-CN" dirty="0"/>
              <a:t>:</a:t>
            </a:r>
            <a:r>
              <a:rPr lang="zh-CN" altLang="en-US" dirty="0"/>
              <a:t>一种是市场中所有顾客都具 有完全相同的偏好</a:t>
            </a:r>
            <a:r>
              <a:rPr lang="en-US" altLang="zh-CN" dirty="0"/>
              <a:t>,</a:t>
            </a:r>
            <a:r>
              <a:rPr lang="zh-CN" altLang="en-US" dirty="0"/>
              <a:t>这种情况被称为 “同质市场”或 “无市场细分”</a:t>
            </a:r>
            <a:r>
              <a:rPr lang="en-US" altLang="zh-CN" dirty="0"/>
              <a:t>;</a:t>
            </a:r>
            <a:r>
              <a:rPr lang="zh-CN" altLang="en-US" dirty="0"/>
              <a:t>另一种是市场中每位 顾客均具有不同的偏好</a:t>
            </a:r>
            <a:r>
              <a:rPr lang="en-US" altLang="zh-CN" dirty="0"/>
              <a:t>,</a:t>
            </a:r>
            <a:r>
              <a:rPr lang="zh-CN" altLang="en-US" dirty="0"/>
              <a:t>并且企业对顾客的偏好具有完全信息</a:t>
            </a:r>
            <a:r>
              <a:rPr lang="en-US" altLang="zh-CN" dirty="0"/>
              <a:t>,</a:t>
            </a:r>
            <a:r>
              <a:rPr lang="zh-CN" altLang="en-US" dirty="0"/>
              <a:t>企业能够根据每位顾客的需 要提供别具一格的产品和服务</a:t>
            </a:r>
            <a:r>
              <a:rPr lang="en-US" altLang="zh-CN" dirty="0"/>
              <a:t>,</a:t>
            </a:r>
            <a:r>
              <a:rPr lang="zh-CN" altLang="en-US" dirty="0"/>
              <a:t>这种情况被称为 “用户化市场”或 “完全市场细分”</a:t>
            </a:r>
            <a:r>
              <a:rPr lang="en-US" altLang="zh-CN" dirty="0"/>
              <a:t>. </a:t>
            </a:r>
            <a:r>
              <a:rPr lang="zh-CN" altLang="en-US" dirty="0"/>
              <a:t>市场细分一般包括以下三个阶段</a:t>
            </a:r>
            <a:r>
              <a:rPr lang="en-US" altLang="zh-CN" dirty="0"/>
              <a:t>:①</a:t>
            </a:r>
            <a:r>
              <a:rPr lang="zh-CN" altLang="en-US" dirty="0"/>
              <a:t>调查阶段</a:t>
            </a:r>
            <a:r>
              <a:rPr lang="en-US" altLang="zh-CN" dirty="0"/>
              <a:t>.②</a:t>
            </a:r>
            <a:r>
              <a:rPr lang="zh-CN" altLang="en-US" dirty="0"/>
              <a:t>分析阶段</a:t>
            </a:r>
            <a:r>
              <a:rPr lang="en-US" altLang="zh-CN" dirty="0"/>
              <a:t>.③</a:t>
            </a:r>
            <a:r>
              <a:rPr lang="zh-CN" altLang="en-US" dirty="0"/>
              <a:t>细分结果描述阶段</a:t>
            </a:r>
            <a:r>
              <a:rPr lang="en-US" altLang="zh-CN" dirty="0"/>
              <a:t>. </a:t>
            </a:r>
            <a:endParaRPr lang="zh-CN" altLang="en-US" dirty="0"/>
          </a:p>
        </p:txBody>
      </p:sp>
    </p:spTree>
    <p:extLst>
      <p:ext uri="{BB962C8B-B14F-4D97-AF65-F5344CB8AC3E}">
        <p14:creationId xmlns:p14="http://schemas.microsoft.com/office/powerpoint/2010/main" val="45491484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B5E7B7C0-D4B5-4999-A8A6-CCF68239A575}"/>
              </a:ext>
            </a:extLst>
          </p:cNvPr>
          <p:cNvSpPr>
            <a:spLocks noGrp="1"/>
          </p:cNvSpPr>
          <p:nvPr>
            <p:ph idx="1"/>
          </p:nvPr>
        </p:nvSpPr>
        <p:spPr/>
        <p:txBody>
          <a:bodyPr/>
          <a:lstStyle/>
          <a:p>
            <a:r>
              <a:rPr lang="zh-CN" altLang="en-US" sz="2400" b="1" dirty="0"/>
              <a:t>３．目标市场确定 </a:t>
            </a:r>
            <a:endParaRPr lang="en-US" altLang="zh-CN" sz="2400" b="1" dirty="0"/>
          </a:p>
          <a:p>
            <a:r>
              <a:rPr lang="en-US" altLang="zh-CN" dirty="0"/>
              <a:t>       </a:t>
            </a:r>
            <a:r>
              <a:rPr lang="zh-CN" altLang="en-US" dirty="0"/>
              <a:t>市场细分揭示了各细分市场的可能机会</a:t>
            </a:r>
            <a:r>
              <a:rPr lang="en-US" altLang="zh-CN" dirty="0"/>
              <a:t>,</a:t>
            </a:r>
            <a:r>
              <a:rPr lang="zh-CN" altLang="en-US" dirty="0"/>
              <a:t>企业必须评价各细分市场并选择企业所服务 的目标市场</a:t>
            </a:r>
            <a:r>
              <a:rPr lang="en-US" altLang="zh-CN" dirty="0"/>
              <a:t>.</a:t>
            </a:r>
            <a:r>
              <a:rPr lang="zh-CN" altLang="en-US" dirty="0"/>
              <a:t>良好的细分市场应具有如下特征</a:t>
            </a:r>
            <a:r>
              <a:rPr lang="en-US" altLang="zh-CN" dirty="0"/>
              <a:t>:①</a:t>
            </a:r>
            <a:r>
              <a:rPr lang="zh-CN" altLang="en-US" dirty="0"/>
              <a:t>可测量性 </a:t>
            </a:r>
            <a:r>
              <a:rPr lang="en-US" altLang="zh-CN" dirty="0"/>
              <a:t>( me a s u r a b </a:t>
            </a:r>
            <a:r>
              <a:rPr lang="en-US" altLang="zh-CN" dirty="0" err="1"/>
              <a:t>i</a:t>
            </a:r>
            <a:r>
              <a:rPr lang="en-US" altLang="zh-CN" dirty="0"/>
              <a:t> l </a:t>
            </a:r>
            <a:r>
              <a:rPr lang="en-US" altLang="zh-CN" dirty="0" err="1"/>
              <a:t>i</a:t>
            </a:r>
            <a:r>
              <a:rPr lang="en-US" altLang="zh-CN" dirty="0"/>
              <a:t> t y),</a:t>
            </a:r>
            <a:r>
              <a:rPr lang="zh-CN" altLang="en-US" dirty="0"/>
              <a:t>即市场规模、 容量和购买力可以测量</a:t>
            </a:r>
            <a:r>
              <a:rPr lang="en-US" altLang="zh-CN" dirty="0"/>
              <a:t>.②</a:t>
            </a:r>
            <a:r>
              <a:rPr lang="zh-CN" altLang="en-US" dirty="0"/>
              <a:t>丰富性 </a:t>
            </a:r>
            <a:r>
              <a:rPr lang="en-US" altLang="zh-CN" dirty="0"/>
              <a:t>( s </a:t>
            </a:r>
            <a:r>
              <a:rPr lang="en-US" altLang="zh-CN" dirty="0" err="1"/>
              <a:t>ub</a:t>
            </a:r>
            <a:r>
              <a:rPr lang="en-US" altLang="zh-CN" dirty="0"/>
              <a:t> s t a n t </a:t>
            </a:r>
            <a:r>
              <a:rPr lang="en-US" altLang="zh-CN" dirty="0" err="1"/>
              <a:t>i</a:t>
            </a:r>
            <a:r>
              <a:rPr lang="en-US" altLang="zh-CN" dirty="0"/>
              <a:t> a l </a:t>
            </a:r>
            <a:r>
              <a:rPr lang="en-US" altLang="zh-CN" dirty="0" err="1"/>
              <a:t>i</a:t>
            </a:r>
            <a:r>
              <a:rPr lang="en-US" altLang="zh-CN" dirty="0"/>
              <a:t> t y),</a:t>
            </a:r>
            <a:r>
              <a:rPr lang="zh-CN" altLang="en-US" dirty="0"/>
              <a:t>即市场规模足够大且有利可图</a:t>
            </a:r>
            <a:r>
              <a:rPr lang="en-US" altLang="zh-CN" dirty="0"/>
              <a:t>,</a:t>
            </a:r>
            <a:r>
              <a:rPr lang="zh-CN" altLang="en-US" dirty="0"/>
              <a:t>企业可 投入该市场</a:t>
            </a:r>
            <a:r>
              <a:rPr lang="en-US" altLang="zh-CN" dirty="0"/>
              <a:t>.③</a:t>
            </a:r>
            <a:r>
              <a:rPr lang="zh-CN" altLang="en-US" dirty="0"/>
              <a:t>可接近性 </a:t>
            </a:r>
            <a:r>
              <a:rPr lang="en-US" altLang="zh-CN" dirty="0"/>
              <a:t>( a c </a:t>
            </a:r>
            <a:r>
              <a:rPr lang="en-US" altLang="zh-CN" dirty="0" err="1"/>
              <a:t>c</a:t>
            </a:r>
            <a:r>
              <a:rPr lang="en-US" altLang="zh-CN" dirty="0"/>
              <a:t> e s </a:t>
            </a:r>
            <a:r>
              <a:rPr lang="en-US" altLang="zh-CN" dirty="0" err="1"/>
              <a:t>s</a:t>
            </a:r>
            <a:r>
              <a:rPr lang="en-US" altLang="zh-CN" dirty="0"/>
              <a:t> </a:t>
            </a:r>
            <a:r>
              <a:rPr lang="en-US" altLang="zh-CN" dirty="0" err="1"/>
              <a:t>i</a:t>
            </a:r>
            <a:r>
              <a:rPr lang="en-US" altLang="zh-CN" dirty="0"/>
              <a:t> b </a:t>
            </a:r>
            <a:r>
              <a:rPr lang="en-US" altLang="zh-CN" dirty="0" err="1"/>
              <a:t>i</a:t>
            </a:r>
            <a:r>
              <a:rPr lang="en-US" altLang="zh-CN" dirty="0"/>
              <a:t> l </a:t>
            </a:r>
            <a:r>
              <a:rPr lang="en-US" altLang="zh-CN" dirty="0" err="1"/>
              <a:t>i</a:t>
            </a:r>
            <a:r>
              <a:rPr lang="en-US" altLang="zh-CN" dirty="0"/>
              <a:t> t y),</a:t>
            </a:r>
            <a:r>
              <a:rPr lang="zh-CN" altLang="en-US" dirty="0"/>
              <a:t>即市场可以有效地接近且能为顾客服务</a:t>
            </a:r>
            <a:r>
              <a:rPr lang="en-US" altLang="zh-CN" dirty="0"/>
              <a:t>.④</a:t>
            </a:r>
            <a:r>
              <a:rPr lang="zh-CN" altLang="en-US" dirty="0"/>
              <a:t>可实现 性 </a:t>
            </a:r>
            <a:r>
              <a:rPr lang="en-US" altLang="zh-CN" dirty="0"/>
              <a:t>( a c t </a:t>
            </a:r>
            <a:r>
              <a:rPr lang="en-US" altLang="zh-CN" dirty="0" err="1"/>
              <a:t>i</a:t>
            </a:r>
            <a:r>
              <a:rPr lang="en-US" altLang="zh-CN" dirty="0"/>
              <a:t> on a b </a:t>
            </a:r>
            <a:r>
              <a:rPr lang="en-US" altLang="zh-CN" dirty="0" err="1"/>
              <a:t>i</a:t>
            </a:r>
            <a:r>
              <a:rPr lang="en-US" altLang="zh-CN" dirty="0"/>
              <a:t> l </a:t>
            </a:r>
            <a:r>
              <a:rPr lang="en-US" altLang="zh-CN" dirty="0" err="1"/>
              <a:t>i</a:t>
            </a:r>
            <a:r>
              <a:rPr lang="en-US" altLang="zh-CN" dirty="0"/>
              <a:t> t y),</a:t>
            </a:r>
            <a:r>
              <a:rPr lang="zh-CN" altLang="en-US" dirty="0"/>
              <a:t>即企业有能力满足该市场的需求</a:t>
            </a:r>
            <a:r>
              <a:rPr lang="en-US" altLang="zh-CN" dirty="0"/>
              <a:t>.</a:t>
            </a:r>
            <a:r>
              <a:rPr lang="zh-CN" altLang="en-US" dirty="0"/>
              <a:t>如果细分市场对企业具有吸引力</a:t>
            </a:r>
            <a:r>
              <a:rPr lang="en-US" altLang="zh-CN" dirty="0"/>
              <a:t>,</a:t>
            </a:r>
            <a:r>
              <a:rPr lang="zh-CN" altLang="en-US" dirty="0"/>
              <a:t>但 市场容量过大、企业过小</a:t>
            </a:r>
            <a:r>
              <a:rPr lang="en-US" altLang="zh-CN" dirty="0"/>
              <a:t>,</a:t>
            </a:r>
            <a:r>
              <a:rPr lang="zh-CN" altLang="en-US" dirty="0"/>
              <a:t>从而无法满足该市场的需求</a:t>
            </a:r>
            <a:r>
              <a:rPr lang="en-US" altLang="zh-CN" dirty="0"/>
              <a:t>,</a:t>
            </a:r>
            <a:r>
              <a:rPr lang="zh-CN" altLang="en-US" dirty="0"/>
              <a:t>则应该对该市场进一步细分</a:t>
            </a:r>
            <a:r>
              <a:rPr lang="en-US" altLang="zh-CN" dirty="0"/>
              <a:t>. </a:t>
            </a:r>
            <a:endParaRPr lang="zh-CN" altLang="en-US" dirty="0"/>
          </a:p>
        </p:txBody>
      </p:sp>
    </p:spTree>
    <p:extLst>
      <p:ext uri="{BB962C8B-B14F-4D97-AF65-F5344CB8AC3E}">
        <p14:creationId xmlns:p14="http://schemas.microsoft.com/office/powerpoint/2010/main" val="58198599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CB88C9F5-609D-4E45-8CBD-0DCC76AE77BC}"/>
              </a:ext>
            </a:extLst>
          </p:cNvPr>
          <p:cNvSpPr>
            <a:spLocks noGrp="1"/>
          </p:cNvSpPr>
          <p:nvPr>
            <p:ph idx="1"/>
          </p:nvPr>
        </p:nvSpPr>
        <p:spPr>
          <a:xfrm>
            <a:off x="1324432" y="776535"/>
            <a:ext cx="10034138" cy="5754894"/>
          </a:xfrm>
        </p:spPr>
        <p:txBody>
          <a:bodyPr>
            <a:normAutofit/>
          </a:bodyPr>
          <a:lstStyle/>
          <a:p>
            <a:r>
              <a:rPr lang="zh-CN" altLang="en-US" sz="2400" b="1" dirty="0"/>
              <a:t>４ 产品定位</a:t>
            </a:r>
            <a:endParaRPr lang="en-US" altLang="zh-CN" sz="2400" b="1" dirty="0"/>
          </a:p>
          <a:p>
            <a:r>
              <a:rPr lang="en-US" altLang="zh-CN" dirty="0"/>
              <a:t>       </a:t>
            </a:r>
            <a:r>
              <a:rPr lang="zh-CN" altLang="en-US" dirty="0"/>
              <a:t> 产品定位是企业为了满足目标市场</a:t>
            </a:r>
            <a:r>
              <a:rPr lang="en-US" altLang="zh-CN" dirty="0"/>
              <a:t>,</a:t>
            </a:r>
            <a:r>
              <a:rPr lang="zh-CN" altLang="en-US" dirty="0"/>
              <a:t>确定产品的功能、质量、价格、包装、销售渠 道、服务方式等</a:t>
            </a:r>
            <a:r>
              <a:rPr lang="en-US" altLang="zh-CN" dirty="0"/>
              <a:t>.</a:t>
            </a:r>
            <a:r>
              <a:rPr lang="zh-CN" altLang="en-US" dirty="0"/>
              <a:t>这里的关键是必须用 “整体产品”概念来理解 “产品定位”</a:t>
            </a:r>
            <a:r>
              <a:rPr lang="en-US" altLang="zh-CN" dirty="0"/>
              <a:t>.</a:t>
            </a:r>
            <a:r>
              <a:rPr lang="zh-CN" altLang="en-US" dirty="0"/>
              <a:t>整体产品 是指包括向市场提供的能满足人们某种需要的一切物品和劳务</a:t>
            </a:r>
            <a:r>
              <a:rPr lang="en-US" altLang="zh-CN" dirty="0"/>
              <a:t>,</a:t>
            </a:r>
            <a:r>
              <a:rPr lang="zh-CN" altLang="en-US" dirty="0"/>
              <a:t>是由核心产品、形式产品 和延伸产品三个层次所组成的整体</a:t>
            </a:r>
            <a:r>
              <a:rPr lang="en-US" altLang="zh-CN" dirty="0"/>
              <a:t>.</a:t>
            </a:r>
            <a:r>
              <a:rPr lang="zh-CN" altLang="en-US" dirty="0"/>
              <a:t>企业可以在任一层次或多层次上创造产品差别化</a:t>
            </a:r>
            <a:r>
              <a:rPr lang="en-US" altLang="zh-CN" dirty="0"/>
              <a:t>,</a:t>
            </a:r>
            <a:r>
              <a:rPr lang="zh-CN" altLang="en-US" dirty="0"/>
              <a:t>从 而创造顾客</a:t>
            </a:r>
            <a:r>
              <a:rPr lang="en-US" altLang="zh-CN" dirty="0"/>
              <a:t>. </a:t>
            </a:r>
          </a:p>
          <a:p>
            <a:r>
              <a:rPr lang="zh-CN" altLang="en-US" dirty="0"/>
              <a:t>定位策略主要有</a:t>
            </a:r>
            <a:r>
              <a:rPr lang="en-US" altLang="zh-CN" dirty="0"/>
              <a:t>:</a:t>
            </a:r>
          </a:p>
          <a:p>
            <a:r>
              <a:rPr lang="en-US" altLang="zh-CN" dirty="0"/>
              <a:t>     ①</a:t>
            </a:r>
            <a:r>
              <a:rPr lang="zh-CN" altLang="en-US" dirty="0"/>
              <a:t>抢先定位策略</a:t>
            </a:r>
            <a:r>
              <a:rPr lang="en-US" altLang="zh-CN" dirty="0"/>
              <a:t>.</a:t>
            </a:r>
            <a:r>
              <a:rPr lang="zh-CN" altLang="en-US" dirty="0"/>
              <a:t> </a:t>
            </a:r>
            <a:endParaRPr lang="en-US" altLang="zh-CN" dirty="0"/>
          </a:p>
          <a:p>
            <a:r>
              <a:rPr lang="en-US" altLang="zh-CN" dirty="0"/>
              <a:t>     ②</a:t>
            </a:r>
            <a:r>
              <a:rPr lang="zh-CN" altLang="en-US" dirty="0"/>
              <a:t>领导定位策略</a:t>
            </a:r>
            <a:r>
              <a:rPr lang="en-US" altLang="zh-CN" dirty="0"/>
              <a:t>.</a:t>
            </a:r>
            <a:r>
              <a:rPr lang="zh-CN" altLang="en-US" dirty="0"/>
              <a:t> </a:t>
            </a:r>
            <a:endParaRPr lang="en-US" altLang="zh-CN" dirty="0"/>
          </a:p>
          <a:p>
            <a:r>
              <a:rPr lang="en-US" altLang="zh-CN" dirty="0"/>
              <a:t>     ③</a:t>
            </a:r>
            <a:r>
              <a:rPr lang="zh-CN" altLang="en-US" dirty="0"/>
              <a:t>依附定位策略</a:t>
            </a:r>
            <a:r>
              <a:rPr lang="en-US" altLang="zh-CN" dirty="0"/>
              <a:t>.</a:t>
            </a:r>
            <a:r>
              <a:rPr lang="zh-CN" altLang="en-US" dirty="0"/>
              <a:t> </a:t>
            </a:r>
            <a:endParaRPr lang="en-US" altLang="zh-CN" dirty="0"/>
          </a:p>
          <a:p>
            <a:r>
              <a:rPr lang="en-US" altLang="zh-CN" dirty="0"/>
              <a:t>     ④</a:t>
            </a:r>
            <a:r>
              <a:rPr lang="zh-CN" altLang="en-US" dirty="0"/>
              <a:t>空隙定位策略</a:t>
            </a:r>
            <a:r>
              <a:rPr lang="en-US" altLang="zh-CN" dirty="0"/>
              <a:t>.</a:t>
            </a:r>
            <a:r>
              <a:rPr lang="zh-CN" altLang="en-US" dirty="0"/>
              <a:t> </a:t>
            </a:r>
            <a:endParaRPr lang="en-US" altLang="zh-CN" dirty="0"/>
          </a:p>
          <a:p>
            <a:r>
              <a:rPr lang="en-US" altLang="zh-CN" dirty="0"/>
              <a:t>     ⑤</a:t>
            </a:r>
            <a:r>
              <a:rPr lang="zh-CN" altLang="en-US" dirty="0"/>
              <a:t>重新定位策略</a:t>
            </a:r>
            <a:r>
              <a:rPr lang="en-US" altLang="zh-CN" dirty="0"/>
              <a:t>.</a:t>
            </a:r>
            <a:endParaRPr lang="zh-CN" altLang="en-US" dirty="0"/>
          </a:p>
        </p:txBody>
      </p:sp>
    </p:spTree>
    <p:extLst>
      <p:ext uri="{BB962C8B-B14F-4D97-AF65-F5344CB8AC3E}">
        <p14:creationId xmlns:p14="http://schemas.microsoft.com/office/powerpoint/2010/main" val="215826935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1E886D73-478B-4D5D-AD3A-CD29313BAFD1}"/>
              </a:ext>
            </a:extLst>
          </p:cNvPr>
          <p:cNvSpPr>
            <a:spLocks noGrp="1"/>
          </p:cNvSpPr>
          <p:nvPr>
            <p:ph idx="1"/>
          </p:nvPr>
        </p:nvSpPr>
        <p:spPr>
          <a:xfrm>
            <a:off x="1324432" y="293914"/>
            <a:ext cx="10034138" cy="5882553"/>
          </a:xfrm>
        </p:spPr>
        <p:txBody>
          <a:bodyPr/>
          <a:lstStyle/>
          <a:p>
            <a:r>
              <a:rPr lang="zh-CN" altLang="en-US" sz="2800" b="1" dirty="0">
                <a:solidFill>
                  <a:srgbClr val="0099CC"/>
                </a:solidFill>
              </a:rPr>
              <a:t>三、 战略选择</a:t>
            </a:r>
            <a:endParaRPr lang="en-US" altLang="zh-CN" sz="2800" dirty="0"/>
          </a:p>
          <a:p>
            <a:r>
              <a:rPr lang="en-US" altLang="zh-CN" sz="2800" dirty="0"/>
              <a:t>(</a:t>
            </a:r>
            <a:r>
              <a:rPr lang="zh-CN" altLang="en-US" sz="2800" dirty="0"/>
              <a:t>一</a:t>
            </a:r>
            <a:r>
              <a:rPr lang="en-US" altLang="zh-CN" sz="2800" dirty="0"/>
              <a:t>)</a:t>
            </a:r>
            <a:r>
              <a:rPr lang="zh-CN" altLang="en-US" sz="2800" dirty="0"/>
              <a:t>基本战略姿态</a:t>
            </a:r>
            <a:endParaRPr lang="en-US" altLang="zh-CN" sz="2800" dirty="0"/>
          </a:p>
          <a:p>
            <a:r>
              <a:rPr lang="en-US" altLang="zh-CN" dirty="0"/>
              <a:t>     </a:t>
            </a:r>
            <a:r>
              <a:rPr lang="zh-CN" altLang="en-US" dirty="0"/>
              <a:t> 企业基本战略揭示企业如何为顾客创造价值</a:t>
            </a:r>
            <a:r>
              <a:rPr lang="en-US" altLang="zh-CN" dirty="0"/>
              <a:t>.</a:t>
            </a:r>
            <a:r>
              <a:rPr lang="zh-CN" altLang="en-US" dirty="0"/>
              <a:t>基本的战略有成本领先战略、特色优势 战略、目标集聚战略</a:t>
            </a:r>
            <a:r>
              <a:rPr lang="en-US" altLang="zh-CN" dirty="0"/>
              <a:t>.</a:t>
            </a:r>
            <a:r>
              <a:rPr lang="zh-CN" altLang="en-US" dirty="0"/>
              <a:t>一种基本战略姿态可以有多种实现形式</a:t>
            </a:r>
            <a:r>
              <a:rPr lang="en-US" altLang="zh-CN" dirty="0"/>
              <a:t>,</a:t>
            </a:r>
            <a:r>
              <a:rPr lang="zh-CN" altLang="en-US" dirty="0"/>
              <a:t>如多元化战略和一体化战 略都可以实现成本领先或特色优势战略姿态</a:t>
            </a:r>
            <a:r>
              <a:rPr lang="en-US" altLang="zh-CN" dirty="0"/>
              <a:t>.</a:t>
            </a:r>
            <a:endParaRPr lang="zh-CN" altLang="en-US" dirty="0"/>
          </a:p>
        </p:txBody>
      </p:sp>
      <p:graphicFrame>
        <p:nvGraphicFramePr>
          <p:cNvPr id="3" name="表格 2">
            <a:extLst>
              <a:ext uri="{FF2B5EF4-FFF2-40B4-BE49-F238E27FC236}">
                <a16:creationId xmlns:a16="http://schemas.microsoft.com/office/drawing/2014/main" xmlns="" id="{95B16C76-966E-4975-8936-47F8C8AE3FA1}"/>
              </a:ext>
            </a:extLst>
          </p:cNvPr>
          <p:cNvGraphicFramePr>
            <a:graphicFrameLocks noGrp="1"/>
          </p:cNvGraphicFramePr>
          <p:nvPr>
            <p:extLst>
              <p:ext uri="{D42A27DB-BD31-4B8C-83A1-F6EECF244321}">
                <p14:modId xmlns:p14="http://schemas.microsoft.com/office/powerpoint/2010/main" val="1617348330"/>
              </p:ext>
            </p:extLst>
          </p:nvPr>
        </p:nvGraphicFramePr>
        <p:xfrm>
          <a:off x="1877254" y="3091375"/>
          <a:ext cx="9630118" cy="3436620"/>
        </p:xfrm>
        <a:graphic>
          <a:graphicData uri="http://schemas.openxmlformats.org/drawingml/2006/table">
            <a:tbl>
              <a:tblPr firstRow="1" bandRow="1">
                <a:tableStyleId>{5C22544A-7EE6-4342-B048-85BDC9FD1C3A}</a:tableStyleId>
              </a:tblPr>
              <a:tblGrid>
                <a:gridCol w="4815059">
                  <a:extLst>
                    <a:ext uri="{9D8B030D-6E8A-4147-A177-3AD203B41FA5}">
                      <a16:colId xmlns:a16="http://schemas.microsoft.com/office/drawing/2014/main" xmlns="" val="663430493"/>
                    </a:ext>
                  </a:extLst>
                </a:gridCol>
                <a:gridCol w="4815059">
                  <a:extLst>
                    <a:ext uri="{9D8B030D-6E8A-4147-A177-3AD203B41FA5}">
                      <a16:colId xmlns:a16="http://schemas.microsoft.com/office/drawing/2014/main" xmlns="" val="1791578897"/>
                    </a:ext>
                  </a:extLst>
                </a:gridCol>
              </a:tblGrid>
              <a:tr h="370840">
                <a:tc>
                  <a:txBody>
                    <a:bodyPr/>
                    <a:lstStyle/>
                    <a:p>
                      <a:pPr algn="ctr"/>
                      <a:r>
                        <a:rPr lang="zh-CN" altLang="en-US" sz="2000" b="0" dirty="0">
                          <a:solidFill>
                            <a:schemeClr val="tx1"/>
                          </a:solidFill>
                          <a:latin typeface="+mj-ea"/>
                          <a:ea typeface="+mj-ea"/>
                        </a:rPr>
                        <a:t>基本战略姿态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sz="2000" dirty="0">
                          <a:solidFill>
                            <a:schemeClr val="tx1"/>
                          </a:solidFill>
                          <a:latin typeface="+mj-ea"/>
                          <a:ea typeface="+mj-ea"/>
                        </a:rPr>
                        <a:t>基本原则</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4172300506"/>
                  </a:ext>
                </a:extLst>
              </a:tr>
              <a:tr h="2484000">
                <a:tc>
                  <a:txBody>
                    <a:bodyPr/>
                    <a:lstStyle/>
                    <a:p>
                      <a:r>
                        <a:rPr lang="zh-CN" altLang="en-US" sz="2400" dirty="0">
                          <a:latin typeface="+mj-ea"/>
                          <a:ea typeface="+mj-ea"/>
                        </a:rPr>
                        <a:t>    </a:t>
                      </a:r>
                      <a:endParaRPr lang="en-US" altLang="zh-CN" sz="2400" dirty="0">
                        <a:latin typeface="+mj-ea"/>
                        <a:ea typeface="+mj-ea"/>
                      </a:endParaRPr>
                    </a:p>
                    <a:p>
                      <a:endParaRPr lang="en-US" altLang="zh-CN" sz="2400" dirty="0">
                        <a:latin typeface="+mj-ea"/>
                        <a:ea typeface="+mj-ea"/>
                      </a:endParaRPr>
                    </a:p>
                    <a:p>
                      <a:r>
                        <a:rPr lang="en-US" altLang="zh-CN" sz="2400" dirty="0">
                          <a:latin typeface="+mj-ea"/>
                          <a:ea typeface="+mj-ea"/>
                        </a:rPr>
                        <a:t> </a:t>
                      </a:r>
                    </a:p>
                    <a:p>
                      <a:pPr algn="ctr"/>
                      <a:r>
                        <a:rPr lang="zh-CN" altLang="en-US" sz="2400" dirty="0">
                          <a:latin typeface="+mj-ea"/>
                          <a:ea typeface="+mj-ea"/>
                        </a:rPr>
                        <a:t>成本领先战略</a:t>
                      </a:r>
                    </a:p>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42900" indent="-342900">
                        <a:buFont typeface="Arial" panose="020B0604020202020204" pitchFamily="34" charset="0"/>
                        <a:buChar char="•"/>
                      </a:pPr>
                      <a:r>
                        <a:rPr lang="zh-CN" altLang="en-US" sz="2000" dirty="0">
                          <a:latin typeface="+mj-ea"/>
                          <a:ea typeface="+mj-ea"/>
                        </a:rPr>
                        <a:t>一种先发制人的战略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持续的资本投资和良好的融资能力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能够大规模化的生产技能</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 对工人严格监督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低成本的分销系统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结构和责任分明的组织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严格以定量目标为基础的激励制度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严格的成本控制和经常、详细的控制报告</a:t>
                      </a:r>
                    </a:p>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3835168795"/>
                  </a:ext>
                </a:extLst>
              </a:tr>
            </a:tbl>
          </a:graphicData>
        </a:graphic>
      </p:graphicFrame>
      <p:sp>
        <p:nvSpPr>
          <p:cNvPr id="4" name="矩形 3">
            <a:extLst>
              <a:ext uri="{FF2B5EF4-FFF2-40B4-BE49-F238E27FC236}">
                <a16:creationId xmlns:a16="http://schemas.microsoft.com/office/drawing/2014/main" xmlns="" id="{74DB0F15-1A23-4388-BA2F-0216771E5D3E}"/>
              </a:ext>
            </a:extLst>
          </p:cNvPr>
          <p:cNvSpPr/>
          <p:nvPr/>
        </p:nvSpPr>
        <p:spPr>
          <a:xfrm>
            <a:off x="3436013" y="2584320"/>
            <a:ext cx="4439036" cy="400110"/>
          </a:xfrm>
          <a:prstGeom prst="rect">
            <a:avLst/>
          </a:prstGeom>
        </p:spPr>
        <p:txBody>
          <a:bodyPr wrap="none">
            <a:spAutoFit/>
          </a:bodyPr>
          <a:lstStyle/>
          <a:p>
            <a:r>
              <a:rPr lang="zh-CN" altLang="en-US" sz="2000" dirty="0">
                <a:solidFill>
                  <a:srgbClr val="0099CC"/>
                </a:solidFill>
                <a:latin typeface="+mj-ea"/>
                <a:ea typeface="+mj-ea"/>
              </a:rPr>
              <a:t>表３ １５　基本战略姿态的基本原则 </a:t>
            </a:r>
          </a:p>
        </p:txBody>
      </p:sp>
    </p:spTree>
    <p:extLst>
      <p:ext uri="{BB962C8B-B14F-4D97-AF65-F5344CB8AC3E}">
        <p14:creationId xmlns:p14="http://schemas.microsoft.com/office/powerpoint/2010/main" val="414451990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a:extLst>
              <a:ext uri="{FF2B5EF4-FFF2-40B4-BE49-F238E27FC236}">
                <a16:creationId xmlns:a16="http://schemas.microsoft.com/office/drawing/2014/main" xmlns="" id="{C9BCC3D5-4714-4F30-912D-F398AB5634D7}"/>
              </a:ext>
            </a:extLst>
          </p:cNvPr>
          <p:cNvGraphicFramePr>
            <a:graphicFrameLocks noGrp="1"/>
          </p:cNvGraphicFramePr>
          <p:nvPr>
            <p:extLst>
              <p:ext uri="{D42A27DB-BD31-4B8C-83A1-F6EECF244321}">
                <p14:modId xmlns:p14="http://schemas.microsoft.com/office/powerpoint/2010/main" val="1248589372"/>
              </p:ext>
            </p:extLst>
          </p:nvPr>
        </p:nvGraphicFramePr>
        <p:xfrm>
          <a:off x="1300477" y="447430"/>
          <a:ext cx="10431978" cy="6172200"/>
        </p:xfrm>
        <a:graphic>
          <a:graphicData uri="http://schemas.openxmlformats.org/drawingml/2006/table">
            <a:tbl>
              <a:tblPr firstRow="1" bandRow="1">
                <a:tableStyleId>{5C22544A-7EE6-4342-B048-85BDC9FD1C3A}</a:tableStyleId>
              </a:tblPr>
              <a:tblGrid>
                <a:gridCol w="3651351">
                  <a:extLst>
                    <a:ext uri="{9D8B030D-6E8A-4147-A177-3AD203B41FA5}">
                      <a16:colId xmlns:a16="http://schemas.microsoft.com/office/drawing/2014/main" xmlns="" val="663430493"/>
                    </a:ext>
                  </a:extLst>
                </a:gridCol>
                <a:gridCol w="6780627">
                  <a:extLst>
                    <a:ext uri="{9D8B030D-6E8A-4147-A177-3AD203B41FA5}">
                      <a16:colId xmlns:a16="http://schemas.microsoft.com/office/drawing/2014/main" xmlns="" val="1791578897"/>
                    </a:ext>
                  </a:extLst>
                </a:gridCol>
              </a:tblGrid>
              <a:tr h="358077">
                <a:tc>
                  <a:txBody>
                    <a:bodyPr/>
                    <a:lstStyle/>
                    <a:p>
                      <a:pPr algn="ctr"/>
                      <a:r>
                        <a:rPr lang="zh-CN" altLang="en-US" sz="2000" b="0" dirty="0">
                          <a:solidFill>
                            <a:schemeClr val="tx1"/>
                          </a:solidFill>
                          <a:latin typeface="+mj-ea"/>
                          <a:ea typeface="+mj-ea"/>
                        </a:rPr>
                        <a:t>基本战略姿态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sz="2000" dirty="0">
                          <a:solidFill>
                            <a:schemeClr val="tx1"/>
                          </a:solidFill>
                          <a:latin typeface="+mj-ea"/>
                          <a:ea typeface="+mj-ea"/>
                        </a:rPr>
                        <a:t>基本原则</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4172300506"/>
                  </a:ext>
                </a:extLst>
              </a:tr>
              <a:tr h="3179842">
                <a:tc>
                  <a:txBody>
                    <a:bodyPr/>
                    <a:lstStyle/>
                    <a:p>
                      <a:r>
                        <a:rPr lang="zh-CN" altLang="en-US" sz="2400" dirty="0">
                          <a:latin typeface="+mj-ea"/>
                          <a:ea typeface="+mj-ea"/>
                        </a:rPr>
                        <a:t>    </a:t>
                      </a:r>
                      <a:endParaRPr lang="en-US" altLang="zh-CN" sz="2400" dirty="0">
                        <a:latin typeface="+mj-ea"/>
                        <a:ea typeface="+mj-ea"/>
                      </a:endParaRPr>
                    </a:p>
                    <a:p>
                      <a:endParaRPr lang="en-US" altLang="zh-CN" sz="2400" dirty="0">
                        <a:latin typeface="+mj-ea"/>
                        <a:ea typeface="+mj-ea"/>
                      </a:endParaRPr>
                    </a:p>
                    <a:p>
                      <a:r>
                        <a:rPr lang="en-US" altLang="zh-CN" sz="2400" dirty="0">
                          <a:latin typeface="+mj-ea"/>
                          <a:ea typeface="+mj-ea"/>
                        </a:rPr>
                        <a:t> </a:t>
                      </a:r>
                    </a:p>
                    <a:p>
                      <a:pPr algn="ctr"/>
                      <a:r>
                        <a:rPr lang="zh-CN" altLang="en-US" sz="2400" dirty="0">
                          <a:latin typeface="+mj-ea"/>
                          <a:ea typeface="+mj-ea"/>
                        </a:rPr>
                        <a:t>特色优势战略</a:t>
                      </a:r>
                    </a:p>
                    <a:p>
                      <a:pPr algn="ctr"/>
                      <a:endParaRPr lang="zh-CN" altLang="en-US" sz="2400" dirty="0">
                        <a:latin typeface="+mj-ea"/>
                        <a:ea typeface="+mj-ea"/>
                      </a:endParaRPr>
                    </a:p>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42900" indent="-342900">
                        <a:buFont typeface="Arial" panose="020B0604020202020204" pitchFamily="34" charset="0"/>
                        <a:buChar char="•"/>
                      </a:pPr>
                      <a:r>
                        <a:rPr lang="zh-CN" altLang="en-US" sz="2000" dirty="0">
                          <a:latin typeface="+mj-ea"/>
                          <a:ea typeface="+mj-ea"/>
                        </a:rPr>
                        <a:t>既可以是先发制人</a:t>
                      </a:r>
                      <a:r>
                        <a:rPr lang="en-US" altLang="zh-CN" sz="2000" dirty="0">
                          <a:latin typeface="+mj-ea"/>
                          <a:ea typeface="+mj-ea"/>
                        </a:rPr>
                        <a:t>,</a:t>
                      </a:r>
                    </a:p>
                    <a:p>
                      <a:pPr marL="342900" indent="-342900">
                        <a:buFont typeface="Arial" panose="020B0604020202020204" pitchFamily="34" charset="0"/>
                        <a:buChar char="•"/>
                      </a:pPr>
                      <a:r>
                        <a:rPr lang="zh-CN" altLang="en-US" sz="2000" dirty="0">
                          <a:latin typeface="+mj-ea"/>
                          <a:ea typeface="+mj-ea"/>
                        </a:rPr>
                        <a:t>也可以是后发制人的战略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强大的生产营销能力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敏锐的创造性鉴别能力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很强的基础研究能力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具有质量或技术领先的公司声誉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悠久的传统或独特的业务组合</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 在研究、产品开发和市场营销部门之间的密切协作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重视主观评价、创新精神</a:t>
                      </a:r>
                      <a:r>
                        <a:rPr lang="en-US" altLang="zh-CN" sz="2000" dirty="0">
                          <a:latin typeface="+mj-ea"/>
                          <a:ea typeface="+mj-ea"/>
                        </a:rPr>
                        <a:t>,</a:t>
                      </a:r>
                      <a:r>
                        <a:rPr lang="zh-CN" altLang="en-US" sz="2000" dirty="0">
                          <a:latin typeface="+mj-ea"/>
                          <a:ea typeface="+mj-ea"/>
                        </a:rPr>
                        <a:t>而不仅仅以定量指标为基础的激励制度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轻松愉快的工作环境和企业文化</a:t>
                      </a:r>
                      <a:r>
                        <a:rPr lang="en-US" altLang="zh-CN" sz="2000" dirty="0">
                          <a:latin typeface="+mj-ea"/>
                          <a:ea typeface="+mj-ea"/>
                        </a:rPr>
                        <a:t>,</a:t>
                      </a:r>
                      <a:r>
                        <a:rPr lang="zh-CN" altLang="en-US" sz="2000" dirty="0">
                          <a:latin typeface="+mj-ea"/>
                          <a:ea typeface="+mj-ea"/>
                        </a:rPr>
                        <a:t>吸引高技能人才</a:t>
                      </a:r>
                    </a:p>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3835168795"/>
                  </a:ext>
                </a:extLst>
              </a:tr>
              <a:tr h="1627855">
                <a:tc>
                  <a:txBody>
                    <a:bodyPr/>
                    <a:lstStyle/>
                    <a:p>
                      <a:pPr algn="ctr"/>
                      <a:endParaRPr lang="en-US" altLang="zh-CN" sz="2000" dirty="0">
                        <a:latin typeface="+mj-ea"/>
                        <a:ea typeface="+mj-ea"/>
                      </a:endParaRPr>
                    </a:p>
                    <a:p>
                      <a:pPr algn="ctr"/>
                      <a:r>
                        <a:rPr lang="zh-CN" altLang="en-US" sz="2400" dirty="0">
                          <a:latin typeface="+mj-ea"/>
                          <a:ea typeface="+mj-ea"/>
                        </a:rPr>
                        <a:t>目标集聚战略</a:t>
                      </a:r>
                    </a:p>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42900" indent="-342900">
                        <a:buFont typeface="Arial" panose="020B0604020202020204" pitchFamily="34" charset="0"/>
                        <a:buChar char="•"/>
                      </a:pPr>
                      <a:r>
                        <a:rPr lang="zh-CN" altLang="en-US" sz="2000" dirty="0">
                          <a:latin typeface="+mj-ea"/>
                          <a:ea typeface="+mj-ea"/>
                        </a:rPr>
                        <a:t>一种具有自我约束能力的战略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公司的实力不足以在产业内更广泛地竞争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公司能够以更高的效率、更好的效果为某一狭窄的战略对象服务</a:t>
                      </a:r>
                      <a:r>
                        <a:rPr lang="en-US" altLang="zh-CN" sz="2000" dirty="0">
                          <a:latin typeface="+mj-ea"/>
                          <a:ea typeface="+mj-ea"/>
                        </a:rPr>
                        <a:t>,</a:t>
                      </a:r>
                    </a:p>
                    <a:p>
                      <a:pPr marL="342900" indent="-342900">
                        <a:buFont typeface="Arial" panose="020B0604020202020204" pitchFamily="34" charset="0"/>
                        <a:buChar char="•"/>
                      </a:pPr>
                      <a:r>
                        <a:rPr lang="zh-CN" altLang="en-US" sz="2000" dirty="0">
                          <a:latin typeface="+mj-ea"/>
                          <a:ea typeface="+mj-ea"/>
                        </a:rPr>
                        <a:t>能在该 范围内超过竞争对手 针对不同的成本或特色目标</a:t>
                      </a:r>
                      <a:r>
                        <a:rPr lang="en-US" altLang="zh-CN" sz="2000" dirty="0">
                          <a:latin typeface="+mj-ea"/>
                          <a:ea typeface="+mj-ea"/>
                        </a:rPr>
                        <a:t>,</a:t>
                      </a:r>
                      <a:r>
                        <a:rPr lang="zh-CN" altLang="en-US" sz="2000" dirty="0">
                          <a:latin typeface="+mj-ea"/>
                          <a:ea typeface="+mj-ea"/>
                        </a:rPr>
                        <a:t>相应地对上述原则加以组合</a:t>
                      </a:r>
                    </a:p>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3930559534"/>
                  </a:ext>
                </a:extLst>
              </a:tr>
            </a:tbl>
          </a:graphicData>
        </a:graphic>
      </p:graphicFrame>
    </p:spTree>
    <p:extLst>
      <p:ext uri="{BB962C8B-B14F-4D97-AF65-F5344CB8AC3E}">
        <p14:creationId xmlns:p14="http://schemas.microsoft.com/office/powerpoint/2010/main" val="174503471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EF2E98C8-E3E9-4B38-9EF5-8366554BEF5F}"/>
              </a:ext>
            </a:extLst>
          </p:cNvPr>
          <p:cNvSpPr>
            <a:spLocks noGrp="1"/>
          </p:cNvSpPr>
          <p:nvPr>
            <p:ph idx="1"/>
          </p:nvPr>
        </p:nvSpPr>
        <p:spPr/>
        <p:txBody>
          <a:bodyPr>
            <a:normAutofit/>
          </a:bodyPr>
          <a:lstStyle/>
          <a:p>
            <a:r>
              <a:rPr lang="en-US" altLang="zh-CN" sz="2800" dirty="0"/>
              <a:t>(</a:t>
            </a:r>
            <a:r>
              <a:rPr lang="zh-CN" altLang="en-US" sz="2800" dirty="0"/>
              <a:t>二</a:t>
            </a:r>
            <a:r>
              <a:rPr lang="en-US" altLang="zh-CN" sz="2800" dirty="0"/>
              <a:t>)</a:t>
            </a:r>
            <a:r>
              <a:rPr lang="zh-CN" altLang="en-US" sz="2800" dirty="0"/>
              <a:t>企业核心能力与成长战略 </a:t>
            </a:r>
          </a:p>
        </p:txBody>
      </p:sp>
      <p:graphicFrame>
        <p:nvGraphicFramePr>
          <p:cNvPr id="5" name="表格 4">
            <a:extLst>
              <a:ext uri="{FF2B5EF4-FFF2-40B4-BE49-F238E27FC236}">
                <a16:creationId xmlns:a16="http://schemas.microsoft.com/office/drawing/2014/main" xmlns="" id="{F574FA8D-B3AA-4DAA-804B-7CDF0D8341C2}"/>
              </a:ext>
            </a:extLst>
          </p:cNvPr>
          <p:cNvGraphicFramePr>
            <a:graphicFrameLocks noGrp="1"/>
          </p:cNvGraphicFramePr>
          <p:nvPr>
            <p:extLst>
              <p:ext uri="{D42A27DB-BD31-4B8C-83A1-F6EECF244321}">
                <p14:modId xmlns:p14="http://schemas.microsoft.com/office/powerpoint/2010/main" val="805269161"/>
              </p:ext>
            </p:extLst>
          </p:nvPr>
        </p:nvGraphicFramePr>
        <p:xfrm>
          <a:off x="1324432" y="1684082"/>
          <a:ext cx="10431979" cy="4953000"/>
        </p:xfrm>
        <a:graphic>
          <a:graphicData uri="http://schemas.openxmlformats.org/drawingml/2006/table">
            <a:tbl>
              <a:tblPr firstRow="1" bandRow="1">
                <a:tableStyleId>{5C22544A-7EE6-4342-B048-85BDC9FD1C3A}</a:tableStyleId>
              </a:tblPr>
              <a:tblGrid>
                <a:gridCol w="1501019">
                  <a:extLst>
                    <a:ext uri="{9D8B030D-6E8A-4147-A177-3AD203B41FA5}">
                      <a16:colId xmlns:a16="http://schemas.microsoft.com/office/drawing/2014/main" xmlns="" val="663430493"/>
                    </a:ext>
                  </a:extLst>
                </a:gridCol>
                <a:gridCol w="1501019">
                  <a:extLst>
                    <a:ext uri="{9D8B030D-6E8A-4147-A177-3AD203B41FA5}">
                      <a16:colId xmlns:a16="http://schemas.microsoft.com/office/drawing/2014/main" xmlns="" val="57774903"/>
                    </a:ext>
                  </a:extLst>
                </a:gridCol>
                <a:gridCol w="649314">
                  <a:extLst>
                    <a:ext uri="{9D8B030D-6E8A-4147-A177-3AD203B41FA5}">
                      <a16:colId xmlns:a16="http://schemas.microsoft.com/office/drawing/2014/main" xmlns="" val="3544368985"/>
                    </a:ext>
                  </a:extLst>
                </a:gridCol>
                <a:gridCol w="6780627">
                  <a:extLst>
                    <a:ext uri="{9D8B030D-6E8A-4147-A177-3AD203B41FA5}">
                      <a16:colId xmlns:a16="http://schemas.microsoft.com/office/drawing/2014/main" xmlns="" val="1791578897"/>
                    </a:ext>
                  </a:extLst>
                </a:gridCol>
              </a:tblGrid>
              <a:tr h="363538">
                <a:tc gridSpan="3">
                  <a:txBody>
                    <a:bodyPr/>
                    <a:lstStyle/>
                    <a:p>
                      <a:pPr algn="ctr"/>
                      <a:r>
                        <a:rPr lang="zh-CN" altLang="en-US" sz="2000" b="1" dirty="0">
                          <a:solidFill>
                            <a:schemeClr val="tx1"/>
                          </a:solidFill>
                          <a:latin typeface="+mj-ea"/>
                          <a:ea typeface="+mj-ea"/>
                        </a:rPr>
                        <a:t>成长战略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a:txBody>
                    <a:bodyPr/>
                    <a:lstStyle/>
                    <a:p>
                      <a:pPr algn="ctr"/>
                      <a:r>
                        <a:rPr lang="zh-CN" altLang="en-US" sz="2000" dirty="0">
                          <a:solidFill>
                            <a:schemeClr val="tx1"/>
                          </a:solidFill>
                          <a:latin typeface="+mj-ea"/>
                          <a:ea typeface="+mj-ea"/>
                        </a:rPr>
                        <a:t>选择条件</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4172300506"/>
                  </a:ext>
                </a:extLst>
              </a:tr>
              <a:tr h="2313223">
                <a:tc rowSpan="2">
                  <a:txBody>
                    <a:bodyPr/>
                    <a:lstStyle/>
                    <a:p>
                      <a:r>
                        <a:rPr lang="zh-CN" altLang="en-US" sz="2400" dirty="0">
                          <a:latin typeface="+mj-ea"/>
                          <a:ea typeface="+mj-ea"/>
                        </a:rPr>
                        <a:t>    </a:t>
                      </a:r>
                      <a:endParaRPr lang="en-US" altLang="zh-CN" sz="2400" dirty="0">
                        <a:latin typeface="+mj-ea"/>
                        <a:ea typeface="+mj-ea"/>
                      </a:endParaRPr>
                    </a:p>
                    <a:p>
                      <a:endParaRPr lang="en-US" altLang="zh-CN" sz="2400" dirty="0">
                        <a:latin typeface="+mj-ea"/>
                        <a:ea typeface="+mj-ea"/>
                      </a:endParaRPr>
                    </a:p>
                    <a:p>
                      <a:r>
                        <a:rPr lang="en-US" altLang="zh-CN" sz="2400" dirty="0">
                          <a:latin typeface="+mj-ea"/>
                          <a:ea typeface="+mj-ea"/>
                        </a:rPr>
                        <a:t> </a:t>
                      </a:r>
                    </a:p>
                    <a:p>
                      <a:pPr algn="ctr"/>
                      <a:r>
                        <a:rPr lang="zh-CN" altLang="en-US" sz="2400" dirty="0">
                          <a:latin typeface="+mj-ea"/>
                          <a:ea typeface="+mj-ea"/>
                        </a:rPr>
                        <a:t>核 心 能 力 企 业 向 内 扩</a:t>
                      </a:r>
                    </a:p>
                    <a:p>
                      <a:pPr algn="ctr"/>
                      <a:r>
                        <a:rPr lang="zh-CN" altLang="en-US" sz="2400" dirty="0">
                          <a:latin typeface="+mj-ea"/>
                          <a:ea typeface="+mj-ea"/>
                        </a:rPr>
                        <a:t>张</a:t>
                      </a:r>
                    </a:p>
                    <a:p>
                      <a:pPr algn="ctr"/>
                      <a:endParaRPr lang="zh-CN" altLang="en-US" sz="2400" dirty="0">
                        <a:latin typeface="+mj-ea"/>
                        <a:ea typeface="+mj-ea"/>
                      </a:endParaRPr>
                    </a:p>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a:endParaRPr lang="en-US" altLang="zh-CN" sz="2400" dirty="0">
                        <a:latin typeface="+mj-ea"/>
                        <a:ea typeface="+mj-ea"/>
                      </a:endParaRPr>
                    </a:p>
                    <a:p>
                      <a:pPr algn="ctr"/>
                      <a:endParaRPr lang="en-US" altLang="zh-CN" sz="2400" dirty="0">
                        <a:latin typeface="+mj-ea"/>
                        <a:ea typeface="+mj-ea"/>
                      </a:endParaRPr>
                    </a:p>
                    <a:p>
                      <a:pPr algn="ctr"/>
                      <a:endParaRPr lang="en-US" altLang="zh-CN" sz="2400" dirty="0">
                        <a:latin typeface="+mj-ea"/>
                        <a:ea typeface="+mj-ea"/>
                      </a:endParaRPr>
                    </a:p>
                    <a:p>
                      <a:pPr algn="ctr"/>
                      <a:r>
                        <a:rPr lang="zh-CN" altLang="en-US" sz="2400" dirty="0">
                          <a:latin typeface="+mj-ea"/>
                          <a:ea typeface="+mj-ea"/>
                        </a:rPr>
                        <a:t>一</a:t>
                      </a:r>
                      <a:endParaRPr lang="en-US" altLang="zh-CN" sz="2400" dirty="0">
                        <a:latin typeface="+mj-ea"/>
                        <a:ea typeface="+mj-ea"/>
                      </a:endParaRPr>
                    </a:p>
                    <a:p>
                      <a:pPr algn="ctr"/>
                      <a:r>
                        <a:rPr lang="zh-CN" altLang="en-US" sz="2400" dirty="0">
                          <a:latin typeface="+mj-ea"/>
                          <a:ea typeface="+mj-ea"/>
                        </a:rPr>
                        <a:t>体</a:t>
                      </a:r>
                      <a:endParaRPr lang="en-US" altLang="zh-CN" sz="2400" dirty="0">
                        <a:latin typeface="+mj-ea"/>
                        <a:ea typeface="+mj-ea"/>
                      </a:endParaRPr>
                    </a:p>
                    <a:p>
                      <a:pPr algn="ctr"/>
                      <a:r>
                        <a:rPr lang="zh-CN" altLang="en-US" sz="2400" dirty="0">
                          <a:latin typeface="+mj-ea"/>
                          <a:ea typeface="+mj-ea"/>
                        </a:rPr>
                        <a:t>化</a:t>
                      </a:r>
                      <a:endParaRPr lang="en-US" altLang="zh-CN" sz="2400" dirty="0">
                        <a:latin typeface="+mj-ea"/>
                        <a:ea typeface="+mj-ea"/>
                      </a:endParaRPr>
                    </a:p>
                    <a:p>
                      <a:pPr algn="ctr"/>
                      <a:r>
                        <a:rPr lang="zh-CN" altLang="en-US" sz="2400" dirty="0">
                          <a:latin typeface="+mj-ea"/>
                          <a:ea typeface="+mj-ea"/>
                        </a:rPr>
                        <a:t>战</a:t>
                      </a:r>
                      <a:endParaRPr lang="en-US" altLang="zh-CN" sz="2400" dirty="0">
                        <a:latin typeface="+mj-ea"/>
                        <a:ea typeface="+mj-ea"/>
                      </a:endParaRPr>
                    </a:p>
                    <a:p>
                      <a:pPr algn="ctr"/>
                      <a:r>
                        <a:rPr lang="zh-CN" altLang="en-US" sz="2400" dirty="0">
                          <a:latin typeface="+mj-ea"/>
                          <a:ea typeface="+mj-ea"/>
                        </a:rPr>
                        <a:t>略</a:t>
                      </a:r>
                      <a:endParaRPr lang="en-US" altLang="zh-CN" sz="2400" dirty="0">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sz="2400" dirty="0">
                          <a:solidFill>
                            <a:schemeClr val="tx1"/>
                          </a:solidFill>
                          <a:latin typeface="+mj-ea"/>
                          <a:ea typeface="+mj-ea"/>
                        </a:rPr>
                        <a:t>前向一体化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42900" indent="-342900">
                        <a:buFont typeface="Arial" panose="020B0604020202020204" pitchFamily="34" charset="0"/>
                        <a:buChar char="•"/>
                      </a:pPr>
                      <a:r>
                        <a:rPr lang="zh-CN" altLang="en-US" sz="2000" dirty="0">
                          <a:latin typeface="+mj-ea"/>
                          <a:ea typeface="+mj-ea"/>
                        </a:rPr>
                        <a:t>企业现有的销售商或不可靠或成本高昂</a:t>
                      </a:r>
                      <a:r>
                        <a:rPr lang="en-US" altLang="zh-CN" sz="2000" dirty="0">
                          <a:latin typeface="+mj-ea"/>
                          <a:ea typeface="+mj-ea"/>
                        </a:rPr>
                        <a:t>,</a:t>
                      </a:r>
                      <a:r>
                        <a:rPr lang="zh-CN" altLang="en-US" sz="2000" dirty="0">
                          <a:latin typeface="+mj-ea"/>
                          <a:ea typeface="+mj-ea"/>
                        </a:rPr>
                        <a:t>或不能满足企业需要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可资利用的高质量销售商数量很有限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企业所在行业明显快速增长或预期快速增长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企业具有销售自己产品所需的资金和人力资源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稳定的生产对企业十分关键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现在利用的经销商或零售商有丰厚的利润</a:t>
                      </a:r>
                    </a:p>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3835168795"/>
                  </a:ext>
                </a:extLst>
              </a:tr>
              <a:tr h="1627855">
                <a:tc vMerge="1">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sz="2400" dirty="0">
                          <a:solidFill>
                            <a:schemeClr val="tx1"/>
                          </a:solidFill>
                          <a:latin typeface="+mj-ea"/>
                          <a:ea typeface="+mj-ea"/>
                        </a:rPr>
                        <a:t>后向一体化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42900" indent="-342900">
                        <a:buFont typeface="Arial" panose="020B0604020202020204" pitchFamily="34" charset="0"/>
                        <a:buChar char="•"/>
                      </a:pPr>
                      <a:r>
                        <a:rPr lang="zh-CN" altLang="en-US" sz="2000" dirty="0">
                          <a:latin typeface="+mj-ea"/>
                          <a:ea typeface="+mj-ea"/>
                        </a:rPr>
                        <a:t>一种具有自我约束能力的战略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公司的实力不足以在产业内更广泛地竞争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公司能够以更高的效率、更好的效果为某一狭窄的战略对象服务</a:t>
                      </a:r>
                      <a:r>
                        <a:rPr lang="en-US" altLang="zh-CN" sz="2000" dirty="0">
                          <a:latin typeface="+mj-ea"/>
                          <a:ea typeface="+mj-ea"/>
                        </a:rPr>
                        <a:t>,</a:t>
                      </a:r>
                    </a:p>
                    <a:p>
                      <a:pPr marL="342900" indent="-342900">
                        <a:buFont typeface="Arial" panose="020B0604020202020204" pitchFamily="34" charset="0"/>
                        <a:buChar char="•"/>
                      </a:pPr>
                      <a:r>
                        <a:rPr lang="zh-CN" altLang="en-US" sz="2000" dirty="0">
                          <a:latin typeface="+mj-ea"/>
                          <a:ea typeface="+mj-ea"/>
                        </a:rPr>
                        <a:t>能在该 范围内超过竞争对手 针对不同的成本或特色目标</a:t>
                      </a:r>
                      <a:r>
                        <a:rPr lang="en-US" altLang="zh-CN" sz="2000" dirty="0">
                          <a:latin typeface="+mj-ea"/>
                          <a:ea typeface="+mj-ea"/>
                        </a:rPr>
                        <a:t>,</a:t>
                      </a:r>
                      <a:r>
                        <a:rPr lang="zh-CN" altLang="en-US" sz="2000" dirty="0">
                          <a:latin typeface="+mj-ea"/>
                          <a:ea typeface="+mj-ea"/>
                        </a:rPr>
                        <a:t>相应地对上述原则加以组合</a:t>
                      </a:r>
                    </a:p>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3930559534"/>
                  </a:ext>
                </a:extLst>
              </a:tr>
            </a:tbl>
          </a:graphicData>
        </a:graphic>
      </p:graphicFrame>
    </p:spTree>
    <p:extLst>
      <p:ext uri="{BB962C8B-B14F-4D97-AF65-F5344CB8AC3E}">
        <p14:creationId xmlns:p14="http://schemas.microsoft.com/office/powerpoint/2010/main" val="189881320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a:extLst>
              <a:ext uri="{FF2B5EF4-FFF2-40B4-BE49-F238E27FC236}">
                <a16:creationId xmlns:a16="http://schemas.microsoft.com/office/drawing/2014/main" xmlns="" id="{85845008-D3C8-47D3-9106-8D61600D8507}"/>
              </a:ext>
            </a:extLst>
          </p:cNvPr>
          <p:cNvGraphicFramePr>
            <a:graphicFrameLocks noGrp="1"/>
          </p:cNvGraphicFramePr>
          <p:nvPr>
            <p:extLst>
              <p:ext uri="{D42A27DB-BD31-4B8C-83A1-F6EECF244321}">
                <p14:modId xmlns:p14="http://schemas.microsoft.com/office/powerpoint/2010/main" val="616487098"/>
              </p:ext>
            </p:extLst>
          </p:nvPr>
        </p:nvGraphicFramePr>
        <p:xfrm>
          <a:off x="1680307" y="2120704"/>
          <a:ext cx="9630119" cy="3131820"/>
        </p:xfrm>
        <a:graphic>
          <a:graphicData uri="http://schemas.openxmlformats.org/drawingml/2006/table">
            <a:tbl>
              <a:tblPr firstRow="1" bandRow="1">
                <a:tableStyleId>{5C22544A-7EE6-4342-B048-85BDC9FD1C3A}</a:tableStyleId>
              </a:tblPr>
              <a:tblGrid>
                <a:gridCol w="2015588">
                  <a:extLst>
                    <a:ext uri="{9D8B030D-6E8A-4147-A177-3AD203B41FA5}">
                      <a16:colId xmlns:a16="http://schemas.microsoft.com/office/drawing/2014/main" xmlns="" val="663430493"/>
                    </a:ext>
                  </a:extLst>
                </a:gridCol>
                <a:gridCol w="2015588">
                  <a:extLst>
                    <a:ext uri="{9D8B030D-6E8A-4147-A177-3AD203B41FA5}">
                      <a16:colId xmlns:a16="http://schemas.microsoft.com/office/drawing/2014/main" xmlns="" val="3579715033"/>
                    </a:ext>
                  </a:extLst>
                </a:gridCol>
                <a:gridCol w="783884">
                  <a:extLst>
                    <a:ext uri="{9D8B030D-6E8A-4147-A177-3AD203B41FA5}">
                      <a16:colId xmlns:a16="http://schemas.microsoft.com/office/drawing/2014/main" xmlns="" val="2695802459"/>
                    </a:ext>
                  </a:extLst>
                </a:gridCol>
                <a:gridCol w="4815059">
                  <a:extLst>
                    <a:ext uri="{9D8B030D-6E8A-4147-A177-3AD203B41FA5}">
                      <a16:colId xmlns:a16="http://schemas.microsoft.com/office/drawing/2014/main" xmlns="" val="1791578897"/>
                    </a:ext>
                  </a:extLst>
                </a:gridCol>
              </a:tblGrid>
              <a:tr h="370840">
                <a:tc gridSpan="3">
                  <a:txBody>
                    <a:bodyPr/>
                    <a:lstStyle/>
                    <a:p>
                      <a:pPr algn="ctr"/>
                      <a:r>
                        <a:rPr lang="zh-CN" altLang="en-US" sz="2000" b="1" dirty="0">
                          <a:solidFill>
                            <a:schemeClr val="tx1"/>
                          </a:solidFill>
                          <a:latin typeface="+mj-ea"/>
                          <a:ea typeface="+mj-ea"/>
                        </a:rPr>
                        <a:t>成长战略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zh-CN" altLang="en-US" sz="2000" b="1" kern="1200" dirty="0">
                          <a:solidFill>
                            <a:schemeClr val="tx1"/>
                          </a:solidFill>
                          <a:latin typeface="+mj-ea"/>
                          <a:ea typeface="+mj-ea"/>
                          <a:cs typeface="+mn-cs"/>
                        </a:rPr>
                        <a:t>选择条件</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4172300506"/>
                  </a:ext>
                </a:extLst>
              </a:tr>
              <a:tr h="2484000">
                <a:tc>
                  <a:txBody>
                    <a:bodyPr/>
                    <a:lstStyle/>
                    <a:p>
                      <a:r>
                        <a:rPr lang="zh-CN" altLang="en-US" sz="2400" dirty="0">
                          <a:latin typeface="+mj-ea"/>
                          <a:ea typeface="+mj-ea"/>
                        </a:rPr>
                        <a:t>    </a:t>
                      </a:r>
                      <a:endParaRPr lang="en-US" altLang="zh-CN" sz="2400" dirty="0">
                        <a:latin typeface="+mj-ea"/>
                        <a:ea typeface="+mj-ea"/>
                      </a:endParaRPr>
                    </a:p>
                    <a:p>
                      <a:endParaRPr lang="en-US" altLang="zh-CN" sz="2400" dirty="0">
                        <a:latin typeface="+mj-ea"/>
                        <a:ea typeface="+mj-ea"/>
                      </a:endParaRPr>
                    </a:p>
                    <a:p>
                      <a:r>
                        <a:rPr lang="zh-CN" altLang="en-US" sz="2400" dirty="0">
                          <a:latin typeface="+mj-ea"/>
                          <a:ea typeface="+mj-ea"/>
                        </a:rPr>
                        <a:t>核 心 能 力 企 业 向 内 扩张</a:t>
                      </a:r>
                    </a:p>
                    <a:p>
                      <a:pPr algn="ctr"/>
                      <a:endParaRPr lang="zh-CN" altLang="en-US" sz="2400" dirty="0">
                        <a:latin typeface="+mj-ea"/>
                        <a:ea typeface="+mj-ea"/>
                      </a:endParaRPr>
                    </a:p>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altLang="zh-CN" sz="2400" dirty="0">
                        <a:latin typeface="+mj-ea"/>
                        <a:ea typeface="+mj-ea"/>
                      </a:endParaRPr>
                    </a:p>
                    <a:p>
                      <a:pPr algn="ctr"/>
                      <a:r>
                        <a:rPr lang="zh-CN" altLang="en-US" sz="2400" dirty="0">
                          <a:latin typeface="+mj-ea"/>
                          <a:ea typeface="+mj-ea"/>
                        </a:rPr>
                        <a:t>一</a:t>
                      </a:r>
                      <a:endParaRPr lang="en-US" altLang="zh-CN" sz="2400" dirty="0">
                        <a:latin typeface="+mj-ea"/>
                        <a:ea typeface="+mj-ea"/>
                      </a:endParaRPr>
                    </a:p>
                    <a:p>
                      <a:pPr algn="ctr"/>
                      <a:r>
                        <a:rPr lang="zh-CN" altLang="en-US" sz="2400" dirty="0">
                          <a:latin typeface="+mj-ea"/>
                          <a:ea typeface="+mj-ea"/>
                        </a:rPr>
                        <a:t>体</a:t>
                      </a:r>
                      <a:endParaRPr lang="en-US" altLang="zh-CN" sz="2400" dirty="0">
                        <a:latin typeface="+mj-ea"/>
                        <a:ea typeface="+mj-ea"/>
                      </a:endParaRPr>
                    </a:p>
                    <a:p>
                      <a:pPr algn="ctr"/>
                      <a:r>
                        <a:rPr lang="zh-CN" altLang="en-US" sz="2400" dirty="0">
                          <a:latin typeface="+mj-ea"/>
                          <a:ea typeface="+mj-ea"/>
                        </a:rPr>
                        <a:t>化</a:t>
                      </a:r>
                      <a:endParaRPr lang="en-US" altLang="zh-CN" sz="2400" dirty="0">
                        <a:latin typeface="+mj-ea"/>
                        <a:ea typeface="+mj-ea"/>
                      </a:endParaRPr>
                    </a:p>
                    <a:p>
                      <a:pPr algn="ctr"/>
                      <a:r>
                        <a:rPr lang="zh-CN" altLang="en-US" sz="2400" dirty="0">
                          <a:latin typeface="+mj-ea"/>
                          <a:ea typeface="+mj-ea"/>
                        </a:rPr>
                        <a:t>战</a:t>
                      </a:r>
                      <a:endParaRPr lang="en-US" altLang="zh-CN" sz="2400" dirty="0">
                        <a:latin typeface="+mj-ea"/>
                        <a:ea typeface="+mj-ea"/>
                      </a:endParaRPr>
                    </a:p>
                    <a:p>
                      <a:pPr algn="ctr"/>
                      <a:r>
                        <a:rPr lang="zh-CN" altLang="en-US" sz="2400" dirty="0">
                          <a:latin typeface="+mj-ea"/>
                          <a:ea typeface="+mj-ea"/>
                        </a:rPr>
                        <a:t>略</a:t>
                      </a:r>
                      <a:endParaRPr lang="en-US" altLang="zh-CN" sz="2400" dirty="0">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ltLang="zh-CN" sz="2400" dirty="0">
                        <a:latin typeface="+mj-ea"/>
                        <a:ea typeface="+mj-ea"/>
                      </a:endParaRPr>
                    </a:p>
                    <a:p>
                      <a:r>
                        <a:rPr lang="zh-CN" altLang="en-US" sz="2400" dirty="0">
                          <a:latin typeface="+mj-ea"/>
                          <a:ea typeface="+mj-ea"/>
                        </a:rPr>
                        <a:t>横向一体化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42900" indent="-342900">
                        <a:buFont typeface="Arial" panose="020B0604020202020204" pitchFamily="34" charset="0"/>
                        <a:buChar char="•"/>
                      </a:pPr>
                      <a:r>
                        <a:rPr lang="zh-CN" altLang="en-US" sz="2000" dirty="0">
                          <a:latin typeface="+mj-ea"/>
                          <a:ea typeface="+mj-ea"/>
                        </a:rPr>
                        <a:t>企业所在行业目前较零散</a:t>
                      </a:r>
                      <a:r>
                        <a:rPr lang="en-US" altLang="zh-CN" sz="2000" dirty="0">
                          <a:latin typeface="+mj-ea"/>
                          <a:ea typeface="+mj-ea"/>
                        </a:rPr>
                        <a:t>,</a:t>
                      </a:r>
                      <a:r>
                        <a:rPr lang="zh-CN" altLang="en-US" sz="2000" dirty="0">
                          <a:latin typeface="+mj-ea"/>
                          <a:ea typeface="+mj-ea"/>
                        </a:rPr>
                        <a:t>但具备集中的基本经济条件</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 企业在一个成长的行业中进行竞争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规模扩大</a:t>
                      </a:r>
                      <a:r>
                        <a:rPr lang="en-US" altLang="zh-CN" sz="2000" dirty="0">
                          <a:latin typeface="+mj-ea"/>
                          <a:ea typeface="+mj-ea"/>
                        </a:rPr>
                        <a:t>,</a:t>
                      </a:r>
                      <a:r>
                        <a:rPr lang="zh-CN" altLang="en-US" sz="2000" dirty="0">
                          <a:latin typeface="+mj-ea"/>
                          <a:ea typeface="+mj-ea"/>
                        </a:rPr>
                        <a:t>有利可图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企业具备管理更大的组织的能力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竞争者由于管理原因或资源限制而停滞不前</a:t>
                      </a:r>
                    </a:p>
                    <a:p>
                      <a:pPr marL="342900" indent="-342900">
                        <a:buFont typeface="Arial" panose="020B0604020202020204" pitchFamily="34" charset="0"/>
                        <a:buChar char="•"/>
                      </a:pPr>
                      <a:endParaRPr lang="zh-CN" altLang="en-US" sz="2000" dirty="0">
                        <a:latin typeface="+mj-ea"/>
                        <a:ea typeface="+mj-ea"/>
                      </a:endParaRPr>
                    </a:p>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3835168795"/>
                  </a:ext>
                </a:extLst>
              </a:tr>
            </a:tbl>
          </a:graphicData>
        </a:graphic>
      </p:graphicFrame>
      <p:sp>
        <p:nvSpPr>
          <p:cNvPr id="5" name="矩形 4">
            <a:extLst>
              <a:ext uri="{FF2B5EF4-FFF2-40B4-BE49-F238E27FC236}">
                <a16:creationId xmlns:a16="http://schemas.microsoft.com/office/drawing/2014/main" xmlns="" id="{60FFEC7A-1551-439D-A98B-CDC84B7C6C3E}"/>
              </a:ext>
            </a:extLst>
          </p:cNvPr>
          <p:cNvSpPr/>
          <p:nvPr/>
        </p:nvSpPr>
        <p:spPr>
          <a:xfrm>
            <a:off x="1412977" y="680052"/>
            <a:ext cx="4839786" cy="523220"/>
          </a:xfrm>
          <a:prstGeom prst="rect">
            <a:avLst/>
          </a:prstGeom>
        </p:spPr>
        <p:txBody>
          <a:bodyPr wrap="none">
            <a:spAutoFit/>
          </a:bodyPr>
          <a:lstStyle/>
          <a:p>
            <a:r>
              <a:rPr lang="en-US" altLang="zh-CN" sz="2800" dirty="0">
                <a:latin typeface="+mj-ea"/>
                <a:ea typeface="+mj-ea"/>
              </a:rPr>
              <a:t>(</a:t>
            </a:r>
            <a:r>
              <a:rPr lang="zh-CN" altLang="en-US" sz="2800" dirty="0">
                <a:latin typeface="+mj-ea"/>
                <a:ea typeface="+mj-ea"/>
              </a:rPr>
              <a:t>二</a:t>
            </a:r>
            <a:r>
              <a:rPr lang="en-US" altLang="zh-CN" sz="2800" dirty="0">
                <a:latin typeface="+mj-ea"/>
                <a:ea typeface="+mj-ea"/>
              </a:rPr>
              <a:t>)</a:t>
            </a:r>
            <a:r>
              <a:rPr lang="zh-CN" altLang="en-US" sz="2800" dirty="0">
                <a:latin typeface="+mj-ea"/>
                <a:ea typeface="+mj-ea"/>
              </a:rPr>
              <a:t>企业核心能力与成长战略 </a:t>
            </a:r>
          </a:p>
        </p:txBody>
      </p:sp>
    </p:spTree>
    <p:extLst>
      <p:ext uri="{BB962C8B-B14F-4D97-AF65-F5344CB8AC3E}">
        <p14:creationId xmlns:p14="http://schemas.microsoft.com/office/powerpoint/2010/main" val="119074493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a:extLst>
              <a:ext uri="{FF2B5EF4-FFF2-40B4-BE49-F238E27FC236}">
                <a16:creationId xmlns:a16="http://schemas.microsoft.com/office/drawing/2014/main" xmlns="" id="{C0E3058F-F51F-463D-8FB2-ABFE9E10D3BA}"/>
              </a:ext>
            </a:extLst>
          </p:cNvPr>
          <p:cNvGraphicFramePr>
            <a:graphicFrameLocks noGrp="1"/>
          </p:cNvGraphicFramePr>
          <p:nvPr>
            <p:extLst>
              <p:ext uri="{D42A27DB-BD31-4B8C-83A1-F6EECF244321}">
                <p14:modId xmlns:p14="http://schemas.microsoft.com/office/powerpoint/2010/main" val="1941473376"/>
              </p:ext>
            </p:extLst>
          </p:nvPr>
        </p:nvGraphicFramePr>
        <p:xfrm>
          <a:off x="1282229" y="952500"/>
          <a:ext cx="10431979" cy="5445043"/>
        </p:xfrm>
        <a:graphic>
          <a:graphicData uri="http://schemas.openxmlformats.org/drawingml/2006/table">
            <a:tbl>
              <a:tblPr firstRow="1" bandRow="1">
                <a:tableStyleId>{5C22544A-7EE6-4342-B048-85BDC9FD1C3A}</a:tableStyleId>
              </a:tblPr>
              <a:tblGrid>
                <a:gridCol w="1501019">
                  <a:extLst>
                    <a:ext uri="{9D8B030D-6E8A-4147-A177-3AD203B41FA5}">
                      <a16:colId xmlns:a16="http://schemas.microsoft.com/office/drawing/2014/main" xmlns="" val="663430493"/>
                    </a:ext>
                  </a:extLst>
                </a:gridCol>
                <a:gridCol w="1501019">
                  <a:extLst>
                    <a:ext uri="{9D8B030D-6E8A-4147-A177-3AD203B41FA5}">
                      <a16:colId xmlns:a16="http://schemas.microsoft.com/office/drawing/2014/main" xmlns="" val="57774903"/>
                    </a:ext>
                  </a:extLst>
                </a:gridCol>
                <a:gridCol w="649314">
                  <a:extLst>
                    <a:ext uri="{9D8B030D-6E8A-4147-A177-3AD203B41FA5}">
                      <a16:colId xmlns:a16="http://schemas.microsoft.com/office/drawing/2014/main" xmlns="" val="3544368985"/>
                    </a:ext>
                  </a:extLst>
                </a:gridCol>
                <a:gridCol w="6780627">
                  <a:extLst>
                    <a:ext uri="{9D8B030D-6E8A-4147-A177-3AD203B41FA5}">
                      <a16:colId xmlns:a16="http://schemas.microsoft.com/office/drawing/2014/main" xmlns="" val="1791578897"/>
                    </a:ext>
                  </a:extLst>
                </a:gridCol>
              </a:tblGrid>
              <a:tr h="363538">
                <a:tc gridSpan="3">
                  <a:txBody>
                    <a:bodyPr/>
                    <a:lstStyle/>
                    <a:p>
                      <a:pPr algn="ctr"/>
                      <a:r>
                        <a:rPr lang="zh-CN" altLang="en-US" sz="2000" b="1" dirty="0">
                          <a:solidFill>
                            <a:schemeClr val="tx1"/>
                          </a:solidFill>
                          <a:latin typeface="+mj-ea"/>
                          <a:ea typeface="+mj-ea"/>
                        </a:rPr>
                        <a:t>成长战略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a:txBody>
                    <a:bodyPr/>
                    <a:lstStyle/>
                    <a:p>
                      <a:pPr algn="ctr"/>
                      <a:r>
                        <a:rPr lang="zh-CN" altLang="en-US" sz="2000" dirty="0">
                          <a:solidFill>
                            <a:schemeClr val="tx1"/>
                          </a:solidFill>
                          <a:latin typeface="+mj-ea"/>
                          <a:ea typeface="+mj-ea"/>
                        </a:rPr>
                        <a:t>选择条件</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4172300506"/>
                  </a:ext>
                </a:extLst>
              </a:tr>
              <a:tr h="2313223">
                <a:tc rowSpan="2">
                  <a:txBody>
                    <a:bodyPr/>
                    <a:lstStyle/>
                    <a:p>
                      <a:r>
                        <a:rPr lang="zh-CN" altLang="en-US" sz="2400" dirty="0">
                          <a:latin typeface="+mj-ea"/>
                          <a:ea typeface="+mj-ea"/>
                        </a:rPr>
                        <a:t>    </a:t>
                      </a:r>
                      <a:endParaRPr lang="en-US" altLang="zh-CN" sz="2400" dirty="0">
                        <a:latin typeface="+mj-ea"/>
                        <a:ea typeface="+mj-ea"/>
                      </a:endParaRPr>
                    </a:p>
                    <a:p>
                      <a:endParaRPr lang="en-US" altLang="zh-CN" sz="2400" dirty="0">
                        <a:latin typeface="+mj-ea"/>
                        <a:ea typeface="+mj-ea"/>
                      </a:endParaRPr>
                    </a:p>
                    <a:p>
                      <a:r>
                        <a:rPr lang="en-US" altLang="zh-CN" sz="2400" dirty="0">
                          <a:latin typeface="+mj-ea"/>
                          <a:ea typeface="+mj-ea"/>
                        </a:rPr>
                        <a:t> </a:t>
                      </a:r>
                    </a:p>
                    <a:p>
                      <a:pPr algn="ctr"/>
                      <a:r>
                        <a:rPr lang="zh-CN" altLang="en-US" sz="2400" dirty="0">
                          <a:latin typeface="+mj-ea"/>
                          <a:ea typeface="+mj-ea"/>
                        </a:rPr>
                        <a:t>核 心 能 力 企 业 向 内 扩</a:t>
                      </a:r>
                    </a:p>
                    <a:p>
                      <a:pPr algn="ctr"/>
                      <a:r>
                        <a:rPr lang="zh-CN" altLang="en-US" sz="2400" dirty="0">
                          <a:latin typeface="+mj-ea"/>
                          <a:ea typeface="+mj-ea"/>
                        </a:rPr>
                        <a:t>张</a:t>
                      </a:r>
                    </a:p>
                    <a:p>
                      <a:pPr algn="ctr"/>
                      <a:endParaRPr lang="zh-CN" altLang="en-US" sz="2400" dirty="0">
                        <a:latin typeface="+mj-ea"/>
                        <a:ea typeface="+mj-ea"/>
                      </a:endParaRPr>
                    </a:p>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a:endParaRPr lang="en-US" altLang="zh-CN" sz="2400" dirty="0">
                        <a:latin typeface="+mj-ea"/>
                        <a:ea typeface="+mj-ea"/>
                      </a:endParaRPr>
                    </a:p>
                    <a:p>
                      <a:pPr algn="ctr"/>
                      <a:endParaRPr lang="en-US" altLang="zh-CN" sz="2400" dirty="0">
                        <a:latin typeface="+mj-ea"/>
                        <a:ea typeface="+mj-ea"/>
                      </a:endParaRPr>
                    </a:p>
                    <a:p>
                      <a:pPr algn="ctr"/>
                      <a:endParaRPr lang="en-US" altLang="zh-CN" sz="2400" dirty="0">
                        <a:latin typeface="+mj-ea"/>
                        <a:ea typeface="+mj-ea"/>
                      </a:endParaRPr>
                    </a:p>
                    <a:p>
                      <a:pPr algn="ctr"/>
                      <a:r>
                        <a:rPr lang="zh-CN" altLang="en-US" sz="2400" dirty="0">
                          <a:latin typeface="+mj-ea"/>
                          <a:ea typeface="+mj-ea"/>
                        </a:rPr>
                        <a:t>多</a:t>
                      </a:r>
                      <a:endParaRPr lang="en-US" altLang="zh-CN" sz="2400" dirty="0">
                        <a:latin typeface="+mj-ea"/>
                        <a:ea typeface="+mj-ea"/>
                      </a:endParaRPr>
                    </a:p>
                    <a:p>
                      <a:pPr algn="ctr"/>
                      <a:r>
                        <a:rPr lang="zh-CN" altLang="en-US" sz="2400" dirty="0">
                          <a:latin typeface="+mj-ea"/>
                          <a:ea typeface="+mj-ea"/>
                        </a:rPr>
                        <a:t>体</a:t>
                      </a:r>
                      <a:endParaRPr lang="en-US" altLang="zh-CN" sz="2400" dirty="0">
                        <a:latin typeface="+mj-ea"/>
                        <a:ea typeface="+mj-ea"/>
                      </a:endParaRPr>
                    </a:p>
                    <a:p>
                      <a:pPr algn="ctr"/>
                      <a:r>
                        <a:rPr lang="zh-CN" altLang="en-US" sz="2400" dirty="0">
                          <a:latin typeface="+mj-ea"/>
                          <a:ea typeface="+mj-ea"/>
                        </a:rPr>
                        <a:t>化</a:t>
                      </a:r>
                      <a:endParaRPr lang="en-US" altLang="zh-CN" sz="2400" dirty="0">
                        <a:latin typeface="+mj-ea"/>
                        <a:ea typeface="+mj-ea"/>
                      </a:endParaRPr>
                    </a:p>
                    <a:p>
                      <a:pPr algn="ctr"/>
                      <a:r>
                        <a:rPr lang="zh-CN" altLang="en-US" sz="2400" dirty="0">
                          <a:latin typeface="+mj-ea"/>
                          <a:ea typeface="+mj-ea"/>
                        </a:rPr>
                        <a:t>战</a:t>
                      </a:r>
                      <a:endParaRPr lang="en-US" altLang="zh-CN" sz="2400" dirty="0">
                        <a:latin typeface="+mj-ea"/>
                        <a:ea typeface="+mj-ea"/>
                      </a:endParaRPr>
                    </a:p>
                    <a:p>
                      <a:pPr algn="ctr"/>
                      <a:r>
                        <a:rPr lang="zh-CN" altLang="en-US" sz="2400" dirty="0">
                          <a:latin typeface="+mj-ea"/>
                          <a:ea typeface="+mj-ea"/>
                        </a:rPr>
                        <a:t>略</a:t>
                      </a:r>
                      <a:endParaRPr lang="en-US" altLang="zh-CN" sz="2400" dirty="0">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sz="2400" dirty="0">
                          <a:solidFill>
                            <a:schemeClr val="tx1"/>
                          </a:solidFill>
                          <a:latin typeface="+mj-ea"/>
                          <a:ea typeface="+mj-ea"/>
                        </a:rPr>
                        <a:t>混合多元化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42900" indent="-342900">
                        <a:buFont typeface="Arial" panose="020B0604020202020204" pitchFamily="34" charset="0"/>
                        <a:buChar char="•"/>
                      </a:pPr>
                      <a:r>
                        <a:rPr lang="zh-CN" altLang="en-US" sz="2000" dirty="0">
                          <a:latin typeface="+mj-ea"/>
                          <a:ea typeface="+mj-ea"/>
                        </a:rPr>
                        <a:t>企业的主营业务产业处于成熟期或衰退期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企业拥有增加业务所需的资金和管理人才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企业有机会收购不相关但发展前景良好的企业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并购的企业与本企业存在资金上的互补性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避免反垄断法指控 </a:t>
                      </a:r>
                    </a:p>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3835168795"/>
                  </a:ext>
                </a:extLst>
              </a:tr>
              <a:tr h="1627855">
                <a:tc vMerge="1">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sz="2400" dirty="0">
                          <a:solidFill>
                            <a:schemeClr val="tx1"/>
                          </a:solidFill>
                          <a:latin typeface="+mj-ea"/>
                          <a:ea typeface="+mj-ea"/>
                        </a:rPr>
                        <a:t>同心多元化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42900" indent="-342900">
                        <a:buFont typeface="Arial" panose="020B0604020202020204" pitchFamily="34" charset="0"/>
                        <a:buChar char="•"/>
                      </a:pPr>
                      <a:r>
                        <a:rPr lang="zh-CN" altLang="en-US" sz="2000" dirty="0">
                          <a:latin typeface="+mj-ea"/>
                          <a:ea typeface="+mj-ea"/>
                        </a:rPr>
                        <a:t>企业所在行业增长或缓慢</a:t>
                      </a:r>
                      <a:r>
                        <a:rPr lang="en-US" altLang="zh-CN" sz="2000" dirty="0">
                          <a:latin typeface="+mj-ea"/>
                          <a:ea typeface="+mj-ea"/>
                        </a:rPr>
                        <a:t>,</a:t>
                      </a:r>
                      <a:r>
                        <a:rPr lang="zh-CN" altLang="en-US" sz="2000" dirty="0">
                          <a:latin typeface="+mj-ea"/>
                          <a:ea typeface="+mj-ea"/>
                        </a:rPr>
                        <a:t>或为零</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 增加新的但相关的产品将会显著地促进现有产品的销售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企业有能力提供具有竞争力的新的相关产品</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 新的但相关的产品需求和生产的季节性正好与现有产品具有互补性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企业现有产品处于产品生命周期的衰退期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企业拥有强有力的管理队伍</a:t>
                      </a:r>
                    </a:p>
                    <a:p>
                      <a:pPr marL="342900" indent="-342900">
                        <a:buFont typeface="Arial" panose="020B0604020202020204" pitchFamily="34" charset="0"/>
                        <a:buChar char="•"/>
                      </a:pPr>
                      <a:endParaRPr lang="zh-CN" altLang="en-US" sz="2000" dirty="0">
                        <a:latin typeface="+mj-ea"/>
                        <a:ea typeface="+mj-ea"/>
                      </a:endParaRPr>
                    </a:p>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3930559534"/>
                  </a:ext>
                </a:extLst>
              </a:tr>
            </a:tbl>
          </a:graphicData>
        </a:graphic>
      </p:graphicFrame>
      <p:sp>
        <p:nvSpPr>
          <p:cNvPr id="4" name="矩形 3">
            <a:extLst>
              <a:ext uri="{FF2B5EF4-FFF2-40B4-BE49-F238E27FC236}">
                <a16:creationId xmlns:a16="http://schemas.microsoft.com/office/drawing/2014/main" xmlns="" id="{3CF8AAFB-46D5-4A55-B23A-8EB3E992DB4E}"/>
              </a:ext>
            </a:extLst>
          </p:cNvPr>
          <p:cNvSpPr/>
          <p:nvPr/>
        </p:nvSpPr>
        <p:spPr>
          <a:xfrm>
            <a:off x="1412977" y="409530"/>
            <a:ext cx="4839786" cy="523220"/>
          </a:xfrm>
          <a:prstGeom prst="rect">
            <a:avLst/>
          </a:prstGeom>
        </p:spPr>
        <p:txBody>
          <a:bodyPr wrap="none">
            <a:spAutoFit/>
          </a:bodyPr>
          <a:lstStyle/>
          <a:p>
            <a:r>
              <a:rPr lang="en-US" altLang="zh-CN" sz="2800" dirty="0">
                <a:latin typeface="+mj-ea"/>
                <a:ea typeface="+mj-ea"/>
              </a:rPr>
              <a:t>(</a:t>
            </a:r>
            <a:r>
              <a:rPr lang="zh-CN" altLang="en-US" sz="2800" dirty="0">
                <a:latin typeface="+mj-ea"/>
                <a:ea typeface="+mj-ea"/>
              </a:rPr>
              <a:t>二</a:t>
            </a:r>
            <a:r>
              <a:rPr lang="en-US" altLang="zh-CN" sz="2800" dirty="0">
                <a:latin typeface="+mj-ea"/>
                <a:ea typeface="+mj-ea"/>
              </a:rPr>
              <a:t>)</a:t>
            </a:r>
            <a:r>
              <a:rPr lang="zh-CN" altLang="en-US" sz="2800" dirty="0">
                <a:latin typeface="+mj-ea"/>
                <a:ea typeface="+mj-ea"/>
              </a:rPr>
              <a:t>企业核心能力与成长战略 </a:t>
            </a:r>
          </a:p>
        </p:txBody>
      </p:sp>
    </p:spTree>
    <p:extLst>
      <p:ext uri="{BB962C8B-B14F-4D97-AF65-F5344CB8AC3E}">
        <p14:creationId xmlns:p14="http://schemas.microsoft.com/office/powerpoint/2010/main" val="30687932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3D7CE3C7-CF1B-4621-9CFA-04B4F51B05B3}"/>
              </a:ext>
            </a:extLst>
          </p:cNvPr>
          <p:cNvSpPr>
            <a:spLocks noGrp="1"/>
          </p:cNvSpPr>
          <p:nvPr>
            <p:ph idx="1"/>
          </p:nvPr>
        </p:nvSpPr>
        <p:spPr/>
        <p:txBody>
          <a:bodyPr/>
          <a:lstStyle/>
          <a:p>
            <a:r>
              <a:rPr lang="en-US" altLang="zh-CN" sz="2400" b="1" dirty="0"/>
              <a:t>(</a:t>
            </a:r>
            <a:r>
              <a:rPr lang="zh-CN" altLang="en-US" sz="2400" b="1" dirty="0"/>
              <a:t>四</a:t>
            </a:r>
            <a:r>
              <a:rPr lang="en-US" altLang="zh-CN" sz="2400" b="1" dirty="0"/>
              <a:t>)</a:t>
            </a:r>
            <a:r>
              <a:rPr lang="zh-CN" altLang="en-US" sz="2400" b="1" dirty="0"/>
              <a:t>管理学中计划与决策的关系 </a:t>
            </a:r>
            <a:endParaRPr lang="en-US" altLang="zh-CN" sz="2400" b="1" dirty="0"/>
          </a:p>
          <a:p>
            <a:r>
              <a:rPr lang="en-US" altLang="zh-CN" dirty="0"/>
              <a:t>       </a:t>
            </a:r>
            <a:r>
              <a:rPr lang="zh-CN" altLang="en-US" dirty="0"/>
              <a:t>有人认为</a:t>
            </a:r>
            <a:r>
              <a:rPr lang="en-US" altLang="zh-CN" dirty="0"/>
              <a:t>,</a:t>
            </a:r>
            <a:r>
              <a:rPr lang="zh-CN" altLang="en-US" dirty="0"/>
              <a:t>计划是一个较为宽泛的概念</a:t>
            </a:r>
            <a:r>
              <a:rPr lang="en-US" altLang="zh-CN" dirty="0"/>
              <a:t>.</a:t>
            </a:r>
            <a:r>
              <a:rPr lang="zh-CN" altLang="en-US" dirty="0"/>
              <a:t>作为管理的首要职能</a:t>
            </a:r>
            <a:r>
              <a:rPr lang="en-US" altLang="zh-CN" dirty="0"/>
              <a:t>,</a:t>
            </a:r>
            <a:r>
              <a:rPr lang="zh-CN" altLang="en-US" dirty="0"/>
              <a:t>计划是一个包括环境 分析、目标确定、方案选择的过程</a:t>
            </a:r>
            <a:r>
              <a:rPr lang="en-US" altLang="zh-CN" dirty="0"/>
              <a:t>,</a:t>
            </a:r>
            <a:r>
              <a:rPr lang="zh-CN" altLang="en-US" dirty="0"/>
              <a:t>决策只是这一过程中某一阶段的工作内容</a:t>
            </a:r>
            <a:r>
              <a:rPr lang="en-US" altLang="zh-CN" dirty="0"/>
              <a:t>.</a:t>
            </a:r>
          </a:p>
          <a:p>
            <a:r>
              <a:rPr lang="en-US" altLang="zh-CN" dirty="0"/>
              <a:t>       </a:t>
            </a:r>
            <a:r>
              <a:rPr lang="zh-CN" altLang="en-US" dirty="0"/>
              <a:t>例如</a:t>
            </a:r>
            <a:r>
              <a:rPr lang="en-US" altLang="zh-CN" dirty="0"/>
              <a:t>,</a:t>
            </a:r>
            <a:r>
              <a:rPr lang="zh-CN" altLang="en-US" dirty="0"/>
              <a:t>法约尔 </a:t>
            </a:r>
            <a:r>
              <a:rPr lang="en-US" altLang="zh-CN" dirty="0"/>
              <a:t>( Fayol)</a:t>
            </a:r>
            <a:r>
              <a:rPr lang="zh-CN" altLang="en-US" dirty="0"/>
              <a:t>认为</a:t>
            </a:r>
            <a:r>
              <a:rPr lang="en-US" altLang="zh-CN" dirty="0"/>
              <a:t>,</a:t>
            </a:r>
            <a:r>
              <a:rPr lang="zh-CN" altLang="en-US" dirty="0"/>
              <a:t>计划是管理的一个基本部分</a:t>
            </a:r>
            <a:r>
              <a:rPr lang="en-US" altLang="zh-CN" dirty="0"/>
              <a:t>,</a:t>
            </a:r>
            <a:r>
              <a:rPr lang="zh-CN" altLang="en-US" dirty="0"/>
              <a:t>包括预测未来并在此基础上对未来的 行动加以安排</a:t>
            </a:r>
            <a:r>
              <a:rPr lang="en-US" altLang="zh-CN" dirty="0"/>
              <a:t>;</a:t>
            </a:r>
            <a:r>
              <a:rPr lang="zh-CN" altLang="en-US" dirty="0"/>
              <a:t>西斯克 </a:t>
            </a:r>
            <a:r>
              <a:rPr lang="en-US" altLang="zh-CN" dirty="0"/>
              <a:t>( Xi s co)</a:t>
            </a:r>
            <a:r>
              <a:rPr lang="zh-CN" altLang="en-US" dirty="0"/>
              <a:t>认为</a:t>
            </a:r>
            <a:r>
              <a:rPr lang="en-US" altLang="zh-CN" dirty="0"/>
              <a:t>,“</a:t>
            </a:r>
            <a:r>
              <a:rPr lang="zh-CN" altLang="en-US" dirty="0"/>
              <a:t>计划工作在管理职能中处于首位”</a:t>
            </a:r>
            <a:r>
              <a:rPr lang="en-US" altLang="zh-CN" dirty="0"/>
              <a:t>,</a:t>
            </a:r>
            <a:r>
              <a:rPr lang="zh-CN" altLang="en-US" dirty="0"/>
              <a:t>是 “评价有 关信息资料、预估未来的可能发展、拟订行动方案的建议说明”的过程</a:t>
            </a:r>
            <a:r>
              <a:rPr lang="en-US" altLang="zh-CN" dirty="0"/>
              <a:t>,</a:t>
            </a:r>
            <a:r>
              <a:rPr lang="zh-CN" altLang="en-US" dirty="0"/>
              <a:t>决策是这个过程 中的一项活动</a:t>
            </a:r>
            <a:r>
              <a:rPr lang="en-US" altLang="zh-CN" dirty="0"/>
              <a:t>,</a:t>
            </a:r>
            <a:r>
              <a:rPr lang="zh-CN" altLang="en-US" dirty="0"/>
              <a:t>是在 “两个或两个以上的备选方案中做出选择”</a:t>
            </a:r>
            <a:r>
              <a:rPr lang="en-US" altLang="zh-CN" dirty="0"/>
              <a:t>.</a:t>
            </a:r>
          </a:p>
          <a:p>
            <a:r>
              <a:rPr lang="en-US" altLang="zh-CN" dirty="0"/>
              <a:t>       </a:t>
            </a:r>
            <a:r>
              <a:rPr lang="zh-CN" altLang="en-US" dirty="0"/>
              <a:t>而以西蒙 </a:t>
            </a:r>
            <a:r>
              <a:rPr lang="en-US" altLang="zh-CN" dirty="0"/>
              <a:t>( Simon)</a:t>
            </a:r>
            <a:r>
              <a:rPr lang="zh-CN" altLang="en-US" dirty="0"/>
              <a:t>为代 表的决策理论学派强调</a:t>
            </a:r>
            <a:r>
              <a:rPr lang="en-US" altLang="zh-CN" dirty="0"/>
              <a:t>,</a:t>
            </a:r>
            <a:r>
              <a:rPr lang="zh-CN" altLang="en-US" dirty="0"/>
              <a:t>管理就是决策</a:t>
            </a:r>
            <a:r>
              <a:rPr lang="en-US" altLang="zh-CN" dirty="0"/>
              <a:t>,</a:t>
            </a:r>
            <a:r>
              <a:rPr lang="zh-CN" altLang="en-US" dirty="0"/>
              <a:t>决策是包括情报活动、设计活动、抉择活动和审 查活动等一系列活动的过程</a:t>
            </a:r>
            <a:r>
              <a:rPr lang="en-US" altLang="zh-CN" dirty="0"/>
              <a:t>;</a:t>
            </a:r>
            <a:r>
              <a:rPr lang="zh-CN" altLang="en-US" dirty="0"/>
              <a:t>决策是管理的核心</a:t>
            </a:r>
            <a:r>
              <a:rPr lang="en-US" altLang="zh-CN" dirty="0"/>
              <a:t>,</a:t>
            </a:r>
            <a:r>
              <a:rPr lang="zh-CN" altLang="en-US" dirty="0"/>
              <a:t>贯穿于整个管理过程</a:t>
            </a:r>
            <a:r>
              <a:rPr lang="en-US" altLang="zh-CN" dirty="0"/>
              <a:t>.</a:t>
            </a:r>
            <a:r>
              <a:rPr lang="zh-CN" altLang="en-US" dirty="0"/>
              <a:t>因此</a:t>
            </a:r>
            <a:r>
              <a:rPr lang="en-US" altLang="zh-CN" dirty="0"/>
              <a:t>,</a:t>
            </a:r>
            <a:r>
              <a:rPr lang="zh-CN" altLang="en-US" dirty="0"/>
              <a:t>决策不仅 包括计划</a:t>
            </a:r>
            <a:r>
              <a:rPr lang="en-US" altLang="zh-CN" dirty="0"/>
              <a:t>,</a:t>
            </a:r>
            <a:r>
              <a:rPr lang="zh-CN" altLang="en-US" dirty="0"/>
              <a:t>而且包括整个管理</a:t>
            </a:r>
            <a:r>
              <a:rPr lang="en-US" altLang="zh-CN" dirty="0"/>
              <a:t>,</a:t>
            </a:r>
            <a:r>
              <a:rPr lang="zh-CN" altLang="en-US" dirty="0"/>
              <a:t>甚至就是管理本身</a:t>
            </a:r>
            <a:r>
              <a:rPr lang="en-US" altLang="zh-CN" dirty="0"/>
              <a:t>.</a:t>
            </a:r>
            <a:endParaRPr lang="zh-CN" altLang="en-US" dirty="0"/>
          </a:p>
        </p:txBody>
      </p:sp>
    </p:spTree>
    <p:extLst>
      <p:ext uri="{BB962C8B-B14F-4D97-AF65-F5344CB8AC3E}">
        <p14:creationId xmlns:p14="http://schemas.microsoft.com/office/powerpoint/2010/main" val="198778407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a:extLst>
              <a:ext uri="{FF2B5EF4-FFF2-40B4-BE49-F238E27FC236}">
                <a16:creationId xmlns:a16="http://schemas.microsoft.com/office/drawing/2014/main" xmlns="" id="{098053C3-B92A-4BCA-8166-9B4A03839E9C}"/>
              </a:ext>
            </a:extLst>
          </p:cNvPr>
          <p:cNvGraphicFramePr>
            <a:graphicFrameLocks noGrp="1"/>
          </p:cNvGraphicFramePr>
          <p:nvPr>
            <p:extLst>
              <p:ext uri="{D42A27DB-BD31-4B8C-83A1-F6EECF244321}">
                <p14:modId xmlns:p14="http://schemas.microsoft.com/office/powerpoint/2010/main" val="3523428667"/>
              </p:ext>
            </p:extLst>
          </p:nvPr>
        </p:nvGraphicFramePr>
        <p:xfrm>
          <a:off x="1680307" y="2120704"/>
          <a:ext cx="9630119" cy="3741420"/>
        </p:xfrm>
        <a:graphic>
          <a:graphicData uri="http://schemas.openxmlformats.org/drawingml/2006/table">
            <a:tbl>
              <a:tblPr firstRow="1" bandRow="1">
                <a:tableStyleId>{5C22544A-7EE6-4342-B048-85BDC9FD1C3A}</a:tableStyleId>
              </a:tblPr>
              <a:tblGrid>
                <a:gridCol w="2015588">
                  <a:extLst>
                    <a:ext uri="{9D8B030D-6E8A-4147-A177-3AD203B41FA5}">
                      <a16:colId xmlns:a16="http://schemas.microsoft.com/office/drawing/2014/main" xmlns="" val="663430493"/>
                    </a:ext>
                  </a:extLst>
                </a:gridCol>
                <a:gridCol w="2015588">
                  <a:extLst>
                    <a:ext uri="{9D8B030D-6E8A-4147-A177-3AD203B41FA5}">
                      <a16:colId xmlns:a16="http://schemas.microsoft.com/office/drawing/2014/main" xmlns="" val="3579715033"/>
                    </a:ext>
                  </a:extLst>
                </a:gridCol>
                <a:gridCol w="783884">
                  <a:extLst>
                    <a:ext uri="{9D8B030D-6E8A-4147-A177-3AD203B41FA5}">
                      <a16:colId xmlns:a16="http://schemas.microsoft.com/office/drawing/2014/main" xmlns="" val="2695802459"/>
                    </a:ext>
                  </a:extLst>
                </a:gridCol>
                <a:gridCol w="4815059">
                  <a:extLst>
                    <a:ext uri="{9D8B030D-6E8A-4147-A177-3AD203B41FA5}">
                      <a16:colId xmlns:a16="http://schemas.microsoft.com/office/drawing/2014/main" xmlns="" val="1791578897"/>
                    </a:ext>
                  </a:extLst>
                </a:gridCol>
              </a:tblGrid>
              <a:tr h="370840">
                <a:tc gridSpan="3">
                  <a:txBody>
                    <a:bodyPr/>
                    <a:lstStyle/>
                    <a:p>
                      <a:pPr algn="ctr"/>
                      <a:r>
                        <a:rPr lang="zh-CN" altLang="en-US" sz="2000" b="1" dirty="0">
                          <a:solidFill>
                            <a:schemeClr val="tx1"/>
                          </a:solidFill>
                          <a:latin typeface="+mj-ea"/>
                          <a:ea typeface="+mj-ea"/>
                        </a:rPr>
                        <a:t>成长战略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zh-CN" altLang="en-US" sz="2000" b="1" kern="1200" dirty="0">
                          <a:solidFill>
                            <a:schemeClr val="tx1"/>
                          </a:solidFill>
                          <a:latin typeface="+mj-ea"/>
                          <a:ea typeface="+mj-ea"/>
                          <a:cs typeface="+mn-cs"/>
                        </a:rPr>
                        <a:t>选择条件</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4172300506"/>
                  </a:ext>
                </a:extLst>
              </a:tr>
              <a:tr h="2484000">
                <a:tc>
                  <a:txBody>
                    <a:bodyPr/>
                    <a:lstStyle/>
                    <a:p>
                      <a:r>
                        <a:rPr lang="zh-CN" altLang="en-US" sz="2400" dirty="0">
                          <a:latin typeface="+mj-ea"/>
                          <a:ea typeface="+mj-ea"/>
                        </a:rPr>
                        <a:t>    </a:t>
                      </a:r>
                      <a:endParaRPr lang="en-US" altLang="zh-CN" sz="2400" dirty="0">
                        <a:latin typeface="+mj-ea"/>
                        <a:ea typeface="+mj-ea"/>
                      </a:endParaRPr>
                    </a:p>
                    <a:p>
                      <a:endParaRPr lang="en-US" altLang="zh-CN" sz="2400" dirty="0">
                        <a:latin typeface="+mj-ea"/>
                        <a:ea typeface="+mj-ea"/>
                      </a:endParaRPr>
                    </a:p>
                    <a:p>
                      <a:r>
                        <a:rPr lang="zh-CN" altLang="en-US" sz="2400" dirty="0">
                          <a:latin typeface="+mj-ea"/>
                          <a:ea typeface="+mj-ea"/>
                        </a:rPr>
                        <a:t>核 心 能 力 企 业 向 内 扩张</a:t>
                      </a:r>
                    </a:p>
                    <a:p>
                      <a:pPr algn="ctr"/>
                      <a:endParaRPr lang="zh-CN" altLang="en-US" sz="2400" dirty="0">
                        <a:latin typeface="+mj-ea"/>
                        <a:ea typeface="+mj-ea"/>
                      </a:endParaRPr>
                    </a:p>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altLang="zh-CN" sz="2400" dirty="0">
                        <a:latin typeface="+mj-ea"/>
                        <a:ea typeface="+mj-ea"/>
                      </a:endParaRPr>
                    </a:p>
                    <a:p>
                      <a:pPr algn="ctr"/>
                      <a:r>
                        <a:rPr lang="zh-CN" altLang="en-US" sz="2400" dirty="0">
                          <a:latin typeface="+mj-ea"/>
                          <a:ea typeface="+mj-ea"/>
                        </a:rPr>
                        <a:t>多</a:t>
                      </a:r>
                      <a:endParaRPr lang="en-US" altLang="zh-CN" sz="2400" dirty="0">
                        <a:latin typeface="+mj-ea"/>
                        <a:ea typeface="+mj-ea"/>
                      </a:endParaRPr>
                    </a:p>
                    <a:p>
                      <a:pPr algn="ctr"/>
                      <a:r>
                        <a:rPr lang="zh-CN" altLang="en-US" sz="2400" dirty="0">
                          <a:latin typeface="+mj-ea"/>
                          <a:ea typeface="+mj-ea"/>
                        </a:rPr>
                        <a:t>元</a:t>
                      </a:r>
                      <a:endParaRPr lang="en-US" altLang="zh-CN" sz="2400" dirty="0">
                        <a:latin typeface="+mj-ea"/>
                        <a:ea typeface="+mj-ea"/>
                      </a:endParaRPr>
                    </a:p>
                    <a:p>
                      <a:pPr algn="ctr"/>
                      <a:r>
                        <a:rPr lang="zh-CN" altLang="en-US" sz="2400" dirty="0">
                          <a:latin typeface="+mj-ea"/>
                          <a:ea typeface="+mj-ea"/>
                        </a:rPr>
                        <a:t>化</a:t>
                      </a:r>
                      <a:endParaRPr lang="en-US" altLang="zh-CN" sz="2400" dirty="0">
                        <a:latin typeface="+mj-ea"/>
                        <a:ea typeface="+mj-ea"/>
                      </a:endParaRPr>
                    </a:p>
                    <a:p>
                      <a:pPr algn="ctr"/>
                      <a:r>
                        <a:rPr lang="zh-CN" altLang="en-US" sz="2400" dirty="0">
                          <a:latin typeface="+mj-ea"/>
                          <a:ea typeface="+mj-ea"/>
                        </a:rPr>
                        <a:t>战</a:t>
                      </a:r>
                      <a:endParaRPr lang="en-US" altLang="zh-CN" sz="2400" dirty="0">
                        <a:latin typeface="+mj-ea"/>
                        <a:ea typeface="+mj-ea"/>
                      </a:endParaRPr>
                    </a:p>
                    <a:p>
                      <a:pPr algn="ctr"/>
                      <a:r>
                        <a:rPr lang="zh-CN" altLang="en-US" sz="2400" dirty="0">
                          <a:latin typeface="+mj-ea"/>
                          <a:ea typeface="+mj-ea"/>
                        </a:rPr>
                        <a:t>略</a:t>
                      </a:r>
                      <a:endParaRPr lang="en-US" altLang="zh-CN" sz="2400" dirty="0">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ltLang="zh-CN" sz="2400" dirty="0">
                        <a:latin typeface="+mj-ea"/>
                        <a:ea typeface="+mj-ea"/>
                      </a:endParaRPr>
                    </a:p>
                    <a:p>
                      <a:r>
                        <a:rPr lang="zh-CN" altLang="en-US" sz="2400" dirty="0">
                          <a:latin typeface="+mj-ea"/>
                          <a:ea typeface="+mj-ea"/>
                        </a:rPr>
                        <a:t>横向多元化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42900" indent="-342900">
                        <a:buFont typeface="Arial" panose="020B0604020202020204" pitchFamily="34" charset="0"/>
                        <a:buChar char="•"/>
                      </a:pPr>
                      <a:r>
                        <a:rPr lang="zh-CN" altLang="en-US" sz="2000" dirty="0">
                          <a:latin typeface="+mj-ea"/>
                          <a:ea typeface="+mj-ea"/>
                        </a:rPr>
                        <a:t>增加新的不相关的产品可显著地增加现有产品的盈利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企业所在行业属于高度竞争或停止增长的行业</a:t>
                      </a:r>
                      <a:r>
                        <a:rPr lang="en-US" altLang="zh-CN" sz="2000" dirty="0">
                          <a:latin typeface="+mj-ea"/>
                          <a:ea typeface="+mj-ea"/>
                        </a:rPr>
                        <a:t>,</a:t>
                      </a:r>
                      <a:r>
                        <a:rPr lang="zh-CN" altLang="en-US" sz="2000" dirty="0">
                          <a:latin typeface="+mj-ea"/>
                          <a:ea typeface="+mj-ea"/>
                        </a:rPr>
                        <a:t>其表象为低产业盈 利和低投资回报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企业可以利用现有销售渠道销售新产品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新产品的生产与销售波动与企业现有产品正好互补 </a:t>
                      </a:r>
                    </a:p>
                    <a:p>
                      <a:pPr marL="342900" indent="-342900">
                        <a:buFont typeface="Arial" panose="020B0604020202020204" pitchFamily="34" charset="0"/>
                        <a:buChar char="•"/>
                      </a:pPr>
                      <a:endParaRPr lang="zh-CN" altLang="en-US" sz="2000" dirty="0">
                        <a:latin typeface="+mj-ea"/>
                        <a:ea typeface="+mj-ea"/>
                      </a:endParaRPr>
                    </a:p>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3835168795"/>
                  </a:ext>
                </a:extLst>
              </a:tr>
            </a:tbl>
          </a:graphicData>
        </a:graphic>
      </p:graphicFrame>
      <p:sp>
        <p:nvSpPr>
          <p:cNvPr id="4" name="矩形 3">
            <a:extLst>
              <a:ext uri="{FF2B5EF4-FFF2-40B4-BE49-F238E27FC236}">
                <a16:creationId xmlns:a16="http://schemas.microsoft.com/office/drawing/2014/main" xmlns="" id="{3CD6A5B5-C669-4640-BF15-598596329138}"/>
              </a:ext>
            </a:extLst>
          </p:cNvPr>
          <p:cNvSpPr/>
          <p:nvPr/>
        </p:nvSpPr>
        <p:spPr>
          <a:xfrm>
            <a:off x="1412977" y="803426"/>
            <a:ext cx="4839786" cy="523220"/>
          </a:xfrm>
          <a:prstGeom prst="rect">
            <a:avLst/>
          </a:prstGeom>
        </p:spPr>
        <p:txBody>
          <a:bodyPr wrap="none">
            <a:spAutoFit/>
          </a:bodyPr>
          <a:lstStyle/>
          <a:p>
            <a:r>
              <a:rPr lang="en-US" altLang="zh-CN" sz="2800" dirty="0">
                <a:latin typeface="+mj-ea"/>
                <a:ea typeface="+mj-ea"/>
              </a:rPr>
              <a:t>(</a:t>
            </a:r>
            <a:r>
              <a:rPr lang="zh-CN" altLang="en-US" sz="2800" dirty="0">
                <a:latin typeface="+mj-ea"/>
                <a:ea typeface="+mj-ea"/>
              </a:rPr>
              <a:t>二</a:t>
            </a:r>
            <a:r>
              <a:rPr lang="en-US" altLang="zh-CN" sz="2800" dirty="0">
                <a:latin typeface="+mj-ea"/>
                <a:ea typeface="+mj-ea"/>
              </a:rPr>
              <a:t>)</a:t>
            </a:r>
            <a:r>
              <a:rPr lang="zh-CN" altLang="en-US" sz="2800" dirty="0">
                <a:latin typeface="+mj-ea"/>
                <a:ea typeface="+mj-ea"/>
              </a:rPr>
              <a:t>企业核心能力与成长战略 </a:t>
            </a:r>
          </a:p>
        </p:txBody>
      </p:sp>
    </p:spTree>
    <p:extLst>
      <p:ext uri="{BB962C8B-B14F-4D97-AF65-F5344CB8AC3E}">
        <p14:creationId xmlns:p14="http://schemas.microsoft.com/office/powerpoint/2010/main" val="306948237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a:extLst>
              <a:ext uri="{FF2B5EF4-FFF2-40B4-BE49-F238E27FC236}">
                <a16:creationId xmlns:a16="http://schemas.microsoft.com/office/drawing/2014/main" xmlns="" id="{EA25006A-087E-4B1F-B100-81FE1C245E7A}"/>
              </a:ext>
            </a:extLst>
          </p:cNvPr>
          <p:cNvGraphicFramePr>
            <a:graphicFrameLocks noGrp="1"/>
          </p:cNvGraphicFramePr>
          <p:nvPr>
            <p:extLst>
              <p:ext uri="{D42A27DB-BD31-4B8C-83A1-F6EECF244321}">
                <p14:modId xmlns:p14="http://schemas.microsoft.com/office/powerpoint/2010/main" val="2362695592"/>
              </p:ext>
            </p:extLst>
          </p:nvPr>
        </p:nvGraphicFramePr>
        <p:xfrm>
          <a:off x="1282229" y="952500"/>
          <a:ext cx="10431979" cy="5749843"/>
        </p:xfrm>
        <a:graphic>
          <a:graphicData uri="http://schemas.openxmlformats.org/drawingml/2006/table">
            <a:tbl>
              <a:tblPr firstRow="1" bandRow="1">
                <a:tableStyleId>{5C22544A-7EE6-4342-B048-85BDC9FD1C3A}</a:tableStyleId>
              </a:tblPr>
              <a:tblGrid>
                <a:gridCol w="1501019">
                  <a:extLst>
                    <a:ext uri="{9D8B030D-6E8A-4147-A177-3AD203B41FA5}">
                      <a16:colId xmlns:a16="http://schemas.microsoft.com/office/drawing/2014/main" xmlns="" val="663430493"/>
                    </a:ext>
                  </a:extLst>
                </a:gridCol>
                <a:gridCol w="1501019">
                  <a:extLst>
                    <a:ext uri="{9D8B030D-6E8A-4147-A177-3AD203B41FA5}">
                      <a16:colId xmlns:a16="http://schemas.microsoft.com/office/drawing/2014/main" xmlns="" val="57774903"/>
                    </a:ext>
                  </a:extLst>
                </a:gridCol>
                <a:gridCol w="649314">
                  <a:extLst>
                    <a:ext uri="{9D8B030D-6E8A-4147-A177-3AD203B41FA5}">
                      <a16:colId xmlns:a16="http://schemas.microsoft.com/office/drawing/2014/main" xmlns="" val="3544368985"/>
                    </a:ext>
                  </a:extLst>
                </a:gridCol>
                <a:gridCol w="6780627">
                  <a:extLst>
                    <a:ext uri="{9D8B030D-6E8A-4147-A177-3AD203B41FA5}">
                      <a16:colId xmlns:a16="http://schemas.microsoft.com/office/drawing/2014/main" xmlns="" val="1791578897"/>
                    </a:ext>
                  </a:extLst>
                </a:gridCol>
              </a:tblGrid>
              <a:tr h="363538">
                <a:tc gridSpan="3">
                  <a:txBody>
                    <a:bodyPr/>
                    <a:lstStyle/>
                    <a:p>
                      <a:pPr algn="ctr"/>
                      <a:r>
                        <a:rPr lang="zh-CN" altLang="en-US" sz="2000" b="1" dirty="0">
                          <a:solidFill>
                            <a:schemeClr val="tx1"/>
                          </a:solidFill>
                          <a:latin typeface="+mj-ea"/>
                          <a:ea typeface="+mj-ea"/>
                        </a:rPr>
                        <a:t>成长战略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a:txBody>
                    <a:bodyPr/>
                    <a:lstStyle/>
                    <a:p>
                      <a:pPr algn="ctr"/>
                      <a:r>
                        <a:rPr lang="zh-CN" altLang="en-US" sz="2000" dirty="0">
                          <a:solidFill>
                            <a:schemeClr val="tx1"/>
                          </a:solidFill>
                          <a:latin typeface="+mj-ea"/>
                          <a:ea typeface="+mj-ea"/>
                        </a:rPr>
                        <a:t>选择条件</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4172300506"/>
                  </a:ext>
                </a:extLst>
              </a:tr>
              <a:tr h="2313223">
                <a:tc rowSpan="2">
                  <a:txBody>
                    <a:bodyPr/>
                    <a:lstStyle/>
                    <a:p>
                      <a:r>
                        <a:rPr lang="zh-CN" altLang="en-US" sz="2400" dirty="0">
                          <a:latin typeface="+mj-ea"/>
                          <a:ea typeface="+mj-ea"/>
                        </a:rPr>
                        <a:t>    </a:t>
                      </a:r>
                      <a:endParaRPr lang="en-US" altLang="zh-CN" sz="2400" dirty="0">
                        <a:latin typeface="+mj-ea"/>
                        <a:ea typeface="+mj-ea"/>
                      </a:endParaRPr>
                    </a:p>
                    <a:p>
                      <a:endParaRPr lang="en-US" altLang="zh-CN" sz="2400" dirty="0">
                        <a:latin typeface="+mj-ea"/>
                        <a:ea typeface="+mj-ea"/>
                      </a:endParaRPr>
                    </a:p>
                    <a:p>
                      <a:r>
                        <a:rPr lang="en-US" altLang="zh-CN" sz="2400" dirty="0">
                          <a:latin typeface="+mj-ea"/>
                          <a:ea typeface="+mj-ea"/>
                        </a:rPr>
                        <a:t> </a:t>
                      </a:r>
                    </a:p>
                    <a:p>
                      <a:pPr algn="ctr"/>
                      <a:r>
                        <a:rPr lang="zh-CN" altLang="en-US" sz="2400" dirty="0">
                          <a:latin typeface="+mj-ea"/>
                          <a:ea typeface="+mj-ea"/>
                        </a:rPr>
                        <a:t>核 心 能 力 企 业 向 内 扩</a:t>
                      </a:r>
                    </a:p>
                    <a:p>
                      <a:pPr algn="ctr"/>
                      <a:r>
                        <a:rPr lang="zh-CN" altLang="en-US" sz="2400" dirty="0">
                          <a:latin typeface="+mj-ea"/>
                          <a:ea typeface="+mj-ea"/>
                        </a:rPr>
                        <a:t>张</a:t>
                      </a:r>
                    </a:p>
                    <a:p>
                      <a:pPr algn="ctr"/>
                      <a:endParaRPr lang="zh-CN" altLang="en-US" sz="2400" dirty="0">
                        <a:latin typeface="+mj-ea"/>
                        <a:ea typeface="+mj-ea"/>
                      </a:endParaRPr>
                    </a:p>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a:endParaRPr lang="en-US" altLang="zh-CN" sz="2400" dirty="0">
                        <a:latin typeface="+mj-ea"/>
                        <a:ea typeface="+mj-ea"/>
                      </a:endParaRPr>
                    </a:p>
                    <a:p>
                      <a:pPr algn="ctr"/>
                      <a:endParaRPr lang="en-US" altLang="zh-CN" sz="2400" dirty="0">
                        <a:latin typeface="+mj-ea"/>
                        <a:ea typeface="+mj-ea"/>
                      </a:endParaRPr>
                    </a:p>
                    <a:p>
                      <a:pPr algn="ctr"/>
                      <a:endParaRPr lang="en-US" altLang="zh-CN" sz="2400" dirty="0">
                        <a:latin typeface="+mj-ea"/>
                        <a:ea typeface="+mj-ea"/>
                      </a:endParaRPr>
                    </a:p>
                    <a:p>
                      <a:pPr algn="ctr"/>
                      <a:r>
                        <a:rPr lang="zh-CN" altLang="en-US" sz="2400" dirty="0">
                          <a:latin typeface="+mj-ea"/>
                          <a:ea typeface="+mj-ea"/>
                        </a:rPr>
                        <a:t>加</a:t>
                      </a:r>
                      <a:endParaRPr lang="en-US" altLang="zh-CN" sz="2400" dirty="0">
                        <a:latin typeface="+mj-ea"/>
                        <a:ea typeface="+mj-ea"/>
                      </a:endParaRPr>
                    </a:p>
                    <a:p>
                      <a:pPr algn="ctr"/>
                      <a:r>
                        <a:rPr lang="zh-CN" altLang="en-US" sz="2400" dirty="0">
                          <a:latin typeface="+mj-ea"/>
                          <a:ea typeface="+mj-ea"/>
                        </a:rPr>
                        <a:t>强</a:t>
                      </a:r>
                      <a:endParaRPr lang="en-US" altLang="zh-CN" sz="2400" dirty="0">
                        <a:latin typeface="+mj-ea"/>
                        <a:ea typeface="+mj-ea"/>
                      </a:endParaRPr>
                    </a:p>
                    <a:p>
                      <a:pPr algn="ctr"/>
                      <a:r>
                        <a:rPr lang="zh-CN" altLang="en-US" sz="2400" dirty="0">
                          <a:latin typeface="+mj-ea"/>
                          <a:ea typeface="+mj-ea"/>
                        </a:rPr>
                        <a:t>型</a:t>
                      </a:r>
                      <a:endParaRPr lang="en-US" altLang="zh-CN" sz="2400" dirty="0">
                        <a:latin typeface="+mj-ea"/>
                        <a:ea typeface="+mj-ea"/>
                      </a:endParaRPr>
                    </a:p>
                    <a:p>
                      <a:pPr algn="ctr"/>
                      <a:r>
                        <a:rPr lang="zh-CN" altLang="en-US" sz="2400" dirty="0">
                          <a:latin typeface="+mj-ea"/>
                          <a:ea typeface="+mj-ea"/>
                        </a:rPr>
                        <a:t>战</a:t>
                      </a:r>
                      <a:endParaRPr lang="en-US" altLang="zh-CN" sz="2400" dirty="0">
                        <a:latin typeface="+mj-ea"/>
                        <a:ea typeface="+mj-ea"/>
                      </a:endParaRPr>
                    </a:p>
                    <a:p>
                      <a:pPr algn="ctr"/>
                      <a:r>
                        <a:rPr lang="zh-CN" altLang="en-US" sz="2400" dirty="0">
                          <a:latin typeface="+mj-ea"/>
                          <a:ea typeface="+mj-ea"/>
                        </a:rPr>
                        <a:t>略</a:t>
                      </a:r>
                      <a:endParaRPr lang="en-US" altLang="zh-CN" sz="2400" dirty="0">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sz="2400" dirty="0">
                          <a:solidFill>
                            <a:schemeClr val="tx1"/>
                          </a:solidFill>
                          <a:latin typeface="+mj-ea"/>
                          <a:ea typeface="+mj-ea"/>
                        </a:rPr>
                        <a:t>市场渗透</a:t>
                      </a:r>
                    </a:p>
                    <a:p>
                      <a:endParaRPr lang="zh-CN" altLang="en-US" sz="2400" dirty="0">
                        <a:solidFill>
                          <a:schemeClr val="tx1"/>
                        </a:solidFill>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42900" indent="-342900">
                        <a:buFont typeface="Arial" panose="020B0604020202020204" pitchFamily="34" charset="0"/>
                        <a:buChar char="•"/>
                      </a:pPr>
                      <a:r>
                        <a:rPr lang="zh-CN" altLang="en-US" sz="2000" dirty="0">
                          <a:latin typeface="+mj-ea"/>
                          <a:ea typeface="+mj-ea"/>
                        </a:rPr>
                        <a:t>企业特定产品与服务在目前市场中还未达到饱和</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 现有顾客对产品的使用率还可以明显提高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在整个产业的销售额增长时主要竞争对手的市场份额却在下降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产业历史显示</a:t>
                      </a:r>
                      <a:r>
                        <a:rPr lang="en-US" altLang="zh-CN" sz="2000" dirty="0">
                          <a:latin typeface="+mj-ea"/>
                          <a:ea typeface="+mj-ea"/>
                        </a:rPr>
                        <a:t>,</a:t>
                      </a:r>
                      <a:r>
                        <a:rPr lang="zh-CN" altLang="en-US" sz="2000" dirty="0">
                          <a:latin typeface="+mj-ea"/>
                          <a:ea typeface="+mj-ea"/>
                        </a:rPr>
                        <a:t>销售额与营销费用高度正相关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规模的提高可以带来很大的竞争优势 </a:t>
                      </a:r>
                      <a:endParaRPr lang="en-US" altLang="zh-CN" sz="2000" dirty="0">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3835168795"/>
                  </a:ext>
                </a:extLst>
              </a:tr>
              <a:tr h="1627855">
                <a:tc vMerge="1">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sz="2400" dirty="0">
                          <a:solidFill>
                            <a:schemeClr val="tx1"/>
                          </a:solidFill>
                          <a:latin typeface="+mj-ea"/>
                          <a:ea typeface="+mj-ea"/>
                        </a:rPr>
                        <a:t>市场开发</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42900" indent="-342900">
                        <a:buFont typeface="Arial" panose="020B0604020202020204" pitchFamily="34" charset="0"/>
                        <a:buChar char="•"/>
                      </a:pPr>
                      <a:r>
                        <a:rPr lang="zh-CN" altLang="en-US" sz="2000" dirty="0">
                          <a:latin typeface="+mj-ea"/>
                          <a:ea typeface="+mj-ea"/>
                        </a:rPr>
                        <a:t>企业可以获得新的、可靠的、高质量的、经济的销售渠道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企业在所经营的领域极其成功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存在未开发或未饱和的市场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企业拥有扩大经营所需的资金和管理人才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企业存在过剩的生产能力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企业所经营的主业属于区域扩张型或全球化的产业</a:t>
                      </a:r>
                    </a:p>
                    <a:p>
                      <a:pPr marL="342900" indent="-342900">
                        <a:buFont typeface="Arial" panose="020B0604020202020204" pitchFamily="34" charset="0"/>
                        <a:buChar char="•"/>
                      </a:pPr>
                      <a:endParaRPr lang="zh-CN" altLang="en-US" sz="2000" dirty="0">
                        <a:latin typeface="+mj-ea"/>
                        <a:ea typeface="+mj-ea"/>
                      </a:endParaRPr>
                    </a:p>
                    <a:p>
                      <a:pPr marL="342900" indent="-342900">
                        <a:buFont typeface="Arial" panose="020B0604020202020204" pitchFamily="34" charset="0"/>
                        <a:buChar char="•"/>
                      </a:pPr>
                      <a:endParaRPr lang="zh-CN" altLang="en-US" sz="2000" dirty="0">
                        <a:latin typeface="+mj-ea"/>
                        <a:ea typeface="+mj-ea"/>
                      </a:endParaRPr>
                    </a:p>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3930559534"/>
                  </a:ext>
                </a:extLst>
              </a:tr>
            </a:tbl>
          </a:graphicData>
        </a:graphic>
      </p:graphicFrame>
      <p:sp>
        <p:nvSpPr>
          <p:cNvPr id="3" name="矩形 2">
            <a:extLst>
              <a:ext uri="{FF2B5EF4-FFF2-40B4-BE49-F238E27FC236}">
                <a16:creationId xmlns:a16="http://schemas.microsoft.com/office/drawing/2014/main" xmlns="" id="{934B44BE-049A-4D3F-9FF9-C23CB284A116}"/>
              </a:ext>
            </a:extLst>
          </p:cNvPr>
          <p:cNvSpPr/>
          <p:nvPr/>
        </p:nvSpPr>
        <p:spPr>
          <a:xfrm>
            <a:off x="1412977" y="409530"/>
            <a:ext cx="4839786" cy="523220"/>
          </a:xfrm>
          <a:prstGeom prst="rect">
            <a:avLst/>
          </a:prstGeom>
        </p:spPr>
        <p:txBody>
          <a:bodyPr wrap="none">
            <a:spAutoFit/>
          </a:bodyPr>
          <a:lstStyle/>
          <a:p>
            <a:r>
              <a:rPr lang="en-US" altLang="zh-CN" sz="2800" dirty="0">
                <a:latin typeface="+mj-ea"/>
                <a:ea typeface="+mj-ea"/>
              </a:rPr>
              <a:t>(</a:t>
            </a:r>
            <a:r>
              <a:rPr lang="zh-CN" altLang="en-US" sz="2800" dirty="0">
                <a:latin typeface="+mj-ea"/>
                <a:ea typeface="+mj-ea"/>
              </a:rPr>
              <a:t>二</a:t>
            </a:r>
            <a:r>
              <a:rPr lang="en-US" altLang="zh-CN" sz="2800" dirty="0">
                <a:latin typeface="+mj-ea"/>
                <a:ea typeface="+mj-ea"/>
              </a:rPr>
              <a:t>)</a:t>
            </a:r>
            <a:r>
              <a:rPr lang="zh-CN" altLang="en-US" sz="2800" dirty="0">
                <a:latin typeface="+mj-ea"/>
                <a:ea typeface="+mj-ea"/>
              </a:rPr>
              <a:t>企业核心能力与成长战略 </a:t>
            </a:r>
          </a:p>
        </p:txBody>
      </p:sp>
    </p:spTree>
    <p:extLst>
      <p:ext uri="{BB962C8B-B14F-4D97-AF65-F5344CB8AC3E}">
        <p14:creationId xmlns:p14="http://schemas.microsoft.com/office/powerpoint/2010/main" val="301965340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a:extLst>
              <a:ext uri="{FF2B5EF4-FFF2-40B4-BE49-F238E27FC236}">
                <a16:creationId xmlns:a16="http://schemas.microsoft.com/office/drawing/2014/main" xmlns="" id="{E45EF901-E90F-42E4-949A-43111694DEFB}"/>
              </a:ext>
            </a:extLst>
          </p:cNvPr>
          <p:cNvGraphicFramePr>
            <a:graphicFrameLocks noGrp="1"/>
          </p:cNvGraphicFramePr>
          <p:nvPr>
            <p:extLst>
              <p:ext uri="{D42A27DB-BD31-4B8C-83A1-F6EECF244321}">
                <p14:modId xmlns:p14="http://schemas.microsoft.com/office/powerpoint/2010/main" val="2486853394"/>
              </p:ext>
            </p:extLst>
          </p:nvPr>
        </p:nvGraphicFramePr>
        <p:xfrm>
          <a:off x="1282229" y="952500"/>
          <a:ext cx="10431979" cy="4934503"/>
        </p:xfrm>
        <a:graphic>
          <a:graphicData uri="http://schemas.openxmlformats.org/drawingml/2006/table">
            <a:tbl>
              <a:tblPr firstRow="1" bandRow="1">
                <a:tableStyleId>{5C22544A-7EE6-4342-B048-85BDC9FD1C3A}</a:tableStyleId>
              </a:tblPr>
              <a:tblGrid>
                <a:gridCol w="1501019">
                  <a:extLst>
                    <a:ext uri="{9D8B030D-6E8A-4147-A177-3AD203B41FA5}">
                      <a16:colId xmlns:a16="http://schemas.microsoft.com/office/drawing/2014/main" xmlns="" val="663430493"/>
                    </a:ext>
                  </a:extLst>
                </a:gridCol>
                <a:gridCol w="1501019">
                  <a:extLst>
                    <a:ext uri="{9D8B030D-6E8A-4147-A177-3AD203B41FA5}">
                      <a16:colId xmlns:a16="http://schemas.microsoft.com/office/drawing/2014/main" xmlns="" val="57774903"/>
                    </a:ext>
                  </a:extLst>
                </a:gridCol>
                <a:gridCol w="649314">
                  <a:extLst>
                    <a:ext uri="{9D8B030D-6E8A-4147-A177-3AD203B41FA5}">
                      <a16:colId xmlns:a16="http://schemas.microsoft.com/office/drawing/2014/main" xmlns="" val="3544368985"/>
                    </a:ext>
                  </a:extLst>
                </a:gridCol>
                <a:gridCol w="6780627">
                  <a:extLst>
                    <a:ext uri="{9D8B030D-6E8A-4147-A177-3AD203B41FA5}">
                      <a16:colId xmlns:a16="http://schemas.microsoft.com/office/drawing/2014/main" xmlns="" val="1791578897"/>
                    </a:ext>
                  </a:extLst>
                </a:gridCol>
              </a:tblGrid>
              <a:tr h="363538">
                <a:tc gridSpan="3">
                  <a:txBody>
                    <a:bodyPr/>
                    <a:lstStyle/>
                    <a:p>
                      <a:pPr algn="ctr"/>
                      <a:r>
                        <a:rPr lang="zh-CN" altLang="en-US" sz="2000" b="1" dirty="0">
                          <a:solidFill>
                            <a:schemeClr val="tx1"/>
                          </a:solidFill>
                          <a:latin typeface="+mj-ea"/>
                          <a:ea typeface="+mj-ea"/>
                        </a:rPr>
                        <a:t>成长战略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a:txBody>
                    <a:bodyPr/>
                    <a:lstStyle/>
                    <a:p>
                      <a:pPr algn="ctr"/>
                      <a:r>
                        <a:rPr lang="zh-CN" altLang="en-US" sz="2000" dirty="0">
                          <a:solidFill>
                            <a:schemeClr val="tx1"/>
                          </a:solidFill>
                          <a:latin typeface="+mj-ea"/>
                          <a:ea typeface="+mj-ea"/>
                        </a:rPr>
                        <a:t>选择条件</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4172300506"/>
                  </a:ext>
                </a:extLst>
              </a:tr>
              <a:tr h="2313223">
                <a:tc rowSpan="2">
                  <a:txBody>
                    <a:bodyPr/>
                    <a:lstStyle/>
                    <a:p>
                      <a:r>
                        <a:rPr lang="zh-CN" altLang="en-US" sz="2400" dirty="0">
                          <a:latin typeface="+mj-ea"/>
                          <a:ea typeface="+mj-ea"/>
                        </a:rPr>
                        <a:t>    </a:t>
                      </a:r>
                      <a:endParaRPr lang="en-US" altLang="zh-CN" sz="2400" dirty="0">
                        <a:latin typeface="+mj-ea"/>
                        <a:ea typeface="+mj-ea"/>
                      </a:endParaRPr>
                    </a:p>
                    <a:p>
                      <a:endParaRPr lang="en-US" altLang="zh-CN" sz="2400" dirty="0">
                        <a:latin typeface="+mj-ea"/>
                        <a:ea typeface="+mj-ea"/>
                      </a:endParaRPr>
                    </a:p>
                    <a:p>
                      <a:r>
                        <a:rPr lang="en-US" altLang="zh-CN" sz="2400" dirty="0">
                          <a:latin typeface="+mj-ea"/>
                          <a:ea typeface="+mj-ea"/>
                        </a:rPr>
                        <a:t> </a:t>
                      </a:r>
                    </a:p>
                    <a:p>
                      <a:pPr algn="ctr"/>
                      <a:r>
                        <a:rPr lang="zh-CN" altLang="en-US" sz="2400" dirty="0">
                          <a:latin typeface="+mj-ea"/>
                          <a:ea typeface="+mj-ea"/>
                        </a:rPr>
                        <a:t>核 心 能 力 企 业 向 内 扩</a:t>
                      </a:r>
                    </a:p>
                    <a:p>
                      <a:pPr algn="ctr"/>
                      <a:r>
                        <a:rPr lang="zh-CN" altLang="en-US" sz="2400" dirty="0">
                          <a:latin typeface="+mj-ea"/>
                          <a:ea typeface="+mj-ea"/>
                        </a:rPr>
                        <a:t>张</a:t>
                      </a:r>
                    </a:p>
                    <a:p>
                      <a:pPr algn="ctr"/>
                      <a:endParaRPr lang="zh-CN" altLang="en-US" sz="2400" dirty="0">
                        <a:latin typeface="+mj-ea"/>
                        <a:ea typeface="+mj-ea"/>
                      </a:endParaRPr>
                    </a:p>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a:endParaRPr lang="en-US" altLang="zh-CN" sz="2400" dirty="0">
                        <a:latin typeface="+mj-ea"/>
                        <a:ea typeface="+mj-ea"/>
                      </a:endParaRPr>
                    </a:p>
                    <a:p>
                      <a:pPr algn="ctr"/>
                      <a:endParaRPr lang="en-US" altLang="zh-CN" sz="2400" dirty="0">
                        <a:latin typeface="+mj-ea"/>
                        <a:ea typeface="+mj-ea"/>
                      </a:endParaRPr>
                    </a:p>
                    <a:p>
                      <a:pPr algn="ctr"/>
                      <a:endParaRPr lang="en-US" altLang="zh-CN" sz="2400" dirty="0">
                        <a:latin typeface="+mj-ea"/>
                        <a:ea typeface="+mj-ea"/>
                      </a:endParaRPr>
                    </a:p>
                    <a:p>
                      <a:pPr algn="ctr"/>
                      <a:r>
                        <a:rPr lang="zh-CN" altLang="en-US" sz="2400" dirty="0">
                          <a:latin typeface="+mj-ea"/>
                          <a:ea typeface="+mj-ea"/>
                        </a:rPr>
                        <a:t>加</a:t>
                      </a:r>
                      <a:endParaRPr lang="en-US" altLang="zh-CN" sz="2400" dirty="0">
                        <a:latin typeface="+mj-ea"/>
                        <a:ea typeface="+mj-ea"/>
                      </a:endParaRPr>
                    </a:p>
                    <a:p>
                      <a:pPr algn="ctr"/>
                      <a:r>
                        <a:rPr lang="zh-CN" altLang="en-US" sz="2400" dirty="0">
                          <a:latin typeface="+mj-ea"/>
                          <a:ea typeface="+mj-ea"/>
                        </a:rPr>
                        <a:t>强</a:t>
                      </a:r>
                      <a:endParaRPr lang="en-US" altLang="zh-CN" sz="2400" dirty="0">
                        <a:latin typeface="+mj-ea"/>
                        <a:ea typeface="+mj-ea"/>
                      </a:endParaRPr>
                    </a:p>
                    <a:p>
                      <a:pPr algn="ctr"/>
                      <a:r>
                        <a:rPr lang="zh-CN" altLang="en-US" sz="2400" dirty="0">
                          <a:latin typeface="+mj-ea"/>
                          <a:ea typeface="+mj-ea"/>
                        </a:rPr>
                        <a:t>型</a:t>
                      </a:r>
                      <a:endParaRPr lang="en-US" altLang="zh-CN" sz="2400" dirty="0">
                        <a:latin typeface="+mj-ea"/>
                        <a:ea typeface="+mj-ea"/>
                      </a:endParaRPr>
                    </a:p>
                    <a:p>
                      <a:pPr algn="ctr"/>
                      <a:r>
                        <a:rPr lang="zh-CN" altLang="en-US" sz="2400" dirty="0">
                          <a:latin typeface="+mj-ea"/>
                          <a:ea typeface="+mj-ea"/>
                        </a:rPr>
                        <a:t>战</a:t>
                      </a:r>
                      <a:endParaRPr lang="en-US" altLang="zh-CN" sz="2400" dirty="0">
                        <a:latin typeface="+mj-ea"/>
                        <a:ea typeface="+mj-ea"/>
                      </a:endParaRPr>
                    </a:p>
                    <a:p>
                      <a:pPr algn="ctr"/>
                      <a:r>
                        <a:rPr lang="zh-CN" altLang="en-US" sz="2400" dirty="0">
                          <a:latin typeface="+mj-ea"/>
                          <a:ea typeface="+mj-ea"/>
                        </a:rPr>
                        <a:t>略</a:t>
                      </a:r>
                      <a:endParaRPr lang="en-US" altLang="zh-CN" sz="2400" dirty="0">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ltLang="zh-CN" sz="2400" dirty="0">
                        <a:solidFill>
                          <a:schemeClr val="tx1"/>
                        </a:solidFill>
                        <a:latin typeface="+mj-ea"/>
                        <a:ea typeface="+mj-ea"/>
                      </a:endParaRPr>
                    </a:p>
                    <a:p>
                      <a:r>
                        <a:rPr lang="zh-CN" altLang="en-US" sz="2400" dirty="0">
                          <a:solidFill>
                            <a:schemeClr val="tx1"/>
                          </a:solidFill>
                          <a:latin typeface="+mj-ea"/>
                          <a:ea typeface="+mj-ea"/>
                        </a:rPr>
                        <a:t>产品开发</a:t>
                      </a:r>
                    </a:p>
                    <a:p>
                      <a:endParaRPr lang="zh-CN" altLang="en-US" sz="2400" dirty="0">
                        <a:solidFill>
                          <a:schemeClr val="tx1"/>
                        </a:solidFill>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42900" indent="-342900">
                        <a:buFont typeface="Arial" panose="020B0604020202020204" pitchFamily="34" charset="0"/>
                        <a:buChar char="•"/>
                      </a:pPr>
                      <a:r>
                        <a:rPr lang="zh-CN" altLang="en-US" sz="2000" dirty="0">
                          <a:latin typeface="+mj-ea"/>
                          <a:ea typeface="+mj-ea"/>
                        </a:rPr>
                        <a:t>企业拥有成功的但处于产品生命周期成熟期的产品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企业所在行业属于快速发展的高技术行业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竞争对手实施竞争性定价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竞争对手不断进行产品开发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企业所在行业属于高速增长的行业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企业拥有实力较强的研究与开发能力  </a:t>
                      </a:r>
                      <a:endParaRPr lang="en-US" altLang="zh-CN" sz="2000" dirty="0">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3835168795"/>
                  </a:ext>
                </a:extLst>
              </a:tr>
              <a:tr h="1627855">
                <a:tc vMerge="1">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ltLang="zh-CN" sz="2400" dirty="0">
                        <a:solidFill>
                          <a:schemeClr val="tx1"/>
                        </a:solidFill>
                        <a:latin typeface="+mj-ea"/>
                        <a:ea typeface="+mj-ea"/>
                      </a:endParaRPr>
                    </a:p>
                    <a:p>
                      <a:r>
                        <a:rPr lang="zh-CN" altLang="en-US" sz="2400" dirty="0">
                          <a:solidFill>
                            <a:schemeClr val="tx1"/>
                          </a:solidFill>
                          <a:latin typeface="+mj-ea"/>
                          <a:ea typeface="+mj-ea"/>
                        </a:rPr>
                        <a:t>战略联盟</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42900" indent="-342900">
                        <a:buFont typeface="Arial" panose="020B0604020202020204" pitchFamily="34" charset="0"/>
                        <a:buChar char="•"/>
                      </a:pPr>
                      <a:r>
                        <a:rPr lang="zh-CN" altLang="en-US" sz="2000" dirty="0">
                          <a:latin typeface="+mj-ea"/>
                          <a:ea typeface="+mj-ea"/>
                        </a:rPr>
                        <a:t>合作对手的价值活动比自己做得更好</a:t>
                      </a:r>
                      <a:r>
                        <a:rPr lang="en-US" altLang="zh-CN" sz="2000" dirty="0">
                          <a:latin typeface="+mj-ea"/>
                          <a:ea typeface="+mj-ea"/>
                        </a:rPr>
                        <a:t>,</a:t>
                      </a:r>
                      <a:r>
                        <a:rPr lang="zh-CN" altLang="en-US" sz="2000" dirty="0">
                          <a:latin typeface="+mj-ea"/>
                          <a:ea typeface="+mj-ea"/>
                        </a:rPr>
                        <a:t>而这些价值活动是企业需要的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企业已经建立了保护自己核心能力的壁垒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企业自己单独进行某价值活动的风险太大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某些价值活动具有较高的外部性</a:t>
                      </a:r>
                      <a:r>
                        <a:rPr lang="en-US" altLang="zh-CN" sz="2000" dirty="0">
                          <a:latin typeface="+mj-ea"/>
                          <a:ea typeface="+mj-ea"/>
                        </a:rPr>
                        <a:t>,</a:t>
                      </a:r>
                      <a:r>
                        <a:rPr lang="zh-CN" altLang="en-US" sz="2000" dirty="0">
                          <a:latin typeface="+mj-ea"/>
                          <a:ea typeface="+mj-ea"/>
                        </a:rPr>
                        <a:t>且易被对手模仿</a:t>
                      </a:r>
                      <a:r>
                        <a:rPr lang="en-US" altLang="zh-CN" sz="2000" dirty="0">
                          <a:latin typeface="+mj-ea"/>
                          <a:ea typeface="+mj-ea"/>
                        </a:rPr>
                        <a:t>,</a:t>
                      </a:r>
                      <a:r>
                        <a:rPr lang="zh-CN" altLang="en-US" sz="2000" dirty="0">
                          <a:latin typeface="+mj-ea"/>
                          <a:ea typeface="+mj-ea"/>
                        </a:rPr>
                        <a:t>从而难以专有</a:t>
                      </a:r>
                    </a:p>
                    <a:p>
                      <a:pPr marL="342900" indent="-342900">
                        <a:buFont typeface="Arial" panose="020B0604020202020204" pitchFamily="34" charset="0"/>
                        <a:buChar char="•"/>
                      </a:pPr>
                      <a:endParaRPr lang="zh-CN" altLang="en-US" sz="2000" dirty="0">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3930559534"/>
                  </a:ext>
                </a:extLst>
              </a:tr>
            </a:tbl>
          </a:graphicData>
        </a:graphic>
      </p:graphicFrame>
      <p:sp>
        <p:nvSpPr>
          <p:cNvPr id="3" name="矩形 2">
            <a:extLst>
              <a:ext uri="{FF2B5EF4-FFF2-40B4-BE49-F238E27FC236}">
                <a16:creationId xmlns:a16="http://schemas.microsoft.com/office/drawing/2014/main" xmlns="" id="{32DC0F05-40DD-436D-B38C-91645981D638}"/>
              </a:ext>
            </a:extLst>
          </p:cNvPr>
          <p:cNvSpPr/>
          <p:nvPr/>
        </p:nvSpPr>
        <p:spPr>
          <a:xfrm>
            <a:off x="1412977" y="409530"/>
            <a:ext cx="4839786" cy="523220"/>
          </a:xfrm>
          <a:prstGeom prst="rect">
            <a:avLst/>
          </a:prstGeom>
        </p:spPr>
        <p:txBody>
          <a:bodyPr wrap="none">
            <a:spAutoFit/>
          </a:bodyPr>
          <a:lstStyle/>
          <a:p>
            <a:r>
              <a:rPr lang="en-US" altLang="zh-CN" sz="2800" dirty="0">
                <a:latin typeface="+mj-ea"/>
                <a:ea typeface="+mj-ea"/>
              </a:rPr>
              <a:t>(</a:t>
            </a:r>
            <a:r>
              <a:rPr lang="zh-CN" altLang="en-US" sz="2800" dirty="0">
                <a:latin typeface="+mj-ea"/>
                <a:ea typeface="+mj-ea"/>
              </a:rPr>
              <a:t>二</a:t>
            </a:r>
            <a:r>
              <a:rPr lang="en-US" altLang="zh-CN" sz="2800" dirty="0">
                <a:latin typeface="+mj-ea"/>
                <a:ea typeface="+mj-ea"/>
              </a:rPr>
              <a:t>)</a:t>
            </a:r>
            <a:r>
              <a:rPr lang="zh-CN" altLang="en-US" sz="2800" dirty="0">
                <a:latin typeface="+mj-ea"/>
                <a:ea typeface="+mj-ea"/>
              </a:rPr>
              <a:t>企业核心能力与成长战略 </a:t>
            </a:r>
          </a:p>
        </p:txBody>
      </p:sp>
    </p:spTree>
    <p:extLst>
      <p:ext uri="{BB962C8B-B14F-4D97-AF65-F5344CB8AC3E}">
        <p14:creationId xmlns:p14="http://schemas.microsoft.com/office/powerpoint/2010/main" val="176963278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a:extLst>
              <a:ext uri="{FF2B5EF4-FFF2-40B4-BE49-F238E27FC236}">
                <a16:creationId xmlns:a16="http://schemas.microsoft.com/office/drawing/2014/main" xmlns="" id="{31E1F2DA-108B-4DDB-B403-FDF01AB81247}"/>
              </a:ext>
            </a:extLst>
          </p:cNvPr>
          <p:cNvGraphicFramePr>
            <a:graphicFrameLocks noGrp="1"/>
          </p:cNvGraphicFramePr>
          <p:nvPr>
            <p:extLst>
              <p:ext uri="{D42A27DB-BD31-4B8C-83A1-F6EECF244321}">
                <p14:modId xmlns:p14="http://schemas.microsoft.com/office/powerpoint/2010/main" val="3167881551"/>
              </p:ext>
            </p:extLst>
          </p:nvPr>
        </p:nvGraphicFramePr>
        <p:xfrm>
          <a:off x="1282229" y="952500"/>
          <a:ext cx="10431979" cy="4835443"/>
        </p:xfrm>
        <a:graphic>
          <a:graphicData uri="http://schemas.openxmlformats.org/drawingml/2006/table">
            <a:tbl>
              <a:tblPr firstRow="1" bandRow="1">
                <a:tableStyleId>{5C22544A-7EE6-4342-B048-85BDC9FD1C3A}</a:tableStyleId>
              </a:tblPr>
              <a:tblGrid>
                <a:gridCol w="1501019">
                  <a:extLst>
                    <a:ext uri="{9D8B030D-6E8A-4147-A177-3AD203B41FA5}">
                      <a16:colId xmlns:a16="http://schemas.microsoft.com/office/drawing/2014/main" xmlns="" val="663430493"/>
                    </a:ext>
                  </a:extLst>
                </a:gridCol>
                <a:gridCol w="1501019">
                  <a:extLst>
                    <a:ext uri="{9D8B030D-6E8A-4147-A177-3AD203B41FA5}">
                      <a16:colId xmlns:a16="http://schemas.microsoft.com/office/drawing/2014/main" xmlns="" val="57774903"/>
                    </a:ext>
                  </a:extLst>
                </a:gridCol>
                <a:gridCol w="649314">
                  <a:extLst>
                    <a:ext uri="{9D8B030D-6E8A-4147-A177-3AD203B41FA5}">
                      <a16:colId xmlns:a16="http://schemas.microsoft.com/office/drawing/2014/main" xmlns="" val="3544368985"/>
                    </a:ext>
                  </a:extLst>
                </a:gridCol>
                <a:gridCol w="6780627">
                  <a:extLst>
                    <a:ext uri="{9D8B030D-6E8A-4147-A177-3AD203B41FA5}">
                      <a16:colId xmlns:a16="http://schemas.microsoft.com/office/drawing/2014/main" xmlns="" val="1791578897"/>
                    </a:ext>
                  </a:extLst>
                </a:gridCol>
              </a:tblGrid>
              <a:tr h="363538">
                <a:tc gridSpan="3">
                  <a:txBody>
                    <a:bodyPr/>
                    <a:lstStyle/>
                    <a:p>
                      <a:pPr algn="ctr"/>
                      <a:r>
                        <a:rPr lang="zh-CN" altLang="en-US" sz="2000" b="1" dirty="0">
                          <a:solidFill>
                            <a:schemeClr val="tx1"/>
                          </a:solidFill>
                          <a:latin typeface="+mj-ea"/>
                          <a:ea typeface="+mj-ea"/>
                        </a:rPr>
                        <a:t>成长战略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a:txBody>
                    <a:bodyPr/>
                    <a:lstStyle/>
                    <a:p>
                      <a:pPr algn="ctr"/>
                      <a:r>
                        <a:rPr lang="zh-CN" altLang="en-US" sz="2000" dirty="0">
                          <a:solidFill>
                            <a:schemeClr val="tx1"/>
                          </a:solidFill>
                          <a:latin typeface="+mj-ea"/>
                          <a:ea typeface="+mj-ea"/>
                        </a:rPr>
                        <a:t>选择条件</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4172300506"/>
                  </a:ext>
                </a:extLst>
              </a:tr>
              <a:tr h="2313223">
                <a:tc rowSpan="2">
                  <a:txBody>
                    <a:bodyPr/>
                    <a:lstStyle/>
                    <a:p>
                      <a:r>
                        <a:rPr lang="zh-CN" altLang="en-US" sz="2400" dirty="0">
                          <a:latin typeface="+mj-ea"/>
                          <a:ea typeface="+mj-ea"/>
                        </a:rPr>
                        <a:t>    </a:t>
                      </a:r>
                      <a:endParaRPr lang="en-US" altLang="zh-CN" sz="2400" dirty="0">
                        <a:latin typeface="+mj-ea"/>
                        <a:ea typeface="+mj-ea"/>
                      </a:endParaRPr>
                    </a:p>
                    <a:p>
                      <a:endParaRPr lang="en-US" altLang="zh-CN" sz="2400" dirty="0">
                        <a:latin typeface="+mj-ea"/>
                        <a:ea typeface="+mj-ea"/>
                      </a:endParaRPr>
                    </a:p>
                    <a:p>
                      <a:r>
                        <a:rPr lang="en-US" altLang="zh-CN" sz="2400" dirty="0">
                          <a:latin typeface="+mj-ea"/>
                          <a:ea typeface="+mj-ea"/>
                        </a:rPr>
                        <a:t> </a:t>
                      </a:r>
                    </a:p>
                    <a:p>
                      <a:pPr algn="ctr"/>
                      <a:r>
                        <a:rPr lang="zh-CN" altLang="en-US" sz="2400" dirty="0">
                          <a:latin typeface="+mj-ea"/>
                          <a:ea typeface="+mj-ea"/>
                        </a:rPr>
                        <a:t>核 心 能 力 企 业 向 外 扩</a:t>
                      </a:r>
                    </a:p>
                    <a:p>
                      <a:pPr algn="ctr"/>
                      <a:r>
                        <a:rPr lang="zh-CN" altLang="en-US" sz="2400" dirty="0">
                          <a:latin typeface="+mj-ea"/>
                          <a:ea typeface="+mj-ea"/>
                        </a:rPr>
                        <a:t>张</a:t>
                      </a:r>
                    </a:p>
                    <a:p>
                      <a:pPr algn="ctr"/>
                      <a:endParaRPr lang="zh-CN" altLang="en-US" sz="2400" dirty="0">
                        <a:latin typeface="+mj-ea"/>
                        <a:ea typeface="+mj-ea"/>
                      </a:endParaRPr>
                    </a:p>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gn="ctr"/>
                      <a:endParaRPr lang="en-US" altLang="zh-CN" sz="2400" dirty="0">
                        <a:latin typeface="+mj-ea"/>
                        <a:ea typeface="+mj-ea"/>
                      </a:endParaRPr>
                    </a:p>
                    <a:p>
                      <a:pPr algn="ctr"/>
                      <a:endParaRPr lang="en-US" altLang="zh-CN" sz="2400" dirty="0">
                        <a:latin typeface="+mj-ea"/>
                        <a:ea typeface="+mj-ea"/>
                      </a:endParaRPr>
                    </a:p>
                    <a:p>
                      <a:r>
                        <a:rPr lang="zh-CN" altLang="en-US" sz="2400" dirty="0">
                          <a:solidFill>
                            <a:schemeClr val="dk1"/>
                          </a:solidFill>
                          <a:latin typeface="+mj-ea"/>
                          <a:ea typeface="+mj-ea"/>
                        </a:rPr>
                        <a:t>虚拟运作</a:t>
                      </a:r>
                      <a:endParaRPr lang="zh-CN" altLang="en-US" sz="2400" dirty="0">
                        <a:solidFill>
                          <a:schemeClr val="tx1"/>
                        </a:solidFill>
                        <a:latin typeface="+mj-ea"/>
                        <a:ea typeface="+mj-ea"/>
                      </a:endParaRPr>
                    </a:p>
                    <a:p>
                      <a:endParaRPr lang="zh-CN" altLang="en-US" sz="2400" dirty="0">
                        <a:solidFill>
                          <a:schemeClr val="tx1"/>
                        </a:solidFill>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ltLang="en-US" sz="2400" dirty="0">
                        <a:solidFill>
                          <a:schemeClr val="tx1"/>
                        </a:solidFill>
                        <a:latin typeface="+mj-ea"/>
                        <a:ea typeface="+mj-ea"/>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42900" indent="-342900">
                        <a:buFont typeface="Arial" panose="020B0604020202020204" pitchFamily="34" charset="0"/>
                        <a:buChar char="•"/>
                      </a:pPr>
                      <a:r>
                        <a:rPr lang="zh-CN" altLang="en-US" sz="2000" dirty="0">
                          <a:latin typeface="+mj-ea"/>
                          <a:ea typeface="+mj-ea"/>
                        </a:rPr>
                        <a:t>企业在外包出去的价值活动上不具有竞争优势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外包出去的价值活动需要较高的投资和较多的沉淀成本</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外包出去的价值活动不是价值链系统中最重要的活动</a:t>
                      </a:r>
                      <a:r>
                        <a:rPr lang="en-US" altLang="zh-CN" sz="2000" dirty="0">
                          <a:latin typeface="+mj-ea"/>
                          <a:ea typeface="+mj-ea"/>
                        </a:rPr>
                        <a:t>,</a:t>
                      </a:r>
                      <a:r>
                        <a:rPr lang="zh-CN" altLang="en-US" sz="2000" dirty="0">
                          <a:latin typeface="+mj-ea"/>
                          <a:ea typeface="+mj-ea"/>
                        </a:rPr>
                        <a:t>在顾客价值 创造中</a:t>
                      </a:r>
                      <a:r>
                        <a:rPr lang="en-US" altLang="zh-CN" sz="2000" dirty="0">
                          <a:latin typeface="+mj-ea"/>
                          <a:ea typeface="+mj-ea"/>
                        </a:rPr>
                        <a:t>,</a:t>
                      </a:r>
                      <a:r>
                        <a:rPr lang="zh-CN" altLang="en-US" sz="2000" dirty="0">
                          <a:latin typeface="+mj-ea"/>
                          <a:ea typeface="+mj-ea"/>
                        </a:rPr>
                        <a:t>企业所集中的价值活动具有关键地位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行业中存在大量企业可以承担、</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企业外包出去的价值活动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3835168795"/>
                  </a:ext>
                </a:extLst>
              </a:tr>
              <a:tr h="1627855">
                <a:tc vMerge="1">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altLang="zh-CN" sz="2400" dirty="0">
                        <a:latin typeface="+mj-ea"/>
                        <a:ea typeface="+mj-ea"/>
                      </a:endParaRPr>
                    </a:p>
                    <a:p>
                      <a:pPr algn="ctr"/>
                      <a:endParaRPr lang="en-US" altLang="zh-CN" sz="2400" dirty="0">
                        <a:latin typeface="+mj-ea"/>
                        <a:ea typeface="+mj-ea"/>
                      </a:endParaRPr>
                    </a:p>
                    <a:p>
                      <a:pPr algn="ctr"/>
                      <a:endParaRPr lang="en-US" altLang="zh-CN" sz="2400" dirty="0">
                        <a:latin typeface="+mj-ea"/>
                        <a:ea typeface="+mj-ea"/>
                      </a:endParaRPr>
                    </a:p>
                    <a:p>
                      <a:pPr algn="ctr"/>
                      <a:r>
                        <a:rPr lang="zh-CN" altLang="en-US" sz="2400" dirty="0">
                          <a:latin typeface="+mj-ea"/>
                          <a:ea typeface="+mj-ea"/>
                        </a:rPr>
                        <a:t>出售核心产品</a:t>
                      </a:r>
                      <a:endParaRPr lang="en-US" altLang="zh-CN" sz="2400" dirty="0">
                        <a:latin typeface="+mj-ea"/>
                        <a:ea typeface="+mj-ea"/>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ltLang="zh-CN" sz="2400" dirty="0">
                        <a:solidFill>
                          <a:schemeClr val="tx1"/>
                        </a:solidFill>
                        <a:latin typeface="+mj-ea"/>
                        <a:ea typeface="+mj-ea"/>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42900" indent="-342900">
                        <a:buFont typeface="Arial" panose="020B0604020202020204" pitchFamily="34" charset="0"/>
                        <a:buChar char="•"/>
                      </a:pPr>
                      <a:r>
                        <a:rPr lang="zh-CN" altLang="en-US" sz="2000" dirty="0">
                          <a:latin typeface="+mj-ea"/>
                          <a:ea typeface="+mj-ea"/>
                        </a:rPr>
                        <a:t>进行一体化经营增加了企业经营的成本</a:t>
                      </a:r>
                      <a:r>
                        <a:rPr lang="en-US" altLang="zh-CN" sz="2000" dirty="0">
                          <a:latin typeface="+mj-ea"/>
                          <a:ea typeface="+mj-ea"/>
                        </a:rPr>
                        <a:t>,</a:t>
                      </a:r>
                      <a:r>
                        <a:rPr lang="zh-CN" altLang="en-US" sz="2000" dirty="0">
                          <a:latin typeface="+mj-ea"/>
                          <a:ea typeface="+mj-ea"/>
                        </a:rPr>
                        <a:t>且降低了经营灵活性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行业技术进步迅速</a:t>
                      </a:r>
                      <a:r>
                        <a:rPr lang="en-US" altLang="zh-CN" sz="2000" dirty="0">
                          <a:latin typeface="+mj-ea"/>
                          <a:ea typeface="+mj-ea"/>
                        </a:rPr>
                        <a:t>,</a:t>
                      </a:r>
                      <a:r>
                        <a:rPr lang="zh-CN" altLang="en-US" sz="2000" dirty="0">
                          <a:latin typeface="+mj-ea"/>
                          <a:ea typeface="+mj-ea"/>
                        </a:rPr>
                        <a:t>产品生命周期短</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 企业有能力保持核心产品的行业领先地位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企业核心产品具有较高的附加值 </a:t>
                      </a:r>
                      <a:endParaRPr lang="en-US" altLang="zh-CN" sz="2000" dirty="0">
                        <a:latin typeface="+mj-ea"/>
                        <a:ea typeface="+mj-ea"/>
                      </a:endParaRPr>
                    </a:p>
                    <a:p>
                      <a:pPr marL="342900" indent="-342900">
                        <a:buFont typeface="Arial" panose="020B0604020202020204" pitchFamily="34" charset="0"/>
                        <a:buChar char="•"/>
                      </a:pPr>
                      <a:r>
                        <a:rPr lang="zh-CN" altLang="en-US" sz="2000" dirty="0">
                          <a:latin typeface="+mj-ea"/>
                          <a:ea typeface="+mj-ea"/>
                        </a:rPr>
                        <a:t>企业核心产品在行业生产中具有关键地位</a:t>
                      </a:r>
                    </a:p>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3930559534"/>
                  </a:ext>
                </a:extLst>
              </a:tr>
            </a:tbl>
          </a:graphicData>
        </a:graphic>
      </p:graphicFrame>
      <p:sp>
        <p:nvSpPr>
          <p:cNvPr id="3" name="矩形 2">
            <a:extLst>
              <a:ext uri="{FF2B5EF4-FFF2-40B4-BE49-F238E27FC236}">
                <a16:creationId xmlns:a16="http://schemas.microsoft.com/office/drawing/2014/main" xmlns="" id="{CF52293E-C98C-4772-8394-265D8D7E891C}"/>
              </a:ext>
            </a:extLst>
          </p:cNvPr>
          <p:cNvSpPr/>
          <p:nvPr/>
        </p:nvSpPr>
        <p:spPr>
          <a:xfrm>
            <a:off x="1412977" y="409530"/>
            <a:ext cx="4839786" cy="523220"/>
          </a:xfrm>
          <a:prstGeom prst="rect">
            <a:avLst/>
          </a:prstGeom>
        </p:spPr>
        <p:txBody>
          <a:bodyPr wrap="none">
            <a:spAutoFit/>
          </a:bodyPr>
          <a:lstStyle/>
          <a:p>
            <a:r>
              <a:rPr lang="en-US" altLang="zh-CN" sz="2800" dirty="0">
                <a:latin typeface="+mj-ea"/>
                <a:ea typeface="+mj-ea"/>
              </a:rPr>
              <a:t>(</a:t>
            </a:r>
            <a:r>
              <a:rPr lang="zh-CN" altLang="en-US" sz="2800" dirty="0">
                <a:latin typeface="+mj-ea"/>
                <a:ea typeface="+mj-ea"/>
              </a:rPr>
              <a:t>二</a:t>
            </a:r>
            <a:r>
              <a:rPr lang="en-US" altLang="zh-CN" sz="2800" dirty="0">
                <a:latin typeface="+mj-ea"/>
                <a:ea typeface="+mj-ea"/>
              </a:rPr>
              <a:t>)</a:t>
            </a:r>
            <a:r>
              <a:rPr lang="zh-CN" altLang="en-US" sz="2800" dirty="0">
                <a:latin typeface="+mj-ea"/>
                <a:ea typeface="+mj-ea"/>
              </a:rPr>
              <a:t>企业核心能力与成长战略 </a:t>
            </a:r>
          </a:p>
        </p:txBody>
      </p:sp>
    </p:spTree>
    <p:extLst>
      <p:ext uri="{BB962C8B-B14F-4D97-AF65-F5344CB8AC3E}">
        <p14:creationId xmlns:p14="http://schemas.microsoft.com/office/powerpoint/2010/main" val="4290110023"/>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541BDD9-B732-43D0-B3A7-5FC231413F6A}"/>
              </a:ext>
            </a:extLst>
          </p:cNvPr>
          <p:cNvSpPr>
            <a:spLocks noGrp="1"/>
          </p:cNvSpPr>
          <p:nvPr>
            <p:ph type="title"/>
          </p:nvPr>
        </p:nvSpPr>
        <p:spPr/>
        <p:txBody>
          <a:bodyPr/>
          <a:lstStyle/>
          <a:p>
            <a:r>
              <a:rPr lang="zh-CN" altLang="en-US" dirty="0" smtClean="0"/>
              <a:t>谢谢！</a:t>
            </a:r>
            <a:endParaRPr lang="zh-CN" altLang="en-US" dirty="0"/>
          </a:p>
        </p:txBody>
      </p:sp>
    </p:spTree>
    <p:extLst>
      <p:ext uri="{BB962C8B-B14F-4D97-AF65-F5344CB8AC3E}">
        <p14:creationId xmlns:p14="http://schemas.microsoft.com/office/powerpoint/2010/main" val="19539953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40DDA01-43AD-4361-8F40-8DE360FEAF37}"/>
              </a:ext>
            </a:extLst>
          </p:cNvPr>
          <p:cNvSpPr>
            <a:spLocks noGrp="1"/>
          </p:cNvSpPr>
          <p:nvPr>
            <p:ph type="title"/>
          </p:nvPr>
        </p:nvSpPr>
        <p:spPr>
          <a:xfrm>
            <a:off x="1366845" y="785416"/>
            <a:ext cx="10134151" cy="796011"/>
          </a:xfrm>
        </p:spPr>
        <p:txBody>
          <a:bodyPr/>
          <a:lstStyle/>
          <a:p>
            <a:r>
              <a:rPr lang="zh-CN" altLang="en-US" dirty="0"/>
              <a:t>二、 计划的类型　</a:t>
            </a:r>
          </a:p>
        </p:txBody>
      </p:sp>
      <p:graphicFrame>
        <p:nvGraphicFramePr>
          <p:cNvPr id="8" name="内容占位符 7">
            <a:extLst>
              <a:ext uri="{FF2B5EF4-FFF2-40B4-BE49-F238E27FC236}">
                <a16:creationId xmlns:a16="http://schemas.microsoft.com/office/drawing/2014/main" xmlns="" id="{C1F397BC-2118-44BE-81D9-846BA28C605D}"/>
              </a:ext>
            </a:extLst>
          </p:cNvPr>
          <p:cNvGraphicFramePr>
            <a:graphicFrameLocks noGrp="1"/>
          </p:cNvGraphicFramePr>
          <p:nvPr>
            <p:ph idx="1"/>
            <p:extLst>
              <p:ext uri="{D42A27DB-BD31-4B8C-83A1-F6EECF244321}">
                <p14:modId xmlns:p14="http://schemas.microsoft.com/office/powerpoint/2010/main" val="3289291939"/>
              </p:ext>
            </p:extLst>
          </p:nvPr>
        </p:nvGraphicFramePr>
        <p:xfrm>
          <a:off x="1366845" y="2116236"/>
          <a:ext cx="10013833" cy="2219580"/>
        </p:xfrm>
        <a:graphic>
          <a:graphicData uri="http://schemas.openxmlformats.org/drawingml/2006/table">
            <a:tbl>
              <a:tblPr firstRow="1" bandRow="1">
                <a:tableStyleId>{5C22544A-7EE6-4342-B048-85BDC9FD1C3A}</a:tableStyleId>
              </a:tblPr>
              <a:tblGrid>
                <a:gridCol w="1718223">
                  <a:extLst>
                    <a:ext uri="{9D8B030D-6E8A-4147-A177-3AD203B41FA5}">
                      <a16:colId xmlns:a16="http://schemas.microsoft.com/office/drawing/2014/main" xmlns="" val="968825636"/>
                    </a:ext>
                  </a:extLst>
                </a:gridCol>
                <a:gridCol w="1422718">
                  <a:extLst>
                    <a:ext uri="{9D8B030D-6E8A-4147-A177-3AD203B41FA5}">
                      <a16:colId xmlns:a16="http://schemas.microsoft.com/office/drawing/2014/main" xmlns="" val="3672403503"/>
                    </a:ext>
                  </a:extLst>
                </a:gridCol>
                <a:gridCol w="1718223">
                  <a:extLst>
                    <a:ext uri="{9D8B030D-6E8A-4147-A177-3AD203B41FA5}">
                      <a16:colId xmlns:a16="http://schemas.microsoft.com/office/drawing/2014/main" xmlns="" val="2402219630"/>
                    </a:ext>
                  </a:extLst>
                </a:gridCol>
                <a:gridCol w="1718223">
                  <a:extLst>
                    <a:ext uri="{9D8B030D-6E8A-4147-A177-3AD203B41FA5}">
                      <a16:colId xmlns:a16="http://schemas.microsoft.com/office/drawing/2014/main" xmlns="" val="3401725391"/>
                    </a:ext>
                  </a:extLst>
                </a:gridCol>
                <a:gridCol w="1718223">
                  <a:extLst>
                    <a:ext uri="{9D8B030D-6E8A-4147-A177-3AD203B41FA5}">
                      <a16:colId xmlns:a16="http://schemas.microsoft.com/office/drawing/2014/main" xmlns="" val="1884071544"/>
                    </a:ext>
                  </a:extLst>
                </a:gridCol>
                <a:gridCol w="1718223">
                  <a:extLst>
                    <a:ext uri="{9D8B030D-6E8A-4147-A177-3AD203B41FA5}">
                      <a16:colId xmlns:a16="http://schemas.microsoft.com/office/drawing/2014/main" xmlns="" val="512773078"/>
                    </a:ext>
                  </a:extLst>
                </a:gridCol>
              </a:tblGrid>
              <a:tr h="1008000">
                <a:tc>
                  <a:txBody>
                    <a:bodyPr/>
                    <a:lstStyle/>
                    <a:p>
                      <a:endParaRPr lang="en-US" altLang="zh-CN" dirty="0"/>
                    </a:p>
                    <a:p>
                      <a:r>
                        <a:rPr lang="zh-CN" altLang="en-US" sz="2400" dirty="0">
                          <a:solidFill>
                            <a:schemeClr val="tx1"/>
                          </a:solidFill>
                          <a:latin typeface="+mj-ea"/>
                          <a:ea typeface="+mj-ea"/>
                        </a:rPr>
                        <a:t>分类标准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sz="2000" b="1" dirty="0">
                          <a:solidFill>
                            <a:schemeClr val="tx1"/>
                          </a:solidFill>
                          <a:latin typeface="+mj-ea"/>
                          <a:ea typeface="+mj-ea"/>
                        </a:rPr>
                        <a:t>时间长短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zh-CN" altLang="en-US" sz="2000" b="1" dirty="0">
                          <a:solidFill>
                            <a:schemeClr val="tx1"/>
                          </a:solidFill>
                          <a:latin typeface="+mj-ea"/>
                          <a:ea typeface="+mj-ea"/>
                        </a:rPr>
                        <a:t>职能空间 </a:t>
                      </a:r>
                      <a:endParaRPr lang="zh-CN" altLang="en-US" sz="3600" b="1" dirty="0">
                        <a:solidFill>
                          <a:schemeClr val="tx1"/>
                        </a:solidFill>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sz="2000" b="1" dirty="0">
                          <a:solidFill>
                            <a:schemeClr val="tx1"/>
                          </a:solidFill>
                          <a:latin typeface="+mj-ea"/>
                          <a:ea typeface="+mj-ea"/>
                        </a:rPr>
                        <a:t>组织中的重要性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sz="2000" b="1" dirty="0">
                          <a:solidFill>
                            <a:schemeClr val="tx1"/>
                          </a:solidFill>
                          <a:latin typeface="+mj-ea"/>
                          <a:ea typeface="+mj-ea"/>
                        </a:rPr>
                        <a:t>约束性强弱</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sz="2000" dirty="0">
                          <a:solidFill>
                            <a:schemeClr val="tx1"/>
                          </a:solidFill>
                          <a:latin typeface="+mj-ea"/>
                          <a:ea typeface="+mj-ea"/>
                        </a:rPr>
                        <a:t>程序化程度</a:t>
                      </a:r>
                    </a:p>
                    <a:p>
                      <a:endParaRPr lang="zh-CN" altLang="en-US" sz="2000" dirty="0">
                        <a:solidFill>
                          <a:schemeClr val="tx1"/>
                        </a:solidFill>
                        <a:latin typeface="+mj-ea"/>
                        <a:ea typeface="+mj-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676034850"/>
                  </a:ext>
                </a:extLst>
              </a:tr>
              <a:tr h="1008000">
                <a:tc>
                  <a:txBody>
                    <a:bodyPr/>
                    <a:lstStyle/>
                    <a:p>
                      <a:endParaRPr lang="en-US" altLang="zh-CN" sz="2400" b="1" dirty="0">
                        <a:latin typeface="+mj-ea"/>
                        <a:ea typeface="+mj-ea"/>
                      </a:endParaRPr>
                    </a:p>
                    <a:p>
                      <a:r>
                        <a:rPr lang="zh-CN" altLang="en-US" sz="2400" b="1" dirty="0">
                          <a:latin typeface="+mj-ea"/>
                          <a:ea typeface="+mj-ea"/>
                        </a:rPr>
                        <a:t>类型</a:t>
                      </a:r>
                    </a:p>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sz="2000" dirty="0">
                          <a:latin typeface="+mj-ea"/>
                          <a:ea typeface="+mj-ea"/>
                        </a:rPr>
                        <a:t>长期计划 </a:t>
                      </a:r>
                      <a:endParaRPr lang="en-US" altLang="zh-CN" sz="2000" dirty="0">
                        <a:latin typeface="+mj-ea"/>
                        <a:ea typeface="+mj-ea"/>
                      </a:endParaRPr>
                    </a:p>
                    <a:p>
                      <a:r>
                        <a:rPr lang="zh-CN" altLang="en-US" sz="2000" dirty="0">
                          <a:latin typeface="+mj-ea"/>
                          <a:ea typeface="+mj-ea"/>
                        </a:rPr>
                        <a:t>中期计划 </a:t>
                      </a:r>
                      <a:endParaRPr lang="en-US" altLang="zh-CN" sz="2000" dirty="0">
                        <a:latin typeface="+mj-ea"/>
                        <a:ea typeface="+mj-ea"/>
                      </a:endParaRPr>
                    </a:p>
                    <a:p>
                      <a:r>
                        <a:rPr lang="zh-CN" altLang="en-US" sz="2000" dirty="0">
                          <a:latin typeface="+mj-ea"/>
                          <a:ea typeface="+mj-ea"/>
                        </a:rPr>
                        <a:t>短期计划</a:t>
                      </a:r>
                    </a:p>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sz="2000" dirty="0">
                          <a:latin typeface="+mj-ea"/>
                          <a:ea typeface="+mj-ea"/>
                        </a:rPr>
                        <a:t>业务计划 </a:t>
                      </a:r>
                      <a:endParaRPr lang="en-US" altLang="zh-CN" sz="2000" dirty="0">
                        <a:latin typeface="+mj-ea"/>
                        <a:ea typeface="+mj-ea"/>
                      </a:endParaRPr>
                    </a:p>
                    <a:p>
                      <a:r>
                        <a:rPr lang="zh-CN" altLang="en-US" sz="2000" dirty="0">
                          <a:latin typeface="+mj-ea"/>
                          <a:ea typeface="+mj-ea"/>
                        </a:rPr>
                        <a:t>财务计划 </a:t>
                      </a:r>
                      <a:endParaRPr lang="en-US" altLang="zh-CN" sz="2000" dirty="0">
                        <a:latin typeface="+mj-ea"/>
                        <a:ea typeface="+mj-ea"/>
                      </a:endParaRPr>
                    </a:p>
                    <a:p>
                      <a:r>
                        <a:rPr lang="zh-CN" altLang="en-US" sz="2000" dirty="0">
                          <a:latin typeface="+mj-ea"/>
                          <a:ea typeface="+mj-ea"/>
                        </a:rPr>
                        <a:t>人事计划</a:t>
                      </a:r>
                    </a:p>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sz="2000" dirty="0">
                          <a:latin typeface="+mj-ea"/>
                          <a:ea typeface="+mj-ea"/>
                        </a:rPr>
                        <a:t>战略性计划 战术性计划 操作性计划</a:t>
                      </a:r>
                    </a:p>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sz="2000" dirty="0">
                          <a:latin typeface="+mj-ea"/>
                          <a:ea typeface="+mj-ea"/>
                        </a:rPr>
                        <a:t>指令性计划 指导性计划</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CN" altLang="en-US" sz="2000" dirty="0">
                          <a:latin typeface="+mj-ea"/>
                          <a:ea typeface="+mj-ea"/>
                        </a:rPr>
                        <a:t>程序性计划 非程序性计划</a:t>
                      </a:r>
                    </a:p>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500032158"/>
                  </a:ext>
                </a:extLst>
              </a:tr>
            </a:tbl>
          </a:graphicData>
        </a:graphic>
      </p:graphicFrame>
      <p:sp>
        <p:nvSpPr>
          <p:cNvPr id="9" name="矩形 8">
            <a:extLst>
              <a:ext uri="{FF2B5EF4-FFF2-40B4-BE49-F238E27FC236}">
                <a16:creationId xmlns:a16="http://schemas.microsoft.com/office/drawing/2014/main" xmlns="" id="{7FC4ACCE-56CE-4E49-9905-1E1C49033974}"/>
              </a:ext>
            </a:extLst>
          </p:cNvPr>
          <p:cNvSpPr/>
          <p:nvPr/>
        </p:nvSpPr>
        <p:spPr>
          <a:xfrm>
            <a:off x="4949967" y="4670570"/>
            <a:ext cx="2550698" cy="400110"/>
          </a:xfrm>
          <a:prstGeom prst="rect">
            <a:avLst/>
          </a:prstGeom>
        </p:spPr>
        <p:txBody>
          <a:bodyPr wrap="none">
            <a:spAutoFit/>
          </a:bodyPr>
          <a:lstStyle/>
          <a:p>
            <a:r>
              <a:rPr lang="zh-CN" altLang="en-US" sz="2000" dirty="0">
                <a:solidFill>
                  <a:srgbClr val="0099CC"/>
                </a:solidFill>
              </a:rPr>
              <a:t>表３ １　计划的类型</a:t>
            </a:r>
          </a:p>
        </p:txBody>
      </p:sp>
    </p:spTree>
    <p:extLst>
      <p:ext uri="{BB962C8B-B14F-4D97-AF65-F5344CB8AC3E}">
        <p14:creationId xmlns:p14="http://schemas.microsoft.com/office/powerpoint/2010/main" val="4189447044"/>
      </p:ext>
    </p:extLst>
  </p:cSld>
  <p:clrMapOvr>
    <a:masterClrMapping/>
  </p:clrMapOvr>
</p:sld>
</file>

<file path=ppt/theme/theme1.xml><?xml version="1.0" encoding="utf-8"?>
<a:theme xmlns:a="http://schemas.openxmlformats.org/drawingml/2006/main" name="A000120140530A99PPBG">
  <a:themeElements>
    <a:clrScheme name="KSO_BLUE9">
      <a:dk1>
        <a:srgbClr val="47494B"/>
      </a:dk1>
      <a:lt1>
        <a:srgbClr val="FFFFFF"/>
      </a:lt1>
      <a:dk2>
        <a:srgbClr val="454749"/>
      </a:dk2>
      <a:lt2>
        <a:srgbClr val="EAF5FC"/>
      </a:lt2>
      <a:accent1>
        <a:srgbClr val="046FB6"/>
      </a:accent1>
      <a:accent2>
        <a:srgbClr val="22B1DE"/>
      </a:accent2>
      <a:accent3>
        <a:srgbClr val="7B93D7"/>
      </a:accent3>
      <a:accent4>
        <a:srgbClr val="5D76BA"/>
      </a:accent4>
      <a:accent5>
        <a:srgbClr val="3DBFD1"/>
      </a:accent5>
      <a:accent6>
        <a:srgbClr val="FFC000"/>
      </a:accent6>
      <a:hlink>
        <a:srgbClr val="00B0F0"/>
      </a:hlink>
      <a:folHlink>
        <a:srgbClr val="AFB2B4"/>
      </a:folHlink>
    </a:clrScheme>
    <a:fontScheme name="KSO主题5">
      <a:majorFont>
        <a:latin typeface="Broadway"/>
        <a:ea typeface="微软雅黑"/>
        <a:cs typeface=""/>
      </a:majorFont>
      <a:minorFont>
        <a:latin typeface="Calibri"/>
        <a:ea typeface="幼圆"/>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nSpc>
            <a:spcPct val="130000"/>
          </a:lnSpc>
          <a:defRPr sz="1400" dirty="0" smtClean="0">
            <a:latin typeface="Arial" panose="020B0604020202020204" pitchFamily="34" charset="0"/>
            <a:ea typeface="微软雅黑" panose="020B0503020204020204" pitchFamily="34" charset="-122"/>
          </a:defRPr>
        </a:defPPr>
      </a:lstStyle>
    </a:tx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A000120150306A12KPBG</Template>
  <TotalTime>4209</TotalTime>
  <Words>10834</Words>
  <Application>Microsoft Office PowerPoint</Application>
  <PresentationFormat>自定义</PresentationFormat>
  <Paragraphs>577</Paragraphs>
  <Slides>84</Slides>
  <Notes>0</Notes>
  <HiddenSlides>0</HiddenSlides>
  <MMClips>0</MMClips>
  <ScaleCrop>false</ScaleCrop>
  <HeadingPairs>
    <vt:vector size="4" baseType="variant">
      <vt:variant>
        <vt:lpstr>主题</vt:lpstr>
      </vt:variant>
      <vt:variant>
        <vt:i4>1</vt:i4>
      </vt:variant>
      <vt:variant>
        <vt:lpstr>幻灯片标题</vt:lpstr>
      </vt:variant>
      <vt:variant>
        <vt:i4>84</vt:i4>
      </vt:variant>
    </vt:vector>
  </HeadingPairs>
  <TitlesOfParts>
    <vt:vector size="85" baseType="lpstr">
      <vt:lpstr>A000120140530A99PPBG</vt:lpstr>
      <vt:lpstr>管 理 学 基 础</vt:lpstr>
      <vt:lpstr>PowerPoint 演示文稿</vt:lpstr>
      <vt:lpstr>第三章  计划与战略性计划</vt:lpstr>
      <vt:lpstr>PowerPoint 演示文稿</vt:lpstr>
      <vt:lpstr>第一节　计划工作的基本理论</vt:lpstr>
      <vt:lpstr>PowerPoint 演示文稿</vt:lpstr>
      <vt:lpstr>PowerPoint 演示文稿</vt:lpstr>
      <vt:lpstr>PowerPoint 演示文稿</vt:lpstr>
      <vt:lpstr>二、 计划的类型　</vt:lpstr>
      <vt:lpstr>PowerPoint 演示文稿</vt:lpstr>
      <vt:lpstr>PowerPoint 演示文稿</vt:lpstr>
      <vt:lpstr>PowerPoint 演示文稿</vt:lpstr>
      <vt:lpstr>PowerPoint 演示文稿</vt:lpstr>
      <vt:lpstr>PowerPoint 演示文稿</vt:lpstr>
      <vt:lpstr>三、 计划的层次体系</vt:lpstr>
      <vt:lpstr>PowerPoint 演示文稿</vt:lpstr>
      <vt:lpstr>PowerPoint 演示文稿</vt:lpstr>
      <vt:lpstr>PowerPoint 演示文稿</vt:lpstr>
      <vt:lpstr>PowerPoint 演示文稿</vt:lpstr>
      <vt:lpstr>PowerPoint 演示文稿</vt:lpstr>
      <vt:lpstr>四、 计划编制过程</vt:lpstr>
      <vt:lpstr>第二节　现代计划工作方法　</vt:lpstr>
      <vt:lpstr>PowerPoint 演示文稿</vt:lpstr>
      <vt:lpstr>(二)目标管理的特点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二、 滚动计划方法</vt:lpstr>
      <vt:lpstr>PowerPoint 演示文稿</vt:lpstr>
      <vt:lpstr>PowerPoint 演示文稿</vt:lpstr>
      <vt:lpstr>PowerPoint 演示文稿</vt:lpstr>
      <vt:lpstr>三、 网络计划技术</vt:lpstr>
      <vt:lpstr>PowerPoint 演示文稿</vt:lpstr>
      <vt:lpstr>PowerPoint 演示文稿</vt:lpstr>
      <vt:lpstr>PowerPoint 演示文稿</vt:lpstr>
      <vt:lpstr>PowerPoint 演示文稿</vt:lpstr>
      <vt:lpstr>PowerPoint 演示文稿</vt:lpstr>
      <vt:lpstr>(四)网络图绘制的基本原则 </vt:lpstr>
      <vt:lpstr>(四)网络图绘制的基本原则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第三节　战略性计划与实施　</vt:lpstr>
      <vt:lpstr>PowerPoint 演示文稿</vt:lpstr>
      <vt:lpstr>PowerPoint 演示文稿</vt:lpstr>
      <vt:lpstr>PowerPoint 演示文稿</vt:lpstr>
      <vt:lpstr>PowerPoint 演示文稿</vt:lpstr>
      <vt:lpstr>二、 战略环境分析</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inter</dc:creator>
  <cp:lastModifiedBy>SJYY</cp:lastModifiedBy>
  <cp:revision>239</cp:revision>
  <dcterms:created xsi:type="dcterms:W3CDTF">2017-09-01T22:39:19Z</dcterms:created>
  <dcterms:modified xsi:type="dcterms:W3CDTF">2017-09-26T07:00:48Z</dcterms:modified>
</cp:coreProperties>
</file>