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9"/>
  </p:notesMasterIdLst>
  <p:sldIdLst>
    <p:sldId id="257" r:id="rId2"/>
    <p:sldId id="292" r:id="rId3"/>
    <p:sldId id="260" r:id="rId4"/>
    <p:sldId id="310" r:id="rId5"/>
    <p:sldId id="297" r:id="rId6"/>
    <p:sldId id="298" r:id="rId7"/>
    <p:sldId id="299" r:id="rId8"/>
    <p:sldId id="300" r:id="rId9"/>
    <p:sldId id="301" r:id="rId10"/>
    <p:sldId id="305" r:id="rId11"/>
    <p:sldId id="302" r:id="rId12"/>
    <p:sldId id="303" r:id="rId13"/>
    <p:sldId id="304" r:id="rId14"/>
    <p:sldId id="306" r:id="rId15"/>
    <p:sldId id="307" r:id="rId16"/>
    <p:sldId id="309" r:id="rId17"/>
    <p:sldId id="294" r:id="rId1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113A9D2-9D6B-4929-AA2D-F23B5EE8CBE7}" styleName="主题样式 2 - 强调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p:scale>
          <a:sx n="80" d="100"/>
          <a:sy n="80" d="100"/>
        </p:scale>
        <p:origin x="-486" y="-28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C0121F7-A6C6-42FB-93A9-BBE66FD146A5}"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zh-CN" altLang="en-US"/>
        </a:p>
      </dgm:t>
    </dgm:pt>
    <dgm:pt modelId="{FAF7EC6F-641A-4E2A-84F8-D60ECEB70518}">
      <dgm:prSet phldrT="[文本]" custT="1"/>
      <dgm:spPr/>
      <dgm:t>
        <a:bodyPr/>
        <a:lstStyle/>
        <a:p>
          <a:r>
            <a:rPr lang="zh-CN" altLang="en-US" sz="1800" b="1" dirty="0" smtClean="0">
              <a:latin typeface="微软雅黑" pitchFamily="34" charset="-122"/>
              <a:ea typeface="微软雅黑" pitchFamily="34" charset="-122"/>
            </a:rPr>
            <a:t>按照价格上升的速度进行分类</a:t>
          </a:r>
          <a:endParaRPr lang="zh-CN" altLang="en-US" sz="1800" b="1" dirty="0">
            <a:latin typeface="微软雅黑" pitchFamily="34" charset="-122"/>
            <a:ea typeface="微软雅黑" pitchFamily="34" charset="-122"/>
          </a:endParaRPr>
        </a:p>
      </dgm:t>
    </dgm:pt>
    <dgm:pt modelId="{2AEEFBE6-3B91-4CE1-A4FA-4103F41A850C}" type="parTrans" cxnId="{24FE724C-CD69-4AAB-B958-CFF1F79A17BF}">
      <dgm:prSet/>
      <dgm:spPr/>
      <dgm:t>
        <a:bodyPr/>
        <a:lstStyle/>
        <a:p>
          <a:endParaRPr lang="zh-CN" altLang="en-US" sz="2000">
            <a:latin typeface="微软雅黑" pitchFamily="34" charset="-122"/>
            <a:ea typeface="微软雅黑" pitchFamily="34" charset="-122"/>
          </a:endParaRPr>
        </a:p>
      </dgm:t>
    </dgm:pt>
    <dgm:pt modelId="{5A3DD6C1-ADA5-4CF7-B7F8-BE7D2E9B1385}" type="sibTrans" cxnId="{24FE724C-CD69-4AAB-B958-CFF1F79A17BF}">
      <dgm:prSet/>
      <dgm:spPr/>
      <dgm:t>
        <a:bodyPr/>
        <a:lstStyle/>
        <a:p>
          <a:endParaRPr lang="zh-CN" altLang="en-US" sz="2000">
            <a:latin typeface="微软雅黑" pitchFamily="34" charset="-122"/>
            <a:ea typeface="微软雅黑" pitchFamily="34" charset="-122"/>
          </a:endParaRPr>
        </a:p>
      </dgm:t>
    </dgm:pt>
    <dgm:pt modelId="{53453313-3C96-4599-8D4A-CC8D30EDDA54}">
      <dgm:prSet phldrT="[文本]" custT="1"/>
      <dgm:spPr/>
      <dgm:t>
        <a:bodyPr/>
        <a:lstStyle/>
        <a:p>
          <a:r>
            <a:rPr lang="zh-CN" altLang="en-US" sz="1600" dirty="0" smtClean="0">
              <a:latin typeface="微软雅黑" pitchFamily="34" charset="-122"/>
              <a:ea typeface="微软雅黑" pitchFamily="34" charset="-122"/>
            </a:rPr>
            <a:t>温和的通货膨胀</a:t>
          </a:r>
          <a:endParaRPr lang="zh-CN" altLang="en-US" sz="1600" dirty="0">
            <a:latin typeface="微软雅黑" pitchFamily="34" charset="-122"/>
            <a:ea typeface="微软雅黑" pitchFamily="34" charset="-122"/>
          </a:endParaRPr>
        </a:p>
      </dgm:t>
    </dgm:pt>
    <dgm:pt modelId="{EE99AE1F-62D9-4CEC-9B2B-07B6647B3D17}" type="parTrans" cxnId="{E8943237-8221-4D8A-9E37-B126EA5F7E00}">
      <dgm:prSet/>
      <dgm:spPr/>
      <dgm:t>
        <a:bodyPr/>
        <a:lstStyle/>
        <a:p>
          <a:endParaRPr lang="zh-CN" altLang="en-US" sz="2000">
            <a:latin typeface="微软雅黑" pitchFamily="34" charset="-122"/>
            <a:ea typeface="微软雅黑" pitchFamily="34" charset="-122"/>
          </a:endParaRPr>
        </a:p>
      </dgm:t>
    </dgm:pt>
    <dgm:pt modelId="{40781D59-81E5-48DF-895A-D6DEC964D979}" type="sibTrans" cxnId="{E8943237-8221-4D8A-9E37-B126EA5F7E00}">
      <dgm:prSet/>
      <dgm:spPr/>
      <dgm:t>
        <a:bodyPr/>
        <a:lstStyle/>
        <a:p>
          <a:endParaRPr lang="zh-CN" altLang="en-US" sz="2000">
            <a:latin typeface="微软雅黑" pitchFamily="34" charset="-122"/>
            <a:ea typeface="微软雅黑" pitchFamily="34" charset="-122"/>
          </a:endParaRPr>
        </a:p>
      </dgm:t>
    </dgm:pt>
    <dgm:pt modelId="{FFBCA3C9-4531-4260-9138-371225CABCB5}">
      <dgm:prSet phldrT="[文本]" custT="1"/>
      <dgm:spPr/>
      <dgm:t>
        <a:bodyPr/>
        <a:lstStyle/>
        <a:p>
          <a:r>
            <a:rPr lang="zh-CN" altLang="en-US" sz="1600" dirty="0" smtClean="0">
              <a:latin typeface="微软雅黑" pitchFamily="34" charset="-122"/>
              <a:ea typeface="微软雅黑" pitchFamily="34" charset="-122"/>
            </a:rPr>
            <a:t>奔腾的通货膨胀</a:t>
          </a:r>
          <a:endParaRPr lang="zh-CN" altLang="en-US" sz="1600" dirty="0">
            <a:latin typeface="微软雅黑" pitchFamily="34" charset="-122"/>
            <a:ea typeface="微软雅黑" pitchFamily="34" charset="-122"/>
          </a:endParaRPr>
        </a:p>
      </dgm:t>
    </dgm:pt>
    <dgm:pt modelId="{5D9EA883-0EDC-4929-A40A-3FDF82E29AE4}" type="parTrans" cxnId="{384C9258-29C7-425C-B97D-EDC018AC8A64}">
      <dgm:prSet/>
      <dgm:spPr/>
      <dgm:t>
        <a:bodyPr/>
        <a:lstStyle/>
        <a:p>
          <a:endParaRPr lang="zh-CN" altLang="en-US" sz="2000">
            <a:latin typeface="微软雅黑" pitchFamily="34" charset="-122"/>
            <a:ea typeface="微软雅黑" pitchFamily="34" charset="-122"/>
          </a:endParaRPr>
        </a:p>
      </dgm:t>
    </dgm:pt>
    <dgm:pt modelId="{F1021D37-384C-4FE0-855B-9406BAB981B9}" type="sibTrans" cxnId="{384C9258-29C7-425C-B97D-EDC018AC8A64}">
      <dgm:prSet/>
      <dgm:spPr/>
      <dgm:t>
        <a:bodyPr/>
        <a:lstStyle/>
        <a:p>
          <a:endParaRPr lang="zh-CN" altLang="en-US" sz="2000">
            <a:latin typeface="微软雅黑" pitchFamily="34" charset="-122"/>
            <a:ea typeface="微软雅黑" pitchFamily="34" charset="-122"/>
          </a:endParaRPr>
        </a:p>
      </dgm:t>
    </dgm:pt>
    <dgm:pt modelId="{BCA1C293-313D-4488-8C22-5712F5E712AC}">
      <dgm:prSet phldrT="[文本]" custT="1"/>
      <dgm:spPr/>
      <dgm:t>
        <a:bodyPr/>
        <a:lstStyle/>
        <a:p>
          <a:r>
            <a:rPr lang="zh-CN" altLang="en-US" sz="1800" b="1" dirty="0" smtClean="0">
              <a:latin typeface="微软雅黑" pitchFamily="34" charset="-122"/>
              <a:ea typeface="微软雅黑" pitchFamily="34" charset="-122"/>
            </a:rPr>
            <a:t>按照对价格影响的差别分类</a:t>
          </a:r>
          <a:endParaRPr lang="zh-CN" altLang="en-US" sz="1800" b="1" dirty="0">
            <a:latin typeface="微软雅黑" pitchFamily="34" charset="-122"/>
            <a:ea typeface="微软雅黑" pitchFamily="34" charset="-122"/>
          </a:endParaRPr>
        </a:p>
      </dgm:t>
    </dgm:pt>
    <dgm:pt modelId="{F7F5F602-913F-463B-8FA6-9F7E77AA87FC}" type="parTrans" cxnId="{E5FAEFE5-4D63-4916-B066-C5079D7D5D21}">
      <dgm:prSet/>
      <dgm:spPr/>
      <dgm:t>
        <a:bodyPr/>
        <a:lstStyle/>
        <a:p>
          <a:endParaRPr lang="zh-CN" altLang="en-US" sz="2000">
            <a:latin typeface="微软雅黑" pitchFamily="34" charset="-122"/>
            <a:ea typeface="微软雅黑" pitchFamily="34" charset="-122"/>
          </a:endParaRPr>
        </a:p>
      </dgm:t>
    </dgm:pt>
    <dgm:pt modelId="{8A259F49-F479-4653-8BDF-38A8C216E632}" type="sibTrans" cxnId="{E5FAEFE5-4D63-4916-B066-C5079D7D5D21}">
      <dgm:prSet/>
      <dgm:spPr/>
      <dgm:t>
        <a:bodyPr/>
        <a:lstStyle/>
        <a:p>
          <a:endParaRPr lang="zh-CN" altLang="en-US" sz="2000">
            <a:latin typeface="微软雅黑" pitchFamily="34" charset="-122"/>
            <a:ea typeface="微软雅黑" pitchFamily="34" charset="-122"/>
          </a:endParaRPr>
        </a:p>
      </dgm:t>
    </dgm:pt>
    <dgm:pt modelId="{137E5E3B-7D0C-40F6-B3F9-8A7E44D4B8DC}">
      <dgm:prSet phldrT="[文本]" custT="1"/>
      <dgm:spPr/>
      <dgm:t>
        <a:bodyPr/>
        <a:lstStyle/>
        <a:p>
          <a:r>
            <a:rPr lang="zh-CN" altLang="en-US" sz="1600" dirty="0" smtClean="0">
              <a:latin typeface="微软雅黑" pitchFamily="34" charset="-122"/>
              <a:ea typeface="微软雅黑" pitchFamily="34" charset="-122"/>
            </a:rPr>
            <a:t>平衡的通货膨胀</a:t>
          </a:r>
          <a:endParaRPr lang="zh-CN" altLang="en-US" sz="1600" dirty="0">
            <a:latin typeface="微软雅黑" pitchFamily="34" charset="-122"/>
            <a:ea typeface="微软雅黑" pitchFamily="34" charset="-122"/>
          </a:endParaRPr>
        </a:p>
      </dgm:t>
    </dgm:pt>
    <dgm:pt modelId="{DC6CEDC0-5C66-4FB7-9370-292564D1FBD2}" type="parTrans" cxnId="{0B342B46-97AE-4F82-9CC1-DCEB46050D40}">
      <dgm:prSet/>
      <dgm:spPr/>
      <dgm:t>
        <a:bodyPr/>
        <a:lstStyle/>
        <a:p>
          <a:endParaRPr lang="zh-CN" altLang="en-US" sz="2000">
            <a:latin typeface="微软雅黑" pitchFamily="34" charset="-122"/>
            <a:ea typeface="微软雅黑" pitchFamily="34" charset="-122"/>
          </a:endParaRPr>
        </a:p>
      </dgm:t>
    </dgm:pt>
    <dgm:pt modelId="{27408E0A-C2DF-4130-8161-086DAD73CF2E}" type="sibTrans" cxnId="{0B342B46-97AE-4F82-9CC1-DCEB46050D40}">
      <dgm:prSet/>
      <dgm:spPr/>
      <dgm:t>
        <a:bodyPr/>
        <a:lstStyle/>
        <a:p>
          <a:endParaRPr lang="zh-CN" altLang="en-US" sz="2000">
            <a:latin typeface="微软雅黑" pitchFamily="34" charset="-122"/>
            <a:ea typeface="微软雅黑" pitchFamily="34" charset="-122"/>
          </a:endParaRPr>
        </a:p>
      </dgm:t>
    </dgm:pt>
    <dgm:pt modelId="{5CA35712-9A13-4364-A842-5A30A6FC71DA}">
      <dgm:prSet phldrT="[文本]" custT="1"/>
      <dgm:spPr/>
      <dgm:t>
        <a:bodyPr/>
        <a:lstStyle/>
        <a:p>
          <a:r>
            <a:rPr lang="zh-CN" altLang="en-US" sz="1600" dirty="0" smtClean="0">
              <a:latin typeface="微软雅黑" pitchFamily="34" charset="-122"/>
              <a:ea typeface="微软雅黑" pitchFamily="34" charset="-122"/>
            </a:rPr>
            <a:t>非平衡的通货膨胀</a:t>
          </a:r>
          <a:endParaRPr lang="zh-CN" altLang="en-US" sz="1600" dirty="0">
            <a:latin typeface="微软雅黑" pitchFamily="34" charset="-122"/>
            <a:ea typeface="微软雅黑" pitchFamily="34" charset="-122"/>
          </a:endParaRPr>
        </a:p>
      </dgm:t>
    </dgm:pt>
    <dgm:pt modelId="{8A798B2A-6030-4774-B35C-7D510C7640FB}" type="parTrans" cxnId="{6FE5062A-1EBD-46B2-BAEA-C1ABFAB637BA}">
      <dgm:prSet/>
      <dgm:spPr/>
      <dgm:t>
        <a:bodyPr/>
        <a:lstStyle/>
        <a:p>
          <a:endParaRPr lang="zh-CN" altLang="en-US" sz="2000">
            <a:latin typeface="微软雅黑" pitchFamily="34" charset="-122"/>
            <a:ea typeface="微软雅黑" pitchFamily="34" charset="-122"/>
          </a:endParaRPr>
        </a:p>
      </dgm:t>
    </dgm:pt>
    <dgm:pt modelId="{91505F42-9BFD-4376-B769-47DB2E7CE561}" type="sibTrans" cxnId="{6FE5062A-1EBD-46B2-BAEA-C1ABFAB637BA}">
      <dgm:prSet/>
      <dgm:spPr/>
      <dgm:t>
        <a:bodyPr/>
        <a:lstStyle/>
        <a:p>
          <a:endParaRPr lang="zh-CN" altLang="en-US" sz="2000">
            <a:latin typeface="微软雅黑" pitchFamily="34" charset="-122"/>
            <a:ea typeface="微软雅黑" pitchFamily="34" charset="-122"/>
          </a:endParaRPr>
        </a:p>
      </dgm:t>
    </dgm:pt>
    <dgm:pt modelId="{6C154D09-1300-422B-BFA8-05E9FF079C54}">
      <dgm:prSet phldrT="[文本]" custT="1"/>
      <dgm:spPr/>
      <dgm:t>
        <a:bodyPr/>
        <a:lstStyle/>
        <a:p>
          <a:r>
            <a:rPr lang="zh-CN" altLang="en-US" sz="1800" b="1" dirty="0" smtClean="0">
              <a:latin typeface="微软雅黑" pitchFamily="34" charset="-122"/>
              <a:ea typeface="微软雅黑" pitchFamily="34" charset="-122"/>
            </a:rPr>
            <a:t>按照人们的预期程度分类</a:t>
          </a:r>
          <a:endParaRPr lang="zh-CN" altLang="en-US" sz="1800" b="1" dirty="0">
            <a:latin typeface="微软雅黑" pitchFamily="34" charset="-122"/>
            <a:ea typeface="微软雅黑" pitchFamily="34" charset="-122"/>
          </a:endParaRPr>
        </a:p>
      </dgm:t>
    </dgm:pt>
    <dgm:pt modelId="{DF5CBDCC-0093-4350-B5D4-843D01A29C06}" type="parTrans" cxnId="{AE4089D0-8F7A-4666-A20D-2436ACF90816}">
      <dgm:prSet/>
      <dgm:spPr/>
      <dgm:t>
        <a:bodyPr/>
        <a:lstStyle/>
        <a:p>
          <a:endParaRPr lang="zh-CN" altLang="en-US" sz="2000">
            <a:latin typeface="微软雅黑" pitchFamily="34" charset="-122"/>
            <a:ea typeface="微软雅黑" pitchFamily="34" charset="-122"/>
          </a:endParaRPr>
        </a:p>
      </dgm:t>
    </dgm:pt>
    <dgm:pt modelId="{1801DD59-E4D7-461A-91F5-1EFD386B9C49}" type="sibTrans" cxnId="{AE4089D0-8F7A-4666-A20D-2436ACF90816}">
      <dgm:prSet/>
      <dgm:spPr/>
      <dgm:t>
        <a:bodyPr/>
        <a:lstStyle/>
        <a:p>
          <a:endParaRPr lang="zh-CN" altLang="en-US" sz="2000">
            <a:latin typeface="微软雅黑" pitchFamily="34" charset="-122"/>
            <a:ea typeface="微软雅黑" pitchFamily="34" charset="-122"/>
          </a:endParaRPr>
        </a:p>
      </dgm:t>
    </dgm:pt>
    <dgm:pt modelId="{91EEB852-4755-40D3-B335-375FCCE4FAAD}">
      <dgm:prSet phldrT="[文本]" custT="1"/>
      <dgm:spPr/>
      <dgm:t>
        <a:bodyPr/>
        <a:lstStyle/>
        <a:p>
          <a:r>
            <a:rPr lang="zh-CN" altLang="en-US" sz="1600" dirty="0" smtClean="0">
              <a:latin typeface="微软雅黑" pitchFamily="34" charset="-122"/>
              <a:ea typeface="微软雅黑" pitchFamily="34" charset="-122"/>
            </a:rPr>
            <a:t>未能预期到的通货膨胀</a:t>
          </a:r>
          <a:endParaRPr lang="zh-CN" altLang="en-US" sz="1600" dirty="0">
            <a:latin typeface="微软雅黑" pitchFamily="34" charset="-122"/>
            <a:ea typeface="微软雅黑" pitchFamily="34" charset="-122"/>
          </a:endParaRPr>
        </a:p>
      </dgm:t>
    </dgm:pt>
    <dgm:pt modelId="{2AB798B3-B796-41AF-BE0E-BD8D2D24560D}" type="parTrans" cxnId="{959C3EF3-8D13-4D5E-B297-D508BB0C6002}">
      <dgm:prSet/>
      <dgm:spPr/>
      <dgm:t>
        <a:bodyPr/>
        <a:lstStyle/>
        <a:p>
          <a:endParaRPr lang="zh-CN" altLang="en-US" sz="2000">
            <a:latin typeface="微软雅黑" pitchFamily="34" charset="-122"/>
            <a:ea typeface="微软雅黑" pitchFamily="34" charset="-122"/>
          </a:endParaRPr>
        </a:p>
      </dgm:t>
    </dgm:pt>
    <dgm:pt modelId="{FEDD2FD4-1021-49B7-952F-DC40B5DC0219}" type="sibTrans" cxnId="{959C3EF3-8D13-4D5E-B297-D508BB0C6002}">
      <dgm:prSet/>
      <dgm:spPr/>
      <dgm:t>
        <a:bodyPr/>
        <a:lstStyle/>
        <a:p>
          <a:endParaRPr lang="zh-CN" altLang="en-US" sz="2000">
            <a:latin typeface="微软雅黑" pitchFamily="34" charset="-122"/>
            <a:ea typeface="微软雅黑" pitchFamily="34" charset="-122"/>
          </a:endParaRPr>
        </a:p>
      </dgm:t>
    </dgm:pt>
    <dgm:pt modelId="{074F323E-3D85-4EAB-9CA5-FA5752CA5866}">
      <dgm:prSet phldrT="[文本]" custT="1"/>
      <dgm:spPr/>
      <dgm:t>
        <a:bodyPr/>
        <a:lstStyle/>
        <a:p>
          <a:r>
            <a:rPr lang="zh-CN" altLang="en-US" sz="1600" dirty="0" smtClean="0">
              <a:latin typeface="微软雅黑" pitchFamily="34" charset="-122"/>
              <a:ea typeface="微软雅黑" pitchFamily="34" charset="-122"/>
            </a:rPr>
            <a:t>可以预期或者已经预期到的通货膨胀</a:t>
          </a:r>
          <a:endParaRPr lang="zh-CN" altLang="en-US" sz="1600" dirty="0">
            <a:latin typeface="微软雅黑" pitchFamily="34" charset="-122"/>
            <a:ea typeface="微软雅黑" pitchFamily="34" charset="-122"/>
          </a:endParaRPr>
        </a:p>
      </dgm:t>
    </dgm:pt>
    <dgm:pt modelId="{0571F6D0-E34A-46A8-B5AF-964EFCFE6E96}" type="parTrans" cxnId="{ED8390B8-57EC-4F4E-B86B-AB5D5CF880C3}">
      <dgm:prSet/>
      <dgm:spPr/>
      <dgm:t>
        <a:bodyPr/>
        <a:lstStyle/>
        <a:p>
          <a:endParaRPr lang="zh-CN" altLang="en-US" sz="2000">
            <a:latin typeface="微软雅黑" pitchFamily="34" charset="-122"/>
            <a:ea typeface="微软雅黑" pitchFamily="34" charset="-122"/>
          </a:endParaRPr>
        </a:p>
      </dgm:t>
    </dgm:pt>
    <dgm:pt modelId="{4B5FD44B-B60A-4F6F-94EB-1BA4981BF4CA}" type="sibTrans" cxnId="{ED8390B8-57EC-4F4E-B86B-AB5D5CF880C3}">
      <dgm:prSet/>
      <dgm:spPr/>
      <dgm:t>
        <a:bodyPr/>
        <a:lstStyle/>
        <a:p>
          <a:endParaRPr lang="zh-CN" altLang="en-US" sz="2000">
            <a:latin typeface="微软雅黑" pitchFamily="34" charset="-122"/>
            <a:ea typeface="微软雅黑" pitchFamily="34" charset="-122"/>
          </a:endParaRPr>
        </a:p>
      </dgm:t>
    </dgm:pt>
    <dgm:pt modelId="{9A1EDF3C-0D4A-47C6-A471-FE831B56D9F6}">
      <dgm:prSet phldrT="[文本]" custT="1"/>
      <dgm:spPr/>
      <dgm:t>
        <a:bodyPr/>
        <a:lstStyle/>
        <a:p>
          <a:r>
            <a:rPr lang="zh-CN" altLang="en-US" sz="1800" b="1" dirty="0" smtClean="0">
              <a:latin typeface="微软雅黑" pitchFamily="34" charset="-122"/>
              <a:ea typeface="微软雅黑" pitchFamily="34" charset="-122"/>
            </a:rPr>
            <a:t>按通货膨胀的表现形式分类</a:t>
          </a:r>
          <a:endParaRPr lang="zh-CN" altLang="en-US" sz="1800" b="1" dirty="0">
            <a:latin typeface="微软雅黑" pitchFamily="34" charset="-122"/>
            <a:ea typeface="微软雅黑" pitchFamily="34" charset="-122"/>
          </a:endParaRPr>
        </a:p>
      </dgm:t>
    </dgm:pt>
    <dgm:pt modelId="{FE07160A-81F0-4F52-B2D9-E9C3513C9658}" type="parTrans" cxnId="{E8F7DFB6-D2EF-40CA-B33C-42A1B3A74CE1}">
      <dgm:prSet/>
      <dgm:spPr/>
      <dgm:t>
        <a:bodyPr/>
        <a:lstStyle/>
        <a:p>
          <a:endParaRPr lang="zh-CN" altLang="en-US" sz="2000">
            <a:latin typeface="微软雅黑" pitchFamily="34" charset="-122"/>
            <a:ea typeface="微软雅黑" pitchFamily="34" charset="-122"/>
          </a:endParaRPr>
        </a:p>
      </dgm:t>
    </dgm:pt>
    <dgm:pt modelId="{4C57D5C6-39EB-47B7-B80C-908770494E25}" type="sibTrans" cxnId="{E8F7DFB6-D2EF-40CA-B33C-42A1B3A74CE1}">
      <dgm:prSet/>
      <dgm:spPr/>
      <dgm:t>
        <a:bodyPr/>
        <a:lstStyle/>
        <a:p>
          <a:endParaRPr lang="zh-CN" altLang="en-US" sz="2000">
            <a:latin typeface="微软雅黑" pitchFamily="34" charset="-122"/>
            <a:ea typeface="微软雅黑" pitchFamily="34" charset="-122"/>
          </a:endParaRPr>
        </a:p>
      </dgm:t>
    </dgm:pt>
    <dgm:pt modelId="{2209B75B-9155-4ECC-949E-41786F90A822}">
      <dgm:prSet phldrT="[文本]" custT="1"/>
      <dgm:spPr/>
      <dgm:t>
        <a:bodyPr/>
        <a:lstStyle/>
        <a:p>
          <a:r>
            <a:rPr lang="zh-CN" altLang="en-US" sz="1800" b="1" dirty="0" smtClean="0">
              <a:latin typeface="微软雅黑" pitchFamily="34" charset="-122"/>
              <a:ea typeface="微软雅黑" pitchFamily="34" charset="-122"/>
            </a:rPr>
            <a:t>按通货膨胀的成因分类</a:t>
          </a:r>
          <a:endParaRPr lang="zh-CN" altLang="en-US" sz="1800" b="1" dirty="0">
            <a:latin typeface="微软雅黑" pitchFamily="34" charset="-122"/>
            <a:ea typeface="微软雅黑" pitchFamily="34" charset="-122"/>
          </a:endParaRPr>
        </a:p>
      </dgm:t>
    </dgm:pt>
    <dgm:pt modelId="{D06DD52A-7D67-44D1-A540-ACE22ED0D921}" type="parTrans" cxnId="{6E603113-086A-47C5-8F87-415EE0892FA7}">
      <dgm:prSet/>
      <dgm:spPr/>
      <dgm:t>
        <a:bodyPr/>
        <a:lstStyle/>
        <a:p>
          <a:endParaRPr lang="zh-CN" altLang="en-US" sz="2000">
            <a:latin typeface="微软雅黑" pitchFamily="34" charset="-122"/>
            <a:ea typeface="微软雅黑" pitchFamily="34" charset="-122"/>
          </a:endParaRPr>
        </a:p>
      </dgm:t>
    </dgm:pt>
    <dgm:pt modelId="{9A7A98C7-F5D5-4BC7-9B56-E8FB880B3569}" type="sibTrans" cxnId="{6E603113-086A-47C5-8F87-415EE0892FA7}">
      <dgm:prSet/>
      <dgm:spPr/>
      <dgm:t>
        <a:bodyPr/>
        <a:lstStyle/>
        <a:p>
          <a:endParaRPr lang="zh-CN" altLang="en-US" sz="2000">
            <a:latin typeface="微软雅黑" pitchFamily="34" charset="-122"/>
            <a:ea typeface="微软雅黑" pitchFamily="34" charset="-122"/>
          </a:endParaRPr>
        </a:p>
      </dgm:t>
    </dgm:pt>
    <dgm:pt modelId="{7D95F5B8-F246-48A3-BD27-FBC9A105D347}">
      <dgm:prSet phldrT="[文本]" custT="1"/>
      <dgm:spPr/>
      <dgm:t>
        <a:bodyPr/>
        <a:lstStyle/>
        <a:p>
          <a:r>
            <a:rPr lang="zh-CN" altLang="en-US" sz="1600" dirty="0" smtClean="0">
              <a:latin typeface="微软雅黑" pitchFamily="34" charset="-122"/>
              <a:ea typeface="微软雅黑" pitchFamily="34" charset="-122"/>
            </a:rPr>
            <a:t>超级通货膨胀</a:t>
          </a:r>
          <a:endParaRPr lang="zh-CN" altLang="en-US" sz="1600" dirty="0">
            <a:latin typeface="微软雅黑" pitchFamily="34" charset="-122"/>
            <a:ea typeface="微软雅黑" pitchFamily="34" charset="-122"/>
          </a:endParaRPr>
        </a:p>
      </dgm:t>
    </dgm:pt>
    <dgm:pt modelId="{2F633D26-B53C-404B-B7D1-C29CC5173F4B}" type="parTrans" cxnId="{9AADF5F6-3BF3-4C13-8C32-6B928E6F49FA}">
      <dgm:prSet/>
      <dgm:spPr/>
      <dgm:t>
        <a:bodyPr/>
        <a:lstStyle/>
        <a:p>
          <a:endParaRPr lang="zh-CN" altLang="en-US" sz="2000">
            <a:latin typeface="微软雅黑" pitchFamily="34" charset="-122"/>
            <a:ea typeface="微软雅黑" pitchFamily="34" charset="-122"/>
          </a:endParaRPr>
        </a:p>
      </dgm:t>
    </dgm:pt>
    <dgm:pt modelId="{42700A73-F80F-43AD-8D30-F6A2B7A6C70A}" type="sibTrans" cxnId="{9AADF5F6-3BF3-4C13-8C32-6B928E6F49FA}">
      <dgm:prSet/>
      <dgm:spPr/>
      <dgm:t>
        <a:bodyPr/>
        <a:lstStyle/>
        <a:p>
          <a:endParaRPr lang="zh-CN" altLang="en-US" sz="2000">
            <a:latin typeface="微软雅黑" pitchFamily="34" charset="-122"/>
            <a:ea typeface="微软雅黑" pitchFamily="34" charset="-122"/>
          </a:endParaRPr>
        </a:p>
      </dgm:t>
    </dgm:pt>
    <dgm:pt modelId="{E5EC1D0C-68F9-489D-8059-8906587953CF}">
      <dgm:prSet phldrT="[文本]" custT="1"/>
      <dgm:spPr/>
      <dgm:t>
        <a:bodyPr/>
        <a:lstStyle/>
        <a:p>
          <a:r>
            <a:rPr lang="zh-CN" altLang="en-US" sz="1600" dirty="0" smtClean="0">
              <a:latin typeface="微软雅黑" pitchFamily="34" charset="-122"/>
              <a:ea typeface="微软雅黑" pitchFamily="34" charset="-122"/>
            </a:rPr>
            <a:t>隐蔽型通货膨胀</a:t>
          </a:r>
          <a:endParaRPr lang="zh-CN" altLang="en-US" sz="1600" dirty="0">
            <a:latin typeface="微软雅黑" pitchFamily="34" charset="-122"/>
            <a:ea typeface="微软雅黑" pitchFamily="34" charset="-122"/>
          </a:endParaRPr>
        </a:p>
      </dgm:t>
    </dgm:pt>
    <dgm:pt modelId="{C9E3CE71-7F0E-4F17-9C12-C10B01B921E9}" type="parTrans" cxnId="{567EB4D5-4E0C-42C7-BE6E-1995B25DFDE0}">
      <dgm:prSet/>
      <dgm:spPr/>
      <dgm:t>
        <a:bodyPr/>
        <a:lstStyle/>
        <a:p>
          <a:endParaRPr lang="zh-CN" altLang="en-US" sz="2000">
            <a:latin typeface="微软雅黑" pitchFamily="34" charset="-122"/>
            <a:ea typeface="微软雅黑" pitchFamily="34" charset="-122"/>
          </a:endParaRPr>
        </a:p>
      </dgm:t>
    </dgm:pt>
    <dgm:pt modelId="{49EE63AE-82E9-43C7-9C08-7CBF7A7193A4}" type="sibTrans" cxnId="{567EB4D5-4E0C-42C7-BE6E-1995B25DFDE0}">
      <dgm:prSet/>
      <dgm:spPr/>
      <dgm:t>
        <a:bodyPr/>
        <a:lstStyle/>
        <a:p>
          <a:endParaRPr lang="zh-CN" altLang="en-US" sz="2000">
            <a:latin typeface="微软雅黑" pitchFamily="34" charset="-122"/>
            <a:ea typeface="微软雅黑" pitchFamily="34" charset="-122"/>
          </a:endParaRPr>
        </a:p>
      </dgm:t>
    </dgm:pt>
    <dgm:pt modelId="{2CC67AFF-0BA0-4035-900D-E8ED93B3F2EE}">
      <dgm:prSet phldrT="[文本]" custT="1"/>
      <dgm:spPr/>
      <dgm:t>
        <a:bodyPr/>
        <a:lstStyle/>
        <a:p>
          <a:r>
            <a:rPr lang="zh-CN" altLang="en-US" sz="1600" dirty="0" smtClean="0">
              <a:latin typeface="微软雅黑" pitchFamily="34" charset="-122"/>
              <a:ea typeface="微软雅黑" pitchFamily="34" charset="-122"/>
            </a:rPr>
            <a:t>公开型通货膨胀</a:t>
          </a:r>
          <a:endParaRPr lang="zh-CN" altLang="en-US" sz="1600" dirty="0">
            <a:latin typeface="微软雅黑" pitchFamily="34" charset="-122"/>
            <a:ea typeface="微软雅黑" pitchFamily="34" charset="-122"/>
          </a:endParaRPr>
        </a:p>
      </dgm:t>
    </dgm:pt>
    <dgm:pt modelId="{460E113C-2770-463F-8087-23940911AF91}" type="parTrans" cxnId="{EB0CD704-87F3-471F-B4F0-640CE5955D02}">
      <dgm:prSet/>
      <dgm:spPr/>
      <dgm:t>
        <a:bodyPr/>
        <a:lstStyle/>
        <a:p>
          <a:endParaRPr lang="zh-CN" altLang="en-US" sz="2000">
            <a:latin typeface="微软雅黑" pitchFamily="34" charset="-122"/>
            <a:ea typeface="微软雅黑" pitchFamily="34" charset="-122"/>
          </a:endParaRPr>
        </a:p>
      </dgm:t>
    </dgm:pt>
    <dgm:pt modelId="{4ABE312B-B2DD-45AC-8C3F-B48417BB3C07}" type="sibTrans" cxnId="{EB0CD704-87F3-471F-B4F0-640CE5955D02}">
      <dgm:prSet/>
      <dgm:spPr/>
      <dgm:t>
        <a:bodyPr/>
        <a:lstStyle/>
        <a:p>
          <a:endParaRPr lang="zh-CN" altLang="en-US" sz="2000">
            <a:latin typeface="微软雅黑" pitchFamily="34" charset="-122"/>
            <a:ea typeface="微软雅黑" pitchFamily="34" charset="-122"/>
          </a:endParaRPr>
        </a:p>
      </dgm:t>
    </dgm:pt>
    <dgm:pt modelId="{F5F2B2DB-017A-436B-B12D-BEAA218A03A7}">
      <dgm:prSet phldrT="[文本]" custT="1"/>
      <dgm:spPr/>
      <dgm:t>
        <a:bodyPr/>
        <a:lstStyle/>
        <a:p>
          <a:r>
            <a:rPr lang="zh-CN" altLang="en-US" sz="1300" dirty="0" smtClean="0">
              <a:latin typeface="微软雅黑" pitchFamily="34" charset="-122"/>
              <a:ea typeface="微软雅黑" pitchFamily="34" charset="-122"/>
            </a:rPr>
            <a:t>需求拉动型通货膨胀</a:t>
          </a:r>
          <a:endParaRPr lang="zh-CN" altLang="en-US" sz="1300" dirty="0">
            <a:latin typeface="微软雅黑" pitchFamily="34" charset="-122"/>
            <a:ea typeface="微软雅黑" pitchFamily="34" charset="-122"/>
          </a:endParaRPr>
        </a:p>
      </dgm:t>
    </dgm:pt>
    <dgm:pt modelId="{E9A874F8-5508-423C-8E03-1F9794A22F5C}" type="parTrans" cxnId="{5E933D7C-EDC3-4BD7-A355-70D6BCF4ADEE}">
      <dgm:prSet/>
      <dgm:spPr/>
      <dgm:t>
        <a:bodyPr/>
        <a:lstStyle/>
        <a:p>
          <a:endParaRPr lang="zh-CN" altLang="en-US" sz="2000">
            <a:latin typeface="微软雅黑" pitchFamily="34" charset="-122"/>
            <a:ea typeface="微软雅黑" pitchFamily="34" charset="-122"/>
          </a:endParaRPr>
        </a:p>
      </dgm:t>
    </dgm:pt>
    <dgm:pt modelId="{1EF3D455-2B1D-4B9B-BAEB-07A4BC62DFDA}" type="sibTrans" cxnId="{5E933D7C-EDC3-4BD7-A355-70D6BCF4ADEE}">
      <dgm:prSet/>
      <dgm:spPr/>
      <dgm:t>
        <a:bodyPr/>
        <a:lstStyle/>
        <a:p>
          <a:endParaRPr lang="zh-CN" altLang="en-US" sz="2000">
            <a:latin typeface="微软雅黑" pitchFamily="34" charset="-122"/>
            <a:ea typeface="微软雅黑" pitchFamily="34" charset="-122"/>
          </a:endParaRPr>
        </a:p>
      </dgm:t>
    </dgm:pt>
    <dgm:pt modelId="{AE5BCDD4-7D9D-49F9-91AB-7AE39D696B2A}">
      <dgm:prSet phldrT="[文本]" custT="1"/>
      <dgm:spPr/>
      <dgm:t>
        <a:bodyPr/>
        <a:lstStyle/>
        <a:p>
          <a:r>
            <a:rPr lang="zh-CN" altLang="en-US" sz="1300" dirty="0" smtClean="0">
              <a:latin typeface="微软雅黑" pitchFamily="34" charset="-122"/>
              <a:ea typeface="微软雅黑" pitchFamily="34" charset="-122"/>
            </a:rPr>
            <a:t>成本推进型通货膨胀</a:t>
          </a:r>
          <a:endParaRPr lang="zh-CN" altLang="en-US" sz="1300" dirty="0">
            <a:latin typeface="微软雅黑" pitchFamily="34" charset="-122"/>
            <a:ea typeface="微软雅黑" pitchFamily="34" charset="-122"/>
          </a:endParaRPr>
        </a:p>
      </dgm:t>
    </dgm:pt>
    <dgm:pt modelId="{2D1647FC-8D55-45A7-B64F-DE9A7418FCA1}" type="parTrans" cxnId="{5B5A313A-3A6F-40FC-B657-33976FF50CAB}">
      <dgm:prSet/>
      <dgm:spPr/>
      <dgm:t>
        <a:bodyPr/>
        <a:lstStyle/>
        <a:p>
          <a:endParaRPr lang="zh-CN" altLang="en-US" sz="2000">
            <a:latin typeface="微软雅黑" pitchFamily="34" charset="-122"/>
            <a:ea typeface="微软雅黑" pitchFamily="34" charset="-122"/>
          </a:endParaRPr>
        </a:p>
      </dgm:t>
    </dgm:pt>
    <dgm:pt modelId="{2D7BA72E-AC3E-447C-8BAA-A862ACF57999}" type="sibTrans" cxnId="{5B5A313A-3A6F-40FC-B657-33976FF50CAB}">
      <dgm:prSet/>
      <dgm:spPr/>
      <dgm:t>
        <a:bodyPr/>
        <a:lstStyle/>
        <a:p>
          <a:endParaRPr lang="zh-CN" altLang="en-US" sz="2000">
            <a:latin typeface="微软雅黑" pitchFamily="34" charset="-122"/>
            <a:ea typeface="微软雅黑" pitchFamily="34" charset="-122"/>
          </a:endParaRPr>
        </a:p>
      </dgm:t>
    </dgm:pt>
    <dgm:pt modelId="{F8934A46-2817-41D9-9559-FAB84B7B9D79}">
      <dgm:prSet custT="1"/>
      <dgm:spPr/>
      <dgm:t>
        <a:bodyPr/>
        <a:lstStyle/>
        <a:p>
          <a:r>
            <a:rPr lang="zh-CN" altLang="en-US" sz="1300" dirty="0" smtClean="0">
              <a:latin typeface="微软雅黑" pitchFamily="34" charset="-122"/>
              <a:ea typeface="微软雅黑" pitchFamily="34" charset="-122"/>
            </a:rPr>
            <a:t>结构性通货膨胀</a:t>
          </a:r>
          <a:endParaRPr lang="en-US" altLang="zh-CN" sz="1300" dirty="0" smtClean="0">
            <a:latin typeface="微软雅黑" pitchFamily="34" charset="-122"/>
            <a:ea typeface="微软雅黑" pitchFamily="34" charset="-122"/>
          </a:endParaRPr>
        </a:p>
      </dgm:t>
    </dgm:pt>
    <dgm:pt modelId="{34A18548-1A3D-4356-912D-A2C36D371EBB}" type="parTrans" cxnId="{976FCE47-AF60-4943-9E95-56A6E6622782}">
      <dgm:prSet/>
      <dgm:spPr/>
      <dgm:t>
        <a:bodyPr/>
        <a:lstStyle/>
        <a:p>
          <a:endParaRPr lang="zh-CN" altLang="en-US" sz="2000">
            <a:latin typeface="微软雅黑" pitchFamily="34" charset="-122"/>
            <a:ea typeface="微软雅黑" pitchFamily="34" charset="-122"/>
          </a:endParaRPr>
        </a:p>
      </dgm:t>
    </dgm:pt>
    <dgm:pt modelId="{C6E7FBD1-BF39-4C5D-B044-248AC44557D0}" type="sibTrans" cxnId="{976FCE47-AF60-4943-9E95-56A6E6622782}">
      <dgm:prSet/>
      <dgm:spPr/>
      <dgm:t>
        <a:bodyPr/>
        <a:lstStyle/>
        <a:p>
          <a:endParaRPr lang="zh-CN" altLang="en-US" sz="2000">
            <a:latin typeface="微软雅黑" pitchFamily="34" charset="-122"/>
            <a:ea typeface="微软雅黑" pitchFamily="34" charset="-122"/>
          </a:endParaRPr>
        </a:p>
      </dgm:t>
    </dgm:pt>
    <dgm:pt modelId="{1ECD9EE4-0919-4EA9-B8B6-1990C8EB6904}">
      <dgm:prSet custT="1"/>
      <dgm:spPr/>
      <dgm:t>
        <a:bodyPr/>
        <a:lstStyle/>
        <a:p>
          <a:r>
            <a:rPr lang="zh-CN" altLang="en-US" sz="1300" dirty="0" smtClean="0">
              <a:latin typeface="微软雅黑" pitchFamily="34" charset="-122"/>
              <a:ea typeface="微软雅黑" pitchFamily="34" charset="-122"/>
            </a:rPr>
            <a:t>混合型通货膨胀</a:t>
          </a:r>
          <a:endParaRPr lang="en-US" altLang="zh-CN" sz="1300" dirty="0" smtClean="0">
            <a:latin typeface="微软雅黑" pitchFamily="34" charset="-122"/>
            <a:ea typeface="微软雅黑" pitchFamily="34" charset="-122"/>
          </a:endParaRPr>
        </a:p>
      </dgm:t>
    </dgm:pt>
    <dgm:pt modelId="{92C38D75-81EA-4B3F-ABC3-D3123AE0B720}" type="parTrans" cxnId="{5566F31F-B55E-4083-9DE2-009D21D92E2E}">
      <dgm:prSet/>
      <dgm:spPr/>
      <dgm:t>
        <a:bodyPr/>
        <a:lstStyle/>
        <a:p>
          <a:endParaRPr lang="zh-CN" altLang="en-US" sz="2000">
            <a:latin typeface="微软雅黑" pitchFamily="34" charset="-122"/>
            <a:ea typeface="微软雅黑" pitchFamily="34" charset="-122"/>
          </a:endParaRPr>
        </a:p>
      </dgm:t>
    </dgm:pt>
    <dgm:pt modelId="{0428A151-31DA-44AD-A949-B94E60C700FE}" type="sibTrans" cxnId="{5566F31F-B55E-4083-9DE2-009D21D92E2E}">
      <dgm:prSet/>
      <dgm:spPr/>
      <dgm:t>
        <a:bodyPr/>
        <a:lstStyle/>
        <a:p>
          <a:endParaRPr lang="zh-CN" altLang="en-US" sz="2000">
            <a:latin typeface="微软雅黑" pitchFamily="34" charset="-122"/>
            <a:ea typeface="微软雅黑" pitchFamily="34" charset="-122"/>
          </a:endParaRPr>
        </a:p>
      </dgm:t>
    </dgm:pt>
    <dgm:pt modelId="{4C16FF14-A37C-414E-B344-659D6A0327E6}">
      <dgm:prSet custT="1"/>
      <dgm:spPr/>
      <dgm:t>
        <a:bodyPr/>
        <a:lstStyle/>
        <a:p>
          <a:r>
            <a:rPr lang="zh-CN" altLang="en-US" sz="1300" dirty="0" smtClean="0">
              <a:latin typeface="微软雅黑" pitchFamily="34" charset="-122"/>
              <a:ea typeface="微软雅黑" pitchFamily="34" charset="-122"/>
            </a:rPr>
            <a:t>财政赤字型通货膨胀</a:t>
          </a:r>
          <a:r>
            <a:rPr lang="en-US" altLang="zh-CN" sz="1300" dirty="0" smtClean="0">
              <a:latin typeface="微软雅黑" pitchFamily="34" charset="-122"/>
              <a:ea typeface="微软雅黑" pitchFamily="34" charset="-122"/>
            </a:rPr>
            <a:t>.</a:t>
          </a:r>
        </a:p>
      </dgm:t>
    </dgm:pt>
    <dgm:pt modelId="{6D158E3B-5CF9-48C4-8E75-103A7247AD65}" type="parTrans" cxnId="{DFFCBF53-40BE-47E9-AD41-C521185AE70B}">
      <dgm:prSet/>
      <dgm:spPr/>
      <dgm:t>
        <a:bodyPr/>
        <a:lstStyle/>
        <a:p>
          <a:endParaRPr lang="zh-CN" altLang="en-US" sz="2000">
            <a:latin typeface="微软雅黑" pitchFamily="34" charset="-122"/>
            <a:ea typeface="微软雅黑" pitchFamily="34" charset="-122"/>
          </a:endParaRPr>
        </a:p>
      </dgm:t>
    </dgm:pt>
    <dgm:pt modelId="{FD7B28F3-5AF0-4071-924C-FA0A6F62DB5E}" type="sibTrans" cxnId="{DFFCBF53-40BE-47E9-AD41-C521185AE70B}">
      <dgm:prSet/>
      <dgm:spPr/>
      <dgm:t>
        <a:bodyPr/>
        <a:lstStyle/>
        <a:p>
          <a:endParaRPr lang="zh-CN" altLang="en-US" sz="2000">
            <a:latin typeface="微软雅黑" pitchFamily="34" charset="-122"/>
            <a:ea typeface="微软雅黑" pitchFamily="34" charset="-122"/>
          </a:endParaRPr>
        </a:p>
      </dgm:t>
    </dgm:pt>
    <dgm:pt modelId="{06BCD8F3-1A08-484B-9456-D28ABD8F9F6B}">
      <dgm:prSet custT="1"/>
      <dgm:spPr/>
      <dgm:t>
        <a:bodyPr/>
        <a:lstStyle/>
        <a:p>
          <a:r>
            <a:rPr lang="zh-CN" altLang="en-US" sz="1300" dirty="0" smtClean="0">
              <a:latin typeface="微软雅黑" pitchFamily="34" charset="-122"/>
              <a:ea typeface="微软雅黑" pitchFamily="34" charset="-122"/>
            </a:rPr>
            <a:t>信用膨胀型通货膨</a:t>
          </a:r>
          <a:r>
            <a:rPr lang="zh-CN" altLang="en-US" sz="1400" dirty="0" smtClean="0">
              <a:latin typeface="微软雅黑" pitchFamily="34" charset="-122"/>
              <a:ea typeface="微软雅黑" pitchFamily="34" charset="-122"/>
            </a:rPr>
            <a:t>胀</a:t>
          </a:r>
          <a:r>
            <a:rPr lang="en-US" altLang="zh-CN" sz="1400" dirty="0" smtClean="0">
              <a:latin typeface="微软雅黑" pitchFamily="34" charset="-122"/>
              <a:ea typeface="微软雅黑" pitchFamily="34" charset="-122"/>
            </a:rPr>
            <a:t>.</a:t>
          </a:r>
        </a:p>
      </dgm:t>
    </dgm:pt>
    <dgm:pt modelId="{2C4AE3A9-96A4-4002-9AD8-37CF1AAF9286}" type="parTrans" cxnId="{1C603DF1-4CAB-4294-B4FD-54A6C8D1A1B5}">
      <dgm:prSet/>
      <dgm:spPr/>
      <dgm:t>
        <a:bodyPr/>
        <a:lstStyle/>
        <a:p>
          <a:endParaRPr lang="zh-CN" altLang="en-US" sz="2000">
            <a:latin typeface="微软雅黑" pitchFamily="34" charset="-122"/>
            <a:ea typeface="微软雅黑" pitchFamily="34" charset="-122"/>
          </a:endParaRPr>
        </a:p>
      </dgm:t>
    </dgm:pt>
    <dgm:pt modelId="{8E4DC0D5-AE02-4694-BD7D-33D74EC8DE85}" type="sibTrans" cxnId="{1C603DF1-4CAB-4294-B4FD-54A6C8D1A1B5}">
      <dgm:prSet/>
      <dgm:spPr/>
      <dgm:t>
        <a:bodyPr/>
        <a:lstStyle/>
        <a:p>
          <a:endParaRPr lang="zh-CN" altLang="en-US" sz="2000">
            <a:latin typeface="微软雅黑" pitchFamily="34" charset="-122"/>
            <a:ea typeface="微软雅黑" pitchFamily="34" charset="-122"/>
          </a:endParaRPr>
        </a:p>
      </dgm:t>
    </dgm:pt>
    <dgm:pt modelId="{F307B916-2331-4037-8B6E-2EF38D33C889}">
      <dgm:prSet custT="1"/>
      <dgm:spPr/>
      <dgm:t>
        <a:bodyPr/>
        <a:lstStyle/>
        <a:p>
          <a:r>
            <a:rPr lang="zh-CN" altLang="en-US" sz="1300" dirty="0" smtClean="0">
              <a:latin typeface="微软雅黑" pitchFamily="34" charset="-122"/>
              <a:ea typeface="微软雅黑" pitchFamily="34" charset="-122"/>
            </a:rPr>
            <a:t>国际传播型通货膨胀</a:t>
          </a:r>
          <a:endParaRPr lang="en-US" altLang="zh-CN" sz="1300" dirty="0">
            <a:latin typeface="微软雅黑" pitchFamily="34" charset="-122"/>
            <a:ea typeface="微软雅黑" pitchFamily="34" charset="-122"/>
          </a:endParaRPr>
        </a:p>
      </dgm:t>
    </dgm:pt>
    <dgm:pt modelId="{8841E4DB-289B-468F-A3C8-9439D5F0FC6E}" type="parTrans" cxnId="{DF87BA7D-74F7-486A-BC45-8CFA3A8FB0D4}">
      <dgm:prSet/>
      <dgm:spPr/>
      <dgm:t>
        <a:bodyPr/>
        <a:lstStyle/>
        <a:p>
          <a:endParaRPr lang="zh-CN" altLang="en-US" sz="2000">
            <a:latin typeface="微软雅黑" pitchFamily="34" charset="-122"/>
            <a:ea typeface="微软雅黑" pitchFamily="34" charset="-122"/>
          </a:endParaRPr>
        </a:p>
      </dgm:t>
    </dgm:pt>
    <dgm:pt modelId="{8E108F41-1C47-4FC3-87AF-0D42A521B1B2}" type="sibTrans" cxnId="{DF87BA7D-74F7-486A-BC45-8CFA3A8FB0D4}">
      <dgm:prSet/>
      <dgm:spPr/>
      <dgm:t>
        <a:bodyPr/>
        <a:lstStyle/>
        <a:p>
          <a:endParaRPr lang="zh-CN" altLang="en-US" sz="2000">
            <a:latin typeface="微软雅黑" pitchFamily="34" charset="-122"/>
            <a:ea typeface="微软雅黑" pitchFamily="34" charset="-122"/>
          </a:endParaRPr>
        </a:p>
      </dgm:t>
    </dgm:pt>
    <dgm:pt modelId="{D42600DB-F44A-4555-8E1F-C41A92A24C23}" type="pres">
      <dgm:prSet presAssocID="{EC0121F7-A6C6-42FB-93A9-BBE66FD146A5}" presName="Name0" presStyleCnt="0">
        <dgm:presLayoutVars>
          <dgm:dir/>
          <dgm:animLvl val="lvl"/>
          <dgm:resizeHandles val="exact"/>
        </dgm:presLayoutVars>
      </dgm:prSet>
      <dgm:spPr/>
      <dgm:t>
        <a:bodyPr/>
        <a:lstStyle/>
        <a:p>
          <a:endParaRPr lang="zh-CN" altLang="en-US"/>
        </a:p>
      </dgm:t>
    </dgm:pt>
    <dgm:pt modelId="{D666444D-EB04-43F4-8DC1-84D81B562F8A}" type="pres">
      <dgm:prSet presAssocID="{FAF7EC6F-641A-4E2A-84F8-D60ECEB70518}" presName="composite" presStyleCnt="0"/>
      <dgm:spPr/>
    </dgm:pt>
    <dgm:pt modelId="{7777496B-1B6A-454F-9548-AC640F6A3806}" type="pres">
      <dgm:prSet presAssocID="{FAF7EC6F-641A-4E2A-84F8-D60ECEB70518}" presName="parTx" presStyleLbl="alignNode1" presStyleIdx="0" presStyleCnt="5">
        <dgm:presLayoutVars>
          <dgm:chMax val="0"/>
          <dgm:chPref val="0"/>
          <dgm:bulletEnabled val="1"/>
        </dgm:presLayoutVars>
      </dgm:prSet>
      <dgm:spPr/>
      <dgm:t>
        <a:bodyPr/>
        <a:lstStyle/>
        <a:p>
          <a:endParaRPr lang="zh-CN" altLang="en-US"/>
        </a:p>
      </dgm:t>
    </dgm:pt>
    <dgm:pt modelId="{6D24CDDF-9DA2-4E9C-B226-DE23385AA2A0}" type="pres">
      <dgm:prSet presAssocID="{FAF7EC6F-641A-4E2A-84F8-D60ECEB70518}" presName="desTx" presStyleLbl="alignAccFollowNode1" presStyleIdx="0" presStyleCnt="5">
        <dgm:presLayoutVars>
          <dgm:bulletEnabled val="1"/>
        </dgm:presLayoutVars>
      </dgm:prSet>
      <dgm:spPr/>
      <dgm:t>
        <a:bodyPr/>
        <a:lstStyle/>
        <a:p>
          <a:endParaRPr lang="zh-CN" altLang="en-US"/>
        </a:p>
      </dgm:t>
    </dgm:pt>
    <dgm:pt modelId="{FD636580-05B4-483E-858B-C8CD84B7430C}" type="pres">
      <dgm:prSet presAssocID="{5A3DD6C1-ADA5-4CF7-B7F8-BE7D2E9B1385}" presName="space" presStyleCnt="0"/>
      <dgm:spPr/>
    </dgm:pt>
    <dgm:pt modelId="{F20BF19C-569A-4689-BECD-7E73BBEDFE65}" type="pres">
      <dgm:prSet presAssocID="{BCA1C293-313D-4488-8C22-5712F5E712AC}" presName="composite" presStyleCnt="0"/>
      <dgm:spPr/>
    </dgm:pt>
    <dgm:pt modelId="{7B0F96D3-4F30-4BEA-9997-129C3FACA287}" type="pres">
      <dgm:prSet presAssocID="{BCA1C293-313D-4488-8C22-5712F5E712AC}" presName="parTx" presStyleLbl="alignNode1" presStyleIdx="1" presStyleCnt="5">
        <dgm:presLayoutVars>
          <dgm:chMax val="0"/>
          <dgm:chPref val="0"/>
          <dgm:bulletEnabled val="1"/>
        </dgm:presLayoutVars>
      </dgm:prSet>
      <dgm:spPr/>
      <dgm:t>
        <a:bodyPr/>
        <a:lstStyle/>
        <a:p>
          <a:endParaRPr lang="zh-CN" altLang="en-US"/>
        </a:p>
      </dgm:t>
    </dgm:pt>
    <dgm:pt modelId="{95648A6D-8945-4F61-8D3B-B05809D36C4B}" type="pres">
      <dgm:prSet presAssocID="{BCA1C293-313D-4488-8C22-5712F5E712AC}" presName="desTx" presStyleLbl="alignAccFollowNode1" presStyleIdx="1" presStyleCnt="5">
        <dgm:presLayoutVars>
          <dgm:bulletEnabled val="1"/>
        </dgm:presLayoutVars>
      </dgm:prSet>
      <dgm:spPr/>
      <dgm:t>
        <a:bodyPr/>
        <a:lstStyle/>
        <a:p>
          <a:endParaRPr lang="zh-CN" altLang="en-US"/>
        </a:p>
      </dgm:t>
    </dgm:pt>
    <dgm:pt modelId="{AC051055-A136-4D76-AD0B-37248AC76E1C}" type="pres">
      <dgm:prSet presAssocID="{8A259F49-F479-4653-8BDF-38A8C216E632}" presName="space" presStyleCnt="0"/>
      <dgm:spPr/>
    </dgm:pt>
    <dgm:pt modelId="{D0EC585B-541A-47CA-82D4-60FFDC0720C2}" type="pres">
      <dgm:prSet presAssocID="{6C154D09-1300-422B-BFA8-05E9FF079C54}" presName="composite" presStyleCnt="0"/>
      <dgm:spPr/>
    </dgm:pt>
    <dgm:pt modelId="{BD4EDA35-0A15-41F1-BE45-39678F858B98}" type="pres">
      <dgm:prSet presAssocID="{6C154D09-1300-422B-BFA8-05E9FF079C54}" presName="parTx" presStyleLbl="alignNode1" presStyleIdx="2" presStyleCnt="5">
        <dgm:presLayoutVars>
          <dgm:chMax val="0"/>
          <dgm:chPref val="0"/>
          <dgm:bulletEnabled val="1"/>
        </dgm:presLayoutVars>
      </dgm:prSet>
      <dgm:spPr/>
      <dgm:t>
        <a:bodyPr/>
        <a:lstStyle/>
        <a:p>
          <a:endParaRPr lang="zh-CN" altLang="en-US"/>
        </a:p>
      </dgm:t>
    </dgm:pt>
    <dgm:pt modelId="{4F6C2BCE-AF62-4BDA-B8E1-ACC5239C28B3}" type="pres">
      <dgm:prSet presAssocID="{6C154D09-1300-422B-BFA8-05E9FF079C54}" presName="desTx" presStyleLbl="alignAccFollowNode1" presStyleIdx="2" presStyleCnt="5">
        <dgm:presLayoutVars>
          <dgm:bulletEnabled val="1"/>
        </dgm:presLayoutVars>
      </dgm:prSet>
      <dgm:spPr/>
      <dgm:t>
        <a:bodyPr/>
        <a:lstStyle/>
        <a:p>
          <a:endParaRPr lang="zh-CN" altLang="en-US"/>
        </a:p>
      </dgm:t>
    </dgm:pt>
    <dgm:pt modelId="{33ABF759-2AED-4CD8-BC94-98BD25CABB2B}" type="pres">
      <dgm:prSet presAssocID="{1801DD59-E4D7-461A-91F5-1EFD386B9C49}" presName="space" presStyleCnt="0"/>
      <dgm:spPr/>
    </dgm:pt>
    <dgm:pt modelId="{FA04B4E8-B8A4-4ED3-B4B7-9D0E4FD77844}" type="pres">
      <dgm:prSet presAssocID="{9A1EDF3C-0D4A-47C6-A471-FE831B56D9F6}" presName="composite" presStyleCnt="0"/>
      <dgm:spPr/>
    </dgm:pt>
    <dgm:pt modelId="{96F4148D-64A9-4354-8C1D-0EFCDF7281B9}" type="pres">
      <dgm:prSet presAssocID="{9A1EDF3C-0D4A-47C6-A471-FE831B56D9F6}" presName="parTx" presStyleLbl="alignNode1" presStyleIdx="3" presStyleCnt="5">
        <dgm:presLayoutVars>
          <dgm:chMax val="0"/>
          <dgm:chPref val="0"/>
          <dgm:bulletEnabled val="1"/>
        </dgm:presLayoutVars>
      </dgm:prSet>
      <dgm:spPr/>
      <dgm:t>
        <a:bodyPr/>
        <a:lstStyle/>
        <a:p>
          <a:endParaRPr lang="zh-CN" altLang="en-US"/>
        </a:p>
      </dgm:t>
    </dgm:pt>
    <dgm:pt modelId="{A88E9920-B42E-4911-878D-D81AAB1B359A}" type="pres">
      <dgm:prSet presAssocID="{9A1EDF3C-0D4A-47C6-A471-FE831B56D9F6}" presName="desTx" presStyleLbl="alignAccFollowNode1" presStyleIdx="3" presStyleCnt="5">
        <dgm:presLayoutVars>
          <dgm:bulletEnabled val="1"/>
        </dgm:presLayoutVars>
      </dgm:prSet>
      <dgm:spPr/>
      <dgm:t>
        <a:bodyPr/>
        <a:lstStyle/>
        <a:p>
          <a:endParaRPr lang="zh-CN" altLang="en-US"/>
        </a:p>
      </dgm:t>
    </dgm:pt>
    <dgm:pt modelId="{6930CDE3-C386-42CB-88C5-D4005E8DFB9E}" type="pres">
      <dgm:prSet presAssocID="{4C57D5C6-39EB-47B7-B80C-908770494E25}" presName="space" presStyleCnt="0"/>
      <dgm:spPr/>
    </dgm:pt>
    <dgm:pt modelId="{55D9BBB8-7351-469C-9DA5-89A251B06E38}" type="pres">
      <dgm:prSet presAssocID="{2209B75B-9155-4ECC-949E-41786F90A822}" presName="composite" presStyleCnt="0"/>
      <dgm:spPr/>
    </dgm:pt>
    <dgm:pt modelId="{FA1F153C-34E6-4324-BA2C-5742BE92C8F0}" type="pres">
      <dgm:prSet presAssocID="{2209B75B-9155-4ECC-949E-41786F90A822}" presName="parTx" presStyleLbl="alignNode1" presStyleIdx="4" presStyleCnt="5">
        <dgm:presLayoutVars>
          <dgm:chMax val="0"/>
          <dgm:chPref val="0"/>
          <dgm:bulletEnabled val="1"/>
        </dgm:presLayoutVars>
      </dgm:prSet>
      <dgm:spPr/>
      <dgm:t>
        <a:bodyPr/>
        <a:lstStyle/>
        <a:p>
          <a:endParaRPr lang="zh-CN" altLang="en-US"/>
        </a:p>
      </dgm:t>
    </dgm:pt>
    <dgm:pt modelId="{279E58A8-24FF-45D2-8F6C-A076591D995B}" type="pres">
      <dgm:prSet presAssocID="{2209B75B-9155-4ECC-949E-41786F90A822}" presName="desTx" presStyleLbl="alignAccFollowNode1" presStyleIdx="4" presStyleCnt="5">
        <dgm:presLayoutVars>
          <dgm:bulletEnabled val="1"/>
        </dgm:presLayoutVars>
      </dgm:prSet>
      <dgm:spPr/>
      <dgm:t>
        <a:bodyPr/>
        <a:lstStyle/>
        <a:p>
          <a:endParaRPr lang="zh-CN" altLang="en-US"/>
        </a:p>
      </dgm:t>
    </dgm:pt>
  </dgm:ptLst>
  <dgm:cxnLst>
    <dgm:cxn modelId="{F4932BFB-620E-4FB7-B528-FC5264C50468}" type="presOf" srcId="{1ECD9EE4-0919-4EA9-B8B6-1990C8EB6904}" destId="{279E58A8-24FF-45D2-8F6C-A076591D995B}" srcOrd="0" destOrd="3" presId="urn:microsoft.com/office/officeart/2005/8/layout/hList1"/>
    <dgm:cxn modelId="{E63D23B0-13F9-4C27-99DE-290EB51020D0}" type="presOf" srcId="{5CA35712-9A13-4364-A842-5A30A6FC71DA}" destId="{95648A6D-8945-4F61-8D3B-B05809D36C4B}" srcOrd="0" destOrd="1" presId="urn:microsoft.com/office/officeart/2005/8/layout/hList1"/>
    <dgm:cxn modelId="{0B342B46-97AE-4F82-9CC1-DCEB46050D40}" srcId="{BCA1C293-313D-4488-8C22-5712F5E712AC}" destId="{137E5E3B-7D0C-40F6-B3F9-8A7E44D4B8DC}" srcOrd="0" destOrd="0" parTransId="{DC6CEDC0-5C66-4FB7-9370-292564D1FBD2}" sibTransId="{27408E0A-C2DF-4130-8161-086DAD73CF2E}"/>
    <dgm:cxn modelId="{99E6B279-43D5-4A74-B3B9-D0A6770A9CF2}" type="presOf" srcId="{F307B916-2331-4037-8B6E-2EF38D33C889}" destId="{279E58A8-24FF-45D2-8F6C-A076591D995B}" srcOrd="0" destOrd="6" presId="urn:microsoft.com/office/officeart/2005/8/layout/hList1"/>
    <dgm:cxn modelId="{24FE724C-CD69-4AAB-B958-CFF1F79A17BF}" srcId="{EC0121F7-A6C6-42FB-93A9-BBE66FD146A5}" destId="{FAF7EC6F-641A-4E2A-84F8-D60ECEB70518}" srcOrd="0" destOrd="0" parTransId="{2AEEFBE6-3B91-4CE1-A4FA-4103F41A850C}" sibTransId="{5A3DD6C1-ADA5-4CF7-B7F8-BE7D2E9B1385}"/>
    <dgm:cxn modelId="{1C603DF1-4CAB-4294-B4FD-54A6C8D1A1B5}" srcId="{2209B75B-9155-4ECC-949E-41786F90A822}" destId="{06BCD8F3-1A08-484B-9456-D28ABD8F9F6B}" srcOrd="5" destOrd="0" parTransId="{2C4AE3A9-96A4-4002-9AD8-37CF1AAF9286}" sibTransId="{8E4DC0D5-AE02-4694-BD7D-33D74EC8DE85}"/>
    <dgm:cxn modelId="{DF87BA7D-74F7-486A-BC45-8CFA3A8FB0D4}" srcId="{2209B75B-9155-4ECC-949E-41786F90A822}" destId="{F307B916-2331-4037-8B6E-2EF38D33C889}" srcOrd="6" destOrd="0" parTransId="{8841E4DB-289B-468F-A3C8-9439D5F0FC6E}" sibTransId="{8E108F41-1C47-4FC3-87AF-0D42A521B1B2}"/>
    <dgm:cxn modelId="{959C3EF3-8D13-4D5E-B297-D508BB0C6002}" srcId="{6C154D09-1300-422B-BFA8-05E9FF079C54}" destId="{91EEB852-4755-40D3-B335-375FCCE4FAAD}" srcOrd="0" destOrd="0" parTransId="{2AB798B3-B796-41AF-BE0E-BD8D2D24560D}" sibTransId="{FEDD2FD4-1021-49B7-952F-DC40B5DC0219}"/>
    <dgm:cxn modelId="{52E0BDEF-10BE-4719-A8B9-F6D69A4C16B4}" type="presOf" srcId="{074F323E-3D85-4EAB-9CA5-FA5752CA5866}" destId="{4F6C2BCE-AF62-4BDA-B8E1-ACC5239C28B3}" srcOrd="0" destOrd="1" presId="urn:microsoft.com/office/officeart/2005/8/layout/hList1"/>
    <dgm:cxn modelId="{FFE07C21-FD5D-4DB2-A7F7-E214C18D2542}" type="presOf" srcId="{E5EC1D0C-68F9-489D-8059-8906587953CF}" destId="{A88E9920-B42E-4911-878D-D81AAB1B359A}" srcOrd="0" destOrd="0" presId="urn:microsoft.com/office/officeart/2005/8/layout/hList1"/>
    <dgm:cxn modelId="{5566F31F-B55E-4083-9DE2-009D21D92E2E}" srcId="{2209B75B-9155-4ECC-949E-41786F90A822}" destId="{1ECD9EE4-0919-4EA9-B8B6-1990C8EB6904}" srcOrd="3" destOrd="0" parTransId="{92C38D75-81EA-4B3F-ABC3-D3123AE0B720}" sibTransId="{0428A151-31DA-44AD-A949-B94E60C700FE}"/>
    <dgm:cxn modelId="{854A3D77-C545-404A-9091-87F3B8BE8062}" type="presOf" srcId="{BCA1C293-313D-4488-8C22-5712F5E712AC}" destId="{7B0F96D3-4F30-4BEA-9997-129C3FACA287}" srcOrd="0" destOrd="0" presId="urn:microsoft.com/office/officeart/2005/8/layout/hList1"/>
    <dgm:cxn modelId="{6FE5062A-1EBD-46B2-BAEA-C1ABFAB637BA}" srcId="{BCA1C293-313D-4488-8C22-5712F5E712AC}" destId="{5CA35712-9A13-4364-A842-5A30A6FC71DA}" srcOrd="1" destOrd="0" parTransId="{8A798B2A-6030-4774-B35C-7D510C7640FB}" sibTransId="{91505F42-9BFD-4376-B769-47DB2E7CE561}"/>
    <dgm:cxn modelId="{E8F7DFB6-D2EF-40CA-B33C-42A1B3A74CE1}" srcId="{EC0121F7-A6C6-42FB-93A9-BBE66FD146A5}" destId="{9A1EDF3C-0D4A-47C6-A471-FE831B56D9F6}" srcOrd="3" destOrd="0" parTransId="{FE07160A-81F0-4F52-B2D9-E9C3513C9658}" sibTransId="{4C57D5C6-39EB-47B7-B80C-908770494E25}"/>
    <dgm:cxn modelId="{567EB4D5-4E0C-42C7-BE6E-1995B25DFDE0}" srcId="{9A1EDF3C-0D4A-47C6-A471-FE831B56D9F6}" destId="{E5EC1D0C-68F9-489D-8059-8906587953CF}" srcOrd="0" destOrd="0" parTransId="{C9E3CE71-7F0E-4F17-9C12-C10B01B921E9}" sibTransId="{49EE63AE-82E9-43C7-9C08-7CBF7A7193A4}"/>
    <dgm:cxn modelId="{D721DD33-FF89-498D-A512-F53C65248EB8}" type="presOf" srcId="{EC0121F7-A6C6-42FB-93A9-BBE66FD146A5}" destId="{D42600DB-F44A-4555-8E1F-C41A92A24C23}" srcOrd="0" destOrd="0" presId="urn:microsoft.com/office/officeart/2005/8/layout/hList1"/>
    <dgm:cxn modelId="{E5FAEFE5-4D63-4916-B066-C5079D7D5D21}" srcId="{EC0121F7-A6C6-42FB-93A9-BBE66FD146A5}" destId="{BCA1C293-313D-4488-8C22-5712F5E712AC}" srcOrd="1" destOrd="0" parTransId="{F7F5F602-913F-463B-8FA6-9F7E77AA87FC}" sibTransId="{8A259F49-F479-4653-8BDF-38A8C216E632}"/>
    <dgm:cxn modelId="{384C9258-29C7-425C-B97D-EDC018AC8A64}" srcId="{FAF7EC6F-641A-4E2A-84F8-D60ECEB70518}" destId="{FFBCA3C9-4531-4260-9138-371225CABCB5}" srcOrd="1" destOrd="0" parTransId="{5D9EA883-0EDC-4929-A40A-3FDF82E29AE4}" sibTransId="{F1021D37-384C-4FE0-855B-9406BAB981B9}"/>
    <dgm:cxn modelId="{5B5A313A-3A6F-40FC-B657-33976FF50CAB}" srcId="{2209B75B-9155-4ECC-949E-41786F90A822}" destId="{AE5BCDD4-7D9D-49F9-91AB-7AE39D696B2A}" srcOrd="1" destOrd="0" parTransId="{2D1647FC-8D55-45A7-B64F-DE9A7418FCA1}" sibTransId="{2D7BA72E-AC3E-447C-8BAA-A862ACF57999}"/>
    <dgm:cxn modelId="{DFFCBF53-40BE-47E9-AD41-C521185AE70B}" srcId="{2209B75B-9155-4ECC-949E-41786F90A822}" destId="{4C16FF14-A37C-414E-B344-659D6A0327E6}" srcOrd="4" destOrd="0" parTransId="{6D158E3B-5CF9-48C4-8E75-103A7247AD65}" sibTransId="{FD7B28F3-5AF0-4071-924C-FA0A6F62DB5E}"/>
    <dgm:cxn modelId="{27C4D4DF-8FE6-4493-90A0-CA2B072BE0A6}" type="presOf" srcId="{7D95F5B8-F246-48A3-BD27-FBC9A105D347}" destId="{6D24CDDF-9DA2-4E9C-B226-DE23385AA2A0}" srcOrd="0" destOrd="2" presId="urn:microsoft.com/office/officeart/2005/8/layout/hList1"/>
    <dgm:cxn modelId="{5E933D7C-EDC3-4BD7-A355-70D6BCF4ADEE}" srcId="{2209B75B-9155-4ECC-949E-41786F90A822}" destId="{F5F2B2DB-017A-436B-B12D-BEAA218A03A7}" srcOrd="0" destOrd="0" parTransId="{E9A874F8-5508-423C-8E03-1F9794A22F5C}" sibTransId="{1EF3D455-2B1D-4B9B-BAEB-07A4BC62DFDA}"/>
    <dgm:cxn modelId="{853048AB-7687-4882-B91D-9F94C7CD649E}" type="presOf" srcId="{6C154D09-1300-422B-BFA8-05E9FF079C54}" destId="{BD4EDA35-0A15-41F1-BE45-39678F858B98}" srcOrd="0" destOrd="0" presId="urn:microsoft.com/office/officeart/2005/8/layout/hList1"/>
    <dgm:cxn modelId="{9D003A5F-AA4E-4DF0-A3AE-832D7205F083}" type="presOf" srcId="{4C16FF14-A37C-414E-B344-659D6A0327E6}" destId="{279E58A8-24FF-45D2-8F6C-A076591D995B}" srcOrd="0" destOrd="4" presId="urn:microsoft.com/office/officeart/2005/8/layout/hList1"/>
    <dgm:cxn modelId="{AE4089D0-8F7A-4666-A20D-2436ACF90816}" srcId="{EC0121F7-A6C6-42FB-93A9-BBE66FD146A5}" destId="{6C154D09-1300-422B-BFA8-05E9FF079C54}" srcOrd="2" destOrd="0" parTransId="{DF5CBDCC-0093-4350-B5D4-843D01A29C06}" sibTransId="{1801DD59-E4D7-461A-91F5-1EFD386B9C49}"/>
    <dgm:cxn modelId="{01BC0AD0-35AF-4FCC-AFE1-649300497651}" type="presOf" srcId="{9A1EDF3C-0D4A-47C6-A471-FE831B56D9F6}" destId="{96F4148D-64A9-4354-8C1D-0EFCDF7281B9}" srcOrd="0" destOrd="0" presId="urn:microsoft.com/office/officeart/2005/8/layout/hList1"/>
    <dgm:cxn modelId="{EB0CD704-87F3-471F-B4F0-640CE5955D02}" srcId="{9A1EDF3C-0D4A-47C6-A471-FE831B56D9F6}" destId="{2CC67AFF-0BA0-4035-900D-E8ED93B3F2EE}" srcOrd="1" destOrd="0" parTransId="{460E113C-2770-463F-8087-23940911AF91}" sibTransId="{4ABE312B-B2DD-45AC-8C3F-B48417BB3C07}"/>
    <dgm:cxn modelId="{A59C296D-9C08-4C3C-89F9-C4BC630D8A7F}" type="presOf" srcId="{137E5E3B-7D0C-40F6-B3F9-8A7E44D4B8DC}" destId="{95648A6D-8945-4F61-8D3B-B05809D36C4B}" srcOrd="0" destOrd="0" presId="urn:microsoft.com/office/officeart/2005/8/layout/hList1"/>
    <dgm:cxn modelId="{DDD6AC03-260A-4842-A222-5E9E86679FF1}" type="presOf" srcId="{2CC67AFF-0BA0-4035-900D-E8ED93B3F2EE}" destId="{A88E9920-B42E-4911-878D-D81AAB1B359A}" srcOrd="0" destOrd="1" presId="urn:microsoft.com/office/officeart/2005/8/layout/hList1"/>
    <dgm:cxn modelId="{753D9BC5-10A7-4D34-9D60-0D5FB16E0E27}" type="presOf" srcId="{F5F2B2DB-017A-436B-B12D-BEAA218A03A7}" destId="{279E58A8-24FF-45D2-8F6C-A076591D995B}" srcOrd="0" destOrd="0" presId="urn:microsoft.com/office/officeart/2005/8/layout/hList1"/>
    <dgm:cxn modelId="{EC4A8443-470B-419C-9621-705DAA3C2F0A}" type="presOf" srcId="{91EEB852-4755-40D3-B335-375FCCE4FAAD}" destId="{4F6C2BCE-AF62-4BDA-B8E1-ACC5239C28B3}" srcOrd="0" destOrd="0" presId="urn:microsoft.com/office/officeart/2005/8/layout/hList1"/>
    <dgm:cxn modelId="{976FCE47-AF60-4943-9E95-56A6E6622782}" srcId="{2209B75B-9155-4ECC-949E-41786F90A822}" destId="{F8934A46-2817-41D9-9559-FAB84B7B9D79}" srcOrd="2" destOrd="0" parTransId="{34A18548-1A3D-4356-912D-A2C36D371EBB}" sibTransId="{C6E7FBD1-BF39-4C5D-B044-248AC44557D0}"/>
    <dgm:cxn modelId="{E8943237-8221-4D8A-9E37-B126EA5F7E00}" srcId="{FAF7EC6F-641A-4E2A-84F8-D60ECEB70518}" destId="{53453313-3C96-4599-8D4A-CC8D30EDDA54}" srcOrd="0" destOrd="0" parTransId="{EE99AE1F-62D9-4CEC-9B2B-07B6647B3D17}" sibTransId="{40781D59-81E5-48DF-895A-D6DEC964D979}"/>
    <dgm:cxn modelId="{BD052EAA-F077-483D-AD4F-C6E386C3B0EB}" type="presOf" srcId="{2209B75B-9155-4ECC-949E-41786F90A822}" destId="{FA1F153C-34E6-4324-BA2C-5742BE92C8F0}" srcOrd="0" destOrd="0" presId="urn:microsoft.com/office/officeart/2005/8/layout/hList1"/>
    <dgm:cxn modelId="{6E603113-086A-47C5-8F87-415EE0892FA7}" srcId="{EC0121F7-A6C6-42FB-93A9-BBE66FD146A5}" destId="{2209B75B-9155-4ECC-949E-41786F90A822}" srcOrd="4" destOrd="0" parTransId="{D06DD52A-7D67-44D1-A540-ACE22ED0D921}" sibTransId="{9A7A98C7-F5D5-4BC7-9B56-E8FB880B3569}"/>
    <dgm:cxn modelId="{AA11F969-1AA0-4541-A8B2-7148CBB9DE90}" type="presOf" srcId="{F8934A46-2817-41D9-9559-FAB84B7B9D79}" destId="{279E58A8-24FF-45D2-8F6C-A076591D995B}" srcOrd="0" destOrd="2" presId="urn:microsoft.com/office/officeart/2005/8/layout/hList1"/>
    <dgm:cxn modelId="{BBEF1B31-FC30-4990-BE6B-A1B58B7A8F10}" type="presOf" srcId="{AE5BCDD4-7D9D-49F9-91AB-7AE39D696B2A}" destId="{279E58A8-24FF-45D2-8F6C-A076591D995B}" srcOrd="0" destOrd="1" presId="urn:microsoft.com/office/officeart/2005/8/layout/hList1"/>
    <dgm:cxn modelId="{84014D1D-1027-46F2-B7DA-92E8A6ADF8F9}" type="presOf" srcId="{06BCD8F3-1A08-484B-9456-D28ABD8F9F6B}" destId="{279E58A8-24FF-45D2-8F6C-A076591D995B}" srcOrd="0" destOrd="5" presId="urn:microsoft.com/office/officeart/2005/8/layout/hList1"/>
    <dgm:cxn modelId="{ED8390B8-57EC-4F4E-B86B-AB5D5CF880C3}" srcId="{6C154D09-1300-422B-BFA8-05E9FF079C54}" destId="{074F323E-3D85-4EAB-9CA5-FA5752CA5866}" srcOrd="1" destOrd="0" parTransId="{0571F6D0-E34A-46A8-B5AF-964EFCFE6E96}" sibTransId="{4B5FD44B-B60A-4F6F-94EB-1BA4981BF4CA}"/>
    <dgm:cxn modelId="{C040D373-5D16-4CB3-98DF-429F095B17F4}" type="presOf" srcId="{FAF7EC6F-641A-4E2A-84F8-D60ECEB70518}" destId="{7777496B-1B6A-454F-9548-AC640F6A3806}" srcOrd="0" destOrd="0" presId="urn:microsoft.com/office/officeart/2005/8/layout/hList1"/>
    <dgm:cxn modelId="{9AADF5F6-3BF3-4C13-8C32-6B928E6F49FA}" srcId="{FAF7EC6F-641A-4E2A-84F8-D60ECEB70518}" destId="{7D95F5B8-F246-48A3-BD27-FBC9A105D347}" srcOrd="2" destOrd="0" parTransId="{2F633D26-B53C-404B-B7D1-C29CC5173F4B}" sibTransId="{42700A73-F80F-43AD-8D30-F6A2B7A6C70A}"/>
    <dgm:cxn modelId="{50C90786-1FA3-42A3-AA8E-83A04E608006}" type="presOf" srcId="{FFBCA3C9-4531-4260-9138-371225CABCB5}" destId="{6D24CDDF-9DA2-4E9C-B226-DE23385AA2A0}" srcOrd="0" destOrd="1" presId="urn:microsoft.com/office/officeart/2005/8/layout/hList1"/>
    <dgm:cxn modelId="{37AAA77B-3D13-4D97-A270-0B9E56B5D3AD}" type="presOf" srcId="{53453313-3C96-4599-8D4A-CC8D30EDDA54}" destId="{6D24CDDF-9DA2-4E9C-B226-DE23385AA2A0}" srcOrd="0" destOrd="0" presId="urn:microsoft.com/office/officeart/2005/8/layout/hList1"/>
    <dgm:cxn modelId="{6BB57CC6-E319-4463-AA25-63824F5214F4}" type="presParOf" srcId="{D42600DB-F44A-4555-8E1F-C41A92A24C23}" destId="{D666444D-EB04-43F4-8DC1-84D81B562F8A}" srcOrd="0" destOrd="0" presId="urn:microsoft.com/office/officeart/2005/8/layout/hList1"/>
    <dgm:cxn modelId="{14CABC1A-ABF2-42CF-97F2-8441CFF7E3A6}" type="presParOf" srcId="{D666444D-EB04-43F4-8DC1-84D81B562F8A}" destId="{7777496B-1B6A-454F-9548-AC640F6A3806}" srcOrd="0" destOrd="0" presId="urn:microsoft.com/office/officeart/2005/8/layout/hList1"/>
    <dgm:cxn modelId="{CBD71F67-3BEC-4BD7-9EBB-856EC40697A8}" type="presParOf" srcId="{D666444D-EB04-43F4-8DC1-84D81B562F8A}" destId="{6D24CDDF-9DA2-4E9C-B226-DE23385AA2A0}" srcOrd="1" destOrd="0" presId="urn:microsoft.com/office/officeart/2005/8/layout/hList1"/>
    <dgm:cxn modelId="{CD64CEBD-1FD2-4059-B585-C057CF36773B}" type="presParOf" srcId="{D42600DB-F44A-4555-8E1F-C41A92A24C23}" destId="{FD636580-05B4-483E-858B-C8CD84B7430C}" srcOrd="1" destOrd="0" presId="urn:microsoft.com/office/officeart/2005/8/layout/hList1"/>
    <dgm:cxn modelId="{FF91832C-E5E7-4CFC-8A92-273F9A48B757}" type="presParOf" srcId="{D42600DB-F44A-4555-8E1F-C41A92A24C23}" destId="{F20BF19C-569A-4689-BECD-7E73BBEDFE65}" srcOrd="2" destOrd="0" presId="urn:microsoft.com/office/officeart/2005/8/layout/hList1"/>
    <dgm:cxn modelId="{77FB2D57-64CE-493F-B8A7-DE5CB24D0DD2}" type="presParOf" srcId="{F20BF19C-569A-4689-BECD-7E73BBEDFE65}" destId="{7B0F96D3-4F30-4BEA-9997-129C3FACA287}" srcOrd="0" destOrd="0" presId="urn:microsoft.com/office/officeart/2005/8/layout/hList1"/>
    <dgm:cxn modelId="{7CB4CA6D-262A-41EA-913A-3D3026877D62}" type="presParOf" srcId="{F20BF19C-569A-4689-BECD-7E73BBEDFE65}" destId="{95648A6D-8945-4F61-8D3B-B05809D36C4B}" srcOrd="1" destOrd="0" presId="urn:microsoft.com/office/officeart/2005/8/layout/hList1"/>
    <dgm:cxn modelId="{AF1103D8-17D5-4AF0-B51F-4FD1CEE3517F}" type="presParOf" srcId="{D42600DB-F44A-4555-8E1F-C41A92A24C23}" destId="{AC051055-A136-4D76-AD0B-37248AC76E1C}" srcOrd="3" destOrd="0" presId="urn:microsoft.com/office/officeart/2005/8/layout/hList1"/>
    <dgm:cxn modelId="{046B0010-3E69-45FD-A58C-71DBA825607C}" type="presParOf" srcId="{D42600DB-F44A-4555-8E1F-C41A92A24C23}" destId="{D0EC585B-541A-47CA-82D4-60FFDC0720C2}" srcOrd="4" destOrd="0" presId="urn:microsoft.com/office/officeart/2005/8/layout/hList1"/>
    <dgm:cxn modelId="{572D50D8-AF64-42A9-97CB-65733FAEAB94}" type="presParOf" srcId="{D0EC585B-541A-47CA-82D4-60FFDC0720C2}" destId="{BD4EDA35-0A15-41F1-BE45-39678F858B98}" srcOrd="0" destOrd="0" presId="urn:microsoft.com/office/officeart/2005/8/layout/hList1"/>
    <dgm:cxn modelId="{E80D0C4D-7AA2-4639-84CD-9E58EABDAA80}" type="presParOf" srcId="{D0EC585B-541A-47CA-82D4-60FFDC0720C2}" destId="{4F6C2BCE-AF62-4BDA-B8E1-ACC5239C28B3}" srcOrd="1" destOrd="0" presId="urn:microsoft.com/office/officeart/2005/8/layout/hList1"/>
    <dgm:cxn modelId="{20024792-8B33-4016-BF5B-265127CBB747}" type="presParOf" srcId="{D42600DB-F44A-4555-8E1F-C41A92A24C23}" destId="{33ABF759-2AED-4CD8-BC94-98BD25CABB2B}" srcOrd="5" destOrd="0" presId="urn:microsoft.com/office/officeart/2005/8/layout/hList1"/>
    <dgm:cxn modelId="{57D6640F-AC79-4655-A92B-F500162A3512}" type="presParOf" srcId="{D42600DB-F44A-4555-8E1F-C41A92A24C23}" destId="{FA04B4E8-B8A4-4ED3-B4B7-9D0E4FD77844}" srcOrd="6" destOrd="0" presId="urn:microsoft.com/office/officeart/2005/8/layout/hList1"/>
    <dgm:cxn modelId="{F4D65C1B-ACAF-4643-916A-B73F546DFD0B}" type="presParOf" srcId="{FA04B4E8-B8A4-4ED3-B4B7-9D0E4FD77844}" destId="{96F4148D-64A9-4354-8C1D-0EFCDF7281B9}" srcOrd="0" destOrd="0" presId="urn:microsoft.com/office/officeart/2005/8/layout/hList1"/>
    <dgm:cxn modelId="{E2224B43-F2BC-49D0-9F1B-6155B717CD36}" type="presParOf" srcId="{FA04B4E8-B8A4-4ED3-B4B7-9D0E4FD77844}" destId="{A88E9920-B42E-4911-878D-D81AAB1B359A}" srcOrd="1" destOrd="0" presId="urn:microsoft.com/office/officeart/2005/8/layout/hList1"/>
    <dgm:cxn modelId="{1EC094AF-EFD4-48F7-BAE8-9959BBC931E8}" type="presParOf" srcId="{D42600DB-F44A-4555-8E1F-C41A92A24C23}" destId="{6930CDE3-C386-42CB-88C5-D4005E8DFB9E}" srcOrd="7" destOrd="0" presId="urn:microsoft.com/office/officeart/2005/8/layout/hList1"/>
    <dgm:cxn modelId="{B6294FC8-40DE-4D58-9A42-80833A73EC9A}" type="presParOf" srcId="{D42600DB-F44A-4555-8E1F-C41A92A24C23}" destId="{55D9BBB8-7351-469C-9DA5-89A251B06E38}" srcOrd="8" destOrd="0" presId="urn:microsoft.com/office/officeart/2005/8/layout/hList1"/>
    <dgm:cxn modelId="{63C8562C-46C1-440B-850D-CBC73ED756A3}" type="presParOf" srcId="{55D9BBB8-7351-469C-9DA5-89A251B06E38}" destId="{FA1F153C-34E6-4324-BA2C-5742BE92C8F0}" srcOrd="0" destOrd="0" presId="urn:microsoft.com/office/officeart/2005/8/layout/hList1"/>
    <dgm:cxn modelId="{290042E6-60EA-4AB8-BCA5-7209A8B7F073}" type="presParOf" srcId="{55D9BBB8-7351-469C-9DA5-89A251B06E38}" destId="{279E58A8-24FF-45D2-8F6C-A076591D995B}"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777496B-1B6A-454F-9548-AC640F6A3806}">
      <dsp:nvSpPr>
        <dsp:cNvPr id="0" name=""/>
        <dsp:cNvSpPr/>
      </dsp:nvSpPr>
      <dsp:spPr>
        <a:xfrm>
          <a:off x="4869" y="2430"/>
          <a:ext cx="1866577" cy="746631"/>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lvl="0" algn="ctr" defTabSz="800100">
            <a:lnSpc>
              <a:spcPct val="90000"/>
            </a:lnSpc>
            <a:spcBef>
              <a:spcPct val="0"/>
            </a:spcBef>
            <a:spcAft>
              <a:spcPct val="35000"/>
            </a:spcAft>
          </a:pPr>
          <a:r>
            <a:rPr lang="zh-CN" altLang="en-US" sz="1800" b="1" kern="1200" dirty="0" smtClean="0">
              <a:latin typeface="微软雅黑" pitchFamily="34" charset="-122"/>
              <a:ea typeface="微软雅黑" pitchFamily="34" charset="-122"/>
            </a:rPr>
            <a:t>按照价格上升的速度进行分类</a:t>
          </a:r>
          <a:endParaRPr lang="zh-CN" altLang="en-US" sz="1800" b="1" kern="1200" dirty="0">
            <a:latin typeface="微软雅黑" pitchFamily="34" charset="-122"/>
            <a:ea typeface="微软雅黑" pitchFamily="34" charset="-122"/>
          </a:endParaRPr>
        </a:p>
      </dsp:txBody>
      <dsp:txXfrm>
        <a:off x="4869" y="2430"/>
        <a:ext cx="1866577" cy="746631"/>
      </dsp:txXfrm>
    </dsp:sp>
    <dsp:sp modelId="{6D24CDDF-9DA2-4E9C-B226-DE23385AA2A0}">
      <dsp:nvSpPr>
        <dsp:cNvPr id="0" name=""/>
        <dsp:cNvSpPr/>
      </dsp:nvSpPr>
      <dsp:spPr>
        <a:xfrm>
          <a:off x="4869" y="749062"/>
          <a:ext cx="1866577" cy="2415599"/>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90000"/>
            </a:lnSpc>
            <a:spcBef>
              <a:spcPct val="0"/>
            </a:spcBef>
            <a:spcAft>
              <a:spcPct val="15000"/>
            </a:spcAft>
            <a:buChar char="••"/>
          </a:pPr>
          <a:r>
            <a:rPr lang="zh-CN" altLang="en-US" sz="1600" kern="1200" dirty="0" smtClean="0">
              <a:latin typeface="微软雅黑" pitchFamily="34" charset="-122"/>
              <a:ea typeface="微软雅黑" pitchFamily="34" charset="-122"/>
            </a:rPr>
            <a:t>温和的通货膨胀</a:t>
          </a:r>
          <a:endParaRPr lang="zh-CN" altLang="en-US" sz="1600" kern="1200" dirty="0">
            <a:latin typeface="微软雅黑" pitchFamily="34" charset="-122"/>
            <a:ea typeface="微软雅黑" pitchFamily="34" charset="-122"/>
          </a:endParaRPr>
        </a:p>
        <a:p>
          <a:pPr marL="171450" lvl="1" indent="-171450" algn="l" defTabSz="711200">
            <a:lnSpc>
              <a:spcPct val="90000"/>
            </a:lnSpc>
            <a:spcBef>
              <a:spcPct val="0"/>
            </a:spcBef>
            <a:spcAft>
              <a:spcPct val="15000"/>
            </a:spcAft>
            <a:buChar char="••"/>
          </a:pPr>
          <a:r>
            <a:rPr lang="zh-CN" altLang="en-US" sz="1600" kern="1200" dirty="0" smtClean="0">
              <a:latin typeface="微软雅黑" pitchFamily="34" charset="-122"/>
              <a:ea typeface="微软雅黑" pitchFamily="34" charset="-122"/>
            </a:rPr>
            <a:t>奔腾的通货膨胀</a:t>
          </a:r>
          <a:endParaRPr lang="zh-CN" altLang="en-US" sz="1600" kern="1200" dirty="0">
            <a:latin typeface="微软雅黑" pitchFamily="34" charset="-122"/>
            <a:ea typeface="微软雅黑" pitchFamily="34" charset="-122"/>
          </a:endParaRPr>
        </a:p>
        <a:p>
          <a:pPr marL="171450" lvl="1" indent="-171450" algn="l" defTabSz="711200">
            <a:lnSpc>
              <a:spcPct val="90000"/>
            </a:lnSpc>
            <a:spcBef>
              <a:spcPct val="0"/>
            </a:spcBef>
            <a:spcAft>
              <a:spcPct val="15000"/>
            </a:spcAft>
            <a:buChar char="••"/>
          </a:pPr>
          <a:r>
            <a:rPr lang="zh-CN" altLang="en-US" sz="1600" kern="1200" dirty="0" smtClean="0">
              <a:latin typeface="微软雅黑" pitchFamily="34" charset="-122"/>
              <a:ea typeface="微软雅黑" pitchFamily="34" charset="-122"/>
            </a:rPr>
            <a:t>超级通货膨胀</a:t>
          </a:r>
          <a:endParaRPr lang="zh-CN" altLang="en-US" sz="1600" kern="1200" dirty="0">
            <a:latin typeface="微软雅黑" pitchFamily="34" charset="-122"/>
            <a:ea typeface="微软雅黑" pitchFamily="34" charset="-122"/>
          </a:endParaRPr>
        </a:p>
      </dsp:txBody>
      <dsp:txXfrm>
        <a:off x="4869" y="749062"/>
        <a:ext cx="1866577" cy="2415599"/>
      </dsp:txXfrm>
    </dsp:sp>
    <dsp:sp modelId="{7B0F96D3-4F30-4BEA-9997-129C3FACA287}">
      <dsp:nvSpPr>
        <dsp:cNvPr id="0" name=""/>
        <dsp:cNvSpPr/>
      </dsp:nvSpPr>
      <dsp:spPr>
        <a:xfrm>
          <a:off x="2132768" y="2430"/>
          <a:ext cx="1866577" cy="746631"/>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lvl="0" algn="ctr" defTabSz="800100">
            <a:lnSpc>
              <a:spcPct val="90000"/>
            </a:lnSpc>
            <a:spcBef>
              <a:spcPct val="0"/>
            </a:spcBef>
            <a:spcAft>
              <a:spcPct val="35000"/>
            </a:spcAft>
          </a:pPr>
          <a:r>
            <a:rPr lang="zh-CN" altLang="en-US" sz="1800" b="1" kern="1200" dirty="0" smtClean="0">
              <a:latin typeface="微软雅黑" pitchFamily="34" charset="-122"/>
              <a:ea typeface="微软雅黑" pitchFamily="34" charset="-122"/>
            </a:rPr>
            <a:t>按照对价格影响的差别分类</a:t>
          </a:r>
          <a:endParaRPr lang="zh-CN" altLang="en-US" sz="1800" b="1" kern="1200" dirty="0">
            <a:latin typeface="微软雅黑" pitchFamily="34" charset="-122"/>
            <a:ea typeface="微软雅黑" pitchFamily="34" charset="-122"/>
          </a:endParaRPr>
        </a:p>
      </dsp:txBody>
      <dsp:txXfrm>
        <a:off x="2132768" y="2430"/>
        <a:ext cx="1866577" cy="746631"/>
      </dsp:txXfrm>
    </dsp:sp>
    <dsp:sp modelId="{95648A6D-8945-4F61-8D3B-B05809D36C4B}">
      <dsp:nvSpPr>
        <dsp:cNvPr id="0" name=""/>
        <dsp:cNvSpPr/>
      </dsp:nvSpPr>
      <dsp:spPr>
        <a:xfrm>
          <a:off x="2132768" y="749062"/>
          <a:ext cx="1866577" cy="2415599"/>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90000"/>
            </a:lnSpc>
            <a:spcBef>
              <a:spcPct val="0"/>
            </a:spcBef>
            <a:spcAft>
              <a:spcPct val="15000"/>
            </a:spcAft>
            <a:buChar char="••"/>
          </a:pPr>
          <a:r>
            <a:rPr lang="zh-CN" altLang="en-US" sz="1600" kern="1200" dirty="0" smtClean="0">
              <a:latin typeface="微软雅黑" pitchFamily="34" charset="-122"/>
              <a:ea typeface="微软雅黑" pitchFamily="34" charset="-122"/>
            </a:rPr>
            <a:t>平衡的通货膨胀</a:t>
          </a:r>
          <a:endParaRPr lang="zh-CN" altLang="en-US" sz="1600" kern="1200" dirty="0">
            <a:latin typeface="微软雅黑" pitchFamily="34" charset="-122"/>
            <a:ea typeface="微软雅黑" pitchFamily="34" charset="-122"/>
          </a:endParaRPr>
        </a:p>
        <a:p>
          <a:pPr marL="171450" lvl="1" indent="-171450" algn="l" defTabSz="711200">
            <a:lnSpc>
              <a:spcPct val="90000"/>
            </a:lnSpc>
            <a:spcBef>
              <a:spcPct val="0"/>
            </a:spcBef>
            <a:spcAft>
              <a:spcPct val="15000"/>
            </a:spcAft>
            <a:buChar char="••"/>
          </a:pPr>
          <a:r>
            <a:rPr lang="zh-CN" altLang="en-US" sz="1600" kern="1200" dirty="0" smtClean="0">
              <a:latin typeface="微软雅黑" pitchFamily="34" charset="-122"/>
              <a:ea typeface="微软雅黑" pitchFamily="34" charset="-122"/>
            </a:rPr>
            <a:t>非平衡的通货膨胀</a:t>
          </a:r>
          <a:endParaRPr lang="zh-CN" altLang="en-US" sz="1600" kern="1200" dirty="0">
            <a:latin typeface="微软雅黑" pitchFamily="34" charset="-122"/>
            <a:ea typeface="微软雅黑" pitchFamily="34" charset="-122"/>
          </a:endParaRPr>
        </a:p>
      </dsp:txBody>
      <dsp:txXfrm>
        <a:off x="2132768" y="749062"/>
        <a:ext cx="1866577" cy="2415599"/>
      </dsp:txXfrm>
    </dsp:sp>
    <dsp:sp modelId="{BD4EDA35-0A15-41F1-BE45-39678F858B98}">
      <dsp:nvSpPr>
        <dsp:cNvPr id="0" name=""/>
        <dsp:cNvSpPr/>
      </dsp:nvSpPr>
      <dsp:spPr>
        <a:xfrm>
          <a:off x="4260667" y="2430"/>
          <a:ext cx="1866577" cy="746631"/>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lvl="0" algn="ctr" defTabSz="800100">
            <a:lnSpc>
              <a:spcPct val="90000"/>
            </a:lnSpc>
            <a:spcBef>
              <a:spcPct val="0"/>
            </a:spcBef>
            <a:spcAft>
              <a:spcPct val="35000"/>
            </a:spcAft>
          </a:pPr>
          <a:r>
            <a:rPr lang="zh-CN" altLang="en-US" sz="1800" b="1" kern="1200" dirty="0" smtClean="0">
              <a:latin typeface="微软雅黑" pitchFamily="34" charset="-122"/>
              <a:ea typeface="微软雅黑" pitchFamily="34" charset="-122"/>
            </a:rPr>
            <a:t>按照人们的预期程度分类</a:t>
          </a:r>
          <a:endParaRPr lang="zh-CN" altLang="en-US" sz="1800" b="1" kern="1200" dirty="0">
            <a:latin typeface="微软雅黑" pitchFamily="34" charset="-122"/>
            <a:ea typeface="微软雅黑" pitchFamily="34" charset="-122"/>
          </a:endParaRPr>
        </a:p>
      </dsp:txBody>
      <dsp:txXfrm>
        <a:off x="4260667" y="2430"/>
        <a:ext cx="1866577" cy="746631"/>
      </dsp:txXfrm>
    </dsp:sp>
    <dsp:sp modelId="{4F6C2BCE-AF62-4BDA-B8E1-ACC5239C28B3}">
      <dsp:nvSpPr>
        <dsp:cNvPr id="0" name=""/>
        <dsp:cNvSpPr/>
      </dsp:nvSpPr>
      <dsp:spPr>
        <a:xfrm>
          <a:off x="4260667" y="749062"/>
          <a:ext cx="1866577" cy="2415599"/>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90000"/>
            </a:lnSpc>
            <a:spcBef>
              <a:spcPct val="0"/>
            </a:spcBef>
            <a:spcAft>
              <a:spcPct val="15000"/>
            </a:spcAft>
            <a:buChar char="••"/>
          </a:pPr>
          <a:r>
            <a:rPr lang="zh-CN" altLang="en-US" sz="1600" kern="1200" dirty="0" smtClean="0">
              <a:latin typeface="微软雅黑" pitchFamily="34" charset="-122"/>
              <a:ea typeface="微软雅黑" pitchFamily="34" charset="-122"/>
            </a:rPr>
            <a:t>未能预期到的通货膨胀</a:t>
          </a:r>
          <a:endParaRPr lang="zh-CN" altLang="en-US" sz="1600" kern="1200" dirty="0">
            <a:latin typeface="微软雅黑" pitchFamily="34" charset="-122"/>
            <a:ea typeface="微软雅黑" pitchFamily="34" charset="-122"/>
          </a:endParaRPr>
        </a:p>
        <a:p>
          <a:pPr marL="171450" lvl="1" indent="-171450" algn="l" defTabSz="711200">
            <a:lnSpc>
              <a:spcPct val="90000"/>
            </a:lnSpc>
            <a:spcBef>
              <a:spcPct val="0"/>
            </a:spcBef>
            <a:spcAft>
              <a:spcPct val="15000"/>
            </a:spcAft>
            <a:buChar char="••"/>
          </a:pPr>
          <a:r>
            <a:rPr lang="zh-CN" altLang="en-US" sz="1600" kern="1200" dirty="0" smtClean="0">
              <a:latin typeface="微软雅黑" pitchFamily="34" charset="-122"/>
              <a:ea typeface="微软雅黑" pitchFamily="34" charset="-122"/>
            </a:rPr>
            <a:t>可以预期或者已经预期到的通货膨胀</a:t>
          </a:r>
          <a:endParaRPr lang="zh-CN" altLang="en-US" sz="1600" kern="1200" dirty="0">
            <a:latin typeface="微软雅黑" pitchFamily="34" charset="-122"/>
            <a:ea typeface="微软雅黑" pitchFamily="34" charset="-122"/>
          </a:endParaRPr>
        </a:p>
      </dsp:txBody>
      <dsp:txXfrm>
        <a:off x="4260667" y="749062"/>
        <a:ext cx="1866577" cy="2415599"/>
      </dsp:txXfrm>
    </dsp:sp>
    <dsp:sp modelId="{96F4148D-64A9-4354-8C1D-0EFCDF7281B9}">
      <dsp:nvSpPr>
        <dsp:cNvPr id="0" name=""/>
        <dsp:cNvSpPr/>
      </dsp:nvSpPr>
      <dsp:spPr>
        <a:xfrm>
          <a:off x="6388565" y="2430"/>
          <a:ext cx="1866577" cy="746631"/>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lvl="0" algn="ctr" defTabSz="800100">
            <a:lnSpc>
              <a:spcPct val="90000"/>
            </a:lnSpc>
            <a:spcBef>
              <a:spcPct val="0"/>
            </a:spcBef>
            <a:spcAft>
              <a:spcPct val="35000"/>
            </a:spcAft>
          </a:pPr>
          <a:r>
            <a:rPr lang="zh-CN" altLang="en-US" sz="1800" b="1" kern="1200" dirty="0" smtClean="0">
              <a:latin typeface="微软雅黑" pitchFamily="34" charset="-122"/>
              <a:ea typeface="微软雅黑" pitchFamily="34" charset="-122"/>
            </a:rPr>
            <a:t>按通货膨胀的表现形式分类</a:t>
          </a:r>
          <a:endParaRPr lang="zh-CN" altLang="en-US" sz="1800" b="1" kern="1200" dirty="0">
            <a:latin typeface="微软雅黑" pitchFamily="34" charset="-122"/>
            <a:ea typeface="微软雅黑" pitchFamily="34" charset="-122"/>
          </a:endParaRPr>
        </a:p>
      </dsp:txBody>
      <dsp:txXfrm>
        <a:off x="6388565" y="2430"/>
        <a:ext cx="1866577" cy="746631"/>
      </dsp:txXfrm>
    </dsp:sp>
    <dsp:sp modelId="{A88E9920-B42E-4911-878D-D81AAB1B359A}">
      <dsp:nvSpPr>
        <dsp:cNvPr id="0" name=""/>
        <dsp:cNvSpPr/>
      </dsp:nvSpPr>
      <dsp:spPr>
        <a:xfrm>
          <a:off x="6388565" y="749062"/>
          <a:ext cx="1866577" cy="2415599"/>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90000"/>
            </a:lnSpc>
            <a:spcBef>
              <a:spcPct val="0"/>
            </a:spcBef>
            <a:spcAft>
              <a:spcPct val="15000"/>
            </a:spcAft>
            <a:buChar char="••"/>
          </a:pPr>
          <a:r>
            <a:rPr lang="zh-CN" altLang="en-US" sz="1600" kern="1200" dirty="0" smtClean="0">
              <a:latin typeface="微软雅黑" pitchFamily="34" charset="-122"/>
              <a:ea typeface="微软雅黑" pitchFamily="34" charset="-122"/>
            </a:rPr>
            <a:t>隐蔽型通货膨胀</a:t>
          </a:r>
          <a:endParaRPr lang="zh-CN" altLang="en-US" sz="1600" kern="1200" dirty="0">
            <a:latin typeface="微软雅黑" pitchFamily="34" charset="-122"/>
            <a:ea typeface="微软雅黑" pitchFamily="34" charset="-122"/>
          </a:endParaRPr>
        </a:p>
        <a:p>
          <a:pPr marL="171450" lvl="1" indent="-171450" algn="l" defTabSz="711200">
            <a:lnSpc>
              <a:spcPct val="90000"/>
            </a:lnSpc>
            <a:spcBef>
              <a:spcPct val="0"/>
            </a:spcBef>
            <a:spcAft>
              <a:spcPct val="15000"/>
            </a:spcAft>
            <a:buChar char="••"/>
          </a:pPr>
          <a:r>
            <a:rPr lang="zh-CN" altLang="en-US" sz="1600" kern="1200" dirty="0" smtClean="0">
              <a:latin typeface="微软雅黑" pitchFamily="34" charset="-122"/>
              <a:ea typeface="微软雅黑" pitchFamily="34" charset="-122"/>
            </a:rPr>
            <a:t>公开型通货膨胀</a:t>
          </a:r>
          <a:endParaRPr lang="zh-CN" altLang="en-US" sz="1600" kern="1200" dirty="0">
            <a:latin typeface="微软雅黑" pitchFamily="34" charset="-122"/>
            <a:ea typeface="微软雅黑" pitchFamily="34" charset="-122"/>
          </a:endParaRPr>
        </a:p>
      </dsp:txBody>
      <dsp:txXfrm>
        <a:off x="6388565" y="749062"/>
        <a:ext cx="1866577" cy="2415599"/>
      </dsp:txXfrm>
    </dsp:sp>
    <dsp:sp modelId="{FA1F153C-34E6-4324-BA2C-5742BE92C8F0}">
      <dsp:nvSpPr>
        <dsp:cNvPr id="0" name=""/>
        <dsp:cNvSpPr/>
      </dsp:nvSpPr>
      <dsp:spPr>
        <a:xfrm>
          <a:off x="8516464" y="2430"/>
          <a:ext cx="1866577" cy="746631"/>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lvl="0" algn="ctr" defTabSz="800100">
            <a:lnSpc>
              <a:spcPct val="90000"/>
            </a:lnSpc>
            <a:spcBef>
              <a:spcPct val="0"/>
            </a:spcBef>
            <a:spcAft>
              <a:spcPct val="35000"/>
            </a:spcAft>
          </a:pPr>
          <a:r>
            <a:rPr lang="zh-CN" altLang="en-US" sz="1800" b="1" kern="1200" dirty="0" smtClean="0">
              <a:latin typeface="微软雅黑" pitchFamily="34" charset="-122"/>
              <a:ea typeface="微软雅黑" pitchFamily="34" charset="-122"/>
            </a:rPr>
            <a:t>按通货膨胀的成因分类</a:t>
          </a:r>
          <a:endParaRPr lang="zh-CN" altLang="en-US" sz="1800" b="1" kern="1200" dirty="0">
            <a:latin typeface="微软雅黑" pitchFamily="34" charset="-122"/>
            <a:ea typeface="微软雅黑" pitchFamily="34" charset="-122"/>
          </a:endParaRPr>
        </a:p>
      </dsp:txBody>
      <dsp:txXfrm>
        <a:off x="8516464" y="2430"/>
        <a:ext cx="1866577" cy="746631"/>
      </dsp:txXfrm>
    </dsp:sp>
    <dsp:sp modelId="{279E58A8-24FF-45D2-8F6C-A076591D995B}">
      <dsp:nvSpPr>
        <dsp:cNvPr id="0" name=""/>
        <dsp:cNvSpPr/>
      </dsp:nvSpPr>
      <dsp:spPr>
        <a:xfrm>
          <a:off x="8516464" y="749062"/>
          <a:ext cx="1866577" cy="2415599"/>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9342" tIns="69342" rIns="92456" bIns="104013" numCol="1" spcCol="1270" anchor="t" anchorCtr="0">
          <a:noAutofit/>
        </a:bodyPr>
        <a:lstStyle/>
        <a:p>
          <a:pPr marL="114300" lvl="1" indent="-114300" algn="l" defTabSz="577850">
            <a:lnSpc>
              <a:spcPct val="90000"/>
            </a:lnSpc>
            <a:spcBef>
              <a:spcPct val="0"/>
            </a:spcBef>
            <a:spcAft>
              <a:spcPct val="15000"/>
            </a:spcAft>
            <a:buChar char="••"/>
          </a:pPr>
          <a:r>
            <a:rPr lang="zh-CN" altLang="en-US" sz="1300" kern="1200" dirty="0" smtClean="0">
              <a:latin typeface="微软雅黑" pitchFamily="34" charset="-122"/>
              <a:ea typeface="微软雅黑" pitchFamily="34" charset="-122"/>
            </a:rPr>
            <a:t>需求拉动型通货膨胀</a:t>
          </a:r>
          <a:endParaRPr lang="zh-CN" altLang="en-US" sz="1300" kern="1200" dirty="0">
            <a:latin typeface="微软雅黑" pitchFamily="34" charset="-122"/>
            <a:ea typeface="微软雅黑" pitchFamily="34" charset="-122"/>
          </a:endParaRPr>
        </a:p>
        <a:p>
          <a:pPr marL="114300" lvl="1" indent="-114300" algn="l" defTabSz="577850">
            <a:lnSpc>
              <a:spcPct val="90000"/>
            </a:lnSpc>
            <a:spcBef>
              <a:spcPct val="0"/>
            </a:spcBef>
            <a:spcAft>
              <a:spcPct val="15000"/>
            </a:spcAft>
            <a:buChar char="••"/>
          </a:pPr>
          <a:r>
            <a:rPr lang="zh-CN" altLang="en-US" sz="1300" kern="1200" dirty="0" smtClean="0">
              <a:latin typeface="微软雅黑" pitchFamily="34" charset="-122"/>
              <a:ea typeface="微软雅黑" pitchFamily="34" charset="-122"/>
            </a:rPr>
            <a:t>成本推进型通货膨胀</a:t>
          </a:r>
          <a:endParaRPr lang="zh-CN" altLang="en-US" sz="1300" kern="1200" dirty="0">
            <a:latin typeface="微软雅黑" pitchFamily="34" charset="-122"/>
            <a:ea typeface="微软雅黑" pitchFamily="34" charset="-122"/>
          </a:endParaRPr>
        </a:p>
        <a:p>
          <a:pPr marL="114300" lvl="1" indent="-114300" algn="l" defTabSz="577850">
            <a:lnSpc>
              <a:spcPct val="90000"/>
            </a:lnSpc>
            <a:spcBef>
              <a:spcPct val="0"/>
            </a:spcBef>
            <a:spcAft>
              <a:spcPct val="15000"/>
            </a:spcAft>
            <a:buChar char="••"/>
          </a:pPr>
          <a:r>
            <a:rPr lang="zh-CN" altLang="en-US" sz="1300" kern="1200" dirty="0" smtClean="0">
              <a:latin typeface="微软雅黑" pitchFamily="34" charset="-122"/>
              <a:ea typeface="微软雅黑" pitchFamily="34" charset="-122"/>
            </a:rPr>
            <a:t>结构性通货膨胀</a:t>
          </a:r>
          <a:endParaRPr lang="en-US" altLang="zh-CN" sz="1300" kern="1200" dirty="0" smtClean="0">
            <a:latin typeface="微软雅黑" pitchFamily="34" charset="-122"/>
            <a:ea typeface="微软雅黑" pitchFamily="34" charset="-122"/>
          </a:endParaRPr>
        </a:p>
        <a:p>
          <a:pPr marL="114300" lvl="1" indent="-114300" algn="l" defTabSz="577850">
            <a:lnSpc>
              <a:spcPct val="90000"/>
            </a:lnSpc>
            <a:spcBef>
              <a:spcPct val="0"/>
            </a:spcBef>
            <a:spcAft>
              <a:spcPct val="15000"/>
            </a:spcAft>
            <a:buChar char="••"/>
          </a:pPr>
          <a:r>
            <a:rPr lang="zh-CN" altLang="en-US" sz="1300" kern="1200" dirty="0" smtClean="0">
              <a:latin typeface="微软雅黑" pitchFamily="34" charset="-122"/>
              <a:ea typeface="微软雅黑" pitchFamily="34" charset="-122"/>
            </a:rPr>
            <a:t>混合型通货膨胀</a:t>
          </a:r>
          <a:endParaRPr lang="en-US" altLang="zh-CN" sz="1300" kern="1200" dirty="0" smtClean="0">
            <a:latin typeface="微软雅黑" pitchFamily="34" charset="-122"/>
            <a:ea typeface="微软雅黑" pitchFamily="34" charset="-122"/>
          </a:endParaRPr>
        </a:p>
        <a:p>
          <a:pPr marL="114300" lvl="1" indent="-114300" algn="l" defTabSz="577850">
            <a:lnSpc>
              <a:spcPct val="90000"/>
            </a:lnSpc>
            <a:spcBef>
              <a:spcPct val="0"/>
            </a:spcBef>
            <a:spcAft>
              <a:spcPct val="15000"/>
            </a:spcAft>
            <a:buChar char="••"/>
          </a:pPr>
          <a:r>
            <a:rPr lang="zh-CN" altLang="en-US" sz="1300" kern="1200" dirty="0" smtClean="0">
              <a:latin typeface="微软雅黑" pitchFamily="34" charset="-122"/>
              <a:ea typeface="微软雅黑" pitchFamily="34" charset="-122"/>
            </a:rPr>
            <a:t>财政赤字型通货膨胀</a:t>
          </a:r>
          <a:r>
            <a:rPr lang="en-US" altLang="zh-CN" sz="1300" kern="1200" dirty="0" smtClean="0">
              <a:latin typeface="微软雅黑" pitchFamily="34" charset="-122"/>
              <a:ea typeface="微软雅黑" pitchFamily="34" charset="-122"/>
            </a:rPr>
            <a:t>.</a:t>
          </a:r>
        </a:p>
        <a:p>
          <a:pPr marL="114300" lvl="1" indent="-114300" algn="l" defTabSz="577850">
            <a:lnSpc>
              <a:spcPct val="90000"/>
            </a:lnSpc>
            <a:spcBef>
              <a:spcPct val="0"/>
            </a:spcBef>
            <a:spcAft>
              <a:spcPct val="15000"/>
            </a:spcAft>
            <a:buChar char="••"/>
          </a:pPr>
          <a:r>
            <a:rPr lang="zh-CN" altLang="en-US" sz="1300" kern="1200" dirty="0" smtClean="0">
              <a:latin typeface="微软雅黑" pitchFamily="34" charset="-122"/>
              <a:ea typeface="微软雅黑" pitchFamily="34" charset="-122"/>
            </a:rPr>
            <a:t>信用膨胀型通货膨</a:t>
          </a:r>
          <a:r>
            <a:rPr lang="zh-CN" altLang="en-US" sz="1400" kern="1200" dirty="0" smtClean="0">
              <a:latin typeface="微软雅黑" pitchFamily="34" charset="-122"/>
              <a:ea typeface="微软雅黑" pitchFamily="34" charset="-122"/>
            </a:rPr>
            <a:t>胀</a:t>
          </a:r>
          <a:r>
            <a:rPr lang="en-US" altLang="zh-CN" sz="1400" kern="1200" dirty="0" smtClean="0">
              <a:latin typeface="微软雅黑" pitchFamily="34" charset="-122"/>
              <a:ea typeface="微软雅黑" pitchFamily="34" charset="-122"/>
            </a:rPr>
            <a:t>.</a:t>
          </a:r>
        </a:p>
        <a:p>
          <a:pPr marL="114300" lvl="1" indent="-114300" algn="l" defTabSz="577850">
            <a:lnSpc>
              <a:spcPct val="90000"/>
            </a:lnSpc>
            <a:spcBef>
              <a:spcPct val="0"/>
            </a:spcBef>
            <a:spcAft>
              <a:spcPct val="15000"/>
            </a:spcAft>
            <a:buChar char="••"/>
          </a:pPr>
          <a:r>
            <a:rPr lang="zh-CN" altLang="en-US" sz="1300" kern="1200" dirty="0" smtClean="0">
              <a:latin typeface="微软雅黑" pitchFamily="34" charset="-122"/>
              <a:ea typeface="微软雅黑" pitchFamily="34" charset="-122"/>
            </a:rPr>
            <a:t>国际传播型通货膨胀</a:t>
          </a:r>
          <a:endParaRPr lang="en-US" altLang="zh-CN" sz="1300" kern="1200" dirty="0">
            <a:latin typeface="微软雅黑" pitchFamily="34" charset="-122"/>
            <a:ea typeface="微软雅黑" pitchFamily="34" charset="-122"/>
          </a:endParaRPr>
        </a:p>
      </dsp:txBody>
      <dsp:txXfrm>
        <a:off x="8516464" y="749062"/>
        <a:ext cx="1866577" cy="2415599"/>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2017/7/21/Friday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extLst>
      <p:ext uri="{BB962C8B-B14F-4D97-AF65-F5344CB8AC3E}">
        <p14:creationId xmlns:p14="http://schemas.microsoft.com/office/powerpoint/2010/main" val="6214181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a:t>
            </a:fld>
            <a:endParaRPr lang="en-US" altLang="zh-CN"/>
          </a:p>
        </p:txBody>
      </p:sp>
    </p:spTree>
    <p:extLst>
      <p:ext uri="{BB962C8B-B14F-4D97-AF65-F5344CB8AC3E}">
        <p14:creationId xmlns:p14="http://schemas.microsoft.com/office/powerpoint/2010/main" val="4679094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17</a:t>
            </a:fld>
            <a:endParaRPr lang="en-US" altLang="zh-CN"/>
          </a:p>
        </p:txBody>
      </p:sp>
    </p:spTree>
    <p:extLst>
      <p:ext uri="{BB962C8B-B14F-4D97-AF65-F5344CB8AC3E}">
        <p14:creationId xmlns:p14="http://schemas.microsoft.com/office/powerpoint/2010/main" val="18218333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2017/7/21/Friday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
        <p:nvSpPr>
          <p:cNvPr id="9" name="矩形 8"/>
          <p:cNvSpPr/>
          <p:nvPr userDrawn="1"/>
        </p:nvSpPr>
        <p:spPr>
          <a:xfrm>
            <a:off x="-9525" y="-7620"/>
            <a:ext cx="12200890" cy="68630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pPr/>
              <a:t>2017/7/21/Friday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pPr/>
              <a:t>‹#›</a:t>
            </a:fld>
            <a:endParaRPr lang="zh-CN" altLang="en-US"/>
          </a:p>
        </p:txBody>
      </p:sp>
      <p:sp>
        <p:nvSpPr>
          <p:cNvPr id="6" name="矩形 5"/>
          <p:cNvSpPr/>
          <p:nvPr userDrawn="1"/>
        </p:nvSpPr>
        <p:spPr>
          <a:xfrm>
            <a:off x="-9525" y="-7620"/>
            <a:ext cx="12200890" cy="68630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random/>
  </p:transition>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pPr/>
              <a:t>2017/7/21/Friday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pPr/>
              <a:t>‹#›</a:t>
            </a:fld>
            <a:endParaRPr lang="zh-CN" altLang="en-US"/>
          </a:p>
        </p:txBody>
      </p:sp>
      <p:sp>
        <p:nvSpPr>
          <p:cNvPr id="9" name="矩形 8"/>
          <p:cNvSpPr/>
          <p:nvPr userDrawn="1"/>
        </p:nvSpPr>
        <p:spPr>
          <a:xfrm>
            <a:off x="-9525" y="-7620"/>
            <a:ext cx="12200890" cy="68630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ransition spd="slow">
    <p:random/>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3335" y="-2540"/>
            <a:ext cx="12239625" cy="6903085"/>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2049145" y="4302125"/>
            <a:ext cx="5862320" cy="483235"/>
          </a:xfrm>
          <a:prstGeom prst="rect">
            <a:avLst/>
          </a:prstGeom>
          <a:noFill/>
        </p:spPr>
        <p:txBody>
          <a:bodyPr wrap="square" rtlCol="0">
            <a:spAutoFit/>
            <a:scene3d>
              <a:camera prst="orthographicFront"/>
              <a:lightRig rig="threePt" dir="t"/>
            </a:scene3d>
          </a:bodyPr>
          <a:lstStyle/>
          <a:p>
            <a:pPr algn="r" fontAlgn="base"/>
            <a:r>
              <a:rPr lang="zh-CN" sz="2400">
                <a:solidFill>
                  <a:schemeClr val="bg1"/>
                </a:solidFill>
                <a:latin typeface="微软雅黑" panose="020B0503020204020204" charset="-122"/>
                <a:ea typeface="微软雅黑" panose="020B0503020204020204" charset="-122"/>
              </a:rPr>
              <a:t>主讲人：</a:t>
            </a:r>
          </a:p>
        </p:txBody>
      </p:sp>
      <p:sp>
        <p:nvSpPr>
          <p:cNvPr id="3" name="文本框 2"/>
          <p:cNvSpPr txBox="1"/>
          <p:nvPr/>
        </p:nvSpPr>
        <p:spPr>
          <a:xfrm>
            <a:off x="1883664" y="2141855"/>
            <a:ext cx="9198864" cy="1360181"/>
          </a:xfrm>
          <a:prstGeom prst="rect">
            <a:avLst/>
          </a:prstGeom>
          <a:noFill/>
        </p:spPr>
        <p:txBody>
          <a:bodyPr wrap="square" rtlCol="0">
            <a:spAutoFit/>
            <a:scene3d>
              <a:camera prst="orthographicFront"/>
              <a:lightRig rig="threePt" dir="t"/>
            </a:scene3d>
          </a:bodyPr>
          <a:lstStyle/>
          <a:p>
            <a:pPr>
              <a:lnSpc>
                <a:spcPct val="140000"/>
              </a:lnSpc>
              <a:spcBef>
                <a:spcPts val="0"/>
              </a:spcBef>
              <a:spcAft>
                <a:spcPts val="0"/>
              </a:spcAft>
              <a:defRPr/>
            </a:pPr>
            <a:r>
              <a:rPr lang="zh-CN" altLang="en-US" sz="6600" noProof="1">
                <a:ln w="12700">
                  <a:noFill/>
                  <a:prstDash val="solid"/>
                </a:ln>
                <a:solidFill>
                  <a:schemeClr val="bg1">
                    <a:lumMod val="95000"/>
                  </a:schemeClr>
                </a:solidFill>
                <a:latin typeface="微软雅黑" panose="020B0503020204020204" charset="-122"/>
                <a:ea typeface="微软雅黑" panose="020B0503020204020204" charset="-122"/>
              </a:rPr>
              <a:t>西方经济学</a:t>
            </a:r>
            <a:endParaRPr lang="zh-CN" altLang="zh-CN" sz="6600" noProof="1">
              <a:ln w="12700">
                <a:noFill/>
                <a:prstDash val="solid"/>
              </a:ln>
              <a:solidFill>
                <a:schemeClr val="bg1">
                  <a:lumMod val="95000"/>
                </a:schemeClr>
              </a:solidFill>
              <a:latin typeface="微软雅黑" panose="020B0503020204020204" charset="-122"/>
              <a:ea typeface="微软雅黑" panose="020B0503020204020204" charset="-122"/>
            </a:endParaRPr>
          </a:p>
        </p:txBody>
      </p:sp>
      <p:sp>
        <p:nvSpPr>
          <p:cNvPr id="7" name="直角三角形 6"/>
          <p:cNvSpPr/>
          <p:nvPr/>
        </p:nvSpPr>
        <p:spPr>
          <a:xfrm rot="16200000">
            <a:off x="8747125" y="3421380"/>
            <a:ext cx="3434080" cy="3524250"/>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直角三角形 7"/>
          <p:cNvSpPr/>
          <p:nvPr/>
        </p:nvSpPr>
        <p:spPr>
          <a:xfrm rot="16200000">
            <a:off x="9394190" y="4068445"/>
            <a:ext cx="2883535" cy="2781300"/>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flipH="1">
            <a:off x="1675130" y="2282825"/>
            <a:ext cx="5080" cy="250253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1425575" y="3183255"/>
            <a:ext cx="8255" cy="160210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rand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85470" y="608965"/>
            <a:ext cx="262890" cy="394335"/>
            <a:chOff x="922" y="959"/>
            <a:chExt cx="414" cy="621"/>
          </a:xfrm>
        </p:grpSpPr>
        <p:cxnSp>
          <p:nvCxnSpPr>
            <p:cNvPr id="3" name="直接连接符 2"/>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5" name="直接连接符 4"/>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1091565" y="608965"/>
            <a:ext cx="2339102" cy="523220"/>
          </a:xfrm>
          <a:prstGeom prst="rect">
            <a:avLst/>
          </a:prstGeom>
          <a:noFill/>
        </p:spPr>
        <p:txBody>
          <a:bodyPr wrap="square" rtlCol="0">
            <a:spAutoFit/>
          </a:bodyPr>
          <a:lstStyle/>
          <a:p>
            <a:r>
              <a:rPr lang="zh-CN" altLang="en-US" sz="2800" b="1" i="1" dirty="0">
                <a:solidFill>
                  <a:schemeClr val="accent1">
                    <a:lumMod val="50000"/>
                  </a:schemeClr>
                </a:solidFill>
                <a:latin typeface="微软雅黑" panose="020B0503020204020204" charset="-122"/>
                <a:ea typeface="微软雅黑" panose="020B0503020204020204" charset="-122"/>
              </a:rPr>
              <a:t>菲利普斯曲线</a:t>
            </a:r>
          </a:p>
        </p:txBody>
      </p:sp>
      <p:sp>
        <p:nvSpPr>
          <p:cNvPr id="7" name="矩形 6"/>
          <p:cNvSpPr/>
          <p:nvPr/>
        </p:nvSpPr>
        <p:spPr>
          <a:xfrm>
            <a:off x="1091565" y="1192133"/>
            <a:ext cx="11098530" cy="954107"/>
          </a:xfrm>
          <a:prstGeom prst="rect">
            <a:avLst/>
          </a:prstGeom>
        </p:spPr>
        <p:txBody>
          <a:bodyPr wrap="square">
            <a:spAutoFit/>
          </a:bodyPr>
          <a:lstStyle/>
          <a:p>
            <a:r>
              <a:rPr lang="zh-CN" altLang="en-US" sz="2000" b="1" dirty="0">
                <a:latin typeface="微软雅黑" pitchFamily="34" charset="-122"/>
                <a:ea typeface="微软雅黑" pitchFamily="34" charset="-122"/>
              </a:rPr>
              <a:t>一、菲利普斯曲线的</a:t>
            </a:r>
            <a:r>
              <a:rPr lang="zh-CN" altLang="en-US" sz="2000" b="1" dirty="0" smtClean="0">
                <a:latin typeface="微软雅黑" pitchFamily="34" charset="-122"/>
                <a:ea typeface="微软雅黑" pitchFamily="34" charset="-122"/>
              </a:rPr>
              <a:t>含义</a:t>
            </a:r>
            <a:endParaRPr lang="en-US" altLang="zh-CN" sz="2000" b="1" dirty="0" smtClean="0">
              <a:latin typeface="微软雅黑" pitchFamily="34" charset="-122"/>
              <a:ea typeface="微软雅黑" pitchFamily="34" charset="-122"/>
            </a:endParaRPr>
          </a:p>
          <a:p>
            <a:r>
              <a:rPr lang="zh-CN" altLang="en-US" dirty="0">
                <a:latin typeface="微软雅黑" pitchFamily="34" charset="-122"/>
                <a:ea typeface="微软雅黑" pitchFamily="34" charset="-122"/>
              </a:rPr>
              <a:t>菲利普斯曲线是用来表示失业与通货膨胀之间替代取舍关系的曲线</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由新西兰</a:t>
            </a:r>
            <a:r>
              <a:rPr lang="zh-CN" altLang="en-US" dirty="0" smtClean="0">
                <a:latin typeface="微软雅黑" pitchFamily="34" charset="-122"/>
                <a:ea typeface="微软雅黑" pitchFamily="34" charset="-122"/>
              </a:rPr>
              <a:t>统计学家威廉菲利普斯</a:t>
            </a:r>
            <a:r>
              <a:rPr lang="en-US" altLang="zh-CN" dirty="0">
                <a:latin typeface="微软雅黑" pitchFamily="34" charset="-122"/>
                <a:ea typeface="微软雅黑" pitchFamily="34" charset="-122"/>
              </a:rPr>
              <a:t>(A</a:t>
            </a:r>
            <a:r>
              <a:rPr lang="zh-CN" altLang="en-US" dirty="0">
                <a:latin typeface="微软雅黑" pitchFamily="34" charset="-122"/>
                <a:ea typeface="微软雅黑" pitchFamily="34" charset="-122"/>
              </a:rPr>
              <a:t>．</a:t>
            </a:r>
            <a:r>
              <a:rPr lang="en-US" altLang="zh-CN" dirty="0">
                <a:latin typeface="微软雅黑" pitchFamily="34" charset="-122"/>
                <a:ea typeface="微软雅黑" pitchFamily="34" charset="-122"/>
              </a:rPr>
              <a:t>W</a:t>
            </a:r>
            <a:r>
              <a:rPr lang="zh-CN" altLang="en-US" dirty="0">
                <a:latin typeface="微软雅黑" pitchFamily="34" charset="-122"/>
                <a:ea typeface="微软雅黑" pitchFamily="34" charset="-122"/>
              </a:rPr>
              <a:t>．</a:t>
            </a:r>
            <a:r>
              <a:rPr lang="en-US" altLang="zh-CN" dirty="0">
                <a:latin typeface="微软雅黑" pitchFamily="34" charset="-122"/>
                <a:ea typeface="微软雅黑" pitchFamily="34" charset="-122"/>
              </a:rPr>
              <a:t>Phillips)</a:t>
            </a:r>
            <a:r>
              <a:rPr lang="zh-CN" altLang="en-US" dirty="0" smtClean="0">
                <a:latin typeface="微软雅黑" pitchFamily="34" charset="-122"/>
                <a:ea typeface="微软雅黑" pitchFamily="34" charset="-122"/>
              </a:rPr>
              <a:t>于</a:t>
            </a:r>
            <a:r>
              <a:rPr lang="en-US" altLang="zh-CN" dirty="0" smtClean="0">
                <a:latin typeface="微软雅黑" pitchFamily="34" charset="-122"/>
                <a:ea typeface="微软雅黑" pitchFamily="34" charset="-122"/>
              </a:rPr>
              <a:t>1958</a:t>
            </a:r>
            <a:r>
              <a:rPr lang="zh-CN" altLang="en-US" dirty="0" smtClean="0">
                <a:latin typeface="微软雅黑" pitchFamily="34" charset="-122"/>
                <a:ea typeface="微软雅黑" pitchFamily="34" charset="-122"/>
              </a:rPr>
              <a:t>年</a:t>
            </a:r>
            <a:r>
              <a:rPr lang="zh-CN" altLang="en-US" dirty="0">
                <a:latin typeface="微软雅黑" pitchFamily="34" charset="-122"/>
                <a:ea typeface="微软雅黑" pitchFamily="34" charset="-122"/>
              </a:rPr>
              <a:t>在</a:t>
            </a:r>
            <a:r>
              <a:rPr lang="en-US" altLang="zh-CN" dirty="0" smtClean="0">
                <a:latin typeface="微软雅黑" pitchFamily="34" charset="-122"/>
                <a:ea typeface="微软雅黑" pitchFamily="34" charset="-122"/>
              </a:rPr>
              <a:t>«1861—1957</a:t>
            </a:r>
            <a:r>
              <a:rPr lang="zh-CN" altLang="en-US" dirty="0" smtClean="0">
                <a:latin typeface="微软雅黑" pitchFamily="34" charset="-122"/>
                <a:ea typeface="微软雅黑" pitchFamily="34" charset="-122"/>
              </a:rPr>
              <a:t>年</a:t>
            </a:r>
            <a:r>
              <a:rPr lang="zh-CN" altLang="en-US" dirty="0">
                <a:latin typeface="微软雅黑" pitchFamily="34" charset="-122"/>
                <a:ea typeface="微软雅黑" pitchFamily="34" charset="-122"/>
              </a:rPr>
              <a:t>英国失业和货币工资变动</a:t>
            </a:r>
            <a:r>
              <a:rPr lang="zh-CN" altLang="en-US" dirty="0" smtClean="0">
                <a:latin typeface="微软雅黑" pitchFamily="34" charset="-122"/>
                <a:ea typeface="微软雅黑" pitchFamily="34" charset="-122"/>
              </a:rPr>
              <a:t>率之间</a:t>
            </a:r>
            <a:r>
              <a:rPr lang="zh-CN" altLang="en-US" dirty="0">
                <a:latin typeface="微软雅黑" pitchFamily="34" charset="-122"/>
                <a:ea typeface="微软雅黑" pitchFamily="34" charset="-122"/>
              </a:rPr>
              <a:t>的关系</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一文中最先提出</a:t>
            </a:r>
          </a:p>
        </p:txBody>
      </p:sp>
      <p:pic>
        <p:nvPicPr>
          <p:cNvPr id="8" name="图片 7"/>
          <p:cNvPicPr>
            <a:picLocks noChangeAspect="1"/>
          </p:cNvPicPr>
          <p:nvPr/>
        </p:nvPicPr>
        <p:blipFill>
          <a:blip r:embed="rId2"/>
          <a:stretch>
            <a:fillRect/>
          </a:stretch>
        </p:blipFill>
        <p:spPr>
          <a:xfrm>
            <a:off x="1261804" y="2215396"/>
            <a:ext cx="3209925" cy="3609975"/>
          </a:xfrm>
          <a:prstGeom prst="rect">
            <a:avLst/>
          </a:prstGeom>
        </p:spPr>
      </p:pic>
      <p:sp>
        <p:nvSpPr>
          <p:cNvPr id="9" name="矩形 8"/>
          <p:cNvSpPr/>
          <p:nvPr/>
        </p:nvSpPr>
        <p:spPr>
          <a:xfrm>
            <a:off x="4744994" y="2296834"/>
            <a:ext cx="7026876" cy="4157677"/>
          </a:xfrm>
          <a:prstGeom prst="rect">
            <a:avLst/>
          </a:prstGeom>
        </p:spPr>
        <p:txBody>
          <a:bodyPr wrap="square">
            <a:spAutoFit/>
          </a:bodyPr>
          <a:lstStyle/>
          <a:p>
            <a:pPr>
              <a:lnSpc>
                <a:spcPct val="150000"/>
              </a:lnSpc>
            </a:pPr>
            <a:r>
              <a:rPr lang="zh-CN" altLang="en-US" sz="1600" dirty="0">
                <a:latin typeface="微软雅黑" pitchFamily="34" charset="-122"/>
                <a:ea typeface="微软雅黑" pitchFamily="34" charset="-122"/>
              </a:rPr>
              <a:t>菲利普斯曲线提出了如下几个重要的观点</a:t>
            </a:r>
            <a:r>
              <a:rPr lang="en-US" altLang="zh-CN" sz="1600" dirty="0">
                <a:latin typeface="微软雅黑" pitchFamily="34" charset="-122"/>
                <a:ea typeface="微软雅黑" pitchFamily="34" charset="-122"/>
              </a:rPr>
              <a:t>:</a:t>
            </a:r>
          </a:p>
          <a:p>
            <a:pPr>
              <a:lnSpc>
                <a:spcPct val="150000"/>
              </a:lnSpc>
            </a:pP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１</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通货膨胀是由工资成本推动所引起的</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这</a:t>
            </a:r>
            <a:r>
              <a:rPr lang="zh-CN" altLang="en-US" sz="1600" dirty="0" smtClean="0">
                <a:latin typeface="微软雅黑" pitchFamily="34" charset="-122"/>
                <a:ea typeface="微软雅黑" pitchFamily="34" charset="-122"/>
              </a:rPr>
              <a:t>就是</a:t>
            </a:r>
            <a:r>
              <a:rPr lang="zh-CN" altLang="en-US" sz="1600" dirty="0">
                <a:latin typeface="微软雅黑" pitchFamily="34" charset="-122"/>
                <a:ea typeface="微软雅黑" pitchFamily="34" charset="-122"/>
              </a:rPr>
              <a:t>成本推动通货膨胀理论</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正是根据这一理论</a:t>
            </a:r>
            <a:r>
              <a:rPr lang="en-US" altLang="zh-CN" sz="1600" dirty="0">
                <a:latin typeface="微软雅黑" pitchFamily="34" charset="-122"/>
                <a:ea typeface="微软雅黑" pitchFamily="34" charset="-122"/>
              </a:rPr>
              <a:t>,</a:t>
            </a:r>
            <a:r>
              <a:rPr lang="zh-CN" altLang="en-US" sz="1600" dirty="0" smtClean="0">
                <a:latin typeface="微软雅黑" pitchFamily="34" charset="-122"/>
                <a:ea typeface="微软雅黑" pitchFamily="34" charset="-122"/>
              </a:rPr>
              <a:t>把货币</a:t>
            </a:r>
            <a:r>
              <a:rPr lang="zh-CN" altLang="en-US" sz="1600" dirty="0">
                <a:latin typeface="微软雅黑" pitchFamily="34" charset="-122"/>
                <a:ea typeface="微软雅黑" pitchFamily="34" charset="-122"/>
              </a:rPr>
              <a:t>工资增长率同通货膨胀率联系了起来</a:t>
            </a:r>
            <a:r>
              <a:rPr lang="en-US" altLang="zh-CN" sz="1600" dirty="0">
                <a:latin typeface="微软雅黑" pitchFamily="34" charset="-122"/>
                <a:ea typeface="微软雅黑" pitchFamily="34" charset="-122"/>
              </a:rPr>
              <a:t>.</a:t>
            </a:r>
          </a:p>
          <a:p>
            <a:pPr>
              <a:lnSpc>
                <a:spcPct val="150000"/>
              </a:lnSpc>
            </a:pP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２</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失业率和通货膨胀存在替代取舍的关系</a:t>
            </a:r>
            <a:r>
              <a:rPr lang="en-US" altLang="zh-CN" sz="1600" dirty="0">
                <a:latin typeface="微软雅黑" pitchFamily="34" charset="-122"/>
                <a:ea typeface="微软雅黑" pitchFamily="34" charset="-122"/>
              </a:rPr>
              <a:t>,</a:t>
            </a:r>
            <a:r>
              <a:rPr lang="zh-CN" altLang="en-US" sz="1600" dirty="0" smtClean="0">
                <a:latin typeface="微软雅黑" pitchFamily="34" charset="-122"/>
                <a:ea typeface="微软雅黑" pitchFamily="34" charset="-122"/>
              </a:rPr>
              <a:t>它们</a:t>
            </a:r>
            <a:r>
              <a:rPr lang="zh-CN" altLang="en-US" sz="1600" dirty="0">
                <a:latin typeface="微软雅黑" pitchFamily="34" charset="-122"/>
                <a:ea typeface="微软雅黑" pitchFamily="34" charset="-122"/>
              </a:rPr>
              <a:t>是可能并存的</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这是对凯恩斯观点的否定</a:t>
            </a:r>
            <a:r>
              <a:rPr lang="en-US" altLang="zh-CN" sz="1600" dirty="0">
                <a:latin typeface="微软雅黑" pitchFamily="34" charset="-122"/>
                <a:ea typeface="微软雅黑" pitchFamily="34" charset="-122"/>
              </a:rPr>
              <a:t>.</a:t>
            </a:r>
          </a:p>
          <a:p>
            <a:pPr>
              <a:lnSpc>
                <a:spcPct val="150000"/>
              </a:lnSpc>
            </a:pP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３</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当失业率为自然失业率</a:t>
            </a:r>
            <a:r>
              <a:rPr lang="en-US" altLang="zh-CN" sz="1600" dirty="0">
                <a:latin typeface="微软雅黑" pitchFamily="34" charset="-122"/>
                <a:ea typeface="微软雅黑" pitchFamily="34" charset="-122"/>
              </a:rPr>
              <a:t>(</a:t>
            </a:r>
            <a:r>
              <a:rPr lang="en-US" altLang="zh-CN" dirty="0">
                <a:latin typeface="微软雅黑" pitchFamily="34" charset="-122"/>
                <a:ea typeface="微软雅黑" pitchFamily="34" charset="-122"/>
              </a:rPr>
              <a:t>u</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时通货膨胀率</a:t>
            </a:r>
            <a:r>
              <a:rPr lang="zh-CN" altLang="en-US" sz="1600" dirty="0" smtClean="0">
                <a:latin typeface="微软雅黑" pitchFamily="34" charset="-122"/>
                <a:ea typeface="微软雅黑" pitchFamily="34" charset="-122"/>
              </a:rPr>
              <a:t>为０</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因此</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可以把自然失业率定义为通货膨胀为０时的失业率</a:t>
            </a:r>
            <a:r>
              <a:rPr lang="en-US" altLang="zh-CN" sz="1600" dirty="0">
                <a:latin typeface="微软雅黑" pitchFamily="34" charset="-122"/>
                <a:ea typeface="微软雅黑" pitchFamily="34" charset="-122"/>
              </a:rPr>
              <a:t>.</a:t>
            </a:r>
          </a:p>
          <a:p>
            <a:pPr>
              <a:lnSpc>
                <a:spcPct val="150000"/>
              </a:lnSpc>
            </a:pP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４</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由于失业率和通货膨胀率之间存在替代取舍关系</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因此</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可以运用扩张性的</a:t>
            </a:r>
            <a:r>
              <a:rPr lang="zh-CN" altLang="en-US" sz="1600" dirty="0" smtClean="0">
                <a:latin typeface="微软雅黑" pitchFamily="34" charset="-122"/>
                <a:ea typeface="微软雅黑" pitchFamily="34" charset="-122"/>
              </a:rPr>
              <a:t>宏观经济</a:t>
            </a:r>
            <a:r>
              <a:rPr lang="zh-CN" altLang="en-US" sz="1600" dirty="0">
                <a:latin typeface="微软雅黑" pitchFamily="34" charset="-122"/>
                <a:ea typeface="微软雅黑" pitchFamily="34" charset="-122"/>
              </a:rPr>
              <a:t>政策</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用较高的通货膨胀率来换取较低的失业率</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也可以运用紧缩性的宏观经济政策</a:t>
            </a:r>
            <a:r>
              <a:rPr lang="en-US" altLang="zh-CN" sz="1600" dirty="0">
                <a:latin typeface="微软雅黑" pitchFamily="34" charset="-122"/>
                <a:ea typeface="微软雅黑" pitchFamily="34" charset="-122"/>
              </a:rPr>
              <a:t>,</a:t>
            </a:r>
            <a:r>
              <a:rPr lang="zh-CN" altLang="en-US" sz="1600" dirty="0" smtClean="0">
                <a:latin typeface="微软雅黑" pitchFamily="34" charset="-122"/>
                <a:ea typeface="微软雅黑" pitchFamily="34" charset="-122"/>
              </a:rPr>
              <a:t>以较高</a:t>
            </a:r>
            <a:r>
              <a:rPr lang="zh-CN" altLang="en-US" sz="1600" dirty="0">
                <a:latin typeface="微软雅黑" pitchFamily="34" charset="-122"/>
                <a:ea typeface="微软雅黑" pitchFamily="34" charset="-122"/>
              </a:rPr>
              <a:t>的失业率来换取较低的通货膨胀率</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这就为宏观经济政策的选择提供了理论依据</a:t>
            </a:r>
            <a:r>
              <a:rPr lang="en-US" altLang="zh-CN" sz="1600" dirty="0">
                <a:latin typeface="微软雅黑" pitchFamily="34" charset="-122"/>
                <a:ea typeface="微软雅黑" pitchFamily="34" charset="-122"/>
              </a:rPr>
              <a:t>.</a:t>
            </a:r>
            <a:endParaRPr lang="zh-CN" altLang="en-US" sz="1600" dirty="0">
              <a:latin typeface="微软雅黑" pitchFamily="34" charset="-122"/>
              <a:ea typeface="微软雅黑" pitchFamily="34" charset="-122"/>
            </a:endParaRPr>
          </a:p>
        </p:txBody>
      </p:sp>
    </p:spTree>
    <p:extLst>
      <p:ext uri="{BB962C8B-B14F-4D97-AF65-F5344CB8AC3E}">
        <p14:creationId xmlns:p14="http://schemas.microsoft.com/office/powerpoint/2010/main" val="907094089"/>
      </p:ext>
    </p:extLst>
  </p:cSld>
  <p:clrMapOvr>
    <a:masterClrMapping/>
  </p:clrMapOvr>
  <p:transition spd="slow">
    <p:random/>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85470" y="608965"/>
            <a:ext cx="262890" cy="394335"/>
            <a:chOff x="922" y="959"/>
            <a:chExt cx="414" cy="621"/>
          </a:xfrm>
        </p:grpSpPr>
        <p:cxnSp>
          <p:nvCxnSpPr>
            <p:cNvPr id="89" name="直接连接符 88"/>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9" name="流程图: 可选过程 8"/>
          <p:cNvSpPr/>
          <p:nvPr/>
        </p:nvSpPr>
        <p:spPr>
          <a:xfrm>
            <a:off x="8218170" y="4789170"/>
            <a:ext cx="3971925" cy="2054860"/>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091565" y="608965"/>
            <a:ext cx="1620957" cy="523220"/>
          </a:xfrm>
          <a:prstGeom prst="rect">
            <a:avLst/>
          </a:prstGeom>
          <a:noFill/>
        </p:spPr>
        <p:txBody>
          <a:bodyPr wrap="square" rtlCol="0">
            <a:spAutoFit/>
          </a:bodyPr>
          <a:lstStyle/>
          <a:p>
            <a:r>
              <a:rPr lang="zh-CN" altLang="en-US" sz="2800" b="1" i="1" dirty="0">
                <a:solidFill>
                  <a:schemeClr val="accent1">
                    <a:lumMod val="50000"/>
                  </a:schemeClr>
                </a:solidFill>
                <a:latin typeface="微软雅黑" panose="020B0503020204020204" charset="-122"/>
                <a:ea typeface="微软雅黑" panose="020B0503020204020204" charset="-122"/>
              </a:rPr>
              <a:t>通货理论</a:t>
            </a:r>
          </a:p>
        </p:txBody>
      </p:sp>
      <p:sp>
        <p:nvSpPr>
          <p:cNvPr id="6" name="矩形 5"/>
          <p:cNvSpPr/>
          <p:nvPr/>
        </p:nvSpPr>
        <p:spPr>
          <a:xfrm>
            <a:off x="1091566" y="1349631"/>
            <a:ext cx="6694282" cy="400110"/>
          </a:xfrm>
          <a:prstGeom prst="rect">
            <a:avLst/>
          </a:prstGeom>
        </p:spPr>
        <p:txBody>
          <a:bodyPr wrap="square">
            <a:spAutoFit/>
          </a:bodyPr>
          <a:lstStyle/>
          <a:p>
            <a:r>
              <a:rPr lang="zh-CN" altLang="en-US" sz="2000" b="1" dirty="0">
                <a:latin typeface="微软雅黑" pitchFamily="34" charset="-122"/>
                <a:ea typeface="微软雅黑" pitchFamily="34" charset="-122"/>
              </a:rPr>
              <a:t>二、菲利普斯</a:t>
            </a:r>
            <a:r>
              <a:rPr lang="zh-CN" altLang="en-US" sz="2000" b="1" dirty="0" smtClean="0">
                <a:latin typeface="微软雅黑" pitchFamily="34" charset="-122"/>
                <a:ea typeface="微软雅黑" pitchFamily="34" charset="-122"/>
              </a:rPr>
              <a:t>曲线</a:t>
            </a:r>
            <a:r>
              <a:rPr lang="en-US" altLang="zh-CN" sz="2000" b="1" dirty="0" smtClean="0">
                <a:latin typeface="微软雅黑" pitchFamily="34" charset="-122"/>
                <a:ea typeface="微软雅黑" pitchFamily="34" charset="-122"/>
              </a:rPr>
              <a:t>                       </a:t>
            </a:r>
          </a:p>
        </p:txBody>
      </p:sp>
      <p:pic>
        <p:nvPicPr>
          <p:cNvPr id="12" name="图片 11"/>
          <p:cNvPicPr>
            <a:picLocks noChangeAspect="1"/>
          </p:cNvPicPr>
          <p:nvPr/>
        </p:nvPicPr>
        <p:blipFill>
          <a:blip r:embed="rId2"/>
          <a:stretch>
            <a:fillRect/>
          </a:stretch>
        </p:blipFill>
        <p:spPr>
          <a:xfrm>
            <a:off x="1645563" y="1942646"/>
            <a:ext cx="2867025" cy="2905125"/>
          </a:xfrm>
          <a:prstGeom prst="rect">
            <a:avLst/>
          </a:prstGeom>
        </p:spPr>
      </p:pic>
      <p:sp>
        <p:nvSpPr>
          <p:cNvPr id="14" name="矩形 13"/>
          <p:cNvSpPr/>
          <p:nvPr/>
        </p:nvSpPr>
        <p:spPr>
          <a:xfrm>
            <a:off x="1464588" y="4974858"/>
            <a:ext cx="6096000" cy="923330"/>
          </a:xfrm>
          <a:prstGeom prst="rect">
            <a:avLst/>
          </a:prstGeom>
        </p:spPr>
        <p:txBody>
          <a:bodyPr>
            <a:spAutoFit/>
          </a:bodyPr>
          <a:lstStyle/>
          <a:p>
            <a:r>
              <a:rPr lang="zh-CN" altLang="en-US" dirty="0">
                <a:latin typeface="微软雅黑" pitchFamily="34" charset="-122"/>
                <a:ea typeface="微软雅黑" pitchFamily="34" charset="-122"/>
              </a:rPr>
              <a:t>图１３</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５所示</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通货膨胀率与失业率之间呈替代关系</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第二次世界大战前和２０世纪五六十年代</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这种关系在一些国家中相当稳定</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并与经验观察高度吻合</a:t>
            </a:r>
            <a:r>
              <a:rPr lang="en-US" altLang="zh-CN" dirty="0">
                <a:latin typeface="微软雅黑" pitchFamily="34" charset="-122"/>
                <a:ea typeface="微软雅黑" pitchFamily="34" charset="-122"/>
              </a:rPr>
              <a:t>.</a:t>
            </a:r>
            <a:endParaRPr lang="zh-CN" altLang="en-US" dirty="0">
              <a:latin typeface="微软雅黑" pitchFamily="34" charset="-122"/>
              <a:ea typeface="微软雅黑" pitchFamily="34" charset="-122"/>
            </a:endParaRPr>
          </a:p>
        </p:txBody>
      </p:sp>
    </p:spTree>
    <p:extLst>
      <p:ext uri="{BB962C8B-B14F-4D97-AF65-F5344CB8AC3E}">
        <p14:creationId xmlns:p14="http://schemas.microsoft.com/office/powerpoint/2010/main" val="2155660346"/>
      </p:ext>
    </p:extLst>
  </p:cSld>
  <p:clrMapOvr>
    <a:masterClrMapping/>
  </p:clrMapOvr>
  <p:transition spd="slow">
    <p:random/>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85470" y="608965"/>
            <a:ext cx="262890" cy="394335"/>
            <a:chOff x="922" y="959"/>
            <a:chExt cx="414" cy="621"/>
          </a:xfrm>
        </p:grpSpPr>
        <p:cxnSp>
          <p:nvCxnSpPr>
            <p:cNvPr id="89" name="直接连接符 88"/>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9" name="流程图: 可选过程 8"/>
          <p:cNvSpPr/>
          <p:nvPr/>
        </p:nvSpPr>
        <p:spPr>
          <a:xfrm>
            <a:off x="8218170" y="4789170"/>
            <a:ext cx="3971925" cy="2054860"/>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091565" y="608965"/>
            <a:ext cx="1620957" cy="523220"/>
          </a:xfrm>
          <a:prstGeom prst="rect">
            <a:avLst/>
          </a:prstGeom>
          <a:noFill/>
        </p:spPr>
        <p:txBody>
          <a:bodyPr wrap="square" rtlCol="0">
            <a:spAutoFit/>
          </a:bodyPr>
          <a:lstStyle/>
          <a:p>
            <a:r>
              <a:rPr lang="zh-CN" altLang="en-US" sz="2800" b="1" i="1" dirty="0">
                <a:solidFill>
                  <a:schemeClr val="accent1">
                    <a:lumMod val="50000"/>
                  </a:schemeClr>
                </a:solidFill>
                <a:latin typeface="微软雅黑" panose="020B0503020204020204" charset="-122"/>
                <a:ea typeface="微软雅黑" panose="020B0503020204020204" charset="-122"/>
              </a:rPr>
              <a:t>通货理论</a:t>
            </a:r>
          </a:p>
        </p:txBody>
      </p:sp>
      <p:sp>
        <p:nvSpPr>
          <p:cNvPr id="6" name="矩形 5"/>
          <p:cNvSpPr/>
          <p:nvPr/>
        </p:nvSpPr>
        <p:spPr>
          <a:xfrm>
            <a:off x="1091564" y="1316680"/>
            <a:ext cx="7533451" cy="400110"/>
          </a:xfrm>
          <a:prstGeom prst="rect">
            <a:avLst/>
          </a:prstGeom>
        </p:spPr>
        <p:txBody>
          <a:bodyPr wrap="square">
            <a:spAutoFit/>
          </a:bodyPr>
          <a:lstStyle/>
          <a:p>
            <a:r>
              <a:rPr lang="zh-CN" altLang="en-US" sz="2000" b="1" dirty="0">
                <a:latin typeface="微软雅黑" pitchFamily="34" charset="-122"/>
                <a:ea typeface="微软雅黑" pitchFamily="34" charset="-122"/>
              </a:rPr>
              <a:t>三、预期扩展的菲利普斯</a:t>
            </a:r>
            <a:r>
              <a:rPr lang="zh-CN" altLang="en-US" sz="2000" b="1" dirty="0" smtClean="0">
                <a:latin typeface="微软雅黑" pitchFamily="34" charset="-122"/>
                <a:ea typeface="微软雅黑" pitchFamily="34" charset="-122"/>
              </a:rPr>
              <a:t>曲线</a:t>
            </a:r>
            <a:endParaRPr lang="en-US" altLang="zh-CN" sz="2000" b="1" dirty="0" smtClean="0">
              <a:latin typeface="微软雅黑" pitchFamily="34" charset="-122"/>
              <a:ea typeface="微软雅黑" pitchFamily="34" charset="-122"/>
            </a:endParaRPr>
          </a:p>
        </p:txBody>
      </p:sp>
      <p:pic>
        <p:nvPicPr>
          <p:cNvPr id="10" name="图片 9"/>
          <p:cNvPicPr>
            <a:picLocks noChangeAspect="1"/>
          </p:cNvPicPr>
          <p:nvPr/>
        </p:nvPicPr>
        <p:blipFill>
          <a:blip r:embed="rId2"/>
          <a:stretch>
            <a:fillRect/>
          </a:stretch>
        </p:blipFill>
        <p:spPr>
          <a:xfrm>
            <a:off x="1184243" y="2187491"/>
            <a:ext cx="3190875" cy="3524250"/>
          </a:xfrm>
          <a:prstGeom prst="rect">
            <a:avLst/>
          </a:prstGeom>
        </p:spPr>
      </p:pic>
      <p:sp>
        <p:nvSpPr>
          <p:cNvPr id="11" name="矩形 10"/>
          <p:cNvSpPr/>
          <p:nvPr/>
        </p:nvSpPr>
        <p:spPr>
          <a:xfrm>
            <a:off x="4514335" y="3330887"/>
            <a:ext cx="6046573" cy="954107"/>
          </a:xfrm>
          <a:prstGeom prst="rect">
            <a:avLst/>
          </a:prstGeom>
        </p:spPr>
        <p:txBody>
          <a:bodyPr wrap="square">
            <a:spAutoFit/>
          </a:bodyPr>
          <a:lstStyle/>
          <a:p>
            <a:r>
              <a:rPr lang="zh-CN" altLang="en-US" dirty="0">
                <a:latin typeface="微软雅黑" pitchFamily="34" charset="-122"/>
                <a:ea typeface="微软雅黑" pitchFamily="34" charset="-122"/>
              </a:rPr>
              <a:t>如图</a:t>
            </a:r>
            <a:r>
              <a:rPr lang="zh-CN" altLang="en-US" dirty="0" smtClean="0">
                <a:latin typeface="微软雅黑" pitchFamily="34" charset="-122"/>
                <a:ea typeface="微软雅黑" pitchFamily="34" charset="-122"/>
              </a:rPr>
              <a:t>１３</a:t>
            </a:r>
            <a:r>
              <a:rPr lang="en-US" altLang="zh-CN" sz="2000"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６</a:t>
            </a:r>
            <a:r>
              <a:rPr lang="zh-CN" altLang="en-US" dirty="0">
                <a:latin typeface="微软雅黑" pitchFamily="34" charset="-122"/>
                <a:ea typeface="微软雅黑" pitchFamily="34" charset="-122"/>
              </a:rPr>
              <a:t>所示</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短期里</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０≤</a:t>
            </a:r>
            <a:r>
              <a:rPr lang="en-US" altLang="zh-CN" sz="2000" dirty="0">
                <a:latin typeface="微软雅黑" pitchFamily="34" charset="-122"/>
                <a:ea typeface="微软雅黑" pitchFamily="34" charset="-122"/>
              </a:rPr>
              <a:t>λ</a:t>
            </a:r>
            <a:r>
              <a:rPr lang="zh-CN" altLang="en-US" dirty="0">
                <a:latin typeface="微软雅黑" pitchFamily="34" charset="-122"/>
                <a:ea typeface="微软雅黑" pitchFamily="34" charset="-122"/>
              </a:rPr>
              <a:t>≤１</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我们得到一条</a:t>
            </a:r>
            <a:r>
              <a:rPr lang="zh-CN" altLang="en-US" dirty="0" smtClean="0">
                <a:latin typeface="微软雅黑" pitchFamily="34" charset="-122"/>
                <a:ea typeface="微软雅黑" pitchFamily="34" charset="-122"/>
              </a:rPr>
              <a:t>向下方</a:t>
            </a:r>
            <a:r>
              <a:rPr lang="zh-CN" altLang="en-US" dirty="0">
                <a:latin typeface="微软雅黑" pitchFamily="34" charset="-122"/>
                <a:ea typeface="微软雅黑" pitchFamily="34" charset="-122"/>
              </a:rPr>
              <a:t>倾斜的菲利普斯曲线</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生产率增长率和预期</a:t>
            </a:r>
            <a:r>
              <a:rPr lang="zh-CN" altLang="en-US" dirty="0" smtClean="0">
                <a:latin typeface="微软雅黑" pitchFamily="34" charset="-122"/>
                <a:ea typeface="微软雅黑" pitchFamily="34" charset="-122"/>
              </a:rPr>
              <a:t>通货膨胀率</a:t>
            </a:r>
            <a:r>
              <a:rPr lang="zh-CN" altLang="en-US" dirty="0">
                <a:latin typeface="微软雅黑" pitchFamily="34" charset="-122"/>
                <a:ea typeface="微软雅黑" pitchFamily="34" charset="-122"/>
              </a:rPr>
              <a:t>的变化都会引起这条曲线的移动</a:t>
            </a:r>
            <a:r>
              <a:rPr lang="en-US" altLang="zh-CN" dirty="0">
                <a:latin typeface="微软雅黑" pitchFamily="34" charset="-122"/>
                <a:ea typeface="微软雅黑" pitchFamily="34" charset="-122"/>
              </a:rPr>
              <a:t>.</a:t>
            </a:r>
            <a:endParaRPr lang="zh-CN" altLang="en-US" dirty="0">
              <a:latin typeface="微软雅黑" pitchFamily="34" charset="-122"/>
              <a:ea typeface="微软雅黑" pitchFamily="34" charset="-122"/>
            </a:endParaRPr>
          </a:p>
        </p:txBody>
      </p:sp>
    </p:spTree>
    <p:extLst>
      <p:ext uri="{BB962C8B-B14F-4D97-AF65-F5344CB8AC3E}">
        <p14:creationId xmlns:p14="http://schemas.microsoft.com/office/powerpoint/2010/main" val="233517905"/>
      </p:ext>
    </p:extLst>
  </p:cSld>
  <p:clrMapOvr>
    <a:masterClrMapping/>
  </p:clrMapOvr>
  <p:transition spd="slow">
    <p:random/>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85470" y="608965"/>
            <a:ext cx="262890" cy="394335"/>
            <a:chOff x="922" y="959"/>
            <a:chExt cx="414" cy="621"/>
          </a:xfrm>
        </p:grpSpPr>
        <p:cxnSp>
          <p:nvCxnSpPr>
            <p:cNvPr id="89" name="直接连接符 88"/>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9" name="流程图: 可选过程 8"/>
          <p:cNvSpPr/>
          <p:nvPr/>
        </p:nvSpPr>
        <p:spPr>
          <a:xfrm>
            <a:off x="8218170" y="4789170"/>
            <a:ext cx="3971925" cy="2054860"/>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091565" y="608965"/>
            <a:ext cx="1620957" cy="523220"/>
          </a:xfrm>
          <a:prstGeom prst="rect">
            <a:avLst/>
          </a:prstGeom>
          <a:noFill/>
        </p:spPr>
        <p:txBody>
          <a:bodyPr wrap="square" rtlCol="0">
            <a:spAutoFit/>
          </a:bodyPr>
          <a:lstStyle/>
          <a:p>
            <a:r>
              <a:rPr lang="zh-CN" altLang="en-US" sz="2800" b="1" i="1" dirty="0">
                <a:solidFill>
                  <a:schemeClr val="accent1">
                    <a:lumMod val="50000"/>
                  </a:schemeClr>
                </a:solidFill>
                <a:latin typeface="微软雅黑" panose="020B0503020204020204" charset="-122"/>
                <a:ea typeface="微软雅黑" panose="020B0503020204020204" charset="-122"/>
              </a:rPr>
              <a:t>通货理论</a:t>
            </a:r>
          </a:p>
        </p:txBody>
      </p:sp>
      <p:sp>
        <p:nvSpPr>
          <p:cNvPr id="6" name="矩形 5"/>
          <p:cNvSpPr/>
          <p:nvPr/>
        </p:nvSpPr>
        <p:spPr>
          <a:xfrm>
            <a:off x="1091564" y="1349631"/>
            <a:ext cx="11100435" cy="4832092"/>
          </a:xfrm>
          <a:prstGeom prst="rect">
            <a:avLst/>
          </a:prstGeom>
        </p:spPr>
        <p:txBody>
          <a:bodyPr wrap="square">
            <a:spAutoFit/>
          </a:bodyPr>
          <a:lstStyle/>
          <a:p>
            <a:r>
              <a:rPr lang="zh-CN" altLang="en-US" sz="2000" b="1" dirty="0">
                <a:latin typeface="微软雅黑" pitchFamily="34" charset="-122"/>
                <a:ea typeface="微软雅黑" pitchFamily="34" charset="-122"/>
              </a:rPr>
              <a:t>四、菲利普斯曲线的解释及其</a:t>
            </a:r>
            <a:r>
              <a:rPr lang="zh-CN" altLang="en-US" sz="2000" b="1" dirty="0" smtClean="0">
                <a:latin typeface="微软雅黑" pitchFamily="34" charset="-122"/>
                <a:ea typeface="微软雅黑" pitchFamily="34" charset="-122"/>
              </a:rPr>
              <a:t>发展</a:t>
            </a:r>
            <a:endParaRPr lang="en-US" altLang="zh-CN" sz="2000" b="1" dirty="0" smtClean="0">
              <a:latin typeface="微软雅黑" pitchFamily="34" charset="-122"/>
              <a:ea typeface="微软雅黑" pitchFamily="34" charset="-122"/>
            </a:endParaRPr>
          </a:p>
          <a:p>
            <a:r>
              <a:rPr lang="zh-CN" altLang="en-US" dirty="0">
                <a:latin typeface="微软雅黑" pitchFamily="34" charset="-122"/>
                <a:ea typeface="微软雅黑" pitchFamily="34" charset="-122"/>
              </a:rPr>
              <a:t>菲利普斯曲线的理论解释仍然可以归结为成本推进和需求拉动两个方面的原因</a:t>
            </a:r>
            <a:r>
              <a:rPr lang="en-US" altLang="zh-CN" dirty="0" smtClean="0">
                <a:latin typeface="微软雅黑" pitchFamily="34" charset="-122"/>
                <a:ea typeface="微软雅黑" pitchFamily="34" charset="-122"/>
              </a:rPr>
              <a:t>.</a:t>
            </a:r>
          </a:p>
          <a:p>
            <a:r>
              <a:rPr lang="zh-CN" altLang="en-US" dirty="0">
                <a:latin typeface="微软雅黑" pitchFamily="34" charset="-122"/>
                <a:ea typeface="微软雅黑" pitchFamily="34" charset="-122"/>
              </a:rPr>
              <a:t>从需求拉动方面看</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货币工资增长率取决于劳动市场上对劳动的超额需求</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即如果</a:t>
            </a:r>
            <a:r>
              <a:rPr lang="zh-CN" altLang="en-US" dirty="0" smtClean="0">
                <a:latin typeface="微软雅黑" pitchFamily="34" charset="-122"/>
                <a:ea typeface="微软雅黑" pitchFamily="34" charset="-122"/>
              </a:rPr>
              <a:t>企业主</a:t>
            </a:r>
            <a:r>
              <a:rPr lang="zh-CN" altLang="en-US" dirty="0">
                <a:latin typeface="微软雅黑" pitchFamily="34" charset="-122"/>
                <a:ea typeface="微软雅黑" pitchFamily="34" charset="-122"/>
              </a:rPr>
              <a:t>计划雇用的劳动力大于或者小于劳动的计划供给</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并且无论是哪一种情况</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都会使工资</a:t>
            </a:r>
            <a:r>
              <a:rPr lang="zh-CN" altLang="en-US" dirty="0" smtClean="0">
                <a:latin typeface="微软雅黑" pitchFamily="34" charset="-122"/>
                <a:ea typeface="微软雅黑" pitchFamily="34" charset="-122"/>
              </a:rPr>
              <a:t>和就业</a:t>
            </a:r>
            <a:r>
              <a:rPr lang="zh-CN" altLang="en-US" dirty="0">
                <a:latin typeface="微软雅黑" pitchFamily="34" charset="-122"/>
                <a:ea typeface="微软雅黑" pitchFamily="34" charset="-122"/>
              </a:rPr>
              <a:t>发生相应的变化</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导致菲利普斯曲线发生同样的变化</a:t>
            </a:r>
            <a:r>
              <a:rPr lang="en-US" altLang="zh-CN" dirty="0" smtClean="0">
                <a:latin typeface="微软雅黑" pitchFamily="34" charset="-122"/>
                <a:ea typeface="微软雅黑" pitchFamily="34" charset="-122"/>
              </a:rPr>
              <a:t>.</a:t>
            </a:r>
          </a:p>
          <a:p>
            <a:r>
              <a:rPr lang="zh-CN" altLang="en-US" dirty="0">
                <a:latin typeface="微软雅黑" pitchFamily="34" charset="-122"/>
                <a:ea typeface="微软雅黑" pitchFamily="34" charset="-122"/>
              </a:rPr>
              <a:t>从需求拉动方面看</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货币工资增长率取决于劳动市场上对劳动的超额需求</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即如果</a:t>
            </a:r>
            <a:r>
              <a:rPr lang="zh-CN" altLang="en-US" dirty="0" smtClean="0">
                <a:latin typeface="微软雅黑" pitchFamily="34" charset="-122"/>
                <a:ea typeface="微软雅黑" pitchFamily="34" charset="-122"/>
              </a:rPr>
              <a:t>企业主</a:t>
            </a:r>
            <a:r>
              <a:rPr lang="zh-CN" altLang="en-US" dirty="0">
                <a:latin typeface="微软雅黑" pitchFamily="34" charset="-122"/>
                <a:ea typeface="微软雅黑" pitchFamily="34" charset="-122"/>
              </a:rPr>
              <a:t>计划雇用的劳动力大于或者小于劳动的计划供给</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并且无论是哪一种情况</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都会使工资</a:t>
            </a:r>
            <a:r>
              <a:rPr lang="zh-CN" altLang="en-US" dirty="0" smtClean="0">
                <a:latin typeface="微软雅黑" pitchFamily="34" charset="-122"/>
                <a:ea typeface="微软雅黑" pitchFamily="34" charset="-122"/>
              </a:rPr>
              <a:t>和就业</a:t>
            </a:r>
            <a:r>
              <a:rPr lang="zh-CN" altLang="en-US" dirty="0">
                <a:latin typeface="微软雅黑" pitchFamily="34" charset="-122"/>
                <a:ea typeface="微软雅黑" pitchFamily="34" charset="-122"/>
              </a:rPr>
              <a:t>发生相应的变化</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导致菲利普斯曲线发生同样的变化</a:t>
            </a:r>
            <a:r>
              <a:rPr lang="en-US" altLang="zh-CN" dirty="0" smtClean="0">
                <a:latin typeface="微软雅黑" pitchFamily="34" charset="-122"/>
                <a:ea typeface="微软雅黑" pitchFamily="34" charset="-122"/>
              </a:rPr>
              <a:t>.</a:t>
            </a:r>
          </a:p>
          <a:p>
            <a:endParaRPr lang="en-US" altLang="zh-CN" dirty="0" smtClean="0">
              <a:latin typeface="微软雅黑" pitchFamily="34" charset="-122"/>
              <a:ea typeface="微软雅黑" pitchFamily="34" charset="-122"/>
            </a:endParaRPr>
          </a:p>
          <a:p>
            <a:r>
              <a:rPr lang="zh-CN" altLang="en-US" dirty="0">
                <a:latin typeface="微软雅黑" pitchFamily="34" charset="-122"/>
                <a:ea typeface="微软雅黑" pitchFamily="34" charset="-122"/>
              </a:rPr>
              <a:t>菲利普斯</a:t>
            </a:r>
            <a:r>
              <a:rPr lang="zh-CN" altLang="en-US" dirty="0" smtClean="0">
                <a:latin typeface="微软雅黑" pitchFamily="34" charset="-122"/>
                <a:ea typeface="微软雅黑" pitchFamily="34" charset="-122"/>
              </a:rPr>
              <a:t>曲线的</a:t>
            </a:r>
            <a:r>
              <a:rPr lang="zh-CN" altLang="en-US" dirty="0">
                <a:latin typeface="微软雅黑" pitchFamily="34" charset="-122"/>
                <a:ea typeface="微软雅黑" pitchFamily="34" charset="-122"/>
              </a:rPr>
              <a:t>发展就会出现三种情况</a:t>
            </a:r>
            <a:r>
              <a:rPr lang="en-US" altLang="zh-CN" dirty="0" smtClean="0">
                <a:latin typeface="微软雅黑" pitchFamily="34" charset="-122"/>
                <a:ea typeface="微软雅黑" pitchFamily="34" charset="-122"/>
              </a:rPr>
              <a:t>:</a:t>
            </a:r>
          </a:p>
          <a:p>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１</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菲利普斯曲线向右上方移动</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这表明必须用更高的通货膨胀率才能换取一定的</a:t>
            </a:r>
            <a:r>
              <a:rPr lang="zh-CN" altLang="en-US" dirty="0" smtClean="0">
                <a:latin typeface="微软雅黑" pitchFamily="34" charset="-122"/>
                <a:ea typeface="微软雅黑" pitchFamily="34" charset="-122"/>
              </a:rPr>
              <a:t>失业率</a:t>
            </a:r>
            <a:r>
              <a:rPr lang="zh-CN" altLang="en-US" dirty="0">
                <a:latin typeface="微软雅黑" pitchFamily="34" charset="-122"/>
                <a:ea typeface="微软雅黑" pitchFamily="34" charset="-122"/>
              </a:rPr>
              <a:t>水平</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或者必须用更高的失业率换取一定的通货膨胀率水平</a:t>
            </a:r>
            <a:r>
              <a:rPr lang="en-US" altLang="zh-CN" dirty="0">
                <a:latin typeface="微软雅黑" pitchFamily="34" charset="-122"/>
                <a:ea typeface="微软雅黑" pitchFamily="34" charset="-122"/>
              </a:rPr>
              <a:t>.</a:t>
            </a:r>
          </a:p>
          <a:p>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２</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菲利普斯曲线成为一条垂线</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这表明通货膨胀率与失业率不再存在此消彼长的</a:t>
            </a:r>
            <a:r>
              <a:rPr lang="zh-CN" altLang="en-US" dirty="0" smtClean="0">
                <a:latin typeface="微软雅黑" pitchFamily="34" charset="-122"/>
                <a:ea typeface="微软雅黑" pitchFamily="34" charset="-122"/>
              </a:rPr>
              <a:t>相互关系</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即无论通货膨胀率如何上升</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失业率也不会下降</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既定的失业率成为经济中无法</a:t>
            </a:r>
            <a:r>
              <a:rPr lang="zh-CN" altLang="en-US" dirty="0" smtClean="0">
                <a:latin typeface="微软雅黑" pitchFamily="34" charset="-122"/>
                <a:ea typeface="微软雅黑" pitchFamily="34" charset="-122"/>
              </a:rPr>
              <a:t>消除的</a:t>
            </a:r>
            <a:r>
              <a:rPr lang="zh-CN" altLang="en-US" dirty="0">
                <a:latin typeface="微软雅黑" pitchFamily="34" charset="-122"/>
                <a:ea typeface="微软雅黑" pitchFamily="34" charset="-122"/>
              </a:rPr>
              <a:t>硬核</a:t>
            </a:r>
            <a:r>
              <a:rPr lang="en-US" altLang="zh-CN" dirty="0">
                <a:latin typeface="微软雅黑" pitchFamily="34" charset="-122"/>
                <a:ea typeface="微软雅黑" pitchFamily="34" charset="-122"/>
              </a:rPr>
              <a:t>.</a:t>
            </a:r>
          </a:p>
          <a:p>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３</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菲利普斯曲线成为一条向右上方倾斜的曲线</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这表明通货膨胀与失业同方向变动</a:t>
            </a:r>
            <a:r>
              <a:rPr lang="en-US" altLang="zh-CN"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即</a:t>
            </a:r>
            <a:r>
              <a:rPr lang="zh-CN" altLang="en-US" dirty="0">
                <a:latin typeface="微软雅黑" pitchFamily="34" charset="-122"/>
                <a:ea typeface="微软雅黑" pitchFamily="34" charset="-122"/>
              </a:rPr>
              <a:t>通货膨胀越高</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失业率也越高</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两者同时增加</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由于这一情况较现实地反映了滞胀现象</a:t>
            </a:r>
            <a:r>
              <a:rPr lang="en-US" altLang="zh-CN"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并且</a:t>
            </a:r>
            <a:r>
              <a:rPr lang="zh-CN" altLang="en-US" dirty="0">
                <a:latin typeface="微软雅黑" pitchFamily="34" charset="-122"/>
                <a:ea typeface="微软雅黑" pitchFamily="34" charset="-122"/>
              </a:rPr>
              <a:t>是对过去的菲利普斯曲线的否定</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因此</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又被称为菲利普斯曲线的恶化</a:t>
            </a:r>
            <a:r>
              <a:rPr lang="en-US" altLang="zh-CN" dirty="0">
                <a:latin typeface="微软雅黑" pitchFamily="34" charset="-122"/>
                <a:ea typeface="微软雅黑" pitchFamily="34" charset="-122"/>
              </a:rPr>
              <a:t>.</a:t>
            </a:r>
            <a:endParaRPr lang="zh-CN" altLang="en-US" dirty="0">
              <a:latin typeface="微软雅黑" pitchFamily="34" charset="-122"/>
              <a:ea typeface="微软雅黑" pitchFamily="34" charset="-122"/>
            </a:endParaRPr>
          </a:p>
        </p:txBody>
      </p:sp>
    </p:spTree>
    <p:extLst>
      <p:ext uri="{BB962C8B-B14F-4D97-AF65-F5344CB8AC3E}">
        <p14:creationId xmlns:p14="http://schemas.microsoft.com/office/powerpoint/2010/main" val="1763642151"/>
      </p:ext>
    </p:extLst>
  </p:cSld>
  <p:clrMapOvr>
    <a:masterClrMapping/>
  </p:clrMapOvr>
  <p:transition spd="slow">
    <p:random/>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85470" y="608965"/>
            <a:ext cx="262890" cy="394335"/>
            <a:chOff x="922" y="959"/>
            <a:chExt cx="414" cy="621"/>
          </a:xfrm>
        </p:grpSpPr>
        <p:cxnSp>
          <p:nvCxnSpPr>
            <p:cNvPr id="89" name="直接连接符 88"/>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9" name="流程图: 可选过程 8"/>
          <p:cNvSpPr/>
          <p:nvPr/>
        </p:nvSpPr>
        <p:spPr>
          <a:xfrm>
            <a:off x="8218170" y="4789170"/>
            <a:ext cx="3971925" cy="2054860"/>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091565" y="608330"/>
            <a:ext cx="3775393" cy="523220"/>
          </a:xfrm>
          <a:prstGeom prst="rect">
            <a:avLst/>
          </a:prstGeom>
          <a:noFill/>
        </p:spPr>
        <p:txBody>
          <a:bodyPr wrap="square" rtlCol="0">
            <a:spAutoFit/>
          </a:bodyPr>
          <a:lstStyle/>
          <a:p>
            <a:r>
              <a:rPr lang="zh-CN" altLang="en-US" sz="2800" b="1" i="1" dirty="0">
                <a:solidFill>
                  <a:schemeClr val="accent1">
                    <a:lumMod val="50000"/>
                  </a:schemeClr>
                </a:solidFill>
                <a:latin typeface="微软雅黑" panose="020B0503020204020204" charset="-122"/>
                <a:ea typeface="微软雅黑" panose="020B0503020204020204" charset="-122"/>
              </a:rPr>
              <a:t>反通货膨胀的政策措施</a:t>
            </a:r>
          </a:p>
        </p:txBody>
      </p:sp>
      <p:sp>
        <p:nvSpPr>
          <p:cNvPr id="2" name="矩形 1"/>
          <p:cNvSpPr/>
          <p:nvPr/>
        </p:nvSpPr>
        <p:spPr>
          <a:xfrm>
            <a:off x="1091565" y="1250778"/>
            <a:ext cx="3262432" cy="677108"/>
          </a:xfrm>
          <a:prstGeom prst="rect">
            <a:avLst/>
          </a:prstGeom>
        </p:spPr>
        <p:txBody>
          <a:bodyPr wrap="none">
            <a:spAutoFit/>
          </a:bodyPr>
          <a:lstStyle/>
          <a:p>
            <a:r>
              <a:rPr lang="zh-CN" altLang="en-US" sz="2000" b="1" dirty="0">
                <a:latin typeface="微软雅黑" pitchFamily="34" charset="-122"/>
                <a:ea typeface="微软雅黑" pitchFamily="34" charset="-122"/>
              </a:rPr>
              <a:t>一、用衰退来降低</a:t>
            </a:r>
            <a:r>
              <a:rPr lang="zh-CN" altLang="en-US" sz="2000" b="1" dirty="0" smtClean="0">
                <a:latin typeface="微软雅黑" pitchFamily="34" charset="-122"/>
                <a:ea typeface="微软雅黑" pitchFamily="34" charset="-122"/>
              </a:rPr>
              <a:t>通货膨胀</a:t>
            </a:r>
            <a:endParaRPr lang="en-US" altLang="zh-CN" sz="2000" b="1" dirty="0" smtClean="0">
              <a:latin typeface="微软雅黑" pitchFamily="34" charset="-122"/>
              <a:ea typeface="微软雅黑" pitchFamily="34" charset="-122"/>
            </a:endParaRPr>
          </a:p>
          <a:p>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一</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渐进主义的选择</a:t>
            </a:r>
          </a:p>
        </p:txBody>
      </p:sp>
      <p:pic>
        <p:nvPicPr>
          <p:cNvPr id="5" name="图片 4"/>
          <p:cNvPicPr>
            <a:picLocks noChangeAspect="1"/>
          </p:cNvPicPr>
          <p:nvPr/>
        </p:nvPicPr>
        <p:blipFill>
          <a:blip r:embed="rId2"/>
          <a:stretch>
            <a:fillRect/>
          </a:stretch>
        </p:blipFill>
        <p:spPr>
          <a:xfrm>
            <a:off x="1755457" y="1996904"/>
            <a:ext cx="2549315" cy="1685410"/>
          </a:xfrm>
          <a:prstGeom prst="rect">
            <a:avLst/>
          </a:prstGeom>
        </p:spPr>
      </p:pic>
      <p:sp>
        <p:nvSpPr>
          <p:cNvPr id="10" name="矩形 9"/>
          <p:cNvSpPr/>
          <p:nvPr/>
        </p:nvSpPr>
        <p:spPr>
          <a:xfrm>
            <a:off x="1227438" y="3682314"/>
            <a:ext cx="5231027" cy="400110"/>
          </a:xfrm>
          <a:prstGeom prst="rect">
            <a:avLst/>
          </a:prstGeom>
        </p:spPr>
        <p:txBody>
          <a:bodyPr wrap="square">
            <a:spAutoFit/>
          </a:bodyPr>
          <a:lstStyle/>
          <a:p>
            <a:r>
              <a:rPr lang="zh-CN" altLang="en-US" dirty="0">
                <a:latin typeface="微软雅黑" pitchFamily="34" charset="-122"/>
                <a:ea typeface="微软雅黑" pitchFamily="34" charset="-122"/>
              </a:rPr>
              <a:t>图</a:t>
            </a:r>
            <a:r>
              <a:rPr lang="zh-CN" altLang="en-US" dirty="0" smtClean="0">
                <a:latin typeface="微软雅黑" pitchFamily="34" charset="-122"/>
                <a:ea typeface="微软雅黑" pitchFamily="34" charset="-122"/>
              </a:rPr>
              <a:t>１３</a:t>
            </a:r>
            <a:r>
              <a:rPr lang="en-US" altLang="zh-CN" sz="2000"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７显示</a:t>
            </a:r>
            <a:r>
              <a:rPr lang="zh-CN" altLang="en-US" dirty="0">
                <a:latin typeface="微软雅黑" pitchFamily="34" charset="-122"/>
                <a:ea typeface="微软雅黑" pitchFamily="34" charset="-122"/>
              </a:rPr>
              <a:t>了渐进主义降低通货膨胀率的情况</a:t>
            </a:r>
            <a:r>
              <a:rPr lang="en-US" altLang="zh-CN" dirty="0">
                <a:latin typeface="微软雅黑" pitchFamily="34" charset="-122"/>
                <a:ea typeface="微软雅黑" pitchFamily="34" charset="-122"/>
              </a:rPr>
              <a:t>.</a:t>
            </a:r>
            <a:endParaRPr lang="zh-CN" altLang="en-US" dirty="0">
              <a:latin typeface="微软雅黑" pitchFamily="34" charset="-122"/>
              <a:ea typeface="微软雅黑" pitchFamily="34" charset="-122"/>
            </a:endParaRPr>
          </a:p>
        </p:txBody>
      </p:sp>
      <p:pic>
        <p:nvPicPr>
          <p:cNvPr id="11" name="图片 10"/>
          <p:cNvPicPr>
            <a:picLocks noChangeAspect="1"/>
          </p:cNvPicPr>
          <p:nvPr/>
        </p:nvPicPr>
        <p:blipFill>
          <a:blip r:embed="rId3"/>
          <a:stretch>
            <a:fillRect/>
          </a:stretch>
        </p:blipFill>
        <p:spPr>
          <a:xfrm>
            <a:off x="7240327" y="1996905"/>
            <a:ext cx="2669638" cy="1685410"/>
          </a:xfrm>
          <a:prstGeom prst="rect">
            <a:avLst/>
          </a:prstGeom>
        </p:spPr>
      </p:pic>
      <p:sp>
        <p:nvSpPr>
          <p:cNvPr id="12" name="矩形 11"/>
          <p:cNvSpPr/>
          <p:nvPr/>
        </p:nvSpPr>
        <p:spPr>
          <a:xfrm>
            <a:off x="6640830" y="3682314"/>
            <a:ext cx="4506362" cy="400110"/>
          </a:xfrm>
          <a:prstGeom prst="rect">
            <a:avLst/>
          </a:prstGeom>
        </p:spPr>
        <p:txBody>
          <a:bodyPr wrap="none">
            <a:spAutoFit/>
          </a:bodyPr>
          <a:lstStyle/>
          <a:p>
            <a:r>
              <a:rPr lang="zh-CN" altLang="en-US" dirty="0">
                <a:latin typeface="微软雅黑" pitchFamily="34" charset="-122"/>
                <a:ea typeface="微软雅黑" pitchFamily="34" charset="-122"/>
              </a:rPr>
              <a:t>渐进主义的策略还可以用图</a:t>
            </a:r>
            <a:r>
              <a:rPr lang="zh-CN" altLang="en-US" dirty="0" smtClean="0">
                <a:latin typeface="微软雅黑" pitchFamily="34" charset="-122"/>
                <a:ea typeface="微软雅黑" pitchFamily="34" charset="-122"/>
              </a:rPr>
              <a:t>１３</a:t>
            </a:r>
            <a:r>
              <a:rPr lang="en-US" altLang="zh-CN" sz="2000"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８</a:t>
            </a:r>
            <a:r>
              <a:rPr lang="zh-CN" altLang="en-US" dirty="0">
                <a:latin typeface="微软雅黑" pitchFamily="34" charset="-122"/>
                <a:ea typeface="微软雅黑" pitchFamily="34" charset="-122"/>
              </a:rPr>
              <a:t>来描述</a:t>
            </a:r>
            <a:r>
              <a:rPr lang="en-US" altLang="zh-CN" dirty="0">
                <a:latin typeface="微软雅黑" pitchFamily="34" charset="-122"/>
                <a:ea typeface="微软雅黑" pitchFamily="34" charset="-122"/>
              </a:rPr>
              <a:t>.</a:t>
            </a:r>
            <a:endParaRPr lang="zh-CN" altLang="en-US" dirty="0">
              <a:latin typeface="微软雅黑" pitchFamily="34" charset="-122"/>
              <a:ea typeface="微软雅黑" pitchFamily="34" charset="-122"/>
            </a:endParaRPr>
          </a:p>
        </p:txBody>
      </p:sp>
      <p:sp>
        <p:nvSpPr>
          <p:cNvPr id="13" name="矩形 12"/>
          <p:cNvSpPr/>
          <p:nvPr/>
        </p:nvSpPr>
        <p:spPr>
          <a:xfrm>
            <a:off x="1091565" y="4117891"/>
            <a:ext cx="2262158" cy="369332"/>
          </a:xfrm>
          <a:prstGeom prst="rect">
            <a:avLst/>
          </a:prstGeom>
        </p:spPr>
        <p:txBody>
          <a:bodyPr wrap="none">
            <a:spAutoFit/>
          </a:bodyPr>
          <a:lstStyle/>
          <a:p>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二</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激进主义的选择</a:t>
            </a:r>
          </a:p>
        </p:txBody>
      </p:sp>
      <p:pic>
        <p:nvPicPr>
          <p:cNvPr id="14" name="图片 13"/>
          <p:cNvPicPr>
            <a:picLocks noChangeAspect="1"/>
          </p:cNvPicPr>
          <p:nvPr/>
        </p:nvPicPr>
        <p:blipFill>
          <a:blip r:embed="rId4"/>
          <a:stretch>
            <a:fillRect/>
          </a:stretch>
        </p:blipFill>
        <p:spPr>
          <a:xfrm>
            <a:off x="1755457" y="4587070"/>
            <a:ext cx="2505474" cy="1760897"/>
          </a:xfrm>
          <a:prstGeom prst="rect">
            <a:avLst/>
          </a:prstGeom>
        </p:spPr>
      </p:pic>
      <p:pic>
        <p:nvPicPr>
          <p:cNvPr id="15" name="图片 14"/>
          <p:cNvPicPr>
            <a:picLocks noChangeAspect="1"/>
          </p:cNvPicPr>
          <p:nvPr/>
        </p:nvPicPr>
        <p:blipFill>
          <a:blip r:embed="rId5"/>
          <a:stretch>
            <a:fillRect/>
          </a:stretch>
        </p:blipFill>
        <p:spPr>
          <a:xfrm>
            <a:off x="7240327" y="4587020"/>
            <a:ext cx="2803715" cy="1652716"/>
          </a:xfrm>
          <a:prstGeom prst="rect">
            <a:avLst/>
          </a:prstGeom>
        </p:spPr>
      </p:pic>
    </p:spTree>
    <p:extLst>
      <p:ext uri="{BB962C8B-B14F-4D97-AF65-F5344CB8AC3E}">
        <p14:creationId xmlns:p14="http://schemas.microsoft.com/office/powerpoint/2010/main" val="1922958953"/>
      </p:ext>
    </p:extLst>
  </p:cSld>
  <p:clrMapOvr>
    <a:masterClrMapping/>
  </p:clrMapOvr>
  <p:transition spd="slow">
    <p:random/>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85470" y="608965"/>
            <a:ext cx="262890" cy="394335"/>
            <a:chOff x="922" y="959"/>
            <a:chExt cx="414" cy="621"/>
          </a:xfrm>
        </p:grpSpPr>
        <p:cxnSp>
          <p:nvCxnSpPr>
            <p:cNvPr id="89" name="直接连接符 88"/>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9" name="流程图: 可选过程 8"/>
          <p:cNvSpPr/>
          <p:nvPr/>
        </p:nvSpPr>
        <p:spPr>
          <a:xfrm>
            <a:off x="8218170" y="4789170"/>
            <a:ext cx="3971925" cy="2054860"/>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091565" y="608965"/>
            <a:ext cx="1620957" cy="523220"/>
          </a:xfrm>
          <a:prstGeom prst="rect">
            <a:avLst/>
          </a:prstGeom>
          <a:noFill/>
        </p:spPr>
        <p:txBody>
          <a:bodyPr wrap="square" rtlCol="0">
            <a:spAutoFit/>
          </a:bodyPr>
          <a:lstStyle/>
          <a:p>
            <a:r>
              <a:rPr lang="zh-CN" altLang="en-US" sz="2800" b="1" i="1" dirty="0">
                <a:solidFill>
                  <a:schemeClr val="accent1">
                    <a:lumMod val="50000"/>
                  </a:schemeClr>
                </a:solidFill>
                <a:latin typeface="微软雅黑" panose="020B0503020204020204" charset="-122"/>
                <a:ea typeface="微软雅黑" panose="020B0503020204020204" charset="-122"/>
              </a:rPr>
              <a:t>通货理论</a:t>
            </a:r>
          </a:p>
        </p:txBody>
      </p:sp>
      <p:sp>
        <p:nvSpPr>
          <p:cNvPr id="6" name="矩形 5"/>
          <p:cNvSpPr/>
          <p:nvPr/>
        </p:nvSpPr>
        <p:spPr>
          <a:xfrm>
            <a:off x="1091564" y="1349631"/>
            <a:ext cx="11100435" cy="3785652"/>
          </a:xfrm>
          <a:prstGeom prst="rect">
            <a:avLst/>
          </a:prstGeom>
        </p:spPr>
        <p:txBody>
          <a:bodyPr wrap="square">
            <a:spAutoFit/>
          </a:bodyPr>
          <a:lstStyle/>
          <a:p>
            <a:pPr>
              <a:lnSpc>
                <a:spcPct val="150000"/>
              </a:lnSpc>
            </a:pPr>
            <a:r>
              <a:rPr lang="zh-CN" altLang="en-US" sz="2000" b="1" dirty="0">
                <a:latin typeface="微软雅黑" pitchFamily="34" charset="-122"/>
                <a:ea typeface="微软雅黑" pitchFamily="34" charset="-122"/>
              </a:rPr>
              <a:t>二、以税收为基础的收入</a:t>
            </a:r>
            <a:r>
              <a:rPr lang="zh-CN" altLang="en-US" sz="2000" b="1" dirty="0" smtClean="0">
                <a:latin typeface="微软雅黑" pitchFamily="34" charset="-122"/>
                <a:ea typeface="微软雅黑" pitchFamily="34" charset="-122"/>
              </a:rPr>
              <a:t>政策</a:t>
            </a:r>
            <a:endParaRPr lang="en-US" altLang="zh-CN" sz="2000" b="1" dirty="0" smtClean="0">
              <a:latin typeface="微软雅黑" pitchFamily="34" charset="-122"/>
              <a:ea typeface="微软雅黑" pitchFamily="34" charset="-122"/>
            </a:endParaRPr>
          </a:p>
          <a:p>
            <a:pPr>
              <a:lnSpc>
                <a:spcPct val="150000"/>
              </a:lnSpc>
            </a:pP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一</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工资与物价的</a:t>
            </a:r>
            <a:r>
              <a:rPr lang="zh-CN" altLang="en-US" sz="2000" dirty="0" smtClean="0">
                <a:latin typeface="微软雅黑" pitchFamily="34" charset="-122"/>
                <a:ea typeface="微软雅黑" pitchFamily="34" charset="-122"/>
              </a:rPr>
              <a:t>控制</a:t>
            </a:r>
            <a:endParaRPr lang="en-US" altLang="zh-CN" sz="2000" dirty="0" smtClean="0">
              <a:latin typeface="微软雅黑" pitchFamily="34" charset="-122"/>
              <a:ea typeface="微软雅黑" pitchFamily="34" charset="-122"/>
            </a:endParaRPr>
          </a:p>
          <a:p>
            <a:pPr>
              <a:lnSpc>
                <a:spcPct val="150000"/>
              </a:lnSpc>
            </a:pP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二</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道德</a:t>
            </a:r>
            <a:r>
              <a:rPr lang="zh-CN" altLang="en-US" sz="2000" dirty="0" smtClean="0">
                <a:latin typeface="微软雅黑" pitchFamily="34" charset="-122"/>
                <a:ea typeface="微软雅黑" pitchFamily="34" charset="-122"/>
              </a:rPr>
              <a:t>劝说</a:t>
            </a:r>
            <a:endParaRPr lang="en-US" altLang="zh-CN" sz="2000" dirty="0" smtClean="0">
              <a:latin typeface="微软雅黑" pitchFamily="34" charset="-122"/>
              <a:ea typeface="微软雅黑" pitchFamily="34" charset="-122"/>
            </a:endParaRPr>
          </a:p>
          <a:p>
            <a:pPr>
              <a:lnSpc>
                <a:spcPct val="150000"/>
              </a:lnSpc>
            </a:pP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三</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改变</a:t>
            </a:r>
            <a:r>
              <a:rPr lang="zh-CN" altLang="en-US" sz="2000" dirty="0" smtClean="0">
                <a:latin typeface="微软雅黑" pitchFamily="34" charset="-122"/>
                <a:ea typeface="微软雅黑" pitchFamily="34" charset="-122"/>
              </a:rPr>
              <a:t>预期</a:t>
            </a:r>
            <a:endParaRPr lang="en-US" altLang="zh-CN" sz="2000" dirty="0" smtClean="0">
              <a:latin typeface="微软雅黑" pitchFamily="34" charset="-122"/>
              <a:ea typeface="微软雅黑" pitchFamily="34" charset="-122"/>
            </a:endParaRPr>
          </a:p>
          <a:p>
            <a:pPr>
              <a:lnSpc>
                <a:spcPct val="150000"/>
              </a:lnSpc>
            </a:pPr>
            <a:r>
              <a:rPr lang="zh-CN" altLang="en-US" sz="2000" b="1" dirty="0">
                <a:latin typeface="微软雅黑" pitchFamily="34" charset="-122"/>
                <a:ea typeface="微软雅黑" pitchFamily="34" charset="-122"/>
              </a:rPr>
              <a:t>三、指数化</a:t>
            </a:r>
            <a:r>
              <a:rPr lang="zh-CN" altLang="en-US" sz="2000" b="1" dirty="0" smtClean="0">
                <a:latin typeface="微软雅黑" pitchFamily="34" charset="-122"/>
                <a:ea typeface="微软雅黑" pitchFamily="34" charset="-122"/>
              </a:rPr>
              <a:t>政策</a:t>
            </a:r>
            <a:endParaRPr lang="en-US" altLang="zh-CN" sz="2000" b="1" dirty="0" smtClean="0">
              <a:latin typeface="微软雅黑" pitchFamily="34" charset="-122"/>
              <a:ea typeface="微软雅黑" pitchFamily="34" charset="-122"/>
            </a:endParaRPr>
          </a:p>
          <a:p>
            <a:pPr>
              <a:lnSpc>
                <a:spcPct val="150000"/>
              </a:lnSpc>
            </a:pP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一</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利率指数</a:t>
            </a:r>
            <a:r>
              <a:rPr lang="zh-CN" altLang="en-US" sz="2000" dirty="0" smtClean="0">
                <a:latin typeface="微软雅黑" pitchFamily="34" charset="-122"/>
                <a:ea typeface="微软雅黑" pitchFamily="34" charset="-122"/>
              </a:rPr>
              <a:t>化</a:t>
            </a:r>
            <a:endParaRPr lang="en-US" altLang="zh-CN" sz="2000" dirty="0" smtClean="0">
              <a:latin typeface="微软雅黑" pitchFamily="34" charset="-122"/>
              <a:ea typeface="微软雅黑" pitchFamily="34" charset="-122"/>
            </a:endParaRPr>
          </a:p>
          <a:p>
            <a:pPr>
              <a:lnSpc>
                <a:spcPct val="150000"/>
              </a:lnSpc>
            </a:pP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二</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工资指数</a:t>
            </a:r>
            <a:r>
              <a:rPr lang="zh-CN" altLang="en-US" sz="2000" dirty="0" smtClean="0">
                <a:latin typeface="微软雅黑" pitchFamily="34" charset="-122"/>
                <a:ea typeface="微软雅黑" pitchFamily="34" charset="-122"/>
              </a:rPr>
              <a:t>化</a:t>
            </a:r>
            <a:endParaRPr lang="en-US" altLang="zh-CN" sz="2000" dirty="0" smtClean="0">
              <a:latin typeface="微软雅黑" pitchFamily="34" charset="-122"/>
              <a:ea typeface="微软雅黑" pitchFamily="34" charset="-122"/>
            </a:endParaRPr>
          </a:p>
          <a:p>
            <a:pPr>
              <a:lnSpc>
                <a:spcPct val="150000"/>
              </a:lnSpc>
            </a:pP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三</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税收指数化</a:t>
            </a:r>
          </a:p>
        </p:txBody>
      </p:sp>
    </p:spTree>
    <p:extLst>
      <p:ext uri="{BB962C8B-B14F-4D97-AF65-F5344CB8AC3E}">
        <p14:creationId xmlns:p14="http://schemas.microsoft.com/office/powerpoint/2010/main" val="3661523361"/>
      </p:ext>
    </p:extLst>
  </p:cSld>
  <p:clrMapOvr>
    <a:masterClrMapping/>
  </p:clrMapOvr>
  <p:transition spd="slow">
    <p:random/>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85470" y="608965"/>
            <a:ext cx="262890" cy="394335"/>
            <a:chOff x="922" y="959"/>
            <a:chExt cx="414" cy="621"/>
          </a:xfrm>
        </p:grpSpPr>
        <p:cxnSp>
          <p:nvCxnSpPr>
            <p:cNvPr id="89" name="直接连接符 88"/>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9" name="流程图: 可选过程 8"/>
          <p:cNvSpPr/>
          <p:nvPr/>
        </p:nvSpPr>
        <p:spPr>
          <a:xfrm>
            <a:off x="8218170" y="4789170"/>
            <a:ext cx="3971925" cy="2054860"/>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091565" y="608965"/>
            <a:ext cx="1620957" cy="523220"/>
          </a:xfrm>
          <a:prstGeom prst="rect">
            <a:avLst/>
          </a:prstGeom>
          <a:noFill/>
        </p:spPr>
        <p:txBody>
          <a:bodyPr wrap="square" rtlCol="0">
            <a:spAutoFit/>
          </a:bodyPr>
          <a:lstStyle/>
          <a:p>
            <a:r>
              <a:rPr lang="zh-CN" altLang="en-US" sz="2800" b="1" i="1" dirty="0" smtClean="0">
                <a:solidFill>
                  <a:schemeClr val="accent1">
                    <a:lumMod val="50000"/>
                  </a:schemeClr>
                </a:solidFill>
                <a:latin typeface="微软雅黑" panose="020B0503020204020204" charset="-122"/>
                <a:ea typeface="微软雅黑" panose="020B0503020204020204" charset="-122"/>
              </a:rPr>
              <a:t>思考题</a:t>
            </a:r>
            <a:endParaRPr lang="zh-CN" altLang="en-US" sz="2800" b="1" i="1" dirty="0">
              <a:solidFill>
                <a:schemeClr val="accent1">
                  <a:lumMod val="50000"/>
                </a:schemeClr>
              </a:solidFill>
              <a:latin typeface="微软雅黑" panose="020B0503020204020204" charset="-122"/>
              <a:ea typeface="微软雅黑" panose="020B0503020204020204" charset="-122"/>
            </a:endParaRPr>
          </a:p>
        </p:txBody>
      </p:sp>
      <p:sp>
        <p:nvSpPr>
          <p:cNvPr id="6" name="矩形 5"/>
          <p:cNvSpPr/>
          <p:nvPr/>
        </p:nvSpPr>
        <p:spPr>
          <a:xfrm>
            <a:off x="1091564" y="1349631"/>
            <a:ext cx="11100435" cy="2536400"/>
          </a:xfrm>
          <a:prstGeom prst="rect">
            <a:avLst/>
          </a:prstGeom>
        </p:spPr>
        <p:txBody>
          <a:bodyPr wrap="square">
            <a:spAutoFit/>
          </a:bodyPr>
          <a:lstStyle/>
          <a:p>
            <a:pPr>
              <a:lnSpc>
                <a:spcPct val="150000"/>
              </a:lnSpc>
            </a:pPr>
            <a:r>
              <a:rPr lang="zh-CN" altLang="en-US" dirty="0">
                <a:latin typeface="微软雅黑" pitchFamily="34" charset="-122"/>
                <a:ea typeface="微软雅黑" pitchFamily="34" charset="-122"/>
              </a:rPr>
              <a:t>１．简述通货膨胀的概念和分类</a:t>
            </a:r>
            <a:r>
              <a:rPr lang="en-US" altLang="zh-CN" dirty="0">
                <a:latin typeface="微软雅黑" pitchFamily="34" charset="-122"/>
                <a:ea typeface="微软雅黑" pitchFamily="34" charset="-122"/>
              </a:rPr>
              <a:t>.</a:t>
            </a:r>
          </a:p>
          <a:p>
            <a:pPr>
              <a:lnSpc>
                <a:spcPct val="150000"/>
              </a:lnSpc>
            </a:pPr>
            <a:r>
              <a:rPr lang="zh-CN" altLang="en-US" dirty="0">
                <a:latin typeface="微软雅黑" pitchFamily="34" charset="-122"/>
                <a:ea typeface="微软雅黑" pitchFamily="34" charset="-122"/>
              </a:rPr>
              <a:t>２．如何理解通货膨胀对经济的效应</a:t>
            </a:r>
            <a:r>
              <a:rPr lang="en-US" altLang="zh-CN" dirty="0">
                <a:latin typeface="微软雅黑" pitchFamily="34" charset="-122"/>
                <a:ea typeface="微软雅黑" pitchFamily="34" charset="-122"/>
              </a:rPr>
              <a:t>?</a:t>
            </a:r>
          </a:p>
          <a:p>
            <a:pPr>
              <a:lnSpc>
                <a:spcPct val="150000"/>
              </a:lnSpc>
            </a:pPr>
            <a:r>
              <a:rPr lang="zh-CN" altLang="en-US" dirty="0">
                <a:latin typeface="微软雅黑" pitchFamily="34" charset="-122"/>
                <a:ea typeface="微软雅黑" pitchFamily="34" charset="-122"/>
              </a:rPr>
              <a:t>３．通货膨胀的持续性是怎样造成的</a:t>
            </a:r>
            <a:r>
              <a:rPr lang="en-US" altLang="zh-CN" dirty="0">
                <a:latin typeface="微软雅黑" pitchFamily="34" charset="-122"/>
                <a:ea typeface="微软雅黑" pitchFamily="34" charset="-122"/>
              </a:rPr>
              <a:t>?</a:t>
            </a:r>
          </a:p>
          <a:p>
            <a:pPr>
              <a:lnSpc>
                <a:spcPct val="150000"/>
              </a:lnSpc>
            </a:pPr>
            <a:r>
              <a:rPr lang="zh-CN" altLang="en-US" dirty="0">
                <a:latin typeface="微软雅黑" pitchFamily="34" charset="-122"/>
                <a:ea typeface="微软雅黑" pitchFamily="34" charset="-122"/>
              </a:rPr>
              <a:t>４</a:t>
            </a:r>
            <a:r>
              <a:rPr lang="zh-CN" altLang="en-US" dirty="0" smtClean="0">
                <a:latin typeface="微软雅黑" pitchFamily="34" charset="-122"/>
                <a:ea typeface="微软雅黑" pitchFamily="34" charset="-122"/>
              </a:rPr>
              <a:t>．</a:t>
            </a:r>
            <a:r>
              <a:rPr lang="en-US" altLang="zh-CN" dirty="0" smtClean="0">
                <a:latin typeface="微软雅黑" pitchFamily="34" charset="-122"/>
                <a:ea typeface="微软雅黑" pitchFamily="34" charset="-122"/>
              </a:rPr>
              <a:t>(</a:t>
            </a:r>
            <a:r>
              <a:rPr lang="zh-CN" altLang="en-US" dirty="0">
                <a:latin typeface="微软雅黑" pitchFamily="34" charset="-122"/>
                <a:ea typeface="微软雅黑" pitchFamily="34" charset="-122"/>
              </a:rPr>
              <a:t>１</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某经济社会三年的预期通货膨胀率分别为１０％、２％、１５％</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为使每年的实际</a:t>
            </a:r>
            <a:r>
              <a:rPr lang="zh-CN" altLang="en-US" dirty="0" smtClean="0">
                <a:latin typeface="微软雅黑" pitchFamily="34" charset="-122"/>
                <a:ea typeface="微软雅黑" pitchFamily="34" charset="-122"/>
              </a:rPr>
              <a:t>利率不</a:t>
            </a:r>
            <a:r>
              <a:rPr lang="zh-CN" altLang="en-US" dirty="0">
                <a:latin typeface="微软雅黑" pitchFamily="34" charset="-122"/>
                <a:ea typeface="微软雅黑" pitchFamily="34" charset="-122"/>
              </a:rPr>
              <a:t>低于４％</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那么名义利率应分别为多少</a:t>
            </a:r>
            <a:r>
              <a:rPr lang="en-US" altLang="zh-CN" dirty="0">
                <a:latin typeface="微软雅黑" pitchFamily="34" charset="-122"/>
                <a:ea typeface="微软雅黑" pitchFamily="34" charset="-122"/>
              </a:rPr>
              <a:t>? </a:t>
            </a:r>
            <a:r>
              <a:rPr lang="zh-CN" altLang="en-US" dirty="0">
                <a:latin typeface="微软雅黑" pitchFamily="34" charset="-122"/>
                <a:ea typeface="微软雅黑" pitchFamily="34" charset="-122"/>
              </a:rPr>
              <a:t>三年平均的名义利率是多少</a:t>
            </a:r>
            <a:r>
              <a:rPr lang="en-US" altLang="zh-CN" dirty="0">
                <a:latin typeface="微软雅黑" pitchFamily="34" charset="-122"/>
                <a:ea typeface="微软雅黑" pitchFamily="34" charset="-122"/>
              </a:rPr>
              <a:t>?</a:t>
            </a:r>
          </a:p>
          <a:p>
            <a:pPr>
              <a:lnSpc>
                <a:spcPct val="150000"/>
              </a:lnSpc>
            </a:pP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２</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在名义利率为１０％</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而实际利率仅为５％时</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预期的通货膨胀率为多少</a:t>
            </a:r>
            <a:r>
              <a:rPr lang="en-US" altLang="zh-CN" dirty="0">
                <a:latin typeface="微软雅黑" pitchFamily="34" charset="-122"/>
                <a:ea typeface="微软雅黑" pitchFamily="34" charset="-122"/>
              </a:rPr>
              <a:t>?</a:t>
            </a:r>
            <a:endParaRPr lang="zh-CN" altLang="en-US" dirty="0">
              <a:latin typeface="微软雅黑" pitchFamily="34" charset="-122"/>
              <a:ea typeface="微软雅黑" pitchFamily="34" charset="-122"/>
            </a:endParaRPr>
          </a:p>
        </p:txBody>
      </p:sp>
    </p:spTree>
    <p:extLst>
      <p:ext uri="{BB962C8B-B14F-4D97-AF65-F5344CB8AC3E}">
        <p14:creationId xmlns:p14="http://schemas.microsoft.com/office/powerpoint/2010/main" val="1586171767"/>
      </p:ext>
    </p:extLst>
  </p:cSld>
  <p:clrMapOvr>
    <a:masterClrMapping/>
  </p:clrMapOvr>
  <p:transition spd="slow">
    <p:random/>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图片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355" y="-5289"/>
            <a:ext cx="12178412" cy="6863713"/>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658" y="0"/>
            <a:ext cx="6502259" cy="6884876"/>
            <a:chOff x="0" y="0"/>
            <a:chExt cx="4877898" cy="5164932"/>
          </a:xfrm>
          <a:solidFill>
            <a:srgbClr val="0067B4"/>
          </a:solidFill>
        </p:grpSpPr>
        <p:sp>
          <p:nvSpPr>
            <p:cNvPr id="13" name="矩形 12"/>
            <p:cNvSpPr/>
            <p:nvPr/>
          </p:nvSpPr>
          <p:spPr>
            <a:xfrm>
              <a:off x="0" y="0"/>
              <a:ext cx="4572794" cy="5164932"/>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 name="等腰三角形 13"/>
            <p:cNvSpPr/>
            <p:nvPr/>
          </p:nvSpPr>
          <p:spPr>
            <a:xfrm rot="5400000">
              <a:off x="4541013" y="2426502"/>
              <a:ext cx="361839" cy="3119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20" name="矩形 19"/>
          <p:cNvSpPr/>
          <p:nvPr/>
        </p:nvSpPr>
        <p:spPr>
          <a:xfrm>
            <a:off x="1261745" y="1874520"/>
            <a:ext cx="4522470" cy="1767205"/>
          </a:xfrm>
          <a:prstGeom prst="rect">
            <a:avLst/>
          </a:prstGeom>
        </p:spPr>
        <p:txBody>
          <a:bodyPr wrap="square" lIns="128994" tIns="64498" rIns="128994" bIns="64498">
            <a:spAutoFit/>
          </a:bodyPr>
          <a:lstStyle/>
          <a:p>
            <a:pPr algn="l" fontAlgn="auto">
              <a:spcBef>
                <a:spcPts val="0"/>
              </a:spcBef>
              <a:spcAft>
                <a:spcPts val="0"/>
              </a:spcAft>
              <a:defRPr/>
            </a:pPr>
            <a:r>
              <a:rPr lang="en-US" sz="10665" b="0" kern="0" dirty="0" smtClean="0">
                <a:solidFill>
                  <a:schemeClr val="bg1"/>
                </a:solidFill>
                <a:effectLst>
                  <a:glow rad="63500">
                    <a:schemeClr val="bg1">
                      <a:lumMod val="65000"/>
                      <a:alpha val="40000"/>
                    </a:schemeClr>
                  </a:glow>
                </a:effectLst>
                <a:latin typeface="Impact" panose="020B0806030902050204" pitchFamily="34" charset="0"/>
              </a:rPr>
              <a:t>Thanks</a:t>
            </a:r>
          </a:p>
        </p:txBody>
      </p:sp>
      <p:sp>
        <p:nvSpPr>
          <p:cNvPr id="23" name="矩形 22"/>
          <p:cNvSpPr/>
          <p:nvPr/>
        </p:nvSpPr>
        <p:spPr>
          <a:xfrm>
            <a:off x="7020514" y="3032426"/>
            <a:ext cx="4990254" cy="2592468"/>
          </a:xfrm>
          <a:prstGeom prst="rect">
            <a:avLst/>
          </a:prstGeom>
        </p:spPr>
        <p:txBody>
          <a:bodyPr wrap="square" lIns="128994" tIns="64498" rIns="128994" bIns="64498">
            <a:spAutoFit/>
          </a:bodyPr>
          <a:lstStyle/>
          <a:p>
            <a:pPr algn="l" fontAlgn="auto">
              <a:spcBef>
                <a:spcPts val="0"/>
              </a:spcBef>
              <a:spcAft>
                <a:spcPts val="0"/>
              </a:spcAft>
              <a:defRPr/>
            </a:pPr>
            <a:r>
              <a:rPr lang="zh-CN" altLang="en-US" sz="4000" b="0" kern="0" dirty="0">
                <a:solidFill>
                  <a:srgbClr val="0067B4"/>
                </a:solidFill>
                <a:effectLst>
                  <a:glow rad="63500">
                    <a:schemeClr val="bg1">
                      <a:lumMod val="65000"/>
                      <a:alpha val="40000"/>
                    </a:schemeClr>
                  </a:glow>
                </a:effectLst>
                <a:latin typeface="楷体" panose="02010609060101010101" charset="-122"/>
                <a:ea typeface="楷体" panose="02010609060101010101" charset="-122"/>
              </a:rPr>
              <a:t>期待下一</a:t>
            </a:r>
            <a:r>
              <a:rPr lang="zh-CN" altLang="en-US" sz="4000" b="0" kern="0" dirty="0" smtClean="0">
                <a:solidFill>
                  <a:srgbClr val="0067B4"/>
                </a:solidFill>
                <a:effectLst>
                  <a:glow rad="63500">
                    <a:schemeClr val="bg1">
                      <a:lumMod val="65000"/>
                      <a:alpha val="40000"/>
                    </a:schemeClr>
                  </a:glow>
                </a:effectLst>
                <a:latin typeface="楷体" panose="02010609060101010101" charset="-122"/>
                <a:ea typeface="楷体" panose="02010609060101010101" charset="-122"/>
              </a:rPr>
              <a:t>单元</a:t>
            </a:r>
            <a:endParaRPr lang="en-US" altLang="zh-CN" sz="4000" b="0" kern="0" dirty="0" smtClean="0">
              <a:solidFill>
                <a:srgbClr val="0067B4"/>
              </a:solidFill>
              <a:effectLst>
                <a:glow rad="63500">
                  <a:schemeClr val="bg1">
                    <a:lumMod val="65000"/>
                    <a:alpha val="40000"/>
                  </a:schemeClr>
                </a:glow>
              </a:effectLst>
              <a:latin typeface="楷体" panose="02010609060101010101" charset="-122"/>
              <a:ea typeface="楷体" panose="02010609060101010101" charset="-122"/>
            </a:endParaRPr>
          </a:p>
          <a:p>
            <a:pPr algn="l" fontAlgn="auto">
              <a:spcBef>
                <a:spcPts val="0"/>
              </a:spcBef>
              <a:spcAft>
                <a:spcPts val="0"/>
              </a:spcAft>
              <a:defRPr/>
            </a:pPr>
            <a:endParaRPr lang="en-US" altLang="zh-CN" sz="4000" kern="0" dirty="0" smtClean="0">
              <a:solidFill>
                <a:srgbClr val="0067B4"/>
              </a:solidFill>
              <a:effectLst>
                <a:glow rad="63500">
                  <a:schemeClr val="bg1">
                    <a:lumMod val="65000"/>
                    <a:alpha val="40000"/>
                  </a:schemeClr>
                </a:glow>
              </a:effectLst>
              <a:latin typeface="楷体" panose="02010609060101010101" charset="-122"/>
              <a:ea typeface="楷体" panose="02010609060101010101" charset="-122"/>
            </a:endParaRPr>
          </a:p>
          <a:p>
            <a:pPr algn="r">
              <a:defRPr/>
            </a:pPr>
            <a:r>
              <a:rPr lang="zh-CN" altLang="en-US" sz="4000" kern="0" dirty="0">
                <a:solidFill>
                  <a:srgbClr val="0067B4"/>
                </a:solidFill>
                <a:effectLst>
                  <a:glow rad="63500">
                    <a:schemeClr val="bg1">
                      <a:lumMod val="65000"/>
                      <a:alpha val="40000"/>
                    </a:schemeClr>
                  </a:glow>
                </a:effectLst>
                <a:latin typeface="楷体" panose="02010609060101010101" charset="-122"/>
                <a:ea typeface="楷体" panose="02010609060101010101" charset="-122"/>
              </a:rPr>
              <a:t>经济增长理论</a:t>
            </a:r>
            <a:r>
              <a:rPr lang="zh-CN" altLang="en-US" sz="4000" kern="0" dirty="0" smtClean="0">
                <a:solidFill>
                  <a:srgbClr val="0067B4"/>
                </a:solidFill>
                <a:effectLst>
                  <a:glow rad="63500">
                    <a:schemeClr val="bg1">
                      <a:lumMod val="65000"/>
                      <a:alpha val="40000"/>
                    </a:schemeClr>
                  </a:glow>
                </a:effectLst>
                <a:latin typeface="楷体" panose="02010609060101010101" charset="-122"/>
                <a:ea typeface="楷体" panose="02010609060101010101" charset="-122"/>
              </a:rPr>
              <a:t/>
            </a:r>
            <a:br>
              <a:rPr lang="zh-CN" altLang="en-US" sz="4000" kern="0" dirty="0" smtClean="0">
                <a:solidFill>
                  <a:srgbClr val="0067B4"/>
                </a:solidFill>
                <a:effectLst>
                  <a:glow rad="63500">
                    <a:schemeClr val="bg1">
                      <a:lumMod val="65000"/>
                      <a:alpha val="40000"/>
                    </a:schemeClr>
                  </a:glow>
                </a:effectLst>
                <a:latin typeface="楷体" panose="02010609060101010101" charset="-122"/>
                <a:ea typeface="楷体" panose="02010609060101010101" charset="-122"/>
              </a:rPr>
            </a:br>
            <a:endParaRPr lang="zh-CN" altLang="en-US" sz="4000" b="0" kern="0" dirty="0">
              <a:solidFill>
                <a:srgbClr val="0067B4"/>
              </a:solidFill>
              <a:effectLst>
                <a:glow rad="63500">
                  <a:schemeClr val="bg1">
                    <a:lumMod val="65000"/>
                    <a:alpha val="40000"/>
                  </a:schemeClr>
                </a:glow>
              </a:effectLst>
              <a:latin typeface="楷体" panose="02010609060101010101" charset="-122"/>
              <a:ea typeface="楷体" panose="02010609060101010101" charset="-122"/>
            </a:endParaRPr>
          </a:p>
        </p:txBody>
      </p:sp>
      <p:pic>
        <p:nvPicPr>
          <p:cNvPr id="2" name="图片 1" descr="LOGO-PNG"/>
          <p:cNvPicPr>
            <a:picLocks noChangeAspect="1"/>
          </p:cNvPicPr>
          <p:nvPr/>
        </p:nvPicPr>
        <p:blipFill>
          <a:blip r:embed="rId4" cstate="print"/>
          <a:stretch>
            <a:fillRect/>
          </a:stretch>
        </p:blipFill>
        <p:spPr>
          <a:xfrm>
            <a:off x="11201400" y="203200"/>
            <a:ext cx="715645" cy="850900"/>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3" presetClass="entr" presetSubtype="32" fill="hold" grpId="0" nodeType="afterEffect">
                                  <p:stCondLst>
                                    <p:cond delay="0"/>
                                  </p:stCondLst>
                                  <p:iterate type="lt">
                                    <p:tmPct val="18000"/>
                                  </p:iterate>
                                  <p:childTnLst>
                                    <p:set>
                                      <p:cBhvr>
                                        <p:cTn id="10" dur="1" fill="hold">
                                          <p:stCondLst>
                                            <p:cond delay="0"/>
                                          </p:stCondLst>
                                        </p:cTn>
                                        <p:tgtEl>
                                          <p:spTgt spid="20"/>
                                        </p:tgtEl>
                                        <p:attrNameLst>
                                          <p:attrName>style.visibility</p:attrName>
                                        </p:attrNameLst>
                                      </p:cBhvr>
                                      <p:to>
                                        <p:strVal val="visible"/>
                                      </p:to>
                                    </p:set>
                                    <p:anim calcmode="lin" valueType="num">
                                      <p:cBhvr>
                                        <p:cTn id="11" dur="500" fill="hold"/>
                                        <p:tgtEl>
                                          <p:spTgt spid="20"/>
                                        </p:tgtEl>
                                        <p:attrNameLst>
                                          <p:attrName>ppt_w</p:attrName>
                                        </p:attrNameLst>
                                      </p:cBhvr>
                                      <p:tavLst>
                                        <p:tav tm="0">
                                          <p:val>
                                            <p:strVal val="4*#ppt_w"/>
                                          </p:val>
                                        </p:tav>
                                        <p:tav tm="100000">
                                          <p:val>
                                            <p:strVal val="#ppt_w"/>
                                          </p:val>
                                        </p:tav>
                                      </p:tavLst>
                                    </p:anim>
                                    <p:anim calcmode="lin" valueType="num">
                                      <p:cBhvr>
                                        <p:cTn id="12" dur="500" fill="hold"/>
                                        <p:tgtEl>
                                          <p:spTgt spid="20"/>
                                        </p:tgtEl>
                                        <p:attrNameLst>
                                          <p:attrName>ppt_h</p:attrName>
                                        </p:attrNameLst>
                                      </p:cBhvr>
                                      <p:tavLst>
                                        <p:tav tm="0">
                                          <p:val>
                                            <p:strVal val="4*#ppt_h"/>
                                          </p:val>
                                        </p:tav>
                                        <p:tav tm="100000">
                                          <p:val>
                                            <p:strVal val="#ppt_h"/>
                                          </p:val>
                                        </p:tav>
                                      </p:tavLst>
                                    </p:anim>
                                  </p:childTnLst>
                                </p:cTn>
                              </p:par>
                            </p:childTnLst>
                          </p:cTn>
                        </p:par>
                        <p:par>
                          <p:cTn id="13" fill="hold">
                            <p:stCondLst>
                              <p:cond delay="1450"/>
                            </p:stCondLst>
                            <p:childTnLst>
                              <p:par>
                                <p:cTn id="14" presetID="16" presetClass="entr" presetSubtype="21" fill="hold" grpId="0" nodeType="after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barn(inVertical)">
                                      <p:cBhvr>
                                        <p:cTn id="1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图片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355" y="-5289"/>
            <a:ext cx="12178412" cy="6863713"/>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13358" y="-5080"/>
            <a:ext cx="6502259" cy="6884876"/>
            <a:chOff x="0" y="0"/>
            <a:chExt cx="4877898" cy="5164932"/>
          </a:xfrm>
          <a:solidFill>
            <a:srgbClr val="0067B4"/>
          </a:solidFill>
        </p:grpSpPr>
        <p:sp>
          <p:nvSpPr>
            <p:cNvPr id="13" name="矩形 12"/>
            <p:cNvSpPr/>
            <p:nvPr/>
          </p:nvSpPr>
          <p:spPr>
            <a:xfrm>
              <a:off x="0" y="0"/>
              <a:ext cx="4572794" cy="5164932"/>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 name="等腰三角形 13"/>
            <p:cNvSpPr/>
            <p:nvPr/>
          </p:nvSpPr>
          <p:spPr>
            <a:xfrm rot="5400000">
              <a:off x="4541013" y="2426502"/>
              <a:ext cx="361839" cy="3119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15" name="椭圆 14"/>
          <p:cNvSpPr/>
          <p:nvPr/>
        </p:nvSpPr>
        <p:spPr>
          <a:xfrm>
            <a:off x="1951369" y="1647044"/>
            <a:ext cx="2188468" cy="2188468"/>
          </a:xfrm>
          <a:prstGeom prst="ellipse">
            <a:avLst/>
          </a:prstGeom>
          <a:solidFill>
            <a:srgbClr val="0067B4"/>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 name="椭圆 15"/>
          <p:cNvSpPr/>
          <p:nvPr/>
        </p:nvSpPr>
        <p:spPr>
          <a:xfrm>
            <a:off x="2066302" y="1761977"/>
            <a:ext cx="1958602" cy="1958602"/>
          </a:xfrm>
          <a:prstGeom prst="ellipse">
            <a:avLst/>
          </a:prstGeom>
          <a:solidFill>
            <a:schemeClr val="bg1"/>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矩形 19"/>
          <p:cNvSpPr/>
          <p:nvPr/>
        </p:nvSpPr>
        <p:spPr>
          <a:xfrm>
            <a:off x="2236365" y="1874261"/>
            <a:ext cx="2052609" cy="1767205"/>
          </a:xfrm>
          <a:prstGeom prst="rect">
            <a:avLst/>
          </a:prstGeom>
        </p:spPr>
        <p:txBody>
          <a:bodyPr wrap="square" lIns="128994" tIns="64498" rIns="128994" bIns="64498">
            <a:spAutoFit/>
          </a:bodyPr>
          <a:lstStyle/>
          <a:p>
            <a:pPr algn="l" fontAlgn="auto">
              <a:spcBef>
                <a:spcPts val="0"/>
              </a:spcBef>
              <a:spcAft>
                <a:spcPts val="0"/>
              </a:spcAft>
              <a:defRPr/>
            </a:pPr>
            <a:r>
              <a:rPr lang="en-US" altLang="zh-CN" sz="10665" b="0" kern="0" dirty="0" smtClean="0">
                <a:solidFill>
                  <a:srgbClr val="0067B4"/>
                </a:solidFill>
                <a:effectLst>
                  <a:glow rad="63500">
                    <a:schemeClr val="bg1">
                      <a:lumMod val="65000"/>
                      <a:alpha val="40000"/>
                    </a:schemeClr>
                  </a:glow>
                </a:effectLst>
                <a:latin typeface="Impact" panose="020B0806030902050204" pitchFamily="34" charset="0"/>
              </a:rPr>
              <a:t>13</a:t>
            </a:r>
            <a:endParaRPr lang="zh-CN" altLang="en-US" sz="10665" b="0" kern="0" dirty="0">
              <a:solidFill>
                <a:srgbClr val="0067B4"/>
              </a:solidFill>
              <a:effectLst>
                <a:glow rad="63500">
                  <a:schemeClr val="bg1">
                    <a:lumMod val="65000"/>
                    <a:alpha val="40000"/>
                  </a:schemeClr>
                </a:glow>
              </a:effectLst>
              <a:latin typeface="Impact" panose="020B0806030902050204" pitchFamily="34" charset="0"/>
            </a:endParaRPr>
          </a:p>
        </p:txBody>
      </p:sp>
      <p:sp>
        <p:nvSpPr>
          <p:cNvPr id="22" name="矩形 21"/>
          <p:cNvSpPr/>
          <p:nvPr/>
        </p:nvSpPr>
        <p:spPr>
          <a:xfrm>
            <a:off x="6515617" y="2413463"/>
            <a:ext cx="5676150" cy="848145"/>
          </a:xfrm>
          <a:prstGeom prst="rect">
            <a:avLst/>
          </a:prstGeom>
        </p:spPr>
        <p:txBody>
          <a:bodyPr wrap="square" lIns="128994" tIns="64498" rIns="128994" bIns="64498">
            <a:spAutoFit/>
          </a:bodyPr>
          <a:lstStyle/>
          <a:p>
            <a:pPr algn="ctr">
              <a:defRPr/>
            </a:pPr>
            <a:r>
              <a:rPr lang="zh-CN" altLang="en-US" sz="4665" kern="0" dirty="0">
                <a:solidFill>
                  <a:srgbClr val="0067B4"/>
                </a:solidFill>
                <a:effectLst>
                  <a:glow rad="63500">
                    <a:schemeClr val="bg1">
                      <a:lumMod val="65000"/>
                      <a:alpha val="40000"/>
                    </a:schemeClr>
                  </a:glow>
                </a:effectLst>
                <a:latin typeface="微软雅黑" panose="020B0503020204020204" charset="-122"/>
                <a:ea typeface="微软雅黑" panose="020B0503020204020204" charset="-122"/>
              </a:rPr>
              <a:t>通货理论</a:t>
            </a:r>
            <a:endParaRPr lang="zh-CN" altLang="en-US" sz="4665" b="0" kern="0" dirty="0">
              <a:solidFill>
                <a:srgbClr val="0067B4"/>
              </a:solidFill>
              <a:effectLst>
                <a:glow rad="63500">
                  <a:schemeClr val="bg1">
                    <a:lumMod val="65000"/>
                    <a:alpha val="40000"/>
                  </a:schemeClr>
                </a:glow>
              </a:effectLst>
              <a:latin typeface="微软雅黑" panose="020B0503020204020204" charset="-122"/>
              <a:ea typeface="微软雅黑" panose="020B0503020204020204" charset="-122"/>
            </a:endParaRPr>
          </a:p>
        </p:txBody>
      </p:sp>
      <p:sp>
        <p:nvSpPr>
          <p:cNvPr id="24" name="TextBox 15"/>
          <p:cNvSpPr txBox="1">
            <a:spLocks noChangeArrowheads="1"/>
          </p:cNvSpPr>
          <p:nvPr/>
        </p:nvSpPr>
        <p:spPr bwMode="auto">
          <a:xfrm>
            <a:off x="6829167" y="3835400"/>
            <a:ext cx="5255741" cy="2169825"/>
          </a:xfrm>
          <a:prstGeom prst="rect">
            <a:avLst/>
          </a:prstGeom>
          <a:noFill/>
          <a:ln w="9525">
            <a:noFill/>
            <a:miter lim="800000"/>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lvl="0" algn="l">
              <a:lnSpc>
                <a:spcPct val="150000"/>
              </a:lnSpc>
              <a:defRPr sz="1200" b="0" kern="0">
                <a:solidFill>
                  <a:schemeClr val="accent3">
                    <a:lumMod val="50000"/>
                  </a:schemeClr>
                </a:solidFill>
                <a:latin typeface="微软雅黑" panose="020B0503020204020204" charset="-122"/>
                <a:ea typeface="微软雅黑" panose="020B0503020204020204" charset="-122"/>
              </a:defRPr>
            </a:lvl1pPr>
          </a:lstStyle>
          <a:p>
            <a:r>
              <a:rPr lang="zh-CN" altLang="en-US" sz="1800" dirty="0"/>
              <a:t>第一节　通货膨胀的</a:t>
            </a:r>
            <a:r>
              <a:rPr lang="zh-CN" altLang="en-US" sz="1800" dirty="0" smtClean="0"/>
              <a:t>描述</a:t>
            </a:r>
            <a:endParaRPr lang="zh-CN" altLang="en-US" sz="1800" dirty="0"/>
          </a:p>
          <a:p>
            <a:r>
              <a:rPr lang="zh-CN" altLang="en-US" sz="1800" dirty="0"/>
              <a:t>第二节　通货膨胀的</a:t>
            </a:r>
            <a:r>
              <a:rPr lang="zh-CN" altLang="en-US" sz="1800" dirty="0" smtClean="0"/>
              <a:t>成因</a:t>
            </a:r>
            <a:endParaRPr lang="zh-CN" altLang="en-US" sz="1800" dirty="0"/>
          </a:p>
          <a:p>
            <a:r>
              <a:rPr lang="zh-CN" altLang="en-US" sz="1800" dirty="0"/>
              <a:t>第三节　通货膨胀的经济</a:t>
            </a:r>
            <a:r>
              <a:rPr lang="zh-CN" altLang="en-US" sz="1800" dirty="0" smtClean="0"/>
              <a:t>效应</a:t>
            </a:r>
            <a:endParaRPr lang="zh-CN" altLang="en-US" sz="1800" dirty="0"/>
          </a:p>
          <a:p>
            <a:r>
              <a:rPr lang="zh-CN" altLang="en-US" sz="1800" dirty="0"/>
              <a:t>第四节　菲利普斯</a:t>
            </a:r>
            <a:r>
              <a:rPr lang="zh-CN" altLang="en-US" sz="1800" dirty="0" smtClean="0"/>
              <a:t>曲线</a:t>
            </a:r>
            <a:endParaRPr lang="zh-CN" altLang="en-US" sz="1800" dirty="0"/>
          </a:p>
          <a:p>
            <a:r>
              <a:rPr lang="zh-CN" altLang="en-US" sz="1800" dirty="0"/>
              <a:t>第五节　反通货膨胀的政策措施</a:t>
            </a:r>
            <a:endParaRPr lang="zh-CN" altLang="en-US" sz="1600" dirty="0"/>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500" fill="hold"/>
                                        <p:tgtEl>
                                          <p:spTgt spid="15"/>
                                        </p:tgtEl>
                                        <p:attrNameLst>
                                          <p:attrName>ppt_w</p:attrName>
                                        </p:attrNameLst>
                                      </p:cBhvr>
                                      <p:tavLst>
                                        <p:tav tm="0">
                                          <p:val>
                                            <p:fltVal val="0"/>
                                          </p:val>
                                        </p:tav>
                                        <p:tav tm="100000">
                                          <p:val>
                                            <p:strVal val="#ppt_w"/>
                                          </p:val>
                                        </p:tav>
                                      </p:tavLst>
                                    </p:anim>
                                    <p:anim calcmode="lin" valueType="num">
                                      <p:cBhvr>
                                        <p:cTn id="12" dur="500" fill="hold"/>
                                        <p:tgtEl>
                                          <p:spTgt spid="15"/>
                                        </p:tgtEl>
                                        <p:attrNameLst>
                                          <p:attrName>ppt_h</p:attrName>
                                        </p:attrNameLst>
                                      </p:cBhvr>
                                      <p:tavLst>
                                        <p:tav tm="0">
                                          <p:val>
                                            <p:fltVal val="0"/>
                                          </p:val>
                                        </p:tav>
                                        <p:tav tm="100000">
                                          <p:val>
                                            <p:strVal val="#ppt_h"/>
                                          </p:val>
                                        </p:tav>
                                      </p:tavLst>
                                    </p:anim>
                                    <p:animEffect transition="in" filter="fade">
                                      <p:cBhvr>
                                        <p:cTn id="13" dur="500"/>
                                        <p:tgtEl>
                                          <p:spTgt spid="15"/>
                                        </p:tgtEl>
                                      </p:cBhvr>
                                    </p:animEffect>
                                  </p:childTnLst>
                                </p:cTn>
                              </p:par>
                              <p:par>
                                <p:cTn id="14" presetID="53" presetClass="entr" presetSubtype="16" fill="hold" grpId="0" nodeType="withEffect">
                                  <p:stCondLst>
                                    <p:cond delay="30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fltVal val="0"/>
                                          </p:val>
                                        </p:tav>
                                        <p:tav tm="100000">
                                          <p:val>
                                            <p:strVal val="#ppt_w"/>
                                          </p:val>
                                        </p:tav>
                                      </p:tavLst>
                                    </p:anim>
                                    <p:anim calcmode="lin" valueType="num">
                                      <p:cBhvr>
                                        <p:cTn id="17" dur="500" fill="hold"/>
                                        <p:tgtEl>
                                          <p:spTgt spid="16"/>
                                        </p:tgtEl>
                                        <p:attrNameLst>
                                          <p:attrName>ppt_h</p:attrName>
                                        </p:attrNameLst>
                                      </p:cBhvr>
                                      <p:tavLst>
                                        <p:tav tm="0">
                                          <p:val>
                                            <p:fltVal val="0"/>
                                          </p:val>
                                        </p:tav>
                                        <p:tav tm="100000">
                                          <p:val>
                                            <p:strVal val="#ppt_h"/>
                                          </p:val>
                                        </p:tav>
                                      </p:tavLst>
                                    </p:anim>
                                    <p:animEffect transition="in" filter="fade">
                                      <p:cBhvr>
                                        <p:cTn id="18" dur="500"/>
                                        <p:tgtEl>
                                          <p:spTgt spid="16"/>
                                        </p:tgtEl>
                                      </p:cBhvr>
                                    </p:animEffect>
                                  </p:childTnLst>
                                </p:cTn>
                              </p:par>
                            </p:childTnLst>
                          </p:cTn>
                        </p:par>
                        <p:par>
                          <p:cTn id="19" fill="hold">
                            <p:stCondLst>
                              <p:cond delay="1300"/>
                            </p:stCondLst>
                            <p:childTnLst>
                              <p:par>
                                <p:cTn id="20" presetID="23" presetClass="entr" presetSubtype="32" fill="hold" grpId="0" nodeType="afterEffect">
                                  <p:stCondLst>
                                    <p:cond delay="0"/>
                                  </p:stCondLst>
                                  <p:iterate type="lt">
                                    <p:tmPct val="18000"/>
                                  </p:iterate>
                                  <p:childTnLst>
                                    <p:set>
                                      <p:cBhvr>
                                        <p:cTn id="21" dur="1" fill="hold">
                                          <p:stCondLst>
                                            <p:cond delay="0"/>
                                          </p:stCondLst>
                                        </p:cTn>
                                        <p:tgtEl>
                                          <p:spTgt spid="20"/>
                                        </p:tgtEl>
                                        <p:attrNameLst>
                                          <p:attrName>style.visibility</p:attrName>
                                        </p:attrNameLst>
                                      </p:cBhvr>
                                      <p:to>
                                        <p:strVal val="visible"/>
                                      </p:to>
                                    </p:set>
                                    <p:anim calcmode="lin" valueType="num">
                                      <p:cBhvr>
                                        <p:cTn id="22" dur="500" fill="hold"/>
                                        <p:tgtEl>
                                          <p:spTgt spid="20"/>
                                        </p:tgtEl>
                                        <p:attrNameLst>
                                          <p:attrName>ppt_w</p:attrName>
                                        </p:attrNameLst>
                                      </p:cBhvr>
                                      <p:tavLst>
                                        <p:tav tm="0">
                                          <p:val>
                                            <p:strVal val="4*#ppt_w"/>
                                          </p:val>
                                        </p:tav>
                                        <p:tav tm="100000">
                                          <p:val>
                                            <p:strVal val="#ppt_w"/>
                                          </p:val>
                                        </p:tav>
                                      </p:tavLst>
                                    </p:anim>
                                    <p:anim calcmode="lin" valueType="num">
                                      <p:cBhvr>
                                        <p:cTn id="23" dur="500" fill="hold"/>
                                        <p:tgtEl>
                                          <p:spTgt spid="20"/>
                                        </p:tgtEl>
                                        <p:attrNameLst>
                                          <p:attrName>ppt_h</p:attrName>
                                        </p:attrNameLst>
                                      </p:cBhvr>
                                      <p:tavLst>
                                        <p:tav tm="0">
                                          <p:val>
                                            <p:strVal val="4*#ppt_h"/>
                                          </p:val>
                                        </p:tav>
                                        <p:tav tm="100000">
                                          <p:val>
                                            <p:strVal val="#ppt_h"/>
                                          </p:val>
                                        </p:tav>
                                      </p:tavLst>
                                    </p:anim>
                                  </p:childTnLst>
                                </p:cTn>
                              </p:par>
                            </p:childTnLst>
                          </p:cTn>
                        </p:par>
                        <p:par>
                          <p:cTn id="24" fill="hold">
                            <p:stCondLst>
                              <p:cond delay="1890"/>
                            </p:stCondLst>
                            <p:childTnLst>
                              <p:par>
                                <p:cTn id="25" presetID="22" presetClass="entr" presetSubtype="8"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left)">
                                      <p:cBhvr>
                                        <p:cTn id="27" dur="500"/>
                                        <p:tgtEl>
                                          <p:spTgt spid="22"/>
                                        </p:tgtEl>
                                      </p:cBhvr>
                                    </p:animEffect>
                                  </p:childTnLst>
                                </p:cTn>
                              </p:par>
                            </p:childTnLst>
                          </p:cTn>
                        </p:par>
                        <p:par>
                          <p:cTn id="28" fill="hold">
                            <p:stCondLst>
                              <p:cond delay="2390"/>
                            </p:stCondLst>
                            <p:childTnLst>
                              <p:par>
                                <p:cTn id="29" presetID="27" presetClass="entr" presetSubtype="0" fill="hold" grpId="0" nodeType="afterEffect">
                                  <p:stCondLst>
                                    <p:cond delay="0"/>
                                  </p:stCondLst>
                                  <p:iterate type="lt">
                                    <p:tmPct val="50000"/>
                                  </p:iterate>
                                  <p:childTnLst>
                                    <p:set>
                                      <p:cBhvr>
                                        <p:cTn id="30" dur="1" fill="hold">
                                          <p:stCondLst>
                                            <p:cond delay="0"/>
                                          </p:stCondLst>
                                        </p:cTn>
                                        <p:tgtEl>
                                          <p:spTgt spid="24"/>
                                        </p:tgtEl>
                                        <p:attrNameLst>
                                          <p:attrName>style.visibility</p:attrName>
                                        </p:attrNameLst>
                                      </p:cBhvr>
                                      <p:to>
                                        <p:strVal val="visible"/>
                                      </p:to>
                                    </p:set>
                                    <p:anim calcmode="discrete" valueType="clr">
                                      <p:cBhvr override="childStyle">
                                        <p:cTn id="31" dur="80"/>
                                        <p:tgtEl>
                                          <p:spTgt spid="24"/>
                                        </p:tgtEl>
                                        <p:attrNameLst>
                                          <p:attrName>style.color</p:attrName>
                                        </p:attrNameLst>
                                      </p:cBhvr>
                                      <p:tavLst>
                                        <p:tav tm="0">
                                          <p:val>
                                            <p:clrVal>
                                              <a:schemeClr val="accent2"/>
                                            </p:clrVal>
                                          </p:val>
                                        </p:tav>
                                        <p:tav tm="50000">
                                          <p:val>
                                            <p:clrVal>
                                              <a:schemeClr val="hlink"/>
                                            </p:clrVal>
                                          </p:val>
                                        </p:tav>
                                      </p:tavLst>
                                    </p:anim>
                                    <p:anim calcmode="discrete" valueType="clr">
                                      <p:cBhvr>
                                        <p:cTn id="32" dur="80"/>
                                        <p:tgtEl>
                                          <p:spTgt spid="24"/>
                                        </p:tgtEl>
                                        <p:attrNameLst>
                                          <p:attrName>fillcolor</p:attrName>
                                        </p:attrNameLst>
                                      </p:cBhvr>
                                      <p:tavLst>
                                        <p:tav tm="0">
                                          <p:val>
                                            <p:clrVal>
                                              <a:schemeClr val="accent2"/>
                                            </p:clrVal>
                                          </p:val>
                                        </p:tav>
                                        <p:tav tm="50000">
                                          <p:val>
                                            <p:clrVal>
                                              <a:schemeClr val="hlink"/>
                                            </p:clrVal>
                                          </p:val>
                                        </p:tav>
                                      </p:tavLst>
                                    </p:anim>
                                    <p:set>
                                      <p:cBhvr>
                                        <p:cTn id="33" dur="80"/>
                                        <p:tgtEl>
                                          <p:spTgt spid="2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6" grpId="0" bldLvl="0" animBg="1"/>
      <p:bldP spid="20" grpId="0"/>
      <p:bldP spid="22" grpId="0"/>
      <p:bldP spid="2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33145" y="2484755"/>
            <a:ext cx="10779914" cy="1754326"/>
          </a:xfrm>
          <a:prstGeom prst="rect">
            <a:avLst/>
          </a:prstGeom>
          <a:gradFill>
            <a:gsLst>
              <a:gs pos="0">
                <a:schemeClr val="accent1">
                  <a:lumMod val="60000"/>
                  <a:lumOff val="40000"/>
                </a:schemeClr>
              </a:gs>
              <a:gs pos="39999">
                <a:srgbClr val="85C2FF"/>
              </a:gs>
              <a:gs pos="70000">
                <a:srgbClr val="C4D6EB"/>
              </a:gs>
              <a:gs pos="100000">
                <a:srgbClr val="FFEBFA"/>
              </a:gs>
            </a:gsLst>
            <a:lin ang="5400000" scaled="0"/>
          </a:gradFill>
          <a:ln>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p:spPr>
        <p:txBody>
          <a:bodyPr wrap="square" rtlCol="0">
            <a:spAutoFit/>
          </a:bodyPr>
          <a:lstStyle/>
          <a:p>
            <a:pPr>
              <a:lnSpc>
                <a:spcPct val="150000"/>
              </a:lnSpc>
            </a:pPr>
            <a:r>
              <a:rPr lang="zh-CN" altLang="en-US" sz="2400" dirty="0">
                <a:latin typeface="楷体" pitchFamily="49" charset="-122"/>
                <a:ea typeface="楷体" pitchFamily="49" charset="-122"/>
              </a:rPr>
              <a:t>１．掌握通货膨胀的概念和分类</a:t>
            </a:r>
            <a:r>
              <a:rPr lang="en-US" altLang="zh-CN" sz="2400" dirty="0">
                <a:latin typeface="楷体" pitchFamily="49" charset="-122"/>
                <a:ea typeface="楷体" pitchFamily="49" charset="-122"/>
              </a:rPr>
              <a:t>.</a:t>
            </a:r>
          </a:p>
          <a:p>
            <a:pPr>
              <a:lnSpc>
                <a:spcPct val="150000"/>
              </a:lnSpc>
            </a:pPr>
            <a:r>
              <a:rPr lang="zh-CN" altLang="en-US" sz="2400" dirty="0">
                <a:latin typeface="楷体" pitchFamily="49" charset="-122"/>
                <a:ea typeface="楷体" pitchFamily="49" charset="-122"/>
              </a:rPr>
              <a:t>２．理解通货膨胀的经济效应</a:t>
            </a:r>
            <a:r>
              <a:rPr lang="en-US" altLang="zh-CN" sz="2400" dirty="0">
                <a:latin typeface="楷体" pitchFamily="49" charset="-122"/>
                <a:ea typeface="楷体" pitchFamily="49" charset="-122"/>
              </a:rPr>
              <a:t>.</a:t>
            </a:r>
          </a:p>
          <a:p>
            <a:pPr>
              <a:lnSpc>
                <a:spcPct val="150000"/>
              </a:lnSpc>
            </a:pPr>
            <a:r>
              <a:rPr lang="zh-CN" altLang="en-US" sz="2400" dirty="0">
                <a:latin typeface="楷体" pitchFamily="49" charset="-122"/>
                <a:ea typeface="楷体" pitchFamily="49" charset="-122"/>
              </a:rPr>
              <a:t>３．了解政府对通货膨胀的对策</a:t>
            </a:r>
            <a:r>
              <a:rPr lang="en-US" altLang="zh-CN" sz="2400" dirty="0">
                <a:latin typeface="楷体" pitchFamily="49" charset="-122"/>
                <a:ea typeface="楷体" pitchFamily="49" charset="-122"/>
              </a:rPr>
              <a:t>.</a:t>
            </a:r>
            <a:endParaRPr lang="zh-CN" altLang="en-US" sz="2400" dirty="0">
              <a:solidFill>
                <a:schemeClr val="tx1">
                  <a:lumMod val="75000"/>
                  <a:lumOff val="25000"/>
                </a:schemeClr>
              </a:solidFill>
              <a:effectLst/>
              <a:latin typeface="楷体" pitchFamily="49" charset="-122"/>
              <a:ea typeface="楷体" pitchFamily="49" charset="-122"/>
            </a:endParaRPr>
          </a:p>
        </p:txBody>
      </p:sp>
      <p:grpSp>
        <p:nvGrpSpPr>
          <p:cNvPr id="8" name="组合 7"/>
          <p:cNvGrpSpPr/>
          <p:nvPr/>
        </p:nvGrpSpPr>
        <p:grpSpPr>
          <a:xfrm>
            <a:off x="585470" y="608965"/>
            <a:ext cx="262890" cy="394335"/>
            <a:chOff x="922" y="959"/>
            <a:chExt cx="414" cy="621"/>
          </a:xfrm>
        </p:grpSpPr>
        <p:cxnSp>
          <p:nvCxnSpPr>
            <p:cNvPr id="89" name="直接连接符 88"/>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4" name="圆角矩形 3"/>
          <p:cNvSpPr/>
          <p:nvPr/>
        </p:nvSpPr>
        <p:spPr>
          <a:xfrm>
            <a:off x="1091565" y="1651000"/>
            <a:ext cx="1640840" cy="489585"/>
          </a:xfrm>
          <a:prstGeom prst="roundRect">
            <a:avLst/>
          </a:prstGeom>
          <a:pattFill prst="pct10">
            <a:fgClr>
              <a:schemeClr val="accent1"/>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186815" y="1651000"/>
            <a:ext cx="1419860" cy="457200"/>
          </a:xfrm>
          <a:prstGeom prst="rect">
            <a:avLst/>
          </a:prstGeom>
          <a:noFill/>
        </p:spPr>
        <p:txBody>
          <a:bodyPr wrap="square" rtlCol="0">
            <a:spAutoFit/>
          </a:bodyPr>
          <a:lstStyle/>
          <a:p>
            <a:r>
              <a:rPr lang="zh-CN" altLang="en-US" sz="2400" dirty="0" smtClean="0">
                <a:ln>
                  <a:solidFill>
                    <a:schemeClr val="tx1"/>
                  </a:solidFill>
                </a:ln>
                <a:latin typeface="微软雅黑" pitchFamily="34" charset="-122"/>
                <a:ea typeface="微软雅黑" pitchFamily="34" charset="-122"/>
              </a:rPr>
              <a:t>学习目标</a:t>
            </a:r>
            <a:endParaRPr lang="zh-CN" altLang="en-US" sz="2400" dirty="0">
              <a:ln>
                <a:solidFill>
                  <a:schemeClr val="tx1"/>
                </a:solidFill>
              </a:ln>
              <a:latin typeface="微软雅黑" pitchFamily="34" charset="-122"/>
              <a:ea typeface="微软雅黑" pitchFamily="34" charset="-122"/>
            </a:endParaRPr>
          </a:p>
        </p:txBody>
      </p:sp>
      <p:sp>
        <p:nvSpPr>
          <p:cNvPr id="9" name="流程图: 可选过程 8"/>
          <p:cNvSpPr/>
          <p:nvPr/>
        </p:nvSpPr>
        <p:spPr>
          <a:xfrm>
            <a:off x="8218170" y="4789170"/>
            <a:ext cx="3971925" cy="2054860"/>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091565" y="608965"/>
            <a:ext cx="1620957" cy="523220"/>
          </a:xfrm>
          <a:prstGeom prst="rect">
            <a:avLst/>
          </a:prstGeom>
          <a:noFill/>
        </p:spPr>
        <p:txBody>
          <a:bodyPr wrap="square" rtlCol="0">
            <a:spAutoFit/>
          </a:bodyPr>
          <a:lstStyle/>
          <a:p>
            <a:r>
              <a:rPr lang="zh-CN" altLang="en-US" sz="2800" b="1" i="1" dirty="0">
                <a:solidFill>
                  <a:schemeClr val="accent1">
                    <a:lumMod val="50000"/>
                  </a:schemeClr>
                </a:solidFill>
                <a:latin typeface="微软雅黑" panose="020B0503020204020204" charset="-122"/>
                <a:ea typeface="微软雅黑" panose="020B0503020204020204" charset="-122"/>
              </a:rPr>
              <a:t>通货理论</a:t>
            </a:r>
          </a:p>
        </p:txBody>
      </p:sp>
    </p:spTree>
  </p:cSld>
  <p:clrMapOvr>
    <a:masterClrMapping/>
  </p:clrMapOvr>
  <p:transition spd="slow">
    <p:rand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85470" y="608965"/>
            <a:ext cx="262890" cy="394335"/>
            <a:chOff x="922" y="959"/>
            <a:chExt cx="414" cy="621"/>
          </a:xfrm>
        </p:grpSpPr>
        <p:cxnSp>
          <p:nvCxnSpPr>
            <p:cNvPr id="89" name="直接连接符 88"/>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1091565" y="634603"/>
            <a:ext cx="2698175" cy="523220"/>
          </a:xfrm>
          <a:prstGeom prst="rect">
            <a:avLst/>
          </a:prstGeom>
          <a:noFill/>
        </p:spPr>
        <p:txBody>
          <a:bodyPr wrap="square" rtlCol="0">
            <a:spAutoFit/>
          </a:bodyPr>
          <a:lstStyle/>
          <a:p>
            <a:r>
              <a:rPr lang="zh-CN" altLang="en-US" sz="2800" b="1" i="1" dirty="0">
                <a:solidFill>
                  <a:schemeClr val="accent1">
                    <a:lumMod val="50000"/>
                  </a:schemeClr>
                </a:solidFill>
                <a:latin typeface="微软雅黑" panose="020B0503020204020204" charset="-122"/>
                <a:ea typeface="微软雅黑" panose="020B0503020204020204" charset="-122"/>
              </a:rPr>
              <a:t>通货膨胀的描述</a:t>
            </a:r>
          </a:p>
        </p:txBody>
      </p:sp>
      <p:sp>
        <p:nvSpPr>
          <p:cNvPr id="6" name="矩形 5"/>
          <p:cNvSpPr/>
          <p:nvPr/>
        </p:nvSpPr>
        <p:spPr>
          <a:xfrm>
            <a:off x="1091566" y="1153984"/>
            <a:ext cx="9518164" cy="2400657"/>
          </a:xfrm>
          <a:prstGeom prst="rect">
            <a:avLst/>
          </a:prstGeom>
        </p:spPr>
        <p:txBody>
          <a:bodyPr wrap="square">
            <a:spAutoFit/>
          </a:bodyPr>
          <a:lstStyle/>
          <a:p>
            <a:pPr>
              <a:lnSpc>
                <a:spcPct val="150000"/>
              </a:lnSpc>
            </a:pPr>
            <a:r>
              <a:rPr lang="zh-CN" altLang="en-US" sz="2000" dirty="0">
                <a:latin typeface="微软雅黑" pitchFamily="34" charset="-122"/>
                <a:ea typeface="微软雅黑" pitchFamily="34" charset="-122"/>
              </a:rPr>
              <a:t>一、通货膨胀的</a:t>
            </a:r>
            <a:r>
              <a:rPr lang="zh-CN" altLang="en-US" sz="2000" dirty="0" smtClean="0">
                <a:latin typeface="微软雅黑" pitchFamily="34" charset="-122"/>
                <a:ea typeface="微软雅黑" pitchFamily="34" charset="-122"/>
              </a:rPr>
              <a:t>概念</a:t>
            </a:r>
            <a:endParaRPr lang="en-US" altLang="zh-CN" sz="2000" dirty="0" smtClean="0">
              <a:latin typeface="微软雅黑" pitchFamily="34" charset="-122"/>
              <a:ea typeface="微软雅黑" pitchFamily="34" charset="-122"/>
            </a:endParaRPr>
          </a:p>
          <a:p>
            <a:pPr>
              <a:lnSpc>
                <a:spcPct val="150000"/>
              </a:lnSpc>
            </a:pPr>
            <a:r>
              <a:rPr lang="zh-CN" altLang="en-US" sz="2000" dirty="0" smtClean="0">
                <a:latin typeface="微软雅黑" pitchFamily="34" charset="-122"/>
                <a:ea typeface="微软雅黑" pitchFamily="34" charset="-122"/>
              </a:rPr>
              <a:t>通货膨胀是</a:t>
            </a:r>
            <a:r>
              <a:rPr lang="zh-CN" altLang="en-US" sz="2000" dirty="0">
                <a:latin typeface="微软雅黑" pitchFamily="34" charset="-122"/>
                <a:ea typeface="微软雅黑" pitchFamily="34" charset="-122"/>
              </a:rPr>
              <a:t>物价总水平持续上涨的现象</a:t>
            </a:r>
            <a:r>
              <a:rPr lang="en-US" altLang="zh-CN" sz="2000" dirty="0">
                <a:latin typeface="微软雅黑" pitchFamily="34" charset="-122"/>
                <a:ea typeface="微软雅黑" pitchFamily="34" charset="-122"/>
              </a:rPr>
              <a:t>.</a:t>
            </a:r>
            <a:endParaRPr lang="en-US" altLang="zh-CN" sz="2000" dirty="0" smtClean="0">
              <a:latin typeface="微软雅黑" pitchFamily="34" charset="-122"/>
              <a:ea typeface="微软雅黑" pitchFamily="34" charset="-122"/>
            </a:endParaRPr>
          </a:p>
          <a:p>
            <a:pPr>
              <a:lnSpc>
                <a:spcPct val="150000"/>
              </a:lnSpc>
            </a:pPr>
            <a:r>
              <a:rPr lang="zh-CN" altLang="en-US" sz="2000" dirty="0" smtClean="0">
                <a:latin typeface="微软雅黑" pitchFamily="34" charset="-122"/>
                <a:ea typeface="微软雅黑" pitchFamily="34" charset="-122"/>
              </a:rPr>
              <a:t>二</a:t>
            </a:r>
            <a:r>
              <a:rPr lang="zh-CN" altLang="en-US" sz="2000" dirty="0">
                <a:latin typeface="微软雅黑" pitchFamily="34" charset="-122"/>
                <a:ea typeface="微软雅黑" pitchFamily="34" charset="-122"/>
              </a:rPr>
              <a:t>、通货膨胀的</a:t>
            </a:r>
            <a:r>
              <a:rPr lang="zh-CN" altLang="en-US" sz="2000" dirty="0" smtClean="0">
                <a:latin typeface="微软雅黑" pitchFamily="34" charset="-122"/>
                <a:ea typeface="微软雅黑" pitchFamily="34" charset="-122"/>
              </a:rPr>
              <a:t>度量</a:t>
            </a:r>
            <a:endParaRPr lang="en-US" altLang="zh-CN" sz="2000" dirty="0" smtClean="0">
              <a:latin typeface="微软雅黑" pitchFamily="34" charset="-122"/>
              <a:ea typeface="微软雅黑" pitchFamily="34" charset="-122"/>
            </a:endParaRPr>
          </a:p>
          <a:p>
            <a:pPr>
              <a:lnSpc>
                <a:spcPct val="150000"/>
              </a:lnSpc>
            </a:pPr>
            <a:endParaRPr lang="en-US" altLang="zh-CN" sz="2000" dirty="0" smtClean="0">
              <a:latin typeface="微软雅黑" pitchFamily="34" charset="-122"/>
              <a:ea typeface="微软雅黑" pitchFamily="34" charset="-122"/>
            </a:endParaRPr>
          </a:p>
          <a:p>
            <a:pPr>
              <a:lnSpc>
                <a:spcPct val="150000"/>
              </a:lnSpc>
            </a:pPr>
            <a:r>
              <a:rPr lang="zh-CN" altLang="en-US" sz="2000" dirty="0" smtClean="0">
                <a:latin typeface="微软雅黑" pitchFamily="34" charset="-122"/>
                <a:ea typeface="微软雅黑" pitchFamily="34" charset="-122"/>
              </a:rPr>
              <a:t>三</a:t>
            </a:r>
            <a:r>
              <a:rPr lang="zh-CN" altLang="en-US" sz="2000" dirty="0">
                <a:latin typeface="微软雅黑" pitchFamily="34" charset="-122"/>
                <a:ea typeface="微软雅黑" pitchFamily="34" charset="-122"/>
              </a:rPr>
              <a:t>、通货膨胀的</a:t>
            </a:r>
            <a:r>
              <a:rPr lang="zh-CN" altLang="en-US" sz="2000" dirty="0" smtClean="0">
                <a:latin typeface="微软雅黑" pitchFamily="34" charset="-122"/>
                <a:ea typeface="微软雅黑" pitchFamily="34" charset="-122"/>
              </a:rPr>
              <a:t>分类</a:t>
            </a:r>
            <a:endParaRPr lang="en-US" altLang="zh-CN" sz="2000" dirty="0" smtClean="0">
              <a:latin typeface="微软雅黑" pitchFamily="34" charset="-122"/>
              <a:ea typeface="微软雅黑" pitchFamily="34" charset="-122"/>
            </a:endParaRPr>
          </a:p>
        </p:txBody>
      </p:sp>
      <p:graphicFrame>
        <p:nvGraphicFramePr>
          <p:cNvPr id="4" name="图示 3"/>
          <p:cNvGraphicFramePr/>
          <p:nvPr>
            <p:extLst>
              <p:ext uri="{D42A27DB-BD31-4B8C-83A1-F6EECF244321}">
                <p14:modId xmlns:p14="http://schemas.microsoft.com/office/powerpoint/2010/main" val="397253214"/>
              </p:ext>
            </p:extLst>
          </p:nvPr>
        </p:nvGraphicFramePr>
        <p:xfrm>
          <a:off x="1375719" y="3637118"/>
          <a:ext cx="10387912" cy="316709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9" name="表格 8"/>
          <p:cNvGraphicFramePr>
            <a:graphicFrameLocks noGrp="1"/>
          </p:cNvGraphicFramePr>
          <p:nvPr>
            <p:extLst>
              <p:ext uri="{D42A27DB-BD31-4B8C-83A1-F6EECF244321}">
                <p14:modId xmlns:p14="http://schemas.microsoft.com/office/powerpoint/2010/main" val="2012142726"/>
              </p:ext>
            </p:extLst>
          </p:nvPr>
        </p:nvGraphicFramePr>
        <p:xfrm>
          <a:off x="1504876" y="2517895"/>
          <a:ext cx="1641736" cy="578782"/>
        </p:xfrm>
        <a:graphic>
          <a:graphicData uri="http://schemas.openxmlformats.org/drawingml/2006/table">
            <a:tbl>
              <a:tblPr firstRow="1" bandRow="1">
                <a:tableStyleId>{5C22544A-7EE6-4342-B048-85BDC9FD1C3A}</a:tableStyleId>
              </a:tblPr>
              <a:tblGrid>
                <a:gridCol w="1641736"/>
              </a:tblGrid>
              <a:tr h="578782">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dirty="0" smtClean="0">
                          <a:solidFill>
                            <a:srgbClr val="FFFF00"/>
                          </a:solidFill>
                          <a:latin typeface="微软雅黑" pitchFamily="34" charset="-122"/>
                          <a:ea typeface="微软雅黑" pitchFamily="34" charset="-122"/>
                        </a:rPr>
                        <a:t>零售物价指数</a:t>
                      </a:r>
                    </a:p>
                  </a:txBody>
                  <a:tcPr/>
                </a:tc>
              </a:tr>
            </a:tbl>
          </a:graphicData>
        </a:graphic>
      </p:graphicFrame>
      <p:graphicFrame>
        <p:nvGraphicFramePr>
          <p:cNvPr id="10" name="表格 9"/>
          <p:cNvGraphicFramePr>
            <a:graphicFrameLocks noGrp="1"/>
          </p:cNvGraphicFramePr>
          <p:nvPr>
            <p:extLst>
              <p:ext uri="{D42A27DB-BD31-4B8C-83A1-F6EECF244321}">
                <p14:modId xmlns:p14="http://schemas.microsoft.com/office/powerpoint/2010/main" val="2131566216"/>
              </p:ext>
            </p:extLst>
          </p:nvPr>
        </p:nvGraphicFramePr>
        <p:xfrm>
          <a:off x="3427804" y="2517895"/>
          <a:ext cx="1641736" cy="578782"/>
        </p:xfrm>
        <a:graphic>
          <a:graphicData uri="http://schemas.openxmlformats.org/drawingml/2006/table">
            <a:tbl>
              <a:tblPr firstRow="1" bandRow="1">
                <a:tableStyleId>{5C22544A-7EE6-4342-B048-85BDC9FD1C3A}</a:tableStyleId>
              </a:tblPr>
              <a:tblGrid>
                <a:gridCol w="1641736"/>
              </a:tblGrid>
              <a:tr h="578782">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dirty="0" smtClean="0">
                          <a:latin typeface="微软雅黑" pitchFamily="34" charset="-122"/>
                          <a:ea typeface="微软雅黑" pitchFamily="34" charset="-122"/>
                        </a:rPr>
                        <a:t>批发物价指数</a:t>
                      </a:r>
                      <a:endParaRPr lang="zh-CN" altLang="en-US" dirty="0" smtClean="0">
                        <a:solidFill>
                          <a:srgbClr val="FFFF00"/>
                        </a:solidFill>
                        <a:latin typeface="微软雅黑" pitchFamily="34" charset="-122"/>
                        <a:ea typeface="微软雅黑" pitchFamily="34" charset="-122"/>
                      </a:endParaRPr>
                    </a:p>
                  </a:txBody>
                  <a:tcPr/>
                </a:tc>
              </a:tr>
            </a:tbl>
          </a:graphicData>
        </a:graphic>
      </p:graphicFrame>
      <p:graphicFrame>
        <p:nvGraphicFramePr>
          <p:cNvPr id="11" name="表格 10"/>
          <p:cNvGraphicFramePr>
            <a:graphicFrameLocks noGrp="1"/>
          </p:cNvGraphicFramePr>
          <p:nvPr>
            <p:extLst>
              <p:ext uri="{D42A27DB-BD31-4B8C-83A1-F6EECF244321}">
                <p14:modId xmlns:p14="http://schemas.microsoft.com/office/powerpoint/2010/main" val="3283820030"/>
              </p:ext>
            </p:extLst>
          </p:nvPr>
        </p:nvGraphicFramePr>
        <p:xfrm>
          <a:off x="5377628" y="2517895"/>
          <a:ext cx="1641736" cy="578782"/>
        </p:xfrm>
        <a:graphic>
          <a:graphicData uri="http://schemas.openxmlformats.org/drawingml/2006/table">
            <a:tbl>
              <a:tblPr firstRow="1" bandRow="1">
                <a:tableStyleId>{5C22544A-7EE6-4342-B048-85BDC9FD1C3A}</a:tableStyleId>
              </a:tblPr>
              <a:tblGrid>
                <a:gridCol w="1641736"/>
              </a:tblGrid>
              <a:tr h="578782">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dirty="0" smtClean="0">
                          <a:solidFill>
                            <a:srgbClr val="FFFF00"/>
                          </a:solidFill>
                          <a:latin typeface="微软雅黑" pitchFamily="34" charset="-122"/>
                          <a:ea typeface="微软雅黑" pitchFamily="34" charset="-122"/>
                        </a:rPr>
                        <a:t>消费物价指数</a:t>
                      </a:r>
                    </a:p>
                  </a:txBody>
                  <a:tcPr/>
                </a:tc>
              </a:tr>
            </a:tbl>
          </a:graphicData>
        </a:graphic>
      </p:graphicFrame>
      <p:graphicFrame>
        <p:nvGraphicFramePr>
          <p:cNvPr id="12" name="表格 11"/>
          <p:cNvGraphicFramePr>
            <a:graphicFrameLocks noGrp="1"/>
          </p:cNvGraphicFramePr>
          <p:nvPr>
            <p:extLst>
              <p:ext uri="{D42A27DB-BD31-4B8C-83A1-F6EECF244321}">
                <p14:modId xmlns:p14="http://schemas.microsoft.com/office/powerpoint/2010/main" val="1479822457"/>
              </p:ext>
            </p:extLst>
          </p:nvPr>
        </p:nvGraphicFramePr>
        <p:xfrm>
          <a:off x="7354344" y="2517895"/>
          <a:ext cx="2583032" cy="578782"/>
        </p:xfrm>
        <a:graphic>
          <a:graphicData uri="http://schemas.openxmlformats.org/drawingml/2006/table">
            <a:tbl>
              <a:tblPr firstRow="1" bandRow="1">
                <a:tableStyleId>{5C22544A-7EE6-4342-B048-85BDC9FD1C3A}</a:tableStyleId>
              </a:tblPr>
              <a:tblGrid>
                <a:gridCol w="2583032"/>
              </a:tblGrid>
              <a:tr h="578782">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1800" b="1" kern="1200" dirty="0" smtClean="0">
                          <a:solidFill>
                            <a:schemeClr val="lt1"/>
                          </a:solidFill>
                          <a:latin typeface="微软雅黑" pitchFamily="34" charset="-122"/>
                          <a:ea typeface="微软雅黑" pitchFamily="34" charset="-122"/>
                          <a:cs typeface="+mn-cs"/>
                        </a:rPr>
                        <a:t>国民生产总值平减指数</a:t>
                      </a:r>
                      <a:endParaRPr lang="en-US" altLang="zh-CN" sz="1800" b="1" kern="1200" dirty="0">
                        <a:solidFill>
                          <a:schemeClr val="lt1"/>
                        </a:solidFill>
                        <a:latin typeface="微软雅黑" pitchFamily="34" charset="-122"/>
                        <a:ea typeface="微软雅黑" pitchFamily="34" charset="-122"/>
                        <a:cs typeface="+mn-cs"/>
                      </a:endParaRPr>
                    </a:p>
                  </a:txBody>
                  <a:tcPr/>
                </a:tc>
              </a:tr>
            </a:tbl>
          </a:graphicData>
        </a:graphic>
      </p:graphicFrame>
    </p:spTree>
    <p:extLst>
      <p:ext uri="{BB962C8B-B14F-4D97-AF65-F5344CB8AC3E}">
        <p14:creationId xmlns:p14="http://schemas.microsoft.com/office/powerpoint/2010/main" val="2724324332"/>
      </p:ext>
    </p:extLst>
  </p:cSld>
  <p:clrMapOvr>
    <a:masterClrMapping/>
  </p:clrMapOvr>
  <p:transition spd="slow">
    <p:random/>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85470" y="608965"/>
            <a:ext cx="262890" cy="394335"/>
            <a:chOff x="922" y="959"/>
            <a:chExt cx="414" cy="621"/>
          </a:xfrm>
        </p:grpSpPr>
        <p:cxnSp>
          <p:nvCxnSpPr>
            <p:cNvPr id="89" name="直接连接符 88"/>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9" name="流程图: 可选过程 8"/>
          <p:cNvSpPr/>
          <p:nvPr/>
        </p:nvSpPr>
        <p:spPr>
          <a:xfrm>
            <a:off x="8218170" y="4789170"/>
            <a:ext cx="3971925" cy="2054860"/>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091565" y="634603"/>
            <a:ext cx="2698175" cy="523220"/>
          </a:xfrm>
          <a:prstGeom prst="rect">
            <a:avLst/>
          </a:prstGeom>
          <a:noFill/>
        </p:spPr>
        <p:txBody>
          <a:bodyPr wrap="square" rtlCol="0">
            <a:spAutoFit/>
          </a:bodyPr>
          <a:lstStyle/>
          <a:p>
            <a:r>
              <a:rPr lang="zh-CN" altLang="en-US" sz="2800" b="1" i="1" dirty="0">
                <a:solidFill>
                  <a:schemeClr val="accent1">
                    <a:lumMod val="50000"/>
                  </a:schemeClr>
                </a:solidFill>
                <a:latin typeface="微软雅黑" panose="020B0503020204020204" charset="-122"/>
                <a:ea typeface="微软雅黑" panose="020B0503020204020204" charset="-122"/>
              </a:rPr>
              <a:t>通货膨胀的成因</a:t>
            </a:r>
          </a:p>
        </p:txBody>
      </p:sp>
      <p:sp>
        <p:nvSpPr>
          <p:cNvPr id="6" name="矩形 5"/>
          <p:cNvSpPr/>
          <p:nvPr/>
        </p:nvSpPr>
        <p:spPr>
          <a:xfrm>
            <a:off x="1091565" y="1316680"/>
            <a:ext cx="1980029" cy="499624"/>
          </a:xfrm>
          <a:prstGeom prst="rect">
            <a:avLst/>
          </a:prstGeom>
        </p:spPr>
        <p:txBody>
          <a:bodyPr wrap="none">
            <a:spAutoFit/>
          </a:bodyPr>
          <a:lstStyle/>
          <a:p>
            <a:pPr>
              <a:lnSpc>
                <a:spcPct val="150000"/>
              </a:lnSpc>
            </a:pPr>
            <a:r>
              <a:rPr lang="zh-CN" altLang="en-US" sz="2000" b="1" dirty="0">
                <a:latin typeface="微软雅黑" pitchFamily="34" charset="-122"/>
                <a:ea typeface="微软雅黑" pitchFamily="34" charset="-122"/>
              </a:rPr>
              <a:t>一、需求拉动说</a:t>
            </a:r>
          </a:p>
        </p:txBody>
      </p:sp>
      <p:pic>
        <p:nvPicPr>
          <p:cNvPr id="10" name="图片 9"/>
          <p:cNvPicPr>
            <a:picLocks noChangeAspect="1"/>
          </p:cNvPicPr>
          <p:nvPr/>
        </p:nvPicPr>
        <p:blipFill>
          <a:blip r:embed="rId2"/>
          <a:stretch>
            <a:fillRect/>
          </a:stretch>
        </p:blipFill>
        <p:spPr>
          <a:xfrm>
            <a:off x="1583080" y="1873250"/>
            <a:ext cx="3819525" cy="3943350"/>
          </a:xfrm>
          <a:prstGeom prst="rect">
            <a:avLst/>
          </a:prstGeom>
        </p:spPr>
      </p:pic>
      <p:sp>
        <p:nvSpPr>
          <p:cNvPr id="11" name="矩形 10"/>
          <p:cNvSpPr/>
          <p:nvPr/>
        </p:nvSpPr>
        <p:spPr>
          <a:xfrm>
            <a:off x="5651156" y="1788952"/>
            <a:ext cx="6211329" cy="4524315"/>
          </a:xfrm>
          <a:prstGeom prst="rect">
            <a:avLst/>
          </a:prstGeom>
        </p:spPr>
        <p:txBody>
          <a:bodyPr wrap="square">
            <a:spAutoFit/>
          </a:bodyPr>
          <a:lstStyle/>
          <a:p>
            <a:pPr>
              <a:lnSpc>
                <a:spcPct val="150000"/>
              </a:lnSpc>
            </a:pPr>
            <a:r>
              <a:rPr lang="en-US" altLang="zh-CN" sz="2400" dirty="0" smtClean="0">
                <a:latin typeface="微软雅黑" pitchFamily="34" charset="-122"/>
                <a:ea typeface="微软雅黑" pitchFamily="34" charset="-122"/>
              </a:rPr>
              <a:t>AB </a:t>
            </a:r>
            <a:r>
              <a:rPr lang="zh-CN" altLang="en-US" sz="2000" dirty="0">
                <a:latin typeface="微软雅黑" pitchFamily="34" charset="-122"/>
                <a:ea typeface="微软雅黑" pitchFamily="34" charset="-122"/>
              </a:rPr>
              <a:t>阶段的总供给曲线呈水平状态</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这意味着供给弹性无限大</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 </a:t>
            </a:r>
            <a:endParaRPr lang="en-US" altLang="zh-CN" sz="2000" dirty="0" smtClean="0">
              <a:latin typeface="微软雅黑" pitchFamily="34" charset="-122"/>
              <a:ea typeface="微软雅黑" pitchFamily="34" charset="-122"/>
            </a:endParaRPr>
          </a:p>
          <a:p>
            <a:pPr>
              <a:lnSpc>
                <a:spcPct val="150000"/>
              </a:lnSpc>
            </a:pPr>
            <a:r>
              <a:rPr lang="en-US" altLang="zh-CN" sz="2400" dirty="0" smtClean="0">
                <a:latin typeface="微软雅黑" pitchFamily="34" charset="-122"/>
                <a:ea typeface="微软雅黑" pitchFamily="34" charset="-122"/>
              </a:rPr>
              <a:t>BC </a:t>
            </a:r>
            <a:r>
              <a:rPr lang="zh-CN" altLang="en-US" sz="2000" dirty="0">
                <a:latin typeface="微软雅黑" pitchFamily="34" charset="-122"/>
                <a:ea typeface="微软雅黑" pitchFamily="34" charset="-122"/>
              </a:rPr>
              <a:t>阶段的总供给曲线表示社会逐渐接近充分就业</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这意味着社会上闲置的资源已</a:t>
            </a:r>
            <a:r>
              <a:rPr lang="zh-CN" altLang="en-US" sz="2000" dirty="0" smtClean="0">
                <a:latin typeface="微软雅黑" pitchFamily="34" charset="-122"/>
                <a:ea typeface="微软雅黑" pitchFamily="34" charset="-122"/>
              </a:rPr>
              <a:t>很少</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故总供给的增加能力也较小</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此时为扩大产量而增加的需求会促使产量和生产要素</a:t>
            </a:r>
            <a:r>
              <a:rPr lang="zh-CN" altLang="en-US" sz="2000" dirty="0" smtClean="0">
                <a:latin typeface="微软雅黑" pitchFamily="34" charset="-122"/>
                <a:ea typeface="微软雅黑" pitchFamily="34" charset="-122"/>
              </a:rPr>
              <a:t>资源</a:t>
            </a:r>
            <a:r>
              <a:rPr lang="zh-CN" altLang="en-US" sz="2000" dirty="0">
                <a:latin typeface="微软雅黑" pitchFamily="34" charset="-122"/>
                <a:ea typeface="微软雅黑" pitchFamily="34" charset="-122"/>
              </a:rPr>
              <a:t>价格的上涨</a:t>
            </a:r>
            <a:r>
              <a:rPr lang="en-US" altLang="zh-CN" sz="2000" dirty="0" smtClean="0">
                <a:latin typeface="微软雅黑" pitchFamily="34" charset="-122"/>
                <a:ea typeface="微软雅黑" pitchFamily="34" charset="-122"/>
              </a:rPr>
              <a:t>.</a:t>
            </a:r>
          </a:p>
          <a:p>
            <a:pPr>
              <a:lnSpc>
                <a:spcPct val="150000"/>
              </a:lnSpc>
            </a:pPr>
            <a:r>
              <a:rPr lang="en-US" altLang="zh-CN" sz="2400" dirty="0" smtClean="0">
                <a:latin typeface="微软雅黑" pitchFamily="34" charset="-122"/>
                <a:ea typeface="微软雅黑" pitchFamily="34" charset="-122"/>
              </a:rPr>
              <a:t>CS </a:t>
            </a:r>
            <a:r>
              <a:rPr lang="zh-CN" altLang="en-US" sz="2000" dirty="0">
                <a:latin typeface="微软雅黑" pitchFamily="34" charset="-122"/>
                <a:ea typeface="微软雅黑" pitchFamily="34" charset="-122"/>
              </a:rPr>
              <a:t>阶段</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由于总供给曲线成为垂直型</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意味着社会的生产资源已经达到充分</a:t>
            </a:r>
            <a:r>
              <a:rPr lang="zh-CN" altLang="en-US" sz="2000" dirty="0" smtClean="0">
                <a:latin typeface="微软雅黑" pitchFamily="34" charset="-122"/>
                <a:ea typeface="微软雅黑" pitchFamily="34" charset="-122"/>
              </a:rPr>
              <a:t>利用的</a:t>
            </a:r>
            <a:r>
              <a:rPr lang="zh-CN" altLang="en-US" sz="2000" dirty="0">
                <a:latin typeface="微软雅黑" pitchFamily="34" charset="-122"/>
                <a:ea typeface="微软雅黑" pitchFamily="34" charset="-122"/>
              </a:rPr>
              <a:t>状态</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即不存在任何闲置的</a:t>
            </a:r>
            <a:r>
              <a:rPr lang="zh-CN" altLang="en-US" sz="2000" dirty="0" smtClean="0">
                <a:latin typeface="微软雅黑" pitchFamily="34" charset="-122"/>
                <a:ea typeface="微软雅黑" pitchFamily="34" charset="-122"/>
              </a:rPr>
              <a:t>资源</a:t>
            </a:r>
            <a:endParaRPr lang="zh-CN" altLang="en-US" sz="2000" dirty="0">
              <a:latin typeface="微软雅黑" pitchFamily="34" charset="-122"/>
              <a:ea typeface="微软雅黑" pitchFamily="34" charset="-122"/>
            </a:endParaRPr>
          </a:p>
        </p:txBody>
      </p:sp>
    </p:spTree>
    <p:extLst>
      <p:ext uri="{BB962C8B-B14F-4D97-AF65-F5344CB8AC3E}">
        <p14:creationId xmlns:p14="http://schemas.microsoft.com/office/powerpoint/2010/main" val="4003500798"/>
      </p:ext>
    </p:extLst>
  </p:cSld>
  <p:clrMapOvr>
    <a:masterClrMapping/>
  </p:clrMapOvr>
  <p:transition spd="slow">
    <p:rand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85470" y="608965"/>
            <a:ext cx="262890" cy="394335"/>
            <a:chOff x="922" y="959"/>
            <a:chExt cx="414" cy="621"/>
          </a:xfrm>
        </p:grpSpPr>
        <p:cxnSp>
          <p:nvCxnSpPr>
            <p:cNvPr id="89" name="直接连接符 88"/>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1091565" y="608965"/>
            <a:ext cx="1620957" cy="523220"/>
          </a:xfrm>
          <a:prstGeom prst="rect">
            <a:avLst/>
          </a:prstGeom>
          <a:noFill/>
        </p:spPr>
        <p:txBody>
          <a:bodyPr wrap="square" rtlCol="0">
            <a:spAutoFit/>
          </a:bodyPr>
          <a:lstStyle/>
          <a:p>
            <a:r>
              <a:rPr lang="zh-CN" altLang="en-US" sz="2800" b="1" i="1" dirty="0">
                <a:solidFill>
                  <a:schemeClr val="accent1">
                    <a:lumMod val="50000"/>
                  </a:schemeClr>
                </a:solidFill>
                <a:latin typeface="微软雅黑" panose="020B0503020204020204" charset="-122"/>
                <a:ea typeface="微软雅黑" panose="020B0503020204020204" charset="-122"/>
              </a:rPr>
              <a:t>通货理论</a:t>
            </a:r>
          </a:p>
        </p:txBody>
      </p:sp>
      <p:sp>
        <p:nvSpPr>
          <p:cNvPr id="6" name="矩形 5"/>
          <p:cNvSpPr/>
          <p:nvPr/>
        </p:nvSpPr>
        <p:spPr>
          <a:xfrm>
            <a:off x="1091565" y="1306969"/>
            <a:ext cx="3432350" cy="2400657"/>
          </a:xfrm>
          <a:prstGeom prst="rect">
            <a:avLst/>
          </a:prstGeom>
        </p:spPr>
        <p:txBody>
          <a:bodyPr wrap="none">
            <a:spAutoFit/>
          </a:bodyPr>
          <a:lstStyle/>
          <a:p>
            <a:pPr>
              <a:lnSpc>
                <a:spcPct val="150000"/>
              </a:lnSpc>
            </a:pPr>
            <a:r>
              <a:rPr lang="zh-CN" altLang="en-US" sz="2000" b="1" dirty="0">
                <a:latin typeface="微软雅黑" pitchFamily="34" charset="-122"/>
                <a:ea typeface="微软雅黑" pitchFamily="34" charset="-122"/>
              </a:rPr>
              <a:t>二、成本推动</a:t>
            </a:r>
            <a:r>
              <a:rPr lang="zh-CN" altLang="en-US" sz="2000" b="1" dirty="0" smtClean="0">
                <a:latin typeface="微软雅黑" pitchFamily="34" charset="-122"/>
                <a:ea typeface="微软雅黑" pitchFamily="34" charset="-122"/>
              </a:rPr>
              <a:t>说</a:t>
            </a:r>
            <a:endParaRPr lang="en-US" altLang="zh-CN" sz="2000" b="1" dirty="0" smtClean="0">
              <a:latin typeface="微软雅黑" pitchFamily="34" charset="-122"/>
              <a:ea typeface="微软雅黑" pitchFamily="34" charset="-122"/>
            </a:endParaRPr>
          </a:p>
          <a:p>
            <a:pPr>
              <a:lnSpc>
                <a:spcPct val="150000"/>
              </a:lnSpc>
            </a:pP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一</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工资推进型</a:t>
            </a:r>
            <a:r>
              <a:rPr lang="zh-CN" altLang="en-US" sz="2000" dirty="0" smtClean="0">
                <a:latin typeface="微软雅黑" pitchFamily="34" charset="-122"/>
                <a:ea typeface="微软雅黑" pitchFamily="34" charset="-122"/>
              </a:rPr>
              <a:t>通货膨胀</a:t>
            </a:r>
            <a:endParaRPr lang="en-US" altLang="zh-CN" sz="2000" dirty="0" smtClean="0">
              <a:latin typeface="微软雅黑" pitchFamily="34" charset="-122"/>
              <a:ea typeface="微软雅黑" pitchFamily="34" charset="-122"/>
            </a:endParaRPr>
          </a:p>
          <a:p>
            <a:pPr>
              <a:lnSpc>
                <a:spcPct val="150000"/>
              </a:lnSpc>
            </a:pP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二</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利润推进型</a:t>
            </a:r>
            <a:r>
              <a:rPr lang="zh-CN" altLang="en-US" sz="2000" dirty="0" smtClean="0">
                <a:latin typeface="微软雅黑" pitchFamily="34" charset="-122"/>
                <a:ea typeface="微软雅黑" pitchFamily="34" charset="-122"/>
              </a:rPr>
              <a:t>通货膨胀</a:t>
            </a:r>
            <a:endParaRPr lang="en-US" altLang="zh-CN" sz="2000" dirty="0" smtClean="0">
              <a:latin typeface="微软雅黑" pitchFamily="34" charset="-122"/>
              <a:ea typeface="微软雅黑" pitchFamily="34" charset="-122"/>
            </a:endParaRPr>
          </a:p>
          <a:p>
            <a:pPr>
              <a:lnSpc>
                <a:spcPct val="150000"/>
              </a:lnSpc>
            </a:pP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三</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进口成本推进的</a:t>
            </a:r>
            <a:r>
              <a:rPr lang="zh-CN" altLang="en-US" sz="2000" dirty="0" smtClean="0">
                <a:latin typeface="微软雅黑" pitchFamily="34" charset="-122"/>
                <a:ea typeface="微软雅黑" pitchFamily="34" charset="-122"/>
              </a:rPr>
              <a:t>通货膨胀</a:t>
            </a:r>
            <a:endParaRPr lang="en-US" altLang="zh-CN" sz="2000" dirty="0" smtClean="0">
              <a:latin typeface="微软雅黑" pitchFamily="34" charset="-122"/>
              <a:ea typeface="微软雅黑" pitchFamily="34" charset="-122"/>
            </a:endParaRPr>
          </a:p>
          <a:p>
            <a:pPr>
              <a:lnSpc>
                <a:spcPct val="150000"/>
              </a:lnSpc>
            </a:pPr>
            <a:r>
              <a:rPr lang="zh-CN" altLang="en-US" sz="2000" b="1" dirty="0">
                <a:latin typeface="微软雅黑" pitchFamily="34" charset="-122"/>
                <a:ea typeface="微软雅黑" pitchFamily="34" charset="-122"/>
              </a:rPr>
              <a:t>三、供求混合推动说</a:t>
            </a:r>
          </a:p>
        </p:txBody>
      </p:sp>
      <p:pic>
        <p:nvPicPr>
          <p:cNvPr id="10" name="图片 9"/>
          <p:cNvPicPr>
            <a:picLocks noChangeAspect="1"/>
          </p:cNvPicPr>
          <p:nvPr/>
        </p:nvPicPr>
        <p:blipFill>
          <a:blip r:embed="rId2"/>
          <a:stretch>
            <a:fillRect/>
          </a:stretch>
        </p:blipFill>
        <p:spPr>
          <a:xfrm>
            <a:off x="5809357" y="1225158"/>
            <a:ext cx="4514850" cy="3724275"/>
          </a:xfrm>
          <a:prstGeom prst="rect">
            <a:avLst/>
          </a:prstGeom>
        </p:spPr>
      </p:pic>
      <p:sp>
        <p:nvSpPr>
          <p:cNvPr id="11" name="矩形 10"/>
          <p:cNvSpPr/>
          <p:nvPr/>
        </p:nvSpPr>
        <p:spPr>
          <a:xfrm>
            <a:off x="962662" y="3707626"/>
            <a:ext cx="5478162" cy="2400657"/>
          </a:xfrm>
          <a:prstGeom prst="rect">
            <a:avLst/>
          </a:prstGeom>
        </p:spPr>
        <p:txBody>
          <a:bodyPr wrap="square">
            <a:spAutoFit/>
          </a:bodyPr>
          <a:lstStyle/>
          <a:p>
            <a:pPr>
              <a:lnSpc>
                <a:spcPct val="150000"/>
              </a:lnSpc>
            </a:pPr>
            <a:r>
              <a:rPr lang="zh-CN" altLang="en-US" sz="2000" dirty="0">
                <a:latin typeface="微软雅黑" pitchFamily="34" charset="-122"/>
                <a:ea typeface="微软雅黑" pitchFamily="34" charset="-122"/>
              </a:rPr>
              <a:t>现实经济中</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这样的论点也得到论证</a:t>
            </a:r>
            <a:r>
              <a:rPr lang="en-US" altLang="zh-CN" sz="2000" dirty="0" smtClean="0">
                <a:latin typeface="微软雅黑" pitchFamily="34" charset="-122"/>
                <a:ea typeface="微软雅黑" pitchFamily="34" charset="-122"/>
              </a:rPr>
              <a:t>:</a:t>
            </a:r>
          </a:p>
          <a:p>
            <a:pPr>
              <a:lnSpc>
                <a:spcPct val="150000"/>
              </a:lnSpc>
            </a:pPr>
            <a:r>
              <a:rPr lang="zh-CN" altLang="en-US" sz="2000" dirty="0" smtClean="0">
                <a:latin typeface="微软雅黑" pitchFamily="34" charset="-122"/>
                <a:ea typeface="微软雅黑" pitchFamily="34" charset="-122"/>
              </a:rPr>
              <a:t>当</a:t>
            </a:r>
            <a:r>
              <a:rPr lang="zh-CN" altLang="en-US" sz="2000" dirty="0">
                <a:latin typeface="微软雅黑" pitchFamily="34" charset="-122"/>
                <a:ea typeface="微软雅黑" pitchFamily="34" charset="-122"/>
              </a:rPr>
              <a:t>非充分就业均衡严重存在时</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则往往会引出</a:t>
            </a:r>
            <a:r>
              <a:rPr lang="zh-CN" altLang="en-US" sz="2000" dirty="0" smtClean="0">
                <a:latin typeface="微软雅黑" pitchFamily="34" charset="-122"/>
                <a:ea typeface="微软雅黑" pitchFamily="34" charset="-122"/>
              </a:rPr>
              <a:t>政府</a:t>
            </a:r>
            <a:r>
              <a:rPr lang="zh-CN" altLang="en-US" sz="2000" dirty="0">
                <a:latin typeface="微软雅黑" pitchFamily="34" charset="-122"/>
                <a:ea typeface="微软雅黑" pitchFamily="34" charset="-122"/>
              </a:rPr>
              <a:t>的需求扩张政策</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以期缓解矛盾</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这样</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成本推进与需求拉动并存的混合型通货膨胀就</a:t>
            </a:r>
            <a:r>
              <a:rPr lang="zh-CN" altLang="en-US" sz="2000" dirty="0" smtClean="0">
                <a:latin typeface="微软雅黑" pitchFamily="34" charset="-122"/>
                <a:ea typeface="微软雅黑" pitchFamily="34" charset="-122"/>
              </a:rPr>
              <a:t>会成为</a:t>
            </a:r>
            <a:r>
              <a:rPr lang="zh-CN" altLang="en-US" sz="2000" dirty="0">
                <a:latin typeface="微软雅黑" pitchFamily="34" charset="-122"/>
                <a:ea typeface="微软雅黑" pitchFamily="34" charset="-122"/>
              </a:rPr>
              <a:t>经济生活的现实</a:t>
            </a:r>
            <a:r>
              <a:rPr lang="en-US" altLang="zh-CN" sz="2000" dirty="0">
                <a:latin typeface="微软雅黑" pitchFamily="34" charset="-122"/>
                <a:ea typeface="微软雅黑" pitchFamily="34" charset="-122"/>
              </a:rPr>
              <a:t>.</a:t>
            </a:r>
            <a:endParaRPr lang="zh-CN" altLang="en-US" sz="2000" dirty="0">
              <a:latin typeface="微软雅黑" pitchFamily="34" charset="-122"/>
              <a:ea typeface="微软雅黑" pitchFamily="34" charset="-122"/>
            </a:endParaRPr>
          </a:p>
        </p:txBody>
      </p:sp>
    </p:spTree>
    <p:extLst>
      <p:ext uri="{BB962C8B-B14F-4D97-AF65-F5344CB8AC3E}">
        <p14:creationId xmlns:p14="http://schemas.microsoft.com/office/powerpoint/2010/main" val="4282833501"/>
      </p:ext>
    </p:extLst>
  </p:cSld>
  <p:clrMapOvr>
    <a:masterClrMapping/>
  </p:clrMapOvr>
  <p:transition spd="slow">
    <p:rand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85470" y="608965"/>
            <a:ext cx="262890" cy="394335"/>
            <a:chOff x="922" y="959"/>
            <a:chExt cx="414" cy="621"/>
          </a:xfrm>
        </p:grpSpPr>
        <p:cxnSp>
          <p:nvCxnSpPr>
            <p:cNvPr id="89" name="直接连接符 88"/>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9" name="流程图: 可选过程 8"/>
          <p:cNvSpPr/>
          <p:nvPr/>
        </p:nvSpPr>
        <p:spPr>
          <a:xfrm>
            <a:off x="8218170" y="4789170"/>
            <a:ext cx="3971925" cy="2054860"/>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091565" y="608965"/>
            <a:ext cx="1620957" cy="523220"/>
          </a:xfrm>
          <a:prstGeom prst="rect">
            <a:avLst/>
          </a:prstGeom>
          <a:noFill/>
        </p:spPr>
        <p:txBody>
          <a:bodyPr wrap="square" rtlCol="0">
            <a:spAutoFit/>
          </a:bodyPr>
          <a:lstStyle/>
          <a:p>
            <a:r>
              <a:rPr lang="zh-CN" altLang="en-US" sz="2800" b="1" i="1" dirty="0">
                <a:solidFill>
                  <a:schemeClr val="accent1">
                    <a:lumMod val="50000"/>
                  </a:schemeClr>
                </a:solidFill>
                <a:latin typeface="微软雅黑" panose="020B0503020204020204" charset="-122"/>
                <a:ea typeface="微软雅黑" panose="020B0503020204020204" charset="-122"/>
              </a:rPr>
              <a:t>通货理论</a:t>
            </a:r>
          </a:p>
        </p:txBody>
      </p:sp>
      <p:sp>
        <p:nvSpPr>
          <p:cNvPr id="6" name="矩形 5"/>
          <p:cNvSpPr/>
          <p:nvPr/>
        </p:nvSpPr>
        <p:spPr>
          <a:xfrm>
            <a:off x="1091565" y="1374344"/>
            <a:ext cx="10688060" cy="4247317"/>
          </a:xfrm>
          <a:prstGeom prst="rect">
            <a:avLst/>
          </a:prstGeom>
        </p:spPr>
        <p:txBody>
          <a:bodyPr wrap="square">
            <a:spAutoFit/>
          </a:bodyPr>
          <a:lstStyle/>
          <a:p>
            <a:pPr>
              <a:lnSpc>
                <a:spcPct val="150000"/>
              </a:lnSpc>
            </a:pPr>
            <a:r>
              <a:rPr lang="zh-CN" altLang="en-US" sz="2000" b="1" dirty="0">
                <a:latin typeface="微软雅黑" pitchFamily="34" charset="-122"/>
                <a:ea typeface="微软雅黑" pitchFamily="34" charset="-122"/>
              </a:rPr>
              <a:t>四、结构性差异</a:t>
            </a:r>
            <a:r>
              <a:rPr lang="zh-CN" altLang="en-US" sz="2000" b="1" dirty="0" smtClean="0">
                <a:latin typeface="微软雅黑" pitchFamily="34" charset="-122"/>
                <a:ea typeface="微软雅黑" pitchFamily="34" charset="-122"/>
              </a:rPr>
              <a:t>说</a:t>
            </a:r>
            <a:endParaRPr lang="en-US" altLang="zh-CN" sz="2000" b="1" dirty="0" smtClean="0">
              <a:latin typeface="微软雅黑" pitchFamily="34" charset="-122"/>
              <a:ea typeface="微软雅黑" pitchFamily="34" charset="-122"/>
            </a:endParaRPr>
          </a:p>
          <a:p>
            <a:pPr>
              <a:lnSpc>
                <a:spcPct val="150000"/>
              </a:lnSpc>
            </a:pP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一</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鲍莫尔的不均衡增长</a:t>
            </a:r>
            <a:r>
              <a:rPr lang="zh-CN" altLang="en-US" sz="2000" dirty="0" smtClean="0">
                <a:latin typeface="微软雅黑" pitchFamily="34" charset="-122"/>
                <a:ea typeface="微软雅黑" pitchFamily="34" charset="-122"/>
              </a:rPr>
              <a:t>模型</a:t>
            </a:r>
            <a:endParaRPr lang="en-US" altLang="zh-CN" sz="2000" dirty="0" smtClean="0">
              <a:latin typeface="微软雅黑" pitchFamily="34" charset="-122"/>
              <a:ea typeface="微软雅黑" pitchFamily="34" charset="-122"/>
            </a:endParaRPr>
          </a:p>
          <a:p>
            <a:pPr>
              <a:lnSpc>
                <a:spcPct val="150000"/>
              </a:lnSpc>
            </a:pP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二</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希克斯一托宾的劳动供给</a:t>
            </a:r>
            <a:r>
              <a:rPr lang="zh-CN" altLang="en-US" sz="2000" dirty="0" smtClean="0">
                <a:latin typeface="微软雅黑" pitchFamily="34" charset="-122"/>
                <a:ea typeface="微软雅黑" pitchFamily="34" charset="-122"/>
              </a:rPr>
              <a:t>理论</a:t>
            </a:r>
            <a:endParaRPr lang="en-US" altLang="zh-CN" sz="2000" dirty="0" smtClean="0">
              <a:latin typeface="微软雅黑" pitchFamily="34" charset="-122"/>
              <a:ea typeface="微软雅黑" pitchFamily="34" charset="-122"/>
            </a:endParaRPr>
          </a:p>
          <a:p>
            <a:pPr>
              <a:lnSpc>
                <a:spcPct val="150000"/>
              </a:lnSpc>
            </a:pP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三</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斯堪的纳维亚</a:t>
            </a:r>
            <a:r>
              <a:rPr lang="zh-CN" altLang="en-US" sz="2000" dirty="0" smtClean="0">
                <a:latin typeface="微软雅黑" pitchFamily="34" charset="-122"/>
                <a:ea typeface="微软雅黑" pitchFamily="34" charset="-122"/>
              </a:rPr>
              <a:t>模型</a:t>
            </a:r>
            <a:endParaRPr lang="en-US" altLang="zh-CN" sz="2000" dirty="0" smtClean="0">
              <a:latin typeface="微软雅黑" pitchFamily="34" charset="-122"/>
              <a:ea typeface="微软雅黑" pitchFamily="34" charset="-122"/>
            </a:endParaRPr>
          </a:p>
          <a:p>
            <a:pPr>
              <a:lnSpc>
                <a:spcPct val="150000"/>
              </a:lnSpc>
            </a:pPr>
            <a:r>
              <a:rPr lang="zh-CN" altLang="en-US" sz="2000" b="1" dirty="0">
                <a:latin typeface="微软雅黑" pitchFamily="34" charset="-122"/>
                <a:ea typeface="微软雅黑" pitchFamily="34" charset="-122"/>
              </a:rPr>
              <a:t>五、预期理论的</a:t>
            </a:r>
            <a:r>
              <a:rPr lang="zh-CN" altLang="en-US" sz="2000" b="1" dirty="0" smtClean="0">
                <a:latin typeface="微软雅黑" pitchFamily="34" charset="-122"/>
                <a:ea typeface="微软雅黑" pitchFamily="34" charset="-122"/>
              </a:rPr>
              <a:t>解释</a:t>
            </a:r>
            <a:endParaRPr lang="en-US" altLang="zh-CN" sz="2000" b="1" dirty="0" smtClean="0">
              <a:latin typeface="微软雅黑" pitchFamily="34" charset="-122"/>
              <a:ea typeface="微软雅黑" pitchFamily="34" charset="-122"/>
            </a:endParaRPr>
          </a:p>
          <a:p>
            <a:pPr>
              <a:lnSpc>
                <a:spcPct val="150000"/>
              </a:lnSpc>
            </a:pPr>
            <a:r>
              <a:rPr lang="zh-CN" altLang="en-US" sz="2000" dirty="0" smtClean="0">
                <a:latin typeface="微软雅黑" pitchFamily="34" charset="-122"/>
                <a:ea typeface="微软雅黑" pitchFamily="34" charset="-122"/>
              </a:rPr>
              <a:t>在</a:t>
            </a:r>
            <a:r>
              <a:rPr lang="zh-CN" altLang="en-US" sz="2000" dirty="0">
                <a:latin typeface="微软雅黑" pitchFamily="34" charset="-122"/>
                <a:ea typeface="微软雅黑" pitchFamily="34" charset="-122"/>
              </a:rPr>
              <a:t>完全竞争的市场条件下</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如果社会公众普遍预期一年后的商品价格将高于现在</a:t>
            </a:r>
            <a:r>
              <a:rPr lang="zh-CN" altLang="en-US" sz="2000" dirty="0" smtClean="0">
                <a:latin typeface="微软雅黑" pitchFamily="34" charset="-122"/>
                <a:ea typeface="微软雅黑" pitchFamily="34" charset="-122"/>
              </a:rPr>
              <a:t>的价格</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就会要求提高工资</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并竞相购买商品</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加快货币的流通速度</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同时</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为了保证实际</a:t>
            </a:r>
            <a:r>
              <a:rPr lang="zh-CN" altLang="en-US" sz="2000" dirty="0" smtClean="0">
                <a:latin typeface="微软雅黑" pitchFamily="34" charset="-122"/>
                <a:ea typeface="微软雅黑" pitchFamily="34" charset="-122"/>
              </a:rPr>
              <a:t>利息收入</a:t>
            </a:r>
            <a:r>
              <a:rPr lang="zh-CN" altLang="en-US" sz="2000" dirty="0">
                <a:latin typeface="微软雅黑" pitchFamily="34" charset="-122"/>
                <a:ea typeface="微软雅黑" pitchFamily="34" charset="-122"/>
              </a:rPr>
              <a:t>不变</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他们就会要求商业银行提高存款利率</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这些行动将会引起现期价格水平的提高</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直至</a:t>
            </a:r>
            <a:r>
              <a:rPr lang="zh-CN" altLang="en-US" sz="2000" dirty="0">
                <a:latin typeface="微软雅黑" pitchFamily="34" charset="-122"/>
                <a:ea typeface="微软雅黑" pitchFamily="34" charset="-122"/>
              </a:rPr>
              <a:t>其大于等于预期价格</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最终形成预期的通货膨胀</a:t>
            </a:r>
            <a:r>
              <a:rPr lang="en-US" altLang="zh-CN" sz="2000" dirty="0">
                <a:latin typeface="微软雅黑" pitchFamily="34" charset="-122"/>
                <a:ea typeface="微软雅黑" pitchFamily="34" charset="-122"/>
              </a:rPr>
              <a:t>.</a:t>
            </a:r>
            <a:endParaRPr lang="zh-CN" altLang="en-US" sz="2000" dirty="0">
              <a:latin typeface="微软雅黑" pitchFamily="34" charset="-122"/>
              <a:ea typeface="微软雅黑" pitchFamily="34" charset="-122"/>
            </a:endParaRPr>
          </a:p>
        </p:txBody>
      </p:sp>
    </p:spTree>
    <p:extLst>
      <p:ext uri="{BB962C8B-B14F-4D97-AF65-F5344CB8AC3E}">
        <p14:creationId xmlns:p14="http://schemas.microsoft.com/office/powerpoint/2010/main" val="1041499803"/>
      </p:ext>
    </p:extLst>
  </p:cSld>
  <p:clrMapOvr>
    <a:masterClrMapping/>
  </p:clrMapOvr>
  <p:transition spd="slow">
    <p:random/>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85470" y="608965"/>
            <a:ext cx="262890" cy="394335"/>
            <a:chOff x="922" y="959"/>
            <a:chExt cx="414" cy="621"/>
          </a:xfrm>
        </p:grpSpPr>
        <p:cxnSp>
          <p:nvCxnSpPr>
            <p:cNvPr id="89" name="直接连接符 88"/>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9" name="流程图: 可选过程 8"/>
          <p:cNvSpPr/>
          <p:nvPr/>
        </p:nvSpPr>
        <p:spPr>
          <a:xfrm>
            <a:off x="8218170" y="4789170"/>
            <a:ext cx="3971925" cy="2054860"/>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091565" y="608965"/>
            <a:ext cx="3416320" cy="523220"/>
          </a:xfrm>
          <a:prstGeom prst="rect">
            <a:avLst/>
          </a:prstGeom>
          <a:noFill/>
        </p:spPr>
        <p:txBody>
          <a:bodyPr wrap="square" rtlCol="0">
            <a:spAutoFit/>
          </a:bodyPr>
          <a:lstStyle/>
          <a:p>
            <a:r>
              <a:rPr lang="zh-CN" altLang="en-US" sz="2800" b="1" i="1" dirty="0">
                <a:solidFill>
                  <a:schemeClr val="accent1">
                    <a:lumMod val="50000"/>
                  </a:schemeClr>
                </a:solidFill>
                <a:latin typeface="微软雅黑" panose="020B0503020204020204" charset="-122"/>
                <a:ea typeface="微软雅黑" panose="020B0503020204020204" charset="-122"/>
              </a:rPr>
              <a:t>通货膨胀的经济效应</a:t>
            </a:r>
          </a:p>
        </p:txBody>
      </p:sp>
      <p:sp>
        <p:nvSpPr>
          <p:cNvPr id="10" name="矩形 9"/>
          <p:cNvSpPr/>
          <p:nvPr/>
        </p:nvSpPr>
        <p:spPr>
          <a:xfrm>
            <a:off x="1091566" y="1382582"/>
            <a:ext cx="10634269" cy="4708981"/>
          </a:xfrm>
          <a:prstGeom prst="rect">
            <a:avLst/>
          </a:prstGeom>
        </p:spPr>
        <p:txBody>
          <a:bodyPr wrap="square">
            <a:spAutoFit/>
          </a:bodyPr>
          <a:lstStyle/>
          <a:p>
            <a:r>
              <a:rPr lang="zh-CN" altLang="en-US" sz="2000" b="1" dirty="0">
                <a:latin typeface="微软雅黑" pitchFamily="34" charset="-122"/>
                <a:ea typeface="微软雅黑" pitchFamily="34" charset="-122"/>
              </a:rPr>
              <a:t>一、通货膨胀的收入分配</a:t>
            </a:r>
            <a:r>
              <a:rPr lang="zh-CN" altLang="en-US" sz="2000" b="1" dirty="0" smtClean="0">
                <a:latin typeface="微软雅黑" pitchFamily="34" charset="-122"/>
                <a:ea typeface="微软雅黑" pitchFamily="34" charset="-122"/>
              </a:rPr>
              <a:t>效应</a:t>
            </a:r>
          </a:p>
          <a:p>
            <a:r>
              <a:rPr lang="zh-CN" altLang="en-US" sz="2000" b="1" dirty="0">
                <a:latin typeface="微软雅黑" pitchFamily="34" charset="-122"/>
                <a:ea typeface="微软雅黑" pitchFamily="34" charset="-122"/>
              </a:rPr>
              <a:t>二、通货膨胀的产出</a:t>
            </a:r>
            <a:r>
              <a:rPr lang="zh-CN" altLang="en-US" sz="2000" b="1" dirty="0" smtClean="0">
                <a:latin typeface="微软雅黑" pitchFamily="34" charset="-122"/>
                <a:ea typeface="微软雅黑" pitchFamily="34" charset="-122"/>
              </a:rPr>
              <a:t>效应</a:t>
            </a:r>
            <a:endParaRPr lang="en-US" altLang="zh-CN" sz="2000" b="1" dirty="0" smtClean="0">
              <a:latin typeface="微软雅黑" pitchFamily="34" charset="-122"/>
              <a:ea typeface="微软雅黑" pitchFamily="34" charset="-122"/>
            </a:endParaRPr>
          </a:p>
          <a:p>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１</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随着通货膨胀出现</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产出增加</a:t>
            </a:r>
            <a:r>
              <a:rPr lang="en-US" altLang="zh-CN" sz="2000" dirty="0" smtClean="0">
                <a:latin typeface="微软雅黑" pitchFamily="34" charset="-122"/>
                <a:ea typeface="微软雅黑" pitchFamily="34" charset="-122"/>
              </a:rPr>
              <a:t>.</a:t>
            </a:r>
          </a:p>
          <a:p>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２</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成本推动通货膨胀引致失业</a:t>
            </a:r>
            <a:r>
              <a:rPr lang="en-US" altLang="zh-CN" sz="2000" dirty="0" smtClean="0">
                <a:latin typeface="微软雅黑" pitchFamily="34" charset="-122"/>
                <a:ea typeface="微软雅黑" pitchFamily="34" charset="-122"/>
              </a:rPr>
              <a:t>.</a:t>
            </a:r>
          </a:p>
          <a:p>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３</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超级通货膨胀</a:t>
            </a:r>
            <a:r>
              <a:rPr lang="en-US" altLang="zh-CN" sz="2000" dirty="0">
                <a:latin typeface="微软雅黑" pitchFamily="34" charset="-122"/>
                <a:ea typeface="微软雅黑" pitchFamily="34" charset="-122"/>
              </a:rPr>
              <a:t>(hyperinflation)</a:t>
            </a:r>
            <a:r>
              <a:rPr lang="zh-CN" altLang="en-US" sz="2000" dirty="0">
                <a:latin typeface="微软雅黑" pitchFamily="34" charset="-122"/>
                <a:ea typeface="微软雅黑" pitchFamily="34" charset="-122"/>
              </a:rPr>
              <a:t>导致经济崩溃</a:t>
            </a:r>
            <a:r>
              <a:rPr lang="en-US" altLang="zh-CN" sz="2000" dirty="0" smtClean="0">
                <a:latin typeface="微软雅黑" pitchFamily="34" charset="-122"/>
                <a:ea typeface="微软雅黑" pitchFamily="34" charset="-122"/>
              </a:rPr>
              <a:t>.</a:t>
            </a:r>
          </a:p>
          <a:p>
            <a:r>
              <a:rPr lang="zh-CN" altLang="en-US" sz="2000" b="1" dirty="0">
                <a:latin typeface="微软雅黑" pitchFamily="34" charset="-122"/>
                <a:ea typeface="微软雅黑" pitchFamily="34" charset="-122"/>
              </a:rPr>
              <a:t>三、通货膨胀的财富分配</a:t>
            </a:r>
            <a:r>
              <a:rPr lang="zh-CN" altLang="en-US" sz="2000" b="1" dirty="0" smtClean="0">
                <a:latin typeface="微软雅黑" pitchFamily="34" charset="-122"/>
                <a:ea typeface="微软雅黑" pitchFamily="34" charset="-122"/>
              </a:rPr>
              <a:t>效应</a:t>
            </a:r>
            <a:endParaRPr lang="en-US" altLang="zh-CN" sz="2000" b="1" dirty="0" smtClean="0">
              <a:latin typeface="微软雅黑" pitchFamily="34" charset="-122"/>
              <a:ea typeface="微软雅黑" pitchFamily="34" charset="-122"/>
            </a:endParaRPr>
          </a:p>
          <a:p>
            <a:r>
              <a:rPr lang="zh-CN" altLang="en-US" sz="2000" dirty="0" smtClean="0">
                <a:latin typeface="微软雅黑" pitchFamily="34" charset="-122"/>
                <a:ea typeface="微软雅黑" pitchFamily="34" charset="-122"/>
              </a:rPr>
              <a:t>假设</a:t>
            </a:r>
            <a:r>
              <a:rPr lang="zh-CN" altLang="en-US" sz="2000" dirty="0">
                <a:latin typeface="微软雅黑" pitchFamily="34" charset="-122"/>
                <a:ea typeface="微软雅黑" pitchFamily="34" charset="-122"/>
              </a:rPr>
              <a:t>一个家庭有</a:t>
            </a:r>
            <a:r>
              <a:rPr lang="en-US" altLang="zh-CN" sz="2000" dirty="0">
                <a:latin typeface="微软雅黑" pitchFamily="34" charset="-122"/>
                <a:ea typeface="微软雅黑" pitchFamily="34" charset="-122"/>
              </a:rPr>
              <a:t>:</a:t>
            </a:r>
          </a:p>
          <a:p>
            <a:r>
              <a:rPr lang="zh-CN" altLang="en-US" sz="2000" dirty="0" smtClean="0">
                <a:latin typeface="微软雅黑" pitchFamily="34" charset="-122"/>
                <a:ea typeface="微软雅黑" pitchFamily="34" charset="-122"/>
              </a:rPr>
              <a:t>存款</a:t>
            </a:r>
            <a:r>
              <a:rPr lang="en-US" altLang="zh-CN" sz="2000" dirty="0" smtClean="0">
                <a:latin typeface="微软雅黑" pitchFamily="34" charset="-122"/>
                <a:ea typeface="微软雅黑" pitchFamily="34" charset="-122"/>
              </a:rPr>
              <a:t>20000</a:t>
            </a:r>
            <a:r>
              <a:rPr lang="zh-CN" altLang="en-US" sz="2000" dirty="0" smtClean="0">
                <a:latin typeface="微软雅黑" pitchFamily="34" charset="-122"/>
                <a:ea typeface="微软雅黑" pitchFamily="34" charset="-122"/>
              </a:rPr>
              <a:t>元</a:t>
            </a:r>
            <a:r>
              <a:rPr lang="en-US" altLang="zh-CN" sz="2000" dirty="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债务</a:t>
            </a:r>
            <a:r>
              <a:rPr lang="en-US" altLang="zh-CN" sz="2000" dirty="0" smtClean="0">
                <a:latin typeface="微软雅黑" pitchFamily="34" charset="-122"/>
                <a:ea typeface="微软雅黑" pitchFamily="34" charset="-122"/>
              </a:rPr>
              <a:t>60000</a:t>
            </a:r>
            <a:r>
              <a:rPr lang="zh-CN" altLang="en-US" sz="2000" dirty="0" smtClean="0">
                <a:latin typeface="微软雅黑" pitchFamily="34" charset="-122"/>
                <a:ea typeface="微软雅黑" pitchFamily="34" charset="-122"/>
              </a:rPr>
              <a:t>元</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货币值可随物价变动而相应变动的</a:t>
            </a:r>
            <a:r>
              <a:rPr lang="zh-CN" altLang="en-US" sz="2000" dirty="0" smtClean="0">
                <a:latin typeface="微软雅黑" pitchFamily="34" charset="-122"/>
                <a:ea typeface="微软雅黑" pitchFamily="34" charset="-122"/>
              </a:rPr>
              <a:t>资产</a:t>
            </a:r>
            <a:r>
              <a:rPr lang="en-US" altLang="zh-CN" sz="2000" dirty="0" smtClean="0">
                <a:latin typeface="微软雅黑" pitchFamily="34" charset="-122"/>
                <a:ea typeface="微软雅黑" pitchFamily="34" charset="-122"/>
              </a:rPr>
              <a:t>25000</a:t>
            </a:r>
            <a:r>
              <a:rPr lang="zh-CN" altLang="en-US" sz="2000" dirty="0" smtClean="0">
                <a:latin typeface="微软雅黑" pitchFamily="34" charset="-122"/>
                <a:ea typeface="微软雅黑" pitchFamily="34" charset="-122"/>
              </a:rPr>
              <a:t>元</a:t>
            </a:r>
            <a:r>
              <a:rPr lang="en-US" altLang="zh-CN" sz="2000" dirty="0" smtClean="0">
                <a:latin typeface="微软雅黑" pitchFamily="34" charset="-122"/>
                <a:ea typeface="微软雅黑" pitchFamily="34" charset="-122"/>
              </a:rPr>
              <a:t>.</a:t>
            </a:r>
          </a:p>
          <a:p>
            <a:r>
              <a:rPr lang="zh-CN" altLang="en-US" sz="2000" dirty="0" smtClean="0">
                <a:latin typeface="微软雅黑" pitchFamily="34" charset="-122"/>
                <a:ea typeface="微软雅黑" pitchFamily="34" charset="-122"/>
              </a:rPr>
              <a:t>当没有通货膨胀时</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其资产净值为</a:t>
            </a:r>
            <a:r>
              <a:rPr lang="en-US" altLang="zh-CN" sz="2000" dirty="0" smtClean="0">
                <a:latin typeface="微软雅黑" pitchFamily="34" charset="-122"/>
                <a:ea typeface="微软雅黑" pitchFamily="34" charset="-122"/>
              </a:rPr>
              <a:t>20000</a:t>
            </a:r>
            <a:r>
              <a:rPr lang="zh-CN" altLang="en-US" sz="2000" dirty="0" smtClean="0">
                <a:latin typeface="微软雅黑" pitchFamily="34" charset="-122"/>
                <a:ea typeface="微软雅黑" pitchFamily="34" charset="-122"/>
              </a:rPr>
              <a:t>＋</a:t>
            </a:r>
            <a:r>
              <a:rPr lang="en-US" altLang="zh-CN" sz="2000" dirty="0" smtClean="0">
                <a:latin typeface="微软雅黑" pitchFamily="34" charset="-122"/>
                <a:ea typeface="微软雅黑" pitchFamily="34" charset="-122"/>
              </a:rPr>
              <a:t>25000</a:t>
            </a:r>
            <a:r>
              <a:rPr lang="zh-CN" altLang="en-US" sz="2000" dirty="0" smtClean="0">
                <a:latin typeface="微软雅黑" pitchFamily="34" charset="-122"/>
                <a:ea typeface="微软雅黑" pitchFamily="34" charset="-122"/>
              </a:rPr>
              <a:t>－</a:t>
            </a:r>
            <a:r>
              <a:rPr lang="en-US" altLang="zh-CN" sz="2000" dirty="0" smtClean="0">
                <a:latin typeface="微软雅黑" pitchFamily="34" charset="-122"/>
                <a:ea typeface="微软雅黑" pitchFamily="34" charset="-122"/>
              </a:rPr>
              <a:t>60000</a:t>
            </a:r>
            <a:r>
              <a:rPr lang="zh-CN" altLang="en-US" sz="2000" dirty="0" smtClean="0">
                <a:latin typeface="微软雅黑" pitchFamily="34" charset="-122"/>
                <a:ea typeface="微软雅黑" pitchFamily="34" charset="-122"/>
              </a:rPr>
              <a:t>＝－</a:t>
            </a:r>
            <a:r>
              <a:rPr lang="en-US" altLang="zh-CN" sz="2000" dirty="0" smtClean="0">
                <a:latin typeface="微软雅黑" pitchFamily="34" charset="-122"/>
                <a:ea typeface="微软雅黑" pitchFamily="34" charset="-122"/>
              </a:rPr>
              <a:t>15000</a:t>
            </a:r>
            <a:r>
              <a:rPr lang="zh-CN" altLang="en-US" sz="2000" dirty="0" smtClean="0">
                <a:latin typeface="微软雅黑" pitchFamily="34" charset="-122"/>
                <a:ea typeface="微软雅黑" pitchFamily="34" charset="-122"/>
              </a:rPr>
              <a:t>元</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这时的资产净值</a:t>
            </a:r>
            <a:r>
              <a:rPr lang="zh-CN" altLang="en-US" sz="2000" dirty="0">
                <a:latin typeface="微软雅黑" pitchFamily="34" charset="-122"/>
                <a:ea typeface="微软雅黑" pitchFamily="34" charset="-122"/>
              </a:rPr>
              <a:t>既是名义值</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也是实际值</a:t>
            </a:r>
            <a:r>
              <a:rPr lang="en-US" altLang="zh-CN" sz="2000" dirty="0">
                <a:latin typeface="微软雅黑" pitchFamily="34" charset="-122"/>
                <a:ea typeface="微软雅黑" pitchFamily="34" charset="-122"/>
              </a:rPr>
              <a:t>.</a:t>
            </a:r>
          </a:p>
          <a:p>
            <a:r>
              <a:rPr lang="zh-CN" altLang="en-US" sz="2000" dirty="0">
                <a:latin typeface="微软雅黑" pitchFamily="34" charset="-122"/>
                <a:ea typeface="微软雅黑" pitchFamily="34" charset="-122"/>
              </a:rPr>
              <a:t>当出现通货膨胀时</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设定通货膨胀率为１００％</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为简化分析</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暂时不考虑利息因素</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存款</a:t>
            </a:r>
            <a:r>
              <a:rPr lang="zh-CN" altLang="en-US" sz="2000" dirty="0">
                <a:latin typeface="微软雅黑" pitchFamily="34" charset="-122"/>
                <a:ea typeface="微软雅黑" pitchFamily="34" charset="-122"/>
              </a:rPr>
              <a:t>仍</a:t>
            </a:r>
            <a:r>
              <a:rPr lang="zh-CN" altLang="en-US" sz="2000" dirty="0" smtClean="0">
                <a:latin typeface="微软雅黑" pitchFamily="34" charset="-122"/>
                <a:ea typeface="微软雅黑" pitchFamily="34" charset="-122"/>
              </a:rPr>
              <a:t>为</a:t>
            </a:r>
            <a:r>
              <a:rPr lang="en-US" altLang="zh-CN" sz="2000" dirty="0" smtClean="0">
                <a:latin typeface="微软雅黑" pitchFamily="34" charset="-122"/>
                <a:ea typeface="微软雅黑" pitchFamily="34" charset="-122"/>
              </a:rPr>
              <a:t>20000</a:t>
            </a:r>
            <a:r>
              <a:rPr lang="zh-CN" altLang="en-US" sz="2000" dirty="0" smtClean="0">
                <a:latin typeface="微软雅黑" pitchFamily="34" charset="-122"/>
                <a:ea typeface="微软雅黑" pitchFamily="34" charset="-122"/>
              </a:rPr>
              <a:t> </a:t>
            </a:r>
            <a:r>
              <a:rPr lang="zh-CN" altLang="en-US" sz="2000" dirty="0">
                <a:latin typeface="微软雅黑" pitchFamily="34" charset="-122"/>
                <a:ea typeface="微软雅黑" pitchFamily="34" charset="-122"/>
              </a:rPr>
              <a:t>元</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债务仍</a:t>
            </a:r>
            <a:r>
              <a:rPr lang="zh-CN" altLang="en-US" sz="2000" dirty="0" smtClean="0">
                <a:latin typeface="微软雅黑" pitchFamily="34" charset="-122"/>
                <a:ea typeface="微软雅黑" pitchFamily="34" charset="-122"/>
              </a:rPr>
              <a:t>为</a:t>
            </a:r>
            <a:r>
              <a:rPr lang="en-US" altLang="zh-CN" sz="2000" dirty="0" smtClean="0">
                <a:latin typeface="微软雅黑" pitchFamily="34" charset="-122"/>
                <a:ea typeface="微软雅黑" pitchFamily="34" charset="-122"/>
              </a:rPr>
              <a:t>60000</a:t>
            </a:r>
            <a:r>
              <a:rPr lang="zh-CN" altLang="en-US" sz="2000" dirty="0" smtClean="0">
                <a:latin typeface="微软雅黑" pitchFamily="34" charset="-122"/>
                <a:ea typeface="微软雅黑" pitchFamily="34" charset="-122"/>
              </a:rPr>
              <a:t> </a:t>
            </a:r>
            <a:r>
              <a:rPr lang="zh-CN" altLang="en-US" sz="2000" dirty="0">
                <a:latin typeface="微软雅黑" pitchFamily="34" charset="-122"/>
                <a:ea typeface="微软雅黑" pitchFamily="34" charset="-122"/>
              </a:rPr>
              <a:t>元</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货币值可变的资产则</a:t>
            </a:r>
            <a:r>
              <a:rPr lang="zh-CN" altLang="en-US" sz="2000" dirty="0" smtClean="0">
                <a:latin typeface="微软雅黑" pitchFamily="34" charset="-122"/>
                <a:ea typeface="微软雅黑" pitchFamily="34" charset="-122"/>
              </a:rPr>
              <a:t>变为</a:t>
            </a:r>
            <a:r>
              <a:rPr lang="en-US" altLang="zh-CN" sz="2000" dirty="0" smtClean="0">
                <a:latin typeface="微软雅黑" pitchFamily="34" charset="-122"/>
                <a:ea typeface="微软雅黑" pitchFamily="34" charset="-122"/>
              </a:rPr>
              <a:t>25000×(</a:t>
            </a:r>
            <a:r>
              <a:rPr lang="zh-CN" altLang="en-US" sz="2000" dirty="0">
                <a:latin typeface="微软雅黑" pitchFamily="34" charset="-122"/>
                <a:ea typeface="微软雅黑" pitchFamily="34" charset="-122"/>
              </a:rPr>
              <a:t>１</a:t>
            </a:r>
            <a:r>
              <a:rPr lang="zh-CN" altLang="en-US" sz="2000" dirty="0" smtClean="0">
                <a:latin typeface="微软雅黑" pitchFamily="34" charset="-122"/>
                <a:ea typeface="微软雅黑" pitchFamily="34" charset="-122"/>
              </a:rPr>
              <a:t>＋</a:t>
            </a:r>
            <a:r>
              <a:rPr lang="en-US" altLang="zh-CN" sz="2000" dirty="0" smtClean="0">
                <a:latin typeface="微软雅黑" pitchFamily="34" charset="-122"/>
                <a:ea typeface="微软雅黑" pitchFamily="34" charset="-122"/>
              </a:rPr>
              <a:t>100</a:t>
            </a:r>
            <a:r>
              <a:rPr lang="zh-CN" altLang="en-US" sz="2000" dirty="0" smtClean="0">
                <a:latin typeface="微软雅黑" pitchFamily="34" charset="-122"/>
                <a:ea typeface="微软雅黑" pitchFamily="34" charset="-122"/>
              </a:rPr>
              <a:t>％</a:t>
            </a:r>
            <a:r>
              <a:rPr lang="en-US" altLang="zh-CN" sz="2000" dirty="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a:t>
            </a:r>
            <a:r>
              <a:rPr lang="en-US" altLang="zh-CN" sz="2000" dirty="0" smtClean="0">
                <a:latin typeface="微软雅黑" pitchFamily="34" charset="-122"/>
                <a:ea typeface="微软雅黑" pitchFamily="34" charset="-122"/>
              </a:rPr>
              <a:t>50000</a:t>
            </a:r>
            <a:r>
              <a:rPr lang="zh-CN" altLang="en-US" sz="2000" dirty="0" smtClean="0">
                <a:latin typeface="微软雅黑" pitchFamily="34" charset="-122"/>
                <a:ea typeface="微软雅黑" pitchFamily="34" charset="-122"/>
              </a:rPr>
              <a:t>元</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总名义资产净值</a:t>
            </a:r>
            <a:r>
              <a:rPr lang="zh-CN" altLang="en-US" sz="2000" dirty="0" smtClean="0">
                <a:latin typeface="微软雅黑" pitchFamily="34" charset="-122"/>
                <a:ea typeface="微软雅黑" pitchFamily="34" charset="-122"/>
              </a:rPr>
              <a:t>为</a:t>
            </a:r>
            <a:r>
              <a:rPr lang="en-US" altLang="zh-CN" sz="2000" dirty="0" smtClean="0">
                <a:latin typeface="微软雅黑" pitchFamily="34" charset="-122"/>
                <a:ea typeface="微软雅黑" pitchFamily="34" charset="-122"/>
              </a:rPr>
              <a:t>20000</a:t>
            </a:r>
            <a:r>
              <a:rPr lang="zh-CN" altLang="en-US" sz="2000" dirty="0" smtClean="0">
                <a:latin typeface="微软雅黑" pitchFamily="34" charset="-122"/>
                <a:ea typeface="微软雅黑" pitchFamily="34" charset="-122"/>
              </a:rPr>
              <a:t>＋</a:t>
            </a:r>
            <a:r>
              <a:rPr lang="en-US" altLang="zh-CN" sz="2000" dirty="0" smtClean="0">
                <a:latin typeface="微软雅黑" pitchFamily="34" charset="-122"/>
                <a:ea typeface="微软雅黑" pitchFamily="34" charset="-122"/>
              </a:rPr>
              <a:t>50000</a:t>
            </a:r>
            <a:r>
              <a:rPr lang="zh-CN" altLang="en-US" sz="2000" dirty="0" smtClean="0">
                <a:latin typeface="微软雅黑" pitchFamily="34" charset="-122"/>
                <a:ea typeface="微软雅黑" pitchFamily="34" charset="-122"/>
              </a:rPr>
              <a:t>－</a:t>
            </a:r>
            <a:r>
              <a:rPr lang="en-US" altLang="zh-CN" sz="2000" dirty="0" smtClean="0">
                <a:latin typeface="微软雅黑" pitchFamily="34" charset="-122"/>
                <a:ea typeface="微软雅黑" pitchFamily="34" charset="-122"/>
              </a:rPr>
              <a:t>60000</a:t>
            </a:r>
            <a:r>
              <a:rPr lang="zh-CN" altLang="en-US" sz="2000" dirty="0" smtClean="0">
                <a:latin typeface="微软雅黑" pitchFamily="34" charset="-122"/>
                <a:ea typeface="微软雅黑" pitchFamily="34" charset="-122"/>
              </a:rPr>
              <a:t>＝</a:t>
            </a:r>
            <a:r>
              <a:rPr lang="en-US" altLang="zh-CN" sz="2000" dirty="0" smtClean="0">
                <a:latin typeface="微软雅黑" pitchFamily="34" charset="-122"/>
                <a:ea typeface="微软雅黑" pitchFamily="34" charset="-122"/>
              </a:rPr>
              <a:t>10000</a:t>
            </a:r>
            <a:r>
              <a:rPr lang="zh-CN" altLang="en-US" sz="2000" dirty="0" smtClean="0">
                <a:latin typeface="微软雅黑" pitchFamily="34" charset="-122"/>
                <a:ea typeface="微软雅黑" pitchFamily="34" charset="-122"/>
              </a:rPr>
              <a:t>元</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而实际值为</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存款</a:t>
            </a:r>
            <a:r>
              <a:rPr lang="en-US" altLang="zh-CN" sz="2000" dirty="0" smtClean="0">
                <a:latin typeface="微软雅黑" pitchFamily="34" charset="-122"/>
                <a:ea typeface="微软雅黑" pitchFamily="34" charset="-122"/>
              </a:rPr>
              <a:t>20000÷(</a:t>
            </a:r>
            <a:r>
              <a:rPr lang="zh-CN" altLang="en-US" sz="2000" dirty="0">
                <a:latin typeface="微软雅黑" pitchFamily="34" charset="-122"/>
                <a:ea typeface="微软雅黑" pitchFamily="34" charset="-122"/>
              </a:rPr>
              <a:t>１</a:t>
            </a:r>
            <a:r>
              <a:rPr lang="zh-CN" altLang="en-US" sz="2000" dirty="0" smtClean="0">
                <a:latin typeface="微软雅黑" pitchFamily="34" charset="-122"/>
                <a:ea typeface="微软雅黑" pitchFamily="34" charset="-122"/>
              </a:rPr>
              <a:t>＋</a:t>
            </a:r>
            <a:r>
              <a:rPr lang="en-US" altLang="zh-CN" sz="2000" dirty="0" smtClean="0">
                <a:latin typeface="微软雅黑" pitchFamily="34" charset="-122"/>
                <a:ea typeface="微软雅黑" pitchFamily="34" charset="-122"/>
              </a:rPr>
              <a:t>100</a:t>
            </a:r>
            <a:r>
              <a:rPr lang="zh-CN" altLang="en-US" sz="2000" dirty="0" smtClean="0">
                <a:latin typeface="微软雅黑" pitchFamily="34" charset="-122"/>
                <a:ea typeface="微软雅黑" pitchFamily="34" charset="-122"/>
              </a:rPr>
              <a:t>％</a:t>
            </a:r>
            <a:r>
              <a:rPr lang="en-US" altLang="zh-CN" sz="2000" dirty="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a:t>
            </a:r>
            <a:r>
              <a:rPr lang="en-US" altLang="zh-CN" sz="2000" dirty="0" smtClean="0">
                <a:latin typeface="微软雅黑" pitchFamily="34" charset="-122"/>
                <a:ea typeface="微软雅黑" pitchFamily="34" charset="-122"/>
              </a:rPr>
              <a:t>10000</a:t>
            </a:r>
            <a:r>
              <a:rPr lang="zh-CN" altLang="en-US" sz="2000" dirty="0" smtClean="0">
                <a:latin typeface="微软雅黑" pitchFamily="34" charset="-122"/>
                <a:ea typeface="微软雅黑" pitchFamily="34" charset="-122"/>
              </a:rPr>
              <a:t>元</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债务</a:t>
            </a:r>
            <a:r>
              <a:rPr lang="en-US" altLang="zh-CN" sz="2000" dirty="0" smtClean="0">
                <a:latin typeface="微软雅黑" pitchFamily="34" charset="-122"/>
                <a:ea typeface="微软雅黑" pitchFamily="34" charset="-122"/>
              </a:rPr>
              <a:t>60000÷(</a:t>
            </a:r>
            <a:r>
              <a:rPr lang="zh-CN" altLang="en-US" sz="2000" dirty="0">
                <a:latin typeface="微软雅黑" pitchFamily="34" charset="-122"/>
                <a:ea typeface="微软雅黑" pitchFamily="34" charset="-122"/>
              </a:rPr>
              <a:t>１</a:t>
            </a:r>
            <a:r>
              <a:rPr lang="zh-CN" altLang="en-US" sz="2000" dirty="0" smtClean="0">
                <a:latin typeface="微软雅黑" pitchFamily="34" charset="-122"/>
                <a:ea typeface="微软雅黑" pitchFamily="34" charset="-122"/>
              </a:rPr>
              <a:t>＋</a:t>
            </a:r>
            <a:r>
              <a:rPr lang="en-US" altLang="zh-CN" sz="2000" dirty="0" smtClean="0">
                <a:latin typeface="微软雅黑" pitchFamily="34" charset="-122"/>
                <a:ea typeface="微软雅黑" pitchFamily="34" charset="-122"/>
              </a:rPr>
              <a:t>100</a:t>
            </a:r>
            <a:r>
              <a:rPr lang="zh-CN" altLang="en-US" sz="2000" dirty="0" smtClean="0">
                <a:latin typeface="微软雅黑" pitchFamily="34" charset="-122"/>
                <a:ea typeface="微软雅黑" pitchFamily="34" charset="-122"/>
              </a:rPr>
              <a:t>％</a:t>
            </a:r>
            <a:r>
              <a:rPr lang="en-US" altLang="zh-CN" sz="2000" dirty="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a:t>
            </a:r>
            <a:r>
              <a:rPr lang="en-US" altLang="zh-CN" sz="2000" dirty="0" smtClean="0">
                <a:latin typeface="微软雅黑" pitchFamily="34" charset="-122"/>
                <a:ea typeface="微软雅黑" pitchFamily="34" charset="-122"/>
              </a:rPr>
              <a:t>30000</a:t>
            </a:r>
            <a:r>
              <a:rPr lang="zh-CN" altLang="en-US" sz="2000" dirty="0" smtClean="0">
                <a:latin typeface="微软雅黑" pitchFamily="34" charset="-122"/>
                <a:ea typeface="微软雅黑" pitchFamily="34" charset="-122"/>
              </a:rPr>
              <a:t>元</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货币</a:t>
            </a:r>
            <a:r>
              <a:rPr lang="zh-CN" altLang="en-US" sz="2000" dirty="0">
                <a:latin typeface="微软雅黑" pitchFamily="34" charset="-122"/>
                <a:ea typeface="微软雅黑" pitchFamily="34" charset="-122"/>
              </a:rPr>
              <a:t>值可随着物价而变动的资产其实际值仍</a:t>
            </a:r>
            <a:r>
              <a:rPr lang="zh-CN" altLang="en-US" sz="2000" dirty="0" smtClean="0">
                <a:latin typeface="微软雅黑" pitchFamily="34" charset="-122"/>
                <a:ea typeface="微软雅黑" pitchFamily="34" charset="-122"/>
              </a:rPr>
              <a:t>为</a:t>
            </a:r>
            <a:r>
              <a:rPr lang="en-US" altLang="zh-CN" sz="2000" dirty="0" smtClean="0">
                <a:latin typeface="微软雅黑" pitchFamily="34" charset="-122"/>
                <a:ea typeface="微软雅黑" pitchFamily="34" charset="-122"/>
              </a:rPr>
              <a:t>25000</a:t>
            </a:r>
            <a:r>
              <a:rPr lang="zh-CN" altLang="en-US" sz="2000" dirty="0" smtClean="0">
                <a:latin typeface="微软雅黑" pitchFamily="34" charset="-122"/>
                <a:ea typeface="微软雅黑" pitchFamily="34" charset="-122"/>
              </a:rPr>
              <a:t>元</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故实际资产净值只有</a:t>
            </a:r>
            <a:r>
              <a:rPr lang="en-US" altLang="zh-CN" sz="2000" dirty="0" smtClean="0">
                <a:latin typeface="微软雅黑" pitchFamily="34" charset="-122"/>
                <a:ea typeface="微软雅黑" pitchFamily="34" charset="-122"/>
              </a:rPr>
              <a:t>(25000</a:t>
            </a:r>
            <a:r>
              <a:rPr lang="zh-CN" altLang="en-US" sz="2000" dirty="0" smtClean="0">
                <a:latin typeface="微软雅黑" pitchFamily="34" charset="-122"/>
                <a:ea typeface="微软雅黑" pitchFamily="34" charset="-122"/>
              </a:rPr>
              <a:t>＋</a:t>
            </a:r>
            <a:r>
              <a:rPr lang="en-US" altLang="zh-CN" sz="2000" dirty="0" smtClean="0">
                <a:latin typeface="微软雅黑" pitchFamily="34" charset="-122"/>
                <a:ea typeface="微软雅黑" pitchFamily="34" charset="-122"/>
              </a:rPr>
              <a:t>10000)</a:t>
            </a:r>
            <a:r>
              <a:rPr lang="zh-CN" altLang="en-US" sz="2000" dirty="0" smtClean="0">
                <a:latin typeface="微软雅黑" pitchFamily="34" charset="-122"/>
                <a:ea typeface="微软雅黑" pitchFamily="34" charset="-122"/>
              </a:rPr>
              <a:t>－</a:t>
            </a:r>
            <a:r>
              <a:rPr lang="en-US" altLang="zh-CN" sz="2000" dirty="0" smtClean="0">
                <a:latin typeface="微软雅黑" pitchFamily="34" charset="-122"/>
                <a:ea typeface="微软雅黑" pitchFamily="34" charset="-122"/>
              </a:rPr>
              <a:t>30000</a:t>
            </a:r>
            <a:r>
              <a:rPr lang="zh-CN" altLang="en-US" sz="2000" dirty="0" smtClean="0">
                <a:latin typeface="微软雅黑" pitchFamily="34" charset="-122"/>
                <a:ea typeface="微软雅黑" pitchFamily="34" charset="-122"/>
              </a:rPr>
              <a:t>＝</a:t>
            </a:r>
            <a:r>
              <a:rPr lang="en-US" altLang="zh-CN" sz="2000" dirty="0" smtClean="0">
                <a:latin typeface="微软雅黑" pitchFamily="34" charset="-122"/>
                <a:ea typeface="微软雅黑" pitchFamily="34" charset="-122"/>
              </a:rPr>
              <a:t>5000</a:t>
            </a:r>
            <a:r>
              <a:rPr lang="zh-CN" altLang="en-US" sz="2000" dirty="0" smtClean="0">
                <a:latin typeface="微软雅黑" pitchFamily="34" charset="-122"/>
                <a:ea typeface="微软雅黑" pitchFamily="34" charset="-122"/>
              </a:rPr>
              <a:t>元</a:t>
            </a:r>
            <a:r>
              <a:rPr lang="en-US" altLang="zh-CN" sz="2000" dirty="0">
                <a:latin typeface="微软雅黑" pitchFamily="34" charset="-122"/>
                <a:ea typeface="微软雅黑" pitchFamily="34" charset="-122"/>
              </a:rPr>
              <a:t>.</a:t>
            </a:r>
            <a:endParaRPr lang="zh-CN" altLang="en-US" sz="2000" dirty="0">
              <a:latin typeface="微软雅黑" pitchFamily="34" charset="-122"/>
              <a:ea typeface="微软雅黑" pitchFamily="34" charset="-122"/>
            </a:endParaRPr>
          </a:p>
        </p:txBody>
      </p:sp>
    </p:spTree>
    <p:extLst>
      <p:ext uri="{BB962C8B-B14F-4D97-AF65-F5344CB8AC3E}">
        <p14:creationId xmlns:p14="http://schemas.microsoft.com/office/powerpoint/2010/main" val="1243984125"/>
      </p:ext>
    </p:extLst>
  </p:cSld>
  <p:clrMapOvr>
    <a:masterClrMapping/>
  </p:clrMapOvr>
  <p:transition spd="slow">
    <p:random/>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85470" y="608965"/>
            <a:ext cx="262890" cy="394335"/>
            <a:chOff x="922" y="959"/>
            <a:chExt cx="414" cy="621"/>
          </a:xfrm>
        </p:grpSpPr>
        <p:cxnSp>
          <p:nvCxnSpPr>
            <p:cNvPr id="89" name="直接连接符 88"/>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9" name="流程图: 可选过程 8"/>
          <p:cNvSpPr/>
          <p:nvPr/>
        </p:nvSpPr>
        <p:spPr>
          <a:xfrm>
            <a:off x="8218170" y="4789170"/>
            <a:ext cx="3971925" cy="2054860"/>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091565" y="608965"/>
            <a:ext cx="1620957" cy="523220"/>
          </a:xfrm>
          <a:prstGeom prst="rect">
            <a:avLst/>
          </a:prstGeom>
          <a:noFill/>
        </p:spPr>
        <p:txBody>
          <a:bodyPr wrap="square" rtlCol="0">
            <a:spAutoFit/>
          </a:bodyPr>
          <a:lstStyle/>
          <a:p>
            <a:r>
              <a:rPr lang="zh-CN" altLang="en-US" sz="2800" b="1" i="1" dirty="0">
                <a:solidFill>
                  <a:schemeClr val="accent1">
                    <a:lumMod val="50000"/>
                  </a:schemeClr>
                </a:solidFill>
                <a:latin typeface="微软雅黑" panose="020B0503020204020204" charset="-122"/>
                <a:ea typeface="微软雅黑" panose="020B0503020204020204" charset="-122"/>
              </a:rPr>
              <a:t>通货理论</a:t>
            </a:r>
          </a:p>
        </p:txBody>
      </p:sp>
      <p:sp>
        <p:nvSpPr>
          <p:cNvPr id="6" name="矩形 5"/>
          <p:cNvSpPr/>
          <p:nvPr/>
        </p:nvSpPr>
        <p:spPr>
          <a:xfrm>
            <a:off x="1091565" y="1415534"/>
            <a:ext cx="11098530" cy="4401205"/>
          </a:xfrm>
          <a:prstGeom prst="rect">
            <a:avLst/>
          </a:prstGeom>
        </p:spPr>
        <p:txBody>
          <a:bodyPr wrap="square">
            <a:spAutoFit/>
          </a:bodyPr>
          <a:lstStyle/>
          <a:p>
            <a:r>
              <a:rPr lang="zh-CN" altLang="en-US" sz="2000" b="1" dirty="0">
                <a:latin typeface="微软雅黑" pitchFamily="34" charset="-122"/>
                <a:ea typeface="微软雅黑" pitchFamily="34" charset="-122"/>
              </a:rPr>
              <a:t>四、通货膨胀的资源分配</a:t>
            </a:r>
            <a:r>
              <a:rPr lang="zh-CN" altLang="en-US" sz="2000" b="1" dirty="0" smtClean="0">
                <a:latin typeface="微软雅黑" pitchFamily="34" charset="-122"/>
                <a:ea typeface="微软雅黑" pitchFamily="34" charset="-122"/>
              </a:rPr>
              <a:t>效应</a:t>
            </a:r>
            <a:endParaRPr lang="en-US" altLang="zh-CN" sz="2000" b="1" dirty="0" smtClean="0">
              <a:latin typeface="微软雅黑" pitchFamily="34" charset="-122"/>
              <a:ea typeface="微软雅黑" pitchFamily="34" charset="-122"/>
            </a:endParaRPr>
          </a:p>
          <a:p>
            <a:r>
              <a:rPr lang="zh-CN" altLang="en-US" sz="2000" dirty="0">
                <a:latin typeface="微软雅黑" pitchFamily="34" charset="-122"/>
                <a:ea typeface="微软雅黑" pitchFamily="34" charset="-122"/>
              </a:rPr>
              <a:t>通货膨胀扰乱了社会对资源的分配与调节秩序</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使有限的资源不能高效率、合理地</a:t>
            </a:r>
            <a:r>
              <a:rPr lang="zh-CN" altLang="en-US" sz="2000" dirty="0" smtClean="0">
                <a:latin typeface="微软雅黑" pitchFamily="34" charset="-122"/>
                <a:ea typeface="微软雅黑" pitchFamily="34" charset="-122"/>
              </a:rPr>
              <a:t>利用</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在市场经济条件下</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价格机制与各种市场机制共同作用</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引起社会资源合理流动</a:t>
            </a:r>
            <a:r>
              <a:rPr lang="en-US" altLang="zh-CN" sz="2000" dirty="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但是</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在通货膨胀下</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由于价格上涨</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特别是由于各种商品价格上涨的时间、速度和幅度不同</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表现</a:t>
            </a:r>
            <a:r>
              <a:rPr lang="zh-CN" altLang="en-US" sz="2000" dirty="0">
                <a:latin typeface="微软雅黑" pitchFamily="34" charset="-122"/>
                <a:ea typeface="微软雅黑" pitchFamily="34" charset="-122"/>
              </a:rPr>
              <a:t>出时间不均衡、价格不均衡</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加之通货膨胀预期的存在</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最终会使价格机制发生扭曲</a:t>
            </a:r>
            <a:r>
              <a:rPr lang="en-US" altLang="zh-CN" sz="2000" dirty="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各种</a:t>
            </a:r>
            <a:r>
              <a:rPr lang="zh-CN" altLang="en-US" sz="2000" dirty="0">
                <a:latin typeface="微软雅黑" pitchFamily="34" charset="-122"/>
                <a:ea typeface="微软雅黑" pitchFamily="34" charset="-122"/>
              </a:rPr>
              <a:t>市场失去正常的秩序</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由此而造成的价格与市场对资源的引导与分配也会变得扭曲</a:t>
            </a:r>
            <a:r>
              <a:rPr lang="en-US" altLang="zh-CN" sz="2000" dirty="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甚至会</a:t>
            </a:r>
            <a:r>
              <a:rPr lang="zh-CN" altLang="en-US" sz="2000" dirty="0">
                <a:latin typeface="微软雅黑" pitchFamily="34" charset="-122"/>
                <a:ea typeface="微软雅黑" pitchFamily="34" charset="-122"/>
              </a:rPr>
              <a:t>导致社会资源的浪费</a:t>
            </a:r>
            <a:r>
              <a:rPr lang="en-US" altLang="zh-CN" sz="2000" dirty="0" smtClean="0">
                <a:latin typeface="微软雅黑" pitchFamily="34" charset="-122"/>
                <a:ea typeface="微软雅黑" pitchFamily="34" charset="-122"/>
              </a:rPr>
              <a:t>.</a:t>
            </a:r>
          </a:p>
          <a:p>
            <a:r>
              <a:rPr lang="zh-CN" altLang="en-US" sz="2000" b="1" dirty="0">
                <a:latin typeface="微软雅黑" pitchFamily="34" charset="-122"/>
                <a:ea typeface="微软雅黑" pitchFamily="34" charset="-122"/>
              </a:rPr>
              <a:t>五、通货膨胀的经济增长</a:t>
            </a:r>
            <a:r>
              <a:rPr lang="zh-CN" altLang="en-US" sz="2000" b="1" dirty="0" smtClean="0">
                <a:latin typeface="微软雅黑" pitchFamily="34" charset="-122"/>
                <a:ea typeface="微软雅黑" pitchFamily="34" charset="-122"/>
              </a:rPr>
              <a:t>效应</a:t>
            </a:r>
            <a:endParaRPr lang="en-US" altLang="zh-CN" sz="2000" b="1" dirty="0" smtClean="0">
              <a:latin typeface="微软雅黑" pitchFamily="34" charset="-122"/>
              <a:ea typeface="微软雅黑" pitchFamily="34" charset="-122"/>
            </a:endParaRPr>
          </a:p>
          <a:p>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一</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促进</a:t>
            </a:r>
            <a:r>
              <a:rPr lang="zh-CN" altLang="en-US" sz="2000" dirty="0" smtClean="0">
                <a:latin typeface="微软雅黑" pitchFamily="34" charset="-122"/>
                <a:ea typeface="微软雅黑" pitchFamily="34" charset="-122"/>
              </a:rPr>
              <a:t>论</a:t>
            </a:r>
            <a:endParaRPr lang="en-US" altLang="zh-CN" sz="2000" dirty="0">
              <a:latin typeface="微软雅黑" pitchFamily="34" charset="-122"/>
              <a:ea typeface="微软雅黑" pitchFamily="34" charset="-122"/>
            </a:endParaRPr>
          </a:p>
          <a:p>
            <a:r>
              <a:rPr lang="zh-CN" altLang="en-US" sz="2000" dirty="0">
                <a:latin typeface="微软雅黑" pitchFamily="34" charset="-122"/>
                <a:ea typeface="微软雅黑" pitchFamily="34" charset="-122"/>
              </a:rPr>
              <a:t>这种观点认为通货膨胀具有正的产出效应</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通过强制储蓄扩大投资</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实现就业和促进</a:t>
            </a:r>
            <a:r>
              <a:rPr lang="zh-CN" altLang="en-US" sz="2000" dirty="0" smtClean="0">
                <a:latin typeface="微软雅黑" pitchFamily="34" charset="-122"/>
                <a:ea typeface="微软雅黑" pitchFamily="34" charset="-122"/>
              </a:rPr>
              <a:t>经济</a:t>
            </a:r>
            <a:r>
              <a:rPr lang="zh-CN" altLang="en-US" sz="2000" dirty="0">
                <a:latin typeface="微软雅黑" pitchFamily="34" charset="-122"/>
                <a:ea typeface="微软雅黑" pitchFamily="34" charset="-122"/>
              </a:rPr>
              <a:t>增长</a:t>
            </a:r>
            <a:r>
              <a:rPr lang="en-US" altLang="zh-CN" sz="2000" dirty="0">
                <a:latin typeface="微软雅黑" pitchFamily="34" charset="-122"/>
                <a:ea typeface="微软雅黑" pitchFamily="34" charset="-122"/>
              </a:rPr>
              <a:t>.</a:t>
            </a:r>
            <a:endParaRPr lang="en-US" altLang="zh-CN" sz="2000" dirty="0" smtClean="0">
              <a:latin typeface="微软雅黑" pitchFamily="34" charset="-122"/>
              <a:ea typeface="微软雅黑" pitchFamily="34" charset="-122"/>
            </a:endParaRPr>
          </a:p>
          <a:p>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二</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阻碍</a:t>
            </a:r>
            <a:r>
              <a:rPr lang="zh-CN" altLang="en-US" sz="2000" dirty="0" smtClean="0">
                <a:latin typeface="微软雅黑" pitchFamily="34" charset="-122"/>
                <a:ea typeface="微软雅黑" pitchFamily="34" charset="-122"/>
              </a:rPr>
              <a:t>论</a:t>
            </a:r>
            <a:endParaRPr lang="en-US" altLang="zh-CN" sz="2000" dirty="0" smtClean="0">
              <a:latin typeface="微软雅黑" pitchFamily="34" charset="-122"/>
              <a:ea typeface="微软雅黑" pitchFamily="34" charset="-122"/>
            </a:endParaRPr>
          </a:p>
          <a:p>
            <a:r>
              <a:rPr lang="zh-CN" altLang="en-US" sz="2000" dirty="0">
                <a:latin typeface="微软雅黑" pitchFamily="34" charset="-122"/>
                <a:ea typeface="微软雅黑" pitchFamily="34" charset="-122"/>
              </a:rPr>
              <a:t>这种观点认为持续通货膨胀会通过降低效率的效应阻碍经济增长</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并且带来严重的</a:t>
            </a:r>
            <a:r>
              <a:rPr lang="zh-CN" altLang="en-US" sz="2000" dirty="0" smtClean="0">
                <a:latin typeface="微软雅黑" pitchFamily="34" charset="-122"/>
                <a:ea typeface="微软雅黑" pitchFamily="34" charset="-122"/>
              </a:rPr>
              <a:t>危害</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如物价上涨、社会政治动荡和人心不安等</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最严重的后果是对市场机制的破坏</a:t>
            </a:r>
            <a:r>
              <a:rPr lang="en-US" altLang="zh-CN" sz="2000" dirty="0" smtClean="0">
                <a:latin typeface="微软雅黑" pitchFamily="34" charset="-122"/>
                <a:ea typeface="微软雅黑" pitchFamily="34" charset="-122"/>
              </a:rPr>
              <a:t>.</a:t>
            </a:r>
          </a:p>
          <a:p>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三</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中性论</a:t>
            </a:r>
          </a:p>
          <a:p>
            <a:r>
              <a:rPr lang="zh-CN" altLang="en-US" sz="2000" dirty="0">
                <a:latin typeface="微软雅黑" pitchFamily="34" charset="-122"/>
                <a:ea typeface="微软雅黑" pitchFamily="34" charset="-122"/>
              </a:rPr>
              <a:t>这种观点认为通货膨胀对产出、对经济增长既无正效应也无负效应</a:t>
            </a:r>
            <a:r>
              <a:rPr lang="en-US" altLang="zh-CN" sz="2000" dirty="0">
                <a:latin typeface="微软雅黑" pitchFamily="34" charset="-122"/>
                <a:ea typeface="微软雅黑" pitchFamily="34" charset="-122"/>
              </a:rPr>
              <a:t>.</a:t>
            </a:r>
            <a:endParaRPr lang="zh-CN" altLang="en-US" sz="2000" dirty="0">
              <a:latin typeface="微软雅黑" pitchFamily="34" charset="-122"/>
              <a:ea typeface="微软雅黑" pitchFamily="34" charset="-122"/>
            </a:endParaRPr>
          </a:p>
        </p:txBody>
      </p:sp>
    </p:spTree>
    <p:extLst>
      <p:ext uri="{BB962C8B-B14F-4D97-AF65-F5344CB8AC3E}">
        <p14:creationId xmlns:p14="http://schemas.microsoft.com/office/powerpoint/2010/main" val="212450088"/>
      </p:ext>
    </p:extLst>
  </p:cSld>
  <p:clrMapOvr>
    <a:masterClrMapping/>
  </p:clrMapOvr>
  <p:transition spd="slow">
    <p:random/>
  </p:transition>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1144</TotalTime>
  <Words>1804</Words>
  <Application>Microsoft Office PowerPoint</Application>
  <PresentationFormat>自定义</PresentationFormat>
  <Paragraphs>137</Paragraphs>
  <Slides>17</Slides>
  <Notes>2</Notes>
  <HiddenSlides>0</HiddenSlides>
  <MMClips>0</MMClips>
  <ScaleCrop>false</ScaleCrop>
  <HeadingPairs>
    <vt:vector size="4" baseType="variant">
      <vt:variant>
        <vt:lpstr>主题</vt:lpstr>
      </vt:variant>
      <vt:variant>
        <vt:i4>1</vt:i4>
      </vt:variant>
      <vt:variant>
        <vt:lpstr>幻灯片标题</vt:lpstr>
      </vt:variant>
      <vt:variant>
        <vt:i4>17</vt:i4>
      </vt:variant>
    </vt:vector>
  </HeadingPairs>
  <TitlesOfParts>
    <vt:vector size="18"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BMH</dc:creator>
  <cp:lastModifiedBy>SJYY</cp:lastModifiedBy>
  <cp:revision>511</cp:revision>
  <dcterms:created xsi:type="dcterms:W3CDTF">2015-05-05T08:02:00Z</dcterms:created>
  <dcterms:modified xsi:type="dcterms:W3CDTF">2017-07-21T05:27:51Z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