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92" r:id="rId3"/>
    <p:sldId id="260" r:id="rId4"/>
    <p:sldId id="317" r:id="rId5"/>
    <p:sldId id="340" r:id="rId6"/>
    <p:sldId id="318" r:id="rId7"/>
    <p:sldId id="319" r:id="rId8"/>
    <p:sldId id="320" r:id="rId9"/>
    <p:sldId id="321" r:id="rId10"/>
    <p:sldId id="322" r:id="rId11"/>
    <p:sldId id="323" r:id="rId12"/>
    <p:sldId id="315" r:id="rId13"/>
    <p:sldId id="316"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29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C59A33-38E0-4AAF-BBF8-7E55C05C244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044B67A1-96A7-4E17-9BF1-203F77E6F57B}">
      <dgm:prSet phldrT="[文本]" custT="1"/>
      <dgm:spPr/>
      <dgm:t>
        <a:bodyPr/>
        <a:lstStyle/>
        <a:p>
          <a:r>
            <a:rPr lang="zh-CN" altLang="en-US" sz="1600" dirty="0" smtClean="0">
              <a:latin typeface="微软雅黑" pitchFamily="34" charset="-122"/>
              <a:ea typeface="微软雅黑" pitchFamily="34" charset="-122"/>
            </a:rPr>
            <a:t>劳动的总产量</a:t>
          </a:r>
          <a:r>
            <a:rPr lang="en-US" altLang="en-US" sz="1600" dirty="0" smtClean="0">
              <a:latin typeface="微软雅黑" pitchFamily="34" charset="-122"/>
              <a:ea typeface="微软雅黑" pitchFamily="34" charset="-122"/>
            </a:rPr>
            <a:t>TPL </a:t>
          </a:r>
          <a:r>
            <a:rPr lang="zh-CN" altLang="en-US" sz="1600" dirty="0" smtClean="0">
              <a:latin typeface="微软雅黑" pitchFamily="34" charset="-122"/>
              <a:ea typeface="微软雅黑" pitchFamily="34" charset="-122"/>
            </a:rPr>
            <a:t>指与一定的可变要素劳动的投入量相对应的最大产量</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它的定义公式为</a:t>
          </a:r>
          <a:endParaRPr lang="zh-CN" altLang="en-US" sz="1600" dirty="0">
            <a:latin typeface="微软雅黑" pitchFamily="34" charset="-122"/>
            <a:ea typeface="微软雅黑" pitchFamily="34" charset="-122"/>
          </a:endParaRPr>
        </a:p>
      </dgm:t>
    </dgm:pt>
    <dgm:pt modelId="{FE03A144-B3F5-4FDD-A86F-067B8E9743A8}" type="parTrans" cxnId="{CA08281E-F6A2-41DC-A672-23100DA09C27}">
      <dgm:prSet/>
      <dgm:spPr/>
      <dgm:t>
        <a:bodyPr/>
        <a:lstStyle/>
        <a:p>
          <a:endParaRPr lang="zh-CN" altLang="en-US">
            <a:latin typeface="微软雅黑" pitchFamily="34" charset="-122"/>
            <a:ea typeface="微软雅黑" pitchFamily="34" charset="-122"/>
          </a:endParaRPr>
        </a:p>
      </dgm:t>
    </dgm:pt>
    <dgm:pt modelId="{5DF14BE2-A6E7-452C-8390-B33E85617E3C}" type="sibTrans" cxnId="{CA08281E-F6A2-41DC-A672-23100DA09C27}">
      <dgm:prSet/>
      <dgm:spPr/>
      <dgm:t>
        <a:bodyPr/>
        <a:lstStyle/>
        <a:p>
          <a:endParaRPr lang="zh-CN" altLang="en-US">
            <a:latin typeface="微软雅黑" pitchFamily="34" charset="-122"/>
            <a:ea typeface="微软雅黑" pitchFamily="34" charset="-122"/>
          </a:endParaRPr>
        </a:p>
      </dgm:t>
    </dgm:pt>
    <dgm:pt modelId="{FE4B6AB0-B861-417F-8766-7499AE2D7508}">
      <dgm:prSet phldrT="[文本]" custT="1"/>
      <dgm:spPr/>
      <dgm:t>
        <a:bodyPr/>
        <a:lstStyle/>
        <a:p>
          <a:r>
            <a:rPr lang="zh-CN" altLang="en-US" sz="1600" dirty="0" smtClean="0">
              <a:latin typeface="微软雅黑" pitchFamily="34" charset="-122"/>
              <a:ea typeface="微软雅黑" pitchFamily="34" charset="-122"/>
            </a:rPr>
            <a:t>劳动的平均产量</a:t>
          </a:r>
          <a:r>
            <a:rPr lang="en-US" altLang="en-US" sz="1600" dirty="0" smtClean="0">
              <a:latin typeface="微软雅黑" pitchFamily="34" charset="-122"/>
              <a:ea typeface="微软雅黑" pitchFamily="34" charset="-122"/>
            </a:rPr>
            <a:t>APL </a:t>
          </a:r>
          <a:r>
            <a:rPr lang="zh-CN" altLang="en-US" sz="1600" dirty="0" smtClean="0">
              <a:latin typeface="微软雅黑" pitchFamily="34" charset="-122"/>
              <a:ea typeface="微软雅黑" pitchFamily="34" charset="-122"/>
            </a:rPr>
            <a:t>指平均每一单位可变要素劳动的投入量所生产的产量</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它的定义公式为</a:t>
          </a:r>
          <a:endParaRPr lang="zh-CN" altLang="en-US" sz="1600" dirty="0">
            <a:latin typeface="微软雅黑" pitchFamily="34" charset="-122"/>
            <a:ea typeface="微软雅黑" pitchFamily="34" charset="-122"/>
          </a:endParaRPr>
        </a:p>
      </dgm:t>
    </dgm:pt>
    <dgm:pt modelId="{C5C1C842-0204-4EBC-803A-F4F63393EC28}" type="parTrans" cxnId="{DB5696F3-25C2-4A44-9A18-0472938703CE}">
      <dgm:prSet/>
      <dgm:spPr/>
      <dgm:t>
        <a:bodyPr/>
        <a:lstStyle/>
        <a:p>
          <a:endParaRPr lang="zh-CN" altLang="en-US">
            <a:latin typeface="微软雅黑" pitchFamily="34" charset="-122"/>
            <a:ea typeface="微软雅黑" pitchFamily="34" charset="-122"/>
          </a:endParaRPr>
        </a:p>
      </dgm:t>
    </dgm:pt>
    <dgm:pt modelId="{5955F59C-A47E-4EC0-8AC3-C090E9583970}" type="sibTrans" cxnId="{DB5696F3-25C2-4A44-9A18-0472938703CE}">
      <dgm:prSet/>
      <dgm:spPr/>
      <dgm:t>
        <a:bodyPr/>
        <a:lstStyle/>
        <a:p>
          <a:endParaRPr lang="zh-CN" altLang="en-US">
            <a:latin typeface="微软雅黑" pitchFamily="34" charset="-122"/>
            <a:ea typeface="微软雅黑" pitchFamily="34" charset="-122"/>
          </a:endParaRPr>
        </a:p>
      </dgm:t>
    </dgm:pt>
    <dgm:pt modelId="{2D4A8EEB-849B-4A94-A3DE-60584FD6ED3D}">
      <dgm:prSet phldrT="[文本]" custT="1"/>
      <dgm:spPr/>
      <dgm:t>
        <a:bodyPr/>
        <a:lstStyle/>
        <a:p>
          <a:r>
            <a:rPr lang="zh-CN" altLang="en-US" sz="1600" dirty="0" smtClean="0">
              <a:latin typeface="微软雅黑" pitchFamily="34" charset="-122"/>
              <a:ea typeface="微软雅黑" pitchFamily="34" charset="-122"/>
            </a:rPr>
            <a:t>劳动的边际产量</a:t>
          </a:r>
          <a:r>
            <a:rPr lang="en-US" altLang="en-US" sz="1600" dirty="0" smtClean="0">
              <a:latin typeface="微软雅黑" pitchFamily="34" charset="-122"/>
              <a:ea typeface="微软雅黑" pitchFamily="34" charset="-122"/>
            </a:rPr>
            <a:t>MPL </a:t>
          </a:r>
          <a:r>
            <a:rPr lang="zh-CN" altLang="en-US" sz="1600" dirty="0" smtClean="0">
              <a:latin typeface="微软雅黑" pitchFamily="34" charset="-122"/>
              <a:ea typeface="微软雅黑" pitchFamily="34" charset="-122"/>
            </a:rPr>
            <a:t>指增加一单位可变要素劳动投入量所增加的产量</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它的定义公式为</a:t>
          </a:r>
          <a:endParaRPr lang="zh-CN" altLang="en-US" sz="1600" dirty="0">
            <a:latin typeface="微软雅黑" pitchFamily="34" charset="-122"/>
            <a:ea typeface="微软雅黑" pitchFamily="34" charset="-122"/>
          </a:endParaRPr>
        </a:p>
      </dgm:t>
    </dgm:pt>
    <dgm:pt modelId="{4682753E-6725-4632-9E69-2C51ED712BED}" type="parTrans" cxnId="{FF1C079F-2EAA-40DE-A4FD-95C5AC835309}">
      <dgm:prSet/>
      <dgm:spPr/>
      <dgm:t>
        <a:bodyPr/>
        <a:lstStyle/>
        <a:p>
          <a:endParaRPr lang="zh-CN" altLang="en-US">
            <a:latin typeface="微软雅黑" pitchFamily="34" charset="-122"/>
            <a:ea typeface="微软雅黑" pitchFamily="34" charset="-122"/>
          </a:endParaRPr>
        </a:p>
      </dgm:t>
    </dgm:pt>
    <dgm:pt modelId="{E4381AB4-0D3B-4EAB-9462-5CF56AB5C641}" type="sibTrans" cxnId="{FF1C079F-2EAA-40DE-A4FD-95C5AC835309}">
      <dgm:prSet/>
      <dgm:spPr/>
      <dgm:t>
        <a:bodyPr/>
        <a:lstStyle/>
        <a:p>
          <a:endParaRPr lang="zh-CN" altLang="en-US">
            <a:latin typeface="微软雅黑" pitchFamily="34" charset="-122"/>
            <a:ea typeface="微软雅黑" pitchFamily="34" charset="-122"/>
          </a:endParaRPr>
        </a:p>
      </dgm:t>
    </dgm:pt>
    <dgm:pt modelId="{03F1B9A3-EA2A-4473-943E-6B3D2D512C6C}" type="pres">
      <dgm:prSet presAssocID="{5EC59A33-38E0-4AAF-BBF8-7E55C05C2443}" presName="linear" presStyleCnt="0">
        <dgm:presLayoutVars>
          <dgm:dir/>
          <dgm:animLvl val="lvl"/>
          <dgm:resizeHandles val="exact"/>
        </dgm:presLayoutVars>
      </dgm:prSet>
      <dgm:spPr/>
      <dgm:t>
        <a:bodyPr/>
        <a:lstStyle/>
        <a:p>
          <a:endParaRPr lang="zh-CN" altLang="en-US"/>
        </a:p>
      </dgm:t>
    </dgm:pt>
    <dgm:pt modelId="{4D823525-EC0E-4486-9A06-2388CC24FB24}" type="pres">
      <dgm:prSet presAssocID="{044B67A1-96A7-4E17-9BF1-203F77E6F57B}" presName="parentLin" presStyleCnt="0"/>
      <dgm:spPr/>
    </dgm:pt>
    <dgm:pt modelId="{26C7FDC2-5051-4026-A781-9984084F2D65}" type="pres">
      <dgm:prSet presAssocID="{044B67A1-96A7-4E17-9BF1-203F77E6F57B}" presName="parentLeftMargin" presStyleLbl="node1" presStyleIdx="0" presStyleCnt="3"/>
      <dgm:spPr/>
      <dgm:t>
        <a:bodyPr/>
        <a:lstStyle/>
        <a:p>
          <a:endParaRPr lang="zh-CN" altLang="en-US"/>
        </a:p>
      </dgm:t>
    </dgm:pt>
    <dgm:pt modelId="{688C84EC-B853-4112-BD0F-92CB3FF856ED}" type="pres">
      <dgm:prSet presAssocID="{044B67A1-96A7-4E17-9BF1-203F77E6F57B}" presName="parentText" presStyleLbl="node1" presStyleIdx="0" presStyleCnt="3" custScaleX="142857">
        <dgm:presLayoutVars>
          <dgm:chMax val="0"/>
          <dgm:bulletEnabled val="1"/>
        </dgm:presLayoutVars>
      </dgm:prSet>
      <dgm:spPr/>
      <dgm:t>
        <a:bodyPr/>
        <a:lstStyle/>
        <a:p>
          <a:endParaRPr lang="zh-CN" altLang="en-US"/>
        </a:p>
      </dgm:t>
    </dgm:pt>
    <dgm:pt modelId="{1DB1D26C-C1CE-4D35-9102-90593FA21483}" type="pres">
      <dgm:prSet presAssocID="{044B67A1-96A7-4E17-9BF1-203F77E6F57B}" presName="negativeSpace" presStyleCnt="0"/>
      <dgm:spPr/>
    </dgm:pt>
    <dgm:pt modelId="{1858B635-6ABB-4D4B-90C4-09850863F477}" type="pres">
      <dgm:prSet presAssocID="{044B67A1-96A7-4E17-9BF1-203F77E6F57B}" presName="childText" presStyleLbl="conFgAcc1" presStyleIdx="0" presStyleCnt="3">
        <dgm:presLayoutVars>
          <dgm:bulletEnabled val="1"/>
        </dgm:presLayoutVars>
      </dgm:prSet>
      <dgm:spPr/>
    </dgm:pt>
    <dgm:pt modelId="{EF9C1373-BEE9-45DA-BFD2-F8A12F453D69}" type="pres">
      <dgm:prSet presAssocID="{5DF14BE2-A6E7-452C-8390-B33E85617E3C}" presName="spaceBetweenRectangles" presStyleCnt="0"/>
      <dgm:spPr/>
    </dgm:pt>
    <dgm:pt modelId="{1EE2BE3F-1454-47AA-9E83-4C95823D1B7A}" type="pres">
      <dgm:prSet presAssocID="{FE4B6AB0-B861-417F-8766-7499AE2D7508}" presName="parentLin" presStyleCnt="0"/>
      <dgm:spPr/>
    </dgm:pt>
    <dgm:pt modelId="{5CB95B00-91B0-461F-B895-D791CC65F0A8}" type="pres">
      <dgm:prSet presAssocID="{FE4B6AB0-B861-417F-8766-7499AE2D7508}" presName="parentLeftMargin" presStyleLbl="node1" presStyleIdx="0" presStyleCnt="3"/>
      <dgm:spPr/>
      <dgm:t>
        <a:bodyPr/>
        <a:lstStyle/>
        <a:p>
          <a:endParaRPr lang="zh-CN" altLang="en-US"/>
        </a:p>
      </dgm:t>
    </dgm:pt>
    <dgm:pt modelId="{B33A5C86-3B26-43FD-A4B5-11C3719F8226}" type="pres">
      <dgm:prSet presAssocID="{FE4B6AB0-B861-417F-8766-7499AE2D7508}" presName="parentText" presStyleLbl="node1" presStyleIdx="1" presStyleCnt="3" custScaleX="142857">
        <dgm:presLayoutVars>
          <dgm:chMax val="0"/>
          <dgm:bulletEnabled val="1"/>
        </dgm:presLayoutVars>
      </dgm:prSet>
      <dgm:spPr/>
      <dgm:t>
        <a:bodyPr/>
        <a:lstStyle/>
        <a:p>
          <a:endParaRPr lang="zh-CN" altLang="en-US"/>
        </a:p>
      </dgm:t>
    </dgm:pt>
    <dgm:pt modelId="{83055C6D-537F-4701-8C8F-446984756452}" type="pres">
      <dgm:prSet presAssocID="{FE4B6AB0-B861-417F-8766-7499AE2D7508}" presName="negativeSpace" presStyleCnt="0"/>
      <dgm:spPr/>
    </dgm:pt>
    <dgm:pt modelId="{EFB9CD78-9300-42AF-BBA7-34589BCCA46A}" type="pres">
      <dgm:prSet presAssocID="{FE4B6AB0-B861-417F-8766-7499AE2D7508}" presName="childText" presStyleLbl="conFgAcc1" presStyleIdx="1" presStyleCnt="3">
        <dgm:presLayoutVars>
          <dgm:bulletEnabled val="1"/>
        </dgm:presLayoutVars>
      </dgm:prSet>
      <dgm:spPr/>
    </dgm:pt>
    <dgm:pt modelId="{BFA72853-4E0A-4403-A9B4-24C57DABC145}" type="pres">
      <dgm:prSet presAssocID="{5955F59C-A47E-4EC0-8AC3-C090E9583970}" presName="spaceBetweenRectangles" presStyleCnt="0"/>
      <dgm:spPr/>
    </dgm:pt>
    <dgm:pt modelId="{47218D4C-A987-4FF6-B8DF-636000FEA418}" type="pres">
      <dgm:prSet presAssocID="{2D4A8EEB-849B-4A94-A3DE-60584FD6ED3D}" presName="parentLin" presStyleCnt="0"/>
      <dgm:spPr/>
    </dgm:pt>
    <dgm:pt modelId="{9CD8796D-5ED1-47E3-9898-0EC52007007D}" type="pres">
      <dgm:prSet presAssocID="{2D4A8EEB-849B-4A94-A3DE-60584FD6ED3D}" presName="parentLeftMargin" presStyleLbl="node1" presStyleIdx="1" presStyleCnt="3"/>
      <dgm:spPr/>
      <dgm:t>
        <a:bodyPr/>
        <a:lstStyle/>
        <a:p>
          <a:endParaRPr lang="zh-CN" altLang="en-US"/>
        </a:p>
      </dgm:t>
    </dgm:pt>
    <dgm:pt modelId="{0F892886-41D9-46B1-BBAF-4334EF1F0210}" type="pres">
      <dgm:prSet presAssocID="{2D4A8EEB-849B-4A94-A3DE-60584FD6ED3D}" presName="parentText" presStyleLbl="node1" presStyleIdx="2" presStyleCnt="3" custScaleX="138995">
        <dgm:presLayoutVars>
          <dgm:chMax val="0"/>
          <dgm:bulletEnabled val="1"/>
        </dgm:presLayoutVars>
      </dgm:prSet>
      <dgm:spPr/>
      <dgm:t>
        <a:bodyPr/>
        <a:lstStyle/>
        <a:p>
          <a:endParaRPr lang="zh-CN" altLang="en-US"/>
        </a:p>
      </dgm:t>
    </dgm:pt>
    <dgm:pt modelId="{7E854059-248F-46C4-B4E7-9B55B63EECDF}" type="pres">
      <dgm:prSet presAssocID="{2D4A8EEB-849B-4A94-A3DE-60584FD6ED3D}" presName="negativeSpace" presStyleCnt="0"/>
      <dgm:spPr/>
    </dgm:pt>
    <dgm:pt modelId="{68485420-80D3-4039-A77E-8A7D4112A70A}" type="pres">
      <dgm:prSet presAssocID="{2D4A8EEB-849B-4A94-A3DE-60584FD6ED3D}" presName="childText" presStyleLbl="conFgAcc1" presStyleIdx="2" presStyleCnt="3">
        <dgm:presLayoutVars>
          <dgm:bulletEnabled val="1"/>
        </dgm:presLayoutVars>
      </dgm:prSet>
      <dgm:spPr/>
    </dgm:pt>
  </dgm:ptLst>
  <dgm:cxnLst>
    <dgm:cxn modelId="{CA08281E-F6A2-41DC-A672-23100DA09C27}" srcId="{5EC59A33-38E0-4AAF-BBF8-7E55C05C2443}" destId="{044B67A1-96A7-4E17-9BF1-203F77E6F57B}" srcOrd="0" destOrd="0" parTransId="{FE03A144-B3F5-4FDD-A86F-067B8E9743A8}" sibTransId="{5DF14BE2-A6E7-452C-8390-B33E85617E3C}"/>
    <dgm:cxn modelId="{DFB4B83B-1DAE-442E-8271-D72BC3E865C3}" type="presOf" srcId="{044B67A1-96A7-4E17-9BF1-203F77E6F57B}" destId="{26C7FDC2-5051-4026-A781-9984084F2D65}" srcOrd="0" destOrd="0" presId="urn:microsoft.com/office/officeart/2005/8/layout/list1"/>
    <dgm:cxn modelId="{4ED8576E-9286-4816-979D-92CD0AFE945F}" type="presOf" srcId="{2D4A8EEB-849B-4A94-A3DE-60584FD6ED3D}" destId="{9CD8796D-5ED1-47E3-9898-0EC52007007D}" srcOrd="0" destOrd="0" presId="urn:microsoft.com/office/officeart/2005/8/layout/list1"/>
    <dgm:cxn modelId="{28D61DD9-FD92-4F08-A822-B5BD4EBF947A}" type="presOf" srcId="{5EC59A33-38E0-4AAF-BBF8-7E55C05C2443}" destId="{03F1B9A3-EA2A-4473-943E-6B3D2D512C6C}" srcOrd="0" destOrd="0" presId="urn:microsoft.com/office/officeart/2005/8/layout/list1"/>
    <dgm:cxn modelId="{99BC85E9-3480-46D2-95A8-9EDE6A1E0B01}" type="presOf" srcId="{FE4B6AB0-B861-417F-8766-7499AE2D7508}" destId="{B33A5C86-3B26-43FD-A4B5-11C3719F8226}" srcOrd="1" destOrd="0" presId="urn:microsoft.com/office/officeart/2005/8/layout/list1"/>
    <dgm:cxn modelId="{FF1C079F-2EAA-40DE-A4FD-95C5AC835309}" srcId="{5EC59A33-38E0-4AAF-BBF8-7E55C05C2443}" destId="{2D4A8EEB-849B-4A94-A3DE-60584FD6ED3D}" srcOrd="2" destOrd="0" parTransId="{4682753E-6725-4632-9E69-2C51ED712BED}" sibTransId="{E4381AB4-0D3B-4EAB-9462-5CF56AB5C641}"/>
    <dgm:cxn modelId="{AE170007-AAE8-433D-A360-F3376D105037}" type="presOf" srcId="{FE4B6AB0-B861-417F-8766-7499AE2D7508}" destId="{5CB95B00-91B0-461F-B895-D791CC65F0A8}" srcOrd="0" destOrd="0" presId="urn:microsoft.com/office/officeart/2005/8/layout/list1"/>
    <dgm:cxn modelId="{DB5696F3-25C2-4A44-9A18-0472938703CE}" srcId="{5EC59A33-38E0-4AAF-BBF8-7E55C05C2443}" destId="{FE4B6AB0-B861-417F-8766-7499AE2D7508}" srcOrd="1" destOrd="0" parTransId="{C5C1C842-0204-4EBC-803A-F4F63393EC28}" sibTransId="{5955F59C-A47E-4EC0-8AC3-C090E9583970}"/>
    <dgm:cxn modelId="{90D69520-1D99-4475-BD04-62F8AD00F442}" type="presOf" srcId="{044B67A1-96A7-4E17-9BF1-203F77E6F57B}" destId="{688C84EC-B853-4112-BD0F-92CB3FF856ED}" srcOrd="1" destOrd="0" presId="urn:microsoft.com/office/officeart/2005/8/layout/list1"/>
    <dgm:cxn modelId="{EA4E24FD-FAC5-4E02-A725-91EBA9FBF979}" type="presOf" srcId="{2D4A8EEB-849B-4A94-A3DE-60584FD6ED3D}" destId="{0F892886-41D9-46B1-BBAF-4334EF1F0210}" srcOrd="1" destOrd="0" presId="urn:microsoft.com/office/officeart/2005/8/layout/list1"/>
    <dgm:cxn modelId="{D651127A-373F-4480-9167-674FC93E87A7}" type="presParOf" srcId="{03F1B9A3-EA2A-4473-943E-6B3D2D512C6C}" destId="{4D823525-EC0E-4486-9A06-2388CC24FB24}" srcOrd="0" destOrd="0" presId="urn:microsoft.com/office/officeart/2005/8/layout/list1"/>
    <dgm:cxn modelId="{9BE7CE7B-0AD5-4C7D-A894-05666CBBEC1E}" type="presParOf" srcId="{4D823525-EC0E-4486-9A06-2388CC24FB24}" destId="{26C7FDC2-5051-4026-A781-9984084F2D65}" srcOrd="0" destOrd="0" presId="urn:microsoft.com/office/officeart/2005/8/layout/list1"/>
    <dgm:cxn modelId="{999F9BA8-AD4A-4158-A6D2-01858C46BD1D}" type="presParOf" srcId="{4D823525-EC0E-4486-9A06-2388CC24FB24}" destId="{688C84EC-B853-4112-BD0F-92CB3FF856ED}" srcOrd="1" destOrd="0" presId="urn:microsoft.com/office/officeart/2005/8/layout/list1"/>
    <dgm:cxn modelId="{CB36B0A4-6151-4133-8688-A993DEE52417}" type="presParOf" srcId="{03F1B9A3-EA2A-4473-943E-6B3D2D512C6C}" destId="{1DB1D26C-C1CE-4D35-9102-90593FA21483}" srcOrd="1" destOrd="0" presId="urn:microsoft.com/office/officeart/2005/8/layout/list1"/>
    <dgm:cxn modelId="{F85F7E99-A8BA-435C-AF14-54C0BACEFC38}" type="presParOf" srcId="{03F1B9A3-EA2A-4473-943E-6B3D2D512C6C}" destId="{1858B635-6ABB-4D4B-90C4-09850863F477}" srcOrd="2" destOrd="0" presId="urn:microsoft.com/office/officeart/2005/8/layout/list1"/>
    <dgm:cxn modelId="{B8A886D1-4D46-4657-90CC-2B8C8898A268}" type="presParOf" srcId="{03F1B9A3-EA2A-4473-943E-6B3D2D512C6C}" destId="{EF9C1373-BEE9-45DA-BFD2-F8A12F453D69}" srcOrd="3" destOrd="0" presId="urn:microsoft.com/office/officeart/2005/8/layout/list1"/>
    <dgm:cxn modelId="{384A1415-2DAF-489C-89F5-04D81F74E773}" type="presParOf" srcId="{03F1B9A3-EA2A-4473-943E-6B3D2D512C6C}" destId="{1EE2BE3F-1454-47AA-9E83-4C95823D1B7A}" srcOrd="4" destOrd="0" presId="urn:microsoft.com/office/officeart/2005/8/layout/list1"/>
    <dgm:cxn modelId="{5BABEED2-1BFD-4912-A748-0C296CD908CE}" type="presParOf" srcId="{1EE2BE3F-1454-47AA-9E83-4C95823D1B7A}" destId="{5CB95B00-91B0-461F-B895-D791CC65F0A8}" srcOrd="0" destOrd="0" presId="urn:microsoft.com/office/officeart/2005/8/layout/list1"/>
    <dgm:cxn modelId="{859F224D-7F61-40CA-850F-135C87875D38}" type="presParOf" srcId="{1EE2BE3F-1454-47AA-9E83-4C95823D1B7A}" destId="{B33A5C86-3B26-43FD-A4B5-11C3719F8226}" srcOrd="1" destOrd="0" presId="urn:microsoft.com/office/officeart/2005/8/layout/list1"/>
    <dgm:cxn modelId="{7102CBE0-481B-4E6A-9B89-406784524C99}" type="presParOf" srcId="{03F1B9A3-EA2A-4473-943E-6B3D2D512C6C}" destId="{83055C6D-537F-4701-8C8F-446984756452}" srcOrd="5" destOrd="0" presId="urn:microsoft.com/office/officeart/2005/8/layout/list1"/>
    <dgm:cxn modelId="{DC980B0C-68C1-4686-A6F0-797793DB009B}" type="presParOf" srcId="{03F1B9A3-EA2A-4473-943E-6B3D2D512C6C}" destId="{EFB9CD78-9300-42AF-BBA7-34589BCCA46A}" srcOrd="6" destOrd="0" presId="urn:microsoft.com/office/officeart/2005/8/layout/list1"/>
    <dgm:cxn modelId="{0814E12A-BC1C-4AC1-8312-E0B01E63C35C}" type="presParOf" srcId="{03F1B9A3-EA2A-4473-943E-6B3D2D512C6C}" destId="{BFA72853-4E0A-4403-A9B4-24C57DABC145}" srcOrd="7" destOrd="0" presId="urn:microsoft.com/office/officeart/2005/8/layout/list1"/>
    <dgm:cxn modelId="{24204686-F9BD-4F00-BB08-FB98B2BA92B1}" type="presParOf" srcId="{03F1B9A3-EA2A-4473-943E-6B3D2D512C6C}" destId="{47218D4C-A987-4FF6-B8DF-636000FEA418}" srcOrd="8" destOrd="0" presId="urn:microsoft.com/office/officeart/2005/8/layout/list1"/>
    <dgm:cxn modelId="{455F9BF5-CDB0-42F5-8B96-E9B2F3478F0A}" type="presParOf" srcId="{47218D4C-A987-4FF6-B8DF-636000FEA418}" destId="{9CD8796D-5ED1-47E3-9898-0EC52007007D}" srcOrd="0" destOrd="0" presId="urn:microsoft.com/office/officeart/2005/8/layout/list1"/>
    <dgm:cxn modelId="{4818A96C-1BE4-4A30-9313-C220CE8FC3A7}" type="presParOf" srcId="{47218D4C-A987-4FF6-B8DF-636000FEA418}" destId="{0F892886-41D9-46B1-BBAF-4334EF1F0210}" srcOrd="1" destOrd="0" presId="urn:microsoft.com/office/officeart/2005/8/layout/list1"/>
    <dgm:cxn modelId="{76F5F865-9F2C-4AF3-94C8-AB04832D326F}" type="presParOf" srcId="{03F1B9A3-EA2A-4473-943E-6B3D2D512C6C}" destId="{7E854059-248F-46C4-B4E7-9B55B63EECDF}" srcOrd="9" destOrd="0" presId="urn:microsoft.com/office/officeart/2005/8/layout/list1"/>
    <dgm:cxn modelId="{CC0DB82F-4D44-4A4F-A5BD-2CA87A0D0708}" type="presParOf" srcId="{03F1B9A3-EA2A-4473-943E-6B3D2D512C6C}" destId="{68485420-80D3-4039-A77E-8A7D4112A70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58B635-6ABB-4D4B-90C4-09850863F477}">
      <dsp:nvSpPr>
        <dsp:cNvPr id="0" name=""/>
        <dsp:cNvSpPr/>
      </dsp:nvSpPr>
      <dsp:spPr>
        <a:xfrm>
          <a:off x="0" y="319382"/>
          <a:ext cx="10239633"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8C84EC-B853-4112-BD0F-92CB3FF856ED}">
      <dsp:nvSpPr>
        <dsp:cNvPr id="0" name=""/>
        <dsp:cNvSpPr/>
      </dsp:nvSpPr>
      <dsp:spPr>
        <a:xfrm>
          <a:off x="487482" y="24182"/>
          <a:ext cx="9749640"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924" tIns="0" rIns="270924" bIns="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劳动的总产量</a:t>
          </a:r>
          <a:r>
            <a:rPr lang="en-US" altLang="en-US" sz="1600" kern="1200" dirty="0" smtClean="0">
              <a:latin typeface="微软雅黑" pitchFamily="34" charset="-122"/>
              <a:ea typeface="微软雅黑" pitchFamily="34" charset="-122"/>
            </a:rPr>
            <a:t>TPL </a:t>
          </a:r>
          <a:r>
            <a:rPr lang="zh-CN" altLang="en-US" sz="1600" kern="1200" dirty="0" smtClean="0">
              <a:latin typeface="微软雅黑" pitchFamily="34" charset="-122"/>
              <a:ea typeface="微软雅黑" pitchFamily="34" charset="-122"/>
            </a:rPr>
            <a:t>指与一定的可变要素劳动的投入量相对应的最大产量</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它的定义公式为</a:t>
          </a:r>
          <a:endParaRPr lang="zh-CN" altLang="en-US" sz="1600" kern="1200" dirty="0">
            <a:latin typeface="微软雅黑" pitchFamily="34" charset="-122"/>
            <a:ea typeface="微软雅黑" pitchFamily="34" charset="-122"/>
          </a:endParaRPr>
        </a:p>
      </dsp:txBody>
      <dsp:txXfrm>
        <a:off x="516303" y="53003"/>
        <a:ext cx="9691998" cy="532758"/>
      </dsp:txXfrm>
    </dsp:sp>
    <dsp:sp modelId="{EFB9CD78-9300-42AF-BBA7-34589BCCA46A}">
      <dsp:nvSpPr>
        <dsp:cNvPr id="0" name=""/>
        <dsp:cNvSpPr/>
      </dsp:nvSpPr>
      <dsp:spPr>
        <a:xfrm>
          <a:off x="0" y="1226582"/>
          <a:ext cx="10239633"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3A5C86-3B26-43FD-A4B5-11C3719F8226}">
      <dsp:nvSpPr>
        <dsp:cNvPr id="0" name=""/>
        <dsp:cNvSpPr/>
      </dsp:nvSpPr>
      <dsp:spPr>
        <a:xfrm>
          <a:off x="487482" y="931382"/>
          <a:ext cx="9749640"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924" tIns="0" rIns="270924" bIns="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劳动的平均产量</a:t>
          </a:r>
          <a:r>
            <a:rPr lang="en-US" altLang="en-US" sz="1600" kern="1200" dirty="0" smtClean="0">
              <a:latin typeface="微软雅黑" pitchFamily="34" charset="-122"/>
              <a:ea typeface="微软雅黑" pitchFamily="34" charset="-122"/>
            </a:rPr>
            <a:t>APL </a:t>
          </a:r>
          <a:r>
            <a:rPr lang="zh-CN" altLang="en-US" sz="1600" kern="1200" dirty="0" smtClean="0">
              <a:latin typeface="微软雅黑" pitchFamily="34" charset="-122"/>
              <a:ea typeface="微软雅黑" pitchFamily="34" charset="-122"/>
            </a:rPr>
            <a:t>指平均每一单位可变要素劳动的投入量所生产的产量</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它的定义公式为</a:t>
          </a:r>
          <a:endParaRPr lang="zh-CN" altLang="en-US" sz="1600" kern="1200" dirty="0">
            <a:latin typeface="微软雅黑" pitchFamily="34" charset="-122"/>
            <a:ea typeface="微软雅黑" pitchFamily="34" charset="-122"/>
          </a:endParaRPr>
        </a:p>
      </dsp:txBody>
      <dsp:txXfrm>
        <a:off x="516303" y="960203"/>
        <a:ext cx="9691998" cy="532758"/>
      </dsp:txXfrm>
    </dsp:sp>
    <dsp:sp modelId="{68485420-80D3-4039-A77E-8A7D4112A70A}">
      <dsp:nvSpPr>
        <dsp:cNvPr id="0" name=""/>
        <dsp:cNvSpPr/>
      </dsp:nvSpPr>
      <dsp:spPr>
        <a:xfrm>
          <a:off x="0" y="2133782"/>
          <a:ext cx="10239633" cy="50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892886-41D9-46B1-BBAF-4334EF1F0210}">
      <dsp:nvSpPr>
        <dsp:cNvPr id="0" name=""/>
        <dsp:cNvSpPr/>
      </dsp:nvSpPr>
      <dsp:spPr>
        <a:xfrm>
          <a:off x="500482" y="1838582"/>
          <a:ext cx="9739030"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924" tIns="0" rIns="270924" bIns="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劳动的边际产量</a:t>
          </a:r>
          <a:r>
            <a:rPr lang="en-US" altLang="en-US" sz="1600" kern="1200" dirty="0" smtClean="0">
              <a:latin typeface="微软雅黑" pitchFamily="34" charset="-122"/>
              <a:ea typeface="微软雅黑" pitchFamily="34" charset="-122"/>
            </a:rPr>
            <a:t>MPL </a:t>
          </a:r>
          <a:r>
            <a:rPr lang="zh-CN" altLang="en-US" sz="1600" kern="1200" dirty="0" smtClean="0">
              <a:latin typeface="微软雅黑" pitchFamily="34" charset="-122"/>
              <a:ea typeface="微软雅黑" pitchFamily="34" charset="-122"/>
            </a:rPr>
            <a:t>指增加一单位可变要素劳动投入量所增加的产量</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它的定义公式为</a:t>
          </a:r>
          <a:endParaRPr lang="zh-CN" altLang="en-US" sz="1600" kern="1200" dirty="0">
            <a:latin typeface="微软雅黑" pitchFamily="34" charset="-122"/>
            <a:ea typeface="微软雅黑" pitchFamily="34" charset="-122"/>
          </a:endParaRPr>
        </a:p>
      </dsp:txBody>
      <dsp:txXfrm>
        <a:off x="529303" y="1867403"/>
        <a:ext cx="9681388"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png"/><Relationship Id="rId4" Type="http://schemas.openxmlformats.org/officeDocument/2006/relationships/diagramLayout" Target="../diagrams/layout1.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18032" y="1203651"/>
            <a:ext cx="10850880" cy="5170646"/>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四、总产量、平均产量和边际产量相互之间的</a:t>
            </a:r>
            <a:r>
              <a:rPr lang="zh-CN" altLang="en-US" sz="2000" b="1" dirty="0" smtClean="0">
                <a:latin typeface="微软雅黑" pitchFamily="34" charset="-122"/>
                <a:ea typeface="微软雅黑" pitchFamily="34" charset="-122"/>
              </a:rPr>
              <a:t>关系</a:t>
            </a:r>
            <a:endParaRPr lang="en-US" altLang="zh-CN" sz="20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       西方</a:t>
            </a:r>
            <a:r>
              <a:rPr lang="zh-CN" altLang="en-US" sz="2000" dirty="0">
                <a:latin typeface="微软雅黑" pitchFamily="34" charset="-122"/>
                <a:ea typeface="微软雅黑" pitchFamily="34" charset="-122"/>
              </a:rPr>
              <a:t>经济学家通常将总产量曲线、平均产量曲线和边际产量曲线置于同一张坐标图</a:t>
            </a:r>
            <a:r>
              <a:rPr lang="zh-CN" altLang="en-US" sz="2000" dirty="0" smtClean="0">
                <a:latin typeface="微软雅黑" pitchFamily="34" charset="-122"/>
                <a:ea typeface="微软雅黑" pitchFamily="34" charset="-122"/>
              </a:rPr>
              <a:t>中来</a:t>
            </a:r>
            <a:r>
              <a:rPr lang="zh-CN" altLang="en-US" sz="2000" dirty="0">
                <a:latin typeface="微软雅黑" pitchFamily="34" charset="-122"/>
                <a:ea typeface="微软雅黑" pitchFamily="34" charset="-122"/>
              </a:rPr>
              <a:t>分析这三个产量概念之间的相互关系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zh-CN" altLang="en-US" sz="2000" dirty="0">
                <a:latin typeface="微软雅黑" pitchFamily="34" charset="-122"/>
                <a:ea typeface="微软雅黑" pitchFamily="34" charset="-122"/>
              </a:rPr>
              <a:t>就是这样一张标准的一种可变生产要素</a:t>
            </a:r>
            <a:r>
              <a:rPr lang="zh-CN" altLang="en-US" sz="2000" dirty="0" smtClean="0">
                <a:latin typeface="微软雅黑" pitchFamily="34" charset="-122"/>
                <a:ea typeface="微软雅黑" pitchFamily="34" charset="-122"/>
              </a:rPr>
              <a:t>的生产函数</a:t>
            </a:r>
            <a:r>
              <a:rPr lang="zh-CN" altLang="en-US" sz="2000" dirty="0">
                <a:latin typeface="微软雅黑" pitchFamily="34" charset="-122"/>
                <a:ea typeface="微软雅黑" pitchFamily="34" charset="-122"/>
              </a:rPr>
              <a:t>的产量曲线图</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它反映了短期生产的有关产量曲线相互之间的</a:t>
            </a:r>
            <a:r>
              <a:rPr lang="zh-CN" altLang="en-US" sz="2000" dirty="0" smtClean="0">
                <a:latin typeface="微软雅黑" pitchFamily="34" charset="-122"/>
                <a:ea typeface="微软雅黑" pitchFamily="34" charset="-122"/>
              </a:rPr>
              <a:t>关系</a:t>
            </a:r>
            <a:endParaRPr lang="en-US" altLang="zh-CN" sz="2000" dirty="0" smtClean="0">
              <a:latin typeface="微软雅黑" pitchFamily="34" charset="-122"/>
              <a:ea typeface="微软雅黑" pitchFamily="34" charset="-122"/>
            </a:endParaRPr>
          </a:p>
          <a:p>
            <a:pPr>
              <a:lnSpc>
                <a:spcPct val="150000"/>
              </a:lnSpc>
            </a:pPr>
            <a:endParaRPr lang="en-US" altLang="zh-CN" sz="2000" dirty="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a:latin typeface="微软雅黑" pitchFamily="34" charset="-122"/>
              <a:ea typeface="微软雅黑" pitchFamily="34" charset="-122"/>
            </a:endParaRPr>
          </a:p>
          <a:p>
            <a:pPr>
              <a:lnSpc>
                <a:spcPct val="150000"/>
              </a:lnSpc>
            </a:pPr>
            <a:endParaRPr lang="en-US" altLang="zh-CN" sz="2000" dirty="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五、短期生产的三个阶段</a:t>
            </a:r>
            <a:endParaRPr lang="en-US" altLang="zh-CN" sz="2000" b="1" dirty="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       根据短期生产的总产量曲线、平均产量曲线和边际产量曲线之间的关系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可将短期生产划分为三个阶段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２所示</a:t>
            </a:r>
            <a:r>
              <a:rPr lang="en-US" altLang="zh-CN" sz="2000" dirty="0" smtClean="0">
                <a:latin typeface="微软雅黑" pitchFamily="34" charset="-122"/>
                <a:ea typeface="微软雅黑" pitchFamily="34" charset="-122"/>
              </a:rPr>
              <a:t>.</a:t>
            </a:r>
          </a:p>
        </p:txBody>
      </p:sp>
      <p:sp>
        <p:nvSpPr>
          <p:cNvPr id="12" name="文本框 2"/>
          <p:cNvSpPr txBox="1"/>
          <p:nvPr/>
        </p:nvSpPr>
        <p:spPr>
          <a:xfrm>
            <a:off x="1018032" y="499285"/>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pic>
        <p:nvPicPr>
          <p:cNvPr id="7" name="图片 6"/>
          <p:cNvPicPr>
            <a:picLocks noChangeAspect="1"/>
          </p:cNvPicPr>
          <p:nvPr/>
        </p:nvPicPr>
        <p:blipFill>
          <a:blip r:embed="rId2"/>
          <a:stretch>
            <a:fillRect/>
          </a:stretch>
        </p:blipFill>
        <p:spPr>
          <a:xfrm>
            <a:off x="6092317" y="3077262"/>
            <a:ext cx="5362833" cy="2210753"/>
          </a:xfrm>
          <a:prstGeom prst="rect">
            <a:avLst/>
          </a:prstGeom>
        </p:spPr>
      </p:pic>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18032" y="1203651"/>
            <a:ext cx="10850880" cy="5170646"/>
          </a:xfrm>
          <a:prstGeom prst="rect">
            <a:avLst/>
          </a:prstGeom>
        </p:spPr>
        <p:txBody>
          <a:bodyPr wrap="square">
            <a:spAutoFit/>
          </a:bodyPr>
          <a:lstStyle/>
          <a:p>
            <a:pPr>
              <a:lnSpc>
                <a:spcPct val="150000"/>
              </a:lnSpc>
            </a:pPr>
            <a:r>
              <a:rPr lang="zh-CN" altLang="en-US" sz="2000" dirty="0" smtClean="0">
                <a:latin typeface="微软雅黑" pitchFamily="34" charset="-122"/>
                <a:ea typeface="微软雅黑" pitchFamily="34" charset="-122"/>
              </a:rPr>
              <a:t>       在</a:t>
            </a:r>
            <a:r>
              <a:rPr lang="zh-CN" altLang="en-US" sz="2000" dirty="0">
                <a:latin typeface="微软雅黑" pitchFamily="34" charset="-122"/>
                <a:ea typeface="微软雅黑" pitchFamily="34" charset="-122"/>
              </a:rPr>
              <a:t>第</a:t>
            </a:r>
            <a:r>
              <a:rPr lang="en-US" altLang="zh-CN" sz="2000" dirty="0">
                <a:latin typeface="微软雅黑" pitchFamily="34" charset="-122"/>
                <a:ea typeface="微软雅黑" pitchFamily="34" charset="-122"/>
              </a:rPr>
              <a:t>Ⅰ</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产量曲线的特征为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劳动的平均产量始终是上升的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且达到最大值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a:t>
            </a:r>
            <a:r>
              <a:rPr lang="zh-CN" altLang="en-US" sz="2000" dirty="0" smtClean="0">
                <a:latin typeface="微软雅黑" pitchFamily="34" charset="-122"/>
                <a:ea typeface="微软雅黑" pitchFamily="34" charset="-122"/>
              </a:rPr>
              <a:t>的边际产量</a:t>
            </a:r>
            <a:r>
              <a:rPr lang="zh-CN" altLang="en-US" sz="2000" dirty="0">
                <a:latin typeface="微软雅黑" pitchFamily="34" charset="-122"/>
                <a:ea typeface="微软雅黑" pitchFamily="34" charset="-122"/>
              </a:rPr>
              <a:t>上升达到最大值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然后开始下降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且劳动的边际产量始终大于劳动的平均产量</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劳动</a:t>
            </a:r>
            <a:r>
              <a:rPr lang="zh-CN" altLang="en-US" sz="2000" dirty="0">
                <a:latin typeface="微软雅黑" pitchFamily="34" charset="-122"/>
                <a:ea typeface="微软雅黑" pitchFamily="34" charset="-122"/>
              </a:rPr>
              <a:t>的总产量始终是增加的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这说明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在这一阶段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不变要素资本的投入量相对过多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这对</a:t>
            </a:r>
            <a:r>
              <a:rPr lang="zh-CN" altLang="en-US" sz="2000" dirty="0" smtClean="0">
                <a:latin typeface="微软雅黑" pitchFamily="34" charset="-122"/>
                <a:ea typeface="微软雅黑" pitchFamily="34" charset="-122"/>
              </a:rPr>
              <a:t>生产者</a:t>
            </a:r>
            <a:r>
              <a:rPr lang="zh-CN" altLang="en-US" sz="2000" dirty="0">
                <a:latin typeface="微软雅黑" pitchFamily="34" charset="-122"/>
                <a:ea typeface="微软雅黑" pitchFamily="34" charset="-122"/>
              </a:rPr>
              <a:t>增加可变要素劳动的投入量是有利的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或者说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生产者只要增加可变要素劳动的</a:t>
            </a:r>
            <a:r>
              <a:rPr lang="zh-CN" altLang="en-US" sz="2000" dirty="0" smtClean="0">
                <a:latin typeface="微软雅黑" pitchFamily="34" charset="-122"/>
                <a:ea typeface="微软雅黑" pitchFamily="34" charset="-122"/>
              </a:rPr>
              <a:t>投入量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就可以较大幅度地增加总产量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任何理性的生产者都不会在这一阶段停止生产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而是</a:t>
            </a:r>
            <a:r>
              <a:rPr lang="zh-CN" altLang="en-US" sz="2000" dirty="0">
                <a:latin typeface="微软雅黑" pitchFamily="34" charset="-122"/>
                <a:ea typeface="微软雅黑" pitchFamily="34" charset="-122"/>
              </a:rPr>
              <a:t>连续增加可变要素劳动的投入量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以增加总产量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并将生产扩大到第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在</a:t>
            </a:r>
            <a:r>
              <a:rPr lang="zh-CN" altLang="en-US" sz="2000" dirty="0">
                <a:latin typeface="微软雅黑" pitchFamily="34" charset="-122"/>
                <a:ea typeface="微软雅黑" pitchFamily="34" charset="-122"/>
              </a:rPr>
              <a:t>第</a:t>
            </a:r>
            <a:r>
              <a:rPr lang="en-US" altLang="zh-CN" sz="2000" dirty="0">
                <a:latin typeface="微软雅黑" pitchFamily="34" charset="-122"/>
                <a:ea typeface="微软雅黑" pitchFamily="34" charset="-122"/>
              </a:rPr>
              <a:t>Ⅲ</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产量曲线的特征为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劳动的平均产量继续下降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劳动的边际产量降为负值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劳动</a:t>
            </a:r>
            <a:r>
              <a:rPr lang="zh-CN" altLang="en-US" sz="2000" dirty="0">
                <a:latin typeface="微软雅黑" pitchFamily="34" charset="-122"/>
                <a:ea typeface="微软雅黑" pitchFamily="34" charset="-122"/>
              </a:rPr>
              <a:t>的总产量也呈现下降趋势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这说明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在这一阶段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可变要素劳动的投入量相对过多</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生产者</a:t>
            </a:r>
            <a:r>
              <a:rPr lang="zh-CN" altLang="en-US" sz="2000" dirty="0">
                <a:latin typeface="微软雅黑" pitchFamily="34" charset="-122"/>
                <a:ea typeface="微软雅黑" pitchFamily="34" charset="-122"/>
              </a:rPr>
              <a:t>减少可变要素劳动的投入量是有利的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这时即使劳动要素是免费供给的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理性</a:t>
            </a:r>
            <a:r>
              <a:rPr lang="zh-CN" altLang="en-US" sz="2000" dirty="0" smtClean="0">
                <a:latin typeface="微软雅黑" pitchFamily="34" charset="-122"/>
                <a:ea typeface="微软雅黑" pitchFamily="34" charset="-122"/>
              </a:rPr>
              <a:t>的生产者</a:t>
            </a:r>
            <a:r>
              <a:rPr lang="zh-CN" altLang="en-US" sz="2000" dirty="0">
                <a:latin typeface="微软雅黑" pitchFamily="34" charset="-122"/>
                <a:ea typeface="微软雅黑" pitchFamily="34" charset="-122"/>
              </a:rPr>
              <a:t>也不会增加劳动投入量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而是通过减少劳动投入量来增加总产量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以摆脱劳动的</a:t>
            </a:r>
            <a:r>
              <a:rPr lang="zh-CN" altLang="en-US" sz="2000" dirty="0" smtClean="0">
                <a:latin typeface="微软雅黑" pitchFamily="34" charset="-122"/>
                <a:ea typeface="微软雅黑" pitchFamily="34" charset="-122"/>
              </a:rPr>
              <a:t>边际产量</a:t>
            </a:r>
            <a:r>
              <a:rPr lang="zh-CN" altLang="en-US" sz="2000" dirty="0">
                <a:latin typeface="微软雅黑" pitchFamily="34" charset="-122"/>
                <a:ea typeface="微软雅黑" pitchFamily="34" charset="-122"/>
              </a:rPr>
              <a:t>为负值和总产量下降的局面</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并退回到第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sp>
        <p:nvSpPr>
          <p:cNvPr id="10"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826496" cy="3731278"/>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       由此可见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任何理性的生产者既不会将生产停留在第</a:t>
            </a:r>
            <a:r>
              <a:rPr lang="en-US" altLang="zh-CN" sz="2000" dirty="0">
                <a:latin typeface="微软雅黑" pitchFamily="34" charset="-122"/>
                <a:ea typeface="微软雅黑" pitchFamily="34" charset="-122"/>
              </a:rPr>
              <a:t>Ⅰ</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也不会将生产扩张到第</a:t>
            </a:r>
            <a:r>
              <a:rPr lang="en-US" altLang="zh-CN" sz="2000" dirty="0">
                <a:latin typeface="微软雅黑" pitchFamily="34" charset="-122"/>
                <a:ea typeface="微软雅黑" pitchFamily="34" charset="-122"/>
              </a:rPr>
              <a:t>Ⅲ</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生产只能在第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阶段进行</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a:t>
            </a:r>
            <a:r>
              <a:rPr lang="zh-CN" altLang="en-US" sz="2000" dirty="0">
                <a:latin typeface="微软雅黑" pitchFamily="34" charset="-122"/>
                <a:ea typeface="微软雅黑" pitchFamily="34" charset="-122"/>
              </a:rPr>
              <a:t>生产的第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生产者可以得到由第</a:t>
            </a:r>
            <a:r>
              <a:rPr lang="en-US" altLang="zh-CN" sz="2000" dirty="0">
                <a:latin typeface="微软雅黑" pitchFamily="34" charset="-122"/>
                <a:ea typeface="微软雅黑" pitchFamily="34" charset="-122"/>
              </a:rPr>
              <a:t>Ⅰ</a:t>
            </a:r>
            <a:r>
              <a:rPr lang="zh-CN" altLang="en-US" sz="2000" dirty="0">
                <a:latin typeface="微软雅黑" pitchFamily="34" charset="-122"/>
                <a:ea typeface="微软雅黑" pitchFamily="34" charset="-122"/>
              </a:rPr>
              <a:t>阶段增加可变要素投入所带来的全部好处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又可以避免将可变要素投入增加到第</a:t>
            </a:r>
            <a:r>
              <a:rPr lang="en-US" altLang="zh-CN" sz="2000" dirty="0">
                <a:latin typeface="微软雅黑" pitchFamily="34" charset="-122"/>
                <a:ea typeface="微软雅黑" pitchFamily="34" charset="-122"/>
              </a:rPr>
              <a:t>Ⅲ</a:t>
            </a:r>
            <a:r>
              <a:rPr lang="zh-CN" altLang="en-US" sz="2000" dirty="0">
                <a:latin typeface="微软雅黑" pitchFamily="34" charset="-122"/>
                <a:ea typeface="微软雅黑" pitchFamily="34" charset="-122"/>
              </a:rPr>
              <a:t>阶段所带来的不利影响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阶段是生产者进行短期生产的决策区间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阶段的起点处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劳动的平均产量曲线和劳动的边际产量曲线相交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即劳动的平均产量达最高点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阶段的终点处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劳动的边际产量曲线与水平轴相交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即劳动的边际产量等于零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至于在生产的第</a:t>
            </a:r>
            <a:r>
              <a:rPr lang="en-US" altLang="zh-CN" sz="2000" dirty="0">
                <a:latin typeface="微软雅黑" pitchFamily="34" charset="-122"/>
                <a:ea typeface="微软雅黑" pitchFamily="34" charset="-122"/>
              </a:rPr>
              <a:t>Ⅱ</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生产者所应选择的利润最大化的最佳投入数量究竟在哪一点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还有待于以后结合成本、收益和利润进行深入的</a:t>
            </a:r>
            <a:r>
              <a:rPr lang="zh-CN" altLang="en-US" sz="2000" dirty="0" smtClean="0">
                <a:latin typeface="微软雅黑" pitchFamily="34" charset="-122"/>
                <a:ea typeface="微软雅黑" pitchFamily="34" charset="-122"/>
              </a:rPr>
              <a:t>分析</a:t>
            </a:r>
            <a:endParaRPr lang="en-US" altLang="zh-CN" sz="2000" dirty="0">
              <a:latin typeface="微软雅黑" pitchFamily="34" charset="-122"/>
              <a:ea typeface="微软雅黑" pitchFamily="34" charset="-122"/>
            </a:endParaRPr>
          </a:p>
        </p:txBody>
      </p:sp>
      <p:sp>
        <p:nvSpPr>
          <p:cNvPr id="9"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859747" cy="4401205"/>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一、两种可变生产要素的生产函数</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在生产理论中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为了简化分析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通常以两种可变生产要素的生产函数来考察长期生产</a:t>
            </a:r>
            <a:r>
              <a:rPr lang="zh-CN" altLang="en-US" sz="2000" dirty="0" smtClean="0">
                <a:latin typeface="微软雅黑" pitchFamily="34" charset="-122"/>
                <a:ea typeface="微软雅黑" pitchFamily="34" charset="-122"/>
              </a:rPr>
              <a:t>问题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假定生产者使用劳动和资本两种可变生产要素来生产一种产品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则两种可变生产</a:t>
            </a:r>
            <a:r>
              <a:rPr lang="zh-CN" altLang="en-US" sz="2000" dirty="0" smtClean="0">
                <a:latin typeface="微软雅黑" pitchFamily="34" charset="-122"/>
                <a:ea typeface="微软雅黑" pitchFamily="34" charset="-122"/>
              </a:rPr>
              <a:t>要素的</a:t>
            </a:r>
            <a:r>
              <a:rPr lang="zh-CN" altLang="en-US" sz="2000" dirty="0">
                <a:latin typeface="微软雅黑" pitchFamily="34" charset="-122"/>
                <a:ea typeface="微软雅黑" pitchFamily="34" charset="-122"/>
              </a:rPr>
              <a:t>长期生产函数可以写为</a:t>
            </a:r>
          </a:p>
          <a:p>
            <a:r>
              <a:rPr lang="en-US" altLang="zh-CN" sz="2000" dirty="0" smtClean="0">
                <a:latin typeface="微软雅黑" pitchFamily="34" charset="-122"/>
                <a:ea typeface="微软雅黑" pitchFamily="34" charset="-122"/>
              </a:rPr>
              <a:t>                                                                    Q</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f(L,K ) </a:t>
            </a:r>
            <a:r>
              <a:rPr lang="en-US" altLang="zh-CN" sz="2000" dirty="0" smtClean="0">
                <a:latin typeface="微软雅黑" pitchFamily="34" charset="-122"/>
                <a:ea typeface="微软雅黑" pitchFamily="34" charset="-122"/>
              </a:rPr>
              <a:t>                                                                         </a:t>
            </a:r>
          </a:p>
          <a:p>
            <a:r>
              <a:rPr lang="zh-CN" altLang="en-US" sz="2000" dirty="0" smtClean="0">
                <a:latin typeface="微软雅黑" pitchFamily="34" charset="-122"/>
                <a:ea typeface="微软雅黑" pitchFamily="34" charset="-122"/>
              </a:rPr>
              <a:t>式中</a:t>
            </a:r>
            <a:r>
              <a:rPr lang="en-US" altLang="zh-CN" sz="2000" dirty="0" smtClean="0">
                <a:latin typeface="微软雅黑" pitchFamily="34" charset="-122"/>
                <a:ea typeface="微软雅黑" pitchFamily="34" charset="-122"/>
              </a:rPr>
              <a:t>:L </a:t>
            </a:r>
            <a:r>
              <a:rPr lang="zh-CN" altLang="en-US" sz="2000" dirty="0" smtClean="0">
                <a:latin typeface="微软雅黑" pitchFamily="34" charset="-122"/>
                <a:ea typeface="微软雅黑" pitchFamily="34" charset="-122"/>
              </a:rPr>
              <a:t>为可变要素劳动的投入量</a:t>
            </a:r>
            <a:r>
              <a:rPr lang="en-US" altLang="zh-CN" sz="2000" dirty="0" smtClean="0">
                <a:latin typeface="微软雅黑" pitchFamily="34" charset="-122"/>
                <a:ea typeface="微软雅黑" pitchFamily="34" charset="-122"/>
              </a:rPr>
              <a:t>;K </a:t>
            </a:r>
            <a:r>
              <a:rPr lang="zh-CN" altLang="en-US" sz="2000" dirty="0" smtClean="0">
                <a:latin typeface="微软雅黑" pitchFamily="34" charset="-122"/>
                <a:ea typeface="微软雅黑" pitchFamily="34" charset="-122"/>
              </a:rPr>
              <a:t>为可变要素资本的投入量</a:t>
            </a:r>
            <a:r>
              <a:rPr lang="en-US" altLang="zh-CN" sz="2000" dirty="0" smtClean="0">
                <a:latin typeface="微软雅黑" pitchFamily="34" charset="-122"/>
                <a:ea typeface="微软雅黑" pitchFamily="34" charset="-122"/>
              </a:rPr>
              <a:t>;Q </a:t>
            </a:r>
            <a:r>
              <a:rPr lang="zh-CN" altLang="en-US" sz="2000" dirty="0" smtClean="0">
                <a:latin typeface="微软雅黑" pitchFamily="34" charset="-122"/>
                <a:ea typeface="微软雅黑" pitchFamily="34" charset="-122"/>
              </a:rPr>
              <a:t>为产量</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二、等产量</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生产理论中的等产量曲线和效用理论中的无差异曲线是很相似的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等产量曲线是在</a:t>
            </a:r>
            <a:r>
              <a:rPr lang="zh-CN" altLang="en-US" sz="2000" dirty="0" smtClean="0">
                <a:latin typeface="微软雅黑" pitchFamily="34" charset="-122"/>
                <a:ea typeface="微软雅黑" pitchFamily="34" charset="-122"/>
              </a:rPr>
              <a:t>技术水平</a:t>
            </a:r>
            <a:r>
              <a:rPr lang="zh-CN" altLang="en-US" sz="2000" dirty="0">
                <a:latin typeface="微软雅黑" pitchFamily="34" charset="-122"/>
                <a:ea typeface="微软雅黑" pitchFamily="34" charset="-122"/>
              </a:rPr>
              <a:t>不变的条件下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生产同一产量的两种生产要素投入量的所有不同组合的轨迹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a:t>
            </a:r>
            <a:r>
              <a:rPr lang="zh-CN" altLang="en-US" sz="2000" dirty="0" smtClean="0">
                <a:latin typeface="微软雅黑" pitchFamily="34" charset="-122"/>
                <a:ea typeface="微软雅黑" pitchFamily="34" charset="-122"/>
              </a:rPr>
              <a:t>常数</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０</a:t>
            </a:r>
            <a:r>
              <a:rPr lang="zh-CN" altLang="en-US" sz="2000" dirty="0">
                <a:latin typeface="微软雅黑" pitchFamily="34" charset="-122"/>
                <a:ea typeface="微软雅黑" pitchFamily="34" charset="-122"/>
              </a:rPr>
              <a:t> 表示既定的产量水平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则与等产量曲线相对应的生产函数为</a:t>
            </a:r>
          </a:p>
          <a:p>
            <a:r>
              <a:rPr lang="en-US" altLang="zh-CN" sz="2000" dirty="0" smtClean="0">
                <a:latin typeface="微软雅黑" pitchFamily="34" charset="-122"/>
                <a:ea typeface="微软雅黑" pitchFamily="34" charset="-122"/>
              </a:rPr>
              <a:t>                                                                    Q</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f(L,K )</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０</a:t>
            </a:r>
            <a:r>
              <a:rPr lang="zh-CN" altLang="en-US" sz="2000" dirty="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显然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这是一个两种可变生产要素的生产函数</a:t>
            </a:r>
            <a:r>
              <a:rPr lang="en-US" altLang="zh-CN" sz="2000"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下面用图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zh-CN" altLang="en-US" sz="2000" dirty="0">
                <a:latin typeface="微软雅黑" pitchFamily="34" charset="-122"/>
                <a:ea typeface="微软雅黑" pitchFamily="34" charset="-122"/>
              </a:rPr>
              <a:t>和图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４</a:t>
            </a:r>
            <a:r>
              <a:rPr lang="zh-CN" altLang="en-US" sz="2000" dirty="0">
                <a:latin typeface="微软雅黑" pitchFamily="34" charset="-122"/>
                <a:ea typeface="微软雅黑" pitchFamily="34" charset="-122"/>
              </a:rPr>
              <a:t>来说明等产量曲线的含义及其特点</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8"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52466" y="3599604"/>
            <a:ext cx="11131296" cy="3170099"/>
          </a:xfrm>
          <a:prstGeom prst="rect">
            <a:avLst/>
          </a:prstGeom>
          <a:noFill/>
        </p:spPr>
        <p:txBody>
          <a:bodyPr wrap="square" rtlCol="0">
            <a:spAutoFit/>
          </a:bodyPr>
          <a:lstStyle/>
          <a:p>
            <a:r>
              <a:rPr lang="zh-CN" altLang="en-US" sz="2000" dirty="0">
                <a:latin typeface="微软雅黑" pitchFamily="34" charset="-122"/>
                <a:ea typeface="微软雅黑" pitchFamily="34" charset="-122"/>
              </a:rPr>
              <a:t>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zh-CN" altLang="en-US" sz="2000" dirty="0">
                <a:latin typeface="微软雅黑" pitchFamily="34" charset="-122"/>
                <a:ea typeface="微软雅黑" pitchFamily="34" charset="-122"/>
              </a:rPr>
              <a:t>所示为生产函数的产量曲面和等产量曲线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它是描述连续生产函数的</a:t>
            </a:r>
            <a:r>
              <a:rPr lang="zh-CN" altLang="en-US" sz="2000" dirty="0" smtClean="0">
                <a:latin typeface="微软雅黑" pitchFamily="34" charset="-122"/>
                <a:ea typeface="微软雅黑" pitchFamily="34" charset="-122"/>
              </a:rPr>
              <a:t>三维空间几何图形</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图中水平面的两个坐标轴</a:t>
            </a:r>
            <a:r>
              <a:rPr lang="en-US" altLang="zh-CN" sz="2000" dirty="0">
                <a:latin typeface="微软雅黑" pitchFamily="34" charset="-122"/>
                <a:ea typeface="微软雅黑" pitchFamily="34" charset="-122"/>
              </a:rPr>
              <a:t>OL </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OK </a:t>
            </a:r>
            <a:r>
              <a:rPr lang="zh-CN" altLang="en-US" sz="2000" dirty="0">
                <a:latin typeface="微软雅黑" pitchFamily="34" charset="-122"/>
                <a:ea typeface="微软雅黑" pitchFamily="34" charset="-122"/>
              </a:rPr>
              <a:t>分别表示劳动和资本的投入数量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高度</a:t>
            </a:r>
            <a:r>
              <a:rPr lang="zh-CN" altLang="en-US" sz="2000" dirty="0" smtClean="0">
                <a:latin typeface="微软雅黑" pitchFamily="34" charset="-122"/>
                <a:ea typeface="微软雅黑" pitchFamily="34" charset="-122"/>
              </a:rPr>
              <a:t>坐标轴</a:t>
            </a:r>
            <a:r>
              <a:rPr lang="zh-CN" altLang="en-US" sz="2000" dirty="0">
                <a:latin typeface="微软雅黑" pitchFamily="34" charset="-122"/>
                <a:ea typeface="微软雅黑" pitchFamily="34" charset="-122"/>
              </a:rPr>
              <a:t>表示产量</a:t>
            </a:r>
            <a:r>
              <a:rPr lang="en-US" altLang="zh-CN" sz="2000" dirty="0">
                <a:latin typeface="微软雅黑" pitchFamily="34" charset="-122"/>
                <a:ea typeface="微软雅黑" pitchFamily="34" charset="-122"/>
              </a:rPr>
              <a:t>Q.OKQ′L </a:t>
            </a:r>
            <a:r>
              <a:rPr lang="zh-CN" altLang="en-US" sz="2000" dirty="0">
                <a:latin typeface="微软雅黑" pitchFamily="34" charset="-122"/>
                <a:ea typeface="微软雅黑" pitchFamily="34" charset="-122"/>
              </a:rPr>
              <a:t>为产量曲面</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产量曲面上的任何一点都代表一个产量高度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a:t>
            </a:r>
            <a:r>
              <a:rPr lang="zh-CN" altLang="en-US" sz="2000" dirty="0" smtClean="0">
                <a:latin typeface="微软雅黑" pitchFamily="34" charset="-122"/>
                <a:ea typeface="微软雅黑" pitchFamily="34" charset="-122"/>
              </a:rPr>
              <a:t>该点</a:t>
            </a:r>
            <a:r>
              <a:rPr lang="zh-CN" altLang="en-US" sz="2000" dirty="0">
                <a:latin typeface="微软雅黑" pitchFamily="34" charset="-122"/>
                <a:ea typeface="微软雅黑" pitchFamily="34" charset="-122"/>
              </a:rPr>
              <a:t>对应到</a:t>
            </a:r>
            <a:r>
              <a:rPr lang="en-US" altLang="zh-CN" sz="2000" dirty="0">
                <a:latin typeface="微软雅黑" pitchFamily="34" charset="-122"/>
                <a:ea typeface="微软雅黑" pitchFamily="34" charset="-122"/>
              </a:rPr>
              <a:t>L—K </a:t>
            </a:r>
            <a:r>
              <a:rPr lang="zh-CN" altLang="en-US" sz="2000" dirty="0">
                <a:latin typeface="微软雅黑" pitchFamily="34" charset="-122"/>
                <a:ea typeface="微软雅黑" pitchFamily="34" charset="-122"/>
              </a:rPr>
              <a:t>平面上两轴的垂直线表示生产这一点的产量所需要的生产要素的组合</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例如</a:t>
            </a:r>
            <a:r>
              <a:rPr lang="en-US" altLang="zh-CN" sz="2000" dirty="0">
                <a:latin typeface="微软雅黑" pitchFamily="34" charset="-122"/>
                <a:ea typeface="微软雅黑" pitchFamily="34" charset="-122"/>
              </a:rPr>
              <a:t>,P </a:t>
            </a:r>
            <a:r>
              <a:rPr lang="zh-CN" altLang="en-US" sz="2000" dirty="0">
                <a:latin typeface="微软雅黑" pitchFamily="34" charset="-122"/>
                <a:ea typeface="微软雅黑" pitchFamily="34" charset="-122"/>
              </a:rPr>
              <a:t>是产量曲面上的一点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它代表产量</a:t>
            </a:r>
            <a:r>
              <a:rPr lang="en-US" altLang="zh-CN" sz="2000" dirty="0">
                <a:latin typeface="微软雅黑" pitchFamily="34" charset="-122"/>
                <a:ea typeface="微软雅黑" pitchFamily="34" charset="-122"/>
              </a:rPr>
              <a:t>PP′</a:t>
            </a:r>
            <a:r>
              <a:rPr lang="zh-CN" altLang="en-US" sz="2000" dirty="0">
                <a:latin typeface="微软雅黑" pitchFamily="34" charset="-122"/>
                <a:ea typeface="微软雅黑" pitchFamily="34" charset="-122"/>
              </a:rPr>
              <a:t>＝ </a:t>
            </a:r>
            <a:r>
              <a:rPr lang="en-US" altLang="zh-CN" sz="2000" dirty="0">
                <a:latin typeface="微软雅黑" pitchFamily="34" charset="-122"/>
                <a:ea typeface="微软雅黑" pitchFamily="34" charset="-122"/>
              </a:rPr>
              <a:t>RR′.</a:t>
            </a:r>
            <a:r>
              <a:rPr lang="zh-CN" altLang="en-US" sz="2000" dirty="0">
                <a:latin typeface="微软雅黑" pitchFamily="34" charset="-122"/>
                <a:ea typeface="微软雅黑" pitchFamily="34" charset="-122"/>
              </a:rPr>
              <a:t>由原点对应到</a:t>
            </a:r>
            <a:r>
              <a:rPr lang="en-US" altLang="zh-CN" sz="2000" dirty="0">
                <a:latin typeface="微软雅黑" pitchFamily="34" charset="-122"/>
                <a:ea typeface="微软雅黑" pitchFamily="34" charset="-122"/>
              </a:rPr>
              <a:t>L—K </a:t>
            </a:r>
            <a:r>
              <a:rPr lang="zh-CN" altLang="en-US" sz="2000" dirty="0">
                <a:latin typeface="微软雅黑" pitchFamily="34" charset="-122"/>
                <a:ea typeface="微软雅黑" pitchFamily="34" charset="-122"/>
              </a:rPr>
              <a:t>平面上两轴</a:t>
            </a:r>
            <a:r>
              <a:rPr lang="zh-CN" altLang="en-US" sz="2000" dirty="0" smtClean="0">
                <a:latin typeface="微软雅黑" pitchFamily="34" charset="-122"/>
                <a:ea typeface="微软雅黑" pitchFamily="34" charset="-122"/>
              </a:rPr>
              <a:t>的垂直线</a:t>
            </a:r>
            <a:r>
              <a:rPr lang="zh-CN" altLang="en-US" sz="2000" dirty="0">
                <a:latin typeface="微软雅黑" pitchFamily="34" charset="-122"/>
                <a:ea typeface="微软雅黑" pitchFamily="34" charset="-122"/>
              </a:rPr>
              <a:t>分别表示生产</a:t>
            </a:r>
            <a:r>
              <a:rPr lang="en-US" altLang="zh-CN" sz="2000" dirty="0">
                <a:latin typeface="微软雅黑" pitchFamily="34" charset="-122"/>
                <a:ea typeface="微软雅黑" pitchFamily="34" charset="-122"/>
              </a:rPr>
              <a:t>PP′</a:t>
            </a:r>
            <a:r>
              <a:rPr lang="zh-CN" altLang="en-US" sz="2000" dirty="0">
                <a:latin typeface="微软雅黑" pitchFamily="34" charset="-122"/>
                <a:ea typeface="微软雅黑" pitchFamily="34" charset="-122"/>
              </a:rPr>
              <a:t>产量的劳动投入量为</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资本投入量为</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同理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可以在图</a:t>
            </a:r>
            <a:r>
              <a:rPr lang="zh-CN" altLang="en-US" sz="2000" dirty="0" smtClean="0">
                <a:latin typeface="微软雅黑" pitchFamily="34" charset="-122"/>
                <a:ea typeface="微软雅黑" pitchFamily="34" charset="-122"/>
              </a:rPr>
              <a:t>中找到</a:t>
            </a:r>
            <a:r>
              <a:rPr lang="zh-CN" altLang="en-US" sz="2000" dirty="0">
                <a:latin typeface="微软雅黑" pitchFamily="34" charset="-122"/>
                <a:ea typeface="微软雅黑" pitchFamily="34" charset="-122"/>
              </a:rPr>
              <a:t>生产</a:t>
            </a:r>
            <a:r>
              <a:rPr lang="en-US" altLang="zh-CN" sz="2000" dirty="0">
                <a:latin typeface="微软雅黑" pitchFamily="34" charset="-122"/>
                <a:ea typeface="微软雅黑" pitchFamily="34" charset="-122"/>
              </a:rPr>
              <a:t>RR′</a:t>
            </a:r>
            <a:r>
              <a:rPr lang="zh-CN" altLang="en-US" sz="2000" dirty="0">
                <a:latin typeface="微软雅黑" pitchFamily="34" charset="-122"/>
                <a:ea typeface="微软雅黑" pitchFamily="34" charset="-122"/>
              </a:rPr>
              <a:t>产量水平的所有不同的投入要素组合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设想高度</a:t>
            </a:r>
            <a:r>
              <a:rPr lang="en-US" altLang="zh-CN" sz="2000" dirty="0">
                <a:latin typeface="微软雅黑" pitchFamily="34" charset="-122"/>
                <a:ea typeface="微软雅黑" pitchFamily="34" charset="-122"/>
              </a:rPr>
              <a:t>PP′</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AA′</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BB′</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RR′,</a:t>
            </a:r>
            <a:r>
              <a:rPr lang="zh-CN" altLang="en-US" sz="2000" dirty="0" smtClean="0">
                <a:latin typeface="微软雅黑" pitchFamily="34" charset="-122"/>
                <a:ea typeface="微软雅黑" pitchFamily="34" charset="-122"/>
              </a:rPr>
              <a:t>用一</a:t>
            </a:r>
            <a:r>
              <a:rPr lang="zh-CN" altLang="en-US" sz="2000" dirty="0">
                <a:latin typeface="微软雅黑" pitchFamily="34" charset="-122"/>
                <a:ea typeface="微软雅黑" pitchFamily="34" charset="-122"/>
              </a:rPr>
              <a:t>个平面去切产量曲面</a:t>
            </a:r>
            <a:r>
              <a:rPr lang="en-US" altLang="zh-CN" sz="2000" dirty="0">
                <a:latin typeface="微软雅黑" pitchFamily="34" charset="-122"/>
                <a:ea typeface="微软雅黑" pitchFamily="34" charset="-122"/>
              </a:rPr>
              <a:t>OKQ′L,</a:t>
            </a:r>
            <a:r>
              <a:rPr lang="zh-CN" altLang="en-US" sz="2000" dirty="0">
                <a:latin typeface="微软雅黑" pitchFamily="34" charset="-122"/>
                <a:ea typeface="微软雅黑" pitchFamily="34" charset="-122"/>
              </a:rPr>
              <a:t>会得到一条曲线</a:t>
            </a:r>
            <a:r>
              <a:rPr lang="en-US" altLang="zh-CN" sz="2000" dirty="0">
                <a:latin typeface="微软雅黑" pitchFamily="34" charset="-122"/>
                <a:ea typeface="微软雅黑" pitchFamily="34" charset="-122"/>
              </a:rPr>
              <a:t>APB.APB </a:t>
            </a:r>
            <a:r>
              <a:rPr lang="zh-CN" altLang="en-US" sz="2000" dirty="0">
                <a:latin typeface="微软雅黑" pitchFamily="34" charset="-122"/>
                <a:ea typeface="微软雅黑" pitchFamily="34" charset="-122"/>
              </a:rPr>
              <a:t>曲线是产量曲面上表示同</a:t>
            </a:r>
            <a:r>
              <a:rPr lang="zh-CN" altLang="en-US" sz="2000" dirty="0" smtClean="0">
                <a:latin typeface="微软雅黑" pitchFamily="34" charset="-122"/>
                <a:ea typeface="微软雅黑" pitchFamily="34" charset="-122"/>
              </a:rPr>
              <a:t>一个</a:t>
            </a:r>
            <a:r>
              <a:rPr lang="zh-CN" altLang="en-US" sz="2000" dirty="0">
                <a:latin typeface="微软雅黑" pitchFamily="34" charset="-122"/>
                <a:ea typeface="微软雅黑" pitchFamily="34" charset="-122"/>
              </a:rPr>
              <a:t>产量水平</a:t>
            </a:r>
            <a:r>
              <a:rPr lang="en-US" altLang="zh-CN" sz="2000" dirty="0">
                <a:latin typeface="微软雅黑" pitchFamily="34" charset="-122"/>
                <a:ea typeface="微软雅黑" pitchFamily="34" charset="-122"/>
              </a:rPr>
              <a:t>RR′</a:t>
            </a:r>
            <a:r>
              <a:rPr lang="zh-CN" altLang="en-US" sz="2000" dirty="0">
                <a:latin typeface="微软雅黑" pitchFamily="34" charset="-122"/>
                <a:ea typeface="微软雅黑" pitchFamily="34" charset="-122"/>
              </a:rPr>
              <a:t>的点的轨迹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把</a:t>
            </a:r>
            <a:r>
              <a:rPr lang="en-US" altLang="zh-CN" sz="2000" dirty="0">
                <a:latin typeface="微软雅黑" pitchFamily="34" charset="-122"/>
                <a:ea typeface="微软雅黑" pitchFamily="34" charset="-122"/>
              </a:rPr>
              <a:t>APB </a:t>
            </a:r>
            <a:r>
              <a:rPr lang="zh-CN" altLang="en-US" sz="2000" dirty="0">
                <a:latin typeface="微软雅黑" pitchFamily="34" charset="-122"/>
                <a:ea typeface="微软雅黑" pitchFamily="34" charset="-122"/>
              </a:rPr>
              <a:t>曲线垂直投影到</a:t>
            </a:r>
            <a:r>
              <a:rPr lang="en-US" altLang="zh-CN" sz="2000" dirty="0">
                <a:latin typeface="微软雅黑" pitchFamily="34" charset="-122"/>
                <a:ea typeface="微软雅黑" pitchFamily="34" charset="-122"/>
              </a:rPr>
              <a:t>L—K </a:t>
            </a:r>
            <a:r>
              <a:rPr lang="zh-CN" altLang="en-US" sz="2000" dirty="0">
                <a:latin typeface="微软雅黑" pitchFamily="34" charset="-122"/>
                <a:ea typeface="微软雅黑" pitchFamily="34" charset="-122"/>
              </a:rPr>
              <a:t>平面上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得到曲线</a:t>
            </a:r>
            <a:r>
              <a:rPr lang="en-US" altLang="zh-CN" sz="2000" dirty="0">
                <a:latin typeface="微软雅黑" pitchFamily="34" charset="-122"/>
                <a:ea typeface="微软雅黑" pitchFamily="34" charset="-122"/>
              </a:rPr>
              <a:t>A′P′B</a:t>
            </a:r>
            <a:r>
              <a:rPr lang="en-US" altLang="zh-CN" sz="2000" dirty="0" smtClean="0">
                <a:latin typeface="微软雅黑" pitchFamily="34" charset="-122"/>
                <a:ea typeface="微软雅黑" pitchFamily="34" charset="-122"/>
              </a:rPr>
              <a:t>′.A′P′B</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曲线是生产同一产量水平</a:t>
            </a:r>
            <a:r>
              <a:rPr lang="en-US" altLang="zh-CN" sz="2000" dirty="0">
                <a:latin typeface="微软雅黑" pitchFamily="34" charset="-122"/>
                <a:ea typeface="微软雅黑" pitchFamily="34" charset="-122"/>
              </a:rPr>
              <a:t>PR′</a:t>
            </a:r>
            <a:r>
              <a:rPr lang="zh-CN" altLang="en-US" sz="2000" dirty="0">
                <a:latin typeface="微软雅黑" pitchFamily="34" charset="-122"/>
                <a:ea typeface="微软雅黑" pitchFamily="34" charset="-122"/>
              </a:rPr>
              <a:t>的两种可变生产要素的各种不同组合的轨迹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例如</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a:t>
            </a:r>
            <a:r>
              <a:rPr lang="en-US" altLang="zh-CN" sz="2000" dirty="0">
                <a:latin typeface="微软雅黑" pitchFamily="34" charset="-122"/>
                <a:ea typeface="微软雅黑" pitchFamily="34" charset="-122"/>
              </a:rPr>
              <a:t>A′P′</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B′</a:t>
            </a:r>
            <a:r>
              <a:rPr lang="zh-CN" altLang="en-US" sz="2000" dirty="0">
                <a:latin typeface="微软雅黑" pitchFamily="34" charset="-122"/>
                <a:ea typeface="微软雅黑" pitchFamily="34" charset="-122"/>
              </a:rPr>
              <a:t>三点上的劳动和资本投入组合都带来相同的产量水平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AA′</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PP′</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BB′</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RR</a:t>
            </a:r>
            <a:r>
              <a:rPr lang="en-US" altLang="zh-CN" sz="2000" dirty="0">
                <a:latin typeface="微软雅黑" pitchFamily="34" charset="-122"/>
                <a:ea typeface="微软雅黑" pitchFamily="34" charset="-122"/>
              </a:rPr>
              <a:t>′.A′P′B′</a:t>
            </a:r>
            <a:r>
              <a:rPr lang="zh-CN" altLang="en-US" sz="2000" dirty="0">
                <a:latin typeface="微软雅黑" pitchFamily="34" charset="-122"/>
                <a:ea typeface="微软雅黑" pitchFamily="34" charset="-122"/>
              </a:rPr>
              <a:t>就是一条等产量曲线</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9"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pic>
        <p:nvPicPr>
          <p:cNvPr id="10" name="图片 9"/>
          <p:cNvPicPr>
            <a:picLocks noChangeAspect="1"/>
          </p:cNvPicPr>
          <p:nvPr/>
        </p:nvPicPr>
        <p:blipFill>
          <a:blip r:embed="rId2"/>
          <a:stretch>
            <a:fillRect/>
          </a:stretch>
        </p:blipFill>
        <p:spPr>
          <a:xfrm>
            <a:off x="1940063" y="1180774"/>
            <a:ext cx="3538099" cy="2279413"/>
          </a:xfrm>
          <a:prstGeom prst="rect">
            <a:avLst/>
          </a:prstGeom>
        </p:spPr>
      </p:pic>
      <p:pic>
        <p:nvPicPr>
          <p:cNvPr id="11" name="图片 10"/>
          <p:cNvPicPr>
            <a:picLocks noChangeAspect="1"/>
          </p:cNvPicPr>
          <p:nvPr/>
        </p:nvPicPr>
        <p:blipFill>
          <a:blip r:embed="rId3"/>
          <a:stretch>
            <a:fillRect/>
          </a:stretch>
        </p:blipFill>
        <p:spPr>
          <a:xfrm>
            <a:off x="6640830" y="1174702"/>
            <a:ext cx="3838832" cy="2291559"/>
          </a:xfrm>
          <a:prstGeom prst="rect">
            <a:avLst/>
          </a:prstGeom>
        </p:spPr>
      </p:pic>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48996" y="1243584"/>
            <a:ext cx="11194724" cy="4247317"/>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       把</a:t>
            </a:r>
            <a:r>
              <a:rPr lang="zh-CN" altLang="en-US" sz="2000" dirty="0">
                <a:latin typeface="微软雅黑" pitchFamily="34" charset="-122"/>
                <a:ea typeface="微软雅黑" pitchFamily="34" charset="-122"/>
              </a:rPr>
              <a:t>三维空间图中的等产量曲线转换到二维平面坐标中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可以得到在分析长期</a:t>
            </a:r>
            <a:r>
              <a:rPr lang="zh-CN" altLang="en-US" sz="2000" dirty="0" smtClean="0">
                <a:latin typeface="微软雅黑" pitchFamily="34" charset="-122"/>
                <a:ea typeface="微软雅黑" pitchFamily="34" charset="-122"/>
              </a:rPr>
              <a:t>生产函数时</a:t>
            </a:r>
            <a:r>
              <a:rPr lang="zh-CN" altLang="en-US" sz="2000" dirty="0">
                <a:latin typeface="微软雅黑" pitchFamily="34" charset="-122"/>
                <a:ea typeface="微软雅黑" pitchFamily="34" charset="-122"/>
              </a:rPr>
              <a:t>通常所用的等产量曲线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４</a:t>
            </a:r>
            <a:r>
              <a:rPr lang="zh-CN" altLang="en-US" sz="2000" dirty="0">
                <a:latin typeface="微软雅黑" pitchFamily="34" charset="-122"/>
                <a:ea typeface="微软雅黑" pitchFamily="34" charset="-122"/>
              </a:rPr>
              <a:t>所示</a:t>
            </a:r>
            <a:r>
              <a:rPr lang="en-US" altLang="zh-CN" sz="2000" dirty="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图</a:t>
            </a:r>
            <a:r>
              <a:rPr lang="zh-CN" altLang="en-US" sz="2000" dirty="0">
                <a:latin typeface="微软雅黑" pitchFamily="34" charset="-122"/>
                <a:ea typeface="微软雅黑" pitchFamily="34" charset="-122"/>
              </a:rPr>
              <a:t>中有三条等产量曲线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它们分别表示可以生产出５０单位、１００单位和１５０单位产量</a:t>
            </a:r>
            <a:r>
              <a:rPr lang="zh-CN" altLang="en-US" sz="2000" dirty="0" smtClean="0">
                <a:latin typeface="微软雅黑" pitchFamily="34" charset="-122"/>
                <a:ea typeface="微软雅黑" pitchFamily="34" charset="-122"/>
              </a:rPr>
              <a:t>的各种</a:t>
            </a:r>
            <a:r>
              <a:rPr lang="zh-CN" altLang="en-US" sz="2000" dirty="0">
                <a:latin typeface="微软雅黑" pitchFamily="34" charset="-122"/>
                <a:ea typeface="微软雅黑" pitchFamily="34" charset="-122"/>
              </a:rPr>
              <a:t>生产要素的组合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以代表产量为５０单位的等产量曲线为例进行分析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５０单位的产量</a:t>
            </a:r>
            <a:r>
              <a:rPr lang="zh-CN" altLang="en-US" sz="2000" dirty="0" smtClean="0">
                <a:latin typeface="微软雅黑" pitchFamily="34" charset="-122"/>
                <a:ea typeface="微软雅黑" pitchFamily="34" charset="-122"/>
              </a:rPr>
              <a:t>既可以</a:t>
            </a:r>
            <a:r>
              <a:rPr lang="zh-CN" altLang="en-US" sz="2000" dirty="0">
                <a:latin typeface="微软雅黑" pitchFamily="34" charset="-122"/>
                <a:ea typeface="微软雅黑" pitchFamily="34" charset="-122"/>
              </a:rPr>
              <a:t>使用</a:t>
            </a:r>
            <a:r>
              <a:rPr lang="en-US" altLang="zh-CN" sz="2000" dirty="0">
                <a:latin typeface="微软雅黑" pitchFamily="34" charset="-122"/>
                <a:ea typeface="微软雅黑" pitchFamily="34" charset="-122"/>
              </a:rPr>
              <a:t>A </a:t>
            </a:r>
            <a:r>
              <a:rPr lang="zh-CN" altLang="en-US" sz="2000" dirty="0">
                <a:latin typeface="微软雅黑" pitchFamily="34" charset="-122"/>
                <a:ea typeface="微软雅黑" pitchFamily="34" charset="-122"/>
              </a:rPr>
              <a:t>点的要素组合</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 单位的劳动和</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 单位的资本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生产出来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也可以使用</a:t>
            </a:r>
            <a:r>
              <a:rPr lang="en-US" altLang="zh-CN" sz="2000" dirty="0" smtClean="0">
                <a:latin typeface="微软雅黑" pitchFamily="34" charset="-122"/>
                <a:ea typeface="微软雅黑" pitchFamily="34" charset="-122"/>
              </a:rPr>
              <a:t>B</a:t>
            </a:r>
            <a:r>
              <a:rPr lang="zh-CN" altLang="en-US" sz="2000" dirty="0" smtClean="0">
                <a:latin typeface="微软雅黑" pitchFamily="34" charset="-122"/>
                <a:ea typeface="微软雅黑" pitchFamily="34" charset="-122"/>
              </a:rPr>
              <a:t>点</a:t>
            </a:r>
            <a:r>
              <a:rPr lang="zh-CN" altLang="en-US" sz="2000" dirty="0">
                <a:latin typeface="微软雅黑" pitchFamily="34" charset="-122"/>
                <a:ea typeface="微软雅黑" pitchFamily="34" charset="-122"/>
              </a:rPr>
              <a:t>的要素组合</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 单位的劳动和</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 单位的资本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a:t>
            </a:r>
            <a:r>
              <a:rPr lang="en-US" altLang="zh-CN" sz="2000" dirty="0">
                <a:latin typeface="微软雅黑" pitchFamily="34" charset="-122"/>
                <a:ea typeface="微软雅黑" pitchFamily="34" charset="-122"/>
              </a:rPr>
              <a:t>C </a:t>
            </a:r>
            <a:r>
              <a:rPr lang="zh-CN" altLang="en-US" sz="2000" dirty="0">
                <a:latin typeface="微软雅黑" pitchFamily="34" charset="-122"/>
                <a:ea typeface="微软雅黑" pitchFamily="34" charset="-122"/>
              </a:rPr>
              <a:t>点的要素组合</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 单位的</a:t>
            </a:r>
            <a:r>
              <a:rPr lang="zh-CN" altLang="en-US" sz="2000" dirty="0" smtClean="0">
                <a:latin typeface="微软雅黑" pitchFamily="34" charset="-122"/>
                <a:ea typeface="微软雅黑" pitchFamily="34" charset="-122"/>
              </a:rPr>
              <a:t>劳动和</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 单位的资本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生产出来</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与</a:t>
            </a:r>
            <a:r>
              <a:rPr lang="zh-CN" altLang="en-US" sz="2000" dirty="0">
                <a:latin typeface="微软雅黑" pitchFamily="34" charset="-122"/>
                <a:ea typeface="微软雅黑" pitchFamily="34" charset="-122"/>
              </a:rPr>
              <a:t>无差异曲线相似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等产量曲线与坐标原点的距离大小表示产量水平的高低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离原点</a:t>
            </a:r>
            <a:r>
              <a:rPr lang="zh-CN" altLang="en-US" sz="2000" dirty="0" smtClean="0">
                <a:latin typeface="微软雅黑" pitchFamily="34" charset="-122"/>
                <a:ea typeface="微软雅黑" pitchFamily="34" charset="-122"/>
              </a:rPr>
              <a:t>越近</a:t>
            </a:r>
            <a:r>
              <a:rPr lang="zh-CN" altLang="en-US" sz="2000" dirty="0">
                <a:latin typeface="微软雅黑" pitchFamily="34" charset="-122"/>
                <a:ea typeface="微软雅黑" pitchFamily="34" charset="-122"/>
              </a:rPr>
              <a:t>的等产量曲线代表的产量水平越低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离原点越远的等产量曲线代表的产量水平越高</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同一</a:t>
            </a:r>
            <a:r>
              <a:rPr lang="zh-CN" altLang="en-US" sz="2000" dirty="0">
                <a:latin typeface="微软雅黑" pitchFamily="34" charset="-122"/>
                <a:ea typeface="微软雅黑" pitchFamily="34" charset="-122"/>
              </a:rPr>
              <a:t>平面坐标上的任意两条等产量曲线不会相交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等产量曲线是凸向原点的</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9"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Tree>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3600986"/>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三、边际技术替代</a:t>
            </a:r>
            <a:r>
              <a:rPr lang="zh-CN" altLang="en-US" sz="2000" b="1" dirty="0" smtClean="0">
                <a:latin typeface="微软雅黑" pitchFamily="34" charset="-122"/>
                <a:ea typeface="微软雅黑" pitchFamily="34" charset="-122"/>
              </a:rPr>
              <a:t>率</a:t>
            </a:r>
            <a:endParaRPr lang="en-US" altLang="zh-CN" sz="2000" b="1"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１．边际技术替代</a:t>
            </a:r>
            <a:r>
              <a:rPr lang="zh-CN" altLang="en-US" sz="2000" b="1" dirty="0" smtClean="0">
                <a:latin typeface="微软雅黑" pitchFamily="34" charset="-122"/>
                <a:ea typeface="微软雅黑" pitchFamily="34" charset="-122"/>
              </a:rPr>
              <a:t>率</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与等产量曲线相联系的一个概念是边际技术替代率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其英文缩写为</a:t>
            </a:r>
            <a:r>
              <a:rPr lang="en-US" altLang="zh-CN" sz="2000" dirty="0">
                <a:latin typeface="微软雅黑" pitchFamily="34" charset="-122"/>
                <a:ea typeface="微软雅黑" pitchFamily="34" charset="-122"/>
              </a:rPr>
              <a:t>MRTS</a:t>
            </a:r>
            <a:r>
              <a:rPr lang="en-US" altLang="zh-CN" sz="2000"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持产量水平不变的条件下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增加一单位某种生产要素的投入量时所减少的另一种要素的</a:t>
            </a:r>
            <a:r>
              <a:rPr lang="zh-CN" altLang="en-US" sz="2000" dirty="0" smtClean="0">
                <a:latin typeface="微软雅黑" pitchFamily="34" charset="-122"/>
                <a:ea typeface="微软雅黑" pitchFamily="34" charset="-122"/>
              </a:rPr>
              <a:t>投入</a:t>
            </a:r>
            <a:r>
              <a:rPr lang="zh-CN" altLang="en-US" sz="2000" dirty="0">
                <a:latin typeface="微软雅黑" pitchFamily="34" charset="-122"/>
                <a:ea typeface="微软雅黑" pitchFamily="34" charset="-122"/>
              </a:rPr>
              <a:t>数量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被称为边际技术替代率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劳动对资本的边际技术替代率的定义公式</a:t>
            </a:r>
            <a:r>
              <a:rPr lang="zh-CN" altLang="en-US" sz="2000" dirty="0" smtClean="0">
                <a:latin typeface="微软雅黑" pitchFamily="34" charset="-122"/>
                <a:ea typeface="微软雅黑" pitchFamily="34" charset="-122"/>
              </a:rPr>
              <a:t>为</a:t>
            </a:r>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式中</a:t>
            </a:r>
            <a:r>
              <a:rPr lang="en-US" altLang="zh-CN" sz="2000" dirty="0">
                <a:latin typeface="微软雅黑" pitchFamily="34" charset="-122"/>
                <a:ea typeface="微软雅黑" pitchFamily="34" charset="-122"/>
              </a:rPr>
              <a:t>:ΔK </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ΔL </a:t>
            </a:r>
            <a:r>
              <a:rPr lang="zh-CN" altLang="en-US" sz="2000" dirty="0">
                <a:latin typeface="微软雅黑" pitchFamily="34" charset="-122"/>
                <a:ea typeface="微软雅黑" pitchFamily="34" charset="-122"/>
              </a:rPr>
              <a:t>分别为资本投入量的变化量和劳动投入量的变化</a:t>
            </a:r>
            <a:r>
              <a:rPr lang="zh-CN" altLang="en-US" sz="2000" dirty="0" smtClean="0">
                <a:latin typeface="微软雅黑" pitchFamily="34" charset="-122"/>
                <a:ea typeface="微软雅黑" pitchFamily="34" charset="-122"/>
              </a:rPr>
              <a:t>量</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公式中加一个负号是为了使</a:t>
            </a:r>
            <a:r>
              <a:rPr lang="en-US" altLang="zh-CN" sz="2000" dirty="0">
                <a:latin typeface="微软雅黑" pitchFamily="34" charset="-122"/>
                <a:ea typeface="微软雅黑" pitchFamily="34" charset="-122"/>
              </a:rPr>
              <a:t>MRTS</a:t>
            </a:r>
            <a:r>
              <a:rPr lang="zh-CN" altLang="en-US" sz="2000" dirty="0">
                <a:latin typeface="微软雅黑" pitchFamily="34" charset="-122"/>
                <a:ea typeface="微软雅黑" pitchFamily="34" charset="-122"/>
              </a:rPr>
              <a:t>值在一般情况下为正值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以便于比较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或者</a:t>
            </a:r>
            <a:endParaRPr lang="en-US" altLang="zh-CN" sz="2000" dirty="0">
              <a:latin typeface="微软雅黑" pitchFamily="34" charset="-122"/>
              <a:ea typeface="微软雅黑" pitchFamily="34" charset="-122"/>
            </a:endParaRPr>
          </a:p>
        </p:txBody>
      </p:sp>
      <p:sp>
        <p:nvSpPr>
          <p:cNvPr id="10"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pic>
        <p:nvPicPr>
          <p:cNvPr id="3" name="图片 2"/>
          <p:cNvPicPr>
            <a:picLocks noChangeAspect="1"/>
          </p:cNvPicPr>
          <p:nvPr/>
        </p:nvPicPr>
        <p:blipFill>
          <a:blip r:embed="rId2"/>
          <a:stretch>
            <a:fillRect/>
          </a:stretch>
        </p:blipFill>
        <p:spPr>
          <a:xfrm>
            <a:off x="3878580" y="3336465"/>
            <a:ext cx="2762250" cy="742950"/>
          </a:xfrm>
          <a:prstGeom prst="rect">
            <a:avLst/>
          </a:prstGeom>
        </p:spPr>
      </p:pic>
      <p:pic>
        <p:nvPicPr>
          <p:cNvPr id="9" name="图片 8"/>
          <p:cNvPicPr>
            <a:picLocks noChangeAspect="1"/>
          </p:cNvPicPr>
          <p:nvPr/>
        </p:nvPicPr>
        <p:blipFill>
          <a:blip r:embed="rId3"/>
          <a:stretch>
            <a:fillRect/>
          </a:stretch>
        </p:blipFill>
        <p:spPr>
          <a:xfrm>
            <a:off x="3878580" y="4976516"/>
            <a:ext cx="4267200" cy="828675"/>
          </a:xfrm>
          <a:prstGeom prst="rect">
            <a:avLst/>
          </a:prstGeom>
        </p:spPr>
      </p:pic>
    </p:spTree>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324535"/>
          </a:xfrm>
          <a:prstGeom prst="rect">
            <a:avLst/>
          </a:prstGeom>
          <a:noFill/>
        </p:spPr>
        <p:txBody>
          <a:bodyPr wrap="square" rtlCol="0">
            <a:spAutoFit/>
          </a:bodyPr>
          <a:lstStyle/>
          <a:p>
            <a:r>
              <a:rPr lang="zh-CN" altLang="en-US" sz="2000" dirty="0">
                <a:latin typeface="微软雅黑" pitchFamily="34" charset="-122"/>
                <a:ea typeface="微软雅黑" pitchFamily="34" charset="-122"/>
              </a:rPr>
              <a:t>显然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等产量曲线上某一点的边际技术替代率就是等产量曲线在该点的斜率的绝对值</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边际技术替代率还可以表示为两要素的边际产量之比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这是因为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边际技术替代率</a:t>
            </a:r>
            <a:r>
              <a:rPr lang="zh-CN" altLang="en-US" sz="2000" dirty="0" smtClean="0">
                <a:latin typeface="微软雅黑" pitchFamily="34" charset="-122"/>
                <a:ea typeface="微软雅黑" pitchFamily="34" charset="-122"/>
              </a:rPr>
              <a:t>的概念</a:t>
            </a:r>
            <a:r>
              <a:rPr lang="zh-CN" altLang="en-US" sz="2000" dirty="0">
                <a:latin typeface="微软雅黑" pitchFamily="34" charset="-122"/>
                <a:ea typeface="微软雅黑" pitchFamily="34" charset="-122"/>
              </a:rPr>
              <a:t>是建立在等产量曲线的基础上的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对于任意一条给定的等产量曲线来说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当用</a:t>
            </a:r>
            <a:r>
              <a:rPr lang="zh-CN" altLang="en-US" sz="2000" dirty="0" smtClean="0">
                <a:latin typeface="微软雅黑" pitchFamily="34" charset="-122"/>
                <a:ea typeface="微软雅黑" pitchFamily="34" charset="-122"/>
              </a:rPr>
              <a:t>劳动</a:t>
            </a:r>
            <a:r>
              <a:rPr lang="zh-CN" altLang="en-US" sz="2000" dirty="0">
                <a:latin typeface="微软雅黑" pitchFamily="34" charset="-122"/>
                <a:ea typeface="微软雅黑" pitchFamily="34" charset="-122"/>
              </a:rPr>
              <a:t>投入去替代资本投入时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在维持产量水平不变的前提下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由增加劳动投入量所带来的</a:t>
            </a:r>
            <a:r>
              <a:rPr lang="zh-CN" altLang="en-US" sz="2000" dirty="0" smtClean="0">
                <a:latin typeface="微软雅黑" pitchFamily="34" charset="-122"/>
                <a:ea typeface="微软雅黑" pitchFamily="34" charset="-122"/>
              </a:rPr>
              <a:t>总产量</a:t>
            </a:r>
            <a:r>
              <a:rPr lang="zh-CN" altLang="en-US" sz="2000" dirty="0">
                <a:latin typeface="微软雅黑" pitchFamily="34" charset="-122"/>
                <a:ea typeface="微软雅黑" pitchFamily="34" charset="-122"/>
              </a:rPr>
              <a:t>的增加量和由减少资本量所带来的总产量的减少量必定是相等的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即必</a:t>
            </a:r>
            <a:r>
              <a:rPr lang="zh-CN" altLang="en-US" sz="2000" dirty="0" smtClean="0">
                <a:latin typeface="微软雅黑" pitchFamily="34" charset="-122"/>
                <a:ea typeface="微软雅黑" pitchFamily="34" charset="-122"/>
              </a:rPr>
              <a:t>有</a:t>
            </a:r>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整理</a:t>
            </a:r>
            <a:r>
              <a:rPr lang="zh-CN" altLang="en-US" sz="2000" dirty="0" smtClean="0">
                <a:latin typeface="微软雅黑" pitchFamily="34" charset="-122"/>
                <a:ea typeface="微软雅黑" pitchFamily="34" charset="-122"/>
              </a:rPr>
              <a:t>得</a:t>
            </a:r>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由边际技术替代率的定义公式</a:t>
            </a:r>
            <a:r>
              <a:rPr lang="zh-CN" altLang="en-US" sz="2000" dirty="0" smtClean="0">
                <a:latin typeface="微软雅黑" pitchFamily="34" charset="-122"/>
                <a:ea typeface="微软雅黑" pitchFamily="34" charset="-122"/>
              </a:rPr>
              <a:t>得</a:t>
            </a:r>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或者</a:t>
            </a:r>
            <a:r>
              <a:rPr lang="zh-CN" altLang="en-US" sz="2000" dirty="0" smtClean="0">
                <a:latin typeface="微软雅黑" pitchFamily="34" charset="-122"/>
                <a:ea typeface="微软雅黑" pitchFamily="34" charset="-122"/>
              </a:rPr>
              <a:t>有</a:t>
            </a:r>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可见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边际技术替代率可以表示为两要素的边际产量之比</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
        <p:nvSpPr>
          <p:cNvPr id="9"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pic>
        <p:nvPicPr>
          <p:cNvPr id="3" name="图片 2"/>
          <p:cNvPicPr>
            <a:picLocks noChangeAspect="1"/>
          </p:cNvPicPr>
          <p:nvPr/>
        </p:nvPicPr>
        <p:blipFill>
          <a:blip r:embed="rId2"/>
          <a:stretch>
            <a:fillRect/>
          </a:stretch>
        </p:blipFill>
        <p:spPr>
          <a:xfrm>
            <a:off x="4120077" y="2874800"/>
            <a:ext cx="4067175" cy="472305"/>
          </a:xfrm>
          <a:prstGeom prst="rect">
            <a:avLst/>
          </a:prstGeom>
        </p:spPr>
      </p:pic>
      <p:pic>
        <p:nvPicPr>
          <p:cNvPr id="10" name="图片 9"/>
          <p:cNvPicPr>
            <a:picLocks noChangeAspect="1"/>
          </p:cNvPicPr>
          <p:nvPr/>
        </p:nvPicPr>
        <p:blipFill>
          <a:blip r:embed="rId3"/>
          <a:stretch>
            <a:fillRect/>
          </a:stretch>
        </p:blipFill>
        <p:spPr>
          <a:xfrm>
            <a:off x="4120077" y="3715265"/>
            <a:ext cx="2276475" cy="469557"/>
          </a:xfrm>
          <a:prstGeom prst="rect">
            <a:avLst/>
          </a:prstGeom>
        </p:spPr>
      </p:pic>
      <p:pic>
        <p:nvPicPr>
          <p:cNvPr id="11" name="图片 10"/>
          <p:cNvPicPr>
            <a:picLocks noChangeAspect="1"/>
          </p:cNvPicPr>
          <p:nvPr/>
        </p:nvPicPr>
        <p:blipFill>
          <a:blip r:embed="rId4"/>
          <a:stretch>
            <a:fillRect/>
          </a:stretch>
        </p:blipFill>
        <p:spPr>
          <a:xfrm>
            <a:off x="4120077" y="4668311"/>
            <a:ext cx="3486150" cy="488575"/>
          </a:xfrm>
          <a:prstGeom prst="rect">
            <a:avLst/>
          </a:prstGeom>
        </p:spPr>
      </p:pic>
      <p:pic>
        <p:nvPicPr>
          <p:cNvPr id="12" name="图片 11"/>
          <p:cNvPicPr>
            <a:picLocks noChangeAspect="1"/>
          </p:cNvPicPr>
          <p:nvPr/>
        </p:nvPicPr>
        <p:blipFill>
          <a:blip r:embed="rId5"/>
          <a:stretch>
            <a:fillRect/>
          </a:stretch>
        </p:blipFill>
        <p:spPr>
          <a:xfrm>
            <a:off x="4120077" y="5525046"/>
            <a:ext cx="3419475" cy="579192"/>
          </a:xfrm>
          <a:prstGeom prst="rect">
            <a:avLst/>
          </a:prstGeom>
        </p:spPr>
      </p:pic>
    </p:spTree>
    <p:extLst>
      <p:ext uri="{BB962C8B-B14F-4D97-AF65-F5344CB8AC3E}">
        <p14:creationId xmlns:p14="http://schemas.microsoft.com/office/powerpoint/2010/main" val="977583580"/>
      </p:ext>
    </p:ext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6936140" cy="3939540"/>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２．边际技术替代率递减</a:t>
            </a:r>
            <a:r>
              <a:rPr lang="zh-CN" altLang="en-US" sz="2000" b="1" dirty="0" smtClean="0">
                <a:latin typeface="微软雅黑" pitchFamily="34" charset="-122"/>
                <a:ea typeface="微软雅黑" pitchFamily="34" charset="-122"/>
              </a:rPr>
              <a:t>规律</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在两种生产要素相互替代的过程中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普遍地存在这么一种现象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在维持产量不变的</a:t>
            </a:r>
            <a:r>
              <a:rPr lang="zh-CN" altLang="en-US" sz="2000" dirty="0" smtClean="0">
                <a:latin typeface="微软雅黑" pitchFamily="34" charset="-122"/>
                <a:ea typeface="微软雅黑" pitchFamily="34" charset="-122"/>
              </a:rPr>
              <a:t>前提下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当一种生产要素的投入量不断增加时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每一单位的这种生产要素所能替代的另一种</a:t>
            </a:r>
            <a:r>
              <a:rPr lang="zh-CN" altLang="en-US" sz="2000" dirty="0" smtClean="0">
                <a:latin typeface="微软雅黑" pitchFamily="34" charset="-122"/>
                <a:ea typeface="微软雅黑" pitchFamily="34" charset="-122"/>
              </a:rPr>
              <a:t>生产要素</a:t>
            </a:r>
            <a:r>
              <a:rPr lang="zh-CN" altLang="en-US" sz="2000" dirty="0">
                <a:latin typeface="微软雅黑" pitchFamily="34" charset="-122"/>
                <a:ea typeface="微软雅黑" pitchFamily="34" charset="-122"/>
              </a:rPr>
              <a:t>的数量是递减的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这一现象被称为边际技术替代率递减规律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５</a:t>
            </a:r>
            <a:r>
              <a:rPr lang="zh-CN" altLang="en-US" sz="2000" dirty="0">
                <a:latin typeface="微软雅黑" pitchFamily="34" charset="-122"/>
                <a:ea typeface="微软雅黑" pitchFamily="34" charset="-122"/>
              </a:rPr>
              <a:t>为例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在两</a:t>
            </a:r>
            <a:r>
              <a:rPr lang="zh-CN" altLang="en-US" sz="2000" dirty="0" smtClean="0">
                <a:latin typeface="微软雅黑" pitchFamily="34" charset="-122"/>
                <a:ea typeface="微软雅黑" pitchFamily="34" charset="-122"/>
              </a:rPr>
              <a:t>要素</a:t>
            </a:r>
            <a:r>
              <a:rPr lang="zh-CN" altLang="en-US" sz="2000" dirty="0">
                <a:latin typeface="微软雅黑" pitchFamily="34" charset="-122"/>
                <a:ea typeface="微软雅黑" pitchFamily="34" charset="-122"/>
              </a:rPr>
              <a:t>的投入组合沿着既定的等产量曲线</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０</a:t>
            </a:r>
            <a:r>
              <a:rPr lang="zh-CN" altLang="en-US" sz="2000" dirty="0">
                <a:latin typeface="微软雅黑" pitchFamily="34" charset="-122"/>
                <a:ea typeface="微软雅黑" pitchFamily="34" charset="-122"/>
              </a:rPr>
              <a:t> 由</a:t>
            </a:r>
            <a:r>
              <a:rPr lang="en-US" altLang="zh-CN" sz="2000" dirty="0">
                <a:latin typeface="微软雅黑" pitchFamily="34" charset="-122"/>
                <a:ea typeface="微软雅黑" pitchFamily="34" charset="-122"/>
              </a:rPr>
              <a:t>a </a:t>
            </a:r>
            <a:r>
              <a:rPr lang="zh-CN" altLang="en-US" sz="2000" dirty="0">
                <a:latin typeface="微软雅黑" pitchFamily="34" charset="-122"/>
                <a:ea typeface="微软雅黑" pitchFamily="34" charset="-122"/>
              </a:rPr>
              <a:t>点顺次运动到</a:t>
            </a:r>
            <a:r>
              <a:rPr lang="en-US" altLang="zh-CN" sz="2000" dirty="0">
                <a:latin typeface="微软雅黑" pitchFamily="34" charset="-122"/>
                <a:ea typeface="微软雅黑" pitchFamily="34" charset="-122"/>
              </a:rPr>
              <a:t>b</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c </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d </a:t>
            </a:r>
            <a:r>
              <a:rPr lang="zh-CN" altLang="en-US" sz="2000" dirty="0">
                <a:latin typeface="微软雅黑" pitchFamily="34" charset="-122"/>
                <a:ea typeface="微软雅黑" pitchFamily="34" charset="-122"/>
              </a:rPr>
              <a:t>点的过程中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劳动</a:t>
            </a:r>
            <a:r>
              <a:rPr lang="zh-CN" altLang="en-US" sz="2000" dirty="0" smtClean="0">
                <a:latin typeface="微软雅黑" pitchFamily="34" charset="-122"/>
                <a:ea typeface="微软雅黑" pitchFamily="34" charset="-122"/>
              </a:rPr>
              <a:t>投入量</a:t>
            </a:r>
            <a:r>
              <a:rPr lang="zh-CN" altLang="en-US" sz="2000" dirty="0">
                <a:latin typeface="微软雅黑" pitchFamily="34" charset="-122"/>
                <a:ea typeface="微软雅黑" pitchFamily="34" charset="-122"/>
              </a:rPr>
              <a:t>等量地由</a:t>
            </a:r>
            <a:r>
              <a:rPr lang="en-US" altLang="zh-CN" sz="2000" dirty="0">
                <a:latin typeface="微软雅黑" pitchFamily="34" charset="-122"/>
                <a:ea typeface="微软雅黑" pitchFamily="34" charset="-122"/>
              </a:rPr>
              <a:t>L</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 增加到</a:t>
            </a:r>
            <a:r>
              <a:rPr lang="en-US" altLang="zh-CN" sz="2000" dirty="0">
                <a:latin typeface="微软雅黑" pitchFamily="34" charset="-122"/>
                <a:ea typeface="微软雅黑" pitchFamily="34" charset="-122"/>
              </a:rPr>
              <a:t>L</a:t>
            </a:r>
            <a:r>
              <a:rPr lang="zh-CN" altLang="en-US" sz="2000" baseline="-25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再增加到</a:t>
            </a:r>
            <a:r>
              <a:rPr lang="en-US" altLang="zh-CN" sz="2000" dirty="0">
                <a:latin typeface="微软雅黑" pitchFamily="34" charset="-122"/>
                <a:ea typeface="微软雅黑" pitchFamily="34" charset="-122"/>
              </a:rPr>
              <a:t>L</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 和</a:t>
            </a:r>
            <a:r>
              <a:rPr lang="en-US" altLang="zh-CN" sz="2000" dirty="0">
                <a:latin typeface="微软雅黑" pitchFamily="34" charset="-122"/>
                <a:ea typeface="微软雅黑" pitchFamily="34" charset="-122"/>
              </a:rPr>
              <a:t>L</a:t>
            </a:r>
            <a:r>
              <a:rPr lang="zh-CN" altLang="en-US" sz="2000" baseline="-25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即有</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４</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a:t>
            </a:r>
            <a:r>
              <a:rPr lang="zh-CN" altLang="en-US" sz="2000" dirty="0">
                <a:latin typeface="微软雅黑" pitchFamily="34" charset="-122"/>
                <a:ea typeface="微软雅黑" pitchFamily="34" charset="-122"/>
              </a:rPr>
              <a:t>相应的资本投入量的减少量为</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３</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这表示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a:t>
            </a:r>
            <a:r>
              <a:rPr lang="zh-CN" altLang="en-US" sz="2000" dirty="0" smtClean="0">
                <a:latin typeface="微软雅黑" pitchFamily="34" charset="-122"/>
                <a:ea typeface="微软雅黑" pitchFamily="34" charset="-122"/>
              </a:rPr>
              <a:t>产量不变</a:t>
            </a:r>
            <a:r>
              <a:rPr lang="zh-CN" altLang="en-US" sz="2000" dirty="0">
                <a:latin typeface="微软雅黑" pitchFamily="34" charset="-122"/>
                <a:ea typeface="微软雅黑" pitchFamily="34" charset="-122"/>
              </a:rPr>
              <a:t>的条件下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在劳动投入量不断增加和资本投入量不断减少的替代过程中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边际技术</a:t>
            </a:r>
            <a:r>
              <a:rPr lang="zh-CN" altLang="en-US" sz="2000" dirty="0" smtClean="0">
                <a:latin typeface="微软雅黑" pitchFamily="34" charset="-122"/>
                <a:ea typeface="微软雅黑" pitchFamily="34" charset="-122"/>
              </a:rPr>
              <a:t>替代率</a:t>
            </a:r>
            <a:r>
              <a:rPr lang="zh-CN" altLang="en-US" sz="2000" dirty="0">
                <a:latin typeface="微软雅黑" pitchFamily="34" charset="-122"/>
                <a:ea typeface="微软雅黑" pitchFamily="34" charset="-122"/>
              </a:rPr>
              <a:t>是递减的</a:t>
            </a:r>
            <a:r>
              <a:rPr lang="en-US" altLang="zh-CN" sz="2000" dirty="0">
                <a:latin typeface="微软雅黑" pitchFamily="34" charset="-122"/>
                <a:ea typeface="微软雅黑" pitchFamily="34" charset="-122"/>
              </a:rPr>
              <a:t>.</a:t>
            </a:r>
          </a:p>
        </p:txBody>
      </p:sp>
      <p:pic>
        <p:nvPicPr>
          <p:cNvPr id="9" name="图片 8"/>
          <p:cNvPicPr>
            <a:picLocks noChangeAspect="1"/>
          </p:cNvPicPr>
          <p:nvPr/>
        </p:nvPicPr>
        <p:blipFill>
          <a:blip r:embed="rId2"/>
          <a:stretch>
            <a:fillRect/>
          </a:stretch>
        </p:blipFill>
        <p:spPr>
          <a:xfrm>
            <a:off x="7996844" y="2123817"/>
            <a:ext cx="3538645" cy="2733803"/>
          </a:xfrm>
          <a:prstGeom prst="rect">
            <a:avLst/>
          </a:prstGeom>
        </p:spPr>
      </p:pic>
      <p:sp>
        <p:nvSpPr>
          <p:cNvPr id="10"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Tree>
    <p:extLst>
      <p:ext uri="{BB962C8B-B14F-4D97-AF65-F5344CB8AC3E}">
        <p14:creationId xmlns:p14="http://schemas.microsoft.com/office/powerpoint/2010/main" val="2284620881"/>
      </p:ext>
    </p:ext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192943"/>
          </a:xfrm>
          <a:prstGeom prst="rect">
            <a:avLst/>
          </a:prstGeom>
          <a:noFill/>
        </p:spPr>
        <p:txBody>
          <a:bodyPr wrap="square" rtlCol="0">
            <a:spAutoFit/>
          </a:bodyPr>
          <a:lstStyle/>
          <a:p>
            <a:pPr>
              <a:lnSpc>
                <a:spcPct val="150000"/>
              </a:lnSpc>
            </a:pPr>
            <a:r>
              <a:rPr lang="zh-CN" altLang="en-US" sz="2000" dirty="0">
                <a:latin typeface="微软雅黑" pitchFamily="34" charset="-122"/>
                <a:ea typeface="微软雅黑" pitchFamily="34" charset="-122"/>
              </a:rPr>
              <a:t>边际技术替代率递减的主要原因在于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任何一种产品的生产技术都要求各要素投入</a:t>
            </a:r>
            <a:r>
              <a:rPr lang="zh-CN" altLang="en-US" sz="2000" dirty="0" smtClean="0">
                <a:latin typeface="微软雅黑" pitchFamily="34" charset="-122"/>
                <a:ea typeface="微软雅黑" pitchFamily="34" charset="-122"/>
              </a:rPr>
              <a:t>之间</a:t>
            </a:r>
            <a:r>
              <a:rPr lang="zh-CN" altLang="en-US" sz="2000" dirty="0">
                <a:latin typeface="微软雅黑" pitchFamily="34" charset="-122"/>
                <a:ea typeface="微软雅黑" pitchFamily="34" charset="-122"/>
              </a:rPr>
              <a:t>有适当的比例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简单地说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以劳动和资本两种要素投入为例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在劳动投入量很少和资本</a:t>
            </a:r>
            <a:r>
              <a:rPr lang="zh-CN" altLang="en-US" sz="2000" dirty="0" smtClean="0">
                <a:latin typeface="微软雅黑" pitchFamily="34" charset="-122"/>
                <a:ea typeface="微软雅黑" pitchFamily="34" charset="-122"/>
              </a:rPr>
              <a:t>投入</a:t>
            </a:r>
            <a:r>
              <a:rPr lang="zh-CN" altLang="en-US" sz="2000" dirty="0">
                <a:latin typeface="微软雅黑" pitchFamily="34" charset="-122"/>
                <a:ea typeface="微软雅黑" pitchFamily="34" charset="-122"/>
              </a:rPr>
              <a:t>量很多的情况下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减少一些资本投入量可以很容易地通过增加劳动投入量来弥补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a:t>
            </a:r>
            <a:r>
              <a:rPr lang="zh-CN" altLang="en-US" sz="2000" dirty="0" smtClean="0">
                <a:latin typeface="微软雅黑" pitchFamily="34" charset="-122"/>
                <a:ea typeface="微软雅黑" pitchFamily="34" charset="-122"/>
              </a:rPr>
              <a:t>维持原有</a:t>
            </a:r>
            <a:r>
              <a:rPr lang="zh-CN" altLang="en-US" sz="2000" dirty="0">
                <a:latin typeface="微软雅黑" pitchFamily="34" charset="-122"/>
                <a:ea typeface="微软雅黑" pitchFamily="34" charset="-122"/>
              </a:rPr>
              <a:t>的产量水平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即劳动对资本的替代是很容易的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在劳动投入增加到相当多的</a:t>
            </a:r>
            <a:r>
              <a:rPr lang="zh-CN" altLang="en-US" sz="2000" dirty="0" smtClean="0">
                <a:latin typeface="微软雅黑" pitchFamily="34" charset="-122"/>
                <a:ea typeface="微软雅黑" pitchFamily="34" charset="-122"/>
              </a:rPr>
              <a:t>数量和</a:t>
            </a:r>
            <a:r>
              <a:rPr lang="zh-CN" altLang="en-US" sz="2000" dirty="0">
                <a:latin typeface="微软雅黑" pitchFamily="34" charset="-122"/>
                <a:ea typeface="微软雅黑" pitchFamily="34" charset="-122"/>
              </a:rPr>
              <a:t>资本投入量减少到相当少的数量的情况下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再用劳动去替代资本就将是很困难的了</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前面提到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等产量曲线一般具有凸向原点的特征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这一特征是由边际技术替代率递减</a:t>
            </a:r>
            <a:r>
              <a:rPr lang="zh-CN" altLang="en-US" sz="2000" dirty="0" smtClean="0">
                <a:latin typeface="微软雅黑" pitchFamily="34" charset="-122"/>
                <a:ea typeface="微软雅黑" pitchFamily="34" charset="-122"/>
              </a:rPr>
              <a:t>规律</a:t>
            </a:r>
            <a:r>
              <a:rPr lang="zh-CN" altLang="en-US" sz="2000" dirty="0">
                <a:latin typeface="微软雅黑" pitchFamily="34" charset="-122"/>
                <a:ea typeface="微软雅黑" pitchFamily="34" charset="-122"/>
              </a:rPr>
              <a:t>所决定的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由边际技术替代率的定义公式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４．１５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等产量曲线上某一点的</a:t>
            </a:r>
            <a:r>
              <a:rPr lang="zh-CN" altLang="en-US" sz="2000" dirty="0" smtClean="0">
                <a:latin typeface="微软雅黑" pitchFamily="34" charset="-122"/>
                <a:ea typeface="微软雅黑" pitchFamily="34" charset="-122"/>
              </a:rPr>
              <a:t>边际技术</a:t>
            </a:r>
            <a:r>
              <a:rPr lang="zh-CN" altLang="en-US" sz="2000" dirty="0">
                <a:latin typeface="微软雅黑" pitchFamily="34" charset="-122"/>
                <a:ea typeface="微软雅黑" pitchFamily="34" charset="-122"/>
              </a:rPr>
              <a:t>替代率就是等产量曲线在该点的斜率的绝对值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又由于边际技术替代率是递减的</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所以等</a:t>
            </a:r>
            <a:r>
              <a:rPr lang="zh-CN" altLang="en-US" sz="2000" dirty="0">
                <a:latin typeface="微软雅黑" pitchFamily="34" charset="-122"/>
                <a:ea typeface="微软雅黑" pitchFamily="34" charset="-122"/>
              </a:rPr>
              <a:t>产量曲线的斜率的绝对值是递减的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即等产量曲线是凸向原点的</a:t>
            </a:r>
            <a:r>
              <a:rPr lang="en-US" altLang="zh-CN" sz="2000" dirty="0">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9"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Tree>
    <p:extLst>
      <p:ext uri="{BB962C8B-B14F-4D97-AF65-F5344CB8AC3E}">
        <p14:creationId xmlns:p14="http://schemas.microsoft.com/office/powerpoint/2010/main" val="446471268"/>
      </p:ext>
    </p:ext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04</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008609" cy="848145"/>
          </a:xfrm>
          <a:prstGeom prst="rect">
            <a:avLst/>
          </a:prstGeom>
        </p:spPr>
        <p:txBody>
          <a:bodyPr wrap="square" lIns="128994" tIns="64498" rIns="128994" bIns="64498">
            <a:spAutoFit/>
          </a:bodyPr>
          <a:lstStyle/>
          <a:p>
            <a:pP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生产</a:t>
            </a: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754326"/>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短期生产</a:t>
            </a:r>
            <a:r>
              <a:rPr lang="en-US" altLang="zh-CN" sz="1800" dirty="0"/>
              <a:t>:</a:t>
            </a:r>
            <a:r>
              <a:rPr lang="zh-CN" altLang="en-US" sz="1800" dirty="0"/>
              <a:t>一种可变生产要素的</a:t>
            </a:r>
            <a:r>
              <a:rPr lang="zh-CN" altLang="en-US" sz="1800" dirty="0" smtClean="0"/>
              <a:t>生产函数</a:t>
            </a:r>
            <a:endParaRPr lang="zh-CN" altLang="en-US" sz="1800" dirty="0"/>
          </a:p>
          <a:p>
            <a:r>
              <a:rPr lang="zh-CN" altLang="en-US" sz="1800" dirty="0"/>
              <a:t>第二节　长期生产</a:t>
            </a:r>
            <a:r>
              <a:rPr lang="en-US" altLang="zh-CN" sz="1800" dirty="0"/>
              <a:t>:</a:t>
            </a:r>
            <a:r>
              <a:rPr lang="zh-CN" altLang="en-US" sz="1800" dirty="0"/>
              <a:t>两种可变生产要素的</a:t>
            </a:r>
            <a:r>
              <a:rPr lang="zh-CN" altLang="en-US" sz="1800" dirty="0" smtClean="0"/>
              <a:t>生产函数</a:t>
            </a:r>
            <a:endParaRPr lang="zh-CN" altLang="en-US" sz="1800" dirty="0"/>
          </a:p>
          <a:p>
            <a:r>
              <a:rPr lang="zh-CN" altLang="en-US" sz="1800" dirty="0"/>
              <a:t>第三节　等成本</a:t>
            </a:r>
            <a:r>
              <a:rPr lang="zh-CN" altLang="en-US" sz="1800" dirty="0" smtClean="0"/>
              <a:t>线</a:t>
            </a:r>
            <a:endParaRPr lang="zh-CN" altLang="en-US" sz="1800" dirty="0"/>
          </a:p>
          <a:p>
            <a:r>
              <a:rPr lang="zh-CN" altLang="en-US" sz="1800" dirty="0"/>
              <a:t>第四节　最优的生产要素</a:t>
            </a:r>
            <a:r>
              <a:rPr lang="zh-CN" altLang="en-US" sz="1800" dirty="0" smtClean="0"/>
              <a:t>组合</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2554545"/>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四、等产量曲线的特殊</a:t>
            </a:r>
            <a:r>
              <a:rPr lang="zh-CN" altLang="en-US" sz="2000" b="1" dirty="0" smtClean="0">
                <a:latin typeface="微软雅黑" pitchFamily="34" charset="-122"/>
                <a:ea typeface="微软雅黑" pitchFamily="34" charset="-122"/>
              </a:rPr>
              <a:t>形状</a:t>
            </a:r>
            <a:endParaRPr lang="en-US" altLang="zh-CN" sz="2000" b="1"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１．固定替代比例的生产函数</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也被称为线性生产函数</a:t>
            </a:r>
            <a:r>
              <a:rPr lang="en-US" altLang="zh-CN" sz="2000" b="1"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固定替代比例的生产函数表示在每一产量水平上任何两种生产要素之间的替代比例</a:t>
            </a:r>
            <a:r>
              <a:rPr lang="zh-CN" altLang="en-US" sz="2000" dirty="0" smtClean="0">
                <a:latin typeface="微软雅黑" pitchFamily="34" charset="-122"/>
                <a:ea typeface="微软雅黑" pitchFamily="34" charset="-122"/>
              </a:rPr>
              <a:t>都是</a:t>
            </a:r>
            <a:r>
              <a:rPr lang="zh-CN" altLang="en-US" sz="2000" dirty="0">
                <a:latin typeface="微软雅黑" pitchFamily="34" charset="-122"/>
                <a:ea typeface="微软雅黑" pitchFamily="34" charset="-122"/>
              </a:rPr>
              <a:t>固定的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假定生产过程中只使用劳动和资本两种要素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则固定替代比例的生产函数的</a:t>
            </a:r>
            <a:r>
              <a:rPr lang="zh-CN" altLang="en-US" sz="2000" dirty="0" smtClean="0">
                <a:latin typeface="微软雅黑" pitchFamily="34" charset="-122"/>
                <a:ea typeface="微软雅黑" pitchFamily="34" charset="-122"/>
              </a:rPr>
              <a:t>通常</a:t>
            </a:r>
            <a:r>
              <a:rPr lang="zh-CN" altLang="en-US" sz="2000" dirty="0">
                <a:latin typeface="微软雅黑" pitchFamily="34" charset="-122"/>
                <a:ea typeface="微软雅黑" pitchFamily="34" charset="-122"/>
              </a:rPr>
              <a:t>形式为</a:t>
            </a:r>
          </a:p>
          <a:p>
            <a:r>
              <a:rPr lang="en-US" altLang="zh-CN" sz="2000" dirty="0" smtClean="0">
                <a:latin typeface="微软雅黑" pitchFamily="34" charset="-122"/>
                <a:ea typeface="微软雅黑" pitchFamily="34" charset="-122"/>
              </a:rPr>
              <a:t>                                                                          Q</a:t>
            </a: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aL</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bK </a:t>
            </a:r>
          </a:p>
          <a:p>
            <a:r>
              <a:rPr lang="zh-CN" altLang="en-US" sz="2000" dirty="0" smtClean="0">
                <a:latin typeface="微软雅黑" pitchFamily="34" charset="-122"/>
                <a:ea typeface="微软雅黑" pitchFamily="34" charset="-122"/>
              </a:rPr>
              <a:t>式</a:t>
            </a:r>
            <a:r>
              <a:rPr lang="zh-CN" altLang="en-US" sz="2000" dirty="0">
                <a:latin typeface="微软雅黑" pitchFamily="34" charset="-122"/>
                <a:ea typeface="微软雅黑" pitchFamily="34" charset="-122"/>
              </a:rPr>
              <a:t>中</a:t>
            </a:r>
            <a:r>
              <a:rPr lang="en-US" altLang="zh-CN" sz="2000" dirty="0">
                <a:latin typeface="微软雅黑" pitchFamily="34" charset="-122"/>
                <a:ea typeface="微软雅黑" pitchFamily="34" charset="-122"/>
              </a:rPr>
              <a:t>:Q </a:t>
            </a:r>
            <a:r>
              <a:rPr lang="zh-CN" altLang="en-US" sz="2000" dirty="0">
                <a:latin typeface="微软雅黑" pitchFamily="34" charset="-122"/>
                <a:ea typeface="微软雅黑" pitchFamily="34" charset="-122"/>
              </a:rPr>
              <a:t>为产量</a:t>
            </a:r>
            <a:r>
              <a:rPr lang="en-US" altLang="zh-CN" sz="2000" dirty="0">
                <a:latin typeface="微软雅黑" pitchFamily="34" charset="-122"/>
                <a:ea typeface="微软雅黑" pitchFamily="34" charset="-122"/>
              </a:rPr>
              <a:t>;L </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K </a:t>
            </a:r>
            <a:r>
              <a:rPr lang="zh-CN" altLang="en-US" sz="2000" dirty="0">
                <a:latin typeface="微软雅黑" pitchFamily="34" charset="-122"/>
                <a:ea typeface="微软雅黑" pitchFamily="34" charset="-122"/>
              </a:rPr>
              <a:t>分别为劳动和资本的投入量</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b </a:t>
            </a:r>
            <a:r>
              <a:rPr lang="zh-CN" altLang="en-US" sz="2000" dirty="0">
                <a:latin typeface="微软雅黑" pitchFamily="34" charset="-122"/>
                <a:ea typeface="微软雅黑" pitchFamily="34" charset="-122"/>
              </a:rPr>
              <a:t>常数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且</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b</a:t>
            </a:r>
            <a:r>
              <a:rPr lang="zh-CN" altLang="en-US" sz="2000" dirty="0">
                <a:latin typeface="微软雅黑" pitchFamily="34" charset="-122"/>
                <a:ea typeface="微软雅黑" pitchFamily="34" charset="-122"/>
              </a:rPr>
              <a:t>＞０</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显然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与这一线性生产函数相对应的等产量曲线是一条直线</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假定</a:t>
            </a:r>
            <a:r>
              <a:rPr lang="zh-CN" altLang="en-US" sz="2000" dirty="0">
                <a:latin typeface="微软雅黑" pitchFamily="34" charset="-122"/>
                <a:ea typeface="微软雅黑" pitchFamily="34" charset="-122"/>
              </a:rPr>
              <a:t>劳动和资本之间</a:t>
            </a:r>
            <a:r>
              <a:rPr lang="zh-CN" altLang="en-US" sz="2000" dirty="0" smtClean="0">
                <a:latin typeface="微软雅黑" pitchFamily="34" charset="-122"/>
                <a:ea typeface="微软雅黑" pitchFamily="34" charset="-122"/>
              </a:rPr>
              <a:t>的固定</a:t>
            </a:r>
            <a:r>
              <a:rPr lang="zh-CN" altLang="en-US" sz="2000" dirty="0">
                <a:latin typeface="微软雅黑" pitchFamily="34" charset="-122"/>
                <a:ea typeface="微软雅黑" pitchFamily="34" charset="-122"/>
              </a:rPr>
              <a:t>替代比例为２∶１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则相应的等产量曲线如图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６</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所示</a:t>
            </a:r>
            <a:r>
              <a:rPr lang="en-US" altLang="zh-CN" sz="2000" dirty="0">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9"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pic>
        <p:nvPicPr>
          <p:cNvPr id="10" name="图片 9"/>
          <p:cNvPicPr>
            <a:picLocks noChangeAspect="1"/>
          </p:cNvPicPr>
          <p:nvPr/>
        </p:nvPicPr>
        <p:blipFill>
          <a:blip r:embed="rId2"/>
          <a:stretch>
            <a:fillRect/>
          </a:stretch>
        </p:blipFill>
        <p:spPr>
          <a:xfrm>
            <a:off x="3826089" y="3798129"/>
            <a:ext cx="3390257" cy="2756759"/>
          </a:xfrm>
          <a:prstGeom prst="rect">
            <a:avLst/>
          </a:prstGeom>
        </p:spPr>
      </p:pic>
    </p:spTree>
    <p:extLst>
      <p:ext uri="{BB962C8B-B14F-4D97-AF65-F5344CB8AC3E}">
        <p14:creationId xmlns:p14="http://schemas.microsoft.com/office/powerpoint/2010/main" val="3875977780"/>
      </p:ext>
    </p:ext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169551"/>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２．固定投入比例的生产函数</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也被称为里昂惕夫生产函数</a:t>
            </a:r>
            <a:r>
              <a:rPr lang="en-US" altLang="zh-CN" sz="2000" b="1"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固定投入比例的生产函数表示在每一个产量水平上任何一对要素投入量的比例都是</a:t>
            </a:r>
            <a:r>
              <a:rPr lang="zh-CN" altLang="en-US" sz="2000" dirty="0" smtClean="0">
                <a:latin typeface="微软雅黑" pitchFamily="34" charset="-122"/>
                <a:ea typeface="微软雅黑" pitchFamily="34" charset="-122"/>
              </a:rPr>
              <a:t>固定的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假定生产过程中只使用劳动和资本两种要素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则固定投入比例的生产函数的通常形式为</a:t>
            </a:r>
            <a:endParaRPr lang="en-US" altLang="zh-CN" sz="2000" dirty="0">
              <a:solidFill>
                <a:srgbClr val="FF0000"/>
              </a:solidFill>
              <a:latin typeface="微软雅黑" pitchFamily="34" charset="-122"/>
              <a:ea typeface="微软雅黑" pitchFamily="34" charset="-122"/>
            </a:endParaRPr>
          </a:p>
        </p:txBody>
      </p:sp>
      <p:sp>
        <p:nvSpPr>
          <p:cNvPr id="10"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
        <p:nvSpPr>
          <p:cNvPr id="11" name="矩形 10"/>
          <p:cNvSpPr/>
          <p:nvPr/>
        </p:nvSpPr>
        <p:spPr>
          <a:xfrm>
            <a:off x="1091564" y="3357469"/>
            <a:ext cx="11100435" cy="2308324"/>
          </a:xfrm>
          <a:prstGeom prst="rect">
            <a:avLst/>
          </a:prstGeom>
        </p:spPr>
        <p:txBody>
          <a:bodyPr wrap="square">
            <a:spAutoFit/>
          </a:bodyPr>
          <a:lstStyle/>
          <a:p>
            <a:r>
              <a:rPr lang="zh-CN" altLang="en-US" sz="2000" dirty="0">
                <a:latin typeface="微软雅黑" pitchFamily="34" charset="-122"/>
                <a:ea typeface="微软雅黑" pitchFamily="34" charset="-122"/>
              </a:rPr>
              <a:t>式中</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Q </a:t>
            </a:r>
            <a:r>
              <a:rPr lang="zh-CN" altLang="en-US" sz="2000" dirty="0">
                <a:latin typeface="微软雅黑" pitchFamily="34" charset="-122"/>
                <a:ea typeface="微软雅黑" pitchFamily="34" charset="-122"/>
              </a:rPr>
              <a:t>为产量</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L </a:t>
            </a:r>
            <a:r>
              <a:rPr lang="zh-CN" altLang="en-US" sz="2000" dirty="0">
                <a:latin typeface="微软雅黑" pitchFamily="34" charset="-122"/>
                <a:ea typeface="微软雅黑" pitchFamily="34" charset="-122"/>
              </a:rPr>
              <a:t>和</a:t>
            </a:r>
            <a:r>
              <a:rPr lang="en-US" altLang="zh-CN" sz="2400" dirty="0">
                <a:latin typeface="微软雅黑" pitchFamily="34" charset="-122"/>
                <a:ea typeface="微软雅黑" pitchFamily="34" charset="-122"/>
              </a:rPr>
              <a:t>K </a:t>
            </a:r>
            <a:r>
              <a:rPr lang="zh-CN" altLang="en-US" sz="2000" dirty="0">
                <a:latin typeface="微软雅黑" pitchFamily="34" charset="-122"/>
                <a:ea typeface="微软雅黑" pitchFamily="34" charset="-122"/>
              </a:rPr>
              <a:t>分别为劳动和资本的投入量</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u</a:t>
            </a:r>
            <a:r>
              <a:rPr lang="zh-CN" altLang="en-US"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v </a:t>
            </a:r>
            <a:r>
              <a:rPr lang="zh-CN" altLang="en-US" sz="2000" dirty="0">
                <a:latin typeface="微软雅黑" pitchFamily="34" charset="-122"/>
                <a:ea typeface="微软雅黑" pitchFamily="34" charset="-122"/>
              </a:rPr>
              <a:t>为常数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且</a:t>
            </a:r>
            <a:r>
              <a:rPr lang="en-US" altLang="zh-CN" sz="2400" dirty="0">
                <a:latin typeface="微软雅黑" pitchFamily="34" charset="-122"/>
                <a:ea typeface="微软雅黑" pitchFamily="34" charset="-122"/>
              </a:rPr>
              <a:t>u</a:t>
            </a:r>
            <a:r>
              <a:rPr lang="zh-CN" altLang="en-US"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v</a:t>
            </a:r>
            <a:r>
              <a:rPr lang="zh-CN" altLang="en-US" sz="2000" dirty="0">
                <a:latin typeface="微软雅黑" pitchFamily="34" charset="-122"/>
                <a:ea typeface="微软雅黑" pitchFamily="34" charset="-122"/>
              </a:rPr>
              <a:t>＞０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分别为固定</a:t>
            </a:r>
            <a:r>
              <a:rPr lang="zh-CN" altLang="en-US" sz="2000" dirty="0" smtClean="0">
                <a:latin typeface="微软雅黑" pitchFamily="34" charset="-122"/>
                <a:ea typeface="微软雅黑" pitchFamily="34" charset="-122"/>
              </a:rPr>
              <a:t>的劳动</a:t>
            </a:r>
            <a:r>
              <a:rPr lang="zh-CN" altLang="en-US" sz="2000" dirty="0">
                <a:latin typeface="微软雅黑" pitchFamily="34" charset="-122"/>
                <a:ea typeface="微软雅黑" pitchFamily="34" charset="-122"/>
              </a:rPr>
              <a:t>和资本的生产技术系数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它们分别表示生产一单位产品所需要的固定的劳动投入量</a:t>
            </a:r>
            <a:r>
              <a:rPr lang="zh-CN" altLang="en-US" sz="2000" dirty="0" smtClean="0">
                <a:latin typeface="微软雅黑" pitchFamily="34" charset="-122"/>
                <a:ea typeface="微软雅黑" pitchFamily="34" charset="-122"/>
              </a:rPr>
              <a:t>和固定</a:t>
            </a:r>
            <a:r>
              <a:rPr lang="zh-CN" altLang="en-US" sz="2000" dirty="0">
                <a:latin typeface="微软雅黑" pitchFamily="34" charset="-122"/>
                <a:ea typeface="微软雅黑" pitchFamily="34" charset="-122"/>
              </a:rPr>
              <a:t>的资本投入量</a:t>
            </a:r>
            <a:r>
              <a:rPr lang="en-US" altLang="zh-CN" sz="2000" dirty="0" smtClean="0">
                <a:latin typeface="微软雅黑" pitchFamily="34" charset="-122"/>
                <a:ea typeface="微软雅黑" pitchFamily="34" charset="-122"/>
              </a:rPr>
              <a:t>.</a:t>
            </a:r>
          </a:p>
          <a:p>
            <a:endParaRPr lang="en-US" altLang="zh-CN" sz="2000" dirty="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上式的</a:t>
            </a:r>
            <a:r>
              <a:rPr lang="zh-CN" altLang="en-US" sz="2000" dirty="0">
                <a:latin typeface="微软雅黑" pitchFamily="34" charset="-122"/>
                <a:ea typeface="微软雅黑" pitchFamily="34" charset="-122"/>
              </a:rPr>
              <a:t>生产函数表示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产量水平</a:t>
            </a:r>
            <a:r>
              <a:rPr lang="en-US" altLang="zh-CN" sz="2000" dirty="0">
                <a:latin typeface="微软雅黑" pitchFamily="34" charset="-122"/>
                <a:ea typeface="微软雅黑" pitchFamily="34" charset="-122"/>
              </a:rPr>
              <a:t>Q </a:t>
            </a:r>
            <a:r>
              <a:rPr lang="zh-CN" altLang="en-US" sz="2000" dirty="0">
                <a:latin typeface="微软雅黑" pitchFamily="34" charset="-122"/>
                <a:ea typeface="微软雅黑" pitchFamily="34" charset="-122"/>
              </a:rPr>
              <a:t>取决于</a:t>
            </a:r>
            <a:r>
              <a:rPr lang="en-US" altLang="zh-CN" sz="2000" dirty="0" smtClean="0">
                <a:latin typeface="微软雅黑" pitchFamily="34" charset="-122"/>
                <a:ea typeface="微软雅黑" pitchFamily="34" charset="-122"/>
              </a:rPr>
              <a:t>Lu</a:t>
            </a:r>
            <a:r>
              <a:rPr lang="zh-CN" altLang="en-US" sz="2000" dirty="0" smtClean="0">
                <a:latin typeface="微软雅黑" pitchFamily="34" charset="-122"/>
                <a:ea typeface="微软雅黑" pitchFamily="34" charset="-122"/>
              </a:rPr>
              <a:t>和</a:t>
            </a:r>
            <a:r>
              <a:rPr lang="en-US" altLang="zh-CN" sz="2000" dirty="0" err="1" smtClean="0">
                <a:latin typeface="微软雅黑" pitchFamily="34" charset="-122"/>
                <a:ea typeface="微软雅黑" pitchFamily="34" charset="-122"/>
              </a:rPr>
              <a:t>Kv</a:t>
            </a:r>
            <a:r>
              <a:rPr lang="zh-CN" altLang="en-US" sz="2000" dirty="0" smtClean="0">
                <a:latin typeface="微软雅黑" pitchFamily="34" charset="-122"/>
                <a:ea typeface="微软雅黑" pitchFamily="34" charset="-122"/>
              </a:rPr>
              <a:t>这</a:t>
            </a:r>
            <a:r>
              <a:rPr lang="zh-CN" altLang="en-US" sz="2000" dirty="0">
                <a:latin typeface="微软雅黑" pitchFamily="34" charset="-122"/>
                <a:ea typeface="微软雅黑" pitchFamily="34" charset="-122"/>
              </a:rPr>
              <a:t>两个比值中较小的那一个</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即使其中</a:t>
            </a:r>
            <a:r>
              <a:rPr lang="zh-CN" altLang="en-US" sz="2000" dirty="0">
                <a:latin typeface="微软雅黑" pitchFamily="34" charset="-122"/>
                <a:ea typeface="微软雅黑" pitchFamily="34" charset="-122"/>
              </a:rPr>
              <a:t>的一个比值较大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也不会提高产量</a:t>
            </a:r>
            <a:r>
              <a:rPr lang="en-US" altLang="zh-CN" sz="2000" dirty="0">
                <a:latin typeface="微软雅黑" pitchFamily="34" charset="-122"/>
                <a:ea typeface="微软雅黑" pitchFamily="34" charset="-122"/>
              </a:rPr>
              <a:t>Q.</a:t>
            </a:r>
            <a:r>
              <a:rPr lang="zh-CN" altLang="en-US" sz="2000" dirty="0">
                <a:latin typeface="微软雅黑" pitchFamily="34" charset="-122"/>
                <a:ea typeface="微软雅黑" pitchFamily="34" charset="-122"/>
              </a:rPr>
              <a:t>需要指出的是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在该生产函数中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一般又通常</a:t>
            </a:r>
            <a:r>
              <a:rPr lang="zh-CN" altLang="en-US" sz="2000" dirty="0" smtClean="0">
                <a:latin typeface="微软雅黑" pitchFamily="34" charset="-122"/>
                <a:ea typeface="微软雅黑" pitchFamily="34" charset="-122"/>
              </a:rPr>
              <a:t>假定</a:t>
            </a:r>
            <a:r>
              <a:rPr lang="zh-CN" altLang="en-US" sz="2000" dirty="0">
                <a:latin typeface="微软雅黑" pitchFamily="34" charset="-122"/>
                <a:ea typeface="微软雅黑" pitchFamily="34" charset="-122"/>
              </a:rPr>
              <a:t>生产要素投入量</a:t>
            </a:r>
            <a:r>
              <a:rPr lang="en-US" altLang="zh-CN" sz="2000" dirty="0">
                <a:latin typeface="微软雅黑" pitchFamily="34" charset="-122"/>
                <a:ea typeface="微软雅黑" pitchFamily="34" charset="-122"/>
              </a:rPr>
              <a:t>L</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K </a:t>
            </a:r>
            <a:r>
              <a:rPr lang="zh-CN" altLang="en-US" sz="2000" dirty="0">
                <a:latin typeface="微软雅黑" pitchFamily="34" charset="-122"/>
                <a:ea typeface="微软雅黑" pitchFamily="34" charset="-122"/>
              </a:rPr>
              <a:t>都满足最小的要素投入组合的要求</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所以有</a:t>
            </a:r>
          </a:p>
        </p:txBody>
      </p:sp>
      <p:pic>
        <p:nvPicPr>
          <p:cNvPr id="12" name="图片 11"/>
          <p:cNvPicPr>
            <a:picLocks noChangeAspect="1"/>
          </p:cNvPicPr>
          <p:nvPr/>
        </p:nvPicPr>
        <p:blipFill>
          <a:blip r:embed="rId2"/>
          <a:stretch>
            <a:fillRect/>
          </a:stretch>
        </p:blipFill>
        <p:spPr>
          <a:xfrm>
            <a:off x="4456283" y="2437627"/>
            <a:ext cx="2505075" cy="895350"/>
          </a:xfrm>
          <a:prstGeom prst="rect">
            <a:avLst/>
          </a:prstGeom>
        </p:spPr>
      </p:pic>
      <p:pic>
        <p:nvPicPr>
          <p:cNvPr id="13" name="图片 12"/>
          <p:cNvPicPr>
            <a:picLocks noChangeAspect="1"/>
          </p:cNvPicPr>
          <p:nvPr/>
        </p:nvPicPr>
        <p:blipFill>
          <a:blip r:embed="rId3"/>
          <a:stretch>
            <a:fillRect/>
          </a:stretch>
        </p:blipFill>
        <p:spPr>
          <a:xfrm>
            <a:off x="5331013" y="5299080"/>
            <a:ext cx="2390775" cy="733425"/>
          </a:xfrm>
          <a:prstGeom prst="rect">
            <a:avLst/>
          </a:prstGeom>
        </p:spPr>
      </p:pic>
      <p:sp>
        <p:nvSpPr>
          <p:cNvPr id="14" name="矩形 13"/>
          <p:cNvSpPr/>
          <p:nvPr/>
        </p:nvSpPr>
        <p:spPr>
          <a:xfrm>
            <a:off x="1091564" y="5798064"/>
            <a:ext cx="2042547" cy="400110"/>
          </a:xfrm>
          <a:prstGeom prst="rect">
            <a:avLst/>
          </a:prstGeom>
        </p:spPr>
        <p:txBody>
          <a:bodyPr wrap="none">
            <a:spAutoFit/>
          </a:bodyPr>
          <a:lstStyle/>
          <a:p>
            <a:r>
              <a:rPr lang="zh-CN" altLang="en-US" sz="2000" dirty="0">
                <a:latin typeface="微软雅黑" pitchFamily="34" charset="-122"/>
                <a:ea typeface="微软雅黑" pitchFamily="34" charset="-122"/>
              </a:rPr>
              <a:t>进一步地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可以有</a:t>
            </a:r>
          </a:p>
        </p:txBody>
      </p:sp>
    </p:spTree>
    <p:extLst>
      <p:ext uri="{BB962C8B-B14F-4D97-AF65-F5344CB8AC3E}">
        <p14:creationId xmlns:p14="http://schemas.microsoft.com/office/powerpoint/2010/main" val="2719607548"/>
      </p:ext>
    </p:extLst>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stretch>
            <a:fillRect/>
          </a:stretch>
        </p:blipFill>
        <p:spPr>
          <a:xfrm>
            <a:off x="4702518" y="1307241"/>
            <a:ext cx="1847850" cy="800100"/>
          </a:xfrm>
          <a:prstGeom prst="rect">
            <a:avLst/>
          </a:prstGeom>
        </p:spPr>
      </p:pic>
      <p:sp>
        <p:nvSpPr>
          <p:cNvPr id="10" name="矩形 9"/>
          <p:cNvSpPr/>
          <p:nvPr/>
        </p:nvSpPr>
        <p:spPr>
          <a:xfrm>
            <a:off x="1091564" y="2165745"/>
            <a:ext cx="10396625" cy="1504386"/>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４．２１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清楚地体现了该生产函数的固定投入比例的性质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当产量发生变化时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各</a:t>
            </a:r>
            <a:r>
              <a:rPr lang="zh-CN" altLang="en-US" sz="2000" dirty="0" smtClean="0">
                <a:latin typeface="微软雅黑" pitchFamily="34" charset="-122"/>
                <a:ea typeface="微软雅黑" pitchFamily="34" charset="-122"/>
              </a:rPr>
              <a:t>要素的</a:t>
            </a:r>
            <a:r>
              <a:rPr lang="zh-CN" altLang="en-US" sz="2000" dirty="0">
                <a:latin typeface="微软雅黑" pitchFamily="34" charset="-122"/>
                <a:ea typeface="微软雅黑" pitchFamily="34" charset="-122"/>
              </a:rPr>
              <a:t>投入量将以相同的比例发生变化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各要素的投入量之间的比例维持不变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关于</a:t>
            </a:r>
            <a:r>
              <a:rPr lang="zh-CN" altLang="en-US" sz="2000" dirty="0" smtClean="0">
                <a:latin typeface="微软雅黑" pitchFamily="34" charset="-122"/>
                <a:ea typeface="微软雅黑" pitchFamily="34" charset="-122"/>
              </a:rPr>
              <a:t>固定投入</a:t>
            </a:r>
            <a:r>
              <a:rPr lang="zh-CN" altLang="en-US" sz="2000" dirty="0">
                <a:latin typeface="微软雅黑" pitchFamily="34" charset="-122"/>
                <a:ea typeface="微软雅黑" pitchFamily="34" charset="-122"/>
              </a:rPr>
              <a:t>比例生产函数的这一性质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可以用图</a:t>
            </a:r>
            <a:r>
              <a:rPr lang="zh-CN" altLang="en-US" sz="2000" dirty="0" smtClean="0">
                <a:latin typeface="微软雅黑" pitchFamily="34" charset="-122"/>
                <a:ea typeface="微软雅黑" pitchFamily="34" charset="-122"/>
              </a:rPr>
              <a:t>４</a:t>
            </a:r>
            <a:r>
              <a:rPr lang="en-US" altLang="zh-CN" sz="24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６</a:t>
            </a:r>
            <a:r>
              <a:rPr lang="en-US" altLang="zh-CN" sz="2000" dirty="0">
                <a:latin typeface="微软雅黑" pitchFamily="34" charset="-122"/>
                <a:ea typeface="微软雅黑" pitchFamily="34" charset="-122"/>
              </a:rPr>
              <a:t>(b)</a:t>
            </a:r>
            <a:r>
              <a:rPr lang="zh-CN" altLang="en-US" sz="2000" dirty="0">
                <a:latin typeface="微软雅黑" pitchFamily="34" charset="-122"/>
                <a:ea typeface="微软雅黑" pitchFamily="34" charset="-122"/>
              </a:rPr>
              <a:t>加以说明</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1" name="图片 10"/>
          <p:cNvPicPr>
            <a:picLocks noChangeAspect="1"/>
          </p:cNvPicPr>
          <p:nvPr/>
        </p:nvPicPr>
        <p:blipFill>
          <a:blip r:embed="rId3"/>
          <a:stretch>
            <a:fillRect/>
          </a:stretch>
        </p:blipFill>
        <p:spPr>
          <a:xfrm>
            <a:off x="6961321" y="3184904"/>
            <a:ext cx="3670859" cy="3346278"/>
          </a:xfrm>
          <a:prstGeom prst="rect">
            <a:avLst/>
          </a:prstGeom>
        </p:spPr>
      </p:pic>
      <p:sp>
        <p:nvSpPr>
          <p:cNvPr id="12" name="文本框 2"/>
          <p:cNvSpPr txBox="1"/>
          <p:nvPr/>
        </p:nvSpPr>
        <p:spPr>
          <a:xfrm>
            <a:off x="1033144" y="543560"/>
            <a:ext cx="6397386"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长期生产</a:t>
            </a:r>
            <a:r>
              <a:rPr lang="en-US" altLang="zh-CN" dirty="0"/>
              <a:t>:</a:t>
            </a:r>
            <a:r>
              <a:rPr lang="zh-CN" altLang="en-US" dirty="0"/>
              <a:t>两种可变生产要素的生产函数</a:t>
            </a:r>
          </a:p>
        </p:txBody>
      </p:sp>
    </p:spTree>
    <p:extLst>
      <p:ext uri="{BB962C8B-B14F-4D97-AF65-F5344CB8AC3E}">
        <p14:creationId xmlns:p14="http://schemas.microsoft.com/office/powerpoint/2010/main" val="804660374"/>
      </p:ext>
    </p:extLst>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938992"/>
          </a:xfrm>
          <a:prstGeom prst="rect">
            <a:avLst/>
          </a:prstGeom>
          <a:noFill/>
        </p:spPr>
        <p:txBody>
          <a:bodyPr wrap="square" rtlCol="0">
            <a:spAutoFit/>
          </a:bodyPr>
          <a:lstStyle/>
          <a:p>
            <a:r>
              <a:rPr lang="zh-CN" altLang="en-US" sz="2000" dirty="0">
                <a:latin typeface="微软雅黑" pitchFamily="34" charset="-122"/>
                <a:ea typeface="微软雅黑" pitchFamily="34" charset="-122"/>
              </a:rPr>
              <a:t>生产论中的等成本线是一个和效用论中的预算线非常相似的分析工具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等成本线是</a:t>
            </a:r>
            <a:r>
              <a:rPr lang="zh-CN" altLang="en-US" sz="2000" dirty="0" smtClean="0">
                <a:latin typeface="微软雅黑" pitchFamily="34" charset="-122"/>
                <a:ea typeface="微软雅黑" pitchFamily="34" charset="-122"/>
              </a:rPr>
              <a:t>在既定</a:t>
            </a:r>
            <a:r>
              <a:rPr lang="zh-CN" altLang="en-US" sz="2000" dirty="0">
                <a:latin typeface="微软雅黑" pitchFamily="34" charset="-122"/>
                <a:ea typeface="微软雅黑" pitchFamily="34" charset="-122"/>
              </a:rPr>
              <a:t>的成本和既定的生产要素价格条件下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生产者可以购买到的两种生产要素的各种</a:t>
            </a:r>
            <a:r>
              <a:rPr lang="zh-CN" altLang="en-US" sz="2000" dirty="0" smtClean="0">
                <a:latin typeface="微软雅黑" pitchFamily="34" charset="-122"/>
                <a:ea typeface="微软雅黑" pitchFamily="34" charset="-122"/>
              </a:rPr>
              <a:t>不同数量</a:t>
            </a:r>
            <a:r>
              <a:rPr lang="zh-CN" altLang="en-US" sz="2000" dirty="0">
                <a:latin typeface="微软雅黑" pitchFamily="34" charset="-122"/>
                <a:ea typeface="微软雅黑" pitchFamily="34" charset="-122"/>
              </a:rPr>
              <a:t>组合的轨迹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假定要素市场上既定的劳动的价格即工资率为</a:t>
            </a:r>
            <a:r>
              <a:rPr lang="en-US" altLang="zh-CN" sz="2000" dirty="0">
                <a:latin typeface="微软雅黑" pitchFamily="34" charset="-122"/>
                <a:ea typeface="微软雅黑" pitchFamily="34" charset="-122"/>
              </a:rPr>
              <a:t>ω,</a:t>
            </a:r>
            <a:r>
              <a:rPr lang="zh-CN" altLang="en-US" sz="2000" dirty="0">
                <a:latin typeface="微软雅黑" pitchFamily="34" charset="-122"/>
                <a:ea typeface="微软雅黑" pitchFamily="34" charset="-122"/>
              </a:rPr>
              <a:t>既定的资本的价格</a:t>
            </a:r>
            <a:r>
              <a:rPr lang="zh-CN" altLang="en-US" sz="2000" dirty="0" smtClean="0">
                <a:latin typeface="微软雅黑" pitchFamily="34" charset="-122"/>
                <a:ea typeface="微软雅黑" pitchFamily="34" charset="-122"/>
              </a:rPr>
              <a:t>即利息率</a:t>
            </a:r>
            <a:r>
              <a:rPr lang="zh-CN" altLang="en-US" sz="2000" dirty="0">
                <a:latin typeface="微软雅黑" pitchFamily="34" charset="-122"/>
                <a:ea typeface="微软雅黑" pitchFamily="34" charset="-122"/>
              </a:rPr>
              <a:t>为</a:t>
            </a:r>
            <a:r>
              <a:rPr lang="en-US" altLang="zh-CN" sz="2000" dirty="0">
                <a:latin typeface="微软雅黑" pitchFamily="34" charset="-122"/>
                <a:ea typeface="微软雅黑" pitchFamily="34" charset="-122"/>
              </a:rPr>
              <a:t>r,</a:t>
            </a:r>
            <a:r>
              <a:rPr lang="zh-CN" altLang="en-US" sz="2000" dirty="0">
                <a:latin typeface="微软雅黑" pitchFamily="34" charset="-122"/>
                <a:ea typeface="微软雅黑" pitchFamily="34" charset="-122"/>
              </a:rPr>
              <a:t>厂商既定的成本支出为</a:t>
            </a:r>
            <a:r>
              <a:rPr lang="en-US" altLang="zh-CN" sz="2000" dirty="0">
                <a:latin typeface="微软雅黑" pitchFamily="34" charset="-122"/>
                <a:ea typeface="微软雅黑" pitchFamily="34" charset="-122"/>
              </a:rPr>
              <a:t>C,</a:t>
            </a:r>
            <a:r>
              <a:rPr lang="zh-CN" altLang="en-US" sz="2000" dirty="0">
                <a:latin typeface="微软雅黑" pitchFamily="34" charset="-122"/>
                <a:ea typeface="微软雅黑" pitchFamily="34" charset="-122"/>
              </a:rPr>
              <a:t>则成本方程为</a:t>
            </a:r>
          </a:p>
          <a:p>
            <a:r>
              <a:rPr lang="en-US" altLang="zh-CN" sz="2000" dirty="0" smtClean="0">
                <a:latin typeface="微软雅黑" pitchFamily="34" charset="-122"/>
                <a:ea typeface="微软雅黑" pitchFamily="34" charset="-122"/>
              </a:rPr>
              <a:t>                                                                  C</a:t>
            </a:r>
            <a:r>
              <a:rPr lang="zh-CN" altLang="en-US" sz="2000" dirty="0">
                <a:latin typeface="微软雅黑" pitchFamily="34" charset="-122"/>
                <a:ea typeface="微软雅黑" pitchFamily="34" charset="-122"/>
              </a:rPr>
              <a:t>＝</a:t>
            </a:r>
            <a:r>
              <a:rPr lang="el-GR" altLang="zh-CN" sz="2000" dirty="0">
                <a:latin typeface="微软雅黑" pitchFamily="34" charset="-122"/>
                <a:ea typeface="微软雅黑" pitchFamily="34" charset="-122"/>
              </a:rPr>
              <a:t>ω</a:t>
            </a:r>
            <a:r>
              <a:rPr lang="en-US" altLang="zh-CN" sz="2000" dirty="0">
                <a:latin typeface="微软雅黑" pitchFamily="34" charset="-122"/>
                <a:ea typeface="微软雅黑" pitchFamily="34" charset="-122"/>
              </a:rPr>
              <a:t>L</a:t>
            </a:r>
            <a:r>
              <a:rPr lang="zh-CN" altLang="en-US" sz="2000" dirty="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rK</a:t>
            </a:r>
          </a:p>
          <a:p>
            <a:r>
              <a:rPr lang="zh-CN" altLang="en-US" sz="2000" dirty="0">
                <a:latin typeface="微软雅黑" pitchFamily="34" charset="-122"/>
                <a:ea typeface="微软雅黑" pitchFamily="34" charset="-122"/>
              </a:rPr>
              <a:t>由成本方程可得</a:t>
            </a:r>
            <a:endParaRPr lang="en-US" altLang="zh-CN" sz="2000" dirty="0" smtClean="0">
              <a:latin typeface="微软雅黑" pitchFamily="34" charset="-122"/>
              <a:ea typeface="微软雅黑" pitchFamily="34" charset="-122"/>
            </a:endParaRPr>
          </a:p>
        </p:txBody>
      </p:sp>
      <p:sp>
        <p:nvSpPr>
          <p:cNvPr id="8" name="文本框 2"/>
          <p:cNvSpPr txBox="1"/>
          <p:nvPr/>
        </p:nvSpPr>
        <p:spPr>
          <a:xfrm>
            <a:off x="1033144" y="543560"/>
            <a:ext cx="1660629"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等成本线</a:t>
            </a:r>
          </a:p>
        </p:txBody>
      </p:sp>
      <p:pic>
        <p:nvPicPr>
          <p:cNvPr id="3" name="图片 2"/>
          <p:cNvPicPr>
            <a:picLocks noChangeAspect="1"/>
          </p:cNvPicPr>
          <p:nvPr/>
        </p:nvPicPr>
        <p:blipFill>
          <a:blip r:embed="rId2"/>
          <a:stretch>
            <a:fillRect/>
          </a:stretch>
        </p:blipFill>
        <p:spPr>
          <a:xfrm>
            <a:off x="4940515" y="3182577"/>
            <a:ext cx="1279054" cy="573878"/>
          </a:xfrm>
          <a:prstGeom prst="rect">
            <a:avLst/>
          </a:prstGeom>
        </p:spPr>
      </p:pic>
      <p:sp>
        <p:nvSpPr>
          <p:cNvPr id="9" name="矩形 8"/>
          <p:cNvSpPr/>
          <p:nvPr/>
        </p:nvSpPr>
        <p:spPr>
          <a:xfrm>
            <a:off x="1091565" y="3863259"/>
            <a:ext cx="5572359" cy="461665"/>
          </a:xfrm>
          <a:prstGeom prst="rect">
            <a:avLst/>
          </a:prstGeom>
        </p:spPr>
        <p:txBody>
          <a:bodyPr wrap="none">
            <a:spAutoFit/>
          </a:bodyPr>
          <a:lstStyle/>
          <a:p>
            <a:r>
              <a:rPr lang="zh-CN" altLang="en-US" sz="2000" dirty="0">
                <a:latin typeface="微软雅黑" pitchFamily="34" charset="-122"/>
                <a:ea typeface="微软雅黑" pitchFamily="34" charset="-122"/>
              </a:rPr>
              <a:t>根据以上式子可以得到等成本线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４</a:t>
            </a:r>
            <a:r>
              <a:rPr lang="en-US" altLang="zh-CN" sz="24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７</a:t>
            </a:r>
            <a:r>
              <a:rPr lang="zh-CN" altLang="en-US" sz="2000" dirty="0">
                <a:latin typeface="微软雅黑" pitchFamily="34" charset="-122"/>
                <a:ea typeface="微软雅黑" pitchFamily="34" charset="-122"/>
              </a:rPr>
              <a:t>所示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1" name="图片 10"/>
          <p:cNvPicPr>
            <a:picLocks noChangeAspect="1"/>
          </p:cNvPicPr>
          <p:nvPr/>
        </p:nvPicPr>
        <p:blipFill>
          <a:blip r:embed="rId3"/>
          <a:stretch>
            <a:fillRect/>
          </a:stretch>
        </p:blipFill>
        <p:spPr>
          <a:xfrm>
            <a:off x="7850659" y="3863259"/>
            <a:ext cx="2438401" cy="2269848"/>
          </a:xfrm>
          <a:prstGeom prst="rect">
            <a:avLst/>
          </a:prstGeom>
        </p:spPr>
      </p:pic>
      <p:sp>
        <p:nvSpPr>
          <p:cNvPr id="12" name="矩形 11"/>
          <p:cNvSpPr/>
          <p:nvPr/>
        </p:nvSpPr>
        <p:spPr>
          <a:xfrm>
            <a:off x="1060704" y="5021236"/>
            <a:ext cx="6096000" cy="1015663"/>
          </a:xfrm>
          <a:prstGeom prst="rect">
            <a:avLst/>
          </a:prstGeom>
        </p:spPr>
        <p:txBody>
          <a:bodyPr>
            <a:spAutoFit/>
          </a:bodyPr>
          <a:lstStyle/>
          <a:p>
            <a:r>
              <a:rPr lang="zh-CN" altLang="en-US" sz="2000" dirty="0">
                <a:latin typeface="微软雅黑" pitchFamily="34" charset="-122"/>
                <a:ea typeface="微软雅黑" pitchFamily="34" charset="-122"/>
              </a:rPr>
              <a:t>在成本固定和要素价格已知的条件下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便可以得到一条等成本线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任何关于</a:t>
            </a:r>
            <a:r>
              <a:rPr lang="zh-CN" altLang="en-US" sz="2000" dirty="0" smtClean="0">
                <a:latin typeface="微软雅黑" pitchFamily="34" charset="-122"/>
                <a:ea typeface="微软雅黑" pitchFamily="34" charset="-122"/>
              </a:rPr>
              <a:t>成本和</a:t>
            </a:r>
            <a:r>
              <a:rPr lang="zh-CN" altLang="en-US" sz="2000" dirty="0">
                <a:latin typeface="微软雅黑" pitchFamily="34" charset="-122"/>
                <a:ea typeface="微软雅黑" pitchFamily="34" charset="-122"/>
              </a:rPr>
              <a:t>要素价格的变动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都会使等成本线发生变化</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472027435"/>
      </p:ext>
    </p:extLst>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最优的生产要素组合</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631216"/>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一、关于既定成本条件下的产量</a:t>
            </a:r>
            <a:r>
              <a:rPr lang="zh-CN" altLang="en-US" sz="2000" b="1" dirty="0" smtClean="0">
                <a:latin typeface="微软雅黑" pitchFamily="34" charset="-122"/>
                <a:ea typeface="微软雅黑" pitchFamily="34" charset="-122"/>
              </a:rPr>
              <a:t>最大化</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在图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８</a:t>
            </a:r>
            <a:r>
              <a:rPr lang="zh-CN" altLang="en-US" sz="2000" dirty="0">
                <a:latin typeface="微软雅黑" pitchFamily="34" charset="-122"/>
                <a:ea typeface="微软雅黑" pitchFamily="34" charset="-122"/>
              </a:rPr>
              <a:t>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有一条等成本线</a:t>
            </a:r>
            <a:r>
              <a:rPr lang="en-US" altLang="zh-CN" sz="2000" dirty="0">
                <a:latin typeface="微软雅黑" pitchFamily="34" charset="-122"/>
                <a:ea typeface="微软雅黑" pitchFamily="34" charset="-122"/>
              </a:rPr>
              <a:t>AB </a:t>
            </a:r>
            <a:r>
              <a:rPr lang="zh-CN" altLang="en-US" sz="2000" dirty="0">
                <a:latin typeface="微软雅黑" pitchFamily="34" charset="-122"/>
                <a:ea typeface="微软雅黑" pitchFamily="34" charset="-122"/>
              </a:rPr>
              <a:t>和三条等</a:t>
            </a:r>
            <a:r>
              <a:rPr lang="zh-CN" altLang="en-US" sz="2000" dirty="0" smtClean="0">
                <a:latin typeface="微软雅黑" pitchFamily="34" charset="-122"/>
                <a:ea typeface="微软雅黑" pitchFamily="34" charset="-122"/>
              </a:rPr>
              <a:t>产量曲线</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２</a:t>
            </a:r>
            <a:r>
              <a:rPr lang="zh-CN" altLang="en-US" sz="2000" dirty="0">
                <a:latin typeface="微软雅黑" pitchFamily="34" charset="-122"/>
                <a:ea typeface="微软雅黑" pitchFamily="34" charset="-122"/>
              </a:rPr>
              <a:t> 和</a:t>
            </a:r>
            <a:r>
              <a:rPr lang="en-US" altLang="zh-CN" sz="2000" dirty="0">
                <a:latin typeface="微软雅黑" pitchFamily="34" charset="-122"/>
                <a:ea typeface="微软雅黑" pitchFamily="34" charset="-122"/>
              </a:rPr>
              <a:t>Q</a:t>
            </a:r>
            <a:r>
              <a:rPr lang="zh-CN" altLang="en-US" sz="2000" baseline="-25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等成本线</a:t>
            </a:r>
            <a:r>
              <a:rPr lang="en-US" altLang="zh-CN" sz="2000" dirty="0">
                <a:latin typeface="微软雅黑" pitchFamily="34" charset="-122"/>
                <a:ea typeface="微软雅黑" pitchFamily="34" charset="-122"/>
              </a:rPr>
              <a:t>AB </a:t>
            </a:r>
            <a:r>
              <a:rPr lang="zh-CN" altLang="en-US" sz="2000" dirty="0">
                <a:latin typeface="微软雅黑" pitchFamily="34" charset="-122"/>
                <a:ea typeface="微软雅黑" pitchFamily="34" charset="-122"/>
              </a:rPr>
              <a:t>的位置和斜率</a:t>
            </a:r>
            <a:r>
              <a:rPr lang="zh-CN" altLang="en-US" sz="2000" dirty="0" smtClean="0">
                <a:latin typeface="微软雅黑" pitchFamily="34" charset="-122"/>
                <a:ea typeface="微软雅黑" pitchFamily="34" charset="-122"/>
              </a:rPr>
              <a:t>取决于</a:t>
            </a:r>
            <a:r>
              <a:rPr lang="zh-CN" altLang="en-US" sz="2000" dirty="0">
                <a:latin typeface="微软雅黑" pitchFamily="34" charset="-122"/>
                <a:ea typeface="微软雅黑" pitchFamily="34" charset="-122"/>
              </a:rPr>
              <a:t>给定的成本量</a:t>
            </a:r>
            <a:r>
              <a:rPr lang="en-US" altLang="zh-CN" sz="2000" dirty="0">
                <a:latin typeface="微软雅黑" pitchFamily="34" charset="-122"/>
                <a:ea typeface="微软雅黑" pitchFamily="34" charset="-122"/>
              </a:rPr>
              <a:t>C </a:t>
            </a:r>
            <a:r>
              <a:rPr lang="zh-CN" altLang="en-US" sz="2000" dirty="0">
                <a:latin typeface="微软雅黑" pitchFamily="34" charset="-122"/>
                <a:ea typeface="微软雅黑" pitchFamily="34" charset="-122"/>
              </a:rPr>
              <a:t>和两要素的价格</a:t>
            </a:r>
            <a:r>
              <a:rPr lang="zh-CN" altLang="en-US" sz="2000" dirty="0" smtClean="0">
                <a:latin typeface="微软雅黑" pitchFamily="34" charset="-122"/>
                <a:ea typeface="微软雅黑" pitchFamily="34" charset="-122"/>
              </a:rPr>
              <a:t>比例     </a:t>
            </a:r>
            <a:r>
              <a:rPr lang="en-US" altLang="zh-CN" sz="2000" dirty="0" smtClean="0">
                <a:latin typeface="微软雅黑" pitchFamily="34" charset="-122"/>
                <a:ea typeface="微软雅黑" pitchFamily="34" charset="-122"/>
              </a:rPr>
              <a:t> </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由图中</a:t>
            </a:r>
            <a:r>
              <a:rPr lang="zh-CN" altLang="en-US" sz="2000" dirty="0" smtClean="0">
                <a:latin typeface="微软雅黑" pitchFamily="34" charset="-122"/>
                <a:ea typeface="微软雅黑" pitchFamily="34" charset="-122"/>
              </a:rPr>
              <a:t>可见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唯一的等成本线</a:t>
            </a:r>
            <a:r>
              <a:rPr lang="en-US" altLang="zh-CN" sz="2000" dirty="0">
                <a:latin typeface="微软雅黑" pitchFamily="34" charset="-122"/>
                <a:ea typeface="微软雅黑" pitchFamily="34" charset="-122"/>
              </a:rPr>
              <a:t>AB </a:t>
            </a:r>
            <a:r>
              <a:rPr lang="zh-CN" altLang="en-US" sz="2000" dirty="0">
                <a:latin typeface="微软雅黑" pitchFamily="34" charset="-122"/>
                <a:ea typeface="微软雅黑" pitchFamily="34" charset="-122"/>
              </a:rPr>
              <a:t>与其中一条等产量曲线</a:t>
            </a:r>
            <a:r>
              <a:rPr lang="en-US" altLang="zh-CN" sz="2000" dirty="0">
                <a:latin typeface="微软雅黑" pitchFamily="34" charset="-122"/>
                <a:ea typeface="微软雅黑" pitchFamily="34" charset="-122"/>
              </a:rPr>
              <a:t>Q</a:t>
            </a:r>
            <a:r>
              <a:rPr lang="zh-CN" altLang="en-US" sz="2000" dirty="0">
                <a:latin typeface="微软雅黑" pitchFamily="34" charset="-122"/>
                <a:ea typeface="微软雅黑" pitchFamily="34" charset="-122"/>
              </a:rPr>
              <a:t>２ </a:t>
            </a:r>
            <a:r>
              <a:rPr lang="zh-CN" altLang="en-US" sz="2000" dirty="0" smtClean="0">
                <a:latin typeface="微软雅黑" pitchFamily="34" charset="-122"/>
                <a:ea typeface="微软雅黑" pitchFamily="34" charset="-122"/>
              </a:rPr>
              <a:t>相切</a:t>
            </a:r>
            <a:r>
              <a:rPr lang="zh-CN" altLang="en-US" sz="2000" dirty="0">
                <a:latin typeface="微软雅黑" pitchFamily="34" charset="-122"/>
                <a:ea typeface="微软雅黑" pitchFamily="34" charset="-122"/>
              </a:rPr>
              <a:t>于</a:t>
            </a:r>
            <a:r>
              <a:rPr lang="en-US" altLang="zh-CN" sz="2000" dirty="0">
                <a:latin typeface="微软雅黑" pitchFamily="34" charset="-122"/>
                <a:ea typeface="微软雅黑" pitchFamily="34" charset="-122"/>
              </a:rPr>
              <a:t>E </a:t>
            </a:r>
            <a:r>
              <a:rPr lang="zh-CN" altLang="en-US" sz="2000" dirty="0">
                <a:latin typeface="微软雅黑" pitchFamily="34" charset="-122"/>
                <a:ea typeface="微软雅黑" pitchFamily="34" charset="-122"/>
              </a:rPr>
              <a:t>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该点就是生产的均衡点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它表示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在既定</a:t>
            </a:r>
            <a:r>
              <a:rPr lang="zh-CN" altLang="en-US" sz="2000" dirty="0" smtClean="0">
                <a:latin typeface="微软雅黑" pitchFamily="34" charset="-122"/>
                <a:ea typeface="微软雅黑" pitchFamily="34" charset="-122"/>
              </a:rPr>
              <a:t>的成本</a:t>
            </a:r>
            <a:r>
              <a:rPr lang="zh-CN" altLang="en-US" sz="2000" dirty="0">
                <a:latin typeface="微软雅黑" pitchFamily="34" charset="-122"/>
                <a:ea typeface="微软雅黑" pitchFamily="34" charset="-122"/>
              </a:rPr>
              <a:t>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厂商应该按照</a:t>
            </a:r>
            <a:r>
              <a:rPr lang="en-US" altLang="zh-CN" sz="2000" dirty="0">
                <a:latin typeface="微软雅黑" pitchFamily="34" charset="-122"/>
                <a:ea typeface="微软雅黑" pitchFamily="34" charset="-122"/>
              </a:rPr>
              <a:t>E </a:t>
            </a:r>
            <a:r>
              <a:rPr lang="zh-CN" altLang="en-US" sz="2000" dirty="0">
                <a:latin typeface="微软雅黑" pitchFamily="34" charset="-122"/>
                <a:ea typeface="微软雅黑" pitchFamily="34" charset="-122"/>
              </a:rPr>
              <a:t>点的生产要素组合</a:t>
            </a:r>
            <a:r>
              <a:rPr lang="zh-CN" altLang="en-US" sz="2000" dirty="0" smtClean="0">
                <a:latin typeface="微软雅黑" pitchFamily="34" charset="-122"/>
                <a:ea typeface="微软雅黑" pitchFamily="34" charset="-122"/>
              </a:rPr>
              <a:t>进行生产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即劳动投入量和资本投入量分别为</a:t>
            </a:r>
            <a:r>
              <a:rPr lang="en-US" altLang="zh-CN" sz="2000" i="1" dirty="0">
                <a:latin typeface="微软雅黑" pitchFamily="34" charset="-122"/>
                <a:ea typeface="微软雅黑" pitchFamily="34" charset="-122"/>
              </a:rPr>
              <a:t>OL</a:t>
            </a:r>
            <a:r>
              <a:rPr lang="zh-CN" altLang="en-US" sz="2000" baseline="-25000" dirty="0">
                <a:latin typeface="微软雅黑" pitchFamily="34" charset="-122"/>
                <a:ea typeface="微软雅黑" pitchFamily="34" charset="-122"/>
              </a:rPr>
              <a:t>１</a:t>
            </a:r>
            <a:r>
              <a:rPr lang="zh-CN" altLang="en-US" sz="2000" dirty="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和</a:t>
            </a:r>
            <a:r>
              <a:rPr lang="en-US" altLang="zh-CN" sz="2000" i="1" dirty="0" smtClean="0">
                <a:latin typeface="微软雅黑" pitchFamily="34" charset="-122"/>
                <a:ea typeface="微软雅黑" pitchFamily="34" charset="-122"/>
              </a:rPr>
              <a:t>OK</a:t>
            </a:r>
            <a:r>
              <a:rPr lang="zh-CN" altLang="en-US" sz="2000" baseline="-25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厂商就会获得最大的产量</a:t>
            </a:r>
            <a:r>
              <a:rPr lang="en-US" altLang="zh-CN" sz="2000" dirty="0">
                <a:latin typeface="微软雅黑" pitchFamily="34" charset="-122"/>
                <a:ea typeface="微软雅黑" pitchFamily="34" charset="-122"/>
              </a:rPr>
              <a:t>.</a:t>
            </a:r>
          </a:p>
        </p:txBody>
      </p:sp>
      <p:pic>
        <p:nvPicPr>
          <p:cNvPr id="8" name="图片 7"/>
          <p:cNvPicPr>
            <a:picLocks noChangeAspect="1"/>
          </p:cNvPicPr>
          <p:nvPr/>
        </p:nvPicPr>
        <p:blipFill>
          <a:blip r:embed="rId2"/>
          <a:stretch>
            <a:fillRect/>
          </a:stretch>
        </p:blipFill>
        <p:spPr>
          <a:xfrm>
            <a:off x="1389072" y="3051604"/>
            <a:ext cx="3369275" cy="3015053"/>
          </a:xfrm>
          <a:prstGeom prst="rect">
            <a:avLst/>
          </a:prstGeom>
        </p:spPr>
      </p:pic>
      <mc:AlternateContent xmlns:mc="http://schemas.openxmlformats.org/markup-compatibility/2006" xmlns:a14="http://schemas.microsoft.com/office/drawing/2010/main">
        <mc:Choice Requires="a14">
          <p:sp>
            <p:nvSpPr>
              <p:cNvPr id="11" name="文本框 10"/>
              <p:cNvSpPr txBox="1"/>
              <p:nvPr/>
            </p:nvSpPr>
            <p:spPr>
              <a:xfrm>
                <a:off x="5430882" y="1862407"/>
                <a:ext cx="266098" cy="393569"/>
              </a:xfrm>
              <a:prstGeom prst="rect">
                <a:avLst/>
              </a:prstGeom>
              <a:noFill/>
            </p:spPr>
            <p:txBody>
              <a:bodyPr wrap="none" lIns="0" tIns="0" rIns="0" bIns="0" rtlCol="0">
                <a:spAutoFit/>
              </a:bodyPr>
              <a:lstStyle/>
              <a:p>
                <a:r>
                  <a:rPr lang="en-US" altLang="zh-CN" dirty="0" smtClean="0"/>
                  <a:t> </a:t>
                </a:r>
                <a14:m>
                  <m:oMath xmlns:m="http://schemas.openxmlformats.org/officeDocument/2006/math">
                    <m:f>
                      <m:fPr>
                        <m:ctrlPr>
                          <a:rPr lang="en-US" altLang="zh-CN" i="1" smtClean="0">
                            <a:latin typeface="Cambria Math"/>
                          </a:rPr>
                        </m:ctrlPr>
                      </m:fPr>
                      <m:num>
                        <m:r>
                          <m:rPr>
                            <m:nor/>
                          </m:rPr>
                          <a:rPr lang="el-GR" altLang="zh-CN" i="1" smtClean="0"/>
                          <m:t>ω</m:t>
                        </m:r>
                        <m:r>
                          <m:rPr>
                            <m:nor/>
                          </m:rPr>
                          <a:rPr lang="el-GR" altLang="zh-CN" i="1"/>
                          <m:t> </m:t>
                        </m:r>
                      </m:num>
                      <m:den>
                        <m:r>
                          <m:rPr>
                            <m:nor/>
                          </m:rPr>
                          <a:rPr lang="en-US" altLang="zh-CN" i="1"/>
                          <m:t>r</m:t>
                        </m:r>
                      </m:den>
                    </m:f>
                  </m:oMath>
                </a14:m>
                <a:endParaRPr lang="zh-CN" altLang="en-US" i="1" dirty="0"/>
              </a:p>
            </p:txBody>
          </p:sp>
        </mc:Choice>
        <mc:Fallback xmlns="">
          <p:sp>
            <p:nvSpPr>
              <p:cNvPr id="11" name="文本框 10"/>
              <p:cNvSpPr txBox="1">
                <a:spLocks noRot="1" noChangeAspect="1" noMove="1" noResize="1" noEditPoints="1" noAdjustHandles="1" noChangeArrowheads="1" noChangeShapeType="1" noTextEdit="1"/>
              </p:cNvSpPr>
              <p:nvPr/>
            </p:nvSpPr>
            <p:spPr>
              <a:xfrm>
                <a:off x="5430882" y="1862407"/>
                <a:ext cx="266098" cy="393569"/>
              </a:xfrm>
              <a:prstGeom prst="rect">
                <a:avLst/>
              </a:prstGeom>
              <a:blipFill rotWithShape="0">
                <a:blip r:embed="rId3"/>
                <a:stretch>
                  <a:fillRect l="-2273" t="-1563" r="-2273" b="-1406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5140411" y="3051604"/>
                <a:ext cx="6573794" cy="3513782"/>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在</a:t>
                </a:r>
                <a:r>
                  <a:rPr lang="zh-CN" altLang="en-US" dirty="0">
                    <a:latin typeface="微软雅黑" pitchFamily="34" charset="-122"/>
                    <a:ea typeface="微软雅黑" pitchFamily="34" charset="-122"/>
                  </a:rPr>
                  <a:t>均衡点</a:t>
                </a:r>
                <a:r>
                  <a:rPr lang="en-US" altLang="zh-CN" sz="2000" dirty="0">
                    <a:latin typeface="微软雅黑" pitchFamily="34" charset="-122"/>
                    <a:ea typeface="微软雅黑" pitchFamily="34" charset="-122"/>
                  </a:rPr>
                  <a:t>E</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等产量曲线</a:t>
                </a:r>
                <a:r>
                  <a:rPr lang="en-US" altLang="zh-CN" sz="2000" dirty="0">
                    <a:latin typeface="微软雅黑" pitchFamily="34" charset="-122"/>
                    <a:ea typeface="微软雅黑" pitchFamily="34" charset="-122"/>
                  </a:rPr>
                  <a:t>Q</a:t>
                </a:r>
                <a:r>
                  <a:rPr lang="zh-CN" altLang="en-US" sz="800" dirty="0">
                    <a:latin typeface="微软雅黑" pitchFamily="34" charset="-122"/>
                    <a:ea typeface="微软雅黑" pitchFamily="34" charset="-122"/>
                  </a:rPr>
                  <a:t>２ </a:t>
                </a:r>
                <a:r>
                  <a:rPr lang="zh-CN" altLang="en-US" dirty="0">
                    <a:latin typeface="微软雅黑" pitchFamily="34" charset="-122"/>
                    <a:ea typeface="微软雅黑" pitchFamily="34" charset="-122"/>
                  </a:rPr>
                  <a:t>与等成本线</a:t>
                </a:r>
                <a:r>
                  <a:rPr lang="en-US" altLang="zh-CN" sz="2000" dirty="0">
                    <a:latin typeface="微软雅黑" pitchFamily="34" charset="-122"/>
                    <a:ea typeface="微软雅黑" pitchFamily="34" charset="-122"/>
                  </a:rPr>
                  <a:t>AB </a:t>
                </a:r>
                <a:r>
                  <a:rPr lang="zh-CN" altLang="en-US" dirty="0">
                    <a:latin typeface="微软雅黑" pitchFamily="34" charset="-122"/>
                    <a:ea typeface="微软雅黑" pitchFamily="34" charset="-122"/>
                  </a:rPr>
                  <a:t>相切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由于等产量曲线的斜率</a:t>
                </a:r>
                <a:r>
                  <a:rPr lang="zh-CN" altLang="en-US" dirty="0" smtClean="0">
                    <a:latin typeface="微软雅黑" pitchFamily="34" charset="-122"/>
                    <a:ea typeface="微软雅黑" pitchFamily="34" charset="-122"/>
                  </a:rPr>
                  <a:t>可用边际</a:t>
                </a:r>
                <a:r>
                  <a:rPr lang="zh-CN" altLang="en-US" dirty="0">
                    <a:latin typeface="微软雅黑" pitchFamily="34" charset="-122"/>
                    <a:ea typeface="微软雅黑" pitchFamily="34" charset="-122"/>
                  </a:rPr>
                  <a:t>技术替代率</a:t>
                </a:r>
                <a:r>
                  <a:rPr lang="en-US" altLang="zh-CN" dirty="0">
                    <a:latin typeface="微软雅黑" pitchFamily="34" charset="-122"/>
                    <a:ea typeface="微软雅黑" pitchFamily="34" charset="-122"/>
                  </a:rPr>
                  <a:t>MRTS</a:t>
                </a:r>
                <a:r>
                  <a:rPr lang="zh-CN" altLang="en-US" dirty="0">
                    <a:latin typeface="微软雅黑" pitchFamily="34" charset="-122"/>
                    <a:ea typeface="微软雅黑" pitchFamily="34" charset="-122"/>
                  </a:rPr>
                  <a:t>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等成本线的斜率可用生产要素的相对价格的负值</a:t>
                </a:r>
                <a:r>
                  <a:rPr lang="zh-CN" altLang="en-US" dirty="0" smtClean="0">
                    <a:latin typeface="微软雅黑" pitchFamily="34" charset="-122"/>
                    <a:ea typeface="微软雅黑" pitchFamily="34" charset="-122"/>
                  </a:rPr>
                  <a:t>－</a:t>
                </a:r>
                <a14:m>
                  <m:oMath xmlns:m="http://schemas.openxmlformats.org/officeDocument/2006/math">
                    <m:f>
                      <m:fPr>
                        <m:ctrlPr>
                          <a:rPr lang="en-US" altLang="zh-CN" i="1">
                            <a:latin typeface="Cambria Math"/>
                          </a:rPr>
                        </m:ctrlPr>
                      </m:fPr>
                      <m:num>
                        <m:r>
                          <m:rPr>
                            <m:nor/>
                          </m:rPr>
                          <a:rPr lang="el-GR" altLang="zh-CN" i="1">
                            <a:latin typeface="微软雅黑" pitchFamily="34" charset="-122"/>
                            <a:ea typeface="微软雅黑" pitchFamily="34" charset="-122"/>
                          </a:rPr>
                          <m:t>ω</m:t>
                        </m:r>
                        <m:r>
                          <m:rPr>
                            <m:nor/>
                          </m:rPr>
                          <a:rPr lang="el-GR" altLang="zh-CN" i="1">
                            <a:latin typeface="微软雅黑" pitchFamily="34" charset="-122"/>
                            <a:ea typeface="微软雅黑" pitchFamily="34" charset="-122"/>
                          </a:rPr>
                          <m:t> </m:t>
                        </m:r>
                      </m:num>
                      <m:den>
                        <m:r>
                          <m:rPr>
                            <m:nor/>
                          </m:rPr>
                          <a:rPr lang="en-US" altLang="zh-CN" i="1">
                            <a:latin typeface="微软雅黑" pitchFamily="34" charset="-122"/>
                            <a:ea typeface="微软雅黑" pitchFamily="34" charset="-122"/>
                          </a:rPr>
                          <m:t>r</m:t>
                        </m:r>
                      </m:den>
                    </m:f>
                  </m:oMath>
                </a14:m>
                <a:r>
                  <a:rPr lang="zh-CN" altLang="en-US" dirty="0" smtClean="0">
                    <a:latin typeface="微软雅黑" pitchFamily="34" charset="-122"/>
                    <a:ea typeface="微软雅黑" pitchFamily="34" charset="-122"/>
                  </a:rPr>
                  <a:t>表示</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在生产均衡点</a:t>
                </a:r>
                <a:r>
                  <a:rPr lang="en-US" altLang="zh-CN" sz="2000" dirty="0">
                    <a:latin typeface="微软雅黑" pitchFamily="34" charset="-122"/>
                    <a:ea typeface="微软雅黑" pitchFamily="34" charset="-122"/>
                  </a:rPr>
                  <a:t>E </a:t>
                </a:r>
                <a:r>
                  <a:rPr lang="zh-CN" altLang="en-US" dirty="0">
                    <a:latin typeface="微软雅黑" pitchFamily="34" charset="-122"/>
                    <a:ea typeface="微软雅黑" pitchFamily="34" charset="-122"/>
                  </a:rPr>
                  <a:t>有</a:t>
                </a:r>
                <a:r>
                  <a:rPr lang="en-US" altLang="zh-CN" dirty="0">
                    <a:latin typeface="微软雅黑" pitchFamily="34" charset="-122"/>
                    <a:ea typeface="微软雅黑" pitchFamily="34" charset="-122"/>
                  </a:rPr>
                  <a:t>:</a:t>
                </a:r>
              </a:p>
              <a:p>
                <a:pPr algn="ctr">
                  <a:lnSpc>
                    <a:spcPct val="150000"/>
                  </a:lnSpc>
                </a:pPr>
                <a:r>
                  <a:rPr lang="en-US" altLang="zh-CN" dirty="0">
                    <a:latin typeface="微软雅黑" pitchFamily="34" charset="-122"/>
                    <a:ea typeface="微软雅黑" pitchFamily="34" charset="-122"/>
                  </a:rPr>
                  <a:t>MRTS</a:t>
                </a:r>
                <a:r>
                  <a:rPr lang="en-US" altLang="zh-CN" sz="800" dirty="0">
                    <a:latin typeface="微软雅黑" pitchFamily="34" charset="-122"/>
                    <a:ea typeface="微软雅黑" pitchFamily="34" charset="-122"/>
                  </a:rPr>
                  <a:t>LK </a:t>
                </a:r>
                <a:r>
                  <a:rPr lang="zh-CN" altLang="en-US" dirty="0" smtClean="0">
                    <a:latin typeface="微软雅黑" pitchFamily="34" charset="-122"/>
                    <a:ea typeface="微软雅黑" pitchFamily="34" charset="-122"/>
                  </a:rPr>
                  <a:t>＝</a:t>
                </a:r>
                <a14:m>
                  <m:oMath xmlns:m="http://schemas.openxmlformats.org/officeDocument/2006/math">
                    <m:f>
                      <m:fPr>
                        <m:ctrlPr>
                          <a:rPr lang="en-US" altLang="zh-CN" sz="2000" i="1">
                            <a:latin typeface="Cambria Math"/>
                          </a:rPr>
                        </m:ctrlPr>
                      </m:fPr>
                      <m:num>
                        <m:r>
                          <m:rPr>
                            <m:nor/>
                          </m:rPr>
                          <a:rPr lang="el-GR" altLang="zh-CN" sz="2000" i="1">
                            <a:latin typeface="微软雅黑" pitchFamily="34" charset="-122"/>
                            <a:ea typeface="微软雅黑" pitchFamily="34" charset="-122"/>
                          </a:rPr>
                          <m:t>ω</m:t>
                        </m:r>
                        <m:r>
                          <m:rPr>
                            <m:nor/>
                          </m:rPr>
                          <a:rPr lang="el-GR" altLang="zh-CN" sz="2000" i="1">
                            <a:latin typeface="微软雅黑" pitchFamily="34" charset="-122"/>
                            <a:ea typeface="微软雅黑" pitchFamily="34" charset="-122"/>
                          </a:rPr>
                          <m:t> </m:t>
                        </m:r>
                      </m:num>
                      <m:den>
                        <m:r>
                          <m:rPr>
                            <m:nor/>
                          </m:rPr>
                          <a:rPr lang="en-US" altLang="zh-CN" sz="2000" i="1">
                            <a:latin typeface="微软雅黑" pitchFamily="34" charset="-122"/>
                            <a:ea typeface="微软雅黑" pitchFamily="34" charset="-122"/>
                          </a:rPr>
                          <m:t>r</m:t>
                        </m:r>
                      </m:den>
                    </m:f>
                  </m:oMath>
                </a14:m>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它表示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为了实现既定成本条件下的最大产量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厂商必须选择最优的生产要素组合</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使得</a:t>
                </a:r>
                <a:r>
                  <a:rPr lang="zh-CN" altLang="en-US" dirty="0">
                    <a:latin typeface="微软雅黑" pitchFamily="34" charset="-122"/>
                    <a:ea typeface="微软雅黑" pitchFamily="34" charset="-122"/>
                  </a:rPr>
                  <a:t>两要素的边际技术替代率等于两要素的价格比例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这就是两种生产要素的最优组合</a:t>
                </a:r>
                <a:r>
                  <a:rPr lang="zh-CN" altLang="en-US" dirty="0" smtClean="0">
                    <a:latin typeface="微软雅黑" pitchFamily="34" charset="-122"/>
                    <a:ea typeface="微软雅黑" pitchFamily="34" charset="-122"/>
                  </a:rPr>
                  <a:t>的原则。</a:t>
                </a:r>
                <a:endParaRPr lang="zh-CN" altLang="en-US" dirty="0">
                  <a:latin typeface="微软雅黑" pitchFamily="34" charset="-122"/>
                  <a:ea typeface="微软雅黑" pitchFamily="34" charset="-122"/>
                </a:endParaRPr>
              </a:p>
            </p:txBody>
          </p:sp>
        </mc:Choice>
        <mc:Fallback xmlns="">
          <p:sp>
            <p:nvSpPr>
              <p:cNvPr id="12" name="矩形 11"/>
              <p:cNvSpPr>
                <a:spLocks noRot="1" noChangeAspect="1" noMove="1" noResize="1" noEditPoints="1" noAdjustHandles="1" noChangeArrowheads="1" noChangeShapeType="1" noTextEdit="1"/>
              </p:cNvSpPr>
              <p:nvPr/>
            </p:nvSpPr>
            <p:spPr>
              <a:xfrm>
                <a:off x="5140411" y="3051604"/>
                <a:ext cx="6573794" cy="3513782"/>
              </a:xfrm>
              <a:prstGeom prst="rect">
                <a:avLst/>
              </a:prstGeom>
              <a:blipFill rotWithShape="1">
                <a:blip r:embed="rId4"/>
                <a:stretch>
                  <a:fillRect l="-741" b="-5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18196555"/>
      </p:ext>
    </p:extLst>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477328"/>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二、关于既定产量条件下的成本最小</a:t>
            </a:r>
            <a:r>
              <a:rPr lang="zh-CN" altLang="en-US" sz="2000" b="1" dirty="0" smtClean="0">
                <a:latin typeface="微软雅黑" pitchFamily="34" charset="-122"/>
                <a:ea typeface="微软雅黑" pitchFamily="34" charset="-122"/>
              </a:rPr>
              <a:t>化</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如同生产者在既定成本条件下会力求实现最大的产量一样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生产者在既定的产量</a:t>
            </a:r>
            <a:r>
              <a:rPr lang="zh-CN" altLang="en-US" sz="2000" dirty="0" smtClean="0">
                <a:latin typeface="微软雅黑" pitchFamily="34" charset="-122"/>
                <a:ea typeface="微软雅黑" pitchFamily="34" charset="-122"/>
              </a:rPr>
              <a:t>条件下</a:t>
            </a:r>
            <a:r>
              <a:rPr lang="zh-CN" altLang="en-US" sz="2000" dirty="0">
                <a:latin typeface="微软雅黑" pitchFamily="34" charset="-122"/>
                <a:ea typeface="微软雅黑" pitchFamily="34" charset="-122"/>
              </a:rPr>
              <a:t>也会力求实现最小的成本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这可以用图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９</a:t>
            </a:r>
            <a:r>
              <a:rPr lang="zh-CN" altLang="en-US" sz="2000" dirty="0">
                <a:latin typeface="微软雅黑" pitchFamily="34" charset="-122"/>
                <a:ea typeface="微软雅黑" pitchFamily="34" charset="-122"/>
              </a:rPr>
              <a:t>来说明</a:t>
            </a:r>
            <a:r>
              <a:rPr lang="en-US" altLang="zh-CN" sz="2000" dirty="0">
                <a:latin typeface="微软雅黑" pitchFamily="34" charset="-122"/>
                <a:ea typeface="微软雅黑" pitchFamily="34" charset="-122"/>
              </a:rPr>
              <a:t>.</a:t>
            </a: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最优的生产要素组合</a:t>
            </a:r>
          </a:p>
        </p:txBody>
      </p:sp>
      <p:pic>
        <p:nvPicPr>
          <p:cNvPr id="9" name="图片 8"/>
          <p:cNvPicPr>
            <a:picLocks noChangeAspect="1"/>
          </p:cNvPicPr>
          <p:nvPr/>
        </p:nvPicPr>
        <p:blipFill>
          <a:blip r:embed="rId2"/>
          <a:stretch>
            <a:fillRect/>
          </a:stretch>
        </p:blipFill>
        <p:spPr>
          <a:xfrm>
            <a:off x="1091565" y="2759128"/>
            <a:ext cx="3996509" cy="3407409"/>
          </a:xfrm>
          <a:prstGeom prst="rect">
            <a:avLst/>
          </a:prstGeom>
        </p:spPr>
      </p:pic>
      <p:sp>
        <p:nvSpPr>
          <p:cNvPr id="10" name="矩形 9"/>
          <p:cNvSpPr/>
          <p:nvPr/>
        </p:nvSpPr>
        <p:spPr>
          <a:xfrm>
            <a:off x="5313406" y="2562438"/>
            <a:ext cx="6096000" cy="1431161"/>
          </a:xfrm>
          <a:prstGeom prst="rect">
            <a:avLst/>
          </a:prstGeom>
        </p:spPr>
        <p:txBody>
          <a:bodyPr>
            <a:spAutoFit/>
          </a:bodyPr>
          <a:lstStyle/>
          <a:p>
            <a:pPr>
              <a:lnSpc>
                <a:spcPct val="150000"/>
              </a:lnSpc>
            </a:pPr>
            <a:r>
              <a:rPr lang="zh-CN" altLang="en-US" dirty="0" smtClean="0">
                <a:latin typeface="微软雅黑" pitchFamily="34" charset="-122"/>
                <a:ea typeface="微软雅黑" pitchFamily="34" charset="-122"/>
              </a:rPr>
              <a:t>既定</a:t>
            </a:r>
            <a:r>
              <a:rPr lang="zh-CN" altLang="en-US" dirty="0">
                <a:latin typeface="微软雅黑" pitchFamily="34" charset="-122"/>
                <a:ea typeface="微软雅黑" pitchFamily="34" charset="-122"/>
              </a:rPr>
              <a:t>的等产量曲线</a:t>
            </a:r>
            <a:r>
              <a:rPr lang="en-US" altLang="zh-CN" sz="2000" dirty="0">
                <a:latin typeface="微软雅黑" pitchFamily="34" charset="-122"/>
                <a:ea typeface="微软雅黑" pitchFamily="34" charset="-122"/>
              </a:rPr>
              <a:t>Q </a:t>
            </a:r>
            <a:r>
              <a:rPr lang="zh-CN" altLang="en-US" dirty="0">
                <a:latin typeface="微软雅黑" pitchFamily="34" charset="-122"/>
                <a:ea typeface="微软雅黑" pitchFamily="34" charset="-122"/>
              </a:rPr>
              <a:t>和等成本线</a:t>
            </a:r>
            <a:r>
              <a:rPr lang="en-US" altLang="zh-CN" sz="2000" dirty="0">
                <a:latin typeface="微软雅黑" pitchFamily="34" charset="-122"/>
                <a:ea typeface="微软雅黑" pitchFamily="34" charset="-122"/>
              </a:rPr>
              <a:t>A′B′</a:t>
            </a:r>
            <a:r>
              <a:rPr lang="zh-CN" altLang="en-US" dirty="0">
                <a:latin typeface="微软雅黑" pitchFamily="34" charset="-122"/>
                <a:ea typeface="微软雅黑" pitchFamily="34" charset="-122"/>
              </a:rPr>
              <a:t>的切点</a:t>
            </a:r>
            <a:r>
              <a:rPr lang="en-US" altLang="zh-CN" sz="2000" dirty="0">
                <a:latin typeface="微软雅黑" pitchFamily="34" charset="-122"/>
                <a:ea typeface="微软雅黑" pitchFamily="34" charset="-122"/>
              </a:rPr>
              <a:t>E </a:t>
            </a:r>
            <a:r>
              <a:rPr lang="zh-CN" altLang="en-US" dirty="0">
                <a:latin typeface="微软雅黑" pitchFamily="34" charset="-122"/>
                <a:ea typeface="微软雅黑" pitchFamily="34" charset="-122"/>
              </a:rPr>
              <a:t>便是生产的均衡点</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a:t>
            </a:r>
            <a:r>
              <a:rPr lang="zh-CN" altLang="en-US" dirty="0" smtClean="0">
                <a:latin typeface="微软雅黑" pitchFamily="34" charset="-122"/>
                <a:ea typeface="微软雅黑" pitchFamily="34" charset="-122"/>
              </a:rPr>
              <a:t>均衡</a:t>
            </a:r>
            <a:r>
              <a:rPr lang="zh-CN" altLang="en-US" dirty="0">
                <a:latin typeface="微软雅黑" pitchFamily="34" charset="-122"/>
                <a:ea typeface="微软雅黑" pitchFamily="34" charset="-122"/>
              </a:rPr>
              <a:t>点</a:t>
            </a:r>
            <a:r>
              <a:rPr lang="en-US" altLang="zh-CN" sz="2000" dirty="0">
                <a:latin typeface="微软雅黑" pitchFamily="34" charset="-122"/>
                <a:ea typeface="微软雅黑" pitchFamily="34" charset="-122"/>
              </a:rPr>
              <a:t>E </a:t>
            </a:r>
            <a:r>
              <a:rPr lang="zh-CN" altLang="en-US" dirty="0" smtClean="0">
                <a:latin typeface="微软雅黑" pitchFamily="34" charset="-122"/>
                <a:ea typeface="微软雅黑" pitchFamily="34" charset="-122"/>
              </a:rPr>
              <a:t>有</a:t>
            </a:r>
            <a:endParaRPr lang="en-US" altLang="zh-CN" dirty="0" smtClean="0">
              <a:latin typeface="微软雅黑" pitchFamily="34" charset="-122"/>
              <a:ea typeface="微软雅黑" pitchFamily="34" charset="-122"/>
            </a:endParaRPr>
          </a:p>
          <a:p>
            <a:pPr>
              <a:lnSpc>
                <a:spcPct val="150000"/>
              </a:lnSpc>
            </a:pPr>
            <a:endParaRPr lang="zh-CN" altLang="en-US" dirty="0">
              <a:latin typeface="微软雅黑" pitchFamily="34" charset="-122"/>
              <a:ea typeface="微软雅黑" pitchFamily="34" charset="-122"/>
            </a:endParaRPr>
          </a:p>
        </p:txBody>
      </p:sp>
      <p:sp>
        <p:nvSpPr>
          <p:cNvPr id="11" name="矩形 10"/>
          <p:cNvSpPr/>
          <p:nvPr/>
        </p:nvSpPr>
        <p:spPr>
          <a:xfrm>
            <a:off x="5366526" y="4252437"/>
            <a:ext cx="6096000" cy="1338828"/>
          </a:xfrm>
          <a:prstGeom prst="rect">
            <a:avLst/>
          </a:prstGeom>
        </p:spPr>
        <p:txBody>
          <a:bodyPr>
            <a:spAutoFit/>
          </a:bodyPr>
          <a:lstStyle/>
          <a:p>
            <a:pPr>
              <a:lnSpc>
                <a:spcPct val="150000"/>
              </a:lnSpc>
            </a:pPr>
            <a:r>
              <a:rPr lang="zh-CN" altLang="en-US" dirty="0">
                <a:latin typeface="微软雅黑" pitchFamily="34" charset="-122"/>
                <a:ea typeface="微软雅黑" pitchFamily="34" charset="-122"/>
              </a:rPr>
              <a:t>它表示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厂商应该选择最优的生产要素组合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使得两要素的边际技术替代率等于两要素的</a:t>
            </a:r>
            <a:r>
              <a:rPr lang="zh-CN" altLang="en-US" dirty="0" smtClean="0">
                <a:latin typeface="微软雅黑" pitchFamily="34" charset="-122"/>
                <a:ea typeface="微软雅黑" pitchFamily="34" charset="-122"/>
              </a:rPr>
              <a:t>价格</a:t>
            </a:r>
            <a:r>
              <a:rPr lang="zh-CN" altLang="en-US" dirty="0">
                <a:latin typeface="微软雅黑" pitchFamily="34" charset="-122"/>
                <a:ea typeface="微软雅黑" pitchFamily="34" charset="-122"/>
              </a:rPr>
              <a:t>之比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从而实现既定产量条件下的最小成本</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mc:AlternateContent xmlns:mc="http://schemas.openxmlformats.org/markup-compatibility/2006" xmlns:a14="http://schemas.microsoft.com/office/drawing/2010/main">
        <mc:Choice Requires="a14">
          <p:sp>
            <p:nvSpPr>
              <p:cNvPr id="12" name="矩形 11"/>
              <p:cNvSpPr/>
              <p:nvPr/>
            </p:nvSpPr>
            <p:spPr>
              <a:xfrm>
                <a:off x="7650043" y="3444649"/>
                <a:ext cx="1786066" cy="704552"/>
              </a:xfrm>
              <a:prstGeom prst="rect">
                <a:avLst/>
              </a:prstGeom>
            </p:spPr>
            <p:txBody>
              <a:bodyPr wrap="none">
                <a:spAutoFit/>
              </a:bodyPr>
              <a:lstStyle/>
              <a:p>
                <a:r>
                  <a:rPr lang="en-US" altLang="zh-CN" sz="2800" dirty="0">
                    <a:latin typeface="E-BZ"/>
                  </a:rPr>
                  <a:t>MRTS</a:t>
                </a:r>
                <a:r>
                  <a:rPr lang="en-US" altLang="zh-CN" sz="1000" dirty="0">
                    <a:latin typeface="E-BX"/>
                  </a:rPr>
                  <a:t>LK </a:t>
                </a:r>
                <a:r>
                  <a:rPr lang="zh-CN" altLang="en-US" sz="2800" dirty="0">
                    <a:latin typeface="E-BZ"/>
                  </a:rPr>
                  <a:t>＝</a:t>
                </a:r>
                <a14:m>
                  <m:oMath xmlns:m="http://schemas.openxmlformats.org/officeDocument/2006/math">
                    <m:f>
                      <m:fPr>
                        <m:ctrlPr>
                          <a:rPr lang="en-US" altLang="zh-CN" sz="2800" i="1">
                            <a:latin typeface="Cambria Math"/>
                          </a:rPr>
                        </m:ctrlPr>
                      </m:fPr>
                      <m:num>
                        <m:r>
                          <m:rPr>
                            <m:nor/>
                          </m:rPr>
                          <a:rPr lang="el-GR" altLang="zh-CN" sz="2800" i="1"/>
                          <m:t>ω</m:t>
                        </m:r>
                        <m:r>
                          <m:rPr>
                            <m:nor/>
                          </m:rPr>
                          <a:rPr lang="el-GR" altLang="zh-CN" sz="2800" i="1"/>
                          <m:t> </m:t>
                        </m:r>
                      </m:num>
                      <m:den>
                        <m:r>
                          <m:rPr>
                            <m:nor/>
                          </m:rPr>
                          <a:rPr lang="en-US" altLang="zh-CN" sz="2800" i="1"/>
                          <m:t>r</m:t>
                        </m:r>
                      </m:den>
                    </m:f>
                  </m:oMath>
                </a14:m>
                <a:endParaRPr lang="zh-CN" altLang="en-US" sz="2800" dirty="0"/>
              </a:p>
            </p:txBody>
          </p:sp>
        </mc:Choice>
        <mc:Fallback xmlns="">
          <p:sp>
            <p:nvSpPr>
              <p:cNvPr id="12" name="矩形 11"/>
              <p:cNvSpPr>
                <a:spLocks noRot="1" noChangeAspect="1" noMove="1" noResize="1" noEditPoints="1" noAdjustHandles="1" noChangeArrowheads="1" noChangeShapeType="1" noTextEdit="1"/>
              </p:cNvSpPr>
              <p:nvPr/>
            </p:nvSpPr>
            <p:spPr>
              <a:xfrm>
                <a:off x="7650043" y="3444649"/>
                <a:ext cx="1786066" cy="704552"/>
              </a:xfrm>
              <a:prstGeom prst="rect">
                <a:avLst/>
              </a:prstGeom>
              <a:blipFill rotWithShape="1">
                <a:blip r:embed="rId3"/>
                <a:stretch>
                  <a:fillRect l="-7167" b="-603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09202083"/>
      </p:ext>
    </p:extLst>
  </p:cSld>
  <p:clrMapOvr>
    <a:masterClrMapping/>
  </p:clrMapOvr>
  <p:transition spd="slow">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323439"/>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三、扩展</a:t>
            </a:r>
            <a:r>
              <a:rPr lang="zh-CN" altLang="en-US" sz="2000" b="1" dirty="0" smtClean="0">
                <a:latin typeface="微软雅黑" pitchFamily="34" charset="-122"/>
                <a:ea typeface="微软雅黑" pitchFamily="34" charset="-122"/>
              </a:rPr>
              <a:t>线</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在其他条件不变时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当生产的产量或成本发生变化时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企业会重新选择最优的生产</a:t>
            </a:r>
            <a:r>
              <a:rPr lang="zh-CN" altLang="en-US" sz="2000" dirty="0" smtClean="0">
                <a:latin typeface="微软雅黑" pitchFamily="34" charset="-122"/>
                <a:ea typeface="微软雅黑" pitchFamily="34" charset="-122"/>
              </a:rPr>
              <a:t>要素的</a:t>
            </a:r>
            <a:r>
              <a:rPr lang="zh-CN" altLang="en-US" sz="2000" dirty="0">
                <a:latin typeface="微软雅黑" pitchFamily="34" charset="-122"/>
                <a:ea typeface="微软雅黑" pitchFamily="34" charset="-122"/>
              </a:rPr>
              <a:t>组合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在变化了的产量条件下实现最小的成本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或在变化了的成本条件下实现最大的</a:t>
            </a:r>
            <a:r>
              <a:rPr lang="zh-CN" altLang="en-US" sz="2000" dirty="0" smtClean="0">
                <a:latin typeface="微软雅黑" pitchFamily="34" charset="-122"/>
                <a:ea typeface="微软雅黑" pitchFamily="34" charset="-122"/>
              </a:rPr>
              <a:t>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扩展线涉及的就是这方面的问题</a:t>
            </a:r>
            <a:r>
              <a:rPr lang="en-US" altLang="zh-CN" sz="2000" dirty="0">
                <a:latin typeface="微软雅黑" pitchFamily="34" charset="-122"/>
                <a:ea typeface="微软雅黑" pitchFamily="34" charset="-122"/>
              </a:rPr>
              <a:t>.</a:t>
            </a: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最优的生产要素组合</a:t>
            </a:r>
          </a:p>
        </p:txBody>
      </p:sp>
      <p:pic>
        <p:nvPicPr>
          <p:cNvPr id="2" name="图片 1"/>
          <p:cNvPicPr>
            <a:picLocks noChangeAspect="1"/>
          </p:cNvPicPr>
          <p:nvPr/>
        </p:nvPicPr>
        <p:blipFill>
          <a:blip r:embed="rId2"/>
          <a:stretch>
            <a:fillRect/>
          </a:stretch>
        </p:blipFill>
        <p:spPr>
          <a:xfrm>
            <a:off x="1248084" y="2567023"/>
            <a:ext cx="3048817" cy="2894663"/>
          </a:xfrm>
          <a:prstGeom prst="rect">
            <a:avLst/>
          </a:prstGeom>
        </p:spPr>
      </p:pic>
      <p:sp>
        <p:nvSpPr>
          <p:cNvPr id="13" name="矩形 12"/>
          <p:cNvSpPr/>
          <p:nvPr/>
        </p:nvSpPr>
        <p:spPr>
          <a:xfrm>
            <a:off x="4372768" y="2546964"/>
            <a:ext cx="7741663" cy="2680349"/>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在生产要素的价格、生产技术和其他条件不变时</a:t>
            </a:r>
            <a:r>
              <a:rPr lang="en-US" altLang="zh-CN"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如果</a:t>
            </a:r>
            <a:r>
              <a:rPr lang="zh-CN" altLang="en-US" sz="1600" dirty="0">
                <a:latin typeface="微软雅黑" pitchFamily="34" charset="-122"/>
                <a:ea typeface="微软雅黑" pitchFamily="34" charset="-122"/>
              </a:rPr>
              <a:t>企业改变成本</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则等成本线就会发生平移</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如果企业</a:t>
            </a:r>
            <a:r>
              <a:rPr lang="zh-CN" altLang="en-US" sz="1600" dirty="0" smtClean="0">
                <a:latin typeface="微软雅黑" pitchFamily="34" charset="-122"/>
                <a:ea typeface="微软雅黑" pitchFamily="34" charset="-122"/>
              </a:rPr>
              <a:t>改变产量</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则等产量曲线就会发生平移</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这些不同的等产量</a:t>
            </a:r>
            <a:r>
              <a:rPr lang="zh-CN" altLang="en-US" sz="1600" dirty="0" smtClean="0">
                <a:latin typeface="微软雅黑" pitchFamily="34" charset="-122"/>
                <a:ea typeface="微软雅黑" pitchFamily="34" charset="-122"/>
              </a:rPr>
              <a:t>曲线</a:t>
            </a:r>
            <a:r>
              <a:rPr lang="zh-CN" altLang="en-US" sz="1600" dirty="0">
                <a:latin typeface="微软雅黑" pitchFamily="34" charset="-122"/>
                <a:ea typeface="微软雅黑" pitchFamily="34" charset="-122"/>
              </a:rPr>
              <a:t>将与不同的等成本线相切</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形成一系列不同的生产</a:t>
            </a:r>
            <a:r>
              <a:rPr lang="zh-CN" altLang="en-US" sz="1600" dirty="0" smtClean="0">
                <a:latin typeface="微软雅黑" pitchFamily="34" charset="-122"/>
                <a:ea typeface="微软雅黑" pitchFamily="34" charset="-122"/>
              </a:rPr>
              <a:t>均衡点</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这些生产均衡点的轨迹就是扩展线</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如图</a:t>
            </a:r>
            <a:r>
              <a:rPr lang="zh-CN" altLang="en-US" sz="1600" dirty="0" smtClean="0">
                <a:latin typeface="微软雅黑" pitchFamily="34" charset="-122"/>
                <a:ea typeface="微软雅黑" pitchFamily="34" charset="-122"/>
              </a:rPr>
              <a:t>４</a:t>
            </a:r>
            <a:r>
              <a:rPr lang="en-US" altLang="zh-CN"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１０</a:t>
            </a:r>
            <a:r>
              <a:rPr lang="zh-CN" altLang="en-US" sz="1600" dirty="0">
                <a:latin typeface="微软雅黑" pitchFamily="34" charset="-122"/>
                <a:ea typeface="微软雅黑" pitchFamily="34" charset="-122"/>
              </a:rPr>
              <a:t>所示</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图</a:t>
            </a:r>
            <a:r>
              <a:rPr lang="zh-CN" altLang="en-US" sz="1600" dirty="0">
                <a:latin typeface="微软雅黑" pitchFamily="34" charset="-122"/>
                <a:ea typeface="微软雅黑" pitchFamily="34" charset="-122"/>
              </a:rPr>
              <a:t>中的曲线</a:t>
            </a:r>
            <a:r>
              <a:rPr lang="en-US" altLang="zh-CN" dirty="0">
                <a:latin typeface="微软雅黑" pitchFamily="34" charset="-122"/>
                <a:ea typeface="微软雅黑" pitchFamily="34" charset="-122"/>
              </a:rPr>
              <a:t>ON </a:t>
            </a:r>
            <a:r>
              <a:rPr lang="zh-CN" altLang="en-US" sz="1600" dirty="0">
                <a:latin typeface="微软雅黑" pitchFamily="34" charset="-122"/>
                <a:ea typeface="微软雅黑" pitchFamily="34" charset="-122"/>
              </a:rPr>
              <a:t>就是一条扩展线</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由于生产要素的价格</a:t>
            </a:r>
            <a:r>
              <a:rPr lang="zh-CN" altLang="en-US" sz="1600" dirty="0" smtClean="0">
                <a:latin typeface="微软雅黑" pitchFamily="34" charset="-122"/>
                <a:ea typeface="微软雅黑" pitchFamily="34" charset="-122"/>
              </a:rPr>
              <a:t>保持</a:t>
            </a:r>
            <a:r>
              <a:rPr lang="zh-CN" altLang="en-US" sz="1600" dirty="0">
                <a:latin typeface="微软雅黑" pitchFamily="34" charset="-122"/>
                <a:ea typeface="微软雅黑" pitchFamily="34" charset="-122"/>
              </a:rPr>
              <a:t>不变</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两要素的价格比例是固定的</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又由于生产均衡的</a:t>
            </a:r>
            <a:r>
              <a:rPr lang="zh-CN" altLang="en-US" sz="1600" dirty="0" smtClean="0">
                <a:latin typeface="微软雅黑" pitchFamily="34" charset="-122"/>
                <a:ea typeface="微软雅黑" pitchFamily="34" charset="-122"/>
              </a:rPr>
              <a:t>条件</a:t>
            </a:r>
            <a:r>
              <a:rPr lang="zh-CN" altLang="en-US" sz="1600" dirty="0">
                <a:latin typeface="微软雅黑" pitchFamily="34" charset="-122"/>
                <a:ea typeface="微软雅黑" pitchFamily="34" charset="-122"/>
              </a:rPr>
              <a:t>为两要素的边际技术替代率等于两要素的价格比例</a:t>
            </a:r>
            <a:r>
              <a:rPr lang="en-US" altLang="zh-CN"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所以</a:t>
            </a:r>
            <a:r>
              <a:rPr lang="zh-CN" altLang="en-US" sz="1600" dirty="0">
                <a:latin typeface="微软雅黑" pitchFamily="34" charset="-122"/>
                <a:ea typeface="微软雅黑" pitchFamily="34" charset="-122"/>
              </a:rPr>
              <a:t>在扩展线上的所有的生产均衡点上边际技术替代率</a:t>
            </a:r>
            <a:r>
              <a:rPr lang="zh-CN" altLang="en-US" sz="1600" dirty="0" smtClean="0">
                <a:latin typeface="微软雅黑" pitchFamily="34" charset="-122"/>
                <a:ea typeface="微软雅黑" pitchFamily="34" charset="-122"/>
              </a:rPr>
              <a:t>都是相等</a:t>
            </a:r>
            <a:r>
              <a:rPr lang="zh-CN" altLang="en-US" sz="1600" dirty="0">
                <a:latin typeface="微软雅黑" pitchFamily="34" charset="-122"/>
                <a:ea typeface="微软雅黑" pitchFamily="34" charset="-122"/>
              </a:rPr>
              <a:t>的</a:t>
            </a:r>
            <a:r>
              <a:rPr lang="en-US" altLang="zh-CN" sz="1600" dirty="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
        <p:nvSpPr>
          <p:cNvPr id="14" name="矩形 13"/>
          <p:cNvSpPr/>
          <p:nvPr/>
        </p:nvSpPr>
        <p:spPr>
          <a:xfrm>
            <a:off x="1127214" y="5568240"/>
            <a:ext cx="10998275" cy="923330"/>
          </a:xfrm>
          <a:prstGeom prst="rect">
            <a:avLst/>
          </a:prstGeom>
        </p:spPr>
        <p:txBody>
          <a:bodyPr wrap="square">
            <a:spAutoFit/>
          </a:bodyPr>
          <a:lstStyle/>
          <a:p>
            <a:r>
              <a:rPr lang="zh-CN" altLang="en-US" dirty="0">
                <a:latin typeface="微软雅黑" pitchFamily="34" charset="-122"/>
                <a:ea typeface="微软雅黑" pitchFamily="34" charset="-122"/>
              </a:rPr>
              <a:t>扩展线表示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在生产要素价格、生产技术和其他条件不变的情况下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当生产的成本或</a:t>
            </a:r>
            <a:r>
              <a:rPr lang="zh-CN" altLang="en-US" dirty="0" smtClean="0">
                <a:latin typeface="微软雅黑" pitchFamily="34" charset="-122"/>
                <a:ea typeface="微软雅黑" pitchFamily="34" charset="-122"/>
              </a:rPr>
              <a:t>产量</a:t>
            </a:r>
            <a:r>
              <a:rPr lang="zh-CN" altLang="en-US" dirty="0">
                <a:latin typeface="微软雅黑" pitchFamily="34" charset="-122"/>
                <a:ea typeface="微软雅黑" pitchFamily="34" charset="-122"/>
              </a:rPr>
              <a:t>发生变化时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厂商必然会沿着扩展线来选择最优的生产要素组合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从而实现既定成本</a:t>
            </a:r>
            <a:r>
              <a:rPr lang="zh-CN" altLang="en-US" dirty="0" smtClean="0">
                <a:latin typeface="微软雅黑" pitchFamily="34" charset="-122"/>
                <a:ea typeface="微软雅黑" pitchFamily="34" charset="-122"/>
              </a:rPr>
              <a:t>条件下</a:t>
            </a:r>
            <a:r>
              <a:rPr lang="zh-CN" altLang="en-US" dirty="0">
                <a:latin typeface="微软雅黑" pitchFamily="34" charset="-122"/>
                <a:ea typeface="微软雅黑" pitchFamily="34" charset="-122"/>
              </a:rPr>
              <a:t>的最大产量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或实现既定产量条件下的最小成本</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扩展线是厂商在长期扩张或收缩</a:t>
            </a:r>
            <a:r>
              <a:rPr lang="zh-CN" altLang="en-US" dirty="0" smtClean="0">
                <a:latin typeface="微软雅黑" pitchFamily="34" charset="-122"/>
                <a:ea typeface="微软雅黑" pitchFamily="34" charset="-122"/>
              </a:rPr>
              <a:t>生产时</a:t>
            </a:r>
            <a:r>
              <a:rPr lang="zh-CN" altLang="en-US" dirty="0">
                <a:latin typeface="微软雅黑" pitchFamily="34" charset="-122"/>
                <a:ea typeface="微软雅黑" pitchFamily="34" charset="-122"/>
              </a:rPr>
              <a:t>所必须遵循的路线</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4070556823"/>
      </p:ext>
    </p:extLst>
  </p:cSld>
  <p:clrMapOvr>
    <a:masterClrMapping/>
  </p:clrMapOvr>
  <p:transition spd="slow">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33143" y="1244083"/>
            <a:ext cx="10621301" cy="5493812"/>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１．下面是一张一种可变生产要素的短期生产函数的产量表</a:t>
            </a:r>
            <a:r>
              <a:rPr lang="en-US" altLang="zh-CN" dirty="0" smtClean="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在表中填空</a:t>
            </a:r>
            <a:r>
              <a:rPr lang="en-US" altLang="zh-CN" dirty="0" smtClean="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该生产函数是否表现出边际报酬递减规律</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如果是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是从第几单位的可变要素</a:t>
            </a:r>
            <a:r>
              <a:rPr lang="zh-CN" altLang="en-US" dirty="0" smtClean="0">
                <a:latin typeface="微软雅黑" pitchFamily="34" charset="-122"/>
                <a:ea typeface="微软雅黑" pitchFamily="34" charset="-122"/>
              </a:rPr>
              <a:t>投入量</a:t>
            </a:r>
            <a:r>
              <a:rPr lang="zh-CN" altLang="en-US" dirty="0">
                <a:latin typeface="微软雅黑" pitchFamily="34" charset="-122"/>
                <a:ea typeface="微软雅黑" pitchFamily="34" charset="-122"/>
              </a:rPr>
              <a:t>开始</a:t>
            </a:r>
            <a:r>
              <a:rPr lang="zh-CN" altLang="en-US" dirty="0" smtClean="0">
                <a:latin typeface="微软雅黑" pitchFamily="34" charset="-122"/>
                <a:ea typeface="微软雅黑" pitchFamily="34" charset="-122"/>
              </a:rPr>
              <a:t>的</a:t>
            </a:r>
            <a:r>
              <a:rPr lang="en-US" altLang="zh-CN" dirty="0" smtClean="0">
                <a:latin typeface="微软雅黑" pitchFamily="34" charset="-122"/>
                <a:ea typeface="微软雅黑" pitchFamily="34" charset="-122"/>
              </a:rPr>
              <a:t>?</a:t>
            </a: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２．用图说明短期生产函数</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f(L,</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的</a:t>
            </a:r>
            <a:r>
              <a:rPr lang="en-US" altLang="zh-CN" dirty="0">
                <a:latin typeface="微软雅黑" pitchFamily="34" charset="-122"/>
                <a:ea typeface="微软雅黑" pitchFamily="34" charset="-122"/>
              </a:rPr>
              <a:t>TPL </a:t>
            </a:r>
            <a:r>
              <a:rPr lang="zh-CN" altLang="en-US" dirty="0">
                <a:latin typeface="微软雅黑" pitchFamily="34" charset="-122"/>
                <a:ea typeface="微软雅黑" pitchFamily="34" charset="-122"/>
              </a:rPr>
              <a:t>曲线、</a:t>
            </a:r>
            <a:r>
              <a:rPr lang="en-US" altLang="zh-CN" dirty="0">
                <a:latin typeface="微软雅黑" pitchFamily="34" charset="-122"/>
                <a:ea typeface="微软雅黑" pitchFamily="34" charset="-122"/>
              </a:rPr>
              <a:t>APL </a:t>
            </a:r>
            <a:r>
              <a:rPr lang="zh-CN" altLang="en-US" dirty="0">
                <a:latin typeface="微软雅黑" pitchFamily="34" charset="-122"/>
                <a:ea typeface="微软雅黑" pitchFamily="34" charset="-122"/>
              </a:rPr>
              <a:t>曲线和</a:t>
            </a:r>
            <a:r>
              <a:rPr lang="en-US" altLang="zh-CN" dirty="0">
                <a:latin typeface="微软雅黑" pitchFamily="34" charset="-122"/>
                <a:ea typeface="微软雅黑" pitchFamily="34" charset="-122"/>
              </a:rPr>
              <a:t>MPL </a:t>
            </a:r>
            <a:r>
              <a:rPr lang="zh-CN" altLang="en-US" dirty="0">
                <a:latin typeface="微软雅黑" pitchFamily="34" charset="-122"/>
                <a:ea typeface="微软雅黑" pitchFamily="34" charset="-122"/>
              </a:rPr>
              <a:t>曲线的特征及其相互之间的关系</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pic>
        <p:nvPicPr>
          <p:cNvPr id="13" name="图片 12"/>
          <p:cNvPicPr>
            <a:picLocks noChangeAspect="1"/>
          </p:cNvPicPr>
          <p:nvPr/>
        </p:nvPicPr>
        <p:blipFill>
          <a:blip r:embed="rId2"/>
          <a:stretch>
            <a:fillRect/>
          </a:stretch>
        </p:blipFill>
        <p:spPr>
          <a:xfrm>
            <a:off x="1723656" y="2589037"/>
            <a:ext cx="7916561" cy="3544446"/>
          </a:xfrm>
          <a:prstGeom prst="rect">
            <a:avLst/>
          </a:prstGeom>
        </p:spPr>
      </p:pic>
    </p:spTree>
    <p:extLst>
      <p:ext uri="{BB962C8B-B14F-4D97-AF65-F5344CB8AC3E}">
        <p14:creationId xmlns:p14="http://schemas.microsoft.com/office/powerpoint/2010/main" val="3993168962"/>
      </p:ext>
    </p:extLst>
  </p:cSld>
  <p:clrMapOvr>
    <a:masterClrMapping/>
  </p:clrMapOvr>
  <p:transition spd="slow">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91564" y="1063344"/>
            <a:ext cx="10878013" cy="5909310"/>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３</a:t>
            </a:r>
            <a:r>
              <a:rPr lang="zh-CN" altLang="en-US" dirty="0">
                <a:latin typeface="微软雅黑" pitchFamily="34" charset="-122"/>
                <a:ea typeface="微软雅黑" pitchFamily="34" charset="-122"/>
              </a:rPr>
              <a:t>．已知生产函数</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f(L,K )</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KL</a:t>
            </a:r>
            <a:r>
              <a:rPr lang="zh-CN" altLang="en-US" dirty="0">
                <a:latin typeface="微软雅黑" pitchFamily="34" charset="-122"/>
                <a:ea typeface="微软雅黑" pitchFamily="34" charset="-122"/>
              </a:rPr>
              <a:t>－０．５</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２－０．５</a:t>
            </a:r>
            <a:r>
              <a:rPr lang="en-US" altLang="zh-CN" dirty="0">
                <a:latin typeface="微软雅黑" pitchFamily="34" charset="-122"/>
                <a:ea typeface="微软雅黑" pitchFamily="34" charset="-122"/>
              </a:rPr>
              <a:t>K</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假定厂商目前处于短期生产</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且</a:t>
            </a:r>
            <a:r>
              <a:rPr lang="en-US" altLang="zh-CN" dirty="0" smtClean="0">
                <a:latin typeface="微软雅黑" pitchFamily="34" charset="-122"/>
                <a:ea typeface="微软雅黑" pitchFamily="34" charset="-122"/>
              </a:rPr>
              <a:t>K </a:t>
            </a:r>
            <a:r>
              <a:rPr lang="zh-CN" altLang="en-US" dirty="0">
                <a:latin typeface="微软雅黑" pitchFamily="34" charset="-122"/>
                <a:ea typeface="微软雅黑" pitchFamily="34" charset="-122"/>
              </a:rPr>
              <a:t>＝１０</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写出在短期生产中该厂商关于劳动的总产量</a:t>
            </a:r>
            <a:r>
              <a:rPr lang="en-US" altLang="zh-CN" dirty="0">
                <a:latin typeface="微软雅黑" pitchFamily="34" charset="-122"/>
                <a:ea typeface="微软雅黑" pitchFamily="34" charset="-122"/>
              </a:rPr>
              <a:t>TPL </a:t>
            </a:r>
            <a:r>
              <a:rPr lang="zh-CN" altLang="en-US" dirty="0">
                <a:latin typeface="微软雅黑" pitchFamily="34" charset="-122"/>
                <a:ea typeface="微软雅黑" pitchFamily="34" charset="-122"/>
              </a:rPr>
              <a:t>的函数、劳动的平均产量</a:t>
            </a:r>
            <a:r>
              <a:rPr lang="en-US" altLang="zh-CN" dirty="0">
                <a:latin typeface="微软雅黑" pitchFamily="34" charset="-122"/>
                <a:ea typeface="微软雅黑" pitchFamily="34" charset="-122"/>
              </a:rPr>
              <a:t>APL </a:t>
            </a:r>
            <a:r>
              <a:rPr lang="zh-CN" altLang="en-US" dirty="0" smtClean="0">
                <a:latin typeface="微软雅黑" pitchFamily="34" charset="-122"/>
                <a:ea typeface="微软雅黑" pitchFamily="34" charset="-122"/>
              </a:rPr>
              <a:t>的函数</a:t>
            </a:r>
            <a:r>
              <a:rPr lang="zh-CN" altLang="en-US" dirty="0">
                <a:latin typeface="微软雅黑" pitchFamily="34" charset="-122"/>
                <a:ea typeface="微软雅黑" pitchFamily="34" charset="-122"/>
              </a:rPr>
              <a:t>和劳动的边际产量</a:t>
            </a:r>
            <a:r>
              <a:rPr lang="en-US" altLang="zh-CN" dirty="0">
                <a:latin typeface="微软雅黑" pitchFamily="34" charset="-122"/>
                <a:ea typeface="微软雅黑" pitchFamily="34" charset="-122"/>
              </a:rPr>
              <a:t>MPL </a:t>
            </a:r>
            <a:r>
              <a:rPr lang="zh-CN" altLang="en-US" dirty="0">
                <a:latin typeface="微软雅黑" pitchFamily="34" charset="-122"/>
                <a:ea typeface="微软雅黑" pitchFamily="34" charset="-122"/>
              </a:rPr>
              <a:t>的函数</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分别计算当劳动的总产量</a:t>
            </a:r>
            <a:r>
              <a:rPr lang="en-US" altLang="zh-CN" dirty="0">
                <a:latin typeface="微软雅黑" pitchFamily="34" charset="-122"/>
                <a:ea typeface="微软雅黑" pitchFamily="34" charset="-122"/>
              </a:rPr>
              <a:t>TPL </a:t>
            </a:r>
            <a:r>
              <a:rPr lang="zh-CN" altLang="en-US" dirty="0">
                <a:latin typeface="微软雅黑" pitchFamily="34" charset="-122"/>
                <a:ea typeface="微软雅黑" pitchFamily="34" charset="-122"/>
              </a:rPr>
              <a:t>、劳动的平均产量</a:t>
            </a:r>
            <a:r>
              <a:rPr lang="en-US" altLang="zh-CN" dirty="0">
                <a:latin typeface="微软雅黑" pitchFamily="34" charset="-122"/>
                <a:ea typeface="微软雅黑" pitchFamily="34" charset="-122"/>
              </a:rPr>
              <a:t>APL </a:t>
            </a:r>
            <a:r>
              <a:rPr lang="zh-CN" altLang="en-US" dirty="0">
                <a:latin typeface="微软雅黑" pitchFamily="34" charset="-122"/>
                <a:ea typeface="微软雅黑" pitchFamily="34" charset="-122"/>
              </a:rPr>
              <a:t>和劳动的边际产量</a:t>
            </a:r>
            <a:r>
              <a:rPr lang="en-US" altLang="zh-CN" dirty="0">
                <a:latin typeface="微软雅黑" pitchFamily="34" charset="-122"/>
                <a:ea typeface="微软雅黑" pitchFamily="34" charset="-122"/>
              </a:rPr>
              <a:t>MPL </a:t>
            </a:r>
            <a:r>
              <a:rPr lang="zh-CN" altLang="en-US" dirty="0" smtClean="0">
                <a:latin typeface="微软雅黑" pitchFamily="34" charset="-122"/>
                <a:ea typeface="微软雅黑" pitchFamily="34" charset="-122"/>
              </a:rPr>
              <a:t>各自达到</a:t>
            </a:r>
            <a:r>
              <a:rPr lang="zh-CN" altLang="en-US" dirty="0">
                <a:latin typeface="微软雅黑" pitchFamily="34" charset="-122"/>
                <a:ea typeface="微软雅黑" pitchFamily="34" charset="-122"/>
              </a:rPr>
              <a:t>极大值时厂商的劳动投入量</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什么时候</a:t>
            </a:r>
            <a:r>
              <a:rPr lang="en-US" altLang="zh-CN" dirty="0">
                <a:latin typeface="微软雅黑" pitchFamily="34" charset="-122"/>
                <a:ea typeface="微软雅黑" pitchFamily="34" charset="-122"/>
              </a:rPr>
              <a:t>APL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MPL ? </a:t>
            </a:r>
            <a:r>
              <a:rPr lang="zh-CN" altLang="en-US" dirty="0">
                <a:latin typeface="微软雅黑" pitchFamily="34" charset="-122"/>
                <a:ea typeface="微软雅黑" pitchFamily="34" charset="-122"/>
              </a:rPr>
              <a:t>它的值又是多少</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４．已知生产函数为</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min{</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当产量</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＝３６时</a:t>
            </a:r>
            <a:r>
              <a:rPr lang="en-US" altLang="zh-CN" dirty="0">
                <a:latin typeface="微软雅黑" pitchFamily="34" charset="-122"/>
                <a:ea typeface="微软雅黑" pitchFamily="34" charset="-122"/>
              </a:rPr>
              <a:t>,L </a:t>
            </a:r>
            <a:r>
              <a:rPr lang="zh-CN" altLang="en-US" dirty="0">
                <a:latin typeface="微软雅黑" pitchFamily="34" charset="-122"/>
                <a:ea typeface="微软雅黑" pitchFamily="34" charset="-122"/>
              </a:rPr>
              <a:t>与</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值分别是多少</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如果生产要素的价格分别为</a:t>
            </a:r>
            <a:r>
              <a:rPr lang="en-US" altLang="zh-CN" dirty="0">
                <a:latin typeface="微软雅黑" pitchFamily="34" charset="-122"/>
                <a:ea typeface="微软雅黑" pitchFamily="34" charset="-122"/>
              </a:rPr>
              <a:t>PL </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,PK </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则生产４８０单位产量时的最小成本</a:t>
            </a:r>
            <a:r>
              <a:rPr lang="zh-CN" altLang="en-US" dirty="0" smtClean="0">
                <a:latin typeface="微软雅黑" pitchFamily="34" charset="-122"/>
                <a:ea typeface="微软雅黑" pitchFamily="34" charset="-122"/>
              </a:rPr>
              <a:t>是多少</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５．假设某厂商的短期生产函数为</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＝３５</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＋８</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该企业的平均产量函数和边际产量函数</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如果企业使用的生产要素的数量为</a:t>
            </a:r>
            <a:r>
              <a:rPr lang="en-US" altLang="zh-CN" dirty="0">
                <a:latin typeface="微软雅黑" pitchFamily="34" charset="-122"/>
                <a:ea typeface="微软雅黑" pitchFamily="34" charset="-122"/>
              </a:rPr>
              <a:t>L </a:t>
            </a:r>
            <a:r>
              <a:rPr lang="zh-CN" altLang="en-US" dirty="0">
                <a:latin typeface="微软雅黑" pitchFamily="34" charset="-122"/>
                <a:ea typeface="微软雅黑" pitchFamily="34" charset="-122"/>
              </a:rPr>
              <a:t>＝６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则该值是否处于短期生产的合理区间</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为什么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６．假设生产函数</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min{</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K }.</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作出</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＝５０时的等产量曲线</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推导该生产函数的边际技术替代率函数</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3861434285"/>
      </p:ext>
    </p:extLst>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91564" y="1262844"/>
            <a:ext cx="10878013" cy="5029390"/>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７．已知生产函数为</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K</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 </a:t>
            </a:r>
            <a:r>
              <a:rPr lang="en-US" altLang="zh-CN" dirty="0">
                <a:latin typeface="微软雅黑" pitchFamily="34" charset="-122"/>
                <a:ea typeface="微软雅黑" pitchFamily="34" charset="-122"/>
              </a:rPr>
              <a:t>KL</a:t>
            </a:r>
          </a:p>
          <a:p>
            <a:pPr>
              <a:lnSpc>
                <a:spcPct val="150000"/>
              </a:lnSpc>
            </a:pP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L ;</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KL</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min{</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L,K }.</a:t>
            </a:r>
          </a:p>
          <a:p>
            <a:pPr>
              <a:lnSpc>
                <a:spcPct val="150000"/>
              </a:lnSpc>
            </a:pP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厂商长期生产的扩展线方程</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a:t>
            </a:r>
            <a:r>
              <a:rPr lang="en-US" altLang="zh-CN" dirty="0">
                <a:latin typeface="微软雅黑" pitchFamily="34" charset="-122"/>
                <a:ea typeface="微软雅黑" pitchFamily="34" charset="-122"/>
              </a:rPr>
              <a:t>PL </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,PK </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＝１０００时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厂商实现最小成本的要素投入组合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８．已知生产函数</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AL</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K</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判断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在短期生产中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该生产函数是否受边际报酬</a:t>
            </a:r>
            <a:r>
              <a:rPr lang="zh-CN" altLang="en-US" dirty="0" smtClean="0">
                <a:latin typeface="微软雅黑" pitchFamily="34" charset="-122"/>
                <a:ea typeface="微软雅黑" pitchFamily="34" charset="-122"/>
              </a:rPr>
              <a:t>递减规律</a:t>
            </a:r>
            <a:r>
              <a:rPr lang="zh-CN" altLang="en-US" dirty="0">
                <a:latin typeface="微软雅黑" pitchFamily="34" charset="-122"/>
                <a:ea typeface="微软雅黑" pitchFamily="34" charset="-122"/>
              </a:rPr>
              <a:t>的支配</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９．已知某企业的生产函数为</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２ ３</a:t>
            </a:r>
            <a:r>
              <a:rPr lang="en-US" altLang="zh-CN" dirty="0">
                <a:latin typeface="微软雅黑" pitchFamily="34" charset="-122"/>
                <a:ea typeface="微软雅黑" pitchFamily="34" charset="-122"/>
              </a:rPr>
              <a:t>K</a:t>
            </a:r>
            <a:r>
              <a:rPr lang="zh-CN" altLang="en-US" dirty="0">
                <a:latin typeface="微软雅黑" pitchFamily="34" charset="-122"/>
                <a:ea typeface="微软雅黑" pitchFamily="34" charset="-122"/>
              </a:rPr>
              <a:t>１３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劳动的价格</a:t>
            </a:r>
            <a:r>
              <a:rPr lang="en-US" altLang="zh-CN" dirty="0">
                <a:latin typeface="微软雅黑" pitchFamily="34" charset="-122"/>
                <a:ea typeface="微软雅黑" pitchFamily="34" charset="-122"/>
              </a:rPr>
              <a:t>ω</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资本的价格</a:t>
            </a:r>
            <a:r>
              <a:rPr lang="en-US" altLang="zh-CN" dirty="0">
                <a:latin typeface="微软雅黑" pitchFamily="34" charset="-122"/>
                <a:ea typeface="微软雅黑" pitchFamily="34" charset="-122"/>
              </a:rPr>
              <a:t>r</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当成本</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＝３０００时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企业实现最大产量时的</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Q </a:t>
            </a:r>
            <a:r>
              <a:rPr lang="zh-CN" altLang="en-US" dirty="0">
                <a:latin typeface="微软雅黑" pitchFamily="34" charset="-122"/>
                <a:ea typeface="微软雅黑" pitchFamily="34" charset="-122"/>
              </a:rPr>
              <a:t>的均衡值</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当产量</a:t>
            </a:r>
            <a:r>
              <a:rPr lang="en-US" altLang="zh-CN" dirty="0">
                <a:latin typeface="微软雅黑" pitchFamily="34" charset="-122"/>
                <a:ea typeface="微软雅黑" pitchFamily="34" charset="-122"/>
              </a:rPr>
              <a:t>Q</a:t>
            </a:r>
            <a:r>
              <a:rPr lang="zh-CN" altLang="en-US" dirty="0">
                <a:latin typeface="微软雅黑" pitchFamily="34" charset="-122"/>
                <a:ea typeface="微软雅黑" pitchFamily="34" charset="-122"/>
              </a:rPr>
              <a:t>＝８００时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企业实现最小成本时的</a:t>
            </a:r>
            <a:r>
              <a:rPr lang="en-US" altLang="zh-CN" dirty="0">
                <a:latin typeface="微软雅黑" pitchFamily="34" charset="-122"/>
                <a:ea typeface="微软雅黑" pitchFamily="34" charset="-122"/>
              </a:rPr>
              <a:t>L</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K </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C </a:t>
            </a:r>
            <a:r>
              <a:rPr lang="zh-CN" altLang="en-US" dirty="0">
                <a:latin typeface="微软雅黑" pitchFamily="34" charset="-122"/>
                <a:ea typeface="微软雅黑" pitchFamily="34" charset="-122"/>
              </a:rPr>
              <a:t>的均衡值</a:t>
            </a:r>
            <a:r>
              <a:rPr lang="en-US" altLang="zh-CN" dirty="0">
                <a:latin typeface="微软雅黑" pitchFamily="34" charset="-122"/>
                <a:ea typeface="微软雅黑" pitchFamily="34" charset="-122"/>
              </a:rPr>
              <a:t>.</a:t>
            </a:r>
          </a:p>
        </p:txBody>
      </p:sp>
    </p:spTree>
    <p:extLst>
      <p:ext uri="{BB962C8B-B14F-4D97-AF65-F5344CB8AC3E}">
        <p14:creationId xmlns:p14="http://schemas.microsoft.com/office/powerpoint/2010/main" val="3178577843"/>
      </p:ext>
    </p:ext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生产理论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文本框 1"/>
          <p:cNvSpPr txBox="1"/>
          <p:nvPr/>
        </p:nvSpPr>
        <p:spPr>
          <a:xfrm>
            <a:off x="1033145" y="2484755"/>
            <a:ext cx="10140823" cy="1323439"/>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000" dirty="0" smtClean="0">
                <a:latin typeface="微软雅黑" pitchFamily="34" charset="-122"/>
                <a:ea typeface="微软雅黑" pitchFamily="34" charset="-122"/>
              </a:rPr>
              <a:t>１</a:t>
            </a:r>
            <a:r>
              <a:rPr lang="zh-CN" altLang="en-US" sz="2000" dirty="0">
                <a:latin typeface="微软雅黑" pitchFamily="34" charset="-122"/>
                <a:ea typeface="微软雅黑" pitchFamily="34" charset="-122"/>
              </a:rPr>
              <a:t>．掌握一种可变要素生产函数的特征</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２．掌握两种可变要素生产函数的特征</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３．理解等成本线</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４．掌握最优的生产要素组合</a:t>
            </a:r>
            <a:r>
              <a:rPr lang="en-US" altLang="zh-CN" sz="2000" dirty="0">
                <a:latin typeface="微软雅黑" pitchFamily="34" charset="-122"/>
                <a:ea typeface="微软雅黑" pitchFamily="34" charset="-122"/>
              </a:rPr>
              <a:t>.</a:t>
            </a:r>
            <a:endParaRPr lang="zh-CN" altLang="en-US" sz="20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6106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生产</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理论</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生产理论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17232" y="1295323"/>
            <a:ext cx="11153492" cy="5124480"/>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生产者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亦称厂商或企业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它是指能够作出统一的生产决策的单个经济单位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a:t>
            </a:r>
            <a:r>
              <a:rPr lang="zh-CN" altLang="en-US" sz="2000" dirty="0" smtClean="0">
                <a:latin typeface="微软雅黑" pitchFamily="34" charset="-122"/>
                <a:ea typeface="微软雅黑" pitchFamily="34" charset="-122"/>
              </a:rPr>
              <a:t>微观经济学</a:t>
            </a:r>
            <a:r>
              <a:rPr lang="zh-CN" altLang="en-US" sz="2000" dirty="0">
                <a:latin typeface="微软雅黑" pitchFamily="34" charset="-122"/>
                <a:ea typeface="微软雅黑" pitchFamily="34" charset="-122"/>
              </a:rPr>
              <a:t>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根据理性人的基本前提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一般总是假定厂商的生产目标是追求自身的最大利润</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本章旨在考察生产者在生产过程中投入生产要素的数量和产品的产出数量之间的</a:t>
            </a:r>
            <a:r>
              <a:rPr lang="zh-CN" altLang="en-US" sz="2000" dirty="0" smtClean="0">
                <a:latin typeface="微软雅黑" pitchFamily="34" charset="-122"/>
                <a:ea typeface="微软雅黑" pitchFamily="34" charset="-122"/>
              </a:rPr>
              <a:t>技术关系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这种关系通常用生产函数来表示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生产函数表示在一定时期内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在技术水平不变的</a:t>
            </a:r>
            <a:r>
              <a:rPr lang="zh-CN" altLang="en-US" sz="2000" dirty="0" smtClean="0">
                <a:latin typeface="微软雅黑" pitchFamily="34" charset="-122"/>
                <a:ea typeface="微软雅黑" pitchFamily="34" charset="-122"/>
              </a:rPr>
              <a:t>条件</a:t>
            </a:r>
            <a:r>
              <a:rPr lang="zh-CN" altLang="en-US" sz="2000" dirty="0">
                <a:latin typeface="微软雅黑" pitchFamily="34" charset="-122"/>
                <a:ea typeface="微软雅黑" pitchFamily="34" charset="-122"/>
              </a:rPr>
              <a:t>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厂商在生产中所使用的各种生产要素的数量与所能生产的最大产量之间的关系</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假定 </a:t>
            </a:r>
            <a:r>
              <a:rPr lang="en-US" altLang="zh-CN" sz="2000" dirty="0">
                <a:latin typeface="微软雅黑" pitchFamily="34" charset="-122"/>
                <a:ea typeface="微软雅黑" pitchFamily="34" charset="-122"/>
              </a:rPr>
              <a:t>X</a:t>
            </a:r>
            <a:r>
              <a:rPr lang="zh-CN" altLang="en-US" sz="2000" baseline="-25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,X</a:t>
            </a:r>
            <a:r>
              <a:rPr lang="zh-CN" altLang="en-US" sz="2000" baseline="-25000" dirty="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en-US" altLang="zh-CN" sz="2000" dirty="0" err="1">
                <a:latin typeface="微软雅黑" pitchFamily="34" charset="-122"/>
                <a:ea typeface="微软雅黑" pitchFamily="34" charset="-122"/>
              </a:rPr>
              <a:t>X</a:t>
            </a:r>
            <a:r>
              <a:rPr lang="en-US" altLang="zh-CN" sz="2000" baseline="-25000" dirty="0" err="1">
                <a:latin typeface="微软雅黑" pitchFamily="34" charset="-122"/>
                <a:ea typeface="微软雅黑" pitchFamily="34" charset="-122"/>
              </a:rPr>
              <a:t>n</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顺次表示某产品生产过程中所使用的</a:t>
            </a:r>
            <a:r>
              <a:rPr lang="en-US" altLang="zh-CN" sz="2000" dirty="0">
                <a:latin typeface="微软雅黑" pitchFamily="34" charset="-122"/>
                <a:ea typeface="微软雅黑" pitchFamily="34" charset="-122"/>
              </a:rPr>
              <a:t>n </a:t>
            </a:r>
            <a:r>
              <a:rPr lang="zh-CN" altLang="en-US" sz="2000" dirty="0">
                <a:latin typeface="微软雅黑" pitchFamily="34" charset="-122"/>
                <a:ea typeface="微软雅黑" pitchFamily="34" charset="-122"/>
              </a:rPr>
              <a:t>种生产要素的投入数量</a:t>
            </a:r>
            <a:r>
              <a:rPr lang="en-US" altLang="zh-CN" sz="2000" dirty="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Q</a:t>
            </a:r>
            <a:r>
              <a:rPr lang="zh-CN" altLang="en-US" sz="2000" dirty="0" smtClean="0">
                <a:latin typeface="微软雅黑" pitchFamily="34" charset="-122"/>
                <a:ea typeface="微软雅黑" pitchFamily="34" charset="-122"/>
              </a:rPr>
              <a:t>表示</a:t>
            </a:r>
            <a:r>
              <a:rPr lang="zh-CN" altLang="en-US" sz="2000" dirty="0">
                <a:latin typeface="微软雅黑" pitchFamily="34" charset="-122"/>
                <a:ea typeface="微软雅黑" pitchFamily="34" charset="-122"/>
              </a:rPr>
              <a:t>所能生产的最大产量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则生产函数可以写成以下形式</a:t>
            </a:r>
          </a:p>
          <a:p>
            <a:pPr algn="ctr">
              <a:lnSpc>
                <a:spcPct val="150000"/>
              </a:lnSpc>
            </a:pPr>
            <a:r>
              <a:rPr lang="en-US" altLang="zh-CN" sz="2000" i="1" dirty="0">
                <a:latin typeface="微软雅黑" pitchFamily="34" charset="-122"/>
                <a:ea typeface="微软雅黑" pitchFamily="34" charset="-122"/>
              </a:rPr>
              <a:t>Q</a:t>
            </a:r>
            <a:r>
              <a:rPr lang="zh-CN" altLang="en-US" sz="2000" i="1" dirty="0">
                <a:latin typeface="微软雅黑" pitchFamily="34" charset="-122"/>
                <a:ea typeface="微软雅黑" pitchFamily="34" charset="-122"/>
              </a:rPr>
              <a:t>＝</a:t>
            </a:r>
            <a:r>
              <a:rPr lang="en-US" altLang="zh-CN" sz="2000" i="1" dirty="0">
                <a:latin typeface="微软雅黑" pitchFamily="34" charset="-122"/>
                <a:ea typeface="微软雅黑" pitchFamily="34" charset="-122"/>
              </a:rPr>
              <a:t>f(X</a:t>
            </a:r>
            <a:r>
              <a:rPr lang="zh-CN" altLang="en-US" sz="2000" i="1" baseline="-25000" dirty="0">
                <a:latin typeface="微软雅黑" pitchFamily="34" charset="-122"/>
                <a:ea typeface="微软雅黑" pitchFamily="34" charset="-122"/>
              </a:rPr>
              <a:t>１</a:t>
            </a:r>
            <a:r>
              <a:rPr lang="en-US" altLang="zh-CN" sz="2000" i="1" dirty="0">
                <a:latin typeface="微软雅黑" pitchFamily="34" charset="-122"/>
                <a:ea typeface="微软雅黑" pitchFamily="34" charset="-122"/>
              </a:rPr>
              <a:t>,X</a:t>
            </a:r>
            <a:r>
              <a:rPr lang="zh-CN" altLang="en-US" sz="2000" i="1" baseline="-25000" dirty="0">
                <a:latin typeface="微软雅黑" pitchFamily="34" charset="-122"/>
                <a:ea typeface="微软雅黑" pitchFamily="34" charset="-122"/>
              </a:rPr>
              <a:t>２</a:t>
            </a:r>
            <a:r>
              <a:rPr lang="en-US" altLang="zh-CN" sz="2000" i="1" dirty="0" smtClean="0">
                <a:latin typeface="微软雅黑" pitchFamily="34" charset="-122"/>
                <a:ea typeface="微软雅黑" pitchFamily="34" charset="-122"/>
              </a:rPr>
              <a:t>,…,</a:t>
            </a:r>
            <a:r>
              <a:rPr lang="en-US" altLang="zh-CN" sz="2000" i="1" dirty="0" err="1">
                <a:latin typeface="微软雅黑" pitchFamily="34" charset="-122"/>
                <a:ea typeface="微软雅黑" pitchFamily="34" charset="-122"/>
              </a:rPr>
              <a:t>X</a:t>
            </a:r>
            <a:r>
              <a:rPr lang="en-US" altLang="zh-CN" sz="2000" i="1" baseline="-25000" dirty="0" err="1">
                <a:latin typeface="微软雅黑" pitchFamily="34" charset="-122"/>
                <a:ea typeface="微软雅黑" pitchFamily="34" charset="-122"/>
              </a:rPr>
              <a:t>n</a:t>
            </a:r>
            <a:r>
              <a:rPr lang="en-US" altLang="zh-CN" sz="2000" i="1" dirty="0">
                <a:latin typeface="微软雅黑" pitchFamily="34" charset="-122"/>
                <a:ea typeface="微软雅黑" pitchFamily="34" charset="-122"/>
              </a:rPr>
              <a:t>) </a:t>
            </a:r>
            <a:endParaRPr lang="en-US" altLang="zh-CN" sz="2000" i="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为了</a:t>
            </a:r>
            <a:r>
              <a:rPr lang="zh-CN" altLang="en-US" sz="2000" dirty="0">
                <a:latin typeface="微软雅黑" pitchFamily="34" charset="-122"/>
                <a:ea typeface="微软雅黑" pitchFamily="34" charset="-122"/>
              </a:rPr>
              <a:t>简化分析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通常假定生产中只使用劳动和资本这两种生产要素</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若以 </a:t>
            </a:r>
            <a:r>
              <a:rPr lang="en-US" altLang="zh-CN" sz="2000" dirty="0">
                <a:latin typeface="微软雅黑" pitchFamily="34" charset="-122"/>
                <a:ea typeface="微软雅黑" pitchFamily="34" charset="-122"/>
              </a:rPr>
              <a:t>L </a:t>
            </a:r>
            <a:r>
              <a:rPr lang="zh-CN" altLang="en-US" sz="2000" dirty="0">
                <a:latin typeface="微软雅黑" pitchFamily="34" charset="-122"/>
                <a:ea typeface="微软雅黑" pitchFamily="34" charset="-122"/>
              </a:rPr>
              <a:t>表示</a:t>
            </a:r>
            <a:r>
              <a:rPr lang="zh-CN" altLang="en-US" sz="2000" dirty="0" smtClean="0">
                <a:latin typeface="微软雅黑" pitchFamily="34" charset="-122"/>
                <a:ea typeface="微软雅黑" pitchFamily="34" charset="-122"/>
              </a:rPr>
              <a:t>劳动投入</a:t>
            </a:r>
            <a:r>
              <a:rPr lang="zh-CN" altLang="en-US" sz="2000" dirty="0">
                <a:latin typeface="微软雅黑" pitchFamily="34" charset="-122"/>
                <a:ea typeface="微软雅黑" pitchFamily="34" charset="-122"/>
              </a:rPr>
              <a:t>数量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 </a:t>
            </a:r>
            <a:r>
              <a:rPr lang="en-US" altLang="zh-CN" sz="2000" dirty="0">
                <a:latin typeface="微软雅黑" pitchFamily="34" charset="-122"/>
                <a:ea typeface="微软雅黑" pitchFamily="34" charset="-122"/>
              </a:rPr>
              <a:t>K </a:t>
            </a:r>
            <a:r>
              <a:rPr lang="zh-CN" altLang="en-US" sz="2000" dirty="0">
                <a:latin typeface="微软雅黑" pitchFamily="34" charset="-122"/>
                <a:ea typeface="微软雅黑" pitchFamily="34" charset="-122"/>
              </a:rPr>
              <a:t>表示资本投入数量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则生产函数就写为</a:t>
            </a:r>
            <a:r>
              <a:rPr lang="en-US" altLang="zh-CN" sz="2000" dirty="0">
                <a:latin typeface="微软雅黑" pitchFamily="34" charset="-122"/>
                <a:ea typeface="微软雅黑" pitchFamily="34" charset="-122"/>
              </a:rPr>
              <a:t>:</a:t>
            </a:r>
          </a:p>
          <a:p>
            <a:pPr algn="ctr">
              <a:lnSpc>
                <a:spcPct val="150000"/>
              </a:lnSpc>
            </a:pPr>
            <a:r>
              <a:rPr lang="en-US" altLang="zh-CN" sz="2000" i="1" dirty="0">
                <a:latin typeface="微软雅黑" pitchFamily="34" charset="-122"/>
                <a:ea typeface="微软雅黑" pitchFamily="34" charset="-122"/>
              </a:rPr>
              <a:t>Q</a:t>
            </a:r>
            <a:r>
              <a:rPr lang="zh-CN" altLang="en-US" sz="2000" i="1" dirty="0">
                <a:latin typeface="微软雅黑" pitchFamily="34" charset="-122"/>
                <a:ea typeface="微软雅黑" pitchFamily="34" charset="-122"/>
              </a:rPr>
              <a:t>＝</a:t>
            </a:r>
            <a:r>
              <a:rPr lang="en-US" altLang="zh-CN" sz="2000" i="1" dirty="0">
                <a:latin typeface="微软雅黑" pitchFamily="34" charset="-122"/>
                <a:ea typeface="微软雅黑" pitchFamily="34" charset="-122"/>
              </a:rPr>
              <a:t>f(L,K)</a:t>
            </a: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箭头连接符 19"/>
          <p:cNvCxnSpPr/>
          <p:nvPr/>
        </p:nvCxnSpPr>
        <p:spPr>
          <a:xfrm>
            <a:off x="6860539" y="1783484"/>
            <a:ext cx="1502065" cy="14719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5468229" y="1783484"/>
            <a:ext cx="1304954" cy="14719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生产理论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161082" y="2078603"/>
            <a:ext cx="5398914" cy="458908"/>
          </a:xfrm>
          <a:prstGeom prst="rect">
            <a:avLst/>
          </a:prstGeom>
          <a:solidFill>
            <a:schemeClr val="accent5">
              <a:lumMod val="60000"/>
              <a:lumOff val="40000"/>
            </a:schemeClr>
          </a:solidFill>
        </p:spPr>
        <p:txBody>
          <a:bodyPr wrap="square">
            <a:spAutoFit/>
          </a:bodyPr>
          <a:lstStyle/>
          <a:p>
            <a:pPr algn="ctr">
              <a:lnSpc>
                <a:spcPct val="150000"/>
              </a:lnSpc>
            </a:pPr>
            <a:r>
              <a:rPr lang="zh-CN" altLang="en-US" b="1" dirty="0" smtClean="0">
                <a:latin typeface="微软雅黑" pitchFamily="34" charset="-122"/>
                <a:ea typeface="微软雅黑" pitchFamily="34" charset="-122"/>
              </a:rPr>
              <a:t>以</a:t>
            </a:r>
            <a:r>
              <a:rPr lang="zh-CN" altLang="en-US" b="1" dirty="0">
                <a:latin typeface="微软雅黑" pitchFamily="34" charset="-122"/>
                <a:ea typeface="微软雅黑" pitchFamily="34" charset="-122"/>
              </a:rPr>
              <a:t>生产者能否变动全部要素投入的数量为标准的</a:t>
            </a:r>
            <a:r>
              <a:rPr lang="en-US" altLang="zh-CN" b="1" dirty="0" smtClean="0">
                <a:latin typeface="微软雅黑" pitchFamily="34" charset="-122"/>
                <a:ea typeface="微软雅黑" pitchFamily="34" charset="-122"/>
              </a:rPr>
              <a:t>.</a:t>
            </a:r>
          </a:p>
        </p:txBody>
      </p:sp>
      <p:sp>
        <p:nvSpPr>
          <p:cNvPr id="9" name="圆角矩形 8"/>
          <p:cNvSpPr/>
          <p:nvPr/>
        </p:nvSpPr>
        <p:spPr>
          <a:xfrm>
            <a:off x="5132170" y="1118465"/>
            <a:ext cx="3456738" cy="698269"/>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FF0000"/>
                </a:solidFill>
                <a:latin typeface="微软雅黑" pitchFamily="34" charset="-122"/>
                <a:ea typeface="微软雅黑" pitchFamily="34" charset="-122"/>
              </a:rPr>
              <a:t>微观经济学的生产理论</a:t>
            </a:r>
            <a:endParaRPr lang="zh-CN" altLang="en-US" sz="2000" b="1" dirty="0">
              <a:solidFill>
                <a:srgbClr val="FF0000"/>
              </a:solidFill>
              <a:latin typeface="微软雅黑" pitchFamily="34" charset="-122"/>
              <a:ea typeface="微软雅黑" pitchFamily="34" charset="-122"/>
            </a:endParaRPr>
          </a:p>
        </p:txBody>
      </p:sp>
      <p:sp>
        <p:nvSpPr>
          <p:cNvPr id="10" name="圆角矩形 9"/>
          <p:cNvSpPr/>
          <p:nvPr/>
        </p:nvSpPr>
        <p:spPr>
          <a:xfrm>
            <a:off x="4375033" y="3302763"/>
            <a:ext cx="1971979" cy="3949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00"/>
                </a:solidFill>
                <a:latin typeface="微软雅黑" pitchFamily="34" charset="-122"/>
                <a:ea typeface="微软雅黑" pitchFamily="34" charset="-122"/>
              </a:rPr>
              <a:t>短期生产理论</a:t>
            </a:r>
            <a:endParaRPr lang="zh-CN" altLang="en-US" sz="2000" dirty="0">
              <a:solidFill>
                <a:srgbClr val="FF0000"/>
              </a:solidFill>
              <a:latin typeface="微软雅黑" pitchFamily="34" charset="-122"/>
              <a:ea typeface="微软雅黑" pitchFamily="34" charset="-122"/>
            </a:endParaRPr>
          </a:p>
        </p:txBody>
      </p:sp>
      <p:sp>
        <p:nvSpPr>
          <p:cNvPr id="11" name="圆角矩形 10"/>
          <p:cNvSpPr/>
          <p:nvPr/>
        </p:nvSpPr>
        <p:spPr>
          <a:xfrm>
            <a:off x="7239897" y="3255478"/>
            <a:ext cx="2095200" cy="41220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00"/>
                </a:solidFill>
                <a:latin typeface="微软雅黑" pitchFamily="34" charset="-122"/>
                <a:ea typeface="微软雅黑" pitchFamily="34" charset="-122"/>
              </a:rPr>
              <a:t>长期生产理论</a:t>
            </a:r>
            <a:endParaRPr lang="zh-CN" altLang="en-US" sz="2000" dirty="0">
              <a:solidFill>
                <a:srgbClr val="FF0000"/>
              </a:solidFill>
              <a:latin typeface="微软雅黑" pitchFamily="34" charset="-122"/>
              <a:ea typeface="微软雅黑" pitchFamily="34" charset="-122"/>
            </a:endParaRPr>
          </a:p>
        </p:txBody>
      </p:sp>
      <p:sp>
        <p:nvSpPr>
          <p:cNvPr id="12" name="矩形 11"/>
          <p:cNvSpPr/>
          <p:nvPr/>
        </p:nvSpPr>
        <p:spPr>
          <a:xfrm>
            <a:off x="1033145" y="3088441"/>
            <a:ext cx="3321512" cy="1323439"/>
          </a:xfrm>
          <a:prstGeom prst="rect">
            <a:avLst/>
          </a:prstGeom>
        </p:spPr>
        <p:txBody>
          <a:bodyPr wrap="square">
            <a:spAutoFit/>
          </a:bodyPr>
          <a:lstStyle/>
          <a:p>
            <a:r>
              <a:rPr lang="zh-CN" altLang="en-US" sz="2000" dirty="0">
                <a:latin typeface="微软雅黑" pitchFamily="34" charset="-122"/>
                <a:ea typeface="微软雅黑" pitchFamily="34" charset="-122"/>
              </a:rPr>
              <a:t>生产者来不及调整全部生产要素的数量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至少</a:t>
            </a:r>
            <a:r>
              <a:rPr lang="zh-CN" altLang="en-US" sz="2000" dirty="0">
                <a:latin typeface="微软雅黑" pitchFamily="34" charset="-122"/>
                <a:ea typeface="微软雅黑" pitchFamily="34" charset="-122"/>
              </a:rPr>
              <a:t>有一种生产要素的数量是固定不变的时间周期</a:t>
            </a:r>
            <a:r>
              <a:rPr lang="en-US" altLang="zh-CN" sz="2000" dirty="0">
                <a:latin typeface="微软雅黑" pitchFamily="34" charset="-122"/>
                <a:ea typeface="微软雅黑" pitchFamily="34" charset="-122"/>
              </a:rPr>
              <a:t>.</a:t>
            </a:r>
            <a:endParaRPr lang="zh-CN" altLang="en-US" sz="2000" dirty="0"/>
          </a:p>
        </p:txBody>
      </p:sp>
      <p:sp>
        <p:nvSpPr>
          <p:cNvPr id="13" name="矩形 12"/>
          <p:cNvSpPr/>
          <p:nvPr/>
        </p:nvSpPr>
        <p:spPr>
          <a:xfrm>
            <a:off x="9335097" y="3077585"/>
            <a:ext cx="2552103" cy="1015663"/>
          </a:xfrm>
          <a:prstGeom prst="rect">
            <a:avLst/>
          </a:prstGeom>
        </p:spPr>
        <p:txBody>
          <a:bodyPr wrap="square">
            <a:spAutoFit/>
          </a:bodyPr>
          <a:lstStyle/>
          <a:p>
            <a:r>
              <a:rPr lang="zh-CN" altLang="en-US" sz="2000" dirty="0">
                <a:latin typeface="微软雅黑" pitchFamily="34" charset="-122"/>
                <a:ea typeface="微软雅黑" pitchFamily="34" charset="-122"/>
              </a:rPr>
              <a:t>长期指生产者可以调整全部生产要素的数量的时间周期</a:t>
            </a:r>
            <a:endParaRPr lang="zh-CN" altLang="en-US" sz="2000" dirty="0"/>
          </a:p>
        </p:txBody>
      </p:sp>
      <p:sp>
        <p:nvSpPr>
          <p:cNvPr id="14" name="矩形 13"/>
          <p:cNvSpPr/>
          <p:nvPr/>
        </p:nvSpPr>
        <p:spPr>
          <a:xfrm>
            <a:off x="4551046" y="4069784"/>
            <a:ext cx="1795966" cy="36933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tx1"/>
                </a:solidFill>
                <a:latin typeface="微软雅黑" pitchFamily="34" charset="-122"/>
                <a:ea typeface="微软雅黑" pitchFamily="34" charset="-122"/>
              </a:rPr>
              <a:t>不变要素投入</a:t>
            </a:r>
          </a:p>
        </p:txBody>
      </p:sp>
      <p:sp>
        <p:nvSpPr>
          <p:cNvPr id="15" name="矩形 14"/>
          <p:cNvSpPr/>
          <p:nvPr/>
        </p:nvSpPr>
        <p:spPr>
          <a:xfrm>
            <a:off x="4551046" y="4711491"/>
            <a:ext cx="1795966" cy="36933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tx1"/>
                </a:solidFill>
                <a:latin typeface="微软雅黑" pitchFamily="34" charset="-122"/>
                <a:ea typeface="微软雅黑" pitchFamily="34" charset="-122"/>
              </a:rPr>
              <a:t>可变要素投入</a:t>
            </a:r>
          </a:p>
        </p:txBody>
      </p:sp>
      <p:sp>
        <p:nvSpPr>
          <p:cNvPr id="16" name="矩形 15"/>
          <p:cNvSpPr/>
          <p:nvPr/>
        </p:nvSpPr>
        <p:spPr>
          <a:xfrm>
            <a:off x="2066851" y="4125603"/>
            <a:ext cx="2236510" cy="400110"/>
          </a:xfrm>
          <a:prstGeom prst="rect">
            <a:avLst/>
          </a:prstGeom>
        </p:spPr>
        <p:txBody>
          <a:bodyPr wrap="none">
            <a:spAutoFit/>
          </a:bodyPr>
          <a:lstStyle/>
          <a:p>
            <a:r>
              <a:rPr lang="zh-CN" altLang="en-US" sz="2000" dirty="0">
                <a:latin typeface="微软雅黑" pitchFamily="34" charset="-122"/>
                <a:ea typeface="微软雅黑" pitchFamily="34" charset="-122"/>
              </a:rPr>
              <a:t>机器设备、厂房等</a:t>
            </a:r>
            <a:endParaRPr lang="zh-CN" altLang="en-US" sz="2000" dirty="0"/>
          </a:p>
        </p:txBody>
      </p:sp>
      <p:sp>
        <p:nvSpPr>
          <p:cNvPr id="17" name="矩形 16"/>
          <p:cNvSpPr/>
          <p:nvPr/>
        </p:nvSpPr>
        <p:spPr>
          <a:xfrm>
            <a:off x="1605186" y="4719804"/>
            <a:ext cx="2749471" cy="400110"/>
          </a:xfrm>
          <a:prstGeom prst="rect">
            <a:avLst/>
          </a:prstGeom>
        </p:spPr>
        <p:txBody>
          <a:bodyPr wrap="none">
            <a:spAutoFit/>
          </a:bodyPr>
          <a:lstStyle/>
          <a:p>
            <a:r>
              <a:rPr lang="zh-CN" altLang="en-US" sz="2000" dirty="0">
                <a:latin typeface="微软雅黑" pitchFamily="34" charset="-122"/>
                <a:ea typeface="微软雅黑" pitchFamily="34" charset="-122"/>
              </a:rPr>
              <a:t>劳动、原材料、燃料等</a:t>
            </a:r>
            <a:endParaRPr lang="zh-CN" altLang="en-US" sz="2000" dirty="0"/>
          </a:p>
        </p:txBody>
      </p:sp>
      <p:sp>
        <p:nvSpPr>
          <p:cNvPr id="18" name="矩形 17"/>
          <p:cNvSpPr/>
          <p:nvPr/>
        </p:nvSpPr>
        <p:spPr>
          <a:xfrm>
            <a:off x="7239897" y="4376304"/>
            <a:ext cx="2326350" cy="6703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tx1"/>
                </a:solidFill>
                <a:latin typeface="微软雅黑" pitchFamily="34" charset="-122"/>
                <a:ea typeface="微软雅黑" pitchFamily="34" charset="-122"/>
              </a:rPr>
              <a:t>生产者可以调整全部的要素投入</a:t>
            </a:r>
          </a:p>
        </p:txBody>
      </p:sp>
    </p:spTree>
    <p:extLst>
      <p:ext uri="{BB962C8B-B14F-4D97-AF65-F5344CB8AC3E}">
        <p14:creationId xmlns:p14="http://schemas.microsoft.com/office/powerpoint/2010/main" val="1609439949"/>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0834240" cy="2862322"/>
          </a:xfrm>
          <a:prstGeom prst="rect">
            <a:avLst/>
          </a:prstGeom>
        </p:spPr>
        <p:txBody>
          <a:bodyPr wrap="square">
            <a:spAutoFit/>
          </a:bodyPr>
          <a:lstStyle/>
          <a:p>
            <a:r>
              <a:rPr lang="zh-CN" altLang="en-US" sz="2000" b="1" dirty="0">
                <a:latin typeface="微软雅黑" pitchFamily="34" charset="-122"/>
                <a:ea typeface="微软雅黑" pitchFamily="34" charset="-122"/>
              </a:rPr>
              <a:t>一、一种可变生产要素的</a:t>
            </a:r>
            <a:r>
              <a:rPr lang="zh-CN" altLang="en-US" sz="2000" b="1" dirty="0" smtClean="0">
                <a:latin typeface="微软雅黑" pitchFamily="34" charset="-122"/>
                <a:ea typeface="微软雅黑" pitchFamily="34" charset="-122"/>
              </a:rPr>
              <a:t>生产函数</a:t>
            </a:r>
            <a:endParaRPr lang="en-US" altLang="zh-CN" sz="2000" b="1"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二、总产量、平均产量和</a:t>
            </a:r>
            <a:r>
              <a:rPr lang="zh-CN" altLang="en-US" sz="2000" b="1" dirty="0" smtClean="0">
                <a:latin typeface="微软雅黑" pitchFamily="34" charset="-122"/>
                <a:ea typeface="微软雅黑" pitchFamily="34" charset="-122"/>
              </a:rPr>
              <a:t>边际产量</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１．总产量、平均产量和边际产量的概念</a:t>
            </a:r>
            <a:endParaRPr lang="en-US" altLang="zh-CN" sz="2000" dirty="0" smtClean="0">
              <a:latin typeface="微软雅黑" pitchFamily="34" charset="-122"/>
              <a:ea typeface="微软雅黑" pitchFamily="34" charset="-122"/>
            </a:endParaRPr>
          </a:p>
        </p:txBody>
      </p:sp>
      <p:pic>
        <p:nvPicPr>
          <p:cNvPr id="8" name="图片 7"/>
          <p:cNvPicPr>
            <a:picLocks noChangeAspect="1"/>
          </p:cNvPicPr>
          <p:nvPr/>
        </p:nvPicPr>
        <p:blipFill>
          <a:blip r:embed="rId2"/>
          <a:stretch>
            <a:fillRect/>
          </a:stretch>
        </p:blipFill>
        <p:spPr>
          <a:xfrm>
            <a:off x="1484851" y="1640310"/>
            <a:ext cx="10221117" cy="1748842"/>
          </a:xfrm>
          <a:prstGeom prst="rect">
            <a:avLst/>
          </a:prstGeom>
        </p:spPr>
      </p:pic>
      <p:graphicFrame>
        <p:nvGraphicFramePr>
          <p:cNvPr id="13" name="图示 12"/>
          <p:cNvGraphicFramePr/>
          <p:nvPr>
            <p:extLst>
              <p:ext uri="{D42A27DB-BD31-4B8C-83A1-F6EECF244321}">
                <p14:modId xmlns:p14="http://schemas.microsoft.com/office/powerpoint/2010/main" val="2669225655"/>
              </p:ext>
            </p:extLst>
          </p:nvPr>
        </p:nvGraphicFramePr>
        <p:xfrm>
          <a:off x="1466335" y="4128736"/>
          <a:ext cx="10239633" cy="26619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图片 13"/>
          <p:cNvPicPr>
            <a:picLocks noChangeAspect="1"/>
          </p:cNvPicPr>
          <p:nvPr/>
        </p:nvPicPr>
        <p:blipFill>
          <a:blip r:embed="rId8"/>
          <a:stretch>
            <a:fillRect/>
          </a:stretch>
        </p:blipFill>
        <p:spPr>
          <a:xfrm>
            <a:off x="10050163" y="4227592"/>
            <a:ext cx="1598140" cy="418551"/>
          </a:xfrm>
          <a:prstGeom prst="rect">
            <a:avLst/>
          </a:prstGeom>
        </p:spPr>
      </p:pic>
      <p:pic>
        <p:nvPicPr>
          <p:cNvPr id="15" name="图片 14"/>
          <p:cNvPicPr>
            <a:picLocks noChangeAspect="1"/>
          </p:cNvPicPr>
          <p:nvPr/>
        </p:nvPicPr>
        <p:blipFill>
          <a:blip r:embed="rId9"/>
          <a:stretch>
            <a:fillRect/>
          </a:stretch>
        </p:blipFill>
        <p:spPr>
          <a:xfrm>
            <a:off x="10280821" y="5160939"/>
            <a:ext cx="1359243" cy="407839"/>
          </a:xfrm>
          <a:prstGeom prst="rect">
            <a:avLst/>
          </a:prstGeom>
        </p:spPr>
      </p:pic>
      <p:pic>
        <p:nvPicPr>
          <p:cNvPr id="16" name="图片 15"/>
          <p:cNvPicPr>
            <a:picLocks noChangeAspect="1"/>
          </p:cNvPicPr>
          <p:nvPr/>
        </p:nvPicPr>
        <p:blipFill>
          <a:blip r:embed="rId10"/>
          <a:stretch>
            <a:fillRect/>
          </a:stretch>
        </p:blipFill>
        <p:spPr>
          <a:xfrm>
            <a:off x="10041925" y="6050622"/>
            <a:ext cx="1598139" cy="442475"/>
          </a:xfrm>
          <a:prstGeom prst="rect">
            <a:avLst/>
          </a:prstGeom>
        </p:spPr>
      </p:pic>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5470" y="608965"/>
            <a:ext cx="262890" cy="394335"/>
            <a:chOff x="922" y="959"/>
            <a:chExt cx="414" cy="621"/>
          </a:xfrm>
        </p:grpSpPr>
        <p:cxnSp>
          <p:nvCxnSpPr>
            <p:cNvPr id="10" name="直接连接符 9"/>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072896" y="1295323"/>
            <a:ext cx="10558272" cy="646331"/>
          </a:xfrm>
          <a:prstGeom prst="rect">
            <a:avLst/>
          </a:prstGeom>
        </p:spPr>
        <p:txBody>
          <a:bodyPr wrap="square">
            <a:spAutoFit/>
          </a:bodyPr>
          <a:lstStyle/>
          <a:p>
            <a:r>
              <a:rPr lang="zh-CN" altLang="en-US" dirty="0">
                <a:latin typeface="微软雅黑" pitchFamily="34" charset="-122"/>
                <a:ea typeface="微软雅黑" pitchFamily="34" charset="-122"/>
              </a:rPr>
              <a:t>根据以上的定义公式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可以编制一张关于一种可变生产要素的生产函数的总产量、</a:t>
            </a:r>
            <a:r>
              <a:rPr lang="zh-CN" altLang="en-US" dirty="0" smtClean="0">
                <a:latin typeface="微软雅黑" pitchFamily="34" charset="-122"/>
                <a:ea typeface="微软雅黑" pitchFamily="34" charset="-122"/>
              </a:rPr>
              <a:t>平均产量</a:t>
            </a:r>
            <a:r>
              <a:rPr lang="zh-CN" altLang="en-US" dirty="0">
                <a:latin typeface="微软雅黑" pitchFamily="34" charset="-122"/>
                <a:ea typeface="微软雅黑" pitchFamily="34" charset="-122"/>
              </a:rPr>
              <a:t>和边际产量的表列</a:t>
            </a:r>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169773" y="2077669"/>
            <a:ext cx="10354962" cy="4487887"/>
          </a:xfrm>
          <a:prstGeom prst="rect">
            <a:avLst/>
          </a:prstGeom>
        </p:spPr>
      </p:pic>
      <p:sp>
        <p:nvSpPr>
          <p:cNvPr id="14"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226958" y="1819790"/>
            <a:ext cx="5647177" cy="3323987"/>
          </a:xfrm>
          <a:prstGeom prst="rect">
            <a:avLst/>
          </a:prstGeom>
        </p:spPr>
        <p:txBody>
          <a:bodyPr wrap="square">
            <a:spAutoFit/>
          </a:bodyPr>
          <a:lstStyle/>
          <a:p>
            <a:pPr>
              <a:lnSpc>
                <a:spcPct val="150000"/>
              </a:lnSpc>
            </a:pPr>
            <a:r>
              <a:rPr lang="zh-CN" altLang="en-US" sz="2000" dirty="0" smtClean="0">
                <a:latin typeface="微软雅黑" pitchFamily="34" charset="-122"/>
                <a:ea typeface="微软雅黑" pitchFamily="34" charset="-122"/>
              </a:rPr>
              <a:t>２．总产量</a:t>
            </a:r>
            <a:r>
              <a:rPr lang="zh-CN" altLang="en-US" sz="2000" dirty="0">
                <a:latin typeface="微软雅黑" pitchFamily="34" charset="-122"/>
                <a:ea typeface="微软雅黑" pitchFamily="34" charset="-122"/>
              </a:rPr>
              <a:t>曲线、平均产量曲线和边际产量曲线</a:t>
            </a:r>
          </a:p>
          <a:p>
            <a:pPr>
              <a:lnSpc>
                <a:spcPct val="150000"/>
              </a:lnSpc>
            </a:pPr>
            <a:r>
              <a:rPr lang="zh-CN" altLang="en-US" sz="2000" dirty="0">
                <a:latin typeface="微软雅黑" pitchFamily="34" charset="-122"/>
                <a:ea typeface="微软雅黑" pitchFamily="34" charset="-122"/>
              </a:rPr>
              <a:t>图</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a:t>
            </a:r>
            <a:r>
              <a:rPr lang="zh-CN" altLang="en-US" sz="2000" dirty="0">
                <a:latin typeface="微软雅黑" pitchFamily="34" charset="-122"/>
                <a:ea typeface="微软雅黑" pitchFamily="34" charset="-122"/>
              </a:rPr>
              <a:t>是根据表</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a:t>
            </a:r>
            <a:r>
              <a:rPr lang="zh-CN" altLang="en-US" sz="2000" dirty="0">
                <a:latin typeface="微软雅黑" pitchFamily="34" charset="-122"/>
                <a:ea typeface="微软雅黑" pitchFamily="34" charset="-122"/>
              </a:rPr>
              <a:t>绘制的产量曲线图</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图中的横轴表示可变要素劳动的投入</a:t>
            </a:r>
            <a:r>
              <a:rPr lang="zh-CN" altLang="en-US" sz="2000" dirty="0" smtClean="0">
                <a:latin typeface="微软雅黑" pitchFamily="34" charset="-122"/>
                <a:ea typeface="微软雅黑" pitchFamily="34" charset="-122"/>
              </a:rPr>
              <a:t>数量</a:t>
            </a:r>
            <a:r>
              <a:rPr lang="en-US" altLang="zh-CN" sz="2000" dirty="0" smtClean="0">
                <a:latin typeface="微软雅黑" pitchFamily="34" charset="-122"/>
                <a:ea typeface="微软雅黑" pitchFamily="34" charset="-122"/>
              </a:rPr>
              <a:t>L</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纵轴表示产量</a:t>
            </a:r>
            <a:r>
              <a:rPr lang="en-US" altLang="zh-CN" sz="2000" dirty="0">
                <a:latin typeface="微软雅黑" pitchFamily="34" charset="-122"/>
                <a:ea typeface="微软雅黑" pitchFamily="34" charset="-122"/>
              </a:rPr>
              <a:t>Q,TPL </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APL </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MPL </a:t>
            </a:r>
            <a:r>
              <a:rPr lang="zh-CN" altLang="en-US" sz="2000" dirty="0">
                <a:latin typeface="微软雅黑" pitchFamily="34" charset="-122"/>
                <a:ea typeface="微软雅黑" pitchFamily="34" charset="-122"/>
              </a:rPr>
              <a:t>三条曲线顺次表示劳动的总产量曲线、劳动的平均</a:t>
            </a:r>
            <a:r>
              <a:rPr lang="zh-CN" altLang="en-US" sz="2000" dirty="0" smtClean="0">
                <a:latin typeface="微软雅黑" pitchFamily="34" charset="-122"/>
                <a:ea typeface="微软雅黑" pitchFamily="34" charset="-122"/>
              </a:rPr>
              <a:t>产量</a:t>
            </a:r>
            <a:r>
              <a:rPr lang="zh-CN" altLang="en-US" sz="2000" dirty="0">
                <a:latin typeface="微软雅黑" pitchFamily="34" charset="-122"/>
                <a:ea typeface="微软雅黑" pitchFamily="34" charset="-122"/>
              </a:rPr>
              <a:t>曲线和劳动的边际产量曲线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这三条曲线都是先呈上升趋势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达到各自的最高点以后</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再呈</a:t>
            </a:r>
            <a:r>
              <a:rPr lang="zh-CN" altLang="en-US" sz="2000" dirty="0">
                <a:latin typeface="微软雅黑" pitchFamily="34" charset="-122"/>
                <a:ea typeface="微软雅黑" pitchFamily="34" charset="-122"/>
              </a:rPr>
              <a:t>下降趋势</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0" name="矩形 9"/>
          <p:cNvSpPr/>
          <p:nvPr/>
        </p:nvSpPr>
        <p:spPr>
          <a:xfrm>
            <a:off x="999744" y="2619863"/>
            <a:ext cx="10887456" cy="2308324"/>
          </a:xfrm>
          <a:prstGeom prst="rect">
            <a:avLst/>
          </a:prstGeom>
        </p:spPr>
        <p:txBody>
          <a:bodyPr wrap="square">
            <a:spAutoFit/>
          </a:bodyPr>
          <a:lstStyle/>
          <a:p>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pic>
        <p:nvPicPr>
          <p:cNvPr id="12" name="图片 11"/>
          <p:cNvPicPr>
            <a:picLocks noChangeAspect="1"/>
          </p:cNvPicPr>
          <p:nvPr/>
        </p:nvPicPr>
        <p:blipFill>
          <a:blip r:embed="rId2"/>
          <a:stretch>
            <a:fillRect/>
          </a:stretch>
        </p:blipFill>
        <p:spPr>
          <a:xfrm>
            <a:off x="7193106" y="1483238"/>
            <a:ext cx="4438606" cy="4851060"/>
          </a:xfrm>
          <a:prstGeom prst="rect">
            <a:avLst/>
          </a:prstGeom>
        </p:spPr>
      </p:pic>
      <p:sp>
        <p:nvSpPr>
          <p:cNvPr id="13"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018032" y="1203651"/>
            <a:ext cx="10850880" cy="549381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三、边际报酬递减</a:t>
            </a:r>
            <a:r>
              <a:rPr lang="zh-CN" altLang="en-US" sz="2000" b="1" dirty="0" smtClean="0">
                <a:latin typeface="微软雅黑" pitchFamily="34" charset="-122"/>
                <a:ea typeface="微软雅黑" pitchFamily="34" charset="-122"/>
              </a:rPr>
              <a:t>规律</a:t>
            </a:r>
            <a:endParaRPr lang="en-US" altLang="zh-CN" sz="2000" b="1"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      由</a:t>
            </a:r>
            <a:r>
              <a:rPr lang="zh-CN" altLang="en-US" dirty="0">
                <a:latin typeface="微软雅黑" pitchFamily="34" charset="-122"/>
                <a:ea typeface="微软雅黑" pitchFamily="34" charset="-122"/>
              </a:rPr>
              <a:t>表</a:t>
            </a:r>
            <a:r>
              <a:rPr lang="zh-CN" altLang="en-US" dirty="0" smtClean="0">
                <a:latin typeface="微软雅黑" pitchFamily="34" charset="-122"/>
                <a:ea typeface="微软雅黑" pitchFamily="34" charset="-122"/>
              </a:rPr>
              <a:t>４</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zh-CN" altLang="en-US" dirty="0">
                <a:latin typeface="微软雅黑" pitchFamily="34" charset="-122"/>
                <a:ea typeface="微软雅黑" pitchFamily="34" charset="-122"/>
              </a:rPr>
              <a:t>和图</a:t>
            </a:r>
            <a:r>
              <a:rPr lang="zh-CN" altLang="en-US" dirty="0" smtClean="0">
                <a:latin typeface="微软雅黑" pitchFamily="34" charset="-122"/>
                <a:ea typeface="微软雅黑" pitchFamily="34" charset="-122"/>
              </a:rPr>
              <a:t>４</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zh-CN" altLang="en-US" dirty="0">
                <a:latin typeface="微软雅黑" pitchFamily="34" charset="-122"/>
                <a:ea typeface="微软雅黑" pitchFamily="34" charset="-122"/>
              </a:rPr>
              <a:t>可以清楚地看到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对一种可变生产要素的生产函数来说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边际产量</a:t>
            </a:r>
            <a:r>
              <a:rPr lang="zh-CN" altLang="en-US" dirty="0" smtClean="0">
                <a:latin typeface="微软雅黑" pitchFamily="34" charset="-122"/>
                <a:ea typeface="微软雅黑" pitchFamily="34" charset="-122"/>
              </a:rPr>
              <a:t>表现</a:t>
            </a:r>
            <a:r>
              <a:rPr lang="zh-CN" altLang="en-US" dirty="0">
                <a:latin typeface="微软雅黑" pitchFamily="34" charset="-122"/>
                <a:ea typeface="微软雅黑" pitchFamily="34" charset="-122"/>
              </a:rPr>
              <a:t>出先上升后下降的特征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这一特征被称为边际报酬递减规律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有时也被称为边际产量</a:t>
            </a:r>
            <a:r>
              <a:rPr lang="zh-CN" altLang="en-US" dirty="0" smtClean="0">
                <a:latin typeface="微软雅黑" pitchFamily="34" charset="-122"/>
                <a:ea typeface="微软雅黑" pitchFamily="34" charset="-122"/>
              </a:rPr>
              <a:t>递减规律</a:t>
            </a:r>
            <a:r>
              <a:rPr lang="zh-CN" altLang="en-US" dirty="0">
                <a:latin typeface="微软雅黑" pitchFamily="34" charset="-122"/>
                <a:ea typeface="微软雅黑" pitchFamily="34" charset="-122"/>
              </a:rPr>
              <a:t>或边际收益递减规律</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      从</a:t>
            </a:r>
            <a:r>
              <a:rPr lang="zh-CN" altLang="en-US" dirty="0">
                <a:latin typeface="微软雅黑" pitchFamily="34" charset="-122"/>
                <a:ea typeface="微软雅黑" pitchFamily="34" charset="-122"/>
              </a:rPr>
              <a:t>理论上讲</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边际报酬递减规律成立的原因在于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对于任何产品的短期生产来说</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可变要素</a:t>
            </a:r>
            <a:r>
              <a:rPr lang="zh-CN" altLang="en-US" dirty="0">
                <a:latin typeface="微软雅黑" pitchFamily="34" charset="-122"/>
                <a:ea typeface="微软雅黑" pitchFamily="34" charset="-122"/>
              </a:rPr>
              <a:t>投入和固定要素投入之间都存在一个最佳的数量组合比例</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在开始时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由于不变</a:t>
            </a:r>
            <a:r>
              <a:rPr lang="zh-CN" altLang="en-US" dirty="0" smtClean="0">
                <a:latin typeface="微软雅黑" pitchFamily="34" charset="-122"/>
                <a:ea typeface="微软雅黑" pitchFamily="34" charset="-122"/>
              </a:rPr>
              <a:t>要素投入</a:t>
            </a:r>
            <a:r>
              <a:rPr lang="zh-CN" altLang="en-US" dirty="0">
                <a:latin typeface="微软雅黑" pitchFamily="34" charset="-122"/>
                <a:ea typeface="微软雅黑" pitchFamily="34" charset="-122"/>
              </a:rPr>
              <a:t>量给定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而可变要素投入量为零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生产要素的投入量远远没有达到最佳的组合</a:t>
            </a:r>
            <a:r>
              <a:rPr lang="zh-CN" altLang="en-US" dirty="0" smtClean="0">
                <a:latin typeface="微软雅黑" pitchFamily="34" charset="-122"/>
                <a:ea typeface="微软雅黑" pitchFamily="34" charset="-122"/>
              </a:rPr>
              <a:t>比例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随着可变要素投入量的逐渐增加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生产要素的投入量逐步接近最佳的组合比例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相应</a:t>
            </a:r>
            <a:r>
              <a:rPr lang="zh-CN" altLang="en-US" dirty="0" smtClean="0">
                <a:latin typeface="微软雅黑" pitchFamily="34" charset="-122"/>
                <a:ea typeface="微软雅黑" pitchFamily="34" charset="-122"/>
              </a:rPr>
              <a:t>的可变</a:t>
            </a:r>
            <a:r>
              <a:rPr lang="zh-CN" altLang="en-US" dirty="0">
                <a:latin typeface="微软雅黑" pitchFamily="34" charset="-122"/>
                <a:ea typeface="微软雅黑" pitchFamily="34" charset="-122"/>
              </a:rPr>
              <a:t>要素的边际产量呈现出递增的趋势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一旦生产要素的投入量达到最佳的组合比例</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可变</a:t>
            </a:r>
            <a:r>
              <a:rPr lang="zh-CN" altLang="en-US" dirty="0">
                <a:latin typeface="微软雅黑" pitchFamily="34" charset="-122"/>
                <a:ea typeface="微软雅黑" pitchFamily="34" charset="-122"/>
              </a:rPr>
              <a:t>要素的边际产量就达到最大值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在这一点之后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随着可变要素投入量的继续增加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生产</a:t>
            </a:r>
            <a:r>
              <a:rPr lang="zh-CN" altLang="en-US" dirty="0" smtClean="0">
                <a:latin typeface="微软雅黑" pitchFamily="34" charset="-122"/>
                <a:ea typeface="微软雅黑" pitchFamily="34" charset="-122"/>
              </a:rPr>
              <a:t>要素</a:t>
            </a:r>
            <a:r>
              <a:rPr lang="zh-CN" altLang="en-US" dirty="0">
                <a:latin typeface="微软雅黑" pitchFamily="34" charset="-122"/>
                <a:ea typeface="微软雅黑" pitchFamily="34" charset="-122"/>
              </a:rPr>
              <a:t>的投入量越来越偏离最佳的组合比例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相应的可变要素的边际产量便呈现出递减的</a:t>
            </a:r>
            <a:r>
              <a:rPr lang="zh-CN" altLang="en-US" dirty="0" smtClean="0">
                <a:latin typeface="微软雅黑" pitchFamily="34" charset="-122"/>
                <a:ea typeface="微软雅黑" pitchFamily="34" charset="-122"/>
              </a:rPr>
              <a:t>趋势</a:t>
            </a:r>
            <a:r>
              <a:rPr lang="zh-CN" altLang="en-US" dirty="0">
                <a:latin typeface="微软雅黑" pitchFamily="34" charset="-122"/>
                <a:ea typeface="微软雅黑" pitchFamily="34" charset="-122"/>
              </a:rPr>
              <a:t>了</a:t>
            </a:r>
            <a:r>
              <a:rPr lang="en-US" altLang="zh-CN" dirty="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       边际</a:t>
            </a:r>
            <a:r>
              <a:rPr lang="zh-CN" altLang="en-US" dirty="0">
                <a:latin typeface="微软雅黑" pitchFamily="34" charset="-122"/>
                <a:ea typeface="微软雅黑" pitchFamily="34" charset="-122"/>
              </a:rPr>
              <a:t>报酬递减规律强调的是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在任何一种产品的短期生产中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随着一种可变要素投入</a:t>
            </a:r>
            <a:r>
              <a:rPr lang="zh-CN" altLang="en-US" dirty="0" smtClean="0">
                <a:latin typeface="微软雅黑" pitchFamily="34" charset="-122"/>
                <a:ea typeface="微软雅黑" pitchFamily="34" charset="-122"/>
              </a:rPr>
              <a:t>量的</a:t>
            </a:r>
            <a:r>
              <a:rPr lang="zh-CN" altLang="en-US" dirty="0">
                <a:latin typeface="微软雅黑" pitchFamily="34" charset="-122"/>
                <a:ea typeface="微软雅黑" pitchFamily="34" charset="-122"/>
              </a:rPr>
              <a:t>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边际产量最终必然会呈现出递减的特征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或者说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该规律提醒人们要看到在</a:t>
            </a:r>
            <a:r>
              <a:rPr lang="zh-CN" altLang="en-US" dirty="0" smtClean="0">
                <a:latin typeface="微软雅黑" pitchFamily="34" charset="-122"/>
                <a:ea typeface="微软雅黑" pitchFamily="34" charset="-122"/>
              </a:rPr>
              <a:t>边际产量</a:t>
            </a:r>
            <a:r>
              <a:rPr lang="zh-CN" altLang="en-US" dirty="0">
                <a:latin typeface="微软雅黑" pitchFamily="34" charset="-122"/>
                <a:ea typeface="微软雅黑" pitchFamily="34" charset="-122"/>
              </a:rPr>
              <a:t>递增阶段后必然会出现的边际产量递减阶段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正是边际报酬递减规律决定了表</a:t>
            </a:r>
            <a:r>
              <a:rPr lang="zh-CN" altLang="en-US" dirty="0" smtClean="0">
                <a:latin typeface="微软雅黑" pitchFamily="34" charset="-122"/>
                <a:ea typeface="微软雅黑" pitchFamily="34" charset="-122"/>
              </a:rPr>
              <a:t>４</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zh-CN" altLang="en-US" dirty="0">
                <a:latin typeface="微软雅黑" pitchFamily="34" charset="-122"/>
                <a:ea typeface="微软雅黑" pitchFamily="34" charset="-122"/>
              </a:rPr>
              <a:t>和</a:t>
            </a:r>
            <a:r>
              <a:rPr lang="zh-CN" altLang="en-US" dirty="0" smtClean="0">
                <a:latin typeface="微软雅黑" pitchFamily="34" charset="-122"/>
                <a:ea typeface="微软雅黑" pitchFamily="34" charset="-122"/>
              </a:rPr>
              <a:t>图４</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a:t>
            </a:r>
            <a:r>
              <a:rPr lang="zh-CN" altLang="en-US" dirty="0">
                <a:latin typeface="微软雅黑" pitchFamily="34" charset="-122"/>
                <a:ea typeface="微软雅黑" pitchFamily="34" charset="-122"/>
              </a:rPr>
              <a:t>中劳动的边际产量</a:t>
            </a:r>
            <a:r>
              <a:rPr lang="en-US" altLang="zh-CN" dirty="0">
                <a:latin typeface="微软雅黑" pitchFamily="34" charset="-122"/>
                <a:ea typeface="微软雅黑" pitchFamily="34" charset="-122"/>
              </a:rPr>
              <a:t>MPL </a:t>
            </a:r>
            <a:r>
              <a:rPr lang="zh-CN" altLang="en-US" dirty="0">
                <a:latin typeface="微软雅黑" pitchFamily="34" charset="-122"/>
                <a:ea typeface="微软雅黑" pitchFamily="34" charset="-122"/>
              </a:rPr>
              <a:t>表现出先上升后下降的特征</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2" name="文本框 2"/>
          <p:cNvSpPr txBox="1"/>
          <p:nvPr/>
        </p:nvSpPr>
        <p:spPr>
          <a:xfrm>
            <a:off x="1033144" y="543560"/>
            <a:ext cx="641386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短期生产</a:t>
            </a:r>
            <a:r>
              <a:rPr lang="en-US" altLang="zh-CN" dirty="0"/>
              <a:t>:</a:t>
            </a:r>
            <a:r>
              <a:rPr lang="zh-CN" altLang="en-US" dirty="0"/>
              <a:t>一种可变生产要素的生产函数</a:t>
            </a:r>
          </a:p>
        </p:txBody>
      </p:sp>
    </p:spTree>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582</TotalTime>
  <Words>4581</Words>
  <Application>Microsoft Office PowerPoint</Application>
  <PresentationFormat>自定义</PresentationFormat>
  <Paragraphs>206</Paragraphs>
  <Slides>30</Slides>
  <Notes>2</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265</cp:revision>
  <dcterms:created xsi:type="dcterms:W3CDTF">2015-05-05T08:02:00Z</dcterms:created>
  <dcterms:modified xsi:type="dcterms:W3CDTF">2017-07-21T02:56:39Z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