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7"/>
  </p:notesMasterIdLst>
  <p:sldIdLst>
    <p:sldId id="257" r:id="rId2"/>
    <p:sldId id="292" r:id="rId3"/>
    <p:sldId id="260" r:id="rId4"/>
    <p:sldId id="295" r:id="rId5"/>
    <p:sldId id="296" r:id="rId6"/>
    <p:sldId id="297" r:id="rId7"/>
    <p:sldId id="298" r:id="rId8"/>
    <p:sldId id="299" r:id="rId9"/>
    <p:sldId id="300" r:id="rId10"/>
    <p:sldId id="301" r:id="rId11"/>
    <p:sldId id="302" r:id="rId12"/>
    <p:sldId id="303" r:id="rId13"/>
    <p:sldId id="304" r:id="rId14"/>
    <p:sldId id="307" r:id="rId15"/>
    <p:sldId id="294"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42D5"/>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113A9D2-9D6B-4929-AA2D-F23B5EE8CBE7}" styleName="主题样式 2 - 强调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9" d="100"/>
          <a:sy n="89" d="100"/>
        </p:scale>
        <p:origin x="-168"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2017/7/21/Friday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extLst>
      <p:ext uri="{BB962C8B-B14F-4D97-AF65-F5344CB8AC3E}">
        <p14:creationId xmlns:p14="http://schemas.microsoft.com/office/powerpoint/2010/main" val="6214181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a:t>
            </a:fld>
            <a:endParaRPr lang="en-US" altLang="zh-CN"/>
          </a:p>
        </p:txBody>
      </p:sp>
    </p:spTree>
    <p:extLst>
      <p:ext uri="{BB962C8B-B14F-4D97-AF65-F5344CB8AC3E}">
        <p14:creationId xmlns:p14="http://schemas.microsoft.com/office/powerpoint/2010/main" val="4679094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15</a:t>
            </a:fld>
            <a:endParaRPr lang="en-US" altLang="zh-CN"/>
          </a:p>
        </p:txBody>
      </p:sp>
    </p:spTree>
    <p:extLst>
      <p:ext uri="{BB962C8B-B14F-4D97-AF65-F5344CB8AC3E}">
        <p14:creationId xmlns:p14="http://schemas.microsoft.com/office/powerpoint/2010/main" val="18218333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2017/7/21/Friday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
        <p:nvSpPr>
          <p:cNvPr id="9" name="矩形 8"/>
          <p:cNvSpPr/>
          <p:nvPr userDrawn="1"/>
        </p:nvSpPr>
        <p:spPr>
          <a:xfrm>
            <a:off x="-9525" y="-7620"/>
            <a:ext cx="12200890" cy="6863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pPr/>
              <a:t>2017/7/21/Friday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pPr/>
              <a:t>‹#›</a:t>
            </a:fld>
            <a:endParaRPr lang="zh-CN" altLang="en-US"/>
          </a:p>
        </p:txBody>
      </p:sp>
      <p:sp>
        <p:nvSpPr>
          <p:cNvPr id="6" name="矩形 5"/>
          <p:cNvSpPr/>
          <p:nvPr userDrawn="1"/>
        </p:nvSpPr>
        <p:spPr>
          <a:xfrm>
            <a:off x="-9525" y="-7620"/>
            <a:ext cx="12200890" cy="6863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pPr/>
              <a:t>2017/7/21/Friday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pPr/>
              <a:t>‹#›</a:t>
            </a:fld>
            <a:endParaRPr lang="zh-CN" altLang="en-US"/>
          </a:p>
        </p:txBody>
      </p:sp>
      <p:sp>
        <p:nvSpPr>
          <p:cNvPr id="9" name="矩形 8"/>
          <p:cNvSpPr/>
          <p:nvPr userDrawn="1"/>
        </p:nvSpPr>
        <p:spPr>
          <a:xfrm>
            <a:off x="-9525" y="-7620"/>
            <a:ext cx="12200890" cy="6863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spd="slow">
    <p:random/>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335" y="-2540"/>
            <a:ext cx="12239625" cy="690308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2049145" y="4302125"/>
            <a:ext cx="5862320" cy="483235"/>
          </a:xfrm>
          <a:prstGeom prst="rect">
            <a:avLst/>
          </a:prstGeom>
          <a:noFill/>
        </p:spPr>
        <p:txBody>
          <a:bodyPr wrap="square" rtlCol="0">
            <a:spAutoFit/>
            <a:scene3d>
              <a:camera prst="orthographicFront"/>
              <a:lightRig rig="threePt" dir="t"/>
            </a:scene3d>
          </a:bodyPr>
          <a:lstStyle/>
          <a:p>
            <a:pPr algn="r" fontAlgn="base"/>
            <a:r>
              <a:rPr lang="zh-CN" sz="2400">
                <a:solidFill>
                  <a:schemeClr val="bg1"/>
                </a:solidFill>
                <a:latin typeface="微软雅黑" panose="020B0503020204020204" charset="-122"/>
                <a:ea typeface="微软雅黑" panose="020B0503020204020204" charset="-122"/>
              </a:rPr>
              <a:t>主讲人：</a:t>
            </a:r>
          </a:p>
        </p:txBody>
      </p:sp>
      <p:sp>
        <p:nvSpPr>
          <p:cNvPr id="3" name="文本框 2"/>
          <p:cNvSpPr txBox="1"/>
          <p:nvPr/>
        </p:nvSpPr>
        <p:spPr>
          <a:xfrm>
            <a:off x="1883664" y="2141855"/>
            <a:ext cx="9198864" cy="1360181"/>
          </a:xfrm>
          <a:prstGeom prst="rect">
            <a:avLst/>
          </a:prstGeom>
          <a:noFill/>
        </p:spPr>
        <p:txBody>
          <a:bodyPr wrap="square" rtlCol="0">
            <a:spAutoFit/>
            <a:scene3d>
              <a:camera prst="orthographicFront"/>
              <a:lightRig rig="threePt" dir="t"/>
            </a:scene3d>
          </a:bodyPr>
          <a:lstStyle/>
          <a:p>
            <a:pPr>
              <a:lnSpc>
                <a:spcPct val="140000"/>
              </a:lnSpc>
              <a:spcBef>
                <a:spcPts val="0"/>
              </a:spcBef>
              <a:spcAft>
                <a:spcPts val="0"/>
              </a:spcAft>
              <a:defRPr/>
            </a:pPr>
            <a:r>
              <a:rPr lang="zh-CN" altLang="en-US" sz="6600" noProof="1">
                <a:ln w="12700">
                  <a:noFill/>
                  <a:prstDash val="solid"/>
                </a:ln>
                <a:solidFill>
                  <a:schemeClr val="bg1">
                    <a:lumMod val="95000"/>
                  </a:schemeClr>
                </a:solidFill>
                <a:latin typeface="微软雅黑" panose="020B0503020204020204" charset="-122"/>
                <a:ea typeface="微软雅黑" panose="020B0503020204020204" charset="-122"/>
              </a:rPr>
              <a:t>西方经济学</a:t>
            </a:r>
            <a:endParaRPr lang="zh-CN" altLang="zh-CN" sz="6600" noProof="1">
              <a:ln w="12700">
                <a:noFill/>
                <a:prstDash val="solid"/>
              </a:ln>
              <a:solidFill>
                <a:schemeClr val="bg1">
                  <a:lumMod val="95000"/>
                </a:schemeClr>
              </a:solidFill>
              <a:latin typeface="微软雅黑" panose="020B0503020204020204" charset="-122"/>
              <a:ea typeface="微软雅黑" panose="020B0503020204020204" charset="-122"/>
            </a:endParaRPr>
          </a:p>
        </p:txBody>
      </p:sp>
      <p:sp>
        <p:nvSpPr>
          <p:cNvPr id="7" name="直角三角形 6"/>
          <p:cNvSpPr/>
          <p:nvPr/>
        </p:nvSpPr>
        <p:spPr>
          <a:xfrm rot="16200000">
            <a:off x="8747125" y="3421380"/>
            <a:ext cx="3434080" cy="352425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p:nvSpPr>
        <p:spPr>
          <a:xfrm rot="16200000">
            <a:off x="9394190" y="4068445"/>
            <a:ext cx="2883535" cy="278130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flipH="1">
            <a:off x="1675130" y="2282825"/>
            <a:ext cx="5080" cy="250253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1425575" y="3183255"/>
            <a:ext cx="8255" cy="16021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5470" y="608965"/>
            <a:ext cx="262890" cy="394335"/>
            <a:chOff x="922" y="959"/>
            <a:chExt cx="414" cy="621"/>
          </a:xfrm>
        </p:grpSpPr>
        <p:cxnSp>
          <p:nvCxnSpPr>
            <p:cNvPr id="3" name="直接连接符 2"/>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5" name="直接连接符 4"/>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1091565" y="514062"/>
            <a:ext cx="1980029"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总需求函数</a:t>
            </a:r>
          </a:p>
        </p:txBody>
      </p:sp>
      <p:sp>
        <p:nvSpPr>
          <p:cNvPr id="13" name="矩形 12"/>
          <p:cNvSpPr/>
          <p:nvPr/>
        </p:nvSpPr>
        <p:spPr>
          <a:xfrm>
            <a:off x="1091565" y="1273837"/>
            <a:ext cx="11100435" cy="3477875"/>
          </a:xfrm>
          <a:prstGeom prst="rect">
            <a:avLst/>
          </a:prstGeom>
        </p:spPr>
        <p:txBody>
          <a:bodyPr wrap="square">
            <a:spAutoFit/>
          </a:bodyPr>
          <a:lstStyle/>
          <a:p>
            <a:r>
              <a:rPr lang="zh-CN" altLang="en-US" sz="2000" dirty="0">
                <a:latin typeface="微软雅黑" pitchFamily="34" charset="-122"/>
                <a:ea typeface="微软雅黑" pitchFamily="34" charset="-122"/>
              </a:rPr>
              <a:t>２．总供给曲线的三种</a:t>
            </a:r>
            <a:r>
              <a:rPr lang="zh-CN" altLang="en-US" sz="2000" dirty="0" smtClean="0">
                <a:latin typeface="微软雅黑" pitchFamily="34" charset="-122"/>
                <a:ea typeface="微软雅黑" pitchFamily="34" charset="-122"/>
              </a:rPr>
              <a:t>形态</a:t>
            </a:r>
            <a:endParaRPr lang="en-US" altLang="zh-CN" sz="2000" dirty="0" smtClean="0">
              <a:latin typeface="微软雅黑" pitchFamily="34" charset="-122"/>
              <a:ea typeface="微软雅黑" pitchFamily="34" charset="-122"/>
            </a:endParaRPr>
          </a:p>
          <a:p>
            <a:r>
              <a:rPr lang="zh-CN" altLang="en-US" sz="2000" dirty="0">
                <a:latin typeface="微软雅黑" pitchFamily="34" charset="-122"/>
                <a:ea typeface="微软雅黑" pitchFamily="34" charset="-122"/>
              </a:rPr>
              <a:t>从图</a:t>
            </a:r>
            <a:r>
              <a:rPr lang="zh-CN" altLang="en-US" sz="2000" dirty="0" smtClean="0">
                <a:latin typeface="微软雅黑" pitchFamily="34" charset="-122"/>
                <a:ea typeface="微软雅黑" pitchFamily="34" charset="-122"/>
              </a:rPr>
              <a:t>１１</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５</a:t>
            </a:r>
            <a:r>
              <a:rPr lang="zh-CN" altLang="en-US" sz="2000" dirty="0">
                <a:latin typeface="微软雅黑" pitchFamily="34" charset="-122"/>
                <a:ea typeface="微软雅黑" pitchFamily="34" charset="-122"/>
              </a:rPr>
              <a:t>中可以看出</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总供给曲线有三种情况</a:t>
            </a:r>
            <a:r>
              <a:rPr lang="en-US" altLang="zh-CN" sz="2000" dirty="0" smtClean="0">
                <a:latin typeface="微软雅黑" pitchFamily="34" charset="-122"/>
                <a:ea typeface="微软雅黑" pitchFamily="34" charset="-122"/>
              </a:rPr>
              <a:t>:</a:t>
            </a:r>
          </a:p>
          <a:p>
            <a:r>
              <a:rPr lang="zh-CN" altLang="en-US" sz="2000" dirty="0" smtClean="0">
                <a:latin typeface="微软雅黑" pitchFamily="34" charset="-122"/>
                <a:ea typeface="微软雅黑" pitchFamily="34" charset="-122"/>
              </a:rPr>
              <a:t>资源</a:t>
            </a:r>
            <a:r>
              <a:rPr lang="zh-CN" altLang="en-US" sz="2000" dirty="0">
                <a:latin typeface="微软雅黑" pitchFamily="34" charset="-122"/>
                <a:ea typeface="微软雅黑" pitchFamily="34" charset="-122"/>
              </a:rPr>
              <a:t>未充分利用阶段</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即</a:t>
            </a:r>
            <a:r>
              <a:rPr lang="en-US" altLang="zh-CN" sz="2000" dirty="0">
                <a:latin typeface="微软雅黑" pitchFamily="34" charset="-122"/>
                <a:ea typeface="微软雅黑" pitchFamily="34" charset="-122"/>
              </a:rPr>
              <a:t>A —</a:t>
            </a:r>
            <a:r>
              <a:rPr lang="en-US" altLang="zh-CN" sz="2000" dirty="0" smtClean="0">
                <a:latin typeface="微软雅黑" pitchFamily="34" charset="-122"/>
                <a:ea typeface="微软雅黑" pitchFamily="34" charset="-122"/>
              </a:rPr>
              <a:t>B</a:t>
            </a:r>
          </a:p>
          <a:p>
            <a:r>
              <a:rPr lang="zh-CN" altLang="en-US" sz="2000" dirty="0" smtClean="0">
                <a:latin typeface="微软雅黑" pitchFamily="34" charset="-122"/>
                <a:ea typeface="微软雅黑" pitchFamily="34" charset="-122"/>
              </a:rPr>
              <a:t>资源</a:t>
            </a:r>
            <a:r>
              <a:rPr lang="zh-CN" altLang="en-US" sz="2000" dirty="0">
                <a:latin typeface="微软雅黑" pitchFamily="34" charset="-122"/>
                <a:ea typeface="微软雅黑" pitchFamily="34" charset="-122"/>
              </a:rPr>
              <a:t>接近充分利用阶段</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即</a:t>
            </a:r>
            <a:r>
              <a:rPr lang="en-US" altLang="zh-CN" sz="2000" dirty="0">
                <a:latin typeface="微软雅黑" pitchFamily="34" charset="-122"/>
                <a:ea typeface="微软雅黑" pitchFamily="34" charset="-122"/>
              </a:rPr>
              <a:t>B—C </a:t>
            </a:r>
            <a:r>
              <a:rPr lang="zh-CN" altLang="en-US" sz="2000" dirty="0" smtClean="0">
                <a:latin typeface="微软雅黑" pitchFamily="34" charset="-122"/>
                <a:ea typeface="微软雅黑" pitchFamily="34" charset="-122"/>
              </a:rPr>
              <a:t>段</a:t>
            </a:r>
            <a:endParaRPr lang="en-US" altLang="zh-CN" sz="2000" dirty="0" smtClean="0">
              <a:latin typeface="微软雅黑" pitchFamily="34" charset="-122"/>
              <a:ea typeface="微软雅黑" pitchFamily="34" charset="-122"/>
            </a:endParaRPr>
          </a:p>
          <a:p>
            <a:r>
              <a:rPr lang="zh-CN" altLang="en-US" sz="2000" dirty="0" smtClean="0">
                <a:latin typeface="微软雅黑" pitchFamily="34" charset="-122"/>
                <a:ea typeface="微软雅黑" pitchFamily="34" charset="-122"/>
              </a:rPr>
              <a:t>资源</a:t>
            </a:r>
            <a:r>
              <a:rPr lang="zh-CN" altLang="en-US" sz="2000" dirty="0">
                <a:latin typeface="微软雅黑" pitchFamily="34" charset="-122"/>
                <a:ea typeface="微软雅黑" pitchFamily="34" charset="-122"/>
              </a:rPr>
              <a:t>充分利用阶段</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即</a:t>
            </a:r>
            <a:r>
              <a:rPr lang="en-US" altLang="zh-CN" sz="2000" dirty="0">
                <a:latin typeface="微软雅黑" pitchFamily="34" charset="-122"/>
                <a:ea typeface="微软雅黑" pitchFamily="34" charset="-122"/>
              </a:rPr>
              <a:t>C </a:t>
            </a:r>
            <a:r>
              <a:rPr lang="zh-CN" altLang="en-US" sz="2000" dirty="0">
                <a:latin typeface="微软雅黑" pitchFamily="34" charset="-122"/>
                <a:ea typeface="微软雅黑" pitchFamily="34" charset="-122"/>
              </a:rPr>
              <a:t>以上</a:t>
            </a:r>
            <a:r>
              <a:rPr lang="zh-CN" altLang="en-US" sz="2000" dirty="0" smtClean="0">
                <a:latin typeface="微软雅黑" pitchFamily="34" charset="-122"/>
                <a:ea typeface="微软雅黑" pitchFamily="34" charset="-122"/>
              </a:rPr>
              <a:t>部分</a:t>
            </a:r>
            <a:endParaRPr lang="en-US" altLang="zh-CN" sz="2000" dirty="0" smtClean="0">
              <a:latin typeface="微软雅黑" pitchFamily="34" charset="-122"/>
              <a:ea typeface="微软雅黑" pitchFamily="34" charset="-122"/>
            </a:endParaRPr>
          </a:p>
          <a:p>
            <a:r>
              <a:rPr lang="zh-CN" altLang="en-US" sz="2000" dirty="0">
                <a:solidFill>
                  <a:srgbClr val="FF00FF"/>
                </a:solidFill>
                <a:latin typeface="微软雅黑" pitchFamily="34" charset="-122"/>
                <a:ea typeface="微软雅黑" pitchFamily="34" charset="-122"/>
              </a:rPr>
              <a:t>二、总供给曲线的</a:t>
            </a:r>
            <a:r>
              <a:rPr lang="zh-CN" altLang="en-US" sz="2000" dirty="0">
                <a:solidFill>
                  <a:srgbClr val="FF00FF"/>
                </a:solidFill>
                <a:latin typeface="微软雅黑" pitchFamily="34" charset="-122"/>
                <a:ea typeface="微软雅黑" pitchFamily="34" charset="-122"/>
              </a:rPr>
              <a:t>移动</a:t>
            </a:r>
            <a:endParaRPr lang="en-US" altLang="zh-CN" sz="2000" dirty="0">
              <a:solidFill>
                <a:srgbClr val="FF00FF"/>
              </a:solidFill>
              <a:latin typeface="微软雅黑" pitchFamily="34" charset="-122"/>
              <a:ea typeface="微软雅黑" pitchFamily="34" charset="-122"/>
            </a:endParaRPr>
          </a:p>
          <a:p>
            <a:r>
              <a:rPr lang="zh-CN" altLang="en-US" sz="2000" dirty="0">
                <a:latin typeface="微软雅黑" pitchFamily="34" charset="-122"/>
                <a:ea typeface="微软雅黑" pitchFamily="34" charset="-122"/>
              </a:rPr>
              <a:t>对于总供给曲线的移动</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仍然要分别考虑短期和长期两种情况</a:t>
            </a:r>
            <a:r>
              <a:rPr lang="en-US" altLang="zh-CN" sz="2000" dirty="0" smtClean="0">
                <a:latin typeface="微软雅黑" pitchFamily="34" charset="-122"/>
                <a:ea typeface="微软雅黑" pitchFamily="34" charset="-122"/>
              </a:rPr>
              <a:t>.</a:t>
            </a:r>
          </a:p>
          <a:p>
            <a:r>
              <a:rPr lang="zh-CN" altLang="en-US" sz="2000" dirty="0" smtClean="0">
                <a:latin typeface="微软雅黑" pitchFamily="34" charset="-122"/>
                <a:ea typeface="微软雅黑" pitchFamily="34" charset="-122"/>
              </a:rPr>
              <a:t>长期</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由于</a:t>
            </a:r>
            <a:r>
              <a:rPr lang="zh-CN" altLang="en-US" sz="2000" dirty="0">
                <a:latin typeface="微软雅黑" pitchFamily="34" charset="-122"/>
                <a:ea typeface="微软雅黑" pitchFamily="34" charset="-122"/>
              </a:rPr>
              <a:t>一个</a:t>
            </a:r>
            <a:r>
              <a:rPr lang="zh-CN" altLang="en-US" sz="2000" dirty="0" smtClean="0">
                <a:latin typeface="微软雅黑" pitchFamily="34" charset="-122"/>
                <a:ea typeface="微软雅黑" pitchFamily="34" charset="-122"/>
              </a:rPr>
              <a:t>社会的</a:t>
            </a:r>
            <a:r>
              <a:rPr lang="zh-CN" altLang="en-US" sz="2000" dirty="0">
                <a:latin typeface="微软雅黑" pitchFamily="34" charset="-122"/>
                <a:ea typeface="微软雅黑" pitchFamily="34" charset="-122"/>
              </a:rPr>
              <a:t>潜在产出水平是由这个社会的生产技术水平和生产要素的存量所决定的</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而一个社会的</a:t>
            </a:r>
          </a:p>
          <a:p>
            <a:r>
              <a:rPr lang="zh-CN" altLang="en-US" sz="2000" dirty="0">
                <a:latin typeface="微软雅黑" pitchFamily="34" charset="-122"/>
                <a:ea typeface="微软雅黑" pitchFamily="34" charset="-122"/>
              </a:rPr>
              <a:t>总体生产技术水平和生产要素的存量一般在短期很难发生根本的变化</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所以一般在对</a:t>
            </a:r>
            <a:r>
              <a:rPr lang="zh-CN" altLang="en-US" sz="2000" dirty="0" smtClean="0">
                <a:latin typeface="微软雅黑" pitchFamily="34" charset="-122"/>
                <a:ea typeface="微软雅黑" pitchFamily="34" charset="-122"/>
              </a:rPr>
              <a:t>宏观经济</a:t>
            </a:r>
            <a:r>
              <a:rPr lang="zh-CN" altLang="en-US" sz="2000" dirty="0">
                <a:latin typeface="微软雅黑" pitchFamily="34" charset="-122"/>
                <a:ea typeface="微软雅黑" pitchFamily="34" charset="-122"/>
              </a:rPr>
              <a:t>短期分析中把长期总供给</a:t>
            </a:r>
            <a:r>
              <a:rPr lang="zh-CN" altLang="en-US" sz="2000" dirty="0" smtClean="0">
                <a:latin typeface="微软雅黑" pitchFamily="34" charset="-122"/>
                <a:ea typeface="微软雅黑" pitchFamily="34" charset="-122"/>
              </a:rPr>
              <a:t>曲线</a:t>
            </a:r>
            <a:r>
              <a:rPr lang="zh-CN" altLang="en-US" sz="2000" dirty="0">
                <a:latin typeface="微软雅黑" pitchFamily="34" charset="-122"/>
                <a:ea typeface="微软雅黑" pitchFamily="34" charset="-122"/>
              </a:rPr>
              <a:t>看成是既定不变的</a:t>
            </a:r>
            <a:r>
              <a:rPr lang="en-US" altLang="zh-CN" sz="2000" dirty="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pic>
        <p:nvPicPr>
          <p:cNvPr id="11" name="图片 10"/>
          <p:cNvPicPr>
            <a:picLocks noChangeAspect="1"/>
          </p:cNvPicPr>
          <p:nvPr/>
        </p:nvPicPr>
        <p:blipFill>
          <a:blip r:embed="rId2"/>
          <a:stretch>
            <a:fillRect/>
          </a:stretch>
        </p:blipFill>
        <p:spPr>
          <a:xfrm>
            <a:off x="7311665" y="4539624"/>
            <a:ext cx="2995797" cy="2206582"/>
          </a:xfrm>
          <a:prstGeom prst="rect">
            <a:avLst/>
          </a:prstGeom>
        </p:spPr>
      </p:pic>
      <p:sp>
        <p:nvSpPr>
          <p:cNvPr id="14" name="矩形 13"/>
          <p:cNvSpPr/>
          <p:nvPr/>
        </p:nvSpPr>
        <p:spPr>
          <a:xfrm>
            <a:off x="1091565" y="4796530"/>
            <a:ext cx="4802918" cy="1692771"/>
          </a:xfrm>
          <a:prstGeom prst="rect">
            <a:avLst/>
          </a:prstGeom>
        </p:spPr>
        <p:txBody>
          <a:bodyPr wrap="none">
            <a:spAutoFit/>
          </a:bodyPr>
          <a:lstStyle/>
          <a:p>
            <a:r>
              <a:rPr lang="zh-CN" altLang="en-US" sz="2000" dirty="0" smtClean="0">
                <a:latin typeface="微软雅黑" pitchFamily="34" charset="-122"/>
                <a:ea typeface="微软雅黑" pitchFamily="34" charset="-122"/>
              </a:rPr>
              <a:t>短期</a:t>
            </a:r>
            <a:r>
              <a:rPr lang="zh-CN" altLang="en-US" sz="2000" dirty="0">
                <a:latin typeface="微软雅黑" pitchFamily="34" charset="-122"/>
                <a:ea typeface="微软雅黑" pitchFamily="34" charset="-122"/>
              </a:rPr>
              <a:t>总供给曲线的移动</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如图</a:t>
            </a:r>
            <a:r>
              <a:rPr lang="zh-CN" altLang="en-US" sz="2000" dirty="0" smtClean="0">
                <a:latin typeface="微软雅黑" pitchFamily="34" charset="-122"/>
                <a:ea typeface="微软雅黑" pitchFamily="34" charset="-122"/>
              </a:rPr>
              <a:t>１１</a:t>
            </a:r>
            <a:r>
              <a:rPr lang="en-US" altLang="zh-CN" sz="24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６</a:t>
            </a:r>
            <a:r>
              <a:rPr lang="zh-CN" altLang="en-US" sz="2000" dirty="0">
                <a:latin typeface="微软雅黑" pitchFamily="34" charset="-122"/>
                <a:ea typeface="微软雅黑" pitchFamily="34" charset="-122"/>
              </a:rPr>
              <a:t>所示</a:t>
            </a:r>
            <a:r>
              <a:rPr lang="en-US" altLang="zh-CN" sz="2000" dirty="0" smtClean="0">
                <a:latin typeface="微软雅黑" pitchFamily="34" charset="-122"/>
                <a:ea typeface="微软雅黑" pitchFamily="34" charset="-122"/>
              </a:rPr>
              <a:t>.</a:t>
            </a:r>
          </a:p>
          <a:p>
            <a:r>
              <a:rPr lang="zh-CN" altLang="en-US" sz="2000" dirty="0">
                <a:latin typeface="微软雅黑" pitchFamily="34" charset="-122"/>
                <a:ea typeface="微软雅黑" pitchFamily="34" charset="-122"/>
              </a:rPr>
              <a:t>１．成本的</a:t>
            </a:r>
            <a:r>
              <a:rPr lang="zh-CN" altLang="en-US" sz="2000" dirty="0" smtClean="0">
                <a:latin typeface="微软雅黑" pitchFamily="34" charset="-122"/>
                <a:ea typeface="微软雅黑" pitchFamily="34" charset="-122"/>
              </a:rPr>
              <a:t>变化</a:t>
            </a:r>
            <a:endParaRPr lang="en-US" altLang="zh-CN" sz="2000" dirty="0" smtClean="0">
              <a:latin typeface="微软雅黑" pitchFamily="34" charset="-122"/>
              <a:ea typeface="微软雅黑" pitchFamily="34" charset="-122"/>
            </a:endParaRPr>
          </a:p>
          <a:p>
            <a:r>
              <a:rPr lang="zh-CN" altLang="en-US" sz="2000" dirty="0">
                <a:latin typeface="微软雅黑" pitchFamily="34" charset="-122"/>
                <a:ea typeface="微软雅黑" pitchFamily="34" charset="-122"/>
              </a:rPr>
              <a:t>２．生产技术的</a:t>
            </a:r>
            <a:r>
              <a:rPr lang="zh-CN" altLang="en-US" sz="2000" dirty="0" smtClean="0">
                <a:latin typeface="微软雅黑" pitchFamily="34" charset="-122"/>
                <a:ea typeface="微软雅黑" pitchFamily="34" charset="-122"/>
              </a:rPr>
              <a:t>进步</a:t>
            </a:r>
            <a:endParaRPr lang="en-US" altLang="zh-CN" sz="2000" dirty="0" smtClean="0">
              <a:latin typeface="微软雅黑" pitchFamily="34" charset="-122"/>
              <a:ea typeface="微软雅黑" pitchFamily="34" charset="-122"/>
            </a:endParaRPr>
          </a:p>
          <a:p>
            <a:r>
              <a:rPr lang="zh-CN" altLang="en-US" sz="2000" dirty="0">
                <a:latin typeface="微软雅黑" pitchFamily="34" charset="-122"/>
                <a:ea typeface="微软雅黑" pitchFamily="34" charset="-122"/>
              </a:rPr>
              <a:t>３．风险承受能力的</a:t>
            </a:r>
            <a:r>
              <a:rPr lang="zh-CN" altLang="en-US" sz="2000" dirty="0" smtClean="0">
                <a:latin typeface="微软雅黑" pitchFamily="34" charset="-122"/>
                <a:ea typeface="微软雅黑" pitchFamily="34" charset="-122"/>
              </a:rPr>
              <a:t>变化</a:t>
            </a:r>
            <a:endParaRPr lang="en-US" altLang="zh-CN" sz="2000" dirty="0" smtClean="0">
              <a:latin typeface="微软雅黑" pitchFamily="34" charset="-122"/>
              <a:ea typeface="微软雅黑" pitchFamily="34" charset="-122"/>
            </a:endParaRPr>
          </a:p>
          <a:p>
            <a:r>
              <a:rPr lang="zh-CN" altLang="en-US" sz="2000" dirty="0">
                <a:latin typeface="微软雅黑" pitchFamily="34" charset="-122"/>
                <a:ea typeface="微软雅黑" pitchFamily="34" charset="-122"/>
              </a:rPr>
              <a:t>４．环境的变化</a:t>
            </a:r>
          </a:p>
        </p:txBody>
      </p:sp>
    </p:spTree>
    <p:extLst>
      <p:ext uri="{BB962C8B-B14F-4D97-AF65-F5344CB8AC3E}">
        <p14:creationId xmlns:p14="http://schemas.microsoft.com/office/powerpoint/2010/main" val="3682370785"/>
      </p:ext>
    </p:extLst>
  </p:cSld>
  <p:clrMapOvr>
    <a:masterClrMapping/>
  </p:clrMapOvr>
  <p:transition spd="slow">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5470" y="608965"/>
            <a:ext cx="262890" cy="394335"/>
            <a:chOff x="922" y="959"/>
            <a:chExt cx="414" cy="621"/>
          </a:xfrm>
        </p:grpSpPr>
        <p:cxnSp>
          <p:nvCxnSpPr>
            <p:cNvPr id="3" name="直接连接符 2"/>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5" name="直接连接符 4"/>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1091565" y="514062"/>
            <a:ext cx="4163319"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总需求</a:t>
            </a:r>
            <a:r>
              <a:rPr lang="en-US" altLang="zh-CN" sz="2800" b="1" i="1" dirty="0">
                <a:solidFill>
                  <a:schemeClr val="accent1">
                    <a:lumMod val="50000"/>
                  </a:schemeClr>
                </a:solidFill>
                <a:latin typeface="微软雅黑" panose="020B0503020204020204" charset="-122"/>
                <a:ea typeface="微软雅黑" panose="020B0503020204020204" charset="-122"/>
              </a:rPr>
              <a:t>—</a:t>
            </a:r>
            <a:r>
              <a:rPr lang="zh-CN" altLang="en-US" sz="2800" b="1" i="1" dirty="0">
                <a:solidFill>
                  <a:schemeClr val="accent1">
                    <a:lumMod val="50000"/>
                  </a:schemeClr>
                </a:solidFill>
                <a:latin typeface="微软雅黑" panose="020B0503020204020204" charset="-122"/>
                <a:ea typeface="微软雅黑" panose="020B0503020204020204" charset="-122"/>
              </a:rPr>
              <a:t>总供给模型概述</a:t>
            </a:r>
          </a:p>
        </p:txBody>
      </p:sp>
      <p:sp>
        <p:nvSpPr>
          <p:cNvPr id="11" name="矩形 10"/>
          <p:cNvSpPr/>
          <p:nvPr/>
        </p:nvSpPr>
        <p:spPr>
          <a:xfrm>
            <a:off x="1091565" y="1258496"/>
            <a:ext cx="5941247" cy="1384995"/>
          </a:xfrm>
          <a:prstGeom prst="rect">
            <a:avLst/>
          </a:prstGeom>
        </p:spPr>
        <p:txBody>
          <a:bodyPr wrap="square">
            <a:spAutoFit/>
          </a:bodyPr>
          <a:lstStyle/>
          <a:p>
            <a:r>
              <a:rPr lang="zh-CN" altLang="en-US" sz="2000" dirty="0">
                <a:solidFill>
                  <a:srgbClr val="000000"/>
                </a:solidFill>
                <a:latin typeface="微软雅黑" pitchFamily="34" charset="-122"/>
                <a:ea typeface="微软雅黑" pitchFamily="34" charset="-122"/>
              </a:rPr>
              <a:t>总需求</a:t>
            </a:r>
            <a:r>
              <a:rPr lang="en-US" altLang="zh-CN" sz="2000" dirty="0">
                <a:solidFill>
                  <a:srgbClr val="000000"/>
                </a:solidFill>
                <a:latin typeface="微软雅黑" pitchFamily="34" charset="-122"/>
                <a:ea typeface="微软雅黑" pitchFamily="34" charset="-122"/>
              </a:rPr>
              <a:t>—</a:t>
            </a:r>
            <a:r>
              <a:rPr lang="zh-CN" altLang="en-US" sz="2000" dirty="0">
                <a:solidFill>
                  <a:srgbClr val="000000"/>
                </a:solidFill>
                <a:latin typeface="微软雅黑" pitchFamily="34" charset="-122"/>
                <a:ea typeface="微软雅黑" pitchFamily="34" charset="-122"/>
              </a:rPr>
              <a:t>总供给模型是将总需求曲线和总供给曲线结合在一起来说明均衡国民收入</a:t>
            </a:r>
            <a:r>
              <a:rPr lang="zh-CN" altLang="en-US" sz="2000" dirty="0" smtClean="0">
                <a:solidFill>
                  <a:srgbClr val="000000"/>
                </a:solidFill>
                <a:latin typeface="微软雅黑" pitchFamily="34" charset="-122"/>
                <a:ea typeface="微软雅黑" pitchFamily="34" charset="-122"/>
              </a:rPr>
              <a:t>与均衡的</a:t>
            </a:r>
            <a:r>
              <a:rPr lang="zh-CN" altLang="en-US" sz="2000" dirty="0">
                <a:solidFill>
                  <a:srgbClr val="000000"/>
                </a:solidFill>
                <a:latin typeface="微软雅黑" pitchFamily="34" charset="-122"/>
                <a:ea typeface="微软雅黑" pitchFamily="34" charset="-122"/>
              </a:rPr>
              <a:t>价格水平如何决定的一个模型</a:t>
            </a:r>
            <a:r>
              <a:rPr lang="en-US" altLang="zh-CN" sz="2000" dirty="0">
                <a:solidFill>
                  <a:srgbClr val="000000"/>
                </a:solidFill>
                <a:latin typeface="微软雅黑" pitchFamily="34" charset="-122"/>
                <a:ea typeface="微软雅黑" pitchFamily="34" charset="-122"/>
              </a:rPr>
              <a:t>,</a:t>
            </a:r>
            <a:r>
              <a:rPr lang="zh-CN" altLang="en-US" sz="2000" dirty="0">
                <a:solidFill>
                  <a:srgbClr val="000000"/>
                </a:solidFill>
                <a:latin typeface="微软雅黑" pitchFamily="34" charset="-122"/>
                <a:ea typeface="微软雅黑" pitchFamily="34" charset="-122"/>
              </a:rPr>
              <a:t>可以用图</a:t>
            </a:r>
            <a:r>
              <a:rPr lang="zh-CN" altLang="en-US" sz="2000" dirty="0" smtClean="0">
                <a:solidFill>
                  <a:srgbClr val="000000"/>
                </a:solidFill>
                <a:latin typeface="微软雅黑" pitchFamily="34" charset="-122"/>
                <a:ea typeface="微软雅黑" pitchFamily="34" charset="-122"/>
              </a:rPr>
              <a:t>１１</a:t>
            </a:r>
            <a:r>
              <a:rPr lang="en-US" altLang="zh-CN" sz="2400" dirty="0" smtClean="0">
                <a:solidFill>
                  <a:srgbClr val="000000"/>
                </a:solidFill>
                <a:latin typeface="微软雅黑" pitchFamily="34" charset="-122"/>
                <a:ea typeface="微软雅黑" pitchFamily="34" charset="-122"/>
              </a:rPr>
              <a:t>-</a:t>
            </a:r>
            <a:r>
              <a:rPr lang="zh-CN" altLang="en-US" sz="2000" dirty="0" smtClean="0">
                <a:solidFill>
                  <a:srgbClr val="000000"/>
                </a:solidFill>
                <a:latin typeface="微软雅黑" pitchFamily="34" charset="-122"/>
                <a:ea typeface="微软雅黑" pitchFamily="34" charset="-122"/>
              </a:rPr>
              <a:t>７</a:t>
            </a:r>
            <a:r>
              <a:rPr lang="zh-CN" altLang="en-US" sz="2000" dirty="0">
                <a:solidFill>
                  <a:srgbClr val="000000"/>
                </a:solidFill>
                <a:latin typeface="微软雅黑" pitchFamily="34" charset="-122"/>
                <a:ea typeface="微软雅黑" pitchFamily="34" charset="-122"/>
              </a:rPr>
              <a:t>来</a:t>
            </a:r>
            <a:r>
              <a:rPr lang="zh-CN" altLang="en-US" sz="2000" dirty="0" smtClean="0">
                <a:solidFill>
                  <a:srgbClr val="000000"/>
                </a:solidFill>
                <a:latin typeface="微软雅黑" pitchFamily="34" charset="-122"/>
                <a:ea typeface="微软雅黑" pitchFamily="34" charset="-122"/>
              </a:rPr>
              <a:t>说明</a:t>
            </a:r>
            <a:r>
              <a:rPr lang="zh-CN" altLang="en-US" sz="2000" dirty="0">
                <a:solidFill>
                  <a:srgbClr val="000000"/>
                </a:solidFill>
                <a:latin typeface="微软雅黑" pitchFamily="34" charset="-122"/>
                <a:ea typeface="微软雅黑" pitchFamily="34" charset="-122"/>
              </a:rPr>
              <a:t>总需求</a:t>
            </a:r>
            <a:r>
              <a:rPr lang="en-US" altLang="zh-CN" sz="2000" dirty="0">
                <a:solidFill>
                  <a:srgbClr val="000000"/>
                </a:solidFill>
                <a:latin typeface="微软雅黑" pitchFamily="34" charset="-122"/>
                <a:ea typeface="微软雅黑" pitchFamily="34" charset="-122"/>
              </a:rPr>
              <a:t>—</a:t>
            </a:r>
            <a:r>
              <a:rPr lang="zh-CN" altLang="en-US" sz="2000" dirty="0">
                <a:solidFill>
                  <a:srgbClr val="000000"/>
                </a:solidFill>
                <a:latin typeface="微软雅黑" pitchFamily="34" charset="-122"/>
                <a:ea typeface="微软雅黑" pitchFamily="34" charset="-122"/>
              </a:rPr>
              <a:t>总供给模型</a:t>
            </a:r>
            <a:r>
              <a:rPr lang="en-US" altLang="zh-CN" sz="2000" dirty="0">
                <a:solidFill>
                  <a:srgbClr val="000000"/>
                </a:solidFill>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pic>
        <p:nvPicPr>
          <p:cNvPr id="13" name="图片 12"/>
          <p:cNvPicPr>
            <a:picLocks noChangeAspect="1"/>
          </p:cNvPicPr>
          <p:nvPr/>
        </p:nvPicPr>
        <p:blipFill>
          <a:blip r:embed="rId2"/>
          <a:stretch>
            <a:fillRect/>
          </a:stretch>
        </p:blipFill>
        <p:spPr>
          <a:xfrm>
            <a:off x="7711749" y="1292692"/>
            <a:ext cx="3137484" cy="2563535"/>
          </a:xfrm>
          <a:prstGeom prst="rect">
            <a:avLst/>
          </a:prstGeom>
        </p:spPr>
      </p:pic>
      <p:sp>
        <p:nvSpPr>
          <p:cNvPr id="14" name="矩形 13"/>
          <p:cNvSpPr/>
          <p:nvPr/>
        </p:nvSpPr>
        <p:spPr>
          <a:xfrm>
            <a:off x="1091565" y="2655898"/>
            <a:ext cx="5314275" cy="1938992"/>
          </a:xfrm>
          <a:prstGeom prst="rect">
            <a:avLst/>
          </a:prstGeom>
        </p:spPr>
        <p:txBody>
          <a:bodyPr wrap="none">
            <a:spAutoFit/>
          </a:bodyPr>
          <a:lstStyle/>
          <a:p>
            <a:pPr>
              <a:lnSpc>
                <a:spcPct val="150000"/>
              </a:lnSpc>
            </a:pPr>
            <a:r>
              <a:rPr lang="zh-CN" altLang="en-US" sz="2000" dirty="0">
                <a:solidFill>
                  <a:srgbClr val="FF00FF"/>
                </a:solidFill>
                <a:latin typeface="微软雅黑" pitchFamily="34" charset="-122"/>
                <a:ea typeface="微软雅黑" pitchFamily="34" charset="-122"/>
              </a:rPr>
              <a:t>一、总需求变动对国民收入与价格水平的</a:t>
            </a:r>
            <a:r>
              <a:rPr lang="zh-CN" altLang="en-US" sz="2000" dirty="0" smtClean="0">
                <a:solidFill>
                  <a:srgbClr val="FF00FF"/>
                </a:solidFill>
                <a:latin typeface="微软雅黑" pitchFamily="34" charset="-122"/>
                <a:ea typeface="微软雅黑" pitchFamily="34" charset="-122"/>
              </a:rPr>
              <a:t>影响</a:t>
            </a:r>
            <a:endParaRPr lang="en-US" altLang="zh-CN" sz="2000" dirty="0" smtClean="0">
              <a:solidFill>
                <a:srgbClr val="FF00FF"/>
              </a:solidFill>
              <a:latin typeface="微软雅黑" pitchFamily="34" charset="-122"/>
              <a:ea typeface="微软雅黑" pitchFamily="34" charset="-122"/>
            </a:endParaRPr>
          </a:p>
          <a:p>
            <a:pPr>
              <a:lnSpc>
                <a:spcPct val="150000"/>
              </a:lnSpc>
            </a:pPr>
            <a:r>
              <a:rPr lang="zh-CN" altLang="en-US" sz="2000" dirty="0">
                <a:latin typeface="微软雅黑" pitchFamily="34" charset="-122"/>
                <a:ea typeface="微软雅黑" pitchFamily="34" charset="-122"/>
              </a:rPr>
              <a:t>１．资源未充分利用</a:t>
            </a:r>
            <a:r>
              <a:rPr lang="zh-CN" altLang="en-US" sz="2000" dirty="0" smtClean="0">
                <a:latin typeface="微软雅黑" pitchFamily="34" charset="-122"/>
                <a:ea typeface="微软雅黑" pitchFamily="34" charset="-122"/>
              </a:rPr>
              <a:t>阶段</a:t>
            </a:r>
            <a:endParaRPr lang="en-US" altLang="zh-CN" sz="2000" dirty="0" smtClean="0">
              <a:latin typeface="微软雅黑" pitchFamily="34" charset="-122"/>
              <a:ea typeface="微软雅黑" pitchFamily="34" charset="-122"/>
            </a:endParaRPr>
          </a:p>
          <a:p>
            <a:pPr>
              <a:lnSpc>
                <a:spcPct val="150000"/>
              </a:lnSpc>
            </a:pPr>
            <a:r>
              <a:rPr lang="zh-CN" altLang="en-US" sz="2000" dirty="0">
                <a:latin typeface="微软雅黑" pitchFamily="34" charset="-122"/>
                <a:ea typeface="微软雅黑" pitchFamily="34" charset="-122"/>
              </a:rPr>
              <a:t>２．资源接近充分利用</a:t>
            </a:r>
            <a:r>
              <a:rPr lang="zh-CN" altLang="en-US" sz="2000" dirty="0" smtClean="0">
                <a:latin typeface="微软雅黑" pitchFamily="34" charset="-122"/>
                <a:ea typeface="微软雅黑" pitchFamily="34" charset="-122"/>
              </a:rPr>
              <a:t>阶段</a:t>
            </a:r>
            <a:endParaRPr lang="en-US" altLang="zh-CN" sz="2000" dirty="0" smtClean="0">
              <a:latin typeface="微软雅黑" pitchFamily="34" charset="-122"/>
              <a:ea typeface="微软雅黑" pitchFamily="34" charset="-122"/>
            </a:endParaRPr>
          </a:p>
          <a:p>
            <a:pPr>
              <a:lnSpc>
                <a:spcPct val="150000"/>
              </a:lnSpc>
            </a:pPr>
            <a:r>
              <a:rPr lang="zh-CN" altLang="en-US" sz="2000" dirty="0">
                <a:latin typeface="微软雅黑" pitchFamily="34" charset="-122"/>
                <a:ea typeface="微软雅黑" pitchFamily="34" charset="-122"/>
              </a:rPr>
              <a:t>３．资源充分利用阶段</a:t>
            </a:r>
          </a:p>
        </p:txBody>
      </p:sp>
      <p:pic>
        <p:nvPicPr>
          <p:cNvPr id="15" name="图片 14"/>
          <p:cNvPicPr>
            <a:picLocks noChangeAspect="1"/>
          </p:cNvPicPr>
          <p:nvPr/>
        </p:nvPicPr>
        <p:blipFill>
          <a:blip r:embed="rId3"/>
          <a:stretch>
            <a:fillRect/>
          </a:stretch>
        </p:blipFill>
        <p:spPr>
          <a:xfrm>
            <a:off x="1835333" y="4593266"/>
            <a:ext cx="2201681" cy="1942660"/>
          </a:xfrm>
          <a:prstGeom prst="rect">
            <a:avLst/>
          </a:prstGeom>
        </p:spPr>
      </p:pic>
      <p:pic>
        <p:nvPicPr>
          <p:cNvPr id="16" name="图片 15"/>
          <p:cNvPicPr>
            <a:picLocks noChangeAspect="1"/>
          </p:cNvPicPr>
          <p:nvPr/>
        </p:nvPicPr>
        <p:blipFill>
          <a:blip r:embed="rId4"/>
          <a:stretch>
            <a:fillRect/>
          </a:stretch>
        </p:blipFill>
        <p:spPr>
          <a:xfrm>
            <a:off x="4772630" y="4594830"/>
            <a:ext cx="2245008" cy="1957295"/>
          </a:xfrm>
          <a:prstGeom prst="rect">
            <a:avLst/>
          </a:prstGeom>
        </p:spPr>
      </p:pic>
      <p:pic>
        <p:nvPicPr>
          <p:cNvPr id="17" name="图片 16"/>
          <p:cNvPicPr>
            <a:picLocks noChangeAspect="1"/>
          </p:cNvPicPr>
          <p:nvPr/>
        </p:nvPicPr>
        <p:blipFill>
          <a:blip r:embed="rId5"/>
          <a:stretch>
            <a:fillRect/>
          </a:stretch>
        </p:blipFill>
        <p:spPr>
          <a:xfrm>
            <a:off x="7875471" y="4594890"/>
            <a:ext cx="2297677" cy="1957852"/>
          </a:xfrm>
          <a:prstGeom prst="rect">
            <a:avLst/>
          </a:prstGeom>
        </p:spPr>
      </p:pic>
    </p:spTree>
    <p:extLst>
      <p:ext uri="{BB962C8B-B14F-4D97-AF65-F5344CB8AC3E}">
        <p14:creationId xmlns:p14="http://schemas.microsoft.com/office/powerpoint/2010/main" val="3182236900"/>
      </p:ext>
    </p:extLst>
  </p:cSld>
  <p:clrMapOvr>
    <a:masterClrMapping/>
  </p:clrMapOvr>
  <p:transition spd="slow">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5470" y="608965"/>
            <a:ext cx="262890" cy="394335"/>
            <a:chOff x="922" y="959"/>
            <a:chExt cx="414" cy="621"/>
          </a:xfrm>
        </p:grpSpPr>
        <p:cxnSp>
          <p:nvCxnSpPr>
            <p:cNvPr id="3" name="直接连接符 2"/>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5" name="直接连接符 4"/>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1091565" y="514062"/>
            <a:ext cx="4163319"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总需求</a:t>
            </a:r>
            <a:r>
              <a:rPr lang="en-US" altLang="zh-CN" sz="2800" b="1" i="1" dirty="0">
                <a:solidFill>
                  <a:schemeClr val="accent1">
                    <a:lumMod val="50000"/>
                  </a:schemeClr>
                </a:solidFill>
                <a:latin typeface="微软雅黑" panose="020B0503020204020204" charset="-122"/>
                <a:ea typeface="微软雅黑" panose="020B0503020204020204" charset="-122"/>
              </a:rPr>
              <a:t>—</a:t>
            </a:r>
            <a:r>
              <a:rPr lang="zh-CN" altLang="en-US" sz="2800" b="1" i="1" dirty="0">
                <a:solidFill>
                  <a:schemeClr val="accent1">
                    <a:lumMod val="50000"/>
                  </a:schemeClr>
                </a:solidFill>
                <a:latin typeface="微软雅黑" panose="020B0503020204020204" charset="-122"/>
                <a:ea typeface="微软雅黑" panose="020B0503020204020204" charset="-122"/>
              </a:rPr>
              <a:t>总供给模型概述</a:t>
            </a:r>
          </a:p>
        </p:txBody>
      </p:sp>
      <p:sp>
        <p:nvSpPr>
          <p:cNvPr id="7" name="矩形 6"/>
          <p:cNvSpPr/>
          <p:nvPr/>
        </p:nvSpPr>
        <p:spPr>
          <a:xfrm>
            <a:off x="1091566" y="1279421"/>
            <a:ext cx="6904543" cy="2862322"/>
          </a:xfrm>
          <a:prstGeom prst="rect">
            <a:avLst/>
          </a:prstGeom>
        </p:spPr>
        <p:txBody>
          <a:bodyPr wrap="square">
            <a:spAutoFit/>
          </a:bodyPr>
          <a:lstStyle/>
          <a:p>
            <a:pPr>
              <a:lnSpc>
                <a:spcPct val="150000"/>
              </a:lnSpc>
            </a:pPr>
            <a:r>
              <a:rPr lang="zh-CN" altLang="en-US" sz="2000" dirty="0">
                <a:solidFill>
                  <a:srgbClr val="FF00FF"/>
                </a:solidFill>
                <a:latin typeface="微软雅黑" pitchFamily="34" charset="-122"/>
                <a:ea typeface="微软雅黑" pitchFamily="34" charset="-122"/>
              </a:rPr>
              <a:t>二、总供给变动对国民收入和价格水平的</a:t>
            </a:r>
            <a:r>
              <a:rPr lang="zh-CN" altLang="en-US" sz="2000" dirty="0" smtClean="0">
                <a:solidFill>
                  <a:srgbClr val="FF00FF"/>
                </a:solidFill>
                <a:latin typeface="微软雅黑" pitchFamily="34" charset="-122"/>
                <a:ea typeface="微软雅黑" pitchFamily="34" charset="-122"/>
              </a:rPr>
              <a:t>影响</a:t>
            </a:r>
            <a:endParaRPr lang="en-US" altLang="zh-CN" sz="2000" dirty="0" smtClean="0">
              <a:solidFill>
                <a:srgbClr val="FF00FF"/>
              </a:solidFill>
              <a:latin typeface="微软雅黑" pitchFamily="34" charset="-122"/>
              <a:ea typeface="微软雅黑" pitchFamily="34" charset="-122"/>
            </a:endParaRPr>
          </a:p>
          <a:p>
            <a:pPr>
              <a:lnSpc>
                <a:spcPct val="150000"/>
              </a:lnSpc>
            </a:pPr>
            <a:r>
              <a:rPr lang="zh-CN" altLang="en-US" sz="2000" dirty="0">
                <a:latin typeface="微软雅黑" pitchFamily="34" charset="-122"/>
                <a:ea typeface="微软雅黑" pitchFamily="34" charset="-122"/>
              </a:rPr>
              <a:t>短期总供给是会变动的</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这种变动同样会影响国民收入与价格水平</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在总需求不变时</a:t>
            </a:r>
            <a:r>
              <a:rPr lang="zh-CN" altLang="en-US" sz="2000" dirty="0" smtClean="0">
                <a:latin typeface="微软雅黑" pitchFamily="34" charset="-122"/>
                <a:ea typeface="微软雅黑" pitchFamily="34" charset="-122"/>
              </a:rPr>
              <a:t>总</a:t>
            </a:r>
            <a:r>
              <a:rPr lang="zh-CN" altLang="en-US" sz="2000" dirty="0">
                <a:latin typeface="微软雅黑" pitchFamily="34" charset="-122"/>
                <a:ea typeface="微软雅黑" pitchFamily="34" charset="-122"/>
              </a:rPr>
              <a:t>供给的增加</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即产量的增加会使国民收入增加</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价格水平下降</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而总供给的减少</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即产量的</a:t>
            </a:r>
            <a:r>
              <a:rPr lang="zh-CN" altLang="en-US" sz="2000" dirty="0" smtClean="0">
                <a:latin typeface="微软雅黑" pitchFamily="34" charset="-122"/>
                <a:ea typeface="微软雅黑" pitchFamily="34" charset="-122"/>
              </a:rPr>
              <a:t>减少</a:t>
            </a:r>
            <a:r>
              <a:rPr lang="zh-CN" altLang="en-US" sz="2000" dirty="0">
                <a:latin typeface="微软雅黑" pitchFamily="34" charset="-122"/>
                <a:ea typeface="微软雅黑" pitchFamily="34" charset="-122"/>
              </a:rPr>
              <a:t>会使国民收入减少</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价格水平上升</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可用图</a:t>
            </a:r>
            <a:r>
              <a:rPr lang="zh-CN" altLang="en-US" sz="2000" dirty="0" smtClean="0">
                <a:latin typeface="微软雅黑" pitchFamily="34" charset="-122"/>
                <a:ea typeface="微软雅黑" pitchFamily="34" charset="-122"/>
              </a:rPr>
              <a:t>１１</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１１</a:t>
            </a:r>
            <a:r>
              <a:rPr lang="zh-CN" altLang="en-US" sz="2000" dirty="0">
                <a:latin typeface="微软雅黑" pitchFamily="34" charset="-122"/>
                <a:ea typeface="微软雅黑" pitchFamily="34" charset="-122"/>
              </a:rPr>
              <a:t>来说明这种情况</a:t>
            </a:r>
            <a:r>
              <a:rPr lang="en-US" altLang="zh-CN" sz="2000" dirty="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pic>
        <p:nvPicPr>
          <p:cNvPr id="8" name="图片 7"/>
          <p:cNvPicPr>
            <a:picLocks noChangeAspect="1"/>
          </p:cNvPicPr>
          <p:nvPr/>
        </p:nvPicPr>
        <p:blipFill>
          <a:blip r:embed="rId2"/>
          <a:stretch>
            <a:fillRect/>
          </a:stretch>
        </p:blipFill>
        <p:spPr>
          <a:xfrm>
            <a:off x="8353168" y="1606697"/>
            <a:ext cx="2548324" cy="2315334"/>
          </a:xfrm>
          <a:prstGeom prst="rect">
            <a:avLst/>
          </a:prstGeom>
        </p:spPr>
      </p:pic>
      <p:sp>
        <p:nvSpPr>
          <p:cNvPr id="9" name="矩形 8"/>
          <p:cNvSpPr/>
          <p:nvPr/>
        </p:nvSpPr>
        <p:spPr>
          <a:xfrm>
            <a:off x="2594541" y="3642119"/>
            <a:ext cx="3005951" cy="499624"/>
          </a:xfrm>
          <a:prstGeom prst="rect">
            <a:avLst/>
          </a:prstGeom>
        </p:spPr>
        <p:txBody>
          <a:bodyPr wrap="none">
            <a:spAutoFit/>
          </a:bodyPr>
          <a:lstStyle/>
          <a:p>
            <a:pPr>
              <a:lnSpc>
                <a:spcPct val="150000"/>
              </a:lnSpc>
            </a:pPr>
            <a:r>
              <a:rPr lang="zh-CN" altLang="en-US" sz="2000" dirty="0">
                <a:solidFill>
                  <a:srgbClr val="FF00FF"/>
                </a:solidFill>
                <a:latin typeface="微软雅黑" pitchFamily="34" charset="-122"/>
                <a:ea typeface="微软雅黑" pitchFamily="34" charset="-122"/>
              </a:rPr>
              <a:t>三、经济萧条与繁荣分析</a:t>
            </a:r>
            <a:endParaRPr lang="zh-CN" altLang="en-US" sz="2000" dirty="0">
              <a:latin typeface="微软雅黑" pitchFamily="34" charset="-122"/>
              <a:ea typeface="微软雅黑" pitchFamily="34" charset="-122"/>
            </a:endParaRPr>
          </a:p>
        </p:txBody>
      </p:sp>
      <p:pic>
        <p:nvPicPr>
          <p:cNvPr id="10" name="图片 9"/>
          <p:cNvPicPr>
            <a:picLocks noChangeAspect="1"/>
          </p:cNvPicPr>
          <p:nvPr/>
        </p:nvPicPr>
        <p:blipFill>
          <a:blip r:embed="rId3"/>
          <a:stretch>
            <a:fillRect/>
          </a:stretch>
        </p:blipFill>
        <p:spPr>
          <a:xfrm>
            <a:off x="1241339" y="4186159"/>
            <a:ext cx="3435118" cy="2163592"/>
          </a:xfrm>
          <a:prstGeom prst="rect">
            <a:avLst/>
          </a:prstGeom>
        </p:spPr>
      </p:pic>
      <p:sp>
        <p:nvSpPr>
          <p:cNvPr id="12" name="矩形 11"/>
          <p:cNvSpPr/>
          <p:nvPr/>
        </p:nvSpPr>
        <p:spPr>
          <a:xfrm>
            <a:off x="4805491" y="4399125"/>
            <a:ext cx="6516933" cy="1422954"/>
          </a:xfrm>
          <a:prstGeom prst="rect">
            <a:avLst/>
          </a:prstGeom>
        </p:spPr>
        <p:txBody>
          <a:bodyPr wrap="square">
            <a:spAutoFit/>
          </a:bodyPr>
          <a:lstStyle/>
          <a:p>
            <a:pPr>
              <a:lnSpc>
                <a:spcPct val="150000"/>
              </a:lnSpc>
            </a:pPr>
            <a:r>
              <a:rPr lang="zh-CN" altLang="en-US" sz="2000" dirty="0">
                <a:latin typeface="微软雅黑" pitchFamily="34" charset="-122"/>
                <a:ea typeface="微软雅黑" pitchFamily="34" charset="-122"/>
              </a:rPr>
              <a:t>从短期总供给曲线不变</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总需求曲线变动来看</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总需求水平的高低决定了一国经济的</a:t>
            </a:r>
            <a:r>
              <a:rPr lang="zh-CN" altLang="en-US" sz="2000" dirty="0" smtClean="0">
                <a:latin typeface="微软雅黑" pitchFamily="34" charset="-122"/>
                <a:ea typeface="微软雅黑" pitchFamily="34" charset="-122"/>
              </a:rPr>
              <a:t>萧条</a:t>
            </a:r>
            <a:r>
              <a:rPr lang="zh-CN" altLang="en-US" sz="2000" dirty="0">
                <a:latin typeface="微软雅黑" pitchFamily="34" charset="-122"/>
                <a:ea typeface="微软雅黑" pitchFamily="34" charset="-122"/>
              </a:rPr>
              <a:t>和繁荣状态下的均衡水平</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如</a:t>
            </a:r>
            <a:r>
              <a:rPr lang="zh-CN" altLang="en-US" sz="2000" dirty="0" smtClean="0">
                <a:latin typeface="微软雅黑" pitchFamily="34" charset="-122"/>
                <a:ea typeface="微软雅黑" pitchFamily="34" charset="-122"/>
              </a:rPr>
              <a:t>图</a:t>
            </a:r>
            <a:r>
              <a:rPr lang="en-US" altLang="zh-CN" sz="2000" dirty="0" smtClean="0">
                <a:latin typeface="微软雅黑" pitchFamily="34" charset="-122"/>
                <a:ea typeface="微软雅黑" pitchFamily="34" charset="-122"/>
              </a:rPr>
              <a:t>11-12</a:t>
            </a:r>
            <a:r>
              <a:rPr lang="zh-CN" altLang="en-US" sz="2000" dirty="0" smtClean="0">
                <a:latin typeface="微软雅黑" pitchFamily="34" charset="-122"/>
                <a:ea typeface="微软雅黑" pitchFamily="34" charset="-122"/>
              </a:rPr>
              <a:t>所</a:t>
            </a:r>
            <a:r>
              <a:rPr lang="zh-CN" altLang="en-US" sz="2000" dirty="0">
                <a:latin typeface="微软雅黑" pitchFamily="34" charset="-122"/>
                <a:ea typeface="微软雅黑" pitchFamily="34" charset="-122"/>
              </a:rPr>
              <a:t>示</a:t>
            </a:r>
            <a:r>
              <a:rPr lang="en-US" altLang="zh-CN" sz="2000" dirty="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3536952391"/>
      </p:ext>
    </p:extLst>
  </p:cSld>
  <p:clrMapOvr>
    <a:masterClrMapping/>
  </p:clrMapOvr>
  <p:transition spd="slow">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5470" y="608965"/>
            <a:ext cx="262890" cy="394335"/>
            <a:chOff x="922" y="959"/>
            <a:chExt cx="414" cy="621"/>
          </a:xfrm>
        </p:grpSpPr>
        <p:cxnSp>
          <p:nvCxnSpPr>
            <p:cNvPr id="3" name="直接连接符 2"/>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5" name="直接连接符 4"/>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1091565" y="514062"/>
            <a:ext cx="4163319"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总需求</a:t>
            </a:r>
            <a:r>
              <a:rPr lang="en-US" altLang="zh-CN" sz="2800" b="1" i="1" dirty="0">
                <a:solidFill>
                  <a:schemeClr val="accent1">
                    <a:lumMod val="50000"/>
                  </a:schemeClr>
                </a:solidFill>
                <a:latin typeface="微软雅黑" panose="020B0503020204020204" charset="-122"/>
                <a:ea typeface="微软雅黑" panose="020B0503020204020204" charset="-122"/>
              </a:rPr>
              <a:t>—</a:t>
            </a:r>
            <a:r>
              <a:rPr lang="zh-CN" altLang="en-US" sz="2800" b="1" i="1" dirty="0">
                <a:solidFill>
                  <a:schemeClr val="accent1">
                    <a:lumMod val="50000"/>
                  </a:schemeClr>
                </a:solidFill>
                <a:latin typeface="微软雅黑" panose="020B0503020204020204" charset="-122"/>
                <a:ea typeface="微软雅黑" panose="020B0503020204020204" charset="-122"/>
              </a:rPr>
              <a:t>总供给模型概述</a:t>
            </a:r>
          </a:p>
        </p:txBody>
      </p:sp>
      <p:sp>
        <p:nvSpPr>
          <p:cNvPr id="7" name="矩形 6"/>
          <p:cNvSpPr/>
          <p:nvPr/>
        </p:nvSpPr>
        <p:spPr>
          <a:xfrm>
            <a:off x="1091565" y="1293673"/>
            <a:ext cx="2236510" cy="499624"/>
          </a:xfrm>
          <a:prstGeom prst="rect">
            <a:avLst/>
          </a:prstGeom>
        </p:spPr>
        <p:txBody>
          <a:bodyPr wrap="none">
            <a:spAutoFit/>
          </a:bodyPr>
          <a:lstStyle/>
          <a:p>
            <a:pPr>
              <a:lnSpc>
                <a:spcPct val="150000"/>
              </a:lnSpc>
            </a:pPr>
            <a:r>
              <a:rPr lang="zh-CN" altLang="en-US" sz="2000" dirty="0">
                <a:solidFill>
                  <a:srgbClr val="FF00FF"/>
                </a:solidFill>
                <a:latin typeface="微软雅黑" pitchFamily="34" charset="-122"/>
                <a:ea typeface="微软雅黑" pitchFamily="34" charset="-122"/>
              </a:rPr>
              <a:t>四、经济滞胀分析</a:t>
            </a:r>
            <a:endParaRPr lang="zh-CN" altLang="en-US" sz="2000" dirty="0">
              <a:latin typeface="微软雅黑" pitchFamily="34" charset="-122"/>
              <a:ea typeface="微软雅黑" pitchFamily="34" charset="-122"/>
            </a:endParaRPr>
          </a:p>
        </p:txBody>
      </p:sp>
      <p:pic>
        <p:nvPicPr>
          <p:cNvPr id="8" name="图片 7"/>
          <p:cNvPicPr>
            <a:picLocks noChangeAspect="1"/>
          </p:cNvPicPr>
          <p:nvPr/>
        </p:nvPicPr>
        <p:blipFill>
          <a:blip r:embed="rId2"/>
          <a:stretch>
            <a:fillRect/>
          </a:stretch>
        </p:blipFill>
        <p:spPr>
          <a:xfrm>
            <a:off x="1447671" y="1761481"/>
            <a:ext cx="2514729" cy="2164363"/>
          </a:xfrm>
          <a:prstGeom prst="rect">
            <a:avLst/>
          </a:prstGeom>
        </p:spPr>
      </p:pic>
      <p:sp>
        <p:nvSpPr>
          <p:cNvPr id="9" name="矩形 8"/>
          <p:cNvSpPr/>
          <p:nvPr/>
        </p:nvSpPr>
        <p:spPr>
          <a:xfrm>
            <a:off x="4555523" y="1547588"/>
            <a:ext cx="6662865" cy="2400657"/>
          </a:xfrm>
          <a:prstGeom prst="rect">
            <a:avLst/>
          </a:prstGeom>
        </p:spPr>
        <p:txBody>
          <a:bodyPr wrap="square">
            <a:spAutoFit/>
          </a:bodyPr>
          <a:lstStyle/>
          <a:p>
            <a:pPr>
              <a:lnSpc>
                <a:spcPct val="150000"/>
              </a:lnSpc>
            </a:pPr>
            <a:r>
              <a:rPr lang="zh-CN" altLang="en-US" sz="2000" dirty="0">
                <a:latin typeface="微软雅黑" pitchFamily="34" charset="-122"/>
                <a:ea typeface="微软雅黑" pitchFamily="34" charset="-122"/>
              </a:rPr>
              <a:t>下面考察总供给曲线变动</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需求</a:t>
            </a:r>
            <a:r>
              <a:rPr lang="zh-CN" altLang="en-US" sz="2000" dirty="0" smtClean="0">
                <a:latin typeface="微软雅黑" pitchFamily="34" charset="-122"/>
                <a:ea typeface="微软雅黑" pitchFamily="34" charset="-122"/>
              </a:rPr>
              <a:t>曲线不变</a:t>
            </a:r>
            <a:r>
              <a:rPr lang="zh-CN" altLang="en-US" sz="2000" dirty="0">
                <a:latin typeface="微软雅黑" pitchFamily="34" charset="-122"/>
                <a:ea typeface="微软雅黑" pitchFamily="34" charset="-122"/>
              </a:rPr>
              <a:t>条件下的市场价格和国民收入的</a:t>
            </a:r>
            <a:r>
              <a:rPr lang="zh-CN" altLang="en-US" sz="2000" dirty="0" smtClean="0">
                <a:latin typeface="微软雅黑" pitchFamily="34" charset="-122"/>
                <a:ea typeface="微软雅黑" pitchFamily="34" charset="-122"/>
              </a:rPr>
              <a:t>变动</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在短期内</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如果</a:t>
            </a:r>
            <a:r>
              <a:rPr lang="en-US" altLang="zh-CN" sz="2000" dirty="0">
                <a:latin typeface="微软雅黑" pitchFamily="34" charset="-122"/>
                <a:ea typeface="微软雅黑" pitchFamily="34" charset="-122"/>
              </a:rPr>
              <a:t>AD</a:t>
            </a:r>
            <a:r>
              <a:rPr lang="zh-CN" altLang="en-US" sz="2000" dirty="0">
                <a:latin typeface="微软雅黑" pitchFamily="34" charset="-122"/>
                <a:ea typeface="微软雅黑" pitchFamily="34" charset="-122"/>
              </a:rPr>
              <a:t>不变</a:t>
            </a:r>
            <a:r>
              <a:rPr lang="en-US" altLang="zh-CN" sz="2000" dirty="0">
                <a:latin typeface="微软雅黑" pitchFamily="34" charset="-122"/>
                <a:ea typeface="微软雅黑" pitchFamily="34" charset="-122"/>
              </a:rPr>
              <a:t>,AS</a:t>
            </a:r>
            <a:r>
              <a:rPr lang="zh-CN" altLang="en-US" sz="2000" dirty="0">
                <a:latin typeface="微软雅黑" pitchFamily="34" charset="-122"/>
                <a:ea typeface="微软雅黑" pitchFamily="34" charset="-122"/>
              </a:rPr>
              <a:t>曲线</a:t>
            </a:r>
            <a:r>
              <a:rPr lang="zh-CN" altLang="en-US" sz="2000" dirty="0" smtClean="0">
                <a:latin typeface="微软雅黑" pitchFamily="34" charset="-122"/>
                <a:ea typeface="微软雅黑" pitchFamily="34" charset="-122"/>
              </a:rPr>
              <a:t>发生</a:t>
            </a:r>
            <a:r>
              <a:rPr lang="zh-CN" altLang="en-US" sz="2000" dirty="0">
                <a:latin typeface="微软雅黑" pitchFamily="34" charset="-122"/>
                <a:ea typeface="微软雅黑" pitchFamily="34" charset="-122"/>
              </a:rPr>
              <a:t>位移</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则会产生市场价格与国民收入</a:t>
            </a:r>
            <a:r>
              <a:rPr lang="zh-CN" altLang="en-US" sz="2000" dirty="0" smtClean="0">
                <a:latin typeface="微软雅黑" pitchFamily="34" charset="-122"/>
                <a:ea typeface="微软雅黑" pitchFamily="34" charset="-122"/>
              </a:rPr>
              <a:t>反方向</a:t>
            </a:r>
            <a:r>
              <a:rPr lang="zh-CN" altLang="en-US" sz="2000" dirty="0">
                <a:latin typeface="微软雅黑" pitchFamily="34" charset="-122"/>
                <a:ea typeface="微软雅黑" pitchFamily="34" charset="-122"/>
              </a:rPr>
              <a:t>的运动</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如果</a:t>
            </a:r>
            <a:r>
              <a:rPr lang="en-US" altLang="zh-CN" sz="2000" dirty="0">
                <a:latin typeface="微软雅黑" pitchFamily="34" charset="-122"/>
                <a:ea typeface="微软雅黑" pitchFamily="34" charset="-122"/>
              </a:rPr>
              <a:t>AS</a:t>
            </a:r>
            <a:r>
              <a:rPr lang="zh-CN" altLang="en-US" sz="2000" dirty="0">
                <a:latin typeface="微软雅黑" pitchFamily="34" charset="-122"/>
                <a:ea typeface="微软雅黑" pitchFamily="34" charset="-122"/>
              </a:rPr>
              <a:t>的水平下降</a:t>
            </a:r>
            <a:r>
              <a:rPr lang="en-US" altLang="zh-CN" sz="2000" dirty="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市场价格</a:t>
            </a:r>
            <a:r>
              <a:rPr lang="zh-CN" altLang="en-US" sz="2000" dirty="0">
                <a:latin typeface="微软雅黑" pitchFamily="34" charset="-122"/>
                <a:ea typeface="微软雅黑" pitchFamily="34" charset="-122"/>
              </a:rPr>
              <a:t>会上升</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而国民收入则下降</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产生</a:t>
            </a:r>
            <a:r>
              <a:rPr lang="zh-CN" altLang="en-US" sz="2000" dirty="0" smtClean="0">
                <a:latin typeface="微软雅黑" pitchFamily="34" charset="-122"/>
                <a:ea typeface="微软雅黑" pitchFamily="34" charset="-122"/>
              </a:rPr>
              <a:t>经济</a:t>
            </a:r>
            <a:r>
              <a:rPr lang="zh-CN" altLang="en-US" sz="2000" dirty="0">
                <a:latin typeface="微软雅黑" pitchFamily="34" charset="-122"/>
                <a:ea typeface="微软雅黑" pitchFamily="34" charset="-122"/>
              </a:rPr>
              <a:t>发展停滞和通货膨胀共生的“滞胀”</a:t>
            </a:r>
            <a:r>
              <a:rPr lang="zh-CN" altLang="en-US" sz="2000" dirty="0" smtClean="0">
                <a:latin typeface="微软雅黑" pitchFamily="34" charset="-122"/>
                <a:ea typeface="微软雅黑" pitchFamily="34" charset="-122"/>
              </a:rPr>
              <a:t>现象</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如图</a:t>
            </a:r>
            <a:r>
              <a:rPr lang="zh-CN" altLang="en-US" sz="2000" dirty="0" smtClean="0">
                <a:latin typeface="微软雅黑" pitchFamily="34" charset="-122"/>
                <a:ea typeface="微软雅黑" pitchFamily="34" charset="-122"/>
              </a:rPr>
              <a:t>１１</a:t>
            </a:r>
            <a:r>
              <a:rPr lang="en-US" altLang="zh-CN" sz="2000" dirty="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１３</a:t>
            </a:r>
            <a:r>
              <a:rPr lang="zh-CN" altLang="en-US" sz="2000" dirty="0">
                <a:latin typeface="微软雅黑" pitchFamily="34" charset="-122"/>
                <a:ea typeface="微软雅黑" pitchFamily="34" charset="-122"/>
              </a:rPr>
              <a:t>所示</a:t>
            </a:r>
            <a:r>
              <a:rPr lang="en-US" altLang="zh-CN" sz="2000" dirty="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sp>
        <p:nvSpPr>
          <p:cNvPr id="10" name="矩形 9"/>
          <p:cNvSpPr/>
          <p:nvPr/>
        </p:nvSpPr>
        <p:spPr>
          <a:xfrm>
            <a:off x="1091565" y="3870576"/>
            <a:ext cx="2236510" cy="499624"/>
          </a:xfrm>
          <a:prstGeom prst="rect">
            <a:avLst/>
          </a:prstGeom>
        </p:spPr>
        <p:txBody>
          <a:bodyPr wrap="none">
            <a:spAutoFit/>
          </a:bodyPr>
          <a:lstStyle/>
          <a:p>
            <a:pPr>
              <a:lnSpc>
                <a:spcPct val="150000"/>
              </a:lnSpc>
            </a:pPr>
            <a:r>
              <a:rPr lang="zh-CN" altLang="en-US" sz="2000" dirty="0">
                <a:solidFill>
                  <a:srgbClr val="FF00FF"/>
                </a:solidFill>
                <a:latin typeface="微软雅黑" pitchFamily="34" charset="-122"/>
                <a:ea typeface="微软雅黑" pitchFamily="34" charset="-122"/>
              </a:rPr>
              <a:t>五、长期均衡分析</a:t>
            </a:r>
            <a:endParaRPr lang="zh-CN" altLang="en-US" sz="2000" dirty="0">
              <a:latin typeface="微软雅黑" pitchFamily="34" charset="-122"/>
              <a:ea typeface="微软雅黑" pitchFamily="34" charset="-122"/>
            </a:endParaRPr>
          </a:p>
        </p:txBody>
      </p:sp>
      <p:pic>
        <p:nvPicPr>
          <p:cNvPr id="12" name="图片 11"/>
          <p:cNvPicPr>
            <a:picLocks noChangeAspect="1"/>
          </p:cNvPicPr>
          <p:nvPr/>
        </p:nvPicPr>
        <p:blipFill>
          <a:blip r:embed="rId3"/>
          <a:stretch>
            <a:fillRect/>
          </a:stretch>
        </p:blipFill>
        <p:spPr>
          <a:xfrm>
            <a:off x="8569154" y="4313768"/>
            <a:ext cx="2649235" cy="2173030"/>
          </a:xfrm>
          <a:prstGeom prst="rect">
            <a:avLst/>
          </a:prstGeom>
        </p:spPr>
      </p:pic>
      <p:sp>
        <p:nvSpPr>
          <p:cNvPr id="18" name="矩形 17"/>
          <p:cNvSpPr/>
          <p:nvPr/>
        </p:nvSpPr>
        <p:spPr>
          <a:xfrm>
            <a:off x="1091565" y="4387006"/>
            <a:ext cx="7245961" cy="2400657"/>
          </a:xfrm>
          <a:prstGeom prst="rect">
            <a:avLst/>
          </a:prstGeom>
        </p:spPr>
        <p:txBody>
          <a:bodyPr wrap="square">
            <a:spAutoFit/>
          </a:bodyPr>
          <a:lstStyle/>
          <a:p>
            <a:pPr>
              <a:lnSpc>
                <a:spcPct val="150000"/>
              </a:lnSpc>
            </a:pPr>
            <a:r>
              <a:rPr lang="zh-CN" altLang="en-US" sz="2000" dirty="0">
                <a:latin typeface="微软雅黑" pitchFamily="34" charset="-122"/>
                <a:ea typeface="微软雅黑" pitchFamily="34" charset="-122"/>
              </a:rPr>
              <a:t>上述的萧条状态、繁荣状态和滞胀状态都被认为是短期存在的状态</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根据西方学者</a:t>
            </a:r>
            <a:r>
              <a:rPr lang="zh-CN" altLang="en-US" sz="2000" dirty="0" smtClean="0">
                <a:latin typeface="微软雅黑" pitchFamily="34" charset="-122"/>
                <a:ea typeface="微软雅黑" pitchFamily="34" charset="-122"/>
              </a:rPr>
              <a:t>的解释</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在短期内</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例如在几个月或在一两年内</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企业所使用的生产要素的价格相对不变</a:t>
            </a:r>
            <a:r>
              <a:rPr lang="en-US" altLang="zh-CN" sz="2000" dirty="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因而</a:t>
            </a:r>
            <a:r>
              <a:rPr lang="zh-CN" altLang="en-US" sz="2000" dirty="0">
                <a:latin typeface="微软雅黑" pitchFamily="34" charset="-122"/>
                <a:ea typeface="微软雅黑" pitchFamily="34" charset="-122"/>
              </a:rPr>
              <a:t>总供给曲线向右上方延伸</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在长期内</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一切价格都能自由地涨落</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经济具有达到充分就业</a:t>
            </a:r>
            <a:r>
              <a:rPr lang="zh-CN" altLang="en-US" sz="2000" dirty="0" smtClean="0">
                <a:latin typeface="微软雅黑" pitchFamily="34" charset="-122"/>
                <a:ea typeface="微软雅黑" pitchFamily="34" charset="-122"/>
              </a:rPr>
              <a:t>的趋势</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因而总供给曲线成为垂线</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如图</a:t>
            </a:r>
            <a:r>
              <a:rPr lang="zh-CN" altLang="en-US" sz="2000" dirty="0" smtClean="0">
                <a:latin typeface="微软雅黑" pitchFamily="34" charset="-122"/>
                <a:ea typeface="微软雅黑" pitchFamily="34" charset="-122"/>
              </a:rPr>
              <a:t>１１</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１４</a:t>
            </a:r>
            <a:r>
              <a:rPr lang="zh-CN" altLang="en-US" sz="2000" dirty="0">
                <a:latin typeface="微软雅黑" pitchFamily="34" charset="-122"/>
                <a:ea typeface="微软雅黑" pitchFamily="34" charset="-122"/>
              </a:rPr>
              <a:t>所示</a:t>
            </a:r>
            <a:r>
              <a:rPr lang="en-US" altLang="zh-CN" sz="2000" dirty="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1976182929"/>
      </p:ext>
    </p:extLst>
  </p:cSld>
  <p:clrMapOvr>
    <a:masterClrMapping/>
  </p:clrMapOvr>
  <p:transition spd="slow">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5470" y="608965"/>
            <a:ext cx="262890" cy="394335"/>
            <a:chOff x="922" y="959"/>
            <a:chExt cx="414" cy="621"/>
          </a:xfrm>
        </p:grpSpPr>
        <p:cxnSp>
          <p:nvCxnSpPr>
            <p:cNvPr id="3" name="直接连接符 2"/>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5" name="直接连接符 4"/>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1091565" y="514062"/>
            <a:ext cx="1261884"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思考题</a:t>
            </a:r>
          </a:p>
        </p:txBody>
      </p:sp>
      <p:sp>
        <p:nvSpPr>
          <p:cNvPr id="7" name="矩形 6"/>
          <p:cNvSpPr/>
          <p:nvPr/>
        </p:nvSpPr>
        <p:spPr>
          <a:xfrm>
            <a:off x="1375719" y="1197620"/>
            <a:ext cx="9728886" cy="4383059"/>
          </a:xfrm>
          <a:prstGeom prst="rect">
            <a:avLst/>
          </a:prstGeom>
        </p:spPr>
        <p:txBody>
          <a:bodyPr wrap="square">
            <a:spAutoFit/>
          </a:bodyPr>
          <a:lstStyle/>
          <a:p>
            <a:pPr>
              <a:lnSpc>
                <a:spcPct val="150000"/>
              </a:lnSpc>
            </a:pPr>
            <a:r>
              <a:rPr lang="zh-CN" altLang="en-US" dirty="0">
                <a:latin typeface="微软雅黑" pitchFamily="34" charset="-122"/>
                <a:ea typeface="微软雅黑" pitchFamily="34" charset="-122"/>
              </a:rPr>
              <a:t>１．总需求曲线为什么向右下方倾斜</a:t>
            </a:r>
            <a:r>
              <a:rPr lang="en-US" altLang="zh-CN" dirty="0">
                <a:latin typeface="微软雅黑" pitchFamily="34" charset="-122"/>
                <a:ea typeface="微软雅黑" pitchFamily="34" charset="-122"/>
              </a:rPr>
              <a:t>?</a:t>
            </a:r>
          </a:p>
          <a:p>
            <a:pPr>
              <a:lnSpc>
                <a:spcPct val="150000"/>
              </a:lnSpc>
            </a:pPr>
            <a:r>
              <a:rPr lang="zh-CN" altLang="en-US" dirty="0">
                <a:latin typeface="微软雅黑" pitchFamily="34" charset="-122"/>
                <a:ea typeface="微软雅黑" pitchFamily="34" charset="-122"/>
              </a:rPr>
              <a:t>２．物价水平持续上升的原因是什么</a:t>
            </a:r>
            <a:r>
              <a:rPr lang="en-US" altLang="zh-CN" dirty="0">
                <a:latin typeface="微软雅黑" pitchFamily="34" charset="-122"/>
                <a:ea typeface="微软雅黑" pitchFamily="34" charset="-122"/>
              </a:rPr>
              <a:t>?</a:t>
            </a:r>
          </a:p>
          <a:p>
            <a:pPr>
              <a:lnSpc>
                <a:spcPct val="150000"/>
              </a:lnSpc>
            </a:pPr>
            <a:r>
              <a:rPr lang="zh-CN" altLang="en-US" dirty="0">
                <a:latin typeface="微软雅黑" pitchFamily="34" charset="-122"/>
                <a:ea typeface="微软雅黑" pitchFamily="34" charset="-122"/>
              </a:rPr>
              <a:t>３．用总需求和总供给曲线的互动</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说明宏观经济中的萧条、繁荣和滞胀状态</a:t>
            </a:r>
            <a:r>
              <a:rPr lang="en-US" altLang="zh-CN" dirty="0">
                <a:latin typeface="微软雅黑" pitchFamily="34" charset="-122"/>
                <a:ea typeface="微软雅黑" pitchFamily="34" charset="-122"/>
              </a:rPr>
              <a:t>.</a:t>
            </a:r>
          </a:p>
          <a:p>
            <a:pPr>
              <a:lnSpc>
                <a:spcPct val="150000"/>
              </a:lnSpc>
            </a:pPr>
            <a:r>
              <a:rPr lang="zh-CN" altLang="en-US" dirty="0">
                <a:latin typeface="微软雅黑" pitchFamily="34" charset="-122"/>
                <a:ea typeface="微软雅黑" pitchFamily="34" charset="-122"/>
              </a:rPr>
              <a:t>４．设</a:t>
            </a:r>
            <a:r>
              <a:rPr lang="en-US" altLang="zh-CN" dirty="0">
                <a:latin typeface="微软雅黑" pitchFamily="34" charset="-122"/>
                <a:ea typeface="微软雅黑" pitchFamily="34" charset="-122"/>
              </a:rPr>
              <a:t>IS</a:t>
            </a:r>
            <a:r>
              <a:rPr lang="zh-CN" altLang="en-US" dirty="0">
                <a:latin typeface="微软雅黑" pitchFamily="34" charset="-122"/>
                <a:ea typeface="微软雅黑" pitchFamily="34" charset="-122"/>
              </a:rPr>
              <a:t>曲线的方程为</a:t>
            </a:r>
            <a:r>
              <a:rPr lang="en-US" altLang="zh-CN" sz="2000" dirty="0">
                <a:latin typeface="微软雅黑" pitchFamily="34" charset="-122"/>
                <a:ea typeface="微软雅黑" pitchFamily="34" charset="-122"/>
              </a:rPr>
              <a:t>r</a:t>
            </a:r>
            <a:r>
              <a:rPr lang="zh-CN" altLang="en-US" dirty="0" smtClean="0">
                <a:latin typeface="微软雅黑" pitchFamily="34" charset="-122"/>
                <a:ea typeface="微软雅黑" pitchFamily="34" charset="-122"/>
              </a:rPr>
              <a:t>＝</a:t>
            </a:r>
            <a:r>
              <a:rPr lang="en-US" altLang="zh-CN" dirty="0" smtClean="0">
                <a:latin typeface="微软雅黑" pitchFamily="34" charset="-122"/>
                <a:ea typeface="微软雅黑" pitchFamily="34" charset="-122"/>
              </a:rPr>
              <a:t>0.415</a:t>
            </a:r>
            <a:r>
              <a:rPr lang="zh-CN" altLang="en-US" dirty="0" smtClean="0">
                <a:latin typeface="微软雅黑" pitchFamily="34" charset="-122"/>
                <a:ea typeface="微软雅黑" pitchFamily="34" charset="-122"/>
              </a:rPr>
              <a:t>－</a:t>
            </a:r>
            <a:r>
              <a:rPr lang="en-US" altLang="zh-CN" dirty="0" smtClean="0">
                <a:latin typeface="微软雅黑" pitchFamily="34" charset="-122"/>
                <a:ea typeface="微软雅黑" pitchFamily="34" charset="-122"/>
              </a:rPr>
              <a:t>0.0000185</a:t>
            </a:r>
            <a:r>
              <a:rPr lang="en-US" altLang="zh-CN" sz="2000" dirty="0" smtClean="0">
                <a:latin typeface="微软雅黑" pitchFamily="34" charset="-122"/>
                <a:ea typeface="微软雅黑" pitchFamily="34" charset="-122"/>
              </a:rPr>
              <a:t>Y </a:t>
            </a:r>
            <a:r>
              <a:rPr lang="zh-CN" altLang="en-US" dirty="0" smtClean="0">
                <a:latin typeface="微软雅黑" pitchFamily="34" charset="-122"/>
                <a:ea typeface="微软雅黑" pitchFamily="34" charset="-122"/>
              </a:rPr>
              <a:t>＋</a:t>
            </a:r>
            <a:r>
              <a:rPr lang="en-US" altLang="zh-CN" dirty="0" smtClean="0">
                <a:latin typeface="微软雅黑" pitchFamily="34" charset="-122"/>
                <a:ea typeface="微软雅黑" pitchFamily="34" charset="-122"/>
              </a:rPr>
              <a:t>0.00005</a:t>
            </a:r>
            <a:r>
              <a:rPr lang="en-US" altLang="zh-CN" sz="2000" dirty="0" smtClean="0">
                <a:latin typeface="微软雅黑" pitchFamily="34" charset="-122"/>
                <a:ea typeface="微软雅黑" pitchFamily="34" charset="-122"/>
              </a:rPr>
              <a:t>G</a:t>
            </a:r>
            <a:r>
              <a:rPr lang="en-US" altLang="zh-CN" dirty="0" smtClean="0">
                <a:latin typeface="微软雅黑" pitchFamily="34" charset="-122"/>
                <a:ea typeface="微软雅黑" pitchFamily="34" charset="-122"/>
              </a:rPr>
              <a:t>,</a:t>
            </a:r>
          </a:p>
          <a:p>
            <a:pPr>
              <a:lnSpc>
                <a:spcPct val="150000"/>
              </a:lnSpc>
            </a:pPr>
            <a:r>
              <a:rPr lang="en-US" altLang="zh-CN" dirty="0" smtClean="0">
                <a:latin typeface="微软雅黑" pitchFamily="34" charset="-122"/>
                <a:ea typeface="微软雅黑" pitchFamily="34" charset="-122"/>
              </a:rPr>
              <a:t>    LM </a:t>
            </a:r>
            <a:r>
              <a:rPr lang="zh-CN" altLang="en-US" dirty="0">
                <a:latin typeface="微软雅黑" pitchFamily="34" charset="-122"/>
                <a:ea typeface="微软雅黑" pitchFamily="34" charset="-122"/>
              </a:rPr>
              <a:t>曲线的方程为</a:t>
            </a:r>
            <a:r>
              <a:rPr lang="en-US" altLang="zh-CN" sz="2000" dirty="0">
                <a:latin typeface="微软雅黑" pitchFamily="34" charset="-122"/>
                <a:ea typeface="微软雅黑" pitchFamily="34" charset="-122"/>
              </a:rPr>
              <a:t>r</a:t>
            </a:r>
            <a:r>
              <a:rPr lang="zh-CN" altLang="en-US" dirty="0" smtClean="0">
                <a:latin typeface="微软雅黑" pitchFamily="34" charset="-122"/>
                <a:ea typeface="微软雅黑" pitchFamily="34" charset="-122"/>
              </a:rPr>
              <a:t>＝</a:t>
            </a:r>
            <a:r>
              <a:rPr lang="en-US" altLang="zh-CN" dirty="0" smtClean="0">
                <a:latin typeface="微软雅黑" pitchFamily="34" charset="-122"/>
                <a:ea typeface="微软雅黑" pitchFamily="34" charset="-122"/>
              </a:rPr>
              <a:t>0.00001625</a:t>
            </a:r>
            <a:r>
              <a:rPr lang="en-US" altLang="zh-CN" sz="2000" dirty="0" smtClean="0">
                <a:latin typeface="微软雅黑" pitchFamily="34" charset="-122"/>
                <a:ea typeface="微软雅黑" pitchFamily="34" charset="-122"/>
              </a:rPr>
              <a:t>Y</a:t>
            </a:r>
            <a:r>
              <a:rPr lang="zh-CN" altLang="en-US" dirty="0" smtClean="0">
                <a:latin typeface="微软雅黑" pitchFamily="34" charset="-122"/>
                <a:ea typeface="微软雅黑" pitchFamily="34" charset="-122"/>
              </a:rPr>
              <a:t>－</a:t>
            </a:r>
            <a:r>
              <a:rPr lang="en-US" altLang="zh-CN" dirty="0" smtClean="0">
                <a:latin typeface="微软雅黑" pitchFamily="34" charset="-122"/>
                <a:ea typeface="微软雅黑" pitchFamily="34" charset="-122"/>
              </a:rPr>
              <a:t>0.0001(</a:t>
            </a:r>
            <a:r>
              <a:rPr lang="en-US" altLang="zh-CN" sz="2000" dirty="0" smtClean="0">
                <a:latin typeface="微软雅黑" pitchFamily="34" charset="-122"/>
                <a:ea typeface="微软雅黑" pitchFamily="34" charset="-122"/>
              </a:rPr>
              <a:t>M</a:t>
            </a:r>
            <a:r>
              <a:rPr lang="en-US" altLang="zh-CN" dirty="0" smtClean="0">
                <a:latin typeface="微软雅黑" pitchFamily="34" charset="-122"/>
                <a:ea typeface="微软雅黑" pitchFamily="34" charset="-122"/>
              </a:rPr>
              <a:t>/</a:t>
            </a:r>
            <a:r>
              <a:rPr lang="en-US" altLang="zh-CN" sz="2000" dirty="0" smtClean="0">
                <a:latin typeface="微软雅黑" pitchFamily="34" charset="-122"/>
                <a:ea typeface="微软雅黑" pitchFamily="34" charset="-122"/>
              </a:rPr>
              <a:t>P</a:t>
            </a:r>
            <a:r>
              <a:rPr lang="en-US" altLang="zh-CN" dirty="0" smtClean="0">
                <a:latin typeface="微软雅黑" pitchFamily="34" charset="-122"/>
                <a:ea typeface="微软雅黑" pitchFamily="34" charset="-122"/>
              </a:rPr>
              <a:t>).</a:t>
            </a:r>
          </a:p>
          <a:p>
            <a:pPr>
              <a:lnSpc>
                <a:spcPct val="150000"/>
              </a:lnSpc>
            </a:pPr>
            <a:r>
              <a:rPr lang="zh-CN" altLang="en-US" dirty="0" smtClean="0">
                <a:latin typeface="微软雅黑" pitchFamily="34" charset="-122"/>
                <a:ea typeface="微软雅黑" pitchFamily="34" charset="-122"/>
              </a:rPr>
              <a:t>    其中</a:t>
            </a:r>
            <a:r>
              <a:rPr lang="en-US" altLang="zh-CN" sz="2000" dirty="0">
                <a:latin typeface="微软雅黑" pitchFamily="34" charset="-122"/>
                <a:ea typeface="微软雅黑" pitchFamily="34" charset="-122"/>
              </a:rPr>
              <a:t>r </a:t>
            </a:r>
            <a:r>
              <a:rPr lang="zh-CN" altLang="en-US" dirty="0">
                <a:latin typeface="微软雅黑" pitchFamily="34" charset="-122"/>
                <a:ea typeface="微软雅黑" pitchFamily="34" charset="-122"/>
              </a:rPr>
              <a:t>为利率</a:t>
            </a:r>
            <a:r>
              <a:rPr lang="en-US" altLang="zh-CN" dirty="0">
                <a:latin typeface="微软雅黑" pitchFamily="34" charset="-122"/>
                <a:ea typeface="微软雅黑" pitchFamily="34" charset="-122"/>
              </a:rPr>
              <a:t>,</a:t>
            </a:r>
            <a:r>
              <a:rPr lang="en-US" altLang="zh-CN" sz="2000" dirty="0">
                <a:latin typeface="微软雅黑" pitchFamily="34" charset="-122"/>
                <a:ea typeface="微软雅黑" pitchFamily="34" charset="-122"/>
              </a:rPr>
              <a:t>Y </a:t>
            </a:r>
            <a:r>
              <a:rPr lang="zh-CN" altLang="en-US" dirty="0">
                <a:latin typeface="微软雅黑" pitchFamily="34" charset="-122"/>
                <a:ea typeface="微软雅黑" pitchFamily="34" charset="-122"/>
              </a:rPr>
              <a:t>为收入</a:t>
            </a:r>
            <a:r>
              <a:rPr lang="en-US" altLang="zh-CN" dirty="0">
                <a:latin typeface="微软雅黑" pitchFamily="34" charset="-122"/>
                <a:ea typeface="微软雅黑" pitchFamily="34" charset="-122"/>
              </a:rPr>
              <a:t>,</a:t>
            </a:r>
            <a:r>
              <a:rPr lang="en-US" altLang="zh-CN" sz="2000" dirty="0">
                <a:latin typeface="微软雅黑" pitchFamily="34" charset="-122"/>
                <a:ea typeface="微软雅黑" pitchFamily="34" charset="-122"/>
              </a:rPr>
              <a:t>G </a:t>
            </a:r>
            <a:r>
              <a:rPr lang="zh-CN" altLang="en-US" dirty="0">
                <a:latin typeface="微软雅黑" pitchFamily="34" charset="-122"/>
                <a:ea typeface="微软雅黑" pitchFamily="34" charset="-122"/>
              </a:rPr>
              <a:t>为政府支出</a:t>
            </a:r>
            <a:r>
              <a:rPr lang="en-US" altLang="zh-CN" dirty="0">
                <a:latin typeface="微软雅黑" pitchFamily="34" charset="-122"/>
                <a:ea typeface="微软雅黑" pitchFamily="34" charset="-122"/>
              </a:rPr>
              <a:t>,</a:t>
            </a:r>
            <a:r>
              <a:rPr lang="en-US" altLang="zh-CN" sz="2000" dirty="0">
                <a:latin typeface="微软雅黑" pitchFamily="34" charset="-122"/>
                <a:ea typeface="微软雅黑" pitchFamily="34" charset="-122"/>
              </a:rPr>
              <a:t>P </a:t>
            </a:r>
            <a:r>
              <a:rPr lang="zh-CN" altLang="en-US" dirty="0">
                <a:latin typeface="微软雅黑" pitchFamily="34" charset="-122"/>
                <a:ea typeface="微软雅黑" pitchFamily="34" charset="-122"/>
              </a:rPr>
              <a:t>为价格水平</a:t>
            </a:r>
            <a:r>
              <a:rPr lang="en-US" altLang="zh-CN" dirty="0" smtClean="0">
                <a:latin typeface="微软雅黑" pitchFamily="34" charset="-122"/>
                <a:ea typeface="微软雅黑" pitchFamily="34" charset="-122"/>
              </a:rPr>
              <a:t>,</a:t>
            </a:r>
            <a:r>
              <a:rPr lang="en-US" altLang="zh-CN" sz="2000" dirty="0" smtClean="0">
                <a:latin typeface="微软雅黑" pitchFamily="34" charset="-122"/>
                <a:ea typeface="微软雅黑" pitchFamily="34" charset="-122"/>
              </a:rPr>
              <a:t>M </a:t>
            </a:r>
            <a:r>
              <a:rPr lang="zh-CN" altLang="en-US" dirty="0">
                <a:latin typeface="微软雅黑" pitchFamily="34" charset="-122"/>
                <a:ea typeface="微软雅黑" pitchFamily="34" charset="-122"/>
              </a:rPr>
              <a:t>为名义货币供给量</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试导出总</a:t>
            </a:r>
            <a:r>
              <a:rPr lang="zh-CN" altLang="en-US" dirty="0" smtClean="0">
                <a:latin typeface="微软雅黑" pitchFamily="34" charset="-122"/>
                <a:ea typeface="微软雅黑" pitchFamily="34" charset="-122"/>
              </a:rPr>
              <a:t>需     </a:t>
            </a:r>
            <a:endParaRPr lang="en-US" altLang="zh-CN" dirty="0" smtClean="0">
              <a:latin typeface="微软雅黑" pitchFamily="34" charset="-122"/>
              <a:ea typeface="微软雅黑" pitchFamily="34" charset="-122"/>
            </a:endParaRPr>
          </a:p>
          <a:p>
            <a:pPr>
              <a:lnSpc>
                <a:spcPct val="150000"/>
              </a:lnSpc>
            </a:pPr>
            <a:r>
              <a:rPr lang="en-US" altLang="zh-CN" dirty="0">
                <a:latin typeface="微软雅黑" pitchFamily="34" charset="-122"/>
                <a:ea typeface="微软雅黑" pitchFamily="34" charset="-122"/>
              </a:rPr>
              <a:t> </a:t>
            </a:r>
            <a:r>
              <a:rPr lang="en-US" altLang="zh-CN" dirty="0" smtClean="0">
                <a:latin typeface="微软雅黑" pitchFamily="34" charset="-122"/>
                <a:ea typeface="微软雅黑" pitchFamily="34" charset="-122"/>
              </a:rPr>
              <a:t>   </a:t>
            </a:r>
            <a:r>
              <a:rPr lang="zh-CN" altLang="en-US" dirty="0" smtClean="0">
                <a:latin typeface="微软雅黑" pitchFamily="34" charset="-122"/>
                <a:ea typeface="微软雅黑" pitchFamily="34" charset="-122"/>
              </a:rPr>
              <a:t>求</a:t>
            </a:r>
            <a:r>
              <a:rPr lang="zh-CN" altLang="en-US" dirty="0">
                <a:latin typeface="微软雅黑" pitchFamily="34" charset="-122"/>
                <a:ea typeface="微软雅黑" pitchFamily="34" charset="-122"/>
              </a:rPr>
              <a:t>曲线</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并说明名义货币供给量和政府支出的变动对</a:t>
            </a:r>
            <a:r>
              <a:rPr lang="zh-CN" altLang="en-US" dirty="0" smtClean="0">
                <a:latin typeface="微软雅黑" pitchFamily="34" charset="-122"/>
                <a:ea typeface="微软雅黑" pitchFamily="34" charset="-122"/>
              </a:rPr>
              <a:t>总需求</a:t>
            </a:r>
            <a:r>
              <a:rPr lang="zh-CN" altLang="en-US" dirty="0">
                <a:latin typeface="微软雅黑" pitchFamily="34" charset="-122"/>
                <a:ea typeface="微软雅黑" pitchFamily="34" charset="-122"/>
              </a:rPr>
              <a:t>曲线的影响</a:t>
            </a:r>
            <a:r>
              <a:rPr lang="en-US" altLang="zh-CN" dirty="0">
                <a:latin typeface="微软雅黑" pitchFamily="34" charset="-122"/>
                <a:ea typeface="微软雅黑" pitchFamily="34" charset="-122"/>
              </a:rPr>
              <a:t>.</a:t>
            </a:r>
          </a:p>
          <a:p>
            <a:pPr>
              <a:lnSpc>
                <a:spcPct val="150000"/>
              </a:lnSpc>
            </a:pPr>
            <a:r>
              <a:rPr lang="zh-CN" altLang="en-US" dirty="0">
                <a:latin typeface="微软雅黑" pitchFamily="34" charset="-122"/>
                <a:ea typeface="微软雅黑" pitchFamily="34" charset="-122"/>
              </a:rPr>
              <a:t>５．如果总供给曲线</a:t>
            </a:r>
            <a:r>
              <a:rPr lang="zh-CN" altLang="en-US" dirty="0" smtClean="0">
                <a:latin typeface="微软雅黑" pitchFamily="34" charset="-122"/>
                <a:ea typeface="微软雅黑" pitchFamily="34" charset="-122"/>
              </a:rPr>
              <a:t>为 </a:t>
            </a:r>
            <a:r>
              <a:rPr lang="en-US" altLang="zh-CN" sz="2000" dirty="0" err="1" smtClean="0">
                <a:latin typeface="微软雅黑" pitchFamily="34" charset="-122"/>
                <a:ea typeface="微软雅黑" pitchFamily="34" charset="-122"/>
              </a:rPr>
              <a:t>Y</a:t>
            </a:r>
            <a:r>
              <a:rPr lang="en-US" altLang="zh-CN" sz="800" dirty="0" err="1" smtClean="0">
                <a:latin typeface="微软雅黑" pitchFamily="34" charset="-122"/>
                <a:ea typeface="微软雅黑" pitchFamily="34" charset="-122"/>
              </a:rPr>
              <a:t>s</a:t>
            </a:r>
            <a:r>
              <a:rPr lang="zh-CN" altLang="en-US" dirty="0" smtClean="0">
                <a:latin typeface="微软雅黑" pitchFamily="34" charset="-122"/>
                <a:ea typeface="微软雅黑" pitchFamily="34" charset="-122"/>
              </a:rPr>
              <a:t>＝</a:t>
            </a:r>
            <a:r>
              <a:rPr lang="en-US" altLang="zh-CN" dirty="0" smtClean="0">
                <a:latin typeface="微软雅黑" pitchFamily="34" charset="-122"/>
                <a:ea typeface="微软雅黑" pitchFamily="34" charset="-122"/>
              </a:rPr>
              <a:t>500,</a:t>
            </a:r>
            <a:r>
              <a:rPr lang="zh-CN" altLang="en-US" dirty="0">
                <a:latin typeface="微软雅黑" pitchFamily="34" charset="-122"/>
                <a:ea typeface="微软雅黑" pitchFamily="34" charset="-122"/>
              </a:rPr>
              <a:t>总需求曲线为</a:t>
            </a:r>
            <a:r>
              <a:rPr lang="en-US" altLang="zh-CN" sz="2000" dirty="0">
                <a:latin typeface="微软雅黑" pitchFamily="34" charset="-122"/>
                <a:ea typeface="微软雅黑" pitchFamily="34" charset="-122"/>
              </a:rPr>
              <a:t>Y</a:t>
            </a:r>
            <a:r>
              <a:rPr lang="en-US" altLang="zh-CN" sz="800" dirty="0">
                <a:latin typeface="微软雅黑" pitchFamily="34" charset="-122"/>
                <a:ea typeface="微软雅黑" pitchFamily="34" charset="-122"/>
              </a:rPr>
              <a:t>D </a:t>
            </a:r>
            <a:r>
              <a:rPr lang="zh-CN" altLang="en-US" dirty="0" smtClean="0">
                <a:latin typeface="微软雅黑" pitchFamily="34" charset="-122"/>
                <a:ea typeface="微软雅黑" pitchFamily="34" charset="-122"/>
              </a:rPr>
              <a:t>＝</a:t>
            </a:r>
            <a:r>
              <a:rPr lang="en-US" altLang="zh-CN" dirty="0" smtClean="0">
                <a:latin typeface="微软雅黑" pitchFamily="34" charset="-122"/>
                <a:ea typeface="微软雅黑" pitchFamily="34" charset="-122"/>
              </a:rPr>
              <a:t>600</a:t>
            </a:r>
            <a:r>
              <a:rPr lang="zh-CN" altLang="en-US" dirty="0" smtClean="0">
                <a:latin typeface="微软雅黑" pitchFamily="34" charset="-122"/>
                <a:ea typeface="微软雅黑" pitchFamily="34" charset="-122"/>
              </a:rPr>
              <a:t>－</a:t>
            </a:r>
            <a:r>
              <a:rPr lang="en-US" altLang="zh-CN" dirty="0" smtClean="0">
                <a:latin typeface="微软雅黑" pitchFamily="34" charset="-122"/>
                <a:ea typeface="微软雅黑" pitchFamily="34" charset="-122"/>
              </a:rPr>
              <a:t>50</a:t>
            </a:r>
            <a:r>
              <a:rPr lang="en-US" altLang="zh-CN" sz="2000" dirty="0" smtClean="0">
                <a:latin typeface="微软雅黑" pitchFamily="34" charset="-122"/>
                <a:ea typeface="微软雅黑" pitchFamily="34" charset="-122"/>
              </a:rPr>
              <a:t>P </a:t>
            </a:r>
            <a:r>
              <a:rPr lang="en-US" altLang="zh-CN" dirty="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求供求均衡点</a:t>
            </a:r>
            <a:r>
              <a:rPr lang="en-US" altLang="zh-CN" dirty="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２</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如果总需求上升１０％</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求新的供求均衡点</a:t>
            </a:r>
            <a:r>
              <a:rPr lang="en-US" altLang="zh-CN"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2461560697"/>
      </p:ext>
    </p:extLst>
  </p:cSld>
  <p:clrMapOvr>
    <a:masterClrMapping/>
  </p:clrMapOvr>
  <p:transition spd="slow">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55" y="-5289"/>
            <a:ext cx="12178412" cy="6863713"/>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658" y="0"/>
            <a:ext cx="6502259" cy="6884876"/>
            <a:chOff x="0" y="0"/>
            <a:chExt cx="4877898" cy="5164932"/>
          </a:xfrm>
          <a:solidFill>
            <a:srgbClr val="0067B4"/>
          </a:solidFill>
        </p:grpSpPr>
        <p:sp>
          <p:nvSpPr>
            <p:cNvPr id="13" name="矩形 12"/>
            <p:cNvSpPr/>
            <p:nvPr/>
          </p:nvSpPr>
          <p:spPr>
            <a:xfrm>
              <a:off x="0" y="0"/>
              <a:ext cx="4572794" cy="5164932"/>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20" name="矩形 19"/>
          <p:cNvSpPr/>
          <p:nvPr/>
        </p:nvSpPr>
        <p:spPr>
          <a:xfrm>
            <a:off x="1261745" y="1874520"/>
            <a:ext cx="4522470" cy="1767205"/>
          </a:xfrm>
          <a:prstGeom prst="rect">
            <a:avLst/>
          </a:prstGeom>
        </p:spPr>
        <p:txBody>
          <a:bodyPr wrap="square" lIns="128994" tIns="64498" rIns="128994" bIns="64498">
            <a:spAutoFit/>
          </a:bodyPr>
          <a:lstStyle/>
          <a:p>
            <a:pPr algn="l" fontAlgn="auto">
              <a:spcBef>
                <a:spcPts val="0"/>
              </a:spcBef>
              <a:spcAft>
                <a:spcPts val="0"/>
              </a:spcAft>
              <a:defRPr/>
            </a:pPr>
            <a:r>
              <a:rPr lang="en-US" sz="10665" b="0" kern="0" dirty="0" smtClean="0">
                <a:solidFill>
                  <a:schemeClr val="bg1"/>
                </a:solidFill>
                <a:effectLst>
                  <a:glow rad="63500">
                    <a:schemeClr val="bg1">
                      <a:lumMod val="65000"/>
                      <a:alpha val="40000"/>
                    </a:schemeClr>
                  </a:glow>
                </a:effectLst>
                <a:latin typeface="Impact" panose="020B0806030902050204" pitchFamily="34" charset="0"/>
              </a:rPr>
              <a:t>Thanks</a:t>
            </a:r>
          </a:p>
        </p:txBody>
      </p:sp>
      <p:sp>
        <p:nvSpPr>
          <p:cNvPr id="23" name="矩形 22"/>
          <p:cNvSpPr/>
          <p:nvPr/>
        </p:nvSpPr>
        <p:spPr>
          <a:xfrm>
            <a:off x="7020514" y="3032426"/>
            <a:ext cx="4990254" cy="2592468"/>
          </a:xfrm>
          <a:prstGeom prst="rect">
            <a:avLst/>
          </a:prstGeom>
        </p:spPr>
        <p:txBody>
          <a:bodyPr wrap="square" lIns="128994" tIns="64498" rIns="128994" bIns="64498">
            <a:spAutoFit/>
          </a:bodyPr>
          <a:lstStyle/>
          <a:p>
            <a:pPr algn="l" fontAlgn="auto">
              <a:spcBef>
                <a:spcPts val="0"/>
              </a:spcBef>
              <a:spcAft>
                <a:spcPts val="0"/>
              </a:spcAft>
              <a:defRPr/>
            </a:pPr>
            <a:r>
              <a:rPr lang="zh-CN" altLang="en-US" sz="4000" b="0" kern="0" dirty="0">
                <a:solidFill>
                  <a:srgbClr val="0067B4"/>
                </a:solidFill>
                <a:effectLst>
                  <a:glow rad="63500">
                    <a:schemeClr val="bg1">
                      <a:lumMod val="65000"/>
                      <a:alpha val="40000"/>
                    </a:schemeClr>
                  </a:glow>
                </a:effectLst>
                <a:latin typeface="楷体" panose="02010609060101010101" charset="-122"/>
                <a:ea typeface="楷体" panose="02010609060101010101" charset="-122"/>
              </a:rPr>
              <a:t>期待下一</a:t>
            </a:r>
            <a:r>
              <a:rPr lang="zh-CN" altLang="en-US" sz="4000" b="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t>单元</a:t>
            </a:r>
            <a:endParaRPr lang="en-US" altLang="zh-CN" sz="4000" b="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endParaRPr>
          </a:p>
          <a:p>
            <a:pPr algn="l" fontAlgn="auto">
              <a:spcBef>
                <a:spcPts val="0"/>
              </a:spcBef>
              <a:spcAft>
                <a:spcPts val="0"/>
              </a:spcAft>
              <a:defRPr/>
            </a:pPr>
            <a:endParaRPr lang="en-US" altLang="zh-CN"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endParaRPr>
          </a:p>
          <a:p>
            <a:pPr algn="r">
              <a:defRPr/>
            </a:pPr>
            <a:r>
              <a:rPr lang="zh-CN" altLang="en-US" sz="4000" kern="0" dirty="0">
                <a:solidFill>
                  <a:srgbClr val="0067B4"/>
                </a:solidFill>
                <a:effectLst>
                  <a:glow rad="63500">
                    <a:schemeClr val="bg1">
                      <a:lumMod val="65000"/>
                      <a:alpha val="40000"/>
                    </a:schemeClr>
                  </a:glow>
                </a:effectLst>
                <a:latin typeface="楷体" panose="02010609060101010101" charset="-122"/>
                <a:ea typeface="楷体" panose="02010609060101010101" charset="-122"/>
              </a:rPr>
              <a:t>失业理论</a:t>
            </a:r>
            <a:r>
              <a:rPr lang="zh-CN" altLang="en-US"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t/>
            </a:r>
            <a:br>
              <a:rPr lang="zh-CN" altLang="en-US"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br>
            <a:endParaRPr lang="zh-CN" altLang="en-US" sz="4000" b="0" kern="0" dirty="0">
              <a:solidFill>
                <a:srgbClr val="0067B4"/>
              </a:solidFill>
              <a:effectLst>
                <a:glow rad="63500">
                  <a:schemeClr val="bg1">
                    <a:lumMod val="65000"/>
                    <a:alpha val="40000"/>
                  </a:schemeClr>
                </a:glow>
              </a:effectLst>
              <a:latin typeface="楷体" panose="02010609060101010101" charset="-122"/>
              <a:ea typeface="楷体" panose="02010609060101010101" charset="-122"/>
            </a:endParaRPr>
          </a:p>
        </p:txBody>
      </p:sp>
      <p:pic>
        <p:nvPicPr>
          <p:cNvPr id="2" name="图片 1" descr="LOGO-PNG"/>
          <p:cNvPicPr>
            <a:picLocks noChangeAspect="1"/>
          </p:cNvPicPr>
          <p:nvPr/>
        </p:nvPicPr>
        <p:blipFill>
          <a:blip r:embed="rId4" cstate="print"/>
          <a:stretch>
            <a:fillRect/>
          </a:stretch>
        </p:blipFill>
        <p:spPr>
          <a:xfrm>
            <a:off x="11201400" y="203200"/>
            <a:ext cx="715645" cy="85090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3" presetClass="entr" presetSubtype="32" fill="hold" grpId="0" nodeType="afterEffect">
                                  <p:stCondLst>
                                    <p:cond delay="0"/>
                                  </p:stCondLst>
                                  <p:iterate type="lt">
                                    <p:tmPct val="18000"/>
                                  </p:iterate>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strVal val="4*#ppt_w"/>
                                          </p:val>
                                        </p:tav>
                                        <p:tav tm="100000">
                                          <p:val>
                                            <p:strVal val="#ppt_w"/>
                                          </p:val>
                                        </p:tav>
                                      </p:tavLst>
                                    </p:anim>
                                    <p:anim calcmode="lin" valueType="num">
                                      <p:cBhvr>
                                        <p:cTn id="12" dur="500" fill="hold"/>
                                        <p:tgtEl>
                                          <p:spTgt spid="20"/>
                                        </p:tgtEl>
                                        <p:attrNameLst>
                                          <p:attrName>ppt_h</p:attrName>
                                        </p:attrNameLst>
                                      </p:cBhvr>
                                      <p:tavLst>
                                        <p:tav tm="0">
                                          <p:val>
                                            <p:strVal val="4*#ppt_h"/>
                                          </p:val>
                                        </p:tav>
                                        <p:tav tm="100000">
                                          <p:val>
                                            <p:strVal val="#ppt_h"/>
                                          </p:val>
                                        </p:tav>
                                      </p:tavLst>
                                    </p:anim>
                                  </p:childTnLst>
                                </p:cTn>
                              </p:par>
                            </p:childTnLst>
                          </p:cTn>
                        </p:par>
                        <p:par>
                          <p:cTn id="13" fill="hold">
                            <p:stCondLst>
                              <p:cond delay="1450"/>
                            </p:stCondLst>
                            <p:childTnLst>
                              <p:par>
                                <p:cTn id="14" presetID="16" presetClass="entr" presetSubtype="21"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barn(inVertical)">
                                      <p:cBhvr>
                                        <p:cTn id="1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55" y="-5289"/>
            <a:ext cx="12178412" cy="6863713"/>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13358" y="-5080"/>
            <a:ext cx="6502259" cy="6884876"/>
            <a:chOff x="0" y="0"/>
            <a:chExt cx="4877898" cy="5164932"/>
          </a:xfrm>
          <a:solidFill>
            <a:srgbClr val="0067B4"/>
          </a:solidFill>
        </p:grpSpPr>
        <p:sp>
          <p:nvSpPr>
            <p:cNvPr id="13" name="矩形 12"/>
            <p:cNvSpPr/>
            <p:nvPr/>
          </p:nvSpPr>
          <p:spPr>
            <a:xfrm>
              <a:off x="0" y="0"/>
              <a:ext cx="4572794" cy="5164932"/>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5" name="椭圆 14"/>
          <p:cNvSpPr/>
          <p:nvPr/>
        </p:nvSpPr>
        <p:spPr>
          <a:xfrm>
            <a:off x="1951369" y="1647044"/>
            <a:ext cx="2188468" cy="2188468"/>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椭圆 15"/>
          <p:cNvSpPr/>
          <p:nvPr/>
        </p:nvSpPr>
        <p:spPr>
          <a:xfrm>
            <a:off x="2066302" y="1761977"/>
            <a:ext cx="1958602" cy="1958602"/>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矩形 19"/>
          <p:cNvSpPr/>
          <p:nvPr/>
        </p:nvSpPr>
        <p:spPr>
          <a:xfrm>
            <a:off x="2236365" y="1874261"/>
            <a:ext cx="2052609" cy="1767205"/>
          </a:xfrm>
          <a:prstGeom prst="rect">
            <a:avLst/>
          </a:prstGeom>
        </p:spPr>
        <p:txBody>
          <a:bodyPr wrap="square" lIns="128994" tIns="64498" rIns="128994" bIns="64498">
            <a:spAutoFit/>
          </a:bodyPr>
          <a:lstStyle/>
          <a:p>
            <a:pPr algn="l" fontAlgn="auto">
              <a:spcBef>
                <a:spcPts val="0"/>
              </a:spcBef>
              <a:spcAft>
                <a:spcPts val="0"/>
              </a:spcAft>
              <a:defRPr/>
            </a:pPr>
            <a:r>
              <a:rPr lang="en-US" altLang="zh-CN" sz="10665" b="0" kern="0" smtClean="0">
                <a:solidFill>
                  <a:srgbClr val="0067B4"/>
                </a:solidFill>
                <a:effectLst>
                  <a:glow rad="63500">
                    <a:schemeClr val="bg1">
                      <a:lumMod val="65000"/>
                      <a:alpha val="40000"/>
                    </a:schemeClr>
                  </a:glow>
                </a:effectLst>
                <a:latin typeface="Impact" panose="020B0806030902050204" pitchFamily="34" charset="0"/>
              </a:rPr>
              <a:t>11</a:t>
            </a:r>
            <a:endParaRPr lang="zh-CN" altLang="en-US" sz="10665" b="0" kern="0" dirty="0">
              <a:solidFill>
                <a:srgbClr val="0067B4"/>
              </a:solidFill>
              <a:effectLst>
                <a:glow rad="63500">
                  <a:schemeClr val="bg1">
                    <a:lumMod val="65000"/>
                    <a:alpha val="40000"/>
                  </a:schemeClr>
                </a:glow>
              </a:effectLst>
              <a:latin typeface="Impact" panose="020B0806030902050204" pitchFamily="34" charset="0"/>
            </a:endParaRPr>
          </a:p>
        </p:txBody>
      </p:sp>
      <p:sp>
        <p:nvSpPr>
          <p:cNvPr id="22" name="矩形 21"/>
          <p:cNvSpPr/>
          <p:nvPr/>
        </p:nvSpPr>
        <p:spPr>
          <a:xfrm>
            <a:off x="6515617" y="2413463"/>
            <a:ext cx="5676150" cy="848145"/>
          </a:xfrm>
          <a:prstGeom prst="rect">
            <a:avLst/>
          </a:prstGeom>
        </p:spPr>
        <p:txBody>
          <a:bodyPr wrap="square" lIns="128994" tIns="64498" rIns="128994" bIns="64498">
            <a:spAutoFit/>
          </a:bodyPr>
          <a:lstStyle/>
          <a:p>
            <a:pPr>
              <a:defRPr/>
            </a:pPr>
            <a:r>
              <a:rPr lang="zh-CN" altLang="en-US" sz="4665" kern="0" dirty="0">
                <a:solidFill>
                  <a:srgbClr val="0067B4"/>
                </a:solidFill>
                <a:effectLst>
                  <a:glow rad="63500">
                    <a:schemeClr val="bg1">
                      <a:lumMod val="65000"/>
                      <a:alpha val="40000"/>
                    </a:schemeClr>
                  </a:glow>
                </a:effectLst>
                <a:latin typeface="微软雅黑" panose="020B0503020204020204" charset="-122"/>
                <a:ea typeface="微软雅黑" panose="020B0503020204020204" charset="-122"/>
              </a:rPr>
              <a:t>总需求</a:t>
            </a:r>
            <a:r>
              <a:rPr lang="en-US" altLang="zh-CN" sz="4665" kern="0" dirty="0">
                <a:solidFill>
                  <a:srgbClr val="0067B4"/>
                </a:solidFill>
                <a:effectLst>
                  <a:glow rad="63500">
                    <a:schemeClr val="bg1">
                      <a:lumMod val="65000"/>
                      <a:alpha val="40000"/>
                    </a:schemeClr>
                  </a:glow>
                </a:effectLst>
                <a:latin typeface="微软雅黑" panose="020B0503020204020204" charset="-122"/>
                <a:ea typeface="微软雅黑" panose="020B0503020204020204" charset="-122"/>
              </a:rPr>
              <a:t>—</a:t>
            </a:r>
            <a:r>
              <a:rPr lang="zh-CN" altLang="en-US" sz="4665" kern="0" dirty="0">
                <a:solidFill>
                  <a:srgbClr val="0067B4"/>
                </a:solidFill>
                <a:effectLst>
                  <a:glow rad="63500">
                    <a:schemeClr val="bg1">
                      <a:lumMod val="65000"/>
                      <a:alpha val="40000"/>
                    </a:schemeClr>
                  </a:glow>
                </a:effectLst>
                <a:latin typeface="微软雅黑" panose="020B0503020204020204" charset="-122"/>
                <a:ea typeface="微软雅黑" panose="020B0503020204020204" charset="-122"/>
              </a:rPr>
              <a:t>总供给</a:t>
            </a:r>
            <a:r>
              <a:rPr lang="zh-CN" altLang="en-US" sz="4665" kern="0" dirty="0" smtClean="0">
                <a:solidFill>
                  <a:srgbClr val="0067B4"/>
                </a:solidFill>
                <a:effectLst>
                  <a:glow rad="63500">
                    <a:schemeClr val="bg1">
                      <a:lumMod val="65000"/>
                      <a:alpha val="40000"/>
                    </a:schemeClr>
                  </a:glow>
                </a:effectLst>
                <a:latin typeface="微软雅黑" panose="020B0503020204020204" charset="-122"/>
                <a:ea typeface="微软雅黑" panose="020B0503020204020204" charset="-122"/>
              </a:rPr>
              <a:t>模型</a:t>
            </a:r>
            <a:endParaRPr lang="zh-CN" altLang="en-US" sz="4665" b="0" kern="0" dirty="0">
              <a:solidFill>
                <a:srgbClr val="0067B4"/>
              </a:solidFill>
              <a:effectLst>
                <a:glow rad="63500">
                  <a:schemeClr val="bg1">
                    <a:lumMod val="65000"/>
                    <a:alpha val="40000"/>
                  </a:schemeClr>
                </a:glow>
              </a:effectLst>
              <a:latin typeface="微软雅黑" panose="020B0503020204020204" charset="-122"/>
              <a:ea typeface="微软雅黑" panose="020B0503020204020204" charset="-122"/>
            </a:endParaRPr>
          </a:p>
        </p:txBody>
      </p:sp>
      <p:sp>
        <p:nvSpPr>
          <p:cNvPr id="24" name="TextBox 15"/>
          <p:cNvSpPr txBox="1">
            <a:spLocks noChangeArrowheads="1"/>
          </p:cNvSpPr>
          <p:nvPr/>
        </p:nvSpPr>
        <p:spPr bwMode="auto">
          <a:xfrm>
            <a:off x="6829167" y="3835400"/>
            <a:ext cx="5255741" cy="1338828"/>
          </a:xfrm>
          <a:prstGeom prst="rect">
            <a:avLst/>
          </a:prstGeom>
          <a:noFill/>
          <a:ln w="9525">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anose="020B0503020204020204" charset="-122"/>
                <a:ea typeface="微软雅黑" panose="020B0503020204020204" charset="-122"/>
              </a:defRPr>
            </a:lvl1pPr>
          </a:lstStyle>
          <a:p>
            <a:r>
              <a:rPr lang="zh-CN" altLang="en-US" sz="1800" dirty="0"/>
              <a:t>第一节　总需求</a:t>
            </a:r>
            <a:r>
              <a:rPr lang="zh-CN" altLang="en-US" sz="1800" dirty="0" smtClean="0"/>
              <a:t>函数</a:t>
            </a:r>
            <a:endParaRPr lang="zh-CN" altLang="en-US" sz="1800" dirty="0"/>
          </a:p>
          <a:p>
            <a:r>
              <a:rPr lang="zh-CN" altLang="en-US" sz="1800" dirty="0"/>
              <a:t>第二节　总供给</a:t>
            </a:r>
            <a:r>
              <a:rPr lang="zh-CN" altLang="en-US" sz="1800" dirty="0" smtClean="0"/>
              <a:t>函数</a:t>
            </a:r>
            <a:endParaRPr lang="zh-CN" altLang="en-US" sz="1800" dirty="0"/>
          </a:p>
          <a:p>
            <a:r>
              <a:rPr lang="zh-CN" altLang="en-US" sz="1800" dirty="0"/>
              <a:t>第三节　总需求</a:t>
            </a:r>
            <a:r>
              <a:rPr lang="en-US" altLang="zh-CN" sz="1800" dirty="0"/>
              <a:t>—</a:t>
            </a:r>
            <a:r>
              <a:rPr lang="zh-CN" altLang="en-US" sz="1800" dirty="0"/>
              <a:t>总供给模型概述</a:t>
            </a:r>
            <a:endParaRPr lang="zh-CN" altLang="en-US" sz="1600" dirty="0"/>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Effect transition="in" filter="fade">
                                      <p:cBhvr>
                                        <p:cTn id="13" dur="500"/>
                                        <p:tgtEl>
                                          <p:spTgt spid="15"/>
                                        </p:tgtEl>
                                      </p:cBhvr>
                                    </p:animEffect>
                                  </p:childTnLst>
                                </p:cTn>
                              </p:par>
                              <p:par>
                                <p:cTn id="14" presetID="53" presetClass="entr" presetSubtype="16" fill="hold" grpId="0" nodeType="withEffect">
                                  <p:stCondLst>
                                    <p:cond delay="30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childTnLst>
                          </p:cTn>
                        </p:par>
                        <p:par>
                          <p:cTn id="19" fill="hold">
                            <p:stCondLst>
                              <p:cond delay="1300"/>
                            </p:stCondLst>
                            <p:childTnLst>
                              <p:par>
                                <p:cTn id="20" presetID="23" presetClass="entr" presetSubtype="32" fill="hold" grpId="0" nodeType="afterEffect">
                                  <p:stCondLst>
                                    <p:cond delay="0"/>
                                  </p:stCondLst>
                                  <p:iterate type="lt">
                                    <p:tmPct val="18000"/>
                                  </p:iterate>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strVal val="4*#ppt_w"/>
                                          </p:val>
                                        </p:tav>
                                        <p:tav tm="100000">
                                          <p:val>
                                            <p:strVal val="#ppt_w"/>
                                          </p:val>
                                        </p:tav>
                                      </p:tavLst>
                                    </p:anim>
                                    <p:anim calcmode="lin" valueType="num">
                                      <p:cBhvr>
                                        <p:cTn id="23" dur="500" fill="hold"/>
                                        <p:tgtEl>
                                          <p:spTgt spid="20"/>
                                        </p:tgtEl>
                                        <p:attrNameLst>
                                          <p:attrName>ppt_h</p:attrName>
                                        </p:attrNameLst>
                                      </p:cBhvr>
                                      <p:tavLst>
                                        <p:tav tm="0">
                                          <p:val>
                                            <p:strVal val="4*#ppt_h"/>
                                          </p:val>
                                        </p:tav>
                                        <p:tav tm="100000">
                                          <p:val>
                                            <p:strVal val="#ppt_h"/>
                                          </p:val>
                                        </p:tav>
                                      </p:tavLst>
                                    </p:anim>
                                  </p:childTnLst>
                                </p:cTn>
                              </p:par>
                            </p:childTnLst>
                          </p:cTn>
                        </p:par>
                        <p:par>
                          <p:cTn id="24" fill="hold">
                            <p:stCondLst>
                              <p:cond delay="1890"/>
                            </p:stCondLst>
                            <p:childTnLst>
                              <p:par>
                                <p:cTn id="25" presetID="22" presetClass="entr" presetSubtype="8"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239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24"/>
                                        </p:tgtEl>
                                        <p:attrNameLst>
                                          <p:attrName>style.visibility</p:attrName>
                                        </p:attrNameLst>
                                      </p:cBhvr>
                                      <p:to>
                                        <p:strVal val="visible"/>
                                      </p:to>
                                    </p:set>
                                    <p:anim calcmode="discrete" valueType="clr">
                                      <p:cBhvr override="childStyle">
                                        <p:cTn id="31" dur="80"/>
                                        <p:tgtEl>
                                          <p:spTgt spid="24"/>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24"/>
                                        </p:tgtEl>
                                        <p:attrNameLst>
                                          <p:attrName>fillcolor</p:attrName>
                                        </p:attrNameLst>
                                      </p:cBhvr>
                                      <p:tavLst>
                                        <p:tav tm="0">
                                          <p:val>
                                            <p:clrVal>
                                              <a:schemeClr val="accent2"/>
                                            </p:clrVal>
                                          </p:val>
                                        </p:tav>
                                        <p:tav tm="50000">
                                          <p:val>
                                            <p:clrVal>
                                              <a:schemeClr val="hlink"/>
                                            </p:clrVal>
                                          </p:val>
                                        </p:tav>
                                      </p:tavLst>
                                    </p:anim>
                                    <p:set>
                                      <p:cBhvr>
                                        <p:cTn id="33" dur="80"/>
                                        <p:tgtEl>
                                          <p:spTgt spid="2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P spid="20" grpId="0"/>
      <p:bldP spid="22" grpId="0"/>
      <p:bldP spid="2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33145" y="2484755"/>
            <a:ext cx="10779914" cy="2221762"/>
          </a:xfrm>
          <a:prstGeom prst="rect">
            <a:avLst/>
          </a:prstGeom>
          <a:gradFill>
            <a:gsLst>
              <a:gs pos="0">
                <a:schemeClr val="accent1">
                  <a:lumMod val="60000"/>
                  <a:lumOff val="40000"/>
                </a:schemeClr>
              </a:gs>
              <a:gs pos="39999">
                <a:srgbClr val="85C2FF"/>
              </a:gs>
              <a:gs pos="70000">
                <a:srgbClr val="C4D6EB"/>
              </a:gs>
              <a:gs pos="100000">
                <a:srgbClr val="FFEBFA"/>
              </a:gs>
            </a:gsLst>
            <a:lin ang="5400000" scaled="0"/>
          </a:gradFill>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p:spPr>
        <p:txBody>
          <a:bodyPr wrap="square" rtlCol="0">
            <a:spAutoFit/>
          </a:bodyPr>
          <a:lstStyle/>
          <a:p>
            <a:pPr>
              <a:lnSpc>
                <a:spcPct val="150000"/>
              </a:lnSpc>
            </a:pPr>
            <a:r>
              <a:rPr lang="zh-CN" altLang="en-US" sz="2400" dirty="0">
                <a:latin typeface="楷体" panose="02010609060101010101" pitchFamily="49" charset="-122"/>
                <a:ea typeface="楷体" panose="02010609060101010101" pitchFamily="49" charset="-122"/>
              </a:rPr>
              <a:t>１．掌握总需求曲线和总供给曲线的基本形状与基本含义</a:t>
            </a:r>
            <a:r>
              <a:rPr lang="en-US" altLang="zh-CN" sz="2400" dirty="0">
                <a:latin typeface="楷体" panose="02010609060101010101" pitchFamily="49" charset="-122"/>
                <a:ea typeface="楷体" panose="02010609060101010101" pitchFamily="49" charset="-122"/>
              </a:rPr>
              <a:t>.</a:t>
            </a:r>
          </a:p>
          <a:p>
            <a:pPr>
              <a:lnSpc>
                <a:spcPct val="150000"/>
              </a:lnSpc>
            </a:pPr>
            <a:r>
              <a:rPr lang="zh-CN" altLang="en-US" sz="2400" dirty="0">
                <a:latin typeface="楷体" panose="02010609060101010101" pitchFamily="49" charset="-122"/>
                <a:ea typeface="楷体" panose="02010609060101010101" pitchFamily="49" charset="-122"/>
              </a:rPr>
              <a:t>２．了解总供求曲线的得出过程</a:t>
            </a:r>
            <a:r>
              <a:rPr lang="en-US" altLang="zh-CN" sz="2400" dirty="0">
                <a:latin typeface="楷体" panose="02010609060101010101" pitchFamily="49" charset="-122"/>
                <a:ea typeface="楷体" panose="02010609060101010101" pitchFamily="49" charset="-122"/>
              </a:rPr>
              <a:t>.</a:t>
            </a:r>
          </a:p>
          <a:p>
            <a:pPr>
              <a:lnSpc>
                <a:spcPct val="150000"/>
              </a:lnSpc>
            </a:pPr>
            <a:r>
              <a:rPr lang="zh-CN" altLang="en-US" sz="2400" dirty="0">
                <a:latin typeface="楷体" panose="02010609060101010101" pitchFamily="49" charset="-122"/>
                <a:ea typeface="楷体" panose="02010609060101010101" pitchFamily="49" charset="-122"/>
              </a:rPr>
              <a:t>３．掌握总供求的均衡模型和总供求曲线移动产生的效应</a:t>
            </a:r>
            <a:r>
              <a:rPr lang="en-US" altLang="zh-CN" sz="2400" dirty="0">
                <a:latin typeface="楷体" panose="02010609060101010101" pitchFamily="49" charset="-122"/>
                <a:ea typeface="楷体" panose="02010609060101010101" pitchFamily="49" charset="-122"/>
              </a:rPr>
              <a:t>.</a:t>
            </a:r>
          </a:p>
          <a:p>
            <a:pPr>
              <a:lnSpc>
                <a:spcPct val="150000"/>
              </a:lnSpc>
            </a:pPr>
            <a:r>
              <a:rPr lang="zh-CN" altLang="en-US" sz="2400" dirty="0">
                <a:latin typeface="楷体" panose="02010609060101010101" pitchFamily="49" charset="-122"/>
                <a:ea typeface="楷体" panose="02010609060101010101" pitchFamily="49" charset="-122"/>
              </a:rPr>
              <a:t>４．掌握用总供求模型去分析经济波动的凯恩斯主义的理论</a:t>
            </a:r>
            <a:r>
              <a:rPr lang="en-US" altLang="zh-CN" sz="2400" dirty="0">
                <a:latin typeface="楷体" panose="02010609060101010101" pitchFamily="49" charset="-122"/>
                <a:ea typeface="楷体" panose="02010609060101010101" pitchFamily="49" charset="-122"/>
              </a:rPr>
              <a:t>.</a:t>
            </a:r>
            <a:endParaRPr lang="zh-CN" altLang="en-US" sz="2400" dirty="0">
              <a:solidFill>
                <a:schemeClr val="tx1">
                  <a:lumMod val="75000"/>
                  <a:lumOff val="25000"/>
                </a:schemeClr>
              </a:solidFill>
              <a:effectLst/>
              <a:latin typeface="楷体" panose="02010609060101010101" pitchFamily="49" charset="-122"/>
              <a:ea typeface="楷体" panose="02010609060101010101" pitchFamily="49" charset="-122"/>
            </a:endParaRPr>
          </a:p>
        </p:txBody>
      </p:sp>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1091565" y="1651000"/>
            <a:ext cx="1640840" cy="489585"/>
          </a:xfrm>
          <a:prstGeom prst="roundRect">
            <a:avLst/>
          </a:prstGeom>
          <a:pattFill prst="pct10">
            <a:fgClr>
              <a:schemeClr val="accent1"/>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186815" y="1651000"/>
            <a:ext cx="1419860" cy="457200"/>
          </a:xfrm>
          <a:prstGeom prst="rect">
            <a:avLst/>
          </a:prstGeom>
          <a:noFill/>
        </p:spPr>
        <p:txBody>
          <a:bodyPr wrap="square" rtlCol="0">
            <a:spAutoFit/>
          </a:bodyPr>
          <a:lstStyle/>
          <a:p>
            <a:r>
              <a:rPr lang="zh-CN" altLang="en-US" sz="2400" dirty="0" smtClean="0">
                <a:ln>
                  <a:solidFill>
                    <a:schemeClr val="tx1"/>
                  </a:solidFill>
                </a:ln>
                <a:latin typeface="微软雅黑" pitchFamily="34" charset="-122"/>
                <a:ea typeface="微软雅黑" pitchFamily="34" charset="-122"/>
              </a:rPr>
              <a:t>学习目标</a:t>
            </a:r>
            <a:endParaRPr lang="zh-CN" altLang="en-US" sz="2400" dirty="0">
              <a:ln>
                <a:solidFill>
                  <a:schemeClr val="tx1"/>
                </a:solidFill>
              </a:ln>
              <a:latin typeface="微软雅黑" pitchFamily="34" charset="-122"/>
              <a:ea typeface="微软雅黑" pitchFamily="34" charset="-122"/>
            </a:endParaRPr>
          </a:p>
        </p:txBody>
      </p: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5470" y="608965"/>
            <a:ext cx="262890" cy="394335"/>
            <a:chOff x="922" y="959"/>
            <a:chExt cx="414" cy="621"/>
          </a:xfrm>
        </p:grpSpPr>
        <p:cxnSp>
          <p:nvCxnSpPr>
            <p:cNvPr id="3" name="直接连接符 2"/>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5" name="直接连接符 4"/>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1091565" y="514062"/>
            <a:ext cx="1980029"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总需求函数</a:t>
            </a:r>
          </a:p>
        </p:txBody>
      </p:sp>
      <p:sp>
        <p:nvSpPr>
          <p:cNvPr id="7" name="矩形 6"/>
          <p:cNvSpPr/>
          <p:nvPr/>
        </p:nvSpPr>
        <p:spPr>
          <a:xfrm>
            <a:off x="1091565" y="1287036"/>
            <a:ext cx="10820349" cy="1477328"/>
          </a:xfrm>
          <a:prstGeom prst="rect">
            <a:avLst/>
          </a:prstGeom>
        </p:spPr>
        <p:txBody>
          <a:bodyPr wrap="square">
            <a:spAutoFit/>
          </a:bodyPr>
          <a:lstStyle/>
          <a:p>
            <a:pPr>
              <a:lnSpc>
                <a:spcPct val="150000"/>
              </a:lnSpc>
            </a:pPr>
            <a:r>
              <a:rPr lang="zh-CN" altLang="en-US" sz="2000" dirty="0">
                <a:solidFill>
                  <a:srgbClr val="FF00FF"/>
                </a:solidFill>
                <a:latin typeface="微软雅黑" panose="020B0503020204020204" pitchFamily="34" charset="-122"/>
                <a:ea typeface="微软雅黑" panose="020B0503020204020204" pitchFamily="34" charset="-122"/>
              </a:rPr>
              <a:t>一、总</a:t>
            </a:r>
            <a:r>
              <a:rPr lang="zh-CN" altLang="en-US" sz="2000" dirty="0" smtClean="0">
                <a:solidFill>
                  <a:srgbClr val="FF00FF"/>
                </a:solidFill>
                <a:latin typeface="微软雅黑" panose="020B0503020204020204" pitchFamily="34" charset="-122"/>
                <a:ea typeface="微软雅黑" panose="020B0503020204020204" pitchFamily="34" charset="-122"/>
              </a:rPr>
              <a:t>需求</a:t>
            </a:r>
            <a:endParaRPr lang="en-US" altLang="zh-CN" sz="2000" dirty="0" smtClean="0">
              <a:solidFill>
                <a:srgbClr val="FF00FF"/>
              </a:solidFill>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       在</a:t>
            </a:r>
            <a:r>
              <a:rPr lang="zh-CN" altLang="en-US" sz="2000" dirty="0">
                <a:latin typeface="微软雅黑" panose="020B0503020204020204" pitchFamily="34" charset="-122"/>
                <a:ea typeface="微软雅黑" panose="020B0503020204020204" pitchFamily="34" charset="-122"/>
              </a:rPr>
              <a:t>宏观经济学中</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总需求是指整个</a:t>
            </a:r>
            <a:r>
              <a:rPr lang="zh-CN" altLang="en-US" sz="2000" dirty="0" smtClean="0">
                <a:latin typeface="微软雅黑" panose="020B0503020204020204" pitchFamily="34" charset="-122"/>
                <a:ea typeface="微软雅黑" panose="020B0503020204020204" pitchFamily="34" charset="-122"/>
              </a:rPr>
              <a:t>社会的</a:t>
            </a:r>
            <a:r>
              <a:rPr lang="zh-CN" altLang="en-US" sz="2000" dirty="0">
                <a:latin typeface="微软雅黑" panose="020B0503020204020204" pitchFamily="34" charset="-122"/>
                <a:ea typeface="微软雅黑" panose="020B0503020204020204" pitchFamily="34" charset="-122"/>
              </a:rPr>
              <a:t>有效</a:t>
            </a:r>
            <a:r>
              <a:rPr lang="zh-CN" altLang="en-US" sz="2000" dirty="0" smtClean="0">
                <a:latin typeface="微软雅黑" panose="020B0503020204020204" pitchFamily="34" charset="-122"/>
                <a:ea typeface="微软雅黑" panose="020B0503020204020204" pitchFamily="34" charset="-122"/>
              </a:rPr>
              <a:t>需求。</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en-US" altLang="zh-CN" sz="2000" dirty="0">
                <a:latin typeface="微软雅黑" panose="020B0503020204020204" pitchFamily="34" charset="-122"/>
                <a:ea typeface="微软雅黑" panose="020B0503020204020204" pitchFamily="34" charset="-122"/>
              </a:rPr>
              <a:t> </a:t>
            </a:r>
            <a:r>
              <a:rPr lang="en-US" altLang="zh-CN" sz="2000" dirty="0" smtClean="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总</a:t>
            </a:r>
            <a:r>
              <a:rPr lang="zh-CN" altLang="en-US" sz="2000" dirty="0">
                <a:latin typeface="微软雅黑" panose="020B0503020204020204" pitchFamily="34" charset="-122"/>
                <a:ea typeface="微软雅黑" panose="020B0503020204020204" pitchFamily="34" charset="-122"/>
              </a:rPr>
              <a:t>需求实际上就是经济社会的总支</a:t>
            </a:r>
            <a:r>
              <a:rPr lang="zh-CN" altLang="en-US" sz="2000" dirty="0" smtClean="0">
                <a:latin typeface="微软雅黑" panose="020B0503020204020204" pitchFamily="34" charset="-122"/>
                <a:ea typeface="微软雅黑" panose="020B0503020204020204" pitchFamily="34" charset="-122"/>
              </a:rPr>
              <a:t>出。</a:t>
            </a:r>
            <a:endParaRPr lang="zh-CN" altLang="en-US" sz="2000" dirty="0">
              <a:latin typeface="微软雅黑" panose="020B0503020204020204" pitchFamily="34" charset="-122"/>
              <a:ea typeface="微软雅黑" panose="020B0503020204020204" pitchFamily="34" charset="-122"/>
            </a:endParaRPr>
          </a:p>
        </p:txBody>
      </p:sp>
      <p:sp>
        <p:nvSpPr>
          <p:cNvPr id="8" name="左大括号 7"/>
          <p:cNvSpPr/>
          <p:nvPr/>
        </p:nvSpPr>
        <p:spPr>
          <a:xfrm>
            <a:off x="7368335" y="1656368"/>
            <a:ext cx="218714" cy="741405"/>
          </a:xfrm>
          <a:prstGeom prst="leftBrace">
            <a:avLst/>
          </a:prstGeom>
          <a:ln w="34925">
            <a:solidFill>
              <a:srgbClr val="EE42D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矩形 8"/>
          <p:cNvSpPr/>
          <p:nvPr/>
        </p:nvSpPr>
        <p:spPr>
          <a:xfrm>
            <a:off x="7587049" y="1568754"/>
            <a:ext cx="3945924" cy="874407"/>
          </a:xfrm>
          <a:prstGeom prst="rect">
            <a:avLst/>
          </a:prstGeom>
        </p:spPr>
        <p:txBody>
          <a:bodyPr wrap="square">
            <a:spAutoFit/>
          </a:bodyPr>
          <a:lstStyle/>
          <a:p>
            <a:pPr>
              <a:lnSpc>
                <a:spcPct val="150000"/>
              </a:lnSpc>
            </a:pPr>
            <a:r>
              <a:rPr lang="zh-CN" altLang="en-US" dirty="0">
                <a:latin typeface="微软雅黑" panose="020B0503020204020204" pitchFamily="34" charset="-122"/>
                <a:ea typeface="微软雅黑" panose="020B0503020204020204" pitchFamily="34" charset="-122"/>
              </a:rPr>
              <a:t>整个社会对物品和劳务需求的</a:t>
            </a:r>
            <a:r>
              <a:rPr lang="zh-CN" altLang="en-US" dirty="0" smtClean="0">
                <a:latin typeface="微软雅黑" panose="020B0503020204020204" pitchFamily="34" charset="-122"/>
                <a:ea typeface="微软雅黑" panose="020B0503020204020204" pitchFamily="34" charset="-122"/>
              </a:rPr>
              <a:t>愿望</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zh-CN" altLang="en-US" dirty="0" smtClean="0">
                <a:latin typeface="微软雅黑" panose="020B0503020204020204" pitchFamily="34" charset="-122"/>
                <a:ea typeface="微软雅黑" panose="020B0503020204020204" pitchFamily="34" charset="-122"/>
              </a:rPr>
              <a:t>该</a:t>
            </a:r>
            <a:r>
              <a:rPr lang="zh-CN" altLang="en-US" dirty="0">
                <a:latin typeface="微软雅黑" panose="020B0503020204020204" pitchFamily="34" charset="-122"/>
                <a:ea typeface="微软雅黑" panose="020B0503020204020204" pitchFamily="34" charset="-122"/>
              </a:rPr>
              <a:t>社会对这些物品和</a:t>
            </a:r>
            <a:r>
              <a:rPr lang="zh-CN" altLang="en-US" dirty="0" smtClean="0">
                <a:latin typeface="微软雅黑" panose="020B0503020204020204" pitchFamily="34" charset="-122"/>
                <a:ea typeface="微软雅黑" panose="020B0503020204020204" pitchFamily="34" charset="-122"/>
              </a:rPr>
              <a:t>劳务</a:t>
            </a:r>
            <a:r>
              <a:rPr lang="zh-CN" altLang="en-US" dirty="0">
                <a:latin typeface="微软雅黑" panose="020B0503020204020204" pitchFamily="34" charset="-122"/>
                <a:ea typeface="微软雅黑" panose="020B0503020204020204" pitchFamily="34" charset="-122"/>
              </a:rPr>
              <a:t>的支付</a:t>
            </a:r>
            <a:r>
              <a:rPr lang="zh-CN" altLang="en-US" dirty="0" smtClean="0">
                <a:latin typeface="微软雅黑" panose="020B0503020204020204" pitchFamily="34" charset="-122"/>
                <a:ea typeface="微软雅黑" panose="020B0503020204020204" pitchFamily="34" charset="-122"/>
              </a:rPr>
              <a:t>能力</a:t>
            </a:r>
            <a:endParaRPr lang="zh-CN" altLang="en-US" dirty="0">
              <a:latin typeface="微软雅黑" panose="020B0503020204020204" pitchFamily="34" charset="-122"/>
              <a:ea typeface="微软雅黑" panose="020B0503020204020204" pitchFamily="34" charset="-122"/>
            </a:endParaRPr>
          </a:p>
        </p:txBody>
      </p:sp>
      <p:sp>
        <p:nvSpPr>
          <p:cNvPr id="10" name="矩形 9"/>
          <p:cNvSpPr/>
          <p:nvPr/>
        </p:nvSpPr>
        <p:spPr>
          <a:xfrm>
            <a:off x="1091565" y="2890103"/>
            <a:ext cx="1980029" cy="400110"/>
          </a:xfrm>
          <a:prstGeom prst="rect">
            <a:avLst/>
          </a:prstGeom>
        </p:spPr>
        <p:txBody>
          <a:bodyPr wrap="none">
            <a:spAutoFit/>
          </a:bodyPr>
          <a:lstStyle/>
          <a:p>
            <a:r>
              <a:rPr lang="zh-CN" altLang="en-US" sz="2000" dirty="0">
                <a:solidFill>
                  <a:srgbClr val="FF00FF"/>
                </a:solidFill>
                <a:latin typeface="微软雅黑" pitchFamily="34" charset="-122"/>
                <a:ea typeface="微软雅黑" pitchFamily="34" charset="-122"/>
              </a:rPr>
              <a:t>二、总需求曲线</a:t>
            </a:r>
            <a:endParaRPr lang="zh-CN" altLang="en-US" sz="2000" dirty="0">
              <a:latin typeface="微软雅黑" pitchFamily="34" charset="-122"/>
              <a:ea typeface="微软雅黑" pitchFamily="34" charset="-122"/>
            </a:endParaRPr>
          </a:p>
        </p:txBody>
      </p:sp>
      <p:sp>
        <p:nvSpPr>
          <p:cNvPr id="12" name="矩形 11"/>
          <p:cNvSpPr/>
          <p:nvPr/>
        </p:nvSpPr>
        <p:spPr>
          <a:xfrm>
            <a:off x="1573426" y="3373936"/>
            <a:ext cx="9789339" cy="1938992"/>
          </a:xfrm>
          <a:prstGeom prst="rect">
            <a:avLst/>
          </a:prstGeom>
        </p:spPr>
        <p:txBody>
          <a:bodyPr wrap="square">
            <a:spAutoFit/>
          </a:bodyPr>
          <a:lstStyle/>
          <a:p>
            <a:pPr>
              <a:lnSpc>
                <a:spcPct val="150000"/>
              </a:lnSpc>
            </a:pPr>
            <a:r>
              <a:rPr lang="zh-CN" altLang="en-US" sz="2000" dirty="0">
                <a:latin typeface="微软雅黑" pitchFamily="34" charset="-122"/>
                <a:ea typeface="微软雅黑" pitchFamily="34" charset="-122"/>
              </a:rPr>
              <a:t>总需求</a:t>
            </a:r>
            <a:r>
              <a:rPr lang="zh-CN" altLang="en-US" sz="2000" dirty="0" smtClean="0">
                <a:latin typeface="微软雅黑" pitchFamily="34" charset="-122"/>
                <a:ea typeface="微软雅黑" pitchFamily="34" charset="-122"/>
              </a:rPr>
              <a:t>函数是</a:t>
            </a:r>
            <a:r>
              <a:rPr lang="zh-CN" altLang="en-US" sz="2000" dirty="0">
                <a:latin typeface="微软雅黑" pitchFamily="34" charset="-122"/>
                <a:ea typeface="微软雅黑" pitchFamily="34" charset="-122"/>
              </a:rPr>
              <a:t>指产出</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收入</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和价格水平之间的关系</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它</a:t>
            </a:r>
            <a:r>
              <a:rPr lang="zh-CN" altLang="en-US" sz="2000" dirty="0" smtClean="0">
                <a:latin typeface="微软雅黑" pitchFamily="34" charset="-122"/>
                <a:ea typeface="微软雅黑" pitchFamily="34" charset="-122"/>
              </a:rPr>
              <a:t>表示</a:t>
            </a:r>
            <a:r>
              <a:rPr lang="zh-CN" altLang="en-US" sz="2000" dirty="0">
                <a:latin typeface="微软雅黑" pitchFamily="34" charset="-122"/>
                <a:ea typeface="微软雅黑" pitchFamily="34" charset="-122"/>
              </a:rPr>
              <a:t>在某个特定的价格水平下</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经济社会需要多高水平的收入</a:t>
            </a:r>
            <a:r>
              <a:rPr lang="en-US" altLang="zh-CN" sz="2000" dirty="0" smtClean="0">
                <a:latin typeface="微软雅黑" pitchFamily="34" charset="-122"/>
                <a:ea typeface="微软雅黑" pitchFamily="34" charset="-122"/>
              </a:rPr>
              <a:t>.</a:t>
            </a:r>
          </a:p>
          <a:p>
            <a:pPr>
              <a:lnSpc>
                <a:spcPct val="150000"/>
              </a:lnSpc>
            </a:pPr>
            <a:r>
              <a:rPr lang="zh-CN" altLang="en-US" sz="2000" dirty="0">
                <a:latin typeface="微软雅黑" pitchFamily="34" charset="-122"/>
                <a:ea typeface="微软雅黑" pitchFamily="34" charset="-122"/>
              </a:rPr>
              <a:t>总需求</a:t>
            </a:r>
            <a:r>
              <a:rPr lang="zh-CN" altLang="en-US" sz="2000" dirty="0" smtClean="0">
                <a:latin typeface="微软雅黑" pitchFamily="34" charset="-122"/>
                <a:ea typeface="微软雅黑" pitchFamily="34" charset="-122"/>
              </a:rPr>
              <a:t>曲线表明</a:t>
            </a:r>
            <a:r>
              <a:rPr lang="zh-CN" altLang="en-US" sz="2000" dirty="0">
                <a:latin typeface="微软雅黑" pitchFamily="34" charset="-122"/>
                <a:ea typeface="微软雅黑" pitchFamily="34" charset="-122"/>
              </a:rPr>
              <a:t>了在产品市场和货币市场同时实现均衡</a:t>
            </a:r>
            <a:r>
              <a:rPr lang="zh-CN" altLang="en-US" sz="2000" dirty="0" smtClean="0">
                <a:latin typeface="微软雅黑" pitchFamily="34" charset="-122"/>
                <a:ea typeface="微软雅黑" pitchFamily="34" charset="-122"/>
              </a:rPr>
              <a:t>时国民收入</a:t>
            </a:r>
            <a:r>
              <a:rPr lang="zh-CN" altLang="en-US" sz="2000" dirty="0">
                <a:latin typeface="微软雅黑" pitchFamily="34" charset="-122"/>
                <a:ea typeface="微软雅黑" pitchFamily="34" charset="-122"/>
              </a:rPr>
              <a:t>与价格水平的结合</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描述了与每一物价总水平相适应的均衡支出或国民收入的</a:t>
            </a:r>
            <a:r>
              <a:rPr lang="zh-CN" altLang="en-US" sz="2000" dirty="0" smtClean="0">
                <a:latin typeface="微软雅黑" pitchFamily="34" charset="-122"/>
                <a:ea typeface="微软雅黑" pitchFamily="34" charset="-122"/>
              </a:rPr>
              <a:t>关系</a:t>
            </a:r>
            <a:r>
              <a:rPr lang="en-US" altLang="zh-CN" sz="2000" dirty="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2659287739"/>
      </p:ext>
    </p:extLst>
  </p:cSld>
  <p:clrMapOvr>
    <a:masterClrMapping/>
  </p:clrMapOvr>
  <p:transition spd="slow">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5470" y="608965"/>
            <a:ext cx="262890" cy="394335"/>
            <a:chOff x="922" y="959"/>
            <a:chExt cx="414" cy="621"/>
          </a:xfrm>
        </p:grpSpPr>
        <p:cxnSp>
          <p:nvCxnSpPr>
            <p:cNvPr id="3" name="直接连接符 2"/>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5" name="直接连接符 4"/>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1091565" y="514062"/>
            <a:ext cx="1980029"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总需求函数</a:t>
            </a:r>
          </a:p>
        </p:txBody>
      </p:sp>
      <p:pic>
        <p:nvPicPr>
          <p:cNvPr id="11" name="图片 10"/>
          <p:cNvPicPr>
            <a:picLocks noChangeAspect="1"/>
          </p:cNvPicPr>
          <p:nvPr/>
        </p:nvPicPr>
        <p:blipFill>
          <a:blip r:embed="rId2"/>
          <a:stretch>
            <a:fillRect/>
          </a:stretch>
        </p:blipFill>
        <p:spPr>
          <a:xfrm>
            <a:off x="1091565" y="1390745"/>
            <a:ext cx="3617544" cy="4506543"/>
          </a:xfrm>
          <a:prstGeom prst="rect">
            <a:avLst/>
          </a:prstGeom>
        </p:spPr>
      </p:pic>
      <p:sp>
        <p:nvSpPr>
          <p:cNvPr id="13" name="矩形 12"/>
          <p:cNvSpPr/>
          <p:nvPr/>
        </p:nvSpPr>
        <p:spPr>
          <a:xfrm>
            <a:off x="4927002" y="1656368"/>
            <a:ext cx="6614209" cy="1938992"/>
          </a:xfrm>
          <a:prstGeom prst="rect">
            <a:avLst/>
          </a:prstGeom>
        </p:spPr>
        <p:txBody>
          <a:bodyPr wrap="square">
            <a:spAutoFit/>
          </a:bodyPr>
          <a:lstStyle/>
          <a:p>
            <a:pPr>
              <a:lnSpc>
                <a:spcPct val="150000"/>
              </a:lnSpc>
            </a:pPr>
            <a:r>
              <a:rPr lang="zh-CN" altLang="en-US" sz="2000" dirty="0">
                <a:latin typeface="微软雅黑" pitchFamily="34" charset="-122"/>
                <a:ea typeface="微软雅黑" pitchFamily="34" charset="-122"/>
              </a:rPr>
              <a:t>从以上关于总需求曲线的推导中看到</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总需求曲线表示社会的需求总量和价格水平</a:t>
            </a:r>
            <a:r>
              <a:rPr lang="zh-CN" altLang="en-US" sz="2000" dirty="0" smtClean="0">
                <a:latin typeface="微软雅黑" pitchFamily="34" charset="-122"/>
                <a:ea typeface="微软雅黑" pitchFamily="34" charset="-122"/>
              </a:rPr>
              <a:t>之间</a:t>
            </a:r>
            <a:r>
              <a:rPr lang="zh-CN" altLang="en-US" sz="2000" dirty="0">
                <a:latin typeface="微软雅黑" pitchFamily="34" charset="-122"/>
                <a:ea typeface="微软雅黑" pitchFamily="34" charset="-122"/>
              </a:rPr>
              <a:t>反方向的关系</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即总需求曲线是向右下方倾斜的</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向右下方倾斜的总需求曲线表示</a:t>
            </a:r>
            <a:r>
              <a:rPr lang="en-US" altLang="zh-CN" sz="2000" dirty="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价格水平</a:t>
            </a:r>
            <a:r>
              <a:rPr lang="zh-CN" altLang="en-US" sz="2000" dirty="0">
                <a:latin typeface="微软雅黑" pitchFamily="34" charset="-122"/>
                <a:ea typeface="微软雅黑" pitchFamily="34" charset="-122"/>
              </a:rPr>
              <a:t>越高</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需求总量越小</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价格水平越低</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需求总量越大</a:t>
            </a:r>
            <a:r>
              <a:rPr lang="en-US" altLang="zh-CN" sz="2000" dirty="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sp>
        <p:nvSpPr>
          <p:cNvPr id="14" name="矩形 13"/>
          <p:cNvSpPr/>
          <p:nvPr/>
        </p:nvSpPr>
        <p:spPr>
          <a:xfrm>
            <a:off x="4927002" y="3644016"/>
            <a:ext cx="6507117" cy="2400657"/>
          </a:xfrm>
          <a:prstGeom prst="rect">
            <a:avLst/>
          </a:prstGeom>
        </p:spPr>
        <p:txBody>
          <a:bodyPr wrap="square">
            <a:spAutoFit/>
          </a:bodyPr>
          <a:lstStyle/>
          <a:p>
            <a:pPr>
              <a:lnSpc>
                <a:spcPct val="150000"/>
              </a:lnSpc>
            </a:pPr>
            <a:r>
              <a:rPr lang="zh-CN" altLang="en-US" sz="2000" dirty="0">
                <a:latin typeface="微软雅黑" pitchFamily="34" charset="-122"/>
                <a:ea typeface="微软雅黑" pitchFamily="34" charset="-122"/>
              </a:rPr>
              <a:t>总需求曲线向右下方倾斜的</a:t>
            </a:r>
            <a:r>
              <a:rPr lang="zh-CN" altLang="en-US" sz="2000" dirty="0" smtClean="0">
                <a:latin typeface="微软雅黑" pitchFamily="34" charset="-122"/>
                <a:ea typeface="微软雅黑" pitchFamily="34" charset="-122"/>
              </a:rPr>
              <a:t>原因主要</a:t>
            </a:r>
            <a:r>
              <a:rPr lang="zh-CN" altLang="en-US" sz="2000" dirty="0">
                <a:latin typeface="微软雅黑" pitchFamily="34" charset="-122"/>
                <a:ea typeface="微软雅黑" pitchFamily="34" charset="-122"/>
              </a:rPr>
              <a:t>有以下四个</a:t>
            </a:r>
            <a:r>
              <a:rPr lang="en-US" altLang="zh-CN" sz="2000" dirty="0" smtClean="0">
                <a:latin typeface="微软雅黑" pitchFamily="34" charset="-122"/>
                <a:ea typeface="微软雅黑" pitchFamily="34" charset="-122"/>
              </a:rPr>
              <a:t>:</a:t>
            </a:r>
          </a:p>
          <a:p>
            <a:pPr>
              <a:lnSpc>
                <a:spcPct val="150000"/>
              </a:lnSpc>
            </a:pPr>
            <a:r>
              <a:rPr lang="zh-CN" altLang="en-US" sz="2000" dirty="0" smtClean="0">
                <a:latin typeface="微软雅黑" pitchFamily="34" charset="-122"/>
                <a:ea typeface="微软雅黑" pitchFamily="34" charset="-122"/>
              </a:rPr>
              <a:t>财富效应</a:t>
            </a:r>
            <a:endParaRPr lang="en-US" altLang="zh-CN" sz="2000" dirty="0" smtClean="0">
              <a:latin typeface="微软雅黑" pitchFamily="34" charset="-122"/>
              <a:ea typeface="微软雅黑" pitchFamily="34" charset="-122"/>
            </a:endParaRPr>
          </a:p>
          <a:p>
            <a:pPr>
              <a:lnSpc>
                <a:spcPct val="150000"/>
              </a:lnSpc>
            </a:pPr>
            <a:r>
              <a:rPr lang="zh-CN" altLang="en-US" sz="2000" dirty="0" smtClean="0">
                <a:latin typeface="微软雅黑" pitchFamily="34" charset="-122"/>
                <a:ea typeface="微软雅黑" pitchFamily="34" charset="-122"/>
              </a:rPr>
              <a:t>利率效应</a:t>
            </a:r>
            <a:endParaRPr lang="en-US" altLang="zh-CN" sz="2000" dirty="0" smtClean="0">
              <a:latin typeface="微软雅黑" pitchFamily="34" charset="-122"/>
              <a:ea typeface="微软雅黑" pitchFamily="34" charset="-122"/>
            </a:endParaRPr>
          </a:p>
          <a:p>
            <a:pPr>
              <a:lnSpc>
                <a:spcPct val="150000"/>
              </a:lnSpc>
            </a:pPr>
            <a:r>
              <a:rPr lang="zh-CN" altLang="en-US" sz="2000" dirty="0" smtClean="0">
                <a:latin typeface="微软雅黑" pitchFamily="34" charset="-122"/>
                <a:ea typeface="微软雅黑" pitchFamily="34" charset="-122"/>
              </a:rPr>
              <a:t>税收效应</a:t>
            </a:r>
            <a:endParaRPr lang="en-US" altLang="zh-CN" sz="2000" dirty="0" smtClean="0">
              <a:latin typeface="微软雅黑" pitchFamily="34" charset="-122"/>
              <a:ea typeface="微软雅黑" pitchFamily="34" charset="-122"/>
            </a:endParaRPr>
          </a:p>
          <a:p>
            <a:pPr>
              <a:lnSpc>
                <a:spcPct val="150000"/>
              </a:lnSpc>
            </a:pPr>
            <a:r>
              <a:rPr lang="zh-CN" altLang="en-US" sz="2000" dirty="0" smtClean="0">
                <a:latin typeface="微软雅黑" pitchFamily="34" charset="-122"/>
                <a:ea typeface="微软雅黑" pitchFamily="34" charset="-122"/>
              </a:rPr>
              <a:t>蒙</a:t>
            </a:r>
            <a:r>
              <a:rPr lang="zh-CN" altLang="en-US" sz="2000" dirty="0">
                <a:latin typeface="微软雅黑" pitchFamily="34" charset="-122"/>
                <a:ea typeface="微软雅黑" pitchFamily="34" charset="-122"/>
              </a:rPr>
              <a:t>代尔</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弗</a:t>
            </a:r>
            <a:r>
              <a:rPr lang="zh-CN" altLang="en-US" sz="2000" dirty="0" smtClean="0">
                <a:latin typeface="微软雅黑" pitchFamily="34" charset="-122"/>
                <a:ea typeface="微软雅黑" pitchFamily="34" charset="-122"/>
              </a:rPr>
              <a:t>莱明</a:t>
            </a:r>
            <a:r>
              <a:rPr lang="zh-CN" altLang="en-US" sz="2000" dirty="0">
                <a:latin typeface="微软雅黑" pitchFamily="34" charset="-122"/>
                <a:ea typeface="微软雅黑" pitchFamily="34" charset="-122"/>
              </a:rPr>
              <a:t>汇率</a:t>
            </a:r>
            <a:r>
              <a:rPr lang="zh-CN" altLang="en-US" sz="2000" dirty="0" smtClean="0">
                <a:latin typeface="微软雅黑" pitchFamily="34" charset="-122"/>
                <a:ea typeface="微软雅黑" pitchFamily="34" charset="-122"/>
              </a:rPr>
              <a:t>效应</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419396009"/>
      </p:ext>
    </p:extLst>
  </p:cSld>
  <p:clrMapOvr>
    <a:masterClrMapping/>
  </p:clrMapOvr>
  <p:transition spd="slow">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5470" y="608965"/>
            <a:ext cx="262890" cy="394335"/>
            <a:chOff x="922" y="959"/>
            <a:chExt cx="414" cy="621"/>
          </a:xfrm>
        </p:grpSpPr>
        <p:cxnSp>
          <p:nvCxnSpPr>
            <p:cNvPr id="3" name="直接连接符 2"/>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5" name="直接连接符 4"/>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1091565" y="514062"/>
            <a:ext cx="1980029"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总需求函数</a:t>
            </a:r>
          </a:p>
        </p:txBody>
      </p:sp>
      <p:sp>
        <p:nvSpPr>
          <p:cNvPr id="11" name="矩形 10"/>
          <p:cNvSpPr/>
          <p:nvPr/>
        </p:nvSpPr>
        <p:spPr>
          <a:xfrm>
            <a:off x="1091565" y="1280720"/>
            <a:ext cx="11098530" cy="1477328"/>
          </a:xfrm>
          <a:prstGeom prst="rect">
            <a:avLst/>
          </a:prstGeom>
        </p:spPr>
        <p:txBody>
          <a:bodyPr wrap="square">
            <a:spAutoFit/>
          </a:bodyPr>
          <a:lstStyle/>
          <a:p>
            <a:pPr>
              <a:lnSpc>
                <a:spcPct val="150000"/>
              </a:lnSpc>
            </a:pPr>
            <a:r>
              <a:rPr lang="zh-CN" altLang="en-US" sz="2000" dirty="0">
                <a:solidFill>
                  <a:srgbClr val="FF00FF"/>
                </a:solidFill>
                <a:latin typeface="微软雅黑" pitchFamily="34" charset="-122"/>
                <a:ea typeface="微软雅黑" pitchFamily="34" charset="-122"/>
              </a:rPr>
              <a:t>三、总需求曲线的</a:t>
            </a:r>
            <a:r>
              <a:rPr lang="zh-CN" altLang="en-US" sz="2000" dirty="0" smtClean="0">
                <a:solidFill>
                  <a:srgbClr val="FF00FF"/>
                </a:solidFill>
                <a:latin typeface="微软雅黑" pitchFamily="34" charset="-122"/>
                <a:ea typeface="微软雅黑" pitchFamily="34" charset="-122"/>
              </a:rPr>
              <a:t>斜率</a:t>
            </a:r>
            <a:endParaRPr lang="en-US" altLang="zh-CN" sz="2000" dirty="0" smtClean="0">
              <a:solidFill>
                <a:srgbClr val="FF00FF"/>
              </a:solidFill>
              <a:latin typeface="微软雅黑" pitchFamily="34" charset="-122"/>
              <a:ea typeface="微软雅黑" pitchFamily="34" charset="-122"/>
            </a:endParaRPr>
          </a:p>
          <a:p>
            <a:pPr>
              <a:lnSpc>
                <a:spcPct val="150000"/>
              </a:lnSpc>
            </a:pPr>
            <a:r>
              <a:rPr lang="zh-CN" altLang="en-US" sz="2000" dirty="0">
                <a:latin typeface="微软雅黑" pitchFamily="34" charset="-122"/>
                <a:ea typeface="微软雅黑" pitchFamily="34" charset="-122"/>
              </a:rPr>
              <a:t>总需求曲线的斜率反映了既定的价格水平变动所引起的总需求与国民收入的不同</a:t>
            </a:r>
            <a:r>
              <a:rPr lang="zh-CN" altLang="en-US" sz="2000" dirty="0" smtClean="0">
                <a:latin typeface="微软雅黑" pitchFamily="34" charset="-122"/>
                <a:ea typeface="微软雅黑" pitchFamily="34" charset="-122"/>
              </a:rPr>
              <a:t>变动情况</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可以用图</a:t>
            </a:r>
            <a:r>
              <a:rPr lang="zh-CN" altLang="en-US" sz="2000" dirty="0" smtClean="0">
                <a:latin typeface="微软雅黑" pitchFamily="34" charset="-122"/>
                <a:ea typeface="微软雅黑" pitchFamily="34" charset="-122"/>
              </a:rPr>
              <a:t>１１</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２</a:t>
            </a:r>
            <a:r>
              <a:rPr lang="zh-CN" altLang="en-US" sz="2000" dirty="0">
                <a:latin typeface="微软雅黑" pitchFamily="34" charset="-122"/>
                <a:ea typeface="微软雅黑" pitchFamily="34" charset="-122"/>
              </a:rPr>
              <a:t>来说明这一点</a:t>
            </a:r>
            <a:r>
              <a:rPr lang="en-US" altLang="zh-CN" sz="2000" dirty="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pic>
        <p:nvPicPr>
          <p:cNvPr id="13" name="图片 12"/>
          <p:cNvPicPr>
            <a:picLocks noChangeAspect="1"/>
          </p:cNvPicPr>
          <p:nvPr/>
        </p:nvPicPr>
        <p:blipFill>
          <a:blip r:embed="rId2"/>
          <a:stretch>
            <a:fillRect/>
          </a:stretch>
        </p:blipFill>
        <p:spPr>
          <a:xfrm>
            <a:off x="1207546" y="2876386"/>
            <a:ext cx="3914225" cy="3132943"/>
          </a:xfrm>
          <a:prstGeom prst="rect">
            <a:avLst/>
          </a:prstGeom>
        </p:spPr>
      </p:pic>
      <p:sp>
        <p:nvSpPr>
          <p:cNvPr id="14" name="矩形 13"/>
          <p:cNvSpPr/>
          <p:nvPr/>
        </p:nvSpPr>
        <p:spPr>
          <a:xfrm>
            <a:off x="5411096" y="2408598"/>
            <a:ext cx="6426677" cy="1477328"/>
          </a:xfrm>
          <a:prstGeom prst="rect">
            <a:avLst/>
          </a:prstGeom>
        </p:spPr>
        <p:txBody>
          <a:bodyPr wrap="square">
            <a:spAutoFit/>
          </a:bodyPr>
          <a:lstStyle/>
          <a:p>
            <a:pPr>
              <a:lnSpc>
                <a:spcPct val="150000"/>
              </a:lnSpc>
            </a:pPr>
            <a:r>
              <a:rPr lang="zh-CN" altLang="en-US" sz="2000" dirty="0" smtClean="0">
                <a:latin typeface="微软雅黑" pitchFamily="34" charset="-122"/>
                <a:ea typeface="微软雅黑" pitchFamily="34" charset="-122"/>
              </a:rPr>
              <a:t>总</a:t>
            </a:r>
            <a:r>
              <a:rPr lang="zh-CN" altLang="en-US" sz="2000" dirty="0">
                <a:latin typeface="微软雅黑" pitchFamily="34" charset="-122"/>
                <a:ea typeface="微软雅黑" pitchFamily="34" charset="-122"/>
              </a:rPr>
              <a:t>需求曲线的斜率越大</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一定价格水平变动所引起的总需求与国民收入变动</a:t>
            </a:r>
            <a:r>
              <a:rPr lang="zh-CN" altLang="en-US" sz="2000" dirty="0" smtClean="0">
                <a:latin typeface="微软雅黑" pitchFamily="34" charset="-122"/>
                <a:ea typeface="微软雅黑" pitchFamily="34" charset="-122"/>
              </a:rPr>
              <a:t>越小</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总需求曲线的斜率越小</a:t>
            </a:r>
            <a:r>
              <a:rPr lang="en-US" altLang="zh-CN" sz="2000" dirty="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一定的价格</a:t>
            </a:r>
            <a:r>
              <a:rPr lang="zh-CN" altLang="en-US" sz="2000" dirty="0">
                <a:latin typeface="微软雅黑" pitchFamily="34" charset="-122"/>
                <a:ea typeface="微软雅黑" pitchFamily="34" charset="-122"/>
              </a:rPr>
              <a:t>水平变动所引起的总需求与国民收入变动越大</a:t>
            </a:r>
            <a:r>
              <a:rPr lang="en-US" altLang="zh-CN" sz="2000" dirty="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sp>
        <p:nvSpPr>
          <p:cNvPr id="15" name="矩形 14"/>
          <p:cNvSpPr/>
          <p:nvPr/>
        </p:nvSpPr>
        <p:spPr>
          <a:xfrm>
            <a:off x="5433805" y="3888341"/>
            <a:ext cx="6184454" cy="2400657"/>
          </a:xfrm>
          <a:prstGeom prst="rect">
            <a:avLst/>
          </a:prstGeom>
        </p:spPr>
        <p:txBody>
          <a:bodyPr wrap="square">
            <a:spAutoFit/>
          </a:bodyPr>
          <a:lstStyle/>
          <a:p>
            <a:pPr>
              <a:lnSpc>
                <a:spcPct val="150000"/>
              </a:lnSpc>
            </a:pPr>
            <a:r>
              <a:rPr lang="zh-CN" altLang="en-US" sz="2000" dirty="0">
                <a:latin typeface="微软雅黑" pitchFamily="34" charset="-122"/>
                <a:ea typeface="微软雅黑" pitchFamily="34" charset="-122"/>
              </a:rPr>
              <a:t>总需求曲线的斜率取决于这样一些因素</a:t>
            </a:r>
            <a:r>
              <a:rPr lang="en-US" altLang="zh-CN" sz="2000" dirty="0" smtClean="0">
                <a:latin typeface="微软雅黑" pitchFamily="34" charset="-122"/>
                <a:ea typeface="微软雅黑" pitchFamily="34" charset="-122"/>
              </a:rPr>
              <a:t>:</a:t>
            </a:r>
          </a:p>
          <a:p>
            <a:pPr>
              <a:lnSpc>
                <a:spcPct val="150000"/>
              </a:lnSpc>
            </a:pPr>
            <a:r>
              <a:rPr lang="zh-CN" altLang="en-US" sz="2000" dirty="0">
                <a:latin typeface="微软雅黑" pitchFamily="34" charset="-122"/>
                <a:ea typeface="微软雅黑" pitchFamily="34" charset="-122"/>
              </a:rPr>
              <a:t>第一</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货币需求对利率的</a:t>
            </a:r>
            <a:r>
              <a:rPr lang="zh-CN" altLang="en-US" sz="2000" dirty="0" smtClean="0">
                <a:latin typeface="微软雅黑" pitchFamily="34" charset="-122"/>
                <a:ea typeface="微软雅黑" pitchFamily="34" charset="-122"/>
              </a:rPr>
              <a:t>敏感性</a:t>
            </a:r>
            <a:endParaRPr lang="en-US" altLang="zh-CN" sz="2000" dirty="0" smtClean="0">
              <a:latin typeface="微软雅黑" pitchFamily="34" charset="-122"/>
              <a:ea typeface="微软雅黑" pitchFamily="34" charset="-122"/>
            </a:endParaRPr>
          </a:p>
          <a:p>
            <a:pPr>
              <a:lnSpc>
                <a:spcPct val="150000"/>
              </a:lnSpc>
            </a:pPr>
            <a:r>
              <a:rPr lang="zh-CN" altLang="en-US" sz="2000" dirty="0">
                <a:latin typeface="微软雅黑" pitchFamily="34" charset="-122"/>
                <a:ea typeface="微软雅黑" pitchFamily="34" charset="-122"/>
              </a:rPr>
              <a:t>第二</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投资需求对利率的</a:t>
            </a:r>
            <a:r>
              <a:rPr lang="zh-CN" altLang="en-US" sz="2000" dirty="0" smtClean="0">
                <a:latin typeface="微软雅黑" pitchFamily="34" charset="-122"/>
                <a:ea typeface="微软雅黑" pitchFamily="34" charset="-122"/>
              </a:rPr>
              <a:t>敏感性</a:t>
            </a:r>
            <a:endParaRPr lang="en-US" altLang="zh-CN" sz="2000" dirty="0" smtClean="0">
              <a:latin typeface="微软雅黑" pitchFamily="34" charset="-122"/>
              <a:ea typeface="微软雅黑" pitchFamily="34" charset="-122"/>
            </a:endParaRPr>
          </a:p>
          <a:p>
            <a:pPr>
              <a:lnSpc>
                <a:spcPct val="150000"/>
              </a:lnSpc>
            </a:pPr>
            <a:r>
              <a:rPr lang="zh-CN" altLang="en-US" sz="2000" dirty="0">
                <a:latin typeface="微软雅黑" pitchFamily="34" charset="-122"/>
                <a:ea typeface="微软雅黑" pitchFamily="34" charset="-122"/>
              </a:rPr>
              <a:t>第三</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货币需求对收入的</a:t>
            </a:r>
            <a:r>
              <a:rPr lang="zh-CN" altLang="en-US" sz="2000" dirty="0" smtClean="0">
                <a:latin typeface="微软雅黑" pitchFamily="34" charset="-122"/>
                <a:ea typeface="微软雅黑" pitchFamily="34" charset="-122"/>
              </a:rPr>
              <a:t>敏感性</a:t>
            </a:r>
            <a:endParaRPr lang="en-US" altLang="zh-CN" sz="2000" dirty="0" smtClean="0">
              <a:latin typeface="微软雅黑" pitchFamily="34" charset="-122"/>
              <a:ea typeface="微软雅黑" pitchFamily="34" charset="-122"/>
            </a:endParaRPr>
          </a:p>
          <a:p>
            <a:pPr>
              <a:lnSpc>
                <a:spcPct val="150000"/>
              </a:lnSpc>
            </a:pPr>
            <a:r>
              <a:rPr lang="zh-CN" altLang="en-US" sz="2000" dirty="0">
                <a:latin typeface="微软雅黑" pitchFamily="34" charset="-122"/>
                <a:ea typeface="微软雅黑" pitchFamily="34" charset="-122"/>
              </a:rPr>
              <a:t>第四</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乘数</a:t>
            </a:r>
            <a:r>
              <a:rPr lang="en-US" altLang="zh-CN" sz="2000" dirty="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252827911"/>
      </p:ext>
    </p:extLst>
  </p:cSld>
  <p:clrMapOvr>
    <a:masterClrMapping/>
  </p:clrMapOvr>
  <p:transition spd="slow">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5470" y="608965"/>
            <a:ext cx="262890" cy="394335"/>
            <a:chOff x="922" y="959"/>
            <a:chExt cx="414" cy="621"/>
          </a:xfrm>
        </p:grpSpPr>
        <p:cxnSp>
          <p:nvCxnSpPr>
            <p:cNvPr id="3" name="直接连接符 2"/>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5" name="直接连接符 4"/>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1091565" y="514062"/>
            <a:ext cx="1980029"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总需求函数</a:t>
            </a:r>
          </a:p>
        </p:txBody>
      </p:sp>
      <p:sp>
        <p:nvSpPr>
          <p:cNvPr id="11" name="矩形 10"/>
          <p:cNvSpPr/>
          <p:nvPr/>
        </p:nvSpPr>
        <p:spPr>
          <a:xfrm>
            <a:off x="1091565" y="1324916"/>
            <a:ext cx="2749471" cy="499624"/>
          </a:xfrm>
          <a:prstGeom prst="rect">
            <a:avLst/>
          </a:prstGeom>
        </p:spPr>
        <p:txBody>
          <a:bodyPr wrap="none">
            <a:spAutoFit/>
          </a:bodyPr>
          <a:lstStyle/>
          <a:p>
            <a:pPr>
              <a:lnSpc>
                <a:spcPct val="150000"/>
              </a:lnSpc>
            </a:pPr>
            <a:r>
              <a:rPr lang="zh-CN" altLang="en-US" sz="2000" dirty="0">
                <a:solidFill>
                  <a:srgbClr val="FF00FF"/>
                </a:solidFill>
                <a:latin typeface="微软雅黑" pitchFamily="34" charset="-122"/>
                <a:ea typeface="微软雅黑" pitchFamily="34" charset="-122"/>
              </a:rPr>
              <a:t>四、总需求曲线的移动</a:t>
            </a:r>
            <a:endParaRPr lang="zh-CN" altLang="en-US" sz="2000" dirty="0">
              <a:latin typeface="微软雅黑" pitchFamily="34" charset="-122"/>
              <a:ea typeface="微软雅黑" pitchFamily="34" charset="-122"/>
            </a:endParaRPr>
          </a:p>
        </p:txBody>
      </p:sp>
      <p:sp>
        <p:nvSpPr>
          <p:cNvPr id="13" name="矩形 12"/>
          <p:cNvSpPr/>
          <p:nvPr/>
        </p:nvSpPr>
        <p:spPr>
          <a:xfrm>
            <a:off x="1091564" y="1663005"/>
            <a:ext cx="11100435" cy="1504386"/>
          </a:xfrm>
          <a:prstGeom prst="rect">
            <a:avLst/>
          </a:prstGeom>
        </p:spPr>
        <p:txBody>
          <a:bodyPr wrap="square">
            <a:spAutoFit/>
          </a:bodyPr>
          <a:lstStyle/>
          <a:p>
            <a:pPr>
              <a:lnSpc>
                <a:spcPct val="150000"/>
              </a:lnSpc>
            </a:pPr>
            <a:r>
              <a:rPr lang="zh-CN" altLang="en-US" sz="2000" dirty="0">
                <a:latin typeface="微软雅黑" pitchFamily="34" charset="-122"/>
                <a:ea typeface="微软雅黑" pitchFamily="34" charset="-122"/>
              </a:rPr>
              <a:t>总需求曲线是由</a:t>
            </a:r>
            <a:r>
              <a:rPr lang="en-US" altLang="zh-CN" sz="2000" dirty="0">
                <a:latin typeface="微软雅黑" pitchFamily="34" charset="-122"/>
                <a:ea typeface="微软雅黑" pitchFamily="34" charset="-122"/>
              </a:rPr>
              <a:t>IS</a:t>
            </a:r>
            <a:r>
              <a:rPr lang="zh-CN" altLang="en-US" sz="2000" dirty="0">
                <a:latin typeface="微软雅黑" pitchFamily="34" charset="-122"/>
                <a:ea typeface="微软雅黑" pitchFamily="34" charset="-122"/>
              </a:rPr>
              <a:t>Ｇ</a:t>
            </a:r>
            <a:r>
              <a:rPr lang="en-US" altLang="zh-CN" sz="2000" dirty="0">
                <a:latin typeface="微软雅黑" pitchFamily="34" charset="-122"/>
                <a:ea typeface="微软雅黑" pitchFamily="34" charset="-122"/>
              </a:rPr>
              <a:t>LM </a:t>
            </a:r>
            <a:r>
              <a:rPr lang="zh-CN" altLang="en-US" sz="2000" dirty="0">
                <a:latin typeface="微软雅黑" pitchFamily="34" charset="-122"/>
                <a:ea typeface="微软雅黑" pitchFamily="34" charset="-122"/>
              </a:rPr>
              <a:t>模型决定的</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所以</a:t>
            </a:r>
            <a:r>
              <a:rPr lang="en-US" altLang="zh-CN" sz="2000" dirty="0">
                <a:latin typeface="微软雅黑" pitchFamily="34" charset="-122"/>
                <a:ea typeface="微软雅黑" pitchFamily="34" charset="-122"/>
              </a:rPr>
              <a:t>,IS</a:t>
            </a:r>
            <a:r>
              <a:rPr lang="zh-CN" altLang="en-US" sz="2000" dirty="0">
                <a:latin typeface="微软雅黑" pitchFamily="34" charset="-122"/>
                <a:ea typeface="微软雅黑" pitchFamily="34" charset="-122"/>
              </a:rPr>
              <a:t>曲线和</a:t>
            </a:r>
            <a:r>
              <a:rPr lang="en-US" altLang="zh-CN" sz="2000" dirty="0">
                <a:latin typeface="微软雅黑" pitchFamily="34" charset="-122"/>
                <a:ea typeface="微软雅黑" pitchFamily="34" charset="-122"/>
              </a:rPr>
              <a:t>LM </a:t>
            </a:r>
            <a:r>
              <a:rPr lang="zh-CN" altLang="en-US" sz="2000" dirty="0">
                <a:latin typeface="微软雅黑" pitchFamily="34" charset="-122"/>
                <a:ea typeface="微软雅黑" pitchFamily="34" charset="-122"/>
              </a:rPr>
              <a:t>曲线的位置也就决定了总</a:t>
            </a:r>
            <a:r>
              <a:rPr lang="zh-CN" altLang="en-US" sz="2000" dirty="0" smtClean="0">
                <a:latin typeface="微软雅黑" pitchFamily="34" charset="-122"/>
                <a:ea typeface="微软雅黑" pitchFamily="34" charset="-122"/>
              </a:rPr>
              <a:t>需求</a:t>
            </a:r>
            <a:r>
              <a:rPr lang="zh-CN" altLang="en-US" sz="2000" dirty="0">
                <a:latin typeface="微软雅黑" pitchFamily="34" charset="-122"/>
                <a:ea typeface="微软雅黑" pitchFamily="34" charset="-122"/>
              </a:rPr>
              <a:t>曲线的位置</a:t>
            </a:r>
            <a:r>
              <a:rPr lang="en-US" altLang="zh-CN" sz="2000" dirty="0">
                <a:latin typeface="微软雅黑" pitchFamily="34" charset="-122"/>
                <a:ea typeface="微软雅黑" pitchFamily="34" charset="-122"/>
              </a:rPr>
              <a:t>,IS</a:t>
            </a:r>
            <a:r>
              <a:rPr lang="zh-CN" altLang="en-US" sz="2000" dirty="0">
                <a:latin typeface="微软雅黑" pitchFamily="34" charset="-122"/>
                <a:ea typeface="微软雅黑" pitchFamily="34" charset="-122"/>
              </a:rPr>
              <a:t>曲线和</a:t>
            </a:r>
            <a:r>
              <a:rPr lang="en-US" altLang="zh-CN" sz="2000" dirty="0">
                <a:latin typeface="微软雅黑" pitchFamily="34" charset="-122"/>
                <a:ea typeface="微软雅黑" pitchFamily="34" charset="-122"/>
              </a:rPr>
              <a:t>LM </a:t>
            </a:r>
            <a:r>
              <a:rPr lang="zh-CN" altLang="en-US" sz="2000" dirty="0">
                <a:latin typeface="微软雅黑" pitchFamily="34" charset="-122"/>
                <a:ea typeface="微软雅黑" pitchFamily="34" charset="-122"/>
              </a:rPr>
              <a:t>曲线的移动也会改变总需求曲线的位置</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当物价水平不变时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仍</a:t>
            </a:r>
            <a:r>
              <a:rPr lang="zh-CN" altLang="en-US" sz="2000" dirty="0">
                <a:latin typeface="微软雅黑" pitchFamily="34" charset="-122"/>
                <a:ea typeface="微软雅黑" pitchFamily="34" charset="-122"/>
              </a:rPr>
              <a:t>有许多影响总需求曲线的因素</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可以把这些因素总结出来</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见表</a:t>
            </a:r>
            <a:r>
              <a:rPr lang="zh-CN" altLang="en-US" sz="2000" dirty="0" smtClean="0">
                <a:latin typeface="微软雅黑" pitchFamily="34" charset="-122"/>
                <a:ea typeface="微软雅黑" pitchFamily="34" charset="-122"/>
              </a:rPr>
              <a:t>１１</a:t>
            </a:r>
            <a:r>
              <a:rPr lang="en-US" altLang="zh-CN" sz="24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１</a:t>
            </a:r>
            <a:r>
              <a:rPr lang="en-US" altLang="zh-CN" sz="2000" dirty="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pic>
        <p:nvPicPr>
          <p:cNvPr id="14" name="图片 13"/>
          <p:cNvPicPr>
            <a:picLocks noChangeAspect="1"/>
          </p:cNvPicPr>
          <p:nvPr/>
        </p:nvPicPr>
        <p:blipFill>
          <a:blip r:embed="rId2"/>
          <a:stretch>
            <a:fillRect/>
          </a:stretch>
        </p:blipFill>
        <p:spPr>
          <a:xfrm>
            <a:off x="6641781" y="3395848"/>
            <a:ext cx="5194213" cy="2831227"/>
          </a:xfrm>
          <a:prstGeom prst="rect">
            <a:avLst/>
          </a:prstGeom>
        </p:spPr>
      </p:pic>
      <p:sp>
        <p:nvSpPr>
          <p:cNvPr id="15" name="矩形 14"/>
          <p:cNvSpPr/>
          <p:nvPr/>
        </p:nvSpPr>
        <p:spPr>
          <a:xfrm>
            <a:off x="1166837" y="3407488"/>
            <a:ext cx="5473993" cy="2807948"/>
          </a:xfrm>
          <a:prstGeom prst="rect">
            <a:avLst/>
          </a:prstGeom>
        </p:spPr>
        <p:txBody>
          <a:bodyPr wrap="square">
            <a:spAutoFit/>
          </a:bodyPr>
          <a:lstStyle/>
          <a:p>
            <a:pPr>
              <a:lnSpc>
                <a:spcPct val="150000"/>
              </a:lnSpc>
            </a:pPr>
            <a:r>
              <a:rPr lang="zh-CN" altLang="en-US" sz="2000" dirty="0">
                <a:latin typeface="微软雅黑" pitchFamily="34" charset="-122"/>
                <a:ea typeface="微软雅黑" pitchFamily="34" charset="-122"/>
              </a:rPr>
              <a:t>以上只是就一般而言的总需求曲线位置的移动</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我们知道</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财政政策的变动会改变</a:t>
            </a:r>
            <a:r>
              <a:rPr lang="en-US" altLang="zh-CN" sz="2000" dirty="0" smtClean="0">
                <a:latin typeface="微软雅黑" pitchFamily="34" charset="-122"/>
                <a:ea typeface="微软雅黑" pitchFamily="34" charset="-122"/>
              </a:rPr>
              <a:t>IS</a:t>
            </a:r>
            <a:r>
              <a:rPr lang="zh-CN" altLang="en-US" sz="2000" dirty="0" smtClean="0">
                <a:latin typeface="微软雅黑" pitchFamily="34" charset="-122"/>
                <a:ea typeface="微软雅黑" pitchFamily="34" charset="-122"/>
              </a:rPr>
              <a:t>曲线</a:t>
            </a:r>
            <a:r>
              <a:rPr lang="zh-CN" altLang="en-US" sz="2000" dirty="0">
                <a:latin typeface="微软雅黑" pitchFamily="34" charset="-122"/>
                <a:ea typeface="微软雅黑" pitchFamily="34" charset="-122"/>
              </a:rPr>
              <a:t>的位置</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货币政策的变动会改变</a:t>
            </a:r>
            <a:r>
              <a:rPr lang="en-US" altLang="zh-CN" sz="2000" dirty="0">
                <a:latin typeface="微软雅黑" pitchFamily="34" charset="-122"/>
                <a:ea typeface="微软雅黑" pitchFamily="34" charset="-122"/>
              </a:rPr>
              <a:t>LM </a:t>
            </a:r>
            <a:r>
              <a:rPr lang="zh-CN" altLang="en-US" sz="2000" dirty="0">
                <a:latin typeface="微软雅黑" pitchFamily="34" charset="-122"/>
                <a:ea typeface="微软雅黑" pitchFamily="34" charset="-122"/>
              </a:rPr>
              <a:t>曲线的位置</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因此</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总需求曲线位置的决定与</a:t>
            </a:r>
            <a:r>
              <a:rPr lang="zh-CN" altLang="en-US" sz="2000" dirty="0" smtClean="0">
                <a:latin typeface="微软雅黑" pitchFamily="34" charset="-122"/>
                <a:ea typeface="微软雅黑" pitchFamily="34" charset="-122"/>
              </a:rPr>
              <a:t>变动还要</a:t>
            </a:r>
            <a:r>
              <a:rPr lang="zh-CN" altLang="en-US" sz="2000" dirty="0">
                <a:latin typeface="微软雅黑" pitchFamily="34" charset="-122"/>
                <a:ea typeface="微软雅黑" pitchFamily="34" charset="-122"/>
              </a:rPr>
              <a:t>受财政政策与货币政策的影响</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下面再分别说明财政政策与货币政策是如何决定总</a:t>
            </a:r>
            <a:r>
              <a:rPr lang="zh-CN" altLang="en-US" sz="2000" dirty="0" smtClean="0">
                <a:latin typeface="微软雅黑" pitchFamily="34" charset="-122"/>
                <a:ea typeface="微软雅黑" pitchFamily="34" charset="-122"/>
              </a:rPr>
              <a:t>需求</a:t>
            </a:r>
            <a:r>
              <a:rPr lang="zh-CN" altLang="en-US" sz="2000" dirty="0">
                <a:latin typeface="微软雅黑" pitchFamily="34" charset="-122"/>
                <a:ea typeface="微软雅黑" pitchFamily="34" charset="-122"/>
              </a:rPr>
              <a:t>曲线的位置移动的</a:t>
            </a:r>
            <a:r>
              <a:rPr lang="en-US" altLang="zh-CN" sz="2000" dirty="0" smtClean="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3990436400"/>
      </p:ext>
    </p:extLst>
  </p:cSld>
  <p:clrMapOvr>
    <a:masterClrMapping/>
  </p:clrMapOvr>
  <p:transition spd="slow">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5470" y="608965"/>
            <a:ext cx="262890" cy="394335"/>
            <a:chOff x="922" y="959"/>
            <a:chExt cx="414" cy="621"/>
          </a:xfrm>
        </p:grpSpPr>
        <p:cxnSp>
          <p:nvCxnSpPr>
            <p:cNvPr id="3" name="直接连接符 2"/>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5" name="直接连接符 4"/>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1091565" y="514062"/>
            <a:ext cx="1980029"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总需求函数</a:t>
            </a:r>
          </a:p>
        </p:txBody>
      </p:sp>
      <p:sp>
        <p:nvSpPr>
          <p:cNvPr id="11" name="矩形 10"/>
          <p:cNvSpPr/>
          <p:nvPr/>
        </p:nvSpPr>
        <p:spPr>
          <a:xfrm>
            <a:off x="1091564" y="1244083"/>
            <a:ext cx="10763363" cy="400110"/>
          </a:xfrm>
          <a:prstGeom prst="rect">
            <a:avLst/>
          </a:prstGeom>
        </p:spPr>
        <p:txBody>
          <a:bodyPr wrap="square">
            <a:spAutoFit/>
          </a:bodyPr>
          <a:lstStyle/>
          <a:p>
            <a:r>
              <a:rPr lang="zh-CN" altLang="en-US" sz="2000" dirty="0">
                <a:latin typeface="微软雅黑" pitchFamily="34" charset="-122"/>
                <a:ea typeface="微软雅黑" pitchFamily="34" charset="-122"/>
              </a:rPr>
              <a:t>财政政策并不直接影响货币市场的均衡</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从而也就不影响</a:t>
            </a:r>
            <a:r>
              <a:rPr lang="en-US" altLang="zh-CN" sz="2000" dirty="0" smtClean="0">
                <a:latin typeface="微软雅黑" pitchFamily="34" charset="-122"/>
                <a:ea typeface="微软雅黑" pitchFamily="34" charset="-122"/>
              </a:rPr>
              <a:t>LM</a:t>
            </a:r>
            <a:r>
              <a:rPr lang="zh-CN" altLang="en-US" sz="2000" dirty="0" smtClean="0">
                <a:latin typeface="微软雅黑" pitchFamily="34" charset="-122"/>
                <a:ea typeface="微软雅黑" pitchFamily="34" charset="-122"/>
              </a:rPr>
              <a:t>曲线</a:t>
            </a:r>
            <a:r>
              <a:rPr lang="zh-CN" altLang="en-US" sz="2000" dirty="0">
                <a:latin typeface="微软雅黑" pitchFamily="34" charset="-122"/>
                <a:ea typeface="微软雅黑" pitchFamily="34" charset="-122"/>
              </a:rPr>
              <a:t>的</a:t>
            </a:r>
            <a:r>
              <a:rPr lang="zh-CN" altLang="en-US" sz="2000" dirty="0" smtClean="0">
                <a:latin typeface="微软雅黑" pitchFamily="34" charset="-122"/>
                <a:ea typeface="微软雅黑" pitchFamily="34" charset="-122"/>
              </a:rPr>
              <a:t>位置 图１１</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３</a:t>
            </a:r>
            <a:r>
              <a:rPr lang="en-US" altLang="zh-CN" sz="2000" dirty="0">
                <a:latin typeface="微软雅黑" pitchFamily="34" charset="-122"/>
                <a:ea typeface="微软雅黑" pitchFamily="34" charset="-122"/>
              </a:rPr>
              <a:t>(a)</a:t>
            </a:r>
            <a:r>
              <a:rPr lang="zh-CN" altLang="en-US" sz="2000" dirty="0">
                <a:latin typeface="微软雅黑" pitchFamily="34" charset="-122"/>
                <a:ea typeface="微软雅黑" pitchFamily="34" charset="-122"/>
              </a:rPr>
              <a:t>与</a:t>
            </a:r>
            <a:r>
              <a:rPr lang="en-US" altLang="zh-CN" sz="2000" dirty="0">
                <a:latin typeface="微软雅黑" pitchFamily="34" charset="-122"/>
                <a:ea typeface="微软雅黑" pitchFamily="34" charset="-122"/>
              </a:rPr>
              <a:t>(b</a:t>
            </a:r>
            <a:r>
              <a:rPr lang="en-US" altLang="zh-CN" sz="2000" dirty="0" smtClean="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pic>
        <p:nvPicPr>
          <p:cNvPr id="13" name="图片 12"/>
          <p:cNvPicPr>
            <a:picLocks noChangeAspect="1"/>
          </p:cNvPicPr>
          <p:nvPr/>
        </p:nvPicPr>
        <p:blipFill>
          <a:blip r:embed="rId2"/>
          <a:stretch>
            <a:fillRect/>
          </a:stretch>
        </p:blipFill>
        <p:spPr>
          <a:xfrm>
            <a:off x="1217375" y="1663005"/>
            <a:ext cx="3544095" cy="3815157"/>
          </a:xfrm>
          <a:prstGeom prst="rect">
            <a:avLst/>
          </a:prstGeom>
        </p:spPr>
      </p:pic>
      <p:pic>
        <p:nvPicPr>
          <p:cNvPr id="14" name="图片 13"/>
          <p:cNvPicPr>
            <a:picLocks noChangeAspect="1"/>
          </p:cNvPicPr>
          <p:nvPr/>
        </p:nvPicPr>
        <p:blipFill>
          <a:blip r:embed="rId3"/>
          <a:stretch>
            <a:fillRect/>
          </a:stretch>
        </p:blipFill>
        <p:spPr>
          <a:xfrm>
            <a:off x="6787978" y="1758660"/>
            <a:ext cx="3385752" cy="3719501"/>
          </a:xfrm>
          <a:prstGeom prst="rect">
            <a:avLst/>
          </a:prstGeom>
        </p:spPr>
      </p:pic>
      <p:sp>
        <p:nvSpPr>
          <p:cNvPr id="15" name="矩形 14"/>
          <p:cNvSpPr/>
          <p:nvPr/>
        </p:nvSpPr>
        <p:spPr>
          <a:xfrm>
            <a:off x="1091564" y="5873749"/>
            <a:ext cx="10451391" cy="400110"/>
          </a:xfrm>
          <a:prstGeom prst="rect">
            <a:avLst/>
          </a:prstGeom>
        </p:spPr>
        <p:txBody>
          <a:bodyPr wrap="square">
            <a:spAutoFit/>
          </a:bodyPr>
          <a:lstStyle/>
          <a:p>
            <a:r>
              <a:rPr lang="zh-CN" altLang="en-US" sz="2000" dirty="0">
                <a:latin typeface="微软雅黑" pitchFamily="34" charset="-122"/>
                <a:ea typeface="微软雅黑" pitchFamily="34" charset="-122"/>
              </a:rPr>
              <a:t>货币政策并不直接影响产品市场的均衡</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从而也就不影响</a:t>
            </a:r>
            <a:r>
              <a:rPr lang="en-US" altLang="zh-CN" sz="2000" dirty="0">
                <a:latin typeface="微软雅黑" pitchFamily="34" charset="-122"/>
                <a:ea typeface="微软雅黑" pitchFamily="34" charset="-122"/>
              </a:rPr>
              <a:t>IS</a:t>
            </a:r>
            <a:r>
              <a:rPr lang="zh-CN" altLang="en-US" sz="2000" dirty="0">
                <a:latin typeface="微软雅黑" pitchFamily="34" charset="-122"/>
                <a:ea typeface="微软雅黑" pitchFamily="34" charset="-122"/>
              </a:rPr>
              <a:t>曲线的</a:t>
            </a:r>
            <a:r>
              <a:rPr lang="zh-CN" altLang="en-US" sz="2000" dirty="0" smtClean="0">
                <a:latin typeface="微软雅黑" pitchFamily="34" charset="-122"/>
                <a:ea typeface="微软雅黑" pitchFamily="34" charset="-122"/>
              </a:rPr>
              <a:t>位置</a:t>
            </a:r>
            <a:r>
              <a:rPr lang="en-US" altLang="zh-CN" sz="2000" dirty="0" smtClean="0">
                <a:latin typeface="微软雅黑" pitchFamily="34" charset="-122"/>
                <a:ea typeface="微软雅黑" pitchFamily="34" charset="-122"/>
              </a:rPr>
              <a:t>.</a:t>
            </a:r>
            <a:r>
              <a:rPr lang="zh-CN" altLang="en-US" sz="2000" dirty="0">
                <a:latin typeface="微软雅黑" pitchFamily="34" charset="-122"/>
                <a:ea typeface="微软雅黑" pitchFamily="34" charset="-122"/>
              </a:rPr>
              <a:t>图１１</a:t>
            </a:r>
            <a:r>
              <a:rPr lang="en-US" altLang="zh-CN" sz="2000" dirty="0" smtClean="0">
                <a:latin typeface="微软雅黑" pitchFamily="34" charset="-122"/>
                <a:ea typeface="微软雅黑" pitchFamily="34" charset="-122"/>
              </a:rPr>
              <a:t>-4(a</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与</a:t>
            </a:r>
            <a:r>
              <a:rPr lang="en-US" altLang="zh-CN" sz="2000" dirty="0">
                <a:latin typeface="微软雅黑" pitchFamily="34" charset="-122"/>
                <a:ea typeface="微软雅黑" pitchFamily="34" charset="-122"/>
              </a:rPr>
              <a:t>(b</a:t>
            </a:r>
            <a:r>
              <a:rPr lang="en-US" altLang="zh-CN" sz="2000" dirty="0" smtClean="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1482609327"/>
      </p:ext>
    </p:extLst>
  </p:cSld>
  <p:clrMapOvr>
    <a:masterClrMapping/>
  </p:clrMapOvr>
  <p:transition spd="slow">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5470" y="608965"/>
            <a:ext cx="262890" cy="394335"/>
            <a:chOff x="922" y="959"/>
            <a:chExt cx="414" cy="621"/>
          </a:xfrm>
        </p:grpSpPr>
        <p:cxnSp>
          <p:nvCxnSpPr>
            <p:cNvPr id="3" name="直接连接符 2"/>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5" name="直接连接符 4"/>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1091565" y="514062"/>
            <a:ext cx="1980029"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总供给函数</a:t>
            </a:r>
          </a:p>
        </p:txBody>
      </p:sp>
      <p:sp>
        <p:nvSpPr>
          <p:cNvPr id="11" name="矩形 10"/>
          <p:cNvSpPr/>
          <p:nvPr/>
        </p:nvSpPr>
        <p:spPr>
          <a:xfrm>
            <a:off x="1091565" y="1231720"/>
            <a:ext cx="10782188" cy="1884618"/>
          </a:xfrm>
          <a:prstGeom prst="rect">
            <a:avLst/>
          </a:prstGeom>
        </p:spPr>
        <p:txBody>
          <a:bodyPr wrap="square">
            <a:spAutoFit/>
          </a:bodyPr>
          <a:lstStyle/>
          <a:p>
            <a:pPr>
              <a:lnSpc>
                <a:spcPct val="150000"/>
              </a:lnSpc>
            </a:pPr>
            <a:r>
              <a:rPr lang="zh-CN" altLang="en-US" sz="2000" dirty="0">
                <a:latin typeface="微软雅黑" pitchFamily="34" charset="-122"/>
                <a:ea typeface="微软雅黑" pitchFamily="34" charset="-122"/>
              </a:rPr>
              <a:t>总</a:t>
            </a:r>
            <a:r>
              <a:rPr lang="zh-CN" altLang="en-US" sz="2000" dirty="0" smtClean="0">
                <a:latin typeface="微软雅黑" pitchFamily="34" charset="-122"/>
                <a:ea typeface="微软雅黑" pitchFamily="34" charset="-122"/>
              </a:rPr>
              <a:t>供给是</a:t>
            </a:r>
            <a:r>
              <a:rPr lang="zh-CN" altLang="en-US" sz="2000" dirty="0">
                <a:latin typeface="微软雅黑" pitchFamily="34" charset="-122"/>
                <a:ea typeface="微软雅黑" pitchFamily="34" charset="-122"/>
              </a:rPr>
              <a:t>经济社会的总产量</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或总产出</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它描述了经济社会的</a:t>
            </a:r>
            <a:r>
              <a:rPr lang="zh-CN" altLang="en-US" sz="2000" dirty="0" smtClean="0">
                <a:latin typeface="微软雅黑" pitchFamily="34" charset="-122"/>
                <a:ea typeface="微软雅黑" pitchFamily="34" charset="-122"/>
              </a:rPr>
              <a:t>基本资源</a:t>
            </a:r>
            <a:r>
              <a:rPr lang="zh-CN" altLang="en-US" sz="2000" dirty="0">
                <a:latin typeface="微软雅黑" pitchFamily="34" charset="-122"/>
                <a:ea typeface="微软雅黑" pitchFamily="34" charset="-122"/>
              </a:rPr>
              <a:t>用于生产时可能有的产量</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一般而言</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总供给主要是由生产性投入</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最重要的是劳动</a:t>
            </a:r>
            <a:r>
              <a:rPr lang="zh-CN" altLang="en-US" sz="2000" dirty="0" smtClean="0">
                <a:latin typeface="微软雅黑" pitchFamily="34" charset="-122"/>
                <a:ea typeface="微软雅黑" pitchFamily="34" charset="-122"/>
              </a:rPr>
              <a:t>与资本</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的数量和这些投入组合的效率</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即社会的技术</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决定的</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总供给</a:t>
            </a:r>
            <a:r>
              <a:rPr lang="zh-CN" altLang="en-US" sz="2000" dirty="0" smtClean="0">
                <a:latin typeface="微软雅黑" pitchFamily="34" charset="-122"/>
                <a:ea typeface="微软雅黑" pitchFamily="34" charset="-122"/>
              </a:rPr>
              <a:t>函数是</a:t>
            </a:r>
            <a:r>
              <a:rPr lang="zh-CN" altLang="en-US" sz="2000" dirty="0">
                <a:latin typeface="微软雅黑" pitchFamily="34" charset="-122"/>
                <a:ea typeface="微软雅黑" pitchFamily="34" charset="-122"/>
              </a:rPr>
              <a:t>指总供给</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或总产出</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和价格水平之间的关系</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在以价格为纵坐标、</a:t>
            </a:r>
            <a:r>
              <a:rPr lang="zh-CN" altLang="en-US" sz="2000" dirty="0" smtClean="0">
                <a:latin typeface="微软雅黑" pitchFamily="34" charset="-122"/>
                <a:ea typeface="微软雅黑" pitchFamily="34" charset="-122"/>
              </a:rPr>
              <a:t>总产出</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或总收入</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为横坐标的坐标系中</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总供给函数的几何表示为总供给曲线</a:t>
            </a:r>
            <a:r>
              <a:rPr lang="en-US" altLang="zh-CN" sz="2000" dirty="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sp>
        <p:nvSpPr>
          <p:cNvPr id="13" name="矩形 12"/>
          <p:cNvSpPr/>
          <p:nvPr/>
        </p:nvSpPr>
        <p:spPr>
          <a:xfrm>
            <a:off x="1091565" y="3236101"/>
            <a:ext cx="3262432" cy="1015663"/>
          </a:xfrm>
          <a:prstGeom prst="rect">
            <a:avLst/>
          </a:prstGeom>
        </p:spPr>
        <p:txBody>
          <a:bodyPr wrap="none">
            <a:spAutoFit/>
          </a:bodyPr>
          <a:lstStyle/>
          <a:p>
            <a:pPr>
              <a:lnSpc>
                <a:spcPct val="150000"/>
              </a:lnSpc>
            </a:pPr>
            <a:r>
              <a:rPr lang="zh-CN" altLang="en-US" sz="2000" dirty="0">
                <a:solidFill>
                  <a:srgbClr val="FF00FF"/>
                </a:solidFill>
                <a:latin typeface="微软雅黑" pitchFamily="34" charset="-122"/>
                <a:ea typeface="微软雅黑" pitchFamily="34" charset="-122"/>
              </a:rPr>
              <a:t>一、总供给曲线和三种</a:t>
            </a:r>
            <a:r>
              <a:rPr lang="zh-CN" altLang="en-US" sz="2000" dirty="0" smtClean="0">
                <a:solidFill>
                  <a:srgbClr val="FF00FF"/>
                </a:solidFill>
                <a:latin typeface="微软雅黑" pitchFamily="34" charset="-122"/>
                <a:ea typeface="微软雅黑" pitchFamily="34" charset="-122"/>
              </a:rPr>
              <a:t>形态</a:t>
            </a:r>
            <a:endParaRPr lang="en-US" altLang="zh-CN" sz="2000" dirty="0" smtClean="0">
              <a:solidFill>
                <a:srgbClr val="FF00FF"/>
              </a:solidFill>
              <a:latin typeface="微软雅黑" pitchFamily="34" charset="-122"/>
              <a:ea typeface="微软雅黑" pitchFamily="34" charset="-122"/>
            </a:endParaRPr>
          </a:p>
          <a:p>
            <a:pPr>
              <a:lnSpc>
                <a:spcPct val="150000"/>
              </a:lnSpc>
            </a:pPr>
            <a:r>
              <a:rPr lang="zh-CN" altLang="en-US" sz="2000" dirty="0">
                <a:latin typeface="微软雅黑" pitchFamily="34" charset="-122"/>
                <a:ea typeface="微软雅黑" pitchFamily="34" charset="-122"/>
              </a:rPr>
              <a:t>１．总供给曲线</a:t>
            </a:r>
          </a:p>
        </p:txBody>
      </p:sp>
      <p:pic>
        <p:nvPicPr>
          <p:cNvPr id="14" name="图片 13"/>
          <p:cNvPicPr>
            <a:picLocks noChangeAspect="1"/>
          </p:cNvPicPr>
          <p:nvPr/>
        </p:nvPicPr>
        <p:blipFill>
          <a:blip r:embed="rId2"/>
          <a:stretch>
            <a:fillRect/>
          </a:stretch>
        </p:blipFill>
        <p:spPr>
          <a:xfrm>
            <a:off x="1598307" y="4383847"/>
            <a:ext cx="1941170" cy="1966298"/>
          </a:xfrm>
          <a:prstGeom prst="rect">
            <a:avLst/>
          </a:prstGeom>
        </p:spPr>
      </p:pic>
      <p:sp>
        <p:nvSpPr>
          <p:cNvPr id="15" name="矩形 14"/>
          <p:cNvSpPr/>
          <p:nvPr/>
        </p:nvSpPr>
        <p:spPr>
          <a:xfrm>
            <a:off x="4344983" y="3211263"/>
            <a:ext cx="7515328" cy="3269613"/>
          </a:xfrm>
          <a:prstGeom prst="rect">
            <a:avLst/>
          </a:prstGeom>
        </p:spPr>
        <p:txBody>
          <a:bodyPr wrap="square">
            <a:spAutoFit/>
          </a:bodyPr>
          <a:lstStyle/>
          <a:p>
            <a:pPr>
              <a:lnSpc>
                <a:spcPct val="150000"/>
              </a:lnSpc>
            </a:pPr>
            <a:r>
              <a:rPr lang="zh-CN" altLang="en-US" sz="2000" dirty="0">
                <a:latin typeface="微软雅黑" pitchFamily="34" charset="-122"/>
                <a:ea typeface="微软雅黑" pitchFamily="34" charset="-122"/>
              </a:rPr>
              <a:t>总供给</a:t>
            </a:r>
            <a:r>
              <a:rPr lang="zh-CN" altLang="en-US" sz="2000" dirty="0" smtClean="0">
                <a:latin typeface="微软雅黑" pitchFamily="34" charset="-122"/>
                <a:ea typeface="微软雅黑" pitchFamily="34" charset="-122"/>
              </a:rPr>
              <a:t>曲线表明</a:t>
            </a:r>
            <a:r>
              <a:rPr lang="zh-CN" altLang="en-US" sz="2000" dirty="0">
                <a:latin typeface="微软雅黑" pitchFamily="34" charset="-122"/>
                <a:ea typeface="微软雅黑" pitchFamily="34" charset="-122"/>
              </a:rPr>
              <a:t>了价格与</a:t>
            </a:r>
            <a:r>
              <a:rPr lang="zh-CN" altLang="en-US" sz="2000" dirty="0" smtClean="0">
                <a:latin typeface="微软雅黑" pitchFamily="34" charset="-122"/>
                <a:ea typeface="微软雅黑" pitchFamily="34" charset="-122"/>
              </a:rPr>
              <a:t>产量</a:t>
            </a:r>
            <a:r>
              <a:rPr lang="zh-CN" altLang="en-US" sz="2000" dirty="0">
                <a:latin typeface="微软雅黑" pitchFamily="34" charset="-122"/>
                <a:ea typeface="微软雅黑" pitchFamily="34" charset="-122"/>
              </a:rPr>
              <a:t>的相结合</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即在某种价格水平时整个社会的厂商所</a:t>
            </a:r>
            <a:r>
              <a:rPr lang="zh-CN" altLang="en-US" sz="2000" dirty="0" smtClean="0">
                <a:latin typeface="微软雅黑" pitchFamily="34" charset="-122"/>
                <a:ea typeface="微软雅黑" pitchFamily="34" charset="-122"/>
              </a:rPr>
              <a:t>愿意供给</a:t>
            </a:r>
            <a:r>
              <a:rPr lang="zh-CN" altLang="en-US" sz="2000" dirty="0">
                <a:latin typeface="微软雅黑" pitchFamily="34" charset="-122"/>
                <a:ea typeface="微软雅黑" pitchFamily="34" charset="-122"/>
              </a:rPr>
              <a:t>的产品总量</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所有厂商所愿意供给的产品总量</a:t>
            </a:r>
            <a:r>
              <a:rPr lang="zh-CN" altLang="en-US" sz="2000" dirty="0" smtClean="0">
                <a:latin typeface="微软雅黑" pitchFamily="34" charset="-122"/>
                <a:ea typeface="微软雅黑" pitchFamily="34" charset="-122"/>
              </a:rPr>
              <a:t>取决于它们</a:t>
            </a:r>
            <a:r>
              <a:rPr lang="zh-CN" altLang="en-US" sz="2000" dirty="0">
                <a:latin typeface="微软雅黑" pitchFamily="34" charset="-122"/>
                <a:ea typeface="微软雅黑" pitchFamily="34" charset="-122"/>
              </a:rPr>
              <a:t>在提供这些产品时所得到的价格</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以及它们在生产</a:t>
            </a:r>
            <a:r>
              <a:rPr lang="zh-CN" altLang="en-US" sz="2000" dirty="0" smtClean="0">
                <a:latin typeface="微软雅黑" pitchFamily="34" charset="-122"/>
                <a:ea typeface="微软雅黑" pitchFamily="34" charset="-122"/>
              </a:rPr>
              <a:t>这些</a:t>
            </a:r>
            <a:r>
              <a:rPr lang="zh-CN" altLang="en-US" sz="2000" dirty="0">
                <a:latin typeface="微软雅黑" pitchFamily="34" charset="-122"/>
                <a:ea typeface="微软雅黑" pitchFamily="34" charset="-122"/>
              </a:rPr>
              <a:t>产品时所必须支付的劳动与其他生产要素的费用</a:t>
            </a:r>
            <a:r>
              <a:rPr lang="en-US" altLang="zh-CN" sz="2000" dirty="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因此</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总供给曲线反映了要素市场</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特别是劳动市场</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与</a:t>
            </a:r>
            <a:r>
              <a:rPr lang="zh-CN" altLang="en-US" sz="2000" dirty="0" smtClean="0">
                <a:latin typeface="微软雅黑" pitchFamily="34" charset="-122"/>
                <a:ea typeface="微软雅黑" pitchFamily="34" charset="-122"/>
              </a:rPr>
              <a:t>产品市场</a:t>
            </a:r>
            <a:r>
              <a:rPr lang="zh-CN" altLang="en-US" sz="2000" dirty="0">
                <a:latin typeface="微软雅黑" pitchFamily="34" charset="-122"/>
                <a:ea typeface="微软雅黑" pitchFamily="34" charset="-122"/>
              </a:rPr>
              <a:t>的状态</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各派经济学家对总供给有不同的分析</a:t>
            </a:r>
            <a:r>
              <a:rPr lang="en-US" altLang="zh-CN" sz="2000" dirty="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这里</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我们只从说明总需求</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总供给模型的角度</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对总供给</a:t>
            </a:r>
            <a:r>
              <a:rPr lang="zh-CN" altLang="en-US" sz="2000" dirty="0" smtClean="0">
                <a:latin typeface="微软雅黑" pitchFamily="34" charset="-122"/>
                <a:ea typeface="微软雅黑" pitchFamily="34" charset="-122"/>
              </a:rPr>
              <a:t>曲线</a:t>
            </a:r>
            <a:r>
              <a:rPr lang="zh-CN" altLang="en-US" sz="2000" dirty="0">
                <a:latin typeface="微软雅黑" pitchFamily="34" charset="-122"/>
                <a:ea typeface="微软雅黑" pitchFamily="34" charset="-122"/>
              </a:rPr>
              <a:t>进行简单</a:t>
            </a:r>
            <a:r>
              <a:rPr lang="zh-CN" altLang="en-US" sz="2000" dirty="0" smtClean="0">
                <a:latin typeface="微软雅黑" pitchFamily="34" charset="-122"/>
                <a:ea typeface="微软雅黑" pitchFamily="34" charset="-122"/>
              </a:rPr>
              <a:t>说明</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4209488253"/>
      </p:ext>
    </p:extLst>
  </p:cSld>
  <p:clrMapOvr>
    <a:masterClrMapping/>
  </p:clrMapOvr>
  <p:transition spd="slow">
    <p:random/>
  </p:transition>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924</TotalTime>
  <Words>1672</Words>
  <Application>Microsoft Office PowerPoint</Application>
  <PresentationFormat>自定义</PresentationFormat>
  <Paragraphs>97</Paragraphs>
  <Slides>15</Slides>
  <Notes>2</Notes>
  <HiddenSlides>0</HiddenSlides>
  <MMClips>0</MMClips>
  <ScaleCrop>false</ScaleCrop>
  <HeadingPairs>
    <vt:vector size="4" baseType="variant">
      <vt:variant>
        <vt:lpstr>主题</vt:lpstr>
      </vt:variant>
      <vt:variant>
        <vt:i4>1</vt:i4>
      </vt:variant>
      <vt:variant>
        <vt:lpstr>幻灯片标题</vt:lpstr>
      </vt:variant>
      <vt:variant>
        <vt:i4>15</vt:i4>
      </vt:variant>
    </vt:vector>
  </HeadingPairs>
  <TitlesOfParts>
    <vt:vector size="1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BMH</dc:creator>
  <cp:lastModifiedBy>SJYY</cp:lastModifiedBy>
  <cp:revision>484</cp:revision>
  <dcterms:created xsi:type="dcterms:W3CDTF">2015-05-05T08:02:00Z</dcterms:created>
  <dcterms:modified xsi:type="dcterms:W3CDTF">2017-07-21T03:55:49Z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