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7" r:id="rId2"/>
    <p:sldId id="292" r:id="rId3"/>
    <p:sldId id="260" r:id="rId4"/>
    <p:sldId id="295" r:id="rId5"/>
    <p:sldId id="296" r:id="rId6"/>
    <p:sldId id="302" r:id="rId7"/>
    <p:sldId id="297" r:id="rId8"/>
    <p:sldId id="298" r:id="rId9"/>
    <p:sldId id="299" r:id="rId10"/>
    <p:sldId id="303" r:id="rId11"/>
    <p:sldId id="304" r:id="rId12"/>
    <p:sldId id="305" r:id="rId13"/>
    <p:sldId id="300" r:id="rId14"/>
    <p:sldId id="308" r:id="rId15"/>
    <p:sldId id="309" r:id="rId16"/>
    <p:sldId id="306" r:id="rId17"/>
    <p:sldId id="310" r:id="rId18"/>
    <p:sldId id="311" r:id="rId19"/>
    <p:sldId id="312" r:id="rId20"/>
    <p:sldId id="313" r:id="rId21"/>
    <p:sldId id="314" r:id="rId22"/>
    <p:sldId id="315" r:id="rId23"/>
    <p:sldId id="316" r:id="rId24"/>
    <p:sldId id="294"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9" d="100"/>
          <a:sy n="89" d="100"/>
        </p:scale>
        <p:origin x="-16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B88DBBB-6730-43AE-811E-32077B4AF207}"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zh-CN" altLang="en-US"/>
        </a:p>
      </dgm:t>
    </dgm:pt>
    <dgm:pt modelId="{89CD7FB1-E9B3-42CF-947D-A2A14FEDB5E0}">
      <dgm:prSet phldrT="[文本]"/>
      <dgm:spPr/>
      <dgm:t>
        <a:bodyPr/>
        <a:lstStyle/>
        <a:p>
          <a:r>
            <a:rPr lang="en-US" altLang="zh-CN" b="0" dirty="0" smtClean="0">
              <a:latin typeface="微软雅黑" panose="020B0503020204020204" pitchFamily="34" charset="-122"/>
              <a:ea typeface="微软雅黑" panose="020B0503020204020204" pitchFamily="34" charset="-122"/>
            </a:rPr>
            <a:t>GDP</a:t>
          </a:r>
          <a:endParaRPr lang="zh-CN" altLang="en-US" b="0" dirty="0">
            <a:latin typeface="微软雅黑" panose="020B0503020204020204" pitchFamily="34" charset="-122"/>
            <a:ea typeface="微软雅黑" panose="020B0503020204020204" pitchFamily="34" charset="-122"/>
          </a:endParaRPr>
        </a:p>
      </dgm:t>
    </dgm:pt>
    <dgm:pt modelId="{0A35159F-F13F-47E9-B731-7B5D9421F318}" type="parTrans" cxnId="{ABCC3392-ACC0-4345-8A91-ADC3904408A2}">
      <dgm:prSet/>
      <dgm:spPr/>
      <dgm:t>
        <a:bodyPr/>
        <a:lstStyle/>
        <a:p>
          <a:endParaRPr lang="zh-CN" altLang="en-US" b="0">
            <a:latin typeface="微软雅黑" panose="020B0503020204020204" pitchFamily="34" charset="-122"/>
            <a:ea typeface="微软雅黑" panose="020B0503020204020204" pitchFamily="34" charset="-122"/>
          </a:endParaRPr>
        </a:p>
      </dgm:t>
    </dgm:pt>
    <dgm:pt modelId="{1B20E3D8-4715-4063-A705-609F24FD411B}" type="sibTrans" cxnId="{ABCC3392-ACC0-4345-8A91-ADC3904408A2}">
      <dgm:prSet/>
      <dgm:spPr/>
      <dgm:t>
        <a:bodyPr/>
        <a:lstStyle/>
        <a:p>
          <a:endParaRPr lang="zh-CN" altLang="en-US" b="0">
            <a:latin typeface="微软雅黑" panose="020B0503020204020204" pitchFamily="34" charset="-122"/>
            <a:ea typeface="微软雅黑" panose="020B0503020204020204" pitchFamily="34" charset="-122"/>
          </a:endParaRPr>
        </a:p>
      </dgm:t>
    </dgm:pt>
    <dgm:pt modelId="{281CE326-FFD4-458F-B592-F921B2986A8D}">
      <dgm:prSet phldrT="[文本]"/>
      <dgm:spPr/>
      <dgm:t>
        <a:bodyPr/>
        <a:lstStyle/>
        <a:p>
          <a:r>
            <a:rPr lang="zh-CN" altLang="en-US" b="0" dirty="0" smtClean="0">
              <a:latin typeface="微软雅黑" panose="020B0503020204020204" pitchFamily="34" charset="-122"/>
              <a:ea typeface="微软雅黑" panose="020B0503020204020204" pitchFamily="34" charset="-122"/>
            </a:rPr>
            <a:t>消费支出（</a:t>
          </a:r>
          <a:r>
            <a:rPr lang="en-US" altLang="zh-CN" b="0" dirty="0" smtClean="0">
              <a:latin typeface="微软雅黑" panose="020B0503020204020204" pitchFamily="34" charset="-122"/>
              <a:ea typeface="微软雅黑" panose="020B0503020204020204" pitchFamily="34" charset="-122"/>
            </a:rPr>
            <a:t>C</a:t>
          </a:r>
          <a:r>
            <a:rPr lang="zh-CN" altLang="en-US" b="0" dirty="0" smtClean="0">
              <a:latin typeface="微软雅黑" panose="020B0503020204020204" pitchFamily="34" charset="-122"/>
              <a:ea typeface="微软雅黑" panose="020B0503020204020204" pitchFamily="34" charset="-122"/>
            </a:rPr>
            <a:t>）</a:t>
          </a:r>
          <a:endParaRPr lang="en-US" altLang="zh-CN" b="0" dirty="0" smtClean="0">
            <a:latin typeface="微软雅黑" panose="020B0503020204020204" pitchFamily="34" charset="-122"/>
            <a:ea typeface="微软雅黑" panose="020B0503020204020204" pitchFamily="34" charset="-122"/>
          </a:endParaRPr>
        </a:p>
      </dgm:t>
    </dgm:pt>
    <dgm:pt modelId="{E8715DE1-F5AC-4EB5-90BA-3C5D61B47293}" type="parTrans" cxnId="{3F8EE157-53FC-4E1A-9A11-991364C07423}">
      <dgm:prSet/>
      <dgm:spPr/>
      <dgm:t>
        <a:bodyPr/>
        <a:lstStyle/>
        <a:p>
          <a:endParaRPr lang="zh-CN" altLang="en-US" b="0">
            <a:latin typeface="微软雅黑" panose="020B0503020204020204" pitchFamily="34" charset="-122"/>
            <a:ea typeface="微软雅黑" panose="020B0503020204020204" pitchFamily="34" charset="-122"/>
          </a:endParaRPr>
        </a:p>
      </dgm:t>
    </dgm:pt>
    <dgm:pt modelId="{FE95B661-F84C-4DF5-92A1-2BD3CB00F501}" type="sibTrans" cxnId="{3F8EE157-53FC-4E1A-9A11-991364C07423}">
      <dgm:prSet/>
      <dgm:spPr/>
      <dgm:t>
        <a:bodyPr/>
        <a:lstStyle/>
        <a:p>
          <a:endParaRPr lang="zh-CN" altLang="en-US" b="0">
            <a:latin typeface="微软雅黑" panose="020B0503020204020204" pitchFamily="34" charset="-122"/>
            <a:ea typeface="微软雅黑" panose="020B0503020204020204" pitchFamily="34" charset="-122"/>
          </a:endParaRPr>
        </a:p>
      </dgm:t>
    </dgm:pt>
    <dgm:pt modelId="{DFF1750D-66FA-4697-9389-CBEFC69A8543}">
      <dgm:prSet phldrT="[文本]"/>
      <dgm:spPr/>
      <dgm:t>
        <a:bodyPr/>
        <a:lstStyle/>
        <a:p>
          <a:r>
            <a:rPr lang="zh-CN" altLang="en-US" b="0" dirty="0" smtClean="0">
              <a:latin typeface="微软雅黑" panose="020B0503020204020204" pitchFamily="34" charset="-122"/>
              <a:ea typeface="微软雅黑" panose="020B0503020204020204" pitchFamily="34" charset="-122"/>
            </a:rPr>
            <a:t>投资支出（</a:t>
          </a:r>
          <a:r>
            <a:rPr lang="en-US" altLang="zh-CN" b="0" dirty="0" smtClean="0">
              <a:latin typeface="微软雅黑" panose="020B0503020204020204" pitchFamily="34" charset="-122"/>
              <a:ea typeface="微软雅黑" panose="020B0503020204020204" pitchFamily="34" charset="-122"/>
            </a:rPr>
            <a:t>I</a:t>
          </a:r>
          <a:r>
            <a:rPr lang="zh-CN" altLang="en-US" b="0" dirty="0" smtClean="0">
              <a:latin typeface="微软雅黑" panose="020B0503020204020204" pitchFamily="34" charset="-122"/>
              <a:ea typeface="微软雅黑" panose="020B0503020204020204" pitchFamily="34" charset="-122"/>
            </a:rPr>
            <a:t>）</a:t>
          </a:r>
          <a:endParaRPr lang="zh-CN" altLang="en-US" b="0" dirty="0">
            <a:latin typeface="微软雅黑" panose="020B0503020204020204" pitchFamily="34" charset="-122"/>
            <a:ea typeface="微软雅黑" panose="020B0503020204020204" pitchFamily="34" charset="-122"/>
          </a:endParaRPr>
        </a:p>
      </dgm:t>
    </dgm:pt>
    <dgm:pt modelId="{4F987C9C-70FB-488A-B823-D913BF8C8A27}" type="parTrans" cxnId="{7AA0B589-7EAC-44C1-B48B-9AB76FDD5E93}">
      <dgm:prSet/>
      <dgm:spPr/>
      <dgm:t>
        <a:bodyPr/>
        <a:lstStyle/>
        <a:p>
          <a:endParaRPr lang="zh-CN" altLang="en-US" b="0">
            <a:latin typeface="微软雅黑" panose="020B0503020204020204" pitchFamily="34" charset="-122"/>
            <a:ea typeface="微软雅黑" panose="020B0503020204020204" pitchFamily="34" charset="-122"/>
          </a:endParaRPr>
        </a:p>
      </dgm:t>
    </dgm:pt>
    <dgm:pt modelId="{005EE020-B3B3-4B01-9C5F-86DC90B91570}" type="sibTrans" cxnId="{7AA0B589-7EAC-44C1-B48B-9AB76FDD5E93}">
      <dgm:prSet/>
      <dgm:spPr/>
      <dgm:t>
        <a:bodyPr/>
        <a:lstStyle/>
        <a:p>
          <a:endParaRPr lang="zh-CN" altLang="en-US" b="0">
            <a:latin typeface="微软雅黑" panose="020B0503020204020204" pitchFamily="34" charset="-122"/>
            <a:ea typeface="微软雅黑" panose="020B0503020204020204" pitchFamily="34" charset="-122"/>
          </a:endParaRPr>
        </a:p>
      </dgm:t>
    </dgm:pt>
    <dgm:pt modelId="{980E6154-636E-4CCC-B36B-5B53027BE292}">
      <dgm:prSet phldrT="[文本]"/>
      <dgm:spPr/>
      <dgm:t>
        <a:bodyPr/>
        <a:lstStyle/>
        <a:p>
          <a:r>
            <a:rPr lang="zh-CN" altLang="en-US" b="0" dirty="0" smtClean="0">
              <a:latin typeface="微软雅黑" panose="020B0503020204020204" pitchFamily="34" charset="-122"/>
              <a:ea typeface="微软雅黑" panose="020B0503020204020204" pitchFamily="34" charset="-122"/>
            </a:rPr>
            <a:t>政府购买支出（</a:t>
          </a:r>
          <a:r>
            <a:rPr lang="en-US" altLang="zh-CN" b="0" dirty="0" smtClean="0">
              <a:latin typeface="微软雅黑" panose="020B0503020204020204" pitchFamily="34" charset="-122"/>
              <a:ea typeface="微软雅黑" panose="020B0503020204020204" pitchFamily="34" charset="-122"/>
            </a:rPr>
            <a:t>G</a:t>
          </a:r>
          <a:r>
            <a:rPr lang="zh-CN" altLang="en-US" b="0" dirty="0" smtClean="0">
              <a:latin typeface="微软雅黑" panose="020B0503020204020204" pitchFamily="34" charset="-122"/>
              <a:ea typeface="微软雅黑" panose="020B0503020204020204" pitchFamily="34" charset="-122"/>
            </a:rPr>
            <a:t>）</a:t>
          </a:r>
          <a:endParaRPr lang="zh-CN" altLang="en-US" b="0" dirty="0">
            <a:latin typeface="微软雅黑" panose="020B0503020204020204" pitchFamily="34" charset="-122"/>
            <a:ea typeface="微软雅黑" panose="020B0503020204020204" pitchFamily="34" charset="-122"/>
          </a:endParaRPr>
        </a:p>
      </dgm:t>
    </dgm:pt>
    <dgm:pt modelId="{4275E206-DE89-4183-94A3-BC162890730A}" type="parTrans" cxnId="{35B4CDF1-EF02-4231-A57E-312FD005EDDD}">
      <dgm:prSet/>
      <dgm:spPr/>
      <dgm:t>
        <a:bodyPr/>
        <a:lstStyle/>
        <a:p>
          <a:endParaRPr lang="zh-CN" altLang="en-US" b="0">
            <a:latin typeface="微软雅黑" panose="020B0503020204020204" pitchFamily="34" charset="-122"/>
            <a:ea typeface="微软雅黑" panose="020B0503020204020204" pitchFamily="34" charset="-122"/>
          </a:endParaRPr>
        </a:p>
      </dgm:t>
    </dgm:pt>
    <dgm:pt modelId="{78F3A9A2-DC47-4E03-B17D-2BAC01C1CF76}" type="sibTrans" cxnId="{35B4CDF1-EF02-4231-A57E-312FD005EDDD}">
      <dgm:prSet/>
      <dgm:spPr/>
      <dgm:t>
        <a:bodyPr/>
        <a:lstStyle/>
        <a:p>
          <a:endParaRPr lang="zh-CN" altLang="en-US" b="0">
            <a:latin typeface="微软雅黑" panose="020B0503020204020204" pitchFamily="34" charset="-122"/>
            <a:ea typeface="微软雅黑" panose="020B0503020204020204" pitchFamily="34" charset="-122"/>
          </a:endParaRPr>
        </a:p>
      </dgm:t>
    </dgm:pt>
    <dgm:pt modelId="{C5AFC211-802A-43AB-AE5A-7C03D0889617}">
      <dgm:prSet phldrT="[文本]"/>
      <dgm:spPr/>
      <dgm:t>
        <a:bodyPr/>
        <a:lstStyle/>
        <a:p>
          <a:r>
            <a:rPr lang="zh-CN" altLang="en-US" b="0" dirty="0" smtClean="0">
              <a:latin typeface="微软雅黑" panose="020B0503020204020204" pitchFamily="34" charset="-122"/>
              <a:ea typeface="微软雅黑" panose="020B0503020204020204" pitchFamily="34" charset="-122"/>
            </a:rPr>
            <a:t>净出口（</a:t>
          </a:r>
          <a:r>
            <a:rPr lang="en-US" altLang="zh-CN" b="0" dirty="0" smtClean="0">
              <a:latin typeface="微软雅黑" panose="020B0503020204020204" pitchFamily="34" charset="-122"/>
              <a:ea typeface="微软雅黑" panose="020B0503020204020204" pitchFamily="34" charset="-122"/>
            </a:rPr>
            <a:t>NX</a:t>
          </a:r>
          <a:r>
            <a:rPr lang="zh-CN" altLang="en-US" b="0" dirty="0" smtClean="0">
              <a:latin typeface="微软雅黑" panose="020B0503020204020204" pitchFamily="34" charset="-122"/>
              <a:ea typeface="微软雅黑" panose="020B0503020204020204" pitchFamily="34" charset="-122"/>
            </a:rPr>
            <a:t>）</a:t>
          </a:r>
          <a:endParaRPr lang="zh-CN" altLang="en-US" b="0" dirty="0">
            <a:latin typeface="微软雅黑" panose="020B0503020204020204" pitchFamily="34" charset="-122"/>
            <a:ea typeface="微软雅黑" panose="020B0503020204020204" pitchFamily="34" charset="-122"/>
          </a:endParaRPr>
        </a:p>
      </dgm:t>
    </dgm:pt>
    <dgm:pt modelId="{BFC58884-F2EA-4734-BD07-128AD3532A0B}" type="parTrans" cxnId="{16A01C32-12D9-4B21-8315-32EDC8F7587E}">
      <dgm:prSet/>
      <dgm:spPr/>
      <dgm:t>
        <a:bodyPr/>
        <a:lstStyle/>
        <a:p>
          <a:endParaRPr lang="zh-CN" altLang="en-US" b="0">
            <a:latin typeface="微软雅黑" panose="020B0503020204020204" pitchFamily="34" charset="-122"/>
            <a:ea typeface="微软雅黑" panose="020B0503020204020204" pitchFamily="34" charset="-122"/>
          </a:endParaRPr>
        </a:p>
      </dgm:t>
    </dgm:pt>
    <dgm:pt modelId="{8F9A5969-EC5D-4951-B79D-56EE628ACD2F}" type="sibTrans" cxnId="{16A01C32-12D9-4B21-8315-32EDC8F7587E}">
      <dgm:prSet/>
      <dgm:spPr/>
      <dgm:t>
        <a:bodyPr/>
        <a:lstStyle/>
        <a:p>
          <a:endParaRPr lang="zh-CN" altLang="en-US" b="0">
            <a:latin typeface="微软雅黑" panose="020B0503020204020204" pitchFamily="34" charset="-122"/>
            <a:ea typeface="微软雅黑" panose="020B0503020204020204" pitchFamily="34" charset="-122"/>
          </a:endParaRPr>
        </a:p>
      </dgm:t>
    </dgm:pt>
    <dgm:pt modelId="{E021F6E7-F57D-49FC-8BDD-5C49744B37D7}" type="pres">
      <dgm:prSet presAssocID="{3B88DBBB-6730-43AE-811E-32077B4AF207}" presName="cycle" presStyleCnt="0">
        <dgm:presLayoutVars>
          <dgm:chMax val="1"/>
          <dgm:dir/>
          <dgm:animLvl val="ctr"/>
          <dgm:resizeHandles val="exact"/>
        </dgm:presLayoutVars>
      </dgm:prSet>
      <dgm:spPr/>
      <dgm:t>
        <a:bodyPr/>
        <a:lstStyle/>
        <a:p>
          <a:endParaRPr lang="zh-CN" altLang="en-US"/>
        </a:p>
      </dgm:t>
    </dgm:pt>
    <dgm:pt modelId="{6293503D-9D39-4AFC-87D6-795B3AF49E6B}" type="pres">
      <dgm:prSet presAssocID="{89CD7FB1-E9B3-42CF-947D-A2A14FEDB5E0}" presName="centerShape" presStyleLbl="node0" presStyleIdx="0" presStyleCnt="1"/>
      <dgm:spPr/>
      <dgm:t>
        <a:bodyPr/>
        <a:lstStyle/>
        <a:p>
          <a:endParaRPr lang="zh-CN" altLang="en-US"/>
        </a:p>
      </dgm:t>
    </dgm:pt>
    <dgm:pt modelId="{7BBA493E-0043-47D1-92EA-1D16AA60275C}" type="pres">
      <dgm:prSet presAssocID="{E8715DE1-F5AC-4EB5-90BA-3C5D61B47293}" presName="Name9" presStyleLbl="parChTrans1D2" presStyleIdx="0" presStyleCnt="4"/>
      <dgm:spPr/>
      <dgm:t>
        <a:bodyPr/>
        <a:lstStyle/>
        <a:p>
          <a:endParaRPr lang="zh-CN" altLang="en-US"/>
        </a:p>
      </dgm:t>
    </dgm:pt>
    <dgm:pt modelId="{2DA421E2-2D37-4E7E-A3E4-14C0B108FCE7}" type="pres">
      <dgm:prSet presAssocID="{E8715DE1-F5AC-4EB5-90BA-3C5D61B47293}" presName="connTx" presStyleLbl="parChTrans1D2" presStyleIdx="0" presStyleCnt="4"/>
      <dgm:spPr/>
      <dgm:t>
        <a:bodyPr/>
        <a:lstStyle/>
        <a:p>
          <a:endParaRPr lang="zh-CN" altLang="en-US"/>
        </a:p>
      </dgm:t>
    </dgm:pt>
    <dgm:pt modelId="{6E4729B3-C979-4BEF-846C-2EF7D72DF3A5}" type="pres">
      <dgm:prSet presAssocID="{281CE326-FFD4-458F-B592-F921B2986A8D}" presName="node" presStyleLbl="node1" presStyleIdx="0" presStyleCnt="4">
        <dgm:presLayoutVars>
          <dgm:bulletEnabled val="1"/>
        </dgm:presLayoutVars>
      </dgm:prSet>
      <dgm:spPr/>
      <dgm:t>
        <a:bodyPr/>
        <a:lstStyle/>
        <a:p>
          <a:endParaRPr lang="zh-CN" altLang="en-US"/>
        </a:p>
      </dgm:t>
    </dgm:pt>
    <dgm:pt modelId="{D21D747E-71B0-401D-A305-EB8901838AE1}" type="pres">
      <dgm:prSet presAssocID="{4F987C9C-70FB-488A-B823-D913BF8C8A27}" presName="Name9" presStyleLbl="parChTrans1D2" presStyleIdx="1" presStyleCnt="4"/>
      <dgm:spPr/>
      <dgm:t>
        <a:bodyPr/>
        <a:lstStyle/>
        <a:p>
          <a:endParaRPr lang="zh-CN" altLang="en-US"/>
        </a:p>
      </dgm:t>
    </dgm:pt>
    <dgm:pt modelId="{6286DA3D-ED2E-401F-AC3A-1D614F6CF646}" type="pres">
      <dgm:prSet presAssocID="{4F987C9C-70FB-488A-B823-D913BF8C8A27}" presName="connTx" presStyleLbl="parChTrans1D2" presStyleIdx="1" presStyleCnt="4"/>
      <dgm:spPr/>
      <dgm:t>
        <a:bodyPr/>
        <a:lstStyle/>
        <a:p>
          <a:endParaRPr lang="zh-CN" altLang="en-US"/>
        </a:p>
      </dgm:t>
    </dgm:pt>
    <dgm:pt modelId="{C578B2E2-C0CD-4855-A839-261ABA898AB7}" type="pres">
      <dgm:prSet presAssocID="{DFF1750D-66FA-4697-9389-CBEFC69A8543}" presName="node" presStyleLbl="node1" presStyleIdx="1" presStyleCnt="4">
        <dgm:presLayoutVars>
          <dgm:bulletEnabled val="1"/>
        </dgm:presLayoutVars>
      </dgm:prSet>
      <dgm:spPr/>
      <dgm:t>
        <a:bodyPr/>
        <a:lstStyle/>
        <a:p>
          <a:endParaRPr lang="zh-CN" altLang="en-US"/>
        </a:p>
      </dgm:t>
    </dgm:pt>
    <dgm:pt modelId="{7FFCFA46-B0FC-4B87-8BBC-D34C98DC25AC}" type="pres">
      <dgm:prSet presAssocID="{4275E206-DE89-4183-94A3-BC162890730A}" presName="Name9" presStyleLbl="parChTrans1D2" presStyleIdx="2" presStyleCnt="4"/>
      <dgm:spPr/>
      <dgm:t>
        <a:bodyPr/>
        <a:lstStyle/>
        <a:p>
          <a:endParaRPr lang="zh-CN" altLang="en-US"/>
        </a:p>
      </dgm:t>
    </dgm:pt>
    <dgm:pt modelId="{5E7709B2-BE23-46B9-8060-B7ABDB7D4E5F}" type="pres">
      <dgm:prSet presAssocID="{4275E206-DE89-4183-94A3-BC162890730A}" presName="connTx" presStyleLbl="parChTrans1D2" presStyleIdx="2" presStyleCnt="4"/>
      <dgm:spPr/>
      <dgm:t>
        <a:bodyPr/>
        <a:lstStyle/>
        <a:p>
          <a:endParaRPr lang="zh-CN" altLang="en-US"/>
        </a:p>
      </dgm:t>
    </dgm:pt>
    <dgm:pt modelId="{3A08858B-1D99-4CF4-8803-61D668CFD778}" type="pres">
      <dgm:prSet presAssocID="{980E6154-636E-4CCC-B36B-5B53027BE292}" presName="node" presStyleLbl="node1" presStyleIdx="2" presStyleCnt="4">
        <dgm:presLayoutVars>
          <dgm:bulletEnabled val="1"/>
        </dgm:presLayoutVars>
      </dgm:prSet>
      <dgm:spPr/>
      <dgm:t>
        <a:bodyPr/>
        <a:lstStyle/>
        <a:p>
          <a:endParaRPr lang="zh-CN" altLang="en-US"/>
        </a:p>
      </dgm:t>
    </dgm:pt>
    <dgm:pt modelId="{35590B91-EE15-4DE5-B5BE-DE0E1C4E85F1}" type="pres">
      <dgm:prSet presAssocID="{BFC58884-F2EA-4734-BD07-128AD3532A0B}" presName="Name9" presStyleLbl="parChTrans1D2" presStyleIdx="3" presStyleCnt="4"/>
      <dgm:spPr/>
      <dgm:t>
        <a:bodyPr/>
        <a:lstStyle/>
        <a:p>
          <a:endParaRPr lang="zh-CN" altLang="en-US"/>
        </a:p>
      </dgm:t>
    </dgm:pt>
    <dgm:pt modelId="{3C19A28A-79A5-4149-8A71-C99689D64145}" type="pres">
      <dgm:prSet presAssocID="{BFC58884-F2EA-4734-BD07-128AD3532A0B}" presName="connTx" presStyleLbl="parChTrans1D2" presStyleIdx="3" presStyleCnt="4"/>
      <dgm:spPr/>
      <dgm:t>
        <a:bodyPr/>
        <a:lstStyle/>
        <a:p>
          <a:endParaRPr lang="zh-CN" altLang="en-US"/>
        </a:p>
      </dgm:t>
    </dgm:pt>
    <dgm:pt modelId="{E890A99A-4D05-46F2-9FB8-813DDFD0F41B}" type="pres">
      <dgm:prSet presAssocID="{C5AFC211-802A-43AB-AE5A-7C03D0889617}" presName="node" presStyleLbl="node1" presStyleIdx="3" presStyleCnt="4">
        <dgm:presLayoutVars>
          <dgm:bulletEnabled val="1"/>
        </dgm:presLayoutVars>
      </dgm:prSet>
      <dgm:spPr/>
      <dgm:t>
        <a:bodyPr/>
        <a:lstStyle/>
        <a:p>
          <a:endParaRPr lang="zh-CN" altLang="en-US"/>
        </a:p>
      </dgm:t>
    </dgm:pt>
  </dgm:ptLst>
  <dgm:cxnLst>
    <dgm:cxn modelId="{1BED3009-E73E-4A63-B3CE-B17797E5446E}" type="presOf" srcId="{C5AFC211-802A-43AB-AE5A-7C03D0889617}" destId="{E890A99A-4D05-46F2-9FB8-813DDFD0F41B}" srcOrd="0" destOrd="0" presId="urn:microsoft.com/office/officeart/2005/8/layout/radial1"/>
    <dgm:cxn modelId="{3F8EE157-53FC-4E1A-9A11-991364C07423}" srcId="{89CD7FB1-E9B3-42CF-947D-A2A14FEDB5E0}" destId="{281CE326-FFD4-458F-B592-F921B2986A8D}" srcOrd="0" destOrd="0" parTransId="{E8715DE1-F5AC-4EB5-90BA-3C5D61B47293}" sibTransId="{FE95B661-F84C-4DF5-92A1-2BD3CB00F501}"/>
    <dgm:cxn modelId="{B8081312-8A90-413E-BCAC-031424BC9B31}" type="presOf" srcId="{DFF1750D-66FA-4697-9389-CBEFC69A8543}" destId="{C578B2E2-C0CD-4855-A839-261ABA898AB7}" srcOrd="0" destOrd="0" presId="urn:microsoft.com/office/officeart/2005/8/layout/radial1"/>
    <dgm:cxn modelId="{83197443-4CE7-438D-8482-10B80129761B}" type="presOf" srcId="{3B88DBBB-6730-43AE-811E-32077B4AF207}" destId="{E021F6E7-F57D-49FC-8BDD-5C49744B37D7}" srcOrd="0" destOrd="0" presId="urn:microsoft.com/office/officeart/2005/8/layout/radial1"/>
    <dgm:cxn modelId="{2DFBFC50-98FA-451E-8EB6-09D3CC71A9F7}" type="presOf" srcId="{4F987C9C-70FB-488A-B823-D913BF8C8A27}" destId="{D21D747E-71B0-401D-A305-EB8901838AE1}" srcOrd="0" destOrd="0" presId="urn:microsoft.com/office/officeart/2005/8/layout/radial1"/>
    <dgm:cxn modelId="{D5B40434-CDD5-48E4-9020-7D289C6515B5}" type="presOf" srcId="{BFC58884-F2EA-4734-BD07-128AD3532A0B}" destId="{3C19A28A-79A5-4149-8A71-C99689D64145}" srcOrd="1" destOrd="0" presId="urn:microsoft.com/office/officeart/2005/8/layout/radial1"/>
    <dgm:cxn modelId="{ABCC3392-ACC0-4345-8A91-ADC3904408A2}" srcId="{3B88DBBB-6730-43AE-811E-32077B4AF207}" destId="{89CD7FB1-E9B3-42CF-947D-A2A14FEDB5E0}" srcOrd="0" destOrd="0" parTransId="{0A35159F-F13F-47E9-B731-7B5D9421F318}" sibTransId="{1B20E3D8-4715-4063-A705-609F24FD411B}"/>
    <dgm:cxn modelId="{AE943D9C-FF06-4BA2-97E8-4410D5A75FBA}" type="presOf" srcId="{4275E206-DE89-4183-94A3-BC162890730A}" destId="{5E7709B2-BE23-46B9-8060-B7ABDB7D4E5F}" srcOrd="1" destOrd="0" presId="urn:microsoft.com/office/officeart/2005/8/layout/radial1"/>
    <dgm:cxn modelId="{EDBA641E-4914-4E6D-BAB6-4E3648C4132F}" type="presOf" srcId="{E8715DE1-F5AC-4EB5-90BA-3C5D61B47293}" destId="{2DA421E2-2D37-4E7E-A3E4-14C0B108FCE7}" srcOrd="1" destOrd="0" presId="urn:microsoft.com/office/officeart/2005/8/layout/radial1"/>
    <dgm:cxn modelId="{57E28C80-B032-46D4-819A-A2A155E86992}" type="presOf" srcId="{E8715DE1-F5AC-4EB5-90BA-3C5D61B47293}" destId="{7BBA493E-0043-47D1-92EA-1D16AA60275C}" srcOrd="0" destOrd="0" presId="urn:microsoft.com/office/officeart/2005/8/layout/radial1"/>
    <dgm:cxn modelId="{85F824F4-EA68-4B1B-AB88-342EE365D8F4}" type="presOf" srcId="{4275E206-DE89-4183-94A3-BC162890730A}" destId="{7FFCFA46-B0FC-4B87-8BBC-D34C98DC25AC}" srcOrd="0" destOrd="0" presId="urn:microsoft.com/office/officeart/2005/8/layout/radial1"/>
    <dgm:cxn modelId="{A4F0D8F1-85CF-4381-8283-943798D0CA58}" type="presOf" srcId="{281CE326-FFD4-458F-B592-F921B2986A8D}" destId="{6E4729B3-C979-4BEF-846C-2EF7D72DF3A5}" srcOrd="0" destOrd="0" presId="urn:microsoft.com/office/officeart/2005/8/layout/radial1"/>
    <dgm:cxn modelId="{4E3E1997-BF47-49AC-ACF2-B47597668234}" type="presOf" srcId="{89CD7FB1-E9B3-42CF-947D-A2A14FEDB5E0}" destId="{6293503D-9D39-4AFC-87D6-795B3AF49E6B}" srcOrd="0" destOrd="0" presId="urn:microsoft.com/office/officeart/2005/8/layout/radial1"/>
    <dgm:cxn modelId="{16A01C32-12D9-4B21-8315-32EDC8F7587E}" srcId="{89CD7FB1-E9B3-42CF-947D-A2A14FEDB5E0}" destId="{C5AFC211-802A-43AB-AE5A-7C03D0889617}" srcOrd="3" destOrd="0" parTransId="{BFC58884-F2EA-4734-BD07-128AD3532A0B}" sibTransId="{8F9A5969-EC5D-4951-B79D-56EE628ACD2F}"/>
    <dgm:cxn modelId="{6D583083-959B-44A6-A49A-B7BB6413F4C9}" type="presOf" srcId="{980E6154-636E-4CCC-B36B-5B53027BE292}" destId="{3A08858B-1D99-4CF4-8803-61D668CFD778}" srcOrd="0" destOrd="0" presId="urn:microsoft.com/office/officeart/2005/8/layout/radial1"/>
    <dgm:cxn modelId="{99458E3D-0243-4A79-9CE4-0795963BC23F}" type="presOf" srcId="{4F987C9C-70FB-488A-B823-D913BF8C8A27}" destId="{6286DA3D-ED2E-401F-AC3A-1D614F6CF646}" srcOrd="1" destOrd="0" presId="urn:microsoft.com/office/officeart/2005/8/layout/radial1"/>
    <dgm:cxn modelId="{A9F59F7C-C3CA-483E-A76A-4D79296E23FE}" type="presOf" srcId="{BFC58884-F2EA-4734-BD07-128AD3532A0B}" destId="{35590B91-EE15-4DE5-B5BE-DE0E1C4E85F1}" srcOrd="0" destOrd="0" presId="urn:microsoft.com/office/officeart/2005/8/layout/radial1"/>
    <dgm:cxn modelId="{7AA0B589-7EAC-44C1-B48B-9AB76FDD5E93}" srcId="{89CD7FB1-E9B3-42CF-947D-A2A14FEDB5E0}" destId="{DFF1750D-66FA-4697-9389-CBEFC69A8543}" srcOrd="1" destOrd="0" parTransId="{4F987C9C-70FB-488A-B823-D913BF8C8A27}" sibTransId="{005EE020-B3B3-4B01-9C5F-86DC90B91570}"/>
    <dgm:cxn modelId="{35B4CDF1-EF02-4231-A57E-312FD005EDDD}" srcId="{89CD7FB1-E9B3-42CF-947D-A2A14FEDB5E0}" destId="{980E6154-636E-4CCC-B36B-5B53027BE292}" srcOrd="2" destOrd="0" parTransId="{4275E206-DE89-4183-94A3-BC162890730A}" sibTransId="{78F3A9A2-DC47-4E03-B17D-2BAC01C1CF76}"/>
    <dgm:cxn modelId="{3BF36CA4-31C7-4168-8CBF-F8FB9FC1D247}" type="presParOf" srcId="{E021F6E7-F57D-49FC-8BDD-5C49744B37D7}" destId="{6293503D-9D39-4AFC-87D6-795B3AF49E6B}" srcOrd="0" destOrd="0" presId="urn:microsoft.com/office/officeart/2005/8/layout/radial1"/>
    <dgm:cxn modelId="{803A97EA-8326-4091-A7EC-92319A806324}" type="presParOf" srcId="{E021F6E7-F57D-49FC-8BDD-5C49744B37D7}" destId="{7BBA493E-0043-47D1-92EA-1D16AA60275C}" srcOrd="1" destOrd="0" presId="urn:microsoft.com/office/officeart/2005/8/layout/radial1"/>
    <dgm:cxn modelId="{487F55DB-4754-4E90-9778-819C88CE656A}" type="presParOf" srcId="{7BBA493E-0043-47D1-92EA-1D16AA60275C}" destId="{2DA421E2-2D37-4E7E-A3E4-14C0B108FCE7}" srcOrd="0" destOrd="0" presId="urn:microsoft.com/office/officeart/2005/8/layout/radial1"/>
    <dgm:cxn modelId="{30E7152D-7E67-45DD-8684-197678D0EABD}" type="presParOf" srcId="{E021F6E7-F57D-49FC-8BDD-5C49744B37D7}" destId="{6E4729B3-C979-4BEF-846C-2EF7D72DF3A5}" srcOrd="2" destOrd="0" presId="urn:microsoft.com/office/officeart/2005/8/layout/radial1"/>
    <dgm:cxn modelId="{02A6CCE6-863E-493E-B4CC-B638EB7A6A97}" type="presParOf" srcId="{E021F6E7-F57D-49FC-8BDD-5C49744B37D7}" destId="{D21D747E-71B0-401D-A305-EB8901838AE1}" srcOrd="3" destOrd="0" presId="urn:microsoft.com/office/officeart/2005/8/layout/radial1"/>
    <dgm:cxn modelId="{58B9FF76-C7E7-482F-A102-01E107A801C9}" type="presParOf" srcId="{D21D747E-71B0-401D-A305-EB8901838AE1}" destId="{6286DA3D-ED2E-401F-AC3A-1D614F6CF646}" srcOrd="0" destOrd="0" presId="urn:microsoft.com/office/officeart/2005/8/layout/radial1"/>
    <dgm:cxn modelId="{02601FB6-08CA-4215-B5A0-B3052DC47E16}" type="presParOf" srcId="{E021F6E7-F57D-49FC-8BDD-5C49744B37D7}" destId="{C578B2E2-C0CD-4855-A839-261ABA898AB7}" srcOrd="4" destOrd="0" presId="urn:microsoft.com/office/officeart/2005/8/layout/radial1"/>
    <dgm:cxn modelId="{0F95AC3C-06B4-4A71-B050-2A10C3F23F5A}" type="presParOf" srcId="{E021F6E7-F57D-49FC-8BDD-5C49744B37D7}" destId="{7FFCFA46-B0FC-4B87-8BBC-D34C98DC25AC}" srcOrd="5" destOrd="0" presId="urn:microsoft.com/office/officeart/2005/8/layout/radial1"/>
    <dgm:cxn modelId="{D6B1D201-4821-4262-AFD7-5933C298B8B2}" type="presParOf" srcId="{7FFCFA46-B0FC-4B87-8BBC-D34C98DC25AC}" destId="{5E7709B2-BE23-46B9-8060-B7ABDB7D4E5F}" srcOrd="0" destOrd="0" presId="urn:microsoft.com/office/officeart/2005/8/layout/radial1"/>
    <dgm:cxn modelId="{04BDE053-A1F3-4C73-AA1A-800B33DD1087}" type="presParOf" srcId="{E021F6E7-F57D-49FC-8BDD-5C49744B37D7}" destId="{3A08858B-1D99-4CF4-8803-61D668CFD778}" srcOrd="6" destOrd="0" presId="urn:microsoft.com/office/officeart/2005/8/layout/radial1"/>
    <dgm:cxn modelId="{C935FC97-9B9F-492E-9155-2CD86BECF4F2}" type="presParOf" srcId="{E021F6E7-F57D-49FC-8BDD-5C49744B37D7}" destId="{35590B91-EE15-4DE5-B5BE-DE0E1C4E85F1}" srcOrd="7" destOrd="0" presId="urn:microsoft.com/office/officeart/2005/8/layout/radial1"/>
    <dgm:cxn modelId="{164FE429-B86F-4588-9A97-FA91F692F2DB}" type="presParOf" srcId="{35590B91-EE15-4DE5-B5BE-DE0E1C4E85F1}" destId="{3C19A28A-79A5-4149-8A71-C99689D64145}" srcOrd="0" destOrd="0" presId="urn:microsoft.com/office/officeart/2005/8/layout/radial1"/>
    <dgm:cxn modelId="{6C034969-AF40-4D9C-8F8B-A939F7B99360}" type="presParOf" srcId="{E021F6E7-F57D-49FC-8BDD-5C49744B37D7}" destId="{E890A99A-4D05-46F2-9FB8-813DDFD0F41B}"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1F00C5F-0014-4886-8208-545D0BDA6D25}"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zh-CN" altLang="en-US"/>
        </a:p>
      </dgm:t>
    </dgm:pt>
    <dgm:pt modelId="{18EE6E62-26E1-481D-93FE-DD3CD2B219FB}">
      <dgm:prSet phldrT="[文本]" custT="1"/>
      <dgm:spPr>
        <a:solidFill>
          <a:schemeClr val="accent1">
            <a:lumMod val="75000"/>
          </a:schemeClr>
        </a:solidFill>
      </dgm:spPr>
      <dgm:t>
        <a:bodyPr/>
        <a:lstStyle/>
        <a:p>
          <a:r>
            <a:rPr lang="zh-CN" altLang="en-US" sz="2400" dirty="0" smtClean="0">
              <a:latin typeface="微软雅黑" panose="020B0503020204020204" pitchFamily="34" charset="-122"/>
              <a:ea typeface="微软雅黑" panose="020B0503020204020204" pitchFamily="34" charset="-122"/>
            </a:rPr>
            <a:t>耐用消费品支出</a:t>
          </a:r>
          <a:endParaRPr lang="zh-CN" altLang="en-US" sz="2400" dirty="0"/>
        </a:p>
      </dgm:t>
    </dgm:pt>
    <dgm:pt modelId="{8C340623-50E7-4F5B-9F17-AFEE3312A9FF}" type="parTrans" cxnId="{CE35E8E4-50DF-4C45-9A9C-9BE11F199AE4}">
      <dgm:prSet/>
      <dgm:spPr/>
      <dgm:t>
        <a:bodyPr/>
        <a:lstStyle/>
        <a:p>
          <a:endParaRPr lang="zh-CN" altLang="en-US" sz="2400"/>
        </a:p>
      </dgm:t>
    </dgm:pt>
    <dgm:pt modelId="{5D921610-7CDB-4CEE-895A-0A5C4090193E}" type="sibTrans" cxnId="{CE35E8E4-50DF-4C45-9A9C-9BE11F199AE4}">
      <dgm:prSet/>
      <dgm:spPr/>
      <dgm:t>
        <a:bodyPr/>
        <a:lstStyle/>
        <a:p>
          <a:endParaRPr lang="zh-CN" altLang="en-US" sz="2400"/>
        </a:p>
      </dgm:t>
    </dgm:pt>
    <dgm:pt modelId="{78E9235D-A0C3-4050-8C6E-70BF56F004FA}">
      <dgm:prSet phldrT="[文本]" custT="1"/>
      <dgm:spPr>
        <a:solidFill>
          <a:schemeClr val="accent1">
            <a:lumMod val="75000"/>
          </a:schemeClr>
        </a:solidFill>
      </dgm:spPr>
      <dgm:t>
        <a:bodyPr/>
        <a:lstStyle/>
        <a:p>
          <a:r>
            <a:rPr lang="zh-CN" altLang="en-US" sz="1800" dirty="0" smtClean="0">
              <a:latin typeface="微软雅黑" panose="020B0503020204020204" pitchFamily="34" charset="-122"/>
              <a:ea typeface="微软雅黑" panose="020B0503020204020204" pitchFamily="34" charset="-122"/>
            </a:rPr>
            <a:t>使用寿命较长的消费品</a:t>
          </a:r>
          <a:endParaRPr lang="zh-CN" altLang="en-US" sz="1800" dirty="0"/>
        </a:p>
      </dgm:t>
    </dgm:pt>
    <dgm:pt modelId="{EAB3EE2F-77DC-4F89-8C4E-AFFE4A5BF7B1}" type="parTrans" cxnId="{954CD58B-91A1-42C8-8D85-2E3502489EEC}">
      <dgm:prSet/>
      <dgm:spPr/>
      <dgm:t>
        <a:bodyPr/>
        <a:lstStyle/>
        <a:p>
          <a:endParaRPr lang="zh-CN" altLang="en-US" sz="2400"/>
        </a:p>
      </dgm:t>
    </dgm:pt>
    <dgm:pt modelId="{A034252C-7332-44F5-8B7A-1794D3E39224}" type="sibTrans" cxnId="{954CD58B-91A1-42C8-8D85-2E3502489EEC}">
      <dgm:prSet/>
      <dgm:spPr/>
      <dgm:t>
        <a:bodyPr/>
        <a:lstStyle/>
        <a:p>
          <a:endParaRPr lang="zh-CN" altLang="en-US" sz="2400"/>
        </a:p>
      </dgm:t>
    </dgm:pt>
    <dgm:pt modelId="{EBE3592A-EA1F-4903-B90D-AA3D8DF915DF}">
      <dgm:prSet phldrT="[文本]" custT="1"/>
      <dgm:spPr>
        <a:solidFill>
          <a:schemeClr val="accent1">
            <a:lumMod val="75000"/>
          </a:schemeClr>
        </a:solidFill>
      </dgm:spPr>
      <dgm:t>
        <a:bodyPr/>
        <a:lstStyle/>
        <a:p>
          <a:r>
            <a:rPr lang="zh-CN" altLang="en-US" sz="2400" dirty="0" smtClean="0">
              <a:latin typeface="微软雅黑" panose="020B0503020204020204" pitchFamily="34" charset="-122"/>
              <a:ea typeface="微软雅黑" panose="020B0503020204020204" pitchFamily="34" charset="-122"/>
            </a:rPr>
            <a:t>非耐用消费品支出</a:t>
          </a:r>
          <a:endParaRPr lang="zh-CN" altLang="en-US" sz="2400" dirty="0"/>
        </a:p>
      </dgm:t>
    </dgm:pt>
    <dgm:pt modelId="{B56052D5-0B03-400E-B18F-7882B02AF999}" type="parTrans" cxnId="{28B7FF08-8779-4B40-8FF0-F3E0BE7080FC}">
      <dgm:prSet/>
      <dgm:spPr/>
      <dgm:t>
        <a:bodyPr/>
        <a:lstStyle/>
        <a:p>
          <a:endParaRPr lang="zh-CN" altLang="en-US" sz="2400"/>
        </a:p>
      </dgm:t>
    </dgm:pt>
    <dgm:pt modelId="{FB8D7422-1D0C-40AE-B367-12F9F4049372}" type="sibTrans" cxnId="{28B7FF08-8779-4B40-8FF0-F3E0BE7080FC}">
      <dgm:prSet/>
      <dgm:spPr/>
      <dgm:t>
        <a:bodyPr/>
        <a:lstStyle/>
        <a:p>
          <a:endParaRPr lang="zh-CN" altLang="en-US" sz="2400"/>
        </a:p>
      </dgm:t>
    </dgm:pt>
    <dgm:pt modelId="{11D7D9CF-B600-45EA-8F2B-0CC4E3D1AD1E}">
      <dgm:prSet phldrT="[文本]" custT="1"/>
      <dgm:spPr>
        <a:solidFill>
          <a:schemeClr val="accent1">
            <a:lumMod val="75000"/>
          </a:schemeClr>
        </a:solidFill>
      </dgm:spPr>
      <dgm:t>
        <a:bodyPr/>
        <a:lstStyle/>
        <a:p>
          <a:r>
            <a:rPr lang="zh-CN" altLang="en-US" sz="1800" dirty="0" smtClean="0">
              <a:latin typeface="微软雅黑" panose="020B0503020204020204" pitchFamily="34" charset="-122"/>
              <a:ea typeface="微软雅黑" panose="020B0503020204020204" pitchFamily="34" charset="-122"/>
            </a:rPr>
            <a:t>食物、服装、燃料等</a:t>
          </a:r>
          <a:endParaRPr lang="zh-CN" altLang="en-US" sz="1800" dirty="0"/>
        </a:p>
      </dgm:t>
    </dgm:pt>
    <dgm:pt modelId="{28C5D8E8-ED4E-4B22-AEDA-9D982E37C896}" type="parTrans" cxnId="{3E0AB41E-9EFA-4D4C-B89E-B16907242901}">
      <dgm:prSet/>
      <dgm:spPr/>
      <dgm:t>
        <a:bodyPr/>
        <a:lstStyle/>
        <a:p>
          <a:endParaRPr lang="zh-CN" altLang="en-US" sz="2400"/>
        </a:p>
      </dgm:t>
    </dgm:pt>
    <dgm:pt modelId="{D45A9EDD-C9C6-438C-8565-D71FF48B2A9E}" type="sibTrans" cxnId="{3E0AB41E-9EFA-4D4C-B89E-B16907242901}">
      <dgm:prSet/>
      <dgm:spPr/>
      <dgm:t>
        <a:bodyPr/>
        <a:lstStyle/>
        <a:p>
          <a:endParaRPr lang="zh-CN" altLang="en-US" sz="2400"/>
        </a:p>
      </dgm:t>
    </dgm:pt>
    <dgm:pt modelId="{6289761D-B34F-426C-8E8C-F01C02610943}">
      <dgm:prSet phldrT="[文本]" custT="1"/>
      <dgm:spPr>
        <a:solidFill>
          <a:schemeClr val="accent1">
            <a:lumMod val="75000"/>
          </a:schemeClr>
        </a:solidFill>
      </dgm:spPr>
      <dgm:t>
        <a:bodyPr/>
        <a:lstStyle/>
        <a:p>
          <a:pPr defTabSz="933450">
            <a:lnSpc>
              <a:spcPct val="9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服务</a:t>
          </a:r>
          <a:endParaRPr lang="zh-CN" altLang="en-US" sz="2400" dirty="0"/>
        </a:p>
      </dgm:t>
    </dgm:pt>
    <dgm:pt modelId="{8D92080B-423A-4D4F-B38B-5F4A04F66D44}" type="parTrans" cxnId="{08DFAEF7-8ED2-408C-90C0-4A1E8DAA60E4}">
      <dgm:prSet/>
      <dgm:spPr/>
      <dgm:t>
        <a:bodyPr/>
        <a:lstStyle/>
        <a:p>
          <a:endParaRPr lang="zh-CN" altLang="en-US" sz="2400"/>
        </a:p>
      </dgm:t>
    </dgm:pt>
    <dgm:pt modelId="{510ADA34-A6D4-408C-9B31-D1BEDC68CB48}" type="sibTrans" cxnId="{08DFAEF7-8ED2-408C-90C0-4A1E8DAA60E4}">
      <dgm:prSet/>
      <dgm:spPr/>
      <dgm:t>
        <a:bodyPr/>
        <a:lstStyle/>
        <a:p>
          <a:endParaRPr lang="zh-CN" altLang="en-US" sz="2400"/>
        </a:p>
      </dgm:t>
    </dgm:pt>
    <dgm:pt modelId="{8C3DE56F-904D-4452-82FD-E0CF4AAEBA7A}">
      <dgm:prSet phldrT="[文本]" custT="1"/>
      <dgm:spPr>
        <a:solidFill>
          <a:schemeClr val="accent1">
            <a:lumMod val="75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sz="1800" dirty="0" smtClean="0">
              <a:latin typeface="微软雅黑" panose="020B0503020204020204" pitchFamily="34" charset="-122"/>
              <a:ea typeface="微软雅黑" panose="020B0503020204020204" pitchFamily="34" charset="-122"/>
            </a:rPr>
            <a:t>消费支出的重要组成部分，约占一半</a:t>
          </a:r>
          <a:r>
            <a:rPr lang="en-US" altLang="zh-CN" sz="1800" dirty="0" smtClean="0">
              <a:latin typeface="微软雅黑" panose="020B0503020204020204" pitchFamily="34" charset="-122"/>
              <a:ea typeface="微软雅黑" panose="020B0503020204020204" pitchFamily="34" charset="-122"/>
            </a:rPr>
            <a:t>.</a:t>
          </a:r>
          <a:endParaRPr lang="zh-CN" altLang="en-US" sz="1800" dirty="0"/>
        </a:p>
      </dgm:t>
    </dgm:pt>
    <dgm:pt modelId="{B43AD667-8726-4C07-9A9B-AE5A0C486714}" type="parTrans" cxnId="{F5431B54-D574-4231-9AFC-973E7B0ABE16}">
      <dgm:prSet/>
      <dgm:spPr/>
      <dgm:t>
        <a:bodyPr/>
        <a:lstStyle/>
        <a:p>
          <a:endParaRPr lang="zh-CN" altLang="en-US" sz="2400"/>
        </a:p>
      </dgm:t>
    </dgm:pt>
    <dgm:pt modelId="{4EA36616-7DC8-4472-85B3-009705F56FA4}" type="sibTrans" cxnId="{F5431B54-D574-4231-9AFC-973E7B0ABE16}">
      <dgm:prSet/>
      <dgm:spPr/>
      <dgm:t>
        <a:bodyPr/>
        <a:lstStyle/>
        <a:p>
          <a:endParaRPr lang="zh-CN" altLang="en-US" sz="2400"/>
        </a:p>
      </dgm:t>
    </dgm:pt>
    <dgm:pt modelId="{AD057098-807A-420C-A371-3F73ABB1175F}">
      <dgm:prSet phldrT="[文本]" custT="1"/>
      <dgm:spPr>
        <a:solidFill>
          <a:schemeClr val="accent1">
            <a:lumMod val="75000"/>
          </a:schemeClr>
        </a:solidFill>
      </dgm:spPr>
      <dgm:t>
        <a:bodyPr/>
        <a:lstStyle/>
        <a:p>
          <a:r>
            <a:rPr lang="zh-CN" altLang="en-US" sz="1800" dirty="0" smtClean="0">
              <a:latin typeface="微软雅黑" panose="020B0503020204020204" pitchFamily="34" charset="-122"/>
              <a:ea typeface="微软雅黑" panose="020B0503020204020204" pitchFamily="34" charset="-122"/>
            </a:rPr>
            <a:t>购买汽车、洗衣机、音响等</a:t>
          </a:r>
          <a:endParaRPr lang="zh-CN" altLang="en-US" sz="1800" dirty="0"/>
        </a:p>
      </dgm:t>
    </dgm:pt>
    <dgm:pt modelId="{0FD92A07-4AF5-4631-AD5A-BB8E775EF449}" type="parTrans" cxnId="{6F2385F4-5C62-42B0-8DE3-1648490AD9C1}">
      <dgm:prSet/>
      <dgm:spPr/>
      <dgm:t>
        <a:bodyPr/>
        <a:lstStyle/>
        <a:p>
          <a:endParaRPr lang="zh-CN" altLang="en-US" sz="2400"/>
        </a:p>
      </dgm:t>
    </dgm:pt>
    <dgm:pt modelId="{20F7BC63-B6FF-48B1-A08E-FD9E6EF5CE7C}" type="sibTrans" cxnId="{6F2385F4-5C62-42B0-8DE3-1648490AD9C1}">
      <dgm:prSet/>
      <dgm:spPr/>
      <dgm:t>
        <a:bodyPr/>
        <a:lstStyle/>
        <a:p>
          <a:endParaRPr lang="zh-CN" altLang="en-US" sz="2400"/>
        </a:p>
      </dgm:t>
    </dgm:pt>
    <dgm:pt modelId="{C75F1DFC-B757-4C30-8226-7CB2CF378B5E}">
      <dgm:prSet phldrT="[文本]" custT="1"/>
      <dgm:spPr>
        <a:solidFill>
          <a:schemeClr val="accent1">
            <a:lumMod val="75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sz="1800" dirty="0" smtClean="0">
              <a:latin typeface="微软雅黑" panose="020B0503020204020204" pitchFamily="34" charset="-122"/>
              <a:ea typeface="微软雅黑" panose="020B0503020204020204" pitchFamily="34" charset="-122"/>
            </a:rPr>
            <a:t>医疗、教育、保险、交通等</a:t>
          </a:r>
          <a:endParaRPr lang="zh-CN" altLang="en-US" sz="1800" dirty="0"/>
        </a:p>
      </dgm:t>
    </dgm:pt>
    <dgm:pt modelId="{142A1011-0BF2-4B9E-A15C-9655FA7FBF38}" type="parTrans" cxnId="{2A585DE9-5414-4A40-BF37-49B24D78E1CA}">
      <dgm:prSet/>
      <dgm:spPr/>
      <dgm:t>
        <a:bodyPr/>
        <a:lstStyle/>
        <a:p>
          <a:endParaRPr lang="zh-CN" altLang="en-US" sz="2400"/>
        </a:p>
      </dgm:t>
    </dgm:pt>
    <dgm:pt modelId="{A76CF0E6-57BE-4BB4-B10E-AA019D37149B}" type="sibTrans" cxnId="{2A585DE9-5414-4A40-BF37-49B24D78E1CA}">
      <dgm:prSet/>
      <dgm:spPr/>
      <dgm:t>
        <a:bodyPr/>
        <a:lstStyle/>
        <a:p>
          <a:endParaRPr lang="zh-CN" altLang="en-US" sz="2400"/>
        </a:p>
      </dgm:t>
    </dgm:pt>
    <dgm:pt modelId="{7D621E3F-4DF1-4344-A33E-2C4C98711295}" type="pres">
      <dgm:prSet presAssocID="{11F00C5F-0014-4886-8208-545D0BDA6D25}" presName="Name0" presStyleCnt="0">
        <dgm:presLayoutVars>
          <dgm:dir/>
          <dgm:resizeHandles val="exact"/>
        </dgm:presLayoutVars>
      </dgm:prSet>
      <dgm:spPr/>
      <dgm:t>
        <a:bodyPr/>
        <a:lstStyle/>
        <a:p>
          <a:endParaRPr lang="zh-CN" altLang="en-US"/>
        </a:p>
      </dgm:t>
    </dgm:pt>
    <dgm:pt modelId="{73C3AB43-E644-418D-B3B2-9B8FA1C35466}" type="pres">
      <dgm:prSet presAssocID="{18EE6E62-26E1-481D-93FE-DD3CD2B219FB}" presName="node" presStyleLbl="node1" presStyleIdx="0" presStyleCnt="3">
        <dgm:presLayoutVars>
          <dgm:bulletEnabled val="1"/>
        </dgm:presLayoutVars>
      </dgm:prSet>
      <dgm:spPr/>
      <dgm:t>
        <a:bodyPr/>
        <a:lstStyle/>
        <a:p>
          <a:endParaRPr lang="zh-CN" altLang="en-US"/>
        </a:p>
      </dgm:t>
    </dgm:pt>
    <dgm:pt modelId="{563A3FAC-6127-40B0-8C09-AD85816215C8}" type="pres">
      <dgm:prSet presAssocID="{5D921610-7CDB-4CEE-895A-0A5C4090193E}" presName="sibTrans" presStyleCnt="0"/>
      <dgm:spPr/>
    </dgm:pt>
    <dgm:pt modelId="{FB8AE9AC-A4C0-443B-A5D9-08AF727CDF1C}" type="pres">
      <dgm:prSet presAssocID="{EBE3592A-EA1F-4903-B90D-AA3D8DF915DF}" presName="node" presStyleLbl="node1" presStyleIdx="1" presStyleCnt="3">
        <dgm:presLayoutVars>
          <dgm:bulletEnabled val="1"/>
        </dgm:presLayoutVars>
      </dgm:prSet>
      <dgm:spPr/>
      <dgm:t>
        <a:bodyPr/>
        <a:lstStyle/>
        <a:p>
          <a:endParaRPr lang="zh-CN" altLang="en-US"/>
        </a:p>
      </dgm:t>
    </dgm:pt>
    <dgm:pt modelId="{39CF6748-7373-4798-90A4-9A96D970CD34}" type="pres">
      <dgm:prSet presAssocID="{FB8D7422-1D0C-40AE-B367-12F9F4049372}" presName="sibTrans" presStyleCnt="0"/>
      <dgm:spPr/>
    </dgm:pt>
    <dgm:pt modelId="{15B95A12-F97F-4C01-98F7-064D80FF0C6A}" type="pres">
      <dgm:prSet presAssocID="{6289761D-B34F-426C-8E8C-F01C02610943}" presName="node" presStyleLbl="node1" presStyleIdx="2" presStyleCnt="3">
        <dgm:presLayoutVars>
          <dgm:bulletEnabled val="1"/>
        </dgm:presLayoutVars>
      </dgm:prSet>
      <dgm:spPr/>
      <dgm:t>
        <a:bodyPr/>
        <a:lstStyle/>
        <a:p>
          <a:endParaRPr lang="zh-CN" altLang="en-US"/>
        </a:p>
      </dgm:t>
    </dgm:pt>
  </dgm:ptLst>
  <dgm:cxnLst>
    <dgm:cxn modelId="{6F2385F4-5C62-42B0-8DE3-1648490AD9C1}" srcId="{18EE6E62-26E1-481D-93FE-DD3CD2B219FB}" destId="{AD057098-807A-420C-A371-3F73ABB1175F}" srcOrd="1" destOrd="0" parTransId="{0FD92A07-4AF5-4631-AD5A-BB8E775EF449}" sibTransId="{20F7BC63-B6FF-48B1-A08E-FD9E6EF5CE7C}"/>
    <dgm:cxn modelId="{CE35E8E4-50DF-4C45-9A9C-9BE11F199AE4}" srcId="{11F00C5F-0014-4886-8208-545D0BDA6D25}" destId="{18EE6E62-26E1-481D-93FE-DD3CD2B219FB}" srcOrd="0" destOrd="0" parTransId="{8C340623-50E7-4F5B-9F17-AFEE3312A9FF}" sibTransId="{5D921610-7CDB-4CEE-895A-0A5C4090193E}"/>
    <dgm:cxn modelId="{8582B3B1-0EA4-4FE1-8974-9E6D7742147A}" type="presOf" srcId="{6289761D-B34F-426C-8E8C-F01C02610943}" destId="{15B95A12-F97F-4C01-98F7-064D80FF0C6A}" srcOrd="0" destOrd="0" presId="urn:microsoft.com/office/officeart/2005/8/layout/hList6"/>
    <dgm:cxn modelId="{F028AAAC-D365-4ECF-B674-1536C92217BF}" type="presOf" srcId="{11D7D9CF-B600-45EA-8F2B-0CC4E3D1AD1E}" destId="{FB8AE9AC-A4C0-443B-A5D9-08AF727CDF1C}" srcOrd="0" destOrd="1" presId="urn:microsoft.com/office/officeart/2005/8/layout/hList6"/>
    <dgm:cxn modelId="{352F7688-91B9-4329-AA84-92EF83AB8C9E}" type="presOf" srcId="{11F00C5F-0014-4886-8208-545D0BDA6D25}" destId="{7D621E3F-4DF1-4344-A33E-2C4C98711295}" srcOrd="0" destOrd="0" presId="urn:microsoft.com/office/officeart/2005/8/layout/hList6"/>
    <dgm:cxn modelId="{DA45BF8A-40AC-4004-8F8F-FC87A16DCC1F}" type="presOf" srcId="{78E9235D-A0C3-4050-8C6E-70BF56F004FA}" destId="{73C3AB43-E644-418D-B3B2-9B8FA1C35466}" srcOrd="0" destOrd="1" presId="urn:microsoft.com/office/officeart/2005/8/layout/hList6"/>
    <dgm:cxn modelId="{F5431B54-D574-4231-9AFC-973E7B0ABE16}" srcId="{6289761D-B34F-426C-8E8C-F01C02610943}" destId="{8C3DE56F-904D-4452-82FD-E0CF4AAEBA7A}" srcOrd="0" destOrd="0" parTransId="{B43AD667-8726-4C07-9A9B-AE5A0C486714}" sibTransId="{4EA36616-7DC8-4472-85B3-009705F56FA4}"/>
    <dgm:cxn modelId="{B6EA1137-FEDA-45DA-B3CD-0615C1BE403B}" type="presOf" srcId="{18EE6E62-26E1-481D-93FE-DD3CD2B219FB}" destId="{73C3AB43-E644-418D-B3B2-9B8FA1C35466}" srcOrd="0" destOrd="0" presId="urn:microsoft.com/office/officeart/2005/8/layout/hList6"/>
    <dgm:cxn modelId="{DD2A6CC8-ABC7-419B-8FC7-0EFD599B0EE9}" type="presOf" srcId="{AD057098-807A-420C-A371-3F73ABB1175F}" destId="{73C3AB43-E644-418D-B3B2-9B8FA1C35466}" srcOrd="0" destOrd="2" presId="urn:microsoft.com/office/officeart/2005/8/layout/hList6"/>
    <dgm:cxn modelId="{2A585DE9-5414-4A40-BF37-49B24D78E1CA}" srcId="{6289761D-B34F-426C-8E8C-F01C02610943}" destId="{C75F1DFC-B757-4C30-8226-7CB2CF378B5E}" srcOrd="1" destOrd="0" parTransId="{142A1011-0BF2-4B9E-A15C-9655FA7FBF38}" sibTransId="{A76CF0E6-57BE-4BB4-B10E-AA019D37149B}"/>
    <dgm:cxn modelId="{CD2E12B6-D765-4925-98C5-00387D41D859}" type="presOf" srcId="{EBE3592A-EA1F-4903-B90D-AA3D8DF915DF}" destId="{FB8AE9AC-A4C0-443B-A5D9-08AF727CDF1C}" srcOrd="0" destOrd="0" presId="urn:microsoft.com/office/officeart/2005/8/layout/hList6"/>
    <dgm:cxn modelId="{7A642D88-E76D-43FD-95DB-2634E2C96DB8}" type="presOf" srcId="{8C3DE56F-904D-4452-82FD-E0CF4AAEBA7A}" destId="{15B95A12-F97F-4C01-98F7-064D80FF0C6A}" srcOrd="0" destOrd="1" presId="urn:microsoft.com/office/officeart/2005/8/layout/hList6"/>
    <dgm:cxn modelId="{954CD58B-91A1-42C8-8D85-2E3502489EEC}" srcId="{18EE6E62-26E1-481D-93FE-DD3CD2B219FB}" destId="{78E9235D-A0C3-4050-8C6E-70BF56F004FA}" srcOrd="0" destOrd="0" parTransId="{EAB3EE2F-77DC-4F89-8C4E-AFFE4A5BF7B1}" sibTransId="{A034252C-7332-44F5-8B7A-1794D3E39224}"/>
    <dgm:cxn modelId="{3E0AB41E-9EFA-4D4C-B89E-B16907242901}" srcId="{EBE3592A-EA1F-4903-B90D-AA3D8DF915DF}" destId="{11D7D9CF-B600-45EA-8F2B-0CC4E3D1AD1E}" srcOrd="0" destOrd="0" parTransId="{28C5D8E8-ED4E-4B22-AEDA-9D982E37C896}" sibTransId="{D45A9EDD-C9C6-438C-8565-D71FF48B2A9E}"/>
    <dgm:cxn modelId="{9BE15A54-B1C5-4C2E-A373-890DA8A44E40}" type="presOf" srcId="{C75F1DFC-B757-4C30-8226-7CB2CF378B5E}" destId="{15B95A12-F97F-4C01-98F7-064D80FF0C6A}" srcOrd="0" destOrd="2" presId="urn:microsoft.com/office/officeart/2005/8/layout/hList6"/>
    <dgm:cxn modelId="{08DFAEF7-8ED2-408C-90C0-4A1E8DAA60E4}" srcId="{11F00C5F-0014-4886-8208-545D0BDA6D25}" destId="{6289761D-B34F-426C-8E8C-F01C02610943}" srcOrd="2" destOrd="0" parTransId="{8D92080B-423A-4D4F-B38B-5F4A04F66D44}" sibTransId="{510ADA34-A6D4-408C-9B31-D1BEDC68CB48}"/>
    <dgm:cxn modelId="{28B7FF08-8779-4B40-8FF0-F3E0BE7080FC}" srcId="{11F00C5F-0014-4886-8208-545D0BDA6D25}" destId="{EBE3592A-EA1F-4903-B90D-AA3D8DF915DF}" srcOrd="1" destOrd="0" parTransId="{B56052D5-0B03-400E-B18F-7882B02AF999}" sibTransId="{FB8D7422-1D0C-40AE-B367-12F9F4049372}"/>
    <dgm:cxn modelId="{3A55B467-9F29-44BF-BBEF-304024327F6D}" type="presParOf" srcId="{7D621E3F-4DF1-4344-A33E-2C4C98711295}" destId="{73C3AB43-E644-418D-B3B2-9B8FA1C35466}" srcOrd="0" destOrd="0" presId="urn:microsoft.com/office/officeart/2005/8/layout/hList6"/>
    <dgm:cxn modelId="{F63A70B2-7789-41D0-ABD9-67E9F13DA762}" type="presParOf" srcId="{7D621E3F-4DF1-4344-A33E-2C4C98711295}" destId="{563A3FAC-6127-40B0-8C09-AD85816215C8}" srcOrd="1" destOrd="0" presId="urn:microsoft.com/office/officeart/2005/8/layout/hList6"/>
    <dgm:cxn modelId="{B8E87265-5539-4812-B6AC-5443B4FFEC47}" type="presParOf" srcId="{7D621E3F-4DF1-4344-A33E-2C4C98711295}" destId="{FB8AE9AC-A4C0-443B-A5D9-08AF727CDF1C}" srcOrd="2" destOrd="0" presId="urn:microsoft.com/office/officeart/2005/8/layout/hList6"/>
    <dgm:cxn modelId="{90255189-21FB-47CE-BFE5-6E8B0D2D998B}" type="presParOf" srcId="{7D621E3F-4DF1-4344-A33E-2C4C98711295}" destId="{39CF6748-7373-4798-90A4-9A96D970CD34}" srcOrd="3" destOrd="0" presId="urn:microsoft.com/office/officeart/2005/8/layout/hList6"/>
    <dgm:cxn modelId="{3DB36E86-691C-42CC-AFD6-CB98F2541F78}" type="presParOf" srcId="{7D621E3F-4DF1-4344-A33E-2C4C98711295}" destId="{15B95A12-F97F-4C01-98F7-064D80FF0C6A}" srcOrd="4"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1F00C5F-0014-4886-8208-545D0BDA6D25}"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zh-CN" altLang="en-US"/>
        </a:p>
      </dgm:t>
    </dgm:pt>
    <dgm:pt modelId="{18EE6E62-26E1-481D-93FE-DD3CD2B219FB}">
      <dgm:prSet phldrT="[文本]" custT="1"/>
      <dgm:spPr>
        <a:solidFill>
          <a:schemeClr val="accent1">
            <a:lumMod val="75000"/>
          </a:schemeClr>
        </a:solidFill>
      </dgm:spPr>
      <dgm:t>
        <a:bodyPr/>
        <a:lstStyle/>
        <a:p>
          <a:r>
            <a:rPr lang="zh-CN" altLang="en-US" sz="2400" dirty="0" smtClean="0">
              <a:latin typeface="微软雅黑" panose="020B0503020204020204" pitchFamily="34" charset="-122"/>
              <a:ea typeface="微软雅黑" panose="020B0503020204020204" pitchFamily="34" charset="-122"/>
            </a:rPr>
            <a:t>企业固定投资</a:t>
          </a:r>
          <a:endParaRPr lang="zh-CN" altLang="en-US" sz="2400" dirty="0"/>
        </a:p>
      </dgm:t>
    </dgm:pt>
    <dgm:pt modelId="{8C340623-50E7-4F5B-9F17-AFEE3312A9FF}" type="parTrans" cxnId="{CE35E8E4-50DF-4C45-9A9C-9BE11F199AE4}">
      <dgm:prSet/>
      <dgm:spPr/>
      <dgm:t>
        <a:bodyPr/>
        <a:lstStyle/>
        <a:p>
          <a:endParaRPr lang="zh-CN" altLang="en-US" sz="2400"/>
        </a:p>
      </dgm:t>
    </dgm:pt>
    <dgm:pt modelId="{5D921610-7CDB-4CEE-895A-0A5C4090193E}" type="sibTrans" cxnId="{CE35E8E4-50DF-4C45-9A9C-9BE11F199AE4}">
      <dgm:prSet/>
      <dgm:spPr/>
      <dgm:t>
        <a:bodyPr/>
        <a:lstStyle/>
        <a:p>
          <a:endParaRPr lang="zh-CN" altLang="en-US" sz="2400"/>
        </a:p>
      </dgm:t>
    </dgm:pt>
    <dgm:pt modelId="{78E9235D-A0C3-4050-8C6E-70BF56F004FA}">
      <dgm:prSet phldrT="[文本]" custT="1"/>
      <dgm:spPr>
        <a:solidFill>
          <a:schemeClr val="accent1">
            <a:lumMod val="75000"/>
          </a:schemeClr>
        </a:solidFill>
      </dgm:spPr>
      <dgm:t>
        <a:bodyPr/>
        <a:lstStyle/>
        <a:p>
          <a:r>
            <a:rPr lang="zh-CN" altLang="en-US" sz="1800" dirty="0" smtClean="0">
              <a:latin typeface="微软雅黑" panose="020B0503020204020204" pitchFamily="34" charset="-122"/>
              <a:ea typeface="微软雅黑" panose="020B0503020204020204" pitchFamily="34" charset="-122"/>
            </a:rPr>
            <a:t>用于经营活动的建筑物和设备方面的投资</a:t>
          </a:r>
          <a:endParaRPr lang="zh-CN" altLang="en-US" sz="1800" dirty="0"/>
        </a:p>
      </dgm:t>
    </dgm:pt>
    <dgm:pt modelId="{EAB3EE2F-77DC-4F89-8C4E-AFFE4A5BF7B1}" type="parTrans" cxnId="{954CD58B-91A1-42C8-8D85-2E3502489EEC}">
      <dgm:prSet/>
      <dgm:spPr/>
      <dgm:t>
        <a:bodyPr/>
        <a:lstStyle/>
        <a:p>
          <a:endParaRPr lang="zh-CN" altLang="en-US" sz="2400"/>
        </a:p>
      </dgm:t>
    </dgm:pt>
    <dgm:pt modelId="{A034252C-7332-44F5-8B7A-1794D3E39224}" type="sibTrans" cxnId="{954CD58B-91A1-42C8-8D85-2E3502489EEC}">
      <dgm:prSet/>
      <dgm:spPr/>
      <dgm:t>
        <a:bodyPr/>
        <a:lstStyle/>
        <a:p>
          <a:endParaRPr lang="zh-CN" altLang="en-US" sz="2400"/>
        </a:p>
      </dgm:t>
    </dgm:pt>
    <dgm:pt modelId="{EBE3592A-EA1F-4903-B90D-AA3D8DF915DF}">
      <dgm:prSet phldrT="[文本]" custT="1"/>
      <dgm:spPr>
        <a:solidFill>
          <a:schemeClr val="accent1">
            <a:lumMod val="75000"/>
          </a:schemeClr>
        </a:solidFill>
      </dgm:spPr>
      <dgm:t>
        <a:bodyPr/>
        <a:lstStyle/>
        <a:p>
          <a:r>
            <a:rPr lang="zh-CN" altLang="en-US" sz="2400" dirty="0" smtClean="0">
              <a:latin typeface="微软雅黑" panose="020B0503020204020204" pitchFamily="34" charset="-122"/>
              <a:ea typeface="微软雅黑" panose="020B0503020204020204" pitchFamily="34" charset="-122"/>
            </a:rPr>
            <a:t>居民住房投资</a:t>
          </a:r>
          <a:endParaRPr lang="zh-CN" altLang="en-US" sz="2400" dirty="0"/>
        </a:p>
      </dgm:t>
    </dgm:pt>
    <dgm:pt modelId="{B56052D5-0B03-400E-B18F-7882B02AF999}" type="parTrans" cxnId="{28B7FF08-8779-4B40-8FF0-F3E0BE7080FC}">
      <dgm:prSet/>
      <dgm:spPr/>
      <dgm:t>
        <a:bodyPr/>
        <a:lstStyle/>
        <a:p>
          <a:endParaRPr lang="zh-CN" altLang="en-US" sz="2400"/>
        </a:p>
      </dgm:t>
    </dgm:pt>
    <dgm:pt modelId="{FB8D7422-1D0C-40AE-B367-12F9F4049372}" type="sibTrans" cxnId="{28B7FF08-8779-4B40-8FF0-F3E0BE7080FC}">
      <dgm:prSet/>
      <dgm:spPr/>
      <dgm:t>
        <a:bodyPr/>
        <a:lstStyle/>
        <a:p>
          <a:endParaRPr lang="zh-CN" altLang="en-US" sz="2400"/>
        </a:p>
      </dgm:t>
    </dgm:pt>
    <dgm:pt modelId="{11D7D9CF-B600-45EA-8F2B-0CC4E3D1AD1E}">
      <dgm:prSet phldrT="[文本]" custT="1"/>
      <dgm:spPr>
        <a:solidFill>
          <a:schemeClr val="accent1">
            <a:lumMod val="75000"/>
          </a:schemeClr>
        </a:solidFill>
      </dgm:spPr>
      <dgm:t>
        <a:bodyPr/>
        <a:lstStyle/>
        <a:p>
          <a:r>
            <a:rPr lang="zh-CN" altLang="en-US" sz="1800" dirty="0" smtClean="0">
              <a:latin typeface="微软雅黑" panose="020B0503020204020204" pitchFamily="34" charset="-122"/>
              <a:ea typeface="微软雅黑" panose="020B0503020204020204" pitchFamily="34" charset="-122"/>
            </a:rPr>
            <a:t>用于新住房和公寓建筑的支出</a:t>
          </a:r>
          <a:endParaRPr lang="zh-CN" altLang="en-US" sz="1800" dirty="0"/>
        </a:p>
      </dgm:t>
    </dgm:pt>
    <dgm:pt modelId="{28C5D8E8-ED4E-4B22-AEDA-9D982E37C896}" type="parTrans" cxnId="{3E0AB41E-9EFA-4D4C-B89E-B16907242901}">
      <dgm:prSet/>
      <dgm:spPr/>
      <dgm:t>
        <a:bodyPr/>
        <a:lstStyle/>
        <a:p>
          <a:endParaRPr lang="zh-CN" altLang="en-US" sz="2400"/>
        </a:p>
      </dgm:t>
    </dgm:pt>
    <dgm:pt modelId="{D45A9EDD-C9C6-438C-8565-D71FF48B2A9E}" type="sibTrans" cxnId="{3E0AB41E-9EFA-4D4C-B89E-B16907242901}">
      <dgm:prSet/>
      <dgm:spPr/>
      <dgm:t>
        <a:bodyPr/>
        <a:lstStyle/>
        <a:p>
          <a:endParaRPr lang="zh-CN" altLang="en-US" sz="2400"/>
        </a:p>
      </dgm:t>
    </dgm:pt>
    <dgm:pt modelId="{6289761D-B34F-426C-8E8C-F01C02610943}">
      <dgm:prSet phldrT="[文本]" custT="1"/>
      <dgm:spPr>
        <a:solidFill>
          <a:schemeClr val="accent1">
            <a:lumMod val="75000"/>
          </a:schemeClr>
        </a:solidFill>
      </dgm:spPr>
      <dgm:t>
        <a:bodyPr/>
        <a:lstStyle/>
        <a:p>
          <a:pPr defTabSz="933450">
            <a:lnSpc>
              <a:spcPct val="9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存货投资</a:t>
          </a:r>
          <a:endParaRPr lang="zh-CN" altLang="en-US" sz="2400" dirty="0"/>
        </a:p>
      </dgm:t>
    </dgm:pt>
    <dgm:pt modelId="{8D92080B-423A-4D4F-B38B-5F4A04F66D44}" type="parTrans" cxnId="{08DFAEF7-8ED2-408C-90C0-4A1E8DAA60E4}">
      <dgm:prSet/>
      <dgm:spPr/>
      <dgm:t>
        <a:bodyPr/>
        <a:lstStyle/>
        <a:p>
          <a:endParaRPr lang="zh-CN" altLang="en-US" sz="2400"/>
        </a:p>
      </dgm:t>
    </dgm:pt>
    <dgm:pt modelId="{510ADA34-A6D4-408C-9B31-D1BEDC68CB48}" type="sibTrans" cxnId="{08DFAEF7-8ED2-408C-90C0-4A1E8DAA60E4}">
      <dgm:prSet/>
      <dgm:spPr/>
      <dgm:t>
        <a:bodyPr/>
        <a:lstStyle/>
        <a:p>
          <a:endParaRPr lang="zh-CN" altLang="en-US" sz="2400"/>
        </a:p>
      </dgm:t>
    </dgm:pt>
    <dgm:pt modelId="{8C3DE56F-904D-4452-82FD-E0CF4AAEBA7A}">
      <dgm:prSet phldrT="[文本]" custT="1"/>
      <dgm:spPr>
        <a:solidFill>
          <a:schemeClr val="accent1">
            <a:lumMod val="75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sz="1800" dirty="0" smtClean="0">
              <a:latin typeface="微软雅黑" panose="020B0503020204020204" pitchFamily="34" charset="-122"/>
              <a:ea typeface="微软雅黑" panose="020B0503020204020204" pitchFamily="34" charset="-122"/>
            </a:rPr>
            <a:t>厂商持有的存货数量</a:t>
          </a:r>
          <a:r>
            <a:rPr lang="en-US" altLang="en-US" sz="1800" dirty="0" smtClean="0">
              <a:latin typeface="微软雅黑" panose="020B0503020204020204" pitchFamily="34" charset="-122"/>
              <a:ea typeface="微软雅黑" panose="020B0503020204020204" pitchFamily="34" charset="-122"/>
            </a:rPr>
            <a:t>,</a:t>
          </a:r>
          <a:endParaRPr lang="zh-CN" altLang="en-US" sz="1800" dirty="0"/>
        </a:p>
      </dgm:t>
    </dgm:pt>
    <dgm:pt modelId="{B43AD667-8726-4C07-9A9B-AE5A0C486714}" type="parTrans" cxnId="{F5431B54-D574-4231-9AFC-973E7B0ABE16}">
      <dgm:prSet/>
      <dgm:spPr/>
      <dgm:t>
        <a:bodyPr/>
        <a:lstStyle/>
        <a:p>
          <a:endParaRPr lang="zh-CN" altLang="en-US" sz="2400"/>
        </a:p>
      </dgm:t>
    </dgm:pt>
    <dgm:pt modelId="{4EA36616-7DC8-4472-85B3-009705F56FA4}" type="sibTrans" cxnId="{F5431B54-D574-4231-9AFC-973E7B0ABE16}">
      <dgm:prSet/>
      <dgm:spPr/>
      <dgm:t>
        <a:bodyPr/>
        <a:lstStyle/>
        <a:p>
          <a:endParaRPr lang="zh-CN" altLang="en-US" sz="2400"/>
        </a:p>
      </dgm:t>
    </dgm:pt>
    <dgm:pt modelId="{2455A2F8-B2EB-4374-9A4F-E45269CC9F74}">
      <dgm:prSet phldrT="[文本]" custT="1"/>
      <dgm:spPr>
        <a:solidFill>
          <a:schemeClr val="accent1">
            <a:lumMod val="75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sz="1800" dirty="0" smtClean="0">
              <a:latin typeface="微软雅黑" panose="020B0503020204020204" pitchFamily="34" charset="-122"/>
              <a:ea typeface="微软雅黑" panose="020B0503020204020204" pitchFamily="34" charset="-122"/>
            </a:rPr>
            <a:t>包括企业持有的原料、半成品及未售出的最终产品</a:t>
          </a:r>
          <a:endParaRPr lang="zh-CN" altLang="en-US" sz="1800" dirty="0"/>
        </a:p>
      </dgm:t>
    </dgm:pt>
    <dgm:pt modelId="{9658F05D-C6C4-4738-9F87-4120BD63CBA7}" type="parTrans" cxnId="{BF81912B-964E-4D84-9E4D-E8F266320322}">
      <dgm:prSet/>
      <dgm:spPr/>
      <dgm:t>
        <a:bodyPr/>
        <a:lstStyle/>
        <a:p>
          <a:endParaRPr lang="zh-CN" altLang="en-US"/>
        </a:p>
      </dgm:t>
    </dgm:pt>
    <dgm:pt modelId="{5B58D102-1B02-4430-BCFB-CAC8A88C5764}" type="sibTrans" cxnId="{BF81912B-964E-4D84-9E4D-E8F266320322}">
      <dgm:prSet/>
      <dgm:spPr/>
      <dgm:t>
        <a:bodyPr/>
        <a:lstStyle/>
        <a:p>
          <a:endParaRPr lang="zh-CN" altLang="en-US"/>
        </a:p>
      </dgm:t>
    </dgm:pt>
    <dgm:pt modelId="{7D621E3F-4DF1-4344-A33E-2C4C98711295}" type="pres">
      <dgm:prSet presAssocID="{11F00C5F-0014-4886-8208-545D0BDA6D25}" presName="Name0" presStyleCnt="0">
        <dgm:presLayoutVars>
          <dgm:dir/>
          <dgm:resizeHandles val="exact"/>
        </dgm:presLayoutVars>
      </dgm:prSet>
      <dgm:spPr/>
      <dgm:t>
        <a:bodyPr/>
        <a:lstStyle/>
        <a:p>
          <a:endParaRPr lang="zh-CN" altLang="en-US"/>
        </a:p>
      </dgm:t>
    </dgm:pt>
    <dgm:pt modelId="{73C3AB43-E644-418D-B3B2-9B8FA1C35466}" type="pres">
      <dgm:prSet presAssocID="{18EE6E62-26E1-481D-93FE-DD3CD2B219FB}" presName="node" presStyleLbl="node1" presStyleIdx="0" presStyleCnt="3" custLinFactNeighborX="45084">
        <dgm:presLayoutVars>
          <dgm:bulletEnabled val="1"/>
        </dgm:presLayoutVars>
      </dgm:prSet>
      <dgm:spPr/>
      <dgm:t>
        <a:bodyPr/>
        <a:lstStyle/>
        <a:p>
          <a:endParaRPr lang="zh-CN" altLang="en-US"/>
        </a:p>
      </dgm:t>
    </dgm:pt>
    <dgm:pt modelId="{563A3FAC-6127-40B0-8C09-AD85816215C8}" type="pres">
      <dgm:prSet presAssocID="{5D921610-7CDB-4CEE-895A-0A5C4090193E}" presName="sibTrans" presStyleCnt="0"/>
      <dgm:spPr/>
    </dgm:pt>
    <dgm:pt modelId="{FB8AE9AC-A4C0-443B-A5D9-08AF727CDF1C}" type="pres">
      <dgm:prSet presAssocID="{EBE3592A-EA1F-4903-B90D-AA3D8DF915DF}" presName="node" presStyleLbl="node1" presStyleIdx="1" presStyleCnt="3">
        <dgm:presLayoutVars>
          <dgm:bulletEnabled val="1"/>
        </dgm:presLayoutVars>
      </dgm:prSet>
      <dgm:spPr/>
      <dgm:t>
        <a:bodyPr/>
        <a:lstStyle/>
        <a:p>
          <a:endParaRPr lang="zh-CN" altLang="en-US"/>
        </a:p>
      </dgm:t>
    </dgm:pt>
    <dgm:pt modelId="{39CF6748-7373-4798-90A4-9A96D970CD34}" type="pres">
      <dgm:prSet presAssocID="{FB8D7422-1D0C-40AE-B367-12F9F4049372}" presName="sibTrans" presStyleCnt="0"/>
      <dgm:spPr/>
    </dgm:pt>
    <dgm:pt modelId="{15B95A12-F97F-4C01-98F7-064D80FF0C6A}" type="pres">
      <dgm:prSet presAssocID="{6289761D-B34F-426C-8E8C-F01C02610943}" presName="node" presStyleLbl="node1" presStyleIdx="2" presStyleCnt="3">
        <dgm:presLayoutVars>
          <dgm:bulletEnabled val="1"/>
        </dgm:presLayoutVars>
      </dgm:prSet>
      <dgm:spPr/>
      <dgm:t>
        <a:bodyPr/>
        <a:lstStyle/>
        <a:p>
          <a:endParaRPr lang="zh-CN" altLang="en-US"/>
        </a:p>
      </dgm:t>
    </dgm:pt>
  </dgm:ptLst>
  <dgm:cxnLst>
    <dgm:cxn modelId="{CE9A3A20-515B-42AA-B06C-389F67F1D588}" type="presOf" srcId="{11F00C5F-0014-4886-8208-545D0BDA6D25}" destId="{7D621E3F-4DF1-4344-A33E-2C4C98711295}" srcOrd="0" destOrd="0" presId="urn:microsoft.com/office/officeart/2005/8/layout/hList6"/>
    <dgm:cxn modelId="{CE35E8E4-50DF-4C45-9A9C-9BE11F199AE4}" srcId="{11F00C5F-0014-4886-8208-545D0BDA6D25}" destId="{18EE6E62-26E1-481D-93FE-DD3CD2B219FB}" srcOrd="0" destOrd="0" parTransId="{8C340623-50E7-4F5B-9F17-AFEE3312A9FF}" sibTransId="{5D921610-7CDB-4CEE-895A-0A5C4090193E}"/>
    <dgm:cxn modelId="{47959109-FB5C-4138-9B72-5D4E4C3EC119}" type="presOf" srcId="{18EE6E62-26E1-481D-93FE-DD3CD2B219FB}" destId="{73C3AB43-E644-418D-B3B2-9B8FA1C35466}" srcOrd="0" destOrd="0" presId="urn:microsoft.com/office/officeart/2005/8/layout/hList6"/>
    <dgm:cxn modelId="{BB5ED48B-575B-425D-A690-18FD6DF8BE13}" type="presOf" srcId="{8C3DE56F-904D-4452-82FD-E0CF4AAEBA7A}" destId="{15B95A12-F97F-4C01-98F7-064D80FF0C6A}" srcOrd="0" destOrd="1" presId="urn:microsoft.com/office/officeart/2005/8/layout/hList6"/>
    <dgm:cxn modelId="{F5431B54-D574-4231-9AFC-973E7B0ABE16}" srcId="{6289761D-B34F-426C-8E8C-F01C02610943}" destId="{8C3DE56F-904D-4452-82FD-E0CF4AAEBA7A}" srcOrd="0" destOrd="0" parTransId="{B43AD667-8726-4C07-9A9B-AE5A0C486714}" sibTransId="{4EA36616-7DC8-4472-85B3-009705F56FA4}"/>
    <dgm:cxn modelId="{11634C2A-060B-49DA-AED3-9CC5E14D121E}" type="presOf" srcId="{EBE3592A-EA1F-4903-B90D-AA3D8DF915DF}" destId="{FB8AE9AC-A4C0-443B-A5D9-08AF727CDF1C}" srcOrd="0" destOrd="0" presId="urn:microsoft.com/office/officeart/2005/8/layout/hList6"/>
    <dgm:cxn modelId="{B6566A69-76CC-41F3-9327-2E8CA7408E9A}" type="presOf" srcId="{6289761D-B34F-426C-8E8C-F01C02610943}" destId="{15B95A12-F97F-4C01-98F7-064D80FF0C6A}" srcOrd="0" destOrd="0" presId="urn:microsoft.com/office/officeart/2005/8/layout/hList6"/>
    <dgm:cxn modelId="{954CD58B-91A1-42C8-8D85-2E3502489EEC}" srcId="{18EE6E62-26E1-481D-93FE-DD3CD2B219FB}" destId="{78E9235D-A0C3-4050-8C6E-70BF56F004FA}" srcOrd="0" destOrd="0" parTransId="{EAB3EE2F-77DC-4F89-8C4E-AFFE4A5BF7B1}" sibTransId="{A034252C-7332-44F5-8B7A-1794D3E39224}"/>
    <dgm:cxn modelId="{03C16556-5EDA-474A-8F14-7137E62E6F0C}" type="presOf" srcId="{11D7D9CF-B600-45EA-8F2B-0CC4E3D1AD1E}" destId="{FB8AE9AC-A4C0-443B-A5D9-08AF727CDF1C}" srcOrd="0" destOrd="1" presId="urn:microsoft.com/office/officeart/2005/8/layout/hList6"/>
    <dgm:cxn modelId="{3E0AB41E-9EFA-4D4C-B89E-B16907242901}" srcId="{EBE3592A-EA1F-4903-B90D-AA3D8DF915DF}" destId="{11D7D9CF-B600-45EA-8F2B-0CC4E3D1AD1E}" srcOrd="0" destOrd="0" parTransId="{28C5D8E8-ED4E-4B22-AEDA-9D982E37C896}" sibTransId="{D45A9EDD-C9C6-438C-8565-D71FF48B2A9E}"/>
    <dgm:cxn modelId="{231D189D-62AA-413F-8C4E-E29CA99CDDCB}" type="presOf" srcId="{2455A2F8-B2EB-4374-9A4F-E45269CC9F74}" destId="{15B95A12-F97F-4C01-98F7-064D80FF0C6A}" srcOrd="0" destOrd="2" presId="urn:microsoft.com/office/officeart/2005/8/layout/hList6"/>
    <dgm:cxn modelId="{BF81912B-964E-4D84-9E4D-E8F266320322}" srcId="{6289761D-B34F-426C-8E8C-F01C02610943}" destId="{2455A2F8-B2EB-4374-9A4F-E45269CC9F74}" srcOrd="1" destOrd="0" parTransId="{9658F05D-C6C4-4738-9F87-4120BD63CBA7}" sibTransId="{5B58D102-1B02-4430-BCFB-CAC8A88C5764}"/>
    <dgm:cxn modelId="{C57CEBA8-BB5C-4255-91C7-A714BC20EBC5}" type="presOf" srcId="{78E9235D-A0C3-4050-8C6E-70BF56F004FA}" destId="{73C3AB43-E644-418D-B3B2-9B8FA1C35466}" srcOrd="0" destOrd="1" presId="urn:microsoft.com/office/officeart/2005/8/layout/hList6"/>
    <dgm:cxn modelId="{08DFAEF7-8ED2-408C-90C0-4A1E8DAA60E4}" srcId="{11F00C5F-0014-4886-8208-545D0BDA6D25}" destId="{6289761D-B34F-426C-8E8C-F01C02610943}" srcOrd="2" destOrd="0" parTransId="{8D92080B-423A-4D4F-B38B-5F4A04F66D44}" sibTransId="{510ADA34-A6D4-408C-9B31-D1BEDC68CB48}"/>
    <dgm:cxn modelId="{28B7FF08-8779-4B40-8FF0-F3E0BE7080FC}" srcId="{11F00C5F-0014-4886-8208-545D0BDA6D25}" destId="{EBE3592A-EA1F-4903-B90D-AA3D8DF915DF}" srcOrd="1" destOrd="0" parTransId="{B56052D5-0B03-400E-B18F-7882B02AF999}" sibTransId="{FB8D7422-1D0C-40AE-B367-12F9F4049372}"/>
    <dgm:cxn modelId="{256FA6D9-8A0A-4A17-B5CA-CE42BEFE0B32}" type="presParOf" srcId="{7D621E3F-4DF1-4344-A33E-2C4C98711295}" destId="{73C3AB43-E644-418D-B3B2-9B8FA1C35466}" srcOrd="0" destOrd="0" presId="urn:microsoft.com/office/officeart/2005/8/layout/hList6"/>
    <dgm:cxn modelId="{814D9B45-C64B-4236-9BAC-6422FC463449}" type="presParOf" srcId="{7D621E3F-4DF1-4344-A33E-2C4C98711295}" destId="{563A3FAC-6127-40B0-8C09-AD85816215C8}" srcOrd="1" destOrd="0" presId="urn:microsoft.com/office/officeart/2005/8/layout/hList6"/>
    <dgm:cxn modelId="{FB7C7476-944E-41BD-B079-3B271BCFE028}" type="presParOf" srcId="{7D621E3F-4DF1-4344-A33E-2C4C98711295}" destId="{FB8AE9AC-A4C0-443B-A5D9-08AF727CDF1C}" srcOrd="2" destOrd="0" presId="urn:microsoft.com/office/officeart/2005/8/layout/hList6"/>
    <dgm:cxn modelId="{E8E89311-0962-4A5D-A06E-17BF795A7000}" type="presParOf" srcId="{7D621E3F-4DF1-4344-A33E-2C4C98711295}" destId="{39CF6748-7373-4798-90A4-9A96D970CD34}" srcOrd="3" destOrd="0" presId="urn:microsoft.com/office/officeart/2005/8/layout/hList6"/>
    <dgm:cxn modelId="{622154FD-D44E-4DBF-B774-5CFB9EF3427D}" type="presParOf" srcId="{7D621E3F-4DF1-4344-A33E-2C4C98711295}" destId="{15B95A12-F97F-4C01-98F7-064D80FF0C6A}" srcOrd="4"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93503D-9D39-4AFC-87D6-795B3AF49E6B}">
      <dsp:nvSpPr>
        <dsp:cNvPr id="0" name=""/>
        <dsp:cNvSpPr/>
      </dsp:nvSpPr>
      <dsp:spPr>
        <a:xfrm>
          <a:off x="2028630" y="1546488"/>
          <a:ext cx="1176512" cy="117651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en-US" altLang="zh-CN" sz="2900" b="0" kern="1200" dirty="0" smtClean="0">
              <a:latin typeface="微软雅黑" panose="020B0503020204020204" pitchFamily="34" charset="-122"/>
              <a:ea typeface="微软雅黑" panose="020B0503020204020204" pitchFamily="34" charset="-122"/>
            </a:rPr>
            <a:t>GDP</a:t>
          </a:r>
          <a:endParaRPr lang="zh-CN" altLang="en-US" sz="2900" b="0" kern="1200" dirty="0">
            <a:latin typeface="微软雅黑" panose="020B0503020204020204" pitchFamily="34" charset="-122"/>
            <a:ea typeface="微软雅黑" panose="020B0503020204020204" pitchFamily="34" charset="-122"/>
          </a:endParaRPr>
        </a:p>
      </dsp:txBody>
      <dsp:txXfrm>
        <a:off x="2200926" y="1718784"/>
        <a:ext cx="831920" cy="831920"/>
      </dsp:txXfrm>
    </dsp:sp>
    <dsp:sp modelId="{7BBA493E-0043-47D1-92EA-1D16AA60275C}">
      <dsp:nvSpPr>
        <dsp:cNvPr id="0" name=""/>
        <dsp:cNvSpPr/>
      </dsp:nvSpPr>
      <dsp:spPr>
        <a:xfrm rot="16200000">
          <a:off x="2439584" y="1348954"/>
          <a:ext cx="354604" cy="40462"/>
        </a:xfrm>
        <a:custGeom>
          <a:avLst/>
          <a:gdLst/>
          <a:ahLst/>
          <a:cxnLst/>
          <a:rect l="0" t="0" r="0" b="0"/>
          <a:pathLst>
            <a:path>
              <a:moveTo>
                <a:pt x="0" y="20231"/>
              </a:moveTo>
              <a:lnTo>
                <a:pt x="354604" y="2023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b="0" kern="1200">
            <a:latin typeface="微软雅黑" panose="020B0503020204020204" pitchFamily="34" charset="-122"/>
            <a:ea typeface="微软雅黑" panose="020B0503020204020204" pitchFamily="34" charset="-122"/>
          </a:endParaRPr>
        </a:p>
      </dsp:txBody>
      <dsp:txXfrm>
        <a:off x="2608021" y="1360320"/>
        <a:ext cx="17730" cy="17730"/>
      </dsp:txXfrm>
    </dsp:sp>
    <dsp:sp modelId="{6E4729B3-C979-4BEF-846C-2EF7D72DF3A5}">
      <dsp:nvSpPr>
        <dsp:cNvPr id="0" name=""/>
        <dsp:cNvSpPr/>
      </dsp:nvSpPr>
      <dsp:spPr>
        <a:xfrm>
          <a:off x="2028630" y="15370"/>
          <a:ext cx="1176512" cy="117651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zh-CN" altLang="en-US" sz="1500" b="0" kern="1200" dirty="0" smtClean="0">
              <a:latin typeface="微软雅黑" panose="020B0503020204020204" pitchFamily="34" charset="-122"/>
              <a:ea typeface="微软雅黑" panose="020B0503020204020204" pitchFamily="34" charset="-122"/>
            </a:rPr>
            <a:t>消费支出（</a:t>
          </a:r>
          <a:r>
            <a:rPr lang="en-US" altLang="zh-CN" sz="1500" b="0" kern="1200" dirty="0" smtClean="0">
              <a:latin typeface="微软雅黑" panose="020B0503020204020204" pitchFamily="34" charset="-122"/>
              <a:ea typeface="微软雅黑" panose="020B0503020204020204" pitchFamily="34" charset="-122"/>
            </a:rPr>
            <a:t>C</a:t>
          </a:r>
          <a:r>
            <a:rPr lang="zh-CN" altLang="en-US" sz="1500" b="0" kern="1200" dirty="0" smtClean="0">
              <a:latin typeface="微软雅黑" panose="020B0503020204020204" pitchFamily="34" charset="-122"/>
              <a:ea typeface="微软雅黑" panose="020B0503020204020204" pitchFamily="34" charset="-122"/>
            </a:rPr>
            <a:t>）</a:t>
          </a:r>
          <a:endParaRPr lang="en-US" altLang="zh-CN" sz="1500" b="0" kern="1200" dirty="0" smtClean="0">
            <a:latin typeface="微软雅黑" panose="020B0503020204020204" pitchFamily="34" charset="-122"/>
            <a:ea typeface="微软雅黑" panose="020B0503020204020204" pitchFamily="34" charset="-122"/>
          </a:endParaRPr>
        </a:p>
      </dsp:txBody>
      <dsp:txXfrm>
        <a:off x="2200926" y="187666"/>
        <a:ext cx="831920" cy="831920"/>
      </dsp:txXfrm>
    </dsp:sp>
    <dsp:sp modelId="{D21D747E-71B0-401D-A305-EB8901838AE1}">
      <dsp:nvSpPr>
        <dsp:cNvPr id="0" name=""/>
        <dsp:cNvSpPr/>
      </dsp:nvSpPr>
      <dsp:spPr>
        <a:xfrm>
          <a:off x="3205142" y="2114513"/>
          <a:ext cx="354604" cy="40462"/>
        </a:xfrm>
        <a:custGeom>
          <a:avLst/>
          <a:gdLst/>
          <a:ahLst/>
          <a:cxnLst/>
          <a:rect l="0" t="0" r="0" b="0"/>
          <a:pathLst>
            <a:path>
              <a:moveTo>
                <a:pt x="0" y="20231"/>
              </a:moveTo>
              <a:lnTo>
                <a:pt x="354604" y="2023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b="0" kern="1200">
            <a:latin typeface="微软雅黑" panose="020B0503020204020204" pitchFamily="34" charset="-122"/>
            <a:ea typeface="微软雅黑" panose="020B0503020204020204" pitchFamily="34" charset="-122"/>
          </a:endParaRPr>
        </a:p>
      </dsp:txBody>
      <dsp:txXfrm>
        <a:off x="3373580" y="2125879"/>
        <a:ext cx="17730" cy="17730"/>
      </dsp:txXfrm>
    </dsp:sp>
    <dsp:sp modelId="{C578B2E2-C0CD-4855-A839-261ABA898AB7}">
      <dsp:nvSpPr>
        <dsp:cNvPr id="0" name=""/>
        <dsp:cNvSpPr/>
      </dsp:nvSpPr>
      <dsp:spPr>
        <a:xfrm>
          <a:off x="3559747" y="1546488"/>
          <a:ext cx="1176512" cy="117651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zh-CN" altLang="en-US" sz="1500" b="0" kern="1200" dirty="0" smtClean="0">
              <a:latin typeface="微软雅黑" panose="020B0503020204020204" pitchFamily="34" charset="-122"/>
              <a:ea typeface="微软雅黑" panose="020B0503020204020204" pitchFamily="34" charset="-122"/>
            </a:rPr>
            <a:t>投资支出（</a:t>
          </a:r>
          <a:r>
            <a:rPr lang="en-US" altLang="zh-CN" sz="1500" b="0" kern="1200" dirty="0" smtClean="0">
              <a:latin typeface="微软雅黑" panose="020B0503020204020204" pitchFamily="34" charset="-122"/>
              <a:ea typeface="微软雅黑" panose="020B0503020204020204" pitchFamily="34" charset="-122"/>
            </a:rPr>
            <a:t>I</a:t>
          </a:r>
          <a:r>
            <a:rPr lang="zh-CN" altLang="en-US" sz="1500" b="0" kern="1200" dirty="0" smtClean="0">
              <a:latin typeface="微软雅黑" panose="020B0503020204020204" pitchFamily="34" charset="-122"/>
              <a:ea typeface="微软雅黑" panose="020B0503020204020204" pitchFamily="34" charset="-122"/>
            </a:rPr>
            <a:t>）</a:t>
          </a:r>
          <a:endParaRPr lang="zh-CN" altLang="en-US" sz="1500" b="0" kern="1200" dirty="0">
            <a:latin typeface="微软雅黑" panose="020B0503020204020204" pitchFamily="34" charset="-122"/>
            <a:ea typeface="微软雅黑" panose="020B0503020204020204" pitchFamily="34" charset="-122"/>
          </a:endParaRPr>
        </a:p>
      </dsp:txBody>
      <dsp:txXfrm>
        <a:off x="3732043" y="1718784"/>
        <a:ext cx="831920" cy="831920"/>
      </dsp:txXfrm>
    </dsp:sp>
    <dsp:sp modelId="{7FFCFA46-B0FC-4B87-8BBC-D34C98DC25AC}">
      <dsp:nvSpPr>
        <dsp:cNvPr id="0" name=""/>
        <dsp:cNvSpPr/>
      </dsp:nvSpPr>
      <dsp:spPr>
        <a:xfrm rot="5400000">
          <a:off x="2439584" y="2880072"/>
          <a:ext cx="354604" cy="40462"/>
        </a:xfrm>
        <a:custGeom>
          <a:avLst/>
          <a:gdLst/>
          <a:ahLst/>
          <a:cxnLst/>
          <a:rect l="0" t="0" r="0" b="0"/>
          <a:pathLst>
            <a:path>
              <a:moveTo>
                <a:pt x="0" y="20231"/>
              </a:moveTo>
              <a:lnTo>
                <a:pt x="354604" y="2023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b="0" kern="1200">
            <a:latin typeface="微软雅黑" panose="020B0503020204020204" pitchFamily="34" charset="-122"/>
            <a:ea typeface="微软雅黑" panose="020B0503020204020204" pitchFamily="34" charset="-122"/>
          </a:endParaRPr>
        </a:p>
      </dsp:txBody>
      <dsp:txXfrm>
        <a:off x="2608021" y="2891438"/>
        <a:ext cx="17730" cy="17730"/>
      </dsp:txXfrm>
    </dsp:sp>
    <dsp:sp modelId="{3A08858B-1D99-4CF4-8803-61D668CFD778}">
      <dsp:nvSpPr>
        <dsp:cNvPr id="0" name=""/>
        <dsp:cNvSpPr/>
      </dsp:nvSpPr>
      <dsp:spPr>
        <a:xfrm>
          <a:off x="2028630" y="3077605"/>
          <a:ext cx="1176512" cy="117651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zh-CN" altLang="en-US" sz="1500" b="0" kern="1200" dirty="0" smtClean="0">
              <a:latin typeface="微软雅黑" panose="020B0503020204020204" pitchFamily="34" charset="-122"/>
              <a:ea typeface="微软雅黑" panose="020B0503020204020204" pitchFamily="34" charset="-122"/>
            </a:rPr>
            <a:t>政府购买支出（</a:t>
          </a:r>
          <a:r>
            <a:rPr lang="en-US" altLang="zh-CN" sz="1500" b="0" kern="1200" dirty="0" smtClean="0">
              <a:latin typeface="微软雅黑" panose="020B0503020204020204" pitchFamily="34" charset="-122"/>
              <a:ea typeface="微软雅黑" panose="020B0503020204020204" pitchFamily="34" charset="-122"/>
            </a:rPr>
            <a:t>G</a:t>
          </a:r>
          <a:r>
            <a:rPr lang="zh-CN" altLang="en-US" sz="1500" b="0" kern="1200" dirty="0" smtClean="0">
              <a:latin typeface="微软雅黑" panose="020B0503020204020204" pitchFamily="34" charset="-122"/>
              <a:ea typeface="微软雅黑" panose="020B0503020204020204" pitchFamily="34" charset="-122"/>
            </a:rPr>
            <a:t>）</a:t>
          </a:r>
          <a:endParaRPr lang="zh-CN" altLang="en-US" sz="1500" b="0" kern="1200" dirty="0">
            <a:latin typeface="微软雅黑" panose="020B0503020204020204" pitchFamily="34" charset="-122"/>
            <a:ea typeface="微软雅黑" panose="020B0503020204020204" pitchFamily="34" charset="-122"/>
          </a:endParaRPr>
        </a:p>
      </dsp:txBody>
      <dsp:txXfrm>
        <a:off x="2200926" y="3249901"/>
        <a:ext cx="831920" cy="831920"/>
      </dsp:txXfrm>
    </dsp:sp>
    <dsp:sp modelId="{35590B91-EE15-4DE5-B5BE-DE0E1C4E85F1}">
      <dsp:nvSpPr>
        <dsp:cNvPr id="0" name=""/>
        <dsp:cNvSpPr/>
      </dsp:nvSpPr>
      <dsp:spPr>
        <a:xfrm rot="10800000">
          <a:off x="1674025" y="2114513"/>
          <a:ext cx="354604" cy="40462"/>
        </a:xfrm>
        <a:custGeom>
          <a:avLst/>
          <a:gdLst/>
          <a:ahLst/>
          <a:cxnLst/>
          <a:rect l="0" t="0" r="0" b="0"/>
          <a:pathLst>
            <a:path>
              <a:moveTo>
                <a:pt x="0" y="20231"/>
              </a:moveTo>
              <a:lnTo>
                <a:pt x="354604" y="2023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b="0" kern="1200">
            <a:latin typeface="微软雅黑" panose="020B0503020204020204" pitchFamily="34" charset="-122"/>
            <a:ea typeface="微软雅黑" panose="020B0503020204020204" pitchFamily="34" charset="-122"/>
          </a:endParaRPr>
        </a:p>
      </dsp:txBody>
      <dsp:txXfrm rot="10800000">
        <a:off x="1842462" y="2125879"/>
        <a:ext cx="17730" cy="17730"/>
      </dsp:txXfrm>
    </dsp:sp>
    <dsp:sp modelId="{E890A99A-4D05-46F2-9FB8-813DDFD0F41B}">
      <dsp:nvSpPr>
        <dsp:cNvPr id="0" name=""/>
        <dsp:cNvSpPr/>
      </dsp:nvSpPr>
      <dsp:spPr>
        <a:xfrm>
          <a:off x="497512" y="1546488"/>
          <a:ext cx="1176512" cy="117651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zh-CN" altLang="en-US" sz="1500" b="0" kern="1200" dirty="0" smtClean="0">
              <a:latin typeface="微软雅黑" panose="020B0503020204020204" pitchFamily="34" charset="-122"/>
              <a:ea typeface="微软雅黑" panose="020B0503020204020204" pitchFamily="34" charset="-122"/>
            </a:rPr>
            <a:t>净出口（</a:t>
          </a:r>
          <a:r>
            <a:rPr lang="en-US" altLang="zh-CN" sz="1500" b="0" kern="1200" dirty="0" smtClean="0">
              <a:latin typeface="微软雅黑" panose="020B0503020204020204" pitchFamily="34" charset="-122"/>
              <a:ea typeface="微软雅黑" panose="020B0503020204020204" pitchFamily="34" charset="-122"/>
            </a:rPr>
            <a:t>NX</a:t>
          </a:r>
          <a:r>
            <a:rPr lang="zh-CN" altLang="en-US" sz="1500" b="0" kern="1200" dirty="0" smtClean="0">
              <a:latin typeface="微软雅黑" panose="020B0503020204020204" pitchFamily="34" charset="-122"/>
              <a:ea typeface="微软雅黑" panose="020B0503020204020204" pitchFamily="34" charset="-122"/>
            </a:rPr>
            <a:t>）</a:t>
          </a:r>
          <a:endParaRPr lang="zh-CN" altLang="en-US" sz="1500" b="0" kern="1200" dirty="0">
            <a:latin typeface="微软雅黑" panose="020B0503020204020204" pitchFamily="34" charset="-122"/>
            <a:ea typeface="微软雅黑" panose="020B0503020204020204" pitchFamily="34" charset="-122"/>
          </a:endParaRPr>
        </a:p>
      </dsp:txBody>
      <dsp:txXfrm>
        <a:off x="669808" y="1718784"/>
        <a:ext cx="831920" cy="8319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C3AB43-E644-418D-B3B2-9B8FA1C35466}">
      <dsp:nvSpPr>
        <dsp:cNvPr id="0" name=""/>
        <dsp:cNvSpPr/>
      </dsp:nvSpPr>
      <dsp:spPr>
        <a:xfrm rot="16200000">
          <a:off x="-267746" y="268860"/>
          <a:ext cx="3435177" cy="2897455"/>
        </a:xfrm>
        <a:prstGeom prst="flowChartManualOperation">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2400" bIns="0" numCol="1" spcCol="1270" anchor="t" anchorCtr="0">
          <a:noAutofit/>
        </a:bodyPr>
        <a:lstStyle/>
        <a:p>
          <a:pPr lvl="0" algn="l"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耐用消费品支出</a:t>
          </a:r>
          <a:endParaRPr lang="zh-CN" altLang="en-US" sz="2400" kern="1200" dirty="0"/>
        </a:p>
        <a:p>
          <a:pPr marL="171450" lvl="1" indent="-171450" algn="l" defTabSz="800100">
            <a:lnSpc>
              <a:spcPct val="90000"/>
            </a:lnSpc>
            <a:spcBef>
              <a:spcPct val="0"/>
            </a:spcBef>
            <a:spcAft>
              <a:spcPct val="15000"/>
            </a:spcAft>
            <a:buChar char="••"/>
          </a:pPr>
          <a:r>
            <a:rPr lang="zh-CN" altLang="en-US" sz="1800" kern="1200" dirty="0" smtClean="0">
              <a:latin typeface="微软雅黑" panose="020B0503020204020204" pitchFamily="34" charset="-122"/>
              <a:ea typeface="微软雅黑" panose="020B0503020204020204" pitchFamily="34" charset="-122"/>
            </a:rPr>
            <a:t>使用寿命较长的消费品</a:t>
          </a:r>
          <a:endParaRPr lang="zh-CN" altLang="en-US" sz="1800" kern="1200" dirty="0"/>
        </a:p>
        <a:p>
          <a:pPr marL="171450" lvl="1" indent="-171450" algn="l" defTabSz="800100">
            <a:lnSpc>
              <a:spcPct val="90000"/>
            </a:lnSpc>
            <a:spcBef>
              <a:spcPct val="0"/>
            </a:spcBef>
            <a:spcAft>
              <a:spcPct val="15000"/>
            </a:spcAft>
            <a:buChar char="••"/>
          </a:pPr>
          <a:r>
            <a:rPr lang="zh-CN" altLang="en-US" sz="1800" kern="1200" dirty="0" smtClean="0">
              <a:latin typeface="微软雅黑" panose="020B0503020204020204" pitchFamily="34" charset="-122"/>
              <a:ea typeface="微软雅黑" panose="020B0503020204020204" pitchFamily="34" charset="-122"/>
            </a:rPr>
            <a:t>购买汽车、洗衣机、音响等</a:t>
          </a:r>
          <a:endParaRPr lang="zh-CN" altLang="en-US" sz="1800" kern="1200" dirty="0"/>
        </a:p>
      </dsp:txBody>
      <dsp:txXfrm rot="5400000">
        <a:off x="1115" y="687034"/>
        <a:ext cx="2897455" cy="2061107"/>
      </dsp:txXfrm>
    </dsp:sp>
    <dsp:sp modelId="{FB8AE9AC-A4C0-443B-A5D9-08AF727CDF1C}">
      <dsp:nvSpPr>
        <dsp:cNvPr id="0" name=""/>
        <dsp:cNvSpPr/>
      </dsp:nvSpPr>
      <dsp:spPr>
        <a:xfrm rot="16200000">
          <a:off x="2847018" y="268860"/>
          <a:ext cx="3435177" cy="2897455"/>
        </a:xfrm>
        <a:prstGeom prst="flowChartManualOperation">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2400" bIns="0" numCol="1" spcCol="1270" anchor="t" anchorCtr="0">
          <a:noAutofit/>
        </a:bodyPr>
        <a:lstStyle/>
        <a:p>
          <a:pPr lvl="0" algn="l"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非耐用消费品支出</a:t>
          </a:r>
          <a:endParaRPr lang="zh-CN" altLang="en-US" sz="2400" kern="1200" dirty="0"/>
        </a:p>
        <a:p>
          <a:pPr marL="171450" lvl="1" indent="-171450" algn="l" defTabSz="800100">
            <a:lnSpc>
              <a:spcPct val="90000"/>
            </a:lnSpc>
            <a:spcBef>
              <a:spcPct val="0"/>
            </a:spcBef>
            <a:spcAft>
              <a:spcPct val="15000"/>
            </a:spcAft>
            <a:buChar char="••"/>
          </a:pPr>
          <a:r>
            <a:rPr lang="zh-CN" altLang="en-US" sz="1800" kern="1200" dirty="0" smtClean="0">
              <a:latin typeface="微软雅黑" panose="020B0503020204020204" pitchFamily="34" charset="-122"/>
              <a:ea typeface="微软雅黑" panose="020B0503020204020204" pitchFamily="34" charset="-122"/>
            </a:rPr>
            <a:t>食物、服装、燃料等</a:t>
          </a:r>
          <a:endParaRPr lang="zh-CN" altLang="en-US" sz="1800" kern="1200" dirty="0"/>
        </a:p>
      </dsp:txBody>
      <dsp:txXfrm rot="5400000">
        <a:off x="3115879" y="687034"/>
        <a:ext cx="2897455" cy="2061107"/>
      </dsp:txXfrm>
    </dsp:sp>
    <dsp:sp modelId="{15B95A12-F97F-4C01-98F7-064D80FF0C6A}">
      <dsp:nvSpPr>
        <dsp:cNvPr id="0" name=""/>
        <dsp:cNvSpPr/>
      </dsp:nvSpPr>
      <dsp:spPr>
        <a:xfrm rot="16200000">
          <a:off x="5961782" y="268860"/>
          <a:ext cx="3435177" cy="2897455"/>
        </a:xfrm>
        <a:prstGeom prst="flowChartManualOperation">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2400" bIns="0" numCol="1" spcCol="1270" anchor="t" anchorCtr="0">
          <a:noAutofit/>
        </a:bodyPr>
        <a:lstStyle/>
        <a:p>
          <a:pPr lvl="0" algn="l" defTabSz="93345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服务</a:t>
          </a:r>
          <a:endParaRPr lang="zh-CN" altLang="en-US" sz="2400" kern="1200" dirty="0"/>
        </a:p>
        <a:p>
          <a:pPr marL="0" marR="0" lvl="1" indent="0" algn="l" defTabSz="914400" eaLnBrk="1" fontAlgn="auto" latinLnBrk="0" hangingPunct="1">
            <a:lnSpc>
              <a:spcPct val="100000"/>
            </a:lnSpc>
            <a:spcBef>
              <a:spcPct val="0"/>
            </a:spcBef>
            <a:spcAft>
              <a:spcPts val="0"/>
            </a:spcAft>
            <a:buClrTx/>
            <a:buSzTx/>
            <a:buFontTx/>
            <a:buChar char="••"/>
            <a:tabLst/>
            <a:defRPr/>
          </a:pPr>
          <a:r>
            <a:rPr lang="zh-CN" altLang="en-US" sz="1800" kern="1200" dirty="0" smtClean="0">
              <a:latin typeface="微软雅黑" panose="020B0503020204020204" pitchFamily="34" charset="-122"/>
              <a:ea typeface="微软雅黑" panose="020B0503020204020204" pitchFamily="34" charset="-122"/>
            </a:rPr>
            <a:t>消费支出的重要组成部分，约占一半</a:t>
          </a:r>
          <a:r>
            <a:rPr lang="en-US" altLang="zh-CN" sz="1800" kern="1200" dirty="0" smtClean="0">
              <a:latin typeface="微软雅黑" panose="020B0503020204020204" pitchFamily="34" charset="-122"/>
              <a:ea typeface="微软雅黑" panose="020B0503020204020204" pitchFamily="34" charset="-122"/>
            </a:rPr>
            <a:t>.</a:t>
          </a:r>
          <a:endParaRPr lang="zh-CN" altLang="en-US" sz="1800" kern="1200" dirty="0"/>
        </a:p>
        <a:p>
          <a:pPr marL="0" marR="0" lvl="1" indent="0" algn="l" defTabSz="914400" eaLnBrk="1" fontAlgn="auto" latinLnBrk="0" hangingPunct="1">
            <a:lnSpc>
              <a:spcPct val="100000"/>
            </a:lnSpc>
            <a:spcBef>
              <a:spcPct val="0"/>
            </a:spcBef>
            <a:spcAft>
              <a:spcPts val="0"/>
            </a:spcAft>
            <a:buClrTx/>
            <a:buSzTx/>
            <a:buFontTx/>
            <a:buChar char="••"/>
            <a:tabLst/>
            <a:defRPr/>
          </a:pPr>
          <a:r>
            <a:rPr lang="zh-CN" altLang="en-US" sz="1800" kern="1200" dirty="0" smtClean="0">
              <a:latin typeface="微软雅黑" panose="020B0503020204020204" pitchFamily="34" charset="-122"/>
              <a:ea typeface="微软雅黑" panose="020B0503020204020204" pitchFamily="34" charset="-122"/>
            </a:rPr>
            <a:t>医疗、教育、保险、交通等</a:t>
          </a:r>
          <a:endParaRPr lang="zh-CN" altLang="en-US" sz="1800" kern="1200" dirty="0"/>
        </a:p>
      </dsp:txBody>
      <dsp:txXfrm rot="5400000">
        <a:off x="6230643" y="687034"/>
        <a:ext cx="2897455" cy="206110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C3AB43-E644-418D-B3B2-9B8FA1C35466}">
      <dsp:nvSpPr>
        <dsp:cNvPr id="0" name=""/>
        <dsp:cNvSpPr/>
      </dsp:nvSpPr>
      <dsp:spPr>
        <a:xfrm rot="16200000">
          <a:off x="-169774" y="268860"/>
          <a:ext cx="3435177" cy="2897455"/>
        </a:xfrm>
        <a:prstGeom prst="flowChartManualOperation">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2400" bIns="0" numCol="1" spcCol="1270" anchor="t" anchorCtr="0">
          <a:noAutofit/>
        </a:bodyPr>
        <a:lstStyle/>
        <a:p>
          <a:pPr lvl="0" algn="l"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企业固定投资</a:t>
          </a:r>
          <a:endParaRPr lang="zh-CN" altLang="en-US" sz="2400" kern="1200" dirty="0"/>
        </a:p>
        <a:p>
          <a:pPr marL="171450" lvl="1" indent="-171450" algn="l" defTabSz="800100">
            <a:lnSpc>
              <a:spcPct val="90000"/>
            </a:lnSpc>
            <a:spcBef>
              <a:spcPct val="0"/>
            </a:spcBef>
            <a:spcAft>
              <a:spcPct val="15000"/>
            </a:spcAft>
            <a:buChar char="••"/>
          </a:pPr>
          <a:r>
            <a:rPr lang="zh-CN" altLang="en-US" sz="1800" kern="1200" dirty="0" smtClean="0">
              <a:latin typeface="微软雅黑" panose="020B0503020204020204" pitchFamily="34" charset="-122"/>
              <a:ea typeface="微软雅黑" panose="020B0503020204020204" pitchFamily="34" charset="-122"/>
            </a:rPr>
            <a:t>用于经营活动的建筑物和设备方面的投资</a:t>
          </a:r>
          <a:endParaRPr lang="zh-CN" altLang="en-US" sz="1800" kern="1200" dirty="0"/>
        </a:p>
      </dsp:txBody>
      <dsp:txXfrm rot="5400000">
        <a:off x="99087" y="687034"/>
        <a:ext cx="2897455" cy="2061107"/>
      </dsp:txXfrm>
    </dsp:sp>
    <dsp:sp modelId="{FB8AE9AC-A4C0-443B-A5D9-08AF727CDF1C}">
      <dsp:nvSpPr>
        <dsp:cNvPr id="0" name=""/>
        <dsp:cNvSpPr/>
      </dsp:nvSpPr>
      <dsp:spPr>
        <a:xfrm rot="16200000">
          <a:off x="2847018" y="268860"/>
          <a:ext cx="3435177" cy="2897455"/>
        </a:xfrm>
        <a:prstGeom prst="flowChartManualOperation">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2400" bIns="0" numCol="1" spcCol="1270" anchor="t" anchorCtr="0">
          <a:noAutofit/>
        </a:bodyPr>
        <a:lstStyle/>
        <a:p>
          <a:pPr lvl="0" algn="l"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居民住房投资</a:t>
          </a:r>
          <a:endParaRPr lang="zh-CN" altLang="en-US" sz="2400" kern="1200" dirty="0"/>
        </a:p>
        <a:p>
          <a:pPr marL="171450" lvl="1" indent="-171450" algn="l" defTabSz="800100">
            <a:lnSpc>
              <a:spcPct val="90000"/>
            </a:lnSpc>
            <a:spcBef>
              <a:spcPct val="0"/>
            </a:spcBef>
            <a:spcAft>
              <a:spcPct val="15000"/>
            </a:spcAft>
            <a:buChar char="••"/>
          </a:pPr>
          <a:r>
            <a:rPr lang="zh-CN" altLang="en-US" sz="1800" kern="1200" dirty="0" smtClean="0">
              <a:latin typeface="微软雅黑" panose="020B0503020204020204" pitchFamily="34" charset="-122"/>
              <a:ea typeface="微软雅黑" panose="020B0503020204020204" pitchFamily="34" charset="-122"/>
            </a:rPr>
            <a:t>用于新住房和公寓建筑的支出</a:t>
          </a:r>
          <a:endParaRPr lang="zh-CN" altLang="en-US" sz="1800" kern="1200" dirty="0"/>
        </a:p>
      </dsp:txBody>
      <dsp:txXfrm rot="5400000">
        <a:off x="3115879" y="687034"/>
        <a:ext cx="2897455" cy="2061107"/>
      </dsp:txXfrm>
    </dsp:sp>
    <dsp:sp modelId="{15B95A12-F97F-4C01-98F7-064D80FF0C6A}">
      <dsp:nvSpPr>
        <dsp:cNvPr id="0" name=""/>
        <dsp:cNvSpPr/>
      </dsp:nvSpPr>
      <dsp:spPr>
        <a:xfrm rot="16200000">
          <a:off x="5961782" y="268860"/>
          <a:ext cx="3435177" cy="2897455"/>
        </a:xfrm>
        <a:prstGeom prst="flowChartManualOperation">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2400" bIns="0" numCol="1" spcCol="1270" anchor="t" anchorCtr="0">
          <a:noAutofit/>
        </a:bodyPr>
        <a:lstStyle/>
        <a:p>
          <a:pPr lvl="0" algn="l" defTabSz="93345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存货投资</a:t>
          </a:r>
          <a:endParaRPr lang="zh-CN" altLang="en-US" sz="2400" kern="1200" dirty="0"/>
        </a:p>
        <a:p>
          <a:pPr marL="0" marR="0" lvl="1" indent="0" algn="l" defTabSz="914400" eaLnBrk="1" fontAlgn="auto" latinLnBrk="0" hangingPunct="1">
            <a:lnSpc>
              <a:spcPct val="100000"/>
            </a:lnSpc>
            <a:spcBef>
              <a:spcPct val="0"/>
            </a:spcBef>
            <a:spcAft>
              <a:spcPts val="0"/>
            </a:spcAft>
            <a:buClrTx/>
            <a:buSzTx/>
            <a:buFontTx/>
            <a:buChar char="••"/>
            <a:tabLst/>
            <a:defRPr/>
          </a:pPr>
          <a:r>
            <a:rPr lang="zh-CN" altLang="en-US" sz="1800" kern="1200" dirty="0" smtClean="0">
              <a:latin typeface="微软雅黑" panose="020B0503020204020204" pitchFamily="34" charset="-122"/>
              <a:ea typeface="微软雅黑" panose="020B0503020204020204" pitchFamily="34" charset="-122"/>
            </a:rPr>
            <a:t>厂商持有的存货数量</a:t>
          </a:r>
          <a:r>
            <a:rPr lang="en-US" altLang="en-US" sz="1800" kern="1200" dirty="0" smtClean="0">
              <a:latin typeface="微软雅黑" panose="020B0503020204020204" pitchFamily="34" charset="-122"/>
              <a:ea typeface="微软雅黑" panose="020B0503020204020204" pitchFamily="34" charset="-122"/>
            </a:rPr>
            <a:t>,</a:t>
          </a:r>
          <a:endParaRPr lang="zh-CN" altLang="en-US" sz="1800" kern="1200" dirty="0"/>
        </a:p>
        <a:p>
          <a:pPr marL="0" marR="0" lvl="1" indent="0" algn="l" defTabSz="914400" eaLnBrk="1" fontAlgn="auto" latinLnBrk="0" hangingPunct="1">
            <a:lnSpc>
              <a:spcPct val="100000"/>
            </a:lnSpc>
            <a:spcBef>
              <a:spcPct val="0"/>
            </a:spcBef>
            <a:spcAft>
              <a:spcPts val="0"/>
            </a:spcAft>
            <a:buClrTx/>
            <a:buSzTx/>
            <a:buFontTx/>
            <a:buChar char="••"/>
            <a:tabLst/>
            <a:defRPr/>
          </a:pPr>
          <a:r>
            <a:rPr lang="zh-CN" altLang="en-US" sz="1800" kern="1200" dirty="0" smtClean="0">
              <a:latin typeface="微软雅黑" panose="020B0503020204020204" pitchFamily="34" charset="-122"/>
              <a:ea typeface="微软雅黑" panose="020B0503020204020204" pitchFamily="34" charset="-122"/>
            </a:rPr>
            <a:t>包括企业持有的原料、半成品及未售出的最终产品</a:t>
          </a:r>
          <a:endParaRPr lang="zh-CN" altLang="en-US" sz="1800" kern="1200" dirty="0"/>
        </a:p>
      </dsp:txBody>
      <dsp:txXfrm rot="5400000">
        <a:off x="6230643" y="687034"/>
        <a:ext cx="2897455" cy="2061107"/>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2017/7/21/Friday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621418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467909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24</a:t>
            </a:fld>
            <a:endParaRPr lang="en-US" altLang="zh-CN"/>
          </a:p>
        </p:txBody>
      </p:sp>
    </p:spTree>
    <p:extLst>
      <p:ext uri="{BB962C8B-B14F-4D97-AF65-F5344CB8AC3E}">
        <p14:creationId xmlns:p14="http://schemas.microsoft.com/office/powerpoint/2010/main" val="182183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6" name="矩形 5"/>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335" y="-2540"/>
            <a:ext cx="12239625" cy="690308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049145" y="4302125"/>
            <a:ext cx="5862320" cy="483235"/>
          </a:xfrm>
          <a:prstGeom prst="rect">
            <a:avLst/>
          </a:prstGeom>
          <a:noFill/>
        </p:spPr>
        <p:txBody>
          <a:bodyPr wrap="square" rtlCol="0">
            <a:spAutoFit/>
            <a:scene3d>
              <a:camera prst="orthographicFront"/>
              <a:lightRig rig="threePt" dir="t"/>
            </a:scene3d>
          </a:bodyPr>
          <a:lstStyle/>
          <a:p>
            <a:pPr algn="r" fontAlgn="base"/>
            <a:r>
              <a:rPr lang="zh-CN" sz="2400">
                <a:solidFill>
                  <a:schemeClr val="bg1"/>
                </a:solidFill>
                <a:latin typeface="微软雅黑" panose="020B0503020204020204" charset="-122"/>
                <a:ea typeface="微软雅黑" panose="020B0503020204020204" charset="-122"/>
              </a:rPr>
              <a:t>主讲人：</a:t>
            </a:r>
          </a:p>
        </p:txBody>
      </p:sp>
      <p:sp>
        <p:nvSpPr>
          <p:cNvPr id="3" name="文本框 2"/>
          <p:cNvSpPr txBox="1"/>
          <p:nvPr/>
        </p:nvSpPr>
        <p:spPr>
          <a:xfrm>
            <a:off x="1883664" y="2141855"/>
            <a:ext cx="9198864" cy="1360181"/>
          </a:xfrm>
          <a:prstGeom prst="rect">
            <a:avLst/>
          </a:prstGeom>
          <a:noFill/>
        </p:spPr>
        <p:txBody>
          <a:bodyPr wrap="square" rtlCol="0">
            <a:spAutoFit/>
            <a:scene3d>
              <a:camera prst="orthographicFront"/>
              <a:lightRig rig="threePt" dir="t"/>
            </a:scene3d>
          </a:bodyPr>
          <a:lstStyle/>
          <a:p>
            <a:pPr>
              <a:lnSpc>
                <a:spcPct val="140000"/>
              </a:lnSpc>
              <a:spcBef>
                <a:spcPts val="0"/>
              </a:spcBef>
              <a:spcAft>
                <a:spcPts val="0"/>
              </a:spcAft>
              <a:defRPr/>
            </a:pPr>
            <a:r>
              <a:rPr lang="zh-CN" altLang="en-US" sz="6600" noProof="1">
                <a:ln w="12700">
                  <a:noFill/>
                  <a:prstDash val="solid"/>
                </a:ln>
                <a:solidFill>
                  <a:schemeClr val="bg1">
                    <a:lumMod val="95000"/>
                  </a:schemeClr>
                </a:solidFill>
                <a:latin typeface="微软雅黑" panose="020B0503020204020204" charset="-122"/>
                <a:ea typeface="微软雅黑" panose="020B0503020204020204" charset="-122"/>
              </a:rPr>
              <a:t>西方经济学</a:t>
            </a:r>
            <a:endParaRPr lang="zh-CN" altLang="zh-CN" sz="6600" noProof="1">
              <a:ln w="12700">
                <a:noFill/>
                <a:prstDash val="solid"/>
              </a:ln>
              <a:solidFill>
                <a:schemeClr val="bg1">
                  <a:lumMod val="95000"/>
                </a:schemeClr>
              </a:solidFill>
              <a:latin typeface="微软雅黑" panose="020B0503020204020204" charset="-122"/>
              <a:ea typeface="微软雅黑" panose="020B0503020204020204" charset="-122"/>
            </a:endParaRPr>
          </a:p>
        </p:txBody>
      </p:sp>
      <p:sp>
        <p:nvSpPr>
          <p:cNvPr id="7" name="直角三角形 6"/>
          <p:cNvSpPr/>
          <p:nvPr/>
        </p:nvSpPr>
        <p:spPr>
          <a:xfrm rot="16200000">
            <a:off x="8747125" y="3421380"/>
            <a:ext cx="3434080" cy="352425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6200000">
            <a:off x="9394190" y="4068445"/>
            <a:ext cx="2883535" cy="278130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1675130" y="2282825"/>
            <a:ext cx="5080" cy="250253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425575" y="3183255"/>
            <a:ext cx="8255" cy="16021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91564" y="1437660"/>
            <a:ext cx="10844622" cy="3877985"/>
          </a:xfrm>
          <a:prstGeom prst="rect">
            <a:avLst/>
          </a:prstGeom>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二、衡量</a:t>
            </a:r>
            <a:r>
              <a:rPr lang="en-US" altLang="zh-CN" sz="2000" b="1" dirty="0">
                <a:latin typeface="微软雅黑" panose="020B0503020204020204" pitchFamily="34" charset="-122"/>
                <a:ea typeface="微软雅黑" panose="020B0503020204020204" pitchFamily="34" charset="-122"/>
              </a:rPr>
              <a:t>GDP</a:t>
            </a:r>
            <a:r>
              <a:rPr lang="zh-CN" altLang="en-US" sz="2000" b="1" dirty="0">
                <a:latin typeface="微软雅黑" panose="020B0503020204020204" pitchFamily="34" charset="-122"/>
                <a:ea typeface="微软雅黑" panose="020B0503020204020204" pitchFamily="34" charset="-122"/>
              </a:rPr>
              <a:t>的总收入</a:t>
            </a:r>
            <a:r>
              <a:rPr lang="zh-CN" altLang="en-US" sz="2000" b="1" dirty="0" smtClean="0">
                <a:latin typeface="微软雅黑" panose="020B0503020204020204" pitchFamily="34" charset="-122"/>
                <a:ea typeface="微软雅黑" panose="020B0503020204020204" pitchFamily="34" charset="-122"/>
              </a:rPr>
              <a:t>法</a:t>
            </a:r>
            <a:endParaRPr lang="en-US" altLang="zh-CN" sz="2000" b="1"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       要</a:t>
            </a:r>
            <a:r>
              <a:rPr lang="zh-CN" altLang="en-US" sz="2000" dirty="0">
                <a:latin typeface="微软雅黑" panose="020B0503020204020204" pitchFamily="34" charset="-122"/>
                <a:ea typeface="微软雅黑" panose="020B0503020204020204" pitchFamily="34" charset="-122"/>
              </a:rPr>
              <a:t>全面考察要素所有者的实际收入状况</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有必要</a:t>
            </a:r>
            <a:r>
              <a:rPr lang="zh-CN" altLang="en-US" sz="2000" dirty="0" smtClean="0">
                <a:latin typeface="微软雅黑" panose="020B0503020204020204" pitchFamily="34" charset="-122"/>
                <a:ea typeface="微软雅黑" panose="020B0503020204020204" pitchFamily="34" charset="-122"/>
              </a:rPr>
              <a:t>引入</a:t>
            </a:r>
            <a:r>
              <a:rPr lang="zh-CN" altLang="en-US" sz="2000" dirty="0">
                <a:latin typeface="微软雅黑" panose="020B0503020204020204" pitchFamily="34" charset="-122"/>
                <a:ea typeface="微软雅黑" panose="020B0503020204020204" pitchFamily="34" charset="-122"/>
              </a:rPr>
              <a:t>其他的宏观总量指标</a:t>
            </a:r>
            <a:r>
              <a:rPr lang="en-US" altLang="zh-CN" sz="2000" dirty="0" smtClean="0">
                <a:latin typeface="微软雅黑" panose="020B0503020204020204" pitchFamily="34" charset="-122"/>
                <a:ea typeface="微软雅黑" panose="020B0503020204020204" pitchFamily="34" charset="-122"/>
              </a:rPr>
              <a:t>.</a:t>
            </a:r>
          </a:p>
          <a:p>
            <a:pPr marL="457200" indent="-457200">
              <a:lnSpc>
                <a:spcPct val="150000"/>
              </a:lnSpc>
              <a:buAutoNum type="arabicPeriod"/>
            </a:pPr>
            <a:r>
              <a:rPr lang="zh-CN" altLang="en-US" sz="2400" b="1" dirty="0" smtClean="0">
                <a:latin typeface="微软雅黑" panose="020B0503020204020204" pitchFamily="34" charset="-122"/>
                <a:ea typeface="微软雅黑" panose="020B0503020204020204" pitchFamily="34" charset="-122"/>
              </a:rPr>
              <a:t>国民</a:t>
            </a:r>
            <a:r>
              <a:rPr lang="zh-CN" altLang="en-US" sz="2400" b="1" dirty="0">
                <a:latin typeface="微软雅黑" panose="020B0503020204020204" pitchFamily="34" charset="-122"/>
                <a:ea typeface="微软雅黑" panose="020B0503020204020204" pitchFamily="34" charset="-122"/>
              </a:rPr>
              <a:t>生产净值</a:t>
            </a:r>
            <a:r>
              <a:rPr lang="en-US" altLang="zh-CN" sz="2000" dirty="0" smtClean="0">
                <a:latin typeface="微软雅黑" panose="020B0503020204020204" pitchFamily="34" charset="-122"/>
                <a:ea typeface="微软雅黑" panose="020B0503020204020204" pitchFamily="34" charset="-122"/>
              </a:rPr>
              <a:t>(NNP</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是指一个国家在一年之内新增加的产值</a:t>
            </a:r>
            <a:r>
              <a:rPr lang="en-US" altLang="zh-CN" sz="2000" dirty="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它等于</a:t>
            </a:r>
            <a:r>
              <a:rPr lang="zh-CN" altLang="en-US" sz="2000" dirty="0">
                <a:latin typeface="微软雅黑" panose="020B0503020204020204" pitchFamily="34" charset="-122"/>
                <a:ea typeface="微软雅黑" panose="020B0503020204020204" pitchFamily="34" charset="-122"/>
              </a:rPr>
              <a:t>国民生产总值减去用于补偿生产中固定资本损耗的折旧</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可用公式表示</a:t>
            </a:r>
            <a:r>
              <a:rPr lang="zh-CN" altLang="en-US" sz="2000" dirty="0" smtClean="0">
                <a:latin typeface="微软雅黑" panose="020B0503020204020204" pitchFamily="34" charset="-122"/>
                <a:ea typeface="微软雅黑" panose="020B0503020204020204" pitchFamily="34" charset="-122"/>
              </a:rPr>
              <a:t>为  </a:t>
            </a:r>
            <a:r>
              <a:rPr lang="en-US" altLang="zh-CN" sz="2000" dirty="0" smtClean="0">
                <a:latin typeface="微软雅黑" panose="020B0503020204020204" pitchFamily="34" charset="-122"/>
                <a:ea typeface="微软雅黑" panose="020B0503020204020204" pitchFamily="34" charset="-122"/>
              </a:rPr>
              <a:t>NNP</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GNP</a:t>
            </a:r>
            <a:r>
              <a:rPr lang="zh-CN" altLang="en-US" sz="2000" dirty="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折旧</a:t>
            </a:r>
            <a:endParaRPr lang="en-US" altLang="zh-CN" sz="2000" dirty="0" smtClean="0">
              <a:latin typeface="微软雅黑" panose="020B0503020204020204" pitchFamily="34" charset="-122"/>
              <a:ea typeface="微软雅黑" panose="020B0503020204020204" pitchFamily="34" charset="-122"/>
            </a:endParaRPr>
          </a:p>
          <a:p>
            <a:pPr marL="457200" indent="-457200">
              <a:lnSpc>
                <a:spcPct val="150000"/>
              </a:lnSpc>
              <a:buAutoNum type="arabicPeriod"/>
            </a:pPr>
            <a:r>
              <a:rPr lang="zh-CN" altLang="en-US" sz="2000" b="1" dirty="0">
                <a:latin typeface="微软雅黑" panose="020B0503020204020204" pitchFamily="34" charset="-122"/>
                <a:ea typeface="微软雅黑" panose="020B0503020204020204" pitchFamily="34" charset="-122"/>
              </a:rPr>
              <a:t>国民收入</a:t>
            </a:r>
            <a:r>
              <a:rPr lang="en-US" altLang="zh-CN" sz="2000" dirty="0" smtClean="0">
                <a:latin typeface="微软雅黑" panose="020B0503020204020204" pitchFamily="34" charset="-122"/>
                <a:ea typeface="微软雅黑" panose="020B0503020204020204" pitchFamily="34" charset="-122"/>
              </a:rPr>
              <a:t>(NI</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有广义和狭义之分</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广义的国民收入是指</a:t>
            </a:r>
            <a:r>
              <a:rPr lang="zh-CN" altLang="en-US" sz="2000" dirty="0" smtClean="0">
                <a:latin typeface="微软雅黑" panose="020B0503020204020204" pitchFamily="34" charset="-122"/>
                <a:ea typeface="微软雅黑" panose="020B0503020204020204" pitchFamily="34" charset="-122"/>
              </a:rPr>
              <a:t>国民生产总值</a:t>
            </a:r>
            <a:r>
              <a:rPr lang="en-US" altLang="zh-CN" sz="2000" dirty="0">
                <a:latin typeface="微软雅黑" panose="020B0503020204020204" pitchFamily="34" charset="-122"/>
                <a:ea typeface="微软雅黑" panose="020B0503020204020204" pitchFamily="34" charset="-122"/>
              </a:rPr>
              <a:t>GNP</a:t>
            </a:r>
            <a:r>
              <a:rPr lang="zh-CN" altLang="en-US" sz="2000" dirty="0">
                <a:latin typeface="微软雅黑" panose="020B0503020204020204" pitchFamily="34" charset="-122"/>
                <a:ea typeface="微软雅黑" panose="020B0503020204020204" pitchFamily="34" charset="-122"/>
              </a:rPr>
              <a:t>或国内生产总值</a:t>
            </a:r>
            <a:r>
              <a:rPr lang="en-US" altLang="zh-CN" sz="2000" dirty="0">
                <a:latin typeface="微软雅黑" panose="020B0503020204020204" pitchFamily="34" charset="-122"/>
                <a:ea typeface="微软雅黑" panose="020B0503020204020204" pitchFamily="34" charset="-122"/>
              </a:rPr>
              <a:t>GDP</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狭义</a:t>
            </a:r>
            <a:r>
              <a:rPr lang="zh-CN" altLang="en-US" sz="2000" dirty="0">
                <a:latin typeface="微软雅黑" panose="020B0503020204020204" pitchFamily="34" charset="-122"/>
                <a:ea typeface="微软雅黑" panose="020B0503020204020204" pitchFamily="34" charset="-122"/>
              </a:rPr>
              <a:t>的国民收入是指一国一年内以货币计算的用于生产</a:t>
            </a:r>
            <a:r>
              <a:rPr lang="zh-CN" altLang="en-US" sz="2000" dirty="0" smtClean="0">
                <a:latin typeface="微软雅黑" panose="020B0503020204020204" pitchFamily="34" charset="-122"/>
                <a:ea typeface="微软雅黑" panose="020B0503020204020204" pitchFamily="34" charset="-122"/>
              </a:rPr>
              <a:t>的各种</a:t>
            </a:r>
            <a:r>
              <a:rPr lang="zh-CN" altLang="en-US" sz="2000" dirty="0">
                <a:latin typeface="微软雅黑" panose="020B0503020204020204" pitchFamily="34" charset="-122"/>
                <a:ea typeface="微软雅黑" panose="020B0503020204020204" pitchFamily="34" charset="-122"/>
              </a:rPr>
              <a:t>生产要素所得到的全部收入</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狭义的国民收入可用公式表示</a:t>
            </a:r>
            <a:r>
              <a:rPr lang="zh-CN" altLang="en-US" sz="2000" dirty="0" smtClean="0">
                <a:latin typeface="微软雅黑" panose="020B0503020204020204" pitchFamily="34" charset="-122"/>
                <a:ea typeface="微软雅黑" panose="020B0503020204020204" pitchFamily="34" charset="-122"/>
              </a:rPr>
              <a:t>为      </a:t>
            </a:r>
            <a:r>
              <a:rPr lang="en-US" altLang="zh-CN" sz="2000" dirty="0" smtClean="0">
                <a:latin typeface="微软雅黑" panose="020B0503020204020204" pitchFamily="34" charset="-122"/>
                <a:ea typeface="微软雅黑" panose="020B0503020204020204" pitchFamily="34" charset="-122"/>
              </a:rPr>
              <a:t>NI</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NNP</a:t>
            </a:r>
            <a:r>
              <a:rPr lang="zh-CN" altLang="en-US" sz="2000" dirty="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间接税</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	NI</a:t>
            </a:r>
            <a:r>
              <a:rPr lang="zh-CN" altLang="en-US" sz="2000" dirty="0" smtClean="0">
                <a:latin typeface="微软雅黑" panose="020B0503020204020204" pitchFamily="34" charset="-122"/>
                <a:ea typeface="微软雅黑" panose="020B0503020204020204" pitchFamily="34" charset="-122"/>
              </a:rPr>
              <a:t>＝ 劳动</a:t>
            </a:r>
            <a:r>
              <a:rPr lang="zh-CN" altLang="en-US" sz="2000" dirty="0">
                <a:latin typeface="微软雅黑" panose="020B0503020204020204" pitchFamily="34" charset="-122"/>
                <a:ea typeface="微软雅黑" panose="020B0503020204020204" pitchFamily="34" charset="-122"/>
              </a:rPr>
              <a:t>收入＋业主收入</a:t>
            </a:r>
            <a:r>
              <a:rPr lang="zh-CN" altLang="en-US" sz="2000" dirty="0" smtClean="0">
                <a:latin typeface="微软雅黑" panose="020B0503020204020204" pitchFamily="34" charset="-122"/>
                <a:ea typeface="微软雅黑" panose="020B0503020204020204" pitchFamily="34" charset="-122"/>
              </a:rPr>
              <a:t>＋ 租金</a:t>
            </a:r>
            <a:r>
              <a:rPr lang="zh-CN" altLang="en-US" sz="2000" dirty="0">
                <a:latin typeface="微软雅黑" panose="020B0503020204020204" pitchFamily="34" charset="-122"/>
                <a:ea typeface="微软雅黑" panose="020B0503020204020204" pitchFamily="34" charset="-122"/>
              </a:rPr>
              <a:t>收入</a:t>
            </a:r>
            <a:r>
              <a:rPr lang="zh-CN" altLang="en-US" sz="2000" dirty="0" smtClean="0">
                <a:latin typeface="微软雅黑" panose="020B0503020204020204" pitchFamily="34" charset="-122"/>
                <a:ea typeface="微软雅黑" panose="020B0503020204020204" pitchFamily="34" charset="-122"/>
              </a:rPr>
              <a:t>＋ 公司</a:t>
            </a:r>
            <a:r>
              <a:rPr lang="zh-CN" altLang="en-US" sz="2000" dirty="0">
                <a:latin typeface="微软雅黑" panose="020B0503020204020204" pitchFamily="34" charset="-122"/>
                <a:ea typeface="微软雅黑" panose="020B0503020204020204" pitchFamily="34" charset="-122"/>
              </a:rPr>
              <a:t>利润</a:t>
            </a:r>
            <a:r>
              <a:rPr lang="zh-CN" altLang="en-US" sz="2000" dirty="0" smtClean="0">
                <a:latin typeface="微软雅黑" panose="020B0503020204020204" pitchFamily="34" charset="-122"/>
                <a:ea typeface="微软雅黑" panose="020B0503020204020204" pitchFamily="34" charset="-122"/>
              </a:rPr>
              <a:t>＋ 净利息收入</a:t>
            </a:r>
            <a:endParaRPr lang="zh-CN" altLang="en-US" sz="2000" dirty="0">
              <a:latin typeface="微软雅黑" panose="020B0503020204020204" pitchFamily="34" charset="-122"/>
              <a:ea typeface="微软雅黑" panose="020B0503020204020204" pitchFamily="34" charset="-122"/>
            </a:endParaRPr>
          </a:p>
        </p:txBody>
      </p:sp>
      <p:sp>
        <p:nvSpPr>
          <p:cNvPr id="8" name="矩形 7"/>
          <p:cNvSpPr/>
          <p:nvPr/>
        </p:nvSpPr>
        <p:spPr>
          <a:xfrm>
            <a:off x="1066851" y="548104"/>
            <a:ext cx="3877985"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国民收入的核算方法</a:t>
            </a:r>
          </a:p>
        </p:txBody>
      </p:sp>
      <p:sp>
        <p:nvSpPr>
          <p:cNvPr id="16" name="上箭头标注 15"/>
          <p:cNvSpPr/>
          <p:nvPr/>
        </p:nvSpPr>
        <p:spPr>
          <a:xfrm>
            <a:off x="2170476" y="5143500"/>
            <a:ext cx="1340168" cy="1714500"/>
          </a:xfrm>
          <a:prstGeom prst="upArrowCallout">
            <a:avLst>
              <a:gd name="adj1" fmla="val 8100"/>
              <a:gd name="adj2" fmla="val 25000"/>
              <a:gd name="adj3" fmla="val 25000"/>
              <a:gd name="adj4" fmla="val 64977"/>
            </a:avLst>
          </a:prstGeom>
          <a:solidFill>
            <a:schemeClr val="accent4">
              <a:lumMod val="40000"/>
              <a:lumOff val="6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002060"/>
                </a:solidFill>
                <a:latin typeface="微软雅黑" panose="020B0503020204020204" pitchFamily="34" charset="-122"/>
                <a:ea typeface="微软雅黑" panose="020B0503020204020204" pitchFamily="34" charset="-122"/>
              </a:rPr>
              <a:t>工资、</a:t>
            </a:r>
            <a:r>
              <a:rPr lang="zh-CN" altLang="en-US" dirty="0" smtClean="0">
                <a:solidFill>
                  <a:srgbClr val="002060"/>
                </a:solidFill>
                <a:latin typeface="微软雅黑" panose="020B0503020204020204" pitchFamily="34" charset="-122"/>
                <a:ea typeface="微软雅黑" panose="020B0503020204020204" pitchFamily="34" charset="-122"/>
              </a:rPr>
              <a:t>补贴</a:t>
            </a:r>
            <a:endParaRPr lang="en-US" altLang="zh-CN" dirty="0" smtClean="0">
              <a:solidFill>
                <a:srgbClr val="002060"/>
              </a:solidFill>
              <a:latin typeface="微软雅黑" panose="020B0503020204020204" pitchFamily="34" charset="-122"/>
              <a:ea typeface="微软雅黑" panose="020B0503020204020204" pitchFamily="34" charset="-122"/>
            </a:endParaRPr>
          </a:p>
          <a:p>
            <a:r>
              <a:rPr lang="zh-CN" altLang="en-US" dirty="0">
                <a:solidFill>
                  <a:srgbClr val="002060"/>
                </a:solidFill>
                <a:latin typeface="微软雅黑" panose="020B0503020204020204" pitchFamily="34" charset="-122"/>
                <a:ea typeface="微软雅黑" panose="020B0503020204020204" pitchFamily="34" charset="-122"/>
              </a:rPr>
              <a:t>社会保险金</a:t>
            </a:r>
          </a:p>
        </p:txBody>
      </p:sp>
      <p:sp>
        <p:nvSpPr>
          <p:cNvPr id="17" name="上箭头标注 16"/>
          <p:cNvSpPr/>
          <p:nvPr/>
        </p:nvSpPr>
        <p:spPr>
          <a:xfrm>
            <a:off x="3582898" y="5143500"/>
            <a:ext cx="1340168" cy="1714500"/>
          </a:xfrm>
          <a:prstGeom prst="upArrowCallout">
            <a:avLst>
              <a:gd name="adj1" fmla="val 8100"/>
              <a:gd name="adj2" fmla="val 25000"/>
              <a:gd name="adj3" fmla="val 25000"/>
              <a:gd name="adj4" fmla="val 64977"/>
            </a:avLst>
          </a:prstGeom>
          <a:solidFill>
            <a:schemeClr val="accent4">
              <a:lumMod val="40000"/>
              <a:lumOff val="6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002060"/>
                </a:solidFill>
                <a:latin typeface="微软雅黑" panose="020B0503020204020204" pitchFamily="34" charset="-122"/>
                <a:ea typeface="微软雅黑" panose="020B0503020204020204" pitchFamily="34" charset="-122"/>
              </a:rPr>
              <a:t>合伙制小企业及独立生产者的收入</a:t>
            </a:r>
          </a:p>
        </p:txBody>
      </p:sp>
      <p:sp>
        <p:nvSpPr>
          <p:cNvPr id="18" name="上箭头标注 17"/>
          <p:cNvSpPr/>
          <p:nvPr/>
        </p:nvSpPr>
        <p:spPr>
          <a:xfrm>
            <a:off x="5037369" y="5150652"/>
            <a:ext cx="1118502" cy="1714500"/>
          </a:xfrm>
          <a:prstGeom prst="upArrowCallout">
            <a:avLst>
              <a:gd name="adj1" fmla="val 8100"/>
              <a:gd name="adj2" fmla="val 25000"/>
              <a:gd name="adj3" fmla="val 25000"/>
              <a:gd name="adj4" fmla="val 64977"/>
            </a:avLst>
          </a:prstGeom>
          <a:solidFill>
            <a:schemeClr val="accent4">
              <a:lumMod val="40000"/>
              <a:lumOff val="6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val="002060"/>
                </a:solidFill>
                <a:latin typeface="微软雅黑" panose="020B0503020204020204" pitchFamily="34" charset="-122"/>
                <a:ea typeface="微软雅黑" panose="020B0503020204020204" pitchFamily="34" charset="-122"/>
              </a:rPr>
              <a:t>个人的租金</a:t>
            </a:r>
            <a:r>
              <a:rPr lang="zh-CN" altLang="en-US" dirty="0">
                <a:solidFill>
                  <a:srgbClr val="002060"/>
                </a:solidFill>
                <a:latin typeface="微软雅黑" panose="020B0503020204020204" pitchFamily="34" charset="-122"/>
                <a:ea typeface="微软雅黑" panose="020B0503020204020204" pitchFamily="34" charset="-122"/>
              </a:rPr>
              <a:t>收入</a:t>
            </a:r>
          </a:p>
        </p:txBody>
      </p:sp>
      <p:sp>
        <p:nvSpPr>
          <p:cNvPr id="19" name="上箭头标注 18"/>
          <p:cNvSpPr/>
          <p:nvPr/>
        </p:nvSpPr>
        <p:spPr>
          <a:xfrm>
            <a:off x="6275168" y="5150652"/>
            <a:ext cx="1905440" cy="1714500"/>
          </a:xfrm>
          <a:prstGeom prst="upArrowCallout">
            <a:avLst>
              <a:gd name="adj1" fmla="val 8100"/>
              <a:gd name="adj2" fmla="val 25000"/>
              <a:gd name="adj3" fmla="val 25000"/>
              <a:gd name="adj4" fmla="val 64977"/>
            </a:avLst>
          </a:prstGeom>
          <a:solidFill>
            <a:schemeClr val="accent4">
              <a:lumMod val="40000"/>
              <a:lumOff val="6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002060"/>
                </a:solidFill>
                <a:latin typeface="微软雅黑" panose="020B0503020204020204" pitchFamily="34" charset="-122"/>
                <a:ea typeface="微软雅黑" panose="020B0503020204020204" pitchFamily="34" charset="-122"/>
              </a:rPr>
              <a:t>公司的销售收入扣除工资、租金以及其他成本项目后的余额</a:t>
            </a:r>
          </a:p>
        </p:txBody>
      </p:sp>
      <p:sp>
        <p:nvSpPr>
          <p:cNvPr id="20" name="上箭头标注 19"/>
          <p:cNvSpPr/>
          <p:nvPr/>
        </p:nvSpPr>
        <p:spPr>
          <a:xfrm>
            <a:off x="8296754" y="5150652"/>
            <a:ext cx="1598360" cy="1681842"/>
          </a:xfrm>
          <a:prstGeom prst="upArrowCallout">
            <a:avLst>
              <a:gd name="adj1" fmla="val 8100"/>
              <a:gd name="adj2" fmla="val 25000"/>
              <a:gd name="adj3" fmla="val 25000"/>
              <a:gd name="adj4" fmla="val 64977"/>
            </a:avLst>
          </a:prstGeom>
          <a:solidFill>
            <a:schemeClr val="accent4">
              <a:lumMod val="40000"/>
              <a:lumOff val="6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002060"/>
                </a:solidFill>
                <a:latin typeface="微软雅黑" panose="020B0503020204020204" pitchFamily="34" charset="-122"/>
                <a:ea typeface="微软雅黑" panose="020B0503020204020204" pitchFamily="34" charset="-122"/>
              </a:rPr>
              <a:t>个人从企业获得的因资金借贷所产生的利息收入</a:t>
            </a:r>
          </a:p>
        </p:txBody>
      </p:sp>
    </p:spTree>
    <p:extLst>
      <p:ext uri="{BB962C8B-B14F-4D97-AF65-F5344CB8AC3E}">
        <p14:creationId xmlns:p14="http://schemas.microsoft.com/office/powerpoint/2010/main" val="1789100368"/>
      </p:ext>
    </p:extLst>
  </p:cSld>
  <p:clrMapOvr>
    <a:masterClrMapping/>
  </p:clrMapOvr>
  <p:transition spd="slow">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91564" y="1143739"/>
            <a:ext cx="10844622" cy="2077492"/>
          </a:xfrm>
          <a:prstGeom prst="rect">
            <a:avLst/>
          </a:prstGeom>
        </p:spPr>
        <p:txBody>
          <a:bodyPr wrap="square">
            <a:spAutoFit/>
          </a:bodyPr>
          <a:lstStyle/>
          <a:p>
            <a:pPr>
              <a:lnSpc>
                <a:spcPct val="150000"/>
              </a:lnSpc>
            </a:pPr>
            <a:r>
              <a:rPr lang="en-US" altLang="zh-CN" sz="2400" b="1" dirty="0" smtClean="0">
                <a:latin typeface="微软雅黑" panose="020B0503020204020204" pitchFamily="34" charset="-122"/>
                <a:ea typeface="微软雅黑" panose="020B0503020204020204" pitchFamily="34" charset="-122"/>
              </a:rPr>
              <a:t>3. </a:t>
            </a:r>
            <a:r>
              <a:rPr lang="zh-CN" altLang="en-US" sz="2400" b="1" dirty="0" smtClean="0">
                <a:latin typeface="微软雅黑" panose="020B0503020204020204" pitchFamily="34" charset="-122"/>
                <a:ea typeface="微软雅黑" panose="020B0503020204020204" pitchFamily="34" charset="-122"/>
              </a:rPr>
              <a:t>个人</a:t>
            </a:r>
            <a:r>
              <a:rPr lang="zh-CN" altLang="en-US" sz="2400" b="1" dirty="0">
                <a:latin typeface="微软雅黑" panose="020B0503020204020204" pitchFamily="34" charset="-122"/>
                <a:ea typeface="微软雅黑" panose="020B0503020204020204" pitchFamily="34" charset="-122"/>
              </a:rPr>
              <a:t>收入</a:t>
            </a:r>
            <a:r>
              <a:rPr lang="en-US" altLang="zh-CN" sz="2400" b="1" dirty="0" smtClean="0">
                <a:latin typeface="微软雅黑" panose="020B0503020204020204" pitchFamily="34" charset="-122"/>
                <a:ea typeface="微软雅黑" panose="020B0503020204020204" pitchFamily="34" charset="-122"/>
              </a:rPr>
              <a:t>(PI</a:t>
            </a:r>
            <a:r>
              <a:rPr lang="en-US" altLang="zh-CN" sz="2400" b="1"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是指一个国家在一年之内个人所得到的全部</a:t>
            </a:r>
            <a:r>
              <a:rPr lang="zh-CN" altLang="en-US" sz="2000" dirty="0" smtClean="0">
                <a:latin typeface="微软雅黑" panose="020B0503020204020204" pitchFamily="34" charset="-122"/>
                <a:ea typeface="微软雅黑" panose="020B0503020204020204" pitchFamily="34" charset="-122"/>
              </a:rPr>
              <a:t>收入</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	NI</a:t>
            </a:r>
            <a:r>
              <a:rPr lang="zh-CN" altLang="en-US" sz="2000" dirty="0">
                <a:latin typeface="微软雅黑" panose="020B0503020204020204" pitchFamily="34" charset="-122"/>
                <a:ea typeface="微软雅黑" panose="020B0503020204020204" pitchFamily="34" charset="-122"/>
              </a:rPr>
              <a:t>－公司利润－社会保险金＋政府的转移支付＋红利＋利息调整</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400" b="1" dirty="0" smtClean="0">
                <a:latin typeface="微软雅黑" panose="020B0503020204020204" pitchFamily="34" charset="-122"/>
                <a:ea typeface="微软雅黑" panose="020B0503020204020204" pitchFamily="34" charset="-122"/>
              </a:rPr>
              <a:t>4. </a:t>
            </a:r>
            <a:r>
              <a:rPr lang="zh-CN" altLang="en-US" sz="2400" b="1" dirty="0" smtClean="0">
                <a:latin typeface="微软雅黑" panose="020B0503020204020204" pitchFamily="34" charset="-122"/>
                <a:ea typeface="微软雅黑" panose="020B0503020204020204" pitchFamily="34" charset="-122"/>
              </a:rPr>
              <a:t>个人</a:t>
            </a:r>
            <a:r>
              <a:rPr lang="zh-CN" altLang="en-US" sz="2400" b="1" dirty="0">
                <a:latin typeface="微软雅黑" panose="020B0503020204020204" pitchFamily="34" charset="-122"/>
                <a:ea typeface="微软雅黑" panose="020B0503020204020204" pitchFamily="34" charset="-122"/>
              </a:rPr>
              <a:t>可支配收入</a:t>
            </a:r>
            <a:r>
              <a:rPr lang="en-US" altLang="zh-CN" sz="2400" b="1" dirty="0" smtClean="0">
                <a:latin typeface="微软雅黑" panose="020B0503020204020204" pitchFamily="34" charset="-122"/>
                <a:ea typeface="微软雅黑" panose="020B0503020204020204" pitchFamily="34" charset="-122"/>
              </a:rPr>
              <a:t>(DPI</a:t>
            </a:r>
            <a:r>
              <a:rPr lang="en-US" altLang="zh-CN" sz="2400" b="1"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是指一国一年内可以由个人实际</a:t>
            </a:r>
            <a:r>
              <a:rPr lang="zh-CN" altLang="en-US" sz="2000" dirty="0" smtClean="0">
                <a:latin typeface="微软雅黑" panose="020B0503020204020204" pitchFamily="34" charset="-122"/>
                <a:ea typeface="微软雅黑" panose="020B0503020204020204" pitchFamily="34" charset="-122"/>
              </a:rPr>
              <a:t>支配</a:t>
            </a:r>
            <a:r>
              <a:rPr lang="zh-CN" altLang="en-US" sz="2000" dirty="0">
                <a:latin typeface="微软雅黑" panose="020B0503020204020204" pitchFamily="34" charset="-122"/>
                <a:ea typeface="微软雅黑" panose="020B0503020204020204" pitchFamily="34" charset="-122"/>
              </a:rPr>
              <a:t>使用的全部</a:t>
            </a:r>
            <a:r>
              <a:rPr lang="zh-CN" altLang="en-US" sz="2000" dirty="0" smtClean="0">
                <a:latin typeface="微软雅黑" panose="020B0503020204020204" pitchFamily="34" charset="-122"/>
                <a:ea typeface="微软雅黑" panose="020B0503020204020204" pitchFamily="34" charset="-122"/>
              </a:rPr>
              <a:t>收入</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	DPI</a:t>
            </a:r>
            <a:r>
              <a:rPr lang="zh-CN" altLang="en-US" dirty="0" smtClean="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PI</a:t>
            </a:r>
            <a:r>
              <a:rPr lang="zh-CN" altLang="en-US" dirty="0">
                <a:latin typeface="微软雅黑" panose="020B0503020204020204" pitchFamily="34" charset="-122"/>
                <a:ea typeface="微软雅黑" panose="020B0503020204020204" pitchFamily="34" charset="-122"/>
              </a:rPr>
              <a:t>－个人所得税－非税收性</a:t>
            </a:r>
            <a:r>
              <a:rPr lang="zh-CN" altLang="en-US" dirty="0" smtClean="0">
                <a:latin typeface="微软雅黑" panose="020B0503020204020204" pitchFamily="34" charset="-122"/>
                <a:ea typeface="微软雅黑" panose="020B0503020204020204" pitchFamily="34" charset="-122"/>
              </a:rPr>
              <a:t>支付</a:t>
            </a:r>
            <a:endParaRPr lang="zh-CN" altLang="en-US" dirty="0">
              <a:latin typeface="微软雅黑" panose="020B0503020204020204" pitchFamily="34" charset="-122"/>
              <a:ea typeface="微软雅黑" panose="020B0503020204020204" pitchFamily="34" charset="-122"/>
            </a:endParaRPr>
          </a:p>
        </p:txBody>
      </p:sp>
      <p:sp>
        <p:nvSpPr>
          <p:cNvPr id="8" name="矩形 7"/>
          <p:cNvSpPr/>
          <p:nvPr/>
        </p:nvSpPr>
        <p:spPr>
          <a:xfrm>
            <a:off x="1066851" y="548104"/>
            <a:ext cx="3877985"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国民收入的核算方法</a:t>
            </a:r>
          </a:p>
        </p:txBody>
      </p:sp>
      <p:sp>
        <p:nvSpPr>
          <p:cNvPr id="6" name="矩形 5"/>
          <p:cNvSpPr/>
          <p:nvPr/>
        </p:nvSpPr>
        <p:spPr>
          <a:xfrm>
            <a:off x="3005843" y="3232091"/>
            <a:ext cx="4136069" cy="369332"/>
          </a:xfrm>
          <a:prstGeom prst="rect">
            <a:avLst/>
          </a:prstGeom>
        </p:spPr>
        <p:txBody>
          <a:bodyPr wrap="none">
            <a:spAutoFit/>
          </a:bodyPr>
          <a:lstStyle/>
          <a:p>
            <a:r>
              <a:rPr lang="zh-CN" altLang="en-US" dirty="0">
                <a:solidFill>
                  <a:srgbClr val="FF00FF"/>
                </a:solidFill>
                <a:latin typeface="微软雅黑" panose="020B0503020204020204" pitchFamily="34" charset="-122"/>
                <a:ea typeface="微软雅黑" panose="020B0503020204020204" pitchFamily="34" charset="-122"/>
              </a:rPr>
              <a:t>美国２００４年收入法的</a:t>
            </a:r>
            <a:r>
              <a:rPr lang="en-US" altLang="zh-CN" dirty="0">
                <a:solidFill>
                  <a:srgbClr val="FF00FF"/>
                </a:solidFill>
                <a:latin typeface="微软雅黑" panose="020B0503020204020204" pitchFamily="34" charset="-122"/>
                <a:ea typeface="微软雅黑" panose="020B0503020204020204" pitchFamily="34" charset="-122"/>
              </a:rPr>
              <a:t>GDP</a:t>
            </a:r>
            <a:r>
              <a:rPr lang="zh-CN" altLang="en-US" dirty="0">
                <a:solidFill>
                  <a:srgbClr val="FF00FF"/>
                </a:solidFill>
                <a:latin typeface="微软雅黑" panose="020B0503020204020204" pitchFamily="34" charset="-122"/>
                <a:ea typeface="微软雅黑" panose="020B0503020204020204" pitchFamily="34" charset="-122"/>
              </a:rPr>
              <a:t>及其构成</a:t>
            </a:r>
            <a:endParaRPr lang="zh-CN" altLang="en-US" dirty="0">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2"/>
          <a:stretch>
            <a:fillRect/>
          </a:stretch>
        </p:blipFill>
        <p:spPr>
          <a:xfrm>
            <a:off x="438286" y="3612283"/>
            <a:ext cx="6075589" cy="3245717"/>
          </a:xfrm>
          <a:prstGeom prst="rect">
            <a:avLst/>
          </a:prstGeom>
        </p:spPr>
      </p:pic>
      <p:pic>
        <p:nvPicPr>
          <p:cNvPr id="10" name="图片 9"/>
          <p:cNvPicPr>
            <a:picLocks noChangeAspect="1"/>
          </p:cNvPicPr>
          <p:nvPr/>
        </p:nvPicPr>
        <p:blipFill>
          <a:blip r:embed="rId3"/>
          <a:stretch>
            <a:fillRect/>
          </a:stretch>
        </p:blipFill>
        <p:spPr>
          <a:xfrm>
            <a:off x="6640830" y="3935187"/>
            <a:ext cx="5295356" cy="2922813"/>
          </a:xfrm>
          <a:prstGeom prst="rect">
            <a:avLst/>
          </a:prstGeom>
        </p:spPr>
      </p:pic>
    </p:spTree>
    <p:extLst>
      <p:ext uri="{BB962C8B-B14F-4D97-AF65-F5344CB8AC3E}">
        <p14:creationId xmlns:p14="http://schemas.microsoft.com/office/powerpoint/2010/main" val="1464549959"/>
      </p:ext>
    </p:extLst>
  </p:cSld>
  <p:clrMapOvr>
    <a:masterClrMapping/>
  </p:clrMapOvr>
  <p:transition spd="slow">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91565" y="1111080"/>
            <a:ext cx="10469064" cy="499624"/>
          </a:xfrm>
          <a:prstGeom prst="rect">
            <a:avLst/>
          </a:prstGeom>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三、衡量</a:t>
            </a:r>
            <a:r>
              <a:rPr lang="en-US" altLang="zh-CN" sz="2000" b="1" dirty="0">
                <a:latin typeface="微软雅黑" panose="020B0503020204020204" pitchFamily="34" charset="-122"/>
                <a:ea typeface="微软雅黑" panose="020B0503020204020204" pitchFamily="34" charset="-122"/>
              </a:rPr>
              <a:t>GDP</a:t>
            </a:r>
            <a:r>
              <a:rPr lang="zh-CN" altLang="en-US" sz="2000" b="1" dirty="0">
                <a:latin typeface="微软雅黑" panose="020B0503020204020204" pitchFamily="34" charset="-122"/>
                <a:ea typeface="微软雅黑" panose="020B0503020204020204" pitchFamily="34" charset="-122"/>
              </a:rPr>
              <a:t>的产出</a:t>
            </a:r>
            <a:r>
              <a:rPr lang="zh-CN" altLang="en-US" sz="2000" b="1" dirty="0" smtClean="0">
                <a:latin typeface="微软雅黑" panose="020B0503020204020204" pitchFamily="34" charset="-122"/>
                <a:ea typeface="微软雅黑" panose="020B0503020204020204" pitchFamily="34" charset="-122"/>
              </a:rPr>
              <a:t>法</a:t>
            </a:r>
            <a:endParaRPr lang="en-US" altLang="zh-CN" sz="2000" b="1" dirty="0" smtClean="0">
              <a:latin typeface="微软雅黑" panose="020B0503020204020204" pitchFamily="34" charset="-122"/>
              <a:ea typeface="微软雅黑" panose="020B0503020204020204" pitchFamily="34" charset="-122"/>
            </a:endParaRPr>
          </a:p>
        </p:txBody>
      </p:sp>
      <p:sp>
        <p:nvSpPr>
          <p:cNvPr id="8" name="矩形 7"/>
          <p:cNvSpPr/>
          <p:nvPr/>
        </p:nvSpPr>
        <p:spPr>
          <a:xfrm>
            <a:off x="1066851" y="548104"/>
            <a:ext cx="3877985"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国民收入的核算方法</a:t>
            </a:r>
          </a:p>
        </p:txBody>
      </p:sp>
      <p:sp>
        <p:nvSpPr>
          <p:cNvPr id="9" name="圆角矩形 8"/>
          <p:cNvSpPr/>
          <p:nvPr/>
        </p:nvSpPr>
        <p:spPr>
          <a:xfrm>
            <a:off x="1076622" y="1617467"/>
            <a:ext cx="1929221" cy="693683"/>
          </a:xfrm>
          <a:prstGeom prst="roundRect">
            <a:avLst/>
          </a:prstGeom>
          <a:solidFill>
            <a:schemeClr val="accent4">
              <a:lumMod val="40000"/>
              <a:lumOff val="6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0066"/>
                </a:solidFill>
                <a:latin typeface="微软雅黑" panose="020B0503020204020204" pitchFamily="34" charset="-122"/>
                <a:ea typeface="微软雅黑" panose="020B0503020204020204" pitchFamily="34" charset="-122"/>
              </a:rPr>
              <a:t>GDP</a:t>
            </a:r>
            <a:r>
              <a:rPr lang="zh-CN" altLang="en-US" sz="2000" dirty="0" smtClean="0">
                <a:solidFill>
                  <a:srgbClr val="FF0066"/>
                </a:solidFill>
                <a:latin typeface="微软雅黑" panose="020B0503020204020204" pitchFamily="34" charset="-122"/>
                <a:ea typeface="微软雅黑" panose="020B0503020204020204" pitchFamily="34" charset="-122"/>
              </a:rPr>
              <a:t>的</a:t>
            </a:r>
            <a:endParaRPr lang="en-US" altLang="zh-CN" sz="2000" dirty="0" smtClean="0">
              <a:solidFill>
                <a:srgbClr val="FF0066"/>
              </a:solidFill>
              <a:latin typeface="微软雅黑" panose="020B0503020204020204" pitchFamily="34" charset="-122"/>
              <a:ea typeface="微软雅黑" panose="020B0503020204020204" pitchFamily="34" charset="-122"/>
            </a:endParaRPr>
          </a:p>
          <a:p>
            <a:pPr algn="ctr"/>
            <a:r>
              <a:rPr lang="zh-CN" altLang="en-US" sz="2000" dirty="0" smtClean="0">
                <a:solidFill>
                  <a:srgbClr val="FF0066"/>
                </a:solidFill>
                <a:latin typeface="微软雅黑" panose="020B0503020204020204" pitchFamily="34" charset="-122"/>
                <a:ea typeface="微软雅黑" panose="020B0503020204020204" pitchFamily="34" charset="-122"/>
              </a:rPr>
              <a:t>第三</a:t>
            </a:r>
            <a:r>
              <a:rPr lang="zh-CN" altLang="en-US" sz="2000" dirty="0">
                <a:solidFill>
                  <a:srgbClr val="FF0066"/>
                </a:solidFill>
                <a:latin typeface="微软雅黑" panose="020B0503020204020204" pitchFamily="34" charset="-122"/>
                <a:ea typeface="微软雅黑" panose="020B0503020204020204" pitchFamily="34" charset="-122"/>
              </a:rPr>
              <a:t>种方法</a:t>
            </a:r>
          </a:p>
        </p:txBody>
      </p:sp>
      <p:sp>
        <p:nvSpPr>
          <p:cNvPr id="10" name="圆角矩形 9"/>
          <p:cNvSpPr/>
          <p:nvPr/>
        </p:nvSpPr>
        <p:spPr>
          <a:xfrm>
            <a:off x="3218792" y="1648057"/>
            <a:ext cx="8701065" cy="693683"/>
          </a:xfrm>
          <a:prstGeom prst="roundRect">
            <a:avLst/>
          </a:prstGeom>
          <a:solidFill>
            <a:schemeClr val="accent4">
              <a:lumMod val="40000"/>
              <a:lumOff val="6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rgbClr val="FF0066"/>
                </a:solidFill>
                <a:latin typeface="微软雅黑" panose="020B0503020204020204" pitchFamily="34" charset="-122"/>
                <a:ea typeface="微软雅黑" panose="020B0503020204020204" pitchFamily="34" charset="-122"/>
              </a:rPr>
              <a:t>产出</a:t>
            </a:r>
            <a:r>
              <a:rPr lang="zh-CN" altLang="en-US" sz="2000" dirty="0" smtClean="0">
                <a:solidFill>
                  <a:srgbClr val="FF0066"/>
                </a:solidFill>
                <a:latin typeface="微软雅黑" panose="020B0503020204020204" pitchFamily="34" charset="-122"/>
                <a:ea typeface="微软雅黑" panose="020B0503020204020204" pitchFamily="34" charset="-122"/>
              </a:rPr>
              <a:t>法是</a:t>
            </a:r>
            <a:r>
              <a:rPr lang="zh-CN" altLang="en-US" sz="2000" dirty="0">
                <a:solidFill>
                  <a:srgbClr val="FF0066"/>
                </a:solidFill>
                <a:latin typeface="微软雅黑" panose="020B0503020204020204" pitchFamily="34" charset="-122"/>
                <a:ea typeface="微软雅黑" panose="020B0503020204020204" pitchFamily="34" charset="-122"/>
              </a:rPr>
              <a:t>从产品的使用出发</a:t>
            </a:r>
            <a:r>
              <a:rPr lang="en-US" altLang="zh-CN" sz="2000" dirty="0">
                <a:solidFill>
                  <a:srgbClr val="FF0066"/>
                </a:solidFill>
                <a:latin typeface="微软雅黑" panose="020B0503020204020204" pitchFamily="34" charset="-122"/>
                <a:ea typeface="微软雅黑" panose="020B0503020204020204" pitchFamily="34" charset="-122"/>
              </a:rPr>
              <a:t>,</a:t>
            </a:r>
            <a:r>
              <a:rPr lang="zh-CN" altLang="en-US" sz="2000" dirty="0">
                <a:solidFill>
                  <a:srgbClr val="FF0066"/>
                </a:solidFill>
                <a:latin typeface="微软雅黑" panose="020B0503020204020204" pitchFamily="34" charset="-122"/>
                <a:ea typeface="微软雅黑" panose="020B0503020204020204" pitchFamily="34" charset="-122"/>
              </a:rPr>
              <a:t>计算一年内全国生产的最终产品和服务的总价值</a:t>
            </a:r>
            <a:r>
              <a:rPr lang="en-US" altLang="zh-CN" sz="2000" dirty="0">
                <a:solidFill>
                  <a:srgbClr val="FF0066"/>
                </a:solidFill>
                <a:latin typeface="微软雅黑" panose="020B0503020204020204" pitchFamily="34" charset="-122"/>
                <a:ea typeface="微软雅黑" panose="020B0503020204020204" pitchFamily="34" charset="-122"/>
              </a:rPr>
              <a:t>.</a:t>
            </a:r>
            <a:r>
              <a:rPr lang="zh-CN" altLang="en-US" sz="2000" dirty="0">
                <a:solidFill>
                  <a:srgbClr val="FF0066"/>
                </a:solidFill>
                <a:latin typeface="微软雅黑" panose="020B0503020204020204" pitchFamily="34" charset="-122"/>
                <a:ea typeface="微软雅黑" panose="020B0503020204020204" pitchFamily="34" charset="-122"/>
              </a:rPr>
              <a:t>具体</a:t>
            </a:r>
            <a:r>
              <a:rPr lang="zh-CN" altLang="en-US" sz="2000" dirty="0" smtClean="0">
                <a:solidFill>
                  <a:srgbClr val="FF0066"/>
                </a:solidFill>
                <a:latin typeface="微软雅黑" panose="020B0503020204020204" pitchFamily="34" charset="-122"/>
                <a:ea typeface="微软雅黑" panose="020B0503020204020204" pitchFamily="34" charset="-122"/>
              </a:rPr>
              <a:t>做法</a:t>
            </a:r>
            <a:r>
              <a:rPr lang="zh-CN" altLang="en-US" sz="2000" dirty="0">
                <a:solidFill>
                  <a:srgbClr val="FF0066"/>
                </a:solidFill>
                <a:latin typeface="微软雅黑" panose="020B0503020204020204" pitchFamily="34" charset="-122"/>
                <a:ea typeface="微软雅黑" panose="020B0503020204020204" pitchFamily="34" charset="-122"/>
              </a:rPr>
              <a:t>是把一年内生产的各项最终产品的市场价值加</a:t>
            </a:r>
            <a:r>
              <a:rPr lang="zh-CN" altLang="en-US" sz="2000" dirty="0" smtClean="0">
                <a:solidFill>
                  <a:srgbClr val="FF0066"/>
                </a:solidFill>
                <a:latin typeface="微软雅黑" panose="020B0503020204020204" pitchFamily="34" charset="-122"/>
                <a:ea typeface="微软雅黑" panose="020B0503020204020204" pitchFamily="34" charset="-122"/>
              </a:rPr>
              <a:t>总</a:t>
            </a:r>
            <a:r>
              <a:rPr lang="en-US" altLang="zh-CN" sz="2000" dirty="0" smtClean="0">
                <a:solidFill>
                  <a:srgbClr val="FF0066"/>
                </a:solidFill>
                <a:latin typeface="微软雅黑" panose="020B0503020204020204" pitchFamily="34" charset="-122"/>
                <a:ea typeface="微软雅黑" panose="020B0503020204020204" pitchFamily="34" charset="-122"/>
              </a:rPr>
              <a:t>.</a:t>
            </a:r>
            <a:endParaRPr lang="zh-CN" altLang="en-US" sz="2000" dirty="0">
              <a:solidFill>
                <a:srgbClr val="FF0066"/>
              </a:solidFill>
              <a:latin typeface="微软雅黑" panose="020B0503020204020204" pitchFamily="34" charset="-122"/>
              <a:ea typeface="微软雅黑" panose="020B0503020204020204" pitchFamily="34" charset="-122"/>
            </a:endParaRPr>
          </a:p>
        </p:txBody>
      </p:sp>
      <p:sp>
        <p:nvSpPr>
          <p:cNvPr id="15" name="矩形 14"/>
          <p:cNvSpPr/>
          <p:nvPr/>
        </p:nvSpPr>
        <p:spPr>
          <a:xfrm>
            <a:off x="1066851" y="3120138"/>
            <a:ext cx="10853006" cy="499624"/>
          </a:xfrm>
          <a:prstGeom prst="rect">
            <a:avLst/>
          </a:prstGeom>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增值法就是将产品在生产各阶段所增加的价值相加来计算</a:t>
            </a:r>
            <a:r>
              <a:rPr lang="en-US" altLang="zh-CN" sz="2000" dirty="0">
                <a:latin typeface="微软雅黑" panose="020B0503020204020204" pitchFamily="34" charset="-122"/>
                <a:ea typeface="微软雅黑" panose="020B0503020204020204" pitchFamily="34" charset="-122"/>
              </a:rPr>
              <a:t>GDP.</a:t>
            </a:r>
            <a:endParaRPr lang="zh-CN" altLang="en-US" sz="2000" dirty="0">
              <a:latin typeface="微软雅黑" panose="020B0503020204020204" pitchFamily="34" charset="-122"/>
              <a:ea typeface="微软雅黑" panose="020B0503020204020204" pitchFamily="34" charset="-122"/>
            </a:endParaRPr>
          </a:p>
        </p:txBody>
      </p:sp>
      <p:pic>
        <p:nvPicPr>
          <p:cNvPr id="19" name="图片 18"/>
          <p:cNvPicPr>
            <a:picLocks noChangeAspect="1"/>
          </p:cNvPicPr>
          <p:nvPr/>
        </p:nvPicPr>
        <p:blipFill>
          <a:blip r:embed="rId2"/>
          <a:stretch>
            <a:fillRect/>
          </a:stretch>
        </p:blipFill>
        <p:spPr>
          <a:xfrm>
            <a:off x="3218791" y="2449055"/>
            <a:ext cx="5955149" cy="518417"/>
          </a:xfrm>
          <a:prstGeom prst="rect">
            <a:avLst/>
          </a:prstGeom>
        </p:spPr>
      </p:pic>
      <p:sp>
        <p:nvSpPr>
          <p:cNvPr id="20" name="矩形 19"/>
          <p:cNvSpPr/>
          <p:nvPr/>
        </p:nvSpPr>
        <p:spPr>
          <a:xfrm>
            <a:off x="1066851" y="3666508"/>
            <a:ext cx="5828840" cy="369332"/>
          </a:xfrm>
          <a:prstGeom prst="rect">
            <a:avLst/>
          </a:prstGeom>
        </p:spPr>
        <p:txBody>
          <a:bodyPr wrap="none">
            <a:spAutoFit/>
          </a:bodyPr>
          <a:lstStyle/>
          <a:p>
            <a:r>
              <a:rPr lang="zh-CN" altLang="en-US" dirty="0">
                <a:solidFill>
                  <a:srgbClr val="FF00FF"/>
                </a:solidFill>
                <a:latin typeface="微软雅黑" panose="020B0503020204020204" pitchFamily="34" charset="-122"/>
                <a:ea typeface="微软雅黑" panose="020B0503020204020204" pitchFamily="34" charset="-122"/>
              </a:rPr>
              <a:t>服装生产的阶段及</a:t>
            </a:r>
            <a:r>
              <a:rPr lang="zh-CN" altLang="en-US" dirty="0" smtClean="0">
                <a:solidFill>
                  <a:srgbClr val="FF00FF"/>
                </a:solidFill>
                <a:latin typeface="微软雅黑" panose="020B0503020204020204" pitchFamily="34" charset="-122"/>
                <a:ea typeface="微软雅黑" panose="020B0503020204020204" pitchFamily="34" charset="-122"/>
              </a:rPr>
              <a:t>增值                                   单位：元</a:t>
            </a:r>
            <a:endParaRPr lang="zh-CN" altLang="en-US" dirty="0">
              <a:latin typeface="微软雅黑" panose="020B0503020204020204" pitchFamily="34" charset="-122"/>
              <a:ea typeface="微软雅黑" panose="020B0503020204020204" pitchFamily="34" charset="-122"/>
            </a:endParaRPr>
          </a:p>
        </p:txBody>
      </p:sp>
      <p:pic>
        <p:nvPicPr>
          <p:cNvPr id="24" name="图片 23"/>
          <p:cNvPicPr>
            <a:picLocks noChangeAspect="1"/>
          </p:cNvPicPr>
          <p:nvPr/>
        </p:nvPicPr>
        <p:blipFill>
          <a:blip r:embed="rId3"/>
          <a:stretch>
            <a:fillRect/>
          </a:stretch>
        </p:blipFill>
        <p:spPr>
          <a:xfrm>
            <a:off x="1091565" y="3976219"/>
            <a:ext cx="7486650" cy="1957381"/>
          </a:xfrm>
          <a:prstGeom prst="rect">
            <a:avLst/>
          </a:prstGeom>
        </p:spPr>
      </p:pic>
      <p:sp>
        <p:nvSpPr>
          <p:cNvPr id="25" name="矩形 24"/>
          <p:cNvSpPr/>
          <p:nvPr/>
        </p:nvSpPr>
        <p:spPr>
          <a:xfrm>
            <a:off x="8578215" y="3745870"/>
            <a:ext cx="3587166" cy="2308324"/>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从</a:t>
            </a:r>
            <a:r>
              <a:rPr lang="zh-CN" altLang="en-US" dirty="0">
                <a:latin typeface="微软雅黑" panose="020B0503020204020204" pitchFamily="34" charset="-122"/>
                <a:ea typeface="微软雅黑" panose="020B0503020204020204" pitchFamily="34" charset="-122"/>
              </a:rPr>
              <a:t>棉花到服装</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各生产阶段的增值额之和为</a:t>
            </a:r>
            <a:r>
              <a:rPr lang="en-US" altLang="zh-CN" dirty="0" smtClean="0">
                <a:latin typeface="微软雅黑" panose="020B0503020204020204" pitchFamily="34" charset="-122"/>
                <a:ea typeface="微软雅黑" panose="020B0503020204020204" pitchFamily="34" charset="-122"/>
              </a:rPr>
              <a:t>:</a:t>
            </a:r>
          </a:p>
          <a:p>
            <a:r>
              <a:rPr lang="zh-CN" altLang="en-US" dirty="0" smtClean="0">
                <a:latin typeface="微软雅黑" panose="020B0503020204020204" pitchFamily="34" charset="-122"/>
                <a:ea typeface="微软雅黑" panose="020B0503020204020204" pitchFamily="34" charset="-122"/>
              </a:rPr>
              <a:t>８</a:t>
            </a:r>
            <a:r>
              <a:rPr lang="zh-CN" altLang="en-US" dirty="0">
                <a:latin typeface="微软雅黑" panose="020B0503020204020204" pitchFamily="34" charset="-122"/>
                <a:ea typeface="微软雅黑" panose="020B0503020204020204" pitchFamily="34" charset="-122"/>
              </a:rPr>
              <a:t>＋３＋９＋１０＝３０</a:t>
            </a:r>
            <a:r>
              <a:rPr lang="en-US" altLang="zh-CN" dirty="0">
                <a:latin typeface="微软雅黑" panose="020B0503020204020204" pitchFamily="34" charset="-122"/>
                <a:ea typeface="微软雅黑" panose="020B0503020204020204" pitchFamily="34" charset="-122"/>
              </a:rPr>
              <a:t>,</a:t>
            </a:r>
          </a:p>
          <a:p>
            <a:r>
              <a:rPr lang="zh-CN" altLang="en-US" dirty="0">
                <a:latin typeface="微软雅黑" panose="020B0503020204020204" pitchFamily="34" charset="-122"/>
                <a:ea typeface="微软雅黑" panose="020B0503020204020204" pitchFamily="34" charset="-122"/>
              </a:rPr>
              <a:t>而最终产品服装的价值也为３０</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新增价值的总和等于最终产品价值</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可见</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一国所有生产</a:t>
            </a:r>
            <a:r>
              <a:rPr lang="zh-CN" altLang="en-US" dirty="0" smtClean="0">
                <a:latin typeface="微软雅黑" panose="020B0503020204020204" pitchFamily="34" charset="-122"/>
                <a:ea typeface="微软雅黑" panose="020B0503020204020204" pitchFamily="34" charset="-122"/>
              </a:rPr>
              <a:t>过程</a:t>
            </a:r>
            <a:r>
              <a:rPr lang="zh-CN" altLang="en-US" dirty="0">
                <a:latin typeface="微软雅黑" panose="020B0503020204020204" pitchFamily="34" charset="-122"/>
                <a:ea typeface="微软雅黑" panose="020B0503020204020204" pitchFamily="34" charset="-122"/>
              </a:rPr>
              <a:t>中新增价值的总和等于最终产品或服务的价值</a:t>
            </a:r>
            <a:r>
              <a:rPr lang="zh-CN" altLang="en-US" dirty="0" smtClean="0">
                <a:latin typeface="微软雅黑" panose="020B0503020204020204" pitchFamily="34" charset="-122"/>
                <a:ea typeface="微软雅黑" panose="020B0503020204020204" pitchFamily="34" charset="-122"/>
              </a:rPr>
              <a:t>总和。</a:t>
            </a:r>
            <a:endParaRPr lang="zh-CN" altLang="en-US" dirty="0">
              <a:latin typeface="微软雅黑" panose="020B0503020204020204" pitchFamily="34" charset="-122"/>
              <a:ea typeface="微软雅黑" panose="020B0503020204020204" pitchFamily="34" charset="-122"/>
            </a:endParaRPr>
          </a:p>
        </p:txBody>
      </p:sp>
      <p:sp>
        <p:nvSpPr>
          <p:cNvPr id="26" name="矩形 25"/>
          <p:cNvSpPr/>
          <p:nvPr/>
        </p:nvSpPr>
        <p:spPr>
          <a:xfrm>
            <a:off x="1660070" y="6061674"/>
            <a:ext cx="6504215" cy="400110"/>
          </a:xfrm>
          <a:prstGeom prst="rect">
            <a:avLst/>
          </a:prstGeom>
          <a:solidFill>
            <a:schemeClr val="accent4">
              <a:lumMod val="40000"/>
              <a:lumOff val="60000"/>
            </a:schemeClr>
          </a:solidFill>
          <a:ln>
            <a:solidFill>
              <a:schemeClr val="accent4"/>
            </a:solidFill>
          </a:ln>
        </p:spPr>
        <p:txBody>
          <a:bodyPr wrap="square">
            <a:spAutoFit/>
          </a:bodyPr>
          <a:lstStyle/>
          <a:p>
            <a:r>
              <a:rPr lang="en-US" altLang="zh-CN" sz="2000" dirty="0" smtClean="0">
                <a:solidFill>
                  <a:srgbClr val="0070C0"/>
                </a:solidFill>
                <a:latin typeface="微软雅黑" panose="020B0503020204020204" pitchFamily="34" charset="-122"/>
                <a:ea typeface="微软雅黑" panose="020B0503020204020204" pitchFamily="34" charset="-122"/>
              </a:rPr>
              <a:t>GDP</a:t>
            </a:r>
            <a:r>
              <a:rPr lang="zh-CN" altLang="en-US" sz="2000" dirty="0">
                <a:solidFill>
                  <a:srgbClr val="0070C0"/>
                </a:solidFill>
                <a:latin typeface="微软雅黑" panose="020B0503020204020204" pitchFamily="34" charset="-122"/>
                <a:ea typeface="微软雅黑" panose="020B0503020204020204" pitchFamily="34" charset="-122"/>
              </a:rPr>
              <a:t>也可以定义为一定</a:t>
            </a:r>
            <a:r>
              <a:rPr lang="zh-CN" altLang="en-US" sz="2000" dirty="0" smtClean="0">
                <a:solidFill>
                  <a:srgbClr val="0070C0"/>
                </a:solidFill>
                <a:latin typeface="微软雅黑" panose="020B0503020204020204" pitchFamily="34" charset="-122"/>
                <a:ea typeface="微软雅黑" panose="020B0503020204020204" pitchFamily="34" charset="-122"/>
              </a:rPr>
              <a:t>时期内</a:t>
            </a:r>
            <a:r>
              <a:rPr lang="zh-CN" altLang="en-US" sz="2000" dirty="0">
                <a:solidFill>
                  <a:srgbClr val="0070C0"/>
                </a:solidFill>
                <a:latin typeface="微软雅黑" panose="020B0503020204020204" pitchFamily="34" charset="-122"/>
                <a:ea typeface="微软雅黑" panose="020B0503020204020204" pitchFamily="34" charset="-122"/>
              </a:rPr>
              <a:t>经济中新创造的价值总和</a:t>
            </a:r>
          </a:p>
        </p:txBody>
      </p:sp>
    </p:spTree>
    <p:extLst>
      <p:ext uri="{BB962C8B-B14F-4D97-AF65-F5344CB8AC3E}">
        <p14:creationId xmlns:p14="http://schemas.microsoft.com/office/powerpoint/2010/main" val="2076326743"/>
      </p:ext>
    </p:extLst>
  </p:cSld>
  <p:clrMapOvr>
    <a:masterClrMapping/>
  </p:clrMapOvr>
  <p:transition spd="slow">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91565" y="493455"/>
            <a:ext cx="4698722"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国民收入的流量循环模型</a:t>
            </a:r>
          </a:p>
        </p:txBody>
      </p:sp>
      <p:sp>
        <p:nvSpPr>
          <p:cNvPr id="8" name="矩形 7"/>
          <p:cNvSpPr/>
          <p:nvPr/>
        </p:nvSpPr>
        <p:spPr>
          <a:xfrm>
            <a:off x="1091565" y="1293673"/>
            <a:ext cx="5057795" cy="400110"/>
          </a:xfrm>
          <a:prstGeom prst="rect">
            <a:avLst/>
          </a:prstGeom>
        </p:spPr>
        <p:txBody>
          <a:bodyPr wrap="none">
            <a:spAutoFit/>
          </a:bodyPr>
          <a:lstStyle/>
          <a:p>
            <a:r>
              <a:rPr lang="zh-CN" altLang="en-US" sz="2000" b="1" dirty="0">
                <a:solidFill>
                  <a:srgbClr val="FF00FF"/>
                </a:solidFill>
                <a:latin typeface="微软雅黑" panose="020B0503020204020204" pitchFamily="34" charset="-122"/>
                <a:ea typeface="微软雅黑" panose="020B0503020204020204" pitchFamily="34" charset="-122"/>
              </a:rPr>
              <a:t>一、两部门经济中国民收入的流量循环模型</a:t>
            </a:r>
            <a:endParaRPr lang="zh-CN" altLang="en-US" sz="2000" b="1" dirty="0">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2"/>
          <a:stretch>
            <a:fillRect/>
          </a:stretch>
        </p:blipFill>
        <p:spPr>
          <a:xfrm>
            <a:off x="1091565" y="1676975"/>
            <a:ext cx="5309235" cy="3036419"/>
          </a:xfrm>
          <a:prstGeom prst="rect">
            <a:avLst/>
          </a:prstGeom>
        </p:spPr>
      </p:pic>
      <p:sp>
        <p:nvSpPr>
          <p:cNvPr id="11" name="矩形 10"/>
          <p:cNvSpPr/>
          <p:nvPr/>
        </p:nvSpPr>
        <p:spPr>
          <a:xfrm>
            <a:off x="1439937" y="4898059"/>
            <a:ext cx="4001977" cy="1477328"/>
          </a:xfrm>
          <a:prstGeom prst="rect">
            <a:avLst/>
          </a:prstGeom>
          <a:solidFill>
            <a:schemeClr val="accent4">
              <a:lumMod val="40000"/>
              <a:lumOff val="60000"/>
            </a:schemeClr>
          </a:solidFill>
          <a:ln>
            <a:solidFill>
              <a:schemeClr val="accent4"/>
            </a:solidFill>
          </a:ln>
        </p:spPr>
        <p:txBody>
          <a:bodyPr wrap="square">
            <a:spAutoFit/>
          </a:bodyPr>
          <a:lstStyle/>
          <a:p>
            <a:pPr>
              <a:lnSpc>
                <a:spcPct val="150000"/>
              </a:lnSpc>
            </a:pPr>
            <a:r>
              <a:rPr lang="zh-CN" altLang="en-US" sz="2000" dirty="0">
                <a:solidFill>
                  <a:srgbClr val="0070C0"/>
                </a:solidFill>
                <a:latin typeface="微软雅黑" panose="020B0503020204020204" pitchFamily="34" charset="-122"/>
                <a:ea typeface="微软雅黑" panose="020B0503020204020204" pitchFamily="34" charset="-122"/>
              </a:rPr>
              <a:t>国民收入＝消费需求＋投资</a:t>
            </a:r>
            <a:r>
              <a:rPr lang="zh-CN" altLang="en-US" sz="2000" dirty="0" smtClean="0">
                <a:solidFill>
                  <a:srgbClr val="0070C0"/>
                </a:solidFill>
                <a:latin typeface="微软雅黑" panose="020B0503020204020204" pitchFamily="34" charset="-122"/>
                <a:ea typeface="微软雅黑" panose="020B0503020204020204" pitchFamily="34" charset="-122"/>
              </a:rPr>
              <a:t>需求</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srgbClr val="0070C0"/>
                </a:solidFill>
                <a:latin typeface="微软雅黑" panose="020B0503020204020204" pitchFamily="34" charset="-122"/>
                <a:ea typeface="微软雅黑" panose="020B0503020204020204" pitchFamily="34" charset="-122"/>
              </a:rPr>
              <a:t>	 </a:t>
            </a:r>
            <a:r>
              <a:rPr lang="zh-CN" altLang="en-US" sz="2000" dirty="0" smtClean="0">
                <a:solidFill>
                  <a:srgbClr val="0070C0"/>
                </a:solidFill>
                <a:latin typeface="微软雅黑" panose="020B0503020204020204" pitchFamily="34" charset="-122"/>
                <a:ea typeface="微软雅黑" panose="020B0503020204020204" pitchFamily="34" charset="-122"/>
              </a:rPr>
              <a:t>＝</a:t>
            </a:r>
            <a:r>
              <a:rPr lang="zh-CN" altLang="en-US" sz="2000" dirty="0">
                <a:solidFill>
                  <a:srgbClr val="0070C0"/>
                </a:solidFill>
                <a:latin typeface="微软雅黑" panose="020B0503020204020204" pitchFamily="34" charset="-122"/>
                <a:ea typeface="微软雅黑" panose="020B0503020204020204" pitchFamily="34" charset="-122"/>
              </a:rPr>
              <a:t>消费支出＋投资</a:t>
            </a:r>
            <a:r>
              <a:rPr lang="zh-CN" altLang="en-US" sz="2000" dirty="0" smtClean="0">
                <a:solidFill>
                  <a:srgbClr val="0070C0"/>
                </a:solidFill>
                <a:latin typeface="微软雅黑" panose="020B0503020204020204" pitchFamily="34" charset="-122"/>
                <a:ea typeface="微软雅黑" panose="020B0503020204020204" pitchFamily="34" charset="-122"/>
              </a:rPr>
              <a:t>支出</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srgbClr val="0070C0"/>
                </a:solidFill>
                <a:latin typeface="微软雅黑" panose="020B0503020204020204" pitchFamily="34" charset="-122"/>
                <a:ea typeface="微软雅黑" panose="020B0503020204020204" pitchFamily="34" charset="-122"/>
              </a:rPr>
              <a:t>	 </a:t>
            </a:r>
            <a:r>
              <a:rPr lang="zh-CN" altLang="en-US" sz="2000" dirty="0" smtClean="0">
                <a:solidFill>
                  <a:srgbClr val="0070C0"/>
                </a:solidFill>
                <a:latin typeface="微软雅黑" panose="020B0503020204020204" pitchFamily="34" charset="-122"/>
                <a:ea typeface="微软雅黑" panose="020B0503020204020204" pitchFamily="34" charset="-122"/>
              </a:rPr>
              <a:t>＝</a:t>
            </a:r>
            <a:r>
              <a:rPr lang="zh-CN" altLang="en-US" sz="2000" dirty="0">
                <a:solidFill>
                  <a:srgbClr val="0070C0"/>
                </a:solidFill>
                <a:latin typeface="微软雅黑" panose="020B0503020204020204" pitchFamily="34" charset="-122"/>
                <a:ea typeface="微软雅黑" panose="020B0503020204020204" pitchFamily="34" charset="-122"/>
              </a:rPr>
              <a:t>消费＋</a:t>
            </a:r>
            <a:r>
              <a:rPr lang="zh-CN" altLang="en-US" sz="2000" dirty="0" smtClean="0">
                <a:solidFill>
                  <a:srgbClr val="0070C0"/>
                </a:solidFill>
                <a:latin typeface="微软雅黑" panose="020B0503020204020204" pitchFamily="34" charset="-122"/>
                <a:ea typeface="微软雅黑" panose="020B0503020204020204" pitchFamily="34" charset="-122"/>
              </a:rPr>
              <a:t>投资</a:t>
            </a:r>
            <a:r>
              <a:rPr lang="en-US" altLang="zh-CN" sz="2000" dirty="0" smtClean="0">
                <a:solidFill>
                  <a:srgbClr val="0070C0"/>
                </a:solidFill>
                <a:latin typeface="微软雅黑" panose="020B0503020204020204" pitchFamily="34" charset="-122"/>
                <a:ea typeface="微软雅黑" panose="020B0503020204020204" pitchFamily="34" charset="-122"/>
              </a:rPr>
              <a:t>	</a:t>
            </a:r>
            <a:endParaRPr lang="zh-CN" altLang="en-US" sz="2000" dirty="0">
              <a:solidFill>
                <a:srgbClr val="0070C0"/>
              </a:solidFill>
              <a:latin typeface="微软雅黑" panose="020B0503020204020204" pitchFamily="34" charset="-122"/>
              <a:ea typeface="微软雅黑" panose="020B0503020204020204" pitchFamily="34" charset="-122"/>
            </a:endParaRPr>
          </a:p>
        </p:txBody>
      </p:sp>
      <p:sp>
        <p:nvSpPr>
          <p:cNvPr id="12" name="矩形 11"/>
          <p:cNvSpPr/>
          <p:nvPr/>
        </p:nvSpPr>
        <p:spPr>
          <a:xfrm>
            <a:off x="6866465" y="1733673"/>
            <a:ext cx="4890106" cy="1938992"/>
          </a:xfrm>
          <a:prstGeom prst="rect">
            <a:avLst/>
          </a:prstGeom>
          <a:solidFill>
            <a:schemeClr val="accent4">
              <a:lumMod val="40000"/>
              <a:lumOff val="60000"/>
            </a:schemeClr>
          </a:solidFill>
          <a:ln>
            <a:solidFill>
              <a:schemeClr val="accent4"/>
            </a:solidFill>
          </a:ln>
        </p:spPr>
        <p:txBody>
          <a:bodyPr wrap="square">
            <a:spAutoFit/>
          </a:bodyPr>
          <a:lstStyle/>
          <a:p>
            <a:pPr>
              <a:lnSpc>
                <a:spcPct val="150000"/>
              </a:lnSpc>
            </a:pPr>
            <a:r>
              <a:rPr lang="zh-CN" altLang="en-US" sz="2000" dirty="0">
                <a:solidFill>
                  <a:srgbClr val="0070C0"/>
                </a:solidFill>
                <a:latin typeface="微软雅黑" panose="020B0503020204020204" pitchFamily="34" charset="-122"/>
                <a:ea typeface="微软雅黑" panose="020B0503020204020204" pitchFamily="34" charset="-122"/>
              </a:rPr>
              <a:t>国民收入＝各种生产要素供给的总和</a:t>
            </a:r>
          </a:p>
          <a:p>
            <a:pPr>
              <a:lnSpc>
                <a:spcPct val="150000"/>
              </a:lnSpc>
            </a:pPr>
            <a:r>
              <a:rPr lang="en-US" altLang="zh-CN" sz="2000" dirty="0" smtClean="0">
                <a:solidFill>
                  <a:srgbClr val="0070C0"/>
                </a:solidFill>
                <a:latin typeface="微软雅黑" panose="020B0503020204020204" pitchFamily="34" charset="-122"/>
                <a:ea typeface="微软雅黑" panose="020B0503020204020204" pitchFamily="34" charset="-122"/>
              </a:rPr>
              <a:t>	 </a:t>
            </a:r>
            <a:r>
              <a:rPr lang="zh-CN" altLang="en-US" sz="2000" dirty="0" smtClean="0">
                <a:solidFill>
                  <a:srgbClr val="0070C0"/>
                </a:solidFill>
                <a:latin typeface="微软雅黑" panose="020B0503020204020204" pitchFamily="34" charset="-122"/>
                <a:ea typeface="微软雅黑" panose="020B0503020204020204" pitchFamily="34" charset="-122"/>
              </a:rPr>
              <a:t>＝</a:t>
            </a:r>
            <a:r>
              <a:rPr lang="zh-CN" altLang="en-US" sz="2000" dirty="0">
                <a:solidFill>
                  <a:srgbClr val="0070C0"/>
                </a:solidFill>
                <a:latin typeface="微软雅黑" panose="020B0503020204020204" pitchFamily="34" charset="-122"/>
                <a:ea typeface="微软雅黑" panose="020B0503020204020204" pitchFamily="34" charset="-122"/>
              </a:rPr>
              <a:t>各种生产要素得到的收入总和</a:t>
            </a:r>
          </a:p>
          <a:p>
            <a:pPr>
              <a:lnSpc>
                <a:spcPct val="150000"/>
              </a:lnSpc>
            </a:pPr>
            <a:r>
              <a:rPr lang="en-US" altLang="zh-CN" sz="2000" dirty="0" smtClean="0">
                <a:solidFill>
                  <a:srgbClr val="0070C0"/>
                </a:solidFill>
                <a:latin typeface="微软雅黑" panose="020B0503020204020204" pitchFamily="34" charset="-122"/>
                <a:ea typeface="微软雅黑" panose="020B0503020204020204" pitchFamily="34" charset="-122"/>
              </a:rPr>
              <a:t>	 </a:t>
            </a:r>
            <a:r>
              <a:rPr lang="zh-CN" altLang="en-US" sz="2000" dirty="0" smtClean="0">
                <a:solidFill>
                  <a:srgbClr val="0070C0"/>
                </a:solidFill>
                <a:latin typeface="微软雅黑" panose="020B0503020204020204" pitchFamily="34" charset="-122"/>
                <a:ea typeface="微软雅黑" panose="020B0503020204020204" pitchFamily="34" charset="-122"/>
              </a:rPr>
              <a:t>＝</a:t>
            </a:r>
            <a:r>
              <a:rPr lang="zh-CN" altLang="en-US" sz="2000" dirty="0">
                <a:solidFill>
                  <a:srgbClr val="0070C0"/>
                </a:solidFill>
                <a:latin typeface="微软雅黑" panose="020B0503020204020204" pitchFamily="34" charset="-122"/>
                <a:ea typeface="微软雅黑" panose="020B0503020204020204" pitchFamily="34" charset="-122"/>
              </a:rPr>
              <a:t>工资＋利息＋地租＋利润</a:t>
            </a:r>
          </a:p>
          <a:p>
            <a:pPr>
              <a:lnSpc>
                <a:spcPct val="150000"/>
              </a:lnSpc>
            </a:pPr>
            <a:r>
              <a:rPr lang="en-US" altLang="zh-CN" sz="2000" dirty="0" smtClean="0">
                <a:solidFill>
                  <a:srgbClr val="0070C0"/>
                </a:solidFill>
                <a:latin typeface="微软雅黑" panose="020B0503020204020204" pitchFamily="34" charset="-122"/>
                <a:ea typeface="微软雅黑" panose="020B0503020204020204" pitchFamily="34" charset="-122"/>
              </a:rPr>
              <a:t>	 </a:t>
            </a:r>
            <a:r>
              <a:rPr lang="zh-CN" altLang="en-US" sz="2000" dirty="0" smtClean="0">
                <a:solidFill>
                  <a:srgbClr val="0070C0"/>
                </a:solidFill>
                <a:latin typeface="微软雅黑" panose="020B0503020204020204" pitchFamily="34" charset="-122"/>
                <a:ea typeface="微软雅黑" panose="020B0503020204020204" pitchFamily="34" charset="-122"/>
              </a:rPr>
              <a:t>＝</a:t>
            </a:r>
            <a:r>
              <a:rPr lang="zh-CN" altLang="en-US" sz="2000" dirty="0">
                <a:solidFill>
                  <a:srgbClr val="0070C0"/>
                </a:solidFill>
                <a:latin typeface="微软雅黑" panose="020B0503020204020204" pitchFamily="34" charset="-122"/>
                <a:ea typeface="微软雅黑" panose="020B0503020204020204" pitchFamily="34" charset="-122"/>
              </a:rPr>
              <a:t>消费＋储蓄</a:t>
            </a:r>
            <a:r>
              <a:rPr lang="en-US" altLang="zh-CN" sz="2000" dirty="0" smtClean="0">
                <a:solidFill>
                  <a:srgbClr val="0070C0"/>
                </a:solidFill>
                <a:latin typeface="微软雅黑" panose="020B0503020204020204" pitchFamily="34" charset="-122"/>
                <a:ea typeface="微软雅黑" panose="020B0503020204020204" pitchFamily="34" charset="-122"/>
              </a:rPr>
              <a:t>	</a:t>
            </a:r>
            <a:endParaRPr lang="zh-CN" altLang="en-US" sz="2000" dirty="0">
              <a:solidFill>
                <a:srgbClr val="0070C0"/>
              </a:solidFill>
              <a:latin typeface="微软雅黑" panose="020B0503020204020204" pitchFamily="34" charset="-122"/>
              <a:ea typeface="微软雅黑" panose="020B0503020204020204" pitchFamily="34" charset="-122"/>
            </a:endParaRPr>
          </a:p>
        </p:txBody>
      </p:sp>
      <p:sp>
        <p:nvSpPr>
          <p:cNvPr id="13" name="矩形 12"/>
          <p:cNvSpPr/>
          <p:nvPr/>
        </p:nvSpPr>
        <p:spPr>
          <a:xfrm>
            <a:off x="6350109" y="4001144"/>
            <a:ext cx="5724644"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国民收入的</a:t>
            </a:r>
            <a:r>
              <a:rPr lang="zh-CN" altLang="en-US" dirty="0" smtClean="0">
                <a:latin typeface="微软雅黑" panose="020B0503020204020204" pitchFamily="34" charset="-122"/>
                <a:ea typeface="微软雅黑" panose="020B0503020204020204" pitchFamily="34" charset="-122"/>
              </a:rPr>
              <a:t>大小取决于</a:t>
            </a:r>
            <a:r>
              <a:rPr lang="zh-CN" altLang="en-US" dirty="0">
                <a:latin typeface="微软雅黑" panose="020B0503020204020204" pitchFamily="34" charset="-122"/>
                <a:ea typeface="微软雅黑" panose="020B0503020204020204" pitchFamily="34" charset="-122"/>
              </a:rPr>
              <a:t>社会总需求与总供给的均衡</a:t>
            </a:r>
            <a:r>
              <a:rPr lang="zh-CN" altLang="en-US" dirty="0" smtClean="0">
                <a:latin typeface="微软雅黑" panose="020B0503020204020204" pitchFamily="34" charset="-122"/>
                <a:ea typeface="微软雅黑" panose="020B0503020204020204" pitchFamily="34" charset="-122"/>
              </a:rPr>
              <a:t>水平</a:t>
            </a:r>
            <a:endParaRPr lang="zh-CN" altLang="en-US" dirty="0">
              <a:latin typeface="微软雅黑" panose="020B0503020204020204" pitchFamily="34" charset="-122"/>
              <a:ea typeface="微软雅黑" panose="020B0503020204020204" pitchFamily="34" charset="-122"/>
            </a:endParaRPr>
          </a:p>
        </p:txBody>
      </p:sp>
      <p:sp>
        <p:nvSpPr>
          <p:cNvPr id="14" name="矩形 13"/>
          <p:cNvSpPr/>
          <p:nvPr/>
        </p:nvSpPr>
        <p:spPr>
          <a:xfrm>
            <a:off x="6350108" y="4559505"/>
            <a:ext cx="5602405" cy="1938992"/>
          </a:xfrm>
          <a:prstGeom prst="rect">
            <a:avLst/>
          </a:prstGeom>
        </p:spPr>
        <p:txBody>
          <a:bodyPr wrap="square">
            <a:spAutoFit/>
          </a:bodyPr>
          <a:lstStyle/>
          <a:p>
            <a:r>
              <a:rPr lang="zh-CN" altLang="en-US" sz="2000" b="1" dirty="0" smtClean="0">
                <a:latin typeface="微软雅黑" panose="020B0503020204020204" pitchFamily="34" charset="-122"/>
                <a:ea typeface="微软雅黑" panose="020B0503020204020204" pitchFamily="34" charset="-122"/>
              </a:rPr>
              <a:t>国民收入</a:t>
            </a:r>
            <a:r>
              <a:rPr lang="zh-CN" altLang="en-US" sz="2000" b="1" dirty="0">
                <a:latin typeface="微软雅黑" panose="020B0503020204020204" pitchFamily="34" charset="-122"/>
                <a:ea typeface="微软雅黑" panose="020B0503020204020204" pitchFamily="34" charset="-122"/>
              </a:rPr>
              <a:t>达到均衡的条件</a:t>
            </a:r>
            <a:r>
              <a:rPr lang="zh-CN" altLang="en-US" sz="2000" b="1" dirty="0" smtClean="0">
                <a:latin typeface="微软雅黑" panose="020B0503020204020204" pitchFamily="34" charset="-122"/>
                <a:ea typeface="微软雅黑" panose="020B0503020204020204" pitchFamily="34" charset="-122"/>
              </a:rPr>
              <a:t>是  总</a:t>
            </a:r>
            <a:r>
              <a:rPr lang="zh-CN" altLang="en-US" sz="2000" b="1" dirty="0">
                <a:latin typeface="微软雅黑" panose="020B0503020204020204" pitchFamily="34" charset="-122"/>
                <a:ea typeface="微软雅黑" panose="020B0503020204020204" pitchFamily="34" charset="-122"/>
              </a:rPr>
              <a:t>需求＝总供给</a:t>
            </a:r>
          </a:p>
          <a:p>
            <a:r>
              <a:rPr lang="en-US" altLang="zh-CN" sz="2000" b="1" dirty="0" smtClean="0">
                <a:latin typeface="微软雅黑" panose="020B0503020204020204" pitchFamily="34" charset="-122"/>
                <a:ea typeface="微软雅黑" panose="020B0503020204020204" pitchFamily="34" charset="-122"/>
              </a:rPr>
              <a:t>	</a:t>
            </a:r>
            <a:r>
              <a:rPr lang="zh-CN" altLang="en-US" sz="2000" b="1" dirty="0" smtClean="0">
                <a:latin typeface="微软雅黑" panose="020B0503020204020204" pitchFamily="34" charset="-122"/>
                <a:ea typeface="微软雅黑" panose="020B0503020204020204" pitchFamily="34" charset="-122"/>
              </a:rPr>
              <a:t>即  </a:t>
            </a:r>
            <a:r>
              <a:rPr lang="en-US" altLang="zh-CN" sz="2000" b="1" dirty="0" smtClean="0">
                <a:latin typeface="微软雅黑" panose="020B0503020204020204" pitchFamily="34" charset="-122"/>
                <a:ea typeface="微软雅黑" panose="020B0503020204020204" pitchFamily="34" charset="-122"/>
              </a:rPr>
              <a:t>C</a:t>
            </a: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I</a:t>
            </a: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C</a:t>
            </a: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S </a:t>
            </a:r>
            <a:r>
              <a:rPr lang="zh-CN" altLang="en-US" sz="2000" b="1" dirty="0">
                <a:latin typeface="微软雅黑" panose="020B0503020204020204" pitchFamily="34" charset="-122"/>
                <a:ea typeface="微软雅黑" panose="020B0503020204020204" pitchFamily="34" charset="-122"/>
              </a:rPr>
              <a:t>或</a:t>
            </a:r>
            <a:r>
              <a:rPr lang="en-US" altLang="zh-CN" sz="2000" b="1" dirty="0">
                <a:latin typeface="微软雅黑" panose="020B0503020204020204" pitchFamily="34" charset="-122"/>
                <a:ea typeface="微软雅黑" panose="020B0503020204020204" pitchFamily="34" charset="-122"/>
              </a:rPr>
              <a:t>I</a:t>
            </a: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S</a:t>
            </a:r>
          </a:p>
          <a:p>
            <a:r>
              <a:rPr lang="zh-CN" altLang="en-US" sz="2000" b="1" dirty="0">
                <a:latin typeface="微软雅黑" panose="020B0503020204020204" pitchFamily="34" charset="-122"/>
                <a:ea typeface="微软雅黑" panose="020B0503020204020204" pitchFamily="34" charset="-122"/>
              </a:rPr>
              <a:t>于是</a:t>
            </a:r>
            <a:r>
              <a:rPr lang="en-US" altLang="zh-CN" sz="2000" b="1" dirty="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当</a:t>
            </a:r>
            <a:endParaRPr lang="en-US" altLang="zh-CN" sz="2000" b="1" dirty="0" smtClean="0">
              <a:latin typeface="微软雅黑" panose="020B0503020204020204" pitchFamily="34" charset="-122"/>
              <a:ea typeface="微软雅黑" panose="020B0503020204020204" pitchFamily="34" charset="-122"/>
            </a:endParaRPr>
          </a:p>
          <a:p>
            <a:r>
              <a:rPr lang="en-US" altLang="zh-CN" sz="2000" b="1" dirty="0" smtClean="0">
                <a:latin typeface="微软雅黑" panose="020B0503020204020204" pitchFamily="34" charset="-122"/>
                <a:ea typeface="微软雅黑" panose="020B0503020204020204" pitchFamily="34" charset="-122"/>
              </a:rPr>
              <a:t>	I</a:t>
            </a: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S </a:t>
            </a:r>
            <a:r>
              <a:rPr lang="zh-CN" altLang="en-US" sz="2000" b="1" dirty="0">
                <a:latin typeface="微软雅黑" panose="020B0503020204020204" pitchFamily="34" charset="-122"/>
                <a:ea typeface="微软雅黑" panose="020B0503020204020204" pitchFamily="34" charset="-122"/>
              </a:rPr>
              <a:t>时</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国民收入扩张</a:t>
            </a:r>
            <a:r>
              <a:rPr lang="en-US" altLang="zh-CN" sz="2000" b="1" dirty="0">
                <a:latin typeface="微软雅黑" panose="020B0503020204020204" pitchFamily="34" charset="-122"/>
                <a:ea typeface="微软雅黑" panose="020B0503020204020204" pitchFamily="34" charset="-122"/>
              </a:rPr>
              <a:t>;</a:t>
            </a:r>
          </a:p>
          <a:p>
            <a:r>
              <a:rPr lang="en-US" altLang="zh-CN" sz="2000" b="1" dirty="0" smtClean="0">
                <a:latin typeface="微软雅黑" panose="020B0503020204020204" pitchFamily="34" charset="-122"/>
                <a:ea typeface="微软雅黑" panose="020B0503020204020204" pitchFamily="34" charset="-122"/>
              </a:rPr>
              <a:t>	I</a:t>
            </a: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S </a:t>
            </a:r>
            <a:r>
              <a:rPr lang="zh-CN" altLang="en-US" sz="2000" b="1" dirty="0">
                <a:latin typeface="微软雅黑" panose="020B0503020204020204" pitchFamily="34" charset="-122"/>
                <a:ea typeface="微软雅黑" panose="020B0503020204020204" pitchFamily="34" charset="-122"/>
              </a:rPr>
              <a:t>时</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国民收入收缩</a:t>
            </a:r>
            <a:r>
              <a:rPr lang="en-US" altLang="zh-CN" sz="2000" b="1" dirty="0">
                <a:latin typeface="微软雅黑" panose="020B0503020204020204" pitchFamily="34" charset="-122"/>
                <a:ea typeface="微软雅黑" panose="020B0503020204020204" pitchFamily="34" charset="-122"/>
              </a:rPr>
              <a:t>;</a:t>
            </a:r>
          </a:p>
          <a:p>
            <a:r>
              <a:rPr lang="en-US" altLang="zh-CN" sz="2000" b="1" dirty="0" smtClean="0">
                <a:latin typeface="微软雅黑" panose="020B0503020204020204" pitchFamily="34" charset="-122"/>
                <a:ea typeface="微软雅黑" panose="020B0503020204020204" pitchFamily="34" charset="-122"/>
              </a:rPr>
              <a:t>	I</a:t>
            </a: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S </a:t>
            </a:r>
            <a:r>
              <a:rPr lang="zh-CN" altLang="en-US" sz="2000" b="1" dirty="0">
                <a:latin typeface="微软雅黑" panose="020B0503020204020204" pitchFamily="34" charset="-122"/>
                <a:ea typeface="微软雅黑" panose="020B0503020204020204" pitchFamily="34" charset="-122"/>
              </a:rPr>
              <a:t>时</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国民收入达到均衡</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91843845"/>
      </p:ext>
    </p:extLst>
  </p:cSld>
  <p:clrMapOvr>
    <a:masterClrMapping/>
  </p:clrMapOvr>
  <p:transition spd="slow">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91565" y="493455"/>
            <a:ext cx="4698722"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国民收入的流量循环模型</a:t>
            </a:r>
          </a:p>
        </p:txBody>
      </p:sp>
      <p:sp>
        <p:nvSpPr>
          <p:cNvPr id="8" name="矩形 7"/>
          <p:cNvSpPr/>
          <p:nvPr/>
        </p:nvSpPr>
        <p:spPr>
          <a:xfrm>
            <a:off x="1091565" y="1293673"/>
            <a:ext cx="7667484" cy="400110"/>
          </a:xfrm>
          <a:prstGeom prst="rect">
            <a:avLst/>
          </a:prstGeom>
        </p:spPr>
        <p:txBody>
          <a:bodyPr wrap="none">
            <a:spAutoFit/>
          </a:bodyPr>
          <a:lstStyle/>
          <a:p>
            <a:r>
              <a:rPr lang="zh-CN" altLang="en-US" sz="2000" b="1" dirty="0">
                <a:solidFill>
                  <a:srgbClr val="FF00FF"/>
                </a:solidFill>
                <a:latin typeface="微软雅黑" panose="020B0503020204020204" pitchFamily="34" charset="-122"/>
                <a:ea typeface="微软雅黑" panose="020B0503020204020204" pitchFamily="34" charset="-122"/>
              </a:rPr>
              <a:t>二、三部门经济中国民收入的流量循环</a:t>
            </a:r>
            <a:r>
              <a:rPr lang="zh-CN" altLang="en-US" sz="2000" b="1" dirty="0" smtClean="0">
                <a:solidFill>
                  <a:srgbClr val="FF00FF"/>
                </a:solidFill>
                <a:latin typeface="微软雅黑" panose="020B0503020204020204" pitchFamily="34" charset="-122"/>
                <a:ea typeface="微软雅黑" panose="020B0503020204020204" pitchFamily="34" charset="-122"/>
              </a:rPr>
              <a:t>模型 </a:t>
            </a:r>
            <a:r>
              <a:rPr lang="en-US" altLang="zh-CN" sz="2000" b="1" dirty="0" smtClean="0">
                <a:solidFill>
                  <a:srgbClr val="FF00FF"/>
                </a:solidFill>
                <a:latin typeface="微软雅黑" panose="020B0503020204020204" pitchFamily="34" charset="-122"/>
                <a:ea typeface="微软雅黑" panose="020B0503020204020204" pitchFamily="34" charset="-122"/>
              </a:rPr>
              <a:t>--</a:t>
            </a:r>
            <a:r>
              <a:rPr lang="zh-CN" altLang="en-US" sz="2000" b="1" dirty="0">
                <a:solidFill>
                  <a:srgbClr val="FF00FF"/>
                </a:solidFill>
                <a:latin typeface="微软雅黑" panose="020B0503020204020204" pitchFamily="34" charset="-122"/>
                <a:ea typeface="微软雅黑" panose="020B0503020204020204" pitchFamily="34" charset="-122"/>
              </a:rPr>
              <a:t>引入政府的经济活动</a:t>
            </a:r>
            <a:endParaRPr lang="zh-CN" altLang="en-US" sz="2000" b="1" dirty="0">
              <a:latin typeface="微软雅黑" panose="020B0503020204020204" pitchFamily="34" charset="-122"/>
              <a:ea typeface="微软雅黑" panose="020B0503020204020204" pitchFamily="34" charset="-122"/>
            </a:endParaRPr>
          </a:p>
        </p:txBody>
      </p:sp>
      <p:sp>
        <p:nvSpPr>
          <p:cNvPr id="11" name="矩形 10"/>
          <p:cNvSpPr/>
          <p:nvPr/>
        </p:nvSpPr>
        <p:spPr>
          <a:xfrm>
            <a:off x="1439937" y="4898059"/>
            <a:ext cx="4001977" cy="1015663"/>
          </a:xfrm>
          <a:prstGeom prst="rect">
            <a:avLst/>
          </a:prstGeom>
          <a:solidFill>
            <a:schemeClr val="accent4">
              <a:lumMod val="40000"/>
              <a:lumOff val="60000"/>
            </a:schemeClr>
          </a:solidFill>
          <a:ln>
            <a:solidFill>
              <a:schemeClr val="accent4"/>
            </a:solidFill>
          </a:ln>
        </p:spPr>
        <p:txBody>
          <a:bodyPr wrap="square">
            <a:spAutoFit/>
          </a:bodyPr>
          <a:lstStyle/>
          <a:p>
            <a:pPr>
              <a:lnSpc>
                <a:spcPct val="150000"/>
              </a:lnSpc>
            </a:pPr>
            <a:r>
              <a:rPr lang="zh-CN" altLang="en-US" sz="2000" dirty="0">
                <a:solidFill>
                  <a:srgbClr val="0070C0"/>
                </a:solidFill>
                <a:latin typeface="微软雅黑" panose="020B0503020204020204" pitchFamily="34" charset="-122"/>
                <a:ea typeface="微软雅黑" panose="020B0503020204020204" pitchFamily="34" charset="-122"/>
              </a:rPr>
              <a:t>国民收入＝消费＋投资＋政府支出</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srgbClr val="0070C0"/>
                </a:solidFill>
                <a:latin typeface="微软雅黑" panose="020B0503020204020204" pitchFamily="34" charset="-122"/>
                <a:ea typeface="微软雅黑" panose="020B0503020204020204" pitchFamily="34" charset="-122"/>
              </a:rPr>
              <a:t>	 </a:t>
            </a:r>
            <a:r>
              <a:rPr lang="zh-CN" altLang="en-US" sz="2000" dirty="0">
                <a:solidFill>
                  <a:srgbClr val="0070C0"/>
                </a:solidFill>
                <a:latin typeface="微软雅黑" panose="020B0503020204020204" pitchFamily="34" charset="-122"/>
                <a:ea typeface="微软雅黑" panose="020B0503020204020204" pitchFamily="34" charset="-122"/>
              </a:rPr>
              <a:t>＝消费＋储蓄＋政府</a:t>
            </a:r>
            <a:r>
              <a:rPr lang="zh-CN" altLang="en-US" sz="2000" dirty="0" smtClean="0">
                <a:solidFill>
                  <a:srgbClr val="0070C0"/>
                </a:solidFill>
                <a:latin typeface="微软雅黑" panose="020B0503020204020204" pitchFamily="34" charset="-122"/>
                <a:ea typeface="微软雅黑" panose="020B0503020204020204" pitchFamily="34" charset="-122"/>
              </a:rPr>
              <a:t>税</a:t>
            </a:r>
            <a:r>
              <a:rPr lang="en-US" altLang="zh-CN" sz="2000" dirty="0" smtClean="0">
                <a:solidFill>
                  <a:srgbClr val="0070C0"/>
                </a:solidFill>
                <a:latin typeface="微软雅黑" panose="020B0503020204020204" pitchFamily="34" charset="-122"/>
                <a:ea typeface="微软雅黑" panose="020B0503020204020204" pitchFamily="34" charset="-122"/>
              </a:rPr>
              <a:t>	</a:t>
            </a:r>
            <a:endParaRPr lang="zh-CN" altLang="en-US" sz="2000" dirty="0">
              <a:solidFill>
                <a:srgbClr val="0070C0"/>
              </a:solidFill>
              <a:latin typeface="微软雅黑" panose="020B0503020204020204" pitchFamily="34" charset="-122"/>
              <a:ea typeface="微软雅黑" panose="020B0503020204020204" pitchFamily="34" charset="-122"/>
            </a:endParaRPr>
          </a:p>
        </p:txBody>
      </p:sp>
      <p:sp>
        <p:nvSpPr>
          <p:cNvPr id="12" name="矩形 11"/>
          <p:cNvSpPr/>
          <p:nvPr/>
        </p:nvSpPr>
        <p:spPr>
          <a:xfrm>
            <a:off x="6866465" y="1733673"/>
            <a:ext cx="4890106" cy="499624"/>
          </a:xfrm>
          <a:prstGeom prst="rect">
            <a:avLst/>
          </a:prstGeom>
          <a:solidFill>
            <a:schemeClr val="accent4">
              <a:lumMod val="40000"/>
              <a:lumOff val="60000"/>
            </a:schemeClr>
          </a:solidFill>
          <a:ln>
            <a:solidFill>
              <a:schemeClr val="accent4"/>
            </a:solidFill>
          </a:ln>
        </p:spPr>
        <p:txBody>
          <a:bodyPr wrap="square">
            <a:spAutoFit/>
          </a:bodyPr>
          <a:lstStyle/>
          <a:p>
            <a:pPr>
              <a:lnSpc>
                <a:spcPct val="150000"/>
              </a:lnSpc>
            </a:pPr>
            <a:r>
              <a:rPr lang="zh-CN" altLang="en-US" sz="2000" dirty="0">
                <a:solidFill>
                  <a:srgbClr val="0070C0"/>
                </a:solidFill>
                <a:latin typeface="微软雅黑" panose="020B0503020204020204" pitchFamily="34" charset="-122"/>
                <a:ea typeface="微软雅黑" panose="020B0503020204020204" pitchFamily="34" charset="-122"/>
              </a:rPr>
              <a:t>以</a:t>
            </a:r>
            <a:r>
              <a:rPr lang="en-US" altLang="zh-CN" sz="2000" dirty="0">
                <a:solidFill>
                  <a:srgbClr val="0070C0"/>
                </a:solidFill>
                <a:latin typeface="微软雅黑" panose="020B0503020204020204" pitchFamily="34" charset="-122"/>
                <a:ea typeface="微软雅黑" panose="020B0503020204020204" pitchFamily="34" charset="-122"/>
              </a:rPr>
              <a:t>G </a:t>
            </a:r>
            <a:r>
              <a:rPr lang="zh-CN" altLang="en-US" sz="2000" dirty="0">
                <a:solidFill>
                  <a:srgbClr val="0070C0"/>
                </a:solidFill>
                <a:latin typeface="微软雅黑" panose="020B0503020204020204" pitchFamily="34" charset="-122"/>
                <a:ea typeface="微软雅黑" panose="020B0503020204020204" pitchFamily="34" charset="-122"/>
              </a:rPr>
              <a:t>代表政府</a:t>
            </a:r>
            <a:r>
              <a:rPr lang="zh-CN" altLang="en-US" sz="2000" dirty="0" smtClean="0">
                <a:solidFill>
                  <a:srgbClr val="0070C0"/>
                </a:solidFill>
                <a:latin typeface="微软雅黑" panose="020B0503020204020204" pitchFamily="34" charset="-122"/>
                <a:ea typeface="微软雅黑" panose="020B0503020204020204" pitchFamily="34" charset="-122"/>
              </a:rPr>
              <a:t>支出，以</a:t>
            </a:r>
            <a:r>
              <a:rPr lang="en-US" altLang="zh-CN" sz="2000" dirty="0">
                <a:solidFill>
                  <a:srgbClr val="0070C0"/>
                </a:solidFill>
                <a:latin typeface="微软雅黑" panose="020B0503020204020204" pitchFamily="34" charset="-122"/>
                <a:ea typeface="微软雅黑" panose="020B0503020204020204" pitchFamily="34" charset="-122"/>
              </a:rPr>
              <a:t>T </a:t>
            </a:r>
            <a:r>
              <a:rPr lang="zh-CN" altLang="en-US" sz="2000" dirty="0">
                <a:solidFill>
                  <a:srgbClr val="0070C0"/>
                </a:solidFill>
                <a:latin typeface="微软雅黑" panose="020B0503020204020204" pitchFamily="34" charset="-122"/>
                <a:ea typeface="微软雅黑" panose="020B0503020204020204" pitchFamily="34" charset="-122"/>
              </a:rPr>
              <a:t>代表政府税收</a:t>
            </a:r>
          </a:p>
        </p:txBody>
      </p:sp>
      <p:sp>
        <p:nvSpPr>
          <p:cNvPr id="13" name="矩形 12"/>
          <p:cNvSpPr/>
          <p:nvPr/>
        </p:nvSpPr>
        <p:spPr>
          <a:xfrm>
            <a:off x="6866465" y="2456520"/>
            <a:ext cx="3518912" cy="400110"/>
          </a:xfrm>
          <a:prstGeom prst="rect">
            <a:avLst/>
          </a:prstGeom>
        </p:spPr>
        <p:txBody>
          <a:bodyPr wrap="none">
            <a:spAutoFit/>
          </a:bodyPr>
          <a:lstStyle/>
          <a:p>
            <a:r>
              <a:rPr lang="zh-CN" altLang="en-US" sz="2000" dirty="0">
                <a:latin typeface="微软雅黑" panose="020B0503020204020204" pitchFamily="34" charset="-122"/>
                <a:ea typeface="微软雅黑" panose="020B0503020204020204" pitchFamily="34" charset="-122"/>
              </a:rPr>
              <a:t>根据国民收入的均衡条件可得</a:t>
            </a:r>
          </a:p>
        </p:txBody>
      </p:sp>
      <p:sp>
        <p:nvSpPr>
          <p:cNvPr id="14" name="矩形 13"/>
          <p:cNvSpPr/>
          <p:nvPr/>
        </p:nvSpPr>
        <p:spPr>
          <a:xfrm>
            <a:off x="6820557" y="3574620"/>
            <a:ext cx="4936014" cy="1938992"/>
          </a:xfrm>
          <a:prstGeom prst="rect">
            <a:avLst/>
          </a:prstGeom>
        </p:spPr>
        <p:txBody>
          <a:bodyPr wrap="squar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于是</a:t>
            </a:r>
            <a:r>
              <a:rPr lang="en-US" altLang="zh-CN" sz="2000" b="1" dirty="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当</a:t>
            </a:r>
            <a:endParaRPr lang="en-US" altLang="zh-CN" sz="2000" b="1" dirty="0" smtClean="0">
              <a:latin typeface="微软雅黑" panose="020B0503020204020204" pitchFamily="34" charset="-122"/>
              <a:ea typeface="微软雅黑" panose="020B0503020204020204" pitchFamily="34" charset="-122"/>
            </a:endParaRPr>
          </a:p>
          <a:p>
            <a:pPr>
              <a:lnSpc>
                <a:spcPct val="150000"/>
              </a:lnSpc>
            </a:pPr>
            <a:r>
              <a:rPr lang="en-US" altLang="zh-CN" sz="2000" b="1"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I</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G</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S</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T </a:t>
            </a:r>
            <a:r>
              <a:rPr lang="zh-CN" altLang="en-US" sz="2000" dirty="0">
                <a:latin typeface="微软雅黑" panose="020B0503020204020204" pitchFamily="34" charset="-122"/>
                <a:ea typeface="微软雅黑" panose="020B0503020204020204" pitchFamily="34" charset="-122"/>
              </a:rPr>
              <a:t>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国民收入扩张</a:t>
            </a:r>
            <a:r>
              <a:rPr lang="en-US" altLang="zh-CN" sz="2000" dirty="0">
                <a:latin typeface="微软雅黑" panose="020B0503020204020204" pitchFamily="34" charset="-122"/>
                <a:ea typeface="微软雅黑" panose="020B0503020204020204" pitchFamily="34" charset="-122"/>
              </a:rPr>
              <a:t>;</a:t>
            </a:r>
          </a:p>
          <a:p>
            <a:pPr>
              <a:lnSpc>
                <a:spcPct val="150000"/>
              </a:lnSpc>
            </a:pPr>
            <a:r>
              <a:rPr lang="en-US" altLang="zh-CN" sz="2000" dirty="0" smtClean="0">
                <a:latin typeface="微软雅黑" panose="020B0503020204020204" pitchFamily="34" charset="-122"/>
                <a:ea typeface="微软雅黑" panose="020B0503020204020204" pitchFamily="34" charset="-122"/>
              </a:rPr>
              <a:t>	I</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G</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S</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T </a:t>
            </a:r>
            <a:r>
              <a:rPr lang="zh-CN" altLang="en-US" sz="2000" dirty="0">
                <a:latin typeface="微软雅黑" panose="020B0503020204020204" pitchFamily="34" charset="-122"/>
                <a:ea typeface="微软雅黑" panose="020B0503020204020204" pitchFamily="34" charset="-122"/>
              </a:rPr>
              <a:t>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国民收入收缩</a:t>
            </a:r>
            <a:r>
              <a:rPr lang="en-US" altLang="zh-CN" sz="2000" dirty="0">
                <a:latin typeface="微软雅黑" panose="020B0503020204020204" pitchFamily="34" charset="-122"/>
                <a:ea typeface="微软雅黑" panose="020B0503020204020204" pitchFamily="34" charset="-122"/>
              </a:rPr>
              <a:t>;</a:t>
            </a:r>
          </a:p>
          <a:p>
            <a:pPr>
              <a:lnSpc>
                <a:spcPct val="150000"/>
              </a:lnSpc>
            </a:pPr>
            <a:r>
              <a:rPr lang="en-US" altLang="zh-CN" sz="2000" dirty="0" smtClean="0">
                <a:latin typeface="微软雅黑" panose="020B0503020204020204" pitchFamily="34" charset="-122"/>
                <a:ea typeface="微软雅黑" panose="020B0503020204020204" pitchFamily="34" charset="-122"/>
              </a:rPr>
              <a:t>	I</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G</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S</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T </a:t>
            </a:r>
            <a:r>
              <a:rPr lang="zh-CN" altLang="en-US" sz="2000" dirty="0">
                <a:latin typeface="微软雅黑" panose="020B0503020204020204" pitchFamily="34" charset="-122"/>
                <a:ea typeface="微软雅黑" panose="020B0503020204020204" pitchFamily="34" charset="-122"/>
              </a:rPr>
              <a:t>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国民收入达到均衡</a:t>
            </a:r>
            <a:r>
              <a:rPr lang="en-US" altLang="zh-CN"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stretch>
            <a:fillRect/>
          </a:stretch>
        </p:blipFill>
        <p:spPr>
          <a:xfrm>
            <a:off x="1091565" y="1733673"/>
            <a:ext cx="5129621" cy="2593581"/>
          </a:xfrm>
          <a:prstGeom prst="rect">
            <a:avLst/>
          </a:prstGeom>
        </p:spPr>
      </p:pic>
      <p:sp>
        <p:nvSpPr>
          <p:cNvPr id="15" name="矩形 14"/>
          <p:cNvSpPr/>
          <p:nvPr/>
        </p:nvSpPr>
        <p:spPr>
          <a:xfrm>
            <a:off x="6866465" y="2996548"/>
            <a:ext cx="3716082" cy="369332"/>
          </a:xfrm>
          <a:prstGeom prst="rect">
            <a:avLst/>
          </a:prstGeom>
        </p:spPr>
        <p:txBody>
          <a:bodyPr wrap="none">
            <a:spAutoFit/>
          </a:bodyPr>
          <a:lstStyle/>
          <a:p>
            <a:r>
              <a:rPr lang="en-US" altLang="zh-CN" b="1" dirty="0">
                <a:latin typeface="微软雅黑" panose="020B0503020204020204" pitchFamily="34" charset="-122"/>
                <a:ea typeface="微软雅黑" panose="020B0503020204020204" pitchFamily="34" charset="-122"/>
              </a:rPr>
              <a:t>C</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I</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G</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C</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S</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T </a:t>
            </a:r>
            <a:r>
              <a:rPr lang="zh-CN" altLang="en-US" b="1" dirty="0">
                <a:latin typeface="微软雅黑" panose="020B0503020204020204" pitchFamily="34" charset="-122"/>
                <a:ea typeface="微软雅黑" panose="020B0503020204020204" pitchFamily="34" charset="-122"/>
              </a:rPr>
              <a:t>或</a:t>
            </a:r>
            <a:r>
              <a:rPr lang="en-US" altLang="zh-CN" b="1" dirty="0">
                <a:latin typeface="微软雅黑" panose="020B0503020204020204" pitchFamily="34" charset="-122"/>
                <a:ea typeface="微软雅黑" panose="020B0503020204020204" pitchFamily="34" charset="-122"/>
              </a:rPr>
              <a:t>I</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G</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S</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T</a:t>
            </a:r>
            <a:endParaRPr lang="zh-CN" altLang="en-US"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5986556"/>
      </p:ext>
    </p:extLst>
  </p:cSld>
  <p:clrMapOvr>
    <a:masterClrMapping/>
  </p:clrMapOvr>
  <p:transition spd="slow">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91565" y="493455"/>
            <a:ext cx="4698722"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国民收入的流量循环模型</a:t>
            </a:r>
          </a:p>
        </p:txBody>
      </p:sp>
      <p:sp>
        <p:nvSpPr>
          <p:cNvPr id="8" name="矩形 7"/>
          <p:cNvSpPr/>
          <p:nvPr/>
        </p:nvSpPr>
        <p:spPr>
          <a:xfrm>
            <a:off x="1091565" y="1293673"/>
            <a:ext cx="6974986" cy="400110"/>
          </a:xfrm>
          <a:prstGeom prst="rect">
            <a:avLst/>
          </a:prstGeom>
        </p:spPr>
        <p:txBody>
          <a:bodyPr wrap="none">
            <a:spAutoFit/>
          </a:bodyPr>
          <a:lstStyle/>
          <a:p>
            <a:r>
              <a:rPr lang="zh-CN" altLang="en-US" sz="2000" b="1" dirty="0">
                <a:solidFill>
                  <a:srgbClr val="FF00FF"/>
                </a:solidFill>
                <a:latin typeface="微软雅黑" panose="020B0503020204020204" pitchFamily="34" charset="-122"/>
                <a:ea typeface="微软雅黑" panose="020B0503020204020204" pitchFamily="34" charset="-122"/>
              </a:rPr>
              <a:t>三、四部门经济中国民收入的流量循环</a:t>
            </a:r>
            <a:r>
              <a:rPr lang="zh-CN" altLang="en-US" sz="2000" b="1" dirty="0" smtClean="0">
                <a:solidFill>
                  <a:srgbClr val="FF00FF"/>
                </a:solidFill>
                <a:latin typeface="微软雅黑" panose="020B0503020204020204" pitchFamily="34" charset="-122"/>
                <a:ea typeface="微软雅黑" panose="020B0503020204020204" pitchFamily="34" charset="-122"/>
              </a:rPr>
              <a:t>模型 </a:t>
            </a:r>
            <a:r>
              <a:rPr lang="en-US" altLang="zh-CN" sz="2000" b="1" dirty="0">
                <a:solidFill>
                  <a:srgbClr val="FF00FF"/>
                </a:solidFill>
                <a:latin typeface="微软雅黑" panose="020B0503020204020204" pitchFamily="34" charset="-122"/>
                <a:ea typeface="微软雅黑" panose="020B0503020204020204" pitchFamily="34" charset="-122"/>
              </a:rPr>
              <a:t>-- </a:t>
            </a:r>
            <a:r>
              <a:rPr lang="zh-CN" altLang="en-US" sz="2000" b="1" dirty="0" smtClean="0">
                <a:solidFill>
                  <a:srgbClr val="FF00FF"/>
                </a:solidFill>
                <a:latin typeface="微软雅黑" panose="020B0503020204020204" pitchFamily="34" charset="-122"/>
                <a:ea typeface="微软雅黑" panose="020B0503020204020204" pitchFamily="34" charset="-122"/>
              </a:rPr>
              <a:t>加上</a:t>
            </a:r>
            <a:r>
              <a:rPr lang="zh-CN" altLang="en-US" sz="2000" b="1" dirty="0">
                <a:solidFill>
                  <a:srgbClr val="FF00FF"/>
                </a:solidFill>
                <a:latin typeface="微软雅黑" panose="020B0503020204020204" pitchFamily="34" charset="-122"/>
                <a:ea typeface="微软雅黑" panose="020B0503020204020204" pitchFamily="34" charset="-122"/>
              </a:rPr>
              <a:t>国外部门</a:t>
            </a:r>
            <a:endParaRPr lang="zh-CN" altLang="en-US" sz="2000" b="1" dirty="0">
              <a:latin typeface="微软雅黑" panose="020B0503020204020204" pitchFamily="34" charset="-122"/>
              <a:ea typeface="微软雅黑" panose="020B0503020204020204" pitchFamily="34" charset="-122"/>
            </a:endParaRPr>
          </a:p>
        </p:txBody>
      </p:sp>
      <p:sp>
        <p:nvSpPr>
          <p:cNvPr id="11" name="矩形 10"/>
          <p:cNvSpPr/>
          <p:nvPr/>
        </p:nvSpPr>
        <p:spPr>
          <a:xfrm>
            <a:off x="1349223" y="5846634"/>
            <a:ext cx="4904622" cy="1015663"/>
          </a:xfrm>
          <a:prstGeom prst="rect">
            <a:avLst/>
          </a:prstGeom>
          <a:solidFill>
            <a:schemeClr val="accent4">
              <a:lumMod val="40000"/>
              <a:lumOff val="60000"/>
            </a:schemeClr>
          </a:solidFill>
          <a:ln>
            <a:solidFill>
              <a:schemeClr val="accent4"/>
            </a:solidFill>
          </a:ln>
        </p:spPr>
        <p:txBody>
          <a:bodyPr wrap="square">
            <a:spAutoFit/>
          </a:bodyPr>
          <a:lstStyle/>
          <a:p>
            <a:pPr>
              <a:lnSpc>
                <a:spcPct val="150000"/>
              </a:lnSpc>
            </a:pPr>
            <a:r>
              <a:rPr lang="zh-CN" altLang="en-US" sz="2000" dirty="0">
                <a:solidFill>
                  <a:srgbClr val="0070C0"/>
                </a:solidFill>
                <a:latin typeface="微软雅黑" panose="020B0503020204020204" pitchFamily="34" charset="-122"/>
                <a:ea typeface="微软雅黑" panose="020B0503020204020204" pitchFamily="34" charset="-122"/>
              </a:rPr>
              <a:t>国民收入＝消费＋投资＋政府支出＋</a:t>
            </a:r>
            <a:r>
              <a:rPr lang="zh-CN" altLang="en-US" sz="2000" dirty="0" smtClean="0">
                <a:solidFill>
                  <a:srgbClr val="0070C0"/>
                </a:solidFill>
                <a:latin typeface="微软雅黑" panose="020B0503020204020204" pitchFamily="34" charset="-122"/>
                <a:ea typeface="微软雅黑" panose="020B0503020204020204" pitchFamily="34" charset="-122"/>
              </a:rPr>
              <a:t>出口</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srgbClr val="0070C0"/>
                </a:solidFill>
                <a:latin typeface="微软雅黑" panose="020B0503020204020204" pitchFamily="34" charset="-122"/>
                <a:ea typeface="微软雅黑" panose="020B0503020204020204" pitchFamily="34" charset="-122"/>
              </a:rPr>
              <a:t>	  =</a:t>
            </a:r>
            <a:r>
              <a:rPr lang="zh-CN" altLang="en-US" sz="2000" dirty="0" smtClean="0">
                <a:solidFill>
                  <a:srgbClr val="0070C0"/>
                </a:solidFill>
                <a:latin typeface="微软雅黑" panose="020B0503020204020204" pitchFamily="34" charset="-122"/>
                <a:ea typeface="微软雅黑" panose="020B0503020204020204" pitchFamily="34" charset="-122"/>
              </a:rPr>
              <a:t>消费</a:t>
            </a:r>
            <a:r>
              <a:rPr lang="zh-CN" altLang="en-US" sz="2000" dirty="0">
                <a:solidFill>
                  <a:srgbClr val="0070C0"/>
                </a:solidFill>
                <a:latin typeface="微软雅黑" panose="020B0503020204020204" pitchFamily="34" charset="-122"/>
                <a:ea typeface="微软雅黑" panose="020B0503020204020204" pitchFamily="34" charset="-122"/>
              </a:rPr>
              <a:t>＋储蓄＋政府税收＋进口</a:t>
            </a:r>
          </a:p>
        </p:txBody>
      </p:sp>
      <p:sp>
        <p:nvSpPr>
          <p:cNvPr id="12" name="矩形 11"/>
          <p:cNvSpPr/>
          <p:nvPr/>
        </p:nvSpPr>
        <p:spPr>
          <a:xfrm>
            <a:off x="7272939" y="3250696"/>
            <a:ext cx="4720917" cy="1015663"/>
          </a:xfrm>
          <a:prstGeom prst="rect">
            <a:avLst/>
          </a:prstGeom>
          <a:solidFill>
            <a:schemeClr val="accent4">
              <a:lumMod val="40000"/>
              <a:lumOff val="60000"/>
            </a:schemeClr>
          </a:solidFill>
          <a:ln>
            <a:solidFill>
              <a:schemeClr val="accent4"/>
            </a:solidFill>
          </a:ln>
        </p:spPr>
        <p:txBody>
          <a:bodyPr wrap="square">
            <a:spAutoFit/>
          </a:bodyPr>
          <a:lstStyle/>
          <a:p>
            <a:pPr>
              <a:lnSpc>
                <a:spcPct val="150000"/>
              </a:lnSpc>
            </a:pPr>
            <a:r>
              <a:rPr lang="zh-CN" altLang="en-US" sz="2000" dirty="0">
                <a:solidFill>
                  <a:srgbClr val="0070C0"/>
                </a:solidFill>
                <a:latin typeface="微软雅黑" panose="020B0503020204020204" pitchFamily="34" charset="-122"/>
                <a:ea typeface="微软雅黑" panose="020B0503020204020204" pitchFamily="34" charset="-122"/>
              </a:rPr>
              <a:t>以</a:t>
            </a:r>
            <a:r>
              <a:rPr lang="en-US" altLang="zh-CN" sz="2000" dirty="0">
                <a:solidFill>
                  <a:srgbClr val="0070C0"/>
                </a:solidFill>
                <a:latin typeface="微软雅黑" panose="020B0503020204020204" pitchFamily="34" charset="-122"/>
                <a:ea typeface="微软雅黑" panose="020B0503020204020204" pitchFamily="34" charset="-122"/>
              </a:rPr>
              <a:t>X </a:t>
            </a:r>
            <a:r>
              <a:rPr lang="zh-CN" altLang="en-US" sz="2000" dirty="0">
                <a:solidFill>
                  <a:srgbClr val="0070C0"/>
                </a:solidFill>
                <a:latin typeface="微软雅黑" panose="020B0503020204020204" pitchFamily="34" charset="-122"/>
                <a:ea typeface="微软雅黑" panose="020B0503020204020204" pitchFamily="34" charset="-122"/>
              </a:rPr>
              <a:t>代表出口，以</a:t>
            </a:r>
            <a:r>
              <a:rPr lang="en-US" altLang="zh-CN" sz="2000" dirty="0">
                <a:solidFill>
                  <a:srgbClr val="0070C0"/>
                </a:solidFill>
                <a:latin typeface="微软雅黑" panose="020B0503020204020204" pitchFamily="34" charset="-122"/>
                <a:ea typeface="微软雅黑" panose="020B0503020204020204" pitchFamily="34" charset="-122"/>
              </a:rPr>
              <a:t>M </a:t>
            </a:r>
            <a:r>
              <a:rPr lang="zh-CN" altLang="en-US" sz="2000" dirty="0">
                <a:solidFill>
                  <a:srgbClr val="0070C0"/>
                </a:solidFill>
                <a:latin typeface="微软雅黑" panose="020B0503020204020204" pitchFamily="34" charset="-122"/>
                <a:ea typeface="微软雅黑" panose="020B0503020204020204" pitchFamily="34" charset="-122"/>
              </a:rPr>
              <a:t>代表进口，根据国民收入的均衡条件可得</a:t>
            </a:r>
          </a:p>
        </p:txBody>
      </p:sp>
      <p:sp>
        <p:nvSpPr>
          <p:cNvPr id="14" name="矩形 13"/>
          <p:cNvSpPr/>
          <p:nvPr/>
        </p:nvSpPr>
        <p:spPr>
          <a:xfrm>
            <a:off x="7272939" y="4233563"/>
            <a:ext cx="4766826" cy="2585323"/>
          </a:xfrm>
          <a:prstGeom prst="rect">
            <a:avLst/>
          </a:prstGeom>
        </p:spPr>
        <p:txBody>
          <a:bodyPr wrap="square">
            <a:spAutoFit/>
          </a:bodyPr>
          <a:lstStyle/>
          <a:p>
            <a:pPr algn="ctr">
              <a:lnSpc>
                <a:spcPct val="150000"/>
              </a:lnSpc>
            </a:pPr>
            <a:r>
              <a:rPr lang="en-US" altLang="zh-CN" dirty="0">
                <a:latin typeface="微软雅黑" panose="020B0503020204020204" pitchFamily="34" charset="-122"/>
                <a:ea typeface="微软雅黑" panose="020B0503020204020204" pitchFamily="34" charset="-122"/>
              </a:rPr>
              <a:t>C</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I</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G</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X </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C</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S</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T </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M </a:t>
            </a:r>
            <a:endParaRPr lang="en-US" altLang="zh-CN" dirty="0" smtClean="0">
              <a:latin typeface="微软雅黑" panose="020B0503020204020204" pitchFamily="34" charset="-122"/>
              <a:ea typeface="微软雅黑" panose="020B0503020204020204" pitchFamily="34" charset="-122"/>
            </a:endParaRPr>
          </a:p>
          <a:p>
            <a:pPr algn="ctr">
              <a:lnSpc>
                <a:spcPct val="150000"/>
              </a:lnSpc>
            </a:pPr>
            <a:r>
              <a:rPr lang="zh-CN" altLang="en-US" dirty="0" smtClean="0">
                <a:latin typeface="微软雅黑" panose="020B0503020204020204" pitchFamily="34" charset="-122"/>
                <a:ea typeface="微软雅黑" panose="020B0503020204020204" pitchFamily="34" charset="-122"/>
              </a:rPr>
              <a:t>或</a:t>
            </a:r>
            <a:r>
              <a:rPr lang="en-US" altLang="zh-CN" dirty="0">
                <a:latin typeface="微软雅黑" panose="020B0503020204020204" pitchFamily="34" charset="-122"/>
                <a:ea typeface="微软雅黑" panose="020B0503020204020204" pitchFamily="34" charset="-122"/>
              </a:rPr>
              <a:t>I</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G</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X </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S</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T </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M</a:t>
            </a:r>
          </a:p>
          <a:p>
            <a:pPr>
              <a:lnSpc>
                <a:spcPct val="150000"/>
              </a:lnSpc>
            </a:pPr>
            <a:r>
              <a:rPr lang="zh-CN" altLang="en-US" dirty="0">
                <a:latin typeface="微软雅黑" panose="020B0503020204020204" pitchFamily="34" charset="-122"/>
                <a:ea typeface="微软雅黑" panose="020B0503020204020204" pitchFamily="34" charset="-122"/>
              </a:rPr>
              <a:t>于是</a:t>
            </a:r>
            <a:r>
              <a:rPr lang="en-US" altLang="zh-CN" dirty="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当</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I</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G</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X </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S</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T </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M </a:t>
            </a:r>
            <a:r>
              <a:rPr lang="zh-CN" altLang="en-US" dirty="0">
                <a:latin typeface="微软雅黑" panose="020B0503020204020204" pitchFamily="34" charset="-122"/>
                <a:ea typeface="微软雅黑" panose="020B0503020204020204" pitchFamily="34" charset="-122"/>
              </a:rPr>
              <a:t>时</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国民收入扩张</a:t>
            </a:r>
            <a:r>
              <a:rPr lang="en-US" altLang="zh-CN" dirty="0">
                <a:latin typeface="微软雅黑" panose="020B0503020204020204" pitchFamily="34" charset="-122"/>
                <a:ea typeface="微软雅黑" panose="020B0503020204020204" pitchFamily="34" charset="-122"/>
              </a:rPr>
              <a:t>;</a:t>
            </a:r>
          </a:p>
          <a:p>
            <a:pPr>
              <a:lnSpc>
                <a:spcPct val="150000"/>
              </a:lnSpc>
            </a:pPr>
            <a:r>
              <a:rPr lang="en-US" altLang="zh-CN" dirty="0">
                <a:latin typeface="微软雅黑" panose="020B0503020204020204" pitchFamily="34" charset="-122"/>
                <a:ea typeface="微软雅黑" panose="020B0503020204020204" pitchFamily="34" charset="-122"/>
              </a:rPr>
              <a:t>I</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G</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X </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S</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T </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M </a:t>
            </a:r>
            <a:r>
              <a:rPr lang="zh-CN" altLang="en-US" dirty="0">
                <a:latin typeface="微软雅黑" panose="020B0503020204020204" pitchFamily="34" charset="-122"/>
                <a:ea typeface="微软雅黑" panose="020B0503020204020204" pitchFamily="34" charset="-122"/>
              </a:rPr>
              <a:t>时</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国民收入收缩</a:t>
            </a:r>
            <a:r>
              <a:rPr lang="en-US" altLang="zh-CN" dirty="0">
                <a:latin typeface="微软雅黑" panose="020B0503020204020204" pitchFamily="34" charset="-122"/>
                <a:ea typeface="微软雅黑" panose="020B0503020204020204" pitchFamily="34" charset="-122"/>
              </a:rPr>
              <a:t>;</a:t>
            </a:r>
          </a:p>
          <a:p>
            <a:pPr>
              <a:lnSpc>
                <a:spcPct val="150000"/>
              </a:lnSpc>
            </a:pPr>
            <a:r>
              <a:rPr lang="en-US" altLang="zh-CN" dirty="0">
                <a:latin typeface="微软雅黑" panose="020B0503020204020204" pitchFamily="34" charset="-122"/>
                <a:ea typeface="微软雅黑" panose="020B0503020204020204" pitchFamily="34" charset="-122"/>
              </a:rPr>
              <a:t>I</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G</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X </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S</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T </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M </a:t>
            </a:r>
            <a:r>
              <a:rPr lang="zh-CN" altLang="en-US" dirty="0">
                <a:latin typeface="微软雅黑" panose="020B0503020204020204" pitchFamily="34" charset="-122"/>
                <a:ea typeface="微软雅黑" panose="020B0503020204020204" pitchFamily="34" charset="-122"/>
              </a:rPr>
              <a:t>时</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国民收入达到均衡</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2"/>
          <a:stretch>
            <a:fillRect/>
          </a:stretch>
        </p:blipFill>
        <p:spPr>
          <a:xfrm>
            <a:off x="987238" y="1733673"/>
            <a:ext cx="5833319" cy="4140267"/>
          </a:xfrm>
          <a:prstGeom prst="rect">
            <a:avLst/>
          </a:prstGeom>
        </p:spPr>
      </p:pic>
      <p:sp>
        <p:nvSpPr>
          <p:cNvPr id="16" name="矩形 15"/>
          <p:cNvSpPr/>
          <p:nvPr/>
        </p:nvSpPr>
        <p:spPr>
          <a:xfrm>
            <a:off x="7272940" y="1702747"/>
            <a:ext cx="4766825" cy="1477328"/>
          </a:xfrm>
          <a:prstGeom prst="rect">
            <a:avLst/>
          </a:prstGeom>
          <a:solidFill>
            <a:schemeClr val="accent4">
              <a:lumMod val="40000"/>
              <a:lumOff val="60000"/>
            </a:schemeClr>
          </a:solidFill>
          <a:ln>
            <a:solidFill>
              <a:schemeClr val="accent4"/>
            </a:solidFill>
          </a:ln>
        </p:spPr>
        <p:txBody>
          <a:bodyPr wrap="square">
            <a:spAutoFit/>
          </a:bodyPr>
          <a:lstStyle/>
          <a:p>
            <a:r>
              <a:rPr lang="zh-CN" altLang="en-US" dirty="0">
                <a:latin typeface="微软雅黑" panose="020B0503020204020204" pitchFamily="34" charset="-122"/>
                <a:ea typeface="微软雅黑" panose="020B0503020204020204" pitchFamily="34" charset="-122"/>
              </a:rPr>
              <a:t>国外部门泛指除本国以外的所有国家和地区</a:t>
            </a:r>
            <a:r>
              <a:rPr lang="en-US" altLang="zh-CN" dirty="0" smtClean="0">
                <a:latin typeface="微软雅黑" panose="020B0503020204020204" pitchFamily="34" charset="-122"/>
                <a:ea typeface="微软雅黑" panose="020B0503020204020204" pitchFamily="34" charset="-122"/>
              </a:rPr>
              <a:t>.</a:t>
            </a:r>
          </a:p>
          <a:p>
            <a:r>
              <a:rPr lang="zh-CN" altLang="en-US" dirty="0" smtClean="0">
                <a:latin typeface="微软雅黑" panose="020B0503020204020204" pitchFamily="34" charset="-122"/>
                <a:ea typeface="微软雅黑" panose="020B0503020204020204" pitchFamily="34" charset="-122"/>
              </a:rPr>
              <a:t>一方面</a:t>
            </a:r>
            <a:r>
              <a:rPr lang="zh-CN" altLang="en-US" dirty="0">
                <a:latin typeface="微软雅黑" panose="020B0503020204020204" pitchFamily="34" charset="-122"/>
                <a:ea typeface="微软雅黑" panose="020B0503020204020204" pitchFamily="34" charset="-122"/>
              </a:rPr>
              <a:t>是以供给者的身份向本国提供产品和服务</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对本国来说是进口</a:t>
            </a:r>
            <a:r>
              <a:rPr lang="en-US" altLang="zh-CN" dirty="0" smtClean="0">
                <a:latin typeface="微软雅黑" panose="020B0503020204020204" pitchFamily="34" charset="-122"/>
                <a:ea typeface="微软雅黑" panose="020B0503020204020204" pitchFamily="34" charset="-122"/>
              </a:rPr>
              <a:t>;</a:t>
            </a:r>
          </a:p>
          <a:p>
            <a:r>
              <a:rPr lang="zh-CN" altLang="en-US" dirty="0" smtClean="0">
                <a:latin typeface="微软雅黑" panose="020B0503020204020204" pitchFamily="34" charset="-122"/>
                <a:ea typeface="微软雅黑" panose="020B0503020204020204" pitchFamily="34" charset="-122"/>
              </a:rPr>
              <a:t>另一方面</a:t>
            </a:r>
            <a:r>
              <a:rPr lang="zh-CN" altLang="en-US" dirty="0">
                <a:latin typeface="微软雅黑" panose="020B0503020204020204" pitchFamily="34" charset="-122"/>
                <a:ea typeface="微软雅黑" panose="020B0503020204020204" pitchFamily="34" charset="-122"/>
              </a:rPr>
              <a:t>是作为需求者购买本国的产品和服务</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对本国来说是</a:t>
            </a:r>
            <a:r>
              <a:rPr lang="zh-CN" altLang="en-US" dirty="0" smtClean="0">
                <a:latin typeface="微软雅黑" panose="020B0503020204020204" pitchFamily="34" charset="-122"/>
                <a:ea typeface="微软雅黑" panose="020B0503020204020204" pitchFamily="34" charset="-122"/>
              </a:rPr>
              <a:t>出口</a:t>
            </a:r>
            <a:r>
              <a:rPr lang="en-US" altLang="zh-CN"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p:nvSpPr>
        <p:spPr>
          <a:xfrm>
            <a:off x="3129035" y="2457294"/>
            <a:ext cx="1270606" cy="400110"/>
          </a:xfrm>
          <a:prstGeom prst="rect">
            <a:avLst/>
          </a:prstGeom>
          <a:solidFill>
            <a:schemeClr val="accent4">
              <a:lumMod val="40000"/>
              <a:lumOff val="60000"/>
            </a:schemeClr>
          </a:solidFill>
          <a:ln>
            <a:solidFill>
              <a:schemeClr val="accent4"/>
            </a:solidFill>
          </a:ln>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开放经济</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3936413"/>
      </p:ext>
    </p:extLst>
  </p:cSld>
  <p:clrMapOvr>
    <a:masterClrMapping/>
  </p:clrMapOvr>
  <p:transition spd="slow">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91565" y="493455"/>
            <a:ext cx="5519460"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国民收入均衡的决定及其变动</a:t>
            </a:r>
          </a:p>
        </p:txBody>
      </p:sp>
      <p:sp>
        <p:nvSpPr>
          <p:cNvPr id="6" name="矩形 5"/>
          <p:cNvSpPr/>
          <p:nvPr/>
        </p:nvSpPr>
        <p:spPr>
          <a:xfrm>
            <a:off x="1091565" y="1066101"/>
            <a:ext cx="9828332" cy="1938992"/>
          </a:xfrm>
          <a:prstGeom prst="rect">
            <a:avLst/>
          </a:prstGeom>
        </p:spPr>
        <p:txBody>
          <a:bodyPr wrap="none">
            <a:spAutoFit/>
          </a:bodyPr>
          <a:lstStyle/>
          <a:p>
            <a:pPr>
              <a:lnSpc>
                <a:spcPct val="150000"/>
              </a:lnSpc>
            </a:pPr>
            <a:r>
              <a:rPr lang="zh-CN" altLang="en-US" sz="2000" b="1" dirty="0">
                <a:solidFill>
                  <a:srgbClr val="FF00FF"/>
                </a:solidFill>
                <a:latin typeface="微软雅黑" panose="020B0503020204020204" pitchFamily="34" charset="-122"/>
                <a:ea typeface="微软雅黑" panose="020B0503020204020204" pitchFamily="34" charset="-122"/>
              </a:rPr>
              <a:t>一、总支出及总支出</a:t>
            </a:r>
            <a:r>
              <a:rPr lang="zh-CN" altLang="en-US" sz="2000" b="1" dirty="0" smtClean="0">
                <a:solidFill>
                  <a:srgbClr val="FF00FF"/>
                </a:solidFill>
                <a:latin typeface="微软雅黑" panose="020B0503020204020204" pitchFamily="34" charset="-122"/>
                <a:ea typeface="微软雅黑" panose="020B0503020204020204" pitchFamily="34" charset="-122"/>
              </a:rPr>
              <a:t>曲线</a:t>
            </a:r>
            <a:endParaRPr lang="en-US" altLang="zh-CN" sz="2000" b="1" dirty="0" smtClean="0">
              <a:solidFill>
                <a:srgbClr val="FF00FF"/>
              </a:solidFill>
              <a:latin typeface="微软雅黑" panose="020B0503020204020204" pitchFamily="34" charset="-122"/>
              <a:ea typeface="微软雅黑" panose="020B0503020204020204" pitchFamily="34" charset="-122"/>
            </a:endParaRPr>
          </a:p>
          <a:p>
            <a:pPr>
              <a:lnSpc>
                <a:spcPct val="150000"/>
              </a:lnSpc>
            </a:pPr>
            <a:r>
              <a:rPr lang="zh-CN" altLang="en-US" sz="2000" b="1" dirty="0">
                <a:latin typeface="微软雅黑" panose="020B0503020204020204" pitchFamily="34" charset="-122"/>
                <a:ea typeface="微软雅黑" panose="020B0503020204020204" pitchFamily="34" charset="-122"/>
              </a:rPr>
              <a:t>１．总支出及其</a:t>
            </a:r>
            <a:r>
              <a:rPr lang="zh-CN" altLang="en-US" sz="2000" b="1" dirty="0" smtClean="0">
                <a:latin typeface="微软雅黑" panose="020B0503020204020204" pitchFamily="34" charset="-122"/>
                <a:ea typeface="微软雅黑" panose="020B0503020204020204" pitchFamily="34" charset="-122"/>
              </a:rPr>
              <a:t>构成</a:t>
            </a:r>
            <a:endParaRPr lang="en-US" altLang="zh-CN" sz="2000" b="1"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计划</a:t>
            </a:r>
            <a:r>
              <a:rPr lang="zh-CN" altLang="en-US" sz="2000" dirty="0">
                <a:latin typeface="微软雅黑" panose="020B0503020204020204" pitchFamily="34" charset="-122"/>
                <a:ea typeface="微软雅黑" panose="020B0503020204020204" pitchFamily="34" charset="-122"/>
              </a:rPr>
              <a:t>总支</a:t>
            </a:r>
            <a:r>
              <a:rPr lang="zh-CN" altLang="en-US" sz="2000" dirty="0" smtClean="0">
                <a:latin typeface="微软雅黑" panose="020B0503020204020204" pitchFamily="34" charset="-122"/>
                <a:ea typeface="微软雅黑" panose="020B0503020204020204" pitchFamily="34" charset="-122"/>
              </a:rPr>
              <a:t>出：</a:t>
            </a:r>
            <a:r>
              <a:rPr lang="zh-CN" altLang="en-US" sz="2000" dirty="0">
                <a:latin typeface="微软雅黑" panose="020B0503020204020204" pitchFamily="34" charset="-122"/>
                <a:ea typeface="微软雅黑" panose="020B0503020204020204" pitchFamily="34" charset="-122"/>
              </a:rPr>
              <a:t>指家庭、厂商、政府及国外部门所愿意购买的产品和服务的总量</a:t>
            </a:r>
          </a:p>
          <a:p>
            <a:pPr lvl="0">
              <a:lnSpc>
                <a:spcPct val="150000"/>
              </a:lnSpc>
            </a:pP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实际</a:t>
            </a:r>
            <a:r>
              <a:rPr lang="zh-CN" altLang="en-US" sz="2000" dirty="0">
                <a:latin typeface="微软雅黑" panose="020B0503020204020204" pitchFamily="34" charset="-122"/>
                <a:ea typeface="微软雅黑" panose="020B0503020204020204" pitchFamily="34" charset="-122"/>
              </a:rPr>
              <a:t>总支</a:t>
            </a:r>
            <a:r>
              <a:rPr lang="zh-CN" altLang="en-US" sz="2000" dirty="0" smtClean="0">
                <a:latin typeface="微软雅黑" panose="020B0503020204020204" pitchFamily="34" charset="-122"/>
                <a:ea typeface="微软雅黑" panose="020B0503020204020204" pitchFamily="34" charset="-122"/>
              </a:rPr>
              <a:t>出：</a:t>
            </a:r>
            <a:r>
              <a:rPr lang="zh-CN" altLang="en-US" sz="2000" dirty="0">
                <a:latin typeface="微软雅黑" panose="020B0503020204020204" pitchFamily="34" charset="-122"/>
                <a:ea typeface="微软雅黑" panose="020B0503020204020204" pitchFamily="34" charset="-122"/>
              </a:rPr>
              <a:t>指家庭、厂商、政府及国外部门实际购买产品和服务的支出</a:t>
            </a:r>
            <a:r>
              <a:rPr lang="zh-CN" altLang="en-US" sz="2000" dirty="0" smtClean="0">
                <a:latin typeface="微软雅黑" panose="020B0503020204020204" pitchFamily="34" charset="-122"/>
                <a:ea typeface="微软雅黑" panose="020B0503020204020204" pitchFamily="34" charset="-122"/>
              </a:rPr>
              <a:t>总量</a:t>
            </a:r>
            <a:endParaRPr lang="zh-CN" altLang="en-US" sz="2000" dirty="0">
              <a:latin typeface="微软雅黑" panose="020B0503020204020204" pitchFamily="34" charset="-122"/>
              <a:ea typeface="微软雅黑" panose="020B0503020204020204" pitchFamily="34" charset="-122"/>
            </a:endParaRPr>
          </a:p>
        </p:txBody>
      </p:sp>
      <p:sp>
        <p:nvSpPr>
          <p:cNvPr id="9" name="矩形 8"/>
          <p:cNvSpPr/>
          <p:nvPr/>
        </p:nvSpPr>
        <p:spPr>
          <a:xfrm>
            <a:off x="1091564" y="2917071"/>
            <a:ext cx="10847393" cy="3200876"/>
          </a:xfrm>
          <a:prstGeom prst="rect">
            <a:avLst/>
          </a:prstGeom>
          <a:solidFill>
            <a:schemeClr val="accent4">
              <a:lumMod val="40000"/>
              <a:lumOff val="60000"/>
            </a:schemeClr>
          </a:solidFill>
          <a:ln>
            <a:solidFill>
              <a:schemeClr val="accent4"/>
            </a:solidFill>
          </a:ln>
        </p:spPr>
        <p:txBody>
          <a:bodyPr wrap="square">
            <a:spAutoFit/>
          </a:bodyPr>
          <a:lstStyle/>
          <a:p>
            <a:pPr marL="342900" indent="-342900">
              <a:lnSpc>
                <a:spcPct val="150000"/>
              </a:lnSpc>
              <a:buFont typeface="Arial" panose="020B0604020202020204" pitchFamily="34" charset="0"/>
              <a:buChar char="•"/>
            </a:pPr>
            <a:r>
              <a:rPr lang="zh-CN" altLang="en-US" dirty="0">
                <a:solidFill>
                  <a:srgbClr val="0070C0"/>
                </a:solidFill>
                <a:latin typeface="微软雅黑" panose="020B0503020204020204" pitchFamily="34" charset="-122"/>
                <a:ea typeface="微软雅黑" panose="020B0503020204020204" pitchFamily="34" charset="-122"/>
              </a:rPr>
              <a:t>在四部门经济中</a:t>
            </a:r>
            <a:r>
              <a:rPr lang="en-US" altLang="zh-CN" dirty="0">
                <a:solidFill>
                  <a:srgbClr val="0070C0"/>
                </a:solidFill>
                <a:latin typeface="微软雅黑" panose="020B0503020204020204" pitchFamily="34" charset="-122"/>
                <a:ea typeface="微软雅黑" panose="020B0503020204020204" pitchFamily="34" charset="-122"/>
              </a:rPr>
              <a:t>,</a:t>
            </a:r>
            <a:r>
              <a:rPr lang="zh-CN" altLang="en-US" dirty="0">
                <a:solidFill>
                  <a:srgbClr val="0070C0"/>
                </a:solidFill>
                <a:latin typeface="微软雅黑" panose="020B0503020204020204" pitchFamily="34" charset="-122"/>
                <a:ea typeface="微软雅黑" panose="020B0503020204020204" pitchFamily="34" charset="-122"/>
              </a:rPr>
              <a:t>计划总支</a:t>
            </a:r>
            <a:r>
              <a:rPr lang="zh-CN" altLang="en-US" dirty="0" smtClean="0">
                <a:solidFill>
                  <a:srgbClr val="0070C0"/>
                </a:solidFill>
                <a:latin typeface="微软雅黑" panose="020B0503020204020204" pitchFamily="34" charset="-122"/>
                <a:ea typeface="微软雅黑" panose="020B0503020204020204" pitchFamily="34" charset="-122"/>
              </a:rPr>
              <a:t>出（</a:t>
            </a:r>
            <a:r>
              <a:rPr lang="en-US" altLang="zh-CN" dirty="0" smtClean="0">
                <a:solidFill>
                  <a:srgbClr val="0070C0"/>
                </a:solidFill>
                <a:latin typeface="微软雅黑" panose="020B0503020204020204" pitchFamily="34" charset="-122"/>
                <a:ea typeface="微软雅黑" panose="020B0503020204020204" pitchFamily="34" charset="-122"/>
              </a:rPr>
              <a:t>AE</a:t>
            </a:r>
            <a:r>
              <a:rPr lang="zh-CN" altLang="en-US" dirty="0" smtClean="0">
                <a:solidFill>
                  <a:srgbClr val="0070C0"/>
                </a:solidFill>
                <a:latin typeface="微软雅黑" panose="020B0503020204020204" pitchFamily="34" charset="-122"/>
                <a:ea typeface="微软雅黑" panose="020B0503020204020204" pitchFamily="34" charset="-122"/>
              </a:rPr>
              <a:t>）为</a:t>
            </a:r>
            <a:r>
              <a:rPr lang="zh-CN" altLang="en-US" dirty="0">
                <a:solidFill>
                  <a:srgbClr val="0070C0"/>
                </a:solidFill>
                <a:latin typeface="微软雅黑" panose="020B0503020204020204" pitchFamily="34" charset="-122"/>
                <a:ea typeface="微软雅黑" panose="020B0503020204020204" pitchFamily="34" charset="-122"/>
              </a:rPr>
              <a:t>消费</a:t>
            </a:r>
            <a:r>
              <a:rPr lang="zh-CN" altLang="en-US" dirty="0" smtClean="0">
                <a:solidFill>
                  <a:srgbClr val="0070C0"/>
                </a:solidFill>
                <a:latin typeface="微软雅黑" panose="020B0503020204020204" pitchFamily="34" charset="-122"/>
                <a:ea typeface="微软雅黑" panose="020B0503020204020204" pitchFamily="34" charset="-122"/>
              </a:rPr>
              <a:t>支出（</a:t>
            </a:r>
            <a:r>
              <a:rPr lang="en-US" altLang="zh-CN" dirty="0" smtClean="0">
                <a:solidFill>
                  <a:srgbClr val="0070C0"/>
                </a:solidFill>
                <a:latin typeface="微软雅黑" panose="020B0503020204020204" pitchFamily="34" charset="-122"/>
                <a:ea typeface="微软雅黑" panose="020B0503020204020204" pitchFamily="34" charset="-122"/>
              </a:rPr>
              <a:t>C</a:t>
            </a:r>
            <a:r>
              <a:rPr lang="zh-CN" altLang="en-US" dirty="0" smtClean="0">
                <a:solidFill>
                  <a:srgbClr val="0070C0"/>
                </a:solidFill>
                <a:latin typeface="微软雅黑" panose="020B0503020204020204" pitchFamily="34" charset="-122"/>
                <a:ea typeface="微软雅黑" panose="020B0503020204020204" pitchFamily="34" charset="-122"/>
              </a:rPr>
              <a:t>）、</a:t>
            </a:r>
            <a:r>
              <a:rPr lang="zh-CN" altLang="en-US" dirty="0">
                <a:solidFill>
                  <a:srgbClr val="0070C0"/>
                </a:solidFill>
                <a:latin typeface="微软雅黑" panose="020B0503020204020204" pitchFamily="34" charset="-122"/>
                <a:ea typeface="微软雅黑" panose="020B0503020204020204" pitchFamily="34" charset="-122"/>
              </a:rPr>
              <a:t>投资</a:t>
            </a:r>
            <a:r>
              <a:rPr lang="zh-CN" altLang="en-US" dirty="0" smtClean="0">
                <a:solidFill>
                  <a:srgbClr val="0070C0"/>
                </a:solidFill>
                <a:latin typeface="微软雅黑" panose="020B0503020204020204" pitchFamily="34" charset="-122"/>
                <a:ea typeface="微软雅黑" panose="020B0503020204020204" pitchFamily="34" charset="-122"/>
              </a:rPr>
              <a:t>支出（</a:t>
            </a:r>
            <a:r>
              <a:rPr lang="en-US" altLang="zh-CN" dirty="0" smtClean="0">
                <a:solidFill>
                  <a:srgbClr val="0070C0"/>
                </a:solidFill>
                <a:latin typeface="微软雅黑" panose="020B0503020204020204" pitchFamily="34" charset="-122"/>
                <a:ea typeface="微软雅黑" panose="020B0503020204020204" pitchFamily="34" charset="-122"/>
              </a:rPr>
              <a:t>I</a:t>
            </a:r>
            <a:r>
              <a:rPr lang="zh-CN" altLang="en-US" dirty="0" smtClean="0">
                <a:solidFill>
                  <a:srgbClr val="0070C0"/>
                </a:solidFill>
                <a:latin typeface="微软雅黑" panose="020B0503020204020204" pitchFamily="34" charset="-122"/>
                <a:ea typeface="微软雅黑" panose="020B0503020204020204" pitchFamily="34" charset="-122"/>
              </a:rPr>
              <a:t>） 、</a:t>
            </a:r>
            <a:r>
              <a:rPr lang="zh-CN" altLang="en-US" dirty="0">
                <a:solidFill>
                  <a:srgbClr val="0070C0"/>
                </a:solidFill>
                <a:latin typeface="微软雅黑" panose="020B0503020204020204" pitchFamily="34" charset="-122"/>
                <a:ea typeface="微软雅黑" panose="020B0503020204020204" pitchFamily="34" charset="-122"/>
              </a:rPr>
              <a:t>政府购买</a:t>
            </a:r>
            <a:r>
              <a:rPr lang="zh-CN" altLang="en-US" dirty="0" smtClean="0">
                <a:solidFill>
                  <a:srgbClr val="0070C0"/>
                </a:solidFill>
                <a:latin typeface="微软雅黑" panose="020B0503020204020204" pitchFamily="34" charset="-122"/>
                <a:ea typeface="微软雅黑" panose="020B0503020204020204" pitchFamily="34" charset="-122"/>
              </a:rPr>
              <a:t>支出（</a:t>
            </a:r>
            <a:r>
              <a:rPr lang="en-US" altLang="zh-CN" dirty="0" smtClean="0">
                <a:solidFill>
                  <a:srgbClr val="0070C0"/>
                </a:solidFill>
                <a:latin typeface="微软雅黑" panose="020B0503020204020204" pitchFamily="34" charset="-122"/>
                <a:ea typeface="微软雅黑" panose="020B0503020204020204" pitchFamily="34" charset="-122"/>
              </a:rPr>
              <a:t>G</a:t>
            </a:r>
            <a:r>
              <a:rPr lang="zh-CN" altLang="en-US" dirty="0" smtClean="0">
                <a:solidFill>
                  <a:srgbClr val="0070C0"/>
                </a:solidFill>
                <a:latin typeface="微软雅黑" panose="020B0503020204020204" pitchFamily="34" charset="-122"/>
                <a:ea typeface="微软雅黑" panose="020B0503020204020204" pitchFamily="34" charset="-122"/>
              </a:rPr>
              <a:t>）和净出口（</a:t>
            </a:r>
            <a:r>
              <a:rPr lang="en-US" altLang="zh-CN" dirty="0" smtClean="0">
                <a:solidFill>
                  <a:srgbClr val="0070C0"/>
                </a:solidFill>
                <a:latin typeface="微软雅黑" panose="020B0503020204020204" pitchFamily="34" charset="-122"/>
                <a:ea typeface="微软雅黑" panose="020B0503020204020204" pitchFamily="34" charset="-122"/>
              </a:rPr>
              <a:t>NX</a:t>
            </a:r>
            <a:r>
              <a:rPr lang="zh-CN" altLang="en-US" dirty="0" smtClean="0">
                <a:solidFill>
                  <a:srgbClr val="0070C0"/>
                </a:solidFill>
                <a:latin typeface="微软雅黑" panose="020B0503020204020204" pitchFamily="34" charset="-122"/>
                <a:ea typeface="微软雅黑" panose="020B0503020204020204" pitchFamily="34" charset="-122"/>
              </a:rPr>
              <a:t>）之和。 </a:t>
            </a:r>
            <a:r>
              <a:rPr lang="en-US" altLang="zh-CN" dirty="0">
                <a:solidFill>
                  <a:srgbClr val="0070C0"/>
                </a:solidFill>
                <a:latin typeface="微软雅黑" panose="020B0503020204020204" pitchFamily="34" charset="-122"/>
                <a:ea typeface="微软雅黑" panose="020B0503020204020204" pitchFamily="34" charset="-122"/>
              </a:rPr>
              <a:t>AE</a:t>
            </a:r>
            <a:r>
              <a:rPr lang="zh-CN" altLang="en-US" dirty="0">
                <a:solidFill>
                  <a:srgbClr val="0070C0"/>
                </a:solidFill>
                <a:latin typeface="微软雅黑" panose="020B0503020204020204" pitchFamily="34" charset="-122"/>
                <a:ea typeface="微软雅黑" panose="020B0503020204020204" pitchFamily="34" charset="-122"/>
              </a:rPr>
              <a:t>＝</a:t>
            </a:r>
            <a:r>
              <a:rPr lang="en-US" altLang="zh-CN" dirty="0">
                <a:solidFill>
                  <a:srgbClr val="0070C0"/>
                </a:solidFill>
                <a:latin typeface="微软雅黑" panose="020B0503020204020204" pitchFamily="34" charset="-122"/>
                <a:ea typeface="微软雅黑" panose="020B0503020204020204" pitchFamily="34" charset="-122"/>
              </a:rPr>
              <a:t>C</a:t>
            </a:r>
            <a:r>
              <a:rPr lang="zh-CN" altLang="en-US" dirty="0">
                <a:solidFill>
                  <a:srgbClr val="0070C0"/>
                </a:solidFill>
                <a:latin typeface="微软雅黑" panose="020B0503020204020204" pitchFamily="34" charset="-122"/>
                <a:ea typeface="微软雅黑" panose="020B0503020204020204" pitchFamily="34" charset="-122"/>
              </a:rPr>
              <a:t>＋</a:t>
            </a:r>
            <a:r>
              <a:rPr lang="en-US" altLang="zh-CN" dirty="0">
                <a:solidFill>
                  <a:srgbClr val="0070C0"/>
                </a:solidFill>
                <a:latin typeface="微软雅黑" panose="020B0503020204020204" pitchFamily="34" charset="-122"/>
                <a:ea typeface="微软雅黑" panose="020B0503020204020204" pitchFamily="34" charset="-122"/>
              </a:rPr>
              <a:t>I</a:t>
            </a:r>
            <a:r>
              <a:rPr lang="zh-CN" altLang="en-US" dirty="0">
                <a:solidFill>
                  <a:srgbClr val="0070C0"/>
                </a:solidFill>
                <a:latin typeface="微软雅黑" panose="020B0503020204020204" pitchFamily="34" charset="-122"/>
                <a:ea typeface="微软雅黑" panose="020B0503020204020204" pitchFamily="34" charset="-122"/>
              </a:rPr>
              <a:t>＋</a:t>
            </a:r>
            <a:r>
              <a:rPr lang="en-US" altLang="zh-CN" dirty="0">
                <a:solidFill>
                  <a:srgbClr val="0070C0"/>
                </a:solidFill>
                <a:latin typeface="微软雅黑" panose="020B0503020204020204" pitchFamily="34" charset="-122"/>
                <a:ea typeface="微软雅黑" panose="020B0503020204020204" pitchFamily="34" charset="-122"/>
              </a:rPr>
              <a:t>G</a:t>
            </a:r>
            <a:r>
              <a:rPr lang="zh-CN" altLang="en-US" dirty="0">
                <a:solidFill>
                  <a:srgbClr val="0070C0"/>
                </a:solidFill>
                <a:latin typeface="微软雅黑" panose="020B0503020204020204" pitchFamily="34" charset="-122"/>
                <a:ea typeface="微软雅黑" panose="020B0503020204020204" pitchFamily="34" charset="-122"/>
              </a:rPr>
              <a:t>＋</a:t>
            </a:r>
            <a:r>
              <a:rPr lang="en-US" altLang="zh-CN" dirty="0" smtClean="0">
                <a:solidFill>
                  <a:srgbClr val="0070C0"/>
                </a:solidFill>
                <a:latin typeface="微软雅黑" panose="020B0503020204020204" pitchFamily="34" charset="-122"/>
                <a:ea typeface="微软雅黑" panose="020B0503020204020204" pitchFamily="34" charset="-122"/>
              </a:rPr>
              <a:t>NX （1）</a:t>
            </a:r>
          </a:p>
          <a:p>
            <a:pPr marL="342900" indent="-342900">
              <a:lnSpc>
                <a:spcPct val="150000"/>
              </a:lnSpc>
              <a:buFont typeface="Arial" panose="020B0604020202020204" pitchFamily="34" charset="0"/>
              <a:buChar char="•"/>
            </a:pPr>
            <a:r>
              <a:rPr lang="zh-CN" altLang="en-US" dirty="0">
                <a:solidFill>
                  <a:srgbClr val="0070C0"/>
                </a:solidFill>
                <a:latin typeface="微软雅黑" panose="020B0503020204020204" pitchFamily="34" charset="-122"/>
                <a:ea typeface="微软雅黑" panose="020B0503020204020204" pitchFamily="34" charset="-122"/>
              </a:rPr>
              <a:t>家庭的消费支出是其可支配收入的函数</a:t>
            </a:r>
            <a:r>
              <a:rPr lang="en-US" altLang="zh-CN" dirty="0">
                <a:solidFill>
                  <a:srgbClr val="0070C0"/>
                </a:solidFill>
                <a:latin typeface="微软雅黑" panose="020B0503020204020204" pitchFamily="34" charset="-122"/>
                <a:ea typeface="微软雅黑" panose="020B0503020204020204" pitchFamily="34" charset="-122"/>
              </a:rPr>
              <a:t>,</a:t>
            </a:r>
            <a:r>
              <a:rPr lang="zh-CN" altLang="en-US" dirty="0">
                <a:solidFill>
                  <a:srgbClr val="0070C0"/>
                </a:solidFill>
                <a:latin typeface="微软雅黑" panose="020B0503020204020204" pitchFamily="34" charset="-122"/>
                <a:ea typeface="微软雅黑" panose="020B0503020204020204" pitchFamily="34" charset="-122"/>
              </a:rPr>
              <a:t>若用</a:t>
            </a:r>
            <a:r>
              <a:rPr lang="en-US" altLang="zh-CN" dirty="0">
                <a:solidFill>
                  <a:srgbClr val="0070C0"/>
                </a:solidFill>
                <a:latin typeface="微软雅黑" panose="020B0503020204020204" pitchFamily="34" charset="-122"/>
                <a:ea typeface="微软雅黑" panose="020B0503020204020204" pitchFamily="34" charset="-122"/>
              </a:rPr>
              <a:t>Y </a:t>
            </a:r>
            <a:r>
              <a:rPr lang="zh-CN" altLang="en-US" dirty="0">
                <a:solidFill>
                  <a:srgbClr val="0070C0"/>
                </a:solidFill>
                <a:latin typeface="微软雅黑" panose="020B0503020204020204" pitchFamily="34" charset="-122"/>
                <a:ea typeface="微软雅黑" panose="020B0503020204020204" pitchFamily="34" charset="-122"/>
              </a:rPr>
              <a:t>代表个人收入</a:t>
            </a:r>
            <a:r>
              <a:rPr lang="en-US" altLang="zh-CN" dirty="0">
                <a:solidFill>
                  <a:srgbClr val="0070C0"/>
                </a:solidFill>
                <a:latin typeface="微软雅黑" panose="020B0503020204020204" pitchFamily="34" charset="-122"/>
                <a:ea typeface="微软雅黑" panose="020B0503020204020204" pitchFamily="34" charset="-122"/>
              </a:rPr>
              <a:t>,T </a:t>
            </a:r>
            <a:r>
              <a:rPr lang="zh-CN" altLang="en-US" dirty="0">
                <a:solidFill>
                  <a:srgbClr val="0070C0"/>
                </a:solidFill>
                <a:latin typeface="微软雅黑" panose="020B0503020204020204" pitchFamily="34" charset="-122"/>
                <a:ea typeface="微软雅黑" panose="020B0503020204020204" pitchFamily="34" charset="-122"/>
              </a:rPr>
              <a:t>代表税收</a:t>
            </a:r>
            <a:r>
              <a:rPr lang="en-US" altLang="zh-CN" dirty="0" smtClean="0">
                <a:solidFill>
                  <a:srgbClr val="0070C0"/>
                </a:solidFill>
                <a:latin typeface="微软雅黑" panose="020B0503020204020204" pitchFamily="34" charset="-122"/>
                <a:ea typeface="微软雅黑" panose="020B0503020204020204" pitchFamily="34" charset="-122"/>
              </a:rPr>
              <a:t>, </a:t>
            </a:r>
            <a:r>
              <a:rPr lang="zh-CN" altLang="en-US" dirty="0" smtClean="0">
                <a:solidFill>
                  <a:srgbClr val="0070C0"/>
                </a:solidFill>
                <a:latin typeface="微软雅黑" panose="020B0503020204020204" pitchFamily="34" charset="-122"/>
                <a:ea typeface="微软雅黑" panose="020B0503020204020204" pitchFamily="34" charset="-122"/>
              </a:rPr>
              <a:t>则</a:t>
            </a:r>
            <a:r>
              <a:rPr lang="zh-CN" altLang="en-US" dirty="0">
                <a:solidFill>
                  <a:srgbClr val="0070C0"/>
                </a:solidFill>
                <a:latin typeface="微软雅黑" panose="020B0503020204020204" pitchFamily="34" charset="-122"/>
                <a:ea typeface="微软雅黑" panose="020B0503020204020204" pitchFamily="34" charset="-122"/>
              </a:rPr>
              <a:t>个人</a:t>
            </a:r>
            <a:r>
              <a:rPr lang="zh-CN" altLang="en-US" dirty="0" smtClean="0">
                <a:solidFill>
                  <a:srgbClr val="0070C0"/>
                </a:solidFill>
                <a:latin typeface="微软雅黑" panose="020B0503020204020204" pitchFamily="34" charset="-122"/>
                <a:ea typeface="微软雅黑" panose="020B0503020204020204" pitchFamily="34" charset="-122"/>
              </a:rPr>
              <a:t>可支配</a:t>
            </a:r>
            <a:r>
              <a:rPr lang="zh-CN" altLang="en-US" dirty="0">
                <a:solidFill>
                  <a:srgbClr val="0070C0"/>
                </a:solidFill>
                <a:latin typeface="微软雅黑" panose="020B0503020204020204" pitchFamily="34" charset="-122"/>
                <a:ea typeface="微软雅黑" panose="020B0503020204020204" pitchFamily="34" charset="-122"/>
              </a:rPr>
              <a:t>收入为</a:t>
            </a:r>
            <a:r>
              <a:rPr lang="en-US" altLang="zh-CN" dirty="0">
                <a:solidFill>
                  <a:srgbClr val="0070C0"/>
                </a:solidFill>
                <a:latin typeface="微软雅黑" panose="020B0503020204020204" pitchFamily="34" charset="-122"/>
                <a:ea typeface="微软雅黑" panose="020B0503020204020204" pitchFamily="34" charset="-122"/>
              </a:rPr>
              <a:t>Y</a:t>
            </a:r>
            <a:r>
              <a:rPr lang="zh-CN" altLang="en-US" dirty="0">
                <a:solidFill>
                  <a:srgbClr val="0070C0"/>
                </a:solidFill>
                <a:latin typeface="微软雅黑" panose="020B0503020204020204" pitchFamily="34" charset="-122"/>
                <a:ea typeface="微软雅黑" panose="020B0503020204020204" pitchFamily="34" charset="-122"/>
              </a:rPr>
              <a:t>－</a:t>
            </a:r>
            <a:r>
              <a:rPr lang="en-US" altLang="zh-CN" dirty="0">
                <a:solidFill>
                  <a:srgbClr val="0070C0"/>
                </a:solidFill>
                <a:latin typeface="微软雅黑" panose="020B0503020204020204" pitchFamily="34" charset="-122"/>
                <a:ea typeface="微软雅黑" panose="020B0503020204020204" pitchFamily="34" charset="-122"/>
              </a:rPr>
              <a:t>T ,</a:t>
            </a:r>
            <a:r>
              <a:rPr lang="zh-CN" altLang="en-US" dirty="0">
                <a:solidFill>
                  <a:srgbClr val="0070C0"/>
                </a:solidFill>
                <a:latin typeface="微软雅黑" panose="020B0503020204020204" pitchFamily="34" charset="-122"/>
                <a:ea typeface="微软雅黑" panose="020B0503020204020204" pitchFamily="34" charset="-122"/>
              </a:rPr>
              <a:t>则消费函数</a:t>
            </a:r>
            <a:r>
              <a:rPr lang="zh-CN" altLang="en-US" dirty="0" smtClean="0">
                <a:solidFill>
                  <a:srgbClr val="0070C0"/>
                </a:solidFill>
                <a:latin typeface="微软雅黑" panose="020B0503020204020204" pitchFamily="34" charset="-122"/>
                <a:ea typeface="微软雅黑" panose="020B0503020204020204" pitchFamily="34" charset="-122"/>
              </a:rPr>
              <a:t>为  </a:t>
            </a:r>
            <a:r>
              <a:rPr lang="en-US" altLang="zh-CN" dirty="0" smtClean="0">
                <a:solidFill>
                  <a:srgbClr val="0070C0"/>
                </a:solidFill>
                <a:latin typeface="微软雅黑" panose="020B0503020204020204" pitchFamily="34" charset="-122"/>
                <a:ea typeface="微软雅黑" panose="020B0503020204020204" pitchFamily="34" charset="-122"/>
              </a:rPr>
              <a:t>C</a:t>
            </a:r>
            <a:r>
              <a:rPr lang="zh-CN" altLang="en-US" dirty="0">
                <a:solidFill>
                  <a:srgbClr val="0070C0"/>
                </a:solidFill>
                <a:latin typeface="微软雅黑" panose="020B0503020204020204" pitchFamily="34" charset="-122"/>
                <a:ea typeface="微软雅黑" panose="020B0503020204020204" pitchFamily="34" charset="-122"/>
              </a:rPr>
              <a:t>＝</a:t>
            </a:r>
            <a:r>
              <a:rPr lang="en-US" altLang="zh-CN" dirty="0">
                <a:solidFill>
                  <a:srgbClr val="0070C0"/>
                </a:solidFill>
                <a:latin typeface="微软雅黑" panose="020B0503020204020204" pitchFamily="34" charset="-122"/>
                <a:ea typeface="微软雅黑" panose="020B0503020204020204" pitchFamily="34" charset="-122"/>
              </a:rPr>
              <a:t>C(Y</a:t>
            </a:r>
            <a:r>
              <a:rPr lang="zh-CN" altLang="en-US" dirty="0">
                <a:solidFill>
                  <a:srgbClr val="0070C0"/>
                </a:solidFill>
                <a:latin typeface="微软雅黑" panose="020B0503020204020204" pitchFamily="34" charset="-122"/>
                <a:ea typeface="微软雅黑" panose="020B0503020204020204" pitchFamily="34" charset="-122"/>
              </a:rPr>
              <a:t>－</a:t>
            </a:r>
            <a:r>
              <a:rPr lang="en-US" altLang="zh-CN" dirty="0">
                <a:solidFill>
                  <a:srgbClr val="0070C0"/>
                </a:solidFill>
                <a:latin typeface="微软雅黑" panose="020B0503020204020204" pitchFamily="34" charset="-122"/>
                <a:ea typeface="微软雅黑" panose="020B0503020204020204" pitchFamily="34" charset="-122"/>
              </a:rPr>
              <a:t>T) </a:t>
            </a:r>
            <a:r>
              <a:rPr lang="zh-CN" altLang="en-US" dirty="0" smtClean="0">
                <a:solidFill>
                  <a:srgbClr val="0070C0"/>
                </a:solidFill>
                <a:latin typeface="微软雅黑" panose="020B0503020204020204" pitchFamily="34" charset="-122"/>
                <a:ea typeface="微软雅黑" panose="020B0503020204020204" pitchFamily="34" charset="-122"/>
              </a:rPr>
              <a:t>当</a:t>
            </a:r>
            <a:r>
              <a:rPr lang="en-US" altLang="zh-CN" dirty="0">
                <a:solidFill>
                  <a:srgbClr val="0070C0"/>
                </a:solidFill>
                <a:latin typeface="微软雅黑" panose="020B0503020204020204" pitchFamily="34" charset="-122"/>
                <a:ea typeface="微软雅黑" panose="020B0503020204020204" pitchFamily="34" charset="-122"/>
              </a:rPr>
              <a:t>T </a:t>
            </a:r>
            <a:r>
              <a:rPr lang="zh-CN" altLang="en-US" dirty="0">
                <a:solidFill>
                  <a:srgbClr val="0070C0"/>
                </a:solidFill>
                <a:latin typeface="微软雅黑" panose="020B0503020204020204" pitchFamily="34" charset="-122"/>
                <a:ea typeface="微软雅黑" panose="020B0503020204020204" pitchFamily="34" charset="-122"/>
              </a:rPr>
              <a:t>＝０时</a:t>
            </a:r>
            <a:r>
              <a:rPr lang="en-US" altLang="zh-CN" dirty="0" smtClean="0">
                <a:solidFill>
                  <a:srgbClr val="0070C0"/>
                </a:solidFill>
                <a:latin typeface="微软雅黑" panose="020B0503020204020204" pitchFamily="34" charset="-122"/>
                <a:ea typeface="微软雅黑" panose="020B0503020204020204" pitchFamily="34" charset="-122"/>
              </a:rPr>
              <a:t>,  </a:t>
            </a:r>
            <a:r>
              <a:rPr lang="zh-CN" altLang="en-US" dirty="0" smtClean="0">
                <a:solidFill>
                  <a:srgbClr val="0070C0"/>
                </a:solidFill>
                <a:latin typeface="微软雅黑" panose="020B0503020204020204" pitchFamily="34" charset="-122"/>
                <a:ea typeface="微软雅黑" panose="020B0503020204020204" pitchFamily="34" charset="-122"/>
              </a:rPr>
              <a:t>消费</a:t>
            </a:r>
            <a:r>
              <a:rPr lang="zh-CN" altLang="en-US" dirty="0">
                <a:solidFill>
                  <a:srgbClr val="0070C0"/>
                </a:solidFill>
                <a:latin typeface="微软雅黑" panose="020B0503020204020204" pitchFamily="34" charset="-122"/>
                <a:ea typeface="微软雅黑" panose="020B0503020204020204" pitchFamily="34" charset="-122"/>
              </a:rPr>
              <a:t>可计</a:t>
            </a:r>
            <a:r>
              <a:rPr lang="zh-CN" altLang="en-US" dirty="0" smtClean="0">
                <a:solidFill>
                  <a:srgbClr val="0070C0"/>
                </a:solidFill>
                <a:latin typeface="微软雅黑" panose="020B0503020204020204" pitchFamily="34" charset="-122"/>
                <a:ea typeface="微软雅黑" panose="020B0503020204020204" pitchFamily="34" charset="-122"/>
              </a:rPr>
              <a:t>为  </a:t>
            </a:r>
            <a:r>
              <a:rPr lang="en-US" altLang="zh-CN" dirty="0" smtClean="0">
                <a:solidFill>
                  <a:srgbClr val="0070C0"/>
                </a:solidFill>
                <a:latin typeface="微软雅黑" panose="020B0503020204020204" pitchFamily="34" charset="-122"/>
                <a:ea typeface="微软雅黑" panose="020B0503020204020204" pitchFamily="34" charset="-122"/>
              </a:rPr>
              <a:t>C</a:t>
            </a:r>
            <a:r>
              <a:rPr lang="zh-CN" altLang="en-US" dirty="0">
                <a:solidFill>
                  <a:srgbClr val="0070C0"/>
                </a:solidFill>
                <a:latin typeface="微软雅黑" panose="020B0503020204020204" pitchFamily="34" charset="-122"/>
                <a:ea typeface="微软雅黑" panose="020B0503020204020204" pitchFamily="34" charset="-122"/>
              </a:rPr>
              <a:t>＝</a:t>
            </a:r>
            <a:r>
              <a:rPr lang="en-US" altLang="zh-CN" i="1" dirty="0">
                <a:solidFill>
                  <a:srgbClr val="0070C0"/>
                </a:solidFill>
                <a:latin typeface="微软雅黑" panose="020B0503020204020204" pitchFamily="34" charset="-122"/>
                <a:ea typeface="微软雅黑" panose="020B0503020204020204" pitchFamily="34" charset="-122"/>
              </a:rPr>
              <a:t>a</a:t>
            </a:r>
            <a:r>
              <a:rPr lang="zh-CN" altLang="en-US" dirty="0">
                <a:solidFill>
                  <a:srgbClr val="0070C0"/>
                </a:solidFill>
                <a:latin typeface="微软雅黑" panose="020B0503020204020204" pitchFamily="34" charset="-122"/>
                <a:ea typeface="微软雅黑" panose="020B0503020204020204" pitchFamily="34" charset="-122"/>
              </a:rPr>
              <a:t>＋</a:t>
            </a:r>
            <a:r>
              <a:rPr lang="en-US" altLang="zh-CN" i="1" dirty="0" err="1" smtClean="0">
                <a:solidFill>
                  <a:srgbClr val="0070C0"/>
                </a:solidFill>
                <a:latin typeface="微软雅黑" panose="020B0503020204020204" pitchFamily="34" charset="-122"/>
                <a:ea typeface="微软雅黑" panose="020B0503020204020204" pitchFamily="34" charset="-122"/>
              </a:rPr>
              <a:t>b</a:t>
            </a:r>
            <a:r>
              <a:rPr lang="en-US" altLang="zh-CN" dirty="0" err="1" smtClean="0">
                <a:solidFill>
                  <a:srgbClr val="0070C0"/>
                </a:solidFill>
                <a:latin typeface="微软雅黑" panose="020B0503020204020204" pitchFamily="34" charset="-122"/>
                <a:ea typeface="微软雅黑" panose="020B0503020204020204" pitchFamily="34" charset="-122"/>
              </a:rPr>
              <a:t>Y</a:t>
            </a:r>
            <a:r>
              <a:rPr lang="en-US" altLang="zh-CN" dirty="0" smtClean="0">
                <a:solidFill>
                  <a:srgbClr val="0070C0"/>
                </a:solidFill>
                <a:latin typeface="微软雅黑" panose="020B0503020204020204" pitchFamily="34" charset="-122"/>
                <a:ea typeface="微软雅黑" panose="020B0503020204020204" pitchFamily="34" charset="-122"/>
              </a:rPr>
              <a:t> （2），</a:t>
            </a:r>
          </a:p>
          <a:p>
            <a:pPr marL="342900" indent="-342900">
              <a:lnSpc>
                <a:spcPct val="150000"/>
              </a:lnSpc>
              <a:buFont typeface="Arial" panose="020B0604020202020204" pitchFamily="34" charset="0"/>
              <a:buChar char="•"/>
            </a:pPr>
            <a:r>
              <a:rPr lang="zh-CN" altLang="en-US" dirty="0" smtClean="0">
                <a:solidFill>
                  <a:srgbClr val="0070C0"/>
                </a:solidFill>
                <a:latin typeface="微软雅黑" panose="020B0503020204020204" pitchFamily="34" charset="-122"/>
                <a:ea typeface="微软雅黑" panose="020B0503020204020204" pitchFamily="34" charset="-122"/>
              </a:rPr>
              <a:t>将（</a:t>
            </a:r>
            <a:r>
              <a:rPr lang="en-US" altLang="zh-CN" dirty="0" smtClean="0">
                <a:solidFill>
                  <a:srgbClr val="0070C0"/>
                </a:solidFill>
                <a:latin typeface="微软雅黑" panose="020B0503020204020204" pitchFamily="34" charset="-122"/>
                <a:ea typeface="微软雅黑" panose="020B0503020204020204" pitchFamily="34" charset="-122"/>
              </a:rPr>
              <a:t>2</a:t>
            </a:r>
            <a:r>
              <a:rPr lang="zh-CN" altLang="en-US" dirty="0" smtClean="0">
                <a:solidFill>
                  <a:srgbClr val="0070C0"/>
                </a:solidFill>
                <a:latin typeface="微软雅黑" panose="020B0503020204020204" pitchFamily="34" charset="-122"/>
                <a:ea typeface="微软雅黑" panose="020B0503020204020204" pitchFamily="34" charset="-122"/>
              </a:rPr>
              <a:t>）代入（</a:t>
            </a:r>
            <a:r>
              <a:rPr lang="en-US" altLang="zh-CN" dirty="0" smtClean="0">
                <a:solidFill>
                  <a:srgbClr val="0070C0"/>
                </a:solidFill>
                <a:latin typeface="微软雅黑" panose="020B0503020204020204" pitchFamily="34" charset="-122"/>
                <a:ea typeface="微软雅黑" panose="020B0503020204020204" pitchFamily="34" charset="-122"/>
              </a:rPr>
              <a:t>1</a:t>
            </a:r>
            <a:r>
              <a:rPr lang="zh-CN" altLang="en-US" dirty="0" smtClean="0">
                <a:solidFill>
                  <a:srgbClr val="0070C0"/>
                </a:solidFill>
                <a:latin typeface="微软雅黑" panose="020B0503020204020204" pitchFamily="34" charset="-122"/>
                <a:ea typeface="微软雅黑" panose="020B0503020204020204" pitchFamily="34" charset="-122"/>
              </a:rPr>
              <a:t>），得 </a:t>
            </a:r>
            <a:r>
              <a:rPr lang="en-US" altLang="zh-CN" dirty="0" smtClean="0">
                <a:solidFill>
                  <a:srgbClr val="0070C0"/>
                </a:solidFill>
                <a:latin typeface="微软雅黑" panose="020B0503020204020204" pitchFamily="34" charset="-122"/>
                <a:ea typeface="微软雅黑" panose="020B0503020204020204" pitchFamily="34" charset="-122"/>
              </a:rPr>
              <a:t>AE</a:t>
            </a:r>
            <a:r>
              <a:rPr lang="zh-CN" altLang="en-US" dirty="0">
                <a:solidFill>
                  <a:srgbClr val="0070C0"/>
                </a:solidFill>
                <a:latin typeface="微软雅黑" panose="020B0503020204020204" pitchFamily="34" charset="-122"/>
                <a:ea typeface="微软雅黑" panose="020B0503020204020204" pitchFamily="34" charset="-122"/>
              </a:rPr>
              <a:t>＝</a:t>
            </a:r>
            <a:r>
              <a:rPr lang="en-US" altLang="zh-CN" dirty="0">
                <a:solidFill>
                  <a:srgbClr val="0070C0"/>
                </a:solidFill>
                <a:latin typeface="微软雅黑" panose="020B0503020204020204" pitchFamily="34" charset="-122"/>
                <a:ea typeface="微软雅黑" panose="020B0503020204020204" pitchFamily="34" charset="-122"/>
              </a:rPr>
              <a:t>a</a:t>
            </a:r>
            <a:r>
              <a:rPr lang="zh-CN" altLang="en-US" dirty="0">
                <a:solidFill>
                  <a:srgbClr val="0070C0"/>
                </a:solidFill>
                <a:latin typeface="微软雅黑" panose="020B0503020204020204" pitchFamily="34" charset="-122"/>
                <a:ea typeface="微软雅黑" panose="020B0503020204020204" pitchFamily="34" charset="-122"/>
              </a:rPr>
              <a:t>＋</a:t>
            </a:r>
            <a:r>
              <a:rPr lang="en-US" altLang="zh-CN" dirty="0" err="1">
                <a:solidFill>
                  <a:srgbClr val="0070C0"/>
                </a:solidFill>
                <a:latin typeface="微软雅黑" panose="020B0503020204020204" pitchFamily="34" charset="-122"/>
                <a:ea typeface="微软雅黑" panose="020B0503020204020204" pitchFamily="34" charset="-122"/>
              </a:rPr>
              <a:t>bY</a:t>
            </a:r>
            <a:r>
              <a:rPr lang="zh-CN" altLang="en-US" dirty="0">
                <a:solidFill>
                  <a:srgbClr val="0070C0"/>
                </a:solidFill>
                <a:latin typeface="微软雅黑" panose="020B0503020204020204" pitchFamily="34" charset="-122"/>
                <a:ea typeface="微软雅黑" panose="020B0503020204020204" pitchFamily="34" charset="-122"/>
              </a:rPr>
              <a:t>＋</a:t>
            </a:r>
            <a:r>
              <a:rPr lang="en-US" altLang="zh-CN" dirty="0">
                <a:solidFill>
                  <a:srgbClr val="0070C0"/>
                </a:solidFill>
                <a:latin typeface="微软雅黑" panose="020B0503020204020204" pitchFamily="34" charset="-122"/>
                <a:ea typeface="微软雅黑" panose="020B0503020204020204" pitchFamily="34" charset="-122"/>
              </a:rPr>
              <a:t>I</a:t>
            </a:r>
            <a:r>
              <a:rPr lang="zh-CN" altLang="en-US" dirty="0">
                <a:solidFill>
                  <a:srgbClr val="0070C0"/>
                </a:solidFill>
                <a:latin typeface="微软雅黑" panose="020B0503020204020204" pitchFamily="34" charset="-122"/>
                <a:ea typeface="微软雅黑" panose="020B0503020204020204" pitchFamily="34" charset="-122"/>
              </a:rPr>
              <a:t>＋</a:t>
            </a:r>
            <a:r>
              <a:rPr lang="en-US" altLang="zh-CN" dirty="0">
                <a:solidFill>
                  <a:srgbClr val="0070C0"/>
                </a:solidFill>
                <a:latin typeface="微软雅黑" panose="020B0503020204020204" pitchFamily="34" charset="-122"/>
                <a:ea typeface="微软雅黑" panose="020B0503020204020204" pitchFamily="34" charset="-122"/>
              </a:rPr>
              <a:t>G</a:t>
            </a:r>
            <a:r>
              <a:rPr lang="zh-CN" altLang="en-US" dirty="0">
                <a:solidFill>
                  <a:srgbClr val="0070C0"/>
                </a:solidFill>
                <a:latin typeface="微软雅黑" panose="020B0503020204020204" pitchFamily="34" charset="-122"/>
                <a:ea typeface="微软雅黑" panose="020B0503020204020204" pitchFamily="34" charset="-122"/>
              </a:rPr>
              <a:t>＋</a:t>
            </a:r>
            <a:r>
              <a:rPr lang="en-US" altLang="zh-CN" dirty="0" smtClean="0">
                <a:solidFill>
                  <a:srgbClr val="0070C0"/>
                </a:solidFill>
                <a:latin typeface="微软雅黑" panose="020B0503020204020204" pitchFamily="34" charset="-122"/>
                <a:ea typeface="微软雅黑" panose="020B0503020204020204" pitchFamily="34" charset="-122"/>
              </a:rPr>
              <a:t>NX </a:t>
            </a:r>
            <a:r>
              <a:rPr lang="zh-CN" altLang="en-US" dirty="0" smtClean="0">
                <a:solidFill>
                  <a:srgbClr val="0070C0"/>
                </a:solidFill>
                <a:latin typeface="微软雅黑" panose="020B0503020204020204" pitchFamily="34" charset="-122"/>
                <a:ea typeface="微软雅黑" panose="020B0503020204020204" pitchFamily="34" charset="-122"/>
              </a:rPr>
              <a:t>＝</a:t>
            </a:r>
            <a:r>
              <a:rPr lang="en-US" altLang="zh-CN" dirty="0">
                <a:solidFill>
                  <a:srgbClr val="0070C0"/>
                </a:solidFill>
                <a:latin typeface="微软雅黑" panose="020B0503020204020204" pitchFamily="34" charset="-122"/>
                <a:ea typeface="微软雅黑" panose="020B0503020204020204" pitchFamily="34" charset="-122"/>
              </a:rPr>
              <a:t>(a</a:t>
            </a:r>
            <a:r>
              <a:rPr lang="zh-CN" altLang="en-US" dirty="0">
                <a:solidFill>
                  <a:srgbClr val="0070C0"/>
                </a:solidFill>
                <a:latin typeface="微软雅黑" panose="020B0503020204020204" pitchFamily="34" charset="-122"/>
                <a:ea typeface="微软雅黑" panose="020B0503020204020204" pitchFamily="34" charset="-122"/>
              </a:rPr>
              <a:t>＋</a:t>
            </a:r>
            <a:r>
              <a:rPr lang="en-US" altLang="zh-CN" dirty="0">
                <a:solidFill>
                  <a:srgbClr val="0070C0"/>
                </a:solidFill>
                <a:latin typeface="微软雅黑" panose="020B0503020204020204" pitchFamily="34" charset="-122"/>
                <a:ea typeface="微软雅黑" panose="020B0503020204020204" pitchFamily="34" charset="-122"/>
              </a:rPr>
              <a:t>I</a:t>
            </a:r>
            <a:r>
              <a:rPr lang="zh-CN" altLang="en-US" dirty="0">
                <a:solidFill>
                  <a:srgbClr val="0070C0"/>
                </a:solidFill>
                <a:latin typeface="微软雅黑" panose="020B0503020204020204" pitchFamily="34" charset="-122"/>
                <a:ea typeface="微软雅黑" panose="020B0503020204020204" pitchFamily="34" charset="-122"/>
              </a:rPr>
              <a:t>＋</a:t>
            </a:r>
            <a:r>
              <a:rPr lang="en-US" altLang="zh-CN" dirty="0">
                <a:solidFill>
                  <a:srgbClr val="0070C0"/>
                </a:solidFill>
                <a:latin typeface="微软雅黑" panose="020B0503020204020204" pitchFamily="34" charset="-122"/>
                <a:ea typeface="微软雅黑" panose="020B0503020204020204" pitchFamily="34" charset="-122"/>
              </a:rPr>
              <a:t>G</a:t>
            </a:r>
            <a:r>
              <a:rPr lang="zh-CN" altLang="en-US" dirty="0">
                <a:solidFill>
                  <a:srgbClr val="0070C0"/>
                </a:solidFill>
                <a:latin typeface="微软雅黑" panose="020B0503020204020204" pitchFamily="34" charset="-122"/>
                <a:ea typeface="微软雅黑" panose="020B0503020204020204" pitchFamily="34" charset="-122"/>
              </a:rPr>
              <a:t>＋</a:t>
            </a:r>
            <a:r>
              <a:rPr lang="en-US" altLang="zh-CN" dirty="0">
                <a:solidFill>
                  <a:srgbClr val="0070C0"/>
                </a:solidFill>
                <a:latin typeface="微软雅黑" panose="020B0503020204020204" pitchFamily="34" charset="-122"/>
                <a:ea typeface="微软雅黑" panose="020B0503020204020204" pitchFamily="34" charset="-122"/>
              </a:rPr>
              <a:t>NX)</a:t>
            </a:r>
            <a:r>
              <a:rPr lang="zh-CN" altLang="en-US" dirty="0">
                <a:solidFill>
                  <a:srgbClr val="0070C0"/>
                </a:solidFill>
                <a:latin typeface="微软雅黑" panose="020B0503020204020204" pitchFamily="34" charset="-122"/>
                <a:ea typeface="微软雅黑" panose="020B0503020204020204" pitchFamily="34" charset="-122"/>
              </a:rPr>
              <a:t>＋</a:t>
            </a:r>
            <a:r>
              <a:rPr lang="en-US" altLang="zh-CN" dirty="0" err="1">
                <a:solidFill>
                  <a:srgbClr val="0070C0"/>
                </a:solidFill>
                <a:latin typeface="微软雅黑" panose="020B0503020204020204" pitchFamily="34" charset="-122"/>
                <a:ea typeface="微软雅黑" panose="020B0503020204020204" pitchFamily="34" charset="-122"/>
              </a:rPr>
              <a:t>bY</a:t>
            </a:r>
            <a:r>
              <a:rPr lang="en-US" altLang="zh-CN" dirty="0">
                <a:solidFill>
                  <a:srgbClr val="0070C0"/>
                </a:solidFill>
                <a:latin typeface="微软雅黑" panose="020B0503020204020204" pitchFamily="34" charset="-122"/>
                <a:ea typeface="微软雅黑" panose="020B0503020204020204" pitchFamily="34" charset="-122"/>
              </a:rPr>
              <a:t> </a:t>
            </a:r>
          </a:p>
          <a:p>
            <a:pPr>
              <a:lnSpc>
                <a:spcPct val="150000"/>
              </a:lnSpc>
            </a:pPr>
            <a:r>
              <a:rPr lang="en-US" altLang="zh-CN" dirty="0" smtClean="0">
                <a:solidFill>
                  <a:srgbClr val="0070C0"/>
                </a:solidFill>
                <a:latin typeface="微软雅黑" panose="020B0503020204020204" pitchFamily="34" charset="-122"/>
                <a:ea typeface="微软雅黑" panose="020B0503020204020204" pitchFamily="34" charset="-122"/>
              </a:rPr>
              <a:t>     </a:t>
            </a:r>
            <a:r>
              <a:rPr lang="zh-CN" altLang="en-US" dirty="0" smtClean="0">
                <a:solidFill>
                  <a:srgbClr val="0070C0"/>
                </a:solidFill>
                <a:latin typeface="微软雅黑" panose="020B0503020204020204" pitchFamily="34" charset="-122"/>
                <a:ea typeface="微软雅黑" panose="020B0503020204020204" pitchFamily="34" charset="-122"/>
              </a:rPr>
              <a:t>其中</a:t>
            </a:r>
            <a:r>
              <a:rPr lang="en-US" altLang="zh-CN" dirty="0" smtClean="0">
                <a:solidFill>
                  <a:srgbClr val="0070C0"/>
                </a:solidFill>
                <a:latin typeface="微软雅黑" panose="020B0503020204020204" pitchFamily="34" charset="-122"/>
                <a:ea typeface="微软雅黑" panose="020B0503020204020204" pitchFamily="34" charset="-122"/>
              </a:rPr>
              <a:t>,</a:t>
            </a:r>
            <a:r>
              <a:rPr lang="en-US" altLang="zh-CN" i="1" dirty="0" smtClean="0">
                <a:solidFill>
                  <a:srgbClr val="0070C0"/>
                </a:solidFill>
                <a:latin typeface="微软雅黑" panose="020B0503020204020204" pitchFamily="34" charset="-122"/>
                <a:ea typeface="微软雅黑" panose="020B0503020204020204" pitchFamily="34" charset="-122"/>
              </a:rPr>
              <a:t>a</a:t>
            </a:r>
            <a:r>
              <a:rPr lang="zh-CN" altLang="en-US" dirty="0" smtClean="0">
                <a:solidFill>
                  <a:srgbClr val="0070C0"/>
                </a:solidFill>
                <a:latin typeface="微软雅黑" panose="020B0503020204020204" pitchFamily="34" charset="-122"/>
                <a:ea typeface="微软雅黑" panose="020B0503020204020204" pitchFamily="34" charset="-122"/>
              </a:rPr>
              <a:t>＋</a:t>
            </a:r>
            <a:r>
              <a:rPr lang="en-US" altLang="zh-CN" i="1" dirty="0" smtClean="0">
                <a:solidFill>
                  <a:srgbClr val="0070C0"/>
                </a:solidFill>
                <a:latin typeface="微软雅黑" panose="020B0503020204020204" pitchFamily="34" charset="-122"/>
                <a:ea typeface="微软雅黑" panose="020B0503020204020204" pitchFamily="34" charset="-122"/>
              </a:rPr>
              <a:t>I</a:t>
            </a:r>
            <a:r>
              <a:rPr lang="zh-CN" altLang="en-US" dirty="0" smtClean="0">
                <a:solidFill>
                  <a:srgbClr val="0070C0"/>
                </a:solidFill>
                <a:latin typeface="微软雅黑" panose="020B0503020204020204" pitchFamily="34" charset="-122"/>
                <a:ea typeface="微软雅黑" panose="020B0503020204020204" pitchFamily="34" charset="-122"/>
              </a:rPr>
              <a:t>＋</a:t>
            </a:r>
            <a:r>
              <a:rPr lang="en-US" altLang="zh-CN" dirty="0" smtClean="0">
                <a:solidFill>
                  <a:srgbClr val="0070C0"/>
                </a:solidFill>
                <a:latin typeface="微软雅黑" panose="020B0503020204020204" pitchFamily="34" charset="-122"/>
                <a:ea typeface="微软雅黑" panose="020B0503020204020204" pitchFamily="34" charset="-122"/>
              </a:rPr>
              <a:t>G</a:t>
            </a:r>
            <a:r>
              <a:rPr lang="zh-CN" altLang="en-US" dirty="0" smtClean="0">
                <a:solidFill>
                  <a:srgbClr val="0070C0"/>
                </a:solidFill>
                <a:latin typeface="微软雅黑" panose="020B0503020204020204" pitchFamily="34" charset="-122"/>
                <a:ea typeface="微软雅黑" panose="020B0503020204020204" pitchFamily="34" charset="-122"/>
              </a:rPr>
              <a:t>＋</a:t>
            </a:r>
            <a:r>
              <a:rPr lang="en-US" altLang="zh-CN" dirty="0" smtClean="0">
                <a:solidFill>
                  <a:srgbClr val="0070C0"/>
                </a:solidFill>
                <a:latin typeface="微软雅黑" panose="020B0503020204020204" pitchFamily="34" charset="-122"/>
                <a:ea typeface="微软雅黑" panose="020B0503020204020204" pitchFamily="34" charset="-122"/>
              </a:rPr>
              <a:t>NX</a:t>
            </a:r>
            <a:r>
              <a:rPr lang="zh-CN" altLang="en-US" dirty="0" smtClean="0">
                <a:solidFill>
                  <a:srgbClr val="0070C0"/>
                </a:solidFill>
                <a:latin typeface="微软雅黑" panose="020B0503020204020204" pitchFamily="34" charset="-122"/>
                <a:ea typeface="微软雅黑" panose="020B0503020204020204" pitchFamily="34" charset="-122"/>
              </a:rPr>
              <a:t>部分与收入变动无关</a:t>
            </a:r>
            <a:r>
              <a:rPr lang="en-US" altLang="zh-CN" dirty="0" smtClean="0">
                <a:solidFill>
                  <a:srgbClr val="0070C0"/>
                </a:solidFill>
                <a:latin typeface="微软雅黑" panose="020B0503020204020204" pitchFamily="34" charset="-122"/>
                <a:ea typeface="微软雅黑" panose="020B0503020204020204" pitchFamily="34" charset="-122"/>
              </a:rPr>
              <a:t>,</a:t>
            </a:r>
            <a:r>
              <a:rPr lang="zh-CN" altLang="en-US" dirty="0" smtClean="0">
                <a:solidFill>
                  <a:srgbClr val="0070C0"/>
                </a:solidFill>
                <a:latin typeface="微软雅黑" panose="020B0503020204020204" pitchFamily="34" charset="-122"/>
                <a:ea typeface="微软雅黑" panose="020B0503020204020204" pitchFamily="34" charset="-122"/>
              </a:rPr>
              <a:t>而</a:t>
            </a:r>
            <a:r>
              <a:rPr lang="en-US" altLang="zh-CN" dirty="0" err="1" smtClean="0">
                <a:solidFill>
                  <a:srgbClr val="0070C0"/>
                </a:solidFill>
                <a:latin typeface="微软雅黑" panose="020B0503020204020204" pitchFamily="34" charset="-122"/>
                <a:ea typeface="微软雅黑" panose="020B0503020204020204" pitchFamily="34" charset="-122"/>
              </a:rPr>
              <a:t>bY</a:t>
            </a:r>
            <a:r>
              <a:rPr lang="en-US" altLang="zh-CN" dirty="0" smtClean="0">
                <a:solidFill>
                  <a:srgbClr val="0070C0"/>
                </a:solidFill>
                <a:latin typeface="微软雅黑" panose="020B0503020204020204" pitchFamily="34" charset="-122"/>
                <a:ea typeface="微软雅黑" panose="020B0503020204020204" pitchFamily="34" charset="-122"/>
              </a:rPr>
              <a:t> </a:t>
            </a:r>
            <a:r>
              <a:rPr lang="zh-CN" altLang="en-US" dirty="0">
                <a:solidFill>
                  <a:srgbClr val="0070C0"/>
                </a:solidFill>
                <a:latin typeface="微软雅黑" panose="020B0503020204020204" pitchFamily="34" charset="-122"/>
                <a:ea typeface="微软雅黑" panose="020B0503020204020204" pitchFamily="34" charset="-122"/>
              </a:rPr>
              <a:t>部分则与收入正相关，可以将</a:t>
            </a:r>
            <a:r>
              <a:rPr lang="zh-CN" altLang="en-US" dirty="0" smtClean="0">
                <a:solidFill>
                  <a:srgbClr val="0070C0"/>
                </a:solidFill>
                <a:latin typeface="微软雅黑" panose="020B0503020204020204" pitchFamily="34" charset="-122"/>
                <a:ea typeface="微软雅黑" panose="020B0503020204020204" pitchFamily="34" charset="-122"/>
              </a:rPr>
              <a:t>计划总支</a:t>
            </a:r>
            <a:r>
              <a:rPr lang="zh-CN" altLang="en-US" dirty="0">
                <a:solidFill>
                  <a:srgbClr val="0070C0"/>
                </a:solidFill>
                <a:latin typeface="微软雅黑" panose="020B0503020204020204" pitchFamily="34" charset="-122"/>
                <a:ea typeface="微软雅黑" panose="020B0503020204020204" pitchFamily="34" charset="-122"/>
              </a:rPr>
              <a:t>出</a:t>
            </a:r>
            <a:r>
              <a:rPr lang="zh-CN" altLang="en-US" dirty="0" smtClean="0">
                <a:solidFill>
                  <a:srgbClr val="0070C0"/>
                </a:solidFill>
                <a:latin typeface="微软雅黑" panose="020B0503020204020204" pitchFamily="34" charset="-122"/>
                <a:ea typeface="微软雅黑" panose="020B0503020204020204" pitchFamily="34" charset="-122"/>
              </a:rPr>
              <a:t>分为  </a:t>
            </a:r>
            <a:endParaRPr lang="en-US" altLang="zh-CN" dirty="0" smtClean="0">
              <a:solidFill>
                <a:srgbClr val="0070C0"/>
              </a:solidFill>
              <a:latin typeface="微软雅黑" panose="020B0503020204020204" pitchFamily="34" charset="-122"/>
              <a:ea typeface="微软雅黑" panose="020B0503020204020204" pitchFamily="34" charset="-122"/>
            </a:endParaRPr>
          </a:p>
          <a:p>
            <a:r>
              <a:rPr lang="en-US" altLang="zh-CN" sz="2000" dirty="0">
                <a:solidFill>
                  <a:srgbClr val="0070C0"/>
                </a:solidFill>
                <a:latin typeface="微软雅黑" panose="020B0503020204020204" pitchFamily="34" charset="-122"/>
                <a:ea typeface="微软雅黑" panose="020B0503020204020204" pitchFamily="34" charset="-122"/>
              </a:rPr>
              <a:t> </a:t>
            </a:r>
            <a:r>
              <a:rPr lang="en-US" altLang="zh-CN" sz="2000" dirty="0" smtClean="0">
                <a:solidFill>
                  <a:srgbClr val="0070C0"/>
                </a:solidFill>
                <a:latin typeface="微软雅黑" panose="020B0503020204020204" pitchFamily="34" charset="-122"/>
                <a:ea typeface="微软雅黑" panose="020B0503020204020204" pitchFamily="34" charset="-122"/>
              </a:rPr>
              <a:t>    </a:t>
            </a:r>
            <a:r>
              <a:rPr lang="zh-CN" altLang="en-US" sz="2000" dirty="0" smtClean="0">
                <a:solidFill>
                  <a:srgbClr val="0070C0"/>
                </a:solidFill>
                <a:latin typeface="微软雅黑" panose="020B0503020204020204" pitchFamily="34" charset="-122"/>
                <a:ea typeface="微软雅黑" panose="020B0503020204020204" pitchFamily="34" charset="-122"/>
              </a:rPr>
              <a:t>自发支出：</a:t>
            </a:r>
            <a:r>
              <a:rPr lang="zh-CN" altLang="en-US" sz="1200" dirty="0" smtClean="0">
                <a:solidFill>
                  <a:srgbClr val="0070C0"/>
                </a:solidFill>
                <a:latin typeface="微软雅黑" panose="020B0503020204020204" pitchFamily="34" charset="-122"/>
                <a:ea typeface="微软雅黑" panose="020B0503020204020204" pitchFamily="34" charset="-122"/>
              </a:rPr>
              <a:t>是</a:t>
            </a:r>
            <a:r>
              <a:rPr lang="zh-CN" altLang="en-US" sz="1200" dirty="0">
                <a:solidFill>
                  <a:srgbClr val="0070C0"/>
                </a:solidFill>
                <a:latin typeface="微软雅黑" panose="020B0503020204020204" pitchFamily="34" charset="-122"/>
                <a:ea typeface="微软雅黑" panose="020B0503020204020204" pitchFamily="34" charset="-122"/>
              </a:rPr>
              <a:t>总支出中不受国民收入影响的各部分之和</a:t>
            </a:r>
            <a:r>
              <a:rPr lang="en-US" altLang="zh-CN" sz="1200" dirty="0">
                <a:solidFill>
                  <a:srgbClr val="0070C0"/>
                </a:solidFill>
                <a:latin typeface="微软雅黑" panose="020B0503020204020204" pitchFamily="34" charset="-122"/>
                <a:ea typeface="微软雅黑" panose="020B0503020204020204" pitchFamily="34" charset="-122"/>
              </a:rPr>
              <a:t>,</a:t>
            </a:r>
            <a:r>
              <a:rPr lang="zh-CN" altLang="en-US" sz="1200" dirty="0">
                <a:solidFill>
                  <a:srgbClr val="0070C0"/>
                </a:solidFill>
                <a:latin typeface="微软雅黑" panose="020B0503020204020204" pitchFamily="34" charset="-122"/>
                <a:ea typeface="微软雅黑" panose="020B0503020204020204" pitchFamily="34" charset="-122"/>
              </a:rPr>
              <a:t>具体包括消费、投资、政府购买和净出口</a:t>
            </a:r>
            <a:r>
              <a:rPr lang="en-US" altLang="zh-CN" sz="1200" dirty="0">
                <a:solidFill>
                  <a:srgbClr val="0070C0"/>
                </a:solidFill>
                <a:latin typeface="微软雅黑" panose="020B0503020204020204" pitchFamily="34" charset="-122"/>
                <a:ea typeface="微软雅黑" panose="020B0503020204020204" pitchFamily="34" charset="-122"/>
              </a:rPr>
              <a:t>,</a:t>
            </a:r>
            <a:r>
              <a:rPr lang="zh-CN" altLang="en-US" sz="1200" dirty="0">
                <a:solidFill>
                  <a:srgbClr val="0070C0"/>
                </a:solidFill>
                <a:latin typeface="微软雅黑" panose="020B0503020204020204" pitchFamily="34" charset="-122"/>
                <a:ea typeface="微软雅黑" panose="020B0503020204020204" pitchFamily="34" charset="-122"/>
              </a:rPr>
              <a:t>这部分支出即便收入为０也依然存在</a:t>
            </a:r>
            <a:endParaRPr lang="en-US" altLang="zh-CN" sz="1200" dirty="0" smtClean="0">
              <a:solidFill>
                <a:srgbClr val="0070C0"/>
              </a:solidFill>
              <a:latin typeface="微软雅黑" panose="020B0503020204020204" pitchFamily="34" charset="-122"/>
              <a:ea typeface="微软雅黑" panose="020B0503020204020204" pitchFamily="34" charset="-122"/>
            </a:endParaRPr>
          </a:p>
          <a:p>
            <a:r>
              <a:rPr lang="en-US" altLang="zh-CN" sz="2000" dirty="0">
                <a:solidFill>
                  <a:srgbClr val="0070C0"/>
                </a:solidFill>
                <a:latin typeface="微软雅黑" panose="020B0503020204020204" pitchFamily="34" charset="-122"/>
                <a:ea typeface="微软雅黑" panose="020B0503020204020204" pitchFamily="34" charset="-122"/>
              </a:rPr>
              <a:t> </a:t>
            </a:r>
            <a:r>
              <a:rPr lang="en-US" altLang="zh-CN" sz="2000" dirty="0" smtClean="0">
                <a:solidFill>
                  <a:srgbClr val="0070C0"/>
                </a:solidFill>
                <a:latin typeface="微软雅黑" panose="020B0503020204020204" pitchFamily="34" charset="-122"/>
                <a:ea typeface="微软雅黑" panose="020B0503020204020204" pitchFamily="34" charset="-122"/>
              </a:rPr>
              <a:t>    </a:t>
            </a:r>
            <a:r>
              <a:rPr lang="zh-CN" altLang="en-US" sz="2000" dirty="0">
                <a:solidFill>
                  <a:srgbClr val="0070C0"/>
                </a:solidFill>
                <a:latin typeface="微软雅黑" panose="020B0503020204020204" pitchFamily="34" charset="-122"/>
                <a:ea typeface="微软雅黑" panose="020B0503020204020204" pitchFamily="34" charset="-122"/>
              </a:rPr>
              <a:t>引致支出：</a:t>
            </a:r>
            <a:r>
              <a:rPr lang="zh-CN" altLang="en-US" sz="1400" dirty="0">
                <a:solidFill>
                  <a:srgbClr val="0070C0"/>
                </a:solidFill>
                <a:latin typeface="微软雅黑" panose="020B0503020204020204" pitchFamily="34" charset="-122"/>
                <a:ea typeface="微软雅黑" panose="020B0503020204020204" pitchFamily="34" charset="-122"/>
              </a:rPr>
              <a:t>是总支出中随国民收入变动而变动的</a:t>
            </a:r>
            <a:r>
              <a:rPr lang="zh-CN" altLang="en-US" sz="1400" dirty="0" smtClean="0">
                <a:solidFill>
                  <a:srgbClr val="0070C0"/>
                </a:solidFill>
                <a:latin typeface="微软雅黑" panose="020B0503020204020204" pitchFamily="34" charset="-122"/>
                <a:ea typeface="微软雅黑" panose="020B0503020204020204" pitchFamily="34" charset="-122"/>
              </a:rPr>
              <a:t>部分。</a:t>
            </a:r>
            <a:endParaRPr lang="zh-CN" altLang="en-US" sz="1400" dirty="0">
              <a:solidFill>
                <a:srgbClr val="0070C0"/>
              </a:solidFill>
              <a:latin typeface="微软雅黑" panose="020B0503020204020204" pitchFamily="34" charset="-122"/>
              <a:ea typeface="微软雅黑" panose="020B0503020204020204" pitchFamily="34" charset="-122"/>
            </a:endParaRPr>
          </a:p>
        </p:txBody>
      </p:sp>
      <p:sp>
        <p:nvSpPr>
          <p:cNvPr id="10" name="矩形 9"/>
          <p:cNvSpPr/>
          <p:nvPr/>
        </p:nvSpPr>
        <p:spPr>
          <a:xfrm>
            <a:off x="1129983" y="6035886"/>
            <a:ext cx="10808974" cy="874407"/>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若令</a:t>
            </a:r>
            <a:r>
              <a:rPr lang="en-US" altLang="zh-CN" dirty="0">
                <a:latin typeface="微软雅黑" panose="020B0503020204020204" pitchFamily="34" charset="-122"/>
                <a:ea typeface="微软雅黑" panose="020B0503020204020204" pitchFamily="34" charset="-122"/>
              </a:rPr>
              <a:t>A</a:t>
            </a:r>
            <a:r>
              <a:rPr lang="zh-CN" altLang="en-US" baseline="-25000" dirty="0">
                <a:latin typeface="微软雅黑" panose="020B0503020204020204" pitchFamily="34" charset="-122"/>
                <a:ea typeface="微软雅黑" panose="020B0503020204020204" pitchFamily="34" charset="-122"/>
              </a:rPr>
              <a:t>０</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a</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I</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G</a:t>
            </a:r>
            <a:r>
              <a:rPr lang="zh-CN" altLang="en-US"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NX,eY</a:t>
            </a:r>
            <a:r>
              <a:rPr lang="zh-CN" altLang="en-US"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bY</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则计划</a:t>
            </a:r>
            <a:r>
              <a:rPr lang="zh-CN" altLang="en-US" dirty="0" smtClean="0">
                <a:latin typeface="微软雅黑" panose="020B0503020204020204" pitchFamily="34" charset="-122"/>
                <a:ea typeface="微软雅黑" panose="020B0503020204020204" pitchFamily="34" charset="-122"/>
              </a:rPr>
              <a:t>总支</a:t>
            </a:r>
            <a:r>
              <a:rPr lang="zh-CN" altLang="en-US" dirty="0">
                <a:latin typeface="微软雅黑" panose="020B0503020204020204" pitchFamily="34" charset="-122"/>
                <a:ea typeface="微软雅黑" panose="020B0503020204020204" pitchFamily="34" charset="-122"/>
              </a:rPr>
              <a:t>出又可表示</a:t>
            </a:r>
            <a:r>
              <a:rPr lang="zh-CN" altLang="en-US" dirty="0" smtClean="0">
                <a:latin typeface="微软雅黑" panose="020B0503020204020204" pitchFamily="34" charset="-122"/>
                <a:ea typeface="微软雅黑" panose="020B0503020204020204" pitchFamily="34" charset="-122"/>
              </a:rPr>
              <a:t>为</a:t>
            </a:r>
            <a:r>
              <a:rPr lang="en-US" altLang="zh-CN" dirty="0" smtClean="0">
                <a:latin typeface="微软雅黑" panose="020B0503020204020204" pitchFamily="34" charset="-122"/>
                <a:ea typeface="微软雅黑" panose="020B0503020204020204" pitchFamily="34" charset="-122"/>
              </a:rPr>
              <a:t>AE</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A</a:t>
            </a:r>
            <a:r>
              <a:rPr lang="zh-CN" altLang="en-US" baseline="-25000" dirty="0">
                <a:latin typeface="微软雅黑" panose="020B0503020204020204" pitchFamily="34" charset="-122"/>
                <a:ea typeface="微软雅黑" panose="020B0503020204020204" pitchFamily="34" charset="-122"/>
              </a:rPr>
              <a:t>０</a:t>
            </a:r>
            <a:r>
              <a:rPr lang="zh-CN" altLang="en-US" dirty="0">
                <a:latin typeface="微软雅黑" panose="020B0503020204020204" pitchFamily="34" charset="-122"/>
                <a:ea typeface="微软雅黑" panose="020B0503020204020204" pitchFamily="34" charset="-122"/>
              </a:rPr>
              <a:t>＋</a:t>
            </a:r>
            <a:r>
              <a:rPr lang="en-US" altLang="zh-CN" dirty="0" err="1">
                <a:latin typeface="微软雅黑" panose="020B0503020204020204" pitchFamily="34" charset="-122"/>
                <a:ea typeface="微软雅黑" panose="020B0503020204020204" pitchFamily="34" charset="-122"/>
              </a:rPr>
              <a:t>eY</a:t>
            </a:r>
            <a:r>
              <a:rPr lang="en-US" altLang="zh-CN" dirty="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式</a:t>
            </a:r>
            <a:r>
              <a:rPr lang="zh-CN" altLang="en-US" dirty="0">
                <a:latin typeface="微软雅黑" panose="020B0503020204020204" pitchFamily="34" charset="-122"/>
                <a:ea typeface="微软雅黑" panose="020B0503020204020204" pitchFamily="34" charset="-122"/>
              </a:rPr>
              <a:t>中</a:t>
            </a:r>
            <a:r>
              <a:rPr lang="en-US" altLang="zh-CN" dirty="0">
                <a:latin typeface="微软雅黑" panose="020B0503020204020204" pitchFamily="34" charset="-122"/>
                <a:ea typeface="微软雅黑" panose="020B0503020204020204" pitchFamily="34" charset="-122"/>
              </a:rPr>
              <a:t>:A</a:t>
            </a:r>
            <a:r>
              <a:rPr lang="zh-CN" altLang="en-US" baseline="-25000" dirty="0">
                <a:latin typeface="微软雅黑" panose="020B0503020204020204" pitchFamily="34" charset="-122"/>
                <a:ea typeface="微软雅黑" panose="020B0503020204020204" pitchFamily="34" charset="-122"/>
              </a:rPr>
              <a:t>０</a:t>
            </a:r>
            <a:r>
              <a:rPr lang="zh-CN" altLang="en-US" dirty="0">
                <a:latin typeface="微软雅黑" panose="020B0503020204020204" pitchFamily="34" charset="-122"/>
                <a:ea typeface="微软雅黑" panose="020B0503020204020204" pitchFamily="34" charset="-122"/>
              </a:rPr>
              <a:t> 为自发支出</a:t>
            </a:r>
            <a:r>
              <a:rPr lang="en-US" altLang="zh-CN" dirty="0" smtClean="0">
                <a:latin typeface="微软雅黑" panose="020B0503020204020204" pitchFamily="34" charset="-122"/>
                <a:ea typeface="微软雅黑" panose="020B0503020204020204" pitchFamily="34" charset="-122"/>
              </a:rPr>
              <a:t>; </a:t>
            </a:r>
            <a:r>
              <a:rPr lang="en-US" altLang="zh-CN" dirty="0" err="1" smtClean="0">
                <a:latin typeface="微软雅黑" panose="020B0503020204020204" pitchFamily="34" charset="-122"/>
                <a:ea typeface="微软雅黑" panose="020B0503020204020204" pitchFamily="34" charset="-122"/>
              </a:rPr>
              <a:t>eY</a:t>
            </a:r>
            <a:r>
              <a:rPr lang="en-US" altLang="zh-CN" dirty="0" smtClean="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为引致支出</a:t>
            </a:r>
            <a:r>
              <a:rPr lang="en-US" altLang="zh-CN" dirty="0" smtClean="0">
                <a:latin typeface="微软雅黑" panose="020B0503020204020204" pitchFamily="34" charset="-122"/>
                <a:ea typeface="微软雅黑" panose="020B0503020204020204" pitchFamily="34" charset="-122"/>
              </a:rPr>
              <a:t>; e </a:t>
            </a:r>
            <a:r>
              <a:rPr lang="zh-CN" altLang="en-US" dirty="0">
                <a:latin typeface="微软雅黑" panose="020B0503020204020204" pitchFamily="34" charset="-122"/>
                <a:ea typeface="微软雅黑" panose="020B0503020204020204" pitchFamily="34" charset="-122"/>
              </a:rPr>
              <a:t>为边际支出倾向</a:t>
            </a: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即</a:t>
            </a:r>
            <a:r>
              <a:rPr lang="zh-CN" altLang="en-US" dirty="0">
                <a:latin typeface="微软雅黑" panose="020B0503020204020204" pitchFamily="34" charset="-122"/>
                <a:ea typeface="微软雅黑" panose="020B0503020204020204" pitchFamily="34" charset="-122"/>
              </a:rPr>
              <a:t>总支出曲线的斜率</a:t>
            </a:r>
          </a:p>
        </p:txBody>
      </p:sp>
    </p:spTree>
    <p:extLst>
      <p:ext uri="{BB962C8B-B14F-4D97-AF65-F5344CB8AC3E}">
        <p14:creationId xmlns:p14="http://schemas.microsoft.com/office/powerpoint/2010/main" val="2251388958"/>
      </p:ext>
    </p:extLst>
  </p:cSld>
  <p:clrMapOvr>
    <a:masterClrMapping/>
  </p:clrMapOvr>
  <p:transition spd="slow">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91565" y="493455"/>
            <a:ext cx="5519460"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国民收入均衡的决定及其变动</a:t>
            </a:r>
          </a:p>
        </p:txBody>
      </p:sp>
      <p:sp>
        <p:nvSpPr>
          <p:cNvPr id="8" name="矩形 7"/>
          <p:cNvSpPr/>
          <p:nvPr/>
        </p:nvSpPr>
        <p:spPr>
          <a:xfrm>
            <a:off x="1091564" y="1066101"/>
            <a:ext cx="10502337" cy="1015663"/>
          </a:xfrm>
          <a:prstGeom prst="rect">
            <a:avLst/>
          </a:prstGeom>
        </p:spPr>
        <p:txBody>
          <a:bodyPr wrap="square">
            <a:spAutoFit/>
          </a:bodyPr>
          <a:lstStyle/>
          <a:p>
            <a:pPr>
              <a:lnSpc>
                <a:spcPct val="150000"/>
              </a:lnSpc>
            </a:pPr>
            <a:r>
              <a:rPr lang="zh-CN" altLang="en-US" sz="2000" b="1" dirty="0">
                <a:solidFill>
                  <a:srgbClr val="FF00FF"/>
                </a:solidFill>
                <a:latin typeface="微软雅黑" panose="020B0503020204020204" pitchFamily="34" charset="-122"/>
                <a:ea typeface="微软雅黑" panose="020B0503020204020204" pitchFamily="34" charset="-122"/>
              </a:rPr>
              <a:t>一、总支出及总支出</a:t>
            </a:r>
            <a:r>
              <a:rPr lang="zh-CN" altLang="en-US" sz="2000" b="1" dirty="0" smtClean="0">
                <a:solidFill>
                  <a:srgbClr val="FF00FF"/>
                </a:solidFill>
                <a:latin typeface="微软雅黑" panose="020B0503020204020204" pitchFamily="34" charset="-122"/>
                <a:ea typeface="微软雅黑" panose="020B0503020204020204" pitchFamily="34" charset="-122"/>
              </a:rPr>
              <a:t>曲线</a:t>
            </a:r>
            <a:endParaRPr lang="en-US" altLang="zh-CN" sz="2000" b="1" dirty="0" smtClean="0">
              <a:solidFill>
                <a:srgbClr val="FF00FF"/>
              </a:solidFill>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2</a:t>
            </a:r>
            <a:r>
              <a:rPr lang="en-US" altLang="zh-CN" sz="2000" dirty="0" smtClean="0">
                <a:latin typeface="微软雅黑" panose="020B0503020204020204" pitchFamily="34" charset="-122"/>
                <a:ea typeface="微软雅黑" panose="020B0503020204020204" pitchFamily="34" charset="-122"/>
              </a:rPr>
              <a:t>.  </a:t>
            </a:r>
            <a:r>
              <a:rPr lang="zh-CN" altLang="en-US" sz="2000" b="1" dirty="0" smtClean="0">
                <a:latin typeface="微软雅黑" panose="020B0503020204020204" pitchFamily="34" charset="-122"/>
                <a:ea typeface="微软雅黑" panose="020B0503020204020204" pitchFamily="34" charset="-122"/>
              </a:rPr>
              <a:t>总支</a:t>
            </a:r>
            <a:r>
              <a:rPr lang="zh-CN" altLang="en-US" sz="2000" b="1" dirty="0">
                <a:latin typeface="微软雅黑" panose="020B0503020204020204" pitchFamily="34" charset="-122"/>
                <a:ea typeface="微软雅黑" panose="020B0503020204020204" pitchFamily="34" charset="-122"/>
              </a:rPr>
              <a:t>出</a:t>
            </a:r>
            <a:r>
              <a:rPr lang="zh-CN" altLang="en-US" sz="2000" b="1" dirty="0" smtClean="0">
                <a:latin typeface="微软雅黑" panose="020B0503020204020204" pitchFamily="34" charset="-122"/>
                <a:ea typeface="微软雅黑" panose="020B0503020204020204" pitchFamily="34" charset="-122"/>
              </a:rPr>
              <a:t>曲线 </a:t>
            </a:r>
            <a:r>
              <a:rPr lang="zh-CN" altLang="en-US" sz="2000" dirty="0" smtClean="0">
                <a:latin typeface="微软雅黑" panose="020B0503020204020204" pitchFamily="34" charset="-122"/>
                <a:ea typeface="微软雅黑" panose="020B0503020204020204" pitchFamily="34" charset="-122"/>
              </a:rPr>
              <a:t>是</a:t>
            </a:r>
            <a:r>
              <a:rPr lang="zh-CN" altLang="en-US" sz="2000" dirty="0">
                <a:latin typeface="微软雅黑" panose="020B0503020204020204" pitchFamily="34" charset="-122"/>
                <a:ea typeface="微软雅黑" panose="020B0503020204020204" pitchFamily="34" charset="-122"/>
              </a:rPr>
              <a:t>用以表示在</a:t>
            </a:r>
            <a:r>
              <a:rPr lang="zh-CN" altLang="en-US" sz="2000" dirty="0" smtClean="0">
                <a:latin typeface="微软雅黑" panose="020B0503020204020204" pitchFamily="34" charset="-122"/>
                <a:ea typeface="微软雅黑" panose="020B0503020204020204" pitchFamily="34" charset="-122"/>
              </a:rPr>
              <a:t>固定价格水平</a:t>
            </a:r>
            <a:r>
              <a:rPr lang="zh-CN" altLang="en-US" sz="2000" dirty="0">
                <a:latin typeface="微软雅黑" panose="020B0503020204020204" pitchFamily="34" charset="-122"/>
                <a:ea typeface="微软雅黑" panose="020B0503020204020204" pitchFamily="34" charset="-122"/>
              </a:rPr>
              <a:t>上计划总支出与国民收入之间</a:t>
            </a:r>
            <a:r>
              <a:rPr lang="zh-CN" altLang="en-US" sz="2000" dirty="0" smtClean="0">
                <a:latin typeface="微软雅黑" panose="020B0503020204020204" pitchFamily="34" charset="-122"/>
                <a:ea typeface="微软雅黑" panose="020B0503020204020204" pitchFamily="34" charset="-122"/>
              </a:rPr>
              <a:t>关系的</a:t>
            </a:r>
            <a:r>
              <a:rPr lang="zh-CN" altLang="en-US" sz="2000" dirty="0">
                <a:latin typeface="微软雅黑" panose="020B0503020204020204" pitchFamily="34" charset="-122"/>
                <a:ea typeface="微软雅黑" panose="020B0503020204020204" pitchFamily="34" charset="-122"/>
              </a:rPr>
              <a:t>曲线</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stretch>
            <a:fillRect/>
          </a:stretch>
        </p:blipFill>
        <p:spPr>
          <a:xfrm>
            <a:off x="1236939" y="2195341"/>
            <a:ext cx="6112768" cy="3904968"/>
          </a:xfrm>
          <a:prstGeom prst="rect">
            <a:avLst/>
          </a:prstGeom>
        </p:spPr>
      </p:pic>
      <p:sp>
        <p:nvSpPr>
          <p:cNvPr id="9" name="矩形 8"/>
          <p:cNvSpPr/>
          <p:nvPr/>
        </p:nvSpPr>
        <p:spPr>
          <a:xfrm>
            <a:off x="7504982" y="2283675"/>
            <a:ext cx="4502988" cy="3831818"/>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dirty="0" smtClean="0">
                <a:latin typeface="微软雅黑" panose="020B0503020204020204" pitchFamily="34" charset="-122"/>
                <a:ea typeface="微软雅黑" panose="020B0503020204020204" pitchFamily="34" charset="-122"/>
              </a:rPr>
              <a:t>计划</a:t>
            </a:r>
            <a:r>
              <a:rPr lang="zh-CN" altLang="en-US" dirty="0">
                <a:latin typeface="微软雅黑" panose="020B0503020204020204" pitchFamily="34" charset="-122"/>
                <a:ea typeface="微软雅黑" panose="020B0503020204020204" pitchFamily="34" charset="-122"/>
              </a:rPr>
              <a:t>总支</a:t>
            </a:r>
            <a:r>
              <a:rPr lang="zh-CN" altLang="en-US" dirty="0" smtClean="0">
                <a:latin typeface="微软雅黑" panose="020B0503020204020204" pitchFamily="34" charset="-122"/>
                <a:ea typeface="微软雅黑" panose="020B0503020204020204" pitchFamily="34" charset="-122"/>
              </a:rPr>
              <a:t>出线</a:t>
            </a:r>
            <a:r>
              <a:rPr lang="zh-CN" altLang="en-US" dirty="0">
                <a:latin typeface="微软雅黑" panose="020B0503020204020204" pitchFamily="34" charset="-122"/>
                <a:ea typeface="微软雅黑" panose="020B0503020204020204" pitchFamily="34" charset="-122"/>
              </a:rPr>
              <a:t>向右上方倾斜</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说明计划总支出随</a:t>
            </a:r>
            <a:r>
              <a:rPr lang="zh-CN" altLang="en-US" dirty="0" smtClean="0">
                <a:latin typeface="微软雅黑" panose="020B0503020204020204" pitchFamily="34" charset="-122"/>
                <a:ea typeface="微软雅黑" panose="020B0503020204020204" pitchFamily="34" charset="-122"/>
              </a:rPr>
              <a:t>收入的</a:t>
            </a:r>
            <a:r>
              <a:rPr lang="zh-CN" altLang="en-US" dirty="0">
                <a:latin typeface="微软雅黑" panose="020B0503020204020204" pitchFamily="34" charset="-122"/>
                <a:ea typeface="微软雅黑" panose="020B0503020204020204" pitchFamily="34" charset="-122"/>
              </a:rPr>
              <a:t>增加而增加</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计划总支出与收入</a:t>
            </a:r>
            <a:r>
              <a:rPr lang="zh-CN" altLang="en-US" dirty="0" smtClean="0">
                <a:latin typeface="微软雅黑" panose="020B0503020204020204" pitchFamily="34" charset="-122"/>
                <a:ea typeface="微软雅黑" panose="020B0503020204020204" pitchFamily="34" charset="-122"/>
              </a:rPr>
              <a:t>正相关</a:t>
            </a:r>
            <a:r>
              <a:rPr lang="en-US" altLang="zh-CN" dirty="0" smtClean="0">
                <a:latin typeface="微软雅黑" panose="020B0503020204020204" pitchFamily="34" charset="-122"/>
                <a:ea typeface="微软雅黑" panose="020B0503020204020204" pitchFamily="34" charset="-122"/>
              </a:rPr>
              <a:t>.</a:t>
            </a:r>
          </a:p>
          <a:p>
            <a:pPr marL="285750" indent="-285750">
              <a:lnSpc>
                <a:spcPct val="150000"/>
              </a:lnSpc>
              <a:buFont typeface="Arial" panose="020B0604020202020204" pitchFamily="34" charset="0"/>
              <a:buChar char="•"/>
            </a:pPr>
            <a:r>
              <a:rPr lang="zh-CN" altLang="en-US" dirty="0" smtClean="0">
                <a:latin typeface="微软雅黑" panose="020B0503020204020204" pitchFamily="34" charset="-122"/>
                <a:ea typeface="微软雅黑" panose="020B0503020204020204" pitchFamily="34" charset="-122"/>
              </a:rPr>
              <a:t>计划</a:t>
            </a:r>
            <a:r>
              <a:rPr lang="zh-CN" altLang="en-US" dirty="0">
                <a:latin typeface="微软雅黑" panose="020B0503020204020204" pitchFamily="34" charset="-122"/>
                <a:ea typeface="微软雅黑" panose="020B0503020204020204" pitchFamily="34" charset="-122"/>
              </a:rPr>
              <a:t>总支出线在纵轴上的截距为</a:t>
            </a:r>
            <a:r>
              <a:rPr lang="zh-CN" altLang="en-US" dirty="0" smtClean="0">
                <a:latin typeface="微软雅黑" panose="020B0503020204020204" pitchFamily="34" charset="-122"/>
                <a:ea typeface="微软雅黑" panose="020B0503020204020204" pitchFamily="34" charset="-122"/>
              </a:rPr>
              <a:t>自发</a:t>
            </a:r>
            <a:r>
              <a:rPr lang="zh-CN" altLang="en-US" dirty="0">
                <a:latin typeface="微软雅黑" panose="020B0503020204020204" pitchFamily="34" charset="-122"/>
                <a:ea typeface="微软雅黑" panose="020B0503020204020204" pitchFamily="34" charset="-122"/>
              </a:rPr>
              <a:t>支出</a:t>
            </a:r>
            <a:r>
              <a:rPr lang="en-US" altLang="zh-CN"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０</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说明即使国民收入为０</a:t>
            </a:r>
            <a:r>
              <a:rPr lang="en-US" altLang="zh-CN" dirty="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计划总支</a:t>
            </a:r>
            <a:r>
              <a:rPr lang="zh-CN" altLang="en-US" dirty="0">
                <a:latin typeface="微软雅黑" panose="020B0503020204020204" pitchFamily="34" charset="-122"/>
                <a:ea typeface="微软雅黑" panose="020B0503020204020204" pitchFamily="34" charset="-122"/>
              </a:rPr>
              <a:t>出也为正值</a:t>
            </a:r>
            <a:r>
              <a:rPr lang="en-US" altLang="zh-CN" dirty="0" smtClean="0">
                <a:latin typeface="微软雅黑" panose="020B0503020204020204" pitchFamily="34" charset="-122"/>
                <a:ea typeface="微软雅黑" panose="020B0503020204020204" pitchFamily="34" charset="-122"/>
              </a:rPr>
              <a:t>.</a:t>
            </a:r>
          </a:p>
          <a:p>
            <a:pPr marL="285750" indent="-285750">
              <a:lnSpc>
                <a:spcPct val="150000"/>
              </a:lnSpc>
              <a:buFont typeface="Arial" panose="020B0604020202020204" pitchFamily="34" charset="0"/>
              <a:buChar char="•"/>
            </a:pPr>
            <a:r>
              <a:rPr lang="zh-CN" altLang="en-US" dirty="0" smtClean="0">
                <a:latin typeface="微软雅黑" panose="020B0503020204020204" pitchFamily="34" charset="-122"/>
                <a:ea typeface="微软雅黑" panose="020B0503020204020204" pitchFamily="34" charset="-122"/>
              </a:rPr>
              <a:t>计划</a:t>
            </a:r>
            <a:r>
              <a:rPr lang="zh-CN" altLang="en-US" dirty="0">
                <a:latin typeface="微软雅黑" panose="020B0503020204020204" pitchFamily="34" charset="-122"/>
                <a:ea typeface="微软雅黑" panose="020B0503020204020204" pitchFamily="34" charset="-122"/>
              </a:rPr>
              <a:t>总支出线的</a:t>
            </a:r>
            <a:r>
              <a:rPr lang="zh-CN" altLang="en-US" dirty="0" smtClean="0">
                <a:latin typeface="微软雅黑" panose="020B0503020204020204" pitchFamily="34" charset="-122"/>
                <a:ea typeface="微软雅黑" panose="020B0503020204020204" pitchFamily="34" charset="-122"/>
              </a:rPr>
              <a:t>斜率为</a:t>
            </a:r>
            <a:r>
              <a:rPr lang="zh-CN" altLang="en-US" dirty="0">
                <a:latin typeface="微软雅黑" panose="020B0503020204020204" pitchFamily="34" charset="-122"/>
                <a:ea typeface="微软雅黑" panose="020B0503020204020204" pitchFamily="34" charset="-122"/>
              </a:rPr>
              <a:t>边际支出倾向</a:t>
            </a:r>
            <a:r>
              <a:rPr lang="en-US" altLang="zh-CN" i="1" dirty="0">
                <a:latin typeface="微软雅黑" panose="020B0503020204020204" pitchFamily="34" charset="-122"/>
                <a:ea typeface="微软雅黑" panose="020B0503020204020204" pitchFamily="34" charset="-122"/>
              </a:rPr>
              <a:t>e</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其值小于１</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说明计划总支出的增量少于收入的增量</a:t>
            </a:r>
            <a:r>
              <a:rPr lang="en-US"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10" name="矩形 9"/>
          <p:cNvSpPr/>
          <p:nvPr/>
        </p:nvSpPr>
        <p:spPr>
          <a:xfrm>
            <a:off x="1685027" y="6136884"/>
            <a:ext cx="6096000" cy="458908"/>
          </a:xfrm>
          <a:prstGeom prst="rect">
            <a:avLst/>
          </a:prstGeom>
        </p:spPr>
        <p:txBody>
          <a:bodyPr>
            <a:spAutoFit/>
          </a:bodyPr>
          <a:lstStyle/>
          <a:p>
            <a:pPr>
              <a:lnSpc>
                <a:spcPct val="150000"/>
              </a:lnSpc>
            </a:pPr>
            <a:r>
              <a:rPr lang="zh-CN" altLang="en-US" dirty="0">
                <a:latin typeface="微软雅黑" panose="020B0503020204020204" pitchFamily="34" charset="-122"/>
                <a:ea typeface="微软雅黑" panose="020B0503020204020204" pitchFamily="34" charset="-122"/>
              </a:rPr>
              <a:t>横轴代表收入</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纵轴代表总支出</a:t>
            </a:r>
            <a:r>
              <a:rPr lang="en-US" altLang="zh-CN" dirty="0" smtClean="0">
                <a:latin typeface="微软雅黑" panose="020B0503020204020204" pitchFamily="34" charset="-122"/>
                <a:ea typeface="微软雅黑" panose="020B0503020204020204" pitchFamily="34" charset="-122"/>
              </a:rPr>
              <a:t>,AE </a:t>
            </a:r>
            <a:r>
              <a:rPr lang="zh-CN" altLang="en-US" dirty="0">
                <a:latin typeface="微软雅黑" panose="020B0503020204020204" pitchFamily="34" charset="-122"/>
                <a:ea typeface="微软雅黑" panose="020B0503020204020204" pitchFamily="34" charset="-122"/>
              </a:rPr>
              <a:t>为计划支出线</a:t>
            </a:r>
            <a:r>
              <a:rPr lang="en-US" altLang="zh-CN"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338785444"/>
      </p:ext>
    </p:extLst>
  </p:cSld>
  <p:clrMapOvr>
    <a:masterClrMapping/>
  </p:clrMapOvr>
  <p:transition spd="slow">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91565" y="493455"/>
            <a:ext cx="5519460"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国民收入均衡的决定及其变动</a:t>
            </a:r>
          </a:p>
        </p:txBody>
      </p:sp>
      <p:sp>
        <p:nvSpPr>
          <p:cNvPr id="8" name="矩形 7"/>
          <p:cNvSpPr/>
          <p:nvPr/>
        </p:nvSpPr>
        <p:spPr>
          <a:xfrm>
            <a:off x="1091564" y="1066101"/>
            <a:ext cx="10916406" cy="1015663"/>
          </a:xfrm>
          <a:prstGeom prst="rect">
            <a:avLst/>
          </a:prstGeom>
        </p:spPr>
        <p:txBody>
          <a:bodyPr wrap="square">
            <a:spAutoFit/>
          </a:bodyPr>
          <a:lstStyle/>
          <a:p>
            <a:pPr>
              <a:lnSpc>
                <a:spcPct val="150000"/>
              </a:lnSpc>
            </a:pPr>
            <a:r>
              <a:rPr lang="zh-CN" altLang="en-US" sz="2000" dirty="0" smtClean="0">
                <a:solidFill>
                  <a:srgbClr val="FF00FF"/>
                </a:solidFill>
                <a:latin typeface="微软雅黑" panose="020B0503020204020204" pitchFamily="34" charset="-122"/>
                <a:ea typeface="微软雅黑" panose="020B0503020204020204" pitchFamily="34" charset="-122"/>
              </a:rPr>
              <a:t>二</a:t>
            </a:r>
            <a:r>
              <a:rPr lang="zh-CN" altLang="en-US" sz="2000" dirty="0">
                <a:solidFill>
                  <a:srgbClr val="FF00FF"/>
                </a:solidFill>
                <a:latin typeface="微软雅黑" panose="020B0503020204020204" pitchFamily="34" charset="-122"/>
                <a:ea typeface="微软雅黑" panose="020B0503020204020204" pitchFamily="34" charset="-122"/>
              </a:rPr>
              <a:t>、国民收入的均衡</a:t>
            </a:r>
            <a:r>
              <a:rPr lang="zh-CN" altLang="en-US" sz="2000" dirty="0" smtClean="0">
                <a:solidFill>
                  <a:srgbClr val="FF00FF"/>
                </a:solidFill>
                <a:latin typeface="微软雅黑" panose="020B0503020204020204" pitchFamily="34" charset="-122"/>
                <a:ea typeface="微软雅黑" panose="020B0503020204020204" pitchFamily="34" charset="-122"/>
              </a:rPr>
              <a:t>决定</a:t>
            </a:r>
            <a:endParaRPr lang="en-US" altLang="zh-CN" sz="2000" dirty="0" smtClean="0">
              <a:solidFill>
                <a:srgbClr val="FF00FF"/>
              </a:solidFill>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一</a:t>
            </a:r>
            <a:r>
              <a:rPr lang="zh-CN" altLang="en-US" sz="2000" dirty="0">
                <a:latin typeface="微软雅黑" panose="020B0503020204020204" pitchFamily="34" charset="-122"/>
                <a:ea typeface="微软雅黑" panose="020B0503020204020204" pitchFamily="34" charset="-122"/>
              </a:rPr>
              <a:t>个经济的实际</a:t>
            </a:r>
            <a:r>
              <a:rPr lang="zh-CN" altLang="en-US" sz="2000" dirty="0" smtClean="0">
                <a:latin typeface="微软雅黑" panose="020B0503020204020204" pitchFamily="34" charset="-122"/>
                <a:ea typeface="微软雅黑" panose="020B0503020204020204" pitchFamily="34" charset="-122"/>
              </a:rPr>
              <a:t>总支</a:t>
            </a:r>
            <a:r>
              <a:rPr lang="zh-CN" altLang="en-US" sz="2000" dirty="0">
                <a:latin typeface="微软雅黑" panose="020B0503020204020204" pitchFamily="34" charset="-122"/>
                <a:ea typeface="微软雅黑" panose="020B0503020204020204" pitchFamily="34" charset="-122"/>
              </a:rPr>
              <a:t>出必定与总收入相等</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这就是国民收入恒等式</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也是国民收入均衡的</a:t>
            </a:r>
            <a:r>
              <a:rPr lang="zh-CN" altLang="en-US" sz="2000" dirty="0" smtClean="0">
                <a:latin typeface="微软雅黑" panose="020B0503020204020204" pitchFamily="34" charset="-122"/>
                <a:ea typeface="微软雅黑" panose="020B0503020204020204" pitchFamily="34" charset="-122"/>
              </a:rPr>
              <a:t>条件。</a:t>
            </a:r>
            <a:endParaRPr lang="zh-CN" altLang="en-US" sz="2000" dirty="0">
              <a:latin typeface="微软雅黑" panose="020B0503020204020204" pitchFamily="34" charset="-122"/>
              <a:ea typeface="微软雅黑" panose="020B0503020204020204" pitchFamily="34" charset="-122"/>
            </a:endParaRPr>
          </a:p>
        </p:txBody>
      </p:sp>
      <p:sp>
        <p:nvSpPr>
          <p:cNvPr id="9" name="矩形 8"/>
          <p:cNvSpPr/>
          <p:nvPr/>
        </p:nvSpPr>
        <p:spPr>
          <a:xfrm>
            <a:off x="6349042" y="2093892"/>
            <a:ext cx="5710687" cy="4662815"/>
          </a:xfrm>
          <a:prstGeom prst="rect">
            <a:avLst/>
          </a:prstGeom>
        </p:spPr>
        <p:txBody>
          <a:bodyPr wrap="square">
            <a:spAutoFit/>
          </a:bodyPr>
          <a:lstStyle/>
          <a:p>
            <a:pPr marL="285750" indent="-285750">
              <a:lnSpc>
                <a:spcPct val="150000"/>
              </a:lnSpc>
              <a:buFont typeface="Arial" panose="020B0604020202020204" pitchFamily="34" charset="0"/>
              <a:buChar char="•"/>
            </a:pPr>
            <a:r>
              <a:rPr lang="en-US" altLang="zh-CN" dirty="0" smtClean="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５</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线表示总收入与总支</a:t>
            </a:r>
            <a:r>
              <a:rPr lang="zh-CN" altLang="en-US" dirty="0" smtClean="0">
                <a:latin typeface="微软雅黑" panose="020B0503020204020204" pitchFamily="34" charset="-122"/>
                <a:ea typeface="微软雅黑" panose="020B0503020204020204" pitchFamily="34" charset="-122"/>
              </a:rPr>
              <a:t>出相等</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即４５</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线上的点满足国民收入均衡的</a:t>
            </a:r>
            <a:r>
              <a:rPr lang="zh-CN" altLang="en-US" dirty="0" smtClean="0">
                <a:latin typeface="微软雅黑" panose="020B0503020204020204" pitchFamily="34" charset="-122"/>
                <a:ea typeface="微软雅黑" panose="020B0503020204020204" pitchFamily="34" charset="-122"/>
              </a:rPr>
              <a:t>条件</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因此</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所对应的国民收入都是均衡的</a:t>
            </a:r>
            <a:r>
              <a:rPr lang="zh-CN" altLang="en-US" dirty="0" smtClean="0">
                <a:latin typeface="微软雅黑" panose="020B0503020204020204" pitchFamily="34" charset="-122"/>
                <a:ea typeface="微软雅黑" panose="020B0503020204020204" pitchFamily="34" charset="-122"/>
              </a:rPr>
              <a:t>国民收入</a:t>
            </a:r>
            <a:r>
              <a:rPr lang="en-US" altLang="zh-CN" dirty="0" smtClean="0">
                <a:latin typeface="微软雅黑" panose="020B0503020204020204" pitchFamily="34" charset="-122"/>
                <a:ea typeface="微软雅黑" panose="020B0503020204020204" pitchFamily="34" charset="-122"/>
              </a:rPr>
              <a:t>.</a:t>
            </a:r>
          </a:p>
          <a:p>
            <a:pPr marL="285750" indent="-285750">
              <a:lnSpc>
                <a:spcPct val="150000"/>
              </a:lnSpc>
              <a:buFont typeface="Arial" panose="020B0604020202020204" pitchFamily="34" charset="0"/>
              <a:buChar char="•"/>
            </a:pPr>
            <a:r>
              <a:rPr lang="zh-CN" altLang="en-US" dirty="0" smtClean="0">
                <a:latin typeface="微软雅黑" panose="020B0503020204020204" pitchFamily="34" charset="-122"/>
                <a:ea typeface="微软雅黑" panose="020B0503020204020204" pitchFamily="34" charset="-122"/>
              </a:rPr>
              <a:t>计划</a:t>
            </a:r>
            <a:r>
              <a:rPr lang="zh-CN" altLang="en-US" dirty="0">
                <a:latin typeface="微软雅黑" panose="020B0503020204020204" pitchFamily="34" charset="-122"/>
                <a:ea typeface="微软雅黑" panose="020B0503020204020204" pitchFamily="34" charset="-122"/>
              </a:rPr>
              <a:t>总支出线与４５</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线相交于</a:t>
            </a:r>
            <a:r>
              <a:rPr lang="en-US" altLang="zh-CN" dirty="0">
                <a:latin typeface="微软雅黑" panose="020B0503020204020204" pitchFamily="34" charset="-122"/>
                <a:ea typeface="微软雅黑" panose="020B0503020204020204" pitchFamily="34" charset="-122"/>
              </a:rPr>
              <a:t>E</a:t>
            </a:r>
            <a:r>
              <a:rPr lang="zh-CN" altLang="en-US" dirty="0">
                <a:latin typeface="微软雅黑" panose="020B0503020204020204" pitchFamily="34" charset="-122"/>
                <a:ea typeface="微软雅黑" panose="020B0503020204020204" pitchFamily="34" charset="-122"/>
              </a:rPr>
              <a:t>点</a:t>
            </a:r>
            <a:r>
              <a:rPr lang="en-US" altLang="zh-CN" dirty="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此时</a:t>
            </a:r>
            <a:r>
              <a:rPr lang="zh-CN" altLang="en-US" dirty="0">
                <a:latin typeface="微软雅黑" panose="020B0503020204020204" pitchFamily="34" charset="-122"/>
                <a:ea typeface="微软雅黑" panose="020B0503020204020204" pitchFamily="34" charset="-122"/>
              </a:rPr>
              <a:t>计划总支出与实际总支出相等</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且都</a:t>
            </a:r>
            <a:r>
              <a:rPr lang="zh-CN" altLang="en-US" dirty="0" smtClean="0">
                <a:latin typeface="微软雅黑" panose="020B0503020204020204" pitchFamily="34" charset="-122"/>
                <a:ea typeface="微软雅黑" panose="020B0503020204020204" pitchFamily="34" charset="-122"/>
              </a:rPr>
              <a:t>等于总收入</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因此</a:t>
            </a:r>
            <a:r>
              <a:rPr lang="en-US" altLang="zh-CN" dirty="0">
                <a:latin typeface="微软雅黑" panose="020B0503020204020204" pitchFamily="34" charset="-122"/>
                <a:ea typeface="微软雅黑" panose="020B0503020204020204" pitchFamily="34" charset="-122"/>
              </a:rPr>
              <a:t>,E</a:t>
            </a:r>
            <a:r>
              <a:rPr lang="zh-CN" altLang="en-US" dirty="0">
                <a:latin typeface="微软雅黑" panose="020B0503020204020204" pitchFamily="34" charset="-122"/>
                <a:ea typeface="微软雅黑" panose="020B0503020204020204" pitchFamily="34" charset="-122"/>
              </a:rPr>
              <a:t>点为均衡点</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此时宏观经济</a:t>
            </a:r>
            <a:r>
              <a:rPr lang="zh-CN" altLang="en-US" dirty="0" smtClean="0">
                <a:latin typeface="微软雅黑" panose="020B0503020204020204" pitchFamily="34" charset="-122"/>
                <a:ea typeface="微软雅黑" panose="020B0503020204020204" pitchFamily="34" charset="-122"/>
              </a:rPr>
              <a:t>达到</a:t>
            </a:r>
            <a:r>
              <a:rPr lang="zh-CN" altLang="en-US" dirty="0">
                <a:latin typeface="微软雅黑" panose="020B0503020204020204" pitchFamily="34" charset="-122"/>
                <a:ea typeface="微软雅黑" panose="020B0503020204020204" pitchFamily="34" charset="-122"/>
              </a:rPr>
              <a:t>均衡状态</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均衡的国民收入为</a:t>
            </a:r>
            <a:r>
              <a:rPr lang="en-US" altLang="zh-CN" i="1" dirty="0">
                <a:latin typeface="微软雅黑" panose="020B0503020204020204" pitchFamily="34" charset="-122"/>
                <a:ea typeface="微软雅黑" panose="020B0503020204020204" pitchFamily="34" charset="-122"/>
              </a:rPr>
              <a:t>Y</a:t>
            </a:r>
            <a:r>
              <a:rPr lang="zh-CN" altLang="en-US" sz="1400" i="1" dirty="0">
                <a:latin typeface="微软雅黑" panose="020B0503020204020204" pitchFamily="34" charset="-122"/>
                <a:ea typeface="微软雅黑" panose="020B0503020204020204" pitchFamily="34" charset="-122"/>
              </a:rPr>
              <a:t>０</a:t>
            </a:r>
            <a:r>
              <a:rPr lang="en-US" altLang="zh-CN" dirty="0" smtClean="0">
                <a:latin typeface="微软雅黑" panose="020B0503020204020204" pitchFamily="34" charset="-122"/>
                <a:ea typeface="微软雅黑" panose="020B0503020204020204" pitchFamily="34" charset="-122"/>
              </a:rPr>
              <a:t>.</a:t>
            </a:r>
          </a:p>
          <a:p>
            <a:pPr marL="285750" indent="-285750">
              <a:lnSpc>
                <a:spcPct val="150000"/>
              </a:lnSpc>
              <a:buFont typeface="Arial" panose="020B0604020202020204" pitchFamily="34" charset="0"/>
              <a:buChar char="•"/>
            </a:pPr>
            <a:r>
              <a:rPr lang="zh-CN" altLang="en-US" dirty="0" smtClean="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E </a:t>
            </a:r>
            <a:r>
              <a:rPr lang="zh-CN" altLang="en-US" dirty="0" smtClean="0">
                <a:latin typeface="微软雅黑" panose="020B0503020204020204" pitchFamily="34" charset="-122"/>
                <a:ea typeface="微软雅黑" panose="020B0503020204020204" pitchFamily="34" charset="-122"/>
              </a:rPr>
              <a:t>点的</a:t>
            </a:r>
            <a:r>
              <a:rPr lang="zh-CN" altLang="en-US" dirty="0">
                <a:latin typeface="微软雅黑" panose="020B0503020204020204" pitchFamily="34" charset="-122"/>
                <a:ea typeface="微软雅黑" panose="020B0503020204020204" pitchFamily="34" charset="-122"/>
              </a:rPr>
              <a:t>左边</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计划总支出大于总收入</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国民收入</a:t>
            </a:r>
            <a:r>
              <a:rPr lang="zh-CN" altLang="en-US" dirty="0" smtClean="0">
                <a:latin typeface="微软雅黑" panose="020B0503020204020204" pitchFamily="34" charset="-122"/>
                <a:ea typeface="微软雅黑" panose="020B0503020204020204" pitchFamily="34" charset="-122"/>
              </a:rPr>
              <a:t>将不断</a:t>
            </a:r>
            <a:r>
              <a:rPr lang="zh-CN" altLang="en-US" dirty="0">
                <a:latin typeface="微软雅黑" panose="020B0503020204020204" pitchFamily="34" charset="-122"/>
                <a:ea typeface="微软雅黑" panose="020B0503020204020204" pitchFamily="34" charset="-122"/>
              </a:rPr>
              <a:t>扩张</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直至计划总支出等于总收入</a:t>
            </a:r>
            <a:r>
              <a:rPr lang="en-US" altLang="zh-CN" dirty="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国民收入</a:t>
            </a:r>
            <a:r>
              <a:rPr lang="zh-CN" altLang="en-US" dirty="0">
                <a:latin typeface="微软雅黑" panose="020B0503020204020204" pitchFamily="34" charset="-122"/>
                <a:ea typeface="微软雅黑" panose="020B0503020204020204" pitchFamily="34" charset="-122"/>
              </a:rPr>
              <a:t>达到均衡</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E</a:t>
            </a:r>
            <a:r>
              <a:rPr lang="zh-CN" altLang="en-US" dirty="0">
                <a:latin typeface="微软雅黑" panose="020B0503020204020204" pitchFamily="34" charset="-122"/>
                <a:ea typeface="微软雅黑" panose="020B0503020204020204" pitchFamily="34" charset="-122"/>
              </a:rPr>
              <a:t>点的右边</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计划总支出</a:t>
            </a:r>
            <a:r>
              <a:rPr lang="zh-CN" altLang="en-US" dirty="0" smtClean="0">
                <a:latin typeface="微软雅黑" panose="020B0503020204020204" pitchFamily="34" charset="-122"/>
                <a:ea typeface="微软雅黑" panose="020B0503020204020204" pitchFamily="34" charset="-122"/>
              </a:rPr>
              <a:t>小于</a:t>
            </a:r>
            <a:r>
              <a:rPr lang="zh-CN" altLang="en-US" dirty="0">
                <a:latin typeface="微软雅黑" panose="020B0503020204020204" pitchFamily="34" charset="-122"/>
                <a:ea typeface="微软雅黑" panose="020B0503020204020204" pitchFamily="34" charset="-122"/>
              </a:rPr>
              <a:t>总收入</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国民收入将不断收缩</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直至计划</a:t>
            </a:r>
            <a:r>
              <a:rPr lang="zh-CN" altLang="en-US" dirty="0" smtClean="0">
                <a:latin typeface="微软雅黑" panose="020B0503020204020204" pitchFamily="34" charset="-122"/>
                <a:ea typeface="微软雅黑" panose="020B0503020204020204" pitchFamily="34" charset="-122"/>
              </a:rPr>
              <a:t>总支</a:t>
            </a:r>
            <a:r>
              <a:rPr lang="zh-CN" altLang="en-US" dirty="0">
                <a:latin typeface="微软雅黑" panose="020B0503020204020204" pitchFamily="34" charset="-122"/>
                <a:ea typeface="微软雅黑" panose="020B0503020204020204" pitchFamily="34" charset="-122"/>
              </a:rPr>
              <a:t>出等于总收入</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国民收入达到均衡</a:t>
            </a:r>
            <a:r>
              <a:rPr lang="en-US"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2"/>
          <a:stretch>
            <a:fillRect/>
          </a:stretch>
        </p:blipFill>
        <p:spPr>
          <a:xfrm>
            <a:off x="1091563" y="2081764"/>
            <a:ext cx="5257479" cy="3975632"/>
          </a:xfrm>
          <a:prstGeom prst="rect">
            <a:avLst/>
          </a:prstGeom>
        </p:spPr>
      </p:pic>
    </p:spTree>
    <p:extLst>
      <p:ext uri="{BB962C8B-B14F-4D97-AF65-F5344CB8AC3E}">
        <p14:creationId xmlns:p14="http://schemas.microsoft.com/office/powerpoint/2010/main" val="3506812780"/>
      </p:ext>
    </p:extLst>
  </p:cSld>
  <p:clrMapOvr>
    <a:masterClrMapping/>
  </p:clrMapOvr>
  <p:transition spd="slow">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91565" y="493455"/>
            <a:ext cx="5519460"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国民收入均衡的决定及其变动</a:t>
            </a:r>
          </a:p>
        </p:txBody>
      </p:sp>
      <p:sp>
        <p:nvSpPr>
          <p:cNvPr id="8" name="矩形 7"/>
          <p:cNvSpPr/>
          <p:nvPr/>
        </p:nvSpPr>
        <p:spPr>
          <a:xfrm>
            <a:off x="1091564" y="1066101"/>
            <a:ext cx="10916406" cy="1938992"/>
          </a:xfrm>
          <a:prstGeom prst="rect">
            <a:avLst/>
          </a:prstGeom>
        </p:spPr>
        <p:txBody>
          <a:bodyPr wrap="square">
            <a:spAutoFit/>
          </a:bodyPr>
          <a:lstStyle/>
          <a:p>
            <a:pPr>
              <a:lnSpc>
                <a:spcPct val="150000"/>
              </a:lnSpc>
            </a:pPr>
            <a:r>
              <a:rPr lang="zh-CN" altLang="en-US" sz="2000" dirty="0">
                <a:solidFill>
                  <a:srgbClr val="FF00FF"/>
                </a:solidFill>
                <a:latin typeface="微软雅黑" panose="020B0503020204020204" pitchFamily="34" charset="-122"/>
                <a:ea typeface="微软雅黑" panose="020B0503020204020204" pitchFamily="34" charset="-122"/>
              </a:rPr>
              <a:t>三、计划总支出线的移动及其对国民收入的</a:t>
            </a:r>
            <a:r>
              <a:rPr lang="zh-CN" altLang="en-US" sz="2000" dirty="0" smtClean="0">
                <a:solidFill>
                  <a:srgbClr val="FF00FF"/>
                </a:solidFill>
                <a:latin typeface="微软雅黑" panose="020B0503020204020204" pitchFamily="34" charset="-122"/>
                <a:ea typeface="微软雅黑" panose="020B0503020204020204" pitchFamily="34" charset="-122"/>
              </a:rPr>
              <a:t>影响</a:t>
            </a:r>
            <a:endParaRPr lang="en-US" altLang="zh-CN" sz="2000" dirty="0" smtClean="0">
              <a:solidFill>
                <a:srgbClr val="FF00FF"/>
              </a:solidFill>
              <a:latin typeface="微软雅黑" panose="020B0503020204020204" pitchFamily="34" charset="-122"/>
              <a:ea typeface="微软雅黑" panose="020B0503020204020204" pitchFamily="34" charset="-122"/>
            </a:endParaRPr>
          </a:p>
          <a:p>
            <a:pPr>
              <a:lnSpc>
                <a:spcPct val="150000"/>
              </a:lnSpc>
            </a:pPr>
            <a:r>
              <a:rPr lang="zh-CN" altLang="en-US" sz="2000" b="1" dirty="0">
                <a:latin typeface="微软雅黑" panose="020B0503020204020204" pitchFamily="34" charset="-122"/>
                <a:ea typeface="微软雅黑" panose="020B0503020204020204" pitchFamily="34" charset="-122"/>
              </a:rPr>
              <a:t>１．自发支出对计划总支出曲线的影响</a:t>
            </a:r>
          </a:p>
          <a:p>
            <a:pPr>
              <a:lnSpc>
                <a:spcPct val="150000"/>
              </a:lnSpc>
            </a:pPr>
            <a:r>
              <a:rPr lang="zh-CN" altLang="en-US" sz="2000" dirty="0">
                <a:latin typeface="微软雅黑" panose="020B0503020204020204" pitchFamily="34" charset="-122"/>
                <a:ea typeface="微软雅黑" panose="020B0503020204020204" pitchFamily="34" charset="-122"/>
              </a:rPr>
              <a:t>自发支出的变动不会改变总支出曲线的斜率</a:t>
            </a:r>
            <a:r>
              <a:rPr lang="en-US" altLang="zh-CN" sz="2000" dirty="0">
                <a:latin typeface="微软雅黑" panose="020B0503020204020204" pitchFamily="34" charset="-122"/>
                <a:ea typeface="微软雅黑" panose="020B0503020204020204" pitchFamily="34" charset="-122"/>
              </a:rPr>
              <a:t>e,</a:t>
            </a:r>
            <a:r>
              <a:rPr lang="zh-CN" altLang="en-US" sz="2000" dirty="0">
                <a:latin typeface="微软雅黑" panose="020B0503020204020204" pitchFamily="34" charset="-122"/>
                <a:ea typeface="微软雅黑" panose="020B0503020204020204" pitchFamily="34" charset="-122"/>
              </a:rPr>
              <a:t>因此</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自发支出的增加或减少会导致</a:t>
            </a:r>
            <a:r>
              <a:rPr lang="zh-CN" altLang="en-US" sz="2000" dirty="0" smtClean="0">
                <a:latin typeface="微软雅黑" panose="020B0503020204020204" pitchFamily="34" charset="-122"/>
                <a:ea typeface="微软雅黑" panose="020B0503020204020204" pitchFamily="34" charset="-122"/>
              </a:rPr>
              <a:t>总支</a:t>
            </a:r>
            <a:r>
              <a:rPr lang="zh-CN" altLang="en-US" sz="2000" dirty="0">
                <a:latin typeface="微软雅黑" panose="020B0503020204020204" pitchFamily="34" charset="-122"/>
                <a:ea typeface="微软雅黑" panose="020B0503020204020204" pitchFamily="34" charset="-122"/>
              </a:rPr>
              <a:t>出线平行移动</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stretch>
            <a:fillRect/>
          </a:stretch>
        </p:blipFill>
        <p:spPr>
          <a:xfrm>
            <a:off x="6435306" y="2485957"/>
            <a:ext cx="5572664" cy="4372043"/>
          </a:xfrm>
          <a:prstGeom prst="rect">
            <a:avLst/>
          </a:prstGeom>
        </p:spPr>
      </p:pic>
      <p:sp>
        <p:nvSpPr>
          <p:cNvPr id="12" name="矩形 11"/>
          <p:cNvSpPr/>
          <p:nvPr/>
        </p:nvSpPr>
        <p:spPr>
          <a:xfrm>
            <a:off x="1039804" y="3053313"/>
            <a:ext cx="5395502" cy="3831818"/>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dirty="0" smtClean="0">
                <a:latin typeface="微软雅黑" panose="020B0503020204020204" pitchFamily="34" charset="-122"/>
                <a:ea typeface="微软雅黑" panose="020B0503020204020204" pitchFamily="34" charset="-122"/>
              </a:rPr>
              <a:t>右图反映</a:t>
            </a:r>
            <a:r>
              <a:rPr lang="zh-CN" altLang="en-US" dirty="0">
                <a:latin typeface="微软雅黑" panose="020B0503020204020204" pitchFamily="34" charset="-122"/>
                <a:ea typeface="微软雅黑" panose="020B0503020204020204" pitchFamily="34" charset="-122"/>
              </a:rPr>
              <a:t>了自发支出变动对计划总支出及均衡国民收入的影响</a:t>
            </a:r>
            <a:r>
              <a:rPr lang="en-US" altLang="zh-CN" dirty="0" smtClean="0">
                <a:latin typeface="微软雅黑" panose="020B0503020204020204" pitchFamily="34" charset="-122"/>
                <a:ea typeface="微软雅黑" panose="020B0503020204020204" pitchFamily="34" charset="-122"/>
              </a:rPr>
              <a:t>.</a:t>
            </a:r>
          </a:p>
          <a:p>
            <a:pPr marL="285750" indent="-285750">
              <a:lnSpc>
                <a:spcPct val="150000"/>
              </a:lnSpc>
              <a:buFont typeface="Arial" panose="020B0604020202020204" pitchFamily="34" charset="0"/>
              <a:buChar char="•"/>
            </a:pPr>
            <a:r>
              <a:rPr lang="zh-CN" altLang="en-US" dirty="0" smtClean="0">
                <a:latin typeface="微软雅黑" panose="020B0503020204020204" pitchFamily="34" charset="-122"/>
                <a:ea typeface="微软雅黑" panose="020B0503020204020204" pitchFamily="34" charset="-122"/>
              </a:rPr>
              <a:t>假设</a:t>
            </a:r>
            <a:r>
              <a:rPr lang="zh-CN" altLang="en-US" dirty="0">
                <a:latin typeface="微软雅黑" panose="020B0503020204020204" pitchFamily="34" charset="-122"/>
                <a:ea typeface="微软雅黑" panose="020B0503020204020204" pitchFamily="34" charset="-122"/>
              </a:rPr>
              <a:t>初始时自发</a:t>
            </a:r>
            <a:r>
              <a:rPr lang="zh-CN" altLang="en-US" dirty="0" smtClean="0">
                <a:latin typeface="微软雅黑" panose="020B0503020204020204" pitchFamily="34" charset="-122"/>
                <a:ea typeface="微软雅黑" panose="020B0503020204020204" pitchFamily="34" charset="-122"/>
              </a:rPr>
              <a:t>支出</a:t>
            </a:r>
            <a:r>
              <a:rPr lang="zh-CN" altLang="en-US" dirty="0">
                <a:latin typeface="微软雅黑" panose="020B0503020204020204" pitchFamily="34" charset="-122"/>
                <a:ea typeface="微软雅黑" panose="020B0503020204020204" pitchFamily="34" charset="-122"/>
              </a:rPr>
              <a:t>为</a:t>
            </a:r>
            <a:r>
              <a:rPr lang="en-US" altLang="zh-CN" i="1" dirty="0">
                <a:latin typeface="微软雅黑" panose="020B0503020204020204" pitchFamily="34" charset="-122"/>
                <a:ea typeface="微软雅黑" panose="020B0503020204020204" pitchFamily="34" charset="-122"/>
              </a:rPr>
              <a:t>A</a:t>
            </a:r>
            <a:r>
              <a:rPr lang="zh-CN" altLang="en-US" sz="1200" i="1" dirty="0">
                <a:latin typeface="微软雅黑" panose="020B0503020204020204" pitchFamily="34" charset="-122"/>
                <a:ea typeface="微软雅黑" panose="020B0503020204020204" pitchFamily="34" charset="-122"/>
              </a:rPr>
              <a:t>０</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相应的计划总支出曲线为</a:t>
            </a:r>
            <a:r>
              <a:rPr lang="en-US" altLang="zh-CN" dirty="0">
                <a:latin typeface="微软雅黑" panose="020B0503020204020204" pitchFamily="34" charset="-122"/>
                <a:ea typeface="微软雅黑" panose="020B0503020204020204" pitchFamily="34" charset="-122"/>
              </a:rPr>
              <a:t>AE</a:t>
            </a:r>
            <a:r>
              <a:rPr lang="zh-CN" altLang="en-US" sz="1200" dirty="0">
                <a:latin typeface="微软雅黑" panose="020B0503020204020204" pitchFamily="34" charset="-122"/>
                <a:ea typeface="微软雅黑" panose="020B0503020204020204" pitchFamily="34" charset="-122"/>
              </a:rPr>
              <a:t>０</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它与４５</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线相交于</a:t>
            </a:r>
            <a:r>
              <a:rPr lang="en-US" altLang="zh-CN" i="1" dirty="0">
                <a:latin typeface="微软雅黑" panose="020B0503020204020204" pitchFamily="34" charset="-122"/>
                <a:ea typeface="微软雅黑" panose="020B0503020204020204" pitchFamily="34" charset="-122"/>
              </a:rPr>
              <a:t>E</a:t>
            </a:r>
            <a:r>
              <a:rPr lang="zh-CN" altLang="en-US" sz="1200" dirty="0">
                <a:latin typeface="微软雅黑" panose="020B0503020204020204" pitchFamily="34" charset="-122"/>
                <a:ea typeface="微软雅黑" panose="020B0503020204020204" pitchFamily="34" charset="-122"/>
              </a:rPr>
              <a:t>０</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所决定的均衡国民收入</a:t>
            </a:r>
            <a:r>
              <a:rPr lang="zh-CN" altLang="en-US" dirty="0" smtClean="0">
                <a:latin typeface="微软雅黑" panose="020B0503020204020204" pitchFamily="34" charset="-122"/>
                <a:ea typeface="微软雅黑" panose="020B0503020204020204" pitchFamily="34" charset="-122"/>
              </a:rPr>
              <a:t>为</a:t>
            </a:r>
            <a:r>
              <a:rPr lang="en-US" altLang="zh-CN" dirty="0" smtClean="0">
                <a:latin typeface="微软雅黑" panose="020B0503020204020204" pitchFamily="34" charset="-122"/>
                <a:ea typeface="微软雅黑" panose="020B0503020204020204" pitchFamily="34" charset="-122"/>
              </a:rPr>
              <a:t>Y</a:t>
            </a:r>
            <a:r>
              <a:rPr lang="zh-CN" altLang="en-US" sz="1200" dirty="0">
                <a:latin typeface="微软雅黑" panose="020B0503020204020204" pitchFamily="34" charset="-122"/>
                <a:ea typeface="微软雅黑" panose="020B0503020204020204" pitchFamily="34" charset="-122"/>
              </a:rPr>
              <a:t>０</a:t>
            </a:r>
            <a:r>
              <a:rPr lang="en-US" altLang="zh-CN" dirty="0" smtClean="0">
                <a:latin typeface="微软雅黑" panose="020B0503020204020204" pitchFamily="34" charset="-122"/>
                <a:ea typeface="微软雅黑" panose="020B0503020204020204" pitchFamily="34" charset="-122"/>
              </a:rPr>
              <a:t>.</a:t>
            </a:r>
          </a:p>
          <a:p>
            <a:pPr marL="285750" indent="-285750">
              <a:lnSpc>
                <a:spcPct val="150000"/>
              </a:lnSpc>
              <a:buFont typeface="Arial" panose="020B0604020202020204" pitchFamily="34" charset="0"/>
              <a:buChar char="•"/>
            </a:pPr>
            <a:r>
              <a:rPr lang="zh-CN" altLang="en-US" dirty="0" smtClean="0">
                <a:latin typeface="微软雅黑" panose="020B0503020204020204" pitchFamily="34" charset="-122"/>
                <a:ea typeface="微软雅黑" panose="020B0503020204020204" pitchFamily="34" charset="-122"/>
              </a:rPr>
              <a:t>若</a:t>
            </a:r>
            <a:r>
              <a:rPr lang="zh-CN" altLang="en-US" dirty="0">
                <a:latin typeface="微软雅黑" panose="020B0503020204020204" pitchFamily="34" charset="-122"/>
                <a:ea typeface="微软雅黑" panose="020B0503020204020204" pitchFamily="34" charset="-122"/>
              </a:rPr>
              <a:t>政府购买支出增加了</a:t>
            </a:r>
            <a:r>
              <a:rPr lang="en-US" altLang="zh-CN" dirty="0">
                <a:latin typeface="微软雅黑" panose="020B0503020204020204" pitchFamily="34" charset="-122"/>
                <a:ea typeface="微软雅黑" panose="020B0503020204020204" pitchFamily="34" charset="-122"/>
              </a:rPr>
              <a:t>ΔG,</a:t>
            </a:r>
            <a:r>
              <a:rPr lang="zh-CN" altLang="en-US" dirty="0">
                <a:latin typeface="微软雅黑" panose="020B0503020204020204" pitchFamily="34" charset="-122"/>
                <a:ea typeface="微软雅黑" panose="020B0503020204020204" pitchFamily="34" charset="-122"/>
              </a:rPr>
              <a:t>使自发支出由</a:t>
            </a:r>
            <a:r>
              <a:rPr lang="en-US" altLang="zh-CN" i="1" dirty="0">
                <a:latin typeface="微软雅黑" panose="020B0503020204020204" pitchFamily="34" charset="-122"/>
                <a:ea typeface="微软雅黑" panose="020B0503020204020204" pitchFamily="34" charset="-122"/>
              </a:rPr>
              <a:t>A</a:t>
            </a:r>
            <a:r>
              <a:rPr lang="zh-CN" altLang="en-US" i="1" baseline="-25000" dirty="0">
                <a:latin typeface="微软雅黑" panose="020B0503020204020204" pitchFamily="34" charset="-122"/>
                <a:ea typeface="微软雅黑" panose="020B0503020204020204" pitchFamily="34" charset="-122"/>
              </a:rPr>
              <a:t>０</a:t>
            </a:r>
            <a:r>
              <a:rPr lang="zh-CN" altLang="en-US" i="1"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增加至</a:t>
            </a:r>
            <a:r>
              <a:rPr lang="en-US" altLang="zh-CN" i="1" dirty="0">
                <a:latin typeface="微软雅黑" panose="020B0503020204020204" pitchFamily="34" charset="-122"/>
                <a:ea typeface="微软雅黑" panose="020B0503020204020204" pitchFamily="34" charset="-122"/>
              </a:rPr>
              <a:t>A</a:t>
            </a:r>
            <a:r>
              <a:rPr lang="zh-CN" altLang="en-US" i="1" baseline="-25000" dirty="0">
                <a:latin typeface="微软雅黑" panose="020B0503020204020204" pitchFamily="34" charset="-122"/>
                <a:ea typeface="微软雅黑" panose="020B0503020204020204" pitchFamily="34" charset="-122"/>
              </a:rPr>
              <a:t>１</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相应的计划总支出线由</a:t>
            </a:r>
            <a:r>
              <a:rPr lang="en-US" altLang="zh-CN" dirty="0">
                <a:latin typeface="微软雅黑" panose="020B0503020204020204" pitchFamily="34" charset="-122"/>
                <a:ea typeface="微软雅黑" panose="020B0503020204020204" pitchFamily="34" charset="-122"/>
              </a:rPr>
              <a:t>AE</a:t>
            </a:r>
            <a:r>
              <a:rPr lang="zh-CN" altLang="en-US" i="1" baseline="-25000" dirty="0">
                <a:latin typeface="微软雅黑" panose="020B0503020204020204" pitchFamily="34" charset="-122"/>
                <a:ea typeface="微软雅黑" panose="020B0503020204020204" pitchFamily="34" charset="-122"/>
              </a:rPr>
              <a:t>０</a:t>
            </a:r>
            <a:r>
              <a:rPr lang="zh-CN" altLang="en-US" dirty="0" smtClean="0">
                <a:latin typeface="微软雅黑" panose="020B0503020204020204" pitchFamily="34" charset="-122"/>
                <a:ea typeface="微软雅黑" panose="020B0503020204020204" pitchFamily="34" charset="-122"/>
              </a:rPr>
              <a:t>向上</a:t>
            </a:r>
            <a:r>
              <a:rPr lang="zh-CN" altLang="en-US" dirty="0">
                <a:latin typeface="微软雅黑" panose="020B0503020204020204" pitchFamily="34" charset="-122"/>
                <a:ea typeface="微软雅黑" panose="020B0503020204020204" pitchFamily="34" charset="-122"/>
              </a:rPr>
              <a:t>平行移动至</a:t>
            </a:r>
            <a:r>
              <a:rPr lang="en-US" altLang="zh-CN" dirty="0">
                <a:latin typeface="微软雅黑" panose="020B0503020204020204" pitchFamily="34" charset="-122"/>
                <a:ea typeface="微软雅黑" panose="020B0503020204020204" pitchFamily="34" charset="-122"/>
              </a:rPr>
              <a:t>AE</a:t>
            </a:r>
            <a:r>
              <a:rPr lang="zh-CN" altLang="en-US" i="1" baseline="-25000" dirty="0">
                <a:latin typeface="微软雅黑" panose="020B0503020204020204" pitchFamily="34" charset="-122"/>
                <a:ea typeface="微软雅黑" panose="020B0503020204020204" pitchFamily="34" charset="-122"/>
              </a:rPr>
              <a:t>１</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均衡点由原来的</a:t>
            </a:r>
            <a:r>
              <a:rPr lang="en-US" altLang="zh-CN" dirty="0">
                <a:latin typeface="微软雅黑" panose="020B0503020204020204" pitchFamily="34" charset="-122"/>
                <a:ea typeface="微软雅黑" panose="020B0503020204020204" pitchFamily="34" charset="-122"/>
              </a:rPr>
              <a:t>E</a:t>
            </a:r>
            <a:r>
              <a:rPr lang="zh-CN" altLang="en-US" i="1" baseline="-25000" dirty="0">
                <a:latin typeface="微软雅黑" panose="020B0503020204020204" pitchFamily="34" charset="-122"/>
                <a:ea typeface="微软雅黑" panose="020B0503020204020204" pitchFamily="34" charset="-122"/>
              </a:rPr>
              <a:t>０</a:t>
            </a:r>
            <a:r>
              <a:rPr lang="zh-CN" altLang="en-US" dirty="0">
                <a:latin typeface="微软雅黑" panose="020B0503020204020204" pitchFamily="34" charset="-122"/>
                <a:ea typeface="微软雅黑" panose="020B0503020204020204" pitchFamily="34" charset="-122"/>
              </a:rPr>
              <a:t> 移动至</a:t>
            </a:r>
            <a:r>
              <a:rPr lang="en-US" altLang="zh-CN" dirty="0">
                <a:latin typeface="微软雅黑" panose="020B0503020204020204" pitchFamily="34" charset="-122"/>
                <a:ea typeface="微软雅黑" panose="020B0503020204020204" pitchFamily="34" charset="-122"/>
              </a:rPr>
              <a:t>E</a:t>
            </a:r>
            <a:r>
              <a:rPr lang="zh-CN" altLang="en-US" i="1" baseline="-25000" dirty="0">
                <a:latin typeface="微软雅黑" panose="020B0503020204020204" pitchFamily="34" charset="-122"/>
                <a:ea typeface="微软雅黑" panose="020B0503020204020204" pitchFamily="34" charset="-122"/>
              </a:rPr>
              <a:t>１</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均衡国民收入则由</a:t>
            </a:r>
            <a:r>
              <a:rPr lang="en-US" altLang="zh-CN" dirty="0">
                <a:latin typeface="微软雅黑" panose="020B0503020204020204" pitchFamily="34" charset="-122"/>
                <a:ea typeface="微软雅黑" panose="020B0503020204020204" pitchFamily="34" charset="-122"/>
              </a:rPr>
              <a:t>Y</a:t>
            </a:r>
            <a:r>
              <a:rPr lang="zh-CN" altLang="en-US" i="1" baseline="-25000" dirty="0">
                <a:latin typeface="微软雅黑" panose="020B0503020204020204" pitchFamily="34" charset="-122"/>
                <a:ea typeface="微软雅黑" panose="020B0503020204020204" pitchFamily="34" charset="-122"/>
              </a:rPr>
              <a:t>０</a:t>
            </a:r>
            <a:r>
              <a:rPr lang="zh-CN" altLang="en-US" dirty="0">
                <a:latin typeface="微软雅黑" panose="020B0503020204020204" pitchFamily="34" charset="-122"/>
                <a:ea typeface="微软雅黑" panose="020B0503020204020204" pitchFamily="34" charset="-122"/>
              </a:rPr>
              <a:t> 增加至</a:t>
            </a:r>
            <a:r>
              <a:rPr lang="en-US" altLang="zh-CN" dirty="0">
                <a:latin typeface="微软雅黑" panose="020B0503020204020204" pitchFamily="34" charset="-122"/>
                <a:ea typeface="微软雅黑" panose="020B0503020204020204" pitchFamily="34" charset="-122"/>
              </a:rPr>
              <a:t>Y</a:t>
            </a:r>
            <a:r>
              <a:rPr lang="zh-CN" altLang="en-US" i="1" baseline="-25000" dirty="0">
                <a:latin typeface="微软雅黑" panose="020B0503020204020204" pitchFamily="34" charset="-122"/>
                <a:ea typeface="微软雅黑" panose="020B0503020204020204" pitchFamily="34" charset="-122"/>
              </a:rPr>
              <a:t>１</a:t>
            </a:r>
          </a:p>
        </p:txBody>
      </p:sp>
    </p:spTree>
    <p:extLst>
      <p:ext uri="{BB962C8B-B14F-4D97-AF65-F5344CB8AC3E}">
        <p14:creationId xmlns:p14="http://schemas.microsoft.com/office/powerpoint/2010/main" val="2509403348"/>
      </p:ext>
    </p:extLst>
  </p:cSld>
  <p:clrMapOvr>
    <a:masterClrMapping/>
  </p:clrMapOvr>
  <p:transition spd="slow">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13358" y="-508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5" name="椭圆 14"/>
          <p:cNvSpPr/>
          <p:nvPr/>
        </p:nvSpPr>
        <p:spPr>
          <a:xfrm>
            <a:off x="1951369" y="1647044"/>
            <a:ext cx="2188468" cy="2188468"/>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2066302" y="1761977"/>
            <a:ext cx="1958602" cy="1958602"/>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36365" y="1874261"/>
            <a:ext cx="2052609" cy="1767205"/>
          </a:xfrm>
          <a:prstGeom prst="rect">
            <a:avLst/>
          </a:prstGeom>
        </p:spPr>
        <p:txBody>
          <a:bodyPr wrap="square" lIns="128994" tIns="64498" rIns="128994" bIns="64498">
            <a:spAutoFit/>
          </a:bodyPr>
          <a:lstStyle/>
          <a:p>
            <a:pPr algn="l" fontAlgn="auto">
              <a:spcBef>
                <a:spcPts val="0"/>
              </a:spcBef>
              <a:spcAft>
                <a:spcPts val="0"/>
              </a:spcAft>
              <a:defRPr/>
            </a:pPr>
            <a:r>
              <a:rPr lang="en-US" altLang="zh-CN" sz="10665" b="0" kern="0" dirty="0" smtClean="0">
                <a:solidFill>
                  <a:srgbClr val="0067B4"/>
                </a:solidFill>
                <a:effectLst>
                  <a:glow rad="63500">
                    <a:schemeClr val="bg1">
                      <a:lumMod val="65000"/>
                      <a:alpha val="40000"/>
                    </a:schemeClr>
                  </a:glow>
                </a:effectLst>
                <a:latin typeface="Impact" panose="020B0806030902050204" pitchFamily="34" charset="0"/>
              </a:rPr>
              <a:t>09</a:t>
            </a:r>
            <a:endParaRPr lang="zh-CN" altLang="en-US" sz="10665" b="0" kern="0" dirty="0">
              <a:solidFill>
                <a:srgbClr val="0067B4"/>
              </a:solidFill>
              <a:effectLst>
                <a:glow rad="63500">
                  <a:schemeClr val="bg1">
                    <a:lumMod val="65000"/>
                    <a:alpha val="40000"/>
                  </a:schemeClr>
                </a:glow>
              </a:effectLst>
              <a:latin typeface="Impact" panose="020B0806030902050204" pitchFamily="34" charset="0"/>
            </a:endParaRPr>
          </a:p>
        </p:txBody>
      </p:sp>
      <p:sp>
        <p:nvSpPr>
          <p:cNvPr id="22" name="矩形 21"/>
          <p:cNvSpPr/>
          <p:nvPr/>
        </p:nvSpPr>
        <p:spPr>
          <a:xfrm>
            <a:off x="6572649" y="2413463"/>
            <a:ext cx="5619118" cy="848145"/>
          </a:xfrm>
          <a:prstGeom prst="rect">
            <a:avLst/>
          </a:prstGeom>
        </p:spPr>
        <p:txBody>
          <a:bodyPr wrap="square" lIns="128994" tIns="64498" rIns="128994" bIns="64498">
            <a:spAutoFit/>
          </a:bodyPr>
          <a:lstStyle/>
          <a:p>
            <a:pPr>
              <a:defRPr/>
            </a:pPr>
            <a:r>
              <a:rPr lang="zh-CN" altLang="en-US" sz="4665"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国民收入决定理论</a:t>
            </a:r>
            <a:endParaRPr lang="zh-CN" altLang="en-US" sz="4665" b="0"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endParaRPr>
          </a:p>
        </p:txBody>
      </p:sp>
      <p:sp>
        <p:nvSpPr>
          <p:cNvPr id="24" name="TextBox 15"/>
          <p:cNvSpPr txBox="1">
            <a:spLocks noChangeArrowheads="1"/>
          </p:cNvSpPr>
          <p:nvPr/>
        </p:nvSpPr>
        <p:spPr bwMode="auto">
          <a:xfrm>
            <a:off x="6829167" y="3835400"/>
            <a:ext cx="5255741" cy="1289905"/>
          </a:xfrm>
          <a:prstGeom prst="rect">
            <a:avLst/>
          </a:prstGeom>
          <a:noFill/>
          <a:ln w="9525">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anose="020B0503020204020204" charset="-122"/>
                <a:ea typeface="微软雅黑" panose="020B0503020204020204" charset="-122"/>
              </a:defRPr>
            </a:lvl1pPr>
          </a:lstStyle>
          <a:p>
            <a:r>
              <a:rPr lang="zh-CN" altLang="en-US" sz="1800" dirty="0"/>
              <a:t>第一节　国民收入的核算</a:t>
            </a:r>
            <a:r>
              <a:rPr lang="zh-CN" altLang="en-US" sz="1800" dirty="0" smtClean="0"/>
              <a:t>方法</a:t>
            </a:r>
            <a:endParaRPr lang="zh-CN" altLang="en-US" sz="1800" dirty="0"/>
          </a:p>
          <a:p>
            <a:r>
              <a:rPr lang="zh-CN" altLang="en-US" sz="1800" dirty="0"/>
              <a:t>第二节　国民收入的流量循环</a:t>
            </a:r>
            <a:r>
              <a:rPr lang="zh-CN" altLang="en-US" sz="1800" dirty="0" smtClean="0"/>
              <a:t>模型</a:t>
            </a:r>
            <a:endParaRPr lang="zh-CN" altLang="en-US" sz="1800" dirty="0"/>
          </a:p>
          <a:p>
            <a:r>
              <a:rPr lang="zh-CN" altLang="en-US" sz="1800" dirty="0"/>
              <a:t>第三节　国民收入均衡的决定及其</a:t>
            </a:r>
            <a:r>
              <a:rPr lang="zh-CN" altLang="en-US" sz="1800" dirty="0" smtClean="0"/>
              <a:t>变动</a:t>
            </a:r>
            <a:endParaRPr lang="zh-CN" altLang="en-US" sz="16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grpId="0" nodeType="withEffect">
                                  <p:stCondLst>
                                    <p:cond delay="3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1300"/>
                            </p:stCondLst>
                            <p:childTnLst>
                              <p:par>
                                <p:cTn id="20" presetID="23" presetClass="entr" presetSubtype="32" fill="hold" grpId="0" nodeType="afterEffect">
                                  <p:stCondLst>
                                    <p:cond delay="0"/>
                                  </p:stCondLst>
                                  <p:iterate type="lt">
                                    <p:tmPct val="18000"/>
                                  </p:iterate>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strVal val="4*#ppt_w"/>
                                          </p:val>
                                        </p:tav>
                                        <p:tav tm="100000">
                                          <p:val>
                                            <p:strVal val="#ppt_w"/>
                                          </p:val>
                                        </p:tav>
                                      </p:tavLst>
                                    </p:anim>
                                    <p:anim calcmode="lin" valueType="num">
                                      <p:cBhvr>
                                        <p:cTn id="23" dur="500" fill="hold"/>
                                        <p:tgtEl>
                                          <p:spTgt spid="20"/>
                                        </p:tgtEl>
                                        <p:attrNameLst>
                                          <p:attrName>ppt_h</p:attrName>
                                        </p:attrNameLst>
                                      </p:cBhvr>
                                      <p:tavLst>
                                        <p:tav tm="0">
                                          <p:val>
                                            <p:strVal val="4*#ppt_h"/>
                                          </p:val>
                                        </p:tav>
                                        <p:tav tm="100000">
                                          <p:val>
                                            <p:strVal val="#ppt_h"/>
                                          </p:val>
                                        </p:tav>
                                      </p:tavLst>
                                    </p:anim>
                                  </p:childTnLst>
                                </p:cTn>
                              </p:par>
                            </p:childTnLst>
                          </p:cTn>
                        </p:par>
                        <p:par>
                          <p:cTn id="24" fill="hold">
                            <p:stCondLst>
                              <p:cond delay="189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39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24"/>
                                        </p:tgtEl>
                                        <p:attrNameLst>
                                          <p:attrName>style.visibility</p:attrName>
                                        </p:attrNameLst>
                                      </p:cBhvr>
                                      <p:to>
                                        <p:strVal val="visible"/>
                                      </p:to>
                                    </p:set>
                                    <p:anim calcmode="discrete" valueType="clr">
                                      <p:cBhvr override="childStyle">
                                        <p:cTn id="31"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24"/>
                                        </p:tgtEl>
                                        <p:attrNameLst>
                                          <p:attrName>fillcolor</p:attrName>
                                        </p:attrNameLst>
                                      </p:cBhvr>
                                      <p:tavLst>
                                        <p:tav tm="0">
                                          <p:val>
                                            <p:clrVal>
                                              <a:schemeClr val="accent2"/>
                                            </p:clrVal>
                                          </p:val>
                                        </p:tav>
                                        <p:tav tm="50000">
                                          <p:val>
                                            <p:clrVal>
                                              <a:schemeClr val="hlink"/>
                                            </p:clrVal>
                                          </p:val>
                                        </p:tav>
                                      </p:tavLst>
                                    </p:anim>
                                    <p:set>
                                      <p:cBhvr>
                                        <p:cTn id="33"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20" grpId="0"/>
      <p:bldP spid="22"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91565" y="493455"/>
            <a:ext cx="5519460"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国民收入均衡的决定及其变动</a:t>
            </a:r>
          </a:p>
        </p:txBody>
      </p:sp>
      <p:sp>
        <p:nvSpPr>
          <p:cNvPr id="8" name="矩形 7"/>
          <p:cNvSpPr/>
          <p:nvPr/>
        </p:nvSpPr>
        <p:spPr>
          <a:xfrm>
            <a:off x="1091564" y="1066101"/>
            <a:ext cx="10916406" cy="5632311"/>
          </a:xfrm>
          <a:prstGeom prst="rect">
            <a:avLst/>
          </a:prstGeom>
        </p:spPr>
        <p:txBody>
          <a:bodyPr wrap="square">
            <a:spAutoFit/>
          </a:bodyPr>
          <a:lstStyle/>
          <a:p>
            <a:pPr>
              <a:lnSpc>
                <a:spcPct val="150000"/>
              </a:lnSpc>
            </a:pPr>
            <a:r>
              <a:rPr lang="zh-CN" altLang="en-US" sz="2000" dirty="0">
                <a:solidFill>
                  <a:srgbClr val="FF00FF"/>
                </a:solidFill>
                <a:latin typeface="微软雅黑" panose="020B0503020204020204" pitchFamily="34" charset="-122"/>
                <a:ea typeface="微软雅黑" panose="020B0503020204020204" pitchFamily="34" charset="-122"/>
              </a:rPr>
              <a:t>三、计划总支出线的移动及其对国民收入的</a:t>
            </a:r>
            <a:r>
              <a:rPr lang="zh-CN" altLang="en-US" sz="2000" dirty="0" smtClean="0">
                <a:solidFill>
                  <a:srgbClr val="FF00FF"/>
                </a:solidFill>
                <a:latin typeface="微软雅黑" panose="020B0503020204020204" pitchFamily="34" charset="-122"/>
                <a:ea typeface="微软雅黑" panose="020B0503020204020204" pitchFamily="34" charset="-122"/>
              </a:rPr>
              <a:t>影响</a:t>
            </a:r>
            <a:endParaRPr lang="en-US" altLang="zh-CN" sz="2000" dirty="0" smtClean="0">
              <a:solidFill>
                <a:srgbClr val="FF00FF"/>
              </a:solidFill>
              <a:latin typeface="微软雅黑" panose="020B0503020204020204" pitchFamily="34" charset="-122"/>
              <a:ea typeface="微软雅黑" panose="020B0503020204020204" pitchFamily="34" charset="-122"/>
            </a:endParaRPr>
          </a:p>
          <a:p>
            <a:pPr>
              <a:lnSpc>
                <a:spcPct val="150000"/>
              </a:lnSpc>
            </a:pPr>
            <a:r>
              <a:rPr lang="en-US" altLang="zh-CN" sz="2000" b="1" dirty="0" smtClean="0">
                <a:latin typeface="微软雅黑" panose="020B0503020204020204" pitchFamily="34" charset="-122"/>
                <a:ea typeface="微软雅黑" panose="020B0503020204020204" pitchFamily="34" charset="-122"/>
              </a:rPr>
              <a:t>2. </a:t>
            </a:r>
            <a:r>
              <a:rPr lang="zh-CN" altLang="en-US" sz="2000" b="1" dirty="0" smtClean="0">
                <a:latin typeface="微软雅黑" panose="020B0503020204020204" pitchFamily="34" charset="-122"/>
                <a:ea typeface="微软雅黑" panose="020B0503020204020204" pitchFamily="34" charset="-122"/>
              </a:rPr>
              <a:t>总支</a:t>
            </a:r>
            <a:r>
              <a:rPr lang="zh-CN" altLang="en-US" sz="2000" b="1" dirty="0">
                <a:latin typeface="微软雅黑" panose="020B0503020204020204" pitchFamily="34" charset="-122"/>
                <a:ea typeface="微软雅黑" panose="020B0503020204020204" pitchFamily="34" charset="-122"/>
              </a:rPr>
              <a:t>出乘数及其</a:t>
            </a:r>
            <a:r>
              <a:rPr lang="zh-CN" altLang="en-US" sz="2000" b="1" dirty="0" smtClean="0">
                <a:latin typeface="微软雅黑" panose="020B0503020204020204" pitchFamily="34" charset="-122"/>
                <a:ea typeface="微软雅黑" panose="020B0503020204020204" pitchFamily="34" charset="-122"/>
              </a:rPr>
              <a:t>计算</a:t>
            </a:r>
            <a:endParaRPr lang="en-US" altLang="zh-CN" sz="2000" b="1"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均衡国民收入与自发支出正相关</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即自发支出增加</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均衡国民收入也增加</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自发支出减少</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则均衡国民收入也相应减少。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自发支出变动会使国民收入成倍</a:t>
            </a:r>
            <a:r>
              <a:rPr lang="zh-CN" altLang="en-US" sz="2000" dirty="0" smtClean="0">
                <a:latin typeface="微软雅黑" panose="020B0503020204020204" pitchFamily="34" charset="-122"/>
                <a:ea typeface="微软雅黑" panose="020B0503020204020204" pitchFamily="34" charset="-122"/>
              </a:rPr>
              <a:t>地变动</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这就是自发支出乘数</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若用公式表示</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则</a:t>
            </a:r>
          </a:p>
          <a:p>
            <a:pPr>
              <a:lnSpc>
                <a:spcPct val="150000"/>
              </a:lnSpc>
            </a:pPr>
            <a:r>
              <a:rPr lang="en-US" altLang="zh-CN" sz="2000" dirty="0" smtClean="0">
                <a:latin typeface="微软雅黑" panose="020B0503020204020204" pitchFamily="34" charset="-122"/>
                <a:ea typeface="微软雅黑" panose="020B0503020204020204" pitchFamily="34" charset="-122"/>
              </a:rPr>
              <a:t>k</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ΔY/ΔA，</a:t>
            </a:r>
            <a:r>
              <a:rPr lang="zh-CN" altLang="en-US" sz="2000" dirty="0">
                <a:latin typeface="微软雅黑" panose="020B0503020204020204" pitchFamily="34" charset="-122"/>
                <a:ea typeface="微软雅黑" panose="020B0503020204020204" pitchFamily="34" charset="-122"/>
              </a:rPr>
              <a:t>根据影响自发支出的因素</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可以将自发支出乘数分为投资乘数、政府购买乘数、税收</a:t>
            </a:r>
            <a:r>
              <a:rPr lang="zh-CN" altLang="en-US" sz="2000" dirty="0" smtClean="0">
                <a:latin typeface="微软雅黑" panose="020B0503020204020204" pitchFamily="34" charset="-122"/>
                <a:ea typeface="微软雅黑" panose="020B0503020204020204" pitchFamily="34" charset="-122"/>
              </a:rPr>
              <a:t>乘数</a:t>
            </a:r>
            <a:r>
              <a:rPr lang="zh-CN" altLang="en-US" sz="2000" dirty="0">
                <a:latin typeface="微软雅黑" panose="020B0503020204020204" pitchFamily="34" charset="-122"/>
                <a:ea typeface="微软雅黑" panose="020B0503020204020204" pitchFamily="34" charset="-122"/>
              </a:rPr>
              <a:t>和对外贸易乘数等</a:t>
            </a:r>
            <a:r>
              <a:rPr lang="zh-CN" altLang="en-US" sz="2000" dirty="0" smtClean="0">
                <a:latin typeface="微软雅黑" panose="020B0503020204020204" pitchFamily="34" charset="-122"/>
                <a:ea typeface="微软雅黑" panose="020B0503020204020204" pitchFamily="34" charset="-122"/>
              </a:rPr>
              <a:t>内容。</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在此</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以政府购买乘数为例</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来说明乘数效应的产生</a:t>
            </a:r>
            <a:r>
              <a:rPr lang="en-US" altLang="zh-CN" sz="2000" dirty="0" smtClean="0">
                <a:latin typeface="微软雅黑" panose="020B0503020204020204" pitchFamily="34" charset="-122"/>
                <a:ea typeface="微软雅黑" panose="020B0503020204020204" pitchFamily="34" charset="-122"/>
              </a:rPr>
              <a:t>.</a:t>
            </a:r>
          </a:p>
          <a:p>
            <a:pPr>
              <a:lnSpc>
                <a:spcPct val="150000"/>
              </a:lnSpc>
            </a:pPr>
            <a:r>
              <a:rPr lang="zh-CN" altLang="en-US" sz="2000" dirty="0" smtClean="0">
                <a:latin typeface="微软雅黑" panose="020B0503020204020204" pitchFamily="34" charset="-122"/>
                <a:ea typeface="微软雅黑" panose="020B0503020204020204" pitchFamily="34" charset="-122"/>
              </a:rPr>
              <a:t>假定</a:t>
            </a:r>
            <a:r>
              <a:rPr lang="en-US" altLang="zh-CN" sz="2000" dirty="0" smtClean="0">
                <a:latin typeface="微软雅黑" panose="020B0503020204020204" pitchFamily="34" charset="-122"/>
                <a:ea typeface="微软雅黑" panose="020B0503020204020204" pitchFamily="34" charset="-122"/>
              </a:rPr>
              <a:t>e</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b</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0.5,ΔG</a:t>
            </a:r>
            <a:r>
              <a:rPr lang="zh-CN" altLang="en-US" sz="2000" dirty="0" smtClean="0">
                <a:latin typeface="微软雅黑" panose="020B0503020204020204" pitchFamily="34" charset="-122"/>
                <a:ea typeface="微软雅黑" panose="020B0503020204020204" pitchFamily="34" charset="-122"/>
              </a:rPr>
              <a:t>＝１００万元</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根据乘数定义</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政府购买乘数</a:t>
            </a:r>
            <a:r>
              <a:rPr lang="en-US" altLang="zh-CN" sz="2000" dirty="0" smtClean="0">
                <a:latin typeface="微软雅黑" panose="020B0503020204020204" pitchFamily="34" charset="-122"/>
                <a:ea typeface="微软雅黑" panose="020B0503020204020204" pitchFamily="34" charset="-122"/>
              </a:rPr>
              <a:t>KG </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ΔY/ΔG.</a:t>
            </a:r>
            <a:r>
              <a:rPr lang="zh-CN" altLang="en-US" sz="2000" dirty="0" smtClean="0">
                <a:latin typeface="微软雅黑" panose="020B0503020204020204" pitchFamily="34" charset="-122"/>
                <a:ea typeface="微软雅黑" panose="020B0503020204020204" pitchFamily="34" charset="-122"/>
              </a:rPr>
              <a:t>现在考察增加的１００万元政府支出对总收入的影响</a:t>
            </a:r>
            <a:r>
              <a:rPr lang="en-US" altLang="zh-CN" sz="2000" dirty="0" smtClean="0">
                <a:latin typeface="微软雅黑" panose="020B0503020204020204" pitchFamily="34" charset="-122"/>
                <a:ea typeface="微软雅黑" panose="020B0503020204020204" pitchFamily="34" charset="-122"/>
              </a:rPr>
              <a:t>:</a:t>
            </a:r>
          </a:p>
          <a:p>
            <a:pPr>
              <a:lnSpc>
                <a:spcPct val="150000"/>
              </a:lnSpc>
            </a:pP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第一步</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政府支出增加１００万元</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相应的社会总收入就增加了１００万元</a:t>
            </a:r>
            <a:r>
              <a:rPr lang="en-US" altLang="zh-CN" sz="2000" dirty="0" smtClean="0">
                <a:latin typeface="微软雅黑" panose="020B0503020204020204" pitchFamily="34" charset="-122"/>
                <a:ea typeface="微软雅黑" panose="020B0503020204020204" pitchFamily="34" charset="-122"/>
              </a:rPr>
              <a:t>;</a:t>
            </a:r>
          </a:p>
          <a:p>
            <a:pPr>
              <a:lnSpc>
                <a:spcPct val="150000"/>
              </a:lnSpc>
            </a:pP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第二步</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在边际支出倾向等于</a:t>
            </a:r>
            <a:r>
              <a:rPr lang="en-US" altLang="zh-CN" sz="2000" dirty="0" smtClean="0">
                <a:latin typeface="微软雅黑" panose="020B0503020204020204" pitchFamily="34" charset="-122"/>
                <a:ea typeface="微软雅黑" panose="020B0503020204020204" pitchFamily="34" charset="-122"/>
              </a:rPr>
              <a:t>0.5 ,</a:t>
            </a:r>
            <a:r>
              <a:rPr lang="zh-CN" altLang="en-US" sz="2000" dirty="0" smtClean="0">
                <a:latin typeface="微软雅黑" panose="020B0503020204020204" pitchFamily="34" charset="-122"/>
                <a:ea typeface="微软雅黑" panose="020B0503020204020204" pitchFamily="34" charset="-122"/>
              </a:rPr>
              <a:t>社会消费支出会增加５０万元</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相应的社会总收入也会增加５０万元</a:t>
            </a:r>
            <a:r>
              <a:rPr lang="en-US" altLang="zh-CN" sz="2000" dirty="0" smtClean="0">
                <a:latin typeface="微软雅黑" panose="020B0503020204020204" pitchFamily="34" charset="-122"/>
                <a:ea typeface="微软雅黑" panose="020B0503020204020204" pitchFamily="34" charset="-122"/>
              </a:rPr>
              <a:t>; </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50996524"/>
      </p:ext>
    </p:extLst>
  </p:cSld>
  <p:clrMapOvr>
    <a:masterClrMapping/>
  </p:clrMapOvr>
  <p:transition spd="slow">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91565" y="493455"/>
            <a:ext cx="5519460"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国民收入均衡的决定及其变动</a:t>
            </a:r>
          </a:p>
        </p:txBody>
      </p:sp>
      <p:sp>
        <p:nvSpPr>
          <p:cNvPr id="8" name="矩形 7"/>
          <p:cNvSpPr/>
          <p:nvPr/>
        </p:nvSpPr>
        <p:spPr>
          <a:xfrm>
            <a:off x="1091564" y="1066101"/>
            <a:ext cx="10916406" cy="4708981"/>
          </a:xfrm>
          <a:prstGeom prst="rect">
            <a:avLst/>
          </a:prstGeom>
        </p:spPr>
        <p:txBody>
          <a:bodyPr wrap="square">
            <a:spAutoFit/>
          </a:bodyPr>
          <a:lstStyle/>
          <a:p>
            <a:pPr algn="r">
              <a:lnSpc>
                <a:spcPct val="150000"/>
              </a:lnSpc>
            </a:pPr>
            <a:r>
              <a:rPr lang="en-US" altLang="zh-CN" sz="2000" dirty="0" smtClean="0">
                <a:solidFill>
                  <a:srgbClr val="FF00FF"/>
                </a:solidFill>
                <a:latin typeface="微软雅黑" panose="020B0503020204020204" pitchFamily="34" charset="-122"/>
                <a:ea typeface="微软雅黑" panose="020B0503020204020204" pitchFamily="34" charset="-122"/>
              </a:rPr>
              <a:t> </a:t>
            </a:r>
            <a:r>
              <a:rPr lang="zh-CN" altLang="en-US" sz="2000" dirty="0" smtClean="0">
                <a:solidFill>
                  <a:srgbClr val="FF00FF"/>
                </a:solidFill>
                <a:latin typeface="微软雅黑" panose="020B0503020204020204" pitchFamily="34" charset="-122"/>
                <a:ea typeface="微软雅黑" panose="020B0503020204020204" pitchFamily="34" charset="-122"/>
              </a:rPr>
              <a:t>续</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第三步</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由于边际支出倾向等于</a:t>
            </a:r>
            <a:r>
              <a:rPr lang="en-US" altLang="zh-CN" sz="2000" dirty="0" smtClean="0">
                <a:latin typeface="微软雅黑" panose="020B0503020204020204" pitchFamily="34" charset="-122"/>
                <a:ea typeface="微软雅黑" panose="020B0503020204020204" pitchFamily="34" charset="-122"/>
              </a:rPr>
              <a:t>0.5,</a:t>
            </a:r>
            <a:r>
              <a:rPr lang="zh-CN" altLang="en-US" sz="2000" dirty="0" smtClean="0">
                <a:latin typeface="微软雅黑" panose="020B0503020204020204" pitchFamily="34" charset="-122"/>
                <a:ea typeface="微软雅黑" panose="020B0503020204020204" pitchFamily="34" charset="-122"/>
              </a:rPr>
              <a:t>新增加的５０万元社会总收入中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有２５万元会用于消费支出</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这样</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社会总收入也相应增加２５万元</a:t>
            </a:r>
            <a:r>
              <a:rPr lang="en-US" altLang="zh-CN" sz="2000" dirty="0" smtClean="0">
                <a:latin typeface="微软雅黑" panose="020B0503020204020204" pitchFamily="34" charset="-122"/>
                <a:ea typeface="微软雅黑" panose="020B0503020204020204" pitchFamily="34" charset="-122"/>
              </a:rPr>
              <a:t>;</a:t>
            </a:r>
          </a:p>
          <a:p>
            <a:pPr>
              <a:lnSpc>
                <a:spcPct val="150000"/>
              </a:lnSpc>
            </a:pPr>
            <a:r>
              <a:rPr lang="zh-CN" altLang="en-US" sz="2000" dirty="0" smtClean="0">
                <a:latin typeface="微软雅黑" panose="020B0503020204020204" pitchFamily="34" charset="-122"/>
                <a:ea typeface="微软雅黑" panose="020B0503020204020204" pitchFamily="34" charset="-122"/>
              </a:rPr>
              <a:t>第四步</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新增加的２５万元收入中</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有</a:t>
            </a:r>
            <a:r>
              <a:rPr lang="en-US" altLang="zh-CN" sz="2000" dirty="0" smtClean="0">
                <a:latin typeface="微软雅黑" panose="020B0503020204020204" pitchFamily="34" charset="-122"/>
                <a:ea typeface="微软雅黑" panose="020B0503020204020204" pitchFamily="34" charset="-122"/>
              </a:rPr>
              <a:t>12.5</a:t>
            </a:r>
            <a:r>
              <a:rPr lang="zh-CN" altLang="en-US" sz="2000" dirty="0" smtClean="0">
                <a:latin typeface="微软雅黑" panose="020B0503020204020204" pitchFamily="34" charset="-122"/>
                <a:ea typeface="微软雅黑" panose="020B0503020204020204" pitchFamily="34" charset="-122"/>
              </a:rPr>
              <a:t>万元用于消费支出</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使总收入又增加</a:t>
            </a:r>
            <a:r>
              <a:rPr lang="en-US" altLang="zh-CN" sz="2000" dirty="0" smtClean="0">
                <a:latin typeface="微软雅黑" panose="020B0503020204020204" pitchFamily="34" charset="-122"/>
                <a:ea typeface="微软雅黑" panose="020B0503020204020204" pitchFamily="34" charset="-122"/>
              </a:rPr>
              <a:t>12.5</a:t>
            </a:r>
            <a:r>
              <a:rPr lang="zh-CN" altLang="en-US" sz="2000" dirty="0" smtClean="0">
                <a:latin typeface="微软雅黑" panose="020B0503020204020204" pitchFamily="34" charset="-122"/>
                <a:ea typeface="微软雅黑" panose="020B0503020204020204" pitchFamily="34" charset="-122"/>
              </a:rPr>
              <a:t>万元，</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这一过程一直延续下去</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最终使国民收入增加量为</a:t>
            </a:r>
          </a:p>
          <a:p>
            <a:pPr>
              <a:lnSpc>
                <a:spcPct val="150000"/>
              </a:lnSpc>
            </a:pPr>
            <a:r>
              <a:rPr lang="en-US" altLang="zh-CN" sz="2000" dirty="0" smtClean="0">
                <a:latin typeface="微软雅黑" panose="020B0503020204020204" pitchFamily="34" charset="-122"/>
                <a:ea typeface="微软雅黑" panose="020B0503020204020204" pitchFamily="34" charset="-122"/>
              </a:rPr>
              <a:t>	ΔY</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１＋</a:t>
            </a:r>
            <a:r>
              <a:rPr lang="en-US" altLang="zh-CN" sz="2000" dirty="0" smtClean="0">
                <a:latin typeface="微软雅黑" panose="020B0503020204020204" pitchFamily="34" charset="-122"/>
                <a:ea typeface="微软雅黑" panose="020B0503020204020204" pitchFamily="34" charset="-122"/>
              </a:rPr>
              <a:t>e</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e</a:t>
            </a:r>
            <a:r>
              <a:rPr lang="zh-CN" altLang="en-US" sz="2000" baseline="30000" dirty="0" smtClean="0">
                <a:latin typeface="微软雅黑" panose="020B0503020204020204" pitchFamily="34" charset="-122"/>
                <a:ea typeface="微软雅黑" panose="020B0503020204020204" pitchFamily="34" charset="-122"/>
              </a:rPr>
              <a:t>１</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e</a:t>
            </a:r>
            <a:r>
              <a:rPr lang="zh-CN" altLang="en-US" sz="2000" baseline="30000" dirty="0">
                <a:latin typeface="微软雅黑" panose="020B0503020204020204" pitchFamily="34" charset="-122"/>
                <a:ea typeface="微软雅黑" panose="020B0503020204020204" pitchFamily="34" charset="-122"/>
              </a:rPr>
              <a:t>２</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e</a:t>
            </a:r>
            <a:r>
              <a:rPr lang="zh-CN" altLang="en-US" sz="2000" baseline="30000" dirty="0">
                <a:latin typeface="微软雅黑" panose="020B0503020204020204" pitchFamily="34" charset="-122"/>
                <a:ea typeface="微软雅黑" panose="020B0503020204020204" pitchFamily="34" charset="-122"/>
              </a:rPr>
              <a:t>２</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e</a:t>
            </a:r>
            <a:r>
              <a:rPr lang="zh-CN" altLang="en-US" sz="2000" baseline="30000" dirty="0">
                <a:latin typeface="微软雅黑" panose="020B0503020204020204" pitchFamily="34" charset="-122"/>
                <a:ea typeface="微软雅黑" panose="020B0503020204020204" pitchFamily="34" charset="-122"/>
              </a:rPr>
              <a:t>３</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e</a:t>
            </a:r>
            <a:r>
              <a:rPr lang="en-US" altLang="zh-CN" sz="2000" baseline="30000" dirty="0">
                <a:latin typeface="微软雅黑" panose="020B0503020204020204" pitchFamily="34" charset="-122"/>
                <a:ea typeface="微软雅黑" panose="020B0503020204020204" pitchFamily="34" charset="-122"/>
              </a:rPr>
              <a:t>n</a:t>
            </a:r>
            <a:r>
              <a:rPr lang="en-US" altLang="zh-CN" sz="2000" dirty="0" smtClean="0">
                <a:latin typeface="微软雅黑" panose="020B0503020204020204" pitchFamily="34" charset="-122"/>
                <a:ea typeface="微软雅黑" panose="020B0503020204020204" pitchFamily="34" charset="-122"/>
              </a:rPr>
              <a:t>)</a:t>
            </a:r>
            <a:r>
              <a:rPr lang="en-US" altLang="zh-CN" sz="2400" b="1" baseline="30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ΔG</a:t>
            </a:r>
          </a:p>
          <a:p>
            <a:pPr>
              <a:lnSpc>
                <a:spcPct val="150000"/>
              </a:lnSpc>
            </a:pP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因此</a:t>
            </a:r>
            <a:r>
              <a:rPr lang="en-US" altLang="zh-CN" sz="2000" dirty="0" smtClean="0">
                <a:latin typeface="微软雅黑" panose="020B0503020204020204" pitchFamily="34" charset="-122"/>
                <a:ea typeface="微软雅黑" panose="020B0503020204020204" pitchFamily="34" charset="-122"/>
              </a:rPr>
              <a:t>,KG </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ΔY/ΔG</a:t>
            </a:r>
            <a:r>
              <a:rPr lang="zh-CN" altLang="en-US" sz="2000" dirty="0" smtClean="0">
                <a:latin typeface="微软雅黑" panose="020B0503020204020204" pitchFamily="34" charset="-122"/>
                <a:ea typeface="微软雅黑" panose="020B0503020204020204" pitchFamily="34" charset="-122"/>
              </a:rPr>
              <a:t>＝１＋</a:t>
            </a:r>
            <a:r>
              <a:rPr lang="en-US" altLang="zh-CN" sz="2000" dirty="0" smtClean="0">
                <a:latin typeface="微软雅黑" panose="020B0503020204020204" pitchFamily="34" charset="-122"/>
                <a:ea typeface="微软雅黑" panose="020B0503020204020204" pitchFamily="34" charset="-122"/>
              </a:rPr>
              <a:t>e</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e</a:t>
            </a:r>
            <a:r>
              <a:rPr lang="zh-CN" altLang="en-US" sz="2000" baseline="30000" dirty="0">
                <a:latin typeface="微软雅黑" panose="020B0503020204020204" pitchFamily="34" charset="-122"/>
                <a:ea typeface="微软雅黑" panose="020B0503020204020204" pitchFamily="34" charset="-122"/>
              </a:rPr>
              <a:t>１</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e</a:t>
            </a:r>
            <a:r>
              <a:rPr lang="zh-CN" altLang="en-US" sz="2000" baseline="30000" dirty="0">
                <a:latin typeface="微软雅黑" panose="020B0503020204020204" pitchFamily="34" charset="-122"/>
                <a:ea typeface="微软雅黑" panose="020B0503020204020204" pitchFamily="34" charset="-122"/>
              </a:rPr>
              <a:t>２</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e</a:t>
            </a:r>
            <a:r>
              <a:rPr lang="zh-CN" altLang="en-US" sz="2000" baseline="30000" dirty="0">
                <a:latin typeface="微软雅黑" panose="020B0503020204020204" pitchFamily="34" charset="-122"/>
                <a:ea typeface="微软雅黑" panose="020B0503020204020204" pitchFamily="34" charset="-122"/>
              </a:rPr>
              <a:t>３</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a:t>
            </a:r>
            <a:r>
              <a:rPr lang="en-US" altLang="zh-CN" sz="2000" baseline="30000" dirty="0">
                <a:latin typeface="微软雅黑" panose="020B0503020204020204" pitchFamily="34" charset="-122"/>
                <a:ea typeface="微软雅黑" panose="020B0503020204020204" pitchFamily="34" charset="-122"/>
              </a:rPr>
              <a:t>en</a:t>
            </a:r>
          </a:p>
          <a:p>
            <a:pPr>
              <a:lnSpc>
                <a:spcPct val="150000"/>
              </a:lnSpc>
            </a:pP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＝１</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１－</a:t>
            </a:r>
            <a:r>
              <a:rPr lang="en-US" altLang="zh-CN" sz="2000" dirty="0" smtClean="0">
                <a:latin typeface="微软雅黑" panose="020B0503020204020204" pitchFamily="34" charset="-122"/>
                <a:ea typeface="微软雅黑" panose="020B0503020204020204" pitchFamily="34" charset="-122"/>
              </a:rPr>
              <a:t>e)  </a:t>
            </a:r>
          </a:p>
          <a:p>
            <a:pPr>
              <a:lnSpc>
                <a:spcPct val="150000"/>
              </a:lnSpc>
            </a:pP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这样</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在</a:t>
            </a:r>
            <a:r>
              <a:rPr lang="en-US" altLang="zh-CN" sz="2000" dirty="0" smtClean="0">
                <a:latin typeface="微软雅黑" panose="020B0503020204020204" pitchFamily="34" charset="-122"/>
                <a:ea typeface="微软雅黑" panose="020B0503020204020204" pitchFamily="34" charset="-122"/>
              </a:rPr>
              <a:t>e</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b</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0.5 ,ΔG</a:t>
            </a:r>
            <a:r>
              <a:rPr lang="zh-CN" altLang="en-US" sz="2000" dirty="0" smtClean="0">
                <a:latin typeface="微软雅黑" panose="020B0503020204020204" pitchFamily="34" charset="-122"/>
                <a:ea typeface="微软雅黑" panose="020B0503020204020204" pitchFamily="34" charset="-122"/>
              </a:rPr>
              <a:t>＝１００万元时</a:t>
            </a:r>
            <a:r>
              <a:rPr lang="en-US" altLang="zh-CN" sz="2000" dirty="0" smtClean="0">
                <a:latin typeface="微软雅黑" panose="020B0503020204020204" pitchFamily="34" charset="-122"/>
                <a:ea typeface="微软雅黑" panose="020B0503020204020204" pitchFamily="34" charset="-122"/>
              </a:rPr>
              <a:t>,K</a:t>
            </a:r>
            <a:r>
              <a:rPr lang="en-US" altLang="zh-CN" sz="2000" baseline="-25000" dirty="0" smtClean="0">
                <a:latin typeface="微软雅黑" panose="020B0503020204020204" pitchFamily="34" charset="-122"/>
                <a:ea typeface="微软雅黑" panose="020B0503020204020204" pitchFamily="34" charset="-122"/>
              </a:rPr>
              <a:t>G</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＝１</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１－</a:t>
            </a:r>
            <a:r>
              <a:rPr lang="en-US" altLang="zh-CN" sz="2000" dirty="0" smtClean="0">
                <a:latin typeface="微软雅黑" panose="020B0503020204020204" pitchFamily="34" charset="-122"/>
                <a:ea typeface="微软雅黑" panose="020B0503020204020204" pitchFamily="34" charset="-122"/>
              </a:rPr>
              <a:t>e)</a:t>
            </a:r>
            <a:r>
              <a:rPr lang="zh-CN" altLang="en-US" sz="2000" dirty="0" smtClean="0">
                <a:latin typeface="微软雅黑" panose="020B0503020204020204" pitchFamily="34" charset="-122"/>
                <a:ea typeface="微软雅黑" panose="020B0503020204020204" pitchFamily="34" charset="-122"/>
              </a:rPr>
              <a:t>＝２</a:t>
            </a:r>
            <a:r>
              <a:rPr lang="en-US" altLang="zh-CN" sz="2000" dirty="0" smtClean="0">
                <a:latin typeface="微软雅黑" panose="020B0503020204020204" pitchFamily="34" charset="-122"/>
                <a:ea typeface="微软雅黑" panose="020B0503020204020204" pitchFamily="34" charset="-122"/>
              </a:rPr>
              <a:t>, ΔY</a:t>
            </a:r>
            <a:r>
              <a:rPr lang="zh-CN" altLang="en-US" sz="2000" dirty="0" smtClean="0">
                <a:latin typeface="微软雅黑" panose="020B0503020204020204" pitchFamily="34" charset="-122"/>
                <a:ea typeface="微软雅黑" panose="020B0503020204020204" pitchFamily="34" charset="-122"/>
              </a:rPr>
              <a:t>＝２</a:t>
            </a:r>
            <a:r>
              <a:rPr lang="en-US" altLang="zh-CN" sz="2000" dirty="0" smtClean="0">
                <a:latin typeface="微软雅黑" panose="020B0503020204020204" pitchFamily="34" charset="-122"/>
                <a:ea typeface="微软雅黑" panose="020B0503020204020204" pitchFamily="34" charset="-122"/>
              </a:rPr>
              <a:t>×100</a:t>
            </a:r>
            <a:r>
              <a:rPr lang="zh-CN" altLang="en-US" sz="2000" dirty="0" smtClean="0">
                <a:latin typeface="微软雅黑" panose="020B0503020204020204" pitchFamily="34" charset="-122"/>
                <a:ea typeface="微软雅黑" panose="020B0503020204020204" pitchFamily="34" charset="-122"/>
              </a:rPr>
              <a:t>＝２００万元</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在乘数的作用下</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政府支出增加１００万元可以使国民收入增加２００万元</a:t>
            </a:r>
            <a:r>
              <a:rPr lang="en-US" altLang="zh-CN"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50203010"/>
      </p:ext>
    </p:extLst>
  </p:cSld>
  <p:clrMapOvr>
    <a:masterClrMapping/>
  </p:clrMapOvr>
  <p:transition spd="slow">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91565" y="493455"/>
            <a:ext cx="5519460"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国民收入均衡的决定及其变动</a:t>
            </a:r>
          </a:p>
        </p:txBody>
      </p:sp>
      <p:sp>
        <p:nvSpPr>
          <p:cNvPr id="8" name="矩形 7"/>
          <p:cNvSpPr/>
          <p:nvPr/>
        </p:nvSpPr>
        <p:spPr>
          <a:xfrm>
            <a:off x="1091564" y="1066101"/>
            <a:ext cx="10916406" cy="5632311"/>
          </a:xfrm>
          <a:prstGeom prst="rect">
            <a:avLst/>
          </a:prstGeom>
        </p:spPr>
        <p:txBody>
          <a:bodyPr wrap="square">
            <a:spAutoFit/>
          </a:bodyPr>
          <a:lstStyle/>
          <a:p>
            <a:pPr>
              <a:lnSpc>
                <a:spcPct val="150000"/>
              </a:lnSpc>
            </a:pPr>
            <a:r>
              <a:rPr lang="zh-CN" altLang="en-US" sz="2000" dirty="0">
                <a:solidFill>
                  <a:srgbClr val="FF00FF"/>
                </a:solidFill>
                <a:latin typeface="微软雅黑" panose="020B0503020204020204" pitchFamily="34" charset="-122"/>
                <a:ea typeface="微软雅黑" panose="020B0503020204020204" pitchFamily="34" charset="-122"/>
              </a:rPr>
              <a:t>三、计划总支出线的移动及其对国民收入的</a:t>
            </a:r>
            <a:r>
              <a:rPr lang="zh-CN" altLang="en-US" sz="2000" dirty="0" smtClean="0">
                <a:solidFill>
                  <a:srgbClr val="FF00FF"/>
                </a:solidFill>
                <a:latin typeface="微软雅黑" panose="020B0503020204020204" pitchFamily="34" charset="-122"/>
                <a:ea typeface="微软雅黑" panose="020B0503020204020204" pitchFamily="34" charset="-122"/>
              </a:rPr>
              <a:t>影响</a:t>
            </a:r>
            <a:endParaRPr lang="en-US" altLang="zh-CN" sz="2000" dirty="0" smtClean="0">
              <a:solidFill>
                <a:srgbClr val="FF00FF"/>
              </a:solidFill>
              <a:latin typeface="微软雅黑" panose="020B0503020204020204" pitchFamily="34" charset="-122"/>
              <a:ea typeface="微软雅黑" panose="020B0503020204020204" pitchFamily="34" charset="-122"/>
            </a:endParaRPr>
          </a:p>
          <a:p>
            <a:pPr>
              <a:lnSpc>
                <a:spcPct val="150000"/>
              </a:lnSpc>
            </a:pPr>
            <a:r>
              <a:rPr lang="zh-CN" altLang="en-US" sz="2000" b="1" dirty="0">
                <a:latin typeface="微软雅黑" panose="020B0503020204020204" pitchFamily="34" charset="-122"/>
                <a:ea typeface="微软雅黑" panose="020B0503020204020204" pitchFamily="34" charset="-122"/>
              </a:rPr>
              <a:t>３．边际支出倾向对总支出的</a:t>
            </a:r>
            <a:r>
              <a:rPr lang="zh-CN" altLang="en-US" sz="2000" b="1" dirty="0" smtClean="0">
                <a:latin typeface="微软雅黑" panose="020B0503020204020204" pitchFamily="34" charset="-122"/>
                <a:ea typeface="微软雅黑" panose="020B0503020204020204" pitchFamily="34" charset="-122"/>
              </a:rPr>
              <a:t>影响</a:t>
            </a:r>
            <a:endParaRPr lang="en-US" altLang="zh-CN" sz="2000" b="1" dirty="0" smtClean="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边际支出</a:t>
            </a:r>
            <a:r>
              <a:rPr lang="zh-CN" altLang="en-US" sz="2000" dirty="0" smtClean="0">
                <a:latin typeface="微软雅黑" panose="020B0503020204020204" pitchFamily="34" charset="-122"/>
                <a:ea typeface="微软雅黑" panose="020B0503020204020204" pitchFamily="34" charset="-122"/>
              </a:rPr>
              <a:t>倾向</a:t>
            </a:r>
            <a:r>
              <a:rPr lang="zh-CN" altLang="en-US" sz="2000" dirty="0">
                <a:latin typeface="微软雅黑" panose="020B0503020204020204" pitchFamily="34" charset="-122"/>
                <a:ea typeface="微软雅黑" panose="020B0503020204020204" pitchFamily="34" charset="-122"/>
              </a:rPr>
              <a:t>就是计划总支出线的斜率</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当</a:t>
            </a:r>
            <a:r>
              <a:rPr lang="zh-CN" altLang="en-US" sz="2000" dirty="0" smtClean="0">
                <a:latin typeface="微软雅黑" panose="020B0503020204020204" pitchFamily="34" charset="-122"/>
                <a:ea typeface="微软雅黑" panose="020B0503020204020204" pitchFamily="34" charset="-122"/>
              </a:rPr>
              <a:t>边际</a:t>
            </a:r>
            <a:r>
              <a:rPr lang="zh-CN" altLang="en-US" sz="2000" dirty="0">
                <a:latin typeface="微软雅黑" panose="020B0503020204020204" pitchFamily="34" charset="-122"/>
                <a:ea typeface="微软雅黑" panose="020B0503020204020204" pitchFamily="34" charset="-122"/>
              </a:rPr>
              <a:t>支出倾向发生变化时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计划</a:t>
            </a:r>
            <a:r>
              <a:rPr lang="zh-CN" altLang="en-US" sz="2000" dirty="0" smtClean="0">
                <a:latin typeface="微软雅黑" panose="020B0503020204020204" pitchFamily="34" charset="-122"/>
                <a:ea typeface="微软雅黑" panose="020B0503020204020204" pitchFamily="34" charset="-122"/>
              </a:rPr>
              <a:t>总支出线</a:t>
            </a:r>
            <a:r>
              <a:rPr lang="zh-CN" altLang="en-US" sz="2000" dirty="0">
                <a:latin typeface="微软雅黑" panose="020B0503020204020204" pitchFamily="34" charset="-122"/>
                <a:ea typeface="微软雅黑" panose="020B0503020204020204" pitchFamily="34" charset="-122"/>
              </a:rPr>
              <a:t>的斜率会发生改变</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又因为</a:t>
            </a:r>
            <a:r>
              <a:rPr lang="zh-CN" altLang="en-US" sz="2000" dirty="0" smtClean="0">
                <a:latin typeface="微软雅黑" panose="020B0503020204020204" pitchFamily="34" charset="-122"/>
                <a:ea typeface="微软雅黑" panose="020B0503020204020204" pitchFamily="34" charset="-122"/>
              </a:rPr>
              <a:t>边际</a:t>
            </a:r>
            <a:r>
              <a:rPr lang="zh-CN" altLang="en-US" sz="2000" dirty="0">
                <a:latin typeface="微软雅黑" panose="020B0503020204020204" pitchFamily="34" charset="-122"/>
                <a:ea typeface="微软雅黑" panose="020B0503020204020204" pitchFamily="34" charset="-122"/>
              </a:rPr>
              <a:t>支出倾向的变化不会影响自发</a:t>
            </a:r>
            <a:r>
              <a:rPr lang="zh-CN" altLang="en-US" sz="2000" dirty="0" smtClean="0">
                <a:latin typeface="微软雅黑" panose="020B0503020204020204" pitchFamily="34" charset="-122"/>
                <a:ea typeface="微软雅黑" panose="020B0503020204020204" pitchFamily="34" charset="-122"/>
              </a:rPr>
              <a:t>支出</a:t>
            </a:r>
            <a:r>
              <a:rPr lang="zh-CN" altLang="en-US" sz="2000" dirty="0">
                <a:latin typeface="微软雅黑" panose="020B0503020204020204" pitchFamily="34" charset="-122"/>
                <a:ea typeface="微软雅黑" panose="020B0503020204020204" pitchFamily="34" charset="-122"/>
              </a:rPr>
              <a:t>的水平</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改变后的计划支出线</a:t>
            </a:r>
            <a:r>
              <a:rPr lang="zh-CN" altLang="en-US" sz="2000" dirty="0" smtClean="0">
                <a:latin typeface="微软雅黑" panose="020B0503020204020204" pitchFamily="34" charset="-122"/>
                <a:ea typeface="微软雅黑" panose="020B0503020204020204" pitchFamily="34" charset="-122"/>
              </a:rPr>
              <a:t>在纵轴</a:t>
            </a:r>
            <a:r>
              <a:rPr lang="zh-CN" altLang="en-US" sz="2000" dirty="0">
                <a:latin typeface="微软雅黑" panose="020B0503020204020204" pitchFamily="34" charset="-122"/>
                <a:ea typeface="微软雅黑" panose="020B0503020204020204" pitchFamily="34" charset="-122"/>
              </a:rPr>
              <a:t>上的截距</a:t>
            </a:r>
            <a:r>
              <a:rPr lang="zh-CN" altLang="en-US" sz="2000" dirty="0" smtClean="0">
                <a:latin typeface="微软雅黑" panose="020B0503020204020204" pitchFamily="34" charset="-122"/>
                <a:ea typeface="微软雅黑" panose="020B0503020204020204" pitchFamily="34" charset="-122"/>
              </a:rPr>
              <a:t>不变</a:t>
            </a:r>
            <a:r>
              <a:rPr lang="en-US" altLang="zh-CN" sz="2000" dirty="0" smtClean="0">
                <a:latin typeface="微软雅黑" panose="020B0503020204020204" pitchFamily="34" charset="-122"/>
                <a:ea typeface="微软雅黑" panose="020B0503020204020204" pitchFamily="34" charset="-122"/>
              </a:rPr>
              <a:t>.</a:t>
            </a:r>
          </a:p>
          <a:p>
            <a:pPr marL="342900" indent="-342900">
              <a:lnSpc>
                <a:spcPct val="150000"/>
              </a:lnSpc>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边际</a:t>
            </a:r>
            <a:r>
              <a:rPr lang="zh-CN" altLang="en-US" sz="2000" dirty="0">
                <a:latin typeface="微软雅黑" panose="020B0503020204020204" pitchFamily="34" charset="-122"/>
                <a:ea typeface="微软雅黑" panose="020B0503020204020204" pitchFamily="34" charset="-122"/>
              </a:rPr>
              <a:t>支出倾向与乘数正相关</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边际支出</a:t>
            </a:r>
            <a:r>
              <a:rPr lang="zh-CN" altLang="en-US" sz="2000" dirty="0" smtClean="0">
                <a:latin typeface="微软雅黑" panose="020B0503020204020204" pitchFamily="34" charset="-122"/>
                <a:ea typeface="微软雅黑" panose="020B0503020204020204" pitchFamily="34" charset="-122"/>
              </a:rPr>
              <a:t>倾向</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越</a:t>
            </a:r>
            <a:r>
              <a:rPr lang="zh-CN" altLang="en-US" sz="2000" dirty="0">
                <a:latin typeface="微软雅黑" panose="020B0503020204020204" pitchFamily="34" charset="-122"/>
                <a:ea typeface="微软雅黑" panose="020B0503020204020204" pitchFamily="34" charset="-122"/>
              </a:rPr>
              <a:t>大则乘数越大</a:t>
            </a:r>
            <a:r>
              <a:rPr lang="en-US" altLang="zh-CN" sz="2000" dirty="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边际</a:t>
            </a:r>
            <a:r>
              <a:rPr lang="zh-CN" altLang="en-US" sz="2000" dirty="0">
                <a:latin typeface="微软雅黑" panose="020B0503020204020204" pitchFamily="34" charset="-122"/>
                <a:ea typeface="微软雅黑" panose="020B0503020204020204" pitchFamily="34" charset="-122"/>
              </a:rPr>
              <a:t>支出倾向越小则乘数越</a:t>
            </a:r>
            <a:r>
              <a:rPr lang="zh-CN" altLang="en-US" sz="2000" dirty="0" smtClean="0">
                <a:latin typeface="微软雅黑" panose="020B0503020204020204" pitchFamily="34" charset="-122"/>
                <a:ea typeface="微软雅黑" panose="020B0503020204020204" pitchFamily="34" charset="-122"/>
              </a:rPr>
              <a:t>小</a:t>
            </a:r>
            <a:r>
              <a:rPr lang="en-US" altLang="zh-CN" sz="2000" dirty="0" smtClean="0">
                <a:latin typeface="微软雅黑" panose="020B0503020204020204" pitchFamily="34" charset="-122"/>
                <a:ea typeface="微软雅黑" panose="020B0503020204020204" pitchFamily="34" charset="-122"/>
              </a:rPr>
              <a:t>;</a:t>
            </a:r>
          </a:p>
          <a:p>
            <a:pPr marL="342900" indent="-342900">
              <a:lnSpc>
                <a:spcPct val="150000"/>
              </a:lnSpc>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边际</a:t>
            </a:r>
            <a:r>
              <a:rPr lang="zh-CN" altLang="en-US" sz="2000" dirty="0">
                <a:latin typeface="微软雅黑" panose="020B0503020204020204" pitchFamily="34" charset="-122"/>
                <a:ea typeface="微软雅黑" panose="020B0503020204020204" pitchFamily="34" charset="-122"/>
              </a:rPr>
              <a:t>支出倾向取决于边际消费倾向</a:t>
            </a:r>
            <a:r>
              <a:rPr lang="en-US" altLang="zh-CN" sz="2000" dirty="0">
                <a:latin typeface="微软雅黑" panose="020B0503020204020204" pitchFamily="34" charset="-122"/>
                <a:ea typeface="微软雅黑" panose="020B0503020204020204" pitchFamily="34" charset="-122"/>
              </a:rPr>
              <a:t>b </a:t>
            </a:r>
            <a:r>
              <a:rPr lang="zh-CN" altLang="en-US" sz="2000" dirty="0">
                <a:latin typeface="微软雅黑" panose="020B0503020204020204" pitchFamily="34" charset="-122"/>
                <a:ea typeface="微软雅黑" panose="020B0503020204020204" pitchFamily="34" charset="-122"/>
              </a:rPr>
              <a:t>和</a:t>
            </a:r>
            <a:r>
              <a:rPr lang="zh-CN" altLang="en-US" sz="2000" dirty="0" smtClean="0">
                <a:latin typeface="微软雅黑" panose="020B0503020204020204" pitchFamily="34" charset="-122"/>
                <a:ea typeface="微软雅黑" panose="020B0503020204020204" pitchFamily="34" charset="-122"/>
              </a:rPr>
              <a:t>边际</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税率</a:t>
            </a:r>
            <a:r>
              <a:rPr lang="en-US" altLang="zh-CN" sz="2000" dirty="0">
                <a:latin typeface="微软雅黑" panose="020B0503020204020204" pitchFamily="34" charset="-122"/>
                <a:ea typeface="微软雅黑" panose="020B0503020204020204" pitchFamily="34" charset="-122"/>
              </a:rPr>
              <a:t>t,</a:t>
            </a:r>
            <a:r>
              <a:rPr lang="zh-CN" altLang="en-US" sz="2000" dirty="0">
                <a:latin typeface="微软雅黑" panose="020B0503020204020204" pitchFamily="34" charset="-122"/>
                <a:ea typeface="微软雅黑" panose="020B0503020204020204" pitchFamily="34" charset="-122"/>
              </a:rPr>
              <a:t>边际支出</a:t>
            </a:r>
            <a:r>
              <a:rPr lang="zh-CN" altLang="en-US" sz="2000" dirty="0" smtClean="0">
                <a:latin typeface="微软雅黑" panose="020B0503020204020204" pitchFamily="34" charset="-122"/>
                <a:ea typeface="微软雅黑" panose="020B0503020204020204" pitchFamily="34" charset="-122"/>
              </a:rPr>
              <a:t>倾向与</a:t>
            </a:r>
            <a:r>
              <a:rPr lang="zh-CN" altLang="en-US" sz="2000" dirty="0">
                <a:latin typeface="微软雅黑" panose="020B0503020204020204" pitchFamily="34" charset="-122"/>
                <a:ea typeface="微软雅黑" panose="020B0503020204020204" pitchFamily="34" charset="-122"/>
              </a:rPr>
              <a:t>边际消费倾向正相关而</a:t>
            </a:r>
            <a:r>
              <a:rPr lang="zh-CN" altLang="en-US" sz="2000" dirty="0" smtClean="0">
                <a:latin typeface="微软雅黑" panose="020B0503020204020204" pitchFamily="34" charset="-122"/>
                <a:ea typeface="微软雅黑" panose="020B0503020204020204" pitchFamily="34" charset="-122"/>
              </a:rPr>
              <a:t>与</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边际</a:t>
            </a:r>
            <a:r>
              <a:rPr lang="zh-CN" altLang="en-US" sz="2000" dirty="0">
                <a:latin typeface="微软雅黑" panose="020B0503020204020204" pitchFamily="34" charset="-122"/>
                <a:ea typeface="微软雅黑" panose="020B0503020204020204" pitchFamily="34" charset="-122"/>
              </a:rPr>
              <a:t>税率负相关</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边际税率降低使边际支出</a:t>
            </a:r>
            <a:r>
              <a:rPr lang="zh-CN" altLang="en-US" sz="2000" dirty="0" smtClean="0">
                <a:latin typeface="微软雅黑" panose="020B0503020204020204" pitchFamily="34" charset="-122"/>
                <a:ea typeface="微软雅黑" panose="020B0503020204020204" pitchFamily="34" charset="-122"/>
              </a:rPr>
              <a:t>倾向</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增加</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乘数</a:t>
            </a:r>
            <a:r>
              <a:rPr lang="zh-CN" altLang="en-US" sz="2000" dirty="0" smtClean="0">
                <a:latin typeface="微软雅黑" panose="020B0503020204020204" pitchFamily="34" charset="-122"/>
                <a:ea typeface="微软雅黑" panose="020B0503020204020204" pitchFamily="34" charset="-122"/>
              </a:rPr>
              <a:t>增大</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边际税率提高则使边际支出</a:t>
            </a:r>
            <a:r>
              <a:rPr lang="zh-CN" altLang="en-US" sz="2000" dirty="0" smtClean="0">
                <a:latin typeface="微软雅黑" panose="020B0503020204020204" pitchFamily="34" charset="-122"/>
                <a:ea typeface="微软雅黑" panose="020B0503020204020204" pitchFamily="34" charset="-122"/>
              </a:rPr>
              <a:t>倾向</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下降</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乘数</a:t>
            </a:r>
            <a:r>
              <a:rPr lang="zh-CN" altLang="en-US" sz="2000" dirty="0" smtClean="0">
                <a:latin typeface="微软雅黑" panose="020B0503020204020204" pitchFamily="34" charset="-122"/>
                <a:ea typeface="微软雅黑" panose="020B0503020204020204" pitchFamily="34" charset="-122"/>
              </a:rPr>
              <a:t>减小</a:t>
            </a:r>
            <a:r>
              <a:rPr lang="en-US" altLang="zh-CN" sz="2000" dirty="0" smtClean="0">
                <a:latin typeface="微软雅黑" panose="020B0503020204020204" pitchFamily="34" charset="-122"/>
                <a:ea typeface="微软雅黑" panose="020B0503020204020204" pitchFamily="34" charset="-122"/>
              </a:rPr>
              <a:t>.</a:t>
            </a:r>
          </a:p>
        </p:txBody>
      </p:sp>
      <p:pic>
        <p:nvPicPr>
          <p:cNvPr id="6" name="图片 5"/>
          <p:cNvPicPr>
            <a:picLocks noChangeAspect="1"/>
          </p:cNvPicPr>
          <p:nvPr/>
        </p:nvPicPr>
        <p:blipFill>
          <a:blip r:embed="rId2"/>
          <a:stretch>
            <a:fillRect/>
          </a:stretch>
        </p:blipFill>
        <p:spPr>
          <a:xfrm>
            <a:off x="6549767" y="2993977"/>
            <a:ext cx="5206755" cy="3671846"/>
          </a:xfrm>
          <a:prstGeom prst="rect">
            <a:avLst/>
          </a:prstGeom>
        </p:spPr>
      </p:pic>
    </p:spTree>
    <p:extLst>
      <p:ext uri="{BB962C8B-B14F-4D97-AF65-F5344CB8AC3E}">
        <p14:creationId xmlns:p14="http://schemas.microsoft.com/office/powerpoint/2010/main" val="4014889719"/>
      </p:ext>
    </p:extLst>
  </p:cSld>
  <p:clrMapOvr>
    <a:masterClrMapping/>
  </p:clrMapOvr>
  <p:transition spd="slow">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091565" y="493455"/>
            <a:ext cx="1415772"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思考题</a:t>
            </a:r>
          </a:p>
        </p:txBody>
      </p:sp>
      <p:sp>
        <p:nvSpPr>
          <p:cNvPr id="7" name="矩形 6"/>
          <p:cNvSpPr/>
          <p:nvPr/>
        </p:nvSpPr>
        <p:spPr>
          <a:xfrm>
            <a:off x="1091563" y="1663005"/>
            <a:ext cx="10864647" cy="3323987"/>
          </a:xfrm>
          <a:prstGeom prst="rect">
            <a:avLst/>
          </a:prstGeom>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１．比较衡量</a:t>
            </a:r>
            <a:r>
              <a:rPr lang="en-US" altLang="zh-CN" sz="2000" dirty="0">
                <a:latin typeface="微软雅黑" panose="020B0503020204020204" pitchFamily="34" charset="-122"/>
                <a:ea typeface="微软雅黑" panose="020B0503020204020204" pitchFamily="34" charset="-122"/>
              </a:rPr>
              <a:t>GDP</a:t>
            </a:r>
            <a:r>
              <a:rPr lang="zh-CN" altLang="en-US" sz="2000" dirty="0">
                <a:latin typeface="微软雅黑" panose="020B0503020204020204" pitchFamily="34" charset="-122"/>
                <a:ea typeface="微软雅黑" panose="020B0503020204020204" pitchFamily="34" charset="-122"/>
              </a:rPr>
              <a:t>的三种方法</a:t>
            </a:r>
            <a:r>
              <a:rPr lang="en-US" altLang="zh-CN" sz="2000" dirty="0">
                <a:latin typeface="微软雅黑" panose="020B0503020204020204" pitchFamily="34" charset="-122"/>
                <a:ea typeface="微软雅黑" panose="020B0503020204020204" pitchFamily="34" charset="-122"/>
              </a:rPr>
              <a:t>.</a:t>
            </a:r>
          </a:p>
          <a:p>
            <a:pPr>
              <a:lnSpc>
                <a:spcPct val="150000"/>
              </a:lnSpc>
            </a:pPr>
            <a:r>
              <a:rPr lang="zh-CN" altLang="en-US" sz="2000" dirty="0">
                <a:latin typeface="微软雅黑" panose="020B0503020204020204" pitchFamily="34" charset="-122"/>
                <a:ea typeface="微软雅黑" panose="020B0503020204020204" pitchFamily="34" charset="-122"/>
              </a:rPr>
              <a:t>２．简述边际支出倾向对总支出的影响</a:t>
            </a:r>
            <a:r>
              <a:rPr lang="en-US" altLang="zh-CN" sz="2000" dirty="0">
                <a:latin typeface="微软雅黑" panose="020B0503020204020204" pitchFamily="34" charset="-122"/>
                <a:ea typeface="微软雅黑" panose="020B0503020204020204" pitchFamily="34" charset="-122"/>
              </a:rPr>
              <a:t>.</a:t>
            </a:r>
          </a:p>
          <a:p>
            <a:pPr>
              <a:lnSpc>
                <a:spcPct val="150000"/>
              </a:lnSpc>
            </a:pPr>
            <a:r>
              <a:rPr lang="zh-CN" altLang="en-US" sz="2000" dirty="0">
                <a:latin typeface="微软雅黑" panose="020B0503020204020204" pitchFamily="34" charset="-122"/>
                <a:ea typeface="微软雅黑" panose="020B0503020204020204" pitchFamily="34" charset="-122"/>
              </a:rPr>
              <a:t>３．如何用支出法计量二部门经济的国民生产总值</a:t>
            </a:r>
            <a:r>
              <a:rPr lang="en-US" altLang="zh-CN" sz="2000" dirty="0">
                <a:latin typeface="微软雅黑" panose="020B0503020204020204" pitchFamily="34" charset="-122"/>
                <a:ea typeface="微软雅黑" panose="020B0503020204020204" pitchFamily="34" charset="-122"/>
              </a:rPr>
              <a:t>?</a:t>
            </a:r>
          </a:p>
          <a:p>
            <a:pPr>
              <a:lnSpc>
                <a:spcPct val="150000"/>
              </a:lnSpc>
            </a:pPr>
            <a:r>
              <a:rPr lang="zh-CN" altLang="en-US" sz="2000" dirty="0">
                <a:latin typeface="微软雅黑" panose="020B0503020204020204" pitchFamily="34" charset="-122"/>
                <a:ea typeface="微软雅黑" panose="020B0503020204020204" pitchFamily="34" charset="-122"/>
              </a:rPr>
              <a:t>４．如何用支出法计量四部门经济的国民生产总值</a:t>
            </a:r>
            <a:r>
              <a:rPr lang="en-US" altLang="zh-CN" sz="2000" dirty="0">
                <a:latin typeface="微软雅黑" panose="020B0503020204020204" pitchFamily="34" charset="-122"/>
                <a:ea typeface="微软雅黑" panose="020B0503020204020204" pitchFamily="34" charset="-122"/>
              </a:rPr>
              <a:t>?</a:t>
            </a:r>
          </a:p>
          <a:p>
            <a:pPr>
              <a:lnSpc>
                <a:spcPct val="150000"/>
              </a:lnSpc>
            </a:pPr>
            <a:r>
              <a:rPr lang="zh-CN" altLang="en-US" sz="2000" dirty="0">
                <a:latin typeface="微软雅黑" panose="020B0503020204020204" pitchFamily="34" charset="-122"/>
                <a:ea typeface="微软雅黑" panose="020B0503020204020204" pitchFamily="34" charset="-122"/>
              </a:rPr>
              <a:t>５．假定一个经济体中</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消费为１０００亿万元</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储蓄为１００亿万元</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政府支出为３００</a:t>
            </a:r>
            <a:r>
              <a:rPr lang="zh-CN" altLang="en-US" sz="2000" dirty="0" smtClean="0">
                <a:latin typeface="微软雅黑" panose="020B0503020204020204" pitchFamily="34" charset="-122"/>
                <a:ea typeface="微软雅黑" panose="020B0503020204020204" pitchFamily="34" charset="-122"/>
              </a:rPr>
              <a:t>亿万元</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如果政府预算是平衡的</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计算</a:t>
            </a:r>
            <a:r>
              <a:rPr lang="en-US" altLang="zh-CN" sz="2000" dirty="0">
                <a:latin typeface="微软雅黑" panose="020B0503020204020204" pitchFamily="34" charset="-122"/>
                <a:ea typeface="微软雅黑" panose="020B0503020204020204" pitchFamily="34" charset="-122"/>
              </a:rPr>
              <a:t>GDP.</a:t>
            </a:r>
          </a:p>
          <a:p>
            <a:pPr>
              <a:lnSpc>
                <a:spcPct val="150000"/>
              </a:lnSpc>
            </a:pPr>
            <a:r>
              <a:rPr lang="zh-CN" altLang="en-US" sz="2000" dirty="0">
                <a:latin typeface="微软雅黑" panose="020B0503020204020204" pitchFamily="34" charset="-122"/>
                <a:ea typeface="微软雅黑" panose="020B0503020204020204" pitchFamily="34" charset="-122"/>
              </a:rPr>
              <a:t>６．假设储蓄</a:t>
            </a:r>
            <a:r>
              <a:rPr lang="en-US" altLang="zh-CN" sz="2000" dirty="0">
                <a:latin typeface="微软雅黑" panose="020B0503020204020204" pitchFamily="34" charset="-122"/>
                <a:ea typeface="微软雅黑" panose="020B0503020204020204" pitchFamily="34" charset="-122"/>
              </a:rPr>
              <a:t>S</a:t>
            </a:r>
            <a:r>
              <a:rPr lang="zh-CN" altLang="en-US" sz="2000" dirty="0">
                <a:latin typeface="微软雅黑" panose="020B0503020204020204" pitchFamily="34" charset="-122"/>
                <a:ea typeface="微软雅黑" panose="020B0503020204020204" pitchFamily="34" charset="-122"/>
              </a:rPr>
              <a:t>＝２００亿万元</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预算赤字为５０亿万元</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贸易赤字为１０亿万元</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则投资为多少</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2425882"/>
      </p:ext>
    </p:extLst>
  </p:cSld>
  <p:clrMapOvr>
    <a:masterClrMapping/>
  </p:clrMapOvr>
  <p:transition spd="slow">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658" y="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0" name="矩形 19"/>
          <p:cNvSpPr/>
          <p:nvPr/>
        </p:nvSpPr>
        <p:spPr>
          <a:xfrm>
            <a:off x="1261745" y="1874520"/>
            <a:ext cx="4522470" cy="1767205"/>
          </a:xfrm>
          <a:prstGeom prst="rect">
            <a:avLst/>
          </a:prstGeom>
        </p:spPr>
        <p:txBody>
          <a:bodyPr wrap="square" lIns="128994" tIns="64498" rIns="128994" bIns="64498">
            <a:spAutoFit/>
          </a:bodyPr>
          <a:lstStyle/>
          <a:p>
            <a:pPr algn="l" fontAlgn="auto">
              <a:spcBef>
                <a:spcPts val="0"/>
              </a:spcBef>
              <a:spcAft>
                <a:spcPts val="0"/>
              </a:spcAft>
              <a:defRPr/>
            </a:pPr>
            <a:r>
              <a:rPr lang="en-US" sz="10665" b="0" kern="0" dirty="0" smtClean="0">
                <a:solidFill>
                  <a:schemeClr val="bg1"/>
                </a:solidFill>
                <a:effectLst>
                  <a:glow rad="63500">
                    <a:schemeClr val="bg1">
                      <a:lumMod val="65000"/>
                      <a:alpha val="40000"/>
                    </a:schemeClr>
                  </a:glow>
                </a:effectLst>
                <a:latin typeface="Impact" panose="020B0806030902050204" pitchFamily="34" charset="0"/>
              </a:rPr>
              <a:t>Thanks</a:t>
            </a:r>
          </a:p>
        </p:txBody>
      </p:sp>
      <p:sp>
        <p:nvSpPr>
          <p:cNvPr id="23" name="矩形 22"/>
          <p:cNvSpPr/>
          <p:nvPr/>
        </p:nvSpPr>
        <p:spPr>
          <a:xfrm>
            <a:off x="7020514" y="3032426"/>
            <a:ext cx="4990254" cy="3208021"/>
          </a:xfrm>
          <a:prstGeom prst="rect">
            <a:avLst/>
          </a:prstGeom>
        </p:spPr>
        <p:txBody>
          <a:bodyPr wrap="square" lIns="128994" tIns="64498" rIns="128994" bIns="64498">
            <a:spAutoFit/>
          </a:bodyPr>
          <a:lstStyle/>
          <a:p>
            <a:pPr algn="l" fontAlgn="auto">
              <a:spcBef>
                <a:spcPts val="0"/>
              </a:spcBef>
              <a:spcAft>
                <a:spcPts val="0"/>
              </a:spcAft>
              <a:defRPr/>
            </a:pPr>
            <a:r>
              <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期待下一</a:t>
            </a:r>
            <a:r>
              <a:rPr lang="zh-CN" altLang="en-US"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单元</a:t>
            </a:r>
            <a:endParaRPr lang="en-US" altLang="zh-CN"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l" fontAlgn="auto">
              <a:spcBef>
                <a:spcPts val="0"/>
              </a:spcBef>
              <a:spcAft>
                <a:spcPts val="0"/>
              </a:spcAft>
              <a:defRPr/>
            </a:pPr>
            <a:endParaRPr lang="en-US" altLang="zh-CN"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r">
              <a:defRPr/>
            </a:pPr>
            <a:r>
              <a:rPr lang="zh-CN" altLang="en-US" sz="400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国民收入的一般均衡</a:t>
            </a: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
            </a:r>
            <a:b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b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
            </a:r>
            <a:b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br>
            <a:endPar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p:txBody>
      </p:sp>
      <p:pic>
        <p:nvPicPr>
          <p:cNvPr id="2" name="图片 1" descr="LOGO-PNG"/>
          <p:cNvPicPr>
            <a:picLocks noChangeAspect="1"/>
          </p:cNvPicPr>
          <p:nvPr/>
        </p:nvPicPr>
        <p:blipFill>
          <a:blip r:embed="rId4" cstate="print"/>
          <a:stretch>
            <a:fillRect/>
          </a:stretch>
        </p:blipFill>
        <p:spPr>
          <a:xfrm>
            <a:off x="11201400" y="203200"/>
            <a:ext cx="715645" cy="8509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3" presetClass="entr" presetSubtype="32" fill="hold" grpId="0" nodeType="afterEffect">
                                  <p:stCondLst>
                                    <p:cond delay="0"/>
                                  </p:stCondLst>
                                  <p:iterate type="lt">
                                    <p:tmPct val="18000"/>
                                  </p:iterate>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4*#ppt_w"/>
                                          </p:val>
                                        </p:tav>
                                        <p:tav tm="100000">
                                          <p:val>
                                            <p:strVal val="#ppt_w"/>
                                          </p:val>
                                        </p:tav>
                                      </p:tavLst>
                                    </p:anim>
                                    <p:anim calcmode="lin" valueType="num">
                                      <p:cBhvr>
                                        <p:cTn id="12" dur="500" fill="hold"/>
                                        <p:tgtEl>
                                          <p:spTgt spid="20"/>
                                        </p:tgtEl>
                                        <p:attrNameLst>
                                          <p:attrName>ppt_h</p:attrName>
                                        </p:attrNameLst>
                                      </p:cBhvr>
                                      <p:tavLst>
                                        <p:tav tm="0">
                                          <p:val>
                                            <p:strVal val="4*#ppt_h"/>
                                          </p:val>
                                        </p:tav>
                                        <p:tav tm="100000">
                                          <p:val>
                                            <p:strVal val="#ppt_h"/>
                                          </p:val>
                                        </p:tav>
                                      </p:tavLst>
                                    </p:anim>
                                  </p:childTnLst>
                                </p:cTn>
                              </p:par>
                            </p:childTnLst>
                          </p:cTn>
                        </p:par>
                        <p:par>
                          <p:cTn id="13" fill="hold">
                            <p:stCondLst>
                              <p:cond delay="1450"/>
                            </p:stCondLst>
                            <p:childTnLst>
                              <p:par>
                                <p:cTn id="14" presetID="16" presetClass="entr" presetSubtype="21"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arn(inVertical)">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3145" y="2484755"/>
            <a:ext cx="10779914" cy="1884618"/>
          </a:xfrm>
          <a:prstGeom prst="rect">
            <a:avLst/>
          </a:prstGeom>
          <a:gradFill>
            <a:gsLst>
              <a:gs pos="0">
                <a:schemeClr val="accent1">
                  <a:lumMod val="60000"/>
                  <a:lumOff val="40000"/>
                </a:schemeClr>
              </a:gs>
              <a:gs pos="39999">
                <a:srgbClr val="85C2FF"/>
              </a:gs>
              <a:gs pos="70000">
                <a:srgbClr val="C4D6EB"/>
              </a:gs>
              <a:gs pos="100000">
                <a:srgbClr val="FFEBFA"/>
              </a:gs>
            </a:gsLst>
            <a:lin ang="5400000" scaled="0"/>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txBody>
          <a:bodyPr wrap="square" rtlCol="0">
            <a:spAutoFit/>
          </a:bodyPr>
          <a:lstStyle/>
          <a:p>
            <a:pPr>
              <a:lnSpc>
                <a:spcPct val="150000"/>
              </a:lnSpc>
            </a:pPr>
            <a:r>
              <a:rPr lang="zh-CN" altLang="en-US" sz="2000" dirty="0">
                <a:latin typeface="楷体" panose="02010609060101010101" pitchFamily="49" charset="-122"/>
                <a:ea typeface="楷体" panose="02010609060101010101" pitchFamily="49" charset="-122"/>
              </a:rPr>
              <a:t>１．掌握国民收入的核算方法</a:t>
            </a:r>
            <a:r>
              <a:rPr lang="en-US" altLang="zh-CN" sz="2000" dirty="0">
                <a:latin typeface="楷体" panose="02010609060101010101" pitchFamily="49" charset="-122"/>
                <a:ea typeface="楷体" panose="02010609060101010101" pitchFamily="49" charset="-122"/>
              </a:rPr>
              <a:t>.</a:t>
            </a:r>
          </a:p>
          <a:p>
            <a:pPr>
              <a:lnSpc>
                <a:spcPct val="150000"/>
              </a:lnSpc>
            </a:pPr>
            <a:r>
              <a:rPr lang="zh-CN" altLang="en-US" sz="2000" dirty="0">
                <a:latin typeface="楷体" panose="02010609060101010101" pitchFamily="49" charset="-122"/>
                <a:ea typeface="楷体" panose="02010609060101010101" pitchFamily="49" charset="-122"/>
              </a:rPr>
              <a:t>２．理解两部门、三部门和四部门国民经济中的流量循环模型</a:t>
            </a:r>
            <a:r>
              <a:rPr lang="en-US" altLang="zh-CN" sz="2000" dirty="0">
                <a:latin typeface="楷体" panose="02010609060101010101" pitchFamily="49" charset="-122"/>
                <a:ea typeface="楷体" panose="02010609060101010101" pitchFamily="49" charset="-122"/>
              </a:rPr>
              <a:t>.</a:t>
            </a:r>
          </a:p>
          <a:p>
            <a:pPr>
              <a:lnSpc>
                <a:spcPct val="150000"/>
              </a:lnSpc>
            </a:pPr>
            <a:r>
              <a:rPr lang="zh-CN" altLang="en-US" sz="2000" dirty="0">
                <a:latin typeface="楷体" panose="02010609060101010101" pitchFamily="49" charset="-122"/>
                <a:ea typeface="楷体" panose="02010609060101010101" pitchFamily="49" charset="-122"/>
              </a:rPr>
              <a:t>３．了解总支出及其构成</a:t>
            </a:r>
            <a:r>
              <a:rPr lang="en-US" altLang="zh-CN" sz="2000" dirty="0">
                <a:latin typeface="楷体" panose="02010609060101010101" pitchFamily="49" charset="-122"/>
                <a:ea typeface="楷体" panose="02010609060101010101" pitchFamily="49" charset="-122"/>
              </a:rPr>
              <a:t>.</a:t>
            </a:r>
          </a:p>
          <a:p>
            <a:pPr>
              <a:lnSpc>
                <a:spcPct val="150000"/>
              </a:lnSpc>
            </a:pPr>
            <a:r>
              <a:rPr lang="zh-CN" altLang="en-US" sz="2000" dirty="0">
                <a:latin typeface="楷体" panose="02010609060101010101" pitchFamily="49" charset="-122"/>
                <a:ea typeface="楷体" panose="02010609060101010101" pitchFamily="49" charset="-122"/>
              </a:rPr>
              <a:t>４．掌握国民收入的均衡决定</a:t>
            </a:r>
            <a:r>
              <a:rPr lang="en-US" altLang="zh-CN" sz="2000" dirty="0">
                <a:latin typeface="楷体" panose="02010609060101010101" pitchFamily="49" charset="-122"/>
                <a:ea typeface="楷体" panose="02010609060101010101" pitchFamily="49" charset="-122"/>
              </a:rPr>
              <a:t>.</a:t>
            </a:r>
            <a:endParaRPr lang="zh-CN" altLang="en-US" sz="2000" dirty="0">
              <a:solidFill>
                <a:schemeClr val="tx1">
                  <a:lumMod val="75000"/>
                  <a:lumOff val="25000"/>
                </a:schemeClr>
              </a:solidFill>
              <a:effectLst/>
              <a:latin typeface="楷体" panose="02010609060101010101" pitchFamily="49" charset="-122"/>
              <a:ea typeface="楷体" panose="02010609060101010101" pitchFamily="49" charset="-122"/>
            </a:endParaRPr>
          </a:p>
        </p:txBody>
      </p:sp>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091565" y="1651000"/>
            <a:ext cx="1640840" cy="489585"/>
          </a:xfrm>
          <a:prstGeom prst="roundRect">
            <a:avLst/>
          </a:prstGeom>
          <a:pattFill prst="pct10">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86815" y="1651000"/>
            <a:ext cx="1419860" cy="457200"/>
          </a:xfrm>
          <a:prstGeom prst="rect">
            <a:avLst/>
          </a:prstGeom>
          <a:noFill/>
        </p:spPr>
        <p:txBody>
          <a:bodyPr wrap="square" rtlCol="0">
            <a:spAutoFit/>
          </a:bodyPr>
          <a:lstStyle/>
          <a:p>
            <a:r>
              <a:rPr lang="zh-CN" altLang="en-US" sz="2400" dirty="0" smtClean="0">
                <a:ln>
                  <a:solidFill>
                    <a:schemeClr val="tx1"/>
                  </a:solidFill>
                </a:ln>
                <a:latin typeface="微软雅黑" pitchFamily="34" charset="-122"/>
                <a:ea typeface="微软雅黑" pitchFamily="34" charset="-122"/>
              </a:rPr>
              <a:t>学习目标</a:t>
            </a:r>
            <a:endParaRPr lang="zh-CN" altLang="en-US" sz="2400" dirty="0">
              <a:ln>
                <a:solidFill>
                  <a:schemeClr val="tx1"/>
                </a:solidFill>
              </a:ln>
              <a:latin typeface="微软雅黑" pitchFamily="34" charset="-122"/>
              <a:ea typeface="微软雅黑" pitchFamily="34" charset="-122"/>
            </a:endParaRPr>
          </a:p>
        </p:txBody>
      </p: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图示 11"/>
          <p:cNvGraphicFramePr/>
          <p:nvPr>
            <p:extLst>
              <p:ext uri="{D42A27DB-BD31-4B8C-83A1-F6EECF244321}">
                <p14:modId xmlns:p14="http://schemas.microsoft.com/office/powerpoint/2010/main" val="2309660097"/>
              </p:ext>
            </p:extLst>
          </p:nvPr>
        </p:nvGraphicFramePr>
        <p:xfrm>
          <a:off x="6956322" y="2231078"/>
          <a:ext cx="5233773" cy="4269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66851" y="548104"/>
            <a:ext cx="3877985"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国民收入的核算方法</a:t>
            </a:r>
          </a:p>
        </p:txBody>
      </p:sp>
      <p:sp>
        <p:nvSpPr>
          <p:cNvPr id="8" name="圆角矩形 7"/>
          <p:cNvSpPr/>
          <p:nvPr/>
        </p:nvSpPr>
        <p:spPr>
          <a:xfrm>
            <a:off x="1066851" y="1316163"/>
            <a:ext cx="1626922" cy="693683"/>
          </a:xfrm>
          <a:prstGeom prst="roundRect">
            <a:avLst/>
          </a:prstGeom>
          <a:solidFill>
            <a:schemeClr val="accent4">
              <a:lumMod val="40000"/>
              <a:lumOff val="6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F0066"/>
                </a:solidFill>
                <a:latin typeface="微软雅黑" panose="020B0503020204020204" pitchFamily="34" charset="-122"/>
                <a:ea typeface="微软雅黑" panose="020B0503020204020204" pitchFamily="34" charset="-122"/>
              </a:rPr>
              <a:t>核心指标</a:t>
            </a:r>
            <a:endParaRPr lang="zh-CN" altLang="en-US" sz="2000" dirty="0">
              <a:solidFill>
                <a:srgbClr val="FF0066"/>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21942" y="1316163"/>
            <a:ext cx="2734911" cy="693683"/>
          </a:xfrm>
          <a:prstGeom prst="roundRect">
            <a:avLst/>
          </a:prstGeom>
          <a:solidFill>
            <a:schemeClr val="accent4">
              <a:lumMod val="40000"/>
              <a:lumOff val="6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0066"/>
                </a:solidFill>
                <a:latin typeface="微软雅黑" panose="020B0503020204020204" pitchFamily="34" charset="-122"/>
                <a:ea typeface="微软雅黑" panose="020B0503020204020204" pitchFamily="34" charset="-122"/>
              </a:rPr>
              <a:t>国内生产总值（</a:t>
            </a:r>
            <a:r>
              <a:rPr lang="en-US" altLang="zh-CN" sz="2000" dirty="0">
                <a:solidFill>
                  <a:srgbClr val="FF0066"/>
                </a:solidFill>
                <a:latin typeface="微软雅黑" panose="020B0503020204020204" pitchFamily="34" charset="-122"/>
                <a:ea typeface="微软雅黑" panose="020B0503020204020204" pitchFamily="34" charset="-122"/>
              </a:rPr>
              <a:t>GDP）</a:t>
            </a:r>
            <a:endParaRPr lang="zh-CN" altLang="en-US" sz="2000" dirty="0">
              <a:solidFill>
                <a:srgbClr val="FF0066"/>
              </a:solidFill>
              <a:latin typeface="微软雅黑" panose="020B0503020204020204" pitchFamily="34" charset="-122"/>
              <a:ea typeface="微软雅黑" panose="020B0503020204020204" pitchFamily="34" charset="-122"/>
            </a:endParaRPr>
          </a:p>
        </p:txBody>
      </p:sp>
      <p:sp>
        <p:nvSpPr>
          <p:cNvPr id="10" name="右箭头 9"/>
          <p:cNvSpPr/>
          <p:nvPr/>
        </p:nvSpPr>
        <p:spPr>
          <a:xfrm>
            <a:off x="3101546" y="1532238"/>
            <a:ext cx="790832" cy="2100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66851" y="2275218"/>
            <a:ext cx="6661708" cy="1938992"/>
          </a:xfrm>
          <a:prstGeom prst="rect">
            <a:avLst/>
          </a:prstGeom>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一、衡量</a:t>
            </a:r>
            <a:r>
              <a:rPr lang="en-US" altLang="zh-CN" sz="2000" dirty="0">
                <a:latin typeface="微软雅黑" panose="020B0503020204020204" pitchFamily="34" charset="-122"/>
                <a:ea typeface="微软雅黑" panose="020B0503020204020204" pitchFamily="34" charset="-122"/>
              </a:rPr>
              <a:t>GDP</a:t>
            </a:r>
            <a:r>
              <a:rPr lang="zh-CN" altLang="en-US" sz="2000" dirty="0">
                <a:latin typeface="微软雅黑" panose="020B0503020204020204" pitchFamily="34" charset="-122"/>
                <a:ea typeface="微软雅黑" panose="020B0503020204020204" pitchFamily="34" charset="-122"/>
              </a:rPr>
              <a:t>的总支出</a:t>
            </a:r>
            <a:r>
              <a:rPr lang="zh-CN" altLang="en-US" sz="2000" dirty="0" smtClean="0">
                <a:latin typeface="微软雅黑" panose="020B0503020204020204" pitchFamily="34" charset="-122"/>
                <a:ea typeface="微软雅黑" panose="020B0503020204020204" pitchFamily="34" charset="-122"/>
              </a:rPr>
              <a:t>法</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       总支</a:t>
            </a:r>
            <a:r>
              <a:rPr lang="zh-CN" altLang="en-US" sz="2000" dirty="0">
                <a:latin typeface="微软雅黑" panose="020B0503020204020204" pitchFamily="34" charset="-122"/>
                <a:ea typeface="微软雅黑" panose="020B0503020204020204" pitchFamily="34" charset="-122"/>
              </a:rPr>
              <a:t>出法</a:t>
            </a:r>
            <a:r>
              <a:rPr lang="en-US" altLang="zh-CN" sz="2000" dirty="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out-expenditure approach</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又称为产品流动法</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这种</a:t>
            </a:r>
            <a:r>
              <a:rPr lang="zh-CN" altLang="en-US" sz="2000" dirty="0">
                <a:latin typeface="微软雅黑" panose="020B0503020204020204" pitchFamily="34" charset="-122"/>
                <a:ea typeface="微软雅黑" panose="020B0503020204020204" pitchFamily="34" charset="-122"/>
              </a:rPr>
              <a:t>方法是指一年内购买</a:t>
            </a:r>
            <a:r>
              <a:rPr lang="zh-CN" altLang="en-US" sz="2000" dirty="0" smtClean="0">
                <a:latin typeface="微软雅黑" panose="020B0503020204020204" pitchFamily="34" charset="-122"/>
                <a:ea typeface="微软雅黑" panose="020B0503020204020204" pitchFamily="34" charset="-122"/>
              </a:rPr>
              <a:t>的各项</a:t>
            </a:r>
            <a:r>
              <a:rPr lang="zh-CN" altLang="en-US" sz="2000" dirty="0">
                <a:latin typeface="微软雅黑" panose="020B0503020204020204" pitchFamily="34" charset="-122"/>
                <a:ea typeface="微软雅黑" panose="020B0503020204020204" pitchFamily="34" charset="-122"/>
              </a:rPr>
              <a:t>最终产品和劳务的支出加总</a:t>
            </a:r>
            <a:r>
              <a:rPr lang="zh-CN" altLang="en-US" sz="2000" dirty="0" smtClean="0">
                <a:latin typeface="微软雅黑" panose="020B0503020204020204" pitchFamily="34" charset="-122"/>
                <a:ea typeface="微软雅黑" panose="020B0503020204020204" pitchFamily="34" charset="-122"/>
              </a:rPr>
              <a:t>求得最终</a:t>
            </a:r>
            <a:r>
              <a:rPr lang="zh-CN" altLang="en-US" sz="2000" dirty="0">
                <a:latin typeface="微软雅黑" panose="020B0503020204020204" pitchFamily="34" charset="-122"/>
                <a:ea typeface="微软雅黑" panose="020B0503020204020204" pitchFamily="34" charset="-122"/>
              </a:rPr>
              <a:t>产品和劳务的货币价值之</a:t>
            </a:r>
            <a:r>
              <a:rPr lang="zh-CN" altLang="en-US" sz="2000" dirty="0" smtClean="0">
                <a:latin typeface="微软雅黑" panose="020B0503020204020204" pitchFamily="34" charset="-122"/>
                <a:ea typeface="微软雅黑" panose="020B0503020204020204" pitchFamily="34" charset="-122"/>
              </a:rPr>
              <a:t>和。</a:t>
            </a:r>
            <a:endParaRPr lang="zh-CN" altLang="en-US" sz="2000" dirty="0">
              <a:latin typeface="微软雅黑" panose="020B0503020204020204" pitchFamily="34" charset="-122"/>
              <a:ea typeface="微软雅黑" panose="020B0503020204020204" pitchFamily="34" charset="-122"/>
            </a:endParaRPr>
          </a:p>
        </p:txBody>
      </p:sp>
      <p:sp>
        <p:nvSpPr>
          <p:cNvPr id="13" name="圆角矩形 12"/>
          <p:cNvSpPr/>
          <p:nvPr/>
        </p:nvSpPr>
        <p:spPr>
          <a:xfrm>
            <a:off x="1066851" y="4404347"/>
            <a:ext cx="2034695" cy="693683"/>
          </a:xfrm>
          <a:prstGeom prst="roundRect">
            <a:avLst/>
          </a:prstGeom>
          <a:solidFill>
            <a:schemeClr val="accent4">
              <a:lumMod val="40000"/>
              <a:lumOff val="6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F0066"/>
                </a:solidFill>
                <a:latin typeface="微软雅黑" panose="020B0503020204020204" pitchFamily="34" charset="-122"/>
                <a:ea typeface="微软雅黑" panose="020B0503020204020204" pitchFamily="34" charset="-122"/>
              </a:rPr>
              <a:t>国民收入</a:t>
            </a:r>
            <a:r>
              <a:rPr lang="zh-CN" altLang="en-US" sz="2000" dirty="0">
                <a:solidFill>
                  <a:srgbClr val="FF0066"/>
                </a:solidFill>
                <a:latin typeface="微软雅黑" panose="020B0503020204020204" pitchFamily="34" charset="-122"/>
                <a:ea typeface="微软雅黑" panose="020B0503020204020204" pitchFamily="34" charset="-122"/>
              </a:rPr>
              <a:t>恒等式</a:t>
            </a:r>
          </a:p>
        </p:txBody>
      </p:sp>
      <p:sp>
        <p:nvSpPr>
          <p:cNvPr id="14" name="圆角矩形 13"/>
          <p:cNvSpPr/>
          <p:nvPr/>
        </p:nvSpPr>
        <p:spPr>
          <a:xfrm>
            <a:off x="4221942" y="4404347"/>
            <a:ext cx="2734911" cy="693683"/>
          </a:xfrm>
          <a:prstGeom prst="roundRect">
            <a:avLst/>
          </a:prstGeom>
          <a:solidFill>
            <a:schemeClr val="accent4">
              <a:lumMod val="40000"/>
              <a:lumOff val="6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rgbClr val="FF0066"/>
                </a:solidFill>
                <a:latin typeface="微软雅黑" panose="020B0503020204020204" pitchFamily="34" charset="-122"/>
                <a:ea typeface="微软雅黑" panose="020B0503020204020204" pitchFamily="34" charset="-122"/>
              </a:rPr>
              <a:t>GDP= C+I+G+NX</a:t>
            </a:r>
            <a:endParaRPr lang="zh-CN" altLang="en-US" sz="2000" dirty="0">
              <a:solidFill>
                <a:srgbClr val="FF0066"/>
              </a:solidFill>
              <a:latin typeface="微软雅黑" panose="020B0503020204020204" pitchFamily="34" charset="-122"/>
              <a:ea typeface="微软雅黑" panose="020B0503020204020204" pitchFamily="34" charset="-122"/>
            </a:endParaRPr>
          </a:p>
        </p:txBody>
      </p:sp>
      <p:sp>
        <p:nvSpPr>
          <p:cNvPr id="15" name="右箭头 14"/>
          <p:cNvSpPr/>
          <p:nvPr/>
        </p:nvSpPr>
        <p:spPr>
          <a:xfrm>
            <a:off x="3216311" y="4646156"/>
            <a:ext cx="790832" cy="2100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标注 15"/>
          <p:cNvSpPr/>
          <p:nvPr/>
        </p:nvSpPr>
        <p:spPr>
          <a:xfrm>
            <a:off x="4434393" y="4570840"/>
            <a:ext cx="650284" cy="463463"/>
          </a:xfrm>
          <a:prstGeom prst="wedgeRoundRectCallout">
            <a:avLst>
              <a:gd name="adj1" fmla="val -26612"/>
              <a:gd name="adj2" fmla="val 111728"/>
              <a:gd name="adj3" fmla="val 16667"/>
            </a:avLst>
          </a:prstGeom>
          <a:noFill/>
          <a:ln w="158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标注 16"/>
          <p:cNvSpPr/>
          <p:nvPr/>
        </p:nvSpPr>
        <p:spPr>
          <a:xfrm>
            <a:off x="5243027" y="4570841"/>
            <a:ext cx="1533329" cy="463463"/>
          </a:xfrm>
          <a:prstGeom prst="wedgeRoundRectCallout">
            <a:avLst>
              <a:gd name="adj1" fmla="val 23619"/>
              <a:gd name="adj2" fmla="val 115251"/>
              <a:gd name="adj3" fmla="val 16667"/>
            </a:avLst>
          </a:prstGeom>
          <a:noFill/>
          <a:ln w="158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4179180" y="5410274"/>
            <a:ext cx="1052458" cy="490865"/>
          </a:xfrm>
          <a:prstGeom prst="roundRect">
            <a:avLst/>
          </a:prstGeom>
          <a:solidFill>
            <a:schemeClr val="accent4">
              <a:lumMod val="40000"/>
              <a:lumOff val="6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F0066"/>
                </a:solidFill>
                <a:latin typeface="微软雅黑" panose="020B0503020204020204" pitchFamily="34" charset="-122"/>
                <a:ea typeface="微软雅黑" panose="020B0503020204020204" pitchFamily="34" charset="-122"/>
              </a:rPr>
              <a:t>总收入</a:t>
            </a:r>
            <a:endParaRPr lang="zh-CN" altLang="en-US" sz="2000" dirty="0">
              <a:solidFill>
                <a:srgbClr val="FF0066"/>
              </a:solidFill>
              <a:latin typeface="微软雅黑" panose="020B0503020204020204" pitchFamily="34" charset="-122"/>
              <a:ea typeface="微软雅黑" panose="020B0503020204020204" pitchFamily="34" charset="-122"/>
            </a:endParaRPr>
          </a:p>
        </p:txBody>
      </p:sp>
      <p:sp>
        <p:nvSpPr>
          <p:cNvPr id="19" name="圆角矩形 18"/>
          <p:cNvSpPr/>
          <p:nvPr/>
        </p:nvSpPr>
        <p:spPr>
          <a:xfrm>
            <a:off x="5723898" y="5369595"/>
            <a:ext cx="1052458" cy="490865"/>
          </a:xfrm>
          <a:prstGeom prst="roundRect">
            <a:avLst/>
          </a:prstGeom>
          <a:solidFill>
            <a:schemeClr val="accent4">
              <a:lumMod val="40000"/>
              <a:lumOff val="6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F0066"/>
                </a:solidFill>
                <a:latin typeface="微软雅黑" panose="020B0503020204020204" pitchFamily="34" charset="-122"/>
                <a:ea typeface="微软雅黑" panose="020B0503020204020204" pitchFamily="34" charset="-122"/>
              </a:rPr>
              <a:t>总支出</a:t>
            </a:r>
            <a:endParaRPr lang="zh-CN" altLang="en-US" sz="2000" dirty="0">
              <a:solidFill>
                <a:srgbClr val="FF0066"/>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5187550" y="5428779"/>
            <a:ext cx="483492" cy="43168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rgbClr val="FF0066"/>
                </a:solidFill>
                <a:latin typeface="微软雅黑" panose="020B0503020204020204" pitchFamily="34" charset="-122"/>
                <a:ea typeface="微软雅黑" panose="020B0503020204020204" pitchFamily="34" charset="-122"/>
              </a:rPr>
              <a:t>=</a:t>
            </a:r>
            <a:endParaRPr lang="zh-CN" altLang="en-US" sz="2800" b="1" dirty="0">
              <a:solidFill>
                <a:srgbClr val="FF006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91400079"/>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066851" y="548104"/>
            <a:ext cx="3877985"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国民收入的核算方法</a:t>
            </a:r>
          </a:p>
        </p:txBody>
      </p:sp>
      <p:sp>
        <p:nvSpPr>
          <p:cNvPr id="8" name="矩形 7"/>
          <p:cNvSpPr/>
          <p:nvPr/>
        </p:nvSpPr>
        <p:spPr>
          <a:xfrm>
            <a:off x="1066851" y="1233776"/>
            <a:ext cx="10746208" cy="1938992"/>
          </a:xfrm>
          <a:prstGeom prst="rect">
            <a:avLst/>
          </a:prstGeom>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１．消费支出</a:t>
            </a:r>
          </a:p>
          <a:p>
            <a:pPr>
              <a:lnSpc>
                <a:spcPct val="150000"/>
              </a:lnSpc>
            </a:pPr>
            <a:r>
              <a:rPr lang="zh-CN" altLang="en-US" sz="2000" dirty="0" smtClean="0">
                <a:latin typeface="微软雅黑" panose="020B0503020204020204" pitchFamily="34" charset="-122"/>
                <a:ea typeface="微软雅黑" panose="020B0503020204020204" pitchFamily="34" charset="-122"/>
              </a:rPr>
              <a:t>       消费</a:t>
            </a:r>
            <a:r>
              <a:rPr lang="zh-CN" altLang="en-US" sz="2000" dirty="0">
                <a:latin typeface="微软雅黑" panose="020B0503020204020204" pitchFamily="34" charset="-122"/>
                <a:ea typeface="微软雅黑" panose="020B0503020204020204" pitchFamily="34" charset="-122"/>
              </a:rPr>
              <a:t>支出通常被定义为家庭用于物品与劳务的支出</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是一个国家总支出中最主要的</a:t>
            </a:r>
            <a:r>
              <a:rPr lang="zh-CN" altLang="en-US" sz="2000" dirty="0" smtClean="0">
                <a:latin typeface="微软雅黑" panose="020B0503020204020204" pitchFamily="34" charset="-122"/>
                <a:ea typeface="微软雅黑" panose="020B0503020204020204" pitchFamily="34" charset="-122"/>
              </a:rPr>
              <a:t>部分</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通常占</a:t>
            </a:r>
            <a:r>
              <a:rPr lang="en-US" altLang="zh-CN" sz="2000" dirty="0">
                <a:latin typeface="微软雅黑" panose="020B0503020204020204" pitchFamily="34" charset="-122"/>
                <a:ea typeface="微软雅黑" panose="020B0503020204020204" pitchFamily="34" charset="-122"/>
              </a:rPr>
              <a:t>GDP</a:t>
            </a:r>
            <a:r>
              <a:rPr lang="zh-CN" altLang="en-US" sz="2000" dirty="0">
                <a:latin typeface="微软雅黑" panose="020B0503020204020204" pitchFamily="34" charset="-122"/>
                <a:ea typeface="微软雅黑" panose="020B0503020204020204" pitchFamily="34" charset="-122"/>
              </a:rPr>
              <a:t>的２</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３左右</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且较为稳定</a:t>
            </a:r>
            <a:r>
              <a:rPr lang="en-US" altLang="zh-CN" sz="2000" dirty="0" smtClean="0">
                <a:latin typeface="微软雅黑" panose="020B0503020204020204" pitchFamily="34" charset="-122"/>
                <a:ea typeface="微软雅黑" panose="020B0503020204020204" pitchFamily="34" charset="-122"/>
              </a:rPr>
              <a:t>.</a:t>
            </a:r>
          </a:p>
          <a:p>
            <a:pPr>
              <a:lnSpc>
                <a:spcPct val="150000"/>
              </a:lnSpc>
            </a:pPr>
            <a:r>
              <a:rPr lang="en-US" altLang="zh-CN"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购买</a:t>
            </a:r>
            <a:r>
              <a:rPr lang="zh-CN" altLang="en-US" sz="2000" dirty="0">
                <a:latin typeface="微软雅黑" panose="020B0503020204020204" pitchFamily="34" charset="-122"/>
                <a:ea typeface="微软雅黑" panose="020B0503020204020204" pitchFamily="34" charset="-122"/>
              </a:rPr>
              <a:t>新住房的支出不包括在此项中</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它被统计在投资支出中</a:t>
            </a:r>
            <a:r>
              <a:rPr lang="en-US"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p:txBody>
      </p:sp>
      <p:graphicFrame>
        <p:nvGraphicFramePr>
          <p:cNvPr id="11" name="图示 10"/>
          <p:cNvGraphicFramePr/>
          <p:nvPr>
            <p:extLst>
              <p:ext uri="{D42A27DB-BD31-4B8C-83A1-F6EECF244321}">
                <p14:modId xmlns:p14="http://schemas.microsoft.com/office/powerpoint/2010/main" val="1161015057"/>
              </p:ext>
            </p:extLst>
          </p:nvPr>
        </p:nvGraphicFramePr>
        <p:xfrm>
          <a:off x="1250462" y="3138618"/>
          <a:ext cx="9129213" cy="34351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187103"/>
      </p:ext>
    </p:extLst>
  </p:cSld>
  <p:clrMapOvr>
    <a:masterClrMapping/>
  </p:clrMapOvr>
  <p:transition spd="slow">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066851" y="548104"/>
            <a:ext cx="3877985"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国民收入的核算方法</a:t>
            </a:r>
          </a:p>
        </p:txBody>
      </p:sp>
      <p:sp>
        <p:nvSpPr>
          <p:cNvPr id="8" name="矩形 7"/>
          <p:cNvSpPr/>
          <p:nvPr/>
        </p:nvSpPr>
        <p:spPr>
          <a:xfrm>
            <a:off x="1066851" y="1233776"/>
            <a:ext cx="10746208" cy="1015663"/>
          </a:xfrm>
          <a:prstGeom prst="rect">
            <a:avLst/>
          </a:prstGeom>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２．投资支出</a:t>
            </a:r>
          </a:p>
          <a:p>
            <a:pPr>
              <a:lnSpc>
                <a:spcPct val="150000"/>
              </a:lnSpc>
            </a:pPr>
            <a:r>
              <a:rPr lang="zh-CN" altLang="en-US" sz="2000" dirty="0" smtClean="0">
                <a:latin typeface="微软雅黑" panose="020B0503020204020204" pitchFamily="34" charset="-122"/>
                <a:ea typeface="微软雅黑" panose="020B0503020204020204" pitchFamily="34" charset="-122"/>
              </a:rPr>
              <a:t>       投资</a:t>
            </a:r>
            <a:r>
              <a:rPr lang="zh-CN" altLang="en-US" sz="2000" dirty="0">
                <a:latin typeface="微软雅黑" panose="020B0503020204020204" pitchFamily="34" charset="-122"/>
                <a:ea typeface="微软雅黑" panose="020B0503020204020204" pitchFamily="34" charset="-122"/>
              </a:rPr>
              <a:t>支出是指厂商在厂房、设备和存货上的支出以及家庭在住宅上的</a:t>
            </a:r>
            <a:r>
              <a:rPr lang="zh-CN" altLang="en-US" sz="2000" dirty="0" smtClean="0">
                <a:latin typeface="微软雅黑" panose="020B0503020204020204" pitchFamily="34" charset="-122"/>
                <a:ea typeface="微软雅黑" panose="020B0503020204020204" pitchFamily="34" charset="-122"/>
              </a:rPr>
              <a:t>支出。</a:t>
            </a:r>
            <a:endParaRPr lang="en-US" altLang="zh-CN" sz="2000" dirty="0" smtClean="0">
              <a:latin typeface="微软雅黑" panose="020B0503020204020204" pitchFamily="34" charset="-122"/>
              <a:ea typeface="微软雅黑" panose="020B0503020204020204" pitchFamily="34" charset="-122"/>
            </a:endParaRPr>
          </a:p>
        </p:txBody>
      </p:sp>
      <p:graphicFrame>
        <p:nvGraphicFramePr>
          <p:cNvPr id="11" name="图示 10"/>
          <p:cNvGraphicFramePr/>
          <p:nvPr>
            <p:extLst>
              <p:ext uri="{D42A27DB-BD31-4B8C-83A1-F6EECF244321}">
                <p14:modId xmlns:p14="http://schemas.microsoft.com/office/powerpoint/2010/main" val="2343864813"/>
              </p:ext>
            </p:extLst>
          </p:nvPr>
        </p:nvGraphicFramePr>
        <p:xfrm>
          <a:off x="1462733" y="2206202"/>
          <a:ext cx="9129213" cy="34351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圆角矩形 9"/>
          <p:cNvSpPr/>
          <p:nvPr/>
        </p:nvSpPr>
        <p:spPr>
          <a:xfrm>
            <a:off x="8405882" y="5374789"/>
            <a:ext cx="3407177" cy="1257300"/>
          </a:xfrm>
          <a:prstGeom prst="roundRect">
            <a:avLst/>
          </a:prstGeom>
          <a:solidFill>
            <a:schemeClr val="accent4">
              <a:lumMod val="40000"/>
              <a:lumOff val="6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1600" dirty="0">
                <a:solidFill>
                  <a:srgbClr val="FF0066"/>
                </a:solidFill>
                <a:latin typeface="微软雅黑" panose="020B0503020204020204" pitchFamily="34" charset="-122"/>
                <a:ea typeface="微软雅黑" panose="020B0503020204020204" pitchFamily="34" charset="-122"/>
              </a:rPr>
              <a:t>将企业存货作为投资来处理</a:t>
            </a:r>
            <a:r>
              <a:rPr lang="en-US" altLang="zh-CN" sz="1600" dirty="0">
                <a:solidFill>
                  <a:srgbClr val="FF0066"/>
                </a:solidFill>
                <a:latin typeface="微软雅黑" panose="020B0503020204020204" pitchFamily="34" charset="-122"/>
                <a:ea typeface="微软雅黑" panose="020B0503020204020204" pitchFamily="34" charset="-122"/>
              </a:rPr>
              <a:t>,</a:t>
            </a:r>
            <a:r>
              <a:rPr lang="zh-CN" altLang="en-US" sz="1600" dirty="0">
                <a:solidFill>
                  <a:srgbClr val="FF0066"/>
                </a:solidFill>
                <a:latin typeface="微软雅黑" panose="020B0503020204020204" pitchFamily="34" charset="-122"/>
                <a:ea typeface="微软雅黑" panose="020B0503020204020204" pitchFamily="34" charset="-122"/>
              </a:rPr>
              <a:t>是为了使企业的支出与生产要素得到的收入相一致</a:t>
            </a:r>
            <a:r>
              <a:rPr lang="en-US" altLang="zh-CN" sz="1600" dirty="0">
                <a:solidFill>
                  <a:srgbClr val="FF0066"/>
                </a:solidFill>
                <a:latin typeface="微软雅黑" panose="020B0503020204020204" pitchFamily="34" charset="-122"/>
                <a:ea typeface="微软雅黑" panose="020B0503020204020204" pitchFamily="34" charset="-122"/>
              </a:rPr>
              <a:t>,</a:t>
            </a:r>
            <a:r>
              <a:rPr lang="zh-CN" altLang="en-US" sz="1600" dirty="0">
                <a:solidFill>
                  <a:srgbClr val="FF0066"/>
                </a:solidFill>
                <a:latin typeface="微软雅黑" panose="020B0503020204020204" pitchFamily="34" charset="-122"/>
                <a:ea typeface="微软雅黑" panose="020B0503020204020204" pitchFamily="34" charset="-122"/>
              </a:rPr>
              <a:t>如果企业的存货增加</a:t>
            </a:r>
            <a:r>
              <a:rPr lang="en-US" altLang="zh-CN" sz="1600" dirty="0">
                <a:solidFill>
                  <a:srgbClr val="FF0066"/>
                </a:solidFill>
                <a:latin typeface="微软雅黑" panose="020B0503020204020204" pitchFamily="34" charset="-122"/>
                <a:ea typeface="微软雅黑" panose="020B0503020204020204" pitchFamily="34" charset="-122"/>
              </a:rPr>
              <a:t>,</a:t>
            </a:r>
            <a:r>
              <a:rPr lang="zh-CN" altLang="en-US" sz="1600" dirty="0">
                <a:solidFill>
                  <a:srgbClr val="FF0066"/>
                </a:solidFill>
                <a:latin typeface="微软雅黑" panose="020B0503020204020204" pitchFamily="34" charset="-122"/>
                <a:ea typeface="微软雅黑" panose="020B0503020204020204" pitchFamily="34" charset="-122"/>
              </a:rPr>
              <a:t>存货投资为正</a:t>
            </a:r>
            <a:r>
              <a:rPr lang="en-US" altLang="zh-CN" sz="1600" dirty="0">
                <a:solidFill>
                  <a:srgbClr val="FF0066"/>
                </a:solidFill>
                <a:latin typeface="微软雅黑" panose="020B0503020204020204" pitchFamily="34" charset="-122"/>
                <a:ea typeface="微软雅黑" panose="020B0503020204020204" pitchFamily="34" charset="-122"/>
              </a:rPr>
              <a:t>;</a:t>
            </a:r>
            <a:r>
              <a:rPr lang="zh-CN" altLang="en-US" sz="1600" dirty="0">
                <a:solidFill>
                  <a:srgbClr val="FF0066"/>
                </a:solidFill>
                <a:latin typeface="微软雅黑" panose="020B0503020204020204" pitchFamily="34" charset="-122"/>
                <a:ea typeface="微软雅黑" panose="020B0503020204020204" pitchFamily="34" charset="-122"/>
              </a:rPr>
              <a:t>相反</a:t>
            </a:r>
            <a:r>
              <a:rPr lang="en-US" altLang="zh-CN" sz="1600" dirty="0">
                <a:solidFill>
                  <a:srgbClr val="FF0066"/>
                </a:solidFill>
                <a:latin typeface="微软雅黑" panose="020B0503020204020204" pitchFamily="34" charset="-122"/>
                <a:ea typeface="微软雅黑" panose="020B0503020204020204" pitchFamily="34" charset="-122"/>
              </a:rPr>
              <a:t>,</a:t>
            </a:r>
            <a:r>
              <a:rPr lang="zh-CN" altLang="en-US" sz="1600" dirty="0">
                <a:solidFill>
                  <a:srgbClr val="FF0066"/>
                </a:solidFill>
                <a:latin typeface="微软雅黑" panose="020B0503020204020204" pitchFamily="34" charset="-122"/>
                <a:ea typeface="微软雅黑" panose="020B0503020204020204" pitchFamily="34" charset="-122"/>
              </a:rPr>
              <a:t>则存货投资为负</a:t>
            </a:r>
          </a:p>
        </p:txBody>
      </p:sp>
    </p:spTree>
    <p:extLst>
      <p:ext uri="{BB962C8B-B14F-4D97-AF65-F5344CB8AC3E}">
        <p14:creationId xmlns:p14="http://schemas.microsoft.com/office/powerpoint/2010/main" val="3958121467"/>
      </p:ext>
    </p:extLst>
  </p:cSld>
  <p:clrMapOvr>
    <a:masterClrMapping/>
  </p:clrMapOvr>
  <p:transition spd="slow">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066851" y="548104"/>
            <a:ext cx="3877985"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国民收入的核算方法</a:t>
            </a:r>
          </a:p>
        </p:txBody>
      </p:sp>
      <p:sp>
        <p:nvSpPr>
          <p:cNvPr id="7" name="矩形 6"/>
          <p:cNvSpPr/>
          <p:nvPr/>
        </p:nvSpPr>
        <p:spPr>
          <a:xfrm>
            <a:off x="1066851" y="1490480"/>
            <a:ext cx="10575420" cy="3323987"/>
          </a:xfrm>
          <a:prstGeom prst="rect">
            <a:avLst/>
          </a:prstGeom>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３．政府购买</a:t>
            </a:r>
            <a:r>
              <a:rPr lang="zh-CN" altLang="en-US" sz="2000" b="1" dirty="0" smtClean="0">
                <a:latin typeface="微软雅黑" panose="020B0503020204020204" pitchFamily="34" charset="-122"/>
                <a:ea typeface="微软雅黑" panose="020B0503020204020204" pitchFamily="34" charset="-122"/>
              </a:rPr>
              <a:t>支出</a:t>
            </a:r>
            <a:endParaRPr lang="en-US" altLang="zh-CN" sz="2000" b="1"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      政府</a:t>
            </a:r>
            <a:r>
              <a:rPr lang="zh-CN" altLang="en-US" sz="2000" dirty="0">
                <a:latin typeface="微软雅黑" panose="020B0503020204020204" pitchFamily="34" charset="-122"/>
                <a:ea typeface="微软雅黑" panose="020B0503020204020204" pitchFamily="34" charset="-122"/>
              </a:rPr>
              <a:t>购买支出是指各级政府购买商品和劳务的支出</a:t>
            </a:r>
            <a:r>
              <a:rPr lang="zh-CN" altLang="en-US" sz="2000" dirty="0" smtClean="0">
                <a:latin typeface="微软雅黑" panose="020B0503020204020204" pitchFamily="34" charset="-122"/>
                <a:ea typeface="微软雅黑" panose="020B0503020204020204" pitchFamily="34" charset="-122"/>
              </a:rPr>
              <a:t>总和：</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公立学校、</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道路</a:t>
            </a:r>
            <a:r>
              <a:rPr lang="zh-CN" altLang="en-US" sz="2000" dirty="0">
                <a:latin typeface="微软雅黑" panose="020B0503020204020204" pitchFamily="34" charset="-122"/>
                <a:ea typeface="微软雅黑" panose="020B0503020204020204" pitchFamily="34" charset="-122"/>
              </a:rPr>
              <a:t>建设</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军事装备等</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政府</a:t>
            </a:r>
            <a:r>
              <a:rPr lang="zh-CN" altLang="en-US" sz="2000" dirty="0">
                <a:latin typeface="微软雅黑" panose="020B0503020204020204" pitchFamily="34" charset="-122"/>
                <a:ea typeface="微软雅黑" panose="020B0503020204020204" pitchFamily="34" charset="-122"/>
              </a:rPr>
              <a:t>购买支出只是政府总支出的一部分</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政府的转移性支出</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如</a:t>
            </a:r>
            <a:r>
              <a:rPr lang="zh-CN" altLang="en-US" sz="2000" dirty="0" smtClean="0">
                <a:latin typeface="微软雅黑" panose="020B0503020204020204" pitchFamily="34" charset="-122"/>
                <a:ea typeface="微软雅黑" panose="020B0503020204020204" pitchFamily="34" charset="-122"/>
              </a:rPr>
              <a:t>社会保障</a:t>
            </a:r>
            <a:r>
              <a:rPr lang="zh-CN" altLang="en-US" sz="2000" dirty="0">
                <a:latin typeface="微软雅黑" panose="020B0503020204020204" pitchFamily="34" charset="-122"/>
                <a:ea typeface="微软雅黑" panose="020B0503020204020204" pitchFamily="34" charset="-122"/>
              </a:rPr>
              <a:t>和福利</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由于其所具有的收入再分配性质</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并未包含在</a:t>
            </a:r>
            <a:r>
              <a:rPr lang="en-US" altLang="zh-CN" sz="2000" dirty="0">
                <a:latin typeface="微软雅黑" panose="020B0503020204020204" pitchFamily="34" charset="-122"/>
                <a:ea typeface="微软雅黑" panose="020B0503020204020204" pitchFamily="34" charset="-122"/>
              </a:rPr>
              <a:t>GDP</a:t>
            </a:r>
            <a:r>
              <a:rPr lang="zh-CN" altLang="en-US" sz="2000" dirty="0">
                <a:latin typeface="微软雅黑" panose="020B0503020204020204" pitchFamily="34" charset="-122"/>
                <a:ea typeface="微软雅黑" panose="020B0503020204020204" pitchFamily="34" charset="-122"/>
              </a:rPr>
              <a:t>的统计中</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10075652"/>
      </p:ext>
    </p:extLst>
  </p:cSld>
  <p:clrMapOvr>
    <a:masterClrMapping/>
  </p:clrMapOvr>
  <p:transition spd="slow">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066851" y="548104"/>
            <a:ext cx="3877985"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国民收入的核算方法</a:t>
            </a:r>
          </a:p>
        </p:txBody>
      </p:sp>
      <p:sp>
        <p:nvSpPr>
          <p:cNvPr id="8" name="矩形 7"/>
          <p:cNvSpPr/>
          <p:nvPr/>
        </p:nvSpPr>
        <p:spPr>
          <a:xfrm>
            <a:off x="1066851" y="1507982"/>
            <a:ext cx="10722378" cy="4247317"/>
          </a:xfrm>
          <a:prstGeom prst="rect">
            <a:avLst/>
          </a:prstGeom>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４．净出口</a:t>
            </a:r>
          </a:p>
          <a:p>
            <a:pPr>
              <a:lnSpc>
                <a:spcPct val="150000"/>
              </a:lnSpc>
            </a:pPr>
            <a:r>
              <a:rPr lang="zh-CN" altLang="en-US" sz="2000" dirty="0" smtClean="0">
                <a:latin typeface="微软雅黑" panose="020B0503020204020204" pitchFamily="34" charset="-122"/>
                <a:ea typeface="微软雅黑" panose="020B0503020204020204" pitchFamily="34" charset="-122"/>
              </a:rPr>
              <a:t>       净出口</a:t>
            </a:r>
            <a:r>
              <a:rPr lang="zh-CN" altLang="en-US" sz="2000" dirty="0">
                <a:latin typeface="微软雅黑" panose="020B0503020204020204" pitchFamily="34" charset="-122"/>
                <a:ea typeface="微软雅黑" panose="020B0503020204020204" pitchFamily="34" charset="-122"/>
              </a:rPr>
              <a:t>是指出口减进口的差额</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即本国向其他国家提供的产品与劳务的价值减去</a:t>
            </a:r>
            <a:r>
              <a:rPr lang="zh-CN" altLang="en-US" sz="2000" dirty="0" smtClean="0">
                <a:latin typeface="微软雅黑" panose="020B0503020204020204" pitchFamily="34" charset="-122"/>
                <a:ea typeface="微软雅黑" panose="020B0503020204020204" pitchFamily="34" charset="-122"/>
              </a:rPr>
              <a:t>外国向</a:t>
            </a:r>
            <a:r>
              <a:rPr lang="zh-CN" altLang="en-US" sz="2000" dirty="0">
                <a:latin typeface="微软雅黑" panose="020B0503020204020204" pitchFamily="34" charset="-122"/>
                <a:ea typeface="微软雅黑" panose="020B0503020204020204" pitchFamily="34" charset="-122"/>
              </a:rPr>
              <a:t>本国提供的产品与劳务的价值</a:t>
            </a:r>
            <a:r>
              <a:rPr lang="en-US" altLang="zh-CN" sz="2000" dirty="0" smtClean="0">
                <a:latin typeface="微软雅黑" panose="020B0503020204020204" pitchFamily="34" charset="-122"/>
                <a:ea typeface="微软雅黑" panose="020B0503020204020204" pitchFamily="34" charset="-122"/>
              </a:rPr>
              <a:t>,</a:t>
            </a:r>
          </a:p>
          <a:p>
            <a:pPr>
              <a:lnSpc>
                <a:spcPct val="150000"/>
              </a:lnSpc>
            </a:pPr>
            <a:r>
              <a:rPr lang="en-US" altLang="zh-CN"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可用</a:t>
            </a:r>
            <a:r>
              <a:rPr lang="zh-CN" altLang="en-US" sz="2000" dirty="0">
                <a:latin typeface="微软雅黑" panose="020B0503020204020204" pitchFamily="34" charset="-122"/>
                <a:ea typeface="微软雅黑" panose="020B0503020204020204" pitchFamily="34" charset="-122"/>
              </a:rPr>
              <a:t>公式表示为</a:t>
            </a:r>
            <a:r>
              <a:rPr lang="en-US" altLang="zh-CN" sz="2000" dirty="0">
                <a:latin typeface="微软雅黑" panose="020B0503020204020204" pitchFamily="34" charset="-122"/>
                <a:ea typeface="微软雅黑" panose="020B0503020204020204" pitchFamily="34" charset="-122"/>
              </a:rPr>
              <a:t>:NX</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X </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M </a:t>
            </a:r>
            <a:r>
              <a:rPr lang="en-US" altLang="zh-CN" sz="2000" dirty="0" smtClean="0">
                <a:latin typeface="微软雅黑" panose="020B0503020204020204" pitchFamily="34" charset="-122"/>
                <a:ea typeface="微软雅黑" panose="020B0503020204020204" pitchFamily="34" charset="-122"/>
              </a:rPr>
              <a:t>.</a:t>
            </a:r>
          </a:p>
          <a:p>
            <a:pPr>
              <a:lnSpc>
                <a:spcPct val="150000"/>
              </a:lnSpc>
            </a:pPr>
            <a:r>
              <a:rPr lang="en-US" altLang="zh-CN"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其中</a:t>
            </a:r>
            <a:r>
              <a:rPr lang="en-US" altLang="zh-CN" sz="2000" dirty="0">
                <a:latin typeface="微软雅黑" panose="020B0503020204020204" pitchFamily="34" charset="-122"/>
                <a:ea typeface="微软雅黑" panose="020B0503020204020204" pitchFamily="34" charset="-122"/>
              </a:rPr>
              <a:t>,NX</a:t>
            </a:r>
            <a:r>
              <a:rPr lang="zh-CN" altLang="en-US" sz="2000" dirty="0">
                <a:latin typeface="微软雅黑" panose="020B0503020204020204" pitchFamily="34" charset="-122"/>
                <a:ea typeface="微软雅黑" panose="020B0503020204020204" pitchFamily="34" charset="-122"/>
              </a:rPr>
              <a:t>为净出口</a:t>
            </a:r>
            <a:r>
              <a:rPr lang="en-US" altLang="zh-CN" sz="2000" dirty="0">
                <a:latin typeface="微软雅黑" panose="020B0503020204020204" pitchFamily="34" charset="-122"/>
                <a:ea typeface="微软雅黑" panose="020B0503020204020204" pitchFamily="34" charset="-122"/>
              </a:rPr>
              <a:t>;X </a:t>
            </a:r>
            <a:r>
              <a:rPr lang="zh-CN" altLang="en-US" sz="2000" dirty="0" smtClean="0">
                <a:latin typeface="微软雅黑" panose="020B0503020204020204" pitchFamily="34" charset="-122"/>
                <a:ea typeface="微软雅黑" panose="020B0503020204020204" pitchFamily="34" charset="-122"/>
              </a:rPr>
              <a:t>为出口</a:t>
            </a:r>
            <a:r>
              <a:rPr lang="en-US" altLang="zh-CN" sz="2000" dirty="0">
                <a:latin typeface="微软雅黑" panose="020B0503020204020204" pitchFamily="34" charset="-122"/>
                <a:ea typeface="微软雅黑" panose="020B0503020204020204" pitchFamily="34" charset="-122"/>
              </a:rPr>
              <a:t>;M </a:t>
            </a:r>
            <a:r>
              <a:rPr lang="zh-CN" altLang="en-US" sz="2000" dirty="0">
                <a:latin typeface="微软雅黑" panose="020B0503020204020204" pitchFamily="34" charset="-122"/>
                <a:ea typeface="微软雅黑" panose="020B0503020204020204" pitchFamily="34" charset="-122"/>
              </a:rPr>
              <a:t>为进口</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净出口</a:t>
            </a:r>
            <a:r>
              <a:rPr lang="en-US" altLang="zh-CN" sz="2000" dirty="0">
                <a:latin typeface="微软雅黑" panose="020B0503020204020204" pitchFamily="34" charset="-122"/>
                <a:ea typeface="微软雅黑" panose="020B0503020204020204" pitchFamily="34" charset="-122"/>
              </a:rPr>
              <a:t>NX</a:t>
            </a:r>
            <a:r>
              <a:rPr lang="zh-CN" altLang="en-US" sz="2000" dirty="0">
                <a:latin typeface="微软雅黑" panose="020B0503020204020204" pitchFamily="34" charset="-122"/>
                <a:ea typeface="微软雅黑" panose="020B0503020204020204" pitchFamily="34" charset="-122"/>
              </a:rPr>
              <a:t>代表了贸易平衡</a:t>
            </a:r>
            <a:r>
              <a:rPr lang="zh-CN" altLang="en-US" sz="2000" dirty="0" smtClean="0">
                <a:latin typeface="微软雅黑" panose="020B0503020204020204" pitchFamily="34" charset="-122"/>
                <a:ea typeface="微软雅黑" panose="020B0503020204020204" pitchFamily="34" charset="-122"/>
              </a:rPr>
              <a:t>状况。</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当</a:t>
            </a:r>
            <a:r>
              <a:rPr lang="en-US" altLang="zh-CN" sz="2000" dirty="0">
                <a:latin typeface="微软雅黑" panose="020B0503020204020204" pitchFamily="34" charset="-122"/>
                <a:ea typeface="微软雅黑" panose="020B0503020204020204" pitchFamily="34" charset="-122"/>
              </a:rPr>
              <a:t>NX</a:t>
            </a:r>
            <a:r>
              <a:rPr lang="zh-CN" altLang="en-US" sz="2000" dirty="0">
                <a:latin typeface="微软雅黑" panose="020B0503020204020204" pitchFamily="34" charset="-122"/>
                <a:ea typeface="微软雅黑" panose="020B0503020204020204" pitchFamily="34" charset="-122"/>
              </a:rPr>
              <a:t>＞０时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贸易盈余</a:t>
            </a:r>
            <a:r>
              <a:rPr lang="en-US" altLang="zh-CN" sz="2000" dirty="0" smtClean="0">
                <a:latin typeface="微软雅黑" panose="020B0503020204020204" pitchFamily="34" charset="-122"/>
                <a:ea typeface="微软雅黑" panose="020B0503020204020204" pitchFamily="34" charset="-122"/>
              </a:rPr>
              <a:t>;</a:t>
            </a:r>
          </a:p>
          <a:p>
            <a:pPr>
              <a:lnSpc>
                <a:spcPct val="150000"/>
              </a:lnSpc>
            </a:pPr>
            <a:r>
              <a:rPr lang="en-US" altLang="zh-CN"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   NX</a:t>
            </a:r>
            <a:r>
              <a:rPr lang="zh-CN" altLang="en-US" sz="2000" dirty="0">
                <a:latin typeface="微软雅黑" panose="020B0503020204020204" pitchFamily="34" charset="-122"/>
                <a:ea typeface="微软雅黑" panose="020B0503020204020204" pitchFamily="34" charset="-122"/>
              </a:rPr>
              <a:t>＜０时</a:t>
            </a:r>
            <a:r>
              <a:rPr lang="en-US" altLang="zh-CN" sz="2000" dirty="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贸易</a:t>
            </a:r>
            <a:r>
              <a:rPr lang="zh-CN" altLang="en-US" sz="2000" dirty="0">
                <a:latin typeface="微软雅黑" panose="020B0503020204020204" pitchFamily="34" charset="-122"/>
                <a:ea typeface="微软雅黑" panose="020B0503020204020204" pitchFamily="34" charset="-122"/>
              </a:rPr>
              <a:t>赤字</a:t>
            </a:r>
            <a:r>
              <a:rPr lang="en-US" altLang="zh-CN" sz="2000" dirty="0" smtClean="0">
                <a:latin typeface="微软雅黑" panose="020B0503020204020204" pitchFamily="34" charset="-122"/>
                <a:ea typeface="微软雅黑" panose="020B0503020204020204" pitchFamily="34" charset="-122"/>
              </a:rPr>
              <a:t>;</a:t>
            </a:r>
          </a:p>
          <a:p>
            <a:pPr>
              <a:lnSpc>
                <a:spcPct val="150000"/>
              </a:lnSpc>
            </a:pPr>
            <a:r>
              <a:rPr lang="en-US" altLang="zh-CN"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   NX</a:t>
            </a:r>
            <a:r>
              <a:rPr lang="zh-CN" altLang="en-US" sz="2000" dirty="0">
                <a:latin typeface="微软雅黑" panose="020B0503020204020204" pitchFamily="34" charset="-122"/>
                <a:ea typeface="微软雅黑" panose="020B0503020204020204" pitchFamily="34" charset="-122"/>
              </a:rPr>
              <a:t>＝０时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贸易平衡</a:t>
            </a:r>
            <a:r>
              <a:rPr lang="en-US" altLang="zh-CN" sz="2000" dirty="0" smtClean="0">
                <a:latin typeface="微软雅黑" panose="020B0503020204020204" pitchFamily="34" charset="-122"/>
                <a:ea typeface="微软雅黑" panose="020B0503020204020204" pitchFamily="34" charset="-122"/>
              </a:rPr>
              <a:t>.</a:t>
            </a:r>
          </a:p>
          <a:p>
            <a:pPr>
              <a:lnSpc>
                <a:spcPct val="150000"/>
              </a:lnSpc>
            </a:pPr>
            <a:r>
              <a:rPr lang="en-US" altLang="zh-CN"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因此</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净出口代表了外国对本国当期生产的最终产品和</a:t>
            </a:r>
            <a:r>
              <a:rPr lang="zh-CN" altLang="en-US" sz="2000" dirty="0" smtClean="0">
                <a:latin typeface="微软雅黑" panose="020B0503020204020204" pitchFamily="34" charset="-122"/>
                <a:ea typeface="微软雅黑" panose="020B0503020204020204" pitchFamily="34" charset="-122"/>
              </a:rPr>
              <a:t>服务的</a:t>
            </a:r>
            <a:r>
              <a:rPr lang="zh-CN" altLang="en-US" sz="2000" dirty="0">
                <a:latin typeface="微软雅黑" panose="020B0503020204020204" pitchFamily="34" charset="-122"/>
                <a:ea typeface="微软雅黑" panose="020B0503020204020204" pitchFamily="34" charset="-122"/>
              </a:rPr>
              <a:t>净支出</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88349445"/>
      </p:ext>
    </p:extLst>
  </p:cSld>
  <p:clrMapOvr>
    <a:masterClrMapping/>
  </p:clrMapOvr>
  <p:transition spd="slow">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5470" y="608965"/>
            <a:ext cx="262890" cy="394335"/>
            <a:chOff x="922" y="959"/>
            <a:chExt cx="414" cy="621"/>
          </a:xfrm>
        </p:grpSpPr>
        <p:cxnSp>
          <p:nvCxnSpPr>
            <p:cNvPr id="3" name="直接连接符 2"/>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91565" y="1437660"/>
            <a:ext cx="10469064" cy="1938992"/>
          </a:xfrm>
          <a:prstGeom prst="rect">
            <a:avLst/>
          </a:prstGeom>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二、衡量</a:t>
            </a:r>
            <a:r>
              <a:rPr lang="en-US" altLang="zh-CN" sz="2000" b="1" dirty="0">
                <a:latin typeface="微软雅黑" panose="020B0503020204020204" pitchFamily="34" charset="-122"/>
                <a:ea typeface="微软雅黑" panose="020B0503020204020204" pitchFamily="34" charset="-122"/>
              </a:rPr>
              <a:t>GDP</a:t>
            </a:r>
            <a:r>
              <a:rPr lang="zh-CN" altLang="en-US" sz="2000" b="1" dirty="0">
                <a:latin typeface="微软雅黑" panose="020B0503020204020204" pitchFamily="34" charset="-122"/>
                <a:ea typeface="微软雅黑" panose="020B0503020204020204" pitchFamily="34" charset="-122"/>
              </a:rPr>
              <a:t>的总收入</a:t>
            </a:r>
            <a:r>
              <a:rPr lang="zh-CN" altLang="en-US" sz="2000" b="1" dirty="0" smtClean="0">
                <a:latin typeface="微软雅黑" panose="020B0503020204020204" pitchFamily="34" charset="-122"/>
                <a:ea typeface="微软雅黑" panose="020B0503020204020204" pitchFamily="34" charset="-122"/>
              </a:rPr>
              <a:t>法</a:t>
            </a:r>
            <a:endParaRPr lang="en-US" altLang="zh-CN" sz="2000" b="1"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       衡量</a:t>
            </a:r>
            <a:r>
              <a:rPr lang="en-US" altLang="zh-CN" sz="2000" dirty="0">
                <a:latin typeface="微软雅黑" panose="020B0503020204020204" pitchFamily="34" charset="-122"/>
                <a:ea typeface="微软雅黑" panose="020B0503020204020204" pitchFamily="34" charset="-122"/>
              </a:rPr>
              <a:t>GDP</a:t>
            </a:r>
            <a:r>
              <a:rPr lang="zh-CN" altLang="en-US" sz="2000" dirty="0">
                <a:latin typeface="微软雅黑" panose="020B0503020204020204" pitchFamily="34" charset="-122"/>
                <a:ea typeface="微软雅黑" panose="020B0503020204020204" pitchFamily="34" charset="-122"/>
              </a:rPr>
              <a:t>的总收入法</a:t>
            </a:r>
            <a:r>
              <a:rPr lang="en-US" altLang="zh-CN" sz="2000" dirty="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earnings or income approach</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也称要素支付法</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这种方法是把</a:t>
            </a:r>
            <a:r>
              <a:rPr lang="zh-CN" altLang="en-US" sz="2000" dirty="0" smtClean="0">
                <a:latin typeface="微软雅黑" panose="020B0503020204020204" pitchFamily="34" charset="-122"/>
                <a:ea typeface="微软雅黑" panose="020B0503020204020204" pitchFamily="34" charset="-122"/>
              </a:rPr>
              <a:t>生产</a:t>
            </a:r>
            <a:r>
              <a:rPr lang="zh-CN" altLang="en-US" sz="2000" dirty="0">
                <a:latin typeface="微软雅黑" panose="020B0503020204020204" pitchFamily="34" charset="-122"/>
                <a:ea typeface="微软雅黑" panose="020B0503020204020204" pitchFamily="34" charset="-122"/>
              </a:rPr>
              <a:t>过程中各种生产要素所得到的收入相加起来计算国民收入的核算方法</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用收入来</a:t>
            </a:r>
            <a:r>
              <a:rPr lang="zh-CN" altLang="en-US" sz="2000" dirty="0" smtClean="0">
                <a:latin typeface="微软雅黑" panose="020B0503020204020204" pitchFamily="34" charset="-122"/>
                <a:ea typeface="微软雅黑" panose="020B0503020204020204" pitchFamily="34" charset="-122"/>
              </a:rPr>
              <a:t>衡量</a:t>
            </a:r>
            <a:r>
              <a:rPr lang="en-US" altLang="zh-CN" sz="2000" dirty="0" smtClean="0">
                <a:latin typeface="微软雅黑" panose="020B0503020204020204" pitchFamily="34" charset="-122"/>
                <a:ea typeface="微软雅黑" panose="020B0503020204020204" pitchFamily="34" charset="-122"/>
              </a:rPr>
              <a:t>GDP</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它等于家庭所获得的全部收入</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即一国所有生产要素收入的总和</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8" name="矩形 7"/>
          <p:cNvSpPr/>
          <p:nvPr/>
        </p:nvSpPr>
        <p:spPr>
          <a:xfrm>
            <a:off x="1066851" y="548104"/>
            <a:ext cx="3877985"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国民收入的核算方法</a:t>
            </a:r>
          </a:p>
        </p:txBody>
      </p:sp>
      <p:sp>
        <p:nvSpPr>
          <p:cNvPr id="9" name="圆角矩形 8"/>
          <p:cNvSpPr/>
          <p:nvPr/>
        </p:nvSpPr>
        <p:spPr>
          <a:xfrm>
            <a:off x="1091565" y="3376652"/>
            <a:ext cx="1929221" cy="693683"/>
          </a:xfrm>
          <a:prstGeom prst="roundRect">
            <a:avLst/>
          </a:prstGeom>
          <a:solidFill>
            <a:schemeClr val="accent4">
              <a:lumMod val="40000"/>
              <a:lumOff val="6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F0066"/>
                </a:solidFill>
                <a:latin typeface="微软雅黑" panose="020B0503020204020204" pitchFamily="34" charset="-122"/>
                <a:ea typeface="微软雅黑" panose="020B0503020204020204" pitchFamily="34" charset="-122"/>
              </a:rPr>
              <a:t>国民生产总值（</a:t>
            </a:r>
            <a:r>
              <a:rPr lang="en-US" altLang="zh-CN" sz="2000" dirty="0" smtClean="0">
                <a:solidFill>
                  <a:srgbClr val="FF0066"/>
                </a:solidFill>
                <a:latin typeface="微软雅黑" panose="020B0503020204020204" pitchFamily="34" charset="-122"/>
                <a:ea typeface="微软雅黑" panose="020B0503020204020204" pitchFamily="34" charset="-122"/>
              </a:rPr>
              <a:t>GNP）</a:t>
            </a:r>
            <a:endParaRPr lang="zh-CN" altLang="en-US" sz="2000" dirty="0">
              <a:solidFill>
                <a:srgbClr val="FF0066"/>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5361486" y="3376652"/>
            <a:ext cx="1929221" cy="693683"/>
          </a:xfrm>
          <a:prstGeom prst="roundRect">
            <a:avLst/>
          </a:prstGeom>
          <a:solidFill>
            <a:schemeClr val="accent4">
              <a:lumMod val="40000"/>
              <a:lumOff val="6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F0066"/>
                </a:solidFill>
                <a:latin typeface="微软雅黑" panose="020B0503020204020204" pitchFamily="34" charset="-122"/>
                <a:ea typeface="微软雅黑" panose="020B0503020204020204" pitchFamily="34" charset="-122"/>
              </a:rPr>
              <a:t>国内生产总值（</a:t>
            </a:r>
            <a:r>
              <a:rPr lang="en-US" altLang="zh-CN" sz="2000" dirty="0" smtClean="0">
                <a:solidFill>
                  <a:srgbClr val="FF0066"/>
                </a:solidFill>
                <a:latin typeface="微软雅黑" panose="020B0503020204020204" pitchFamily="34" charset="-122"/>
                <a:ea typeface="微软雅黑" panose="020B0503020204020204" pitchFamily="34" charset="-122"/>
              </a:rPr>
              <a:t>GDP）</a:t>
            </a:r>
            <a:endParaRPr lang="zh-CN" altLang="en-US" sz="2000" dirty="0">
              <a:solidFill>
                <a:srgbClr val="FF0066"/>
              </a:solidFill>
              <a:latin typeface="微软雅黑" panose="020B0503020204020204" pitchFamily="34" charset="-122"/>
              <a:ea typeface="微软雅黑" panose="020B0503020204020204" pitchFamily="34" charset="-122"/>
            </a:endParaRPr>
          </a:p>
        </p:txBody>
      </p:sp>
      <p:sp>
        <p:nvSpPr>
          <p:cNvPr id="11" name="上箭头标注 10"/>
          <p:cNvSpPr/>
          <p:nvPr/>
        </p:nvSpPr>
        <p:spPr>
          <a:xfrm>
            <a:off x="717232" y="4139136"/>
            <a:ext cx="3055892" cy="1870192"/>
          </a:xfrm>
          <a:prstGeom prst="upArrowCallout">
            <a:avLst>
              <a:gd name="adj1" fmla="val 25000"/>
              <a:gd name="adj2" fmla="val 25000"/>
              <a:gd name="adj3" fmla="val 25000"/>
              <a:gd name="adj4" fmla="val 64977"/>
            </a:avLst>
          </a:prstGeom>
          <a:solidFill>
            <a:schemeClr val="accent4">
              <a:lumMod val="40000"/>
              <a:lumOff val="6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002060"/>
                </a:solidFill>
                <a:latin typeface="微软雅黑" panose="020B0503020204020204" pitchFamily="34" charset="-122"/>
                <a:ea typeface="微软雅黑" panose="020B0503020204020204" pitchFamily="34" charset="-122"/>
              </a:rPr>
              <a:t>凡是本国国民创造的收入</a:t>
            </a:r>
            <a:r>
              <a:rPr lang="en-US" altLang="zh-CN" dirty="0">
                <a:solidFill>
                  <a:srgbClr val="002060"/>
                </a:solidFill>
                <a:latin typeface="微软雅黑" panose="020B0503020204020204" pitchFamily="34" charset="-122"/>
                <a:ea typeface="微软雅黑" panose="020B0503020204020204" pitchFamily="34" charset="-122"/>
              </a:rPr>
              <a:t>,</a:t>
            </a:r>
            <a:r>
              <a:rPr lang="zh-CN" altLang="en-US" dirty="0">
                <a:solidFill>
                  <a:srgbClr val="002060"/>
                </a:solidFill>
                <a:latin typeface="微软雅黑" panose="020B0503020204020204" pitchFamily="34" charset="-122"/>
                <a:ea typeface="微软雅黑" panose="020B0503020204020204" pitchFamily="34" charset="-122"/>
              </a:rPr>
              <a:t>不论其来自国内还是国外</a:t>
            </a:r>
            <a:r>
              <a:rPr lang="en-US" altLang="zh-CN" dirty="0">
                <a:solidFill>
                  <a:srgbClr val="002060"/>
                </a:solidFill>
                <a:latin typeface="微软雅黑" panose="020B0503020204020204" pitchFamily="34" charset="-122"/>
                <a:ea typeface="微软雅黑" panose="020B0503020204020204" pitchFamily="34" charset="-122"/>
              </a:rPr>
              <a:t>,</a:t>
            </a:r>
            <a:r>
              <a:rPr lang="zh-CN" altLang="en-US" dirty="0">
                <a:solidFill>
                  <a:srgbClr val="002060"/>
                </a:solidFill>
                <a:latin typeface="微软雅黑" panose="020B0503020204020204" pitchFamily="34" charset="-122"/>
                <a:ea typeface="微软雅黑" panose="020B0503020204020204" pitchFamily="34" charset="-122"/>
              </a:rPr>
              <a:t>都被计入本国</a:t>
            </a:r>
            <a:r>
              <a:rPr lang="zh-CN" altLang="en-US" dirty="0" smtClean="0">
                <a:solidFill>
                  <a:srgbClr val="002060"/>
                </a:solidFill>
                <a:latin typeface="微软雅黑" panose="020B0503020204020204" pitchFamily="34" charset="-122"/>
                <a:ea typeface="微软雅黑" panose="020B0503020204020204" pitchFamily="34" charset="-122"/>
              </a:rPr>
              <a:t>的</a:t>
            </a:r>
            <a:r>
              <a:rPr lang="en-US" altLang="zh-CN" dirty="0" smtClean="0">
                <a:solidFill>
                  <a:srgbClr val="002060"/>
                </a:solidFill>
                <a:latin typeface="微软雅黑" panose="020B0503020204020204" pitchFamily="34" charset="-122"/>
                <a:ea typeface="微软雅黑" panose="020B0503020204020204" pitchFamily="34" charset="-122"/>
              </a:rPr>
              <a:t>GNP</a:t>
            </a:r>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2" name="上箭头标注 11"/>
          <p:cNvSpPr/>
          <p:nvPr/>
        </p:nvSpPr>
        <p:spPr>
          <a:xfrm>
            <a:off x="4593681" y="4139136"/>
            <a:ext cx="3055892" cy="1870192"/>
          </a:xfrm>
          <a:prstGeom prst="upArrowCallout">
            <a:avLst>
              <a:gd name="adj1" fmla="val 25000"/>
              <a:gd name="adj2" fmla="val 25000"/>
              <a:gd name="adj3" fmla="val 25000"/>
              <a:gd name="adj4" fmla="val 64977"/>
            </a:avLst>
          </a:prstGeom>
          <a:solidFill>
            <a:schemeClr val="accent4">
              <a:lumMod val="40000"/>
              <a:lumOff val="6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val="002060"/>
                </a:solidFill>
                <a:latin typeface="微软雅黑" panose="020B0503020204020204" pitchFamily="34" charset="-122"/>
                <a:ea typeface="微软雅黑" panose="020B0503020204020204" pitchFamily="34" charset="-122"/>
              </a:rPr>
              <a:t>凡是</a:t>
            </a:r>
            <a:r>
              <a:rPr lang="zh-CN" altLang="en-US" dirty="0">
                <a:solidFill>
                  <a:srgbClr val="002060"/>
                </a:solidFill>
                <a:latin typeface="微软雅黑" panose="020B0503020204020204" pitchFamily="34" charset="-122"/>
                <a:ea typeface="微软雅黑" panose="020B0503020204020204" pitchFamily="34" charset="-122"/>
              </a:rPr>
              <a:t>一国领土范围内所获取的收入</a:t>
            </a:r>
            <a:r>
              <a:rPr lang="en-US" altLang="zh-CN" dirty="0">
                <a:solidFill>
                  <a:srgbClr val="002060"/>
                </a:solidFill>
                <a:latin typeface="微软雅黑" panose="020B0503020204020204" pitchFamily="34" charset="-122"/>
                <a:ea typeface="微软雅黑" panose="020B0503020204020204" pitchFamily="34" charset="-122"/>
              </a:rPr>
              <a:t>,</a:t>
            </a:r>
            <a:r>
              <a:rPr lang="zh-CN" altLang="en-US" dirty="0">
                <a:solidFill>
                  <a:srgbClr val="002060"/>
                </a:solidFill>
                <a:latin typeface="微软雅黑" panose="020B0503020204020204" pitchFamily="34" charset="-122"/>
                <a:ea typeface="微软雅黑" panose="020B0503020204020204" pitchFamily="34" charset="-122"/>
              </a:rPr>
              <a:t>不论其是</a:t>
            </a:r>
            <a:r>
              <a:rPr lang="zh-CN" altLang="en-US" dirty="0" smtClean="0">
                <a:solidFill>
                  <a:srgbClr val="002060"/>
                </a:solidFill>
                <a:latin typeface="微软雅黑" panose="020B0503020204020204" pitchFamily="34" charset="-122"/>
                <a:ea typeface="微软雅黑" panose="020B0503020204020204" pitchFamily="34" charset="-122"/>
              </a:rPr>
              <a:t>由本国</a:t>
            </a:r>
            <a:r>
              <a:rPr lang="zh-CN" altLang="en-US" dirty="0">
                <a:solidFill>
                  <a:srgbClr val="002060"/>
                </a:solidFill>
                <a:latin typeface="微软雅黑" panose="020B0503020204020204" pitchFamily="34" charset="-122"/>
                <a:ea typeface="微软雅黑" panose="020B0503020204020204" pitchFamily="34" charset="-122"/>
              </a:rPr>
              <a:t>国民创造还是由外国国民创造的</a:t>
            </a:r>
            <a:r>
              <a:rPr lang="en-US" altLang="zh-CN" dirty="0">
                <a:solidFill>
                  <a:srgbClr val="002060"/>
                </a:solidFill>
                <a:latin typeface="微软雅黑" panose="020B0503020204020204" pitchFamily="34" charset="-122"/>
                <a:ea typeface="微软雅黑" panose="020B0503020204020204" pitchFamily="34" charset="-122"/>
              </a:rPr>
              <a:t>,</a:t>
            </a:r>
            <a:r>
              <a:rPr lang="zh-CN" altLang="en-US" dirty="0">
                <a:solidFill>
                  <a:srgbClr val="002060"/>
                </a:solidFill>
                <a:latin typeface="微软雅黑" panose="020B0503020204020204" pitchFamily="34" charset="-122"/>
                <a:ea typeface="微软雅黑" panose="020B0503020204020204" pitchFamily="34" charset="-122"/>
              </a:rPr>
              <a:t>均被计入本国</a:t>
            </a:r>
            <a:r>
              <a:rPr lang="en-US" altLang="zh-CN" dirty="0">
                <a:solidFill>
                  <a:srgbClr val="002060"/>
                </a:solidFill>
                <a:latin typeface="微软雅黑" panose="020B0503020204020204" pitchFamily="34" charset="-122"/>
                <a:ea typeface="微软雅黑" panose="020B0503020204020204" pitchFamily="34" charset="-122"/>
              </a:rPr>
              <a:t>GDP</a:t>
            </a:r>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3" name="矩形 12"/>
          <p:cNvSpPr/>
          <p:nvPr/>
        </p:nvSpPr>
        <p:spPr>
          <a:xfrm>
            <a:off x="6652260" y="4262451"/>
            <a:ext cx="1107996" cy="369332"/>
          </a:xfrm>
          <a:prstGeom prst="rect">
            <a:avLst/>
          </a:prstGeom>
        </p:spPr>
        <p:txBody>
          <a:bodyPr wrap="none">
            <a:spAutoFit/>
          </a:bodyPr>
          <a:lstStyle/>
          <a:p>
            <a:r>
              <a:rPr lang="zh-CN" altLang="en-US" dirty="0">
                <a:latin typeface="FZSSK--GBK1-0"/>
              </a:rPr>
              <a:t>国土原则</a:t>
            </a:r>
            <a:endParaRPr lang="zh-CN" altLang="en-US" dirty="0"/>
          </a:p>
        </p:txBody>
      </p:sp>
      <p:sp>
        <p:nvSpPr>
          <p:cNvPr id="14" name="矩形 13"/>
          <p:cNvSpPr/>
          <p:nvPr/>
        </p:nvSpPr>
        <p:spPr>
          <a:xfrm>
            <a:off x="2822689" y="4280898"/>
            <a:ext cx="1360714" cy="369332"/>
          </a:xfrm>
          <a:prstGeom prst="rect">
            <a:avLst/>
          </a:prstGeom>
        </p:spPr>
        <p:txBody>
          <a:bodyPr wrap="square">
            <a:spAutoFit/>
          </a:bodyPr>
          <a:lstStyle/>
          <a:p>
            <a:r>
              <a:rPr lang="zh-CN" altLang="en-US" dirty="0" smtClean="0">
                <a:latin typeface="FZSSK--GBK1-0"/>
              </a:rPr>
              <a:t>国民原则</a:t>
            </a:r>
            <a:endParaRPr lang="zh-CN" altLang="en-US" dirty="0"/>
          </a:p>
        </p:txBody>
      </p:sp>
      <p:sp>
        <p:nvSpPr>
          <p:cNvPr id="15" name="矩形 14"/>
          <p:cNvSpPr/>
          <p:nvPr/>
        </p:nvSpPr>
        <p:spPr>
          <a:xfrm>
            <a:off x="7786451" y="3477621"/>
            <a:ext cx="4280364" cy="3000821"/>
          </a:xfrm>
          <a:prstGeom prst="rect">
            <a:avLst/>
          </a:prstGeom>
        </p:spPr>
        <p:txBody>
          <a:bodyPr wrap="square">
            <a:spAutoFit/>
          </a:bodyPr>
          <a:lstStyle/>
          <a:p>
            <a:pPr>
              <a:lnSpc>
                <a:spcPct val="150000"/>
              </a:lnSpc>
            </a:pPr>
            <a:r>
              <a:rPr lang="en-US" altLang="zh-CN" dirty="0">
                <a:latin typeface="微软雅黑" panose="020B0503020204020204" pitchFamily="34" charset="-122"/>
                <a:ea typeface="微软雅黑" panose="020B0503020204020204" pitchFamily="34" charset="-122"/>
              </a:rPr>
              <a:t>GDP</a:t>
            </a:r>
            <a:r>
              <a:rPr lang="zh-CN" altLang="en-US" dirty="0">
                <a:latin typeface="微软雅黑" panose="020B0503020204020204" pitchFamily="34" charset="-122"/>
                <a:ea typeface="微软雅黑" panose="020B0503020204020204" pitchFamily="34" charset="-122"/>
              </a:rPr>
              <a:t>的</a:t>
            </a:r>
            <a:r>
              <a:rPr lang="zh-CN" altLang="en-US" dirty="0" smtClean="0">
                <a:latin typeface="微软雅黑" panose="020B0503020204020204" pitchFamily="34" charset="-122"/>
                <a:ea typeface="微软雅黑" panose="020B0503020204020204" pitchFamily="34" charset="-122"/>
              </a:rPr>
              <a:t>调整</a:t>
            </a:r>
            <a:r>
              <a:rPr lang="zh-CN" altLang="en-US" dirty="0">
                <a:latin typeface="微软雅黑" panose="020B0503020204020204" pitchFamily="34" charset="-122"/>
                <a:ea typeface="微软雅黑" panose="020B0503020204020204" pitchFamily="34" charset="-122"/>
              </a:rPr>
              <a:t>首先要减去外国公民在本国所获取的收入</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再加上本国公民在国外所获取的收入</a:t>
            </a:r>
            <a:r>
              <a:rPr lang="en-US" altLang="zh-CN" dirty="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可用公式</a:t>
            </a:r>
            <a:r>
              <a:rPr lang="zh-CN" altLang="en-US" dirty="0">
                <a:latin typeface="微软雅黑" panose="020B0503020204020204" pitchFamily="34" charset="-122"/>
                <a:ea typeface="微软雅黑" panose="020B0503020204020204" pitchFamily="34" charset="-122"/>
              </a:rPr>
              <a:t>表示为</a:t>
            </a:r>
          </a:p>
          <a:p>
            <a:pPr algn="ctr">
              <a:lnSpc>
                <a:spcPct val="150000"/>
              </a:lnSpc>
            </a:pPr>
            <a:r>
              <a:rPr lang="en-US" altLang="zh-CN" dirty="0">
                <a:latin typeface="微软雅黑" panose="020B0503020204020204" pitchFamily="34" charset="-122"/>
                <a:ea typeface="微软雅黑" panose="020B0503020204020204" pitchFamily="34" charset="-122"/>
              </a:rPr>
              <a:t>GNP</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GDP</a:t>
            </a:r>
            <a:r>
              <a:rPr lang="zh-CN" altLang="en-US" dirty="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NFP</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式中</a:t>
            </a:r>
            <a:r>
              <a:rPr lang="en-US" altLang="zh-CN" dirty="0">
                <a:latin typeface="微软雅黑" panose="020B0503020204020204" pitchFamily="34" charset="-122"/>
                <a:ea typeface="微软雅黑" panose="020B0503020204020204" pitchFamily="34" charset="-122"/>
              </a:rPr>
              <a:t>:NFP</a:t>
            </a:r>
            <a:r>
              <a:rPr lang="zh-CN" altLang="en-US" dirty="0">
                <a:latin typeface="微软雅黑" panose="020B0503020204020204" pitchFamily="34" charset="-122"/>
                <a:ea typeface="微软雅黑" panose="020B0503020204020204" pitchFamily="34" charset="-122"/>
              </a:rPr>
              <a:t>为净要素支付</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它等于本国公民在国外所获取的收入减去外国公民在本国所</a:t>
            </a:r>
            <a:r>
              <a:rPr lang="zh-CN" altLang="en-US" dirty="0" smtClean="0">
                <a:latin typeface="微软雅黑" panose="020B0503020204020204" pitchFamily="34" charset="-122"/>
                <a:ea typeface="微软雅黑" panose="020B0503020204020204" pitchFamily="34" charset="-122"/>
              </a:rPr>
              <a:t>获取</a:t>
            </a:r>
            <a:r>
              <a:rPr lang="zh-CN" altLang="en-US" dirty="0">
                <a:latin typeface="微软雅黑" panose="020B0503020204020204" pitchFamily="34" charset="-122"/>
                <a:ea typeface="微软雅黑" panose="020B0503020204020204" pitchFamily="34" charset="-122"/>
              </a:rPr>
              <a:t>的收入</a:t>
            </a:r>
            <a:r>
              <a:rPr lang="en-US"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51035774"/>
      </p:ext>
    </p:extLst>
  </p:cSld>
  <p:clrMapOvr>
    <a:masterClrMapping/>
  </p:clrMapOvr>
  <p:transition spd="slow">
    <p:random/>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1235</TotalTime>
  <Words>2550</Words>
  <Application>Microsoft Office PowerPoint</Application>
  <PresentationFormat>自定义</PresentationFormat>
  <Paragraphs>223</Paragraphs>
  <Slides>24</Slides>
  <Notes>2</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BMH</dc:creator>
  <cp:lastModifiedBy>SJYY</cp:lastModifiedBy>
  <cp:revision>460</cp:revision>
  <dcterms:created xsi:type="dcterms:W3CDTF">2015-05-05T08:02:00Z</dcterms:created>
  <dcterms:modified xsi:type="dcterms:W3CDTF">2017-07-21T03:44:49Z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