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7" r:id="rId2"/>
    <p:sldId id="292" r:id="rId3"/>
    <p:sldId id="260" r:id="rId4"/>
    <p:sldId id="295" r:id="rId5"/>
    <p:sldId id="303" r:id="rId6"/>
    <p:sldId id="304" r:id="rId7"/>
    <p:sldId id="305" r:id="rId8"/>
    <p:sldId id="296" r:id="rId9"/>
    <p:sldId id="297" r:id="rId10"/>
    <p:sldId id="301" r:id="rId11"/>
    <p:sldId id="299" r:id="rId12"/>
    <p:sldId id="300" r:id="rId13"/>
    <p:sldId id="294"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113A9D2-9D6B-4929-AA2D-F23B5EE8CBE7}" styleName="主题样式 2 - 强调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80" d="100"/>
          <a:sy n="80" d="100"/>
        </p:scale>
        <p:origin x="-486" y="-28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7B0ECE2-4AF3-424C-BC84-92FA1801946F}" type="doc">
      <dgm:prSet loTypeId="urn:microsoft.com/office/officeart/2005/8/layout/hList6" loCatId="list" qsTypeId="urn:microsoft.com/office/officeart/2005/8/quickstyle/simple1" qsCatId="simple" csTypeId="urn:microsoft.com/office/officeart/2005/8/colors/accent1_2" csCatId="accent1" phldr="1"/>
      <dgm:spPr/>
      <dgm:t>
        <a:bodyPr/>
        <a:lstStyle/>
        <a:p>
          <a:endParaRPr lang="zh-CN" altLang="en-US"/>
        </a:p>
      </dgm:t>
    </dgm:pt>
    <dgm:pt modelId="{74B943D5-B996-4616-8BC4-74687A7C4C2C}">
      <dgm:prSet phldrT="[文本]" custT="1"/>
      <dgm:spPr/>
      <dgm:t>
        <a:bodyPr/>
        <a:lstStyle/>
        <a:p>
          <a:r>
            <a:rPr lang="zh-CN" altLang="en-US" sz="1050" dirty="0" smtClean="0">
              <a:latin typeface="微软雅黑" pitchFamily="34" charset="-122"/>
              <a:ea typeface="微软雅黑" pitchFamily="34" charset="-122"/>
            </a:rPr>
            <a:t>乘数</a:t>
          </a:r>
          <a:r>
            <a:rPr lang="en-US" altLang="zh-CN" sz="1050" dirty="0" smtClean="0">
              <a:latin typeface="微软雅黑" pitchFamily="34" charset="-122"/>
              <a:ea typeface="微软雅黑" pitchFamily="34" charset="-122"/>
            </a:rPr>
            <a:t>—</a:t>
          </a:r>
          <a:r>
            <a:rPr lang="zh-CN" altLang="en-US" sz="1050" dirty="0" smtClean="0">
              <a:latin typeface="微软雅黑" pitchFamily="34" charset="-122"/>
              <a:ea typeface="微软雅黑" pitchFamily="34" charset="-122"/>
            </a:rPr>
            <a:t>加速原理相互作用理论是把投资水平和国民收入变化率联系起来解释国民收入周期波动的一种理论</a:t>
          </a:r>
          <a:r>
            <a:rPr lang="en-US" altLang="zh-CN" sz="1050" dirty="0" smtClean="0">
              <a:latin typeface="微软雅黑" pitchFamily="34" charset="-122"/>
              <a:ea typeface="微软雅黑" pitchFamily="34" charset="-122"/>
            </a:rPr>
            <a:t>,</a:t>
          </a:r>
          <a:r>
            <a:rPr lang="zh-CN" altLang="en-US" sz="1050" dirty="0" smtClean="0">
              <a:latin typeface="微软雅黑" pitchFamily="34" charset="-122"/>
              <a:ea typeface="微软雅黑" pitchFamily="34" charset="-122"/>
            </a:rPr>
            <a:t>是最具影响的内生经济周期理论</a:t>
          </a:r>
          <a:r>
            <a:rPr lang="en-US" altLang="zh-CN" sz="1050" dirty="0" smtClean="0">
              <a:latin typeface="微软雅黑" pitchFamily="34" charset="-122"/>
              <a:ea typeface="微软雅黑" pitchFamily="34" charset="-122"/>
            </a:rPr>
            <a:t>.</a:t>
          </a:r>
          <a:endParaRPr lang="zh-CN" altLang="en-US" sz="1050" dirty="0">
            <a:latin typeface="微软雅黑" pitchFamily="34" charset="-122"/>
            <a:ea typeface="微软雅黑" pitchFamily="34" charset="-122"/>
          </a:endParaRPr>
        </a:p>
      </dgm:t>
    </dgm:pt>
    <dgm:pt modelId="{9A3FBF12-3A49-42C7-A52C-80F62578DB1B}" type="parTrans" cxnId="{5BF0E040-079C-42CE-A9D9-CA11F8FA7394}">
      <dgm:prSet/>
      <dgm:spPr/>
      <dgm:t>
        <a:bodyPr/>
        <a:lstStyle/>
        <a:p>
          <a:endParaRPr lang="zh-CN" altLang="en-US" sz="2400">
            <a:latin typeface="微软雅黑" pitchFamily="34" charset="-122"/>
            <a:ea typeface="微软雅黑" pitchFamily="34" charset="-122"/>
          </a:endParaRPr>
        </a:p>
      </dgm:t>
    </dgm:pt>
    <dgm:pt modelId="{41AB32DA-C3CE-4253-B80E-ADEE93DF32C9}" type="sibTrans" cxnId="{5BF0E040-079C-42CE-A9D9-CA11F8FA7394}">
      <dgm:prSet/>
      <dgm:spPr/>
      <dgm:t>
        <a:bodyPr/>
        <a:lstStyle/>
        <a:p>
          <a:endParaRPr lang="zh-CN" altLang="en-US" sz="2400">
            <a:latin typeface="微软雅黑" pitchFamily="34" charset="-122"/>
            <a:ea typeface="微软雅黑" pitchFamily="34" charset="-122"/>
          </a:endParaRPr>
        </a:p>
      </dgm:t>
    </dgm:pt>
    <dgm:pt modelId="{6DF621B0-7055-4FFC-B49A-65A70AA14F18}">
      <dgm:prSet phldrT="[文本]" custT="1"/>
      <dgm:spPr/>
      <dgm:t>
        <a:bodyPr/>
        <a:lstStyle/>
        <a:p>
          <a:r>
            <a:rPr lang="zh-CN" altLang="en-US" sz="1050" dirty="0" smtClean="0">
              <a:latin typeface="微软雅黑" pitchFamily="34" charset="-122"/>
              <a:ea typeface="微软雅黑" pitchFamily="34" charset="-122"/>
            </a:rPr>
            <a:t>乘数</a:t>
          </a:r>
          <a:r>
            <a:rPr lang="en-US" altLang="zh-CN" sz="1050" dirty="0" smtClean="0">
              <a:latin typeface="微软雅黑" pitchFamily="34" charset="-122"/>
              <a:ea typeface="微软雅黑" pitchFamily="34" charset="-122"/>
            </a:rPr>
            <a:t>—</a:t>
          </a:r>
          <a:r>
            <a:rPr lang="zh-CN" altLang="en-US" sz="1050" dirty="0" smtClean="0">
              <a:latin typeface="微软雅黑" pitchFamily="34" charset="-122"/>
              <a:ea typeface="微软雅黑" pitchFamily="34" charset="-122"/>
            </a:rPr>
            <a:t>加速原理相互作用理论是凯恩斯主义者提出的</a:t>
          </a:r>
          <a:r>
            <a:rPr lang="en-US" altLang="zh-CN" sz="1050" dirty="0" smtClean="0">
              <a:latin typeface="微软雅黑" pitchFamily="34" charset="-122"/>
              <a:ea typeface="微软雅黑" pitchFamily="34" charset="-122"/>
            </a:rPr>
            <a:t>.</a:t>
          </a:r>
          <a:r>
            <a:rPr lang="zh-CN" altLang="en-US" sz="1050" dirty="0" smtClean="0">
              <a:latin typeface="微软雅黑" pitchFamily="34" charset="-122"/>
              <a:ea typeface="微软雅黑" pitchFamily="34" charset="-122"/>
            </a:rPr>
            <a:t>凯恩斯主义认为引起经济周期的因素是总需求</a:t>
          </a:r>
          <a:r>
            <a:rPr lang="en-US" altLang="zh-CN" sz="1050" dirty="0" smtClean="0">
              <a:latin typeface="微软雅黑" pitchFamily="34" charset="-122"/>
              <a:ea typeface="微软雅黑" pitchFamily="34" charset="-122"/>
            </a:rPr>
            <a:t>,</a:t>
          </a:r>
          <a:r>
            <a:rPr lang="zh-CN" altLang="en-US" sz="1050" dirty="0" smtClean="0">
              <a:latin typeface="微软雅黑" pitchFamily="34" charset="-122"/>
              <a:ea typeface="微软雅黑" pitchFamily="34" charset="-122"/>
            </a:rPr>
            <a:t>在总需求中起决定作用的是投资</a:t>
          </a:r>
          <a:r>
            <a:rPr lang="en-US" altLang="zh-CN" sz="1050" dirty="0" smtClean="0">
              <a:latin typeface="微软雅黑" pitchFamily="34" charset="-122"/>
              <a:ea typeface="微软雅黑" pitchFamily="34" charset="-122"/>
            </a:rPr>
            <a:t>.</a:t>
          </a:r>
          <a:r>
            <a:rPr lang="zh-CN" altLang="en-US" sz="1050" dirty="0" smtClean="0">
              <a:latin typeface="微软雅黑" pitchFamily="34" charset="-122"/>
              <a:ea typeface="微软雅黑" pitchFamily="34" charset="-122"/>
            </a:rPr>
            <a:t>这种理论正是把乘数原理和加速原理结合起来说明投资如何自发地引起周期性经济波动</a:t>
          </a:r>
          <a:r>
            <a:rPr lang="en-US" altLang="zh-CN" sz="1050" dirty="0" smtClean="0">
              <a:latin typeface="微软雅黑" pitchFamily="34" charset="-122"/>
              <a:ea typeface="微软雅黑" pitchFamily="34" charset="-122"/>
            </a:rPr>
            <a:t>.</a:t>
          </a:r>
          <a:r>
            <a:rPr lang="zh-CN" altLang="en-US" sz="1050" dirty="0" smtClean="0">
              <a:latin typeface="微软雅黑" pitchFamily="34" charset="-122"/>
              <a:ea typeface="微软雅黑" pitchFamily="34" charset="-122"/>
            </a:rPr>
            <a:t>经济学家认为</a:t>
          </a:r>
          <a:r>
            <a:rPr lang="en-US" altLang="zh-CN" sz="1050" dirty="0" smtClean="0">
              <a:latin typeface="微软雅黑" pitchFamily="34" charset="-122"/>
              <a:ea typeface="微软雅黑" pitchFamily="34" charset="-122"/>
            </a:rPr>
            <a:t>,</a:t>
          </a:r>
          <a:r>
            <a:rPr lang="zh-CN" altLang="en-US" sz="1050" dirty="0" smtClean="0">
              <a:latin typeface="微软雅黑" pitchFamily="34" charset="-122"/>
              <a:ea typeface="微软雅黑" pitchFamily="34" charset="-122"/>
            </a:rPr>
            <a:t>经济中之所以会发生周期性波动其根源正在于乘数原理与加速原理的相互作用</a:t>
          </a:r>
          <a:endParaRPr lang="zh-CN" altLang="en-US" sz="1050" dirty="0">
            <a:latin typeface="微软雅黑" pitchFamily="34" charset="-122"/>
            <a:ea typeface="微软雅黑" pitchFamily="34" charset="-122"/>
          </a:endParaRPr>
        </a:p>
      </dgm:t>
    </dgm:pt>
    <dgm:pt modelId="{8B9FF0E1-B0FE-4646-BF40-8926238356D0}" type="parTrans" cxnId="{C3B6F4A3-D4B7-44DE-99C7-7E01274E6706}">
      <dgm:prSet/>
      <dgm:spPr/>
      <dgm:t>
        <a:bodyPr/>
        <a:lstStyle/>
        <a:p>
          <a:endParaRPr lang="zh-CN" altLang="en-US" sz="2400">
            <a:latin typeface="微软雅黑" pitchFamily="34" charset="-122"/>
            <a:ea typeface="微软雅黑" pitchFamily="34" charset="-122"/>
          </a:endParaRPr>
        </a:p>
      </dgm:t>
    </dgm:pt>
    <dgm:pt modelId="{E890752F-CAE2-441C-98A8-D6647455EC35}" type="sibTrans" cxnId="{C3B6F4A3-D4B7-44DE-99C7-7E01274E6706}">
      <dgm:prSet/>
      <dgm:spPr/>
      <dgm:t>
        <a:bodyPr/>
        <a:lstStyle/>
        <a:p>
          <a:endParaRPr lang="zh-CN" altLang="en-US" sz="2400">
            <a:latin typeface="微软雅黑" pitchFamily="34" charset="-122"/>
            <a:ea typeface="微软雅黑" pitchFamily="34" charset="-122"/>
          </a:endParaRPr>
        </a:p>
      </dgm:t>
    </dgm:pt>
    <dgm:pt modelId="{783041DD-4CBE-43D9-9DD2-ED18841D6BE5}">
      <dgm:prSet phldrT="[文本]" custT="1"/>
      <dgm:spPr/>
      <dgm:t>
        <a:bodyPr/>
        <a:lstStyle/>
        <a:p>
          <a:r>
            <a:rPr lang="zh-CN" altLang="en-US" sz="1050" dirty="0" smtClean="0">
              <a:latin typeface="微软雅黑" pitchFamily="34" charset="-122"/>
              <a:ea typeface="微软雅黑" pitchFamily="34" charset="-122"/>
            </a:rPr>
            <a:t>乘数</a:t>
          </a:r>
          <a:r>
            <a:rPr lang="en-US" altLang="zh-CN" sz="1050" dirty="0" smtClean="0">
              <a:latin typeface="微软雅黑" pitchFamily="34" charset="-122"/>
              <a:ea typeface="微软雅黑" pitchFamily="34" charset="-122"/>
            </a:rPr>
            <a:t>—</a:t>
          </a:r>
          <a:r>
            <a:rPr lang="zh-CN" altLang="en-US" sz="1050" dirty="0" smtClean="0">
              <a:latin typeface="微软雅黑" pitchFamily="34" charset="-122"/>
              <a:ea typeface="微软雅黑" pitchFamily="34" charset="-122"/>
            </a:rPr>
            <a:t>加速原理表明国内生产总值的变化会通过加速数对投资产生加速作用</a:t>
          </a:r>
          <a:r>
            <a:rPr lang="en-US" altLang="zh-CN" sz="1050" dirty="0" smtClean="0">
              <a:latin typeface="微软雅黑" pitchFamily="34" charset="-122"/>
              <a:ea typeface="微软雅黑" pitchFamily="34" charset="-122"/>
            </a:rPr>
            <a:t>,</a:t>
          </a:r>
          <a:r>
            <a:rPr lang="zh-CN" altLang="en-US" sz="1050" dirty="0" smtClean="0">
              <a:latin typeface="微软雅黑" pitchFamily="34" charset="-122"/>
              <a:ea typeface="微软雅黑" pitchFamily="34" charset="-122"/>
            </a:rPr>
            <a:t>而投资的变化又会通过投资乘数使国内生产总值成倍变化</a:t>
          </a:r>
          <a:r>
            <a:rPr lang="en-US" altLang="zh-CN" sz="1050" dirty="0" smtClean="0">
              <a:latin typeface="微软雅黑" pitchFamily="34" charset="-122"/>
              <a:ea typeface="微软雅黑" pitchFamily="34" charset="-122"/>
            </a:rPr>
            <a:t>,</a:t>
          </a:r>
          <a:r>
            <a:rPr lang="zh-CN" altLang="en-US" sz="1050" dirty="0" smtClean="0">
              <a:latin typeface="微软雅黑" pitchFamily="34" charset="-122"/>
              <a:ea typeface="微软雅黑" pitchFamily="34" charset="-122"/>
            </a:rPr>
            <a:t>加速数和投资乘数的这种交织作用便导致国内生产总值周而复始地上下波动</a:t>
          </a:r>
          <a:endParaRPr lang="zh-CN" altLang="en-US" sz="1050" dirty="0">
            <a:latin typeface="微软雅黑" pitchFamily="34" charset="-122"/>
            <a:ea typeface="微软雅黑" pitchFamily="34" charset="-122"/>
          </a:endParaRPr>
        </a:p>
      </dgm:t>
    </dgm:pt>
    <dgm:pt modelId="{E2F42170-CA12-4573-8899-9EC7682C05CE}" type="parTrans" cxnId="{DC0EE96B-7592-4972-A7C1-710B10B46BC5}">
      <dgm:prSet/>
      <dgm:spPr/>
      <dgm:t>
        <a:bodyPr/>
        <a:lstStyle/>
        <a:p>
          <a:endParaRPr lang="zh-CN" altLang="en-US" sz="2400">
            <a:latin typeface="微软雅黑" pitchFamily="34" charset="-122"/>
            <a:ea typeface="微软雅黑" pitchFamily="34" charset="-122"/>
          </a:endParaRPr>
        </a:p>
      </dgm:t>
    </dgm:pt>
    <dgm:pt modelId="{D530B85E-A344-439F-BCB3-A209CC852875}" type="sibTrans" cxnId="{DC0EE96B-7592-4972-A7C1-710B10B46BC5}">
      <dgm:prSet/>
      <dgm:spPr/>
      <dgm:t>
        <a:bodyPr/>
        <a:lstStyle/>
        <a:p>
          <a:endParaRPr lang="zh-CN" altLang="en-US" sz="2400">
            <a:latin typeface="微软雅黑" pitchFamily="34" charset="-122"/>
            <a:ea typeface="微软雅黑" pitchFamily="34" charset="-122"/>
          </a:endParaRPr>
        </a:p>
      </dgm:t>
    </dgm:pt>
    <dgm:pt modelId="{A7BF1E60-8640-40A5-A1C0-676D400EDB24}" type="pres">
      <dgm:prSet presAssocID="{27B0ECE2-4AF3-424C-BC84-92FA1801946F}" presName="Name0" presStyleCnt="0">
        <dgm:presLayoutVars>
          <dgm:dir/>
          <dgm:resizeHandles val="exact"/>
        </dgm:presLayoutVars>
      </dgm:prSet>
      <dgm:spPr/>
      <dgm:t>
        <a:bodyPr/>
        <a:lstStyle/>
        <a:p>
          <a:endParaRPr lang="zh-CN" altLang="en-US"/>
        </a:p>
      </dgm:t>
    </dgm:pt>
    <dgm:pt modelId="{49B611B1-F04E-4B29-9D5E-EDBBCFC025A1}" type="pres">
      <dgm:prSet presAssocID="{74B943D5-B996-4616-8BC4-74687A7C4C2C}" presName="node" presStyleLbl="node1" presStyleIdx="0" presStyleCnt="3" custScaleX="48849">
        <dgm:presLayoutVars>
          <dgm:bulletEnabled val="1"/>
        </dgm:presLayoutVars>
      </dgm:prSet>
      <dgm:spPr/>
      <dgm:t>
        <a:bodyPr/>
        <a:lstStyle/>
        <a:p>
          <a:endParaRPr lang="zh-CN" altLang="en-US"/>
        </a:p>
      </dgm:t>
    </dgm:pt>
    <dgm:pt modelId="{BCFCB896-0CD2-4C17-873E-52C5D4355B27}" type="pres">
      <dgm:prSet presAssocID="{41AB32DA-C3CE-4253-B80E-ADEE93DF32C9}" presName="sibTrans" presStyleCnt="0"/>
      <dgm:spPr/>
    </dgm:pt>
    <dgm:pt modelId="{3BFD353F-DFC9-4518-A756-E46017D4591D}" type="pres">
      <dgm:prSet presAssocID="{6DF621B0-7055-4FFC-B49A-65A70AA14F18}" presName="node" presStyleLbl="node1" presStyleIdx="1" presStyleCnt="3" custScaleX="121596">
        <dgm:presLayoutVars>
          <dgm:bulletEnabled val="1"/>
        </dgm:presLayoutVars>
      </dgm:prSet>
      <dgm:spPr/>
      <dgm:t>
        <a:bodyPr/>
        <a:lstStyle/>
        <a:p>
          <a:endParaRPr lang="zh-CN" altLang="en-US"/>
        </a:p>
      </dgm:t>
    </dgm:pt>
    <dgm:pt modelId="{1D7A4A8D-31AC-4243-9DAF-0F671AD796B1}" type="pres">
      <dgm:prSet presAssocID="{E890752F-CAE2-441C-98A8-D6647455EC35}" presName="sibTrans" presStyleCnt="0"/>
      <dgm:spPr/>
    </dgm:pt>
    <dgm:pt modelId="{771A1AEA-C788-4FF4-928F-8A030057E704}" type="pres">
      <dgm:prSet presAssocID="{783041DD-4CBE-43D9-9DD2-ED18841D6BE5}" presName="node" presStyleLbl="node1" presStyleIdx="2" presStyleCnt="3">
        <dgm:presLayoutVars>
          <dgm:bulletEnabled val="1"/>
        </dgm:presLayoutVars>
      </dgm:prSet>
      <dgm:spPr/>
      <dgm:t>
        <a:bodyPr/>
        <a:lstStyle/>
        <a:p>
          <a:endParaRPr lang="zh-CN" altLang="en-US"/>
        </a:p>
      </dgm:t>
    </dgm:pt>
  </dgm:ptLst>
  <dgm:cxnLst>
    <dgm:cxn modelId="{1EC3579A-6ADD-4D07-9157-36F4C22AA58B}" type="presOf" srcId="{27B0ECE2-4AF3-424C-BC84-92FA1801946F}" destId="{A7BF1E60-8640-40A5-A1C0-676D400EDB24}" srcOrd="0" destOrd="0" presId="urn:microsoft.com/office/officeart/2005/8/layout/hList6"/>
    <dgm:cxn modelId="{5BF0E040-079C-42CE-A9D9-CA11F8FA7394}" srcId="{27B0ECE2-4AF3-424C-BC84-92FA1801946F}" destId="{74B943D5-B996-4616-8BC4-74687A7C4C2C}" srcOrd="0" destOrd="0" parTransId="{9A3FBF12-3A49-42C7-A52C-80F62578DB1B}" sibTransId="{41AB32DA-C3CE-4253-B80E-ADEE93DF32C9}"/>
    <dgm:cxn modelId="{DC0EE96B-7592-4972-A7C1-710B10B46BC5}" srcId="{27B0ECE2-4AF3-424C-BC84-92FA1801946F}" destId="{783041DD-4CBE-43D9-9DD2-ED18841D6BE5}" srcOrd="2" destOrd="0" parTransId="{E2F42170-CA12-4573-8899-9EC7682C05CE}" sibTransId="{D530B85E-A344-439F-BCB3-A209CC852875}"/>
    <dgm:cxn modelId="{959F64AA-339D-47B1-A2D9-36289FE56861}" type="presOf" srcId="{783041DD-4CBE-43D9-9DD2-ED18841D6BE5}" destId="{771A1AEA-C788-4FF4-928F-8A030057E704}" srcOrd="0" destOrd="0" presId="urn:microsoft.com/office/officeart/2005/8/layout/hList6"/>
    <dgm:cxn modelId="{D4667383-394A-445A-BF1C-884F045FE493}" type="presOf" srcId="{6DF621B0-7055-4FFC-B49A-65A70AA14F18}" destId="{3BFD353F-DFC9-4518-A756-E46017D4591D}" srcOrd="0" destOrd="0" presId="urn:microsoft.com/office/officeart/2005/8/layout/hList6"/>
    <dgm:cxn modelId="{99BBFAB5-9628-4EC0-994E-4E7E34EF03FD}" type="presOf" srcId="{74B943D5-B996-4616-8BC4-74687A7C4C2C}" destId="{49B611B1-F04E-4B29-9D5E-EDBBCFC025A1}" srcOrd="0" destOrd="0" presId="urn:microsoft.com/office/officeart/2005/8/layout/hList6"/>
    <dgm:cxn modelId="{C3B6F4A3-D4B7-44DE-99C7-7E01274E6706}" srcId="{27B0ECE2-4AF3-424C-BC84-92FA1801946F}" destId="{6DF621B0-7055-4FFC-B49A-65A70AA14F18}" srcOrd="1" destOrd="0" parTransId="{8B9FF0E1-B0FE-4646-BF40-8926238356D0}" sibTransId="{E890752F-CAE2-441C-98A8-D6647455EC35}"/>
    <dgm:cxn modelId="{9B5E24FE-A5D9-4199-B16F-CE57730D96EB}" type="presParOf" srcId="{A7BF1E60-8640-40A5-A1C0-676D400EDB24}" destId="{49B611B1-F04E-4B29-9D5E-EDBBCFC025A1}" srcOrd="0" destOrd="0" presId="urn:microsoft.com/office/officeart/2005/8/layout/hList6"/>
    <dgm:cxn modelId="{FA647385-BC65-40BC-8CD3-20DC6874608D}" type="presParOf" srcId="{A7BF1E60-8640-40A5-A1C0-676D400EDB24}" destId="{BCFCB896-0CD2-4C17-873E-52C5D4355B27}" srcOrd="1" destOrd="0" presId="urn:microsoft.com/office/officeart/2005/8/layout/hList6"/>
    <dgm:cxn modelId="{F4325669-3C53-4964-9A12-31909AF3EB76}" type="presParOf" srcId="{A7BF1E60-8640-40A5-A1C0-676D400EDB24}" destId="{3BFD353F-DFC9-4518-A756-E46017D4591D}" srcOrd="2" destOrd="0" presId="urn:microsoft.com/office/officeart/2005/8/layout/hList6"/>
    <dgm:cxn modelId="{659B614C-FB32-41D4-A760-5B5A201D6D37}" type="presParOf" srcId="{A7BF1E60-8640-40A5-A1C0-676D400EDB24}" destId="{1D7A4A8D-31AC-4243-9DAF-0F671AD796B1}" srcOrd="3" destOrd="0" presId="urn:microsoft.com/office/officeart/2005/8/layout/hList6"/>
    <dgm:cxn modelId="{3EC9EFE6-5634-401E-A0FB-8BEA25C2939E}" type="presParOf" srcId="{A7BF1E60-8640-40A5-A1C0-676D400EDB24}" destId="{771A1AEA-C788-4FF4-928F-8A030057E704}" srcOrd="4" destOrd="0" presId="urn:microsoft.com/office/officeart/2005/8/layout/h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B611B1-F04E-4B29-9D5E-EDBBCFC025A1}">
      <dsp:nvSpPr>
        <dsp:cNvPr id="0" name=""/>
        <dsp:cNvSpPr/>
      </dsp:nvSpPr>
      <dsp:spPr>
        <a:xfrm rot="16200000">
          <a:off x="-486160" y="488853"/>
          <a:ext cx="2365403" cy="1387695"/>
        </a:xfrm>
        <a:prstGeom prst="flowChartManualOperati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0" tIns="0" rIns="66675" bIns="0" numCol="1" spcCol="1270" anchor="ctr" anchorCtr="0">
          <a:noAutofit/>
        </a:bodyPr>
        <a:lstStyle/>
        <a:p>
          <a:pPr lvl="0" algn="ctr" defTabSz="466725">
            <a:lnSpc>
              <a:spcPct val="90000"/>
            </a:lnSpc>
            <a:spcBef>
              <a:spcPct val="0"/>
            </a:spcBef>
            <a:spcAft>
              <a:spcPct val="35000"/>
            </a:spcAft>
          </a:pPr>
          <a:r>
            <a:rPr lang="zh-CN" altLang="en-US" sz="1050" kern="1200" dirty="0" smtClean="0">
              <a:latin typeface="微软雅黑" pitchFamily="34" charset="-122"/>
              <a:ea typeface="微软雅黑" pitchFamily="34" charset="-122"/>
            </a:rPr>
            <a:t>乘数</a:t>
          </a:r>
          <a:r>
            <a:rPr lang="en-US" altLang="zh-CN" sz="1050" kern="1200" dirty="0" smtClean="0">
              <a:latin typeface="微软雅黑" pitchFamily="34" charset="-122"/>
              <a:ea typeface="微软雅黑" pitchFamily="34" charset="-122"/>
            </a:rPr>
            <a:t>—</a:t>
          </a:r>
          <a:r>
            <a:rPr lang="zh-CN" altLang="en-US" sz="1050" kern="1200" dirty="0" smtClean="0">
              <a:latin typeface="微软雅黑" pitchFamily="34" charset="-122"/>
              <a:ea typeface="微软雅黑" pitchFamily="34" charset="-122"/>
            </a:rPr>
            <a:t>加速原理相互作用理论是把投资水平和国民收入变化率联系起来解释国民收入周期波动的一种理论</a:t>
          </a:r>
          <a:r>
            <a:rPr lang="en-US" altLang="zh-CN" sz="1050" kern="1200" dirty="0" smtClean="0">
              <a:latin typeface="微软雅黑" pitchFamily="34" charset="-122"/>
              <a:ea typeface="微软雅黑" pitchFamily="34" charset="-122"/>
            </a:rPr>
            <a:t>,</a:t>
          </a:r>
          <a:r>
            <a:rPr lang="zh-CN" altLang="en-US" sz="1050" kern="1200" dirty="0" smtClean="0">
              <a:latin typeface="微软雅黑" pitchFamily="34" charset="-122"/>
              <a:ea typeface="微软雅黑" pitchFamily="34" charset="-122"/>
            </a:rPr>
            <a:t>是最具影响的内生经济周期理论</a:t>
          </a:r>
          <a:r>
            <a:rPr lang="en-US" altLang="zh-CN" sz="1050" kern="1200" dirty="0" smtClean="0">
              <a:latin typeface="微软雅黑" pitchFamily="34" charset="-122"/>
              <a:ea typeface="微软雅黑" pitchFamily="34" charset="-122"/>
            </a:rPr>
            <a:t>.</a:t>
          </a:r>
          <a:endParaRPr lang="zh-CN" altLang="en-US" sz="1050" kern="1200" dirty="0">
            <a:latin typeface="微软雅黑" pitchFamily="34" charset="-122"/>
            <a:ea typeface="微软雅黑" pitchFamily="34" charset="-122"/>
          </a:endParaRPr>
        </a:p>
      </dsp:txBody>
      <dsp:txXfrm rot="5400000">
        <a:off x="2694" y="473080"/>
        <a:ext cx="1387695" cy="1419241"/>
      </dsp:txXfrm>
    </dsp:sp>
    <dsp:sp modelId="{3BFD353F-DFC9-4518-A756-E46017D4591D}">
      <dsp:nvSpPr>
        <dsp:cNvPr id="0" name=""/>
        <dsp:cNvSpPr/>
      </dsp:nvSpPr>
      <dsp:spPr>
        <a:xfrm rot="16200000">
          <a:off x="2147888" y="-544440"/>
          <a:ext cx="2365403" cy="3454283"/>
        </a:xfrm>
        <a:prstGeom prst="flowChartManualOperati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0" tIns="0" rIns="66675" bIns="0" numCol="1" spcCol="1270" anchor="ctr" anchorCtr="0">
          <a:noAutofit/>
        </a:bodyPr>
        <a:lstStyle/>
        <a:p>
          <a:pPr lvl="0" algn="ctr" defTabSz="466725">
            <a:lnSpc>
              <a:spcPct val="90000"/>
            </a:lnSpc>
            <a:spcBef>
              <a:spcPct val="0"/>
            </a:spcBef>
            <a:spcAft>
              <a:spcPct val="35000"/>
            </a:spcAft>
          </a:pPr>
          <a:r>
            <a:rPr lang="zh-CN" altLang="en-US" sz="1050" kern="1200" dirty="0" smtClean="0">
              <a:latin typeface="微软雅黑" pitchFamily="34" charset="-122"/>
              <a:ea typeface="微软雅黑" pitchFamily="34" charset="-122"/>
            </a:rPr>
            <a:t>乘数</a:t>
          </a:r>
          <a:r>
            <a:rPr lang="en-US" altLang="zh-CN" sz="1050" kern="1200" dirty="0" smtClean="0">
              <a:latin typeface="微软雅黑" pitchFamily="34" charset="-122"/>
              <a:ea typeface="微软雅黑" pitchFamily="34" charset="-122"/>
            </a:rPr>
            <a:t>—</a:t>
          </a:r>
          <a:r>
            <a:rPr lang="zh-CN" altLang="en-US" sz="1050" kern="1200" dirty="0" smtClean="0">
              <a:latin typeface="微软雅黑" pitchFamily="34" charset="-122"/>
              <a:ea typeface="微软雅黑" pitchFamily="34" charset="-122"/>
            </a:rPr>
            <a:t>加速原理相互作用理论是凯恩斯主义者提出的</a:t>
          </a:r>
          <a:r>
            <a:rPr lang="en-US" altLang="zh-CN" sz="1050" kern="1200" dirty="0" smtClean="0">
              <a:latin typeface="微软雅黑" pitchFamily="34" charset="-122"/>
              <a:ea typeface="微软雅黑" pitchFamily="34" charset="-122"/>
            </a:rPr>
            <a:t>.</a:t>
          </a:r>
          <a:r>
            <a:rPr lang="zh-CN" altLang="en-US" sz="1050" kern="1200" dirty="0" smtClean="0">
              <a:latin typeface="微软雅黑" pitchFamily="34" charset="-122"/>
              <a:ea typeface="微软雅黑" pitchFamily="34" charset="-122"/>
            </a:rPr>
            <a:t>凯恩斯主义认为引起经济周期的因素是总需求</a:t>
          </a:r>
          <a:r>
            <a:rPr lang="en-US" altLang="zh-CN" sz="1050" kern="1200" dirty="0" smtClean="0">
              <a:latin typeface="微软雅黑" pitchFamily="34" charset="-122"/>
              <a:ea typeface="微软雅黑" pitchFamily="34" charset="-122"/>
            </a:rPr>
            <a:t>,</a:t>
          </a:r>
          <a:r>
            <a:rPr lang="zh-CN" altLang="en-US" sz="1050" kern="1200" dirty="0" smtClean="0">
              <a:latin typeface="微软雅黑" pitchFamily="34" charset="-122"/>
              <a:ea typeface="微软雅黑" pitchFamily="34" charset="-122"/>
            </a:rPr>
            <a:t>在总需求中起决定作用的是投资</a:t>
          </a:r>
          <a:r>
            <a:rPr lang="en-US" altLang="zh-CN" sz="1050" kern="1200" dirty="0" smtClean="0">
              <a:latin typeface="微软雅黑" pitchFamily="34" charset="-122"/>
              <a:ea typeface="微软雅黑" pitchFamily="34" charset="-122"/>
            </a:rPr>
            <a:t>.</a:t>
          </a:r>
          <a:r>
            <a:rPr lang="zh-CN" altLang="en-US" sz="1050" kern="1200" dirty="0" smtClean="0">
              <a:latin typeface="微软雅黑" pitchFamily="34" charset="-122"/>
              <a:ea typeface="微软雅黑" pitchFamily="34" charset="-122"/>
            </a:rPr>
            <a:t>这种理论正是把乘数原理和加速原理结合起来说明投资如何自发地引起周期性经济波动</a:t>
          </a:r>
          <a:r>
            <a:rPr lang="en-US" altLang="zh-CN" sz="1050" kern="1200" dirty="0" smtClean="0">
              <a:latin typeface="微软雅黑" pitchFamily="34" charset="-122"/>
              <a:ea typeface="微软雅黑" pitchFamily="34" charset="-122"/>
            </a:rPr>
            <a:t>.</a:t>
          </a:r>
          <a:r>
            <a:rPr lang="zh-CN" altLang="en-US" sz="1050" kern="1200" dirty="0" smtClean="0">
              <a:latin typeface="微软雅黑" pitchFamily="34" charset="-122"/>
              <a:ea typeface="微软雅黑" pitchFamily="34" charset="-122"/>
            </a:rPr>
            <a:t>经济学家认为</a:t>
          </a:r>
          <a:r>
            <a:rPr lang="en-US" altLang="zh-CN" sz="1050" kern="1200" dirty="0" smtClean="0">
              <a:latin typeface="微软雅黑" pitchFamily="34" charset="-122"/>
              <a:ea typeface="微软雅黑" pitchFamily="34" charset="-122"/>
            </a:rPr>
            <a:t>,</a:t>
          </a:r>
          <a:r>
            <a:rPr lang="zh-CN" altLang="en-US" sz="1050" kern="1200" dirty="0" smtClean="0">
              <a:latin typeface="微软雅黑" pitchFamily="34" charset="-122"/>
              <a:ea typeface="微软雅黑" pitchFamily="34" charset="-122"/>
            </a:rPr>
            <a:t>经济中之所以会发生周期性波动其根源正在于乘数原理与加速原理的相互作用</a:t>
          </a:r>
          <a:endParaRPr lang="zh-CN" altLang="en-US" sz="1050" kern="1200" dirty="0">
            <a:latin typeface="微软雅黑" pitchFamily="34" charset="-122"/>
            <a:ea typeface="微软雅黑" pitchFamily="34" charset="-122"/>
          </a:endParaRPr>
        </a:p>
      </dsp:txBody>
      <dsp:txXfrm rot="5400000">
        <a:off x="1603448" y="473081"/>
        <a:ext cx="3454283" cy="1419241"/>
      </dsp:txXfrm>
    </dsp:sp>
    <dsp:sp modelId="{771A1AEA-C788-4FF4-928F-8A030057E704}">
      <dsp:nvSpPr>
        <dsp:cNvPr id="0" name=""/>
        <dsp:cNvSpPr/>
      </dsp:nvSpPr>
      <dsp:spPr>
        <a:xfrm rot="16200000">
          <a:off x="5508482" y="-237691"/>
          <a:ext cx="2365403" cy="2840786"/>
        </a:xfrm>
        <a:prstGeom prst="flowChartManualOperati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0" tIns="0" rIns="66675" bIns="0" numCol="1" spcCol="1270" anchor="ctr" anchorCtr="0">
          <a:noAutofit/>
        </a:bodyPr>
        <a:lstStyle/>
        <a:p>
          <a:pPr lvl="0" algn="ctr" defTabSz="466725">
            <a:lnSpc>
              <a:spcPct val="90000"/>
            </a:lnSpc>
            <a:spcBef>
              <a:spcPct val="0"/>
            </a:spcBef>
            <a:spcAft>
              <a:spcPct val="35000"/>
            </a:spcAft>
          </a:pPr>
          <a:r>
            <a:rPr lang="zh-CN" altLang="en-US" sz="1050" kern="1200" dirty="0" smtClean="0">
              <a:latin typeface="微软雅黑" pitchFamily="34" charset="-122"/>
              <a:ea typeface="微软雅黑" pitchFamily="34" charset="-122"/>
            </a:rPr>
            <a:t>乘数</a:t>
          </a:r>
          <a:r>
            <a:rPr lang="en-US" altLang="zh-CN" sz="1050" kern="1200" dirty="0" smtClean="0">
              <a:latin typeface="微软雅黑" pitchFamily="34" charset="-122"/>
              <a:ea typeface="微软雅黑" pitchFamily="34" charset="-122"/>
            </a:rPr>
            <a:t>—</a:t>
          </a:r>
          <a:r>
            <a:rPr lang="zh-CN" altLang="en-US" sz="1050" kern="1200" dirty="0" smtClean="0">
              <a:latin typeface="微软雅黑" pitchFamily="34" charset="-122"/>
              <a:ea typeface="微软雅黑" pitchFamily="34" charset="-122"/>
            </a:rPr>
            <a:t>加速原理表明国内生产总值的变化会通过加速数对投资产生加速作用</a:t>
          </a:r>
          <a:r>
            <a:rPr lang="en-US" altLang="zh-CN" sz="1050" kern="1200" dirty="0" smtClean="0">
              <a:latin typeface="微软雅黑" pitchFamily="34" charset="-122"/>
              <a:ea typeface="微软雅黑" pitchFamily="34" charset="-122"/>
            </a:rPr>
            <a:t>,</a:t>
          </a:r>
          <a:r>
            <a:rPr lang="zh-CN" altLang="en-US" sz="1050" kern="1200" dirty="0" smtClean="0">
              <a:latin typeface="微软雅黑" pitchFamily="34" charset="-122"/>
              <a:ea typeface="微软雅黑" pitchFamily="34" charset="-122"/>
            </a:rPr>
            <a:t>而投资的变化又会通过投资乘数使国内生产总值成倍变化</a:t>
          </a:r>
          <a:r>
            <a:rPr lang="en-US" altLang="zh-CN" sz="1050" kern="1200" dirty="0" smtClean="0">
              <a:latin typeface="微软雅黑" pitchFamily="34" charset="-122"/>
              <a:ea typeface="微软雅黑" pitchFamily="34" charset="-122"/>
            </a:rPr>
            <a:t>,</a:t>
          </a:r>
          <a:r>
            <a:rPr lang="zh-CN" altLang="en-US" sz="1050" kern="1200" dirty="0" smtClean="0">
              <a:latin typeface="微软雅黑" pitchFamily="34" charset="-122"/>
              <a:ea typeface="微软雅黑" pitchFamily="34" charset="-122"/>
            </a:rPr>
            <a:t>加速数和投资乘数的这种交织作用便导致国内生产总值周而复始地上下波动</a:t>
          </a:r>
          <a:endParaRPr lang="zh-CN" altLang="en-US" sz="1050" kern="1200" dirty="0">
            <a:latin typeface="微软雅黑" pitchFamily="34" charset="-122"/>
            <a:ea typeface="微软雅黑" pitchFamily="34" charset="-122"/>
          </a:endParaRPr>
        </a:p>
      </dsp:txBody>
      <dsp:txXfrm rot="5400000">
        <a:off x="5270791" y="473081"/>
        <a:ext cx="2840786" cy="1419241"/>
      </dsp:txXfrm>
    </dsp:sp>
  </dsp:spTree>
</dsp:drawing>
</file>

<file path=ppt/diagrams/layout1.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2017/7/21/Friday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extLst>
      <p:ext uri="{BB962C8B-B14F-4D97-AF65-F5344CB8AC3E}">
        <p14:creationId xmlns:p14="http://schemas.microsoft.com/office/powerpoint/2010/main" val="6214181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a:t>
            </a:fld>
            <a:endParaRPr lang="en-US" altLang="zh-CN"/>
          </a:p>
        </p:txBody>
      </p:sp>
    </p:spTree>
    <p:extLst>
      <p:ext uri="{BB962C8B-B14F-4D97-AF65-F5344CB8AC3E}">
        <p14:creationId xmlns:p14="http://schemas.microsoft.com/office/powerpoint/2010/main" val="4679094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13</a:t>
            </a:fld>
            <a:endParaRPr lang="en-US" altLang="zh-CN"/>
          </a:p>
        </p:txBody>
      </p:sp>
    </p:spTree>
    <p:extLst>
      <p:ext uri="{BB962C8B-B14F-4D97-AF65-F5344CB8AC3E}">
        <p14:creationId xmlns:p14="http://schemas.microsoft.com/office/powerpoint/2010/main" val="18218333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2017/7/21/Friday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
        <p:nvSpPr>
          <p:cNvPr id="9" name="矩形 8"/>
          <p:cNvSpPr/>
          <p:nvPr userDrawn="1"/>
        </p:nvSpPr>
        <p:spPr>
          <a:xfrm>
            <a:off x="-9525" y="-7620"/>
            <a:ext cx="12200890" cy="68630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pPr/>
              <a:t>2017/7/21/Friday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pPr/>
              <a:t>‹#›</a:t>
            </a:fld>
            <a:endParaRPr lang="zh-CN" altLang="en-US"/>
          </a:p>
        </p:txBody>
      </p:sp>
      <p:sp>
        <p:nvSpPr>
          <p:cNvPr id="6" name="矩形 5"/>
          <p:cNvSpPr/>
          <p:nvPr userDrawn="1"/>
        </p:nvSpPr>
        <p:spPr>
          <a:xfrm>
            <a:off x="-9525" y="-7620"/>
            <a:ext cx="12200890" cy="68630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random/>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pPr/>
              <a:t>2017/7/21/Friday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pPr/>
              <a:t>‹#›</a:t>
            </a:fld>
            <a:endParaRPr lang="zh-CN" altLang="en-US"/>
          </a:p>
        </p:txBody>
      </p:sp>
      <p:sp>
        <p:nvSpPr>
          <p:cNvPr id="9" name="矩形 8"/>
          <p:cNvSpPr/>
          <p:nvPr userDrawn="1"/>
        </p:nvSpPr>
        <p:spPr>
          <a:xfrm>
            <a:off x="-9525" y="-7620"/>
            <a:ext cx="12200890" cy="68630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ransition spd="slow">
    <p:random/>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335" y="-2540"/>
            <a:ext cx="12239625" cy="6903085"/>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2049145" y="4302125"/>
            <a:ext cx="5862320" cy="483235"/>
          </a:xfrm>
          <a:prstGeom prst="rect">
            <a:avLst/>
          </a:prstGeom>
          <a:noFill/>
        </p:spPr>
        <p:txBody>
          <a:bodyPr wrap="square" rtlCol="0">
            <a:spAutoFit/>
            <a:scene3d>
              <a:camera prst="orthographicFront"/>
              <a:lightRig rig="threePt" dir="t"/>
            </a:scene3d>
          </a:bodyPr>
          <a:lstStyle/>
          <a:p>
            <a:pPr algn="r" fontAlgn="base"/>
            <a:r>
              <a:rPr lang="zh-CN" sz="2400">
                <a:solidFill>
                  <a:schemeClr val="bg1"/>
                </a:solidFill>
                <a:latin typeface="微软雅黑" panose="020B0503020204020204" charset="-122"/>
                <a:ea typeface="微软雅黑" panose="020B0503020204020204" charset="-122"/>
              </a:rPr>
              <a:t>主讲人：</a:t>
            </a:r>
          </a:p>
        </p:txBody>
      </p:sp>
      <p:sp>
        <p:nvSpPr>
          <p:cNvPr id="3" name="文本框 2"/>
          <p:cNvSpPr txBox="1"/>
          <p:nvPr/>
        </p:nvSpPr>
        <p:spPr>
          <a:xfrm>
            <a:off x="1883664" y="2141855"/>
            <a:ext cx="9198864" cy="1360181"/>
          </a:xfrm>
          <a:prstGeom prst="rect">
            <a:avLst/>
          </a:prstGeom>
          <a:noFill/>
        </p:spPr>
        <p:txBody>
          <a:bodyPr wrap="square" rtlCol="0">
            <a:spAutoFit/>
            <a:scene3d>
              <a:camera prst="orthographicFront"/>
              <a:lightRig rig="threePt" dir="t"/>
            </a:scene3d>
          </a:bodyPr>
          <a:lstStyle/>
          <a:p>
            <a:pPr>
              <a:lnSpc>
                <a:spcPct val="140000"/>
              </a:lnSpc>
              <a:spcBef>
                <a:spcPts val="0"/>
              </a:spcBef>
              <a:spcAft>
                <a:spcPts val="0"/>
              </a:spcAft>
              <a:defRPr/>
            </a:pPr>
            <a:r>
              <a:rPr lang="zh-CN" altLang="en-US" sz="6600" noProof="1">
                <a:ln w="12700">
                  <a:noFill/>
                  <a:prstDash val="solid"/>
                </a:ln>
                <a:solidFill>
                  <a:schemeClr val="bg1">
                    <a:lumMod val="95000"/>
                  </a:schemeClr>
                </a:solidFill>
                <a:latin typeface="微软雅黑" panose="020B0503020204020204" charset="-122"/>
                <a:ea typeface="微软雅黑" panose="020B0503020204020204" charset="-122"/>
              </a:rPr>
              <a:t>西方经济学</a:t>
            </a:r>
            <a:endParaRPr lang="zh-CN" altLang="zh-CN" sz="6600" noProof="1">
              <a:ln w="12700">
                <a:noFill/>
                <a:prstDash val="solid"/>
              </a:ln>
              <a:solidFill>
                <a:schemeClr val="bg1">
                  <a:lumMod val="95000"/>
                </a:schemeClr>
              </a:solidFill>
              <a:latin typeface="微软雅黑" panose="020B0503020204020204" charset="-122"/>
              <a:ea typeface="微软雅黑" panose="020B0503020204020204" charset="-122"/>
            </a:endParaRPr>
          </a:p>
        </p:txBody>
      </p:sp>
      <p:sp>
        <p:nvSpPr>
          <p:cNvPr id="7" name="直角三角形 6"/>
          <p:cNvSpPr/>
          <p:nvPr/>
        </p:nvSpPr>
        <p:spPr>
          <a:xfrm rot="16200000">
            <a:off x="8747125" y="3421380"/>
            <a:ext cx="3434080" cy="352425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p:cNvSpPr/>
          <p:nvPr/>
        </p:nvSpPr>
        <p:spPr>
          <a:xfrm rot="16200000">
            <a:off x="9394190" y="4068445"/>
            <a:ext cx="2883535" cy="278130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flipH="1">
            <a:off x="1675130" y="2282825"/>
            <a:ext cx="5080" cy="250253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1425575" y="3183255"/>
            <a:ext cx="8255" cy="16021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11915" y="642005"/>
            <a:ext cx="2339102"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经济周期理论</a:t>
            </a:r>
          </a:p>
        </p:txBody>
      </p:sp>
      <p:sp>
        <p:nvSpPr>
          <p:cNvPr id="6" name="矩形 5"/>
          <p:cNvSpPr/>
          <p:nvPr/>
        </p:nvSpPr>
        <p:spPr>
          <a:xfrm>
            <a:off x="1111915" y="1324917"/>
            <a:ext cx="10215112" cy="2893100"/>
          </a:xfrm>
          <a:prstGeom prst="rect">
            <a:avLst/>
          </a:prstGeom>
        </p:spPr>
        <p:txBody>
          <a:bodyPr wrap="square">
            <a:spAutoFit/>
          </a:bodyPr>
          <a:lstStyle/>
          <a:p>
            <a:r>
              <a:rPr lang="zh-CN" altLang="en-US" dirty="0">
                <a:latin typeface="微软雅黑" pitchFamily="34" charset="-122"/>
                <a:ea typeface="微软雅黑" pitchFamily="34" charset="-122"/>
              </a:rPr>
              <a:t>２．乘数</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加速</a:t>
            </a:r>
            <a:r>
              <a:rPr lang="zh-CN" altLang="en-US" dirty="0" smtClean="0">
                <a:latin typeface="微软雅黑" pitchFamily="34" charset="-122"/>
                <a:ea typeface="微软雅黑" pitchFamily="34" charset="-122"/>
              </a:rPr>
              <a:t>模型</a:t>
            </a:r>
            <a:endParaRPr lang="en-US" altLang="zh-CN" dirty="0" smtClean="0">
              <a:latin typeface="微软雅黑" pitchFamily="34" charset="-122"/>
              <a:ea typeface="微软雅黑" pitchFamily="34" charset="-122"/>
            </a:endParaRPr>
          </a:p>
          <a:p>
            <a:r>
              <a:rPr lang="zh-CN" altLang="en-US" dirty="0">
                <a:latin typeface="微软雅黑" pitchFamily="34" charset="-122"/>
                <a:ea typeface="微软雅黑" pitchFamily="34" charset="-122"/>
              </a:rPr>
              <a:t>乘数</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加速模型就是把这两种原理结合起来</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以说明经济周期的原因</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这一模型的</a:t>
            </a:r>
            <a:r>
              <a:rPr lang="zh-CN" altLang="en-US" dirty="0" smtClean="0">
                <a:latin typeface="微软雅黑" pitchFamily="34" charset="-122"/>
                <a:ea typeface="微软雅黑" pitchFamily="34" charset="-122"/>
              </a:rPr>
              <a:t>表述</a:t>
            </a:r>
            <a:r>
              <a:rPr lang="zh-CN" altLang="en-US" dirty="0">
                <a:latin typeface="微软雅黑" pitchFamily="34" charset="-122"/>
                <a:ea typeface="微软雅黑" pitchFamily="34" charset="-122"/>
              </a:rPr>
              <a:t>为这样一个公式</a:t>
            </a:r>
            <a:r>
              <a:rPr lang="en-US" altLang="zh-CN" dirty="0" smtClean="0">
                <a:latin typeface="微软雅黑" pitchFamily="34" charset="-122"/>
                <a:ea typeface="微软雅黑" pitchFamily="34" charset="-122"/>
              </a:rPr>
              <a:t>:</a:t>
            </a:r>
          </a:p>
          <a:p>
            <a:r>
              <a:rPr lang="en-US" altLang="zh-CN" dirty="0">
                <a:latin typeface="微软雅黑" pitchFamily="34" charset="-122"/>
                <a:ea typeface="微软雅黑" pitchFamily="34" charset="-122"/>
              </a:rPr>
              <a:t> </a:t>
            </a:r>
            <a:r>
              <a:rPr lang="en-US" altLang="zh-CN" dirty="0" smtClean="0">
                <a:latin typeface="微软雅黑" pitchFamily="34" charset="-122"/>
                <a:ea typeface="微软雅黑" pitchFamily="34" charset="-122"/>
              </a:rPr>
              <a:t>                                </a:t>
            </a:r>
            <a:r>
              <a:rPr lang="en-US" altLang="zh-CN" dirty="0" err="1">
                <a:latin typeface="微软雅黑" pitchFamily="34" charset="-122"/>
                <a:ea typeface="微软雅黑" pitchFamily="34" charset="-122"/>
              </a:rPr>
              <a:t>Yt</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Ct</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It</a:t>
            </a:r>
            <a:r>
              <a:rPr lang="zh-CN" altLang="en-US" dirty="0">
                <a:latin typeface="微软雅黑" pitchFamily="34" charset="-122"/>
                <a:ea typeface="微软雅黑" pitchFamily="34" charset="-122"/>
              </a:rPr>
              <a:t>＋</a:t>
            </a:r>
            <a:r>
              <a:rPr lang="en-US" altLang="zh-CN" dirty="0" smtClean="0">
                <a:latin typeface="微软雅黑" pitchFamily="34" charset="-122"/>
                <a:ea typeface="微软雅黑" pitchFamily="34" charset="-122"/>
              </a:rPr>
              <a:t>Gt</a:t>
            </a:r>
          </a:p>
          <a:p>
            <a:r>
              <a:rPr lang="zh-CN" altLang="en-US" dirty="0">
                <a:latin typeface="微软雅黑" pitchFamily="34" charset="-122"/>
                <a:ea typeface="微软雅黑" pitchFamily="34" charset="-122"/>
              </a:rPr>
              <a:t>式中</a:t>
            </a:r>
            <a:r>
              <a:rPr lang="en-US" altLang="zh-CN" dirty="0">
                <a:latin typeface="微软雅黑" pitchFamily="34" charset="-122"/>
                <a:ea typeface="微软雅黑" pitchFamily="34" charset="-122"/>
              </a:rPr>
              <a:t>:</a:t>
            </a:r>
            <a:r>
              <a:rPr lang="en-US" altLang="zh-CN" dirty="0" err="1">
                <a:latin typeface="微软雅黑" pitchFamily="34" charset="-122"/>
                <a:ea typeface="微软雅黑" pitchFamily="34" charset="-122"/>
              </a:rPr>
              <a:t>Yt</a:t>
            </a:r>
            <a:r>
              <a:rPr lang="zh-CN" altLang="en-US" dirty="0">
                <a:latin typeface="微软雅黑" pitchFamily="34" charset="-122"/>
                <a:ea typeface="微软雅黑" pitchFamily="34" charset="-122"/>
              </a:rPr>
              <a:t>为现期收入</a:t>
            </a:r>
            <a:r>
              <a:rPr lang="en-US" altLang="zh-CN" dirty="0">
                <a:latin typeface="微软雅黑" pitchFamily="34" charset="-122"/>
                <a:ea typeface="微软雅黑" pitchFamily="34" charset="-122"/>
              </a:rPr>
              <a:t>;Ct </a:t>
            </a:r>
            <a:r>
              <a:rPr lang="zh-CN" altLang="en-US" dirty="0">
                <a:latin typeface="微软雅黑" pitchFamily="34" charset="-122"/>
                <a:ea typeface="微软雅黑" pitchFamily="34" charset="-122"/>
              </a:rPr>
              <a:t>为现期消费</a:t>
            </a:r>
            <a:r>
              <a:rPr lang="en-US" altLang="zh-CN" dirty="0">
                <a:latin typeface="微软雅黑" pitchFamily="34" charset="-122"/>
                <a:ea typeface="微软雅黑" pitchFamily="34" charset="-122"/>
              </a:rPr>
              <a:t>;It </a:t>
            </a:r>
            <a:r>
              <a:rPr lang="zh-CN" altLang="en-US" dirty="0">
                <a:latin typeface="微软雅黑" pitchFamily="34" charset="-122"/>
                <a:ea typeface="微软雅黑" pitchFamily="34" charset="-122"/>
              </a:rPr>
              <a:t>为现期投资</a:t>
            </a:r>
            <a:r>
              <a:rPr lang="en-US" altLang="zh-CN" dirty="0">
                <a:latin typeface="微软雅黑" pitchFamily="34" charset="-122"/>
                <a:ea typeface="微软雅黑" pitchFamily="34" charset="-122"/>
              </a:rPr>
              <a:t>;Gt</a:t>
            </a:r>
            <a:r>
              <a:rPr lang="zh-CN" altLang="en-US" dirty="0">
                <a:latin typeface="微软雅黑" pitchFamily="34" charset="-122"/>
                <a:ea typeface="微软雅黑" pitchFamily="34" charset="-122"/>
              </a:rPr>
              <a:t>为现期政府支出</a:t>
            </a:r>
            <a:r>
              <a:rPr lang="en-US" altLang="zh-CN" dirty="0" smtClean="0">
                <a:latin typeface="微软雅黑" pitchFamily="34" charset="-122"/>
                <a:ea typeface="微软雅黑" pitchFamily="34" charset="-122"/>
              </a:rPr>
              <a:t>.</a:t>
            </a:r>
          </a:p>
          <a:p>
            <a:r>
              <a:rPr lang="zh-CN" altLang="en-US" dirty="0">
                <a:latin typeface="微软雅黑" pitchFamily="34" charset="-122"/>
                <a:ea typeface="微软雅黑" pitchFamily="34" charset="-122"/>
              </a:rPr>
              <a:t>乘数</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加速模型的完整含义</a:t>
            </a:r>
            <a:r>
              <a:rPr lang="en-US" altLang="zh-CN" dirty="0" smtClean="0">
                <a:latin typeface="微软雅黑" pitchFamily="34" charset="-122"/>
                <a:ea typeface="微软雅黑" pitchFamily="34" charset="-122"/>
              </a:rPr>
              <a:t>:</a:t>
            </a:r>
          </a:p>
          <a:p>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１</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在经济中</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投资、国民收入、消费相互影响</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相互调节</a:t>
            </a:r>
            <a:r>
              <a:rPr lang="en-US" altLang="zh-CN" dirty="0" smtClean="0">
                <a:latin typeface="微软雅黑" pitchFamily="34" charset="-122"/>
                <a:ea typeface="微软雅黑" pitchFamily="34" charset="-122"/>
              </a:rPr>
              <a:t>.</a:t>
            </a:r>
          </a:p>
          <a:p>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２</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乘数与加速原理相互作用引起经济周期的具体过程是</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投资增加引起产量的更大</a:t>
            </a:r>
            <a:r>
              <a:rPr lang="zh-CN" altLang="en-US" dirty="0" smtClean="0">
                <a:latin typeface="微软雅黑" pitchFamily="34" charset="-122"/>
                <a:ea typeface="微软雅黑" pitchFamily="34" charset="-122"/>
              </a:rPr>
              <a:t>增加</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产量的更大增加又引起投资的更大增加</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这样</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经济就会出现繁荣</a:t>
            </a:r>
            <a:r>
              <a:rPr lang="en-US" altLang="zh-CN" dirty="0" smtClean="0">
                <a:latin typeface="微软雅黑" pitchFamily="34" charset="-122"/>
                <a:ea typeface="微软雅黑" pitchFamily="34" charset="-122"/>
              </a:rPr>
              <a:t>.</a:t>
            </a:r>
          </a:p>
          <a:p>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３</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政府可以通过干预经济的政策来影响经济周期的波动</a:t>
            </a:r>
            <a:r>
              <a:rPr lang="en-US" altLang="zh-CN" dirty="0" smtClean="0">
                <a:latin typeface="微软雅黑" pitchFamily="34" charset="-122"/>
                <a:ea typeface="微软雅黑" pitchFamily="34" charset="-122"/>
              </a:rPr>
              <a:t>.</a:t>
            </a:r>
          </a:p>
          <a:p>
            <a:r>
              <a:rPr lang="zh-CN" altLang="en-US" sz="2000" b="1" dirty="0">
                <a:latin typeface="微软雅黑" pitchFamily="34" charset="-122"/>
                <a:ea typeface="微软雅黑" pitchFamily="34" charset="-122"/>
              </a:rPr>
              <a:t>三、乘数和加速原理相互作用</a:t>
            </a:r>
            <a:r>
              <a:rPr lang="zh-CN" altLang="en-US" sz="2000" b="1" dirty="0" smtClean="0">
                <a:latin typeface="微软雅黑" pitchFamily="34" charset="-122"/>
                <a:ea typeface="微软雅黑" pitchFamily="34" charset="-122"/>
              </a:rPr>
              <a:t>理论</a:t>
            </a:r>
            <a:endParaRPr lang="en-US" altLang="zh-CN" sz="2000" b="1" dirty="0" smtClean="0">
              <a:latin typeface="微软雅黑" pitchFamily="34" charset="-122"/>
              <a:ea typeface="微软雅黑" pitchFamily="34" charset="-122"/>
            </a:endParaRPr>
          </a:p>
        </p:txBody>
      </p:sp>
      <p:graphicFrame>
        <p:nvGraphicFramePr>
          <p:cNvPr id="2" name="图示 1"/>
          <p:cNvGraphicFramePr/>
          <p:nvPr>
            <p:extLst>
              <p:ext uri="{D42A27DB-BD31-4B8C-83A1-F6EECF244321}">
                <p14:modId xmlns:p14="http://schemas.microsoft.com/office/powerpoint/2010/main" val="1902423292"/>
              </p:ext>
            </p:extLst>
          </p:nvPr>
        </p:nvGraphicFramePr>
        <p:xfrm>
          <a:off x="1779373" y="4300152"/>
          <a:ext cx="8114270" cy="23654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14385460"/>
      </p:ext>
    </p:extLst>
  </p:cSld>
  <p:clrMapOvr>
    <a:masterClrMapping/>
  </p:clrMapOvr>
  <p:transition spd="slow">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979939" y="642005"/>
            <a:ext cx="3057247"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实际经济周期理论</a:t>
            </a:r>
          </a:p>
        </p:txBody>
      </p:sp>
      <p:sp>
        <p:nvSpPr>
          <p:cNvPr id="6" name="矩形 5"/>
          <p:cNvSpPr/>
          <p:nvPr/>
        </p:nvSpPr>
        <p:spPr>
          <a:xfrm>
            <a:off x="1091564" y="1349631"/>
            <a:ext cx="11100435" cy="5016758"/>
          </a:xfrm>
          <a:prstGeom prst="rect">
            <a:avLst/>
          </a:prstGeom>
        </p:spPr>
        <p:txBody>
          <a:bodyPr wrap="square">
            <a:spAutoFit/>
          </a:bodyPr>
          <a:lstStyle/>
          <a:p>
            <a:r>
              <a:rPr lang="zh-CN" altLang="en-US" sz="2000" dirty="0">
                <a:latin typeface="微软雅黑" pitchFamily="34" charset="-122"/>
                <a:ea typeface="微软雅黑" pitchFamily="34" charset="-122"/>
              </a:rPr>
              <a:t>一、意外冲击与鲁滨逊</a:t>
            </a:r>
            <a:r>
              <a:rPr lang="zh-CN" altLang="en-US" sz="2000" dirty="0" smtClean="0">
                <a:latin typeface="微软雅黑" pitchFamily="34" charset="-122"/>
                <a:ea typeface="微软雅黑" pitchFamily="34" charset="-122"/>
              </a:rPr>
              <a:t>经济</a:t>
            </a:r>
            <a:endParaRPr lang="en-US" altLang="zh-CN" sz="2000" dirty="0" smtClean="0">
              <a:latin typeface="微软雅黑" pitchFamily="34" charset="-122"/>
              <a:ea typeface="微软雅黑" pitchFamily="34" charset="-122"/>
            </a:endParaRPr>
          </a:p>
          <a:p>
            <a:r>
              <a:rPr lang="zh-CN" altLang="en-US" sz="2000" dirty="0" smtClean="0">
                <a:latin typeface="微软雅黑" pitchFamily="34" charset="-122"/>
                <a:ea typeface="微软雅黑" pitchFamily="34" charset="-122"/>
              </a:rPr>
              <a:t>经济</a:t>
            </a:r>
            <a:r>
              <a:rPr lang="zh-CN" altLang="en-US" sz="2000" dirty="0">
                <a:latin typeface="微软雅黑" pitchFamily="34" charset="-122"/>
                <a:ea typeface="微软雅黑" pitchFamily="34" charset="-122"/>
              </a:rPr>
              <a:t>波动是由实实在在的自然因素引起的</a:t>
            </a:r>
            <a:r>
              <a:rPr lang="en-US" altLang="zh-CN" sz="2000" dirty="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都是</a:t>
            </a:r>
            <a:r>
              <a:rPr lang="zh-CN" altLang="en-US" sz="2000" dirty="0">
                <a:latin typeface="微软雅黑" pitchFamily="34" charset="-122"/>
                <a:ea typeface="微软雅黑" pitchFamily="34" charset="-122"/>
              </a:rPr>
              <a:t>由鲁滨逊面对自然环境变化而作出合理选择的结果</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与名义货币量、价格等因素</a:t>
            </a:r>
            <a:r>
              <a:rPr lang="zh-CN" altLang="en-US" sz="2000" dirty="0" smtClean="0">
                <a:latin typeface="微软雅黑" pitchFamily="34" charset="-122"/>
                <a:ea typeface="微软雅黑" pitchFamily="34" charset="-122"/>
              </a:rPr>
              <a:t>统统无关</a:t>
            </a:r>
            <a:r>
              <a:rPr lang="en-US" altLang="zh-CN" sz="2000" dirty="0" smtClean="0">
                <a:latin typeface="微软雅黑" pitchFamily="34" charset="-122"/>
                <a:ea typeface="微软雅黑" pitchFamily="34" charset="-122"/>
              </a:rPr>
              <a:t>.</a:t>
            </a:r>
            <a:endParaRPr lang="en-US" altLang="zh-CN" sz="2000" dirty="0">
              <a:latin typeface="微软雅黑" pitchFamily="34" charset="-122"/>
              <a:ea typeface="微软雅黑" pitchFamily="34" charset="-122"/>
            </a:endParaRPr>
          </a:p>
          <a:p>
            <a:r>
              <a:rPr lang="zh-CN" altLang="en-US" sz="2000" dirty="0">
                <a:latin typeface="微软雅黑" pitchFamily="34" charset="-122"/>
                <a:ea typeface="微软雅黑" pitchFamily="34" charset="-122"/>
              </a:rPr>
              <a:t>实 </a:t>
            </a:r>
            <a:r>
              <a:rPr lang="zh-CN" altLang="en-US" sz="2000" dirty="0" smtClean="0">
                <a:latin typeface="微软雅黑" pitchFamily="34" charset="-122"/>
                <a:ea typeface="微软雅黑" pitchFamily="34" charset="-122"/>
              </a:rPr>
              <a:t>际</a:t>
            </a:r>
            <a:r>
              <a:rPr lang="zh-CN" altLang="en-US" sz="2000" dirty="0">
                <a:latin typeface="微软雅黑" pitchFamily="34" charset="-122"/>
                <a:ea typeface="微软雅黑" pitchFamily="34" charset="-122"/>
              </a:rPr>
              <a:t>经济周期理论认为</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现实社会中的经济波动与鲁滨逊经济的波动并没有本质差异</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突然</a:t>
            </a:r>
            <a:r>
              <a:rPr lang="zh-CN" altLang="en-US" sz="2000" dirty="0">
                <a:latin typeface="微软雅黑" pitchFamily="34" charset="-122"/>
                <a:ea typeface="微软雅黑" pitchFamily="34" charset="-122"/>
              </a:rPr>
              <a:t>发生的外部冲击同样会改变就业、产量和投资水平</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使经济出现波动</a:t>
            </a:r>
            <a:r>
              <a:rPr lang="en-US" altLang="zh-CN" sz="2000" dirty="0" smtClean="0">
                <a:latin typeface="微软雅黑" pitchFamily="34" charset="-122"/>
                <a:ea typeface="微软雅黑" pitchFamily="34" charset="-122"/>
              </a:rPr>
              <a:t>.</a:t>
            </a:r>
          </a:p>
          <a:p>
            <a:endParaRPr lang="en-US" altLang="zh-CN" sz="2000" dirty="0" smtClean="0">
              <a:latin typeface="微软雅黑" pitchFamily="34" charset="-122"/>
              <a:ea typeface="微软雅黑" pitchFamily="34" charset="-122"/>
            </a:endParaRPr>
          </a:p>
          <a:p>
            <a:r>
              <a:rPr lang="zh-CN" altLang="en-US" sz="2000" dirty="0">
                <a:latin typeface="微软雅黑" pitchFamily="34" charset="-122"/>
                <a:ea typeface="微软雅黑" pitchFamily="34" charset="-122"/>
              </a:rPr>
              <a:t>二、技术</a:t>
            </a:r>
            <a:r>
              <a:rPr lang="zh-CN" altLang="en-US" sz="2000" dirty="0" smtClean="0">
                <a:latin typeface="微软雅黑" pitchFamily="34" charset="-122"/>
                <a:ea typeface="微软雅黑" pitchFamily="34" charset="-122"/>
              </a:rPr>
              <a:t>冲击</a:t>
            </a:r>
            <a:endParaRPr lang="en-US" altLang="zh-CN" sz="2000" dirty="0" smtClean="0">
              <a:latin typeface="微软雅黑" pitchFamily="34" charset="-122"/>
              <a:ea typeface="微软雅黑" pitchFamily="34" charset="-122"/>
            </a:endParaRPr>
          </a:p>
          <a:p>
            <a:r>
              <a:rPr lang="zh-CN" altLang="en-US" sz="2000" dirty="0">
                <a:latin typeface="微软雅黑" pitchFamily="34" charset="-122"/>
                <a:ea typeface="微软雅黑" pitchFamily="34" charset="-122"/>
              </a:rPr>
              <a:t>基德兰德和普雷斯克特等经济学家认为</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在所有的意外冲击中</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技术冲击是造成经济</a:t>
            </a:r>
            <a:r>
              <a:rPr lang="zh-CN" altLang="en-US" sz="2000" dirty="0" smtClean="0">
                <a:latin typeface="微软雅黑" pitchFamily="34" charset="-122"/>
                <a:ea typeface="微软雅黑" pitchFamily="34" charset="-122"/>
              </a:rPr>
              <a:t>周期</a:t>
            </a:r>
            <a:r>
              <a:rPr lang="zh-CN" altLang="en-US" sz="2000" dirty="0">
                <a:latin typeface="微软雅黑" pitchFamily="34" charset="-122"/>
                <a:ea typeface="微软雅黑" pitchFamily="34" charset="-122"/>
              </a:rPr>
              <a:t>的最主要因素</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技术冲击具有随机性</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从而使经济波动也呈现出随机性特征</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当生产</a:t>
            </a:r>
            <a:r>
              <a:rPr lang="zh-CN" altLang="en-US" sz="2000" dirty="0" smtClean="0">
                <a:latin typeface="微软雅黑" pitchFamily="34" charset="-122"/>
                <a:ea typeface="微软雅黑" pitchFamily="34" charset="-122"/>
              </a:rPr>
              <a:t>技术</a:t>
            </a:r>
            <a:r>
              <a:rPr lang="zh-CN" altLang="en-US" sz="2000" dirty="0">
                <a:latin typeface="微软雅黑" pitchFamily="34" charset="-122"/>
                <a:ea typeface="微软雅黑" pitchFamily="34" charset="-122"/>
              </a:rPr>
              <a:t>进步时</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产量就会增加</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经济趋于繁荣</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当生产技术退步时</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产出就会减少</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经济开始</a:t>
            </a:r>
            <a:r>
              <a:rPr lang="zh-CN" altLang="en-US" sz="2000" dirty="0" smtClean="0">
                <a:latin typeface="微软雅黑" pitchFamily="34" charset="-122"/>
                <a:ea typeface="微软雅黑" pitchFamily="34" charset="-122"/>
              </a:rPr>
              <a:t>进入衰退</a:t>
            </a:r>
            <a:r>
              <a:rPr lang="en-US" altLang="zh-CN" sz="2000" dirty="0" smtClean="0">
                <a:latin typeface="微软雅黑" pitchFamily="34" charset="-122"/>
                <a:ea typeface="微软雅黑" pitchFamily="34" charset="-122"/>
              </a:rPr>
              <a:t>.</a:t>
            </a:r>
          </a:p>
          <a:p>
            <a:endParaRPr lang="en-US" altLang="zh-CN" sz="2000" dirty="0">
              <a:latin typeface="微软雅黑" pitchFamily="34" charset="-122"/>
              <a:ea typeface="微软雅黑" pitchFamily="34" charset="-122"/>
            </a:endParaRPr>
          </a:p>
          <a:p>
            <a:r>
              <a:rPr lang="zh-CN" altLang="en-US" sz="2000" dirty="0">
                <a:latin typeface="微软雅黑" pitchFamily="34" charset="-122"/>
                <a:ea typeface="微软雅黑" pitchFamily="34" charset="-122"/>
              </a:rPr>
              <a:t>三、技术冲击的持久</a:t>
            </a:r>
            <a:r>
              <a:rPr lang="zh-CN" altLang="en-US" sz="2000" dirty="0" smtClean="0">
                <a:latin typeface="微软雅黑" pitchFamily="34" charset="-122"/>
                <a:ea typeface="微软雅黑" pitchFamily="34" charset="-122"/>
              </a:rPr>
              <a:t>影响</a:t>
            </a:r>
            <a:endParaRPr lang="en-US" altLang="zh-CN" sz="2000" dirty="0" smtClean="0">
              <a:latin typeface="微软雅黑" pitchFamily="34" charset="-122"/>
              <a:ea typeface="微软雅黑" pitchFamily="34" charset="-122"/>
            </a:endParaRPr>
          </a:p>
          <a:p>
            <a:r>
              <a:rPr lang="zh-CN" altLang="en-US" sz="2000" dirty="0">
                <a:latin typeface="微软雅黑" pitchFamily="34" charset="-122"/>
                <a:ea typeface="微软雅黑" pitchFamily="34" charset="-122"/>
              </a:rPr>
              <a:t>技术冲击会产生持久作用</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是实际经济周期理论与其他经济周期理论的重要区别之一</a:t>
            </a:r>
            <a:r>
              <a:rPr lang="en-US" altLang="zh-CN" sz="2000" dirty="0" smtClean="0">
                <a:latin typeface="微软雅黑" pitchFamily="34" charset="-122"/>
                <a:ea typeface="微软雅黑" pitchFamily="34" charset="-122"/>
              </a:rPr>
              <a:t>.</a:t>
            </a:r>
          </a:p>
          <a:p>
            <a:endParaRPr lang="en-US" altLang="zh-CN" sz="2000" dirty="0" smtClean="0">
              <a:latin typeface="微软雅黑" pitchFamily="34" charset="-122"/>
              <a:ea typeface="微软雅黑" pitchFamily="34" charset="-122"/>
            </a:endParaRPr>
          </a:p>
          <a:p>
            <a:r>
              <a:rPr lang="zh-CN" altLang="en-US" sz="2000" dirty="0">
                <a:latin typeface="微软雅黑" pitchFamily="34" charset="-122"/>
                <a:ea typeface="微软雅黑" pitchFamily="34" charset="-122"/>
              </a:rPr>
              <a:t>四、货币中性和政策</a:t>
            </a:r>
            <a:r>
              <a:rPr lang="zh-CN" altLang="en-US" sz="2000" dirty="0" smtClean="0">
                <a:latin typeface="微软雅黑" pitchFamily="34" charset="-122"/>
                <a:ea typeface="微软雅黑" pitchFamily="34" charset="-122"/>
              </a:rPr>
              <a:t>无效</a:t>
            </a:r>
            <a:endParaRPr lang="en-US" altLang="zh-CN" sz="2000" dirty="0" smtClean="0">
              <a:latin typeface="微软雅黑" pitchFamily="34" charset="-122"/>
              <a:ea typeface="微软雅黑" pitchFamily="34" charset="-122"/>
            </a:endParaRPr>
          </a:p>
          <a:p>
            <a:r>
              <a:rPr lang="zh-CN" altLang="en-US" sz="2000" dirty="0">
                <a:latin typeface="微软雅黑" pitchFamily="34" charset="-122"/>
                <a:ea typeface="微软雅黑" pitchFamily="34" charset="-122"/>
              </a:rPr>
              <a:t>货币中性</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是指货币供给变化不会对产出、就业等实际变量产生任何影响</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只会改变</a:t>
            </a:r>
            <a:r>
              <a:rPr lang="zh-CN" altLang="en-US" sz="2000" dirty="0" smtClean="0">
                <a:latin typeface="微软雅黑" pitchFamily="34" charset="-122"/>
                <a:ea typeface="微软雅黑" pitchFamily="34" charset="-122"/>
              </a:rPr>
              <a:t>价格</a:t>
            </a:r>
            <a:r>
              <a:rPr lang="zh-CN" altLang="en-US" sz="2000" dirty="0">
                <a:latin typeface="微软雅黑" pitchFamily="34" charset="-122"/>
                <a:ea typeface="微软雅黑" pitchFamily="34" charset="-122"/>
              </a:rPr>
              <a:t>水平</a:t>
            </a:r>
            <a:r>
              <a:rPr lang="en-US" altLang="zh-CN" sz="2000" dirty="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1404413783"/>
      </p:ext>
    </p:extLst>
  </p:cSld>
  <p:clrMapOvr>
    <a:masterClrMapping/>
  </p:clrMapOvr>
  <p:transition spd="slow">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034821" y="676513"/>
            <a:ext cx="1261884"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思考题</a:t>
            </a:r>
          </a:p>
        </p:txBody>
      </p:sp>
      <p:sp>
        <p:nvSpPr>
          <p:cNvPr id="6" name="矩形 5"/>
          <p:cNvSpPr/>
          <p:nvPr/>
        </p:nvSpPr>
        <p:spPr>
          <a:xfrm>
            <a:off x="1091565" y="1349224"/>
            <a:ext cx="11098530" cy="3416320"/>
          </a:xfrm>
          <a:prstGeom prst="rect">
            <a:avLst/>
          </a:prstGeom>
        </p:spPr>
        <p:txBody>
          <a:bodyPr wrap="square">
            <a:spAutoFit/>
          </a:bodyPr>
          <a:lstStyle/>
          <a:p>
            <a:pPr>
              <a:lnSpc>
                <a:spcPct val="150000"/>
              </a:lnSpc>
            </a:pPr>
            <a:r>
              <a:rPr lang="zh-CN" altLang="en-US" sz="2000" dirty="0">
                <a:latin typeface="微软雅黑" pitchFamily="34" charset="-122"/>
                <a:ea typeface="微软雅黑" pitchFamily="34" charset="-122"/>
              </a:rPr>
              <a:t>１．简述经济周期的不同阶段及其特点</a:t>
            </a:r>
            <a:r>
              <a:rPr lang="en-US" altLang="zh-CN" sz="2000" dirty="0">
                <a:latin typeface="微软雅黑" pitchFamily="34" charset="-122"/>
                <a:ea typeface="微软雅黑" pitchFamily="34" charset="-122"/>
              </a:rPr>
              <a:t>.</a:t>
            </a:r>
          </a:p>
          <a:p>
            <a:pPr>
              <a:lnSpc>
                <a:spcPct val="150000"/>
              </a:lnSpc>
            </a:pPr>
            <a:r>
              <a:rPr lang="zh-CN" altLang="en-US" sz="2000" dirty="0">
                <a:latin typeface="微软雅黑" pitchFamily="34" charset="-122"/>
                <a:ea typeface="微软雅黑" pitchFamily="34" charset="-122"/>
              </a:rPr>
              <a:t>２．简述总供给与潜在产出的关系</a:t>
            </a:r>
            <a:r>
              <a:rPr lang="en-US" altLang="zh-CN" sz="2000" dirty="0">
                <a:latin typeface="微软雅黑" pitchFamily="34" charset="-122"/>
                <a:ea typeface="微软雅黑" pitchFamily="34" charset="-122"/>
              </a:rPr>
              <a:t>.</a:t>
            </a:r>
          </a:p>
          <a:p>
            <a:pPr>
              <a:lnSpc>
                <a:spcPct val="150000"/>
              </a:lnSpc>
            </a:pPr>
            <a:r>
              <a:rPr lang="zh-CN" altLang="en-US" sz="2000" dirty="0">
                <a:latin typeface="微软雅黑" pitchFamily="34" charset="-122"/>
                <a:ea typeface="微软雅黑" pitchFamily="34" charset="-122"/>
              </a:rPr>
              <a:t>３．简述经济周期与总供给曲线的关系</a:t>
            </a:r>
            <a:r>
              <a:rPr lang="en-US" altLang="zh-CN" sz="2000" dirty="0">
                <a:latin typeface="微软雅黑" pitchFamily="34" charset="-122"/>
                <a:ea typeface="微软雅黑" pitchFamily="34" charset="-122"/>
              </a:rPr>
              <a:t>.</a:t>
            </a:r>
          </a:p>
          <a:p>
            <a:pPr>
              <a:lnSpc>
                <a:spcPct val="150000"/>
              </a:lnSpc>
            </a:pPr>
            <a:r>
              <a:rPr lang="zh-CN" altLang="en-US" sz="2000" dirty="0">
                <a:latin typeface="微软雅黑" pitchFamily="34" charset="-122"/>
                <a:ea typeface="微软雅黑" pitchFamily="34" charset="-122"/>
              </a:rPr>
              <a:t>４．举例说明乘数和加速系数的相互作用</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并以此来说明经济周期的波动</a:t>
            </a:r>
            <a:r>
              <a:rPr lang="en-US" altLang="zh-CN" sz="2000" dirty="0">
                <a:latin typeface="微软雅黑" pitchFamily="34" charset="-122"/>
                <a:ea typeface="微软雅黑" pitchFamily="34" charset="-122"/>
              </a:rPr>
              <a:t>.</a:t>
            </a:r>
          </a:p>
          <a:p>
            <a:pPr>
              <a:lnSpc>
                <a:spcPct val="150000"/>
              </a:lnSpc>
            </a:pPr>
            <a:r>
              <a:rPr lang="zh-CN" altLang="en-US" sz="2000" dirty="0">
                <a:latin typeface="微软雅黑" pitchFamily="34" charset="-122"/>
                <a:ea typeface="微软雅黑" pitchFamily="34" charset="-122"/>
              </a:rPr>
              <a:t>５．假定某国国民经济中</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边际消费倾向</a:t>
            </a:r>
            <a:r>
              <a:rPr lang="en-US" altLang="zh-CN" sz="2400" dirty="0">
                <a:latin typeface="微软雅黑" pitchFamily="34" charset="-122"/>
                <a:ea typeface="微软雅黑" pitchFamily="34" charset="-122"/>
              </a:rPr>
              <a:t>b</a:t>
            </a:r>
            <a:r>
              <a:rPr lang="zh-CN" altLang="en-US" sz="2000" dirty="0" smtClean="0">
                <a:latin typeface="微软雅黑" pitchFamily="34" charset="-122"/>
                <a:ea typeface="微软雅黑" pitchFamily="34" charset="-122"/>
              </a:rPr>
              <a:t>＝</a:t>
            </a:r>
            <a:r>
              <a:rPr lang="en-US" altLang="zh-CN" sz="2000" dirty="0" smtClean="0">
                <a:latin typeface="微软雅黑" pitchFamily="34" charset="-122"/>
                <a:ea typeface="微软雅黑" pitchFamily="34" charset="-122"/>
              </a:rPr>
              <a:t>0.75,</a:t>
            </a:r>
            <a:r>
              <a:rPr lang="zh-CN" altLang="en-US" sz="2000" dirty="0">
                <a:latin typeface="微软雅黑" pitchFamily="34" charset="-122"/>
                <a:ea typeface="微软雅黑" pitchFamily="34" charset="-122"/>
              </a:rPr>
              <a:t>加速系数</a:t>
            </a:r>
            <a:r>
              <a:rPr lang="en-US" altLang="zh-CN" sz="2400" dirty="0">
                <a:latin typeface="微软雅黑" pitchFamily="34" charset="-122"/>
                <a:ea typeface="微软雅黑" pitchFamily="34" charset="-122"/>
              </a:rPr>
              <a:t>a</a:t>
            </a:r>
            <a:r>
              <a:rPr lang="zh-CN" altLang="en-US" sz="2000" dirty="0">
                <a:latin typeface="微软雅黑" pitchFamily="34" charset="-122"/>
                <a:ea typeface="微软雅黑" pitchFamily="34" charset="-122"/>
              </a:rPr>
              <a:t>＝２</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每期自发投资</a:t>
            </a:r>
            <a:r>
              <a:rPr lang="en-US" altLang="zh-CN" sz="2400" dirty="0">
                <a:latin typeface="微软雅黑" pitchFamily="34" charset="-122"/>
                <a:ea typeface="微软雅黑" pitchFamily="34" charset="-122"/>
              </a:rPr>
              <a:t>I</a:t>
            </a:r>
            <a:r>
              <a:rPr lang="zh-CN" altLang="en-US" sz="900" dirty="0">
                <a:latin typeface="微软雅黑" pitchFamily="34" charset="-122"/>
                <a:ea typeface="微软雅黑" pitchFamily="34" charset="-122"/>
              </a:rPr>
              <a:t>０</a:t>
            </a:r>
            <a:r>
              <a:rPr lang="zh-CN" altLang="en-US" sz="2000" dirty="0" smtClean="0">
                <a:latin typeface="微软雅黑" pitchFamily="34" charset="-122"/>
                <a:ea typeface="微软雅黑" pitchFamily="34" charset="-122"/>
              </a:rPr>
              <a:t>＝</a:t>
            </a:r>
            <a:r>
              <a:rPr lang="en-US" altLang="zh-CN" sz="2000" dirty="0" smtClean="0">
                <a:latin typeface="微软雅黑" pitchFamily="34" charset="-122"/>
                <a:ea typeface="微软雅黑" pitchFamily="34" charset="-122"/>
              </a:rPr>
              <a:t>900</a:t>
            </a:r>
            <a:r>
              <a:rPr lang="zh-CN" altLang="en-US" sz="2000" dirty="0" smtClean="0">
                <a:latin typeface="微软雅黑" pitchFamily="34" charset="-122"/>
                <a:ea typeface="微软雅黑" pitchFamily="34" charset="-122"/>
              </a:rPr>
              <a:t>亿</a:t>
            </a:r>
            <a:r>
              <a:rPr lang="zh-CN" altLang="en-US" sz="2000" dirty="0">
                <a:latin typeface="微软雅黑" pitchFamily="34" charset="-122"/>
                <a:ea typeface="微软雅黑" pitchFamily="34" charset="-122"/>
              </a:rPr>
              <a:t>美元</a:t>
            </a:r>
            <a:r>
              <a:rPr lang="en-US" altLang="zh-CN" sz="2000" dirty="0" smtClean="0">
                <a:latin typeface="微软雅黑" pitchFamily="34" charset="-122"/>
                <a:ea typeface="微软雅黑" pitchFamily="34" charset="-122"/>
              </a:rPr>
              <a:t>,2013</a:t>
            </a:r>
            <a:r>
              <a:rPr lang="zh-CN" altLang="en-US" sz="2000" dirty="0" smtClean="0">
                <a:latin typeface="微软雅黑" pitchFamily="34" charset="-122"/>
                <a:ea typeface="微软雅黑" pitchFamily="34" charset="-122"/>
              </a:rPr>
              <a:t>年</a:t>
            </a:r>
            <a:r>
              <a:rPr lang="zh-CN" altLang="en-US" sz="2000" dirty="0">
                <a:latin typeface="微软雅黑" pitchFamily="34" charset="-122"/>
                <a:ea typeface="微软雅黑" pitchFamily="34" charset="-122"/>
              </a:rPr>
              <a:t>国民收入水平</a:t>
            </a:r>
            <a:r>
              <a:rPr lang="zh-CN" altLang="en-US" sz="2000" dirty="0" smtClean="0">
                <a:latin typeface="微软雅黑" pitchFamily="34" charset="-122"/>
                <a:ea typeface="微软雅黑" pitchFamily="34" charset="-122"/>
              </a:rPr>
              <a:t>为</a:t>
            </a:r>
            <a:r>
              <a:rPr lang="en-US" altLang="zh-CN" sz="2000" dirty="0" smtClean="0">
                <a:latin typeface="微软雅黑" pitchFamily="34" charset="-122"/>
                <a:ea typeface="微软雅黑" pitchFamily="34" charset="-122"/>
              </a:rPr>
              <a:t>6000</a:t>
            </a:r>
            <a:r>
              <a:rPr lang="zh-CN" altLang="en-US" sz="2000" dirty="0" smtClean="0">
                <a:latin typeface="微软雅黑" pitchFamily="34" charset="-122"/>
                <a:ea typeface="微软雅黑" pitchFamily="34" charset="-122"/>
              </a:rPr>
              <a:t>亿</a:t>
            </a:r>
            <a:r>
              <a:rPr lang="zh-CN" altLang="en-US" sz="2000" dirty="0">
                <a:latin typeface="微软雅黑" pitchFamily="34" charset="-122"/>
                <a:ea typeface="微软雅黑" pitchFamily="34" charset="-122"/>
              </a:rPr>
              <a:t>美元</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比上一年</a:t>
            </a:r>
            <a:r>
              <a:rPr lang="zh-CN" altLang="en-US" sz="2000" dirty="0" smtClean="0">
                <a:latin typeface="微软雅黑" pitchFamily="34" charset="-122"/>
                <a:ea typeface="微软雅黑" pitchFamily="34" charset="-122"/>
              </a:rPr>
              <a:t>增加</a:t>
            </a:r>
            <a:r>
              <a:rPr lang="en-US" altLang="zh-CN" sz="2000" dirty="0" smtClean="0">
                <a:latin typeface="微软雅黑" pitchFamily="34" charset="-122"/>
                <a:ea typeface="微软雅黑" pitchFamily="34" charset="-122"/>
              </a:rPr>
              <a:t>400</a:t>
            </a:r>
            <a:r>
              <a:rPr lang="zh-CN" altLang="en-US" sz="2000" dirty="0" smtClean="0">
                <a:latin typeface="微软雅黑" pitchFamily="34" charset="-122"/>
                <a:ea typeface="微软雅黑" pitchFamily="34" charset="-122"/>
              </a:rPr>
              <a:t>亿</a:t>
            </a:r>
            <a:r>
              <a:rPr lang="zh-CN" altLang="en-US" sz="2000" dirty="0">
                <a:latin typeface="微软雅黑" pitchFamily="34" charset="-122"/>
                <a:ea typeface="微软雅黑" pitchFamily="34" charset="-122"/>
              </a:rPr>
              <a:t>美元</a:t>
            </a:r>
            <a:r>
              <a:rPr lang="en-US" altLang="zh-CN" sz="2000" dirty="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求</a:t>
            </a:r>
            <a:r>
              <a:rPr lang="en-US" altLang="zh-CN" sz="2000" dirty="0" smtClean="0">
                <a:latin typeface="微软雅黑" pitchFamily="34" charset="-122"/>
                <a:ea typeface="微软雅黑" pitchFamily="34" charset="-122"/>
              </a:rPr>
              <a:t>2014</a:t>
            </a:r>
            <a:r>
              <a:rPr lang="zh-CN" altLang="en-US" sz="2000" dirty="0" smtClean="0">
                <a:latin typeface="微软雅黑" pitchFamily="34" charset="-122"/>
                <a:ea typeface="微软雅黑" pitchFamily="34" charset="-122"/>
              </a:rPr>
              <a:t>年、</a:t>
            </a:r>
            <a:r>
              <a:rPr lang="en-US" altLang="zh-CN" sz="2000" dirty="0" smtClean="0">
                <a:latin typeface="微软雅黑" pitchFamily="34" charset="-122"/>
                <a:ea typeface="微软雅黑" pitchFamily="34" charset="-122"/>
              </a:rPr>
              <a:t>2015</a:t>
            </a:r>
            <a:r>
              <a:rPr lang="zh-CN" altLang="en-US" sz="2000" dirty="0" smtClean="0">
                <a:latin typeface="微软雅黑" pitchFamily="34" charset="-122"/>
                <a:ea typeface="微软雅黑" pitchFamily="34" charset="-122"/>
              </a:rPr>
              <a:t>年</a:t>
            </a:r>
            <a:r>
              <a:rPr lang="zh-CN" altLang="en-US" sz="2000" dirty="0">
                <a:latin typeface="微软雅黑" pitchFamily="34" charset="-122"/>
                <a:ea typeface="微软雅黑" pitchFamily="34" charset="-122"/>
              </a:rPr>
              <a:t>的总投资和国民收入水平是多少</a:t>
            </a:r>
            <a:r>
              <a:rPr lang="en-US" altLang="zh-CN" sz="2000" dirty="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3511683979"/>
      </p:ext>
    </p:extLst>
  </p:cSld>
  <p:clrMapOvr>
    <a:masterClrMapping/>
  </p:clrMapOvr>
  <p:transition spd="slow">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355" y="-5289"/>
            <a:ext cx="12178412" cy="6863713"/>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658" y="0"/>
            <a:ext cx="6502259" cy="6884876"/>
            <a:chOff x="0" y="0"/>
            <a:chExt cx="4877898" cy="5164932"/>
          </a:xfrm>
          <a:solidFill>
            <a:srgbClr val="0067B4"/>
          </a:solidFill>
        </p:grpSpPr>
        <p:sp>
          <p:nvSpPr>
            <p:cNvPr id="13" name="矩形 12"/>
            <p:cNvSpPr/>
            <p:nvPr/>
          </p:nvSpPr>
          <p:spPr>
            <a:xfrm>
              <a:off x="0" y="0"/>
              <a:ext cx="4572794" cy="5164932"/>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20" name="矩形 19"/>
          <p:cNvSpPr/>
          <p:nvPr/>
        </p:nvSpPr>
        <p:spPr>
          <a:xfrm>
            <a:off x="1261745" y="1874520"/>
            <a:ext cx="4522470" cy="1767205"/>
          </a:xfrm>
          <a:prstGeom prst="rect">
            <a:avLst/>
          </a:prstGeom>
        </p:spPr>
        <p:txBody>
          <a:bodyPr wrap="square" lIns="128994" tIns="64498" rIns="128994" bIns="64498">
            <a:spAutoFit/>
          </a:bodyPr>
          <a:lstStyle/>
          <a:p>
            <a:pPr algn="l" fontAlgn="auto">
              <a:spcBef>
                <a:spcPts val="0"/>
              </a:spcBef>
              <a:spcAft>
                <a:spcPts val="0"/>
              </a:spcAft>
              <a:defRPr/>
            </a:pPr>
            <a:r>
              <a:rPr lang="en-US" sz="10665" b="0" kern="0" dirty="0" smtClean="0">
                <a:solidFill>
                  <a:schemeClr val="bg1"/>
                </a:solidFill>
                <a:effectLst>
                  <a:glow rad="63500">
                    <a:schemeClr val="bg1">
                      <a:lumMod val="65000"/>
                      <a:alpha val="40000"/>
                    </a:schemeClr>
                  </a:glow>
                </a:effectLst>
                <a:latin typeface="Impact" panose="020B0806030902050204" pitchFamily="34" charset="0"/>
              </a:rPr>
              <a:t>Thanks</a:t>
            </a:r>
          </a:p>
        </p:txBody>
      </p:sp>
      <p:sp>
        <p:nvSpPr>
          <p:cNvPr id="23" name="矩形 22"/>
          <p:cNvSpPr/>
          <p:nvPr/>
        </p:nvSpPr>
        <p:spPr>
          <a:xfrm>
            <a:off x="7020514" y="3032426"/>
            <a:ext cx="4990254" cy="2592468"/>
          </a:xfrm>
          <a:prstGeom prst="rect">
            <a:avLst/>
          </a:prstGeom>
        </p:spPr>
        <p:txBody>
          <a:bodyPr wrap="square" lIns="128994" tIns="64498" rIns="128994" bIns="64498">
            <a:spAutoFit/>
          </a:bodyPr>
          <a:lstStyle/>
          <a:p>
            <a:pPr algn="l" fontAlgn="auto">
              <a:spcBef>
                <a:spcPts val="0"/>
              </a:spcBef>
              <a:spcAft>
                <a:spcPts val="0"/>
              </a:spcAft>
              <a:defRPr/>
            </a:pPr>
            <a:r>
              <a:rPr lang="zh-CN" altLang="en-US" sz="4000" b="0" kern="0" dirty="0">
                <a:solidFill>
                  <a:srgbClr val="0067B4"/>
                </a:solidFill>
                <a:effectLst>
                  <a:glow rad="63500">
                    <a:schemeClr val="bg1">
                      <a:lumMod val="65000"/>
                      <a:alpha val="40000"/>
                    </a:schemeClr>
                  </a:glow>
                </a:effectLst>
                <a:latin typeface="楷体" panose="02010609060101010101" charset="-122"/>
                <a:ea typeface="楷体" panose="02010609060101010101" charset="-122"/>
              </a:rPr>
              <a:t>期待下一</a:t>
            </a:r>
            <a:r>
              <a:rPr lang="zh-CN" altLang="en-US" sz="4000" b="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t>单元</a:t>
            </a:r>
            <a:endParaRPr lang="en-US" altLang="zh-CN" sz="4000" b="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endParaRPr>
          </a:p>
          <a:p>
            <a:pPr algn="l" fontAlgn="auto">
              <a:spcBef>
                <a:spcPts val="0"/>
              </a:spcBef>
              <a:spcAft>
                <a:spcPts val="0"/>
              </a:spcAft>
              <a:defRPr/>
            </a:pPr>
            <a:endParaRPr lang="en-US" altLang="zh-CN"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endParaRPr>
          </a:p>
          <a:p>
            <a:pPr algn="r">
              <a:defRPr/>
            </a:pPr>
            <a:r>
              <a:rPr lang="zh-CN" altLang="en-US" sz="4000" kern="0" dirty="0">
                <a:solidFill>
                  <a:srgbClr val="0067B4"/>
                </a:solidFill>
                <a:effectLst>
                  <a:glow rad="63500">
                    <a:schemeClr val="bg1">
                      <a:lumMod val="65000"/>
                      <a:alpha val="40000"/>
                    </a:schemeClr>
                  </a:glow>
                </a:effectLst>
                <a:latin typeface="楷体" panose="02010609060101010101" charset="-122"/>
                <a:ea typeface="楷体" panose="02010609060101010101" charset="-122"/>
              </a:rPr>
              <a:t>宏观经济政策</a:t>
            </a:r>
            <a:r>
              <a:rPr lang="zh-CN" altLang="en-US"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t/>
            </a:r>
            <a:br>
              <a:rPr lang="zh-CN" altLang="en-US"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br>
            <a:endParaRPr lang="zh-CN" altLang="en-US" sz="4000" b="0" kern="0" dirty="0">
              <a:solidFill>
                <a:srgbClr val="0067B4"/>
              </a:solidFill>
              <a:effectLst>
                <a:glow rad="63500">
                  <a:schemeClr val="bg1">
                    <a:lumMod val="65000"/>
                    <a:alpha val="40000"/>
                  </a:schemeClr>
                </a:glow>
              </a:effectLst>
              <a:latin typeface="楷体" panose="02010609060101010101" charset="-122"/>
              <a:ea typeface="楷体" panose="02010609060101010101" charset="-122"/>
            </a:endParaRPr>
          </a:p>
        </p:txBody>
      </p:sp>
      <p:pic>
        <p:nvPicPr>
          <p:cNvPr id="2" name="图片 1" descr="LOGO-PNG"/>
          <p:cNvPicPr>
            <a:picLocks noChangeAspect="1"/>
          </p:cNvPicPr>
          <p:nvPr/>
        </p:nvPicPr>
        <p:blipFill>
          <a:blip r:embed="rId4" cstate="print"/>
          <a:stretch>
            <a:fillRect/>
          </a:stretch>
        </p:blipFill>
        <p:spPr>
          <a:xfrm>
            <a:off x="11201400" y="203200"/>
            <a:ext cx="715645" cy="850900"/>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3" presetClass="entr" presetSubtype="32" fill="hold" grpId="0" nodeType="afterEffect">
                                  <p:stCondLst>
                                    <p:cond delay="0"/>
                                  </p:stCondLst>
                                  <p:iterate type="lt">
                                    <p:tmPct val="18000"/>
                                  </p:iterate>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strVal val="4*#ppt_w"/>
                                          </p:val>
                                        </p:tav>
                                        <p:tav tm="100000">
                                          <p:val>
                                            <p:strVal val="#ppt_w"/>
                                          </p:val>
                                        </p:tav>
                                      </p:tavLst>
                                    </p:anim>
                                    <p:anim calcmode="lin" valueType="num">
                                      <p:cBhvr>
                                        <p:cTn id="12" dur="500" fill="hold"/>
                                        <p:tgtEl>
                                          <p:spTgt spid="20"/>
                                        </p:tgtEl>
                                        <p:attrNameLst>
                                          <p:attrName>ppt_h</p:attrName>
                                        </p:attrNameLst>
                                      </p:cBhvr>
                                      <p:tavLst>
                                        <p:tav tm="0">
                                          <p:val>
                                            <p:strVal val="4*#ppt_h"/>
                                          </p:val>
                                        </p:tav>
                                        <p:tav tm="100000">
                                          <p:val>
                                            <p:strVal val="#ppt_h"/>
                                          </p:val>
                                        </p:tav>
                                      </p:tavLst>
                                    </p:anim>
                                  </p:childTnLst>
                                </p:cTn>
                              </p:par>
                            </p:childTnLst>
                          </p:cTn>
                        </p:par>
                        <p:par>
                          <p:cTn id="13" fill="hold">
                            <p:stCondLst>
                              <p:cond delay="1450"/>
                            </p:stCondLst>
                            <p:childTnLst>
                              <p:par>
                                <p:cTn id="14" presetID="16" presetClass="entr" presetSubtype="21"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barn(inVertical)">
                                      <p:cBhvr>
                                        <p:cTn id="1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355" y="-5289"/>
            <a:ext cx="12178412" cy="6863713"/>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13358" y="-5080"/>
            <a:ext cx="6502259" cy="6884876"/>
            <a:chOff x="0" y="0"/>
            <a:chExt cx="4877898" cy="5164932"/>
          </a:xfrm>
          <a:solidFill>
            <a:srgbClr val="0067B4"/>
          </a:solidFill>
        </p:grpSpPr>
        <p:sp>
          <p:nvSpPr>
            <p:cNvPr id="13" name="矩形 12"/>
            <p:cNvSpPr/>
            <p:nvPr/>
          </p:nvSpPr>
          <p:spPr>
            <a:xfrm>
              <a:off x="0" y="0"/>
              <a:ext cx="4572794" cy="5164932"/>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5" name="椭圆 14"/>
          <p:cNvSpPr/>
          <p:nvPr/>
        </p:nvSpPr>
        <p:spPr>
          <a:xfrm>
            <a:off x="1951369" y="1647044"/>
            <a:ext cx="2188468" cy="2188468"/>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椭圆 15"/>
          <p:cNvSpPr/>
          <p:nvPr/>
        </p:nvSpPr>
        <p:spPr>
          <a:xfrm>
            <a:off x="2066302" y="1761977"/>
            <a:ext cx="1958602" cy="1958602"/>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矩形 19"/>
          <p:cNvSpPr/>
          <p:nvPr/>
        </p:nvSpPr>
        <p:spPr>
          <a:xfrm>
            <a:off x="2236365" y="1874261"/>
            <a:ext cx="2052609" cy="1767205"/>
          </a:xfrm>
          <a:prstGeom prst="rect">
            <a:avLst/>
          </a:prstGeom>
        </p:spPr>
        <p:txBody>
          <a:bodyPr wrap="square" lIns="128994" tIns="64498" rIns="128994" bIns="64498">
            <a:spAutoFit/>
          </a:bodyPr>
          <a:lstStyle/>
          <a:p>
            <a:pPr algn="l" fontAlgn="auto">
              <a:spcBef>
                <a:spcPts val="0"/>
              </a:spcBef>
              <a:spcAft>
                <a:spcPts val="0"/>
              </a:spcAft>
              <a:defRPr/>
            </a:pPr>
            <a:r>
              <a:rPr lang="en-US" altLang="zh-CN" sz="10665" b="0" kern="0" dirty="0" smtClean="0">
                <a:solidFill>
                  <a:srgbClr val="0067B4"/>
                </a:solidFill>
                <a:effectLst>
                  <a:glow rad="63500">
                    <a:schemeClr val="bg1">
                      <a:lumMod val="65000"/>
                      <a:alpha val="40000"/>
                    </a:schemeClr>
                  </a:glow>
                </a:effectLst>
                <a:latin typeface="Impact" panose="020B0806030902050204" pitchFamily="34" charset="0"/>
              </a:rPr>
              <a:t>15</a:t>
            </a:r>
            <a:endParaRPr lang="zh-CN" altLang="en-US" sz="10665" b="0" kern="0" dirty="0">
              <a:solidFill>
                <a:srgbClr val="0067B4"/>
              </a:solidFill>
              <a:effectLst>
                <a:glow rad="63500">
                  <a:schemeClr val="bg1">
                    <a:lumMod val="65000"/>
                    <a:alpha val="40000"/>
                  </a:schemeClr>
                </a:glow>
              </a:effectLst>
              <a:latin typeface="Impact" panose="020B0806030902050204" pitchFamily="34" charset="0"/>
            </a:endParaRPr>
          </a:p>
        </p:txBody>
      </p:sp>
      <p:sp>
        <p:nvSpPr>
          <p:cNvPr id="22" name="矩形 21"/>
          <p:cNvSpPr/>
          <p:nvPr/>
        </p:nvSpPr>
        <p:spPr>
          <a:xfrm>
            <a:off x="6515617" y="2413463"/>
            <a:ext cx="5676150" cy="848145"/>
          </a:xfrm>
          <a:prstGeom prst="rect">
            <a:avLst/>
          </a:prstGeom>
        </p:spPr>
        <p:txBody>
          <a:bodyPr wrap="square" lIns="128994" tIns="64498" rIns="128994" bIns="64498">
            <a:spAutoFit/>
          </a:bodyPr>
          <a:lstStyle/>
          <a:p>
            <a:pPr algn="ctr">
              <a:defRPr/>
            </a:pPr>
            <a:r>
              <a:rPr lang="zh-CN" altLang="en-US" sz="4665" kern="0" dirty="0">
                <a:solidFill>
                  <a:srgbClr val="0067B4"/>
                </a:solidFill>
                <a:effectLst>
                  <a:glow rad="63500">
                    <a:schemeClr val="bg1">
                      <a:lumMod val="65000"/>
                      <a:alpha val="40000"/>
                    </a:schemeClr>
                  </a:glow>
                </a:effectLst>
                <a:latin typeface="微软雅黑" panose="020B0503020204020204" charset="-122"/>
                <a:ea typeface="微软雅黑" panose="020B0503020204020204" charset="-122"/>
              </a:rPr>
              <a:t>经济周期理论</a:t>
            </a:r>
            <a:endParaRPr lang="zh-CN" altLang="en-US" sz="4665" b="0" kern="0" dirty="0">
              <a:solidFill>
                <a:srgbClr val="0067B4"/>
              </a:solidFill>
              <a:effectLst>
                <a:glow rad="63500">
                  <a:schemeClr val="bg1">
                    <a:lumMod val="65000"/>
                    <a:alpha val="40000"/>
                  </a:schemeClr>
                </a:glow>
              </a:effectLst>
              <a:latin typeface="微软雅黑" panose="020B0503020204020204" charset="-122"/>
              <a:ea typeface="微软雅黑" panose="020B0503020204020204" charset="-122"/>
            </a:endParaRPr>
          </a:p>
        </p:txBody>
      </p:sp>
      <p:sp>
        <p:nvSpPr>
          <p:cNvPr id="24" name="TextBox 15"/>
          <p:cNvSpPr txBox="1">
            <a:spLocks noChangeArrowheads="1"/>
          </p:cNvSpPr>
          <p:nvPr/>
        </p:nvSpPr>
        <p:spPr bwMode="auto">
          <a:xfrm>
            <a:off x="6829167" y="3835400"/>
            <a:ext cx="5255741" cy="1754326"/>
          </a:xfrm>
          <a:prstGeom prst="rect">
            <a:avLst/>
          </a:prstGeom>
          <a:noFill/>
          <a:ln w="9525">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anose="020B0503020204020204" charset="-122"/>
                <a:ea typeface="微软雅黑" panose="020B0503020204020204" charset="-122"/>
              </a:defRPr>
            </a:lvl1pPr>
          </a:lstStyle>
          <a:p>
            <a:r>
              <a:rPr lang="zh-CN" altLang="en-US" sz="1800" dirty="0"/>
              <a:t>第一节　经济周期</a:t>
            </a:r>
            <a:r>
              <a:rPr lang="zh-CN" altLang="en-US" sz="1800" dirty="0" smtClean="0"/>
              <a:t>概述</a:t>
            </a:r>
            <a:endParaRPr lang="zh-CN" altLang="en-US" sz="1800" dirty="0"/>
          </a:p>
          <a:p>
            <a:r>
              <a:rPr lang="zh-CN" altLang="en-US" sz="1800" dirty="0"/>
              <a:t>第二节　经济周期与总供给</a:t>
            </a:r>
            <a:r>
              <a:rPr lang="zh-CN" altLang="en-US" sz="1800" dirty="0" smtClean="0"/>
              <a:t>曲线</a:t>
            </a:r>
            <a:endParaRPr lang="zh-CN" altLang="en-US" sz="1800" dirty="0"/>
          </a:p>
          <a:p>
            <a:r>
              <a:rPr lang="zh-CN" altLang="en-US" sz="1800" dirty="0"/>
              <a:t>第三节　经济周期</a:t>
            </a:r>
            <a:r>
              <a:rPr lang="zh-CN" altLang="en-US" sz="1800" dirty="0" smtClean="0"/>
              <a:t>理论</a:t>
            </a:r>
            <a:endParaRPr lang="zh-CN" altLang="en-US" sz="1800" dirty="0"/>
          </a:p>
          <a:p>
            <a:r>
              <a:rPr lang="zh-CN" altLang="en-US" sz="1800" dirty="0"/>
              <a:t>第四节　实际经济周期理论</a:t>
            </a:r>
            <a:endParaRPr lang="zh-CN" altLang="en-US" sz="1600" dirty="0"/>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Effect transition="in" filter="fade">
                                      <p:cBhvr>
                                        <p:cTn id="13" dur="500"/>
                                        <p:tgtEl>
                                          <p:spTgt spid="15"/>
                                        </p:tgtEl>
                                      </p:cBhvr>
                                    </p:animEffect>
                                  </p:childTnLst>
                                </p:cTn>
                              </p:par>
                              <p:par>
                                <p:cTn id="14" presetID="53" presetClass="entr" presetSubtype="16" fill="hold" grpId="0" nodeType="withEffect">
                                  <p:stCondLst>
                                    <p:cond delay="30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childTnLst>
                          </p:cTn>
                        </p:par>
                        <p:par>
                          <p:cTn id="19" fill="hold">
                            <p:stCondLst>
                              <p:cond delay="1300"/>
                            </p:stCondLst>
                            <p:childTnLst>
                              <p:par>
                                <p:cTn id="20" presetID="23" presetClass="entr" presetSubtype="32" fill="hold" grpId="0" nodeType="afterEffect">
                                  <p:stCondLst>
                                    <p:cond delay="0"/>
                                  </p:stCondLst>
                                  <p:iterate type="lt">
                                    <p:tmPct val="18000"/>
                                  </p:iterate>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strVal val="4*#ppt_w"/>
                                          </p:val>
                                        </p:tav>
                                        <p:tav tm="100000">
                                          <p:val>
                                            <p:strVal val="#ppt_w"/>
                                          </p:val>
                                        </p:tav>
                                      </p:tavLst>
                                    </p:anim>
                                    <p:anim calcmode="lin" valueType="num">
                                      <p:cBhvr>
                                        <p:cTn id="23" dur="500" fill="hold"/>
                                        <p:tgtEl>
                                          <p:spTgt spid="20"/>
                                        </p:tgtEl>
                                        <p:attrNameLst>
                                          <p:attrName>ppt_h</p:attrName>
                                        </p:attrNameLst>
                                      </p:cBhvr>
                                      <p:tavLst>
                                        <p:tav tm="0">
                                          <p:val>
                                            <p:strVal val="4*#ppt_h"/>
                                          </p:val>
                                        </p:tav>
                                        <p:tav tm="100000">
                                          <p:val>
                                            <p:strVal val="#ppt_h"/>
                                          </p:val>
                                        </p:tav>
                                      </p:tavLst>
                                    </p:anim>
                                  </p:childTnLst>
                                </p:cTn>
                              </p:par>
                            </p:childTnLst>
                          </p:cTn>
                        </p:par>
                        <p:par>
                          <p:cTn id="24" fill="hold">
                            <p:stCondLst>
                              <p:cond delay="1890"/>
                            </p:stCondLst>
                            <p:childTnLst>
                              <p:par>
                                <p:cTn id="25" presetID="22" presetClass="entr" presetSubtype="8"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par>
                          <p:cTn id="28" fill="hold">
                            <p:stCondLst>
                              <p:cond delay="239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24"/>
                                        </p:tgtEl>
                                        <p:attrNameLst>
                                          <p:attrName>style.visibility</p:attrName>
                                        </p:attrNameLst>
                                      </p:cBhvr>
                                      <p:to>
                                        <p:strVal val="visible"/>
                                      </p:to>
                                    </p:set>
                                    <p:anim calcmode="discrete" valueType="clr">
                                      <p:cBhvr override="childStyle">
                                        <p:cTn id="31" dur="80"/>
                                        <p:tgtEl>
                                          <p:spTgt spid="24"/>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24"/>
                                        </p:tgtEl>
                                        <p:attrNameLst>
                                          <p:attrName>fillcolor</p:attrName>
                                        </p:attrNameLst>
                                      </p:cBhvr>
                                      <p:tavLst>
                                        <p:tav tm="0">
                                          <p:val>
                                            <p:clrVal>
                                              <a:schemeClr val="accent2"/>
                                            </p:clrVal>
                                          </p:val>
                                        </p:tav>
                                        <p:tav tm="50000">
                                          <p:val>
                                            <p:clrVal>
                                              <a:schemeClr val="hlink"/>
                                            </p:clrVal>
                                          </p:val>
                                        </p:tav>
                                      </p:tavLst>
                                    </p:anim>
                                    <p:set>
                                      <p:cBhvr>
                                        <p:cTn id="33" dur="80"/>
                                        <p:tgtEl>
                                          <p:spTgt spid="2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bldLvl="0" animBg="1"/>
      <p:bldP spid="20" grpId="0"/>
      <p:bldP spid="22" grpId="0"/>
      <p:bldP spid="2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33145" y="2484755"/>
            <a:ext cx="10779914" cy="1569660"/>
          </a:xfrm>
          <a:prstGeom prst="rect">
            <a:avLst/>
          </a:prstGeom>
          <a:gradFill>
            <a:gsLst>
              <a:gs pos="0">
                <a:schemeClr val="accent1">
                  <a:lumMod val="60000"/>
                  <a:lumOff val="40000"/>
                </a:schemeClr>
              </a:gs>
              <a:gs pos="39999">
                <a:srgbClr val="85C2FF"/>
              </a:gs>
              <a:gs pos="70000">
                <a:srgbClr val="C4D6EB"/>
              </a:gs>
              <a:gs pos="100000">
                <a:srgbClr val="FFEBFA"/>
              </a:gs>
            </a:gsLst>
            <a:lin ang="5400000" scaled="0"/>
          </a:gradFill>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p:spPr>
        <p:txBody>
          <a:bodyPr wrap="square" rtlCol="0">
            <a:spAutoFit/>
          </a:bodyPr>
          <a:lstStyle/>
          <a:p>
            <a:r>
              <a:rPr lang="zh-CN" altLang="en-US" sz="2400" dirty="0">
                <a:latin typeface="楷体" pitchFamily="49" charset="-122"/>
                <a:ea typeface="楷体" pitchFamily="49" charset="-122"/>
              </a:rPr>
              <a:t>１．理解经济周期的概念</a:t>
            </a:r>
            <a:r>
              <a:rPr lang="en-US" altLang="zh-CN" sz="2400" dirty="0">
                <a:latin typeface="楷体" pitchFamily="49" charset="-122"/>
                <a:ea typeface="楷体" pitchFamily="49" charset="-122"/>
              </a:rPr>
              <a:t>.</a:t>
            </a:r>
          </a:p>
          <a:p>
            <a:r>
              <a:rPr lang="zh-CN" altLang="en-US" sz="2400" dirty="0">
                <a:latin typeface="楷体" pitchFamily="49" charset="-122"/>
                <a:ea typeface="楷体" pitchFamily="49" charset="-122"/>
              </a:rPr>
              <a:t>２．掌握经济周期的分类</a:t>
            </a:r>
            <a:r>
              <a:rPr lang="en-US" altLang="zh-CN" sz="2400" dirty="0">
                <a:latin typeface="楷体" pitchFamily="49" charset="-122"/>
                <a:ea typeface="楷体" pitchFamily="49" charset="-122"/>
              </a:rPr>
              <a:t>.</a:t>
            </a:r>
          </a:p>
          <a:p>
            <a:r>
              <a:rPr lang="zh-CN" altLang="en-US" sz="2400" dirty="0">
                <a:latin typeface="楷体" pitchFamily="49" charset="-122"/>
                <a:ea typeface="楷体" pitchFamily="49" charset="-122"/>
              </a:rPr>
              <a:t>３．掌握乘数</a:t>
            </a:r>
            <a:r>
              <a:rPr lang="en-US" altLang="zh-CN" sz="2400" dirty="0">
                <a:latin typeface="楷体" pitchFamily="49" charset="-122"/>
                <a:ea typeface="楷体" pitchFamily="49" charset="-122"/>
              </a:rPr>
              <a:t>—</a:t>
            </a:r>
            <a:r>
              <a:rPr lang="zh-CN" altLang="en-US" sz="2400" dirty="0">
                <a:latin typeface="楷体" pitchFamily="49" charset="-122"/>
                <a:ea typeface="楷体" pitchFamily="49" charset="-122"/>
              </a:rPr>
              <a:t>加速模型</a:t>
            </a:r>
            <a:r>
              <a:rPr lang="en-US" altLang="zh-CN" sz="2400" dirty="0">
                <a:latin typeface="楷体" pitchFamily="49" charset="-122"/>
                <a:ea typeface="楷体" pitchFamily="49" charset="-122"/>
              </a:rPr>
              <a:t>.</a:t>
            </a:r>
          </a:p>
          <a:p>
            <a:r>
              <a:rPr lang="zh-CN" altLang="en-US" sz="2400" dirty="0">
                <a:latin typeface="楷体" pitchFamily="49" charset="-122"/>
                <a:ea typeface="楷体" pitchFamily="49" charset="-122"/>
              </a:rPr>
              <a:t>４．了解实际经济周期理论</a:t>
            </a:r>
            <a:r>
              <a:rPr lang="en-US" altLang="zh-CN" sz="2400" dirty="0">
                <a:latin typeface="楷体" pitchFamily="49" charset="-122"/>
                <a:ea typeface="楷体" pitchFamily="49" charset="-122"/>
              </a:rPr>
              <a:t>.</a:t>
            </a:r>
            <a:endParaRPr lang="zh-CN" altLang="en-US" sz="2400" dirty="0">
              <a:solidFill>
                <a:schemeClr val="tx1">
                  <a:lumMod val="75000"/>
                  <a:lumOff val="25000"/>
                </a:schemeClr>
              </a:solidFill>
              <a:effectLst/>
              <a:latin typeface="楷体" pitchFamily="49" charset="-122"/>
              <a:ea typeface="楷体" pitchFamily="49" charset="-122"/>
            </a:endParaRPr>
          </a:p>
        </p:txBody>
      </p:sp>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1091565" y="1651000"/>
            <a:ext cx="1640840" cy="489585"/>
          </a:xfrm>
          <a:prstGeom prst="roundRect">
            <a:avLst/>
          </a:prstGeom>
          <a:pattFill prst="pct10">
            <a:fgClr>
              <a:schemeClr val="accent1"/>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186815" y="1651000"/>
            <a:ext cx="1419860" cy="457200"/>
          </a:xfrm>
          <a:prstGeom prst="rect">
            <a:avLst/>
          </a:prstGeom>
          <a:noFill/>
        </p:spPr>
        <p:txBody>
          <a:bodyPr wrap="square" rtlCol="0">
            <a:spAutoFit/>
          </a:bodyPr>
          <a:lstStyle/>
          <a:p>
            <a:r>
              <a:rPr lang="zh-CN" altLang="en-US" sz="2400" dirty="0" smtClean="0">
                <a:ln>
                  <a:solidFill>
                    <a:schemeClr val="tx1"/>
                  </a:solidFill>
                </a:ln>
                <a:latin typeface="微软雅黑" pitchFamily="34" charset="-122"/>
                <a:ea typeface="微软雅黑" pitchFamily="34" charset="-122"/>
              </a:rPr>
              <a:t>学习目标</a:t>
            </a:r>
            <a:endParaRPr lang="zh-CN" altLang="en-US" sz="2400" dirty="0">
              <a:ln>
                <a:solidFill>
                  <a:schemeClr val="tx1"/>
                </a:solidFill>
              </a:ln>
              <a:latin typeface="微软雅黑" pitchFamily="34" charset="-122"/>
              <a:ea typeface="微软雅黑" pitchFamily="34" charset="-122"/>
            </a:endParaRPr>
          </a:p>
        </p:txBody>
      </p: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11915" y="642005"/>
            <a:ext cx="2339102"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经济周期理论</a:t>
            </a:r>
          </a:p>
        </p:txBody>
      </p:sp>
    </p:spTree>
  </p:cSld>
  <p:clrMapOvr>
    <a:masterClrMapping/>
  </p:clrMapOvr>
  <p:transition spd="slow">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111915" y="642005"/>
            <a:ext cx="2339102"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经济周期理论</a:t>
            </a:r>
          </a:p>
        </p:txBody>
      </p:sp>
      <p:sp>
        <p:nvSpPr>
          <p:cNvPr id="6" name="矩形 5"/>
          <p:cNvSpPr/>
          <p:nvPr/>
        </p:nvSpPr>
        <p:spPr>
          <a:xfrm>
            <a:off x="1111915" y="1159093"/>
            <a:ext cx="9542997" cy="2923877"/>
          </a:xfrm>
          <a:prstGeom prst="rect">
            <a:avLst/>
          </a:prstGeom>
        </p:spPr>
        <p:txBody>
          <a:bodyPr wrap="none">
            <a:spAutoFit/>
          </a:bodyPr>
          <a:lstStyle/>
          <a:p>
            <a:r>
              <a:rPr lang="zh-CN" altLang="en-US" sz="2400" b="1" dirty="0">
                <a:latin typeface="微软雅黑" pitchFamily="34" charset="-122"/>
                <a:ea typeface="微软雅黑" pitchFamily="34" charset="-122"/>
              </a:rPr>
              <a:t>经济周期</a:t>
            </a:r>
            <a:r>
              <a:rPr lang="zh-CN" altLang="en-US" sz="2400" b="1" dirty="0" smtClean="0">
                <a:latin typeface="微软雅黑" pitchFamily="34" charset="-122"/>
                <a:ea typeface="微软雅黑" pitchFamily="34" charset="-122"/>
              </a:rPr>
              <a:t>概述</a:t>
            </a:r>
            <a:endParaRPr lang="en-US" altLang="zh-CN" sz="2400" b="1" dirty="0" smtClean="0">
              <a:latin typeface="微软雅黑" pitchFamily="34" charset="-122"/>
              <a:ea typeface="微软雅黑" pitchFamily="34" charset="-122"/>
            </a:endParaRPr>
          </a:p>
          <a:p>
            <a:endParaRPr lang="en-US" altLang="zh-CN" sz="2000" dirty="0" smtClean="0">
              <a:latin typeface="微软雅黑" pitchFamily="34" charset="-122"/>
              <a:ea typeface="微软雅黑" pitchFamily="34" charset="-122"/>
            </a:endParaRPr>
          </a:p>
          <a:p>
            <a:r>
              <a:rPr lang="zh-CN" altLang="en-US" sz="2000" dirty="0">
                <a:latin typeface="微软雅黑" pitchFamily="34" charset="-122"/>
                <a:ea typeface="微软雅黑" pitchFamily="34" charset="-122"/>
              </a:rPr>
              <a:t>所谓经济周期</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是指经济活动沿着经济发展的总体趋势所经历的有规律的扩展和收缩</a:t>
            </a:r>
            <a:r>
              <a:rPr lang="en-US" altLang="zh-CN" sz="2000" dirty="0" smtClean="0">
                <a:latin typeface="微软雅黑" pitchFamily="34" charset="-122"/>
                <a:ea typeface="微软雅黑" pitchFamily="34" charset="-122"/>
              </a:rPr>
              <a:t>.</a:t>
            </a:r>
          </a:p>
          <a:p>
            <a:endParaRPr lang="en-US" altLang="zh-CN" sz="2000" dirty="0" smtClean="0">
              <a:latin typeface="微软雅黑" pitchFamily="34" charset="-122"/>
              <a:ea typeface="微软雅黑" pitchFamily="34" charset="-122"/>
            </a:endParaRPr>
          </a:p>
          <a:p>
            <a:r>
              <a:rPr lang="zh-CN" altLang="en-US" sz="2000" b="1" dirty="0">
                <a:latin typeface="微软雅黑" pitchFamily="34" charset="-122"/>
                <a:ea typeface="微软雅黑" pitchFamily="34" charset="-122"/>
              </a:rPr>
              <a:t>一、经济周期各阶段的</a:t>
            </a:r>
            <a:r>
              <a:rPr lang="zh-CN" altLang="en-US" sz="2000" b="1" dirty="0" smtClean="0">
                <a:latin typeface="微软雅黑" pitchFamily="34" charset="-122"/>
                <a:ea typeface="微软雅黑" pitchFamily="34" charset="-122"/>
              </a:rPr>
              <a:t>特征</a:t>
            </a:r>
            <a:endParaRPr lang="en-US" altLang="zh-CN" sz="2000" b="1" dirty="0" smtClean="0">
              <a:latin typeface="微软雅黑" pitchFamily="34" charset="-122"/>
              <a:ea typeface="微软雅黑" pitchFamily="34" charset="-122"/>
            </a:endParaRPr>
          </a:p>
          <a:p>
            <a:r>
              <a:rPr lang="zh-CN" altLang="en-US" sz="2000" dirty="0">
                <a:latin typeface="微软雅黑" pitchFamily="34" charset="-122"/>
                <a:ea typeface="微软雅黑" pitchFamily="34" charset="-122"/>
              </a:rPr>
              <a:t>１．繁荣</a:t>
            </a:r>
            <a:r>
              <a:rPr lang="zh-CN" altLang="en-US" sz="2000" dirty="0" smtClean="0">
                <a:latin typeface="微软雅黑" pitchFamily="34" charset="-122"/>
                <a:ea typeface="微软雅黑" pitchFamily="34" charset="-122"/>
              </a:rPr>
              <a:t>阶段</a:t>
            </a:r>
            <a:endParaRPr lang="en-US" altLang="zh-CN" sz="2000" dirty="0" smtClean="0">
              <a:latin typeface="微软雅黑" pitchFamily="34" charset="-122"/>
              <a:ea typeface="微软雅黑" pitchFamily="34" charset="-122"/>
            </a:endParaRPr>
          </a:p>
          <a:p>
            <a:r>
              <a:rPr lang="zh-CN" altLang="en-US" sz="2000" dirty="0">
                <a:latin typeface="微软雅黑" pitchFamily="34" charset="-122"/>
                <a:ea typeface="微软雅黑" pitchFamily="34" charset="-122"/>
              </a:rPr>
              <a:t>２．衰退</a:t>
            </a:r>
            <a:r>
              <a:rPr lang="zh-CN" altLang="en-US" sz="2000" dirty="0" smtClean="0">
                <a:latin typeface="微软雅黑" pitchFamily="34" charset="-122"/>
                <a:ea typeface="微软雅黑" pitchFamily="34" charset="-122"/>
              </a:rPr>
              <a:t>阶段</a:t>
            </a:r>
            <a:endParaRPr lang="en-US" altLang="zh-CN" sz="2000" dirty="0" smtClean="0">
              <a:latin typeface="微软雅黑" pitchFamily="34" charset="-122"/>
              <a:ea typeface="微软雅黑" pitchFamily="34" charset="-122"/>
            </a:endParaRPr>
          </a:p>
          <a:p>
            <a:r>
              <a:rPr lang="zh-CN" altLang="en-US" sz="2000" dirty="0">
                <a:latin typeface="微软雅黑" pitchFamily="34" charset="-122"/>
                <a:ea typeface="微软雅黑" pitchFamily="34" charset="-122"/>
              </a:rPr>
              <a:t>３．萧条</a:t>
            </a:r>
            <a:r>
              <a:rPr lang="zh-CN" altLang="en-US" sz="2000" dirty="0" smtClean="0">
                <a:latin typeface="微软雅黑" pitchFamily="34" charset="-122"/>
                <a:ea typeface="微软雅黑" pitchFamily="34" charset="-122"/>
              </a:rPr>
              <a:t>阶段</a:t>
            </a:r>
            <a:endParaRPr lang="en-US" altLang="zh-CN" sz="2000" dirty="0" smtClean="0">
              <a:latin typeface="微软雅黑" pitchFamily="34" charset="-122"/>
              <a:ea typeface="微软雅黑" pitchFamily="34" charset="-122"/>
            </a:endParaRPr>
          </a:p>
          <a:p>
            <a:r>
              <a:rPr lang="zh-CN" altLang="en-US" sz="2000" dirty="0">
                <a:latin typeface="微软雅黑" pitchFamily="34" charset="-122"/>
                <a:ea typeface="微软雅黑" pitchFamily="34" charset="-122"/>
              </a:rPr>
              <a:t>４．复苏</a:t>
            </a:r>
            <a:r>
              <a:rPr lang="zh-CN" altLang="en-US" sz="2000" dirty="0" smtClean="0">
                <a:latin typeface="微软雅黑" pitchFamily="34" charset="-122"/>
                <a:ea typeface="微软雅黑" pitchFamily="34" charset="-122"/>
              </a:rPr>
              <a:t>阶段</a:t>
            </a:r>
          </a:p>
        </p:txBody>
      </p:sp>
    </p:spTree>
    <p:extLst>
      <p:ext uri="{BB962C8B-B14F-4D97-AF65-F5344CB8AC3E}">
        <p14:creationId xmlns:p14="http://schemas.microsoft.com/office/powerpoint/2010/main" val="2327470913"/>
      </p:ext>
    </p:extLst>
  </p:cSld>
  <p:clrMapOvr>
    <a:masterClrMapping/>
  </p:clrMapOvr>
  <p:transition spd="slow">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111915" y="642005"/>
            <a:ext cx="2339102"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经济周期理论</a:t>
            </a:r>
          </a:p>
        </p:txBody>
      </p:sp>
      <p:sp>
        <p:nvSpPr>
          <p:cNvPr id="6" name="矩形 5"/>
          <p:cNvSpPr/>
          <p:nvPr/>
        </p:nvSpPr>
        <p:spPr>
          <a:xfrm>
            <a:off x="1111915" y="1159093"/>
            <a:ext cx="2492990" cy="400110"/>
          </a:xfrm>
          <a:prstGeom prst="rect">
            <a:avLst/>
          </a:prstGeom>
        </p:spPr>
        <p:txBody>
          <a:bodyPr wrap="none">
            <a:spAutoFit/>
          </a:bodyPr>
          <a:lstStyle/>
          <a:p>
            <a:r>
              <a:rPr lang="zh-CN" altLang="en-US" sz="2000" b="1" dirty="0" smtClean="0">
                <a:latin typeface="微软雅黑" pitchFamily="34" charset="-122"/>
                <a:ea typeface="微软雅黑" pitchFamily="34" charset="-122"/>
              </a:rPr>
              <a:t>二</a:t>
            </a:r>
            <a:r>
              <a:rPr lang="zh-CN" altLang="en-US" sz="2000" b="1" dirty="0">
                <a:latin typeface="微软雅黑" pitchFamily="34" charset="-122"/>
                <a:ea typeface="微软雅黑" pitchFamily="34" charset="-122"/>
              </a:rPr>
              <a:t>、经济周期的类型</a:t>
            </a:r>
          </a:p>
        </p:txBody>
      </p:sp>
      <p:grpSp>
        <p:nvGrpSpPr>
          <p:cNvPr id="9" name="组合 8"/>
          <p:cNvGrpSpPr/>
          <p:nvPr/>
        </p:nvGrpSpPr>
        <p:grpSpPr>
          <a:xfrm>
            <a:off x="1035962" y="1921117"/>
            <a:ext cx="10739658" cy="1843361"/>
            <a:chOff x="0" y="80996"/>
            <a:chExt cx="1277398" cy="3015766"/>
          </a:xfrm>
        </p:grpSpPr>
        <p:sp>
          <p:nvSpPr>
            <p:cNvPr id="11" name="矩形 10"/>
            <p:cNvSpPr/>
            <p:nvPr/>
          </p:nvSpPr>
          <p:spPr>
            <a:xfrm>
              <a:off x="0" y="80996"/>
              <a:ext cx="1277398" cy="3015766"/>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 name="矩形 11"/>
            <p:cNvSpPr/>
            <p:nvPr/>
          </p:nvSpPr>
          <p:spPr>
            <a:xfrm>
              <a:off x="0" y="80996"/>
              <a:ext cx="1277398" cy="301576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lvl="0" algn="l" defTabSz="533400">
                <a:spcBef>
                  <a:spcPct val="0"/>
                </a:spcBef>
                <a:spcAft>
                  <a:spcPct val="35000"/>
                </a:spcAft>
              </a:pPr>
              <a:r>
                <a:rPr lang="zh-CN" altLang="en-US" sz="2000" kern="1200" dirty="0" smtClean="0">
                  <a:latin typeface="微软雅黑" pitchFamily="34" charset="-122"/>
                  <a:ea typeface="微软雅黑" pitchFamily="34" charset="-122"/>
                </a:rPr>
                <a:t>１．基钦周期</a:t>
              </a:r>
              <a:endParaRPr lang="en-US" altLang="zh-CN" sz="2000" kern="1200" dirty="0" smtClean="0">
                <a:latin typeface="微软雅黑" pitchFamily="34" charset="-122"/>
                <a:ea typeface="微软雅黑" pitchFamily="34" charset="-122"/>
              </a:endParaRPr>
            </a:p>
            <a:p>
              <a:pPr lvl="0" algn="l" defTabSz="533400">
                <a:spcBef>
                  <a:spcPct val="0"/>
                </a:spcBef>
                <a:spcAft>
                  <a:spcPct val="35000"/>
                </a:spcAft>
              </a:pPr>
              <a:r>
                <a:rPr lang="zh-CN" altLang="zh-CN" sz="2000" kern="1200" dirty="0" smtClean="0">
                  <a:latin typeface="微软雅黑" pitchFamily="34" charset="-122"/>
                  <a:ea typeface="微软雅黑" pitchFamily="34" charset="-122"/>
                </a:rPr>
                <a:t>基钦周期是１９２３年英国经济学家基钦提出的一种为期３</a:t>
              </a:r>
              <a:r>
                <a:rPr lang="en-US" altLang="zh-CN" sz="2000" kern="1200" dirty="0" smtClean="0">
                  <a:latin typeface="微软雅黑" pitchFamily="34" charset="-122"/>
                  <a:ea typeface="微软雅黑" pitchFamily="34" charset="-122"/>
                </a:rPr>
                <a:t>~</a:t>
              </a:r>
              <a:r>
                <a:rPr lang="zh-CN" altLang="zh-CN" sz="2000" kern="1200" dirty="0" smtClean="0">
                  <a:latin typeface="微软雅黑" pitchFamily="34" charset="-122"/>
                  <a:ea typeface="微软雅黑" pitchFamily="34" charset="-122"/>
                </a:rPr>
                <a:t>４年的经济周期</a:t>
              </a:r>
              <a:r>
                <a:rPr lang="en-US" altLang="zh-CN" sz="2000" kern="1200" dirty="0" smtClean="0">
                  <a:latin typeface="微软雅黑" pitchFamily="34" charset="-122"/>
                  <a:ea typeface="微软雅黑" pitchFamily="34" charset="-122"/>
                </a:rPr>
                <a:t>.</a:t>
              </a:r>
              <a:r>
                <a:rPr lang="zh-CN" altLang="zh-CN" sz="2000" kern="1200" dirty="0" smtClean="0">
                  <a:latin typeface="微软雅黑" pitchFamily="34" charset="-122"/>
                  <a:ea typeface="微软雅黑" pitchFamily="34" charset="-122"/>
                </a:rPr>
                <a:t>基钦认为经济周期实际上有主要周期与次要周期两种</a:t>
              </a:r>
              <a:r>
                <a:rPr lang="en-US" altLang="zh-CN" sz="2000" kern="1200" dirty="0" smtClean="0">
                  <a:latin typeface="微软雅黑" pitchFamily="34" charset="-122"/>
                  <a:ea typeface="微软雅黑" pitchFamily="34" charset="-122"/>
                </a:rPr>
                <a:t>.</a:t>
              </a:r>
              <a:r>
                <a:rPr lang="zh-CN" altLang="zh-CN" sz="2000" kern="1200" dirty="0" smtClean="0">
                  <a:latin typeface="微软雅黑" pitchFamily="34" charset="-122"/>
                  <a:ea typeface="微软雅黑" pitchFamily="34" charset="-122"/>
                </a:rPr>
                <a:t>主要周期即中周期</a:t>
              </a:r>
              <a:r>
                <a:rPr lang="en-US" altLang="zh-CN" sz="2000" kern="1200" dirty="0" smtClean="0">
                  <a:latin typeface="微软雅黑" pitchFamily="34" charset="-122"/>
                  <a:ea typeface="微软雅黑" pitchFamily="34" charset="-122"/>
                </a:rPr>
                <a:t>,</a:t>
              </a:r>
              <a:r>
                <a:rPr lang="zh-CN" altLang="zh-CN" sz="2000" kern="1200" dirty="0" smtClean="0">
                  <a:latin typeface="微软雅黑" pitchFamily="34" charset="-122"/>
                  <a:ea typeface="微软雅黑" pitchFamily="34" charset="-122"/>
                </a:rPr>
                <a:t>次要周期为３</a:t>
              </a:r>
              <a:r>
                <a:rPr lang="en-US" altLang="zh-CN" sz="2000" kern="1200" dirty="0" smtClean="0">
                  <a:latin typeface="微软雅黑" pitchFamily="34" charset="-122"/>
                  <a:ea typeface="微软雅黑" pitchFamily="34" charset="-122"/>
                </a:rPr>
                <a:t>~</a:t>
              </a:r>
              <a:r>
                <a:rPr lang="zh-CN" altLang="zh-CN" sz="2000" kern="1200" dirty="0" smtClean="0">
                  <a:latin typeface="微软雅黑" pitchFamily="34" charset="-122"/>
                  <a:ea typeface="微软雅黑" pitchFamily="34" charset="-122"/>
                </a:rPr>
                <a:t>４年一次的短周期</a:t>
              </a:r>
              <a:r>
                <a:rPr lang="en-US" altLang="zh-CN" sz="2000" kern="1200" dirty="0" smtClean="0">
                  <a:latin typeface="微软雅黑" pitchFamily="34" charset="-122"/>
                  <a:ea typeface="微软雅黑" pitchFamily="34" charset="-122"/>
                </a:rPr>
                <a:t>.</a:t>
              </a:r>
              <a:r>
                <a:rPr lang="zh-CN" altLang="zh-CN" sz="2000" kern="1200" dirty="0" smtClean="0">
                  <a:latin typeface="微软雅黑" pitchFamily="34" charset="-122"/>
                  <a:ea typeface="微软雅黑" pitchFamily="34" charset="-122"/>
                </a:rPr>
                <a:t>这种短周期就称基钦周期</a:t>
              </a:r>
              <a:r>
                <a:rPr lang="en-US" altLang="zh-CN" sz="2000" kern="1200" dirty="0" smtClean="0">
                  <a:latin typeface="微软雅黑" pitchFamily="34" charset="-122"/>
                  <a:ea typeface="微软雅黑" pitchFamily="34" charset="-122"/>
                </a:rPr>
                <a:t>.</a:t>
              </a:r>
              <a:endParaRPr lang="zh-CN" altLang="en-US" sz="2000" kern="1200" dirty="0">
                <a:latin typeface="微软雅黑" pitchFamily="34" charset="-122"/>
                <a:ea typeface="微软雅黑" pitchFamily="34" charset="-122"/>
              </a:endParaRPr>
            </a:p>
          </p:txBody>
        </p:sp>
      </p:grpSp>
      <p:grpSp>
        <p:nvGrpSpPr>
          <p:cNvPr id="16" name="组合 15"/>
          <p:cNvGrpSpPr/>
          <p:nvPr/>
        </p:nvGrpSpPr>
        <p:grpSpPr>
          <a:xfrm>
            <a:off x="1035962" y="4046800"/>
            <a:ext cx="10739658" cy="1843361"/>
            <a:chOff x="0" y="80996"/>
            <a:chExt cx="1277398" cy="3015766"/>
          </a:xfrm>
        </p:grpSpPr>
        <p:sp>
          <p:nvSpPr>
            <p:cNvPr id="17" name="矩形 16"/>
            <p:cNvSpPr/>
            <p:nvPr/>
          </p:nvSpPr>
          <p:spPr>
            <a:xfrm>
              <a:off x="0" y="80996"/>
              <a:ext cx="1277398" cy="3015766"/>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矩形 17"/>
            <p:cNvSpPr/>
            <p:nvPr/>
          </p:nvSpPr>
          <p:spPr>
            <a:xfrm>
              <a:off x="0" y="80996"/>
              <a:ext cx="1277398" cy="301576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lvl="0"/>
              <a:r>
                <a:rPr lang="zh-CN" altLang="en-US" sz="2000" dirty="0">
                  <a:latin typeface="微软雅黑" pitchFamily="34" charset="-122"/>
                  <a:ea typeface="微软雅黑" pitchFamily="34" charset="-122"/>
                </a:rPr>
                <a:t>２．朱格拉周期</a:t>
              </a:r>
              <a:endParaRPr lang="en-US" altLang="zh-CN" sz="2000" dirty="0">
                <a:latin typeface="微软雅黑" pitchFamily="34" charset="-122"/>
                <a:ea typeface="微软雅黑" pitchFamily="34" charset="-122"/>
              </a:endParaRPr>
            </a:p>
            <a:p>
              <a:pPr lvl="0"/>
              <a:r>
                <a:rPr lang="zh-CN" altLang="zh-CN" sz="2000" dirty="0">
                  <a:latin typeface="微软雅黑" pitchFamily="34" charset="-122"/>
                  <a:ea typeface="微软雅黑" pitchFamily="34" charset="-122"/>
                </a:rPr>
                <a:t>朱格拉周期是１８６０年法国经济学家朱格拉提出的一种为期９</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１０年的经济周期</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该周期是以国民收入、失业率和大多数经济部门的生产、利润和价格的波动为标志加以划分的</a:t>
              </a:r>
              <a:r>
                <a:rPr lang="en-US" altLang="zh-CN" sz="2000" dirty="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grpSp>
    </p:spTree>
    <p:extLst>
      <p:ext uri="{BB962C8B-B14F-4D97-AF65-F5344CB8AC3E}">
        <p14:creationId xmlns:p14="http://schemas.microsoft.com/office/powerpoint/2010/main" val="3212457481"/>
      </p:ext>
    </p:extLst>
  </p:cSld>
  <p:clrMapOvr>
    <a:masterClrMapping/>
  </p:clrMapOvr>
  <p:transition spd="slow">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111915" y="642005"/>
            <a:ext cx="2339102"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经济周期理论</a:t>
            </a:r>
          </a:p>
        </p:txBody>
      </p:sp>
      <p:sp>
        <p:nvSpPr>
          <p:cNvPr id="6" name="矩形 5"/>
          <p:cNvSpPr/>
          <p:nvPr/>
        </p:nvSpPr>
        <p:spPr>
          <a:xfrm>
            <a:off x="1111915" y="1159093"/>
            <a:ext cx="2492990" cy="400110"/>
          </a:xfrm>
          <a:prstGeom prst="rect">
            <a:avLst/>
          </a:prstGeom>
        </p:spPr>
        <p:txBody>
          <a:bodyPr wrap="none">
            <a:spAutoFit/>
          </a:bodyPr>
          <a:lstStyle/>
          <a:p>
            <a:r>
              <a:rPr lang="zh-CN" altLang="en-US" sz="2000" b="1" dirty="0" smtClean="0">
                <a:latin typeface="微软雅黑" pitchFamily="34" charset="-122"/>
                <a:ea typeface="微软雅黑" pitchFamily="34" charset="-122"/>
              </a:rPr>
              <a:t>二</a:t>
            </a:r>
            <a:r>
              <a:rPr lang="zh-CN" altLang="en-US" sz="2000" b="1" dirty="0">
                <a:latin typeface="微软雅黑" pitchFamily="34" charset="-122"/>
                <a:ea typeface="微软雅黑" pitchFamily="34" charset="-122"/>
              </a:rPr>
              <a:t>、经济周期的类型</a:t>
            </a:r>
          </a:p>
        </p:txBody>
      </p:sp>
      <p:grpSp>
        <p:nvGrpSpPr>
          <p:cNvPr id="9" name="组合 8"/>
          <p:cNvGrpSpPr/>
          <p:nvPr/>
        </p:nvGrpSpPr>
        <p:grpSpPr>
          <a:xfrm>
            <a:off x="1035962" y="1654203"/>
            <a:ext cx="10739658" cy="2205275"/>
            <a:chOff x="0" y="80996"/>
            <a:chExt cx="1277398" cy="3015766"/>
          </a:xfrm>
        </p:grpSpPr>
        <p:sp>
          <p:nvSpPr>
            <p:cNvPr id="11" name="矩形 10"/>
            <p:cNvSpPr/>
            <p:nvPr/>
          </p:nvSpPr>
          <p:spPr>
            <a:xfrm>
              <a:off x="0" y="80996"/>
              <a:ext cx="1277398" cy="3015766"/>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 name="矩形 11"/>
            <p:cNvSpPr/>
            <p:nvPr/>
          </p:nvSpPr>
          <p:spPr>
            <a:xfrm>
              <a:off x="0" y="80996"/>
              <a:ext cx="1277398" cy="301576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lvl="0"/>
              <a:r>
                <a:rPr lang="zh-CN" altLang="en-US" sz="2000" dirty="0">
                  <a:latin typeface="微软雅黑" pitchFamily="34" charset="-122"/>
                  <a:ea typeface="微软雅黑" pitchFamily="34" charset="-122"/>
                </a:rPr>
                <a:t>３．康德拉季耶夫周期</a:t>
              </a:r>
              <a:endParaRPr lang="en-US" altLang="zh-CN" sz="2000" dirty="0">
                <a:latin typeface="微软雅黑" pitchFamily="34" charset="-122"/>
                <a:ea typeface="微软雅黑" pitchFamily="34" charset="-122"/>
              </a:endParaRPr>
            </a:p>
            <a:p>
              <a:pPr lvl="0"/>
              <a:r>
                <a:rPr lang="zh-CN" altLang="zh-CN" sz="2000" dirty="0">
                  <a:latin typeface="微软雅黑" pitchFamily="34" charset="-122"/>
                  <a:ea typeface="微软雅黑" pitchFamily="34" charset="-122"/>
                </a:rPr>
                <a:t>康德拉季耶夫周期是１９２６年俄国经济学家康德拉季耶夫提出的一种为期５０</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６０年的经济周期</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该周期理论认为</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从１８世纪末期以后</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经历了三个长周期</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第一个长周期从１７８９年到１８４９年</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上升部分为２５年</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下降部分为３５年</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共６０年</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第二个长周期从１８４９年到１８９６年</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上升部分为２４年</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下降部分为２３年</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共４７年</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第三个长周期从１８９６年起</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上升部分为２４年</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１９２０年以后进入下降期</a:t>
              </a:r>
              <a:r>
                <a:rPr lang="en-US" altLang="zh-CN" sz="2000" dirty="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grpSp>
      <p:grpSp>
        <p:nvGrpSpPr>
          <p:cNvPr id="16" name="组合 15"/>
          <p:cNvGrpSpPr/>
          <p:nvPr/>
        </p:nvGrpSpPr>
        <p:grpSpPr>
          <a:xfrm>
            <a:off x="1035962" y="4046800"/>
            <a:ext cx="10739658" cy="1843361"/>
            <a:chOff x="0" y="80996"/>
            <a:chExt cx="1277398" cy="3015766"/>
          </a:xfrm>
        </p:grpSpPr>
        <p:sp>
          <p:nvSpPr>
            <p:cNvPr id="17" name="矩形 16"/>
            <p:cNvSpPr/>
            <p:nvPr/>
          </p:nvSpPr>
          <p:spPr>
            <a:xfrm>
              <a:off x="0" y="80996"/>
              <a:ext cx="1277398" cy="3015766"/>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矩形 17"/>
            <p:cNvSpPr/>
            <p:nvPr/>
          </p:nvSpPr>
          <p:spPr>
            <a:xfrm>
              <a:off x="0" y="80996"/>
              <a:ext cx="1277398" cy="301576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lvl="0"/>
              <a:r>
                <a:rPr lang="zh-CN" altLang="en-US" sz="2000" dirty="0">
                  <a:latin typeface="微软雅黑" pitchFamily="34" charset="-122"/>
                  <a:ea typeface="微软雅黑" pitchFamily="34" charset="-122"/>
                </a:rPr>
                <a:t>４．库兹涅茨周期</a:t>
              </a:r>
              <a:endParaRPr lang="en-US" altLang="zh-CN" sz="2000" dirty="0">
                <a:latin typeface="微软雅黑" pitchFamily="34" charset="-122"/>
                <a:ea typeface="微软雅黑" pitchFamily="34" charset="-122"/>
              </a:endParaRPr>
            </a:p>
            <a:p>
              <a:pPr lvl="0"/>
              <a:r>
                <a:rPr lang="zh-CN" altLang="zh-CN" sz="2000" dirty="0">
                  <a:latin typeface="微软雅黑" pitchFamily="34" charset="-122"/>
                  <a:ea typeface="微软雅黑" pitchFamily="34" charset="-122"/>
                </a:rPr>
                <a:t>库兹涅茨周期是１９３０年美国经济学家库兹涅茨提出的一种为期１５</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２５年</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平均长度为２０年的经济周期</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由于该周期主要是以建筑业的兴旺和衰落这一周期性波动现象为标志加以划分的</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所以也被称为“建筑周期”</a:t>
              </a:r>
              <a:r>
                <a:rPr lang="en-US" altLang="zh-CN" sz="2000" dirty="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grpSp>
    </p:spTree>
    <p:extLst>
      <p:ext uri="{BB962C8B-B14F-4D97-AF65-F5344CB8AC3E}">
        <p14:creationId xmlns:p14="http://schemas.microsoft.com/office/powerpoint/2010/main" val="3636816864"/>
      </p:ext>
    </p:extLst>
  </p:cSld>
  <p:clrMapOvr>
    <a:masterClrMapping/>
  </p:clrMapOvr>
  <p:transition spd="slow">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111915" y="642005"/>
            <a:ext cx="2339102"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经济周期理论</a:t>
            </a:r>
          </a:p>
        </p:txBody>
      </p:sp>
      <p:sp>
        <p:nvSpPr>
          <p:cNvPr id="6" name="矩形 5"/>
          <p:cNvSpPr/>
          <p:nvPr/>
        </p:nvSpPr>
        <p:spPr>
          <a:xfrm>
            <a:off x="1111915" y="1159093"/>
            <a:ext cx="2492990" cy="400110"/>
          </a:xfrm>
          <a:prstGeom prst="rect">
            <a:avLst/>
          </a:prstGeom>
        </p:spPr>
        <p:txBody>
          <a:bodyPr wrap="none">
            <a:spAutoFit/>
          </a:bodyPr>
          <a:lstStyle/>
          <a:p>
            <a:r>
              <a:rPr lang="zh-CN" altLang="en-US" sz="2000" b="1" dirty="0" smtClean="0">
                <a:latin typeface="微软雅黑" pitchFamily="34" charset="-122"/>
                <a:ea typeface="微软雅黑" pitchFamily="34" charset="-122"/>
              </a:rPr>
              <a:t>二</a:t>
            </a:r>
            <a:r>
              <a:rPr lang="zh-CN" altLang="en-US" sz="2000" b="1" dirty="0">
                <a:latin typeface="微软雅黑" pitchFamily="34" charset="-122"/>
                <a:ea typeface="微软雅黑" pitchFamily="34" charset="-122"/>
              </a:rPr>
              <a:t>、经济周期的类型</a:t>
            </a:r>
          </a:p>
        </p:txBody>
      </p:sp>
      <p:grpSp>
        <p:nvGrpSpPr>
          <p:cNvPr id="9" name="组合 8"/>
          <p:cNvGrpSpPr/>
          <p:nvPr/>
        </p:nvGrpSpPr>
        <p:grpSpPr>
          <a:xfrm>
            <a:off x="1035962" y="2010463"/>
            <a:ext cx="10739658" cy="3155303"/>
            <a:chOff x="0" y="80996"/>
            <a:chExt cx="1277398" cy="3015766"/>
          </a:xfrm>
        </p:grpSpPr>
        <p:sp>
          <p:nvSpPr>
            <p:cNvPr id="11" name="矩形 10"/>
            <p:cNvSpPr/>
            <p:nvPr/>
          </p:nvSpPr>
          <p:spPr>
            <a:xfrm>
              <a:off x="0" y="80996"/>
              <a:ext cx="1277398" cy="3015766"/>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 name="矩形 11"/>
            <p:cNvSpPr/>
            <p:nvPr/>
          </p:nvSpPr>
          <p:spPr>
            <a:xfrm>
              <a:off x="0" y="80996"/>
              <a:ext cx="1277398" cy="301576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lvl="0"/>
              <a:r>
                <a:rPr lang="zh-CN" altLang="en-US" sz="2000" dirty="0">
                  <a:latin typeface="微软雅黑" pitchFamily="34" charset="-122"/>
                  <a:ea typeface="微软雅黑" pitchFamily="34" charset="-122"/>
                </a:rPr>
                <a:t>５．熊彼特周期</a:t>
              </a:r>
              <a:endParaRPr lang="en-US" altLang="zh-CN" sz="2000" dirty="0">
                <a:latin typeface="微软雅黑" pitchFamily="34" charset="-122"/>
                <a:ea typeface="微软雅黑" pitchFamily="34" charset="-122"/>
              </a:endParaRPr>
            </a:p>
            <a:p>
              <a:pPr lvl="0"/>
              <a:r>
                <a:rPr lang="zh-CN" altLang="zh-CN" sz="2000" dirty="0">
                  <a:latin typeface="微软雅黑" pitchFamily="34" charset="-122"/>
                  <a:ea typeface="微软雅黑" pitchFamily="34" charset="-122"/>
                </a:rPr>
                <a:t>１９３６年</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伟大的经济学家熊彼特以他的“创新理论”为基础</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对各种周期理论进行了综合分析后提出了熊彼特周期</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熊彼特认为</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每一个长周期包括６个中周期</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每一个中周期包括３个短周期</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短周期约为４０个月</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中周期为９</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１０年</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长周期为４８</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６０年</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他以重大的创新为标志</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划分了３个长周期</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第一个长周期从１８世纪８０年代到１８４２年</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是“产业革命时期”</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第二个长周期从１８４２年到１８９７年</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是“蒸汽和钢铁时期”</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第三个长周期从１８９７年起</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是“电气、化学和汽车时期”</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在每个长周期中仍有中等创新所引起的波动</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这就形成若干个中周期</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在每个中周期中还有小创新所引起的波动</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形成若干个短周期</a:t>
              </a:r>
              <a:r>
                <a:rPr lang="en-US" altLang="zh-CN" sz="2000" dirty="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grpSp>
    </p:spTree>
    <p:extLst>
      <p:ext uri="{BB962C8B-B14F-4D97-AF65-F5344CB8AC3E}">
        <p14:creationId xmlns:p14="http://schemas.microsoft.com/office/powerpoint/2010/main" val="3313532852"/>
      </p:ext>
    </p:extLst>
  </p:cSld>
  <p:clrMapOvr>
    <a:masterClrMapping/>
  </p:clrMapOvr>
  <p:transition spd="slow">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19809" y="642005"/>
            <a:ext cx="3775393"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经济周期与总供给曲线</a:t>
            </a:r>
          </a:p>
        </p:txBody>
      </p:sp>
      <p:sp>
        <p:nvSpPr>
          <p:cNvPr id="6" name="矩形 5"/>
          <p:cNvSpPr/>
          <p:nvPr/>
        </p:nvSpPr>
        <p:spPr>
          <a:xfrm>
            <a:off x="1119809" y="1374345"/>
            <a:ext cx="9045683" cy="4401205"/>
          </a:xfrm>
          <a:prstGeom prst="rect">
            <a:avLst/>
          </a:prstGeom>
        </p:spPr>
        <p:txBody>
          <a:bodyPr wrap="square">
            <a:spAutoFit/>
          </a:bodyPr>
          <a:lstStyle/>
          <a:p>
            <a:r>
              <a:rPr lang="zh-CN" altLang="en-US" sz="2000" b="1" dirty="0">
                <a:latin typeface="微软雅黑" pitchFamily="34" charset="-122"/>
                <a:ea typeface="微软雅黑" pitchFamily="34" charset="-122"/>
              </a:rPr>
              <a:t>一、经济周期的</a:t>
            </a:r>
            <a:r>
              <a:rPr lang="zh-CN" altLang="en-US" sz="2000" b="1" dirty="0" smtClean="0">
                <a:latin typeface="微软雅黑" pitchFamily="34" charset="-122"/>
                <a:ea typeface="微软雅黑" pitchFamily="34" charset="-122"/>
              </a:rPr>
              <a:t>形成</a:t>
            </a:r>
            <a:endParaRPr lang="en-US" altLang="zh-CN" sz="2000" b="1" dirty="0" smtClean="0">
              <a:latin typeface="微软雅黑" pitchFamily="34" charset="-122"/>
              <a:ea typeface="微软雅黑" pitchFamily="34" charset="-122"/>
            </a:endParaRPr>
          </a:p>
          <a:p>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一</a:t>
            </a:r>
            <a:r>
              <a:rPr lang="en-US" altLang="zh-CN" sz="2000" dirty="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外因论</a:t>
            </a:r>
            <a:endParaRPr lang="en-US" altLang="zh-CN" sz="2000" dirty="0" smtClean="0">
              <a:latin typeface="微软雅黑" pitchFamily="34" charset="-122"/>
              <a:ea typeface="微软雅黑" pitchFamily="34" charset="-122"/>
            </a:endParaRPr>
          </a:p>
          <a:p>
            <a:r>
              <a:rPr lang="zh-CN" altLang="en-US" sz="2000" dirty="0">
                <a:latin typeface="微软雅黑" pitchFamily="34" charset="-122"/>
                <a:ea typeface="微软雅黑" pitchFamily="34" charset="-122"/>
              </a:rPr>
              <a:t>１．太阳黑子</a:t>
            </a:r>
            <a:r>
              <a:rPr lang="zh-CN" altLang="en-US" sz="2000" dirty="0" smtClean="0">
                <a:latin typeface="微软雅黑" pitchFamily="34" charset="-122"/>
                <a:ea typeface="微软雅黑" pitchFamily="34" charset="-122"/>
              </a:rPr>
              <a:t>理论</a:t>
            </a:r>
            <a:endParaRPr lang="en-US" altLang="zh-CN" sz="2000" dirty="0" smtClean="0">
              <a:latin typeface="微软雅黑" pitchFamily="34" charset="-122"/>
              <a:ea typeface="微软雅黑" pitchFamily="34" charset="-122"/>
            </a:endParaRPr>
          </a:p>
          <a:p>
            <a:r>
              <a:rPr lang="zh-CN" altLang="en-US" sz="2000" dirty="0">
                <a:latin typeface="微软雅黑" pitchFamily="34" charset="-122"/>
                <a:ea typeface="微软雅黑" pitchFamily="34" charset="-122"/>
              </a:rPr>
              <a:t>２．创新</a:t>
            </a:r>
            <a:r>
              <a:rPr lang="zh-CN" altLang="en-US" sz="2000" dirty="0" smtClean="0">
                <a:latin typeface="微软雅黑" pitchFamily="34" charset="-122"/>
                <a:ea typeface="微软雅黑" pitchFamily="34" charset="-122"/>
              </a:rPr>
              <a:t>理论</a:t>
            </a:r>
            <a:endParaRPr lang="en-US" altLang="zh-CN" sz="2000" dirty="0" smtClean="0">
              <a:latin typeface="微软雅黑" pitchFamily="34" charset="-122"/>
              <a:ea typeface="微软雅黑" pitchFamily="34" charset="-122"/>
            </a:endParaRPr>
          </a:p>
          <a:p>
            <a:r>
              <a:rPr lang="zh-CN" altLang="en-US" sz="2000" dirty="0">
                <a:latin typeface="微软雅黑" pitchFamily="34" charset="-122"/>
                <a:ea typeface="微软雅黑" pitchFamily="34" charset="-122"/>
              </a:rPr>
              <a:t>３．政治性周期</a:t>
            </a:r>
            <a:r>
              <a:rPr lang="zh-CN" altLang="en-US" sz="2000" dirty="0" smtClean="0">
                <a:latin typeface="微软雅黑" pitchFamily="34" charset="-122"/>
                <a:ea typeface="微软雅黑" pitchFamily="34" charset="-122"/>
              </a:rPr>
              <a:t>理论</a:t>
            </a:r>
            <a:endParaRPr lang="en-US" altLang="zh-CN" sz="2000" dirty="0" smtClean="0">
              <a:latin typeface="微软雅黑" pitchFamily="34" charset="-122"/>
              <a:ea typeface="微软雅黑" pitchFamily="34" charset="-122"/>
            </a:endParaRPr>
          </a:p>
          <a:p>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二</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内因</a:t>
            </a:r>
            <a:r>
              <a:rPr lang="zh-CN" altLang="en-US" sz="2000" dirty="0" smtClean="0">
                <a:latin typeface="微软雅黑" pitchFamily="34" charset="-122"/>
                <a:ea typeface="微软雅黑" pitchFamily="34" charset="-122"/>
              </a:rPr>
              <a:t>论</a:t>
            </a:r>
            <a:endParaRPr lang="en-US" altLang="zh-CN" sz="2000" dirty="0" smtClean="0">
              <a:latin typeface="微软雅黑" pitchFamily="34" charset="-122"/>
              <a:ea typeface="微软雅黑" pitchFamily="34" charset="-122"/>
            </a:endParaRPr>
          </a:p>
          <a:p>
            <a:r>
              <a:rPr lang="zh-CN" altLang="en-US" sz="2000" dirty="0">
                <a:latin typeface="微软雅黑" pitchFamily="34" charset="-122"/>
                <a:ea typeface="微软雅黑" pitchFamily="34" charset="-122"/>
              </a:rPr>
              <a:t>１．纯货币</a:t>
            </a:r>
            <a:r>
              <a:rPr lang="zh-CN" altLang="en-US" sz="2000" dirty="0" smtClean="0">
                <a:latin typeface="微软雅黑" pitchFamily="34" charset="-122"/>
                <a:ea typeface="微软雅黑" pitchFamily="34" charset="-122"/>
              </a:rPr>
              <a:t>理论</a:t>
            </a:r>
            <a:endParaRPr lang="en-US" altLang="zh-CN" sz="2000" dirty="0" smtClean="0">
              <a:latin typeface="微软雅黑" pitchFamily="34" charset="-122"/>
              <a:ea typeface="微软雅黑" pitchFamily="34" charset="-122"/>
            </a:endParaRPr>
          </a:p>
          <a:p>
            <a:r>
              <a:rPr lang="zh-CN" altLang="en-US" sz="2000" dirty="0">
                <a:latin typeface="微软雅黑" pitchFamily="34" charset="-122"/>
                <a:ea typeface="微软雅黑" pitchFamily="34" charset="-122"/>
              </a:rPr>
              <a:t>２．投资过度</a:t>
            </a:r>
            <a:r>
              <a:rPr lang="zh-CN" altLang="en-US" sz="2000" dirty="0" smtClean="0">
                <a:latin typeface="微软雅黑" pitchFamily="34" charset="-122"/>
                <a:ea typeface="微软雅黑" pitchFamily="34" charset="-122"/>
              </a:rPr>
              <a:t>理论</a:t>
            </a:r>
            <a:endParaRPr lang="en-US" altLang="zh-CN" sz="2000" dirty="0" smtClean="0">
              <a:latin typeface="微软雅黑" pitchFamily="34" charset="-122"/>
              <a:ea typeface="微软雅黑" pitchFamily="34" charset="-122"/>
            </a:endParaRPr>
          </a:p>
          <a:p>
            <a:r>
              <a:rPr lang="zh-CN" altLang="en-US" sz="2000" dirty="0">
                <a:latin typeface="微软雅黑" pitchFamily="34" charset="-122"/>
                <a:ea typeface="微软雅黑" pitchFamily="34" charset="-122"/>
              </a:rPr>
              <a:t>３．消费不足</a:t>
            </a:r>
            <a:r>
              <a:rPr lang="zh-CN" altLang="en-US" sz="2000" dirty="0" smtClean="0">
                <a:latin typeface="微软雅黑" pitchFamily="34" charset="-122"/>
                <a:ea typeface="微软雅黑" pitchFamily="34" charset="-122"/>
              </a:rPr>
              <a:t>理论</a:t>
            </a:r>
            <a:endParaRPr lang="en-US" altLang="zh-CN" sz="2000" dirty="0" smtClean="0">
              <a:latin typeface="微软雅黑" pitchFamily="34" charset="-122"/>
              <a:ea typeface="微软雅黑" pitchFamily="34" charset="-122"/>
            </a:endParaRPr>
          </a:p>
          <a:p>
            <a:r>
              <a:rPr lang="zh-CN" altLang="en-US" sz="2000" dirty="0">
                <a:latin typeface="微软雅黑" pitchFamily="34" charset="-122"/>
                <a:ea typeface="微软雅黑" pitchFamily="34" charset="-122"/>
              </a:rPr>
              <a:t>４．心理</a:t>
            </a:r>
            <a:r>
              <a:rPr lang="zh-CN" altLang="en-US" sz="2000" dirty="0" smtClean="0">
                <a:latin typeface="微软雅黑" pitchFamily="34" charset="-122"/>
                <a:ea typeface="微软雅黑" pitchFamily="34" charset="-122"/>
              </a:rPr>
              <a:t>理论</a:t>
            </a:r>
            <a:endParaRPr lang="en-US" altLang="zh-CN" sz="2000" dirty="0" smtClean="0">
              <a:latin typeface="微软雅黑" pitchFamily="34" charset="-122"/>
              <a:ea typeface="微软雅黑" pitchFamily="34" charset="-122"/>
            </a:endParaRPr>
          </a:p>
          <a:p>
            <a:r>
              <a:rPr lang="zh-CN" altLang="en-US" sz="2000" b="1" dirty="0">
                <a:latin typeface="微软雅黑" pitchFamily="34" charset="-122"/>
                <a:ea typeface="微软雅黑" pitchFamily="34" charset="-122"/>
              </a:rPr>
              <a:t>二、决定经济周期的主要</a:t>
            </a:r>
            <a:r>
              <a:rPr lang="zh-CN" altLang="en-US" sz="2000" b="1" dirty="0" smtClean="0">
                <a:latin typeface="微软雅黑" pitchFamily="34" charset="-122"/>
                <a:ea typeface="微软雅黑" pitchFamily="34" charset="-122"/>
              </a:rPr>
              <a:t>方面</a:t>
            </a:r>
            <a:endParaRPr lang="en-US" altLang="zh-CN" sz="2000" b="1" dirty="0" smtClean="0">
              <a:latin typeface="微软雅黑" pitchFamily="34" charset="-122"/>
              <a:ea typeface="微软雅黑" pitchFamily="34" charset="-122"/>
            </a:endParaRPr>
          </a:p>
          <a:p>
            <a:r>
              <a:rPr lang="zh-CN" altLang="en-US" sz="2000" dirty="0">
                <a:latin typeface="微软雅黑" pitchFamily="34" charset="-122"/>
                <a:ea typeface="微软雅黑" pitchFamily="34" charset="-122"/>
              </a:rPr>
              <a:t>１</a:t>
            </a:r>
            <a:r>
              <a:rPr lang="zh-CN" altLang="en-US" sz="2000" dirty="0" smtClean="0">
                <a:latin typeface="微软雅黑" pitchFamily="34" charset="-122"/>
                <a:ea typeface="微软雅黑" pitchFamily="34" charset="-122"/>
              </a:rPr>
              <a:t>．</a:t>
            </a:r>
            <a:r>
              <a:rPr lang="zh-CN" altLang="en-US" sz="2000" dirty="0">
                <a:latin typeface="微软雅黑" pitchFamily="34" charset="-122"/>
                <a:ea typeface="微软雅黑" pitchFamily="34" charset="-122"/>
              </a:rPr>
              <a:t>生产力的</a:t>
            </a:r>
            <a:r>
              <a:rPr lang="zh-CN" altLang="en-US" sz="2000" dirty="0" smtClean="0">
                <a:latin typeface="微软雅黑" pitchFamily="34" charset="-122"/>
                <a:ea typeface="微软雅黑" pitchFamily="34" charset="-122"/>
              </a:rPr>
              <a:t>大小</a:t>
            </a:r>
            <a:endParaRPr lang="en-US" altLang="zh-CN" sz="2000" dirty="0" smtClean="0">
              <a:latin typeface="微软雅黑" pitchFamily="34" charset="-122"/>
              <a:ea typeface="微软雅黑" pitchFamily="34" charset="-122"/>
            </a:endParaRPr>
          </a:p>
          <a:p>
            <a:r>
              <a:rPr lang="zh-CN" altLang="en-US" sz="2000" dirty="0" smtClean="0">
                <a:latin typeface="微软雅黑" pitchFamily="34" charset="-122"/>
                <a:ea typeface="微软雅黑" pitchFamily="34" charset="-122"/>
              </a:rPr>
              <a:t>２．</a:t>
            </a:r>
            <a:r>
              <a:rPr lang="zh-CN" altLang="en-US" sz="2000" dirty="0">
                <a:latin typeface="微软雅黑" pitchFamily="34" charset="-122"/>
                <a:ea typeface="微软雅黑" pitchFamily="34" charset="-122"/>
              </a:rPr>
              <a:t>市场的</a:t>
            </a:r>
            <a:r>
              <a:rPr lang="zh-CN" altLang="en-US" sz="2000" dirty="0" smtClean="0">
                <a:latin typeface="微软雅黑" pitchFamily="34" charset="-122"/>
                <a:ea typeface="微软雅黑" pitchFamily="34" charset="-122"/>
              </a:rPr>
              <a:t>大小</a:t>
            </a:r>
            <a:endParaRPr lang="en-US" altLang="zh-CN" sz="2000" dirty="0" smtClean="0">
              <a:latin typeface="微软雅黑" pitchFamily="34" charset="-122"/>
              <a:ea typeface="微软雅黑" pitchFamily="34" charset="-122"/>
            </a:endParaRPr>
          </a:p>
          <a:p>
            <a:r>
              <a:rPr lang="zh-CN" altLang="en-US" sz="2000" dirty="0" smtClean="0">
                <a:latin typeface="微软雅黑" pitchFamily="34" charset="-122"/>
                <a:ea typeface="微软雅黑" pitchFamily="34" charset="-122"/>
              </a:rPr>
              <a:t>３．</a:t>
            </a:r>
            <a:r>
              <a:rPr lang="zh-CN" altLang="en-US" sz="2000" dirty="0">
                <a:latin typeface="微软雅黑" pitchFamily="34" charset="-122"/>
                <a:ea typeface="微软雅黑" pitchFamily="34" charset="-122"/>
              </a:rPr>
              <a:t>经济周期是由产品的过剩直接引起的</a:t>
            </a:r>
            <a:r>
              <a:rPr lang="en-US" altLang="zh-CN" sz="2000" dirty="0" smtClean="0">
                <a:latin typeface="微软雅黑" pitchFamily="34" charset="-122"/>
                <a:ea typeface="微软雅黑" pitchFamily="34" charset="-122"/>
              </a:rPr>
              <a:t>.</a:t>
            </a:r>
          </a:p>
        </p:txBody>
      </p:sp>
    </p:spTree>
    <p:extLst>
      <p:ext uri="{BB962C8B-B14F-4D97-AF65-F5344CB8AC3E}">
        <p14:creationId xmlns:p14="http://schemas.microsoft.com/office/powerpoint/2010/main" val="852725398"/>
      </p:ext>
    </p:extLst>
  </p:cSld>
  <p:clrMapOvr>
    <a:masterClrMapping/>
  </p:clrMapOvr>
  <p:transition spd="slow">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11915" y="642005"/>
            <a:ext cx="2339102" cy="523220"/>
          </a:xfrm>
          <a:prstGeom prst="rect">
            <a:avLst/>
          </a:prstGeom>
          <a:noFill/>
        </p:spPr>
        <p:txBody>
          <a:bodyPr wrap="square" rtlCol="0">
            <a:spAutoFit/>
          </a:bodyPr>
          <a:lstStyle/>
          <a:p>
            <a:r>
              <a:rPr lang="zh-CN" altLang="en-US" sz="2800" b="1" i="1" dirty="0">
                <a:solidFill>
                  <a:schemeClr val="accent1">
                    <a:lumMod val="50000"/>
                  </a:schemeClr>
                </a:solidFill>
                <a:latin typeface="微软雅黑" panose="020B0503020204020204" charset="-122"/>
                <a:ea typeface="微软雅黑" panose="020B0503020204020204" charset="-122"/>
              </a:rPr>
              <a:t>经济周期理论</a:t>
            </a:r>
          </a:p>
        </p:txBody>
      </p:sp>
      <p:sp>
        <p:nvSpPr>
          <p:cNvPr id="6" name="矩形 5"/>
          <p:cNvSpPr/>
          <p:nvPr/>
        </p:nvSpPr>
        <p:spPr>
          <a:xfrm>
            <a:off x="1111914" y="1357869"/>
            <a:ext cx="11080085" cy="4031873"/>
          </a:xfrm>
          <a:prstGeom prst="rect">
            <a:avLst/>
          </a:prstGeom>
        </p:spPr>
        <p:txBody>
          <a:bodyPr wrap="square">
            <a:spAutoFit/>
          </a:bodyPr>
          <a:lstStyle/>
          <a:p>
            <a:r>
              <a:rPr lang="zh-CN" altLang="en-US" sz="2000" b="1" dirty="0">
                <a:latin typeface="微软雅黑" pitchFamily="34" charset="-122"/>
                <a:ea typeface="微软雅黑" pitchFamily="34" charset="-122"/>
              </a:rPr>
              <a:t>一、经济周期的</a:t>
            </a:r>
            <a:r>
              <a:rPr lang="zh-CN" altLang="en-US" sz="2000" b="1" dirty="0" smtClean="0">
                <a:latin typeface="微软雅黑" pitchFamily="34" charset="-122"/>
                <a:ea typeface="微软雅黑" pitchFamily="34" charset="-122"/>
              </a:rPr>
              <a:t>根源</a:t>
            </a:r>
            <a:endParaRPr lang="en-US" altLang="zh-CN" sz="2000" b="1" dirty="0" smtClean="0">
              <a:latin typeface="微软雅黑" pitchFamily="34" charset="-122"/>
              <a:ea typeface="微软雅黑" pitchFamily="34" charset="-122"/>
            </a:endParaRPr>
          </a:p>
          <a:p>
            <a:r>
              <a:rPr lang="zh-CN" altLang="en-US" dirty="0" smtClean="0">
                <a:latin typeface="微软雅黑" pitchFamily="34" charset="-122"/>
                <a:ea typeface="微软雅黑" pitchFamily="34" charset="-122"/>
              </a:rPr>
              <a:t>经济</a:t>
            </a:r>
            <a:r>
              <a:rPr lang="zh-CN" altLang="en-US" dirty="0">
                <a:latin typeface="微软雅黑" pitchFamily="34" charset="-122"/>
                <a:ea typeface="微软雅黑" pitchFamily="34" charset="-122"/>
              </a:rPr>
              <a:t>周期</a:t>
            </a:r>
            <a:r>
              <a:rPr lang="zh-CN" altLang="en-US" dirty="0" smtClean="0">
                <a:latin typeface="微软雅黑" pitchFamily="34" charset="-122"/>
                <a:ea typeface="微软雅黑" pitchFamily="34" charset="-122"/>
              </a:rPr>
              <a:t>四</a:t>
            </a:r>
            <a:r>
              <a:rPr lang="zh-CN" altLang="en-US" dirty="0">
                <a:latin typeface="微软雅黑" pitchFamily="34" charset="-122"/>
                <a:ea typeface="微软雅黑" pitchFamily="34" charset="-122"/>
              </a:rPr>
              <a:t>种不同的解释</a:t>
            </a:r>
            <a:r>
              <a:rPr lang="en-US" altLang="zh-CN" dirty="0" smtClean="0">
                <a:latin typeface="微软雅黑" pitchFamily="34" charset="-122"/>
                <a:ea typeface="微软雅黑" pitchFamily="34" charset="-122"/>
              </a:rPr>
              <a:t>:</a:t>
            </a:r>
          </a:p>
          <a:p>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１</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传统的经济周期理论认为经济中存在引起波动的内生力量</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即波动的根源是内</a:t>
            </a:r>
            <a:r>
              <a:rPr lang="zh-CN" altLang="en-US" dirty="0" smtClean="0">
                <a:latin typeface="微软雅黑" pitchFamily="34" charset="-122"/>
                <a:ea typeface="微软雅黑" pitchFamily="34" charset="-122"/>
              </a:rPr>
              <a:t>生的</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因而经济的上升和下降的波动也是可以预测的</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从而政府的政策在减轻经济波动方面</a:t>
            </a:r>
            <a:r>
              <a:rPr lang="zh-CN" altLang="en-US" dirty="0" smtClean="0">
                <a:latin typeface="微软雅黑" pitchFamily="34" charset="-122"/>
                <a:ea typeface="微软雅黑" pitchFamily="34" charset="-122"/>
              </a:rPr>
              <a:t>是可以</a:t>
            </a:r>
            <a:r>
              <a:rPr lang="zh-CN" altLang="en-US" dirty="0">
                <a:latin typeface="微软雅黑" pitchFamily="34" charset="-122"/>
                <a:ea typeface="微软雅黑" pitchFamily="34" charset="-122"/>
              </a:rPr>
              <a:t>有所作为的</a:t>
            </a:r>
            <a:r>
              <a:rPr lang="en-US" altLang="zh-CN" dirty="0" smtClean="0">
                <a:latin typeface="微软雅黑" pitchFamily="34" charset="-122"/>
                <a:ea typeface="微软雅黑" pitchFamily="34" charset="-122"/>
              </a:rPr>
              <a:t>.</a:t>
            </a:r>
          </a:p>
          <a:p>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２</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实际经济周期理论认为波动是经济的外在冲击的结果</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这种冲击是不可预期的、</a:t>
            </a:r>
            <a:r>
              <a:rPr lang="zh-CN" altLang="en-US" dirty="0" smtClean="0">
                <a:latin typeface="微软雅黑" pitchFamily="34" charset="-122"/>
                <a:ea typeface="微软雅黑" pitchFamily="34" charset="-122"/>
              </a:rPr>
              <a:t>随机的</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因而政府是无法控制的</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市场则可以有效率地适应这些冲击</a:t>
            </a:r>
            <a:r>
              <a:rPr lang="en-US" altLang="zh-CN" dirty="0" smtClean="0">
                <a:latin typeface="微软雅黑" pitchFamily="34" charset="-122"/>
                <a:ea typeface="微软雅黑" pitchFamily="34" charset="-122"/>
              </a:rPr>
              <a:t>.</a:t>
            </a:r>
          </a:p>
          <a:p>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３</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货币主义和新古典主义则把波动归结为政府的错误导向</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特别是货币政策结果</a:t>
            </a:r>
            <a:r>
              <a:rPr lang="en-US" altLang="zh-CN" dirty="0" smtClean="0">
                <a:latin typeface="微软雅黑" pitchFamily="34" charset="-122"/>
                <a:ea typeface="微软雅黑" pitchFamily="34" charset="-122"/>
              </a:rPr>
              <a:t>.</a:t>
            </a:r>
          </a:p>
          <a:p>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４</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新凯恩斯主义者认为波动的原因既来自经济内部</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也来自经济外部</a:t>
            </a:r>
            <a:r>
              <a:rPr lang="en-US" altLang="zh-CN" dirty="0" smtClean="0">
                <a:latin typeface="微软雅黑" pitchFamily="34" charset="-122"/>
                <a:ea typeface="微软雅黑" pitchFamily="34" charset="-122"/>
              </a:rPr>
              <a:t>.</a:t>
            </a:r>
          </a:p>
          <a:p>
            <a:r>
              <a:rPr lang="zh-CN" altLang="en-US" sz="2000" b="1" dirty="0">
                <a:latin typeface="微软雅黑" pitchFamily="34" charset="-122"/>
                <a:ea typeface="微软雅黑" pitchFamily="34" charset="-122"/>
              </a:rPr>
              <a:t>二、加速</a:t>
            </a:r>
            <a:r>
              <a:rPr lang="zh-CN" altLang="en-US" sz="2000" b="1" dirty="0" smtClean="0">
                <a:latin typeface="微软雅黑" pitchFamily="34" charset="-122"/>
                <a:ea typeface="微软雅黑" pitchFamily="34" charset="-122"/>
              </a:rPr>
              <a:t>原理</a:t>
            </a:r>
            <a:endParaRPr lang="en-US" altLang="zh-CN" sz="2000" b="1" dirty="0" smtClean="0">
              <a:latin typeface="微软雅黑" pitchFamily="34" charset="-122"/>
              <a:ea typeface="微软雅黑" pitchFamily="34" charset="-122"/>
            </a:endParaRPr>
          </a:p>
          <a:p>
            <a:r>
              <a:rPr lang="zh-CN" altLang="en-US" dirty="0">
                <a:latin typeface="微软雅黑" pitchFamily="34" charset="-122"/>
                <a:ea typeface="微软雅黑" pitchFamily="34" charset="-122"/>
              </a:rPr>
              <a:t>１．加速原理的</a:t>
            </a:r>
            <a:r>
              <a:rPr lang="zh-CN" altLang="en-US" dirty="0" smtClean="0">
                <a:latin typeface="微软雅黑" pitchFamily="34" charset="-122"/>
                <a:ea typeface="微软雅黑" pitchFamily="34" charset="-122"/>
              </a:rPr>
              <a:t>定义</a:t>
            </a:r>
            <a:endParaRPr lang="en-US" altLang="zh-CN" dirty="0" smtClean="0">
              <a:latin typeface="微软雅黑" pitchFamily="34" charset="-122"/>
              <a:ea typeface="微软雅黑" pitchFamily="34" charset="-122"/>
            </a:endParaRPr>
          </a:p>
          <a:p>
            <a:r>
              <a:rPr lang="zh-CN" altLang="en-US" dirty="0" smtClean="0">
                <a:latin typeface="微软雅黑" pitchFamily="34" charset="-122"/>
                <a:ea typeface="微软雅黑" pitchFamily="34" charset="-122"/>
              </a:rPr>
              <a:t>加速</a:t>
            </a:r>
            <a:r>
              <a:rPr lang="zh-CN" altLang="en-US" dirty="0">
                <a:latin typeface="微软雅黑" pitchFamily="34" charset="-122"/>
                <a:ea typeface="微软雅黑" pitchFamily="34" charset="-122"/>
              </a:rPr>
              <a:t>原理是论证投资取决于国民收入</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或产量</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变动率的理论</a:t>
            </a:r>
            <a:r>
              <a:rPr lang="en-US" altLang="zh-CN" dirty="0" smtClean="0">
                <a:latin typeface="微软雅黑" pitchFamily="34" charset="-122"/>
                <a:ea typeface="微软雅黑" pitchFamily="34" charset="-122"/>
              </a:rPr>
              <a:t>.</a:t>
            </a:r>
          </a:p>
          <a:p>
            <a:r>
              <a:rPr lang="zh-CN" altLang="en-US" dirty="0">
                <a:latin typeface="微软雅黑" pitchFamily="34" charset="-122"/>
                <a:ea typeface="微软雅黑" pitchFamily="34" charset="-122"/>
              </a:rPr>
              <a:t>其公式如下</a:t>
            </a:r>
            <a:r>
              <a:rPr lang="en-US" altLang="zh-CN" dirty="0" smtClean="0">
                <a:latin typeface="微软雅黑" pitchFamily="34" charset="-122"/>
                <a:ea typeface="微软雅黑" pitchFamily="34" charset="-122"/>
              </a:rPr>
              <a:t>:</a:t>
            </a:r>
          </a:p>
          <a:p>
            <a:r>
              <a:rPr lang="en-US" altLang="zh-CN" dirty="0">
                <a:latin typeface="微软雅黑" pitchFamily="34" charset="-122"/>
                <a:ea typeface="微软雅黑" pitchFamily="34" charset="-122"/>
              </a:rPr>
              <a:t> </a:t>
            </a:r>
            <a:r>
              <a:rPr lang="en-US" altLang="zh-CN" dirty="0" smtClean="0">
                <a:latin typeface="微软雅黑" pitchFamily="34" charset="-122"/>
                <a:ea typeface="微软雅黑" pitchFamily="34" charset="-122"/>
              </a:rPr>
              <a:t>                       </a:t>
            </a:r>
            <a:r>
              <a:rPr lang="en-US" altLang="zh-CN" dirty="0">
                <a:latin typeface="微软雅黑" pitchFamily="34" charset="-122"/>
                <a:ea typeface="微软雅黑" pitchFamily="34" charset="-122"/>
              </a:rPr>
              <a:t>It</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I</a:t>
            </a:r>
            <a:r>
              <a:rPr lang="zh-CN" altLang="en-US" dirty="0">
                <a:latin typeface="微软雅黑" pitchFamily="34" charset="-122"/>
                <a:ea typeface="微软雅黑" pitchFamily="34" charset="-122"/>
              </a:rPr>
              <a:t>０＋</a:t>
            </a:r>
            <a:r>
              <a:rPr lang="en-US" altLang="zh-CN" dirty="0">
                <a:latin typeface="微软雅黑" pitchFamily="34" charset="-122"/>
                <a:ea typeface="微软雅黑" pitchFamily="34" charset="-122"/>
              </a:rPr>
              <a:t>D </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a(</a:t>
            </a:r>
            <a:r>
              <a:rPr lang="en-US" altLang="zh-CN" dirty="0" err="1">
                <a:latin typeface="微软雅黑" pitchFamily="34" charset="-122"/>
                <a:ea typeface="微软雅黑" pitchFamily="34" charset="-122"/>
              </a:rPr>
              <a:t>Yt</a:t>
            </a:r>
            <a:r>
              <a:rPr lang="zh-CN" altLang="en-US" dirty="0">
                <a:latin typeface="微软雅黑" pitchFamily="34" charset="-122"/>
                <a:ea typeface="微软雅黑" pitchFamily="34" charset="-122"/>
              </a:rPr>
              <a:t>－</a:t>
            </a:r>
            <a:r>
              <a:rPr lang="en-US" altLang="zh-CN" dirty="0" err="1">
                <a:latin typeface="微软雅黑" pitchFamily="34" charset="-122"/>
                <a:ea typeface="微软雅黑" pitchFamily="34" charset="-122"/>
              </a:rPr>
              <a:t>Yt</a:t>
            </a:r>
            <a:r>
              <a:rPr lang="zh-CN" altLang="en-US" dirty="0">
                <a:latin typeface="微软雅黑" pitchFamily="34" charset="-122"/>
                <a:ea typeface="微软雅黑" pitchFamily="34" charset="-122"/>
              </a:rPr>
              <a:t>－１</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a:t>
            </a:r>
            <a:r>
              <a:rPr lang="en-US" altLang="zh-CN" dirty="0" smtClean="0">
                <a:latin typeface="微软雅黑" pitchFamily="34" charset="-122"/>
                <a:ea typeface="微软雅黑" pitchFamily="34" charset="-122"/>
              </a:rPr>
              <a:t>D</a:t>
            </a:r>
          </a:p>
          <a:p>
            <a:r>
              <a:rPr lang="zh-CN" altLang="en-US" dirty="0">
                <a:latin typeface="微软雅黑" pitchFamily="34" charset="-122"/>
                <a:ea typeface="微软雅黑" pitchFamily="34" charset="-122"/>
              </a:rPr>
              <a:t>式中</a:t>
            </a:r>
            <a:r>
              <a:rPr lang="en-US" altLang="zh-CN" dirty="0">
                <a:latin typeface="微软雅黑" pitchFamily="34" charset="-122"/>
                <a:ea typeface="微软雅黑" pitchFamily="34" charset="-122"/>
              </a:rPr>
              <a:t>:It </a:t>
            </a:r>
            <a:r>
              <a:rPr lang="zh-CN" altLang="en-US" dirty="0">
                <a:latin typeface="微软雅黑" pitchFamily="34" charset="-122"/>
                <a:ea typeface="微软雅黑" pitchFamily="34" charset="-122"/>
              </a:rPr>
              <a:t>为总投资</a:t>
            </a:r>
            <a:r>
              <a:rPr lang="en-US" altLang="zh-CN" dirty="0">
                <a:latin typeface="微软雅黑" pitchFamily="34" charset="-122"/>
                <a:ea typeface="微软雅黑" pitchFamily="34" charset="-122"/>
              </a:rPr>
              <a:t>;I</a:t>
            </a:r>
            <a:r>
              <a:rPr lang="zh-CN" altLang="en-US" dirty="0">
                <a:latin typeface="微软雅黑" pitchFamily="34" charset="-122"/>
                <a:ea typeface="微软雅黑" pitchFamily="34" charset="-122"/>
              </a:rPr>
              <a:t>０ 为新增加的投资和重置投资</a:t>
            </a:r>
            <a:r>
              <a:rPr lang="en-US" altLang="zh-CN" dirty="0">
                <a:latin typeface="微软雅黑" pitchFamily="34" charset="-122"/>
                <a:ea typeface="微软雅黑" pitchFamily="34" charset="-122"/>
              </a:rPr>
              <a:t>;a </a:t>
            </a:r>
            <a:r>
              <a:rPr lang="zh-CN" altLang="en-US" dirty="0">
                <a:latin typeface="微软雅黑" pitchFamily="34" charset="-122"/>
                <a:ea typeface="微软雅黑" pitchFamily="34" charset="-122"/>
              </a:rPr>
              <a:t>为加速系数</a:t>
            </a:r>
            <a:r>
              <a:rPr lang="en-US" altLang="zh-CN" dirty="0">
                <a:latin typeface="微软雅黑" pitchFamily="34" charset="-122"/>
                <a:ea typeface="微软雅黑" pitchFamily="34" charset="-122"/>
              </a:rPr>
              <a:t>;</a:t>
            </a:r>
            <a:r>
              <a:rPr lang="en-US" altLang="zh-CN" dirty="0" err="1">
                <a:latin typeface="微软雅黑" pitchFamily="34" charset="-122"/>
                <a:ea typeface="微软雅黑" pitchFamily="34" charset="-122"/>
              </a:rPr>
              <a:t>Yt</a:t>
            </a:r>
            <a:r>
              <a:rPr lang="en-US" altLang="zh-CN" dirty="0">
                <a:latin typeface="微软雅黑" pitchFamily="34" charset="-122"/>
                <a:ea typeface="微软雅黑" pitchFamily="34" charset="-122"/>
              </a:rPr>
              <a:t> </a:t>
            </a:r>
            <a:r>
              <a:rPr lang="zh-CN" altLang="en-US" dirty="0">
                <a:latin typeface="微软雅黑" pitchFamily="34" charset="-122"/>
                <a:ea typeface="微软雅黑" pitchFamily="34" charset="-122"/>
              </a:rPr>
              <a:t>为本期收入</a:t>
            </a:r>
            <a:r>
              <a:rPr lang="en-US" altLang="zh-CN" dirty="0">
                <a:latin typeface="微软雅黑" pitchFamily="34" charset="-122"/>
                <a:ea typeface="微软雅黑" pitchFamily="34" charset="-122"/>
              </a:rPr>
              <a:t>;</a:t>
            </a:r>
            <a:r>
              <a:rPr lang="en-US" altLang="zh-CN" dirty="0" err="1">
                <a:latin typeface="微软雅黑" pitchFamily="34" charset="-122"/>
                <a:ea typeface="微软雅黑" pitchFamily="34" charset="-122"/>
              </a:rPr>
              <a:t>Yt</a:t>
            </a:r>
            <a:r>
              <a:rPr lang="zh-CN" altLang="en-US" dirty="0">
                <a:latin typeface="微软雅黑" pitchFamily="34" charset="-122"/>
                <a:ea typeface="微软雅黑" pitchFamily="34" charset="-122"/>
              </a:rPr>
              <a:t>－</a:t>
            </a:r>
            <a:r>
              <a:rPr lang="zh-CN" altLang="en-US" dirty="0" smtClean="0">
                <a:latin typeface="微软雅黑" pitchFamily="34" charset="-122"/>
                <a:ea typeface="微软雅黑" pitchFamily="34" charset="-122"/>
              </a:rPr>
              <a:t>１为</a:t>
            </a:r>
            <a:r>
              <a:rPr lang="zh-CN" altLang="en-US" dirty="0">
                <a:latin typeface="微软雅黑" pitchFamily="34" charset="-122"/>
                <a:ea typeface="微软雅黑" pitchFamily="34" charset="-122"/>
              </a:rPr>
              <a:t>上期收入</a:t>
            </a:r>
            <a:r>
              <a:rPr lang="en-US" altLang="zh-CN" dirty="0" smtClean="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3616337999"/>
      </p:ext>
    </p:extLst>
  </p:cSld>
  <p:clrMapOvr>
    <a:masterClrMapping/>
  </p:clrMapOvr>
  <p:transition spd="slow">
    <p:random/>
  </p:transition>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954</TotalTime>
  <Words>1582</Words>
  <Application>Microsoft Office PowerPoint</Application>
  <PresentationFormat>自定义</PresentationFormat>
  <Paragraphs>106</Paragraphs>
  <Slides>13</Slides>
  <Notes>2</Notes>
  <HiddenSlides>0</HiddenSlides>
  <MMClips>0</MMClips>
  <ScaleCrop>false</ScaleCrop>
  <HeadingPairs>
    <vt:vector size="4" baseType="variant">
      <vt:variant>
        <vt:lpstr>主题</vt:lpstr>
      </vt:variant>
      <vt:variant>
        <vt:i4>1</vt:i4>
      </vt:variant>
      <vt:variant>
        <vt:lpstr>幻灯片标题</vt:lpstr>
      </vt:variant>
      <vt:variant>
        <vt:i4>13</vt:i4>
      </vt:variant>
    </vt:vector>
  </HeadingPairs>
  <TitlesOfParts>
    <vt:vector size="1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BMH</dc:creator>
  <cp:lastModifiedBy>SJYY</cp:lastModifiedBy>
  <cp:revision>490</cp:revision>
  <dcterms:created xsi:type="dcterms:W3CDTF">2015-05-05T08:02:00Z</dcterms:created>
  <dcterms:modified xsi:type="dcterms:W3CDTF">2017-07-21T05:33:46Z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