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7" r:id="rId2"/>
    <p:sldId id="292" r:id="rId3"/>
    <p:sldId id="260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29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12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2017/7/21/Friday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418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90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18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2017/7/21/Friday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9525" y="-7620"/>
            <a:ext cx="12200890" cy="6863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2017/7/21/Friday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9525" y="-7620"/>
            <a:ext cx="12200890" cy="6863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2017/7/21/Friday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9525" y="-7620"/>
            <a:ext cx="12200890" cy="6863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3335" y="-2540"/>
            <a:ext cx="12239625" cy="690308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49145" y="4302125"/>
            <a:ext cx="5862320" cy="483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r" fontAlgn="base"/>
            <a:r>
              <a:rPr 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主讲人：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83664" y="2141855"/>
            <a:ext cx="9198864" cy="13601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noProof="1">
                <a:ln w="12700">
                  <a:noFill/>
                  <a:prstDash val="solid"/>
                </a:ln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西方经济学</a:t>
            </a:r>
            <a:endParaRPr lang="zh-CN" altLang="zh-CN" sz="6600" noProof="1">
              <a:ln w="12700">
                <a:noFill/>
                <a:prstDash val="solid"/>
              </a:ln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直角三角形 6"/>
          <p:cNvSpPr/>
          <p:nvPr/>
        </p:nvSpPr>
        <p:spPr>
          <a:xfrm rot="16200000">
            <a:off x="8747125" y="3421380"/>
            <a:ext cx="3434080" cy="352425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9394190" y="4068445"/>
            <a:ext cx="2883535" cy="278130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675130" y="2282825"/>
            <a:ext cx="5080" cy="25025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425575" y="3183255"/>
            <a:ext cx="8255" cy="16021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366107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二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均衡利率的决定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10" y="1872564"/>
            <a:ext cx="2501449" cy="237960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843848" y="1872564"/>
            <a:ext cx="64056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FZSSK--GBK1-0"/>
              </a:rPr>
              <a:t>在</a:t>
            </a:r>
            <a:r>
              <a:rPr lang="zh-CN" altLang="en-US" sz="2000" dirty="0">
                <a:latin typeface="FZSSK--GBK1-0"/>
              </a:rPr>
              <a:t>图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sz="2000" dirty="0" smtClean="0">
                <a:latin typeface="E-BZ"/>
              </a:rPr>
              <a:t>６</a:t>
            </a:r>
            <a:r>
              <a:rPr lang="zh-CN" altLang="en-US" sz="2000" dirty="0">
                <a:latin typeface="FZSSK--GBK1-0"/>
              </a:rPr>
              <a:t>中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 smtClean="0">
                <a:latin typeface="FZSSK--GBK1-0"/>
              </a:rPr>
              <a:t>作为垂线</a:t>
            </a:r>
            <a:r>
              <a:rPr lang="zh-CN" altLang="en-US" sz="2000" dirty="0">
                <a:latin typeface="FZSSK--GBK1-0"/>
              </a:rPr>
              <a:t>的货币供给曲线</a:t>
            </a:r>
            <a:r>
              <a:rPr lang="en-US" altLang="zh-CN" sz="2000" dirty="0">
                <a:latin typeface="E-BX"/>
              </a:rPr>
              <a:t>m </a:t>
            </a:r>
            <a:r>
              <a:rPr lang="zh-CN" altLang="en-US" sz="2000" dirty="0">
                <a:latin typeface="FZSSK--GBK1-0"/>
              </a:rPr>
              <a:t>与向右下方倾斜的货币需求曲线</a:t>
            </a:r>
            <a:r>
              <a:rPr lang="en-US" altLang="zh-CN" sz="2000" dirty="0" smtClean="0">
                <a:latin typeface="E-BX"/>
              </a:rPr>
              <a:t>L</a:t>
            </a:r>
            <a:r>
              <a:rPr lang="zh-CN" altLang="en-US" sz="2000" dirty="0" smtClean="0">
                <a:latin typeface="FZSSK--GBK1-0"/>
              </a:rPr>
              <a:t>在</a:t>
            </a:r>
            <a:r>
              <a:rPr lang="en-US" altLang="zh-CN" sz="2000" dirty="0" smtClean="0">
                <a:latin typeface="E-BX"/>
              </a:rPr>
              <a:t>E</a:t>
            </a:r>
            <a:r>
              <a:rPr lang="zh-CN" altLang="en-US" sz="2000" dirty="0" smtClean="0">
                <a:latin typeface="FZSSK--GBK1-0"/>
              </a:rPr>
              <a:t>点</a:t>
            </a:r>
            <a:r>
              <a:rPr lang="zh-CN" altLang="en-US" sz="2000" dirty="0">
                <a:latin typeface="FZSSK--GBK1-0"/>
              </a:rPr>
              <a:t>相交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交点</a:t>
            </a:r>
            <a:r>
              <a:rPr lang="en-US" altLang="zh-CN" sz="2000" dirty="0" smtClean="0">
                <a:latin typeface="E-BX"/>
              </a:rPr>
              <a:t>E</a:t>
            </a:r>
            <a:r>
              <a:rPr lang="zh-CN" altLang="en-US" sz="2000" dirty="0" smtClean="0">
                <a:latin typeface="FZSSK--GBK1-0"/>
              </a:rPr>
              <a:t>决定</a:t>
            </a:r>
            <a:r>
              <a:rPr lang="zh-CN" altLang="en-US" sz="2000" dirty="0">
                <a:latin typeface="FZSSK--GBK1-0"/>
              </a:rPr>
              <a:t>了</a:t>
            </a:r>
            <a:r>
              <a:rPr lang="zh-CN" altLang="en-US" sz="2000" dirty="0" smtClean="0">
                <a:latin typeface="FZSSK--GBK1-0"/>
              </a:rPr>
              <a:t>利</a:t>
            </a:r>
            <a:r>
              <a:rPr lang="zh-CN" altLang="en-US" sz="2000" dirty="0"/>
              <a:t>率的均衡水平</a:t>
            </a:r>
            <a:r>
              <a:rPr lang="en-US" altLang="zh-CN" sz="2000" dirty="0"/>
              <a:t>r</a:t>
            </a:r>
            <a:r>
              <a:rPr lang="zh-CN" altLang="en-US" sz="2000" dirty="0"/>
              <a:t>０</a:t>
            </a:r>
            <a:r>
              <a:rPr lang="en-US" altLang="zh-CN" sz="2000" dirty="0"/>
              <a:t>,</a:t>
            </a:r>
            <a:r>
              <a:rPr lang="zh-CN" altLang="en-US" sz="2000" dirty="0"/>
              <a:t>它表示</a:t>
            </a:r>
            <a:r>
              <a:rPr lang="en-US" altLang="zh-CN" sz="2000" dirty="0"/>
              <a:t>,</a:t>
            </a:r>
            <a:r>
              <a:rPr lang="zh-CN" altLang="en-US" sz="2000" dirty="0"/>
              <a:t>只有当货币需求与货币供给相等时</a:t>
            </a:r>
            <a:r>
              <a:rPr lang="en-US" altLang="zh-CN" sz="2000" dirty="0"/>
              <a:t>,</a:t>
            </a:r>
            <a:r>
              <a:rPr lang="zh-CN" altLang="en-US" sz="2000" dirty="0"/>
              <a:t>货币市场才达到了均衡状态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因而</a:t>
            </a:r>
            <a:r>
              <a:rPr lang="en-US" altLang="zh-CN" sz="2000" dirty="0"/>
              <a:t>,</a:t>
            </a:r>
            <a:r>
              <a:rPr lang="zh-CN" altLang="en-US" sz="2000" dirty="0"/>
              <a:t>均衡利率就是货币供给数量与需求数量相等时的利率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1091565" y="453139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三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流动偏好陷阱</a:t>
            </a:r>
            <a:endParaRPr lang="zh-CN" altLang="en-US" sz="20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417" y="4191811"/>
            <a:ext cx="2994113" cy="244020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91565" y="4900722"/>
            <a:ext cx="65943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FZSSK--GBK1-0"/>
              </a:rPr>
              <a:t>图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sz="2000" dirty="0" smtClean="0">
                <a:latin typeface="E-BZ"/>
              </a:rPr>
              <a:t>７</a:t>
            </a:r>
            <a:r>
              <a:rPr lang="zh-CN" altLang="en-US" sz="2000" dirty="0">
                <a:latin typeface="FZSSK--GBK1-0"/>
              </a:rPr>
              <a:t>中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货币供给曲线</a:t>
            </a:r>
            <a:r>
              <a:rPr lang="en-US" altLang="zh-CN" sz="2000" dirty="0">
                <a:latin typeface="E-BX"/>
              </a:rPr>
              <a:t>m</a:t>
            </a:r>
            <a:r>
              <a:rPr lang="zh-CN" altLang="en-US" sz="2000" dirty="0">
                <a:latin typeface="E-BZ"/>
              </a:rPr>
              <a:t>１</a:t>
            </a:r>
            <a:r>
              <a:rPr lang="zh-CN" altLang="en-US" sz="2000" dirty="0">
                <a:latin typeface="FZSSK--GBK1-0"/>
              </a:rPr>
              <a:t>与货币需求曲线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sz="2000" dirty="0">
                <a:latin typeface="FZSSK--GBK1-0"/>
              </a:rPr>
              <a:t>相交于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由此决定的均衡利率</a:t>
            </a:r>
            <a:r>
              <a:rPr lang="zh-CN" altLang="en-US" sz="2000" dirty="0" smtClean="0">
                <a:latin typeface="FZSSK--GBK1-0"/>
              </a:rPr>
              <a:t>为</a:t>
            </a:r>
            <a:r>
              <a:rPr lang="en-US" altLang="zh-CN" sz="2000" dirty="0" smtClean="0">
                <a:latin typeface="E-BX"/>
              </a:rPr>
              <a:t>r</a:t>
            </a:r>
            <a:r>
              <a:rPr lang="zh-CN" altLang="en-US" sz="2000" dirty="0">
                <a:latin typeface="E-BZ"/>
              </a:rPr>
              <a:t>０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由于货币需求曲线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sz="2000" dirty="0">
                <a:latin typeface="FZSSK--GBK1-0"/>
              </a:rPr>
              <a:t>上的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点之右呈现水平状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当货币供给增加</a:t>
            </a:r>
            <a:r>
              <a:rPr lang="zh-CN" altLang="en-US" sz="2000" dirty="0">
                <a:latin typeface="E-BZ"/>
              </a:rPr>
              <a:t>、</a:t>
            </a:r>
            <a:r>
              <a:rPr lang="zh-CN" altLang="en-US" sz="2000" dirty="0">
                <a:latin typeface="FZSSK--GBK1-0"/>
              </a:rPr>
              <a:t>货币供给曲线由</a:t>
            </a:r>
            <a:r>
              <a:rPr lang="en-US" altLang="zh-CN" sz="2000" dirty="0">
                <a:latin typeface="E-BX"/>
              </a:rPr>
              <a:t>m</a:t>
            </a:r>
            <a:r>
              <a:rPr lang="zh-CN" altLang="en-US" sz="2000" dirty="0">
                <a:latin typeface="E-BZ"/>
              </a:rPr>
              <a:t>１</a:t>
            </a:r>
          </a:p>
          <a:p>
            <a:r>
              <a:rPr lang="zh-CN" altLang="en-US" sz="2000" dirty="0">
                <a:latin typeface="FZSSK--GBK1-0"/>
              </a:rPr>
              <a:t>右移至</a:t>
            </a:r>
            <a:r>
              <a:rPr lang="en-US" altLang="zh-CN" sz="2000" dirty="0">
                <a:latin typeface="E-BX"/>
              </a:rPr>
              <a:t>m</a:t>
            </a:r>
            <a:r>
              <a:rPr lang="zh-CN" altLang="en-US" sz="2000" dirty="0">
                <a:latin typeface="E-BZ"/>
              </a:rPr>
              <a:t>２</a:t>
            </a:r>
            <a:r>
              <a:rPr lang="zh-CN" altLang="en-US" sz="2000" dirty="0">
                <a:latin typeface="FZSSK--GBK1-0"/>
              </a:rPr>
              <a:t>时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利率并没有降低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仍然是</a:t>
            </a:r>
            <a:r>
              <a:rPr lang="en-US" altLang="zh-CN" sz="2000" dirty="0">
                <a:latin typeface="E-BX"/>
              </a:rPr>
              <a:t>r</a:t>
            </a:r>
            <a:r>
              <a:rPr lang="zh-CN" altLang="en-US" sz="2000" dirty="0">
                <a:latin typeface="E-BZ"/>
              </a:rPr>
              <a:t>０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货币需求曲线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sz="2000" dirty="0">
                <a:latin typeface="FZSSK--GBK1-0"/>
              </a:rPr>
              <a:t>上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点之右的水平区段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 smtClean="0">
                <a:latin typeface="FZSSK--GBK1-0"/>
              </a:rPr>
              <a:t>就是</a:t>
            </a:r>
            <a:r>
              <a:rPr lang="zh-CN" altLang="en-US" sz="2000" dirty="0" smtClean="0">
                <a:latin typeface="E-BZ"/>
              </a:rPr>
              <a:t>“</a:t>
            </a:r>
            <a:r>
              <a:rPr lang="zh-CN" altLang="en-US" sz="2000" dirty="0" smtClean="0">
                <a:latin typeface="FZSSK--GBK1-0"/>
              </a:rPr>
              <a:t>流动偏好陷阱</a:t>
            </a:r>
            <a:r>
              <a:rPr lang="zh-CN" altLang="en-US" sz="2000" dirty="0" smtClean="0">
                <a:latin typeface="E-BZ"/>
              </a:rPr>
              <a:t>”</a:t>
            </a:r>
            <a:r>
              <a:rPr lang="en-US" altLang="zh-CN" sz="2000" dirty="0">
                <a:latin typeface="E-BZ"/>
              </a:rPr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72361750"/>
      </p:ext>
    </p:extLst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1576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LM </a:t>
            </a:r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曲线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399058"/>
            <a:ext cx="111004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一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en-US" altLang="zh-CN" sz="2000" dirty="0">
                <a:solidFill>
                  <a:srgbClr val="FF00FF"/>
                </a:solidFill>
                <a:latin typeface="E-BZ"/>
              </a:rPr>
              <a:t>LM 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曲线的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定义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en-US" altLang="zh-CN" sz="2000" dirty="0"/>
              <a:t>LM </a:t>
            </a:r>
            <a:r>
              <a:rPr lang="zh-CN" altLang="en-US" sz="2000" dirty="0"/>
              <a:t>曲线表示在货币市场达到均衡</a:t>
            </a:r>
            <a:r>
              <a:rPr lang="en-US" altLang="zh-CN" sz="2000" dirty="0"/>
              <a:t>(</a:t>
            </a:r>
            <a:r>
              <a:rPr lang="zh-CN" altLang="en-US" sz="2000" dirty="0"/>
              <a:t>即</a:t>
            </a:r>
            <a:r>
              <a:rPr lang="en-US" altLang="zh-CN" sz="2000" dirty="0"/>
              <a:t>L </a:t>
            </a:r>
            <a:r>
              <a:rPr lang="zh-CN" altLang="en-US" sz="2000" dirty="0"/>
              <a:t>＝</a:t>
            </a:r>
            <a:r>
              <a:rPr lang="en-US" altLang="zh-CN" sz="2000" dirty="0"/>
              <a:t>M )</a:t>
            </a:r>
            <a:r>
              <a:rPr lang="zh-CN" altLang="en-US" sz="2000" dirty="0"/>
              <a:t>时</a:t>
            </a:r>
            <a:r>
              <a:rPr lang="en-US" altLang="zh-CN" sz="2000" dirty="0"/>
              <a:t>,</a:t>
            </a:r>
            <a:r>
              <a:rPr lang="zh-CN" altLang="en-US" sz="2000" dirty="0"/>
              <a:t>利率和国民收入之间的关系</a:t>
            </a:r>
            <a:r>
              <a:rPr lang="en-US" altLang="zh-CN" sz="2000" dirty="0"/>
              <a:t>.</a:t>
            </a:r>
            <a:r>
              <a:rPr lang="zh-CN" altLang="en-US" sz="2000" dirty="0" smtClean="0"/>
              <a:t>或者说</a:t>
            </a:r>
            <a:r>
              <a:rPr lang="en-US" altLang="zh-CN" sz="2000" dirty="0"/>
              <a:t>,LM </a:t>
            </a:r>
            <a:r>
              <a:rPr lang="zh-CN" altLang="en-US" sz="2000" dirty="0"/>
              <a:t>曲线是表明这样一条曲线</a:t>
            </a:r>
            <a:r>
              <a:rPr lang="en-US" altLang="zh-CN" sz="2000" dirty="0"/>
              <a:t>,</a:t>
            </a:r>
            <a:r>
              <a:rPr lang="zh-CN" altLang="en-US" sz="2000" dirty="0"/>
              <a:t>在它上面的每一点</a:t>
            </a:r>
            <a:r>
              <a:rPr lang="en-US" altLang="zh-CN" sz="2000" dirty="0"/>
              <a:t>,</a:t>
            </a:r>
            <a:r>
              <a:rPr lang="zh-CN" altLang="en-US" sz="2000" dirty="0"/>
              <a:t>利率与国民收入的组合是不同的</a:t>
            </a:r>
            <a:r>
              <a:rPr lang="en-US" altLang="zh-CN" sz="2000" dirty="0"/>
              <a:t>,</a:t>
            </a:r>
            <a:r>
              <a:rPr lang="zh-CN" altLang="en-US" sz="2000" dirty="0" smtClean="0"/>
              <a:t>但是</a:t>
            </a:r>
            <a:r>
              <a:rPr lang="zh-CN" altLang="en-US" sz="2000" dirty="0"/>
              <a:t>货币供给都等于货币需求</a:t>
            </a:r>
            <a:r>
              <a:rPr lang="en-US" altLang="zh-CN" sz="2000" dirty="0" smtClean="0"/>
              <a:t>.</a:t>
            </a:r>
          </a:p>
        </p:txBody>
      </p:sp>
      <p:sp>
        <p:nvSpPr>
          <p:cNvPr id="10" name="矩形 9"/>
          <p:cNvSpPr/>
          <p:nvPr/>
        </p:nvSpPr>
        <p:spPr>
          <a:xfrm>
            <a:off x="1091565" y="2414721"/>
            <a:ext cx="109356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二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en-US" altLang="zh-CN" sz="2000" dirty="0">
                <a:solidFill>
                  <a:srgbClr val="FF00FF"/>
                </a:solidFill>
                <a:latin typeface="E-BZ"/>
              </a:rPr>
              <a:t>LM 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曲线的斜率与其三个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区域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sz="2000" dirty="0"/>
              <a:t>从</a:t>
            </a:r>
            <a:r>
              <a:rPr lang="en-US" altLang="zh-CN" sz="2000" dirty="0"/>
              <a:t>LM </a:t>
            </a:r>
            <a:r>
              <a:rPr lang="zh-CN" altLang="en-US" sz="2000" dirty="0"/>
              <a:t>曲线的推导过程中可以知道</a:t>
            </a:r>
            <a:r>
              <a:rPr lang="en-US" altLang="zh-CN" sz="2000" dirty="0"/>
              <a:t>,</a:t>
            </a:r>
            <a:r>
              <a:rPr lang="zh-CN" altLang="en-US" sz="2000" dirty="0"/>
              <a:t>当货币市场达到均衡时</a:t>
            </a:r>
            <a:r>
              <a:rPr lang="en-US" altLang="zh-CN" sz="2000" dirty="0"/>
              <a:t>,</a:t>
            </a:r>
            <a:r>
              <a:rPr lang="zh-CN" altLang="en-US" sz="2000" dirty="0"/>
              <a:t>利率与国民收入是正方</a:t>
            </a:r>
            <a:r>
              <a:rPr lang="zh-CN" altLang="en-US" sz="2000" dirty="0" smtClean="0"/>
              <a:t>向变动</a:t>
            </a:r>
            <a:r>
              <a:rPr lang="en-US" altLang="zh-CN" sz="2000" dirty="0"/>
              <a:t>,LM </a:t>
            </a:r>
            <a:r>
              <a:rPr lang="zh-CN" altLang="en-US" sz="2000" dirty="0"/>
              <a:t>曲线的斜率为正值</a:t>
            </a:r>
            <a:r>
              <a:rPr lang="en-US" altLang="zh-CN" sz="2000" dirty="0"/>
              <a:t>.</a:t>
            </a:r>
            <a:r>
              <a:rPr lang="zh-CN" altLang="en-US" sz="2000" dirty="0"/>
              <a:t>而利率变动对国民收入的影响程度</a:t>
            </a:r>
            <a:r>
              <a:rPr lang="en-US" altLang="zh-CN" sz="2000" dirty="0"/>
              <a:t>,</a:t>
            </a:r>
            <a:r>
              <a:rPr lang="zh-CN" altLang="en-US" sz="2000" dirty="0"/>
              <a:t>即</a:t>
            </a:r>
            <a:r>
              <a:rPr lang="en-US" altLang="zh-CN" sz="2000" dirty="0"/>
              <a:t>LM </a:t>
            </a:r>
            <a:r>
              <a:rPr lang="zh-CN" altLang="en-US" sz="2000" dirty="0"/>
              <a:t>曲线斜率的</a:t>
            </a:r>
            <a:r>
              <a:rPr lang="zh-CN" altLang="en-US" sz="2000" dirty="0" smtClean="0"/>
              <a:t>大小</a:t>
            </a:r>
            <a:r>
              <a:rPr lang="en-US" altLang="zh-CN" sz="2000" dirty="0"/>
              <a:t>,</a:t>
            </a:r>
            <a:r>
              <a:rPr lang="zh-CN" altLang="en-US" sz="2000" dirty="0"/>
              <a:t>或</a:t>
            </a:r>
            <a:r>
              <a:rPr lang="en-US" altLang="zh-CN" sz="2000" dirty="0"/>
              <a:t>LM </a:t>
            </a:r>
            <a:r>
              <a:rPr lang="zh-CN" altLang="en-US" sz="2000" dirty="0"/>
              <a:t>曲线的倾斜的程度</a:t>
            </a:r>
            <a:r>
              <a:rPr lang="en-US" altLang="zh-CN" sz="2000" dirty="0"/>
              <a:t>,</a:t>
            </a:r>
            <a:r>
              <a:rPr lang="zh-CN" altLang="en-US" sz="2000" dirty="0"/>
              <a:t>则取决于下列两个因素</a:t>
            </a:r>
            <a:r>
              <a:rPr lang="en-US" altLang="zh-CN" sz="2000" dirty="0" smtClean="0"/>
              <a:t>:</a:t>
            </a:r>
          </a:p>
          <a:p>
            <a:r>
              <a:rPr lang="zh-CN" altLang="en-US" sz="2000" dirty="0"/>
              <a:t>第一</a:t>
            </a:r>
            <a:r>
              <a:rPr lang="en-US" altLang="zh-CN" sz="2000" dirty="0"/>
              <a:t>,</a:t>
            </a:r>
            <a:r>
              <a:rPr lang="zh-CN" altLang="en-US" sz="2000" dirty="0"/>
              <a:t>当货币交易需求函数一定时</a:t>
            </a:r>
            <a:r>
              <a:rPr lang="en-US" altLang="zh-CN" sz="2000" dirty="0"/>
              <a:t>,LM </a:t>
            </a:r>
            <a:r>
              <a:rPr lang="zh-CN" altLang="en-US" sz="2000" dirty="0"/>
              <a:t>曲线的斜率取决于货币的投资需求</a:t>
            </a:r>
            <a:r>
              <a:rPr lang="en-US" altLang="zh-CN" sz="2000" dirty="0" smtClean="0"/>
              <a:t>.</a:t>
            </a:r>
          </a:p>
          <a:p>
            <a:r>
              <a:rPr lang="zh-CN" altLang="en-US" sz="2000" dirty="0"/>
              <a:t>第二</a:t>
            </a:r>
            <a:r>
              <a:rPr lang="en-US" altLang="zh-CN" sz="2000" dirty="0"/>
              <a:t>,</a:t>
            </a:r>
            <a:r>
              <a:rPr lang="zh-CN" altLang="en-US" sz="2000" dirty="0"/>
              <a:t>当投机需求函数一定时</a:t>
            </a:r>
            <a:r>
              <a:rPr lang="en-US" altLang="zh-CN" sz="2000" dirty="0"/>
              <a:t>,LM </a:t>
            </a:r>
            <a:r>
              <a:rPr lang="zh-CN" altLang="en-US" sz="2000" dirty="0"/>
              <a:t>曲线的斜率取决于货币的交易需求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098" y="4353713"/>
            <a:ext cx="2421924" cy="23270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13190" y="4843060"/>
            <a:ext cx="5791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FZSSK--GBK1-0"/>
              </a:rPr>
              <a:t>在实际生活中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由于货币交易需求比较稳定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所以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一般认为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曲线的斜率主要</a:t>
            </a:r>
            <a:r>
              <a:rPr lang="zh-CN" altLang="en-US" sz="2000" dirty="0" smtClean="0">
                <a:latin typeface="FZSSK--GBK1-0"/>
              </a:rPr>
              <a:t>取决</a:t>
            </a:r>
            <a:r>
              <a:rPr lang="zh-CN" altLang="en-US" sz="2000" dirty="0"/>
              <a:t>于投机需求</a:t>
            </a:r>
            <a:r>
              <a:rPr lang="en-US" altLang="zh-CN" sz="2000" dirty="0"/>
              <a:t>.</a:t>
            </a:r>
            <a:r>
              <a:rPr lang="zh-CN" altLang="en-US" sz="2000" dirty="0"/>
              <a:t>根据不同的利率水平下货币投机需求的大小</a:t>
            </a:r>
            <a:r>
              <a:rPr lang="en-US" altLang="zh-CN" sz="2000" dirty="0"/>
              <a:t>,</a:t>
            </a:r>
            <a:r>
              <a:rPr lang="zh-CN" altLang="en-US" sz="2000" dirty="0"/>
              <a:t>可将</a:t>
            </a:r>
            <a:r>
              <a:rPr lang="en-US" altLang="zh-CN" sz="2000" dirty="0"/>
              <a:t>LM </a:t>
            </a:r>
            <a:r>
              <a:rPr lang="zh-CN" altLang="en-US" sz="2000" dirty="0"/>
              <a:t>曲线划分为三个区域</a:t>
            </a:r>
            <a:r>
              <a:rPr lang="en-US" altLang="zh-CN" sz="2000" dirty="0" smtClean="0"/>
              <a:t>.</a:t>
            </a:r>
            <a:r>
              <a:rPr lang="zh-CN" altLang="en-US" sz="2000" dirty="0"/>
              <a:t>如图</a:t>
            </a:r>
            <a:r>
              <a:rPr lang="zh-CN" altLang="en-US" sz="2000" dirty="0" smtClean="0"/>
              <a:t>１０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９</a:t>
            </a:r>
            <a:r>
              <a:rPr lang="zh-CN" altLang="en-US" sz="2000" dirty="0"/>
              <a:t>所示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59554425"/>
      </p:ext>
    </p:extLst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283729"/>
            <a:ext cx="974497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三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en-US" altLang="zh-CN" sz="2000" dirty="0">
                <a:solidFill>
                  <a:srgbClr val="FF00FF"/>
                </a:solidFill>
                <a:latin typeface="E-BZ"/>
              </a:rPr>
              <a:t>LM 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曲线的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移动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sz="2000" dirty="0"/>
              <a:t>由于</a:t>
            </a:r>
            <a:r>
              <a:rPr lang="en-US" altLang="zh-CN" sz="2000" dirty="0"/>
              <a:t>LM </a:t>
            </a:r>
            <a:r>
              <a:rPr lang="zh-CN" altLang="en-US" sz="2000" dirty="0"/>
              <a:t>曲线的形成是由货币的、投机需求、交易需求、货币供给共同决定的</a:t>
            </a:r>
            <a:r>
              <a:rPr lang="en-US" altLang="zh-CN" sz="2000" dirty="0"/>
              <a:t>,</a:t>
            </a:r>
            <a:r>
              <a:rPr lang="zh-CN" altLang="en-US" sz="2000" dirty="0"/>
              <a:t>因此</a:t>
            </a:r>
            <a:r>
              <a:rPr lang="en-US" altLang="zh-CN" sz="2000" dirty="0"/>
              <a:t>,LM</a:t>
            </a:r>
          </a:p>
          <a:p>
            <a:r>
              <a:rPr lang="zh-CN" altLang="en-US" sz="2000" dirty="0"/>
              <a:t>曲线的位置移动</a:t>
            </a:r>
            <a:r>
              <a:rPr lang="en-US" altLang="zh-CN" sz="2000" dirty="0"/>
              <a:t>,</a:t>
            </a:r>
            <a:r>
              <a:rPr lang="zh-CN" altLang="en-US" sz="2000" dirty="0"/>
              <a:t>主要取决于这三个因素的变化</a:t>
            </a:r>
            <a:r>
              <a:rPr lang="en-US" altLang="zh-CN" sz="2000" dirty="0" smtClean="0"/>
              <a:t>.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１</a:t>
            </a:r>
            <a:r>
              <a:rPr lang="en-US" altLang="zh-CN" sz="2000" dirty="0"/>
              <a:t>)</a:t>
            </a:r>
            <a:r>
              <a:rPr lang="zh-CN" altLang="en-US" sz="2000" dirty="0"/>
              <a:t>货币供给的变动</a:t>
            </a:r>
            <a:r>
              <a:rPr lang="en-US" altLang="zh-CN" sz="2000" dirty="0" smtClean="0"/>
              <a:t>.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２</a:t>
            </a:r>
            <a:r>
              <a:rPr lang="en-US" altLang="zh-CN" sz="2000" dirty="0"/>
              <a:t>)</a:t>
            </a:r>
            <a:r>
              <a:rPr lang="zh-CN" altLang="en-US" sz="2000" dirty="0"/>
              <a:t>货币投机需求</a:t>
            </a:r>
            <a:r>
              <a:rPr lang="zh-CN" altLang="en-US" sz="2000" dirty="0" smtClean="0"/>
              <a:t>变动</a:t>
            </a:r>
            <a:endParaRPr lang="en-US" altLang="zh-CN" sz="2000" dirty="0" smtClean="0"/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３</a:t>
            </a:r>
            <a:r>
              <a:rPr lang="en-US" altLang="zh-CN" sz="2000" dirty="0"/>
              <a:t>)</a:t>
            </a:r>
            <a:r>
              <a:rPr lang="zh-CN" altLang="en-US" sz="2000" dirty="0"/>
              <a:t>货币交易需求变动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9177738"/>
      </p:ext>
    </p:extLst>
  </p:cSld>
  <p:clrMapOvr>
    <a:masterClrMapping/>
  </p:clrMapOvr>
  <p:transition spd="slow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278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IS-LM </a:t>
            </a:r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模型分析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4" y="1283729"/>
            <a:ext cx="107873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一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均衡收入与均衡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利率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sz="2000" dirty="0"/>
              <a:t>１．</a:t>
            </a:r>
            <a:r>
              <a:rPr lang="en-US" altLang="zh-CN" sz="2000" dirty="0" smtClean="0"/>
              <a:t>IS-LM </a:t>
            </a:r>
            <a:r>
              <a:rPr lang="zh-CN" altLang="en-US" sz="2000" dirty="0"/>
              <a:t>模型的提出与</a:t>
            </a:r>
            <a:r>
              <a:rPr lang="zh-CN" altLang="en-US" sz="2000" dirty="0" smtClean="0"/>
              <a:t>发展</a:t>
            </a:r>
            <a:endParaRPr lang="en-US" altLang="zh-CN" sz="2000" dirty="0" smtClean="0"/>
          </a:p>
          <a:p>
            <a:r>
              <a:rPr lang="en-US" altLang="zh-CN" sz="2000" dirty="0" smtClean="0"/>
              <a:t>IS-LM </a:t>
            </a:r>
            <a:r>
              <a:rPr lang="zh-CN" altLang="en-US" sz="2000" dirty="0"/>
              <a:t>模型最初是由英国经济学家</a:t>
            </a:r>
            <a:r>
              <a:rPr lang="en-US" altLang="zh-CN" sz="2000" dirty="0" smtClean="0"/>
              <a:t>J</a:t>
            </a:r>
            <a:r>
              <a:rPr lang="zh-CN" altLang="en-US" sz="2000" dirty="0" smtClean="0"/>
              <a:t>希</a:t>
            </a:r>
            <a:r>
              <a:rPr lang="zh-CN" altLang="en-US" sz="2000" dirty="0"/>
              <a:t>克斯</a:t>
            </a:r>
            <a:r>
              <a:rPr lang="en-US" altLang="zh-CN" sz="2000" dirty="0"/>
              <a:t>(</a:t>
            </a:r>
            <a:r>
              <a:rPr lang="zh-CN" altLang="en-US" sz="2000" dirty="0"/>
              <a:t>１９０４</a:t>
            </a:r>
            <a:r>
              <a:rPr lang="en-US" altLang="zh-CN" sz="2000" dirty="0"/>
              <a:t>—</a:t>
            </a:r>
            <a:r>
              <a:rPr lang="zh-CN" altLang="en-US" sz="2000" dirty="0"/>
              <a:t>１９８９</a:t>
            </a:r>
            <a:r>
              <a:rPr lang="en-US" altLang="zh-CN" sz="2000" dirty="0"/>
              <a:t>)</a:t>
            </a:r>
            <a:r>
              <a:rPr lang="zh-CN" altLang="en-US" sz="2000" dirty="0"/>
              <a:t>在１９３７年发表的</a:t>
            </a:r>
            <a:r>
              <a:rPr lang="en-US" altLang="zh-CN" sz="2000" dirty="0"/>
              <a:t>«</a:t>
            </a:r>
            <a:r>
              <a:rPr lang="zh-CN" altLang="en-US" sz="2000" dirty="0" smtClean="0"/>
              <a:t>凯恩斯先生</a:t>
            </a:r>
            <a:r>
              <a:rPr lang="zh-CN" altLang="en-US" sz="2000" dirty="0"/>
              <a:t>与古典学派</a:t>
            </a:r>
            <a:r>
              <a:rPr lang="en-US" altLang="zh-CN" sz="2000" dirty="0"/>
              <a:t>»</a:t>
            </a:r>
            <a:r>
              <a:rPr lang="zh-CN" altLang="en-US" sz="2000" dirty="0"/>
              <a:t>一文中提出的</a:t>
            </a:r>
            <a:r>
              <a:rPr lang="en-US" altLang="zh-CN" sz="2000" dirty="0"/>
              <a:t>,</a:t>
            </a:r>
            <a:r>
              <a:rPr lang="zh-CN" altLang="en-US" sz="2000" dirty="0"/>
              <a:t>１９４８年美国经济学家</a:t>
            </a:r>
            <a:r>
              <a:rPr lang="en-US" altLang="zh-CN" sz="2000" dirty="0" smtClean="0"/>
              <a:t>A</a:t>
            </a:r>
            <a:r>
              <a:rPr lang="zh-CN" altLang="en-US" sz="2000" dirty="0" smtClean="0"/>
              <a:t>汉</a:t>
            </a:r>
            <a:r>
              <a:rPr lang="zh-CN" altLang="en-US" sz="2000" dirty="0"/>
              <a:t>森</a:t>
            </a:r>
            <a:r>
              <a:rPr lang="en-US" altLang="zh-CN" sz="2000" dirty="0"/>
              <a:t>(</a:t>
            </a:r>
            <a:r>
              <a:rPr lang="zh-CN" altLang="en-US" sz="2000" dirty="0"/>
              <a:t>１８８７－１９７５</a:t>
            </a:r>
            <a:r>
              <a:rPr lang="en-US" altLang="zh-CN" sz="2000" dirty="0"/>
              <a:t>)</a:t>
            </a:r>
            <a:r>
              <a:rPr lang="zh-CN" altLang="en-US" sz="2000" dirty="0"/>
              <a:t>在</a:t>
            </a:r>
            <a:r>
              <a:rPr lang="en-US" altLang="zh-CN" sz="2000" dirty="0"/>
              <a:t>«</a:t>
            </a:r>
            <a:r>
              <a:rPr lang="zh-CN" altLang="en-US" sz="2000" dirty="0"/>
              <a:t>货币</a:t>
            </a:r>
            <a:r>
              <a:rPr lang="zh-CN" altLang="en-US" sz="2000" dirty="0" smtClean="0"/>
              <a:t>理论与</a:t>
            </a:r>
            <a:r>
              <a:rPr lang="zh-CN" altLang="en-US" sz="2000" dirty="0"/>
              <a:t>财政政策</a:t>
            </a:r>
            <a:r>
              <a:rPr lang="en-US" altLang="zh-CN" sz="2000" dirty="0"/>
              <a:t>»</a:t>
            </a:r>
            <a:r>
              <a:rPr lang="zh-CN" altLang="en-US" sz="2000" dirty="0"/>
              <a:t>以及１９５３年在</a:t>
            </a:r>
            <a:r>
              <a:rPr lang="en-US" altLang="zh-CN" sz="2000" dirty="0"/>
              <a:t>«</a:t>
            </a:r>
            <a:r>
              <a:rPr lang="zh-CN" altLang="en-US" sz="2000" dirty="0"/>
              <a:t>凯恩斯学说指南</a:t>
            </a:r>
            <a:r>
              <a:rPr lang="en-US" altLang="zh-CN" sz="2000" dirty="0"/>
              <a:t>»</a:t>
            </a:r>
            <a:r>
              <a:rPr lang="zh-CN" altLang="en-US" sz="2000" dirty="0"/>
              <a:t>中对这一模型作了解释</a:t>
            </a:r>
            <a:r>
              <a:rPr lang="en-US" altLang="zh-CN" sz="2000" dirty="0"/>
              <a:t>,</a:t>
            </a:r>
            <a:r>
              <a:rPr lang="zh-CN" altLang="en-US" sz="2000" dirty="0"/>
              <a:t>因此</a:t>
            </a:r>
            <a:r>
              <a:rPr lang="en-US" altLang="zh-CN" sz="2000" dirty="0"/>
              <a:t>,</a:t>
            </a:r>
            <a:r>
              <a:rPr lang="zh-CN" altLang="en-US" sz="2000" dirty="0"/>
              <a:t>这一模型又</a:t>
            </a:r>
            <a:r>
              <a:rPr lang="zh-CN" altLang="en-US" sz="2000" dirty="0" smtClean="0"/>
              <a:t>被称为</a:t>
            </a:r>
            <a:r>
              <a:rPr lang="zh-CN" altLang="en-US" sz="2000" dirty="0"/>
              <a:t>“希克斯</a:t>
            </a:r>
            <a:r>
              <a:rPr lang="en-US" altLang="zh-CN" sz="2000" dirty="0"/>
              <a:t>—</a:t>
            </a:r>
            <a:r>
              <a:rPr lang="zh-CN" altLang="en-US" sz="2000" dirty="0"/>
              <a:t>汉森模型”</a:t>
            </a:r>
            <a:r>
              <a:rPr lang="en-US" altLang="zh-CN" sz="2000" dirty="0"/>
              <a:t>,</a:t>
            </a:r>
            <a:r>
              <a:rPr lang="zh-CN" altLang="en-US" sz="2000" dirty="0"/>
              <a:t>通称修正凯恩斯模型</a:t>
            </a:r>
            <a:r>
              <a:rPr lang="en-US" altLang="zh-CN" sz="2000" dirty="0"/>
              <a:t>.</a:t>
            </a:r>
            <a:r>
              <a:rPr lang="zh-CN" altLang="en-US" sz="2000" dirty="0"/>
              <a:t>此外</a:t>
            </a:r>
            <a:r>
              <a:rPr lang="en-US" altLang="zh-CN" sz="2000" dirty="0"/>
              <a:t>,</a:t>
            </a:r>
            <a:r>
              <a:rPr lang="zh-CN" altLang="en-US" sz="2000" dirty="0"/>
              <a:t>对这一模型作出解释</a:t>
            </a:r>
            <a:r>
              <a:rPr lang="en-US" altLang="zh-CN" sz="2000" dirty="0"/>
              <a:t>,</a:t>
            </a:r>
            <a:r>
              <a:rPr lang="zh-CN" altLang="en-US" sz="2000" dirty="0"/>
              <a:t>补充与</a:t>
            </a:r>
            <a:r>
              <a:rPr lang="zh-CN" altLang="en-US" sz="2000" dirty="0" smtClean="0"/>
              <a:t>发展的</a:t>
            </a:r>
            <a:r>
              <a:rPr lang="zh-CN" altLang="en-US" sz="2000" dirty="0"/>
              <a:t>还有</a:t>
            </a:r>
            <a:r>
              <a:rPr lang="en-US" altLang="zh-CN" sz="2000" dirty="0" smtClean="0"/>
              <a:t>F</a:t>
            </a:r>
            <a:r>
              <a:rPr lang="en-US" altLang="zh-CN" sz="2000" dirty="0"/>
              <a:t>.</a:t>
            </a:r>
            <a:r>
              <a:rPr lang="zh-CN" altLang="en-US" sz="2000" dirty="0" smtClean="0"/>
              <a:t>莫迪尼安尼</a:t>
            </a:r>
            <a:r>
              <a:rPr lang="zh-CN" altLang="en-US" sz="2000" dirty="0"/>
              <a:t>在１９４４年发表的</a:t>
            </a:r>
            <a:r>
              <a:rPr lang="en-US" altLang="zh-CN" sz="2000" dirty="0"/>
              <a:t>«</a:t>
            </a:r>
            <a:r>
              <a:rPr lang="zh-CN" altLang="en-US" sz="2000" dirty="0"/>
              <a:t>流动偏好与利息和货币理论</a:t>
            </a:r>
            <a:r>
              <a:rPr lang="en-US" altLang="zh-CN" sz="2000" dirty="0"/>
              <a:t>»,</a:t>
            </a:r>
            <a:r>
              <a:rPr lang="zh-CN" altLang="en-US" sz="2000" dirty="0"/>
              <a:t>克莱因在１９４７年</a:t>
            </a:r>
            <a:r>
              <a:rPr lang="zh-CN" altLang="en-US" sz="2000" dirty="0" smtClean="0"/>
              <a:t>写的</a:t>
            </a:r>
            <a:r>
              <a:rPr lang="en-US" altLang="zh-CN" sz="2000" dirty="0"/>
              <a:t>«</a:t>
            </a:r>
            <a:r>
              <a:rPr lang="zh-CN" altLang="en-US" sz="2000" dirty="0"/>
              <a:t>凯恩斯革命</a:t>
            </a:r>
            <a:r>
              <a:rPr lang="en-US" altLang="zh-CN" sz="2000" dirty="0"/>
              <a:t>»,</a:t>
            </a:r>
            <a:r>
              <a:rPr lang="zh-CN" altLang="en-US" sz="2000" dirty="0"/>
              <a:t>以及萨缪尔森在１９４８年写的</a:t>
            </a:r>
            <a:r>
              <a:rPr lang="en-US" altLang="zh-CN" sz="2000" dirty="0"/>
              <a:t>«</a:t>
            </a:r>
            <a:r>
              <a:rPr lang="zh-CN" altLang="en-US" sz="2000" dirty="0"/>
              <a:t>收入决定的简单数学表述</a:t>
            </a:r>
            <a:r>
              <a:rPr lang="en-US" altLang="zh-CN" sz="2000" dirty="0"/>
              <a:t>»</a:t>
            </a:r>
            <a:r>
              <a:rPr lang="zh-CN" altLang="en-US" sz="2000" dirty="0"/>
              <a:t>等</a:t>
            </a:r>
            <a:r>
              <a:rPr lang="en-US" altLang="zh-CN" sz="2000" dirty="0" smtClean="0"/>
              <a:t>.</a:t>
            </a:r>
          </a:p>
          <a:p>
            <a:r>
              <a:rPr lang="zh-CN" altLang="en-US" sz="2000" dirty="0"/>
              <a:t>２．均衡收入与均衡利率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594" y="4142904"/>
            <a:ext cx="4045359" cy="245560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34680" y="415584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latin typeface="FZSSK--GBK1-0"/>
              </a:rPr>
              <a:t>如图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zh-CN" altLang="en-US" sz="2000" dirty="0">
                <a:latin typeface="FZSSK--GBK1-0"/>
              </a:rPr>
              <a:t>所示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X"/>
              </a:rPr>
              <a:t>IS </a:t>
            </a:r>
            <a:r>
              <a:rPr lang="zh-CN" altLang="en-US" sz="2000" dirty="0">
                <a:latin typeface="FZSSK--GBK1-0"/>
              </a:rPr>
              <a:t>线上任何一点有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;</a:t>
            </a:r>
            <a:r>
              <a:rPr lang="en-US" altLang="zh-CN" sz="2000" dirty="0">
                <a:latin typeface="E-BX"/>
              </a:rPr>
              <a:t>LM </a:t>
            </a:r>
            <a:r>
              <a:rPr lang="zh-CN" altLang="en-US" sz="2000" dirty="0">
                <a:latin typeface="FZSSK--GBK1-0"/>
              </a:rPr>
              <a:t>线上任何一点有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;IS</a:t>
            </a:r>
            <a:r>
              <a:rPr lang="zh-CN" altLang="en-US" sz="2000" dirty="0">
                <a:latin typeface="FZSSK--GBK1-0"/>
              </a:rPr>
              <a:t>与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相交</a:t>
            </a:r>
            <a:r>
              <a:rPr lang="zh-CN" altLang="en-US" sz="2000" dirty="0" smtClean="0">
                <a:latin typeface="FZSSK--GBK1-0"/>
              </a:rPr>
              <a:t>于</a:t>
            </a:r>
            <a:r>
              <a:rPr lang="en-US" altLang="zh-CN" sz="2000" dirty="0" smtClean="0">
                <a:latin typeface="E-BX"/>
              </a:rPr>
              <a:t>E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则</a:t>
            </a:r>
            <a:r>
              <a:rPr lang="en-US" altLang="zh-CN" sz="2000" dirty="0">
                <a:latin typeface="E-BX"/>
              </a:rPr>
              <a:t>E </a:t>
            </a:r>
            <a:r>
              <a:rPr lang="zh-CN" altLang="en-US" sz="2000" dirty="0">
                <a:latin typeface="FZSSK--GBK1-0"/>
              </a:rPr>
              <a:t>能同时满足两个条件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即在</a:t>
            </a:r>
            <a:r>
              <a:rPr lang="en-US" altLang="zh-CN" sz="2000" dirty="0">
                <a:latin typeface="E-BX"/>
              </a:rPr>
              <a:t>E </a:t>
            </a:r>
            <a:r>
              <a:rPr lang="zh-CN" altLang="en-US" sz="2000" dirty="0">
                <a:latin typeface="FZSSK--GBK1-0"/>
              </a:rPr>
              <a:t>点两个市场同时达到均衡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这时决定</a:t>
            </a:r>
            <a:r>
              <a:rPr lang="zh-CN" altLang="en-US" sz="2000" dirty="0" smtClean="0">
                <a:latin typeface="FZSSK--GBK1-0"/>
              </a:rPr>
              <a:t>了均衡的</a:t>
            </a:r>
            <a:r>
              <a:rPr lang="zh-CN" altLang="en-US" sz="2000" dirty="0">
                <a:latin typeface="FZSSK--GBK1-0"/>
              </a:rPr>
              <a:t>利息率水平为</a:t>
            </a:r>
            <a:r>
              <a:rPr lang="en-US" altLang="zh-CN" sz="2000" dirty="0" err="1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０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均衡的国民收入水平为</a:t>
            </a:r>
            <a:r>
              <a:rPr lang="en-US" altLang="zh-CN" sz="2000" dirty="0">
                <a:latin typeface="E-BX"/>
              </a:rPr>
              <a:t>Y</a:t>
            </a:r>
            <a:r>
              <a:rPr lang="zh-CN" altLang="en-US" sz="2000" dirty="0">
                <a:latin typeface="E-BZ"/>
              </a:rPr>
              <a:t>０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而且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也只有在利息率为</a:t>
            </a:r>
            <a:r>
              <a:rPr lang="en-US" altLang="zh-CN" sz="2000" dirty="0" err="1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０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 smtClean="0">
                <a:latin typeface="FZSSK--GBK1-0"/>
              </a:rPr>
              <a:t>国民收入水平</a:t>
            </a:r>
            <a:r>
              <a:rPr lang="zh-CN" altLang="en-US" sz="2000" dirty="0">
                <a:latin typeface="FZSSK--GBK1-0"/>
              </a:rPr>
              <a:t>为</a:t>
            </a:r>
            <a:r>
              <a:rPr lang="en-US" altLang="zh-CN" sz="2000" dirty="0">
                <a:latin typeface="E-BX"/>
              </a:rPr>
              <a:t>Y</a:t>
            </a:r>
            <a:r>
              <a:rPr lang="zh-CN" altLang="en-US" sz="2000" dirty="0">
                <a:latin typeface="E-BZ"/>
              </a:rPr>
              <a:t>０ </a:t>
            </a:r>
            <a:r>
              <a:rPr lang="zh-CN" altLang="en-US" sz="2000" dirty="0">
                <a:latin typeface="FZSSK--GBK1-0"/>
              </a:rPr>
              <a:t>时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两种市场才能同时达到均衡</a:t>
            </a:r>
            <a:r>
              <a:rPr lang="en-US" altLang="zh-CN" sz="2000" dirty="0">
                <a:latin typeface="E-BZ"/>
              </a:rPr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51394044"/>
      </p:ext>
    </p:extLst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324918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二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两个市场的失衡及其调整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85" y="1912620"/>
            <a:ext cx="3586941" cy="16873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419964" y="1688303"/>
            <a:ext cx="59894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FZSSK--GBK1-0"/>
              </a:rPr>
              <a:t>如图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zh-CN" altLang="en-US" sz="2000" dirty="0">
                <a:latin typeface="FZSSK--GBK1-0"/>
              </a:rPr>
              <a:t>中所示</a:t>
            </a:r>
            <a:r>
              <a:rPr lang="en-US" altLang="zh-CN" sz="2000" dirty="0">
                <a:latin typeface="E-BZ"/>
              </a:rPr>
              <a:t>,IS</a:t>
            </a:r>
            <a:r>
              <a:rPr lang="zh-CN" altLang="en-US" sz="2000" dirty="0">
                <a:latin typeface="FZSSK--GBK1-0"/>
              </a:rPr>
              <a:t>曲线和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曲线相交后将整个坐标平面分为四个</a:t>
            </a:r>
            <a:r>
              <a:rPr lang="zh-CN" altLang="en-US" sz="2000" dirty="0" smtClean="0">
                <a:latin typeface="FZSSK--GBK1-0"/>
              </a:rPr>
              <a:t>区域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综合后可将产品市场和</a:t>
            </a:r>
            <a:r>
              <a:rPr lang="zh-CN" altLang="en-US" sz="2000" dirty="0" smtClean="0">
                <a:latin typeface="FZSSK--GBK1-0"/>
              </a:rPr>
              <a:t>货币市场的失衡</a:t>
            </a:r>
            <a:r>
              <a:rPr lang="zh-CN" altLang="en-US" sz="2000" dirty="0">
                <a:latin typeface="FZSSK--GBK1-0"/>
              </a:rPr>
              <a:t>分为八种情况</a:t>
            </a:r>
            <a:r>
              <a:rPr lang="en-US" altLang="zh-CN" sz="2000" dirty="0">
                <a:latin typeface="E-BZ"/>
              </a:rPr>
              <a:t>: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5419964" y="2867049"/>
            <a:ext cx="57787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点处于</a:t>
            </a:r>
            <a:r>
              <a:rPr lang="en-US" altLang="zh-CN" sz="2000" dirty="0">
                <a:latin typeface="E-BZ"/>
              </a:rPr>
              <a:t>IS</a:t>
            </a:r>
            <a:r>
              <a:rPr lang="zh-CN" altLang="en-US" sz="2000" dirty="0">
                <a:latin typeface="FZSSK--GBK1-0"/>
              </a:rPr>
              <a:t>线上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有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产品市场达到均衡</a:t>
            </a:r>
            <a:r>
              <a:rPr lang="en-US" altLang="zh-CN" sz="2000" dirty="0">
                <a:latin typeface="E-BZ"/>
              </a:rPr>
              <a:t>;</a:t>
            </a:r>
            <a:r>
              <a:rPr lang="zh-CN" altLang="en-US" sz="2000" dirty="0">
                <a:latin typeface="FZSSK--GBK1-0"/>
              </a:rPr>
              <a:t>但</a:t>
            </a:r>
            <a:r>
              <a:rPr lang="en-US" altLang="zh-CN" sz="2000" dirty="0">
                <a:latin typeface="E-BX"/>
              </a:rPr>
              <a:t>A </a:t>
            </a:r>
            <a:r>
              <a:rPr lang="zh-CN" altLang="en-US" sz="2000" dirty="0">
                <a:latin typeface="FZSSK--GBK1-0"/>
              </a:rPr>
              <a:t>点处于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曲线的左方</a:t>
            </a:r>
            <a:r>
              <a:rPr lang="en-US" altLang="zh-CN" sz="2000" dirty="0" smtClean="0">
                <a:latin typeface="E-BZ"/>
              </a:rPr>
              <a:t>,</a:t>
            </a:r>
            <a:r>
              <a:rPr lang="zh-CN" altLang="en-US" sz="2000" dirty="0" smtClean="0">
                <a:latin typeface="FZSSK--GBK1-0"/>
              </a:rPr>
              <a:t>有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货币市场上货币需求小于货币供给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货币市场失衡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Z"/>
              </a:rPr>
              <a:t>Ⅰ</a:t>
            </a:r>
            <a:r>
              <a:rPr lang="zh-CN" altLang="en-US" sz="2000" dirty="0">
                <a:latin typeface="FZSSK--GBK1-0"/>
              </a:rPr>
              <a:t>区域</a:t>
            </a:r>
            <a:r>
              <a:rPr lang="en-US" altLang="zh-CN" sz="2000" dirty="0">
                <a:latin typeface="E-BZ"/>
              </a:rPr>
              <a:t>:</a:t>
            </a:r>
            <a:r>
              <a:rPr lang="zh-CN" altLang="en-US" sz="2000" dirty="0">
                <a:latin typeface="FZSSK--GBK1-0"/>
              </a:rPr>
              <a:t>位于</a:t>
            </a:r>
            <a:r>
              <a:rPr lang="en-US" altLang="zh-CN" sz="2000" dirty="0">
                <a:latin typeface="E-BZ"/>
              </a:rPr>
              <a:t>IS</a:t>
            </a:r>
            <a:r>
              <a:rPr lang="zh-CN" altLang="en-US" sz="2000" dirty="0">
                <a:latin typeface="FZSSK--GBK1-0"/>
              </a:rPr>
              <a:t>线右方</a:t>
            </a:r>
            <a:r>
              <a:rPr lang="en-US" altLang="zh-CN" sz="2000" dirty="0" smtClean="0">
                <a:latin typeface="E-BZ"/>
              </a:rPr>
              <a:t>,</a:t>
            </a:r>
            <a:r>
              <a:rPr lang="zh-CN" altLang="en-US" sz="2000" dirty="0" smtClean="0">
                <a:latin typeface="FZSSK--GBK1-0"/>
              </a:rPr>
              <a:t>有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产品市场上总需求小于总产出</a:t>
            </a:r>
            <a:r>
              <a:rPr lang="en-US" altLang="zh-CN" sz="2000" dirty="0">
                <a:latin typeface="E-BZ"/>
              </a:rPr>
              <a:t>;</a:t>
            </a:r>
            <a:r>
              <a:rPr lang="zh-CN" altLang="en-US" sz="2000" dirty="0">
                <a:latin typeface="FZSSK--GBK1-0"/>
              </a:rPr>
              <a:t>同时位于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曲线左方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有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货币市场上</a:t>
            </a:r>
            <a:r>
              <a:rPr lang="zh-CN" altLang="en-US" sz="2000" dirty="0" smtClean="0">
                <a:latin typeface="FZSSK--GBK1-0"/>
              </a:rPr>
              <a:t>货币</a:t>
            </a:r>
            <a:r>
              <a:rPr lang="zh-CN" altLang="en-US" sz="2000" dirty="0">
                <a:latin typeface="FZSSK--GBK1-0"/>
              </a:rPr>
              <a:t>小于货币供给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产品</a:t>
            </a:r>
            <a:r>
              <a:rPr lang="zh-CN" altLang="en-US" sz="2000" dirty="0">
                <a:latin typeface="E-BZ"/>
              </a:rPr>
              <a:t>、</a:t>
            </a:r>
            <a:r>
              <a:rPr lang="zh-CN" altLang="en-US" sz="2000" dirty="0">
                <a:latin typeface="FZSSK--GBK1-0"/>
              </a:rPr>
              <a:t>货币市场同时失衡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同理有</a:t>
            </a:r>
            <a:r>
              <a:rPr lang="en-US" altLang="zh-CN" sz="2000" dirty="0">
                <a:latin typeface="E-BZ"/>
              </a:rPr>
              <a:t>:</a:t>
            </a:r>
          </a:p>
          <a:p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X"/>
              </a:rPr>
              <a:t>B </a:t>
            </a:r>
            <a:r>
              <a:rPr lang="zh-CN" altLang="en-US" sz="2000" dirty="0">
                <a:latin typeface="FZSSK--GBK1-0"/>
              </a:rPr>
              <a:t>点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但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;</a:t>
            </a:r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Z"/>
              </a:rPr>
              <a:t>Ⅱ</a:t>
            </a:r>
            <a:r>
              <a:rPr lang="zh-CN" altLang="en-US" sz="2000" dirty="0">
                <a:latin typeface="FZSSK--GBK1-0"/>
              </a:rPr>
              <a:t>区域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且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;</a:t>
            </a:r>
          </a:p>
          <a:p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X"/>
              </a:rPr>
              <a:t>C </a:t>
            </a:r>
            <a:r>
              <a:rPr lang="zh-CN" altLang="en-US" sz="2000" dirty="0">
                <a:latin typeface="FZSSK--GBK1-0"/>
              </a:rPr>
              <a:t>点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但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;</a:t>
            </a:r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Z"/>
              </a:rPr>
              <a:t>Ⅲ</a:t>
            </a:r>
            <a:r>
              <a:rPr lang="zh-CN" altLang="en-US" sz="2000" dirty="0">
                <a:latin typeface="FZSSK--GBK1-0"/>
              </a:rPr>
              <a:t>区域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且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;</a:t>
            </a:r>
          </a:p>
          <a:p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X"/>
              </a:rPr>
              <a:t>D </a:t>
            </a:r>
            <a:r>
              <a:rPr lang="zh-CN" altLang="en-US" sz="2000" dirty="0">
                <a:latin typeface="FZSSK--GBK1-0"/>
              </a:rPr>
              <a:t>点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＝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但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;</a:t>
            </a:r>
            <a:r>
              <a:rPr lang="zh-CN" altLang="en-US" sz="2000" dirty="0">
                <a:latin typeface="FZSSK--GBK1-0"/>
              </a:rPr>
              <a:t>在</a:t>
            </a:r>
            <a:r>
              <a:rPr lang="en-US" altLang="zh-CN" sz="2000" dirty="0">
                <a:latin typeface="E-BZ"/>
              </a:rPr>
              <a:t>Ⅳ</a:t>
            </a:r>
            <a:r>
              <a:rPr lang="zh-CN" altLang="en-US" sz="2000" dirty="0">
                <a:latin typeface="FZSSK--GBK1-0"/>
              </a:rPr>
              <a:t>区域</a:t>
            </a:r>
            <a:r>
              <a:rPr lang="en-US" altLang="zh-CN" sz="2000" dirty="0">
                <a:latin typeface="E-BZ"/>
              </a:rPr>
              <a:t>: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>
                <a:latin typeface="E-BZ"/>
              </a:rPr>
              <a:t>＜</a:t>
            </a:r>
            <a:r>
              <a:rPr lang="en-US" altLang="zh-CN" sz="2000" dirty="0">
                <a:latin typeface="E-BX"/>
              </a:rPr>
              <a:t>S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且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>
                <a:latin typeface="E-BZ"/>
              </a:rPr>
              <a:t>＞</a:t>
            </a:r>
            <a:r>
              <a:rPr lang="en-US" altLang="zh-CN" sz="2000" dirty="0">
                <a:latin typeface="E-BX"/>
              </a:rPr>
              <a:t>M </a:t>
            </a:r>
            <a:r>
              <a:rPr lang="en-US" altLang="zh-CN" sz="2000" dirty="0">
                <a:latin typeface="E-BZ"/>
              </a:rPr>
              <a:t>.</a:t>
            </a:r>
          </a:p>
          <a:p>
            <a:r>
              <a:rPr lang="zh-CN" altLang="en-US" sz="2000" dirty="0">
                <a:latin typeface="FZSSK--GBK1-0"/>
              </a:rPr>
              <a:t>因此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在四个不同的区域内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失衡状况各不相同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具体如表</a:t>
            </a:r>
            <a:r>
              <a:rPr lang="zh-CN" altLang="en-US" sz="2000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sz="2000" dirty="0" smtClean="0">
                <a:latin typeface="E-BZ"/>
              </a:rPr>
              <a:t>２</a:t>
            </a:r>
            <a:r>
              <a:rPr lang="zh-CN" altLang="en-US" sz="2000" dirty="0">
                <a:latin typeface="FZSSK--GBK1-0"/>
              </a:rPr>
              <a:t>所示</a:t>
            </a:r>
            <a:r>
              <a:rPr lang="en-US" altLang="zh-CN" sz="2000" dirty="0">
                <a:latin typeface="E-BZ"/>
              </a:rPr>
              <a:t>.</a:t>
            </a:r>
            <a:endParaRPr lang="zh-CN" altLang="en-US" sz="20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811" y="4481385"/>
            <a:ext cx="3631887" cy="167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5181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399058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三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均衡收入与均衡利率的变动</a:t>
            </a:r>
            <a:endParaRPr lang="zh-CN" altLang="en-US" sz="20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565" y="1918729"/>
            <a:ext cx="2627147" cy="22463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3750" y="4434700"/>
            <a:ext cx="2614206" cy="226266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5824" y="1849377"/>
            <a:ext cx="795315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FZSSK--GBK1-0"/>
              </a:rPr>
              <a:t>现假定政府实行扩张性的财政政策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增加政府支出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则</a:t>
            </a:r>
            <a:r>
              <a:rPr lang="en-US" altLang="zh-CN" dirty="0">
                <a:latin typeface="E-BX"/>
              </a:rPr>
              <a:t>IS </a:t>
            </a:r>
            <a:r>
              <a:rPr lang="zh-CN" altLang="en-US" dirty="0">
                <a:latin typeface="FZSSK--GBK1-0"/>
              </a:rPr>
              <a:t>曲线</a:t>
            </a:r>
            <a:r>
              <a:rPr lang="zh-CN" altLang="en-US" dirty="0" smtClean="0">
                <a:latin typeface="FZSSK--GBK1-0"/>
              </a:rPr>
              <a:t>将向</a:t>
            </a:r>
            <a:r>
              <a:rPr lang="zh-CN" altLang="en-US" dirty="0">
                <a:latin typeface="FZSSK--GBK1-0"/>
              </a:rPr>
              <a:t>右上方移动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如图</a:t>
            </a:r>
            <a:r>
              <a:rPr lang="zh-CN" altLang="en-US" dirty="0" smtClean="0">
                <a:latin typeface="E-BZ"/>
              </a:rPr>
              <a:t>１０</a:t>
            </a:r>
            <a:r>
              <a:rPr lang="en-US" altLang="zh-CN" dirty="0" smtClean="0">
                <a:latin typeface="E-BX"/>
              </a:rPr>
              <a:t>-</a:t>
            </a:r>
            <a:r>
              <a:rPr lang="zh-CN" altLang="en-US" dirty="0" smtClean="0">
                <a:latin typeface="E-BZ"/>
              </a:rPr>
              <a:t>１２</a:t>
            </a:r>
            <a:r>
              <a:rPr lang="zh-CN" altLang="en-US" dirty="0">
                <a:latin typeface="FZSSK--GBK1-0"/>
              </a:rPr>
              <a:t>中所示</a:t>
            </a:r>
            <a:r>
              <a:rPr lang="en-US" altLang="zh-CN" dirty="0">
                <a:latin typeface="E-BZ"/>
              </a:rPr>
              <a:t>,IS</a:t>
            </a:r>
            <a:r>
              <a:rPr lang="zh-CN" altLang="en-US" baseline="-25000" dirty="0">
                <a:latin typeface="E-BZ"/>
              </a:rPr>
              <a:t>０</a:t>
            </a:r>
            <a:r>
              <a:rPr lang="zh-CN" altLang="en-US" dirty="0">
                <a:latin typeface="FZSSK--GBK1-0"/>
              </a:rPr>
              <a:t>移动到</a:t>
            </a:r>
            <a:r>
              <a:rPr lang="en-US" altLang="zh-CN" dirty="0">
                <a:latin typeface="E-BZ"/>
              </a:rPr>
              <a:t>IS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随着政府支出增加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即总需求的增加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 smtClean="0">
                <a:latin typeface="FZSSK--GBK1-0"/>
              </a:rPr>
              <a:t>将使</a:t>
            </a:r>
            <a:r>
              <a:rPr lang="zh-CN" altLang="en-US" dirty="0">
                <a:latin typeface="FZSSK--GBK1-0"/>
              </a:rPr>
              <a:t>生产和收入增加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但是随着收入的增加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对货币交易需求</a:t>
            </a:r>
            <a:r>
              <a:rPr lang="en-US" altLang="zh-CN" dirty="0">
                <a:latin typeface="E-BX"/>
              </a:rPr>
              <a:t>L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>
                <a:latin typeface="E-BZ"/>
              </a:rPr>
              <a:t>(</a:t>
            </a:r>
            <a:r>
              <a:rPr lang="en-US" altLang="zh-CN" dirty="0">
                <a:latin typeface="E-BX"/>
              </a:rPr>
              <a:t>Y</a:t>
            </a:r>
            <a:r>
              <a:rPr lang="en-US" altLang="zh-CN" dirty="0">
                <a:latin typeface="E-BZ"/>
              </a:rPr>
              <a:t>)</a:t>
            </a:r>
            <a:r>
              <a:rPr lang="zh-CN" altLang="en-US" dirty="0">
                <a:latin typeface="FZSSK--GBK1-0"/>
              </a:rPr>
              <a:t>也将增加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由于</a:t>
            </a:r>
            <a:r>
              <a:rPr lang="zh-CN" altLang="en-US" dirty="0" smtClean="0">
                <a:latin typeface="FZSSK--GBK1-0"/>
              </a:rPr>
              <a:t>假定</a:t>
            </a:r>
            <a:r>
              <a:rPr lang="en-US" altLang="zh-CN" dirty="0" smtClean="0">
                <a:latin typeface="E-BZ"/>
              </a:rPr>
              <a:t>LM </a:t>
            </a:r>
            <a:r>
              <a:rPr lang="zh-CN" altLang="en-US" dirty="0">
                <a:latin typeface="FZSSK--GBK1-0"/>
              </a:rPr>
              <a:t>曲线不变</a:t>
            </a:r>
            <a:r>
              <a:rPr lang="en-US" altLang="zh-CN" dirty="0">
                <a:latin typeface="E-BZ"/>
              </a:rPr>
              <a:t>(</a:t>
            </a:r>
            <a:r>
              <a:rPr lang="zh-CN" altLang="en-US" dirty="0">
                <a:latin typeface="FZSSK--GBK1-0"/>
              </a:rPr>
              <a:t>即货币供给量不变</a:t>
            </a:r>
            <a:r>
              <a:rPr lang="en-US" altLang="zh-CN" dirty="0">
                <a:latin typeface="E-BZ"/>
              </a:rPr>
              <a:t>),</a:t>
            </a:r>
            <a:r>
              <a:rPr lang="zh-CN" altLang="en-US" dirty="0">
                <a:latin typeface="FZSSK--GBK1-0"/>
              </a:rPr>
              <a:t>因此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人们只能通过出售有价证券来获取从事交易所</a:t>
            </a:r>
            <a:r>
              <a:rPr lang="zh-CN" altLang="en-US" dirty="0" smtClean="0">
                <a:latin typeface="FZSSK--GBK1-0"/>
              </a:rPr>
              <a:t>需的</a:t>
            </a:r>
            <a:r>
              <a:rPr lang="zh-CN" altLang="en-US" dirty="0">
                <a:latin typeface="FZSSK--GBK1-0"/>
              </a:rPr>
              <a:t>货币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这就导致利率上升及货币的投机需求</a:t>
            </a:r>
            <a:r>
              <a:rPr lang="en-US" altLang="zh-CN" dirty="0">
                <a:latin typeface="E-BX"/>
              </a:rPr>
              <a:t>L</a:t>
            </a:r>
            <a:r>
              <a:rPr lang="zh-CN" altLang="en-US" baseline="-25000" dirty="0">
                <a:latin typeface="E-BZ"/>
              </a:rPr>
              <a:t>２</a:t>
            </a:r>
            <a:r>
              <a:rPr lang="en-US" altLang="zh-CN" dirty="0">
                <a:latin typeface="E-BZ"/>
              </a:rPr>
              <a:t>(</a:t>
            </a:r>
            <a:r>
              <a:rPr lang="en-US" altLang="zh-CN" dirty="0">
                <a:latin typeface="E-BX"/>
              </a:rPr>
              <a:t>r</a:t>
            </a:r>
            <a:r>
              <a:rPr lang="en-US" altLang="zh-CN" dirty="0">
                <a:latin typeface="E-BZ"/>
              </a:rPr>
              <a:t>)</a:t>
            </a:r>
            <a:r>
              <a:rPr lang="zh-CN" altLang="en-US" dirty="0">
                <a:latin typeface="FZSSK--GBK1-0"/>
              </a:rPr>
              <a:t>下降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部分地抵消了因政府支出增加</a:t>
            </a:r>
            <a:r>
              <a:rPr lang="zh-CN" altLang="en-US" dirty="0" smtClean="0">
                <a:latin typeface="FZSSK--GBK1-0"/>
              </a:rPr>
              <a:t>而面临</a:t>
            </a:r>
            <a:r>
              <a:rPr lang="zh-CN" altLang="en-US" dirty="0">
                <a:latin typeface="FZSSK--GBK1-0"/>
              </a:rPr>
              <a:t>的总需求增加的压力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最终使利率</a:t>
            </a:r>
            <a:r>
              <a:rPr lang="en-US" altLang="zh-CN" dirty="0">
                <a:latin typeface="E-BX"/>
              </a:rPr>
              <a:t>r</a:t>
            </a:r>
            <a:r>
              <a:rPr lang="zh-CN" altLang="en-US" baseline="-25000" dirty="0">
                <a:latin typeface="E-BZ"/>
              </a:rPr>
              <a:t>０</a:t>
            </a:r>
            <a:r>
              <a:rPr lang="zh-CN" altLang="en-US" dirty="0">
                <a:latin typeface="FZSSK--GBK1-0"/>
              </a:rPr>
              <a:t>上升到</a:t>
            </a:r>
            <a:r>
              <a:rPr lang="en-US" altLang="zh-CN" dirty="0">
                <a:latin typeface="E-BX"/>
              </a:rPr>
              <a:t>r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国民收入由</a:t>
            </a:r>
            <a:r>
              <a:rPr lang="en-US" altLang="zh-CN" dirty="0">
                <a:latin typeface="E-BX"/>
              </a:rPr>
              <a:t>Y</a:t>
            </a:r>
            <a:r>
              <a:rPr lang="zh-CN" altLang="en-US" baseline="-25000" dirty="0">
                <a:latin typeface="E-BZ"/>
              </a:rPr>
              <a:t>０</a:t>
            </a:r>
            <a:r>
              <a:rPr lang="zh-CN" altLang="en-US" dirty="0">
                <a:latin typeface="E-BZ"/>
              </a:rPr>
              <a:t> </a:t>
            </a:r>
            <a:r>
              <a:rPr lang="zh-CN" altLang="en-US" dirty="0">
                <a:latin typeface="FZSSK--GBK1-0"/>
              </a:rPr>
              <a:t>增加到</a:t>
            </a:r>
            <a:r>
              <a:rPr lang="en-US" altLang="zh-CN" dirty="0">
                <a:latin typeface="E-BX"/>
              </a:rPr>
              <a:t>Y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宏观经济</a:t>
            </a:r>
            <a:r>
              <a:rPr lang="zh-CN" altLang="en-US" dirty="0" smtClean="0">
                <a:latin typeface="FZSSK--GBK1-0"/>
              </a:rPr>
              <a:t>在</a:t>
            </a:r>
            <a:r>
              <a:rPr lang="en-US" altLang="zh-CN" dirty="0" smtClean="0">
                <a:latin typeface="E-BX"/>
              </a:rPr>
              <a:t>E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zh-CN" altLang="en-US" dirty="0">
                <a:latin typeface="E-BZ"/>
              </a:rPr>
              <a:t> </a:t>
            </a:r>
            <a:r>
              <a:rPr lang="zh-CN" altLang="en-US" dirty="0">
                <a:latin typeface="FZSSK--GBK1-0"/>
              </a:rPr>
              <a:t>点达到均衡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同样地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如果因消费</a:t>
            </a:r>
            <a:r>
              <a:rPr lang="zh-CN" altLang="en-US" dirty="0">
                <a:latin typeface="E-BZ"/>
              </a:rPr>
              <a:t>、</a:t>
            </a:r>
            <a:r>
              <a:rPr lang="zh-CN" altLang="en-US" dirty="0">
                <a:latin typeface="FZSSK--GBK1-0"/>
              </a:rPr>
              <a:t>投资</a:t>
            </a:r>
            <a:r>
              <a:rPr lang="zh-CN" altLang="en-US" dirty="0">
                <a:latin typeface="E-BZ"/>
              </a:rPr>
              <a:t>、</a:t>
            </a:r>
            <a:r>
              <a:rPr lang="zh-CN" altLang="en-US" dirty="0">
                <a:latin typeface="FZSSK--GBK1-0"/>
              </a:rPr>
              <a:t>政府支出减少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使总需求减少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将使</a:t>
            </a:r>
            <a:r>
              <a:rPr lang="en-US" altLang="zh-CN" dirty="0">
                <a:latin typeface="E-BZ"/>
              </a:rPr>
              <a:t>IS</a:t>
            </a:r>
            <a:r>
              <a:rPr lang="zh-CN" altLang="en-US" dirty="0">
                <a:latin typeface="FZSSK--GBK1-0"/>
              </a:rPr>
              <a:t>曲线</a:t>
            </a:r>
            <a:r>
              <a:rPr lang="zh-CN" altLang="en-US" dirty="0" smtClean="0">
                <a:latin typeface="FZSSK--GBK1-0"/>
              </a:rPr>
              <a:t>向左下方</a:t>
            </a:r>
            <a:r>
              <a:rPr lang="zh-CN" altLang="en-US" dirty="0">
                <a:latin typeface="FZSSK--GBK1-0"/>
              </a:rPr>
              <a:t>移动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当</a:t>
            </a:r>
            <a:r>
              <a:rPr lang="en-US" altLang="zh-CN" dirty="0">
                <a:latin typeface="E-BZ"/>
              </a:rPr>
              <a:t>LM </a:t>
            </a:r>
            <a:r>
              <a:rPr lang="zh-CN" altLang="en-US" dirty="0">
                <a:latin typeface="FZSSK--GBK1-0"/>
              </a:rPr>
              <a:t>曲线不变时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导致利率与国民收入同时减少</a:t>
            </a:r>
            <a:r>
              <a:rPr lang="en-US" altLang="zh-CN" dirty="0">
                <a:latin typeface="E-BZ"/>
              </a:rPr>
              <a:t>.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85470" y="4585702"/>
            <a:ext cx="80269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FZSSK--GBK1-0"/>
              </a:rPr>
              <a:t>现假定政府实行扩张性的货币政策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增加</a:t>
            </a:r>
            <a:r>
              <a:rPr lang="zh-CN" altLang="en-US" dirty="0" smtClean="0">
                <a:latin typeface="FZSSK--GBK1-0"/>
              </a:rPr>
              <a:t>货币</a:t>
            </a:r>
            <a:r>
              <a:rPr lang="zh-CN" altLang="en-US" dirty="0">
                <a:latin typeface="FZSSK--GBK1-0"/>
              </a:rPr>
              <a:t>供给量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则</a:t>
            </a:r>
            <a:r>
              <a:rPr lang="en-US" altLang="zh-CN" dirty="0">
                <a:latin typeface="E-BZ"/>
              </a:rPr>
              <a:t>LM </a:t>
            </a:r>
            <a:r>
              <a:rPr lang="zh-CN" altLang="en-US" dirty="0">
                <a:latin typeface="FZSSK--GBK1-0"/>
              </a:rPr>
              <a:t>曲线将向右下方移动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如图</a:t>
            </a:r>
            <a:r>
              <a:rPr lang="zh-CN" altLang="en-US" dirty="0" smtClean="0">
                <a:latin typeface="E-BZ"/>
              </a:rPr>
              <a:t>１０</a:t>
            </a:r>
            <a:r>
              <a:rPr lang="en-US" altLang="zh-CN" dirty="0" smtClean="0">
                <a:latin typeface="E-BX"/>
              </a:rPr>
              <a:t>-</a:t>
            </a:r>
            <a:r>
              <a:rPr lang="zh-CN" altLang="en-US" dirty="0" smtClean="0">
                <a:latin typeface="E-BZ"/>
              </a:rPr>
              <a:t>１３</a:t>
            </a:r>
            <a:r>
              <a:rPr lang="zh-CN" altLang="en-US" dirty="0">
                <a:latin typeface="FZSSK--GBK1-0"/>
              </a:rPr>
              <a:t>中所示</a:t>
            </a:r>
            <a:r>
              <a:rPr lang="en-US" altLang="zh-CN" dirty="0">
                <a:latin typeface="E-BZ"/>
              </a:rPr>
              <a:t>,LM</a:t>
            </a:r>
            <a:r>
              <a:rPr lang="zh-CN" altLang="en-US" baseline="-25000" dirty="0">
                <a:latin typeface="E-BZ"/>
              </a:rPr>
              <a:t>０</a:t>
            </a:r>
            <a:r>
              <a:rPr lang="zh-CN" altLang="en-US" dirty="0">
                <a:latin typeface="E-BZ"/>
              </a:rPr>
              <a:t> </a:t>
            </a:r>
            <a:r>
              <a:rPr lang="zh-CN" altLang="en-US" dirty="0">
                <a:latin typeface="FZSSK--GBK1-0"/>
              </a:rPr>
              <a:t>移动到</a:t>
            </a:r>
            <a:r>
              <a:rPr lang="en-US" altLang="zh-CN" dirty="0">
                <a:latin typeface="E-BZ"/>
              </a:rPr>
              <a:t>LM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随着货币</a:t>
            </a:r>
            <a:r>
              <a:rPr lang="zh-CN" altLang="en-US" dirty="0" smtClean="0">
                <a:latin typeface="FZSSK--GBK1-0"/>
              </a:rPr>
              <a:t>供给量</a:t>
            </a:r>
            <a:r>
              <a:rPr lang="zh-CN" altLang="en-US" dirty="0">
                <a:latin typeface="FZSSK--GBK1-0"/>
              </a:rPr>
              <a:t>的增加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将使货币市场供给大于需求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利率下降</a:t>
            </a:r>
            <a:r>
              <a:rPr lang="en-US" altLang="zh-CN" dirty="0">
                <a:latin typeface="E-BZ"/>
              </a:rPr>
              <a:t>;</a:t>
            </a:r>
            <a:r>
              <a:rPr lang="zh-CN" altLang="en-US" dirty="0">
                <a:latin typeface="FZSSK--GBK1-0"/>
              </a:rPr>
              <a:t>由于假定</a:t>
            </a:r>
            <a:r>
              <a:rPr lang="en-US" altLang="zh-CN" dirty="0">
                <a:latin typeface="E-BZ"/>
              </a:rPr>
              <a:t>IS</a:t>
            </a:r>
            <a:r>
              <a:rPr lang="zh-CN" altLang="en-US" dirty="0">
                <a:latin typeface="FZSSK--GBK1-0"/>
              </a:rPr>
              <a:t>曲线不变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因此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利率下</a:t>
            </a:r>
            <a:r>
              <a:rPr lang="zh-CN" altLang="en-US" dirty="0" smtClean="0">
                <a:latin typeface="FZSSK--GBK1-0"/>
              </a:rPr>
              <a:t>降</a:t>
            </a:r>
            <a:r>
              <a:rPr lang="zh-CN" altLang="en-US" dirty="0"/>
              <a:t>将使投资增加</a:t>
            </a:r>
            <a:r>
              <a:rPr lang="en-US" altLang="zh-CN" dirty="0"/>
              <a:t>,</a:t>
            </a:r>
            <a:r>
              <a:rPr lang="zh-CN" altLang="en-US" dirty="0"/>
              <a:t>进而导致国民收入增加</a:t>
            </a:r>
            <a:r>
              <a:rPr lang="en-US" altLang="zh-CN" dirty="0"/>
              <a:t>.</a:t>
            </a:r>
            <a:r>
              <a:rPr lang="zh-CN" altLang="en-US" dirty="0"/>
              <a:t>最终使利率</a:t>
            </a:r>
            <a:r>
              <a:rPr lang="en-US" altLang="zh-CN" dirty="0"/>
              <a:t>r</a:t>
            </a:r>
            <a:r>
              <a:rPr lang="zh-CN" altLang="en-US" baseline="-25000" dirty="0">
                <a:latin typeface="E-BZ"/>
              </a:rPr>
              <a:t>０ </a:t>
            </a:r>
            <a:r>
              <a:rPr lang="zh-CN" altLang="en-US" dirty="0"/>
              <a:t>下降到</a:t>
            </a:r>
            <a:r>
              <a:rPr lang="en-US" altLang="zh-CN" dirty="0"/>
              <a:t>r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/>
              <a:t>,</a:t>
            </a:r>
            <a:r>
              <a:rPr lang="zh-CN" altLang="en-US" dirty="0"/>
              <a:t>国民收入由</a:t>
            </a:r>
            <a:r>
              <a:rPr lang="en-US" altLang="zh-CN" dirty="0"/>
              <a:t>Y</a:t>
            </a:r>
            <a:r>
              <a:rPr lang="zh-CN" altLang="en-US" baseline="-25000" dirty="0">
                <a:latin typeface="E-BZ"/>
              </a:rPr>
              <a:t>０</a:t>
            </a:r>
            <a:r>
              <a:rPr lang="zh-CN" altLang="en-US" dirty="0"/>
              <a:t> 增加</a:t>
            </a:r>
            <a:r>
              <a:rPr lang="zh-CN" altLang="en-US" dirty="0" smtClean="0"/>
              <a:t>到</a:t>
            </a:r>
            <a:r>
              <a:rPr lang="en-US" altLang="zh-CN" dirty="0" smtClean="0"/>
              <a:t>Y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en-US" altLang="zh-CN" dirty="0"/>
              <a:t>,</a:t>
            </a:r>
            <a:r>
              <a:rPr lang="zh-CN" altLang="en-US" dirty="0"/>
              <a:t>宏观经济在</a:t>
            </a:r>
            <a:r>
              <a:rPr lang="en-US" altLang="zh-CN" dirty="0"/>
              <a:t>E</a:t>
            </a:r>
            <a:r>
              <a:rPr lang="zh-CN" altLang="en-US" baseline="-25000" dirty="0">
                <a:latin typeface="E-BZ"/>
              </a:rPr>
              <a:t>１</a:t>
            </a:r>
            <a:r>
              <a:rPr lang="zh-CN" altLang="en-US" dirty="0"/>
              <a:t> 点达到新的均衡</a:t>
            </a:r>
            <a:r>
              <a:rPr lang="en-US" altLang="zh-CN" dirty="0"/>
              <a:t>.</a:t>
            </a:r>
            <a:r>
              <a:rPr lang="zh-CN" altLang="en-US" dirty="0"/>
              <a:t>同样地</a:t>
            </a:r>
            <a:r>
              <a:rPr lang="en-US" altLang="zh-CN" dirty="0"/>
              <a:t>,</a:t>
            </a:r>
            <a:r>
              <a:rPr lang="zh-CN" altLang="en-US" dirty="0"/>
              <a:t>如果因货币供给减少</a:t>
            </a:r>
            <a:r>
              <a:rPr lang="en-US" altLang="zh-CN" dirty="0"/>
              <a:t>,</a:t>
            </a:r>
            <a:r>
              <a:rPr lang="zh-CN" altLang="en-US" dirty="0"/>
              <a:t>或者因货币需求量</a:t>
            </a:r>
            <a:r>
              <a:rPr lang="zh-CN" altLang="en-US" dirty="0" smtClean="0"/>
              <a:t>增加</a:t>
            </a:r>
            <a:r>
              <a:rPr lang="en-US" altLang="zh-CN" dirty="0"/>
              <a:t>,</a:t>
            </a:r>
            <a:r>
              <a:rPr lang="zh-CN" altLang="en-US" dirty="0"/>
              <a:t>将使</a:t>
            </a:r>
            <a:r>
              <a:rPr lang="en-US" altLang="zh-CN" dirty="0"/>
              <a:t>LM </a:t>
            </a:r>
            <a:r>
              <a:rPr lang="zh-CN" altLang="en-US" dirty="0"/>
              <a:t>曲线向左上方移动</a:t>
            </a:r>
            <a:r>
              <a:rPr lang="en-US" altLang="zh-CN" dirty="0"/>
              <a:t>,</a:t>
            </a:r>
            <a:r>
              <a:rPr lang="zh-CN" altLang="en-US" dirty="0"/>
              <a:t>当</a:t>
            </a:r>
            <a:r>
              <a:rPr lang="en-US" altLang="zh-CN" dirty="0"/>
              <a:t>IS</a:t>
            </a:r>
            <a:r>
              <a:rPr lang="zh-CN" altLang="en-US" dirty="0"/>
              <a:t>曲线不变时</a:t>
            </a:r>
            <a:r>
              <a:rPr lang="en-US" altLang="zh-CN" dirty="0"/>
              <a:t>,</a:t>
            </a:r>
            <a:r>
              <a:rPr lang="zh-CN" altLang="en-US" dirty="0"/>
              <a:t>导致利率上升</a:t>
            </a:r>
            <a:r>
              <a:rPr lang="en-US" altLang="zh-CN" dirty="0"/>
              <a:t>,</a:t>
            </a:r>
            <a:r>
              <a:rPr lang="zh-CN" altLang="en-US" dirty="0"/>
              <a:t>国民收入减少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747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1261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思考题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4" y="1357226"/>
            <a:ext cx="1058145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E-BZ"/>
              </a:rPr>
              <a:t>１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人们对货币需求的动机有哪些</a:t>
            </a:r>
            <a:r>
              <a:rPr lang="en-US" altLang="zh-CN" sz="2000" dirty="0">
                <a:latin typeface="E-BZ"/>
              </a:rPr>
              <a:t>?</a:t>
            </a:r>
          </a:p>
          <a:p>
            <a:r>
              <a:rPr lang="zh-CN" altLang="en-US" sz="2000" dirty="0">
                <a:latin typeface="E-BZ"/>
              </a:rPr>
              <a:t>２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投资需求对利率变动的反应程度的提高为什么会降低</a:t>
            </a:r>
            <a:r>
              <a:rPr lang="en-US" altLang="zh-CN" sz="2000" dirty="0">
                <a:latin typeface="E-BX"/>
              </a:rPr>
              <a:t>IS </a:t>
            </a:r>
            <a:r>
              <a:rPr lang="zh-CN" altLang="en-US" sz="2000" dirty="0">
                <a:latin typeface="FZSSK--GBK1-0"/>
              </a:rPr>
              <a:t>曲线斜率的绝对值</a:t>
            </a:r>
            <a:r>
              <a:rPr lang="en-US" altLang="zh-CN" sz="2000" dirty="0">
                <a:latin typeface="E-BZ"/>
              </a:rPr>
              <a:t>?</a:t>
            </a:r>
          </a:p>
          <a:p>
            <a:r>
              <a:rPr lang="zh-CN" altLang="en-US" sz="2000" dirty="0">
                <a:latin typeface="E-BZ"/>
              </a:rPr>
              <a:t>３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投机货币需求对利率变动的反应程度的提高为什么会降低</a:t>
            </a:r>
            <a:r>
              <a:rPr lang="en-US" altLang="zh-CN" sz="2000" dirty="0">
                <a:latin typeface="E-BX"/>
              </a:rPr>
              <a:t>LM </a:t>
            </a:r>
            <a:r>
              <a:rPr lang="zh-CN" altLang="en-US" sz="2000" dirty="0">
                <a:latin typeface="FZSSK--GBK1-0"/>
              </a:rPr>
              <a:t>曲线的斜率的</a:t>
            </a:r>
            <a:r>
              <a:rPr lang="zh-CN" altLang="en-US" sz="2000" dirty="0" smtClean="0">
                <a:latin typeface="FZSSK--GBK1-0"/>
              </a:rPr>
              <a:t>绝对值</a:t>
            </a:r>
            <a:r>
              <a:rPr lang="en-US" altLang="zh-CN" sz="2000" dirty="0">
                <a:latin typeface="E-BZ"/>
              </a:rPr>
              <a:t>?</a:t>
            </a:r>
          </a:p>
          <a:p>
            <a:r>
              <a:rPr lang="zh-CN" altLang="en-US" sz="2000" dirty="0">
                <a:latin typeface="E-BZ"/>
              </a:rPr>
              <a:t>４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为什么要将产品市场与货币市场联系起来说明收入的决定</a:t>
            </a:r>
            <a:r>
              <a:rPr lang="en-US" altLang="zh-CN" sz="2000" dirty="0">
                <a:latin typeface="E-BZ"/>
              </a:rPr>
              <a:t>?</a:t>
            </a:r>
          </a:p>
          <a:p>
            <a:r>
              <a:rPr lang="zh-CN" altLang="en-US" sz="2000" dirty="0">
                <a:latin typeface="E-BZ"/>
              </a:rPr>
              <a:t>５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在两部门经济中影响</a:t>
            </a:r>
            <a:r>
              <a:rPr lang="en-US" altLang="zh-CN" sz="2000" dirty="0">
                <a:latin typeface="E-BZ"/>
              </a:rPr>
              <a:t>IS</a:t>
            </a:r>
            <a:r>
              <a:rPr lang="zh-CN" altLang="en-US" sz="2000" dirty="0">
                <a:latin typeface="FZSSK--GBK1-0"/>
              </a:rPr>
              <a:t>曲线和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曲线移动的因素有哪些</a:t>
            </a:r>
            <a:r>
              <a:rPr lang="en-US" altLang="zh-CN" sz="2000" dirty="0">
                <a:latin typeface="E-BZ"/>
              </a:rPr>
              <a:t>?</a:t>
            </a:r>
          </a:p>
          <a:p>
            <a:r>
              <a:rPr lang="zh-CN" altLang="en-US" sz="2000" dirty="0">
                <a:latin typeface="E-BZ"/>
              </a:rPr>
              <a:t>６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假定货币需求函数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2000" dirty="0" smtClean="0">
                <a:latin typeface="E-BZ"/>
              </a:rPr>
              <a:t>＝</a:t>
            </a:r>
            <a:r>
              <a:rPr lang="en-US" altLang="zh-CN" sz="2000" dirty="0" smtClean="0">
                <a:latin typeface="E-BZ"/>
              </a:rPr>
              <a:t>0.2</a:t>
            </a:r>
            <a:r>
              <a:rPr lang="en-US" altLang="zh-CN" sz="2000" dirty="0" smtClean="0">
                <a:latin typeface="E-BX"/>
              </a:rPr>
              <a:t>Y</a:t>
            </a:r>
            <a:r>
              <a:rPr lang="zh-CN" altLang="en-US" sz="2000" dirty="0" smtClean="0">
                <a:latin typeface="E-BZ"/>
              </a:rPr>
              <a:t>－</a:t>
            </a:r>
            <a:r>
              <a:rPr lang="en-US" altLang="zh-CN" sz="2000" dirty="0" smtClean="0">
                <a:latin typeface="E-BZ"/>
              </a:rPr>
              <a:t>4</a:t>
            </a:r>
            <a:r>
              <a:rPr lang="en-US" altLang="zh-CN" sz="2000" dirty="0" smtClean="0">
                <a:latin typeface="E-BX"/>
              </a:rPr>
              <a:t>r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货币供给量</a:t>
            </a:r>
            <a:r>
              <a:rPr lang="en-US" altLang="zh-CN" sz="2000" dirty="0">
                <a:latin typeface="E-BX"/>
              </a:rPr>
              <a:t>M </a:t>
            </a:r>
            <a:r>
              <a:rPr lang="zh-CN" altLang="en-US" sz="2000" dirty="0" smtClean="0">
                <a:latin typeface="E-BZ"/>
              </a:rPr>
              <a:t>＝</a:t>
            </a:r>
            <a:r>
              <a:rPr lang="en-US" altLang="zh-CN" sz="2000" dirty="0" smtClean="0">
                <a:latin typeface="E-BZ"/>
              </a:rPr>
              <a:t>200.</a:t>
            </a:r>
            <a:r>
              <a:rPr lang="zh-CN" altLang="en-US" sz="2000" dirty="0">
                <a:latin typeface="FZSSK--GBK1-0"/>
              </a:rPr>
              <a:t>求</a:t>
            </a:r>
            <a:r>
              <a:rPr lang="en-US" altLang="zh-CN" sz="2000" dirty="0">
                <a:latin typeface="E-BX"/>
              </a:rPr>
              <a:t>LM </a:t>
            </a:r>
            <a:r>
              <a:rPr lang="zh-CN" altLang="en-US" sz="2000" dirty="0">
                <a:latin typeface="FZSSK--GBK1-0"/>
              </a:rPr>
              <a:t>曲线的方程</a:t>
            </a:r>
            <a:r>
              <a:rPr lang="en-US" altLang="zh-CN" sz="2000" dirty="0">
                <a:latin typeface="E-BZ"/>
              </a:rPr>
              <a:t>.</a:t>
            </a:r>
          </a:p>
          <a:p>
            <a:r>
              <a:rPr lang="zh-CN" altLang="en-US" sz="2000" dirty="0">
                <a:latin typeface="E-BZ"/>
              </a:rPr>
              <a:t>７</a:t>
            </a:r>
            <a:r>
              <a:rPr lang="zh-CN" altLang="en-US" sz="2000" dirty="0">
                <a:latin typeface="E-BX"/>
              </a:rPr>
              <a:t>．</a:t>
            </a:r>
            <a:r>
              <a:rPr lang="zh-CN" altLang="en-US" sz="2000" dirty="0">
                <a:latin typeface="FZSSK--GBK1-0"/>
              </a:rPr>
              <a:t>在两部门经济中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消费函数</a:t>
            </a:r>
            <a:r>
              <a:rPr lang="en-US" altLang="zh-CN" sz="2000" dirty="0">
                <a:latin typeface="E-BX"/>
              </a:rPr>
              <a:t>C</a:t>
            </a:r>
            <a:r>
              <a:rPr lang="zh-CN" altLang="en-US" sz="2000" dirty="0" smtClean="0">
                <a:latin typeface="E-BZ"/>
              </a:rPr>
              <a:t>＝</a:t>
            </a:r>
            <a:r>
              <a:rPr lang="en-US" altLang="zh-CN" sz="2000" dirty="0" smtClean="0">
                <a:latin typeface="E-BZ"/>
              </a:rPr>
              <a:t>100</a:t>
            </a:r>
            <a:r>
              <a:rPr lang="zh-CN" altLang="en-US" sz="2000" dirty="0" smtClean="0">
                <a:latin typeface="E-BZ"/>
              </a:rPr>
              <a:t>＋</a:t>
            </a:r>
            <a:r>
              <a:rPr lang="en-US" altLang="zh-CN" sz="2000" dirty="0" smtClean="0">
                <a:latin typeface="E-BZ"/>
              </a:rPr>
              <a:t>0.7</a:t>
            </a:r>
            <a:r>
              <a:rPr lang="en-US" altLang="zh-CN" sz="2000" dirty="0" smtClean="0">
                <a:latin typeface="E-BX"/>
              </a:rPr>
              <a:t>Y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投资函数</a:t>
            </a:r>
            <a:r>
              <a:rPr lang="en-US" altLang="zh-CN" sz="2000" dirty="0">
                <a:latin typeface="E-BX"/>
              </a:rPr>
              <a:t>I</a:t>
            </a:r>
            <a:r>
              <a:rPr lang="zh-CN" altLang="en-US" sz="2000" dirty="0" smtClean="0">
                <a:latin typeface="E-BZ"/>
              </a:rPr>
              <a:t>＝</a:t>
            </a:r>
            <a:r>
              <a:rPr lang="en-US" altLang="zh-CN" sz="2000" dirty="0" smtClean="0">
                <a:latin typeface="E-BZ"/>
              </a:rPr>
              <a:t>200</a:t>
            </a:r>
            <a:r>
              <a:rPr lang="zh-CN" altLang="en-US" sz="2000" dirty="0" smtClean="0">
                <a:latin typeface="E-BZ"/>
              </a:rPr>
              <a:t>－</a:t>
            </a:r>
            <a:r>
              <a:rPr lang="en-US" altLang="zh-CN" sz="2000" dirty="0" smtClean="0">
                <a:latin typeface="E-BZ"/>
              </a:rPr>
              <a:t>3</a:t>
            </a:r>
            <a:r>
              <a:rPr lang="en-US" altLang="zh-CN" sz="2000" dirty="0" smtClean="0">
                <a:latin typeface="E-BX"/>
              </a:rPr>
              <a:t>r</a:t>
            </a:r>
            <a:r>
              <a:rPr lang="en-US" altLang="zh-CN" sz="2000" dirty="0">
                <a:latin typeface="E-BZ"/>
              </a:rPr>
              <a:t>,</a:t>
            </a:r>
            <a:r>
              <a:rPr lang="zh-CN" altLang="en-US" sz="2000" dirty="0">
                <a:latin typeface="FZSSK--GBK1-0"/>
              </a:rPr>
              <a:t>货币供给</a:t>
            </a:r>
            <a:r>
              <a:rPr lang="en-US" altLang="zh-CN" sz="2000" dirty="0">
                <a:latin typeface="E-BX"/>
              </a:rPr>
              <a:t>M </a:t>
            </a:r>
            <a:r>
              <a:rPr lang="zh-CN" altLang="en-US" sz="2000" dirty="0">
                <a:latin typeface="E-BZ"/>
              </a:rPr>
              <a:t>＝</a:t>
            </a:r>
            <a:r>
              <a:rPr lang="zh-CN" altLang="en-US" sz="2000" dirty="0" smtClean="0">
                <a:latin typeface="E-BZ"/>
              </a:rPr>
              <a:t>１</a:t>
            </a:r>
            <a:r>
              <a:rPr lang="en-US" altLang="zh-CN" sz="2000" dirty="0" smtClean="0">
                <a:latin typeface="E-BZ"/>
              </a:rPr>
              <a:t>00,</a:t>
            </a:r>
            <a:r>
              <a:rPr lang="zh-CN" altLang="en-US" sz="2000" dirty="0" smtClean="0">
                <a:latin typeface="FZSSK--GBK1-0"/>
              </a:rPr>
              <a:t>货币</a:t>
            </a:r>
            <a:r>
              <a:rPr lang="zh-CN" altLang="en-US" sz="2000" dirty="0">
                <a:latin typeface="FZSSK--GBK1-0"/>
              </a:rPr>
              <a:t>需求</a:t>
            </a:r>
            <a:r>
              <a:rPr lang="zh-CN" altLang="en-US" sz="2000" dirty="0" smtClean="0">
                <a:latin typeface="FZSSK--GBK1-0"/>
              </a:rPr>
              <a:t>函数</a:t>
            </a:r>
            <a:endParaRPr lang="en-US" altLang="zh-CN" sz="2000" dirty="0" smtClean="0">
              <a:latin typeface="FZSSK--GBK1-0"/>
            </a:endParaRPr>
          </a:p>
          <a:p>
            <a:r>
              <a:rPr lang="en-US" altLang="zh-CN" sz="2000" dirty="0">
                <a:latin typeface="FZSSK--GBK1-0"/>
              </a:rPr>
              <a:t> </a:t>
            </a:r>
            <a:r>
              <a:rPr lang="en-US" altLang="zh-CN" sz="2000" dirty="0" smtClean="0">
                <a:latin typeface="FZSSK--GBK1-0"/>
              </a:rPr>
              <a:t>   </a:t>
            </a:r>
            <a:r>
              <a:rPr lang="en-US" altLang="zh-CN" sz="2000" dirty="0" smtClean="0">
                <a:latin typeface="E-BX"/>
              </a:rPr>
              <a:t>L</a:t>
            </a:r>
            <a:r>
              <a:rPr lang="zh-CN" altLang="en-US" sz="2000" dirty="0" smtClean="0">
                <a:latin typeface="E-BZ"/>
              </a:rPr>
              <a:t>＝</a:t>
            </a:r>
            <a:r>
              <a:rPr lang="en-US" altLang="zh-CN" sz="2000" dirty="0" smtClean="0">
                <a:latin typeface="E-BZ"/>
              </a:rPr>
              <a:t>0.2</a:t>
            </a:r>
            <a:r>
              <a:rPr lang="en-US" altLang="zh-CN" sz="2000" dirty="0" smtClean="0">
                <a:latin typeface="E-BX"/>
              </a:rPr>
              <a:t>Y</a:t>
            </a:r>
            <a:r>
              <a:rPr lang="zh-CN" altLang="en-US" sz="2000" dirty="0" smtClean="0">
                <a:latin typeface="E-BZ"/>
              </a:rPr>
              <a:t>－</a:t>
            </a:r>
            <a:r>
              <a:rPr lang="en-US" altLang="zh-CN" sz="2000" dirty="0" smtClean="0">
                <a:latin typeface="E-BZ"/>
              </a:rPr>
              <a:t>2</a:t>
            </a:r>
            <a:r>
              <a:rPr lang="en-US" altLang="zh-CN" sz="2000" dirty="0" smtClean="0">
                <a:latin typeface="E-BX"/>
              </a:rPr>
              <a:t>r</a:t>
            </a:r>
            <a:r>
              <a:rPr lang="en-US" altLang="zh-CN" sz="2000" dirty="0">
                <a:latin typeface="E-BZ"/>
              </a:rPr>
              <a:t>.</a:t>
            </a:r>
            <a:r>
              <a:rPr lang="zh-CN" altLang="en-US" sz="2000" dirty="0">
                <a:latin typeface="FZSSK--GBK1-0"/>
              </a:rPr>
              <a:t>求</a:t>
            </a:r>
            <a:r>
              <a:rPr lang="en-US" altLang="zh-CN" sz="2000" dirty="0">
                <a:latin typeface="E-BZ"/>
              </a:rPr>
              <a:t>:</a:t>
            </a:r>
          </a:p>
          <a:p>
            <a:r>
              <a:rPr lang="en-US" altLang="zh-CN" sz="2000" dirty="0" smtClean="0">
                <a:latin typeface="E-BZ"/>
              </a:rPr>
              <a:t>    (</a:t>
            </a:r>
            <a:r>
              <a:rPr lang="zh-CN" altLang="en-US" sz="2000" dirty="0">
                <a:latin typeface="E-BZ"/>
              </a:rPr>
              <a:t>１</a:t>
            </a:r>
            <a:r>
              <a:rPr lang="en-US" altLang="zh-CN" sz="2000" dirty="0">
                <a:latin typeface="E-BZ"/>
              </a:rPr>
              <a:t>)IS</a:t>
            </a:r>
            <a:r>
              <a:rPr lang="zh-CN" altLang="en-US" sz="2000" dirty="0">
                <a:latin typeface="FZSSK--GBK1-0"/>
              </a:rPr>
              <a:t>曲线的方程与</a:t>
            </a:r>
            <a:r>
              <a:rPr lang="en-US" altLang="zh-CN" sz="2000" dirty="0">
                <a:latin typeface="E-BZ"/>
              </a:rPr>
              <a:t>LM </a:t>
            </a:r>
            <a:r>
              <a:rPr lang="zh-CN" altLang="en-US" sz="2000" dirty="0">
                <a:latin typeface="FZSSK--GBK1-0"/>
              </a:rPr>
              <a:t>曲线的方程</a:t>
            </a:r>
            <a:r>
              <a:rPr lang="en-US" altLang="zh-CN" sz="2000" dirty="0">
                <a:latin typeface="E-BZ"/>
              </a:rPr>
              <a:t>;</a:t>
            </a:r>
          </a:p>
          <a:p>
            <a:r>
              <a:rPr lang="en-US" altLang="zh-CN" sz="2000" dirty="0" smtClean="0">
                <a:latin typeface="E-BZ"/>
              </a:rPr>
              <a:t>    (</a:t>
            </a:r>
            <a:r>
              <a:rPr lang="zh-CN" altLang="en-US" sz="2000" dirty="0">
                <a:latin typeface="E-BZ"/>
              </a:rPr>
              <a:t>２</a:t>
            </a:r>
            <a:r>
              <a:rPr lang="en-US" altLang="zh-CN" sz="2000" dirty="0">
                <a:latin typeface="E-BZ"/>
              </a:rPr>
              <a:t>)</a:t>
            </a:r>
            <a:r>
              <a:rPr lang="zh-CN" altLang="en-US" sz="2000" dirty="0">
                <a:latin typeface="FZSSK--GBK1-0"/>
              </a:rPr>
              <a:t>商品市场和货币市场同时均衡时的收入和利率</a:t>
            </a:r>
            <a:r>
              <a:rPr lang="en-US" altLang="zh-CN" sz="2000" dirty="0">
                <a:latin typeface="E-BZ"/>
              </a:rPr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6560088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5" y="-5289"/>
            <a:ext cx="12178412" cy="686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658" y="0"/>
            <a:ext cx="6502259" cy="6884876"/>
            <a:chOff x="0" y="0"/>
            <a:chExt cx="4877898" cy="5164932"/>
          </a:xfrm>
          <a:solidFill>
            <a:srgbClr val="0067B4"/>
          </a:solidFill>
        </p:grpSpPr>
        <p:sp>
          <p:nvSpPr>
            <p:cNvPr id="13" name="矩形 12"/>
            <p:cNvSpPr/>
            <p:nvPr/>
          </p:nvSpPr>
          <p:spPr>
            <a:xfrm>
              <a:off x="0" y="0"/>
              <a:ext cx="4572794" cy="51649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4541013" y="2426502"/>
              <a:ext cx="361839" cy="3119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0" name="矩形 19"/>
          <p:cNvSpPr/>
          <p:nvPr/>
        </p:nvSpPr>
        <p:spPr>
          <a:xfrm>
            <a:off x="1261745" y="1874520"/>
            <a:ext cx="4522470" cy="1767205"/>
          </a:xfrm>
          <a:prstGeom prst="rect">
            <a:avLst/>
          </a:prstGeom>
        </p:spPr>
        <p:txBody>
          <a:bodyPr wrap="square" lIns="128994" tIns="64498" rIns="128994" bIns="64498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65" b="0" kern="0" dirty="0" smtClean="0">
                <a:solidFill>
                  <a:schemeClr val="bg1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Thanks</a:t>
            </a:r>
          </a:p>
        </p:txBody>
      </p:sp>
      <p:sp>
        <p:nvSpPr>
          <p:cNvPr id="23" name="矩形 22"/>
          <p:cNvSpPr/>
          <p:nvPr/>
        </p:nvSpPr>
        <p:spPr>
          <a:xfrm>
            <a:off x="7020514" y="3032426"/>
            <a:ext cx="4990254" cy="2592468"/>
          </a:xfrm>
          <a:prstGeom prst="rect">
            <a:avLst/>
          </a:prstGeom>
        </p:spPr>
        <p:txBody>
          <a:bodyPr wrap="square" lIns="128994" tIns="64498" rIns="128994" bIns="64498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期待下一</a:t>
            </a:r>
            <a:r>
              <a:rPr lang="zh-CN" altLang="en-US" sz="4000" b="0" kern="0" dirty="0" smtClean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单元</a:t>
            </a:r>
            <a:endParaRPr lang="en-US" altLang="zh-CN" sz="4000" b="0" kern="0" dirty="0" smtClean="0">
              <a:solidFill>
                <a:srgbClr val="0067B4"/>
              </a:solidFill>
              <a:effectLst>
                <a:glow rad="63500">
                  <a:schemeClr val="bg1">
                    <a:lumMod val="65000"/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kern="0" dirty="0" smtClean="0">
              <a:solidFill>
                <a:srgbClr val="0067B4"/>
              </a:solidFill>
              <a:effectLst>
                <a:glow rad="63500">
                  <a:schemeClr val="bg1">
                    <a:lumMod val="65000"/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defRPr/>
            </a:pPr>
            <a:r>
              <a:rPr lang="zh-CN" altLang="en-US" sz="4000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总需求</a:t>
            </a:r>
            <a:r>
              <a:rPr lang="en-US" altLang="zh-CN" sz="4000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en-US" sz="4000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总</a:t>
            </a:r>
            <a:r>
              <a:rPr lang="zh-CN" altLang="en-US" sz="4000" kern="0" dirty="0" smtClean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供给</a:t>
            </a:r>
            <a:r>
              <a:rPr lang="zh-CN" altLang="en-US" sz="4000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>模型</a:t>
            </a:r>
            <a:r>
              <a:rPr lang="zh-CN" altLang="en-US" sz="4000" kern="0" dirty="0" smtClean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  <a:t/>
            </a:r>
            <a:br>
              <a:rPr lang="zh-CN" altLang="en-US" sz="4000" kern="0" dirty="0" smtClean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4000" b="0" kern="0" dirty="0">
              <a:solidFill>
                <a:srgbClr val="0067B4"/>
              </a:solidFill>
              <a:effectLst>
                <a:glow rad="63500">
                  <a:schemeClr val="bg1">
                    <a:lumMod val="65000"/>
                    <a:alpha val="4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LOGO-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201400" y="203200"/>
            <a:ext cx="715645" cy="8509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5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5" y="-5289"/>
            <a:ext cx="12178412" cy="686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3358" y="-5080"/>
            <a:ext cx="6502259" cy="6884876"/>
            <a:chOff x="0" y="0"/>
            <a:chExt cx="4877898" cy="5164932"/>
          </a:xfrm>
          <a:solidFill>
            <a:srgbClr val="0067B4"/>
          </a:solidFill>
        </p:grpSpPr>
        <p:sp>
          <p:nvSpPr>
            <p:cNvPr id="13" name="矩形 12"/>
            <p:cNvSpPr/>
            <p:nvPr/>
          </p:nvSpPr>
          <p:spPr>
            <a:xfrm>
              <a:off x="0" y="0"/>
              <a:ext cx="4572794" cy="51649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4541013" y="2426502"/>
              <a:ext cx="361839" cy="3119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5" name="椭圆 14"/>
          <p:cNvSpPr/>
          <p:nvPr/>
        </p:nvSpPr>
        <p:spPr>
          <a:xfrm>
            <a:off x="1951369" y="1647044"/>
            <a:ext cx="2188468" cy="2188468"/>
          </a:xfrm>
          <a:prstGeom prst="ellipse">
            <a:avLst/>
          </a:prstGeom>
          <a:solidFill>
            <a:srgbClr val="0067B4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2066302" y="1761977"/>
            <a:ext cx="1958602" cy="1958602"/>
          </a:xfrm>
          <a:prstGeom prst="ellipse">
            <a:avLst/>
          </a:prstGeom>
          <a:solidFill>
            <a:schemeClr val="bg1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2236365" y="1874261"/>
            <a:ext cx="2052609" cy="1767205"/>
          </a:xfrm>
          <a:prstGeom prst="rect">
            <a:avLst/>
          </a:prstGeom>
        </p:spPr>
        <p:txBody>
          <a:bodyPr wrap="square" lIns="128994" tIns="64498" rIns="128994" bIns="64498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665" b="0" kern="0" dirty="0" smtClean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10</a:t>
            </a:r>
            <a:endParaRPr lang="zh-CN" altLang="en-US" sz="10665" b="0" kern="0" dirty="0">
              <a:solidFill>
                <a:srgbClr val="0067B4"/>
              </a:solidFill>
              <a:effectLst>
                <a:glow rad="63500">
                  <a:schemeClr val="bg1">
                    <a:lumMod val="65000"/>
                    <a:alpha val="40000"/>
                  </a:schemeClr>
                </a:glow>
              </a:effectLst>
              <a:latin typeface="Impact" panose="020B080603090205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72649" y="2413463"/>
            <a:ext cx="5619118" cy="848145"/>
          </a:xfrm>
          <a:prstGeom prst="rect">
            <a:avLst/>
          </a:prstGeom>
        </p:spPr>
        <p:txBody>
          <a:bodyPr wrap="square" lIns="128994" tIns="64498" rIns="128994" bIns="64498">
            <a:spAutoFit/>
          </a:bodyPr>
          <a:lstStyle/>
          <a:p>
            <a:pPr>
              <a:defRPr/>
            </a:pPr>
            <a:r>
              <a:rPr lang="zh-CN" altLang="en-US" sz="4665" kern="0" dirty="0">
                <a:solidFill>
                  <a:srgbClr val="0067B4"/>
                </a:solidFill>
                <a:effectLst>
                  <a:glow rad="63500">
                    <a:schemeClr val="bg1">
                      <a:lumMod val="6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  <a:endParaRPr lang="zh-CN" altLang="en-US" sz="4665" b="0" kern="0" dirty="0">
              <a:solidFill>
                <a:srgbClr val="0067B4"/>
              </a:solidFill>
              <a:effectLst>
                <a:glow rad="63500">
                  <a:schemeClr val="bg1">
                    <a:lumMod val="6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6829167" y="3835400"/>
            <a:ext cx="5255741" cy="21698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 algn="l">
              <a:lnSpc>
                <a:spcPct val="150000"/>
              </a:lnSpc>
              <a:defRPr sz="1200" b="0" kern="0">
                <a:solidFill>
                  <a:schemeClr val="accent3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00" dirty="0"/>
              <a:t>第一节　投资函数</a:t>
            </a:r>
            <a:r>
              <a:rPr lang="zh-CN" altLang="en-US" sz="1800" dirty="0" smtClean="0"/>
              <a:t>理论</a:t>
            </a:r>
            <a:endParaRPr lang="zh-CN" altLang="en-US" sz="1800" dirty="0"/>
          </a:p>
          <a:p>
            <a:r>
              <a:rPr lang="zh-CN" altLang="en-US" sz="1800" dirty="0"/>
              <a:t>第二节　</a:t>
            </a:r>
            <a:r>
              <a:rPr lang="en-US" altLang="zh-CN" sz="1800" dirty="0"/>
              <a:t>IS</a:t>
            </a:r>
            <a:r>
              <a:rPr lang="zh-CN" altLang="en-US" sz="1800" dirty="0" smtClean="0"/>
              <a:t>曲线</a:t>
            </a:r>
            <a:endParaRPr lang="zh-CN" altLang="en-US" sz="1800" dirty="0"/>
          </a:p>
          <a:p>
            <a:r>
              <a:rPr lang="zh-CN" altLang="en-US" sz="1800" dirty="0"/>
              <a:t>第三节　利率决定</a:t>
            </a:r>
            <a:r>
              <a:rPr lang="zh-CN" altLang="en-US" sz="1800" dirty="0" smtClean="0"/>
              <a:t>理论</a:t>
            </a:r>
            <a:endParaRPr lang="zh-CN" altLang="en-US" sz="1800" dirty="0"/>
          </a:p>
          <a:p>
            <a:r>
              <a:rPr lang="zh-CN" altLang="en-US" sz="1800" dirty="0"/>
              <a:t>第四节　</a:t>
            </a:r>
            <a:r>
              <a:rPr lang="en-US" altLang="zh-CN" sz="1800" dirty="0"/>
              <a:t>LM </a:t>
            </a:r>
            <a:r>
              <a:rPr lang="zh-CN" altLang="en-US" sz="1800" dirty="0" smtClean="0"/>
              <a:t>曲线</a:t>
            </a:r>
            <a:endParaRPr lang="zh-CN" altLang="en-US" sz="1800" dirty="0"/>
          </a:p>
          <a:p>
            <a:r>
              <a:rPr lang="zh-CN" altLang="en-US" sz="1800" dirty="0"/>
              <a:t>第五节　</a:t>
            </a:r>
            <a:r>
              <a:rPr lang="en-US" altLang="zh-CN" sz="1800" dirty="0" smtClean="0"/>
              <a:t>IS</a:t>
            </a:r>
            <a:r>
              <a:rPr lang="en-US" altLang="zh-CN" sz="1800" dirty="0"/>
              <a:t>-</a:t>
            </a:r>
            <a:r>
              <a:rPr lang="en-US" altLang="zh-CN" sz="1800" dirty="0" smtClean="0"/>
              <a:t>LM </a:t>
            </a:r>
            <a:r>
              <a:rPr lang="zh-CN" altLang="en-US" sz="1800" dirty="0"/>
              <a:t>模型分析</a:t>
            </a:r>
            <a:endParaRPr lang="zh-CN" altLang="en-US" sz="16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9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9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20" grpId="0"/>
      <p:bldP spid="22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3145" y="2484755"/>
            <a:ext cx="10779914" cy="1631216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１</a:t>
            </a:r>
            <a:r>
              <a:rPr lang="zh-CN" altLang="en-US" sz="2000" dirty="0"/>
              <a:t>．掌握投资函数的内容及</a:t>
            </a:r>
            <a:r>
              <a:rPr lang="en-US" altLang="zh-CN" sz="2000" dirty="0"/>
              <a:t>MEC(</a:t>
            </a:r>
            <a:r>
              <a:rPr lang="zh-CN" altLang="en-US" sz="2000" dirty="0"/>
              <a:t>资本边际效率</a:t>
            </a:r>
            <a:r>
              <a:rPr lang="en-US" altLang="zh-CN" sz="2000" dirty="0"/>
              <a:t>),</a:t>
            </a:r>
            <a:r>
              <a:rPr lang="zh-CN" altLang="en-US" sz="2000" dirty="0"/>
              <a:t>学会资本边际效率的计算</a:t>
            </a:r>
            <a:r>
              <a:rPr lang="en-US" altLang="zh-CN" sz="2000" dirty="0"/>
              <a:t>.</a:t>
            </a:r>
          </a:p>
          <a:p>
            <a:r>
              <a:rPr lang="zh-CN" altLang="en-US" sz="2000" dirty="0"/>
              <a:t>２．掌握货币的供给、货币需求的三个动机、货币需求函数及流动偏好陷阱的内容</a:t>
            </a:r>
            <a:r>
              <a:rPr lang="en-US" altLang="zh-CN" sz="2000" dirty="0" smtClean="0"/>
              <a:t>;IS</a:t>
            </a:r>
            <a:r>
              <a:rPr lang="zh-CN" altLang="en-US" sz="2000" dirty="0"/>
              <a:t>曲线</a:t>
            </a:r>
            <a:r>
              <a:rPr lang="en-US" altLang="zh-CN" sz="2000" dirty="0"/>
              <a:t>.</a:t>
            </a:r>
          </a:p>
          <a:p>
            <a:r>
              <a:rPr lang="zh-CN" altLang="en-US" sz="2000" dirty="0"/>
              <a:t>３．掌握</a:t>
            </a:r>
            <a:r>
              <a:rPr lang="en-US" altLang="zh-CN" sz="2000" dirty="0"/>
              <a:t>IS</a:t>
            </a:r>
            <a:r>
              <a:rPr lang="zh-CN" altLang="en-US" sz="2000" dirty="0"/>
              <a:t>和</a:t>
            </a:r>
            <a:r>
              <a:rPr lang="en-US" altLang="zh-CN" sz="2000" dirty="0"/>
              <a:t>LM </a:t>
            </a:r>
            <a:r>
              <a:rPr lang="zh-CN" altLang="en-US" sz="2000" dirty="0"/>
              <a:t>曲线</a:t>
            </a:r>
            <a:r>
              <a:rPr lang="en-US" altLang="zh-CN" sz="2000" dirty="0"/>
              <a:t>(</a:t>
            </a:r>
            <a:r>
              <a:rPr lang="zh-CN" altLang="en-US" sz="2000" dirty="0"/>
              <a:t>含义、推导和斜率</a:t>
            </a:r>
            <a:r>
              <a:rPr lang="en-US" altLang="zh-CN" sz="2000" dirty="0"/>
              <a:t>).</a:t>
            </a:r>
          </a:p>
          <a:p>
            <a:r>
              <a:rPr lang="zh-CN" altLang="en-US" sz="2000" dirty="0"/>
              <a:t>４．掌握影响</a:t>
            </a:r>
            <a:r>
              <a:rPr lang="en-US" altLang="zh-CN" sz="2000" dirty="0"/>
              <a:t>IS</a:t>
            </a:r>
            <a:r>
              <a:rPr lang="zh-CN" altLang="en-US" sz="2000" dirty="0"/>
              <a:t>、</a:t>
            </a:r>
            <a:r>
              <a:rPr lang="en-US" altLang="zh-CN" sz="2000" dirty="0"/>
              <a:t>LM </a:t>
            </a:r>
            <a:r>
              <a:rPr lang="zh-CN" altLang="en-US" sz="2000" dirty="0"/>
              <a:t>曲线移动的因素</a:t>
            </a:r>
            <a:r>
              <a:rPr lang="en-US" altLang="zh-CN" sz="2000" dirty="0"/>
              <a:t>.</a:t>
            </a:r>
          </a:p>
          <a:p>
            <a:r>
              <a:rPr lang="zh-CN" altLang="en-US" sz="2000" dirty="0"/>
              <a:t>５．掌握</a:t>
            </a:r>
            <a:r>
              <a:rPr lang="en-US" altLang="zh-CN" sz="2000" dirty="0"/>
              <a:t>IS</a:t>
            </a:r>
            <a:r>
              <a:rPr lang="zh-CN" altLang="en-US" sz="2000" dirty="0"/>
              <a:t>Ｇ</a:t>
            </a:r>
            <a:r>
              <a:rPr lang="en-US" altLang="zh-CN" sz="2000" dirty="0"/>
              <a:t>LM </a:t>
            </a:r>
            <a:r>
              <a:rPr lang="zh-CN" altLang="en-US" sz="2000" dirty="0"/>
              <a:t>模型中均衡点的经济含义</a:t>
            </a:r>
            <a:r>
              <a:rPr lang="en-US" altLang="zh-CN" sz="2000" dirty="0"/>
              <a:t>,</a:t>
            </a:r>
            <a:r>
              <a:rPr lang="zh-CN" altLang="en-US" sz="2000" dirty="0"/>
              <a:t>以及均衡点的移动和调整</a:t>
            </a:r>
            <a:r>
              <a:rPr lang="en-US" altLang="zh-CN" sz="2000" dirty="0"/>
              <a:t>.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091565" y="1651000"/>
            <a:ext cx="1640840" cy="489585"/>
          </a:xfrm>
          <a:prstGeom prst="round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86815" y="1651000"/>
            <a:ext cx="14198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n>
                  <a:solidFill>
                    <a:schemeClr val="tx1"/>
                  </a:solidFill>
                </a:ln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ln>
                <a:solidFill>
                  <a:schemeClr val="tx1"/>
                </a:solidFill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2339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投资函数理论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320766"/>
            <a:ext cx="102601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+mn-ea"/>
              </a:rPr>
              <a:t>一、投资和投资的</a:t>
            </a:r>
            <a:r>
              <a:rPr lang="zh-CN" altLang="en-US" sz="2000" dirty="0" smtClean="0">
                <a:solidFill>
                  <a:srgbClr val="FF00FF"/>
                </a:solidFill>
                <a:latin typeface="+mn-ea"/>
              </a:rPr>
              <a:t>种类</a:t>
            </a:r>
            <a:endParaRPr lang="en-US" altLang="zh-CN" sz="2000" dirty="0" smtClean="0">
              <a:solidFill>
                <a:srgbClr val="FF00FF"/>
              </a:solidFill>
              <a:latin typeface="+mn-ea"/>
            </a:endParaRPr>
          </a:p>
          <a:p>
            <a:r>
              <a:rPr lang="zh-CN" altLang="en-US" dirty="0">
                <a:latin typeface="+mn-ea"/>
              </a:rPr>
              <a:t>投资是资本形成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是指在一定时期内社会实际资本的增加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这里所说的实际资本包括</a:t>
            </a:r>
            <a:r>
              <a:rPr lang="zh-CN" altLang="en-US" dirty="0" smtClean="0">
                <a:latin typeface="+mn-ea"/>
              </a:rPr>
              <a:t>厂房</a:t>
            </a:r>
            <a:r>
              <a:rPr lang="zh-CN" altLang="en-US" dirty="0">
                <a:latin typeface="+mn-ea"/>
              </a:rPr>
              <a:t>、设备、存货和住宅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不包括有价</a:t>
            </a:r>
            <a:r>
              <a:rPr lang="zh-CN" altLang="en-US" dirty="0" smtClean="0">
                <a:latin typeface="+mn-ea"/>
              </a:rPr>
              <a:t>证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根据包括范围的不同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可以将投资划分为重置投资、净投资和总投资</a:t>
            </a:r>
            <a:r>
              <a:rPr lang="en-US" altLang="zh-CN" dirty="0" smtClean="0">
                <a:latin typeface="+mn-ea"/>
              </a:rPr>
              <a:t>.</a:t>
            </a:r>
          </a:p>
          <a:p>
            <a:r>
              <a:rPr lang="zh-CN" altLang="en-US" dirty="0">
                <a:latin typeface="+mn-ea"/>
              </a:rPr>
              <a:t>根据内容的不同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可以将投资划分为非住宅固定投资、住宅投资和存货投资</a:t>
            </a:r>
            <a:r>
              <a:rPr lang="en-US" altLang="zh-CN" dirty="0" smtClean="0">
                <a:latin typeface="+mn-ea"/>
              </a:rPr>
              <a:t>.</a:t>
            </a:r>
          </a:p>
          <a:p>
            <a:r>
              <a:rPr lang="zh-CN" altLang="en-US" dirty="0">
                <a:latin typeface="+mn-ea"/>
              </a:rPr>
              <a:t>根据形成原因的不同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可以将投资划分为自发投资和引致投资</a:t>
            </a:r>
            <a:r>
              <a:rPr lang="en-US" altLang="zh-CN" dirty="0">
                <a:latin typeface="+mn-ea"/>
              </a:rPr>
              <a:t>.</a:t>
            </a:r>
            <a:endParaRPr lang="zh-CN" altLang="en-US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1565" y="3100510"/>
            <a:ext cx="102601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+mn-ea"/>
              </a:rPr>
              <a:t>二、投资的</a:t>
            </a:r>
            <a:r>
              <a:rPr lang="zh-CN" altLang="en-US" sz="2000" dirty="0" smtClean="0">
                <a:solidFill>
                  <a:srgbClr val="FF00FF"/>
                </a:solidFill>
                <a:latin typeface="+mn-ea"/>
              </a:rPr>
              <a:t>函数</a:t>
            </a:r>
            <a:endParaRPr lang="en-US" altLang="zh-CN" sz="2000" dirty="0" smtClean="0">
              <a:solidFill>
                <a:srgbClr val="FF00FF"/>
              </a:solidFill>
              <a:latin typeface="+mn-ea"/>
            </a:endParaRPr>
          </a:p>
          <a:p>
            <a:r>
              <a:rPr lang="zh-CN" altLang="en-US" dirty="0">
                <a:latin typeface="+mn-ea"/>
              </a:rPr>
              <a:t>１．决定投资的</a:t>
            </a:r>
            <a:r>
              <a:rPr lang="zh-CN" altLang="en-US" dirty="0" smtClean="0">
                <a:latin typeface="+mn-ea"/>
              </a:rPr>
              <a:t>因素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国民收入</a:t>
            </a:r>
            <a:r>
              <a:rPr lang="zh-CN" altLang="en-US" dirty="0">
                <a:latin typeface="+mn-ea"/>
              </a:rPr>
              <a:t>是决定投资的主要因素</a:t>
            </a:r>
            <a:r>
              <a:rPr lang="en-US" altLang="zh-CN" dirty="0">
                <a:latin typeface="+mn-ea"/>
              </a:rPr>
              <a:t>:</a:t>
            </a:r>
            <a:r>
              <a:rPr lang="zh-CN" altLang="en-US" dirty="0">
                <a:latin typeface="+mn-ea"/>
              </a:rPr>
              <a:t>一方面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国民收入的总体水平决定着投资的总量</a:t>
            </a:r>
            <a:r>
              <a:rPr lang="zh-CN" altLang="en-US" dirty="0" smtClean="0">
                <a:latin typeface="+mn-ea"/>
              </a:rPr>
              <a:t>规模</a:t>
            </a:r>
            <a:r>
              <a:rPr lang="en-US" altLang="zh-CN" dirty="0">
                <a:latin typeface="+mn-ea"/>
              </a:rPr>
              <a:t>;</a:t>
            </a:r>
            <a:r>
              <a:rPr lang="zh-CN" altLang="en-US" dirty="0">
                <a:latin typeface="+mn-ea"/>
              </a:rPr>
              <a:t>另一方面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国民收入的预期变动要求投资的相应变动</a:t>
            </a:r>
            <a:r>
              <a:rPr lang="en-US" altLang="zh-CN" dirty="0" smtClean="0">
                <a:latin typeface="+mn-ea"/>
              </a:rPr>
              <a:t>.</a:t>
            </a:r>
          </a:p>
          <a:p>
            <a:r>
              <a:rPr lang="zh-CN" altLang="en-US" dirty="0">
                <a:latin typeface="+mn-ea"/>
              </a:rPr>
              <a:t>２．投资</a:t>
            </a:r>
            <a:r>
              <a:rPr lang="zh-CN" altLang="en-US" dirty="0" smtClean="0">
                <a:latin typeface="+mn-ea"/>
              </a:rPr>
              <a:t>函数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在影响投资的其他因素都不变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而只有利率发生变化时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投资与利率之间的函数关系</a:t>
            </a:r>
            <a:r>
              <a:rPr lang="zh-CN" altLang="en-US" dirty="0" smtClean="0">
                <a:latin typeface="+mn-ea"/>
              </a:rPr>
              <a:t>为投资</a:t>
            </a:r>
            <a:r>
              <a:rPr lang="zh-CN" altLang="en-US" dirty="0">
                <a:latin typeface="+mn-ea"/>
              </a:rPr>
              <a:t>函数</a:t>
            </a:r>
            <a:r>
              <a:rPr lang="en-US" altLang="zh-CN" dirty="0">
                <a:latin typeface="+mn-ea"/>
              </a:rPr>
              <a:t>.</a:t>
            </a:r>
            <a:r>
              <a:rPr lang="zh-CN" altLang="en-US" dirty="0">
                <a:latin typeface="+mn-ea"/>
              </a:rPr>
              <a:t>投资用</a:t>
            </a:r>
            <a:r>
              <a:rPr lang="en-US" altLang="zh-CN" dirty="0">
                <a:latin typeface="+mn-ea"/>
              </a:rPr>
              <a:t>I </a:t>
            </a:r>
            <a:r>
              <a:rPr lang="zh-CN" altLang="en-US" dirty="0">
                <a:latin typeface="+mn-ea"/>
              </a:rPr>
              <a:t>表示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利率用</a:t>
            </a:r>
            <a:r>
              <a:rPr lang="en-US" altLang="zh-CN" dirty="0">
                <a:latin typeface="+mn-ea"/>
              </a:rPr>
              <a:t>r </a:t>
            </a:r>
            <a:r>
              <a:rPr lang="zh-CN" altLang="en-US" dirty="0">
                <a:latin typeface="+mn-ea"/>
              </a:rPr>
              <a:t>表示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则</a:t>
            </a:r>
          </a:p>
          <a:p>
            <a:r>
              <a:rPr lang="en-US" altLang="zh-CN" dirty="0" smtClean="0">
                <a:latin typeface="+mn-ea"/>
              </a:rPr>
              <a:t>                                             I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I(r)</a:t>
            </a:r>
          </a:p>
          <a:p>
            <a:r>
              <a:rPr lang="zh-CN" altLang="en-US" dirty="0">
                <a:latin typeface="+mn-ea"/>
              </a:rPr>
              <a:t>投资是利率的减函数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即投资与利率反方向变动</a:t>
            </a:r>
            <a:r>
              <a:rPr lang="en-US" altLang="zh-CN" dirty="0" smtClean="0">
                <a:latin typeface="+mn-ea"/>
              </a:rPr>
              <a:t>.</a:t>
            </a:r>
            <a:r>
              <a:rPr lang="zh-CN" altLang="en-US" dirty="0" smtClean="0">
                <a:latin typeface="+mn-ea"/>
              </a:rPr>
              <a:t>线性</a:t>
            </a:r>
            <a:r>
              <a:rPr lang="zh-CN" altLang="en-US" dirty="0">
                <a:latin typeface="+mn-ea"/>
              </a:rPr>
              <a:t>投资函数</a:t>
            </a:r>
            <a:r>
              <a:rPr lang="en-US" altLang="zh-CN" dirty="0">
                <a:latin typeface="+mn-ea"/>
              </a:rPr>
              <a:t>:I</a:t>
            </a:r>
            <a:r>
              <a:rPr lang="zh-CN" altLang="en-US" dirty="0">
                <a:latin typeface="+mn-ea"/>
              </a:rPr>
              <a:t>＝</a:t>
            </a:r>
            <a:r>
              <a:rPr lang="en-US" altLang="zh-CN" dirty="0">
                <a:latin typeface="+mn-ea"/>
              </a:rPr>
              <a:t>e</a:t>
            </a:r>
            <a:r>
              <a:rPr lang="zh-CN" altLang="en-US" dirty="0">
                <a:latin typeface="+mn-ea"/>
              </a:rPr>
              <a:t>－</a:t>
            </a:r>
            <a:r>
              <a:rPr lang="en-US" altLang="zh-CN" dirty="0" err="1">
                <a:latin typeface="+mn-ea"/>
              </a:rPr>
              <a:t>dr</a:t>
            </a:r>
            <a:r>
              <a:rPr lang="en-US" altLang="zh-CN" dirty="0">
                <a:latin typeface="+mn-ea"/>
              </a:rPr>
              <a:t>(</a:t>
            </a:r>
            <a:r>
              <a:rPr lang="zh-CN" altLang="en-US" dirty="0">
                <a:latin typeface="+mn-ea"/>
              </a:rPr>
              <a:t>满足</a:t>
            </a:r>
            <a:r>
              <a:rPr lang="en-US" altLang="zh-CN" dirty="0" err="1">
                <a:latin typeface="+mn-ea"/>
              </a:rPr>
              <a:t>dI</a:t>
            </a:r>
            <a:r>
              <a:rPr lang="en-US" altLang="zh-CN" dirty="0">
                <a:latin typeface="+mn-ea"/>
              </a:rPr>
              <a:t>/</a:t>
            </a:r>
            <a:r>
              <a:rPr lang="en-US" altLang="zh-CN" dirty="0" err="1">
                <a:latin typeface="+mn-ea"/>
              </a:rPr>
              <a:t>dr</a:t>
            </a:r>
            <a:r>
              <a:rPr lang="zh-CN" altLang="en-US" dirty="0">
                <a:latin typeface="+mn-ea"/>
              </a:rPr>
              <a:t>＜０</a:t>
            </a:r>
            <a:r>
              <a:rPr lang="en-US" altLang="zh-CN" dirty="0" smtClean="0">
                <a:latin typeface="+mn-ea"/>
              </a:rPr>
              <a:t>)e </a:t>
            </a:r>
            <a:r>
              <a:rPr lang="zh-CN" altLang="en-US" dirty="0">
                <a:latin typeface="+mn-ea"/>
              </a:rPr>
              <a:t>为即使</a:t>
            </a:r>
            <a:r>
              <a:rPr lang="en-US" altLang="zh-CN" dirty="0">
                <a:latin typeface="+mn-ea"/>
              </a:rPr>
              <a:t>r</a:t>
            </a:r>
            <a:r>
              <a:rPr lang="zh-CN" altLang="en-US" dirty="0">
                <a:latin typeface="+mn-ea"/>
              </a:rPr>
              <a:t>＝０时也会有的投资量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即自主投资</a:t>
            </a:r>
            <a:r>
              <a:rPr lang="en-US" altLang="zh-CN" dirty="0">
                <a:latin typeface="+mn-ea"/>
              </a:rPr>
              <a:t>.d </a:t>
            </a:r>
            <a:r>
              <a:rPr lang="zh-CN" altLang="en-US" dirty="0">
                <a:latin typeface="+mn-ea"/>
              </a:rPr>
              <a:t>是利率对投资需求的影响系数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 smtClean="0">
                <a:latin typeface="+mn-ea"/>
              </a:rPr>
              <a:t>表示利率</a:t>
            </a:r>
            <a:r>
              <a:rPr lang="zh-CN" altLang="en-US" dirty="0">
                <a:latin typeface="+mn-ea"/>
              </a:rPr>
              <a:t>变化一个单位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投资会变化的数量</a:t>
            </a:r>
            <a:r>
              <a:rPr lang="en-US" altLang="zh-CN" dirty="0">
                <a:latin typeface="+mn-ea"/>
              </a:rPr>
              <a:t>.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573264"/>
      </p:ext>
    </p:extLst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464961"/>
            <a:ext cx="110985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三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资本边际效率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递减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sz="2000" dirty="0"/>
              <a:t>１．现值的</a:t>
            </a:r>
            <a:r>
              <a:rPr lang="zh-CN" altLang="en-US" sz="2000" dirty="0" smtClean="0"/>
              <a:t>公式</a:t>
            </a:r>
            <a:endParaRPr lang="en-US" altLang="zh-CN" sz="2000" dirty="0" smtClean="0"/>
          </a:p>
          <a:p>
            <a:r>
              <a:rPr lang="zh-CN" altLang="en-US" sz="2000" dirty="0"/>
              <a:t>假定本金为１００美元</a:t>
            </a:r>
            <a:r>
              <a:rPr lang="en-US" altLang="zh-CN" sz="2000" dirty="0"/>
              <a:t>,</a:t>
            </a:r>
            <a:r>
              <a:rPr lang="zh-CN" altLang="en-US" sz="2000" dirty="0"/>
              <a:t>年利息率为５％</a:t>
            </a:r>
            <a:r>
              <a:rPr lang="en-US" altLang="zh-CN" sz="2000" dirty="0"/>
              <a:t>,</a:t>
            </a:r>
            <a:r>
              <a:rPr lang="zh-CN" altLang="en-US" sz="2000" dirty="0"/>
              <a:t>则</a:t>
            </a:r>
          </a:p>
          <a:p>
            <a:r>
              <a:rPr lang="zh-CN" altLang="en-US" sz="2000" dirty="0"/>
              <a:t>第１年本利之和为</a:t>
            </a:r>
            <a:r>
              <a:rPr lang="en-US" altLang="zh-CN" sz="2000" dirty="0"/>
              <a:t>:</a:t>
            </a:r>
            <a:r>
              <a:rPr lang="zh-CN" altLang="en-US" sz="2000" dirty="0"/>
              <a:t>１００</a:t>
            </a:r>
            <a:r>
              <a:rPr lang="en-US" altLang="zh-CN" sz="2000" dirty="0"/>
              <a:t>×(</a:t>
            </a:r>
            <a:r>
              <a:rPr lang="zh-CN" altLang="en-US" sz="2000" dirty="0"/>
              <a:t>１＋５％</a:t>
            </a:r>
            <a:r>
              <a:rPr lang="en-US" altLang="zh-CN" sz="2000" dirty="0"/>
              <a:t>)</a:t>
            </a:r>
            <a:r>
              <a:rPr lang="zh-CN" altLang="en-US" sz="2000" dirty="0"/>
              <a:t>＝１０５</a:t>
            </a:r>
            <a:r>
              <a:rPr lang="en-US" altLang="zh-CN" sz="2000" dirty="0"/>
              <a:t>(</a:t>
            </a:r>
            <a:r>
              <a:rPr lang="zh-CN" altLang="en-US" sz="2000" dirty="0"/>
              <a:t>美元</a:t>
            </a:r>
            <a:r>
              <a:rPr lang="en-US" altLang="zh-CN" sz="2000" dirty="0"/>
              <a:t>)</a:t>
            </a:r>
          </a:p>
          <a:p>
            <a:r>
              <a:rPr lang="zh-CN" altLang="en-US" sz="2000" dirty="0"/>
              <a:t>第２年本利之和为</a:t>
            </a:r>
            <a:r>
              <a:rPr lang="en-US" altLang="zh-CN" sz="2000" dirty="0"/>
              <a:t>:</a:t>
            </a:r>
            <a:r>
              <a:rPr lang="zh-CN" altLang="en-US" sz="2000" dirty="0"/>
              <a:t>１０５</a:t>
            </a:r>
            <a:r>
              <a:rPr lang="en-US" altLang="zh-CN" sz="2000" dirty="0"/>
              <a:t>×(</a:t>
            </a:r>
            <a:r>
              <a:rPr lang="zh-CN" altLang="en-US" sz="2000" dirty="0"/>
              <a:t>１＋５％</a:t>
            </a:r>
            <a:r>
              <a:rPr lang="en-US" altLang="zh-CN" sz="2000" dirty="0"/>
              <a:t>)</a:t>
            </a:r>
            <a:r>
              <a:rPr lang="zh-CN" altLang="en-US" sz="2000" dirty="0"/>
              <a:t>＝１００</a:t>
            </a:r>
            <a:r>
              <a:rPr lang="en-US" altLang="zh-CN" sz="2000" dirty="0"/>
              <a:t>×(</a:t>
            </a:r>
            <a:r>
              <a:rPr lang="zh-CN" altLang="en-US" sz="2000" dirty="0"/>
              <a:t>１＋５％</a:t>
            </a:r>
            <a:r>
              <a:rPr lang="en-US" altLang="zh-CN" sz="2000" dirty="0"/>
              <a:t>)</a:t>
            </a:r>
            <a:r>
              <a:rPr lang="zh-CN" altLang="en-US" sz="2000" dirty="0"/>
              <a:t>２＝１１０．２５</a:t>
            </a:r>
            <a:r>
              <a:rPr lang="en-US" altLang="zh-CN" sz="2000" dirty="0"/>
              <a:t>(</a:t>
            </a:r>
            <a:r>
              <a:rPr lang="zh-CN" altLang="en-US" sz="2000" dirty="0"/>
              <a:t>美元</a:t>
            </a:r>
            <a:r>
              <a:rPr lang="en-US" altLang="zh-CN" sz="2000" dirty="0"/>
              <a:t>)</a:t>
            </a:r>
          </a:p>
          <a:p>
            <a:r>
              <a:rPr lang="zh-CN" altLang="en-US" sz="2000" dirty="0"/>
              <a:t>第３年本利之和为</a:t>
            </a:r>
            <a:r>
              <a:rPr lang="en-US" altLang="zh-CN" sz="2000" dirty="0"/>
              <a:t>:</a:t>
            </a:r>
            <a:r>
              <a:rPr lang="zh-CN" altLang="en-US" sz="2000" dirty="0"/>
              <a:t>１１０．２５</a:t>
            </a:r>
            <a:r>
              <a:rPr lang="en-US" altLang="zh-CN" sz="2000" dirty="0"/>
              <a:t>×(</a:t>
            </a:r>
            <a:r>
              <a:rPr lang="zh-CN" altLang="en-US" sz="2000" dirty="0"/>
              <a:t>１＋５％</a:t>
            </a:r>
            <a:r>
              <a:rPr lang="en-US" altLang="zh-CN" sz="2000" dirty="0"/>
              <a:t>)</a:t>
            </a:r>
            <a:r>
              <a:rPr lang="zh-CN" altLang="en-US" sz="2000" dirty="0"/>
              <a:t>＝１００</a:t>
            </a:r>
            <a:r>
              <a:rPr lang="en-US" altLang="zh-CN" sz="2000" dirty="0"/>
              <a:t>×(</a:t>
            </a:r>
            <a:r>
              <a:rPr lang="zh-CN" altLang="en-US" sz="2000" dirty="0"/>
              <a:t>１＋５％</a:t>
            </a:r>
            <a:r>
              <a:rPr lang="en-US" altLang="zh-CN" sz="2000" dirty="0"/>
              <a:t>)</a:t>
            </a:r>
            <a:r>
              <a:rPr lang="zh-CN" altLang="en-US" sz="2000" dirty="0"/>
              <a:t>３＝１１５．７６</a:t>
            </a:r>
            <a:r>
              <a:rPr lang="en-US" altLang="zh-CN" sz="2000" dirty="0"/>
              <a:t>(</a:t>
            </a:r>
            <a:r>
              <a:rPr lang="zh-CN" altLang="en-US" sz="2000" dirty="0"/>
              <a:t>美元</a:t>
            </a:r>
            <a:r>
              <a:rPr lang="en-US" altLang="zh-CN" sz="2000" dirty="0" smtClean="0"/>
              <a:t>)</a:t>
            </a:r>
          </a:p>
          <a:p>
            <a:r>
              <a:rPr lang="zh-CN" altLang="en-US" sz="2000" dirty="0"/>
              <a:t>以此可类推以后各年的本利之和</a:t>
            </a:r>
            <a:r>
              <a:rPr lang="en-US" altLang="zh-CN" sz="2000" dirty="0"/>
              <a:t>.</a:t>
            </a:r>
            <a:r>
              <a:rPr lang="zh-CN" altLang="en-US" sz="2000" dirty="0"/>
              <a:t>如果以</a:t>
            </a:r>
            <a:r>
              <a:rPr lang="en-US" altLang="zh-CN" sz="2000" dirty="0"/>
              <a:t>r </a:t>
            </a:r>
            <a:r>
              <a:rPr lang="zh-CN" altLang="en-US" sz="2000" dirty="0"/>
              <a:t>表示利率</a:t>
            </a:r>
            <a:r>
              <a:rPr lang="en-US" altLang="zh-CN" sz="2000" dirty="0"/>
              <a:t>,R</a:t>
            </a:r>
            <a:r>
              <a:rPr lang="zh-CN" altLang="en-US" sz="2000" dirty="0"/>
              <a:t>０ 表示本金</a:t>
            </a:r>
            <a:r>
              <a:rPr lang="en-US" altLang="zh-CN" sz="2000" dirty="0"/>
              <a:t>,R</a:t>
            </a:r>
            <a:r>
              <a:rPr lang="zh-CN" altLang="en-US" sz="2000" dirty="0"/>
              <a:t>１、</a:t>
            </a:r>
            <a:r>
              <a:rPr lang="en-US" altLang="zh-CN" sz="2000" dirty="0"/>
              <a:t>R</a:t>
            </a:r>
            <a:r>
              <a:rPr lang="zh-CN" altLang="en-US" sz="2000" dirty="0"/>
              <a:t>２、</a:t>
            </a:r>
            <a:r>
              <a:rPr lang="en-US" altLang="zh-CN" sz="2000" dirty="0"/>
              <a:t>R</a:t>
            </a:r>
            <a:r>
              <a:rPr lang="zh-CN" altLang="en-US" sz="2000" dirty="0" smtClean="0"/>
              <a:t>３、</a:t>
            </a:r>
            <a:r>
              <a:rPr lang="en-US" altLang="zh-CN" sz="2000" dirty="0" smtClean="0"/>
              <a:t>Rn</a:t>
            </a:r>
            <a:r>
              <a:rPr lang="zh-CN" altLang="en-US" sz="2000" dirty="0" smtClean="0"/>
              <a:t>可以得出</a:t>
            </a:r>
            <a:r>
              <a:rPr lang="zh-CN" altLang="en-US" sz="2000" dirty="0"/>
              <a:t>现值的一般公式</a:t>
            </a:r>
            <a:r>
              <a:rPr lang="en-US" altLang="zh-CN" sz="2000" dirty="0"/>
              <a:t>: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531" y="3773285"/>
            <a:ext cx="1790700" cy="6572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93470" y="4523065"/>
            <a:ext cx="1109853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E-BZ"/>
              </a:rPr>
              <a:t>２．</a:t>
            </a:r>
            <a:r>
              <a:rPr lang="zh-CN" altLang="en-US" sz="2000" dirty="0">
                <a:latin typeface="FZKTK--GBK1-0"/>
              </a:rPr>
              <a:t>资本边际效率的概念及其</a:t>
            </a:r>
            <a:r>
              <a:rPr lang="zh-CN" altLang="en-US" sz="2000" dirty="0" smtClean="0">
                <a:latin typeface="FZKTK--GBK1-0"/>
              </a:rPr>
              <a:t>公式</a:t>
            </a:r>
            <a:endParaRPr lang="en-US" altLang="zh-CN" sz="2000" dirty="0" smtClean="0">
              <a:latin typeface="FZKTK--GBK1-0"/>
            </a:endParaRPr>
          </a:p>
          <a:p>
            <a:r>
              <a:rPr lang="zh-CN" altLang="en-US" dirty="0"/>
              <a:t>资本边际效率是一种贴现率</a:t>
            </a:r>
            <a:r>
              <a:rPr lang="en-US" altLang="zh-CN" dirty="0"/>
              <a:t>,</a:t>
            </a:r>
            <a:r>
              <a:rPr lang="zh-CN" altLang="en-US" dirty="0"/>
              <a:t>这种贴现率使一项资本品的使用期内各个预期</a:t>
            </a:r>
            <a:r>
              <a:rPr lang="zh-CN" altLang="en-US" dirty="0" smtClean="0"/>
              <a:t>收益的</a:t>
            </a:r>
            <a:r>
              <a:rPr lang="zh-CN" altLang="en-US" dirty="0"/>
              <a:t>现值之和正好等于该资本品的供给价格或重置成本</a:t>
            </a:r>
            <a:r>
              <a:rPr lang="en-US" altLang="zh-CN" dirty="0" smtClean="0"/>
              <a:t>.</a:t>
            </a:r>
          </a:p>
          <a:p>
            <a:r>
              <a:rPr lang="zh-CN" altLang="en-US" dirty="0" smtClean="0"/>
              <a:t>公式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531" y="5614602"/>
            <a:ext cx="49244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75274"/>
      </p:ext>
    </p:extLst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1598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IS</a:t>
            </a:r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曲线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4" y="1316680"/>
            <a:ext cx="111004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一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en-US" altLang="zh-CN" sz="2000" dirty="0">
                <a:solidFill>
                  <a:srgbClr val="FF00FF"/>
                </a:solidFill>
                <a:latin typeface="E-BZ"/>
              </a:rPr>
              <a:t>IS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曲线的含义和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推导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en-US" altLang="zh-CN" dirty="0"/>
              <a:t>IS</a:t>
            </a:r>
            <a:r>
              <a:rPr lang="zh-CN" altLang="en-US" dirty="0"/>
              <a:t>曲线表示在物品市场达到均衡</a:t>
            </a:r>
            <a:r>
              <a:rPr lang="en-US" altLang="zh-CN" dirty="0"/>
              <a:t>(I</a:t>
            </a:r>
            <a:r>
              <a:rPr lang="zh-CN" altLang="en-US" dirty="0"/>
              <a:t>＝</a:t>
            </a:r>
            <a:r>
              <a:rPr lang="en-US" altLang="zh-CN" dirty="0"/>
              <a:t>S)</a:t>
            </a:r>
            <a:r>
              <a:rPr lang="zh-CN" altLang="en-US" dirty="0"/>
              <a:t>时</a:t>
            </a:r>
            <a:r>
              <a:rPr lang="en-US" altLang="zh-CN" dirty="0"/>
              <a:t>,</a:t>
            </a:r>
            <a:r>
              <a:rPr lang="zh-CN" altLang="en-US" dirty="0"/>
              <a:t>利率和国民收入之间的关系</a:t>
            </a:r>
            <a:r>
              <a:rPr lang="en-US" altLang="zh-CN" dirty="0"/>
              <a:t>.</a:t>
            </a:r>
            <a:r>
              <a:rPr lang="zh-CN" altLang="en-US" dirty="0"/>
              <a:t>或者说</a:t>
            </a:r>
            <a:r>
              <a:rPr lang="en-US" altLang="zh-CN" dirty="0"/>
              <a:t>,</a:t>
            </a:r>
            <a:r>
              <a:rPr lang="en-US" altLang="zh-CN" dirty="0" smtClean="0"/>
              <a:t>IS</a:t>
            </a:r>
            <a:r>
              <a:rPr lang="zh-CN" altLang="en-US" dirty="0" smtClean="0"/>
              <a:t>曲线</a:t>
            </a:r>
            <a:r>
              <a:rPr lang="zh-CN" altLang="en-US" dirty="0"/>
              <a:t>是表明这样一条曲线</a:t>
            </a:r>
            <a:r>
              <a:rPr lang="en-US" altLang="zh-CN" dirty="0"/>
              <a:t>,</a:t>
            </a:r>
            <a:r>
              <a:rPr lang="zh-CN" altLang="en-US" dirty="0"/>
              <a:t>在它上面的每一点</a:t>
            </a:r>
            <a:r>
              <a:rPr lang="en-US" altLang="zh-CN" dirty="0"/>
              <a:t>,</a:t>
            </a:r>
            <a:r>
              <a:rPr lang="zh-CN" altLang="en-US" dirty="0"/>
              <a:t>利率与国民收入的组合是不同的</a:t>
            </a:r>
            <a:r>
              <a:rPr lang="en-US" altLang="zh-CN" dirty="0"/>
              <a:t>,</a:t>
            </a:r>
            <a:r>
              <a:rPr lang="zh-CN" altLang="en-US" dirty="0"/>
              <a:t>但是</a:t>
            </a:r>
            <a:r>
              <a:rPr lang="zh-CN" altLang="en-US" dirty="0" smtClean="0"/>
              <a:t>投资都</a:t>
            </a:r>
            <a:r>
              <a:rPr lang="zh-CN" altLang="en-US" dirty="0"/>
              <a:t>等于储蓄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1564" y="2182114"/>
            <a:ext cx="2839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E-BZ"/>
              </a:rPr>
              <a:t>１．</a:t>
            </a:r>
            <a:r>
              <a:rPr lang="zh-CN" altLang="en-US" dirty="0">
                <a:latin typeface="FZKTK--GBK1-0"/>
              </a:rPr>
              <a:t>二部门经济的</a:t>
            </a:r>
            <a:r>
              <a:rPr lang="en-US" altLang="zh-CN" dirty="0">
                <a:latin typeface="E-BX"/>
              </a:rPr>
              <a:t>IS </a:t>
            </a:r>
            <a:r>
              <a:rPr lang="zh-CN" altLang="en-US" dirty="0">
                <a:latin typeface="FZKTK--GBK1-0"/>
              </a:rPr>
              <a:t>曲线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47775" y="218211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E-BZ"/>
              </a:rPr>
              <a:t>２．</a:t>
            </a:r>
            <a:r>
              <a:rPr lang="zh-CN" altLang="en-US" dirty="0">
                <a:latin typeface="FZKTK--GBK1-0"/>
              </a:rPr>
              <a:t>三部门经济的</a:t>
            </a:r>
            <a:r>
              <a:rPr lang="en-US" altLang="zh-CN" dirty="0">
                <a:latin typeface="E-BZ"/>
              </a:rPr>
              <a:t>IS</a:t>
            </a:r>
            <a:r>
              <a:rPr lang="zh-CN" altLang="en-US" dirty="0">
                <a:latin typeface="FZKTK--GBK1-0"/>
              </a:rPr>
              <a:t>曲线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980" y="2545353"/>
            <a:ext cx="2270682" cy="19323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126" y="2545353"/>
            <a:ext cx="2201122" cy="193238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91564" y="4655676"/>
            <a:ext cx="110985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E-BZ"/>
              </a:rPr>
              <a:t>３．</a:t>
            </a:r>
            <a:r>
              <a:rPr lang="en-US" altLang="zh-CN" dirty="0">
                <a:latin typeface="E-BX"/>
              </a:rPr>
              <a:t>IS </a:t>
            </a:r>
            <a:r>
              <a:rPr lang="zh-CN" altLang="en-US" dirty="0">
                <a:latin typeface="FZKTK--GBK1-0"/>
              </a:rPr>
              <a:t>曲线的经济</a:t>
            </a:r>
            <a:r>
              <a:rPr lang="zh-CN" altLang="en-US" dirty="0" smtClean="0">
                <a:latin typeface="FZKTK--GBK1-0"/>
              </a:rPr>
              <a:t>含义</a:t>
            </a:r>
            <a:endParaRPr lang="en-US" altLang="zh-CN" dirty="0" smtClean="0">
              <a:latin typeface="FZKTK--GBK1-0"/>
            </a:endParaRPr>
          </a:p>
          <a:p>
            <a:r>
              <a:rPr lang="en-US" altLang="zh-CN" dirty="0"/>
              <a:t>(</a:t>
            </a:r>
            <a:r>
              <a:rPr lang="zh-CN" altLang="en-US" dirty="0"/>
              <a:t>１</a:t>
            </a:r>
            <a:r>
              <a:rPr lang="en-US" altLang="zh-CN" dirty="0"/>
              <a:t>)IS</a:t>
            </a:r>
            <a:r>
              <a:rPr lang="zh-CN" altLang="en-US" dirty="0"/>
              <a:t>曲线是一条描述商品市场达到宏观均衡即</a:t>
            </a:r>
            <a:r>
              <a:rPr lang="en-US" altLang="zh-CN" dirty="0"/>
              <a:t>I</a:t>
            </a:r>
            <a:r>
              <a:rPr lang="zh-CN" altLang="en-US" dirty="0"/>
              <a:t>＝</a:t>
            </a:r>
            <a:r>
              <a:rPr lang="en-US" altLang="zh-CN" dirty="0"/>
              <a:t>S </a:t>
            </a:r>
            <a:r>
              <a:rPr lang="zh-CN" altLang="en-US" dirty="0"/>
              <a:t>时</a:t>
            </a:r>
            <a:r>
              <a:rPr lang="en-US" altLang="zh-CN" dirty="0"/>
              <a:t>,</a:t>
            </a:r>
            <a:r>
              <a:rPr lang="zh-CN" altLang="en-US" dirty="0"/>
              <a:t>总产出与利率之间关系</a:t>
            </a:r>
            <a:r>
              <a:rPr lang="zh-CN" altLang="en-US" dirty="0" smtClean="0"/>
              <a:t>的曲线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(</a:t>
            </a:r>
            <a:r>
              <a:rPr lang="zh-CN" altLang="en-US" dirty="0"/>
              <a:t>２</a:t>
            </a:r>
            <a:r>
              <a:rPr lang="en-US" altLang="zh-CN" dirty="0"/>
              <a:t>)</a:t>
            </a:r>
            <a:r>
              <a:rPr lang="zh-CN" altLang="en-US" dirty="0"/>
              <a:t>在商品市场上</a:t>
            </a:r>
            <a:r>
              <a:rPr lang="en-US" altLang="zh-CN" dirty="0"/>
              <a:t>,</a:t>
            </a:r>
            <a:r>
              <a:rPr lang="zh-CN" altLang="en-US" dirty="0"/>
              <a:t>总产出与利率之间存在反向变化的关系</a:t>
            </a:r>
            <a:r>
              <a:rPr lang="en-US" altLang="zh-CN" dirty="0"/>
              <a:t>,</a:t>
            </a:r>
            <a:r>
              <a:rPr lang="zh-CN" altLang="en-US" dirty="0"/>
              <a:t>即利率提高时总产出</a:t>
            </a:r>
            <a:r>
              <a:rPr lang="zh-CN" altLang="en-US" dirty="0" smtClean="0"/>
              <a:t>水平趋于</a:t>
            </a:r>
            <a:r>
              <a:rPr lang="zh-CN" altLang="en-US" dirty="0"/>
              <a:t>减少</a:t>
            </a:r>
            <a:r>
              <a:rPr lang="en-US" altLang="zh-CN" dirty="0"/>
              <a:t>,</a:t>
            </a:r>
            <a:r>
              <a:rPr lang="zh-CN" altLang="en-US" dirty="0"/>
              <a:t>利率降低时总产出水平趋于增加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(</a:t>
            </a:r>
            <a:r>
              <a:rPr lang="zh-CN" altLang="en-US" dirty="0"/>
              <a:t>３</a:t>
            </a:r>
            <a:r>
              <a:rPr lang="en-US" altLang="zh-CN" dirty="0"/>
              <a:t>)</a:t>
            </a:r>
            <a:r>
              <a:rPr lang="zh-CN" altLang="en-US" dirty="0"/>
              <a:t>处于</a:t>
            </a:r>
            <a:r>
              <a:rPr lang="en-US" altLang="zh-CN" dirty="0"/>
              <a:t>IS</a:t>
            </a:r>
            <a:r>
              <a:rPr lang="zh-CN" altLang="en-US" dirty="0"/>
              <a:t>曲线上的任何点位都表示</a:t>
            </a:r>
            <a:r>
              <a:rPr lang="en-US" altLang="zh-CN" dirty="0"/>
              <a:t>I</a:t>
            </a:r>
            <a:r>
              <a:rPr lang="zh-CN" altLang="en-US" dirty="0"/>
              <a:t>＝</a:t>
            </a:r>
            <a:r>
              <a:rPr lang="en-US" altLang="zh-CN" dirty="0"/>
              <a:t>S,</a:t>
            </a:r>
            <a:r>
              <a:rPr lang="zh-CN" altLang="en-US" dirty="0"/>
              <a:t>即商品市场实现了宏观均衡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860421"/>
      </p:ext>
    </p:extLst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250777"/>
            <a:ext cx="111004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二</a:t>
            </a:r>
            <a:r>
              <a:rPr lang="zh-CN" altLang="en-US" sz="2000" dirty="0">
                <a:solidFill>
                  <a:srgbClr val="FF00FF"/>
                </a:solidFill>
                <a:latin typeface="E-FZ"/>
              </a:rPr>
              <a:t>、</a:t>
            </a:r>
            <a:r>
              <a:rPr lang="en-US" altLang="zh-CN" sz="2000" dirty="0">
                <a:solidFill>
                  <a:srgbClr val="FF00FF"/>
                </a:solidFill>
                <a:latin typeface="E-BZ"/>
              </a:rPr>
              <a:t>IS</a:t>
            </a:r>
            <a:r>
              <a:rPr lang="zh-CN" altLang="en-US" sz="2000" dirty="0">
                <a:solidFill>
                  <a:srgbClr val="FF00FF"/>
                </a:solidFill>
                <a:latin typeface="FZHTK--GBK1-0"/>
              </a:rPr>
              <a:t>曲线的斜率和</a:t>
            </a:r>
            <a:r>
              <a:rPr lang="zh-CN" altLang="en-US" sz="2000" dirty="0" smtClean="0">
                <a:solidFill>
                  <a:srgbClr val="FF00FF"/>
                </a:solidFill>
                <a:latin typeface="FZHTK--GBK1-0"/>
              </a:rPr>
              <a:t>移动</a:t>
            </a:r>
            <a:endParaRPr lang="en-US" altLang="zh-CN" sz="2000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sz="2000" dirty="0"/>
              <a:t>１．</a:t>
            </a:r>
            <a:r>
              <a:rPr lang="en-US" altLang="zh-CN" sz="2000" dirty="0"/>
              <a:t>IS</a:t>
            </a:r>
            <a:r>
              <a:rPr lang="zh-CN" altLang="en-US" sz="2000" dirty="0"/>
              <a:t>曲线的斜率</a:t>
            </a:r>
            <a:r>
              <a:rPr lang="en-US" altLang="zh-CN" sz="2000" dirty="0"/>
              <a:t>(</a:t>
            </a:r>
            <a:r>
              <a:rPr lang="zh-CN" altLang="en-US" sz="2000" dirty="0"/>
              <a:t>以两部门经济为例</a:t>
            </a:r>
            <a:r>
              <a:rPr lang="en-US" altLang="zh-CN" sz="2000" dirty="0" smtClean="0"/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1091565" y="3499707"/>
            <a:ext cx="435247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E-BZ"/>
              </a:rPr>
              <a:t>２．</a:t>
            </a:r>
            <a:r>
              <a:rPr lang="en-US" altLang="zh-CN" sz="2000" dirty="0">
                <a:latin typeface="E-BZ"/>
              </a:rPr>
              <a:t>IS</a:t>
            </a:r>
            <a:r>
              <a:rPr lang="zh-CN" altLang="en-US" sz="2000" dirty="0">
                <a:latin typeface="FZKTK--GBK1-0"/>
              </a:rPr>
              <a:t>曲线的</a:t>
            </a:r>
            <a:r>
              <a:rPr lang="zh-CN" altLang="en-US" sz="2000" dirty="0" smtClean="0">
                <a:latin typeface="FZKTK--GBK1-0"/>
              </a:rPr>
              <a:t>移动</a:t>
            </a:r>
            <a:endParaRPr lang="en-US" altLang="zh-CN" sz="2000" dirty="0" smtClean="0">
              <a:latin typeface="FZKTK--GBK1-0"/>
            </a:endParaRPr>
          </a:p>
          <a:p>
            <a:r>
              <a:rPr lang="zh-CN" altLang="en-US" sz="2000" dirty="0"/>
              <a:t>对</a:t>
            </a:r>
            <a:r>
              <a:rPr lang="en-US" altLang="zh-CN" sz="2000" dirty="0"/>
              <a:t>IS</a:t>
            </a:r>
            <a:r>
              <a:rPr lang="zh-CN" altLang="en-US" sz="2000" dirty="0" smtClean="0"/>
              <a:t>曲线影响的因素</a:t>
            </a:r>
            <a:r>
              <a:rPr lang="en-US" altLang="zh-CN" sz="2000" dirty="0" smtClean="0"/>
              <a:t>:</a:t>
            </a:r>
          </a:p>
          <a:p>
            <a:r>
              <a:rPr lang="zh-CN" altLang="en-US" sz="2000" dirty="0"/>
              <a:t>首先是投资</a:t>
            </a:r>
            <a:r>
              <a:rPr lang="en-US" altLang="zh-CN" sz="2000" dirty="0"/>
              <a:t>(</a:t>
            </a:r>
            <a:r>
              <a:rPr lang="zh-CN" altLang="en-US" sz="2000" dirty="0"/>
              <a:t>储蓄</a:t>
            </a:r>
            <a:r>
              <a:rPr lang="en-US" altLang="zh-CN" sz="2000" dirty="0"/>
              <a:t>)</a:t>
            </a:r>
            <a:r>
              <a:rPr lang="zh-CN" altLang="en-US" sz="2000" dirty="0"/>
              <a:t>变动</a:t>
            </a:r>
            <a:r>
              <a:rPr lang="en-US" altLang="zh-CN" sz="2000" dirty="0" smtClean="0"/>
              <a:t>.</a:t>
            </a:r>
          </a:p>
          <a:p>
            <a:r>
              <a:rPr lang="zh-CN" altLang="en-US" sz="2000" dirty="0"/>
              <a:t>其次是政府购买支出和转移支出变动</a:t>
            </a:r>
            <a:r>
              <a:rPr lang="en-US" altLang="zh-CN" sz="2000" dirty="0" smtClean="0"/>
              <a:t>.</a:t>
            </a:r>
          </a:p>
          <a:p>
            <a:r>
              <a:rPr lang="zh-CN" altLang="en-US" sz="2000" dirty="0"/>
              <a:t>最后是税收变动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37808976"/>
      </p:ext>
    </p:extLst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2339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利率决定理论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4" y="1217826"/>
            <a:ext cx="111004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FF"/>
                </a:solidFill>
                <a:latin typeface="FZHTK--GBK1-0"/>
              </a:rPr>
              <a:t>一</a:t>
            </a:r>
            <a:r>
              <a:rPr lang="zh-CN" altLang="en-US" dirty="0">
                <a:solidFill>
                  <a:srgbClr val="FF00FF"/>
                </a:solidFill>
                <a:latin typeface="E-FZ"/>
              </a:rPr>
              <a:t>、</a:t>
            </a:r>
            <a:r>
              <a:rPr lang="zh-CN" altLang="en-US" dirty="0">
                <a:solidFill>
                  <a:srgbClr val="FF00FF"/>
                </a:solidFill>
                <a:latin typeface="FZHTK--GBK1-0"/>
              </a:rPr>
              <a:t>货币的需求</a:t>
            </a:r>
            <a:r>
              <a:rPr lang="zh-CN" altLang="en-US" dirty="0" smtClean="0">
                <a:solidFill>
                  <a:srgbClr val="FF00FF"/>
                </a:solidFill>
                <a:latin typeface="FZHTK--GBK1-0"/>
              </a:rPr>
              <a:t>函数</a:t>
            </a:r>
            <a:endParaRPr lang="en-US" altLang="zh-CN" dirty="0" smtClean="0">
              <a:solidFill>
                <a:srgbClr val="FF00FF"/>
              </a:solidFill>
              <a:latin typeface="FZHTK--GBK1-0"/>
            </a:endParaRPr>
          </a:p>
          <a:p>
            <a:r>
              <a:rPr lang="zh-CN" altLang="en-US" b="1" dirty="0"/>
              <a:t>１．货币的三个需求</a:t>
            </a:r>
            <a:r>
              <a:rPr lang="zh-CN" altLang="en-US" b="1" dirty="0" smtClean="0"/>
              <a:t>动机</a:t>
            </a:r>
            <a:endParaRPr lang="en-US" altLang="zh-CN" b="1" dirty="0" smtClean="0"/>
          </a:p>
          <a:p>
            <a:r>
              <a:rPr lang="zh-CN" altLang="en-US" dirty="0"/>
              <a:t>首先是交易动机</a:t>
            </a:r>
            <a:r>
              <a:rPr lang="en-US" altLang="zh-CN" dirty="0" smtClean="0"/>
              <a:t>.</a:t>
            </a:r>
          </a:p>
          <a:p>
            <a:r>
              <a:rPr lang="zh-CN" altLang="en-US" dirty="0"/>
              <a:t>其次是谨慎动机或预防性动机</a:t>
            </a:r>
            <a:r>
              <a:rPr lang="en-US" altLang="zh-CN" dirty="0" smtClean="0"/>
              <a:t>.</a:t>
            </a:r>
          </a:p>
          <a:p>
            <a:r>
              <a:rPr lang="zh-CN" altLang="en-US" dirty="0"/>
              <a:t>最后是投机动机</a:t>
            </a:r>
            <a:r>
              <a:rPr lang="en-US" altLang="zh-CN" dirty="0" smtClean="0"/>
              <a:t>.</a:t>
            </a:r>
          </a:p>
          <a:p>
            <a:r>
              <a:rPr lang="zh-CN" altLang="en-US" b="1" dirty="0"/>
              <a:t>２．货币的交易需求</a:t>
            </a:r>
            <a:r>
              <a:rPr lang="zh-CN" altLang="en-US" b="1" dirty="0" smtClean="0"/>
              <a:t>函数</a:t>
            </a:r>
            <a:endParaRPr lang="en-US" altLang="zh-CN" b="1" dirty="0" smtClean="0"/>
          </a:p>
          <a:p>
            <a:r>
              <a:rPr lang="zh-CN" altLang="en-US" dirty="0"/>
              <a:t>由于出于交易动机与预防性动机的货币需求量都取决于收入</a:t>
            </a:r>
            <a:r>
              <a:rPr lang="en-US" altLang="zh-CN" dirty="0"/>
              <a:t>,</a:t>
            </a:r>
            <a:r>
              <a:rPr lang="zh-CN" altLang="en-US" dirty="0"/>
              <a:t>则可以把出于交易</a:t>
            </a:r>
            <a:r>
              <a:rPr lang="zh-CN" altLang="en-US" dirty="0" smtClean="0"/>
              <a:t>动机与</a:t>
            </a:r>
            <a:r>
              <a:rPr lang="zh-CN" altLang="en-US" dirty="0"/>
              <a:t>预防性动机的货币需求量统称为货币的交易需求量</a:t>
            </a:r>
            <a:r>
              <a:rPr lang="en-US" altLang="zh-CN" dirty="0"/>
              <a:t>,</a:t>
            </a:r>
            <a:r>
              <a:rPr lang="zh-CN" altLang="en-US" dirty="0"/>
              <a:t>并用</a:t>
            </a:r>
            <a:r>
              <a:rPr lang="en-US" altLang="zh-CN" dirty="0"/>
              <a:t>L</a:t>
            </a:r>
            <a:r>
              <a:rPr lang="zh-CN" altLang="en-US" dirty="0"/>
              <a:t>１来表示</a:t>
            </a:r>
            <a:r>
              <a:rPr lang="en-US" altLang="zh-CN" dirty="0"/>
              <a:t>,</a:t>
            </a:r>
            <a:r>
              <a:rPr lang="zh-CN" altLang="en-US" dirty="0"/>
              <a:t>用</a:t>
            </a:r>
            <a:r>
              <a:rPr lang="en-US" altLang="zh-CN" dirty="0"/>
              <a:t>Y </a:t>
            </a:r>
            <a:r>
              <a:rPr lang="zh-CN" altLang="en-US" dirty="0"/>
              <a:t>表示实际收入</a:t>
            </a:r>
            <a:r>
              <a:rPr lang="en-US" altLang="zh-CN" dirty="0" smtClean="0"/>
              <a:t>,</a:t>
            </a:r>
            <a:r>
              <a:rPr lang="zh-CN" altLang="en-US" dirty="0" smtClean="0"/>
              <a:t>那么</a:t>
            </a:r>
            <a:r>
              <a:rPr lang="zh-CN" altLang="en-US" dirty="0"/>
              <a:t>货币的交易需求量与收入的关系可表示</a:t>
            </a:r>
            <a:r>
              <a:rPr lang="zh-CN" altLang="en-US" dirty="0" smtClean="0"/>
              <a:t>为</a:t>
            </a:r>
            <a:endParaRPr lang="en-US" altLang="zh-CN" dirty="0" smtClean="0"/>
          </a:p>
          <a:p>
            <a:r>
              <a:rPr lang="en-US" altLang="zh-CN" dirty="0" smtClean="0"/>
              <a:t>                                                  L</a:t>
            </a:r>
            <a:r>
              <a:rPr lang="zh-CN" altLang="en-US" sz="900" dirty="0"/>
              <a:t>１</a:t>
            </a:r>
            <a:r>
              <a:rPr lang="zh-CN" altLang="en-US" dirty="0"/>
              <a:t>＝</a:t>
            </a:r>
            <a:r>
              <a:rPr lang="en-US" altLang="zh-CN" dirty="0"/>
              <a:t>f(Y</a:t>
            </a:r>
            <a:r>
              <a:rPr lang="en-US" altLang="zh-CN" dirty="0" smtClean="0"/>
              <a:t>).</a:t>
            </a:r>
          </a:p>
          <a:p>
            <a:r>
              <a:rPr lang="zh-CN" altLang="en-US" dirty="0"/>
              <a:t>具体表达式</a:t>
            </a:r>
            <a:r>
              <a:rPr lang="zh-CN" altLang="en-US" dirty="0" smtClean="0"/>
              <a:t>为                        </a:t>
            </a:r>
            <a:r>
              <a:rPr lang="en-US" altLang="zh-CN" dirty="0" smtClean="0"/>
              <a:t>L</a:t>
            </a:r>
            <a:r>
              <a:rPr lang="zh-CN" altLang="en-US" sz="900" dirty="0"/>
              <a:t>１</a:t>
            </a:r>
            <a:r>
              <a:rPr lang="zh-CN" altLang="en-US" dirty="0"/>
              <a:t>＝</a:t>
            </a:r>
            <a:r>
              <a:rPr lang="en-US" altLang="zh-CN" dirty="0" smtClean="0"/>
              <a:t>k Y</a:t>
            </a:r>
          </a:p>
          <a:p>
            <a:r>
              <a:rPr lang="zh-CN" altLang="en-US" dirty="0" smtClean="0"/>
              <a:t>式</a:t>
            </a:r>
            <a:r>
              <a:rPr lang="zh-CN" altLang="en-US" dirty="0"/>
              <a:t>中</a:t>
            </a:r>
            <a:r>
              <a:rPr lang="en-US" altLang="zh-CN" dirty="0"/>
              <a:t>:k </a:t>
            </a:r>
            <a:r>
              <a:rPr lang="zh-CN" altLang="en-US" dirty="0"/>
              <a:t>为货币的交易需求量对实际收入的反应程度</a:t>
            </a:r>
            <a:r>
              <a:rPr lang="en-US" altLang="zh-CN" dirty="0"/>
              <a:t>,</a:t>
            </a:r>
            <a:r>
              <a:rPr lang="zh-CN" altLang="en-US" dirty="0"/>
              <a:t>也可叫货币需求的收入弹性</a:t>
            </a:r>
            <a:r>
              <a:rPr lang="en-US" altLang="zh-CN" dirty="0"/>
              <a:t>,</a:t>
            </a:r>
            <a:r>
              <a:rPr lang="zh-CN" altLang="en-US" dirty="0"/>
              <a:t>可</a:t>
            </a:r>
            <a:r>
              <a:rPr lang="zh-CN" altLang="en-US" dirty="0" smtClean="0"/>
              <a:t>简单表达</a:t>
            </a:r>
            <a:r>
              <a:rPr lang="zh-CN" altLang="en-US" dirty="0"/>
              <a:t>为</a:t>
            </a:r>
            <a:r>
              <a:rPr lang="en-US" altLang="zh-CN" dirty="0"/>
              <a:t>k</a:t>
            </a:r>
            <a:r>
              <a:rPr lang="zh-CN" altLang="en-US" dirty="0"/>
              <a:t>＝</a:t>
            </a:r>
            <a:r>
              <a:rPr lang="el-GR" altLang="zh-CN" dirty="0"/>
              <a:t>Δ</a:t>
            </a:r>
            <a:r>
              <a:rPr lang="en-US" altLang="zh-CN" dirty="0"/>
              <a:t>L</a:t>
            </a:r>
            <a:r>
              <a:rPr lang="zh-CN" altLang="en-US" sz="900" dirty="0" smtClean="0"/>
              <a:t>１</a:t>
            </a:r>
            <a:r>
              <a:rPr lang="en-US" altLang="zh-CN" dirty="0" smtClean="0"/>
              <a:t>/</a:t>
            </a:r>
            <a:r>
              <a:rPr lang="el-GR" altLang="zh-CN" dirty="0" smtClean="0"/>
              <a:t>Δ</a:t>
            </a:r>
            <a:r>
              <a:rPr lang="en-US" altLang="zh-CN" dirty="0"/>
              <a:t>Y .</a:t>
            </a:r>
          </a:p>
          <a:p>
            <a:r>
              <a:rPr lang="en-US" altLang="zh-CN" dirty="0"/>
              <a:t>L</a:t>
            </a:r>
            <a:r>
              <a:rPr lang="zh-CN" altLang="en-US" sz="900" dirty="0"/>
              <a:t>１</a:t>
            </a:r>
            <a:r>
              <a:rPr lang="zh-CN" altLang="en-US" dirty="0"/>
              <a:t>＝</a:t>
            </a:r>
            <a:r>
              <a:rPr lang="en-US" altLang="zh-CN" dirty="0" smtClean="0"/>
              <a:t>k Y </a:t>
            </a:r>
            <a:r>
              <a:rPr lang="zh-CN" altLang="en-US" dirty="0"/>
              <a:t>式反映出货币的交易需求量与实际收入的同方向变动关系</a:t>
            </a:r>
            <a:r>
              <a:rPr lang="en-US" altLang="zh-CN" dirty="0" smtClean="0"/>
              <a:t>.</a:t>
            </a:r>
          </a:p>
          <a:p>
            <a:r>
              <a:rPr lang="zh-CN" altLang="en-US" b="1" dirty="0"/>
              <a:t>３．货币的投机需求</a:t>
            </a:r>
            <a:r>
              <a:rPr lang="zh-CN" altLang="en-US" b="1" dirty="0" smtClean="0"/>
              <a:t>函数</a:t>
            </a:r>
            <a:endParaRPr lang="en-US" altLang="zh-CN" b="1" dirty="0" smtClean="0"/>
          </a:p>
          <a:p>
            <a:r>
              <a:rPr lang="zh-CN" altLang="en-US" dirty="0"/>
              <a:t>货币的投机需求取决于利率</a:t>
            </a:r>
            <a:r>
              <a:rPr lang="en-US" altLang="zh-CN" dirty="0"/>
              <a:t>,</a:t>
            </a:r>
            <a:r>
              <a:rPr lang="zh-CN" altLang="en-US" dirty="0"/>
              <a:t>如果用</a:t>
            </a:r>
            <a:r>
              <a:rPr lang="en-US" altLang="zh-CN" dirty="0"/>
              <a:t>L</a:t>
            </a:r>
            <a:r>
              <a:rPr lang="zh-CN" altLang="en-US" sz="900" dirty="0"/>
              <a:t>２</a:t>
            </a:r>
            <a:r>
              <a:rPr lang="zh-CN" altLang="en-US" dirty="0"/>
              <a:t>表示货币的投机需求</a:t>
            </a:r>
            <a:r>
              <a:rPr lang="en-US" altLang="zh-CN" dirty="0"/>
              <a:t>,</a:t>
            </a:r>
            <a:r>
              <a:rPr lang="zh-CN" altLang="en-US" dirty="0"/>
              <a:t>用</a:t>
            </a:r>
            <a:r>
              <a:rPr lang="en-US" altLang="zh-CN" dirty="0"/>
              <a:t>r </a:t>
            </a:r>
            <a:r>
              <a:rPr lang="zh-CN" altLang="en-US" dirty="0"/>
              <a:t>表示利率</a:t>
            </a:r>
            <a:r>
              <a:rPr lang="en-US" altLang="zh-CN" dirty="0"/>
              <a:t>,</a:t>
            </a:r>
            <a:r>
              <a:rPr lang="zh-CN" altLang="en-US" dirty="0"/>
              <a:t>则货币</a:t>
            </a:r>
            <a:r>
              <a:rPr lang="zh-CN" altLang="en-US" dirty="0" smtClean="0"/>
              <a:t>的投机</a:t>
            </a:r>
            <a:r>
              <a:rPr lang="zh-CN" altLang="en-US" dirty="0"/>
              <a:t>需求与利率的关系可表示</a:t>
            </a:r>
            <a:r>
              <a:rPr lang="zh-CN" altLang="en-US" dirty="0" smtClean="0"/>
              <a:t>为                            </a:t>
            </a:r>
            <a:r>
              <a:rPr lang="en-US" altLang="zh-CN" dirty="0" smtClean="0"/>
              <a:t>L</a:t>
            </a:r>
            <a:r>
              <a:rPr lang="zh-CN" altLang="en-US" sz="900" dirty="0"/>
              <a:t>２</a:t>
            </a:r>
            <a:r>
              <a:rPr lang="zh-CN" altLang="en-US" dirty="0"/>
              <a:t>＝</a:t>
            </a:r>
            <a:r>
              <a:rPr lang="en-US" altLang="zh-CN" dirty="0"/>
              <a:t>f(r).</a:t>
            </a:r>
          </a:p>
          <a:p>
            <a:r>
              <a:rPr lang="zh-CN" altLang="en-US" dirty="0"/>
              <a:t>具体表达式</a:t>
            </a:r>
            <a:r>
              <a:rPr lang="zh-CN" altLang="en-US" dirty="0" smtClean="0"/>
              <a:t>为           </a:t>
            </a:r>
            <a:r>
              <a:rPr lang="en-US" altLang="zh-CN" dirty="0" smtClean="0"/>
              <a:t>L</a:t>
            </a:r>
            <a:r>
              <a:rPr lang="zh-CN" altLang="en-US" sz="900" dirty="0"/>
              <a:t>２</a:t>
            </a:r>
            <a:r>
              <a:rPr lang="zh-CN" altLang="en-US" dirty="0"/>
              <a:t>＝</a:t>
            </a:r>
            <a:r>
              <a:rPr lang="en-US" altLang="zh-CN" dirty="0"/>
              <a:t>L</a:t>
            </a:r>
            <a:r>
              <a:rPr lang="zh-CN" altLang="en-US" sz="900" dirty="0"/>
              <a:t>０</a:t>
            </a:r>
            <a:r>
              <a:rPr lang="zh-CN" altLang="en-US" dirty="0"/>
              <a:t>－</a:t>
            </a:r>
            <a:r>
              <a:rPr lang="en-US" altLang="zh-CN" dirty="0" smtClean="0"/>
              <a:t>h r </a:t>
            </a:r>
          </a:p>
          <a:p>
            <a:r>
              <a:rPr lang="zh-CN" altLang="en-US" dirty="0" smtClean="0"/>
              <a:t>式</a:t>
            </a:r>
            <a:r>
              <a:rPr lang="zh-CN" altLang="en-US" dirty="0"/>
              <a:t>中</a:t>
            </a:r>
            <a:r>
              <a:rPr lang="en-US" altLang="zh-CN" dirty="0"/>
              <a:t>:h </a:t>
            </a:r>
            <a:r>
              <a:rPr lang="zh-CN" altLang="en-US" dirty="0"/>
              <a:t>为货币的投机需求量对实际利率的反应程度</a:t>
            </a:r>
            <a:r>
              <a:rPr lang="en-US" altLang="zh-CN" dirty="0"/>
              <a:t>,</a:t>
            </a:r>
            <a:r>
              <a:rPr lang="zh-CN" altLang="en-US" dirty="0"/>
              <a:t>可简单表达为</a:t>
            </a:r>
            <a:r>
              <a:rPr lang="en-US" altLang="zh-CN" dirty="0"/>
              <a:t>h</a:t>
            </a:r>
            <a:r>
              <a:rPr lang="zh-CN" altLang="en-US" dirty="0"/>
              <a:t>＝</a:t>
            </a:r>
            <a:r>
              <a:rPr lang="en-US" altLang="zh-CN" dirty="0"/>
              <a:t>ΔL</a:t>
            </a:r>
            <a:r>
              <a:rPr lang="zh-CN" altLang="en-US" sz="900" dirty="0" smtClean="0"/>
              <a:t>２</a:t>
            </a:r>
            <a:r>
              <a:rPr lang="en-US" altLang="zh-CN" dirty="0" smtClean="0"/>
              <a:t>/</a:t>
            </a:r>
            <a:r>
              <a:rPr lang="el-GR" altLang="zh-CN" dirty="0" smtClean="0"/>
              <a:t>Δ</a:t>
            </a:r>
            <a:r>
              <a:rPr lang="en-US" altLang="zh-CN" dirty="0"/>
              <a:t>r .</a:t>
            </a:r>
          </a:p>
          <a:p>
            <a:r>
              <a:rPr lang="en-US" altLang="zh-CN" dirty="0"/>
              <a:t>L</a:t>
            </a:r>
            <a:r>
              <a:rPr lang="zh-CN" altLang="en-US" sz="900" dirty="0"/>
              <a:t>２</a:t>
            </a:r>
            <a:r>
              <a:rPr lang="zh-CN" altLang="en-US" dirty="0"/>
              <a:t>＝</a:t>
            </a:r>
            <a:r>
              <a:rPr lang="en-US" altLang="zh-CN" dirty="0"/>
              <a:t>L</a:t>
            </a:r>
            <a:r>
              <a:rPr lang="zh-CN" altLang="en-US" sz="900" dirty="0"/>
              <a:t>０</a:t>
            </a:r>
            <a:r>
              <a:rPr lang="zh-CN" altLang="en-US" dirty="0"/>
              <a:t>－</a:t>
            </a:r>
            <a:r>
              <a:rPr lang="en-US" altLang="zh-CN" dirty="0" err="1"/>
              <a:t>hr</a:t>
            </a:r>
            <a:r>
              <a:rPr lang="en-US" altLang="zh-CN" dirty="0"/>
              <a:t> </a:t>
            </a:r>
            <a:r>
              <a:rPr lang="zh-CN" altLang="en-US" dirty="0"/>
              <a:t>式反映出货币的投机需求量与实际利率的反方向变动关系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4083457"/>
      </p:ext>
    </p:extLst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5470" y="608965"/>
            <a:ext cx="262890" cy="394335"/>
            <a:chOff x="922" y="959"/>
            <a:chExt cx="414" cy="621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922" y="959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922" y="1270"/>
              <a:ext cx="415" cy="311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V="1">
            <a:off x="1091565" y="1078230"/>
            <a:ext cx="11098530" cy="1397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流程图: 可选过程 8"/>
          <p:cNvSpPr/>
          <p:nvPr/>
        </p:nvSpPr>
        <p:spPr>
          <a:xfrm>
            <a:off x="8218170" y="4789170"/>
            <a:ext cx="3971925" cy="205486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1565" y="642005"/>
            <a:ext cx="3416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国民收入的一般均衡</a:t>
            </a:r>
          </a:p>
        </p:txBody>
      </p:sp>
      <p:sp>
        <p:nvSpPr>
          <p:cNvPr id="6" name="矩形 5"/>
          <p:cNvSpPr/>
          <p:nvPr/>
        </p:nvSpPr>
        <p:spPr>
          <a:xfrm>
            <a:off x="1091565" y="1283729"/>
            <a:ext cx="98400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E-BZ"/>
              </a:rPr>
              <a:t>４．</a:t>
            </a:r>
            <a:r>
              <a:rPr lang="zh-CN" altLang="en-US" sz="2000" b="1" dirty="0">
                <a:latin typeface="FZKTK--GBK1-0"/>
              </a:rPr>
              <a:t>货币的需求函数和需求</a:t>
            </a:r>
            <a:r>
              <a:rPr lang="zh-CN" altLang="en-US" sz="2000" b="1" dirty="0" smtClean="0">
                <a:latin typeface="FZKTK--GBK1-0"/>
              </a:rPr>
              <a:t>曲线</a:t>
            </a:r>
            <a:endParaRPr lang="en-US" altLang="zh-CN" sz="2000" b="1" dirty="0" smtClean="0">
              <a:latin typeface="FZKTK--GBK1-0"/>
            </a:endParaRPr>
          </a:p>
          <a:p>
            <a:r>
              <a:rPr lang="zh-CN" altLang="en-US" sz="2000" dirty="0"/>
              <a:t>对货币的总需求就是对货币的交易需求与对货币的投机需求之和</a:t>
            </a:r>
            <a:r>
              <a:rPr lang="en-US" altLang="zh-CN" sz="2000" dirty="0"/>
              <a:t>,</a:t>
            </a:r>
            <a:r>
              <a:rPr lang="zh-CN" altLang="en-US" sz="2000" dirty="0"/>
              <a:t>因此</a:t>
            </a:r>
            <a:r>
              <a:rPr lang="en-US" altLang="zh-CN" sz="2000" dirty="0"/>
              <a:t>,</a:t>
            </a:r>
            <a:r>
              <a:rPr lang="zh-CN" altLang="en-US" sz="2000" dirty="0"/>
              <a:t>货币的需求</a:t>
            </a:r>
            <a:r>
              <a:rPr lang="zh-CN" altLang="en-US" sz="2000" dirty="0" smtClean="0"/>
              <a:t>函数</a:t>
            </a:r>
            <a:r>
              <a:rPr lang="en-US" altLang="zh-CN" sz="2000" dirty="0"/>
              <a:t>L </a:t>
            </a:r>
            <a:r>
              <a:rPr lang="zh-CN" altLang="en-US" sz="2000" dirty="0"/>
              <a:t>就表示为</a:t>
            </a:r>
            <a:r>
              <a:rPr lang="en-US" altLang="zh-CN" sz="2000" dirty="0"/>
              <a:t>:L</a:t>
            </a:r>
            <a:r>
              <a:rPr lang="zh-CN" altLang="en-US" sz="2000" dirty="0"/>
              <a:t>＝</a:t>
            </a:r>
            <a:r>
              <a:rPr lang="en-US" altLang="zh-CN" sz="2000" dirty="0"/>
              <a:t>L</a:t>
            </a:r>
            <a:r>
              <a:rPr lang="zh-CN" altLang="en-US" sz="2000" dirty="0"/>
              <a:t>１＋</a:t>
            </a:r>
            <a:r>
              <a:rPr lang="en-US" altLang="zh-CN" sz="2000" dirty="0"/>
              <a:t>L</a:t>
            </a:r>
            <a:r>
              <a:rPr lang="zh-CN" altLang="en-US" sz="2000" dirty="0"/>
              <a:t>２＝</a:t>
            </a:r>
            <a:r>
              <a:rPr lang="en-US" altLang="zh-CN" sz="2000" dirty="0" err="1"/>
              <a:t>kY</a:t>
            </a:r>
            <a:r>
              <a:rPr lang="zh-CN" altLang="en-US" sz="2000" dirty="0"/>
              <a:t>＋</a:t>
            </a:r>
            <a:r>
              <a:rPr lang="en-US" altLang="zh-CN" sz="2000" dirty="0"/>
              <a:t>L</a:t>
            </a:r>
            <a:r>
              <a:rPr lang="zh-CN" altLang="en-US" sz="2000" dirty="0"/>
              <a:t>０－</a:t>
            </a:r>
            <a:r>
              <a:rPr lang="en-US" altLang="zh-CN" sz="2000" dirty="0" err="1"/>
              <a:t>hr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526" y="2582140"/>
            <a:ext cx="4469252" cy="293721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568778" y="2371957"/>
            <a:ext cx="6096000" cy="35702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latin typeface="FZSSK--GBK1-0"/>
              </a:rPr>
              <a:t>图</a:t>
            </a:r>
            <a:r>
              <a:rPr lang="zh-CN" altLang="en-US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dirty="0" smtClean="0">
                <a:latin typeface="E-BZ"/>
              </a:rPr>
              <a:t>４</a:t>
            </a:r>
            <a:r>
              <a:rPr lang="en-US" altLang="zh-CN" dirty="0">
                <a:latin typeface="E-BZ"/>
              </a:rPr>
              <a:t>(a)</a:t>
            </a:r>
            <a:r>
              <a:rPr lang="zh-CN" altLang="en-US" dirty="0">
                <a:latin typeface="FZSSK--GBK1-0"/>
              </a:rPr>
              <a:t>中的横轴表示货币需求量或货币供给量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纵轴</a:t>
            </a:r>
            <a:r>
              <a:rPr lang="zh-CN" altLang="en-US" dirty="0" smtClean="0">
                <a:latin typeface="FZSSK--GBK1-0"/>
              </a:rPr>
              <a:t>表示利率</a:t>
            </a:r>
            <a:r>
              <a:rPr lang="en-US" altLang="zh-CN" dirty="0">
                <a:latin typeface="E-BZ"/>
              </a:rPr>
              <a:t>.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800" dirty="0">
                <a:latin typeface="E-BZ"/>
              </a:rPr>
              <a:t>１</a:t>
            </a:r>
            <a:r>
              <a:rPr lang="zh-CN" altLang="en-US" dirty="0">
                <a:latin typeface="FZSSK--GBK1-0"/>
              </a:rPr>
              <a:t>为货币的交易需求曲线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由于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800" dirty="0">
                <a:latin typeface="E-BZ"/>
              </a:rPr>
              <a:t>１</a:t>
            </a:r>
            <a:r>
              <a:rPr lang="zh-CN" altLang="en-US" dirty="0">
                <a:latin typeface="FZSSK--GBK1-0"/>
              </a:rPr>
              <a:t>取决于收入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与利率无关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故其是一条垂线</a:t>
            </a:r>
            <a:r>
              <a:rPr lang="en-US" altLang="zh-CN" dirty="0">
                <a:latin typeface="E-BZ"/>
              </a:rPr>
              <a:t>.</a:t>
            </a:r>
            <a:r>
              <a:rPr lang="en-US" altLang="zh-CN" sz="2000" dirty="0">
                <a:latin typeface="E-BX"/>
              </a:rPr>
              <a:t>L</a:t>
            </a:r>
            <a:r>
              <a:rPr lang="zh-CN" altLang="en-US" sz="800" dirty="0">
                <a:latin typeface="E-BZ"/>
              </a:rPr>
              <a:t>２</a:t>
            </a:r>
            <a:r>
              <a:rPr lang="zh-CN" altLang="en-US" dirty="0" smtClean="0">
                <a:latin typeface="FZSSK--GBK1-0"/>
              </a:rPr>
              <a:t>为货币</a:t>
            </a:r>
            <a:r>
              <a:rPr lang="zh-CN" altLang="en-US" dirty="0">
                <a:latin typeface="FZSSK--GBK1-0"/>
              </a:rPr>
              <a:t>的投机需求曲线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它最初向右下方倾斜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表示货币的投机需求量随利率的下降而增加</a:t>
            </a:r>
            <a:r>
              <a:rPr lang="en-US" altLang="zh-CN" dirty="0" smtClean="0">
                <a:latin typeface="E-BZ"/>
              </a:rPr>
              <a:t>,</a:t>
            </a:r>
            <a:r>
              <a:rPr lang="zh-CN" altLang="en-US" dirty="0" smtClean="0">
                <a:latin typeface="FZSSK--GBK1-0"/>
              </a:rPr>
              <a:t>即</a:t>
            </a:r>
            <a:r>
              <a:rPr lang="zh-CN" altLang="en-US" dirty="0">
                <a:latin typeface="FZSSK--GBK1-0"/>
              </a:rPr>
              <a:t>货币的投机需求与利率成反方向变动关系</a:t>
            </a:r>
            <a:r>
              <a:rPr lang="en-US" altLang="zh-CN" dirty="0">
                <a:latin typeface="E-BZ"/>
              </a:rPr>
              <a:t>;</a:t>
            </a:r>
            <a:r>
              <a:rPr lang="zh-CN" altLang="en-US" dirty="0">
                <a:latin typeface="FZSSK--GBK1-0"/>
              </a:rPr>
              <a:t>货币投机需求曲线的右下端为水平状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在这</a:t>
            </a:r>
            <a:r>
              <a:rPr lang="zh-CN" altLang="en-US" dirty="0" smtClean="0">
                <a:latin typeface="FZSSK--GBK1-0"/>
              </a:rPr>
              <a:t>一区段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即使货币供给增加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利率也不会降低</a:t>
            </a:r>
            <a:r>
              <a:rPr lang="en-US" altLang="zh-CN" dirty="0">
                <a:latin typeface="E-BZ"/>
              </a:rPr>
              <a:t>.</a:t>
            </a:r>
            <a:r>
              <a:rPr lang="zh-CN" altLang="en-US" dirty="0">
                <a:latin typeface="FZSSK--GBK1-0"/>
              </a:rPr>
              <a:t>图</a:t>
            </a:r>
            <a:r>
              <a:rPr lang="zh-CN" altLang="en-US" dirty="0" smtClean="0">
                <a:latin typeface="E-BZ"/>
              </a:rPr>
              <a:t>１０</a:t>
            </a:r>
            <a:r>
              <a:rPr lang="en-US" altLang="zh-CN" sz="2000" dirty="0" smtClean="0">
                <a:latin typeface="E-BX"/>
              </a:rPr>
              <a:t>-</a:t>
            </a:r>
            <a:r>
              <a:rPr lang="zh-CN" altLang="en-US" dirty="0" smtClean="0">
                <a:latin typeface="E-BZ"/>
              </a:rPr>
              <a:t>４</a:t>
            </a:r>
            <a:r>
              <a:rPr lang="en-US" altLang="zh-CN" dirty="0">
                <a:latin typeface="E-BZ"/>
              </a:rPr>
              <a:t>(b)</a:t>
            </a:r>
            <a:r>
              <a:rPr lang="zh-CN" altLang="en-US" dirty="0">
                <a:latin typeface="FZSSK--GBK1-0"/>
              </a:rPr>
              <a:t>中的曲线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dirty="0">
                <a:latin typeface="FZSSK--GBK1-0"/>
              </a:rPr>
              <a:t>为包括货币的交易</a:t>
            </a:r>
            <a:r>
              <a:rPr lang="zh-CN" altLang="en-US" dirty="0" smtClean="0">
                <a:latin typeface="FZSSK--GBK1-0"/>
              </a:rPr>
              <a:t>需求与</a:t>
            </a:r>
            <a:r>
              <a:rPr lang="zh-CN" altLang="en-US" dirty="0">
                <a:latin typeface="FZSSK--GBK1-0"/>
              </a:rPr>
              <a:t>投机需求在内的货币需求曲线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其上的任何一点表示的货币需求量都是相应的货币</a:t>
            </a:r>
            <a:r>
              <a:rPr lang="zh-CN" altLang="en-US" dirty="0" smtClean="0">
                <a:latin typeface="FZSSK--GBK1-0"/>
              </a:rPr>
              <a:t>交易需求量</a:t>
            </a:r>
            <a:r>
              <a:rPr lang="zh-CN" altLang="en-US" dirty="0">
                <a:latin typeface="FZSSK--GBK1-0"/>
              </a:rPr>
              <a:t>与投机需求量之和</a:t>
            </a:r>
            <a:r>
              <a:rPr lang="en-US" altLang="zh-CN" dirty="0">
                <a:latin typeface="E-BZ"/>
              </a:rPr>
              <a:t>.</a:t>
            </a:r>
            <a:r>
              <a:rPr lang="en-US" altLang="zh-CN" sz="2000" dirty="0">
                <a:latin typeface="E-BX"/>
              </a:rPr>
              <a:t>L </a:t>
            </a:r>
            <a:r>
              <a:rPr lang="zh-CN" altLang="en-US" dirty="0">
                <a:latin typeface="FZSSK--GBK1-0"/>
              </a:rPr>
              <a:t>曲线向右下方倾斜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表示货币需求量与利率的反方向变动</a:t>
            </a:r>
            <a:r>
              <a:rPr lang="zh-CN" altLang="en-US" dirty="0" smtClean="0">
                <a:latin typeface="FZSSK--GBK1-0"/>
              </a:rPr>
              <a:t>关系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即利率上升时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货币需求量减少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利率下降时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FZSSK--GBK1-0"/>
              </a:rPr>
              <a:t>货币需求量增多</a:t>
            </a:r>
            <a:r>
              <a:rPr lang="en-US" altLang="zh-CN" dirty="0">
                <a:latin typeface="E-BZ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8434001"/>
      </p:ext>
    </p:extLst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2887</Words>
  <Application>Microsoft Office PowerPoint</Application>
  <PresentationFormat>自定义</PresentationFormat>
  <Paragraphs>134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BMH</dc:creator>
  <cp:lastModifiedBy>SJYY</cp:lastModifiedBy>
  <cp:revision>524</cp:revision>
  <dcterms:created xsi:type="dcterms:W3CDTF">2015-05-05T08:02:00Z</dcterms:created>
  <dcterms:modified xsi:type="dcterms:W3CDTF">2017-07-21T03:51:11Z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