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7" r:id="rId2"/>
    <p:sldId id="292" r:id="rId3"/>
    <p:sldId id="260" r:id="rId4"/>
    <p:sldId id="295" r:id="rId5"/>
    <p:sldId id="311" r:id="rId6"/>
    <p:sldId id="297" r:id="rId7"/>
    <p:sldId id="298" r:id="rId8"/>
    <p:sldId id="299" r:id="rId9"/>
    <p:sldId id="300" r:id="rId10"/>
    <p:sldId id="301" r:id="rId11"/>
    <p:sldId id="310" r:id="rId12"/>
    <p:sldId id="29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80" d="100"/>
          <a:sy n="80" d="100"/>
        </p:scale>
        <p:origin x="-486"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F56A0A-960C-459A-BB70-C71792EAD8CB}"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FC53D305-E92D-4125-8236-E2DBF7C5D93D}">
      <dgm:prSet phldrT="[文本]" custT="1"/>
      <dgm:spPr/>
      <dgm:t>
        <a:bodyPr lIns="108000"/>
        <a:lstStyle/>
        <a:p>
          <a:pPr algn="l"/>
          <a:r>
            <a:rPr lang="zh-CN" altLang="en-US" sz="1600" dirty="0" smtClean="0">
              <a:latin typeface="微软雅黑" pitchFamily="34" charset="-122"/>
              <a:ea typeface="微软雅黑" pitchFamily="34" charset="-122"/>
            </a:rPr>
            <a:t>摩擦性失业是指在生产过程中由于难以避免的摩擦而造成的短期、局部性失业</a:t>
          </a:r>
          <a:r>
            <a:rPr lang="en-US" altLang="zh-CN"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dgm:t>
    </dgm:pt>
    <dgm:pt modelId="{1F6FE4BA-32AE-4EE4-B81B-4E9901A7496D}" type="parTrans" cxnId="{5DB76449-C8B2-4F97-8AE2-01DF1F69773F}">
      <dgm:prSet/>
      <dgm:spPr/>
      <dgm:t>
        <a:bodyPr/>
        <a:lstStyle/>
        <a:p>
          <a:pPr algn="l"/>
          <a:endParaRPr lang="zh-CN" altLang="en-US" sz="1600">
            <a:latin typeface="微软雅黑" pitchFamily="34" charset="-122"/>
            <a:ea typeface="微软雅黑" pitchFamily="34" charset="-122"/>
          </a:endParaRPr>
        </a:p>
      </dgm:t>
    </dgm:pt>
    <dgm:pt modelId="{FD72571F-BE5E-41BD-9277-F20FF0B1BCB7}" type="sibTrans" cxnId="{5DB76449-C8B2-4F97-8AE2-01DF1F69773F}">
      <dgm:prSet/>
      <dgm:spPr/>
      <dgm:t>
        <a:bodyPr/>
        <a:lstStyle/>
        <a:p>
          <a:pPr algn="l"/>
          <a:endParaRPr lang="zh-CN" altLang="en-US" sz="1600">
            <a:latin typeface="微软雅黑" pitchFamily="34" charset="-122"/>
            <a:ea typeface="微软雅黑" pitchFamily="34" charset="-122"/>
          </a:endParaRPr>
        </a:p>
      </dgm:t>
    </dgm:pt>
    <dgm:pt modelId="{3A28816A-E178-416F-99CB-F238CC4FDEE5}">
      <dgm:prSet phldrT="[文本]" custT="1"/>
      <dgm:spPr/>
      <dgm:t>
        <a:bodyPr/>
        <a:lstStyle/>
        <a:p>
          <a:pPr algn="l"/>
          <a:r>
            <a:rPr lang="zh-CN" altLang="en-US" sz="1600" dirty="0" smtClean="0">
              <a:latin typeface="微软雅黑" pitchFamily="34" charset="-122"/>
              <a:ea typeface="微软雅黑" pitchFamily="34" charset="-122"/>
            </a:rPr>
            <a:t>结构性失业是指劳动力的供给和需求不匹配所造成的失业</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其特点是既有失业</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又有职位空缺</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失业者或者没有合适的技能</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或者居住地点不当</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因此无法填补现有的职位空缺</a:t>
          </a:r>
          <a:r>
            <a:rPr lang="en-US" altLang="zh-CN"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dgm:t>
    </dgm:pt>
    <dgm:pt modelId="{D4747F0A-2477-4CE6-81D5-1FE70A10F236}" type="parTrans" cxnId="{CFD81BE5-FCD2-4DC3-B331-2A483401431D}">
      <dgm:prSet/>
      <dgm:spPr/>
      <dgm:t>
        <a:bodyPr/>
        <a:lstStyle/>
        <a:p>
          <a:pPr algn="l"/>
          <a:endParaRPr lang="zh-CN" altLang="en-US" sz="1600">
            <a:latin typeface="微软雅黑" pitchFamily="34" charset="-122"/>
            <a:ea typeface="微软雅黑" pitchFamily="34" charset="-122"/>
          </a:endParaRPr>
        </a:p>
      </dgm:t>
    </dgm:pt>
    <dgm:pt modelId="{86B4420B-C1DD-4276-A36D-5D68FBF52A7C}" type="sibTrans" cxnId="{CFD81BE5-FCD2-4DC3-B331-2A483401431D}">
      <dgm:prSet/>
      <dgm:spPr/>
      <dgm:t>
        <a:bodyPr/>
        <a:lstStyle/>
        <a:p>
          <a:pPr algn="l"/>
          <a:endParaRPr lang="zh-CN" altLang="en-US" sz="1600">
            <a:latin typeface="微软雅黑" pitchFamily="34" charset="-122"/>
            <a:ea typeface="微软雅黑" pitchFamily="34" charset="-122"/>
          </a:endParaRPr>
        </a:p>
      </dgm:t>
    </dgm:pt>
    <dgm:pt modelId="{561C65EC-8EC0-4AD4-BCFA-899C6ACF1D81}">
      <dgm:prSet phldrT="[文本]" custT="1"/>
      <dgm:spPr/>
      <dgm:t>
        <a:bodyPr/>
        <a:lstStyle/>
        <a:p>
          <a:pPr algn="l"/>
          <a:r>
            <a:rPr lang="zh-CN" altLang="en-US" sz="1600" dirty="0" smtClean="0">
              <a:latin typeface="微软雅黑" pitchFamily="34" charset="-122"/>
              <a:ea typeface="微软雅黑" pitchFamily="34" charset="-122"/>
            </a:rPr>
            <a:t>周期性失业是指经济周期中的衰退或萧条时因需求下降而造成的失业</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这种失业是由整个经济的支出和产出下降造成的</a:t>
          </a:r>
          <a:endParaRPr lang="zh-CN" altLang="en-US" sz="1600" dirty="0">
            <a:latin typeface="微软雅黑" pitchFamily="34" charset="-122"/>
            <a:ea typeface="微软雅黑" pitchFamily="34" charset="-122"/>
          </a:endParaRPr>
        </a:p>
      </dgm:t>
    </dgm:pt>
    <dgm:pt modelId="{A000C80B-5C12-4CA2-BC17-11EBE4B6DCC7}" type="parTrans" cxnId="{852D4DDE-4986-44B6-AF0F-5F3DA6AF4197}">
      <dgm:prSet/>
      <dgm:spPr/>
      <dgm:t>
        <a:bodyPr/>
        <a:lstStyle/>
        <a:p>
          <a:pPr algn="l"/>
          <a:endParaRPr lang="zh-CN" altLang="en-US" sz="1600">
            <a:latin typeface="微软雅黑" pitchFamily="34" charset="-122"/>
            <a:ea typeface="微软雅黑" pitchFamily="34" charset="-122"/>
          </a:endParaRPr>
        </a:p>
      </dgm:t>
    </dgm:pt>
    <dgm:pt modelId="{88CA32D9-2BF5-4E50-A57F-C41D004EDF20}" type="sibTrans" cxnId="{852D4DDE-4986-44B6-AF0F-5F3DA6AF4197}">
      <dgm:prSet/>
      <dgm:spPr/>
      <dgm:t>
        <a:bodyPr/>
        <a:lstStyle/>
        <a:p>
          <a:pPr algn="l"/>
          <a:endParaRPr lang="zh-CN" altLang="en-US" sz="1600">
            <a:latin typeface="微软雅黑" pitchFamily="34" charset="-122"/>
            <a:ea typeface="微软雅黑" pitchFamily="34" charset="-122"/>
          </a:endParaRPr>
        </a:p>
      </dgm:t>
    </dgm:pt>
    <dgm:pt modelId="{6999DAE4-3A09-4076-9EA2-D41C723BF254}">
      <dgm:prSet phldrT="[文本]" custT="1"/>
      <dgm:spPr/>
      <dgm:t>
        <a:bodyPr/>
        <a:lstStyle/>
        <a:p>
          <a:pPr algn="l"/>
          <a:r>
            <a:rPr lang="zh-CN" altLang="en-US" sz="1600" dirty="0" smtClean="0">
              <a:latin typeface="微软雅黑" pitchFamily="34" charset="-122"/>
              <a:ea typeface="微软雅黑" pitchFamily="34" charset="-122"/>
            </a:rPr>
            <a:t>除了上述三种失业类型外</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在宏观经济学中还有一种关于失业的分类</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即所谓的自愿失业和非自愿失业</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前者指工人不愿接受现行工资水平而形成的失业</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后者指愿意接受现行工资但仍找不到工作的失业</a:t>
          </a:r>
          <a:r>
            <a:rPr lang="en-US" altLang="zh-CN"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dgm:t>
    </dgm:pt>
    <dgm:pt modelId="{D53BE977-CF8F-4B5F-ADDF-B8CAA1125C11}" type="parTrans" cxnId="{4BB115D6-0C70-406A-8770-2903D2132344}">
      <dgm:prSet/>
      <dgm:spPr/>
      <dgm:t>
        <a:bodyPr/>
        <a:lstStyle/>
        <a:p>
          <a:pPr algn="l"/>
          <a:endParaRPr lang="zh-CN" altLang="en-US" sz="1600">
            <a:latin typeface="微软雅黑" pitchFamily="34" charset="-122"/>
            <a:ea typeface="微软雅黑" pitchFamily="34" charset="-122"/>
          </a:endParaRPr>
        </a:p>
      </dgm:t>
    </dgm:pt>
    <dgm:pt modelId="{EAC50E79-2123-4211-94AD-6ECB516CB113}" type="sibTrans" cxnId="{4BB115D6-0C70-406A-8770-2903D2132344}">
      <dgm:prSet/>
      <dgm:spPr/>
      <dgm:t>
        <a:bodyPr/>
        <a:lstStyle/>
        <a:p>
          <a:pPr algn="l"/>
          <a:endParaRPr lang="zh-CN" altLang="en-US" sz="1600">
            <a:latin typeface="微软雅黑" pitchFamily="34" charset="-122"/>
            <a:ea typeface="微软雅黑" pitchFamily="34" charset="-122"/>
          </a:endParaRPr>
        </a:p>
      </dgm:t>
    </dgm:pt>
    <dgm:pt modelId="{44747100-49CF-46DD-ADD8-0624EF34889F}" type="pres">
      <dgm:prSet presAssocID="{3CF56A0A-960C-459A-BB70-C71792EAD8CB}" presName="diagram" presStyleCnt="0">
        <dgm:presLayoutVars>
          <dgm:dir/>
          <dgm:resizeHandles val="exact"/>
        </dgm:presLayoutVars>
      </dgm:prSet>
      <dgm:spPr/>
      <dgm:t>
        <a:bodyPr/>
        <a:lstStyle/>
        <a:p>
          <a:endParaRPr lang="zh-CN" altLang="en-US"/>
        </a:p>
      </dgm:t>
    </dgm:pt>
    <dgm:pt modelId="{346A7251-B15C-4EFE-A054-24DBD747AC45}" type="pres">
      <dgm:prSet presAssocID="{FC53D305-E92D-4125-8236-E2DBF7C5D93D}" presName="node" presStyleLbl="node1" presStyleIdx="0" presStyleCnt="4" custScaleX="194051" custLinFactNeighborX="-62184" custLinFactNeighborY="10105">
        <dgm:presLayoutVars>
          <dgm:bulletEnabled val="1"/>
        </dgm:presLayoutVars>
      </dgm:prSet>
      <dgm:spPr/>
      <dgm:t>
        <a:bodyPr/>
        <a:lstStyle/>
        <a:p>
          <a:endParaRPr lang="zh-CN" altLang="en-US"/>
        </a:p>
      </dgm:t>
    </dgm:pt>
    <dgm:pt modelId="{042D43E4-CE77-4F3A-BAB2-2AD1E67A0786}" type="pres">
      <dgm:prSet presAssocID="{FD72571F-BE5E-41BD-9277-F20FF0B1BCB7}" presName="sibTrans" presStyleCnt="0"/>
      <dgm:spPr/>
    </dgm:pt>
    <dgm:pt modelId="{AB4BA826-8E91-46D1-858C-0D78C23E83E7}" type="pres">
      <dgm:prSet presAssocID="{3A28816A-E178-416F-99CB-F238CC4FDEE5}" presName="node" presStyleLbl="node1" presStyleIdx="1" presStyleCnt="4" custScaleX="282220" custLinFactNeighborX="5152" custLinFactNeighborY="10105">
        <dgm:presLayoutVars>
          <dgm:bulletEnabled val="1"/>
        </dgm:presLayoutVars>
      </dgm:prSet>
      <dgm:spPr/>
      <dgm:t>
        <a:bodyPr/>
        <a:lstStyle/>
        <a:p>
          <a:endParaRPr lang="zh-CN" altLang="en-US"/>
        </a:p>
      </dgm:t>
    </dgm:pt>
    <dgm:pt modelId="{4C889EA7-BCBF-423C-9267-9522FBCB9072}" type="pres">
      <dgm:prSet presAssocID="{86B4420B-C1DD-4276-A36D-5D68FBF52A7C}" presName="sibTrans" presStyleCnt="0"/>
      <dgm:spPr/>
    </dgm:pt>
    <dgm:pt modelId="{F1FFAD46-D4F4-46B7-8FF7-0BE15FD198FF}" type="pres">
      <dgm:prSet presAssocID="{561C65EC-8EC0-4AD4-BCFA-899C6ACF1D81}" presName="node" presStyleLbl="node1" presStyleIdx="2" presStyleCnt="4" custScaleX="193021" custLinFactY="8465" custLinFactNeighborX="-44854" custLinFactNeighborY="100000">
        <dgm:presLayoutVars>
          <dgm:bulletEnabled val="1"/>
        </dgm:presLayoutVars>
      </dgm:prSet>
      <dgm:spPr/>
      <dgm:t>
        <a:bodyPr/>
        <a:lstStyle/>
        <a:p>
          <a:endParaRPr lang="zh-CN" altLang="en-US"/>
        </a:p>
      </dgm:t>
    </dgm:pt>
    <dgm:pt modelId="{0ABFE0F9-ACF8-4357-9964-4468FAF1BEDB}" type="pres">
      <dgm:prSet presAssocID="{88CA32D9-2BF5-4E50-A57F-C41D004EDF20}" presName="sibTrans" presStyleCnt="0"/>
      <dgm:spPr/>
    </dgm:pt>
    <dgm:pt modelId="{A9FA6422-7629-4171-913B-E04390C7B477}" type="pres">
      <dgm:prSet presAssocID="{6999DAE4-3A09-4076-9EA2-D41C723BF254}" presName="node" presStyleLbl="node1" presStyleIdx="3" presStyleCnt="4" custScaleX="290429" custLinFactNeighborX="12757" custLinFactNeighborY="29">
        <dgm:presLayoutVars>
          <dgm:bulletEnabled val="1"/>
        </dgm:presLayoutVars>
      </dgm:prSet>
      <dgm:spPr/>
      <dgm:t>
        <a:bodyPr/>
        <a:lstStyle/>
        <a:p>
          <a:endParaRPr lang="zh-CN" altLang="en-US"/>
        </a:p>
      </dgm:t>
    </dgm:pt>
  </dgm:ptLst>
  <dgm:cxnLst>
    <dgm:cxn modelId="{4BB115D6-0C70-406A-8770-2903D2132344}" srcId="{3CF56A0A-960C-459A-BB70-C71792EAD8CB}" destId="{6999DAE4-3A09-4076-9EA2-D41C723BF254}" srcOrd="3" destOrd="0" parTransId="{D53BE977-CF8F-4B5F-ADDF-B8CAA1125C11}" sibTransId="{EAC50E79-2123-4211-94AD-6ECB516CB113}"/>
    <dgm:cxn modelId="{5DB76449-C8B2-4F97-8AE2-01DF1F69773F}" srcId="{3CF56A0A-960C-459A-BB70-C71792EAD8CB}" destId="{FC53D305-E92D-4125-8236-E2DBF7C5D93D}" srcOrd="0" destOrd="0" parTransId="{1F6FE4BA-32AE-4EE4-B81B-4E9901A7496D}" sibTransId="{FD72571F-BE5E-41BD-9277-F20FF0B1BCB7}"/>
    <dgm:cxn modelId="{CFD81BE5-FCD2-4DC3-B331-2A483401431D}" srcId="{3CF56A0A-960C-459A-BB70-C71792EAD8CB}" destId="{3A28816A-E178-416F-99CB-F238CC4FDEE5}" srcOrd="1" destOrd="0" parTransId="{D4747F0A-2477-4CE6-81D5-1FE70A10F236}" sibTransId="{86B4420B-C1DD-4276-A36D-5D68FBF52A7C}"/>
    <dgm:cxn modelId="{B87FA31C-0421-4E8B-8546-488CD8859B8A}" type="presOf" srcId="{3A28816A-E178-416F-99CB-F238CC4FDEE5}" destId="{AB4BA826-8E91-46D1-858C-0D78C23E83E7}" srcOrd="0" destOrd="0" presId="urn:microsoft.com/office/officeart/2005/8/layout/default"/>
    <dgm:cxn modelId="{521A5005-4A75-430B-9C54-779AFA604FEC}" type="presOf" srcId="{6999DAE4-3A09-4076-9EA2-D41C723BF254}" destId="{A9FA6422-7629-4171-913B-E04390C7B477}" srcOrd="0" destOrd="0" presId="urn:microsoft.com/office/officeart/2005/8/layout/default"/>
    <dgm:cxn modelId="{3F1000ED-4B4E-4C66-A62C-3CC4C83B55C7}" type="presOf" srcId="{FC53D305-E92D-4125-8236-E2DBF7C5D93D}" destId="{346A7251-B15C-4EFE-A054-24DBD747AC45}" srcOrd="0" destOrd="0" presId="urn:microsoft.com/office/officeart/2005/8/layout/default"/>
    <dgm:cxn modelId="{852D4DDE-4986-44B6-AF0F-5F3DA6AF4197}" srcId="{3CF56A0A-960C-459A-BB70-C71792EAD8CB}" destId="{561C65EC-8EC0-4AD4-BCFA-899C6ACF1D81}" srcOrd="2" destOrd="0" parTransId="{A000C80B-5C12-4CA2-BC17-11EBE4B6DCC7}" sibTransId="{88CA32D9-2BF5-4E50-A57F-C41D004EDF20}"/>
    <dgm:cxn modelId="{E6547005-F3FD-4E1A-ACF5-8C80E10E9721}" type="presOf" srcId="{3CF56A0A-960C-459A-BB70-C71792EAD8CB}" destId="{44747100-49CF-46DD-ADD8-0624EF34889F}" srcOrd="0" destOrd="0" presId="urn:microsoft.com/office/officeart/2005/8/layout/default"/>
    <dgm:cxn modelId="{B2030A9A-573D-47B1-8D08-FD2D70BF564C}" type="presOf" srcId="{561C65EC-8EC0-4AD4-BCFA-899C6ACF1D81}" destId="{F1FFAD46-D4F4-46B7-8FF7-0BE15FD198FF}" srcOrd="0" destOrd="0" presId="urn:microsoft.com/office/officeart/2005/8/layout/default"/>
    <dgm:cxn modelId="{F04A4251-006C-4FAB-AE73-BAAAEF65A7B9}" type="presParOf" srcId="{44747100-49CF-46DD-ADD8-0624EF34889F}" destId="{346A7251-B15C-4EFE-A054-24DBD747AC45}" srcOrd="0" destOrd="0" presId="urn:microsoft.com/office/officeart/2005/8/layout/default"/>
    <dgm:cxn modelId="{E2FA0B09-17FF-4987-9454-94C5E7122EFE}" type="presParOf" srcId="{44747100-49CF-46DD-ADD8-0624EF34889F}" destId="{042D43E4-CE77-4F3A-BAB2-2AD1E67A0786}" srcOrd="1" destOrd="0" presId="urn:microsoft.com/office/officeart/2005/8/layout/default"/>
    <dgm:cxn modelId="{9A67A48E-E6F0-4B38-ACB1-853B5D4C581F}" type="presParOf" srcId="{44747100-49CF-46DD-ADD8-0624EF34889F}" destId="{AB4BA826-8E91-46D1-858C-0D78C23E83E7}" srcOrd="2" destOrd="0" presId="urn:microsoft.com/office/officeart/2005/8/layout/default"/>
    <dgm:cxn modelId="{C90417FB-5233-4989-95F3-660FE153C520}" type="presParOf" srcId="{44747100-49CF-46DD-ADD8-0624EF34889F}" destId="{4C889EA7-BCBF-423C-9267-9522FBCB9072}" srcOrd="3" destOrd="0" presId="urn:microsoft.com/office/officeart/2005/8/layout/default"/>
    <dgm:cxn modelId="{F80D14E0-B8DE-4DDD-9DB6-9C2B9FD3AEDC}" type="presParOf" srcId="{44747100-49CF-46DD-ADD8-0624EF34889F}" destId="{F1FFAD46-D4F4-46B7-8FF7-0BE15FD198FF}" srcOrd="4" destOrd="0" presId="urn:microsoft.com/office/officeart/2005/8/layout/default"/>
    <dgm:cxn modelId="{8F65D694-5839-4D99-8AB4-0F600D85B1B0}" type="presParOf" srcId="{44747100-49CF-46DD-ADD8-0624EF34889F}" destId="{0ABFE0F9-ACF8-4357-9964-4468FAF1BEDB}" srcOrd="5" destOrd="0" presId="urn:microsoft.com/office/officeart/2005/8/layout/default"/>
    <dgm:cxn modelId="{D44A77D3-43C7-4C73-B3EA-EFFA1CCE23CF}" type="presParOf" srcId="{44747100-49CF-46DD-ADD8-0624EF34889F}" destId="{A9FA6422-7629-4171-913B-E04390C7B477}"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6A7251-B15C-4EFE-A054-24DBD747AC45}">
      <dsp:nvSpPr>
        <dsp:cNvPr id="0" name=""/>
        <dsp:cNvSpPr/>
      </dsp:nvSpPr>
      <dsp:spPr>
        <a:xfrm>
          <a:off x="0" y="127270"/>
          <a:ext cx="3866427" cy="11954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800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摩擦性失业是指在生产过程中由于难以避免的摩擦而造成的短期、局部性失业</a:t>
          </a:r>
          <a:r>
            <a:rPr lang="en-US" altLang="zh-CN" sz="1600" kern="1200" dirty="0" smtClean="0">
              <a:latin typeface="微软雅黑" pitchFamily="34" charset="-122"/>
              <a:ea typeface="微软雅黑" pitchFamily="34" charset="-122"/>
            </a:rPr>
            <a:t>.</a:t>
          </a:r>
          <a:endParaRPr lang="zh-CN" altLang="en-US" sz="1600" kern="1200" dirty="0">
            <a:latin typeface="微软雅黑" pitchFamily="34" charset="-122"/>
            <a:ea typeface="微软雅黑" pitchFamily="34" charset="-122"/>
          </a:endParaRPr>
        </a:p>
      </dsp:txBody>
      <dsp:txXfrm>
        <a:off x="0" y="127270"/>
        <a:ext cx="3866427" cy="1195488"/>
      </dsp:txXfrm>
    </dsp:sp>
    <dsp:sp modelId="{AB4BA826-8E91-46D1-858C-0D78C23E83E7}">
      <dsp:nvSpPr>
        <dsp:cNvPr id="0" name=""/>
        <dsp:cNvSpPr/>
      </dsp:nvSpPr>
      <dsp:spPr>
        <a:xfrm>
          <a:off x="4209591" y="127270"/>
          <a:ext cx="5623177" cy="11954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结构性失业是指劳动力的供给和需求不匹配所造成的失业</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其特点是既有失业</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又有职位空缺</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失业者或者没有合适的技能</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或者居住地点不当</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因此无法填补现有的职位空缺</a:t>
          </a:r>
          <a:r>
            <a:rPr lang="en-US" altLang="zh-CN" sz="1600" kern="1200" dirty="0" smtClean="0">
              <a:latin typeface="微软雅黑" pitchFamily="34" charset="-122"/>
              <a:ea typeface="微软雅黑" pitchFamily="34" charset="-122"/>
            </a:rPr>
            <a:t>.</a:t>
          </a:r>
          <a:endParaRPr lang="zh-CN" altLang="en-US" sz="1600" kern="1200" dirty="0">
            <a:latin typeface="微软雅黑" pitchFamily="34" charset="-122"/>
            <a:ea typeface="微软雅黑" pitchFamily="34" charset="-122"/>
          </a:endParaRPr>
        </a:p>
      </dsp:txBody>
      <dsp:txXfrm>
        <a:off x="4209591" y="127270"/>
        <a:ext cx="5623177" cy="1195488"/>
      </dsp:txXfrm>
    </dsp:sp>
    <dsp:sp modelId="{F1FFAD46-D4F4-46B7-8FF7-0BE15FD198FF}">
      <dsp:nvSpPr>
        <dsp:cNvPr id="0" name=""/>
        <dsp:cNvSpPr/>
      </dsp:nvSpPr>
      <dsp:spPr>
        <a:xfrm>
          <a:off x="0" y="1407668"/>
          <a:ext cx="3845904" cy="11954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周期性失业是指经济周期中的衰退或萧条时因需求下降而造成的失业</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这种失业是由整个经济的支出和产出下降造成的</a:t>
          </a:r>
          <a:endParaRPr lang="zh-CN" altLang="en-US" sz="1600" kern="1200" dirty="0">
            <a:latin typeface="微软雅黑" pitchFamily="34" charset="-122"/>
            <a:ea typeface="微软雅黑" pitchFamily="34" charset="-122"/>
          </a:endParaRPr>
        </a:p>
      </dsp:txBody>
      <dsp:txXfrm>
        <a:off x="0" y="1407668"/>
        <a:ext cx="3845904" cy="1195488"/>
      </dsp:txXfrm>
    </dsp:sp>
    <dsp:sp modelId="{A9FA6422-7629-4171-913B-E04390C7B477}">
      <dsp:nvSpPr>
        <dsp:cNvPr id="0" name=""/>
        <dsp:cNvSpPr/>
      </dsp:nvSpPr>
      <dsp:spPr>
        <a:xfrm>
          <a:off x="4046029" y="1401549"/>
          <a:ext cx="5786739" cy="11954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zh-CN" altLang="en-US" sz="1600" kern="1200" dirty="0" smtClean="0">
              <a:latin typeface="微软雅黑" pitchFamily="34" charset="-122"/>
              <a:ea typeface="微软雅黑" pitchFamily="34" charset="-122"/>
            </a:rPr>
            <a:t>除了上述三种失业类型外</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在宏观经济学中还有一种关于失业的分类</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即所谓的自愿失业和非自愿失业</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前者指工人不愿接受现行工资水平而形成的失业</a:t>
          </a:r>
          <a:r>
            <a:rPr lang="en-US" altLang="zh-CN" sz="1600" kern="1200" dirty="0" smtClean="0">
              <a:latin typeface="微软雅黑" pitchFamily="34" charset="-122"/>
              <a:ea typeface="微软雅黑" pitchFamily="34" charset="-122"/>
            </a:rPr>
            <a:t>.</a:t>
          </a:r>
          <a:r>
            <a:rPr lang="zh-CN" altLang="en-US" sz="1600" kern="1200" dirty="0" smtClean="0">
              <a:latin typeface="微软雅黑" pitchFamily="34" charset="-122"/>
              <a:ea typeface="微软雅黑" pitchFamily="34" charset="-122"/>
            </a:rPr>
            <a:t>后者指愿意接受现行工资但仍找不到工作的失业</a:t>
          </a:r>
          <a:r>
            <a:rPr lang="en-US" altLang="zh-CN" sz="1600" kern="1200" dirty="0" smtClean="0">
              <a:latin typeface="微软雅黑" pitchFamily="34" charset="-122"/>
              <a:ea typeface="微软雅黑" pitchFamily="34" charset="-122"/>
            </a:rPr>
            <a:t>.</a:t>
          </a:r>
          <a:endParaRPr lang="zh-CN" altLang="en-US" sz="1600" kern="1200" dirty="0">
            <a:latin typeface="微软雅黑" pitchFamily="34" charset="-122"/>
            <a:ea typeface="微软雅黑" pitchFamily="34" charset="-122"/>
          </a:endParaRPr>
        </a:p>
      </dsp:txBody>
      <dsp:txXfrm>
        <a:off x="4046029" y="1401549"/>
        <a:ext cx="5786739" cy="119548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71400" y="573237"/>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失业的治理</a:t>
            </a:r>
          </a:p>
        </p:txBody>
      </p:sp>
      <p:sp>
        <p:nvSpPr>
          <p:cNvPr id="6" name="矩形 5"/>
          <p:cNvSpPr/>
          <p:nvPr/>
        </p:nvSpPr>
        <p:spPr>
          <a:xfrm>
            <a:off x="1091565" y="1374345"/>
            <a:ext cx="2492990" cy="4662815"/>
          </a:xfrm>
          <a:prstGeom prst="rect">
            <a:avLst/>
          </a:prstGeom>
        </p:spPr>
        <p:txBody>
          <a:bodyPr wrap="none">
            <a:spAutoFit/>
          </a:bodyPr>
          <a:lstStyle/>
          <a:p>
            <a:pPr>
              <a:lnSpc>
                <a:spcPct val="150000"/>
              </a:lnSpc>
            </a:pPr>
            <a:r>
              <a:rPr lang="zh-CN" altLang="en-US" b="1" dirty="0">
                <a:latin typeface="微软雅黑" pitchFamily="34" charset="-122"/>
                <a:ea typeface="微软雅黑" pitchFamily="34" charset="-122"/>
              </a:rPr>
              <a:t>一、失业的</a:t>
            </a:r>
            <a:r>
              <a:rPr lang="zh-CN" altLang="en-US" b="1" dirty="0" smtClean="0">
                <a:latin typeface="微软雅黑" pitchFamily="34" charset="-122"/>
                <a:ea typeface="微软雅黑" pitchFamily="34" charset="-122"/>
              </a:rPr>
              <a:t>原因</a:t>
            </a:r>
            <a:endParaRPr lang="en-US" altLang="zh-CN"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１．最低工资</a:t>
            </a:r>
            <a:r>
              <a:rPr lang="zh-CN" altLang="en-US" dirty="0" smtClean="0">
                <a:latin typeface="微软雅黑" pitchFamily="34" charset="-122"/>
                <a:ea typeface="微软雅黑" pitchFamily="34" charset="-122"/>
              </a:rPr>
              <a:t>法</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２．工会和集体</a:t>
            </a:r>
            <a:r>
              <a:rPr lang="zh-CN" altLang="en-US" dirty="0" smtClean="0">
                <a:latin typeface="微软雅黑" pitchFamily="34" charset="-122"/>
                <a:ea typeface="微软雅黑" pitchFamily="34" charset="-122"/>
              </a:rPr>
              <a:t>谈判</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３．效率工资</a:t>
            </a:r>
            <a:r>
              <a:rPr lang="zh-CN" altLang="en-US" dirty="0" smtClean="0">
                <a:latin typeface="微软雅黑" pitchFamily="34" charset="-122"/>
                <a:ea typeface="微软雅黑" pitchFamily="34" charset="-122"/>
              </a:rPr>
              <a:t>理论</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４．寻找</a:t>
            </a:r>
            <a:r>
              <a:rPr lang="zh-CN" altLang="en-US" dirty="0" smtClean="0">
                <a:latin typeface="微软雅黑" pitchFamily="34" charset="-122"/>
                <a:ea typeface="微软雅黑" pitchFamily="34" charset="-122"/>
              </a:rPr>
              <a:t>工作</a:t>
            </a:r>
            <a:endParaRPr lang="en-US" altLang="zh-CN" dirty="0" smtClean="0">
              <a:latin typeface="微软雅黑" pitchFamily="34" charset="-122"/>
              <a:ea typeface="微软雅黑" pitchFamily="34" charset="-122"/>
            </a:endParaRPr>
          </a:p>
          <a:p>
            <a:pPr>
              <a:lnSpc>
                <a:spcPct val="150000"/>
              </a:lnSpc>
            </a:pPr>
            <a:r>
              <a:rPr lang="zh-CN" altLang="en-US" b="1" dirty="0">
                <a:latin typeface="微软雅黑" pitchFamily="34" charset="-122"/>
                <a:ea typeface="微软雅黑" pitchFamily="34" charset="-122"/>
              </a:rPr>
              <a:t>二、治理</a:t>
            </a:r>
            <a:r>
              <a:rPr lang="zh-CN" altLang="en-US" b="1" dirty="0" smtClean="0">
                <a:latin typeface="微软雅黑" pitchFamily="34" charset="-122"/>
                <a:ea typeface="微软雅黑" pitchFamily="34" charset="-122"/>
              </a:rPr>
              <a:t>失业</a:t>
            </a:r>
            <a:endParaRPr lang="en-US" altLang="zh-CN"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１．保持经济稳定</a:t>
            </a:r>
            <a:r>
              <a:rPr lang="zh-CN" altLang="en-US" dirty="0" smtClean="0">
                <a:latin typeface="微软雅黑" pitchFamily="34" charset="-122"/>
                <a:ea typeface="微软雅黑" pitchFamily="34" charset="-122"/>
              </a:rPr>
              <a:t>增长</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２．控制</a:t>
            </a:r>
            <a:r>
              <a:rPr lang="zh-CN" altLang="en-US" dirty="0" smtClean="0">
                <a:latin typeface="微软雅黑" pitchFamily="34" charset="-122"/>
                <a:ea typeface="微软雅黑" pitchFamily="34" charset="-122"/>
              </a:rPr>
              <a:t>人口增长</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３．人力</a:t>
            </a:r>
            <a:r>
              <a:rPr lang="zh-CN" altLang="en-US" dirty="0" smtClean="0">
                <a:latin typeface="微软雅黑" pitchFamily="34" charset="-122"/>
                <a:ea typeface="微软雅黑" pitchFamily="34" charset="-122"/>
              </a:rPr>
              <a:t>投资</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４．加强就业</a:t>
            </a:r>
            <a:r>
              <a:rPr lang="zh-CN" altLang="en-US" dirty="0" smtClean="0">
                <a:latin typeface="微软雅黑" pitchFamily="34" charset="-122"/>
                <a:ea typeface="微软雅黑" pitchFamily="34" charset="-122"/>
              </a:rPr>
              <a:t>服务</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５．反对就业歧视</a:t>
            </a:r>
          </a:p>
        </p:txBody>
      </p:sp>
    </p:spTree>
    <p:extLst>
      <p:ext uri="{BB962C8B-B14F-4D97-AF65-F5344CB8AC3E}">
        <p14:creationId xmlns:p14="http://schemas.microsoft.com/office/powerpoint/2010/main" val="21992664"/>
      </p:ext>
    </p:extLst>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302231" y="568980"/>
            <a:ext cx="1261884"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思考题</a:t>
            </a:r>
          </a:p>
        </p:txBody>
      </p:sp>
      <p:sp>
        <p:nvSpPr>
          <p:cNvPr id="6" name="矩形 5"/>
          <p:cNvSpPr/>
          <p:nvPr/>
        </p:nvSpPr>
        <p:spPr>
          <a:xfrm>
            <a:off x="1202723" y="1426341"/>
            <a:ext cx="10214919" cy="2862322"/>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１．什么是充分就业</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２．什么是自然失业率</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哪些因素影响自然失业率</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３．通货膨胀的经济效应有哪些</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４．解决失业问题的途径和方法有哪些</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５．设某一时期</a:t>
            </a:r>
            <a:r>
              <a:rPr lang="zh-CN" altLang="en-US" sz="2000" dirty="0" smtClean="0">
                <a:latin typeface="微软雅黑" pitchFamily="34" charset="-122"/>
                <a:ea typeface="微软雅黑" pitchFamily="34" charset="-122"/>
              </a:rPr>
              <a:t>有</a:t>
            </a:r>
            <a:r>
              <a:rPr lang="en-US" altLang="zh-CN" sz="2000" dirty="0" smtClean="0">
                <a:latin typeface="微软雅黑" pitchFamily="34" charset="-122"/>
                <a:ea typeface="微软雅黑" pitchFamily="34" charset="-122"/>
              </a:rPr>
              <a:t>1.9</a:t>
            </a:r>
            <a:r>
              <a:rPr lang="zh-CN" altLang="en-US" sz="2000" dirty="0" smtClean="0">
                <a:latin typeface="微软雅黑" pitchFamily="34" charset="-122"/>
                <a:ea typeface="微软雅黑" pitchFamily="34" charset="-122"/>
              </a:rPr>
              <a:t>亿成年人</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其中</a:t>
            </a:r>
            <a:r>
              <a:rPr lang="en-US" altLang="zh-CN" sz="2000" dirty="0" smtClean="0">
                <a:latin typeface="微软雅黑" pitchFamily="34" charset="-122"/>
                <a:ea typeface="微软雅黑" pitchFamily="34" charset="-122"/>
              </a:rPr>
              <a:t>1.2</a:t>
            </a:r>
            <a:r>
              <a:rPr lang="zh-CN" altLang="en-US" sz="2000" dirty="0" smtClean="0">
                <a:latin typeface="微软雅黑" pitchFamily="34" charset="-122"/>
                <a:ea typeface="微软雅黑" pitchFamily="34" charset="-122"/>
              </a:rPr>
              <a:t>亿</a:t>
            </a:r>
            <a:r>
              <a:rPr lang="zh-CN" altLang="en-US" sz="2000" dirty="0">
                <a:latin typeface="微软雅黑" pitchFamily="34" charset="-122"/>
                <a:ea typeface="微软雅黑" pitchFamily="34" charset="-122"/>
              </a:rPr>
              <a:t>人有工作</a:t>
            </a:r>
            <a:r>
              <a:rPr lang="en-US" altLang="zh-CN" sz="2000" dirty="0" smtClean="0">
                <a:latin typeface="微软雅黑" pitchFamily="34" charset="-122"/>
                <a:ea typeface="微软雅黑" pitchFamily="34" charset="-122"/>
              </a:rPr>
              <a:t>,0.1</a:t>
            </a:r>
            <a:r>
              <a:rPr lang="zh-CN" altLang="en-US" sz="2000" dirty="0" smtClean="0">
                <a:latin typeface="微软雅黑" pitchFamily="34" charset="-122"/>
                <a:ea typeface="微软雅黑" pitchFamily="34" charset="-122"/>
              </a:rPr>
              <a:t>亿</a:t>
            </a:r>
            <a:r>
              <a:rPr lang="zh-CN" altLang="en-US" sz="2000" dirty="0">
                <a:latin typeface="微软雅黑" pitchFamily="34" charset="-122"/>
                <a:ea typeface="微软雅黑" pitchFamily="34" charset="-122"/>
              </a:rPr>
              <a:t>人在寻找工作</a:t>
            </a:r>
            <a:r>
              <a:rPr lang="en-US" altLang="zh-CN" sz="2000" dirty="0" smtClean="0">
                <a:latin typeface="微软雅黑" pitchFamily="34" charset="-122"/>
                <a:ea typeface="微软雅黑" pitchFamily="34" charset="-122"/>
              </a:rPr>
              <a:t>,0.45</a:t>
            </a:r>
            <a:r>
              <a:rPr lang="zh-CN" altLang="en-US" sz="2000" dirty="0" smtClean="0">
                <a:latin typeface="微软雅黑" pitchFamily="34" charset="-122"/>
                <a:ea typeface="微软雅黑" pitchFamily="34" charset="-122"/>
              </a:rPr>
              <a:t>亿</a:t>
            </a:r>
            <a:r>
              <a:rPr lang="zh-CN" altLang="en-US" sz="2000" dirty="0">
                <a:latin typeface="微软雅黑" pitchFamily="34" charset="-122"/>
                <a:ea typeface="微软雅黑" pitchFamily="34" charset="-122"/>
              </a:rPr>
              <a:t>人</a:t>
            </a:r>
            <a:r>
              <a:rPr lang="zh-CN" altLang="en-US" sz="2000" dirty="0" smtClean="0">
                <a:latin typeface="微软雅黑" pitchFamily="34" charset="-122"/>
                <a:ea typeface="微软雅黑" pitchFamily="34" charset="-122"/>
              </a:rPr>
              <a:t>没工作</a:t>
            </a:r>
            <a:r>
              <a:rPr lang="zh-CN" altLang="en-US" sz="2000" dirty="0">
                <a:latin typeface="微软雅黑" pitchFamily="34" charset="-122"/>
                <a:ea typeface="微软雅黑" pitchFamily="34" charset="-122"/>
              </a:rPr>
              <a:t>但也没在找工作</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试求劳动力人数、劳动力参与率和失业率</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568311246"/>
      </p:ext>
    </p:extLst>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2592468"/>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通货理论</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12</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15617" y="2413463"/>
            <a:ext cx="5676150" cy="848145"/>
          </a:xfrm>
          <a:prstGeom prst="rect">
            <a:avLst/>
          </a:prstGeom>
        </p:spPr>
        <p:txBody>
          <a:bodyPr wrap="square" lIns="128994" tIns="64498" rIns="128994" bIns="64498">
            <a:spAutoFit/>
          </a:bodyPr>
          <a:lstStyle/>
          <a:p>
            <a:pPr algn="ct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失业理论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216982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失业的</a:t>
            </a:r>
            <a:r>
              <a:rPr lang="zh-CN" altLang="en-US" sz="1800" dirty="0" smtClean="0"/>
              <a:t>描述</a:t>
            </a:r>
            <a:endParaRPr lang="zh-CN" altLang="en-US" sz="1800" dirty="0"/>
          </a:p>
          <a:p>
            <a:r>
              <a:rPr lang="zh-CN" altLang="en-US" sz="1800" dirty="0"/>
              <a:t>第二节　失业的经济学</a:t>
            </a:r>
            <a:r>
              <a:rPr lang="zh-CN" altLang="en-US" sz="1800" dirty="0" smtClean="0"/>
              <a:t>解释</a:t>
            </a:r>
            <a:endParaRPr lang="zh-CN" altLang="en-US" sz="1800" dirty="0"/>
          </a:p>
          <a:p>
            <a:r>
              <a:rPr lang="zh-CN" altLang="en-US" sz="1800" dirty="0"/>
              <a:t>第三节　失业的影响与奥肯定</a:t>
            </a:r>
            <a:r>
              <a:rPr lang="zh-CN" altLang="en-US" sz="1800" dirty="0" smtClean="0"/>
              <a:t>律</a:t>
            </a:r>
            <a:endParaRPr lang="zh-CN" altLang="en-US" sz="1800" dirty="0"/>
          </a:p>
          <a:p>
            <a:r>
              <a:rPr lang="zh-CN" altLang="en-US" sz="1800" dirty="0"/>
              <a:t>第四节　失业的分布</a:t>
            </a:r>
            <a:r>
              <a:rPr lang="zh-CN" altLang="en-US" sz="1800" dirty="0" smtClean="0"/>
              <a:t>结构</a:t>
            </a:r>
            <a:endParaRPr lang="zh-CN" altLang="en-US" sz="1800" dirty="0"/>
          </a:p>
          <a:p>
            <a:r>
              <a:rPr lang="zh-CN" altLang="en-US" sz="1800" dirty="0"/>
              <a:t>第五节　失业的治理</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2484755"/>
            <a:ext cx="10779914" cy="1938992"/>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pPr>
              <a:lnSpc>
                <a:spcPct val="150000"/>
              </a:lnSpc>
            </a:pPr>
            <a:r>
              <a:rPr lang="zh-CN" altLang="en-US" sz="2000" dirty="0">
                <a:latin typeface="微软雅黑" pitchFamily="34" charset="-122"/>
                <a:ea typeface="微软雅黑" pitchFamily="34" charset="-122"/>
              </a:rPr>
              <a:t>１．掌握失业的分类、成因</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２．理解失业对经济、对社会的影响</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３．熟悉失业的分布结构</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４．了解降低失业率的对策</a:t>
            </a:r>
            <a:r>
              <a:rPr lang="en-US" altLang="zh-CN" sz="2000" dirty="0">
                <a:latin typeface="微软雅黑" pitchFamily="34" charset="-122"/>
                <a:ea typeface="微软雅黑" pitchFamily="34" charset="-122"/>
              </a:rPr>
              <a:t>.</a:t>
            </a:r>
            <a:endParaRPr lang="zh-CN" altLang="en-US" sz="2000" dirty="0">
              <a:solidFill>
                <a:schemeClr val="tx1">
                  <a:lumMod val="75000"/>
                  <a:lumOff val="25000"/>
                </a:schemeClr>
              </a:solidFill>
              <a:effectLst/>
              <a:latin typeface="微软雅黑" pitchFamily="34" charset="-122"/>
              <a:ea typeface="微软雅黑" pitchFamily="34"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11448" y="577084"/>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失业理论</a:t>
            </a:r>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71400" y="559790"/>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失业的描述</a:t>
            </a:r>
          </a:p>
        </p:txBody>
      </p:sp>
      <p:sp>
        <p:nvSpPr>
          <p:cNvPr id="6" name="矩形 5"/>
          <p:cNvSpPr/>
          <p:nvPr/>
        </p:nvSpPr>
        <p:spPr>
          <a:xfrm>
            <a:off x="1091565" y="1324917"/>
            <a:ext cx="11098530" cy="1938992"/>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一、失业的</a:t>
            </a:r>
            <a:r>
              <a:rPr lang="zh-CN" altLang="en-US" sz="2000" b="1" dirty="0" smtClean="0">
                <a:latin typeface="微软雅黑" pitchFamily="34" charset="-122"/>
                <a:ea typeface="微软雅黑" pitchFamily="34" charset="-122"/>
              </a:rPr>
              <a:t>数据</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失业率是指劳动力中没有工作而又在寻找工作的人所占的比例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失业率的波动反映</a:t>
            </a:r>
            <a:r>
              <a:rPr lang="zh-CN" altLang="en-US" sz="2000" dirty="0" smtClean="0">
                <a:latin typeface="微软雅黑" pitchFamily="34" charset="-122"/>
                <a:ea typeface="微软雅黑" pitchFamily="34" charset="-122"/>
              </a:rPr>
              <a:t>了就业</a:t>
            </a:r>
            <a:r>
              <a:rPr lang="zh-CN" altLang="en-US" sz="2000" dirty="0">
                <a:latin typeface="微软雅黑" pitchFamily="34" charset="-122"/>
                <a:ea typeface="微软雅黑" pitchFamily="34" charset="-122"/>
              </a:rPr>
              <a:t>的波动情况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当就业率下降时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由于工人被解雇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因而失业率上升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一般地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失业率</a:t>
            </a:r>
            <a:r>
              <a:rPr lang="zh-CN" altLang="en-US" sz="2000" dirty="0" smtClean="0">
                <a:latin typeface="微软雅黑" pitchFamily="34" charset="-122"/>
                <a:ea typeface="微软雅黑" pitchFamily="34" charset="-122"/>
              </a:rPr>
              <a:t>在经济</a:t>
            </a:r>
            <a:r>
              <a:rPr lang="zh-CN" altLang="en-US" sz="2000" dirty="0">
                <a:latin typeface="微软雅黑" pitchFamily="34" charset="-122"/>
                <a:ea typeface="微软雅黑" pitchFamily="34" charset="-122"/>
              </a:rPr>
              <a:t>衰退期间上升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在经济复苏期间下降</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0" name="图片 9"/>
          <p:cNvPicPr>
            <a:picLocks noChangeAspect="1"/>
          </p:cNvPicPr>
          <p:nvPr/>
        </p:nvPicPr>
        <p:blipFill>
          <a:blip r:embed="rId2"/>
          <a:stretch>
            <a:fillRect/>
          </a:stretch>
        </p:blipFill>
        <p:spPr>
          <a:xfrm>
            <a:off x="2897054" y="3133635"/>
            <a:ext cx="5474951" cy="2803439"/>
          </a:xfrm>
          <a:prstGeom prst="rect">
            <a:avLst/>
          </a:prstGeom>
        </p:spPr>
      </p:pic>
    </p:spTree>
    <p:extLst>
      <p:ext uri="{BB962C8B-B14F-4D97-AF65-F5344CB8AC3E}">
        <p14:creationId xmlns:p14="http://schemas.microsoft.com/office/powerpoint/2010/main" val="2228349107"/>
      </p:ext>
    </p:extLst>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6815" y="559790"/>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失业理论</a:t>
            </a:r>
          </a:p>
        </p:txBody>
      </p:sp>
      <p:sp>
        <p:nvSpPr>
          <p:cNvPr id="6" name="矩形 5"/>
          <p:cNvSpPr/>
          <p:nvPr/>
        </p:nvSpPr>
        <p:spPr>
          <a:xfrm>
            <a:off x="1186814" y="1291966"/>
            <a:ext cx="11005185" cy="1015663"/>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二、失业的</a:t>
            </a:r>
            <a:r>
              <a:rPr lang="zh-CN" altLang="en-US" sz="2000" b="1" dirty="0" smtClean="0">
                <a:latin typeface="微软雅黑" pitchFamily="34" charset="-122"/>
                <a:ea typeface="微软雅黑" pitchFamily="34" charset="-122"/>
              </a:rPr>
              <a:t>分类</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宏观经济学通常将失业分为三种类型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即摩擦性失业、结构性失业以及周期性失业</a:t>
            </a:r>
            <a:r>
              <a:rPr lang="en-US" altLang="zh-CN" sz="2000" dirty="0" smtClean="0">
                <a:latin typeface="微软雅黑" pitchFamily="34" charset="-122"/>
                <a:ea typeface="微软雅黑" pitchFamily="34" charset="-122"/>
              </a:rPr>
              <a:t>.</a:t>
            </a:r>
          </a:p>
        </p:txBody>
      </p:sp>
      <p:sp>
        <p:nvSpPr>
          <p:cNvPr id="10" name="矩形 9"/>
          <p:cNvSpPr/>
          <p:nvPr/>
        </p:nvSpPr>
        <p:spPr>
          <a:xfrm>
            <a:off x="1186814" y="4917315"/>
            <a:ext cx="11005186" cy="1938992"/>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三、自然失业率和自然</a:t>
            </a:r>
            <a:r>
              <a:rPr lang="zh-CN" altLang="en-US" sz="2000" b="1" dirty="0" smtClean="0">
                <a:latin typeface="微软雅黑" pitchFamily="34" charset="-122"/>
                <a:ea typeface="微软雅黑" pitchFamily="34" charset="-122"/>
              </a:rPr>
              <a:t>就业率</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自然</a:t>
            </a:r>
            <a:r>
              <a:rPr lang="zh-CN" altLang="en-US" sz="2000" dirty="0" smtClean="0">
                <a:latin typeface="微软雅黑" pitchFamily="34" charset="-122"/>
                <a:ea typeface="微软雅黑" pitchFamily="34" charset="-122"/>
              </a:rPr>
              <a:t>失业率公式：</a:t>
            </a:r>
            <a:r>
              <a:rPr lang="en-US" altLang="zh-CN" sz="2000" dirty="0">
                <a:latin typeface="微软雅黑" pitchFamily="34" charset="-122"/>
                <a:ea typeface="微软雅黑" pitchFamily="34" charset="-122"/>
              </a:rPr>
              <a:t>U/N </a:t>
            </a:r>
            <a:r>
              <a:rPr lang="zh-CN" altLang="en-US" sz="2000" dirty="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l/(l</a:t>
            </a:r>
            <a:r>
              <a:rPr lang="zh-CN" altLang="en-US" sz="2000" dirty="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f)</a:t>
            </a:r>
          </a:p>
          <a:p>
            <a:pPr>
              <a:lnSpc>
                <a:spcPct val="150000"/>
              </a:lnSpc>
            </a:pPr>
            <a:r>
              <a:rPr lang="zh-CN" altLang="en-US" sz="2000" dirty="0">
                <a:latin typeface="微软雅黑" pitchFamily="34" charset="-122"/>
                <a:ea typeface="微软雅黑" pitchFamily="34" charset="-122"/>
              </a:rPr>
              <a:t>上式表明</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自然失业率</a:t>
            </a:r>
            <a:r>
              <a:rPr lang="zh-CN" altLang="en-US" sz="2000" dirty="0">
                <a:latin typeface="微软雅黑" pitchFamily="34" charset="-122"/>
                <a:ea typeface="微软雅黑" pitchFamily="34" charset="-122"/>
              </a:rPr>
              <a:t>取决于离职率</a:t>
            </a:r>
            <a:r>
              <a:rPr lang="en-US" altLang="zh-CN" sz="2000" dirty="0">
                <a:latin typeface="微软雅黑" pitchFamily="34" charset="-122"/>
                <a:ea typeface="微软雅黑" pitchFamily="34" charset="-122"/>
              </a:rPr>
              <a:t>l </a:t>
            </a:r>
            <a:r>
              <a:rPr lang="zh-CN" altLang="en-US" sz="2000" dirty="0">
                <a:latin typeface="微软雅黑" pitchFamily="34" charset="-122"/>
                <a:ea typeface="微软雅黑" pitchFamily="34" charset="-122"/>
              </a:rPr>
              <a:t>和就职率</a:t>
            </a:r>
            <a:r>
              <a:rPr lang="en-US" altLang="zh-CN" sz="2000" dirty="0">
                <a:latin typeface="微软雅黑" pitchFamily="34" charset="-122"/>
                <a:ea typeface="微软雅黑" pitchFamily="34" charset="-122"/>
              </a:rPr>
              <a:t>f.</a:t>
            </a:r>
            <a:r>
              <a:rPr lang="zh-CN" altLang="en-US" sz="2000" dirty="0">
                <a:latin typeface="微软雅黑" pitchFamily="34" charset="-122"/>
                <a:ea typeface="微软雅黑" pitchFamily="34" charset="-122"/>
              </a:rPr>
              <a:t>离职率越高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自然失业率就越高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就职率越高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自然</a:t>
            </a:r>
            <a:r>
              <a:rPr lang="zh-CN" altLang="en-US" sz="2000" dirty="0" smtClean="0">
                <a:latin typeface="微软雅黑" pitchFamily="34" charset="-122"/>
                <a:ea typeface="微软雅黑" pitchFamily="34" charset="-122"/>
              </a:rPr>
              <a:t>失业率</a:t>
            </a:r>
            <a:r>
              <a:rPr lang="zh-CN" altLang="en-US" sz="2000" dirty="0">
                <a:latin typeface="微软雅黑" pitchFamily="34" charset="-122"/>
                <a:ea typeface="微软雅黑" pitchFamily="34" charset="-122"/>
              </a:rPr>
              <a:t>就越低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上述公式的另一个意义在于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给出了一种估计自然失业率的方法</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graphicFrame>
        <p:nvGraphicFramePr>
          <p:cNvPr id="2" name="图示 1"/>
          <p:cNvGraphicFramePr/>
          <p:nvPr>
            <p:extLst>
              <p:ext uri="{D42A27DB-BD31-4B8C-83A1-F6EECF244321}">
                <p14:modId xmlns:p14="http://schemas.microsoft.com/office/powerpoint/2010/main" val="2378091519"/>
              </p:ext>
            </p:extLst>
          </p:nvPr>
        </p:nvGraphicFramePr>
        <p:xfrm>
          <a:off x="1330036" y="2186013"/>
          <a:ext cx="9832769" cy="26031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8030032"/>
      </p:ext>
    </p:extLst>
  </p:cSld>
  <p:clrMapOvr>
    <a:masterClrMapping/>
  </p:clrMapOvr>
  <p:transition spd="slow">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559790"/>
            <a:ext cx="305724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失业的经济学解释</a:t>
            </a:r>
          </a:p>
        </p:txBody>
      </p:sp>
      <p:pic>
        <p:nvPicPr>
          <p:cNvPr id="6" name="图片 5"/>
          <p:cNvPicPr>
            <a:picLocks noChangeAspect="1"/>
          </p:cNvPicPr>
          <p:nvPr/>
        </p:nvPicPr>
        <p:blipFill>
          <a:blip r:embed="rId2"/>
          <a:stretch>
            <a:fillRect/>
          </a:stretch>
        </p:blipFill>
        <p:spPr>
          <a:xfrm>
            <a:off x="1158704" y="1426563"/>
            <a:ext cx="5177415" cy="3120723"/>
          </a:xfrm>
          <a:prstGeom prst="rect">
            <a:avLst/>
          </a:prstGeom>
        </p:spPr>
      </p:pic>
      <p:sp>
        <p:nvSpPr>
          <p:cNvPr id="10" name="矩形 9"/>
          <p:cNvSpPr/>
          <p:nvPr/>
        </p:nvSpPr>
        <p:spPr>
          <a:xfrm>
            <a:off x="6640830" y="1591161"/>
            <a:ext cx="4517166" cy="707886"/>
          </a:xfrm>
          <a:prstGeom prst="rect">
            <a:avLst/>
          </a:prstGeom>
        </p:spPr>
        <p:txBody>
          <a:bodyPr wrap="square">
            <a:spAutoFit/>
          </a:bodyPr>
          <a:lstStyle/>
          <a:p>
            <a:r>
              <a:rPr lang="zh-CN" altLang="en-US" sz="2000" dirty="0">
                <a:latin typeface="微软雅黑" pitchFamily="34" charset="-122"/>
                <a:ea typeface="微软雅黑" pitchFamily="34" charset="-122"/>
              </a:rPr>
              <a:t>图</a:t>
            </a:r>
            <a:r>
              <a:rPr lang="zh-CN" altLang="en-US" sz="2000" dirty="0" smtClean="0">
                <a:latin typeface="微软雅黑" pitchFamily="34" charset="-122"/>
                <a:ea typeface="微软雅黑" pitchFamily="34" charset="-122"/>
              </a:rPr>
              <a:t>１２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２</a:t>
            </a:r>
            <a:r>
              <a:rPr lang="en-US" altLang="zh-CN" sz="2000" dirty="0">
                <a:latin typeface="微软雅黑" pitchFamily="34" charset="-122"/>
                <a:ea typeface="微软雅黑" pitchFamily="34" charset="-122"/>
              </a:rPr>
              <a:t>(a)</a:t>
            </a:r>
            <a:r>
              <a:rPr lang="zh-CN" altLang="en-US" sz="2000" dirty="0">
                <a:latin typeface="微软雅黑" pitchFamily="34" charset="-122"/>
                <a:ea typeface="微软雅黑" pitchFamily="34" charset="-122"/>
              </a:rPr>
              <a:t>描述的是竞争性的劳动力供给和需求的一般情况</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1" name="矩形 10"/>
          <p:cNvSpPr/>
          <p:nvPr/>
        </p:nvSpPr>
        <p:spPr>
          <a:xfrm>
            <a:off x="6640830" y="2986924"/>
            <a:ext cx="4517166" cy="707886"/>
          </a:xfrm>
          <a:prstGeom prst="rect">
            <a:avLst/>
          </a:prstGeom>
        </p:spPr>
        <p:txBody>
          <a:bodyPr wrap="square">
            <a:spAutoFit/>
          </a:bodyPr>
          <a:lstStyle/>
          <a:p>
            <a:r>
              <a:rPr lang="zh-CN" altLang="en-US" sz="2000" dirty="0" smtClean="0">
                <a:latin typeface="微软雅黑" pitchFamily="34" charset="-122"/>
                <a:ea typeface="微软雅黑" pitchFamily="34" charset="-122"/>
              </a:rPr>
              <a:t>图 １２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２</a:t>
            </a:r>
            <a:r>
              <a:rPr lang="en-US" altLang="zh-CN" sz="2000" dirty="0">
                <a:latin typeface="微软雅黑" pitchFamily="34" charset="-122"/>
                <a:ea typeface="微软雅黑" pitchFamily="34" charset="-122"/>
              </a:rPr>
              <a:t>(b)</a:t>
            </a:r>
            <a:r>
              <a:rPr lang="zh-CN" altLang="en-US" sz="2000" dirty="0">
                <a:latin typeface="微软雅黑" pitchFamily="34" charset="-122"/>
                <a:ea typeface="微软雅黑" pitchFamily="34" charset="-122"/>
              </a:rPr>
              <a:t>显示的是非出清的劳动市场情况</a:t>
            </a:r>
          </a:p>
        </p:txBody>
      </p:sp>
    </p:spTree>
    <p:extLst>
      <p:ext uri="{BB962C8B-B14F-4D97-AF65-F5344CB8AC3E}">
        <p14:creationId xmlns:p14="http://schemas.microsoft.com/office/powerpoint/2010/main" val="3453296944"/>
      </p:ext>
    </p:extLst>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559790"/>
            <a:ext cx="3775393"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失业的影响与奥肯定律</a:t>
            </a:r>
          </a:p>
        </p:txBody>
      </p:sp>
      <p:sp>
        <p:nvSpPr>
          <p:cNvPr id="6" name="矩形 5"/>
          <p:cNvSpPr/>
          <p:nvPr/>
        </p:nvSpPr>
        <p:spPr>
          <a:xfrm>
            <a:off x="1091565" y="1341393"/>
            <a:ext cx="7234673" cy="1938992"/>
          </a:xfrm>
          <a:prstGeom prst="rect">
            <a:avLst/>
          </a:prstGeom>
        </p:spPr>
        <p:txBody>
          <a:bodyPr wrap="none">
            <a:spAutoFit/>
          </a:bodyPr>
          <a:lstStyle/>
          <a:p>
            <a:pPr>
              <a:lnSpc>
                <a:spcPct val="150000"/>
              </a:lnSpc>
            </a:pPr>
            <a:r>
              <a:rPr lang="zh-CN" altLang="en-US" sz="2000" b="1" dirty="0">
                <a:latin typeface="微软雅黑" pitchFamily="34" charset="-122"/>
                <a:ea typeface="微软雅黑" pitchFamily="34" charset="-122"/>
              </a:rPr>
              <a:t>一、失业的</a:t>
            </a:r>
            <a:r>
              <a:rPr lang="zh-CN" altLang="en-US" sz="2000" b="1" dirty="0" smtClean="0">
                <a:latin typeface="微软雅黑" pitchFamily="34" charset="-122"/>
                <a:ea typeface="微软雅黑" pitchFamily="34" charset="-122"/>
              </a:rPr>
              <a:t>影响</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失业有两种主要的影响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即社会影响和经济影响</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失业的社会影响虽然难以估计和衡量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但它最易为人们所感受到</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失业的经济影响可以用机会成本的概念来</a:t>
            </a:r>
            <a:r>
              <a:rPr lang="zh-CN" altLang="en-US" sz="2000" dirty="0" smtClean="0">
                <a:latin typeface="微软雅黑" pitchFamily="34" charset="-122"/>
                <a:ea typeface="微软雅黑" pitchFamily="34" charset="-122"/>
              </a:rPr>
              <a:t>理解</a:t>
            </a:r>
            <a:endParaRPr lang="zh-CN" altLang="en-US" sz="2000" dirty="0">
              <a:latin typeface="微软雅黑" pitchFamily="34" charset="-122"/>
              <a:ea typeface="微软雅黑" pitchFamily="34" charset="-122"/>
            </a:endParaRPr>
          </a:p>
        </p:txBody>
      </p:sp>
      <p:sp>
        <p:nvSpPr>
          <p:cNvPr id="10" name="矩形 9"/>
          <p:cNvSpPr/>
          <p:nvPr/>
        </p:nvSpPr>
        <p:spPr>
          <a:xfrm>
            <a:off x="1091565" y="3231295"/>
            <a:ext cx="11098530" cy="2400657"/>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二、奥肯定</a:t>
            </a:r>
            <a:r>
              <a:rPr lang="zh-CN" altLang="en-US" sz="2000" b="1" dirty="0" smtClean="0">
                <a:latin typeface="微软雅黑" pitchFamily="34" charset="-122"/>
                <a:ea typeface="微软雅黑" pitchFamily="34" charset="-122"/>
              </a:rPr>
              <a:t>律</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奥肯定律的内容是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失业率每高于自然失业率１个百分点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实际</a:t>
            </a:r>
            <a:r>
              <a:rPr lang="en-US" altLang="zh-CN" sz="2000" dirty="0">
                <a:latin typeface="微软雅黑" pitchFamily="34" charset="-122"/>
                <a:ea typeface="微软雅黑" pitchFamily="34" charset="-122"/>
              </a:rPr>
              <a:t>GDP</a:t>
            </a:r>
            <a:r>
              <a:rPr lang="zh-CN" altLang="en-US" sz="2000" dirty="0">
                <a:latin typeface="微软雅黑" pitchFamily="34" charset="-122"/>
                <a:ea typeface="微软雅黑" pitchFamily="34" charset="-122"/>
              </a:rPr>
              <a:t>将低于潜在</a:t>
            </a:r>
            <a:r>
              <a:rPr lang="en-US" altLang="zh-CN" sz="2000" dirty="0" smtClean="0">
                <a:latin typeface="微软雅黑" pitchFamily="34" charset="-122"/>
                <a:ea typeface="微软雅黑" pitchFamily="34" charset="-122"/>
              </a:rPr>
              <a:t>GDP</a:t>
            </a:r>
            <a:r>
              <a:rPr lang="zh-CN" altLang="en-US" sz="2000" dirty="0" smtClean="0">
                <a:latin typeface="微软雅黑" pitchFamily="34" charset="-122"/>
                <a:ea typeface="微软雅黑" pitchFamily="34" charset="-122"/>
              </a:rPr>
              <a:t>２</a:t>
            </a:r>
            <a:r>
              <a:rPr lang="zh-CN" altLang="en-US" sz="2000" dirty="0">
                <a:latin typeface="微软雅黑" pitchFamily="34" charset="-122"/>
                <a:ea typeface="微软雅黑" pitchFamily="34" charset="-122"/>
              </a:rPr>
              <a:t>个百分点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换一种方式说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相对于潜在</a:t>
            </a:r>
            <a:r>
              <a:rPr lang="en-US" altLang="zh-CN" sz="2000" dirty="0">
                <a:latin typeface="微软雅黑" pitchFamily="34" charset="-122"/>
                <a:ea typeface="微软雅黑" pitchFamily="34" charset="-122"/>
              </a:rPr>
              <a:t>GDP,</a:t>
            </a:r>
            <a:r>
              <a:rPr lang="zh-CN" altLang="en-US" sz="2000" dirty="0">
                <a:latin typeface="微软雅黑" pitchFamily="34" charset="-122"/>
                <a:ea typeface="微软雅黑" pitchFamily="34" charset="-122"/>
              </a:rPr>
              <a:t>实际</a:t>
            </a:r>
            <a:r>
              <a:rPr lang="en-US" altLang="zh-CN" sz="2000" dirty="0">
                <a:latin typeface="微软雅黑" pitchFamily="34" charset="-122"/>
                <a:ea typeface="微软雅黑" pitchFamily="34" charset="-122"/>
              </a:rPr>
              <a:t>GDP</a:t>
            </a:r>
            <a:r>
              <a:rPr lang="zh-CN" altLang="en-US" sz="2000" dirty="0">
                <a:latin typeface="微软雅黑" pitchFamily="34" charset="-122"/>
                <a:ea typeface="微软雅黑" pitchFamily="34" charset="-122"/>
              </a:rPr>
              <a:t>每下降２个百分点</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实际失业率</a:t>
            </a:r>
            <a:r>
              <a:rPr lang="zh-CN" altLang="en-US" sz="2000" dirty="0" smtClean="0">
                <a:latin typeface="微软雅黑" pitchFamily="34" charset="-122"/>
                <a:ea typeface="微软雅黑" pitchFamily="34" charset="-122"/>
              </a:rPr>
              <a:t>就会</a:t>
            </a:r>
            <a:r>
              <a:rPr lang="zh-CN" altLang="en-US" sz="2000" dirty="0">
                <a:latin typeface="微软雅黑" pitchFamily="34" charset="-122"/>
                <a:ea typeface="微软雅黑" pitchFamily="34" charset="-122"/>
              </a:rPr>
              <a:t>比自然失业率上升１个百分点</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奥肯定律可以用下面的公式来表示</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1" name="图片 10"/>
          <p:cNvPicPr>
            <a:picLocks noChangeAspect="1"/>
          </p:cNvPicPr>
          <p:nvPr/>
        </p:nvPicPr>
        <p:blipFill>
          <a:blip r:embed="rId2"/>
          <a:stretch>
            <a:fillRect/>
          </a:stretch>
        </p:blipFill>
        <p:spPr>
          <a:xfrm>
            <a:off x="5357554" y="5010662"/>
            <a:ext cx="2638425" cy="638175"/>
          </a:xfrm>
          <a:prstGeom prst="rect">
            <a:avLst/>
          </a:prstGeom>
        </p:spPr>
      </p:pic>
      <p:sp>
        <p:nvSpPr>
          <p:cNvPr id="12" name="矩形 11"/>
          <p:cNvSpPr/>
          <p:nvPr/>
        </p:nvSpPr>
        <p:spPr>
          <a:xfrm>
            <a:off x="1161535" y="5631952"/>
            <a:ext cx="11030465" cy="581057"/>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式中</a:t>
            </a:r>
            <a:r>
              <a:rPr lang="en-US" altLang="zh-CN"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y </a:t>
            </a:r>
            <a:r>
              <a:rPr lang="zh-CN" altLang="en-US" sz="2000" dirty="0">
                <a:latin typeface="微软雅黑" pitchFamily="34" charset="-122"/>
                <a:ea typeface="微软雅黑" pitchFamily="34" charset="-122"/>
              </a:rPr>
              <a:t>为实际产出</a:t>
            </a:r>
            <a:r>
              <a:rPr lang="en-US" altLang="zh-CN" sz="2000" dirty="0">
                <a:latin typeface="微软雅黑" pitchFamily="34" charset="-122"/>
                <a:ea typeface="微软雅黑" pitchFamily="34" charset="-122"/>
              </a:rPr>
              <a:t>;</a:t>
            </a:r>
            <a:r>
              <a:rPr lang="en-US" altLang="zh-CN" sz="2400" dirty="0" err="1">
                <a:latin typeface="微软雅黑" pitchFamily="34" charset="-122"/>
                <a:ea typeface="微软雅黑" pitchFamily="34" charset="-122"/>
              </a:rPr>
              <a:t>y</a:t>
            </a:r>
            <a:r>
              <a:rPr lang="en-US" altLang="zh-CN" sz="900" dirty="0" err="1">
                <a:latin typeface="微软雅黑" pitchFamily="34" charset="-122"/>
                <a:ea typeface="微软雅黑" pitchFamily="34" charset="-122"/>
              </a:rPr>
              <a:t>f</a:t>
            </a:r>
            <a:r>
              <a:rPr lang="en-US" altLang="zh-CN" sz="9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为潜在产出</a:t>
            </a:r>
            <a:r>
              <a:rPr lang="en-US" altLang="zh-CN"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u </a:t>
            </a:r>
            <a:r>
              <a:rPr lang="zh-CN" altLang="en-US" sz="2000" dirty="0">
                <a:latin typeface="微软雅黑" pitchFamily="34" charset="-122"/>
                <a:ea typeface="微软雅黑" pitchFamily="34" charset="-122"/>
              </a:rPr>
              <a:t>为实际失业率</a:t>
            </a:r>
            <a:r>
              <a:rPr lang="en-US" altLang="zh-CN"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u</a:t>
            </a:r>
            <a:r>
              <a:rPr lang="zh-CN" altLang="en-US" sz="9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为自然失业率</a:t>
            </a:r>
            <a:r>
              <a:rPr lang="en-US" altLang="zh-CN" sz="2000" dirty="0">
                <a:latin typeface="微软雅黑" pitchFamily="34" charset="-122"/>
                <a:ea typeface="微软雅黑" pitchFamily="34" charset="-122"/>
              </a:rPr>
              <a:t>;</a:t>
            </a:r>
            <a:r>
              <a:rPr lang="en-US" altLang="zh-CN" sz="2400" dirty="0">
                <a:latin typeface="微软雅黑" pitchFamily="34" charset="-122"/>
                <a:ea typeface="微软雅黑" pitchFamily="34" charset="-122"/>
              </a:rPr>
              <a:t>α </a:t>
            </a:r>
            <a:r>
              <a:rPr lang="zh-CN" altLang="en-US" sz="2000" dirty="0">
                <a:latin typeface="微软雅黑" pitchFamily="34" charset="-122"/>
                <a:ea typeface="微软雅黑" pitchFamily="34" charset="-122"/>
              </a:rPr>
              <a:t>为大于零</a:t>
            </a:r>
            <a:r>
              <a:rPr lang="zh-CN" altLang="en-US" sz="2000" dirty="0" smtClean="0">
                <a:latin typeface="微软雅黑" pitchFamily="34" charset="-122"/>
                <a:ea typeface="微软雅黑" pitchFamily="34" charset="-122"/>
              </a:rPr>
              <a:t>的参数</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760709759"/>
      </p:ext>
    </p:extLst>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561504"/>
            <a:ext cx="2698175"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失业的分布结构</a:t>
            </a:r>
          </a:p>
        </p:txBody>
      </p:sp>
      <p:sp>
        <p:nvSpPr>
          <p:cNvPr id="6" name="矩形 5"/>
          <p:cNvSpPr/>
          <p:nvPr/>
        </p:nvSpPr>
        <p:spPr>
          <a:xfrm>
            <a:off x="1091564" y="1376312"/>
            <a:ext cx="11100435" cy="2554545"/>
          </a:xfrm>
          <a:prstGeom prst="rect">
            <a:avLst/>
          </a:prstGeom>
        </p:spPr>
        <p:txBody>
          <a:bodyPr wrap="square">
            <a:spAutoFit/>
          </a:bodyPr>
          <a:lstStyle/>
          <a:p>
            <a:r>
              <a:rPr lang="zh-CN" altLang="en-US" sz="2000" b="1" dirty="0">
                <a:latin typeface="微软雅黑" pitchFamily="34" charset="-122"/>
                <a:ea typeface="微软雅黑" pitchFamily="34" charset="-122"/>
              </a:rPr>
              <a:t>一、年龄分布</a:t>
            </a:r>
            <a:r>
              <a:rPr lang="zh-CN" altLang="en-US" sz="2000" b="1" dirty="0" smtClean="0">
                <a:latin typeface="微软雅黑" pitchFamily="34" charset="-122"/>
                <a:ea typeface="微软雅黑" pitchFamily="34" charset="-122"/>
              </a:rPr>
              <a:t>结构</a:t>
            </a:r>
            <a:endParaRPr lang="en-US" altLang="zh-CN" sz="2000" b="1"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青年人</a:t>
            </a:r>
            <a:r>
              <a:rPr lang="zh-CN" altLang="en-US" sz="2000" dirty="0">
                <a:latin typeface="微软雅黑" pitchFamily="34" charset="-122"/>
                <a:ea typeface="微软雅黑" pitchFamily="34" charset="-122"/>
              </a:rPr>
              <a:t>失业率较高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可能有下面几种情况</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第一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低年龄段的人或青年人倾向于尝试</a:t>
            </a:r>
            <a:r>
              <a:rPr lang="zh-CN" altLang="en-US" sz="2000" dirty="0" smtClean="0">
                <a:latin typeface="微软雅黑" pitchFamily="34" charset="-122"/>
                <a:ea typeface="微软雅黑" pitchFamily="34" charset="-122"/>
              </a:rPr>
              <a:t>不同</a:t>
            </a:r>
            <a:r>
              <a:rPr lang="zh-CN" altLang="en-US" sz="2000" dirty="0">
                <a:latin typeface="微软雅黑" pitchFamily="34" charset="-122"/>
                <a:ea typeface="微软雅黑" pitchFamily="34" charset="-122"/>
              </a:rPr>
              <a:t>的职业、不同的企业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以此来寻找或确定最适合自己的工作岗位和工作环境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所以他们</a:t>
            </a:r>
            <a:r>
              <a:rPr lang="zh-CN" altLang="en-US" sz="2000" dirty="0" smtClean="0">
                <a:latin typeface="微软雅黑" pitchFamily="34" charset="-122"/>
                <a:ea typeface="微软雅黑" pitchFamily="34" charset="-122"/>
              </a:rPr>
              <a:t>比年</a:t>
            </a:r>
            <a:r>
              <a:rPr lang="zh-CN" altLang="en-US" sz="2000" dirty="0">
                <a:latin typeface="微软雅黑" pitchFamily="34" charset="-122"/>
                <a:ea typeface="微软雅黑" pitchFamily="34" charset="-122"/>
              </a:rPr>
              <a:t>长者更频繁地辞去原有的工作岗位</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第二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青年人既有年龄优势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又有父母作为后盾</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失业</a:t>
            </a:r>
            <a:r>
              <a:rPr lang="zh-CN" altLang="en-US" sz="2000" dirty="0">
                <a:latin typeface="微软雅黑" pitchFamily="34" charset="-122"/>
                <a:ea typeface="微软雅黑" pitchFamily="34" charset="-122"/>
              </a:rPr>
              <a:t>的风险承受能力强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因而对工作格外挑剔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一个可观察的事实是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刚毕业几年的大学生</a:t>
            </a:r>
            <a:r>
              <a:rPr lang="zh-CN" altLang="en-US" sz="2000" dirty="0" smtClean="0">
                <a:latin typeface="微软雅黑" pitchFamily="34" charset="-122"/>
                <a:ea typeface="微软雅黑" pitchFamily="34" charset="-122"/>
              </a:rPr>
              <a:t>、研究生</a:t>
            </a:r>
            <a:r>
              <a:rPr lang="zh-CN" altLang="en-US" sz="2000" dirty="0">
                <a:latin typeface="微软雅黑" pitchFamily="34" charset="-122"/>
                <a:ea typeface="微软雅黑" pitchFamily="34" charset="-122"/>
              </a:rPr>
              <a:t>的辞职、跳槽现象十分普遍</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第三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对于十几岁的年轻人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公司经常只是短期雇用</a:t>
            </a:r>
            <a:r>
              <a:rPr lang="zh-CN" altLang="en-US" sz="2000" dirty="0" smtClean="0">
                <a:latin typeface="微软雅黑" pitchFamily="34" charset="-122"/>
                <a:ea typeface="微软雅黑" pitchFamily="34" charset="-122"/>
              </a:rPr>
              <a:t>或试用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所以年轻者失去工作的比例会比年长者高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第四</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青年人由于工作时间较短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经营</a:t>
            </a:r>
            <a:r>
              <a:rPr lang="zh-CN" altLang="en-US" sz="2000" dirty="0" smtClean="0">
                <a:latin typeface="微软雅黑" pitchFamily="34" charset="-122"/>
                <a:ea typeface="微软雅黑" pitchFamily="34" charset="-122"/>
              </a:rPr>
              <a:t>知</a:t>
            </a:r>
            <a:r>
              <a:rPr lang="zh-CN" altLang="en-US" sz="2000" dirty="0">
                <a:latin typeface="微软雅黑" pitchFamily="34" charset="-122"/>
                <a:ea typeface="微软雅黑" pitchFamily="34" charset="-122"/>
              </a:rPr>
              <a:t>识和生产技能的积累相对缺乏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也容易被抛向失业大军</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0" name="矩形 9"/>
          <p:cNvSpPr/>
          <p:nvPr/>
        </p:nvSpPr>
        <p:spPr>
          <a:xfrm>
            <a:off x="1093469" y="4165063"/>
            <a:ext cx="11098531" cy="2246769"/>
          </a:xfrm>
          <a:prstGeom prst="rect">
            <a:avLst/>
          </a:prstGeom>
        </p:spPr>
        <p:txBody>
          <a:bodyPr wrap="square">
            <a:spAutoFit/>
          </a:bodyPr>
          <a:lstStyle/>
          <a:p>
            <a:r>
              <a:rPr lang="zh-CN" altLang="en-US" sz="2000" b="1" dirty="0">
                <a:latin typeface="微软雅黑" pitchFamily="34" charset="-122"/>
                <a:ea typeface="微软雅黑" pitchFamily="34" charset="-122"/>
              </a:rPr>
              <a:t>二、不同人口群体的失业</a:t>
            </a:r>
            <a:r>
              <a:rPr lang="zh-CN" altLang="en-US" sz="2000" b="1" dirty="0" smtClean="0">
                <a:latin typeface="微软雅黑" pitchFamily="34" charset="-122"/>
                <a:ea typeface="微软雅黑" pitchFamily="34" charset="-122"/>
              </a:rPr>
              <a:t>分布</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在美国</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女性的失业率要高于男性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黑人的失业率要高于白人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分析原因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无论是</a:t>
            </a:r>
            <a:r>
              <a:rPr lang="zh-CN" altLang="en-US" sz="2000" dirty="0" smtClean="0">
                <a:latin typeface="微软雅黑" pitchFamily="34" charset="-122"/>
                <a:ea typeface="微软雅黑" pitchFamily="34" charset="-122"/>
              </a:rPr>
              <a:t>成年人</a:t>
            </a:r>
            <a:r>
              <a:rPr lang="zh-CN" altLang="en-US" sz="2000" dirty="0">
                <a:latin typeface="微软雅黑" pitchFamily="34" charset="-122"/>
                <a:ea typeface="微软雅黑" pitchFamily="34" charset="-122"/>
              </a:rPr>
              <a:t>还是青少年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有三种对比是最明显的</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第一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黑人的劳动参工率略低于白人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而黑人的</a:t>
            </a:r>
            <a:r>
              <a:rPr lang="zh-CN" altLang="en-US" sz="2000" dirty="0" smtClean="0">
                <a:latin typeface="微软雅黑" pitchFamily="34" charset="-122"/>
                <a:ea typeface="微软雅黑" pitchFamily="34" charset="-122"/>
              </a:rPr>
              <a:t>失业率</a:t>
            </a:r>
            <a:r>
              <a:rPr lang="zh-CN" altLang="en-US" sz="2000" dirty="0">
                <a:latin typeface="微软雅黑" pitchFamily="34" charset="-122"/>
                <a:ea typeface="微软雅黑" pitchFamily="34" charset="-122"/>
              </a:rPr>
              <a:t>要高得多</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第二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不同年龄中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白人女性的失业率略高于白人男性</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第三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不同年龄中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黑人</a:t>
            </a:r>
            <a:r>
              <a:rPr lang="zh-CN" altLang="en-US" sz="2000" dirty="0">
                <a:latin typeface="微软雅黑" pitchFamily="34" charset="-122"/>
                <a:ea typeface="微软雅黑" pitchFamily="34" charset="-122"/>
              </a:rPr>
              <a:t>女性的失业率略高于黑人男性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出现以上情况的主要原因在于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白人受教育的</a:t>
            </a:r>
            <a:r>
              <a:rPr lang="zh-CN" altLang="en-US" sz="2000" dirty="0" smtClean="0">
                <a:latin typeface="微软雅黑" pitchFamily="34" charset="-122"/>
                <a:ea typeface="微软雅黑" pitchFamily="34" charset="-122"/>
              </a:rPr>
              <a:t>水平要高于</a:t>
            </a:r>
            <a:r>
              <a:rPr lang="zh-CN" altLang="en-US" sz="2000" dirty="0">
                <a:latin typeface="微软雅黑" pitchFamily="34" charset="-122"/>
                <a:ea typeface="微软雅黑" pitchFamily="34" charset="-122"/>
              </a:rPr>
              <a:t>黑人</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130202988"/>
      </p:ext>
    </p:extLst>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6815" y="559790"/>
            <a:ext cx="162095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失业理论</a:t>
            </a:r>
          </a:p>
        </p:txBody>
      </p:sp>
      <p:sp>
        <p:nvSpPr>
          <p:cNvPr id="6" name="矩形 5"/>
          <p:cNvSpPr/>
          <p:nvPr/>
        </p:nvSpPr>
        <p:spPr>
          <a:xfrm>
            <a:off x="1091565" y="1031265"/>
            <a:ext cx="11098530" cy="5860387"/>
          </a:xfrm>
          <a:prstGeom prst="rect">
            <a:avLst/>
          </a:prstGeom>
        </p:spPr>
        <p:txBody>
          <a:bodyPr wrap="square">
            <a:spAutoFit/>
          </a:bodyPr>
          <a:lstStyle/>
          <a:p>
            <a:pPr>
              <a:lnSpc>
                <a:spcPct val="150000"/>
              </a:lnSpc>
            </a:pPr>
            <a:r>
              <a:rPr lang="zh-CN" altLang="en-US" b="1" dirty="0">
                <a:latin typeface="微软雅黑" pitchFamily="34" charset="-122"/>
                <a:ea typeface="微软雅黑" pitchFamily="34" charset="-122"/>
              </a:rPr>
              <a:t>三、期限分布</a:t>
            </a:r>
            <a:r>
              <a:rPr lang="zh-CN" altLang="en-US" b="1" dirty="0" smtClean="0">
                <a:latin typeface="微软雅黑" pitchFamily="34" charset="-122"/>
                <a:ea typeface="微软雅黑" pitchFamily="34" charset="-122"/>
              </a:rPr>
              <a:t>结构</a:t>
            </a:r>
            <a:endParaRPr lang="en-US" altLang="zh-CN"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对于失业群体的期限结构的细分是有意义</a:t>
            </a:r>
            <a:r>
              <a:rPr lang="zh-CN" altLang="en-US" dirty="0" smtClean="0">
                <a:latin typeface="微软雅黑" pitchFamily="34" charset="-122"/>
                <a:ea typeface="微软雅黑" pitchFamily="34" charset="-122"/>
              </a:rPr>
              <a:t>的吗？</a:t>
            </a:r>
            <a:endParaRPr lang="en-US" altLang="zh-CN" dirty="0" smtClean="0">
              <a:latin typeface="微软雅黑" pitchFamily="34" charset="-122"/>
              <a:ea typeface="微软雅黑" pitchFamily="34" charset="-122"/>
            </a:endParaRPr>
          </a:p>
          <a:p>
            <a:pPr>
              <a:lnSpc>
                <a:spcPct val="150000"/>
              </a:lnSpc>
            </a:pPr>
            <a:r>
              <a:rPr lang="zh-CN" altLang="en-US" b="1" dirty="0">
                <a:latin typeface="微软雅黑" pitchFamily="34" charset="-122"/>
                <a:ea typeface="微软雅黑" pitchFamily="34" charset="-122"/>
              </a:rPr>
              <a:t>四、流动分布</a:t>
            </a:r>
            <a:r>
              <a:rPr lang="zh-CN" altLang="en-US" b="1" dirty="0" smtClean="0">
                <a:latin typeface="微软雅黑" pitchFamily="34" charset="-122"/>
                <a:ea typeface="微软雅黑" pitchFamily="34" charset="-122"/>
              </a:rPr>
              <a:t>结构</a:t>
            </a:r>
            <a:endParaRPr lang="en-US" altLang="zh-CN"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失业群体的流入中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可分为以下三种来源</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失去工作者</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即因被解雇或企业倒闭而发生的非自愿退职</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辞去工作者</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指主动辞职另寻他职的人员</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新进入者</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指刚刚离开学校进入劳动力市场的人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如刚毕业的大学生</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重新进入者</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指一些曾经工作过、随后退出劳动力市场一段劳动时间后又决定</a:t>
            </a:r>
            <a:r>
              <a:rPr lang="zh-CN" altLang="en-US" dirty="0" smtClean="0">
                <a:latin typeface="微软雅黑" pitchFamily="34" charset="-122"/>
                <a:ea typeface="微软雅黑" pitchFamily="34" charset="-122"/>
              </a:rPr>
              <a:t>重新进入</a:t>
            </a:r>
            <a:r>
              <a:rPr lang="zh-CN" altLang="en-US" dirty="0">
                <a:latin typeface="微软雅黑" pitchFamily="34" charset="-122"/>
                <a:ea typeface="微软雅黑" pitchFamily="34" charset="-122"/>
              </a:rPr>
              <a:t>劳动力市场寻找工作的人</a:t>
            </a:r>
            <a:r>
              <a:rPr lang="en-US" altLang="zh-CN" dirty="0" smtClean="0">
                <a:latin typeface="微软雅黑" pitchFamily="34" charset="-122"/>
                <a:ea typeface="微软雅黑" pitchFamily="34" charset="-122"/>
              </a:rPr>
              <a:t>.</a:t>
            </a:r>
          </a:p>
          <a:p>
            <a:pPr>
              <a:lnSpc>
                <a:spcPct val="150000"/>
              </a:lnSpc>
            </a:pPr>
            <a:r>
              <a:rPr lang="zh-CN" altLang="en-US" b="1" dirty="0">
                <a:latin typeface="微软雅黑" pitchFamily="34" charset="-122"/>
                <a:ea typeface="微软雅黑" pitchFamily="34" charset="-122"/>
              </a:rPr>
              <a:t>五、行业分布</a:t>
            </a:r>
            <a:r>
              <a:rPr lang="zh-CN" altLang="en-US" b="1" dirty="0" smtClean="0">
                <a:latin typeface="微软雅黑" pitchFamily="34" charset="-122"/>
                <a:ea typeface="微软雅黑" pitchFamily="34" charset="-122"/>
              </a:rPr>
              <a:t>结构</a:t>
            </a:r>
            <a:endParaRPr lang="en-US" altLang="zh-CN"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新兴行业的勃兴和传统行业的日渐衰落是产业结构演进中的必然规律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这使得失业</a:t>
            </a:r>
            <a:r>
              <a:rPr lang="zh-CN" altLang="en-US" dirty="0" smtClean="0">
                <a:latin typeface="微软雅黑" pitchFamily="34" charset="-122"/>
                <a:ea typeface="微软雅黑" pitchFamily="34" charset="-122"/>
              </a:rPr>
              <a:t>群体</a:t>
            </a:r>
            <a:r>
              <a:rPr lang="zh-CN" altLang="en-US" dirty="0">
                <a:latin typeface="微软雅黑" pitchFamily="34" charset="-122"/>
                <a:ea typeface="微软雅黑" pitchFamily="34" charset="-122"/>
              </a:rPr>
              <a:t>的行业分布呈现不均匀特征</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中国按三次产业划分的就业与发达国家比较</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第一产业</a:t>
            </a:r>
            <a:r>
              <a:rPr lang="zh-CN" altLang="en-US" dirty="0">
                <a:latin typeface="微软雅黑" pitchFamily="34" charset="-122"/>
                <a:ea typeface="微软雅黑" pitchFamily="34" charset="-122"/>
              </a:rPr>
              <a:t>就业所占比例过大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第三产业就业所占比例过小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它决定着我国就业工作的难点</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就是</a:t>
            </a:r>
            <a:r>
              <a:rPr lang="zh-CN" altLang="en-US" dirty="0">
                <a:latin typeface="微软雅黑" pitchFamily="34" charset="-122"/>
                <a:ea typeface="微软雅黑" pitchFamily="34" charset="-122"/>
              </a:rPr>
              <a:t>要如何解决农村剩余劳动力的转移问题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扩大就业的方向则是大力发展第三产业</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478150573"/>
      </p:ext>
    </p:extLst>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895</TotalTime>
  <Words>1224</Words>
  <Application>Microsoft Office PowerPoint</Application>
  <PresentationFormat>自定义</PresentationFormat>
  <Paragraphs>87</Paragraphs>
  <Slides>12</Slides>
  <Notes>2</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472</cp:revision>
  <dcterms:created xsi:type="dcterms:W3CDTF">2015-05-05T08:02:00Z</dcterms:created>
  <dcterms:modified xsi:type="dcterms:W3CDTF">2017-07-21T03:58:44Z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