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92" r:id="rId3"/>
    <p:sldId id="260" r:id="rId4"/>
    <p:sldId id="317" r:id="rId5"/>
    <p:sldId id="318" r:id="rId6"/>
    <p:sldId id="319" r:id="rId7"/>
    <p:sldId id="320" r:id="rId8"/>
    <p:sldId id="321" r:id="rId9"/>
    <p:sldId id="322" r:id="rId10"/>
    <p:sldId id="323" r:id="rId11"/>
    <p:sldId id="315" r:id="rId12"/>
    <p:sldId id="316" r:id="rId13"/>
    <p:sldId id="324" r:id="rId14"/>
    <p:sldId id="325" r:id="rId15"/>
    <p:sldId id="326" r:id="rId16"/>
    <p:sldId id="327" r:id="rId17"/>
    <p:sldId id="328" r:id="rId18"/>
    <p:sldId id="329" r:id="rId19"/>
    <p:sldId id="330" r:id="rId20"/>
    <p:sldId id="331" r:id="rId21"/>
    <p:sldId id="332" r:id="rId22"/>
    <p:sldId id="333" r:id="rId23"/>
    <p:sldId id="334" r:id="rId24"/>
    <p:sldId id="335" r:id="rId25"/>
    <p:sldId id="29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18032" y="1203651"/>
            <a:ext cx="10850880" cy="3877985"/>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二、预算约束线</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一</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预算约束线的概念</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预算约束线又称预算线、消费可能线和价格线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是指在消费者收入和商品价格既定的条件下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消费者的全部收入所能购买到的两种商品的各种组合</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预算约束线方程如下</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式中</a:t>
            </a:r>
            <a:r>
              <a:rPr lang="en-US" altLang="zh-CN" sz="2000" dirty="0" smtClean="0">
                <a:latin typeface="微软雅黑" pitchFamily="34" charset="-122"/>
                <a:ea typeface="微软雅黑" pitchFamily="34" charset="-122"/>
              </a:rPr>
              <a:t>:I </a:t>
            </a:r>
            <a:r>
              <a:rPr lang="zh-CN" altLang="en-US" sz="2000" dirty="0" smtClean="0">
                <a:latin typeface="微软雅黑" pitchFamily="34" charset="-122"/>
                <a:ea typeface="微软雅黑" pitchFamily="34" charset="-122"/>
              </a:rPr>
              <a:t>为收入</a:t>
            </a:r>
            <a:r>
              <a:rPr lang="en-US" altLang="zh-CN" sz="2000" dirty="0" smtClean="0">
                <a:latin typeface="微软雅黑" pitchFamily="34" charset="-122"/>
                <a:ea typeface="微软雅黑" pitchFamily="34" charset="-122"/>
              </a:rPr>
              <a:t>;Pi </a:t>
            </a:r>
            <a:r>
              <a:rPr lang="zh-CN" altLang="en-US" sz="2000" dirty="0" smtClean="0">
                <a:latin typeface="微软雅黑" pitchFamily="34" charset="-122"/>
                <a:ea typeface="微软雅黑" pitchFamily="34" charset="-122"/>
              </a:rPr>
              <a:t>为第</a:t>
            </a:r>
            <a:r>
              <a:rPr lang="en-US" altLang="zh-CN" sz="2000" dirty="0" smtClean="0">
                <a:latin typeface="微软雅黑" pitchFamily="34" charset="-122"/>
                <a:ea typeface="微软雅黑" pitchFamily="34" charset="-122"/>
              </a:rPr>
              <a:t>I </a:t>
            </a:r>
            <a:r>
              <a:rPr lang="zh-CN" altLang="en-US" sz="2000" dirty="0" smtClean="0">
                <a:latin typeface="微软雅黑" pitchFamily="34" charset="-122"/>
                <a:ea typeface="微软雅黑" pitchFamily="34" charset="-122"/>
              </a:rPr>
              <a:t>种商品的价格</a:t>
            </a:r>
            <a:r>
              <a:rPr lang="en-US" altLang="zh-CN" sz="2000" dirty="0" smtClean="0">
                <a:latin typeface="微软雅黑" pitchFamily="34" charset="-122"/>
                <a:ea typeface="微软雅黑" pitchFamily="34" charset="-122"/>
              </a:rPr>
              <a:t>; Q </a:t>
            </a:r>
            <a:r>
              <a:rPr lang="en-US" altLang="zh-CN" sz="2000" dirty="0" err="1" smtClean="0">
                <a:latin typeface="微软雅黑" pitchFamily="34" charset="-122"/>
                <a:ea typeface="微软雅黑" pitchFamily="34" charset="-122"/>
              </a:rPr>
              <a:t>i</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为第</a:t>
            </a:r>
            <a:r>
              <a:rPr lang="en-US" altLang="zh-CN" sz="2000" dirty="0" smtClean="0">
                <a:latin typeface="微软雅黑" pitchFamily="34" charset="-122"/>
                <a:ea typeface="微软雅黑" pitchFamily="34" charset="-122"/>
              </a:rPr>
              <a:t>I </a:t>
            </a:r>
            <a:r>
              <a:rPr lang="zh-CN" altLang="en-US" sz="2000" dirty="0" smtClean="0">
                <a:latin typeface="微软雅黑" pitchFamily="34" charset="-122"/>
                <a:ea typeface="微软雅黑" pitchFamily="34" charset="-122"/>
              </a:rPr>
              <a:t>种商品的购买数量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预算约束线表明了消费者消费行为的限制</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这种限制就是购买物品所花的钱不能大于收入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也不能小于收入</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大于收入是在收入既定条件下无法实现的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小于收入则无法实现效用</a:t>
            </a:r>
            <a:r>
              <a:rPr lang="zh-CN" altLang="en-US" sz="2000" dirty="0" smtClean="0">
                <a:latin typeface="微软雅黑" pitchFamily="34" charset="-122"/>
                <a:ea typeface="微软雅黑" pitchFamily="34" charset="-122"/>
              </a:rPr>
              <a:t>最大化</a:t>
            </a:r>
            <a:endParaRPr lang="zh-CN" altLang="en-US" sz="2000" dirty="0">
              <a:latin typeface="微软雅黑" pitchFamily="34" charset="-122"/>
              <a:ea typeface="微软雅黑" pitchFamily="34" charset="-122"/>
            </a:endParaRPr>
          </a:p>
        </p:txBody>
      </p:sp>
      <p:pic>
        <p:nvPicPr>
          <p:cNvPr id="5122" name="Picture 2"/>
          <p:cNvPicPr>
            <a:picLocks noChangeAspect="1" noChangeArrowheads="1"/>
          </p:cNvPicPr>
          <p:nvPr/>
        </p:nvPicPr>
        <p:blipFill>
          <a:blip r:embed="rId2" cstate="print"/>
          <a:srcRect/>
          <a:stretch>
            <a:fillRect/>
          </a:stretch>
        </p:blipFill>
        <p:spPr bwMode="auto">
          <a:xfrm>
            <a:off x="4202856" y="3088330"/>
            <a:ext cx="2114550" cy="384238"/>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5316855" y="4981575"/>
            <a:ext cx="2647950" cy="1876425"/>
          </a:xfrm>
          <a:prstGeom prst="rect">
            <a:avLst/>
          </a:prstGeom>
          <a:noFill/>
          <a:ln w="9525">
            <a:noFill/>
            <a:miter lim="800000"/>
            <a:headEnd/>
            <a:tailEnd/>
          </a:ln>
        </p:spPr>
      </p:pic>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708981"/>
          </a:xfrm>
          <a:prstGeom prst="rect">
            <a:avLst/>
          </a:prstGeom>
          <a:noFill/>
        </p:spPr>
        <p:txBody>
          <a:bodyPr wrap="square" rtlCol="0">
            <a:spAutoFit/>
          </a:bodyPr>
          <a:lstStyle/>
          <a:p>
            <a:pPr>
              <a:lnSpc>
                <a:spcPct val="150000"/>
              </a:lnSpc>
            </a:pP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二</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预算约束线的变动</a:t>
            </a:r>
            <a:endParaRPr lang="en-US" altLang="zh-CN" sz="20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如前所述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只要给定消费者的收入</a:t>
            </a:r>
            <a:r>
              <a:rPr lang="en-US" altLang="zh-CN" sz="2000" dirty="0" smtClean="0">
                <a:latin typeface="微软雅黑" pitchFamily="34" charset="-122"/>
                <a:ea typeface="微软雅黑" pitchFamily="34" charset="-122"/>
              </a:rPr>
              <a:t>I </a:t>
            </a:r>
            <a:r>
              <a:rPr lang="zh-CN" altLang="en-US" sz="2000" dirty="0" smtClean="0">
                <a:latin typeface="微软雅黑" pitchFamily="34" charset="-122"/>
                <a:ea typeface="微软雅黑" pitchFamily="34" charset="-122"/>
              </a:rPr>
              <a:t>以及两种商品的价格</a:t>
            </a:r>
            <a:r>
              <a:rPr lang="en-US" altLang="zh-CN" sz="2000" dirty="0" smtClean="0">
                <a:latin typeface="微软雅黑" pitchFamily="34" charset="-122"/>
                <a:ea typeface="微软雅黑" pitchFamily="34" charset="-122"/>
              </a:rPr>
              <a:t>P</a:t>
            </a:r>
            <a:r>
              <a:rPr lang="zh-CN" altLang="en-US" sz="2000" baseline="-25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 和</a:t>
            </a:r>
            <a:r>
              <a:rPr lang="en-US" altLang="zh-CN" sz="2000" dirty="0" smtClean="0">
                <a:latin typeface="微软雅黑" pitchFamily="34" charset="-122"/>
                <a:ea typeface="微软雅黑" pitchFamily="34" charset="-122"/>
              </a:rPr>
              <a:t>P</a:t>
            </a:r>
            <a:r>
              <a:rPr lang="zh-CN" altLang="en-US" sz="2000" baseline="-25000" dirty="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则相应的预算线的位置和形状也就确定了</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如果收入或价格变动了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预算约束线会发生什么样的变化呢</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如果商品价格不变而消费者的收入变动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则预算约束线会平行移动</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收入增加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预算约束线向右平行移动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收入减少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预算约束线向左平行移动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７所示</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在图中</a:t>
            </a:r>
            <a:r>
              <a:rPr lang="en-US" altLang="zh-CN" sz="2000" dirty="0" smtClean="0">
                <a:latin typeface="微软雅黑" pitchFamily="34" charset="-122"/>
                <a:ea typeface="微软雅黑" pitchFamily="34" charset="-122"/>
              </a:rPr>
              <a:t>,AB </a:t>
            </a:r>
            <a:r>
              <a:rPr lang="zh-CN" altLang="en-US" sz="2000" dirty="0" smtClean="0">
                <a:latin typeface="微软雅黑" pitchFamily="34" charset="-122"/>
                <a:ea typeface="微软雅黑" pitchFamily="34" charset="-122"/>
              </a:rPr>
              <a:t>为原来的预算约束线</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当收入增加时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预算约束线移动至 </a:t>
            </a:r>
            <a:r>
              <a:rPr lang="en-US" altLang="zh-CN" sz="2000" dirty="0" smtClean="0">
                <a:latin typeface="微软雅黑" pitchFamily="34" charset="-122"/>
                <a:ea typeface="微软雅黑" pitchFamily="34" charset="-122"/>
              </a:rPr>
              <a:t>A</a:t>
            </a:r>
            <a:r>
              <a:rPr lang="zh-CN" altLang="en-US" sz="2000" baseline="-25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B</a:t>
            </a:r>
            <a:r>
              <a:rPr lang="zh-CN" altLang="en-US" sz="2000" baseline="-25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 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当收入减少时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预算约束线移动至</a:t>
            </a:r>
            <a:r>
              <a:rPr lang="en-US" altLang="zh-CN" sz="2000" dirty="0" smtClean="0">
                <a:latin typeface="微软雅黑" pitchFamily="34" charset="-122"/>
                <a:ea typeface="微软雅黑" pitchFamily="34" charset="-122"/>
              </a:rPr>
              <a:t>A</a:t>
            </a:r>
            <a:r>
              <a:rPr lang="zh-CN" altLang="en-US" sz="2000" baseline="-25000" dirty="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B</a:t>
            </a:r>
            <a:r>
              <a:rPr lang="zh-CN" altLang="en-US" sz="2000" baseline="-25000" dirty="0">
                <a:latin typeface="微软雅黑" pitchFamily="34" charset="-122"/>
                <a:ea typeface="微软雅黑" pitchFamily="34" charset="-122"/>
              </a:rPr>
              <a:t>２</a:t>
            </a:r>
            <a:r>
              <a:rPr lang="zh-CN" altLang="en-US" sz="2000" dirty="0" smtClean="0">
                <a:latin typeface="微软雅黑" pitchFamily="34" charset="-122"/>
                <a:ea typeface="微软雅黑" pitchFamily="34" charset="-122"/>
              </a:rPr>
              <a:t> 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6146" name="Picture 2"/>
          <p:cNvPicPr>
            <a:picLocks noChangeAspect="1" noChangeArrowheads="1"/>
          </p:cNvPicPr>
          <p:nvPr/>
        </p:nvPicPr>
        <p:blipFill>
          <a:blip r:embed="rId2" cstate="print"/>
          <a:srcRect/>
          <a:stretch>
            <a:fillRect/>
          </a:stretch>
        </p:blipFill>
        <p:spPr bwMode="auto">
          <a:xfrm>
            <a:off x="3268409" y="4138422"/>
            <a:ext cx="4448175" cy="2609850"/>
          </a:xfrm>
          <a:prstGeom prst="rect">
            <a:avLst/>
          </a:prstGeom>
          <a:noFill/>
          <a:ln w="9525">
            <a:noFill/>
            <a:miter lim="800000"/>
            <a:headEnd/>
            <a:tailEnd/>
          </a:ln>
        </p:spPr>
      </p:pic>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83232" y="1243584"/>
            <a:ext cx="11131296" cy="2862322"/>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如果收入不变而两种商品的价格同比例上升或下降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则其结果与收入变动相同</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如果收入不变而两种商品的价格不成比例变动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则预算约束线也要移动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但并不是如上面所说的平行移动</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假如商品１的价格下降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而商品２的价格与消费者收入不变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则消费可能线的变动如图３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８所示</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图中显示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当消费者的收入与商品２的价格不变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而商品１的价格下降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则消费可能线由</a:t>
            </a:r>
            <a:r>
              <a:rPr lang="en-US" altLang="zh-CN" sz="2000" dirty="0" smtClean="0">
                <a:latin typeface="微软雅黑" pitchFamily="34" charset="-122"/>
                <a:ea typeface="微软雅黑" pitchFamily="34" charset="-122"/>
              </a:rPr>
              <a:t>AB</a:t>
            </a:r>
            <a:r>
              <a:rPr lang="zh-CN" altLang="en-US" sz="2000" dirty="0" smtClean="0">
                <a:latin typeface="微软雅黑" pitchFamily="34" charset="-122"/>
                <a:ea typeface="微软雅黑" pitchFamily="34" charset="-122"/>
              </a:rPr>
              <a:t>移动为</a:t>
            </a:r>
            <a:r>
              <a:rPr lang="en-US" altLang="zh-CN" sz="2000" dirty="0" smtClean="0">
                <a:latin typeface="微软雅黑" pitchFamily="34" charset="-122"/>
                <a:ea typeface="微软雅黑" pitchFamily="34" charset="-122"/>
              </a:rPr>
              <a:t>AB</a:t>
            </a:r>
            <a:r>
              <a:rPr lang="zh-CN" altLang="en-US" sz="2000" baseline="-25000" dirty="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pic>
        <p:nvPicPr>
          <p:cNvPr id="7170" name="Picture 2"/>
          <p:cNvPicPr>
            <a:picLocks noChangeAspect="1" noChangeArrowheads="1"/>
          </p:cNvPicPr>
          <p:nvPr/>
        </p:nvPicPr>
        <p:blipFill>
          <a:blip r:embed="rId2" cstate="print"/>
          <a:srcRect/>
          <a:stretch>
            <a:fillRect/>
          </a:stretch>
        </p:blipFill>
        <p:spPr bwMode="auto">
          <a:xfrm>
            <a:off x="2966847" y="3772281"/>
            <a:ext cx="4210050" cy="2495550"/>
          </a:xfrm>
          <a:prstGeom prst="rect">
            <a:avLst/>
          </a:prstGeom>
          <a:noFill/>
          <a:ln w="9525">
            <a:noFill/>
            <a:miter lim="800000"/>
            <a:headEnd/>
            <a:tailEnd/>
          </a:ln>
        </p:spPr>
      </p:pic>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170646"/>
          </a:xfrm>
          <a:prstGeom prst="rect">
            <a:avLst/>
          </a:prstGeom>
          <a:noFill/>
        </p:spPr>
        <p:txBody>
          <a:bodyPr wrap="square" rtlCol="0">
            <a:spAutoFit/>
          </a:bodyPr>
          <a:lstStyle/>
          <a:p>
            <a:pPr>
              <a:lnSpc>
                <a:spcPct val="150000"/>
              </a:lnSpc>
            </a:pPr>
            <a:r>
              <a:rPr lang="zh-CN" altLang="en-US" sz="2000" b="1" dirty="0" smtClean="0">
                <a:latin typeface="微软雅黑" pitchFamily="34" charset="-122"/>
                <a:ea typeface="微软雅黑" pitchFamily="34" charset="-122"/>
              </a:rPr>
              <a:t>三、消费者均衡</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如果把无差异曲线与预算约束线结合在一个图上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那么</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预算约束线必定与无数条无差异曲线中的一条相切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在这个切点上就实现了消费者均衡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９所示</a:t>
            </a:r>
            <a:r>
              <a:rPr lang="en-US" altLang="zh-CN" sz="2000" dirty="0" smtClean="0">
                <a:latin typeface="微软雅黑" pitchFamily="34" charset="-122"/>
                <a:ea typeface="微软雅黑" pitchFamily="34" charset="-122"/>
              </a:rPr>
              <a:t>.</a:t>
            </a: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消费者的最优购买行为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即消费者均衡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必须满足两个条件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第一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最优的商品购买组合必须是消费者最偏好的商品组合</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也就是说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最优的商品购买组合必须是能够给消费者带来最大效用的商品组合</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第二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最优的商品购买组合必须位于给定的预算约束线上</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pic>
        <p:nvPicPr>
          <p:cNvPr id="8194" name="Picture 2"/>
          <p:cNvPicPr>
            <a:picLocks noChangeAspect="1" noChangeArrowheads="1"/>
          </p:cNvPicPr>
          <p:nvPr/>
        </p:nvPicPr>
        <p:blipFill>
          <a:blip r:embed="rId2" cstate="print"/>
          <a:srcRect/>
          <a:stretch>
            <a:fillRect/>
          </a:stretch>
        </p:blipFill>
        <p:spPr bwMode="auto">
          <a:xfrm>
            <a:off x="7900989" y="2398586"/>
            <a:ext cx="3297540" cy="2517659"/>
          </a:xfrm>
          <a:prstGeom prst="rect">
            <a:avLst/>
          </a:prstGeom>
          <a:noFill/>
          <a:ln w="9525">
            <a:noFill/>
            <a:miter lim="800000"/>
            <a:headEnd/>
            <a:tailEnd/>
          </a:ln>
        </p:spPr>
      </p:pic>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759994" cy="4247317"/>
          </a:xfrm>
          <a:prstGeom prst="rect">
            <a:avLst/>
          </a:prstGeom>
          <a:noFill/>
        </p:spPr>
        <p:txBody>
          <a:bodyPr wrap="square" rtlCol="0">
            <a:spAutoFit/>
          </a:bodyPr>
          <a:lstStyle/>
          <a:p>
            <a:pPr>
              <a:lnSpc>
                <a:spcPct val="150000"/>
              </a:lnSpc>
            </a:pPr>
            <a:r>
              <a:rPr lang="zh-CN" altLang="en-US" sz="2000" b="1" dirty="0" smtClean="0">
                <a:latin typeface="微软雅黑" pitchFamily="34" charset="-122"/>
                <a:ea typeface="微软雅黑" pitchFamily="34" charset="-122"/>
              </a:rPr>
              <a:t>四、消费者剩余</a:t>
            </a:r>
            <a:endParaRPr lang="en-US" altLang="zh-CN" sz="2000" b="1"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概念</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消费者愿意对某物品支付的价格与他实际支付价格的差额就是消费者剩余</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消费者剩余的衡量方法</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      在这里我们用最直观的图例法来表示消费者剩余</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根据定义我们知道消费者剩余是指消费者愿意对某物品所支付的价格与他实际支付价格之间的差额</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而实际支付的价格是一个市场价格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这个市场价格是由整个市场的供求关系所决定的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不以某一消费者的愿望为转移</a:t>
            </a:r>
            <a:r>
              <a:rPr lang="en-US" altLang="zh-CN" sz="2000" dirty="0" smtClean="0">
                <a:latin typeface="微软雅黑" pitchFamily="34" charset="-122"/>
                <a:ea typeface="微软雅黑" pitchFamily="34" charset="-122"/>
              </a:rPr>
              <a:t>. </a:t>
            </a:r>
          </a:p>
          <a:p>
            <a:pPr>
              <a:lnSpc>
                <a:spcPct val="150000"/>
              </a:lnSpc>
            </a:pPr>
            <a:r>
              <a:rPr lang="en-US" altLang="zh-CN"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某一消费者对该物品的购买仅占市场很小的比例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对整个宏观市场是没有决定性作用的</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因此市场的价格是稳定的</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2862322"/>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       在上述购买包子的例子中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消费者愿意支付的第一个包子价格为５元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而实际支付是</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５元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此时消费者剩余是４</a:t>
            </a:r>
            <a:r>
              <a:rPr lang="en-US" altLang="zh-CN" sz="2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元</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随着该消费者购买这一物品数量的增加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他愿意付出的价格在下降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但市场的价格始终不变</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随着消费者购买数量的增加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他从每单位物品购买中所获得的消费者剩余在减少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消费者剩余如图</a:t>
            </a:r>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０所示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图中网格部分表示当市场价格是</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５元时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购买该商品所获得的消费者剩余。</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pic>
        <p:nvPicPr>
          <p:cNvPr id="9218" name="Picture 2"/>
          <p:cNvPicPr>
            <a:picLocks noChangeAspect="1" noChangeArrowheads="1"/>
          </p:cNvPicPr>
          <p:nvPr/>
        </p:nvPicPr>
        <p:blipFill>
          <a:blip r:embed="rId2" cstate="print"/>
          <a:srcRect/>
          <a:stretch>
            <a:fillRect/>
          </a:stretch>
        </p:blipFill>
        <p:spPr bwMode="auto">
          <a:xfrm>
            <a:off x="1145667" y="3801237"/>
            <a:ext cx="6572250" cy="1962150"/>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8206931" y="3365945"/>
            <a:ext cx="3495675" cy="2466975"/>
          </a:xfrm>
          <a:prstGeom prst="rect">
            <a:avLst/>
          </a:prstGeom>
          <a:noFill/>
          <a:ln w="9525">
            <a:noFill/>
            <a:miter lim="800000"/>
            <a:headEnd/>
            <a:tailEnd/>
          </a:ln>
        </p:spPr>
      </p:pic>
    </p:spTree>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3785652"/>
          </a:xfrm>
          <a:prstGeom prst="rect">
            <a:avLst/>
          </a:prstGeom>
          <a:noFill/>
        </p:spPr>
        <p:txBody>
          <a:bodyPr wrap="square" rtlCol="0">
            <a:spAutoFit/>
          </a:bodyPr>
          <a:lstStyle/>
          <a:p>
            <a:pPr>
              <a:lnSpc>
                <a:spcPct val="150000"/>
              </a:lnSpc>
            </a:pPr>
            <a:r>
              <a:rPr lang="zh-CN" altLang="en-US" sz="2000" dirty="0">
                <a:latin typeface="微软雅黑" pitchFamily="34" charset="-122"/>
                <a:ea typeface="微软雅黑" pitchFamily="34" charset="-122"/>
              </a:rPr>
              <a:t>一、收入效应和替代效应的</a:t>
            </a:r>
            <a:r>
              <a:rPr lang="zh-CN" altLang="en-US" sz="2000" dirty="0" smtClean="0">
                <a:latin typeface="微软雅黑" pitchFamily="34" charset="-122"/>
                <a:ea typeface="微软雅黑" pitchFamily="34" charset="-122"/>
              </a:rPr>
              <a:t>含义</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       一</a:t>
            </a:r>
            <a:r>
              <a:rPr lang="zh-CN" altLang="en-US" sz="2000" dirty="0">
                <a:latin typeface="微软雅黑" pitchFamily="34" charset="-122"/>
                <a:ea typeface="微软雅黑" pitchFamily="34" charset="-122"/>
              </a:rPr>
              <a:t>种商品价格的变化会引起对该商品需求量的变化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导致这种变化的原因可以分别</a:t>
            </a:r>
            <a:r>
              <a:rPr lang="zh-CN" altLang="en-US" sz="2000" dirty="0" smtClean="0">
                <a:latin typeface="微软雅黑" pitchFamily="34" charset="-122"/>
                <a:ea typeface="微软雅黑" pitchFamily="34" charset="-122"/>
              </a:rPr>
              <a:t>从收入</a:t>
            </a:r>
            <a:r>
              <a:rPr lang="zh-CN" altLang="en-US" sz="2000" dirty="0">
                <a:latin typeface="微软雅黑" pitchFamily="34" charset="-122"/>
                <a:ea typeface="微软雅黑" pitchFamily="34" charset="-122"/>
              </a:rPr>
              <a:t>效应和替代效应去分析</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收入</a:t>
            </a:r>
            <a:r>
              <a:rPr lang="zh-CN" altLang="en-US" sz="2000" dirty="0">
                <a:latin typeface="微软雅黑" pitchFamily="34" charset="-122"/>
                <a:ea typeface="微软雅黑" pitchFamily="34" charset="-122"/>
              </a:rPr>
              <a:t>效应是指由商品的价格变化所引起的消费者实际收入水平变动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进而由实际</a:t>
            </a:r>
            <a:r>
              <a:rPr lang="zh-CN" altLang="en-US" sz="2000" dirty="0" smtClean="0">
                <a:latin typeface="微软雅黑" pitchFamily="34" charset="-122"/>
                <a:ea typeface="微软雅黑" pitchFamily="34" charset="-122"/>
              </a:rPr>
              <a:t>收入水平</a:t>
            </a:r>
            <a:r>
              <a:rPr lang="zh-CN" altLang="en-US" sz="2000" dirty="0">
                <a:latin typeface="微软雅黑" pitchFamily="34" charset="-122"/>
                <a:ea typeface="微软雅黑" pitchFamily="34" charset="-122"/>
              </a:rPr>
              <a:t>的变动所引起的商品需求量的变动</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替代</a:t>
            </a:r>
            <a:r>
              <a:rPr lang="zh-CN" altLang="en-US" sz="2000" dirty="0">
                <a:latin typeface="微软雅黑" pitchFamily="34" charset="-122"/>
                <a:ea typeface="微软雅黑" pitchFamily="34" charset="-122"/>
              </a:rPr>
              <a:t>效应是指商品的价格变动所引起的商品相对价格的变动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进而由商品的相对</a:t>
            </a:r>
            <a:r>
              <a:rPr lang="zh-CN" altLang="en-US" sz="2000" dirty="0" smtClean="0">
                <a:latin typeface="微软雅黑" pitchFamily="34" charset="-122"/>
                <a:ea typeface="微软雅黑" pitchFamily="34" charset="-122"/>
              </a:rPr>
              <a:t>价格变动</a:t>
            </a:r>
            <a:r>
              <a:rPr lang="zh-CN" altLang="en-US" sz="2000" dirty="0">
                <a:latin typeface="微软雅黑" pitchFamily="34" charset="-122"/>
                <a:ea typeface="微软雅黑" pitchFamily="34" charset="-122"/>
              </a:rPr>
              <a:t>所引起的商品需求量的</a:t>
            </a:r>
            <a:r>
              <a:rPr lang="zh-CN" altLang="en-US" sz="2000" dirty="0" smtClean="0">
                <a:latin typeface="微软雅黑" pitchFamily="34" charset="-122"/>
                <a:ea typeface="微软雅黑" pitchFamily="34" charset="-122"/>
              </a:rPr>
              <a:t>变动</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solidFill>
                  <a:srgbClr val="FF0000"/>
                </a:solidFill>
                <a:latin typeface="微软雅黑" pitchFamily="34" charset="-122"/>
                <a:ea typeface="微软雅黑" pitchFamily="34" charset="-122"/>
              </a:rPr>
              <a:t>      收入</a:t>
            </a:r>
            <a:r>
              <a:rPr lang="zh-CN" altLang="en-US" sz="2000" dirty="0">
                <a:solidFill>
                  <a:srgbClr val="FF0000"/>
                </a:solidFill>
                <a:latin typeface="微软雅黑" pitchFamily="34" charset="-122"/>
                <a:ea typeface="微软雅黑" pitchFamily="34" charset="-122"/>
              </a:rPr>
              <a:t>效应表示消费者的效用水平发生变化</a:t>
            </a:r>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替代效应则不改变</a:t>
            </a:r>
            <a:r>
              <a:rPr lang="zh-CN" altLang="en-US" sz="2000" dirty="0" smtClean="0">
                <a:solidFill>
                  <a:srgbClr val="FF0000"/>
                </a:solidFill>
                <a:latin typeface="微软雅黑" pitchFamily="34" charset="-122"/>
                <a:ea typeface="微软雅黑" pitchFamily="34" charset="-122"/>
              </a:rPr>
              <a:t>消费者的</a:t>
            </a:r>
            <a:r>
              <a:rPr lang="zh-CN" altLang="en-US" sz="2000" dirty="0">
                <a:solidFill>
                  <a:srgbClr val="FF0000"/>
                </a:solidFill>
                <a:latin typeface="微软雅黑" pitchFamily="34" charset="-122"/>
                <a:ea typeface="微软雅黑" pitchFamily="34" charset="-122"/>
              </a:rPr>
              <a:t>效用水平</a:t>
            </a:r>
            <a:r>
              <a:rPr lang="en-US" altLang="zh-CN" sz="2000" dirty="0">
                <a:solidFill>
                  <a:srgbClr val="FF0000"/>
                </a:solidFill>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收入效应和替代效应</a:t>
            </a:r>
          </a:p>
        </p:txBody>
      </p:sp>
    </p:spTree>
    <p:extLst>
      <p:ext uri="{BB962C8B-B14F-4D97-AF65-F5344CB8AC3E}">
        <p14:creationId xmlns:p14="http://schemas.microsoft.com/office/powerpoint/2010/main" val="977583580"/>
      </p:ext>
    </p:ext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660241" cy="5170646"/>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二、正常物品的收入效应和替代效应</a:t>
            </a:r>
            <a:r>
              <a:rPr lang="zh-CN" altLang="en-US" sz="2000" b="1" dirty="0" smtClean="0">
                <a:latin typeface="微软雅黑" pitchFamily="34" charset="-122"/>
                <a:ea typeface="微软雅黑" pitchFamily="34" charset="-122"/>
              </a:rPr>
              <a:t>分析</a:t>
            </a:r>
            <a:endParaRPr lang="en-US" altLang="zh-CN" sz="2000" b="1"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我们</a:t>
            </a:r>
            <a:r>
              <a:rPr lang="zh-CN" altLang="en-US" sz="2000" dirty="0">
                <a:latin typeface="微软雅黑" pitchFamily="34" charset="-122"/>
                <a:ea typeface="微软雅黑" pitchFamily="34" charset="-122"/>
              </a:rPr>
              <a:t>运用无差异曲线和预算约束线来分析收入效应和替代效应</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图３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１１</a:t>
            </a:r>
            <a:r>
              <a:rPr lang="zh-CN" altLang="en-US" sz="2000" dirty="0">
                <a:latin typeface="微软雅黑" pitchFamily="34" charset="-122"/>
                <a:ea typeface="微软雅黑" pitchFamily="34" charset="-122"/>
              </a:rPr>
              <a:t>中的</a:t>
            </a:r>
            <a:r>
              <a:rPr lang="zh-CN" altLang="en-US" sz="2000" dirty="0" smtClean="0">
                <a:latin typeface="微软雅黑" pitchFamily="34" charset="-122"/>
                <a:ea typeface="微软雅黑" pitchFamily="34" charset="-122"/>
              </a:rPr>
              <a:t>横轴</a:t>
            </a:r>
            <a:r>
              <a:rPr lang="zh-CN" altLang="en-US" sz="2000" dirty="0">
                <a:latin typeface="微软雅黑" pitchFamily="34" charset="-122"/>
                <a:ea typeface="微软雅黑" pitchFamily="34" charset="-122"/>
              </a:rPr>
              <a:t>和纵轴分别表示商品１和商品２的数量</a:t>
            </a:r>
            <a:r>
              <a:rPr lang="en-US" altLang="zh-CN" sz="2000" dirty="0" smtClean="0">
                <a:latin typeface="微软雅黑" pitchFamily="34" charset="-122"/>
                <a:ea typeface="微软雅黑" pitchFamily="34" charset="-122"/>
              </a:rPr>
              <a:t>.</a:t>
            </a: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综上所述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对于正常物品来说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替代效应与价格成反方向变动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收入效应也与价格成反方向变动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在它们的共同作用下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总效应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即需求量的变动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必定与价格成反方向变动关系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正因为如此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正常物品的需求曲线是向右下方倾斜的</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收入效应和替代效应</a:t>
            </a:r>
          </a:p>
        </p:txBody>
      </p:sp>
      <p:pic>
        <p:nvPicPr>
          <p:cNvPr id="3" name="图片 2"/>
          <p:cNvPicPr>
            <a:picLocks noChangeAspect="1"/>
          </p:cNvPicPr>
          <p:nvPr/>
        </p:nvPicPr>
        <p:blipFill>
          <a:blip r:embed="rId2"/>
          <a:stretch>
            <a:fillRect/>
          </a:stretch>
        </p:blipFill>
        <p:spPr>
          <a:xfrm>
            <a:off x="3001908" y="2464506"/>
            <a:ext cx="4970452" cy="2636657"/>
          </a:xfrm>
          <a:prstGeom prst="rect">
            <a:avLst/>
          </a:prstGeom>
        </p:spPr>
      </p:pic>
    </p:spTree>
    <p:extLst>
      <p:ext uri="{BB962C8B-B14F-4D97-AF65-F5344CB8AC3E}">
        <p14:creationId xmlns:p14="http://schemas.microsoft.com/office/powerpoint/2010/main" val="2284620881"/>
      </p:ext>
    </p:ext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0776620" cy="4708981"/>
          </a:xfrm>
          <a:prstGeom prst="rect">
            <a:avLst/>
          </a:prstGeom>
          <a:noFill/>
        </p:spPr>
        <p:txBody>
          <a:bodyPr wrap="square" rtlCol="0">
            <a:spAutoFit/>
          </a:bodyPr>
          <a:lstStyle/>
          <a:p>
            <a:pPr algn="just">
              <a:lnSpc>
                <a:spcPct val="150000"/>
              </a:lnSpc>
            </a:pPr>
            <a:r>
              <a:rPr lang="zh-CN" altLang="en-US" sz="2000" b="1" dirty="0" smtClean="0">
                <a:latin typeface="微软雅黑" pitchFamily="34" charset="-122"/>
                <a:ea typeface="微软雅黑" pitchFamily="34" charset="-122"/>
              </a:rPr>
              <a:t>三</a:t>
            </a:r>
            <a:r>
              <a:rPr lang="zh-CN" altLang="en-US" sz="2000" b="1" dirty="0">
                <a:latin typeface="微软雅黑" pitchFamily="34" charset="-122"/>
                <a:ea typeface="微软雅黑" pitchFamily="34" charset="-122"/>
              </a:rPr>
              <a:t>、低档物品的收入效应与替代</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pPr algn="just">
              <a:lnSpc>
                <a:spcPct val="150000"/>
              </a:lnSpc>
            </a:pPr>
            <a:r>
              <a:rPr lang="zh-CN" altLang="en-US" sz="2000" dirty="0" smtClean="0">
                <a:latin typeface="微软雅黑" pitchFamily="34" charset="-122"/>
                <a:ea typeface="微软雅黑" pitchFamily="34" charset="-122"/>
              </a:rPr>
              <a:t>       在</a:t>
            </a:r>
            <a:r>
              <a:rPr lang="zh-CN" altLang="en-US" sz="2000" dirty="0">
                <a:latin typeface="微软雅黑" pitchFamily="34" charset="-122"/>
                <a:ea typeface="微软雅黑" pitchFamily="34" charset="-122"/>
              </a:rPr>
              <a:t>分析低档物品的替代效应和收入效应之前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我们必须了解它与正常物品的区别</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以及由此</a:t>
            </a:r>
            <a:r>
              <a:rPr lang="zh-CN" altLang="en-US" sz="2000" dirty="0">
                <a:latin typeface="微软雅黑" pitchFamily="34" charset="-122"/>
                <a:ea typeface="微软雅黑" pitchFamily="34" charset="-122"/>
              </a:rPr>
              <a:t>带来的这两类商品的各自收入效应的特点</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       商品</a:t>
            </a:r>
            <a:r>
              <a:rPr lang="zh-CN" altLang="en-US" sz="2000" dirty="0">
                <a:latin typeface="微软雅黑" pitchFamily="34" charset="-122"/>
                <a:ea typeface="微软雅黑" pitchFamily="34" charset="-122"/>
              </a:rPr>
              <a:t>可以分为正常物品和低档物品两大类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正常物品和低档物品的区别在于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正常</a:t>
            </a:r>
            <a:r>
              <a:rPr lang="zh-CN" altLang="en-US" sz="2000" dirty="0" smtClean="0">
                <a:latin typeface="微软雅黑" pitchFamily="34" charset="-122"/>
                <a:ea typeface="微软雅黑" pitchFamily="34" charset="-122"/>
              </a:rPr>
              <a:t>物品</a:t>
            </a:r>
            <a:r>
              <a:rPr lang="zh-CN" altLang="en-US" sz="2000" dirty="0">
                <a:latin typeface="微软雅黑" pitchFamily="34" charset="-122"/>
                <a:ea typeface="微软雅黑" pitchFamily="34" charset="-122"/>
              </a:rPr>
              <a:t>的需求量与消费者的收入水平成同方向变动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正常物品的需求量随着消费者</a:t>
            </a:r>
            <a:r>
              <a:rPr lang="zh-CN" altLang="en-US" sz="2000" dirty="0" smtClean="0">
                <a:latin typeface="微软雅黑" pitchFamily="34" charset="-122"/>
                <a:ea typeface="微软雅黑" pitchFamily="34" charset="-122"/>
              </a:rPr>
              <a:t>收入</a:t>
            </a:r>
            <a:r>
              <a:rPr lang="zh-CN" altLang="en-US" sz="2000" dirty="0">
                <a:latin typeface="微软雅黑" pitchFamily="34" charset="-122"/>
                <a:ea typeface="微软雅黑" pitchFamily="34" charset="-122"/>
              </a:rPr>
              <a:t>水平的提高而增加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随着消费者收入水平的下降而减少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而低档商品的需求量与</a:t>
            </a:r>
            <a:r>
              <a:rPr lang="zh-CN" altLang="en-US" sz="2000" dirty="0" smtClean="0">
                <a:latin typeface="微软雅黑" pitchFamily="34" charset="-122"/>
                <a:ea typeface="微软雅黑" pitchFamily="34" charset="-122"/>
              </a:rPr>
              <a:t>消费者的</a:t>
            </a:r>
            <a:r>
              <a:rPr lang="zh-CN" altLang="en-US" sz="2000" dirty="0">
                <a:latin typeface="微软雅黑" pitchFamily="34" charset="-122"/>
                <a:ea typeface="微软雅黑" pitchFamily="34" charset="-122"/>
              </a:rPr>
              <a:t>收入水平成反方向变动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低档商品的需求量随着消费者收入水平的提高而</a:t>
            </a:r>
            <a:r>
              <a:rPr lang="zh-CN" altLang="en-US" sz="2000" dirty="0" smtClean="0">
                <a:latin typeface="微软雅黑" pitchFamily="34" charset="-122"/>
                <a:ea typeface="微软雅黑" pitchFamily="34" charset="-122"/>
              </a:rPr>
              <a:t>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随着消费者收入水平的下降而增加</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       由此</a:t>
            </a:r>
            <a:r>
              <a:rPr lang="zh-CN" altLang="en-US" sz="2000" dirty="0">
                <a:latin typeface="微软雅黑" pitchFamily="34" charset="-122"/>
                <a:ea typeface="微软雅黑" pitchFamily="34" charset="-122"/>
              </a:rPr>
              <a:t>可以推知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当某正常物品的价格下降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导致消费者实际收入提高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消费者会增加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对该正常物品的需求量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正常物品的收入效应与</a:t>
            </a:r>
            <a:r>
              <a:rPr lang="zh-CN" altLang="en-US" sz="2000" dirty="0" smtClean="0">
                <a:latin typeface="微软雅黑" pitchFamily="34" charset="-122"/>
                <a:ea typeface="微软雅黑" pitchFamily="34" charset="-122"/>
              </a:rPr>
              <a:t>价格成</a:t>
            </a:r>
            <a:r>
              <a:rPr lang="zh-CN" altLang="en-US" sz="2000" dirty="0">
                <a:latin typeface="微软雅黑" pitchFamily="34" charset="-122"/>
                <a:ea typeface="微软雅黑" pitchFamily="34" charset="-122"/>
              </a:rPr>
              <a:t>反方向变动</a:t>
            </a:r>
            <a:r>
              <a:rPr lang="en-US" altLang="zh-CN" sz="2000" dirty="0" smtClean="0">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收入效应和替代效应</a:t>
            </a:r>
          </a:p>
        </p:txBody>
      </p:sp>
    </p:spTree>
    <p:extLst>
      <p:ext uri="{BB962C8B-B14F-4D97-AF65-F5344CB8AC3E}">
        <p14:creationId xmlns:p14="http://schemas.microsoft.com/office/powerpoint/2010/main" val="446471268"/>
      </p:ext>
    </p:ext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016758"/>
          </a:xfrm>
          <a:prstGeom prst="rect">
            <a:avLst/>
          </a:prstGeom>
          <a:noFill/>
        </p:spPr>
        <p:txBody>
          <a:bodyPr wrap="square" rtlCol="0">
            <a:spAutoFit/>
          </a:bodyPr>
          <a:lstStyle/>
          <a:p>
            <a:r>
              <a:rPr lang="zh-CN" altLang="en-US" sz="2000" dirty="0">
                <a:latin typeface="微软雅黑" pitchFamily="34" charset="-122"/>
                <a:ea typeface="微软雅黑" pitchFamily="34" charset="-122"/>
              </a:rPr>
              <a:t>所以在图３</a:t>
            </a:r>
            <a:r>
              <a:rPr lang="en-US" altLang="zh-CN" sz="2000" dirty="0" smtClean="0">
                <a:latin typeface="微软雅黑" pitchFamily="34" charset="-122"/>
                <a:ea typeface="微软雅黑" pitchFamily="34" charset="-122"/>
              </a:rPr>
              <a:t>-11</a:t>
            </a:r>
            <a:r>
              <a:rPr lang="zh-CN" altLang="en-US" sz="2000" dirty="0" smtClean="0">
                <a:latin typeface="微软雅黑" pitchFamily="34" charset="-122"/>
                <a:ea typeface="微软雅黑" pitchFamily="34" charset="-122"/>
              </a:rPr>
              <a:t>中</a:t>
            </a:r>
            <a:r>
              <a:rPr lang="en-US" altLang="zh-CN" sz="2000" dirty="0">
                <a:latin typeface="微软雅黑" pitchFamily="34" charset="-122"/>
                <a:ea typeface="微软雅黑" pitchFamily="34" charset="-122"/>
              </a:rPr>
              <a:t>,c </a:t>
            </a:r>
            <a:r>
              <a:rPr lang="zh-CN" altLang="en-US" sz="2000" dirty="0">
                <a:latin typeface="微软雅黑" pitchFamily="34" charset="-122"/>
                <a:ea typeface="微软雅黑" pitchFamily="34" charset="-122"/>
              </a:rPr>
              <a:t>点必定落在</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b </a:t>
            </a:r>
            <a:r>
              <a:rPr lang="zh-CN" altLang="en-US" sz="2000" dirty="0">
                <a:latin typeface="微软雅黑" pitchFamily="34" charset="-122"/>
                <a:ea typeface="微软雅黑" pitchFamily="34" charset="-122"/>
              </a:rPr>
              <a:t>两点之间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而对于低档物品来说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当某低档物品的价格下降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导致消费者的实际收入水平提高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消费者会减少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对该低档物品的需求量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低档物品的收入效应与价格成同方向变动</a:t>
            </a:r>
            <a:r>
              <a:rPr lang="en-US" altLang="zh-CN" sz="2000" dirty="0" smtClean="0">
                <a:latin typeface="微软雅黑" pitchFamily="34" charset="-122"/>
                <a:ea typeface="微软雅黑" pitchFamily="34" charset="-122"/>
              </a:rPr>
              <a:t>.</a:t>
            </a: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r>
              <a:rPr lang="zh-CN" altLang="en-US" sz="2000" dirty="0">
                <a:latin typeface="微软雅黑" pitchFamily="34" charset="-122"/>
                <a:ea typeface="微软雅黑" pitchFamily="34" charset="-122"/>
              </a:rPr>
              <a:t>综上所述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对于低档物品来说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替代效应和价格成反方向变动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收入效应与价格成同</a:t>
            </a:r>
            <a:r>
              <a:rPr lang="zh-CN" altLang="en-US" sz="2000" dirty="0" smtClean="0">
                <a:latin typeface="微软雅黑" pitchFamily="34" charset="-122"/>
                <a:ea typeface="微软雅黑" pitchFamily="34" charset="-122"/>
              </a:rPr>
              <a:t>方向</a:t>
            </a:r>
            <a:r>
              <a:rPr lang="zh-CN" altLang="en-US" sz="2000" dirty="0">
                <a:latin typeface="微软雅黑" pitchFamily="34" charset="-122"/>
                <a:ea typeface="微软雅黑" pitchFamily="34" charset="-122"/>
              </a:rPr>
              <a:t>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多数情况下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替代效应的作用大于收入效应的作用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总效应与价格成</a:t>
            </a:r>
            <a:r>
              <a:rPr lang="zh-CN" altLang="en-US" sz="2000" dirty="0" smtClean="0">
                <a:latin typeface="微软雅黑" pitchFamily="34" charset="-122"/>
                <a:ea typeface="微软雅黑" pitchFamily="34" charset="-122"/>
              </a:rPr>
              <a:t>反方向</a:t>
            </a:r>
            <a:r>
              <a:rPr lang="zh-CN" altLang="en-US" sz="2000" dirty="0">
                <a:latin typeface="微软雅黑" pitchFamily="34" charset="-122"/>
                <a:ea typeface="微软雅黑" pitchFamily="34" charset="-122"/>
              </a:rPr>
              <a:t>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相应的需求曲线也是向右下方倾斜的</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但是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在少数情况下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某些低档物品的收入效应会大于替代效应的作用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总</a:t>
            </a:r>
            <a:r>
              <a:rPr lang="zh-CN" altLang="en-US" sz="2000" dirty="0">
                <a:latin typeface="微软雅黑" pitchFamily="34" charset="-122"/>
                <a:ea typeface="微软雅黑" pitchFamily="34" charset="-122"/>
              </a:rPr>
              <a:t>效应与价格成同方向变动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于是我们把这种需求量与价格成同方向变动的特殊低档</a:t>
            </a:r>
            <a:r>
              <a:rPr lang="zh-CN" altLang="en-US" sz="2000" dirty="0" smtClean="0">
                <a:latin typeface="微软雅黑" pitchFamily="34" charset="-122"/>
                <a:ea typeface="微软雅黑" pitchFamily="34" charset="-122"/>
              </a:rPr>
              <a:t>商品称为</a:t>
            </a:r>
            <a:r>
              <a:rPr lang="zh-CN" altLang="en-US" sz="2000" dirty="0">
                <a:latin typeface="微软雅黑" pitchFamily="34" charset="-122"/>
                <a:ea typeface="微软雅黑" pitchFamily="34" charset="-122"/>
              </a:rPr>
              <a:t>吉芬物品</a:t>
            </a:r>
            <a:r>
              <a:rPr lang="en-US" altLang="zh-CN" sz="2000" dirty="0">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收入效应和替代效应</a:t>
            </a:r>
          </a:p>
        </p:txBody>
      </p:sp>
      <p:pic>
        <p:nvPicPr>
          <p:cNvPr id="3" name="图片 2"/>
          <p:cNvPicPr>
            <a:picLocks noChangeAspect="1"/>
          </p:cNvPicPr>
          <p:nvPr/>
        </p:nvPicPr>
        <p:blipFill>
          <a:blip r:embed="rId2"/>
          <a:stretch>
            <a:fillRect/>
          </a:stretch>
        </p:blipFill>
        <p:spPr>
          <a:xfrm>
            <a:off x="4926227" y="2259247"/>
            <a:ext cx="4044778" cy="2205661"/>
          </a:xfrm>
          <a:prstGeom prst="rect">
            <a:avLst/>
          </a:prstGeom>
        </p:spPr>
      </p:pic>
    </p:spTree>
    <p:extLst>
      <p:ext uri="{BB962C8B-B14F-4D97-AF65-F5344CB8AC3E}">
        <p14:creationId xmlns:p14="http://schemas.microsoft.com/office/powerpoint/2010/main" val="3875977780"/>
      </p:ext>
    </p:extLst>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03</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008609" cy="2283922"/>
          </a:xfrm>
          <a:prstGeom prst="rect">
            <a:avLst/>
          </a:prstGeom>
        </p:spPr>
        <p:txBody>
          <a:bodyPr wrap="square" lIns="128994" tIns="64498" rIns="128994" bIns="64498">
            <a:spAutoFit/>
          </a:bodyPr>
          <a:lstStyle/>
          <a:p>
            <a:pPr>
              <a:defRPr/>
            </a:pP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消费者行为理论</a:t>
            </a:r>
            <a:b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b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
            </a:r>
            <a:b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b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705600" y="3835400"/>
            <a:ext cx="4852416" cy="2123658"/>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smtClean="0"/>
              <a:t>第一节 基数效用论 </a:t>
            </a:r>
            <a:br>
              <a:rPr lang="zh-CN" altLang="en-US" sz="1800" dirty="0" smtClean="0"/>
            </a:br>
            <a:r>
              <a:rPr lang="zh-CN" altLang="en-US" sz="1800" dirty="0" smtClean="0"/>
              <a:t>第二节 序数效用论 </a:t>
            </a:r>
            <a:br>
              <a:rPr lang="zh-CN" altLang="en-US" sz="1800" dirty="0" smtClean="0"/>
            </a:br>
            <a:r>
              <a:rPr lang="zh-CN" altLang="en-US" sz="1800" dirty="0" smtClean="0"/>
              <a:t>第三节 收入效应和替代效应 </a:t>
            </a:r>
            <a:br>
              <a:rPr lang="zh-CN" altLang="en-US" sz="1800" dirty="0" smtClean="0"/>
            </a:br>
            <a:r>
              <a:rPr lang="zh-CN" altLang="en-US" sz="1800" dirty="0" smtClean="0"/>
              <a:t>第四节 基数效用论与序数效用论的比较</a:t>
            </a:r>
            <a:br>
              <a:rPr lang="zh-CN" altLang="en-US" sz="1800" dirty="0" smtClean="0"/>
            </a:b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478423"/>
          </a:xfrm>
          <a:prstGeom prst="rect">
            <a:avLst/>
          </a:prstGeom>
          <a:noFill/>
        </p:spPr>
        <p:txBody>
          <a:bodyPr wrap="square" rtlCol="0">
            <a:spAutoFit/>
          </a:bodyPr>
          <a:lstStyle/>
          <a:p>
            <a:pPr>
              <a:lnSpc>
                <a:spcPct val="150000"/>
              </a:lnSpc>
            </a:pPr>
            <a:r>
              <a:rPr lang="zh-CN" altLang="en-US" sz="2000" b="1" dirty="0">
                <a:latin typeface="微软雅黑" pitchFamily="34" charset="-122"/>
                <a:ea typeface="微软雅黑" pitchFamily="34" charset="-122"/>
              </a:rPr>
              <a:t>四、吉芬物品的替代效应与收入</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吉芬</a:t>
            </a:r>
            <a:r>
              <a:rPr lang="zh-CN" altLang="en-US" sz="2000" dirty="0">
                <a:latin typeface="微软雅黑" pitchFamily="34" charset="-122"/>
                <a:ea typeface="微软雅黑" pitchFamily="34" charset="-122"/>
              </a:rPr>
              <a:t>物品是英国人吉芬在１９世纪发现的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１９世纪中叶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爱尔兰发生灾荒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土豆价格</a:t>
            </a:r>
            <a:r>
              <a:rPr lang="zh-CN" altLang="en-US" sz="2000" dirty="0" smtClean="0">
                <a:latin typeface="微软雅黑" pitchFamily="34" charset="-122"/>
                <a:ea typeface="微软雅黑" pitchFamily="34" charset="-122"/>
              </a:rPr>
              <a:t>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但是土豆需求量却反而增加了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这一现象在当时被称为“吉芬难题”</a:t>
            </a:r>
            <a:r>
              <a:rPr lang="en-US" altLang="zh-CN" sz="2000" dirty="0" smtClean="0">
                <a:latin typeface="微软雅黑" pitchFamily="34" charset="-122"/>
                <a:ea typeface="微软雅黑" pitchFamily="34" charset="-122"/>
              </a:rPr>
              <a:t>.</a:t>
            </a: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endParaRPr lang="en-US" altLang="zh-CN" sz="2000" dirty="0">
              <a:solidFill>
                <a:srgbClr val="FF0000"/>
              </a:solidFill>
              <a:latin typeface="微软雅黑" pitchFamily="34" charset="-122"/>
              <a:ea typeface="微软雅黑" pitchFamily="34" charset="-122"/>
            </a:endParaRPr>
          </a:p>
          <a:p>
            <a:endParaRPr lang="en-US" altLang="zh-CN" sz="2000" dirty="0" smtClean="0">
              <a:solidFill>
                <a:srgbClr val="FF0000"/>
              </a:solidFill>
              <a:latin typeface="微软雅黑" pitchFamily="34" charset="-122"/>
              <a:ea typeface="微软雅黑" pitchFamily="34" charset="-122"/>
            </a:endParaRPr>
          </a:p>
          <a:p>
            <a:r>
              <a:rPr lang="zh-CN" altLang="en-US" sz="2000" dirty="0">
                <a:latin typeface="微软雅黑" pitchFamily="34" charset="-122"/>
                <a:ea typeface="微软雅黑" pitchFamily="34" charset="-122"/>
              </a:rPr>
              <a:t>由此可得</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吉芬物品是一种特殊的低档物品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吉芬物品的替代效应与价格成反方向</a:t>
            </a:r>
            <a:r>
              <a:rPr lang="zh-CN" altLang="en-US" sz="2000" dirty="0" smtClean="0">
                <a:latin typeface="微软雅黑" pitchFamily="34" charset="-122"/>
                <a:ea typeface="微软雅黑" pitchFamily="34" charset="-122"/>
              </a:rPr>
              <a:t>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收入效应则与价格成同方向变动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吉芬物品的特殊性就在于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它的收入效应的作用</a:t>
            </a:r>
            <a:r>
              <a:rPr lang="zh-CN" altLang="en-US" sz="2000" dirty="0" smtClean="0">
                <a:latin typeface="微软雅黑" pitchFamily="34" charset="-122"/>
                <a:ea typeface="微软雅黑" pitchFamily="34" charset="-122"/>
              </a:rPr>
              <a:t>很大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超过了替代效应的作用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从而使总效应为负值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总效应与价格成同方向变动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这也是</a:t>
            </a:r>
            <a:r>
              <a:rPr lang="zh-CN" altLang="en-US" sz="2000" dirty="0" smtClean="0">
                <a:latin typeface="微软雅黑" pitchFamily="34" charset="-122"/>
                <a:ea typeface="微软雅黑" pitchFamily="34" charset="-122"/>
              </a:rPr>
              <a:t>吉芬</a:t>
            </a:r>
            <a:r>
              <a:rPr lang="zh-CN" altLang="en-US" sz="2000" dirty="0">
                <a:latin typeface="微软雅黑" pitchFamily="34" charset="-122"/>
                <a:ea typeface="微软雅黑" pitchFamily="34" charset="-122"/>
              </a:rPr>
              <a:t>物品的需求量呈现出向右上方倾斜的特殊形状的原因</a:t>
            </a:r>
            <a:r>
              <a:rPr lang="en-US" altLang="zh-CN" sz="2000" dirty="0" smtClean="0">
                <a:latin typeface="微软雅黑" pitchFamily="34" charset="-122"/>
                <a:ea typeface="微软雅黑" pitchFamily="34" charset="-122"/>
              </a:rPr>
              <a:t>.</a:t>
            </a:r>
            <a:endParaRPr lang="en-US" altLang="zh-CN" sz="2000" dirty="0">
              <a:solidFill>
                <a:srgbClr val="FF0000"/>
              </a:solidFill>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收入效应和替代效应</a:t>
            </a:r>
          </a:p>
        </p:txBody>
      </p:sp>
      <p:pic>
        <p:nvPicPr>
          <p:cNvPr id="9" name="图片 8"/>
          <p:cNvPicPr>
            <a:picLocks noChangeAspect="1"/>
          </p:cNvPicPr>
          <p:nvPr/>
        </p:nvPicPr>
        <p:blipFill>
          <a:blip r:embed="rId2"/>
          <a:stretch>
            <a:fillRect/>
          </a:stretch>
        </p:blipFill>
        <p:spPr>
          <a:xfrm>
            <a:off x="4102443" y="2404898"/>
            <a:ext cx="4089393" cy="2859081"/>
          </a:xfrm>
          <a:prstGeom prst="rect">
            <a:avLst/>
          </a:prstGeom>
        </p:spPr>
      </p:pic>
    </p:spTree>
    <p:extLst>
      <p:ext uri="{BB962C8B-B14F-4D97-AF65-F5344CB8AC3E}">
        <p14:creationId xmlns:p14="http://schemas.microsoft.com/office/powerpoint/2010/main" val="2719607548"/>
      </p:ext>
    </p:extLst>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1631216"/>
          </a:xfrm>
          <a:prstGeom prst="rect">
            <a:avLst/>
          </a:prstGeom>
          <a:noFill/>
        </p:spPr>
        <p:txBody>
          <a:bodyPr wrap="square" rtlCol="0">
            <a:spAutoFit/>
          </a:bodyPr>
          <a:lstStyle/>
          <a:p>
            <a:r>
              <a:rPr lang="zh-CN" altLang="en-US" sz="2000" dirty="0">
                <a:latin typeface="微软雅黑" pitchFamily="34" charset="-122"/>
                <a:ea typeface="微软雅黑" pitchFamily="34" charset="-122"/>
              </a:rPr>
              <a:t>由此就可以解释“吉芬难题”了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当时的爱尔兰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购买土豆的消费支出在多数贫困</a:t>
            </a:r>
            <a:r>
              <a:rPr lang="zh-CN" altLang="en-US" sz="2000" dirty="0" smtClean="0">
                <a:latin typeface="微软雅黑" pitchFamily="34" charset="-122"/>
                <a:ea typeface="微软雅黑" pitchFamily="34" charset="-122"/>
              </a:rPr>
              <a:t>家庭的</a:t>
            </a:r>
            <a:r>
              <a:rPr lang="zh-CN" altLang="en-US" sz="2000" dirty="0">
                <a:latin typeface="微软雅黑" pitchFamily="34" charset="-122"/>
                <a:ea typeface="微软雅黑" pitchFamily="34" charset="-122"/>
              </a:rPr>
              <a:t>收入中占较大的比例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土豆价格的上升导致贫困家庭实际收入水平大幅下降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a:t>
            </a:r>
            <a:r>
              <a:rPr lang="zh-CN" altLang="en-US" sz="2000" dirty="0" smtClean="0">
                <a:latin typeface="微软雅黑" pitchFamily="34" charset="-122"/>
                <a:ea typeface="微软雅黑" pitchFamily="34" charset="-122"/>
              </a:rPr>
              <a:t>这种</a:t>
            </a:r>
            <a:r>
              <a:rPr lang="zh-CN" altLang="en-US" sz="2000" dirty="0">
                <a:latin typeface="微软雅黑" pitchFamily="34" charset="-122"/>
                <a:ea typeface="微软雅黑" pitchFamily="34" charset="-122"/>
              </a:rPr>
              <a:t>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变得更穷的人们不得不大量增加对土豆的购买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这样形成的收入效应非常大</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超过</a:t>
            </a:r>
            <a:r>
              <a:rPr lang="zh-CN" altLang="en-US" sz="2000" dirty="0">
                <a:latin typeface="微软雅黑" pitchFamily="34" charset="-122"/>
                <a:ea typeface="微软雅黑" pitchFamily="34" charset="-122"/>
              </a:rPr>
              <a:t>了替代效应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于是出现了土豆的需求量随着价格上升而增加的特殊现象</a:t>
            </a:r>
            <a:r>
              <a:rPr lang="en-US" altLang="zh-CN" sz="2000"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下面将本节分析正常物品、低档物品和吉芬物品的替代效应和收入效应所得的</a:t>
            </a:r>
            <a:r>
              <a:rPr lang="zh-CN" altLang="en-US" sz="2000" dirty="0" smtClean="0">
                <a:latin typeface="微软雅黑" pitchFamily="34" charset="-122"/>
                <a:ea typeface="微软雅黑" pitchFamily="34" charset="-122"/>
              </a:rPr>
              <a:t>结论综合</a:t>
            </a:r>
            <a:r>
              <a:rPr lang="zh-CN" altLang="en-US" sz="2000" dirty="0">
                <a:latin typeface="微软雅黑" pitchFamily="34" charset="-122"/>
                <a:ea typeface="微软雅黑" pitchFamily="34" charset="-122"/>
              </a:rPr>
              <a:t>于表</a:t>
            </a:r>
            <a:r>
              <a:rPr lang="zh-CN" altLang="en-US" sz="2000" dirty="0" smtClean="0">
                <a:latin typeface="微软雅黑" pitchFamily="34" charset="-122"/>
                <a:ea typeface="微软雅黑" pitchFamily="34" charset="-122"/>
              </a:rPr>
              <a:t>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endParaRPr lang="en-US" altLang="zh-CN" sz="2000" dirty="0">
              <a:solidFill>
                <a:srgbClr val="FF0000"/>
              </a:solidFill>
              <a:latin typeface="微软雅黑" pitchFamily="34" charset="-122"/>
              <a:ea typeface="微软雅黑" pitchFamily="34" charset="-122"/>
            </a:endParaRPr>
          </a:p>
        </p:txBody>
      </p:sp>
      <p:sp>
        <p:nvSpPr>
          <p:cNvPr id="8"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收入效应和替代效应</a:t>
            </a:r>
          </a:p>
        </p:txBody>
      </p:sp>
      <p:pic>
        <p:nvPicPr>
          <p:cNvPr id="3" name="图片 2"/>
          <p:cNvPicPr>
            <a:picLocks noChangeAspect="1"/>
          </p:cNvPicPr>
          <p:nvPr/>
        </p:nvPicPr>
        <p:blipFill>
          <a:blip r:embed="rId2"/>
          <a:stretch>
            <a:fillRect/>
          </a:stretch>
        </p:blipFill>
        <p:spPr>
          <a:xfrm>
            <a:off x="1186249" y="3051604"/>
            <a:ext cx="10758615" cy="3295650"/>
          </a:xfrm>
          <a:prstGeom prst="rect">
            <a:avLst/>
          </a:prstGeom>
        </p:spPr>
      </p:pic>
    </p:spTree>
    <p:extLst>
      <p:ext uri="{BB962C8B-B14F-4D97-AF65-F5344CB8AC3E}">
        <p14:creationId xmlns:p14="http://schemas.microsoft.com/office/powerpoint/2010/main" val="804660374"/>
      </p:ext>
    </p:extLst>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基数效用论和序数效用论作为两种不同的消费者行为理论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既有一定的区别</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又有</a:t>
            </a:r>
            <a:r>
              <a:rPr lang="zh-CN" altLang="en-US" sz="2000" dirty="0" smtClean="0">
                <a:latin typeface="微软雅黑" pitchFamily="34" charset="-122"/>
                <a:ea typeface="微软雅黑" pitchFamily="34" charset="-122"/>
              </a:rPr>
              <a:t>一定的</a:t>
            </a:r>
            <a:r>
              <a:rPr lang="zh-CN" altLang="en-US" sz="2000" dirty="0">
                <a:latin typeface="微软雅黑" pitchFamily="34" charset="-122"/>
                <a:ea typeface="微软雅黑" pitchFamily="34" charset="-122"/>
              </a:rPr>
              <a:t>联系</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
        <p:nvSpPr>
          <p:cNvPr id="8" name="文本框 2"/>
          <p:cNvSpPr txBox="1"/>
          <p:nvPr/>
        </p:nvSpPr>
        <p:spPr>
          <a:xfrm>
            <a:off x="1033144" y="543560"/>
            <a:ext cx="5169948"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基数效用论与序数效用论的比较</a:t>
            </a:r>
          </a:p>
        </p:txBody>
      </p:sp>
      <p:graphicFrame>
        <p:nvGraphicFramePr>
          <p:cNvPr id="10" name="表格 9"/>
          <p:cNvGraphicFramePr>
            <a:graphicFrameLocks noGrp="1"/>
          </p:cNvGraphicFramePr>
          <p:nvPr>
            <p:extLst>
              <p:ext uri="{D42A27DB-BD31-4B8C-83A1-F6EECF244321}">
                <p14:modId xmlns:p14="http://schemas.microsoft.com/office/powerpoint/2010/main" val="3592070019"/>
              </p:ext>
            </p:extLst>
          </p:nvPr>
        </p:nvGraphicFramePr>
        <p:xfrm>
          <a:off x="1275492" y="2466253"/>
          <a:ext cx="9855200" cy="3474720"/>
        </p:xfrm>
        <a:graphic>
          <a:graphicData uri="http://schemas.openxmlformats.org/drawingml/2006/table">
            <a:tbl>
              <a:tblPr firstRow="1" bandRow="1">
                <a:tableStyleId>{5C22544A-7EE6-4342-B048-85BDC9FD1C3A}</a:tableStyleId>
              </a:tblPr>
              <a:tblGrid>
                <a:gridCol w="2283968"/>
                <a:gridCol w="7571232"/>
              </a:tblGrid>
              <a:tr h="6390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一</a:t>
                      </a: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基数效用论和序数效用论的区别</a:t>
                      </a:r>
                      <a:endParaRPr lang="zh-CN" altLang="en-US" sz="2800" b="1" dirty="0">
                        <a:solidFill>
                          <a:schemeClr val="tx1"/>
                        </a:solidFill>
                        <a:latin typeface="微软雅黑" pitchFamily="34" charset="-122"/>
                        <a:ea typeface="微软雅黑" pitchFamily="34" charset="-122"/>
                      </a:endParaRPr>
                    </a:p>
                  </a:txBody>
                  <a:tcPr anchor="ctr">
                    <a:solidFill>
                      <a:srgbClr val="FFC000"/>
                    </a:solidFill>
                  </a:tcPr>
                </a:tc>
                <a:tc>
                  <a:txBody>
                    <a:bodyPr/>
                    <a:lstStyle/>
                    <a:p>
                      <a:pPr>
                        <a:lnSpc>
                          <a:spcPct val="150000"/>
                        </a:lnSpc>
                      </a:pP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１</a:t>
                      </a: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各自的假设不同</a:t>
                      </a:r>
                      <a:r>
                        <a:rPr lang="en-US" altLang="zh-CN" sz="1800" b="0" i="0" u="none" strike="noStrike" kern="1200" baseline="0" dirty="0" smtClean="0">
                          <a:solidFill>
                            <a:schemeClr val="tx1"/>
                          </a:solidFill>
                          <a:latin typeface="微软雅黑" pitchFamily="34" charset="-122"/>
                          <a:ea typeface="微软雅黑" pitchFamily="34" charset="-122"/>
                          <a:cs typeface="+mn-cs"/>
                        </a:rPr>
                        <a:t>.</a:t>
                      </a:r>
                    </a:p>
                    <a:p>
                      <a:pPr>
                        <a:lnSpc>
                          <a:spcPct val="150000"/>
                        </a:lnSpc>
                      </a:pP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２</a:t>
                      </a:r>
                      <a:r>
                        <a:rPr lang="en-US" altLang="zh-CN" sz="1800" b="0" i="0" u="none" strike="noStrike" kern="1200" baseline="0" dirty="0" smtClean="0">
                          <a:solidFill>
                            <a:schemeClr val="tx1"/>
                          </a:solidFill>
                          <a:latin typeface="微软雅黑" pitchFamily="34" charset="-122"/>
                          <a:ea typeface="微软雅黑" pitchFamily="34" charset="-122"/>
                          <a:cs typeface="+mn-cs"/>
                        </a:rPr>
                        <a:t>)</a:t>
                      </a:r>
                      <a:r>
                        <a:rPr lang="zh-CN" altLang="en-US" sz="1800" b="0" i="0" u="none" strike="noStrike" kern="1200" baseline="0" dirty="0" smtClean="0">
                          <a:solidFill>
                            <a:schemeClr val="tx1"/>
                          </a:solidFill>
                          <a:latin typeface="微软雅黑" pitchFamily="34" charset="-122"/>
                          <a:ea typeface="微软雅黑" pitchFamily="34" charset="-122"/>
                          <a:cs typeface="+mn-cs"/>
                        </a:rPr>
                        <a:t>分析工具和方法不同</a:t>
                      </a:r>
                      <a:r>
                        <a:rPr lang="en-US" altLang="zh-CN" sz="1800" b="0" i="0" u="none" strike="noStrike" kern="1200" baseline="0" dirty="0" smtClean="0">
                          <a:solidFill>
                            <a:schemeClr val="tx1"/>
                          </a:solidFill>
                          <a:latin typeface="微软雅黑" pitchFamily="34" charset="-122"/>
                          <a:ea typeface="微软雅黑" pitchFamily="34" charset="-122"/>
                          <a:cs typeface="+mn-cs"/>
                        </a:rPr>
                        <a:t>.</a:t>
                      </a:r>
                      <a:endParaRPr lang="zh-CN" altLang="en-US" b="0" dirty="0">
                        <a:solidFill>
                          <a:schemeClr val="tx1"/>
                        </a:solidFill>
                        <a:latin typeface="微软雅黑" pitchFamily="34" charset="-122"/>
                        <a:ea typeface="微软雅黑" pitchFamily="34" charset="-122"/>
                      </a:endParaRPr>
                    </a:p>
                  </a:txBody>
                  <a:tcPr anchor="ctr">
                    <a:solidFill>
                      <a:schemeClr val="accent4">
                        <a:lumMod val="75000"/>
                      </a:schemeClr>
                    </a:solidFill>
                  </a:tcPr>
                </a:tc>
              </a:tr>
              <a:tr h="6390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二</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基数效用论和序数效用论的联系</a:t>
                      </a:r>
                      <a:endParaRPr lang="zh-CN" altLang="en-US" sz="2800" b="1" dirty="0">
                        <a:latin typeface="微软雅黑" pitchFamily="34" charset="-122"/>
                        <a:ea typeface="微软雅黑" pitchFamily="34" charset="-122"/>
                      </a:endParaRPr>
                    </a:p>
                  </a:txBody>
                  <a:tcPr anchor="ctr">
                    <a:solidFill>
                      <a:srgbClr val="FFC000"/>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１</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所得出的消费者均衡条件实质上是相同的</a:t>
                      </a:r>
                      <a:r>
                        <a:rPr lang="en-US" altLang="zh-CN" sz="1800" b="0" i="0" u="none" strike="noStrike" kern="1200" baseline="0" dirty="0" smtClean="0">
                          <a:solidFill>
                            <a:schemeClr val="dk1"/>
                          </a:solidFill>
                          <a:latin typeface="微软雅黑" pitchFamily="34" charset="-122"/>
                          <a:ea typeface="微软雅黑" pitchFamily="34" charset="-122"/>
                          <a:cs typeface="+mn-cs"/>
                        </a:rPr>
                        <a:t>.</a:t>
                      </a:r>
                    </a:p>
                    <a:p>
                      <a:pPr>
                        <a:lnSpc>
                          <a:spcPct val="150000"/>
                        </a:lnSpc>
                      </a:pP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２</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基数效用论和序数效用论都是一种消费者行为理论</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研究的问题都是消费者如何在既定收入约束条件下追求效用最大化的过程</a:t>
                      </a:r>
                      <a:r>
                        <a:rPr lang="en-US" altLang="zh-CN" sz="1800" b="0" i="0" u="none" strike="noStrike" kern="1200" baseline="0" dirty="0" smtClean="0">
                          <a:solidFill>
                            <a:schemeClr val="dk1"/>
                          </a:solidFill>
                          <a:latin typeface="微软雅黑" pitchFamily="34" charset="-122"/>
                          <a:ea typeface="微软雅黑" pitchFamily="34" charset="-122"/>
                          <a:cs typeface="+mn-cs"/>
                        </a:rPr>
                        <a:t>.</a:t>
                      </a:r>
                    </a:p>
                    <a:p>
                      <a:pPr>
                        <a:lnSpc>
                          <a:spcPct val="150000"/>
                        </a:lnSpc>
                      </a:pP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３</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基数效用论和序数效用论推导的需求曲线具有相同的趋势</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即需求曲线向右下方倾斜</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符合需求定律</a:t>
                      </a:r>
                      <a:r>
                        <a:rPr lang="en-US" altLang="zh-CN" sz="1800" b="0" i="0" u="none" strike="noStrike" kern="1200" baseline="0" dirty="0" smtClean="0">
                          <a:solidFill>
                            <a:schemeClr val="dk1"/>
                          </a:solidFill>
                          <a:latin typeface="微软雅黑" pitchFamily="34" charset="-122"/>
                          <a:ea typeface="微软雅黑" pitchFamily="34" charset="-122"/>
                          <a:cs typeface="+mn-cs"/>
                        </a:rPr>
                        <a:t>,</a:t>
                      </a:r>
                      <a:r>
                        <a:rPr lang="zh-CN" altLang="en-US" sz="1800" b="0" i="0" u="none" strike="noStrike" kern="1200" baseline="0" dirty="0" smtClean="0">
                          <a:solidFill>
                            <a:schemeClr val="dk1"/>
                          </a:solidFill>
                          <a:latin typeface="微软雅黑" pitchFamily="34" charset="-122"/>
                          <a:ea typeface="微软雅黑" pitchFamily="34" charset="-122"/>
                          <a:cs typeface="+mn-cs"/>
                        </a:rPr>
                        <a:t>且需求曲线上的任何一点消费者都获得了效用最大化</a:t>
                      </a:r>
                      <a:r>
                        <a:rPr lang="en-US" altLang="zh-CN" sz="1800" b="0" i="0" u="none" strike="noStrike" kern="1200" baseline="0" dirty="0" smtClean="0">
                          <a:solidFill>
                            <a:schemeClr val="dk1"/>
                          </a:solidFill>
                          <a:latin typeface="微软雅黑" pitchFamily="34" charset="-122"/>
                          <a:ea typeface="微软雅黑" pitchFamily="34" charset="-122"/>
                          <a:cs typeface="+mn-cs"/>
                        </a:rPr>
                        <a:t>.</a:t>
                      </a:r>
                      <a:endParaRPr lang="zh-CN" altLang="en-US" b="0" dirty="0">
                        <a:latin typeface="微软雅黑" pitchFamily="34" charset="-122"/>
                        <a:ea typeface="微软雅黑" pitchFamily="34" charset="-122"/>
                      </a:endParaRPr>
                    </a:p>
                  </a:txBody>
                  <a:tcPr anchor="ctr">
                    <a:solidFill>
                      <a:schemeClr val="accent4">
                        <a:lumMod val="75000"/>
                      </a:schemeClr>
                    </a:solidFill>
                  </a:tcPr>
                </a:tc>
              </a:tr>
            </a:tbl>
          </a:graphicData>
        </a:graphic>
      </p:graphicFrame>
    </p:spTree>
    <p:extLst>
      <p:ext uri="{BB962C8B-B14F-4D97-AF65-F5344CB8AC3E}">
        <p14:creationId xmlns:p14="http://schemas.microsoft.com/office/powerpoint/2010/main" val="1472027435"/>
      </p:ext>
    </p:extLst>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思考题</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016758"/>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１．某消费者有１２０元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当商品１的价格为２０元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商品２的价格为１０元时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各种不同数量的商品    </a:t>
            </a:r>
            <a:endParaRPr lang="en-US" altLang="zh-CN" sz="2000" dirty="0" smtClean="0">
              <a:latin typeface="微软雅黑" pitchFamily="34" charset="-122"/>
              <a:ea typeface="微软雅黑" pitchFamily="34" charset="-122"/>
            </a:endParaRPr>
          </a:p>
          <a:p>
            <a:r>
              <a:rPr lang="en-US" altLang="zh-CN"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１和商品２的边际效用见下表</a:t>
            </a:r>
            <a:r>
              <a:rPr lang="en-US" altLang="zh-CN" sz="2000" dirty="0" smtClean="0">
                <a:latin typeface="微软雅黑" pitchFamily="34" charset="-122"/>
                <a:ea typeface="微软雅黑" pitchFamily="34" charset="-122"/>
              </a:rPr>
              <a:t>.</a:t>
            </a: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购买几单位商品１和几单位商品２时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可以实现效用最大化</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这时货币的边际效用</a:t>
            </a:r>
            <a:r>
              <a:rPr lang="zh-CN" altLang="en-US" sz="2000" dirty="0" smtClean="0">
                <a:latin typeface="微软雅黑" pitchFamily="34" charset="-122"/>
                <a:ea typeface="微软雅黑" pitchFamily="34" charset="-122"/>
              </a:rPr>
              <a:t>是多少</a:t>
            </a:r>
            <a:r>
              <a:rPr lang="en-US" altLang="zh-CN" sz="2000"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２．某学生还剩３门考试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现在只有７天时间复习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每门课的复习时间与预期成绩见下表</a:t>
            </a:r>
            <a:r>
              <a:rPr lang="en-US" altLang="zh-CN" sz="2000" dirty="0" smtClean="0">
                <a:latin typeface="微软雅黑" pitchFamily="34" charset="-122"/>
                <a:ea typeface="微软雅黑" pitchFamily="34" charset="-122"/>
              </a:rPr>
              <a:t>.</a:t>
            </a: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如何安排复习时间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才能使预期成绩最高</a:t>
            </a:r>
            <a:r>
              <a:rPr lang="en-US" altLang="zh-CN" sz="2000" dirty="0">
                <a:latin typeface="微软雅黑" pitchFamily="34" charset="-122"/>
                <a:ea typeface="微软雅黑" pitchFamily="34" charset="-122"/>
              </a:rPr>
              <a:t>?</a:t>
            </a:r>
          </a:p>
        </p:txBody>
      </p:sp>
      <p:pic>
        <p:nvPicPr>
          <p:cNvPr id="9" name="图片 8"/>
          <p:cNvPicPr>
            <a:picLocks noChangeAspect="1"/>
          </p:cNvPicPr>
          <p:nvPr/>
        </p:nvPicPr>
        <p:blipFill>
          <a:blip r:embed="rId2"/>
          <a:stretch>
            <a:fillRect/>
          </a:stretch>
        </p:blipFill>
        <p:spPr>
          <a:xfrm>
            <a:off x="1515762" y="2033587"/>
            <a:ext cx="10470292" cy="1294499"/>
          </a:xfrm>
          <a:prstGeom prst="rect">
            <a:avLst/>
          </a:prstGeom>
        </p:spPr>
      </p:pic>
      <p:pic>
        <p:nvPicPr>
          <p:cNvPr id="10" name="图片 9"/>
          <p:cNvPicPr>
            <a:picLocks noChangeAspect="1"/>
          </p:cNvPicPr>
          <p:nvPr/>
        </p:nvPicPr>
        <p:blipFill>
          <a:blip r:embed="rId3"/>
          <a:stretch>
            <a:fillRect/>
          </a:stretch>
        </p:blipFill>
        <p:spPr>
          <a:xfrm>
            <a:off x="1515763" y="4118089"/>
            <a:ext cx="10470292" cy="1677430"/>
          </a:xfrm>
          <a:prstGeom prst="rect">
            <a:avLst/>
          </a:prstGeom>
        </p:spPr>
      </p:pic>
    </p:spTree>
    <p:extLst>
      <p:ext uri="{BB962C8B-B14F-4D97-AF65-F5344CB8AC3E}">
        <p14:creationId xmlns:p14="http://schemas.microsoft.com/office/powerpoint/2010/main" val="4218196555"/>
      </p:ext>
    </p:extLst>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思考题</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324535"/>
          </a:xfrm>
          <a:prstGeom prst="rect">
            <a:avLst/>
          </a:prstGeom>
          <a:noFill/>
        </p:spPr>
        <p:txBody>
          <a:bodyPr wrap="square" rtlCol="0">
            <a:spAutoFit/>
          </a:bodyPr>
          <a:lstStyle/>
          <a:p>
            <a:r>
              <a:rPr lang="zh-CN" altLang="en-US" sz="2000" dirty="0">
                <a:latin typeface="微软雅黑" pitchFamily="34" charset="-122"/>
                <a:ea typeface="微软雅黑" pitchFamily="34" charset="-122"/>
              </a:rPr>
              <a:t>３．已知一件衣服的价格是１００元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一份商务套餐的价格是２０元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那么在某消费者关于</a:t>
            </a:r>
            <a:r>
              <a:rPr lang="zh-CN" altLang="en-US" sz="2000" dirty="0" smtClean="0">
                <a:latin typeface="微软雅黑" pitchFamily="34" charset="-122"/>
                <a:ea typeface="微软雅黑" pitchFamily="34" charset="-122"/>
              </a:rPr>
              <a:t>这两种</a:t>
            </a:r>
            <a:r>
              <a:rPr lang="zh-CN" altLang="en-US" sz="2000" dirty="0">
                <a:latin typeface="微软雅黑" pitchFamily="34" charset="-122"/>
                <a:ea typeface="微软雅黑" pitchFamily="34" charset="-122"/>
              </a:rPr>
              <a:t>商品效用最大化的均衡点上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一份商务套餐对一件衣服的边际替代率</a:t>
            </a:r>
            <a:r>
              <a:rPr lang="en-US" altLang="zh-CN" sz="2000" dirty="0">
                <a:latin typeface="微软雅黑" pitchFamily="34" charset="-122"/>
                <a:ea typeface="微软雅黑" pitchFamily="34" charset="-122"/>
              </a:rPr>
              <a:t>MRS </a:t>
            </a:r>
            <a:r>
              <a:rPr lang="zh-CN" altLang="en-US" sz="2000" dirty="0">
                <a:latin typeface="微软雅黑" pitchFamily="34" charset="-122"/>
                <a:ea typeface="微软雅黑" pitchFamily="34" charset="-122"/>
              </a:rPr>
              <a:t>是多少</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４．已知某人月收入１２００元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全部花费在</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Y</a:t>
            </a:r>
            <a:r>
              <a:rPr lang="zh-CN" altLang="en-US" sz="2000" dirty="0">
                <a:latin typeface="微软雅黑" pitchFamily="34" charset="-122"/>
                <a:ea typeface="微软雅黑" pitchFamily="34" charset="-122"/>
              </a:rPr>
              <a:t>两种商品上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他的效用函数为</a:t>
            </a:r>
            <a:r>
              <a:rPr lang="en-US" altLang="zh-CN" sz="2000" dirty="0">
                <a:latin typeface="微软雅黑" pitchFamily="34" charset="-122"/>
                <a:ea typeface="微软雅黑" pitchFamily="34" charset="-122"/>
              </a:rPr>
              <a:t>U </a:t>
            </a:r>
            <a:r>
              <a:rPr lang="zh-CN" altLang="en-US" sz="2000" dirty="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XY,X</a:t>
            </a:r>
            <a:r>
              <a:rPr lang="zh-CN" altLang="en-US" sz="2000" dirty="0">
                <a:latin typeface="微软雅黑" pitchFamily="34" charset="-122"/>
                <a:ea typeface="微软雅黑" pitchFamily="34" charset="-122"/>
              </a:rPr>
              <a:t>的价格为２０元</a:t>
            </a:r>
            <a:r>
              <a:rPr lang="en-US" altLang="zh-CN" sz="2000" dirty="0">
                <a:latin typeface="微软雅黑" pitchFamily="34" charset="-122"/>
                <a:ea typeface="微软雅黑" pitchFamily="34" charset="-122"/>
              </a:rPr>
              <a:t>,Y</a:t>
            </a:r>
            <a:r>
              <a:rPr lang="zh-CN" altLang="en-US" sz="2000" dirty="0">
                <a:latin typeface="微软雅黑" pitchFamily="34" charset="-122"/>
                <a:ea typeface="微软雅黑" pitchFamily="34" charset="-122"/>
              </a:rPr>
              <a:t>的价格为３０元</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为获得最大效用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他购买的</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Y</a:t>
            </a:r>
            <a:r>
              <a:rPr lang="zh-CN" altLang="en-US" sz="2000" dirty="0">
                <a:latin typeface="微软雅黑" pitchFamily="34" charset="-122"/>
                <a:ea typeface="微软雅黑" pitchFamily="34" charset="-122"/>
              </a:rPr>
              <a:t>各为多少</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货币的边际效用和他获得的总效用各为多少</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假如</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的价格提高４４％</a:t>
            </a:r>
            <a:r>
              <a:rPr lang="en-US" altLang="zh-CN" sz="2000" dirty="0">
                <a:latin typeface="微软雅黑" pitchFamily="34" charset="-122"/>
                <a:ea typeface="微软雅黑" pitchFamily="34" charset="-122"/>
              </a:rPr>
              <a:t>,Y </a:t>
            </a:r>
            <a:r>
              <a:rPr lang="zh-CN" altLang="en-US" sz="2000" dirty="0">
                <a:latin typeface="微软雅黑" pitchFamily="34" charset="-122"/>
                <a:ea typeface="微软雅黑" pitchFamily="34" charset="-122"/>
              </a:rPr>
              <a:t>的价格不变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为保持原来的效用水平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他的收入必须</a:t>
            </a:r>
            <a:r>
              <a:rPr lang="zh-CN" altLang="en-US" sz="2000" dirty="0" smtClean="0">
                <a:latin typeface="微软雅黑" pitchFamily="34" charset="-122"/>
                <a:ea typeface="微软雅黑" pitchFamily="34" charset="-122"/>
              </a:rPr>
              <a:t>增加</a:t>
            </a:r>
            <a:r>
              <a:rPr lang="zh-CN" altLang="en-US" sz="2000" dirty="0">
                <a:latin typeface="微软雅黑" pitchFamily="34" charset="-122"/>
                <a:ea typeface="微软雅黑" pitchFamily="34" charset="-122"/>
              </a:rPr>
              <a:t>多少</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５．</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商品的价格下降时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替代效应</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３＝８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收入效应</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X</a:t>
            </a:r>
            <a:r>
              <a:rPr lang="zh-CN" altLang="en-US" sz="2000" dirty="0">
                <a:latin typeface="微软雅黑" pitchFamily="34" charset="-122"/>
                <a:ea typeface="微软雅黑" pitchFamily="34" charset="-122"/>
              </a:rPr>
              <a:t>２＝－６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那么该商品属于</a:t>
            </a:r>
            <a:r>
              <a:rPr lang="zh-CN" altLang="en-US" sz="2000" dirty="0" smtClean="0">
                <a:latin typeface="微软雅黑" pitchFamily="34" charset="-122"/>
                <a:ea typeface="微软雅黑" pitchFamily="34" charset="-122"/>
              </a:rPr>
              <a:t>哪类</a:t>
            </a:r>
            <a:r>
              <a:rPr lang="zh-CN" altLang="en-US" sz="2000" dirty="0">
                <a:latin typeface="微软雅黑" pitchFamily="34" charset="-122"/>
                <a:ea typeface="微软雅黑" pitchFamily="34" charset="-122"/>
              </a:rPr>
              <a:t>商品</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６．下列商品中哪些最可能是正常物品</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哪些最可能是低档物品</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奥迪汽车</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进口矿泉水</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过季衣服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正版杀毒软件</a:t>
            </a:r>
            <a:r>
              <a:rPr lang="en-US" altLang="zh-CN" sz="2000" dirty="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二手自行车</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７．“当所有物品的边际效用完全相等时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效用达到最大”这个说法正确吗</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如果正确</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请说明</a:t>
            </a:r>
            <a:r>
              <a:rPr lang="zh-CN" altLang="en-US" sz="2000" dirty="0">
                <a:latin typeface="微软雅黑" pitchFamily="34" charset="-122"/>
                <a:ea typeface="微软雅黑" pitchFamily="34" charset="-122"/>
              </a:rPr>
              <a:t>你的理由</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如果不正确</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请修正这句话</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并解释理由</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８．水的用途很广泛</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而钻石的用途却很有限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为什么钻石的价格远远大于水</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９．简述商品的边际替代率递减规律的内容</a:t>
            </a:r>
            <a:r>
              <a:rPr lang="en-US" altLang="zh-CN" sz="2000" dirty="0">
                <a:latin typeface="微软雅黑" pitchFamily="34" charset="-122"/>
                <a:ea typeface="微软雅黑" pitchFamily="34" charset="-122"/>
              </a:rPr>
              <a:t>.</a:t>
            </a:r>
          </a:p>
        </p:txBody>
      </p:sp>
    </p:spTree>
    <p:extLst>
      <p:ext uri="{BB962C8B-B14F-4D97-AF65-F5344CB8AC3E}">
        <p14:creationId xmlns:p14="http://schemas.microsoft.com/office/powerpoint/2010/main" val="2209202083"/>
      </p:ext>
    </p:extLst>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6106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生产</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理论</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消费者行为理论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文本框 1"/>
          <p:cNvSpPr txBox="1"/>
          <p:nvPr/>
        </p:nvSpPr>
        <p:spPr>
          <a:xfrm>
            <a:off x="1033145" y="2484755"/>
            <a:ext cx="10140823" cy="1754326"/>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400" dirty="0" smtClean="0">
                <a:solidFill>
                  <a:schemeClr val="tx1">
                    <a:lumMod val="75000"/>
                    <a:lumOff val="25000"/>
                  </a:schemeClr>
                </a:solidFill>
                <a:latin typeface="微软雅黑" pitchFamily="34" charset="-122"/>
                <a:ea typeface="微软雅黑" pitchFamily="34" charset="-122"/>
              </a:rPr>
              <a:t>１．理解基数效用论的主要内容和分析工具与方法</a:t>
            </a:r>
            <a:r>
              <a:rPr lang="en-US" altLang="zh-CN" sz="2400" dirty="0" smtClean="0">
                <a:solidFill>
                  <a:schemeClr val="tx1">
                    <a:lumMod val="75000"/>
                    <a:lumOff val="25000"/>
                  </a:schemeClr>
                </a:solidFill>
                <a:latin typeface="微软雅黑" pitchFamily="34" charset="-122"/>
                <a:ea typeface="微软雅黑" pitchFamily="34" charset="-122"/>
              </a:rPr>
              <a:t>.</a:t>
            </a:r>
            <a:br>
              <a:rPr lang="en-US" altLang="zh-CN" sz="2400" dirty="0" smtClean="0">
                <a:solidFill>
                  <a:schemeClr val="tx1">
                    <a:lumMod val="75000"/>
                    <a:lumOff val="25000"/>
                  </a:schemeClr>
                </a:solidFill>
                <a:latin typeface="微软雅黑" pitchFamily="34" charset="-122"/>
                <a:ea typeface="微软雅黑" pitchFamily="34" charset="-122"/>
              </a:rPr>
            </a:br>
            <a:r>
              <a:rPr lang="zh-CN" altLang="en-US" sz="2400" dirty="0" smtClean="0">
                <a:solidFill>
                  <a:schemeClr val="tx1">
                    <a:lumMod val="75000"/>
                    <a:lumOff val="25000"/>
                  </a:schemeClr>
                </a:solidFill>
                <a:latin typeface="微软雅黑" pitchFamily="34" charset="-122"/>
                <a:ea typeface="微软雅黑" pitchFamily="34" charset="-122"/>
              </a:rPr>
              <a:t>２．理解序数效用论的主要内容和分析工具与方法</a:t>
            </a:r>
            <a:r>
              <a:rPr lang="en-US" altLang="zh-CN" sz="2400" dirty="0" smtClean="0">
                <a:solidFill>
                  <a:schemeClr val="tx1">
                    <a:lumMod val="75000"/>
                    <a:lumOff val="25000"/>
                  </a:schemeClr>
                </a:solidFill>
                <a:latin typeface="微软雅黑" pitchFamily="34" charset="-122"/>
                <a:ea typeface="微软雅黑" pitchFamily="34" charset="-122"/>
              </a:rPr>
              <a:t>.</a:t>
            </a:r>
            <a:br>
              <a:rPr lang="en-US" altLang="zh-CN" sz="2400" dirty="0" smtClean="0">
                <a:solidFill>
                  <a:schemeClr val="tx1">
                    <a:lumMod val="75000"/>
                    <a:lumOff val="25000"/>
                  </a:schemeClr>
                </a:solidFill>
                <a:latin typeface="微软雅黑" pitchFamily="34" charset="-122"/>
                <a:ea typeface="微软雅黑" pitchFamily="34" charset="-122"/>
              </a:rPr>
            </a:br>
            <a:r>
              <a:rPr lang="zh-CN" altLang="en-US" sz="2400" dirty="0" smtClean="0">
                <a:solidFill>
                  <a:schemeClr val="tx1">
                    <a:lumMod val="75000"/>
                    <a:lumOff val="25000"/>
                  </a:schemeClr>
                </a:solidFill>
                <a:latin typeface="微软雅黑" pitchFamily="34" charset="-122"/>
                <a:ea typeface="微软雅黑" pitchFamily="34" charset="-122"/>
              </a:rPr>
              <a:t>３．掌握序数效用论者如何利用无差异曲线和预算线来说明消费者均衡</a:t>
            </a:r>
            <a:r>
              <a:rPr lang="en-US" altLang="zh-CN" sz="2400" dirty="0" smtClean="0">
                <a:solidFill>
                  <a:schemeClr val="tx1">
                    <a:lumMod val="75000"/>
                    <a:lumOff val="25000"/>
                  </a:schemeClr>
                </a:solidFill>
                <a:latin typeface="微软雅黑" pitchFamily="34" charset="-122"/>
                <a:ea typeface="微软雅黑" pitchFamily="34" charset="-122"/>
              </a:rPr>
              <a:t>.</a:t>
            </a:r>
            <a:endParaRPr lang="zh-CN" altLang="en-US" sz="24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基数效用论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72896" y="1295323"/>
            <a:ext cx="6096000" cy="461665"/>
          </a:xfrm>
          <a:prstGeom prst="rect">
            <a:avLst/>
          </a:prstGeom>
        </p:spPr>
        <p:txBody>
          <a:bodyPr>
            <a:spAutoFit/>
          </a:bodyPr>
          <a:lstStyle/>
          <a:p>
            <a:r>
              <a:rPr lang="zh-CN" altLang="en-US" sz="2400" b="1" dirty="0" smtClean="0">
                <a:latin typeface="微软雅黑" pitchFamily="34" charset="-122"/>
                <a:ea typeface="微软雅黑" pitchFamily="34" charset="-122"/>
              </a:rPr>
              <a:t>一、边际效用</a:t>
            </a:r>
            <a:r>
              <a:rPr lang="zh-CN" altLang="en-US" sz="2400" b="1" dirty="0" smtClean="0">
                <a:latin typeface="微软雅黑" pitchFamily="34" charset="-122"/>
                <a:ea typeface="微软雅黑" pitchFamily="34" charset="-122"/>
              </a:rPr>
              <a:t>分析</a:t>
            </a:r>
            <a:endParaRPr lang="zh-CN" altLang="en-US" sz="2400" b="1" dirty="0">
              <a:latin typeface="微软雅黑" pitchFamily="34" charset="-122"/>
              <a:ea typeface="微软雅黑"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2955520310"/>
              </p:ext>
            </p:extLst>
          </p:nvPr>
        </p:nvGraphicFramePr>
        <p:xfrm>
          <a:off x="1135888" y="1853522"/>
          <a:ext cx="9873488" cy="908940"/>
        </p:xfrm>
        <a:graphic>
          <a:graphicData uri="http://schemas.openxmlformats.org/drawingml/2006/table">
            <a:tbl>
              <a:tblPr firstRow="1" bandRow="1">
                <a:tableStyleId>{D113A9D2-9D6B-4929-AA2D-F23B5EE8CBE7}</a:tableStyleId>
              </a:tblPr>
              <a:tblGrid>
                <a:gridCol w="1286021"/>
                <a:gridCol w="8587467"/>
              </a:tblGrid>
              <a:tr h="370840">
                <a:tc>
                  <a:txBody>
                    <a:bodyPr/>
                    <a:lstStyle/>
                    <a:p>
                      <a:pPr>
                        <a:lnSpc>
                          <a:spcPct val="150000"/>
                        </a:lnSpc>
                      </a:pPr>
                      <a:r>
                        <a:rPr lang="zh-CN" altLang="en-US" b="0" dirty="0" smtClean="0">
                          <a:solidFill>
                            <a:schemeClr val="bg1"/>
                          </a:solidFill>
                          <a:latin typeface="微软雅黑" pitchFamily="34" charset="-122"/>
                          <a:ea typeface="微软雅黑" pitchFamily="34" charset="-122"/>
                        </a:rPr>
                        <a:t>总效用</a:t>
                      </a:r>
                      <a:endParaRPr lang="zh-CN" altLang="en-US" b="0" dirty="0">
                        <a:solidFill>
                          <a:schemeClr val="bg1"/>
                        </a:solidFill>
                        <a:latin typeface="微软雅黑" pitchFamily="34" charset="-122"/>
                        <a:ea typeface="微软雅黑" pitchFamily="34" charset="-122"/>
                      </a:endParaRPr>
                    </a:p>
                  </a:txBody>
                  <a:tcPr>
                    <a:solidFill>
                      <a:schemeClr val="accent1">
                        <a:lumMod val="5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b="0" dirty="0" smtClean="0">
                          <a:solidFill>
                            <a:schemeClr val="tx1"/>
                          </a:solidFill>
                          <a:latin typeface="微软雅黑" pitchFamily="34" charset="-122"/>
                          <a:ea typeface="微软雅黑" pitchFamily="34" charset="-122"/>
                        </a:rPr>
                        <a:t>指消费者在一定时间内</a:t>
                      </a:r>
                      <a:r>
                        <a:rPr lang="en-US" altLang="zh-CN" b="0" dirty="0" smtClean="0">
                          <a:solidFill>
                            <a:schemeClr val="tx1"/>
                          </a:solidFill>
                          <a:latin typeface="微软雅黑" pitchFamily="34" charset="-122"/>
                          <a:ea typeface="微软雅黑" pitchFamily="34" charset="-122"/>
                        </a:rPr>
                        <a:t>,</a:t>
                      </a:r>
                      <a:r>
                        <a:rPr lang="zh-CN" altLang="en-US" b="0" dirty="0" smtClean="0">
                          <a:solidFill>
                            <a:schemeClr val="tx1"/>
                          </a:solidFill>
                          <a:latin typeface="微软雅黑" pitchFamily="34" charset="-122"/>
                          <a:ea typeface="微软雅黑" pitchFamily="34" charset="-122"/>
                        </a:rPr>
                        <a:t>从一定数量的商品或劳务的消费中得到的总满足程度</a:t>
                      </a:r>
                      <a:r>
                        <a:rPr lang="en-US" altLang="zh-CN" b="0" dirty="0" smtClean="0">
                          <a:solidFill>
                            <a:schemeClr val="tx1"/>
                          </a:solidFill>
                          <a:latin typeface="微软雅黑" pitchFamily="34" charset="-122"/>
                          <a:ea typeface="微软雅黑" pitchFamily="34" charset="-122"/>
                        </a:rPr>
                        <a:t>.</a:t>
                      </a:r>
                      <a:endParaRPr lang="zh-CN" altLang="en-US" b="0" dirty="0">
                        <a:solidFill>
                          <a:schemeClr val="tx1"/>
                        </a:solidFill>
                        <a:latin typeface="微软雅黑" pitchFamily="34" charset="-122"/>
                        <a:ea typeface="微软雅黑" pitchFamily="34" charset="-122"/>
                      </a:endParaRPr>
                    </a:p>
                  </a:txBody>
                  <a:tcPr/>
                </a:tc>
              </a:tr>
              <a:tr h="370840">
                <a:tc>
                  <a:txBody>
                    <a:bodyPr/>
                    <a:lstStyle/>
                    <a:p>
                      <a:pPr>
                        <a:lnSpc>
                          <a:spcPct val="150000"/>
                        </a:lnSpc>
                      </a:pPr>
                      <a:r>
                        <a:rPr lang="zh-CN" altLang="en-US" b="0" dirty="0" smtClean="0">
                          <a:solidFill>
                            <a:schemeClr val="bg1"/>
                          </a:solidFill>
                          <a:latin typeface="微软雅黑" pitchFamily="34" charset="-122"/>
                          <a:ea typeface="微软雅黑" pitchFamily="34" charset="-122"/>
                        </a:rPr>
                        <a:t>边际效用</a:t>
                      </a:r>
                      <a:endParaRPr lang="zh-CN" altLang="en-US" b="0" dirty="0">
                        <a:solidFill>
                          <a:schemeClr val="bg1"/>
                        </a:solidFill>
                        <a:latin typeface="微软雅黑" pitchFamily="34" charset="-122"/>
                        <a:ea typeface="微软雅黑" pitchFamily="34" charset="-122"/>
                      </a:endParaRPr>
                    </a:p>
                  </a:txBody>
                  <a:tcPr>
                    <a:solidFill>
                      <a:schemeClr val="accent1">
                        <a:lumMod val="5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b="0" dirty="0" smtClean="0">
                          <a:solidFill>
                            <a:schemeClr val="tx1"/>
                          </a:solidFill>
                          <a:latin typeface="微软雅黑" pitchFamily="34" charset="-122"/>
                          <a:ea typeface="微软雅黑" pitchFamily="34" charset="-122"/>
                        </a:rPr>
                        <a:t>指消费者在一定时间内</a:t>
                      </a:r>
                      <a:r>
                        <a:rPr lang="en-US" altLang="zh-CN" b="0" dirty="0" smtClean="0">
                          <a:solidFill>
                            <a:schemeClr val="tx1"/>
                          </a:solidFill>
                          <a:latin typeface="微软雅黑" pitchFamily="34" charset="-122"/>
                          <a:ea typeface="微软雅黑" pitchFamily="34" charset="-122"/>
                        </a:rPr>
                        <a:t>,</a:t>
                      </a:r>
                      <a:r>
                        <a:rPr lang="zh-CN" altLang="en-US" b="0" dirty="0" smtClean="0">
                          <a:solidFill>
                            <a:schemeClr val="tx1"/>
                          </a:solidFill>
                          <a:latin typeface="微软雅黑" pitchFamily="34" charset="-122"/>
                          <a:ea typeface="微软雅黑" pitchFamily="34" charset="-122"/>
                        </a:rPr>
                        <a:t>每增加一单位的商品或劳务消费所得到的效用量的增量</a:t>
                      </a:r>
                      <a:r>
                        <a:rPr lang="en-US" altLang="zh-CN" b="0" dirty="0" smtClean="0">
                          <a:solidFill>
                            <a:schemeClr val="tx1"/>
                          </a:solidFill>
                          <a:latin typeface="微软雅黑" pitchFamily="34" charset="-122"/>
                          <a:ea typeface="微软雅黑" pitchFamily="34" charset="-122"/>
                        </a:rPr>
                        <a:t>. </a:t>
                      </a:r>
                      <a:endParaRPr lang="zh-CN" altLang="en-US" b="0" dirty="0">
                        <a:solidFill>
                          <a:schemeClr val="tx1"/>
                        </a:solidFill>
                        <a:latin typeface="微软雅黑" pitchFamily="34" charset="-122"/>
                        <a:ea typeface="微软雅黑" pitchFamily="34" charset="-122"/>
                      </a:endParaRPr>
                    </a:p>
                  </a:txBody>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1712098871"/>
              </p:ext>
            </p:extLst>
          </p:nvPr>
        </p:nvGraphicFramePr>
        <p:xfrm>
          <a:off x="1172464" y="3396488"/>
          <a:ext cx="9818624" cy="809752"/>
        </p:xfrm>
        <a:graphic>
          <a:graphicData uri="http://schemas.openxmlformats.org/drawingml/2006/table">
            <a:tbl>
              <a:tblPr firstRow="1" bandRow="1">
                <a:tableStyleId>{5C22544A-7EE6-4342-B048-85BDC9FD1C3A}</a:tableStyleId>
              </a:tblPr>
              <a:tblGrid>
                <a:gridCol w="4496816"/>
                <a:gridCol w="2048933"/>
                <a:gridCol w="3272875"/>
              </a:tblGrid>
              <a:tr h="370840">
                <a:tc>
                  <a:txBody>
                    <a:bodyPr/>
                    <a:lstStyle/>
                    <a:p>
                      <a:r>
                        <a:rPr lang="zh-CN" altLang="en-US" sz="1800" b="1" i="0" kern="1200" dirty="0" smtClean="0">
                          <a:solidFill>
                            <a:schemeClr val="lt1"/>
                          </a:solidFill>
                          <a:latin typeface="微软雅黑" pitchFamily="34" charset="-122"/>
                          <a:ea typeface="微软雅黑" pitchFamily="34" charset="-122"/>
                          <a:cs typeface="+mn-cs"/>
                        </a:rPr>
                        <a:t>假定消费者对某种商品或劳务的消费数量</a:t>
                      </a:r>
                      <a:endParaRPr lang="zh-CN" altLang="en-US" dirty="0">
                        <a:latin typeface="微软雅黑" pitchFamily="34" charset="-122"/>
                        <a:ea typeface="微软雅黑" pitchFamily="34" charset="-122"/>
                      </a:endParaRPr>
                    </a:p>
                  </a:txBody>
                  <a:tcPr/>
                </a:tc>
                <a:tc>
                  <a:txBody>
                    <a:bodyPr/>
                    <a:lstStyle/>
                    <a:p>
                      <a:r>
                        <a:rPr lang="zh-CN" altLang="en-US" sz="1800" b="1" i="0" kern="1200" dirty="0" smtClean="0">
                          <a:solidFill>
                            <a:schemeClr val="lt1"/>
                          </a:solidFill>
                          <a:latin typeface="微软雅黑" pitchFamily="34" charset="-122"/>
                          <a:ea typeface="微软雅黑" pitchFamily="34" charset="-122"/>
                          <a:cs typeface="+mn-cs"/>
                        </a:rPr>
                        <a:t>则总效用函数 </a:t>
                      </a:r>
                      <a:endParaRPr lang="zh-CN" altLang="en-US" dirty="0">
                        <a:latin typeface="微软雅黑" pitchFamily="34" charset="-122"/>
                        <a:ea typeface="微软雅黑" pitchFamily="34" charset="-122"/>
                      </a:endParaRPr>
                    </a:p>
                  </a:txBody>
                  <a:tcPr/>
                </a:tc>
                <a:tc>
                  <a:txBody>
                    <a:bodyPr/>
                    <a:lstStyle/>
                    <a:p>
                      <a:r>
                        <a:rPr lang="zh-CN" altLang="en-US" sz="1800" b="1" i="0" kern="1200" dirty="0" smtClean="0">
                          <a:solidFill>
                            <a:schemeClr val="lt1"/>
                          </a:solidFill>
                          <a:latin typeface="微软雅黑" pitchFamily="34" charset="-122"/>
                          <a:ea typeface="微软雅黑" pitchFamily="34" charset="-122"/>
                          <a:cs typeface="+mn-cs"/>
                        </a:rPr>
                        <a:t>相应的边际效用函数</a:t>
                      </a:r>
                      <a:endParaRPr lang="zh-CN" altLang="en-US" dirty="0">
                        <a:latin typeface="微软雅黑" pitchFamily="34" charset="-122"/>
                        <a:ea typeface="微软雅黑" pitchFamily="34" charset="-122"/>
                      </a:endParaRPr>
                    </a:p>
                  </a:txBody>
                  <a:tcPr/>
                </a:tc>
              </a:tr>
              <a:tr h="438912">
                <a:tc>
                  <a:txBody>
                    <a:bodyPr/>
                    <a:lstStyle/>
                    <a:p>
                      <a:pPr algn="ctr"/>
                      <a:r>
                        <a:rPr lang="en-US" altLang="zh-CN" dirty="0" smtClean="0">
                          <a:latin typeface="微软雅黑" pitchFamily="34" charset="-122"/>
                          <a:ea typeface="微软雅黑" pitchFamily="34" charset="-122"/>
                        </a:rPr>
                        <a:t>Q</a:t>
                      </a:r>
                      <a:endParaRPr lang="zh-CN" altLang="en-US" dirty="0">
                        <a:latin typeface="微软雅黑" pitchFamily="34" charset="-122"/>
                        <a:ea typeface="微软雅黑" pitchFamily="34" charset="-122"/>
                      </a:endParaRPr>
                    </a:p>
                  </a:txBody>
                  <a:tcPr/>
                </a:tc>
                <a:tc>
                  <a:txBody>
                    <a:bodyPr/>
                    <a:lstStyle/>
                    <a:p>
                      <a:pPr marL="0" algn="ctr" defTabSz="914400" rtl="0" eaLnBrk="1" latinLnBrk="0" hangingPunct="1"/>
                      <a:r>
                        <a:rPr lang="en-US" altLang="zh-CN" sz="1800" kern="1200" dirty="0" smtClean="0">
                          <a:solidFill>
                            <a:schemeClr val="dk1"/>
                          </a:solidFill>
                          <a:latin typeface="微软雅黑" pitchFamily="34" charset="-122"/>
                          <a:ea typeface="微软雅黑" pitchFamily="34" charset="-122"/>
                          <a:cs typeface="+mn-cs"/>
                        </a:rPr>
                        <a:t>TU</a:t>
                      </a:r>
                      <a:r>
                        <a:rPr lang="zh-CN" altLang="en-US" sz="1800" kern="1200" dirty="0" smtClean="0">
                          <a:solidFill>
                            <a:schemeClr val="dk1"/>
                          </a:solidFill>
                          <a:latin typeface="微软雅黑" pitchFamily="34" charset="-122"/>
                          <a:ea typeface="微软雅黑" pitchFamily="34" charset="-122"/>
                          <a:cs typeface="+mn-cs"/>
                        </a:rPr>
                        <a:t>＝</a:t>
                      </a:r>
                      <a:r>
                        <a:rPr lang="en-US" altLang="zh-CN" sz="1800" i="1" kern="1200" dirty="0" smtClean="0">
                          <a:solidFill>
                            <a:schemeClr val="dk1"/>
                          </a:solidFill>
                          <a:latin typeface="微软雅黑" pitchFamily="34" charset="-122"/>
                          <a:ea typeface="微软雅黑" pitchFamily="34" charset="-122"/>
                          <a:cs typeface="+mn-cs"/>
                        </a:rPr>
                        <a:t>f(Q)</a:t>
                      </a:r>
                      <a:endParaRPr lang="zh-CN" altLang="en-US" sz="1800" i="1" kern="1200" dirty="0" smtClean="0">
                        <a:solidFill>
                          <a:schemeClr val="dk1"/>
                        </a:solidFill>
                        <a:latin typeface="微软雅黑" pitchFamily="34" charset="-122"/>
                        <a:ea typeface="微软雅黑" pitchFamily="34" charset="-122"/>
                        <a:cs typeface="+mn-cs"/>
                      </a:endParaRPr>
                    </a:p>
                  </a:txBody>
                  <a:tcPr/>
                </a:tc>
                <a:tc>
                  <a:txBody>
                    <a:bodyPr/>
                    <a:lstStyle/>
                    <a:p>
                      <a:endParaRPr lang="zh-CN" altLang="en-US" dirty="0">
                        <a:latin typeface="微软雅黑" pitchFamily="34" charset="-122"/>
                        <a:ea typeface="微软雅黑" pitchFamily="34" charset="-122"/>
                      </a:endParaRPr>
                    </a:p>
                  </a:txBody>
                  <a:tcPr/>
                </a:tc>
              </a:tr>
            </a:tbl>
          </a:graphicData>
        </a:graphic>
      </p:graphicFrame>
      <p:sp>
        <p:nvSpPr>
          <p:cNvPr id="11" name="矩形 10"/>
          <p:cNvSpPr/>
          <p:nvPr/>
        </p:nvSpPr>
        <p:spPr>
          <a:xfrm>
            <a:off x="1182624" y="4493044"/>
            <a:ext cx="6096000" cy="923330"/>
          </a:xfrm>
          <a:prstGeom prst="rect">
            <a:avLst/>
          </a:prstGeom>
        </p:spPr>
        <p:txBody>
          <a:bodyPr>
            <a:spAutoFit/>
          </a:bodyPr>
          <a:lstStyle/>
          <a:p>
            <a:r>
              <a:rPr lang="zh-CN" altLang="en-US" dirty="0" smtClean="0">
                <a:latin typeface="微软雅黑" pitchFamily="34" charset="-122"/>
                <a:ea typeface="微软雅黑" pitchFamily="34" charset="-122"/>
              </a:rPr>
              <a:t>当商品的增加量趋于无穷小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即 </a:t>
            </a:r>
            <a:r>
              <a:rPr lang="en-US" altLang="zh-CN" dirty="0" smtClean="0">
                <a:latin typeface="微软雅黑" pitchFamily="34" charset="-122"/>
                <a:ea typeface="微软雅黑" pitchFamily="34" charset="-122"/>
              </a:rPr>
              <a:t>Δ Q</a:t>
            </a:r>
            <a:r>
              <a:rPr lang="zh-CN" altLang="en-US" dirty="0" smtClean="0">
                <a:latin typeface="微软雅黑" pitchFamily="34" charset="-122"/>
                <a:ea typeface="微软雅黑" pitchFamily="34" charset="-122"/>
              </a:rPr>
              <a:t>→０时</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有</a:t>
            </a: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srcRect/>
          <a:stretch>
            <a:fillRect/>
          </a:stretch>
        </p:blipFill>
        <p:spPr bwMode="auto">
          <a:xfrm>
            <a:off x="8484870" y="3795141"/>
            <a:ext cx="1257300" cy="43815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927978" y="4845558"/>
            <a:ext cx="3542509" cy="713994"/>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基数效用论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6096000" cy="1077218"/>
          </a:xfrm>
          <a:prstGeom prst="rect">
            <a:avLst/>
          </a:prstGeom>
        </p:spPr>
        <p:txBody>
          <a:bodyPr>
            <a:spAutoFit/>
          </a:bodyPr>
          <a:lstStyle/>
          <a:p>
            <a:r>
              <a:rPr lang="zh-CN" altLang="en-US" sz="2400" b="1" dirty="0" smtClean="0">
                <a:latin typeface="微软雅黑" pitchFamily="34" charset="-122"/>
                <a:ea typeface="微软雅黑" pitchFamily="34" charset="-122"/>
              </a:rPr>
              <a:t>二、边际效用递减规律</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sp>
        <p:nvSpPr>
          <p:cNvPr id="9" name="矩形 8"/>
          <p:cNvSpPr/>
          <p:nvPr/>
        </p:nvSpPr>
        <p:spPr>
          <a:xfrm>
            <a:off x="2828544" y="1935403"/>
            <a:ext cx="6096000" cy="707886"/>
          </a:xfrm>
          <a:prstGeom prst="rect">
            <a:avLst/>
          </a:prstGeom>
        </p:spPr>
        <p:txBody>
          <a:bodyPr>
            <a:spAutoFit/>
          </a:bodyPr>
          <a:lstStyle/>
          <a:p>
            <a:r>
              <a:rPr lang="zh-CN" altLang="en-US" sz="2000" dirty="0" smtClean="0">
                <a:latin typeface="微软雅黑" pitchFamily="34" charset="-122"/>
                <a:ea typeface="微软雅黑" pitchFamily="34" charset="-122"/>
              </a:rPr>
              <a:t>为什么在消费过程中会呈现出边际效用递减规律呢</a:t>
            </a:r>
            <a:r>
              <a:rPr lang="en-US" altLang="zh-CN" sz="2000" dirty="0" smtClean="0">
                <a:latin typeface="微软雅黑" pitchFamily="34" charset="-122"/>
                <a:ea typeface="微软雅黑" pitchFamily="34" charset="-122"/>
              </a:rPr>
              <a:t>?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1" name="Picture 7"/>
          <p:cNvPicPr>
            <a:picLocks noChangeAspect="1" noChangeArrowheads="1"/>
          </p:cNvPicPr>
          <p:nvPr/>
        </p:nvPicPr>
        <p:blipFill>
          <a:blip r:embed="rId2" cstate="print"/>
          <a:srcRect/>
          <a:stretch>
            <a:fillRect/>
          </a:stretch>
        </p:blipFill>
        <p:spPr bwMode="auto">
          <a:xfrm>
            <a:off x="9475852" y="1329425"/>
            <a:ext cx="1374020" cy="1211956"/>
          </a:xfrm>
          <a:prstGeom prst="rect">
            <a:avLst/>
          </a:prstGeom>
          <a:noFill/>
          <a:ln w="9525" algn="ctr">
            <a:noFill/>
            <a:miter lim="800000"/>
            <a:headEnd/>
            <a:tailEnd/>
          </a:ln>
          <a:effectLst/>
        </p:spPr>
      </p:pic>
      <p:graphicFrame>
        <p:nvGraphicFramePr>
          <p:cNvPr id="12" name="表格 11"/>
          <p:cNvGraphicFramePr>
            <a:graphicFrameLocks noGrp="1"/>
          </p:cNvGraphicFramePr>
          <p:nvPr/>
        </p:nvGraphicFramePr>
        <p:xfrm>
          <a:off x="1190752" y="3298274"/>
          <a:ext cx="9855200" cy="2743200"/>
        </p:xfrm>
        <a:graphic>
          <a:graphicData uri="http://schemas.openxmlformats.org/drawingml/2006/table">
            <a:tbl>
              <a:tblPr firstRow="1" bandRow="1">
                <a:tableStyleId>{5C22544A-7EE6-4342-B048-85BDC9FD1C3A}</a:tableStyleId>
              </a:tblPr>
              <a:tblGrid>
                <a:gridCol w="2283968"/>
                <a:gridCol w="7571232"/>
              </a:tblGrid>
              <a:tr h="6390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800" b="1" dirty="0" smtClean="0">
                          <a:solidFill>
                            <a:schemeClr val="tx1"/>
                          </a:solidFill>
                          <a:latin typeface="微软雅黑" pitchFamily="34" charset="-122"/>
                          <a:ea typeface="微软雅黑" pitchFamily="34" charset="-122"/>
                        </a:rPr>
                        <a:t>生理或心理的原因</a:t>
                      </a:r>
                      <a:endParaRPr lang="zh-CN" altLang="en-US" sz="2800" b="1" dirty="0">
                        <a:solidFill>
                          <a:schemeClr val="tx1"/>
                        </a:solidFill>
                        <a:latin typeface="微软雅黑" pitchFamily="34" charset="-122"/>
                        <a:ea typeface="微软雅黑" pitchFamily="34" charset="-122"/>
                      </a:endParaRPr>
                    </a:p>
                  </a:txBody>
                  <a:tcPr anchor="ctr">
                    <a:solidFill>
                      <a:srgbClr val="FFC000"/>
                    </a:solidFill>
                  </a:tcPr>
                </a:tc>
                <a:tc>
                  <a:txBody>
                    <a:bodyPr/>
                    <a:lstStyle/>
                    <a:p>
                      <a:pPr>
                        <a:lnSpc>
                          <a:spcPct val="150000"/>
                        </a:lnSpc>
                      </a:pPr>
                      <a:r>
                        <a:rPr lang="zh-CN" altLang="en-US" sz="1800" b="0" i="0" kern="1200" dirty="0" smtClean="0">
                          <a:solidFill>
                            <a:schemeClr val="tx1"/>
                          </a:solidFill>
                          <a:latin typeface="微软雅黑" pitchFamily="34" charset="-122"/>
                          <a:ea typeface="微软雅黑" pitchFamily="34" charset="-122"/>
                          <a:cs typeface="+mn-cs"/>
                        </a:rPr>
                        <a:t>当我们在又饿又渴的时候吃第一个苹果</a:t>
                      </a:r>
                      <a:r>
                        <a:rPr lang="en-US" altLang="zh-CN" sz="1800" b="0" i="0" kern="1200" dirty="0" smtClean="0">
                          <a:solidFill>
                            <a:schemeClr val="tx1"/>
                          </a:solidFill>
                          <a:latin typeface="微软雅黑" pitchFamily="34" charset="-122"/>
                          <a:ea typeface="微软雅黑" pitchFamily="34" charset="-122"/>
                          <a:cs typeface="+mn-cs"/>
                        </a:rPr>
                        <a:t>,</a:t>
                      </a:r>
                      <a:r>
                        <a:rPr lang="zh-CN" altLang="en-US" sz="1800" b="0" i="0" kern="1200" dirty="0" smtClean="0">
                          <a:solidFill>
                            <a:schemeClr val="tx1"/>
                          </a:solidFill>
                          <a:latin typeface="微软雅黑" pitchFamily="34" charset="-122"/>
                          <a:ea typeface="微软雅黑" pitchFamily="34" charset="-122"/>
                          <a:cs typeface="+mn-cs"/>
                        </a:rPr>
                        <a:t>带来的满足感是非常强烈的</a:t>
                      </a:r>
                      <a:r>
                        <a:rPr lang="en-US" altLang="zh-CN" sz="1800" b="0" i="0" kern="1200" dirty="0" smtClean="0">
                          <a:solidFill>
                            <a:schemeClr val="tx1"/>
                          </a:solidFill>
                          <a:latin typeface="微软雅黑" pitchFamily="34" charset="-122"/>
                          <a:ea typeface="微软雅黑" pitchFamily="34" charset="-122"/>
                          <a:cs typeface="+mn-cs"/>
                        </a:rPr>
                        <a:t>,</a:t>
                      </a:r>
                      <a:r>
                        <a:rPr lang="zh-CN" altLang="en-US" sz="1800" b="0" i="0" kern="1200" dirty="0" smtClean="0">
                          <a:solidFill>
                            <a:schemeClr val="tx1"/>
                          </a:solidFill>
                          <a:latin typeface="微软雅黑" pitchFamily="34" charset="-122"/>
                          <a:ea typeface="微软雅黑" pitchFamily="34" charset="-122"/>
                          <a:cs typeface="+mn-cs"/>
                        </a:rPr>
                        <a:t>而当吃到第三个、第四个苹果时</a:t>
                      </a:r>
                      <a:r>
                        <a:rPr lang="en-US" altLang="zh-CN" sz="1800" b="0" i="0" kern="1200" dirty="0" smtClean="0">
                          <a:solidFill>
                            <a:schemeClr val="tx1"/>
                          </a:solidFill>
                          <a:latin typeface="微软雅黑" pitchFamily="34" charset="-122"/>
                          <a:ea typeface="微软雅黑" pitchFamily="34" charset="-122"/>
                          <a:cs typeface="+mn-cs"/>
                        </a:rPr>
                        <a:t>,</a:t>
                      </a:r>
                      <a:r>
                        <a:rPr lang="zh-CN" altLang="en-US" sz="1800" b="0" i="0" kern="1200" dirty="0" smtClean="0">
                          <a:solidFill>
                            <a:schemeClr val="tx1"/>
                          </a:solidFill>
                          <a:latin typeface="微软雅黑" pitchFamily="34" charset="-122"/>
                          <a:ea typeface="微软雅黑" pitchFamily="34" charset="-122"/>
                          <a:cs typeface="+mn-cs"/>
                        </a:rPr>
                        <a:t>会感觉味道已经没有第一个那么好了</a:t>
                      </a:r>
                      <a:r>
                        <a:rPr lang="en-US" altLang="zh-CN" sz="1800" b="0" i="0" kern="1200" dirty="0" smtClean="0">
                          <a:solidFill>
                            <a:schemeClr val="tx1"/>
                          </a:solidFill>
                          <a:latin typeface="微软雅黑" pitchFamily="34" charset="-122"/>
                          <a:ea typeface="微软雅黑" pitchFamily="34" charset="-122"/>
                          <a:cs typeface="+mn-cs"/>
                        </a:rPr>
                        <a:t>,</a:t>
                      </a:r>
                      <a:r>
                        <a:rPr lang="zh-CN" altLang="en-US" sz="1800" b="0" i="0" kern="1200" dirty="0" smtClean="0">
                          <a:solidFill>
                            <a:schemeClr val="tx1"/>
                          </a:solidFill>
                          <a:latin typeface="微软雅黑" pitchFamily="34" charset="-122"/>
                          <a:ea typeface="微软雅黑" pitchFamily="34" charset="-122"/>
                          <a:cs typeface="+mn-cs"/>
                        </a:rPr>
                        <a:t>吃得越多越感到乏味</a:t>
                      </a:r>
                      <a:r>
                        <a:rPr lang="en-US" altLang="zh-CN" sz="1800" b="0" i="0" kern="1200" dirty="0" smtClean="0">
                          <a:solidFill>
                            <a:schemeClr val="tx1"/>
                          </a:solidFill>
                          <a:latin typeface="微软雅黑" pitchFamily="34" charset="-122"/>
                          <a:ea typeface="微软雅黑" pitchFamily="34" charset="-122"/>
                          <a:cs typeface="+mn-cs"/>
                        </a:rPr>
                        <a:t>,</a:t>
                      </a:r>
                      <a:r>
                        <a:rPr lang="zh-CN" altLang="en-US" sz="1800" b="0" i="0" kern="1200" dirty="0" smtClean="0">
                          <a:solidFill>
                            <a:schemeClr val="tx1"/>
                          </a:solidFill>
                          <a:latin typeface="微软雅黑" pitchFamily="34" charset="-122"/>
                          <a:ea typeface="微软雅黑" pitchFamily="34" charset="-122"/>
                          <a:cs typeface="+mn-cs"/>
                        </a:rPr>
                        <a:t>这个过程也就是边际效用递减的过程。</a:t>
                      </a:r>
                      <a:endParaRPr lang="zh-CN" altLang="en-US" b="0" dirty="0">
                        <a:solidFill>
                          <a:schemeClr val="tx1"/>
                        </a:solidFill>
                        <a:latin typeface="微软雅黑" pitchFamily="34" charset="-122"/>
                        <a:ea typeface="微软雅黑" pitchFamily="34" charset="-122"/>
                      </a:endParaRPr>
                    </a:p>
                  </a:txBody>
                  <a:tcPr anchor="ctr">
                    <a:solidFill>
                      <a:schemeClr val="accent4">
                        <a:lumMod val="75000"/>
                      </a:schemeClr>
                    </a:solidFill>
                  </a:tcPr>
                </a:tc>
              </a:tr>
              <a:tr h="6390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800" b="1" dirty="0" smtClean="0">
                          <a:latin typeface="微软雅黑" pitchFamily="34" charset="-122"/>
                          <a:ea typeface="微软雅黑" pitchFamily="34" charset="-122"/>
                        </a:rPr>
                        <a:t>商品用途的多样性</a:t>
                      </a:r>
                      <a:endParaRPr lang="zh-CN" altLang="en-US" sz="2800" b="1" dirty="0">
                        <a:latin typeface="微软雅黑" pitchFamily="34" charset="-122"/>
                        <a:ea typeface="微软雅黑" pitchFamily="34" charset="-122"/>
                      </a:endParaRPr>
                    </a:p>
                  </a:txBody>
                  <a:tcPr anchor="ctr">
                    <a:solidFill>
                      <a:srgbClr val="FFC000"/>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800" b="0" i="0" kern="1200" dirty="0" smtClean="0">
                          <a:solidFill>
                            <a:schemeClr val="dk1"/>
                          </a:solidFill>
                          <a:latin typeface="微软雅黑" pitchFamily="34" charset="-122"/>
                          <a:ea typeface="微软雅黑" pitchFamily="34" charset="-122"/>
                          <a:cs typeface="+mn-cs"/>
                        </a:rPr>
                        <a:t>第一个苹果用来解决自己的饥渴</a:t>
                      </a:r>
                      <a:r>
                        <a:rPr lang="en-US" altLang="zh-CN" sz="1800" b="0" i="0" kern="1200" dirty="0" smtClean="0">
                          <a:solidFill>
                            <a:schemeClr val="dk1"/>
                          </a:solidFill>
                          <a:latin typeface="微软雅黑" pitchFamily="34" charset="-122"/>
                          <a:ea typeface="微软雅黑" pitchFamily="34" charset="-122"/>
                          <a:cs typeface="+mn-cs"/>
                        </a:rPr>
                        <a:t>,</a:t>
                      </a:r>
                      <a:r>
                        <a:rPr lang="zh-CN" altLang="en-US" sz="1800" b="0" i="0" kern="1200" dirty="0" smtClean="0">
                          <a:solidFill>
                            <a:schemeClr val="dk1"/>
                          </a:solidFill>
                          <a:latin typeface="微软雅黑" pitchFamily="34" charset="-122"/>
                          <a:ea typeface="微软雅黑" pitchFamily="34" charset="-122"/>
                          <a:cs typeface="+mn-cs"/>
                        </a:rPr>
                        <a:t>第二个苹果用来帮助同伴解决饥渴</a:t>
                      </a:r>
                      <a:r>
                        <a:rPr lang="en-US" altLang="zh-CN" sz="1800" b="0" i="0" kern="1200" dirty="0" smtClean="0">
                          <a:solidFill>
                            <a:schemeClr val="dk1"/>
                          </a:solidFill>
                          <a:latin typeface="微软雅黑" pitchFamily="34" charset="-122"/>
                          <a:ea typeface="微软雅黑" pitchFamily="34" charset="-122"/>
                          <a:cs typeface="+mn-cs"/>
                        </a:rPr>
                        <a:t>,</a:t>
                      </a:r>
                      <a:r>
                        <a:rPr lang="zh-CN" altLang="en-US" sz="1800" b="0" i="0" kern="1200" dirty="0" smtClean="0">
                          <a:solidFill>
                            <a:schemeClr val="dk1"/>
                          </a:solidFill>
                          <a:latin typeface="微软雅黑" pitchFamily="34" charset="-122"/>
                          <a:ea typeface="微软雅黑" pitchFamily="34" charset="-122"/>
                          <a:cs typeface="+mn-cs"/>
                        </a:rPr>
                        <a:t>如果还有第三个苹果</a:t>
                      </a:r>
                      <a:r>
                        <a:rPr lang="en-US" altLang="zh-CN" sz="1800" b="0" i="0" kern="1200" dirty="0" smtClean="0">
                          <a:solidFill>
                            <a:schemeClr val="dk1"/>
                          </a:solidFill>
                          <a:latin typeface="微软雅黑" pitchFamily="34" charset="-122"/>
                          <a:ea typeface="微软雅黑" pitchFamily="34" charset="-122"/>
                          <a:cs typeface="+mn-cs"/>
                        </a:rPr>
                        <a:t>,</a:t>
                      </a:r>
                      <a:r>
                        <a:rPr lang="zh-CN" altLang="en-US" sz="1800" b="0" i="0" kern="1200" dirty="0" smtClean="0">
                          <a:solidFill>
                            <a:schemeClr val="dk1"/>
                          </a:solidFill>
                          <a:latin typeface="微软雅黑" pitchFamily="34" charset="-122"/>
                          <a:ea typeface="微软雅黑" pitchFamily="34" charset="-122"/>
                          <a:cs typeface="+mn-cs"/>
                        </a:rPr>
                        <a:t>你可能用来做苹果面膜了</a:t>
                      </a:r>
                      <a:r>
                        <a:rPr lang="en-US" altLang="zh-CN" sz="1800" b="0" i="0" kern="1200" dirty="0" smtClean="0">
                          <a:solidFill>
                            <a:schemeClr val="dk1"/>
                          </a:solidFill>
                          <a:latin typeface="微软雅黑" pitchFamily="34" charset="-122"/>
                          <a:ea typeface="微软雅黑" pitchFamily="34" charset="-122"/>
                          <a:cs typeface="+mn-cs"/>
                        </a:rPr>
                        <a:t>,</a:t>
                      </a:r>
                      <a:r>
                        <a:rPr lang="zh-CN" altLang="en-US" sz="1800" b="0" i="0" kern="1200" dirty="0" smtClean="0">
                          <a:solidFill>
                            <a:schemeClr val="dk1"/>
                          </a:solidFill>
                          <a:latin typeface="微软雅黑" pitchFamily="34" charset="-122"/>
                          <a:ea typeface="微软雅黑" pitchFamily="34" charset="-122"/>
                          <a:cs typeface="+mn-cs"/>
                        </a:rPr>
                        <a:t>而做面膜是可有可无的</a:t>
                      </a:r>
                      <a:r>
                        <a:rPr lang="en-US" altLang="zh-CN" sz="1800" b="0" i="0" kern="1200" dirty="0" smtClean="0">
                          <a:solidFill>
                            <a:schemeClr val="dk1"/>
                          </a:solidFill>
                          <a:latin typeface="微软雅黑" pitchFamily="34" charset="-122"/>
                          <a:ea typeface="微软雅黑" pitchFamily="34" charset="-122"/>
                          <a:cs typeface="+mn-cs"/>
                        </a:rPr>
                        <a:t>,</a:t>
                      </a:r>
                      <a:r>
                        <a:rPr lang="zh-CN" altLang="en-US" sz="1800" b="0" i="0" kern="1200" dirty="0" smtClean="0">
                          <a:solidFill>
                            <a:schemeClr val="dk1"/>
                          </a:solidFill>
                          <a:latin typeface="微软雅黑" pitchFamily="34" charset="-122"/>
                          <a:ea typeface="微软雅黑" pitchFamily="34" charset="-122"/>
                          <a:cs typeface="+mn-cs"/>
                        </a:rPr>
                        <a:t>它当然不及解决饥渴那么重要。</a:t>
                      </a:r>
                      <a:endParaRPr lang="zh-CN" altLang="en-US" b="0" dirty="0">
                        <a:latin typeface="微软雅黑" pitchFamily="34" charset="-122"/>
                        <a:ea typeface="微软雅黑" pitchFamily="34" charset="-122"/>
                      </a:endParaRPr>
                    </a:p>
                  </a:txBody>
                  <a:tcPr anchor="ctr">
                    <a:solidFill>
                      <a:schemeClr val="accent4">
                        <a:lumMod val="75000"/>
                      </a:schemeClr>
                    </a:solidFill>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基数效用论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585470" y="608965"/>
            <a:ext cx="262890" cy="394335"/>
            <a:chOff x="922" y="959"/>
            <a:chExt cx="414" cy="621"/>
          </a:xfrm>
        </p:grpSpPr>
        <p:cxnSp>
          <p:nvCxnSpPr>
            <p:cNvPr id="10" name="直接连接符 9"/>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072896" y="1295323"/>
            <a:ext cx="10558272" cy="5539978"/>
          </a:xfrm>
          <a:prstGeom prst="rect">
            <a:avLst/>
          </a:prstGeom>
        </p:spPr>
        <p:txBody>
          <a:bodyPr wrap="square">
            <a:spAutoFit/>
          </a:bodyPr>
          <a:lstStyle/>
          <a:p>
            <a:r>
              <a:rPr lang="zh-CN" altLang="en-US" sz="2400" b="1" dirty="0" smtClean="0">
                <a:latin typeface="微软雅黑" pitchFamily="34" charset="-122"/>
                <a:ea typeface="微软雅黑" pitchFamily="34" charset="-122"/>
              </a:rPr>
              <a:t>三、消费者均衡</a:t>
            </a:r>
            <a:endParaRPr lang="en-US" altLang="zh-CN" sz="2400" b="1"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三个假设</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第一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消费者的偏好是既定的</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也就是说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消费者对各种商品的效用、边际效用的评价是既定的</a:t>
            </a:r>
            <a:r>
              <a:rPr lang="en-US" altLang="zh-CN" sz="2000" dirty="0" smtClean="0">
                <a:latin typeface="微软雅黑" pitchFamily="34" charset="-122"/>
                <a:ea typeface="微软雅黑" pitchFamily="34" charset="-122"/>
              </a:rPr>
              <a:t>. </a:t>
            </a:r>
          </a:p>
          <a:p>
            <a:pPr>
              <a:lnSpc>
                <a:spcPct val="150000"/>
              </a:lnSpc>
            </a:pPr>
            <a:r>
              <a:rPr lang="zh-CN" altLang="en-US" sz="2000" dirty="0" smtClean="0">
                <a:latin typeface="微软雅黑" pitchFamily="34" charset="-122"/>
                <a:ea typeface="微软雅黑" pitchFamily="34" charset="-122"/>
              </a:rPr>
              <a:t>第二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消费者的收入既定的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货币的边际效用是不变的</a:t>
            </a:r>
            <a:r>
              <a:rPr lang="en-US" altLang="zh-CN" sz="2000" dirty="0" smtClean="0">
                <a:latin typeface="微软雅黑" pitchFamily="34" charset="-122"/>
                <a:ea typeface="微软雅黑" pitchFamily="34" charset="-122"/>
              </a:rPr>
              <a:t>. </a:t>
            </a:r>
          </a:p>
          <a:p>
            <a:pPr>
              <a:lnSpc>
                <a:spcPct val="150000"/>
              </a:lnSpc>
            </a:pPr>
            <a:r>
              <a:rPr lang="zh-CN" altLang="en-US" sz="2000" dirty="0" smtClean="0">
                <a:latin typeface="微软雅黑" pitchFamily="34" charset="-122"/>
                <a:ea typeface="微软雅黑" pitchFamily="34" charset="-122"/>
              </a:rPr>
              <a:t>第三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商品的价格是既定的</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graphicFrame>
        <p:nvGraphicFramePr>
          <p:cNvPr id="15" name="表格 14"/>
          <p:cNvGraphicFramePr>
            <a:graphicFrameLocks noGrp="1"/>
          </p:cNvGraphicFramePr>
          <p:nvPr>
            <p:extLst>
              <p:ext uri="{D42A27DB-BD31-4B8C-83A1-F6EECF244321}">
                <p14:modId xmlns:p14="http://schemas.microsoft.com/office/powerpoint/2010/main" val="333601824"/>
              </p:ext>
            </p:extLst>
          </p:nvPr>
        </p:nvGraphicFramePr>
        <p:xfrm>
          <a:off x="4063365" y="1295323"/>
          <a:ext cx="3454400" cy="914400"/>
        </p:xfrm>
        <a:graphic>
          <a:graphicData uri="http://schemas.openxmlformats.org/drawingml/2006/table">
            <a:tbl>
              <a:tblPr firstRow="1" bandRow="1">
                <a:tableStyleId>{5C22544A-7EE6-4342-B048-85BDC9FD1C3A}</a:tableStyleId>
              </a:tblPr>
              <a:tblGrid>
                <a:gridCol w="3454400"/>
              </a:tblGrid>
              <a:tr h="87139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单个消费者在既定收入的情况下</a:t>
                      </a:r>
                      <a:r>
                        <a:rPr lang="en-US" altLang="zh-CN" dirty="0" smtClean="0">
                          <a:solidFill>
                            <a:srgbClr val="FFFF00"/>
                          </a:solidFill>
                          <a:latin typeface="微软雅黑" pitchFamily="34" charset="-122"/>
                          <a:ea typeface="微软雅黑" pitchFamily="34" charset="-122"/>
                        </a:rPr>
                        <a:t>,</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如何实现效用最大化的问题</a:t>
                      </a:r>
                      <a:endParaRPr lang="zh-CN" altLang="en-US" dirty="0">
                        <a:solidFill>
                          <a:srgbClr val="FFFF00"/>
                        </a:solidFill>
                        <a:latin typeface="微软雅黑" pitchFamily="34" charset="-122"/>
                        <a:ea typeface="微软雅黑" pitchFamily="34" charset="-122"/>
                      </a:endParaRPr>
                    </a:p>
                  </a:txBody>
                  <a:tcP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371648295"/>
              </p:ext>
            </p:extLst>
          </p:nvPr>
        </p:nvGraphicFramePr>
        <p:xfrm>
          <a:off x="1013968" y="4148845"/>
          <a:ext cx="11031728" cy="914400"/>
        </p:xfrm>
        <a:graphic>
          <a:graphicData uri="http://schemas.openxmlformats.org/drawingml/2006/table">
            <a:tbl>
              <a:tblPr firstRow="1" bandRow="1">
                <a:tableStyleId>{5C22544A-7EE6-4342-B048-85BDC9FD1C3A}</a:tableStyleId>
              </a:tblPr>
              <a:tblGrid>
                <a:gridCol w="11031728"/>
              </a:tblGrid>
              <a:tr h="87139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在基数效用论中</a:t>
                      </a:r>
                      <a:r>
                        <a:rPr lang="en-US" altLang="zh-CN" dirty="0" smtClean="0">
                          <a:solidFill>
                            <a:srgbClr val="FFFF00"/>
                          </a:solidFill>
                          <a:latin typeface="微软雅黑" pitchFamily="34" charset="-122"/>
                          <a:ea typeface="微软雅黑" pitchFamily="34" charset="-122"/>
                        </a:rPr>
                        <a:t>,</a:t>
                      </a:r>
                      <a:r>
                        <a:rPr lang="zh-CN" altLang="en-US" dirty="0" smtClean="0">
                          <a:solidFill>
                            <a:srgbClr val="FFFF00"/>
                          </a:solidFill>
                          <a:latin typeface="微软雅黑" pitchFamily="34" charset="-122"/>
                          <a:ea typeface="微软雅黑" pitchFamily="34" charset="-122"/>
                        </a:rPr>
                        <a:t>消费者实现效用最大化的均衡条件是</a:t>
                      </a:r>
                      <a:r>
                        <a:rPr lang="en-US" altLang="zh-CN" dirty="0" smtClean="0">
                          <a:solidFill>
                            <a:srgbClr val="FFFF00"/>
                          </a:solidFill>
                          <a:latin typeface="微软雅黑" pitchFamily="34" charset="-122"/>
                          <a:ea typeface="微软雅黑" pitchFamily="34" charset="-122"/>
                        </a:rPr>
                        <a:t>:</a:t>
                      </a:r>
                      <a:r>
                        <a:rPr lang="zh-CN" altLang="en-US" dirty="0" smtClean="0">
                          <a:solidFill>
                            <a:srgbClr val="FFFF00"/>
                          </a:solidFill>
                          <a:latin typeface="微软雅黑" pitchFamily="34" charset="-122"/>
                          <a:ea typeface="微软雅黑" pitchFamily="34" charset="-122"/>
                        </a:rPr>
                        <a:t>消费者用全部的收入购买的各种商品所带来的边际效用与该商品价格之比相等</a:t>
                      </a:r>
                      <a:r>
                        <a:rPr lang="en-US" altLang="zh-CN" dirty="0" smtClean="0">
                          <a:solidFill>
                            <a:srgbClr val="FFFF00"/>
                          </a:solidFill>
                          <a:latin typeface="微软雅黑" pitchFamily="34" charset="-122"/>
                          <a:ea typeface="微软雅黑" pitchFamily="34" charset="-122"/>
                        </a:rPr>
                        <a:t>,</a:t>
                      </a:r>
                      <a:r>
                        <a:rPr lang="zh-CN" altLang="en-US" dirty="0" smtClean="0">
                          <a:solidFill>
                            <a:srgbClr val="FFFF00"/>
                          </a:solidFill>
                          <a:latin typeface="微软雅黑" pitchFamily="34" charset="-122"/>
                          <a:ea typeface="微软雅黑" pitchFamily="34" charset="-122"/>
                        </a:rPr>
                        <a:t>或者说消费者应使花在每一种商品上的最后一单位货币所提供的边际效用都相等</a:t>
                      </a:r>
                      <a:endParaRPr lang="zh-CN" altLang="en-US" dirty="0">
                        <a:solidFill>
                          <a:srgbClr val="FFFF00"/>
                        </a:solidFill>
                        <a:latin typeface="微软雅黑" pitchFamily="34" charset="-122"/>
                        <a:ea typeface="微软雅黑" pitchFamily="34" charset="-122"/>
                      </a:endParaRPr>
                    </a:p>
                  </a:txBody>
                  <a:tcPr/>
                </a:tc>
              </a:tr>
            </a:tbl>
          </a:graphicData>
        </a:graphic>
      </p:graphicFrame>
      <p:pic>
        <p:nvPicPr>
          <p:cNvPr id="2050" name="Picture 2"/>
          <p:cNvPicPr>
            <a:picLocks noChangeAspect="1" noChangeArrowheads="1"/>
          </p:cNvPicPr>
          <p:nvPr/>
        </p:nvPicPr>
        <p:blipFill>
          <a:blip r:embed="rId2" cstate="print"/>
          <a:srcRect/>
          <a:stretch>
            <a:fillRect/>
          </a:stretch>
        </p:blipFill>
        <p:spPr bwMode="auto">
          <a:xfrm>
            <a:off x="4419410" y="5340096"/>
            <a:ext cx="774382" cy="906594"/>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473953" y="5299059"/>
            <a:ext cx="768096" cy="955437"/>
          </a:xfrm>
          <a:prstGeom prst="rect">
            <a:avLst/>
          </a:prstGeom>
          <a:noFill/>
          <a:ln w="9525">
            <a:noFill/>
            <a:miter lim="800000"/>
            <a:headEnd/>
            <a:tailEnd/>
          </a:ln>
        </p:spPr>
      </p:pic>
      <p:sp>
        <p:nvSpPr>
          <p:cNvPr id="19" name="矩形 18"/>
          <p:cNvSpPr/>
          <p:nvPr/>
        </p:nvSpPr>
        <p:spPr>
          <a:xfrm>
            <a:off x="5559067" y="5420606"/>
            <a:ext cx="697627" cy="707886"/>
          </a:xfrm>
          <a:prstGeom prst="rect">
            <a:avLst/>
          </a:prstGeom>
          <a:gradFill flip="none" rotWithShape="1">
            <a:gsLst>
              <a:gs pos="0">
                <a:srgbClr val="FFF200"/>
              </a:gs>
              <a:gs pos="45000">
                <a:srgbClr val="FF7A00"/>
              </a:gs>
              <a:gs pos="70000">
                <a:srgbClr val="FF0300"/>
              </a:gs>
              <a:gs pos="100000">
                <a:srgbClr val="4D0808"/>
              </a:gs>
            </a:gsLst>
            <a:path path="shape">
              <a:fillToRect l="50000" t="50000" r="50000" b="50000"/>
            </a:path>
            <a:tileRect/>
          </a:gradFill>
        </p:spPr>
        <p:txBody>
          <a:bodyPr wrap="none">
            <a:spAutoFit/>
          </a:bodyPr>
          <a:lstStyle/>
          <a:p>
            <a:r>
              <a:rPr lang="zh-CN" altLang="en-US" sz="4000" dirty="0" smtClean="0"/>
              <a:t>＝</a:t>
            </a:r>
            <a:endParaRPr lang="zh-CN" altLang="en-US" sz="4000" dirty="0"/>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a:graphicFrameLocks noGrp="1"/>
          </p:cNvGraphicFramePr>
          <p:nvPr/>
        </p:nvGraphicFramePr>
        <p:xfrm>
          <a:off x="8067040" y="1140290"/>
          <a:ext cx="3875024" cy="578782"/>
        </p:xfrm>
        <a:graphic>
          <a:graphicData uri="http://schemas.openxmlformats.org/drawingml/2006/table">
            <a:tbl>
              <a:tblPr firstRow="1" bandRow="1">
                <a:tableStyleId>{5C22544A-7EE6-4342-B048-85BDC9FD1C3A}</a:tableStyleId>
              </a:tblPr>
              <a:tblGrid>
                <a:gridCol w="3875024"/>
              </a:tblGrid>
              <a:tr h="578782">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弥补基数效用论的缺点而提出来的</a:t>
                      </a:r>
                      <a:endParaRPr lang="zh-CN" altLang="en-US" dirty="0">
                        <a:solidFill>
                          <a:srgbClr val="FFFF00"/>
                        </a:solidFill>
                        <a:latin typeface="微软雅黑" pitchFamily="34" charset="-122"/>
                        <a:ea typeface="微软雅黑" pitchFamily="34" charset="-122"/>
                      </a:endParaRPr>
                    </a:p>
                  </a:txBody>
                  <a:tcPr/>
                </a:tc>
              </a:tr>
            </a:tbl>
          </a:graphicData>
        </a:graphic>
      </p:graphicFrame>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018032" y="1203651"/>
            <a:ext cx="6827520" cy="1884618"/>
          </a:xfrm>
          <a:prstGeom prst="rect">
            <a:avLst/>
          </a:prstGeom>
        </p:spPr>
        <p:txBody>
          <a:bodyPr wrap="square">
            <a:spAutoFit/>
          </a:bodyPr>
          <a:lstStyle/>
          <a:p>
            <a:pPr>
              <a:lnSpc>
                <a:spcPct val="150000"/>
              </a:lnSpc>
            </a:pPr>
            <a:r>
              <a:rPr lang="zh-CN" altLang="en-US" sz="2000" dirty="0" smtClean="0">
                <a:latin typeface="微软雅黑" pitchFamily="34" charset="-122"/>
                <a:ea typeface="微软雅黑" pitchFamily="34" charset="-122"/>
              </a:rPr>
              <a:t>       序数效用论者认为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效用作为一种心理现象是无法具体衡量的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更不能像基数效用理论一样简单地加和求总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只能通过满足程度的顺序或等级来进行效用的比较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用序数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第一、第二、第三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来表示</a:t>
            </a:r>
            <a:endParaRPr lang="zh-CN" altLang="en-US" sz="2000" dirty="0">
              <a:latin typeface="微软雅黑" pitchFamily="34" charset="-122"/>
              <a:ea typeface="微软雅黑" pitchFamily="34" charset="-122"/>
            </a:endParaRPr>
          </a:p>
        </p:txBody>
      </p:sp>
      <p:sp>
        <p:nvSpPr>
          <p:cNvPr id="10" name="矩形 9"/>
          <p:cNvSpPr/>
          <p:nvPr/>
        </p:nvSpPr>
        <p:spPr>
          <a:xfrm>
            <a:off x="999744" y="3088269"/>
            <a:ext cx="10887456" cy="1200329"/>
          </a:xfrm>
          <a:prstGeom prst="rect">
            <a:avLst/>
          </a:prstGeom>
        </p:spPr>
        <p:txBody>
          <a:bodyPr wrap="square">
            <a:spAutoFit/>
          </a:bodyPr>
          <a:lstStyle/>
          <a:p>
            <a:r>
              <a:rPr lang="zh-CN" altLang="en-US" dirty="0" smtClean="0">
                <a:latin typeface="微软雅黑" pitchFamily="34" charset="-122"/>
                <a:ea typeface="微软雅黑" pitchFamily="34" charset="-122"/>
              </a:rPr>
              <a:t>一、无差异曲线</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一</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消费者偏好的假定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二</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无差异曲线及其特点：无差异曲线也称为等效用曲线</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它用来表示能给消费者带来相同的效用水平和满足程度的两种商品的所有组合</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099951321"/>
              </p:ext>
            </p:extLst>
          </p:nvPr>
        </p:nvGraphicFramePr>
        <p:xfrm>
          <a:off x="1613648" y="4288597"/>
          <a:ext cx="10058400" cy="2382173"/>
        </p:xfrm>
        <a:graphic>
          <a:graphicData uri="http://schemas.openxmlformats.org/drawingml/2006/table">
            <a:tbl>
              <a:tblPr firstRow="1" bandRow="1">
                <a:tableStyleId>{5C22544A-7EE6-4342-B048-85BDC9FD1C3A}</a:tableStyleId>
              </a:tblPr>
              <a:tblGrid>
                <a:gridCol w="4570868"/>
                <a:gridCol w="5487532"/>
              </a:tblGrid>
              <a:tr h="1337010">
                <a:tc>
                  <a:txBody>
                    <a:bodyPr/>
                    <a:lstStyle/>
                    <a:p>
                      <a:pPr marL="0" marR="0" indent="0" algn="ctr" defTabSz="914400" rtl="0" eaLnBrk="1" fontAlgn="auto" latinLnBrk="0" hangingPunct="1">
                        <a:lnSpc>
                          <a:spcPct val="150000"/>
                        </a:lnSpc>
                        <a:spcBef>
                          <a:spcPts val="0"/>
                        </a:spcBef>
                        <a:spcAft>
                          <a:spcPts val="0"/>
                        </a:spcAft>
                        <a:buClrTx/>
                        <a:buSzTx/>
                        <a:buFont typeface="Arial" pitchFamily="34" charset="0"/>
                        <a:buChar char="•"/>
                        <a:tabLst/>
                        <a:defRPr/>
                      </a:pPr>
                      <a:r>
                        <a:rPr lang="zh-CN" altLang="en-US" sz="2000" b="1" dirty="0" smtClean="0">
                          <a:solidFill>
                            <a:schemeClr val="tx1"/>
                          </a:solidFill>
                          <a:latin typeface="微软雅黑" pitchFamily="34" charset="-122"/>
                          <a:ea typeface="微软雅黑" pitchFamily="34" charset="-122"/>
                        </a:rPr>
                        <a:t>是一条向右下方倾斜的曲线</a:t>
                      </a:r>
                      <a:r>
                        <a:rPr lang="en-US" altLang="zh-CN" sz="2000" b="1" dirty="0" smtClean="0">
                          <a:solidFill>
                            <a:schemeClr val="tx1"/>
                          </a:solidFill>
                          <a:latin typeface="微软雅黑" pitchFamily="34" charset="-122"/>
                          <a:ea typeface="微软雅黑" pitchFamily="34" charset="-122"/>
                        </a:rPr>
                        <a:t>,</a:t>
                      </a:r>
                      <a:r>
                        <a:rPr lang="zh-CN" altLang="en-US" sz="2000" b="1" dirty="0" smtClean="0">
                          <a:solidFill>
                            <a:schemeClr val="tx1"/>
                          </a:solidFill>
                          <a:latin typeface="微软雅黑" pitchFamily="34" charset="-122"/>
                          <a:ea typeface="微软雅黑" pitchFamily="34" charset="-122"/>
                        </a:rPr>
                        <a:t>各切点的斜率为负值</a:t>
                      </a:r>
                      <a:r>
                        <a:rPr lang="en-US" altLang="zh-CN" sz="2000" b="1" dirty="0" smtClean="0">
                          <a:solidFill>
                            <a:schemeClr val="tx1"/>
                          </a:solidFill>
                          <a:latin typeface="微软雅黑" pitchFamily="34" charset="-122"/>
                          <a:ea typeface="微软雅黑" pitchFamily="34" charset="-122"/>
                        </a:rPr>
                        <a:t>.</a:t>
                      </a:r>
                      <a:endParaRPr lang="zh-CN" altLang="en-US" sz="2000" b="1" dirty="0">
                        <a:solidFill>
                          <a:schemeClr val="tx1"/>
                        </a:solidFill>
                        <a:latin typeface="微软雅黑" pitchFamily="34" charset="-122"/>
                        <a:ea typeface="微软雅黑" pitchFamily="34" charset="-122"/>
                      </a:endParaRPr>
                    </a:p>
                  </a:txBody>
                  <a:tcPr anchor="ctr">
                    <a:solidFill>
                      <a:schemeClr val="accent6">
                        <a:lumMod val="60000"/>
                        <a:lumOff val="40000"/>
                      </a:schemeClr>
                    </a:solidFill>
                  </a:tcPr>
                </a:tc>
                <a:tc>
                  <a:txBody>
                    <a:bodyPr/>
                    <a:lstStyle/>
                    <a:p>
                      <a:pPr>
                        <a:lnSpc>
                          <a:spcPct val="150000"/>
                        </a:lnSpc>
                        <a:buFont typeface="Arial" pitchFamily="34" charset="0"/>
                        <a:buChar char="•"/>
                      </a:pPr>
                      <a:r>
                        <a:rPr lang="zh-CN" altLang="en-US" sz="2000" b="1" kern="1200" dirty="0" smtClean="0">
                          <a:solidFill>
                            <a:schemeClr val="tx1"/>
                          </a:solidFill>
                          <a:latin typeface="微软雅黑" pitchFamily="34" charset="-122"/>
                          <a:ea typeface="微软雅黑" pitchFamily="34" charset="-122"/>
                          <a:cs typeface="+mn-cs"/>
                        </a:rPr>
                        <a:t>在同一坐标平面上可以有无数条无差异曲线</a:t>
                      </a:r>
                      <a:r>
                        <a:rPr lang="en-US" altLang="zh-CN" sz="2000" b="1" kern="1200" dirty="0" smtClean="0">
                          <a:solidFill>
                            <a:schemeClr val="tx1"/>
                          </a:solidFill>
                          <a:latin typeface="微软雅黑" pitchFamily="34" charset="-122"/>
                          <a:ea typeface="微软雅黑" pitchFamily="34" charset="-122"/>
                          <a:cs typeface="+mn-cs"/>
                        </a:rPr>
                        <a:t>,</a:t>
                      </a:r>
                      <a:r>
                        <a:rPr lang="zh-CN" altLang="en-US" sz="2000" b="1" kern="1200" dirty="0" smtClean="0">
                          <a:solidFill>
                            <a:schemeClr val="tx1"/>
                          </a:solidFill>
                          <a:latin typeface="微软雅黑" pitchFamily="34" charset="-122"/>
                          <a:ea typeface="微软雅黑" pitchFamily="34" charset="-122"/>
                          <a:cs typeface="+mn-cs"/>
                        </a:rPr>
                        <a:t>距离原点越远的无差异曲线代表的效用水平越高</a:t>
                      </a:r>
                      <a:r>
                        <a:rPr lang="en-US" altLang="zh-CN" sz="2000" b="1" kern="1200" dirty="0" smtClean="0">
                          <a:solidFill>
                            <a:schemeClr val="tx1"/>
                          </a:solidFill>
                          <a:latin typeface="微软雅黑" pitchFamily="34" charset="-122"/>
                          <a:ea typeface="微软雅黑" pitchFamily="34" charset="-122"/>
                          <a:cs typeface="+mn-cs"/>
                        </a:rPr>
                        <a:t>. </a:t>
                      </a:r>
                      <a:endParaRPr lang="zh-CN" altLang="en-US" sz="2000" b="1" kern="1200" dirty="0">
                        <a:solidFill>
                          <a:schemeClr val="tx1"/>
                        </a:solidFill>
                        <a:latin typeface="微软雅黑" pitchFamily="34" charset="-122"/>
                        <a:ea typeface="微软雅黑" pitchFamily="34" charset="-122"/>
                        <a:cs typeface="+mn-cs"/>
                      </a:endParaRPr>
                    </a:p>
                  </a:txBody>
                  <a:tcPr anchor="ctr">
                    <a:solidFill>
                      <a:schemeClr val="accent6">
                        <a:lumMod val="60000"/>
                        <a:lumOff val="40000"/>
                      </a:schemeClr>
                    </a:solidFill>
                  </a:tcPr>
                </a:tc>
              </a:tr>
              <a:tr h="1045163">
                <a:tc>
                  <a:txBody>
                    <a:bodyPr/>
                    <a:lstStyle/>
                    <a:p>
                      <a:pPr marL="0" marR="0" indent="0" algn="ctr" defTabSz="914400" rtl="0" eaLnBrk="1" fontAlgn="auto" latinLnBrk="0" hangingPunct="1">
                        <a:lnSpc>
                          <a:spcPct val="150000"/>
                        </a:lnSpc>
                        <a:spcBef>
                          <a:spcPts val="0"/>
                        </a:spcBef>
                        <a:spcAft>
                          <a:spcPts val="0"/>
                        </a:spcAft>
                        <a:buClrTx/>
                        <a:buSzTx/>
                        <a:buFont typeface="Arial" pitchFamily="34" charset="0"/>
                        <a:buChar char="•"/>
                        <a:tabLst/>
                        <a:defRPr/>
                      </a:pPr>
                      <a:r>
                        <a:rPr lang="zh-CN" altLang="en-US" sz="2000" b="1" dirty="0" smtClean="0">
                          <a:latin typeface="微软雅黑" pitchFamily="34" charset="-122"/>
                          <a:ea typeface="微软雅黑" pitchFamily="34" charset="-122"/>
                        </a:rPr>
                        <a:t>在同一坐标平面上的任何两条无差异曲线都不相交</a:t>
                      </a:r>
                      <a:r>
                        <a:rPr lang="en-US" altLang="zh-CN" sz="2000" b="1" dirty="0" smtClean="0">
                          <a:latin typeface="微软雅黑" pitchFamily="34" charset="-122"/>
                          <a:ea typeface="微软雅黑" pitchFamily="34" charset="-122"/>
                        </a:rPr>
                        <a:t>. </a:t>
                      </a:r>
                      <a:endParaRPr lang="zh-CN" altLang="en-US" sz="2000" b="1" dirty="0">
                        <a:latin typeface="微软雅黑" pitchFamily="34" charset="-122"/>
                        <a:ea typeface="微软雅黑" pitchFamily="34" charset="-122"/>
                      </a:endParaRPr>
                    </a:p>
                  </a:txBody>
                  <a:tcPr anchor="ctr">
                    <a:solidFill>
                      <a:schemeClr val="accent6">
                        <a:lumMod val="60000"/>
                        <a:lumOff val="4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zh-CN" altLang="en-US" sz="2000" b="1" kern="1200" dirty="0" smtClean="0">
                          <a:solidFill>
                            <a:schemeClr val="tx1"/>
                          </a:solidFill>
                          <a:latin typeface="微软雅黑" pitchFamily="34" charset="-122"/>
                          <a:ea typeface="微软雅黑" pitchFamily="34" charset="-122"/>
                          <a:cs typeface="+mn-cs"/>
                        </a:rPr>
                        <a:t>无差异曲线是凸向原点的</a:t>
                      </a:r>
                      <a:r>
                        <a:rPr lang="en-US" altLang="zh-CN" sz="2000" b="1" kern="1200" dirty="0" smtClean="0">
                          <a:solidFill>
                            <a:schemeClr val="tx1"/>
                          </a:solidFill>
                          <a:latin typeface="微软雅黑" pitchFamily="34" charset="-122"/>
                          <a:ea typeface="微软雅黑" pitchFamily="34" charset="-122"/>
                          <a:cs typeface="+mn-cs"/>
                        </a:rPr>
                        <a:t>.</a:t>
                      </a:r>
                      <a:endParaRPr lang="zh-CN" altLang="en-US" sz="2000" b="1" kern="1200" dirty="0">
                        <a:solidFill>
                          <a:schemeClr val="tx1"/>
                        </a:solidFill>
                        <a:latin typeface="微软雅黑" pitchFamily="34" charset="-122"/>
                        <a:ea typeface="微软雅黑" pitchFamily="34" charset="-122"/>
                        <a:cs typeface="+mn-cs"/>
                      </a:endParaRPr>
                    </a:p>
                  </a:txBody>
                  <a:tcPr anchor="ctr">
                    <a:solidFill>
                      <a:schemeClr val="accent6">
                        <a:lumMod val="60000"/>
                        <a:lumOff val="40000"/>
                      </a:schemeClr>
                    </a:solidFill>
                  </a:tcPr>
                </a:tc>
              </a:tr>
            </a:tbl>
          </a:graphicData>
        </a:graphic>
      </p:graphicFrame>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08304" y="1176743"/>
            <a:ext cx="6900672" cy="3000821"/>
          </a:xfrm>
          <a:prstGeom prst="rect">
            <a:avLst/>
          </a:prstGeom>
        </p:spPr>
        <p:txBody>
          <a:bodyPr wrap="square" anchor="t" anchorCtr="0">
            <a:normAutofit/>
          </a:bodyPr>
          <a:lstStyle/>
          <a:p>
            <a:pPr>
              <a:lnSpc>
                <a:spcPct val="150000"/>
              </a:lnSpc>
            </a:pPr>
            <a:r>
              <a:rPr lang="ko-KR" altLang="en-US" dirty="0" smtClean="0">
                <a:latin typeface="微软雅黑" pitchFamily="34" charset="-122"/>
                <a:ea typeface="微软雅黑" pitchFamily="34" charset="-122"/>
              </a:rPr>
              <a:t/>
            </a:r>
            <a:br>
              <a:rPr lang="ko-KR" altLang="en-US" dirty="0" smtClean="0">
                <a:latin typeface="微软雅黑" pitchFamily="34" charset="-122"/>
                <a:ea typeface="微软雅黑" pitchFamily="34" charset="-122"/>
              </a:rPr>
            </a:br>
            <a:r>
              <a:rPr lang="en-US" altLang="ko-KR" dirty="0" smtClean="0">
                <a:latin typeface="微软雅黑" pitchFamily="34" charset="-122"/>
                <a:ea typeface="微软雅黑" pitchFamily="34" charset="-122"/>
              </a:rPr>
              <a:t/>
            </a:r>
            <a:br>
              <a:rPr lang="en-US" altLang="ko-KR"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p:txBody>
      </p:sp>
      <p:sp>
        <p:nvSpPr>
          <p:cNvPr id="9" name="矩形 8"/>
          <p:cNvSpPr/>
          <p:nvPr/>
        </p:nvSpPr>
        <p:spPr>
          <a:xfrm>
            <a:off x="1018032" y="1203651"/>
            <a:ext cx="10850880" cy="1422954"/>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边际替代率及其规律</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定义：这种在维持效用水平不变的前提下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消费者增加某种商品的消费数量时所需要放弃的另一种商品的消费数量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被称为边际替代率</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877557881"/>
              </p:ext>
            </p:extLst>
          </p:nvPr>
        </p:nvGraphicFramePr>
        <p:xfrm>
          <a:off x="969264" y="3360800"/>
          <a:ext cx="10607040" cy="2765680"/>
        </p:xfrm>
        <a:graphic>
          <a:graphicData uri="http://schemas.openxmlformats.org/drawingml/2006/table">
            <a:tbl>
              <a:tblPr firstRow="1" bandRow="1">
                <a:tableStyleId>{5C22544A-7EE6-4342-B048-85BDC9FD1C3A}</a:tableStyleId>
              </a:tblPr>
              <a:tblGrid>
                <a:gridCol w="10607040"/>
              </a:tblGrid>
              <a:tr h="2765680">
                <a:tc>
                  <a:txBody>
                    <a:bodyPr/>
                    <a:lstStyle/>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zh-CN" altLang="en-US" sz="1800" b="1" i="0" kern="1200" dirty="0" smtClean="0">
                          <a:solidFill>
                            <a:schemeClr val="tx1"/>
                          </a:solidFill>
                          <a:latin typeface="微软雅黑" pitchFamily="34" charset="-122"/>
                          <a:ea typeface="微软雅黑" pitchFamily="34" charset="-122"/>
                          <a:cs typeface="+mn-cs"/>
                        </a:rPr>
                        <a:t>边际替代率递减规律</a:t>
                      </a:r>
                      <a:br>
                        <a:rPr lang="zh-CN" altLang="en-US" sz="1800" b="1" i="0" kern="1200" dirty="0" smtClean="0">
                          <a:solidFill>
                            <a:schemeClr val="tx1"/>
                          </a:solidFill>
                          <a:latin typeface="微软雅黑" pitchFamily="34" charset="-122"/>
                          <a:ea typeface="微软雅黑" pitchFamily="34" charset="-122"/>
                          <a:cs typeface="+mn-cs"/>
                        </a:rPr>
                      </a:br>
                      <a:r>
                        <a:rPr lang="zh-CN" altLang="en-US" sz="1800" b="1" i="0" kern="1200" dirty="0" smtClean="0">
                          <a:solidFill>
                            <a:schemeClr val="tx1"/>
                          </a:solidFill>
                          <a:latin typeface="微软雅黑" pitchFamily="34" charset="-122"/>
                          <a:ea typeface="微软雅黑" pitchFamily="34" charset="-122"/>
                          <a:cs typeface="+mn-cs"/>
                        </a:rPr>
                        <a:t>商品的边际替代率是指在维持效用水平不变的前提下</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随着一种商品消费数量的连续增加</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消费者为得到每一单位的这种商品所需要放弃的另一种商品的消费数量是递减的</a:t>
                      </a:r>
                      <a:r>
                        <a:rPr lang="en-US" altLang="zh-CN" sz="1800" b="1" i="0" kern="1200" dirty="0" smtClean="0">
                          <a:solidFill>
                            <a:schemeClr val="tx1"/>
                          </a:solidFill>
                          <a:latin typeface="微软雅黑" pitchFamily="34" charset="-122"/>
                          <a:ea typeface="微软雅黑" pitchFamily="34" charset="-122"/>
                          <a:cs typeface="+mn-cs"/>
                        </a:rPr>
                        <a:t>.</a:t>
                      </a:r>
                      <a:br>
                        <a:rPr lang="en-US" altLang="zh-CN" sz="1800" b="1" i="0" kern="1200" dirty="0" smtClean="0">
                          <a:solidFill>
                            <a:schemeClr val="tx1"/>
                          </a:solidFill>
                          <a:latin typeface="微软雅黑" pitchFamily="34" charset="-122"/>
                          <a:ea typeface="微软雅黑" pitchFamily="34" charset="-122"/>
                          <a:cs typeface="+mn-cs"/>
                        </a:rPr>
                      </a:br>
                      <a:r>
                        <a:rPr lang="zh-CN" altLang="en-US" sz="1800" b="1" i="0" kern="1200" dirty="0" smtClean="0">
                          <a:solidFill>
                            <a:schemeClr val="tx1"/>
                          </a:solidFill>
                          <a:latin typeface="微软雅黑" pitchFamily="34" charset="-122"/>
                          <a:ea typeface="微软雅黑" pitchFamily="34" charset="-122"/>
                          <a:cs typeface="+mn-cs"/>
                        </a:rPr>
                        <a:t>之所以会产生这种现象</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其原因在于</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随着一种商品的消费数量的逐步增加</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消费者想要获得更多的这种商品的愿望就会递减</a:t>
                      </a:r>
                      <a:r>
                        <a:rPr lang="en-US" altLang="zh-CN" sz="1800" b="1" i="0" kern="1200" dirty="0" smtClean="0">
                          <a:solidFill>
                            <a:schemeClr val="tx1"/>
                          </a:solidFill>
                          <a:latin typeface="微软雅黑" pitchFamily="34" charset="-122"/>
                          <a:ea typeface="微软雅黑" pitchFamily="34" charset="-122"/>
                          <a:cs typeface="+mn-cs"/>
                        </a:rPr>
                        <a:t>,</a:t>
                      </a:r>
                      <a:r>
                        <a:rPr lang="zh-CN" altLang="en-US" sz="1800" b="1" i="0" kern="1200" dirty="0" smtClean="0">
                          <a:solidFill>
                            <a:schemeClr val="tx1"/>
                          </a:solidFill>
                          <a:latin typeface="微软雅黑" pitchFamily="34" charset="-122"/>
                          <a:ea typeface="微软雅黑" pitchFamily="34" charset="-122"/>
                          <a:cs typeface="+mn-cs"/>
                        </a:rPr>
                        <a:t>从而他为了获得一单位的这种商品而愿意放弃的另一种商品的数量就会越来越少</a:t>
                      </a:r>
                      <a:endParaRPr lang="zh-CN" altLang="en-US" sz="2000" b="1" dirty="0">
                        <a:solidFill>
                          <a:schemeClr val="tx1"/>
                        </a:solidFill>
                        <a:latin typeface="微软雅黑" pitchFamily="34" charset="-122"/>
                        <a:ea typeface="微软雅黑" pitchFamily="34" charset="-122"/>
                      </a:endParaRPr>
                    </a:p>
                  </a:txBody>
                  <a:tcPr anchor="ctr">
                    <a:solidFill>
                      <a:schemeClr val="accent6">
                        <a:lumMod val="60000"/>
                        <a:lumOff val="40000"/>
                      </a:schemeClr>
                    </a:solidFill>
                  </a:tcPr>
                </a:tc>
              </a:tr>
            </a:tbl>
          </a:graphicData>
        </a:graphic>
      </p:graphicFrame>
      <p:pic>
        <p:nvPicPr>
          <p:cNvPr id="3074" name="Picture 2"/>
          <p:cNvPicPr>
            <a:picLocks noChangeAspect="1" noChangeArrowheads="1"/>
          </p:cNvPicPr>
          <p:nvPr/>
        </p:nvPicPr>
        <p:blipFill>
          <a:blip r:embed="rId2" cstate="print"/>
          <a:srcRect/>
          <a:stretch>
            <a:fillRect/>
          </a:stretch>
        </p:blipFill>
        <p:spPr bwMode="auto">
          <a:xfrm>
            <a:off x="5817758" y="2645646"/>
            <a:ext cx="1806430" cy="733044"/>
          </a:xfrm>
          <a:prstGeom prst="rect">
            <a:avLst/>
          </a:prstGeom>
          <a:noFill/>
          <a:ln w="9525">
            <a:noFill/>
            <a:miter lim="800000"/>
            <a:headEnd/>
            <a:tailEnd/>
          </a:ln>
        </p:spPr>
      </p:pic>
      <p:sp>
        <p:nvSpPr>
          <p:cNvPr id="13" name="矩形 12"/>
          <p:cNvSpPr/>
          <p:nvPr/>
        </p:nvSpPr>
        <p:spPr>
          <a:xfrm>
            <a:off x="1091565" y="2812113"/>
            <a:ext cx="4726193" cy="400110"/>
          </a:xfrm>
          <a:prstGeom prst="rect">
            <a:avLst/>
          </a:prstGeom>
        </p:spPr>
        <p:txBody>
          <a:bodyPr wrap="square">
            <a:spAutoFit/>
          </a:bodyPr>
          <a:lstStyle/>
          <a:p>
            <a:r>
              <a:rPr lang="zh-CN" altLang="en-US" sz="2000" dirty="0" smtClean="0">
                <a:latin typeface="微软雅黑" pitchFamily="34" charset="-122"/>
                <a:ea typeface="微软雅黑" pitchFamily="34" charset="-122"/>
              </a:rPr>
              <a:t>商品１对商品２的边际替代率的公式</a:t>
            </a:r>
            <a:endParaRPr lang="zh-CN" altLang="en-US" sz="2000" dirty="0">
              <a:latin typeface="微软雅黑" pitchFamily="34" charset="-122"/>
              <a:ea typeface="微软雅黑" pitchFamily="34" charset="-122"/>
            </a:endParaRP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序数效用论</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18032" y="1203651"/>
            <a:ext cx="10850880" cy="1938992"/>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无差异曲线的特殊形式</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一般的无差异曲线其斜率是负数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且边际替代率呈递减规律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但是在一些特殊的情况下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无差异曲线不是凸向原点的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商品边际替代率不是递减的</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当两种商品是完全替代品或完全互补品时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就会出现这种特殊的无差异曲线</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1323193501"/>
              </p:ext>
            </p:extLst>
          </p:nvPr>
        </p:nvGraphicFramePr>
        <p:xfrm>
          <a:off x="2267712" y="5277453"/>
          <a:ext cx="2596896" cy="1261872"/>
        </p:xfrm>
        <a:graphic>
          <a:graphicData uri="http://schemas.openxmlformats.org/drawingml/2006/table">
            <a:tbl>
              <a:tblPr firstRow="1" bandRow="1">
                <a:tableStyleId>{5C22544A-7EE6-4342-B048-85BDC9FD1C3A}</a:tableStyleId>
              </a:tblPr>
              <a:tblGrid>
                <a:gridCol w="2596896"/>
              </a:tblGrid>
              <a:tr h="1261872">
                <a:tc>
                  <a:txBody>
                    <a:bodyPr/>
                    <a:lstStyle/>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zh-CN" altLang="en-US" sz="1800" b="1" i="0" kern="1200" dirty="0" smtClean="0">
                          <a:solidFill>
                            <a:schemeClr val="tx1"/>
                          </a:solidFill>
                          <a:latin typeface="微软雅黑" pitchFamily="34" charset="-122"/>
                          <a:ea typeface="微软雅黑" pitchFamily="34" charset="-122"/>
                          <a:cs typeface="+mn-cs"/>
                        </a:rPr>
                        <a:t>完全替代品指替代比例</a:t>
                      </a:r>
                      <a:endParaRPr lang="en-US" altLang="zh-CN" sz="1800" b="1" i="0" kern="1200" dirty="0" smtClean="0">
                        <a:solidFill>
                          <a:schemeClr val="tx1"/>
                        </a:solidFill>
                        <a:latin typeface="微软雅黑" pitchFamily="34" charset="-122"/>
                        <a:ea typeface="微软雅黑" pitchFamily="34" charset="-122"/>
                        <a:cs typeface="+mn-cs"/>
                      </a:endParaRPr>
                    </a:p>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zh-CN" altLang="en-US" sz="1800" b="1" i="0" kern="1200" dirty="0" smtClean="0">
                          <a:solidFill>
                            <a:schemeClr val="tx1"/>
                          </a:solidFill>
                          <a:latin typeface="微软雅黑" pitchFamily="34" charset="-122"/>
                          <a:ea typeface="微软雅黑" pitchFamily="34" charset="-122"/>
                          <a:cs typeface="+mn-cs"/>
                        </a:rPr>
                        <a:t>是固定不变的两种商品</a:t>
                      </a:r>
                      <a:r>
                        <a:rPr lang="en-US" altLang="zh-CN" sz="1800" b="1" i="0" kern="1200" dirty="0" smtClean="0">
                          <a:solidFill>
                            <a:schemeClr val="tx1"/>
                          </a:solidFill>
                          <a:latin typeface="微软雅黑" pitchFamily="34" charset="-122"/>
                          <a:ea typeface="微软雅黑" pitchFamily="34" charset="-122"/>
                          <a:cs typeface="+mn-cs"/>
                        </a:rPr>
                        <a:t>. </a:t>
                      </a:r>
                      <a:endParaRPr lang="zh-CN" altLang="en-US" sz="2000" b="1" dirty="0">
                        <a:solidFill>
                          <a:schemeClr val="tx1"/>
                        </a:solidFill>
                        <a:latin typeface="微软雅黑" pitchFamily="34" charset="-122"/>
                        <a:ea typeface="微软雅黑" pitchFamily="34" charset="-122"/>
                      </a:endParaRPr>
                    </a:p>
                  </a:txBody>
                  <a:tcPr anchor="ctr">
                    <a:solidFill>
                      <a:schemeClr val="accent6">
                        <a:lumMod val="60000"/>
                        <a:lumOff val="40000"/>
                      </a:schemeClr>
                    </a:solidFill>
                  </a:tcPr>
                </a:tc>
              </a:tr>
            </a:tbl>
          </a:graphicData>
        </a:graphic>
      </p:graphicFrame>
      <p:pic>
        <p:nvPicPr>
          <p:cNvPr id="4098" name="Picture 2"/>
          <p:cNvPicPr>
            <a:picLocks noChangeAspect="1" noChangeArrowheads="1"/>
          </p:cNvPicPr>
          <p:nvPr/>
        </p:nvPicPr>
        <p:blipFill>
          <a:blip r:embed="rId2" cstate="print"/>
          <a:srcRect/>
          <a:stretch>
            <a:fillRect/>
          </a:stretch>
        </p:blipFill>
        <p:spPr bwMode="auto">
          <a:xfrm>
            <a:off x="2221870" y="3283450"/>
            <a:ext cx="2539600" cy="198979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840416" y="3313531"/>
            <a:ext cx="2417262" cy="1959709"/>
          </a:xfrm>
          <a:prstGeom prst="rect">
            <a:avLst/>
          </a:prstGeom>
          <a:noFill/>
          <a:ln w="9525">
            <a:noFill/>
            <a:miter lim="800000"/>
            <a:headEnd/>
            <a:tailEnd/>
          </a:ln>
        </p:spPr>
      </p:pic>
      <p:graphicFrame>
        <p:nvGraphicFramePr>
          <p:cNvPr id="14" name="表格 13"/>
          <p:cNvGraphicFramePr>
            <a:graphicFrameLocks noGrp="1"/>
          </p:cNvGraphicFramePr>
          <p:nvPr>
            <p:extLst>
              <p:ext uri="{D42A27DB-BD31-4B8C-83A1-F6EECF244321}">
                <p14:modId xmlns:p14="http://schemas.microsoft.com/office/powerpoint/2010/main" val="3968940619"/>
              </p:ext>
            </p:extLst>
          </p:nvPr>
        </p:nvGraphicFramePr>
        <p:xfrm>
          <a:off x="5492496" y="5321808"/>
          <a:ext cx="3029712" cy="1243584"/>
        </p:xfrm>
        <a:graphic>
          <a:graphicData uri="http://schemas.openxmlformats.org/drawingml/2006/table">
            <a:tbl>
              <a:tblPr firstRow="1" bandRow="1">
                <a:tableStyleId>{5C22544A-7EE6-4342-B048-85BDC9FD1C3A}</a:tableStyleId>
              </a:tblPr>
              <a:tblGrid>
                <a:gridCol w="3029712"/>
              </a:tblGrid>
              <a:tr h="1243584">
                <a:tc>
                  <a:txBody>
                    <a:bodyPr/>
                    <a:lstStyle/>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zh-CN" altLang="en-US" sz="1800" b="1" i="0" kern="1200" dirty="0" smtClean="0">
                          <a:solidFill>
                            <a:schemeClr val="tx1"/>
                          </a:solidFill>
                          <a:latin typeface="微软雅黑" pitchFamily="34" charset="-122"/>
                          <a:ea typeface="微软雅黑" pitchFamily="34" charset="-122"/>
                          <a:cs typeface="+mn-cs"/>
                        </a:rPr>
                        <a:t>完全互补品指按照固定比例</a:t>
                      </a:r>
                      <a:endParaRPr lang="en-US" altLang="zh-CN" sz="1800" b="1" i="0" kern="1200" dirty="0" smtClean="0">
                        <a:solidFill>
                          <a:schemeClr val="tx1"/>
                        </a:solidFill>
                        <a:latin typeface="微软雅黑" pitchFamily="34" charset="-122"/>
                        <a:ea typeface="微软雅黑" pitchFamily="34" charset="-122"/>
                        <a:cs typeface="+mn-cs"/>
                      </a:endParaRPr>
                    </a:p>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zh-CN" altLang="en-US" sz="1800" b="1" i="0" kern="1200" dirty="0" smtClean="0">
                          <a:solidFill>
                            <a:schemeClr val="tx1"/>
                          </a:solidFill>
                          <a:latin typeface="微软雅黑" pitchFamily="34" charset="-122"/>
                          <a:ea typeface="微软雅黑" pitchFamily="34" charset="-122"/>
                          <a:cs typeface="+mn-cs"/>
                        </a:rPr>
                        <a:t>同时消费的两种商品</a:t>
                      </a:r>
                      <a:r>
                        <a:rPr lang="en-US" altLang="zh-CN" sz="1800" b="1" i="0" kern="1200" dirty="0" smtClean="0">
                          <a:solidFill>
                            <a:schemeClr val="tx1"/>
                          </a:solidFill>
                          <a:latin typeface="微软雅黑" pitchFamily="34" charset="-122"/>
                          <a:ea typeface="微软雅黑" pitchFamily="34" charset="-122"/>
                          <a:cs typeface="+mn-cs"/>
                        </a:rPr>
                        <a:t>. </a:t>
                      </a:r>
                      <a:endParaRPr lang="zh-CN" altLang="en-US" sz="2000" b="1" dirty="0">
                        <a:solidFill>
                          <a:schemeClr val="tx1"/>
                        </a:solidFill>
                        <a:latin typeface="微软雅黑" pitchFamily="34" charset="-122"/>
                        <a:ea typeface="微软雅黑" pitchFamily="34" charset="-122"/>
                      </a:endParaRPr>
                    </a:p>
                  </a:txBody>
                  <a:tcPr anchor="ctr">
                    <a:solidFill>
                      <a:schemeClr val="accent6">
                        <a:lumMod val="60000"/>
                        <a:lumOff val="40000"/>
                      </a:schemeClr>
                    </a:solidFill>
                  </a:tcPr>
                </a:tc>
              </a:tr>
            </a:tbl>
          </a:graphicData>
        </a:graphic>
      </p:graphicFrame>
    </p:spTree>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TotalTime>
  <Words>2578</Words>
  <Application>Microsoft Office PowerPoint</Application>
  <PresentationFormat>自定义</PresentationFormat>
  <Paragraphs>186</Paragraphs>
  <Slides>25</Slides>
  <Notes>2</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165</cp:revision>
  <dcterms:created xsi:type="dcterms:W3CDTF">2015-05-05T08:02:00Z</dcterms:created>
  <dcterms:modified xsi:type="dcterms:W3CDTF">2017-07-21T02:52:19Z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