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7" r:id="rId2"/>
    <p:sldId id="292" r:id="rId3"/>
    <p:sldId id="260" r:id="rId4"/>
    <p:sldId id="317" r:id="rId5"/>
    <p:sldId id="318" r:id="rId6"/>
    <p:sldId id="319" r:id="rId7"/>
    <p:sldId id="320" r:id="rId8"/>
    <p:sldId id="340" r:id="rId9"/>
    <p:sldId id="341" r:id="rId10"/>
    <p:sldId id="321" r:id="rId11"/>
    <p:sldId id="322" r:id="rId12"/>
    <p:sldId id="323" r:id="rId13"/>
    <p:sldId id="315" r:id="rId14"/>
    <p:sldId id="316" r:id="rId15"/>
    <p:sldId id="342" r:id="rId16"/>
    <p:sldId id="343" r:id="rId17"/>
    <p:sldId id="337" r:id="rId18"/>
    <p:sldId id="338" r:id="rId19"/>
    <p:sldId id="339" r:id="rId20"/>
    <p:sldId id="294"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16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5235BD-1789-48C6-87CF-D6EB91BB62D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F595BCEF-B077-48CB-8F54-FD24AD61A859}">
      <dgm:prSet phldrT="[文本]" custT="1"/>
      <dgm:spPr/>
      <dgm:t>
        <a:bodyPr/>
        <a:lstStyle/>
        <a:p>
          <a:r>
            <a:rPr lang="zh-CN" altLang="en-US" sz="1800" b="1" dirty="0" smtClean="0"/>
            <a:t>企业生产的显成本是指厂商在生产要素市场上购买或租用他人所拥有的生产要素的实际支出</a:t>
          </a:r>
          <a:endParaRPr lang="zh-CN" altLang="en-US" sz="1800" b="1" dirty="0"/>
        </a:p>
      </dgm:t>
    </dgm:pt>
    <dgm:pt modelId="{ABC68A62-5765-4474-AFEB-C492D68853A8}" type="parTrans" cxnId="{1A68B14D-F1D7-44E5-B122-81EB4DAAD9EA}">
      <dgm:prSet/>
      <dgm:spPr/>
      <dgm:t>
        <a:bodyPr/>
        <a:lstStyle/>
        <a:p>
          <a:endParaRPr lang="zh-CN" altLang="en-US"/>
        </a:p>
      </dgm:t>
    </dgm:pt>
    <dgm:pt modelId="{D88736A1-F015-4F20-AC12-B1EF5BC45643}" type="sibTrans" cxnId="{1A68B14D-F1D7-44E5-B122-81EB4DAAD9EA}">
      <dgm:prSet/>
      <dgm:spPr/>
      <dgm:t>
        <a:bodyPr/>
        <a:lstStyle/>
        <a:p>
          <a:endParaRPr lang="zh-CN" altLang="en-US"/>
        </a:p>
      </dgm:t>
    </dgm:pt>
    <dgm:pt modelId="{EBE5291B-B6C8-47FB-82FD-194DB99E57DD}">
      <dgm:prSet phldrT="[文本]" custT="1"/>
      <dgm:spPr/>
      <dgm:t>
        <a:bodyPr/>
        <a:lstStyle/>
        <a:p>
          <a:r>
            <a:rPr lang="zh-CN" altLang="en-US" sz="1800" b="1" dirty="0" smtClean="0"/>
            <a:t>企业生产的隐成本是指厂商本身所拥有的且被用于该企业生产过程的那些生产要素的总价格</a:t>
          </a:r>
          <a:r>
            <a:rPr lang="en-US" altLang="en-US" sz="1800" b="1" dirty="0" smtClean="0"/>
            <a:t>.</a:t>
          </a:r>
          <a:endParaRPr lang="zh-CN" altLang="en-US" sz="1800" b="1" dirty="0"/>
        </a:p>
      </dgm:t>
    </dgm:pt>
    <dgm:pt modelId="{C0811CCB-6996-4BB9-9547-F2FF4CFD16AB}" type="parTrans" cxnId="{0625F4CB-7A51-44BD-8E78-EDA23FAAFA6C}">
      <dgm:prSet/>
      <dgm:spPr/>
      <dgm:t>
        <a:bodyPr/>
        <a:lstStyle/>
        <a:p>
          <a:endParaRPr lang="zh-CN" altLang="en-US"/>
        </a:p>
      </dgm:t>
    </dgm:pt>
    <dgm:pt modelId="{318CE1D5-728A-4AB5-ADF1-495373C74181}" type="sibTrans" cxnId="{0625F4CB-7A51-44BD-8E78-EDA23FAAFA6C}">
      <dgm:prSet/>
      <dgm:spPr/>
      <dgm:t>
        <a:bodyPr/>
        <a:lstStyle/>
        <a:p>
          <a:endParaRPr lang="zh-CN" altLang="en-US"/>
        </a:p>
      </dgm:t>
    </dgm:pt>
    <dgm:pt modelId="{DA3A104A-0728-433B-B14B-5092E37F976C}" type="pres">
      <dgm:prSet presAssocID="{355235BD-1789-48C6-87CF-D6EB91BB62D6}" presName="linear" presStyleCnt="0">
        <dgm:presLayoutVars>
          <dgm:animLvl val="lvl"/>
          <dgm:resizeHandles val="exact"/>
        </dgm:presLayoutVars>
      </dgm:prSet>
      <dgm:spPr/>
      <dgm:t>
        <a:bodyPr/>
        <a:lstStyle/>
        <a:p>
          <a:endParaRPr lang="zh-CN" altLang="en-US"/>
        </a:p>
      </dgm:t>
    </dgm:pt>
    <dgm:pt modelId="{B58A7A00-FAD3-470C-8C7D-AB176893CA58}" type="pres">
      <dgm:prSet presAssocID="{F595BCEF-B077-48CB-8F54-FD24AD61A859}" presName="parentText" presStyleLbl="node1" presStyleIdx="0" presStyleCnt="2">
        <dgm:presLayoutVars>
          <dgm:chMax val="0"/>
          <dgm:bulletEnabled val="1"/>
        </dgm:presLayoutVars>
      </dgm:prSet>
      <dgm:spPr/>
      <dgm:t>
        <a:bodyPr/>
        <a:lstStyle/>
        <a:p>
          <a:endParaRPr lang="zh-CN" altLang="en-US"/>
        </a:p>
      </dgm:t>
    </dgm:pt>
    <dgm:pt modelId="{6911D5CC-E70C-4B60-AD87-DE95D50E8D77}" type="pres">
      <dgm:prSet presAssocID="{D88736A1-F015-4F20-AC12-B1EF5BC45643}" presName="spacer" presStyleCnt="0"/>
      <dgm:spPr/>
    </dgm:pt>
    <dgm:pt modelId="{E04607D2-048A-4784-A0B5-370D32878E85}" type="pres">
      <dgm:prSet presAssocID="{EBE5291B-B6C8-47FB-82FD-194DB99E57DD}" presName="parentText" presStyleLbl="node1" presStyleIdx="1" presStyleCnt="2">
        <dgm:presLayoutVars>
          <dgm:chMax val="0"/>
          <dgm:bulletEnabled val="1"/>
        </dgm:presLayoutVars>
      </dgm:prSet>
      <dgm:spPr/>
      <dgm:t>
        <a:bodyPr/>
        <a:lstStyle/>
        <a:p>
          <a:endParaRPr lang="zh-CN" altLang="en-US"/>
        </a:p>
      </dgm:t>
    </dgm:pt>
  </dgm:ptLst>
  <dgm:cxnLst>
    <dgm:cxn modelId="{E082295F-F58C-4147-B36F-D0F343F00A0A}" type="presOf" srcId="{EBE5291B-B6C8-47FB-82FD-194DB99E57DD}" destId="{E04607D2-048A-4784-A0B5-370D32878E85}" srcOrd="0" destOrd="0" presId="urn:microsoft.com/office/officeart/2005/8/layout/vList2"/>
    <dgm:cxn modelId="{FBEB7F3C-3609-4007-881D-B3DB153A8725}" type="presOf" srcId="{F595BCEF-B077-48CB-8F54-FD24AD61A859}" destId="{B58A7A00-FAD3-470C-8C7D-AB176893CA58}" srcOrd="0" destOrd="0" presId="urn:microsoft.com/office/officeart/2005/8/layout/vList2"/>
    <dgm:cxn modelId="{CE3992A9-7EE8-4EC3-9680-C3E352EA5BC9}" type="presOf" srcId="{355235BD-1789-48C6-87CF-D6EB91BB62D6}" destId="{DA3A104A-0728-433B-B14B-5092E37F976C}" srcOrd="0" destOrd="0" presId="urn:microsoft.com/office/officeart/2005/8/layout/vList2"/>
    <dgm:cxn modelId="{1A68B14D-F1D7-44E5-B122-81EB4DAAD9EA}" srcId="{355235BD-1789-48C6-87CF-D6EB91BB62D6}" destId="{F595BCEF-B077-48CB-8F54-FD24AD61A859}" srcOrd="0" destOrd="0" parTransId="{ABC68A62-5765-4474-AFEB-C492D68853A8}" sibTransId="{D88736A1-F015-4F20-AC12-B1EF5BC45643}"/>
    <dgm:cxn modelId="{0625F4CB-7A51-44BD-8E78-EDA23FAAFA6C}" srcId="{355235BD-1789-48C6-87CF-D6EB91BB62D6}" destId="{EBE5291B-B6C8-47FB-82FD-194DB99E57DD}" srcOrd="1" destOrd="0" parTransId="{C0811CCB-6996-4BB9-9547-F2FF4CFD16AB}" sibTransId="{318CE1D5-728A-4AB5-ADF1-495373C74181}"/>
    <dgm:cxn modelId="{269AD290-AA4B-48AA-A3FE-2DFD7660967B}" type="presParOf" srcId="{DA3A104A-0728-433B-B14B-5092E37F976C}" destId="{B58A7A00-FAD3-470C-8C7D-AB176893CA58}" srcOrd="0" destOrd="0" presId="urn:microsoft.com/office/officeart/2005/8/layout/vList2"/>
    <dgm:cxn modelId="{AE285D78-A0A6-44F5-9B46-980761DDC6CA}" type="presParOf" srcId="{DA3A104A-0728-433B-B14B-5092E37F976C}" destId="{6911D5CC-E70C-4B60-AD87-DE95D50E8D77}" srcOrd="1" destOrd="0" presId="urn:microsoft.com/office/officeart/2005/8/layout/vList2"/>
    <dgm:cxn modelId="{49A60686-D3E5-4598-88E1-D9DED17E91BF}" type="presParOf" srcId="{DA3A104A-0728-433B-B14B-5092E37F976C}" destId="{E04607D2-048A-4784-A0B5-370D32878E85}"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8A7A00-FAD3-470C-8C7D-AB176893CA58}">
      <dsp:nvSpPr>
        <dsp:cNvPr id="0" name=""/>
        <dsp:cNvSpPr/>
      </dsp:nvSpPr>
      <dsp:spPr>
        <a:xfrm>
          <a:off x="0" y="577"/>
          <a:ext cx="10041925" cy="898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b="1" kern="1200" dirty="0" smtClean="0"/>
            <a:t>企业生产的显成本是指厂商在生产要素市场上购买或租用他人所拥有的生产要素的实际支出</a:t>
          </a:r>
          <a:endParaRPr lang="zh-CN" altLang="en-US" sz="1800" b="1" kern="1200" dirty="0"/>
        </a:p>
      </dsp:txBody>
      <dsp:txXfrm>
        <a:off x="43864" y="44441"/>
        <a:ext cx="9954197" cy="810832"/>
      </dsp:txXfrm>
    </dsp:sp>
    <dsp:sp modelId="{E04607D2-048A-4784-A0B5-370D32878E85}">
      <dsp:nvSpPr>
        <dsp:cNvPr id="0" name=""/>
        <dsp:cNvSpPr/>
      </dsp:nvSpPr>
      <dsp:spPr>
        <a:xfrm>
          <a:off x="0" y="1037378"/>
          <a:ext cx="10041925" cy="898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b="1" kern="1200" dirty="0" smtClean="0"/>
            <a:t>企业生产的隐成本是指厂商本身所拥有的且被用于该企业生产过程的那些生产要素的总价格</a:t>
          </a:r>
          <a:r>
            <a:rPr lang="en-US" altLang="en-US" sz="1800" b="1" kern="1200" dirty="0" smtClean="0"/>
            <a:t>.</a:t>
          </a:r>
          <a:endParaRPr lang="zh-CN" altLang="en-US" sz="1800" b="1" kern="1200" dirty="0"/>
        </a:p>
      </dsp:txBody>
      <dsp:txXfrm>
        <a:off x="43864" y="1081242"/>
        <a:ext cx="9954197" cy="81083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2017/7/21/Friday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621418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67909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val="182183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矩形 5"/>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35" y="-2540"/>
            <a:ext cx="12239625" cy="690308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049145" y="4302125"/>
            <a:ext cx="5862320" cy="483235"/>
          </a:xfrm>
          <a:prstGeom prst="rect">
            <a:avLst/>
          </a:prstGeom>
          <a:noFill/>
        </p:spPr>
        <p:txBody>
          <a:bodyPr wrap="square" rtlCol="0">
            <a:spAutoFit/>
            <a:scene3d>
              <a:camera prst="orthographicFront"/>
              <a:lightRig rig="threePt" dir="t"/>
            </a:scene3d>
          </a:bodyPr>
          <a:lstStyle/>
          <a:p>
            <a:pPr algn="r" fontAlgn="base"/>
            <a:r>
              <a:rPr lang="zh-CN" sz="2400">
                <a:solidFill>
                  <a:schemeClr val="bg1"/>
                </a:solidFill>
                <a:latin typeface="微软雅黑" panose="020B0503020204020204" charset="-122"/>
                <a:ea typeface="微软雅黑" panose="020B0503020204020204" charset="-122"/>
              </a:rPr>
              <a:t>主讲人：</a:t>
            </a:r>
          </a:p>
        </p:txBody>
      </p:sp>
      <p:sp>
        <p:nvSpPr>
          <p:cNvPr id="3" name="文本框 2"/>
          <p:cNvSpPr txBox="1"/>
          <p:nvPr/>
        </p:nvSpPr>
        <p:spPr>
          <a:xfrm>
            <a:off x="1883664" y="2141855"/>
            <a:ext cx="9198864" cy="1360181"/>
          </a:xfrm>
          <a:prstGeom prst="rect">
            <a:avLst/>
          </a:prstGeom>
          <a:noFill/>
        </p:spPr>
        <p:txBody>
          <a:bodyPr wrap="square" rtlCol="0">
            <a:spAutoFit/>
            <a:scene3d>
              <a:camera prst="orthographicFront"/>
              <a:lightRig rig="threePt" dir="t"/>
            </a:scene3d>
          </a:bodyPr>
          <a:lstStyle/>
          <a:p>
            <a:pPr>
              <a:lnSpc>
                <a:spcPct val="140000"/>
              </a:lnSpc>
              <a:spcBef>
                <a:spcPts val="0"/>
              </a:spcBef>
              <a:spcAft>
                <a:spcPts val="0"/>
              </a:spcAft>
              <a:defRPr/>
            </a:pPr>
            <a:r>
              <a:rPr lang="zh-CN" altLang="en-US" sz="6600" noProof="1">
                <a:ln w="12700">
                  <a:noFill/>
                  <a:prstDash val="solid"/>
                </a:ln>
                <a:solidFill>
                  <a:schemeClr val="bg1">
                    <a:lumMod val="95000"/>
                  </a:schemeClr>
                </a:solidFill>
                <a:latin typeface="微软雅黑" panose="020B0503020204020204" charset="-122"/>
                <a:ea typeface="微软雅黑" panose="020B0503020204020204" charset="-122"/>
              </a:rPr>
              <a:t>西方经济学</a:t>
            </a:r>
            <a:endParaRPr lang="zh-CN" altLang="zh-CN" sz="6600" noProof="1">
              <a:ln w="12700">
                <a:noFill/>
                <a:prstDash val="solid"/>
              </a:ln>
              <a:solidFill>
                <a:schemeClr val="bg1">
                  <a:lumMod val="95000"/>
                </a:schemeClr>
              </a:solidFill>
              <a:latin typeface="微软雅黑" panose="020B0503020204020204" charset="-122"/>
              <a:ea typeface="微软雅黑" panose="020B0503020204020204" charset="-122"/>
            </a:endParaRPr>
          </a:p>
        </p:txBody>
      </p:sp>
      <p:sp>
        <p:nvSpPr>
          <p:cNvPr id="7" name="直角三角形 6"/>
          <p:cNvSpPr/>
          <p:nvPr/>
        </p:nvSpPr>
        <p:spPr>
          <a:xfrm rot="16200000">
            <a:off x="8747125" y="3421380"/>
            <a:ext cx="3434080" cy="35242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9394190" y="4068445"/>
            <a:ext cx="2883535" cy="27813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1675130" y="2282825"/>
            <a:ext cx="5080" cy="25025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425575" y="3183255"/>
            <a:ext cx="8255" cy="16021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08304" y="1176743"/>
            <a:ext cx="6900672" cy="3000821"/>
          </a:xfrm>
          <a:prstGeom prst="rect">
            <a:avLst/>
          </a:prstGeom>
        </p:spPr>
        <p:txBody>
          <a:bodyPr wrap="square" anchor="t" anchorCtr="0">
            <a:normAutofit/>
          </a:bodyPr>
          <a:lstStyle/>
          <a:p>
            <a:pPr>
              <a:lnSpc>
                <a:spcPct val="150000"/>
              </a:lnSpc>
            </a:pPr>
            <a:r>
              <a:rPr lang="ko-KR" altLang="en-US" dirty="0" smtClean="0">
                <a:latin typeface="微软雅黑" pitchFamily="34" charset="-122"/>
                <a:ea typeface="微软雅黑" pitchFamily="34" charset="-122"/>
              </a:rPr>
              <a:t/>
            </a:r>
            <a:br>
              <a:rPr lang="ko-KR" altLang="en-US" dirty="0" smtClean="0">
                <a:latin typeface="微软雅黑" pitchFamily="34" charset="-122"/>
                <a:ea typeface="微软雅黑" pitchFamily="34" charset="-122"/>
              </a:rPr>
            </a:br>
            <a:r>
              <a:rPr lang="en-US" altLang="ko-KR" dirty="0" smtClean="0">
                <a:latin typeface="微软雅黑" pitchFamily="34" charset="-122"/>
                <a:ea typeface="微软雅黑" pitchFamily="34" charset="-122"/>
              </a:rPr>
              <a:t/>
            </a:r>
            <a:br>
              <a:rPr lang="en-US" altLang="ko-KR"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endParaRPr lang="zh-CN" altLang="en-US" dirty="0">
              <a:latin typeface="微软雅黑" pitchFamily="34" charset="-122"/>
              <a:ea typeface="微软雅黑" pitchFamily="34" charset="-122"/>
            </a:endParaRPr>
          </a:p>
        </p:txBody>
      </p:sp>
      <p:sp>
        <p:nvSpPr>
          <p:cNvPr id="9" name="矩形 8"/>
          <p:cNvSpPr/>
          <p:nvPr/>
        </p:nvSpPr>
        <p:spPr>
          <a:xfrm>
            <a:off x="1018032" y="1203651"/>
            <a:ext cx="10850880" cy="400110"/>
          </a:xfrm>
          <a:prstGeom prst="rect">
            <a:avLst/>
          </a:prstGeom>
        </p:spPr>
        <p:txBody>
          <a:bodyPr wrap="square">
            <a:spAutoFit/>
          </a:bodyPr>
          <a:lstStyle/>
          <a:p>
            <a:r>
              <a:rPr lang="zh-CN" altLang="en-US" sz="2000" dirty="0"/>
              <a:t>图</a:t>
            </a:r>
            <a:r>
              <a:rPr lang="zh-CN" altLang="en-US" sz="2000" dirty="0" smtClean="0"/>
              <a:t>５</a:t>
            </a:r>
            <a:r>
              <a:rPr lang="en-US" altLang="zh-CN" sz="2000" dirty="0" smtClean="0"/>
              <a:t>-</a:t>
            </a:r>
            <a:r>
              <a:rPr lang="zh-CN" altLang="en-US" sz="2000" dirty="0" smtClean="0"/>
              <a:t>２</a:t>
            </a:r>
            <a:r>
              <a:rPr lang="zh-CN" altLang="en-US" sz="2000" dirty="0"/>
              <a:t>是根据表</a:t>
            </a:r>
            <a:r>
              <a:rPr lang="zh-CN" altLang="en-US" sz="2000" dirty="0" smtClean="0"/>
              <a:t>５</a:t>
            </a:r>
            <a:r>
              <a:rPr lang="en-US" altLang="zh-CN" sz="2000" dirty="0" smtClean="0"/>
              <a:t>-</a:t>
            </a:r>
            <a:r>
              <a:rPr lang="zh-CN" altLang="en-US" sz="2000" dirty="0" smtClean="0"/>
              <a:t>１</a:t>
            </a:r>
            <a:r>
              <a:rPr lang="zh-CN" altLang="en-US" sz="2000" dirty="0"/>
              <a:t>绘制的短期成本</a:t>
            </a:r>
            <a:r>
              <a:rPr lang="zh-CN" altLang="en-US" sz="2000" dirty="0" smtClean="0"/>
              <a:t>曲线图</a:t>
            </a:r>
            <a:r>
              <a:rPr lang="en-US" altLang="zh-CN" sz="2000" dirty="0"/>
              <a:t>,</a:t>
            </a:r>
            <a:r>
              <a:rPr lang="zh-CN" altLang="en-US" sz="2000" dirty="0"/>
              <a:t>它是典型的短期成本曲线的综合图</a:t>
            </a:r>
            <a:r>
              <a:rPr lang="en-US" altLang="zh-CN" sz="2000" dirty="0"/>
              <a:t>.</a:t>
            </a:r>
            <a:endParaRPr lang="zh-CN" altLang="en-US" sz="2000" dirty="0">
              <a:latin typeface="微软雅黑" pitchFamily="34" charset="-122"/>
              <a:ea typeface="微软雅黑" pitchFamily="34" charset="-122"/>
            </a:endParaRPr>
          </a:p>
        </p:txBody>
      </p:sp>
      <p:sp>
        <p:nvSpPr>
          <p:cNvPr id="10" name="文本框 2"/>
          <p:cNvSpPr txBox="1"/>
          <p:nvPr/>
        </p:nvSpPr>
        <p:spPr>
          <a:xfrm>
            <a:off x="1033144" y="543560"/>
            <a:ext cx="2385559"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短期成本曲线</a:t>
            </a:r>
          </a:p>
        </p:txBody>
      </p:sp>
      <p:pic>
        <p:nvPicPr>
          <p:cNvPr id="2" name="图片 1"/>
          <p:cNvPicPr>
            <a:picLocks noChangeAspect="1"/>
          </p:cNvPicPr>
          <p:nvPr/>
        </p:nvPicPr>
        <p:blipFill>
          <a:blip r:embed="rId2"/>
          <a:stretch>
            <a:fillRect/>
          </a:stretch>
        </p:blipFill>
        <p:spPr>
          <a:xfrm>
            <a:off x="1091565" y="1684434"/>
            <a:ext cx="3225985" cy="4799036"/>
          </a:xfrm>
          <a:prstGeom prst="rect">
            <a:avLst/>
          </a:prstGeom>
        </p:spPr>
      </p:pic>
      <p:sp>
        <p:nvSpPr>
          <p:cNvPr id="7" name="矩形 6"/>
          <p:cNvSpPr/>
          <p:nvPr/>
        </p:nvSpPr>
        <p:spPr>
          <a:xfrm>
            <a:off x="4500810" y="1705722"/>
            <a:ext cx="7691189" cy="2677656"/>
          </a:xfrm>
          <a:prstGeom prst="rect">
            <a:avLst/>
          </a:prstGeom>
        </p:spPr>
        <p:txBody>
          <a:bodyPr wrap="square">
            <a:spAutoFit/>
          </a:bodyPr>
          <a:lstStyle/>
          <a:p>
            <a:r>
              <a:rPr lang="zh-CN" altLang="en-US" sz="2000" dirty="0">
                <a:latin typeface="FZSSK--GBK1-0"/>
              </a:rPr>
              <a:t>先分析图</a:t>
            </a:r>
            <a:r>
              <a:rPr lang="zh-CN" altLang="en-US" sz="2000" dirty="0" smtClean="0">
                <a:latin typeface="E-BZ"/>
              </a:rPr>
              <a:t>５</a:t>
            </a:r>
            <a:r>
              <a:rPr lang="en-US" altLang="zh-CN" sz="2400" dirty="0" smtClean="0">
                <a:latin typeface="E-BX"/>
              </a:rPr>
              <a:t>-</a:t>
            </a:r>
            <a:r>
              <a:rPr lang="zh-CN" altLang="en-US" sz="2000" dirty="0" smtClean="0">
                <a:latin typeface="E-BZ"/>
              </a:rPr>
              <a:t>２</a:t>
            </a:r>
            <a:r>
              <a:rPr lang="en-US" altLang="zh-CN" sz="2000" dirty="0">
                <a:latin typeface="E-BZ"/>
              </a:rPr>
              <a:t>(a).</a:t>
            </a:r>
            <a:r>
              <a:rPr lang="zh-CN" altLang="en-US" sz="2000" dirty="0">
                <a:latin typeface="FZSSK--GBK1-0"/>
              </a:rPr>
              <a:t>由图中可见</a:t>
            </a:r>
            <a:r>
              <a:rPr lang="en-US" altLang="zh-CN" sz="2000" dirty="0">
                <a:latin typeface="E-BZ"/>
              </a:rPr>
              <a:t>,TC</a:t>
            </a:r>
            <a:r>
              <a:rPr lang="zh-CN" altLang="en-US" sz="2000" dirty="0">
                <a:latin typeface="FZSSK--GBK1-0"/>
              </a:rPr>
              <a:t>曲线</a:t>
            </a:r>
            <a:r>
              <a:rPr lang="zh-CN" altLang="en-US" sz="2000" dirty="0" smtClean="0">
                <a:latin typeface="FZSSK--GBK1-0"/>
              </a:rPr>
              <a:t>是一</a:t>
            </a:r>
            <a:r>
              <a:rPr lang="zh-CN" altLang="en-US" sz="2000" dirty="0">
                <a:latin typeface="FZSSK--GBK1-0"/>
              </a:rPr>
              <a:t>条由水平的</a:t>
            </a:r>
            <a:r>
              <a:rPr lang="en-US" altLang="zh-CN" sz="2000" dirty="0">
                <a:latin typeface="E-BZ"/>
              </a:rPr>
              <a:t>TFC</a:t>
            </a:r>
            <a:r>
              <a:rPr lang="zh-CN" altLang="en-US" sz="2000" dirty="0">
                <a:latin typeface="FZSSK--GBK1-0"/>
              </a:rPr>
              <a:t>曲线与纵轴的交点出发</a:t>
            </a:r>
            <a:r>
              <a:rPr lang="en-US" altLang="zh-CN" sz="2000" dirty="0">
                <a:latin typeface="E-BZ"/>
              </a:rPr>
              <a:t>,</a:t>
            </a:r>
            <a:r>
              <a:rPr lang="zh-CN" altLang="en-US" sz="2000" dirty="0" smtClean="0">
                <a:latin typeface="FZSSK--GBK1-0"/>
              </a:rPr>
              <a:t>向右上方</a:t>
            </a:r>
            <a:r>
              <a:rPr lang="zh-CN" altLang="en-US" sz="2000" dirty="0">
                <a:latin typeface="FZSSK--GBK1-0"/>
              </a:rPr>
              <a:t>倾斜的曲线</a:t>
            </a:r>
            <a:r>
              <a:rPr lang="en-US" altLang="zh-CN" sz="2000" dirty="0">
                <a:latin typeface="E-BZ"/>
              </a:rPr>
              <a:t>.</a:t>
            </a:r>
            <a:r>
              <a:rPr lang="zh-CN" altLang="en-US" sz="2000" dirty="0">
                <a:latin typeface="FZSSK--GBK1-0"/>
              </a:rPr>
              <a:t>在每一个产量上</a:t>
            </a:r>
            <a:r>
              <a:rPr lang="en-US" altLang="zh-CN" sz="2000" dirty="0">
                <a:latin typeface="E-BZ"/>
              </a:rPr>
              <a:t>,TC</a:t>
            </a:r>
            <a:r>
              <a:rPr lang="zh-CN" altLang="en-US" sz="2000" dirty="0" smtClean="0">
                <a:latin typeface="FZSSK--GBK1-0"/>
              </a:rPr>
              <a:t>曲线和</a:t>
            </a:r>
            <a:r>
              <a:rPr lang="en-US" altLang="zh-CN" sz="2000" dirty="0">
                <a:latin typeface="E-BZ"/>
              </a:rPr>
              <a:t>TVC</a:t>
            </a:r>
            <a:r>
              <a:rPr lang="zh-CN" altLang="en-US" sz="2000" dirty="0">
                <a:latin typeface="FZSSK--GBK1-0"/>
              </a:rPr>
              <a:t>曲线两者的斜率都是相同的</a:t>
            </a:r>
            <a:r>
              <a:rPr lang="en-US" altLang="zh-CN" sz="2000" dirty="0">
                <a:latin typeface="E-BZ"/>
              </a:rPr>
              <a:t>,</a:t>
            </a:r>
            <a:r>
              <a:rPr lang="zh-CN" altLang="en-US" sz="2000" dirty="0">
                <a:latin typeface="FZSSK--GBK1-0"/>
              </a:rPr>
              <a:t>并且</a:t>
            </a:r>
            <a:r>
              <a:rPr lang="en-US" altLang="zh-CN" sz="2000" dirty="0">
                <a:latin typeface="E-BZ"/>
              </a:rPr>
              <a:t>,</a:t>
            </a:r>
            <a:r>
              <a:rPr lang="en-US" altLang="zh-CN" sz="2000" dirty="0" smtClean="0">
                <a:latin typeface="E-BZ"/>
              </a:rPr>
              <a:t>TC</a:t>
            </a:r>
            <a:r>
              <a:rPr lang="zh-CN" altLang="en-US" sz="2000" dirty="0" smtClean="0">
                <a:latin typeface="FZSSK--GBK1-0"/>
              </a:rPr>
              <a:t>曲线</a:t>
            </a:r>
            <a:r>
              <a:rPr lang="zh-CN" altLang="en-US" sz="2000" dirty="0">
                <a:latin typeface="FZSSK--GBK1-0"/>
              </a:rPr>
              <a:t>和</a:t>
            </a:r>
            <a:r>
              <a:rPr lang="en-US" altLang="zh-CN" sz="2000" dirty="0">
                <a:latin typeface="E-BZ"/>
              </a:rPr>
              <a:t>TVC </a:t>
            </a:r>
            <a:r>
              <a:rPr lang="zh-CN" altLang="en-US" sz="2000" dirty="0">
                <a:latin typeface="FZSSK--GBK1-0"/>
              </a:rPr>
              <a:t>曲线之间的垂直距离都等于</a:t>
            </a:r>
            <a:r>
              <a:rPr lang="zh-CN" altLang="en-US" sz="2000" dirty="0" smtClean="0">
                <a:latin typeface="FZSSK--GBK1-0"/>
              </a:rPr>
              <a:t>固定的</a:t>
            </a:r>
            <a:r>
              <a:rPr lang="zh-CN" altLang="en-US" sz="2000" dirty="0">
                <a:latin typeface="FZSSK--GBK1-0"/>
              </a:rPr>
              <a:t>总不变成本</a:t>
            </a:r>
            <a:r>
              <a:rPr lang="en-US" altLang="zh-CN" sz="2000" dirty="0">
                <a:latin typeface="E-BZ"/>
              </a:rPr>
              <a:t>TFC.</a:t>
            </a:r>
            <a:r>
              <a:rPr lang="zh-CN" altLang="en-US" sz="2000" dirty="0">
                <a:latin typeface="FZSSK--GBK1-0"/>
              </a:rPr>
              <a:t>这显然是由于</a:t>
            </a:r>
            <a:r>
              <a:rPr lang="en-US" altLang="zh-CN" sz="2000" dirty="0">
                <a:latin typeface="E-BZ"/>
              </a:rPr>
              <a:t>TC</a:t>
            </a:r>
            <a:r>
              <a:rPr lang="zh-CN" altLang="en-US" sz="2000" dirty="0">
                <a:latin typeface="FZSSK--GBK1-0"/>
              </a:rPr>
              <a:t>曲线</a:t>
            </a:r>
            <a:r>
              <a:rPr lang="zh-CN" altLang="en-US" sz="2000" dirty="0" smtClean="0">
                <a:latin typeface="FZSSK--GBK1-0"/>
              </a:rPr>
              <a:t>是通过</a:t>
            </a:r>
            <a:r>
              <a:rPr lang="zh-CN" altLang="en-US" sz="2000" dirty="0">
                <a:latin typeface="FZSSK--GBK1-0"/>
              </a:rPr>
              <a:t>把</a:t>
            </a:r>
            <a:r>
              <a:rPr lang="en-US" altLang="zh-CN" sz="2000" dirty="0">
                <a:latin typeface="E-BZ"/>
              </a:rPr>
              <a:t>TVC</a:t>
            </a:r>
            <a:r>
              <a:rPr lang="zh-CN" altLang="en-US" sz="2000" dirty="0">
                <a:latin typeface="FZSSK--GBK1-0"/>
              </a:rPr>
              <a:t>曲线向上垂直平移</a:t>
            </a:r>
            <a:r>
              <a:rPr lang="en-US" altLang="zh-CN" sz="2000" dirty="0">
                <a:latin typeface="E-BZ"/>
              </a:rPr>
              <a:t>TFC</a:t>
            </a:r>
            <a:r>
              <a:rPr lang="zh-CN" altLang="en-US" sz="2000" dirty="0">
                <a:latin typeface="FZSSK--GBK1-0"/>
              </a:rPr>
              <a:t>的距离</a:t>
            </a:r>
            <a:r>
              <a:rPr lang="zh-CN" altLang="en-US" sz="2000" dirty="0" smtClean="0">
                <a:latin typeface="FZSSK--GBK1-0"/>
              </a:rPr>
              <a:t>而得到的</a:t>
            </a:r>
            <a:endParaRPr lang="en-US" altLang="zh-CN" sz="2000" dirty="0" smtClean="0">
              <a:latin typeface="FZSSK--GBK1-0"/>
            </a:endParaRPr>
          </a:p>
          <a:p>
            <a:r>
              <a:rPr lang="zh-CN" altLang="en-US" sz="2000" dirty="0">
                <a:latin typeface="FZSSK--GBK1-0"/>
              </a:rPr>
              <a:t>在图</a:t>
            </a:r>
            <a:r>
              <a:rPr lang="zh-CN" altLang="en-US" sz="2000" dirty="0">
                <a:latin typeface="E-BZ"/>
              </a:rPr>
              <a:t>５</a:t>
            </a:r>
            <a:r>
              <a:rPr lang="en-US" altLang="zh-CN" sz="2400" dirty="0">
                <a:latin typeface="E-BX"/>
              </a:rPr>
              <a:t>-</a:t>
            </a:r>
            <a:r>
              <a:rPr lang="zh-CN" altLang="en-US" sz="2000" dirty="0">
                <a:latin typeface="E-BZ"/>
              </a:rPr>
              <a:t>２</a:t>
            </a:r>
            <a:r>
              <a:rPr lang="en-US" altLang="zh-CN" sz="2000" dirty="0">
                <a:latin typeface="E-BZ"/>
              </a:rPr>
              <a:t>(a)</a:t>
            </a:r>
            <a:r>
              <a:rPr lang="zh-CN" altLang="en-US" sz="2000" dirty="0">
                <a:latin typeface="FZSSK--GBK1-0"/>
              </a:rPr>
              <a:t>中</a:t>
            </a:r>
            <a:r>
              <a:rPr lang="en-US" altLang="zh-CN" sz="2000" dirty="0">
                <a:latin typeface="E-BZ"/>
              </a:rPr>
              <a:t>,TVC</a:t>
            </a:r>
            <a:r>
              <a:rPr lang="zh-CN" altLang="en-US" sz="2000" dirty="0">
                <a:latin typeface="FZSSK--GBK1-0"/>
              </a:rPr>
              <a:t>曲线和</a:t>
            </a:r>
            <a:r>
              <a:rPr lang="en-US" altLang="zh-CN" sz="2000" dirty="0">
                <a:latin typeface="E-BZ"/>
              </a:rPr>
              <a:t>TC</a:t>
            </a:r>
            <a:r>
              <a:rPr lang="zh-CN" altLang="en-US" sz="2000" dirty="0">
                <a:latin typeface="FZSSK--GBK1-0"/>
              </a:rPr>
              <a:t>曲线在同一个产量水平</a:t>
            </a:r>
            <a:r>
              <a:rPr lang="en-US" altLang="zh-CN" sz="2000" dirty="0">
                <a:latin typeface="E-BZ"/>
              </a:rPr>
              <a:t>(</a:t>
            </a:r>
            <a:r>
              <a:rPr lang="zh-CN" altLang="en-US" sz="2000" dirty="0">
                <a:latin typeface="E-BZ"/>
              </a:rPr>
              <a:t>２．５</a:t>
            </a:r>
            <a:r>
              <a:rPr lang="zh-CN" altLang="en-US" sz="2000" dirty="0">
                <a:latin typeface="FZSSK--GBK1-0"/>
              </a:rPr>
              <a:t>单位</a:t>
            </a:r>
            <a:r>
              <a:rPr lang="en-US" altLang="zh-CN" sz="2000" dirty="0">
                <a:latin typeface="E-BZ"/>
              </a:rPr>
              <a:t>)</a:t>
            </a:r>
            <a:r>
              <a:rPr lang="zh-CN" altLang="en-US" sz="2000" dirty="0">
                <a:latin typeface="FZSSK--GBK1-0"/>
              </a:rPr>
              <a:t>各自存在一</a:t>
            </a:r>
            <a:r>
              <a:rPr lang="zh-CN" altLang="en-US" sz="2000" dirty="0" smtClean="0">
                <a:latin typeface="FZSSK--GBK1-0"/>
              </a:rPr>
              <a:t>个拐</a:t>
            </a:r>
            <a:r>
              <a:rPr lang="zh-CN" altLang="en-US" sz="2000" dirty="0"/>
              <a:t>点</a:t>
            </a:r>
            <a:r>
              <a:rPr lang="en-US" altLang="zh-CN" sz="2000" dirty="0"/>
              <a:t>C</a:t>
            </a:r>
            <a:r>
              <a:rPr lang="zh-CN" altLang="en-US" sz="2000" dirty="0"/>
              <a:t>和</a:t>
            </a:r>
            <a:r>
              <a:rPr lang="en-US" altLang="zh-CN" sz="2000" dirty="0"/>
              <a:t>B.</a:t>
            </a:r>
            <a:r>
              <a:rPr lang="zh-CN" altLang="en-US" sz="2000" dirty="0"/>
              <a:t>在拐点以前</a:t>
            </a:r>
            <a:r>
              <a:rPr lang="en-US" altLang="zh-CN" sz="2000" dirty="0"/>
              <a:t>,TVC</a:t>
            </a:r>
            <a:r>
              <a:rPr lang="zh-CN" altLang="en-US" sz="2000" dirty="0"/>
              <a:t>曲线和</a:t>
            </a:r>
            <a:r>
              <a:rPr lang="en-US" altLang="zh-CN" sz="2000" dirty="0"/>
              <a:t>TC</a:t>
            </a:r>
            <a:r>
              <a:rPr lang="zh-CN" altLang="en-US" sz="2000" dirty="0"/>
              <a:t>曲线的斜率是递减的</a:t>
            </a:r>
            <a:r>
              <a:rPr lang="en-US" altLang="zh-CN" sz="2000" dirty="0"/>
              <a:t>;</a:t>
            </a:r>
            <a:r>
              <a:rPr lang="zh-CN" altLang="en-US" sz="2000" dirty="0"/>
              <a:t>在</a:t>
            </a:r>
            <a:r>
              <a:rPr lang="zh-CN" altLang="en-US" sz="2000" dirty="0" smtClean="0"/>
              <a:t>拐点以后</a:t>
            </a:r>
            <a:r>
              <a:rPr lang="en-US" altLang="zh-CN" sz="2000" dirty="0"/>
              <a:t>,TVC</a:t>
            </a:r>
            <a:r>
              <a:rPr lang="zh-CN" altLang="en-US" sz="2000" dirty="0"/>
              <a:t>曲线</a:t>
            </a:r>
            <a:r>
              <a:rPr lang="zh-CN" altLang="en-US" sz="2000" dirty="0" smtClean="0"/>
              <a:t>和</a:t>
            </a:r>
            <a:r>
              <a:rPr lang="en-US" altLang="zh-CN" sz="2000" dirty="0" smtClean="0"/>
              <a:t>TC</a:t>
            </a:r>
            <a:r>
              <a:rPr lang="zh-CN" altLang="en-US" sz="2000" dirty="0"/>
              <a:t>曲线的斜率是递增的</a:t>
            </a:r>
            <a:r>
              <a:rPr lang="en-US" altLang="zh-CN" sz="2000" dirty="0" smtClean="0"/>
              <a:t>.</a:t>
            </a:r>
            <a:endParaRPr lang="zh-CN" altLang="en-US" sz="2000" dirty="0" smtClean="0">
              <a:latin typeface="FZSSK--GBK1-0"/>
            </a:endParaRPr>
          </a:p>
        </p:txBody>
      </p:sp>
      <p:sp>
        <p:nvSpPr>
          <p:cNvPr id="13" name="矩形 12"/>
          <p:cNvSpPr/>
          <p:nvPr/>
        </p:nvSpPr>
        <p:spPr>
          <a:xfrm>
            <a:off x="4509971" y="4953568"/>
            <a:ext cx="7680124" cy="1077218"/>
          </a:xfrm>
          <a:prstGeom prst="rect">
            <a:avLst/>
          </a:prstGeom>
        </p:spPr>
        <p:txBody>
          <a:bodyPr wrap="square">
            <a:spAutoFit/>
          </a:bodyPr>
          <a:lstStyle/>
          <a:p>
            <a:r>
              <a:rPr lang="zh-CN" altLang="en-US" sz="2000" dirty="0">
                <a:latin typeface="FZSSK--GBK1-0"/>
              </a:rPr>
              <a:t>再分析图</a:t>
            </a:r>
            <a:r>
              <a:rPr lang="zh-CN" altLang="en-US" sz="2000" dirty="0" smtClean="0">
                <a:latin typeface="E-BZ"/>
              </a:rPr>
              <a:t>５</a:t>
            </a:r>
            <a:r>
              <a:rPr lang="en-US" altLang="zh-CN" sz="2400" dirty="0" smtClean="0">
                <a:latin typeface="E-BX"/>
              </a:rPr>
              <a:t>-</a:t>
            </a:r>
            <a:r>
              <a:rPr lang="zh-CN" altLang="en-US" sz="2000" dirty="0" smtClean="0">
                <a:latin typeface="E-BZ"/>
              </a:rPr>
              <a:t>２</a:t>
            </a:r>
            <a:r>
              <a:rPr lang="en-US" altLang="zh-CN" sz="2000" dirty="0">
                <a:latin typeface="E-BZ"/>
              </a:rPr>
              <a:t>(b).</a:t>
            </a:r>
            <a:r>
              <a:rPr lang="zh-CN" altLang="en-US" sz="2000" dirty="0">
                <a:latin typeface="FZSSK--GBK1-0"/>
              </a:rPr>
              <a:t>由图中可见</a:t>
            </a:r>
            <a:r>
              <a:rPr lang="en-US" altLang="zh-CN" sz="2000" dirty="0">
                <a:latin typeface="E-BZ"/>
              </a:rPr>
              <a:t>,</a:t>
            </a:r>
            <a:r>
              <a:rPr lang="zh-CN" altLang="en-US" sz="2000" dirty="0">
                <a:latin typeface="FZSSK--GBK1-0"/>
              </a:rPr>
              <a:t>不仅</a:t>
            </a:r>
            <a:r>
              <a:rPr lang="en-US" altLang="zh-CN" sz="2000" dirty="0">
                <a:latin typeface="E-BZ"/>
              </a:rPr>
              <a:t>AVC</a:t>
            </a:r>
            <a:r>
              <a:rPr lang="zh-CN" altLang="en-US" sz="2000" dirty="0">
                <a:latin typeface="FZSSK--GBK1-0"/>
              </a:rPr>
              <a:t>曲线</a:t>
            </a:r>
            <a:r>
              <a:rPr lang="zh-CN" altLang="en-US" sz="2000" dirty="0">
                <a:latin typeface="E-BZ"/>
              </a:rPr>
              <a:t>、</a:t>
            </a:r>
            <a:r>
              <a:rPr lang="en-US" altLang="zh-CN" sz="2000" dirty="0">
                <a:latin typeface="E-BZ"/>
              </a:rPr>
              <a:t>AC</a:t>
            </a:r>
            <a:r>
              <a:rPr lang="zh-CN" altLang="en-US" sz="2000" dirty="0">
                <a:latin typeface="FZSSK--GBK1-0"/>
              </a:rPr>
              <a:t>曲线和</a:t>
            </a:r>
            <a:r>
              <a:rPr lang="en-US" altLang="zh-CN" sz="2000" dirty="0">
                <a:latin typeface="E-BZ"/>
              </a:rPr>
              <a:t>MC</a:t>
            </a:r>
            <a:r>
              <a:rPr lang="zh-CN" altLang="en-US" sz="2000" dirty="0">
                <a:latin typeface="FZSSK--GBK1-0"/>
              </a:rPr>
              <a:t>曲线均呈</a:t>
            </a:r>
            <a:r>
              <a:rPr lang="en-US" altLang="zh-CN" sz="2000" dirty="0">
                <a:latin typeface="E-BZ"/>
              </a:rPr>
              <a:t>U </a:t>
            </a:r>
            <a:r>
              <a:rPr lang="zh-CN" altLang="en-US" sz="2000" dirty="0">
                <a:latin typeface="FZSSK--GBK1-0"/>
              </a:rPr>
              <a:t>形特征</a:t>
            </a:r>
            <a:r>
              <a:rPr lang="en-US" altLang="zh-CN" sz="2000" dirty="0" smtClean="0">
                <a:latin typeface="E-BZ"/>
              </a:rPr>
              <a:t>,</a:t>
            </a:r>
            <a:r>
              <a:rPr lang="zh-CN" altLang="en-US" sz="2000" dirty="0" smtClean="0">
                <a:latin typeface="FZSSK--GBK1-0"/>
              </a:rPr>
              <a:t>而且</a:t>
            </a:r>
            <a:r>
              <a:rPr lang="en-US" altLang="zh-CN" sz="2000" dirty="0">
                <a:latin typeface="E-BZ"/>
              </a:rPr>
              <a:t>MC</a:t>
            </a:r>
            <a:r>
              <a:rPr lang="zh-CN" altLang="en-US" sz="2000" dirty="0">
                <a:latin typeface="FZSSK--GBK1-0"/>
              </a:rPr>
              <a:t>曲线与</a:t>
            </a:r>
            <a:r>
              <a:rPr lang="en-US" altLang="zh-CN" sz="2000" dirty="0">
                <a:latin typeface="E-BZ"/>
              </a:rPr>
              <a:t>AVC</a:t>
            </a:r>
            <a:r>
              <a:rPr lang="zh-CN" altLang="en-US" sz="2000" dirty="0">
                <a:latin typeface="FZSSK--GBK1-0"/>
              </a:rPr>
              <a:t>曲线相交于</a:t>
            </a:r>
            <a:r>
              <a:rPr lang="en-US" altLang="zh-CN" sz="2000" dirty="0">
                <a:latin typeface="E-BZ"/>
              </a:rPr>
              <a:t>AVC</a:t>
            </a:r>
            <a:r>
              <a:rPr lang="zh-CN" altLang="en-US" sz="2000" dirty="0">
                <a:latin typeface="FZSSK--GBK1-0"/>
              </a:rPr>
              <a:t>曲线的最低点</a:t>
            </a:r>
            <a:r>
              <a:rPr lang="en-US" altLang="zh-CN" sz="2000" dirty="0">
                <a:latin typeface="E-BZ"/>
              </a:rPr>
              <a:t>F,MC</a:t>
            </a:r>
            <a:r>
              <a:rPr lang="zh-CN" altLang="en-US" sz="2000" dirty="0">
                <a:latin typeface="FZSSK--GBK1-0"/>
              </a:rPr>
              <a:t>曲线与</a:t>
            </a:r>
            <a:r>
              <a:rPr lang="en-US" altLang="zh-CN" sz="2000" dirty="0">
                <a:latin typeface="E-BZ"/>
              </a:rPr>
              <a:t>AC</a:t>
            </a:r>
            <a:r>
              <a:rPr lang="zh-CN" altLang="en-US" sz="2000" dirty="0">
                <a:latin typeface="FZSSK--GBK1-0"/>
              </a:rPr>
              <a:t>曲线相交于</a:t>
            </a:r>
            <a:r>
              <a:rPr lang="en-US" altLang="zh-CN" sz="2000" dirty="0">
                <a:latin typeface="E-BZ"/>
              </a:rPr>
              <a:t>AC</a:t>
            </a:r>
            <a:r>
              <a:rPr lang="zh-CN" altLang="en-US" sz="2000" dirty="0" smtClean="0">
                <a:latin typeface="FZSSK--GBK1-0"/>
              </a:rPr>
              <a:t>曲线</a:t>
            </a:r>
            <a:r>
              <a:rPr lang="zh-CN" altLang="en-US" sz="2000" dirty="0">
                <a:latin typeface="FZSSK--GBK1-0"/>
              </a:rPr>
              <a:t>的最低点</a:t>
            </a:r>
            <a:r>
              <a:rPr lang="en-US" altLang="zh-CN" sz="2000" dirty="0">
                <a:latin typeface="E-BZ"/>
              </a:rPr>
              <a:t>D.</a:t>
            </a:r>
            <a:endParaRPr lang="zh-CN" altLang="en-US" sz="2000" dirty="0"/>
          </a:p>
        </p:txBody>
      </p:sp>
    </p:spTree>
  </p:cSld>
  <p:clrMapOvr>
    <a:masterClrMapping/>
  </p:clrMapOvr>
  <p:transition spd="slow">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18032" y="1203651"/>
            <a:ext cx="10850880" cy="5355312"/>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三、短期成本变动的决定因素</a:t>
            </a:r>
            <a:r>
              <a:rPr lang="en-US" altLang="zh-CN" sz="2000" b="1" dirty="0">
                <a:latin typeface="微软雅黑" pitchFamily="34" charset="-122"/>
                <a:ea typeface="微软雅黑" pitchFamily="34" charset="-122"/>
              </a:rPr>
              <a:t>:</a:t>
            </a:r>
            <a:r>
              <a:rPr lang="zh-CN" altLang="en-US" sz="2000" b="1" dirty="0">
                <a:latin typeface="微软雅黑" pitchFamily="34" charset="-122"/>
                <a:ea typeface="微软雅黑" pitchFamily="34" charset="-122"/>
              </a:rPr>
              <a:t>边际报酬递减</a:t>
            </a:r>
            <a:r>
              <a:rPr lang="zh-CN" altLang="en-US" sz="2000" b="1" dirty="0" smtClean="0">
                <a:latin typeface="微软雅黑" pitchFamily="34" charset="-122"/>
                <a:ea typeface="微软雅黑" pitchFamily="34" charset="-122"/>
              </a:rPr>
              <a:t>规律</a:t>
            </a:r>
            <a:endParaRPr lang="en-US" altLang="zh-CN" sz="2000" b="1" dirty="0" smtClean="0">
              <a:latin typeface="微软雅黑" pitchFamily="34" charset="-122"/>
              <a:ea typeface="微软雅黑" pitchFamily="34" charset="-122"/>
            </a:endParaRPr>
          </a:p>
          <a:p>
            <a:pPr>
              <a:lnSpc>
                <a:spcPct val="150000"/>
              </a:lnSpc>
            </a:pPr>
            <a:r>
              <a:rPr lang="zh-CN" altLang="en-US" dirty="0"/>
              <a:t>边际报酬递减规律是短期生产的一条基本规律</a:t>
            </a:r>
            <a:r>
              <a:rPr lang="en-US" altLang="zh-CN" dirty="0"/>
              <a:t>,</a:t>
            </a:r>
            <a:r>
              <a:rPr lang="zh-CN" altLang="en-US" dirty="0"/>
              <a:t>因此</a:t>
            </a:r>
            <a:r>
              <a:rPr lang="en-US" altLang="zh-CN" dirty="0"/>
              <a:t>,</a:t>
            </a:r>
            <a:r>
              <a:rPr lang="zh-CN" altLang="en-US" dirty="0"/>
              <a:t>它也决定了短期成本曲线</a:t>
            </a:r>
            <a:r>
              <a:rPr lang="zh-CN" altLang="en-US" dirty="0" smtClean="0"/>
              <a:t>的特征</a:t>
            </a:r>
            <a:endParaRPr lang="en-US" altLang="zh-CN" dirty="0" smtClean="0"/>
          </a:p>
          <a:p>
            <a:pPr>
              <a:lnSpc>
                <a:spcPct val="150000"/>
              </a:lnSpc>
            </a:pPr>
            <a:r>
              <a:rPr lang="zh-CN" altLang="en-US" dirty="0"/>
              <a:t>从边际报酬递减规律所决定的</a:t>
            </a:r>
            <a:r>
              <a:rPr lang="en-US" altLang="zh-CN" dirty="0"/>
              <a:t>U </a:t>
            </a:r>
            <a:r>
              <a:rPr lang="zh-CN" altLang="en-US" dirty="0"/>
              <a:t>形的</a:t>
            </a:r>
            <a:r>
              <a:rPr lang="en-US" altLang="zh-CN" dirty="0"/>
              <a:t>MC</a:t>
            </a:r>
            <a:r>
              <a:rPr lang="zh-CN" altLang="en-US" dirty="0"/>
              <a:t>曲线出发</a:t>
            </a:r>
            <a:r>
              <a:rPr lang="en-US" altLang="zh-CN" dirty="0"/>
              <a:t>,</a:t>
            </a:r>
            <a:r>
              <a:rPr lang="zh-CN" altLang="en-US" dirty="0"/>
              <a:t>可以解释其他的短期成本曲线</a:t>
            </a:r>
            <a:r>
              <a:rPr lang="zh-CN" altLang="en-US" dirty="0" smtClean="0"/>
              <a:t>的特征</a:t>
            </a:r>
            <a:r>
              <a:rPr lang="zh-CN" altLang="en-US" dirty="0"/>
              <a:t>以及短期成本曲线相互之间的关系</a:t>
            </a:r>
            <a:r>
              <a:rPr lang="en-US" altLang="zh-CN" dirty="0" smtClean="0"/>
              <a:t>.</a:t>
            </a:r>
          </a:p>
          <a:p>
            <a:pPr>
              <a:lnSpc>
                <a:spcPct val="150000"/>
              </a:lnSpc>
            </a:pPr>
            <a:r>
              <a:rPr lang="zh-CN" altLang="en-US" dirty="0"/>
              <a:t>第一</a:t>
            </a:r>
            <a:r>
              <a:rPr lang="en-US" altLang="zh-CN" dirty="0"/>
              <a:t>,</a:t>
            </a:r>
            <a:r>
              <a:rPr lang="zh-CN" altLang="en-US" dirty="0"/>
              <a:t>关于</a:t>
            </a:r>
            <a:r>
              <a:rPr lang="en-US" altLang="zh-CN" dirty="0"/>
              <a:t>TC</a:t>
            </a:r>
            <a:r>
              <a:rPr lang="zh-CN" altLang="en-US" dirty="0"/>
              <a:t>曲线、</a:t>
            </a:r>
            <a:r>
              <a:rPr lang="en-US" altLang="zh-CN" dirty="0"/>
              <a:t>TVC</a:t>
            </a:r>
            <a:r>
              <a:rPr lang="zh-CN" altLang="en-US" dirty="0"/>
              <a:t>曲线和</a:t>
            </a:r>
            <a:r>
              <a:rPr lang="en-US" altLang="zh-CN" dirty="0"/>
              <a:t>MC</a:t>
            </a:r>
            <a:r>
              <a:rPr lang="zh-CN" altLang="en-US" dirty="0"/>
              <a:t>曲线之间的相互关系</a:t>
            </a:r>
            <a:r>
              <a:rPr lang="en-US" altLang="zh-CN" dirty="0" smtClean="0"/>
              <a:t>.</a:t>
            </a:r>
          </a:p>
          <a:p>
            <a:pPr>
              <a:lnSpc>
                <a:spcPct val="150000"/>
              </a:lnSpc>
            </a:pPr>
            <a:r>
              <a:rPr lang="zh-CN" altLang="en-US" dirty="0"/>
              <a:t>第二</a:t>
            </a:r>
            <a:r>
              <a:rPr lang="en-US" altLang="zh-CN" dirty="0"/>
              <a:t>,</a:t>
            </a:r>
            <a:r>
              <a:rPr lang="zh-CN" altLang="en-US" dirty="0"/>
              <a:t>关于</a:t>
            </a:r>
            <a:r>
              <a:rPr lang="en-US" altLang="zh-CN" dirty="0"/>
              <a:t>AC</a:t>
            </a:r>
            <a:r>
              <a:rPr lang="zh-CN" altLang="en-US" dirty="0"/>
              <a:t>曲线、</a:t>
            </a:r>
            <a:r>
              <a:rPr lang="en-US" altLang="zh-CN" dirty="0"/>
              <a:t>AVC </a:t>
            </a:r>
            <a:r>
              <a:rPr lang="zh-CN" altLang="en-US" dirty="0"/>
              <a:t>曲线和</a:t>
            </a:r>
            <a:r>
              <a:rPr lang="en-US" altLang="zh-CN" dirty="0"/>
              <a:t>MC</a:t>
            </a:r>
            <a:r>
              <a:rPr lang="zh-CN" altLang="en-US" dirty="0"/>
              <a:t>曲线之间的相互关系</a:t>
            </a:r>
            <a:r>
              <a:rPr lang="en-US" altLang="zh-CN" dirty="0" smtClean="0"/>
              <a:t>.</a:t>
            </a:r>
          </a:p>
          <a:p>
            <a:pPr>
              <a:lnSpc>
                <a:spcPct val="150000"/>
              </a:lnSpc>
            </a:pPr>
            <a:r>
              <a:rPr lang="zh-CN" altLang="en-US" dirty="0"/>
              <a:t>第三</a:t>
            </a:r>
            <a:r>
              <a:rPr lang="en-US" altLang="zh-CN" dirty="0"/>
              <a:t>,</a:t>
            </a:r>
            <a:r>
              <a:rPr lang="zh-CN" altLang="en-US" dirty="0"/>
              <a:t>关于</a:t>
            </a:r>
            <a:r>
              <a:rPr lang="en-US" altLang="zh-CN" dirty="0"/>
              <a:t>AVC</a:t>
            </a:r>
            <a:r>
              <a:rPr lang="zh-CN" altLang="en-US" dirty="0"/>
              <a:t>曲线的最低点和</a:t>
            </a:r>
            <a:r>
              <a:rPr lang="en-US" altLang="zh-CN" dirty="0"/>
              <a:t>AC</a:t>
            </a:r>
            <a:r>
              <a:rPr lang="zh-CN" altLang="en-US" dirty="0"/>
              <a:t>曲线的最低点的一种几何</a:t>
            </a:r>
            <a:r>
              <a:rPr lang="zh-CN" altLang="en-US" dirty="0" smtClean="0"/>
              <a:t>理解</a:t>
            </a:r>
            <a:endParaRPr lang="en-US" altLang="zh-CN" dirty="0" smtClean="0"/>
          </a:p>
          <a:p>
            <a:pPr>
              <a:lnSpc>
                <a:spcPct val="150000"/>
              </a:lnSpc>
            </a:pPr>
            <a:r>
              <a:rPr lang="zh-CN" altLang="en-US" sz="2000" b="1" dirty="0">
                <a:latin typeface="微软雅黑" pitchFamily="34" charset="-122"/>
                <a:ea typeface="微软雅黑" pitchFamily="34" charset="-122"/>
              </a:rPr>
              <a:t>四、短期产量曲线与短期成本曲线之间的</a:t>
            </a:r>
            <a:r>
              <a:rPr lang="zh-CN" altLang="en-US" sz="2000" b="1" dirty="0">
                <a:latin typeface="微软雅黑" pitchFamily="34" charset="-122"/>
                <a:ea typeface="微软雅黑" pitchFamily="34" charset="-122"/>
              </a:rPr>
              <a:t>关系</a:t>
            </a:r>
            <a:endParaRPr lang="en-US" altLang="zh-CN" sz="2000" b="1" dirty="0">
              <a:latin typeface="微软雅黑" pitchFamily="34" charset="-122"/>
              <a:ea typeface="微软雅黑" pitchFamily="34" charset="-122"/>
            </a:endParaRPr>
          </a:p>
          <a:p>
            <a:pPr>
              <a:lnSpc>
                <a:spcPct val="150000"/>
              </a:lnSpc>
            </a:pPr>
            <a:r>
              <a:rPr lang="zh-CN" altLang="en-US" sz="2000" dirty="0"/>
              <a:t>第一</a:t>
            </a:r>
            <a:r>
              <a:rPr lang="en-US" altLang="zh-CN" sz="2000" dirty="0"/>
              <a:t>,</a:t>
            </a:r>
            <a:r>
              <a:rPr lang="zh-CN" altLang="en-US" sz="2000" dirty="0"/>
              <a:t>短期边际成本</a:t>
            </a:r>
            <a:r>
              <a:rPr lang="en-US" altLang="zh-CN" sz="2000" dirty="0"/>
              <a:t>MC</a:t>
            </a:r>
            <a:r>
              <a:rPr lang="zh-CN" altLang="en-US" sz="2000" dirty="0"/>
              <a:t>和边际产量</a:t>
            </a:r>
            <a:r>
              <a:rPr lang="en-US" altLang="zh-CN" sz="2000" dirty="0"/>
              <a:t>MPL </a:t>
            </a:r>
            <a:r>
              <a:rPr lang="zh-CN" altLang="en-US" sz="2000" dirty="0"/>
              <a:t>两者的变动方向是相反</a:t>
            </a:r>
            <a:r>
              <a:rPr lang="zh-CN" altLang="en-US" sz="2000" dirty="0" smtClean="0"/>
              <a:t>的</a:t>
            </a:r>
            <a:endParaRPr lang="en-US" altLang="zh-CN" sz="2000" dirty="0" smtClean="0"/>
          </a:p>
          <a:p>
            <a:pPr>
              <a:lnSpc>
                <a:spcPct val="150000"/>
              </a:lnSpc>
            </a:pPr>
            <a:r>
              <a:rPr lang="zh-CN" altLang="en-US" sz="2000" dirty="0"/>
              <a:t>第二</a:t>
            </a:r>
            <a:r>
              <a:rPr lang="en-US" altLang="zh-CN" sz="2000" dirty="0"/>
              <a:t>,</a:t>
            </a:r>
            <a:r>
              <a:rPr lang="zh-CN" altLang="en-US" sz="2000" dirty="0"/>
              <a:t>由以上的短期边际产量和边际成本的对应关系可以推知</a:t>
            </a:r>
            <a:r>
              <a:rPr lang="en-US" altLang="zh-CN" sz="2000" dirty="0"/>
              <a:t>,</a:t>
            </a:r>
            <a:r>
              <a:rPr lang="zh-CN" altLang="en-US" sz="2000" dirty="0"/>
              <a:t>短期总产量和总成本</a:t>
            </a:r>
            <a:r>
              <a:rPr lang="zh-CN" altLang="en-US" sz="2000" dirty="0" smtClean="0"/>
              <a:t>之间</a:t>
            </a:r>
            <a:r>
              <a:rPr lang="zh-CN" altLang="en-US" sz="2000" dirty="0"/>
              <a:t>也存在着对应关系</a:t>
            </a:r>
            <a:r>
              <a:rPr lang="en-US" altLang="zh-CN" sz="2000" dirty="0" smtClean="0"/>
              <a:t>.</a:t>
            </a:r>
          </a:p>
          <a:p>
            <a:pPr>
              <a:lnSpc>
                <a:spcPct val="150000"/>
              </a:lnSpc>
            </a:pPr>
            <a:r>
              <a:rPr lang="zh-CN" altLang="en-US" sz="2000" dirty="0"/>
              <a:t>第三</a:t>
            </a:r>
            <a:r>
              <a:rPr lang="en-US" altLang="zh-CN" sz="2000" dirty="0"/>
              <a:t>,</a:t>
            </a:r>
            <a:r>
              <a:rPr lang="zh-CN" altLang="en-US" sz="2000" dirty="0"/>
              <a:t>关于短期平均产量和平均可变成本之间的关系</a:t>
            </a:r>
            <a:r>
              <a:rPr lang="en-US" altLang="zh-CN" sz="2000" dirty="0"/>
              <a:t>.</a:t>
            </a:r>
            <a:endParaRPr lang="en-US" altLang="zh-CN" sz="2000" dirty="0" smtClean="0">
              <a:latin typeface="微软雅黑" pitchFamily="34" charset="-122"/>
              <a:ea typeface="微软雅黑" pitchFamily="34" charset="-122"/>
            </a:endParaRPr>
          </a:p>
        </p:txBody>
      </p:sp>
      <p:sp>
        <p:nvSpPr>
          <p:cNvPr id="10" name="文本框 2"/>
          <p:cNvSpPr txBox="1"/>
          <p:nvPr/>
        </p:nvSpPr>
        <p:spPr>
          <a:xfrm>
            <a:off x="1033144" y="543560"/>
            <a:ext cx="2575029"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短期成本曲线</a:t>
            </a:r>
          </a:p>
        </p:txBody>
      </p:sp>
    </p:spTree>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18032" y="1203651"/>
            <a:ext cx="10850880" cy="861774"/>
          </a:xfrm>
          <a:prstGeom prst="rect">
            <a:avLst/>
          </a:prstGeom>
        </p:spPr>
        <p:txBody>
          <a:bodyPr wrap="square">
            <a:spAutoFit/>
          </a:bodyPr>
          <a:lstStyle/>
          <a:p>
            <a:pPr>
              <a:lnSpc>
                <a:spcPct val="150000"/>
              </a:lnSpc>
            </a:pPr>
            <a:r>
              <a:rPr lang="zh-CN" altLang="en-US" sz="2000" b="1" dirty="0"/>
              <a:t>一、长期平均成本</a:t>
            </a:r>
            <a:r>
              <a:rPr lang="zh-CN" altLang="en-US" sz="2000" b="1" dirty="0" smtClean="0"/>
              <a:t>曲线</a:t>
            </a:r>
            <a:endParaRPr lang="en-US" altLang="zh-CN" sz="2000" b="1" dirty="0" smtClean="0"/>
          </a:p>
          <a:p>
            <a:r>
              <a:rPr lang="zh-CN" altLang="en-US" sz="2000" dirty="0"/>
              <a:t>长期平均成本</a:t>
            </a:r>
            <a:r>
              <a:rPr lang="en-US" altLang="zh-CN" sz="2000" dirty="0"/>
              <a:t>LAC</a:t>
            </a:r>
            <a:r>
              <a:rPr lang="zh-CN" altLang="en-US" sz="2000" dirty="0"/>
              <a:t>表示厂商在长期内按产量平均计算的最低成本</a:t>
            </a:r>
            <a:r>
              <a:rPr lang="en-US" altLang="zh-CN" sz="2000" dirty="0"/>
              <a:t>.</a:t>
            </a:r>
            <a:r>
              <a:rPr lang="zh-CN" altLang="en-US" sz="2000" dirty="0"/>
              <a:t>长期平均成本</a:t>
            </a:r>
            <a:r>
              <a:rPr lang="zh-CN" altLang="en-US" sz="2000" dirty="0" smtClean="0"/>
              <a:t>函数</a:t>
            </a:r>
            <a:r>
              <a:rPr lang="zh-CN" altLang="en-US" sz="2000" dirty="0"/>
              <a:t>可以写为</a:t>
            </a:r>
            <a:endParaRPr lang="en-US" altLang="zh-CN" sz="2000" dirty="0" smtClean="0"/>
          </a:p>
        </p:txBody>
      </p:sp>
      <p:sp>
        <p:nvSpPr>
          <p:cNvPr id="10" name="文本框 2"/>
          <p:cNvSpPr txBox="1"/>
          <p:nvPr/>
        </p:nvSpPr>
        <p:spPr>
          <a:xfrm>
            <a:off x="1033144" y="543560"/>
            <a:ext cx="2682121"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长期成本曲线</a:t>
            </a:r>
          </a:p>
        </p:txBody>
      </p:sp>
      <p:pic>
        <p:nvPicPr>
          <p:cNvPr id="2" name="图片 1"/>
          <p:cNvPicPr>
            <a:picLocks noChangeAspect="1"/>
          </p:cNvPicPr>
          <p:nvPr/>
        </p:nvPicPr>
        <p:blipFill>
          <a:blip r:embed="rId2"/>
          <a:stretch>
            <a:fillRect/>
          </a:stretch>
        </p:blipFill>
        <p:spPr>
          <a:xfrm>
            <a:off x="4119047" y="2099932"/>
            <a:ext cx="3228975" cy="1095375"/>
          </a:xfrm>
          <a:prstGeom prst="rect">
            <a:avLst/>
          </a:prstGeom>
        </p:spPr>
      </p:pic>
      <p:sp>
        <p:nvSpPr>
          <p:cNvPr id="9" name="矩形 8"/>
          <p:cNvSpPr/>
          <p:nvPr/>
        </p:nvSpPr>
        <p:spPr>
          <a:xfrm>
            <a:off x="1091565" y="3417328"/>
            <a:ext cx="3518912" cy="400110"/>
          </a:xfrm>
          <a:prstGeom prst="rect">
            <a:avLst/>
          </a:prstGeom>
        </p:spPr>
        <p:txBody>
          <a:bodyPr wrap="none">
            <a:spAutoFit/>
          </a:bodyPr>
          <a:lstStyle/>
          <a:p>
            <a:r>
              <a:rPr lang="zh-CN" altLang="en-US" sz="2000" dirty="0">
                <a:latin typeface="E-BZ"/>
              </a:rPr>
              <a:t>１．</a:t>
            </a:r>
            <a:r>
              <a:rPr lang="en-US" altLang="zh-CN" sz="2000" dirty="0">
                <a:latin typeface="E-BZ"/>
              </a:rPr>
              <a:t>U </a:t>
            </a:r>
            <a:r>
              <a:rPr lang="zh-CN" altLang="en-US" sz="2000" dirty="0">
                <a:latin typeface="FZKTK--GBK1-0"/>
              </a:rPr>
              <a:t>形的长期平均成本曲线</a:t>
            </a:r>
            <a:endParaRPr lang="zh-CN" altLang="en-US" sz="2000" dirty="0"/>
          </a:p>
        </p:txBody>
      </p:sp>
      <p:pic>
        <p:nvPicPr>
          <p:cNvPr id="11" name="图片 10"/>
          <p:cNvPicPr>
            <a:picLocks noChangeAspect="1"/>
          </p:cNvPicPr>
          <p:nvPr/>
        </p:nvPicPr>
        <p:blipFill>
          <a:blip r:embed="rId3"/>
          <a:stretch>
            <a:fillRect/>
          </a:stretch>
        </p:blipFill>
        <p:spPr>
          <a:xfrm>
            <a:off x="1281035" y="3871715"/>
            <a:ext cx="4319330" cy="2687583"/>
          </a:xfrm>
          <a:prstGeom prst="rect">
            <a:avLst/>
          </a:prstGeom>
        </p:spPr>
      </p:pic>
      <p:sp>
        <p:nvSpPr>
          <p:cNvPr id="12" name="矩形 11"/>
          <p:cNvSpPr/>
          <p:nvPr/>
        </p:nvSpPr>
        <p:spPr>
          <a:xfrm>
            <a:off x="5995782" y="4590189"/>
            <a:ext cx="6096000" cy="707886"/>
          </a:xfrm>
          <a:prstGeom prst="rect">
            <a:avLst/>
          </a:prstGeom>
        </p:spPr>
        <p:txBody>
          <a:bodyPr>
            <a:spAutoFit/>
          </a:bodyPr>
          <a:lstStyle/>
          <a:p>
            <a:r>
              <a:rPr lang="zh-CN" altLang="en-US" sz="2000" dirty="0" smtClean="0">
                <a:latin typeface="FZSSK--GBK1-0"/>
              </a:rPr>
              <a:t>在</a:t>
            </a:r>
            <a:r>
              <a:rPr lang="zh-CN" altLang="en-US" sz="2000" dirty="0">
                <a:latin typeface="FZSSK--GBK1-0"/>
              </a:rPr>
              <a:t>长期生产的规模经济和规模不经济的规律作用下</a:t>
            </a:r>
            <a:r>
              <a:rPr lang="en-US" altLang="zh-CN" sz="2000" dirty="0">
                <a:latin typeface="E-BZ"/>
              </a:rPr>
              <a:t>,</a:t>
            </a:r>
            <a:r>
              <a:rPr lang="zh-CN" altLang="en-US" sz="2000" dirty="0">
                <a:latin typeface="FZSSK--GBK1-0"/>
              </a:rPr>
              <a:t>长期平均成本</a:t>
            </a:r>
            <a:r>
              <a:rPr lang="en-US" altLang="zh-CN" sz="2000" dirty="0">
                <a:latin typeface="E-BZ"/>
              </a:rPr>
              <a:t>LAC</a:t>
            </a:r>
            <a:r>
              <a:rPr lang="zh-CN" altLang="en-US" sz="2000" dirty="0" smtClean="0">
                <a:latin typeface="FZSSK--GBK1-0"/>
              </a:rPr>
              <a:t>曲线呈</a:t>
            </a:r>
            <a:r>
              <a:rPr lang="en-US" altLang="zh-CN" sz="2000" dirty="0" smtClean="0">
                <a:latin typeface="E-BZ"/>
              </a:rPr>
              <a:t>U</a:t>
            </a:r>
            <a:r>
              <a:rPr lang="zh-CN" altLang="en-US" sz="2000" dirty="0" smtClean="0">
                <a:latin typeface="FZSSK--GBK1-0"/>
              </a:rPr>
              <a:t>形</a:t>
            </a:r>
            <a:r>
              <a:rPr lang="zh-CN" altLang="en-US" sz="2000" dirty="0">
                <a:latin typeface="FZSSK--GBK1-0"/>
              </a:rPr>
              <a:t>特征</a:t>
            </a:r>
            <a:r>
              <a:rPr lang="en-US" altLang="zh-CN" sz="2000" dirty="0">
                <a:latin typeface="E-BZ"/>
              </a:rPr>
              <a:t>.</a:t>
            </a:r>
            <a:endParaRPr lang="zh-CN" altLang="en-US" sz="2000" dirty="0"/>
          </a:p>
        </p:txBody>
      </p:sp>
    </p:spTree>
  </p:cSld>
  <p:clrMapOvr>
    <a:masterClrMapping/>
  </p:clrMapOvr>
  <p:transition spd="slow">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501291"/>
          </a:xfrm>
          <a:prstGeom prst="rect">
            <a:avLst/>
          </a:prstGeom>
          <a:noFill/>
        </p:spPr>
        <p:txBody>
          <a:bodyPr wrap="square" rtlCol="0">
            <a:spAutoFit/>
          </a:bodyPr>
          <a:lstStyle/>
          <a:p>
            <a:pPr>
              <a:lnSpc>
                <a:spcPct val="150000"/>
              </a:lnSpc>
            </a:pPr>
            <a:r>
              <a:rPr lang="zh-CN" altLang="en-US" sz="2000" dirty="0"/>
              <a:t>２．长期平均成本曲线的移动</a:t>
            </a:r>
            <a:endParaRPr lang="en-US" altLang="zh-CN" sz="2000" dirty="0"/>
          </a:p>
        </p:txBody>
      </p:sp>
      <p:sp>
        <p:nvSpPr>
          <p:cNvPr id="9" name="文本框 2"/>
          <p:cNvSpPr txBox="1"/>
          <p:nvPr/>
        </p:nvSpPr>
        <p:spPr>
          <a:xfrm>
            <a:off x="1033144" y="543560"/>
            <a:ext cx="259150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长期成本曲线</a:t>
            </a:r>
          </a:p>
        </p:txBody>
      </p:sp>
      <p:pic>
        <p:nvPicPr>
          <p:cNvPr id="2" name="图片 1"/>
          <p:cNvPicPr>
            <a:picLocks noChangeAspect="1"/>
          </p:cNvPicPr>
          <p:nvPr/>
        </p:nvPicPr>
        <p:blipFill>
          <a:blip r:embed="rId2"/>
          <a:stretch>
            <a:fillRect/>
          </a:stretch>
        </p:blipFill>
        <p:spPr>
          <a:xfrm>
            <a:off x="1228725" y="2060360"/>
            <a:ext cx="4248150" cy="3248025"/>
          </a:xfrm>
          <a:prstGeom prst="rect">
            <a:avLst/>
          </a:prstGeom>
        </p:spPr>
      </p:pic>
      <p:sp>
        <p:nvSpPr>
          <p:cNvPr id="8" name="矩形 7"/>
          <p:cNvSpPr/>
          <p:nvPr/>
        </p:nvSpPr>
        <p:spPr>
          <a:xfrm>
            <a:off x="5725297" y="2373866"/>
            <a:ext cx="6096000" cy="3000821"/>
          </a:xfrm>
          <a:prstGeom prst="rect">
            <a:avLst/>
          </a:prstGeom>
        </p:spPr>
        <p:txBody>
          <a:bodyPr>
            <a:spAutoFit/>
          </a:bodyPr>
          <a:lstStyle/>
          <a:p>
            <a:pPr>
              <a:lnSpc>
                <a:spcPct val="150000"/>
              </a:lnSpc>
            </a:pPr>
            <a:r>
              <a:rPr lang="zh-CN" altLang="en-US" dirty="0"/>
              <a:t>在此</a:t>
            </a:r>
            <a:r>
              <a:rPr lang="en-US" altLang="zh-CN" dirty="0"/>
              <a:t>,</a:t>
            </a:r>
            <a:r>
              <a:rPr lang="zh-CN" altLang="en-US" dirty="0"/>
              <a:t>我们需要引入外在经济和外在不经济这</a:t>
            </a:r>
            <a:r>
              <a:rPr lang="zh-CN" altLang="en-US" dirty="0" smtClean="0"/>
              <a:t>一对</a:t>
            </a:r>
            <a:r>
              <a:rPr lang="zh-CN" altLang="en-US" dirty="0"/>
              <a:t>概念</a:t>
            </a:r>
            <a:r>
              <a:rPr lang="en-US" altLang="zh-CN" dirty="0"/>
              <a:t>,</a:t>
            </a:r>
            <a:r>
              <a:rPr lang="zh-CN" altLang="en-US" dirty="0"/>
              <a:t>以解释长期平均成本</a:t>
            </a:r>
            <a:r>
              <a:rPr lang="en-US" altLang="zh-CN" dirty="0"/>
              <a:t>LAC </a:t>
            </a:r>
            <a:r>
              <a:rPr lang="zh-CN" altLang="en-US" dirty="0"/>
              <a:t>曲线位置移动</a:t>
            </a:r>
            <a:r>
              <a:rPr lang="zh-CN" altLang="en-US" dirty="0" smtClean="0"/>
              <a:t>的原因</a:t>
            </a:r>
            <a:r>
              <a:rPr lang="en-US" altLang="zh-CN" dirty="0"/>
              <a:t>.</a:t>
            </a:r>
            <a:r>
              <a:rPr lang="zh-CN" altLang="en-US" dirty="0"/>
              <a:t>企业外在经济是由于厂商的生产活动所</a:t>
            </a:r>
            <a:r>
              <a:rPr lang="zh-CN" altLang="en-US" dirty="0" smtClean="0"/>
              <a:t>依赖的</a:t>
            </a:r>
            <a:r>
              <a:rPr lang="zh-CN" altLang="en-US" dirty="0"/>
              <a:t>外界环境得到改善而产生的</a:t>
            </a:r>
            <a:r>
              <a:rPr lang="en-US" altLang="zh-CN" dirty="0" smtClean="0"/>
              <a:t>.</a:t>
            </a:r>
          </a:p>
          <a:p>
            <a:pPr>
              <a:lnSpc>
                <a:spcPct val="150000"/>
              </a:lnSpc>
            </a:pPr>
            <a:endParaRPr lang="en-US" altLang="zh-CN" dirty="0" smtClean="0"/>
          </a:p>
          <a:p>
            <a:pPr>
              <a:lnSpc>
                <a:spcPct val="150000"/>
              </a:lnSpc>
            </a:pPr>
            <a:r>
              <a:rPr lang="zh-CN" altLang="en-US" dirty="0" smtClean="0"/>
              <a:t> </a:t>
            </a:r>
            <a:r>
              <a:rPr lang="zh-CN" altLang="en-US" dirty="0" smtClean="0">
                <a:latin typeface="FZSSK--GBK1-0"/>
              </a:rPr>
              <a:t>在</a:t>
            </a:r>
            <a:r>
              <a:rPr lang="zh-CN" altLang="en-US" dirty="0">
                <a:latin typeface="FZSSK--GBK1-0"/>
              </a:rPr>
              <a:t>知晓了以长期生产的规模经济和规模不经济规律所决定的</a:t>
            </a:r>
            <a:r>
              <a:rPr lang="en-US" altLang="zh-CN" dirty="0" smtClean="0">
                <a:latin typeface="E-BZ"/>
              </a:rPr>
              <a:t>U</a:t>
            </a:r>
            <a:r>
              <a:rPr lang="zh-CN" altLang="en-US" dirty="0" smtClean="0">
                <a:latin typeface="FZSSK--GBK1-0"/>
              </a:rPr>
              <a:t>形</a:t>
            </a:r>
            <a:r>
              <a:rPr lang="zh-CN" altLang="en-US" dirty="0">
                <a:latin typeface="FZSSK--GBK1-0"/>
              </a:rPr>
              <a:t>长期平均成本</a:t>
            </a:r>
            <a:r>
              <a:rPr lang="zh-CN" altLang="en-US" dirty="0" smtClean="0">
                <a:latin typeface="FZSSK--GBK1-0"/>
              </a:rPr>
              <a:t>曲线后</a:t>
            </a:r>
            <a:r>
              <a:rPr lang="en-US" altLang="zh-CN" dirty="0">
                <a:latin typeface="E-BZ"/>
              </a:rPr>
              <a:t>,</a:t>
            </a:r>
            <a:r>
              <a:rPr lang="zh-CN" altLang="en-US" dirty="0">
                <a:latin typeface="FZSSK--GBK1-0"/>
              </a:rPr>
              <a:t>就可以方便地推导出相应的长期边际成本曲线和长期总成本曲线</a:t>
            </a:r>
            <a:r>
              <a:rPr lang="en-US" altLang="zh-CN" dirty="0">
                <a:latin typeface="E-BZ"/>
              </a:rPr>
              <a:t>.</a:t>
            </a:r>
            <a:endParaRPr lang="zh-CN" altLang="en-US" dirty="0"/>
          </a:p>
        </p:txBody>
      </p:sp>
    </p:spTree>
  </p:cSld>
  <p:clrMapOvr>
    <a:masterClrMapping/>
  </p:clrMapOvr>
  <p:transition spd="slow">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1015663"/>
          </a:xfrm>
          <a:prstGeom prst="rect">
            <a:avLst/>
          </a:prstGeom>
          <a:noFill/>
        </p:spPr>
        <p:txBody>
          <a:bodyPr wrap="square" rtlCol="0">
            <a:spAutoFit/>
          </a:bodyPr>
          <a:lstStyle/>
          <a:p>
            <a:r>
              <a:rPr lang="zh-CN" altLang="en-US" sz="2000" b="1" dirty="0"/>
              <a:t>二、长期边际成本曲线</a:t>
            </a:r>
            <a:r>
              <a:rPr lang="en-US" altLang="zh-CN" sz="2000" b="1" dirty="0" smtClean="0"/>
              <a:t>.</a:t>
            </a:r>
          </a:p>
          <a:p>
            <a:r>
              <a:rPr lang="zh-CN" altLang="en-US" sz="2000" dirty="0"/>
              <a:t>长期边际成本</a:t>
            </a:r>
            <a:r>
              <a:rPr lang="en-US" altLang="zh-CN" sz="2000" dirty="0"/>
              <a:t>LMC </a:t>
            </a:r>
            <a:r>
              <a:rPr lang="zh-CN" altLang="en-US" sz="2000" dirty="0"/>
              <a:t>表示厂商在长期内增加一单位产量所引起的最低总成本的增量</a:t>
            </a:r>
            <a:r>
              <a:rPr lang="en-US" altLang="zh-CN" sz="2000" dirty="0" smtClean="0"/>
              <a:t>.</a:t>
            </a:r>
            <a:r>
              <a:rPr lang="zh-CN" altLang="en-US" sz="2000" dirty="0" smtClean="0"/>
              <a:t>长期</a:t>
            </a:r>
            <a:r>
              <a:rPr lang="zh-CN" altLang="en-US" sz="2000" dirty="0"/>
              <a:t>边际成本函数可以写为</a:t>
            </a:r>
            <a:r>
              <a:rPr lang="en-US" altLang="zh-CN" sz="2000" dirty="0"/>
              <a:t>:</a:t>
            </a:r>
            <a:endParaRPr lang="zh-CN" altLang="en-US" sz="2000" dirty="0">
              <a:latin typeface="微软雅黑" pitchFamily="34" charset="-122"/>
              <a:ea typeface="微软雅黑" pitchFamily="34" charset="-122"/>
            </a:endParaRPr>
          </a:p>
        </p:txBody>
      </p:sp>
      <p:sp>
        <p:nvSpPr>
          <p:cNvPr id="9" name="文本框 2"/>
          <p:cNvSpPr txBox="1"/>
          <p:nvPr/>
        </p:nvSpPr>
        <p:spPr>
          <a:xfrm>
            <a:off x="1033144" y="543560"/>
            <a:ext cx="259150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长期成本曲线</a:t>
            </a:r>
          </a:p>
        </p:txBody>
      </p:sp>
      <p:pic>
        <p:nvPicPr>
          <p:cNvPr id="2" name="图片 1"/>
          <p:cNvPicPr>
            <a:picLocks noChangeAspect="1"/>
          </p:cNvPicPr>
          <p:nvPr/>
        </p:nvPicPr>
        <p:blipFill>
          <a:blip r:embed="rId2"/>
          <a:stretch>
            <a:fillRect/>
          </a:stretch>
        </p:blipFill>
        <p:spPr>
          <a:xfrm>
            <a:off x="3624649" y="2163204"/>
            <a:ext cx="3533775" cy="933450"/>
          </a:xfrm>
          <a:prstGeom prst="rect">
            <a:avLst/>
          </a:prstGeom>
        </p:spPr>
      </p:pic>
      <p:sp>
        <p:nvSpPr>
          <p:cNvPr id="10" name="矩形 9"/>
          <p:cNvSpPr/>
          <p:nvPr/>
        </p:nvSpPr>
        <p:spPr>
          <a:xfrm>
            <a:off x="1091565" y="3277285"/>
            <a:ext cx="415498" cy="369332"/>
          </a:xfrm>
          <a:prstGeom prst="rect">
            <a:avLst/>
          </a:prstGeom>
        </p:spPr>
        <p:txBody>
          <a:bodyPr wrap="none">
            <a:spAutoFit/>
          </a:bodyPr>
          <a:lstStyle/>
          <a:p>
            <a:r>
              <a:rPr lang="zh-CN" altLang="en-US" dirty="0">
                <a:latin typeface="FZSSK--GBK1-0"/>
              </a:rPr>
              <a:t>或</a:t>
            </a:r>
            <a:endParaRPr lang="zh-CN" altLang="en-US" dirty="0"/>
          </a:p>
        </p:txBody>
      </p:sp>
      <p:pic>
        <p:nvPicPr>
          <p:cNvPr id="11" name="图片 10"/>
          <p:cNvPicPr>
            <a:picLocks noChangeAspect="1"/>
          </p:cNvPicPr>
          <p:nvPr/>
        </p:nvPicPr>
        <p:blipFill>
          <a:blip r:embed="rId3"/>
          <a:stretch>
            <a:fillRect/>
          </a:stretch>
        </p:blipFill>
        <p:spPr>
          <a:xfrm>
            <a:off x="3624649" y="4016274"/>
            <a:ext cx="5362575" cy="895350"/>
          </a:xfrm>
          <a:prstGeom prst="rect">
            <a:avLst/>
          </a:prstGeom>
        </p:spPr>
      </p:pic>
      <p:sp>
        <p:nvSpPr>
          <p:cNvPr id="12" name="矩形 11"/>
          <p:cNvSpPr/>
          <p:nvPr/>
        </p:nvSpPr>
        <p:spPr>
          <a:xfrm>
            <a:off x="1091564" y="5512827"/>
            <a:ext cx="9584673" cy="369332"/>
          </a:xfrm>
          <a:prstGeom prst="rect">
            <a:avLst/>
          </a:prstGeom>
        </p:spPr>
        <p:txBody>
          <a:bodyPr wrap="square">
            <a:spAutoFit/>
          </a:bodyPr>
          <a:lstStyle/>
          <a:p>
            <a:r>
              <a:rPr lang="zh-CN" altLang="en-US" dirty="0">
                <a:latin typeface="FZSSK--GBK1-0"/>
              </a:rPr>
              <a:t>显然</a:t>
            </a:r>
            <a:r>
              <a:rPr lang="en-US" altLang="zh-CN" dirty="0">
                <a:latin typeface="E-BZ"/>
              </a:rPr>
              <a:t>,</a:t>
            </a:r>
            <a:r>
              <a:rPr lang="zh-CN" altLang="en-US" dirty="0">
                <a:latin typeface="FZSSK--GBK1-0"/>
              </a:rPr>
              <a:t>每一产量水平上的</a:t>
            </a:r>
            <a:r>
              <a:rPr lang="zh-CN" altLang="en-US" dirty="0" smtClean="0">
                <a:latin typeface="FZSSK--GBK1-0"/>
              </a:rPr>
              <a:t>长期</a:t>
            </a:r>
            <a:r>
              <a:rPr lang="zh-CN" altLang="en-US" dirty="0">
                <a:latin typeface="FZSSK--GBK1-0"/>
              </a:rPr>
              <a:t>边际成本</a:t>
            </a:r>
            <a:r>
              <a:rPr lang="en-US" altLang="zh-CN" dirty="0">
                <a:latin typeface="E-BZ"/>
              </a:rPr>
              <a:t>LMC</a:t>
            </a:r>
            <a:r>
              <a:rPr lang="zh-CN" altLang="en-US" dirty="0">
                <a:latin typeface="FZSSK--GBK1-0"/>
              </a:rPr>
              <a:t>值都是相应</a:t>
            </a:r>
            <a:r>
              <a:rPr lang="zh-CN" altLang="en-US" dirty="0" smtClean="0">
                <a:latin typeface="FZSSK--GBK1-0"/>
              </a:rPr>
              <a:t>的</a:t>
            </a:r>
            <a:r>
              <a:rPr lang="en-US" altLang="zh-CN" dirty="0" smtClean="0">
                <a:latin typeface="E-BZ"/>
              </a:rPr>
              <a:t>LTC</a:t>
            </a:r>
            <a:r>
              <a:rPr lang="zh-CN" altLang="en-US" dirty="0">
                <a:latin typeface="FZSSK--GBK1-0"/>
              </a:rPr>
              <a:t>曲线的斜率</a:t>
            </a:r>
            <a:r>
              <a:rPr lang="en-US" altLang="zh-CN" dirty="0">
                <a:latin typeface="E-BZ"/>
              </a:rPr>
              <a:t>.</a:t>
            </a:r>
            <a:endParaRPr lang="zh-CN" altLang="en-US" dirty="0"/>
          </a:p>
        </p:txBody>
      </p:sp>
    </p:spTree>
  </p:cSld>
  <p:clrMapOvr>
    <a:masterClrMapping/>
  </p:clrMapOvr>
  <p:transition spd="slow">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文本框 2"/>
          <p:cNvSpPr txBox="1"/>
          <p:nvPr/>
        </p:nvSpPr>
        <p:spPr>
          <a:xfrm>
            <a:off x="1033144" y="543560"/>
            <a:ext cx="259150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长期成本曲线</a:t>
            </a:r>
          </a:p>
        </p:txBody>
      </p:sp>
      <p:pic>
        <p:nvPicPr>
          <p:cNvPr id="13" name="图片 12"/>
          <p:cNvPicPr>
            <a:picLocks noChangeAspect="1"/>
          </p:cNvPicPr>
          <p:nvPr/>
        </p:nvPicPr>
        <p:blipFill>
          <a:blip r:embed="rId2"/>
          <a:stretch>
            <a:fillRect/>
          </a:stretch>
        </p:blipFill>
        <p:spPr>
          <a:xfrm>
            <a:off x="1091565" y="1474959"/>
            <a:ext cx="2981749" cy="5181214"/>
          </a:xfrm>
          <a:prstGeom prst="rect">
            <a:avLst/>
          </a:prstGeom>
        </p:spPr>
      </p:pic>
      <p:sp>
        <p:nvSpPr>
          <p:cNvPr id="14" name="矩形 13"/>
          <p:cNvSpPr/>
          <p:nvPr/>
        </p:nvSpPr>
        <p:spPr>
          <a:xfrm>
            <a:off x="4860323" y="1439957"/>
            <a:ext cx="6133991" cy="4431983"/>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在图</a:t>
            </a:r>
            <a:r>
              <a:rPr lang="zh-CN" altLang="en-US" dirty="0" smtClean="0">
                <a:latin typeface="微软雅黑" pitchFamily="34" charset="-122"/>
                <a:ea typeface="微软雅黑" pitchFamily="34" charset="-122"/>
              </a:rPr>
              <a:t>５</a:t>
            </a:r>
            <a:r>
              <a:rPr lang="en-US" altLang="zh-CN" sz="2000"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６</a:t>
            </a:r>
            <a:r>
              <a:rPr lang="en-US" altLang="zh-CN" dirty="0">
                <a:latin typeface="微软雅黑" pitchFamily="34" charset="-122"/>
                <a:ea typeface="微软雅黑" pitchFamily="34" charset="-122"/>
              </a:rPr>
              <a:t>(a)</a:t>
            </a:r>
            <a:r>
              <a:rPr lang="zh-CN" altLang="en-US" dirty="0">
                <a:latin typeface="微软雅黑" pitchFamily="34" charset="-122"/>
                <a:ea typeface="微软雅黑" pitchFamily="34" charset="-122"/>
              </a:rPr>
              <a:t>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长期</a:t>
            </a:r>
            <a:r>
              <a:rPr lang="zh-CN" altLang="en-US" dirty="0" smtClean="0">
                <a:latin typeface="微软雅黑" pitchFamily="34" charset="-122"/>
                <a:ea typeface="微软雅黑" pitchFamily="34" charset="-122"/>
              </a:rPr>
              <a:t>边际成本</a:t>
            </a:r>
            <a:r>
              <a:rPr lang="zh-CN" altLang="en-US" dirty="0">
                <a:latin typeface="微软雅黑" pitchFamily="34" charset="-122"/>
                <a:ea typeface="微软雅黑" pitchFamily="34" charset="-122"/>
              </a:rPr>
              <a:t>曲线呈</a:t>
            </a:r>
            <a:r>
              <a:rPr lang="en-US" altLang="zh-CN" dirty="0">
                <a:latin typeface="微软雅黑" pitchFamily="34" charset="-122"/>
                <a:ea typeface="微软雅黑" pitchFamily="34" charset="-122"/>
              </a:rPr>
              <a:t>U </a:t>
            </a:r>
            <a:r>
              <a:rPr lang="zh-CN" altLang="en-US" dirty="0">
                <a:latin typeface="微软雅黑" pitchFamily="34" charset="-122"/>
                <a:ea typeface="微软雅黑" pitchFamily="34" charset="-122"/>
              </a:rPr>
              <a:t>形</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它与长期平均</a:t>
            </a:r>
            <a:r>
              <a:rPr lang="zh-CN" altLang="en-US" dirty="0" smtClean="0">
                <a:latin typeface="微软雅黑" pitchFamily="34" charset="-122"/>
                <a:ea typeface="微软雅黑" pitchFamily="34" charset="-122"/>
              </a:rPr>
              <a:t>成本</a:t>
            </a:r>
            <a:r>
              <a:rPr lang="zh-CN" altLang="en-US" dirty="0">
                <a:latin typeface="微软雅黑" pitchFamily="34" charset="-122"/>
                <a:ea typeface="微软雅黑" pitchFamily="34" charset="-122"/>
              </a:rPr>
              <a:t>曲线相交于长期平均成本</a:t>
            </a:r>
            <a:r>
              <a:rPr lang="zh-CN" altLang="en-US" dirty="0" smtClean="0">
                <a:latin typeface="微软雅黑" pitchFamily="34" charset="-122"/>
                <a:ea typeface="微软雅黑" pitchFamily="34" charset="-122"/>
              </a:rPr>
              <a:t>曲线</a:t>
            </a:r>
            <a:r>
              <a:rPr lang="zh-CN" altLang="en-US" dirty="0">
                <a:latin typeface="微软雅黑" pitchFamily="34" charset="-122"/>
                <a:ea typeface="微软雅黑" pitchFamily="34" charset="-122"/>
              </a:rPr>
              <a:t>的最低点</a:t>
            </a:r>
            <a:r>
              <a:rPr lang="en-US" altLang="zh-CN" sz="2000" dirty="0">
                <a:latin typeface="微软雅黑" pitchFamily="34" charset="-122"/>
                <a:ea typeface="微软雅黑" pitchFamily="34" charset="-122"/>
              </a:rPr>
              <a:t>f</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其原因在于</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根据</a:t>
            </a:r>
            <a:r>
              <a:rPr lang="zh-CN" altLang="en-US" dirty="0">
                <a:latin typeface="微软雅黑" pitchFamily="34" charset="-122"/>
                <a:ea typeface="微软雅黑" pitchFamily="34" charset="-122"/>
              </a:rPr>
              <a:t>边际量和平均量之间的关系</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在</a:t>
            </a:r>
            <a:r>
              <a:rPr lang="zh-CN" altLang="en-US" dirty="0">
                <a:latin typeface="微软雅黑" pitchFamily="34" charset="-122"/>
                <a:ea typeface="微软雅黑" pitchFamily="34" charset="-122"/>
              </a:rPr>
              <a:t>产量小于</a:t>
            </a:r>
            <a:r>
              <a:rPr lang="en-US" altLang="zh-CN" sz="2000" dirty="0">
                <a:latin typeface="微软雅黑" pitchFamily="34" charset="-122"/>
                <a:ea typeface="微软雅黑" pitchFamily="34" charset="-122"/>
              </a:rPr>
              <a:t>Q</a:t>
            </a:r>
            <a:r>
              <a:rPr lang="zh-CN" altLang="en-US" sz="800" dirty="0">
                <a:latin typeface="微软雅黑" pitchFamily="34" charset="-122"/>
                <a:ea typeface="微软雅黑" pitchFamily="34" charset="-122"/>
              </a:rPr>
              <a:t>２ </a:t>
            </a:r>
            <a:r>
              <a:rPr lang="zh-CN" altLang="en-US" dirty="0">
                <a:latin typeface="微软雅黑" pitchFamily="34" charset="-122"/>
                <a:ea typeface="微软雅黑" pitchFamily="34" charset="-122"/>
              </a:rPr>
              <a:t>时的</a:t>
            </a:r>
            <a:r>
              <a:rPr lang="en-US" altLang="zh-CN" dirty="0" smtClean="0">
                <a:latin typeface="微软雅黑" pitchFamily="34" charset="-122"/>
                <a:ea typeface="微软雅黑" pitchFamily="34" charset="-122"/>
              </a:rPr>
              <a:t>LAC</a:t>
            </a:r>
            <a:r>
              <a:rPr lang="zh-CN" altLang="en-US" dirty="0" smtClean="0">
                <a:latin typeface="微软雅黑" pitchFamily="34" charset="-122"/>
                <a:ea typeface="微软雅黑" pitchFamily="34" charset="-122"/>
              </a:rPr>
              <a:t>曲线的</a:t>
            </a:r>
            <a:r>
              <a:rPr lang="zh-CN" altLang="en-US" dirty="0">
                <a:latin typeface="微软雅黑" pitchFamily="34" charset="-122"/>
                <a:ea typeface="微软雅黑" pitchFamily="34" charset="-122"/>
              </a:rPr>
              <a:t>下降段</a:t>
            </a:r>
            <a:r>
              <a:rPr lang="en-US" altLang="zh-CN" dirty="0">
                <a:latin typeface="微软雅黑" pitchFamily="34" charset="-122"/>
                <a:ea typeface="微软雅黑" pitchFamily="34" charset="-122"/>
              </a:rPr>
              <a:t>,LMC </a:t>
            </a:r>
            <a:r>
              <a:rPr lang="zh-CN" altLang="en-US" dirty="0">
                <a:latin typeface="微软雅黑" pitchFamily="34" charset="-122"/>
                <a:ea typeface="微软雅黑" pitchFamily="34" charset="-122"/>
              </a:rPr>
              <a:t>曲线一定</a:t>
            </a:r>
            <a:r>
              <a:rPr lang="zh-CN" altLang="en-US" dirty="0" smtClean="0">
                <a:latin typeface="微软雅黑" pitchFamily="34" charset="-122"/>
                <a:ea typeface="微软雅黑" pitchFamily="34" charset="-122"/>
              </a:rPr>
              <a:t>处于</a:t>
            </a:r>
            <a:r>
              <a:rPr lang="en-US" altLang="zh-CN" dirty="0" smtClean="0">
                <a:latin typeface="微软雅黑" pitchFamily="34" charset="-122"/>
                <a:ea typeface="微软雅黑" pitchFamily="34" charset="-122"/>
              </a:rPr>
              <a:t>LAC</a:t>
            </a:r>
            <a:r>
              <a:rPr lang="zh-CN" altLang="en-US" dirty="0">
                <a:latin typeface="微软雅黑" pitchFamily="34" charset="-122"/>
                <a:ea typeface="微软雅黑" pitchFamily="34" charset="-122"/>
              </a:rPr>
              <a:t>曲线的下方</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也就是说</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此时</a:t>
            </a:r>
            <a:r>
              <a:rPr lang="en-US" altLang="zh-CN" dirty="0">
                <a:latin typeface="微软雅黑" pitchFamily="34" charset="-122"/>
                <a:ea typeface="微软雅黑" pitchFamily="34" charset="-122"/>
              </a:rPr>
              <a:t>LMC</a:t>
            </a:r>
            <a:r>
              <a:rPr lang="zh-CN" altLang="en-US" dirty="0">
                <a:latin typeface="微软雅黑" pitchFamily="34" charset="-122"/>
                <a:ea typeface="微软雅黑" pitchFamily="34" charset="-122"/>
              </a:rPr>
              <a:t>＜ </a:t>
            </a:r>
            <a:r>
              <a:rPr lang="en-US" altLang="zh-CN" dirty="0">
                <a:latin typeface="微软雅黑" pitchFamily="34" charset="-122"/>
                <a:ea typeface="微软雅黑" pitchFamily="34" charset="-122"/>
              </a:rPr>
              <a:t>LAC,LMC </a:t>
            </a:r>
            <a:r>
              <a:rPr lang="zh-CN" altLang="en-US" dirty="0">
                <a:latin typeface="微软雅黑" pitchFamily="34" charset="-122"/>
                <a:ea typeface="微软雅黑" pitchFamily="34" charset="-122"/>
              </a:rPr>
              <a:t>将</a:t>
            </a:r>
            <a:r>
              <a:rPr lang="en-US" altLang="zh-CN" dirty="0" smtClean="0">
                <a:latin typeface="微软雅黑" pitchFamily="34" charset="-122"/>
                <a:ea typeface="微软雅黑" pitchFamily="34" charset="-122"/>
              </a:rPr>
              <a:t>LAC</a:t>
            </a:r>
            <a:r>
              <a:rPr lang="zh-CN" altLang="en-US" dirty="0" smtClean="0">
                <a:latin typeface="微软雅黑" pitchFamily="34" charset="-122"/>
                <a:ea typeface="微软雅黑" pitchFamily="34" charset="-122"/>
              </a:rPr>
              <a:t>拉下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相反</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在产量大于</a:t>
            </a:r>
            <a:r>
              <a:rPr lang="en-US" altLang="zh-CN" sz="2000" dirty="0">
                <a:latin typeface="微软雅黑" pitchFamily="34" charset="-122"/>
                <a:ea typeface="微软雅黑" pitchFamily="34" charset="-122"/>
              </a:rPr>
              <a:t>Q</a:t>
            </a:r>
            <a:r>
              <a:rPr lang="zh-CN" altLang="en-US" sz="800" dirty="0">
                <a:latin typeface="微软雅黑" pitchFamily="34" charset="-122"/>
                <a:ea typeface="微软雅黑" pitchFamily="34" charset="-122"/>
              </a:rPr>
              <a:t>２ </a:t>
            </a:r>
            <a:r>
              <a:rPr lang="zh-CN" altLang="en-US" dirty="0">
                <a:latin typeface="微软雅黑" pitchFamily="34" charset="-122"/>
                <a:ea typeface="微软雅黑" pitchFamily="34" charset="-122"/>
              </a:rPr>
              <a:t>时</a:t>
            </a:r>
            <a:r>
              <a:rPr lang="zh-CN" altLang="en-US" dirty="0" smtClean="0">
                <a:latin typeface="微软雅黑" pitchFamily="34" charset="-122"/>
                <a:ea typeface="微软雅黑" pitchFamily="34" charset="-122"/>
              </a:rPr>
              <a:t>的</a:t>
            </a:r>
            <a:r>
              <a:rPr lang="en-US" altLang="zh-CN" dirty="0" smtClean="0">
                <a:latin typeface="微软雅黑" pitchFamily="34" charset="-122"/>
                <a:ea typeface="微软雅黑" pitchFamily="34" charset="-122"/>
              </a:rPr>
              <a:t>LAC</a:t>
            </a:r>
            <a:r>
              <a:rPr lang="zh-CN" altLang="en-US" dirty="0">
                <a:latin typeface="微软雅黑" pitchFamily="34" charset="-122"/>
                <a:ea typeface="微软雅黑" pitchFamily="34" charset="-122"/>
              </a:rPr>
              <a:t>曲线的上升段</a:t>
            </a:r>
            <a:r>
              <a:rPr lang="en-US" altLang="zh-CN" dirty="0">
                <a:latin typeface="微软雅黑" pitchFamily="34" charset="-122"/>
                <a:ea typeface="微软雅黑" pitchFamily="34" charset="-122"/>
              </a:rPr>
              <a:t>,LMC </a:t>
            </a:r>
            <a:r>
              <a:rPr lang="zh-CN" altLang="en-US" dirty="0" smtClean="0">
                <a:latin typeface="微软雅黑" pitchFamily="34" charset="-122"/>
                <a:ea typeface="微软雅黑" pitchFamily="34" charset="-122"/>
              </a:rPr>
              <a:t>曲线一定</a:t>
            </a:r>
            <a:r>
              <a:rPr lang="zh-CN" altLang="en-US" dirty="0">
                <a:latin typeface="微软雅黑" pitchFamily="34" charset="-122"/>
                <a:ea typeface="微软雅黑" pitchFamily="34" charset="-122"/>
              </a:rPr>
              <a:t>位于</a:t>
            </a:r>
            <a:r>
              <a:rPr lang="en-US" altLang="zh-CN" dirty="0">
                <a:latin typeface="微软雅黑" pitchFamily="34" charset="-122"/>
                <a:ea typeface="微软雅黑" pitchFamily="34" charset="-122"/>
              </a:rPr>
              <a:t>LAC </a:t>
            </a:r>
            <a:r>
              <a:rPr lang="zh-CN" altLang="en-US" dirty="0">
                <a:latin typeface="微软雅黑" pitchFamily="34" charset="-122"/>
                <a:ea typeface="微软雅黑" pitchFamily="34" charset="-122"/>
              </a:rPr>
              <a:t>曲线的上方</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也</a:t>
            </a:r>
          </a:p>
          <a:p>
            <a:pPr>
              <a:lnSpc>
                <a:spcPct val="150000"/>
              </a:lnSpc>
            </a:pPr>
            <a:r>
              <a:rPr lang="zh-CN" altLang="en-US" dirty="0">
                <a:latin typeface="微软雅黑" pitchFamily="34" charset="-122"/>
                <a:ea typeface="微软雅黑" pitchFamily="34" charset="-122"/>
              </a:rPr>
              <a:t>就是说</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此时</a:t>
            </a:r>
            <a:r>
              <a:rPr lang="en-US" altLang="zh-CN" dirty="0">
                <a:latin typeface="微软雅黑" pitchFamily="34" charset="-122"/>
                <a:ea typeface="微软雅黑" pitchFamily="34" charset="-122"/>
              </a:rPr>
              <a:t>LMC</a:t>
            </a:r>
            <a:r>
              <a:rPr lang="zh-CN" altLang="en-US" dirty="0">
                <a:latin typeface="微软雅黑" pitchFamily="34" charset="-122"/>
                <a:ea typeface="微软雅黑" pitchFamily="34" charset="-122"/>
              </a:rPr>
              <a:t>＞</a:t>
            </a:r>
            <a:r>
              <a:rPr lang="en-US" altLang="zh-CN" dirty="0" smtClean="0">
                <a:latin typeface="微软雅黑" pitchFamily="34" charset="-122"/>
                <a:ea typeface="微软雅黑" pitchFamily="34" charset="-122"/>
              </a:rPr>
              <a:t>LAC,LMC</a:t>
            </a:r>
            <a:r>
              <a:rPr lang="zh-CN" altLang="en-US" dirty="0" smtClean="0">
                <a:latin typeface="微软雅黑" pitchFamily="34" charset="-122"/>
                <a:ea typeface="微软雅黑" pitchFamily="34" charset="-122"/>
              </a:rPr>
              <a:t>将</a:t>
            </a:r>
            <a:r>
              <a:rPr lang="en-US" altLang="zh-CN" dirty="0">
                <a:latin typeface="微软雅黑" pitchFamily="34" charset="-122"/>
                <a:ea typeface="微软雅黑" pitchFamily="34" charset="-122"/>
              </a:rPr>
              <a:t>LAC </a:t>
            </a:r>
            <a:r>
              <a:rPr lang="zh-CN" altLang="en-US" dirty="0">
                <a:latin typeface="微软雅黑" pitchFamily="34" charset="-122"/>
                <a:ea typeface="微软雅黑" pitchFamily="34" charset="-122"/>
              </a:rPr>
              <a:t>拉上</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由于</a:t>
            </a:r>
            <a:r>
              <a:rPr lang="en-US" altLang="zh-CN" dirty="0">
                <a:latin typeface="微软雅黑" pitchFamily="34" charset="-122"/>
                <a:ea typeface="微软雅黑" pitchFamily="34" charset="-122"/>
              </a:rPr>
              <a:t>LAC </a:t>
            </a:r>
            <a:r>
              <a:rPr lang="zh-CN" altLang="en-US" dirty="0" smtClean="0">
                <a:latin typeface="微软雅黑" pitchFamily="34" charset="-122"/>
                <a:ea typeface="微软雅黑" pitchFamily="34" charset="-122"/>
              </a:rPr>
              <a:t>曲线在</a:t>
            </a:r>
            <a:r>
              <a:rPr lang="zh-CN" altLang="en-US" dirty="0">
                <a:latin typeface="微软雅黑" pitchFamily="34" charset="-122"/>
                <a:ea typeface="微软雅黑" pitchFamily="34" charset="-122"/>
              </a:rPr>
              <a:t>规模经济和规模不经济的</a:t>
            </a:r>
            <a:r>
              <a:rPr lang="zh-CN" altLang="en-US" dirty="0" smtClean="0">
                <a:latin typeface="微软雅黑" pitchFamily="34" charset="-122"/>
                <a:ea typeface="微软雅黑" pitchFamily="34" charset="-122"/>
              </a:rPr>
              <a:t>作用</a:t>
            </a:r>
            <a:r>
              <a:rPr lang="zh-CN" altLang="en-US" dirty="0">
                <a:latin typeface="微软雅黑" pitchFamily="34" charset="-122"/>
                <a:ea typeface="微软雅黑" pitchFamily="34" charset="-122"/>
              </a:rPr>
              <a:t>下呈先降后升的</a:t>
            </a:r>
            <a:r>
              <a:rPr lang="en-US" altLang="zh-CN" dirty="0">
                <a:latin typeface="微软雅黑" pitchFamily="34" charset="-122"/>
                <a:ea typeface="微软雅黑" pitchFamily="34" charset="-122"/>
              </a:rPr>
              <a:t>U </a:t>
            </a:r>
            <a:r>
              <a:rPr lang="zh-CN" altLang="en-US" dirty="0">
                <a:latin typeface="微软雅黑" pitchFamily="34" charset="-122"/>
                <a:ea typeface="微软雅黑" pitchFamily="34" charset="-122"/>
              </a:rPr>
              <a:t>形</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因此使</a:t>
            </a:r>
          </a:p>
          <a:p>
            <a:pPr>
              <a:lnSpc>
                <a:spcPct val="150000"/>
              </a:lnSpc>
            </a:pPr>
            <a:r>
              <a:rPr lang="zh-CN" altLang="en-US" dirty="0">
                <a:latin typeface="微软雅黑" pitchFamily="34" charset="-122"/>
                <a:ea typeface="微软雅黑" pitchFamily="34" charset="-122"/>
              </a:rPr>
              <a:t>得</a:t>
            </a:r>
            <a:r>
              <a:rPr lang="en-US" altLang="zh-CN" dirty="0">
                <a:latin typeface="微软雅黑" pitchFamily="34" charset="-122"/>
                <a:ea typeface="微软雅黑" pitchFamily="34" charset="-122"/>
              </a:rPr>
              <a:t>LMC</a:t>
            </a:r>
            <a:r>
              <a:rPr lang="zh-CN" altLang="en-US" dirty="0">
                <a:latin typeface="微软雅黑" pitchFamily="34" charset="-122"/>
                <a:ea typeface="微软雅黑" pitchFamily="34" charset="-122"/>
              </a:rPr>
              <a:t>曲线也必然呈先降后</a:t>
            </a:r>
            <a:r>
              <a:rPr lang="zh-CN" altLang="en-US" dirty="0" smtClean="0">
                <a:latin typeface="微软雅黑" pitchFamily="34" charset="-122"/>
                <a:ea typeface="微软雅黑" pitchFamily="34" charset="-122"/>
              </a:rPr>
              <a:t>升</a:t>
            </a:r>
            <a:r>
              <a:rPr lang="zh-CN" altLang="en-US" dirty="0">
                <a:latin typeface="微软雅黑" pitchFamily="34" charset="-122"/>
                <a:ea typeface="微软雅黑" pitchFamily="34" charset="-122"/>
              </a:rPr>
              <a:t>的</a:t>
            </a:r>
            <a:r>
              <a:rPr lang="en-US" altLang="zh-CN" dirty="0">
                <a:latin typeface="微软雅黑" pitchFamily="34" charset="-122"/>
                <a:ea typeface="微软雅黑" pitchFamily="34" charset="-122"/>
              </a:rPr>
              <a:t>U </a:t>
            </a:r>
            <a:r>
              <a:rPr lang="zh-CN" altLang="en-US" dirty="0">
                <a:latin typeface="微软雅黑" pitchFamily="34" charset="-122"/>
                <a:ea typeface="微软雅黑" pitchFamily="34" charset="-122"/>
              </a:rPr>
              <a:t>形</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并且</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当产量等于</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２ 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两条曲线相交于</a:t>
            </a:r>
            <a:r>
              <a:rPr lang="en-US" altLang="zh-CN" dirty="0">
                <a:latin typeface="微软雅黑" pitchFamily="34" charset="-122"/>
                <a:ea typeface="微软雅黑" pitchFamily="34" charset="-122"/>
              </a:rPr>
              <a:t>LAC</a:t>
            </a:r>
            <a:r>
              <a:rPr lang="zh-CN" altLang="en-US" dirty="0">
                <a:latin typeface="微软雅黑" pitchFamily="34" charset="-122"/>
                <a:ea typeface="微软雅黑" pitchFamily="34" charset="-122"/>
              </a:rPr>
              <a:t>曲线的最低点</a:t>
            </a:r>
            <a:r>
              <a:rPr lang="en-US" altLang="zh-CN" dirty="0">
                <a:latin typeface="微软雅黑" pitchFamily="34" charset="-122"/>
                <a:ea typeface="微软雅黑" pitchFamily="34" charset="-122"/>
              </a:rPr>
              <a:t>f.</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229797614"/>
      </p:ext>
    </p:extLst>
  </p:cSld>
  <p:clrMapOvr>
    <a:masterClrMapping/>
  </p:clrMapOvr>
  <p:transition spd="slow">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3323987"/>
          </a:xfrm>
          <a:prstGeom prst="rect">
            <a:avLst/>
          </a:prstGeom>
          <a:noFill/>
        </p:spPr>
        <p:txBody>
          <a:bodyPr wrap="square" rtlCol="0">
            <a:spAutoFit/>
          </a:bodyPr>
          <a:lstStyle/>
          <a:p>
            <a:pPr>
              <a:lnSpc>
                <a:spcPct val="150000"/>
              </a:lnSpc>
            </a:pPr>
            <a:r>
              <a:rPr lang="zh-CN" altLang="en-US" sz="2000" b="1" dirty="0">
                <a:latin typeface="微软雅黑" pitchFamily="34" charset="-122"/>
                <a:ea typeface="微软雅黑" pitchFamily="34" charset="-122"/>
              </a:rPr>
              <a:t>三、长期总成本</a:t>
            </a:r>
            <a:r>
              <a:rPr lang="zh-CN" altLang="en-US" sz="2000" b="1" dirty="0" smtClean="0">
                <a:latin typeface="微软雅黑" pitchFamily="34" charset="-122"/>
                <a:ea typeface="微软雅黑" pitchFamily="34" charset="-122"/>
              </a:rPr>
              <a:t>曲线</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长期总成本</a:t>
            </a:r>
            <a:r>
              <a:rPr lang="en-US" altLang="zh-CN" sz="2000" dirty="0">
                <a:latin typeface="微软雅黑" pitchFamily="34" charset="-122"/>
                <a:ea typeface="微软雅黑" pitchFamily="34" charset="-122"/>
              </a:rPr>
              <a:t>LTC</a:t>
            </a:r>
            <a:r>
              <a:rPr lang="zh-CN" altLang="en-US" sz="2000" dirty="0">
                <a:latin typeface="微软雅黑" pitchFamily="34" charset="-122"/>
                <a:ea typeface="微软雅黑" pitchFamily="34" charset="-122"/>
              </a:rPr>
              <a:t>是指厂商在长期中在每一个产量水平上所能达到的最低总成本</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相应</a:t>
            </a:r>
            <a:r>
              <a:rPr lang="zh-CN" altLang="en-US" sz="2000" dirty="0">
                <a:latin typeface="微软雅黑" pitchFamily="34" charset="-122"/>
                <a:ea typeface="微软雅黑" pitchFamily="34" charset="-122"/>
              </a:rPr>
              <a:t>地</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长期总成本函数为以下形式</a:t>
            </a:r>
            <a:r>
              <a:rPr lang="en-US" altLang="zh-CN" sz="2000" dirty="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                                                      LTC</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LTC(Q</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由于长期内所有的生产要素数量都是可变的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厂商的长期总成本</a:t>
            </a:r>
            <a:r>
              <a:rPr lang="en-US" altLang="zh-CN" sz="2000" dirty="0">
                <a:latin typeface="微软雅黑" pitchFamily="34" charset="-122"/>
                <a:ea typeface="微软雅黑" pitchFamily="34" charset="-122"/>
              </a:rPr>
              <a:t>LTC</a:t>
            </a:r>
            <a:r>
              <a:rPr lang="zh-CN" altLang="en-US" sz="2000" dirty="0">
                <a:latin typeface="微软雅黑" pitchFamily="34" charset="-122"/>
                <a:ea typeface="微软雅黑" pitchFamily="34" charset="-122"/>
              </a:rPr>
              <a:t>曲线是</a:t>
            </a:r>
            <a:r>
              <a:rPr lang="zh-CN" altLang="en-US" sz="2000" dirty="0" smtClean="0">
                <a:latin typeface="微软雅黑" pitchFamily="34" charset="-122"/>
                <a:ea typeface="微软雅黑" pitchFamily="34" charset="-122"/>
              </a:rPr>
              <a:t>从原点</a:t>
            </a:r>
            <a:r>
              <a:rPr lang="zh-CN" altLang="en-US" sz="2000" dirty="0">
                <a:latin typeface="微软雅黑" pitchFamily="34" charset="-122"/>
                <a:ea typeface="微软雅黑" pitchFamily="34" charset="-122"/>
              </a:rPr>
              <a:t>出发向右上方倾斜的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它表示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当产量为零时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长期总成本为零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以后随着产量的增加</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长期</a:t>
            </a:r>
            <a:r>
              <a:rPr lang="zh-CN" altLang="en-US" sz="2000" dirty="0">
                <a:latin typeface="微软雅黑" pitchFamily="34" charset="-122"/>
                <a:ea typeface="微软雅黑" pitchFamily="34" charset="-122"/>
              </a:rPr>
              <a:t>总成本是增加的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此外</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长期总成本</a:t>
            </a:r>
            <a:r>
              <a:rPr lang="en-US" altLang="zh-CN" sz="2000" dirty="0">
                <a:latin typeface="微软雅黑" pitchFamily="34" charset="-122"/>
                <a:ea typeface="微软雅黑" pitchFamily="34" charset="-122"/>
              </a:rPr>
              <a:t>LTC</a:t>
            </a:r>
            <a:r>
              <a:rPr lang="zh-CN" altLang="en-US" sz="2000" dirty="0">
                <a:latin typeface="微软雅黑" pitchFamily="34" charset="-122"/>
                <a:ea typeface="微软雅黑" pitchFamily="34" charset="-122"/>
              </a:rPr>
              <a:t>曲线的斜率表现出先递减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经拐点之后</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又</a:t>
            </a:r>
            <a:r>
              <a:rPr lang="zh-CN" altLang="en-US" sz="2000" dirty="0" smtClean="0">
                <a:latin typeface="微软雅黑" pitchFamily="34" charset="-122"/>
                <a:ea typeface="微软雅黑" pitchFamily="34" charset="-122"/>
              </a:rPr>
              <a:t>递增</a:t>
            </a:r>
            <a:r>
              <a:rPr lang="zh-CN" altLang="en-US" sz="2000" dirty="0">
                <a:latin typeface="微软雅黑" pitchFamily="34" charset="-122"/>
                <a:ea typeface="微软雅黑" pitchFamily="34" charset="-122"/>
              </a:rPr>
              <a:t>的特征</a:t>
            </a:r>
            <a:r>
              <a:rPr lang="en-US" altLang="zh-CN"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9" name="文本框 2"/>
          <p:cNvSpPr txBox="1"/>
          <p:nvPr/>
        </p:nvSpPr>
        <p:spPr>
          <a:xfrm>
            <a:off x="1033144" y="543560"/>
            <a:ext cx="259150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长期成本曲线</a:t>
            </a:r>
          </a:p>
        </p:txBody>
      </p:sp>
    </p:spTree>
    <p:extLst>
      <p:ext uri="{BB962C8B-B14F-4D97-AF65-F5344CB8AC3E}">
        <p14:creationId xmlns:p14="http://schemas.microsoft.com/office/powerpoint/2010/main" val="1114876667"/>
      </p:ext>
    </p:extLst>
  </p:cSld>
  <p:clrMapOvr>
    <a:masterClrMapping/>
  </p:clrMapOvr>
  <p:transition spd="slow">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2"/>
          <p:cNvSpPr txBox="1"/>
          <p:nvPr/>
        </p:nvSpPr>
        <p:spPr>
          <a:xfrm>
            <a:off x="1033144" y="543560"/>
            <a:ext cx="3822635"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思考题</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sp>
        <p:nvSpPr>
          <p:cNvPr id="2" name="矩形 1"/>
          <p:cNvSpPr/>
          <p:nvPr/>
        </p:nvSpPr>
        <p:spPr>
          <a:xfrm>
            <a:off x="1033143" y="1244083"/>
            <a:ext cx="10417451" cy="2862322"/>
          </a:xfrm>
          <a:prstGeom prst="rect">
            <a:avLst/>
          </a:prstGeom>
        </p:spPr>
        <p:txBody>
          <a:bodyPr wrap="square">
            <a:spAutoFit/>
          </a:bodyPr>
          <a:lstStyle/>
          <a:p>
            <a:r>
              <a:rPr lang="zh-CN" altLang="en-US" dirty="0">
                <a:latin typeface="微软雅黑" pitchFamily="34" charset="-122"/>
                <a:ea typeface="微软雅黑" pitchFamily="34" charset="-122"/>
              </a:rPr>
              <a:t>１．关于短期生产函数</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a:t>
            </a:r>
            <a:r>
              <a:rPr lang="en-US" altLang="zh-CN" dirty="0" smtClean="0">
                <a:latin typeface="微软雅黑" pitchFamily="34" charset="-122"/>
                <a:ea typeface="微软雅黑" pitchFamily="34" charset="-122"/>
              </a:rPr>
              <a:t>f(L,K </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的产量表</a:t>
            </a:r>
            <a:r>
              <a:rPr lang="en-US" altLang="zh-CN" dirty="0">
                <a:latin typeface="微软雅黑" pitchFamily="34" charset="-122"/>
                <a:ea typeface="微软雅黑" pitchFamily="34" charset="-122"/>
              </a:rPr>
              <a:t>:</a:t>
            </a:r>
          </a:p>
          <a:p>
            <a:endParaRPr lang="en-US" altLang="zh-CN" dirty="0" smtClean="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在表中填空</a:t>
            </a:r>
            <a:r>
              <a:rPr lang="en-US" altLang="zh-CN" dirty="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根据</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在坐标图上作出</a:t>
            </a:r>
            <a:r>
              <a:rPr lang="en-US" altLang="zh-CN" dirty="0">
                <a:latin typeface="微软雅黑" pitchFamily="34" charset="-122"/>
                <a:ea typeface="微软雅黑" pitchFamily="34" charset="-122"/>
              </a:rPr>
              <a:t>TPL </a:t>
            </a:r>
            <a:r>
              <a:rPr lang="zh-CN" altLang="en-US" dirty="0">
                <a:latin typeface="微软雅黑" pitchFamily="34" charset="-122"/>
                <a:ea typeface="微软雅黑" pitchFamily="34" charset="-122"/>
              </a:rPr>
              <a:t>曲线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在另一张坐标图上作出</a:t>
            </a:r>
            <a:r>
              <a:rPr lang="en-US" altLang="zh-CN" dirty="0">
                <a:latin typeface="微软雅黑" pitchFamily="34" charset="-122"/>
                <a:ea typeface="微软雅黑" pitchFamily="34" charset="-122"/>
              </a:rPr>
              <a:t>APL </a:t>
            </a:r>
            <a:r>
              <a:rPr lang="zh-CN" altLang="en-US" dirty="0">
                <a:latin typeface="微软雅黑" pitchFamily="34" charset="-122"/>
                <a:ea typeface="微软雅黑" pitchFamily="34" charset="-122"/>
              </a:rPr>
              <a:t>曲线和</a:t>
            </a:r>
            <a:r>
              <a:rPr lang="en-US" altLang="zh-CN" dirty="0">
                <a:latin typeface="微软雅黑" pitchFamily="34" charset="-122"/>
                <a:ea typeface="微软雅黑" pitchFamily="34" charset="-122"/>
              </a:rPr>
              <a:t>MPL </a:t>
            </a:r>
            <a:r>
              <a:rPr lang="zh-CN" altLang="en-US" dirty="0" smtClean="0">
                <a:latin typeface="微软雅黑" pitchFamily="34" charset="-122"/>
                <a:ea typeface="微软雅黑" pitchFamily="34" charset="-122"/>
              </a:rPr>
              <a:t>曲线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提示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为了便于作图与比较</a:t>
            </a:r>
            <a:r>
              <a:rPr lang="en-US" altLang="zh-CN" dirty="0">
                <a:latin typeface="微软雅黑" pitchFamily="34" charset="-122"/>
                <a:ea typeface="微软雅黑" pitchFamily="34" charset="-122"/>
              </a:rPr>
              <a:t>,TPL </a:t>
            </a:r>
            <a:r>
              <a:rPr lang="zh-CN" altLang="en-US" dirty="0">
                <a:latin typeface="微软雅黑" pitchFamily="34" charset="-122"/>
                <a:ea typeface="微软雅黑" pitchFamily="34" charset="-122"/>
              </a:rPr>
              <a:t>曲线图的纵坐标的刻度单位可以大于</a:t>
            </a:r>
            <a:r>
              <a:rPr lang="en-US" altLang="zh-CN" dirty="0">
                <a:latin typeface="微软雅黑" pitchFamily="34" charset="-122"/>
                <a:ea typeface="微软雅黑" pitchFamily="34" charset="-122"/>
              </a:rPr>
              <a:t>APL </a:t>
            </a:r>
            <a:r>
              <a:rPr lang="zh-CN" altLang="en-US" dirty="0">
                <a:latin typeface="微软雅黑" pitchFamily="34" charset="-122"/>
                <a:ea typeface="微软雅黑" pitchFamily="34" charset="-122"/>
              </a:rPr>
              <a:t>曲线图</a:t>
            </a:r>
            <a:r>
              <a:rPr lang="zh-CN" altLang="en-US" dirty="0" smtClean="0">
                <a:latin typeface="微软雅黑" pitchFamily="34" charset="-122"/>
                <a:ea typeface="微软雅黑" pitchFamily="34" charset="-122"/>
              </a:rPr>
              <a:t>和</a:t>
            </a:r>
            <a:r>
              <a:rPr lang="en-US" altLang="zh-CN" dirty="0" smtClean="0">
                <a:latin typeface="微软雅黑" pitchFamily="34" charset="-122"/>
                <a:ea typeface="微软雅黑" pitchFamily="34" charset="-122"/>
              </a:rPr>
              <a:t>MPL </a:t>
            </a:r>
            <a:r>
              <a:rPr lang="zh-CN" altLang="en-US" dirty="0">
                <a:latin typeface="微软雅黑" pitchFamily="34" charset="-122"/>
                <a:ea typeface="微软雅黑" pitchFamily="34" charset="-122"/>
              </a:rPr>
              <a:t>曲线图</a:t>
            </a:r>
            <a:r>
              <a:rPr lang="en-US" altLang="zh-CN" dirty="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根据</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并假定劳动的价格</a:t>
            </a:r>
            <a:r>
              <a:rPr lang="en-US" altLang="zh-CN" dirty="0">
                <a:latin typeface="微软雅黑" pitchFamily="34" charset="-122"/>
                <a:ea typeface="微软雅黑" pitchFamily="34" charset="-122"/>
              </a:rPr>
              <a:t>ω</a:t>
            </a:r>
            <a:r>
              <a:rPr lang="zh-CN" altLang="en-US" dirty="0">
                <a:latin typeface="微软雅黑" pitchFamily="34" charset="-122"/>
                <a:ea typeface="微软雅黑" pitchFamily="34" charset="-122"/>
              </a:rPr>
              <a:t>＝２００</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完成下面的相应的短期成本表</a:t>
            </a:r>
            <a:r>
              <a:rPr lang="en-US" altLang="zh-CN" dirty="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p:txBody>
      </p:sp>
      <p:pic>
        <p:nvPicPr>
          <p:cNvPr id="7" name="图片 6"/>
          <p:cNvPicPr>
            <a:picLocks noChangeAspect="1"/>
          </p:cNvPicPr>
          <p:nvPr/>
        </p:nvPicPr>
        <p:blipFill>
          <a:blip r:embed="rId2"/>
          <a:stretch>
            <a:fillRect/>
          </a:stretch>
        </p:blipFill>
        <p:spPr>
          <a:xfrm>
            <a:off x="1547554" y="1630577"/>
            <a:ext cx="6296025" cy="1257300"/>
          </a:xfrm>
          <a:prstGeom prst="rect">
            <a:avLst/>
          </a:prstGeom>
        </p:spPr>
      </p:pic>
      <p:pic>
        <p:nvPicPr>
          <p:cNvPr id="9" name="图片 8"/>
          <p:cNvPicPr>
            <a:picLocks noChangeAspect="1"/>
          </p:cNvPicPr>
          <p:nvPr/>
        </p:nvPicPr>
        <p:blipFill>
          <a:blip r:embed="rId3"/>
          <a:stretch>
            <a:fillRect/>
          </a:stretch>
        </p:blipFill>
        <p:spPr>
          <a:xfrm>
            <a:off x="1547554" y="4097295"/>
            <a:ext cx="6315075" cy="2705100"/>
          </a:xfrm>
          <a:prstGeom prst="rect">
            <a:avLst/>
          </a:prstGeom>
        </p:spPr>
      </p:pic>
    </p:spTree>
    <p:extLst>
      <p:ext uri="{BB962C8B-B14F-4D97-AF65-F5344CB8AC3E}">
        <p14:creationId xmlns:p14="http://schemas.microsoft.com/office/powerpoint/2010/main" val="3993168962"/>
      </p:ext>
    </p:extLst>
  </p:cSld>
  <p:clrMapOvr>
    <a:masterClrMapping/>
  </p:clrMapOvr>
  <p:transition spd="slow">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2"/>
          <p:cNvSpPr txBox="1"/>
          <p:nvPr/>
        </p:nvSpPr>
        <p:spPr>
          <a:xfrm>
            <a:off x="1033144" y="543560"/>
            <a:ext cx="3822635"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思考题</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sp>
        <p:nvSpPr>
          <p:cNvPr id="2" name="矩形 1"/>
          <p:cNvSpPr/>
          <p:nvPr/>
        </p:nvSpPr>
        <p:spPr>
          <a:xfrm>
            <a:off x="1091564" y="1262844"/>
            <a:ext cx="10878013" cy="4801314"/>
          </a:xfrm>
          <a:prstGeom prst="rect">
            <a:avLst/>
          </a:prstGeom>
        </p:spPr>
        <p:txBody>
          <a:bodyPr wrap="square">
            <a:spAutoFit/>
          </a:bodyPr>
          <a:lstStyle/>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４</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根据上表</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在坐标图上作出</a:t>
            </a:r>
            <a:r>
              <a:rPr lang="en-US" altLang="zh-CN" dirty="0">
                <a:latin typeface="微软雅黑" pitchFamily="34" charset="-122"/>
                <a:ea typeface="微软雅黑" pitchFamily="34" charset="-122"/>
              </a:rPr>
              <a:t>TVC </a:t>
            </a:r>
            <a:r>
              <a:rPr lang="zh-CN" altLang="en-US" dirty="0">
                <a:latin typeface="微软雅黑" pitchFamily="34" charset="-122"/>
                <a:ea typeface="微软雅黑" pitchFamily="34" charset="-122"/>
              </a:rPr>
              <a:t>曲线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在另一坐标图上作出</a:t>
            </a:r>
            <a:r>
              <a:rPr lang="en-US" altLang="zh-CN" dirty="0">
                <a:latin typeface="微软雅黑" pitchFamily="34" charset="-122"/>
                <a:ea typeface="微软雅黑" pitchFamily="34" charset="-122"/>
              </a:rPr>
              <a:t>AVC </a:t>
            </a:r>
            <a:r>
              <a:rPr lang="zh-CN" altLang="en-US" dirty="0">
                <a:latin typeface="微软雅黑" pitchFamily="34" charset="-122"/>
                <a:ea typeface="微软雅黑" pitchFamily="34" charset="-122"/>
              </a:rPr>
              <a:t>曲线和</a:t>
            </a:r>
            <a:r>
              <a:rPr lang="en-US" altLang="zh-CN" dirty="0">
                <a:latin typeface="微软雅黑" pitchFamily="34" charset="-122"/>
                <a:ea typeface="微软雅黑" pitchFamily="34" charset="-122"/>
              </a:rPr>
              <a:t>MC </a:t>
            </a:r>
            <a:r>
              <a:rPr lang="zh-CN" altLang="en-US" dirty="0" smtClean="0">
                <a:latin typeface="微软雅黑" pitchFamily="34" charset="-122"/>
                <a:ea typeface="微软雅黑" pitchFamily="34" charset="-122"/>
              </a:rPr>
              <a:t>曲线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提示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为了便于作图与比较</a:t>
            </a:r>
            <a:r>
              <a:rPr lang="en-US" altLang="zh-CN" dirty="0">
                <a:latin typeface="微软雅黑" pitchFamily="34" charset="-122"/>
                <a:ea typeface="微软雅黑" pitchFamily="34" charset="-122"/>
              </a:rPr>
              <a:t>,TVC</a:t>
            </a:r>
            <a:r>
              <a:rPr lang="zh-CN" altLang="en-US" dirty="0">
                <a:latin typeface="微软雅黑" pitchFamily="34" charset="-122"/>
                <a:ea typeface="微软雅黑" pitchFamily="34" charset="-122"/>
              </a:rPr>
              <a:t>曲线图的纵坐标的单位刻度可以大于</a:t>
            </a:r>
            <a:r>
              <a:rPr lang="en-US" altLang="zh-CN" dirty="0">
                <a:latin typeface="微软雅黑" pitchFamily="34" charset="-122"/>
                <a:ea typeface="微软雅黑" pitchFamily="34" charset="-122"/>
              </a:rPr>
              <a:t>AVC</a:t>
            </a:r>
            <a:r>
              <a:rPr lang="zh-CN" altLang="en-US" dirty="0" smtClean="0">
                <a:latin typeface="微软雅黑" pitchFamily="34" charset="-122"/>
                <a:ea typeface="微软雅黑" pitchFamily="34" charset="-122"/>
              </a:rPr>
              <a:t>曲线图和</a:t>
            </a:r>
            <a:r>
              <a:rPr lang="en-US" altLang="zh-CN" dirty="0">
                <a:latin typeface="微软雅黑" pitchFamily="34" charset="-122"/>
                <a:ea typeface="微软雅黑" pitchFamily="34" charset="-122"/>
              </a:rPr>
              <a:t>MC</a:t>
            </a:r>
            <a:r>
              <a:rPr lang="zh-CN" altLang="en-US" dirty="0">
                <a:latin typeface="微软雅黑" pitchFamily="34" charset="-122"/>
                <a:ea typeface="微软雅黑" pitchFamily="34" charset="-122"/>
              </a:rPr>
              <a:t>曲线图</a:t>
            </a:r>
            <a:r>
              <a:rPr lang="en-US" altLang="zh-CN" dirty="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５</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根据</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４</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说明短期生产曲线和短期成本曲线之间的关系</a:t>
            </a:r>
            <a:r>
              <a:rPr lang="en-US" altLang="zh-CN" dirty="0">
                <a:latin typeface="微软雅黑" pitchFamily="34" charset="-122"/>
                <a:ea typeface="微软雅黑" pitchFamily="34" charset="-122"/>
              </a:rPr>
              <a:t>.</a:t>
            </a:r>
          </a:p>
          <a:p>
            <a:r>
              <a:rPr lang="zh-CN" altLang="en-US" dirty="0">
                <a:latin typeface="微软雅黑" pitchFamily="34" charset="-122"/>
                <a:ea typeface="微软雅黑" pitchFamily="34" charset="-122"/>
              </a:rPr>
              <a:t>２．假定某企业的短期成本函数是</a:t>
            </a:r>
            <a:r>
              <a:rPr lang="en-US" altLang="zh-CN" dirty="0">
                <a:latin typeface="微软雅黑" pitchFamily="34" charset="-122"/>
                <a:ea typeface="微软雅黑" pitchFamily="34" charset="-122"/>
              </a:rPr>
              <a:t>TC(Q)</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３－５</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２＋１５</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＋６６</a:t>
            </a:r>
            <a:r>
              <a:rPr lang="en-US" altLang="zh-CN" dirty="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指出该短期成本函数中的可变成本部分和不变成本部分</a:t>
            </a:r>
            <a:r>
              <a:rPr lang="en-US" altLang="zh-CN" dirty="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写出下列相应的函数</a:t>
            </a:r>
            <a:r>
              <a:rPr lang="en-US" altLang="zh-CN" dirty="0">
                <a:latin typeface="微软雅黑" pitchFamily="34" charset="-122"/>
                <a:ea typeface="微软雅黑" pitchFamily="34" charset="-122"/>
              </a:rPr>
              <a:t>:TVC(Q)</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AC(Q)</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AVC(Q)</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AFC(Q)</a:t>
            </a:r>
            <a:r>
              <a:rPr lang="zh-CN" altLang="en-US" dirty="0">
                <a:latin typeface="微软雅黑" pitchFamily="34" charset="-122"/>
                <a:ea typeface="微软雅黑" pitchFamily="34" charset="-122"/>
              </a:rPr>
              <a:t>和</a:t>
            </a:r>
            <a:r>
              <a:rPr lang="en-US" altLang="zh-CN" dirty="0">
                <a:latin typeface="微软雅黑" pitchFamily="34" charset="-122"/>
                <a:ea typeface="微软雅黑" pitchFamily="34" charset="-122"/>
              </a:rPr>
              <a:t>MC(Q).</a:t>
            </a:r>
          </a:p>
          <a:p>
            <a:r>
              <a:rPr lang="zh-CN" altLang="en-US" dirty="0">
                <a:latin typeface="微软雅黑" pitchFamily="34" charset="-122"/>
                <a:ea typeface="微软雅黑" pitchFamily="34" charset="-122"/>
              </a:rPr>
              <a:t>３．已知某企业的短期总成本函数是</a:t>
            </a:r>
            <a:r>
              <a:rPr lang="en-US" altLang="zh-CN" dirty="0">
                <a:latin typeface="微软雅黑" pitchFamily="34" charset="-122"/>
                <a:ea typeface="微软雅黑" pitchFamily="34" charset="-122"/>
              </a:rPr>
              <a:t>STC(Q)</a:t>
            </a:r>
            <a:r>
              <a:rPr lang="zh-CN" altLang="en-US"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０．０４</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３－０．８</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２＋１０</a:t>
            </a:r>
            <a:r>
              <a:rPr lang="en-US" altLang="zh-CN" dirty="0">
                <a:latin typeface="微软雅黑" pitchFamily="34" charset="-122"/>
                <a:ea typeface="微软雅黑" pitchFamily="34" charset="-122"/>
              </a:rPr>
              <a:t>Q </a:t>
            </a:r>
            <a:r>
              <a:rPr lang="zh-CN" altLang="en-US" dirty="0">
                <a:latin typeface="微软雅黑" pitchFamily="34" charset="-122"/>
                <a:ea typeface="微软雅黑" pitchFamily="34" charset="-122"/>
              </a:rPr>
              <a:t>＋５</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求最小的平均</a:t>
            </a:r>
          </a:p>
          <a:p>
            <a:r>
              <a:rPr lang="zh-CN" altLang="en-US" dirty="0">
                <a:latin typeface="微软雅黑" pitchFamily="34" charset="-122"/>
                <a:ea typeface="微软雅黑" pitchFamily="34" charset="-122"/>
              </a:rPr>
              <a:t>可变成本值</a:t>
            </a:r>
            <a:r>
              <a:rPr lang="en-US" altLang="zh-CN" dirty="0">
                <a:latin typeface="微软雅黑" pitchFamily="34" charset="-122"/>
                <a:ea typeface="微软雅黑" pitchFamily="34" charset="-122"/>
              </a:rPr>
              <a:t>.</a:t>
            </a:r>
          </a:p>
          <a:p>
            <a:r>
              <a:rPr lang="zh-CN" altLang="en-US" dirty="0">
                <a:latin typeface="微软雅黑" pitchFamily="34" charset="-122"/>
                <a:ea typeface="微软雅黑" pitchFamily="34" charset="-122"/>
              </a:rPr>
              <a:t>４．假定某厂商的边际成本函数为</a:t>
            </a:r>
            <a:r>
              <a:rPr lang="en-US" altLang="zh-CN" dirty="0">
                <a:latin typeface="微软雅黑" pitchFamily="34" charset="-122"/>
                <a:ea typeface="微软雅黑" pitchFamily="34" charset="-122"/>
              </a:rPr>
              <a:t>MC</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２－３０</a:t>
            </a:r>
            <a:r>
              <a:rPr lang="en-US" altLang="zh-CN" dirty="0">
                <a:latin typeface="微软雅黑" pitchFamily="34" charset="-122"/>
                <a:ea typeface="微软雅黑" pitchFamily="34" charset="-122"/>
              </a:rPr>
              <a:t>Q </a:t>
            </a:r>
            <a:r>
              <a:rPr lang="zh-CN" altLang="en-US" dirty="0">
                <a:latin typeface="微软雅黑" pitchFamily="34" charset="-122"/>
                <a:ea typeface="微软雅黑" pitchFamily="34" charset="-122"/>
              </a:rPr>
              <a:t>＋１００</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且生产１０单位产量时的总成</a:t>
            </a:r>
          </a:p>
          <a:p>
            <a:r>
              <a:rPr lang="zh-CN" altLang="en-US" dirty="0">
                <a:latin typeface="微软雅黑" pitchFamily="34" charset="-122"/>
                <a:ea typeface="微软雅黑" pitchFamily="34" charset="-122"/>
              </a:rPr>
              <a:t>本为１０００</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求</a:t>
            </a:r>
            <a:r>
              <a:rPr lang="en-US" altLang="zh-CN" dirty="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固定成本的值</a:t>
            </a:r>
            <a:r>
              <a:rPr lang="en-US" altLang="zh-CN" dirty="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总成本函数、总可变成本函数</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以及平均成本函数、平均可变成本函数</a:t>
            </a:r>
            <a:r>
              <a:rPr lang="en-US" altLang="zh-CN" dirty="0">
                <a:latin typeface="微软雅黑" pitchFamily="34" charset="-122"/>
                <a:ea typeface="微软雅黑" pitchFamily="34" charset="-122"/>
              </a:rPr>
              <a:t>.</a:t>
            </a:r>
          </a:p>
          <a:p>
            <a:r>
              <a:rPr lang="zh-CN" altLang="en-US" dirty="0">
                <a:latin typeface="微软雅黑" pitchFamily="34" charset="-122"/>
                <a:ea typeface="微软雅黑" pitchFamily="34" charset="-122"/>
              </a:rPr>
              <a:t>５．假定生产某产品的边际成本函数为</a:t>
            </a:r>
            <a:r>
              <a:rPr lang="en-US" altLang="zh-CN" dirty="0">
                <a:latin typeface="微软雅黑" pitchFamily="34" charset="-122"/>
                <a:ea typeface="微软雅黑" pitchFamily="34" charset="-122"/>
              </a:rPr>
              <a:t>MC(Q)</a:t>
            </a:r>
            <a:r>
              <a:rPr lang="zh-CN" altLang="en-US" dirty="0">
                <a:latin typeface="微软雅黑" pitchFamily="34" charset="-122"/>
                <a:ea typeface="微软雅黑" pitchFamily="34" charset="-122"/>
              </a:rPr>
              <a:t>＝１１０＋０．０４</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求</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当产量从１００增加</a:t>
            </a:r>
            <a:r>
              <a:rPr lang="zh-CN" altLang="en-US" dirty="0" smtClean="0">
                <a:latin typeface="微软雅黑" pitchFamily="34" charset="-122"/>
                <a:ea typeface="微软雅黑" pitchFamily="34" charset="-122"/>
              </a:rPr>
              <a:t>到２００时</a:t>
            </a:r>
            <a:r>
              <a:rPr lang="zh-CN" altLang="en-US" dirty="0">
                <a:latin typeface="微软雅黑" pitchFamily="34" charset="-122"/>
                <a:ea typeface="微软雅黑" pitchFamily="34" charset="-122"/>
              </a:rPr>
              <a:t>总成本的变化量</a:t>
            </a:r>
            <a:r>
              <a:rPr lang="en-US" altLang="zh-CN" dirty="0">
                <a:latin typeface="微软雅黑" pitchFamily="34" charset="-122"/>
                <a:ea typeface="微软雅黑" pitchFamily="34" charset="-122"/>
              </a:rPr>
              <a:t>.</a:t>
            </a:r>
          </a:p>
          <a:p>
            <a:r>
              <a:rPr lang="zh-CN" altLang="en-US" dirty="0">
                <a:latin typeface="微软雅黑" pitchFamily="34" charset="-122"/>
                <a:ea typeface="微软雅黑" pitchFamily="34" charset="-122"/>
              </a:rPr>
              <a:t>６．某公司用两个工厂生产一种产品</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其总成本函数为</a:t>
            </a:r>
            <a:r>
              <a:rPr lang="en-US" altLang="zh-CN" dirty="0">
                <a:latin typeface="微软雅黑" pitchFamily="34" charset="-122"/>
                <a:ea typeface="微软雅黑" pitchFamily="34" charset="-122"/>
              </a:rPr>
              <a:t>C(Q )</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Q</a:t>
            </a:r>
            <a:r>
              <a:rPr lang="zh-CN" altLang="en-US" dirty="0" smtClean="0">
                <a:latin typeface="微软雅黑" pitchFamily="34" charset="-122"/>
                <a:ea typeface="微软雅黑" pitchFamily="34" charset="-122"/>
              </a:rPr>
              <a:t>２１＋</a:t>
            </a:r>
            <a:r>
              <a:rPr lang="en-US" altLang="zh-CN" dirty="0">
                <a:latin typeface="微软雅黑" pitchFamily="34" charset="-122"/>
                <a:ea typeface="微软雅黑" pitchFamily="34" charset="-122"/>
              </a:rPr>
              <a:t>Q</a:t>
            </a:r>
            <a:r>
              <a:rPr lang="zh-CN" altLang="en-US" dirty="0" smtClean="0">
                <a:latin typeface="微软雅黑" pitchFamily="34" charset="-122"/>
                <a:ea typeface="微软雅黑" pitchFamily="34" charset="-122"/>
              </a:rPr>
              <a:t>２２－</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其中</a:t>
            </a:r>
            <a:r>
              <a:rPr lang="en-US" altLang="zh-CN" dirty="0" smtClean="0">
                <a:latin typeface="微软雅黑" pitchFamily="34" charset="-122"/>
                <a:ea typeface="微软雅黑" pitchFamily="34" charset="-122"/>
              </a:rPr>
              <a:t>,Q</a:t>
            </a:r>
            <a:r>
              <a:rPr lang="zh-CN" altLang="en-US" dirty="0">
                <a:latin typeface="微软雅黑" pitchFamily="34" charset="-122"/>
                <a:ea typeface="微软雅黑" pitchFamily="34" charset="-122"/>
              </a:rPr>
              <a:t>１ 表示第一个工厂生产的产量</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２ 表示第二个工厂生产的产量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求</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当公司生产的产量</a:t>
            </a:r>
            <a:r>
              <a:rPr lang="zh-CN" altLang="en-US" dirty="0" smtClean="0">
                <a:latin typeface="微软雅黑" pitchFamily="34" charset="-122"/>
                <a:ea typeface="微软雅黑" pitchFamily="34" charset="-122"/>
              </a:rPr>
              <a:t>为４０时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能够使得公司生产成本最小的两工厂的产量组合</a:t>
            </a:r>
            <a:r>
              <a:rPr lang="en-US" altLang="zh-CN" dirty="0" smtClean="0">
                <a:latin typeface="微软雅黑" pitchFamily="34" charset="-122"/>
                <a:ea typeface="微软雅黑" pitchFamily="34" charset="-122"/>
              </a:rPr>
              <a:t>.</a:t>
            </a:r>
            <a:endParaRPr lang="en-US" altLang="zh-CN" dirty="0">
              <a:latin typeface="微软雅黑" pitchFamily="34" charset="-122"/>
              <a:ea typeface="微软雅黑" pitchFamily="34" charset="-122"/>
            </a:endParaRPr>
          </a:p>
        </p:txBody>
      </p:sp>
    </p:spTree>
    <p:extLst>
      <p:ext uri="{BB962C8B-B14F-4D97-AF65-F5344CB8AC3E}">
        <p14:creationId xmlns:p14="http://schemas.microsoft.com/office/powerpoint/2010/main" val="3861434285"/>
      </p:ext>
    </p:extLst>
  </p:cSld>
  <p:clrMapOvr>
    <a:masterClrMapping/>
  </p:clrMapOvr>
  <p:transition spd="slow">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2"/>
          <p:cNvSpPr txBox="1"/>
          <p:nvPr/>
        </p:nvSpPr>
        <p:spPr>
          <a:xfrm>
            <a:off x="1033144" y="543560"/>
            <a:ext cx="3822635"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思考题</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sp>
        <p:nvSpPr>
          <p:cNvPr id="2" name="矩形 1"/>
          <p:cNvSpPr/>
          <p:nvPr/>
        </p:nvSpPr>
        <p:spPr>
          <a:xfrm>
            <a:off x="1091564" y="1262844"/>
            <a:ext cx="10878013" cy="4198393"/>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７．已知某厂商的生产函数为</a:t>
            </a:r>
            <a:r>
              <a:rPr lang="en-US" altLang="zh-CN" dirty="0">
                <a:latin typeface="微软雅黑" pitchFamily="34" charset="-122"/>
                <a:ea typeface="微软雅黑" pitchFamily="34" charset="-122"/>
              </a:rPr>
              <a:t>Q(L,K )</a:t>
            </a:r>
            <a:r>
              <a:rPr lang="zh-CN" altLang="en-US" dirty="0">
                <a:latin typeface="微软雅黑" pitchFamily="34" charset="-122"/>
                <a:ea typeface="微软雅黑" pitchFamily="34" charset="-122"/>
              </a:rPr>
              <a:t>＝０．５</a:t>
            </a:r>
            <a:r>
              <a:rPr lang="en-US" altLang="zh-CN" dirty="0">
                <a:latin typeface="微软雅黑" pitchFamily="34" charset="-122"/>
                <a:ea typeface="微软雅黑" pitchFamily="34" charset="-122"/>
              </a:rPr>
              <a:t>L</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K</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当资本投入量</a:t>
            </a:r>
            <a:r>
              <a:rPr lang="en-US" altLang="zh-CN" dirty="0">
                <a:latin typeface="微软雅黑" pitchFamily="34" charset="-122"/>
                <a:ea typeface="微软雅黑" pitchFamily="34" charset="-122"/>
              </a:rPr>
              <a:t>K </a:t>
            </a:r>
            <a:r>
              <a:rPr lang="zh-CN" altLang="en-US" dirty="0">
                <a:latin typeface="微软雅黑" pitchFamily="34" charset="-122"/>
                <a:ea typeface="微软雅黑" pitchFamily="34" charset="-122"/>
              </a:rPr>
              <a:t>＝５０时资本的</a:t>
            </a:r>
            <a:r>
              <a:rPr lang="zh-CN" altLang="en-US" dirty="0" smtClean="0">
                <a:latin typeface="微软雅黑" pitchFamily="34" charset="-122"/>
                <a:ea typeface="微软雅黑" pitchFamily="34" charset="-122"/>
              </a:rPr>
              <a:t>总价格</a:t>
            </a:r>
            <a:r>
              <a:rPr lang="zh-CN" altLang="en-US" dirty="0">
                <a:latin typeface="微软雅黑" pitchFamily="34" charset="-122"/>
                <a:ea typeface="微软雅黑" pitchFamily="34" charset="-122"/>
              </a:rPr>
              <a:t>为５００</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劳动的价格</a:t>
            </a:r>
            <a:r>
              <a:rPr lang="en-US" altLang="zh-CN" dirty="0">
                <a:latin typeface="微软雅黑" pitchFamily="34" charset="-122"/>
                <a:ea typeface="微软雅黑" pitchFamily="34" charset="-122"/>
              </a:rPr>
              <a:t>PL </a:t>
            </a:r>
            <a:r>
              <a:rPr lang="zh-CN" altLang="en-US" dirty="0">
                <a:latin typeface="微软雅黑" pitchFamily="34" charset="-122"/>
                <a:ea typeface="微软雅黑" pitchFamily="34" charset="-122"/>
              </a:rPr>
              <a:t>＝５</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求</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劳动的投入函数</a:t>
            </a:r>
            <a:r>
              <a:rPr lang="en-US" altLang="zh-CN" dirty="0">
                <a:latin typeface="微软雅黑" pitchFamily="34" charset="-122"/>
                <a:ea typeface="微软雅黑" pitchFamily="34" charset="-122"/>
              </a:rPr>
              <a:t>L</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L(Q).</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总成本函数、平均成本函数和边际成本函数</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当产品的价格</a:t>
            </a:r>
            <a:r>
              <a:rPr lang="en-US" altLang="zh-CN" dirty="0">
                <a:latin typeface="微软雅黑" pitchFamily="34" charset="-122"/>
                <a:ea typeface="微软雅黑" pitchFamily="34" charset="-122"/>
              </a:rPr>
              <a:t>P </a:t>
            </a:r>
            <a:r>
              <a:rPr lang="zh-CN" altLang="en-US" dirty="0">
                <a:latin typeface="微软雅黑" pitchFamily="34" charset="-122"/>
                <a:ea typeface="微软雅黑" pitchFamily="34" charset="-122"/>
              </a:rPr>
              <a:t>＝１００时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厂商获得最大利润的产量和利润各是多少</a:t>
            </a:r>
            <a:r>
              <a:rPr lang="en-US" altLang="zh-CN" dirty="0" smtClean="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８．假定某厂商短期生产的边际成本函数为</a:t>
            </a:r>
            <a:r>
              <a:rPr lang="en-US" altLang="zh-CN" dirty="0">
                <a:latin typeface="微软雅黑" pitchFamily="34" charset="-122"/>
                <a:ea typeface="微软雅黑" pitchFamily="34" charset="-122"/>
              </a:rPr>
              <a:t>SMC(Q)</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２－８</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＋１００</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且已知产量</a:t>
            </a:r>
            <a:r>
              <a:rPr lang="en-US" altLang="zh-CN" dirty="0">
                <a:latin typeface="微软雅黑" pitchFamily="34" charset="-122"/>
                <a:ea typeface="微软雅黑" pitchFamily="34" charset="-122"/>
              </a:rPr>
              <a:t>Q </a:t>
            </a:r>
            <a:r>
              <a:rPr lang="zh-CN" altLang="en-US" dirty="0" smtClean="0">
                <a:latin typeface="微软雅黑" pitchFamily="34" charset="-122"/>
                <a:ea typeface="微软雅黑" pitchFamily="34" charset="-122"/>
              </a:rPr>
              <a:t>＝１０时</a:t>
            </a:r>
            <a:r>
              <a:rPr lang="zh-CN" altLang="en-US" dirty="0">
                <a:latin typeface="微软雅黑" pitchFamily="34" charset="-122"/>
                <a:ea typeface="微软雅黑" pitchFamily="34" charset="-122"/>
              </a:rPr>
              <a:t>的总成本</a:t>
            </a:r>
            <a:r>
              <a:rPr lang="en-US" altLang="zh-CN" dirty="0">
                <a:latin typeface="微软雅黑" pitchFamily="34" charset="-122"/>
                <a:ea typeface="微软雅黑" pitchFamily="34" charset="-122"/>
              </a:rPr>
              <a:t>STC</a:t>
            </a:r>
            <a:r>
              <a:rPr lang="zh-CN" altLang="en-US" dirty="0">
                <a:latin typeface="微软雅黑" pitchFamily="34" charset="-122"/>
                <a:ea typeface="微软雅黑" pitchFamily="34" charset="-122"/>
              </a:rPr>
              <a:t>＝２４００</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求相应的</a:t>
            </a:r>
            <a:r>
              <a:rPr lang="en-US" altLang="zh-CN" dirty="0">
                <a:latin typeface="微软雅黑" pitchFamily="34" charset="-122"/>
                <a:ea typeface="微软雅黑" pitchFamily="34" charset="-122"/>
              </a:rPr>
              <a:t>STC</a:t>
            </a:r>
            <a:r>
              <a:rPr lang="zh-CN" altLang="en-US" dirty="0">
                <a:latin typeface="微软雅黑" pitchFamily="34" charset="-122"/>
                <a:ea typeface="微软雅黑" pitchFamily="34" charset="-122"/>
              </a:rPr>
              <a:t>函数、</a:t>
            </a:r>
            <a:r>
              <a:rPr lang="en-US" altLang="zh-CN" dirty="0">
                <a:latin typeface="微软雅黑" pitchFamily="34" charset="-122"/>
                <a:ea typeface="微软雅黑" pitchFamily="34" charset="-122"/>
              </a:rPr>
              <a:t>SAC</a:t>
            </a:r>
            <a:r>
              <a:rPr lang="zh-CN" altLang="en-US" dirty="0">
                <a:latin typeface="微软雅黑" pitchFamily="34" charset="-122"/>
                <a:ea typeface="微软雅黑" pitchFamily="34" charset="-122"/>
              </a:rPr>
              <a:t>函数和</a:t>
            </a:r>
            <a:r>
              <a:rPr lang="en-US" altLang="zh-CN" dirty="0">
                <a:latin typeface="微软雅黑" pitchFamily="34" charset="-122"/>
                <a:ea typeface="微软雅黑" pitchFamily="34" charset="-122"/>
              </a:rPr>
              <a:t>AVC</a:t>
            </a:r>
            <a:r>
              <a:rPr lang="zh-CN" altLang="en-US" dirty="0">
                <a:latin typeface="微软雅黑" pitchFamily="34" charset="-122"/>
                <a:ea typeface="微软雅黑" pitchFamily="34" charset="-122"/>
              </a:rPr>
              <a:t>函数</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９．试画图说明短期成本曲线相互之间的关系</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１０．短期平均成本</a:t>
            </a:r>
            <a:r>
              <a:rPr lang="en-US" altLang="zh-CN" dirty="0">
                <a:latin typeface="微软雅黑" pitchFamily="34" charset="-122"/>
                <a:ea typeface="微软雅黑" pitchFamily="34" charset="-122"/>
              </a:rPr>
              <a:t>SAC</a:t>
            </a:r>
            <a:r>
              <a:rPr lang="zh-CN" altLang="en-US" dirty="0">
                <a:latin typeface="微软雅黑" pitchFamily="34" charset="-122"/>
                <a:ea typeface="微软雅黑" pitchFamily="34" charset="-122"/>
              </a:rPr>
              <a:t>曲线与长期平均成本</a:t>
            </a:r>
            <a:r>
              <a:rPr lang="en-US" altLang="zh-CN" dirty="0">
                <a:latin typeface="微软雅黑" pitchFamily="34" charset="-122"/>
                <a:ea typeface="微软雅黑" pitchFamily="34" charset="-122"/>
              </a:rPr>
              <a:t>LAC</a:t>
            </a:r>
            <a:r>
              <a:rPr lang="zh-CN" altLang="en-US" dirty="0">
                <a:latin typeface="微软雅黑" pitchFamily="34" charset="-122"/>
                <a:ea typeface="微软雅黑" pitchFamily="34" charset="-122"/>
              </a:rPr>
              <a:t>曲线都呈现出</a:t>
            </a:r>
            <a:r>
              <a:rPr lang="en-US" altLang="zh-CN" dirty="0">
                <a:latin typeface="微软雅黑" pitchFamily="34" charset="-122"/>
                <a:ea typeface="微软雅黑" pitchFamily="34" charset="-122"/>
              </a:rPr>
              <a:t>U </a:t>
            </a:r>
            <a:r>
              <a:rPr lang="zh-CN" altLang="en-US" dirty="0">
                <a:latin typeface="微软雅黑" pitchFamily="34" charset="-122"/>
                <a:ea typeface="微软雅黑" pitchFamily="34" charset="-122"/>
              </a:rPr>
              <a:t>形特征</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请问</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导致它们</a:t>
            </a:r>
            <a:r>
              <a:rPr lang="zh-CN" altLang="en-US" dirty="0">
                <a:latin typeface="微软雅黑" pitchFamily="34" charset="-122"/>
                <a:ea typeface="微软雅黑" pitchFamily="34" charset="-122"/>
              </a:rPr>
              <a:t>呈现这一特征的原因相同吗</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为什么</a:t>
            </a:r>
            <a:endParaRPr lang="en-US" altLang="zh-CN" dirty="0">
              <a:latin typeface="微软雅黑" pitchFamily="34" charset="-122"/>
              <a:ea typeface="微软雅黑" pitchFamily="34" charset="-122"/>
            </a:endParaRPr>
          </a:p>
        </p:txBody>
      </p:sp>
    </p:spTree>
    <p:extLst>
      <p:ext uri="{BB962C8B-B14F-4D97-AF65-F5344CB8AC3E}">
        <p14:creationId xmlns:p14="http://schemas.microsoft.com/office/powerpoint/2010/main" val="3178577843"/>
      </p:ext>
    </p:extLst>
  </p:cSld>
  <p:clrMapOvr>
    <a:masterClrMapping/>
  </p:clrMapOvr>
  <p:transition spd="slow">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3358" y="-508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 name="椭圆 14"/>
          <p:cNvSpPr/>
          <p:nvPr/>
        </p:nvSpPr>
        <p:spPr>
          <a:xfrm>
            <a:off x="1951369" y="1647044"/>
            <a:ext cx="2188468" cy="2188468"/>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2066302" y="1761977"/>
            <a:ext cx="1958602" cy="1958602"/>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36365" y="1874261"/>
            <a:ext cx="2052609" cy="1767205"/>
          </a:xfrm>
          <a:prstGeom prst="rect">
            <a:avLst/>
          </a:prstGeom>
        </p:spPr>
        <p:txBody>
          <a:bodyPr wrap="square" lIns="128994" tIns="64498" rIns="128994" bIns="64498">
            <a:spAutoFit/>
          </a:bodyPr>
          <a:lstStyle/>
          <a:p>
            <a:pPr algn="l" fontAlgn="auto">
              <a:spcBef>
                <a:spcPts val="0"/>
              </a:spcBef>
              <a:spcAft>
                <a:spcPts val="0"/>
              </a:spcAft>
              <a:defRPr/>
            </a:pPr>
            <a:r>
              <a:rPr lang="en-US" altLang="zh-CN" sz="10665" b="0" kern="0" smtClean="0">
                <a:solidFill>
                  <a:srgbClr val="0067B4"/>
                </a:solidFill>
                <a:effectLst>
                  <a:glow rad="63500">
                    <a:schemeClr val="bg1">
                      <a:lumMod val="65000"/>
                      <a:alpha val="40000"/>
                    </a:schemeClr>
                  </a:glow>
                </a:effectLst>
                <a:latin typeface="Impact" panose="020B0806030902050204" pitchFamily="34" charset="0"/>
              </a:rPr>
              <a:t>05</a:t>
            </a:r>
            <a:endParaRPr lang="zh-CN" altLang="en-US" sz="10665" b="0" kern="0" dirty="0">
              <a:solidFill>
                <a:srgbClr val="0067B4"/>
              </a:solidFill>
              <a:effectLst>
                <a:glow rad="63500">
                  <a:schemeClr val="bg1">
                    <a:lumMod val="65000"/>
                    <a:alpha val="40000"/>
                  </a:schemeClr>
                </a:glow>
              </a:effectLst>
              <a:latin typeface="Impact" panose="020B0806030902050204" pitchFamily="34" charset="0"/>
            </a:endParaRPr>
          </a:p>
        </p:txBody>
      </p:sp>
      <p:sp>
        <p:nvSpPr>
          <p:cNvPr id="22" name="矩形 21"/>
          <p:cNvSpPr/>
          <p:nvPr/>
        </p:nvSpPr>
        <p:spPr>
          <a:xfrm>
            <a:off x="6572649" y="2413463"/>
            <a:ext cx="5008609" cy="848145"/>
          </a:xfrm>
          <a:prstGeom prst="rect">
            <a:avLst/>
          </a:prstGeom>
        </p:spPr>
        <p:txBody>
          <a:bodyPr wrap="square" lIns="128994" tIns="64498" rIns="128994" bIns="64498">
            <a:spAutoFit/>
          </a:bodyPr>
          <a:lstStyle/>
          <a:p>
            <a:pPr>
              <a:defRPr/>
            </a:pPr>
            <a:r>
              <a:rPr lang="zh-CN" altLang="en-US" sz="4665"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成本</a:t>
            </a:r>
            <a:r>
              <a:rPr lang="zh-CN" altLang="en-US" sz="4665" kern="0" dirty="0" smtClean="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理论</a:t>
            </a:r>
            <a:endParaRPr lang="zh-CN" altLang="en-US" sz="4665" b="0"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endParaRPr>
          </a:p>
        </p:txBody>
      </p:sp>
      <p:sp>
        <p:nvSpPr>
          <p:cNvPr id="24" name="TextBox 15"/>
          <p:cNvSpPr txBox="1">
            <a:spLocks noChangeArrowheads="1"/>
          </p:cNvSpPr>
          <p:nvPr/>
        </p:nvSpPr>
        <p:spPr bwMode="auto">
          <a:xfrm>
            <a:off x="6829167" y="3835400"/>
            <a:ext cx="5255741" cy="1338828"/>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anose="020B0503020204020204" charset="-122"/>
                <a:ea typeface="微软雅黑" panose="020B0503020204020204" charset="-122"/>
              </a:defRPr>
            </a:lvl1pPr>
          </a:lstStyle>
          <a:p>
            <a:r>
              <a:rPr lang="zh-CN" altLang="en-US" sz="1800" dirty="0"/>
              <a:t>第一节　成本的</a:t>
            </a:r>
            <a:r>
              <a:rPr lang="zh-CN" altLang="en-US" sz="1800" dirty="0" smtClean="0"/>
              <a:t>概念</a:t>
            </a:r>
            <a:endParaRPr lang="zh-CN" altLang="en-US" sz="1800" dirty="0"/>
          </a:p>
          <a:p>
            <a:r>
              <a:rPr lang="zh-CN" altLang="en-US" sz="1800" dirty="0"/>
              <a:t>第二节　短期成本</a:t>
            </a:r>
            <a:r>
              <a:rPr lang="zh-CN" altLang="en-US" sz="1800" dirty="0" smtClean="0"/>
              <a:t>曲线</a:t>
            </a:r>
            <a:endParaRPr lang="zh-CN" altLang="en-US" sz="1800" dirty="0"/>
          </a:p>
          <a:p>
            <a:r>
              <a:rPr lang="zh-CN" altLang="en-US" sz="1800" dirty="0"/>
              <a:t>第三节　长期成本</a:t>
            </a:r>
            <a:r>
              <a:rPr lang="zh-CN" altLang="en-US" sz="1800" dirty="0" smtClean="0"/>
              <a:t>曲线</a:t>
            </a:r>
            <a:endParaRPr lang="zh-CN" altLang="en-US" sz="16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1300"/>
                            </p:stCondLst>
                            <p:childTnLst>
                              <p:par>
                                <p:cTn id="20" presetID="23" presetClass="entr" presetSubtype="32" fill="hold" grpId="0" nodeType="afterEffect">
                                  <p:stCondLst>
                                    <p:cond delay="0"/>
                                  </p:stCondLst>
                                  <p:iterate type="lt">
                                    <p:tmPct val="18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ppt_w"/>
                                          </p:val>
                                        </p:tav>
                                        <p:tav tm="100000">
                                          <p:val>
                                            <p:strVal val="#ppt_w"/>
                                          </p:val>
                                        </p:tav>
                                      </p:tavLst>
                                    </p:anim>
                                    <p:anim calcmode="lin" valueType="num">
                                      <p:cBhvr>
                                        <p:cTn id="23" dur="500" fill="hold"/>
                                        <p:tgtEl>
                                          <p:spTgt spid="20"/>
                                        </p:tgtEl>
                                        <p:attrNameLst>
                                          <p:attrName>ppt_h</p:attrName>
                                        </p:attrNameLst>
                                      </p:cBhvr>
                                      <p:tavLst>
                                        <p:tav tm="0">
                                          <p:val>
                                            <p:strVal val="4*#ppt_h"/>
                                          </p:val>
                                        </p:tav>
                                        <p:tav tm="100000">
                                          <p:val>
                                            <p:strVal val="#ppt_h"/>
                                          </p:val>
                                        </p:tav>
                                      </p:tavLst>
                                    </p:anim>
                                  </p:childTnLst>
                                </p:cTn>
                              </p:par>
                            </p:childTnLst>
                          </p:cTn>
                        </p:par>
                        <p:par>
                          <p:cTn id="24" fill="hold">
                            <p:stCondLst>
                              <p:cond delay="189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39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4"/>
                                        </p:tgtEl>
                                        <p:attrNameLst>
                                          <p:attrName>fillcolor</p:attrName>
                                        </p:attrNameLst>
                                      </p:cBhvr>
                                      <p:tavLst>
                                        <p:tav tm="0">
                                          <p:val>
                                            <p:clrVal>
                                              <a:schemeClr val="accent2"/>
                                            </p:clrVal>
                                          </p:val>
                                        </p:tav>
                                        <p:tav tm="50000">
                                          <p:val>
                                            <p:clrVal>
                                              <a:schemeClr val="hlink"/>
                                            </p:clrVal>
                                          </p:val>
                                        </p:tav>
                                      </p:tavLst>
                                    </p:anim>
                                    <p:set>
                                      <p:cBhvr>
                                        <p:cTn id="33"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20" grpId="0"/>
      <p:bldP spid="22"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658" y="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0" name="矩形 19"/>
          <p:cNvSpPr/>
          <p:nvPr/>
        </p:nvSpPr>
        <p:spPr>
          <a:xfrm>
            <a:off x="1261745" y="1874520"/>
            <a:ext cx="4522470" cy="1767205"/>
          </a:xfrm>
          <a:prstGeom prst="rect">
            <a:avLst/>
          </a:prstGeom>
        </p:spPr>
        <p:txBody>
          <a:bodyPr wrap="square" lIns="128994" tIns="64498" rIns="128994" bIns="64498">
            <a:spAutoFit/>
          </a:bodyPr>
          <a:lstStyle/>
          <a:p>
            <a:pPr algn="l" fontAlgn="auto">
              <a:spcBef>
                <a:spcPts val="0"/>
              </a:spcBef>
              <a:spcAft>
                <a:spcPts val="0"/>
              </a:spcAft>
              <a:defRPr/>
            </a:pPr>
            <a:r>
              <a:rPr lang="en-US" sz="10665" b="0" kern="0" dirty="0" smtClean="0">
                <a:solidFill>
                  <a:schemeClr val="bg1"/>
                </a:solidFill>
                <a:effectLst>
                  <a:glow rad="63500">
                    <a:schemeClr val="bg1">
                      <a:lumMod val="65000"/>
                      <a:alpha val="40000"/>
                    </a:schemeClr>
                  </a:glow>
                </a:effectLst>
                <a:latin typeface="Impact" panose="020B0806030902050204" pitchFamily="34" charset="0"/>
              </a:rPr>
              <a:t>Thanks</a:t>
            </a:r>
          </a:p>
        </p:txBody>
      </p:sp>
      <p:sp>
        <p:nvSpPr>
          <p:cNvPr id="23" name="矩形 22"/>
          <p:cNvSpPr/>
          <p:nvPr/>
        </p:nvSpPr>
        <p:spPr>
          <a:xfrm>
            <a:off x="7020514" y="3032426"/>
            <a:ext cx="4990254" cy="3208021"/>
          </a:xfrm>
          <a:prstGeom prst="rect">
            <a:avLst/>
          </a:prstGeom>
        </p:spPr>
        <p:txBody>
          <a:bodyPr wrap="square" lIns="128994" tIns="64498" rIns="128994" bIns="64498">
            <a:spAutoFit/>
          </a:bodyPr>
          <a:lstStyle/>
          <a:p>
            <a:pPr algn="l" fontAlgn="auto">
              <a:spcBef>
                <a:spcPts val="0"/>
              </a:spcBef>
              <a:spcAft>
                <a:spcPts val="0"/>
              </a:spcAft>
              <a:defRPr/>
            </a:pPr>
            <a:r>
              <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期待下一</a:t>
            </a:r>
            <a:r>
              <a:rPr lang="zh-CN" altLang="en-US"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单元</a:t>
            </a:r>
            <a:endParaRPr lang="en-US" altLang="zh-CN"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l" fontAlgn="auto">
              <a:spcBef>
                <a:spcPts val="0"/>
              </a:spcBef>
              <a:spcAft>
                <a:spcPts val="0"/>
              </a:spcAft>
              <a:defRPr/>
            </a:pPr>
            <a:endParaRPr lang="en-US" altLang="zh-CN"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r">
              <a:defRPr/>
            </a:pPr>
            <a:r>
              <a:rPr lang="zh-CN" altLang="en-US" sz="400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完全</a:t>
            </a: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竞争</a:t>
            </a:r>
            <a:r>
              <a:rPr lang="zh-CN" altLang="en-US" sz="400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与</a:t>
            </a: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完全垄断</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endPar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p:txBody>
      </p:sp>
      <p:pic>
        <p:nvPicPr>
          <p:cNvPr id="2" name="图片 1" descr="LOGO-PNG"/>
          <p:cNvPicPr>
            <a:picLocks noChangeAspect="1"/>
          </p:cNvPicPr>
          <p:nvPr/>
        </p:nvPicPr>
        <p:blipFill>
          <a:blip r:embed="rId4" cstate="print"/>
          <a:stretch>
            <a:fillRect/>
          </a:stretch>
        </p:blipFill>
        <p:spPr>
          <a:xfrm>
            <a:off x="11201400" y="203200"/>
            <a:ext cx="715645" cy="8509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3" presetClass="entr" presetSubtype="32" fill="hold" grpId="0" nodeType="afterEffect">
                                  <p:stCondLst>
                                    <p:cond delay="0"/>
                                  </p:stCondLst>
                                  <p:iterate type="lt">
                                    <p:tmPct val="18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p:stCondLst>
                              <p:cond delay="1450"/>
                            </p:stCondLst>
                            <p:childTnLst>
                              <p:par>
                                <p:cTn id="14" presetID="16" presetClass="entr" presetSubtype="2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5" y="543560"/>
            <a:ext cx="3030220"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成本理论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sp>
        <p:nvSpPr>
          <p:cNvPr id="2" name="文本框 1"/>
          <p:cNvSpPr txBox="1"/>
          <p:nvPr/>
        </p:nvSpPr>
        <p:spPr>
          <a:xfrm>
            <a:off x="1033145" y="2484755"/>
            <a:ext cx="10140823" cy="1200329"/>
          </a:xfrm>
          <a:prstGeom prst="rect">
            <a:avLst/>
          </a:prstGeom>
          <a:gradFill>
            <a:gsLst>
              <a:gs pos="0">
                <a:schemeClr val="accent1">
                  <a:lumMod val="60000"/>
                  <a:lumOff val="40000"/>
                </a:schemeClr>
              </a:gs>
              <a:gs pos="39999">
                <a:srgbClr val="85C2FF"/>
              </a:gs>
              <a:gs pos="70000">
                <a:srgbClr val="C4D6EB"/>
              </a:gs>
              <a:gs pos="100000">
                <a:srgbClr val="FFEBFA"/>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wrap="square" rtlCol="0">
            <a:spAutoFit/>
          </a:bodyPr>
          <a:lstStyle/>
          <a:p>
            <a:r>
              <a:rPr lang="zh-CN" altLang="en-US" sz="2400" dirty="0" smtClean="0"/>
              <a:t>１</a:t>
            </a:r>
            <a:r>
              <a:rPr lang="zh-CN" altLang="en-US" sz="2400" dirty="0"/>
              <a:t>．掌握有关成本的概念</a:t>
            </a:r>
            <a:r>
              <a:rPr lang="en-US" altLang="zh-CN" sz="2400" dirty="0"/>
              <a:t>.</a:t>
            </a:r>
          </a:p>
          <a:p>
            <a:r>
              <a:rPr lang="zh-CN" altLang="en-US" sz="2400" dirty="0"/>
              <a:t>２．掌握各类短期成本曲线的特征及关系</a:t>
            </a:r>
            <a:r>
              <a:rPr lang="en-US" altLang="zh-CN" sz="2400" dirty="0"/>
              <a:t>.</a:t>
            </a:r>
          </a:p>
          <a:p>
            <a:r>
              <a:rPr lang="zh-CN" altLang="en-US" sz="2400" dirty="0"/>
              <a:t>３．掌握各类长期成本曲线的特征及关系</a:t>
            </a:r>
            <a:r>
              <a:rPr lang="en-US" altLang="zh-CN" sz="2400" dirty="0"/>
              <a:t>.</a:t>
            </a:r>
            <a:endParaRPr lang="zh-CN" altLang="en-US" sz="2400" dirty="0">
              <a:solidFill>
                <a:schemeClr val="tx1">
                  <a:lumMod val="75000"/>
                  <a:lumOff val="25000"/>
                </a:schemeClr>
              </a:solidFill>
              <a:effectLst/>
              <a:latin typeface="微软雅黑" pitchFamily="34" charset="-122"/>
              <a:ea typeface="微软雅黑" pitchFamily="34" charset="-122"/>
            </a:endParaRPr>
          </a:p>
        </p:txBody>
      </p:sp>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091565" y="1651000"/>
            <a:ext cx="1640840" cy="489585"/>
          </a:xfrm>
          <a:prstGeom prst="roundRect">
            <a:avLst/>
          </a:prstGeom>
          <a:pattFill prst="pct1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86815" y="1651000"/>
            <a:ext cx="1419860" cy="457200"/>
          </a:xfrm>
          <a:prstGeom prst="rect">
            <a:avLst/>
          </a:prstGeom>
          <a:noFill/>
        </p:spPr>
        <p:txBody>
          <a:bodyPr wrap="square" rtlCol="0">
            <a:spAutoFit/>
          </a:bodyPr>
          <a:lstStyle/>
          <a:p>
            <a:r>
              <a:rPr lang="zh-CN" altLang="en-US" sz="2400" dirty="0" smtClean="0">
                <a:ln>
                  <a:solidFill>
                    <a:schemeClr val="tx1"/>
                  </a:solidFill>
                </a:ln>
                <a:latin typeface="微软雅黑" pitchFamily="34" charset="-122"/>
                <a:ea typeface="微软雅黑" pitchFamily="34" charset="-122"/>
              </a:rPr>
              <a:t>学习目标</a:t>
            </a:r>
            <a:endParaRPr lang="zh-CN" altLang="en-US" sz="2400" dirty="0">
              <a:ln>
                <a:solidFill>
                  <a:schemeClr val="tx1"/>
                </a:solidFill>
              </a:ln>
              <a:latin typeface="微软雅黑" pitchFamily="34" charset="-122"/>
              <a:ea typeface="微软雅黑" pitchFamily="34" charset="-122"/>
            </a:endParaRPr>
          </a:p>
        </p:txBody>
      </p: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3030220"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成本的概念</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72896" y="1295323"/>
            <a:ext cx="10797828" cy="3170099"/>
          </a:xfrm>
          <a:prstGeom prst="rect">
            <a:avLst/>
          </a:prstGeom>
        </p:spPr>
        <p:txBody>
          <a:bodyPr wrap="square">
            <a:spAutoFit/>
          </a:bodyPr>
          <a:lstStyle/>
          <a:p>
            <a:r>
              <a:rPr lang="zh-CN" altLang="en-US" sz="2000" b="1" dirty="0">
                <a:latin typeface="微软雅黑" pitchFamily="34" charset="-122"/>
                <a:ea typeface="微软雅黑" pitchFamily="34" charset="-122"/>
              </a:rPr>
              <a:t>一、机会</a:t>
            </a:r>
            <a:r>
              <a:rPr lang="zh-CN" altLang="en-US" sz="2000" b="1" dirty="0" smtClean="0">
                <a:latin typeface="微软雅黑" pitchFamily="34" charset="-122"/>
                <a:ea typeface="微软雅黑" pitchFamily="34" charset="-122"/>
              </a:rPr>
              <a:t>成本</a:t>
            </a:r>
            <a:endParaRPr lang="en-US" altLang="zh-CN" sz="2000" b="1"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西方经济学家认为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经济学要研究一个经济社会如何对稀缺的经济资源进行有效</a:t>
            </a:r>
            <a:r>
              <a:rPr lang="zh-CN" altLang="en-US" sz="2000" dirty="0" smtClean="0">
                <a:latin typeface="微软雅黑" pitchFamily="34" charset="-122"/>
                <a:ea typeface="微软雅黑" pitchFamily="34" charset="-122"/>
              </a:rPr>
              <a:t>配置的</a:t>
            </a:r>
            <a:r>
              <a:rPr lang="zh-CN" altLang="en-US" sz="2000" dirty="0">
                <a:latin typeface="微软雅黑" pitchFamily="34" charset="-122"/>
                <a:ea typeface="微软雅黑" pitchFamily="34" charset="-122"/>
              </a:rPr>
              <a:t>问题</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从经济资源的稀缺性这一前提出发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当一个社会或一个企业用一定的经济资源</a:t>
            </a:r>
            <a:r>
              <a:rPr lang="zh-CN" altLang="en-US" sz="2000" dirty="0" smtClean="0">
                <a:latin typeface="微软雅黑" pitchFamily="34" charset="-122"/>
                <a:ea typeface="微软雅黑" pitchFamily="34" charset="-122"/>
              </a:rPr>
              <a:t>生产</a:t>
            </a:r>
            <a:r>
              <a:rPr lang="zh-CN" altLang="en-US" sz="2000" dirty="0">
                <a:latin typeface="微软雅黑" pitchFamily="34" charset="-122"/>
                <a:ea typeface="微软雅黑" pitchFamily="34" charset="-122"/>
              </a:rPr>
              <a:t>一定数量的一种或者几种产品时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这些经济资源就不能同时被使用在其他的生产用途上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这就是说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这个社会或这个企业所获得的一定数量的产品收入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是以放弃用同样的经济</a:t>
            </a:r>
            <a:r>
              <a:rPr lang="zh-CN" altLang="en-US" sz="2000" dirty="0" smtClean="0">
                <a:latin typeface="微软雅黑" pitchFamily="34" charset="-122"/>
                <a:ea typeface="微软雅黑" pitchFamily="34" charset="-122"/>
              </a:rPr>
              <a:t>资源来</a:t>
            </a:r>
            <a:r>
              <a:rPr lang="zh-CN" altLang="en-US" sz="2000" dirty="0">
                <a:latin typeface="微软雅黑" pitchFamily="34" charset="-122"/>
                <a:ea typeface="微软雅黑" pitchFamily="34" charset="-122"/>
              </a:rPr>
              <a:t>生产其他产品时所能获得的收入为代价的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由此</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便产生了机会成本的概念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一般地</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生产</a:t>
            </a:r>
            <a:r>
              <a:rPr lang="zh-CN" altLang="en-US" sz="2000" dirty="0">
                <a:latin typeface="微软雅黑" pitchFamily="34" charset="-122"/>
                <a:ea typeface="微软雅黑" pitchFamily="34" charset="-122"/>
              </a:rPr>
              <a:t>一定数量的某种商品的机会成本是指生产者所放弃的使用相同的生产要素在其他生产</a:t>
            </a:r>
            <a:r>
              <a:rPr lang="zh-CN" altLang="en-US" sz="2000" dirty="0" smtClean="0">
                <a:latin typeface="微软雅黑" pitchFamily="34" charset="-122"/>
                <a:ea typeface="微软雅黑" pitchFamily="34" charset="-122"/>
              </a:rPr>
              <a:t>用途</a:t>
            </a:r>
            <a:r>
              <a:rPr lang="zh-CN" altLang="en-US" sz="2000" dirty="0">
                <a:latin typeface="微软雅黑" pitchFamily="34" charset="-122"/>
                <a:ea typeface="微软雅黑" pitchFamily="34" charset="-122"/>
              </a:rPr>
              <a:t>中所能得到的最高收入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在西方经济学中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企业的生产成本应该从机会成本的角度</a:t>
            </a:r>
            <a:r>
              <a:rPr lang="zh-CN" altLang="en-US" sz="2000" dirty="0" smtClean="0">
                <a:latin typeface="微软雅黑" pitchFamily="34" charset="-122"/>
                <a:ea typeface="微软雅黑" pitchFamily="34" charset="-122"/>
              </a:rPr>
              <a:t>来理解</a:t>
            </a:r>
            <a:r>
              <a:rPr lang="en-US" altLang="zh-CN" sz="2000" dirty="0" smtClean="0">
                <a:latin typeface="微软雅黑" pitchFamily="34" charset="-122"/>
                <a:ea typeface="微软雅黑" pitchFamily="34" charset="-122"/>
              </a:rPr>
              <a:t>.</a:t>
            </a:r>
          </a:p>
          <a:p>
            <a:r>
              <a:rPr lang="zh-CN" altLang="en-US" sz="2000" b="1" dirty="0">
                <a:latin typeface="微软雅黑" pitchFamily="34" charset="-122"/>
                <a:ea typeface="微软雅黑" pitchFamily="34" charset="-122"/>
              </a:rPr>
              <a:t>二、显成本和隐</a:t>
            </a:r>
            <a:r>
              <a:rPr lang="zh-CN" altLang="en-US" sz="2000" b="1" dirty="0" smtClean="0">
                <a:latin typeface="微软雅黑" pitchFamily="34" charset="-122"/>
                <a:ea typeface="微软雅黑" pitchFamily="34" charset="-122"/>
              </a:rPr>
              <a:t>成本</a:t>
            </a:r>
            <a:endParaRPr lang="en-US" altLang="zh-CN" sz="2000" b="1"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企业的生产成本可以分为显成本和隐成本两个部分</a:t>
            </a:r>
            <a:endParaRPr lang="en-US" altLang="zh-CN" sz="2000" dirty="0" smtClean="0">
              <a:latin typeface="微软雅黑" pitchFamily="34" charset="-122"/>
              <a:ea typeface="微软雅黑" pitchFamily="34" charset="-122"/>
            </a:endParaRPr>
          </a:p>
        </p:txBody>
      </p:sp>
      <p:graphicFrame>
        <p:nvGraphicFramePr>
          <p:cNvPr id="9" name="图示 8"/>
          <p:cNvGraphicFramePr/>
          <p:nvPr>
            <p:extLst>
              <p:ext uri="{D42A27DB-BD31-4B8C-83A1-F6EECF244321}">
                <p14:modId xmlns:p14="http://schemas.microsoft.com/office/powerpoint/2010/main" val="3795749447"/>
              </p:ext>
            </p:extLst>
          </p:nvPr>
        </p:nvGraphicFramePr>
        <p:xfrm>
          <a:off x="1219199" y="4662519"/>
          <a:ext cx="10041925" cy="19365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71728" y="1266551"/>
            <a:ext cx="10834240" cy="5170646"/>
          </a:xfrm>
          <a:prstGeom prst="rect">
            <a:avLst/>
          </a:prstGeom>
        </p:spPr>
        <p:txBody>
          <a:bodyPr wrap="square">
            <a:spAutoFit/>
          </a:bodyPr>
          <a:lstStyle/>
          <a:p>
            <a:pPr>
              <a:lnSpc>
                <a:spcPct val="150000"/>
              </a:lnSpc>
            </a:pPr>
            <a:r>
              <a:rPr lang="zh-CN" altLang="en-US" sz="2000" b="1" dirty="0"/>
              <a:t>三、</a:t>
            </a:r>
            <a:r>
              <a:rPr lang="zh-CN" altLang="en-US" sz="2000" b="1" dirty="0" smtClean="0"/>
              <a:t>利润</a:t>
            </a:r>
            <a:endParaRPr lang="en-US" altLang="zh-CN" sz="2000" b="1" dirty="0" smtClean="0"/>
          </a:p>
          <a:p>
            <a:pPr marL="342900" indent="-342900">
              <a:lnSpc>
                <a:spcPct val="150000"/>
              </a:lnSpc>
              <a:buFont typeface="Arial" pitchFamily="34" charset="0"/>
              <a:buChar char="•"/>
            </a:pPr>
            <a:r>
              <a:rPr lang="zh-CN" altLang="en-US" sz="2000" dirty="0"/>
              <a:t>企业所有的显成本和隐成本之和构成总成本</a:t>
            </a:r>
            <a:r>
              <a:rPr lang="en-US" altLang="zh-CN" sz="2000" dirty="0" smtClean="0"/>
              <a:t>.</a:t>
            </a:r>
          </a:p>
          <a:p>
            <a:pPr marL="342900" indent="-342900">
              <a:lnSpc>
                <a:spcPct val="150000"/>
              </a:lnSpc>
              <a:buFont typeface="Arial" pitchFamily="34" charset="0"/>
              <a:buChar char="•"/>
            </a:pPr>
            <a:r>
              <a:rPr lang="zh-CN" altLang="en-US" sz="2000" dirty="0" smtClean="0"/>
              <a:t>企业</a:t>
            </a:r>
            <a:r>
              <a:rPr lang="zh-CN" altLang="en-US" sz="2000" dirty="0"/>
              <a:t>的经济利润指企业的总收益和总</a:t>
            </a:r>
            <a:r>
              <a:rPr lang="zh-CN" altLang="en-US" sz="2000" dirty="0" smtClean="0"/>
              <a:t>成本</a:t>
            </a:r>
            <a:r>
              <a:rPr lang="zh-CN" altLang="en-US" sz="2000" dirty="0"/>
              <a:t>之间的差额</a:t>
            </a:r>
            <a:r>
              <a:rPr lang="en-US" altLang="zh-CN" sz="2000" dirty="0"/>
              <a:t>,</a:t>
            </a:r>
            <a:r>
              <a:rPr lang="zh-CN" altLang="en-US" sz="2000" dirty="0"/>
              <a:t>简称企业的利润</a:t>
            </a:r>
            <a:r>
              <a:rPr lang="en-US" altLang="zh-CN" sz="2000" dirty="0" smtClean="0"/>
              <a:t>.</a:t>
            </a:r>
          </a:p>
          <a:p>
            <a:pPr marL="342900" indent="-342900">
              <a:lnSpc>
                <a:spcPct val="150000"/>
              </a:lnSpc>
              <a:buFont typeface="Arial" pitchFamily="34" charset="0"/>
              <a:buChar char="•"/>
            </a:pPr>
            <a:r>
              <a:rPr lang="zh-CN" altLang="en-US" sz="2000" dirty="0" smtClean="0"/>
              <a:t>企业</a:t>
            </a:r>
            <a:r>
              <a:rPr lang="zh-CN" altLang="en-US" sz="2000" dirty="0"/>
              <a:t>所追求的最大利润</a:t>
            </a:r>
            <a:r>
              <a:rPr lang="en-US" altLang="zh-CN" sz="2000" dirty="0"/>
              <a:t>,</a:t>
            </a:r>
            <a:r>
              <a:rPr lang="zh-CN" altLang="en-US" sz="2000" dirty="0"/>
              <a:t>指的就是最大的经济利润</a:t>
            </a:r>
            <a:r>
              <a:rPr lang="en-US" altLang="zh-CN" sz="2000" dirty="0"/>
              <a:t>.</a:t>
            </a:r>
            <a:r>
              <a:rPr lang="zh-CN" altLang="en-US" sz="2000" dirty="0" smtClean="0"/>
              <a:t>经济利润</a:t>
            </a:r>
            <a:r>
              <a:rPr lang="zh-CN" altLang="en-US" sz="2000" dirty="0"/>
              <a:t>也被称为</a:t>
            </a:r>
            <a:r>
              <a:rPr lang="zh-CN" altLang="en-US" sz="2000" dirty="0" smtClean="0"/>
              <a:t>超额利润</a:t>
            </a:r>
            <a:endParaRPr lang="en-US" altLang="zh-CN" sz="2000" dirty="0" smtClean="0"/>
          </a:p>
          <a:p>
            <a:pPr marL="342900" indent="-342900">
              <a:lnSpc>
                <a:spcPct val="150000"/>
              </a:lnSpc>
              <a:buFont typeface="Arial" pitchFamily="34" charset="0"/>
              <a:buChar char="•"/>
            </a:pPr>
            <a:r>
              <a:rPr lang="zh-CN" altLang="en-US" sz="2000" dirty="0"/>
              <a:t>在西方经济学中</a:t>
            </a:r>
            <a:r>
              <a:rPr lang="en-US" altLang="zh-CN" sz="2000" dirty="0"/>
              <a:t>,</a:t>
            </a:r>
            <a:r>
              <a:rPr lang="zh-CN" altLang="en-US" sz="2000" dirty="0"/>
              <a:t>还需区别经济利润和正常利润</a:t>
            </a:r>
            <a:r>
              <a:rPr lang="en-US" altLang="zh-CN" sz="2000" dirty="0"/>
              <a:t>.</a:t>
            </a:r>
            <a:r>
              <a:rPr lang="zh-CN" altLang="en-US" sz="2000" dirty="0"/>
              <a:t>正常利润通常指厂商对自己所</a:t>
            </a:r>
            <a:r>
              <a:rPr lang="zh-CN" altLang="en-US" sz="2000" dirty="0" smtClean="0"/>
              <a:t>提供的</a:t>
            </a:r>
            <a:r>
              <a:rPr lang="zh-CN" altLang="en-US" sz="2000" dirty="0"/>
              <a:t>企业家才能的报酬支付</a:t>
            </a:r>
            <a:r>
              <a:rPr lang="en-US" altLang="zh-CN" sz="2000" dirty="0"/>
              <a:t>.</a:t>
            </a:r>
            <a:r>
              <a:rPr lang="zh-CN" altLang="en-US" sz="2000" dirty="0"/>
              <a:t>需要强调的是</a:t>
            </a:r>
            <a:r>
              <a:rPr lang="en-US" altLang="zh-CN" sz="2000" dirty="0"/>
              <a:t>,</a:t>
            </a:r>
            <a:r>
              <a:rPr lang="zh-CN" altLang="en-US" sz="2000" dirty="0"/>
              <a:t>正常利润是厂商生产成本的一部分</a:t>
            </a:r>
            <a:r>
              <a:rPr lang="en-US" altLang="zh-CN" sz="2000" dirty="0"/>
              <a:t>,</a:t>
            </a:r>
            <a:r>
              <a:rPr lang="zh-CN" altLang="en-US" sz="2000" dirty="0"/>
              <a:t>它是以隐</a:t>
            </a:r>
            <a:r>
              <a:rPr lang="zh-CN" altLang="en-US" sz="2000" dirty="0" smtClean="0"/>
              <a:t>成本</a:t>
            </a:r>
            <a:r>
              <a:rPr lang="zh-CN" altLang="en-US" sz="2000" dirty="0"/>
              <a:t>计入成本的</a:t>
            </a:r>
            <a:r>
              <a:rPr lang="en-US" altLang="zh-CN" sz="2000" dirty="0" smtClean="0"/>
              <a:t>.</a:t>
            </a:r>
          </a:p>
          <a:p>
            <a:pPr marL="342900" indent="-342900">
              <a:lnSpc>
                <a:spcPct val="150000"/>
              </a:lnSpc>
              <a:buFont typeface="Arial" pitchFamily="34" charset="0"/>
              <a:buChar char="•"/>
            </a:pPr>
            <a:r>
              <a:rPr lang="zh-CN" altLang="en-US" sz="2000" dirty="0"/>
              <a:t>由于正常利润属于成本</a:t>
            </a:r>
            <a:r>
              <a:rPr lang="en-US" altLang="zh-CN" sz="2000" dirty="0"/>
              <a:t>,</a:t>
            </a:r>
            <a:r>
              <a:rPr lang="zh-CN" altLang="en-US" sz="2000" dirty="0"/>
              <a:t>因此</a:t>
            </a:r>
            <a:r>
              <a:rPr lang="en-US" altLang="zh-CN" sz="2000" dirty="0"/>
              <a:t>,</a:t>
            </a:r>
            <a:r>
              <a:rPr lang="zh-CN" altLang="en-US" sz="2000" dirty="0"/>
              <a:t>经济利润中不包含正常利润</a:t>
            </a:r>
            <a:r>
              <a:rPr lang="en-US" altLang="zh-CN" sz="2000" dirty="0"/>
              <a:t>.</a:t>
            </a:r>
            <a:r>
              <a:rPr lang="zh-CN" altLang="en-US" sz="2000" dirty="0"/>
              <a:t>又由于厂商的经济利润</a:t>
            </a:r>
            <a:r>
              <a:rPr lang="zh-CN" altLang="en-US" sz="2000" dirty="0" smtClean="0"/>
              <a:t>等于</a:t>
            </a:r>
            <a:r>
              <a:rPr lang="zh-CN" altLang="en-US" sz="2000" dirty="0"/>
              <a:t>总收益减去总成本</a:t>
            </a:r>
            <a:r>
              <a:rPr lang="en-US" altLang="zh-CN" sz="2000" dirty="0"/>
              <a:t>,</a:t>
            </a:r>
            <a:r>
              <a:rPr lang="zh-CN" altLang="en-US" sz="2000" dirty="0"/>
              <a:t>所以</a:t>
            </a:r>
            <a:r>
              <a:rPr lang="en-US" altLang="zh-CN" sz="2000" dirty="0"/>
              <a:t>,</a:t>
            </a:r>
            <a:r>
              <a:rPr lang="zh-CN" altLang="en-US" sz="2000" dirty="0"/>
              <a:t>当厂商的经济利润为零时</a:t>
            </a:r>
            <a:r>
              <a:rPr lang="en-US" altLang="zh-CN" sz="2000" dirty="0"/>
              <a:t>,</a:t>
            </a:r>
            <a:r>
              <a:rPr lang="zh-CN" altLang="en-US" sz="2000" dirty="0"/>
              <a:t>厂商仍然得到了全部的正常利润</a:t>
            </a:r>
            <a:r>
              <a:rPr lang="en-US" altLang="zh-CN" sz="2000" dirty="0" smtClean="0"/>
              <a:t>.</a:t>
            </a:r>
          </a:p>
          <a:p>
            <a:pPr marL="342900" indent="-342900">
              <a:lnSpc>
                <a:spcPct val="150000"/>
              </a:lnSpc>
              <a:buFont typeface="Arial" pitchFamily="34" charset="0"/>
              <a:buChar char="•"/>
            </a:pPr>
            <a:r>
              <a:rPr lang="zh-CN" altLang="en-US" sz="2000" dirty="0"/>
              <a:t>成本理论是建立在生产理论的基础之上的</a:t>
            </a:r>
            <a:r>
              <a:rPr lang="en-US" altLang="zh-CN" sz="2000" dirty="0"/>
              <a:t>.</a:t>
            </a:r>
            <a:r>
              <a:rPr lang="zh-CN" altLang="en-US" sz="2000" dirty="0"/>
              <a:t>我们已经知道</a:t>
            </a:r>
            <a:r>
              <a:rPr lang="en-US" altLang="zh-CN" sz="2000" dirty="0"/>
              <a:t>,</a:t>
            </a:r>
            <a:r>
              <a:rPr lang="zh-CN" altLang="en-US" sz="2000" dirty="0"/>
              <a:t>生产理论分为短期生产</a:t>
            </a:r>
            <a:r>
              <a:rPr lang="zh-CN" altLang="en-US" sz="2000" dirty="0" smtClean="0"/>
              <a:t>理论</a:t>
            </a:r>
            <a:r>
              <a:rPr lang="zh-CN" altLang="en-US" sz="2000" dirty="0"/>
              <a:t>和长期生产理论</a:t>
            </a:r>
            <a:r>
              <a:rPr lang="en-US" altLang="zh-CN" sz="2000" dirty="0"/>
              <a:t>,</a:t>
            </a:r>
            <a:r>
              <a:rPr lang="zh-CN" altLang="en-US" sz="2000" dirty="0"/>
              <a:t>因而相应地</a:t>
            </a:r>
            <a:r>
              <a:rPr lang="en-US" altLang="zh-CN" sz="2000" dirty="0"/>
              <a:t>,</a:t>
            </a:r>
            <a:r>
              <a:rPr lang="zh-CN" altLang="en-US" sz="2000" dirty="0"/>
              <a:t>成本理论也分为短期成本理论和长期成本理论</a:t>
            </a:r>
            <a:r>
              <a:rPr lang="en-US" altLang="zh-CN" sz="2000" dirty="0"/>
              <a:t>.</a:t>
            </a:r>
            <a:r>
              <a:rPr lang="zh-CN" altLang="en-US" sz="2000" dirty="0"/>
              <a:t>短期</a:t>
            </a:r>
            <a:r>
              <a:rPr lang="zh-CN" altLang="en-US" sz="2000" dirty="0" smtClean="0"/>
              <a:t>成本有</a:t>
            </a:r>
            <a:r>
              <a:rPr lang="zh-CN" altLang="en-US" sz="2000" dirty="0"/>
              <a:t>不变成本和可变成本之分</a:t>
            </a:r>
            <a:r>
              <a:rPr lang="en-US" altLang="zh-CN" sz="2000" dirty="0"/>
              <a:t>;</a:t>
            </a:r>
            <a:r>
              <a:rPr lang="zh-CN" altLang="en-US" sz="2000" dirty="0"/>
              <a:t>长期成本没有不变成本和可变成本之分</a:t>
            </a:r>
            <a:r>
              <a:rPr lang="en-US" altLang="zh-CN" sz="2000" dirty="0"/>
              <a:t>,</a:t>
            </a:r>
            <a:r>
              <a:rPr lang="zh-CN" altLang="en-US" sz="2000" dirty="0"/>
              <a:t>长期内所有成本</a:t>
            </a:r>
            <a:r>
              <a:rPr lang="zh-CN" altLang="en-US" sz="2000" dirty="0" smtClean="0"/>
              <a:t>都是可变</a:t>
            </a:r>
            <a:r>
              <a:rPr lang="zh-CN" altLang="en-US" sz="2000" dirty="0"/>
              <a:t>的</a:t>
            </a:r>
            <a:r>
              <a:rPr lang="en-US" altLang="zh-CN" sz="2000" dirty="0"/>
              <a:t>.</a:t>
            </a:r>
            <a:endParaRPr lang="en-US" altLang="zh-CN" sz="2000" dirty="0" smtClean="0"/>
          </a:p>
        </p:txBody>
      </p:sp>
      <p:sp>
        <p:nvSpPr>
          <p:cNvPr id="17" name="文本框 2"/>
          <p:cNvSpPr txBox="1"/>
          <p:nvPr/>
        </p:nvSpPr>
        <p:spPr>
          <a:xfrm>
            <a:off x="1033145" y="543560"/>
            <a:ext cx="3030220"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成本的概念</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spTree>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85470" y="608965"/>
            <a:ext cx="262890" cy="394335"/>
            <a:chOff x="922" y="959"/>
            <a:chExt cx="414" cy="621"/>
          </a:xfrm>
        </p:grpSpPr>
        <p:cxnSp>
          <p:nvCxnSpPr>
            <p:cNvPr id="10" name="直接连接符 9"/>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072896" y="1295323"/>
            <a:ext cx="10558272" cy="1631216"/>
          </a:xfrm>
          <a:prstGeom prst="rect">
            <a:avLst/>
          </a:prstGeom>
        </p:spPr>
        <p:txBody>
          <a:bodyPr wrap="square">
            <a:spAutoFit/>
          </a:bodyPr>
          <a:lstStyle/>
          <a:p>
            <a:r>
              <a:rPr lang="zh-CN" altLang="en-US" sz="2000" b="1" dirty="0">
                <a:latin typeface="微软雅黑" pitchFamily="34" charset="-122"/>
                <a:ea typeface="微软雅黑" pitchFamily="34" charset="-122"/>
              </a:rPr>
              <a:t>一、短期成本的分类</a:t>
            </a:r>
            <a:endParaRPr lang="en-US" altLang="zh-CN" sz="2000" b="1"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在</a:t>
            </a:r>
            <a:r>
              <a:rPr lang="zh-CN" altLang="en-US" sz="2000" dirty="0">
                <a:latin typeface="微软雅黑" pitchFamily="34" charset="-122"/>
                <a:ea typeface="微软雅黑" pitchFamily="34" charset="-122"/>
              </a:rPr>
              <a:t>短期</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厂商的成本有不变成本部分和可变成本部分之分</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具体地讲</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厂商的短期</a:t>
            </a:r>
            <a:r>
              <a:rPr lang="zh-CN" altLang="en-US" sz="2000" dirty="0" smtClean="0">
                <a:latin typeface="微软雅黑" pitchFamily="34" charset="-122"/>
                <a:ea typeface="微软雅黑" pitchFamily="34" charset="-122"/>
              </a:rPr>
              <a:t>成本有</a:t>
            </a:r>
            <a:r>
              <a:rPr lang="zh-CN" altLang="en-US" sz="2000" dirty="0">
                <a:latin typeface="微软雅黑" pitchFamily="34" charset="-122"/>
                <a:ea typeface="微软雅黑" pitchFamily="34" charset="-122"/>
              </a:rPr>
              <a:t>以下七种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总不变成本、总可变成本、总成本、平均不变成本、平均可变成本、平均总成本</a:t>
            </a:r>
            <a:r>
              <a:rPr lang="zh-CN" altLang="en-US" sz="2000" dirty="0" smtClean="0">
                <a:latin typeface="微软雅黑" pitchFamily="34" charset="-122"/>
                <a:ea typeface="微软雅黑" pitchFamily="34" charset="-122"/>
              </a:rPr>
              <a:t>和边际成本</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它们的英文缩写顺次为</a:t>
            </a:r>
            <a:r>
              <a:rPr lang="en-US" altLang="zh-CN" sz="2000" dirty="0">
                <a:latin typeface="微软雅黑" pitchFamily="34" charset="-122"/>
                <a:ea typeface="微软雅黑" pitchFamily="34" charset="-122"/>
              </a:rPr>
              <a:t>:TFC</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TVC</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TC</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AFC</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AVC</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AC</a:t>
            </a:r>
            <a:r>
              <a:rPr lang="zh-CN" altLang="en-US" sz="2000" dirty="0">
                <a:latin typeface="微软雅黑" pitchFamily="34" charset="-122"/>
                <a:ea typeface="微软雅黑" pitchFamily="34" charset="-122"/>
              </a:rPr>
              <a:t>和</a:t>
            </a:r>
            <a:r>
              <a:rPr lang="en-US" altLang="zh-CN" sz="2000" dirty="0">
                <a:latin typeface="微软雅黑" pitchFamily="34" charset="-122"/>
                <a:ea typeface="微软雅黑" pitchFamily="34" charset="-122"/>
              </a:rPr>
              <a:t>MC</a:t>
            </a:r>
            <a:r>
              <a:rPr lang="en-US" altLang="zh-CN" sz="2000" dirty="0" smtClean="0">
                <a:latin typeface="微软雅黑" pitchFamily="34" charset="-122"/>
                <a:ea typeface="微软雅黑" pitchFamily="34" charset="-122"/>
              </a:rPr>
              <a:t>.</a:t>
            </a:r>
          </a:p>
          <a:p>
            <a:r>
              <a:rPr lang="en-US" altLang="zh-CN" sz="2000" dirty="0" smtClean="0">
                <a:latin typeface="微软雅黑" pitchFamily="34" charset="-122"/>
                <a:ea typeface="微软雅黑" pitchFamily="34" charset="-122"/>
              </a:rPr>
              <a:t>a.</a:t>
            </a:r>
            <a:r>
              <a:rPr lang="zh-CN" altLang="en-US" sz="2000" dirty="0">
                <a:latin typeface="微软雅黑" pitchFamily="34" charset="-122"/>
                <a:ea typeface="微软雅黑" pitchFamily="34" charset="-122"/>
              </a:rPr>
              <a:t>总不变成本</a:t>
            </a:r>
          </a:p>
        </p:txBody>
      </p:sp>
      <p:sp>
        <p:nvSpPr>
          <p:cNvPr id="14" name="文本框 2"/>
          <p:cNvSpPr txBox="1"/>
          <p:nvPr/>
        </p:nvSpPr>
        <p:spPr>
          <a:xfrm>
            <a:off x="1033144" y="543560"/>
            <a:ext cx="6413861"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短期成本曲线</a:t>
            </a:r>
          </a:p>
        </p:txBody>
      </p:sp>
      <p:pic>
        <p:nvPicPr>
          <p:cNvPr id="3" name="图片 2"/>
          <p:cNvPicPr>
            <a:picLocks noChangeAspect="1"/>
          </p:cNvPicPr>
          <p:nvPr/>
        </p:nvPicPr>
        <p:blipFill>
          <a:blip r:embed="rId2"/>
          <a:stretch>
            <a:fillRect/>
          </a:stretch>
        </p:blipFill>
        <p:spPr>
          <a:xfrm>
            <a:off x="1188179" y="2884481"/>
            <a:ext cx="2714625" cy="2181225"/>
          </a:xfrm>
          <a:prstGeom prst="rect">
            <a:avLst/>
          </a:prstGeom>
        </p:spPr>
      </p:pic>
      <p:sp>
        <p:nvSpPr>
          <p:cNvPr id="4" name="矩形 3"/>
          <p:cNvSpPr/>
          <p:nvPr/>
        </p:nvSpPr>
        <p:spPr>
          <a:xfrm>
            <a:off x="4094206" y="3213995"/>
            <a:ext cx="7727092" cy="400110"/>
          </a:xfrm>
          <a:prstGeom prst="rect">
            <a:avLst/>
          </a:prstGeom>
        </p:spPr>
        <p:txBody>
          <a:bodyPr wrap="square">
            <a:spAutoFit/>
          </a:bodyPr>
          <a:lstStyle/>
          <a:p>
            <a:r>
              <a:rPr lang="zh-CN" altLang="en-US" sz="2000" dirty="0">
                <a:latin typeface="微软雅黑" pitchFamily="34" charset="-122"/>
                <a:ea typeface="微软雅黑" pitchFamily="34" charset="-122"/>
              </a:rPr>
              <a:t>它表示在短期内</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无论产量如何变化</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a:t>
            </a:r>
            <a:r>
              <a:rPr lang="zh-CN" altLang="en-US" sz="2000" dirty="0" smtClean="0">
                <a:latin typeface="微软雅黑" pitchFamily="34" charset="-122"/>
                <a:ea typeface="微软雅黑" pitchFamily="34" charset="-122"/>
              </a:rPr>
              <a:t>不变成本</a:t>
            </a:r>
            <a:r>
              <a:rPr lang="en-US" altLang="zh-CN" sz="2000" dirty="0">
                <a:latin typeface="微软雅黑" pitchFamily="34" charset="-122"/>
                <a:ea typeface="微软雅黑" pitchFamily="34" charset="-122"/>
              </a:rPr>
              <a:t>TFC </a:t>
            </a:r>
            <a:r>
              <a:rPr lang="zh-CN" altLang="en-US" sz="2000" dirty="0">
                <a:latin typeface="微软雅黑" pitchFamily="34" charset="-122"/>
                <a:ea typeface="微软雅黑" pitchFamily="34" charset="-122"/>
              </a:rPr>
              <a:t>都是固定不变的</a:t>
            </a:r>
          </a:p>
        </p:txBody>
      </p:sp>
    </p:spTree>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08304" y="1176743"/>
            <a:ext cx="6900672" cy="3000821"/>
          </a:xfrm>
          <a:prstGeom prst="rect">
            <a:avLst/>
          </a:prstGeom>
        </p:spPr>
        <p:txBody>
          <a:bodyPr wrap="square" anchor="t" anchorCtr="0">
            <a:normAutofit/>
          </a:bodyPr>
          <a:lstStyle/>
          <a:p>
            <a:pPr>
              <a:lnSpc>
                <a:spcPct val="150000"/>
              </a:lnSpc>
            </a:pPr>
            <a:r>
              <a:rPr lang="ko-KR" altLang="en-US" dirty="0" smtClean="0">
                <a:latin typeface="微软雅黑" pitchFamily="34" charset="-122"/>
                <a:ea typeface="微软雅黑" pitchFamily="34" charset="-122"/>
              </a:rPr>
              <a:t/>
            </a:r>
            <a:br>
              <a:rPr lang="ko-KR" altLang="en-US" dirty="0" smtClean="0">
                <a:latin typeface="微软雅黑" pitchFamily="34" charset="-122"/>
                <a:ea typeface="微软雅黑" pitchFamily="34" charset="-122"/>
              </a:rPr>
            </a:br>
            <a:r>
              <a:rPr lang="en-US" altLang="ko-KR" dirty="0" smtClean="0">
                <a:latin typeface="微软雅黑" pitchFamily="34" charset="-122"/>
                <a:ea typeface="微软雅黑" pitchFamily="34" charset="-122"/>
              </a:rPr>
              <a:t/>
            </a:r>
            <a:br>
              <a:rPr lang="en-US" altLang="ko-KR"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endParaRPr lang="zh-CN" altLang="en-US" dirty="0">
              <a:latin typeface="微软雅黑" pitchFamily="34" charset="-122"/>
              <a:ea typeface="微软雅黑" pitchFamily="34" charset="-122"/>
            </a:endParaRPr>
          </a:p>
        </p:txBody>
      </p:sp>
      <p:sp>
        <p:nvSpPr>
          <p:cNvPr id="10" name="矩形 9"/>
          <p:cNvSpPr/>
          <p:nvPr/>
        </p:nvSpPr>
        <p:spPr>
          <a:xfrm>
            <a:off x="999744" y="2619863"/>
            <a:ext cx="10887456" cy="2308324"/>
          </a:xfrm>
          <a:prstGeom prst="rect">
            <a:avLst/>
          </a:prstGeom>
        </p:spPr>
        <p:txBody>
          <a:bodyPr wrap="square">
            <a:spAutoFit/>
          </a:bodyPr>
          <a:lstStyle/>
          <a:p>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endParaRPr lang="zh-CN" altLang="en-US" dirty="0">
              <a:latin typeface="微软雅黑" pitchFamily="34" charset="-122"/>
              <a:ea typeface="微软雅黑" pitchFamily="34" charset="-122"/>
            </a:endParaRPr>
          </a:p>
        </p:txBody>
      </p:sp>
      <p:sp>
        <p:nvSpPr>
          <p:cNvPr id="11" name="矩形 10"/>
          <p:cNvSpPr/>
          <p:nvPr/>
        </p:nvSpPr>
        <p:spPr>
          <a:xfrm>
            <a:off x="999744" y="1202163"/>
            <a:ext cx="1723549" cy="400110"/>
          </a:xfrm>
          <a:prstGeom prst="rect">
            <a:avLst/>
          </a:prstGeom>
        </p:spPr>
        <p:txBody>
          <a:bodyPr wrap="none">
            <a:spAutoFit/>
          </a:bodyPr>
          <a:lstStyle/>
          <a:p>
            <a:r>
              <a:rPr lang="en-US" altLang="zh-CN" sz="2000" dirty="0" smtClean="0">
                <a:latin typeface="FZSSK--GBK1-0"/>
              </a:rPr>
              <a:t>b.</a:t>
            </a:r>
            <a:r>
              <a:rPr lang="zh-CN" altLang="en-US" sz="2000" dirty="0" smtClean="0">
                <a:latin typeface="FZSSK--GBK1-0"/>
              </a:rPr>
              <a:t>总</a:t>
            </a:r>
            <a:r>
              <a:rPr lang="zh-CN" altLang="en-US" sz="2000" dirty="0">
                <a:latin typeface="FZSSK--GBK1-0"/>
              </a:rPr>
              <a:t>可变成本</a:t>
            </a:r>
            <a:endParaRPr lang="zh-CN" altLang="en-US" sz="2000" dirty="0"/>
          </a:p>
        </p:txBody>
      </p:sp>
      <p:pic>
        <p:nvPicPr>
          <p:cNvPr id="2" name="图片 1"/>
          <p:cNvPicPr>
            <a:picLocks noChangeAspect="1"/>
          </p:cNvPicPr>
          <p:nvPr/>
        </p:nvPicPr>
        <p:blipFill>
          <a:blip r:embed="rId2"/>
          <a:stretch>
            <a:fillRect/>
          </a:stretch>
        </p:blipFill>
        <p:spPr>
          <a:xfrm>
            <a:off x="1091565" y="1681458"/>
            <a:ext cx="2390775" cy="2314575"/>
          </a:xfrm>
          <a:prstGeom prst="rect">
            <a:avLst/>
          </a:prstGeom>
        </p:spPr>
      </p:pic>
      <p:sp>
        <p:nvSpPr>
          <p:cNvPr id="7" name="矩形 6"/>
          <p:cNvSpPr/>
          <p:nvPr/>
        </p:nvSpPr>
        <p:spPr>
          <a:xfrm>
            <a:off x="4069491" y="2140568"/>
            <a:ext cx="8000969" cy="1015663"/>
          </a:xfrm>
          <a:prstGeom prst="rect">
            <a:avLst/>
          </a:prstGeom>
        </p:spPr>
        <p:txBody>
          <a:bodyPr wrap="square">
            <a:spAutoFit/>
          </a:bodyPr>
          <a:lstStyle/>
          <a:p>
            <a:r>
              <a:rPr lang="en-US" altLang="zh-CN" sz="2000" dirty="0">
                <a:latin typeface="E-BZ"/>
              </a:rPr>
              <a:t>TVC</a:t>
            </a:r>
            <a:r>
              <a:rPr lang="zh-CN" altLang="en-US" sz="2000" dirty="0">
                <a:latin typeface="FZSSK--GBK1-0"/>
              </a:rPr>
              <a:t>曲线表示</a:t>
            </a:r>
            <a:r>
              <a:rPr lang="en-US" altLang="zh-CN" sz="2000" dirty="0">
                <a:latin typeface="E-BZ"/>
              </a:rPr>
              <a:t>:</a:t>
            </a:r>
            <a:r>
              <a:rPr lang="zh-CN" altLang="en-US" sz="2000" dirty="0">
                <a:latin typeface="FZSSK--GBK1-0"/>
              </a:rPr>
              <a:t>由于在短期内厂商</a:t>
            </a:r>
            <a:r>
              <a:rPr lang="zh-CN" altLang="en-US" sz="2000" dirty="0" smtClean="0">
                <a:latin typeface="FZSSK--GBK1-0"/>
              </a:rPr>
              <a:t>是根据</a:t>
            </a:r>
            <a:r>
              <a:rPr lang="zh-CN" altLang="en-US" sz="2000" dirty="0">
                <a:latin typeface="FZSSK--GBK1-0"/>
              </a:rPr>
              <a:t>产量的变化不断地调整可变要素的投入量</a:t>
            </a:r>
            <a:r>
              <a:rPr lang="en-US" altLang="zh-CN" sz="2000" dirty="0">
                <a:latin typeface="E-BZ"/>
              </a:rPr>
              <a:t>,</a:t>
            </a:r>
            <a:r>
              <a:rPr lang="zh-CN" altLang="en-US" sz="2000" dirty="0">
                <a:latin typeface="FZSSK--GBK1-0"/>
              </a:rPr>
              <a:t>所以总可变成本随产量的变动而变动</a:t>
            </a:r>
            <a:r>
              <a:rPr lang="en-US" altLang="zh-CN" sz="2000" dirty="0">
                <a:latin typeface="E-BZ"/>
              </a:rPr>
              <a:t>.</a:t>
            </a:r>
            <a:r>
              <a:rPr lang="zh-CN" altLang="en-US" sz="2000" dirty="0" smtClean="0">
                <a:latin typeface="FZSSK--GBK1-0"/>
              </a:rPr>
              <a:t>当产量</a:t>
            </a:r>
            <a:r>
              <a:rPr lang="zh-CN" altLang="en-US" sz="2000" dirty="0">
                <a:latin typeface="FZSSK--GBK1-0"/>
              </a:rPr>
              <a:t>为零时</a:t>
            </a:r>
            <a:r>
              <a:rPr lang="en-US" altLang="zh-CN" sz="2000" dirty="0">
                <a:latin typeface="E-BZ"/>
              </a:rPr>
              <a:t>,</a:t>
            </a:r>
            <a:r>
              <a:rPr lang="zh-CN" altLang="en-US" sz="2000" dirty="0">
                <a:latin typeface="FZSSK--GBK1-0"/>
              </a:rPr>
              <a:t>总可变成本也为零</a:t>
            </a:r>
            <a:r>
              <a:rPr lang="en-US" altLang="zh-CN" sz="2000" dirty="0">
                <a:latin typeface="E-BZ"/>
              </a:rPr>
              <a:t>.</a:t>
            </a:r>
            <a:r>
              <a:rPr lang="zh-CN" altLang="en-US" sz="2000" dirty="0">
                <a:latin typeface="FZSSK--GBK1-0"/>
              </a:rPr>
              <a:t>在这以后</a:t>
            </a:r>
            <a:r>
              <a:rPr lang="en-US" altLang="zh-CN" sz="2000" dirty="0">
                <a:latin typeface="E-BZ"/>
              </a:rPr>
              <a:t>,</a:t>
            </a:r>
            <a:r>
              <a:rPr lang="zh-CN" altLang="en-US" sz="2000" dirty="0">
                <a:latin typeface="FZSSK--GBK1-0"/>
              </a:rPr>
              <a:t>总可变成本随着产量的增加而增加</a:t>
            </a:r>
            <a:endParaRPr lang="zh-CN" altLang="en-US" sz="2000" dirty="0"/>
          </a:p>
        </p:txBody>
      </p:sp>
      <p:sp>
        <p:nvSpPr>
          <p:cNvPr id="14" name="矩形 13"/>
          <p:cNvSpPr/>
          <p:nvPr/>
        </p:nvSpPr>
        <p:spPr>
          <a:xfrm>
            <a:off x="999744" y="4102861"/>
            <a:ext cx="1210588" cy="400110"/>
          </a:xfrm>
          <a:prstGeom prst="rect">
            <a:avLst/>
          </a:prstGeom>
        </p:spPr>
        <p:txBody>
          <a:bodyPr wrap="none">
            <a:spAutoFit/>
          </a:bodyPr>
          <a:lstStyle/>
          <a:p>
            <a:r>
              <a:rPr lang="en-US" altLang="zh-CN" sz="2000" dirty="0" smtClean="0">
                <a:latin typeface="FZSSK--GBK1-0"/>
              </a:rPr>
              <a:t>c.</a:t>
            </a:r>
            <a:r>
              <a:rPr lang="zh-CN" altLang="en-US" sz="2000" dirty="0" smtClean="0">
                <a:latin typeface="FZSSK--GBK1-0"/>
              </a:rPr>
              <a:t>总</a:t>
            </a:r>
            <a:r>
              <a:rPr lang="zh-CN" altLang="en-US" sz="2000" dirty="0">
                <a:latin typeface="FZSSK--GBK1-0"/>
              </a:rPr>
              <a:t>成本</a:t>
            </a:r>
            <a:endParaRPr lang="zh-CN" altLang="en-US" sz="2000" dirty="0"/>
          </a:p>
        </p:txBody>
      </p:sp>
      <p:pic>
        <p:nvPicPr>
          <p:cNvPr id="15" name="图片 14"/>
          <p:cNvPicPr>
            <a:picLocks noChangeAspect="1"/>
          </p:cNvPicPr>
          <p:nvPr/>
        </p:nvPicPr>
        <p:blipFill>
          <a:blip r:embed="rId3"/>
          <a:stretch>
            <a:fillRect/>
          </a:stretch>
        </p:blipFill>
        <p:spPr>
          <a:xfrm>
            <a:off x="1091565" y="4472193"/>
            <a:ext cx="2776203" cy="2255665"/>
          </a:xfrm>
          <a:prstGeom prst="rect">
            <a:avLst/>
          </a:prstGeom>
        </p:spPr>
      </p:pic>
      <p:sp>
        <p:nvSpPr>
          <p:cNvPr id="16" name="矩形 15"/>
          <p:cNvSpPr/>
          <p:nvPr/>
        </p:nvSpPr>
        <p:spPr>
          <a:xfrm>
            <a:off x="4069491" y="5141389"/>
            <a:ext cx="8120604" cy="707886"/>
          </a:xfrm>
          <a:prstGeom prst="rect">
            <a:avLst/>
          </a:prstGeom>
        </p:spPr>
        <p:txBody>
          <a:bodyPr wrap="square">
            <a:spAutoFit/>
          </a:bodyPr>
          <a:lstStyle/>
          <a:p>
            <a:r>
              <a:rPr lang="en-US" altLang="zh-CN" sz="2000" dirty="0">
                <a:latin typeface="E-BZ"/>
              </a:rPr>
              <a:t>TC</a:t>
            </a:r>
            <a:r>
              <a:rPr lang="zh-CN" altLang="en-US" sz="2000" dirty="0">
                <a:latin typeface="FZSSK--GBK1-0"/>
              </a:rPr>
              <a:t>曲线表示</a:t>
            </a:r>
            <a:r>
              <a:rPr lang="en-US" altLang="zh-CN" sz="2000" dirty="0">
                <a:latin typeface="E-BZ"/>
              </a:rPr>
              <a:t>:</a:t>
            </a:r>
            <a:r>
              <a:rPr lang="zh-CN" altLang="en-US" sz="2000" dirty="0">
                <a:latin typeface="FZSSK--GBK1-0"/>
              </a:rPr>
              <a:t>在每一个</a:t>
            </a:r>
            <a:r>
              <a:rPr lang="zh-CN" altLang="en-US" sz="2000" dirty="0" smtClean="0">
                <a:latin typeface="FZSSK--GBK1-0"/>
              </a:rPr>
              <a:t>产量</a:t>
            </a:r>
            <a:r>
              <a:rPr lang="zh-CN" altLang="en-US" sz="2000" dirty="0">
                <a:latin typeface="FZSSK--GBK1-0"/>
              </a:rPr>
              <a:t>上的总成本由总不变成本和总可变成本共同构成</a:t>
            </a:r>
            <a:r>
              <a:rPr lang="en-US" altLang="zh-CN" sz="2000" dirty="0">
                <a:latin typeface="E-BZ"/>
              </a:rPr>
              <a:t>.</a:t>
            </a:r>
            <a:endParaRPr lang="zh-CN" altLang="en-US" sz="2000" dirty="0"/>
          </a:p>
        </p:txBody>
      </p:sp>
      <p:sp>
        <p:nvSpPr>
          <p:cNvPr id="17" name="文本框 2"/>
          <p:cNvSpPr txBox="1"/>
          <p:nvPr/>
        </p:nvSpPr>
        <p:spPr>
          <a:xfrm>
            <a:off x="1033144" y="543560"/>
            <a:ext cx="6413861"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短期成本曲线</a:t>
            </a:r>
          </a:p>
        </p:txBody>
      </p:sp>
    </p:spTree>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08304" y="1176743"/>
            <a:ext cx="6900672" cy="3000821"/>
          </a:xfrm>
          <a:prstGeom prst="rect">
            <a:avLst/>
          </a:prstGeom>
        </p:spPr>
        <p:txBody>
          <a:bodyPr wrap="square" anchor="t" anchorCtr="0">
            <a:normAutofit/>
          </a:bodyPr>
          <a:lstStyle/>
          <a:p>
            <a:pPr>
              <a:lnSpc>
                <a:spcPct val="150000"/>
              </a:lnSpc>
            </a:pPr>
            <a:r>
              <a:rPr lang="ko-KR" altLang="en-US" dirty="0" smtClean="0">
                <a:latin typeface="微软雅黑" pitchFamily="34" charset="-122"/>
                <a:ea typeface="微软雅黑" pitchFamily="34" charset="-122"/>
              </a:rPr>
              <a:t/>
            </a:r>
            <a:br>
              <a:rPr lang="ko-KR" altLang="en-US" dirty="0" smtClean="0">
                <a:latin typeface="微软雅黑" pitchFamily="34" charset="-122"/>
                <a:ea typeface="微软雅黑" pitchFamily="34" charset="-122"/>
              </a:rPr>
            </a:br>
            <a:r>
              <a:rPr lang="en-US" altLang="ko-KR" dirty="0" smtClean="0">
                <a:latin typeface="微软雅黑" pitchFamily="34" charset="-122"/>
                <a:ea typeface="微软雅黑" pitchFamily="34" charset="-122"/>
              </a:rPr>
              <a:t/>
            </a:r>
            <a:br>
              <a:rPr lang="en-US" altLang="ko-KR"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endParaRPr lang="zh-CN" altLang="en-US" dirty="0">
              <a:latin typeface="微软雅黑" pitchFamily="34" charset="-122"/>
              <a:ea typeface="微软雅黑" pitchFamily="34" charset="-122"/>
            </a:endParaRPr>
          </a:p>
        </p:txBody>
      </p:sp>
      <p:sp>
        <p:nvSpPr>
          <p:cNvPr id="10" name="矩形 9"/>
          <p:cNvSpPr/>
          <p:nvPr/>
        </p:nvSpPr>
        <p:spPr>
          <a:xfrm>
            <a:off x="999744" y="2619863"/>
            <a:ext cx="10887456" cy="2308324"/>
          </a:xfrm>
          <a:prstGeom prst="rect">
            <a:avLst/>
          </a:prstGeom>
        </p:spPr>
        <p:txBody>
          <a:bodyPr wrap="square">
            <a:spAutoFit/>
          </a:bodyPr>
          <a:lstStyle/>
          <a:p>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endParaRPr lang="zh-CN" altLang="en-US" dirty="0">
              <a:latin typeface="微软雅黑" pitchFamily="34" charset="-122"/>
              <a:ea typeface="微软雅黑" pitchFamily="34" charset="-122"/>
            </a:endParaRPr>
          </a:p>
        </p:txBody>
      </p:sp>
      <p:sp>
        <p:nvSpPr>
          <p:cNvPr id="11" name="矩形 10"/>
          <p:cNvSpPr/>
          <p:nvPr/>
        </p:nvSpPr>
        <p:spPr>
          <a:xfrm>
            <a:off x="999744" y="1202163"/>
            <a:ext cx="1980029" cy="400110"/>
          </a:xfrm>
          <a:prstGeom prst="rect">
            <a:avLst/>
          </a:prstGeom>
        </p:spPr>
        <p:txBody>
          <a:bodyPr wrap="none">
            <a:spAutoFit/>
          </a:bodyPr>
          <a:lstStyle/>
          <a:p>
            <a:r>
              <a:rPr lang="en-US" altLang="zh-CN" sz="2000" dirty="0" smtClean="0">
                <a:latin typeface="FZSSK--GBK1-0"/>
              </a:rPr>
              <a:t>d.</a:t>
            </a:r>
            <a:r>
              <a:rPr lang="zh-CN" altLang="en-US" sz="2000" dirty="0"/>
              <a:t>平均不变成本</a:t>
            </a:r>
          </a:p>
        </p:txBody>
      </p:sp>
      <p:sp>
        <p:nvSpPr>
          <p:cNvPr id="7" name="矩形 6"/>
          <p:cNvSpPr/>
          <p:nvPr/>
        </p:nvSpPr>
        <p:spPr>
          <a:xfrm>
            <a:off x="4069491" y="2140568"/>
            <a:ext cx="8000969" cy="707886"/>
          </a:xfrm>
          <a:prstGeom prst="rect">
            <a:avLst/>
          </a:prstGeom>
        </p:spPr>
        <p:txBody>
          <a:bodyPr wrap="square">
            <a:spAutoFit/>
          </a:bodyPr>
          <a:lstStyle/>
          <a:p>
            <a:r>
              <a:rPr lang="en-US" altLang="zh-CN" sz="2000" dirty="0"/>
              <a:t>AFC</a:t>
            </a:r>
            <a:r>
              <a:rPr lang="zh-CN" altLang="en-US" sz="2000" dirty="0"/>
              <a:t>曲线表示</a:t>
            </a:r>
            <a:r>
              <a:rPr lang="en-US" altLang="zh-CN" sz="2000" dirty="0"/>
              <a:t>:</a:t>
            </a:r>
            <a:r>
              <a:rPr lang="zh-CN" altLang="en-US" sz="2000" dirty="0"/>
              <a:t>在</a:t>
            </a:r>
            <a:r>
              <a:rPr lang="zh-CN" altLang="en-US" sz="2000" dirty="0" smtClean="0"/>
              <a:t>总不变</a:t>
            </a:r>
            <a:r>
              <a:rPr lang="zh-CN" altLang="en-US" sz="2000" dirty="0"/>
              <a:t>成本固定的前提下</a:t>
            </a:r>
            <a:r>
              <a:rPr lang="en-US" altLang="zh-CN" sz="2000" dirty="0"/>
              <a:t>,</a:t>
            </a:r>
            <a:r>
              <a:rPr lang="zh-CN" altLang="en-US" sz="2000" dirty="0"/>
              <a:t>随着产量的增加</a:t>
            </a:r>
            <a:r>
              <a:rPr lang="en-US" altLang="zh-CN" sz="2000" dirty="0"/>
              <a:t>,</a:t>
            </a:r>
            <a:r>
              <a:rPr lang="zh-CN" altLang="en-US" sz="2000" dirty="0"/>
              <a:t>平均不变成本是越来越小的</a:t>
            </a:r>
          </a:p>
        </p:txBody>
      </p:sp>
      <p:sp>
        <p:nvSpPr>
          <p:cNvPr id="14" name="矩形 13"/>
          <p:cNvSpPr/>
          <p:nvPr/>
        </p:nvSpPr>
        <p:spPr>
          <a:xfrm>
            <a:off x="999744" y="4102861"/>
            <a:ext cx="4829143" cy="400110"/>
          </a:xfrm>
          <a:prstGeom prst="rect">
            <a:avLst/>
          </a:prstGeom>
        </p:spPr>
        <p:txBody>
          <a:bodyPr wrap="none">
            <a:spAutoFit/>
          </a:bodyPr>
          <a:lstStyle/>
          <a:p>
            <a:r>
              <a:rPr lang="en-US" altLang="zh-CN" sz="2000" dirty="0" smtClean="0">
                <a:latin typeface="FZSSK--GBK1-0"/>
              </a:rPr>
              <a:t>e.</a:t>
            </a:r>
            <a:r>
              <a:rPr lang="zh-CN" altLang="en-US" sz="2000" dirty="0"/>
              <a:t>平均可变</a:t>
            </a:r>
            <a:r>
              <a:rPr lang="zh-CN" altLang="en-US" sz="2000" dirty="0" smtClean="0"/>
              <a:t>成本   </a:t>
            </a:r>
            <a:r>
              <a:rPr lang="en-US" altLang="zh-CN" sz="2000" dirty="0" smtClean="0"/>
              <a:t>f.</a:t>
            </a:r>
            <a:r>
              <a:rPr lang="zh-CN" altLang="en-US" sz="2000" dirty="0" smtClean="0"/>
              <a:t>平均</a:t>
            </a:r>
            <a:r>
              <a:rPr lang="zh-CN" altLang="en-US" sz="2000" dirty="0"/>
              <a:t>总</a:t>
            </a:r>
            <a:r>
              <a:rPr lang="zh-CN" altLang="en-US" sz="2000" dirty="0" smtClean="0"/>
              <a:t>成本 </a:t>
            </a:r>
            <a:r>
              <a:rPr lang="en-US" altLang="zh-CN" sz="2000" dirty="0" smtClean="0"/>
              <a:t>g.</a:t>
            </a:r>
            <a:r>
              <a:rPr lang="zh-CN" altLang="en-US" sz="2000" dirty="0" smtClean="0"/>
              <a:t>边际成本</a:t>
            </a:r>
            <a:endParaRPr lang="zh-CN" altLang="en-US" sz="2000" dirty="0"/>
          </a:p>
        </p:txBody>
      </p:sp>
      <p:sp>
        <p:nvSpPr>
          <p:cNvPr id="17" name="文本框 2"/>
          <p:cNvSpPr txBox="1"/>
          <p:nvPr/>
        </p:nvSpPr>
        <p:spPr>
          <a:xfrm>
            <a:off x="1033144" y="543560"/>
            <a:ext cx="6413861" cy="523220"/>
          </a:xfrm>
          <a:prstGeom prst="rect">
            <a:avLst/>
          </a:prstGeom>
          <a:noFill/>
        </p:spPr>
        <p:txBody>
          <a:bodyPr wrap="square" rtlCol="0">
            <a:spAutoFit/>
          </a:bodyPr>
          <a:lstStyle/>
          <a:p>
            <a:r>
              <a:rPr lang="zh-CN" altLang="en-US" sz="2800" dirty="0"/>
              <a:t>短期成本</a:t>
            </a:r>
            <a:r>
              <a:rPr lang="zh-CN" altLang="en-US" sz="2800" dirty="0" smtClean="0"/>
              <a:t>曲线</a:t>
            </a:r>
            <a:endParaRPr lang="zh-CN" altLang="en-US" sz="2800" dirty="0"/>
          </a:p>
        </p:txBody>
      </p:sp>
      <p:pic>
        <p:nvPicPr>
          <p:cNvPr id="9" name="图片 8"/>
          <p:cNvPicPr>
            <a:picLocks noChangeAspect="1"/>
          </p:cNvPicPr>
          <p:nvPr/>
        </p:nvPicPr>
        <p:blipFill>
          <a:blip r:embed="rId2"/>
          <a:stretch>
            <a:fillRect/>
          </a:stretch>
        </p:blipFill>
        <p:spPr>
          <a:xfrm>
            <a:off x="1091565" y="1681458"/>
            <a:ext cx="2581275" cy="2152650"/>
          </a:xfrm>
          <a:prstGeom prst="rect">
            <a:avLst/>
          </a:prstGeom>
        </p:spPr>
      </p:pic>
      <p:pic>
        <p:nvPicPr>
          <p:cNvPr id="12" name="图片 11"/>
          <p:cNvPicPr>
            <a:picLocks noChangeAspect="1"/>
          </p:cNvPicPr>
          <p:nvPr/>
        </p:nvPicPr>
        <p:blipFill>
          <a:blip r:embed="rId3"/>
          <a:stretch>
            <a:fillRect/>
          </a:stretch>
        </p:blipFill>
        <p:spPr>
          <a:xfrm>
            <a:off x="1106349" y="4472193"/>
            <a:ext cx="6267450" cy="2171700"/>
          </a:xfrm>
          <a:prstGeom prst="rect">
            <a:avLst/>
          </a:prstGeom>
        </p:spPr>
      </p:pic>
      <p:sp>
        <p:nvSpPr>
          <p:cNvPr id="13" name="矩形 12"/>
          <p:cNvSpPr/>
          <p:nvPr/>
        </p:nvSpPr>
        <p:spPr>
          <a:xfrm>
            <a:off x="7587159" y="4862710"/>
            <a:ext cx="4604841" cy="1015663"/>
          </a:xfrm>
          <a:prstGeom prst="rect">
            <a:avLst/>
          </a:prstGeom>
        </p:spPr>
        <p:txBody>
          <a:bodyPr wrap="square">
            <a:spAutoFit/>
          </a:bodyPr>
          <a:lstStyle/>
          <a:p>
            <a:r>
              <a:rPr lang="zh-CN" altLang="en-US" sz="2000" dirty="0">
                <a:latin typeface="FZSSK--GBK1-0"/>
              </a:rPr>
              <a:t>它们表示</a:t>
            </a:r>
            <a:r>
              <a:rPr lang="en-US" altLang="zh-CN" sz="2000" dirty="0">
                <a:latin typeface="E-BZ"/>
              </a:rPr>
              <a:t>:</a:t>
            </a:r>
            <a:r>
              <a:rPr lang="zh-CN" altLang="en-US" sz="2000" dirty="0">
                <a:latin typeface="FZSSK--GBK1-0"/>
              </a:rPr>
              <a:t>随着产量的增加</a:t>
            </a:r>
            <a:r>
              <a:rPr lang="en-US" altLang="zh-CN" sz="2000" dirty="0">
                <a:latin typeface="E-BZ"/>
              </a:rPr>
              <a:t>,</a:t>
            </a:r>
            <a:r>
              <a:rPr lang="zh-CN" altLang="en-US" sz="2000" dirty="0">
                <a:latin typeface="FZSSK--GBK1-0"/>
              </a:rPr>
              <a:t>平均可变</a:t>
            </a:r>
            <a:r>
              <a:rPr lang="zh-CN" altLang="en-US" sz="2000" dirty="0" smtClean="0">
                <a:latin typeface="FZSSK--GBK1-0"/>
              </a:rPr>
              <a:t>成本</a:t>
            </a:r>
            <a:r>
              <a:rPr lang="zh-CN" altLang="en-US" sz="2000" dirty="0">
                <a:latin typeface="E-BZ"/>
              </a:rPr>
              <a:t>、</a:t>
            </a:r>
            <a:r>
              <a:rPr lang="zh-CN" altLang="en-US" sz="2000" dirty="0">
                <a:latin typeface="FZSSK--GBK1-0"/>
              </a:rPr>
              <a:t>平均总成本和边际成本都是先递减</a:t>
            </a:r>
            <a:r>
              <a:rPr lang="en-US" altLang="zh-CN" sz="2000" dirty="0">
                <a:latin typeface="E-BZ"/>
              </a:rPr>
              <a:t>,</a:t>
            </a:r>
            <a:r>
              <a:rPr lang="zh-CN" altLang="en-US" sz="2000" dirty="0">
                <a:latin typeface="FZSSK--GBK1-0"/>
              </a:rPr>
              <a:t>各自</a:t>
            </a:r>
            <a:r>
              <a:rPr lang="zh-CN" altLang="en-US" sz="2000" dirty="0" smtClean="0">
                <a:latin typeface="FZSSK--GBK1-0"/>
              </a:rPr>
              <a:t>达到本身</a:t>
            </a:r>
            <a:r>
              <a:rPr lang="zh-CN" altLang="en-US" sz="2000" dirty="0">
                <a:latin typeface="FZSSK--GBK1-0"/>
              </a:rPr>
              <a:t>的最低点之后再递增</a:t>
            </a:r>
            <a:r>
              <a:rPr lang="en-US" altLang="zh-CN" sz="2000" dirty="0">
                <a:latin typeface="E-BZ"/>
              </a:rPr>
              <a:t>.</a:t>
            </a:r>
            <a:endParaRPr lang="zh-CN" altLang="en-US" sz="2000" dirty="0"/>
          </a:p>
        </p:txBody>
      </p:sp>
    </p:spTree>
    <p:extLst>
      <p:ext uri="{BB962C8B-B14F-4D97-AF65-F5344CB8AC3E}">
        <p14:creationId xmlns:p14="http://schemas.microsoft.com/office/powerpoint/2010/main" val="3004856187"/>
      </p:ext>
    </p:extLst>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091566" y="1276613"/>
            <a:ext cx="10107146" cy="1015663"/>
          </a:xfrm>
          <a:prstGeom prst="rect">
            <a:avLst/>
          </a:prstGeom>
        </p:spPr>
        <p:txBody>
          <a:bodyPr wrap="square">
            <a:spAutoFit/>
          </a:bodyPr>
          <a:lstStyle/>
          <a:p>
            <a:r>
              <a:rPr lang="zh-CN" altLang="en-US" sz="2000" b="1" dirty="0" smtClean="0">
                <a:latin typeface="微软雅黑" pitchFamily="34" charset="-122"/>
                <a:ea typeface="微软雅黑" pitchFamily="34" charset="-122"/>
              </a:rPr>
              <a:t>二、短期成本曲线的综合图</a:t>
            </a:r>
            <a:endParaRPr lang="en-US" altLang="zh-CN" sz="2000" b="1" dirty="0" smtClean="0">
              <a:latin typeface="微软雅黑" pitchFamily="34" charset="-122"/>
              <a:ea typeface="微软雅黑" pitchFamily="34" charset="-122"/>
            </a:endParaRPr>
          </a:p>
          <a:p>
            <a:r>
              <a:rPr lang="zh-CN" altLang="en-US" sz="2000" dirty="0" smtClean="0"/>
              <a:t>表</a:t>
            </a:r>
            <a:r>
              <a:rPr lang="zh-CN" altLang="en-US" sz="2000" dirty="0" smtClean="0"/>
              <a:t>５</a:t>
            </a:r>
            <a:r>
              <a:rPr lang="en-US" altLang="zh-CN" sz="2000" dirty="0" smtClean="0"/>
              <a:t>-</a:t>
            </a:r>
            <a:r>
              <a:rPr lang="zh-CN" altLang="en-US" sz="2000" dirty="0" smtClean="0"/>
              <a:t>１</a:t>
            </a:r>
            <a:r>
              <a:rPr lang="zh-CN" altLang="en-US" sz="2000" dirty="0"/>
              <a:t>是某厂商的短期成本表</a:t>
            </a:r>
            <a:r>
              <a:rPr lang="en-US" altLang="zh-CN" sz="2000" dirty="0"/>
              <a:t>.</a:t>
            </a:r>
            <a:r>
              <a:rPr lang="zh-CN" altLang="en-US" sz="2000" dirty="0"/>
              <a:t>表中的平均成本和边际成本的各栏均可以分别由</a:t>
            </a:r>
            <a:r>
              <a:rPr lang="zh-CN" altLang="en-US" sz="2000" dirty="0" smtClean="0"/>
              <a:t>相应的</a:t>
            </a:r>
            <a:r>
              <a:rPr lang="zh-CN" altLang="en-US" sz="2000" dirty="0"/>
              <a:t>总成本的各栏推算出来</a:t>
            </a:r>
            <a:r>
              <a:rPr lang="en-US" altLang="zh-CN" sz="2000" dirty="0"/>
              <a:t>.</a:t>
            </a:r>
            <a:r>
              <a:rPr lang="zh-CN" altLang="en-US" sz="2000" dirty="0"/>
              <a:t>该表体现了各种短期成本之间的相互关系</a:t>
            </a:r>
            <a:r>
              <a:rPr lang="en-US" altLang="zh-CN" sz="2000" dirty="0"/>
              <a:t>.</a:t>
            </a:r>
            <a:endParaRPr lang="zh-CN" altLang="en-US" sz="2000" dirty="0"/>
          </a:p>
        </p:txBody>
      </p:sp>
      <p:sp>
        <p:nvSpPr>
          <p:cNvPr id="17" name="文本框 2"/>
          <p:cNvSpPr txBox="1"/>
          <p:nvPr/>
        </p:nvSpPr>
        <p:spPr>
          <a:xfrm>
            <a:off x="1033144" y="543560"/>
            <a:ext cx="6413861"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短期成本曲线</a:t>
            </a:r>
          </a:p>
        </p:txBody>
      </p:sp>
      <p:pic>
        <p:nvPicPr>
          <p:cNvPr id="12" name="图片 11"/>
          <p:cNvPicPr>
            <a:picLocks noChangeAspect="1"/>
          </p:cNvPicPr>
          <p:nvPr/>
        </p:nvPicPr>
        <p:blipFill>
          <a:blip r:embed="rId2"/>
          <a:stretch>
            <a:fillRect/>
          </a:stretch>
        </p:blipFill>
        <p:spPr>
          <a:xfrm>
            <a:off x="1754658" y="2199943"/>
            <a:ext cx="9709965" cy="4310390"/>
          </a:xfrm>
          <a:prstGeom prst="rect">
            <a:avLst/>
          </a:prstGeom>
        </p:spPr>
      </p:pic>
    </p:spTree>
    <p:extLst>
      <p:ext uri="{BB962C8B-B14F-4D97-AF65-F5344CB8AC3E}">
        <p14:creationId xmlns:p14="http://schemas.microsoft.com/office/powerpoint/2010/main" val="1199478495"/>
      </p:ext>
    </p:extLst>
  </p:cSld>
  <p:clrMapOvr>
    <a:masterClrMapping/>
  </p:clrMapOvr>
  <p:transition spd="slow">
    <p:random/>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642</TotalTime>
  <Words>2486</Words>
  <Application>Microsoft Office PowerPoint</Application>
  <PresentationFormat>自定义</PresentationFormat>
  <Paragraphs>128</Paragraphs>
  <Slides>20</Slides>
  <Notes>2</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BMH</dc:creator>
  <cp:lastModifiedBy>SJYY</cp:lastModifiedBy>
  <cp:revision>304</cp:revision>
  <dcterms:created xsi:type="dcterms:W3CDTF">2015-05-05T08:02:00Z</dcterms:created>
  <dcterms:modified xsi:type="dcterms:W3CDTF">2017-07-21T03:00:15Z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