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sldIdLst>
    <p:sldId id="257" r:id="rId2"/>
    <p:sldId id="292" r:id="rId3"/>
    <p:sldId id="260" r:id="rId4"/>
    <p:sldId id="296" r:id="rId5"/>
    <p:sldId id="297" r:id="rId6"/>
    <p:sldId id="298" r:id="rId7"/>
    <p:sldId id="299" r:id="rId8"/>
    <p:sldId id="300" r:id="rId9"/>
    <p:sldId id="301" r:id="rId10"/>
    <p:sldId id="302" r:id="rId11"/>
    <p:sldId id="303" r:id="rId12"/>
    <p:sldId id="304" r:id="rId13"/>
    <p:sldId id="305" r:id="rId14"/>
    <p:sldId id="295" r:id="rId15"/>
    <p:sldId id="294"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9" d="100"/>
          <a:sy n="89" d="100"/>
        </p:scale>
        <p:origin x="-16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5A078A-09F1-42CA-BC5B-FA50833EB389}"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zh-CN" altLang="en-US"/>
        </a:p>
      </dgm:t>
    </dgm:pt>
    <dgm:pt modelId="{767A7E5C-DC4C-4D65-AA2D-4DF77557A8BF}">
      <dgm:prSet phldrT="[文本]" custT="1"/>
      <dgm:spPr/>
      <dgm:t>
        <a:bodyPr/>
        <a:lstStyle/>
        <a:p>
          <a:pPr algn="l"/>
          <a:r>
            <a:rPr lang="zh-CN" altLang="en-US" sz="1400" dirty="0" smtClean="0">
              <a:latin typeface="微软雅黑" pitchFamily="34" charset="-122"/>
              <a:ea typeface="微软雅黑" pitchFamily="34" charset="-122"/>
            </a:rPr>
            <a:t>凯恩斯在其宏</a:t>
          </a:r>
          <a:endParaRPr lang="en-US" altLang="zh-CN" sz="1400" dirty="0" smtClean="0">
            <a:latin typeface="微软雅黑" pitchFamily="34" charset="-122"/>
            <a:ea typeface="微软雅黑" pitchFamily="34" charset="-122"/>
          </a:endParaRPr>
        </a:p>
        <a:p>
          <a:pPr algn="l"/>
          <a:r>
            <a:rPr lang="zh-CN" altLang="en-US" sz="1400" dirty="0" smtClean="0">
              <a:latin typeface="微软雅黑" pitchFamily="34" charset="-122"/>
              <a:ea typeface="微软雅黑" pitchFamily="34" charset="-122"/>
            </a:rPr>
            <a:t>观经济理论中通过储蓄</a:t>
          </a:r>
          <a:r>
            <a:rPr lang="en-US" altLang="en-US"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投资分析</a:t>
          </a:r>
          <a:r>
            <a:rPr lang="en-US" altLang="en-US"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力图说明短期内国民收入与就业量的决定</a:t>
          </a:r>
          <a:r>
            <a:rPr lang="en-US" altLang="en-US"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但他并没有建立起真正意义上的经济增长理论</a:t>
          </a:r>
          <a:r>
            <a:rPr lang="en-US" altLang="en-US" sz="1400" dirty="0" smtClean="0">
              <a:latin typeface="微软雅黑" pitchFamily="34" charset="-122"/>
              <a:ea typeface="微软雅黑" pitchFamily="34" charset="-122"/>
            </a:rPr>
            <a:t>.</a:t>
          </a:r>
        </a:p>
        <a:p>
          <a:r>
            <a:rPr lang="zh-CN" altLang="en-US" sz="1400" dirty="0" smtClean="0">
              <a:latin typeface="微软雅黑" pitchFamily="34" charset="-122"/>
              <a:ea typeface="微软雅黑" pitchFamily="34" charset="-122"/>
            </a:rPr>
            <a:t>经济增长理论得到迅速发展并成为宏观经济学的一个重要组成部分则是在第二次世界大战以后</a:t>
          </a:r>
          <a:r>
            <a:rPr lang="en-US" altLang="en-US" sz="1400" dirty="0" smtClean="0">
              <a:latin typeface="微软雅黑" pitchFamily="34" charset="-122"/>
              <a:ea typeface="微软雅黑" pitchFamily="34" charset="-122"/>
            </a:rPr>
            <a:t>.</a:t>
          </a:r>
          <a:endParaRPr lang="zh-CN" altLang="en-US" sz="1400" dirty="0">
            <a:latin typeface="微软雅黑" pitchFamily="34" charset="-122"/>
            <a:ea typeface="微软雅黑" pitchFamily="34" charset="-122"/>
          </a:endParaRPr>
        </a:p>
      </dgm:t>
    </dgm:pt>
    <dgm:pt modelId="{A3C7490F-DFCB-458D-BB8B-4720CED4EB23}" type="parTrans" cxnId="{1DE4F39C-18C4-41BF-86B1-BA705C06BEB3}">
      <dgm:prSet/>
      <dgm:spPr/>
      <dgm:t>
        <a:bodyPr/>
        <a:lstStyle/>
        <a:p>
          <a:endParaRPr lang="zh-CN" altLang="en-US" sz="2400">
            <a:latin typeface="微软雅黑" pitchFamily="34" charset="-122"/>
            <a:ea typeface="微软雅黑" pitchFamily="34" charset="-122"/>
          </a:endParaRPr>
        </a:p>
      </dgm:t>
    </dgm:pt>
    <dgm:pt modelId="{8E4987C3-8DEF-4779-8DD8-FECE15729738}" type="sibTrans" cxnId="{1DE4F39C-18C4-41BF-86B1-BA705C06BEB3}">
      <dgm:prSet/>
      <dgm:spPr/>
      <dgm:t>
        <a:bodyPr/>
        <a:lstStyle/>
        <a:p>
          <a:endParaRPr lang="zh-CN" altLang="en-US" sz="2400">
            <a:latin typeface="微软雅黑" pitchFamily="34" charset="-122"/>
            <a:ea typeface="微软雅黑" pitchFamily="34" charset="-122"/>
          </a:endParaRPr>
        </a:p>
      </dgm:t>
    </dgm:pt>
    <dgm:pt modelId="{0A528F1C-DF8F-4A53-9802-27FF38F0F52A}">
      <dgm:prSet phldrT="[文本]" custT="1"/>
      <dgm:spPr/>
      <dgm:t>
        <a:bodyPr/>
        <a:lstStyle/>
        <a:p>
          <a:r>
            <a:rPr lang="zh-CN" altLang="en-US" sz="1600" dirty="0" smtClean="0">
              <a:latin typeface="微软雅黑" pitchFamily="34" charset="-122"/>
              <a:ea typeface="微软雅黑" pitchFamily="34" charset="-122"/>
            </a:rPr>
            <a:t>２０世纪４０年代末５０年代初</a:t>
          </a:r>
          <a:endParaRPr lang="zh-CN" altLang="en-US" sz="1600" dirty="0">
            <a:latin typeface="微软雅黑" pitchFamily="34" charset="-122"/>
            <a:ea typeface="微软雅黑" pitchFamily="34" charset="-122"/>
          </a:endParaRPr>
        </a:p>
      </dgm:t>
    </dgm:pt>
    <dgm:pt modelId="{A023CE65-E25E-41D4-9476-7DA2AE7AC414}" type="parTrans" cxnId="{17CCE407-18D1-45E5-AC75-4CFCEA21C2DB}">
      <dgm:prSet/>
      <dgm:spPr/>
      <dgm:t>
        <a:bodyPr/>
        <a:lstStyle/>
        <a:p>
          <a:endParaRPr lang="zh-CN" altLang="en-US" sz="2400">
            <a:latin typeface="微软雅黑" pitchFamily="34" charset="-122"/>
            <a:ea typeface="微软雅黑" pitchFamily="34" charset="-122"/>
          </a:endParaRPr>
        </a:p>
      </dgm:t>
    </dgm:pt>
    <dgm:pt modelId="{27E602D8-710B-439B-BC39-A0FB92C1B2EA}" type="sibTrans" cxnId="{17CCE407-18D1-45E5-AC75-4CFCEA21C2DB}">
      <dgm:prSet/>
      <dgm:spPr/>
      <dgm:t>
        <a:bodyPr/>
        <a:lstStyle/>
        <a:p>
          <a:endParaRPr lang="zh-CN" altLang="en-US" sz="2400">
            <a:latin typeface="微软雅黑" pitchFamily="34" charset="-122"/>
            <a:ea typeface="微软雅黑" pitchFamily="34" charset="-122"/>
          </a:endParaRPr>
        </a:p>
      </dgm:t>
    </dgm:pt>
    <dgm:pt modelId="{8C0EE132-FDEF-4936-9833-52679DB3135A}">
      <dgm:prSet phldrT="[文本]" custT="1"/>
      <dgm:spPr/>
      <dgm:t>
        <a:bodyPr/>
        <a:lstStyle/>
        <a:p>
          <a:r>
            <a:rPr lang="zh-CN" altLang="en-US" sz="1600" dirty="0" smtClean="0">
              <a:latin typeface="微软雅黑" pitchFamily="34" charset="-122"/>
              <a:ea typeface="微软雅黑" pitchFamily="34" charset="-122"/>
            </a:rPr>
            <a:t>２０世纪６０年代以来</a:t>
          </a:r>
          <a:endParaRPr lang="zh-CN" altLang="en-US" sz="1600" dirty="0">
            <a:latin typeface="微软雅黑" pitchFamily="34" charset="-122"/>
            <a:ea typeface="微软雅黑" pitchFamily="34" charset="-122"/>
          </a:endParaRPr>
        </a:p>
      </dgm:t>
    </dgm:pt>
    <dgm:pt modelId="{879B684D-812E-458D-8445-9737ACA531E0}" type="parTrans" cxnId="{2D5DF98E-2614-40C4-B66F-B583F6E7FC07}">
      <dgm:prSet/>
      <dgm:spPr/>
      <dgm:t>
        <a:bodyPr/>
        <a:lstStyle/>
        <a:p>
          <a:endParaRPr lang="zh-CN" altLang="en-US" sz="2400">
            <a:latin typeface="微软雅黑" pitchFamily="34" charset="-122"/>
            <a:ea typeface="微软雅黑" pitchFamily="34" charset="-122"/>
          </a:endParaRPr>
        </a:p>
      </dgm:t>
    </dgm:pt>
    <dgm:pt modelId="{C0B6295F-968A-4C6D-AC82-D03B9F7D8FA3}" type="sibTrans" cxnId="{2D5DF98E-2614-40C4-B66F-B583F6E7FC07}">
      <dgm:prSet/>
      <dgm:spPr/>
      <dgm:t>
        <a:bodyPr/>
        <a:lstStyle/>
        <a:p>
          <a:endParaRPr lang="zh-CN" altLang="en-US" sz="2400">
            <a:latin typeface="微软雅黑" pitchFamily="34" charset="-122"/>
            <a:ea typeface="微软雅黑" pitchFamily="34" charset="-122"/>
          </a:endParaRPr>
        </a:p>
      </dgm:t>
    </dgm:pt>
    <dgm:pt modelId="{1C7AFBBF-B981-402A-882F-806C46C724DE}">
      <dgm:prSet phldrT="[文本]" custT="1"/>
      <dgm:spPr/>
      <dgm:t>
        <a:bodyPr/>
        <a:lstStyle/>
        <a:p>
          <a:r>
            <a:rPr lang="zh-CN" altLang="en-US" sz="1600" dirty="0" smtClean="0">
              <a:latin typeface="微软雅黑" pitchFamily="34" charset="-122"/>
              <a:ea typeface="微软雅黑" pitchFamily="34" charset="-122"/>
            </a:rPr>
            <a:t>０世纪５０年代末６０年代初</a:t>
          </a:r>
          <a:endParaRPr lang="zh-CN" altLang="en-US" sz="1600" dirty="0">
            <a:latin typeface="微软雅黑" pitchFamily="34" charset="-122"/>
            <a:ea typeface="微软雅黑" pitchFamily="34" charset="-122"/>
          </a:endParaRPr>
        </a:p>
      </dgm:t>
    </dgm:pt>
    <dgm:pt modelId="{B3BB93FF-CAC6-4D64-A041-0B58D942AEF9}" type="parTrans" cxnId="{EFD4C8AE-022B-4B3F-A46C-FF54AD2A4470}">
      <dgm:prSet/>
      <dgm:spPr/>
      <dgm:t>
        <a:bodyPr/>
        <a:lstStyle/>
        <a:p>
          <a:endParaRPr lang="zh-CN" altLang="en-US" sz="2400">
            <a:latin typeface="微软雅黑" pitchFamily="34" charset="-122"/>
            <a:ea typeface="微软雅黑" pitchFamily="34" charset="-122"/>
          </a:endParaRPr>
        </a:p>
      </dgm:t>
    </dgm:pt>
    <dgm:pt modelId="{30A717EC-E3F8-4C40-9EBE-4BD98E3CA462}" type="sibTrans" cxnId="{EFD4C8AE-022B-4B3F-A46C-FF54AD2A4470}">
      <dgm:prSet/>
      <dgm:spPr/>
      <dgm:t>
        <a:bodyPr/>
        <a:lstStyle/>
        <a:p>
          <a:endParaRPr lang="zh-CN" altLang="en-US" sz="2400">
            <a:latin typeface="微软雅黑" pitchFamily="34" charset="-122"/>
            <a:ea typeface="微软雅黑" pitchFamily="34" charset="-122"/>
          </a:endParaRPr>
        </a:p>
      </dgm:t>
    </dgm:pt>
    <dgm:pt modelId="{D6B5844A-23DB-47ED-A744-2E097654FD3B}">
      <dgm:prSet phldrT="[文本]" custT="1"/>
      <dgm:spPr/>
      <dgm:t>
        <a:bodyPr/>
        <a:lstStyle/>
        <a:p>
          <a:r>
            <a:rPr lang="zh-CN" altLang="en-US" sz="1600" dirty="0" smtClean="0">
              <a:latin typeface="微软雅黑" pitchFamily="34" charset="-122"/>
              <a:ea typeface="微软雅黑" pitchFamily="34" charset="-122"/>
            </a:rPr>
            <a:t>２０世纪６０年代末开始到７０年代初</a:t>
          </a:r>
          <a:endParaRPr lang="zh-CN" altLang="en-US" sz="1600" dirty="0">
            <a:latin typeface="微软雅黑" pitchFamily="34" charset="-122"/>
            <a:ea typeface="微软雅黑" pitchFamily="34" charset="-122"/>
          </a:endParaRPr>
        </a:p>
      </dgm:t>
    </dgm:pt>
    <dgm:pt modelId="{F08D6340-94D4-414E-8ECB-AAD048D3E28D}" type="parTrans" cxnId="{B37A400A-D712-4BF9-B37C-43ECC475A8FB}">
      <dgm:prSet/>
      <dgm:spPr/>
      <dgm:t>
        <a:bodyPr/>
        <a:lstStyle/>
        <a:p>
          <a:endParaRPr lang="zh-CN" altLang="en-US" sz="2400">
            <a:latin typeface="微软雅黑" pitchFamily="34" charset="-122"/>
            <a:ea typeface="微软雅黑" pitchFamily="34" charset="-122"/>
          </a:endParaRPr>
        </a:p>
      </dgm:t>
    </dgm:pt>
    <dgm:pt modelId="{7AD465C3-C89F-431A-A495-4365CFD5E8C9}" type="sibTrans" cxnId="{B37A400A-D712-4BF9-B37C-43ECC475A8FB}">
      <dgm:prSet/>
      <dgm:spPr/>
      <dgm:t>
        <a:bodyPr/>
        <a:lstStyle/>
        <a:p>
          <a:endParaRPr lang="zh-CN" altLang="en-US" sz="2400">
            <a:latin typeface="微软雅黑" pitchFamily="34" charset="-122"/>
            <a:ea typeface="微软雅黑" pitchFamily="34" charset="-122"/>
          </a:endParaRPr>
        </a:p>
      </dgm:t>
    </dgm:pt>
    <dgm:pt modelId="{94931F87-AEF8-40B3-A039-BC983AD81BDF}">
      <dgm:prSet phldrT="[文本]" custT="1"/>
      <dgm:spPr/>
      <dgm:t>
        <a:bodyPr/>
        <a:lstStyle/>
        <a:p>
          <a:pPr algn="l"/>
          <a:r>
            <a:rPr lang="zh-CN" altLang="en-US" sz="1600" dirty="0" smtClean="0">
              <a:latin typeface="微软雅黑" pitchFamily="34" charset="-122"/>
              <a:ea typeface="微软雅黑" pitchFamily="34" charset="-122"/>
            </a:rPr>
            <a:t>到了２０世纪９０年代</a:t>
          </a:r>
          <a:r>
            <a:rPr lang="en-US" altLang="en-US"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随着全球经济的发展</a:t>
          </a:r>
          <a:r>
            <a:rPr lang="en-US" altLang="en-US"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一些新的经济增长理论逐渐被人们所</a:t>
          </a:r>
          <a:r>
            <a:rPr lang="zh-CN" altLang="en-US" sz="1600" dirty="0" smtClean="0">
              <a:latin typeface="微软雅黑" pitchFamily="34" charset="-122"/>
              <a:ea typeface="微软雅黑" pitchFamily="34" charset="-122"/>
            </a:rPr>
            <a:t>接受</a:t>
          </a:r>
          <a:r>
            <a:rPr lang="en-US" altLang="en-US"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并对人们的经济实践正在产生着越来越大的作用</a:t>
          </a:r>
          <a:r>
            <a:rPr lang="en-US" altLang="en-US"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形成了所谓的新经济增长理论</a:t>
          </a:r>
          <a:r>
            <a:rPr lang="en-US" altLang="en-US" sz="1600" dirty="0" smtClean="0">
              <a:latin typeface="微软雅黑" pitchFamily="34" charset="-122"/>
              <a:ea typeface="微软雅黑" pitchFamily="34" charset="-122"/>
            </a:rPr>
            <a:t>.</a:t>
          </a:r>
          <a:endParaRPr lang="zh-CN" altLang="en-US" sz="1600" dirty="0">
            <a:latin typeface="微软雅黑" pitchFamily="34" charset="-122"/>
            <a:ea typeface="微软雅黑" pitchFamily="34" charset="-122"/>
          </a:endParaRPr>
        </a:p>
      </dgm:t>
    </dgm:pt>
    <dgm:pt modelId="{B174FDB1-EEF1-4EF3-B7EC-329E1FEDD998}" type="parTrans" cxnId="{C42D35CF-E0B4-4027-B605-6077408CA6C2}">
      <dgm:prSet/>
      <dgm:spPr/>
      <dgm:t>
        <a:bodyPr/>
        <a:lstStyle/>
        <a:p>
          <a:endParaRPr lang="zh-CN" altLang="en-US" sz="2400">
            <a:latin typeface="微软雅黑" pitchFamily="34" charset="-122"/>
            <a:ea typeface="微软雅黑" pitchFamily="34" charset="-122"/>
          </a:endParaRPr>
        </a:p>
      </dgm:t>
    </dgm:pt>
    <dgm:pt modelId="{CEF634B3-94C5-4C52-8091-16BDB0D8742F}" type="sibTrans" cxnId="{C42D35CF-E0B4-4027-B605-6077408CA6C2}">
      <dgm:prSet/>
      <dgm:spPr/>
      <dgm:t>
        <a:bodyPr/>
        <a:lstStyle/>
        <a:p>
          <a:endParaRPr lang="zh-CN" altLang="en-US" sz="2400">
            <a:latin typeface="微软雅黑" pitchFamily="34" charset="-122"/>
            <a:ea typeface="微软雅黑" pitchFamily="34" charset="-122"/>
          </a:endParaRPr>
        </a:p>
      </dgm:t>
    </dgm:pt>
    <dgm:pt modelId="{7798686C-4571-4D56-9302-B8EC714D54A0}" type="pres">
      <dgm:prSet presAssocID="{8E5A078A-09F1-42CA-BC5B-FA50833EB389}" presName="Name0" presStyleCnt="0">
        <dgm:presLayoutVars>
          <dgm:dir/>
          <dgm:resizeHandles val="exact"/>
        </dgm:presLayoutVars>
      </dgm:prSet>
      <dgm:spPr/>
      <dgm:t>
        <a:bodyPr/>
        <a:lstStyle/>
        <a:p>
          <a:endParaRPr lang="zh-CN" altLang="en-US"/>
        </a:p>
      </dgm:t>
    </dgm:pt>
    <dgm:pt modelId="{29688929-D5A1-4A3A-82F2-3DF0502D200A}" type="pres">
      <dgm:prSet presAssocID="{767A7E5C-DC4C-4D65-AA2D-4DF77557A8BF}" presName="node" presStyleLbl="node1" presStyleIdx="0" presStyleCnt="6" custScaleX="164725">
        <dgm:presLayoutVars>
          <dgm:bulletEnabled val="1"/>
        </dgm:presLayoutVars>
      </dgm:prSet>
      <dgm:spPr/>
      <dgm:t>
        <a:bodyPr/>
        <a:lstStyle/>
        <a:p>
          <a:endParaRPr lang="zh-CN" altLang="en-US"/>
        </a:p>
      </dgm:t>
    </dgm:pt>
    <dgm:pt modelId="{36A26641-8FAA-400F-B226-9326066CE7A2}" type="pres">
      <dgm:prSet presAssocID="{8E4987C3-8DEF-4779-8DD8-FECE15729738}" presName="sibTrans" presStyleCnt="0"/>
      <dgm:spPr/>
    </dgm:pt>
    <dgm:pt modelId="{17CAFF41-5E0E-4BC2-938E-1C6202763050}" type="pres">
      <dgm:prSet presAssocID="{0A528F1C-DF8F-4A53-9802-27FF38F0F52A}" presName="node" presStyleLbl="node1" presStyleIdx="1" presStyleCnt="6">
        <dgm:presLayoutVars>
          <dgm:bulletEnabled val="1"/>
        </dgm:presLayoutVars>
      </dgm:prSet>
      <dgm:spPr/>
      <dgm:t>
        <a:bodyPr/>
        <a:lstStyle/>
        <a:p>
          <a:endParaRPr lang="zh-CN" altLang="en-US"/>
        </a:p>
      </dgm:t>
    </dgm:pt>
    <dgm:pt modelId="{2C999644-CA34-4EBB-8627-4979D7A560B8}" type="pres">
      <dgm:prSet presAssocID="{27E602D8-710B-439B-BC39-A0FB92C1B2EA}" presName="sibTrans" presStyleCnt="0"/>
      <dgm:spPr/>
    </dgm:pt>
    <dgm:pt modelId="{5140F340-C394-4218-9078-8287F10A44F1}" type="pres">
      <dgm:prSet presAssocID="{8C0EE132-FDEF-4936-9833-52679DB3135A}" presName="node" presStyleLbl="node1" presStyleIdx="2" presStyleCnt="6">
        <dgm:presLayoutVars>
          <dgm:bulletEnabled val="1"/>
        </dgm:presLayoutVars>
      </dgm:prSet>
      <dgm:spPr/>
      <dgm:t>
        <a:bodyPr/>
        <a:lstStyle/>
        <a:p>
          <a:endParaRPr lang="zh-CN" altLang="en-US"/>
        </a:p>
      </dgm:t>
    </dgm:pt>
    <dgm:pt modelId="{2458652F-E9E3-47C8-9095-C719F904FA2C}" type="pres">
      <dgm:prSet presAssocID="{C0B6295F-968A-4C6D-AC82-D03B9F7D8FA3}" presName="sibTrans" presStyleCnt="0"/>
      <dgm:spPr/>
    </dgm:pt>
    <dgm:pt modelId="{8B026859-11BA-4F75-AA51-84E8D575DC0E}" type="pres">
      <dgm:prSet presAssocID="{1C7AFBBF-B981-402A-882F-806C46C724DE}" presName="node" presStyleLbl="node1" presStyleIdx="3" presStyleCnt="6">
        <dgm:presLayoutVars>
          <dgm:bulletEnabled val="1"/>
        </dgm:presLayoutVars>
      </dgm:prSet>
      <dgm:spPr/>
      <dgm:t>
        <a:bodyPr/>
        <a:lstStyle/>
        <a:p>
          <a:endParaRPr lang="zh-CN" altLang="en-US"/>
        </a:p>
      </dgm:t>
    </dgm:pt>
    <dgm:pt modelId="{B2343ED1-E742-441B-A1F8-509AAA95322F}" type="pres">
      <dgm:prSet presAssocID="{30A717EC-E3F8-4C40-9EBE-4BD98E3CA462}" presName="sibTrans" presStyleCnt="0"/>
      <dgm:spPr/>
    </dgm:pt>
    <dgm:pt modelId="{1B70A5F7-2C61-4925-94D5-DF85B44A2AE4}" type="pres">
      <dgm:prSet presAssocID="{D6B5844A-23DB-47ED-A744-2E097654FD3B}" presName="node" presStyleLbl="node1" presStyleIdx="4" presStyleCnt="6">
        <dgm:presLayoutVars>
          <dgm:bulletEnabled val="1"/>
        </dgm:presLayoutVars>
      </dgm:prSet>
      <dgm:spPr/>
      <dgm:t>
        <a:bodyPr/>
        <a:lstStyle/>
        <a:p>
          <a:endParaRPr lang="zh-CN" altLang="en-US"/>
        </a:p>
      </dgm:t>
    </dgm:pt>
    <dgm:pt modelId="{4252E018-6569-4156-AE2F-D22C916E1C70}" type="pres">
      <dgm:prSet presAssocID="{7AD465C3-C89F-431A-A495-4365CFD5E8C9}" presName="sibTrans" presStyleCnt="0"/>
      <dgm:spPr/>
    </dgm:pt>
    <dgm:pt modelId="{E035E357-CE37-46BF-B1AC-4D1BAF0A757D}" type="pres">
      <dgm:prSet presAssocID="{94931F87-AEF8-40B3-A039-BC983AD81BDF}" presName="node" presStyleLbl="node1" presStyleIdx="5" presStyleCnt="6" custScaleX="139163">
        <dgm:presLayoutVars>
          <dgm:bulletEnabled val="1"/>
        </dgm:presLayoutVars>
      </dgm:prSet>
      <dgm:spPr/>
      <dgm:t>
        <a:bodyPr/>
        <a:lstStyle/>
        <a:p>
          <a:endParaRPr lang="zh-CN" altLang="en-US"/>
        </a:p>
      </dgm:t>
    </dgm:pt>
  </dgm:ptLst>
  <dgm:cxnLst>
    <dgm:cxn modelId="{EFD4C8AE-022B-4B3F-A46C-FF54AD2A4470}" srcId="{8E5A078A-09F1-42CA-BC5B-FA50833EB389}" destId="{1C7AFBBF-B981-402A-882F-806C46C724DE}" srcOrd="3" destOrd="0" parTransId="{B3BB93FF-CAC6-4D64-A041-0B58D942AEF9}" sibTransId="{30A717EC-E3F8-4C40-9EBE-4BD98E3CA462}"/>
    <dgm:cxn modelId="{2D5DF98E-2614-40C4-B66F-B583F6E7FC07}" srcId="{8E5A078A-09F1-42CA-BC5B-FA50833EB389}" destId="{8C0EE132-FDEF-4936-9833-52679DB3135A}" srcOrd="2" destOrd="0" parTransId="{879B684D-812E-458D-8445-9737ACA531E0}" sibTransId="{C0B6295F-968A-4C6D-AC82-D03B9F7D8FA3}"/>
    <dgm:cxn modelId="{C42D35CF-E0B4-4027-B605-6077408CA6C2}" srcId="{8E5A078A-09F1-42CA-BC5B-FA50833EB389}" destId="{94931F87-AEF8-40B3-A039-BC983AD81BDF}" srcOrd="5" destOrd="0" parTransId="{B174FDB1-EEF1-4EF3-B7EC-329E1FEDD998}" sibTransId="{CEF634B3-94C5-4C52-8091-16BDB0D8742F}"/>
    <dgm:cxn modelId="{1DE4F39C-18C4-41BF-86B1-BA705C06BEB3}" srcId="{8E5A078A-09F1-42CA-BC5B-FA50833EB389}" destId="{767A7E5C-DC4C-4D65-AA2D-4DF77557A8BF}" srcOrd="0" destOrd="0" parTransId="{A3C7490F-DFCB-458D-BB8B-4720CED4EB23}" sibTransId="{8E4987C3-8DEF-4779-8DD8-FECE15729738}"/>
    <dgm:cxn modelId="{9E91D6DC-528F-45EB-BD4B-754C194DA2C0}" type="presOf" srcId="{0A528F1C-DF8F-4A53-9802-27FF38F0F52A}" destId="{17CAFF41-5E0E-4BC2-938E-1C6202763050}" srcOrd="0" destOrd="0" presId="urn:microsoft.com/office/officeart/2005/8/layout/hList6"/>
    <dgm:cxn modelId="{17CCE407-18D1-45E5-AC75-4CFCEA21C2DB}" srcId="{8E5A078A-09F1-42CA-BC5B-FA50833EB389}" destId="{0A528F1C-DF8F-4A53-9802-27FF38F0F52A}" srcOrd="1" destOrd="0" parTransId="{A023CE65-E25E-41D4-9476-7DA2AE7AC414}" sibTransId="{27E602D8-710B-439B-BC39-A0FB92C1B2EA}"/>
    <dgm:cxn modelId="{B37A400A-D712-4BF9-B37C-43ECC475A8FB}" srcId="{8E5A078A-09F1-42CA-BC5B-FA50833EB389}" destId="{D6B5844A-23DB-47ED-A744-2E097654FD3B}" srcOrd="4" destOrd="0" parTransId="{F08D6340-94D4-414E-8ECB-AAD048D3E28D}" sibTransId="{7AD465C3-C89F-431A-A495-4365CFD5E8C9}"/>
    <dgm:cxn modelId="{921C8559-6211-4D38-9319-F658240A9BE9}" type="presOf" srcId="{D6B5844A-23DB-47ED-A744-2E097654FD3B}" destId="{1B70A5F7-2C61-4925-94D5-DF85B44A2AE4}" srcOrd="0" destOrd="0" presId="urn:microsoft.com/office/officeart/2005/8/layout/hList6"/>
    <dgm:cxn modelId="{F62E0509-3F2D-45E6-8F19-87E903E357F5}" type="presOf" srcId="{8C0EE132-FDEF-4936-9833-52679DB3135A}" destId="{5140F340-C394-4218-9078-8287F10A44F1}" srcOrd="0" destOrd="0" presId="urn:microsoft.com/office/officeart/2005/8/layout/hList6"/>
    <dgm:cxn modelId="{58225D02-9A93-41B5-8AAA-9E03E0C7CF9B}" type="presOf" srcId="{767A7E5C-DC4C-4D65-AA2D-4DF77557A8BF}" destId="{29688929-D5A1-4A3A-82F2-3DF0502D200A}" srcOrd="0" destOrd="0" presId="urn:microsoft.com/office/officeart/2005/8/layout/hList6"/>
    <dgm:cxn modelId="{E5A74981-F630-48F9-999F-88D4F9921E87}" type="presOf" srcId="{8E5A078A-09F1-42CA-BC5B-FA50833EB389}" destId="{7798686C-4571-4D56-9302-B8EC714D54A0}" srcOrd="0" destOrd="0" presId="urn:microsoft.com/office/officeart/2005/8/layout/hList6"/>
    <dgm:cxn modelId="{DDA4184B-562E-4635-A396-E10676530B3D}" type="presOf" srcId="{94931F87-AEF8-40B3-A039-BC983AD81BDF}" destId="{E035E357-CE37-46BF-B1AC-4D1BAF0A757D}" srcOrd="0" destOrd="0" presId="urn:microsoft.com/office/officeart/2005/8/layout/hList6"/>
    <dgm:cxn modelId="{E53A3EA9-105A-4E6A-9EB3-55DE2131C762}" type="presOf" srcId="{1C7AFBBF-B981-402A-882F-806C46C724DE}" destId="{8B026859-11BA-4F75-AA51-84E8D575DC0E}" srcOrd="0" destOrd="0" presId="urn:microsoft.com/office/officeart/2005/8/layout/hList6"/>
    <dgm:cxn modelId="{C8808A87-C82A-41A0-ACF4-27AE619B9236}" type="presParOf" srcId="{7798686C-4571-4D56-9302-B8EC714D54A0}" destId="{29688929-D5A1-4A3A-82F2-3DF0502D200A}" srcOrd="0" destOrd="0" presId="urn:microsoft.com/office/officeart/2005/8/layout/hList6"/>
    <dgm:cxn modelId="{88FDB15D-2048-4B0A-BF5F-BA62F5B66EE8}" type="presParOf" srcId="{7798686C-4571-4D56-9302-B8EC714D54A0}" destId="{36A26641-8FAA-400F-B226-9326066CE7A2}" srcOrd="1" destOrd="0" presId="urn:microsoft.com/office/officeart/2005/8/layout/hList6"/>
    <dgm:cxn modelId="{EA91EA8D-6413-42C1-9D8A-E141AE8AD3FA}" type="presParOf" srcId="{7798686C-4571-4D56-9302-B8EC714D54A0}" destId="{17CAFF41-5E0E-4BC2-938E-1C6202763050}" srcOrd="2" destOrd="0" presId="urn:microsoft.com/office/officeart/2005/8/layout/hList6"/>
    <dgm:cxn modelId="{10CD0BB5-F4E7-4BCD-9422-0B54EECC6D03}" type="presParOf" srcId="{7798686C-4571-4D56-9302-B8EC714D54A0}" destId="{2C999644-CA34-4EBB-8627-4979D7A560B8}" srcOrd="3" destOrd="0" presId="urn:microsoft.com/office/officeart/2005/8/layout/hList6"/>
    <dgm:cxn modelId="{05126FD9-392E-4960-A774-2B02795AC1C1}" type="presParOf" srcId="{7798686C-4571-4D56-9302-B8EC714D54A0}" destId="{5140F340-C394-4218-9078-8287F10A44F1}" srcOrd="4" destOrd="0" presId="urn:microsoft.com/office/officeart/2005/8/layout/hList6"/>
    <dgm:cxn modelId="{CAE5B2DD-AD71-423C-B8B2-E732EE2E0785}" type="presParOf" srcId="{7798686C-4571-4D56-9302-B8EC714D54A0}" destId="{2458652F-E9E3-47C8-9095-C719F904FA2C}" srcOrd="5" destOrd="0" presId="urn:microsoft.com/office/officeart/2005/8/layout/hList6"/>
    <dgm:cxn modelId="{4274CABA-D237-4C5E-BF2A-8262C511C7E2}" type="presParOf" srcId="{7798686C-4571-4D56-9302-B8EC714D54A0}" destId="{8B026859-11BA-4F75-AA51-84E8D575DC0E}" srcOrd="6" destOrd="0" presId="urn:microsoft.com/office/officeart/2005/8/layout/hList6"/>
    <dgm:cxn modelId="{671BB01A-10C1-4ED7-9D9C-02733B5955A0}" type="presParOf" srcId="{7798686C-4571-4D56-9302-B8EC714D54A0}" destId="{B2343ED1-E742-441B-A1F8-509AAA95322F}" srcOrd="7" destOrd="0" presId="urn:microsoft.com/office/officeart/2005/8/layout/hList6"/>
    <dgm:cxn modelId="{DF38B132-307D-4D75-BE98-88AB4096FF05}" type="presParOf" srcId="{7798686C-4571-4D56-9302-B8EC714D54A0}" destId="{1B70A5F7-2C61-4925-94D5-DF85B44A2AE4}" srcOrd="8" destOrd="0" presId="urn:microsoft.com/office/officeart/2005/8/layout/hList6"/>
    <dgm:cxn modelId="{BCD1AB32-D963-4B7D-B4F8-0DA7BB506FB3}" type="presParOf" srcId="{7798686C-4571-4D56-9302-B8EC714D54A0}" destId="{4252E018-6569-4156-AE2F-D22C916E1C70}" srcOrd="9" destOrd="0" presId="urn:microsoft.com/office/officeart/2005/8/layout/hList6"/>
    <dgm:cxn modelId="{043C5324-ED50-44D0-91DE-6EEDF9069BB2}" type="presParOf" srcId="{7798686C-4571-4D56-9302-B8EC714D54A0}" destId="{E035E357-CE37-46BF-B1AC-4D1BAF0A757D}" srcOrd="10"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688929-D5A1-4A3A-82F2-3DF0502D200A}">
      <dsp:nvSpPr>
        <dsp:cNvPr id="0" name=""/>
        <dsp:cNvSpPr/>
      </dsp:nvSpPr>
      <dsp:spPr>
        <a:xfrm rot="16200000">
          <a:off x="-1112918" y="1117221"/>
          <a:ext cx="4445841" cy="2211398"/>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0" rIns="88900" bIns="0" numCol="1" spcCol="1270" anchor="ctr" anchorCtr="0">
          <a:noAutofit/>
        </a:bodyPr>
        <a:lstStyle/>
        <a:p>
          <a:pPr lvl="0" algn="l" defTabSz="622300">
            <a:lnSpc>
              <a:spcPct val="90000"/>
            </a:lnSpc>
            <a:spcBef>
              <a:spcPct val="0"/>
            </a:spcBef>
            <a:spcAft>
              <a:spcPct val="35000"/>
            </a:spcAft>
          </a:pPr>
          <a:r>
            <a:rPr lang="zh-CN" altLang="en-US" sz="1400" kern="1200" dirty="0" smtClean="0">
              <a:latin typeface="微软雅黑" pitchFamily="34" charset="-122"/>
              <a:ea typeface="微软雅黑" pitchFamily="34" charset="-122"/>
            </a:rPr>
            <a:t>凯恩斯在其宏</a:t>
          </a:r>
          <a:endParaRPr lang="en-US" altLang="zh-CN" sz="1400" kern="1200" dirty="0" smtClean="0">
            <a:latin typeface="微软雅黑" pitchFamily="34" charset="-122"/>
            <a:ea typeface="微软雅黑" pitchFamily="34" charset="-122"/>
          </a:endParaRPr>
        </a:p>
        <a:p>
          <a:pPr lvl="0" algn="l" defTabSz="622300">
            <a:lnSpc>
              <a:spcPct val="90000"/>
            </a:lnSpc>
            <a:spcBef>
              <a:spcPct val="0"/>
            </a:spcBef>
            <a:spcAft>
              <a:spcPct val="35000"/>
            </a:spcAft>
          </a:pPr>
          <a:r>
            <a:rPr lang="zh-CN" altLang="en-US" sz="1400" kern="1200" dirty="0" smtClean="0">
              <a:latin typeface="微软雅黑" pitchFamily="34" charset="-122"/>
              <a:ea typeface="微软雅黑" pitchFamily="34" charset="-122"/>
            </a:rPr>
            <a:t>观经济理论中通过储蓄</a:t>
          </a:r>
          <a:r>
            <a:rPr lang="en-US" altLang="en-US"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投资分析</a:t>
          </a:r>
          <a:r>
            <a:rPr lang="en-US" altLang="en-US"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力图说明短期内国民收入与就业量的决定</a:t>
          </a:r>
          <a:r>
            <a:rPr lang="en-US" altLang="en-US" sz="1400" kern="1200" dirty="0" smtClean="0">
              <a:latin typeface="微软雅黑" pitchFamily="34" charset="-122"/>
              <a:ea typeface="微软雅黑" pitchFamily="34" charset="-122"/>
            </a:rPr>
            <a:t>.</a:t>
          </a:r>
          <a:r>
            <a:rPr lang="zh-CN" altLang="en-US" sz="1400" kern="1200" dirty="0" smtClean="0">
              <a:latin typeface="微软雅黑" pitchFamily="34" charset="-122"/>
              <a:ea typeface="微软雅黑" pitchFamily="34" charset="-122"/>
            </a:rPr>
            <a:t>但他并没有建立起真正意义上的经济增长理论</a:t>
          </a:r>
          <a:r>
            <a:rPr lang="en-US" altLang="en-US" sz="1400" kern="1200" dirty="0" smtClean="0">
              <a:latin typeface="微软雅黑" pitchFamily="34" charset="-122"/>
              <a:ea typeface="微软雅黑" pitchFamily="34" charset="-122"/>
            </a:rPr>
            <a:t>.</a:t>
          </a:r>
        </a:p>
        <a:p>
          <a:pPr lvl="0" defTabSz="622300">
            <a:lnSpc>
              <a:spcPct val="90000"/>
            </a:lnSpc>
            <a:spcBef>
              <a:spcPct val="0"/>
            </a:spcBef>
            <a:spcAft>
              <a:spcPct val="35000"/>
            </a:spcAft>
          </a:pPr>
          <a:r>
            <a:rPr lang="zh-CN" altLang="en-US" sz="1400" kern="1200" dirty="0" smtClean="0">
              <a:latin typeface="微软雅黑" pitchFamily="34" charset="-122"/>
              <a:ea typeface="微软雅黑" pitchFamily="34" charset="-122"/>
            </a:rPr>
            <a:t>经济增长理论得到迅速发展并成为宏观经济学的一个重要组成部分则是在第二次世界大战以后</a:t>
          </a:r>
          <a:r>
            <a:rPr lang="en-US" altLang="en-US" sz="1400" kern="1200" dirty="0" smtClean="0">
              <a:latin typeface="微软雅黑" pitchFamily="34" charset="-122"/>
              <a:ea typeface="微软雅黑" pitchFamily="34" charset="-122"/>
            </a:rPr>
            <a:t>.</a:t>
          </a:r>
          <a:endParaRPr lang="zh-CN" altLang="en-US" sz="1400" kern="1200" dirty="0">
            <a:latin typeface="微软雅黑" pitchFamily="34" charset="-122"/>
            <a:ea typeface="微软雅黑" pitchFamily="34" charset="-122"/>
          </a:endParaRPr>
        </a:p>
      </dsp:txBody>
      <dsp:txXfrm rot="5400000">
        <a:off x="4303" y="889168"/>
        <a:ext cx="2211398" cy="2667505"/>
      </dsp:txXfrm>
    </dsp:sp>
    <dsp:sp modelId="{17CAFF41-5E0E-4BC2-938E-1C6202763050}">
      <dsp:nvSpPr>
        <dsp:cNvPr id="0" name=""/>
        <dsp:cNvSpPr/>
      </dsp:nvSpPr>
      <dsp:spPr>
        <a:xfrm rot="16200000">
          <a:off x="764705" y="1551681"/>
          <a:ext cx="4445841" cy="1342478"/>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101600" bIns="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微软雅黑" pitchFamily="34" charset="-122"/>
              <a:ea typeface="微软雅黑" pitchFamily="34" charset="-122"/>
            </a:rPr>
            <a:t>２０世纪４０年代末５０年代初</a:t>
          </a:r>
          <a:endParaRPr lang="zh-CN" altLang="en-US" sz="1600" kern="1200" dirty="0">
            <a:latin typeface="微软雅黑" pitchFamily="34" charset="-122"/>
            <a:ea typeface="微软雅黑" pitchFamily="34" charset="-122"/>
          </a:endParaRPr>
        </a:p>
      </dsp:txBody>
      <dsp:txXfrm rot="5400000">
        <a:off x="2316386" y="889168"/>
        <a:ext cx="1342478" cy="2667505"/>
      </dsp:txXfrm>
    </dsp:sp>
    <dsp:sp modelId="{5140F340-C394-4218-9078-8287F10A44F1}">
      <dsp:nvSpPr>
        <dsp:cNvPr id="0" name=""/>
        <dsp:cNvSpPr/>
      </dsp:nvSpPr>
      <dsp:spPr>
        <a:xfrm rot="16200000">
          <a:off x="2207869" y="1551681"/>
          <a:ext cx="4445841" cy="1342478"/>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101600" bIns="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微软雅黑" pitchFamily="34" charset="-122"/>
              <a:ea typeface="微软雅黑" pitchFamily="34" charset="-122"/>
            </a:rPr>
            <a:t>２０世纪６０年代以来</a:t>
          </a:r>
          <a:endParaRPr lang="zh-CN" altLang="en-US" sz="1600" kern="1200" dirty="0">
            <a:latin typeface="微软雅黑" pitchFamily="34" charset="-122"/>
            <a:ea typeface="微软雅黑" pitchFamily="34" charset="-122"/>
          </a:endParaRPr>
        </a:p>
      </dsp:txBody>
      <dsp:txXfrm rot="5400000">
        <a:off x="3759550" y="889168"/>
        <a:ext cx="1342478" cy="2667505"/>
      </dsp:txXfrm>
    </dsp:sp>
    <dsp:sp modelId="{8B026859-11BA-4F75-AA51-84E8D575DC0E}">
      <dsp:nvSpPr>
        <dsp:cNvPr id="0" name=""/>
        <dsp:cNvSpPr/>
      </dsp:nvSpPr>
      <dsp:spPr>
        <a:xfrm rot="16200000">
          <a:off x="3651034" y="1551681"/>
          <a:ext cx="4445841" cy="1342478"/>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101600" bIns="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微软雅黑" pitchFamily="34" charset="-122"/>
              <a:ea typeface="微软雅黑" pitchFamily="34" charset="-122"/>
            </a:rPr>
            <a:t>０世纪５０年代末６０年代初</a:t>
          </a:r>
          <a:endParaRPr lang="zh-CN" altLang="en-US" sz="1600" kern="1200" dirty="0">
            <a:latin typeface="微软雅黑" pitchFamily="34" charset="-122"/>
            <a:ea typeface="微软雅黑" pitchFamily="34" charset="-122"/>
          </a:endParaRPr>
        </a:p>
      </dsp:txBody>
      <dsp:txXfrm rot="5400000">
        <a:off x="5202715" y="889168"/>
        <a:ext cx="1342478" cy="2667505"/>
      </dsp:txXfrm>
    </dsp:sp>
    <dsp:sp modelId="{1B70A5F7-2C61-4925-94D5-DF85B44A2AE4}">
      <dsp:nvSpPr>
        <dsp:cNvPr id="0" name=""/>
        <dsp:cNvSpPr/>
      </dsp:nvSpPr>
      <dsp:spPr>
        <a:xfrm rot="16200000">
          <a:off x="5094199" y="1551681"/>
          <a:ext cx="4445841" cy="1342478"/>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101600" bIns="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微软雅黑" pitchFamily="34" charset="-122"/>
              <a:ea typeface="微软雅黑" pitchFamily="34" charset="-122"/>
            </a:rPr>
            <a:t>２０世纪６０年代末开始到７０年代初</a:t>
          </a:r>
          <a:endParaRPr lang="zh-CN" altLang="en-US" sz="1600" kern="1200" dirty="0">
            <a:latin typeface="微软雅黑" pitchFamily="34" charset="-122"/>
            <a:ea typeface="微软雅黑" pitchFamily="34" charset="-122"/>
          </a:endParaRPr>
        </a:p>
      </dsp:txBody>
      <dsp:txXfrm rot="5400000">
        <a:off x="6645880" y="889168"/>
        <a:ext cx="1342478" cy="2667505"/>
      </dsp:txXfrm>
    </dsp:sp>
    <dsp:sp modelId="{E035E357-CE37-46BF-B1AC-4D1BAF0A757D}">
      <dsp:nvSpPr>
        <dsp:cNvPr id="0" name=""/>
        <dsp:cNvSpPr/>
      </dsp:nvSpPr>
      <dsp:spPr>
        <a:xfrm rot="16200000">
          <a:off x="6800241" y="1288803"/>
          <a:ext cx="4445841" cy="1868233"/>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101600" bIns="0" numCol="1" spcCol="1270" anchor="ctr" anchorCtr="0">
          <a:noAutofit/>
        </a:bodyPr>
        <a:lstStyle/>
        <a:p>
          <a:pPr lvl="0" algn="l" defTabSz="711200">
            <a:lnSpc>
              <a:spcPct val="90000"/>
            </a:lnSpc>
            <a:spcBef>
              <a:spcPct val="0"/>
            </a:spcBef>
            <a:spcAft>
              <a:spcPct val="35000"/>
            </a:spcAft>
          </a:pPr>
          <a:r>
            <a:rPr lang="zh-CN" altLang="en-US" sz="1600" kern="1200" dirty="0" smtClean="0">
              <a:latin typeface="微软雅黑" pitchFamily="34" charset="-122"/>
              <a:ea typeface="微软雅黑" pitchFamily="34" charset="-122"/>
            </a:rPr>
            <a:t>到了２０世纪９０年代</a:t>
          </a:r>
          <a:r>
            <a:rPr lang="en-US" altLang="en-US" sz="1600" kern="1200" dirty="0" smtClean="0">
              <a:latin typeface="微软雅黑" pitchFamily="34" charset="-122"/>
              <a:ea typeface="微软雅黑" pitchFamily="34" charset="-122"/>
            </a:rPr>
            <a:t>,</a:t>
          </a:r>
          <a:r>
            <a:rPr lang="zh-CN" altLang="en-US" sz="1600" kern="1200" dirty="0" smtClean="0">
              <a:latin typeface="微软雅黑" pitchFamily="34" charset="-122"/>
              <a:ea typeface="微软雅黑" pitchFamily="34" charset="-122"/>
            </a:rPr>
            <a:t>随着全球经济的发展</a:t>
          </a:r>
          <a:r>
            <a:rPr lang="en-US" altLang="en-US" sz="1600" kern="1200" dirty="0" smtClean="0">
              <a:latin typeface="微软雅黑" pitchFamily="34" charset="-122"/>
              <a:ea typeface="微软雅黑" pitchFamily="34" charset="-122"/>
            </a:rPr>
            <a:t>,</a:t>
          </a:r>
          <a:r>
            <a:rPr lang="zh-CN" altLang="en-US" sz="1600" kern="1200" dirty="0" smtClean="0">
              <a:latin typeface="微软雅黑" pitchFamily="34" charset="-122"/>
              <a:ea typeface="微软雅黑" pitchFamily="34" charset="-122"/>
            </a:rPr>
            <a:t>一些新的经济增长理论逐渐被人们所</a:t>
          </a:r>
          <a:r>
            <a:rPr lang="zh-CN" altLang="en-US" sz="1600" kern="1200" dirty="0" smtClean="0">
              <a:latin typeface="微软雅黑" pitchFamily="34" charset="-122"/>
              <a:ea typeface="微软雅黑" pitchFamily="34" charset="-122"/>
            </a:rPr>
            <a:t>接受</a:t>
          </a:r>
          <a:r>
            <a:rPr lang="en-US" altLang="en-US" sz="1600" kern="1200" dirty="0" smtClean="0">
              <a:latin typeface="微软雅黑" pitchFamily="34" charset="-122"/>
              <a:ea typeface="微软雅黑" pitchFamily="34" charset="-122"/>
            </a:rPr>
            <a:t>,</a:t>
          </a:r>
          <a:r>
            <a:rPr lang="zh-CN" altLang="en-US" sz="1600" kern="1200" dirty="0" smtClean="0">
              <a:latin typeface="微软雅黑" pitchFamily="34" charset="-122"/>
              <a:ea typeface="微软雅黑" pitchFamily="34" charset="-122"/>
            </a:rPr>
            <a:t>并对人们的经济实践正在产生着越来越大的作用</a:t>
          </a:r>
          <a:r>
            <a:rPr lang="en-US" altLang="en-US" sz="1600" kern="1200" dirty="0" smtClean="0">
              <a:latin typeface="微软雅黑" pitchFamily="34" charset="-122"/>
              <a:ea typeface="微软雅黑" pitchFamily="34" charset="-122"/>
            </a:rPr>
            <a:t>,</a:t>
          </a:r>
          <a:r>
            <a:rPr lang="zh-CN" altLang="en-US" sz="1600" kern="1200" dirty="0" smtClean="0">
              <a:latin typeface="微软雅黑" pitchFamily="34" charset="-122"/>
              <a:ea typeface="微软雅黑" pitchFamily="34" charset="-122"/>
            </a:rPr>
            <a:t>形成了所谓的新经济增长理论</a:t>
          </a:r>
          <a:r>
            <a:rPr lang="en-US" altLang="en-US" sz="1600" kern="1200" dirty="0" smtClean="0">
              <a:latin typeface="微软雅黑" pitchFamily="34" charset="-122"/>
              <a:ea typeface="微软雅黑" pitchFamily="34" charset="-122"/>
            </a:rPr>
            <a:t>.</a:t>
          </a:r>
          <a:endParaRPr lang="zh-CN" altLang="en-US" sz="1600" kern="1200" dirty="0">
            <a:latin typeface="微软雅黑" pitchFamily="34" charset="-122"/>
            <a:ea typeface="微软雅黑" pitchFamily="34" charset="-122"/>
          </a:endParaRPr>
        </a:p>
      </dsp:txBody>
      <dsp:txXfrm rot="5400000">
        <a:off x="8089045" y="889167"/>
        <a:ext cx="1868233" cy="2667505"/>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2017/7/21/Friday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621418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467909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15</a:t>
            </a:fld>
            <a:endParaRPr lang="en-US" altLang="zh-CN"/>
          </a:p>
        </p:txBody>
      </p:sp>
    </p:spTree>
    <p:extLst>
      <p:ext uri="{BB962C8B-B14F-4D97-AF65-F5344CB8AC3E}">
        <p14:creationId xmlns:p14="http://schemas.microsoft.com/office/powerpoint/2010/main" val="1821833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6" name="矩形 5"/>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335" y="-2540"/>
            <a:ext cx="12239625" cy="690308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049145" y="4302125"/>
            <a:ext cx="5862320" cy="483235"/>
          </a:xfrm>
          <a:prstGeom prst="rect">
            <a:avLst/>
          </a:prstGeom>
          <a:noFill/>
        </p:spPr>
        <p:txBody>
          <a:bodyPr wrap="square" rtlCol="0">
            <a:spAutoFit/>
            <a:scene3d>
              <a:camera prst="orthographicFront"/>
              <a:lightRig rig="threePt" dir="t"/>
            </a:scene3d>
          </a:bodyPr>
          <a:lstStyle/>
          <a:p>
            <a:pPr algn="r" fontAlgn="base"/>
            <a:r>
              <a:rPr lang="zh-CN" sz="2400">
                <a:solidFill>
                  <a:schemeClr val="bg1"/>
                </a:solidFill>
                <a:latin typeface="微软雅黑" panose="020B0503020204020204" charset="-122"/>
                <a:ea typeface="微软雅黑" panose="020B0503020204020204" charset="-122"/>
              </a:rPr>
              <a:t>主讲人：</a:t>
            </a:r>
          </a:p>
        </p:txBody>
      </p:sp>
      <p:sp>
        <p:nvSpPr>
          <p:cNvPr id="3" name="文本框 2"/>
          <p:cNvSpPr txBox="1"/>
          <p:nvPr/>
        </p:nvSpPr>
        <p:spPr>
          <a:xfrm>
            <a:off x="1883664" y="2141855"/>
            <a:ext cx="9198864" cy="1360181"/>
          </a:xfrm>
          <a:prstGeom prst="rect">
            <a:avLst/>
          </a:prstGeom>
          <a:noFill/>
        </p:spPr>
        <p:txBody>
          <a:bodyPr wrap="square" rtlCol="0">
            <a:spAutoFit/>
            <a:scene3d>
              <a:camera prst="orthographicFront"/>
              <a:lightRig rig="threePt" dir="t"/>
            </a:scene3d>
          </a:bodyPr>
          <a:lstStyle/>
          <a:p>
            <a:pPr>
              <a:lnSpc>
                <a:spcPct val="140000"/>
              </a:lnSpc>
              <a:spcBef>
                <a:spcPts val="0"/>
              </a:spcBef>
              <a:spcAft>
                <a:spcPts val="0"/>
              </a:spcAft>
              <a:defRPr/>
            </a:pPr>
            <a:r>
              <a:rPr lang="zh-CN" altLang="en-US" sz="6600" noProof="1">
                <a:ln w="12700">
                  <a:noFill/>
                  <a:prstDash val="solid"/>
                </a:ln>
                <a:solidFill>
                  <a:schemeClr val="bg1">
                    <a:lumMod val="95000"/>
                  </a:schemeClr>
                </a:solidFill>
                <a:latin typeface="微软雅黑" panose="020B0503020204020204" charset="-122"/>
                <a:ea typeface="微软雅黑" panose="020B0503020204020204" charset="-122"/>
              </a:rPr>
              <a:t>西方经济学</a:t>
            </a:r>
            <a:endParaRPr lang="zh-CN" altLang="zh-CN" sz="6600" noProof="1">
              <a:ln w="12700">
                <a:noFill/>
                <a:prstDash val="solid"/>
              </a:ln>
              <a:solidFill>
                <a:schemeClr val="bg1">
                  <a:lumMod val="95000"/>
                </a:schemeClr>
              </a:solidFill>
              <a:latin typeface="微软雅黑" panose="020B0503020204020204" charset="-122"/>
              <a:ea typeface="微软雅黑" panose="020B0503020204020204" charset="-122"/>
            </a:endParaRPr>
          </a:p>
        </p:txBody>
      </p:sp>
      <p:sp>
        <p:nvSpPr>
          <p:cNvPr id="7" name="直角三角形 6"/>
          <p:cNvSpPr/>
          <p:nvPr/>
        </p:nvSpPr>
        <p:spPr>
          <a:xfrm rot="16200000">
            <a:off x="8747125" y="3421380"/>
            <a:ext cx="3434080" cy="352425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6200000">
            <a:off x="9394190" y="4068445"/>
            <a:ext cx="2883535" cy="278130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1675130" y="2282825"/>
            <a:ext cx="5080" cy="250253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425575" y="3183255"/>
            <a:ext cx="8255" cy="16021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 name="矩形 9"/>
          <p:cNvSpPr/>
          <p:nvPr/>
        </p:nvSpPr>
        <p:spPr>
          <a:xfrm>
            <a:off x="1091565" y="480715"/>
            <a:ext cx="6566069"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货币金融经济增长模型</a:t>
            </a:r>
          </a:p>
        </p:txBody>
      </p:sp>
      <p:sp>
        <p:nvSpPr>
          <p:cNvPr id="3" name="矩形 2"/>
          <p:cNvSpPr/>
          <p:nvPr/>
        </p:nvSpPr>
        <p:spPr>
          <a:xfrm>
            <a:off x="1091565" y="1429108"/>
            <a:ext cx="3877985" cy="677108"/>
          </a:xfrm>
          <a:prstGeom prst="rect">
            <a:avLst/>
          </a:prstGeom>
        </p:spPr>
        <p:txBody>
          <a:bodyPr wrap="none">
            <a:spAutoFit/>
          </a:bodyPr>
          <a:lstStyle/>
          <a:p>
            <a:r>
              <a:rPr lang="zh-CN" altLang="en-US" sz="2000" b="1" dirty="0">
                <a:latin typeface="微软雅黑" pitchFamily="34" charset="-122"/>
                <a:ea typeface="微软雅黑" pitchFamily="34" charset="-122"/>
              </a:rPr>
              <a:t>一、托宾的货币经济增长</a:t>
            </a:r>
            <a:r>
              <a:rPr lang="zh-CN" altLang="en-US" sz="2000" b="1" dirty="0" smtClean="0">
                <a:latin typeface="微软雅黑" pitchFamily="34" charset="-122"/>
                <a:ea typeface="微软雅黑" pitchFamily="34" charset="-122"/>
              </a:rPr>
              <a:t>模型</a:t>
            </a:r>
            <a:endParaRPr lang="en-US" altLang="zh-CN" sz="2000" b="1" dirty="0" smtClean="0">
              <a:latin typeface="微软雅黑" pitchFamily="34" charset="-122"/>
              <a:ea typeface="微软雅黑" pitchFamily="34" charset="-122"/>
            </a:endParaRPr>
          </a:p>
          <a:p>
            <a:r>
              <a:rPr lang="zh-CN" altLang="en-US" dirty="0">
                <a:latin typeface="微软雅黑" pitchFamily="34" charset="-122"/>
                <a:ea typeface="微软雅黑" pitchFamily="34" charset="-122"/>
              </a:rPr>
              <a:t>１．简单的托宾个人可支配收入公式</a:t>
            </a:r>
          </a:p>
        </p:txBody>
      </p:sp>
      <p:pic>
        <p:nvPicPr>
          <p:cNvPr id="6" name="图片 5"/>
          <p:cNvPicPr>
            <a:picLocks noChangeAspect="1"/>
          </p:cNvPicPr>
          <p:nvPr/>
        </p:nvPicPr>
        <p:blipFill>
          <a:blip r:embed="rId2"/>
          <a:stretch>
            <a:fillRect/>
          </a:stretch>
        </p:blipFill>
        <p:spPr>
          <a:xfrm>
            <a:off x="4643179" y="2075439"/>
            <a:ext cx="1933575" cy="847725"/>
          </a:xfrm>
          <a:prstGeom prst="rect">
            <a:avLst/>
          </a:prstGeom>
        </p:spPr>
      </p:pic>
      <p:sp>
        <p:nvSpPr>
          <p:cNvPr id="11" name="矩形 10"/>
          <p:cNvSpPr/>
          <p:nvPr/>
        </p:nvSpPr>
        <p:spPr>
          <a:xfrm>
            <a:off x="1091565" y="2909969"/>
            <a:ext cx="11098530" cy="2308324"/>
          </a:xfrm>
          <a:prstGeom prst="rect">
            <a:avLst/>
          </a:prstGeom>
        </p:spPr>
        <p:txBody>
          <a:bodyPr wrap="square">
            <a:spAutoFit/>
          </a:bodyPr>
          <a:lstStyle/>
          <a:p>
            <a:r>
              <a:rPr lang="zh-CN" altLang="en-US" dirty="0">
                <a:latin typeface="微软雅黑" pitchFamily="34" charset="-122"/>
                <a:ea typeface="微软雅黑" pitchFamily="34" charset="-122"/>
              </a:rPr>
              <a:t>从公式可知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托宾把货币发行当作新增可支配收入的来源之一</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却没有进一步说明</a:t>
            </a:r>
            <a:r>
              <a:rPr lang="zh-CN" altLang="en-US" dirty="0" smtClean="0">
                <a:latin typeface="微软雅黑" pitchFamily="34" charset="-122"/>
                <a:ea typeface="微软雅黑" pitchFamily="34" charset="-122"/>
              </a:rPr>
              <a:t>货币为什么</a:t>
            </a:r>
            <a:r>
              <a:rPr lang="zh-CN" altLang="en-US" dirty="0">
                <a:latin typeface="微软雅黑" pitchFamily="34" charset="-122"/>
                <a:ea typeface="微软雅黑" pitchFamily="34" charset="-122"/>
              </a:rPr>
              <a:t>能够作为个人可支配收入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也没有说明这里的货币是何种类型的货币及其功能</a:t>
            </a:r>
            <a:r>
              <a:rPr lang="en-US" altLang="zh-CN" dirty="0" smtClean="0">
                <a:latin typeface="微软雅黑" pitchFamily="34" charset="-122"/>
                <a:ea typeface="微软雅黑" pitchFamily="34" charset="-122"/>
              </a:rPr>
              <a:t>.</a:t>
            </a:r>
          </a:p>
          <a:p>
            <a:r>
              <a:rPr lang="zh-CN" altLang="en-US" dirty="0">
                <a:latin typeface="微软雅黑" pitchFamily="34" charset="-122"/>
                <a:ea typeface="微软雅黑" pitchFamily="34" charset="-122"/>
              </a:rPr>
              <a:t>２．扩展的托宾个人可支配收入</a:t>
            </a:r>
            <a:r>
              <a:rPr lang="zh-CN" altLang="en-US" dirty="0" smtClean="0">
                <a:latin typeface="微软雅黑" pitchFamily="34" charset="-122"/>
                <a:ea typeface="微软雅黑" pitchFamily="34" charset="-122"/>
              </a:rPr>
              <a:t>公式</a:t>
            </a:r>
            <a:endParaRPr lang="en-US" altLang="zh-CN" dirty="0" smtClean="0">
              <a:latin typeface="微软雅黑" pitchFamily="34" charset="-122"/>
              <a:ea typeface="微软雅黑" pitchFamily="34" charset="-122"/>
            </a:endParaRP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实质货币需求率或实质货币的流动性偏好系数</a:t>
            </a:r>
            <a:r>
              <a:rPr lang="en-US" altLang="zh-CN" dirty="0" smtClean="0">
                <a:latin typeface="微软雅黑" pitchFamily="34" charset="-122"/>
                <a:ea typeface="微软雅黑" pitchFamily="34" charset="-122"/>
              </a:rPr>
              <a:t>.</a:t>
            </a:r>
          </a:p>
          <a:p>
            <a:r>
              <a:rPr lang="zh-CN" altLang="en-US" dirty="0">
                <a:latin typeface="微软雅黑" pitchFamily="34" charset="-122"/>
                <a:ea typeface="微软雅黑" pitchFamily="34" charset="-122"/>
              </a:rPr>
              <a:t>实质货币需求</a:t>
            </a:r>
            <a:r>
              <a:rPr lang="en-US" altLang="zh-CN" dirty="0" err="1">
                <a:latin typeface="微软雅黑" pitchFamily="34" charset="-122"/>
                <a:ea typeface="微软雅黑" pitchFamily="34" charset="-122"/>
              </a:rPr>
              <a:t>Md</a:t>
            </a:r>
            <a:r>
              <a:rPr lang="en-US" altLang="zh-CN" dirty="0">
                <a:latin typeface="微软雅黑" pitchFamily="34" charset="-122"/>
                <a:ea typeface="微软雅黑" pitchFamily="34" charset="-122"/>
              </a:rPr>
              <a:t>/P </a:t>
            </a:r>
            <a:r>
              <a:rPr lang="zh-CN" altLang="en-US" dirty="0">
                <a:latin typeface="微软雅黑" pitchFamily="34" charset="-122"/>
                <a:ea typeface="微软雅黑" pitchFamily="34" charset="-122"/>
              </a:rPr>
              <a:t>＝</a:t>
            </a:r>
            <a:r>
              <a:rPr lang="en-US" altLang="zh-CN" dirty="0" err="1">
                <a:latin typeface="微软雅黑" pitchFamily="34" charset="-122"/>
                <a:ea typeface="微软雅黑" pitchFamily="34" charset="-122"/>
              </a:rPr>
              <a:t>λF</a:t>
            </a:r>
            <a:r>
              <a:rPr lang="en-US" altLang="zh-CN" dirty="0">
                <a:latin typeface="微软雅黑" pitchFamily="34" charset="-122"/>
                <a:ea typeface="微软雅黑" pitchFamily="34" charset="-122"/>
              </a:rPr>
              <a:t>(K ,L)</a:t>
            </a:r>
            <a:r>
              <a:rPr lang="zh-CN" altLang="en-US" dirty="0">
                <a:latin typeface="微软雅黑" pitchFamily="34" charset="-122"/>
                <a:ea typeface="微软雅黑" pitchFamily="34" charset="-122"/>
              </a:rPr>
              <a:t>或流动性偏好系数为</a:t>
            </a:r>
            <a:r>
              <a:rPr lang="en-US" altLang="zh-CN" dirty="0">
                <a:latin typeface="微软雅黑" pitchFamily="34" charset="-122"/>
                <a:ea typeface="微软雅黑" pitchFamily="34" charset="-122"/>
              </a:rPr>
              <a:t>:λ</a:t>
            </a:r>
            <a:r>
              <a:rPr lang="zh-CN" altLang="en-US" dirty="0">
                <a:latin typeface="微软雅黑" pitchFamily="34" charset="-122"/>
                <a:ea typeface="微软雅黑" pitchFamily="34" charset="-122"/>
              </a:rPr>
              <a:t>＝</a:t>
            </a:r>
            <a:r>
              <a:rPr lang="en-US" altLang="zh-CN" dirty="0" err="1" smtClean="0">
                <a:latin typeface="微软雅黑" pitchFamily="34" charset="-122"/>
                <a:ea typeface="微软雅黑" pitchFamily="34" charset="-122"/>
              </a:rPr>
              <a:t>M</a:t>
            </a:r>
            <a:r>
              <a:rPr lang="en-US" altLang="zh-CN" sz="1000" dirty="0" err="1" smtClean="0">
                <a:latin typeface="微软雅黑" pitchFamily="34" charset="-122"/>
                <a:ea typeface="微软雅黑" pitchFamily="34" charset="-122"/>
              </a:rPr>
              <a:t>d</a:t>
            </a:r>
            <a:r>
              <a:rPr lang="en-US" altLang="zh-CN" dirty="0" smtClean="0">
                <a:latin typeface="微软雅黑" pitchFamily="34" charset="-122"/>
                <a:ea typeface="微软雅黑" pitchFamily="34" charset="-122"/>
              </a:rPr>
              <a:t>/P/F .</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引入人口增长率</a:t>
            </a:r>
            <a:r>
              <a:rPr lang="en-US" altLang="zh-CN" dirty="0">
                <a:latin typeface="微软雅黑" pitchFamily="34" charset="-122"/>
                <a:ea typeface="微软雅黑" pitchFamily="34" charset="-122"/>
              </a:rPr>
              <a:t>n </a:t>
            </a:r>
            <a:r>
              <a:rPr lang="zh-CN" altLang="en-US" dirty="0">
                <a:latin typeface="微软雅黑" pitchFamily="34" charset="-122"/>
                <a:ea typeface="微软雅黑" pitchFamily="34" charset="-122"/>
              </a:rPr>
              <a:t>的实质货币需求函数</a:t>
            </a:r>
            <a:r>
              <a:rPr lang="en-US" altLang="zh-CN" dirty="0">
                <a:latin typeface="微软雅黑" pitchFamily="34" charset="-122"/>
                <a:ea typeface="微软雅黑" pitchFamily="34" charset="-122"/>
              </a:rPr>
              <a:t>.</a:t>
            </a:r>
          </a:p>
          <a:p>
            <a:r>
              <a:rPr lang="zh-CN" altLang="en-US" dirty="0">
                <a:latin typeface="微软雅黑" pitchFamily="34" charset="-122"/>
                <a:ea typeface="微软雅黑" pitchFamily="34" charset="-122"/>
              </a:rPr>
              <a:t>如果考虑物价水平的变动</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使实质货币需求</a:t>
            </a:r>
            <a:r>
              <a:rPr lang="en-US" altLang="zh-CN" dirty="0" err="1">
                <a:latin typeface="微软雅黑" pitchFamily="34" charset="-122"/>
                <a:ea typeface="微软雅黑" pitchFamily="34" charset="-122"/>
              </a:rPr>
              <a:t>Md</a:t>
            </a:r>
            <a:r>
              <a:rPr lang="en-US" altLang="zh-CN" dirty="0">
                <a:latin typeface="微软雅黑" pitchFamily="34" charset="-122"/>
                <a:ea typeface="微软雅黑" pitchFamily="34" charset="-122"/>
              </a:rPr>
              <a:t>/P </a:t>
            </a:r>
            <a:r>
              <a:rPr lang="zh-CN" altLang="en-US" dirty="0">
                <a:latin typeface="微软雅黑" pitchFamily="34" charset="-122"/>
                <a:ea typeface="微软雅黑" pitchFamily="34" charset="-122"/>
              </a:rPr>
              <a:t>等于实质货币供给</a:t>
            </a:r>
            <a:r>
              <a:rPr lang="en-US" altLang="zh-CN" dirty="0">
                <a:latin typeface="微软雅黑" pitchFamily="34" charset="-122"/>
                <a:ea typeface="微软雅黑" pitchFamily="34" charset="-122"/>
              </a:rPr>
              <a:t>M/P ,</a:t>
            </a:r>
            <a:r>
              <a:rPr lang="zh-CN" altLang="en-US" dirty="0">
                <a:latin typeface="微软雅黑" pitchFamily="34" charset="-122"/>
                <a:ea typeface="微软雅黑" pitchFamily="34" charset="-122"/>
              </a:rPr>
              <a:t>在经济</a:t>
            </a:r>
            <a:r>
              <a:rPr lang="zh-CN" altLang="en-US" dirty="0" smtClean="0">
                <a:latin typeface="微软雅黑" pitchFamily="34" charset="-122"/>
                <a:ea typeface="微软雅黑" pitchFamily="34" charset="-122"/>
              </a:rPr>
              <a:t>稳定</a:t>
            </a:r>
            <a:r>
              <a:rPr lang="zh-CN" altLang="en-US" dirty="0">
                <a:latin typeface="微软雅黑" pitchFamily="34" charset="-122"/>
                <a:ea typeface="微软雅黑" pitchFamily="34" charset="-122"/>
              </a:rPr>
              <a:t>均衡增长的情况下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人口增长率</a:t>
            </a:r>
            <a:r>
              <a:rPr lang="en-US" altLang="zh-CN" dirty="0">
                <a:latin typeface="微软雅黑" pitchFamily="34" charset="-122"/>
                <a:ea typeface="微软雅黑" pitchFamily="34" charset="-122"/>
              </a:rPr>
              <a:t>n(</a:t>
            </a:r>
            <a:r>
              <a:rPr lang="zh-CN" altLang="en-US" dirty="0">
                <a:latin typeface="微软雅黑" pitchFamily="34" charset="-122"/>
                <a:ea typeface="微软雅黑" pitchFamily="34" charset="-122"/>
              </a:rPr>
              <a:t>劳动力增长率</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等于收入增长率</a:t>
            </a:r>
            <a:r>
              <a:rPr lang="en-US" altLang="zh-CN" dirty="0" err="1">
                <a:latin typeface="微软雅黑" pitchFamily="34" charset="-122"/>
                <a:ea typeface="微软雅黑" pitchFamily="34" charset="-122"/>
              </a:rPr>
              <a:t>dF</a:t>
            </a:r>
            <a:r>
              <a:rPr lang="en-US" altLang="zh-CN" dirty="0">
                <a:latin typeface="微软雅黑" pitchFamily="34" charset="-122"/>
                <a:ea typeface="微软雅黑" pitchFamily="34" charset="-122"/>
              </a:rPr>
              <a:t> (</a:t>
            </a:r>
            <a:r>
              <a:rPr lang="en-US" altLang="zh-CN" dirty="0" err="1">
                <a:latin typeface="微软雅黑" pitchFamily="34" charset="-122"/>
                <a:ea typeface="微软雅黑" pitchFamily="34" charset="-122"/>
              </a:rPr>
              <a:t>k,L</a:t>
            </a:r>
            <a:r>
              <a:rPr lang="en-US" altLang="zh-CN" dirty="0">
                <a:latin typeface="微软雅黑" pitchFamily="34" charset="-122"/>
                <a:ea typeface="微软雅黑" pitchFamily="34" charset="-122"/>
              </a:rPr>
              <a:t>)/</a:t>
            </a:r>
            <a:r>
              <a:rPr lang="en-US" altLang="zh-CN" dirty="0" err="1">
                <a:latin typeface="微软雅黑" pitchFamily="34" charset="-122"/>
                <a:ea typeface="微软雅黑" pitchFamily="34" charset="-122"/>
              </a:rPr>
              <a:t>dt</a:t>
            </a:r>
            <a:r>
              <a:rPr lang="en-US" altLang="zh-CN" dirty="0">
                <a:latin typeface="微软雅黑" pitchFamily="34" charset="-122"/>
                <a:ea typeface="微软雅黑" pitchFamily="34" charset="-122"/>
              </a:rPr>
              <a:t>/F (K </a:t>
            </a:r>
            <a:r>
              <a:rPr lang="en-US" altLang="zh-CN" dirty="0" smtClean="0">
                <a:latin typeface="微软雅黑" pitchFamily="34" charset="-122"/>
                <a:ea typeface="微软雅黑" pitchFamily="34" charset="-122"/>
              </a:rPr>
              <a:t>,</a:t>
            </a:r>
            <a:r>
              <a:rPr lang="en-US" altLang="zh-CN" dirty="0">
                <a:latin typeface="微软雅黑" pitchFamily="34" charset="-122"/>
                <a:ea typeface="微软雅黑" pitchFamily="34" charset="-122"/>
              </a:rPr>
              <a:t> L),</a:t>
            </a:r>
            <a:r>
              <a:rPr lang="zh-CN" altLang="en-US" dirty="0">
                <a:latin typeface="微软雅黑" pitchFamily="34" charset="-122"/>
                <a:ea typeface="微软雅黑" pitchFamily="34" charset="-122"/>
              </a:rPr>
              <a:t>则有</a:t>
            </a:r>
          </a:p>
        </p:txBody>
      </p:sp>
      <p:pic>
        <p:nvPicPr>
          <p:cNvPr id="12" name="图片 11"/>
          <p:cNvPicPr>
            <a:picLocks noChangeAspect="1"/>
          </p:cNvPicPr>
          <p:nvPr/>
        </p:nvPicPr>
        <p:blipFill>
          <a:blip r:embed="rId3"/>
          <a:stretch>
            <a:fillRect/>
          </a:stretch>
        </p:blipFill>
        <p:spPr>
          <a:xfrm>
            <a:off x="4643179" y="5207000"/>
            <a:ext cx="2981325" cy="609600"/>
          </a:xfrm>
          <a:prstGeom prst="rect">
            <a:avLst/>
          </a:prstGeom>
        </p:spPr>
      </p:pic>
      <p:sp>
        <p:nvSpPr>
          <p:cNvPr id="13" name="矩形 12"/>
          <p:cNvSpPr/>
          <p:nvPr/>
        </p:nvSpPr>
        <p:spPr>
          <a:xfrm>
            <a:off x="1091565" y="5851569"/>
            <a:ext cx="11098530" cy="400110"/>
          </a:xfrm>
          <a:prstGeom prst="rect">
            <a:avLst/>
          </a:prstGeom>
        </p:spPr>
        <p:txBody>
          <a:bodyPr wrap="square">
            <a:spAutoFit/>
          </a:bodyPr>
          <a:lstStyle/>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扩展的托宾个人可支配收入模型</a:t>
            </a:r>
            <a:r>
              <a:rPr lang="en-US" altLang="zh-CN"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Y</a:t>
            </a:r>
            <a:r>
              <a:rPr lang="en-US" altLang="zh-CN" sz="800" dirty="0" smtClean="0">
                <a:latin typeface="微软雅黑" pitchFamily="34" charset="-122"/>
                <a:ea typeface="微软雅黑" pitchFamily="34" charset="-122"/>
              </a:rPr>
              <a:t>D </a:t>
            </a:r>
            <a:r>
              <a:rPr lang="zh-CN" altLang="en-US" dirty="0">
                <a:latin typeface="微软雅黑" pitchFamily="34" charset="-122"/>
                <a:ea typeface="微软雅黑" pitchFamily="34" charset="-122"/>
              </a:rPr>
              <a:t>＝</a:t>
            </a:r>
            <a:r>
              <a:rPr lang="en-US" altLang="zh-CN" sz="2000" dirty="0">
                <a:latin typeface="微软雅黑" pitchFamily="34" charset="-122"/>
                <a:ea typeface="微软雅黑" pitchFamily="34" charset="-122"/>
              </a:rPr>
              <a:t>Y</a:t>
            </a:r>
            <a:r>
              <a:rPr lang="zh-CN" altLang="en-US" dirty="0">
                <a:latin typeface="微软雅黑" pitchFamily="34" charset="-122"/>
                <a:ea typeface="微软雅黑" pitchFamily="34" charset="-122"/>
              </a:rPr>
              <a:t>＋</a:t>
            </a:r>
            <a:r>
              <a:rPr lang="el-GR" altLang="zh-CN" sz="2000" dirty="0">
                <a:latin typeface="微软雅黑" pitchFamily="34" charset="-122"/>
                <a:ea typeface="微软雅黑" pitchFamily="34" charset="-122"/>
              </a:rPr>
              <a:t>λ</a:t>
            </a:r>
            <a:r>
              <a:rPr lang="en-US" altLang="zh-CN" sz="2000" dirty="0" err="1">
                <a:latin typeface="微软雅黑" pitchFamily="34" charset="-122"/>
                <a:ea typeface="微软雅黑" pitchFamily="34" charset="-122"/>
              </a:rPr>
              <a:t>nY</a:t>
            </a:r>
            <a:r>
              <a:rPr lang="zh-CN" altLang="en-US" dirty="0">
                <a:latin typeface="微软雅黑" pitchFamily="34" charset="-122"/>
                <a:ea typeface="微软雅黑" pitchFamily="34" charset="-122"/>
              </a:rPr>
              <a:t>＝</a:t>
            </a:r>
            <a:r>
              <a:rPr lang="en-US" altLang="zh-CN" sz="2000" dirty="0">
                <a:latin typeface="微软雅黑" pitchFamily="34" charset="-122"/>
                <a:ea typeface="微软雅黑" pitchFamily="34" charset="-122"/>
              </a:rPr>
              <a:t>Y</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l-GR" altLang="zh-CN" sz="2000" dirty="0">
                <a:latin typeface="微软雅黑" pitchFamily="34" charset="-122"/>
                <a:ea typeface="微软雅黑" pitchFamily="34" charset="-122"/>
              </a:rPr>
              <a:t>λ</a:t>
            </a:r>
            <a:r>
              <a:rPr lang="en-US" altLang="zh-CN" sz="2000" dirty="0">
                <a:latin typeface="微软雅黑" pitchFamily="34" charset="-122"/>
                <a:ea typeface="微软雅黑" pitchFamily="34" charset="-122"/>
              </a:rPr>
              <a:t>n</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3844150527"/>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91565" y="480715"/>
            <a:ext cx="5676150"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经济增长理论</a:t>
            </a:r>
          </a:p>
        </p:txBody>
      </p:sp>
      <p:sp>
        <p:nvSpPr>
          <p:cNvPr id="3" name="矩形 2"/>
          <p:cNvSpPr/>
          <p:nvPr/>
        </p:nvSpPr>
        <p:spPr>
          <a:xfrm>
            <a:off x="1091331" y="1078511"/>
            <a:ext cx="11098763" cy="5860387"/>
          </a:xfrm>
          <a:prstGeom prst="rect">
            <a:avLst/>
          </a:prstGeom>
        </p:spPr>
        <p:txBody>
          <a:bodyPr wrap="square">
            <a:spAutoFit/>
          </a:bodyPr>
          <a:lstStyle/>
          <a:p>
            <a:pPr>
              <a:lnSpc>
                <a:spcPct val="150000"/>
              </a:lnSpc>
            </a:pPr>
            <a:r>
              <a:rPr lang="zh-CN" altLang="en-US" dirty="0">
                <a:latin typeface="微软雅黑" pitchFamily="34" charset="-122"/>
                <a:ea typeface="微软雅黑" pitchFamily="34" charset="-122"/>
              </a:rPr>
              <a:t>３．托宾之货币经济的储蓄</a:t>
            </a:r>
            <a:r>
              <a:rPr lang="zh-CN" altLang="en-US" dirty="0" smtClean="0">
                <a:latin typeface="微软雅黑" pitchFamily="34" charset="-122"/>
                <a:ea typeface="微软雅黑" pitchFamily="34" charset="-122"/>
              </a:rPr>
              <a:t>模型</a:t>
            </a:r>
            <a:endParaRPr lang="en-US" altLang="zh-CN" dirty="0" smtClean="0">
              <a:latin typeface="微软雅黑" pitchFamily="34" charset="-122"/>
              <a:ea typeface="微软雅黑" pitchFamily="34" charset="-122"/>
            </a:endParaRP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货币经济中可支配收入的总储蓄额</a:t>
            </a:r>
            <a:r>
              <a:rPr lang="en-US" altLang="zh-CN" dirty="0" err="1">
                <a:latin typeface="微软雅黑" pitchFamily="34" charset="-122"/>
                <a:ea typeface="微软雅黑" pitchFamily="34" charset="-122"/>
              </a:rPr>
              <a:t>sY</a:t>
            </a:r>
            <a:r>
              <a:rPr lang="en-US" altLang="zh-CN" sz="1000" dirty="0" err="1">
                <a:latin typeface="微软雅黑" pitchFamily="34" charset="-122"/>
                <a:ea typeface="微软雅黑" pitchFamily="34" charset="-122"/>
              </a:rPr>
              <a:t>D</a:t>
            </a:r>
            <a:r>
              <a:rPr lang="en-US" altLang="zh-CN" dirty="0">
                <a:latin typeface="微软雅黑" pitchFamily="34" charset="-122"/>
                <a:ea typeface="微软雅黑" pitchFamily="34" charset="-122"/>
              </a:rPr>
              <a:t> .</a:t>
            </a:r>
          </a:p>
          <a:p>
            <a:pPr>
              <a:lnSpc>
                <a:spcPct val="150000"/>
              </a:lnSpc>
            </a:pPr>
            <a:r>
              <a:rPr lang="en-US" altLang="zh-CN" dirty="0" smtClean="0">
                <a:latin typeface="微软雅黑" pitchFamily="34" charset="-122"/>
                <a:ea typeface="微软雅黑" pitchFamily="34" charset="-122"/>
              </a:rPr>
              <a:t>                                               </a:t>
            </a:r>
            <a:r>
              <a:rPr lang="en-US" altLang="zh-CN" dirty="0" err="1" smtClean="0">
                <a:latin typeface="微软雅黑" pitchFamily="34" charset="-122"/>
                <a:ea typeface="微软雅黑" pitchFamily="34" charset="-122"/>
              </a:rPr>
              <a:t>sY</a:t>
            </a:r>
            <a:r>
              <a:rPr lang="en-US" altLang="zh-CN" sz="1000" dirty="0" err="1" smtClean="0">
                <a:latin typeface="微软雅黑" pitchFamily="34" charset="-122"/>
                <a:ea typeface="微软雅黑" pitchFamily="34" charset="-122"/>
              </a:rPr>
              <a:t>D</a:t>
            </a:r>
            <a:r>
              <a:rPr lang="en-US" altLang="zh-CN" dirty="0" smtClean="0">
                <a:latin typeface="微软雅黑" pitchFamily="34" charset="-122"/>
                <a:ea typeface="微软雅黑" pitchFamily="34" charset="-122"/>
              </a:rPr>
              <a:t> </a:t>
            </a:r>
            <a:r>
              <a:rPr lang="zh-CN" altLang="en-US" dirty="0">
                <a:latin typeface="微软雅黑" pitchFamily="34" charset="-122"/>
                <a:ea typeface="微软雅黑" pitchFamily="34" charset="-122"/>
              </a:rPr>
              <a:t>＝</a:t>
            </a:r>
            <a:r>
              <a:rPr lang="en-US" altLang="zh-CN" dirty="0" err="1">
                <a:latin typeface="微软雅黑" pitchFamily="34" charset="-122"/>
                <a:ea typeface="微软雅黑" pitchFamily="34" charset="-122"/>
              </a:rPr>
              <a:t>sY</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l-GR" altLang="zh-CN" dirty="0">
                <a:latin typeface="微软雅黑" pitchFamily="34" charset="-122"/>
                <a:ea typeface="微软雅黑" pitchFamily="34" charset="-122"/>
              </a:rPr>
              <a:t>λ</a:t>
            </a:r>
            <a:r>
              <a:rPr lang="en-US" altLang="zh-CN" dirty="0">
                <a:latin typeface="微软雅黑" pitchFamily="34" charset="-122"/>
                <a:ea typeface="微软雅黑" pitchFamily="34" charset="-122"/>
              </a:rPr>
              <a:t>n)</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货币经济中能够转化为投资的储蓄余额</a:t>
            </a:r>
            <a:r>
              <a:rPr lang="en-US" altLang="zh-CN" dirty="0">
                <a:latin typeface="微软雅黑" pitchFamily="34" charset="-122"/>
                <a:ea typeface="微软雅黑" pitchFamily="34" charset="-122"/>
              </a:rPr>
              <a:t>S</a:t>
            </a:r>
            <a:r>
              <a:rPr lang="en-US" altLang="zh-CN" sz="1000" dirty="0">
                <a:latin typeface="微软雅黑" pitchFamily="34" charset="-122"/>
                <a:ea typeface="微软雅黑" pitchFamily="34" charset="-122"/>
              </a:rPr>
              <a:t>D</a:t>
            </a:r>
            <a:r>
              <a:rPr lang="en-US" altLang="zh-CN" dirty="0">
                <a:latin typeface="微软雅黑" pitchFamily="34" charset="-122"/>
                <a:ea typeface="微软雅黑" pitchFamily="34" charset="-122"/>
              </a:rPr>
              <a:t> .</a:t>
            </a:r>
          </a:p>
          <a:p>
            <a:pPr>
              <a:lnSpc>
                <a:spcPct val="150000"/>
              </a:lnSpc>
            </a:pPr>
            <a:r>
              <a:rPr lang="zh-CN" altLang="en-US" dirty="0">
                <a:latin typeface="微软雅黑" pitchFamily="34" charset="-122"/>
                <a:ea typeface="微软雅黑" pitchFamily="34" charset="-122"/>
              </a:rPr>
              <a:t>托宾假设</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由于新发行的货币被人们当作流通手段或可支配收入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因此</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应从货币</a:t>
            </a:r>
            <a:r>
              <a:rPr lang="zh-CN" altLang="en-US" dirty="0" smtClean="0">
                <a:latin typeface="微软雅黑" pitchFamily="34" charset="-122"/>
                <a:ea typeface="微软雅黑" pitchFamily="34" charset="-122"/>
              </a:rPr>
              <a:t>经济可</a:t>
            </a:r>
            <a:r>
              <a:rPr lang="zh-CN" altLang="en-US" dirty="0">
                <a:latin typeface="微软雅黑" pitchFamily="34" charset="-122"/>
                <a:ea typeface="微软雅黑" pitchFamily="34" charset="-122"/>
              </a:rPr>
              <a:t>支配收入的总储蓄额中扣除掉新发行的货币部分</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余下的储蓄部分才能转化为投资</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也</a:t>
            </a:r>
            <a:r>
              <a:rPr lang="zh-CN" altLang="en-US" dirty="0" smtClean="0">
                <a:latin typeface="微软雅黑" pitchFamily="34" charset="-122"/>
                <a:ea typeface="微软雅黑" pitchFamily="34" charset="-122"/>
              </a:rPr>
              <a:t>即均衡的</a:t>
            </a:r>
            <a:r>
              <a:rPr lang="zh-CN" altLang="en-US" dirty="0">
                <a:latin typeface="微软雅黑" pitchFamily="34" charset="-122"/>
                <a:ea typeface="微软雅黑" pitchFamily="34" charset="-122"/>
              </a:rPr>
              <a:t>储蓄额为</a:t>
            </a:r>
          </a:p>
          <a:p>
            <a:pPr>
              <a:lnSpc>
                <a:spcPct val="150000"/>
              </a:lnSpc>
            </a:pPr>
            <a:r>
              <a:rPr lang="en-US" altLang="zh-CN" dirty="0" smtClean="0">
                <a:latin typeface="微软雅黑" pitchFamily="34" charset="-122"/>
                <a:ea typeface="微软雅黑" pitchFamily="34" charset="-122"/>
              </a:rPr>
              <a:t>                                                          S</a:t>
            </a:r>
            <a:r>
              <a:rPr lang="en-US" altLang="zh-CN" sz="1000" dirty="0" smtClean="0">
                <a:latin typeface="微软雅黑" pitchFamily="34" charset="-122"/>
                <a:ea typeface="微软雅黑" pitchFamily="34" charset="-122"/>
              </a:rPr>
              <a:t>D </a:t>
            </a:r>
            <a:r>
              <a:rPr lang="zh-CN" altLang="en-US" dirty="0">
                <a:latin typeface="微软雅黑" pitchFamily="34" charset="-122"/>
                <a:ea typeface="微软雅黑" pitchFamily="34" charset="-122"/>
              </a:rPr>
              <a:t>＝</a:t>
            </a:r>
            <a:r>
              <a:rPr lang="en-US" altLang="zh-CN" dirty="0" err="1">
                <a:latin typeface="微软雅黑" pitchFamily="34" charset="-122"/>
                <a:ea typeface="微软雅黑" pitchFamily="34" charset="-122"/>
              </a:rPr>
              <a:t>sY</a:t>
            </a:r>
            <a:r>
              <a:rPr lang="en-US" altLang="zh-CN" sz="1000" dirty="0" err="1">
                <a:latin typeface="微软雅黑" pitchFamily="34" charset="-122"/>
                <a:ea typeface="微软雅黑" pitchFamily="34" charset="-122"/>
              </a:rPr>
              <a:t>D</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a:t>
            </a:r>
            <a:r>
              <a:rPr lang="en-US" altLang="zh-CN" dirty="0" smtClean="0">
                <a:latin typeface="微软雅黑" pitchFamily="34" charset="-122"/>
                <a:ea typeface="微软雅黑" pitchFamily="34" charset="-122"/>
              </a:rPr>
              <a:t>d(M/P)/</a:t>
            </a:r>
            <a:r>
              <a:rPr lang="en-US" altLang="zh-CN" dirty="0" err="1" smtClean="0">
                <a:latin typeface="微软雅黑" pitchFamily="34" charset="-122"/>
                <a:ea typeface="微软雅黑" pitchFamily="34" charset="-122"/>
              </a:rPr>
              <a:t>dt</a:t>
            </a:r>
            <a:r>
              <a:rPr lang="en-US" altLang="zh-CN" dirty="0" smtClean="0">
                <a:latin typeface="微软雅黑" pitchFamily="34" charset="-122"/>
                <a:ea typeface="微软雅黑" pitchFamily="34" charset="-122"/>
              </a:rPr>
              <a:t> </a:t>
            </a:r>
            <a:r>
              <a:rPr lang="zh-CN" altLang="en-US" dirty="0">
                <a:latin typeface="微软雅黑" pitchFamily="34" charset="-122"/>
                <a:ea typeface="微软雅黑" pitchFamily="34" charset="-122"/>
              </a:rPr>
              <a:t>＝</a:t>
            </a:r>
            <a:r>
              <a:rPr lang="en-US" altLang="zh-CN" dirty="0" err="1">
                <a:latin typeface="微软雅黑" pitchFamily="34" charset="-122"/>
                <a:ea typeface="微软雅黑" pitchFamily="34" charset="-122"/>
              </a:rPr>
              <a:t>sY</a:t>
            </a:r>
            <a:r>
              <a:rPr lang="en-US" altLang="zh-CN" sz="1000" dirty="0" err="1">
                <a:latin typeface="微软雅黑" pitchFamily="34" charset="-122"/>
                <a:ea typeface="微软雅黑" pitchFamily="34" charset="-122"/>
              </a:rPr>
              <a:t>D</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a:t>
            </a:r>
            <a:r>
              <a:rPr lang="el-GR" altLang="zh-CN" dirty="0">
                <a:latin typeface="微软雅黑" pitchFamily="34" charset="-122"/>
                <a:ea typeface="微软雅黑" pitchFamily="34" charset="-122"/>
              </a:rPr>
              <a:t>λ</a:t>
            </a:r>
            <a:r>
              <a:rPr lang="en-US" altLang="zh-CN" dirty="0" err="1">
                <a:latin typeface="微软雅黑" pitchFamily="34" charset="-122"/>
                <a:ea typeface="微软雅黑" pitchFamily="34" charset="-122"/>
              </a:rPr>
              <a:t>nY</a:t>
            </a:r>
            <a:r>
              <a:rPr lang="zh-CN" altLang="en-US" dirty="0">
                <a:latin typeface="微软雅黑" pitchFamily="34" charset="-122"/>
                <a:ea typeface="微软雅黑" pitchFamily="34" charset="-122"/>
              </a:rPr>
              <a:t>＝</a:t>
            </a:r>
            <a:r>
              <a:rPr lang="en-US" altLang="zh-CN" dirty="0" err="1">
                <a:latin typeface="微软雅黑" pitchFamily="34" charset="-122"/>
                <a:ea typeface="微软雅黑" pitchFamily="34" charset="-122"/>
              </a:rPr>
              <a:t>sY</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s</a:t>
            </a:r>
            <a:r>
              <a:rPr lang="el-GR" altLang="zh-CN" dirty="0">
                <a:latin typeface="微软雅黑" pitchFamily="34" charset="-122"/>
                <a:ea typeface="微软雅黑" pitchFamily="34" charset="-122"/>
              </a:rPr>
              <a:t>λ</a:t>
            </a:r>
            <a:r>
              <a:rPr lang="en-US" altLang="zh-CN" dirty="0" err="1">
                <a:latin typeface="微软雅黑" pitchFamily="34" charset="-122"/>
                <a:ea typeface="微软雅黑" pitchFamily="34" charset="-122"/>
              </a:rPr>
              <a:t>nY</a:t>
            </a:r>
            <a:r>
              <a:rPr lang="zh-CN" altLang="en-US" dirty="0">
                <a:latin typeface="微软雅黑" pitchFamily="34" charset="-122"/>
                <a:ea typeface="微软雅黑" pitchFamily="34" charset="-122"/>
              </a:rPr>
              <a:t>－</a:t>
            </a:r>
            <a:r>
              <a:rPr lang="el-GR" altLang="zh-CN" dirty="0">
                <a:latin typeface="微软雅黑" pitchFamily="34" charset="-122"/>
                <a:ea typeface="微软雅黑" pitchFamily="34" charset="-122"/>
              </a:rPr>
              <a:t>λ</a:t>
            </a:r>
            <a:r>
              <a:rPr lang="en-US" altLang="zh-CN" dirty="0" err="1">
                <a:latin typeface="微软雅黑" pitchFamily="34" charset="-122"/>
                <a:ea typeface="微软雅黑" pitchFamily="34" charset="-122"/>
              </a:rPr>
              <a:t>nY</a:t>
            </a:r>
            <a:endParaRPr lang="en-US" altLang="zh-CN" dirty="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由于０＜</a:t>
            </a:r>
            <a:r>
              <a:rPr lang="en-US" altLang="zh-CN" dirty="0">
                <a:latin typeface="微软雅黑" pitchFamily="34" charset="-122"/>
                <a:ea typeface="微软雅黑" pitchFamily="34" charset="-122"/>
              </a:rPr>
              <a:t>ΔS/ΔY</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从而</a:t>
            </a:r>
            <a:r>
              <a:rPr lang="en-US" altLang="zh-CN" dirty="0">
                <a:latin typeface="微软雅黑" pitchFamily="34" charset="-122"/>
                <a:ea typeface="微软雅黑" pitchFamily="34" charset="-122"/>
              </a:rPr>
              <a:t>(</a:t>
            </a:r>
            <a:r>
              <a:rPr lang="en-US" altLang="zh-CN" dirty="0" err="1">
                <a:latin typeface="微软雅黑" pitchFamily="34" charset="-122"/>
                <a:ea typeface="微软雅黑" pitchFamily="34" charset="-122"/>
              </a:rPr>
              <a:t>sλnY</a:t>
            </a:r>
            <a:r>
              <a:rPr lang="zh-CN" altLang="en-US" dirty="0">
                <a:latin typeface="微软雅黑" pitchFamily="34" charset="-122"/>
                <a:ea typeface="微软雅黑" pitchFamily="34" charset="-122"/>
              </a:rPr>
              <a:t>－</a:t>
            </a:r>
            <a:r>
              <a:rPr lang="en-US" altLang="zh-CN" dirty="0" err="1">
                <a:latin typeface="微软雅黑" pitchFamily="34" charset="-122"/>
                <a:ea typeface="微软雅黑" pitchFamily="34" charset="-122"/>
              </a:rPr>
              <a:t>λnY</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＜０</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所以实物经济的均衡储蓄额大于货币</a:t>
            </a:r>
            <a:r>
              <a:rPr lang="zh-CN" altLang="en-US" dirty="0" smtClean="0">
                <a:latin typeface="微软雅黑" pitchFamily="34" charset="-122"/>
                <a:ea typeface="微软雅黑" pitchFamily="34" charset="-122"/>
              </a:rPr>
              <a:t>经济中</a:t>
            </a:r>
            <a:r>
              <a:rPr lang="zh-CN" altLang="en-US" dirty="0">
                <a:latin typeface="微软雅黑" pitchFamily="34" charset="-122"/>
                <a:ea typeface="微软雅黑" pitchFamily="34" charset="-122"/>
              </a:rPr>
              <a:t>的均衡储蓄额</a:t>
            </a:r>
            <a:r>
              <a:rPr lang="en-US" altLang="zh-CN" dirty="0" smtClean="0">
                <a:latin typeface="微软雅黑" pitchFamily="34" charset="-122"/>
                <a:ea typeface="微软雅黑" pitchFamily="34" charset="-122"/>
              </a:rPr>
              <a:t>:</a:t>
            </a:r>
            <a:r>
              <a:rPr lang="en-US" altLang="zh-CN" dirty="0" err="1" smtClean="0">
                <a:latin typeface="微软雅黑" pitchFamily="34" charset="-122"/>
                <a:ea typeface="微软雅黑" pitchFamily="34" charset="-122"/>
              </a:rPr>
              <a:t>sY</a:t>
            </a:r>
            <a:r>
              <a:rPr lang="zh-CN" altLang="en-US" dirty="0">
                <a:latin typeface="微软雅黑" pitchFamily="34" charset="-122"/>
                <a:ea typeface="微软雅黑" pitchFamily="34" charset="-122"/>
              </a:rPr>
              <a:t>＞</a:t>
            </a:r>
            <a:r>
              <a:rPr lang="en-US" altLang="zh-CN" dirty="0" smtClean="0">
                <a:latin typeface="微软雅黑" pitchFamily="34" charset="-122"/>
                <a:ea typeface="微软雅黑" pitchFamily="34" charset="-122"/>
              </a:rPr>
              <a:t>SD</a:t>
            </a:r>
          </a:p>
          <a:p>
            <a:pPr>
              <a:lnSpc>
                <a:spcPct val="150000"/>
              </a:lnSpc>
            </a:pPr>
            <a:r>
              <a:rPr lang="zh-CN" altLang="en-US" dirty="0">
                <a:latin typeface="微软雅黑" pitchFamily="34" charset="-122"/>
                <a:ea typeface="微软雅黑" pitchFamily="34" charset="-122"/>
              </a:rPr>
              <a:t>４．托宾的人均可支配收入</a:t>
            </a:r>
            <a:r>
              <a:rPr lang="en-US" altLang="zh-CN" dirty="0">
                <a:latin typeface="微软雅黑" pitchFamily="34" charset="-122"/>
                <a:ea typeface="微软雅黑" pitchFamily="34" charset="-122"/>
              </a:rPr>
              <a:t>y</a:t>
            </a:r>
            <a:r>
              <a:rPr lang="zh-CN" altLang="en-US" dirty="0">
                <a:latin typeface="微软雅黑" pitchFamily="34" charset="-122"/>
                <a:ea typeface="微软雅黑" pitchFamily="34" charset="-122"/>
              </a:rPr>
              <a:t>和人均均衡储蓄</a:t>
            </a:r>
            <a:r>
              <a:rPr lang="en-US" altLang="zh-CN" dirty="0" err="1">
                <a:latin typeface="微软雅黑" pitchFamily="34" charset="-122"/>
                <a:ea typeface="微软雅黑" pitchFamily="34" charset="-122"/>
              </a:rPr>
              <a:t>Sd</a:t>
            </a:r>
            <a:r>
              <a:rPr lang="en-US" altLang="zh-CN" dirty="0">
                <a:latin typeface="微软雅黑" pitchFamily="34" charset="-122"/>
                <a:ea typeface="微软雅黑" pitchFamily="34" charset="-122"/>
              </a:rPr>
              <a:t> </a:t>
            </a:r>
            <a:r>
              <a:rPr lang="zh-CN" altLang="en-US" dirty="0" smtClean="0">
                <a:latin typeface="微软雅黑" pitchFamily="34" charset="-122"/>
                <a:ea typeface="微软雅黑" pitchFamily="34" charset="-122"/>
              </a:rPr>
              <a:t>模型</a:t>
            </a:r>
            <a:endParaRPr lang="en-US" altLang="zh-CN" dirty="0" smtClean="0">
              <a:latin typeface="微软雅黑" pitchFamily="34" charset="-122"/>
              <a:ea typeface="微软雅黑" pitchFamily="34" charset="-122"/>
            </a:endParaRPr>
          </a:p>
          <a:p>
            <a:pPr>
              <a:lnSpc>
                <a:spcPct val="150000"/>
              </a:lnSpc>
            </a:pPr>
            <a:r>
              <a:rPr lang="en-US" altLang="zh-CN" dirty="0" smtClean="0">
                <a:latin typeface="微软雅黑" pitchFamily="34" charset="-122"/>
                <a:ea typeface="微软雅黑" pitchFamily="34" charset="-122"/>
              </a:rPr>
              <a:t>                                              </a:t>
            </a:r>
            <a:r>
              <a:rPr lang="en-US" altLang="zh-CN" dirty="0" err="1" smtClean="0">
                <a:latin typeface="微软雅黑" pitchFamily="34" charset="-122"/>
                <a:ea typeface="微软雅黑" pitchFamily="34" charset="-122"/>
              </a:rPr>
              <a:t>Sd</a:t>
            </a:r>
            <a:r>
              <a:rPr lang="en-US" altLang="zh-CN" dirty="0" smtClean="0">
                <a:latin typeface="微软雅黑" pitchFamily="34" charset="-122"/>
                <a:ea typeface="微软雅黑" pitchFamily="34" charset="-122"/>
              </a:rPr>
              <a:t> </a:t>
            </a:r>
            <a:r>
              <a:rPr lang="zh-CN" altLang="en-US" dirty="0">
                <a:latin typeface="微软雅黑" pitchFamily="34" charset="-122"/>
                <a:ea typeface="微软雅黑" pitchFamily="34" charset="-122"/>
              </a:rPr>
              <a:t>＝</a:t>
            </a:r>
            <a:r>
              <a:rPr lang="en-US" altLang="zh-CN" dirty="0" err="1">
                <a:latin typeface="微软雅黑" pitchFamily="34" charset="-122"/>
                <a:ea typeface="微软雅黑" pitchFamily="34" charset="-122"/>
              </a:rPr>
              <a:t>sy</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s</a:t>
            </a:r>
            <a:r>
              <a:rPr lang="el-GR" altLang="zh-CN" dirty="0">
                <a:latin typeface="微软雅黑" pitchFamily="34" charset="-122"/>
                <a:ea typeface="微软雅黑" pitchFamily="34" charset="-122"/>
              </a:rPr>
              <a:t>λ</a:t>
            </a:r>
            <a:r>
              <a:rPr lang="en-US" altLang="zh-CN" dirty="0" err="1">
                <a:latin typeface="微软雅黑" pitchFamily="34" charset="-122"/>
                <a:ea typeface="微软雅黑" pitchFamily="34" charset="-122"/>
              </a:rPr>
              <a:t>ny</a:t>
            </a:r>
            <a:r>
              <a:rPr lang="zh-CN" altLang="en-US" dirty="0">
                <a:latin typeface="微软雅黑" pitchFamily="34" charset="-122"/>
                <a:ea typeface="微软雅黑" pitchFamily="34" charset="-122"/>
              </a:rPr>
              <a:t>－</a:t>
            </a:r>
            <a:r>
              <a:rPr lang="el-GR" altLang="zh-CN" dirty="0">
                <a:latin typeface="微软雅黑" pitchFamily="34" charset="-122"/>
                <a:ea typeface="微软雅黑" pitchFamily="34" charset="-122"/>
              </a:rPr>
              <a:t>λ</a:t>
            </a:r>
            <a:r>
              <a:rPr lang="en-US" altLang="zh-CN" dirty="0" err="1">
                <a:latin typeface="微软雅黑" pitchFamily="34" charset="-122"/>
                <a:ea typeface="微软雅黑" pitchFamily="34" charset="-122"/>
              </a:rPr>
              <a:t>ny</a:t>
            </a:r>
            <a:r>
              <a:rPr lang="zh-CN" altLang="en-US" dirty="0">
                <a:latin typeface="微软雅黑" pitchFamily="34" charset="-122"/>
                <a:ea typeface="微软雅黑" pitchFamily="34" charset="-122"/>
              </a:rPr>
              <a:t>＝</a:t>
            </a:r>
            <a:r>
              <a:rPr lang="en-US" altLang="zh-CN" dirty="0" err="1">
                <a:latin typeface="微软雅黑" pitchFamily="34" charset="-122"/>
                <a:ea typeface="微软雅黑" pitchFamily="34" charset="-122"/>
              </a:rPr>
              <a:t>sy</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/s</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el-GR" altLang="zh-CN" dirty="0">
                <a:latin typeface="微软雅黑" pitchFamily="34" charset="-122"/>
                <a:ea typeface="微软雅黑" pitchFamily="34" charset="-122"/>
              </a:rPr>
              <a:t>λ</a:t>
            </a:r>
            <a:r>
              <a:rPr lang="en-US" altLang="zh-CN" dirty="0">
                <a:latin typeface="微软雅黑" pitchFamily="34" charset="-122"/>
                <a:ea typeface="微软雅黑" pitchFamily="34" charset="-122"/>
              </a:rPr>
              <a:t>n]</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y[s</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s)</a:t>
            </a:r>
            <a:r>
              <a:rPr lang="el-GR" altLang="zh-CN" dirty="0">
                <a:latin typeface="微软雅黑" pitchFamily="34" charset="-122"/>
                <a:ea typeface="微软雅黑" pitchFamily="34" charset="-122"/>
              </a:rPr>
              <a:t>λ</a:t>
            </a:r>
            <a:r>
              <a:rPr lang="en-US" altLang="zh-CN" dirty="0">
                <a:latin typeface="微软雅黑" pitchFamily="34" charset="-122"/>
                <a:ea typeface="微软雅黑" pitchFamily="34" charset="-122"/>
              </a:rPr>
              <a:t>n]</a:t>
            </a:r>
          </a:p>
          <a:p>
            <a:pPr>
              <a:lnSpc>
                <a:spcPct val="150000"/>
              </a:lnSpc>
            </a:pPr>
            <a:r>
              <a:rPr lang="zh-CN" altLang="en-US" dirty="0">
                <a:latin typeface="微软雅黑" pitchFamily="34" charset="-122"/>
                <a:ea typeface="微软雅黑" pitchFamily="34" charset="-122"/>
              </a:rPr>
              <a:t>由于</a:t>
            </a:r>
            <a:r>
              <a:rPr lang="en-US" altLang="zh-CN" dirty="0">
                <a:latin typeface="微软雅黑" pitchFamily="34" charset="-122"/>
                <a:ea typeface="微软雅黑" pitchFamily="34" charset="-122"/>
              </a:rPr>
              <a:t>y</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f(k),</a:t>
            </a:r>
            <a:r>
              <a:rPr lang="zh-CN" altLang="en-US" dirty="0">
                <a:latin typeface="微软雅黑" pitchFamily="34" charset="-122"/>
                <a:ea typeface="微软雅黑" pitchFamily="34" charset="-122"/>
              </a:rPr>
              <a:t>上式可</a:t>
            </a:r>
            <a:r>
              <a:rPr lang="zh-CN" altLang="en-US" dirty="0" smtClean="0">
                <a:latin typeface="微软雅黑" pitchFamily="34" charset="-122"/>
                <a:ea typeface="微软雅黑" pitchFamily="34" charset="-122"/>
              </a:rPr>
              <a:t>改为</a:t>
            </a:r>
            <a:r>
              <a:rPr lang="en-US" altLang="zh-CN" dirty="0" err="1" smtClean="0">
                <a:latin typeface="微软雅黑" pitchFamily="34" charset="-122"/>
                <a:ea typeface="微软雅黑" pitchFamily="34" charset="-122"/>
              </a:rPr>
              <a:t>Sd</a:t>
            </a:r>
            <a:r>
              <a:rPr lang="en-US" altLang="zh-CN" dirty="0" smtClean="0">
                <a:latin typeface="微软雅黑" pitchFamily="34" charset="-122"/>
                <a:ea typeface="微软雅黑" pitchFamily="34" charset="-122"/>
              </a:rPr>
              <a:t> </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f(k)[s</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s)</a:t>
            </a:r>
            <a:r>
              <a:rPr lang="el-GR" altLang="zh-CN" dirty="0">
                <a:latin typeface="微软雅黑" pitchFamily="34" charset="-122"/>
                <a:ea typeface="微软雅黑" pitchFamily="34" charset="-122"/>
              </a:rPr>
              <a:t>λ</a:t>
            </a:r>
            <a:r>
              <a:rPr lang="en-US" altLang="zh-CN" dirty="0">
                <a:latin typeface="微软雅黑" pitchFamily="34" charset="-122"/>
                <a:ea typeface="微软雅黑" pitchFamily="34" charset="-122"/>
              </a:rPr>
              <a:t>n</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根据</a:t>
            </a:r>
            <a:r>
              <a:rPr lang="en-US" altLang="zh-CN" dirty="0">
                <a:latin typeface="微软雅黑" pitchFamily="34" charset="-122"/>
                <a:ea typeface="微软雅黑" pitchFamily="34" charset="-122"/>
              </a:rPr>
              <a:t>S</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I </a:t>
            </a:r>
            <a:r>
              <a:rPr lang="zh-CN" altLang="en-US" dirty="0">
                <a:latin typeface="微软雅黑" pitchFamily="34" charset="-122"/>
                <a:ea typeface="微软雅黑" pitchFamily="34" charset="-122"/>
              </a:rPr>
              <a:t>的均衡条件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从而</a:t>
            </a:r>
            <a:r>
              <a:rPr lang="en-US" altLang="zh-CN" dirty="0" err="1">
                <a:latin typeface="微软雅黑" pitchFamily="34" charset="-122"/>
                <a:ea typeface="微软雅黑" pitchFamily="34" charset="-122"/>
              </a:rPr>
              <a:t>Sd</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a:t>
            </a:r>
            <a:r>
              <a:rPr lang="en-US" altLang="zh-CN" dirty="0" err="1">
                <a:latin typeface="微软雅黑" pitchFamily="34" charset="-122"/>
                <a:ea typeface="微软雅黑" pitchFamily="34" charset="-122"/>
              </a:rPr>
              <a:t>nk</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或者</a:t>
            </a:r>
            <a:r>
              <a:rPr lang="en-US" altLang="zh-CN" dirty="0" smtClean="0">
                <a:latin typeface="微软雅黑" pitchFamily="34" charset="-122"/>
                <a:ea typeface="微软雅黑" pitchFamily="34" charset="-122"/>
              </a:rPr>
              <a:t>[</a:t>
            </a:r>
            <a:r>
              <a:rPr lang="en-US" altLang="zh-CN" dirty="0">
                <a:latin typeface="微软雅黑" pitchFamily="34" charset="-122"/>
                <a:ea typeface="微软雅黑" pitchFamily="34" charset="-122"/>
              </a:rPr>
              <a:t>s</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s)</a:t>
            </a:r>
            <a:r>
              <a:rPr lang="el-GR" altLang="zh-CN" dirty="0">
                <a:latin typeface="微软雅黑" pitchFamily="34" charset="-122"/>
                <a:ea typeface="微软雅黑" pitchFamily="34" charset="-122"/>
              </a:rPr>
              <a:t>λ</a:t>
            </a:r>
            <a:r>
              <a:rPr lang="en-US" altLang="zh-CN" dirty="0">
                <a:latin typeface="微软雅黑" pitchFamily="34" charset="-122"/>
                <a:ea typeface="微软雅黑" pitchFamily="34" charset="-122"/>
              </a:rPr>
              <a:t>n]f(k)</a:t>
            </a:r>
            <a:r>
              <a:rPr lang="zh-CN" altLang="en-US" dirty="0">
                <a:latin typeface="微软雅黑" pitchFamily="34" charset="-122"/>
                <a:ea typeface="微软雅黑" pitchFamily="34" charset="-122"/>
              </a:rPr>
              <a:t>＝</a:t>
            </a:r>
            <a:r>
              <a:rPr lang="en-US" altLang="zh-CN" dirty="0" err="1">
                <a:latin typeface="微软雅黑" pitchFamily="34" charset="-122"/>
                <a:ea typeface="微软雅黑" pitchFamily="34" charset="-122"/>
              </a:rPr>
              <a:t>nk</a:t>
            </a:r>
            <a:endParaRPr lang="en-US" altLang="zh-CN" dirty="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这就是托宾的货币经济均衡增长模型</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311555696"/>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91565" y="480715"/>
            <a:ext cx="5676150"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经济增长理论</a:t>
            </a:r>
          </a:p>
        </p:txBody>
      </p:sp>
      <p:sp>
        <p:nvSpPr>
          <p:cNvPr id="3" name="矩形 2"/>
          <p:cNvSpPr/>
          <p:nvPr/>
        </p:nvSpPr>
        <p:spPr>
          <a:xfrm>
            <a:off x="1091565" y="1440247"/>
            <a:ext cx="11100435" cy="5124480"/>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二、托宾</a:t>
            </a:r>
            <a:r>
              <a:rPr lang="zh-CN" altLang="en-US" sz="2000" b="1" dirty="0" smtClean="0">
                <a:latin typeface="微软雅黑" pitchFamily="34" charset="-122"/>
                <a:ea typeface="微软雅黑" pitchFamily="34" charset="-122"/>
              </a:rPr>
              <a:t>悖论</a:t>
            </a:r>
            <a:endParaRPr lang="en-US" altLang="zh-CN" sz="2000" b="1"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托宾的货币经济增长模型与新古典经济增长模型相比是个较低均衡国民收入水平的</a:t>
            </a:r>
            <a:r>
              <a:rPr lang="zh-CN" altLang="en-US" dirty="0" smtClean="0">
                <a:latin typeface="微软雅黑" pitchFamily="34" charset="-122"/>
                <a:ea typeface="微软雅黑" pitchFamily="34" charset="-122"/>
              </a:rPr>
              <a:t>均衡</a:t>
            </a:r>
            <a:r>
              <a:rPr lang="zh-CN" altLang="en-US" dirty="0">
                <a:latin typeface="微软雅黑" pitchFamily="34" charset="-122"/>
                <a:ea typeface="微软雅黑" pitchFamily="34" charset="-122"/>
              </a:rPr>
              <a:t>方程式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因为新古典经济增长模型为</a:t>
            </a:r>
          </a:p>
          <a:p>
            <a:pPr>
              <a:lnSpc>
                <a:spcPct val="150000"/>
              </a:lnSpc>
            </a:pPr>
            <a:r>
              <a:rPr lang="en-US" altLang="zh-CN" dirty="0" smtClean="0">
                <a:latin typeface="微软雅黑" pitchFamily="34" charset="-122"/>
                <a:ea typeface="微软雅黑" pitchFamily="34" charset="-122"/>
              </a:rPr>
              <a:t>                                                                                      sf(k</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a:t>
            </a:r>
            <a:r>
              <a:rPr lang="en-US" altLang="zh-CN" dirty="0" err="1">
                <a:latin typeface="微软雅黑" pitchFamily="34" charset="-122"/>
                <a:ea typeface="微软雅黑" pitchFamily="34" charset="-122"/>
              </a:rPr>
              <a:t>nk</a:t>
            </a:r>
            <a:endParaRPr lang="en-US" altLang="zh-CN" dirty="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由于托宾模型中的</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s)</a:t>
            </a:r>
            <a:r>
              <a:rPr lang="en-US" altLang="zh-CN" dirty="0" err="1">
                <a:latin typeface="微软雅黑" pitchFamily="34" charset="-122"/>
                <a:ea typeface="微软雅黑" pitchFamily="34" charset="-122"/>
              </a:rPr>
              <a:t>λn</a:t>
            </a:r>
            <a:r>
              <a:rPr lang="zh-CN" altLang="en-US" dirty="0">
                <a:latin typeface="微软雅黑" pitchFamily="34" charset="-122"/>
                <a:ea typeface="微软雅黑" pitchFamily="34" charset="-122"/>
              </a:rPr>
              <a:t>＞０</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所以</a:t>
            </a:r>
            <a:r>
              <a:rPr lang="en-US" altLang="zh-CN" dirty="0">
                <a:latin typeface="微软雅黑" pitchFamily="34" charset="-122"/>
                <a:ea typeface="微软雅黑" pitchFamily="34" charset="-122"/>
              </a:rPr>
              <a:t>[s</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s)</a:t>
            </a:r>
            <a:r>
              <a:rPr lang="en-US" altLang="zh-CN" dirty="0" err="1">
                <a:latin typeface="微软雅黑" pitchFamily="34" charset="-122"/>
                <a:ea typeface="微软雅黑" pitchFamily="34" charset="-122"/>
              </a:rPr>
              <a:t>λn</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s,</a:t>
            </a:r>
            <a:r>
              <a:rPr lang="zh-CN" altLang="en-US" dirty="0">
                <a:latin typeface="微软雅黑" pitchFamily="34" charset="-122"/>
                <a:ea typeface="微软雅黑" pitchFamily="34" charset="-122"/>
              </a:rPr>
              <a:t>货币经济中的人均均衡</a:t>
            </a:r>
            <a:r>
              <a:rPr lang="zh-CN" altLang="en-US" dirty="0" smtClean="0">
                <a:latin typeface="微软雅黑" pitchFamily="34" charset="-122"/>
                <a:ea typeface="微软雅黑" pitchFamily="34" charset="-122"/>
              </a:rPr>
              <a:t>储蓄小于</a:t>
            </a:r>
            <a:r>
              <a:rPr lang="zh-CN" altLang="en-US" dirty="0">
                <a:latin typeface="微软雅黑" pitchFamily="34" charset="-122"/>
                <a:ea typeface="微软雅黑" pitchFamily="34" charset="-122"/>
              </a:rPr>
              <a:t>实物经济中的人均均衡储蓄</a:t>
            </a:r>
            <a:r>
              <a:rPr lang="en-US" altLang="zh-CN" dirty="0">
                <a:latin typeface="微软雅黑" pitchFamily="34" charset="-122"/>
                <a:ea typeface="微软雅黑" pitchFamily="34" charset="-122"/>
              </a:rPr>
              <a:t>:</a:t>
            </a:r>
          </a:p>
          <a:p>
            <a:pPr>
              <a:lnSpc>
                <a:spcPct val="150000"/>
              </a:lnSpc>
            </a:pPr>
            <a:r>
              <a:rPr lang="en-US" altLang="zh-CN" dirty="0" smtClean="0">
                <a:latin typeface="微软雅黑" pitchFamily="34" charset="-122"/>
                <a:ea typeface="微软雅黑" pitchFamily="34" charset="-122"/>
              </a:rPr>
              <a:t>                                                                                     [</a:t>
            </a:r>
            <a:r>
              <a:rPr lang="en-US" altLang="zh-CN" dirty="0">
                <a:latin typeface="微软雅黑" pitchFamily="34" charset="-122"/>
                <a:ea typeface="微软雅黑" pitchFamily="34" charset="-122"/>
              </a:rPr>
              <a:t>s</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s)</a:t>
            </a:r>
            <a:r>
              <a:rPr lang="el-GR" altLang="zh-CN" dirty="0">
                <a:latin typeface="微软雅黑" pitchFamily="34" charset="-122"/>
                <a:ea typeface="微软雅黑" pitchFamily="34" charset="-122"/>
              </a:rPr>
              <a:t>λ</a:t>
            </a:r>
            <a:r>
              <a:rPr lang="en-US" altLang="zh-CN" dirty="0">
                <a:latin typeface="微软雅黑" pitchFamily="34" charset="-122"/>
                <a:ea typeface="微软雅黑" pitchFamily="34" charset="-122"/>
              </a:rPr>
              <a:t>n]f(k)</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sf(k)</a:t>
            </a:r>
          </a:p>
          <a:p>
            <a:pPr>
              <a:lnSpc>
                <a:spcPct val="150000"/>
              </a:lnSpc>
            </a:pPr>
            <a:r>
              <a:rPr lang="zh-CN" altLang="en-US" dirty="0">
                <a:latin typeface="微软雅黑" pitchFamily="34" charset="-122"/>
                <a:ea typeface="微软雅黑" pitchFamily="34" charset="-122"/>
              </a:rPr>
              <a:t>从而</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货币经济的人均均衡的国民收入小于实物经济中的人均均衡的国民收入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用</a:t>
            </a:r>
            <a:r>
              <a:rPr lang="zh-CN" altLang="en-US" dirty="0" smtClean="0">
                <a:latin typeface="微软雅黑" pitchFamily="34" charset="-122"/>
                <a:ea typeface="微软雅黑" pitchFamily="34" charset="-122"/>
              </a:rPr>
              <a:t>公式表示</a:t>
            </a:r>
            <a:r>
              <a:rPr lang="zh-CN" altLang="en-US" dirty="0">
                <a:latin typeface="微软雅黑" pitchFamily="34" charset="-122"/>
                <a:ea typeface="微软雅黑" pitchFamily="34" charset="-122"/>
              </a:rPr>
              <a:t>就是</a:t>
            </a:r>
          </a:p>
          <a:p>
            <a:pPr>
              <a:lnSpc>
                <a:spcPct val="150000"/>
              </a:lnSpc>
            </a:pPr>
            <a:r>
              <a:rPr lang="en-US" altLang="zh-CN" dirty="0" smtClean="0">
                <a:latin typeface="微软雅黑" pitchFamily="34" charset="-122"/>
                <a:ea typeface="微软雅黑" pitchFamily="34" charset="-122"/>
              </a:rPr>
              <a:t>                                                                                     {[</a:t>
            </a:r>
            <a:r>
              <a:rPr lang="en-US" altLang="zh-CN" dirty="0">
                <a:latin typeface="微软雅黑" pitchFamily="34" charset="-122"/>
                <a:ea typeface="微软雅黑" pitchFamily="34" charset="-122"/>
              </a:rPr>
              <a:t>s</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s)</a:t>
            </a:r>
            <a:r>
              <a:rPr lang="el-GR" altLang="zh-CN" dirty="0">
                <a:latin typeface="微软雅黑" pitchFamily="34" charset="-122"/>
                <a:ea typeface="微软雅黑" pitchFamily="34" charset="-122"/>
              </a:rPr>
              <a:t>λ</a:t>
            </a:r>
            <a:r>
              <a:rPr lang="en-US" altLang="zh-CN" dirty="0">
                <a:latin typeface="微软雅黑" pitchFamily="34" charset="-122"/>
                <a:ea typeface="微软雅黑" pitchFamily="34" charset="-122"/>
              </a:rPr>
              <a:t>n]f(k)</a:t>
            </a:r>
            <a:r>
              <a:rPr lang="zh-CN" altLang="en-US" dirty="0">
                <a:latin typeface="微软雅黑" pitchFamily="34" charset="-122"/>
                <a:ea typeface="微软雅黑" pitchFamily="34" charset="-122"/>
              </a:rPr>
              <a:t>＝</a:t>
            </a:r>
            <a:r>
              <a:rPr lang="en-US" altLang="zh-CN" dirty="0" err="1">
                <a:latin typeface="微软雅黑" pitchFamily="34" charset="-122"/>
                <a:ea typeface="微软雅黑" pitchFamily="34" charset="-122"/>
              </a:rPr>
              <a:t>nk</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{sf(k)</a:t>
            </a:r>
            <a:r>
              <a:rPr lang="zh-CN" altLang="en-US" dirty="0">
                <a:latin typeface="微软雅黑" pitchFamily="34" charset="-122"/>
                <a:ea typeface="微软雅黑" pitchFamily="34" charset="-122"/>
              </a:rPr>
              <a:t>＝</a:t>
            </a:r>
            <a:r>
              <a:rPr lang="en-US" altLang="zh-CN" dirty="0" err="1">
                <a:latin typeface="微软雅黑" pitchFamily="34" charset="-122"/>
                <a:ea typeface="微软雅黑" pitchFamily="34" charset="-122"/>
              </a:rPr>
              <a:t>nk</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这就是所谓的“托宾悖论”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其含义是</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一方面</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把货币引入经济后</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可以增加人们的</a:t>
            </a:r>
            <a:r>
              <a:rPr lang="zh-CN" altLang="en-US" dirty="0" smtClean="0">
                <a:latin typeface="微软雅黑" pitchFamily="34" charset="-122"/>
                <a:ea typeface="微软雅黑" pitchFamily="34" charset="-122"/>
              </a:rPr>
              <a:t>可支配</a:t>
            </a:r>
            <a:r>
              <a:rPr lang="zh-CN" altLang="en-US" dirty="0">
                <a:latin typeface="微软雅黑" pitchFamily="34" charset="-122"/>
                <a:ea typeface="微软雅黑" pitchFamily="34" charset="-122"/>
              </a:rPr>
              <a:t>收入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从而通过经济增长模型后</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货币经济的国民收入应该大于实物经济</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但是</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另一方</a:t>
            </a:r>
            <a:r>
              <a:rPr lang="zh-CN" altLang="en-US" dirty="0">
                <a:latin typeface="微软雅黑" pitchFamily="34" charset="-122"/>
                <a:ea typeface="微软雅黑" pitchFamily="34" charset="-122"/>
              </a:rPr>
              <a:t>面</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根据货币经济增长模型的推导</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货币经济的国民收入却小于实物经济的国民收入</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3838993413"/>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91565" y="482312"/>
            <a:ext cx="5676150"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经济增长理论</a:t>
            </a:r>
          </a:p>
        </p:txBody>
      </p:sp>
      <p:sp>
        <p:nvSpPr>
          <p:cNvPr id="3" name="矩形 2"/>
          <p:cNvSpPr/>
          <p:nvPr/>
        </p:nvSpPr>
        <p:spPr>
          <a:xfrm>
            <a:off x="1091565" y="1423772"/>
            <a:ext cx="11100435" cy="4801314"/>
          </a:xfrm>
          <a:prstGeom prst="rect">
            <a:avLst/>
          </a:prstGeom>
        </p:spPr>
        <p:txBody>
          <a:bodyPr wrap="square">
            <a:spAutoFit/>
          </a:bodyPr>
          <a:lstStyle/>
          <a:p>
            <a:r>
              <a:rPr lang="zh-CN" altLang="en-US" sz="2000" b="1" dirty="0">
                <a:latin typeface="微软雅黑" pitchFamily="34" charset="-122"/>
                <a:ea typeface="微软雅黑" pitchFamily="34" charset="-122"/>
              </a:rPr>
              <a:t>三、对“托宾经济增长模型”的</a:t>
            </a:r>
            <a:r>
              <a:rPr lang="zh-CN" altLang="en-US" sz="2000" b="1" dirty="0" smtClean="0">
                <a:latin typeface="微软雅黑" pitchFamily="34" charset="-122"/>
                <a:ea typeface="微软雅黑" pitchFamily="34" charset="-122"/>
              </a:rPr>
              <a:t>修补</a:t>
            </a:r>
            <a:endParaRPr lang="en-US" altLang="zh-CN" sz="2000" b="1" dirty="0" smtClean="0">
              <a:latin typeface="微软雅黑" pitchFamily="34" charset="-122"/>
              <a:ea typeface="微软雅黑" pitchFamily="34" charset="-122"/>
            </a:endParaRPr>
          </a:p>
          <a:p>
            <a:r>
              <a:rPr lang="zh-CN" altLang="en-US" dirty="0">
                <a:latin typeface="微软雅黑" pitchFamily="34" charset="-122"/>
                <a:ea typeface="微软雅黑" pitchFamily="34" charset="-122"/>
              </a:rPr>
              <a:t>“托宾悖论”提出之后</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其结论显然违背人们的常识和经济的实践</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那么</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为什么会</a:t>
            </a:r>
            <a:r>
              <a:rPr lang="zh-CN" altLang="en-US" dirty="0" smtClean="0">
                <a:latin typeface="微软雅黑" pitchFamily="34" charset="-122"/>
                <a:ea typeface="微软雅黑" pitchFamily="34" charset="-122"/>
              </a:rPr>
              <a:t>产生“托宾悖论”</a:t>
            </a:r>
            <a:r>
              <a:rPr lang="zh-CN" altLang="en-US" dirty="0">
                <a:latin typeface="微软雅黑" pitchFamily="34" charset="-122"/>
                <a:ea typeface="微软雅黑" pitchFamily="34" charset="-122"/>
              </a:rPr>
              <a:t>呢</a:t>
            </a:r>
            <a:r>
              <a:rPr lang="en-US" altLang="zh-CN" dirty="0">
                <a:latin typeface="微软雅黑" pitchFamily="34" charset="-122"/>
                <a:ea typeface="微软雅黑" pitchFamily="34" charset="-122"/>
              </a:rPr>
              <a:t>? </a:t>
            </a:r>
            <a:endParaRPr lang="en-US" altLang="zh-CN" dirty="0" smtClean="0">
              <a:latin typeface="微软雅黑" pitchFamily="34" charset="-122"/>
              <a:ea typeface="微软雅黑" pitchFamily="34" charset="-122"/>
            </a:endParaRPr>
          </a:p>
          <a:p>
            <a:r>
              <a:rPr lang="zh-CN" altLang="en-US" dirty="0">
                <a:latin typeface="微软雅黑" pitchFamily="34" charset="-122"/>
                <a:ea typeface="微软雅黑" pitchFamily="34" charset="-122"/>
              </a:rPr>
              <a:t>四、货币信用一体化与经济</a:t>
            </a:r>
            <a:r>
              <a:rPr lang="zh-CN" altLang="en-US" dirty="0" smtClean="0">
                <a:latin typeface="微软雅黑" pitchFamily="34" charset="-122"/>
                <a:ea typeface="微软雅黑" pitchFamily="34" charset="-122"/>
              </a:rPr>
              <a:t>增长</a:t>
            </a:r>
            <a:endParaRPr lang="en-US" altLang="zh-CN" dirty="0" smtClean="0">
              <a:latin typeface="微软雅黑" pitchFamily="34" charset="-122"/>
              <a:ea typeface="微软雅黑" pitchFamily="34" charset="-122"/>
            </a:endParaRPr>
          </a:p>
          <a:p>
            <a:r>
              <a:rPr lang="zh-CN" altLang="en-US" dirty="0">
                <a:latin typeface="微软雅黑" pitchFamily="34" charset="-122"/>
                <a:ea typeface="微软雅黑" pitchFamily="34" charset="-122"/>
              </a:rPr>
              <a:t>五、金融经济增长模型的政策</a:t>
            </a:r>
            <a:r>
              <a:rPr lang="zh-CN" altLang="en-US" dirty="0" smtClean="0">
                <a:latin typeface="微软雅黑" pitchFamily="34" charset="-122"/>
                <a:ea typeface="微软雅黑" pitchFamily="34" charset="-122"/>
              </a:rPr>
              <a:t>结论</a:t>
            </a:r>
            <a:endParaRPr lang="en-US" altLang="zh-CN" dirty="0" smtClean="0">
              <a:latin typeface="微软雅黑" pitchFamily="34" charset="-122"/>
              <a:ea typeface="微软雅黑" pitchFamily="34" charset="-122"/>
            </a:endParaRP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为了增加个人可支配收入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除了通过科技革命、劳动生产力从而增加人均</a:t>
            </a:r>
            <a:r>
              <a:rPr lang="zh-CN" altLang="en-US" dirty="0" smtClean="0">
                <a:latin typeface="微软雅黑" pitchFamily="34" charset="-122"/>
                <a:ea typeface="微软雅黑" pitchFamily="34" charset="-122"/>
              </a:rPr>
              <a:t>实物收入外</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还应考虑人均实际货币持有率</a:t>
            </a:r>
            <a:r>
              <a:rPr lang="en-US" altLang="zh-CN" dirty="0">
                <a:latin typeface="微软雅黑" pitchFamily="34" charset="-122"/>
                <a:ea typeface="微软雅黑" pitchFamily="34" charset="-122"/>
              </a:rPr>
              <a:t>λ</a:t>
            </a:r>
            <a:r>
              <a:rPr lang="zh-CN" altLang="en-US" dirty="0">
                <a:latin typeface="微软雅黑" pitchFamily="34" charset="-122"/>
                <a:ea typeface="微软雅黑" pitchFamily="34" charset="-122"/>
              </a:rPr>
              <a:t>、人口增长率</a:t>
            </a:r>
            <a:r>
              <a:rPr lang="en-US" altLang="zh-CN" dirty="0" err="1">
                <a:latin typeface="微软雅黑" pitchFamily="34" charset="-122"/>
                <a:ea typeface="微软雅黑" pitchFamily="34" charset="-122"/>
              </a:rPr>
              <a:t>n.λny</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构成了新增加人口后的实质</a:t>
            </a:r>
            <a:r>
              <a:rPr lang="zh-CN" altLang="en-US" dirty="0" smtClean="0">
                <a:latin typeface="微软雅黑" pitchFamily="34" charset="-122"/>
                <a:ea typeface="微软雅黑" pitchFamily="34" charset="-122"/>
              </a:rPr>
              <a:t>国民收入</a:t>
            </a:r>
            <a:r>
              <a:rPr lang="zh-CN" altLang="en-US" dirty="0">
                <a:latin typeface="微软雅黑" pitchFamily="34" charset="-122"/>
                <a:ea typeface="微软雅黑" pitchFamily="34" charset="-122"/>
              </a:rPr>
              <a:t>所需要发行的实质货币</a:t>
            </a:r>
            <a:r>
              <a:rPr lang="zh-CN" altLang="en-US" dirty="0" smtClean="0">
                <a:latin typeface="微软雅黑" pitchFamily="34" charset="-122"/>
                <a:ea typeface="微软雅黑" pitchFamily="34" charset="-122"/>
              </a:rPr>
              <a:t>余额</a:t>
            </a:r>
            <a:endParaRPr lang="en-US" altLang="zh-CN" dirty="0" smtClean="0">
              <a:latin typeface="微软雅黑" pitchFamily="34" charset="-122"/>
              <a:ea typeface="微软雅黑" pitchFamily="34" charset="-122"/>
            </a:endParaRP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信用货币经济下的经济增长过程是金融的集中资本和加速经济增长的运动过程</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所以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现代货币政策的调控对象应该是信用货币的集中资本的能力及信用货币对经济</a:t>
            </a:r>
            <a:r>
              <a:rPr lang="zh-CN" altLang="en-US" dirty="0" smtClean="0">
                <a:latin typeface="微软雅黑" pitchFamily="34" charset="-122"/>
                <a:ea typeface="微软雅黑" pitchFamily="34" charset="-122"/>
              </a:rPr>
              <a:t>增长的</a:t>
            </a:r>
            <a:r>
              <a:rPr lang="zh-CN" altLang="en-US" dirty="0">
                <a:latin typeface="微软雅黑" pitchFamily="34" charset="-122"/>
                <a:ea typeface="微软雅黑" pitchFamily="34" charset="-122"/>
              </a:rPr>
              <a:t>加速能力</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也就是不仅要调控银行存款货币的创造能力</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还要调控信用货币在</a:t>
            </a:r>
            <a:r>
              <a:rPr lang="zh-CN" altLang="en-US" dirty="0" smtClean="0">
                <a:latin typeface="微软雅黑" pitchFamily="34" charset="-122"/>
                <a:ea typeface="微软雅黑" pitchFamily="34" charset="-122"/>
              </a:rPr>
              <a:t>资本市场上</a:t>
            </a:r>
            <a:r>
              <a:rPr lang="zh-CN" altLang="en-US" dirty="0">
                <a:latin typeface="微软雅黑" pitchFamily="34" charset="-122"/>
                <a:ea typeface="微软雅黑" pitchFamily="34" charset="-122"/>
              </a:rPr>
              <a:t>的集中资本的能力及其在生产领域的经济加速能力</a:t>
            </a:r>
            <a:r>
              <a:rPr lang="en-US" altLang="zh-CN" dirty="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金融经济的货币供给政策是信用货币政策</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影响货币供给量的因素不仅有货币</a:t>
            </a:r>
            <a:r>
              <a:rPr lang="zh-CN" altLang="en-US" dirty="0" smtClean="0">
                <a:latin typeface="微软雅黑" pitchFamily="34" charset="-122"/>
                <a:ea typeface="微软雅黑" pitchFamily="34" charset="-122"/>
              </a:rPr>
              <a:t>创造</a:t>
            </a:r>
            <a:r>
              <a:rPr lang="zh-CN" altLang="en-US" dirty="0">
                <a:latin typeface="微软雅黑" pitchFamily="34" charset="-122"/>
                <a:ea typeface="微软雅黑" pitchFamily="34" charset="-122"/>
              </a:rPr>
              <a:t>乘数</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还要考虑到信用创造和加速乘数</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重视对信用资金流量的规模、结构及其渠道的</a:t>
            </a:r>
            <a:r>
              <a:rPr lang="zh-CN" altLang="en-US" dirty="0" smtClean="0">
                <a:latin typeface="微软雅黑" pitchFamily="34" charset="-122"/>
                <a:ea typeface="微软雅黑" pitchFamily="34" charset="-122"/>
              </a:rPr>
              <a:t>调节</a:t>
            </a:r>
            <a:r>
              <a:rPr lang="zh-CN" altLang="en-US" dirty="0">
                <a:latin typeface="微软雅黑" pitchFamily="34" charset="-122"/>
                <a:ea typeface="微软雅黑" pitchFamily="34" charset="-122"/>
              </a:rPr>
              <a:t>和综合控制</a:t>
            </a:r>
            <a:r>
              <a:rPr lang="en-US" altLang="zh-CN" dirty="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４</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信用货币经济是金融经济</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现代货币政策应包括整个金融体系的全部信用货币</a:t>
            </a:r>
            <a:r>
              <a:rPr lang="zh-CN" altLang="en-US" dirty="0" smtClean="0">
                <a:latin typeface="微软雅黑" pitchFamily="34" charset="-122"/>
                <a:ea typeface="微软雅黑" pitchFamily="34" charset="-122"/>
              </a:rPr>
              <a:t>的流动</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信用货币的层次不仅要包括银行体系内的信贷货币流动</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还应包括货币市场、</a:t>
            </a:r>
            <a:r>
              <a:rPr lang="zh-CN" altLang="en-US" dirty="0" smtClean="0">
                <a:latin typeface="微软雅黑" pitchFamily="34" charset="-122"/>
                <a:ea typeface="微软雅黑" pitchFamily="34" charset="-122"/>
              </a:rPr>
              <a:t>资本市场</a:t>
            </a:r>
            <a:r>
              <a:rPr lang="zh-CN" altLang="en-US" dirty="0">
                <a:latin typeface="微软雅黑" pitchFamily="34" charset="-122"/>
                <a:ea typeface="微软雅黑" pitchFamily="34" charset="-122"/>
              </a:rPr>
              <a:t>、保险市场以及其他一切信用货币及其衍生物市场上的货币流动量</a:t>
            </a:r>
            <a:r>
              <a:rPr lang="en-US" altLang="zh-CN" dirty="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５</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金融控制的基本范畴是货币、物价、利率和信用</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在货币信用一体化的条件下</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这些范畴</a:t>
            </a:r>
            <a:r>
              <a:rPr lang="zh-CN" altLang="en-US" dirty="0">
                <a:latin typeface="微软雅黑" pitchFamily="34" charset="-122"/>
                <a:ea typeface="微软雅黑" pitchFamily="34" charset="-122"/>
              </a:rPr>
              <a:t>相互作用互为依靠</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构成一个非常复杂的经济体系</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控制金融的过程实质上是控制</a:t>
            </a:r>
            <a:r>
              <a:rPr lang="zh-CN" altLang="en-US" dirty="0" smtClean="0">
                <a:latin typeface="微软雅黑" pitchFamily="34" charset="-122"/>
                <a:ea typeface="微软雅黑" pitchFamily="34" charset="-122"/>
              </a:rPr>
              <a:t>资金</a:t>
            </a:r>
            <a:r>
              <a:rPr lang="zh-CN" altLang="en-US" dirty="0">
                <a:latin typeface="微软雅黑" pitchFamily="34" charset="-122"/>
                <a:ea typeface="微软雅黑" pitchFamily="34" charset="-122"/>
              </a:rPr>
              <a:t>在社会再生产过程各个阶段数量和结构的运动过程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金融结构的调整应与社会再生产</a:t>
            </a:r>
            <a:r>
              <a:rPr lang="zh-CN" altLang="en-US" dirty="0" smtClean="0">
                <a:latin typeface="微软雅黑" pitchFamily="34" charset="-122"/>
                <a:ea typeface="微软雅黑" pitchFamily="34" charset="-122"/>
              </a:rPr>
              <a:t>结</a:t>
            </a:r>
            <a:r>
              <a:rPr lang="zh-CN" altLang="en-US" dirty="0">
                <a:latin typeface="微软雅黑" pitchFamily="34" charset="-122"/>
                <a:ea typeface="微软雅黑" pitchFamily="34" charset="-122"/>
              </a:rPr>
              <a:t>构的变化一致起来</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2777865525"/>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091565" y="590155"/>
            <a:ext cx="1419860"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思考题</a:t>
            </a:r>
          </a:p>
        </p:txBody>
      </p: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91564" y="1235327"/>
            <a:ext cx="10225481" cy="2862322"/>
          </a:xfrm>
          <a:prstGeom prst="rect">
            <a:avLst/>
          </a:prstGeom>
        </p:spPr>
        <p:txBody>
          <a:bodyPr wrap="square">
            <a:spAutoFit/>
          </a:bodyPr>
          <a:lstStyle/>
          <a:p>
            <a:pPr>
              <a:lnSpc>
                <a:spcPct val="150000"/>
              </a:lnSpc>
            </a:pPr>
            <a:r>
              <a:rPr lang="zh-CN" altLang="en-US" sz="2000" dirty="0">
                <a:latin typeface="微软雅黑" pitchFamily="34" charset="-122"/>
                <a:ea typeface="微软雅黑" pitchFamily="34" charset="-122"/>
              </a:rPr>
              <a:t>１．什么是资本</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产出比率</a:t>
            </a:r>
            <a:r>
              <a:rPr lang="en-US" altLang="zh-CN" sz="2000" dirty="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２．简述哈罗德</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多马模型的主要内容</a:t>
            </a:r>
            <a:r>
              <a:rPr lang="en-US" altLang="zh-CN" sz="2000" dirty="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３．比较哈罗德</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多马模型与新古典增长模型的异同</a:t>
            </a:r>
            <a:r>
              <a:rPr lang="en-US" altLang="zh-CN" sz="2000" dirty="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４．如何理解经济“增长极限论”</a:t>
            </a:r>
            <a:r>
              <a:rPr lang="en-US" altLang="zh-CN" sz="2000" dirty="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５．如何理解货币经济增长模型</a:t>
            </a:r>
            <a:r>
              <a:rPr lang="en-US" altLang="zh-CN" sz="2000" dirty="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６．已知平均储蓄倾向为０．２</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增长速度为每年５％</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求均衡的资本产量比率</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527565229"/>
      </p:ext>
    </p:extLst>
  </p:cSld>
  <p:clrMapOvr>
    <a:masterClrMapping/>
  </p:clrMapOvr>
  <p:transition spd="slow">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658" y="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0" name="矩形 19"/>
          <p:cNvSpPr/>
          <p:nvPr/>
        </p:nvSpPr>
        <p:spPr>
          <a:xfrm>
            <a:off x="1261745" y="1874520"/>
            <a:ext cx="4522470" cy="1767205"/>
          </a:xfrm>
          <a:prstGeom prst="rect">
            <a:avLst/>
          </a:prstGeom>
        </p:spPr>
        <p:txBody>
          <a:bodyPr wrap="square" lIns="128994" tIns="64498" rIns="128994" bIns="64498">
            <a:spAutoFit/>
          </a:bodyPr>
          <a:lstStyle/>
          <a:p>
            <a:pPr algn="l" fontAlgn="auto">
              <a:spcBef>
                <a:spcPts val="0"/>
              </a:spcBef>
              <a:spcAft>
                <a:spcPts val="0"/>
              </a:spcAft>
              <a:defRPr/>
            </a:pPr>
            <a:r>
              <a:rPr lang="en-US" sz="10665" b="0" kern="0" dirty="0" smtClean="0">
                <a:solidFill>
                  <a:schemeClr val="bg1"/>
                </a:solidFill>
                <a:effectLst>
                  <a:glow rad="63500">
                    <a:schemeClr val="bg1">
                      <a:lumMod val="65000"/>
                      <a:alpha val="40000"/>
                    </a:schemeClr>
                  </a:glow>
                </a:effectLst>
                <a:latin typeface="Impact" panose="020B0806030902050204" pitchFamily="34" charset="0"/>
              </a:rPr>
              <a:t>Thanks</a:t>
            </a:r>
          </a:p>
        </p:txBody>
      </p:sp>
      <p:sp>
        <p:nvSpPr>
          <p:cNvPr id="23" name="矩形 22"/>
          <p:cNvSpPr/>
          <p:nvPr/>
        </p:nvSpPr>
        <p:spPr>
          <a:xfrm>
            <a:off x="7020514" y="3032426"/>
            <a:ext cx="4990254" cy="2592468"/>
          </a:xfrm>
          <a:prstGeom prst="rect">
            <a:avLst/>
          </a:prstGeom>
        </p:spPr>
        <p:txBody>
          <a:bodyPr wrap="square" lIns="128994" tIns="64498" rIns="128994" bIns="64498">
            <a:spAutoFit/>
          </a:bodyPr>
          <a:lstStyle/>
          <a:p>
            <a:pPr algn="l" fontAlgn="auto">
              <a:spcBef>
                <a:spcPts val="0"/>
              </a:spcBef>
              <a:spcAft>
                <a:spcPts val="0"/>
              </a:spcAft>
              <a:defRPr/>
            </a:pPr>
            <a:r>
              <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期待下一</a:t>
            </a:r>
            <a:r>
              <a:rPr lang="zh-CN" altLang="en-US"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单元</a:t>
            </a:r>
            <a:endParaRPr lang="en-US" altLang="zh-CN"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l" fontAlgn="auto">
              <a:spcBef>
                <a:spcPts val="0"/>
              </a:spcBef>
              <a:spcAft>
                <a:spcPts val="0"/>
              </a:spcAft>
              <a:defRPr/>
            </a:pPr>
            <a:endParaRPr lang="en-US" altLang="zh-CN"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r">
              <a:defRPr/>
            </a:pPr>
            <a:r>
              <a:rPr lang="zh-CN" altLang="en-US" sz="400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经济周期理论</a:t>
            </a:r>
            <a: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
            </a:r>
            <a:b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br>
            <a:endPar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p:txBody>
      </p:sp>
      <p:pic>
        <p:nvPicPr>
          <p:cNvPr id="2" name="图片 1" descr="LOGO-PNG"/>
          <p:cNvPicPr>
            <a:picLocks noChangeAspect="1"/>
          </p:cNvPicPr>
          <p:nvPr/>
        </p:nvPicPr>
        <p:blipFill>
          <a:blip r:embed="rId4" cstate="print"/>
          <a:stretch>
            <a:fillRect/>
          </a:stretch>
        </p:blipFill>
        <p:spPr>
          <a:xfrm>
            <a:off x="11201400" y="203200"/>
            <a:ext cx="715645" cy="85090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3" presetClass="entr" presetSubtype="32" fill="hold" grpId="0" nodeType="afterEffect">
                                  <p:stCondLst>
                                    <p:cond delay="0"/>
                                  </p:stCondLst>
                                  <p:iterate type="lt">
                                    <p:tmPct val="18000"/>
                                  </p:iterate>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strVal val="4*#ppt_w"/>
                                          </p:val>
                                        </p:tav>
                                        <p:tav tm="100000">
                                          <p:val>
                                            <p:strVal val="#ppt_w"/>
                                          </p:val>
                                        </p:tav>
                                      </p:tavLst>
                                    </p:anim>
                                    <p:anim calcmode="lin" valueType="num">
                                      <p:cBhvr>
                                        <p:cTn id="12" dur="500" fill="hold"/>
                                        <p:tgtEl>
                                          <p:spTgt spid="20"/>
                                        </p:tgtEl>
                                        <p:attrNameLst>
                                          <p:attrName>ppt_h</p:attrName>
                                        </p:attrNameLst>
                                      </p:cBhvr>
                                      <p:tavLst>
                                        <p:tav tm="0">
                                          <p:val>
                                            <p:strVal val="4*#ppt_h"/>
                                          </p:val>
                                        </p:tav>
                                        <p:tav tm="100000">
                                          <p:val>
                                            <p:strVal val="#ppt_h"/>
                                          </p:val>
                                        </p:tav>
                                      </p:tavLst>
                                    </p:anim>
                                  </p:childTnLst>
                                </p:cTn>
                              </p:par>
                            </p:childTnLst>
                          </p:cTn>
                        </p:par>
                        <p:par>
                          <p:cTn id="13" fill="hold">
                            <p:stCondLst>
                              <p:cond delay="1450"/>
                            </p:stCondLst>
                            <p:childTnLst>
                              <p:par>
                                <p:cTn id="14" presetID="16" presetClass="entr" presetSubtype="21"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arn(inVertical)">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13358" y="-508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5" name="椭圆 14"/>
          <p:cNvSpPr/>
          <p:nvPr/>
        </p:nvSpPr>
        <p:spPr>
          <a:xfrm>
            <a:off x="1951369" y="1647044"/>
            <a:ext cx="2188468" cy="2188468"/>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2066302" y="1761977"/>
            <a:ext cx="1958602" cy="1958602"/>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36365" y="1874261"/>
            <a:ext cx="2052609" cy="1767205"/>
          </a:xfrm>
          <a:prstGeom prst="rect">
            <a:avLst/>
          </a:prstGeom>
        </p:spPr>
        <p:txBody>
          <a:bodyPr wrap="square" lIns="128994" tIns="64498" rIns="128994" bIns="64498">
            <a:spAutoFit/>
          </a:bodyPr>
          <a:lstStyle/>
          <a:p>
            <a:pPr algn="l" fontAlgn="auto">
              <a:spcBef>
                <a:spcPts val="0"/>
              </a:spcBef>
              <a:spcAft>
                <a:spcPts val="0"/>
              </a:spcAft>
              <a:defRPr/>
            </a:pPr>
            <a:r>
              <a:rPr lang="en-US" altLang="zh-CN" sz="10665" b="0" kern="0" dirty="0" smtClean="0">
                <a:solidFill>
                  <a:srgbClr val="0067B4"/>
                </a:solidFill>
                <a:effectLst>
                  <a:glow rad="63500">
                    <a:schemeClr val="bg1">
                      <a:lumMod val="65000"/>
                      <a:alpha val="40000"/>
                    </a:schemeClr>
                  </a:glow>
                </a:effectLst>
                <a:latin typeface="Impact" panose="020B0806030902050204" pitchFamily="34" charset="0"/>
              </a:rPr>
              <a:t>14</a:t>
            </a:r>
            <a:endParaRPr lang="zh-CN" altLang="en-US" sz="10665" b="0" kern="0" dirty="0">
              <a:solidFill>
                <a:srgbClr val="0067B4"/>
              </a:solidFill>
              <a:effectLst>
                <a:glow rad="63500">
                  <a:schemeClr val="bg1">
                    <a:lumMod val="65000"/>
                    <a:alpha val="40000"/>
                  </a:schemeClr>
                </a:glow>
              </a:effectLst>
              <a:latin typeface="Impact" panose="020B0806030902050204" pitchFamily="34" charset="0"/>
            </a:endParaRPr>
          </a:p>
        </p:txBody>
      </p:sp>
      <p:sp>
        <p:nvSpPr>
          <p:cNvPr id="22" name="矩形 21"/>
          <p:cNvSpPr/>
          <p:nvPr/>
        </p:nvSpPr>
        <p:spPr>
          <a:xfrm>
            <a:off x="6515617" y="2413463"/>
            <a:ext cx="5676150" cy="848145"/>
          </a:xfrm>
          <a:prstGeom prst="rect">
            <a:avLst/>
          </a:prstGeom>
        </p:spPr>
        <p:txBody>
          <a:bodyPr wrap="square" lIns="128994" tIns="64498" rIns="128994" bIns="64498">
            <a:spAutoFit/>
          </a:bodyPr>
          <a:lstStyle/>
          <a:p>
            <a:pPr algn="ctr">
              <a:defRPr/>
            </a:pPr>
            <a:r>
              <a:rPr lang="zh-CN" altLang="en-US" sz="4665"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经济增长理论</a:t>
            </a:r>
            <a:endParaRPr lang="zh-CN" altLang="en-US" sz="4665" b="0"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endParaRPr>
          </a:p>
        </p:txBody>
      </p:sp>
      <p:sp>
        <p:nvSpPr>
          <p:cNvPr id="24" name="TextBox 15"/>
          <p:cNvSpPr txBox="1">
            <a:spLocks noChangeArrowheads="1"/>
          </p:cNvSpPr>
          <p:nvPr/>
        </p:nvSpPr>
        <p:spPr bwMode="auto">
          <a:xfrm>
            <a:off x="6829167" y="3835400"/>
            <a:ext cx="5255741" cy="1754326"/>
          </a:xfrm>
          <a:prstGeom prst="rect">
            <a:avLst/>
          </a:prstGeom>
          <a:noFill/>
          <a:ln w="9525">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anose="020B0503020204020204" charset="-122"/>
                <a:ea typeface="微软雅黑" panose="020B0503020204020204" charset="-122"/>
              </a:defRPr>
            </a:lvl1pPr>
          </a:lstStyle>
          <a:p>
            <a:r>
              <a:rPr lang="zh-CN" altLang="en-US" sz="1800" dirty="0" smtClean="0"/>
              <a:t>第一</a:t>
            </a:r>
            <a:r>
              <a:rPr lang="zh-CN" altLang="en-US" sz="1800" dirty="0"/>
              <a:t>节　经济增长理论</a:t>
            </a:r>
            <a:r>
              <a:rPr lang="zh-CN" altLang="en-US" sz="1800" dirty="0" smtClean="0"/>
              <a:t>概述</a:t>
            </a:r>
            <a:endParaRPr lang="zh-CN" altLang="en-US" sz="1800" dirty="0"/>
          </a:p>
          <a:p>
            <a:r>
              <a:rPr lang="zh-CN" altLang="en-US" sz="1800" dirty="0"/>
              <a:t>第二节　经济增长</a:t>
            </a:r>
            <a:r>
              <a:rPr lang="zh-CN" altLang="en-US" sz="1800" dirty="0" smtClean="0"/>
              <a:t>模型</a:t>
            </a:r>
            <a:endParaRPr lang="zh-CN" altLang="en-US" sz="1800" dirty="0"/>
          </a:p>
          <a:p>
            <a:r>
              <a:rPr lang="zh-CN" altLang="en-US" sz="1800" dirty="0"/>
              <a:t>第三节　经济增长因素的</a:t>
            </a:r>
            <a:r>
              <a:rPr lang="zh-CN" altLang="en-US" sz="1800" dirty="0" smtClean="0"/>
              <a:t>分解</a:t>
            </a:r>
            <a:endParaRPr lang="zh-CN" altLang="en-US" sz="1800" dirty="0"/>
          </a:p>
          <a:p>
            <a:r>
              <a:rPr lang="zh-CN" altLang="en-US" sz="1800" dirty="0"/>
              <a:t>第四节　货币金融经济增长模型</a:t>
            </a:r>
            <a:endParaRPr lang="zh-CN" altLang="en-US" sz="16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par>
                                <p:cTn id="14" presetID="53" presetClass="entr" presetSubtype="16" fill="hold" grpId="0" nodeType="withEffect">
                                  <p:stCondLst>
                                    <p:cond delay="3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1300"/>
                            </p:stCondLst>
                            <p:childTnLst>
                              <p:par>
                                <p:cTn id="20" presetID="23" presetClass="entr" presetSubtype="32" fill="hold" grpId="0" nodeType="afterEffect">
                                  <p:stCondLst>
                                    <p:cond delay="0"/>
                                  </p:stCondLst>
                                  <p:iterate type="lt">
                                    <p:tmPct val="18000"/>
                                  </p:iterate>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strVal val="4*#ppt_w"/>
                                          </p:val>
                                        </p:tav>
                                        <p:tav tm="100000">
                                          <p:val>
                                            <p:strVal val="#ppt_w"/>
                                          </p:val>
                                        </p:tav>
                                      </p:tavLst>
                                    </p:anim>
                                    <p:anim calcmode="lin" valueType="num">
                                      <p:cBhvr>
                                        <p:cTn id="23" dur="500" fill="hold"/>
                                        <p:tgtEl>
                                          <p:spTgt spid="20"/>
                                        </p:tgtEl>
                                        <p:attrNameLst>
                                          <p:attrName>ppt_h</p:attrName>
                                        </p:attrNameLst>
                                      </p:cBhvr>
                                      <p:tavLst>
                                        <p:tav tm="0">
                                          <p:val>
                                            <p:strVal val="4*#ppt_h"/>
                                          </p:val>
                                        </p:tav>
                                        <p:tav tm="100000">
                                          <p:val>
                                            <p:strVal val="#ppt_h"/>
                                          </p:val>
                                        </p:tav>
                                      </p:tavLst>
                                    </p:anim>
                                  </p:childTnLst>
                                </p:cTn>
                              </p:par>
                            </p:childTnLst>
                          </p:cTn>
                        </p:par>
                        <p:par>
                          <p:cTn id="24" fill="hold">
                            <p:stCondLst>
                              <p:cond delay="189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39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24"/>
                                        </p:tgtEl>
                                        <p:attrNameLst>
                                          <p:attrName>style.visibility</p:attrName>
                                        </p:attrNameLst>
                                      </p:cBhvr>
                                      <p:to>
                                        <p:strVal val="visible"/>
                                      </p:to>
                                    </p:set>
                                    <p:anim calcmode="discrete" valueType="clr">
                                      <p:cBhvr override="childStyle">
                                        <p:cTn id="31"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24"/>
                                        </p:tgtEl>
                                        <p:attrNameLst>
                                          <p:attrName>fillcolor</p:attrName>
                                        </p:attrNameLst>
                                      </p:cBhvr>
                                      <p:tavLst>
                                        <p:tav tm="0">
                                          <p:val>
                                            <p:clrVal>
                                              <a:schemeClr val="accent2"/>
                                            </p:clrVal>
                                          </p:val>
                                        </p:tav>
                                        <p:tav tm="50000">
                                          <p:val>
                                            <p:clrVal>
                                              <a:schemeClr val="hlink"/>
                                            </p:clrVal>
                                          </p:val>
                                        </p:tav>
                                      </p:tavLst>
                                    </p:anim>
                                    <p:set>
                                      <p:cBhvr>
                                        <p:cTn id="33"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20" grpId="0"/>
      <p:bldP spid="22"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3145" y="2484755"/>
            <a:ext cx="10919958" cy="1569660"/>
          </a:xfrm>
          <a:prstGeom prst="rect">
            <a:avLst/>
          </a:prstGeom>
          <a:gradFill>
            <a:gsLst>
              <a:gs pos="0">
                <a:schemeClr val="accent1">
                  <a:lumMod val="60000"/>
                  <a:lumOff val="40000"/>
                </a:schemeClr>
              </a:gs>
              <a:gs pos="39999">
                <a:srgbClr val="85C2FF"/>
              </a:gs>
              <a:gs pos="70000">
                <a:srgbClr val="C4D6EB"/>
              </a:gs>
              <a:gs pos="100000">
                <a:srgbClr val="FFEBFA"/>
              </a:gs>
            </a:gsLst>
            <a:lin ang="5400000" scaled="0"/>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txBody>
          <a:bodyPr wrap="square" rtlCol="0">
            <a:spAutoFit/>
          </a:bodyPr>
          <a:lstStyle/>
          <a:p>
            <a:r>
              <a:rPr lang="zh-CN" altLang="en-US" sz="2400" dirty="0"/>
              <a:t>１．了解经济增长理论的含义</a:t>
            </a:r>
            <a:r>
              <a:rPr lang="en-US" altLang="zh-CN" sz="2400" dirty="0"/>
              <a:t>.</a:t>
            </a:r>
          </a:p>
          <a:p>
            <a:r>
              <a:rPr lang="zh-CN" altLang="en-US" sz="2400" dirty="0"/>
              <a:t>２．掌握哈罗德</a:t>
            </a:r>
            <a:r>
              <a:rPr lang="en-US" altLang="zh-CN" sz="2400" dirty="0"/>
              <a:t>—</a:t>
            </a:r>
            <a:r>
              <a:rPr lang="zh-CN" altLang="en-US" sz="2400" dirty="0"/>
              <a:t>多马增长模型、新古典经济增长模型、新剑桥经济增长模型的</a:t>
            </a:r>
          </a:p>
          <a:p>
            <a:r>
              <a:rPr lang="zh-CN" altLang="en-US" sz="2400" dirty="0"/>
              <a:t>内容</a:t>
            </a:r>
            <a:r>
              <a:rPr lang="en-US" altLang="zh-CN" sz="2400" dirty="0"/>
              <a:t>.</a:t>
            </a:r>
          </a:p>
          <a:p>
            <a:r>
              <a:rPr lang="zh-CN" altLang="en-US" sz="2400" dirty="0"/>
              <a:t>３．了解经济增长因素的测定方法</a:t>
            </a:r>
            <a:r>
              <a:rPr lang="en-US" altLang="zh-CN" sz="2400" dirty="0"/>
              <a:t>.</a:t>
            </a:r>
            <a:endParaRPr lang="zh-CN" altLang="en-US" sz="2400" dirty="0">
              <a:solidFill>
                <a:schemeClr val="tx1">
                  <a:lumMod val="75000"/>
                  <a:lumOff val="25000"/>
                </a:schemeClr>
              </a:solidFill>
              <a:effectLst/>
              <a:latin typeface="微软雅黑" pitchFamily="34" charset="-122"/>
              <a:ea typeface="微软雅黑" pitchFamily="34" charset="-122"/>
            </a:endParaRPr>
          </a:p>
        </p:txBody>
      </p:sp>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091565" y="1651000"/>
            <a:ext cx="1640840" cy="489585"/>
          </a:xfrm>
          <a:prstGeom prst="roundRect">
            <a:avLst/>
          </a:prstGeom>
          <a:pattFill prst="pct10">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86815" y="1651000"/>
            <a:ext cx="1419860" cy="457200"/>
          </a:xfrm>
          <a:prstGeom prst="rect">
            <a:avLst/>
          </a:prstGeom>
          <a:noFill/>
        </p:spPr>
        <p:txBody>
          <a:bodyPr wrap="square" rtlCol="0">
            <a:spAutoFit/>
          </a:bodyPr>
          <a:lstStyle/>
          <a:p>
            <a:r>
              <a:rPr lang="zh-CN" altLang="en-US" sz="2400" dirty="0" smtClean="0">
                <a:ln>
                  <a:solidFill>
                    <a:schemeClr val="tx1"/>
                  </a:solidFill>
                </a:ln>
                <a:latin typeface="微软雅黑" pitchFamily="34" charset="-122"/>
                <a:ea typeface="微软雅黑" pitchFamily="34" charset="-122"/>
              </a:rPr>
              <a:t>学习目标</a:t>
            </a:r>
            <a:endParaRPr lang="zh-CN" altLang="en-US" sz="2400" dirty="0">
              <a:ln>
                <a:solidFill>
                  <a:schemeClr val="tx1"/>
                </a:solidFill>
              </a:ln>
              <a:latin typeface="微软雅黑" pitchFamily="34" charset="-122"/>
              <a:ea typeface="微软雅黑" pitchFamily="34" charset="-122"/>
            </a:endParaRPr>
          </a:p>
        </p:txBody>
      </p: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86815" y="480715"/>
            <a:ext cx="5676150"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经济增长理论</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58607" y="446097"/>
            <a:ext cx="5676150"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经济增长理论概述</a:t>
            </a:r>
          </a:p>
        </p:txBody>
      </p:sp>
      <p:sp>
        <p:nvSpPr>
          <p:cNvPr id="3" name="矩形 2"/>
          <p:cNvSpPr/>
          <p:nvPr/>
        </p:nvSpPr>
        <p:spPr>
          <a:xfrm>
            <a:off x="1158607" y="1240909"/>
            <a:ext cx="3775393" cy="400110"/>
          </a:xfrm>
          <a:prstGeom prst="rect">
            <a:avLst/>
          </a:prstGeom>
        </p:spPr>
        <p:txBody>
          <a:bodyPr wrap="none">
            <a:spAutoFit/>
          </a:bodyPr>
          <a:lstStyle/>
          <a:p>
            <a:r>
              <a:rPr lang="zh-CN" altLang="en-US" sz="2000" b="1" dirty="0">
                <a:latin typeface="微软雅黑" pitchFamily="34" charset="-122"/>
                <a:ea typeface="微软雅黑" pitchFamily="34" charset="-122"/>
              </a:rPr>
              <a:t>一、经济增长理论的产生和发展</a:t>
            </a:r>
          </a:p>
        </p:txBody>
      </p:sp>
      <p:graphicFrame>
        <p:nvGraphicFramePr>
          <p:cNvPr id="6" name="图示 5"/>
          <p:cNvGraphicFramePr/>
          <p:nvPr>
            <p:extLst>
              <p:ext uri="{D42A27DB-BD31-4B8C-83A1-F6EECF244321}">
                <p14:modId xmlns:p14="http://schemas.microsoft.com/office/powerpoint/2010/main" val="3825130682"/>
              </p:ext>
            </p:extLst>
          </p:nvPr>
        </p:nvGraphicFramePr>
        <p:xfrm>
          <a:off x="1011219" y="1798439"/>
          <a:ext cx="9961581" cy="44458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84960454"/>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91565" y="482312"/>
            <a:ext cx="5676150"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经济增长理论</a:t>
            </a:r>
          </a:p>
        </p:txBody>
      </p:sp>
      <p:sp>
        <p:nvSpPr>
          <p:cNvPr id="3" name="矩形 2"/>
          <p:cNvSpPr/>
          <p:nvPr/>
        </p:nvSpPr>
        <p:spPr>
          <a:xfrm>
            <a:off x="1091565" y="1333156"/>
            <a:ext cx="10862870" cy="4708981"/>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二、经济增长理论的定义和</a:t>
            </a:r>
            <a:r>
              <a:rPr lang="zh-CN" altLang="en-US" sz="2000" b="1" dirty="0" smtClean="0">
                <a:latin typeface="微软雅黑" pitchFamily="34" charset="-122"/>
                <a:ea typeface="微软雅黑" pitchFamily="34" charset="-122"/>
              </a:rPr>
              <a:t>度量</a:t>
            </a:r>
            <a:endParaRPr lang="en-US" altLang="zh-CN" sz="2000" b="1"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在当代宏观经济学中</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比较流行的关于经济增长的概念及其含义是</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一国生产的商品</a:t>
            </a:r>
            <a:r>
              <a:rPr lang="zh-CN" altLang="en-US" dirty="0" smtClean="0">
                <a:latin typeface="微软雅黑" pitchFamily="34" charset="-122"/>
                <a:ea typeface="微软雅黑" pitchFamily="34" charset="-122"/>
              </a:rPr>
              <a:t>和劳务</a:t>
            </a:r>
            <a:r>
              <a:rPr lang="zh-CN" altLang="en-US" dirty="0">
                <a:latin typeface="微软雅黑" pitchFamily="34" charset="-122"/>
                <a:ea typeface="微软雅黑" pitchFamily="34" charset="-122"/>
              </a:rPr>
              <a:t>总量的增加</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亦即一国在一定时期内国内生产总值</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或国民收入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的增加</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就是经济</a:t>
            </a:r>
            <a:r>
              <a:rPr lang="zh-CN" altLang="en-US" dirty="0" smtClean="0">
                <a:latin typeface="微软雅黑" pitchFamily="34" charset="-122"/>
                <a:ea typeface="微软雅黑" pitchFamily="34" charset="-122"/>
              </a:rPr>
              <a:t>增长</a:t>
            </a:r>
            <a:r>
              <a:rPr lang="en-US" altLang="zh-CN"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所以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人们常常用国内生产总值</a:t>
            </a:r>
            <a:r>
              <a:rPr lang="en-US" altLang="zh-CN" dirty="0">
                <a:latin typeface="微软雅黑" pitchFamily="34" charset="-122"/>
                <a:ea typeface="微软雅黑" pitchFamily="34" charset="-122"/>
              </a:rPr>
              <a:t>(GDP)</a:t>
            </a:r>
            <a:r>
              <a:rPr lang="zh-CN" altLang="en-US" dirty="0">
                <a:latin typeface="微软雅黑" pitchFamily="34" charset="-122"/>
                <a:ea typeface="微软雅黑" pitchFamily="34" charset="-122"/>
              </a:rPr>
              <a:t>或国民收入作为衡量经济增长的标准</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但</a:t>
            </a:r>
            <a:r>
              <a:rPr lang="zh-CN" altLang="en-US" dirty="0" smtClean="0">
                <a:latin typeface="微软雅黑" pitchFamily="34" charset="-122"/>
                <a:ea typeface="微软雅黑" pitchFamily="34" charset="-122"/>
              </a:rPr>
              <a:t>经济增长</a:t>
            </a:r>
            <a:r>
              <a:rPr lang="zh-CN" altLang="en-US" dirty="0">
                <a:latin typeface="微软雅黑" pitchFamily="34" charset="-122"/>
                <a:ea typeface="微软雅黑" pitchFamily="34" charset="-122"/>
              </a:rPr>
              <a:t>又不能与国内生产总值</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或国民收入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的增长完全等同</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因为特定的一年中并非所有</a:t>
            </a:r>
            <a:r>
              <a:rPr lang="zh-CN" altLang="en-US" dirty="0" smtClean="0">
                <a:latin typeface="微软雅黑" pitchFamily="34" charset="-122"/>
                <a:ea typeface="微软雅黑" pitchFamily="34" charset="-122"/>
              </a:rPr>
              <a:t>的国内生产总值</a:t>
            </a:r>
            <a:r>
              <a:rPr lang="zh-CN" altLang="en-US" dirty="0">
                <a:latin typeface="微软雅黑" pitchFamily="34" charset="-122"/>
                <a:ea typeface="微软雅黑" pitchFamily="34" charset="-122"/>
              </a:rPr>
              <a:t>的增长数值都是真实的</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其中可能包含了物价上涨的因素</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所以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为了消除</a:t>
            </a:r>
            <a:r>
              <a:rPr lang="zh-CN" altLang="en-US" dirty="0" smtClean="0">
                <a:latin typeface="微软雅黑" pitchFamily="34" charset="-122"/>
                <a:ea typeface="微软雅黑" pitchFamily="34" charset="-122"/>
              </a:rPr>
              <a:t>价格</a:t>
            </a:r>
            <a:r>
              <a:rPr lang="zh-CN" altLang="en-US" dirty="0">
                <a:latin typeface="微软雅黑" pitchFamily="34" charset="-122"/>
                <a:ea typeface="微软雅黑" pitchFamily="34" charset="-122"/>
              </a:rPr>
              <a:t>变动因素的影响</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就应以实际</a:t>
            </a:r>
            <a:r>
              <a:rPr lang="en-US" altLang="zh-CN" dirty="0">
                <a:latin typeface="微软雅黑" pitchFamily="34" charset="-122"/>
                <a:ea typeface="微软雅黑" pitchFamily="34" charset="-122"/>
              </a:rPr>
              <a:t>GDP</a:t>
            </a:r>
            <a:r>
              <a:rPr lang="zh-CN" altLang="en-US" dirty="0">
                <a:latin typeface="微软雅黑" pitchFamily="34" charset="-122"/>
                <a:ea typeface="微软雅黑" pitchFamily="34" charset="-122"/>
              </a:rPr>
              <a:t>的增长率来计量经济增长</a:t>
            </a:r>
            <a:r>
              <a:rPr lang="en-US" altLang="zh-CN" dirty="0" smtClean="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此外</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为了便于在不同国家之间进行比较</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还需要根据人口的增长来计算按人口平均</a:t>
            </a:r>
            <a:r>
              <a:rPr lang="zh-CN" altLang="en-US" dirty="0" smtClean="0">
                <a:latin typeface="微软雅黑" pitchFamily="34" charset="-122"/>
                <a:ea typeface="微软雅黑" pitchFamily="34" charset="-122"/>
              </a:rPr>
              <a:t>的</a:t>
            </a:r>
            <a:r>
              <a:rPr lang="zh-CN" altLang="en-US" dirty="0">
                <a:latin typeface="微软雅黑" pitchFamily="34" charset="-122"/>
                <a:ea typeface="微软雅黑" pitchFamily="34" charset="-122"/>
              </a:rPr>
              <a:t>国内生产总值的增长率</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即以人均</a:t>
            </a:r>
            <a:r>
              <a:rPr lang="en-US" altLang="zh-CN" dirty="0">
                <a:latin typeface="微软雅黑" pitchFamily="34" charset="-122"/>
                <a:ea typeface="微软雅黑" pitchFamily="34" charset="-122"/>
              </a:rPr>
              <a:t>GDP</a:t>
            </a:r>
            <a:r>
              <a:rPr lang="zh-CN" altLang="en-US" dirty="0">
                <a:latin typeface="微软雅黑" pitchFamily="34" charset="-122"/>
                <a:ea typeface="微软雅黑" pitchFamily="34" charset="-122"/>
              </a:rPr>
              <a:t>的增长率来计量经济增长率</a:t>
            </a:r>
            <a:r>
              <a:rPr lang="en-US" altLang="zh-CN" dirty="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一定时期内的年平均增长率是按下列公式计算出来的</a:t>
            </a:r>
            <a:r>
              <a:rPr lang="en-US" altLang="zh-CN" dirty="0" smtClean="0">
                <a:latin typeface="微软雅黑" pitchFamily="34" charset="-122"/>
                <a:ea typeface="微软雅黑" pitchFamily="34" charset="-122"/>
              </a:rPr>
              <a:t>:</a:t>
            </a:r>
          </a:p>
          <a:p>
            <a:pPr>
              <a:lnSpc>
                <a:spcPct val="150000"/>
              </a:lnSpc>
            </a:pPr>
            <a:endParaRPr lang="en-US" altLang="zh-CN" dirty="0">
              <a:latin typeface="微软雅黑" pitchFamily="34" charset="-122"/>
              <a:ea typeface="微软雅黑" pitchFamily="34" charset="-122"/>
            </a:endParaRPr>
          </a:p>
          <a:p>
            <a:pPr>
              <a:lnSpc>
                <a:spcPct val="150000"/>
              </a:lnSpc>
            </a:pPr>
            <a:r>
              <a:rPr lang="zh-CN" altLang="en-US" dirty="0" smtClean="0">
                <a:latin typeface="微软雅黑" pitchFamily="34" charset="-122"/>
                <a:ea typeface="微软雅黑" pitchFamily="34" charset="-122"/>
              </a:rPr>
              <a:t>式</a:t>
            </a:r>
            <a:r>
              <a:rPr lang="zh-CN" altLang="en-US" dirty="0">
                <a:latin typeface="微软雅黑" pitchFamily="34" charset="-122"/>
                <a:ea typeface="微软雅黑" pitchFamily="34" charset="-122"/>
              </a:rPr>
              <a:t>中</a:t>
            </a:r>
            <a:r>
              <a:rPr lang="en-US" altLang="zh-CN" dirty="0">
                <a:latin typeface="微软雅黑" pitchFamily="34" charset="-122"/>
                <a:ea typeface="微软雅黑" pitchFamily="34" charset="-122"/>
              </a:rPr>
              <a:t>:t </a:t>
            </a:r>
            <a:r>
              <a:rPr lang="zh-CN" altLang="en-US" dirty="0">
                <a:latin typeface="微软雅黑" pitchFamily="34" charset="-122"/>
                <a:ea typeface="微软雅黑" pitchFamily="34" charset="-122"/>
              </a:rPr>
              <a:t>为期终的年份</a:t>
            </a:r>
            <a:r>
              <a:rPr lang="en-US" altLang="zh-CN" dirty="0">
                <a:latin typeface="微软雅黑" pitchFamily="34" charset="-122"/>
                <a:ea typeface="微软雅黑" pitchFamily="34" charset="-122"/>
              </a:rPr>
              <a:t>;b </a:t>
            </a:r>
            <a:r>
              <a:rPr lang="zh-CN" altLang="en-US" dirty="0">
                <a:latin typeface="微软雅黑" pitchFamily="34" charset="-122"/>
                <a:ea typeface="微软雅黑" pitchFamily="34" charset="-122"/>
              </a:rPr>
              <a:t>为开始的年份</a:t>
            </a:r>
            <a:r>
              <a:rPr lang="en-US" altLang="zh-CN" dirty="0">
                <a:latin typeface="微软雅黑" pitchFamily="34" charset="-122"/>
                <a:ea typeface="微软雅黑" pitchFamily="34" charset="-122"/>
              </a:rPr>
              <a:t>;n </a:t>
            </a:r>
            <a:r>
              <a:rPr lang="zh-CN" altLang="en-US" dirty="0">
                <a:latin typeface="微软雅黑" pitchFamily="34" charset="-122"/>
                <a:ea typeface="微软雅黑" pitchFamily="34" charset="-122"/>
              </a:rPr>
              <a:t>为这段时期内的年数</a:t>
            </a:r>
            <a:r>
              <a:rPr lang="en-US" altLang="zh-CN" dirty="0">
                <a:latin typeface="微软雅黑" pitchFamily="34" charset="-122"/>
                <a:ea typeface="微软雅黑" pitchFamily="34" charset="-122"/>
              </a:rPr>
              <a:t>;r </a:t>
            </a:r>
            <a:r>
              <a:rPr lang="zh-CN" altLang="en-US" dirty="0">
                <a:latin typeface="微软雅黑" pitchFamily="34" charset="-122"/>
                <a:ea typeface="微软雅黑" pitchFamily="34" charset="-122"/>
              </a:rPr>
              <a:t>为这段时期内</a:t>
            </a:r>
            <a:r>
              <a:rPr lang="zh-CN" altLang="en-US" dirty="0" smtClean="0">
                <a:latin typeface="微软雅黑" pitchFamily="34" charset="-122"/>
                <a:ea typeface="微软雅黑" pitchFamily="34" charset="-122"/>
              </a:rPr>
              <a:t>年平均增长率</a:t>
            </a:r>
            <a:r>
              <a:rPr lang="en-US" altLang="zh-CN" dirty="0" smtClean="0">
                <a:latin typeface="微软雅黑" pitchFamily="34" charset="-122"/>
                <a:ea typeface="微软雅黑" pitchFamily="34" charset="-122"/>
              </a:rPr>
              <a:t>.</a:t>
            </a:r>
            <a:endParaRPr lang="en-US" altLang="zh-CN" dirty="0">
              <a:latin typeface="微软雅黑" pitchFamily="34" charset="-122"/>
              <a:ea typeface="微软雅黑" pitchFamily="34" charset="-122"/>
            </a:endParaRPr>
          </a:p>
        </p:txBody>
      </p:sp>
      <p:pic>
        <p:nvPicPr>
          <p:cNvPr id="6" name="图片 5"/>
          <p:cNvPicPr>
            <a:picLocks noChangeAspect="1"/>
          </p:cNvPicPr>
          <p:nvPr/>
        </p:nvPicPr>
        <p:blipFill>
          <a:blip r:embed="rId2"/>
          <a:stretch>
            <a:fillRect/>
          </a:stretch>
        </p:blipFill>
        <p:spPr>
          <a:xfrm>
            <a:off x="6724135" y="4789170"/>
            <a:ext cx="2286000" cy="381000"/>
          </a:xfrm>
          <a:prstGeom prst="rect">
            <a:avLst/>
          </a:prstGeom>
        </p:spPr>
      </p:pic>
    </p:spTree>
    <p:extLst>
      <p:ext uri="{BB962C8B-B14F-4D97-AF65-F5344CB8AC3E}">
        <p14:creationId xmlns:p14="http://schemas.microsoft.com/office/powerpoint/2010/main" val="2581621545"/>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91565" y="480715"/>
            <a:ext cx="5676150"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经济增长模型</a:t>
            </a:r>
          </a:p>
        </p:txBody>
      </p:sp>
      <p:sp>
        <p:nvSpPr>
          <p:cNvPr id="3" name="矩形 2"/>
          <p:cNvSpPr/>
          <p:nvPr/>
        </p:nvSpPr>
        <p:spPr>
          <a:xfrm>
            <a:off x="1091565" y="1223738"/>
            <a:ext cx="11100435" cy="5539978"/>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一、哈罗德</a:t>
            </a:r>
            <a:r>
              <a:rPr lang="en-US" altLang="zh-CN" sz="2000" b="1" dirty="0">
                <a:latin typeface="微软雅黑" pitchFamily="34" charset="-122"/>
                <a:ea typeface="微软雅黑" pitchFamily="34" charset="-122"/>
              </a:rPr>
              <a:t>—</a:t>
            </a:r>
            <a:r>
              <a:rPr lang="zh-CN" altLang="en-US" sz="2000" b="1" dirty="0">
                <a:latin typeface="微软雅黑" pitchFamily="34" charset="-122"/>
                <a:ea typeface="微软雅黑" pitchFamily="34" charset="-122"/>
              </a:rPr>
              <a:t>多马增长</a:t>
            </a:r>
            <a:r>
              <a:rPr lang="zh-CN" altLang="en-US" sz="2000" b="1" dirty="0" smtClean="0">
                <a:latin typeface="微软雅黑" pitchFamily="34" charset="-122"/>
                <a:ea typeface="微软雅黑" pitchFamily="34" charset="-122"/>
              </a:rPr>
              <a:t>模型</a:t>
            </a:r>
            <a:endParaRPr lang="en-US" altLang="zh-CN" sz="2000" b="1"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哈罗德</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多马模型的基本方程式由以下三个经济变量组成</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产量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或收入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增长率</a:t>
            </a:r>
            <a:r>
              <a:rPr lang="en-US" altLang="zh-CN" dirty="0">
                <a:latin typeface="微软雅黑" pitchFamily="34" charset="-122"/>
                <a:ea typeface="微软雅黑" pitchFamily="34" charset="-122"/>
              </a:rPr>
              <a:t>G,</a:t>
            </a:r>
            <a:r>
              <a:rPr lang="zh-CN" altLang="en-US" dirty="0">
                <a:latin typeface="微软雅黑" pitchFamily="34" charset="-122"/>
                <a:ea typeface="微软雅黑" pitchFamily="34" charset="-122"/>
              </a:rPr>
              <a:t>如上期产量为１００</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本期产量为１０４</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则</a:t>
            </a:r>
            <a:r>
              <a:rPr lang="en-US" altLang="zh-CN" dirty="0">
                <a:latin typeface="微软雅黑" pitchFamily="34" charset="-122"/>
                <a:ea typeface="微软雅黑" pitchFamily="34" charset="-122"/>
              </a:rPr>
              <a:t>G</a:t>
            </a:r>
            <a:r>
              <a:rPr lang="zh-CN" altLang="en-US" dirty="0">
                <a:latin typeface="微软雅黑" pitchFamily="34" charset="-122"/>
                <a:ea typeface="微软雅黑" pitchFamily="34" charset="-122"/>
              </a:rPr>
              <a:t>＝４％</a:t>
            </a:r>
            <a:r>
              <a:rPr lang="en-US" altLang="zh-CN" dirty="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储蓄率</a:t>
            </a:r>
            <a:r>
              <a:rPr lang="en-US" altLang="zh-CN" dirty="0">
                <a:latin typeface="微软雅黑" pitchFamily="34" charset="-122"/>
                <a:ea typeface="微软雅黑" pitchFamily="34" charset="-122"/>
              </a:rPr>
              <a:t>S,</a:t>
            </a:r>
            <a:r>
              <a:rPr lang="zh-CN" altLang="en-US" dirty="0">
                <a:latin typeface="微软雅黑" pitchFamily="34" charset="-122"/>
                <a:ea typeface="微软雅黑" pitchFamily="34" charset="-122"/>
              </a:rPr>
              <a:t>如假定全社会平均每１００元收入中有８８元用于消费</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有１２元用于储蓄</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则</a:t>
            </a:r>
            <a:r>
              <a:rPr lang="en-US" altLang="zh-CN" dirty="0">
                <a:latin typeface="微软雅黑" pitchFamily="34" charset="-122"/>
                <a:ea typeface="微软雅黑" pitchFamily="34" charset="-122"/>
              </a:rPr>
              <a:t>S</a:t>
            </a:r>
            <a:r>
              <a:rPr lang="zh-CN" altLang="en-US" dirty="0">
                <a:latin typeface="微软雅黑" pitchFamily="34" charset="-122"/>
                <a:ea typeface="微软雅黑" pitchFamily="34" charset="-122"/>
              </a:rPr>
              <a:t>＝１２％</a:t>
            </a:r>
            <a:r>
              <a:rPr lang="en-US" altLang="zh-CN" dirty="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资本</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产出比率</a:t>
            </a:r>
            <a:r>
              <a:rPr lang="en-US" altLang="zh-CN" dirty="0">
                <a:latin typeface="微软雅黑" pitchFamily="34" charset="-122"/>
                <a:ea typeface="微软雅黑" pitchFamily="34" charset="-122"/>
              </a:rPr>
              <a:t>C,</a:t>
            </a:r>
            <a:r>
              <a:rPr lang="zh-CN" altLang="en-US" dirty="0">
                <a:latin typeface="微软雅黑" pitchFamily="34" charset="-122"/>
                <a:ea typeface="微软雅黑" pitchFamily="34" charset="-122"/>
              </a:rPr>
              <a:t>如假定每制造出１元产品所需厂房、设备、原材料等为３元</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则</a:t>
            </a:r>
            <a:r>
              <a:rPr lang="en-US" altLang="zh-CN" dirty="0">
                <a:latin typeface="微软雅黑" pitchFamily="34" charset="-122"/>
                <a:ea typeface="微软雅黑" pitchFamily="34" charset="-122"/>
              </a:rPr>
              <a:t>C</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哈罗德</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多马模型认为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要保证经济年复一年地均衡增长</a:t>
            </a:r>
            <a:r>
              <a:rPr lang="en-US" altLang="zh-CN" dirty="0">
                <a:latin typeface="微软雅黑" pitchFamily="34" charset="-122"/>
                <a:ea typeface="微软雅黑" pitchFamily="34" charset="-122"/>
              </a:rPr>
              <a:t>,G</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S </a:t>
            </a:r>
            <a:r>
              <a:rPr lang="zh-CN" altLang="en-US" dirty="0">
                <a:latin typeface="微软雅黑" pitchFamily="34" charset="-122"/>
                <a:ea typeface="微软雅黑" pitchFamily="34" charset="-122"/>
              </a:rPr>
              <a:t>和</a:t>
            </a:r>
            <a:r>
              <a:rPr lang="en-US" altLang="zh-CN" dirty="0">
                <a:latin typeface="微软雅黑" pitchFamily="34" charset="-122"/>
                <a:ea typeface="微软雅黑" pitchFamily="34" charset="-122"/>
              </a:rPr>
              <a:t>C </a:t>
            </a:r>
            <a:r>
              <a:rPr lang="zh-CN" altLang="en-US" dirty="0">
                <a:latin typeface="微软雅黑" pitchFamily="34" charset="-122"/>
                <a:ea typeface="微软雅黑" pitchFamily="34" charset="-122"/>
              </a:rPr>
              <a:t>这三个变量</a:t>
            </a:r>
            <a:r>
              <a:rPr lang="zh-CN" altLang="en-US" dirty="0" smtClean="0">
                <a:latin typeface="微软雅黑" pitchFamily="34" charset="-122"/>
                <a:ea typeface="微软雅黑" pitchFamily="34" charset="-122"/>
              </a:rPr>
              <a:t>之间必须</a:t>
            </a:r>
            <a:r>
              <a:rPr lang="zh-CN" altLang="en-US" dirty="0">
                <a:latin typeface="微软雅黑" pitchFamily="34" charset="-122"/>
                <a:ea typeface="微软雅黑" pitchFamily="34" charset="-122"/>
              </a:rPr>
              <a:t>保持如下关系</a:t>
            </a:r>
            <a:r>
              <a:rPr lang="en-US" altLang="zh-CN" dirty="0">
                <a:latin typeface="微软雅黑" pitchFamily="34" charset="-122"/>
                <a:ea typeface="微软雅黑" pitchFamily="34" charset="-122"/>
              </a:rPr>
              <a:t>:</a:t>
            </a:r>
          </a:p>
          <a:p>
            <a:pPr>
              <a:lnSpc>
                <a:spcPct val="150000"/>
              </a:lnSpc>
            </a:pPr>
            <a:r>
              <a:rPr lang="en-US" altLang="zh-CN" dirty="0" smtClean="0">
                <a:latin typeface="微软雅黑" pitchFamily="34" charset="-122"/>
                <a:ea typeface="微软雅黑" pitchFamily="34" charset="-122"/>
              </a:rPr>
              <a:t>                                                                           G</a:t>
            </a:r>
            <a:r>
              <a:rPr lang="zh-CN" altLang="en-US" dirty="0">
                <a:latin typeface="微软雅黑" pitchFamily="34" charset="-122"/>
                <a:ea typeface="微软雅黑" pitchFamily="34" charset="-122"/>
              </a:rPr>
              <a:t>＝</a:t>
            </a:r>
            <a:r>
              <a:rPr lang="en-US" altLang="zh-CN" dirty="0" smtClean="0">
                <a:latin typeface="微软雅黑" pitchFamily="34" charset="-122"/>
                <a:ea typeface="微软雅黑" pitchFamily="34" charset="-122"/>
              </a:rPr>
              <a:t>S/C</a:t>
            </a:r>
            <a:endParaRPr lang="en-US" altLang="zh-CN" dirty="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这个基本方程式的含义是</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如假定</a:t>
            </a:r>
            <a:r>
              <a:rPr lang="en-US" altLang="zh-CN" dirty="0">
                <a:latin typeface="微软雅黑" pitchFamily="34" charset="-122"/>
                <a:ea typeface="微软雅黑" pitchFamily="34" charset="-122"/>
              </a:rPr>
              <a:t>S</a:t>
            </a:r>
            <a:r>
              <a:rPr lang="zh-CN" altLang="en-US" dirty="0">
                <a:latin typeface="微软雅黑" pitchFamily="34" charset="-122"/>
                <a:ea typeface="微软雅黑" pitchFamily="34" charset="-122"/>
              </a:rPr>
              <a:t>＝１２％</a:t>
            </a:r>
            <a:r>
              <a:rPr lang="en-US" altLang="zh-CN" dirty="0">
                <a:latin typeface="微软雅黑" pitchFamily="34" charset="-122"/>
                <a:ea typeface="微软雅黑" pitchFamily="34" charset="-122"/>
              </a:rPr>
              <a:t>,C</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并且每年均固定不变</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为了保证</a:t>
            </a:r>
            <a:r>
              <a:rPr lang="zh-CN" altLang="en-US" dirty="0" smtClean="0">
                <a:latin typeface="微软雅黑" pitchFamily="34" charset="-122"/>
                <a:ea typeface="微软雅黑" pitchFamily="34" charset="-122"/>
              </a:rPr>
              <a:t>经济均衡的</a:t>
            </a:r>
            <a:r>
              <a:rPr lang="zh-CN" altLang="en-US" dirty="0">
                <a:latin typeface="微软雅黑" pitchFamily="34" charset="-122"/>
                <a:ea typeface="微软雅黑" pitchFamily="34" charset="-122"/>
              </a:rPr>
              <a:t>增长</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就要求生产每年按４％的速度增长</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因为在</a:t>
            </a:r>
            <a:r>
              <a:rPr lang="en-US" altLang="zh-CN" dirty="0">
                <a:latin typeface="微软雅黑" pitchFamily="34" charset="-122"/>
                <a:ea typeface="微软雅黑" pitchFamily="34" charset="-122"/>
              </a:rPr>
              <a:t>C</a:t>
            </a:r>
            <a:r>
              <a:rPr lang="zh-CN" altLang="en-US" dirty="0">
                <a:latin typeface="微软雅黑" pitchFamily="34" charset="-122"/>
                <a:ea typeface="微软雅黑" pitchFamily="34" charset="-122"/>
              </a:rPr>
              <a:t>＝３的条件下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意味着要使</a:t>
            </a:r>
            <a:r>
              <a:rPr lang="zh-CN" altLang="en-US" dirty="0" smtClean="0">
                <a:latin typeface="微软雅黑" pitchFamily="34" charset="-122"/>
                <a:ea typeface="微软雅黑" pitchFamily="34" charset="-122"/>
              </a:rPr>
              <a:t>产量增加</a:t>
            </a:r>
            <a:r>
              <a:rPr lang="zh-CN" altLang="en-US" dirty="0">
                <a:latin typeface="微软雅黑" pitchFamily="34" charset="-122"/>
                <a:ea typeface="微软雅黑" pitchFamily="34" charset="-122"/>
              </a:rPr>
              <a:t>４％</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所需投资在收入中所占比重即为３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４％＝１２％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也就是说</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所需投资量在收入</a:t>
            </a:r>
            <a:r>
              <a:rPr lang="zh-CN" altLang="en-US" dirty="0" smtClean="0">
                <a:latin typeface="微软雅黑" pitchFamily="34" charset="-122"/>
                <a:ea typeface="微软雅黑" pitchFamily="34" charset="-122"/>
              </a:rPr>
              <a:t>中所</a:t>
            </a:r>
            <a:r>
              <a:rPr lang="zh-CN" altLang="en-US" dirty="0">
                <a:latin typeface="微软雅黑" pitchFamily="34" charset="-122"/>
                <a:ea typeface="微软雅黑" pitchFamily="34" charset="-122"/>
              </a:rPr>
              <a:t>占比重恰好等于给定的储蓄率</a:t>
            </a:r>
            <a:r>
              <a:rPr lang="en-US" altLang="zh-CN" dirty="0">
                <a:latin typeface="微软雅黑" pitchFamily="34" charset="-122"/>
                <a:ea typeface="微软雅黑" pitchFamily="34" charset="-122"/>
              </a:rPr>
              <a:t>S,</a:t>
            </a:r>
            <a:r>
              <a:rPr lang="zh-CN" altLang="en-US" dirty="0">
                <a:latin typeface="微软雅黑" pitchFamily="34" charset="-122"/>
                <a:ea typeface="微软雅黑" pitchFamily="34" charset="-122"/>
              </a:rPr>
              <a:t>这样就可以保证每年的储蓄全部转化为投资</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使经济</a:t>
            </a:r>
            <a:r>
              <a:rPr lang="zh-CN" altLang="en-US" dirty="0" smtClean="0">
                <a:latin typeface="微软雅黑" pitchFamily="34" charset="-122"/>
                <a:ea typeface="微软雅黑" pitchFamily="34" charset="-122"/>
              </a:rPr>
              <a:t>得以</a:t>
            </a:r>
            <a:r>
              <a:rPr lang="zh-CN" altLang="en-US" dirty="0">
                <a:latin typeface="微软雅黑" pitchFamily="34" charset="-122"/>
                <a:ea typeface="微软雅黑" pitchFamily="34" charset="-122"/>
              </a:rPr>
              <a:t>稳定增长</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由此可见</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哈罗德</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多马模型的中心思想是</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把产量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或收入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增长率提高到它所引起</a:t>
            </a:r>
            <a:r>
              <a:rPr lang="zh-CN" altLang="en-US" dirty="0" smtClean="0">
                <a:latin typeface="微软雅黑" pitchFamily="34" charset="-122"/>
                <a:ea typeface="微软雅黑" pitchFamily="34" charset="-122"/>
              </a:rPr>
              <a:t>的投资</a:t>
            </a:r>
            <a:r>
              <a:rPr lang="zh-CN" altLang="en-US" dirty="0">
                <a:latin typeface="微软雅黑" pitchFamily="34" charset="-122"/>
                <a:ea typeface="微软雅黑" pitchFamily="34" charset="-122"/>
              </a:rPr>
              <a:t>恰好能吸收本期的全部储蓄的程度</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乃是实现经济均衡增长的基本条件</a:t>
            </a:r>
          </a:p>
        </p:txBody>
      </p:sp>
    </p:spTree>
    <p:extLst>
      <p:ext uri="{BB962C8B-B14F-4D97-AF65-F5344CB8AC3E}">
        <p14:creationId xmlns:p14="http://schemas.microsoft.com/office/powerpoint/2010/main" val="3386821659"/>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91565" y="480715"/>
            <a:ext cx="5676150"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经济增长理论</a:t>
            </a:r>
          </a:p>
        </p:txBody>
      </p:sp>
      <p:sp>
        <p:nvSpPr>
          <p:cNvPr id="3" name="矩形 2"/>
          <p:cNvSpPr/>
          <p:nvPr/>
        </p:nvSpPr>
        <p:spPr>
          <a:xfrm>
            <a:off x="1091564" y="1300205"/>
            <a:ext cx="11100435" cy="2631490"/>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二、新古典经济增长</a:t>
            </a:r>
            <a:r>
              <a:rPr lang="zh-CN" altLang="en-US" sz="2000" b="1" dirty="0" smtClean="0">
                <a:latin typeface="微软雅黑" pitchFamily="34" charset="-122"/>
                <a:ea typeface="微软雅黑" pitchFamily="34" charset="-122"/>
              </a:rPr>
              <a:t>模型</a:t>
            </a:r>
            <a:endParaRPr lang="en-US" altLang="zh-CN" sz="2000" b="1"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１９５６年</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新古典综合经济学家索洛和斯旺将凯恩斯经济理论与新古典经济学结合</a:t>
            </a:r>
            <a:r>
              <a:rPr lang="zh-CN" altLang="en-US" dirty="0" smtClean="0">
                <a:latin typeface="微软雅黑" pitchFamily="34" charset="-122"/>
                <a:ea typeface="微软雅黑" pitchFamily="34" charset="-122"/>
              </a:rPr>
              <a:t>起来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分别提出了所谓的新古典增长模型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１９６１年</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英国经济学家米德又对新古典经济</a:t>
            </a:r>
            <a:r>
              <a:rPr lang="zh-CN" altLang="en-US" dirty="0" smtClean="0">
                <a:latin typeface="微软雅黑" pitchFamily="34" charset="-122"/>
                <a:ea typeface="微软雅黑" pitchFamily="34" charset="-122"/>
              </a:rPr>
              <a:t>增长理论</a:t>
            </a:r>
            <a:r>
              <a:rPr lang="zh-CN" altLang="en-US" dirty="0">
                <a:latin typeface="微软雅黑" pitchFamily="34" charset="-122"/>
                <a:ea typeface="微软雅黑" pitchFamily="34" charset="-122"/>
              </a:rPr>
              <a:t>作了系统的表述</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由于他们的分析路径大体一致</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分析的结论基本相当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因此</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后来</a:t>
            </a:r>
            <a:r>
              <a:rPr lang="zh-CN" altLang="en-US" dirty="0" smtClean="0">
                <a:latin typeface="微软雅黑" pitchFamily="34" charset="-122"/>
                <a:ea typeface="微软雅黑" pitchFamily="34" charset="-122"/>
              </a:rPr>
              <a:t>的经济学家</a:t>
            </a:r>
            <a:r>
              <a:rPr lang="zh-CN" altLang="en-US" dirty="0">
                <a:latin typeface="微软雅黑" pitchFamily="34" charset="-122"/>
                <a:ea typeface="微软雅黑" pitchFamily="34" charset="-122"/>
              </a:rPr>
              <a:t>就将其理论合称为新古典经济增长模型</a:t>
            </a:r>
            <a:r>
              <a:rPr lang="en-US" altLang="zh-CN" dirty="0" smtClean="0">
                <a:latin typeface="微软雅黑" pitchFamily="34" charset="-122"/>
                <a:ea typeface="微软雅黑" pitchFamily="34" charset="-122"/>
              </a:rPr>
              <a:t>.</a:t>
            </a:r>
          </a:p>
          <a:p>
            <a:pPr>
              <a:lnSpc>
                <a:spcPct val="150000"/>
              </a:lnSpc>
            </a:pPr>
            <a:r>
              <a:rPr lang="zh-CN" altLang="en-US" dirty="0" smtClean="0">
                <a:latin typeface="微软雅黑" pitchFamily="34" charset="-122"/>
                <a:ea typeface="微软雅黑" pitchFamily="34" charset="-122"/>
              </a:rPr>
              <a:t>新</a:t>
            </a:r>
            <a:r>
              <a:rPr lang="zh-CN" altLang="en-US" dirty="0">
                <a:latin typeface="微软雅黑" pitchFamily="34" charset="-122"/>
                <a:ea typeface="微软雅黑" pitchFamily="34" charset="-122"/>
              </a:rPr>
              <a:t>古典经济增长模型还将微观经济分析的边际生产力概念引入自己的理论分析</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他们</a:t>
            </a:r>
            <a:r>
              <a:rPr lang="zh-CN" altLang="en-US" dirty="0">
                <a:latin typeface="微软雅黑" pitchFamily="34" charset="-122"/>
                <a:ea typeface="微软雅黑" pitchFamily="34" charset="-122"/>
              </a:rPr>
              <a:t>认为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假定经济处于完全竞争条件之下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资本和劳动按照各自的边际生产力获得相应</a:t>
            </a:r>
            <a:r>
              <a:rPr lang="zh-CN" altLang="en-US" dirty="0" smtClean="0">
                <a:latin typeface="微软雅黑" pitchFamily="34" charset="-122"/>
                <a:ea typeface="微软雅黑" pitchFamily="34" charset="-122"/>
              </a:rPr>
              <a:t>的产量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可以推导出以下公式</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pic>
        <p:nvPicPr>
          <p:cNvPr id="6" name="图片 5"/>
          <p:cNvPicPr>
            <a:picLocks noChangeAspect="1"/>
          </p:cNvPicPr>
          <p:nvPr/>
        </p:nvPicPr>
        <p:blipFill>
          <a:blip r:embed="rId2"/>
          <a:stretch>
            <a:fillRect/>
          </a:stretch>
        </p:blipFill>
        <p:spPr>
          <a:xfrm>
            <a:off x="4221480" y="3836605"/>
            <a:ext cx="2419350" cy="1352550"/>
          </a:xfrm>
          <a:prstGeom prst="rect">
            <a:avLst/>
          </a:prstGeom>
        </p:spPr>
      </p:pic>
      <p:sp>
        <p:nvSpPr>
          <p:cNvPr id="11" name="矩形 10"/>
          <p:cNvSpPr/>
          <p:nvPr/>
        </p:nvSpPr>
        <p:spPr>
          <a:xfrm>
            <a:off x="1009986" y="5344437"/>
            <a:ext cx="11100436" cy="1336071"/>
          </a:xfrm>
          <a:prstGeom prst="rect">
            <a:avLst/>
          </a:prstGeom>
        </p:spPr>
        <p:txBody>
          <a:bodyPr wrap="square">
            <a:spAutoFit/>
          </a:bodyPr>
          <a:lstStyle/>
          <a:p>
            <a:pPr>
              <a:lnSpc>
                <a:spcPct val="150000"/>
              </a:lnSpc>
            </a:pPr>
            <a:r>
              <a:rPr lang="zh-CN" altLang="en-US" dirty="0">
                <a:latin typeface="微软雅黑" pitchFamily="34" charset="-122"/>
                <a:ea typeface="微软雅黑" pitchFamily="34" charset="-122"/>
              </a:rPr>
              <a:t>式中</a:t>
            </a:r>
            <a:r>
              <a:rPr lang="en-US" altLang="zh-CN" dirty="0">
                <a:latin typeface="微软雅黑" pitchFamily="34" charset="-122"/>
                <a:ea typeface="微软雅黑" pitchFamily="34" charset="-122"/>
              </a:rPr>
              <a:t>:</a:t>
            </a:r>
            <a:r>
              <a:rPr lang="en-US" altLang="zh-CN" sz="2000" dirty="0">
                <a:latin typeface="微软雅黑" pitchFamily="34" charset="-122"/>
                <a:ea typeface="微软雅黑" pitchFamily="34" charset="-122"/>
              </a:rPr>
              <a:t>C </a:t>
            </a:r>
            <a:r>
              <a:rPr lang="zh-CN" altLang="en-US" dirty="0">
                <a:latin typeface="微软雅黑" pitchFamily="34" charset="-122"/>
                <a:ea typeface="微软雅黑" pitchFamily="34" charset="-122"/>
              </a:rPr>
              <a:t>为消费</a:t>
            </a:r>
            <a:r>
              <a:rPr lang="en-US" altLang="zh-CN" dirty="0">
                <a:latin typeface="微软雅黑" pitchFamily="34" charset="-122"/>
                <a:ea typeface="微软雅黑" pitchFamily="34" charset="-122"/>
              </a:rPr>
              <a:t>;</a:t>
            </a:r>
            <a:r>
              <a:rPr lang="en-US" altLang="zh-CN" sz="2000" dirty="0">
                <a:latin typeface="微软雅黑" pitchFamily="34" charset="-122"/>
                <a:ea typeface="微软雅黑" pitchFamily="34" charset="-122"/>
              </a:rPr>
              <a:t>I </a:t>
            </a:r>
            <a:r>
              <a:rPr lang="zh-CN" altLang="en-US" dirty="0">
                <a:latin typeface="微软雅黑" pitchFamily="34" charset="-122"/>
                <a:ea typeface="微软雅黑" pitchFamily="34" charset="-122"/>
              </a:rPr>
              <a:t>为投资</a:t>
            </a:r>
            <a:r>
              <a:rPr lang="en-US" altLang="zh-CN" dirty="0">
                <a:latin typeface="微软雅黑" pitchFamily="34" charset="-122"/>
                <a:ea typeface="微软雅黑" pitchFamily="34" charset="-122"/>
              </a:rPr>
              <a:t>;</a:t>
            </a:r>
            <a:r>
              <a:rPr lang="en-US" altLang="zh-CN" sz="2000" dirty="0">
                <a:latin typeface="微软雅黑" pitchFamily="34" charset="-122"/>
                <a:ea typeface="微软雅黑" pitchFamily="34" charset="-122"/>
              </a:rPr>
              <a:t>L </a:t>
            </a:r>
            <a:r>
              <a:rPr lang="zh-CN" altLang="en-US" dirty="0">
                <a:latin typeface="微软雅黑" pitchFamily="34" charset="-122"/>
                <a:ea typeface="微软雅黑" pitchFamily="34" charset="-122"/>
              </a:rPr>
              <a:t>为劳动</a:t>
            </a:r>
            <a:r>
              <a:rPr lang="en-US" altLang="zh-CN" dirty="0">
                <a:latin typeface="微软雅黑" pitchFamily="34" charset="-122"/>
                <a:ea typeface="微软雅黑" pitchFamily="34" charset="-122"/>
              </a:rPr>
              <a:t>;</a:t>
            </a:r>
            <a:r>
              <a:rPr lang="en-US" altLang="zh-CN" sz="2000" dirty="0">
                <a:latin typeface="微软雅黑" pitchFamily="34" charset="-122"/>
                <a:ea typeface="微软雅黑" pitchFamily="34" charset="-122"/>
              </a:rPr>
              <a:t>K </a:t>
            </a:r>
            <a:r>
              <a:rPr lang="zh-CN" altLang="en-US" dirty="0">
                <a:latin typeface="微软雅黑" pitchFamily="34" charset="-122"/>
                <a:ea typeface="微软雅黑" pitchFamily="34" charset="-122"/>
              </a:rPr>
              <a:t>为资本</a:t>
            </a:r>
            <a:r>
              <a:rPr lang="en-US" altLang="zh-CN" dirty="0">
                <a:latin typeface="微软雅黑" pitchFamily="34" charset="-122"/>
                <a:ea typeface="微软雅黑" pitchFamily="34" charset="-122"/>
              </a:rPr>
              <a:t>;</a:t>
            </a:r>
            <a:r>
              <a:rPr lang="en-US" altLang="zh-CN" sz="2000" dirty="0">
                <a:latin typeface="微软雅黑" pitchFamily="34" charset="-122"/>
                <a:ea typeface="微软雅黑" pitchFamily="34" charset="-122"/>
              </a:rPr>
              <a:t>Y </a:t>
            </a:r>
            <a:r>
              <a:rPr lang="zh-CN" altLang="en-US" dirty="0">
                <a:latin typeface="微软雅黑" pitchFamily="34" charset="-122"/>
                <a:ea typeface="微软雅黑" pitchFamily="34" charset="-122"/>
              </a:rPr>
              <a:t>为国民收入</a:t>
            </a:r>
            <a:r>
              <a:rPr lang="en-US" altLang="zh-CN" dirty="0" smtClean="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由此可见</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新古典综合派的新古典经济增长模型的含义是</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可以通过市场调节</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即</a:t>
            </a:r>
            <a:r>
              <a:rPr lang="zh-CN" altLang="en-US" dirty="0" smtClean="0">
                <a:latin typeface="微软雅黑" pitchFamily="34" charset="-122"/>
                <a:ea typeface="微软雅黑" pitchFamily="34" charset="-122"/>
              </a:rPr>
              <a:t>通过市场</a:t>
            </a:r>
            <a:r>
              <a:rPr lang="zh-CN" altLang="en-US" dirty="0">
                <a:latin typeface="微软雅黑" pitchFamily="34" charset="-122"/>
                <a:ea typeface="微软雅黑" pitchFamily="34" charset="-122"/>
              </a:rPr>
              <a:t>上生产要素价格</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利息率与工资</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的变动</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来改变劳动和资本的配合比例或资本</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产出比率</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从而实现稳定的经济增长</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123895664"/>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91565" y="480715"/>
            <a:ext cx="5676150"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经济增长理论</a:t>
            </a:r>
          </a:p>
        </p:txBody>
      </p:sp>
      <p:sp>
        <p:nvSpPr>
          <p:cNvPr id="3" name="矩形 2"/>
          <p:cNvSpPr/>
          <p:nvPr/>
        </p:nvSpPr>
        <p:spPr>
          <a:xfrm>
            <a:off x="1091564" y="1324918"/>
            <a:ext cx="10809083" cy="2631490"/>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三、新剑桥经济增长</a:t>
            </a:r>
            <a:r>
              <a:rPr lang="zh-CN" altLang="en-US" sz="2000" b="1" dirty="0" smtClean="0">
                <a:latin typeface="微软雅黑" pitchFamily="34" charset="-122"/>
                <a:ea typeface="微软雅黑" pitchFamily="34" charset="-122"/>
              </a:rPr>
              <a:t>模型</a:t>
            </a:r>
            <a:endParaRPr lang="en-US" altLang="zh-CN" sz="2000" b="1" dirty="0" smtClean="0">
              <a:latin typeface="微软雅黑" pitchFamily="34" charset="-122"/>
              <a:ea typeface="微软雅黑" pitchFamily="34" charset="-122"/>
            </a:endParaRPr>
          </a:p>
          <a:p>
            <a:pPr>
              <a:lnSpc>
                <a:spcPct val="150000"/>
              </a:lnSpc>
            </a:pPr>
            <a:r>
              <a:rPr lang="zh-CN" altLang="en-US" dirty="0" smtClean="0">
                <a:latin typeface="微软雅黑" pitchFamily="34" charset="-122"/>
                <a:ea typeface="微软雅黑" pitchFamily="34" charset="-122"/>
              </a:rPr>
              <a:t>新</a:t>
            </a:r>
            <a:r>
              <a:rPr lang="zh-CN" altLang="en-US" dirty="0">
                <a:latin typeface="微软雅黑" pitchFamily="34" charset="-122"/>
                <a:ea typeface="微软雅黑" pitchFamily="34" charset="-122"/>
              </a:rPr>
              <a:t>剑桥经济增长模型的结论是</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在其他条件不变的情况下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经济增长率的变化</a:t>
            </a:r>
            <a:r>
              <a:rPr lang="zh-CN" altLang="en-US" dirty="0" smtClean="0">
                <a:latin typeface="微软雅黑" pitchFamily="34" charset="-122"/>
                <a:ea typeface="微软雅黑" pitchFamily="34" charset="-122"/>
              </a:rPr>
              <a:t>将引起</a:t>
            </a:r>
            <a:r>
              <a:rPr lang="zh-CN" altLang="en-US" dirty="0">
                <a:latin typeface="微软雅黑" pitchFamily="34" charset="-122"/>
                <a:ea typeface="微软雅黑" pitchFamily="34" charset="-122"/>
              </a:rPr>
              <a:t>国民收入分配的相对份额的变化</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经济增长率越高</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利润率越高</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利润收入在</a:t>
            </a:r>
            <a:r>
              <a:rPr lang="zh-CN" altLang="en-US" dirty="0" smtClean="0">
                <a:latin typeface="微软雅黑" pitchFamily="34" charset="-122"/>
                <a:ea typeface="微软雅黑" pitchFamily="34" charset="-122"/>
              </a:rPr>
              <a:t>国民收入中</a:t>
            </a:r>
            <a:r>
              <a:rPr lang="zh-CN" altLang="en-US" dirty="0">
                <a:latin typeface="微软雅黑" pitchFamily="34" charset="-122"/>
                <a:ea typeface="微软雅黑" pitchFamily="34" charset="-122"/>
              </a:rPr>
              <a:t>所占相对份额越大</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工资收入所占相对份额越小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从而加剧了资本主义社会收入分配的</a:t>
            </a:r>
            <a:r>
              <a:rPr lang="zh-CN" altLang="en-US" dirty="0" smtClean="0">
                <a:latin typeface="微软雅黑" pitchFamily="34" charset="-122"/>
                <a:ea typeface="微软雅黑" pitchFamily="34" charset="-122"/>
              </a:rPr>
              <a:t>失调</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因而经济增长的结果有利于资产阶级而不利于无产阶级</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资本主义社会最大病症</a:t>
            </a:r>
            <a:r>
              <a:rPr lang="zh-CN" altLang="en-US" dirty="0" smtClean="0">
                <a:latin typeface="微软雅黑" pitchFamily="34" charset="-122"/>
                <a:ea typeface="微软雅黑" pitchFamily="34" charset="-122"/>
              </a:rPr>
              <a:t>就在于收入</a:t>
            </a:r>
            <a:r>
              <a:rPr lang="zh-CN" altLang="en-US" dirty="0">
                <a:latin typeface="微软雅黑" pitchFamily="34" charset="-122"/>
                <a:ea typeface="微软雅黑" pitchFamily="34" charset="-122"/>
              </a:rPr>
              <a:t>不均等</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要消除资本主义社会的种种弊病</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就要将收入均等化政策作为首要的政策</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增长</a:t>
            </a:r>
            <a:r>
              <a:rPr lang="zh-CN" altLang="en-US" dirty="0">
                <a:latin typeface="微软雅黑" pitchFamily="34" charset="-122"/>
                <a:ea typeface="微软雅黑" pitchFamily="34" charset="-122"/>
              </a:rPr>
              <a:t>”的政策不仅不曾消灭绝对贫困</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也不能指望它会消灭相对贫困</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并且它还会引发其他</a:t>
            </a:r>
            <a:r>
              <a:rPr lang="zh-CN" altLang="en-US" dirty="0" smtClean="0">
                <a:latin typeface="微软雅黑" pitchFamily="34" charset="-122"/>
                <a:ea typeface="微软雅黑" pitchFamily="34" charset="-122"/>
              </a:rPr>
              <a:t>许多</a:t>
            </a:r>
            <a:r>
              <a:rPr lang="zh-CN" altLang="en-US" dirty="0">
                <a:latin typeface="微软雅黑" pitchFamily="34" charset="-122"/>
                <a:ea typeface="微软雅黑" pitchFamily="34" charset="-122"/>
              </a:rPr>
              <a:t>问题</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397861115"/>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91565" y="531057"/>
            <a:ext cx="3538101"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经济增长因素的分解</a:t>
            </a:r>
          </a:p>
        </p:txBody>
      </p:sp>
      <p:sp>
        <p:nvSpPr>
          <p:cNvPr id="3" name="矩形 2"/>
          <p:cNvSpPr/>
          <p:nvPr/>
        </p:nvSpPr>
        <p:spPr>
          <a:xfrm>
            <a:off x="1150456" y="1333155"/>
            <a:ext cx="3518912" cy="3785652"/>
          </a:xfrm>
          <a:prstGeom prst="rect">
            <a:avLst/>
          </a:prstGeom>
        </p:spPr>
        <p:txBody>
          <a:bodyPr wrap="none">
            <a:spAutoFit/>
          </a:bodyPr>
          <a:lstStyle/>
          <a:p>
            <a:pPr>
              <a:lnSpc>
                <a:spcPct val="150000"/>
              </a:lnSpc>
            </a:pPr>
            <a:r>
              <a:rPr lang="zh-CN" altLang="en-US" sz="2000" b="1" dirty="0">
                <a:latin typeface="微软雅黑" pitchFamily="34" charset="-122"/>
                <a:ea typeface="微软雅黑" pitchFamily="34" charset="-122"/>
              </a:rPr>
              <a:t>一、经济增长因素的分解</a:t>
            </a:r>
            <a:r>
              <a:rPr lang="zh-CN" altLang="en-US" sz="2000" b="1" dirty="0" smtClean="0">
                <a:latin typeface="微软雅黑" pitchFamily="34" charset="-122"/>
                <a:ea typeface="微软雅黑" pitchFamily="34" charset="-122"/>
              </a:rPr>
              <a:t>概述</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１．</a:t>
            </a:r>
            <a:r>
              <a:rPr lang="zh-CN" altLang="en-US" sz="2000" dirty="0" smtClean="0">
                <a:latin typeface="微软雅黑" pitchFamily="34" charset="-122"/>
                <a:ea typeface="微软雅黑" pitchFamily="34" charset="-122"/>
              </a:rPr>
              <a:t>知识</a:t>
            </a:r>
            <a:r>
              <a:rPr lang="zh-CN" altLang="en-US" sz="2000" dirty="0">
                <a:latin typeface="微软雅黑" pitchFamily="34" charset="-122"/>
                <a:ea typeface="微软雅黑" pitchFamily="34" charset="-122"/>
              </a:rPr>
              <a:t>存量的增长</a:t>
            </a:r>
            <a:r>
              <a:rPr lang="en-US" altLang="zh-CN" sz="2000" dirty="0" smtClean="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２．</a:t>
            </a:r>
            <a:r>
              <a:rPr lang="zh-CN" altLang="en-US" sz="2000" dirty="0" smtClean="0">
                <a:latin typeface="微软雅黑" pitchFamily="34" charset="-122"/>
                <a:ea typeface="微软雅黑" pitchFamily="34" charset="-122"/>
              </a:rPr>
              <a:t>生产率</a:t>
            </a:r>
            <a:r>
              <a:rPr lang="zh-CN" altLang="en-US" sz="2000" dirty="0">
                <a:latin typeface="微软雅黑" pitchFamily="34" charset="-122"/>
                <a:ea typeface="微软雅黑" pitchFamily="34" charset="-122"/>
              </a:rPr>
              <a:t>的提高</a:t>
            </a:r>
            <a:r>
              <a:rPr lang="en-US" altLang="zh-CN" sz="2000" dirty="0" smtClean="0">
                <a:latin typeface="微软雅黑" pitchFamily="34" charset="-122"/>
                <a:ea typeface="微软雅黑" pitchFamily="34" charset="-122"/>
              </a:rPr>
              <a:t>.</a:t>
            </a:r>
          </a:p>
          <a:p>
            <a:pPr>
              <a:lnSpc>
                <a:spcPct val="150000"/>
              </a:lnSpc>
            </a:pPr>
            <a:r>
              <a:rPr lang="en-US" altLang="zh-CN" sz="2000" dirty="0">
                <a:latin typeface="微软雅黑" pitchFamily="34" charset="-122"/>
                <a:ea typeface="微软雅黑" pitchFamily="34" charset="-122"/>
              </a:rPr>
              <a:t> </a:t>
            </a:r>
            <a:r>
              <a:rPr lang="en-US" altLang="zh-CN" sz="2000" dirty="0" smtClean="0">
                <a:latin typeface="微软雅黑" pitchFamily="34" charset="-122"/>
                <a:ea typeface="微软雅黑" pitchFamily="34" charset="-122"/>
              </a:rPr>
              <a:t>3</a:t>
            </a:r>
            <a:r>
              <a:rPr lang="zh-CN" altLang="en-US" sz="2000" dirty="0">
                <a:latin typeface="微软雅黑" pitchFamily="34" charset="-122"/>
                <a:ea typeface="微软雅黑" pitchFamily="34" charset="-122"/>
              </a:rPr>
              <a:t>．经济结构的变化</a:t>
            </a:r>
            <a:r>
              <a:rPr lang="en-US" altLang="zh-CN" sz="2000" dirty="0" smtClean="0">
                <a:latin typeface="微软雅黑" pitchFamily="34" charset="-122"/>
                <a:ea typeface="微软雅黑" pitchFamily="34" charset="-122"/>
              </a:rPr>
              <a:t>.</a:t>
            </a:r>
          </a:p>
          <a:p>
            <a:pPr>
              <a:lnSpc>
                <a:spcPct val="150000"/>
              </a:lnSpc>
            </a:pPr>
            <a:endParaRPr lang="en-US" altLang="zh-CN" sz="2000" dirty="0" smtClean="0">
              <a:latin typeface="微软雅黑" pitchFamily="34" charset="-122"/>
              <a:ea typeface="微软雅黑" pitchFamily="34" charset="-122"/>
            </a:endParaRPr>
          </a:p>
          <a:p>
            <a:pPr>
              <a:lnSpc>
                <a:spcPct val="150000"/>
              </a:lnSpc>
            </a:pPr>
            <a:r>
              <a:rPr lang="zh-CN" altLang="en-US" sz="2000" b="1" dirty="0">
                <a:latin typeface="微软雅黑" pitchFamily="34" charset="-122"/>
                <a:ea typeface="微软雅黑" pitchFamily="34" charset="-122"/>
              </a:rPr>
              <a:t>二、经济增长因素的测定</a:t>
            </a:r>
            <a:r>
              <a:rPr lang="zh-CN" altLang="en-US" sz="2000" b="1" dirty="0" smtClean="0">
                <a:latin typeface="微软雅黑" pitchFamily="34" charset="-122"/>
                <a:ea typeface="微软雅黑" pitchFamily="34" charset="-122"/>
              </a:rPr>
              <a:t>方法</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１．索洛的经济增长因素</a:t>
            </a:r>
            <a:r>
              <a:rPr lang="zh-CN" altLang="en-US" sz="2000" dirty="0" smtClean="0">
                <a:latin typeface="微软雅黑" pitchFamily="34" charset="-122"/>
                <a:ea typeface="微软雅黑" pitchFamily="34" charset="-122"/>
              </a:rPr>
              <a:t>模型</a:t>
            </a:r>
            <a:endParaRPr lang="en-US" altLang="zh-CN" sz="2000"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２．丹尼森的经济增长模型</a:t>
            </a:r>
          </a:p>
        </p:txBody>
      </p:sp>
    </p:spTree>
    <p:extLst>
      <p:ext uri="{BB962C8B-B14F-4D97-AF65-F5344CB8AC3E}">
        <p14:creationId xmlns:p14="http://schemas.microsoft.com/office/powerpoint/2010/main" val="620199598"/>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935</TotalTime>
  <Words>2277</Words>
  <Application>Microsoft Office PowerPoint</Application>
  <PresentationFormat>自定义</PresentationFormat>
  <Paragraphs>113</Paragraphs>
  <Slides>15</Slides>
  <Notes>2</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BMH</dc:creator>
  <cp:lastModifiedBy>SJYY</cp:lastModifiedBy>
  <cp:revision>473</cp:revision>
  <dcterms:created xsi:type="dcterms:W3CDTF">2015-05-05T08:02:00Z</dcterms:created>
  <dcterms:modified xsi:type="dcterms:W3CDTF">2017-07-21T05:30:00Z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