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7" r:id="rId2"/>
    <p:sldId id="292" r:id="rId3"/>
    <p:sldId id="260" r:id="rId4"/>
    <p:sldId id="295" r:id="rId5"/>
    <p:sldId id="308" r:id="rId6"/>
    <p:sldId id="297" r:id="rId7"/>
    <p:sldId id="298" r:id="rId8"/>
    <p:sldId id="299" r:id="rId9"/>
    <p:sldId id="300" r:id="rId10"/>
    <p:sldId id="301" r:id="rId11"/>
    <p:sldId id="302" r:id="rId12"/>
    <p:sldId id="303" r:id="rId13"/>
    <p:sldId id="304" r:id="rId14"/>
    <p:sldId id="305" r:id="rId15"/>
    <p:sldId id="307" r:id="rId16"/>
    <p:sldId id="294"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003EBA-BE54-47ED-907A-25183C11408B}"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zh-CN" altLang="en-US"/>
        </a:p>
      </dgm:t>
    </dgm:pt>
    <dgm:pt modelId="{28447CAC-2D26-4740-8E96-F60E18C227A3}">
      <dgm:prSet phldrT="[文本]" custT="1"/>
      <dgm:spPr>
        <a:solidFill>
          <a:schemeClr val="accent1">
            <a:lumMod val="75000"/>
          </a:schemeClr>
        </a:solidFill>
      </dgm:spPr>
      <dgm:t>
        <a:bodyPr/>
        <a:lstStyle/>
        <a:p>
          <a:r>
            <a:rPr lang="zh-CN" altLang="en-US" sz="1800" dirty="0" smtClean="0">
              <a:latin typeface="微软雅黑" pitchFamily="34" charset="-122"/>
              <a:ea typeface="微软雅黑" pitchFamily="34" charset="-122"/>
            </a:rPr>
            <a:t>第一阶段</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２０世纪３０年代到第二次世界大战</a:t>
          </a:r>
          <a:endParaRPr lang="zh-CN" altLang="en-US" sz="1800" dirty="0">
            <a:latin typeface="微软雅黑" pitchFamily="34" charset="-122"/>
            <a:ea typeface="微软雅黑" pitchFamily="34" charset="-122"/>
          </a:endParaRPr>
        </a:p>
      </dgm:t>
    </dgm:pt>
    <dgm:pt modelId="{9894A8FB-333D-43A9-8270-738C616D4B19}" type="parTrans" cxnId="{BA2BBD69-F6E1-4418-8DD9-8258DFB4B9C6}">
      <dgm:prSet/>
      <dgm:spPr/>
      <dgm:t>
        <a:bodyPr/>
        <a:lstStyle/>
        <a:p>
          <a:endParaRPr lang="zh-CN" altLang="en-US" sz="2800">
            <a:latin typeface="微软雅黑" pitchFamily="34" charset="-122"/>
            <a:ea typeface="微软雅黑" pitchFamily="34" charset="-122"/>
          </a:endParaRPr>
        </a:p>
      </dgm:t>
    </dgm:pt>
    <dgm:pt modelId="{F4517FA2-A9DB-49D9-8EA5-48D12CCFDA1F}" type="sibTrans" cxnId="{BA2BBD69-F6E1-4418-8DD9-8258DFB4B9C6}">
      <dgm:prSet/>
      <dgm:spPr/>
      <dgm:t>
        <a:bodyPr/>
        <a:lstStyle/>
        <a:p>
          <a:endParaRPr lang="zh-CN" altLang="en-US" sz="2800">
            <a:latin typeface="微软雅黑" pitchFamily="34" charset="-122"/>
            <a:ea typeface="微软雅黑" pitchFamily="34" charset="-122"/>
          </a:endParaRPr>
        </a:p>
      </dgm:t>
    </dgm:pt>
    <dgm:pt modelId="{B5FC3A6E-9EFF-4B4B-B893-3922C6F2A6D7}">
      <dgm:prSet phldrT="[文本]" custT="1"/>
      <dgm:spPr>
        <a:solidFill>
          <a:schemeClr val="accent1">
            <a:lumMod val="75000"/>
          </a:schemeClr>
        </a:solidFill>
      </dgm:spPr>
      <dgm:t>
        <a:bodyPr/>
        <a:lstStyle/>
        <a:p>
          <a:r>
            <a:rPr lang="zh-CN" altLang="en-US" sz="1800" dirty="0" smtClean="0">
              <a:latin typeface="微软雅黑" pitchFamily="34" charset="-122"/>
              <a:ea typeface="微软雅黑" pitchFamily="34" charset="-122"/>
            </a:rPr>
            <a:t>第二阶段</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第二次世界大战到２０世纪７０年代</a:t>
          </a:r>
          <a:endParaRPr lang="zh-CN" altLang="en-US" sz="1800" dirty="0">
            <a:latin typeface="微软雅黑" pitchFamily="34" charset="-122"/>
            <a:ea typeface="微软雅黑" pitchFamily="34" charset="-122"/>
          </a:endParaRPr>
        </a:p>
      </dgm:t>
    </dgm:pt>
    <dgm:pt modelId="{3C6BA5ED-A3AB-4806-9814-EF8DE0FFE523}" type="parTrans" cxnId="{AC3B2358-0EDF-41F5-845F-ECB11E6689E2}">
      <dgm:prSet/>
      <dgm:spPr/>
      <dgm:t>
        <a:bodyPr/>
        <a:lstStyle/>
        <a:p>
          <a:endParaRPr lang="zh-CN" altLang="en-US" sz="2800">
            <a:latin typeface="微软雅黑" pitchFamily="34" charset="-122"/>
            <a:ea typeface="微软雅黑" pitchFamily="34" charset="-122"/>
          </a:endParaRPr>
        </a:p>
      </dgm:t>
    </dgm:pt>
    <dgm:pt modelId="{0287078D-9831-4349-B57B-0B6E4CDC045D}" type="sibTrans" cxnId="{AC3B2358-0EDF-41F5-845F-ECB11E6689E2}">
      <dgm:prSet/>
      <dgm:spPr/>
      <dgm:t>
        <a:bodyPr/>
        <a:lstStyle/>
        <a:p>
          <a:endParaRPr lang="zh-CN" altLang="en-US" sz="2800">
            <a:latin typeface="微软雅黑" pitchFamily="34" charset="-122"/>
            <a:ea typeface="微软雅黑" pitchFamily="34" charset="-122"/>
          </a:endParaRPr>
        </a:p>
      </dgm:t>
    </dgm:pt>
    <dgm:pt modelId="{EF1D8794-2C71-4B8D-85CA-1C042D190FCC}">
      <dgm:prSet phldrT="[文本]" custT="1"/>
      <dgm:spPr>
        <a:solidFill>
          <a:schemeClr val="accent1">
            <a:lumMod val="75000"/>
          </a:schemeClr>
        </a:solidFill>
      </dgm:spPr>
      <dgm:t>
        <a:bodyPr/>
        <a:lstStyle/>
        <a:p>
          <a:pPr algn="l"/>
          <a:r>
            <a:rPr lang="zh-CN" altLang="en-US" sz="1800" dirty="0" smtClean="0">
              <a:latin typeface="微软雅黑" pitchFamily="34" charset="-122"/>
              <a:ea typeface="微软雅黑" pitchFamily="34" charset="-122"/>
            </a:rPr>
            <a:t>第三阶段</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２０世纪７０年代初</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西方国家出现了高通货膨胀率与高失业率并存的局面</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迫使它们对国家干预经济的政策进行反思</a:t>
          </a:r>
          <a:endParaRPr lang="zh-CN" altLang="en-US" sz="1800" dirty="0">
            <a:latin typeface="微软雅黑" pitchFamily="34" charset="-122"/>
            <a:ea typeface="微软雅黑" pitchFamily="34" charset="-122"/>
          </a:endParaRPr>
        </a:p>
      </dgm:t>
    </dgm:pt>
    <dgm:pt modelId="{2CD87507-C155-46C1-99F8-0B0CA32DE264}" type="parTrans" cxnId="{AE4E2F29-261E-4BE2-B662-968133486CB5}">
      <dgm:prSet/>
      <dgm:spPr/>
      <dgm:t>
        <a:bodyPr/>
        <a:lstStyle/>
        <a:p>
          <a:endParaRPr lang="zh-CN" altLang="en-US" sz="2800">
            <a:latin typeface="微软雅黑" pitchFamily="34" charset="-122"/>
            <a:ea typeface="微软雅黑" pitchFamily="34" charset="-122"/>
          </a:endParaRPr>
        </a:p>
      </dgm:t>
    </dgm:pt>
    <dgm:pt modelId="{3137EAAE-6C79-41DA-ABD2-76D2B926D80D}" type="sibTrans" cxnId="{AE4E2F29-261E-4BE2-B662-968133486CB5}">
      <dgm:prSet/>
      <dgm:spPr/>
      <dgm:t>
        <a:bodyPr/>
        <a:lstStyle/>
        <a:p>
          <a:endParaRPr lang="zh-CN" altLang="en-US" sz="2800">
            <a:latin typeface="微软雅黑" pitchFamily="34" charset="-122"/>
            <a:ea typeface="微软雅黑" pitchFamily="34" charset="-122"/>
          </a:endParaRPr>
        </a:p>
      </dgm:t>
    </dgm:pt>
    <dgm:pt modelId="{80D1FB57-7DCE-426E-A1F4-261C47A48F51}" type="pres">
      <dgm:prSet presAssocID="{51003EBA-BE54-47ED-907A-25183C11408B}" presName="Name0" presStyleCnt="0">
        <dgm:presLayoutVars>
          <dgm:dir/>
          <dgm:animLvl val="lvl"/>
          <dgm:resizeHandles val="exact"/>
        </dgm:presLayoutVars>
      </dgm:prSet>
      <dgm:spPr/>
      <dgm:t>
        <a:bodyPr/>
        <a:lstStyle/>
        <a:p>
          <a:endParaRPr lang="zh-CN" altLang="en-US"/>
        </a:p>
      </dgm:t>
    </dgm:pt>
    <dgm:pt modelId="{C3AE922B-A009-49A6-9973-3FFD6265A852}" type="pres">
      <dgm:prSet presAssocID="{EF1D8794-2C71-4B8D-85CA-1C042D190FCC}" presName="boxAndChildren" presStyleCnt="0"/>
      <dgm:spPr/>
    </dgm:pt>
    <dgm:pt modelId="{4EA93DF8-4C5E-49EC-A072-CF46A6DC5C22}" type="pres">
      <dgm:prSet presAssocID="{EF1D8794-2C71-4B8D-85CA-1C042D190FCC}" presName="parentTextBox" presStyleLbl="node1" presStyleIdx="0" presStyleCnt="3"/>
      <dgm:spPr/>
      <dgm:t>
        <a:bodyPr/>
        <a:lstStyle/>
        <a:p>
          <a:endParaRPr lang="zh-CN" altLang="en-US"/>
        </a:p>
      </dgm:t>
    </dgm:pt>
    <dgm:pt modelId="{D0736335-D7ED-49D6-8526-78E682E490AD}" type="pres">
      <dgm:prSet presAssocID="{0287078D-9831-4349-B57B-0B6E4CDC045D}" presName="sp" presStyleCnt="0"/>
      <dgm:spPr/>
    </dgm:pt>
    <dgm:pt modelId="{5FC8B509-7989-401D-B3C0-90095B2F0B00}" type="pres">
      <dgm:prSet presAssocID="{B5FC3A6E-9EFF-4B4B-B893-3922C6F2A6D7}" presName="arrowAndChildren" presStyleCnt="0"/>
      <dgm:spPr/>
    </dgm:pt>
    <dgm:pt modelId="{F58A7AFF-610E-4116-AF80-BDD80B3FB77D}" type="pres">
      <dgm:prSet presAssocID="{B5FC3A6E-9EFF-4B4B-B893-3922C6F2A6D7}" presName="parentTextArrow" presStyleLbl="node1" presStyleIdx="1" presStyleCnt="3"/>
      <dgm:spPr/>
      <dgm:t>
        <a:bodyPr/>
        <a:lstStyle/>
        <a:p>
          <a:endParaRPr lang="zh-CN" altLang="en-US"/>
        </a:p>
      </dgm:t>
    </dgm:pt>
    <dgm:pt modelId="{90BB64D7-F130-4D5D-AC62-0ECFC26CBA0D}" type="pres">
      <dgm:prSet presAssocID="{F4517FA2-A9DB-49D9-8EA5-48D12CCFDA1F}" presName="sp" presStyleCnt="0"/>
      <dgm:spPr/>
    </dgm:pt>
    <dgm:pt modelId="{E36A8EDA-A98A-4A56-AFDB-BEC500404F56}" type="pres">
      <dgm:prSet presAssocID="{28447CAC-2D26-4740-8E96-F60E18C227A3}" presName="arrowAndChildren" presStyleCnt="0"/>
      <dgm:spPr/>
    </dgm:pt>
    <dgm:pt modelId="{0D886E45-E8E2-4141-8CE9-4BD5A3DF1CC2}" type="pres">
      <dgm:prSet presAssocID="{28447CAC-2D26-4740-8E96-F60E18C227A3}" presName="parentTextArrow" presStyleLbl="node1" presStyleIdx="2" presStyleCnt="3"/>
      <dgm:spPr/>
      <dgm:t>
        <a:bodyPr/>
        <a:lstStyle/>
        <a:p>
          <a:endParaRPr lang="zh-CN" altLang="en-US"/>
        </a:p>
      </dgm:t>
    </dgm:pt>
  </dgm:ptLst>
  <dgm:cxnLst>
    <dgm:cxn modelId="{24F8D851-5F5E-4D52-89B9-06F96E6D5853}" type="presOf" srcId="{B5FC3A6E-9EFF-4B4B-B893-3922C6F2A6D7}" destId="{F58A7AFF-610E-4116-AF80-BDD80B3FB77D}" srcOrd="0" destOrd="0" presId="urn:microsoft.com/office/officeart/2005/8/layout/process4"/>
    <dgm:cxn modelId="{BA2BBD69-F6E1-4418-8DD9-8258DFB4B9C6}" srcId="{51003EBA-BE54-47ED-907A-25183C11408B}" destId="{28447CAC-2D26-4740-8E96-F60E18C227A3}" srcOrd="0" destOrd="0" parTransId="{9894A8FB-333D-43A9-8270-738C616D4B19}" sibTransId="{F4517FA2-A9DB-49D9-8EA5-48D12CCFDA1F}"/>
    <dgm:cxn modelId="{5BA94DD2-FB12-4E83-882B-861F11FEF7FD}" type="presOf" srcId="{EF1D8794-2C71-4B8D-85CA-1C042D190FCC}" destId="{4EA93DF8-4C5E-49EC-A072-CF46A6DC5C22}" srcOrd="0" destOrd="0" presId="urn:microsoft.com/office/officeart/2005/8/layout/process4"/>
    <dgm:cxn modelId="{AC3B2358-0EDF-41F5-845F-ECB11E6689E2}" srcId="{51003EBA-BE54-47ED-907A-25183C11408B}" destId="{B5FC3A6E-9EFF-4B4B-B893-3922C6F2A6D7}" srcOrd="1" destOrd="0" parTransId="{3C6BA5ED-A3AB-4806-9814-EF8DE0FFE523}" sibTransId="{0287078D-9831-4349-B57B-0B6E4CDC045D}"/>
    <dgm:cxn modelId="{AE4E2F29-261E-4BE2-B662-968133486CB5}" srcId="{51003EBA-BE54-47ED-907A-25183C11408B}" destId="{EF1D8794-2C71-4B8D-85CA-1C042D190FCC}" srcOrd="2" destOrd="0" parTransId="{2CD87507-C155-46C1-99F8-0B0CA32DE264}" sibTransId="{3137EAAE-6C79-41DA-ABD2-76D2B926D80D}"/>
    <dgm:cxn modelId="{D2ED850B-4E1B-4C7D-B9F4-EFD885861173}" type="presOf" srcId="{51003EBA-BE54-47ED-907A-25183C11408B}" destId="{80D1FB57-7DCE-426E-A1F4-261C47A48F51}" srcOrd="0" destOrd="0" presId="urn:microsoft.com/office/officeart/2005/8/layout/process4"/>
    <dgm:cxn modelId="{1C5A7AEA-8967-4174-AA3B-A4EF0E8CA330}" type="presOf" srcId="{28447CAC-2D26-4740-8E96-F60E18C227A3}" destId="{0D886E45-E8E2-4141-8CE9-4BD5A3DF1CC2}" srcOrd="0" destOrd="0" presId="urn:microsoft.com/office/officeart/2005/8/layout/process4"/>
    <dgm:cxn modelId="{CBE624A7-EA40-4716-ABD5-5336B9B9B479}" type="presParOf" srcId="{80D1FB57-7DCE-426E-A1F4-261C47A48F51}" destId="{C3AE922B-A009-49A6-9973-3FFD6265A852}" srcOrd="0" destOrd="0" presId="urn:microsoft.com/office/officeart/2005/8/layout/process4"/>
    <dgm:cxn modelId="{22C9B974-4878-4408-9639-22F1CC79696D}" type="presParOf" srcId="{C3AE922B-A009-49A6-9973-3FFD6265A852}" destId="{4EA93DF8-4C5E-49EC-A072-CF46A6DC5C22}" srcOrd="0" destOrd="0" presId="urn:microsoft.com/office/officeart/2005/8/layout/process4"/>
    <dgm:cxn modelId="{F472CD66-E30C-44E0-B405-E6EA0B29566E}" type="presParOf" srcId="{80D1FB57-7DCE-426E-A1F4-261C47A48F51}" destId="{D0736335-D7ED-49D6-8526-78E682E490AD}" srcOrd="1" destOrd="0" presId="urn:microsoft.com/office/officeart/2005/8/layout/process4"/>
    <dgm:cxn modelId="{C5E1BD8B-05F7-48D0-931F-50B751F031D8}" type="presParOf" srcId="{80D1FB57-7DCE-426E-A1F4-261C47A48F51}" destId="{5FC8B509-7989-401D-B3C0-90095B2F0B00}" srcOrd="2" destOrd="0" presId="urn:microsoft.com/office/officeart/2005/8/layout/process4"/>
    <dgm:cxn modelId="{7BC06F3E-A1E8-4F01-9EEC-5490B9F3492C}" type="presParOf" srcId="{5FC8B509-7989-401D-B3C0-90095B2F0B00}" destId="{F58A7AFF-610E-4116-AF80-BDD80B3FB77D}" srcOrd="0" destOrd="0" presId="urn:microsoft.com/office/officeart/2005/8/layout/process4"/>
    <dgm:cxn modelId="{7599EB0C-E832-4503-B2E7-BCF1DF154B4A}" type="presParOf" srcId="{80D1FB57-7DCE-426E-A1F4-261C47A48F51}" destId="{90BB64D7-F130-4D5D-AC62-0ECFC26CBA0D}" srcOrd="3" destOrd="0" presId="urn:microsoft.com/office/officeart/2005/8/layout/process4"/>
    <dgm:cxn modelId="{63496499-961A-4562-9B62-8506609F8FC9}" type="presParOf" srcId="{80D1FB57-7DCE-426E-A1F4-261C47A48F51}" destId="{E36A8EDA-A98A-4A56-AFDB-BEC500404F56}" srcOrd="4" destOrd="0" presId="urn:microsoft.com/office/officeart/2005/8/layout/process4"/>
    <dgm:cxn modelId="{6CD9308A-E0D8-4287-ABE9-6C5AAA4DE872}" type="presParOf" srcId="{E36A8EDA-A98A-4A56-AFDB-BEC500404F56}" destId="{0D886E45-E8E2-4141-8CE9-4BD5A3DF1CC2}"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A93DF8-4C5E-49EC-A072-CF46A6DC5C22}">
      <dsp:nvSpPr>
        <dsp:cNvPr id="0" name=""/>
        <dsp:cNvSpPr/>
      </dsp:nvSpPr>
      <dsp:spPr>
        <a:xfrm>
          <a:off x="0" y="2053281"/>
          <a:ext cx="7729838" cy="673932"/>
        </a:xfrm>
        <a:prstGeom prst="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第三阶段</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２０世纪７０年代初</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西方国家出现了高通货膨胀率与高失业率并存的局面</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迫使它们对国家干预经济的政策进行反思</a:t>
          </a:r>
          <a:endParaRPr lang="zh-CN" altLang="en-US" sz="1800" kern="1200" dirty="0">
            <a:latin typeface="微软雅黑" pitchFamily="34" charset="-122"/>
            <a:ea typeface="微软雅黑" pitchFamily="34" charset="-122"/>
          </a:endParaRPr>
        </a:p>
      </dsp:txBody>
      <dsp:txXfrm>
        <a:off x="0" y="2053281"/>
        <a:ext cx="7729838" cy="673932"/>
      </dsp:txXfrm>
    </dsp:sp>
    <dsp:sp modelId="{F58A7AFF-610E-4116-AF80-BDD80B3FB77D}">
      <dsp:nvSpPr>
        <dsp:cNvPr id="0" name=""/>
        <dsp:cNvSpPr/>
      </dsp:nvSpPr>
      <dsp:spPr>
        <a:xfrm rot="10800000">
          <a:off x="0" y="1026881"/>
          <a:ext cx="7729838" cy="1036508"/>
        </a:xfrm>
        <a:prstGeom prst="upArrowCallou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第二阶段</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第二次世界大战到２０世纪７０年代</a:t>
          </a:r>
          <a:endParaRPr lang="zh-CN" altLang="en-US" sz="1800" kern="1200" dirty="0">
            <a:latin typeface="微软雅黑" pitchFamily="34" charset="-122"/>
            <a:ea typeface="微软雅黑" pitchFamily="34" charset="-122"/>
          </a:endParaRPr>
        </a:p>
      </dsp:txBody>
      <dsp:txXfrm rot="10800000">
        <a:off x="0" y="1026881"/>
        <a:ext cx="7729838" cy="673492"/>
      </dsp:txXfrm>
    </dsp:sp>
    <dsp:sp modelId="{0D886E45-E8E2-4141-8CE9-4BD5A3DF1CC2}">
      <dsp:nvSpPr>
        <dsp:cNvPr id="0" name=""/>
        <dsp:cNvSpPr/>
      </dsp:nvSpPr>
      <dsp:spPr>
        <a:xfrm rot="10800000">
          <a:off x="0" y="482"/>
          <a:ext cx="7729838" cy="1036508"/>
        </a:xfrm>
        <a:prstGeom prst="upArrowCallou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第一阶段</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２０世纪３０年代到第二次世界大战</a:t>
          </a:r>
          <a:endParaRPr lang="zh-CN" altLang="en-US" sz="1800" kern="1200" dirty="0">
            <a:latin typeface="微软雅黑" pitchFamily="34" charset="-122"/>
            <a:ea typeface="微软雅黑" pitchFamily="34" charset="-122"/>
          </a:endParaRPr>
        </a:p>
      </dsp:txBody>
      <dsp:txXfrm rot="10800000">
        <a:off x="0" y="482"/>
        <a:ext cx="7729838" cy="673492"/>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621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67909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18218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1883664" y="2141855"/>
            <a:ext cx="9198864" cy="1360181"/>
          </a:xfrm>
          <a:prstGeom prst="rect">
            <a:avLst/>
          </a:prstGeom>
          <a:noFill/>
        </p:spPr>
        <p:txBody>
          <a:bodyPr wrap="square" rtlCol="0">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86815" y="621784"/>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宏观经济政策</a:t>
            </a:r>
          </a:p>
        </p:txBody>
      </p:sp>
      <p:sp>
        <p:nvSpPr>
          <p:cNvPr id="6" name="矩形 5"/>
          <p:cNvSpPr/>
          <p:nvPr/>
        </p:nvSpPr>
        <p:spPr>
          <a:xfrm>
            <a:off x="1186815" y="1357870"/>
            <a:ext cx="11003280" cy="5124480"/>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二、货币政策工具及其</a:t>
            </a:r>
            <a:r>
              <a:rPr lang="zh-CN" altLang="en-US" sz="2000" b="1" dirty="0" smtClean="0">
                <a:latin typeface="微软雅黑" pitchFamily="34" charset="-122"/>
                <a:ea typeface="微软雅黑" pitchFamily="34" charset="-122"/>
              </a:rPr>
              <a:t>应用</a:t>
            </a:r>
            <a:endParaRPr lang="en-US" altLang="zh-CN" sz="2000"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货币政策</a:t>
            </a:r>
            <a:r>
              <a:rPr lang="en-US" altLang="zh-CN" dirty="0">
                <a:latin typeface="微软雅黑" pitchFamily="34" charset="-122"/>
                <a:ea typeface="微软雅黑" pitchFamily="34" charset="-122"/>
              </a:rPr>
              <a:t>(monetarypolicy)</a:t>
            </a:r>
            <a:r>
              <a:rPr lang="zh-CN" altLang="en-US" dirty="0">
                <a:latin typeface="微软雅黑" pitchFamily="34" charset="-122"/>
                <a:ea typeface="微软雅黑" pitchFamily="34" charset="-122"/>
              </a:rPr>
              <a:t>指中央银行通过控制货币供应量来调节利率进而影响</a:t>
            </a:r>
            <a:r>
              <a:rPr lang="zh-CN" altLang="en-US" dirty="0" smtClean="0">
                <a:latin typeface="微软雅黑" pitchFamily="34" charset="-122"/>
                <a:ea typeface="微软雅黑" pitchFamily="34" charset="-122"/>
              </a:rPr>
              <a:t>投资和</a:t>
            </a:r>
            <a:r>
              <a:rPr lang="zh-CN" altLang="en-US" dirty="0">
                <a:latin typeface="微软雅黑" pitchFamily="34" charset="-122"/>
                <a:ea typeface="微软雅黑" pitchFamily="34" charset="-122"/>
              </a:rPr>
              <a:t>整个经济以达到一定经济目标的经济政策</a:t>
            </a:r>
            <a:r>
              <a:rPr lang="en-US" altLang="zh-CN" dirty="0" smtClean="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１．一般性货币政策工具及其</a:t>
            </a:r>
            <a:r>
              <a:rPr lang="zh-CN" altLang="en-US" dirty="0" smtClean="0">
                <a:latin typeface="微软雅黑" pitchFamily="34" charset="-122"/>
                <a:ea typeface="微软雅黑" pitchFamily="34" charset="-122"/>
              </a:rPr>
              <a:t>应用</a:t>
            </a:r>
            <a:endParaRPr lang="en-US" altLang="zh-CN" dirty="0" smtClean="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法定存款准备金率</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再贴现政策</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公开市场业务</a:t>
            </a:r>
            <a:r>
              <a:rPr lang="en-US" altLang="zh-CN" dirty="0" smtClean="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２．选择性货币政策</a:t>
            </a:r>
            <a:r>
              <a:rPr lang="zh-CN" altLang="en-US" dirty="0" smtClean="0">
                <a:latin typeface="微软雅黑" pitchFamily="34" charset="-122"/>
                <a:ea typeface="微软雅黑" pitchFamily="34" charset="-122"/>
              </a:rPr>
              <a:t>工具</a:t>
            </a:r>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除了上述调节货币总量的三大工具外</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货币政策工具还有另外几种</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道义上的劝告</a:t>
            </a:r>
            <a:r>
              <a:rPr lang="en-US" altLang="zh-CN" dirty="0" smtClean="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利率上限</a:t>
            </a:r>
            <a:r>
              <a:rPr lang="en-US" altLang="zh-CN" dirty="0" smtClean="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控制消费</a:t>
            </a:r>
            <a:r>
              <a:rPr lang="zh-CN" altLang="en-US" dirty="0" smtClean="0">
                <a:latin typeface="微软雅黑" pitchFamily="34" charset="-122"/>
                <a:ea typeface="微软雅黑" pitchFamily="34" charset="-122"/>
              </a:rPr>
              <a:t>信贷</a:t>
            </a:r>
            <a:r>
              <a:rPr lang="en-US" altLang="zh-CN" dirty="0" smtClean="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spTree>
    <p:extLst>
      <p:ext uri="{BB962C8B-B14F-4D97-AF65-F5344CB8AC3E}">
        <p14:creationId xmlns:p14="http://schemas.microsoft.com/office/powerpoint/2010/main" val="2499726851"/>
      </p:ext>
    </p:extLst>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86815" y="621784"/>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宏观经济政策</a:t>
            </a:r>
          </a:p>
        </p:txBody>
      </p:sp>
      <p:sp>
        <p:nvSpPr>
          <p:cNvPr id="6" name="矩形 5"/>
          <p:cNvSpPr/>
          <p:nvPr/>
        </p:nvSpPr>
        <p:spPr>
          <a:xfrm>
            <a:off x="1186815" y="1308442"/>
            <a:ext cx="7914346" cy="969496"/>
          </a:xfrm>
          <a:prstGeom prst="rect">
            <a:avLst/>
          </a:prstGeom>
        </p:spPr>
        <p:txBody>
          <a:bodyPr wrap="none">
            <a:spAutoFit/>
          </a:bodyPr>
          <a:lstStyle/>
          <a:p>
            <a:pPr>
              <a:lnSpc>
                <a:spcPct val="150000"/>
              </a:lnSpc>
            </a:pPr>
            <a:r>
              <a:rPr lang="zh-CN" altLang="en-US" sz="2000" b="1" dirty="0" smtClean="0">
                <a:latin typeface="微软雅黑" pitchFamily="34" charset="-122"/>
                <a:ea typeface="微软雅黑" pitchFamily="34" charset="-122"/>
              </a:rPr>
              <a:t>三、</a:t>
            </a:r>
            <a:r>
              <a:rPr lang="zh-CN" altLang="en-US" sz="2000" b="1" dirty="0">
                <a:latin typeface="微软雅黑" pitchFamily="34" charset="-122"/>
                <a:ea typeface="微软雅黑" pitchFamily="34" charset="-122"/>
              </a:rPr>
              <a:t>货币政策效果的</a:t>
            </a:r>
            <a:r>
              <a:rPr lang="en-US" altLang="zh-CN" sz="2000" b="1" dirty="0">
                <a:latin typeface="微软雅黑" pitchFamily="34" charset="-122"/>
                <a:ea typeface="微软雅黑" pitchFamily="34" charset="-122"/>
              </a:rPr>
              <a:t>IS</a:t>
            </a:r>
            <a:r>
              <a:rPr lang="zh-CN" altLang="en-US" sz="2000" b="1" dirty="0">
                <a:latin typeface="微软雅黑" pitchFamily="34" charset="-122"/>
                <a:ea typeface="微软雅黑" pitchFamily="34" charset="-122"/>
              </a:rPr>
              <a:t>Ｇ</a:t>
            </a:r>
            <a:r>
              <a:rPr lang="en-US" altLang="zh-CN" sz="2000" b="1" dirty="0">
                <a:latin typeface="微软雅黑" pitchFamily="34" charset="-122"/>
                <a:ea typeface="微软雅黑" pitchFamily="34" charset="-122"/>
              </a:rPr>
              <a:t>LM </a:t>
            </a:r>
            <a:r>
              <a:rPr lang="zh-CN" altLang="en-US" sz="2000" b="1" dirty="0">
                <a:latin typeface="微软雅黑" pitchFamily="34" charset="-122"/>
                <a:ea typeface="微软雅黑" pitchFamily="34" charset="-122"/>
              </a:rPr>
              <a:t>图形</a:t>
            </a:r>
            <a:r>
              <a:rPr lang="zh-CN" altLang="en-US" sz="2000" b="1" dirty="0" smtClean="0">
                <a:latin typeface="微软雅黑" pitchFamily="34" charset="-122"/>
                <a:ea typeface="微软雅黑" pitchFamily="34" charset="-122"/>
              </a:rPr>
              <a:t>分析</a:t>
            </a:r>
            <a:endParaRPr lang="en-US" altLang="zh-CN" sz="2000"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所谓的货币政策效果</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是指变动货币供给量的政策对国民收入水平变动的影响</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10" name="图片 9"/>
          <p:cNvPicPr>
            <a:picLocks noChangeAspect="1"/>
          </p:cNvPicPr>
          <p:nvPr/>
        </p:nvPicPr>
        <p:blipFill>
          <a:blip r:embed="rId2"/>
          <a:stretch>
            <a:fillRect/>
          </a:stretch>
        </p:blipFill>
        <p:spPr>
          <a:xfrm>
            <a:off x="1305749" y="2564708"/>
            <a:ext cx="5037386" cy="2970513"/>
          </a:xfrm>
          <a:prstGeom prst="rect">
            <a:avLst/>
          </a:prstGeom>
        </p:spPr>
      </p:pic>
      <p:sp>
        <p:nvSpPr>
          <p:cNvPr id="11" name="矩形 10"/>
          <p:cNvSpPr/>
          <p:nvPr/>
        </p:nvSpPr>
        <p:spPr>
          <a:xfrm>
            <a:off x="6565557" y="2434625"/>
            <a:ext cx="5420497" cy="2577116"/>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在</a:t>
            </a:r>
            <a:r>
              <a:rPr lang="en-US" altLang="zh-CN" dirty="0">
                <a:latin typeface="微软雅黑" pitchFamily="34" charset="-122"/>
                <a:ea typeface="微软雅黑" pitchFamily="34" charset="-122"/>
              </a:rPr>
              <a:t>LM </a:t>
            </a:r>
            <a:r>
              <a:rPr lang="zh-CN" altLang="en-US" dirty="0">
                <a:latin typeface="微软雅黑" pitchFamily="34" charset="-122"/>
                <a:ea typeface="微软雅黑" pitchFamily="34" charset="-122"/>
              </a:rPr>
              <a:t>曲线斜率不变时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若</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曲线越平坦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一定货币供给量的变动引起的</a:t>
            </a:r>
            <a:r>
              <a:rPr lang="en-US" altLang="zh-CN" dirty="0">
                <a:latin typeface="微软雅黑" pitchFamily="34" charset="-122"/>
                <a:ea typeface="微软雅黑" pitchFamily="34" charset="-122"/>
              </a:rPr>
              <a:t>LM </a:t>
            </a:r>
            <a:r>
              <a:rPr lang="zh-CN" altLang="en-US" dirty="0">
                <a:latin typeface="微软雅黑" pitchFamily="34" charset="-122"/>
                <a:ea typeface="微软雅黑" pitchFamily="34" charset="-122"/>
              </a:rPr>
              <a:t>曲线</a:t>
            </a:r>
            <a:r>
              <a:rPr lang="zh-CN" altLang="en-US" dirty="0" smtClean="0">
                <a:latin typeface="微软雅黑" pitchFamily="34" charset="-122"/>
                <a:ea typeface="微软雅黑" pitchFamily="34" charset="-122"/>
              </a:rPr>
              <a:t>的移动</a:t>
            </a:r>
            <a:r>
              <a:rPr lang="zh-CN" altLang="en-US" dirty="0">
                <a:latin typeface="微软雅黑" pitchFamily="34" charset="-122"/>
                <a:ea typeface="微软雅黑" pitchFamily="34" charset="-122"/>
              </a:rPr>
              <a:t>对国民收入水平变动的影响就越大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货币政策的效果就越强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反之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若</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曲线越陡峭</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一定</a:t>
            </a:r>
            <a:r>
              <a:rPr lang="zh-CN" altLang="en-US" dirty="0">
                <a:latin typeface="微软雅黑" pitchFamily="34" charset="-122"/>
                <a:ea typeface="微软雅黑" pitchFamily="34" charset="-122"/>
              </a:rPr>
              <a:t>货币供给量的变动引起的</a:t>
            </a:r>
            <a:r>
              <a:rPr lang="en-US" altLang="zh-CN" dirty="0">
                <a:latin typeface="微软雅黑" pitchFamily="34" charset="-122"/>
                <a:ea typeface="微软雅黑" pitchFamily="34" charset="-122"/>
              </a:rPr>
              <a:t>LM </a:t>
            </a:r>
            <a:r>
              <a:rPr lang="zh-CN" altLang="en-US" dirty="0" smtClean="0">
                <a:latin typeface="微软雅黑" pitchFamily="34" charset="-122"/>
                <a:ea typeface="微软雅黑" pitchFamily="34" charset="-122"/>
              </a:rPr>
              <a:t>曲线的</a:t>
            </a:r>
            <a:r>
              <a:rPr lang="zh-CN" altLang="en-US" dirty="0">
                <a:latin typeface="微软雅黑" pitchFamily="34" charset="-122"/>
                <a:ea typeface="微软雅黑" pitchFamily="34" charset="-122"/>
              </a:rPr>
              <a:t>移动对国民收入水平变动的影响就越小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a:t>
            </a:r>
            <a:r>
              <a:rPr lang="zh-CN" altLang="en-US" dirty="0" smtClean="0">
                <a:latin typeface="微软雅黑" pitchFamily="34" charset="-122"/>
                <a:ea typeface="微软雅黑" pitchFamily="34" charset="-122"/>
              </a:rPr>
              <a:t>政策</a:t>
            </a:r>
            <a:r>
              <a:rPr lang="zh-CN" altLang="en-US" dirty="0">
                <a:latin typeface="微软雅黑" pitchFamily="34" charset="-122"/>
                <a:ea typeface="微软雅黑" pitchFamily="34" charset="-122"/>
              </a:rPr>
              <a:t>的效果也就越弱</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如图</a:t>
            </a:r>
            <a:r>
              <a:rPr lang="zh-CN" altLang="en-US" dirty="0" smtClean="0">
                <a:latin typeface="微软雅黑" pitchFamily="34" charset="-122"/>
                <a:ea typeface="微软雅黑" pitchFamily="34" charset="-122"/>
              </a:rPr>
              <a:t>１６</a:t>
            </a:r>
            <a:r>
              <a:rPr lang="en-US" altLang="zh-CN" sz="2000"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２</a:t>
            </a:r>
            <a:r>
              <a:rPr lang="en-US" altLang="zh-CN" dirty="0">
                <a:latin typeface="微软雅黑" pitchFamily="34" charset="-122"/>
                <a:ea typeface="微软雅黑" pitchFamily="34" charset="-122"/>
              </a:rPr>
              <a:t>(a)</a:t>
            </a:r>
            <a:r>
              <a:rPr lang="zh-CN" altLang="en-US" dirty="0">
                <a:latin typeface="微软雅黑" pitchFamily="34" charset="-122"/>
                <a:ea typeface="微软雅黑" pitchFamily="34" charset="-122"/>
              </a:rPr>
              <a:t>和</a:t>
            </a:r>
            <a:r>
              <a:rPr lang="en-US" altLang="zh-CN" dirty="0">
                <a:latin typeface="微软雅黑" pitchFamily="34" charset="-122"/>
                <a:ea typeface="微软雅黑" pitchFamily="34" charset="-122"/>
              </a:rPr>
              <a:t>(b)</a:t>
            </a:r>
            <a:r>
              <a:rPr lang="zh-CN" altLang="en-US" dirty="0">
                <a:latin typeface="微软雅黑" pitchFamily="34" charset="-122"/>
                <a:ea typeface="微软雅黑" pitchFamily="34" charset="-122"/>
              </a:rPr>
              <a:t>所示</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3142256034"/>
      </p:ext>
    </p:extLst>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微软雅黑" pitchFamily="34" charset="-122"/>
              <a:ea typeface="微软雅黑" pitchFamily="34" charset="-122"/>
            </a:endParaRPr>
          </a:p>
        </p:txBody>
      </p:sp>
      <p:sp>
        <p:nvSpPr>
          <p:cNvPr id="3" name="矩形 2"/>
          <p:cNvSpPr/>
          <p:nvPr/>
        </p:nvSpPr>
        <p:spPr>
          <a:xfrm>
            <a:off x="1186815" y="621784"/>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宏观经济政策</a:t>
            </a:r>
          </a:p>
        </p:txBody>
      </p:sp>
      <p:sp>
        <p:nvSpPr>
          <p:cNvPr id="6" name="矩形 5"/>
          <p:cNvSpPr/>
          <p:nvPr/>
        </p:nvSpPr>
        <p:spPr>
          <a:xfrm>
            <a:off x="1186815" y="1308442"/>
            <a:ext cx="7914346" cy="969496"/>
          </a:xfrm>
          <a:prstGeom prst="rect">
            <a:avLst/>
          </a:prstGeom>
        </p:spPr>
        <p:txBody>
          <a:bodyPr wrap="none">
            <a:spAutoFit/>
          </a:bodyPr>
          <a:lstStyle/>
          <a:p>
            <a:pPr>
              <a:lnSpc>
                <a:spcPct val="150000"/>
              </a:lnSpc>
            </a:pPr>
            <a:r>
              <a:rPr lang="zh-CN" altLang="en-US" sz="2000" b="1" dirty="0" smtClean="0">
                <a:latin typeface="微软雅黑" pitchFamily="34" charset="-122"/>
                <a:ea typeface="微软雅黑" pitchFamily="34" charset="-122"/>
              </a:rPr>
              <a:t>三、</a:t>
            </a:r>
            <a:r>
              <a:rPr lang="zh-CN" altLang="en-US" sz="2000" b="1" dirty="0">
                <a:latin typeface="微软雅黑" pitchFamily="34" charset="-122"/>
                <a:ea typeface="微软雅黑" pitchFamily="34" charset="-122"/>
              </a:rPr>
              <a:t>货币政策效果的</a:t>
            </a:r>
            <a:r>
              <a:rPr lang="en-US" altLang="zh-CN" sz="2000" b="1" dirty="0">
                <a:latin typeface="微软雅黑" pitchFamily="34" charset="-122"/>
                <a:ea typeface="微软雅黑" pitchFamily="34" charset="-122"/>
              </a:rPr>
              <a:t>IS</a:t>
            </a:r>
            <a:r>
              <a:rPr lang="zh-CN" altLang="en-US" sz="2000" b="1" dirty="0">
                <a:latin typeface="微软雅黑" pitchFamily="34" charset="-122"/>
                <a:ea typeface="微软雅黑" pitchFamily="34" charset="-122"/>
              </a:rPr>
              <a:t>Ｇ</a:t>
            </a:r>
            <a:r>
              <a:rPr lang="en-US" altLang="zh-CN" sz="2000" b="1" dirty="0">
                <a:latin typeface="微软雅黑" pitchFamily="34" charset="-122"/>
                <a:ea typeface="微软雅黑" pitchFamily="34" charset="-122"/>
              </a:rPr>
              <a:t>LM </a:t>
            </a:r>
            <a:r>
              <a:rPr lang="zh-CN" altLang="en-US" sz="2000" b="1" dirty="0">
                <a:latin typeface="微软雅黑" pitchFamily="34" charset="-122"/>
                <a:ea typeface="微软雅黑" pitchFamily="34" charset="-122"/>
              </a:rPr>
              <a:t>图形</a:t>
            </a:r>
            <a:r>
              <a:rPr lang="zh-CN" altLang="en-US" sz="2000" b="1" dirty="0" smtClean="0">
                <a:latin typeface="微软雅黑" pitchFamily="34" charset="-122"/>
                <a:ea typeface="微软雅黑" pitchFamily="34" charset="-122"/>
              </a:rPr>
              <a:t>分析</a:t>
            </a:r>
            <a:endParaRPr lang="en-US" altLang="zh-CN" sz="2000"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所谓的货币政策效果</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是指变动货币供给量的政策对国民收入水平变动的影响</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2" name="图片 1"/>
          <p:cNvPicPr>
            <a:picLocks noChangeAspect="1"/>
          </p:cNvPicPr>
          <p:nvPr/>
        </p:nvPicPr>
        <p:blipFill>
          <a:blip r:embed="rId2"/>
          <a:stretch>
            <a:fillRect/>
          </a:stretch>
        </p:blipFill>
        <p:spPr>
          <a:xfrm>
            <a:off x="1341121" y="2340920"/>
            <a:ext cx="5118516" cy="2807386"/>
          </a:xfrm>
          <a:prstGeom prst="rect">
            <a:avLst/>
          </a:prstGeom>
        </p:spPr>
      </p:pic>
      <p:sp>
        <p:nvSpPr>
          <p:cNvPr id="4" name="矩形 3"/>
          <p:cNvSpPr/>
          <p:nvPr/>
        </p:nvSpPr>
        <p:spPr>
          <a:xfrm>
            <a:off x="6640830" y="2340920"/>
            <a:ext cx="5165124" cy="3046988"/>
          </a:xfrm>
          <a:prstGeom prst="rect">
            <a:avLst/>
          </a:prstGeom>
        </p:spPr>
        <p:txBody>
          <a:bodyPr wrap="square">
            <a:spAutoFit/>
          </a:bodyPr>
          <a:lstStyle/>
          <a:p>
            <a:pPr>
              <a:lnSpc>
                <a:spcPct val="150000"/>
              </a:lnSpc>
            </a:pPr>
            <a:r>
              <a:rPr lang="zh-CN" altLang="en-US" dirty="0" smtClean="0">
                <a:latin typeface="微软雅黑" pitchFamily="34" charset="-122"/>
                <a:ea typeface="微软雅黑" pitchFamily="34" charset="-122"/>
              </a:rPr>
              <a:t>同样</a:t>
            </a:r>
            <a:r>
              <a:rPr lang="zh-CN" altLang="en-US" dirty="0">
                <a:latin typeface="微软雅黑" pitchFamily="34" charset="-122"/>
                <a:ea typeface="微软雅黑" pitchFamily="34" charset="-122"/>
              </a:rPr>
              <a:t>的货币供给量</a:t>
            </a:r>
            <a:r>
              <a:rPr lang="zh-CN" altLang="en-US" dirty="0" smtClean="0">
                <a:latin typeface="微软雅黑" pitchFamily="34" charset="-122"/>
                <a:ea typeface="微软雅黑" pitchFamily="34" charset="-122"/>
              </a:rPr>
              <a:t>增加时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由于货币需求的利率弹性</a:t>
            </a:r>
            <a:r>
              <a:rPr lang="en-US" altLang="zh-CN" sz="2000" dirty="0" smtClean="0">
                <a:latin typeface="微软雅黑" pitchFamily="34" charset="-122"/>
                <a:ea typeface="微软雅黑" pitchFamily="34" charset="-122"/>
              </a:rPr>
              <a:t>h</a:t>
            </a:r>
            <a:r>
              <a:rPr lang="zh-CN" altLang="en-US" dirty="0" smtClean="0">
                <a:latin typeface="微软雅黑" pitchFamily="34" charset="-122"/>
                <a:ea typeface="微软雅黑" pitchFamily="34" charset="-122"/>
              </a:rPr>
              <a:t>较大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则利率下降较少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从而使投资与国民收入水平增加</a:t>
            </a:r>
            <a:r>
              <a:rPr lang="zh-CN" altLang="en-US" dirty="0" smtClean="0">
                <a:latin typeface="微软雅黑" pitchFamily="34" charset="-122"/>
                <a:ea typeface="微软雅黑" pitchFamily="34" charset="-122"/>
              </a:rPr>
              <a:t>的也</a:t>
            </a:r>
            <a:r>
              <a:rPr lang="zh-CN" altLang="en-US" dirty="0">
                <a:latin typeface="微软雅黑" pitchFamily="34" charset="-122"/>
                <a:ea typeface="微软雅黑" pitchFamily="34" charset="-122"/>
              </a:rPr>
              <a:t>较小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货币政策的效果就较弱</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反之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若</a:t>
            </a:r>
            <a:r>
              <a:rPr lang="en-US" altLang="zh-CN" dirty="0">
                <a:latin typeface="微软雅黑" pitchFamily="34" charset="-122"/>
                <a:ea typeface="微软雅黑" pitchFamily="34" charset="-122"/>
              </a:rPr>
              <a:t>LM </a:t>
            </a:r>
            <a:r>
              <a:rPr lang="zh-CN" altLang="en-US" dirty="0">
                <a:latin typeface="微软雅黑" pitchFamily="34" charset="-122"/>
                <a:ea typeface="微软雅黑" pitchFamily="34" charset="-122"/>
              </a:rPr>
              <a:t>曲线较陡峭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表示货币需求的利率弹性小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a:t>
            </a:r>
          </a:p>
          <a:p>
            <a:pPr>
              <a:lnSpc>
                <a:spcPct val="150000"/>
              </a:lnSpc>
            </a:pPr>
            <a:r>
              <a:rPr lang="zh-CN" altLang="en-US" dirty="0">
                <a:latin typeface="微软雅黑" pitchFamily="34" charset="-122"/>
                <a:ea typeface="微软雅黑" pitchFamily="34" charset="-122"/>
              </a:rPr>
              <a:t>此</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增加同样的货币供给量会使利率下降较多</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从而</a:t>
            </a:r>
            <a:r>
              <a:rPr lang="zh-CN" altLang="en-US" dirty="0">
                <a:latin typeface="微软雅黑" pitchFamily="34" charset="-122"/>
                <a:ea typeface="微软雅黑" pitchFamily="34" charset="-122"/>
              </a:rPr>
              <a:t>引起投资与国民收入水平增加得较多</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货币</a:t>
            </a:r>
            <a:r>
              <a:rPr lang="zh-CN" altLang="en-US" dirty="0">
                <a:latin typeface="微软雅黑" pitchFamily="34" charset="-122"/>
                <a:ea typeface="微软雅黑" pitchFamily="34" charset="-122"/>
              </a:rPr>
              <a:t>政策的效果较强</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5" name="矩形 4"/>
          <p:cNvSpPr/>
          <p:nvPr/>
        </p:nvSpPr>
        <p:spPr>
          <a:xfrm>
            <a:off x="1341121" y="5170269"/>
            <a:ext cx="5299709" cy="1338828"/>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总之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当</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曲线的斜率较小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同时</a:t>
            </a:r>
            <a:r>
              <a:rPr lang="en-US" altLang="zh-CN" dirty="0">
                <a:latin typeface="微软雅黑" pitchFamily="34" charset="-122"/>
                <a:ea typeface="微软雅黑" pitchFamily="34" charset="-122"/>
              </a:rPr>
              <a:t>LM </a:t>
            </a:r>
            <a:r>
              <a:rPr lang="zh-CN" altLang="en-US" dirty="0">
                <a:latin typeface="微软雅黑" pitchFamily="34" charset="-122"/>
                <a:ea typeface="微软雅黑" pitchFamily="34" charset="-122"/>
              </a:rPr>
              <a:t>曲线的斜率较大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曲线较平坦</a:t>
            </a:r>
            <a:r>
              <a:rPr lang="en-US" altLang="zh-CN" dirty="0">
                <a:latin typeface="微软雅黑" pitchFamily="34" charset="-122"/>
                <a:ea typeface="微软雅黑" pitchFamily="34" charset="-122"/>
              </a:rPr>
              <a:t>,LM </a:t>
            </a:r>
            <a:r>
              <a:rPr lang="zh-CN" altLang="en-US" dirty="0">
                <a:latin typeface="微软雅黑" pitchFamily="34" charset="-122"/>
                <a:ea typeface="微软雅黑" pitchFamily="34" charset="-122"/>
              </a:rPr>
              <a:t>曲线</a:t>
            </a:r>
            <a:r>
              <a:rPr lang="zh-CN" altLang="en-US" dirty="0" smtClean="0">
                <a:latin typeface="微软雅黑" pitchFamily="34" charset="-122"/>
                <a:ea typeface="微软雅黑" pitchFamily="34" charset="-122"/>
              </a:rPr>
              <a:t>较</a:t>
            </a:r>
            <a:r>
              <a:rPr lang="zh-CN" altLang="en-US" dirty="0">
                <a:latin typeface="微软雅黑" pitchFamily="34" charset="-122"/>
                <a:ea typeface="微软雅黑" pitchFamily="34" charset="-122"/>
              </a:rPr>
              <a:t>陡峭时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货币政策效果就较强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反之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货币政策的效果就较弱</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013572474"/>
      </p:ext>
    </p:extLst>
  </p:cSld>
  <p:clrMapOvr>
    <a:masterClrMapping/>
  </p:clrMapOvr>
  <p:transition spd="slow">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微软雅黑" pitchFamily="34" charset="-122"/>
              <a:ea typeface="微软雅黑" pitchFamily="34" charset="-122"/>
            </a:endParaRPr>
          </a:p>
        </p:txBody>
      </p:sp>
      <p:sp>
        <p:nvSpPr>
          <p:cNvPr id="3" name="矩形 2"/>
          <p:cNvSpPr/>
          <p:nvPr/>
        </p:nvSpPr>
        <p:spPr>
          <a:xfrm>
            <a:off x="1091565" y="646323"/>
            <a:ext cx="4493538"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财政政策和货币政策的混合</a:t>
            </a:r>
          </a:p>
        </p:txBody>
      </p:sp>
      <p:sp>
        <p:nvSpPr>
          <p:cNvPr id="6" name="矩形 5"/>
          <p:cNvSpPr/>
          <p:nvPr/>
        </p:nvSpPr>
        <p:spPr>
          <a:xfrm>
            <a:off x="1186815" y="1308442"/>
            <a:ext cx="3005951" cy="499624"/>
          </a:xfrm>
          <a:prstGeom prst="rect">
            <a:avLst/>
          </a:prstGeom>
        </p:spPr>
        <p:txBody>
          <a:bodyPr wrap="none">
            <a:spAutoFit/>
          </a:bodyPr>
          <a:lstStyle/>
          <a:p>
            <a:pPr>
              <a:lnSpc>
                <a:spcPct val="150000"/>
              </a:lnSpc>
            </a:pPr>
            <a:r>
              <a:rPr lang="zh-CN" altLang="en-US" sz="2000" b="1" dirty="0">
                <a:latin typeface="微软雅黑" pitchFamily="34" charset="-122"/>
                <a:ea typeface="微软雅黑" pitchFamily="34" charset="-122"/>
              </a:rPr>
              <a:t>一、宏观经济政策的</a:t>
            </a:r>
            <a:r>
              <a:rPr lang="zh-CN" altLang="en-US" sz="2000" b="1" dirty="0" smtClean="0">
                <a:latin typeface="微软雅黑" pitchFamily="34" charset="-122"/>
                <a:ea typeface="微软雅黑" pitchFamily="34" charset="-122"/>
              </a:rPr>
              <a:t>选择</a:t>
            </a:r>
            <a:endParaRPr lang="zh-CN" altLang="en-US" sz="2000" b="1" dirty="0">
              <a:latin typeface="微软雅黑" pitchFamily="34" charset="-122"/>
              <a:ea typeface="微软雅黑" pitchFamily="34" charset="-122"/>
            </a:endParaRPr>
          </a:p>
        </p:txBody>
      </p:sp>
      <p:pic>
        <p:nvPicPr>
          <p:cNvPr id="2" name="图片 1"/>
          <p:cNvPicPr>
            <a:picLocks noChangeAspect="1"/>
          </p:cNvPicPr>
          <p:nvPr/>
        </p:nvPicPr>
        <p:blipFill>
          <a:blip r:embed="rId2"/>
          <a:stretch>
            <a:fillRect/>
          </a:stretch>
        </p:blipFill>
        <p:spPr>
          <a:xfrm>
            <a:off x="1752600" y="1784650"/>
            <a:ext cx="9296400" cy="2695575"/>
          </a:xfrm>
          <a:prstGeom prst="rect">
            <a:avLst/>
          </a:prstGeom>
        </p:spPr>
      </p:pic>
      <p:sp>
        <p:nvSpPr>
          <p:cNvPr id="4" name="矩形 3"/>
          <p:cNvSpPr/>
          <p:nvPr/>
        </p:nvSpPr>
        <p:spPr>
          <a:xfrm>
            <a:off x="1334529" y="4729775"/>
            <a:ext cx="10855565" cy="920573"/>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从表</a:t>
            </a:r>
            <a:r>
              <a:rPr lang="zh-CN" altLang="en-US" dirty="0" smtClean="0">
                <a:latin typeface="微软雅黑" pitchFamily="34" charset="-122"/>
                <a:ea typeface="微软雅黑" pitchFamily="34" charset="-122"/>
              </a:rPr>
              <a:t>１６</a:t>
            </a:r>
            <a:r>
              <a:rPr lang="en-US" altLang="zh-CN" sz="2000"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３</a:t>
            </a:r>
            <a:r>
              <a:rPr lang="zh-CN" altLang="en-US" dirty="0">
                <a:latin typeface="微软雅黑" pitchFamily="34" charset="-122"/>
                <a:ea typeface="微软雅黑" pitchFamily="34" charset="-122"/>
              </a:rPr>
              <a:t>中可见</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由于不同的政策对社会总需求的影响不同</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因此</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决策者在决定</a:t>
            </a:r>
            <a:r>
              <a:rPr lang="zh-CN" altLang="en-US" dirty="0" smtClean="0">
                <a:latin typeface="微软雅黑" pitchFamily="34" charset="-122"/>
                <a:ea typeface="微软雅黑" pitchFamily="34" charset="-122"/>
              </a:rPr>
              <a:t>选择</a:t>
            </a:r>
            <a:r>
              <a:rPr lang="zh-CN" altLang="en-US" dirty="0">
                <a:latin typeface="微软雅黑" pitchFamily="34" charset="-122"/>
                <a:ea typeface="微软雅黑" pitchFamily="34" charset="-122"/>
              </a:rPr>
              <a:t>哪种政策时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首先要考虑产生社会总需求不足的主要原因是什么</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然后对症下药</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以促使</a:t>
            </a:r>
            <a:r>
              <a:rPr lang="zh-CN" altLang="en-US" dirty="0" smtClean="0">
                <a:latin typeface="微软雅黑" pitchFamily="34" charset="-122"/>
                <a:ea typeface="微软雅黑" pitchFamily="34" charset="-122"/>
              </a:rPr>
              <a:t>经济</a:t>
            </a:r>
            <a:r>
              <a:rPr lang="zh-CN" altLang="en-US" dirty="0">
                <a:latin typeface="微软雅黑" pitchFamily="34" charset="-122"/>
                <a:ea typeface="微软雅黑" pitchFamily="34" charset="-122"/>
              </a:rPr>
              <a:t>回升</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607916658"/>
      </p:ext>
    </p:extLst>
  </p:cSld>
  <p:clrMapOvr>
    <a:masterClrMapping/>
  </p:clrMapOvr>
  <p:transition spd="slow">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86815" y="621784"/>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宏观经济政策</a:t>
            </a:r>
          </a:p>
        </p:txBody>
      </p:sp>
      <p:sp>
        <p:nvSpPr>
          <p:cNvPr id="6" name="矩形 5"/>
          <p:cNvSpPr/>
          <p:nvPr/>
        </p:nvSpPr>
        <p:spPr>
          <a:xfrm>
            <a:off x="1186815" y="1308442"/>
            <a:ext cx="6781023" cy="969496"/>
          </a:xfrm>
          <a:prstGeom prst="rect">
            <a:avLst/>
          </a:prstGeom>
        </p:spPr>
        <p:txBody>
          <a:bodyPr wrap="none">
            <a:spAutoFit/>
          </a:bodyPr>
          <a:lstStyle/>
          <a:p>
            <a:pPr>
              <a:lnSpc>
                <a:spcPct val="150000"/>
              </a:lnSpc>
            </a:pPr>
            <a:r>
              <a:rPr lang="zh-CN" altLang="en-US" sz="2000" b="1" dirty="0">
                <a:latin typeface="微软雅黑" pitchFamily="34" charset="-122"/>
                <a:ea typeface="微软雅黑" pitchFamily="34" charset="-122"/>
              </a:rPr>
              <a:t>二、两种政策的混合</a:t>
            </a:r>
            <a:r>
              <a:rPr lang="zh-CN" altLang="en-US" sz="2000" b="1" dirty="0" smtClean="0">
                <a:latin typeface="微软雅黑" pitchFamily="34" charset="-122"/>
                <a:ea typeface="微软雅黑" pitchFamily="34" charset="-122"/>
              </a:rPr>
              <a:t>使用</a:t>
            </a:r>
            <a:endParaRPr lang="en-US" altLang="zh-CN" sz="2000"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应用</a:t>
            </a:r>
            <a:r>
              <a:rPr lang="en-US" altLang="zh-CN" dirty="0" smtClean="0">
                <a:latin typeface="微软雅黑" pitchFamily="34" charset="-122"/>
                <a:ea typeface="微软雅黑" pitchFamily="34" charset="-122"/>
              </a:rPr>
              <a:t>IS-LM </a:t>
            </a:r>
            <a:r>
              <a:rPr lang="zh-CN" altLang="en-US" dirty="0">
                <a:latin typeface="微软雅黑" pitchFamily="34" charset="-122"/>
                <a:ea typeface="微软雅黑" pitchFamily="34" charset="-122"/>
              </a:rPr>
              <a:t>模型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可以分析宏观经济政策各种混合使用的政策效应</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2" name="图片 1"/>
          <p:cNvPicPr>
            <a:picLocks noChangeAspect="1"/>
          </p:cNvPicPr>
          <p:nvPr/>
        </p:nvPicPr>
        <p:blipFill>
          <a:blip r:embed="rId2"/>
          <a:stretch>
            <a:fillRect/>
          </a:stretch>
        </p:blipFill>
        <p:spPr>
          <a:xfrm>
            <a:off x="1683093" y="2803027"/>
            <a:ext cx="9105900" cy="2609850"/>
          </a:xfrm>
          <a:prstGeom prst="rect">
            <a:avLst/>
          </a:prstGeom>
        </p:spPr>
      </p:pic>
    </p:spTree>
    <p:extLst>
      <p:ext uri="{BB962C8B-B14F-4D97-AF65-F5344CB8AC3E}">
        <p14:creationId xmlns:p14="http://schemas.microsoft.com/office/powerpoint/2010/main" val="1743795811"/>
      </p:ext>
    </p:extLst>
  </p:cSld>
  <p:clrMapOvr>
    <a:masterClrMapping/>
  </p:clrMapOvr>
  <p:transition spd="slow">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1565" y="634603"/>
            <a:ext cx="1261884"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思考题</a:t>
            </a:r>
          </a:p>
        </p:txBody>
      </p:sp>
      <p:sp>
        <p:nvSpPr>
          <p:cNvPr id="6" name="矩形 5"/>
          <p:cNvSpPr/>
          <p:nvPr/>
        </p:nvSpPr>
        <p:spPr>
          <a:xfrm>
            <a:off x="848995" y="1308442"/>
            <a:ext cx="10722519" cy="4708981"/>
          </a:xfrm>
          <a:prstGeom prst="rect">
            <a:avLst/>
          </a:prstGeom>
        </p:spPr>
        <p:txBody>
          <a:bodyPr wrap="square">
            <a:spAutoFit/>
          </a:bodyPr>
          <a:lstStyle/>
          <a:p>
            <a:pPr>
              <a:lnSpc>
                <a:spcPct val="150000"/>
              </a:lnSpc>
            </a:pPr>
            <a:r>
              <a:rPr lang="zh-CN" altLang="en-US" sz="2000" dirty="0">
                <a:latin typeface="楷体" pitchFamily="49" charset="-122"/>
                <a:ea typeface="楷体" pitchFamily="49" charset="-122"/>
              </a:rPr>
              <a:t>１．宏观经济政策目标有哪些</a:t>
            </a:r>
            <a:r>
              <a:rPr lang="en-US" altLang="zh-CN" sz="2000" dirty="0">
                <a:latin typeface="楷体" pitchFamily="49" charset="-122"/>
                <a:ea typeface="楷体" pitchFamily="49" charset="-122"/>
              </a:rPr>
              <a:t>?</a:t>
            </a:r>
          </a:p>
          <a:p>
            <a:pPr>
              <a:lnSpc>
                <a:spcPct val="150000"/>
              </a:lnSpc>
            </a:pPr>
            <a:r>
              <a:rPr lang="zh-CN" altLang="en-US" sz="2000" dirty="0">
                <a:latin typeface="楷体" pitchFamily="49" charset="-122"/>
                <a:ea typeface="楷体" pitchFamily="49" charset="-122"/>
              </a:rPr>
              <a:t>２．什么是财政政策的挤出效应</a:t>
            </a:r>
            <a:r>
              <a:rPr lang="en-US" altLang="zh-CN" sz="2000" dirty="0">
                <a:latin typeface="楷体" pitchFamily="49" charset="-122"/>
                <a:ea typeface="楷体" pitchFamily="49" charset="-122"/>
              </a:rPr>
              <a:t>?</a:t>
            </a:r>
          </a:p>
          <a:p>
            <a:pPr>
              <a:lnSpc>
                <a:spcPct val="150000"/>
              </a:lnSpc>
            </a:pPr>
            <a:r>
              <a:rPr lang="zh-CN" altLang="en-US" sz="2000" dirty="0">
                <a:latin typeface="楷体" pitchFamily="49" charset="-122"/>
                <a:ea typeface="楷体" pitchFamily="49" charset="-122"/>
              </a:rPr>
              <a:t>３．什么是公开市场操作</a:t>
            </a:r>
            <a:r>
              <a:rPr lang="en-US" altLang="zh-CN" sz="2000" dirty="0">
                <a:latin typeface="楷体" pitchFamily="49" charset="-122"/>
                <a:ea typeface="楷体" pitchFamily="49" charset="-122"/>
              </a:rPr>
              <a:t>? </a:t>
            </a:r>
            <a:r>
              <a:rPr lang="zh-CN" altLang="en-US" sz="2000" dirty="0">
                <a:latin typeface="楷体" pitchFamily="49" charset="-122"/>
                <a:ea typeface="楷体" pitchFamily="49" charset="-122"/>
              </a:rPr>
              <a:t>这一货币政策工具有哪些优点</a:t>
            </a:r>
            <a:r>
              <a:rPr lang="en-US" altLang="zh-CN" sz="2000" dirty="0">
                <a:latin typeface="楷体" pitchFamily="49" charset="-122"/>
                <a:ea typeface="楷体" pitchFamily="49" charset="-122"/>
              </a:rPr>
              <a:t>?</a:t>
            </a:r>
          </a:p>
          <a:p>
            <a:pPr>
              <a:lnSpc>
                <a:spcPct val="150000"/>
              </a:lnSpc>
            </a:pPr>
            <a:r>
              <a:rPr lang="zh-CN" altLang="en-US" sz="2000" dirty="0">
                <a:latin typeface="楷体" pitchFamily="49" charset="-122"/>
                <a:ea typeface="楷体" pitchFamily="49" charset="-122"/>
              </a:rPr>
              <a:t>４．试论西方经济学家关于财政政策和货币政策的理论对制定我国宏观经济调控政策</a:t>
            </a:r>
            <a:r>
              <a:rPr lang="zh-CN" altLang="en-US" sz="2000" dirty="0" smtClean="0">
                <a:latin typeface="楷体" pitchFamily="49" charset="-122"/>
                <a:ea typeface="楷体" pitchFamily="49" charset="-122"/>
              </a:rPr>
              <a:t>的</a:t>
            </a:r>
            <a:r>
              <a:rPr lang="zh-CN" altLang="en-US" sz="2000" dirty="0">
                <a:latin typeface="楷体" pitchFamily="49" charset="-122"/>
                <a:ea typeface="楷体" pitchFamily="49" charset="-122"/>
              </a:rPr>
              <a:t>借鉴意义</a:t>
            </a:r>
            <a:r>
              <a:rPr lang="en-US" altLang="zh-CN" sz="2000" dirty="0" smtClean="0">
                <a:latin typeface="楷体" pitchFamily="49" charset="-122"/>
                <a:ea typeface="楷体" pitchFamily="49" charset="-122"/>
              </a:rPr>
              <a:t>.</a:t>
            </a:r>
          </a:p>
          <a:p>
            <a:pPr>
              <a:lnSpc>
                <a:spcPct val="150000"/>
              </a:lnSpc>
            </a:pPr>
            <a:r>
              <a:rPr lang="zh-CN" altLang="en-US" sz="2000" dirty="0">
                <a:latin typeface="楷体" pitchFamily="49" charset="-122"/>
                <a:ea typeface="楷体" pitchFamily="49" charset="-122"/>
              </a:rPr>
              <a:t>５．已知</a:t>
            </a:r>
            <a:r>
              <a:rPr lang="en-US" altLang="zh-CN" sz="2000" dirty="0">
                <a:latin typeface="楷体" pitchFamily="49" charset="-122"/>
                <a:ea typeface="楷体" pitchFamily="49" charset="-122"/>
              </a:rPr>
              <a:t>:I</a:t>
            </a:r>
            <a:r>
              <a:rPr lang="zh-CN" altLang="en-US" sz="2000" dirty="0">
                <a:latin typeface="楷体" pitchFamily="49" charset="-122"/>
                <a:ea typeface="楷体" pitchFamily="49" charset="-122"/>
              </a:rPr>
              <a:t>＝２５００－２４０</a:t>
            </a:r>
            <a:r>
              <a:rPr lang="en-US" altLang="zh-CN" sz="2000" dirty="0" smtClean="0">
                <a:latin typeface="楷体" pitchFamily="49" charset="-122"/>
                <a:ea typeface="楷体" pitchFamily="49" charset="-122"/>
              </a:rPr>
              <a:t>r , S</a:t>
            </a:r>
            <a:r>
              <a:rPr lang="zh-CN" altLang="en-US" sz="2000" dirty="0">
                <a:latin typeface="楷体" pitchFamily="49" charset="-122"/>
                <a:ea typeface="楷体" pitchFamily="49" charset="-122"/>
              </a:rPr>
              <a:t>＝－１０００＋０．５</a:t>
            </a:r>
            <a:r>
              <a:rPr lang="en-US" altLang="zh-CN" sz="2000" dirty="0" smtClean="0">
                <a:latin typeface="楷体" pitchFamily="49" charset="-122"/>
                <a:ea typeface="楷体" pitchFamily="49" charset="-122"/>
              </a:rPr>
              <a:t>Y , m </a:t>
            </a:r>
            <a:r>
              <a:rPr lang="zh-CN" altLang="en-US" sz="2000" dirty="0">
                <a:latin typeface="楷体" pitchFamily="49" charset="-122"/>
                <a:ea typeface="楷体" pitchFamily="49" charset="-122"/>
              </a:rPr>
              <a:t>＝３２００</a:t>
            </a:r>
            <a:r>
              <a:rPr lang="en-US" altLang="zh-CN" sz="2000" dirty="0">
                <a:latin typeface="楷体" pitchFamily="49" charset="-122"/>
                <a:ea typeface="楷体" pitchFamily="49" charset="-122"/>
              </a:rPr>
              <a:t>,L</a:t>
            </a:r>
            <a:r>
              <a:rPr lang="zh-CN" altLang="en-US" sz="2000" dirty="0">
                <a:latin typeface="楷体" pitchFamily="49" charset="-122"/>
                <a:ea typeface="楷体" pitchFamily="49" charset="-122"/>
              </a:rPr>
              <a:t>＝０．５</a:t>
            </a:r>
            <a:r>
              <a:rPr lang="en-US" altLang="zh-CN" sz="2000" dirty="0">
                <a:latin typeface="楷体" pitchFamily="49" charset="-122"/>
                <a:ea typeface="楷体" pitchFamily="49" charset="-122"/>
              </a:rPr>
              <a:t>Y</a:t>
            </a:r>
            <a:r>
              <a:rPr lang="zh-CN" altLang="en-US" sz="2000" dirty="0">
                <a:latin typeface="楷体" pitchFamily="49" charset="-122"/>
                <a:ea typeface="楷体" pitchFamily="49" charset="-122"/>
              </a:rPr>
              <a:t>－２６０</a:t>
            </a:r>
            <a:r>
              <a:rPr lang="en-US" altLang="zh-CN" sz="2000" dirty="0">
                <a:latin typeface="楷体" pitchFamily="49" charset="-122"/>
                <a:ea typeface="楷体" pitchFamily="49" charset="-122"/>
              </a:rPr>
              <a:t>r.</a:t>
            </a:r>
          </a:p>
          <a:p>
            <a:pPr>
              <a:lnSpc>
                <a:spcPct val="150000"/>
              </a:lnSpc>
            </a:pP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１</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求</a:t>
            </a:r>
            <a:r>
              <a:rPr lang="en-US" altLang="zh-CN" sz="2000" dirty="0">
                <a:latin typeface="楷体" pitchFamily="49" charset="-122"/>
                <a:ea typeface="楷体" pitchFamily="49" charset="-122"/>
              </a:rPr>
              <a:t>IS</a:t>
            </a:r>
            <a:r>
              <a:rPr lang="zh-CN" altLang="en-US" sz="2000" dirty="0">
                <a:latin typeface="楷体" pitchFamily="49" charset="-122"/>
                <a:ea typeface="楷体" pitchFamily="49" charset="-122"/>
              </a:rPr>
              <a:t>Ｇ</a:t>
            </a:r>
            <a:r>
              <a:rPr lang="en-US" altLang="zh-CN" sz="2000" dirty="0">
                <a:latin typeface="楷体" pitchFamily="49" charset="-122"/>
                <a:ea typeface="楷体" pitchFamily="49" charset="-122"/>
              </a:rPr>
              <a:t>LM </a:t>
            </a:r>
            <a:r>
              <a:rPr lang="zh-CN" altLang="en-US" sz="2000" dirty="0">
                <a:latin typeface="楷体" pitchFamily="49" charset="-122"/>
                <a:ea typeface="楷体" pitchFamily="49" charset="-122"/>
              </a:rPr>
              <a:t>方程、均衡收入和均衡利率</a:t>
            </a:r>
            <a:r>
              <a:rPr lang="en-US" altLang="zh-CN" sz="2000" dirty="0">
                <a:latin typeface="楷体" pitchFamily="49" charset="-122"/>
                <a:ea typeface="楷体" pitchFamily="49" charset="-122"/>
              </a:rPr>
              <a:t>.</a:t>
            </a:r>
          </a:p>
          <a:p>
            <a:pPr>
              <a:lnSpc>
                <a:spcPct val="150000"/>
              </a:lnSpc>
            </a:pP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２</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若政府增加支出１００亿美元</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货币供给增加３００亿美元</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均衡收入和均衡利率各</a:t>
            </a:r>
            <a:r>
              <a:rPr lang="zh-CN" altLang="en-US" sz="2000" dirty="0" smtClean="0">
                <a:latin typeface="楷体" pitchFamily="49" charset="-122"/>
                <a:ea typeface="楷体" pitchFamily="49" charset="-122"/>
              </a:rPr>
              <a:t>为多少</a:t>
            </a:r>
            <a:r>
              <a:rPr lang="en-US" altLang="zh-CN" sz="2000" dirty="0" smtClean="0">
                <a:latin typeface="楷体" pitchFamily="49" charset="-122"/>
                <a:ea typeface="楷体" pitchFamily="49" charset="-122"/>
              </a:rPr>
              <a:t>?</a:t>
            </a:r>
          </a:p>
          <a:p>
            <a:pPr>
              <a:lnSpc>
                <a:spcPct val="150000"/>
              </a:lnSpc>
            </a:pP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３</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政府增加支出１００亿美元时</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挤出效应为多大</a:t>
            </a:r>
            <a:r>
              <a:rPr lang="en-US" altLang="zh-CN" sz="2000" dirty="0">
                <a:latin typeface="楷体" pitchFamily="49" charset="-122"/>
                <a:ea typeface="楷体" pitchFamily="49" charset="-122"/>
              </a:rPr>
              <a:t>?</a:t>
            </a:r>
            <a:endParaRPr lang="zh-CN" altLang="en-US" sz="2000" dirty="0">
              <a:latin typeface="楷体" pitchFamily="49" charset="-122"/>
              <a:ea typeface="楷体" pitchFamily="49" charset="-122"/>
            </a:endParaRPr>
          </a:p>
        </p:txBody>
      </p:sp>
    </p:spTree>
    <p:extLst>
      <p:ext uri="{BB962C8B-B14F-4D97-AF65-F5344CB8AC3E}">
        <p14:creationId xmlns:p14="http://schemas.microsoft.com/office/powerpoint/2010/main" val="2565527859"/>
      </p:ext>
    </p:extLst>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990254" cy="1361362"/>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dirty="0" smtClean="0">
                <a:solidFill>
                  <a:srgbClr val="0067B4"/>
                </a:solidFill>
                <a:effectLst>
                  <a:glow rad="63500">
                    <a:schemeClr val="bg1">
                      <a:lumMod val="65000"/>
                      <a:alpha val="40000"/>
                    </a:schemeClr>
                  </a:glow>
                </a:effectLst>
                <a:latin typeface="Impact" panose="020B0806030902050204" pitchFamily="34" charset="0"/>
              </a:rPr>
              <a:t>16</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15617" y="2413463"/>
            <a:ext cx="5676150" cy="848145"/>
          </a:xfrm>
          <a:prstGeom prst="rect">
            <a:avLst/>
          </a:prstGeom>
        </p:spPr>
        <p:txBody>
          <a:bodyPr wrap="square" lIns="128994" tIns="64498" rIns="128994" bIns="64498">
            <a:spAutoFit/>
          </a:bodyPr>
          <a:lstStyle/>
          <a:p>
            <a:pPr algn="ctr">
              <a:defRPr/>
            </a:pP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宏观经济政策</a:t>
            </a: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829167" y="3835400"/>
            <a:ext cx="5255741" cy="1754326"/>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a:t>第一节　宏观经济政策</a:t>
            </a:r>
            <a:r>
              <a:rPr lang="zh-CN" altLang="en-US" sz="1800" dirty="0" smtClean="0"/>
              <a:t>概述</a:t>
            </a:r>
            <a:endParaRPr lang="zh-CN" altLang="en-US" sz="1800" dirty="0"/>
          </a:p>
          <a:p>
            <a:r>
              <a:rPr lang="zh-CN" altLang="en-US" sz="1800" dirty="0"/>
              <a:t>第二节　财政政策及其效果</a:t>
            </a:r>
            <a:r>
              <a:rPr lang="zh-CN" altLang="en-US" sz="1800" dirty="0" smtClean="0"/>
              <a:t>分析</a:t>
            </a:r>
            <a:endParaRPr lang="zh-CN" altLang="en-US" sz="1800" dirty="0"/>
          </a:p>
          <a:p>
            <a:r>
              <a:rPr lang="zh-CN" altLang="en-US" sz="1800" dirty="0"/>
              <a:t>第三节　货币政策及其效果</a:t>
            </a:r>
            <a:r>
              <a:rPr lang="zh-CN" altLang="en-US" sz="1800" dirty="0" smtClean="0"/>
              <a:t>分析</a:t>
            </a:r>
            <a:endParaRPr lang="zh-CN" altLang="en-US" sz="1800" dirty="0"/>
          </a:p>
          <a:p>
            <a:r>
              <a:rPr lang="zh-CN" altLang="en-US" sz="1800" dirty="0"/>
              <a:t>第四节　财政政策和货币政策的混合</a:t>
            </a: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3145" y="2484755"/>
            <a:ext cx="10779914" cy="2400657"/>
          </a:xfrm>
          <a:prstGeom prst="rect">
            <a:avLst/>
          </a:prstGeom>
          <a:gradFill>
            <a:gsLst>
              <a:gs pos="0">
                <a:schemeClr val="accent1">
                  <a:lumMod val="60000"/>
                  <a:lumOff val="40000"/>
                </a:schemeClr>
              </a:gs>
              <a:gs pos="39999">
                <a:srgbClr val="85C2FF"/>
              </a:gs>
              <a:gs pos="70000">
                <a:srgbClr val="C4D6EB"/>
              </a:gs>
              <a:gs pos="100000">
                <a:srgbClr val="FFEBFA"/>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rtlCol="0">
            <a:spAutoFit/>
          </a:bodyPr>
          <a:lstStyle/>
          <a:p>
            <a:pPr>
              <a:lnSpc>
                <a:spcPct val="150000"/>
              </a:lnSpc>
            </a:pPr>
            <a:r>
              <a:rPr lang="zh-CN" altLang="en-US" sz="2000" dirty="0">
                <a:latin typeface="楷体" pitchFamily="49" charset="-122"/>
                <a:ea typeface="楷体" pitchFamily="49" charset="-122"/>
              </a:rPr>
              <a:t>１．理解宏观经济政策的四个目标以及它们之间的相互关系</a:t>
            </a:r>
            <a:r>
              <a:rPr lang="en-US" altLang="zh-CN" sz="2000" dirty="0">
                <a:latin typeface="楷体" pitchFamily="49" charset="-122"/>
                <a:ea typeface="楷体" pitchFamily="49" charset="-122"/>
              </a:rPr>
              <a:t>.</a:t>
            </a:r>
          </a:p>
          <a:p>
            <a:pPr>
              <a:lnSpc>
                <a:spcPct val="150000"/>
              </a:lnSpc>
            </a:pPr>
            <a:r>
              <a:rPr lang="zh-CN" altLang="en-US" sz="2000" dirty="0">
                <a:latin typeface="楷体" pitchFamily="49" charset="-122"/>
                <a:ea typeface="楷体" pitchFamily="49" charset="-122"/>
              </a:rPr>
              <a:t>２．掌握财政政策的内容以及功能预算、平衡预算、内在稳定器和相机抉择的定义</a:t>
            </a:r>
            <a:r>
              <a:rPr lang="en-US" altLang="zh-CN" sz="2000" dirty="0" smtClean="0">
                <a:latin typeface="楷体" pitchFamily="49" charset="-122"/>
                <a:ea typeface="楷体" pitchFamily="49" charset="-122"/>
              </a:rPr>
              <a:t>,</a:t>
            </a:r>
            <a:r>
              <a:rPr lang="zh-CN" altLang="en-US" sz="2000" dirty="0" smtClean="0">
                <a:latin typeface="楷体" pitchFamily="49" charset="-122"/>
                <a:ea typeface="楷体" pitchFamily="49" charset="-122"/>
              </a:rPr>
              <a:t>理解</a:t>
            </a:r>
            <a:r>
              <a:rPr lang="zh-CN" altLang="en-US" sz="2000" dirty="0">
                <a:latin typeface="楷体" pitchFamily="49" charset="-122"/>
                <a:ea typeface="楷体" pitchFamily="49" charset="-122"/>
              </a:rPr>
              <a:t>财政政策的效果分析</a:t>
            </a:r>
            <a:r>
              <a:rPr lang="en-US" altLang="zh-CN" sz="2000" dirty="0">
                <a:latin typeface="楷体" pitchFamily="49" charset="-122"/>
                <a:ea typeface="楷体" pitchFamily="49" charset="-122"/>
              </a:rPr>
              <a:t>.</a:t>
            </a:r>
          </a:p>
          <a:p>
            <a:pPr>
              <a:lnSpc>
                <a:spcPct val="150000"/>
              </a:lnSpc>
            </a:pPr>
            <a:r>
              <a:rPr lang="zh-CN" altLang="en-US" sz="2000" dirty="0">
                <a:latin typeface="楷体" pitchFamily="49" charset="-122"/>
                <a:ea typeface="楷体" pitchFamily="49" charset="-122"/>
              </a:rPr>
              <a:t>３．掌握货币、基础货币和货币乘数的定义以及货币政策的含义</a:t>
            </a:r>
            <a:r>
              <a:rPr lang="en-US" altLang="zh-CN" sz="2000" dirty="0">
                <a:latin typeface="楷体" pitchFamily="49" charset="-122"/>
                <a:ea typeface="楷体" pitchFamily="49" charset="-122"/>
              </a:rPr>
              <a:t>,</a:t>
            </a:r>
            <a:r>
              <a:rPr lang="zh-CN" altLang="en-US" sz="2000" dirty="0">
                <a:latin typeface="楷体" pitchFamily="49" charset="-122"/>
                <a:ea typeface="楷体" pitchFamily="49" charset="-122"/>
              </a:rPr>
              <a:t>理解货币政策的</a:t>
            </a:r>
            <a:r>
              <a:rPr lang="zh-CN" altLang="en-US" sz="2000" dirty="0" smtClean="0">
                <a:latin typeface="楷体" pitchFamily="49" charset="-122"/>
                <a:ea typeface="楷体" pitchFamily="49" charset="-122"/>
              </a:rPr>
              <a:t>效果</a:t>
            </a:r>
            <a:r>
              <a:rPr lang="zh-CN" altLang="en-US" sz="2000" dirty="0">
                <a:latin typeface="楷体" pitchFamily="49" charset="-122"/>
                <a:ea typeface="楷体" pitchFamily="49" charset="-122"/>
              </a:rPr>
              <a:t>分析</a:t>
            </a:r>
            <a:r>
              <a:rPr lang="en-US" altLang="zh-CN" sz="2000" dirty="0">
                <a:latin typeface="楷体" pitchFamily="49" charset="-122"/>
                <a:ea typeface="楷体" pitchFamily="49" charset="-122"/>
              </a:rPr>
              <a:t>.</a:t>
            </a:r>
          </a:p>
          <a:p>
            <a:pPr>
              <a:lnSpc>
                <a:spcPct val="150000"/>
              </a:lnSpc>
            </a:pPr>
            <a:r>
              <a:rPr lang="zh-CN" altLang="en-US" sz="2000" dirty="0">
                <a:latin typeface="楷体" pitchFamily="49" charset="-122"/>
                <a:ea typeface="楷体" pitchFamily="49" charset="-122"/>
              </a:rPr>
              <a:t>４．掌握财政政策和货币政策的四个组合</a:t>
            </a:r>
            <a:r>
              <a:rPr lang="en-US" altLang="zh-CN" sz="2000" dirty="0">
                <a:latin typeface="楷体" pitchFamily="49" charset="-122"/>
                <a:ea typeface="楷体" pitchFamily="49" charset="-122"/>
              </a:rPr>
              <a:t>.</a:t>
            </a:r>
            <a:endParaRPr lang="zh-CN" altLang="en-US" sz="2000" dirty="0">
              <a:solidFill>
                <a:schemeClr val="tx1">
                  <a:lumMod val="75000"/>
                  <a:lumOff val="25000"/>
                </a:schemeClr>
              </a:solidFill>
              <a:effectLst/>
              <a:latin typeface="楷体" pitchFamily="49" charset="-122"/>
              <a:ea typeface="楷体" pitchFamily="49"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微软雅黑" pitchFamily="34" charset="-122"/>
                <a:ea typeface="微软雅黑" pitchFamily="34" charset="-122"/>
              </a:rPr>
              <a:t>学习目标</a:t>
            </a:r>
            <a:endParaRPr lang="zh-CN" altLang="en-US" sz="2400" dirty="0">
              <a:ln>
                <a:solidFill>
                  <a:schemeClr val="tx1"/>
                </a:solidFill>
              </a:ln>
              <a:latin typeface="微软雅黑" pitchFamily="34" charset="-122"/>
              <a:ea typeface="微软雅黑" pitchFamily="34"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86815" y="621784"/>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宏观经济政策</a:t>
            </a:r>
          </a:p>
        </p:txBody>
      </p:sp>
    </p:spTree>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86815" y="621784"/>
            <a:ext cx="3196926"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宏观经济政策概述</a:t>
            </a:r>
          </a:p>
        </p:txBody>
      </p:sp>
      <p:sp>
        <p:nvSpPr>
          <p:cNvPr id="10" name="矩形 9"/>
          <p:cNvSpPr/>
          <p:nvPr/>
        </p:nvSpPr>
        <p:spPr>
          <a:xfrm>
            <a:off x="1186816" y="1267253"/>
            <a:ext cx="11003280" cy="5124480"/>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一、宏观经济政策</a:t>
            </a:r>
            <a:r>
              <a:rPr lang="zh-CN" altLang="en-US" sz="2000" b="1" dirty="0" smtClean="0">
                <a:latin typeface="微软雅黑" pitchFamily="34" charset="-122"/>
                <a:ea typeface="微软雅黑" pitchFamily="34" charset="-122"/>
              </a:rPr>
              <a:t>目标</a:t>
            </a:r>
            <a:endParaRPr lang="en-US" altLang="zh-CN" sz="2000" b="1"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宏观经济政策的</a:t>
            </a:r>
            <a:r>
              <a:rPr lang="zh-CN" altLang="en-US" sz="2000" dirty="0">
                <a:latin typeface="微软雅黑" pitchFamily="34" charset="-122"/>
                <a:ea typeface="微软雅黑" pitchFamily="34" charset="-122"/>
              </a:rPr>
              <a:t>目标包括四个</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充分就业、物价稳定、经济增长和国际收支平衡</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充分就业是指包含劳动在内</a:t>
            </a:r>
            <a:r>
              <a:rPr lang="zh-CN" altLang="en-US" sz="2000" dirty="0" smtClean="0">
                <a:latin typeface="微软雅黑" pitchFamily="34" charset="-122"/>
                <a:ea typeface="微软雅黑" pitchFamily="34" charset="-122"/>
              </a:rPr>
              <a:t>的一切</a:t>
            </a:r>
            <a:r>
              <a:rPr lang="zh-CN" altLang="en-US" sz="2000" dirty="0">
                <a:latin typeface="微软雅黑" pitchFamily="34" charset="-122"/>
                <a:ea typeface="微软雅黑" pitchFamily="34" charset="-122"/>
              </a:rPr>
              <a:t>生产要素都以愿意接受的价格参与生产活动的状态</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物价</a:t>
            </a:r>
            <a:r>
              <a:rPr lang="zh-CN" altLang="en-US" sz="2000" dirty="0">
                <a:latin typeface="微软雅黑" pitchFamily="34" charset="-122"/>
                <a:ea typeface="微软雅黑" pitchFamily="34" charset="-122"/>
              </a:rPr>
              <a:t>稳定是指物价总水平的稳定</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经济增长是指在一个特定时期内</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经济运行要达到适度的增长率</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国际收支平衡具体分为静态平衡与动态平衡、自主平衡与被动平衡</a:t>
            </a:r>
            <a:r>
              <a:rPr lang="en-US" altLang="zh-CN" sz="2000" dirty="0" smtClean="0">
                <a:latin typeface="微软雅黑" pitchFamily="34" charset="-122"/>
                <a:ea typeface="微软雅黑" pitchFamily="34" charset="-122"/>
              </a:rPr>
              <a:t>.</a:t>
            </a:r>
          </a:p>
          <a:p>
            <a:pPr>
              <a:lnSpc>
                <a:spcPct val="150000"/>
              </a:lnSpc>
            </a:pPr>
            <a:r>
              <a:rPr lang="zh-CN" altLang="en-US" sz="2000" b="1" dirty="0">
                <a:latin typeface="微软雅黑" pitchFamily="34" charset="-122"/>
                <a:ea typeface="微软雅黑" pitchFamily="34" charset="-122"/>
              </a:rPr>
              <a:t>二、宏观经济政策目标的</a:t>
            </a:r>
            <a:r>
              <a:rPr lang="zh-CN" altLang="en-US" sz="2000" b="1" dirty="0" smtClean="0">
                <a:latin typeface="微软雅黑" pitchFamily="34" charset="-122"/>
                <a:ea typeface="微软雅黑" pitchFamily="34" charset="-122"/>
              </a:rPr>
              <a:t>关系</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１．充分就业与物价稳定之间的</a:t>
            </a:r>
            <a:r>
              <a:rPr lang="zh-CN" altLang="en-US" sz="2000" dirty="0" smtClean="0">
                <a:latin typeface="微软雅黑" pitchFamily="34" charset="-122"/>
                <a:ea typeface="微软雅黑" pitchFamily="34" charset="-122"/>
              </a:rPr>
              <a:t>矛盾</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２．充分就业与经济增长之间的</a:t>
            </a:r>
            <a:r>
              <a:rPr lang="zh-CN" altLang="en-US" sz="2000" dirty="0" smtClean="0">
                <a:latin typeface="微软雅黑" pitchFamily="34" charset="-122"/>
                <a:ea typeface="微软雅黑" pitchFamily="34" charset="-122"/>
              </a:rPr>
              <a:t>矛盾</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３．充分就业与国际收支平衡之间的</a:t>
            </a:r>
            <a:r>
              <a:rPr lang="zh-CN" altLang="en-US" sz="2000" dirty="0" smtClean="0">
                <a:latin typeface="微软雅黑" pitchFamily="34" charset="-122"/>
                <a:ea typeface="微软雅黑" pitchFamily="34" charset="-122"/>
              </a:rPr>
              <a:t>矛盾</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４．物价稳定与经济增长之间的矛盾</a:t>
            </a:r>
          </a:p>
        </p:txBody>
      </p:sp>
      <p:pic>
        <p:nvPicPr>
          <p:cNvPr id="11" name="图片 10"/>
          <p:cNvPicPr>
            <a:picLocks noChangeAspect="1"/>
          </p:cNvPicPr>
          <p:nvPr/>
        </p:nvPicPr>
        <p:blipFill>
          <a:blip r:embed="rId2"/>
          <a:stretch>
            <a:fillRect/>
          </a:stretch>
        </p:blipFill>
        <p:spPr>
          <a:xfrm>
            <a:off x="6252883" y="4419837"/>
            <a:ext cx="5706548" cy="1971896"/>
          </a:xfrm>
          <a:prstGeom prst="rect">
            <a:avLst/>
          </a:prstGeom>
        </p:spPr>
      </p:pic>
    </p:spTree>
    <p:extLst>
      <p:ext uri="{BB962C8B-B14F-4D97-AF65-F5344CB8AC3E}">
        <p14:creationId xmlns:p14="http://schemas.microsoft.com/office/powerpoint/2010/main" val="1272853943"/>
      </p:ext>
    </p:extLst>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186815" y="621784"/>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宏观经济政策</a:t>
            </a:r>
          </a:p>
        </p:txBody>
      </p:sp>
      <p:sp>
        <p:nvSpPr>
          <p:cNvPr id="6" name="矩形 5"/>
          <p:cNvSpPr/>
          <p:nvPr/>
        </p:nvSpPr>
        <p:spPr>
          <a:xfrm>
            <a:off x="1091565" y="1259016"/>
            <a:ext cx="9967296" cy="2400657"/>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三、宏观经济政策</a:t>
            </a:r>
            <a:r>
              <a:rPr lang="zh-CN" altLang="en-US" sz="2000" b="1" dirty="0" smtClean="0">
                <a:latin typeface="微软雅黑" pitchFamily="34" charset="-122"/>
                <a:ea typeface="微软雅黑" pitchFamily="34" charset="-122"/>
              </a:rPr>
              <a:t>工具</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１．需求</a:t>
            </a:r>
            <a:r>
              <a:rPr lang="zh-CN" altLang="en-US" sz="2000" dirty="0" smtClean="0">
                <a:latin typeface="微软雅黑" pitchFamily="34" charset="-122"/>
                <a:ea typeface="微软雅黑" pitchFamily="34" charset="-122"/>
              </a:rPr>
              <a:t>管理</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２．供给</a:t>
            </a:r>
            <a:r>
              <a:rPr lang="zh-CN" altLang="en-US" sz="2000" dirty="0" smtClean="0">
                <a:latin typeface="微软雅黑" pitchFamily="34" charset="-122"/>
                <a:ea typeface="微软雅黑" pitchFamily="34" charset="-122"/>
              </a:rPr>
              <a:t>管理</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３．对外</a:t>
            </a:r>
            <a:r>
              <a:rPr lang="zh-CN" altLang="en-US" sz="2000" dirty="0" smtClean="0">
                <a:latin typeface="微软雅黑" pitchFamily="34" charset="-122"/>
                <a:ea typeface="微软雅黑" pitchFamily="34" charset="-122"/>
              </a:rPr>
              <a:t>管理</a:t>
            </a:r>
            <a:endParaRPr lang="en-US" altLang="zh-CN" sz="2000" dirty="0" smtClean="0">
              <a:latin typeface="微软雅黑" pitchFamily="34" charset="-122"/>
              <a:ea typeface="微软雅黑" pitchFamily="34" charset="-122"/>
            </a:endParaRPr>
          </a:p>
          <a:p>
            <a:pPr>
              <a:lnSpc>
                <a:spcPct val="150000"/>
              </a:lnSpc>
            </a:pPr>
            <a:r>
              <a:rPr lang="zh-CN" altLang="en-US" sz="2000" b="1" dirty="0">
                <a:latin typeface="微软雅黑" pitchFamily="34" charset="-122"/>
                <a:ea typeface="微软雅黑" pitchFamily="34" charset="-122"/>
              </a:rPr>
              <a:t>四、宏观经济政策的形成和</a:t>
            </a:r>
            <a:r>
              <a:rPr lang="zh-CN" altLang="en-US" sz="2000" b="1" dirty="0" smtClean="0">
                <a:latin typeface="微软雅黑" pitchFamily="34" charset="-122"/>
                <a:ea typeface="微软雅黑" pitchFamily="34" charset="-122"/>
              </a:rPr>
              <a:t>发展</a:t>
            </a:r>
            <a:endParaRPr lang="en-US" altLang="zh-CN" sz="2000" b="1" dirty="0" smtClean="0">
              <a:latin typeface="微软雅黑" pitchFamily="34" charset="-122"/>
              <a:ea typeface="微软雅黑" pitchFamily="34" charset="-122"/>
            </a:endParaRPr>
          </a:p>
        </p:txBody>
      </p:sp>
      <p:graphicFrame>
        <p:nvGraphicFramePr>
          <p:cNvPr id="2" name="图示 1"/>
          <p:cNvGraphicFramePr/>
          <p:nvPr>
            <p:extLst>
              <p:ext uri="{D42A27DB-BD31-4B8C-83A1-F6EECF244321}">
                <p14:modId xmlns:p14="http://schemas.microsoft.com/office/powerpoint/2010/main" val="901504304"/>
              </p:ext>
            </p:extLst>
          </p:nvPr>
        </p:nvGraphicFramePr>
        <p:xfrm>
          <a:off x="1971645" y="3659673"/>
          <a:ext cx="7729838" cy="2727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33797142"/>
      </p:ext>
    </p:extLst>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28803" y="621784"/>
            <a:ext cx="3775393"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财政政策及其效果分析</a:t>
            </a:r>
          </a:p>
        </p:txBody>
      </p:sp>
      <p:sp>
        <p:nvSpPr>
          <p:cNvPr id="6" name="矩形 5"/>
          <p:cNvSpPr/>
          <p:nvPr/>
        </p:nvSpPr>
        <p:spPr>
          <a:xfrm>
            <a:off x="1128803" y="1390821"/>
            <a:ext cx="11061292" cy="4862870"/>
          </a:xfrm>
          <a:prstGeom prst="rect">
            <a:avLst/>
          </a:prstGeom>
        </p:spPr>
        <p:txBody>
          <a:bodyPr wrap="square">
            <a:spAutoFit/>
          </a:bodyPr>
          <a:lstStyle/>
          <a:p>
            <a:r>
              <a:rPr lang="zh-CN" altLang="en-US" sz="2000" b="1" dirty="0">
                <a:latin typeface="微软雅黑" pitchFamily="34" charset="-122"/>
                <a:ea typeface="微软雅黑" pitchFamily="34" charset="-122"/>
              </a:rPr>
              <a:t>一、财政政策的内容与</a:t>
            </a:r>
            <a:r>
              <a:rPr lang="zh-CN" altLang="en-US" sz="2000" b="1" dirty="0" smtClean="0">
                <a:latin typeface="微软雅黑" pitchFamily="34" charset="-122"/>
                <a:ea typeface="微软雅黑" pitchFamily="34" charset="-122"/>
              </a:rPr>
              <a:t>运用</a:t>
            </a:r>
            <a:endParaRPr lang="en-US" altLang="zh-CN" sz="2000" b="1"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财政政策</a:t>
            </a:r>
            <a:r>
              <a:rPr lang="en-US" altLang="zh-CN" dirty="0">
                <a:latin typeface="微软雅黑" pitchFamily="34" charset="-122"/>
                <a:ea typeface="微软雅黑" pitchFamily="34" charset="-122"/>
              </a:rPr>
              <a:t>(fiscalpolicy)</a:t>
            </a:r>
            <a:r>
              <a:rPr lang="zh-CN" altLang="en-US" dirty="0">
                <a:latin typeface="微软雅黑" pitchFamily="34" charset="-122"/>
                <a:ea typeface="微软雅黑" pitchFamily="34" charset="-122"/>
              </a:rPr>
              <a:t>是政府为促进就业水平提高、防止通货膨胀、减轻经济波动、</a:t>
            </a:r>
            <a:r>
              <a:rPr lang="zh-CN" altLang="en-US" dirty="0" smtClean="0">
                <a:latin typeface="微软雅黑" pitchFamily="34" charset="-122"/>
                <a:ea typeface="微软雅黑" pitchFamily="34" charset="-122"/>
              </a:rPr>
              <a:t>实现</a:t>
            </a:r>
            <a:r>
              <a:rPr lang="zh-CN" altLang="en-US" dirty="0">
                <a:latin typeface="微软雅黑" pitchFamily="34" charset="-122"/>
                <a:ea typeface="微软雅黑" pitchFamily="34" charset="-122"/>
              </a:rPr>
              <a:t>稳定增长而对政府收入和支出所进行的选择</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或对政府收入和支出所作出的决策</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国家财政</a:t>
            </a:r>
            <a:r>
              <a:rPr lang="zh-CN" altLang="en-US" dirty="0">
                <a:latin typeface="微软雅黑" pitchFamily="34" charset="-122"/>
                <a:ea typeface="微软雅黑" pitchFamily="34" charset="-122"/>
              </a:rPr>
              <a:t>由政府收入和支出两个方面构成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其中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政府收入包括税收和公债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政府支出包括</a:t>
            </a:r>
            <a:r>
              <a:rPr lang="zh-CN" altLang="en-US" dirty="0" smtClean="0">
                <a:latin typeface="微软雅黑" pitchFamily="34" charset="-122"/>
                <a:ea typeface="微软雅黑" pitchFamily="34" charset="-122"/>
              </a:rPr>
              <a:t>政府购买</a:t>
            </a:r>
            <a:r>
              <a:rPr lang="zh-CN" altLang="en-US" dirty="0">
                <a:latin typeface="微软雅黑" pitchFamily="34" charset="-122"/>
                <a:ea typeface="微软雅黑" pitchFamily="34" charset="-122"/>
              </a:rPr>
              <a:t>和转移支付</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财政政策工具主要包括</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１．政府</a:t>
            </a:r>
            <a:r>
              <a:rPr lang="zh-CN" altLang="en-US" dirty="0" smtClean="0">
                <a:latin typeface="微软雅黑" pitchFamily="34" charset="-122"/>
                <a:ea typeface="微软雅黑" pitchFamily="34" charset="-122"/>
              </a:rPr>
              <a:t>支出</a:t>
            </a:r>
            <a:endParaRPr lang="en-US" altLang="zh-CN"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２．政府</a:t>
            </a:r>
            <a:r>
              <a:rPr lang="zh-CN" altLang="en-US" dirty="0" smtClean="0">
                <a:latin typeface="微软雅黑" pitchFamily="34" charset="-122"/>
                <a:ea typeface="微软雅黑" pitchFamily="34" charset="-122"/>
              </a:rPr>
              <a:t>收入</a:t>
            </a:r>
            <a:endParaRPr lang="en-US" altLang="zh-CN"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３．功能财政和预算</a:t>
            </a:r>
            <a:r>
              <a:rPr lang="zh-CN" altLang="en-US" dirty="0" smtClean="0">
                <a:latin typeface="微软雅黑" pitchFamily="34" charset="-122"/>
                <a:ea typeface="微软雅黑" pitchFamily="34" charset="-122"/>
              </a:rPr>
              <a:t>盈余</a:t>
            </a:r>
            <a:endParaRPr lang="en-US" altLang="zh-CN"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４．平衡</a:t>
            </a:r>
            <a:r>
              <a:rPr lang="zh-CN" altLang="en-US" dirty="0" smtClean="0">
                <a:latin typeface="微软雅黑" pitchFamily="34" charset="-122"/>
                <a:ea typeface="微软雅黑" pitchFamily="34" charset="-122"/>
              </a:rPr>
              <a:t>预算</a:t>
            </a:r>
            <a:endParaRPr lang="en-US" altLang="zh-CN" dirty="0" smtClean="0">
              <a:latin typeface="微软雅黑" pitchFamily="34" charset="-122"/>
              <a:ea typeface="微软雅黑" pitchFamily="34" charset="-122"/>
            </a:endParaRPr>
          </a:p>
          <a:p>
            <a:r>
              <a:rPr lang="zh-CN" altLang="en-US" sz="2000" b="1" dirty="0">
                <a:latin typeface="微软雅黑" pitchFamily="34" charset="-122"/>
                <a:ea typeface="微软雅黑" pitchFamily="34" charset="-122"/>
              </a:rPr>
              <a:t>二、内在稳定器与相机抉择财政</a:t>
            </a:r>
            <a:r>
              <a:rPr lang="zh-CN" altLang="en-US" sz="2000" b="1" dirty="0" smtClean="0">
                <a:latin typeface="微软雅黑" pitchFamily="34" charset="-122"/>
                <a:ea typeface="微软雅黑" pitchFamily="34" charset="-122"/>
              </a:rPr>
              <a:t>政策</a:t>
            </a:r>
            <a:endParaRPr lang="en-US" altLang="zh-CN" sz="2000" b="1" dirty="0" smtClean="0">
              <a:latin typeface="微软雅黑" pitchFamily="34" charset="-122"/>
              <a:ea typeface="微软雅黑" pitchFamily="34" charset="-122"/>
            </a:endParaRPr>
          </a:p>
          <a:p>
            <a:r>
              <a:rPr lang="zh-CN" altLang="en-US" b="1" dirty="0">
                <a:latin typeface="微软雅黑" pitchFamily="34" charset="-122"/>
                <a:ea typeface="微软雅黑" pitchFamily="34" charset="-122"/>
              </a:rPr>
              <a:t>１．内在稳定器</a:t>
            </a:r>
            <a:endParaRPr lang="en-US" altLang="zh-CN" b="1"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内在稳定器</a:t>
            </a:r>
            <a:r>
              <a:rPr lang="en-US" altLang="zh-CN" dirty="0">
                <a:latin typeface="微软雅黑" pitchFamily="34" charset="-122"/>
                <a:ea typeface="微软雅黑" pitchFamily="34" charset="-122"/>
              </a:rPr>
              <a:t>(automaticstabilizers)</a:t>
            </a:r>
            <a:r>
              <a:rPr lang="zh-CN" altLang="en-US" dirty="0">
                <a:latin typeface="微软雅黑" pitchFamily="34" charset="-122"/>
                <a:ea typeface="微软雅黑" pitchFamily="34" charset="-122"/>
              </a:rPr>
              <a:t>是指财政政策本身具有的一种自动调节经济、</a:t>
            </a:r>
            <a:r>
              <a:rPr lang="zh-CN" altLang="en-US" dirty="0" smtClean="0">
                <a:latin typeface="微软雅黑" pitchFamily="34" charset="-122"/>
                <a:ea typeface="微软雅黑" pitchFamily="34" charset="-122"/>
              </a:rPr>
              <a:t>减少经济</a:t>
            </a:r>
            <a:r>
              <a:rPr lang="zh-CN" altLang="en-US" dirty="0">
                <a:latin typeface="微软雅黑" pitchFamily="34" charset="-122"/>
                <a:ea typeface="微软雅黑" pitchFamily="34" charset="-122"/>
              </a:rPr>
              <a:t>波动的机制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它能够在经济繁荣时自动抑制通货膨胀</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在经济萧条时自动减轻其程度</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而</a:t>
            </a:r>
            <a:r>
              <a:rPr lang="zh-CN" altLang="en-US" dirty="0">
                <a:latin typeface="微软雅黑" pitchFamily="34" charset="-122"/>
                <a:ea typeface="微软雅黑" pitchFamily="34" charset="-122"/>
              </a:rPr>
              <a:t>不需要政府专门制定政策以调节经济</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内在稳定器的功能主要通过三个方面来体现</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１．</a:t>
            </a:r>
            <a:r>
              <a:rPr lang="zh-CN" altLang="en-US" dirty="0" smtClean="0">
                <a:latin typeface="微软雅黑" pitchFamily="34" charset="-122"/>
                <a:ea typeface="微软雅黑" pitchFamily="34" charset="-122"/>
              </a:rPr>
              <a:t>政府</a:t>
            </a:r>
            <a:r>
              <a:rPr lang="zh-CN" altLang="en-US" dirty="0">
                <a:latin typeface="微软雅黑" pitchFamily="34" charset="-122"/>
                <a:ea typeface="微软雅黑" pitchFamily="34" charset="-122"/>
              </a:rPr>
              <a:t>税收的自动变化</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２．</a:t>
            </a:r>
            <a:r>
              <a:rPr lang="zh-CN" altLang="en-US" dirty="0" smtClean="0">
                <a:latin typeface="微软雅黑" pitchFamily="34" charset="-122"/>
                <a:ea typeface="微软雅黑" pitchFamily="34" charset="-122"/>
              </a:rPr>
              <a:t>政府</a:t>
            </a:r>
            <a:r>
              <a:rPr lang="zh-CN" altLang="en-US" dirty="0">
                <a:latin typeface="微软雅黑" pitchFamily="34" charset="-122"/>
                <a:ea typeface="微软雅黑" pitchFamily="34" charset="-122"/>
              </a:rPr>
              <a:t>转移支付的自动变化</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政府支出的自动变化</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３．</a:t>
            </a:r>
            <a:r>
              <a:rPr lang="zh-CN" altLang="en-US" dirty="0" smtClean="0">
                <a:latin typeface="微软雅黑" pitchFamily="34" charset="-122"/>
                <a:ea typeface="微软雅黑" pitchFamily="34" charset="-122"/>
              </a:rPr>
              <a:t>农产品</a:t>
            </a:r>
            <a:r>
              <a:rPr lang="zh-CN" altLang="en-US" dirty="0">
                <a:latin typeface="微软雅黑" pitchFamily="34" charset="-122"/>
                <a:ea typeface="微软雅黑" pitchFamily="34" charset="-122"/>
              </a:rPr>
              <a:t>价格保护支出的自动变化</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922882872"/>
      </p:ext>
    </p:extLst>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28803" y="621784"/>
            <a:ext cx="3775393"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财政政策及其效果分析</a:t>
            </a:r>
          </a:p>
        </p:txBody>
      </p:sp>
      <p:sp>
        <p:nvSpPr>
          <p:cNvPr id="6" name="矩形 5"/>
          <p:cNvSpPr/>
          <p:nvPr/>
        </p:nvSpPr>
        <p:spPr>
          <a:xfrm>
            <a:off x="1002002" y="1173124"/>
            <a:ext cx="3647152" cy="458908"/>
          </a:xfrm>
          <a:prstGeom prst="rect">
            <a:avLst/>
          </a:prstGeom>
        </p:spPr>
        <p:txBody>
          <a:bodyPr wrap="none">
            <a:spAutoFit/>
          </a:bodyPr>
          <a:lstStyle/>
          <a:p>
            <a:pPr>
              <a:lnSpc>
                <a:spcPct val="150000"/>
              </a:lnSpc>
            </a:pPr>
            <a:r>
              <a:rPr lang="zh-CN" altLang="en-US" b="1" dirty="0">
                <a:latin typeface="微软雅黑" pitchFamily="34" charset="-122"/>
                <a:ea typeface="微软雅黑" pitchFamily="34" charset="-122"/>
              </a:rPr>
              <a:t>２．相机抉择的财政政策以及运用</a:t>
            </a:r>
          </a:p>
        </p:txBody>
      </p:sp>
      <p:sp>
        <p:nvSpPr>
          <p:cNvPr id="10" name="矩形 9"/>
          <p:cNvSpPr/>
          <p:nvPr/>
        </p:nvSpPr>
        <p:spPr>
          <a:xfrm>
            <a:off x="1128803" y="1582341"/>
            <a:ext cx="11063197" cy="3000821"/>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宏观经济学认为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相机抉择的财政政策要“逆经济风向行事”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具体来说</a:t>
            </a:r>
            <a:r>
              <a:rPr lang="en-US" altLang="zh-CN" dirty="0" smtClean="0">
                <a:latin typeface="微软雅黑" pitchFamily="34" charset="-122"/>
                <a:ea typeface="微软雅黑" pitchFamily="34" charset="-122"/>
              </a:rPr>
              <a:t>,</a:t>
            </a:r>
          </a:p>
          <a:p>
            <a:pPr>
              <a:lnSpc>
                <a:spcPct val="150000"/>
              </a:lnSpc>
            </a:pPr>
            <a:r>
              <a:rPr lang="zh-CN" altLang="en-US" dirty="0" smtClean="0">
                <a:latin typeface="微软雅黑" pitchFamily="34" charset="-122"/>
                <a:ea typeface="微软雅黑" pitchFamily="34" charset="-122"/>
              </a:rPr>
              <a:t>第一</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a:t>
            </a:r>
            <a:r>
              <a:rPr lang="zh-CN" altLang="en-US" dirty="0" smtClean="0">
                <a:latin typeface="微软雅黑" pitchFamily="34" charset="-122"/>
                <a:ea typeface="微软雅黑" pitchFamily="34" charset="-122"/>
              </a:rPr>
              <a:t>经济萧条</a:t>
            </a:r>
            <a:r>
              <a:rPr lang="zh-CN" altLang="en-US" dirty="0">
                <a:latin typeface="微软雅黑" pitchFamily="34" charset="-122"/>
                <a:ea typeface="微软雅黑" pitchFamily="34" charset="-122"/>
              </a:rPr>
              <a:t>时期</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总需求小于总供给</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经济中存在失业</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政府就要通过扩张性的财政政策来使总</a:t>
            </a:r>
            <a:r>
              <a:rPr lang="zh-CN" altLang="en-US" dirty="0" smtClean="0">
                <a:latin typeface="微软雅黑" pitchFamily="34" charset="-122"/>
                <a:ea typeface="微软雅黑" pitchFamily="34" charset="-122"/>
              </a:rPr>
              <a:t>需求</a:t>
            </a:r>
            <a:r>
              <a:rPr lang="zh-CN" altLang="en-US" dirty="0">
                <a:latin typeface="微软雅黑" pitchFamily="34" charset="-122"/>
                <a:ea typeface="微软雅黑" pitchFamily="34" charset="-122"/>
              </a:rPr>
              <a:t>增加包括增加政府支出与减税</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减税可以增加企业和居民的可支配收入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从而增加</a:t>
            </a:r>
            <a:r>
              <a:rPr lang="zh-CN" altLang="en-US" dirty="0" smtClean="0">
                <a:latin typeface="微软雅黑" pitchFamily="34" charset="-122"/>
                <a:ea typeface="微软雅黑" pitchFamily="34" charset="-122"/>
              </a:rPr>
              <a:t>消费和</a:t>
            </a:r>
            <a:r>
              <a:rPr lang="zh-CN" altLang="en-US" dirty="0">
                <a:latin typeface="微软雅黑" pitchFamily="34" charset="-122"/>
                <a:ea typeface="微软雅黑" pitchFamily="34" charset="-122"/>
              </a:rPr>
              <a:t>投资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政府支出的增加则直接刺激总需求</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从而可能使经济走出萧条</a:t>
            </a:r>
            <a:r>
              <a:rPr lang="en-US" altLang="zh-CN" dirty="0" smtClean="0">
                <a:latin typeface="微软雅黑" pitchFamily="34" charset="-122"/>
                <a:ea typeface="微软雅黑" pitchFamily="34" charset="-122"/>
              </a:rPr>
              <a:t>.</a:t>
            </a:r>
          </a:p>
          <a:p>
            <a:pPr>
              <a:lnSpc>
                <a:spcPct val="150000"/>
              </a:lnSpc>
            </a:pPr>
            <a:r>
              <a:rPr lang="zh-CN" altLang="en-US" dirty="0" smtClean="0">
                <a:latin typeface="微软雅黑" pitchFamily="34" charset="-122"/>
                <a:ea typeface="微软雅黑" pitchFamily="34" charset="-122"/>
              </a:rPr>
              <a:t>第二</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在经济</a:t>
            </a:r>
            <a:r>
              <a:rPr lang="zh-CN" altLang="en-US" dirty="0" smtClean="0">
                <a:latin typeface="微软雅黑" pitchFamily="34" charset="-122"/>
                <a:ea typeface="微软雅黑" pitchFamily="34" charset="-122"/>
              </a:rPr>
              <a:t>繁荣时期</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总需求大于总供给</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经济中存在通货膨胀</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政府则要通过紧缩性的财政政策来压抑总</a:t>
            </a:r>
          </a:p>
          <a:p>
            <a:pPr>
              <a:lnSpc>
                <a:spcPct val="150000"/>
              </a:lnSpc>
            </a:pPr>
            <a:r>
              <a:rPr lang="zh-CN" altLang="en-US" dirty="0">
                <a:latin typeface="微软雅黑" pitchFamily="34" charset="-122"/>
                <a:ea typeface="微软雅黑" pitchFamily="34" charset="-122"/>
              </a:rPr>
              <a:t>需求</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以实现物价稳定</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紧缩性的财政政策包括减少政府支出与增税</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减少政府支出则</a:t>
            </a:r>
            <a:r>
              <a:rPr lang="zh-CN" altLang="en-US" dirty="0" smtClean="0">
                <a:latin typeface="微软雅黑" pitchFamily="34" charset="-122"/>
                <a:ea typeface="微软雅黑" pitchFamily="34" charset="-122"/>
              </a:rPr>
              <a:t>直接</a:t>
            </a:r>
            <a:r>
              <a:rPr lang="zh-CN" altLang="en-US" dirty="0">
                <a:latin typeface="微软雅黑" pitchFamily="34" charset="-122"/>
                <a:ea typeface="微软雅黑" pitchFamily="34" charset="-122"/>
              </a:rPr>
              <a:t>使总需求下降</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征税可以减少居民和企业的消费和投资</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12" name="图片 11"/>
          <p:cNvPicPr>
            <a:picLocks noChangeAspect="1"/>
          </p:cNvPicPr>
          <p:nvPr/>
        </p:nvPicPr>
        <p:blipFill>
          <a:blip r:embed="rId2"/>
          <a:stretch>
            <a:fillRect/>
          </a:stretch>
        </p:blipFill>
        <p:spPr>
          <a:xfrm>
            <a:off x="1790095" y="4714103"/>
            <a:ext cx="9067800" cy="1752600"/>
          </a:xfrm>
          <a:prstGeom prst="rect">
            <a:avLst/>
          </a:prstGeom>
        </p:spPr>
      </p:pic>
    </p:spTree>
    <p:extLst>
      <p:ext uri="{BB962C8B-B14F-4D97-AF65-F5344CB8AC3E}">
        <p14:creationId xmlns:p14="http://schemas.microsoft.com/office/powerpoint/2010/main" val="3258694248"/>
      </p:ext>
    </p:extLst>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86815" y="621784"/>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宏观经济政策</a:t>
            </a:r>
          </a:p>
        </p:txBody>
      </p:sp>
      <p:sp>
        <p:nvSpPr>
          <p:cNvPr id="6" name="矩形 5"/>
          <p:cNvSpPr/>
          <p:nvPr/>
        </p:nvSpPr>
        <p:spPr>
          <a:xfrm>
            <a:off x="1091566" y="1250777"/>
            <a:ext cx="5894120" cy="3970318"/>
          </a:xfrm>
          <a:prstGeom prst="rect">
            <a:avLst/>
          </a:prstGeom>
        </p:spPr>
        <p:txBody>
          <a:bodyPr wrap="square">
            <a:spAutoFit/>
          </a:bodyPr>
          <a:lstStyle/>
          <a:p>
            <a:r>
              <a:rPr lang="zh-CN" altLang="en-US" sz="2000" b="1" dirty="0">
                <a:latin typeface="微软雅黑" pitchFamily="34" charset="-122"/>
                <a:ea typeface="微软雅黑" pitchFamily="34" charset="-122"/>
              </a:rPr>
              <a:t>三、财政政策效果的</a:t>
            </a:r>
            <a:r>
              <a:rPr lang="en-US" altLang="zh-CN" sz="2000" b="1" dirty="0">
                <a:latin typeface="微软雅黑" pitchFamily="34" charset="-122"/>
                <a:ea typeface="微软雅黑" pitchFamily="34" charset="-122"/>
              </a:rPr>
              <a:t>IS</a:t>
            </a:r>
            <a:r>
              <a:rPr lang="zh-CN" altLang="en-US" sz="2000" b="1" dirty="0">
                <a:latin typeface="微软雅黑" pitchFamily="34" charset="-122"/>
                <a:ea typeface="微软雅黑" pitchFamily="34" charset="-122"/>
              </a:rPr>
              <a:t>Ｇ</a:t>
            </a:r>
            <a:r>
              <a:rPr lang="en-US" altLang="zh-CN" sz="2000" b="1" dirty="0">
                <a:latin typeface="微软雅黑" pitchFamily="34" charset="-122"/>
                <a:ea typeface="微软雅黑" pitchFamily="34" charset="-122"/>
              </a:rPr>
              <a:t>LM </a:t>
            </a:r>
            <a:r>
              <a:rPr lang="zh-CN" altLang="en-US" sz="2000" b="1" dirty="0">
                <a:latin typeface="微软雅黑" pitchFamily="34" charset="-122"/>
                <a:ea typeface="微软雅黑" pitchFamily="34" charset="-122"/>
              </a:rPr>
              <a:t>图形</a:t>
            </a:r>
            <a:r>
              <a:rPr lang="zh-CN" altLang="en-US" sz="2000" b="1" dirty="0" smtClean="0">
                <a:latin typeface="微软雅黑" pitchFamily="34" charset="-122"/>
                <a:ea typeface="微软雅黑" pitchFamily="34" charset="-122"/>
              </a:rPr>
              <a:t>分析</a:t>
            </a:r>
            <a:endParaRPr lang="en-US" altLang="zh-CN" sz="2000" b="1"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曲线的斜率对财政政策效果的</a:t>
            </a:r>
            <a:r>
              <a:rPr lang="zh-CN" altLang="en-US" dirty="0" smtClean="0">
                <a:latin typeface="微软雅黑" pitchFamily="34" charset="-122"/>
                <a:ea typeface="微软雅黑" pitchFamily="34" charset="-122"/>
              </a:rPr>
              <a:t>影响</a:t>
            </a:r>
            <a:endParaRPr lang="en-US" altLang="zh-CN"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当</a:t>
            </a:r>
            <a:r>
              <a:rPr lang="en-US" altLang="zh-CN" dirty="0">
                <a:latin typeface="微软雅黑" pitchFamily="34" charset="-122"/>
                <a:ea typeface="微软雅黑" pitchFamily="34" charset="-122"/>
              </a:rPr>
              <a:t>LM </a:t>
            </a:r>
            <a:r>
              <a:rPr lang="zh-CN" altLang="en-US" dirty="0">
                <a:latin typeface="微软雅黑" pitchFamily="34" charset="-122"/>
                <a:ea typeface="微软雅黑" pitchFamily="34" charset="-122"/>
              </a:rPr>
              <a:t>曲线不变时</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曲线斜率的绝对值越大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曲线越陡峭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政府收支变化使</a:t>
            </a:r>
            <a:r>
              <a:rPr lang="en-US" altLang="zh-CN" dirty="0" smtClean="0">
                <a:latin typeface="微软雅黑" pitchFamily="34" charset="-122"/>
                <a:ea typeface="微软雅黑" pitchFamily="34" charset="-122"/>
              </a:rPr>
              <a:t>IS</a:t>
            </a:r>
            <a:r>
              <a:rPr lang="zh-CN" altLang="en-US" dirty="0" smtClean="0">
                <a:latin typeface="微软雅黑" pitchFamily="34" charset="-122"/>
                <a:ea typeface="微软雅黑" pitchFamily="34" charset="-122"/>
              </a:rPr>
              <a:t>曲线</a:t>
            </a:r>
            <a:r>
              <a:rPr lang="zh-CN" altLang="en-US" dirty="0">
                <a:latin typeface="微软雅黑" pitchFamily="34" charset="-122"/>
                <a:ea typeface="微软雅黑" pitchFamily="34" charset="-122"/>
              </a:rPr>
              <a:t>发生移动时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导致国民收入的变化就越大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财政政策的效果就越大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反之</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曲线斜率</a:t>
            </a:r>
            <a:r>
              <a:rPr lang="zh-CN" altLang="en-US" dirty="0" smtClean="0">
                <a:latin typeface="微软雅黑" pitchFamily="34" charset="-122"/>
                <a:ea typeface="微软雅黑" pitchFamily="34" charset="-122"/>
              </a:rPr>
              <a:t>的绝对值</a:t>
            </a:r>
            <a:r>
              <a:rPr lang="zh-CN" altLang="en-US" dirty="0">
                <a:latin typeface="微软雅黑" pitchFamily="34" charset="-122"/>
                <a:ea typeface="微软雅黑" pitchFamily="34" charset="-122"/>
              </a:rPr>
              <a:t>越小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曲线越平坦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则</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曲线发生移动时导致国民收入的变化就越小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财政</a:t>
            </a:r>
            <a:r>
              <a:rPr lang="zh-CN" altLang="en-US" dirty="0" smtClean="0">
                <a:latin typeface="微软雅黑" pitchFamily="34" charset="-122"/>
                <a:ea typeface="微软雅黑" pitchFamily="34" charset="-122"/>
              </a:rPr>
              <a:t>政策</a:t>
            </a:r>
            <a:r>
              <a:rPr lang="zh-CN" altLang="en-US" dirty="0">
                <a:latin typeface="微软雅黑" pitchFamily="34" charset="-122"/>
                <a:ea typeface="微软雅黑" pitchFamily="34" charset="-122"/>
              </a:rPr>
              <a:t>效果也就越小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a:t>
            </a:r>
            <a:endParaRPr lang="en-US" altLang="zh-CN"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LM </a:t>
            </a:r>
            <a:r>
              <a:rPr lang="zh-CN" altLang="en-US" dirty="0">
                <a:latin typeface="微软雅黑" pitchFamily="34" charset="-122"/>
                <a:ea typeface="微软雅黑" pitchFamily="34" charset="-122"/>
              </a:rPr>
              <a:t>曲线的斜率对财政政策效果的</a:t>
            </a:r>
            <a:r>
              <a:rPr lang="zh-CN" altLang="en-US" dirty="0" smtClean="0">
                <a:latin typeface="微软雅黑" pitchFamily="34" charset="-122"/>
                <a:ea typeface="微软雅黑" pitchFamily="34" charset="-122"/>
              </a:rPr>
              <a:t>影响</a:t>
            </a:r>
            <a:endParaRPr lang="en-US" altLang="zh-CN"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当</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曲线的斜率给定不变时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财政政策的效果取决于</a:t>
            </a:r>
            <a:r>
              <a:rPr lang="en-US" altLang="zh-CN" dirty="0">
                <a:latin typeface="微软雅黑" pitchFamily="34" charset="-122"/>
                <a:ea typeface="微软雅黑" pitchFamily="34" charset="-122"/>
              </a:rPr>
              <a:t>LM </a:t>
            </a:r>
            <a:r>
              <a:rPr lang="zh-CN" altLang="en-US" dirty="0">
                <a:latin typeface="微软雅黑" pitchFamily="34" charset="-122"/>
                <a:ea typeface="微软雅黑" pitchFamily="34" charset="-122"/>
              </a:rPr>
              <a:t>曲线的斜率</a:t>
            </a:r>
            <a:r>
              <a:rPr lang="en-US" altLang="zh-CN" dirty="0">
                <a:latin typeface="微软雅黑" pitchFamily="34" charset="-122"/>
                <a:ea typeface="微软雅黑" pitchFamily="34" charset="-122"/>
              </a:rPr>
              <a:t>.LM </a:t>
            </a:r>
            <a:r>
              <a:rPr lang="zh-CN" altLang="en-US" dirty="0">
                <a:latin typeface="微软雅黑" pitchFamily="34" charset="-122"/>
                <a:ea typeface="微软雅黑" pitchFamily="34" charset="-122"/>
              </a:rPr>
              <a:t>曲线</a:t>
            </a:r>
            <a:r>
              <a:rPr lang="zh-CN" altLang="en-US" dirty="0" smtClean="0">
                <a:latin typeface="微软雅黑" pitchFamily="34" charset="-122"/>
                <a:ea typeface="微软雅黑" pitchFamily="34" charset="-122"/>
              </a:rPr>
              <a:t>斜率的</a:t>
            </a:r>
            <a:r>
              <a:rPr lang="zh-CN" altLang="en-US" dirty="0">
                <a:latin typeface="微软雅黑" pitchFamily="34" charset="-122"/>
                <a:ea typeface="微软雅黑" pitchFamily="34" charset="-122"/>
              </a:rPr>
              <a:t>绝对值越大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a:t>
            </a:r>
            <a:r>
              <a:rPr lang="en-US" altLang="zh-CN" dirty="0">
                <a:latin typeface="微软雅黑" pitchFamily="34" charset="-122"/>
                <a:ea typeface="微软雅黑" pitchFamily="34" charset="-122"/>
              </a:rPr>
              <a:t>LM </a:t>
            </a:r>
            <a:r>
              <a:rPr lang="zh-CN" altLang="en-US" dirty="0">
                <a:latin typeface="微软雅黑" pitchFamily="34" charset="-122"/>
                <a:ea typeface="微软雅黑" pitchFamily="34" charset="-122"/>
              </a:rPr>
              <a:t>曲线越陡峭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财政政策使</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曲线移动时对利率的影响越大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导致</a:t>
            </a:r>
            <a:r>
              <a:rPr lang="zh-CN" altLang="en-US" dirty="0" smtClean="0">
                <a:latin typeface="微软雅黑" pitchFamily="34" charset="-122"/>
                <a:ea typeface="微软雅黑" pitchFamily="34" charset="-122"/>
              </a:rPr>
              <a:t>国民收入</a:t>
            </a:r>
            <a:r>
              <a:rPr lang="zh-CN" altLang="en-US" dirty="0">
                <a:latin typeface="微软雅黑" pitchFamily="34" charset="-122"/>
                <a:ea typeface="微软雅黑" pitchFamily="34" charset="-122"/>
              </a:rPr>
              <a:t>的变动越小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也就是说财政政策效果越小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反之</a:t>
            </a:r>
            <a:r>
              <a:rPr lang="en-US" altLang="zh-CN" dirty="0">
                <a:latin typeface="微软雅黑" pitchFamily="34" charset="-122"/>
                <a:ea typeface="微软雅黑" pitchFamily="34" charset="-122"/>
              </a:rPr>
              <a:t>,LM </a:t>
            </a:r>
            <a:r>
              <a:rPr lang="zh-CN" altLang="en-US" dirty="0">
                <a:latin typeface="微软雅黑" pitchFamily="34" charset="-122"/>
                <a:ea typeface="微软雅黑" pitchFamily="34" charset="-122"/>
              </a:rPr>
              <a:t>曲线斜率的绝对值越小</a:t>
            </a:r>
            <a:r>
              <a:rPr lang="en-US" altLang="zh-CN" dirty="0">
                <a:latin typeface="微软雅黑" pitchFamily="34" charset="-122"/>
                <a:ea typeface="微软雅黑" pitchFamily="34" charset="-122"/>
              </a:rPr>
              <a:t>,LM </a:t>
            </a:r>
            <a:r>
              <a:rPr lang="zh-CN" altLang="en-US" dirty="0" smtClean="0">
                <a:latin typeface="微软雅黑" pitchFamily="34" charset="-122"/>
                <a:ea typeface="微软雅黑" pitchFamily="34" charset="-122"/>
              </a:rPr>
              <a:t>曲线越</a:t>
            </a:r>
            <a:r>
              <a:rPr lang="zh-CN" altLang="en-US" dirty="0">
                <a:latin typeface="微软雅黑" pitchFamily="34" charset="-122"/>
                <a:ea typeface="微软雅黑" pitchFamily="34" charset="-122"/>
              </a:rPr>
              <a:t>平坦</a:t>
            </a:r>
            <a:r>
              <a:rPr lang="en-US" altLang="zh-CN" dirty="0">
                <a:latin typeface="微软雅黑" pitchFamily="34" charset="-122"/>
                <a:ea typeface="微软雅黑" pitchFamily="34" charset="-122"/>
              </a:rPr>
              <a:t>,IS</a:t>
            </a:r>
            <a:r>
              <a:rPr lang="zh-CN" altLang="en-US" dirty="0">
                <a:latin typeface="微软雅黑" pitchFamily="34" charset="-122"/>
                <a:ea typeface="微软雅黑" pitchFamily="34" charset="-122"/>
              </a:rPr>
              <a:t>曲线移动时将导致国民收入发生的变动越大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即财政政策效果越大</a:t>
            </a:r>
            <a:r>
              <a:rPr lang="en-US" altLang="zh-CN" dirty="0" smtClean="0">
                <a:latin typeface="微软雅黑" pitchFamily="34" charset="-122"/>
                <a:ea typeface="微软雅黑" pitchFamily="34" charset="-122"/>
              </a:rPr>
              <a:t>.</a:t>
            </a:r>
          </a:p>
        </p:txBody>
      </p:sp>
      <p:pic>
        <p:nvPicPr>
          <p:cNvPr id="11" name="图片 10"/>
          <p:cNvPicPr>
            <a:picLocks noChangeAspect="1"/>
          </p:cNvPicPr>
          <p:nvPr/>
        </p:nvPicPr>
        <p:blipFill>
          <a:blip r:embed="rId2"/>
          <a:stretch>
            <a:fillRect/>
          </a:stretch>
        </p:blipFill>
        <p:spPr>
          <a:xfrm>
            <a:off x="7169543" y="1435711"/>
            <a:ext cx="4095750" cy="3600450"/>
          </a:xfrm>
          <a:prstGeom prst="rect">
            <a:avLst/>
          </a:prstGeom>
        </p:spPr>
      </p:pic>
      <p:sp>
        <p:nvSpPr>
          <p:cNvPr id="12" name="矩形 11"/>
          <p:cNvSpPr/>
          <p:nvPr/>
        </p:nvSpPr>
        <p:spPr>
          <a:xfrm>
            <a:off x="1091565" y="5195006"/>
            <a:ext cx="11100435" cy="954107"/>
          </a:xfrm>
          <a:prstGeom prst="rect">
            <a:avLst/>
          </a:prstGeom>
        </p:spPr>
        <p:txBody>
          <a:bodyPr wrap="square">
            <a:spAutoFit/>
          </a:bodyPr>
          <a:lstStyle/>
          <a:p>
            <a:r>
              <a:rPr lang="zh-CN" altLang="en-US" sz="2000" b="1" dirty="0">
                <a:latin typeface="微软雅黑" pitchFamily="34" charset="-122"/>
                <a:ea typeface="微软雅黑" pitchFamily="34" charset="-122"/>
              </a:rPr>
              <a:t>四、挤出</a:t>
            </a:r>
            <a:r>
              <a:rPr lang="zh-CN" altLang="en-US" sz="2000" b="1" dirty="0" smtClean="0">
                <a:latin typeface="微软雅黑" pitchFamily="34" charset="-122"/>
                <a:ea typeface="微软雅黑" pitchFamily="34" charset="-122"/>
              </a:rPr>
              <a:t>效应</a:t>
            </a:r>
            <a:endParaRPr lang="en-US" altLang="zh-CN" sz="2000" b="1"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挤出效应</a:t>
            </a:r>
            <a:r>
              <a:rPr lang="en-US" altLang="zh-CN" dirty="0">
                <a:latin typeface="微软雅黑" pitchFamily="34" charset="-122"/>
                <a:ea typeface="微软雅黑" pitchFamily="34" charset="-122"/>
              </a:rPr>
              <a:t>(effectivenessofcrowdingout)</a:t>
            </a:r>
            <a:r>
              <a:rPr lang="zh-CN" altLang="en-US" dirty="0">
                <a:latin typeface="微软雅黑" pitchFamily="34" charset="-122"/>
                <a:ea typeface="微软雅黑" pitchFamily="34" charset="-122"/>
              </a:rPr>
              <a:t>是指政府支出增加使国民收入水平提高的</a:t>
            </a:r>
            <a:r>
              <a:rPr lang="zh-CN" altLang="en-US" dirty="0" smtClean="0">
                <a:latin typeface="微软雅黑" pitchFamily="34" charset="-122"/>
                <a:ea typeface="微软雅黑" pitchFamily="34" charset="-122"/>
              </a:rPr>
              <a:t>同时</a:t>
            </a:r>
            <a:r>
              <a:rPr lang="zh-CN" altLang="en-US" dirty="0">
                <a:latin typeface="微软雅黑" pitchFamily="34" charset="-122"/>
                <a:ea typeface="微软雅黑" pitchFamily="34" charset="-122"/>
              </a:rPr>
              <a:t>也引起利率的提高</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从而使得私人部门的消费与投资减少</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671270814"/>
      </p:ext>
    </p:extLst>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997004" y="621784"/>
            <a:ext cx="3775393"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货币政策及其效果分析</a:t>
            </a:r>
          </a:p>
        </p:txBody>
      </p:sp>
      <p:sp>
        <p:nvSpPr>
          <p:cNvPr id="6" name="矩形 5"/>
          <p:cNvSpPr/>
          <p:nvPr/>
        </p:nvSpPr>
        <p:spPr>
          <a:xfrm>
            <a:off x="997004" y="1324918"/>
            <a:ext cx="11194996" cy="4647426"/>
          </a:xfrm>
          <a:prstGeom prst="rect">
            <a:avLst/>
          </a:prstGeom>
        </p:spPr>
        <p:txBody>
          <a:bodyPr wrap="square">
            <a:spAutoFit/>
          </a:bodyPr>
          <a:lstStyle/>
          <a:p>
            <a:r>
              <a:rPr lang="zh-CN" altLang="en-US" sz="2000" b="1" dirty="0">
                <a:latin typeface="微软雅黑" pitchFamily="34" charset="-122"/>
                <a:ea typeface="微软雅黑" pitchFamily="34" charset="-122"/>
              </a:rPr>
              <a:t>一、货币政策的基础</a:t>
            </a:r>
            <a:r>
              <a:rPr lang="zh-CN" altLang="en-US" sz="2000" b="1" dirty="0" smtClean="0">
                <a:latin typeface="微软雅黑" pitchFamily="34" charset="-122"/>
                <a:ea typeface="微软雅黑" pitchFamily="34" charset="-122"/>
              </a:rPr>
              <a:t>知识</a:t>
            </a:r>
            <a:endParaRPr lang="en-US" altLang="zh-CN" sz="2000" b="1" dirty="0" smtClean="0">
              <a:latin typeface="微软雅黑" pitchFamily="34" charset="-122"/>
              <a:ea typeface="微软雅黑" pitchFamily="34" charset="-122"/>
            </a:endParaRPr>
          </a:p>
          <a:p>
            <a:r>
              <a:rPr lang="zh-CN" altLang="en-US" b="1" dirty="0">
                <a:latin typeface="微软雅黑" pitchFamily="34" charset="-122"/>
                <a:ea typeface="微软雅黑" pitchFamily="34" charset="-122"/>
              </a:rPr>
              <a:t>１．货币的概念与</a:t>
            </a:r>
            <a:r>
              <a:rPr lang="zh-CN" altLang="en-US" b="1" dirty="0" smtClean="0">
                <a:latin typeface="微软雅黑" pitchFamily="34" charset="-122"/>
                <a:ea typeface="微软雅黑" pitchFamily="34" charset="-122"/>
              </a:rPr>
              <a:t>职能</a:t>
            </a:r>
            <a:endParaRPr lang="en-US" altLang="zh-CN" b="1"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经济学中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货币是在商品和劳务的交换及其债务清偿中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作为交易媒介或支付工具被</a:t>
            </a:r>
            <a:r>
              <a:rPr lang="zh-CN" altLang="en-US" dirty="0" smtClean="0">
                <a:latin typeface="微软雅黑" pitchFamily="34" charset="-122"/>
                <a:ea typeface="微软雅黑" pitchFamily="34" charset="-122"/>
              </a:rPr>
              <a:t>普遍</a:t>
            </a:r>
            <a:r>
              <a:rPr lang="zh-CN" altLang="en-US" dirty="0">
                <a:latin typeface="微软雅黑" pitchFamily="34" charset="-122"/>
                <a:ea typeface="微软雅黑" pitchFamily="34" charset="-122"/>
              </a:rPr>
              <a:t>接受的物品</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货币主要有三种职能</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货币可以充当商品和劳务的交换媒介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用来购买物品、清偿债务、支付租金和</a:t>
            </a:r>
            <a:r>
              <a:rPr lang="zh-CN" altLang="en-US" dirty="0" smtClean="0">
                <a:latin typeface="微软雅黑" pitchFamily="34" charset="-122"/>
                <a:ea typeface="微软雅黑" pitchFamily="34" charset="-122"/>
              </a:rPr>
              <a:t>工资等</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货币可充当价值尺度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以确定各种商品和劳务相交换的比率</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用来表明各种物品</a:t>
            </a:r>
            <a:r>
              <a:rPr lang="zh-CN" altLang="en-US" dirty="0" smtClean="0">
                <a:latin typeface="微软雅黑" pitchFamily="34" charset="-122"/>
                <a:ea typeface="微软雅黑" pitchFamily="34" charset="-122"/>
              </a:rPr>
              <a:t>价值</a:t>
            </a:r>
            <a:r>
              <a:rPr lang="zh-CN" altLang="en-US" dirty="0">
                <a:latin typeface="微软雅黑" pitchFamily="34" charset="-122"/>
                <a:ea typeface="微软雅黑" pitchFamily="34" charset="-122"/>
              </a:rPr>
              <a:t>多少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也可以用于会计核算</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货币可作为价值储存的手段</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即现代货币数量论的代表人物弗里德曼所说的“</a:t>
            </a:r>
            <a:r>
              <a:rPr lang="zh-CN" altLang="en-US" dirty="0" smtClean="0">
                <a:latin typeface="微软雅黑" pitchFamily="34" charset="-122"/>
                <a:ea typeface="微软雅黑" pitchFamily="34" charset="-122"/>
              </a:rPr>
              <a:t>货币是</a:t>
            </a:r>
            <a:r>
              <a:rPr lang="zh-CN" altLang="en-US" dirty="0">
                <a:latin typeface="微软雅黑" pitchFamily="34" charset="-122"/>
                <a:ea typeface="微软雅黑" pitchFamily="34" charset="-122"/>
              </a:rPr>
              <a:t>购买力的暂时栖息处”</a:t>
            </a:r>
            <a:r>
              <a:rPr lang="en-US" altLang="zh-CN" dirty="0" smtClean="0">
                <a:latin typeface="微软雅黑" pitchFamily="34" charset="-122"/>
                <a:ea typeface="微软雅黑" pitchFamily="34" charset="-122"/>
              </a:rPr>
              <a:t>.</a:t>
            </a:r>
          </a:p>
          <a:p>
            <a:r>
              <a:rPr lang="zh-CN" altLang="en-US" b="1" dirty="0">
                <a:latin typeface="微软雅黑" pitchFamily="34" charset="-122"/>
                <a:ea typeface="微软雅黑" pitchFamily="34" charset="-122"/>
              </a:rPr>
              <a:t>２．基础货币、货币的层次与货币</a:t>
            </a:r>
            <a:r>
              <a:rPr lang="zh-CN" altLang="en-US" b="1" dirty="0" smtClean="0">
                <a:latin typeface="微软雅黑" pitchFamily="34" charset="-122"/>
                <a:ea typeface="微软雅黑" pitchFamily="34" charset="-122"/>
              </a:rPr>
              <a:t>乘数</a:t>
            </a:r>
            <a:endParaRPr lang="en-US" altLang="zh-CN" b="1"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基础货币是流通于银行体系之外的现金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通货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和银行体系的储备之和</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我国货币量度量分为以下四个层次</a:t>
            </a:r>
            <a:r>
              <a:rPr lang="en-US" altLang="zh-CN" dirty="0" smtClean="0">
                <a:latin typeface="微软雅黑" pitchFamily="34" charset="-122"/>
                <a:ea typeface="微软雅黑" pitchFamily="34" charset="-122"/>
              </a:rPr>
              <a:t>:</a:t>
            </a:r>
          </a:p>
          <a:p>
            <a:r>
              <a:rPr lang="en-US" altLang="zh-CN" sz="1600" dirty="0">
                <a:latin typeface="微软雅黑" pitchFamily="34" charset="-122"/>
                <a:ea typeface="微软雅黑" pitchFamily="34" charset="-122"/>
              </a:rPr>
              <a:t>M</a:t>
            </a:r>
            <a:r>
              <a:rPr lang="zh-CN" altLang="en-US" sz="1600" dirty="0">
                <a:latin typeface="微软雅黑" pitchFamily="34" charset="-122"/>
                <a:ea typeface="微软雅黑" pitchFamily="34" charset="-122"/>
              </a:rPr>
              <a:t>０</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流通中的现金</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是指经济中企业和居民手持的现金</a:t>
            </a:r>
            <a:r>
              <a:rPr lang="en-US" altLang="zh-CN" sz="1600" dirty="0" smtClean="0">
                <a:latin typeface="微软雅黑" pitchFamily="34" charset="-122"/>
                <a:ea typeface="微软雅黑" pitchFamily="34" charset="-122"/>
              </a:rPr>
              <a:t>.</a:t>
            </a:r>
          </a:p>
          <a:p>
            <a:r>
              <a:rPr lang="en-US" altLang="zh-CN" sz="1600" dirty="0">
                <a:latin typeface="微软雅黑" pitchFamily="34" charset="-122"/>
                <a:ea typeface="微软雅黑" pitchFamily="34" charset="-122"/>
              </a:rPr>
              <a:t>M</a:t>
            </a:r>
            <a:r>
              <a:rPr lang="zh-CN" altLang="en-US" sz="1600" dirty="0">
                <a:latin typeface="微软雅黑" pitchFamily="34" charset="-122"/>
                <a:ea typeface="微软雅黑" pitchFamily="34" charset="-122"/>
              </a:rPr>
              <a:t>１</a:t>
            </a:r>
            <a:r>
              <a:rPr lang="en-US" altLang="zh-CN" sz="1600" dirty="0">
                <a:latin typeface="微软雅黑" pitchFamily="34" charset="-122"/>
                <a:ea typeface="微软雅黑" pitchFamily="34" charset="-122"/>
              </a:rPr>
              <a:t>———M</a:t>
            </a:r>
            <a:r>
              <a:rPr lang="zh-CN" altLang="en-US" sz="1600" dirty="0">
                <a:latin typeface="微软雅黑" pitchFamily="34" charset="-122"/>
                <a:ea typeface="微软雅黑" pitchFamily="34" charset="-122"/>
              </a:rPr>
              <a:t>０＋企业活期存款＋机关团体部队存款＋农村存款＋个人持有的信用卡</a:t>
            </a:r>
            <a:r>
              <a:rPr lang="zh-CN" altLang="en-US" sz="1600" dirty="0" smtClean="0">
                <a:latin typeface="微软雅黑" pitchFamily="34" charset="-122"/>
                <a:ea typeface="微软雅黑" pitchFamily="34" charset="-122"/>
              </a:rPr>
              <a:t>类存款</a:t>
            </a:r>
            <a:r>
              <a:rPr lang="en-US" altLang="zh-CN" sz="1600" dirty="0">
                <a:latin typeface="微软雅黑" pitchFamily="34" charset="-122"/>
                <a:ea typeface="微软雅黑" pitchFamily="34" charset="-122"/>
              </a:rPr>
              <a:t>.</a:t>
            </a:r>
          </a:p>
          <a:p>
            <a:r>
              <a:rPr lang="en-US" altLang="zh-CN" sz="1600" dirty="0">
                <a:latin typeface="微软雅黑" pitchFamily="34" charset="-122"/>
                <a:ea typeface="微软雅黑" pitchFamily="34" charset="-122"/>
              </a:rPr>
              <a:t>M</a:t>
            </a:r>
            <a:r>
              <a:rPr lang="zh-CN" altLang="en-US" sz="1600" dirty="0">
                <a:latin typeface="微软雅黑" pitchFamily="34" charset="-122"/>
                <a:ea typeface="微软雅黑" pitchFamily="34" charset="-122"/>
              </a:rPr>
              <a:t>２</a:t>
            </a:r>
            <a:r>
              <a:rPr lang="en-US" altLang="zh-CN" sz="1600" dirty="0">
                <a:latin typeface="微软雅黑" pitchFamily="34" charset="-122"/>
                <a:ea typeface="微软雅黑" pitchFamily="34" charset="-122"/>
              </a:rPr>
              <a:t>———M</a:t>
            </a:r>
            <a:r>
              <a:rPr lang="zh-CN" altLang="en-US" sz="1600" dirty="0">
                <a:latin typeface="微软雅黑" pitchFamily="34" charset="-122"/>
                <a:ea typeface="微软雅黑" pitchFamily="34" charset="-122"/>
              </a:rPr>
              <a:t>１＋城乡居民储蓄存款＋企业存款中具有定期性质的存款＋外币存款＋</a:t>
            </a:r>
            <a:r>
              <a:rPr lang="zh-CN" altLang="en-US" sz="1600" dirty="0" smtClean="0">
                <a:latin typeface="微软雅黑" pitchFamily="34" charset="-122"/>
                <a:ea typeface="微软雅黑" pitchFamily="34" charset="-122"/>
              </a:rPr>
              <a:t>信托类</a:t>
            </a:r>
            <a:r>
              <a:rPr lang="zh-CN" altLang="en-US" sz="1600" dirty="0">
                <a:latin typeface="微软雅黑" pitchFamily="34" charset="-122"/>
                <a:ea typeface="微软雅黑" pitchFamily="34" charset="-122"/>
              </a:rPr>
              <a:t>存款</a:t>
            </a:r>
            <a:r>
              <a:rPr lang="en-US" altLang="zh-CN" sz="1600" dirty="0">
                <a:latin typeface="微软雅黑" pitchFamily="34" charset="-122"/>
                <a:ea typeface="微软雅黑" pitchFamily="34" charset="-122"/>
              </a:rPr>
              <a:t>.M</a:t>
            </a:r>
            <a:r>
              <a:rPr lang="zh-CN" altLang="en-US" sz="1600" dirty="0">
                <a:latin typeface="微软雅黑" pitchFamily="34" charset="-122"/>
                <a:ea typeface="微软雅黑" pitchFamily="34" charset="-122"/>
              </a:rPr>
              <a:t>１与</a:t>
            </a:r>
            <a:r>
              <a:rPr lang="en-US" altLang="zh-CN" sz="1600" dirty="0">
                <a:latin typeface="微软雅黑" pitchFamily="34" charset="-122"/>
                <a:ea typeface="微软雅黑" pitchFamily="34" charset="-122"/>
              </a:rPr>
              <a:t>M</a:t>
            </a:r>
            <a:r>
              <a:rPr lang="zh-CN" altLang="en-US" sz="1600" dirty="0">
                <a:latin typeface="微软雅黑" pitchFamily="34" charset="-122"/>
                <a:ea typeface="微软雅黑" pitchFamily="34" charset="-122"/>
              </a:rPr>
              <a:t>２之差称为准货币</a:t>
            </a:r>
            <a:r>
              <a:rPr lang="en-US" altLang="zh-CN" sz="1600" dirty="0">
                <a:latin typeface="微软雅黑" pitchFamily="34" charset="-122"/>
                <a:ea typeface="微软雅黑" pitchFamily="34" charset="-122"/>
              </a:rPr>
              <a:t>.</a:t>
            </a:r>
          </a:p>
          <a:p>
            <a:r>
              <a:rPr lang="en-US" altLang="zh-CN" sz="1600" dirty="0">
                <a:latin typeface="微软雅黑" pitchFamily="34" charset="-122"/>
                <a:ea typeface="微软雅黑" pitchFamily="34" charset="-122"/>
              </a:rPr>
              <a:t>M</a:t>
            </a:r>
            <a:r>
              <a:rPr lang="zh-CN" altLang="en-US" sz="1600" dirty="0">
                <a:latin typeface="微软雅黑" pitchFamily="34" charset="-122"/>
                <a:ea typeface="微软雅黑" pitchFamily="34" charset="-122"/>
              </a:rPr>
              <a:t>３</a:t>
            </a:r>
            <a:r>
              <a:rPr lang="en-US" altLang="zh-CN" sz="1600" dirty="0">
                <a:latin typeface="微软雅黑" pitchFamily="34" charset="-122"/>
                <a:ea typeface="微软雅黑" pitchFamily="34" charset="-122"/>
              </a:rPr>
              <a:t>———M</a:t>
            </a:r>
            <a:r>
              <a:rPr lang="zh-CN" altLang="en-US" sz="1600" dirty="0">
                <a:latin typeface="微软雅黑" pitchFamily="34" charset="-122"/>
                <a:ea typeface="微软雅黑" pitchFamily="34" charset="-122"/>
              </a:rPr>
              <a:t>２＋金融债券＋商业票据＋大额可转让定期存单</a:t>
            </a:r>
            <a:r>
              <a:rPr lang="en-US" altLang="zh-CN" sz="1600" dirty="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货币乘数是指中央银行发行基础货币所引起的相对于基础货币</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实际货币供给量</a:t>
            </a:r>
            <a:r>
              <a:rPr lang="zh-CN" altLang="en-US" dirty="0" smtClean="0">
                <a:latin typeface="微软雅黑" pitchFamily="34" charset="-122"/>
                <a:ea typeface="微软雅黑" pitchFamily="34" charset="-122"/>
              </a:rPr>
              <a:t>增加的</a:t>
            </a:r>
            <a:r>
              <a:rPr lang="zh-CN" altLang="en-US" dirty="0">
                <a:latin typeface="微软雅黑" pitchFamily="34" charset="-122"/>
                <a:ea typeface="微软雅黑" pitchFamily="34" charset="-122"/>
              </a:rPr>
              <a:t>倍数</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385124931"/>
      </p:ext>
    </p:extLst>
  </p:cSld>
  <p:clrMapOvr>
    <a:masterClrMapping/>
  </p:clrMapOvr>
  <p:transition spd="slow">
    <p:random/>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1121</TotalTime>
  <Words>1907</Words>
  <Application>Microsoft Office PowerPoint</Application>
  <PresentationFormat>自定义</PresentationFormat>
  <Paragraphs>121</Paragraphs>
  <Slides>16</Slides>
  <Notes>2</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495</cp:revision>
  <dcterms:created xsi:type="dcterms:W3CDTF">2015-05-05T08:02:00Z</dcterms:created>
  <dcterms:modified xsi:type="dcterms:W3CDTF">2017-07-21T05:36:35Z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