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7" r:id="rId2"/>
    <p:sldId id="292" r:id="rId3"/>
    <p:sldId id="260" r:id="rId4"/>
    <p:sldId id="317" r:id="rId5"/>
    <p:sldId id="319" r:id="rId6"/>
    <p:sldId id="320" r:id="rId7"/>
    <p:sldId id="340" r:id="rId8"/>
    <p:sldId id="341" r:id="rId9"/>
    <p:sldId id="321" r:id="rId10"/>
    <p:sldId id="322" r:id="rId11"/>
    <p:sldId id="323" r:id="rId12"/>
    <p:sldId id="344" r:id="rId13"/>
    <p:sldId id="351" r:id="rId14"/>
    <p:sldId id="345" r:id="rId15"/>
    <p:sldId id="346" r:id="rId16"/>
    <p:sldId id="347" r:id="rId17"/>
    <p:sldId id="348" r:id="rId18"/>
    <p:sldId id="349" r:id="rId19"/>
    <p:sldId id="350" r:id="rId20"/>
    <p:sldId id="337" r:id="rId21"/>
    <p:sldId id="294"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992507-DD55-495E-90DC-A38D99A236A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2D2D8028-6F8E-4DA1-8436-52DCD0F50E80}">
      <dgm:prSet phldrT="[文本]"/>
      <dgm:spPr/>
      <dgm:t>
        <a:bodyPr/>
        <a:lstStyle/>
        <a:p>
          <a:pPr>
            <a:lnSpc>
              <a:spcPct val="100000"/>
            </a:lnSpc>
          </a:pPr>
          <a:r>
            <a:rPr lang="zh-CN" altLang="en-US" dirty="0" smtClean="0">
              <a:latin typeface="微软雅黑" pitchFamily="34" charset="-122"/>
              <a:ea typeface="微软雅黑" pitchFamily="34" charset="-122"/>
            </a:rPr>
            <a:t>完</a:t>
          </a:r>
          <a:endParaRPr lang="en-US" altLang="zh-CN" dirty="0" smtClean="0">
            <a:latin typeface="微软雅黑" pitchFamily="34" charset="-122"/>
            <a:ea typeface="微软雅黑" pitchFamily="34" charset="-122"/>
          </a:endParaRPr>
        </a:p>
        <a:p>
          <a:pPr>
            <a:lnSpc>
              <a:spcPct val="100000"/>
            </a:lnSpc>
          </a:pPr>
          <a:r>
            <a:rPr lang="zh-CN" altLang="en-US" dirty="0" smtClean="0">
              <a:latin typeface="微软雅黑" pitchFamily="34" charset="-122"/>
              <a:ea typeface="微软雅黑" pitchFamily="34" charset="-122"/>
            </a:rPr>
            <a:t>全</a:t>
          </a:r>
          <a:endParaRPr lang="en-US" altLang="zh-CN" dirty="0" smtClean="0">
            <a:latin typeface="微软雅黑" pitchFamily="34" charset="-122"/>
            <a:ea typeface="微软雅黑" pitchFamily="34" charset="-122"/>
          </a:endParaRPr>
        </a:p>
        <a:p>
          <a:pPr>
            <a:lnSpc>
              <a:spcPct val="100000"/>
            </a:lnSpc>
          </a:pPr>
          <a:r>
            <a:rPr lang="zh-CN" altLang="en-US" dirty="0" smtClean="0">
              <a:latin typeface="微软雅黑" pitchFamily="34" charset="-122"/>
              <a:ea typeface="微软雅黑" pitchFamily="34" charset="-122"/>
            </a:rPr>
            <a:t>垄</a:t>
          </a:r>
          <a:endParaRPr lang="en-US" altLang="zh-CN" dirty="0" smtClean="0">
            <a:latin typeface="微软雅黑" pitchFamily="34" charset="-122"/>
            <a:ea typeface="微软雅黑" pitchFamily="34" charset="-122"/>
          </a:endParaRPr>
        </a:p>
        <a:p>
          <a:pPr>
            <a:lnSpc>
              <a:spcPct val="100000"/>
            </a:lnSpc>
          </a:pPr>
          <a:r>
            <a:rPr lang="zh-CN" altLang="en-US" dirty="0" smtClean="0">
              <a:latin typeface="微软雅黑" pitchFamily="34" charset="-122"/>
              <a:ea typeface="微软雅黑" pitchFamily="34" charset="-122"/>
            </a:rPr>
            <a:t>断</a:t>
          </a:r>
          <a:endParaRPr lang="zh-CN" altLang="en-US" dirty="0">
            <a:latin typeface="微软雅黑" pitchFamily="34" charset="-122"/>
            <a:ea typeface="微软雅黑" pitchFamily="34" charset="-122"/>
          </a:endParaRPr>
        </a:p>
      </dgm:t>
    </dgm:pt>
    <dgm:pt modelId="{6AFF5370-3E19-4546-A11F-3500AEB730C8}" type="parTrans" cxnId="{12CAED6B-86B1-4794-84CE-807BE00C10D1}">
      <dgm:prSet/>
      <dgm:spPr/>
      <dgm:t>
        <a:bodyPr/>
        <a:lstStyle/>
        <a:p>
          <a:endParaRPr lang="zh-CN" altLang="en-US">
            <a:latin typeface="微软雅黑" pitchFamily="34" charset="-122"/>
            <a:ea typeface="微软雅黑" pitchFamily="34" charset="-122"/>
          </a:endParaRPr>
        </a:p>
      </dgm:t>
    </dgm:pt>
    <dgm:pt modelId="{3CF17144-C30D-49BD-A06D-E633D34BE497}" type="sibTrans" cxnId="{12CAED6B-86B1-4794-84CE-807BE00C10D1}">
      <dgm:prSet/>
      <dgm:spPr/>
      <dgm:t>
        <a:bodyPr/>
        <a:lstStyle/>
        <a:p>
          <a:endParaRPr lang="zh-CN" altLang="en-US">
            <a:latin typeface="微软雅黑" pitchFamily="34" charset="-122"/>
            <a:ea typeface="微软雅黑" pitchFamily="34" charset="-122"/>
          </a:endParaRPr>
        </a:p>
      </dgm:t>
    </dgm:pt>
    <dgm:pt modelId="{7C21DF37-8467-4BD1-A380-DA4C0E55E089}">
      <dgm:prSet phldrT="[文本]" custT="1"/>
      <dgm:spPr/>
      <dgm:t>
        <a:bodyPr/>
        <a:lstStyle/>
        <a:p>
          <a:r>
            <a:rPr lang="zh-CN" altLang="en-US" sz="1400" dirty="0" smtClean="0">
              <a:latin typeface="微软雅黑" pitchFamily="34" charset="-122"/>
              <a:ea typeface="微软雅黑" pitchFamily="34" charset="-122"/>
            </a:rPr>
            <a:t>类型大致有</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第一</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政府特许的私人垄断</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第二</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政府垄断</a:t>
          </a:r>
          <a:r>
            <a:rPr lang="en-US" altLang="zh-CN" sz="140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dgm:t>
    </dgm:pt>
    <dgm:pt modelId="{0A691756-5F85-4CF7-A0A1-734F1226DBEE}" type="parTrans" cxnId="{AFD939EE-3907-48CE-A3E6-AE0048C2B490}">
      <dgm:prSet/>
      <dgm:spPr/>
      <dgm:t>
        <a:bodyPr/>
        <a:lstStyle/>
        <a:p>
          <a:endParaRPr lang="zh-CN" altLang="en-US">
            <a:latin typeface="微软雅黑" pitchFamily="34" charset="-122"/>
            <a:ea typeface="微软雅黑" pitchFamily="34" charset="-122"/>
          </a:endParaRPr>
        </a:p>
      </dgm:t>
    </dgm:pt>
    <dgm:pt modelId="{DB327050-EF10-45A3-994D-797DD87181FD}" type="sibTrans" cxnId="{AFD939EE-3907-48CE-A3E6-AE0048C2B490}">
      <dgm:prSet/>
      <dgm:spPr/>
      <dgm:t>
        <a:bodyPr/>
        <a:lstStyle/>
        <a:p>
          <a:endParaRPr lang="zh-CN" altLang="en-US">
            <a:latin typeface="微软雅黑" pitchFamily="34" charset="-122"/>
            <a:ea typeface="微软雅黑" pitchFamily="34" charset="-122"/>
          </a:endParaRPr>
        </a:p>
      </dgm:t>
    </dgm:pt>
    <dgm:pt modelId="{F75FBD82-29CA-4D7E-AA45-8D903E902F62}">
      <dgm:prSet phldrT="[文本]" custT="1"/>
      <dgm:spPr/>
      <dgm:t>
        <a:bodyPr/>
        <a:lstStyle/>
        <a:p>
          <a:r>
            <a:rPr lang="zh-CN" altLang="en-US" sz="1400" dirty="0" smtClean="0">
              <a:latin typeface="微软雅黑" pitchFamily="34" charset="-122"/>
              <a:ea typeface="微软雅黑" pitchFamily="34" charset="-122"/>
            </a:rPr>
            <a:t>垄断的主要原因</a:t>
          </a:r>
          <a:r>
            <a:rPr lang="en-US" altLang="zh-CN" sz="1400" dirty="0" smtClean="0">
              <a:latin typeface="微软雅黑" pitchFamily="34" charset="-122"/>
              <a:ea typeface="微软雅黑" pitchFamily="34" charset="-122"/>
            </a:rPr>
            <a:t>:</a:t>
          </a:r>
        </a:p>
        <a:p>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１</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物质技术条件是行业中企业数量有限甚至只有一个企业的主要原因</a:t>
          </a:r>
          <a:r>
            <a:rPr lang="en-US" altLang="zh-CN" sz="1400" dirty="0" smtClean="0">
              <a:latin typeface="微软雅黑" pitchFamily="34" charset="-122"/>
              <a:ea typeface="微软雅黑" pitchFamily="34" charset="-122"/>
            </a:rPr>
            <a:t>.</a:t>
          </a:r>
        </a:p>
        <a:p>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２</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人为的和法律的因素是行业中形成进入障碍从而导致垄断的不可忽视的原因</a:t>
          </a:r>
          <a:r>
            <a:rPr lang="en-US" altLang="zh-CN" sz="1400" dirty="0" smtClean="0">
              <a:latin typeface="微软雅黑" pitchFamily="34" charset="-122"/>
              <a:ea typeface="微软雅黑" pitchFamily="34" charset="-122"/>
            </a:rPr>
            <a:t>.</a:t>
          </a:r>
        </a:p>
        <a:p>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３</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企业所处的地理位置、拥有的稀缺资源数量等自然因素也是形成垄断的原因</a:t>
          </a:r>
          <a:r>
            <a:rPr lang="en-US" altLang="zh-CN" sz="1400" dirty="0" smtClean="0">
              <a:latin typeface="微软雅黑" pitchFamily="34" charset="-122"/>
              <a:ea typeface="微软雅黑" pitchFamily="34" charset="-122"/>
            </a:rPr>
            <a:t>.</a:t>
          </a:r>
        </a:p>
        <a:p>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４</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掌握市场信息所需要的成本是限制企业进入从而导致垄断的另一原因</a:t>
          </a:r>
          <a:r>
            <a:rPr lang="en-US" altLang="zh-CN" sz="140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dgm:t>
    </dgm:pt>
    <dgm:pt modelId="{2FC51C57-495D-4742-A224-040DC4DDA99F}" type="parTrans" cxnId="{882C67FA-201E-40F3-88B0-DD13E7E2D0F9}">
      <dgm:prSet/>
      <dgm:spPr/>
      <dgm:t>
        <a:bodyPr/>
        <a:lstStyle/>
        <a:p>
          <a:endParaRPr lang="zh-CN" altLang="en-US">
            <a:latin typeface="微软雅黑" pitchFamily="34" charset="-122"/>
            <a:ea typeface="微软雅黑" pitchFamily="34" charset="-122"/>
          </a:endParaRPr>
        </a:p>
      </dgm:t>
    </dgm:pt>
    <dgm:pt modelId="{75CA8AB5-A7DF-44C1-923B-783081FED1D9}" type="sibTrans" cxnId="{882C67FA-201E-40F3-88B0-DD13E7E2D0F9}">
      <dgm:prSet/>
      <dgm:spPr/>
      <dgm:t>
        <a:bodyPr/>
        <a:lstStyle/>
        <a:p>
          <a:endParaRPr lang="zh-CN" altLang="en-US">
            <a:latin typeface="微软雅黑" pitchFamily="34" charset="-122"/>
            <a:ea typeface="微软雅黑" pitchFamily="34" charset="-122"/>
          </a:endParaRPr>
        </a:p>
      </dgm:t>
    </dgm:pt>
    <dgm:pt modelId="{A68C9169-DA98-40CB-B399-87B642BFEB8C}">
      <dgm:prSet phldrT="[文本]" custT="1"/>
      <dgm:spPr/>
      <dgm:t>
        <a:bodyPr/>
        <a:lstStyle/>
        <a:p>
          <a:r>
            <a:rPr lang="zh-CN" altLang="en-US" sz="1400" dirty="0" smtClean="0">
              <a:latin typeface="微软雅黑" pitchFamily="34" charset="-122"/>
              <a:ea typeface="微软雅黑" pitchFamily="34" charset="-122"/>
            </a:rPr>
            <a:t>垄断的市场结构特征</a:t>
          </a:r>
          <a:r>
            <a:rPr lang="en-US" altLang="zh-CN" sz="1400" dirty="0" smtClean="0">
              <a:latin typeface="微软雅黑" pitchFamily="34" charset="-122"/>
              <a:ea typeface="微软雅黑" pitchFamily="34" charset="-122"/>
            </a:rPr>
            <a:t>:</a:t>
          </a:r>
        </a:p>
        <a:p>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１</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行业中只有一家企业</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而消费者却是众多的</a:t>
          </a:r>
          <a:r>
            <a:rPr lang="en-US" altLang="zh-CN" sz="1400" dirty="0" smtClean="0">
              <a:latin typeface="微软雅黑" pitchFamily="34" charset="-122"/>
              <a:ea typeface="微软雅黑" pitchFamily="34" charset="-122"/>
            </a:rPr>
            <a:t>.</a:t>
          </a:r>
        </a:p>
        <a:p>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２</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企业提供的产量不存在任何替代品</a:t>
          </a:r>
          <a:r>
            <a:rPr lang="en-US" altLang="zh-CN" sz="1400" dirty="0" smtClean="0">
              <a:latin typeface="微软雅黑" pitchFamily="34" charset="-122"/>
              <a:ea typeface="微软雅黑" pitchFamily="34" charset="-122"/>
            </a:rPr>
            <a:t>.</a:t>
          </a:r>
        </a:p>
        <a:p>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３</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行业中存在进入障碍</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其他企业难以进入</a:t>
          </a:r>
          <a:r>
            <a:rPr lang="en-US" altLang="zh-CN" sz="1400" dirty="0" smtClean="0">
              <a:latin typeface="微软雅黑" pitchFamily="34" charset="-122"/>
              <a:ea typeface="微软雅黑" pitchFamily="34" charset="-122"/>
            </a:rPr>
            <a:t>.</a:t>
          </a:r>
        </a:p>
        <a:p>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４</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企业自己制定价格</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并可以采用差别定价的方式</a:t>
          </a:r>
          <a:r>
            <a:rPr lang="en-US" altLang="zh-CN" sz="140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dgm:t>
    </dgm:pt>
    <dgm:pt modelId="{0D2BE775-D922-45D9-B6D3-B659B1F98123}" type="parTrans" cxnId="{ED0D6070-4EBA-4B2C-A999-5DBC297F6849}">
      <dgm:prSet/>
      <dgm:spPr/>
      <dgm:t>
        <a:bodyPr/>
        <a:lstStyle/>
        <a:p>
          <a:endParaRPr lang="zh-CN" altLang="en-US">
            <a:latin typeface="微软雅黑" pitchFamily="34" charset="-122"/>
            <a:ea typeface="微软雅黑" pitchFamily="34" charset="-122"/>
          </a:endParaRPr>
        </a:p>
      </dgm:t>
    </dgm:pt>
    <dgm:pt modelId="{4F522CE6-545C-4391-B4A9-9414935EBAE3}" type="sibTrans" cxnId="{ED0D6070-4EBA-4B2C-A999-5DBC297F6849}">
      <dgm:prSet/>
      <dgm:spPr/>
      <dgm:t>
        <a:bodyPr/>
        <a:lstStyle/>
        <a:p>
          <a:endParaRPr lang="zh-CN" altLang="en-US">
            <a:latin typeface="微软雅黑" pitchFamily="34" charset="-122"/>
            <a:ea typeface="微软雅黑" pitchFamily="34" charset="-122"/>
          </a:endParaRPr>
        </a:p>
      </dgm:t>
    </dgm:pt>
    <dgm:pt modelId="{C42F68A4-5A13-4A8A-AADF-C9846DB26EF1}" type="pres">
      <dgm:prSet presAssocID="{A8992507-DD55-495E-90DC-A38D99A236A2}" presName="vert0" presStyleCnt="0">
        <dgm:presLayoutVars>
          <dgm:dir/>
          <dgm:animOne val="branch"/>
          <dgm:animLvl val="lvl"/>
        </dgm:presLayoutVars>
      </dgm:prSet>
      <dgm:spPr/>
      <dgm:t>
        <a:bodyPr/>
        <a:lstStyle/>
        <a:p>
          <a:endParaRPr lang="zh-CN" altLang="en-US"/>
        </a:p>
      </dgm:t>
    </dgm:pt>
    <dgm:pt modelId="{DE7FC47E-25BC-4125-994F-9A1A1EAE97A3}" type="pres">
      <dgm:prSet presAssocID="{2D2D8028-6F8E-4DA1-8436-52DCD0F50E80}" presName="thickLine" presStyleLbl="alignNode1" presStyleIdx="0" presStyleCnt="1"/>
      <dgm:spPr/>
    </dgm:pt>
    <dgm:pt modelId="{E82F4377-477A-4A98-9A2F-65AE3C1EE42C}" type="pres">
      <dgm:prSet presAssocID="{2D2D8028-6F8E-4DA1-8436-52DCD0F50E80}" presName="horz1" presStyleCnt="0"/>
      <dgm:spPr/>
    </dgm:pt>
    <dgm:pt modelId="{9D7F9173-5FB8-4681-9B09-192E22AB8338}" type="pres">
      <dgm:prSet presAssocID="{2D2D8028-6F8E-4DA1-8436-52DCD0F50E80}" presName="tx1" presStyleLbl="revTx" presStyleIdx="0" presStyleCnt="4" custScaleX="61179"/>
      <dgm:spPr/>
      <dgm:t>
        <a:bodyPr/>
        <a:lstStyle/>
        <a:p>
          <a:endParaRPr lang="zh-CN" altLang="en-US"/>
        </a:p>
      </dgm:t>
    </dgm:pt>
    <dgm:pt modelId="{D54FB0AC-F7CD-4FFE-A1A5-0663431252FA}" type="pres">
      <dgm:prSet presAssocID="{2D2D8028-6F8E-4DA1-8436-52DCD0F50E80}" presName="vert1" presStyleCnt="0"/>
      <dgm:spPr/>
    </dgm:pt>
    <dgm:pt modelId="{D17F0FBE-3682-4B18-A835-B266239589B5}" type="pres">
      <dgm:prSet presAssocID="{7C21DF37-8467-4BD1-A380-DA4C0E55E089}" presName="vertSpace2a" presStyleCnt="0"/>
      <dgm:spPr/>
    </dgm:pt>
    <dgm:pt modelId="{97C6A292-DDB7-4EAC-810A-3C0A4909BA84}" type="pres">
      <dgm:prSet presAssocID="{7C21DF37-8467-4BD1-A380-DA4C0E55E089}" presName="horz2" presStyleCnt="0"/>
      <dgm:spPr/>
    </dgm:pt>
    <dgm:pt modelId="{86508295-1AF6-4560-B317-5EF385AFDAD5}" type="pres">
      <dgm:prSet presAssocID="{7C21DF37-8467-4BD1-A380-DA4C0E55E089}" presName="horzSpace2" presStyleCnt="0"/>
      <dgm:spPr/>
    </dgm:pt>
    <dgm:pt modelId="{8D3FEB3F-29B0-450E-BF65-60D3E6A089C8}" type="pres">
      <dgm:prSet presAssocID="{7C21DF37-8467-4BD1-A380-DA4C0E55E089}" presName="tx2" presStyleLbl="revTx" presStyleIdx="1" presStyleCnt="4" custScaleY="47731"/>
      <dgm:spPr/>
      <dgm:t>
        <a:bodyPr/>
        <a:lstStyle/>
        <a:p>
          <a:endParaRPr lang="zh-CN" altLang="en-US"/>
        </a:p>
      </dgm:t>
    </dgm:pt>
    <dgm:pt modelId="{CE1FF50B-7AA3-4238-B9F3-20395B36E314}" type="pres">
      <dgm:prSet presAssocID="{7C21DF37-8467-4BD1-A380-DA4C0E55E089}" presName="vert2" presStyleCnt="0"/>
      <dgm:spPr/>
    </dgm:pt>
    <dgm:pt modelId="{CC89AE69-F2DB-47C3-B4DC-5417023C629D}" type="pres">
      <dgm:prSet presAssocID="{7C21DF37-8467-4BD1-A380-DA4C0E55E089}" presName="thinLine2b" presStyleLbl="callout" presStyleIdx="0" presStyleCnt="3" custLinFactY="-300000" custLinFactNeighborX="-473" custLinFactNeighborY="-300451"/>
      <dgm:spPr/>
    </dgm:pt>
    <dgm:pt modelId="{6A5803E6-7A2B-4F25-9FBA-5465824B3AF4}" type="pres">
      <dgm:prSet presAssocID="{7C21DF37-8467-4BD1-A380-DA4C0E55E089}" presName="vertSpace2b" presStyleCnt="0"/>
      <dgm:spPr/>
    </dgm:pt>
    <dgm:pt modelId="{00988547-CFB0-4616-BF42-F3CAE4ED68D8}" type="pres">
      <dgm:prSet presAssocID="{F75FBD82-29CA-4D7E-AA45-8D903E902F62}" presName="horz2" presStyleCnt="0"/>
      <dgm:spPr/>
    </dgm:pt>
    <dgm:pt modelId="{BD007EBF-931B-4007-A429-C9A8DE59DCE8}" type="pres">
      <dgm:prSet presAssocID="{F75FBD82-29CA-4D7E-AA45-8D903E902F62}" presName="horzSpace2" presStyleCnt="0"/>
      <dgm:spPr/>
    </dgm:pt>
    <dgm:pt modelId="{A043F182-95FB-4F2C-942B-34E297B47A1C}" type="pres">
      <dgm:prSet presAssocID="{F75FBD82-29CA-4D7E-AA45-8D903E902F62}" presName="tx2" presStyleLbl="revTx" presStyleIdx="2" presStyleCnt="4" custLinFactNeighborY="-27495"/>
      <dgm:spPr/>
      <dgm:t>
        <a:bodyPr/>
        <a:lstStyle/>
        <a:p>
          <a:endParaRPr lang="zh-CN" altLang="en-US"/>
        </a:p>
      </dgm:t>
    </dgm:pt>
    <dgm:pt modelId="{E6A28812-041A-42BE-A607-D0EEBD049F92}" type="pres">
      <dgm:prSet presAssocID="{F75FBD82-29CA-4D7E-AA45-8D903E902F62}" presName="vert2" presStyleCnt="0"/>
      <dgm:spPr/>
    </dgm:pt>
    <dgm:pt modelId="{D77C0531-BD1E-4195-B5FF-5483C8E9B5EC}" type="pres">
      <dgm:prSet presAssocID="{F75FBD82-29CA-4D7E-AA45-8D903E902F62}" presName="thinLine2b" presStyleLbl="callout" presStyleIdx="1" presStyleCnt="3" custLinFactY="-100000" custLinFactNeighborY="-179808"/>
      <dgm:spPr/>
    </dgm:pt>
    <dgm:pt modelId="{78283A07-C777-468F-B3E2-DD15AD2A83C7}" type="pres">
      <dgm:prSet presAssocID="{F75FBD82-29CA-4D7E-AA45-8D903E902F62}" presName="vertSpace2b" presStyleCnt="0"/>
      <dgm:spPr/>
    </dgm:pt>
    <dgm:pt modelId="{576C8CB5-1F9C-4461-B617-9B9216933DC4}" type="pres">
      <dgm:prSet presAssocID="{A68C9169-DA98-40CB-B399-87B642BFEB8C}" presName="horz2" presStyleCnt="0"/>
      <dgm:spPr/>
    </dgm:pt>
    <dgm:pt modelId="{EB73C3EF-E72A-48C8-9D99-055F9E9C9C5F}" type="pres">
      <dgm:prSet presAssocID="{A68C9169-DA98-40CB-B399-87B642BFEB8C}" presName="horzSpace2" presStyleCnt="0"/>
      <dgm:spPr/>
    </dgm:pt>
    <dgm:pt modelId="{D8A47703-1329-4857-BA89-CEEA8251D13C}" type="pres">
      <dgm:prSet presAssocID="{A68C9169-DA98-40CB-B399-87B642BFEB8C}" presName="tx2" presStyleLbl="revTx" presStyleIdx="3" presStyleCnt="4" custLinFactNeighborY="-13170"/>
      <dgm:spPr/>
      <dgm:t>
        <a:bodyPr/>
        <a:lstStyle/>
        <a:p>
          <a:endParaRPr lang="zh-CN" altLang="en-US"/>
        </a:p>
      </dgm:t>
    </dgm:pt>
    <dgm:pt modelId="{67448583-E5AD-44FC-9FFE-8AB83DD90B17}" type="pres">
      <dgm:prSet presAssocID="{A68C9169-DA98-40CB-B399-87B642BFEB8C}" presName="vert2" presStyleCnt="0"/>
      <dgm:spPr/>
    </dgm:pt>
    <dgm:pt modelId="{9451B2B5-A10C-45FE-8D75-C53B3B70D521}" type="pres">
      <dgm:prSet presAssocID="{A68C9169-DA98-40CB-B399-87B642BFEB8C}" presName="thinLine2b" presStyleLbl="callout" presStyleIdx="2" presStyleCnt="3"/>
      <dgm:spPr/>
    </dgm:pt>
    <dgm:pt modelId="{61600E05-6859-4C59-A98E-4780FB9DE2D6}" type="pres">
      <dgm:prSet presAssocID="{A68C9169-DA98-40CB-B399-87B642BFEB8C}" presName="vertSpace2b" presStyleCnt="0"/>
      <dgm:spPr/>
    </dgm:pt>
  </dgm:ptLst>
  <dgm:cxnLst>
    <dgm:cxn modelId="{03F4104C-445F-4B84-B8EE-A875E63B6AC5}" type="presOf" srcId="{7C21DF37-8467-4BD1-A380-DA4C0E55E089}" destId="{8D3FEB3F-29B0-450E-BF65-60D3E6A089C8}" srcOrd="0" destOrd="0" presId="urn:microsoft.com/office/officeart/2008/layout/LinedList"/>
    <dgm:cxn modelId="{BFA7F5C5-15D5-4399-B5A3-541D422C9746}" type="presOf" srcId="{A8992507-DD55-495E-90DC-A38D99A236A2}" destId="{C42F68A4-5A13-4A8A-AADF-C9846DB26EF1}" srcOrd="0" destOrd="0" presId="urn:microsoft.com/office/officeart/2008/layout/LinedList"/>
    <dgm:cxn modelId="{ED0D6070-4EBA-4B2C-A999-5DBC297F6849}" srcId="{2D2D8028-6F8E-4DA1-8436-52DCD0F50E80}" destId="{A68C9169-DA98-40CB-B399-87B642BFEB8C}" srcOrd="2" destOrd="0" parTransId="{0D2BE775-D922-45D9-B6D3-B659B1F98123}" sibTransId="{4F522CE6-545C-4391-B4A9-9414935EBAE3}"/>
    <dgm:cxn modelId="{62734151-7DD9-4B88-A830-08A93B440F04}" type="presOf" srcId="{A68C9169-DA98-40CB-B399-87B642BFEB8C}" destId="{D8A47703-1329-4857-BA89-CEEA8251D13C}" srcOrd="0" destOrd="0" presId="urn:microsoft.com/office/officeart/2008/layout/LinedList"/>
    <dgm:cxn modelId="{58A5963C-9687-4500-947D-55B679FD7924}" type="presOf" srcId="{2D2D8028-6F8E-4DA1-8436-52DCD0F50E80}" destId="{9D7F9173-5FB8-4681-9B09-192E22AB8338}" srcOrd="0" destOrd="0" presId="urn:microsoft.com/office/officeart/2008/layout/LinedList"/>
    <dgm:cxn modelId="{AFD939EE-3907-48CE-A3E6-AE0048C2B490}" srcId="{2D2D8028-6F8E-4DA1-8436-52DCD0F50E80}" destId="{7C21DF37-8467-4BD1-A380-DA4C0E55E089}" srcOrd="0" destOrd="0" parTransId="{0A691756-5F85-4CF7-A0A1-734F1226DBEE}" sibTransId="{DB327050-EF10-45A3-994D-797DD87181FD}"/>
    <dgm:cxn modelId="{882C67FA-201E-40F3-88B0-DD13E7E2D0F9}" srcId="{2D2D8028-6F8E-4DA1-8436-52DCD0F50E80}" destId="{F75FBD82-29CA-4D7E-AA45-8D903E902F62}" srcOrd="1" destOrd="0" parTransId="{2FC51C57-495D-4742-A224-040DC4DDA99F}" sibTransId="{75CA8AB5-A7DF-44C1-923B-783081FED1D9}"/>
    <dgm:cxn modelId="{12CAED6B-86B1-4794-84CE-807BE00C10D1}" srcId="{A8992507-DD55-495E-90DC-A38D99A236A2}" destId="{2D2D8028-6F8E-4DA1-8436-52DCD0F50E80}" srcOrd="0" destOrd="0" parTransId="{6AFF5370-3E19-4546-A11F-3500AEB730C8}" sibTransId="{3CF17144-C30D-49BD-A06D-E633D34BE497}"/>
    <dgm:cxn modelId="{8FA855FB-AB82-4B1B-B1F4-660818B324A0}" type="presOf" srcId="{F75FBD82-29CA-4D7E-AA45-8D903E902F62}" destId="{A043F182-95FB-4F2C-942B-34E297B47A1C}" srcOrd="0" destOrd="0" presId="urn:microsoft.com/office/officeart/2008/layout/LinedList"/>
    <dgm:cxn modelId="{B4B1E0F8-F6CC-4F6A-B432-3A45BB59435E}" type="presParOf" srcId="{C42F68A4-5A13-4A8A-AADF-C9846DB26EF1}" destId="{DE7FC47E-25BC-4125-994F-9A1A1EAE97A3}" srcOrd="0" destOrd="0" presId="urn:microsoft.com/office/officeart/2008/layout/LinedList"/>
    <dgm:cxn modelId="{022299A3-BDC1-4FBC-88DC-1CF3F45324B0}" type="presParOf" srcId="{C42F68A4-5A13-4A8A-AADF-C9846DB26EF1}" destId="{E82F4377-477A-4A98-9A2F-65AE3C1EE42C}" srcOrd="1" destOrd="0" presId="urn:microsoft.com/office/officeart/2008/layout/LinedList"/>
    <dgm:cxn modelId="{045B6DC1-AF9F-4D14-8F45-EC1BE89C1F22}" type="presParOf" srcId="{E82F4377-477A-4A98-9A2F-65AE3C1EE42C}" destId="{9D7F9173-5FB8-4681-9B09-192E22AB8338}" srcOrd="0" destOrd="0" presId="urn:microsoft.com/office/officeart/2008/layout/LinedList"/>
    <dgm:cxn modelId="{8F527CBD-C08F-4A8C-9039-5F18C1C6568B}" type="presParOf" srcId="{E82F4377-477A-4A98-9A2F-65AE3C1EE42C}" destId="{D54FB0AC-F7CD-4FFE-A1A5-0663431252FA}" srcOrd="1" destOrd="0" presId="urn:microsoft.com/office/officeart/2008/layout/LinedList"/>
    <dgm:cxn modelId="{95524E0C-3F8A-4A32-8E73-1194ECACF6A1}" type="presParOf" srcId="{D54FB0AC-F7CD-4FFE-A1A5-0663431252FA}" destId="{D17F0FBE-3682-4B18-A835-B266239589B5}" srcOrd="0" destOrd="0" presId="urn:microsoft.com/office/officeart/2008/layout/LinedList"/>
    <dgm:cxn modelId="{86EAB324-B274-4155-ADE1-54DF6F7E0C7C}" type="presParOf" srcId="{D54FB0AC-F7CD-4FFE-A1A5-0663431252FA}" destId="{97C6A292-DDB7-4EAC-810A-3C0A4909BA84}" srcOrd="1" destOrd="0" presId="urn:microsoft.com/office/officeart/2008/layout/LinedList"/>
    <dgm:cxn modelId="{6FBF50E2-5384-407E-8C54-9531E0DCCC06}" type="presParOf" srcId="{97C6A292-DDB7-4EAC-810A-3C0A4909BA84}" destId="{86508295-1AF6-4560-B317-5EF385AFDAD5}" srcOrd="0" destOrd="0" presId="urn:microsoft.com/office/officeart/2008/layout/LinedList"/>
    <dgm:cxn modelId="{031E26F1-1B43-495B-82EA-BEA7221EA190}" type="presParOf" srcId="{97C6A292-DDB7-4EAC-810A-3C0A4909BA84}" destId="{8D3FEB3F-29B0-450E-BF65-60D3E6A089C8}" srcOrd="1" destOrd="0" presId="urn:microsoft.com/office/officeart/2008/layout/LinedList"/>
    <dgm:cxn modelId="{033F8F6A-CA49-43E8-AD7F-3031AE8B5E51}" type="presParOf" srcId="{97C6A292-DDB7-4EAC-810A-3C0A4909BA84}" destId="{CE1FF50B-7AA3-4238-B9F3-20395B36E314}" srcOrd="2" destOrd="0" presId="urn:microsoft.com/office/officeart/2008/layout/LinedList"/>
    <dgm:cxn modelId="{F99B7D59-110E-46B3-A55A-C665CCE2BDEE}" type="presParOf" srcId="{D54FB0AC-F7CD-4FFE-A1A5-0663431252FA}" destId="{CC89AE69-F2DB-47C3-B4DC-5417023C629D}" srcOrd="2" destOrd="0" presId="urn:microsoft.com/office/officeart/2008/layout/LinedList"/>
    <dgm:cxn modelId="{061D5EB4-96F8-4C23-A454-88E6D9EA0538}" type="presParOf" srcId="{D54FB0AC-F7CD-4FFE-A1A5-0663431252FA}" destId="{6A5803E6-7A2B-4F25-9FBA-5465824B3AF4}" srcOrd="3" destOrd="0" presId="urn:microsoft.com/office/officeart/2008/layout/LinedList"/>
    <dgm:cxn modelId="{9DB70FB6-14CB-4442-A8E0-86D0AB135B83}" type="presParOf" srcId="{D54FB0AC-F7CD-4FFE-A1A5-0663431252FA}" destId="{00988547-CFB0-4616-BF42-F3CAE4ED68D8}" srcOrd="4" destOrd="0" presId="urn:microsoft.com/office/officeart/2008/layout/LinedList"/>
    <dgm:cxn modelId="{41142797-CD5B-4BD8-8117-82369B30EC01}" type="presParOf" srcId="{00988547-CFB0-4616-BF42-F3CAE4ED68D8}" destId="{BD007EBF-931B-4007-A429-C9A8DE59DCE8}" srcOrd="0" destOrd="0" presId="urn:microsoft.com/office/officeart/2008/layout/LinedList"/>
    <dgm:cxn modelId="{40ABD79A-D75A-4E64-9A17-6C7C1C8E0AC6}" type="presParOf" srcId="{00988547-CFB0-4616-BF42-F3CAE4ED68D8}" destId="{A043F182-95FB-4F2C-942B-34E297B47A1C}" srcOrd="1" destOrd="0" presId="urn:microsoft.com/office/officeart/2008/layout/LinedList"/>
    <dgm:cxn modelId="{190830EE-9044-412F-BB88-7D1F8EB8983A}" type="presParOf" srcId="{00988547-CFB0-4616-BF42-F3CAE4ED68D8}" destId="{E6A28812-041A-42BE-A607-D0EEBD049F92}" srcOrd="2" destOrd="0" presId="urn:microsoft.com/office/officeart/2008/layout/LinedList"/>
    <dgm:cxn modelId="{4215A00A-1ADF-4500-A9B2-2C14FBC1B4D2}" type="presParOf" srcId="{D54FB0AC-F7CD-4FFE-A1A5-0663431252FA}" destId="{D77C0531-BD1E-4195-B5FF-5483C8E9B5EC}" srcOrd="5" destOrd="0" presId="urn:microsoft.com/office/officeart/2008/layout/LinedList"/>
    <dgm:cxn modelId="{1F066AC2-43F6-40C0-B979-9B7AA70F9FF5}" type="presParOf" srcId="{D54FB0AC-F7CD-4FFE-A1A5-0663431252FA}" destId="{78283A07-C777-468F-B3E2-DD15AD2A83C7}" srcOrd="6" destOrd="0" presId="urn:microsoft.com/office/officeart/2008/layout/LinedList"/>
    <dgm:cxn modelId="{3EAE0A38-AF03-4EC2-9649-0D3B6E06187E}" type="presParOf" srcId="{D54FB0AC-F7CD-4FFE-A1A5-0663431252FA}" destId="{576C8CB5-1F9C-4461-B617-9B9216933DC4}" srcOrd="7" destOrd="0" presId="urn:microsoft.com/office/officeart/2008/layout/LinedList"/>
    <dgm:cxn modelId="{5834B622-9DD0-4F97-885D-7D4AB8663BB6}" type="presParOf" srcId="{576C8CB5-1F9C-4461-B617-9B9216933DC4}" destId="{EB73C3EF-E72A-48C8-9D99-055F9E9C9C5F}" srcOrd="0" destOrd="0" presId="urn:microsoft.com/office/officeart/2008/layout/LinedList"/>
    <dgm:cxn modelId="{4B21331B-D0AB-4488-8F15-32E93ED85AA4}" type="presParOf" srcId="{576C8CB5-1F9C-4461-B617-9B9216933DC4}" destId="{D8A47703-1329-4857-BA89-CEEA8251D13C}" srcOrd="1" destOrd="0" presId="urn:microsoft.com/office/officeart/2008/layout/LinedList"/>
    <dgm:cxn modelId="{64B6C129-3CCC-4A59-A4D8-4C2E4C66EEB3}" type="presParOf" srcId="{576C8CB5-1F9C-4461-B617-9B9216933DC4}" destId="{67448583-E5AD-44FC-9FFE-8AB83DD90B17}" srcOrd="2" destOrd="0" presId="urn:microsoft.com/office/officeart/2008/layout/LinedList"/>
    <dgm:cxn modelId="{41B9B32A-A972-42AC-9704-91BC499B2D7D}" type="presParOf" srcId="{D54FB0AC-F7CD-4FFE-A1A5-0663431252FA}" destId="{9451B2B5-A10C-45FE-8D75-C53B3B70D521}" srcOrd="8" destOrd="0" presId="urn:microsoft.com/office/officeart/2008/layout/LinedList"/>
    <dgm:cxn modelId="{C63C4B24-8823-4FDA-96E1-50B45A9F5C62}" type="presParOf" srcId="{D54FB0AC-F7CD-4FFE-A1A5-0663431252FA}" destId="{61600E05-6859-4C59-A98E-4780FB9DE2D6}"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7FC47E-25BC-4125-994F-9A1A1EAE97A3}">
      <dsp:nvSpPr>
        <dsp:cNvPr id="0" name=""/>
        <dsp:cNvSpPr/>
      </dsp:nvSpPr>
      <dsp:spPr>
        <a:xfrm>
          <a:off x="0" y="2140"/>
          <a:ext cx="853619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7F9173-5FB8-4681-9B09-192E22AB8338}">
      <dsp:nvSpPr>
        <dsp:cNvPr id="0" name=""/>
        <dsp:cNvSpPr/>
      </dsp:nvSpPr>
      <dsp:spPr>
        <a:xfrm>
          <a:off x="0" y="2140"/>
          <a:ext cx="1044471" cy="4379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a:lnSpc>
              <a:spcPct val="100000"/>
            </a:lnSpc>
            <a:spcBef>
              <a:spcPct val="0"/>
            </a:spcBef>
            <a:spcAft>
              <a:spcPct val="35000"/>
            </a:spcAft>
          </a:pPr>
          <a:r>
            <a:rPr lang="zh-CN" altLang="en-US" sz="3700" kern="1200" dirty="0" smtClean="0">
              <a:latin typeface="微软雅黑" pitchFamily="34" charset="-122"/>
              <a:ea typeface="微软雅黑" pitchFamily="34" charset="-122"/>
            </a:rPr>
            <a:t>完</a:t>
          </a:r>
          <a:endParaRPr lang="en-US" altLang="zh-CN" sz="3700" kern="1200" dirty="0" smtClean="0">
            <a:latin typeface="微软雅黑" pitchFamily="34" charset="-122"/>
            <a:ea typeface="微软雅黑" pitchFamily="34" charset="-122"/>
          </a:endParaRPr>
        </a:p>
        <a:p>
          <a:pPr lvl="0" algn="l" defTabSz="1644650">
            <a:lnSpc>
              <a:spcPct val="100000"/>
            </a:lnSpc>
            <a:spcBef>
              <a:spcPct val="0"/>
            </a:spcBef>
            <a:spcAft>
              <a:spcPct val="35000"/>
            </a:spcAft>
          </a:pPr>
          <a:r>
            <a:rPr lang="zh-CN" altLang="en-US" sz="3700" kern="1200" dirty="0" smtClean="0">
              <a:latin typeface="微软雅黑" pitchFamily="34" charset="-122"/>
              <a:ea typeface="微软雅黑" pitchFamily="34" charset="-122"/>
            </a:rPr>
            <a:t>全</a:t>
          </a:r>
          <a:endParaRPr lang="en-US" altLang="zh-CN" sz="3700" kern="1200" dirty="0" smtClean="0">
            <a:latin typeface="微软雅黑" pitchFamily="34" charset="-122"/>
            <a:ea typeface="微软雅黑" pitchFamily="34" charset="-122"/>
          </a:endParaRPr>
        </a:p>
        <a:p>
          <a:pPr lvl="0" algn="l" defTabSz="1644650">
            <a:lnSpc>
              <a:spcPct val="100000"/>
            </a:lnSpc>
            <a:spcBef>
              <a:spcPct val="0"/>
            </a:spcBef>
            <a:spcAft>
              <a:spcPct val="35000"/>
            </a:spcAft>
          </a:pPr>
          <a:r>
            <a:rPr lang="zh-CN" altLang="en-US" sz="3700" kern="1200" dirty="0" smtClean="0">
              <a:latin typeface="微软雅黑" pitchFamily="34" charset="-122"/>
              <a:ea typeface="微软雅黑" pitchFamily="34" charset="-122"/>
            </a:rPr>
            <a:t>垄</a:t>
          </a:r>
          <a:endParaRPr lang="en-US" altLang="zh-CN" sz="3700" kern="1200" dirty="0" smtClean="0">
            <a:latin typeface="微软雅黑" pitchFamily="34" charset="-122"/>
            <a:ea typeface="微软雅黑" pitchFamily="34" charset="-122"/>
          </a:endParaRPr>
        </a:p>
        <a:p>
          <a:pPr lvl="0" algn="l" defTabSz="1644650">
            <a:lnSpc>
              <a:spcPct val="100000"/>
            </a:lnSpc>
            <a:spcBef>
              <a:spcPct val="0"/>
            </a:spcBef>
            <a:spcAft>
              <a:spcPct val="35000"/>
            </a:spcAft>
          </a:pPr>
          <a:r>
            <a:rPr lang="zh-CN" altLang="en-US" sz="3700" kern="1200" dirty="0" smtClean="0">
              <a:latin typeface="微软雅黑" pitchFamily="34" charset="-122"/>
              <a:ea typeface="微软雅黑" pitchFamily="34" charset="-122"/>
            </a:rPr>
            <a:t>断</a:t>
          </a:r>
          <a:endParaRPr lang="zh-CN" altLang="en-US" sz="3700" kern="1200" dirty="0">
            <a:latin typeface="微软雅黑" pitchFamily="34" charset="-122"/>
            <a:ea typeface="微软雅黑" pitchFamily="34" charset="-122"/>
          </a:endParaRPr>
        </a:p>
      </dsp:txBody>
      <dsp:txXfrm>
        <a:off x="0" y="2140"/>
        <a:ext cx="1044471" cy="4379459"/>
      </dsp:txXfrm>
    </dsp:sp>
    <dsp:sp modelId="{8D3FEB3F-29B0-450E-BF65-60D3E6A089C8}">
      <dsp:nvSpPr>
        <dsp:cNvPr id="0" name=""/>
        <dsp:cNvSpPr/>
      </dsp:nvSpPr>
      <dsp:spPr>
        <a:xfrm>
          <a:off x="1172514" y="83827"/>
          <a:ext cx="6700912" cy="7798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zh-CN" altLang="en-US" sz="1400" kern="1200" dirty="0" smtClean="0">
              <a:latin typeface="微软雅黑" pitchFamily="34" charset="-122"/>
              <a:ea typeface="微软雅黑" pitchFamily="34" charset="-122"/>
            </a:rPr>
            <a:t>类型大致有</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第一</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政府特许的私人垄断</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第二</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政府垄断</a:t>
          </a:r>
          <a:r>
            <a:rPr lang="en-US" altLang="zh-CN" sz="1400" kern="1200" dirty="0" smtClean="0">
              <a:latin typeface="微软雅黑" pitchFamily="34" charset="-122"/>
              <a:ea typeface="微软雅黑" pitchFamily="34" charset="-122"/>
            </a:rPr>
            <a:t>.</a:t>
          </a:r>
          <a:endParaRPr lang="zh-CN" altLang="en-US" sz="1400" kern="1200" dirty="0">
            <a:latin typeface="微软雅黑" pitchFamily="34" charset="-122"/>
            <a:ea typeface="微软雅黑" pitchFamily="34" charset="-122"/>
          </a:endParaRPr>
        </a:p>
      </dsp:txBody>
      <dsp:txXfrm>
        <a:off x="1172514" y="83827"/>
        <a:ext cx="6700912" cy="779802"/>
      </dsp:txXfrm>
    </dsp:sp>
    <dsp:sp modelId="{CC89AE69-F2DB-47C3-B4DC-5417023C629D}">
      <dsp:nvSpPr>
        <dsp:cNvPr id="0" name=""/>
        <dsp:cNvSpPr/>
      </dsp:nvSpPr>
      <dsp:spPr>
        <a:xfrm>
          <a:off x="1012170" y="510199"/>
          <a:ext cx="682895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043F182-95FB-4F2C-942B-34E297B47A1C}">
      <dsp:nvSpPr>
        <dsp:cNvPr id="0" name=""/>
        <dsp:cNvSpPr/>
      </dsp:nvSpPr>
      <dsp:spPr>
        <a:xfrm>
          <a:off x="1172514" y="496119"/>
          <a:ext cx="6700912" cy="16337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zh-CN" altLang="en-US" sz="1400" kern="1200" dirty="0" smtClean="0">
              <a:latin typeface="微软雅黑" pitchFamily="34" charset="-122"/>
              <a:ea typeface="微软雅黑" pitchFamily="34" charset="-122"/>
            </a:rPr>
            <a:t>垄断的主要原因</a:t>
          </a:r>
          <a:r>
            <a:rPr lang="en-US" altLang="zh-CN" sz="1400" kern="1200" dirty="0" smtClean="0">
              <a:latin typeface="微软雅黑" pitchFamily="34" charset="-122"/>
              <a:ea typeface="微软雅黑" pitchFamily="34" charset="-122"/>
            </a:rPr>
            <a:t>:</a:t>
          </a:r>
        </a:p>
        <a:p>
          <a:pPr lvl="0" algn="l" defTabSz="622300">
            <a:lnSpc>
              <a:spcPct val="90000"/>
            </a:lnSpc>
            <a:spcBef>
              <a:spcPct val="0"/>
            </a:spcBef>
            <a:spcAft>
              <a:spcPct val="35000"/>
            </a:spcAft>
          </a:pP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１</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物质技术条件是行业中企业数量有限甚至只有一个企业的主要原因</a:t>
          </a:r>
          <a:r>
            <a:rPr lang="en-US" altLang="zh-CN" sz="1400" kern="1200" dirty="0" smtClean="0">
              <a:latin typeface="微软雅黑" pitchFamily="34" charset="-122"/>
              <a:ea typeface="微软雅黑" pitchFamily="34" charset="-122"/>
            </a:rPr>
            <a:t>.</a:t>
          </a:r>
        </a:p>
        <a:p>
          <a:pPr lvl="0" algn="l" defTabSz="622300">
            <a:lnSpc>
              <a:spcPct val="90000"/>
            </a:lnSpc>
            <a:spcBef>
              <a:spcPct val="0"/>
            </a:spcBef>
            <a:spcAft>
              <a:spcPct val="35000"/>
            </a:spcAft>
          </a:pP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２</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人为的和法律的因素是行业中形成进入障碍从而导致垄断的不可忽视的原因</a:t>
          </a:r>
          <a:r>
            <a:rPr lang="en-US" altLang="zh-CN" sz="1400" kern="1200" dirty="0" smtClean="0">
              <a:latin typeface="微软雅黑" pitchFamily="34" charset="-122"/>
              <a:ea typeface="微软雅黑" pitchFamily="34" charset="-122"/>
            </a:rPr>
            <a:t>.</a:t>
          </a:r>
        </a:p>
        <a:p>
          <a:pPr lvl="0" algn="l" defTabSz="622300">
            <a:lnSpc>
              <a:spcPct val="90000"/>
            </a:lnSpc>
            <a:spcBef>
              <a:spcPct val="0"/>
            </a:spcBef>
            <a:spcAft>
              <a:spcPct val="35000"/>
            </a:spcAft>
          </a:pP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３</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企业所处的地理位置、拥有的稀缺资源数量等自然因素也是形成垄断的原因</a:t>
          </a:r>
          <a:r>
            <a:rPr lang="en-US" altLang="zh-CN" sz="1400" kern="1200" dirty="0" smtClean="0">
              <a:latin typeface="微软雅黑" pitchFamily="34" charset="-122"/>
              <a:ea typeface="微软雅黑" pitchFamily="34" charset="-122"/>
            </a:rPr>
            <a:t>.</a:t>
          </a:r>
        </a:p>
        <a:p>
          <a:pPr lvl="0" algn="l" defTabSz="622300">
            <a:lnSpc>
              <a:spcPct val="90000"/>
            </a:lnSpc>
            <a:spcBef>
              <a:spcPct val="0"/>
            </a:spcBef>
            <a:spcAft>
              <a:spcPct val="35000"/>
            </a:spcAft>
          </a:pP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４</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掌握市场信息所需要的成本是限制企业进入从而导致垄断的另一原因</a:t>
          </a:r>
          <a:r>
            <a:rPr lang="en-US" altLang="zh-CN" sz="1400" kern="1200" dirty="0" smtClean="0">
              <a:latin typeface="微软雅黑" pitchFamily="34" charset="-122"/>
              <a:ea typeface="微软雅黑" pitchFamily="34" charset="-122"/>
            </a:rPr>
            <a:t>.</a:t>
          </a:r>
          <a:endParaRPr lang="zh-CN" altLang="en-US" sz="1400" kern="1200" dirty="0">
            <a:latin typeface="微软雅黑" pitchFamily="34" charset="-122"/>
            <a:ea typeface="微软雅黑" pitchFamily="34" charset="-122"/>
          </a:endParaRPr>
        </a:p>
      </dsp:txBody>
      <dsp:txXfrm>
        <a:off x="1172514" y="496119"/>
        <a:ext cx="6700912" cy="1633743"/>
      </dsp:txXfrm>
    </dsp:sp>
    <dsp:sp modelId="{D77C0531-BD1E-4195-B5FF-5483C8E9B5EC}">
      <dsp:nvSpPr>
        <dsp:cNvPr id="0" name=""/>
        <dsp:cNvSpPr/>
      </dsp:nvSpPr>
      <dsp:spPr>
        <a:xfrm>
          <a:off x="1044471" y="2396180"/>
          <a:ext cx="682895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A47703-1329-4857-BA89-CEEA8251D13C}">
      <dsp:nvSpPr>
        <dsp:cNvPr id="0" name=""/>
        <dsp:cNvSpPr/>
      </dsp:nvSpPr>
      <dsp:spPr>
        <a:xfrm>
          <a:off x="1172514" y="2445583"/>
          <a:ext cx="6700912" cy="16337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zh-CN" altLang="en-US" sz="1400" kern="1200" dirty="0" smtClean="0">
              <a:latin typeface="微软雅黑" pitchFamily="34" charset="-122"/>
              <a:ea typeface="微软雅黑" pitchFamily="34" charset="-122"/>
            </a:rPr>
            <a:t>垄断的市场结构特征</a:t>
          </a:r>
          <a:r>
            <a:rPr lang="en-US" altLang="zh-CN" sz="1400" kern="1200" dirty="0" smtClean="0">
              <a:latin typeface="微软雅黑" pitchFamily="34" charset="-122"/>
              <a:ea typeface="微软雅黑" pitchFamily="34" charset="-122"/>
            </a:rPr>
            <a:t>:</a:t>
          </a:r>
        </a:p>
        <a:p>
          <a:pPr lvl="0" algn="l" defTabSz="622300">
            <a:lnSpc>
              <a:spcPct val="90000"/>
            </a:lnSpc>
            <a:spcBef>
              <a:spcPct val="0"/>
            </a:spcBef>
            <a:spcAft>
              <a:spcPct val="35000"/>
            </a:spcAft>
          </a:pP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１</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行业中只有一家企业</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而消费者却是众多的</a:t>
          </a:r>
          <a:r>
            <a:rPr lang="en-US" altLang="zh-CN" sz="1400" kern="1200" dirty="0" smtClean="0">
              <a:latin typeface="微软雅黑" pitchFamily="34" charset="-122"/>
              <a:ea typeface="微软雅黑" pitchFamily="34" charset="-122"/>
            </a:rPr>
            <a:t>.</a:t>
          </a:r>
        </a:p>
        <a:p>
          <a:pPr lvl="0" algn="l" defTabSz="622300">
            <a:lnSpc>
              <a:spcPct val="90000"/>
            </a:lnSpc>
            <a:spcBef>
              <a:spcPct val="0"/>
            </a:spcBef>
            <a:spcAft>
              <a:spcPct val="35000"/>
            </a:spcAft>
          </a:pP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２</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企业提供的产量不存在任何替代品</a:t>
          </a:r>
          <a:r>
            <a:rPr lang="en-US" altLang="zh-CN" sz="1400" kern="1200" dirty="0" smtClean="0">
              <a:latin typeface="微软雅黑" pitchFamily="34" charset="-122"/>
              <a:ea typeface="微软雅黑" pitchFamily="34" charset="-122"/>
            </a:rPr>
            <a:t>.</a:t>
          </a:r>
        </a:p>
        <a:p>
          <a:pPr lvl="0" algn="l" defTabSz="622300">
            <a:lnSpc>
              <a:spcPct val="90000"/>
            </a:lnSpc>
            <a:spcBef>
              <a:spcPct val="0"/>
            </a:spcBef>
            <a:spcAft>
              <a:spcPct val="35000"/>
            </a:spcAft>
          </a:pP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３</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行业中存在进入障碍</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其他企业难以进入</a:t>
          </a:r>
          <a:r>
            <a:rPr lang="en-US" altLang="zh-CN" sz="1400" kern="1200" dirty="0" smtClean="0">
              <a:latin typeface="微软雅黑" pitchFamily="34" charset="-122"/>
              <a:ea typeface="微软雅黑" pitchFamily="34" charset="-122"/>
            </a:rPr>
            <a:t>.</a:t>
          </a:r>
        </a:p>
        <a:p>
          <a:pPr lvl="0" algn="l" defTabSz="622300">
            <a:lnSpc>
              <a:spcPct val="90000"/>
            </a:lnSpc>
            <a:spcBef>
              <a:spcPct val="0"/>
            </a:spcBef>
            <a:spcAft>
              <a:spcPct val="35000"/>
            </a:spcAft>
          </a:pP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４</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企业自己制定价格</a:t>
          </a:r>
          <a:r>
            <a:rPr lang="en-US" altLang="zh-CN"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并可以采用差别定价的方式</a:t>
          </a:r>
          <a:r>
            <a:rPr lang="en-US" altLang="zh-CN" sz="1400" kern="1200" dirty="0" smtClean="0">
              <a:latin typeface="微软雅黑" pitchFamily="34" charset="-122"/>
              <a:ea typeface="微软雅黑" pitchFamily="34" charset="-122"/>
            </a:rPr>
            <a:t>.</a:t>
          </a:r>
          <a:endParaRPr lang="zh-CN" altLang="en-US" sz="1400" kern="1200" dirty="0">
            <a:latin typeface="微软雅黑" pitchFamily="34" charset="-122"/>
            <a:ea typeface="微软雅黑" pitchFamily="34" charset="-122"/>
          </a:endParaRPr>
        </a:p>
      </dsp:txBody>
      <dsp:txXfrm>
        <a:off x="1172514" y="2445583"/>
        <a:ext cx="6700912" cy="1633743"/>
      </dsp:txXfrm>
    </dsp:sp>
    <dsp:sp modelId="{9451B2B5-A10C-45FE-8D75-C53B3B70D521}">
      <dsp:nvSpPr>
        <dsp:cNvPr id="0" name=""/>
        <dsp:cNvSpPr/>
      </dsp:nvSpPr>
      <dsp:spPr>
        <a:xfrm>
          <a:off x="1044471" y="4294491"/>
          <a:ext cx="682895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18032" y="1203651"/>
            <a:ext cx="10850880" cy="507831"/>
          </a:xfrm>
          <a:prstGeom prst="rect">
            <a:avLst/>
          </a:prstGeom>
        </p:spPr>
        <p:txBody>
          <a:bodyPr wrap="square">
            <a:spAutoFit/>
          </a:bodyPr>
          <a:lstStyle/>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企业亏损的情况也不会长期存在</a:t>
            </a:r>
            <a:r>
              <a:rPr lang="en-US" altLang="zh-CN" dirty="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p:txBody>
      </p:sp>
      <p:sp>
        <p:nvSpPr>
          <p:cNvPr id="10" name="文本框 2"/>
          <p:cNvSpPr txBox="1"/>
          <p:nvPr/>
        </p:nvSpPr>
        <p:spPr>
          <a:xfrm>
            <a:off x="1033144" y="543560"/>
            <a:ext cx="257502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完全竞争</a:t>
            </a:r>
          </a:p>
        </p:txBody>
      </p:sp>
      <p:pic>
        <p:nvPicPr>
          <p:cNvPr id="2" name="图片 1"/>
          <p:cNvPicPr>
            <a:picLocks noChangeAspect="1"/>
          </p:cNvPicPr>
          <p:nvPr/>
        </p:nvPicPr>
        <p:blipFill>
          <a:blip r:embed="rId2"/>
          <a:stretch>
            <a:fillRect/>
          </a:stretch>
        </p:blipFill>
        <p:spPr>
          <a:xfrm>
            <a:off x="1479207" y="1775484"/>
            <a:ext cx="4692993" cy="3045173"/>
          </a:xfrm>
          <a:prstGeom prst="rect">
            <a:avLst/>
          </a:prstGeom>
        </p:spPr>
      </p:pic>
    </p:spTree>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18032" y="1203651"/>
            <a:ext cx="10850880" cy="5493812"/>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三、完全竞争的市场</a:t>
            </a:r>
            <a:r>
              <a:rPr lang="zh-CN" altLang="en-US" sz="2000" b="1" dirty="0" smtClean="0">
                <a:latin typeface="微软雅黑" pitchFamily="34" charset="-122"/>
                <a:ea typeface="微软雅黑" pitchFamily="34" charset="-122"/>
              </a:rPr>
              <a:t>效率</a:t>
            </a:r>
            <a:endParaRPr lang="en-US" altLang="zh-CN" sz="2000"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市场运行的经济效率是指参与市场活动的企业利用社会资源的程度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资源利用得越</a:t>
            </a:r>
            <a:r>
              <a:rPr lang="zh-CN" altLang="en-US" dirty="0" smtClean="0">
                <a:latin typeface="微软雅黑" pitchFamily="34" charset="-122"/>
                <a:ea typeface="微软雅黑" pitchFamily="34" charset="-122"/>
              </a:rPr>
              <a:t>充分</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经济效率就越高</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一般认为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在完全竞争市场上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企业处于长期均衡状态时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市场是最</a:t>
            </a:r>
            <a:r>
              <a:rPr lang="zh-CN" altLang="en-US" dirty="0" smtClean="0">
                <a:latin typeface="微软雅黑" pitchFamily="34" charset="-122"/>
                <a:ea typeface="微软雅黑" pitchFamily="34" charset="-122"/>
              </a:rPr>
              <a:t>有效率</a:t>
            </a:r>
            <a:r>
              <a:rPr lang="zh-CN" altLang="en-US" dirty="0">
                <a:latin typeface="微软雅黑" pitchFamily="34" charset="-122"/>
                <a:ea typeface="微软雅黑" pitchFamily="34" charset="-122"/>
              </a:rPr>
              <a:t>的</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这</a:t>
            </a:r>
            <a:r>
              <a:rPr lang="zh-CN" altLang="en-US" dirty="0">
                <a:latin typeface="微软雅黑" pitchFamily="34" charset="-122"/>
                <a:ea typeface="微软雅黑" pitchFamily="34" charset="-122"/>
              </a:rPr>
              <a:t>是因为</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在完全竞争市场的长期</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边际成本等于价格</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a:t>
            </a:r>
            <a:r>
              <a:rPr lang="en-US" altLang="zh-CN" dirty="0">
                <a:latin typeface="微软雅黑" pitchFamily="34" charset="-122"/>
                <a:ea typeface="微软雅黑" pitchFamily="34" charset="-122"/>
              </a:rPr>
              <a:t>MC</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P </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从平均成本等于市场价格来看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在完全竞争市场上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市场价格是一条水平线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而在</a:t>
            </a:r>
            <a:r>
              <a:rPr lang="zh-CN" altLang="en-US" dirty="0" smtClean="0">
                <a:latin typeface="微软雅黑" pitchFamily="34" charset="-122"/>
                <a:ea typeface="微软雅黑" pitchFamily="34" charset="-122"/>
              </a:rPr>
              <a:t>企业</a:t>
            </a:r>
            <a:r>
              <a:rPr lang="zh-CN" altLang="en-US" dirty="0">
                <a:latin typeface="微软雅黑" pitchFamily="34" charset="-122"/>
                <a:ea typeface="微软雅黑" pitchFamily="34" charset="-122"/>
              </a:rPr>
              <a:t>处于长期均衡状态即获得最大利润时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企业的</a:t>
            </a:r>
            <a:r>
              <a:rPr lang="en-US" altLang="zh-CN" dirty="0">
                <a:latin typeface="微软雅黑" pitchFamily="34" charset="-122"/>
                <a:ea typeface="微软雅黑" pitchFamily="34" charset="-122"/>
              </a:rPr>
              <a:t>MR</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AR</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P </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AC</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MC,</a:t>
            </a:r>
            <a:r>
              <a:rPr lang="zh-CN" altLang="en-US" dirty="0">
                <a:latin typeface="微软雅黑" pitchFamily="34" charset="-122"/>
                <a:ea typeface="微软雅黑" pitchFamily="34" charset="-122"/>
              </a:rPr>
              <a:t>此时平均成本</a:t>
            </a:r>
            <a:r>
              <a:rPr lang="zh-CN" altLang="en-US" dirty="0" smtClean="0">
                <a:latin typeface="微软雅黑" pitchFamily="34" charset="-122"/>
                <a:ea typeface="微软雅黑" pitchFamily="34" charset="-122"/>
              </a:rPr>
              <a:t>最低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这说明企业使用现有技术使得在生产过程中所耗费的平均成本为最低</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由于在完全竞争市场中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长期不存在超额利润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因而市场上不存在产品短缺的现象</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也</a:t>
            </a:r>
            <a:r>
              <a:rPr lang="zh-CN" altLang="en-US" dirty="0">
                <a:latin typeface="微软雅黑" pitchFamily="34" charset="-122"/>
                <a:ea typeface="微软雅黑" pitchFamily="34" charset="-122"/>
              </a:rPr>
              <a:t>不存在亏损</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所以不存在产品过剩积压的现象</a:t>
            </a:r>
            <a:r>
              <a:rPr lang="en-US" altLang="zh-CN" dirty="0" smtClean="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完全竞争市场也存在一些缺陷</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这些缺陷表现在</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在完全竞争的市场结构中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市场上企业的数量很多</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规模又很小</a:t>
            </a:r>
            <a:r>
              <a:rPr lang="en-US" altLang="zh-CN" dirty="0" smtClean="0">
                <a:latin typeface="微软雅黑" pitchFamily="34" charset="-122"/>
                <a:ea typeface="微软雅黑" pitchFamily="34" charset="-122"/>
              </a:rPr>
              <a:t>.</a:t>
            </a:r>
          </a:p>
          <a:p>
            <a:pPr>
              <a:lnSpc>
                <a:spcPct val="150000"/>
              </a:lnSpc>
            </a:pPr>
            <a:r>
              <a:rPr lang="en-US" altLang="zh-CN" dirty="0" smtClean="0">
                <a:latin typeface="微软雅黑" pitchFamily="34" charset="-122"/>
                <a:ea typeface="微软雅黑" pitchFamily="34" charset="-122"/>
              </a:rPr>
              <a:t>( 2 )</a:t>
            </a:r>
            <a:r>
              <a:rPr lang="zh-CN" altLang="en-US" dirty="0">
                <a:latin typeface="微软雅黑" pitchFamily="34" charset="-122"/>
                <a:ea typeface="微软雅黑" pitchFamily="34" charset="-122"/>
              </a:rPr>
              <a:t>完全竞争市场产品同质的特点对消费者产生不利的影响</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市场上不存在对技术创新的保护</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所以不利于技术创新</a:t>
            </a:r>
            <a:r>
              <a:rPr lang="en-US" altLang="zh-CN" dirty="0">
                <a:latin typeface="微软雅黑" pitchFamily="34" charset="-122"/>
                <a:ea typeface="微软雅黑" pitchFamily="34" charset="-122"/>
              </a:rPr>
              <a:t>.</a:t>
            </a:r>
          </a:p>
        </p:txBody>
      </p:sp>
      <p:sp>
        <p:nvSpPr>
          <p:cNvPr id="10" name="文本框 2"/>
          <p:cNvSpPr txBox="1"/>
          <p:nvPr/>
        </p:nvSpPr>
        <p:spPr>
          <a:xfrm>
            <a:off x="1033144" y="543560"/>
            <a:ext cx="2682121"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完全竞争</a:t>
            </a:r>
          </a:p>
        </p:txBody>
      </p:sp>
    </p:spTree>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5016758"/>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一、完全垄断的含义和</a:t>
            </a:r>
            <a:r>
              <a:rPr lang="zh-CN" altLang="en-US" sz="2000" b="1" dirty="0" smtClean="0">
                <a:latin typeface="微软雅黑" pitchFamily="34" charset="-122"/>
                <a:ea typeface="微软雅黑" pitchFamily="34" charset="-122"/>
              </a:rPr>
              <a:t>特点</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垄断是指某一行业只有一家企业</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这个企业提供产品全部供给的市场结构</a:t>
            </a:r>
            <a:r>
              <a:rPr lang="en-US" altLang="zh-CN"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完全</a:t>
            </a:r>
            <a:r>
              <a:rPr lang="zh-CN" altLang="en-US" sz="2000" dirty="0">
                <a:latin typeface="微软雅黑" pitchFamily="34" charset="-122"/>
                <a:ea typeface="微软雅黑" pitchFamily="34" charset="-122"/>
              </a:rPr>
              <a:t>垄断的类型大致有</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 第一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政府特许的私人垄断</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 第二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政府垄断</a:t>
            </a:r>
            <a:r>
              <a:rPr lang="en-US" altLang="zh-CN" sz="2000" dirty="0" smtClean="0">
                <a:latin typeface="微软雅黑" pitchFamily="34" charset="-122"/>
                <a:ea typeface="微软雅黑" pitchFamily="34" charset="-122"/>
              </a:rPr>
              <a:t>.</a:t>
            </a:r>
          </a:p>
          <a:p>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产生垄断</a:t>
            </a:r>
            <a:r>
              <a:rPr lang="zh-CN" altLang="en-US" sz="2000" dirty="0" smtClean="0">
                <a:latin typeface="微软雅黑" pitchFamily="34" charset="-122"/>
                <a:ea typeface="微软雅黑" pitchFamily="34" charset="-122"/>
              </a:rPr>
              <a:t>的主要原因</a:t>
            </a:r>
            <a:r>
              <a:rPr lang="en-US" altLang="zh-CN" sz="2000" dirty="0" smtClean="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物质技术条件是行业中企业数量有限甚至只有一个企业的主要原因</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２</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人为的和法律的因素是行业中形成进入障碍从而导致垄断的不可忽视的原因</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３</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企业所处的地理位置、拥有的稀缺资源数量等自然因素也是形成垄断的原因</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掌握市场信息所需要的成本是限制企业进入从而导致垄断的另一原因</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完全</a:t>
            </a:r>
            <a:r>
              <a:rPr lang="zh-CN" altLang="en-US" sz="2000" dirty="0">
                <a:latin typeface="微软雅黑" pitchFamily="34" charset="-122"/>
                <a:ea typeface="微软雅黑" pitchFamily="34" charset="-122"/>
              </a:rPr>
              <a:t>垄断的市场</a:t>
            </a:r>
            <a:r>
              <a:rPr lang="zh-CN" altLang="en-US" sz="2000" dirty="0" smtClean="0">
                <a:latin typeface="微软雅黑" pitchFamily="34" charset="-122"/>
                <a:ea typeface="微软雅黑" pitchFamily="34" charset="-122"/>
              </a:rPr>
              <a:t>结构特征</a:t>
            </a:r>
            <a:r>
              <a:rPr lang="en-US" altLang="zh-CN" sz="2000" dirty="0" smtClean="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行业中只有一家企业</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而消费者却是众多的</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２</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企业提供的产量不存在任何替代品</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３</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行业中存在进入障碍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其他企业难以进入</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企业自己制定价格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并可以采用差别定价的方式</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完全垄断</a:t>
            </a:r>
          </a:p>
        </p:txBody>
      </p:sp>
    </p:spTree>
    <p:extLst>
      <p:ext uri="{BB962C8B-B14F-4D97-AF65-F5344CB8AC3E}">
        <p14:creationId xmlns:p14="http://schemas.microsoft.com/office/powerpoint/2010/main" val="1208741683"/>
      </p:ext>
    </p:extLst>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一、完全垄断的含义和</a:t>
            </a:r>
            <a:r>
              <a:rPr lang="zh-CN" altLang="en-US" sz="2000" dirty="0" smtClean="0">
                <a:latin typeface="微软雅黑" pitchFamily="34" charset="-122"/>
                <a:ea typeface="微软雅黑" pitchFamily="34" charset="-122"/>
              </a:rPr>
              <a:t>特点</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垄断</a:t>
            </a:r>
            <a:r>
              <a:rPr lang="zh-CN" altLang="en-US" sz="2000" dirty="0">
                <a:latin typeface="微软雅黑" pitchFamily="34" charset="-122"/>
                <a:ea typeface="微软雅黑" pitchFamily="34" charset="-122"/>
              </a:rPr>
              <a:t>是指某一行业只有一家企业</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这个企业提供产品全部供给的市场结构</a:t>
            </a:r>
            <a:r>
              <a:rPr lang="en-US" altLang="zh-CN"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完全垄断</a:t>
            </a:r>
          </a:p>
        </p:txBody>
      </p:sp>
      <p:graphicFrame>
        <p:nvGraphicFramePr>
          <p:cNvPr id="10" name="图示 9"/>
          <p:cNvGraphicFramePr/>
          <p:nvPr>
            <p:extLst>
              <p:ext uri="{D42A27DB-BD31-4B8C-83A1-F6EECF244321}">
                <p14:modId xmlns:p14="http://schemas.microsoft.com/office/powerpoint/2010/main" val="1797168701"/>
              </p:ext>
            </p:extLst>
          </p:nvPr>
        </p:nvGraphicFramePr>
        <p:xfrm>
          <a:off x="1748117" y="2232213"/>
          <a:ext cx="8536194" cy="43837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7973196"/>
      </p:ext>
    </p:extLst>
  </p:cSld>
  <p:clrMapOvr>
    <a:masterClrMapping/>
  </p:clrMapOvr>
  <p:transition spd="slow">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707886"/>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二、垄断企业的收益</a:t>
            </a:r>
            <a:r>
              <a:rPr lang="zh-CN" altLang="en-US" sz="2000" b="1" dirty="0" smtClean="0">
                <a:latin typeface="微软雅黑" pitchFamily="34" charset="-122"/>
                <a:ea typeface="微软雅黑" pitchFamily="34" charset="-122"/>
              </a:rPr>
              <a:t>曲线</a:t>
            </a:r>
            <a:endParaRPr lang="en-US" altLang="zh-CN" sz="2000" b="1" dirty="0" smtClean="0">
              <a:latin typeface="微软雅黑" pitchFamily="34" charset="-122"/>
              <a:ea typeface="微软雅黑" pitchFamily="34" charset="-122"/>
            </a:endParaRP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垄断与竞争</a:t>
            </a:r>
          </a:p>
        </p:txBody>
      </p: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完全垄断</a:t>
            </a:r>
          </a:p>
        </p:txBody>
      </p:sp>
      <p:pic>
        <p:nvPicPr>
          <p:cNvPr id="2" name="图片 1"/>
          <p:cNvPicPr>
            <a:picLocks noChangeAspect="1"/>
          </p:cNvPicPr>
          <p:nvPr/>
        </p:nvPicPr>
        <p:blipFill>
          <a:blip r:embed="rId2"/>
          <a:stretch>
            <a:fillRect/>
          </a:stretch>
        </p:blipFill>
        <p:spPr>
          <a:xfrm>
            <a:off x="1091565" y="1951470"/>
            <a:ext cx="7058025" cy="2914650"/>
          </a:xfrm>
          <a:prstGeom prst="rect">
            <a:avLst/>
          </a:prstGeom>
        </p:spPr>
      </p:pic>
      <p:sp>
        <p:nvSpPr>
          <p:cNvPr id="8" name="矩形 7"/>
          <p:cNvSpPr/>
          <p:nvPr/>
        </p:nvSpPr>
        <p:spPr>
          <a:xfrm>
            <a:off x="1060703" y="5049965"/>
            <a:ext cx="10793545" cy="369332"/>
          </a:xfrm>
          <a:prstGeom prst="rect">
            <a:avLst/>
          </a:prstGeom>
        </p:spPr>
        <p:txBody>
          <a:bodyPr wrap="square">
            <a:spAutoFit/>
          </a:bodyPr>
          <a:lstStyle/>
          <a:p>
            <a:r>
              <a:rPr lang="zh-CN" altLang="en-US" dirty="0" smtClean="0">
                <a:latin typeface="微软雅黑" pitchFamily="34" charset="-122"/>
                <a:ea typeface="微软雅黑" pitchFamily="34" charset="-122"/>
              </a:rPr>
              <a:t>虽然</a:t>
            </a:r>
            <a:r>
              <a:rPr lang="zh-CN" altLang="en-US" dirty="0">
                <a:latin typeface="微软雅黑" pitchFamily="34" charset="-122"/>
                <a:ea typeface="微软雅黑" pitchFamily="34" charset="-122"/>
              </a:rPr>
              <a:t>垄断企业可以把价格定在最有利的位置上</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但</a:t>
            </a:r>
            <a:r>
              <a:rPr lang="zh-CN" altLang="en-US" dirty="0">
                <a:latin typeface="微软雅黑" pitchFamily="34" charset="-122"/>
                <a:ea typeface="微软雅黑" pitchFamily="34" charset="-122"/>
              </a:rPr>
              <a:t>其所获得的利润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最终或多或少地要受到消费者的影响</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457493426"/>
      </p:ext>
    </p:extLst>
  </p:cSld>
  <p:clrMapOvr>
    <a:masterClrMapping/>
  </p:clrMapOvr>
  <p:transition spd="slow">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400110"/>
          </a:xfrm>
          <a:prstGeom prst="rect">
            <a:avLst/>
          </a:prstGeom>
          <a:noFill/>
        </p:spPr>
        <p:txBody>
          <a:bodyPr wrap="square" rtlCol="0">
            <a:spAutoFit/>
          </a:bodyPr>
          <a:lstStyle/>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垄断企业的收益曲线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需求曲线</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完全垄断</a:t>
            </a:r>
          </a:p>
        </p:txBody>
      </p:sp>
      <p:pic>
        <p:nvPicPr>
          <p:cNvPr id="2" name="图片 1"/>
          <p:cNvPicPr>
            <a:picLocks noChangeAspect="1"/>
          </p:cNvPicPr>
          <p:nvPr/>
        </p:nvPicPr>
        <p:blipFill>
          <a:blip r:embed="rId2"/>
          <a:stretch>
            <a:fillRect/>
          </a:stretch>
        </p:blipFill>
        <p:spPr>
          <a:xfrm>
            <a:off x="1606379" y="1643694"/>
            <a:ext cx="2675881" cy="2374150"/>
          </a:xfrm>
          <a:prstGeom prst="rect">
            <a:avLst/>
          </a:prstGeom>
        </p:spPr>
      </p:pic>
      <p:sp>
        <p:nvSpPr>
          <p:cNvPr id="8" name="矩形 7"/>
          <p:cNvSpPr/>
          <p:nvPr/>
        </p:nvSpPr>
        <p:spPr>
          <a:xfrm>
            <a:off x="4596714" y="2353715"/>
            <a:ext cx="6096000" cy="915122"/>
          </a:xfrm>
          <a:prstGeom prst="rect">
            <a:avLst/>
          </a:prstGeom>
        </p:spPr>
        <p:txBody>
          <a:bodyPr>
            <a:spAutoFit/>
          </a:bodyPr>
          <a:lstStyle/>
          <a:p>
            <a:pPr>
              <a:lnSpc>
                <a:spcPct val="150000"/>
              </a:lnSpc>
            </a:pPr>
            <a:r>
              <a:rPr lang="zh-CN" altLang="en-US" dirty="0" smtClean="0">
                <a:latin typeface="微软雅黑" pitchFamily="34" charset="-122"/>
                <a:ea typeface="微软雅黑" pitchFamily="34" charset="-122"/>
              </a:rPr>
              <a:t>两</a:t>
            </a:r>
            <a:r>
              <a:rPr lang="zh-CN" altLang="en-US" dirty="0">
                <a:latin typeface="微软雅黑" pitchFamily="34" charset="-122"/>
                <a:ea typeface="微软雅黑" pitchFamily="34" charset="-122"/>
              </a:rPr>
              <a:t>条线都是向右下方倾斜的斜线</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而且</a:t>
            </a:r>
            <a:r>
              <a:rPr lang="zh-CN" altLang="en-US" dirty="0">
                <a:latin typeface="微软雅黑" pitchFamily="34" charset="-122"/>
                <a:ea typeface="微软雅黑" pitchFamily="34" charset="-122"/>
              </a:rPr>
              <a:t>边际收益曲线一定在平均收益曲线的下面</a:t>
            </a:r>
            <a:r>
              <a:rPr lang="en-US" altLang="zh-CN" dirty="0">
                <a:latin typeface="微软雅黑" pitchFamily="34" charset="-122"/>
                <a:ea typeface="微软雅黑" pitchFamily="34" charset="-122"/>
              </a:rPr>
              <a:t>.AR</a:t>
            </a:r>
            <a:r>
              <a:rPr lang="zh-CN" altLang="en-US" dirty="0">
                <a:latin typeface="微软雅黑" pitchFamily="34" charset="-122"/>
                <a:ea typeface="微软雅黑" pitchFamily="34" charset="-122"/>
              </a:rPr>
              <a:t>＝</a:t>
            </a:r>
            <a:r>
              <a:rPr lang="en-US" altLang="zh-CN" sz="2000" dirty="0">
                <a:latin typeface="微软雅黑" pitchFamily="34" charset="-122"/>
                <a:ea typeface="微软雅黑" pitchFamily="34" charset="-122"/>
              </a:rPr>
              <a:t>P </a:t>
            </a:r>
            <a:r>
              <a:rPr lang="en-US" altLang="zh-CN" dirty="0">
                <a:latin typeface="微软雅黑" pitchFamily="34" charset="-122"/>
                <a:ea typeface="微软雅黑" pitchFamily="34" charset="-122"/>
              </a:rPr>
              <a:t>,MR</a:t>
            </a:r>
            <a:r>
              <a:rPr lang="zh-CN" altLang="en-US" dirty="0">
                <a:latin typeface="微软雅黑" pitchFamily="34" charset="-122"/>
                <a:ea typeface="微软雅黑" pitchFamily="34" charset="-122"/>
              </a:rPr>
              <a:t>＜</a:t>
            </a:r>
            <a:r>
              <a:rPr lang="en-US" altLang="zh-CN" dirty="0" smtClean="0">
                <a:latin typeface="微软雅黑" pitchFamily="34" charset="-122"/>
                <a:ea typeface="微软雅黑" pitchFamily="34" charset="-122"/>
              </a:rPr>
              <a:t>AR</a:t>
            </a:r>
            <a:endParaRPr lang="zh-CN" altLang="en-US" dirty="0">
              <a:latin typeface="微软雅黑" pitchFamily="34" charset="-122"/>
              <a:ea typeface="微软雅黑" pitchFamily="34" charset="-122"/>
            </a:endParaRPr>
          </a:p>
        </p:txBody>
      </p:sp>
      <p:sp>
        <p:nvSpPr>
          <p:cNvPr id="10" name="矩形 9"/>
          <p:cNvSpPr/>
          <p:nvPr/>
        </p:nvSpPr>
        <p:spPr>
          <a:xfrm>
            <a:off x="1091565" y="4150496"/>
            <a:ext cx="3945311" cy="1015663"/>
          </a:xfrm>
          <a:prstGeom prst="rect">
            <a:avLst/>
          </a:prstGeom>
        </p:spPr>
        <p:txBody>
          <a:bodyPr wrap="none">
            <a:spAutoFit/>
          </a:bodyPr>
          <a:lstStyle/>
          <a:p>
            <a:pPr>
              <a:lnSpc>
                <a:spcPct val="150000"/>
              </a:lnSpc>
            </a:pPr>
            <a:r>
              <a:rPr lang="zh-CN" altLang="en-US" sz="2000" b="1" dirty="0">
                <a:latin typeface="微软雅黑" pitchFamily="34" charset="-122"/>
                <a:ea typeface="微软雅黑" pitchFamily="34" charset="-122"/>
              </a:rPr>
              <a:t>三、垄断企业的短期</a:t>
            </a:r>
            <a:r>
              <a:rPr lang="zh-CN" altLang="en-US" sz="2000" b="1" dirty="0" smtClean="0">
                <a:latin typeface="微软雅黑" pitchFamily="34" charset="-122"/>
                <a:ea typeface="微软雅黑" pitchFamily="34" charset="-122"/>
              </a:rPr>
              <a:t>均衡</a:t>
            </a:r>
            <a:endParaRPr lang="en-US" altLang="zh-CN" sz="2000" b="1"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垄断企业获得超额利润的情形</a:t>
            </a:r>
          </a:p>
        </p:txBody>
      </p:sp>
      <p:pic>
        <p:nvPicPr>
          <p:cNvPr id="12" name="图片 11"/>
          <p:cNvPicPr>
            <a:picLocks noChangeAspect="1"/>
          </p:cNvPicPr>
          <p:nvPr/>
        </p:nvPicPr>
        <p:blipFill>
          <a:blip r:embed="rId3"/>
          <a:stretch>
            <a:fillRect/>
          </a:stretch>
        </p:blipFill>
        <p:spPr>
          <a:xfrm>
            <a:off x="5782962" y="4017844"/>
            <a:ext cx="3503269" cy="2677351"/>
          </a:xfrm>
          <a:prstGeom prst="rect">
            <a:avLst/>
          </a:prstGeom>
        </p:spPr>
      </p:pic>
    </p:spTree>
    <p:extLst>
      <p:ext uri="{BB962C8B-B14F-4D97-AF65-F5344CB8AC3E}">
        <p14:creationId xmlns:p14="http://schemas.microsoft.com/office/powerpoint/2010/main" val="1473311177"/>
      </p:ext>
    </p:extLst>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400110"/>
          </a:xfrm>
          <a:prstGeom prst="rect">
            <a:avLst/>
          </a:prstGeom>
          <a:noFill/>
        </p:spPr>
        <p:txBody>
          <a:bodyPr wrap="square" rtlCol="0">
            <a:spAutoFit/>
          </a:bodyPr>
          <a:lstStyle/>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垄断企业获得正常利润的情形</a:t>
            </a:r>
          </a:p>
        </p:txBody>
      </p: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完全垄断</a:t>
            </a:r>
          </a:p>
        </p:txBody>
      </p:sp>
      <p:pic>
        <p:nvPicPr>
          <p:cNvPr id="2" name="图片 1"/>
          <p:cNvPicPr>
            <a:picLocks noChangeAspect="1"/>
          </p:cNvPicPr>
          <p:nvPr/>
        </p:nvPicPr>
        <p:blipFill>
          <a:blip r:embed="rId2"/>
          <a:stretch>
            <a:fillRect/>
          </a:stretch>
        </p:blipFill>
        <p:spPr>
          <a:xfrm>
            <a:off x="1647567" y="1643694"/>
            <a:ext cx="3146853" cy="2598963"/>
          </a:xfrm>
          <a:prstGeom prst="rect">
            <a:avLst/>
          </a:prstGeom>
        </p:spPr>
      </p:pic>
      <p:sp>
        <p:nvSpPr>
          <p:cNvPr id="8" name="矩形 7"/>
          <p:cNvSpPr/>
          <p:nvPr/>
        </p:nvSpPr>
        <p:spPr>
          <a:xfrm>
            <a:off x="6430910" y="1243584"/>
            <a:ext cx="3185487" cy="369332"/>
          </a:xfrm>
          <a:prstGeom prst="rect">
            <a:avLst/>
          </a:prstGeom>
        </p:spPr>
        <p:txBody>
          <a:bodyPr wrap="none">
            <a:spAutoFit/>
          </a:bodyPr>
          <a:lstStyle/>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三</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垄断企业存在亏损的情况</a:t>
            </a:r>
          </a:p>
        </p:txBody>
      </p:sp>
      <p:pic>
        <p:nvPicPr>
          <p:cNvPr id="10" name="图片 9"/>
          <p:cNvPicPr>
            <a:picLocks noChangeAspect="1"/>
          </p:cNvPicPr>
          <p:nvPr/>
        </p:nvPicPr>
        <p:blipFill>
          <a:blip r:embed="rId3"/>
          <a:stretch>
            <a:fillRect/>
          </a:stretch>
        </p:blipFill>
        <p:spPr>
          <a:xfrm>
            <a:off x="6838847" y="1612916"/>
            <a:ext cx="2871118" cy="2629741"/>
          </a:xfrm>
          <a:prstGeom prst="rect">
            <a:avLst/>
          </a:prstGeom>
        </p:spPr>
      </p:pic>
      <p:sp>
        <p:nvSpPr>
          <p:cNvPr id="11" name="矩形 10"/>
          <p:cNvSpPr/>
          <p:nvPr/>
        </p:nvSpPr>
        <p:spPr>
          <a:xfrm>
            <a:off x="1091565" y="4458101"/>
            <a:ext cx="3005951" cy="400110"/>
          </a:xfrm>
          <a:prstGeom prst="rect">
            <a:avLst/>
          </a:prstGeom>
        </p:spPr>
        <p:txBody>
          <a:bodyPr wrap="none">
            <a:spAutoFit/>
          </a:bodyPr>
          <a:lstStyle/>
          <a:p>
            <a:r>
              <a:rPr lang="zh-CN" altLang="en-US" sz="2000" b="1" dirty="0">
                <a:latin typeface="微软雅黑" pitchFamily="34" charset="-122"/>
                <a:ea typeface="微软雅黑" pitchFamily="34" charset="-122"/>
              </a:rPr>
              <a:t>四、垄断企业的长期均衡</a:t>
            </a:r>
          </a:p>
        </p:txBody>
      </p:sp>
      <p:pic>
        <p:nvPicPr>
          <p:cNvPr id="12" name="图片 11"/>
          <p:cNvPicPr>
            <a:picLocks noChangeAspect="1"/>
          </p:cNvPicPr>
          <p:nvPr/>
        </p:nvPicPr>
        <p:blipFill>
          <a:blip r:embed="rId4"/>
          <a:stretch>
            <a:fillRect/>
          </a:stretch>
        </p:blipFill>
        <p:spPr>
          <a:xfrm>
            <a:off x="4687329" y="4525823"/>
            <a:ext cx="2703684" cy="2106152"/>
          </a:xfrm>
          <a:prstGeom prst="rect">
            <a:avLst/>
          </a:prstGeom>
        </p:spPr>
      </p:pic>
    </p:spTree>
    <p:extLst>
      <p:ext uri="{BB962C8B-B14F-4D97-AF65-F5344CB8AC3E}">
        <p14:creationId xmlns:p14="http://schemas.microsoft.com/office/powerpoint/2010/main" val="2622015782"/>
      </p:ext>
    </p:extLst>
  </p:cSld>
  <p:clrMapOvr>
    <a:masterClrMapping/>
  </p:clrMapOvr>
  <p:transition spd="slow">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2400657"/>
          </a:xfrm>
          <a:prstGeom prst="rect">
            <a:avLst/>
          </a:prstGeom>
          <a:noFill/>
        </p:spPr>
        <p:txBody>
          <a:bodyPr wrap="square" rtlCol="0">
            <a:spAutoFit/>
          </a:bodyPr>
          <a:lstStyle/>
          <a:p>
            <a:pPr>
              <a:lnSpc>
                <a:spcPct val="150000"/>
              </a:lnSpc>
            </a:pPr>
            <a:r>
              <a:rPr lang="zh-CN" altLang="en-US" sz="2000" b="1" dirty="0">
                <a:latin typeface="微软雅黑" pitchFamily="34" charset="-122"/>
                <a:ea typeface="微软雅黑" pitchFamily="34" charset="-122"/>
              </a:rPr>
              <a:t>五、垄断企业的价格</a:t>
            </a:r>
            <a:r>
              <a:rPr lang="zh-CN" altLang="en-US" sz="2000" b="1" dirty="0" smtClean="0">
                <a:latin typeface="微软雅黑" pitchFamily="34" charset="-122"/>
                <a:ea typeface="微软雅黑" pitchFamily="34" charset="-122"/>
              </a:rPr>
              <a:t>策略</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垄断企业成功地实行有差别的价格策略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必须具备三个条件</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第一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企业对价格要有</a:t>
            </a:r>
            <a:r>
              <a:rPr lang="zh-CN" altLang="en-US" sz="2000" dirty="0" smtClean="0">
                <a:latin typeface="微软雅黑" pitchFamily="34" charset="-122"/>
                <a:ea typeface="微软雅黑" pitchFamily="34" charset="-122"/>
              </a:rPr>
              <a:t>一定</a:t>
            </a:r>
            <a:r>
              <a:rPr lang="zh-CN" altLang="en-US" sz="2000" dirty="0">
                <a:latin typeface="微软雅黑" pitchFamily="34" charset="-122"/>
                <a:ea typeface="微软雅黑" pitchFamily="34" charset="-122"/>
              </a:rPr>
              <a:t>的控制</a:t>
            </a:r>
            <a:r>
              <a:rPr lang="zh-CN" altLang="en-US" sz="2000" dirty="0" smtClean="0">
                <a:latin typeface="微软雅黑" pitchFamily="34" charset="-122"/>
                <a:ea typeface="微软雅黑" pitchFamily="34" charset="-122"/>
              </a:rPr>
              <a:t>能力</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第二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企业可以根据需求弹性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有效地对市场进行分割</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第三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不同</a:t>
            </a:r>
            <a:r>
              <a:rPr lang="zh-CN" altLang="en-US" sz="2000" dirty="0" smtClean="0">
                <a:latin typeface="微软雅黑" pitchFamily="34" charset="-122"/>
                <a:ea typeface="微软雅黑" pitchFamily="34" charset="-122"/>
              </a:rPr>
              <a:t>市场</a:t>
            </a:r>
            <a:r>
              <a:rPr lang="zh-CN" altLang="en-US" sz="2000" dirty="0">
                <a:latin typeface="微软雅黑" pitchFamily="34" charset="-122"/>
                <a:ea typeface="微软雅黑" pitchFamily="34" charset="-122"/>
              </a:rPr>
              <a:t>中不同的消费者对同一商品的需求弹性</a:t>
            </a:r>
            <a:r>
              <a:rPr lang="zh-CN" altLang="en-US" sz="2000" dirty="0" smtClean="0">
                <a:latin typeface="微软雅黑" pitchFamily="34" charset="-122"/>
                <a:ea typeface="微软雅黑" pitchFamily="34" charset="-122"/>
              </a:rPr>
              <a:t>不一样</a:t>
            </a:r>
            <a:r>
              <a:rPr lang="en-US" altLang="zh-CN"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完全垄断</a:t>
            </a:r>
          </a:p>
        </p:txBody>
      </p:sp>
    </p:spTree>
    <p:extLst>
      <p:ext uri="{BB962C8B-B14F-4D97-AF65-F5344CB8AC3E}">
        <p14:creationId xmlns:p14="http://schemas.microsoft.com/office/powerpoint/2010/main" val="3551439429"/>
      </p:ext>
    </p:extLst>
  </p:cSld>
  <p:clrMapOvr>
    <a:masterClrMapping/>
  </p:clrMapOvr>
  <p:transition spd="slow">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0745814" cy="3323987"/>
          </a:xfrm>
          <a:prstGeom prst="rect">
            <a:avLst/>
          </a:prstGeom>
          <a:noFill/>
        </p:spPr>
        <p:txBody>
          <a:bodyPr wrap="square" rtlCol="0">
            <a:spAutoFit/>
          </a:bodyPr>
          <a:lstStyle/>
          <a:p>
            <a:pPr>
              <a:lnSpc>
                <a:spcPct val="150000"/>
              </a:lnSpc>
            </a:pPr>
            <a:r>
              <a:rPr lang="zh-CN" altLang="en-US" sz="2000" b="1" dirty="0">
                <a:latin typeface="微软雅黑" pitchFamily="34" charset="-122"/>
                <a:ea typeface="微软雅黑" pitchFamily="34" charset="-122"/>
              </a:rPr>
              <a:t>六、垄断市场的</a:t>
            </a:r>
            <a:r>
              <a:rPr lang="zh-CN" altLang="en-US" sz="2000" b="1" dirty="0" smtClean="0">
                <a:latin typeface="微软雅黑" pitchFamily="34" charset="-122"/>
                <a:ea typeface="微软雅黑" pitchFamily="34" charset="-122"/>
              </a:rPr>
              <a:t>效率</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垄断被认为是经济效率最低的一种市场结构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从资源配置的效率来看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垄断使产量</a:t>
            </a:r>
            <a:r>
              <a:rPr lang="zh-CN" altLang="en-US" sz="2000" dirty="0" smtClean="0">
                <a:latin typeface="微软雅黑" pitchFamily="34" charset="-122"/>
                <a:ea typeface="微软雅黑" pitchFamily="34" charset="-122"/>
              </a:rPr>
              <a:t>不足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市场价格偏高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因而缺乏效率</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首先</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垄断市场上价格大于边际成本</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消费者被迫支付更高的价格</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其次</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与完全竞争市场相比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垄断市场上市场价格高于企业最低的平均成本</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a:t>
            </a:r>
            <a:r>
              <a:rPr lang="zh-CN" altLang="en-US" sz="2000" dirty="0" smtClean="0">
                <a:latin typeface="微软雅黑" pitchFamily="34" charset="-122"/>
                <a:ea typeface="微软雅黑" pitchFamily="34" charset="-122"/>
              </a:rPr>
              <a:t>意味着企业</a:t>
            </a:r>
            <a:r>
              <a:rPr lang="zh-CN" altLang="en-US" sz="2000" dirty="0">
                <a:latin typeface="微软雅黑" pitchFamily="34" charset="-122"/>
                <a:ea typeface="微软雅黑" pitchFamily="34" charset="-122"/>
              </a:rPr>
              <a:t>没有利用现有的生产技术进一步降低生产成本</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第三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垄断不利于技术的进步</a:t>
            </a:r>
            <a:r>
              <a:rPr lang="en-US" altLang="zh-CN" sz="2000" dirty="0" smtClean="0">
                <a:latin typeface="微软雅黑" pitchFamily="34" charset="-122"/>
                <a:ea typeface="微软雅黑" pitchFamily="34" charset="-122"/>
              </a:rPr>
              <a:t>.</a:t>
            </a:r>
          </a:p>
        </p:txBody>
      </p: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完全垄断</a:t>
            </a:r>
          </a:p>
        </p:txBody>
      </p:sp>
    </p:spTree>
    <p:extLst>
      <p:ext uri="{BB962C8B-B14F-4D97-AF65-F5344CB8AC3E}">
        <p14:creationId xmlns:p14="http://schemas.microsoft.com/office/powerpoint/2010/main" val="1586762207"/>
      </p:ext>
    </p:extLst>
  </p:cSld>
  <p:clrMapOvr>
    <a:masterClrMapping/>
  </p:clrMapOvr>
  <p:transition spd="slow">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4247317"/>
          </a:xfrm>
          <a:prstGeom prst="rect">
            <a:avLst/>
          </a:prstGeom>
          <a:noFill/>
        </p:spPr>
        <p:txBody>
          <a:bodyPr wrap="square" rtlCol="0">
            <a:spAutoFit/>
          </a:bodyPr>
          <a:lstStyle/>
          <a:p>
            <a:pPr>
              <a:lnSpc>
                <a:spcPct val="150000"/>
              </a:lnSpc>
            </a:pPr>
            <a:r>
              <a:rPr lang="zh-CN" altLang="en-US" sz="2000" b="1" dirty="0">
                <a:latin typeface="微软雅黑" pitchFamily="34" charset="-122"/>
                <a:ea typeface="微软雅黑" pitchFamily="34" charset="-122"/>
              </a:rPr>
              <a:t>七、对垄断的</a:t>
            </a:r>
            <a:r>
              <a:rPr lang="zh-CN" altLang="en-US" sz="2000" b="1" dirty="0" smtClean="0">
                <a:latin typeface="微软雅黑" pitchFamily="34" charset="-122"/>
                <a:ea typeface="微软雅黑" pitchFamily="34" charset="-122"/>
              </a:rPr>
              <a:t>限制</a:t>
            </a:r>
            <a:endParaRPr lang="en-US" altLang="zh-CN" sz="2000" b="1"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行业的重新</a:t>
            </a:r>
            <a:r>
              <a:rPr lang="zh-CN" altLang="en-US" sz="2000" dirty="0" smtClean="0">
                <a:latin typeface="微软雅黑" pitchFamily="34" charset="-122"/>
                <a:ea typeface="微软雅黑" pitchFamily="34" charset="-122"/>
              </a:rPr>
              <a:t>组合</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１．把规模很大的垄断企业分解是促使竞争的有效</a:t>
            </a:r>
            <a:r>
              <a:rPr lang="zh-CN" altLang="en-US" sz="2000" dirty="0" smtClean="0">
                <a:latin typeface="微软雅黑" pitchFamily="34" charset="-122"/>
                <a:ea typeface="微软雅黑" pitchFamily="34" charset="-122"/>
              </a:rPr>
              <a:t>手段</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２．减少进入</a:t>
            </a:r>
            <a:r>
              <a:rPr lang="zh-CN" altLang="en-US" sz="2000" dirty="0" smtClean="0">
                <a:latin typeface="微软雅黑" pitchFamily="34" charset="-122"/>
                <a:ea typeface="微软雅黑" pitchFamily="34" charset="-122"/>
              </a:rPr>
              <a:t>障碍</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反垄断</a:t>
            </a:r>
            <a:r>
              <a:rPr lang="zh-CN" altLang="en-US" sz="2000" dirty="0" smtClean="0">
                <a:latin typeface="微软雅黑" pitchFamily="34" charset="-122"/>
                <a:ea typeface="微软雅黑" pitchFamily="34" charset="-122"/>
              </a:rPr>
              <a:t>法</a:t>
            </a:r>
            <a:endParaRPr lang="en-US"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a:t>
            </a:r>
            <a:r>
              <a:rPr lang="zh-CN" altLang="en-US" sz="2000" dirty="0">
                <a:latin typeface="微软雅黑" pitchFamily="34" charset="-122"/>
                <a:ea typeface="微软雅黑" pitchFamily="34" charset="-122"/>
              </a:rPr>
              <a:t>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行业</a:t>
            </a:r>
            <a:r>
              <a:rPr lang="zh-CN" altLang="en-US" sz="2000" dirty="0" smtClean="0">
                <a:latin typeface="微软雅黑" pitchFamily="34" charset="-122"/>
                <a:ea typeface="微软雅黑" pitchFamily="34" charset="-122"/>
              </a:rPr>
              <a:t>管制</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１．价格</a:t>
            </a:r>
            <a:r>
              <a:rPr lang="zh-CN" altLang="en-US" sz="2000" dirty="0" smtClean="0">
                <a:latin typeface="微软雅黑" pitchFamily="34" charset="-122"/>
                <a:ea typeface="微软雅黑" pitchFamily="34" charset="-122"/>
              </a:rPr>
              <a:t>管制</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２．对自然垄断行业的</a:t>
            </a:r>
            <a:r>
              <a:rPr lang="zh-CN" altLang="en-US" sz="2000" dirty="0" smtClean="0">
                <a:latin typeface="微软雅黑" pitchFamily="34" charset="-122"/>
                <a:ea typeface="微软雅黑" pitchFamily="34" charset="-122"/>
              </a:rPr>
              <a:t>管制</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３．对垄断行业的其他管制措施</a:t>
            </a:r>
          </a:p>
        </p:txBody>
      </p: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完全垄断</a:t>
            </a:r>
          </a:p>
        </p:txBody>
      </p:sp>
    </p:spTree>
    <p:extLst>
      <p:ext uri="{BB962C8B-B14F-4D97-AF65-F5344CB8AC3E}">
        <p14:creationId xmlns:p14="http://schemas.microsoft.com/office/powerpoint/2010/main" val="771563326"/>
      </p:ext>
    </p:extLst>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06</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72649" y="2413463"/>
            <a:ext cx="5619118" cy="848145"/>
          </a:xfrm>
          <a:prstGeom prst="rect">
            <a:avLst/>
          </a:prstGeom>
        </p:spPr>
        <p:txBody>
          <a:bodyPr wrap="square" lIns="128994" tIns="64498" rIns="128994" bIns="64498">
            <a:spAutoFit/>
          </a:bodyPr>
          <a:lstStyle/>
          <a:p>
            <a:pPr>
              <a:defRPr/>
            </a:pPr>
            <a:r>
              <a:rPr lang="zh-CN" altLang="en-US" sz="4665" b="0" kern="0" dirty="0" smtClean="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完全竞争与完全垄断</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874407"/>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smtClean="0"/>
              <a:t>第一</a:t>
            </a:r>
            <a:r>
              <a:rPr lang="zh-CN" altLang="en-US" sz="1800" dirty="0"/>
              <a:t>节　完全</a:t>
            </a:r>
            <a:r>
              <a:rPr lang="zh-CN" altLang="en-US" sz="1800" dirty="0" smtClean="0"/>
              <a:t>竞争</a:t>
            </a:r>
            <a:endParaRPr lang="zh-CN" altLang="en-US" sz="1800" dirty="0"/>
          </a:p>
          <a:p>
            <a:r>
              <a:rPr lang="zh-CN" altLang="en-US" sz="1800" dirty="0"/>
              <a:t>第二节　完全</a:t>
            </a:r>
            <a:r>
              <a:rPr lang="zh-CN" altLang="en-US" sz="1800" dirty="0" smtClean="0"/>
              <a:t>垄断</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思考题</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矩形 1"/>
          <p:cNvSpPr/>
          <p:nvPr/>
        </p:nvSpPr>
        <p:spPr>
          <a:xfrm>
            <a:off x="1033143" y="1244083"/>
            <a:ext cx="10417451" cy="4613892"/>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１．简述完全竞争市场的特点</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２．完全竞争市场为什么是有效率的市场</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这种市场就没有一点不利于经济效率的因素吗</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３．高峰负荷定价法的基本条件有哪些</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４．为什么进入障碍是垄断产生的主要原因</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５．垄断对经济效率的影响有哪些</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６．垄断企业可以随意定价</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这种说法是否正确</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为什么</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７．市场经济能让稀缺的经济资源实现最有利的配置吗</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为什么</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８．在需求长期下降的夕阳产业里</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如果商品的价格低于</a:t>
            </a:r>
            <a:r>
              <a:rPr lang="en-US" altLang="zh-CN" dirty="0">
                <a:latin typeface="微软雅黑" pitchFamily="34" charset="-122"/>
                <a:ea typeface="微软雅黑" pitchFamily="34" charset="-122"/>
              </a:rPr>
              <a:t>AC</a:t>
            </a:r>
            <a:r>
              <a:rPr lang="zh-CN" altLang="en-US" dirty="0">
                <a:latin typeface="微软雅黑" pitchFamily="34" charset="-122"/>
                <a:ea typeface="微软雅黑" pitchFamily="34" charset="-122"/>
              </a:rPr>
              <a:t>但高于</a:t>
            </a:r>
            <a:r>
              <a:rPr lang="en-US" altLang="zh-CN" dirty="0">
                <a:latin typeface="微软雅黑" pitchFamily="34" charset="-122"/>
                <a:ea typeface="微软雅黑" pitchFamily="34" charset="-122"/>
              </a:rPr>
              <a:t>AVC,</a:t>
            </a:r>
            <a:r>
              <a:rPr lang="zh-CN" altLang="en-US" dirty="0">
                <a:latin typeface="微软雅黑" pitchFamily="34" charset="-122"/>
                <a:ea typeface="微软雅黑" pitchFamily="34" charset="-122"/>
              </a:rPr>
              <a:t>此时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你</a:t>
            </a:r>
            <a:r>
              <a:rPr lang="zh-CN" altLang="en-US" dirty="0" smtClean="0">
                <a:latin typeface="微软雅黑" pitchFamily="34" charset="-122"/>
                <a:ea typeface="微软雅黑" pitchFamily="34" charset="-122"/>
              </a:rPr>
              <a:t>应该采取</a:t>
            </a:r>
            <a:r>
              <a:rPr lang="zh-CN" altLang="en-US" dirty="0">
                <a:latin typeface="微软雅黑" pitchFamily="34" charset="-122"/>
                <a:ea typeface="微软雅黑" pitchFamily="34" charset="-122"/>
              </a:rPr>
              <a:t>什么样的生产经营决策</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９．你如何考虑企业长期的进入和退出决策</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１０．根据边际成本等于边际收益的原则</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企业获得最大利润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此时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平均成本是否</a:t>
            </a:r>
            <a:r>
              <a:rPr lang="zh-CN" altLang="en-US" dirty="0" smtClean="0">
                <a:latin typeface="微软雅黑" pitchFamily="34" charset="-122"/>
                <a:ea typeface="微软雅黑" pitchFamily="34" charset="-122"/>
              </a:rPr>
              <a:t>一定最低</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为什么</a:t>
            </a:r>
            <a:r>
              <a:rPr lang="en-US" altLang="zh-CN" dirty="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p:txBody>
      </p:sp>
    </p:spTree>
    <p:extLst>
      <p:ext uri="{BB962C8B-B14F-4D97-AF65-F5344CB8AC3E}">
        <p14:creationId xmlns:p14="http://schemas.microsoft.com/office/powerpoint/2010/main" val="3993168962"/>
      </p:ext>
    </p:extLst>
  </p:cSld>
  <p:clrMapOvr>
    <a:masterClrMapping/>
  </p:clrMapOvr>
  <p:transition spd="slow">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990254" cy="3208021"/>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a:solidFill>
                  <a:srgbClr val="0067B4"/>
                </a:solidFill>
                <a:effectLst>
                  <a:glow rad="63500">
                    <a:schemeClr val="bg1">
                      <a:lumMod val="65000"/>
                      <a:alpha val="40000"/>
                    </a:schemeClr>
                  </a:glow>
                </a:effectLst>
                <a:latin typeface="楷体" panose="02010609060101010101" charset="-122"/>
                <a:ea typeface="楷体" panose="02010609060101010101" charset="-122"/>
              </a:rPr>
              <a:t>不</a:t>
            </a:r>
            <a:r>
              <a:rPr lang="zh-CN" altLang="en-US" sz="4000" kern="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完全竞争市场</a:t>
            </a: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596520" cy="523220"/>
          </a:xfrm>
          <a:prstGeom prst="rect">
            <a:avLst/>
          </a:prstGeom>
          <a:noFill/>
        </p:spPr>
        <p:txBody>
          <a:bodyPr wrap="square" rtlCol="0">
            <a:spAutoFit/>
          </a:bodyPr>
          <a:lstStyle/>
          <a:p>
            <a:pPr>
              <a:defRPr/>
            </a:pPr>
            <a:r>
              <a:rPr lang="zh-CN" altLang="en-US" sz="280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完全竞争与完全垄断</a:t>
            </a:r>
          </a:p>
        </p:txBody>
      </p:sp>
      <p:sp>
        <p:nvSpPr>
          <p:cNvPr id="2" name="文本框 1"/>
          <p:cNvSpPr txBox="1"/>
          <p:nvPr/>
        </p:nvSpPr>
        <p:spPr>
          <a:xfrm>
            <a:off x="1033145" y="2484755"/>
            <a:ext cx="10779914" cy="1569660"/>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r>
              <a:rPr lang="zh-CN" altLang="en-US" sz="2400" dirty="0"/>
              <a:t>１．掌握完全竞争的含义和特征</a:t>
            </a:r>
            <a:r>
              <a:rPr lang="en-US" altLang="zh-CN" sz="2400" dirty="0"/>
              <a:t>,</a:t>
            </a:r>
            <a:r>
              <a:rPr lang="zh-CN" altLang="en-US" sz="2400" dirty="0"/>
              <a:t>理解在完全竞争市场下企业的价格和产量决策</a:t>
            </a:r>
            <a:r>
              <a:rPr lang="en-US" altLang="zh-CN" sz="2400" dirty="0"/>
              <a:t>.</a:t>
            </a:r>
          </a:p>
          <a:p>
            <a:r>
              <a:rPr lang="zh-CN" altLang="en-US" sz="2400" dirty="0"/>
              <a:t>２．掌握完全垄断的含义和特征</a:t>
            </a:r>
            <a:r>
              <a:rPr lang="en-US" altLang="zh-CN" sz="2400" dirty="0"/>
              <a:t>,</a:t>
            </a:r>
            <a:r>
              <a:rPr lang="zh-CN" altLang="en-US" sz="2400" dirty="0"/>
              <a:t>理解垄断企业的收益曲线及长、短期均衡</a:t>
            </a:r>
            <a:r>
              <a:rPr lang="en-US" altLang="zh-CN" sz="2400" dirty="0"/>
              <a:t>.</a:t>
            </a:r>
          </a:p>
          <a:p>
            <a:r>
              <a:rPr lang="zh-CN" altLang="en-US" sz="2400" dirty="0"/>
              <a:t>３．熟悉垄断企业的三级差别价格</a:t>
            </a:r>
            <a:r>
              <a:rPr lang="en-US" altLang="zh-CN" sz="2400" dirty="0"/>
              <a:t>.</a:t>
            </a:r>
          </a:p>
          <a:p>
            <a:r>
              <a:rPr lang="zh-CN" altLang="en-US" sz="2400" dirty="0"/>
              <a:t>４．理解行业的重新组合、反垄断法和行业管制</a:t>
            </a:r>
            <a:r>
              <a:rPr lang="en-US" altLang="zh-CN" sz="2400" dirty="0"/>
              <a:t>.</a:t>
            </a:r>
            <a:endParaRPr lang="zh-CN" altLang="en-US" sz="2400" dirty="0">
              <a:solidFill>
                <a:schemeClr val="tx1">
                  <a:lumMod val="75000"/>
                  <a:lumOff val="25000"/>
                </a:schemeClr>
              </a:solidFill>
              <a:effectLst/>
              <a:latin typeface="微软雅黑" pitchFamily="34" charset="-122"/>
              <a:ea typeface="微软雅黑" pitchFamily="34"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完全竞争</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033145" y="1374345"/>
            <a:ext cx="10208596" cy="4708981"/>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一、完全竞争的含义和</a:t>
            </a:r>
            <a:r>
              <a:rPr lang="zh-CN" altLang="en-US" sz="2000" b="1" dirty="0" smtClean="0">
                <a:latin typeface="微软雅黑" pitchFamily="34" charset="-122"/>
                <a:ea typeface="微软雅黑" pitchFamily="34" charset="-122"/>
              </a:rPr>
              <a:t>特点</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完全竞争是指一种竞争不受任何阻碍和干扰的市场结构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对竞争的干扰主要来自</a:t>
            </a:r>
            <a:r>
              <a:rPr lang="zh-CN" altLang="en-US" sz="2000" dirty="0" smtClean="0">
                <a:latin typeface="微软雅黑" pitchFamily="34" charset="-122"/>
                <a:ea typeface="微软雅黑" pitchFamily="34" charset="-122"/>
              </a:rPr>
              <a:t>政府的</a:t>
            </a:r>
            <a:r>
              <a:rPr lang="zh-CN" altLang="en-US" sz="2000" dirty="0">
                <a:latin typeface="微软雅黑" pitchFamily="34" charset="-122"/>
                <a:ea typeface="微软雅黑" pitchFamily="34" charset="-122"/>
              </a:rPr>
              <a:t>干预和企业相互勾结形成</a:t>
            </a:r>
            <a:r>
              <a:rPr lang="zh-CN" altLang="en-US" sz="2000" dirty="0" smtClean="0">
                <a:latin typeface="微软雅黑" pitchFamily="34" charset="-122"/>
                <a:ea typeface="微软雅黑" pitchFamily="34" charset="-122"/>
              </a:rPr>
              <a:t>垄断。完全</a:t>
            </a:r>
            <a:r>
              <a:rPr lang="zh-CN" altLang="en-US" sz="2000" dirty="0">
                <a:latin typeface="微软雅黑" pitchFamily="34" charset="-122"/>
                <a:ea typeface="微软雅黑" pitchFamily="34" charset="-122"/>
              </a:rPr>
              <a:t>竞争市场有以下几个特征</a:t>
            </a:r>
            <a:r>
              <a:rPr lang="en-US" altLang="zh-CN" sz="2000" dirty="0">
                <a:latin typeface="微软雅黑" pitchFamily="34" charset="-122"/>
                <a:ea typeface="微软雅黑" pitchFamily="34" charset="-122"/>
              </a:rPr>
              <a:t>:</a:t>
            </a:r>
          </a:p>
          <a:p>
            <a:pPr marL="457200" indent="-457200">
              <a:lnSpc>
                <a:spcPct val="150000"/>
              </a:lnSpc>
              <a:buFont typeface="+mj-lt"/>
              <a:buAutoNum type="arabicPeriod"/>
            </a:pPr>
            <a:r>
              <a:rPr lang="zh-CN" altLang="en-US" sz="2000" dirty="0" smtClean="0">
                <a:latin typeface="微软雅黑" pitchFamily="34" charset="-122"/>
                <a:ea typeface="微软雅黑" pitchFamily="34" charset="-122"/>
              </a:rPr>
              <a:t>市场</a:t>
            </a:r>
            <a:r>
              <a:rPr lang="zh-CN" altLang="en-US" sz="2000" dirty="0">
                <a:latin typeface="微软雅黑" pitchFamily="34" charset="-122"/>
                <a:ea typeface="微软雅黑" pitchFamily="34" charset="-122"/>
              </a:rPr>
              <a:t>上有许多经济主体</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这些经济主体数量众多</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且每一主体规模又很小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他们</a:t>
            </a:r>
            <a:r>
              <a:rPr lang="zh-CN" altLang="en-US" sz="2000" dirty="0">
                <a:latin typeface="微软雅黑" pitchFamily="34" charset="-122"/>
                <a:ea typeface="微软雅黑" pitchFamily="34" charset="-122"/>
              </a:rPr>
              <a:t>任何一个都无法通过自己的行为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如价格和产量的变动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来影响市场上的供求关系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也</a:t>
            </a:r>
            <a:r>
              <a:rPr lang="zh-CN" altLang="en-US" sz="2000" dirty="0" smtClean="0">
                <a:latin typeface="微软雅黑" pitchFamily="34" charset="-122"/>
                <a:ea typeface="微软雅黑" pitchFamily="34" charset="-122"/>
              </a:rPr>
              <a:t>无法</a:t>
            </a:r>
            <a:r>
              <a:rPr lang="zh-CN" altLang="en-US" sz="2000" dirty="0">
                <a:latin typeface="微软雅黑" pitchFamily="34" charset="-122"/>
                <a:ea typeface="微软雅黑" pitchFamily="34" charset="-122"/>
              </a:rPr>
              <a:t>影响市场价格</a:t>
            </a:r>
            <a:r>
              <a:rPr lang="en-US" altLang="zh-CN" sz="2000" dirty="0" smtClean="0">
                <a:latin typeface="微软雅黑" pitchFamily="34" charset="-122"/>
                <a:ea typeface="微软雅黑" pitchFamily="34" charset="-122"/>
              </a:rPr>
              <a:t>.</a:t>
            </a:r>
          </a:p>
          <a:p>
            <a:pPr marL="457200" indent="-457200">
              <a:lnSpc>
                <a:spcPct val="150000"/>
              </a:lnSpc>
              <a:buFont typeface="+mj-lt"/>
              <a:buAutoNum type="arabicPeriod"/>
            </a:pPr>
            <a:r>
              <a:rPr lang="zh-CN" altLang="en-US" sz="2000" dirty="0" smtClean="0">
                <a:latin typeface="微软雅黑" pitchFamily="34" charset="-122"/>
                <a:ea typeface="微软雅黑" pitchFamily="34" charset="-122"/>
              </a:rPr>
              <a:t>产品</a:t>
            </a:r>
            <a:r>
              <a:rPr lang="zh-CN" altLang="en-US" sz="2000" dirty="0">
                <a:latin typeface="微软雅黑" pitchFamily="34" charset="-122"/>
                <a:ea typeface="微软雅黑" pitchFamily="34" charset="-122"/>
              </a:rPr>
              <a:t>是同质的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即任何一个生产者的产品都是无差别的</a:t>
            </a:r>
            <a:r>
              <a:rPr lang="en-US" altLang="zh-CN" sz="2000" dirty="0" smtClean="0">
                <a:latin typeface="微软雅黑" pitchFamily="34" charset="-122"/>
                <a:ea typeface="微软雅黑" pitchFamily="34" charset="-122"/>
              </a:rPr>
              <a:t>.</a:t>
            </a:r>
          </a:p>
          <a:p>
            <a:pPr marL="457200" indent="-457200">
              <a:lnSpc>
                <a:spcPct val="150000"/>
              </a:lnSpc>
              <a:buFont typeface="+mj-lt"/>
              <a:buAutoNum type="arabicPeriod"/>
            </a:pPr>
            <a:r>
              <a:rPr lang="zh-CN" altLang="en-US" sz="2000" dirty="0" smtClean="0">
                <a:latin typeface="微软雅黑" pitchFamily="34" charset="-122"/>
                <a:ea typeface="微软雅黑" pitchFamily="34" charset="-122"/>
              </a:rPr>
              <a:t>各种</a:t>
            </a:r>
            <a:r>
              <a:rPr lang="zh-CN" altLang="en-US" sz="2000" dirty="0">
                <a:latin typeface="微软雅黑" pitchFamily="34" charset="-122"/>
                <a:ea typeface="微软雅黑" pitchFamily="34" charset="-122"/>
              </a:rPr>
              <a:t>资源都可以完全自由流动而不受任何</a:t>
            </a:r>
            <a:r>
              <a:rPr lang="zh-CN" altLang="en-US" sz="2000" dirty="0" smtClean="0">
                <a:latin typeface="微软雅黑" pitchFamily="34" charset="-122"/>
                <a:ea typeface="微软雅黑" pitchFamily="34" charset="-122"/>
              </a:rPr>
              <a:t>限制。</a:t>
            </a:r>
            <a:endParaRPr lang="en-US" altLang="zh-CN" sz="2000" dirty="0" smtClean="0">
              <a:latin typeface="微软雅黑" pitchFamily="34" charset="-122"/>
              <a:ea typeface="微软雅黑" pitchFamily="34" charset="-122"/>
            </a:endParaRPr>
          </a:p>
          <a:p>
            <a:pPr marL="457200" indent="-457200">
              <a:lnSpc>
                <a:spcPct val="150000"/>
              </a:lnSpc>
              <a:buFont typeface="+mj-lt"/>
              <a:buAutoNum type="arabicPeriod"/>
            </a:pPr>
            <a:r>
              <a:rPr lang="zh-CN" altLang="en-US" sz="2000" dirty="0" smtClean="0">
                <a:latin typeface="微软雅黑" pitchFamily="34" charset="-122"/>
                <a:ea typeface="微软雅黑" pitchFamily="34" charset="-122"/>
              </a:rPr>
              <a:t>市场信息</a:t>
            </a:r>
            <a:r>
              <a:rPr lang="zh-CN" altLang="en-US" sz="2000" dirty="0">
                <a:latin typeface="微软雅黑" pitchFamily="34" charset="-122"/>
                <a:ea typeface="微软雅黑" pitchFamily="34" charset="-122"/>
              </a:rPr>
              <a:t>是完全的和对称的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企业与居民户都可以获得完备的市场信息</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双方不存在相互的欺骗</a:t>
            </a:r>
          </a:p>
        </p:txBody>
      </p:sp>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85470" y="608965"/>
            <a:ext cx="262890" cy="394335"/>
            <a:chOff x="922" y="959"/>
            <a:chExt cx="414" cy="621"/>
          </a:xfrm>
        </p:grpSpPr>
        <p:cxnSp>
          <p:nvCxnSpPr>
            <p:cNvPr id="10" name="直接连接符 9"/>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文本框 2"/>
          <p:cNvSpPr txBox="1"/>
          <p:nvPr/>
        </p:nvSpPr>
        <p:spPr>
          <a:xfrm>
            <a:off x="1033144" y="543560"/>
            <a:ext cx="6413861"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完全竞争</a:t>
            </a:r>
          </a:p>
        </p:txBody>
      </p:sp>
      <p:sp>
        <p:nvSpPr>
          <p:cNvPr id="2" name="矩形 1"/>
          <p:cNvSpPr/>
          <p:nvPr/>
        </p:nvSpPr>
        <p:spPr>
          <a:xfrm>
            <a:off x="1091564" y="1374344"/>
            <a:ext cx="11100435" cy="4247317"/>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二、完全竞争市场条件下企业的价格和产量</a:t>
            </a:r>
            <a:r>
              <a:rPr lang="zh-CN" altLang="en-US" sz="2000" b="1" dirty="0" smtClean="0">
                <a:latin typeface="微软雅黑" pitchFamily="34" charset="-122"/>
                <a:ea typeface="微软雅黑" pitchFamily="34" charset="-122"/>
              </a:rPr>
              <a:t>决策</a:t>
            </a:r>
            <a:endParaRPr lang="en-US" altLang="zh-CN" sz="2000" b="1"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完全竞争市场的收益</a:t>
            </a:r>
          </a:p>
          <a:p>
            <a:pPr>
              <a:lnSpc>
                <a:spcPct val="150000"/>
              </a:lnSpc>
            </a:pPr>
            <a:r>
              <a:rPr lang="zh-CN" altLang="en-US" sz="2000" b="1" dirty="0">
                <a:latin typeface="微软雅黑" pitchFamily="34" charset="-122"/>
                <a:ea typeface="微软雅黑" pitchFamily="34" charset="-122"/>
              </a:rPr>
              <a:t>１．完全竞争市场的需求</a:t>
            </a:r>
            <a:r>
              <a:rPr lang="zh-CN" altLang="en-US" sz="2000" b="1" dirty="0" smtClean="0">
                <a:latin typeface="微软雅黑" pitchFamily="34" charset="-122"/>
                <a:ea typeface="微软雅黑" pitchFamily="34" charset="-122"/>
              </a:rPr>
              <a:t>曲线</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由于在完全竞争市场中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企业数量众多而且规模又很小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所以在完全竞争市场上</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企业改变</a:t>
            </a:r>
            <a:r>
              <a:rPr lang="zh-CN" altLang="en-US" sz="2000" dirty="0">
                <a:latin typeface="微软雅黑" pitchFamily="34" charset="-122"/>
                <a:ea typeface="微软雅黑" pitchFamily="34" charset="-122"/>
              </a:rPr>
              <a:t>生产经营决策不能影响市场的供求关系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从而也不能影响</a:t>
            </a:r>
            <a:r>
              <a:rPr lang="zh-CN" altLang="en-US" sz="2000" dirty="0" smtClean="0">
                <a:latin typeface="微软雅黑" pitchFamily="34" charset="-122"/>
                <a:ea typeface="微软雅黑" pitchFamily="34" charset="-122"/>
              </a:rPr>
              <a:t>市场价格</a:t>
            </a:r>
            <a:r>
              <a:rPr lang="en-US" altLang="zh-CN" sz="2000" dirty="0" smtClean="0">
                <a:latin typeface="微软雅黑" pitchFamily="34" charset="-122"/>
                <a:ea typeface="微软雅黑" pitchFamily="34" charset="-122"/>
              </a:rPr>
              <a:t>.</a:t>
            </a:r>
          </a:p>
          <a:p>
            <a:pPr>
              <a:lnSpc>
                <a:spcPct val="150000"/>
              </a:lnSpc>
            </a:pPr>
            <a:r>
              <a:rPr lang="zh-CN" altLang="en-US" sz="2000" b="1" dirty="0">
                <a:latin typeface="微软雅黑" pitchFamily="34" charset="-122"/>
                <a:ea typeface="微软雅黑" pitchFamily="34" charset="-122"/>
              </a:rPr>
              <a:t>２．完全竞争市场企业的平均收益</a:t>
            </a:r>
          </a:p>
          <a:p>
            <a:pPr>
              <a:lnSpc>
                <a:spcPct val="150000"/>
              </a:lnSpc>
            </a:pPr>
            <a:r>
              <a:rPr lang="zh-CN" altLang="en-US" sz="2000" dirty="0">
                <a:latin typeface="微软雅黑" pitchFamily="34" charset="-122"/>
                <a:ea typeface="微软雅黑" pitchFamily="34" charset="-122"/>
              </a:rPr>
              <a:t>完全竞争市场企业的平均收益等于价格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由于企业不能改变市场上的价格水平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是</a:t>
            </a:r>
            <a:r>
              <a:rPr lang="zh-CN" altLang="en-US" sz="2000" dirty="0" smtClean="0">
                <a:latin typeface="微软雅黑" pitchFamily="34" charset="-122"/>
                <a:ea typeface="微软雅黑" pitchFamily="34" charset="-122"/>
              </a:rPr>
              <a:t>市场价格</a:t>
            </a:r>
            <a:r>
              <a:rPr lang="zh-CN" altLang="en-US" sz="2000" dirty="0">
                <a:latin typeface="微软雅黑" pitchFamily="34" charset="-122"/>
                <a:ea typeface="微软雅黑" pitchFamily="34" charset="-122"/>
              </a:rPr>
              <a:t>的被动接受者</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企业按既定的市场价格出售产品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每单位产量的售价也就是</a:t>
            </a:r>
            <a:r>
              <a:rPr lang="zh-CN" altLang="en-US" sz="2000" dirty="0" smtClean="0">
                <a:latin typeface="微软雅黑" pitchFamily="34" charset="-122"/>
                <a:ea typeface="微软雅黑" pitchFamily="34" charset="-122"/>
              </a:rPr>
              <a:t>每单位</a:t>
            </a:r>
            <a:r>
              <a:rPr lang="zh-CN" altLang="en-US" sz="2000" dirty="0">
                <a:latin typeface="微软雅黑" pitchFamily="34" charset="-122"/>
                <a:ea typeface="微软雅黑" pitchFamily="34" charset="-122"/>
              </a:rPr>
              <a:t>产量的平均收益</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所以价格等于平均收益</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5" name="图片 4"/>
          <p:cNvPicPr>
            <a:picLocks noChangeAspect="1"/>
          </p:cNvPicPr>
          <p:nvPr/>
        </p:nvPicPr>
        <p:blipFill>
          <a:blip r:embed="rId2"/>
          <a:stretch>
            <a:fillRect/>
          </a:stretch>
        </p:blipFill>
        <p:spPr>
          <a:xfrm>
            <a:off x="4089755" y="5184608"/>
            <a:ext cx="3876675" cy="476250"/>
          </a:xfrm>
          <a:prstGeom prst="rect">
            <a:avLst/>
          </a:prstGeom>
        </p:spPr>
      </p:pic>
      <p:sp>
        <p:nvSpPr>
          <p:cNvPr id="6" name="矩形 5"/>
          <p:cNvSpPr/>
          <p:nvPr/>
        </p:nvSpPr>
        <p:spPr>
          <a:xfrm>
            <a:off x="1091564" y="5679655"/>
            <a:ext cx="7815767" cy="400110"/>
          </a:xfrm>
          <a:prstGeom prst="rect">
            <a:avLst/>
          </a:prstGeom>
        </p:spPr>
        <p:txBody>
          <a:bodyPr wrap="square">
            <a:spAutoFit/>
          </a:bodyPr>
          <a:lstStyle/>
          <a:p>
            <a:r>
              <a:rPr lang="zh-CN" altLang="en-US" sz="2000" dirty="0">
                <a:latin typeface="微软雅黑" pitchFamily="34" charset="-122"/>
                <a:ea typeface="微软雅黑" pitchFamily="34" charset="-122"/>
              </a:rPr>
              <a:t>正因为如此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需求曲线也就等于平均收益曲线</a:t>
            </a:r>
            <a:r>
              <a:rPr lang="en-US" altLang="zh-CN" sz="2000" dirty="0" smtClean="0">
                <a:latin typeface="微软雅黑" pitchFamily="34" charset="-122"/>
                <a:ea typeface="微软雅黑" pitchFamily="34" charset="-122"/>
              </a:rPr>
              <a:t>.</a:t>
            </a:r>
          </a:p>
        </p:txBody>
      </p:sp>
    </p:spTree>
  </p:cSld>
  <p:clrMapOvr>
    <a:masterClrMapping/>
  </p:clrMapOvr>
  <p:transition spd="slow">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2"/>
          <p:cNvSpPr txBox="1"/>
          <p:nvPr/>
        </p:nvSpPr>
        <p:spPr>
          <a:xfrm>
            <a:off x="1033144" y="543560"/>
            <a:ext cx="6413861"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完全竞争</a:t>
            </a:r>
          </a:p>
        </p:txBody>
      </p:sp>
      <p:sp>
        <p:nvSpPr>
          <p:cNvPr id="9" name="矩形 8"/>
          <p:cNvSpPr/>
          <p:nvPr/>
        </p:nvSpPr>
        <p:spPr>
          <a:xfrm>
            <a:off x="1091565" y="1176743"/>
            <a:ext cx="11098530" cy="1338828"/>
          </a:xfrm>
          <a:prstGeom prst="rect">
            <a:avLst/>
          </a:prstGeom>
        </p:spPr>
        <p:txBody>
          <a:bodyPr wrap="square">
            <a:spAutoFit/>
          </a:bodyPr>
          <a:lstStyle/>
          <a:p>
            <a:pPr>
              <a:lnSpc>
                <a:spcPct val="150000"/>
              </a:lnSpc>
            </a:pPr>
            <a:r>
              <a:rPr lang="zh-CN" altLang="en-US" b="1" dirty="0">
                <a:latin typeface="微软雅黑" pitchFamily="34" charset="-122"/>
                <a:ea typeface="微软雅黑" pitchFamily="34" charset="-122"/>
              </a:rPr>
              <a:t>３．完全竞争市场企业的边际收益</a:t>
            </a:r>
          </a:p>
          <a:p>
            <a:pPr>
              <a:lnSpc>
                <a:spcPct val="150000"/>
              </a:lnSpc>
            </a:pPr>
            <a:r>
              <a:rPr lang="zh-CN" altLang="en-US" dirty="0">
                <a:latin typeface="微软雅黑" pitchFamily="34" charset="-122"/>
                <a:ea typeface="微软雅黑" pitchFamily="34" charset="-122"/>
              </a:rPr>
              <a:t>在完全竞争市场上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平均收益等于边际收益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因为边际收益是增加一单位产量所增加的总收益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在完全竞争市场上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无论一个企业产量增加多少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价格总是不变的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所以边际收益等于价格</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12" name="图片 11"/>
          <p:cNvPicPr>
            <a:picLocks noChangeAspect="1"/>
          </p:cNvPicPr>
          <p:nvPr/>
        </p:nvPicPr>
        <p:blipFill>
          <a:blip r:embed="rId2"/>
          <a:stretch>
            <a:fillRect/>
          </a:stretch>
        </p:blipFill>
        <p:spPr>
          <a:xfrm>
            <a:off x="7647440" y="2498818"/>
            <a:ext cx="2667000" cy="552450"/>
          </a:xfrm>
          <a:prstGeom prst="rect">
            <a:avLst/>
          </a:prstGeom>
        </p:spPr>
      </p:pic>
      <p:sp>
        <p:nvSpPr>
          <p:cNvPr id="13" name="矩形 12"/>
          <p:cNvSpPr/>
          <p:nvPr/>
        </p:nvSpPr>
        <p:spPr>
          <a:xfrm>
            <a:off x="1124516" y="2823348"/>
            <a:ext cx="5775940" cy="400110"/>
          </a:xfrm>
          <a:prstGeom prst="rect">
            <a:avLst/>
          </a:prstGeom>
        </p:spPr>
        <p:txBody>
          <a:bodyPr wrap="none">
            <a:spAutoFit/>
          </a:bodyPr>
          <a:lstStyle/>
          <a:p>
            <a:r>
              <a:rPr lang="zh-CN" altLang="en-US" dirty="0">
                <a:latin typeface="微软雅黑" pitchFamily="34" charset="-122"/>
                <a:ea typeface="微软雅黑" pitchFamily="34" charset="-122"/>
              </a:rPr>
              <a:t>所以</a:t>
            </a:r>
            <a:r>
              <a:rPr lang="en-US" altLang="zh-CN" dirty="0">
                <a:latin typeface="微软雅黑" pitchFamily="34" charset="-122"/>
                <a:ea typeface="微软雅黑" pitchFamily="34" charset="-122"/>
              </a:rPr>
              <a:t>,AR</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MR</a:t>
            </a:r>
            <a:r>
              <a:rPr lang="zh-CN" altLang="en-US" dirty="0">
                <a:latin typeface="微软雅黑" pitchFamily="34" charset="-122"/>
                <a:ea typeface="微软雅黑" pitchFamily="34" charset="-122"/>
              </a:rPr>
              <a:t>＝</a:t>
            </a:r>
            <a:r>
              <a:rPr lang="en-US" altLang="zh-CN" sz="2000" dirty="0">
                <a:latin typeface="微软雅黑" pitchFamily="34" charset="-122"/>
                <a:ea typeface="微软雅黑" pitchFamily="34" charset="-122"/>
              </a:rPr>
              <a:t>P </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三条曲线合而为一</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如图</a:t>
            </a:r>
            <a:r>
              <a:rPr lang="zh-CN" altLang="en-US" dirty="0" smtClean="0">
                <a:latin typeface="微软雅黑" pitchFamily="34" charset="-122"/>
                <a:ea typeface="微软雅黑" pitchFamily="34" charset="-122"/>
              </a:rPr>
              <a:t>６</a:t>
            </a:r>
            <a:r>
              <a:rPr lang="en-US" altLang="zh-CN" sz="2000"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１</a:t>
            </a:r>
            <a:r>
              <a:rPr lang="zh-CN" altLang="en-US" dirty="0">
                <a:latin typeface="微软雅黑" pitchFamily="34" charset="-122"/>
                <a:ea typeface="微软雅黑" pitchFamily="34" charset="-122"/>
              </a:rPr>
              <a:t>所示</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18" name="图片 17"/>
          <p:cNvPicPr>
            <a:picLocks noChangeAspect="1"/>
          </p:cNvPicPr>
          <p:nvPr/>
        </p:nvPicPr>
        <p:blipFill>
          <a:blip r:embed="rId3"/>
          <a:stretch>
            <a:fillRect/>
          </a:stretch>
        </p:blipFill>
        <p:spPr>
          <a:xfrm>
            <a:off x="1335406" y="3375799"/>
            <a:ext cx="4473723" cy="1987747"/>
          </a:xfrm>
          <a:prstGeom prst="rect">
            <a:avLst/>
          </a:prstGeom>
        </p:spPr>
      </p:pic>
      <p:sp>
        <p:nvSpPr>
          <p:cNvPr id="19" name="矩形 18"/>
          <p:cNvSpPr/>
          <p:nvPr/>
        </p:nvSpPr>
        <p:spPr>
          <a:xfrm>
            <a:off x="6311562" y="3308563"/>
            <a:ext cx="5427602" cy="2308324"/>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图</a:t>
            </a:r>
            <a:r>
              <a:rPr lang="zh-CN" altLang="en-US" dirty="0" smtClean="0">
                <a:latin typeface="微软雅黑" pitchFamily="34" charset="-122"/>
                <a:ea typeface="微软雅黑" pitchFamily="34" charset="-122"/>
              </a:rPr>
              <a:t>６</a:t>
            </a:r>
            <a:r>
              <a:rPr lang="en-US" altLang="zh-CN" sz="2000"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１</a:t>
            </a:r>
            <a:r>
              <a:rPr lang="en-US" altLang="zh-CN" dirty="0">
                <a:latin typeface="微软雅黑" pitchFamily="34" charset="-122"/>
                <a:ea typeface="微软雅黑" pitchFamily="34" charset="-122"/>
              </a:rPr>
              <a:t>(a)</a:t>
            </a:r>
            <a:r>
              <a:rPr lang="zh-CN" altLang="en-US" dirty="0">
                <a:latin typeface="微软雅黑" pitchFamily="34" charset="-122"/>
                <a:ea typeface="微软雅黑" pitchFamily="34" charset="-122"/>
              </a:rPr>
              <a:t>表示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在完全竞争的市场中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整个行业产品的供求关系决定了该产品的</a:t>
            </a:r>
            <a:r>
              <a:rPr lang="zh-CN" altLang="en-US" dirty="0" smtClean="0">
                <a:latin typeface="微软雅黑" pitchFamily="34" charset="-122"/>
                <a:ea typeface="微软雅黑" pitchFamily="34" charset="-122"/>
              </a:rPr>
              <a:t>市场价格</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市场价格一旦确定</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企业只能被动地接受这一价格</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图</a:t>
            </a:r>
            <a:r>
              <a:rPr lang="zh-CN" altLang="en-US" dirty="0" smtClean="0">
                <a:latin typeface="微软雅黑" pitchFamily="34" charset="-122"/>
                <a:ea typeface="微软雅黑" pitchFamily="34" charset="-122"/>
              </a:rPr>
              <a:t>６</a:t>
            </a:r>
            <a:r>
              <a:rPr lang="en-US" altLang="zh-CN" sz="2000"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１</a:t>
            </a:r>
            <a:r>
              <a:rPr lang="en-US" altLang="zh-CN" dirty="0">
                <a:latin typeface="微软雅黑" pitchFamily="34" charset="-122"/>
                <a:ea typeface="微软雅黑" pitchFamily="34" charset="-122"/>
              </a:rPr>
              <a:t>(b)</a:t>
            </a:r>
            <a:r>
              <a:rPr lang="zh-CN" altLang="en-US" dirty="0">
                <a:latin typeface="微软雅黑" pitchFamily="34" charset="-122"/>
                <a:ea typeface="微软雅黑" pitchFamily="34" charset="-122"/>
              </a:rPr>
              <a:t>表示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企业作为市场</a:t>
            </a:r>
            <a:r>
              <a:rPr lang="zh-CN" altLang="en-US" dirty="0" smtClean="0">
                <a:latin typeface="微软雅黑" pitchFamily="34" charset="-122"/>
                <a:ea typeface="微软雅黑" pitchFamily="34" charset="-122"/>
              </a:rPr>
              <a:t>上产品</a:t>
            </a:r>
            <a:r>
              <a:rPr lang="zh-CN" altLang="en-US" dirty="0">
                <a:latin typeface="微软雅黑" pitchFamily="34" charset="-122"/>
                <a:ea typeface="微软雅黑" pitchFamily="34" charset="-122"/>
              </a:rPr>
              <a:t>价格的接受者</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其平均收益</a:t>
            </a:r>
            <a:r>
              <a:rPr lang="en-US" altLang="zh-CN" dirty="0">
                <a:latin typeface="微软雅黑" pitchFamily="34" charset="-122"/>
                <a:ea typeface="微软雅黑" pitchFamily="34" charset="-122"/>
              </a:rPr>
              <a:t>AR</a:t>
            </a:r>
            <a:r>
              <a:rPr lang="zh-CN" altLang="en-US" dirty="0">
                <a:latin typeface="微软雅黑" pitchFamily="34" charset="-122"/>
                <a:ea typeface="微软雅黑" pitchFamily="34" charset="-122"/>
              </a:rPr>
              <a:t>等于边际收益</a:t>
            </a:r>
            <a:r>
              <a:rPr lang="en-US" altLang="zh-CN" dirty="0">
                <a:latin typeface="微软雅黑" pitchFamily="34" charset="-122"/>
                <a:ea typeface="微软雅黑" pitchFamily="34" charset="-122"/>
              </a:rPr>
              <a:t>MR</a:t>
            </a:r>
            <a:r>
              <a:rPr lang="zh-CN" altLang="en-US" dirty="0">
                <a:latin typeface="微软雅黑" pitchFamily="34" charset="-122"/>
                <a:ea typeface="微软雅黑" pitchFamily="34" charset="-122"/>
              </a:rPr>
              <a:t>等于市场价格</a:t>
            </a:r>
            <a:r>
              <a:rPr lang="en-US" altLang="zh-CN" sz="2000" dirty="0">
                <a:latin typeface="微软雅黑" pitchFamily="34" charset="-122"/>
                <a:ea typeface="微软雅黑" pitchFamily="34" charset="-122"/>
              </a:rPr>
              <a:t>P </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a:t>
            </a:r>
            <a:r>
              <a:rPr lang="en-US" altLang="zh-CN" dirty="0">
                <a:latin typeface="微软雅黑" pitchFamily="34" charset="-122"/>
                <a:ea typeface="微软雅黑" pitchFamily="34" charset="-122"/>
              </a:rPr>
              <a:t>AR</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MR</a:t>
            </a:r>
            <a:r>
              <a:rPr lang="zh-CN" altLang="en-US" dirty="0">
                <a:latin typeface="微软雅黑" pitchFamily="34" charset="-122"/>
                <a:ea typeface="微软雅黑" pitchFamily="34" charset="-122"/>
              </a:rPr>
              <a:t>＝</a:t>
            </a:r>
            <a:r>
              <a:rPr lang="en-US" altLang="zh-CN" sz="2000" dirty="0">
                <a:latin typeface="微软雅黑" pitchFamily="34" charset="-122"/>
                <a:ea typeface="微软雅黑" pitchFamily="34" charset="-122"/>
              </a:rPr>
              <a:t>P </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20" name="矩形 19"/>
          <p:cNvSpPr/>
          <p:nvPr/>
        </p:nvSpPr>
        <p:spPr>
          <a:xfrm>
            <a:off x="1124516" y="5590241"/>
            <a:ext cx="11100435" cy="984885"/>
          </a:xfrm>
          <a:prstGeom prst="rect">
            <a:avLst/>
          </a:prstGeom>
        </p:spPr>
        <p:txBody>
          <a:bodyPr wrap="square">
            <a:spAutoFit/>
          </a:bodyPr>
          <a:lstStyle/>
          <a:p>
            <a:r>
              <a:rPr lang="zh-CN" altLang="en-US" b="1" dirty="0">
                <a:latin typeface="微软雅黑" pitchFamily="34" charset="-122"/>
                <a:ea typeface="微软雅黑" pitchFamily="34" charset="-122"/>
              </a:rPr>
              <a:t>４．完全竞争市场企业的总收益</a:t>
            </a:r>
          </a:p>
          <a:p>
            <a:r>
              <a:rPr lang="zh-CN" altLang="en-US" dirty="0">
                <a:solidFill>
                  <a:srgbClr val="000000"/>
                </a:solidFill>
                <a:latin typeface="微软雅黑" pitchFamily="34" charset="-122"/>
                <a:ea typeface="微软雅黑" pitchFamily="34" charset="-122"/>
              </a:rPr>
              <a:t>在完全竞争市场中</a:t>
            </a:r>
            <a:r>
              <a:rPr lang="en-US" altLang="zh-CN" dirty="0">
                <a:solidFill>
                  <a:srgbClr val="000000"/>
                </a:solidFill>
                <a:latin typeface="微软雅黑" pitchFamily="34" charset="-122"/>
                <a:ea typeface="微软雅黑" pitchFamily="34" charset="-122"/>
              </a:rPr>
              <a:t>,</a:t>
            </a:r>
            <a:r>
              <a:rPr lang="zh-CN" altLang="en-US" dirty="0">
                <a:solidFill>
                  <a:srgbClr val="000000"/>
                </a:solidFill>
                <a:latin typeface="微软雅黑" pitchFamily="34" charset="-122"/>
                <a:ea typeface="微软雅黑" pitchFamily="34" charset="-122"/>
              </a:rPr>
              <a:t>企业的总收益随着产量的增加而增加</a:t>
            </a:r>
            <a:r>
              <a:rPr lang="en-US" altLang="zh-CN" dirty="0">
                <a:solidFill>
                  <a:srgbClr val="000000"/>
                </a:solidFill>
                <a:latin typeface="微软雅黑" pitchFamily="34" charset="-122"/>
                <a:ea typeface="微软雅黑" pitchFamily="34" charset="-122"/>
              </a:rPr>
              <a:t>.</a:t>
            </a:r>
            <a:r>
              <a:rPr lang="zh-CN" altLang="en-US" dirty="0">
                <a:solidFill>
                  <a:srgbClr val="000000"/>
                </a:solidFill>
                <a:latin typeface="微软雅黑" pitchFamily="34" charset="-122"/>
                <a:ea typeface="微软雅黑" pitchFamily="34" charset="-122"/>
              </a:rPr>
              <a:t>因为</a:t>
            </a:r>
            <a:r>
              <a:rPr lang="en-US" altLang="zh-CN" dirty="0">
                <a:solidFill>
                  <a:srgbClr val="000000"/>
                </a:solidFill>
                <a:latin typeface="微软雅黑" pitchFamily="34" charset="-122"/>
                <a:ea typeface="微软雅黑" pitchFamily="34" charset="-122"/>
              </a:rPr>
              <a:t>TR</a:t>
            </a:r>
            <a:r>
              <a:rPr lang="zh-CN" altLang="en-US" dirty="0">
                <a:solidFill>
                  <a:srgbClr val="000000"/>
                </a:solidFill>
                <a:latin typeface="微软雅黑" pitchFamily="34" charset="-122"/>
                <a:ea typeface="微软雅黑" pitchFamily="34" charset="-122"/>
              </a:rPr>
              <a:t>＝</a:t>
            </a:r>
            <a:r>
              <a:rPr lang="en-US" altLang="zh-CN" dirty="0">
                <a:solidFill>
                  <a:srgbClr val="000000"/>
                </a:solidFill>
                <a:latin typeface="微软雅黑" pitchFamily="34" charset="-122"/>
                <a:ea typeface="微软雅黑" pitchFamily="34" charset="-122"/>
              </a:rPr>
              <a:t>TP×</a:t>
            </a:r>
            <a:r>
              <a:rPr lang="en-US" altLang="zh-CN" sz="2000" dirty="0">
                <a:solidFill>
                  <a:srgbClr val="000000"/>
                </a:solidFill>
                <a:latin typeface="微软雅黑" pitchFamily="34" charset="-122"/>
                <a:ea typeface="微软雅黑" pitchFamily="34" charset="-122"/>
              </a:rPr>
              <a:t>P </a:t>
            </a:r>
            <a:r>
              <a:rPr lang="en-US" altLang="zh-CN" dirty="0">
                <a:solidFill>
                  <a:srgbClr val="000000"/>
                </a:solidFill>
                <a:latin typeface="微软雅黑" pitchFamily="34" charset="-122"/>
                <a:ea typeface="微软雅黑" pitchFamily="34" charset="-122"/>
              </a:rPr>
              <a:t>,</a:t>
            </a:r>
            <a:r>
              <a:rPr lang="zh-CN" altLang="en-US" dirty="0">
                <a:solidFill>
                  <a:srgbClr val="000000"/>
                </a:solidFill>
                <a:latin typeface="微软雅黑" pitchFamily="34" charset="-122"/>
                <a:ea typeface="微软雅黑" pitchFamily="34" charset="-122"/>
              </a:rPr>
              <a:t>价格</a:t>
            </a:r>
            <a:r>
              <a:rPr lang="zh-CN" altLang="en-US" dirty="0" smtClean="0">
                <a:solidFill>
                  <a:srgbClr val="000000"/>
                </a:solidFill>
                <a:latin typeface="微软雅黑" pitchFamily="34" charset="-122"/>
                <a:ea typeface="微软雅黑" pitchFamily="34" charset="-122"/>
              </a:rPr>
              <a:t>不变</a:t>
            </a:r>
            <a:r>
              <a:rPr lang="en-US" altLang="zh-CN" dirty="0">
                <a:solidFill>
                  <a:srgbClr val="000000"/>
                </a:solidFill>
                <a:latin typeface="微软雅黑" pitchFamily="34" charset="-122"/>
                <a:ea typeface="微软雅黑" pitchFamily="34" charset="-122"/>
              </a:rPr>
              <a:t>,</a:t>
            </a:r>
            <a:r>
              <a:rPr lang="zh-CN" altLang="en-US" dirty="0">
                <a:solidFill>
                  <a:srgbClr val="000000"/>
                </a:solidFill>
                <a:latin typeface="微软雅黑" pitchFamily="34" charset="-122"/>
                <a:ea typeface="微软雅黑" pitchFamily="34" charset="-122"/>
              </a:rPr>
              <a:t>总收益随着产量的增加而增加</a:t>
            </a:r>
            <a:r>
              <a:rPr lang="en-US" altLang="zh-CN" dirty="0">
                <a:solidFill>
                  <a:srgbClr val="000000"/>
                </a:solidFill>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08304" y="1176743"/>
            <a:ext cx="6900672" cy="3000821"/>
          </a:xfrm>
          <a:prstGeom prst="rect">
            <a:avLst/>
          </a:prstGeom>
        </p:spPr>
        <p:txBody>
          <a:bodyPr wrap="square" anchor="t" anchorCtr="0">
            <a:normAutofit/>
          </a:bodyPr>
          <a:lstStyle/>
          <a:p>
            <a:pPr>
              <a:lnSpc>
                <a:spcPct val="150000"/>
              </a:lnSpc>
            </a:pPr>
            <a:r>
              <a:rPr lang="ko-KR" altLang="en-US" dirty="0" smtClean="0">
                <a:latin typeface="微软雅黑" pitchFamily="34" charset="-122"/>
                <a:ea typeface="微软雅黑" pitchFamily="34" charset="-122"/>
              </a:rPr>
              <a:t/>
            </a:r>
            <a:br>
              <a:rPr lang="ko-KR" altLang="en-US" dirty="0" smtClean="0">
                <a:latin typeface="微软雅黑" pitchFamily="34" charset="-122"/>
                <a:ea typeface="微软雅黑" pitchFamily="34" charset="-122"/>
              </a:rPr>
            </a:br>
            <a:r>
              <a:rPr lang="en-US" altLang="ko-KR" dirty="0" smtClean="0">
                <a:latin typeface="微软雅黑" pitchFamily="34" charset="-122"/>
                <a:ea typeface="微软雅黑" pitchFamily="34" charset="-122"/>
              </a:rPr>
              <a:t/>
            </a:r>
            <a:br>
              <a:rPr lang="en-US" altLang="ko-KR"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10" name="矩形 9"/>
          <p:cNvSpPr/>
          <p:nvPr/>
        </p:nvSpPr>
        <p:spPr>
          <a:xfrm>
            <a:off x="999744" y="2619863"/>
            <a:ext cx="10887456" cy="2308324"/>
          </a:xfrm>
          <a:prstGeom prst="rect">
            <a:avLst/>
          </a:prstGeom>
        </p:spPr>
        <p:txBody>
          <a:bodyPr wrap="square">
            <a:spAutoFit/>
          </a:bodyPr>
          <a:lstStyle/>
          <a:p>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11" name="矩形 10"/>
          <p:cNvSpPr/>
          <p:nvPr/>
        </p:nvSpPr>
        <p:spPr>
          <a:xfrm>
            <a:off x="999743" y="1202163"/>
            <a:ext cx="11190351" cy="3323987"/>
          </a:xfrm>
          <a:prstGeom prst="rect">
            <a:avLst/>
          </a:prstGeom>
        </p:spPr>
        <p:txBody>
          <a:bodyPr wrap="square">
            <a:spAutoFit/>
          </a:bodyPr>
          <a:lstStyle/>
          <a:p>
            <a:pPr>
              <a:lnSpc>
                <a:spcPct val="150000"/>
              </a:lnSpc>
            </a:pPr>
            <a:r>
              <a:rPr lang="en-US" altLang="zh-CN" sz="2000" b="1" dirty="0">
                <a:latin typeface="微软雅黑" pitchFamily="34" charset="-122"/>
                <a:ea typeface="微软雅黑" pitchFamily="34" charset="-122"/>
              </a:rPr>
              <a:t>(</a:t>
            </a:r>
            <a:r>
              <a:rPr lang="zh-CN" altLang="en-US" sz="2000" b="1" dirty="0">
                <a:latin typeface="微软雅黑" pitchFamily="34" charset="-122"/>
                <a:ea typeface="微软雅黑" pitchFamily="34" charset="-122"/>
              </a:rPr>
              <a:t>二</a:t>
            </a:r>
            <a:r>
              <a:rPr lang="en-US" altLang="zh-CN" sz="2000" b="1" dirty="0">
                <a:latin typeface="微软雅黑" pitchFamily="34" charset="-122"/>
                <a:ea typeface="微软雅黑" pitchFamily="34" charset="-122"/>
              </a:rPr>
              <a:t>)</a:t>
            </a:r>
            <a:r>
              <a:rPr lang="zh-CN" altLang="en-US" sz="2000" b="1" dirty="0">
                <a:latin typeface="微软雅黑" pitchFamily="34" charset="-122"/>
                <a:ea typeface="微软雅黑" pitchFamily="34" charset="-122"/>
              </a:rPr>
              <a:t>完全竞争市场中企业短期的产量与价格的</a:t>
            </a:r>
            <a:r>
              <a:rPr lang="zh-CN" altLang="en-US" sz="2000" b="1" dirty="0" smtClean="0">
                <a:latin typeface="微软雅黑" pitchFamily="34" charset="-122"/>
                <a:ea typeface="微软雅黑" pitchFamily="34" charset="-122"/>
              </a:rPr>
              <a:t>决定</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在完全竞争的条件下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短期包含两个含义</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第一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企业的固定生产要素不能调整</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第二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行业的规模保持不变</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企业要获得最大利润</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必须遵循边际收益等于边际成本</a:t>
            </a:r>
            <a:r>
              <a:rPr lang="en-US" altLang="zh-CN" sz="2000" dirty="0">
                <a:latin typeface="微软雅黑" pitchFamily="34" charset="-122"/>
                <a:ea typeface="微软雅黑" pitchFamily="34" charset="-122"/>
              </a:rPr>
              <a:t>(MR</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MC)</a:t>
            </a:r>
            <a:r>
              <a:rPr lang="zh-CN" altLang="en-US" sz="2000" dirty="0">
                <a:latin typeface="微软雅黑" pitchFamily="34" charset="-122"/>
                <a:ea typeface="微软雅黑" pitchFamily="34" charset="-122"/>
              </a:rPr>
              <a:t>的原则</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在这一点</a:t>
            </a:r>
            <a:r>
              <a:rPr lang="zh-CN" altLang="en-US" sz="2000" dirty="0" smtClean="0">
                <a:latin typeface="微软雅黑" pitchFamily="34" charset="-122"/>
                <a:ea typeface="微软雅黑" pitchFamily="34" charset="-122"/>
              </a:rPr>
              <a:t>上企业</a:t>
            </a:r>
            <a:r>
              <a:rPr lang="zh-CN" altLang="en-US" sz="2000" dirty="0">
                <a:latin typeface="微软雅黑" pitchFamily="34" charset="-122"/>
                <a:ea typeface="微软雅黑" pitchFamily="34" charset="-122"/>
              </a:rPr>
              <a:t>该获得的利润都获得了</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我们把这一原则应用到完全竞争市场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就可能出现以下三</a:t>
            </a:r>
            <a:r>
              <a:rPr lang="zh-CN" altLang="en-US" sz="2000" dirty="0" smtClean="0">
                <a:latin typeface="微软雅黑" pitchFamily="34" charset="-122"/>
                <a:ea typeface="微软雅黑" pitchFamily="34" charset="-122"/>
              </a:rPr>
              <a:t>种情况</a:t>
            </a:r>
            <a:r>
              <a:rPr lang="en-US" altLang="zh-CN" sz="2000" dirty="0" smtClean="0">
                <a:latin typeface="微软雅黑" pitchFamily="34" charset="-122"/>
                <a:ea typeface="微软雅黑" pitchFamily="34" charset="-122"/>
              </a:rPr>
              <a:t>.</a:t>
            </a: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企业存在超额利润的情况</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17" name="文本框 2"/>
          <p:cNvSpPr txBox="1"/>
          <p:nvPr/>
        </p:nvSpPr>
        <p:spPr>
          <a:xfrm>
            <a:off x="1033144" y="543560"/>
            <a:ext cx="6413861"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完全竞争</a:t>
            </a:r>
          </a:p>
        </p:txBody>
      </p:sp>
      <p:pic>
        <p:nvPicPr>
          <p:cNvPr id="2" name="图片 1"/>
          <p:cNvPicPr>
            <a:picLocks noChangeAspect="1"/>
          </p:cNvPicPr>
          <p:nvPr/>
        </p:nvPicPr>
        <p:blipFill>
          <a:blip r:embed="rId2"/>
          <a:stretch>
            <a:fillRect/>
          </a:stretch>
        </p:blipFill>
        <p:spPr>
          <a:xfrm>
            <a:off x="4676584" y="3946147"/>
            <a:ext cx="3533775" cy="2752725"/>
          </a:xfrm>
          <a:prstGeom prst="rect">
            <a:avLst/>
          </a:prstGeom>
        </p:spPr>
      </p:pic>
    </p:spTree>
    <p:extLst>
      <p:ext uri="{BB962C8B-B14F-4D97-AF65-F5344CB8AC3E}">
        <p14:creationId xmlns:p14="http://schemas.microsoft.com/office/powerpoint/2010/main" val="3004856187"/>
      </p:ext>
    </p:extLst>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2"/>
          <p:cNvSpPr txBox="1"/>
          <p:nvPr/>
        </p:nvSpPr>
        <p:spPr>
          <a:xfrm>
            <a:off x="1033144" y="543560"/>
            <a:ext cx="6413861"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完全竞争</a:t>
            </a:r>
          </a:p>
        </p:txBody>
      </p:sp>
      <p:sp>
        <p:nvSpPr>
          <p:cNvPr id="2" name="矩形 1"/>
          <p:cNvSpPr/>
          <p:nvPr/>
        </p:nvSpPr>
        <p:spPr>
          <a:xfrm>
            <a:off x="1033144" y="1202437"/>
            <a:ext cx="5763116" cy="400110"/>
          </a:xfrm>
          <a:prstGeom prst="rect">
            <a:avLst/>
          </a:prstGeom>
        </p:spPr>
        <p:txBody>
          <a:bodyPr wrap="none">
            <a:spAutoFit/>
          </a:bodyPr>
          <a:lstStyle/>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企业存在亏损的情况</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市场价格低于</a:t>
            </a:r>
            <a:r>
              <a:rPr lang="en-US" altLang="zh-CN" sz="2000" dirty="0">
                <a:latin typeface="微软雅黑" pitchFamily="34" charset="-122"/>
                <a:ea typeface="微软雅黑" pitchFamily="34" charset="-122"/>
              </a:rPr>
              <a:t>AC </a:t>
            </a:r>
            <a:r>
              <a:rPr lang="zh-CN" altLang="en-US" dirty="0">
                <a:latin typeface="微软雅黑" pitchFamily="34" charset="-122"/>
                <a:ea typeface="微软雅黑" pitchFamily="34" charset="-122"/>
              </a:rPr>
              <a:t>的最低点</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7" name="图片 6"/>
          <p:cNvPicPr>
            <a:picLocks noChangeAspect="1"/>
          </p:cNvPicPr>
          <p:nvPr/>
        </p:nvPicPr>
        <p:blipFill>
          <a:blip r:embed="rId2"/>
          <a:stretch>
            <a:fillRect/>
          </a:stretch>
        </p:blipFill>
        <p:spPr>
          <a:xfrm>
            <a:off x="1623626" y="1602547"/>
            <a:ext cx="3325512" cy="2343377"/>
          </a:xfrm>
          <a:prstGeom prst="rect">
            <a:avLst/>
          </a:prstGeom>
        </p:spPr>
      </p:pic>
      <p:sp>
        <p:nvSpPr>
          <p:cNvPr id="8" name="矩形 7"/>
          <p:cNvSpPr/>
          <p:nvPr/>
        </p:nvSpPr>
        <p:spPr>
          <a:xfrm>
            <a:off x="1033144" y="3945924"/>
            <a:ext cx="6096000" cy="369332"/>
          </a:xfrm>
          <a:prstGeom prst="rect">
            <a:avLst/>
          </a:prstGeom>
        </p:spPr>
        <p:txBody>
          <a:bodyPr>
            <a:spAutoFit/>
          </a:bodyPr>
          <a:lstStyle/>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既不存在超额的利润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也不存在亏损</a:t>
            </a:r>
            <a:r>
              <a:rPr lang="zh-CN" altLang="en-US" dirty="0" smtClean="0">
                <a:latin typeface="微软雅黑" pitchFamily="34" charset="-122"/>
                <a:ea typeface="微软雅黑" pitchFamily="34" charset="-122"/>
              </a:rPr>
              <a:t>的情况</a:t>
            </a:r>
            <a:r>
              <a:rPr lang="en-US" altLang="zh-CN"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pic>
        <p:nvPicPr>
          <p:cNvPr id="9" name="图片 8"/>
          <p:cNvPicPr>
            <a:picLocks noChangeAspect="1"/>
          </p:cNvPicPr>
          <p:nvPr/>
        </p:nvPicPr>
        <p:blipFill>
          <a:blip r:embed="rId3"/>
          <a:stretch>
            <a:fillRect/>
          </a:stretch>
        </p:blipFill>
        <p:spPr>
          <a:xfrm>
            <a:off x="1623626" y="4301408"/>
            <a:ext cx="3325512" cy="2381939"/>
          </a:xfrm>
          <a:prstGeom prst="rect">
            <a:avLst/>
          </a:prstGeom>
        </p:spPr>
      </p:pic>
    </p:spTree>
    <p:extLst>
      <p:ext uri="{BB962C8B-B14F-4D97-AF65-F5344CB8AC3E}">
        <p14:creationId xmlns:p14="http://schemas.microsoft.com/office/powerpoint/2010/main" val="1199478495"/>
      </p:ext>
    </p:extLst>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08304" y="1176743"/>
            <a:ext cx="6900672" cy="3000821"/>
          </a:xfrm>
          <a:prstGeom prst="rect">
            <a:avLst/>
          </a:prstGeom>
        </p:spPr>
        <p:txBody>
          <a:bodyPr wrap="square" anchor="t" anchorCtr="0">
            <a:normAutofit/>
          </a:bodyPr>
          <a:lstStyle/>
          <a:p>
            <a:pPr>
              <a:lnSpc>
                <a:spcPct val="150000"/>
              </a:lnSpc>
            </a:pPr>
            <a:r>
              <a:rPr lang="ko-KR" altLang="en-US" dirty="0" smtClean="0">
                <a:latin typeface="微软雅黑" pitchFamily="34" charset="-122"/>
                <a:ea typeface="微软雅黑" pitchFamily="34" charset="-122"/>
              </a:rPr>
              <a:t/>
            </a:r>
            <a:br>
              <a:rPr lang="ko-KR" altLang="en-US" dirty="0" smtClean="0">
                <a:latin typeface="微软雅黑" pitchFamily="34" charset="-122"/>
                <a:ea typeface="微软雅黑" pitchFamily="34" charset="-122"/>
              </a:rPr>
            </a:br>
            <a:r>
              <a:rPr lang="en-US" altLang="ko-KR" dirty="0" smtClean="0">
                <a:latin typeface="微软雅黑" pitchFamily="34" charset="-122"/>
                <a:ea typeface="微软雅黑" pitchFamily="34" charset="-122"/>
              </a:rPr>
              <a:t/>
            </a:r>
            <a:br>
              <a:rPr lang="en-US" altLang="ko-KR"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9" name="矩形 8"/>
          <p:cNvSpPr/>
          <p:nvPr/>
        </p:nvSpPr>
        <p:spPr>
          <a:xfrm>
            <a:off x="1018032" y="1203651"/>
            <a:ext cx="11172063" cy="2554545"/>
          </a:xfrm>
          <a:prstGeom prst="rect">
            <a:avLst/>
          </a:prstGeom>
        </p:spPr>
        <p:txBody>
          <a:bodyPr wrap="square">
            <a:spAutoFit/>
          </a:bodyPr>
          <a:lstStyle/>
          <a:p>
            <a:r>
              <a:rPr lang="en-US" altLang="zh-CN" sz="2000" b="1" dirty="0">
                <a:latin typeface="微软雅黑" pitchFamily="34" charset="-122"/>
                <a:ea typeface="微软雅黑" pitchFamily="34" charset="-122"/>
              </a:rPr>
              <a:t>(</a:t>
            </a:r>
            <a:r>
              <a:rPr lang="zh-CN" altLang="en-US" sz="2000" b="1" dirty="0">
                <a:latin typeface="微软雅黑" pitchFamily="34" charset="-122"/>
                <a:ea typeface="微软雅黑" pitchFamily="34" charset="-122"/>
              </a:rPr>
              <a:t>三</a:t>
            </a:r>
            <a:r>
              <a:rPr lang="en-US" altLang="zh-CN" sz="2000" b="1" dirty="0">
                <a:latin typeface="微软雅黑" pitchFamily="34" charset="-122"/>
                <a:ea typeface="微软雅黑" pitchFamily="34" charset="-122"/>
              </a:rPr>
              <a:t>)</a:t>
            </a:r>
            <a:r>
              <a:rPr lang="zh-CN" altLang="en-US" sz="2000" b="1" dirty="0">
                <a:latin typeface="微软雅黑" pitchFamily="34" charset="-122"/>
                <a:ea typeface="微软雅黑" pitchFamily="34" charset="-122"/>
              </a:rPr>
              <a:t>完全竞争市场中企业长期产量与价格的</a:t>
            </a:r>
            <a:r>
              <a:rPr lang="zh-CN" altLang="en-US" sz="2000" b="1" dirty="0" smtClean="0">
                <a:latin typeface="微软雅黑" pitchFamily="34" charset="-122"/>
                <a:ea typeface="微软雅黑" pitchFamily="34" charset="-122"/>
              </a:rPr>
              <a:t>决定</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在完全竞争的市场结构中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长期的含义包括</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第一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企业的固定生产要素可以调整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a:t>
            </a:r>
            <a:r>
              <a:rPr lang="zh-CN" altLang="en-US" sz="2000" dirty="0" smtClean="0">
                <a:latin typeface="微软雅黑" pitchFamily="34" charset="-122"/>
                <a:ea typeface="微软雅黑" pitchFamily="34" charset="-122"/>
              </a:rPr>
              <a:t>表示</a:t>
            </a:r>
            <a:r>
              <a:rPr lang="zh-CN" altLang="en-US" sz="2000" dirty="0">
                <a:latin typeface="微软雅黑" pitchFamily="34" charset="-122"/>
                <a:ea typeface="微软雅黑" pitchFamily="34" charset="-122"/>
              </a:rPr>
              <a:t>企业的规模可以变动</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第二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由于资本可以自由转移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所以行业的规模也可以自由调整</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在完全竞争的市场结构中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企业的规模可以随时调整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这也意味着行业的规模可以</a:t>
            </a:r>
            <a:r>
              <a:rPr lang="zh-CN" altLang="en-US" sz="2000" dirty="0" smtClean="0">
                <a:latin typeface="微软雅黑" pitchFamily="34" charset="-122"/>
                <a:ea typeface="微软雅黑" pitchFamily="34" charset="-122"/>
              </a:rPr>
              <a:t>扩大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因此在长期只有一种情况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即超额的利润等于零的情况</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有超额利润的情况在长期不会存在</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10" name="文本框 2"/>
          <p:cNvSpPr txBox="1"/>
          <p:nvPr/>
        </p:nvSpPr>
        <p:spPr>
          <a:xfrm>
            <a:off x="1033144" y="543560"/>
            <a:ext cx="238555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完全竞争</a:t>
            </a:r>
          </a:p>
        </p:txBody>
      </p:sp>
      <p:pic>
        <p:nvPicPr>
          <p:cNvPr id="11" name="图片 10"/>
          <p:cNvPicPr>
            <a:picLocks noChangeAspect="1"/>
          </p:cNvPicPr>
          <p:nvPr/>
        </p:nvPicPr>
        <p:blipFill>
          <a:blip r:embed="rId2"/>
          <a:stretch>
            <a:fillRect/>
          </a:stretch>
        </p:blipFill>
        <p:spPr>
          <a:xfrm>
            <a:off x="5894389" y="3329105"/>
            <a:ext cx="5267325" cy="3152775"/>
          </a:xfrm>
          <a:prstGeom prst="rect">
            <a:avLst/>
          </a:prstGeom>
        </p:spPr>
      </p:pic>
    </p:spTree>
  </p:cSld>
  <p:clrMapOvr>
    <a:masterClrMapping/>
  </p:clrMapOvr>
  <p:transition spd="slow">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813</TotalTime>
  <Words>2111</Words>
  <Application>Microsoft Office PowerPoint</Application>
  <PresentationFormat>自定义</PresentationFormat>
  <Paragraphs>153</Paragraphs>
  <Slides>21</Slides>
  <Notes>2</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382</cp:revision>
  <dcterms:created xsi:type="dcterms:W3CDTF">2015-05-05T08:02:00Z</dcterms:created>
  <dcterms:modified xsi:type="dcterms:W3CDTF">2017-07-21T03:11:33Z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