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2"/>
    <p:sldId id="292" r:id="rId3"/>
    <p:sldId id="260" r:id="rId4"/>
    <p:sldId id="317" r:id="rId5"/>
    <p:sldId id="342" r:id="rId6"/>
    <p:sldId id="343" r:id="rId7"/>
    <p:sldId id="344" r:id="rId8"/>
    <p:sldId id="345" r:id="rId9"/>
    <p:sldId id="346" r:id="rId10"/>
    <p:sldId id="347" r:id="rId11"/>
    <p:sldId id="348" r:id="rId12"/>
    <p:sldId id="337" r:id="rId13"/>
    <p:sldId id="29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486"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25CD27-ADCD-4E59-9F68-64FDEE520A1E}"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B276EEE6-4882-4C51-AD06-DAF575AA16CF}">
      <dgm:prSet phldrT="[文本]" custT="1"/>
      <dgm:spPr/>
      <dgm:t>
        <a:bodyPr vert="wordArtVertRtl"/>
        <a:lstStyle/>
        <a:p>
          <a:endParaRPr lang="zh-CN" altLang="en-US" sz="1600" dirty="0"/>
        </a:p>
      </dgm:t>
    </dgm:pt>
    <dgm:pt modelId="{60364145-232A-44B1-836F-D39B2475CD89}" type="parTrans" cxnId="{6A245EED-2EF6-4555-908E-FF9642D543D0}">
      <dgm:prSet/>
      <dgm:spPr/>
      <dgm:t>
        <a:bodyPr/>
        <a:lstStyle/>
        <a:p>
          <a:endParaRPr lang="zh-CN" altLang="en-US" sz="1600"/>
        </a:p>
      </dgm:t>
    </dgm:pt>
    <dgm:pt modelId="{01CE2C56-60C8-45E2-900D-0C1A3126704F}" type="sibTrans" cxnId="{6A245EED-2EF6-4555-908E-FF9642D543D0}">
      <dgm:prSet/>
      <dgm:spPr/>
      <dgm:t>
        <a:bodyPr/>
        <a:lstStyle/>
        <a:p>
          <a:endParaRPr lang="zh-CN" altLang="en-US" sz="1600"/>
        </a:p>
      </dgm:t>
    </dgm:pt>
    <dgm:pt modelId="{FF339910-0283-4E60-87E1-EFC875A79EF5}">
      <dgm:prSet phldrT="[文本]" custT="1"/>
      <dgm:spPr/>
      <dgm:t>
        <a:bodyPr/>
        <a:lstStyle/>
        <a:p>
          <a:pPr algn="l"/>
          <a:r>
            <a:rPr lang="zh-CN" altLang="en-US" sz="1800" dirty="0" smtClean="0">
              <a:latin typeface="微软雅黑" pitchFamily="34" charset="-122"/>
              <a:ea typeface="微软雅黑" pitchFamily="34" charset="-122"/>
            </a:rPr>
            <a:t>在既定收入的约束下</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消费者效用最大化取决于任意两种商品的边际替代率是否相等</a:t>
          </a:r>
          <a:r>
            <a:rPr lang="en-US" altLang="zh-CN" sz="1800" dirty="0" smtClean="0">
              <a:latin typeface="微软雅黑" pitchFamily="34" charset="-122"/>
              <a:ea typeface="微软雅黑" pitchFamily="34" charset="-122"/>
            </a:rPr>
            <a:t>.</a:t>
          </a:r>
          <a:endParaRPr lang="zh-CN" altLang="en-US" sz="1800" dirty="0"/>
        </a:p>
      </dgm:t>
    </dgm:pt>
    <dgm:pt modelId="{52C7B046-32E1-4F8E-B537-1F4F5E60EBBD}" type="parTrans" cxnId="{40AD2E15-2D99-4AB8-8666-D7AD7AA427B0}">
      <dgm:prSet custT="1"/>
      <dgm:spPr/>
      <dgm:t>
        <a:bodyPr/>
        <a:lstStyle/>
        <a:p>
          <a:endParaRPr lang="zh-CN" altLang="en-US" sz="1600"/>
        </a:p>
      </dgm:t>
    </dgm:pt>
    <dgm:pt modelId="{089C1F22-720F-49F2-BA1B-E492DD8A6EAC}" type="sibTrans" cxnId="{40AD2E15-2D99-4AB8-8666-D7AD7AA427B0}">
      <dgm:prSet/>
      <dgm:spPr/>
      <dgm:t>
        <a:bodyPr/>
        <a:lstStyle/>
        <a:p>
          <a:endParaRPr lang="zh-CN" altLang="en-US" sz="1600"/>
        </a:p>
      </dgm:t>
    </dgm:pt>
    <dgm:pt modelId="{1D34B3CA-D85F-4DF0-9BB5-948ABEC5A76F}">
      <dgm:prSet phldrT="[文本]" custT="1"/>
      <dgm:spPr/>
      <dgm:t>
        <a:bodyPr/>
        <a:lstStyle/>
        <a:p>
          <a:pPr algn="l"/>
          <a:r>
            <a:rPr lang="zh-CN" altLang="en-US" sz="1800" dirty="0" smtClean="0">
              <a:latin typeface="微软雅黑" pitchFamily="34" charset="-122"/>
              <a:ea typeface="微软雅黑" pitchFamily="34" charset="-122"/>
            </a:rPr>
            <a:t>在完全竞争市场上</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厂商利润最大化取决于产品的价格、边际成本、边际收益三者是否相等</a:t>
          </a:r>
          <a:r>
            <a:rPr lang="en-US" altLang="zh-CN" sz="1800" dirty="0" smtClean="0">
              <a:latin typeface="微软雅黑" pitchFamily="34" charset="-122"/>
              <a:ea typeface="微软雅黑" pitchFamily="34" charset="-122"/>
            </a:rPr>
            <a:t>.</a:t>
          </a:r>
          <a:endParaRPr lang="zh-CN" altLang="en-US" sz="1800" dirty="0"/>
        </a:p>
      </dgm:t>
    </dgm:pt>
    <dgm:pt modelId="{8F494A4A-AFAE-4BBF-8706-C0CB5A6D3353}" type="parTrans" cxnId="{D7A44D57-5B8D-400F-8C10-CBF5E812EFB9}">
      <dgm:prSet custT="1"/>
      <dgm:spPr/>
      <dgm:t>
        <a:bodyPr/>
        <a:lstStyle/>
        <a:p>
          <a:endParaRPr lang="zh-CN" altLang="en-US" sz="1600"/>
        </a:p>
      </dgm:t>
    </dgm:pt>
    <dgm:pt modelId="{AF589A00-16ED-4025-8AE7-7FA58CCB9930}" type="sibTrans" cxnId="{D7A44D57-5B8D-400F-8C10-CBF5E812EFB9}">
      <dgm:prSet/>
      <dgm:spPr/>
      <dgm:t>
        <a:bodyPr/>
        <a:lstStyle/>
        <a:p>
          <a:endParaRPr lang="zh-CN" altLang="en-US" sz="1600"/>
        </a:p>
      </dgm:t>
    </dgm:pt>
    <dgm:pt modelId="{C00AEEDB-61DA-4CC0-A858-A579A14E670D}">
      <dgm:prSet phldrT="[文本]" custT="1"/>
      <dgm:spPr/>
      <dgm:t>
        <a:bodyPr/>
        <a:lstStyle/>
        <a:p>
          <a:pPr algn="l"/>
          <a:r>
            <a:rPr lang="zh-CN" altLang="en-US" sz="1800" dirty="0" smtClean="0">
              <a:latin typeface="微软雅黑" pitchFamily="34" charset="-122"/>
              <a:ea typeface="微软雅黑" pitchFamily="34" charset="-122"/>
            </a:rPr>
            <a:t>为实现利润最大化</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厂商按生产要素的最优组合来决定生产要素投入量</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使得任意两种生产要素的边际技术替代率等于相应的要素价格之比</a:t>
          </a:r>
          <a:r>
            <a:rPr lang="en-US" altLang="zh-CN" sz="1800" dirty="0" smtClean="0">
              <a:latin typeface="微软雅黑" pitchFamily="34" charset="-122"/>
              <a:ea typeface="微软雅黑" pitchFamily="34" charset="-122"/>
            </a:rPr>
            <a:t>.</a:t>
          </a:r>
          <a:endParaRPr lang="zh-CN" altLang="en-US" sz="1800" dirty="0"/>
        </a:p>
      </dgm:t>
    </dgm:pt>
    <dgm:pt modelId="{8BD749BF-30D6-48D1-B894-297D17144547}" type="parTrans" cxnId="{E39F3E97-B298-40FA-914A-B51F4CAE5F0C}">
      <dgm:prSet custT="1"/>
      <dgm:spPr/>
      <dgm:t>
        <a:bodyPr/>
        <a:lstStyle/>
        <a:p>
          <a:endParaRPr lang="zh-CN" altLang="en-US" sz="1600"/>
        </a:p>
      </dgm:t>
    </dgm:pt>
    <dgm:pt modelId="{C8905F48-0DD6-442A-9BA3-2FEFFDAD0391}" type="sibTrans" cxnId="{E39F3E97-B298-40FA-914A-B51F4CAE5F0C}">
      <dgm:prSet/>
      <dgm:spPr/>
      <dgm:t>
        <a:bodyPr/>
        <a:lstStyle/>
        <a:p>
          <a:endParaRPr lang="zh-CN" altLang="en-US" sz="1600"/>
        </a:p>
      </dgm:t>
    </dgm:pt>
    <dgm:pt modelId="{1BECA66A-C4D7-4B53-9F9B-E430751CCE23}">
      <dgm:prSet phldrT="[文本]" custT="1"/>
      <dgm:spPr/>
      <dgm:t>
        <a:bodyPr/>
        <a:lstStyle/>
        <a:p>
          <a:pPr algn="l"/>
          <a:r>
            <a:rPr lang="zh-CN" altLang="en-US" sz="1800" dirty="0" smtClean="0">
              <a:latin typeface="微软雅黑" pitchFamily="34" charset="-122"/>
              <a:ea typeface="微软雅黑" pitchFamily="34" charset="-122"/>
            </a:rPr>
            <a:t>市场调节供求双方</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市场机制的自发作用使得整个社会经济处在帕累托最优标准</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在这种情况下</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消费者从消费产品中获得最大限度的满足</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厂商获得最大利润</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生产要素按各自在生产中的贡献取得报酬收入</a:t>
          </a:r>
          <a:r>
            <a:rPr lang="en-US" altLang="zh-CN" sz="1800" dirty="0" smtClean="0">
              <a:latin typeface="微软雅黑" pitchFamily="34" charset="-122"/>
              <a:ea typeface="微软雅黑" pitchFamily="34" charset="-122"/>
            </a:rPr>
            <a:t>.</a:t>
          </a:r>
          <a:endParaRPr lang="zh-CN" altLang="en-US" sz="1800" dirty="0"/>
        </a:p>
      </dgm:t>
    </dgm:pt>
    <dgm:pt modelId="{4A042FEF-07B0-4BB0-BDFB-B0EE9C8B2555}" type="parTrans" cxnId="{E1161250-6226-458A-A298-DE90D5C0FEA4}">
      <dgm:prSet custT="1"/>
      <dgm:spPr/>
      <dgm:t>
        <a:bodyPr/>
        <a:lstStyle/>
        <a:p>
          <a:endParaRPr lang="zh-CN" altLang="en-US" sz="1600"/>
        </a:p>
      </dgm:t>
    </dgm:pt>
    <dgm:pt modelId="{8CF288AA-E755-4295-8DCC-037A30BED0A2}" type="sibTrans" cxnId="{E1161250-6226-458A-A298-DE90D5C0FEA4}">
      <dgm:prSet/>
      <dgm:spPr/>
      <dgm:t>
        <a:bodyPr/>
        <a:lstStyle/>
        <a:p>
          <a:endParaRPr lang="zh-CN" altLang="en-US" sz="1600"/>
        </a:p>
      </dgm:t>
    </dgm:pt>
    <dgm:pt modelId="{AD63992F-982F-4B6E-A3F5-C13C19B6BA82}">
      <dgm:prSet phldrT="[文本]" custT="1"/>
      <dgm:spPr/>
      <dgm:t>
        <a:bodyPr/>
        <a:lstStyle/>
        <a:p>
          <a:pPr algn="l"/>
          <a:r>
            <a:rPr lang="zh-CN" altLang="en-US" sz="1800" dirty="0" smtClean="0">
              <a:latin typeface="微软雅黑" pitchFamily="34" charset="-122"/>
              <a:ea typeface="微软雅黑" pitchFamily="34" charset="-122"/>
            </a:rPr>
            <a:t>在生产要素市场上</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厂商按照要素的边际产品价值支付给要素所有者</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要素所有者取得要素报酬收入</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根据自身的效用最大化</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决定相应的要素供给量</a:t>
          </a:r>
          <a:r>
            <a:rPr lang="en-US" altLang="zh-CN" sz="1800" dirty="0" smtClean="0">
              <a:latin typeface="微软雅黑" pitchFamily="34" charset="-122"/>
              <a:ea typeface="微软雅黑" pitchFamily="34" charset="-122"/>
            </a:rPr>
            <a:t>.</a:t>
          </a:r>
          <a:endParaRPr lang="zh-CN" altLang="en-US" sz="1800" dirty="0"/>
        </a:p>
      </dgm:t>
    </dgm:pt>
    <dgm:pt modelId="{A8C2D6D2-6E90-4F78-8971-8EEBABA83E58}" type="parTrans" cxnId="{10184092-8E53-49B5-A6E0-FFD81E47AC43}">
      <dgm:prSet custT="1"/>
      <dgm:spPr/>
      <dgm:t>
        <a:bodyPr/>
        <a:lstStyle/>
        <a:p>
          <a:endParaRPr lang="zh-CN" altLang="en-US" sz="1600"/>
        </a:p>
      </dgm:t>
    </dgm:pt>
    <dgm:pt modelId="{B68EC52E-4ED4-4B19-9C27-9FC28DBB262B}" type="sibTrans" cxnId="{10184092-8E53-49B5-A6E0-FFD81E47AC43}">
      <dgm:prSet/>
      <dgm:spPr/>
      <dgm:t>
        <a:bodyPr/>
        <a:lstStyle/>
        <a:p>
          <a:endParaRPr lang="zh-CN" altLang="en-US" sz="1600"/>
        </a:p>
      </dgm:t>
    </dgm:pt>
    <dgm:pt modelId="{01AD47D6-2A52-4012-BB1E-BE457A0A5F3C}" type="pres">
      <dgm:prSet presAssocID="{8525CD27-ADCD-4E59-9F68-64FDEE520A1E}" presName="Name0" presStyleCnt="0">
        <dgm:presLayoutVars>
          <dgm:chPref val="1"/>
          <dgm:dir/>
          <dgm:animOne val="branch"/>
          <dgm:animLvl val="lvl"/>
          <dgm:resizeHandles val="exact"/>
        </dgm:presLayoutVars>
      </dgm:prSet>
      <dgm:spPr/>
      <dgm:t>
        <a:bodyPr/>
        <a:lstStyle/>
        <a:p>
          <a:endParaRPr lang="zh-CN" altLang="en-US"/>
        </a:p>
      </dgm:t>
    </dgm:pt>
    <dgm:pt modelId="{777702F5-90D0-4672-8816-8DB290005301}" type="pres">
      <dgm:prSet presAssocID="{B276EEE6-4882-4C51-AD06-DAF575AA16CF}" presName="root1" presStyleCnt="0"/>
      <dgm:spPr/>
    </dgm:pt>
    <dgm:pt modelId="{2AB5E070-9897-4657-8BEA-D80E2DEA3587}" type="pres">
      <dgm:prSet presAssocID="{B276EEE6-4882-4C51-AD06-DAF575AA16CF}" presName="LevelOneTextNode" presStyleLbl="node0" presStyleIdx="0" presStyleCnt="1" custAng="0">
        <dgm:presLayoutVars>
          <dgm:chPref val="3"/>
        </dgm:presLayoutVars>
      </dgm:prSet>
      <dgm:spPr/>
      <dgm:t>
        <a:bodyPr/>
        <a:lstStyle/>
        <a:p>
          <a:endParaRPr lang="zh-CN" altLang="en-US"/>
        </a:p>
      </dgm:t>
    </dgm:pt>
    <dgm:pt modelId="{AFFDD059-77A1-4141-B6EB-6CCD2955A849}" type="pres">
      <dgm:prSet presAssocID="{B276EEE6-4882-4C51-AD06-DAF575AA16CF}" presName="level2hierChild" presStyleCnt="0"/>
      <dgm:spPr/>
    </dgm:pt>
    <dgm:pt modelId="{16E23EA6-113B-4F3F-B551-2570C717A9D7}" type="pres">
      <dgm:prSet presAssocID="{52C7B046-32E1-4F8E-B537-1F4F5E60EBBD}" presName="conn2-1" presStyleLbl="parChTrans1D2" presStyleIdx="0" presStyleCnt="5"/>
      <dgm:spPr/>
      <dgm:t>
        <a:bodyPr/>
        <a:lstStyle/>
        <a:p>
          <a:endParaRPr lang="zh-CN" altLang="en-US"/>
        </a:p>
      </dgm:t>
    </dgm:pt>
    <dgm:pt modelId="{4C68A62B-199D-4E11-B601-C4C84DBF262B}" type="pres">
      <dgm:prSet presAssocID="{52C7B046-32E1-4F8E-B537-1F4F5E60EBBD}" presName="connTx" presStyleLbl="parChTrans1D2" presStyleIdx="0" presStyleCnt="5"/>
      <dgm:spPr/>
      <dgm:t>
        <a:bodyPr/>
        <a:lstStyle/>
        <a:p>
          <a:endParaRPr lang="zh-CN" altLang="en-US"/>
        </a:p>
      </dgm:t>
    </dgm:pt>
    <dgm:pt modelId="{B5AE5D13-0942-4644-8B10-3B00CACEF3DA}" type="pres">
      <dgm:prSet presAssocID="{FF339910-0283-4E60-87E1-EFC875A79EF5}" presName="root2" presStyleCnt="0"/>
      <dgm:spPr/>
    </dgm:pt>
    <dgm:pt modelId="{4299F054-F1CA-453A-BBCD-9713E443E1C6}" type="pres">
      <dgm:prSet presAssocID="{FF339910-0283-4E60-87E1-EFC875A79EF5}" presName="LevelTwoTextNode" presStyleLbl="node2" presStyleIdx="0" presStyleCnt="5" custScaleX="200791">
        <dgm:presLayoutVars>
          <dgm:chPref val="3"/>
        </dgm:presLayoutVars>
      </dgm:prSet>
      <dgm:spPr/>
      <dgm:t>
        <a:bodyPr/>
        <a:lstStyle/>
        <a:p>
          <a:endParaRPr lang="zh-CN" altLang="en-US"/>
        </a:p>
      </dgm:t>
    </dgm:pt>
    <dgm:pt modelId="{BCAEB84D-1B87-4855-B9DD-6AB3021B514A}" type="pres">
      <dgm:prSet presAssocID="{FF339910-0283-4E60-87E1-EFC875A79EF5}" presName="level3hierChild" presStyleCnt="0"/>
      <dgm:spPr/>
    </dgm:pt>
    <dgm:pt modelId="{630187AE-EC4F-4B60-91C9-5C435B74A8BE}" type="pres">
      <dgm:prSet presAssocID="{8F494A4A-AFAE-4BBF-8706-C0CB5A6D3353}" presName="conn2-1" presStyleLbl="parChTrans1D2" presStyleIdx="1" presStyleCnt="5"/>
      <dgm:spPr/>
      <dgm:t>
        <a:bodyPr/>
        <a:lstStyle/>
        <a:p>
          <a:endParaRPr lang="zh-CN" altLang="en-US"/>
        </a:p>
      </dgm:t>
    </dgm:pt>
    <dgm:pt modelId="{E223348C-2C90-4E51-81AF-3C7FA60EA383}" type="pres">
      <dgm:prSet presAssocID="{8F494A4A-AFAE-4BBF-8706-C0CB5A6D3353}" presName="connTx" presStyleLbl="parChTrans1D2" presStyleIdx="1" presStyleCnt="5"/>
      <dgm:spPr/>
      <dgm:t>
        <a:bodyPr/>
        <a:lstStyle/>
        <a:p>
          <a:endParaRPr lang="zh-CN" altLang="en-US"/>
        </a:p>
      </dgm:t>
    </dgm:pt>
    <dgm:pt modelId="{687DC6EB-FE4B-4C8B-92AB-A5D3CCAE31F6}" type="pres">
      <dgm:prSet presAssocID="{1D34B3CA-D85F-4DF0-9BB5-948ABEC5A76F}" presName="root2" presStyleCnt="0"/>
      <dgm:spPr/>
    </dgm:pt>
    <dgm:pt modelId="{BC8DC6EE-C179-4149-A631-7B2114615ACB}" type="pres">
      <dgm:prSet presAssocID="{1D34B3CA-D85F-4DF0-9BB5-948ABEC5A76F}" presName="LevelTwoTextNode" presStyleLbl="node2" presStyleIdx="1" presStyleCnt="5" custScaleX="235415">
        <dgm:presLayoutVars>
          <dgm:chPref val="3"/>
        </dgm:presLayoutVars>
      </dgm:prSet>
      <dgm:spPr/>
      <dgm:t>
        <a:bodyPr/>
        <a:lstStyle/>
        <a:p>
          <a:endParaRPr lang="zh-CN" altLang="en-US"/>
        </a:p>
      </dgm:t>
    </dgm:pt>
    <dgm:pt modelId="{EE838EE3-0A73-4917-AFC1-830C45D2C277}" type="pres">
      <dgm:prSet presAssocID="{1D34B3CA-D85F-4DF0-9BB5-948ABEC5A76F}" presName="level3hierChild" presStyleCnt="0"/>
      <dgm:spPr/>
    </dgm:pt>
    <dgm:pt modelId="{8AC65EF7-C038-4071-96C2-9D9CF8A28CB9}" type="pres">
      <dgm:prSet presAssocID="{8BD749BF-30D6-48D1-B894-297D17144547}" presName="conn2-1" presStyleLbl="parChTrans1D2" presStyleIdx="2" presStyleCnt="5"/>
      <dgm:spPr/>
      <dgm:t>
        <a:bodyPr/>
        <a:lstStyle/>
        <a:p>
          <a:endParaRPr lang="zh-CN" altLang="en-US"/>
        </a:p>
      </dgm:t>
    </dgm:pt>
    <dgm:pt modelId="{E3119E79-9A64-4A04-B3E7-F03E1D3A2CD9}" type="pres">
      <dgm:prSet presAssocID="{8BD749BF-30D6-48D1-B894-297D17144547}" presName="connTx" presStyleLbl="parChTrans1D2" presStyleIdx="2" presStyleCnt="5"/>
      <dgm:spPr/>
      <dgm:t>
        <a:bodyPr/>
        <a:lstStyle/>
        <a:p>
          <a:endParaRPr lang="zh-CN" altLang="en-US"/>
        </a:p>
      </dgm:t>
    </dgm:pt>
    <dgm:pt modelId="{4C8FC63E-C1EC-4A11-B3E1-07488D92E96C}" type="pres">
      <dgm:prSet presAssocID="{C00AEEDB-61DA-4CC0-A858-A579A14E670D}" presName="root2" presStyleCnt="0"/>
      <dgm:spPr/>
    </dgm:pt>
    <dgm:pt modelId="{60692C2F-56AD-4892-A4BE-B0BA2AF21AB8}" type="pres">
      <dgm:prSet presAssocID="{C00AEEDB-61DA-4CC0-A858-A579A14E670D}" presName="LevelTwoTextNode" presStyleLbl="node2" presStyleIdx="2" presStyleCnt="5" custScaleX="247809" custScaleY="145644">
        <dgm:presLayoutVars>
          <dgm:chPref val="3"/>
        </dgm:presLayoutVars>
      </dgm:prSet>
      <dgm:spPr/>
      <dgm:t>
        <a:bodyPr/>
        <a:lstStyle/>
        <a:p>
          <a:endParaRPr lang="zh-CN" altLang="en-US"/>
        </a:p>
      </dgm:t>
    </dgm:pt>
    <dgm:pt modelId="{768B57CC-94D6-4562-9773-846DEC1AB7F8}" type="pres">
      <dgm:prSet presAssocID="{C00AEEDB-61DA-4CC0-A858-A579A14E670D}" presName="level3hierChild" presStyleCnt="0"/>
      <dgm:spPr/>
    </dgm:pt>
    <dgm:pt modelId="{730CA9E0-8C18-4434-B554-B15F325E981F}" type="pres">
      <dgm:prSet presAssocID="{A8C2D6D2-6E90-4F78-8971-8EEBABA83E58}" presName="conn2-1" presStyleLbl="parChTrans1D2" presStyleIdx="3" presStyleCnt="5"/>
      <dgm:spPr/>
      <dgm:t>
        <a:bodyPr/>
        <a:lstStyle/>
        <a:p>
          <a:endParaRPr lang="zh-CN" altLang="en-US"/>
        </a:p>
      </dgm:t>
    </dgm:pt>
    <dgm:pt modelId="{AF7A5391-57F9-417C-B993-8533CD76449C}" type="pres">
      <dgm:prSet presAssocID="{A8C2D6D2-6E90-4F78-8971-8EEBABA83E58}" presName="connTx" presStyleLbl="parChTrans1D2" presStyleIdx="3" presStyleCnt="5"/>
      <dgm:spPr/>
      <dgm:t>
        <a:bodyPr/>
        <a:lstStyle/>
        <a:p>
          <a:endParaRPr lang="zh-CN" altLang="en-US"/>
        </a:p>
      </dgm:t>
    </dgm:pt>
    <dgm:pt modelId="{9245E016-2512-4C17-9BC2-772621EE2487}" type="pres">
      <dgm:prSet presAssocID="{AD63992F-982F-4B6E-A3F5-C13C19B6BA82}" presName="root2" presStyleCnt="0"/>
      <dgm:spPr/>
    </dgm:pt>
    <dgm:pt modelId="{AD204E19-769C-4674-B24F-B6C2566F9779}" type="pres">
      <dgm:prSet presAssocID="{AD63992F-982F-4B6E-A3F5-C13C19B6BA82}" presName="LevelTwoTextNode" presStyleLbl="node2" presStyleIdx="3" presStyleCnt="5" custScaleX="261347" custScaleY="156160">
        <dgm:presLayoutVars>
          <dgm:chPref val="3"/>
        </dgm:presLayoutVars>
      </dgm:prSet>
      <dgm:spPr/>
      <dgm:t>
        <a:bodyPr/>
        <a:lstStyle/>
        <a:p>
          <a:endParaRPr lang="zh-CN" altLang="en-US"/>
        </a:p>
      </dgm:t>
    </dgm:pt>
    <dgm:pt modelId="{DC96B7D0-D12F-4A30-BA7E-5E15A20FC43B}" type="pres">
      <dgm:prSet presAssocID="{AD63992F-982F-4B6E-A3F5-C13C19B6BA82}" presName="level3hierChild" presStyleCnt="0"/>
      <dgm:spPr/>
    </dgm:pt>
    <dgm:pt modelId="{2FE5C2F4-7E90-4D50-8D85-7BB342CE0CF3}" type="pres">
      <dgm:prSet presAssocID="{4A042FEF-07B0-4BB0-BDFB-B0EE9C8B2555}" presName="conn2-1" presStyleLbl="parChTrans1D2" presStyleIdx="4" presStyleCnt="5"/>
      <dgm:spPr/>
      <dgm:t>
        <a:bodyPr/>
        <a:lstStyle/>
        <a:p>
          <a:endParaRPr lang="zh-CN" altLang="en-US"/>
        </a:p>
      </dgm:t>
    </dgm:pt>
    <dgm:pt modelId="{88B82D8A-AFE4-403C-BA2F-CDA2DA562138}" type="pres">
      <dgm:prSet presAssocID="{4A042FEF-07B0-4BB0-BDFB-B0EE9C8B2555}" presName="connTx" presStyleLbl="parChTrans1D2" presStyleIdx="4" presStyleCnt="5"/>
      <dgm:spPr/>
      <dgm:t>
        <a:bodyPr/>
        <a:lstStyle/>
        <a:p>
          <a:endParaRPr lang="zh-CN" altLang="en-US"/>
        </a:p>
      </dgm:t>
    </dgm:pt>
    <dgm:pt modelId="{A8B78F64-6027-44F9-9B4D-572F6E7C356E}" type="pres">
      <dgm:prSet presAssocID="{1BECA66A-C4D7-4B53-9F9B-E430751CCE23}" presName="root2" presStyleCnt="0"/>
      <dgm:spPr/>
    </dgm:pt>
    <dgm:pt modelId="{0443A124-805B-4030-9D89-CEA2D7B1AFA1}" type="pres">
      <dgm:prSet presAssocID="{1BECA66A-C4D7-4B53-9F9B-E430751CCE23}" presName="LevelTwoTextNode" presStyleLbl="node2" presStyleIdx="4" presStyleCnt="5" custScaleX="317240" custScaleY="136983">
        <dgm:presLayoutVars>
          <dgm:chPref val="3"/>
        </dgm:presLayoutVars>
      </dgm:prSet>
      <dgm:spPr/>
      <dgm:t>
        <a:bodyPr/>
        <a:lstStyle/>
        <a:p>
          <a:endParaRPr lang="zh-CN" altLang="en-US"/>
        </a:p>
      </dgm:t>
    </dgm:pt>
    <dgm:pt modelId="{0C36847D-FB1B-42A2-98A6-3B177554F268}" type="pres">
      <dgm:prSet presAssocID="{1BECA66A-C4D7-4B53-9F9B-E430751CCE23}" presName="level3hierChild" presStyleCnt="0"/>
      <dgm:spPr/>
    </dgm:pt>
  </dgm:ptLst>
  <dgm:cxnLst>
    <dgm:cxn modelId="{5785D516-CF21-4954-A862-C9845C553274}" type="presOf" srcId="{8BD749BF-30D6-48D1-B894-297D17144547}" destId="{E3119E79-9A64-4A04-B3E7-F03E1D3A2CD9}" srcOrd="1" destOrd="0" presId="urn:microsoft.com/office/officeart/2008/layout/HorizontalMultiLevelHierarchy"/>
    <dgm:cxn modelId="{DE375D4A-38F8-4F00-9B6B-DE42668C37C7}" type="presOf" srcId="{B276EEE6-4882-4C51-AD06-DAF575AA16CF}" destId="{2AB5E070-9897-4657-8BEA-D80E2DEA3587}" srcOrd="0" destOrd="0" presId="urn:microsoft.com/office/officeart/2008/layout/HorizontalMultiLevelHierarchy"/>
    <dgm:cxn modelId="{2EF20178-552F-4418-9772-587320FF0611}" type="presOf" srcId="{1D34B3CA-D85F-4DF0-9BB5-948ABEC5A76F}" destId="{BC8DC6EE-C179-4149-A631-7B2114615ACB}" srcOrd="0" destOrd="0" presId="urn:microsoft.com/office/officeart/2008/layout/HorizontalMultiLevelHierarchy"/>
    <dgm:cxn modelId="{A20B6626-C270-4E66-B99A-2F1E575D4BBB}" type="presOf" srcId="{AD63992F-982F-4B6E-A3F5-C13C19B6BA82}" destId="{AD204E19-769C-4674-B24F-B6C2566F9779}" srcOrd="0" destOrd="0" presId="urn:microsoft.com/office/officeart/2008/layout/HorizontalMultiLevelHierarchy"/>
    <dgm:cxn modelId="{1EB30003-A0A8-4135-9BB7-38E96410CA0A}" type="presOf" srcId="{8BD749BF-30D6-48D1-B894-297D17144547}" destId="{8AC65EF7-C038-4071-96C2-9D9CF8A28CB9}" srcOrd="0" destOrd="0" presId="urn:microsoft.com/office/officeart/2008/layout/HorizontalMultiLevelHierarchy"/>
    <dgm:cxn modelId="{D1C1E0B9-2AD6-41B0-8A7E-05DB6FABF497}" type="presOf" srcId="{8525CD27-ADCD-4E59-9F68-64FDEE520A1E}" destId="{01AD47D6-2A52-4012-BB1E-BE457A0A5F3C}" srcOrd="0" destOrd="0" presId="urn:microsoft.com/office/officeart/2008/layout/HorizontalMultiLevelHierarchy"/>
    <dgm:cxn modelId="{96F0BB61-F5A4-4CAD-B2D6-8E2DC6967F82}" type="presOf" srcId="{52C7B046-32E1-4F8E-B537-1F4F5E60EBBD}" destId="{4C68A62B-199D-4E11-B601-C4C84DBF262B}" srcOrd="1" destOrd="0" presId="urn:microsoft.com/office/officeart/2008/layout/HorizontalMultiLevelHierarchy"/>
    <dgm:cxn modelId="{6A245EED-2EF6-4555-908E-FF9642D543D0}" srcId="{8525CD27-ADCD-4E59-9F68-64FDEE520A1E}" destId="{B276EEE6-4882-4C51-AD06-DAF575AA16CF}" srcOrd="0" destOrd="0" parTransId="{60364145-232A-44B1-836F-D39B2475CD89}" sibTransId="{01CE2C56-60C8-45E2-900D-0C1A3126704F}"/>
    <dgm:cxn modelId="{1E61EF4B-C781-4543-9AD6-42A86FF783F7}" type="presOf" srcId="{52C7B046-32E1-4F8E-B537-1F4F5E60EBBD}" destId="{16E23EA6-113B-4F3F-B551-2570C717A9D7}" srcOrd="0" destOrd="0" presId="urn:microsoft.com/office/officeart/2008/layout/HorizontalMultiLevelHierarchy"/>
    <dgm:cxn modelId="{B3F568CB-BC02-4EE1-9A5D-471497CDE692}" type="presOf" srcId="{A8C2D6D2-6E90-4F78-8971-8EEBABA83E58}" destId="{730CA9E0-8C18-4434-B554-B15F325E981F}" srcOrd="0" destOrd="0" presId="urn:microsoft.com/office/officeart/2008/layout/HorizontalMultiLevelHierarchy"/>
    <dgm:cxn modelId="{D7A44D57-5B8D-400F-8C10-CBF5E812EFB9}" srcId="{B276EEE6-4882-4C51-AD06-DAF575AA16CF}" destId="{1D34B3CA-D85F-4DF0-9BB5-948ABEC5A76F}" srcOrd="1" destOrd="0" parTransId="{8F494A4A-AFAE-4BBF-8706-C0CB5A6D3353}" sibTransId="{AF589A00-16ED-4025-8AE7-7FA58CCB9930}"/>
    <dgm:cxn modelId="{F23BABC5-4917-432D-A802-DA9EE4499F0C}" type="presOf" srcId="{8F494A4A-AFAE-4BBF-8706-C0CB5A6D3353}" destId="{630187AE-EC4F-4B60-91C9-5C435B74A8BE}" srcOrd="0" destOrd="0" presId="urn:microsoft.com/office/officeart/2008/layout/HorizontalMultiLevelHierarchy"/>
    <dgm:cxn modelId="{6A410791-74F8-415A-99B0-2F6F4F3A4D83}" type="presOf" srcId="{FF339910-0283-4E60-87E1-EFC875A79EF5}" destId="{4299F054-F1CA-453A-BBCD-9713E443E1C6}" srcOrd="0" destOrd="0" presId="urn:microsoft.com/office/officeart/2008/layout/HorizontalMultiLevelHierarchy"/>
    <dgm:cxn modelId="{CA50B912-28FE-42DE-A00D-081EC5D5E019}" type="presOf" srcId="{8F494A4A-AFAE-4BBF-8706-C0CB5A6D3353}" destId="{E223348C-2C90-4E51-81AF-3C7FA60EA383}" srcOrd="1" destOrd="0" presId="urn:microsoft.com/office/officeart/2008/layout/HorizontalMultiLevelHierarchy"/>
    <dgm:cxn modelId="{E9098C58-C795-4BA9-9AB8-A413DB57BE2E}" type="presOf" srcId="{1BECA66A-C4D7-4B53-9F9B-E430751CCE23}" destId="{0443A124-805B-4030-9D89-CEA2D7B1AFA1}" srcOrd="0" destOrd="0" presId="urn:microsoft.com/office/officeart/2008/layout/HorizontalMultiLevelHierarchy"/>
    <dgm:cxn modelId="{40AD2E15-2D99-4AB8-8666-D7AD7AA427B0}" srcId="{B276EEE6-4882-4C51-AD06-DAF575AA16CF}" destId="{FF339910-0283-4E60-87E1-EFC875A79EF5}" srcOrd="0" destOrd="0" parTransId="{52C7B046-32E1-4F8E-B537-1F4F5E60EBBD}" sibTransId="{089C1F22-720F-49F2-BA1B-E492DD8A6EAC}"/>
    <dgm:cxn modelId="{91662BD1-6BFD-4C72-89CD-4DA4CED812CD}" type="presOf" srcId="{A8C2D6D2-6E90-4F78-8971-8EEBABA83E58}" destId="{AF7A5391-57F9-417C-B993-8533CD76449C}" srcOrd="1" destOrd="0" presId="urn:microsoft.com/office/officeart/2008/layout/HorizontalMultiLevelHierarchy"/>
    <dgm:cxn modelId="{E1161250-6226-458A-A298-DE90D5C0FEA4}" srcId="{B276EEE6-4882-4C51-AD06-DAF575AA16CF}" destId="{1BECA66A-C4D7-4B53-9F9B-E430751CCE23}" srcOrd="4" destOrd="0" parTransId="{4A042FEF-07B0-4BB0-BDFB-B0EE9C8B2555}" sibTransId="{8CF288AA-E755-4295-8DCC-037A30BED0A2}"/>
    <dgm:cxn modelId="{E39F3E97-B298-40FA-914A-B51F4CAE5F0C}" srcId="{B276EEE6-4882-4C51-AD06-DAF575AA16CF}" destId="{C00AEEDB-61DA-4CC0-A858-A579A14E670D}" srcOrd="2" destOrd="0" parTransId="{8BD749BF-30D6-48D1-B894-297D17144547}" sibTransId="{C8905F48-0DD6-442A-9BA3-2FEFFDAD0391}"/>
    <dgm:cxn modelId="{7AC4D65C-DDB0-42CC-9974-06039A3A90D6}" type="presOf" srcId="{4A042FEF-07B0-4BB0-BDFB-B0EE9C8B2555}" destId="{88B82D8A-AFE4-403C-BA2F-CDA2DA562138}" srcOrd="1" destOrd="0" presId="urn:microsoft.com/office/officeart/2008/layout/HorizontalMultiLevelHierarchy"/>
    <dgm:cxn modelId="{10184092-8E53-49B5-A6E0-FFD81E47AC43}" srcId="{B276EEE6-4882-4C51-AD06-DAF575AA16CF}" destId="{AD63992F-982F-4B6E-A3F5-C13C19B6BA82}" srcOrd="3" destOrd="0" parTransId="{A8C2D6D2-6E90-4F78-8971-8EEBABA83E58}" sibTransId="{B68EC52E-4ED4-4B19-9C27-9FC28DBB262B}"/>
    <dgm:cxn modelId="{ACDD6A89-B1D0-432D-A4C7-84912D2493F6}" type="presOf" srcId="{C00AEEDB-61DA-4CC0-A858-A579A14E670D}" destId="{60692C2F-56AD-4892-A4BE-B0BA2AF21AB8}" srcOrd="0" destOrd="0" presId="urn:microsoft.com/office/officeart/2008/layout/HorizontalMultiLevelHierarchy"/>
    <dgm:cxn modelId="{2EE75628-0B00-46BE-A37D-66CBEAF3656A}" type="presOf" srcId="{4A042FEF-07B0-4BB0-BDFB-B0EE9C8B2555}" destId="{2FE5C2F4-7E90-4D50-8D85-7BB342CE0CF3}" srcOrd="0" destOrd="0" presId="urn:microsoft.com/office/officeart/2008/layout/HorizontalMultiLevelHierarchy"/>
    <dgm:cxn modelId="{615CA0B8-3939-46A0-8277-588B4F28F0EC}" type="presParOf" srcId="{01AD47D6-2A52-4012-BB1E-BE457A0A5F3C}" destId="{777702F5-90D0-4672-8816-8DB290005301}" srcOrd="0" destOrd="0" presId="urn:microsoft.com/office/officeart/2008/layout/HorizontalMultiLevelHierarchy"/>
    <dgm:cxn modelId="{1DACFF86-4384-4668-AB4B-118A0DB70F5D}" type="presParOf" srcId="{777702F5-90D0-4672-8816-8DB290005301}" destId="{2AB5E070-9897-4657-8BEA-D80E2DEA3587}" srcOrd="0" destOrd="0" presId="urn:microsoft.com/office/officeart/2008/layout/HorizontalMultiLevelHierarchy"/>
    <dgm:cxn modelId="{7D871F7C-C31E-462F-A659-FC05E5B42F44}" type="presParOf" srcId="{777702F5-90D0-4672-8816-8DB290005301}" destId="{AFFDD059-77A1-4141-B6EB-6CCD2955A849}" srcOrd="1" destOrd="0" presId="urn:microsoft.com/office/officeart/2008/layout/HorizontalMultiLevelHierarchy"/>
    <dgm:cxn modelId="{4A91C7E4-23FC-497E-81DF-89ABCEDDA698}" type="presParOf" srcId="{AFFDD059-77A1-4141-B6EB-6CCD2955A849}" destId="{16E23EA6-113B-4F3F-B551-2570C717A9D7}" srcOrd="0" destOrd="0" presId="urn:microsoft.com/office/officeart/2008/layout/HorizontalMultiLevelHierarchy"/>
    <dgm:cxn modelId="{1D297E5C-D9D9-4624-9120-F8D2D7DE8BC5}" type="presParOf" srcId="{16E23EA6-113B-4F3F-B551-2570C717A9D7}" destId="{4C68A62B-199D-4E11-B601-C4C84DBF262B}" srcOrd="0" destOrd="0" presId="urn:microsoft.com/office/officeart/2008/layout/HorizontalMultiLevelHierarchy"/>
    <dgm:cxn modelId="{AB0F305D-B0EC-4D36-AEC4-F804687BAA28}" type="presParOf" srcId="{AFFDD059-77A1-4141-B6EB-6CCD2955A849}" destId="{B5AE5D13-0942-4644-8B10-3B00CACEF3DA}" srcOrd="1" destOrd="0" presId="urn:microsoft.com/office/officeart/2008/layout/HorizontalMultiLevelHierarchy"/>
    <dgm:cxn modelId="{D12C7A3D-EE94-426C-AED5-B6FE02DAF089}" type="presParOf" srcId="{B5AE5D13-0942-4644-8B10-3B00CACEF3DA}" destId="{4299F054-F1CA-453A-BBCD-9713E443E1C6}" srcOrd="0" destOrd="0" presId="urn:microsoft.com/office/officeart/2008/layout/HorizontalMultiLevelHierarchy"/>
    <dgm:cxn modelId="{3BD87BD3-FE34-48D7-9AF7-1D74061705F9}" type="presParOf" srcId="{B5AE5D13-0942-4644-8B10-3B00CACEF3DA}" destId="{BCAEB84D-1B87-4855-B9DD-6AB3021B514A}" srcOrd="1" destOrd="0" presId="urn:microsoft.com/office/officeart/2008/layout/HorizontalMultiLevelHierarchy"/>
    <dgm:cxn modelId="{675CC0A4-B64F-473F-AC75-FE2E33D46F04}" type="presParOf" srcId="{AFFDD059-77A1-4141-B6EB-6CCD2955A849}" destId="{630187AE-EC4F-4B60-91C9-5C435B74A8BE}" srcOrd="2" destOrd="0" presId="urn:microsoft.com/office/officeart/2008/layout/HorizontalMultiLevelHierarchy"/>
    <dgm:cxn modelId="{E1DEB895-F624-47F3-B2A1-5B0069F571C3}" type="presParOf" srcId="{630187AE-EC4F-4B60-91C9-5C435B74A8BE}" destId="{E223348C-2C90-4E51-81AF-3C7FA60EA383}" srcOrd="0" destOrd="0" presId="urn:microsoft.com/office/officeart/2008/layout/HorizontalMultiLevelHierarchy"/>
    <dgm:cxn modelId="{DDF96828-7B9A-4EC6-B3BC-0C5D530140B8}" type="presParOf" srcId="{AFFDD059-77A1-4141-B6EB-6CCD2955A849}" destId="{687DC6EB-FE4B-4C8B-92AB-A5D3CCAE31F6}" srcOrd="3" destOrd="0" presId="urn:microsoft.com/office/officeart/2008/layout/HorizontalMultiLevelHierarchy"/>
    <dgm:cxn modelId="{72F209A1-700F-4662-A7E3-94E37DD7289C}" type="presParOf" srcId="{687DC6EB-FE4B-4C8B-92AB-A5D3CCAE31F6}" destId="{BC8DC6EE-C179-4149-A631-7B2114615ACB}" srcOrd="0" destOrd="0" presId="urn:microsoft.com/office/officeart/2008/layout/HorizontalMultiLevelHierarchy"/>
    <dgm:cxn modelId="{D2847F5C-235E-4606-91A8-19CFCE642A45}" type="presParOf" srcId="{687DC6EB-FE4B-4C8B-92AB-A5D3CCAE31F6}" destId="{EE838EE3-0A73-4917-AFC1-830C45D2C277}" srcOrd="1" destOrd="0" presId="urn:microsoft.com/office/officeart/2008/layout/HorizontalMultiLevelHierarchy"/>
    <dgm:cxn modelId="{40DDC493-5E72-4F5F-AEEA-FEDFC7D129ED}" type="presParOf" srcId="{AFFDD059-77A1-4141-B6EB-6CCD2955A849}" destId="{8AC65EF7-C038-4071-96C2-9D9CF8A28CB9}" srcOrd="4" destOrd="0" presId="urn:microsoft.com/office/officeart/2008/layout/HorizontalMultiLevelHierarchy"/>
    <dgm:cxn modelId="{8A9263D8-7229-4D13-A8EF-88DF1CFA96CF}" type="presParOf" srcId="{8AC65EF7-C038-4071-96C2-9D9CF8A28CB9}" destId="{E3119E79-9A64-4A04-B3E7-F03E1D3A2CD9}" srcOrd="0" destOrd="0" presId="urn:microsoft.com/office/officeart/2008/layout/HorizontalMultiLevelHierarchy"/>
    <dgm:cxn modelId="{94DB586D-AF82-4D02-8E94-3B4E0FC8121B}" type="presParOf" srcId="{AFFDD059-77A1-4141-B6EB-6CCD2955A849}" destId="{4C8FC63E-C1EC-4A11-B3E1-07488D92E96C}" srcOrd="5" destOrd="0" presId="urn:microsoft.com/office/officeart/2008/layout/HorizontalMultiLevelHierarchy"/>
    <dgm:cxn modelId="{D992317F-0F19-4C08-9428-102C5E8F608D}" type="presParOf" srcId="{4C8FC63E-C1EC-4A11-B3E1-07488D92E96C}" destId="{60692C2F-56AD-4892-A4BE-B0BA2AF21AB8}" srcOrd="0" destOrd="0" presId="urn:microsoft.com/office/officeart/2008/layout/HorizontalMultiLevelHierarchy"/>
    <dgm:cxn modelId="{FD264DA0-9D11-4B34-804A-8371774889EA}" type="presParOf" srcId="{4C8FC63E-C1EC-4A11-B3E1-07488D92E96C}" destId="{768B57CC-94D6-4562-9773-846DEC1AB7F8}" srcOrd="1" destOrd="0" presId="urn:microsoft.com/office/officeart/2008/layout/HorizontalMultiLevelHierarchy"/>
    <dgm:cxn modelId="{D23DF1AA-6D17-4F2D-B657-9E40ACCED86E}" type="presParOf" srcId="{AFFDD059-77A1-4141-B6EB-6CCD2955A849}" destId="{730CA9E0-8C18-4434-B554-B15F325E981F}" srcOrd="6" destOrd="0" presId="urn:microsoft.com/office/officeart/2008/layout/HorizontalMultiLevelHierarchy"/>
    <dgm:cxn modelId="{A4809A19-EF4F-4BD7-BD0B-6E1CD1A4A470}" type="presParOf" srcId="{730CA9E0-8C18-4434-B554-B15F325E981F}" destId="{AF7A5391-57F9-417C-B993-8533CD76449C}" srcOrd="0" destOrd="0" presId="urn:microsoft.com/office/officeart/2008/layout/HorizontalMultiLevelHierarchy"/>
    <dgm:cxn modelId="{ED943EEE-ADA2-4F34-BF4E-90107FF72FE5}" type="presParOf" srcId="{AFFDD059-77A1-4141-B6EB-6CCD2955A849}" destId="{9245E016-2512-4C17-9BC2-772621EE2487}" srcOrd="7" destOrd="0" presId="urn:microsoft.com/office/officeart/2008/layout/HorizontalMultiLevelHierarchy"/>
    <dgm:cxn modelId="{2E9235EF-6782-4C0A-A588-713D6878072A}" type="presParOf" srcId="{9245E016-2512-4C17-9BC2-772621EE2487}" destId="{AD204E19-769C-4674-B24F-B6C2566F9779}" srcOrd="0" destOrd="0" presId="urn:microsoft.com/office/officeart/2008/layout/HorizontalMultiLevelHierarchy"/>
    <dgm:cxn modelId="{B8EFF8AA-50DA-4B3B-B5D1-24772F58ECB0}" type="presParOf" srcId="{9245E016-2512-4C17-9BC2-772621EE2487}" destId="{DC96B7D0-D12F-4A30-BA7E-5E15A20FC43B}" srcOrd="1" destOrd="0" presId="urn:microsoft.com/office/officeart/2008/layout/HorizontalMultiLevelHierarchy"/>
    <dgm:cxn modelId="{26D50ED3-6C7E-4DA5-9CE7-06996F67E9C5}" type="presParOf" srcId="{AFFDD059-77A1-4141-B6EB-6CCD2955A849}" destId="{2FE5C2F4-7E90-4D50-8D85-7BB342CE0CF3}" srcOrd="8" destOrd="0" presId="urn:microsoft.com/office/officeart/2008/layout/HorizontalMultiLevelHierarchy"/>
    <dgm:cxn modelId="{121360D4-9D01-414B-B2D1-69CFB6EE9BF1}" type="presParOf" srcId="{2FE5C2F4-7E90-4D50-8D85-7BB342CE0CF3}" destId="{88B82D8A-AFE4-403C-BA2F-CDA2DA562138}" srcOrd="0" destOrd="0" presId="urn:microsoft.com/office/officeart/2008/layout/HorizontalMultiLevelHierarchy"/>
    <dgm:cxn modelId="{F5C88B24-3B65-4563-A47B-6DEB5ABC1646}" type="presParOf" srcId="{AFFDD059-77A1-4141-B6EB-6CCD2955A849}" destId="{A8B78F64-6027-44F9-9B4D-572F6E7C356E}" srcOrd="9" destOrd="0" presId="urn:microsoft.com/office/officeart/2008/layout/HorizontalMultiLevelHierarchy"/>
    <dgm:cxn modelId="{29C60CCE-D997-4823-B7F4-7282802784B1}" type="presParOf" srcId="{A8B78F64-6027-44F9-9B4D-572F6E7C356E}" destId="{0443A124-805B-4030-9D89-CEA2D7B1AFA1}" srcOrd="0" destOrd="0" presId="urn:microsoft.com/office/officeart/2008/layout/HorizontalMultiLevelHierarchy"/>
    <dgm:cxn modelId="{4BCDB539-4D06-45D2-92B5-76CD51DDB5D4}" type="presParOf" srcId="{A8B78F64-6027-44F9-9B4D-572F6E7C356E}" destId="{0C36847D-FB1B-42A2-98A6-3B177554F268}"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E5C2F4-7E90-4D50-8D85-7BB342CE0CF3}">
      <dsp:nvSpPr>
        <dsp:cNvPr id="0" name=""/>
        <dsp:cNvSpPr/>
      </dsp:nvSpPr>
      <dsp:spPr>
        <a:xfrm>
          <a:off x="781540" y="2709333"/>
          <a:ext cx="480344" cy="2203303"/>
        </a:xfrm>
        <a:custGeom>
          <a:avLst/>
          <a:gdLst/>
          <a:ahLst/>
          <a:cxnLst/>
          <a:rect l="0" t="0" r="0" b="0"/>
          <a:pathLst>
            <a:path>
              <a:moveTo>
                <a:pt x="0" y="0"/>
              </a:moveTo>
              <a:lnTo>
                <a:pt x="240172" y="0"/>
              </a:lnTo>
              <a:lnTo>
                <a:pt x="240172" y="2203303"/>
              </a:lnTo>
              <a:lnTo>
                <a:pt x="480344" y="22033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965336" y="3754609"/>
        <a:ext cx="112752" cy="112752"/>
      </dsp:txXfrm>
    </dsp:sp>
    <dsp:sp modelId="{730CA9E0-8C18-4434-B554-B15F325E981F}">
      <dsp:nvSpPr>
        <dsp:cNvPr id="0" name=""/>
        <dsp:cNvSpPr/>
      </dsp:nvSpPr>
      <dsp:spPr>
        <a:xfrm>
          <a:off x="781540" y="2709333"/>
          <a:ext cx="480344" cy="947000"/>
        </a:xfrm>
        <a:custGeom>
          <a:avLst/>
          <a:gdLst/>
          <a:ahLst/>
          <a:cxnLst/>
          <a:rect l="0" t="0" r="0" b="0"/>
          <a:pathLst>
            <a:path>
              <a:moveTo>
                <a:pt x="0" y="0"/>
              </a:moveTo>
              <a:lnTo>
                <a:pt x="240172" y="0"/>
              </a:lnTo>
              <a:lnTo>
                <a:pt x="240172" y="947000"/>
              </a:lnTo>
              <a:lnTo>
                <a:pt x="480344" y="9470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995166" y="3156287"/>
        <a:ext cx="53092" cy="53092"/>
      </dsp:txXfrm>
    </dsp:sp>
    <dsp:sp modelId="{8AC65EF7-C038-4071-96C2-9D9CF8A28CB9}">
      <dsp:nvSpPr>
        <dsp:cNvPr id="0" name=""/>
        <dsp:cNvSpPr/>
      </dsp:nvSpPr>
      <dsp:spPr>
        <a:xfrm>
          <a:off x="781540" y="2368321"/>
          <a:ext cx="480344" cy="341011"/>
        </a:xfrm>
        <a:custGeom>
          <a:avLst/>
          <a:gdLst/>
          <a:ahLst/>
          <a:cxnLst/>
          <a:rect l="0" t="0" r="0" b="0"/>
          <a:pathLst>
            <a:path>
              <a:moveTo>
                <a:pt x="0" y="341011"/>
              </a:moveTo>
              <a:lnTo>
                <a:pt x="240172" y="341011"/>
              </a:lnTo>
              <a:lnTo>
                <a:pt x="240172" y="0"/>
              </a:lnTo>
              <a:lnTo>
                <a:pt x="48034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1006986" y="2524100"/>
        <a:ext cx="29454" cy="29454"/>
      </dsp:txXfrm>
    </dsp:sp>
    <dsp:sp modelId="{630187AE-EC4F-4B60-91C9-5C435B74A8BE}">
      <dsp:nvSpPr>
        <dsp:cNvPr id="0" name=""/>
        <dsp:cNvSpPr/>
      </dsp:nvSpPr>
      <dsp:spPr>
        <a:xfrm>
          <a:off x="781540" y="1285920"/>
          <a:ext cx="480344" cy="1423413"/>
        </a:xfrm>
        <a:custGeom>
          <a:avLst/>
          <a:gdLst/>
          <a:ahLst/>
          <a:cxnLst/>
          <a:rect l="0" t="0" r="0" b="0"/>
          <a:pathLst>
            <a:path>
              <a:moveTo>
                <a:pt x="0" y="1423413"/>
              </a:moveTo>
              <a:lnTo>
                <a:pt x="240172" y="1423413"/>
              </a:lnTo>
              <a:lnTo>
                <a:pt x="240172" y="0"/>
              </a:lnTo>
              <a:lnTo>
                <a:pt x="48034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984156" y="1960069"/>
        <a:ext cx="75113" cy="75113"/>
      </dsp:txXfrm>
    </dsp:sp>
    <dsp:sp modelId="{16E23EA6-113B-4F3F-B551-2570C717A9D7}">
      <dsp:nvSpPr>
        <dsp:cNvPr id="0" name=""/>
        <dsp:cNvSpPr/>
      </dsp:nvSpPr>
      <dsp:spPr>
        <a:xfrm>
          <a:off x="781540" y="370628"/>
          <a:ext cx="480344" cy="2338704"/>
        </a:xfrm>
        <a:custGeom>
          <a:avLst/>
          <a:gdLst/>
          <a:ahLst/>
          <a:cxnLst/>
          <a:rect l="0" t="0" r="0" b="0"/>
          <a:pathLst>
            <a:path>
              <a:moveTo>
                <a:pt x="0" y="2338704"/>
              </a:moveTo>
              <a:lnTo>
                <a:pt x="240172" y="2338704"/>
              </a:lnTo>
              <a:lnTo>
                <a:pt x="240172" y="0"/>
              </a:lnTo>
              <a:lnTo>
                <a:pt x="480344"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962025" y="1480293"/>
        <a:ext cx="119376" cy="119376"/>
      </dsp:txXfrm>
    </dsp:sp>
    <dsp:sp modelId="{2AB5E070-9897-4657-8BEA-D80E2DEA3587}">
      <dsp:nvSpPr>
        <dsp:cNvPr id="0" name=""/>
        <dsp:cNvSpPr/>
      </dsp:nvSpPr>
      <dsp:spPr>
        <a:xfrm rot="16200000">
          <a:off x="-1511504" y="2343216"/>
          <a:ext cx="3853858" cy="732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wordArtVertRtl"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dirty="0"/>
        </a:p>
      </dsp:txBody>
      <dsp:txXfrm>
        <a:off x="-1511504" y="2343216"/>
        <a:ext cx="3853858" cy="732233"/>
      </dsp:txXfrm>
    </dsp:sp>
    <dsp:sp modelId="{4299F054-F1CA-453A-BBCD-9713E443E1C6}">
      <dsp:nvSpPr>
        <dsp:cNvPr id="0" name=""/>
        <dsp:cNvSpPr/>
      </dsp:nvSpPr>
      <dsp:spPr>
        <a:xfrm>
          <a:off x="1261885" y="4512"/>
          <a:ext cx="4822446" cy="732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在既定收入的约束下</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消费者效用最大化取决于任意两种商品的边际替代率是否相等</a:t>
          </a:r>
          <a:r>
            <a:rPr lang="en-US" altLang="zh-CN" sz="1800" kern="1200" dirty="0" smtClean="0">
              <a:latin typeface="微软雅黑" pitchFamily="34" charset="-122"/>
              <a:ea typeface="微软雅黑" pitchFamily="34" charset="-122"/>
            </a:rPr>
            <a:t>.</a:t>
          </a:r>
          <a:endParaRPr lang="zh-CN" altLang="en-US" sz="1800" kern="1200" dirty="0"/>
        </a:p>
      </dsp:txBody>
      <dsp:txXfrm>
        <a:off x="1261885" y="4512"/>
        <a:ext cx="4822446" cy="732233"/>
      </dsp:txXfrm>
    </dsp:sp>
    <dsp:sp modelId="{BC8DC6EE-C179-4149-A631-7B2114615ACB}">
      <dsp:nvSpPr>
        <dsp:cNvPr id="0" name=""/>
        <dsp:cNvSpPr/>
      </dsp:nvSpPr>
      <dsp:spPr>
        <a:xfrm>
          <a:off x="1261885" y="919803"/>
          <a:ext cx="5654019" cy="7322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在完全竞争市场上</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厂商利润最大化取决于产品的价格、边际成本、边际收益三者是否相等</a:t>
          </a:r>
          <a:r>
            <a:rPr lang="en-US" altLang="zh-CN" sz="1800" kern="1200" dirty="0" smtClean="0">
              <a:latin typeface="微软雅黑" pitchFamily="34" charset="-122"/>
              <a:ea typeface="微软雅黑" pitchFamily="34" charset="-122"/>
            </a:rPr>
            <a:t>.</a:t>
          </a:r>
          <a:endParaRPr lang="zh-CN" altLang="en-US" sz="1800" kern="1200" dirty="0"/>
        </a:p>
      </dsp:txBody>
      <dsp:txXfrm>
        <a:off x="1261885" y="919803"/>
        <a:ext cx="5654019" cy="732233"/>
      </dsp:txXfrm>
    </dsp:sp>
    <dsp:sp modelId="{60692C2F-56AD-4892-A4BE-B0BA2AF21AB8}">
      <dsp:nvSpPr>
        <dsp:cNvPr id="0" name=""/>
        <dsp:cNvSpPr/>
      </dsp:nvSpPr>
      <dsp:spPr>
        <a:xfrm>
          <a:off x="1261885" y="1835094"/>
          <a:ext cx="5951689" cy="10664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为实现利润最大化</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厂商按生产要素的最优组合来决定生产要素投入量</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使得任意两种生产要素的边际技术替代率等于相应的要素价格之比</a:t>
          </a:r>
          <a:r>
            <a:rPr lang="en-US" altLang="zh-CN" sz="1800" kern="1200" dirty="0" smtClean="0">
              <a:latin typeface="微软雅黑" pitchFamily="34" charset="-122"/>
              <a:ea typeface="微软雅黑" pitchFamily="34" charset="-122"/>
            </a:rPr>
            <a:t>.</a:t>
          </a:r>
          <a:endParaRPr lang="zh-CN" altLang="en-US" sz="1800" kern="1200" dirty="0"/>
        </a:p>
      </dsp:txBody>
      <dsp:txXfrm>
        <a:off x="1261885" y="1835094"/>
        <a:ext cx="5951689" cy="1066453"/>
      </dsp:txXfrm>
    </dsp:sp>
    <dsp:sp modelId="{AD204E19-769C-4674-B24F-B6C2566F9779}">
      <dsp:nvSpPr>
        <dsp:cNvPr id="0" name=""/>
        <dsp:cNvSpPr/>
      </dsp:nvSpPr>
      <dsp:spPr>
        <a:xfrm>
          <a:off x="1261885" y="3084606"/>
          <a:ext cx="6276834" cy="11434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在生产要素市场上</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厂商按照要素的边际产品价值支付给要素所有者</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要素所有者取得要素报酬收入</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根据自身的效用最大化</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决定相应的要素供给量</a:t>
          </a:r>
          <a:r>
            <a:rPr lang="en-US" altLang="zh-CN" sz="1800" kern="1200" dirty="0" smtClean="0">
              <a:latin typeface="微软雅黑" pitchFamily="34" charset="-122"/>
              <a:ea typeface="微软雅黑" pitchFamily="34" charset="-122"/>
            </a:rPr>
            <a:t>.</a:t>
          </a:r>
          <a:endParaRPr lang="zh-CN" altLang="en-US" sz="1800" kern="1200" dirty="0"/>
        </a:p>
      </dsp:txBody>
      <dsp:txXfrm>
        <a:off x="1261885" y="3084606"/>
        <a:ext cx="6276834" cy="1143455"/>
      </dsp:txXfrm>
    </dsp:sp>
    <dsp:sp modelId="{0443A124-805B-4030-9D89-CEA2D7B1AFA1}">
      <dsp:nvSpPr>
        <dsp:cNvPr id="0" name=""/>
        <dsp:cNvSpPr/>
      </dsp:nvSpPr>
      <dsp:spPr>
        <a:xfrm>
          <a:off x="1261885" y="4411119"/>
          <a:ext cx="7619230" cy="100303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zh-CN" altLang="en-US" sz="1800" kern="1200" dirty="0" smtClean="0">
              <a:latin typeface="微软雅黑" pitchFamily="34" charset="-122"/>
              <a:ea typeface="微软雅黑" pitchFamily="34" charset="-122"/>
            </a:rPr>
            <a:t>市场调节供求双方</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市场机制的自发作用使得整个社会经济处在帕累托最优标准</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在这种情况下</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消费者从消费产品中获得最大限度的满足</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厂商获得最大利润</a:t>
          </a:r>
          <a:r>
            <a:rPr lang="en-US" altLang="zh-CN" sz="1800" kern="1200" dirty="0" smtClean="0">
              <a:latin typeface="微软雅黑" pitchFamily="34" charset="-122"/>
              <a:ea typeface="微软雅黑" pitchFamily="34" charset="-122"/>
            </a:rPr>
            <a:t>,</a:t>
          </a:r>
          <a:r>
            <a:rPr lang="zh-CN" altLang="en-US" sz="1800" kern="1200" dirty="0" smtClean="0">
              <a:latin typeface="微软雅黑" pitchFamily="34" charset="-122"/>
              <a:ea typeface="微软雅黑" pitchFamily="34" charset="-122"/>
            </a:rPr>
            <a:t>生产要素按各自在生产中的贡献取得报酬收入</a:t>
          </a:r>
          <a:r>
            <a:rPr lang="en-US" altLang="zh-CN" sz="1800" kern="1200" dirty="0" smtClean="0">
              <a:latin typeface="微软雅黑" pitchFamily="34" charset="-122"/>
              <a:ea typeface="微软雅黑" pitchFamily="34" charset="-122"/>
            </a:rPr>
            <a:t>.</a:t>
          </a:r>
          <a:endParaRPr lang="zh-CN" altLang="en-US" sz="1800" kern="1200" dirty="0"/>
        </a:p>
      </dsp:txBody>
      <dsp:txXfrm>
        <a:off x="1261885" y="4411119"/>
        <a:ext cx="7619230" cy="100303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203133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公共物品</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10343067" cy="3785652"/>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一、公共物品的</a:t>
            </a:r>
            <a:r>
              <a:rPr lang="zh-CN" altLang="en-US" sz="2000" b="1" dirty="0" smtClean="0">
                <a:latin typeface="微软雅黑" pitchFamily="34" charset="-122"/>
                <a:ea typeface="微软雅黑" pitchFamily="34" charset="-122"/>
              </a:rPr>
              <a:t>特征</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公共物品是具有非排他性和非竞争性的物品</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是由政府部门生产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并向社会和个人</a:t>
            </a:r>
            <a:r>
              <a:rPr lang="zh-CN" altLang="en-US" sz="2000" dirty="0" smtClean="0">
                <a:latin typeface="微软雅黑" pitchFamily="34" charset="-122"/>
                <a:ea typeface="微软雅黑" pitchFamily="34" charset="-122"/>
              </a:rPr>
              <a:t>提供的</a:t>
            </a:r>
            <a:r>
              <a:rPr lang="zh-CN" altLang="en-US" sz="2000" dirty="0">
                <a:latin typeface="微软雅黑" pitchFamily="34" charset="-122"/>
                <a:ea typeface="微软雅黑" pitchFamily="34" charset="-122"/>
              </a:rPr>
              <a:t>一切物品和服务的</a:t>
            </a:r>
            <a:r>
              <a:rPr lang="zh-CN" altLang="en-US" sz="2000" dirty="0" smtClean="0">
                <a:latin typeface="微软雅黑" pitchFamily="34" charset="-122"/>
                <a:ea typeface="微软雅黑" pitchFamily="34" charset="-122"/>
              </a:rPr>
              <a:t>总称</a:t>
            </a:r>
            <a:endParaRPr lang="en-US" altLang="zh-CN" sz="2000"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在消费上</a:t>
            </a:r>
            <a:r>
              <a:rPr lang="zh-CN" altLang="en-US" sz="2000" dirty="0" smtClean="0">
                <a:latin typeface="微软雅黑" pitchFamily="34" charset="-122"/>
                <a:ea typeface="微软雅黑" pitchFamily="34" charset="-122"/>
              </a:rPr>
              <a:t>具有</a:t>
            </a:r>
            <a:r>
              <a:rPr lang="zh-CN" altLang="en-US" sz="2000" dirty="0">
                <a:latin typeface="微软雅黑" pitchFamily="34" charset="-122"/>
                <a:ea typeface="微软雅黑" pitchFamily="34" charset="-122"/>
              </a:rPr>
              <a:t>两个特点</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第一</a:t>
            </a:r>
            <a:r>
              <a:rPr lang="zh-CN" altLang="en-US" sz="2000" dirty="0">
                <a:latin typeface="微软雅黑" pitchFamily="34" charset="-122"/>
                <a:ea typeface="微软雅黑" pitchFamily="34" charset="-122"/>
              </a:rPr>
              <a:t>是非排他性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即很难或无法禁止他人不付代价消费该产品</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第二是非竞争性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即对于任一给定公共产品的出产水平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增加额外一个人消费该产品不会</a:t>
            </a:r>
            <a:r>
              <a:rPr lang="zh-CN" altLang="en-US" sz="2000" dirty="0" smtClean="0">
                <a:latin typeface="微软雅黑" pitchFamily="34" charset="-122"/>
                <a:ea typeface="微软雅黑" pitchFamily="34" charset="-122"/>
              </a:rPr>
              <a:t>引起</a:t>
            </a:r>
            <a:r>
              <a:rPr lang="zh-CN" altLang="en-US" sz="2000" dirty="0">
                <a:latin typeface="微软雅黑" pitchFamily="34" charset="-122"/>
                <a:ea typeface="微软雅黑" pitchFamily="34" charset="-122"/>
              </a:rPr>
              <a:t>产品成本的任何增加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即消费者人数的增加所引起的产品边际成本等于零</a:t>
            </a:r>
            <a:r>
              <a:rPr lang="en-US" altLang="zh-CN" sz="2000" dirty="0" smtClean="0">
                <a:latin typeface="微软雅黑" pitchFamily="34" charset="-122"/>
                <a:ea typeface="微软雅黑" pitchFamily="34" charset="-122"/>
              </a:rPr>
              <a:t>.</a:t>
            </a:r>
          </a:p>
          <a:p>
            <a:pPr>
              <a:lnSpc>
                <a:spcPct val="150000"/>
              </a:lnSpc>
            </a:pPr>
            <a:r>
              <a:rPr lang="zh-CN" altLang="en-US" sz="2000" b="1" dirty="0">
                <a:latin typeface="微软雅黑" pitchFamily="34" charset="-122"/>
                <a:ea typeface="微软雅黑" pitchFamily="34" charset="-122"/>
              </a:rPr>
              <a:t>二、搭便车</a:t>
            </a:r>
            <a:r>
              <a:rPr lang="zh-CN" altLang="en-US" sz="2000" b="1" dirty="0" smtClean="0">
                <a:latin typeface="微软雅黑" pitchFamily="34" charset="-122"/>
                <a:ea typeface="微软雅黑" pitchFamily="34" charset="-122"/>
              </a:rPr>
              <a:t>问题</a:t>
            </a:r>
            <a:endParaRPr lang="en-US" altLang="zh-CN" sz="20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val="601207079"/>
      </p:ext>
    </p:extLst>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203133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公共物品</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11158855" cy="5078313"/>
          </a:xfrm>
          <a:prstGeom prst="rect">
            <a:avLst/>
          </a:prstGeom>
        </p:spPr>
        <p:txBody>
          <a:bodyPr wrap="square">
            <a:spAutoFit/>
          </a:bodyPr>
          <a:lstStyle/>
          <a:p>
            <a:pPr>
              <a:lnSpc>
                <a:spcPct val="150000"/>
              </a:lnSpc>
            </a:pPr>
            <a:r>
              <a:rPr lang="zh-CN" altLang="en-US" b="1" dirty="0">
                <a:latin typeface="微软雅黑" pitchFamily="34" charset="-122"/>
                <a:ea typeface="微软雅黑" pitchFamily="34" charset="-122"/>
              </a:rPr>
              <a:t>三、私人物品和公共物品最优数量的确定</a:t>
            </a: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endParaRPr lang="en-US" altLang="zh-CN" dirty="0">
              <a:latin typeface="微软雅黑" pitchFamily="34" charset="-122"/>
              <a:ea typeface="微软雅黑" pitchFamily="34" charset="-122"/>
            </a:endParaRPr>
          </a:p>
          <a:p>
            <a:pPr>
              <a:lnSpc>
                <a:spcPct val="150000"/>
              </a:lnSpc>
            </a:pPr>
            <a:endParaRPr lang="en-US" altLang="zh-CN" dirty="0" smtClean="0">
              <a:latin typeface="微软雅黑" pitchFamily="34" charset="-122"/>
              <a:ea typeface="微软雅黑" pitchFamily="34" charset="-122"/>
            </a:endParaRPr>
          </a:p>
          <a:p>
            <a:pPr>
              <a:lnSpc>
                <a:spcPct val="150000"/>
              </a:lnSpc>
            </a:pPr>
            <a:r>
              <a:rPr lang="zh-CN" altLang="en-US" b="1" dirty="0" smtClean="0">
                <a:latin typeface="微软雅黑" pitchFamily="34" charset="-122"/>
                <a:ea typeface="微软雅黑" pitchFamily="34" charset="-122"/>
              </a:rPr>
              <a:t>四</a:t>
            </a:r>
            <a:r>
              <a:rPr lang="zh-CN" altLang="en-US" b="1" dirty="0">
                <a:latin typeface="微软雅黑" pitchFamily="34" charset="-122"/>
                <a:ea typeface="微软雅黑" pitchFamily="34" charset="-122"/>
              </a:rPr>
              <a:t>、成本</a:t>
            </a: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收益</a:t>
            </a:r>
            <a:r>
              <a:rPr lang="zh-CN" altLang="en-US" b="1" dirty="0" smtClean="0">
                <a:latin typeface="微软雅黑" pitchFamily="34" charset="-122"/>
                <a:ea typeface="微软雅黑" pitchFamily="34" charset="-122"/>
              </a:rPr>
              <a:t>分析</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政府提供公共物品是有效率的选择</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政府还应该决定提供哪些公共物品以及提供</a:t>
            </a:r>
            <a:r>
              <a:rPr lang="zh-CN" altLang="en-US" dirty="0" smtClean="0">
                <a:latin typeface="微软雅黑" pitchFamily="34" charset="-122"/>
                <a:ea typeface="微软雅黑" pitchFamily="34" charset="-122"/>
              </a:rPr>
              <a:t>多少</a:t>
            </a:r>
            <a:r>
              <a:rPr lang="zh-CN" altLang="en-US" dirty="0">
                <a:latin typeface="微软雅黑" pitchFamily="34" charset="-122"/>
                <a:ea typeface="微软雅黑" pitchFamily="34" charset="-122"/>
              </a:rPr>
              <a:t>？</a:t>
            </a:r>
          </a:p>
        </p:txBody>
      </p:sp>
      <p:pic>
        <p:nvPicPr>
          <p:cNvPr id="9" name="图片 8"/>
          <p:cNvPicPr>
            <a:picLocks noChangeAspect="1"/>
          </p:cNvPicPr>
          <p:nvPr/>
        </p:nvPicPr>
        <p:blipFill>
          <a:blip r:embed="rId2"/>
          <a:stretch>
            <a:fillRect/>
          </a:stretch>
        </p:blipFill>
        <p:spPr>
          <a:xfrm>
            <a:off x="1033145" y="2651617"/>
            <a:ext cx="4883180" cy="2398755"/>
          </a:xfrm>
          <a:prstGeom prst="rect">
            <a:avLst/>
          </a:prstGeom>
        </p:spPr>
      </p:pic>
      <p:sp>
        <p:nvSpPr>
          <p:cNvPr id="10" name="矩形 9"/>
          <p:cNvSpPr/>
          <p:nvPr/>
        </p:nvSpPr>
        <p:spPr>
          <a:xfrm>
            <a:off x="6096000" y="2651617"/>
            <a:ext cx="6096000" cy="2523768"/>
          </a:xfrm>
          <a:prstGeom prst="rect">
            <a:avLst/>
          </a:prstGeom>
        </p:spPr>
        <p:txBody>
          <a:bodyPr>
            <a:spAutoFit/>
          </a:bodyPr>
          <a:lstStyle/>
          <a:p>
            <a:r>
              <a:rPr lang="zh-CN" altLang="en-US" dirty="0">
                <a:latin typeface="微软雅黑" pitchFamily="34" charset="-122"/>
                <a:ea typeface="微软雅黑" pitchFamily="34" charset="-122"/>
              </a:rPr>
              <a:t>图</a:t>
            </a:r>
            <a:r>
              <a:rPr lang="zh-CN" altLang="en-US" dirty="0" smtClean="0">
                <a:latin typeface="微软雅黑" pitchFamily="34" charset="-122"/>
                <a:ea typeface="微软雅黑" pitchFamily="34" charset="-122"/>
              </a:rPr>
              <a:t>８</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７</a:t>
            </a:r>
            <a:r>
              <a:rPr lang="en-US" altLang="zh-CN" dirty="0">
                <a:latin typeface="微软雅黑" pitchFamily="34" charset="-122"/>
                <a:ea typeface="微软雅黑" pitchFamily="34" charset="-122"/>
              </a:rPr>
              <a:t>(a)</a:t>
            </a:r>
            <a:r>
              <a:rPr lang="zh-CN" altLang="en-US" dirty="0">
                <a:latin typeface="微软雅黑" pitchFamily="34" charset="-122"/>
                <a:ea typeface="微软雅黑" pitchFamily="34" charset="-122"/>
              </a:rPr>
              <a:t>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单个消费者的需求曲线</a:t>
            </a:r>
            <a:r>
              <a:rPr lang="en-US" altLang="zh-CN" sz="2000" dirty="0">
                <a:latin typeface="微软雅黑" pitchFamily="34" charset="-122"/>
                <a:ea typeface="微软雅黑" pitchFamily="34" charset="-122"/>
              </a:rPr>
              <a:t>D</a:t>
            </a:r>
            <a:r>
              <a:rPr lang="en-US" altLang="zh-CN" sz="800" dirty="0">
                <a:latin typeface="微软雅黑" pitchFamily="34" charset="-122"/>
                <a:ea typeface="微软雅黑" pitchFamily="34" charset="-122"/>
              </a:rPr>
              <a:t>A</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D</a:t>
            </a:r>
            <a:r>
              <a:rPr lang="en-US" altLang="zh-CN" sz="800" dirty="0">
                <a:latin typeface="微软雅黑" pitchFamily="34" charset="-122"/>
                <a:ea typeface="微软雅黑" pitchFamily="34" charset="-122"/>
              </a:rPr>
              <a:t>B </a:t>
            </a:r>
            <a:r>
              <a:rPr lang="zh-CN" altLang="en-US" dirty="0">
                <a:latin typeface="微软雅黑" pitchFamily="34" charset="-122"/>
                <a:ea typeface="微软雅黑" pitchFamily="34" charset="-122"/>
              </a:rPr>
              <a:t>的水平加总即得到市场的需求曲线</a:t>
            </a:r>
            <a:r>
              <a:rPr lang="en-US" altLang="zh-CN" sz="2000" dirty="0">
                <a:latin typeface="微软雅黑" pitchFamily="34" charset="-122"/>
                <a:ea typeface="微软雅黑" pitchFamily="34" charset="-122"/>
              </a:rPr>
              <a:t>D </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市场</a:t>
            </a:r>
            <a:r>
              <a:rPr lang="zh-CN" altLang="en-US" dirty="0">
                <a:latin typeface="微软雅黑" pitchFamily="34" charset="-122"/>
                <a:ea typeface="微软雅黑" pitchFamily="34" charset="-122"/>
              </a:rPr>
              <a:t>需求曲线</a:t>
            </a:r>
            <a:r>
              <a:rPr lang="en-US" altLang="zh-CN" sz="2000" dirty="0">
                <a:latin typeface="微软雅黑" pitchFamily="34" charset="-122"/>
                <a:ea typeface="微软雅黑" pitchFamily="34" charset="-122"/>
              </a:rPr>
              <a:t>D </a:t>
            </a:r>
            <a:r>
              <a:rPr lang="zh-CN" altLang="en-US" dirty="0">
                <a:latin typeface="微软雅黑" pitchFamily="34" charset="-122"/>
                <a:ea typeface="微软雅黑" pitchFamily="34" charset="-122"/>
              </a:rPr>
              <a:t>与市场供给曲线</a:t>
            </a:r>
            <a:r>
              <a:rPr lang="en-US" altLang="zh-CN" sz="2000" dirty="0">
                <a:latin typeface="微软雅黑" pitchFamily="34" charset="-122"/>
                <a:ea typeface="微软雅黑" pitchFamily="34" charset="-122"/>
              </a:rPr>
              <a:t>S </a:t>
            </a:r>
            <a:r>
              <a:rPr lang="zh-CN" altLang="en-US" dirty="0">
                <a:latin typeface="微软雅黑" pitchFamily="34" charset="-122"/>
                <a:ea typeface="微软雅黑" pitchFamily="34" charset="-122"/>
              </a:rPr>
              <a:t>决定了均衡点</a:t>
            </a:r>
            <a:r>
              <a:rPr lang="en-US" altLang="zh-CN" sz="2000" dirty="0">
                <a:latin typeface="微软雅黑" pitchFamily="34" charset="-122"/>
                <a:ea typeface="微软雅黑" pitchFamily="34" charset="-122"/>
              </a:rPr>
              <a:t>H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均衡数量</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P</a:t>
            </a:r>
            <a:r>
              <a:rPr lang="zh-CN" altLang="en-US" sz="800" dirty="0">
                <a:latin typeface="微软雅黑" pitchFamily="34" charset="-122"/>
                <a:ea typeface="微软雅黑" pitchFamily="34" charset="-122"/>
              </a:rPr>
              <a:t>０</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Q</a:t>
            </a:r>
            <a:r>
              <a:rPr lang="zh-CN" altLang="en-US" sz="800" dirty="0">
                <a:latin typeface="微软雅黑" pitchFamily="34" charset="-122"/>
                <a:ea typeface="微软雅黑" pitchFamily="34" charset="-122"/>
              </a:rPr>
              <a:t>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均衡产量</a:t>
            </a:r>
            <a:r>
              <a:rPr lang="en-US" altLang="zh-CN" sz="2000" dirty="0">
                <a:latin typeface="微软雅黑" pitchFamily="34" charset="-122"/>
                <a:ea typeface="微软雅黑" pitchFamily="34" charset="-122"/>
              </a:rPr>
              <a:t>Q</a:t>
            </a:r>
            <a:r>
              <a:rPr lang="zh-CN" altLang="en-US" sz="800" dirty="0">
                <a:latin typeface="微软雅黑" pitchFamily="34" charset="-122"/>
                <a:ea typeface="微软雅黑" pitchFamily="34" charset="-122"/>
              </a:rPr>
              <a:t>０ </a:t>
            </a:r>
            <a:r>
              <a:rPr lang="zh-CN" altLang="en-US" dirty="0">
                <a:latin typeface="微软雅黑" pitchFamily="34" charset="-122"/>
                <a:ea typeface="微软雅黑" pitchFamily="34" charset="-122"/>
              </a:rPr>
              <a:t>即</a:t>
            </a:r>
            <a:r>
              <a:rPr lang="zh-CN" altLang="en-US" dirty="0" smtClean="0">
                <a:latin typeface="微软雅黑" pitchFamily="34" charset="-122"/>
                <a:ea typeface="微软雅黑" pitchFamily="34" charset="-122"/>
              </a:rPr>
              <a:t>为私人</a:t>
            </a:r>
            <a:r>
              <a:rPr lang="zh-CN" altLang="en-US" dirty="0">
                <a:latin typeface="微软雅黑" pitchFamily="34" charset="-122"/>
                <a:ea typeface="微软雅黑" pitchFamily="34" charset="-122"/>
              </a:rPr>
              <a:t>物品的最优数量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图</a:t>
            </a:r>
            <a:r>
              <a:rPr lang="zh-CN" altLang="en-US" dirty="0" smtClean="0">
                <a:latin typeface="微软雅黑" pitchFamily="34" charset="-122"/>
                <a:ea typeface="微软雅黑" pitchFamily="34" charset="-122"/>
              </a:rPr>
              <a:t>８</a:t>
            </a:r>
            <a:r>
              <a:rPr lang="en-US" altLang="zh-CN" sz="2000"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７</a:t>
            </a:r>
            <a:r>
              <a:rPr lang="en-US" altLang="zh-CN" dirty="0">
                <a:latin typeface="微软雅黑" pitchFamily="34" charset="-122"/>
                <a:ea typeface="微软雅黑" pitchFamily="34" charset="-122"/>
              </a:rPr>
              <a:t>(b)</a:t>
            </a:r>
            <a:r>
              <a:rPr lang="zh-CN" altLang="en-US" dirty="0">
                <a:latin typeface="微软雅黑" pitchFamily="34" charset="-122"/>
                <a:ea typeface="微软雅黑" pitchFamily="34" charset="-122"/>
              </a:rPr>
              <a:t>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假定每个消费者对公共物品的需求曲线是已知的</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为</a:t>
            </a:r>
            <a:r>
              <a:rPr lang="en-US" altLang="zh-CN" sz="2000" dirty="0" smtClean="0">
                <a:latin typeface="微软雅黑" pitchFamily="34" charset="-122"/>
                <a:ea typeface="微软雅黑" pitchFamily="34" charset="-122"/>
              </a:rPr>
              <a:t>D</a:t>
            </a:r>
            <a:r>
              <a:rPr lang="en-US" altLang="zh-CN" sz="800" dirty="0" smtClean="0">
                <a:latin typeface="微软雅黑" pitchFamily="34" charset="-122"/>
                <a:ea typeface="微软雅黑" pitchFamily="34" charset="-122"/>
              </a:rPr>
              <a:t>A </a:t>
            </a:r>
            <a:r>
              <a:rPr lang="zh-CN" altLang="en-US"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D</a:t>
            </a:r>
            <a:r>
              <a:rPr lang="en-US" altLang="zh-CN" sz="800" dirty="0">
                <a:latin typeface="微软雅黑" pitchFamily="34" charset="-122"/>
                <a:ea typeface="微软雅黑" pitchFamily="34" charset="-122"/>
              </a:rPr>
              <a:t>B </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公共物品的市场供给曲线是</a:t>
            </a:r>
            <a:r>
              <a:rPr lang="en-US" altLang="zh-CN" sz="2000" dirty="0">
                <a:latin typeface="微软雅黑" pitchFamily="34" charset="-122"/>
                <a:ea typeface="微软雅黑" pitchFamily="34" charset="-122"/>
              </a:rPr>
              <a:t>S</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由于公共物品的非竞争性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个人需求曲线的</a:t>
            </a:r>
            <a:r>
              <a:rPr lang="zh-CN" altLang="en-US" dirty="0" smtClean="0">
                <a:latin typeface="微软雅黑" pitchFamily="34" charset="-122"/>
                <a:ea typeface="微软雅黑" pitchFamily="34" charset="-122"/>
              </a:rPr>
              <a:t>垂直加</a:t>
            </a:r>
            <a:r>
              <a:rPr lang="zh-CN" altLang="en-US" dirty="0">
                <a:latin typeface="微软雅黑" pitchFamily="34" charset="-122"/>
                <a:ea typeface="微软雅黑" pitchFamily="34" charset="-122"/>
              </a:rPr>
              <a:t>总得到市场需求曲线</a:t>
            </a:r>
            <a:r>
              <a:rPr lang="en-US" altLang="zh-CN" sz="2000" dirty="0">
                <a:latin typeface="微软雅黑" pitchFamily="34" charset="-122"/>
                <a:ea typeface="微软雅黑" pitchFamily="34" charset="-122"/>
              </a:rPr>
              <a:t>D </a:t>
            </a:r>
            <a:r>
              <a:rPr lang="en-US" altLang="zh-CN" dirty="0">
                <a:latin typeface="微软雅黑" pitchFamily="34" charset="-122"/>
                <a:ea typeface="微软雅黑" pitchFamily="34" charset="-122"/>
              </a:rPr>
              <a:t>.</a:t>
            </a:r>
            <a:r>
              <a:rPr lang="en-US" altLang="zh-CN" sz="2000" dirty="0">
                <a:latin typeface="微软雅黑" pitchFamily="34" charset="-122"/>
                <a:ea typeface="微软雅黑" pitchFamily="34" charset="-122"/>
              </a:rPr>
              <a:t>S </a:t>
            </a:r>
            <a:r>
              <a:rPr lang="zh-CN" altLang="en-US" dirty="0">
                <a:latin typeface="微软雅黑" pitchFamily="34" charset="-122"/>
                <a:ea typeface="微软雅黑" pitchFamily="34" charset="-122"/>
              </a:rPr>
              <a:t>与</a:t>
            </a:r>
            <a:r>
              <a:rPr lang="en-US" altLang="zh-CN" sz="2000" dirty="0">
                <a:latin typeface="微软雅黑" pitchFamily="34" charset="-122"/>
                <a:ea typeface="微软雅黑" pitchFamily="34" charset="-122"/>
              </a:rPr>
              <a:t>D </a:t>
            </a:r>
            <a:r>
              <a:rPr lang="zh-CN" altLang="en-US" dirty="0">
                <a:latin typeface="微软雅黑" pitchFamily="34" charset="-122"/>
                <a:ea typeface="微软雅黑" pitchFamily="34" charset="-122"/>
              </a:rPr>
              <a:t>决定的均衡数量即为公共物品的最优数量</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4063661453"/>
      </p:ext>
    </p:extLst>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33143" y="1244083"/>
            <a:ext cx="10417451" cy="3831818"/>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１．什么是市场失灵</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导致市场失灵的因素有哪些</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２．如何解决市场失灵中的垄断和外部性问题</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３．非对称信息为什么会导致市场失灵</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４．为什么会出现逆向选择</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可以用哪些措施解决逆向选择问题</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５．试述外部性对经济效率的影响及消除外部性的对策</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６．什么是科斯定理</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根据科斯定理</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通过明晰产权可以实现资源的有效配置吗</a:t>
            </a:r>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为什么</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７．政府在公共物品的供给方面应当发挥什么作用</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８．用市场失灵理论解释生活中的一个经济现象</a:t>
            </a:r>
            <a:r>
              <a:rPr lang="en-US" altLang="zh-CN" dirty="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９．外部影响如何导致资源配置无效</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spTree>
    <p:extLst>
      <p:ext uri="{BB962C8B-B14F-4D97-AF65-F5344CB8AC3E}">
        <p14:creationId xmlns:p14="http://schemas.microsoft.com/office/powerpoint/2010/main" val="3993168962"/>
      </p:ext>
    </p:extLst>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国民收入决定理论</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08</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619118" cy="848145"/>
          </a:xfrm>
          <a:prstGeom prst="rect">
            <a:avLst/>
          </a:prstGeom>
        </p:spPr>
        <p:txBody>
          <a:bodyPr wrap="square" lIns="128994" tIns="64498" rIns="128994" bIns="64498">
            <a:spAutoFit/>
          </a:bodyPr>
          <a:lstStyle/>
          <a:p>
            <a:pPr>
              <a:defRPr/>
            </a:pP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市场</a:t>
            </a:r>
            <a:r>
              <a:rPr lang="zh-CN" altLang="en-US" sz="4665"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失灵与政府选择</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216982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市场失灵及其</a:t>
            </a:r>
            <a:r>
              <a:rPr lang="zh-CN" altLang="en-US" sz="1800" dirty="0" smtClean="0"/>
              <a:t>原因</a:t>
            </a:r>
            <a:endParaRPr lang="zh-CN" altLang="en-US" sz="1800" dirty="0"/>
          </a:p>
          <a:p>
            <a:r>
              <a:rPr lang="zh-CN" altLang="en-US" sz="1800" dirty="0"/>
              <a:t>第二节　垄断与</a:t>
            </a:r>
            <a:r>
              <a:rPr lang="zh-CN" altLang="en-US" sz="1800" dirty="0" smtClean="0"/>
              <a:t>低效率</a:t>
            </a:r>
            <a:endParaRPr lang="zh-CN" altLang="en-US" sz="1800" dirty="0"/>
          </a:p>
          <a:p>
            <a:r>
              <a:rPr lang="zh-CN" altLang="en-US" sz="1800" dirty="0"/>
              <a:t>第三节　外部</a:t>
            </a:r>
            <a:r>
              <a:rPr lang="zh-CN" altLang="en-US" sz="1800" dirty="0" smtClean="0"/>
              <a:t>性</a:t>
            </a:r>
            <a:endParaRPr lang="zh-CN" altLang="en-US" sz="1800" dirty="0"/>
          </a:p>
          <a:p>
            <a:r>
              <a:rPr lang="zh-CN" altLang="en-US" sz="1800" dirty="0"/>
              <a:t>第四节　信息</a:t>
            </a:r>
            <a:r>
              <a:rPr lang="zh-CN" altLang="en-US" sz="1800" dirty="0" smtClean="0"/>
              <a:t>不对称</a:t>
            </a:r>
            <a:endParaRPr lang="zh-CN" altLang="en-US" sz="1800" dirty="0"/>
          </a:p>
          <a:p>
            <a:r>
              <a:rPr lang="zh-CN" altLang="en-US" sz="1800" dirty="0"/>
              <a:t>第五节　公共</a:t>
            </a:r>
            <a:r>
              <a:rPr lang="zh-CN" altLang="en-US" sz="1800" dirty="0" smtClean="0"/>
              <a:t>物品</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3145" y="2484755"/>
            <a:ext cx="10779914" cy="2400657"/>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pPr>
              <a:lnSpc>
                <a:spcPct val="150000"/>
              </a:lnSpc>
            </a:pPr>
            <a:r>
              <a:rPr lang="zh-CN" altLang="en-US" sz="2000" dirty="0" smtClean="0">
                <a:latin typeface="微软雅黑" pitchFamily="34" charset="-122"/>
                <a:ea typeface="微软雅黑" pitchFamily="34" charset="-122"/>
              </a:rPr>
              <a:t>１</a:t>
            </a:r>
            <a:r>
              <a:rPr lang="zh-CN" altLang="en-US" sz="2000" dirty="0">
                <a:latin typeface="微软雅黑" pitchFamily="34" charset="-122"/>
                <a:ea typeface="微软雅黑" pitchFamily="34" charset="-122"/>
              </a:rPr>
              <a:t>．掌握市场失灵的含义</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２．了解垄断与低效率的关系</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３．理解市场失灵的外部性问题</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４．理解信息不对称及解决办法</a:t>
            </a:r>
            <a:r>
              <a:rPr lang="en-US" altLang="zh-CN" sz="2000" dirty="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５．理解没有市场价格的物品所引起的问题</a:t>
            </a:r>
            <a:endParaRPr lang="zh-CN" altLang="en-US" sz="20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4" y="543560"/>
            <a:ext cx="3942267"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市场失灵及其原因</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85470" y="1529807"/>
            <a:ext cx="2418807" cy="4708981"/>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一、“看不见的手”</a:t>
            </a:r>
            <a:r>
              <a:rPr lang="zh-CN" altLang="en-US" sz="2000" b="1" dirty="0" smtClean="0">
                <a:latin typeface="微软雅黑" pitchFamily="34" charset="-122"/>
                <a:ea typeface="微软雅黑" pitchFamily="34" charset="-122"/>
              </a:rPr>
              <a:t>原理</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在完全竞争市场中</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市场</a:t>
            </a:r>
            <a:r>
              <a:rPr lang="zh-CN" altLang="en-US" sz="2000" dirty="0" smtClean="0">
                <a:latin typeface="微软雅黑" pitchFamily="34" charset="-122"/>
                <a:ea typeface="微软雅黑" pitchFamily="34" charset="-122"/>
              </a:rPr>
              <a:t>机制可以</a:t>
            </a:r>
            <a:r>
              <a:rPr lang="zh-CN" altLang="en-US" sz="2000" dirty="0">
                <a:latin typeface="微软雅黑" pitchFamily="34" charset="-122"/>
                <a:ea typeface="微软雅黑" pitchFamily="34" charset="-122"/>
              </a:rPr>
              <a:t>有效率地实现资源的</a:t>
            </a:r>
            <a:r>
              <a:rPr lang="zh-CN" altLang="en-US" sz="2000" dirty="0" smtClean="0">
                <a:latin typeface="微软雅黑" pitchFamily="34" charset="-122"/>
                <a:ea typeface="微软雅黑" pitchFamily="34" charset="-122"/>
              </a:rPr>
              <a:t>合理</a:t>
            </a:r>
            <a:r>
              <a:rPr lang="zh-CN" altLang="en-US" sz="2000" dirty="0">
                <a:latin typeface="微软雅黑" pitchFamily="34" charset="-122"/>
                <a:ea typeface="微软雅黑" pitchFamily="34" charset="-122"/>
              </a:rPr>
              <a:t>和</a:t>
            </a:r>
            <a:r>
              <a:rPr lang="zh-CN" altLang="en-US" sz="2000" dirty="0" smtClean="0">
                <a:latin typeface="微软雅黑" pitchFamily="34" charset="-122"/>
                <a:ea typeface="微软雅黑" pitchFamily="34" charset="-122"/>
              </a:rPr>
              <a:t>有效配置</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并最终导致</a:t>
            </a:r>
            <a:r>
              <a:rPr lang="zh-CN" altLang="en-US" sz="2000" dirty="0" smtClean="0">
                <a:latin typeface="微软雅黑" pitchFamily="34" charset="-122"/>
                <a:ea typeface="微软雅黑" pitchFamily="34" charset="-122"/>
              </a:rPr>
              <a:t>社会</a:t>
            </a:r>
            <a:r>
              <a:rPr lang="zh-CN" altLang="en-US" sz="2000" dirty="0">
                <a:latin typeface="微软雅黑" pitchFamily="34" charset="-122"/>
                <a:ea typeface="微软雅黑" pitchFamily="34" charset="-122"/>
              </a:rPr>
              <a:t>不可能在不影响他人的</a:t>
            </a:r>
            <a:r>
              <a:rPr lang="zh-CN" altLang="en-US" sz="2000" dirty="0" smtClean="0">
                <a:latin typeface="微软雅黑" pitchFamily="34" charset="-122"/>
                <a:ea typeface="微软雅黑" pitchFamily="34" charset="-122"/>
              </a:rPr>
              <a:t>情况</a:t>
            </a:r>
            <a:r>
              <a:rPr lang="zh-CN" altLang="en-US" sz="2000" dirty="0">
                <a:latin typeface="微软雅黑" pitchFamily="34" charset="-122"/>
                <a:ea typeface="微软雅黑" pitchFamily="34" charset="-122"/>
              </a:rPr>
              <a:t>下而使得某些人的境况</a:t>
            </a:r>
            <a:r>
              <a:rPr lang="zh-CN" altLang="en-US" sz="2000" dirty="0" smtClean="0">
                <a:latin typeface="微软雅黑" pitchFamily="34" charset="-122"/>
                <a:ea typeface="微软雅黑" pitchFamily="34" charset="-122"/>
              </a:rPr>
              <a:t>得到</a:t>
            </a:r>
            <a:r>
              <a:rPr lang="zh-CN" altLang="en-US" sz="2000" dirty="0">
                <a:latin typeface="微软雅黑" pitchFamily="34" charset="-122"/>
                <a:ea typeface="微软雅黑" pitchFamily="34" charset="-122"/>
              </a:rPr>
              <a:t>改善</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graphicFrame>
        <p:nvGraphicFramePr>
          <p:cNvPr id="9" name="图示 8"/>
          <p:cNvGraphicFramePr/>
          <p:nvPr>
            <p:extLst>
              <p:ext uri="{D42A27DB-BD31-4B8C-83A1-F6EECF244321}">
                <p14:modId xmlns:p14="http://schemas.microsoft.com/office/powerpoint/2010/main" val="1151876626"/>
              </p:ext>
            </p:extLst>
          </p:nvPr>
        </p:nvGraphicFramePr>
        <p:xfrm>
          <a:off x="3004277" y="1174963"/>
          <a:ext cx="893042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矩形 9"/>
          <p:cNvSpPr/>
          <p:nvPr/>
        </p:nvSpPr>
        <p:spPr>
          <a:xfrm>
            <a:off x="3141957" y="2607023"/>
            <a:ext cx="543739" cy="2246769"/>
          </a:xfrm>
          <a:prstGeom prst="rect">
            <a:avLst/>
          </a:prstGeom>
        </p:spPr>
        <p:txBody>
          <a:bodyPr wrap="none">
            <a:spAutoFit/>
          </a:bodyPr>
          <a:lstStyle/>
          <a:p>
            <a:r>
              <a:rPr lang="zh-CN" altLang="en-US" sz="2800" b="1" dirty="0" smtClean="0">
                <a:latin typeface="微软雅黑" pitchFamily="34" charset="-122"/>
                <a:ea typeface="微软雅黑" pitchFamily="34" charset="-122"/>
              </a:rPr>
              <a:t>看</a:t>
            </a:r>
            <a:endParaRPr lang="en-US"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不</a:t>
            </a:r>
            <a:endParaRPr lang="en-US"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见</a:t>
            </a:r>
            <a:endParaRPr lang="en-US"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的</a:t>
            </a:r>
            <a:endParaRPr lang="en-US"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手</a:t>
            </a:r>
            <a:endParaRPr lang="zh-CN" altLang="en-US" sz="2800" b="1" dirty="0">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市场失灵及其原因</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85470" y="1374345"/>
            <a:ext cx="11242353" cy="4385816"/>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二、市场失灵的</a:t>
            </a:r>
            <a:r>
              <a:rPr lang="zh-CN" altLang="en-US" sz="2000" b="1" dirty="0" smtClean="0">
                <a:latin typeface="微软雅黑" pitchFamily="34" charset="-122"/>
                <a:ea typeface="微软雅黑" pitchFamily="34" charset="-122"/>
              </a:rPr>
              <a:t>含义</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市场失灵又称“市场失效”“市场障碍”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是指市场机制不能提供符合社会效率条件的</a:t>
            </a:r>
            <a:r>
              <a:rPr lang="zh-CN" altLang="en-US" sz="2000" dirty="0" smtClean="0">
                <a:latin typeface="微软雅黑" pitchFamily="34" charset="-122"/>
                <a:ea typeface="微软雅黑" pitchFamily="34" charset="-122"/>
              </a:rPr>
              <a:t>商品</a:t>
            </a:r>
            <a:r>
              <a:rPr lang="zh-CN" altLang="en-US" sz="2000" dirty="0">
                <a:latin typeface="微软雅黑" pitchFamily="34" charset="-122"/>
                <a:ea typeface="微软雅黑" pitchFamily="34" charset="-122"/>
              </a:rPr>
              <a:t>或劳务</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对此</a:t>
            </a:r>
            <a:r>
              <a:rPr lang="zh-CN" altLang="en-US" sz="2000" dirty="0">
                <a:latin typeface="微软雅黑" pitchFamily="34" charset="-122"/>
                <a:ea typeface="微软雅黑" pitchFamily="34" charset="-122"/>
              </a:rPr>
              <a:t>含义的理解有多种观点</a:t>
            </a:r>
            <a:r>
              <a:rPr lang="en-US" altLang="zh-CN" sz="2000"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市场竞争使资源配置达不到帕累托最优状态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即市场竞争机制不能实现资源的</a:t>
            </a:r>
            <a:r>
              <a:rPr lang="zh-CN" altLang="en-US" dirty="0" smtClean="0">
                <a:latin typeface="微软雅黑" pitchFamily="34" charset="-122"/>
                <a:ea typeface="微软雅黑" pitchFamily="34" charset="-122"/>
              </a:rPr>
              <a:t>合理配置</a:t>
            </a:r>
            <a:r>
              <a:rPr lang="zh-CN" altLang="en-US" dirty="0">
                <a:latin typeface="微软雅黑" pitchFamily="34" charset="-122"/>
                <a:ea typeface="微软雅黑" pitchFamily="34" charset="-122"/>
              </a:rPr>
              <a:t>和有效配置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在实际市场经济运行中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虽然价格能够调节商品或生产要素的供求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a:t>
            </a:r>
            <a:r>
              <a:rPr lang="zh-CN" altLang="en-US" dirty="0" smtClean="0">
                <a:latin typeface="微软雅黑" pitchFamily="34" charset="-122"/>
                <a:ea typeface="微软雅黑" pitchFamily="34" charset="-122"/>
              </a:rPr>
              <a:t>有时</a:t>
            </a:r>
            <a:r>
              <a:rPr lang="zh-CN" altLang="en-US" dirty="0">
                <a:latin typeface="微软雅黑" pitchFamily="34" charset="-122"/>
                <a:ea typeface="微软雅黑" pitchFamily="34" charset="-122"/>
              </a:rPr>
              <a:t>会出现商品价格不等于边际成本的状况</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或是在市场产量低于安全竞争市场条件下的</a:t>
            </a:r>
            <a:r>
              <a:rPr lang="zh-CN" altLang="en-US" dirty="0" smtClean="0">
                <a:latin typeface="微软雅黑" pitchFamily="34" charset="-122"/>
                <a:ea typeface="微软雅黑" pitchFamily="34" charset="-122"/>
              </a:rPr>
              <a:t>均衡</a:t>
            </a:r>
            <a:r>
              <a:rPr lang="zh-CN" altLang="en-US" dirty="0">
                <a:latin typeface="微软雅黑" pitchFamily="34" charset="-122"/>
                <a:ea typeface="微软雅黑" pitchFamily="34" charset="-122"/>
              </a:rPr>
              <a:t>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垄断市场就是典型的例子</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市场价格既不等于该商品的边际社会收益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也不等于该商品的社会边际成本</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市场偏离</a:t>
            </a:r>
            <a:r>
              <a:rPr lang="zh-CN" altLang="en-US" dirty="0">
                <a:latin typeface="微软雅黑" pitchFamily="34" charset="-122"/>
                <a:ea typeface="微软雅黑" pitchFamily="34" charset="-122"/>
              </a:rPr>
              <a:t>帕累托最优状态</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由于市场机制的功能和作用的局限性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市场对某些经济活动无能为力</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不能有效</a:t>
            </a:r>
            <a:r>
              <a:rPr lang="zh-CN" altLang="en-US" dirty="0" smtClean="0">
                <a:latin typeface="微软雅黑" pitchFamily="34" charset="-122"/>
                <a:ea typeface="微软雅黑" pitchFamily="34" charset="-122"/>
              </a:rPr>
              <a:t>调节</a:t>
            </a:r>
            <a:r>
              <a:rPr lang="zh-CN" altLang="en-US" dirty="0">
                <a:latin typeface="微软雅黑" pitchFamily="34" charset="-122"/>
                <a:ea typeface="微软雅黑" pitchFamily="34" charset="-122"/>
              </a:rPr>
              <a:t>某种产品的供求或价格</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由于市场本身的不完善性而导致市场机制在运行中出现障碍</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由于市场具有不完全性或市场的局限性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其作用范围有限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无法也无力调节现实</a:t>
            </a:r>
            <a:r>
              <a:rPr lang="zh-CN" altLang="en-US" dirty="0" smtClean="0">
                <a:latin typeface="微软雅黑" pitchFamily="34" charset="-122"/>
                <a:ea typeface="微软雅黑" pitchFamily="34" charset="-122"/>
              </a:rPr>
              <a:t>市场经济</a:t>
            </a:r>
            <a:r>
              <a:rPr lang="zh-CN" altLang="en-US" dirty="0">
                <a:latin typeface="微软雅黑" pitchFamily="34" charset="-122"/>
                <a:ea typeface="微软雅黑" pitchFamily="34" charset="-122"/>
              </a:rPr>
              <a:t>的运行</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516948209"/>
      </p:ext>
    </p:extLst>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2344369"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垄断与低效率</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5969017" cy="4613892"/>
          </a:xfrm>
          <a:prstGeom prst="rect">
            <a:avLst/>
          </a:prstGeom>
        </p:spPr>
        <p:txBody>
          <a:bodyPr wrap="square">
            <a:spAutoFit/>
          </a:bodyPr>
          <a:lstStyle/>
          <a:p>
            <a:pPr>
              <a:lnSpc>
                <a:spcPct val="150000"/>
              </a:lnSpc>
            </a:pPr>
            <a:r>
              <a:rPr lang="zh-CN" altLang="en-US" dirty="0">
                <a:latin typeface="微软雅黑" pitchFamily="34" charset="-122"/>
                <a:ea typeface="微软雅黑" pitchFamily="34" charset="-122"/>
              </a:rPr>
              <a:t>本节以垄断市场为例解释其经济效率</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如图</a:t>
            </a:r>
            <a:r>
              <a:rPr lang="zh-CN" altLang="en-US" dirty="0" smtClean="0">
                <a:latin typeface="微软雅黑" pitchFamily="34" charset="-122"/>
                <a:ea typeface="微软雅黑" pitchFamily="34" charset="-122"/>
              </a:rPr>
              <a:t>８</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１所</a:t>
            </a:r>
            <a:r>
              <a:rPr lang="zh-CN" altLang="en-US" dirty="0">
                <a:latin typeface="微软雅黑" pitchFamily="34" charset="-122"/>
                <a:ea typeface="微软雅黑" pitchFamily="34" charset="-122"/>
              </a:rPr>
              <a:t>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横轴表示产量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纵轴表示价格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曲线</a:t>
            </a:r>
            <a:r>
              <a:rPr lang="en-US" altLang="zh-CN" dirty="0">
                <a:latin typeface="微软雅黑" pitchFamily="34" charset="-122"/>
                <a:ea typeface="微软雅黑" pitchFamily="34" charset="-122"/>
              </a:rPr>
              <a:t>D </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MR </a:t>
            </a:r>
            <a:r>
              <a:rPr lang="zh-CN" altLang="en-US" dirty="0" smtClean="0">
                <a:latin typeface="微软雅黑" pitchFamily="34" charset="-122"/>
                <a:ea typeface="微软雅黑" pitchFamily="34" charset="-122"/>
              </a:rPr>
              <a:t>分别</a:t>
            </a:r>
            <a:r>
              <a:rPr lang="zh-CN" altLang="en-US" dirty="0">
                <a:latin typeface="微软雅黑" pitchFamily="34" charset="-122"/>
                <a:ea typeface="微软雅黑" pitchFamily="34" charset="-122"/>
              </a:rPr>
              <a:t>为该厂商的需求曲线和边际收益曲线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为简单起见</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假定</a:t>
            </a:r>
            <a:r>
              <a:rPr lang="zh-CN" altLang="en-US" dirty="0">
                <a:latin typeface="微软雅黑" pitchFamily="34" charset="-122"/>
                <a:ea typeface="微软雅黑" pitchFamily="34" charset="-122"/>
              </a:rPr>
              <a:t>平均成本和边际成本相等且固定不变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由图</a:t>
            </a:r>
            <a:r>
              <a:rPr lang="zh-CN" altLang="en-US" dirty="0" smtClean="0">
                <a:latin typeface="微软雅黑" pitchFamily="34" charset="-122"/>
                <a:ea typeface="微软雅黑" pitchFamily="34" charset="-122"/>
              </a:rPr>
              <a:t>８</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１中水平</a:t>
            </a:r>
            <a:r>
              <a:rPr lang="zh-CN" altLang="en-US" dirty="0">
                <a:latin typeface="微软雅黑" pitchFamily="34" charset="-122"/>
                <a:ea typeface="微软雅黑" pitchFamily="34" charset="-122"/>
              </a:rPr>
              <a:t>直线</a:t>
            </a:r>
            <a:r>
              <a:rPr lang="en-US" altLang="zh-CN" dirty="0">
                <a:latin typeface="微软雅黑" pitchFamily="34" charset="-122"/>
                <a:ea typeface="微软雅黑" pitchFamily="34" charset="-122"/>
              </a:rPr>
              <a:t>AC</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MC</a:t>
            </a:r>
            <a:r>
              <a:rPr lang="zh-CN" altLang="en-US" dirty="0">
                <a:latin typeface="微软雅黑" pitchFamily="34" charset="-122"/>
                <a:ea typeface="微软雅黑" pitchFamily="34" charset="-122"/>
              </a:rPr>
              <a:t>表示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垄断厂商根据利润最大化</a:t>
            </a:r>
            <a:r>
              <a:rPr lang="zh-CN" altLang="en-US" dirty="0" smtClean="0">
                <a:latin typeface="微软雅黑" pitchFamily="34" charset="-122"/>
                <a:ea typeface="微软雅黑" pitchFamily="34" charset="-122"/>
              </a:rPr>
              <a:t>原则</a:t>
            </a:r>
            <a:r>
              <a:rPr lang="zh-CN" altLang="en-US" dirty="0">
                <a:latin typeface="微软雅黑" pitchFamily="34" charset="-122"/>
                <a:ea typeface="微软雅黑" pitchFamily="34" charset="-122"/>
              </a:rPr>
              <a:t>生产产量为</a:t>
            </a:r>
            <a:r>
              <a:rPr lang="en-US" altLang="zh-CN" dirty="0" err="1">
                <a:latin typeface="微软雅黑" pitchFamily="34" charset="-122"/>
                <a:ea typeface="微软雅黑" pitchFamily="34" charset="-122"/>
              </a:rPr>
              <a:t>qm</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垄断价格为</a:t>
            </a:r>
            <a:r>
              <a:rPr lang="en-US" altLang="zh-CN" dirty="0">
                <a:latin typeface="微软雅黑" pitchFamily="34" charset="-122"/>
                <a:ea typeface="微软雅黑" pitchFamily="34" charset="-122"/>
              </a:rPr>
              <a:t>Pm ,</a:t>
            </a:r>
            <a:r>
              <a:rPr lang="zh-CN" altLang="en-US" dirty="0">
                <a:latin typeface="微软雅黑" pitchFamily="34" charset="-122"/>
                <a:ea typeface="微软雅黑" pitchFamily="34" charset="-122"/>
              </a:rPr>
              <a:t>高于边际成本</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这表明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消费者愿意为增加额外一单位产量所支付的</a:t>
            </a:r>
            <a:r>
              <a:rPr lang="zh-CN" altLang="en-US" dirty="0" smtClean="0">
                <a:latin typeface="微软雅黑" pitchFamily="34" charset="-122"/>
                <a:ea typeface="微软雅黑" pitchFamily="34" charset="-122"/>
              </a:rPr>
              <a:t>数量超过</a:t>
            </a:r>
            <a:r>
              <a:rPr lang="zh-CN" altLang="en-US" dirty="0">
                <a:latin typeface="微软雅黑" pitchFamily="34" charset="-122"/>
                <a:ea typeface="微软雅黑" pitchFamily="34" charset="-122"/>
              </a:rPr>
              <a:t>了生产该单位产量所引起的成本</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存在帕</a:t>
            </a:r>
            <a:r>
              <a:rPr lang="zh-CN" altLang="en-US" dirty="0" smtClean="0">
                <a:latin typeface="微软雅黑" pitchFamily="34" charset="-122"/>
                <a:ea typeface="微软雅黑" pitchFamily="34" charset="-122"/>
              </a:rPr>
              <a:t>累托</a:t>
            </a:r>
            <a:r>
              <a:rPr lang="zh-CN" altLang="en-US" dirty="0">
                <a:latin typeface="微软雅黑" pitchFamily="34" charset="-122"/>
                <a:ea typeface="微软雅黑" pitchFamily="34" charset="-122"/>
              </a:rPr>
              <a:t>改进的余地</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如果让垄断厂商再多生产一单位产量</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让</a:t>
            </a:r>
            <a:r>
              <a:rPr lang="zh-CN" altLang="en-US" dirty="0">
                <a:latin typeface="微软雅黑" pitchFamily="34" charset="-122"/>
                <a:ea typeface="微软雅黑" pitchFamily="34" charset="-122"/>
              </a:rPr>
              <a:t>消费者以低于垄断价格但大于边际成本的某种</a:t>
            </a:r>
            <a:r>
              <a:rPr lang="zh-CN" altLang="en-US" dirty="0" smtClean="0">
                <a:latin typeface="微软雅黑" pitchFamily="34" charset="-122"/>
                <a:ea typeface="微软雅黑" pitchFamily="34" charset="-122"/>
              </a:rPr>
              <a:t>价格购买</a:t>
            </a:r>
            <a:r>
              <a:rPr lang="zh-CN" altLang="en-US" dirty="0">
                <a:latin typeface="微软雅黑" pitchFamily="34" charset="-122"/>
                <a:ea typeface="微软雅黑" pitchFamily="34" charset="-122"/>
              </a:rPr>
              <a:t>该单位产量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则垄断厂商和消费者都从中得到了好处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即垄断厂商的利润进一步提高</a:t>
            </a:r>
            <a:r>
              <a:rPr lang="en-US"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消费者的福利进一步提高</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7" name="图片 6"/>
          <p:cNvPicPr>
            <a:picLocks noChangeAspect="1"/>
          </p:cNvPicPr>
          <p:nvPr/>
        </p:nvPicPr>
        <p:blipFill>
          <a:blip r:embed="rId2"/>
          <a:stretch>
            <a:fillRect/>
          </a:stretch>
        </p:blipFill>
        <p:spPr>
          <a:xfrm>
            <a:off x="7329616" y="1374345"/>
            <a:ext cx="3871784" cy="3797892"/>
          </a:xfrm>
          <a:prstGeom prst="rect">
            <a:avLst/>
          </a:prstGeom>
        </p:spPr>
      </p:pic>
      <p:sp>
        <p:nvSpPr>
          <p:cNvPr id="9" name="矩形 8"/>
          <p:cNvSpPr/>
          <p:nvPr/>
        </p:nvSpPr>
        <p:spPr>
          <a:xfrm>
            <a:off x="7082844" y="5388072"/>
            <a:ext cx="4697394" cy="1200329"/>
          </a:xfrm>
          <a:prstGeom prst="rect">
            <a:avLst/>
          </a:prstGeom>
        </p:spPr>
        <p:txBody>
          <a:bodyPr wrap="square">
            <a:spAutoFit/>
          </a:bodyPr>
          <a:lstStyle/>
          <a:p>
            <a:r>
              <a:rPr lang="zh-CN" altLang="en-US" dirty="0">
                <a:latin typeface="微软雅黑" pitchFamily="34" charset="-122"/>
                <a:ea typeface="微软雅黑" pitchFamily="34" charset="-122"/>
              </a:rPr>
              <a:t>而对垄断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政府该做什么呢</a:t>
            </a:r>
            <a:r>
              <a:rPr lang="en-US" altLang="zh-CN" dirty="0" smtClean="0">
                <a:latin typeface="微软雅黑" pitchFamily="34" charset="-122"/>
                <a:ea typeface="微软雅黑" pitchFamily="34" charset="-122"/>
              </a:rPr>
              <a:t>?</a:t>
            </a:r>
          </a:p>
          <a:p>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将该企业分成几家互相竞争的企业</a:t>
            </a:r>
            <a:r>
              <a:rPr lang="en-US" altLang="zh-CN" dirty="0" smtClean="0">
                <a:latin typeface="微软雅黑" pitchFamily="34" charset="-122"/>
                <a:ea typeface="微软雅黑" pitchFamily="34" charset="-122"/>
              </a:rPr>
              <a:t>.</a:t>
            </a:r>
          </a:p>
          <a:p>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２</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管制</a:t>
            </a:r>
            <a:r>
              <a:rPr lang="en-US" altLang="zh-CN" dirty="0" smtClean="0">
                <a:latin typeface="微软雅黑" pitchFamily="34" charset="-122"/>
                <a:ea typeface="微软雅黑" pitchFamily="34" charset="-122"/>
              </a:rPr>
              <a:t>.</a:t>
            </a:r>
          </a:p>
          <a:p>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３</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反垄断法</a:t>
            </a:r>
            <a:r>
              <a:rPr lang="en-US"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92137641"/>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138054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外部性</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11158855" cy="5216813"/>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一、外部性</a:t>
            </a:r>
            <a:r>
              <a:rPr lang="zh-CN" altLang="en-US" sz="2000" b="1" dirty="0" smtClean="0">
                <a:latin typeface="微软雅黑" pitchFamily="34" charset="-122"/>
                <a:ea typeface="微软雅黑" pitchFamily="34" charset="-122"/>
              </a:rPr>
              <a:t>概述</a:t>
            </a:r>
            <a:endParaRPr lang="en-US" altLang="zh-CN" sz="2000"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外部性是一个人的行为对旁观者福利的影响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如果对旁观者的影响是不利的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a:t>
            </a:r>
            <a:r>
              <a:rPr lang="zh-CN" altLang="en-US" dirty="0" smtClean="0">
                <a:latin typeface="微软雅黑" pitchFamily="34" charset="-122"/>
                <a:ea typeface="微软雅黑" pitchFamily="34" charset="-122"/>
              </a:rPr>
              <a:t>称为“负外部性”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如果这种影响是有利的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就称为“正外部性”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在存在外部性时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社会对市场</a:t>
            </a:r>
            <a:r>
              <a:rPr lang="zh-CN" altLang="en-US" dirty="0" smtClean="0">
                <a:latin typeface="微软雅黑" pitchFamily="34" charset="-122"/>
                <a:ea typeface="微软雅黑" pitchFamily="34" charset="-122"/>
              </a:rPr>
              <a:t>结果</a:t>
            </a:r>
            <a:r>
              <a:rPr lang="zh-CN" altLang="en-US" dirty="0">
                <a:latin typeface="微软雅黑" pitchFamily="34" charset="-122"/>
                <a:ea typeface="微软雅黑" pitchFamily="34" charset="-122"/>
              </a:rPr>
              <a:t>的关注扩大到超出市场中买者与卖者的福利之外</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还要包括受到影响的旁观者的福利</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由于</a:t>
            </a:r>
            <a:r>
              <a:rPr lang="zh-CN" altLang="en-US" dirty="0">
                <a:latin typeface="微软雅黑" pitchFamily="34" charset="-122"/>
                <a:ea typeface="微软雅黑" pitchFamily="34" charset="-122"/>
              </a:rPr>
              <a:t>买者与卖者在决定需求或供给多少时并没有考虑他们行为的外部效应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因此在存在</a:t>
            </a:r>
            <a:r>
              <a:rPr lang="zh-CN" altLang="en-US" dirty="0" smtClean="0">
                <a:latin typeface="微软雅黑" pitchFamily="34" charset="-122"/>
                <a:ea typeface="微软雅黑" pitchFamily="34" charset="-122"/>
              </a:rPr>
              <a:t>外部</a:t>
            </a:r>
            <a:r>
              <a:rPr lang="zh-CN" altLang="en-US" dirty="0">
                <a:latin typeface="微软雅黑" pitchFamily="34" charset="-122"/>
                <a:ea typeface="微软雅黑" pitchFamily="34" charset="-122"/>
              </a:rPr>
              <a:t>性时市场均衡并不是有效率</a:t>
            </a:r>
            <a:r>
              <a:rPr lang="zh-CN" altLang="en-US" dirty="0" smtClean="0">
                <a:latin typeface="微软雅黑" pitchFamily="34" charset="-122"/>
                <a:ea typeface="微软雅黑" pitchFamily="34" charset="-122"/>
              </a:rPr>
              <a:t>的</a:t>
            </a:r>
            <a:endParaRPr lang="en-US" altLang="zh-CN" dirty="0" smtClean="0">
              <a:latin typeface="微软雅黑" pitchFamily="34" charset="-122"/>
              <a:ea typeface="微软雅黑" pitchFamily="34" charset="-122"/>
            </a:endParaRPr>
          </a:p>
          <a:p>
            <a:pPr>
              <a:lnSpc>
                <a:spcPct val="150000"/>
              </a:lnSpc>
            </a:pPr>
            <a:r>
              <a:rPr lang="zh-CN" altLang="en-US" sz="2000" b="1" dirty="0">
                <a:latin typeface="微软雅黑" pitchFamily="34" charset="-122"/>
                <a:ea typeface="微软雅黑" pitchFamily="34" charset="-122"/>
              </a:rPr>
              <a:t>二、外部性的市场</a:t>
            </a:r>
            <a:r>
              <a:rPr lang="zh-CN" altLang="en-US" sz="2000" b="1" dirty="0" smtClean="0">
                <a:latin typeface="微软雅黑" pitchFamily="34" charset="-122"/>
                <a:ea typeface="微软雅黑" pitchFamily="34" charset="-122"/>
              </a:rPr>
              <a:t>影响</a:t>
            </a:r>
            <a:endParaRPr lang="en-US" altLang="zh-CN" sz="2000" b="1" dirty="0" smtClean="0">
              <a:latin typeface="微软雅黑" pitchFamily="34" charset="-122"/>
              <a:ea typeface="微软雅黑" pitchFamily="34" charset="-122"/>
            </a:endParaRPr>
          </a:p>
          <a:p>
            <a:pPr>
              <a:lnSpc>
                <a:spcPct val="150000"/>
              </a:lnSpc>
            </a:pPr>
            <a:r>
              <a:rPr lang="zh-CN" altLang="en-US" sz="2000" b="1" dirty="0" smtClean="0">
                <a:latin typeface="微软雅黑" pitchFamily="34" charset="-122"/>
                <a:ea typeface="微软雅黑" pitchFamily="34" charset="-122"/>
              </a:rPr>
              <a:t>三</a:t>
            </a:r>
            <a:r>
              <a:rPr lang="zh-CN" altLang="en-US" sz="2000" b="1" dirty="0">
                <a:latin typeface="微软雅黑" pitchFamily="34" charset="-122"/>
                <a:ea typeface="微软雅黑" pitchFamily="34" charset="-122"/>
              </a:rPr>
              <a:t>、外部性的私人解决</a:t>
            </a:r>
            <a:r>
              <a:rPr lang="zh-CN" altLang="en-US" sz="2000" b="1" dirty="0" smtClean="0">
                <a:latin typeface="微软雅黑" pitchFamily="34" charset="-122"/>
                <a:ea typeface="微软雅黑" pitchFamily="34" charset="-122"/>
              </a:rPr>
              <a:t>方法</a:t>
            </a:r>
            <a:endParaRPr lang="en-US" altLang="zh-CN" sz="2000" b="1"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有时外部性问题可以用道德规范和社会约束来解决</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另一种私人解决外部性的方法是慈善行为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许多慈善行为的产生是为了解决</a:t>
            </a:r>
            <a:r>
              <a:rPr lang="zh-CN" altLang="en-US" dirty="0" smtClean="0">
                <a:latin typeface="微软雅黑" pitchFamily="34" charset="-122"/>
                <a:ea typeface="微软雅黑" pitchFamily="34" charset="-122"/>
              </a:rPr>
              <a:t>外部性</a:t>
            </a:r>
            <a:r>
              <a:rPr lang="zh-CN" altLang="en-US" dirty="0">
                <a:latin typeface="微软雅黑" pitchFamily="34" charset="-122"/>
                <a:ea typeface="微软雅黑" pitchFamily="34" charset="-122"/>
              </a:rPr>
              <a:t>问题</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私人市场往往可以通过依靠有关各方的私利来解决外部性问题</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有时这种解决</a:t>
            </a:r>
            <a:r>
              <a:rPr lang="zh-CN" altLang="en-US" dirty="0" smtClean="0">
                <a:latin typeface="微软雅黑" pitchFamily="34" charset="-122"/>
                <a:ea typeface="微软雅黑" pitchFamily="34" charset="-122"/>
              </a:rPr>
              <a:t>方法</a:t>
            </a:r>
            <a:r>
              <a:rPr lang="zh-CN" altLang="en-US" dirty="0">
                <a:latin typeface="微软雅黑" pitchFamily="34" charset="-122"/>
                <a:ea typeface="微软雅黑" pitchFamily="34" charset="-122"/>
              </a:rPr>
              <a:t>采取了把不同类型经营结合在一起的形式</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另一种解决外部效应的私人市场方法是利益各方签订合约</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1307443874"/>
              </p:ext>
            </p:extLst>
          </p:nvPr>
        </p:nvGraphicFramePr>
        <p:xfrm>
          <a:off x="3759677" y="3558849"/>
          <a:ext cx="2143581" cy="522304"/>
        </p:xfrm>
        <a:graphic>
          <a:graphicData uri="http://schemas.openxmlformats.org/drawingml/2006/table">
            <a:tbl>
              <a:tblPr firstRow="1" bandRow="1">
                <a:tableStyleId>{5C22544A-7EE6-4342-B048-85BDC9FD1C3A}</a:tableStyleId>
              </a:tblPr>
              <a:tblGrid>
                <a:gridCol w="2143581"/>
              </a:tblGrid>
              <a:tr h="52230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生产中的负外部性</a:t>
                      </a:r>
                    </a:p>
                  </a:txBody>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799297495"/>
              </p:ext>
            </p:extLst>
          </p:nvPr>
        </p:nvGraphicFramePr>
        <p:xfrm>
          <a:off x="6193595" y="3558849"/>
          <a:ext cx="2143581" cy="522304"/>
        </p:xfrm>
        <a:graphic>
          <a:graphicData uri="http://schemas.openxmlformats.org/drawingml/2006/table">
            <a:tbl>
              <a:tblPr firstRow="1" bandRow="1">
                <a:tableStyleId>{5C22544A-7EE6-4342-B048-85BDC9FD1C3A}</a:tableStyleId>
              </a:tblPr>
              <a:tblGrid>
                <a:gridCol w="2143581"/>
              </a:tblGrid>
              <a:tr h="52230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生产中的正外部性</a:t>
                      </a:r>
                    </a:p>
                  </a:txBody>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4275364612"/>
              </p:ext>
            </p:extLst>
          </p:nvPr>
        </p:nvGraphicFramePr>
        <p:xfrm>
          <a:off x="8573726" y="3558849"/>
          <a:ext cx="1672934" cy="522304"/>
        </p:xfrm>
        <a:graphic>
          <a:graphicData uri="http://schemas.openxmlformats.org/drawingml/2006/table">
            <a:tbl>
              <a:tblPr firstRow="1" bandRow="1">
                <a:tableStyleId>{5C22544A-7EE6-4342-B048-85BDC9FD1C3A}</a:tableStyleId>
              </a:tblPr>
              <a:tblGrid>
                <a:gridCol w="1672934"/>
              </a:tblGrid>
              <a:tr h="52230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dirty="0" smtClean="0">
                          <a:solidFill>
                            <a:srgbClr val="FFFF00"/>
                          </a:solidFill>
                          <a:latin typeface="微软雅黑" pitchFamily="34" charset="-122"/>
                          <a:ea typeface="微软雅黑" pitchFamily="34" charset="-122"/>
                        </a:rPr>
                        <a:t>消费的外部性</a:t>
                      </a:r>
                    </a:p>
                  </a:txBody>
                  <a:tcPr/>
                </a:tc>
              </a:tr>
            </a:tbl>
          </a:graphicData>
        </a:graphic>
      </p:graphicFrame>
    </p:spTree>
    <p:extLst>
      <p:ext uri="{BB962C8B-B14F-4D97-AF65-F5344CB8AC3E}">
        <p14:creationId xmlns:p14="http://schemas.microsoft.com/office/powerpoint/2010/main" val="1363442206"/>
      </p:ext>
    </p:extLst>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138054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外部性</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33145" y="1374345"/>
            <a:ext cx="11158855" cy="4708981"/>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四、科斯</a:t>
            </a:r>
            <a:r>
              <a:rPr lang="zh-CN" altLang="en-US" sz="2000" b="1" dirty="0" smtClean="0">
                <a:latin typeface="微软雅黑" pitchFamily="34" charset="-122"/>
                <a:ea typeface="微软雅黑" pitchFamily="34" charset="-122"/>
              </a:rPr>
              <a:t>定理</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私人市场在解决这些外部性时是极为有效的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这个结论被称为科斯定理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根据科斯</a:t>
            </a:r>
            <a:r>
              <a:rPr lang="zh-CN" altLang="en-US" sz="2000" dirty="0" smtClean="0">
                <a:latin typeface="微软雅黑" pitchFamily="34" charset="-122"/>
                <a:ea typeface="微软雅黑" pitchFamily="34" charset="-122"/>
              </a:rPr>
              <a:t>定理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如果私人各方可以无成本地就资源配置进行协商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私人市场就将总能解决外部性问题</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并</a:t>
            </a:r>
            <a:r>
              <a:rPr lang="zh-CN" altLang="en-US" sz="2000" dirty="0">
                <a:latin typeface="微软雅黑" pitchFamily="34" charset="-122"/>
                <a:ea typeface="微软雅黑" pitchFamily="34" charset="-122"/>
              </a:rPr>
              <a:t>有效地配置资源</a:t>
            </a:r>
            <a:r>
              <a:rPr lang="en-US" altLang="zh-CN" sz="2000" dirty="0" smtClean="0">
                <a:latin typeface="微软雅黑" pitchFamily="34" charset="-122"/>
                <a:ea typeface="微软雅黑" pitchFamily="34" charset="-122"/>
              </a:rPr>
              <a:t>.</a:t>
            </a:r>
          </a:p>
          <a:p>
            <a:pPr>
              <a:lnSpc>
                <a:spcPct val="150000"/>
              </a:lnSpc>
            </a:pPr>
            <a:r>
              <a:rPr lang="zh-CN" altLang="en-US" sz="2000" b="1" dirty="0">
                <a:latin typeface="微软雅黑" pitchFamily="34" charset="-122"/>
                <a:ea typeface="微软雅黑" pitchFamily="34" charset="-122"/>
              </a:rPr>
              <a:t>五、外部性的公共</a:t>
            </a:r>
            <a:r>
              <a:rPr lang="zh-CN" altLang="en-US" sz="2000" b="1" dirty="0" smtClean="0">
                <a:latin typeface="微软雅黑" pitchFamily="34" charset="-122"/>
                <a:ea typeface="微软雅黑" pitchFamily="34" charset="-122"/>
              </a:rPr>
              <a:t>政策</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当外部性引起市场达到一种无效率的资源配置时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政府可以两种方式中的一种作出</a:t>
            </a:r>
            <a:r>
              <a:rPr lang="zh-CN" altLang="en-US" sz="2000" dirty="0" smtClean="0">
                <a:latin typeface="微软雅黑" pitchFamily="34" charset="-122"/>
                <a:ea typeface="微软雅黑" pitchFamily="34" charset="-122"/>
              </a:rPr>
              <a:t>反应</a:t>
            </a:r>
            <a:r>
              <a:rPr lang="en-US" altLang="zh-CN" sz="2000" dirty="0" smtClean="0">
                <a:latin typeface="微软雅黑" pitchFamily="34" charset="-122"/>
                <a:ea typeface="微软雅黑" pitchFamily="34" charset="-122"/>
              </a:rPr>
              <a:t>:</a:t>
            </a:r>
          </a:p>
          <a:p>
            <a:pPr>
              <a:lnSpc>
                <a:spcPct val="150000"/>
              </a:lnSpc>
            </a:pPr>
            <a:r>
              <a:rPr lang="zh-CN" altLang="en-US" sz="2000" dirty="0" smtClean="0">
                <a:latin typeface="微软雅黑" pitchFamily="34" charset="-122"/>
                <a:ea typeface="微软雅黑" pitchFamily="34" charset="-122"/>
              </a:rPr>
              <a:t>命令</a:t>
            </a:r>
            <a:r>
              <a:rPr lang="zh-CN" altLang="en-US" sz="2000" dirty="0">
                <a:latin typeface="微软雅黑" pitchFamily="34" charset="-122"/>
                <a:ea typeface="微软雅黑" pitchFamily="34" charset="-122"/>
              </a:rPr>
              <a:t>控制政策直接管制行为</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管制</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技术政策</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庇古税和补贴</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可交易的污染许可证</a:t>
            </a:r>
            <a:r>
              <a:rPr lang="en-US" altLang="zh-CN"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314778844"/>
      </p:ext>
    </p:extLst>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2031331"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信息不对称</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48995" y="1359277"/>
            <a:ext cx="11158855" cy="5444888"/>
          </a:xfrm>
          <a:prstGeom prst="rect">
            <a:avLst/>
          </a:prstGeom>
        </p:spPr>
        <p:txBody>
          <a:bodyPr wrap="square">
            <a:spAutoFit/>
          </a:bodyPr>
          <a:lstStyle/>
          <a:p>
            <a:pPr>
              <a:lnSpc>
                <a:spcPct val="150000"/>
              </a:lnSpc>
            </a:pPr>
            <a:r>
              <a:rPr lang="zh-CN" altLang="en-US" b="1" dirty="0">
                <a:latin typeface="微软雅黑" pitchFamily="34" charset="-122"/>
                <a:ea typeface="微软雅黑" pitchFamily="34" charset="-122"/>
              </a:rPr>
              <a:t>一、信息不对称的</a:t>
            </a:r>
            <a:r>
              <a:rPr lang="zh-CN" altLang="en-US" b="1" dirty="0" smtClean="0">
                <a:latin typeface="微软雅黑" pitchFamily="34" charset="-122"/>
                <a:ea typeface="微软雅黑" pitchFamily="34" charset="-122"/>
              </a:rPr>
              <a:t>含义</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信息不对称就是指市场上买方与卖方所掌握的信息是不对称的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其中的一方比另</a:t>
            </a:r>
            <a:r>
              <a:rPr lang="zh-CN" altLang="en-US" dirty="0" smtClean="0">
                <a:latin typeface="微软雅黑" pitchFamily="34" charset="-122"/>
                <a:ea typeface="微软雅黑" pitchFamily="34" charset="-122"/>
              </a:rPr>
              <a:t>一方掌握</a:t>
            </a:r>
            <a:r>
              <a:rPr lang="zh-CN" altLang="en-US" dirty="0">
                <a:latin typeface="微软雅黑" pitchFamily="34" charset="-122"/>
                <a:ea typeface="微软雅黑" pitchFamily="34" charset="-122"/>
              </a:rPr>
              <a:t>更多的信息</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由信息不对称导致效率损失主要有以下三种情况</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道德风险</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逆向选择</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委托人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代理人问题</a:t>
            </a:r>
            <a:r>
              <a:rPr lang="en-US" altLang="zh-CN" dirty="0" smtClean="0">
                <a:latin typeface="微软雅黑" pitchFamily="34" charset="-122"/>
                <a:ea typeface="微软雅黑" pitchFamily="34" charset="-122"/>
              </a:rPr>
              <a:t>.</a:t>
            </a:r>
          </a:p>
          <a:p>
            <a:pPr>
              <a:lnSpc>
                <a:spcPct val="150000"/>
              </a:lnSpc>
            </a:pPr>
            <a:r>
              <a:rPr lang="zh-CN" altLang="en-US" b="1" dirty="0">
                <a:latin typeface="微软雅黑" pitchFamily="34" charset="-122"/>
                <a:ea typeface="微软雅黑" pitchFamily="34" charset="-122"/>
              </a:rPr>
              <a:t>二、解决</a:t>
            </a:r>
            <a:r>
              <a:rPr lang="zh-CN" altLang="en-US" b="1" dirty="0" smtClean="0">
                <a:latin typeface="微软雅黑" pitchFamily="34" charset="-122"/>
                <a:ea typeface="微软雅黑" pitchFamily="34" charset="-122"/>
              </a:rPr>
              <a:t>办法</a:t>
            </a:r>
            <a:endParaRPr lang="en-US" altLang="zh-CN" b="1"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１．信号</a:t>
            </a:r>
            <a:r>
              <a:rPr lang="zh-CN" altLang="en-US" dirty="0" smtClean="0">
                <a:latin typeface="微软雅黑" pitchFamily="34" charset="-122"/>
                <a:ea typeface="微软雅黑" pitchFamily="34" charset="-122"/>
              </a:rPr>
              <a:t>传递</a:t>
            </a:r>
            <a:endParaRPr lang="en-US" altLang="zh-CN"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质量保证和承诺</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名牌</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中间商或经纪人的信誉</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广告</a:t>
            </a:r>
            <a:r>
              <a:rPr lang="en-US" altLang="zh-CN" dirty="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２</a:t>
            </a:r>
            <a:r>
              <a:rPr lang="zh-CN" altLang="en-US" dirty="0">
                <a:latin typeface="微软雅黑" pitchFamily="34" charset="-122"/>
                <a:ea typeface="微软雅黑" pitchFamily="34" charset="-122"/>
              </a:rPr>
              <a:t>．信息甄别</a:t>
            </a:r>
          </a:p>
        </p:txBody>
      </p:sp>
    </p:spTree>
    <p:extLst>
      <p:ext uri="{BB962C8B-B14F-4D97-AF65-F5344CB8AC3E}">
        <p14:creationId xmlns:p14="http://schemas.microsoft.com/office/powerpoint/2010/main" val="436434783"/>
      </p:ext>
    </p:extLst>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874</TotalTime>
  <Words>1645</Words>
  <Application>Microsoft Office PowerPoint</Application>
  <PresentationFormat>自定义</PresentationFormat>
  <Paragraphs>116</Paragraphs>
  <Slides>13</Slides>
  <Notes>2</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438</cp:revision>
  <dcterms:created xsi:type="dcterms:W3CDTF">2015-05-05T08:02:00Z</dcterms:created>
  <dcterms:modified xsi:type="dcterms:W3CDTF">2017-07-21T03:41:44Z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