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7" r:id="rId2"/>
    <p:sldId id="292" r:id="rId3"/>
    <p:sldId id="260" r:id="rId4"/>
    <p:sldId id="317" r:id="rId5"/>
    <p:sldId id="318" r:id="rId6"/>
    <p:sldId id="338" r:id="rId7"/>
    <p:sldId id="339" r:id="rId8"/>
    <p:sldId id="340" r:id="rId9"/>
    <p:sldId id="341" r:id="rId10"/>
    <p:sldId id="342" r:id="rId11"/>
    <p:sldId id="343" r:id="rId12"/>
    <p:sldId id="344" r:id="rId13"/>
    <p:sldId id="347" r:id="rId14"/>
    <p:sldId id="346" r:id="rId15"/>
    <p:sldId id="337" r:id="rId16"/>
    <p:sldId id="294"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41662C-A985-45F2-A882-382454A7716D}" type="doc">
      <dgm:prSet loTypeId="urn:microsoft.com/office/officeart/2005/8/layout/cycle8" loCatId="cycle" qsTypeId="urn:microsoft.com/office/officeart/2005/8/quickstyle/simple1" qsCatId="simple" csTypeId="urn:microsoft.com/office/officeart/2005/8/colors/accent1_2" csCatId="accent1" phldr="1"/>
      <dgm:spPr/>
    </dgm:pt>
    <dgm:pt modelId="{DE88538B-811F-4990-942B-8C06869E0653}">
      <dgm:prSet phldrT="[文本]"/>
      <dgm:spPr/>
      <dgm:t>
        <a:bodyPr/>
        <a:lstStyle/>
        <a:p>
          <a:r>
            <a:rPr lang="zh-CN" altLang="en-US" dirty="0" smtClean="0">
              <a:latin typeface="微软雅黑" pitchFamily="34" charset="-122"/>
              <a:ea typeface="微软雅黑" pitchFamily="34" charset="-122"/>
            </a:rPr>
            <a:t>弊</a:t>
          </a:r>
          <a:endParaRPr lang="zh-CN" altLang="en-US" dirty="0"/>
        </a:p>
      </dgm:t>
    </dgm:pt>
    <dgm:pt modelId="{C0F0C751-A92D-49AC-A58B-0A0FB5828A2A}" type="parTrans" cxnId="{735EE152-D0D1-4D02-A1B0-4320CA95674B}">
      <dgm:prSet/>
      <dgm:spPr/>
      <dgm:t>
        <a:bodyPr/>
        <a:lstStyle/>
        <a:p>
          <a:endParaRPr lang="zh-CN" altLang="en-US"/>
        </a:p>
      </dgm:t>
    </dgm:pt>
    <dgm:pt modelId="{481839DC-F124-4768-838E-C161F584FAB8}" type="sibTrans" cxnId="{735EE152-D0D1-4D02-A1B0-4320CA95674B}">
      <dgm:prSet/>
      <dgm:spPr/>
      <dgm:t>
        <a:bodyPr/>
        <a:lstStyle/>
        <a:p>
          <a:endParaRPr lang="zh-CN" altLang="en-US"/>
        </a:p>
      </dgm:t>
    </dgm:pt>
    <dgm:pt modelId="{C1F04059-32C2-47D5-BC9B-0221B0A12462}">
      <dgm:prSet phldrT="[文本]"/>
      <dgm:spPr/>
      <dgm:t>
        <a:bodyPr/>
        <a:lstStyle/>
        <a:p>
          <a:r>
            <a:rPr lang="zh-CN" altLang="en-US" dirty="0" smtClean="0">
              <a:latin typeface="微软雅黑" pitchFamily="34" charset="-122"/>
              <a:ea typeface="微软雅黑" pitchFamily="34" charset="-122"/>
            </a:rPr>
            <a:t>垄断竞争市场对消费者而言</a:t>
          </a:r>
          <a:endParaRPr lang="zh-CN" altLang="en-US" dirty="0"/>
        </a:p>
      </dgm:t>
    </dgm:pt>
    <dgm:pt modelId="{16B5047A-4268-4A0D-AF99-7A02791FF183}" type="parTrans" cxnId="{CCF17C33-B133-445D-A836-883C655F7B71}">
      <dgm:prSet/>
      <dgm:spPr/>
      <dgm:t>
        <a:bodyPr/>
        <a:lstStyle/>
        <a:p>
          <a:endParaRPr lang="zh-CN" altLang="en-US"/>
        </a:p>
      </dgm:t>
    </dgm:pt>
    <dgm:pt modelId="{4D49DFAC-E9CD-4A78-AA15-3692CD975BC6}" type="sibTrans" cxnId="{CCF17C33-B133-445D-A836-883C655F7B71}">
      <dgm:prSet/>
      <dgm:spPr/>
      <dgm:t>
        <a:bodyPr/>
        <a:lstStyle/>
        <a:p>
          <a:endParaRPr lang="zh-CN" altLang="en-US"/>
        </a:p>
      </dgm:t>
    </dgm:pt>
    <dgm:pt modelId="{B251A5E8-154D-490F-B909-5E5F6F4D5B64}">
      <dgm:prSet phldrT="[文本]"/>
      <dgm:spPr/>
      <dgm:t>
        <a:bodyPr/>
        <a:lstStyle/>
        <a:p>
          <a:r>
            <a:rPr lang="zh-CN" altLang="en-US" dirty="0" smtClean="0">
              <a:latin typeface="微软雅黑" pitchFamily="34" charset="-122"/>
              <a:ea typeface="微软雅黑" pitchFamily="34" charset="-122"/>
            </a:rPr>
            <a:t>利</a:t>
          </a:r>
          <a:endParaRPr lang="zh-CN" altLang="en-US" dirty="0"/>
        </a:p>
      </dgm:t>
    </dgm:pt>
    <dgm:pt modelId="{DBD86F5A-CB5E-4E63-BD19-5B22C94317E1}" type="parTrans" cxnId="{62D523F3-B9B0-42CC-BF0B-2C562DEA86C7}">
      <dgm:prSet/>
      <dgm:spPr/>
      <dgm:t>
        <a:bodyPr/>
        <a:lstStyle/>
        <a:p>
          <a:endParaRPr lang="zh-CN" altLang="en-US"/>
        </a:p>
      </dgm:t>
    </dgm:pt>
    <dgm:pt modelId="{BED6F3A8-B106-46CE-BB72-6F7F0C9635F8}" type="sibTrans" cxnId="{62D523F3-B9B0-42CC-BF0B-2C562DEA86C7}">
      <dgm:prSet/>
      <dgm:spPr/>
      <dgm:t>
        <a:bodyPr/>
        <a:lstStyle/>
        <a:p>
          <a:endParaRPr lang="zh-CN" altLang="en-US"/>
        </a:p>
      </dgm:t>
    </dgm:pt>
    <dgm:pt modelId="{653BDECA-05C5-46F2-97A3-536F5F67253C}" type="pres">
      <dgm:prSet presAssocID="{7441662C-A985-45F2-A882-382454A7716D}" presName="compositeShape" presStyleCnt="0">
        <dgm:presLayoutVars>
          <dgm:chMax val="7"/>
          <dgm:dir/>
          <dgm:resizeHandles val="exact"/>
        </dgm:presLayoutVars>
      </dgm:prSet>
      <dgm:spPr/>
    </dgm:pt>
    <dgm:pt modelId="{F6259572-4AE9-4716-ADEE-560DD1677BA8}" type="pres">
      <dgm:prSet presAssocID="{7441662C-A985-45F2-A882-382454A7716D}" presName="wedge1" presStyleLbl="node1" presStyleIdx="0" presStyleCnt="3"/>
      <dgm:spPr/>
      <dgm:t>
        <a:bodyPr/>
        <a:lstStyle/>
        <a:p>
          <a:endParaRPr lang="zh-CN" altLang="en-US"/>
        </a:p>
      </dgm:t>
    </dgm:pt>
    <dgm:pt modelId="{987B2ACA-05B5-4222-AE70-C53A01104D35}" type="pres">
      <dgm:prSet presAssocID="{7441662C-A985-45F2-A882-382454A7716D}" presName="dummy1a" presStyleCnt="0"/>
      <dgm:spPr/>
    </dgm:pt>
    <dgm:pt modelId="{0B051C5D-4462-4A80-9D4D-3E4F0974F292}" type="pres">
      <dgm:prSet presAssocID="{7441662C-A985-45F2-A882-382454A7716D}" presName="dummy1b" presStyleCnt="0"/>
      <dgm:spPr/>
    </dgm:pt>
    <dgm:pt modelId="{9239B6E4-AB55-4C66-BF05-C7213D5F85FB}" type="pres">
      <dgm:prSet presAssocID="{7441662C-A985-45F2-A882-382454A7716D}" presName="wedge1Tx" presStyleLbl="node1" presStyleIdx="0" presStyleCnt="3">
        <dgm:presLayoutVars>
          <dgm:chMax val="0"/>
          <dgm:chPref val="0"/>
          <dgm:bulletEnabled val="1"/>
        </dgm:presLayoutVars>
      </dgm:prSet>
      <dgm:spPr/>
      <dgm:t>
        <a:bodyPr/>
        <a:lstStyle/>
        <a:p>
          <a:endParaRPr lang="zh-CN" altLang="en-US"/>
        </a:p>
      </dgm:t>
    </dgm:pt>
    <dgm:pt modelId="{167D5425-AD18-4D81-AB0A-7B859409F337}" type="pres">
      <dgm:prSet presAssocID="{7441662C-A985-45F2-A882-382454A7716D}" presName="wedge2" presStyleLbl="node1" presStyleIdx="1" presStyleCnt="3"/>
      <dgm:spPr/>
      <dgm:t>
        <a:bodyPr/>
        <a:lstStyle/>
        <a:p>
          <a:endParaRPr lang="zh-CN" altLang="en-US"/>
        </a:p>
      </dgm:t>
    </dgm:pt>
    <dgm:pt modelId="{EEAFC6B5-FC9B-435D-B62F-D9DC63576B75}" type="pres">
      <dgm:prSet presAssocID="{7441662C-A985-45F2-A882-382454A7716D}" presName="dummy2a" presStyleCnt="0"/>
      <dgm:spPr/>
    </dgm:pt>
    <dgm:pt modelId="{CEB665C9-57BC-415D-912E-1FB72C949926}" type="pres">
      <dgm:prSet presAssocID="{7441662C-A985-45F2-A882-382454A7716D}" presName="dummy2b" presStyleCnt="0"/>
      <dgm:spPr/>
    </dgm:pt>
    <dgm:pt modelId="{16270DFE-E38A-47E7-8941-3214D369A11C}" type="pres">
      <dgm:prSet presAssocID="{7441662C-A985-45F2-A882-382454A7716D}" presName="wedge2Tx" presStyleLbl="node1" presStyleIdx="1" presStyleCnt="3">
        <dgm:presLayoutVars>
          <dgm:chMax val="0"/>
          <dgm:chPref val="0"/>
          <dgm:bulletEnabled val="1"/>
        </dgm:presLayoutVars>
      </dgm:prSet>
      <dgm:spPr/>
      <dgm:t>
        <a:bodyPr/>
        <a:lstStyle/>
        <a:p>
          <a:endParaRPr lang="zh-CN" altLang="en-US"/>
        </a:p>
      </dgm:t>
    </dgm:pt>
    <dgm:pt modelId="{B8E32889-F1FB-4467-885F-85357A347C43}" type="pres">
      <dgm:prSet presAssocID="{7441662C-A985-45F2-A882-382454A7716D}" presName="wedge3" presStyleLbl="node1" presStyleIdx="2" presStyleCnt="3"/>
      <dgm:spPr/>
      <dgm:t>
        <a:bodyPr/>
        <a:lstStyle/>
        <a:p>
          <a:endParaRPr lang="zh-CN" altLang="en-US"/>
        </a:p>
      </dgm:t>
    </dgm:pt>
    <dgm:pt modelId="{FC739085-7639-401F-8A18-C4F6C0E4898E}" type="pres">
      <dgm:prSet presAssocID="{7441662C-A985-45F2-A882-382454A7716D}" presName="dummy3a" presStyleCnt="0"/>
      <dgm:spPr/>
    </dgm:pt>
    <dgm:pt modelId="{BE33E5BC-C56B-407E-A0C8-698146ECE9EA}" type="pres">
      <dgm:prSet presAssocID="{7441662C-A985-45F2-A882-382454A7716D}" presName="dummy3b" presStyleCnt="0"/>
      <dgm:spPr/>
    </dgm:pt>
    <dgm:pt modelId="{ACED43F2-68B4-45B9-9DAD-620F2310D9C2}" type="pres">
      <dgm:prSet presAssocID="{7441662C-A985-45F2-A882-382454A7716D}" presName="wedge3Tx" presStyleLbl="node1" presStyleIdx="2" presStyleCnt="3">
        <dgm:presLayoutVars>
          <dgm:chMax val="0"/>
          <dgm:chPref val="0"/>
          <dgm:bulletEnabled val="1"/>
        </dgm:presLayoutVars>
      </dgm:prSet>
      <dgm:spPr/>
      <dgm:t>
        <a:bodyPr/>
        <a:lstStyle/>
        <a:p>
          <a:endParaRPr lang="zh-CN" altLang="en-US"/>
        </a:p>
      </dgm:t>
    </dgm:pt>
    <dgm:pt modelId="{51348F1C-A295-487F-89BD-9A36B49983BB}" type="pres">
      <dgm:prSet presAssocID="{481839DC-F124-4768-838E-C161F584FAB8}" presName="arrowWedge1" presStyleLbl="fgSibTrans2D1" presStyleIdx="0" presStyleCnt="3"/>
      <dgm:spPr/>
    </dgm:pt>
    <dgm:pt modelId="{E17E77EA-66F5-4931-B9DB-EC7B5DA5219D}" type="pres">
      <dgm:prSet presAssocID="{4D49DFAC-E9CD-4A78-AA15-3692CD975BC6}" presName="arrowWedge2" presStyleLbl="fgSibTrans2D1" presStyleIdx="1" presStyleCnt="3"/>
      <dgm:spPr/>
    </dgm:pt>
    <dgm:pt modelId="{9997EEEC-33D5-432C-A465-FACF80E7C836}" type="pres">
      <dgm:prSet presAssocID="{BED6F3A8-B106-46CE-BB72-6F7F0C9635F8}" presName="arrowWedge3" presStyleLbl="fgSibTrans2D1" presStyleIdx="2" presStyleCnt="3"/>
      <dgm:spPr/>
      <dgm:t>
        <a:bodyPr/>
        <a:lstStyle/>
        <a:p>
          <a:endParaRPr lang="zh-CN" altLang="en-US"/>
        </a:p>
      </dgm:t>
    </dgm:pt>
  </dgm:ptLst>
  <dgm:cxnLst>
    <dgm:cxn modelId="{BC46D96E-9A6E-438A-931C-9907FE707781}" type="presOf" srcId="{B251A5E8-154D-490F-B909-5E5F6F4D5B64}" destId="{B8E32889-F1FB-4467-885F-85357A347C43}" srcOrd="0" destOrd="0" presId="urn:microsoft.com/office/officeart/2005/8/layout/cycle8"/>
    <dgm:cxn modelId="{B1521795-B7B6-4E47-A19B-0B47773300C9}" type="presOf" srcId="{7441662C-A985-45F2-A882-382454A7716D}" destId="{653BDECA-05C5-46F2-97A3-536F5F67253C}" srcOrd="0" destOrd="0" presId="urn:microsoft.com/office/officeart/2005/8/layout/cycle8"/>
    <dgm:cxn modelId="{7179AF5E-62DB-45AC-8027-F452FD1739BD}" type="presOf" srcId="{B251A5E8-154D-490F-B909-5E5F6F4D5B64}" destId="{ACED43F2-68B4-45B9-9DAD-620F2310D9C2}" srcOrd="1" destOrd="0" presId="urn:microsoft.com/office/officeart/2005/8/layout/cycle8"/>
    <dgm:cxn modelId="{E5EB6E07-D697-4985-B4B7-FA675804809E}" type="presOf" srcId="{C1F04059-32C2-47D5-BC9B-0221B0A12462}" destId="{16270DFE-E38A-47E7-8941-3214D369A11C}" srcOrd="1" destOrd="0" presId="urn:microsoft.com/office/officeart/2005/8/layout/cycle8"/>
    <dgm:cxn modelId="{3F309E5E-C0E7-4FC5-834E-5EA21ABFFC88}" type="presOf" srcId="{DE88538B-811F-4990-942B-8C06869E0653}" destId="{9239B6E4-AB55-4C66-BF05-C7213D5F85FB}" srcOrd="1" destOrd="0" presId="urn:microsoft.com/office/officeart/2005/8/layout/cycle8"/>
    <dgm:cxn modelId="{320016A9-DB1B-4383-86C7-BF61FFDACB90}" type="presOf" srcId="{DE88538B-811F-4990-942B-8C06869E0653}" destId="{F6259572-4AE9-4716-ADEE-560DD1677BA8}" srcOrd="0" destOrd="0" presId="urn:microsoft.com/office/officeart/2005/8/layout/cycle8"/>
    <dgm:cxn modelId="{62D523F3-B9B0-42CC-BF0B-2C562DEA86C7}" srcId="{7441662C-A985-45F2-A882-382454A7716D}" destId="{B251A5E8-154D-490F-B909-5E5F6F4D5B64}" srcOrd="2" destOrd="0" parTransId="{DBD86F5A-CB5E-4E63-BD19-5B22C94317E1}" sibTransId="{BED6F3A8-B106-46CE-BB72-6F7F0C9635F8}"/>
    <dgm:cxn modelId="{735EE152-D0D1-4D02-A1B0-4320CA95674B}" srcId="{7441662C-A985-45F2-A882-382454A7716D}" destId="{DE88538B-811F-4990-942B-8C06869E0653}" srcOrd="0" destOrd="0" parTransId="{C0F0C751-A92D-49AC-A58B-0A0FB5828A2A}" sibTransId="{481839DC-F124-4768-838E-C161F584FAB8}"/>
    <dgm:cxn modelId="{6D81F770-48D6-4ADC-AE5A-3D5490D9CC42}" type="presOf" srcId="{C1F04059-32C2-47D5-BC9B-0221B0A12462}" destId="{167D5425-AD18-4D81-AB0A-7B859409F337}" srcOrd="0" destOrd="0" presId="urn:microsoft.com/office/officeart/2005/8/layout/cycle8"/>
    <dgm:cxn modelId="{CCF17C33-B133-445D-A836-883C655F7B71}" srcId="{7441662C-A985-45F2-A882-382454A7716D}" destId="{C1F04059-32C2-47D5-BC9B-0221B0A12462}" srcOrd="1" destOrd="0" parTransId="{16B5047A-4268-4A0D-AF99-7A02791FF183}" sibTransId="{4D49DFAC-E9CD-4A78-AA15-3692CD975BC6}"/>
    <dgm:cxn modelId="{716897DF-A92E-4808-88AD-C3E9F88E3723}" type="presParOf" srcId="{653BDECA-05C5-46F2-97A3-536F5F67253C}" destId="{F6259572-4AE9-4716-ADEE-560DD1677BA8}" srcOrd="0" destOrd="0" presId="urn:microsoft.com/office/officeart/2005/8/layout/cycle8"/>
    <dgm:cxn modelId="{322EC82D-57B7-4475-AC28-EE370DF22C41}" type="presParOf" srcId="{653BDECA-05C5-46F2-97A3-536F5F67253C}" destId="{987B2ACA-05B5-4222-AE70-C53A01104D35}" srcOrd="1" destOrd="0" presId="urn:microsoft.com/office/officeart/2005/8/layout/cycle8"/>
    <dgm:cxn modelId="{FEEBFC42-500A-468B-A0EC-A5B8CFCC47D0}" type="presParOf" srcId="{653BDECA-05C5-46F2-97A3-536F5F67253C}" destId="{0B051C5D-4462-4A80-9D4D-3E4F0974F292}" srcOrd="2" destOrd="0" presId="urn:microsoft.com/office/officeart/2005/8/layout/cycle8"/>
    <dgm:cxn modelId="{31EF82F5-0117-4BC7-B0BB-7879A513266D}" type="presParOf" srcId="{653BDECA-05C5-46F2-97A3-536F5F67253C}" destId="{9239B6E4-AB55-4C66-BF05-C7213D5F85FB}" srcOrd="3" destOrd="0" presId="urn:microsoft.com/office/officeart/2005/8/layout/cycle8"/>
    <dgm:cxn modelId="{326A5A1C-FD81-4309-9148-B3854A0ED158}" type="presParOf" srcId="{653BDECA-05C5-46F2-97A3-536F5F67253C}" destId="{167D5425-AD18-4D81-AB0A-7B859409F337}" srcOrd="4" destOrd="0" presId="urn:microsoft.com/office/officeart/2005/8/layout/cycle8"/>
    <dgm:cxn modelId="{F51711A8-8CFB-44AF-8792-1EA72EB0B8E5}" type="presParOf" srcId="{653BDECA-05C5-46F2-97A3-536F5F67253C}" destId="{EEAFC6B5-FC9B-435D-B62F-D9DC63576B75}" srcOrd="5" destOrd="0" presId="urn:microsoft.com/office/officeart/2005/8/layout/cycle8"/>
    <dgm:cxn modelId="{5650F744-C871-4AAC-B756-56CF35FAA42A}" type="presParOf" srcId="{653BDECA-05C5-46F2-97A3-536F5F67253C}" destId="{CEB665C9-57BC-415D-912E-1FB72C949926}" srcOrd="6" destOrd="0" presId="urn:microsoft.com/office/officeart/2005/8/layout/cycle8"/>
    <dgm:cxn modelId="{E004A4D8-682E-4CA2-A37A-6C99CA47DCC8}" type="presParOf" srcId="{653BDECA-05C5-46F2-97A3-536F5F67253C}" destId="{16270DFE-E38A-47E7-8941-3214D369A11C}" srcOrd="7" destOrd="0" presId="urn:microsoft.com/office/officeart/2005/8/layout/cycle8"/>
    <dgm:cxn modelId="{B87E3B03-11CF-4BB7-8872-0672258038F6}" type="presParOf" srcId="{653BDECA-05C5-46F2-97A3-536F5F67253C}" destId="{B8E32889-F1FB-4467-885F-85357A347C43}" srcOrd="8" destOrd="0" presId="urn:microsoft.com/office/officeart/2005/8/layout/cycle8"/>
    <dgm:cxn modelId="{A668F37F-FBFB-48B3-900F-99F9D4E3F96B}" type="presParOf" srcId="{653BDECA-05C5-46F2-97A3-536F5F67253C}" destId="{FC739085-7639-401F-8A18-C4F6C0E4898E}" srcOrd="9" destOrd="0" presId="urn:microsoft.com/office/officeart/2005/8/layout/cycle8"/>
    <dgm:cxn modelId="{431B2DBA-8E96-4A84-B2F3-65CADB33A99E}" type="presParOf" srcId="{653BDECA-05C5-46F2-97A3-536F5F67253C}" destId="{BE33E5BC-C56B-407E-A0C8-698146ECE9EA}" srcOrd="10" destOrd="0" presId="urn:microsoft.com/office/officeart/2005/8/layout/cycle8"/>
    <dgm:cxn modelId="{6D9533AB-FFE9-4178-B470-AFE56667CDFD}" type="presParOf" srcId="{653BDECA-05C5-46F2-97A3-536F5F67253C}" destId="{ACED43F2-68B4-45B9-9DAD-620F2310D9C2}" srcOrd="11" destOrd="0" presId="urn:microsoft.com/office/officeart/2005/8/layout/cycle8"/>
    <dgm:cxn modelId="{018E65A0-3171-4402-9262-CBB60994BDEC}" type="presParOf" srcId="{653BDECA-05C5-46F2-97A3-536F5F67253C}" destId="{51348F1C-A295-487F-89BD-9A36B49983BB}" srcOrd="12" destOrd="0" presId="urn:microsoft.com/office/officeart/2005/8/layout/cycle8"/>
    <dgm:cxn modelId="{12E64D32-FEEF-4356-9615-F40E8DFFC123}" type="presParOf" srcId="{653BDECA-05C5-46F2-97A3-536F5F67253C}" destId="{E17E77EA-66F5-4931-B9DB-EC7B5DA5219D}" srcOrd="13" destOrd="0" presId="urn:microsoft.com/office/officeart/2005/8/layout/cycle8"/>
    <dgm:cxn modelId="{F0D09502-E28C-406A-A6D3-1C55EDC1726F}" type="presParOf" srcId="{653BDECA-05C5-46F2-97A3-536F5F67253C}" destId="{9997EEEC-33D5-432C-A465-FACF80E7C836}"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41662C-A985-45F2-A882-382454A7716D}" type="doc">
      <dgm:prSet loTypeId="urn:microsoft.com/office/officeart/2005/8/layout/cycle8" loCatId="cycle" qsTypeId="urn:microsoft.com/office/officeart/2005/8/quickstyle/simple1" qsCatId="simple" csTypeId="urn:microsoft.com/office/officeart/2005/8/colors/accent1_2" csCatId="accent1" phldr="1"/>
      <dgm:spPr/>
    </dgm:pt>
    <dgm:pt modelId="{DE88538B-811F-4990-942B-8C06869E0653}">
      <dgm:prSet phldrT="[文本]"/>
      <dgm:spPr/>
      <dgm:t>
        <a:bodyPr/>
        <a:lstStyle/>
        <a:p>
          <a:r>
            <a:rPr lang="zh-CN" altLang="en-US" dirty="0" smtClean="0">
              <a:latin typeface="微软雅黑" pitchFamily="34" charset="-122"/>
              <a:ea typeface="微软雅黑" pitchFamily="34" charset="-122"/>
            </a:rPr>
            <a:t>弊</a:t>
          </a:r>
          <a:endParaRPr lang="zh-CN" altLang="en-US" dirty="0"/>
        </a:p>
      </dgm:t>
    </dgm:pt>
    <dgm:pt modelId="{C0F0C751-A92D-49AC-A58B-0A0FB5828A2A}" type="parTrans" cxnId="{735EE152-D0D1-4D02-A1B0-4320CA95674B}">
      <dgm:prSet/>
      <dgm:spPr/>
      <dgm:t>
        <a:bodyPr/>
        <a:lstStyle/>
        <a:p>
          <a:endParaRPr lang="zh-CN" altLang="en-US"/>
        </a:p>
      </dgm:t>
    </dgm:pt>
    <dgm:pt modelId="{481839DC-F124-4768-838E-C161F584FAB8}" type="sibTrans" cxnId="{735EE152-D0D1-4D02-A1B0-4320CA95674B}">
      <dgm:prSet/>
      <dgm:spPr/>
      <dgm:t>
        <a:bodyPr/>
        <a:lstStyle/>
        <a:p>
          <a:endParaRPr lang="zh-CN" altLang="en-US"/>
        </a:p>
      </dgm:t>
    </dgm:pt>
    <dgm:pt modelId="{C1F04059-32C2-47D5-BC9B-0221B0A12462}">
      <dgm:prSet phldrT="[文本]"/>
      <dgm:spPr/>
      <dgm:t>
        <a:bodyPr/>
        <a:lstStyle/>
        <a:p>
          <a:r>
            <a:rPr lang="zh-CN" altLang="en-US" dirty="0" smtClean="0">
              <a:latin typeface="微软雅黑" pitchFamily="34" charset="-122"/>
              <a:ea typeface="微软雅黑" pitchFamily="34" charset="-122"/>
            </a:rPr>
            <a:t>垄断竞争市场对消费者而言</a:t>
          </a:r>
          <a:endParaRPr lang="zh-CN" altLang="en-US" dirty="0"/>
        </a:p>
      </dgm:t>
    </dgm:pt>
    <dgm:pt modelId="{16B5047A-4268-4A0D-AF99-7A02791FF183}" type="parTrans" cxnId="{CCF17C33-B133-445D-A836-883C655F7B71}">
      <dgm:prSet/>
      <dgm:spPr/>
      <dgm:t>
        <a:bodyPr/>
        <a:lstStyle/>
        <a:p>
          <a:endParaRPr lang="zh-CN" altLang="en-US"/>
        </a:p>
      </dgm:t>
    </dgm:pt>
    <dgm:pt modelId="{4D49DFAC-E9CD-4A78-AA15-3692CD975BC6}" type="sibTrans" cxnId="{CCF17C33-B133-445D-A836-883C655F7B71}">
      <dgm:prSet/>
      <dgm:spPr/>
      <dgm:t>
        <a:bodyPr/>
        <a:lstStyle/>
        <a:p>
          <a:endParaRPr lang="zh-CN" altLang="en-US"/>
        </a:p>
      </dgm:t>
    </dgm:pt>
    <dgm:pt modelId="{B251A5E8-154D-490F-B909-5E5F6F4D5B64}">
      <dgm:prSet phldrT="[文本]"/>
      <dgm:spPr/>
      <dgm:t>
        <a:bodyPr/>
        <a:lstStyle/>
        <a:p>
          <a:r>
            <a:rPr lang="zh-CN" altLang="en-US" dirty="0" smtClean="0">
              <a:latin typeface="微软雅黑" pitchFamily="34" charset="-122"/>
              <a:ea typeface="微软雅黑" pitchFamily="34" charset="-122"/>
            </a:rPr>
            <a:t>利</a:t>
          </a:r>
          <a:endParaRPr lang="zh-CN" altLang="en-US" dirty="0"/>
        </a:p>
      </dgm:t>
    </dgm:pt>
    <dgm:pt modelId="{DBD86F5A-CB5E-4E63-BD19-5B22C94317E1}" type="parTrans" cxnId="{62D523F3-B9B0-42CC-BF0B-2C562DEA86C7}">
      <dgm:prSet/>
      <dgm:spPr/>
      <dgm:t>
        <a:bodyPr/>
        <a:lstStyle/>
        <a:p>
          <a:endParaRPr lang="zh-CN" altLang="en-US"/>
        </a:p>
      </dgm:t>
    </dgm:pt>
    <dgm:pt modelId="{BED6F3A8-B106-46CE-BB72-6F7F0C9635F8}" type="sibTrans" cxnId="{62D523F3-B9B0-42CC-BF0B-2C562DEA86C7}">
      <dgm:prSet/>
      <dgm:spPr/>
      <dgm:t>
        <a:bodyPr/>
        <a:lstStyle/>
        <a:p>
          <a:endParaRPr lang="zh-CN" altLang="en-US"/>
        </a:p>
      </dgm:t>
    </dgm:pt>
    <dgm:pt modelId="{653BDECA-05C5-46F2-97A3-536F5F67253C}" type="pres">
      <dgm:prSet presAssocID="{7441662C-A985-45F2-A882-382454A7716D}" presName="compositeShape" presStyleCnt="0">
        <dgm:presLayoutVars>
          <dgm:chMax val="7"/>
          <dgm:dir/>
          <dgm:resizeHandles val="exact"/>
        </dgm:presLayoutVars>
      </dgm:prSet>
      <dgm:spPr/>
    </dgm:pt>
    <dgm:pt modelId="{F6259572-4AE9-4716-ADEE-560DD1677BA8}" type="pres">
      <dgm:prSet presAssocID="{7441662C-A985-45F2-A882-382454A7716D}" presName="wedge1" presStyleLbl="node1" presStyleIdx="0" presStyleCnt="3"/>
      <dgm:spPr/>
      <dgm:t>
        <a:bodyPr/>
        <a:lstStyle/>
        <a:p>
          <a:endParaRPr lang="zh-CN" altLang="en-US"/>
        </a:p>
      </dgm:t>
    </dgm:pt>
    <dgm:pt modelId="{987B2ACA-05B5-4222-AE70-C53A01104D35}" type="pres">
      <dgm:prSet presAssocID="{7441662C-A985-45F2-A882-382454A7716D}" presName="dummy1a" presStyleCnt="0"/>
      <dgm:spPr/>
    </dgm:pt>
    <dgm:pt modelId="{0B051C5D-4462-4A80-9D4D-3E4F0974F292}" type="pres">
      <dgm:prSet presAssocID="{7441662C-A985-45F2-A882-382454A7716D}" presName="dummy1b" presStyleCnt="0"/>
      <dgm:spPr/>
    </dgm:pt>
    <dgm:pt modelId="{9239B6E4-AB55-4C66-BF05-C7213D5F85FB}" type="pres">
      <dgm:prSet presAssocID="{7441662C-A985-45F2-A882-382454A7716D}" presName="wedge1Tx" presStyleLbl="node1" presStyleIdx="0" presStyleCnt="3">
        <dgm:presLayoutVars>
          <dgm:chMax val="0"/>
          <dgm:chPref val="0"/>
          <dgm:bulletEnabled val="1"/>
        </dgm:presLayoutVars>
      </dgm:prSet>
      <dgm:spPr/>
      <dgm:t>
        <a:bodyPr/>
        <a:lstStyle/>
        <a:p>
          <a:endParaRPr lang="zh-CN" altLang="en-US"/>
        </a:p>
      </dgm:t>
    </dgm:pt>
    <dgm:pt modelId="{167D5425-AD18-4D81-AB0A-7B859409F337}" type="pres">
      <dgm:prSet presAssocID="{7441662C-A985-45F2-A882-382454A7716D}" presName="wedge2" presStyleLbl="node1" presStyleIdx="1" presStyleCnt="3"/>
      <dgm:spPr/>
      <dgm:t>
        <a:bodyPr/>
        <a:lstStyle/>
        <a:p>
          <a:endParaRPr lang="zh-CN" altLang="en-US"/>
        </a:p>
      </dgm:t>
    </dgm:pt>
    <dgm:pt modelId="{EEAFC6B5-FC9B-435D-B62F-D9DC63576B75}" type="pres">
      <dgm:prSet presAssocID="{7441662C-A985-45F2-A882-382454A7716D}" presName="dummy2a" presStyleCnt="0"/>
      <dgm:spPr/>
    </dgm:pt>
    <dgm:pt modelId="{CEB665C9-57BC-415D-912E-1FB72C949926}" type="pres">
      <dgm:prSet presAssocID="{7441662C-A985-45F2-A882-382454A7716D}" presName="dummy2b" presStyleCnt="0"/>
      <dgm:spPr/>
    </dgm:pt>
    <dgm:pt modelId="{16270DFE-E38A-47E7-8941-3214D369A11C}" type="pres">
      <dgm:prSet presAssocID="{7441662C-A985-45F2-A882-382454A7716D}" presName="wedge2Tx" presStyleLbl="node1" presStyleIdx="1" presStyleCnt="3">
        <dgm:presLayoutVars>
          <dgm:chMax val="0"/>
          <dgm:chPref val="0"/>
          <dgm:bulletEnabled val="1"/>
        </dgm:presLayoutVars>
      </dgm:prSet>
      <dgm:spPr/>
      <dgm:t>
        <a:bodyPr/>
        <a:lstStyle/>
        <a:p>
          <a:endParaRPr lang="zh-CN" altLang="en-US"/>
        </a:p>
      </dgm:t>
    </dgm:pt>
    <dgm:pt modelId="{B8E32889-F1FB-4467-885F-85357A347C43}" type="pres">
      <dgm:prSet presAssocID="{7441662C-A985-45F2-A882-382454A7716D}" presName="wedge3" presStyleLbl="node1" presStyleIdx="2" presStyleCnt="3"/>
      <dgm:spPr/>
      <dgm:t>
        <a:bodyPr/>
        <a:lstStyle/>
        <a:p>
          <a:endParaRPr lang="zh-CN" altLang="en-US"/>
        </a:p>
      </dgm:t>
    </dgm:pt>
    <dgm:pt modelId="{FC739085-7639-401F-8A18-C4F6C0E4898E}" type="pres">
      <dgm:prSet presAssocID="{7441662C-A985-45F2-A882-382454A7716D}" presName="dummy3a" presStyleCnt="0"/>
      <dgm:spPr/>
    </dgm:pt>
    <dgm:pt modelId="{BE33E5BC-C56B-407E-A0C8-698146ECE9EA}" type="pres">
      <dgm:prSet presAssocID="{7441662C-A985-45F2-A882-382454A7716D}" presName="dummy3b" presStyleCnt="0"/>
      <dgm:spPr/>
    </dgm:pt>
    <dgm:pt modelId="{ACED43F2-68B4-45B9-9DAD-620F2310D9C2}" type="pres">
      <dgm:prSet presAssocID="{7441662C-A985-45F2-A882-382454A7716D}" presName="wedge3Tx" presStyleLbl="node1" presStyleIdx="2" presStyleCnt="3">
        <dgm:presLayoutVars>
          <dgm:chMax val="0"/>
          <dgm:chPref val="0"/>
          <dgm:bulletEnabled val="1"/>
        </dgm:presLayoutVars>
      </dgm:prSet>
      <dgm:spPr/>
      <dgm:t>
        <a:bodyPr/>
        <a:lstStyle/>
        <a:p>
          <a:endParaRPr lang="zh-CN" altLang="en-US"/>
        </a:p>
      </dgm:t>
    </dgm:pt>
    <dgm:pt modelId="{51348F1C-A295-487F-89BD-9A36B49983BB}" type="pres">
      <dgm:prSet presAssocID="{481839DC-F124-4768-838E-C161F584FAB8}" presName="arrowWedge1" presStyleLbl="fgSibTrans2D1" presStyleIdx="0" presStyleCnt="3"/>
      <dgm:spPr/>
    </dgm:pt>
    <dgm:pt modelId="{E17E77EA-66F5-4931-B9DB-EC7B5DA5219D}" type="pres">
      <dgm:prSet presAssocID="{4D49DFAC-E9CD-4A78-AA15-3692CD975BC6}" presName="arrowWedge2" presStyleLbl="fgSibTrans2D1" presStyleIdx="1" presStyleCnt="3"/>
      <dgm:spPr/>
    </dgm:pt>
    <dgm:pt modelId="{9997EEEC-33D5-432C-A465-FACF80E7C836}" type="pres">
      <dgm:prSet presAssocID="{BED6F3A8-B106-46CE-BB72-6F7F0C9635F8}" presName="arrowWedge3" presStyleLbl="fgSibTrans2D1" presStyleIdx="2" presStyleCnt="3"/>
      <dgm:spPr/>
      <dgm:t>
        <a:bodyPr/>
        <a:lstStyle/>
        <a:p>
          <a:endParaRPr lang="zh-CN" altLang="en-US"/>
        </a:p>
      </dgm:t>
    </dgm:pt>
  </dgm:ptLst>
  <dgm:cxnLst>
    <dgm:cxn modelId="{0AE4BEC1-1B9D-45A4-92B9-13AF51A0E42A}" type="presOf" srcId="{C1F04059-32C2-47D5-BC9B-0221B0A12462}" destId="{167D5425-AD18-4D81-AB0A-7B859409F337}" srcOrd="0" destOrd="0" presId="urn:microsoft.com/office/officeart/2005/8/layout/cycle8"/>
    <dgm:cxn modelId="{099324D8-9088-43E4-959C-E4A6FD7C41D3}" type="presOf" srcId="{B251A5E8-154D-490F-B909-5E5F6F4D5B64}" destId="{ACED43F2-68B4-45B9-9DAD-620F2310D9C2}" srcOrd="1" destOrd="0" presId="urn:microsoft.com/office/officeart/2005/8/layout/cycle8"/>
    <dgm:cxn modelId="{62D523F3-B9B0-42CC-BF0B-2C562DEA86C7}" srcId="{7441662C-A985-45F2-A882-382454A7716D}" destId="{B251A5E8-154D-490F-B909-5E5F6F4D5B64}" srcOrd="2" destOrd="0" parTransId="{DBD86F5A-CB5E-4E63-BD19-5B22C94317E1}" sibTransId="{BED6F3A8-B106-46CE-BB72-6F7F0C9635F8}"/>
    <dgm:cxn modelId="{C021F0EF-F750-4F4C-98E8-BCF934307C56}" type="presOf" srcId="{DE88538B-811F-4990-942B-8C06869E0653}" destId="{F6259572-4AE9-4716-ADEE-560DD1677BA8}" srcOrd="0" destOrd="0" presId="urn:microsoft.com/office/officeart/2005/8/layout/cycle8"/>
    <dgm:cxn modelId="{735EE152-D0D1-4D02-A1B0-4320CA95674B}" srcId="{7441662C-A985-45F2-A882-382454A7716D}" destId="{DE88538B-811F-4990-942B-8C06869E0653}" srcOrd="0" destOrd="0" parTransId="{C0F0C751-A92D-49AC-A58B-0A0FB5828A2A}" sibTransId="{481839DC-F124-4768-838E-C161F584FAB8}"/>
    <dgm:cxn modelId="{55DE91F7-F912-491F-BEBA-591D1D921FB0}" type="presOf" srcId="{DE88538B-811F-4990-942B-8C06869E0653}" destId="{9239B6E4-AB55-4C66-BF05-C7213D5F85FB}" srcOrd="1" destOrd="0" presId="urn:microsoft.com/office/officeart/2005/8/layout/cycle8"/>
    <dgm:cxn modelId="{CCF17C33-B133-445D-A836-883C655F7B71}" srcId="{7441662C-A985-45F2-A882-382454A7716D}" destId="{C1F04059-32C2-47D5-BC9B-0221B0A12462}" srcOrd="1" destOrd="0" parTransId="{16B5047A-4268-4A0D-AF99-7A02791FF183}" sibTransId="{4D49DFAC-E9CD-4A78-AA15-3692CD975BC6}"/>
    <dgm:cxn modelId="{849A3B7B-51EE-45A8-B0E6-BED50F7338B3}" type="presOf" srcId="{C1F04059-32C2-47D5-BC9B-0221B0A12462}" destId="{16270DFE-E38A-47E7-8941-3214D369A11C}" srcOrd="1" destOrd="0" presId="urn:microsoft.com/office/officeart/2005/8/layout/cycle8"/>
    <dgm:cxn modelId="{A8963095-BBF3-46BA-BF13-AE86092D6EB6}" type="presOf" srcId="{7441662C-A985-45F2-A882-382454A7716D}" destId="{653BDECA-05C5-46F2-97A3-536F5F67253C}" srcOrd="0" destOrd="0" presId="urn:microsoft.com/office/officeart/2005/8/layout/cycle8"/>
    <dgm:cxn modelId="{E0A90E99-7194-4298-B665-F99033A145C9}" type="presOf" srcId="{B251A5E8-154D-490F-B909-5E5F6F4D5B64}" destId="{B8E32889-F1FB-4467-885F-85357A347C43}" srcOrd="0" destOrd="0" presId="urn:microsoft.com/office/officeart/2005/8/layout/cycle8"/>
    <dgm:cxn modelId="{88BEFE4B-3FB0-40F9-969D-66ED82B54015}" type="presParOf" srcId="{653BDECA-05C5-46F2-97A3-536F5F67253C}" destId="{F6259572-4AE9-4716-ADEE-560DD1677BA8}" srcOrd="0" destOrd="0" presId="urn:microsoft.com/office/officeart/2005/8/layout/cycle8"/>
    <dgm:cxn modelId="{32A10532-B72F-41CD-AF90-9817EDBAD900}" type="presParOf" srcId="{653BDECA-05C5-46F2-97A3-536F5F67253C}" destId="{987B2ACA-05B5-4222-AE70-C53A01104D35}" srcOrd="1" destOrd="0" presId="urn:microsoft.com/office/officeart/2005/8/layout/cycle8"/>
    <dgm:cxn modelId="{7E11ED6F-874E-4A4F-BB2A-51E186FF86BE}" type="presParOf" srcId="{653BDECA-05C5-46F2-97A3-536F5F67253C}" destId="{0B051C5D-4462-4A80-9D4D-3E4F0974F292}" srcOrd="2" destOrd="0" presId="urn:microsoft.com/office/officeart/2005/8/layout/cycle8"/>
    <dgm:cxn modelId="{E56F3276-577E-4301-B6CD-5B71CEB7A612}" type="presParOf" srcId="{653BDECA-05C5-46F2-97A3-536F5F67253C}" destId="{9239B6E4-AB55-4C66-BF05-C7213D5F85FB}" srcOrd="3" destOrd="0" presId="urn:microsoft.com/office/officeart/2005/8/layout/cycle8"/>
    <dgm:cxn modelId="{BF368496-F77C-4CB5-969A-A7E6D4464BBD}" type="presParOf" srcId="{653BDECA-05C5-46F2-97A3-536F5F67253C}" destId="{167D5425-AD18-4D81-AB0A-7B859409F337}" srcOrd="4" destOrd="0" presId="urn:microsoft.com/office/officeart/2005/8/layout/cycle8"/>
    <dgm:cxn modelId="{A2B73C53-AD6E-410B-9DAE-25A91866CEC4}" type="presParOf" srcId="{653BDECA-05C5-46F2-97A3-536F5F67253C}" destId="{EEAFC6B5-FC9B-435D-B62F-D9DC63576B75}" srcOrd="5" destOrd="0" presId="urn:microsoft.com/office/officeart/2005/8/layout/cycle8"/>
    <dgm:cxn modelId="{4C44CA16-BF23-41E2-ACF0-E8BEE87D2E53}" type="presParOf" srcId="{653BDECA-05C5-46F2-97A3-536F5F67253C}" destId="{CEB665C9-57BC-415D-912E-1FB72C949926}" srcOrd="6" destOrd="0" presId="urn:microsoft.com/office/officeart/2005/8/layout/cycle8"/>
    <dgm:cxn modelId="{7A605BF0-09CD-47D5-B487-713D73BF7ED0}" type="presParOf" srcId="{653BDECA-05C5-46F2-97A3-536F5F67253C}" destId="{16270DFE-E38A-47E7-8941-3214D369A11C}" srcOrd="7" destOrd="0" presId="urn:microsoft.com/office/officeart/2005/8/layout/cycle8"/>
    <dgm:cxn modelId="{EF42E9CE-83A0-46D3-976F-068657473C7A}" type="presParOf" srcId="{653BDECA-05C5-46F2-97A3-536F5F67253C}" destId="{B8E32889-F1FB-4467-885F-85357A347C43}" srcOrd="8" destOrd="0" presId="urn:microsoft.com/office/officeart/2005/8/layout/cycle8"/>
    <dgm:cxn modelId="{DA613C6F-6352-40EC-A45F-68C47C1932D6}" type="presParOf" srcId="{653BDECA-05C5-46F2-97A3-536F5F67253C}" destId="{FC739085-7639-401F-8A18-C4F6C0E4898E}" srcOrd="9" destOrd="0" presId="urn:microsoft.com/office/officeart/2005/8/layout/cycle8"/>
    <dgm:cxn modelId="{600AD16A-4493-41E4-83B2-0941B893EB0A}" type="presParOf" srcId="{653BDECA-05C5-46F2-97A3-536F5F67253C}" destId="{BE33E5BC-C56B-407E-A0C8-698146ECE9EA}" srcOrd="10" destOrd="0" presId="urn:microsoft.com/office/officeart/2005/8/layout/cycle8"/>
    <dgm:cxn modelId="{A1BB82B9-538F-428D-B2DF-3949BF7FFCF5}" type="presParOf" srcId="{653BDECA-05C5-46F2-97A3-536F5F67253C}" destId="{ACED43F2-68B4-45B9-9DAD-620F2310D9C2}" srcOrd="11" destOrd="0" presId="urn:microsoft.com/office/officeart/2005/8/layout/cycle8"/>
    <dgm:cxn modelId="{9F705576-1516-463F-AB39-862B8E92F276}" type="presParOf" srcId="{653BDECA-05C5-46F2-97A3-536F5F67253C}" destId="{51348F1C-A295-487F-89BD-9A36B49983BB}" srcOrd="12" destOrd="0" presId="urn:microsoft.com/office/officeart/2005/8/layout/cycle8"/>
    <dgm:cxn modelId="{34AB659B-64F4-49F1-83DC-D4F95421637F}" type="presParOf" srcId="{653BDECA-05C5-46F2-97A3-536F5F67253C}" destId="{E17E77EA-66F5-4931-B9DB-EC7B5DA5219D}" srcOrd="13" destOrd="0" presId="urn:microsoft.com/office/officeart/2005/8/layout/cycle8"/>
    <dgm:cxn modelId="{C8A22041-AF6D-4E5E-A7E8-88149D8DA448}" type="presParOf" srcId="{653BDECA-05C5-46F2-97A3-536F5F67253C}" destId="{9997EEEC-33D5-432C-A465-FACF80E7C836}" srcOrd="14" destOrd="0" presId="urn:microsoft.com/office/officeart/2005/8/layout/cycle8"/>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259572-4AE9-4716-ADEE-560DD1677BA8}">
      <dsp:nvSpPr>
        <dsp:cNvPr id="0" name=""/>
        <dsp:cNvSpPr/>
      </dsp:nvSpPr>
      <dsp:spPr>
        <a:xfrm>
          <a:off x="336113" y="383161"/>
          <a:ext cx="2901696" cy="2901696"/>
        </a:xfrm>
        <a:prstGeom prst="pie">
          <a:avLst>
            <a:gd name="adj1" fmla="val 16200000"/>
            <a:gd name="adj2" fmla="val 1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弊</a:t>
          </a:r>
          <a:endParaRPr lang="zh-CN" altLang="en-US" sz="1700" kern="1200" dirty="0"/>
        </a:p>
      </dsp:txBody>
      <dsp:txXfrm>
        <a:off x="1865376" y="998044"/>
        <a:ext cx="1036320" cy="863600"/>
      </dsp:txXfrm>
    </dsp:sp>
    <dsp:sp modelId="{167D5425-AD18-4D81-AB0A-7B859409F337}">
      <dsp:nvSpPr>
        <dsp:cNvPr id="0" name=""/>
        <dsp:cNvSpPr/>
      </dsp:nvSpPr>
      <dsp:spPr>
        <a:xfrm>
          <a:off x="276351" y="486793"/>
          <a:ext cx="2901696" cy="2901696"/>
        </a:xfrm>
        <a:prstGeom prst="pie">
          <a:avLst>
            <a:gd name="adj1" fmla="val 1800000"/>
            <a:gd name="adj2" fmla="val 90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垄断竞争市场对消费者而言</a:t>
          </a:r>
          <a:endParaRPr lang="zh-CN" altLang="en-US" sz="1700" kern="1200" dirty="0"/>
        </a:p>
      </dsp:txBody>
      <dsp:txXfrm>
        <a:off x="967231" y="2369441"/>
        <a:ext cx="1554480" cy="759968"/>
      </dsp:txXfrm>
    </dsp:sp>
    <dsp:sp modelId="{B8E32889-F1FB-4467-885F-85357A347C43}">
      <dsp:nvSpPr>
        <dsp:cNvPr id="0" name=""/>
        <dsp:cNvSpPr/>
      </dsp:nvSpPr>
      <dsp:spPr>
        <a:xfrm>
          <a:off x="216590" y="383161"/>
          <a:ext cx="2901696" cy="2901696"/>
        </a:xfrm>
        <a:prstGeom prst="pie">
          <a:avLst>
            <a:gd name="adj1" fmla="val 90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利</a:t>
          </a:r>
          <a:endParaRPr lang="zh-CN" altLang="en-US" sz="1700" kern="1200" dirty="0"/>
        </a:p>
      </dsp:txBody>
      <dsp:txXfrm>
        <a:off x="552703" y="998044"/>
        <a:ext cx="1036320" cy="863600"/>
      </dsp:txXfrm>
    </dsp:sp>
    <dsp:sp modelId="{51348F1C-A295-487F-89BD-9A36B49983BB}">
      <dsp:nvSpPr>
        <dsp:cNvPr id="0" name=""/>
        <dsp:cNvSpPr/>
      </dsp:nvSpPr>
      <dsp:spPr>
        <a:xfrm>
          <a:off x="156723" y="203532"/>
          <a:ext cx="3260953" cy="3260953"/>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7E77EA-66F5-4931-B9DB-EC7B5DA5219D}">
      <dsp:nvSpPr>
        <dsp:cNvPr id="0" name=""/>
        <dsp:cNvSpPr/>
      </dsp:nvSpPr>
      <dsp:spPr>
        <a:xfrm>
          <a:off x="96723" y="306981"/>
          <a:ext cx="3260953" cy="3260953"/>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997EEEC-33D5-432C-A465-FACF80E7C836}">
      <dsp:nvSpPr>
        <dsp:cNvPr id="0" name=""/>
        <dsp:cNvSpPr/>
      </dsp:nvSpPr>
      <dsp:spPr>
        <a:xfrm>
          <a:off x="36722" y="203532"/>
          <a:ext cx="3260953" cy="3260953"/>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259572-4AE9-4716-ADEE-560DD1677BA8}">
      <dsp:nvSpPr>
        <dsp:cNvPr id="0" name=""/>
        <dsp:cNvSpPr/>
      </dsp:nvSpPr>
      <dsp:spPr>
        <a:xfrm>
          <a:off x="336113" y="383161"/>
          <a:ext cx="2901696" cy="2901696"/>
        </a:xfrm>
        <a:prstGeom prst="pie">
          <a:avLst>
            <a:gd name="adj1" fmla="val 16200000"/>
            <a:gd name="adj2" fmla="val 1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弊</a:t>
          </a:r>
          <a:endParaRPr lang="zh-CN" altLang="en-US" sz="1700" kern="1200" dirty="0"/>
        </a:p>
      </dsp:txBody>
      <dsp:txXfrm>
        <a:off x="1865376" y="998044"/>
        <a:ext cx="1036320" cy="863600"/>
      </dsp:txXfrm>
    </dsp:sp>
    <dsp:sp modelId="{167D5425-AD18-4D81-AB0A-7B859409F337}">
      <dsp:nvSpPr>
        <dsp:cNvPr id="0" name=""/>
        <dsp:cNvSpPr/>
      </dsp:nvSpPr>
      <dsp:spPr>
        <a:xfrm>
          <a:off x="276351" y="486793"/>
          <a:ext cx="2901696" cy="2901696"/>
        </a:xfrm>
        <a:prstGeom prst="pie">
          <a:avLst>
            <a:gd name="adj1" fmla="val 1800000"/>
            <a:gd name="adj2" fmla="val 90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垄断竞争市场对消费者而言</a:t>
          </a:r>
          <a:endParaRPr lang="zh-CN" altLang="en-US" sz="1700" kern="1200" dirty="0"/>
        </a:p>
      </dsp:txBody>
      <dsp:txXfrm>
        <a:off x="967231" y="2369441"/>
        <a:ext cx="1554480" cy="759968"/>
      </dsp:txXfrm>
    </dsp:sp>
    <dsp:sp modelId="{B8E32889-F1FB-4467-885F-85357A347C43}">
      <dsp:nvSpPr>
        <dsp:cNvPr id="0" name=""/>
        <dsp:cNvSpPr/>
      </dsp:nvSpPr>
      <dsp:spPr>
        <a:xfrm>
          <a:off x="216590" y="383161"/>
          <a:ext cx="2901696" cy="2901696"/>
        </a:xfrm>
        <a:prstGeom prst="pie">
          <a:avLst>
            <a:gd name="adj1" fmla="val 90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zh-CN" altLang="en-US" sz="1700" kern="1200" dirty="0" smtClean="0">
              <a:latin typeface="微软雅黑" pitchFamily="34" charset="-122"/>
              <a:ea typeface="微软雅黑" pitchFamily="34" charset="-122"/>
            </a:rPr>
            <a:t>利</a:t>
          </a:r>
          <a:endParaRPr lang="zh-CN" altLang="en-US" sz="1700" kern="1200" dirty="0"/>
        </a:p>
      </dsp:txBody>
      <dsp:txXfrm>
        <a:off x="552703" y="998044"/>
        <a:ext cx="1036320" cy="863600"/>
      </dsp:txXfrm>
    </dsp:sp>
    <dsp:sp modelId="{51348F1C-A295-487F-89BD-9A36B49983BB}">
      <dsp:nvSpPr>
        <dsp:cNvPr id="0" name=""/>
        <dsp:cNvSpPr/>
      </dsp:nvSpPr>
      <dsp:spPr>
        <a:xfrm>
          <a:off x="156723" y="203532"/>
          <a:ext cx="3260953" cy="3260953"/>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7E77EA-66F5-4931-B9DB-EC7B5DA5219D}">
      <dsp:nvSpPr>
        <dsp:cNvPr id="0" name=""/>
        <dsp:cNvSpPr/>
      </dsp:nvSpPr>
      <dsp:spPr>
        <a:xfrm>
          <a:off x="96723" y="306981"/>
          <a:ext cx="3260953" cy="3260953"/>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997EEEC-33D5-432C-A465-FACF80E7C836}">
      <dsp:nvSpPr>
        <dsp:cNvPr id="0" name=""/>
        <dsp:cNvSpPr/>
      </dsp:nvSpPr>
      <dsp:spPr>
        <a:xfrm>
          <a:off x="36722" y="203532"/>
          <a:ext cx="3260953" cy="3260953"/>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2017/7/21/Friday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621418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467909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18218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2017/7/21/Friday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2017/7/21/Friday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
        <p:nvSpPr>
          <p:cNvPr id="9" name="矩形 8"/>
          <p:cNvSpPr/>
          <p:nvPr userDrawn="1"/>
        </p:nvSpPr>
        <p:spPr>
          <a:xfrm>
            <a:off x="-9525" y="-7620"/>
            <a:ext cx="12200890" cy="68630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35" y="-2540"/>
            <a:ext cx="12239625" cy="690308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049145" y="4302125"/>
            <a:ext cx="5862320" cy="483235"/>
          </a:xfrm>
          <a:prstGeom prst="rect">
            <a:avLst/>
          </a:prstGeom>
          <a:noFill/>
        </p:spPr>
        <p:txBody>
          <a:bodyPr wrap="square" rtlCol="0">
            <a:spAutoFit/>
            <a:scene3d>
              <a:camera prst="orthographicFront"/>
              <a:lightRig rig="threePt" dir="t"/>
            </a:scene3d>
          </a:bodyPr>
          <a:lstStyle/>
          <a:p>
            <a:pPr algn="r" fontAlgn="base"/>
            <a:r>
              <a:rPr lang="zh-CN" sz="2400">
                <a:solidFill>
                  <a:schemeClr val="bg1"/>
                </a:solidFill>
                <a:latin typeface="微软雅黑" panose="020B0503020204020204" charset="-122"/>
                <a:ea typeface="微软雅黑" panose="020B0503020204020204" charset="-122"/>
              </a:rPr>
              <a:t>主讲人：</a:t>
            </a:r>
          </a:p>
        </p:txBody>
      </p:sp>
      <p:sp>
        <p:nvSpPr>
          <p:cNvPr id="3" name="文本框 2"/>
          <p:cNvSpPr txBox="1"/>
          <p:nvPr/>
        </p:nvSpPr>
        <p:spPr>
          <a:xfrm>
            <a:off x="1883664" y="2141855"/>
            <a:ext cx="9198864" cy="1360181"/>
          </a:xfrm>
          <a:prstGeom prst="rect">
            <a:avLst/>
          </a:prstGeom>
          <a:noFill/>
        </p:spPr>
        <p:txBody>
          <a:bodyPr wrap="square" rtlCol="0">
            <a:spAutoFit/>
            <a:scene3d>
              <a:camera prst="orthographicFront"/>
              <a:lightRig rig="threePt" dir="t"/>
            </a:scene3d>
          </a:bodyPr>
          <a:lstStyle/>
          <a:p>
            <a:pPr>
              <a:lnSpc>
                <a:spcPct val="140000"/>
              </a:lnSpc>
              <a:spcBef>
                <a:spcPts val="0"/>
              </a:spcBef>
              <a:spcAft>
                <a:spcPts val="0"/>
              </a:spcAft>
              <a:defRPr/>
            </a:pPr>
            <a:r>
              <a:rPr lang="zh-CN" altLang="en-US" sz="6600" noProof="1">
                <a:ln w="12700">
                  <a:noFill/>
                  <a:prstDash val="solid"/>
                </a:ln>
                <a:solidFill>
                  <a:schemeClr val="bg1">
                    <a:lumMod val="95000"/>
                  </a:schemeClr>
                </a:solidFill>
                <a:latin typeface="微软雅黑" panose="020B0503020204020204" charset="-122"/>
                <a:ea typeface="微软雅黑" panose="020B0503020204020204" charset="-122"/>
              </a:rPr>
              <a:t>西方经济学</a:t>
            </a:r>
            <a:endParaRPr lang="zh-CN" altLang="zh-CN" sz="6600" noProof="1">
              <a:ln w="12700">
                <a:noFill/>
                <a:prstDash val="solid"/>
              </a:ln>
              <a:solidFill>
                <a:schemeClr val="bg1">
                  <a:lumMod val="95000"/>
                </a:schemeClr>
              </a:solidFill>
              <a:latin typeface="微软雅黑" panose="020B0503020204020204" charset="-122"/>
              <a:ea typeface="微软雅黑" panose="020B0503020204020204" charset="-122"/>
            </a:endParaRPr>
          </a:p>
        </p:txBody>
      </p:sp>
      <p:sp>
        <p:nvSpPr>
          <p:cNvPr id="7" name="直角三角形 6"/>
          <p:cNvSpPr/>
          <p:nvPr/>
        </p:nvSpPr>
        <p:spPr>
          <a:xfrm rot="16200000">
            <a:off x="8747125" y="3421380"/>
            <a:ext cx="3434080" cy="352425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394190" y="4068445"/>
            <a:ext cx="2883535" cy="27813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H="1">
            <a:off x="1675130" y="2282825"/>
            <a:ext cx="5080" cy="25025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425575" y="3183255"/>
            <a:ext cx="8255" cy="16021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1320272" cy="1938992"/>
          </a:xfrm>
          <a:prstGeom prst="rect">
            <a:avLst/>
          </a:prstGeom>
        </p:spPr>
        <p:txBody>
          <a:bodyPr wrap="square">
            <a:spAutoFit/>
          </a:bodyPr>
          <a:lstStyle/>
          <a:p>
            <a:r>
              <a:rPr lang="zh-CN" altLang="en-US" sz="2000" b="1" dirty="0">
                <a:latin typeface="微软雅黑" pitchFamily="34" charset="-122"/>
                <a:ea typeface="微软雅黑" pitchFamily="34" charset="-122"/>
              </a:rPr>
              <a:t>三、垄断竞争企业的短期</a:t>
            </a:r>
            <a:r>
              <a:rPr lang="zh-CN" altLang="en-US" sz="2000" b="1" dirty="0" smtClean="0">
                <a:latin typeface="微软雅黑" pitchFamily="34" charset="-122"/>
                <a:ea typeface="微软雅黑" pitchFamily="34" charset="-122"/>
              </a:rPr>
              <a:t>均衡</a:t>
            </a:r>
            <a:endParaRPr lang="en-US" altLang="zh-CN" sz="2000" b="1" dirty="0" smtClean="0">
              <a:latin typeface="微软雅黑" pitchFamily="34" charset="-122"/>
              <a:ea typeface="微软雅黑" pitchFamily="34" charset="-122"/>
            </a:endParaRPr>
          </a:p>
          <a:p>
            <a:r>
              <a:rPr lang="zh-CN" altLang="en-US" sz="2000" dirty="0"/>
              <a:t>在短期</a:t>
            </a:r>
            <a:r>
              <a:rPr lang="en-US" altLang="zh-CN" sz="2000" dirty="0"/>
              <a:t>,</a:t>
            </a:r>
            <a:r>
              <a:rPr lang="zh-CN" altLang="en-US" sz="2000" dirty="0"/>
              <a:t>垄断竞争的企业对生产要素的调整只能限于可变投入</a:t>
            </a:r>
            <a:r>
              <a:rPr lang="en-US" altLang="zh-CN" sz="2000" dirty="0"/>
              <a:t>,</a:t>
            </a:r>
            <a:r>
              <a:rPr lang="zh-CN" altLang="en-US" sz="2000" dirty="0"/>
              <a:t>因而企业面对的成本</a:t>
            </a:r>
            <a:r>
              <a:rPr lang="zh-CN" altLang="en-US" sz="2000" dirty="0" smtClean="0"/>
              <a:t>是短期</a:t>
            </a:r>
            <a:r>
              <a:rPr lang="zh-CN" altLang="en-US" sz="2000" dirty="0"/>
              <a:t>成本</a:t>
            </a:r>
            <a:r>
              <a:rPr lang="en-US" altLang="zh-CN" sz="2000" dirty="0"/>
              <a:t>.</a:t>
            </a:r>
            <a:r>
              <a:rPr lang="zh-CN" altLang="en-US" sz="2000" dirty="0"/>
              <a:t>从行业来看</a:t>
            </a:r>
            <a:r>
              <a:rPr lang="en-US" altLang="zh-CN" sz="2000" dirty="0"/>
              <a:t>,</a:t>
            </a:r>
            <a:r>
              <a:rPr lang="zh-CN" altLang="en-US" sz="2000" dirty="0"/>
              <a:t>行业规模不变</a:t>
            </a:r>
            <a:r>
              <a:rPr lang="en-US" altLang="zh-CN" sz="2000" dirty="0"/>
              <a:t>,</a:t>
            </a:r>
            <a:r>
              <a:rPr lang="zh-CN" altLang="en-US" sz="2000" dirty="0"/>
              <a:t>行业中没有企业的进入和退出</a:t>
            </a:r>
            <a:r>
              <a:rPr lang="en-US" altLang="zh-CN" sz="2000" dirty="0"/>
              <a:t>.</a:t>
            </a:r>
          </a:p>
          <a:p>
            <a:r>
              <a:rPr lang="zh-CN" altLang="en-US" sz="2000" dirty="0"/>
              <a:t>与其他企业一样</a:t>
            </a:r>
            <a:r>
              <a:rPr lang="en-US" altLang="zh-CN" sz="2000" dirty="0"/>
              <a:t>,</a:t>
            </a:r>
            <a:r>
              <a:rPr lang="zh-CN" altLang="en-US" sz="2000" dirty="0"/>
              <a:t>垄断竞争企业的目标也是获取最大利润</a:t>
            </a:r>
            <a:r>
              <a:rPr lang="en-US" altLang="zh-CN" sz="2000" dirty="0"/>
              <a:t>,</a:t>
            </a:r>
            <a:r>
              <a:rPr lang="zh-CN" altLang="en-US" sz="2000" dirty="0"/>
              <a:t>所以必须把产量定在</a:t>
            </a:r>
            <a:r>
              <a:rPr lang="zh-CN" altLang="en-US" sz="2000" dirty="0" smtClean="0"/>
              <a:t>边际成本</a:t>
            </a:r>
            <a:r>
              <a:rPr lang="zh-CN" altLang="en-US" sz="2000" dirty="0"/>
              <a:t>等于边际收益之上</a:t>
            </a:r>
            <a:r>
              <a:rPr lang="en-US" altLang="zh-CN" sz="2000" dirty="0"/>
              <a:t>,</a:t>
            </a:r>
            <a:r>
              <a:rPr lang="zh-CN" altLang="en-US" sz="2000" dirty="0"/>
              <a:t>此时</a:t>
            </a:r>
            <a:r>
              <a:rPr lang="en-US" altLang="zh-CN" sz="2000" dirty="0"/>
              <a:t>,</a:t>
            </a:r>
            <a:r>
              <a:rPr lang="zh-CN" altLang="en-US" sz="2000" dirty="0"/>
              <a:t>有以下三种情况</a:t>
            </a:r>
            <a:r>
              <a:rPr lang="en-US" altLang="zh-CN" sz="2000" dirty="0" smtClean="0"/>
              <a:t>:</a:t>
            </a:r>
          </a:p>
          <a:p>
            <a:r>
              <a:rPr lang="zh-CN" altLang="en-US" sz="2000" b="1" dirty="0"/>
              <a:t>第一种情况</a:t>
            </a:r>
            <a:r>
              <a:rPr lang="en-US" altLang="zh-CN" sz="2000" b="1" dirty="0"/>
              <a:t>:</a:t>
            </a:r>
            <a:r>
              <a:rPr lang="zh-CN" altLang="en-US" sz="2000" b="1" dirty="0"/>
              <a:t>企业获超额利润的情况</a:t>
            </a:r>
            <a:r>
              <a:rPr lang="en-US" altLang="zh-CN" sz="2000" b="1" dirty="0"/>
              <a:t>.</a:t>
            </a:r>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垄断竞争市场</a:t>
            </a:r>
          </a:p>
        </p:txBody>
      </p:sp>
      <p:pic>
        <p:nvPicPr>
          <p:cNvPr id="2" name="图片 1"/>
          <p:cNvPicPr>
            <a:picLocks noChangeAspect="1"/>
          </p:cNvPicPr>
          <p:nvPr/>
        </p:nvPicPr>
        <p:blipFill>
          <a:blip r:embed="rId2"/>
          <a:stretch>
            <a:fillRect/>
          </a:stretch>
        </p:blipFill>
        <p:spPr>
          <a:xfrm>
            <a:off x="1091565" y="3205543"/>
            <a:ext cx="3482872" cy="3009472"/>
          </a:xfrm>
          <a:prstGeom prst="rect">
            <a:avLst/>
          </a:prstGeom>
        </p:spPr>
      </p:pic>
      <p:sp>
        <p:nvSpPr>
          <p:cNvPr id="8" name="矩形 7"/>
          <p:cNvSpPr/>
          <p:nvPr/>
        </p:nvSpPr>
        <p:spPr>
          <a:xfrm>
            <a:off x="5412259" y="3506624"/>
            <a:ext cx="6096000" cy="1877437"/>
          </a:xfrm>
          <a:prstGeom prst="rect">
            <a:avLst/>
          </a:prstGeom>
        </p:spPr>
        <p:txBody>
          <a:bodyPr>
            <a:spAutoFit/>
          </a:bodyPr>
          <a:lstStyle/>
          <a:p>
            <a:r>
              <a:rPr lang="zh-CN" altLang="en-US" dirty="0">
                <a:latin typeface="FZSSK--GBK1-0"/>
              </a:rPr>
              <a:t>如图</a:t>
            </a:r>
            <a:r>
              <a:rPr lang="zh-CN" altLang="en-US" dirty="0" smtClean="0">
                <a:latin typeface="E-BZ"/>
              </a:rPr>
              <a:t>７</a:t>
            </a:r>
            <a:r>
              <a:rPr lang="en-US" altLang="zh-CN" sz="2000" dirty="0" smtClean="0">
                <a:latin typeface="E-BX"/>
              </a:rPr>
              <a:t>-</a:t>
            </a:r>
            <a:r>
              <a:rPr lang="zh-CN" altLang="en-US" dirty="0" smtClean="0">
                <a:latin typeface="E-BZ"/>
              </a:rPr>
              <a:t>５</a:t>
            </a:r>
            <a:r>
              <a:rPr lang="zh-CN" altLang="en-US" dirty="0">
                <a:latin typeface="FZSSK--GBK1-0"/>
              </a:rPr>
              <a:t>所示</a:t>
            </a:r>
            <a:r>
              <a:rPr lang="en-US" altLang="zh-CN" dirty="0">
                <a:latin typeface="E-BZ"/>
              </a:rPr>
              <a:t>,</a:t>
            </a:r>
            <a:r>
              <a:rPr lang="zh-CN" altLang="en-US" dirty="0">
                <a:latin typeface="FZSSK--GBK1-0"/>
              </a:rPr>
              <a:t>当企业的平均收益曲线</a:t>
            </a:r>
            <a:r>
              <a:rPr lang="en-US" altLang="zh-CN" dirty="0">
                <a:latin typeface="E-BZ"/>
              </a:rPr>
              <a:t>AR</a:t>
            </a:r>
            <a:r>
              <a:rPr lang="zh-CN" altLang="en-US" dirty="0">
                <a:latin typeface="E-BZ"/>
              </a:rPr>
              <a:t>＝</a:t>
            </a:r>
            <a:r>
              <a:rPr lang="en-US" altLang="zh-CN" sz="2000" dirty="0">
                <a:latin typeface="E-BX"/>
              </a:rPr>
              <a:t>P </a:t>
            </a:r>
            <a:r>
              <a:rPr lang="zh-CN" altLang="en-US" dirty="0">
                <a:latin typeface="FZSSK--GBK1-0"/>
              </a:rPr>
              <a:t>与平均成本曲线</a:t>
            </a:r>
            <a:r>
              <a:rPr lang="en-US" altLang="zh-CN" dirty="0">
                <a:latin typeface="E-BZ"/>
              </a:rPr>
              <a:t>AC</a:t>
            </a:r>
            <a:r>
              <a:rPr lang="zh-CN" altLang="en-US" dirty="0">
                <a:latin typeface="FZSSK--GBK1-0"/>
              </a:rPr>
              <a:t>相交时</a:t>
            </a:r>
            <a:r>
              <a:rPr lang="en-US" altLang="zh-CN" dirty="0">
                <a:latin typeface="E-BZ"/>
              </a:rPr>
              <a:t>,</a:t>
            </a:r>
            <a:r>
              <a:rPr lang="zh-CN" altLang="en-US" dirty="0">
                <a:latin typeface="FZSSK--GBK1-0"/>
              </a:rPr>
              <a:t>垄断</a:t>
            </a:r>
            <a:r>
              <a:rPr lang="zh-CN" altLang="en-US" dirty="0" smtClean="0">
                <a:latin typeface="FZSSK--GBK1-0"/>
              </a:rPr>
              <a:t>竞争的</a:t>
            </a:r>
            <a:r>
              <a:rPr lang="zh-CN" altLang="en-US" dirty="0">
                <a:latin typeface="FZSSK--GBK1-0"/>
              </a:rPr>
              <a:t>企业获得超额利润</a:t>
            </a:r>
            <a:r>
              <a:rPr lang="en-US" altLang="zh-CN" dirty="0">
                <a:latin typeface="E-BZ"/>
              </a:rPr>
              <a:t>.</a:t>
            </a:r>
            <a:r>
              <a:rPr lang="zh-CN" altLang="en-US" dirty="0">
                <a:latin typeface="FZSSK--GBK1-0"/>
              </a:rPr>
              <a:t>根据边际成本等于边际收益的原则决定的产量为企业获得最大利润</a:t>
            </a:r>
          </a:p>
          <a:p>
            <a:r>
              <a:rPr lang="zh-CN" altLang="en-US" dirty="0">
                <a:latin typeface="FZSSK--GBK1-0"/>
              </a:rPr>
              <a:t>时的产量</a:t>
            </a:r>
            <a:r>
              <a:rPr lang="en-US" altLang="zh-CN" dirty="0">
                <a:latin typeface="E-BZ"/>
              </a:rPr>
              <a:t>,</a:t>
            </a:r>
            <a:r>
              <a:rPr lang="zh-CN" altLang="en-US" dirty="0">
                <a:latin typeface="FZSSK--GBK1-0"/>
              </a:rPr>
              <a:t>所以企业获得最大利润时的产量为</a:t>
            </a:r>
            <a:r>
              <a:rPr lang="en-US" altLang="zh-CN" sz="2000" dirty="0">
                <a:latin typeface="E-BX"/>
              </a:rPr>
              <a:t>OF</a:t>
            </a:r>
            <a:r>
              <a:rPr lang="en-US" altLang="zh-CN" dirty="0">
                <a:latin typeface="E-BZ"/>
              </a:rPr>
              <a:t>.</a:t>
            </a:r>
            <a:r>
              <a:rPr lang="zh-CN" altLang="en-US" dirty="0">
                <a:latin typeface="FZSSK--GBK1-0"/>
              </a:rPr>
              <a:t>在图</a:t>
            </a:r>
            <a:r>
              <a:rPr lang="zh-CN" altLang="en-US" dirty="0" smtClean="0">
                <a:latin typeface="E-BZ"/>
              </a:rPr>
              <a:t>７</a:t>
            </a:r>
            <a:r>
              <a:rPr lang="en-US" altLang="zh-CN" sz="2000" dirty="0" smtClean="0">
                <a:latin typeface="E-BX"/>
              </a:rPr>
              <a:t>-</a:t>
            </a:r>
            <a:r>
              <a:rPr lang="zh-CN" altLang="en-US" dirty="0" smtClean="0">
                <a:latin typeface="E-BZ"/>
              </a:rPr>
              <a:t>５</a:t>
            </a:r>
            <a:r>
              <a:rPr lang="zh-CN" altLang="en-US" dirty="0">
                <a:latin typeface="FZSSK--GBK1-0"/>
              </a:rPr>
              <a:t>中</a:t>
            </a:r>
            <a:r>
              <a:rPr lang="en-US" altLang="zh-CN" dirty="0">
                <a:latin typeface="E-BZ"/>
              </a:rPr>
              <a:t>,</a:t>
            </a:r>
            <a:r>
              <a:rPr lang="zh-CN" altLang="en-US" dirty="0">
                <a:latin typeface="FZSSK--GBK1-0"/>
              </a:rPr>
              <a:t>总收益</a:t>
            </a:r>
            <a:r>
              <a:rPr lang="en-US" altLang="zh-CN" dirty="0">
                <a:latin typeface="E-BZ"/>
              </a:rPr>
              <a:t>TR </a:t>
            </a:r>
            <a:r>
              <a:rPr lang="zh-CN" altLang="en-US" dirty="0">
                <a:latin typeface="FZSSK--GBK1-0"/>
              </a:rPr>
              <a:t>等于平均</a:t>
            </a:r>
            <a:r>
              <a:rPr lang="zh-CN" altLang="en-US" dirty="0" smtClean="0">
                <a:latin typeface="FZSSK--GBK1-0"/>
              </a:rPr>
              <a:t>收益乘</a:t>
            </a:r>
            <a:r>
              <a:rPr lang="zh-CN" altLang="en-US" dirty="0">
                <a:latin typeface="FZSSK--GBK1-0"/>
              </a:rPr>
              <a:t>以产量</a:t>
            </a:r>
            <a:r>
              <a:rPr lang="en-US" altLang="zh-CN" dirty="0">
                <a:latin typeface="E-BZ"/>
              </a:rPr>
              <a:t>,</a:t>
            </a:r>
            <a:r>
              <a:rPr lang="zh-CN" altLang="en-US" dirty="0">
                <a:latin typeface="FZSSK--GBK1-0"/>
              </a:rPr>
              <a:t>为矩形</a:t>
            </a:r>
            <a:r>
              <a:rPr lang="en-US" altLang="zh-CN" sz="2000" dirty="0">
                <a:latin typeface="E-BX"/>
              </a:rPr>
              <a:t>OFCA </a:t>
            </a:r>
            <a:r>
              <a:rPr lang="zh-CN" altLang="en-US" dirty="0">
                <a:latin typeface="FZSSK--GBK1-0"/>
              </a:rPr>
              <a:t>的面积</a:t>
            </a:r>
            <a:r>
              <a:rPr lang="en-US" altLang="zh-CN" dirty="0">
                <a:latin typeface="E-BZ"/>
              </a:rPr>
              <a:t>,</a:t>
            </a:r>
            <a:r>
              <a:rPr lang="zh-CN" altLang="en-US" dirty="0">
                <a:latin typeface="FZSSK--GBK1-0"/>
              </a:rPr>
              <a:t>总成本等于平均成本乘以产量</a:t>
            </a:r>
            <a:r>
              <a:rPr lang="en-US" altLang="zh-CN" dirty="0">
                <a:latin typeface="E-BZ"/>
              </a:rPr>
              <a:t>,</a:t>
            </a:r>
            <a:r>
              <a:rPr lang="zh-CN" altLang="en-US" dirty="0">
                <a:latin typeface="FZSSK--GBK1-0"/>
              </a:rPr>
              <a:t>为矩形</a:t>
            </a:r>
            <a:r>
              <a:rPr lang="en-US" altLang="zh-CN" sz="2000" dirty="0">
                <a:latin typeface="E-BX"/>
              </a:rPr>
              <a:t>OFDB </a:t>
            </a:r>
            <a:r>
              <a:rPr lang="zh-CN" altLang="en-US" dirty="0">
                <a:latin typeface="FZSSK--GBK1-0"/>
              </a:rPr>
              <a:t>的面积</a:t>
            </a:r>
            <a:r>
              <a:rPr lang="en-US" altLang="zh-CN" dirty="0">
                <a:latin typeface="E-BZ"/>
              </a:rPr>
              <a:t>.</a:t>
            </a:r>
            <a:endParaRPr lang="zh-CN" altLang="en-US" dirty="0"/>
          </a:p>
        </p:txBody>
      </p:sp>
    </p:spTree>
    <p:extLst>
      <p:ext uri="{BB962C8B-B14F-4D97-AF65-F5344CB8AC3E}">
        <p14:creationId xmlns:p14="http://schemas.microsoft.com/office/powerpoint/2010/main" val="635913952"/>
      </p:ext>
    </p:extLst>
  </p:cSld>
  <p:clrMapOvr>
    <a:masterClrMapping/>
  </p:clrMapOvr>
  <p:transition spd="slow">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1320272" cy="400110"/>
          </a:xfrm>
          <a:prstGeom prst="rect">
            <a:avLst/>
          </a:prstGeom>
        </p:spPr>
        <p:txBody>
          <a:bodyPr wrap="square">
            <a:spAutoFit/>
          </a:bodyPr>
          <a:lstStyle/>
          <a:p>
            <a:r>
              <a:rPr lang="zh-CN" altLang="en-US" sz="2000" b="1" dirty="0"/>
              <a:t>第二种情况</a:t>
            </a:r>
            <a:r>
              <a:rPr lang="en-US" altLang="zh-CN" sz="2000" b="1" dirty="0"/>
              <a:t>:</a:t>
            </a:r>
            <a:r>
              <a:rPr lang="zh-CN" altLang="en-US" sz="2000" b="1" dirty="0"/>
              <a:t>垄断竞争企业存在亏损的情形</a:t>
            </a:r>
            <a:r>
              <a:rPr lang="en-US" altLang="zh-CN" sz="2000" b="1" dirty="0"/>
              <a:t>.</a:t>
            </a:r>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垄断竞争市场</a:t>
            </a:r>
          </a:p>
        </p:txBody>
      </p:sp>
      <p:pic>
        <p:nvPicPr>
          <p:cNvPr id="2" name="图片 1"/>
          <p:cNvPicPr>
            <a:picLocks noChangeAspect="1"/>
          </p:cNvPicPr>
          <p:nvPr/>
        </p:nvPicPr>
        <p:blipFill>
          <a:blip r:embed="rId2"/>
          <a:stretch>
            <a:fillRect/>
          </a:stretch>
        </p:blipFill>
        <p:spPr>
          <a:xfrm>
            <a:off x="1091565" y="1727978"/>
            <a:ext cx="2312120" cy="2215782"/>
          </a:xfrm>
          <a:prstGeom prst="rect">
            <a:avLst/>
          </a:prstGeom>
        </p:spPr>
      </p:pic>
      <p:sp>
        <p:nvSpPr>
          <p:cNvPr id="8" name="矩形 7"/>
          <p:cNvSpPr/>
          <p:nvPr/>
        </p:nvSpPr>
        <p:spPr>
          <a:xfrm>
            <a:off x="4201295" y="1742864"/>
            <a:ext cx="6985687" cy="2215991"/>
          </a:xfrm>
          <a:prstGeom prst="rect">
            <a:avLst/>
          </a:prstGeom>
        </p:spPr>
        <p:txBody>
          <a:bodyPr wrap="square">
            <a:spAutoFit/>
          </a:bodyPr>
          <a:lstStyle/>
          <a:p>
            <a:r>
              <a:rPr lang="zh-CN" altLang="en-US" dirty="0">
                <a:latin typeface="FZSSK--GBK1-0"/>
              </a:rPr>
              <a:t>如图</a:t>
            </a:r>
            <a:r>
              <a:rPr lang="zh-CN" altLang="en-US" dirty="0" smtClean="0">
                <a:latin typeface="E-BZ"/>
              </a:rPr>
              <a:t>７</a:t>
            </a:r>
            <a:r>
              <a:rPr lang="en-US" altLang="zh-CN" sz="2000" dirty="0" smtClean="0">
                <a:latin typeface="E-BX"/>
              </a:rPr>
              <a:t>-</a:t>
            </a:r>
            <a:r>
              <a:rPr lang="zh-CN" altLang="en-US" dirty="0" smtClean="0">
                <a:latin typeface="E-BZ"/>
              </a:rPr>
              <a:t>６</a:t>
            </a:r>
            <a:r>
              <a:rPr lang="zh-CN" altLang="en-US" dirty="0">
                <a:latin typeface="FZSSK--GBK1-0"/>
              </a:rPr>
              <a:t>所示</a:t>
            </a:r>
            <a:r>
              <a:rPr lang="en-US" altLang="zh-CN" dirty="0">
                <a:latin typeface="E-BZ"/>
              </a:rPr>
              <a:t>,</a:t>
            </a:r>
            <a:r>
              <a:rPr lang="zh-CN" altLang="en-US" dirty="0">
                <a:latin typeface="FZSSK--GBK1-0"/>
              </a:rPr>
              <a:t>当垄断竞争企业的平均收益曲线低于平均成本曲线时</a:t>
            </a:r>
            <a:r>
              <a:rPr lang="en-US" altLang="zh-CN" dirty="0">
                <a:latin typeface="E-BZ"/>
              </a:rPr>
              <a:t>,</a:t>
            </a:r>
            <a:r>
              <a:rPr lang="zh-CN" altLang="en-US" dirty="0">
                <a:latin typeface="FZSSK--GBK1-0"/>
              </a:rPr>
              <a:t>该企业会产生</a:t>
            </a:r>
            <a:r>
              <a:rPr lang="zh-CN" altLang="en-US" dirty="0" smtClean="0">
                <a:latin typeface="FZSSK--GBK1-0"/>
              </a:rPr>
              <a:t>亏损</a:t>
            </a:r>
            <a:r>
              <a:rPr lang="en-US" altLang="zh-CN" dirty="0">
                <a:latin typeface="E-BZ"/>
              </a:rPr>
              <a:t>.</a:t>
            </a:r>
            <a:r>
              <a:rPr lang="zh-CN" altLang="en-US" dirty="0">
                <a:latin typeface="FZSSK--GBK1-0"/>
              </a:rPr>
              <a:t>与第一种情况相同</a:t>
            </a:r>
            <a:r>
              <a:rPr lang="en-US" altLang="zh-CN" dirty="0">
                <a:latin typeface="E-BZ"/>
              </a:rPr>
              <a:t>,</a:t>
            </a:r>
            <a:r>
              <a:rPr lang="zh-CN" altLang="en-US" dirty="0">
                <a:latin typeface="FZSSK--GBK1-0"/>
              </a:rPr>
              <a:t>边际成本等于边际收益时的产量是企业利润最大时的产量</a:t>
            </a:r>
            <a:r>
              <a:rPr lang="en-US" altLang="zh-CN" dirty="0">
                <a:latin typeface="E-BZ"/>
              </a:rPr>
              <a:t>,</a:t>
            </a:r>
            <a:r>
              <a:rPr lang="zh-CN" altLang="en-US" dirty="0">
                <a:latin typeface="FZSSK--GBK1-0"/>
              </a:rPr>
              <a:t>故</a:t>
            </a:r>
            <a:r>
              <a:rPr lang="zh-CN" altLang="en-US" dirty="0" smtClean="0">
                <a:latin typeface="FZSSK--GBK1-0"/>
              </a:rPr>
              <a:t>最大利润</a:t>
            </a:r>
            <a:r>
              <a:rPr lang="zh-CN" altLang="en-US" dirty="0">
                <a:latin typeface="FZSSK--GBK1-0"/>
              </a:rPr>
              <a:t>的产量为</a:t>
            </a:r>
            <a:r>
              <a:rPr lang="en-US" altLang="zh-CN" sz="2000" dirty="0">
                <a:latin typeface="E-BX"/>
              </a:rPr>
              <a:t>OF</a:t>
            </a:r>
            <a:r>
              <a:rPr lang="zh-CN" altLang="en-US" sz="800" dirty="0">
                <a:latin typeface="E-BZ"/>
              </a:rPr>
              <a:t>１</a:t>
            </a:r>
            <a:r>
              <a:rPr lang="en-US" altLang="zh-CN" dirty="0">
                <a:latin typeface="E-BZ"/>
              </a:rPr>
              <a:t>.</a:t>
            </a:r>
            <a:r>
              <a:rPr lang="zh-CN" altLang="en-US" dirty="0">
                <a:latin typeface="FZSSK--GBK1-0"/>
              </a:rPr>
              <a:t>当产量为</a:t>
            </a:r>
            <a:r>
              <a:rPr lang="en-US" altLang="zh-CN" sz="2000" dirty="0">
                <a:latin typeface="E-BX"/>
              </a:rPr>
              <a:t>OF</a:t>
            </a:r>
            <a:r>
              <a:rPr lang="zh-CN" altLang="en-US" sz="800" dirty="0">
                <a:latin typeface="E-BZ"/>
              </a:rPr>
              <a:t>１ </a:t>
            </a:r>
            <a:r>
              <a:rPr lang="zh-CN" altLang="en-US" dirty="0">
                <a:latin typeface="FZSSK--GBK1-0"/>
              </a:rPr>
              <a:t>时</a:t>
            </a:r>
            <a:r>
              <a:rPr lang="en-US" altLang="zh-CN" dirty="0">
                <a:latin typeface="E-BZ"/>
              </a:rPr>
              <a:t>,</a:t>
            </a:r>
            <a:r>
              <a:rPr lang="zh-CN" altLang="en-US" dirty="0">
                <a:latin typeface="FZSSK--GBK1-0"/>
              </a:rPr>
              <a:t>企业获得的平均收益为</a:t>
            </a:r>
            <a:r>
              <a:rPr lang="en-US" altLang="zh-CN" sz="2000" dirty="0">
                <a:latin typeface="E-BX"/>
              </a:rPr>
              <a:t>OB</a:t>
            </a:r>
            <a:r>
              <a:rPr lang="zh-CN" altLang="en-US" sz="800" dirty="0">
                <a:latin typeface="E-BZ"/>
              </a:rPr>
              <a:t>１</a:t>
            </a:r>
            <a:r>
              <a:rPr lang="en-US" altLang="zh-CN" dirty="0">
                <a:latin typeface="E-BZ"/>
              </a:rPr>
              <a:t>.</a:t>
            </a:r>
            <a:r>
              <a:rPr lang="zh-CN" altLang="en-US" dirty="0">
                <a:latin typeface="FZSSK--GBK1-0"/>
              </a:rPr>
              <a:t>总收益等于平均</a:t>
            </a:r>
            <a:r>
              <a:rPr lang="zh-CN" altLang="en-US" dirty="0" smtClean="0">
                <a:latin typeface="FZSSK--GBK1-0"/>
              </a:rPr>
              <a:t>收益乘</a:t>
            </a:r>
            <a:r>
              <a:rPr lang="zh-CN" altLang="en-US" dirty="0">
                <a:latin typeface="FZSSK--GBK1-0"/>
              </a:rPr>
              <a:t>以产量</a:t>
            </a:r>
            <a:r>
              <a:rPr lang="en-US" altLang="zh-CN" dirty="0">
                <a:latin typeface="E-BZ"/>
              </a:rPr>
              <a:t>,</a:t>
            </a:r>
            <a:r>
              <a:rPr lang="zh-CN" altLang="en-US" dirty="0">
                <a:latin typeface="FZSSK--GBK1-0"/>
              </a:rPr>
              <a:t>为矩形</a:t>
            </a:r>
            <a:r>
              <a:rPr lang="en-US" altLang="zh-CN" sz="2000" dirty="0">
                <a:latin typeface="E-BX"/>
              </a:rPr>
              <a:t>OF</a:t>
            </a:r>
            <a:r>
              <a:rPr lang="zh-CN" altLang="en-US" sz="800" dirty="0">
                <a:latin typeface="E-BZ"/>
              </a:rPr>
              <a:t>１</a:t>
            </a:r>
            <a:r>
              <a:rPr lang="en-US" altLang="zh-CN" sz="2000" dirty="0">
                <a:latin typeface="E-BX"/>
              </a:rPr>
              <a:t>C</a:t>
            </a:r>
            <a:r>
              <a:rPr lang="zh-CN" altLang="en-US" sz="800" dirty="0">
                <a:latin typeface="E-BZ"/>
              </a:rPr>
              <a:t>１</a:t>
            </a:r>
            <a:r>
              <a:rPr lang="en-US" altLang="zh-CN" sz="2000" dirty="0">
                <a:latin typeface="E-BX"/>
              </a:rPr>
              <a:t>B</a:t>
            </a:r>
            <a:r>
              <a:rPr lang="zh-CN" altLang="en-US" sz="800" dirty="0">
                <a:latin typeface="E-BZ"/>
              </a:rPr>
              <a:t>１ </a:t>
            </a:r>
            <a:r>
              <a:rPr lang="zh-CN" altLang="en-US" dirty="0">
                <a:latin typeface="FZSSK--GBK1-0"/>
              </a:rPr>
              <a:t>的面积</a:t>
            </a:r>
            <a:r>
              <a:rPr lang="en-US" altLang="zh-CN" dirty="0">
                <a:latin typeface="E-BZ"/>
              </a:rPr>
              <a:t>.</a:t>
            </a:r>
            <a:r>
              <a:rPr lang="zh-CN" altLang="en-US" dirty="0">
                <a:latin typeface="FZSSK--GBK1-0"/>
              </a:rPr>
              <a:t>此时平均成本为</a:t>
            </a:r>
            <a:r>
              <a:rPr lang="en-US" altLang="zh-CN" sz="2000" dirty="0">
                <a:latin typeface="E-BX"/>
              </a:rPr>
              <a:t>OA</a:t>
            </a:r>
            <a:r>
              <a:rPr lang="zh-CN" altLang="en-US" sz="800" dirty="0">
                <a:latin typeface="E-BZ"/>
              </a:rPr>
              <a:t>１</a:t>
            </a:r>
            <a:r>
              <a:rPr lang="en-US" altLang="zh-CN" dirty="0">
                <a:latin typeface="E-BZ"/>
              </a:rPr>
              <a:t>,</a:t>
            </a:r>
            <a:r>
              <a:rPr lang="zh-CN" altLang="en-US" dirty="0">
                <a:latin typeface="FZSSK--GBK1-0"/>
              </a:rPr>
              <a:t>总成本等于平均成本乘以</a:t>
            </a:r>
            <a:r>
              <a:rPr lang="zh-CN" altLang="en-US" dirty="0" smtClean="0">
                <a:latin typeface="FZSSK--GBK1-0"/>
              </a:rPr>
              <a:t>产量</a:t>
            </a:r>
            <a:r>
              <a:rPr lang="en-US" altLang="zh-CN" dirty="0">
                <a:latin typeface="E-BZ"/>
              </a:rPr>
              <a:t>,</a:t>
            </a:r>
            <a:r>
              <a:rPr lang="zh-CN" altLang="en-US" dirty="0">
                <a:latin typeface="FZSSK--GBK1-0"/>
              </a:rPr>
              <a:t>为矩形</a:t>
            </a:r>
            <a:r>
              <a:rPr lang="en-US" altLang="zh-CN" sz="2000" dirty="0">
                <a:latin typeface="E-BX"/>
              </a:rPr>
              <a:t>OF</a:t>
            </a:r>
            <a:r>
              <a:rPr lang="zh-CN" altLang="en-US" sz="800" dirty="0">
                <a:latin typeface="E-BZ"/>
              </a:rPr>
              <a:t>１</a:t>
            </a:r>
            <a:r>
              <a:rPr lang="en-US" altLang="zh-CN" sz="2000" dirty="0">
                <a:latin typeface="E-BX"/>
              </a:rPr>
              <a:t>D</a:t>
            </a:r>
            <a:r>
              <a:rPr lang="zh-CN" altLang="en-US" sz="800" dirty="0">
                <a:latin typeface="E-BZ"/>
              </a:rPr>
              <a:t>１</a:t>
            </a:r>
            <a:r>
              <a:rPr lang="en-US" altLang="zh-CN" sz="2000" dirty="0">
                <a:latin typeface="E-BX"/>
              </a:rPr>
              <a:t>A</a:t>
            </a:r>
            <a:r>
              <a:rPr lang="zh-CN" altLang="en-US" sz="800" dirty="0">
                <a:latin typeface="E-BZ"/>
              </a:rPr>
              <a:t>１ </a:t>
            </a:r>
            <a:r>
              <a:rPr lang="zh-CN" altLang="en-US" dirty="0">
                <a:latin typeface="FZSSK--GBK1-0"/>
              </a:rPr>
              <a:t>的面积</a:t>
            </a:r>
            <a:r>
              <a:rPr lang="en-US" altLang="zh-CN" dirty="0">
                <a:latin typeface="E-BZ"/>
              </a:rPr>
              <a:t>.</a:t>
            </a:r>
            <a:r>
              <a:rPr lang="zh-CN" altLang="en-US" dirty="0">
                <a:latin typeface="FZSSK--GBK1-0"/>
              </a:rPr>
              <a:t>总的利润等于总收益减去总成本</a:t>
            </a:r>
            <a:r>
              <a:rPr lang="en-US" altLang="zh-CN" dirty="0">
                <a:latin typeface="E-BZ"/>
              </a:rPr>
              <a:t>,</a:t>
            </a:r>
            <a:r>
              <a:rPr lang="zh-CN" altLang="en-US" dirty="0">
                <a:latin typeface="FZSSK--GBK1-0"/>
              </a:rPr>
              <a:t>在图中为负的</a:t>
            </a:r>
            <a:r>
              <a:rPr lang="en-US" altLang="zh-CN" sz="2000" dirty="0">
                <a:latin typeface="E-BX"/>
              </a:rPr>
              <a:t>B</a:t>
            </a:r>
            <a:r>
              <a:rPr lang="zh-CN" altLang="en-US" sz="800" dirty="0">
                <a:latin typeface="E-BZ"/>
              </a:rPr>
              <a:t>１</a:t>
            </a:r>
            <a:r>
              <a:rPr lang="en-US" altLang="zh-CN" sz="2000" dirty="0">
                <a:latin typeface="E-BX"/>
              </a:rPr>
              <a:t>C</a:t>
            </a:r>
            <a:r>
              <a:rPr lang="zh-CN" altLang="en-US" sz="800" dirty="0">
                <a:latin typeface="E-BZ"/>
              </a:rPr>
              <a:t>１</a:t>
            </a:r>
            <a:r>
              <a:rPr lang="en-US" altLang="zh-CN" sz="2000" dirty="0">
                <a:latin typeface="E-BX"/>
              </a:rPr>
              <a:t>D</a:t>
            </a:r>
            <a:r>
              <a:rPr lang="zh-CN" altLang="en-US" sz="800" dirty="0">
                <a:latin typeface="E-BZ"/>
              </a:rPr>
              <a:t>１</a:t>
            </a:r>
            <a:r>
              <a:rPr lang="en-US" altLang="zh-CN" sz="2000" dirty="0">
                <a:latin typeface="E-BX"/>
              </a:rPr>
              <a:t>A</a:t>
            </a:r>
            <a:r>
              <a:rPr lang="zh-CN" altLang="en-US" sz="800" dirty="0" smtClean="0">
                <a:latin typeface="E-BZ"/>
              </a:rPr>
              <a:t>１</a:t>
            </a:r>
            <a:r>
              <a:rPr lang="zh-CN" altLang="en-US" dirty="0" smtClean="0">
                <a:latin typeface="FZSSK--GBK1-0"/>
              </a:rPr>
              <a:t>的</a:t>
            </a:r>
            <a:r>
              <a:rPr lang="zh-CN" altLang="en-US" dirty="0">
                <a:latin typeface="FZSSK--GBK1-0"/>
              </a:rPr>
              <a:t>面积</a:t>
            </a:r>
            <a:r>
              <a:rPr lang="en-US" altLang="zh-CN" dirty="0">
                <a:latin typeface="E-BZ"/>
              </a:rPr>
              <a:t>,</a:t>
            </a:r>
            <a:r>
              <a:rPr lang="zh-CN" altLang="en-US" dirty="0">
                <a:latin typeface="FZSSK--GBK1-0"/>
              </a:rPr>
              <a:t>该面积即为企业亏损的数量</a:t>
            </a:r>
            <a:r>
              <a:rPr lang="en-US" altLang="zh-CN" dirty="0">
                <a:latin typeface="E-BZ"/>
              </a:rPr>
              <a:t>.</a:t>
            </a:r>
            <a:endParaRPr lang="zh-CN" altLang="en-US" dirty="0"/>
          </a:p>
        </p:txBody>
      </p:sp>
      <p:sp>
        <p:nvSpPr>
          <p:cNvPr id="9" name="矩形 8"/>
          <p:cNvSpPr/>
          <p:nvPr/>
        </p:nvSpPr>
        <p:spPr>
          <a:xfrm>
            <a:off x="1027918" y="4035058"/>
            <a:ext cx="6580648" cy="400110"/>
          </a:xfrm>
          <a:prstGeom prst="rect">
            <a:avLst/>
          </a:prstGeom>
        </p:spPr>
        <p:txBody>
          <a:bodyPr wrap="none">
            <a:spAutoFit/>
          </a:bodyPr>
          <a:lstStyle/>
          <a:p>
            <a:r>
              <a:rPr lang="zh-CN" altLang="en-US" sz="2000" b="1" dirty="0"/>
              <a:t>第三种情况</a:t>
            </a:r>
            <a:r>
              <a:rPr lang="en-US" altLang="zh-CN" sz="2000" b="1" dirty="0"/>
              <a:t>:</a:t>
            </a:r>
            <a:r>
              <a:rPr lang="zh-CN" altLang="en-US" sz="2000" b="1" dirty="0"/>
              <a:t>企业既不存在超额利润</a:t>
            </a:r>
            <a:r>
              <a:rPr lang="en-US" altLang="zh-CN" sz="2000" b="1" dirty="0"/>
              <a:t>,</a:t>
            </a:r>
            <a:r>
              <a:rPr lang="zh-CN" altLang="en-US" sz="2000" b="1" dirty="0"/>
              <a:t>也不存在亏损的情况</a:t>
            </a:r>
            <a:r>
              <a:rPr lang="en-US" altLang="zh-CN" b="1" dirty="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pic>
        <p:nvPicPr>
          <p:cNvPr id="10" name="图片 9"/>
          <p:cNvPicPr>
            <a:picLocks noChangeAspect="1"/>
          </p:cNvPicPr>
          <p:nvPr/>
        </p:nvPicPr>
        <p:blipFill>
          <a:blip r:embed="rId3"/>
          <a:stretch>
            <a:fillRect/>
          </a:stretch>
        </p:blipFill>
        <p:spPr>
          <a:xfrm>
            <a:off x="1091565" y="4404390"/>
            <a:ext cx="2321815" cy="2334035"/>
          </a:xfrm>
          <a:prstGeom prst="rect">
            <a:avLst/>
          </a:prstGeom>
        </p:spPr>
      </p:pic>
      <p:sp>
        <p:nvSpPr>
          <p:cNvPr id="11" name="矩形 10"/>
          <p:cNvSpPr/>
          <p:nvPr/>
        </p:nvSpPr>
        <p:spPr>
          <a:xfrm>
            <a:off x="4201295" y="4617299"/>
            <a:ext cx="7438770" cy="1908215"/>
          </a:xfrm>
          <a:prstGeom prst="rect">
            <a:avLst/>
          </a:prstGeom>
        </p:spPr>
        <p:txBody>
          <a:bodyPr wrap="square">
            <a:spAutoFit/>
          </a:bodyPr>
          <a:lstStyle/>
          <a:p>
            <a:r>
              <a:rPr lang="zh-CN" altLang="en-US" dirty="0">
                <a:latin typeface="FZSSK--GBK1-0"/>
              </a:rPr>
              <a:t>如图</a:t>
            </a:r>
            <a:r>
              <a:rPr lang="zh-CN" altLang="en-US" dirty="0" smtClean="0">
                <a:latin typeface="E-BZ"/>
              </a:rPr>
              <a:t>７</a:t>
            </a:r>
            <a:r>
              <a:rPr lang="en-US" altLang="zh-CN" sz="2000" dirty="0" smtClean="0">
                <a:latin typeface="E-BX"/>
              </a:rPr>
              <a:t>-</a:t>
            </a:r>
            <a:r>
              <a:rPr lang="zh-CN" altLang="en-US" dirty="0" smtClean="0">
                <a:latin typeface="E-BZ"/>
              </a:rPr>
              <a:t>７</a:t>
            </a:r>
            <a:r>
              <a:rPr lang="zh-CN" altLang="en-US" dirty="0">
                <a:latin typeface="FZSSK--GBK1-0"/>
              </a:rPr>
              <a:t>所示</a:t>
            </a:r>
            <a:r>
              <a:rPr lang="en-US" altLang="zh-CN" dirty="0">
                <a:latin typeface="E-BZ"/>
              </a:rPr>
              <a:t>,</a:t>
            </a:r>
            <a:r>
              <a:rPr lang="zh-CN" altLang="en-US" dirty="0">
                <a:latin typeface="FZSSK--GBK1-0"/>
              </a:rPr>
              <a:t>当企业的平均收益曲线与平均成本曲线相切于</a:t>
            </a:r>
            <a:r>
              <a:rPr lang="en-US" altLang="zh-CN" sz="2000" dirty="0">
                <a:latin typeface="E-BX"/>
              </a:rPr>
              <a:t>B</a:t>
            </a:r>
            <a:r>
              <a:rPr lang="zh-CN" altLang="en-US" sz="800" dirty="0">
                <a:latin typeface="E-BZ"/>
              </a:rPr>
              <a:t>２ </a:t>
            </a:r>
            <a:r>
              <a:rPr lang="zh-CN" altLang="en-US" dirty="0">
                <a:latin typeface="FZSSK--GBK1-0"/>
              </a:rPr>
              <a:t>时</a:t>
            </a:r>
            <a:r>
              <a:rPr lang="en-US" altLang="zh-CN" dirty="0">
                <a:latin typeface="E-BZ"/>
              </a:rPr>
              <a:t>,</a:t>
            </a:r>
            <a:r>
              <a:rPr lang="zh-CN" altLang="en-US" dirty="0">
                <a:latin typeface="FZSSK--GBK1-0"/>
              </a:rPr>
              <a:t>企业既不存在</a:t>
            </a:r>
            <a:r>
              <a:rPr lang="zh-CN" altLang="en-US" dirty="0" smtClean="0">
                <a:latin typeface="FZSSK--GBK1-0"/>
              </a:rPr>
              <a:t>亏损</a:t>
            </a:r>
            <a:r>
              <a:rPr lang="zh-CN" altLang="en-US" dirty="0">
                <a:latin typeface="FZSSK--GBK1-0"/>
              </a:rPr>
              <a:t>也不存在超额利润</a:t>
            </a:r>
            <a:r>
              <a:rPr lang="en-US" altLang="zh-CN" dirty="0">
                <a:latin typeface="E-BZ"/>
              </a:rPr>
              <a:t>,</a:t>
            </a:r>
            <a:r>
              <a:rPr lang="zh-CN" altLang="en-US" dirty="0">
                <a:latin typeface="FZSSK--GBK1-0"/>
              </a:rPr>
              <a:t>根据边际成本等于边际收益</a:t>
            </a:r>
            <a:r>
              <a:rPr lang="en-US" altLang="zh-CN" dirty="0">
                <a:latin typeface="E-BZ"/>
              </a:rPr>
              <a:t>,</a:t>
            </a:r>
            <a:r>
              <a:rPr lang="zh-CN" altLang="en-US" dirty="0">
                <a:latin typeface="FZSSK--GBK1-0"/>
              </a:rPr>
              <a:t>企业确定的产量为</a:t>
            </a:r>
            <a:r>
              <a:rPr lang="en-US" altLang="zh-CN" sz="2000" dirty="0">
                <a:latin typeface="E-BX"/>
              </a:rPr>
              <a:t>OF</a:t>
            </a:r>
            <a:r>
              <a:rPr lang="zh-CN" altLang="en-US" sz="800" dirty="0">
                <a:latin typeface="E-BZ"/>
              </a:rPr>
              <a:t>２</a:t>
            </a:r>
            <a:r>
              <a:rPr lang="en-US" altLang="zh-CN" dirty="0">
                <a:latin typeface="E-BZ"/>
              </a:rPr>
              <a:t>.</a:t>
            </a:r>
            <a:r>
              <a:rPr lang="zh-CN" altLang="en-US" dirty="0">
                <a:latin typeface="FZSSK--GBK1-0"/>
              </a:rPr>
              <a:t>此时企业</a:t>
            </a:r>
            <a:r>
              <a:rPr lang="zh-CN" altLang="en-US" dirty="0" smtClean="0">
                <a:latin typeface="FZSSK--GBK1-0"/>
              </a:rPr>
              <a:t>获得最大</a:t>
            </a:r>
            <a:r>
              <a:rPr lang="zh-CN" altLang="en-US" dirty="0">
                <a:latin typeface="FZSSK--GBK1-0"/>
              </a:rPr>
              <a:t>利润</a:t>
            </a:r>
            <a:r>
              <a:rPr lang="en-US" altLang="zh-CN" dirty="0">
                <a:latin typeface="E-BZ"/>
              </a:rPr>
              <a:t>.</a:t>
            </a:r>
            <a:r>
              <a:rPr lang="zh-CN" altLang="en-US" dirty="0">
                <a:latin typeface="FZSSK--GBK1-0"/>
              </a:rPr>
              <a:t>当产量为</a:t>
            </a:r>
            <a:r>
              <a:rPr lang="en-US" altLang="zh-CN" sz="2000" dirty="0">
                <a:latin typeface="E-BX"/>
              </a:rPr>
              <a:t>OF</a:t>
            </a:r>
            <a:r>
              <a:rPr lang="zh-CN" altLang="en-US" sz="800" dirty="0">
                <a:latin typeface="E-BZ"/>
              </a:rPr>
              <a:t>２ </a:t>
            </a:r>
            <a:r>
              <a:rPr lang="zh-CN" altLang="en-US" dirty="0">
                <a:latin typeface="FZSSK--GBK1-0"/>
              </a:rPr>
              <a:t>时</a:t>
            </a:r>
            <a:r>
              <a:rPr lang="en-US" altLang="zh-CN" dirty="0">
                <a:latin typeface="E-BZ"/>
              </a:rPr>
              <a:t>,</a:t>
            </a:r>
            <a:r>
              <a:rPr lang="zh-CN" altLang="en-US" dirty="0">
                <a:latin typeface="FZSSK--GBK1-0"/>
              </a:rPr>
              <a:t>企业的平均成本为</a:t>
            </a:r>
            <a:r>
              <a:rPr lang="en-US" altLang="zh-CN" sz="2000" dirty="0">
                <a:latin typeface="E-BX"/>
              </a:rPr>
              <a:t>F</a:t>
            </a:r>
            <a:r>
              <a:rPr lang="zh-CN" altLang="en-US" sz="800" dirty="0">
                <a:latin typeface="E-BZ"/>
              </a:rPr>
              <a:t>２</a:t>
            </a:r>
            <a:r>
              <a:rPr lang="en-US" altLang="zh-CN" sz="2000" dirty="0">
                <a:latin typeface="E-BX"/>
              </a:rPr>
              <a:t>B</a:t>
            </a:r>
            <a:r>
              <a:rPr lang="zh-CN" altLang="en-US" sz="800" dirty="0">
                <a:latin typeface="E-BZ"/>
              </a:rPr>
              <a:t>２</a:t>
            </a:r>
            <a:r>
              <a:rPr lang="en-US" altLang="zh-CN" dirty="0">
                <a:latin typeface="E-BZ"/>
              </a:rPr>
              <a:t>,</a:t>
            </a:r>
            <a:r>
              <a:rPr lang="zh-CN" altLang="en-US" dirty="0">
                <a:latin typeface="FZSSK--GBK1-0"/>
              </a:rPr>
              <a:t>总成本等于平均成本乘以产量</a:t>
            </a:r>
            <a:r>
              <a:rPr lang="en-US" altLang="zh-CN" dirty="0">
                <a:latin typeface="E-BZ"/>
              </a:rPr>
              <a:t>,</a:t>
            </a:r>
            <a:r>
              <a:rPr lang="zh-CN" altLang="en-US" dirty="0" smtClean="0">
                <a:latin typeface="FZSSK--GBK1-0"/>
              </a:rPr>
              <a:t>为长方形</a:t>
            </a:r>
            <a:r>
              <a:rPr lang="en-US" altLang="zh-CN" sz="2000" dirty="0">
                <a:latin typeface="E-BX"/>
              </a:rPr>
              <a:t>OF</a:t>
            </a:r>
            <a:r>
              <a:rPr lang="zh-CN" altLang="en-US" sz="800" dirty="0">
                <a:latin typeface="E-BZ"/>
              </a:rPr>
              <a:t>２</a:t>
            </a:r>
            <a:r>
              <a:rPr lang="en-US" altLang="zh-CN" sz="2000" dirty="0">
                <a:latin typeface="E-BX"/>
              </a:rPr>
              <a:t>B</a:t>
            </a:r>
            <a:r>
              <a:rPr lang="zh-CN" altLang="en-US" sz="800" dirty="0">
                <a:latin typeface="E-BZ"/>
              </a:rPr>
              <a:t>２</a:t>
            </a:r>
            <a:r>
              <a:rPr lang="en-US" altLang="zh-CN" sz="2000" dirty="0">
                <a:latin typeface="E-BX"/>
              </a:rPr>
              <a:t>A</a:t>
            </a:r>
            <a:r>
              <a:rPr lang="zh-CN" altLang="en-US" sz="800" dirty="0">
                <a:latin typeface="E-BZ"/>
              </a:rPr>
              <a:t>２ </a:t>
            </a:r>
            <a:r>
              <a:rPr lang="zh-CN" altLang="en-US" dirty="0">
                <a:latin typeface="FZSSK--GBK1-0"/>
              </a:rPr>
              <a:t>的面积</a:t>
            </a:r>
            <a:r>
              <a:rPr lang="en-US" altLang="zh-CN" dirty="0">
                <a:latin typeface="E-BZ"/>
              </a:rPr>
              <a:t>.</a:t>
            </a:r>
            <a:r>
              <a:rPr lang="zh-CN" altLang="en-US" dirty="0">
                <a:latin typeface="FZSSK--GBK1-0"/>
              </a:rPr>
              <a:t>平均收益为</a:t>
            </a:r>
            <a:r>
              <a:rPr lang="en-US" altLang="zh-CN" sz="2000" dirty="0">
                <a:latin typeface="E-BX"/>
              </a:rPr>
              <a:t>OA</a:t>
            </a:r>
            <a:r>
              <a:rPr lang="zh-CN" altLang="en-US" sz="800" dirty="0">
                <a:latin typeface="E-BZ"/>
              </a:rPr>
              <a:t>２</a:t>
            </a:r>
            <a:r>
              <a:rPr lang="en-US" altLang="zh-CN" dirty="0">
                <a:latin typeface="E-BZ"/>
              </a:rPr>
              <a:t>,</a:t>
            </a:r>
            <a:r>
              <a:rPr lang="zh-CN" altLang="en-US" dirty="0">
                <a:latin typeface="FZSSK--GBK1-0"/>
              </a:rPr>
              <a:t>总收益等于平均收益乘以产量</a:t>
            </a:r>
            <a:r>
              <a:rPr lang="en-US" altLang="zh-CN" dirty="0">
                <a:latin typeface="E-BZ"/>
              </a:rPr>
              <a:t>,</a:t>
            </a:r>
            <a:r>
              <a:rPr lang="zh-CN" altLang="en-US" dirty="0">
                <a:latin typeface="FZSSK--GBK1-0"/>
              </a:rPr>
              <a:t>为</a:t>
            </a:r>
            <a:r>
              <a:rPr lang="zh-CN" altLang="en-US" dirty="0" smtClean="0">
                <a:latin typeface="FZSSK--GBK1-0"/>
              </a:rPr>
              <a:t>长方形</a:t>
            </a:r>
            <a:r>
              <a:rPr lang="en-US" altLang="zh-CN" sz="2000" dirty="0" smtClean="0">
                <a:latin typeface="E-BX"/>
              </a:rPr>
              <a:t>OF</a:t>
            </a:r>
            <a:r>
              <a:rPr lang="zh-CN" altLang="en-US" sz="800" dirty="0">
                <a:latin typeface="E-BZ"/>
              </a:rPr>
              <a:t>２</a:t>
            </a:r>
            <a:r>
              <a:rPr lang="en-US" altLang="zh-CN" sz="2000" dirty="0">
                <a:latin typeface="E-BX"/>
              </a:rPr>
              <a:t>B</a:t>
            </a:r>
            <a:r>
              <a:rPr lang="zh-CN" altLang="en-US" sz="800" dirty="0">
                <a:latin typeface="E-BZ"/>
              </a:rPr>
              <a:t>２</a:t>
            </a:r>
            <a:r>
              <a:rPr lang="en-US" altLang="zh-CN" sz="2000" dirty="0">
                <a:latin typeface="E-BX"/>
              </a:rPr>
              <a:t>A</a:t>
            </a:r>
            <a:r>
              <a:rPr lang="zh-CN" altLang="en-US" sz="800" dirty="0">
                <a:latin typeface="E-BZ"/>
              </a:rPr>
              <a:t>２ </a:t>
            </a:r>
            <a:r>
              <a:rPr lang="zh-CN" altLang="en-US" dirty="0">
                <a:latin typeface="FZSSK--GBK1-0"/>
              </a:rPr>
              <a:t>的面积</a:t>
            </a:r>
            <a:r>
              <a:rPr lang="en-US" altLang="zh-CN" dirty="0">
                <a:latin typeface="E-BZ"/>
              </a:rPr>
              <a:t>.</a:t>
            </a:r>
            <a:r>
              <a:rPr lang="zh-CN" altLang="en-US" dirty="0">
                <a:latin typeface="FZSSK--GBK1-0"/>
              </a:rPr>
              <a:t>总利润等于总收益减去总成本</a:t>
            </a:r>
            <a:r>
              <a:rPr lang="en-US" altLang="zh-CN" dirty="0">
                <a:latin typeface="E-BZ"/>
              </a:rPr>
              <a:t>,</a:t>
            </a:r>
            <a:r>
              <a:rPr lang="zh-CN" altLang="en-US" dirty="0">
                <a:latin typeface="FZSSK--GBK1-0"/>
              </a:rPr>
              <a:t>等于零</a:t>
            </a:r>
            <a:r>
              <a:rPr lang="en-US" altLang="zh-CN" dirty="0">
                <a:latin typeface="E-BZ"/>
              </a:rPr>
              <a:t>.</a:t>
            </a:r>
            <a:endParaRPr lang="zh-CN" altLang="en-US" dirty="0"/>
          </a:p>
        </p:txBody>
      </p:sp>
    </p:spTree>
    <p:extLst>
      <p:ext uri="{BB962C8B-B14F-4D97-AF65-F5344CB8AC3E}">
        <p14:creationId xmlns:p14="http://schemas.microsoft.com/office/powerpoint/2010/main" val="3267590564"/>
      </p:ext>
    </p:extLst>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1320272" cy="400110"/>
          </a:xfrm>
          <a:prstGeom prst="rect">
            <a:avLst/>
          </a:prstGeom>
        </p:spPr>
        <p:txBody>
          <a:bodyPr wrap="square">
            <a:spAutoFit/>
          </a:bodyPr>
          <a:lstStyle/>
          <a:p>
            <a:r>
              <a:rPr lang="zh-CN" altLang="en-US" sz="2000" b="1" dirty="0"/>
              <a:t>四、垄断竞争企业的长期均衡</a:t>
            </a:r>
            <a:endParaRPr lang="en-US" altLang="zh-CN" sz="2000" b="1" dirty="0"/>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垄断竞争市场</a:t>
            </a:r>
          </a:p>
        </p:txBody>
      </p:sp>
      <p:pic>
        <p:nvPicPr>
          <p:cNvPr id="2" name="图片 1"/>
          <p:cNvPicPr>
            <a:picLocks noChangeAspect="1"/>
          </p:cNvPicPr>
          <p:nvPr/>
        </p:nvPicPr>
        <p:blipFill>
          <a:blip r:embed="rId2"/>
          <a:stretch>
            <a:fillRect/>
          </a:stretch>
        </p:blipFill>
        <p:spPr>
          <a:xfrm>
            <a:off x="7381103" y="3442130"/>
            <a:ext cx="3445012" cy="2985677"/>
          </a:xfrm>
          <a:prstGeom prst="rect">
            <a:avLst/>
          </a:prstGeom>
        </p:spPr>
      </p:pic>
      <p:sp>
        <p:nvSpPr>
          <p:cNvPr id="8" name="矩形 7"/>
          <p:cNvSpPr/>
          <p:nvPr/>
        </p:nvSpPr>
        <p:spPr>
          <a:xfrm>
            <a:off x="972065" y="1608597"/>
            <a:ext cx="11218030" cy="1754326"/>
          </a:xfrm>
          <a:prstGeom prst="rect">
            <a:avLst/>
          </a:prstGeom>
        </p:spPr>
        <p:txBody>
          <a:bodyPr wrap="square">
            <a:spAutoFit/>
          </a:bodyPr>
          <a:lstStyle/>
          <a:p>
            <a:r>
              <a:rPr lang="zh-CN" altLang="en-US" dirty="0">
                <a:latin typeface="FZSSK--GBK1-0"/>
              </a:rPr>
              <a:t>在长期</a:t>
            </a:r>
            <a:r>
              <a:rPr lang="en-US" altLang="zh-CN" dirty="0">
                <a:latin typeface="E-BZ"/>
              </a:rPr>
              <a:t>,</a:t>
            </a:r>
            <a:r>
              <a:rPr lang="zh-CN" altLang="en-US" dirty="0">
                <a:latin typeface="FZSSK--GBK1-0"/>
              </a:rPr>
              <a:t>一方面企业内部可以调整任何生产要素</a:t>
            </a:r>
            <a:r>
              <a:rPr lang="en-US" altLang="zh-CN" dirty="0">
                <a:latin typeface="E-BZ"/>
              </a:rPr>
              <a:t>,</a:t>
            </a:r>
            <a:r>
              <a:rPr lang="zh-CN" altLang="en-US" dirty="0">
                <a:latin typeface="FZSSK--GBK1-0"/>
              </a:rPr>
              <a:t>变动短期内不能变动的固定成本</a:t>
            </a:r>
            <a:r>
              <a:rPr lang="en-US" altLang="zh-CN" dirty="0">
                <a:latin typeface="E-BZ"/>
              </a:rPr>
              <a:t>,</a:t>
            </a:r>
            <a:r>
              <a:rPr lang="zh-CN" altLang="en-US" dirty="0" smtClean="0">
                <a:latin typeface="FZSSK--GBK1-0"/>
              </a:rPr>
              <a:t>因而</a:t>
            </a:r>
            <a:r>
              <a:rPr lang="zh-CN" altLang="en-US" dirty="0">
                <a:latin typeface="FZSSK--GBK1-0"/>
              </a:rPr>
              <a:t>企业是根据长期成本进行决策的</a:t>
            </a:r>
            <a:r>
              <a:rPr lang="en-US" altLang="zh-CN" dirty="0">
                <a:latin typeface="E-BZ"/>
              </a:rPr>
              <a:t>.</a:t>
            </a:r>
            <a:r>
              <a:rPr lang="zh-CN" altLang="en-US" dirty="0">
                <a:latin typeface="FZSSK--GBK1-0"/>
              </a:rPr>
              <a:t>假定企业面临的需求曲线不变</a:t>
            </a:r>
            <a:r>
              <a:rPr lang="en-US" altLang="zh-CN" dirty="0">
                <a:latin typeface="E-BZ"/>
              </a:rPr>
              <a:t>,</a:t>
            </a:r>
            <a:r>
              <a:rPr lang="zh-CN" altLang="en-US" dirty="0">
                <a:latin typeface="FZSSK--GBK1-0"/>
              </a:rPr>
              <a:t>企业将根据边际</a:t>
            </a:r>
            <a:r>
              <a:rPr lang="zh-CN" altLang="en-US" dirty="0" smtClean="0">
                <a:latin typeface="FZSSK--GBK1-0"/>
              </a:rPr>
              <a:t>收益等于</a:t>
            </a:r>
            <a:r>
              <a:rPr lang="zh-CN" altLang="en-US" dirty="0">
                <a:latin typeface="FZSSK--GBK1-0"/>
              </a:rPr>
              <a:t>边际成本的条件决定产出的数量</a:t>
            </a:r>
            <a:r>
              <a:rPr lang="en-US" altLang="zh-CN" dirty="0">
                <a:latin typeface="E-BZ"/>
              </a:rPr>
              <a:t>,</a:t>
            </a:r>
            <a:r>
              <a:rPr lang="zh-CN" altLang="en-US" dirty="0">
                <a:latin typeface="FZSSK--GBK1-0"/>
              </a:rPr>
              <a:t>并且只有当企业存在利润时</a:t>
            </a:r>
            <a:r>
              <a:rPr lang="en-US" altLang="zh-CN" dirty="0">
                <a:latin typeface="E-BZ"/>
              </a:rPr>
              <a:t>(</a:t>
            </a:r>
            <a:r>
              <a:rPr lang="zh-CN" altLang="en-US" dirty="0">
                <a:latin typeface="FZSSK--GBK1-0"/>
              </a:rPr>
              <a:t>包括超额利润或正常</a:t>
            </a:r>
            <a:r>
              <a:rPr lang="zh-CN" altLang="en-US" dirty="0" smtClean="0">
                <a:latin typeface="FZSSK--GBK1-0"/>
              </a:rPr>
              <a:t>利润</a:t>
            </a:r>
            <a:r>
              <a:rPr lang="en-US" altLang="zh-CN" dirty="0">
                <a:latin typeface="E-BZ"/>
              </a:rPr>
              <a:t>)</a:t>
            </a:r>
            <a:r>
              <a:rPr lang="zh-CN" altLang="en-US" dirty="0">
                <a:latin typeface="FZSSK--GBK1-0"/>
              </a:rPr>
              <a:t>才供给产品</a:t>
            </a:r>
            <a:r>
              <a:rPr lang="en-US" altLang="zh-CN" dirty="0">
                <a:latin typeface="E-BZ"/>
              </a:rPr>
              <a:t>.</a:t>
            </a:r>
            <a:r>
              <a:rPr lang="zh-CN" altLang="en-US" dirty="0">
                <a:latin typeface="FZSSK--GBK1-0"/>
              </a:rPr>
              <a:t>另一方面</a:t>
            </a:r>
            <a:r>
              <a:rPr lang="en-US" altLang="zh-CN" dirty="0">
                <a:latin typeface="E-BZ"/>
              </a:rPr>
              <a:t>,</a:t>
            </a:r>
            <a:r>
              <a:rPr lang="zh-CN" altLang="en-US" dirty="0">
                <a:latin typeface="FZSSK--GBK1-0"/>
              </a:rPr>
              <a:t>新的资本可以进入</a:t>
            </a:r>
            <a:r>
              <a:rPr lang="en-US" altLang="zh-CN" dirty="0">
                <a:latin typeface="E-BZ"/>
              </a:rPr>
              <a:t>,</a:t>
            </a:r>
            <a:r>
              <a:rPr lang="zh-CN" altLang="en-US" dirty="0">
                <a:latin typeface="FZSSK--GBK1-0"/>
              </a:rPr>
              <a:t>而行业中原有资本也可以退出</a:t>
            </a:r>
            <a:r>
              <a:rPr lang="en-US" altLang="zh-CN" dirty="0">
                <a:latin typeface="E-BZ"/>
              </a:rPr>
              <a:t>.</a:t>
            </a:r>
            <a:r>
              <a:rPr lang="zh-CN" altLang="en-US" dirty="0">
                <a:latin typeface="FZSSK--GBK1-0"/>
              </a:rPr>
              <a:t>与完全</a:t>
            </a:r>
            <a:r>
              <a:rPr lang="zh-CN" altLang="en-US" dirty="0" smtClean="0">
                <a:latin typeface="FZSSK--GBK1-0"/>
              </a:rPr>
              <a:t>竞争</a:t>
            </a:r>
            <a:r>
              <a:rPr lang="zh-CN" altLang="en-US" dirty="0">
                <a:latin typeface="FZSSK--GBK1-0"/>
              </a:rPr>
              <a:t>的长期均衡一样</a:t>
            </a:r>
            <a:r>
              <a:rPr lang="en-US" altLang="zh-CN" dirty="0">
                <a:latin typeface="E-BZ"/>
              </a:rPr>
              <a:t>,</a:t>
            </a:r>
            <a:r>
              <a:rPr lang="zh-CN" altLang="en-US" dirty="0">
                <a:latin typeface="FZSSK--GBK1-0"/>
              </a:rPr>
              <a:t>如果某垄断竞争的行业存在超额利润</a:t>
            </a:r>
            <a:r>
              <a:rPr lang="en-US" altLang="zh-CN" dirty="0">
                <a:latin typeface="E-BZ"/>
              </a:rPr>
              <a:t>,</a:t>
            </a:r>
            <a:r>
              <a:rPr lang="zh-CN" altLang="en-US" dirty="0">
                <a:latin typeface="FZSSK--GBK1-0"/>
              </a:rPr>
              <a:t>新资本便会越过进入的障碍</a:t>
            </a:r>
            <a:r>
              <a:rPr lang="en-US" altLang="zh-CN" dirty="0">
                <a:latin typeface="E-BZ"/>
              </a:rPr>
              <a:t>,</a:t>
            </a:r>
            <a:r>
              <a:rPr lang="zh-CN" altLang="en-US" dirty="0" smtClean="0">
                <a:latin typeface="FZSSK--GBK1-0"/>
              </a:rPr>
              <a:t>进入</a:t>
            </a:r>
            <a:r>
              <a:rPr lang="zh-CN" altLang="en-US" dirty="0">
                <a:latin typeface="FZSSK--GBK1-0"/>
              </a:rPr>
              <a:t>该行业以分享该行业的超额利润</a:t>
            </a:r>
            <a:r>
              <a:rPr lang="en-US" altLang="zh-CN" dirty="0">
                <a:latin typeface="E-BZ"/>
              </a:rPr>
              <a:t>.</a:t>
            </a:r>
            <a:r>
              <a:rPr lang="zh-CN" altLang="en-US" dirty="0">
                <a:latin typeface="FZSSK--GBK1-0"/>
              </a:rPr>
              <a:t>随着外来资本的进入</a:t>
            </a:r>
            <a:r>
              <a:rPr lang="en-US" altLang="zh-CN" dirty="0">
                <a:latin typeface="E-BZ"/>
              </a:rPr>
              <a:t>,</a:t>
            </a:r>
            <a:r>
              <a:rPr lang="zh-CN" altLang="en-US" dirty="0">
                <a:latin typeface="FZSSK--GBK1-0"/>
              </a:rPr>
              <a:t>将会造成产品供求关系的变化</a:t>
            </a:r>
            <a:r>
              <a:rPr lang="en-US" altLang="zh-CN" dirty="0" smtClean="0">
                <a:latin typeface="E-BZ"/>
              </a:rPr>
              <a:t>,</a:t>
            </a:r>
            <a:r>
              <a:rPr lang="zh-CN" altLang="en-US" dirty="0" smtClean="0">
                <a:latin typeface="FZSSK--GBK1-0"/>
              </a:rPr>
              <a:t>从而</a:t>
            </a:r>
            <a:r>
              <a:rPr lang="zh-CN" altLang="en-US" dirty="0">
                <a:latin typeface="FZSSK--GBK1-0"/>
              </a:rPr>
              <a:t>使价格下跌</a:t>
            </a:r>
            <a:r>
              <a:rPr lang="en-US" altLang="zh-CN" dirty="0">
                <a:latin typeface="E-BZ"/>
              </a:rPr>
              <a:t>,</a:t>
            </a:r>
            <a:r>
              <a:rPr lang="zh-CN" altLang="en-US" dirty="0">
                <a:latin typeface="FZSSK--GBK1-0"/>
              </a:rPr>
              <a:t>利润减少</a:t>
            </a:r>
            <a:r>
              <a:rPr lang="en-US" altLang="zh-CN" dirty="0">
                <a:latin typeface="E-BZ"/>
              </a:rPr>
              <a:t>,</a:t>
            </a:r>
            <a:r>
              <a:rPr lang="zh-CN" altLang="en-US" dirty="0">
                <a:latin typeface="FZSSK--GBK1-0"/>
              </a:rPr>
              <a:t>超额利润逐渐消失</a:t>
            </a:r>
            <a:r>
              <a:rPr lang="en-US" altLang="zh-CN" dirty="0">
                <a:latin typeface="E-BZ"/>
              </a:rPr>
              <a:t>.</a:t>
            </a:r>
            <a:r>
              <a:rPr lang="zh-CN" altLang="en-US" dirty="0">
                <a:latin typeface="FZSSK--GBK1-0"/>
              </a:rPr>
              <a:t>同样</a:t>
            </a:r>
            <a:r>
              <a:rPr lang="en-US" altLang="zh-CN" dirty="0">
                <a:latin typeface="E-BZ"/>
              </a:rPr>
              <a:t>,</a:t>
            </a:r>
            <a:r>
              <a:rPr lang="zh-CN" altLang="en-US" dirty="0">
                <a:latin typeface="FZSSK--GBK1-0"/>
              </a:rPr>
              <a:t>当垄断竞争的行业出现亏损时</a:t>
            </a:r>
            <a:r>
              <a:rPr lang="en-US" altLang="zh-CN" dirty="0">
                <a:latin typeface="E-BZ"/>
              </a:rPr>
              <a:t>,</a:t>
            </a:r>
            <a:r>
              <a:rPr lang="zh-CN" altLang="en-US" dirty="0" smtClean="0">
                <a:latin typeface="FZSSK--GBK1-0"/>
              </a:rPr>
              <a:t>销售</a:t>
            </a:r>
            <a:r>
              <a:rPr lang="zh-CN" altLang="en-US" dirty="0"/>
              <a:t>价格低于平均成本</a:t>
            </a:r>
            <a:r>
              <a:rPr lang="en-US" altLang="zh-CN" dirty="0" smtClean="0"/>
              <a:t>,</a:t>
            </a:r>
            <a:r>
              <a:rPr lang="en-US" altLang="zh-CN" dirty="0"/>
              <a:t> </a:t>
            </a:r>
            <a:r>
              <a:rPr lang="zh-CN" altLang="en-US" dirty="0" smtClean="0"/>
              <a:t>此时</a:t>
            </a:r>
            <a:r>
              <a:rPr lang="en-US" altLang="zh-CN" dirty="0"/>
              <a:t>,</a:t>
            </a:r>
            <a:r>
              <a:rPr lang="zh-CN" altLang="en-US" dirty="0"/>
              <a:t>就会有一部分企业</a:t>
            </a:r>
            <a:r>
              <a:rPr lang="zh-CN" altLang="en-US" dirty="0" smtClean="0"/>
              <a:t>退</a:t>
            </a:r>
            <a:endParaRPr lang="zh-CN" altLang="en-US" dirty="0"/>
          </a:p>
        </p:txBody>
      </p:sp>
      <p:sp>
        <p:nvSpPr>
          <p:cNvPr id="9" name="矩形 8"/>
          <p:cNvSpPr/>
          <p:nvPr/>
        </p:nvSpPr>
        <p:spPr>
          <a:xfrm>
            <a:off x="1015365" y="3280760"/>
            <a:ext cx="6096000" cy="2092881"/>
          </a:xfrm>
          <a:prstGeom prst="rect">
            <a:avLst/>
          </a:prstGeom>
        </p:spPr>
        <p:txBody>
          <a:bodyPr>
            <a:spAutoFit/>
          </a:bodyPr>
          <a:lstStyle/>
          <a:p>
            <a:r>
              <a:rPr lang="zh-CN" altLang="en-US" dirty="0">
                <a:latin typeface="FZSSK--GBK1-0"/>
              </a:rPr>
              <a:t>出</a:t>
            </a:r>
            <a:r>
              <a:rPr lang="en-US" altLang="zh-CN" dirty="0" smtClean="0">
                <a:latin typeface="E-BZ"/>
              </a:rPr>
              <a:t>,</a:t>
            </a:r>
            <a:r>
              <a:rPr lang="zh-CN" altLang="en-US" dirty="0" smtClean="0">
                <a:latin typeface="FZSSK--GBK1-0"/>
              </a:rPr>
              <a:t>随着</a:t>
            </a:r>
            <a:r>
              <a:rPr lang="zh-CN" altLang="en-US" dirty="0">
                <a:latin typeface="FZSSK--GBK1-0"/>
              </a:rPr>
              <a:t>企业的逐渐退出</a:t>
            </a:r>
            <a:r>
              <a:rPr lang="en-US" altLang="zh-CN" dirty="0">
                <a:latin typeface="E-BZ"/>
              </a:rPr>
              <a:t>,</a:t>
            </a:r>
            <a:r>
              <a:rPr lang="zh-CN" altLang="en-US" dirty="0">
                <a:latin typeface="FZSSK--GBK1-0"/>
              </a:rPr>
              <a:t>产品供给减少</a:t>
            </a:r>
            <a:r>
              <a:rPr lang="en-US" altLang="zh-CN" dirty="0">
                <a:latin typeface="E-BZ"/>
              </a:rPr>
              <a:t>,</a:t>
            </a:r>
            <a:r>
              <a:rPr lang="zh-CN" altLang="en-US" dirty="0">
                <a:latin typeface="FZSSK--GBK1-0"/>
              </a:rPr>
              <a:t>价格提高</a:t>
            </a:r>
            <a:r>
              <a:rPr lang="en-US" altLang="zh-CN" dirty="0">
                <a:latin typeface="E-BZ"/>
              </a:rPr>
              <a:t>,</a:t>
            </a:r>
            <a:r>
              <a:rPr lang="zh-CN" altLang="en-US" dirty="0" smtClean="0">
                <a:latin typeface="FZSSK--GBK1-0"/>
              </a:rPr>
              <a:t>亏损</a:t>
            </a:r>
            <a:r>
              <a:rPr lang="zh-CN" altLang="en-US" dirty="0">
                <a:latin typeface="FZSSK--GBK1-0"/>
              </a:rPr>
              <a:t>减少并逐渐消失</a:t>
            </a:r>
            <a:r>
              <a:rPr lang="en-US" altLang="zh-CN" dirty="0">
                <a:latin typeface="E-BZ"/>
              </a:rPr>
              <a:t>.</a:t>
            </a:r>
            <a:r>
              <a:rPr lang="zh-CN" altLang="en-US" dirty="0">
                <a:latin typeface="FZSSK--GBK1-0"/>
              </a:rPr>
              <a:t>正是由于资本的这种进退</a:t>
            </a:r>
            <a:r>
              <a:rPr lang="en-US" altLang="zh-CN" dirty="0">
                <a:latin typeface="E-BZ"/>
              </a:rPr>
              <a:t>,</a:t>
            </a:r>
            <a:r>
              <a:rPr lang="zh-CN" altLang="en-US" dirty="0" smtClean="0">
                <a:latin typeface="FZSSK--GBK1-0"/>
              </a:rPr>
              <a:t>使企业</a:t>
            </a:r>
            <a:r>
              <a:rPr lang="zh-CN" altLang="en-US" dirty="0">
                <a:latin typeface="FZSSK--GBK1-0"/>
              </a:rPr>
              <a:t>面临的需求曲线</a:t>
            </a:r>
            <a:r>
              <a:rPr lang="en-US" altLang="zh-CN" dirty="0">
                <a:latin typeface="E-BZ"/>
              </a:rPr>
              <a:t>(AR</a:t>
            </a:r>
            <a:r>
              <a:rPr lang="zh-CN" altLang="en-US" dirty="0">
                <a:latin typeface="E-BZ"/>
              </a:rPr>
              <a:t>＝</a:t>
            </a:r>
            <a:r>
              <a:rPr lang="en-US" altLang="zh-CN" sz="2000" dirty="0">
                <a:latin typeface="E-BX"/>
              </a:rPr>
              <a:t>P </a:t>
            </a:r>
            <a:r>
              <a:rPr lang="en-US" altLang="zh-CN" dirty="0">
                <a:latin typeface="E-BZ"/>
              </a:rPr>
              <a:t>)</a:t>
            </a:r>
            <a:r>
              <a:rPr lang="zh-CN" altLang="en-US" dirty="0">
                <a:latin typeface="FZSSK--GBK1-0"/>
              </a:rPr>
              <a:t>的位置发生变动</a:t>
            </a:r>
            <a:r>
              <a:rPr lang="en-US" altLang="zh-CN" dirty="0" smtClean="0">
                <a:latin typeface="E-BZ"/>
              </a:rPr>
              <a:t>,</a:t>
            </a:r>
            <a:r>
              <a:rPr lang="zh-CN" altLang="en-US" dirty="0" smtClean="0">
                <a:latin typeface="FZSSK--GBK1-0"/>
              </a:rPr>
              <a:t>从而</a:t>
            </a:r>
            <a:r>
              <a:rPr lang="zh-CN" altLang="en-US" dirty="0">
                <a:latin typeface="FZSSK--GBK1-0"/>
              </a:rPr>
              <a:t>影响企业所获得的收益数量</a:t>
            </a:r>
            <a:r>
              <a:rPr lang="en-US" altLang="zh-CN" dirty="0">
                <a:latin typeface="E-BZ"/>
              </a:rPr>
              <a:t>.</a:t>
            </a:r>
            <a:r>
              <a:rPr lang="zh-CN" altLang="en-US" dirty="0">
                <a:latin typeface="FZSSK--GBK1-0"/>
              </a:rPr>
              <a:t>这是垄断与</a:t>
            </a:r>
            <a:r>
              <a:rPr lang="zh-CN" altLang="en-US" dirty="0" smtClean="0">
                <a:latin typeface="FZSSK--GBK1-0"/>
              </a:rPr>
              <a:t>垄断</a:t>
            </a:r>
            <a:r>
              <a:rPr lang="zh-CN" altLang="en-US" dirty="0">
                <a:latin typeface="FZSSK--GBK1-0"/>
              </a:rPr>
              <a:t>竞争的重要区别</a:t>
            </a:r>
            <a:r>
              <a:rPr lang="en-US" altLang="zh-CN" dirty="0">
                <a:latin typeface="E-BZ"/>
              </a:rPr>
              <a:t>,</a:t>
            </a:r>
            <a:r>
              <a:rPr lang="zh-CN" altLang="en-US" dirty="0">
                <a:latin typeface="FZSSK--GBK1-0"/>
              </a:rPr>
              <a:t>也是垄断竞争企业长期决策</a:t>
            </a:r>
            <a:r>
              <a:rPr lang="zh-CN" altLang="en-US" dirty="0" smtClean="0">
                <a:latin typeface="FZSSK--GBK1-0"/>
              </a:rPr>
              <a:t>和短期</a:t>
            </a:r>
            <a:r>
              <a:rPr lang="zh-CN" altLang="en-US" dirty="0">
                <a:latin typeface="FZSSK--GBK1-0"/>
              </a:rPr>
              <a:t>决策的重要区别</a:t>
            </a:r>
            <a:r>
              <a:rPr lang="en-US" altLang="zh-CN" dirty="0">
                <a:latin typeface="E-BZ"/>
              </a:rPr>
              <a:t>.</a:t>
            </a:r>
          </a:p>
          <a:p>
            <a:r>
              <a:rPr lang="zh-CN" altLang="en-US" dirty="0">
                <a:latin typeface="FZSSK--GBK1-0"/>
              </a:rPr>
              <a:t>因此</a:t>
            </a:r>
            <a:r>
              <a:rPr lang="en-US" altLang="zh-CN" dirty="0">
                <a:latin typeface="E-BZ"/>
              </a:rPr>
              <a:t>,</a:t>
            </a:r>
            <a:r>
              <a:rPr lang="zh-CN" altLang="en-US" dirty="0">
                <a:latin typeface="FZSSK--GBK1-0"/>
              </a:rPr>
              <a:t>综合考虑这种情况</a:t>
            </a:r>
            <a:r>
              <a:rPr lang="en-US" altLang="zh-CN" dirty="0">
                <a:latin typeface="E-BZ"/>
              </a:rPr>
              <a:t>,</a:t>
            </a:r>
            <a:r>
              <a:rPr lang="zh-CN" altLang="en-US" dirty="0">
                <a:latin typeface="FZSSK--GBK1-0"/>
              </a:rPr>
              <a:t>垄断竞争在长期</a:t>
            </a:r>
            <a:r>
              <a:rPr lang="zh-CN" altLang="en-US" dirty="0" smtClean="0">
                <a:latin typeface="FZSSK--GBK1-0"/>
              </a:rPr>
              <a:t>也只有</a:t>
            </a:r>
            <a:r>
              <a:rPr lang="zh-CN" altLang="en-US" dirty="0">
                <a:latin typeface="FZSSK--GBK1-0"/>
              </a:rPr>
              <a:t>一种情况</a:t>
            </a:r>
            <a:r>
              <a:rPr lang="en-US" altLang="zh-CN" dirty="0">
                <a:latin typeface="E-BZ"/>
              </a:rPr>
              <a:t>,</a:t>
            </a:r>
            <a:r>
              <a:rPr lang="zh-CN" altLang="en-US" dirty="0">
                <a:latin typeface="FZSSK--GBK1-0"/>
              </a:rPr>
              <a:t>即超额利润为零的情况</a:t>
            </a:r>
            <a:r>
              <a:rPr lang="en-US" altLang="zh-CN" dirty="0">
                <a:latin typeface="E-BZ"/>
              </a:rPr>
              <a:t>,</a:t>
            </a:r>
            <a:r>
              <a:rPr lang="zh-CN" altLang="en-US" dirty="0">
                <a:latin typeface="FZSSK--GBK1-0"/>
              </a:rPr>
              <a:t>如图</a:t>
            </a:r>
            <a:r>
              <a:rPr lang="zh-CN" altLang="en-US" dirty="0" smtClean="0">
                <a:latin typeface="E-BZ"/>
              </a:rPr>
              <a:t>７</a:t>
            </a:r>
            <a:r>
              <a:rPr lang="en-US" altLang="zh-CN" sz="2000" dirty="0" smtClean="0">
                <a:latin typeface="E-BX"/>
              </a:rPr>
              <a:t>-</a:t>
            </a:r>
            <a:r>
              <a:rPr lang="zh-CN" altLang="en-US" dirty="0" smtClean="0">
                <a:latin typeface="E-BZ"/>
              </a:rPr>
              <a:t>８</a:t>
            </a:r>
            <a:r>
              <a:rPr lang="zh-CN" altLang="en-US" dirty="0" smtClean="0">
                <a:latin typeface="FZSSK--GBK1-0"/>
              </a:rPr>
              <a:t>所</a:t>
            </a:r>
            <a:r>
              <a:rPr lang="zh-CN" altLang="en-US" dirty="0">
                <a:latin typeface="FZSSK--GBK1-0"/>
              </a:rPr>
              <a:t>示</a:t>
            </a:r>
            <a:r>
              <a:rPr lang="en-US" altLang="zh-CN" dirty="0">
                <a:latin typeface="E-BZ"/>
              </a:rPr>
              <a:t>.</a:t>
            </a:r>
            <a:endParaRPr lang="zh-CN" altLang="en-US" dirty="0"/>
          </a:p>
        </p:txBody>
      </p:sp>
    </p:spTree>
    <p:extLst>
      <p:ext uri="{BB962C8B-B14F-4D97-AF65-F5344CB8AC3E}">
        <p14:creationId xmlns:p14="http://schemas.microsoft.com/office/powerpoint/2010/main" val="300859739"/>
      </p:ext>
    </p:extLst>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1320272" cy="499624"/>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五、垄断竞争市场的效率</a:t>
            </a:r>
            <a:r>
              <a:rPr lang="zh-CN" altLang="en-US" sz="2000" b="1" dirty="0" smtClean="0">
                <a:latin typeface="微软雅黑" pitchFamily="34" charset="-122"/>
                <a:ea typeface="微软雅黑" pitchFamily="34" charset="-122"/>
              </a:rPr>
              <a:t>评价</a:t>
            </a:r>
            <a:endParaRPr lang="en-US" altLang="zh-CN" sz="2000" b="1" dirty="0" smtClean="0">
              <a:latin typeface="微软雅黑" pitchFamily="34" charset="-122"/>
              <a:ea typeface="微软雅黑" pitchFamily="34" charset="-122"/>
            </a:endParaRPr>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垄断竞争市场</a:t>
            </a:r>
          </a:p>
        </p:txBody>
      </p:sp>
      <p:graphicFrame>
        <p:nvGraphicFramePr>
          <p:cNvPr id="9" name="图示 8"/>
          <p:cNvGraphicFramePr/>
          <p:nvPr>
            <p:extLst>
              <p:ext uri="{D42A27DB-BD31-4B8C-83A1-F6EECF244321}">
                <p14:modId xmlns:p14="http://schemas.microsoft.com/office/powerpoint/2010/main" val="3935872414"/>
              </p:ext>
            </p:extLst>
          </p:nvPr>
        </p:nvGraphicFramePr>
        <p:xfrm>
          <a:off x="3186430" y="2907952"/>
          <a:ext cx="3454400" cy="37716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图示 10"/>
          <p:cNvGraphicFramePr/>
          <p:nvPr>
            <p:extLst>
              <p:ext uri="{D42A27DB-BD31-4B8C-83A1-F6EECF244321}">
                <p14:modId xmlns:p14="http://schemas.microsoft.com/office/powerpoint/2010/main" val="3018041679"/>
              </p:ext>
            </p:extLst>
          </p:nvPr>
        </p:nvGraphicFramePr>
        <p:xfrm>
          <a:off x="7768573" y="1920041"/>
          <a:ext cx="3454400" cy="377165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矩形标注 1"/>
          <p:cNvSpPr/>
          <p:nvPr/>
        </p:nvSpPr>
        <p:spPr>
          <a:xfrm>
            <a:off x="408791" y="2108499"/>
            <a:ext cx="2700169" cy="4270785"/>
          </a:xfrm>
          <a:prstGeom prst="wedgeRectCallout">
            <a:avLst>
              <a:gd name="adj1" fmla="val 74784"/>
              <a:gd name="adj2" fmla="val -875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dirty="0">
                <a:latin typeface="微软雅黑" pitchFamily="34" charset="-122"/>
                <a:ea typeface="微软雅黑" pitchFamily="34" charset="-122"/>
              </a:rPr>
              <a:t>①</a:t>
            </a:r>
            <a:r>
              <a:rPr lang="zh-CN" altLang="en-US" dirty="0">
                <a:latin typeface="微软雅黑" pitchFamily="34" charset="-122"/>
                <a:ea typeface="微软雅黑" pitchFamily="34" charset="-122"/>
              </a:rPr>
              <a:t>在完全竞争的市场中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虽然价格等于边际成本</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消费者可以用最低的价格买到产品</a:t>
            </a:r>
            <a:r>
              <a:rPr lang="en-US" altLang="zh-CN" dirty="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②</a:t>
            </a:r>
            <a:r>
              <a:rPr lang="zh-CN" altLang="en-US" dirty="0">
                <a:latin typeface="微软雅黑" pitchFamily="34" charset="-122"/>
                <a:ea typeface="微软雅黑" pitchFamily="34" charset="-122"/>
              </a:rPr>
              <a:t>由于产品的差别包含销售条件如品牌、售后服务等</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所以企业会不断地提高某品牌的质量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改善售后服务</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从而有利于消费者</a:t>
            </a:r>
            <a:r>
              <a:rPr lang="en-US" altLang="zh-CN"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
        <p:nvSpPr>
          <p:cNvPr id="15" name="矩形标注 14"/>
          <p:cNvSpPr/>
          <p:nvPr/>
        </p:nvSpPr>
        <p:spPr>
          <a:xfrm>
            <a:off x="3582296" y="2119257"/>
            <a:ext cx="3831016" cy="1046164"/>
          </a:xfrm>
          <a:prstGeom prst="wedgeRectCallout">
            <a:avLst>
              <a:gd name="adj1" fmla="val 5762"/>
              <a:gd name="adj2" fmla="val 9433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latin typeface="微软雅黑" pitchFamily="34" charset="-122"/>
                <a:ea typeface="微软雅黑" pitchFamily="34" charset="-122"/>
              </a:rPr>
              <a:t>价格高于边际成本</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与完全竞争市场相比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消费者被迫多支付市场价格</a:t>
            </a:r>
            <a:r>
              <a:rPr lang="en-US" altLang="zh-CN"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
        <p:nvSpPr>
          <p:cNvPr id="16" name="矩形标注 15"/>
          <p:cNvSpPr/>
          <p:nvPr/>
        </p:nvSpPr>
        <p:spPr>
          <a:xfrm>
            <a:off x="6717089" y="5418842"/>
            <a:ext cx="2869267" cy="885137"/>
          </a:xfrm>
          <a:prstGeom prst="wedgeRectCallout">
            <a:avLst>
              <a:gd name="adj1" fmla="val -4451"/>
              <a:gd name="adj2" fmla="val -2350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latin typeface="微软雅黑" pitchFamily="34" charset="-122"/>
                <a:ea typeface="微软雅黑" pitchFamily="34" charset="-122"/>
              </a:rPr>
              <a:t>垄断竞争市场被认为最有利于技术进步</a:t>
            </a:r>
            <a:r>
              <a:rPr lang="en-US" altLang="zh-CN"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
        <p:nvSpPr>
          <p:cNvPr id="18" name="矩形标注 17"/>
          <p:cNvSpPr/>
          <p:nvPr/>
        </p:nvSpPr>
        <p:spPr>
          <a:xfrm>
            <a:off x="7594899" y="1250713"/>
            <a:ext cx="4239808" cy="1326793"/>
          </a:xfrm>
          <a:prstGeom prst="wedgeRectCallout">
            <a:avLst>
              <a:gd name="adj1" fmla="val 7448"/>
              <a:gd name="adj2" fmla="val 87558"/>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latin typeface="微软雅黑" pitchFamily="34" charset="-122"/>
                <a:ea typeface="微软雅黑" pitchFamily="34" charset="-122"/>
              </a:rPr>
              <a:t>由于在长期不可能在平均成本的最低点实现最大利润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因而其资源利用效率比完全竞争市场要低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存在一定的资源浪费</a:t>
            </a:r>
            <a:endParaRPr lang="zh-CN" altLang="en-US" dirty="0"/>
          </a:p>
        </p:txBody>
      </p:sp>
    </p:spTree>
    <p:extLst>
      <p:ext uri="{BB962C8B-B14F-4D97-AF65-F5344CB8AC3E}">
        <p14:creationId xmlns:p14="http://schemas.microsoft.com/office/powerpoint/2010/main" val="1596946407"/>
      </p:ext>
    </p:extLst>
  </p:cSld>
  <p:clrMapOvr>
    <a:masterClrMapping/>
  </p:clrMapOvr>
  <p:transition spd="slow">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1320272" cy="400110"/>
          </a:xfrm>
          <a:prstGeom prst="rect">
            <a:avLst/>
          </a:prstGeom>
        </p:spPr>
        <p:txBody>
          <a:bodyPr wrap="square">
            <a:spAutoFit/>
          </a:bodyPr>
          <a:lstStyle/>
          <a:p>
            <a:r>
              <a:rPr lang="zh-CN" altLang="en-US" sz="2000" dirty="0"/>
              <a:t>到现在为止</a:t>
            </a:r>
            <a:r>
              <a:rPr lang="en-US" altLang="zh-CN" sz="2000" dirty="0"/>
              <a:t>,</a:t>
            </a:r>
            <a:r>
              <a:rPr lang="zh-CN" altLang="en-US" sz="2000" dirty="0"/>
              <a:t>我们分析了常见的四种市场结构及其对经济效率的影响</a:t>
            </a:r>
            <a:r>
              <a:rPr lang="en-US" altLang="zh-CN" sz="2000" dirty="0"/>
              <a:t>.</a:t>
            </a:r>
            <a:r>
              <a:rPr lang="zh-CN" altLang="en-US" sz="2000" dirty="0"/>
              <a:t>表</a:t>
            </a:r>
            <a:r>
              <a:rPr lang="zh-CN" altLang="en-US" sz="2000" dirty="0" smtClean="0"/>
              <a:t>７</a:t>
            </a:r>
            <a:r>
              <a:rPr lang="en-US" altLang="zh-CN" sz="2000" dirty="0" smtClean="0"/>
              <a:t>-</a:t>
            </a:r>
            <a:r>
              <a:rPr lang="zh-CN" altLang="en-US" sz="2000" dirty="0" smtClean="0"/>
              <a:t>３</a:t>
            </a:r>
            <a:r>
              <a:rPr lang="zh-CN" altLang="en-US" sz="2000" dirty="0"/>
              <a:t>是</a:t>
            </a:r>
            <a:r>
              <a:rPr lang="zh-CN" altLang="en-US" sz="2000" dirty="0" smtClean="0"/>
              <a:t>几种市场</a:t>
            </a:r>
            <a:r>
              <a:rPr lang="zh-CN" altLang="en-US" sz="2000" dirty="0"/>
              <a:t>的简单比较</a:t>
            </a:r>
            <a:r>
              <a:rPr lang="en-US" altLang="zh-CN" sz="2000" dirty="0"/>
              <a:t>.</a:t>
            </a:r>
            <a:endParaRPr lang="en-US" altLang="zh-CN" sz="2000" dirty="0" smtClean="0"/>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垄断竞争市场</a:t>
            </a:r>
          </a:p>
        </p:txBody>
      </p:sp>
      <p:pic>
        <p:nvPicPr>
          <p:cNvPr id="2" name="图片 1"/>
          <p:cNvPicPr>
            <a:picLocks noChangeAspect="1"/>
          </p:cNvPicPr>
          <p:nvPr/>
        </p:nvPicPr>
        <p:blipFill>
          <a:blip r:embed="rId2"/>
          <a:stretch>
            <a:fillRect/>
          </a:stretch>
        </p:blipFill>
        <p:spPr>
          <a:xfrm>
            <a:off x="1454236" y="1866432"/>
            <a:ext cx="9201150" cy="4191000"/>
          </a:xfrm>
          <a:prstGeom prst="rect">
            <a:avLst/>
          </a:prstGeom>
        </p:spPr>
      </p:pic>
    </p:spTree>
    <p:extLst>
      <p:ext uri="{BB962C8B-B14F-4D97-AF65-F5344CB8AC3E}">
        <p14:creationId xmlns:p14="http://schemas.microsoft.com/office/powerpoint/2010/main" val="3768276328"/>
      </p:ext>
    </p:extLst>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2"/>
          <p:cNvSpPr txBox="1"/>
          <p:nvPr/>
        </p:nvSpPr>
        <p:spPr>
          <a:xfrm>
            <a:off x="1033144" y="543560"/>
            <a:ext cx="3822635" cy="523220"/>
          </a:xfrm>
          <a:prstGeom prst="rect">
            <a:avLst/>
          </a:prstGeom>
          <a:noFill/>
        </p:spPr>
        <p:txBody>
          <a:bodyPr wrap="square" rtlCol="0">
            <a:spAutoFit/>
          </a:bodyPr>
          <a:lstStyle/>
          <a:p>
            <a:r>
              <a:rPr lang="zh-CN" altLang="en-US" sz="2800" b="1" i="1" dirty="0" smtClean="0">
                <a:solidFill>
                  <a:schemeClr val="accent1">
                    <a:lumMod val="50000"/>
                  </a:schemeClr>
                </a:solidFill>
                <a:latin typeface="微软雅黑" panose="020B0503020204020204" charset="-122"/>
                <a:ea typeface="微软雅黑" panose="020B0503020204020204" charset="-122"/>
              </a:rPr>
              <a:t>思考题</a:t>
            </a:r>
            <a:endParaRPr lang="zh-CN" altLang="en-US" sz="2800" b="1" i="1" dirty="0">
              <a:solidFill>
                <a:schemeClr val="accent1">
                  <a:lumMod val="50000"/>
                </a:schemeClr>
              </a:solidFill>
              <a:latin typeface="微软雅黑" panose="020B0503020204020204" charset="-122"/>
              <a:ea typeface="微软雅黑" panose="020B0503020204020204" charset="-122"/>
            </a:endParaRPr>
          </a:p>
        </p:txBody>
      </p:sp>
      <p:sp>
        <p:nvSpPr>
          <p:cNvPr id="2" name="矩形 1"/>
          <p:cNvSpPr/>
          <p:nvPr/>
        </p:nvSpPr>
        <p:spPr>
          <a:xfrm>
            <a:off x="1033143" y="1244083"/>
            <a:ext cx="10417451" cy="3170099"/>
          </a:xfrm>
          <a:prstGeom prst="rect">
            <a:avLst/>
          </a:prstGeom>
        </p:spPr>
        <p:txBody>
          <a:bodyPr wrap="square">
            <a:spAutoFit/>
          </a:bodyPr>
          <a:lstStyle/>
          <a:p>
            <a:pPr>
              <a:lnSpc>
                <a:spcPct val="200000"/>
              </a:lnSpc>
            </a:pPr>
            <a:r>
              <a:rPr lang="zh-CN" altLang="en-US" sz="2000" dirty="0">
                <a:latin typeface="微软雅黑" pitchFamily="34" charset="-122"/>
                <a:ea typeface="微软雅黑" pitchFamily="34" charset="-122"/>
              </a:rPr>
              <a:t>１．简述拗折的需求曲线的假定条件</a:t>
            </a:r>
            <a:r>
              <a:rPr lang="en-US" altLang="zh-CN" sz="2000" dirty="0">
                <a:latin typeface="微软雅黑" pitchFamily="34" charset="-122"/>
                <a:ea typeface="微软雅黑" pitchFamily="34" charset="-122"/>
              </a:rPr>
              <a:t>.</a:t>
            </a:r>
          </a:p>
          <a:p>
            <a:pPr>
              <a:lnSpc>
                <a:spcPct val="200000"/>
              </a:lnSpc>
            </a:pPr>
            <a:r>
              <a:rPr lang="zh-CN" altLang="en-US" sz="2000" dirty="0">
                <a:latin typeface="微软雅黑" pitchFamily="34" charset="-122"/>
                <a:ea typeface="微软雅黑" pitchFamily="34" charset="-122"/>
              </a:rPr>
              <a:t>２．试述寡头垄断企业的基本特征</a:t>
            </a:r>
            <a:r>
              <a:rPr lang="en-US" altLang="zh-CN" sz="2000" dirty="0">
                <a:latin typeface="微软雅黑" pitchFamily="34" charset="-122"/>
                <a:ea typeface="微软雅黑" pitchFamily="34" charset="-122"/>
              </a:rPr>
              <a:t>.</a:t>
            </a:r>
          </a:p>
          <a:p>
            <a:pPr>
              <a:lnSpc>
                <a:spcPct val="200000"/>
              </a:lnSpc>
            </a:pPr>
            <a:r>
              <a:rPr lang="zh-CN" altLang="en-US" sz="2000" dirty="0">
                <a:latin typeface="微软雅黑" pitchFamily="34" charset="-122"/>
                <a:ea typeface="微软雅黑" pitchFamily="34" charset="-122"/>
              </a:rPr>
              <a:t>３．成本加成定价法的主要操作步骤是什么</a:t>
            </a:r>
            <a:r>
              <a:rPr lang="en-US" altLang="zh-CN" sz="2000" dirty="0">
                <a:latin typeface="微软雅黑" pitchFamily="34" charset="-122"/>
                <a:ea typeface="微软雅黑" pitchFamily="34" charset="-122"/>
              </a:rPr>
              <a:t>?</a:t>
            </a:r>
          </a:p>
          <a:p>
            <a:pPr>
              <a:lnSpc>
                <a:spcPct val="200000"/>
              </a:lnSpc>
            </a:pPr>
            <a:r>
              <a:rPr lang="zh-CN" altLang="en-US" sz="2000" dirty="0">
                <a:latin typeface="微软雅黑" pitchFamily="34" charset="-122"/>
                <a:ea typeface="微软雅黑" pitchFamily="34" charset="-122"/>
              </a:rPr>
              <a:t>４．为什么说垄断竞争市场有利于技术进步</a:t>
            </a:r>
            <a:r>
              <a:rPr lang="en-US" altLang="zh-CN" sz="2000" dirty="0">
                <a:latin typeface="微软雅黑" pitchFamily="34" charset="-122"/>
                <a:ea typeface="微软雅黑" pitchFamily="34" charset="-122"/>
              </a:rPr>
              <a:t>?</a:t>
            </a:r>
          </a:p>
          <a:p>
            <a:pPr>
              <a:lnSpc>
                <a:spcPct val="200000"/>
              </a:lnSpc>
            </a:pPr>
            <a:r>
              <a:rPr lang="zh-CN" altLang="en-US" sz="2000" dirty="0">
                <a:latin typeface="微软雅黑" pitchFamily="34" charset="-122"/>
                <a:ea typeface="微软雅黑" pitchFamily="34" charset="-122"/>
              </a:rPr>
              <a:t>５．试比较完全竞争市场、完全垄断市场、寡头垄断市场和垄断竞争市场的不同特点</a:t>
            </a:r>
            <a:r>
              <a:rPr lang="en-US" altLang="zh-CN" sz="2000" dirty="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p:txBody>
      </p:sp>
    </p:spTree>
    <p:extLst>
      <p:ext uri="{BB962C8B-B14F-4D97-AF65-F5344CB8AC3E}">
        <p14:creationId xmlns:p14="http://schemas.microsoft.com/office/powerpoint/2010/main" val="3993168962"/>
      </p:ext>
    </p:extLst>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658" y="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 name="矩形 19"/>
          <p:cNvSpPr/>
          <p:nvPr/>
        </p:nvSpPr>
        <p:spPr>
          <a:xfrm>
            <a:off x="1261745" y="1874520"/>
            <a:ext cx="4522470" cy="1767205"/>
          </a:xfrm>
          <a:prstGeom prst="rect">
            <a:avLst/>
          </a:prstGeom>
        </p:spPr>
        <p:txBody>
          <a:bodyPr wrap="square" lIns="128994" tIns="64498" rIns="128994" bIns="64498">
            <a:spAutoFit/>
          </a:bodyPr>
          <a:lstStyle/>
          <a:p>
            <a:pPr algn="l" fontAlgn="auto">
              <a:spcBef>
                <a:spcPts val="0"/>
              </a:spcBef>
              <a:spcAft>
                <a:spcPts val="0"/>
              </a:spcAft>
              <a:defRPr/>
            </a:pPr>
            <a:r>
              <a:rPr lang="en-US" sz="10665" b="0" kern="0" dirty="0" smtClean="0">
                <a:solidFill>
                  <a:schemeClr val="bg1"/>
                </a:solidFill>
                <a:effectLst>
                  <a:glow rad="63500">
                    <a:schemeClr val="bg1">
                      <a:lumMod val="65000"/>
                      <a:alpha val="40000"/>
                    </a:schemeClr>
                  </a:glow>
                </a:effectLst>
                <a:latin typeface="Impact" panose="020B0806030902050204" pitchFamily="34" charset="0"/>
              </a:rPr>
              <a:t>Thanks</a:t>
            </a:r>
          </a:p>
        </p:txBody>
      </p:sp>
      <p:sp>
        <p:nvSpPr>
          <p:cNvPr id="23" name="矩形 22"/>
          <p:cNvSpPr/>
          <p:nvPr/>
        </p:nvSpPr>
        <p:spPr>
          <a:xfrm>
            <a:off x="7020514" y="3032426"/>
            <a:ext cx="4990254" cy="3208021"/>
          </a:xfrm>
          <a:prstGeom prst="rect">
            <a:avLst/>
          </a:prstGeom>
        </p:spPr>
        <p:txBody>
          <a:bodyPr wrap="square" lIns="128994" tIns="64498" rIns="128994" bIns="64498">
            <a:spAutoFit/>
          </a:bodyPr>
          <a:lstStyle/>
          <a:p>
            <a:pPr algn="l" fontAlgn="auto">
              <a:spcBef>
                <a:spcPts val="0"/>
              </a:spcBef>
              <a:spcAft>
                <a:spcPts val="0"/>
              </a:spcAft>
              <a:defRPr/>
            </a:pPr>
            <a:r>
              <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rPr>
              <a:t>期待下一</a:t>
            </a:r>
            <a:r>
              <a:rPr lang="zh-CN" altLang="en-US"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单元</a:t>
            </a:r>
            <a:endParaRPr lang="en-US" altLang="zh-CN" sz="4000" b="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l" fontAlgn="auto">
              <a:spcBef>
                <a:spcPts val="0"/>
              </a:spcBef>
              <a:spcAft>
                <a:spcPts val="0"/>
              </a:spcAft>
              <a:defRPr/>
            </a:pPr>
            <a:endParaRPr lang="en-US" altLang="zh-CN"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a:p>
            <a:pPr algn="r">
              <a:defRPr/>
            </a:pP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市场失灵与政府选择</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t/>
            </a:r>
            <a:br>
              <a:rPr lang="zh-CN" altLang="en-US" sz="4000" kern="0" dirty="0" smtClean="0">
                <a:solidFill>
                  <a:srgbClr val="0067B4"/>
                </a:solidFill>
                <a:effectLst>
                  <a:glow rad="63500">
                    <a:schemeClr val="bg1">
                      <a:lumMod val="65000"/>
                      <a:alpha val="40000"/>
                    </a:schemeClr>
                  </a:glow>
                </a:effectLst>
                <a:latin typeface="楷体" panose="02010609060101010101" charset="-122"/>
                <a:ea typeface="楷体" panose="02010609060101010101" charset="-122"/>
              </a:rPr>
            </a:br>
            <a:endParaRPr lang="zh-CN" altLang="en-US" sz="4000" b="0" kern="0" dirty="0">
              <a:solidFill>
                <a:srgbClr val="0067B4"/>
              </a:solidFill>
              <a:effectLst>
                <a:glow rad="63500">
                  <a:schemeClr val="bg1">
                    <a:lumMod val="65000"/>
                    <a:alpha val="40000"/>
                  </a:schemeClr>
                </a:glow>
              </a:effectLst>
              <a:latin typeface="楷体" panose="02010609060101010101" charset="-122"/>
              <a:ea typeface="楷体" panose="02010609060101010101" charset="-122"/>
            </a:endParaRPr>
          </a:p>
        </p:txBody>
      </p:sp>
      <p:pic>
        <p:nvPicPr>
          <p:cNvPr id="2" name="图片 1" descr="LOGO-PNG"/>
          <p:cNvPicPr>
            <a:picLocks noChangeAspect="1"/>
          </p:cNvPicPr>
          <p:nvPr/>
        </p:nvPicPr>
        <p:blipFill>
          <a:blip r:embed="rId4" cstate="print"/>
          <a:stretch>
            <a:fillRect/>
          </a:stretch>
        </p:blipFill>
        <p:spPr>
          <a:xfrm>
            <a:off x="11201400" y="203200"/>
            <a:ext cx="715645" cy="8509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32" fill="hold" grpId="0" nodeType="afterEffect">
                                  <p:stCondLst>
                                    <p:cond delay="0"/>
                                  </p:stCondLst>
                                  <p:iterate type="lt">
                                    <p:tmPct val="18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1450"/>
                            </p:stCondLst>
                            <p:childTnLst>
                              <p:par>
                                <p:cTn id="14" presetID="16" presetClass="entr" presetSubtype="2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55" y="-5289"/>
            <a:ext cx="12178412" cy="686371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58" y="-5080"/>
            <a:ext cx="6502259" cy="6884876"/>
            <a:chOff x="0" y="0"/>
            <a:chExt cx="4877898" cy="5164932"/>
          </a:xfrm>
          <a:solidFill>
            <a:srgbClr val="0067B4"/>
          </a:solidFill>
        </p:grpSpPr>
        <p:sp>
          <p:nvSpPr>
            <p:cNvPr id="13" name="矩形 12"/>
            <p:cNvSpPr/>
            <p:nvPr/>
          </p:nvSpPr>
          <p:spPr>
            <a:xfrm>
              <a:off x="0" y="0"/>
              <a:ext cx="4572794" cy="5164932"/>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 name="椭圆 14"/>
          <p:cNvSpPr/>
          <p:nvPr/>
        </p:nvSpPr>
        <p:spPr>
          <a:xfrm>
            <a:off x="1951369" y="1647044"/>
            <a:ext cx="2188468" cy="2188468"/>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椭圆 15"/>
          <p:cNvSpPr/>
          <p:nvPr/>
        </p:nvSpPr>
        <p:spPr>
          <a:xfrm>
            <a:off x="2066302" y="1761977"/>
            <a:ext cx="1958602" cy="1958602"/>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2236365" y="1874261"/>
            <a:ext cx="2052609" cy="1767205"/>
          </a:xfrm>
          <a:prstGeom prst="rect">
            <a:avLst/>
          </a:prstGeom>
        </p:spPr>
        <p:txBody>
          <a:bodyPr wrap="square" lIns="128994" tIns="64498" rIns="128994" bIns="64498">
            <a:spAutoFit/>
          </a:bodyPr>
          <a:lstStyle/>
          <a:p>
            <a:pPr algn="l" fontAlgn="auto">
              <a:spcBef>
                <a:spcPts val="0"/>
              </a:spcBef>
              <a:spcAft>
                <a:spcPts val="0"/>
              </a:spcAft>
              <a:defRPr/>
            </a:pPr>
            <a:r>
              <a:rPr lang="en-US" altLang="zh-CN" sz="10665" b="0" kern="0" dirty="0" smtClean="0">
                <a:solidFill>
                  <a:srgbClr val="0067B4"/>
                </a:solidFill>
                <a:effectLst>
                  <a:glow rad="63500">
                    <a:schemeClr val="bg1">
                      <a:lumMod val="65000"/>
                      <a:alpha val="40000"/>
                    </a:schemeClr>
                  </a:glow>
                </a:effectLst>
                <a:latin typeface="Impact" panose="020B0806030902050204" pitchFamily="34" charset="0"/>
              </a:rPr>
              <a:t>07</a:t>
            </a:r>
            <a:endParaRPr lang="zh-CN" altLang="en-US" sz="10665" b="0" kern="0" dirty="0">
              <a:solidFill>
                <a:srgbClr val="0067B4"/>
              </a:solidFill>
              <a:effectLst>
                <a:glow rad="63500">
                  <a:schemeClr val="bg1">
                    <a:lumMod val="65000"/>
                    <a:alpha val="40000"/>
                  </a:schemeClr>
                </a:glow>
              </a:effectLst>
              <a:latin typeface="Impact" panose="020B0806030902050204" pitchFamily="34" charset="0"/>
            </a:endParaRPr>
          </a:p>
        </p:txBody>
      </p:sp>
      <p:sp>
        <p:nvSpPr>
          <p:cNvPr id="22" name="矩形 21"/>
          <p:cNvSpPr/>
          <p:nvPr/>
        </p:nvSpPr>
        <p:spPr>
          <a:xfrm>
            <a:off x="6572649" y="2413463"/>
            <a:ext cx="5619118" cy="848145"/>
          </a:xfrm>
          <a:prstGeom prst="rect">
            <a:avLst/>
          </a:prstGeom>
        </p:spPr>
        <p:txBody>
          <a:bodyPr wrap="square" lIns="128994" tIns="64498" rIns="128994" bIns="64498">
            <a:spAutoFit/>
          </a:bodyPr>
          <a:lstStyle/>
          <a:p>
            <a:pPr>
              <a:defRPr/>
            </a:pPr>
            <a:r>
              <a:rPr lang="zh-CN" altLang="en-US" sz="4665" b="0" kern="0" dirty="0" smtClean="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不完全竞争</a:t>
            </a:r>
            <a:r>
              <a:rPr lang="zh-CN" altLang="en-US" sz="4665"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rPr>
              <a:t>市场</a:t>
            </a:r>
            <a:endParaRPr lang="zh-CN" altLang="en-US" sz="4665" b="0" kern="0" dirty="0">
              <a:solidFill>
                <a:srgbClr val="0067B4"/>
              </a:solidFill>
              <a:effectLst>
                <a:glow rad="63500">
                  <a:schemeClr val="bg1">
                    <a:lumMod val="65000"/>
                    <a:alpha val="40000"/>
                  </a:schemeClr>
                </a:glow>
              </a:effectLst>
              <a:latin typeface="微软雅黑" panose="020B0503020204020204" charset="-122"/>
              <a:ea typeface="微软雅黑" panose="020B0503020204020204" charset="-122"/>
            </a:endParaRPr>
          </a:p>
        </p:txBody>
      </p:sp>
      <p:sp>
        <p:nvSpPr>
          <p:cNvPr id="24" name="TextBox 15"/>
          <p:cNvSpPr txBox="1">
            <a:spLocks noChangeArrowheads="1"/>
          </p:cNvSpPr>
          <p:nvPr/>
        </p:nvSpPr>
        <p:spPr bwMode="auto">
          <a:xfrm>
            <a:off x="6829167" y="3835400"/>
            <a:ext cx="5255741" cy="874407"/>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anose="020B0503020204020204" charset="-122"/>
                <a:ea typeface="微软雅黑" panose="020B0503020204020204" charset="-122"/>
              </a:defRPr>
            </a:lvl1pPr>
          </a:lstStyle>
          <a:p>
            <a:r>
              <a:rPr lang="zh-CN" altLang="en-US" sz="1800" dirty="0"/>
              <a:t>第一节　寡头</a:t>
            </a:r>
            <a:r>
              <a:rPr lang="zh-CN" altLang="en-US" sz="1800" dirty="0" smtClean="0"/>
              <a:t>垄断</a:t>
            </a:r>
            <a:endParaRPr lang="zh-CN" altLang="en-US" sz="1800" dirty="0"/>
          </a:p>
          <a:p>
            <a:r>
              <a:rPr lang="zh-CN" altLang="en-US" sz="1800" dirty="0"/>
              <a:t>第二节　垄断竞争</a:t>
            </a:r>
            <a:r>
              <a:rPr lang="zh-CN" altLang="en-US" sz="1800" dirty="0" smtClean="0"/>
              <a:t>市场</a:t>
            </a:r>
            <a:endParaRPr lang="zh-CN" altLang="en-US" sz="1600" dirty="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1300"/>
                            </p:stCondLst>
                            <p:childTnLst>
                              <p:par>
                                <p:cTn id="20" presetID="23" presetClass="entr" presetSubtype="32" fill="hold" grpId="0" nodeType="afterEffect">
                                  <p:stCondLst>
                                    <p:cond delay="0"/>
                                  </p:stCondLst>
                                  <p:iterate type="lt">
                                    <p:tmPct val="18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strVal val="4*#ppt_w"/>
                                          </p:val>
                                        </p:tav>
                                        <p:tav tm="100000">
                                          <p:val>
                                            <p:strVal val="#ppt_w"/>
                                          </p:val>
                                        </p:tav>
                                      </p:tavLst>
                                    </p:anim>
                                    <p:anim calcmode="lin" valueType="num">
                                      <p:cBhvr>
                                        <p:cTn id="23" dur="500" fill="hold"/>
                                        <p:tgtEl>
                                          <p:spTgt spid="20"/>
                                        </p:tgtEl>
                                        <p:attrNameLst>
                                          <p:attrName>ppt_h</p:attrName>
                                        </p:attrNameLst>
                                      </p:cBhvr>
                                      <p:tavLst>
                                        <p:tav tm="0">
                                          <p:val>
                                            <p:strVal val="4*#ppt_h"/>
                                          </p:val>
                                        </p:tav>
                                        <p:tav tm="100000">
                                          <p:val>
                                            <p:strVal val="#ppt_h"/>
                                          </p:val>
                                        </p:tav>
                                      </p:tavLst>
                                    </p:anim>
                                  </p:childTnLst>
                                </p:cTn>
                              </p:par>
                            </p:childTnLst>
                          </p:cTn>
                        </p:par>
                        <p:par>
                          <p:cTn id="24" fill="hold">
                            <p:stCondLst>
                              <p:cond delay="189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39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24"/>
                                        </p:tgtEl>
                                        <p:attrNameLst>
                                          <p:attrName>style.visibility</p:attrName>
                                        </p:attrNameLst>
                                      </p:cBhvr>
                                      <p:to>
                                        <p:strVal val="visible"/>
                                      </p:to>
                                    </p:set>
                                    <p:anim calcmode="discrete" valueType="clr">
                                      <p:cBhvr override="childStyle">
                                        <p:cTn id="31"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24"/>
                                        </p:tgtEl>
                                        <p:attrNameLst>
                                          <p:attrName>fillcolor</p:attrName>
                                        </p:attrNameLst>
                                      </p:cBhvr>
                                      <p:tavLst>
                                        <p:tav tm="0">
                                          <p:val>
                                            <p:clrVal>
                                              <a:schemeClr val="accent2"/>
                                            </p:clrVal>
                                          </p:val>
                                        </p:tav>
                                        <p:tav tm="50000">
                                          <p:val>
                                            <p:clrVal>
                                              <a:schemeClr val="hlink"/>
                                            </p:clrVal>
                                          </p:val>
                                        </p:tav>
                                      </p:tavLst>
                                    </p:anim>
                                    <p:set>
                                      <p:cBhvr>
                                        <p:cTn id="33"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20" grpId="0"/>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3145" y="543560"/>
            <a:ext cx="35965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不完全竞争市场</a:t>
            </a:r>
          </a:p>
        </p:txBody>
      </p:sp>
      <p:sp>
        <p:nvSpPr>
          <p:cNvPr id="2" name="文本框 1"/>
          <p:cNvSpPr txBox="1"/>
          <p:nvPr/>
        </p:nvSpPr>
        <p:spPr>
          <a:xfrm>
            <a:off x="1033145" y="2484755"/>
            <a:ext cx="10779914" cy="1569660"/>
          </a:xfrm>
          <a:prstGeom prst="rect">
            <a:avLst/>
          </a:prstGeom>
          <a:gradFill>
            <a:gsLst>
              <a:gs pos="0">
                <a:schemeClr val="accent1">
                  <a:lumMod val="60000"/>
                  <a:lumOff val="40000"/>
                </a:schemeClr>
              </a:gs>
              <a:gs pos="39999">
                <a:srgbClr val="85C2FF"/>
              </a:gs>
              <a:gs pos="70000">
                <a:srgbClr val="C4D6EB"/>
              </a:gs>
              <a:gs pos="100000">
                <a:srgbClr val="FFEBFA"/>
              </a:gs>
            </a:gsLst>
            <a:lin ang="5400000" scaled="0"/>
          </a:gradFill>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square" rtlCol="0">
            <a:spAutoFit/>
          </a:bodyPr>
          <a:lstStyle/>
          <a:p>
            <a:r>
              <a:rPr lang="zh-CN" altLang="en-US" sz="2400" dirty="0" smtClean="0"/>
              <a:t>１</a:t>
            </a:r>
            <a:r>
              <a:rPr lang="zh-CN" altLang="en-US" sz="2400" dirty="0"/>
              <a:t>．掌握寡头垄断的含义和特征</a:t>
            </a:r>
            <a:r>
              <a:rPr lang="en-US" altLang="zh-CN" sz="2400" dirty="0"/>
              <a:t>.</a:t>
            </a:r>
          </a:p>
          <a:p>
            <a:r>
              <a:rPr lang="zh-CN" altLang="en-US" sz="2400" dirty="0"/>
              <a:t>２．熟悉古诺模型和斯威齐模型</a:t>
            </a:r>
            <a:r>
              <a:rPr lang="en-US" altLang="zh-CN" sz="2400" dirty="0"/>
              <a:t>.</a:t>
            </a:r>
          </a:p>
          <a:p>
            <a:r>
              <a:rPr lang="zh-CN" altLang="en-US" sz="2400" dirty="0"/>
              <a:t>３．了解寡头垄断企业的利润和价格策略</a:t>
            </a:r>
            <a:r>
              <a:rPr lang="en-US" altLang="zh-CN" sz="2400" dirty="0"/>
              <a:t>.</a:t>
            </a:r>
          </a:p>
          <a:p>
            <a:r>
              <a:rPr lang="zh-CN" altLang="en-US" sz="2400" dirty="0"/>
              <a:t>４．理解垄断竞争市场的基本特征及企业长短期均衡的条件</a:t>
            </a:r>
            <a:r>
              <a:rPr lang="en-US" altLang="zh-CN" sz="2400" dirty="0"/>
              <a:t>.</a:t>
            </a:r>
            <a:endParaRPr lang="zh-CN" altLang="en-US" sz="2400" dirty="0">
              <a:solidFill>
                <a:schemeClr val="tx1">
                  <a:lumMod val="75000"/>
                  <a:lumOff val="25000"/>
                </a:schemeClr>
              </a:solidFill>
              <a:effectLst/>
              <a:latin typeface="微软雅黑" pitchFamily="34" charset="-122"/>
              <a:ea typeface="微软雅黑" pitchFamily="34" charset="-122"/>
            </a:endParaRPr>
          </a:p>
        </p:txBody>
      </p:sp>
      <p:grpSp>
        <p:nvGrpSpPr>
          <p:cNvPr id="8" name="组合 7"/>
          <p:cNvGrpSpPr/>
          <p:nvPr/>
        </p:nvGrpSpPr>
        <p:grpSpPr>
          <a:xfrm>
            <a:off x="585470" y="608965"/>
            <a:ext cx="262890" cy="394335"/>
            <a:chOff x="922" y="959"/>
            <a:chExt cx="414" cy="621"/>
          </a:xfrm>
        </p:grpSpPr>
        <p:cxnSp>
          <p:nvCxnSpPr>
            <p:cNvPr id="89" name="直接连接符 88"/>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091565" y="1651000"/>
            <a:ext cx="1640840" cy="489585"/>
          </a:xfrm>
          <a:prstGeom prst="roundRect">
            <a:avLst/>
          </a:prstGeom>
          <a:pattFill prst="pct10">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86815" y="1651000"/>
            <a:ext cx="1419860" cy="457200"/>
          </a:xfrm>
          <a:prstGeom prst="rect">
            <a:avLst/>
          </a:prstGeom>
          <a:noFill/>
        </p:spPr>
        <p:txBody>
          <a:bodyPr wrap="square" rtlCol="0">
            <a:spAutoFit/>
          </a:bodyPr>
          <a:lstStyle/>
          <a:p>
            <a:r>
              <a:rPr lang="zh-CN" altLang="en-US" sz="2400" dirty="0" smtClean="0">
                <a:ln>
                  <a:solidFill>
                    <a:schemeClr val="tx1"/>
                  </a:solidFill>
                </a:ln>
                <a:latin typeface="微软雅黑" pitchFamily="34" charset="-122"/>
                <a:ea typeface="微软雅黑" pitchFamily="34" charset="-122"/>
              </a:rPr>
              <a:t>学习目标</a:t>
            </a:r>
            <a:endParaRPr lang="zh-CN" altLang="en-US" sz="2400" dirty="0">
              <a:ln>
                <a:solidFill>
                  <a:schemeClr val="tx1"/>
                </a:solidFill>
              </a:ln>
              <a:latin typeface="微软雅黑" pitchFamily="34" charset="-122"/>
              <a:ea typeface="微软雅黑" pitchFamily="34" charset="-122"/>
            </a:endParaRPr>
          </a:p>
        </p:txBody>
      </p:sp>
      <p:sp>
        <p:nvSpPr>
          <p:cNvPr id="9" name="流程图: 可选过程 8"/>
          <p:cNvSpPr/>
          <p:nvPr/>
        </p:nvSpPr>
        <p:spPr>
          <a:xfrm>
            <a:off x="8218170" y="4789170"/>
            <a:ext cx="3971925" cy="205486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寡头垄断</a:t>
            </a:r>
          </a:p>
        </p:txBody>
      </p:sp>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091565" y="1226427"/>
            <a:ext cx="11098530" cy="5586145"/>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一、寡头垄断市场的基本</a:t>
            </a:r>
            <a:r>
              <a:rPr lang="zh-CN" altLang="en-US" sz="2000" b="1" dirty="0" smtClean="0">
                <a:latin typeface="微软雅黑" pitchFamily="34" charset="-122"/>
                <a:ea typeface="微软雅黑" pitchFamily="34" charset="-122"/>
              </a:rPr>
              <a:t>特征</a:t>
            </a:r>
            <a:endParaRPr lang="en-US" altLang="zh-CN" sz="2000" b="1" dirty="0" smtClean="0">
              <a:latin typeface="微软雅黑" pitchFamily="34" charset="-122"/>
              <a:ea typeface="微软雅黑" pitchFamily="34" charset="-122"/>
            </a:endParaRPr>
          </a:p>
          <a:p>
            <a:pPr>
              <a:lnSpc>
                <a:spcPct val="150000"/>
              </a:lnSpc>
            </a:pPr>
            <a:r>
              <a:rPr lang="zh-CN" altLang="en-US" dirty="0" smtClean="0">
                <a:latin typeface="微软雅黑" pitchFamily="34" charset="-122"/>
                <a:ea typeface="微软雅黑" pitchFamily="34" charset="-122"/>
              </a:rPr>
              <a:t>寡头</a:t>
            </a:r>
            <a:r>
              <a:rPr lang="zh-CN" altLang="en-US" dirty="0">
                <a:latin typeface="微软雅黑" pitchFamily="34" charset="-122"/>
                <a:ea typeface="微软雅黑" pitchFamily="34" charset="-122"/>
              </a:rPr>
              <a:t>垄断市场的特征包括</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行业中只有少数几家大企业</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它们的供给量均占有市场的较大份额</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２</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寡头企业之间在价格与产量的决策中存在关联性</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企业的竞争手段是多种多样的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但市场价格相对稳定</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４</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在寡头垄断市场中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这些规模很大的企业提供的产品可以是完全一样的</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也可以</a:t>
            </a:r>
            <a:r>
              <a:rPr lang="zh-CN" altLang="en-US" dirty="0" smtClean="0">
                <a:latin typeface="微软雅黑" pitchFamily="34" charset="-122"/>
                <a:ea typeface="微软雅黑" pitchFamily="34" charset="-122"/>
              </a:rPr>
              <a:t>有差别</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但都是可以互相替代的产品</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５</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寡头垄断企业之间的互相依存性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使企业之间容易结成联盟</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形成某种勾结</a:t>
            </a:r>
            <a:r>
              <a:rPr lang="en-US" altLang="zh-CN" dirty="0" smtClean="0">
                <a:latin typeface="微软雅黑" pitchFamily="34" charset="-122"/>
                <a:ea typeface="微软雅黑" pitchFamily="34" charset="-122"/>
              </a:rPr>
              <a:t>.</a:t>
            </a:r>
          </a:p>
          <a:p>
            <a:pPr>
              <a:lnSpc>
                <a:spcPct val="150000"/>
              </a:lnSpc>
            </a:pPr>
            <a:r>
              <a:rPr lang="zh-CN" altLang="en-US" sz="2000" b="1" dirty="0">
                <a:latin typeface="微软雅黑" pitchFamily="34" charset="-122"/>
                <a:ea typeface="微软雅黑" pitchFamily="34" charset="-122"/>
              </a:rPr>
              <a:t>二、古诺</a:t>
            </a:r>
            <a:r>
              <a:rPr lang="zh-CN" altLang="en-US" sz="2000" b="1" dirty="0" smtClean="0">
                <a:latin typeface="微软雅黑" pitchFamily="34" charset="-122"/>
                <a:ea typeface="微软雅黑" pitchFamily="34" charset="-122"/>
              </a:rPr>
              <a:t>模型</a:t>
            </a:r>
            <a:endParaRPr lang="en-US" altLang="zh-CN" sz="2000" b="1"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1838</a:t>
            </a:r>
            <a:r>
              <a:rPr lang="zh-CN" altLang="en-US" dirty="0" smtClean="0">
                <a:latin typeface="微软雅黑" pitchFamily="34" charset="-122"/>
                <a:ea typeface="微软雅黑" pitchFamily="34" charset="-122"/>
              </a:rPr>
              <a:t>年</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法国的经济学家古诺</a:t>
            </a:r>
            <a:r>
              <a:rPr lang="en-US" altLang="zh-CN" dirty="0">
                <a:latin typeface="微软雅黑" pitchFamily="34" charset="-122"/>
                <a:ea typeface="微软雅黑" pitchFamily="34" charset="-122"/>
              </a:rPr>
              <a:t>(</a:t>
            </a:r>
            <a:r>
              <a:rPr lang="en-US" altLang="zh-CN" dirty="0" err="1">
                <a:latin typeface="微软雅黑" pitchFamily="34" charset="-122"/>
                <a:ea typeface="微软雅黑" pitchFamily="34" charset="-122"/>
              </a:rPr>
              <a:t>AugustinCournot</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在</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财富理论的数学原理研究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a:t>
            </a:r>
            <a:r>
              <a:rPr lang="zh-CN" altLang="en-US" dirty="0" smtClean="0">
                <a:latin typeface="微软雅黑" pitchFamily="34" charset="-122"/>
                <a:ea typeface="微软雅黑" pitchFamily="34" charset="-122"/>
              </a:rPr>
              <a:t>分析</a:t>
            </a:r>
            <a:r>
              <a:rPr lang="zh-CN" altLang="en-US" dirty="0">
                <a:latin typeface="微软雅黑" pitchFamily="34" charset="-122"/>
                <a:ea typeface="微软雅黑" pitchFamily="34" charset="-122"/>
              </a:rPr>
              <a:t>了两个寡头企业的产量和价格决定</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即双寡头模型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也称古诺模型</a:t>
            </a:r>
            <a:r>
              <a:rPr lang="en-US" altLang="zh-CN" dirty="0" smtClean="0">
                <a:latin typeface="微软雅黑" pitchFamily="34" charset="-122"/>
                <a:ea typeface="微软雅黑" pitchFamily="34" charset="-122"/>
              </a:rPr>
              <a:t>.</a:t>
            </a:r>
          </a:p>
          <a:p>
            <a:pPr>
              <a:lnSpc>
                <a:spcPct val="150000"/>
              </a:lnSpc>
            </a:pPr>
            <a:r>
              <a:rPr lang="zh-CN" altLang="en-US" dirty="0" smtClean="0">
                <a:latin typeface="微软雅黑" pitchFamily="34" charset="-122"/>
                <a:ea typeface="微软雅黑" pitchFamily="34" charset="-122"/>
              </a:rPr>
              <a:t> 古诺</a:t>
            </a:r>
            <a:r>
              <a:rPr lang="zh-CN" altLang="en-US" dirty="0">
                <a:latin typeface="微软雅黑" pitchFamily="34" charset="-122"/>
                <a:ea typeface="微软雅黑" pitchFamily="34" charset="-122"/>
              </a:rPr>
              <a:t>模型的结论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双寡头竞争的最终结果是每个企业生产的产量为市场容量的１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３</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这一</a:t>
            </a:r>
            <a:r>
              <a:rPr lang="zh-CN" altLang="en-US" dirty="0">
                <a:latin typeface="微软雅黑" pitchFamily="34" charset="-122"/>
                <a:ea typeface="微软雅黑" pitchFamily="34" charset="-122"/>
              </a:rPr>
              <a:t>均衡被称为古诺双寡头模型的均衡</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1320272" cy="2400657"/>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三、拗折的需求</a:t>
            </a:r>
            <a:r>
              <a:rPr lang="zh-CN" altLang="en-US" sz="2000" b="1" dirty="0" smtClean="0">
                <a:latin typeface="微软雅黑" pitchFamily="34" charset="-122"/>
                <a:ea typeface="微软雅黑" pitchFamily="34" charset="-122"/>
              </a:rPr>
              <a:t>曲线</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在分析寡头垄断企业均衡时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假定</a:t>
            </a:r>
            <a:r>
              <a:rPr lang="en-US" altLang="zh-CN" sz="2000" dirty="0">
                <a:latin typeface="微软雅黑" pitchFamily="34" charset="-122"/>
                <a:ea typeface="微软雅黑" pitchFamily="34" charset="-122"/>
              </a:rPr>
              <a:t>:①</a:t>
            </a:r>
            <a:r>
              <a:rPr lang="zh-CN" altLang="en-US" sz="2000" dirty="0">
                <a:latin typeface="微软雅黑" pitchFamily="34" charset="-122"/>
                <a:ea typeface="微软雅黑" pitchFamily="34" charset="-122"/>
              </a:rPr>
              <a:t>某寡头企业提高价格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其竞争者置之不理</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此时</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提价</a:t>
            </a:r>
            <a:r>
              <a:rPr lang="zh-CN" altLang="en-US" sz="2000" dirty="0">
                <a:latin typeface="微软雅黑" pitchFamily="34" charset="-122"/>
                <a:ea typeface="微软雅黑" pitchFamily="34" charset="-122"/>
              </a:rPr>
              <a:t>企业的需求量因为提价而大幅度下降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这就是说</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市场需求富有弹性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其需求曲线</a:t>
            </a:r>
            <a:r>
              <a:rPr lang="zh-CN" altLang="en-US" sz="2000" dirty="0" smtClean="0">
                <a:latin typeface="微软雅黑" pitchFamily="34" charset="-122"/>
                <a:ea typeface="微软雅黑" pitchFamily="34" charset="-122"/>
              </a:rPr>
              <a:t>比较平坦</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如图</a:t>
            </a:r>
            <a:r>
              <a:rPr lang="zh-CN" altLang="en-US" sz="2000" dirty="0" smtClean="0">
                <a:latin typeface="微软雅黑" pitchFamily="34" charset="-122"/>
                <a:ea typeface="微软雅黑" pitchFamily="34" charset="-122"/>
              </a:rPr>
              <a:t>７</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３</a:t>
            </a:r>
            <a:r>
              <a:rPr lang="zh-CN" altLang="en-US" sz="2000" dirty="0">
                <a:latin typeface="微软雅黑" pitchFamily="34" charset="-122"/>
                <a:ea typeface="微软雅黑" pitchFamily="34" charset="-122"/>
              </a:rPr>
              <a:t>中的</a:t>
            </a:r>
            <a:r>
              <a:rPr lang="en-US" altLang="zh-CN" sz="2000" dirty="0">
                <a:latin typeface="微软雅黑" pitchFamily="34" charset="-122"/>
                <a:ea typeface="微软雅黑" pitchFamily="34" charset="-122"/>
              </a:rPr>
              <a:t>AE </a:t>
            </a:r>
            <a:r>
              <a:rPr lang="zh-CN" altLang="en-US" sz="2000" dirty="0">
                <a:latin typeface="微软雅黑" pitchFamily="34" charset="-122"/>
                <a:ea typeface="微软雅黑" pitchFamily="34" charset="-122"/>
              </a:rPr>
              <a:t>阶段</a:t>
            </a:r>
            <a:r>
              <a:rPr lang="en-US" altLang="zh-CN" sz="2000" dirty="0">
                <a:latin typeface="微软雅黑" pitchFamily="34" charset="-122"/>
                <a:ea typeface="微软雅黑" pitchFamily="34" charset="-122"/>
              </a:rPr>
              <a:t>.②</a:t>
            </a:r>
            <a:r>
              <a:rPr lang="zh-CN" altLang="en-US" sz="2000" dirty="0">
                <a:latin typeface="微软雅黑" pitchFamily="34" charset="-122"/>
                <a:ea typeface="微软雅黑" pitchFamily="34" charset="-122"/>
              </a:rPr>
              <a:t>某企业降低价格</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其竞争者为了自己的利润而被迫跟随</a:t>
            </a:r>
            <a:r>
              <a:rPr lang="zh-CN" altLang="en-US" sz="2000" dirty="0" smtClean="0">
                <a:latin typeface="微软雅黑" pitchFamily="34" charset="-122"/>
                <a:ea typeface="微软雅黑" pitchFamily="34" charset="-122"/>
              </a:rPr>
              <a:t>降价</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降价企业的需求量扩大非常有限</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需求缺乏弹性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此时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需求曲线比较陡峭</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如图</a:t>
            </a:r>
            <a:r>
              <a:rPr lang="zh-CN" altLang="en-US" sz="2000" dirty="0" smtClean="0">
                <a:latin typeface="微软雅黑" pitchFamily="34" charset="-122"/>
                <a:ea typeface="微软雅黑" pitchFamily="34" charset="-122"/>
              </a:rPr>
              <a:t>７</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３中的</a:t>
            </a:r>
            <a:r>
              <a:rPr lang="en-US" altLang="zh-CN" sz="2000" dirty="0">
                <a:latin typeface="微软雅黑" pitchFamily="34" charset="-122"/>
                <a:ea typeface="微软雅黑" pitchFamily="34" charset="-122"/>
              </a:rPr>
              <a:t>EB </a:t>
            </a:r>
            <a:r>
              <a:rPr lang="zh-CN" altLang="en-US" sz="2000" dirty="0">
                <a:latin typeface="微软雅黑" pitchFamily="34" charset="-122"/>
                <a:ea typeface="微软雅黑" pitchFamily="34" charset="-122"/>
              </a:rPr>
              <a:t>部分</a:t>
            </a:r>
            <a:r>
              <a:rPr lang="en-US" altLang="zh-CN" sz="2000" dirty="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寡头垄断</a:t>
            </a:r>
          </a:p>
        </p:txBody>
      </p:sp>
      <p:pic>
        <p:nvPicPr>
          <p:cNvPr id="8" name="图片 7"/>
          <p:cNvPicPr>
            <a:picLocks noChangeAspect="1"/>
          </p:cNvPicPr>
          <p:nvPr/>
        </p:nvPicPr>
        <p:blipFill>
          <a:blip r:embed="rId2"/>
          <a:stretch>
            <a:fillRect/>
          </a:stretch>
        </p:blipFill>
        <p:spPr>
          <a:xfrm>
            <a:off x="1033145" y="3612834"/>
            <a:ext cx="3377490" cy="2698339"/>
          </a:xfrm>
          <a:prstGeom prst="rect">
            <a:avLst/>
          </a:prstGeom>
        </p:spPr>
      </p:pic>
      <p:sp>
        <p:nvSpPr>
          <p:cNvPr id="9" name="矩形 8"/>
          <p:cNvSpPr/>
          <p:nvPr/>
        </p:nvSpPr>
        <p:spPr>
          <a:xfrm>
            <a:off x="4623969" y="3657953"/>
            <a:ext cx="7354485" cy="2723823"/>
          </a:xfrm>
          <a:prstGeom prst="rect">
            <a:avLst/>
          </a:prstGeom>
        </p:spPr>
        <p:txBody>
          <a:bodyPr wrap="square">
            <a:spAutoFit/>
          </a:bodyPr>
          <a:lstStyle/>
          <a:p>
            <a:pPr>
              <a:lnSpc>
                <a:spcPct val="150000"/>
              </a:lnSpc>
            </a:pPr>
            <a:r>
              <a:rPr lang="zh-CN" altLang="en-US" sz="1600" dirty="0">
                <a:latin typeface="微软雅黑" pitchFamily="34" charset="-122"/>
                <a:ea typeface="微软雅黑" pitchFamily="34" charset="-122"/>
              </a:rPr>
              <a:t>图</a:t>
            </a:r>
            <a:r>
              <a:rPr lang="zh-CN" altLang="en-US" sz="1600" dirty="0" smtClean="0">
                <a:latin typeface="微软雅黑" pitchFamily="34" charset="-122"/>
                <a:ea typeface="微软雅黑" pitchFamily="34" charset="-122"/>
              </a:rPr>
              <a:t>７</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３</a:t>
            </a:r>
            <a:r>
              <a:rPr lang="zh-CN" altLang="en-US" sz="1600" dirty="0">
                <a:latin typeface="微软雅黑" pitchFamily="34" charset="-122"/>
                <a:ea typeface="微软雅黑" pitchFamily="34" charset="-122"/>
              </a:rPr>
              <a:t>中</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原先的价格为</a:t>
            </a:r>
            <a:r>
              <a:rPr lang="en-US" altLang="zh-CN" sz="1600" dirty="0">
                <a:latin typeface="微软雅黑" pitchFamily="34" charset="-122"/>
                <a:ea typeface="微软雅黑" pitchFamily="34" charset="-122"/>
              </a:rPr>
              <a:t>P ,</a:t>
            </a:r>
            <a:r>
              <a:rPr lang="zh-CN" altLang="en-US" sz="1600" dirty="0">
                <a:latin typeface="微软雅黑" pitchFamily="34" charset="-122"/>
                <a:ea typeface="微软雅黑" pitchFamily="34" charset="-122"/>
              </a:rPr>
              <a:t>当价格高于</a:t>
            </a:r>
            <a:r>
              <a:rPr lang="en-US" altLang="zh-CN" sz="1600" dirty="0">
                <a:latin typeface="微软雅黑" pitchFamily="34" charset="-122"/>
                <a:ea typeface="微软雅黑" pitchFamily="34" charset="-122"/>
              </a:rPr>
              <a:t>P </a:t>
            </a:r>
            <a:r>
              <a:rPr lang="zh-CN" altLang="en-US" sz="1600" dirty="0">
                <a:latin typeface="微软雅黑" pitchFamily="34" charset="-122"/>
                <a:ea typeface="微软雅黑" pitchFamily="34" charset="-122"/>
              </a:rPr>
              <a:t>时</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价格</a:t>
            </a:r>
            <a:r>
              <a:rPr lang="zh-CN" altLang="en-US" sz="1600" dirty="0">
                <a:latin typeface="微软雅黑" pitchFamily="34" charset="-122"/>
                <a:ea typeface="微软雅黑" pitchFamily="34" charset="-122"/>
              </a:rPr>
              <a:t>提高引起需求量大幅下降</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所以需求曲线比较</a:t>
            </a:r>
            <a:r>
              <a:rPr lang="zh-CN" altLang="en-US" sz="1600" dirty="0" smtClean="0">
                <a:latin typeface="微软雅黑" pitchFamily="34" charset="-122"/>
                <a:ea typeface="微软雅黑" pitchFamily="34" charset="-122"/>
              </a:rPr>
              <a:t>平坦</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当价格低于</a:t>
            </a:r>
            <a:r>
              <a:rPr lang="en-US" altLang="zh-CN" sz="1600" dirty="0">
                <a:latin typeface="微软雅黑" pitchFamily="34" charset="-122"/>
                <a:ea typeface="微软雅黑" pitchFamily="34" charset="-122"/>
              </a:rPr>
              <a:t>P </a:t>
            </a:r>
            <a:r>
              <a:rPr lang="zh-CN" altLang="en-US" sz="1600" dirty="0">
                <a:latin typeface="微软雅黑" pitchFamily="34" charset="-122"/>
                <a:ea typeface="微软雅黑" pitchFamily="34" charset="-122"/>
              </a:rPr>
              <a:t>时</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价格的下降引起需求量较小</a:t>
            </a:r>
            <a:r>
              <a:rPr lang="zh-CN" altLang="en-US" sz="1600" dirty="0" smtClean="0">
                <a:latin typeface="微软雅黑" pitchFamily="34" charset="-122"/>
                <a:ea typeface="微软雅黑" pitchFamily="34" charset="-122"/>
              </a:rPr>
              <a:t>幅度</a:t>
            </a:r>
            <a:r>
              <a:rPr lang="zh-CN" altLang="en-US" sz="1600" dirty="0">
                <a:latin typeface="微软雅黑" pitchFamily="34" charset="-122"/>
                <a:ea typeface="微软雅黑" pitchFamily="34" charset="-122"/>
              </a:rPr>
              <a:t>的变动</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需求缺乏弹性</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所以需求曲线比较平坦</a:t>
            </a:r>
            <a:r>
              <a:rPr lang="en-US" altLang="zh-CN" sz="1600" dirty="0" smtClean="0">
                <a:latin typeface="微软雅黑" pitchFamily="34" charset="-122"/>
                <a:ea typeface="微软雅黑" pitchFamily="34" charset="-122"/>
              </a:rPr>
              <a:t>.E </a:t>
            </a:r>
            <a:r>
              <a:rPr lang="zh-CN" altLang="en-US" sz="1600" dirty="0">
                <a:latin typeface="微软雅黑" pitchFamily="34" charset="-122"/>
                <a:ea typeface="微软雅黑" pitchFamily="34" charset="-122"/>
              </a:rPr>
              <a:t>点为折点</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与此相对应</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边际收益曲线在</a:t>
            </a:r>
            <a:r>
              <a:rPr lang="en-US" altLang="zh-CN" sz="1600" dirty="0" smtClean="0">
                <a:latin typeface="微软雅黑" pitchFamily="34" charset="-122"/>
                <a:ea typeface="微软雅黑" pitchFamily="34" charset="-122"/>
              </a:rPr>
              <a:t>C</a:t>
            </a:r>
            <a:r>
              <a:rPr lang="zh-CN" altLang="en-US" sz="1600" dirty="0" smtClean="0">
                <a:latin typeface="微软雅黑" pitchFamily="34" charset="-122"/>
                <a:ea typeface="微软雅黑" pitchFamily="34" charset="-122"/>
              </a:rPr>
              <a:t>和</a:t>
            </a:r>
            <a:r>
              <a:rPr lang="en-US" altLang="zh-CN" sz="1600" dirty="0" smtClean="0">
                <a:latin typeface="微软雅黑" pitchFamily="34" charset="-122"/>
                <a:ea typeface="微软雅黑" pitchFamily="34" charset="-122"/>
              </a:rPr>
              <a:t>D</a:t>
            </a:r>
            <a:r>
              <a:rPr lang="zh-CN" altLang="en-US" sz="1600" dirty="0" smtClean="0">
                <a:latin typeface="微软雅黑" pitchFamily="34" charset="-122"/>
                <a:ea typeface="微软雅黑" pitchFamily="34" charset="-122"/>
              </a:rPr>
              <a:t>点</a:t>
            </a:r>
            <a:r>
              <a:rPr lang="zh-CN" altLang="en-US" sz="1600" dirty="0">
                <a:latin typeface="微软雅黑" pitchFamily="34" charset="-122"/>
                <a:ea typeface="微软雅黑" pitchFamily="34" charset="-122"/>
              </a:rPr>
              <a:t>断开</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有些经济学家用这来解释寡头垄断市场</a:t>
            </a:r>
            <a:r>
              <a:rPr lang="zh-CN" altLang="en-US" sz="1600" dirty="0" smtClean="0">
                <a:latin typeface="微软雅黑" pitchFamily="34" charset="-122"/>
                <a:ea typeface="微软雅黑" pitchFamily="34" charset="-122"/>
              </a:rPr>
              <a:t>企业</a:t>
            </a:r>
            <a:r>
              <a:rPr lang="zh-CN" altLang="en-US" sz="1600" dirty="0">
                <a:latin typeface="微软雅黑" pitchFamily="34" charset="-122"/>
                <a:ea typeface="微软雅黑" pitchFamily="34" charset="-122"/>
              </a:rPr>
              <a:t>价格比较稳定的现实</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我们</a:t>
            </a:r>
            <a:r>
              <a:rPr lang="zh-CN" altLang="en-US" sz="1600" dirty="0">
                <a:latin typeface="微软雅黑" pitchFamily="34" charset="-122"/>
                <a:ea typeface="微软雅黑" pitchFamily="34" charset="-122"/>
              </a:rPr>
              <a:t>把</a:t>
            </a:r>
            <a:r>
              <a:rPr lang="en-US" altLang="zh-CN" sz="1600" dirty="0">
                <a:latin typeface="微软雅黑" pitchFamily="34" charset="-122"/>
                <a:ea typeface="微软雅黑" pitchFamily="34" charset="-122"/>
              </a:rPr>
              <a:t>AEB </a:t>
            </a:r>
            <a:r>
              <a:rPr lang="zh-CN" altLang="en-US" sz="1600" dirty="0">
                <a:latin typeface="微软雅黑" pitchFamily="34" charset="-122"/>
                <a:ea typeface="微软雅黑" pitchFamily="34" charset="-122"/>
              </a:rPr>
              <a:t>称为寡头垄断企业的需求曲线或</a:t>
            </a:r>
            <a:r>
              <a:rPr lang="zh-CN" altLang="en-US" sz="1600" dirty="0" smtClean="0">
                <a:latin typeface="微软雅黑" pitchFamily="34" charset="-122"/>
                <a:ea typeface="微软雅黑" pitchFamily="34" charset="-122"/>
              </a:rPr>
              <a:t>平均</a:t>
            </a:r>
            <a:r>
              <a:rPr lang="zh-CN" altLang="en-US" sz="1600" dirty="0">
                <a:latin typeface="微软雅黑" pitchFamily="34" charset="-122"/>
                <a:ea typeface="微软雅黑" pitchFamily="34" charset="-122"/>
              </a:rPr>
              <a:t>收益曲线</a:t>
            </a:r>
            <a:r>
              <a:rPr lang="en-US" altLang="zh-CN" sz="1600" dirty="0">
                <a:latin typeface="微软雅黑" pitchFamily="34" charset="-122"/>
                <a:ea typeface="微软雅黑" pitchFamily="34" charset="-122"/>
              </a:rPr>
              <a:t>(AR</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P ),</a:t>
            </a:r>
            <a:r>
              <a:rPr lang="zh-CN" altLang="en-US" sz="1600" dirty="0">
                <a:latin typeface="微软雅黑" pitchFamily="34" charset="-122"/>
                <a:ea typeface="微软雅黑" pitchFamily="34" charset="-122"/>
              </a:rPr>
              <a:t>其他的分析与竞争或垄断</a:t>
            </a:r>
            <a:r>
              <a:rPr lang="zh-CN" altLang="en-US" sz="1600" dirty="0" smtClean="0">
                <a:latin typeface="微软雅黑" pitchFamily="34" charset="-122"/>
                <a:ea typeface="微软雅黑" pitchFamily="34" charset="-122"/>
              </a:rPr>
              <a:t>分析</a:t>
            </a:r>
            <a:r>
              <a:rPr lang="zh-CN" altLang="en-US" sz="1600" dirty="0">
                <a:latin typeface="微软雅黑" pitchFamily="34" charset="-122"/>
                <a:ea typeface="微软雅黑" pitchFamily="34" charset="-122"/>
              </a:rPr>
              <a:t>一样</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只要把成本曲线画上</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根据</a:t>
            </a:r>
            <a:r>
              <a:rPr lang="en-US" altLang="zh-CN" sz="1600" dirty="0">
                <a:latin typeface="微软雅黑" pitchFamily="34" charset="-122"/>
                <a:ea typeface="微软雅黑" pitchFamily="34" charset="-122"/>
              </a:rPr>
              <a:t>MR </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MC </a:t>
            </a:r>
            <a:r>
              <a:rPr lang="zh-CN" altLang="en-US" sz="1600" dirty="0" smtClean="0">
                <a:latin typeface="微软雅黑" pitchFamily="34" charset="-122"/>
                <a:ea typeface="微软雅黑" pitchFamily="34" charset="-122"/>
              </a:rPr>
              <a:t>原则进行</a:t>
            </a:r>
            <a:r>
              <a:rPr lang="zh-CN" altLang="en-US" sz="1600" dirty="0">
                <a:latin typeface="微软雅黑" pitchFamily="34" charset="-122"/>
                <a:ea typeface="微软雅黑" pitchFamily="34" charset="-122"/>
              </a:rPr>
              <a:t>分析</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就可以得出企业均衡的产量和价格</a:t>
            </a:r>
            <a:r>
              <a:rPr lang="en-US" altLang="zh-CN" dirty="0">
                <a:latin typeface="E-BZ"/>
              </a:rPr>
              <a:t>.</a:t>
            </a:r>
            <a:endParaRPr lang="zh-CN" altLang="en-US" dirty="0"/>
          </a:p>
        </p:txBody>
      </p:sp>
    </p:spTree>
  </p:cSld>
  <p:clrMapOvr>
    <a:masterClrMapping/>
  </p:clrMapOvr>
  <p:transition spd="slow">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105187"/>
            <a:ext cx="11320272" cy="5860387"/>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四、寡头垄断企业的利润和价格</a:t>
            </a:r>
            <a:r>
              <a:rPr lang="zh-CN" altLang="en-US" sz="2000" b="1" dirty="0" smtClean="0">
                <a:latin typeface="微软雅黑" pitchFamily="34" charset="-122"/>
                <a:ea typeface="微软雅黑" pitchFamily="34" charset="-122"/>
              </a:rPr>
              <a:t>策略</a:t>
            </a:r>
            <a:endParaRPr lang="en-US" altLang="zh-CN" sz="2000" b="1" dirty="0" smtClean="0">
              <a:latin typeface="微软雅黑" pitchFamily="34" charset="-122"/>
              <a:ea typeface="微软雅黑" pitchFamily="34" charset="-122"/>
            </a:endParaRP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寡头垄断企业的</a:t>
            </a:r>
            <a:r>
              <a:rPr lang="zh-CN" altLang="en-US" dirty="0" smtClean="0">
                <a:latin typeface="微软雅黑" pitchFamily="34" charset="-122"/>
                <a:ea typeface="微软雅黑" pitchFamily="34" charset="-122"/>
              </a:rPr>
              <a:t>利润</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寡头垄断企业长期追求的利润并不像短期那样精确</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a:t>
            </a:r>
            <a:r>
              <a:rPr lang="zh-CN" altLang="en-US" dirty="0" smtClean="0">
                <a:latin typeface="微软雅黑" pitchFamily="34" charset="-122"/>
                <a:ea typeface="微软雅黑" pitchFamily="34" charset="-122"/>
              </a:rPr>
              <a:t>是因为</a:t>
            </a:r>
            <a:r>
              <a:rPr lang="en-US" altLang="zh-CN" dirty="0">
                <a:latin typeface="微软雅黑" pitchFamily="34" charset="-122"/>
                <a:ea typeface="微软雅黑" pitchFamily="34" charset="-122"/>
              </a:rPr>
              <a:t>:</a:t>
            </a:r>
          </a:p>
          <a:p>
            <a:pPr>
              <a:lnSpc>
                <a:spcPct val="150000"/>
              </a:lnSpc>
            </a:pPr>
            <a:r>
              <a:rPr lang="zh-CN" altLang="en-US" dirty="0" smtClean="0">
                <a:latin typeface="微软雅黑" pitchFamily="34" charset="-122"/>
                <a:ea typeface="微软雅黑" pitchFamily="34" charset="-122"/>
              </a:rPr>
              <a:t>第</a:t>
            </a:r>
            <a:r>
              <a:rPr lang="zh-CN" altLang="en-US" dirty="0">
                <a:latin typeface="微软雅黑" pitchFamily="34" charset="-122"/>
                <a:ea typeface="微软雅黑" pitchFamily="34" charset="-122"/>
              </a:rPr>
              <a:t>一</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每个</a:t>
            </a:r>
            <a:r>
              <a:rPr lang="zh-CN" altLang="en-US" dirty="0">
                <a:latin typeface="微软雅黑" pitchFamily="34" charset="-122"/>
                <a:ea typeface="微软雅黑" pitchFamily="34" charset="-122"/>
              </a:rPr>
              <a:t>寡头垄断企业的决策经常是在不确定的条件下进行的价格和产量决策</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第</a:t>
            </a:r>
            <a:r>
              <a:rPr lang="zh-CN" altLang="en-US" dirty="0" smtClean="0">
                <a:latin typeface="微软雅黑" pitchFamily="34" charset="-122"/>
                <a:ea typeface="微软雅黑" pitchFamily="34" charset="-122"/>
              </a:rPr>
              <a:t>二</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从企业经营经理人员的角度来看</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经理人员往往只拥有企业极小一部分股权</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企业</a:t>
            </a:r>
            <a:r>
              <a:rPr lang="zh-CN" altLang="en-US" dirty="0">
                <a:latin typeface="微软雅黑" pitchFamily="34" charset="-122"/>
                <a:ea typeface="微软雅黑" pitchFamily="34" charset="-122"/>
              </a:rPr>
              <a:t>是否获取最大的利润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对他们来说</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关系不一定很大</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二</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关于价格</a:t>
            </a:r>
            <a:r>
              <a:rPr lang="zh-CN" altLang="en-US" dirty="0" smtClean="0">
                <a:latin typeface="微软雅黑" pitchFamily="34" charset="-122"/>
                <a:ea typeface="微软雅黑" pitchFamily="34" charset="-122"/>
              </a:rPr>
              <a:t>策略</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在价格策略方面</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寡头垄断企业常常采用黏性的价格策略</a:t>
            </a:r>
            <a:r>
              <a:rPr lang="en-US" altLang="zh-CN" dirty="0" smtClean="0">
                <a:latin typeface="微软雅黑" pitchFamily="34" charset="-122"/>
                <a:ea typeface="微软雅黑" pitchFamily="34" charset="-122"/>
              </a:rPr>
              <a:t>.</a:t>
            </a:r>
          </a:p>
          <a:p>
            <a:pPr>
              <a:lnSpc>
                <a:spcPct val="150000"/>
              </a:lnSpc>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三</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成本加成定价</a:t>
            </a:r>
            <a:r>
              <a:rPr lang="zh-CN" altLang="en-US" dirty="0" smtClean="0">
                <a:latin typeface="微软雅黑" pitchFamily="34" charset="-122"/>
                <a:ea typeface="微软雅黑" pitchFamily="34" charset="-122"/>
              </a:rPr>
              <a:t>法</a:t>
            </a:r>
            <a:endParaRPr lang="en-US" altLang="zh-CN" dirty="0" smtClean="0">
              <a:latin typeface="微软雅黑" pitchFamily="34" charset="-122"/>
              <a:ea typeface="微软雅黑" pitchFamily="34" charset="-122"/>
            </a:endParaRPr>
          </a:p>
          <a:p>
            <a:pPr>
              <a:lnSpc>
                <a:spcPct val="150000"/>
              </a:lnSpc>
            </a:pPr>
            <a:r>
              <a:rPr lang="zh-CN" altLang="en-US" dirty="0">
                <a:latin typeface="微软雅黑" pitchFamily="34" charset="-122"/>
                <a:ea typeface="微软雅黑" pitchFamily="34" charset="-122"/>
              </a:rPr>
              <a:t>寡头垄断企业最常见的定价方法之一就是成本加成定价法</a:t>
            </a:r>
            <a:r>
              <a:rPr lang="en-US" altLang="zh-CN" dirty="0" smtClean="0">
                <a:latin typeface="微软雅黑" pitchFamily="34" charset="-122"/>
                <a:ea typeface="微软雅黑" pitchFamily="34" charset="-122"/>
              </a:rPr>
              <a:t>.</a:t>
            </a:r>
          </a:p>
          <a:p>
            <a:pPr>
              <a:lnSpc>
                <a:spcPct val="150000"/>
              </a:lnSpc>
            </a:pPr>
            <a:r>
              <a:rPr lang="zh-CN" altLang="en-US" dirty="0">
                <a:latin typeface="微软雅黑" pitchFamily="34" charset="-122"/>
                <a:ea typeface="微软雅黑" pitchFamily="34" charset="-122"/>
              </a:rPr>
              <a:t>成本加成定价法包括三个步骤</a:t>
            </a:r>
            <a:r>
              <a:rPr lang="en-US" altLang="zh-CN" dirty="0" smtClean="0">
                <a:latin typeface="微软雅黑" pitchFamily="34" charset="-122"/>
                <a:ea typeface="微软雅黑" pitchFamily="34" charset="-122"/>
              </a:rPr>
              <a:t>:</a:t>
            </a:r>
          </a:p>
          <a:p>
            <a:pPr>
              <a:lnSpc>
                <a:spcPct val="150000"/>
              </a:lnSpc>
            </a:pPr>
            <a:r>
              <a:rPr lang="en-US" altLang="zh-CN"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第一</a:t>
            </a:r>
            <a:r>
              <a:rPr lang="zh-CN" altLang="en-US" sz="1600" dirty="0">
                <a:latin typeface="微软雅黑" pitchFamily="34" charset="-122"/>
                <a:ea typeface="微软雅黑" pitchFamily="34" charset="-122"/>
              </a:rPr>
              <a:t>步</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确定正常产量</a:t>
            </a:r>
            <a:r>
              <a:rPr lang="en-US" altLang="zh-CN" sz="1600" dirty="0" smtClean="0">
                <a:latin typeface="微软雅黑" pitchFamily="34" charset="-122"/>
                <a:ea typeface="微软雅黑" pitchFamily="34" charset="-122"/>
              </a:rPr>
              <a:t>.</a:t>
            </a:r>
          </a:p>
          <a:p>
            <a:pPr>
              <a:lnSpc>
                <a:spcPct val="150000"/>
              </a:lnSpc>
            </a:pP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第二</a:t>
            </a:r>
            <a:r>
              <a:rPr lang="zh-CN" altLang="en-US" sz="1600" dirty="0">
                <a:latin typeface="微软雅黑" pitchFamily="34" charset="-122"/>
                <a:ea typeface="微软雅黑" pitchFamily="34" charset="-122"/>
              </a:rPr>
              <a:t>步</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根据正常产量</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确定平均固定成本和平均变动成本</a:t>
            </a:r>
            <a:r>
              <a:rPr lang="en-US" altLang="zh-CN" sz="1600" dirty="0" smtClean="0">
                <a:latin typeface="微软雅黑" pitchFamily="34" charset="-122"/>
                <a:ea typeface="微软雅黑" pitchFamily="34" charset="-122"/>
              </a:rPr>
              <a:t>.</a:t>
            </a:r>
          </a:p>
          <a:p>
            <a:pPr>
              <a:lnSpc>
                <a:spcPct val="150000"/>
              </a:lnSpc>
            </a:pP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第三</a:t>
            </a:r>
            <a:r>
              <a:rPr lang="zh-CN" altLang="en-US" sz="1600" dirty="0">
                <a:latin typeface="微软雅黑" pitchFamily="34" charset="-122"/>
                <a:ea typeface="微软雅黑" pitchFamily="34" charset="-122"/>
              </a:rPr>
              <a:t>步</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根据平均成本确定加成的利润数量</a:t>
            </a:r>
            <a:r>
              <a:rPr lang="en-US" altLang="zh-CN" sz="1600" dirty="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寡头垄断</a:t>
            </a:r>
          </a:p>
        </p:txBody>
      </p:sp>
    </p:spTree>
    <p:extLst>
      <p:ext uri="{BB962C8B-B14F-4D97-AF65-F5344CB8AC3E}">
        <p14:creationId xmlns:p14="http://schemas.microsoft.com/office/powerpoint/2010/main" val="1253138984"/>
      </p:ext>
    </p:extLst>
  </p:cSld>
  <p:clrMapOvr>
    <a:masterClrMapping/>
  </p:clrMapOvr>
  <p:transition spd="slow">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0894448" cy="3785652"/>
          </a:xfrm>
          <a:prstGeom prst="rect">
            <a:avLst/>
          </a:prstGeom>
        </p:spPr>
        <p:txBody>
          <a:bodyPr wrap="square">
            <a:spAutoFit/>
          </a:bodyPr>
          <a:lstStyle/>
          <a:p>
            <a:pPr algn="just">
              <a:lnSpc>
                <a:spcPct val="150000"/>
              </a:lnSpc>
            </a:pPr>
            <a:r>
              <a:rPr lang="zh-CN" altLang="en-US" sz="2000" b="1" dirty="0">
                <a:latin typeface="微软雅黑" pitchFamily="34" charset="-122"/>
                <a:ea typeface="微软雅黑" pitchFamily="34" charset="-122"/>
              </a:rPr>
              <a:t>五、寡头垄断企业的</a:t>
            </a:r>
            <a:r>
              <a:rPr lang="zh-CN" altLang="en-US" sz="2000" b="1" dirty="0" smtClean="0">
                <a:latin typeface="微软雅黑" pitchFamily="34" charset="-122"/>
                <a:ea typeface="微软雅黑" pitchFamily="34" charset="-122"/>
              </a:rPr>
              <a:t>效率</a:t>
            </a:r>
            <a:endParaRPr lang="en-US" altLang="zh-CN" sz="2000" b="1" dirty="0" smtClean="0">
              <a:latin typeface="微软雅黑" pitchFamily="34" charset="-122"/>
              <a:ea typeface="微软雅黑" pitchFamily="34" charset="-122"/>
            </a:endParaRPr>
          </a:p>
          <a:p>
            <a:pPr algn="just">
              <a:lnSpc>
                <a:spcPct val="150000"/>
              </a:lnSpc>
            </a:pPr>
            <a:r>
              <a:rPr lang="zh-CN" altLang="en-US" sz="2000" dirty="0">
                <a:latin typeface="微软雅黑" pitchFamily="34" charset="-122"/>
                <a:ea typeface="微软雅黑" pitchFamily="34" charset="-122"/>
              </a:rPr>
              <a:t>一般而言</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在寡头垄断市场上</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市场价格高于边际成本</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同时价格高于最低平均成本</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寡头垄断企业在生产量和技术使用方面应该是缺乏效率的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但从程度上来看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由于</a:t>
            </a:r>
            <a:r>
              <a:rPr lang="zh-CN" altLang="en-US" sz="2000" dirty="0" smtClean="0">
                <a:latin typeface="微软雅黑" pitchFamily="34" charset="-122"/>
                <a:ea typeface="微软雅黑" pitchFamily="34" charset="-122"/>
              </a:rPr>
              <a:t>寡头</a:t>
            </a:r>
            <a:r>
              <a:rPr lang="zh-CN" altLang="en-US" sz="2000" dirty="0">
                <a:latin typeface="微软雅黑" pitchFamily="34" charset="-122"/>
                <a:ea typeface="微软雅黑" pitchFamily="34" charset="-122"/>
              </a:rPr>
              <a:t>市场存在竞争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有时竞争还比较激烈</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因而其效率比垄断市场要高</a:t>
            </a:r>
            <a:r>
              <a:rPr lang="en-US" altLang="zh-CN" sz="2000" dirty="0">
                <a:latin typeface="微软雅黑" pitchFamily="34" charset="-122"/>
                <a:ea typeface="微软雅黑" pitchFamily="34" charset="-122"/>
              </a:rPr>
              <a:t>.</a:t>
            </a:r>
          </a:p>
          <a:p>
            <a:pPr algn="just">
              <a:lnSpc>
                <a:spcPct val="150000"/>
              </a:lnSpc>
            </a:pPr>
            <a:r>
              <a:rPr lang="zh-CN" altLang="en-US" sz="2000" dirty="0">
                <a:latin typeface="微软雅黑" pitchFamily="34" charset="-122"/>
                <a:ea typeface="微软雅黑" pitchFamily="34" charset="-122"/>
              </a:rPr>
              <a:t>但是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寡头市场上往往存在产品差异</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从而满足消费者的不同偏好</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此外</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由于寡头</a:t>
            </a:r>
            <a:r>
              <a:rPr lang="zh-CN" altLang="en-US" sz="2000" dirty="0" smtClean="0">
                <a:latin typeface="微软雅黑" pitchFamily="34" charset="-122"/>
                <a:ea typeface="微软雅黑" pitchFamily="34" charset="-122"/>
              </a:rPr>
              <a:t>企业</a:t>
            </a:r>
            <a:r>
              <a:rPr lang="zh-CN" altLang="en-US" sz="2000" dirty="0">
                <a:latin typeface="微软雅黑" pitchFamily="34" charset="-122"/>
                <a:ea typeface="微软雅黑" pitchFamily="34" charset="-122"/>
              </a:rPr>
              <a:t>规模较大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便于大量使用先进的生产技术</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而激烈的竞争又使企业加速产品和技术革新</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因此</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又有其效率较高的一面</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在许多国家</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人们试图限制寡头企业的低效率</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进一步</a:t>
            </a:r>
            <a:r>
              <a:rPr lang="zh-CN" altLang="en-US" sz="2000" dirty="0" smtClean="0">
                <a:latin typeface="微软雅黑" pitchFamily="34" charset="-122"/>
                <a:ea typeface="微软雅黑" pitchFamily="34" charset="-122"/>
              </a:rPr>
              <a:t>鼓励寡头</a:t>
            </a:r>
            <a:r>
              <a:rPr lang="zh-CN" altLang="en-US" sz="2000" dirty="0">
                <a:latin typeface="微软雅黑" pitchFamily="34" charset="-122"/>
                <a:ea typeface="微软雅黑" pitchFamily="34" charset="-122"/>
              </a:rPr>
              <a:t>市场的竞争</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从而提高寡头市场的效率</a:t>
            </a:r>
            <a:r>
              <a:rPr lang="en-US" altLang="zh-CN" sz="2000" dirty="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寡头垄断</a:t>
            </a:r>
          </a:p>
        </p:txBody>
      </p:sp>
    </p:spTree>
    <p:extLst>
      <p:ext uri="{BB962C8B-B14F-4D97-AF65-F5344CB8AC3E}">
        <p14:creationId xmlns:p14="http://schemas.microsoft.com/office/powerpoint/2010/main" val="1102586800"/>
      </p:ext>
    </p:extLst>
  </p:cSld>
  <p:clrMapOvr>
    <a:masterClrMapping/>
  </p:clrMapOvr>
  <p:transition spd="slow">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1320272" cy="4708981"/>
          </a:xfrm>
          <a:prstGeom prst="rect">
            <a:avLst/>
          </a:prstGeom>
        </p:spPr>
        <p:txBody>
          <a:bodyPr wrap="square">
            <a:spAutoFit/>
          </a:bodyPr>
          <a:lstStyle/>
          <a:p>
            <a:pPr>
              <a:lnSpc>
                <a:spcPct val="150000"/>
              </a:lnSpc>
            </a:pPr>
            <a:r>
              <a:rPr lang="zh-CN" altLang="en-US" sz="2000" b="1" dirty="0">
                <a:latin typeface="微软雅黑" pitchFamily="34" charset="-122"/>
                <a:ea typeface="微软雅黑" pitchFamily="34" charset="-122"/>
              </a:rPr>
              <a:t>一、垄断竞争市场的基本</a:t>
            </a:r>
            <a:r>
              <a:rPr lang="zh-CN" altLang="en-US" sz="2000" b="1" dirty="0" smtClean="0">
                <a:latin typeface="微软雅黑" pitchFamily="34" charset="-122"/>
                <a:ea typeface="微软雅黑" pitchFamily="34" charset="-122"/>
              </a:rPr>
              <a:t>特征</a:t>
            </a:r>
            <a:endParaRPr lang="en-US" altLang="zh-CN" sz="2000" b="1" dirty="0" smtClean="0">
              <a:latin typeface="微软雅黑" pitchFamily="34" charset="-122"/>
              <a:ea typeface="微软雅黑" pitchFamily="34" charset="-122"/>
            </a:endParaRPr>
          </a:p>
          <a:p>
            <a:pPr>
              <a:lnSpc>
                <a:spcPct val="150000"/>
              </a:lnSpc>
            </a:pPr>
            <a:r>
              <a:rPr lang="zh-CN" altLang="en-US" sz="2000" dirty="0">
                <a:latin typeface="微软雅黑" pitchFamily="34" charset="-122"/>
                <a:ea typeface="微软雅黑" pitchFamily="34" charset="-122"/>
              </a:rPr>
              <a:t>垄断竞争市场是既存在竞争又存在垄断的市场</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它有以下特征</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１</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同一产业的企业生产的产品存在差别</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但又存在很大的替代性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产品的差别指</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①产品本身存在差别</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如电视机有黑白的和彩色的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牙膏有药物牙膏和非药物牙膏等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产品</a:t>
            </a:r>
            <a:r>
              <a:rPr lang="zh-CN" altLang="en-US" sz="2000" dirty="0">
                <a:latin typeface="微软雅黑" pitchFamily="34" charset="-122"/>
                <a:ea typeface="微软雅黑" pitchFamily="34" charset="-122"/>
              </a:rPr>
              <a:t>的差别还包括销售条件的差别</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如商标、特定的生产技术、销售地点、产地、售后服务等</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正是</a:t>
            </a:r>
            <a:r>
              <a:rPr lang="zh-CN" altLang="en-US" sz="2000" dirty="0">
                <a:latin typeface="微软雅黑" pitchFamily="34" charset="-122"/>
                <a:ea typeface="微软雅黑" pitchFamily="34" charset="-122"/>
              </a:rPr>
              <a:t>这种差别使企业对自己的产品实施垄断成为可能</a:t>
            </a:r>
            <a:r>
              <a:rPr lang="en-US" altLang="zh-CN" sz="2000" dirty="0" smtClean="0">
                <a:latin typeface="微软雅黑" pitchFamily="34" charset="-122"/>
                <a:ea typeface="微软雅黑" pitchFamily="34" charset="-122"/>
              </a:rPr>
              <a:t>.</a:t>
            </a:r>
          </a:p>
          <a:p>
            <a:pPr>
              <a:lnSpc>
                <a:spcPct val="150000"/>
              </a:lnSpc>
            </a:pPr>
            <a:r>
              <a:rPr lang="zh-CN" altLang="en-US" sz="2000" dirty="0">
                <a:latin typeface="微软雅黑" pitchFamily="34" charset="-122"/>
                <a:ea typeface="微软雅黑" pitchFamily="34" charset="-122"/>
              </a:rPr>
              <a:t>②产品替代性是指不同的产品具有相同的或者相似的用途</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它们可以互相替代</a:t>
            </a:r>
            <a:r>
              <a:rPr lang="en-US" altLang="zh-CN" sz="2000" dirty="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产品的</a:t>
            </a:r>
            <a:r>
              <a:rPr lang="zh-CN" altLang="en-US" sz="2000" dirty="0">
                <a:latin typeface="微软雅黑" pitchFamily="34" charset="-122"/>
                <a:ea typeface="微软雅黑" pitchFamily="34" charset="-122"/>
              </a:rPr>
              <a:t>替代性又促使市场上同类产品之间激烈的竞争</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２</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市场上有众多的企业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企业的数量很多</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比寡头垄断要多</a:t>
            </a:r>
            <a:r>
              <a:rPr lang="en-US" altLang="zh-CN" sz="2000" dirty="0" smtClean="0">
                <a:latin typeface="微软雅黑" pitchFamily="34" charset="-122"/>
                <a:ea typeface="微软雅黑" pitchFamily="34" charset="-122"/>
              </a:rPr>
              <a:t>.</a:t>
            </a:r>
          </a:p>
          <a:p>
            <a:pPr>
              <a:lnSpc>
                <a:spcPct val="150000"/>
              </a:lnSpc>
            </a:pP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３</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从长期来看</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企业进入或退出一个行业是自由的</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虽有些障碍</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但这些障碍不是</a:t>
            </a:r>
            <a:r>
              <a:rPr lang="zh-CN" altLang="en-US" sz="2000" dirty="0" smtClean="0">
                <a:latin typeface="微软雅黑" pitchFamily="34" charset="-122"/>
                <a:ea typeface="微软雅黑" pitchFamily="34" charset="-122"/>
              </a:rPr>
              <a:t>不可逾越</a:t>
            </a:r>
            <a:r>
              <a:rPr lang="zh-CN" altLang="en-US" sz="2000" dirty="0">
                <a:latin typeface="微软雅黑" pitchFamily="34" charset="-122"/>
                <a:ea typeface="微软雅黑" pitchFamily="34" charset="-122"/>
              </a:rPr>
              <a:t>的</a:t>
            </a:r>
            <a:r>
              <a:rPr lang="en-US" altLang="zh-CN"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垄断竞争市场</a:t>
            </a:r>
          </a:p>
        </p:txBody>
      </p:sp>
    </p:spTree>
    <p:extLst>
      <p:ext uri="{BB962C8B-B14F-4D97-AF65-F5344CB8AC3E}">
        <p14:creationId xmlns:p14="http://schemas.microsoft.com/office/powerpoint/2010/main" val="3670973340"/>
      </p:ext>
    </p:extLst>
  </p:cSld>
  <p:clrMapOvr>
    <a:masterClrMapping/>
  </p:clrMapOvr>
  <p:transition spd="slow">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5470" y="608965"/>
            <a:ext cx="262890" cy="394335"/>
            <a:chOff x="922" y="959"/>
            <a:chExt cx="414" cy="621"/>
          </a:xfrm>
        </p:grpSpPr>
        <p:cxnSp>
          <p:nvCxnSpPr>
            <p:cNvPr id="4" name="直接连接符 3"/>
            <p:cNvCxnSpPr/>
            <p:nvPr/>
          </p:nvCxnSpPr>
          <p:spPr>
            <a:xfrm>
              <a:off x="922" y="959"/>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922" y="1270"/>
              <a:ext cx="415" cy="311"/>
            </a:xfrm>
            <a:prstGeom prst="line">
              <a:avLst/>
            </a:prstGeom>
            <a:ln w="19050">
              <a:solidFill>
                <a:schemeClr val="accent1">
                  <a:lumMod val="50000"/>
                </a:schemeClr>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V="1">
            <a:off x="1091565" y="1078230"/>
            <a:ext cx="11098530" cy="1397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71728" y="1266551"/>
            <a:ext cx="11320272" cy="400110"/>
          </a:xfrm>
          <a:prstGeom prst="rect">
            <a:avLst/>
          </a:prstGeom>
        </p:spPr>
        <p:txBody>
          <a:bodyPr wrap="square">
            <a:spAutoFit/>
          </a:bodyPr>
          <a:lstStyle/>
          <a:p>
            <a:r>
              <a:rPr lang="zh-CN" altLang="en-US" sz="2000" b="1" dirty="0">
                <a:latin typeface="微软雅黑" pitchFamily="34" charset="-122"/>
                <a:ea typeface="微软雅黑" pitchFamily="34" charset="-122"/>
              </a:rPr>
              <a:t>二、垄断竞争企业面临的市场需求曲线</a:t>
            </a:r>
            <a:endParaRPr lang="en-US" altLang="zh-CN" sz="2000" b="1" dirty="0">
              <a:latin typeface="微软雅黑" pitchFamily="34" charset="-122"/>
              <a:ea typeface="微软雅黑" pitchFamily="34" charset="-122"/>
            </a:endParaRPr>
          </a:p>
        </p:txBody>
      </p:sp>
      <p:sp>
        <p:nvSpPr>
          <p:cNvPr id="17" name="文本框 2"/>
          <p:cNvSpPr txBox="1"/>
          <p:nvPr/>
        </p:nvSpPr>
        <p:spPr>
          <a:xfrm>
            <a:off x="1033145" y="543560"/>
            <a:ext cx="3030220" cy="523220"/>
          </a:xfrm>
          <a:prstGeom prst="rect">
            <a:avLst/>
          </a:prstGeom>
          <a:noFill/>
        </p:spPr>
        <p:txBody>
          <a:bodyPr wrap="square" rtlCol="0">
            <a:spAutoFit/>
          </a:bodyPr>
          <a:lstStyle>
            <a:defPPr>
              <a:defRPr lang="zh-CN"/>
            </a:defPPr>
            <a:lvl1pPr>
              <a:defRPr sz="2800" b="1" i="1">
                <a:solidFill>
                  <a:schemeClr val="accent1">
                    <a:lumMod val="50000"/>
                  </a:schemeClr>
                </a:solidFill>
                <a:latin typeface="微软雅黑" panose="020B0503020204020204" charset="-122"/>
                <a:ea typeface="微软雅黑" panose="020B0503020204020204" charset="-122"/>
              </a:defRPr>
            </a:lvl1pPr>
          </a:lstStyle>
          <a:p>
            <a:r>
              <a:rPr lang="zh-CN" altLang="en-US" dirty="0"/>
              <a:t>垄断竞争市场</a:t>
            </a:r>
          </a:p>
        </p:txBody>
      </p:sp>
      <p:pic>
        <p:nvPicPr>
          <p:cNvPr id="2" name="图片 1"/>
          <p:cNvPicPr>
            <a:picLocks noChangeAspect="1"/>
          </p:cNvPicPr>
          <p:nvPr/>
        </p:nvPicPr>
        <p:blipFill>
          <a:blip r:embed="rId2"/>
          <a:stretch>
            <a:fillRect/>
          </a:stretch>
        </p:blipFill>
        <p:spPr>
          <a:xfrm>
            <a:off x="1091566" y="1866433"/>
            <a:ext cx="2971800" cy="2622176"/>
          </a:xfrm>
          <a:prstGeom prst="rect">
            <a:avLst/>
          </a:prstGeom>
        </p:spPr>
      </p:pic>
      <p:sp>
        <p:nvSpPr>
          <p:cNvPr id="8" name="矩形 7"/>
          <p:cNvSpPr/>
          <p:nvPr/>
        </p:nvSpPr>
        <p:spPr>
          <a:xfrm>
            <a:off x="4209536" y="1948810"/>
            <a:ext cx="7914656" cy="2308324"/>
          </a:xfrm>
          <a:prstGeom prst="rect">
            <a:avLst/>
          </a:prstGeom>
        </p:spPr>
        <p:txBody>
          <a:bodyPr wrap="square">
            <a:spAutoFit/>
          </a:bodyPr>
          <a:lstStyle/>
          <a:p>
            <a:r>
              <a:rPr lang="zh-CN" altLang="en-US" dirty="0">
                <a:latin typeface="微软雅黑" pitchFamily="34" charset="-122"/>
                <a:ea typeface="微软雅黑" pitchFamily="34" charset="-122"/>
              </a:rPr>
              <a:t>根据垄断竞争市场的特征</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一方面</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由于每个</a:t>
            </a:r>
            <a:r>
              <a:rPr lang="zh-CN" altLang="en-US" dirty="0" smtClean="0">
                <a:latin typeface="微软雅黑" pitchFamily="34" charset="-122"/>
                <a:ea typeface="微软雅黑" pitchFamily="34" charset="-122"/>
              </a:rPr>
              <a:t>企业</a:t>
            </a:r>
            <a:r>
              <a:rPr lang="zh-CN" altLang="en-US" dirty="0">
                <a:latin typeface="微软雅黑" pitchFamily="34" charset="-122"/>
                <a:ea typeface="微软雅黑" pitchFamily="34" charset="-122"/>
              </a:rPr>
              <a:t>提供的产品有一定的差异</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企业可以对其产品</a:t>
            </a:r>
            <a:r>
              <a:rPr lang="zh-CN" altLang="en-US" dirty="0" smtClean="0">
                <a:latin typeface="微软雅黑" pitchFamily="34" charset="-122"/>
                <a:ea typeface="微软雅黑" pitchFamily="34" charset="-122"/>
              </a:rPr>
              <a:t>实施垄断</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企业具有影响产品价格的能力</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因而垄断</a:t>
            </a:r>
            <a:r>
              <a:rPr lang="zh-CN" altLang="en-US" dirty="0" smtClean="0">
                <a:latin typeface="微软雅黑" pitchFamily="34" charset="-122"/>
                <a:ea typeface="微软雅黑" pitchFamily="34" charset="-122"/>
              </a:rPr>
              <a:t>竞争企业</a:t>
            </a:r>
            <a:r>
              <a:rPr lang="zh-CN" altLang="en-US" dirty="0">
                <a:latin typeface="微软雅黑" pitchFamily="34" charset="-122"/>
                <a:ea typeface="微软雅黑" pitchFamily="34" charset="-122"/>
              </a:rPr>
              <a:t>的需求曲线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收益曲线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向右下方倾斜</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另一方面</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垄断竞争市场又不同于垄断市场</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市场上同类</a:t>
            </a:r>
            <a:r>
              <a:rPr lang="zh-CN" altLang="en-US" dirty="0" smtClean="0">
                <a:latin typeface="微软雅黑" pitchFamily="34" charset="-122"/>
                <a:ea typeface="微软雅黑" pitchFamily="34" charset="-122"/>
              </a:rPr>
              <a:t>产品</a:t>
            </a:r>
            <a:r>
              <a:rPr lang="zh-CN" altLang="en-US" dirty="0">
                <a:latin typeface="微软雅黑" pitchFamily="34" charset="-122"/>
                <a:ea typeface="微软雅黑" pitchFamily="34" charset="-122"/>
              </a:rPr>
              <a:t>的竞争</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新老企业的进入和退出比较容易</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因此</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当</a:t>
            </a:r>
            <a:r>
              <a:rPr lang="zh-CN" altLang="en-US" dirty="0">
                <a:latin typeface="微软雅黑" pitchFamily="34" charset="-122"/>
                <a:ea typeface="微软雅黑" pitchFamily="34" charset="-122"/>
              </a:rPr>
              <a:t>企业试图提高产品价格时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其损失掉的需求量</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收益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比垄断时要大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相反</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当垄断竞争企业降低</a:t>
            </a:r>
            <a:r>
              <a:rPr lang="zh-CN" altLang="en-US" dirty="0" smtClean="0">
                <a:latin typeface="微软雅黑" pitchFamily="34" charset="-122"/>
                <a:ea typeface="微软雅黑" pitchFamily="34" charset="-122"/>
              </a:rPr>
              <a:t>价格时</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其争取到的需求量</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收益</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可能更大</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综合两方面的因素</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垄断竞争企业面临的是一</a:t>
            </a:r>
            <a:r>
              <a:rPr lang="zh-CN" altLang="en-US" dirty="0" smtClean="0">
                <a:latin typeface="微软雅黑" pitchFamily="34" charset="-122"/>
                <a:ea typeface="微软雅黑" pitchFamily="34" charset="-122"/>
              </a:rPr>
              <a:t>条</a:t>
            </a:r>
            <a:r>
              <a:rPr lang="zh-CN" altLang="en-US" dirty="0">
                <a:latin typeface="微软雅黑" pitchFamily="34" charset="-122"/>
                <a:ea typeface="微软雅黑" pitchFamily="34" charset="-122"/>
              </a:rPr>
              <a:t>向右下方倾斜的需求曲线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但曲线比较平坦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如图</a:t>
            </a:r>
            <a:r>
              <a:rPr lang="zh-CN" altLang="en-US" dirty="0" smtClean="0">
                <a:latin typeface="微软雅黑" pitchFamily="34" charset="-122"/>
                <a:ea typeface="微软雅黑" pitchFamily="34" charset="-122"/>
              </a:rPr>
              <a:t>７</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４</a:t>
            </a:r>
            <a:r>
              <a:rPr lang="zh-CN" altLang="en-US" dirty="0">
                <a:latin typeface="微软雅黑" pitchFamily="34" charset="-122"/>
                <a:ea typeface="微软雅黑" pitchFamily="34" charset="-122"/>
              </a:rPr>
              <a:t>所示</a:t>
            </a:r>
            <a:r>
              <a:rPr lang="en-US" altLang="zh-CN" dirty="0">
                <a:latin typeface="微软雅黑" pitchFamily="34" charset="-122"/>
                <a:ea typeface="微软雅黑" pitchFamily="34" charset="-122"/>
              </a:rPr>
              <a:t>,AR</a:t>
            </a:r>
            <a:r>
              <a:rPr lang="zh-CN" altLang="en-US" dirty="0">
                <a:latin typeface="微软雅黑" pitchFamily="34" charset="-122"/>
                <a:ea typeface="微软雅黑" pitchFamily="34" charset="-122"/>
              </a:rPr>
              <a:t>线的高度取决于市场上</a:t>
            </a:r>
            <a:r>
              <a:rPr lang="zh-CN" altLang="en-US" dirty="0" smtClean="0">
                <a:latin typeface="微软雅黑" pitchFamily="34" charset="-122"/>
                <a:ea typeface="微软雅黑" pitchFamily="34" charset="-122"/>
              </a:rPr>
              <a:t>同类</a:t>
            </a:r>
            <a:r>
              <a:rPr lang="zh-CN" altLang="en-US" dirty="0">
                <a:latin typeface="微软雅黑" pitchFamily="34" charset="-122"/>
                <a:ea typeface="微软雅黑" pitchFamily="34" charset="-122"/>
              </a:rPr>
              <a:t>产品的平均价格</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9" name="矩形 8"/>
          <p:cNvSpPr/>
          <p:nvPr/>
        </p:nvSpPr>
        <p:spPr>
          <a:xfrm>
            <a:off x="871728" y="4566059"/>
            <a:ext cx="11318366" cy="1508105"/>
          </a:xfrm>
          <a:prstGeom prst="rect">
            <a:avLst/>
          </a:prstGeom>
        </p:spPr>
        <p:txBody>
          <a:bodyPr wrap="square">
            <a:spAutoFit/>
          </a:bodyPr>
          <a:lstStyle/>
          <a:p>
            <a:r>
              <a:rPr lang="zh-CN" altLang="en-US" dirty="0">
                <a:latin typeface="微软雅黑" pitchFamily="34" charset="-122"/>
                <a:ea typeface="微软雅黑" pitchFamily="34" charset="-122"/>
              </a:rPr>
              <a:t>垄断竞争企业的需求曲线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平均收益曲线</a:t>
            </a:r>
            <a:r>
              <a:rPr lang="en-US" altLang="zh-CN" dirty="0">
                <a:latin typeface="微软雅黑" pitchFamily="34" charset="-122"/>
                <a:ea typeface="微软雅黑" pitchFamily="34" charset="-122"/>
              </a:rPr>
              <a:t>AR</a:t>
            </a:r>
            <a:r>
              <a:rPr lang="zh-CN" altLang="en-US" dirty="0">
                <a:latin typeface="微软雅黑" pitchFamily="34" charset="-122"/>
                <a:ea typeface="微软雅黑" pitchFamily="34" charset="-122"/>
              </a:rPr>
              <a:t>＝</a:t>
            </a:r>
            <a:r>
              <a:rPr lang="en-US" altLang="zh-CN" sz="2000" dirty="0">
                <a:latin typeface="微软雅黑" pitchFamily="34" charset="-122"/>
                <a:ea typeface="微软雅黑" pitchFamily="34" charset="-122"/>
              </a:rPr>
              <a:t>P</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自左上方向右下方倾斜</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与完全</a:t>
            </a:r>
            <a:r>
              <a:rPr lang="zh-CN" altLang="en-US" dirty="0" smtClean="0">
                <a:latin typeface="微软雅黑" pitchFamily="34" charset="-122"/>
                <a:ea typeface="微软雅黑" pitchFamily="34" charset="-122"/>
              </a:rPr>
              <a:t>垄断企业</a:t>
            </a:r>
            <a:r>
              <a:rPr lang="zh-CN" altLang="en-US" dirty="0">
                <a:latin typeface="微软雅黑" pitchFamily="34" charset="-122"/>
                <a:ea typeface="微软雅黑" pitchFamily="34" charset="-122"/>
              </a:rPr>
              <a:t>相似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但完全垄断企业的需求曲线比较陡</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而垄断竞争企业的需求曲线比较平坦</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接近一</a:t>
            </a:r>
            <a:r>
              <a:rPr lang="zh-CN" altLang="en-US" dirty="0">
                <a:latin typeface="微软雅黑" pitchFamily="34" charset="-122"/>
                <a:ea typeface="微软雅黑" pitchFamily="34" charset="-122"/>
              </a:rPr>
              <a:t>条水平线</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故又接近完全竞争企业的平均收益曲线</a:t>
            </a:r>
            <a:r>
              <a:rPr lang="en-US" altLang="zh-CN" dirty="0" smtClean="0">
                <a:latin typeface="微软雅黑" pitchFamily="34" charset="-122"/>
                <a:ea typeface="微软雅黑" pitchFamily="34" charset="-122"/>
              </a:rPr>
              <a:t>.</a:t>
            </a:r>
          </a:p>
          <a:p>
            <a:r>
              <a:rPr lang="zh-CN" altLang="en-US" dirty="0">
                <a:latin typeface="微软雅黑" pitchFamily="34" charset="-122"/>
                <a:ea typeface="微软雅黑" pitchFamily="34" charset="-122"/>
              </a:rPr>
              <a:t>垄断竞争者的平均收益曲线</a:t>
            </a:r>
            <a:r>
              <a:rPr lang="en-US" altLang="zh-CN" dirty="0">
                <a:latin typeface="微软雅黑" pitchFamily="34" charset="-122"/>
                <a:ea typeface="微软雅黑" pitchFamily="34" charset="-122"/>
              </a:rPr>
              <a:t>(AR</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P)</a:t>
            </a:r>
            <a:r>
              <a:rPr lang="zh-CN" altLang="en-US" dirty="0">
                <a:latin typeface="微软雅黑" pitchFamily="34" charset="-122"/>
                <a:ea typeface="微软雅黑" pitchFamily="34" charset="-122"/>
              </a:rPr>
              <a:t>高度</a:t>
            </a:r>
            <a:r>
              <a:rPr lang="en-US" altLang="zh-CN" dirty="0">
                <a:latin typeface="微软雅黑" pitchFamily="34" charset="-122"/>
                <a:ea typeface="微软雅黑" pitchFamily="34" charset="-122"/>
              </a:rPr>
              <a:t>P</a:t>
            </a:r>
            <a:r>
              <a:rPr lang="zh-CN" altLang="en-US" dirty="0">
                <a:latin typeface="微软雅黑" pitchFamily="34" charset="-122"/>
                <a:ea typeface="微软雅黑" pitchFamily="34" charset="-122"/>
              </a:rPr>
              <a:t>０</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这是指出售一定数量的产品的价格</a:t>
            </a:r>
            <a:r>
              <a:rPr lang="en-US" altLang="zh-CN" dirty="0">
                <a:latin typeface="微软雅黑" pitchFamily="34" charset="-122"/>
                <a:ea typeface="微软雅黑" pitchFamily="34" charset="-122"/>
              </a:rPr>
              <a:t>)</a:t>
            </a:r>
            <a:r>
              <a:rPr lang="zh-CN" altLang="en-US" dirty="0" smtClean="0">
                <a:latin typeface="微软雅黑" pitchFamily="34" charset="-122"/>
                <a:ea typeface="微软雅黑" pitchFamily="34" charset="-122"/>
              </a:rPr>
              <a:t>取决于</a:t>
            </a:r>
            <a:r>
              <a:rPr lang="zh-CN" altLang="en-US" dirty="0">
                <a:latin typeface="微软雅黑" pitchFamily="34" charset="-122"/>
                <a:ea typeface="微软雅黑" pitchFamily="34" charset="-122"/>
              </a:rPr>
              <a:t>同该企业竞争的市场上其他企业的产品的平均价格</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依存于市场上同类产品的平均</a:t>
            </a:r>
            <a:r>
              <a:rPr lang="zh-CN" altLang="en-US" dirty="0" smtClean="0">
                <a:latin typeface="微软雅黑" pitchFamily="34" charset="-122"/>
                <a:ea typeface="微软雅黑" pitchFamily="34" charset="-122"/>
              </a:rPr>
              <a:t>价格</a:t>
            </a:r>
            <a:r>
              <a:rPr lang="zh-CN" altLang="en-US" dirty="0">
                <a:latin typeface="微软雅黑" pitchFamily="34" charset="-122"/>
                <a:ea typeface="微软雅黑" pitchFamily="34" charset="-122"/>
              </a:rPr>
              <a:t>水平</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因为任何一个企业产品的价格如果超出其他企业产品的价格一定程度后</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购买</a:t>
            </a:r>
            <a:r>
              <a:rPr lang="zh-CN" altLang="en-US" dirty="0" smtClean="0">
                <a:latin typeface="微软雅黑" pitchFamily="34" charset="-122"/>
                <a:ea typeface="微软雅黑" pitchFamily="34" charset="-122"/>
              </a:rPr>
              <a:t>者便</a:t>
            </a:r>
            <a:r>
              <a:rPr lang="zh-CN" altLang="en-US" dirty="0">
                <a:latin typeface="微软雅黑" pitchFamily="34" charset="-122"/>
                <a:ea typeface="微软雅黑" pitchFamily="34" charset="-122"/>
              </a:rPr>
              <a:t>会转向其他企业的产品</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202516875"/>
      </p:ext>
    </p:extLst>
  </p:cSld>
  <p:clrMapOvr>
    <a:masterClrMapping/>
  </p:clrMapOvr>
  <p:transition spd="slow">
    <p:random/>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826</TotalTime>
  <Words>2444</Words>
  <Application>Microsoft Office PowerPoint</Application>
  <PresentationFormat>自定义</PresentationFormat>
  <Paragraphs>103</Paragraphs>
  <Slides>16</Slides>
  <Notes>2</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BMH</dc:creator>
  <cp:lastModifiedBy>SJYY</cp:lastModifiedBy>
  <cp:revision>405</cp:revision>
  <dcterms:created xsi:type="dcterms:W3CDTF">2015-05-05T08:02:00Z</dcterms:created>
  <dcterms:modified xsi:type="dcterms:W3CDTF">2017-07-21T03:35:48Z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