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7" r:id="rId2"/>
    <p:sldId id="292" r:id="rId3"/>
    <p:sldId id="260" r:id="rId4"/>
    <p:sldId id="262" r:id="rId5"/>
    <p:sldId id="295" r:id="rId6"/>
    <p:sldId id="296" r:id="rId7"/>
    <p:sldId id="297" r:id="rId8"/>
    <p:sldId id="298" r:id="rId9"/>
    <p:sldId id="299" r:id="rId10"/>
    <p:sldId id="300" r:id="rId11"/>
    <p:sldId id="301" r:id="rId12"/>
    <p:sldId id="302" r:id="rId13"/>
    <p:sldId id="303" r:id="rId14"/>
    <p:sldId id="304" r:id="rId15"/>
    <p:sldId id="305" r:id="rId16"/>
    <p:sldId id="306" r:id="rId17"/>
    <p:sldId id="308" r:id="rId18"/>
    <p:sldId id="307" r:id="rId19"/>
    <p:sldId id="309" r:id="rId20"/>
    <p:sldId id="310" r:id="rId21"/>
    <p:sldId id="311" r:id="rId22"/>
    <p:sldId id="312" r:id="rId23"/>
    <p:sldId id="313" r:id="rId24"/>
    <p:sldId id="314" r:id="rId25"/>
    <p:sldId id="315" r:id="rId26"/>
    <p:sldId id="316" r:id="rId27"/>
    <p:sldId id="294"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16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FB653F-0717-4D73-809E-77BF3CEFBED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009B8A58-51EB-4CCE-BBA9-FC9CF9EFB1A9}">
      <dgm:prSet phldrT="[文本]"/>
      <dgm:spPr/>
      <dgm:t>
        <a:bodyPr/>
        <a:lstStyle/>
        <a:p>
          <a:r>
            <a:rPr lang="zh-CN" altLang="en-US" i="0" dirty="0" smtClean="0">
              <a:latin typeface="微软雅黑" pitchFamily="34" charset="-122"/>
              <a:ea typeface="微软雅黑" pitchFamily="34" charset="-122"/>
            </a:rPr>
            <a:t>弧弹性</a:t>
          </a:r>
          <a:endParaRPr lang="zh-CN" altLang="en-US" dirty="0">
            <a:latin typeface="微软雅黑" pitchFamily="34" charset="-122"/>
            <a:ea typeface="微软雅黑" pitchFamily="34" charset="-122"/>
          </a:endParaRPr>
        </a:p>
      </dgm:t>
    </dgm:pt>
    <dgm:pt modelId="{A9280DA5-AFE6-4392-BAC5-3AEABBD2BCE9}" type="parTrans" cxnId="{20AD0319-2125-41EB-B5EB-999B141A1CC7}">
      <dgm:prSet/>
      <dgm:spPr/>
      <dgm:t>
        <a:bodyPr/>
        <a:lstStyle/>
        <a:p>
          <a:endParaRPr lang="zh-CN" altLang="en-US">
            <a:latin typeface="微软雅黑" pitchFamily="34" charset="-122"/>
            <a:ea typeface="微软雅黑" pitchFamily="34" charset="-122"/>
          </a:endParaRPr>
        </a:p>
      </dgm:t>
    </dgm:pt>
    <dgm:pt modelId="{D4E98F27-0501-426A-85C2-40120121CBA9}" type="sibTrans" cxnId="{20AD0319-2125-41EB-B5EB-999B141A1CC7}">
      <dgm:prSet/>
      <dgm:spPr/>
      <dgm:t>
        <a:bodyPr/>
        <a:lstStyle/>
        <a:p>
          <a:endParaRPr lang="zh-CN" altLang="en-US">
            <a:latin typeface="微软雅黑" pitchFamily="34" charset="-122"/>
            <a:ea typeface="微软雅黑" pitchFamily="34" charset="-122"/>
          </a:endParaRPr>
        </a:p>
      </dgm:t>
    </dgm:pt>
    <dgm:pt modelId="{617642E1-BF2B-45C2-8FB1-2E68C9369554}">
      <dgm:prSet phldrT="[文本]"/>
      <dgm:spPr/>
      <dgm:t>
        <a:bodyPr/>
        <a:lstStyle/>
        <a:p>
          <a:r>
            <a:rPr lang="zh-CN" altLang="en-US" i="0" dirty="0" smtClean="0">
              <a:latin typeface="微软雅黑" pitchFamily="34" charset="-122"/>
              <a:ea typeface="微软雅黑" pitchFamily="34" charset="-122"/>
            </a:rPr>
            <a:t>点弹性</a:t>
          </a:r>
          <a:endParaRPr lang="zh-CN" altLang="en-US" dirty="0">
            <a:latin typeface="微软雅黑" pitchFamily="34" charset="-122"/>
            <a:ea typeface="微软雅黑" pitchFamily="34" charset="-122"/>
          </a:endParaRPr>
        </a:p>
      </dgm:t>
    </dgm:pt>
    <dgm:pt modelId="{DA8E25D5-A403-46C3-B537-8A2D7FE3ED3E}" type="parTrans" cxnId="{46B099EB-2893-44B3-B7B5-B6247E3CE7FA}">
      <dgm:prSet/>
      <dgm:spPr/>
      <dgm:t>
        <a:bodyPr/>
        <a:lstStyle/>
        <a:p>
          <a:endParaRPr lang="zh-CN" altLang="en-US">
            <a:latin typeface="微软雅黑" pitchFamily="34" charset="-122"/>
            <a:ea typeface="微软雅黑" pitchFamily="34" charset="-122"/>
          </a:endParaRPr>
        </a:p>
      </dgm:t>
    </dgm:pt>
    <dgm:pt modelId="{4F306AD0-2845-4D24-9C01-2DBA8D77D6A5}" type="sibTrans" cxnId="{46B099EB-2893-44B3-B7B5-B6247E3CE7FA}">
      <dgm:prSet/>
      <dgm:spPr/>
      <dgm:t>
        <a:bodyPr/>
        <a:lstStyle/>
        <a:p>
          <a:endParaRPr lang="zh-CN" altLang="en-US">
            <a:latin typeface="微软雅黑" pitchFamily="34" charset="-122"/>
            <a:ea typeface="微软雅黑" pitchFamily="34" charset="-122"/>
          </a:endParaRPr>
        </a:p>
      </dgm:t>
    </dgm:pt>
    <dgm:pt modelId="{4C864970-EA22-49C6-AE97-A9B5A2FE0A51}">
      <dgm:prSet phldrT="[文本]"/>
      <dgm:spPr/>
      <dgm:t>
        <a:bodyPr/>
        <a:lstStyle/>
        <a:p>
          <a:r>
            <a:rPr lang="zh-CN" altLang="en-US" i="0" dirty="0" smtClean="0">
              <a:latin typeface="微软雅黑" pitchFamily="34" charset="-122"/>
              <a:ea typeface="微软雅黑" pitchFamily="34" charset="-122"/>
            </a:rPr>
            <a:t>点弹性的计算</a:t>
          </a:r>
          <a:endParaRPr lang="zh-CN" altLang="en-US" dirty="0">
            <a:latin typeface="微软雅黑" pitchFamily="34" charset="-122"/>
            <a:ea typeface="微软雅黑" pitchFamily="34" charset="-122"/>
          </a:endParaRPr>
        </a:p>
      </dgm:t>
    </dgm:pt>
    <dgm:pt modelId="{CA96D68E-6308-41CF-BC0B-39F5E04548B9}" type="sibTrans" cxnId="{32AECE83-B107-439C-8F25-F5FB6066FE17}">
      <dgm:prSet/>
      <dgm:spPr/>
      <dgm:t>
        <a:bodyPr/>
        <a:lstStyle/>
        <a:p>
          <a:endParaRPr lang="zh-CN" altLang="en-US">
            <a:latin typeface="微软雅黑" pitchFamily="34" charset="-122"/>
            <a:ea typeface="微软雅黑" pitchFamily="34" charset="-122"/>
          </a:endParaRPr>
        </a:p>
      </dgm:t>
    </dgm:pt>
    <dgm:pt modelId="{D2B6FFE6-C0F0-46E1-A13E-673A236002B5}" type="parTrans" cxnId="{32AECE83-B107-439C-8F25-F5FB6066FE17}">
      <dgm:prSet/>
      <dgm:spPr/>
      <dgm:t>
        <a:bodyPr/>
        <a:lstStyle/>
        <a:p>
          <a:endParaRPr lang="zh-CN" altLang="en-US">
            <a:latin typeface="微软雅黑" pitchFamily="34" charset="-122"/>
            <a:ea typeface="微软雅黑" pitchFamily="34" charset="-122"/>
          </a:endParaRPr>
        </a:p>
      </dgm:t>
    </dgm:pt>
    <dgm:pt modelId="{F70D2278-AB9D-429B-8B12-CB5CC1F6CC96}">
      <dgm:prSet phldrT="[文本]"/>
      <dgm:spPr/>
      <dgm:t>
        <a:bodyPr/>
        <a:lstStyle/>
        <a:p>
          <a:r>
            <a:rPr lang="zh-CN" altLang="en-US" i="0" dirty="0" smtClean="0">
              <a:latin typeface="微软雅黑" pitchFamily="34" charset="-122"/>
              <a:ea typeface="微软雅黑" pitchFamily="34" charset="-122"/>
            </a:rPr>
            <a:t>弧弹性的计算</a:t>
          </a:r>
          <a:endParaRPr lang="zh-CN" altLang="en-US" dirty="0">
            <a:latin typeface="微软雅黑" pitchFamily="34" charset="-122"/>
            <a:ea typeface="微软雅黑" pitchFamily="34" charset="-122"/>
          </a:endParaRPr>
        </a:p>
      </dgm:t>
    </dgm:pt>
    <dgm:pt modelId="{3537C542-9701-4DC1-9977-30AC2F55F727}" type="sibTrans" cxnId="{37736C0C-6A00-4178-A2D6-1A36CAEEBEF2}">
      <dgm:prSet/>
      <dgm:spPr/>
      <dgm:t>
        <a:bodyPr/>
        <a:lstStyle/>
        <a:p>
          <a:endParaRPr lang="zh-CN" altLang="en-US">
            <a:latin typeface="微软雅黑" pitchFamily="34" charset="-122"/>
            <a:ea typeface="微软雅黑" pitchFamily="34" charset="-122"/>
          </a:endParaRPr>
        </a:p>
      </dgm:t>
    </dgm:pt>
    <dgm:pt modelId="{FE0632FF-25FE-41BF-8E8E-835E93BA4DB3}" type="parTrans" cxnId="{37736C0C-6A00-4178-A2D6-1A36CAEEBEF2}">
      <dgm:prSet/>
      <dgm:spPr/>
      <dgm:t>
        <a:bodyPr/>
        <a:lstStyle/>
        <a:p>
          <a:endParaRPr lang="zh-CN" altLang="en-US">
            <a:latin typeface="微软雅黑" pitchFamily="34" charset="-122"/>
            <a:ea typeface="微软雅黑" pitchFamily="34" charset="-122"/>
          </a:endParaRPr>
        </a:p>
      </dgm:t>
    </dgm:pt>
    <dgm:pt modelId="{B8C64C19-092C-4896-A386-0A1AE6D38561}" type="pres">
      <dgm:prSet presAssocID="{52FB653F-0717-4D73-809E-77BF3CEFBED2}" presName="linear" presStyleCnt="0">
        <dgm:presLayoutVars>
          <dgm:animLvl val="lvl"/>
          <dgm:resizeHandles val="exact"/>
        </dgm:presLayoutVars>
      </dgm:prSet>
      <dgm:spPr/>
      <dgm:t>
        <a:bodyPr/>
        <a:lstStyle/>
        <a:p>
          <a:endParaRPr lang="zh-CN" altLang="en-US"/>
        </a:p>
      </dgm:t>
    </dgm:pt>
    <dgm:pt modelId="{C458FDAC-DABE-4E31-8477-4F52BA1ABFBE}" type="pres">
      <dgm:prSet presAssocID="{009B8A58-51EB-4CCE-BBA9-FC9CF9EFB1A9}" presName="parentText" presStyleLbl="node1" presStyleIdx="0" presStyleCnt="2">
        <dgm:presLayoutVars>
          <dgm:chMax val="0"/>
          <dgm:bulletEnabled val="1"/>
        </dgm:presLayoutVars>
      </dgm:prSet>
      <dgm:spPr/>
      <dgm:t>
        <a:bodyPr/>
        <a:lstStyle/>
        <a:p>
          <a:endParaRPr lang="zh-CN" altLang="en-US"/>
        </a:p>
      </dgm:t>
    </dgm:pt>
    <dgm:pt modelId="{70A91B99-011F-42DB-AFC4-158A50CEAC27}" type="pres">
      <dgm:prSet presAssocID="{009B8A58-51EB-4CCE-BBA9-FC9CF9EFB1A9}" presName="childText" presStyleLbl="revTx" presStyleIdx="0" presStyleCnt="2">
        <dgm:presLayoutVars>
          <dgm:bulletEnabled val="1"/>
        </dgm:presLayoutVars>
      </dgm:prSet>
      <dgm:spPr/>
      <dgm:t>
        <a:bodyPr/>
        <a:lstStyle/>
        <a:p>
          <a:endParaRPr lang="zh-CN" altLang="en-US"/>
        </a:p>
      </dgm:t>
    </dgm:pt>
    <dgm:pt modelId="{AF68CD80-B116-4292-B3E0-2A9622309E5F}" type="pres">
      <dgm:prSet presAssocID="{617642E1-BF2B-45C2-8FB1-2E68C9369554}" presName="parentText" presStyleLbl="node1" presStyleIdx="1" presStyleCnt="2">
        <dgm:presLayoutVars>
          <dgm:chMax val="0"/>
          <dgm:bulletEnabled val="1"/>
        </dgm:presLayoutVars>
      </dgm:prSet>
      <dgm:spPr/>
      <dgm:t>
        <a:bodyPr/>
        <a:lstStyle/>
        <a:p>
          <a:endParaRPr lang="zh-CN" altLang="en-US"/>
        </a:p>
      </dgm:t>
    </dgm:pt>
    <dgm:pt modelId="{D9DF8CD2-F4A7-442A-896D-A4C26CE3131E}" type="pres">
      <dgm:prSet presAssocID="{617642E1-BF2B-45C2-8FB1-2E68C9369554}" presName="childText" presStyleLbl="revTx" presStyleIdx="1" presStyleCnt="2">
        <dgm:presLayoutVars>
          <dgm:bulletEnabled val="1"/>
        </dgm:presLayoutVars>
      </dgm:prSet>
      <dgm:spPr/>
      <dgm:t>
        <a:bodyPr/>
        <a:lstStyle/>
        <a:p>
          <a:endParaRPr lang="zh-CN" altLang="en-US"/>
        </a:p>
      </dgm:t>
    </dgm:pt>
  </dgm:ptLst>
  <dgm:cxnLst>
    <dgm:cxn modelId="{D7E313B8-5BF6-4D46-9E97-0C16E9716E08}" type="presOf" srcId="{52FB653F-0717-4D73-809E-77BF3CEFBED2}" destId="{B8C64C19-092C-4896-A386-0A1AE6D38561}" srcOrd="0" destOrd="0" presId="urn:microsoft.com/office/officeart/2005/8/layout/vList2"/>
    <dgm:cxn modelId="{AED4C9EC-B209-42F4-A211-A83982499E4D}" type="presOf" srcId="{F70D2278-AB9D-429B-8B12-CB5CC1F6CC96}" destId="{70A91B99-011F-42DB-AFC4-158A50CEAC27}" srcOrd="0" destOrd="0" presId="urn:microsoft.com/office/officeart/2005/8/layout/vList2"/>
    <dgm:cxn modelId="{91DC9D8B-CD58-4B0A-918F-B9C3E52911C1}" type="presOf" srcId="{4C864970-EA22-49C6-AE97-A9B5A2FE0A51}" destId="{D9DF8CD2-F4A7-442A-896D-A4C26CE3131E}" srcOrd="0" destOrd="0" presId="urn:microsoft.com/office/officeart/2005/8/layout/vList2"/>
    <dgm:cxn modelId="{32AECE83-B107-439C-8F25-F5FB6066FE17}" srcId="{617642E1-BF2B-45C2-8FB1-2E68C9369554}" destId="{4C864970-EA22-49C6-AE97-A9B5A2FE0A51}" srcOrd="0" destOrd="0" parTransId="{D2B6FFE6-C0F0-46E1-A13E-673A236002B5}" sibTransId="{CA96D68E-6308-41CF-BC0B-39F5E04548B9}"/>
    <dgm:cxn modelId="{20AD0319-2125-41EB-B5EB-999B141A1CC7}" srcId="{52FB653F-0717-4D73-809E-77BF3CEFBED2}" destId="{009B8A58-51EB-4CCE-BBA9-FC9CF9EFB1A9}" srcOrd="0" destOrd="0" parTransId="{A9280DA5-AFE6-4392-BAC5-3AEABBD2BCE9}" sibTransId="{D4E98F27-0501-426A-85C2-40120121CBA9}"/>
    <dgm:cxn modelId="{EEF56ED0-3FC1-4AB8-B1CD-F7942E47D9C9}" type="presOf" srcId="{009B8A58-51EB-4CCE-BBA9-FC9CF9EFB1A9}" destId="{C458FDAC-DABE-4E31-8477-4F52BA1ABFBE}" srcOrd="0" destOrd="0" presId="urn:microsoft.com/office/officeart/2005/8/layout/vList2"/>
    <dgm:cxn modelId="{46B099EB-2893-44B3-B7B5-B6247E3CE7FA}" srcId="{52FB653F-0717-4D73-809E-77BF3CEFBED2}" destId="{617642E1-BF2B-45C2-8FB1-2E68C9369554}" srcOrd="1" destOrd="0" parTransId="{DA8E25D5-A403-46C3-B537-8A2D7FE3ED3E}" sibTransId="{4F306AD0-2845-4D24-9C01-2DBA8D77D6A5}"/>
    <dgm:cxn modelId="{37736C0C-6A00-4178-A2D6-1A36CAEEBEF2}" srcId="{009B8A58-51EB-4CCE-BBA9-FC9CF9EFB1A9}" destId="{F70D2278-AB9D-429B-8B12-CB5CC1F6CC96}" srcOrd="0" destOrd="0" parTransId="{FE0632FF-25FE-41BF-8E8E-835E93BA4DB3}" sibTransId="{3537C542-9701-4DC1-9977-30AC2F55F727}"/>
    <dgm:cxn modelId="{AB1F534A-6A39-4DD2-8713-8A89F415059A}" type="presOf" srcId="{617642E1-BF2B-45C2-8FB1-2E68C9369554}" destId="{AF68CD80-B116-4292-B3E0-2A9622309E5F}" srcOrd="0" destOrd="0" presId="urn:microsoft.com/office/officeart/2005/8/layout/vList2"/>
    <dgm:cxn modelId="{EDA92933-2FC5-4FFB-9B98-E4C3F830CBCC}" type="presParOf" srcId="{B8C64C19-092C-4896-A386-0A1AE6D38561}" destId="{C458FDAC-DABE-4E31-8477-4F52BA1ABFBE}" srcOrd="0" destOrd="0" presId="urn:microsoft.com/office/officeart/2005/8/layout/vList2"/>
    <dgm:cxn modelId="{A82F0D34-D380-4516-BE20-69F532878FD1}" type="presParOf" srcId="{B8C64C19-092C-4896-A386-0A1AE6D38561}" destId="{70A91B99-011F-42DB-AFC4-158A50CEAC27}" srcOrd="1" destOrd="0" presId="urn:microsoft.com/office/officeart/2005/8/layout/vList2"/>
    <dgm:cxn modelId="{1C70731D-0FB4-44F6-B5DA-52BCE1FE7819}" type="presParOf" srcId="{B8C64C19-092C-4896-A386-0A1AE6D38561}" destId="{AF68CD80-B116-4292-B3E0-2A9622309E5F}" srcOrd="2" destOrd="0" presId="urn:microsoft.com/office/officeart/2005/8/layout/vList2"/>
    <dgm:cxn modelId="{D8E1477D-BF5F-4B5F-8FBD-FDB8BF57EA74}" type="presParOf" srcId="{B8C64C19-092C-4896-A386-0A1AE6D38561}" destId="{D9DF8CD2-F4A7-442A-896D-A4C26CE3131E}"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8B56432-C2E1-46F2-97C1-7F68B2D8ED5D}"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zh-CN" altLang="en-US"/>
        </a:p>
      </dgm:t>
    </dgm:pt>
    <dgm:pt modelId="{FFFC2183-A088-4819-A667-D18BBD5900EC}">
      <dgm:prSet phldrT="[文本]"/>
      <dgm:spPr/>
      <dgm:t>
        <a:bodyPr/>
        <a:lstStyle/>
        <a:p>
          <a:r>
            <a:rPr lang="zh-CN" altLang="en-US" i="0" dirty="0" smtClean="0">
              <a:latin typeface="微软雅黑" pitchFamily="34" charset="-122"/>
              <a:ea typeface="微软雅黑" pitchFamily="34" charset="-122"/>
            </a:rPr>
            <a:t>影响需求价格弹性的因素</a:t>
          </a:r>
          <a:endParaRPr lang="zh-CN" altLang="en-US" dirty="0">
            <a:latin typeface="微软雅黑" pitchFamily="34" charset="-122"/>
            <a:ea typeface="微软雅黑" pitchFamily="34" charset="-122"/>
          </a:endParaRPr>
        </a:p>
      </dgm:t>
    </dgm:pt>
    <dgm:pt modelId="{1E563184-251B-4B90-AF86-BDE131D85669}" type="parTrans" cxnId="{94FC3840-2553-4F79-BAAA-828277CAD557}">
      <dgm:prSet/>
      <dgm:spPr/>
      <dgm:t>
        <a:bodyPr/>
        <a:lstStyle/>
        <a:p>
          <a:endParaRPr lang="zh-CN" altLang="en-US">
            <a:latin typeface="微软雅黑" pitchFamily="34" charset="-122"/>
            <a:ea typeface="微软雅黑" pitchFamily="34" charset="-122"/>
          </a:endParaRPr>
        </a:p>
      </dgm:t>
    </dgm:pt>
    <dgm:pt modelId="{11971C9B-32A1-4EA8-98E1-6216EF938BC3}" type="sibTrans" cxnId="{94FC3840-2553-4F79-BAAA-828277CAD557}">
      <dgm:prSet/>
      <dgm:spPr/>
      <dgm:t>
        <a:bodyPr/>
        <a:lstStyle/>
        <a:p>
          <a:endParaRPr lang="zh-CN" altLang="en-US">
            <a:latin typeface="微软雅黑" pitchFamily="34" charset="-122"/>
            <a:ea typeface="微软雅黑" pitchFamily="34" charset="-122"/>
          </a:endParaRPr>
        </a:p>
      </dgm:t>
    </dgm:pt>
    <dgm:pt modelId="{94B86BA8-13CE-468D-BAF5-4C005433FD50}">
      <dgm:prSet phldrT="[文本]" custT="1"/>
      <dgm:spPr/>
      <dgm:t>
        <a:bodyPr/>
        <a:lstStyle/>
        <a:p>
          <a:pPr algn="l"/>
          <a:r>
            <a:rPr lang="en-US" altLang="zh-CN" sz="2000" i="0" dirty="0" smtClean="0">
              <a:latin typeface="微软雅黑" pitchFamily="34" charset="-122"/>
              <a:ea typeface="微软雅黑" pitchFamily="34" charset="-122"/>
            </a:rPr>
            <a:t>( </a:t>
          </a:r>
          <a:r>
            <a:rPr lang="zh-CN" altLang="en-US" sz="2000" i="0" dirty="0" smtClean="0">
              <a:latin typeface="微软雅黑" pitchFamily="34" charset="-122"/>
              <a:ea typeface="微软雅黑" pitchFamily="34" charset="-122"/>
            </a:rPr>
            <a:t>１</a:t>
          </a:r>
          <a:r>
            <a:rPr lang="en-US" altLang="zh-CN" sz="2000" i="0" dirty="0" smtClean="0">
              <a:latin typeface="微软雅黑" pitchFamily="34" charset="-122"/>
              <a:ea typeface="微软雅黑" pitchFamily="34" charset="-122"/>
            </a:rPr>
            <a:t>)</a:t>
          </a:r>
          <a:r>
            <a:rPr lang="zh-CN" altLang="en-US" sz="2000" i="0" dirty="0" smtClean="0">
              <a:latin typeface="微软雅黑" pitchFamily="34" charset="-122"/>
              <a:ea typeface="微软雅黑" pitchFamily="34" charset="-122"/>
            </a:rPr>
            <a:t>消费者对商品的需求程度</a:t>
          </a:r>
          <a:r>
            <a:rPr lang="en-US" altLang="zh-CN" sz="2000" i="0" dirty="0" smtClean="0">
              <a:latin typeface="微软雅黑" pitchFamily="34" charset="-122"/>
              <a:ea typeface="微软雅黑" pitchFamily="34" charset="-122"/>
            </a:rPr>
            <a:t>,</a:t>
          </a:r>
          <a:r>
            <a:rPr lang="zh-CN" altLang="en-US" sz="2000" i="0" dirty="0" smtClean="0">
              <a:latin typeface="微软雅黑" pitchFamily="34" charset="-122"/>
              <a:ea typeface="微软雅黑" pitchFamily="34" charset="-122"/>
            </a:rPr>
            <a:t>即商品对该消费者是生活必需品还是奢侈品</a:t>
          </a:r>
          <a:r>
            <a:rPr lang="en-US" altLang="zh-CN" sz="2000" i="0" dirty="0" smtClean="0">
              <a:latin typeface="微软雅黑" pitchFamily="34" charset="-122"/>
              <a:ea typeface="微软雅黑" pitchFamily="34" charset="-122"/>
            </a:rPr>
            <a:t>. </a:t>
          </a:r>
          <a:endParaRPr lang="zh-CN" altLang="en-US" sz="2000" dirty="0">
            <a:latin typeface="微软雅黑" pitchFamily="34" charset="-122"/>
            <a:ea typeface="微软雅黑" pitchFamily="34" charset="-122"/>
          </a:endParaRPr>
        </a:p>
      </dgm:t>
    </dgm:pt>
    <dgm:pt modelId="{380CC255-E407-4E80-A899-F636E1AFEBC1}" type="parTrans" cxnId="{30105ED8-8754-41A2-9986-1D8B32B1ED35}">
      <dgm:prSet/>
      <dgm:spPr/>
      <dgm:t>
        <a:bodyPr/>
        <a:lstStyle/>
        <a:p>
          <a:endParaRPr lang="zh-CN" altLang="en-US">
            <a:latin typeface="微软雅黑" pitchFamily="34" charset="-122"/>
            <a:ea typeface="微软雅黑" pitchFamily="34" charset="-122"/>
          </a:endParaRPr>
        </a:p>
      </dgm:t>
    </dgm:pt>
    <dgm:pt modelId="{9CE13CFC-5A0A-4719-96E3-F6721D4E2A7D}" type="sibTrans" cxnId="{30105ED8-8754-41A2-9986-1D8B32B1ED35}">
      <dgm:prSet/>
      <dgm:spPr/>
      <dgm:t>
        <a:bodyPr/>
        <a:lstStyle/>
        <a:p>
          <a:endParaRPr lang="zh-CN" altLang="en-US">
            <a:latin typeface="微软雅黑" pitchFamily="34" charset="-122"/>
            <a:ea typeface="微软雅黑" pitchFamily="34" charset="-122"/>
          </a:endParaRPr>
        </a:p>
      </dgm:t>
    </dgm:pt>
    <dgm:pt modelId="{509D9052-C95A-4984-8769-326D8FCA4433}">
      <dgm:prSet phldrT="[文本]" custT="1"/>
      <dgm:spPr/>
      <dgm:t>
        <a:bodyPr/>
        <a:lstStyle/>
        <a:p>
          <a:pPr algn="l"/>
          <a:r>
            <a:rPr lang="en-US" altLang="zh-CN" sz="2000" i="0" dirty="0" smtClean="0">
              <a:latin typeface="微软雅黑" pitchFamily="34" charset="-122"/>
              <a:ea typeface="微软雅黑" pitchFamily="34" charset="-122"/>
            </a:rPr>
            <a:t>( </a:t>
          </a:r>
          <a:r>
            <a:rPr lang="zh-CN" altLang="en-US" sz="2000" i="0" dirty="0" smtClean="0">
              <a:latin typeface="微软雅黑" pitchFamily="34" charset="-122"/>
              <a:ea typeface="微软雅黑" pitchFamily="34" charset="-122"/>
            </a:rPr>
            <a:t>２</a:t>
          </a:r>
          <a:r>
            <a:rPr lang="en-US" altLang="zh-CN" sz="2000" i="0" dirty="0" smtClean="0">
              <a:latin typeface="微软雅黑" pitchFamily="34" charset="-122"/>
              <a:ea typeface="微软雅黑" pitchFamily="34" charset="-122"/>
            </a:rPr>
            <a:t>)</a:t>
          </a:r>
          <a:r>
            <a:rPr lang="zh-CN" altLang="en-US" sz="2000" i="0" dirty="0" smtClean="0">
              <a:latin typeface="微软雅黑" pitchFamily="34" charset="-122"/>
              <a:ea typeface="微软雅黑" pitchFamily="34" charset="-122"/>
            </a:rPr>
            <a:t>商品的替代品数目和替代相近程度</a:t>
          </a:r>
          <a:r>
            <a:rPr lang="en-US" altLang="zh-CN" sz="2000" i="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dgm:t>
    </dgm:pt>
    <dgm:pt modelId="{885419BA-8202-4E2C-9D50-08C283E276E2}" type="parTrans" cxnId="{76EAB1FC-51A1-4293-AE3A-9ACD61C3B98D}">
      <dgm:prSet/>
      <dgm:spPr/>
      <dgm:t>
        <a:bodyPr/>
        <a:lstStyle/>
        <a:p>
          <a:endParaRPr lang="zh-CN" altLang="en-US">
            <a:latin typeface="微软雅黑" pitchFamily="34" charset="-122"/>
            <a:ea typeface="微软雅黑" pitchFamily="34" charset="-122"/>
          </a:endParaRPr>
        </a:p>
      </dgm:t>
    </dgm:pt>
    <dgm:pt modelId="{03737BA2-2D82-4A6A-B894-22AAAFCBAEA5}" type="sibTrans" cxnId="{76EAB1FC-51A1-4293-AE3A-9ACD61C3B98D}">
      <dgm:prSet/>
      <dgm:spPr/>
      <dgm:t>
        <a:bodyPr/>
        <a:lstStyle/>
        <a:p>
          <a:endParaRPr lang="zh-CN" altLang="en-US">
            <a:latin typeface="微软雅黑" pitchFamily="34" charset="-122"/>
            <a:ea typeface="微软雅黑" pitchFamily="34" charset="-122"/>
          </a:endParaRPr>
        </a:p>
      </dgm:t>
    </dgm:pt>
    <dgm:pt modelId="{BECDA9ED-2101-4847-B040-E491A7145818}">
      <dgm:prSet phldrT="[文本]" custT="1"/>
      <dgm:spPr/>
      <dgm:t>
        <a:bodyPr/>
        <a:lstStyle/>
        <a:p>
          <a:r>
            <a:rPr lang="en-US" altLang="zh-CN" sz="2000" i="0" dirty="0" smtClean="0">
              <a:latin typeface="微软雅黑" pitchFamily="34" charset="-122"/>
              <a:ea typeface="微软雅黑" pitchFamily="34" charset="-122"/>
            </a:rPr>
            <a:t>( </a:t>
          </a:r>
          <a:r>
            <a:rPr lang="zh-CN" altLang="en-US" sz="2000" i="0" dirty="0" smtClean="0">
              <a:latin typeface="微软雅黑" pitchFamily="34" charset="-122"/>
              <a:ea typeface="微软雅黑" pitchFamily="34" charset="-122"/>
            </a:rPr>
            <a:t>３</a:t>
          </a:r>
          <a:r>
            <a:rPr lang="en-US" altLang="zh-CN" sz="2000" i="0" dirty="0" smtClean="0">
              <a:latin typeface="微软雅黑" pitchFamily="34" charset="-122"/>
              <a:ea typeface="微软雅黑" pitchFamily="34" charset="-122"/>
            </a:rPr>
            <a:t>)</a:t>
          </a:r>
          <a:r>
            <a:rPr lang="zh-CN" altLang="en-US" sz="2000" i="0" dirty="0" smtClean="0">
              <a:latin typeface="微软雅黑" pitchFamily="34" charset="-122"/>
              <a:ea typeface="微软雅黑" pitchFamily="34" charset="-122"/>
            </a:rPr>
            <a:t>商品在家庭总支出中所占比例的大小</a:t>
          </a:r>
          <a:r>
            <a:rPr lang="en-US" altLang="zh-CN" sz="2000" i="0" dirty="0" smtClean="0">
              <a:latin typeface="微软雅黑" pitchFamily="34" charset="-122"/>
              <a:ea typeface="微软雅黑" pitchFamily="34" charset="-122"/>
            </a:rPr>
            <a:t>. </a:t>
          </a:r>
          <a:endParaRPr lang="zh-CN" altLang="en-US" sz="2000" dirty="0">
            <a:latin typeface="微软雅黑" pitchFamily="34" charset="-122"/>
            <a:ea typeface="微软雅黑" pitchFamily="34" charset="-122"/>
          </a:endParaRPr>
        </a:p>
      </dgm:t>
    </dgm:pt>
    <dgm:pt modelId="{9D3D9F3C-4561-4E3A-AB0E-956277974017}" type="parTrans" cxnId="{BFC9EBB5-4C04-4186-AEE5-3ACE968759B6}">
      <dgm:prSet/>
      <dgm:spPr/>
      <dgm:t>
        <a:bodyPr/>
        <a:lstStyle/>
        <a:p>
          <a:endParaRPr lang="zh-CN" altLang="en-US">
            <a:latin typeface="微软雅黑" pitchFamily="34" charset="-122"/>
            <a:ea typeface="微软雅黑" pitchFamily="34" charset="-122"/>
          </a:endParaRPr>
        </a:p>
      </dgm:t>
    </dgm:pt>
    <dgm:pt modelId="{1D31871F-7024-4EF0-AD52-A6440006BD03}" type="sibTrans" cxnId="{BFC9EBB5-4C04-4186-AEE5-3ACE968759B6}">
      <dgm:prSet/>
      <dgm:spPr/>
      <dgm:t>
        <a:bodyPr/>
        <a:lstStyle/>
        <a:p>
          <a:endParaRPr lang="zh-CN" altLang="en-US">
            <a:latin typeface="微软雅黑" pitchFamily="34" charset="-122"/>
            <a:ea typeface="微软雅黑" pitchFamily="34" charset="-122"/>
          </a:endParaRPr>
        </a:p>
      </dgm:t>
    </dgm:pt>
    <dgm:pt modelId="{CABE80D8-C884-41EB-800C-5DFF2BC481BB}">
      <dgm:prSet phldrT="[文本]" custT="1"/>
      <dgm:spPr/>
      <dgm:t>
        <a:bodyPr/>
        <a:lstStyle/>
        <a:p>
          <a:pPr algn="l"/>
          <a:r>
            <a:rPr lang="en-US" altLang="zh-CN" sz="1800" i="0" dirty="0" smtClean="0">
              <a:latin typeface="微软雅黑" pitchFamily="34" charset="-122"/>
              <a:ea typeface="微软雅黑" pitchFamily="34" charset="-122"/>
            </a:rPr>
            <a:t>( </a:t>
          </a:r>
          <a:r>
            <a:rPr lang="zh-CN" altLang="en-US" sz="1800" i="0" dirty="0" smtClean="0">
              <a:latin typeface="微软雅黑" pitchFamily="34" charset="-122"/>
              <a:ea typeface="微软雅黑" pitchFamily="34" charset="-122"/>
            </a:rPr>
            <a:t>４</a:t>
          </a:r>
          <a:r>
            <a:rPr lang="en-US" altLang="zh-CN" sz="1800" i="0" dirty="0" smtClean="0">
              <a:latin typeface="微软雅黑" pitchFamily="34" charset="-122"/>
              <a:ea typeface="微软雅黑" pitchFamily="34" charset="-122"/>
            </a:rPr>
            <a:t>)</a:t>
          </a:r>
          <a:r>
            <a:rPr lang="zh-CN" altLang="en-US" sz="1800" i="0" dirty="0" smtClean="0">
              <a:latin typeface="微软雅黑" pitchFamily="34" charset="-122"/>
              <a:ea typeface="微软雅黑" pitchFamily="34" charset="-122"/>
            </a:rPr>
            <a:t>商品用途的广泛性</a:t>
          </a:r>
          <a:r>
            <a:rPr lang="en-US" altLang="zh-CN" sz="1800" i="0" dirty="0" smtClean="0">
              <a:latin typeface="微软雅黑" pitchFamily="34" charset="-122"/>
              <a:ea typeface="微软雅黑" pitchFamily="34" charset="-122"/>
            </a:rPr>
            <a:t>. </a:t>
          </a:r>
          <a:r>
            <a:rPr lang="zh-CN" altLang="en-US" sz="1800" i="0" dirty="0" smtClean="0">
              <a:latin typeface="微软雅黑" pitchFamily="34" charset="-122"/>
              <a:ea typeface="微软雅黑" pitchFamily="34" charset="-122"/>
            </a:rPr>
            <a:t>如果某种商品的用途越多</a:t>
          </a:r>
          <a:r>
            <a:rPr lang="en-US" altLang="zh-CN" sz="1800" i="0" dirty="0" smtClean="0">
              <a:latin typeface="微软雅黑" pitchFamily="34" charset="-122"/>
              <a:ea typeface="微软雅黑" pitchFamily="34" charset="-122"/>
            </a:rPr>
            <a:t>,</a:t>
          </a:r>
          <a:r>
            <a:rPr lang="zh-CN" altLang="en-US" sz="1800" i="0" dirty="0" smtClean="0">
              <a:latin typeface="微软雅黑" pitchFamily="34" charset="-122"/>
              <a:ea typeface="微软雅黑" pitchFamily="34" charset="-122"/>
            </a:rPr>
            <a:t>则其需求弹性越大</a:t>
          </a:r>
          <a:r>
            <a:rPr lang="en-US" altLang="zh-CN" sz="1800" i="0" dirty="0" smtClean="0">
              <a:latin typeface="微软雅黑" pitchFamily="34" charset="-122"/>
              <a:ea typeface="微软雅黑" pitchFamily="34" charset="-122"/>
            </a:rPr>
            <a:t>;</a:t>
          </a:r>
          <a:r>
            <a:rPr lang="zh-CN" altLang="en-US" sz="1800" i="0" dirty="0" smtClean="0">
              <a:latin typeface="微软雅黑" pitchFamily="34" charset="-122"/>
              <a:ea typeface="微软雅黑" pitchFamily="34" charset="-122"/>
            </a:rPr>
            <a:t>如果某种商品</a:t>
          </a:r>
          <a:br>
            <a:rPr lang="zh-CN" altLang="en-US" sz="1800" i="0" dirty="0" smtClean="0">
              <a:latin typeface="微软雅黑" pitchFamily="34" charset="-122"/>
              <a:ea typeface="微软雅黑" pitchFamily="34" charset="-122"/>
            </a:rPr>
          </a:br>
          <a:r>
            <a:rPr lang="zh-CN" altLang="en-US" sz="1800" i="0" dirty="0" smtClean="0">
              <a:latin typeface="微软雅黑" pitchFamily="34" charset="-122"/>
              <a:ea typeface="微软雅黑" pitchFamily="34" charset="-122"/>
            </a:rPr>
            <a:t>的用途越少</a:t>
          </a:r>
          <a:r>
            <a:rPr lang="en-US" altLang="zh-CN" sz="1800" i="0" dirty="0" smtClean="0">
              <a:latin typeface="微软雅黑" pitchFamily="34" charset="-122"/>
              <a:ea typeface="微软雅黑" pitchFamily="34" charset="-122"/>
            </a:rPr>
            <a:t>,</a:t>
          </a:r>
          <a:r>
            <a:rPr lang="zh-CN" altLang="en-US" sz="1800" i="0" dirty="0" smtClean="0">
              <a:latin typeface="微软雅黑" pitchFamily="34" charset="-122"/>
              <a:ea typeface="微软雅黑" pitchFamily="34" charset="-122"/>
            </a:rPr>
            <a:t>则其需求弹性越小</a:t>
          </a:r>
          <a:r>
            <a:rPr lang="en-US" altLang="zh-CN" sz="1800" i="0" dirty="0" smtClean="0">
              <a:latin typeface="微软雅黑" pitchFamily="34" charset="-122"/>
              <a:ea typeface="微软雅黑" pitchFamily="34" charset="-122"/>
            </a:rPr>
            <a:t>. </a:t>
          </a:r>
          <a:endParaRPr lang="zh-CN" altLang="en-US" sz="1800" dirty="0">
            <a:latin typeface="微软雅黑" pitchFamily="34" charset="-122"/>
            <a:ea typeface="微软雅黑" pitchFamily="34" charset="-122"/>
          </a:endParaRPr>
        </a:p>
      </dgm:t>
    </dgm:pt>
    <dgm:pt modelId="{E35C3089-A81B-4CF3-BD8C-13B63AF70BA9}" type="parTrans" cxnId="{2C9E3D85-1180-45F6-837E-8D6BCBF63C93}">
      <dgm:prSet/>
      <dgm:spPr/>
      <dgm:t>
        <a:bodyPr/>
        <a:lstStyle/>
        <a:p>
          <a:endParaRPr lang="zh-CN" altLang="en-US">
            <a:latin typeface="微软雅黑" pitchFamily="34" charset="-122"/>
            <a:ea typeface="微软雅黑" pitchFamily="34" charset="-122"/>
          </a:endParaRPr>
        </a:p>
      </dgm:t>
    </dgm:pt>
    <dgm:pt modelId="{B0D3A56D-6DA0-4482-95FF-C7AF8EF6AD37}" type="sibTrans" cxnId="{2C9E3D85-1180-45F6-837E-8D6BCBF63C93}">
      <dgm:prSet/>
      <dgm:spPr/>
      <dgm:t>
        <a:bodyPr/>
        <a:lstStyle/>
        <a:p>
          <a:endParaRPr lang="zh-CN" altLang="en-US">
            <a:latin typeface="微软雅黑" pitchFamily="34" charset="-122"/>
            <a:ea typeface="微软雅黑" pitchFamily="34" charset="-122"/>
          </a:endParaRPr>
        </a:p>
      </dgm:t>
    </dgm:pt>
    <dgm:pt modelId="{2EC871A9-3018-41D7-BEA7-EF3043F0172A}">
      <dgm:prSet phldrT="[文本]"/>
      <dgm:spPr/>
      <dgm:t>
        <a:bodyPr/>
        <a:lstStyle/>
        <a:p>
          <a:pPr algn="l"/>
          <a:r>
            <a:rPr lang="en-US" altLang="zh-CN" i="0" dirty="0" smtClean="0">
              <a:latin typeface="微软雅黑" pitchFamily="34" charset="-122"/>
              <a:ea typeface="微软雅黑" pitchFamily="34" charset="-122"/>
            </a:rPr>
            <a:t>( </a:t>
          </a:r>
          <a:r>
            <a:rPr lang="zh-CN" altLang="en-US" i="0" dirty="0" smtClean="0">
              <a:latin typeface="微软雅黑" pitchFamily="34" charset="-122"/>
              <a:ea typeface="微软雅黑" pitchFamily="34" charset="-122"/>
            </a:rPr>
            <a:t>５</a:t>
          </a:r>
          <a:r>
            <a:rPr lang="en-US" altLang="zh-CN" i="0" dirty="0" smtClean="0">
              <a:latin typeface="微软雅黑" pitchFamily="34" charset="-122"/>
              <a:ea typeface="微软雅黑" pitchFamily="34" charset="-122"/>
            </a:rPr>
            <a:t>)</a:t>
          </a:r>
          <a:r>
            <a:rPr lang="zh-CN" altLang="en-US" i="0" dirty="0" smtClean="0">
              <a:latin typeface="微软雅黑" pitchFamily="34" charset="-122"/>
              <a:ea typeface="微软雅黑" pitchFamily="34" charset="-122"/>
            </a:rPr>
            <a:t>时间的长短</a:t>
          </a:r>
          <a:r>
            <a:rPr lang="en-US" altLang="zh-CN" i="0" dirty="0" smtClean="0">
              <a:latin typeface="微软雅黑" pitchFamily="34" charset="-122"/>
              <a:ea typeface="微软雅黑" pitchFamily="34" charset="-122"/>
            </a:rPr>
            <a:t>. </a:t>
          </a:r>
          <a:r>
            <a:rPr lang="zh-CN" altLang="en-US" i="0" dirty="0" smtClean="0">
              <a:latin typeface="微软雅黑" pitchFamily="34" charset="-122"/>
              <a:ea typeface="微软雅黑" pitchFamily="34" charset="-122"/>
            </a:rPr>
            <a:t>一般来说</a:t>
          </a:r>
          <a:r>
            <a:rPr lang="en-US" altLang="zh-CN" i="0" dirty="0" smtClean="0">
              <a:latin typeface="微软雅黑" pitchFamily="34" charset="-122"/>
              <a:ea typeface="微软雅黑" pitchFamily="34" charset="-122"/>
            </a:rPr>
            <a:t>,</a:t>
          </a:r>
          <a:r>
            <a:rPr lang="zh-CN" altLang="en-US" i="0" dirty="0" smtClean="0">
              <a:latin typeface="微软雅黑" pitchFamily="34" charset="-122"/>
              <a:ea typeface="微软雅黑" pitchFamily="34" charset="-122"/>
            </a:rPr>
            <a:t>时间越长</a:t>
          </a:r>
          <a:r>
            <a:rPr lang="en-US" altLang="zh-CN" i="0" dirty="0" smtClean="0">
              <a:latin typeface="微软雅黑" pitchFamily="34" charset="-122"/>
              <a:ea typeface="微软雅黑" pitchFamily="34" charset="-122"/>
            </a:rPr>
            <a:t>,</a:t>
          </a:r>
          <a:r>
            <a:rPr lang="zh-CN" altLang="en-US" i="0" dirty="0" smtClean="0">
              <a:latin typeface="微软雅黑" pitchFamily="34" charset="-122"/>
              <a:ea typeface="微软雅黑" pitchFamily="34" charset="-122"/>
            </a:rPr>
            <a:t>需求就越有弹性</a:t>
          </a:r>
          <a:r>
            <a:rPr lang="en-US" altLang="zh-CN" i="0" dirty="0" smtClean="0">
              <a:latin typeface="微软雅黑" pitchFamily="34" charset="-122"/>
              <a:ea typeface="微软雅黑" pitchFamily="34" charset="-122"/>
            </a:rPr>
            <a:t>. </a:t>
          </a:r>
          <a:r>
            <a:rPr lang="zh-CN" altLang="en-US" i="0" dirty="0" smtClean="0">
              <a:latin typeface="微软雅黑" pitchFamily="34" charset="-122"/>
              <a:ea typeface="微软雅黑" pitchFamily="34" charset="-122"/>
            </a:rPr>
            <a:t>因为时间越长</a:t>
          </a:r>
          <a:r>
            <a:rPr lang="en-US" altLang="zh-CN" i="0" dirty="0" smtClean="0">
              <a:latin typeface="微软雅黑" pitchFamily="34" charset="-122"/>
              <a:ea typeface="微软雅黑" pitchFamily="34" charset="-122"/>
            </a:rPr>
            <a:t>,</a:t>
          </a:r>
          <a:r>
            <a:rPr lang="zh-CN" altLang="en-US" i="0" dirty="0" smtClean="0">
              <a:latin typeface="微软雅黑" pitchFamily="34" charset="-122"/>
              <a:ea typeface="微软雅黑" pitchFamily="34" charset="-122"/>
            </a:rPr>
            <a:t>消费者就越容易找到相应的替代品</a:t>
          </a:r>
          <a:r>
            <a:rPr lang="en-US" altLang="zh-CN" i="0"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dgm:t>
    </dgm:pt>
    <dgm:pt modelId="{050B28D1-F683-447F-9E57-C12FAA21EFCC}" type="parTrans" cxnId="{E94E37DC-D43B-42B5-A3FA-9392F168D2BC}">
      <dgm:prSet/>
      <dgm:spPr/>
      <dgm:t>
        <a:bodyPr/>
        <a:lstStyle/>
        <a:p>
          <a:endParaRPr lang="zh-CN" altLang="en-US">
            <a:latin typeface="微软雅黑" pitchFamily="34" charset="-122"/>
            <a:ea typeface="微软雅黑" pitchFamily="34" charset="-122"/>
          </a:endParaRPr>
        </a:p>
      </dgm:t>
    </dgm:pt>
    <dgm:pt modelId="{DAA678CF-4054-4B4F-BD36-9B6FDC9E4EF0}" type="sibTrans" cxnId="{E94E37DC-D43B-42B5-A3FA-9392F168D2BC}">
      <dgm:prSet/>
      <dgm:spPr/>
      <dgm:t>
        <a:bodyPr/>
        <a:lstStyle/>
        <a:p>
          <a:endParaRPr lang="zh-CN" altLang="en-US">
            <a:latin typeface="微软雅黑" pitchFamily="34" charset="-122"/>
            <a:ea typeface="微软雅黑" pitchFamily="34" charset="-122"/>
          </a:endParaRPr>
        </a:p>
      </dgm:t>
    </dgm:pt>
    <dgm:pt modelId="{A4A6F217-EBB4-4801-BE7D-C29D316F8C6B}" type="pres">
      <dgm:prSet presAssocID="{E8B56432-C2E1-46F2-97C1-7F68B2D8ED5D}" presName="composite" presStyleCnt="0">
        <dgm:presLayoutVars>
          <dgm:chMax val="1"/>
          <dgm:dir/>
          <dgm:resizeHandles val="exact"/>
        </dgm:presLayoutVars>
      </dgm:prSet>
      <dgm:spPr/>
      <dgm:t>
        <a:bodyPr/>
        <a:lstStyle/>
        <a:p>
          <a:endParaRPr lang="zh-CN" altLang="en-US"/>
        </a:p>
      </dgm:t>
    </dgm:pt>
    <dgm:pt modelId="{BC73D8D1-DB48-4923-A4F3-0BBA571E6E21}" type="pres">
      <dgm:prSet presAssocID="{FFFC2183-A088-4819-A667-D18BBD5900EC}" presName="roof" presStyleLbl="dkBgShp" presStyleIdx="0" presStyleCnt="2"/>
      <dgm:spPr/>
      <dgm:t>
        <a:bodyPr/>
        <a:lstStyle/>
        <a:p>
          <a:endParaRPr lang="zh-CN" altLang="en-US"/>
        </a:p>
      </dgm:t>
    </dgm:pt>
    <dgm:pt modelId="{9E199646-AED4-4BAC-804B-AB33DE5B7418}" type="pres">
      <dgm:prSet presAssocID="{FFFC2183-A088-4819-A667-D18BBD5900EC}" presName="pillars" presStyleCnt="0"/>
      <dgm:spPr/>
    </dgm:pt>
    <dgm:pt modelId="{11E3D712-22E7-4E77-9CFE-5508B594F836}" type="pres">
      <dgm:prSet presAssocID="{FFFC2183-A088-4819-A667-D18BBD5900EC}" presName="pillar1" presStyleLbl="node1" presStyleIdx="0" presStyleCnt="5">
        <dgm:presLayoutVars>
          <dgm:bulletEnabled val="1"/>
        </dgm:presLayoutVars>
      </dgm:prSet>
      <dgm:spPr/>
      <dgm:t>
        <a:bodyPr/>
        <a:lstStyle/>
        <a:p>
          <a:endParaRPr lang="zh-CN" altLang="en-US"/>
        </a:p>
      </dgm:t>
    </dgm:pt>
    <dgm:pt modelId="{7A4025E8-F5B6-43E8-BF40-CCFCD8DE08E8}" type="pres">
      <dgm:prSet presAssocID="{509D9052-C95A-4984-8769-326D8FCA4433}" presName="pillarX" presStyleLbl="node1" presStyleIdx="1" presStyleCnt="5">
        <dgm:presLayoutVars>
          <dgm:bulletEnabled val="1"/>
        </dgm:presLayoutVars>
      </dgm:prSet>
      <dgm:spPr/>
      <dgm:t>
        <a:bodyPr/>
        <a:lstStyle/>
        <a:p>
          <a:endParaRPr lang="zh-CN" altLang="en-US"/>
        </a:p>
      </dgm:t>
    </dgm:pt>
    <dgm:pt modelId="{A427F4A3-170C-49F8-8EDE-1FA4F4355AEF}" type="pres">
      <dgm:prSet presAssocID="{BECDA9ED-2101-4847-B040-E491A7145818}" presName="pillarX" presStyleLbl="node1" presStyleIdx="2" presStyleCnt="5">
        <dgm:presLayoutVars>
          <dgm:bulletEnabled val="1"/>
        </dgm:presLayoutVars>
      </dgm:prSet>
      <dgm:spPr/>
      <dgm:t>
        <a:bodyPr/>
        <a:lstStyle/>
        <a:p>
          <a:endParaRPr lang="zh-CN" altLang="en-US"/>
        </a:p>
      </dgm:t>
    </dgm:pt>
    <dgm:pt modelId="{4099B71E-480E-48B7-BB9E-1BE83D23A3E6}" type="pres">
      <dgm:prSet presAssocID="{CABE80D8-C884-41EB-800C-5DFF2BC481BB}" presName="pillarX" presStyleLbl="node1" presStyleIdx="3" presStyleCnt="5">
        <dgm:presLayoutVars>
          <dgm:bulletEnabled val="1"/>
        </dgm:presLayoutVars>
      </dgm:prSet>
      <dgm:spPr/>
      <dgm:t>
        <a:bodyPr/>
        <a:lstStyle/>
        <a:p>
          <a:endParaRPr lang="zh-CN" altLang="en-US"/>
        </a:p>
      </dgm:t>
    </dgm:pt>
    <dgm:pt modelId="{48477B49-3261-4423-959E-E66A24C7BB44}" type="pres">
      <dgm:prSet presAssocID="{2EC871A9-3018-41D7-BEA7-EF3043F0172A}" presName="pillarX" presStyleLbl="node1" presStyleIdx="4" presStyleCnt="5">
        <dgm:presLayoutVars>
          <dgm:bulletEnabled val="1"/>
        </dgm:presLayoutVars>
      </dgm:prSet>
      <dgm:spPr/>
      <dgm:t>
        <a:bodyPr/>
        <a:lstStyle/>
        <a:p>
          <a:endParaRPr lang="zh-CN" altLang="en-US"/>
        </a:p>
      </dgm:t>
    </dgm:pt>
    <dgm:pt modelId="{F8339936-6AE5-4709-ADA0-5524D1F7955D}" type="pres">
      <dgm:prSet presAssocID="{FFFC2183-A088-4819-A667-D18BBD5900EC}" presName="base" presStyleLbl="dkBgShp" presStyleIdx="1" presStyleCnt="2"/>
      <dgm:spPr/>
    </dgm:pt>
  </dgm:ptLst>
  <dgm:cxnLst>
    <dgm:cxn modelId="{66B3C4C6-CBC0-47C9-A1BB-55043FB7D3A1}" type="presOf" srcId="{2EC871A9-3018-41D7-BEA7-EF3043F0172A}" destId="{48477B49-3261-4423-959E-E66A24C7BB44}" srcOrd="0" destOrd="0" presId="urn:microsoft.com/office/officeart/2005/8/layout/hList3"/>
    <dgm:cxn modelId="{30105ED8-8754-41A2-9986-1D8B32B1ED35}" srcId="{FFFC2183-A088-4819-A667-D18BBD5900EC}" destId="{94B86BA8-13CE-468D-BAF5-4C005433FD50}" srcOrd="0" destOrd="0" parTransId="{380CC255-E407-4E80-A899-F636E1AFEBC1}" sibTransId="{9CE13CFC-5A0A-4719-96E3-F6721D4E2A7D}"/>
    <dgm:cxn modelId="{2D30B672-8700-42A8-A61C-48CA67B28242}" type="presOf" srcId="{CABE80D8-C884-41EB-800C-5DFF2BC481BB}" destId="{4099B71E-480E-48B7-BB9E-1BE83D23A3E6}" srcOrd="0" destOrd="0" presId="urn:microsoft.com/office/officeart/2005/8/layout/hList3"/>
    <dgm:cxn modelId="{76EAB1FC-51A1-4293-AE3A-9ACD61C3B98D}" srcId="{FFFC2183-A088-4819-A667-D18BBD5900EC}" destId="{509D9052-C95A-4984-8769-326D8FCA4433}" srcOrd="1" destOrd="0" parTransId="{885419BA-8202-4E2C-9D50-08C283E276E2}" sibTransId="{03737BA2-2D82-4A6A-B894-22AAAFCBAEA5}"/>
    <dgm:cxn modelId="{BFC9EBB5-4C04-4186-AEE5-3ACE968759B6}" srcId="{FFFC2183-A088-4819-A667-D18BBD5900EC}" destId="{BECDA9ED-2101-4847-B040-E491A7145818}" srcOrd="2" destOrd="0" parTransId="{9D3D9F3C-4561-4E3A-AB0E-956277974017}" sibTransId="{1D31871F-7024-4EF0-AD52-A6440006BD03}"/>
    <dgm:cxn modelId="{E94E37DC-D43B-42B5-A3FA-9392F168D2BC}" srcId="{FFFC2183-A088-4819-A667-D18BBD5900EC}" destId="{2EC871A9-3018-41D7-BEA7-EF3043F0172A}" srcOrd="4" destOrd="0" parTransId="{050B28D1-F683-447F-9E57-C12FAA21EFCC}" sibTransId="{DAA678CF-4054-4B4F-BD36-9B6FDC9E4EF0}"/>
    <dgm:cxn modelId="{B2903550-4B6A-4DB6-ABDD-E769EF639789}" type="presOf" srcId="{FFFC2183-A088-4819-A667-D18BBD5900EC}" destId="{BC73D8D1-DB48-4923-A4F3-0BBA571E6E21}" srcOrd="0" destOrd="0" presId="urn:microsoft.com/office/officeart/2005/8/layout/hList3"/>
    <dgm:cxn modelId="{895D2F20-011D-4706-AEF9-11001A62A0E8}" type="presOf" srcId="{94B86BA8-13CE-468D-BAF5-4C005433FD50}" destId="{11E3D712-22E7-4E77-9CFE-5508B594F836}" srcOrd="0" destOrd="0" presId="urn:microsoft.com/office/officeart/2005/8/layout/hList3"/>
    <dgm:cxn modelId="{BD0DCF8E-D62D-45D7-A4E0-6023172C0B0F}" type="presOf" srcId="{E8B56432-C2E1-46F2-97C1-7F68B2D8ED5D}" destId="{A4A6F217-EBB4-4801-BE7D-C29D316F8C6B}" srcOrd="0" destOrd="0" presId="urn:microsoft.com/office/officeart/2005/8/layout/hList3"/>
    <dgm:cxn modelId="{3FF9A3A7-C4FB-4FD0-AA61-E54CF1EFD08E}" type="presOf" srcId="{BECDA9ED-2101-4847-B040-E491A7145818}" destId="{A427F4A3-170C-49F8-8EDE-1FA4F4355AEF}" srcOrd="0" destOrd="0" presId="urn:microsoft.com/office/officeart/2005/8/layout/hList3"/>
    <dgm:cxn modelId="{165305BC-F66E-4F90-9BA2-61C8462F3BAC}" type="presOf" srcId="{509D9052-C95A-4984-8769-326D8FCA4433}" destId="{7A4025E8-F5B6-43E8-BF40-CCFCD8DE08E8}" srcOrd="0" destOrd="0" presId="urn:microsoft.com/office/officeart/2005/8/layout/hList3"/>
    <dgm:cxn modelId="{2C9E3D85-1180-45F6-837E-8D6BCBF63C93}" srcId="{FFFC2183-A088-4819-A667-D18BBD5900EC}" destId="{CABE80D8-C884-41EB-800C-5DFF2BC481BB}" srcOrd="3" destOrd="0" parTransId="{E35C3089-A81B-4CF3-BD8C-13B63AF70BA9}" sibTransId="{B0D3A56D-6DA0-4482-95FF-C7AF8EF6AD37}"/>
    <dgm:cxn modelId="{94FC3840-2553-4F79-BAAA-828277CAD557}" srcId="{E8B56432-C2E1-46F2-97C1-7F68B2D8ED5D}" destId="{FFFC2183-A088-4819-A667-D18BBD5900EC}" srcOrd="0" destOrd="0" parTransId="{1E563184-251B-4B90-AF86-BDE131D85669}" sibTransId="{11971C9B-32A1-4EA8-98E1-6216EF938BC3}"/>
    <dgm:cxn modelId="{784BAF8B-A63C-4BF0-8F0A-5592E3D15446}" type="presParOf" srcId="{A4A6F217-EBB4-4801-BE7D-C29D316F8C6B}" destId="{BC73D8D1-DB48-4923-A4F3-0BBA571E6E21}" srcOrd="0" destOrd="0" presId="urn:microsoft.com/office/officeart/2005/8/layout/hList3"/>
    <dgm:cxn modelId="{2F7BCF1D-4284-4CEF-8870-44823A92D55C}" type="presParOf" srcId="{A4A6F217-EBB4-4801-BE7D-C29D316F8C6B}" destId="{9E199646-AED4-4BAC-804B-AB33DE5B7418}" srcOrd="1" destOrd="0" presId="urn:microsoft.com/office/officeart/2005/8/layout/hList3"/>
    <dgm:cxn modelId="{CBCF156C-5F3D-4311-9FB8-5BCBA4FB2700}" type="presParOf" srcId="{9E199646-AED4-4BAC-804B-AB33DE5B7418}" destId="{11E3D712-22E7-4E77-9CFE-5508B594F836}" srcOrd="0" destOrd="0" presId="urn:microsoft.com/office/officeart/2005/8/layout/hList3"/>
    <dgm:cxn modelId="{2173A67C-C3DD-4490-9534-29998F85693A}" type="presParOf" srcId="{9E199646-AED4-4BAC-804B-AB33DE5B7418}" destId="{7A4025E8-F5B6-43E8-BF40-CCFCD8DE08E8}" srcOrd="1" destOrd="0" presId="urn:microsoft.com/office/officeart/2005/8/layout/hList3"/>
    <dgm:cxn modelId="{E88E58F3-45FF-4BE6-8978-83002BBDE205}" type="presParOf" srcId="{9E199646-AED4-4BAC-804B-AB33DE5B7418}" destId="{A427F4A3-170C-49F8-8EDE-1FA4F4355AEF}" srcOrd="2" destOrd="0" presId="urn:microsoft.com/office/officeart/2005/8/layout/hList3"/>
    <dgm:cxn modelId="{D9540FB8-AB32-4202-AA0F-F40E10F7E254}" type="presParOf" srcId="{9E199646-AED4-4BAC-804B-AB33DE5B7418}" destId="{4099B71E-480E-48B7-BB9E-1BE83D23A3E6}" srcOrd="3" destOrd="0" presId="urn:microsoft.com/office/officeart/2005/8/layout/hList3"/>
    <dgm:cxn modelId="{D805EE5D-A91F-45D1-B7B3-F5B14AD016E9}" type="presParOf" srcId="{9E199646-AED4-4BAC-804B-AB33DE5B7418}" destId="{48477B49-3261-4423-959E-E66A24C7BB44}" srcOrd="4" destOrd="0" presId="urn:microsoft.com/office/officeart/2005/8/layout/hList3"/>
    <dgm:cxn modelId="{E384876C-9890-481B-88C5-0B107204E438}" type="presParOf" srcId="{A4A6F217-EBB4-4801-BE7D-C29D316F8C6B}" destId="{F8339936-6AE5-4709-ADA0-5524D1F7955D}"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2FB653F-0717-4D73-809E-77BF3CEFBED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009B8A58-51EB-4CCE-BBA9-FC9CF9EFB1A9}">
      <dgm:prSet phldrT="[文本]"/>
      <dgm:spPr/>
      <dgm:t>
        <a:bodyPr/>
        <a:lstStyle/>
        <a:p>
          <a:r>
            <a:rPr lang="zh-CN" altLang="en-US" i="0" dirty="0" smtClean="0">
              <a:latin typeface="微软雅黑" pitchFamily="34" charset="-122"/>
              <a:ea typeface="微软雅黑" pitchFamily="34" charset="-122"/>
            </a:rPr>
            <a:t>弧弹性</a:t>
          </a:r>
          <a:endParaRPr lang="zh-CN" altLang="en-US" dirty="0">
            <a:latin typeface="微软雅黑" pitchFamily="34" charset="-122"/>
            <a:ea typeface="微软雅黑" pitchFamily="34" charset="-122"/>
          </a:endParaRPr>
        </a:p>
      </dgm:t>
    </dgm:pt>
    <dgm:pt modelId="{A9280DA5-AFE6-4392-BAC5-3AEABBD2BCE9}" type="parTrans" cxnId="{20AD0319-2125-41EB-B5EB-999B141A1CC7}">
      <dgm:prSet/>
      <dgm:spPr/>
      <dgm:t>
        <a:bodyPr/>
        <a:lstStyle/>
        <a:p>
          <a:endParaRPr lang="zh-CN" altLang="en-US">
            <a:latin typeface="微软雅黑" pitchFamily="34" charset="-122"/>
            <a:ea typeface="微软雅黑" pitchFamily="34" charset="-122"/>
          </a:endParaRPr>
        </a:p>
      </dgm:t>
    </dgm:pt>
    <dgm:pt modelId="{D4E98F27-0501-426A-85C2-40120121CBA9}" type="sibTrans" cxnId="{20AD0319-2125-41EB-B5EB-999B141A1CC7}">
      <dgm:prSet/>
      <dgm:spPr/>
      <dgm:t>
        <a:bodyPr/>
        <a:lstStyle/>
        <a:p>
          <a:endParaRPr lang="zh-CN" altLang="en-US">
            <a:latin typeface="微软雅黑" pitchFamily="34" charset="-122"/>
            <a:ea typeface="微软雅黑" pitchFamily="34" charset="-122"/>
          </a:endParaRPr>
        </a:p>
      </dgm:t>
    </dgm:pt>
    <dgm:pt modelId="{617642E1-BF2B-45C2-8FB1-2E68C9369554}">
      <dgm:prSet phldrT="[文本]"/>
      <dgm:spPr/>
      <dgm:t>
        <a:bodyPr/>
        <a:lstStyle/>
        <a:p>
          <a:r>
            <a:rPr lang="zh-CN" altLang="en-US" i="0" dirty="0" smtClean="0">
              <a:latin typeface="微软雅黑" pitchFamily="34" charset="-122"/>
              <a:ea typeface="微软雅黑" pitchFamily="34" charset="-122"/>
            </a:rPr>
            <a:t>点弹性</a:t>
          </a:r>
          <a:endParaRPr lang="zh-CN" altLang="en-US" dirty="0">
            <a:latin typeface="微软雅黑" pitchFamily="34" charset="-122"/>
            <a:ea typeface="微软雅黑" pitchFamily="34" charset="-122"/>
          </a:endParaRPr>
        </a:p>
      </dgm:t>
    </dgm:pt>
    <dgm:pt modelId="{DA8E25D5-A403-46C3-B537-8A2D7FE3ED3E}" type="parTrans" cxnId="{46B099EB-2893-44B3-B7B5-B6247E3CE7FA}">
      <dgm:prSet/>
      <dgm:spPr/>
      <dgm:t>
        <a:bodyPr/>
        <a:lstStyle/>
        <a:p>
          <a:endParaRPr lang="zh-CN" altLang="en-US">
            <a:latin typeface="微软雅黑" pitchFamily="34" charset="-122"/>
            <a:ea typeface="微软雅黑" pitchFamily="34" charset="-122"/>
          </a:endParaRPr>
        </a:p>
      </dgm:t>
    </dgm:pt>
    <dgm:pt modelId="{4F306AD0-2845-4D24-9C01-2DBA8D77D6A5}" type="sibTrans" cxnId="{46B099EB-2893-44B3-B7B5-B6247E3CE7FA}">
      <dgm:prSet/>
      <dgm:spPr/>
      <dgm:t>
        <a:bodyPr/>
        <a:lstStyle/>
        <a:p>
          <a:endParaRPr lang="zh-CN" altLang="en-US">
            <a:latin typeface="微软雅黑" pitchFamily="34" charset="-122"/>
            <a:ea typeface="微软雅黑" pitchFamily="34" charset="-122"/>
          </a:endParaRPr>
        </a:p>
      </dgm:t>
    </dgm:pt>
    <dgm:pt modelId="{4C864970-EA22-49C6-AE97-A9B5A2FE0A51}">
      <dgm:prSet phldrT="[文本]"/>
      <dgm:spPr/>
      <dgm:t>
        <a:bodyPr/>
        <a:lstStyle/>
        <a:p>
          <a:r>
            <a:rPr lang="zh-CN" altLang="en-US" i="0" dirty="0" smtClean="0">
              <a:latin typeface="微软雅黑" pitchFamily="34" charset="-122"/>
              <a:ea typeface="微软雅黑" pitchFamily="34" charset="-122"/>
            </a:rPr>
            <a:t>点弹性的计算</a:t>
          </a:r>
          <a:endParaRPr lang="zh-CN" altLang="en-US" dirty="0">
            <a:latin typeface="微软雅黑" pitchFamily="34" charset="-122"/>
            <a:ea typeface="微软雅黑" pitchFamily="34" charset="-122"/>
          </a:endParaRPr>
        </a:p>
      </dgm:t>
    </dgm:pt>
    <dgm:pt modelId="{CA96D68E-6308-41CF-BC0B-39F5E04548B9}" type="sibTrans" cxnId="{32AECE83-B107-439C-8F25-F5FB6066FE17}">
      <dgm:prSet/>
      <dgm:spPr/>
      <dgm:t>
        <a:bodyPr/>
        <a:lstStyle/>
        <a:p>
          <a:endParaRPr lang="zh-CN" altLang="en-US">
            <a:latin typeface="微软雅黑" pitchFamily="34" charset="-122"/>
            <a:ea typeface="微软雅黑" pitchFamily="34" charset="-122"/>
          </a:endParaRPr>
        </a:p>
      </dgm:t>
    </dgm:pt>
    <dgm:pt modelId="{D2B6FFE6-C0F0-46E1-A13E-673A236002B5}" type="parTrans" cxnId="{32AECE83-B107-439C-8F25-F5FB6066FE17}">
      <dgm:prSet/>
      <dgm:spPr/>
      <dgm:t>
        <a:bodyPr/>
        <a:lstStyle/>
        <a:p>
          <a:endParaRPr lang="zh-CN" altLang="en-US">
            <a:latin typeface="微软雅黑" pitchFamily="34" charset="-122"/>
            <a:ea typeface="微软雅黑" pitchFamily="34" charset="-122"/>
          </a:endParaRPr>
        </a:p>
      </dgm:t>
    </dgm:pt>
    <dgm:pt modelId="{F70D2278-AB9D-429B-8B12-CB5CC1F6CC96}">
      <dgm:prSet phldrT="[文本]"/>
      <dgm:spPr/>
      <dgm:t>
        <a:bodyPr/>
        <a:lstStyle/>
        <a:p>
          <a:r>
            <a:rPr lang="zh-CN" altLang="en-US" i="0" dirty="0" smtClean="0">
              <a:latin typeface="微软雅黑" pitchFamily="34" charset="-122"/>
              <a:ea typeface="微软雅黑" pitchFamily="34" charset="-122"/>
            </a:rPr>
            <a:t>弧弹性的计算</a:t>
          </a:r>
          <a:endParaRPr lang="zh-CN" altLang="en-US" dirty="0">
            <a:latin typeface="微软雅黑" pitchFamily="34" charset="-122"/>
            <a:ea typeface="微软雅黑" pitchFamily="34" charset="-122"/>
          </a:endParaRPr>
        </a:p>
      </dgm:t>
    </dgm:pt>
    <dgm:pt modelId="{3537C542-9701-4DC1-9977-30AC2F55F727}" type="sibTrans" cxnId="{37736C0C-6A00-4178-A2D6-1A36CAEEBEF2}">
      <dgm:prSet/>
      <dgm:spPr/>
      <dgm:t>
        <a:bodyPr/>
        <a:lstStyle/>
        <a:p>
          <a:endParaRPr lang="zh-CN" altLang="en-US">
            <a:latin typeface="微软雅黑" pitchFamily="34" charset="-122"/>
            <a:ea typeface="微软雅黑" pitchFamily="34" charset="-122"/>
          </a:endParaRPr>
        </a:p>
      </dgm:t>
    </dgm:pt>
    <dgm:pt modelId="{FE0632FF-25FE-41BF-8E8E-835E93BA4DB3}" type="parTrans" cxnId="{37736C0C-6A00-4178-A2D6-1A36CAEEBEF2}">
      <dgm:prSet/>
      <dgm:spPr/>
      <dgm:t>
        <a:bodyPr/>
        <a:lstStyle/>
        <a:p>
          <a:endParaRPr lang="zh-CN" altLang="en-US">
            <a:latin typeface="微软雅黑" pitchFamily="34" charset="-122"/>
            <a:ea typeface="微软雅黑" pitchFamily="34" charset="-122"/>
          </a:endParaRPr>
        </a:p>
      </dgm:t>
    </dgm:pt>
    <dgm:pt modelId="{B8C64C19-092C-4896-A386-0A1AE6D38561}" type="pres">
      <dgm:prSet presAssocID="{52FB653F-0717-4D73-809E-77BF3CEFBED2}" presName="linear" presStyleCnt="0">
        <dgm:presLayoutVars>
          <dgm:animLvl val="lvl"/>
          <dgm:resizeHandles val="exact"/>
        </dgm:presLayoutVars>
      </dgm:prSet>
      <dgm:spPr/>
      <dgm:t>
        <a:bodyPr/>
        <a:lstStyle/>
        <a:p>
          <a:endParaRPr lang="zh-CN" altLang="en-US"/>
        </a:p>
      </dgm:t>
    </dgm:pt>
    <dgm:pt modelId="{C458FDAC-DABE-4E31-8477-4F52BA1ABFBE}" type="pres">
      <dgm:prSet presAssocID="{009B8A58-51EB-4CCE-BBA9-FC9CF9EFB1A9}" presName="parentText" presStyleLbl="node1" presStyleIdx="0" presStyleCnt="2">
        <dgm:presLayoutVars>
          <dgm:chMax val="0"/>
          <dgm:bulletEnabled val="1"/>
        </dgm:presLayoutVars>
      </dgm:prSet>
      <dgm:spPr/>
      <dgm:t>
        <a:bodyPr/>
        <a:lstStyle/>
        <a:p>
          <a:endParaRPr lang="zh-CN" altLang="en-US"/>
        </a:p>
      </dgm:t>
    </dgm:pt>
    <dgm:pt modelId="{70A91B99-011F-42DB-AFC4-158A50CEAC27}" type="pres">
      <dgm:prSet presAssocID="{009B8A58-51EB-4CCE-BBA9-FC9CF9EFB1A9}" presName="childText" presStyleLbl="revTx" presStyleIdx="0" presStyleCnt="2">
        <dgm:presLayoutVars>
          <dgm:bulletEnabled val="1"/>
        </dgm:presLayoutVars>
      </dgm:prSet>
      <dgm:spPr/>
      <dgm:t>
        <a:bodyPr/>
        <a:lstStyle/>
        <a:p>
          <a:endParaRPr lang="zh-CN" altLang="en-US"/>
        </a:p>
      </dgm:t>
    </dgm:pt>
    <dgm:pt modelId="{AF68CD80-B116-4292-B3E0-2A9622309E5F}" type="pres">
      <dgm:prSet presAssocID="{617642E1-BF2B-45C2-8FB1-2E68C9369554}" presName="parentText" presStyleLbl="node1" presStyleIdx="1" presStyleCnt="2">
        <dgm:presLayoutVars>
          <dgm:chMax val="0"/>
          <dgm:bulletEnabled val="1"/>
        </dgm:presLayoutVars>
      </dgm:prSet>
      <dgm:spPr/>
      <dgm:t>
        <a:bodyPr/>
        <a:lstStyle/>
        <a:p>
          <a:endParaRPr lang="zh-CN" altLang="en-US"/>
        </a:p>
      </dgm:t>
    </dgm:pt>
    <dgm:pt modelId="{D9DF8CD2-F4A7-442A-896D-A4C26CE3131E}" type="pres">
      <dgm:prSet presAssocID="{617642E1-BF2B-45C2-8FB1-2E68C9369554}" presName="childText" presStyleLbl="revTx" presStyleIdx="1" presStyleCnt="2">
        <dgm:presLayoutVars>
          <dgm:bulletEnabled val="1"/>
        </dgm:presLayoutVars>
      </dgm:prSet>
      <dgm:spPr/>
      <dgm:t>
        <a:bodyPr/>
        <a:lstStyle/>
        <a:p>
          <a:endParaRPr lang="zh-CN" altLang="en-US"/>
        </a:p>
      </dgm:t>
    </dgm:pt>
  </dgm:ptLst>
  <dgm:cxnLst>
    <dgm:cxn modelId="{94CAF6D1-7F34-4715-BA3B-3E03E0F9394B}" type="presOf" srcId="{617642E1-BF2B-45C2-8FB1-2E68C9369554}" destId="{AF68CD80-B116-4292-B3E0-2A9622309E5F}" srcOrd="0" destOrd="0" presId="urn:microsoft.com/office/officeart/2005/8/layout/vList2"/>
    <dgm:cxn modelId="{B8C6F9D8-5FA8-4D34-A512-5BC68E4163BE}" type="presOf" srcId="{4C864970-EA22-49C6-AE97-A9B5A2FE0A51}" destId="{D9DF8CD2-F4A7-442A-896D-A4C26CE3131E}" srcOrd="0" destOrd="0" presId="urn:microsoft.com/office/officeart/2005/8/layout/vList2"/>
    <dgm:cxn modelId="{DC4BFCF0-299B-4250-AB6C-954F06785895}" type="presOf" srcId="{F70D2278-AB9D-429B-8B12-CB5CC1F6CC96}" destId="{70A91B99-011F-42DB-AFC4-158A50CEAC27}" srcOrd="0" destOrd="0" presId="urn:microsoft.com/office/officeart/2005/8/layout/vList2"/>
    <dgm:cxn modelId="{C014B7D5-DC85-4E0D-B57A-9D0408BFAFD6}" type="presOf" srcId="{009B8A58-51EB-4CCE-BBA9-FC9CF9EFB1A9}" destId="{C458FDAC-DABE-4E31-8477-4F52BA1ABFBE}" srcOrd="0" destOrd="0" presId="urn:microsoft.com/office/officeart/2005/8/layout/vList2"/>
    <dgm:cxn modelId="{32AECE83-B107-439C-8F25-F5FB6066FE17}" srcId="{617642E1-BF2B-45C2-8FB1-2E68C9369554}" destId="{4C864970-EA22-49C6-AE97-A9B5A2FE0A51}" srcOrd="0" destOrd="0" parTransId="{D2B6FFE6-C0F0-46E1-A13E-673A236002B5}" sibTransId="{CA96D68E-6308-41CF-BC0B-39F5E04548B9}"/>
    <dgm:cxn modelId="{20AD0319-2125-41EB-B5EB-999B141A1CC7}" srcId="{52FB653F-0717-4D73-809E-77BF3CEFBED2}" destId="{009B8A58-51EB-4CCE-BBA9-FC9CF9EFB1A9}" srcOrd="0" destOrd="0" parTransId="{A9280DA5-AFE6-4392-BAC5-3AEABBD2BCE9}" sibTransId="{D4E98F27-0501-426A-85C2-40120121CBA9}"/>
    <dgm:cxn modelId="{46B099EB-2893-44B3-B7B5-B6247E3CE7FA}" srcId="{52FB653F-0717-4D73-809E-77BF3CEFBED2}" destId="{617642E1-BF2B-45C2-8FB1-2E68C9369554}" srcOrd="1" destOrd="0" parTransId="{DA8E25D5-A403-46C3-B537-8A2D7FE3ED3E}" sibTransId="{4F306AD0-2845-4D24-9C01-2DBA8D77D6A5}"/>
    <dgm:cxn modelId="{37736C0C-6A00-4178-A2D6-1A36CAEEBEF2}" srcId="{009B8A58-51EB-4CCE-BBA9-FC9CF9EFB1A9}" destId="{F70D2278-AB9D-429B-8B12-CB5CC1F6CC96}" srcOrd="0" destOrd="0" parTransId="{FE0632FF-25FE-41BF-8E8E-835E93BA4DB3}" sibTransId="{3537C542-9701-4DC1-9977-30AC2F55F727}"/>
    <dgm:cxn modelId="{62446FE2-4FFE-4AD6-8E53-F508E68F178C}" type="presOf" srcId="{52FB653F-0717-4D73-809E-77BF3CEFBED2}" destId="{B8C64C19-092C-4896-A386-0A1AE6D38561}" srcOrd="0" destOrd="0" presId="urn:microsoft.com/office/officeart/2005/8/layout/vList2"/>
    <dgm:cxn modelId="{3A44DE50-1A4D-4E0D-9040-34449172DCBF}" type="presParOf" srcId="{B8C64C19-092C-4896-A386-0A1AE6D38561}" destId="{C458FDAC-DABE-4E31-8477-4F52BA1ABFBE}" srcOrd="0" destOrd="0" presId="urn:microsoft.com/office/officeart/2005/8/layout/vList2"/>
    <dgm:cxn modelId="{580DF92F-5BCD-4E81-9839-011E3E4E15C9}" type="presParOf" srcId="{B8C64C19-092C-4896-A386-0A1AE6D38561}" destId="{70A91B99-011F-42DB-AFC4-158A50CEAC27}" srcOrd="1" destOrd="0" presId="urn:microsoft.com/office/officeart/2005/8/layout/vList2"/>
    <dgm:cxn modelId="{DD9FB96B-118A-4221-98BD-60DDB7BFEE55}" type="presParOf" srcId="{B8C64C19-092C-4896-A386-0A1AE6D38561}" destId="{AF68CD80-B116-4292-B3E0-2A9622309E5F}" srcOrd="2" destOrd="0" presId="urn:microsoft.com/office/officeart/2005/8/layout/vList2"/>
    <dgm:cxn modelId="{BAAC03DC-70CF-4C93-8D2A-CF2E2478B3C1}" type="presParOf" srcId="{B8C64C19-092C-4896-A386-0A1AE6D38561}" destId="{D9DF8CD2-F4A7-442A-896D-A4C26CE3131E}"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8B56432-C2E1-46F2-97C1-7F68B2D8ED5D}"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zh-CN" altLang="en-US"/>
        </a:p>
      </dgm:t>
    </dgm:pt>
    <dgm:pt modelId="{FFFC2183-A088-4819-A667-D18BBD5900EC}">
      <dgm:prSet phldrT="[文本]"/>
      <dgm:spPr/>
      <dgm:t>
        <a:bodyPr/>
        <a:lstStyle/>
        <a:p>
          <a:r>
            <a:rPr lang="zh-CN" altLang="en-US" i="0" dirty="0" smtClean="0">
              <a:latin typeface="微软雅黑" pitchFamily="34" charset="-122"/>
              <a:ea typeface="微软雅黑" pitchFamily="34" charset="-122"/>
            </a:rPr>
            <a:t>影响供给价格弹性的因素</a:t>
          </a:r>
          <a:endParaRPr lang="zh-CN" altLang="en-US" dirty="0">
            <a:latin typeface="微软雅黑" pitchFamily="34" charset="-122"/>
            <a:ea typeface="微软雅黑" pitchFamily="34" charset="-122"/>
          </a:endParaRPr>
        </a:p>
      </dgm:t>
    </dgm:pt>
    <dgm:pt modelId="{1E563184-251B-4B90-AF86-BDE131D85669}" type="parTrans" cxnId="{94FC3840-2553-4F79-BAAA-828277CAD557}">
      <dgm:prSet/>
      <dgm:spPr/>
      <dgm:t>
        <a:bodyPr/>
        <a:lstStyle/>
        <a:p>
          <a:endParaRPr lang="zh-CN" altLang="en-US">
            <a:latin typeface="微软雅黑" pitchFamily="34" charset="-122"/>
            <a:ea typeface="微软雅黑" pitchFamily="34" charset="-122"/>
          </a:endParaRPr>
        </a:p>
      </dgm:t>
    </dgm:pt>
    <dgm:pt modelId="{11971C9B-32A1-4EA8-98E1-6216EF938BC3}" type="sibTrans" cxnId="{94FC3840-2553-4F79-BAAA-828277CAD557}">
      <dgm:prSet/>
      <dgm:spPr/>
      <dgm:t>
        <a:bodyPr/>
        <a:lstStyle/>
        <a:p>
          <a:endParaRPr lang="zh-CN" altLang="en-US">
            <a:latin typeface="微软雅黑" pitchFamily="34" charset="-122"/>
            <a:ea typeface="微软雅黑" pitchFamily="34" charset="-122"/>
          </a:endParaRPr>
        </a:p>
      </dgm:t>
    </dgm:pt>
    <dgm:pt modelId="{94B86BA8-13CE-468D-BAF5-4C005433FD50}">
      <dgm:prSet phldrT="[文本]" custT="1"/>
      <dgm:spPr/>
      <dgm:t>
        <a:bodyPr/>
        <a:lstStyle/>
        <a:p>
          <a:pPr algn="l"/>
          <a:r>
            <a:rPr lang="en-US" altLang="zh-CN" sz="2000" i="0" dirty="0" smtClean="0">
              <a:latin typeface="微软雅黑" pitchFamily="34" charset="-122"/>
              <a:ea typeface="微软雅黑" pitchFamily="34" charset="-122"/>
            </a:rPr>
            <a:t>(</a:t>
          </a:r>
          <a:r>
            <a:rPr lang="zh-CN" altLang="en-US" sz="2000" i="0" dirty="0" smtClean="0">
              <a:latin typeface="微软雅黑" pitchFamily="34" charset="-122"/>
              <a:ea typeface="微软雅黑" pitchFamily="34" charset="-122"/>
            </a:rPr>
            <a:t>１</a:t>
          </a:r>
          <a:r>
            <a:rPr lang="en-US" altLang="zh-CN" sz="2000" i="0" dirty="0" smtClean="0">
              <a:latin typeface="微软雅黑" pitchFamily="34" charset="-122"/>
              <a:ea typeface="微软雅黑" pitchFamily="34" charset="-122"/>
            </a:rPr>
            <a:t>)</a:t>
          </a:r>
          <a:r>
            <a:rPr lang="zh-CN" altLang="en-US" sz="2000" i="0" dirty="0" smtClean="0">
              <a:latin typeface="微软雅黑" pitchFamily="34" charset="-122"/>
              <a:ea typeface="微软雅黑" pitchFamily="34" charset="-122"/>
            </a:rPr>
            <a:t>生产时期的长短</a:t>
          </a:r>
          <a:r>
            <a:rPr lang="en-US" altLang="zh-CN" sz="2000" i="0" dirty="0" smtClean="0">
              <a:latin typeface="微软雅黑" pitchFamily="34" charset="-122"/>
              <a:ea typeface="微软雅黑" pitchFamily="34" charset="-122"/>
            </a:rPr>
            <a:t>.</a:t>
          </a:r>
          <a:endParaRPr lang="zh-CN" altLang="en-US" sz="3700" dirty="0">
            <a:latin typeface="微软雅黑" pitchFamily="34" charset="-122"/>
            <a:ea typeface="微软雅黑" pitchFamily="34" charset="-122"/>
          </a:endParaRPr>
        </a:p>
      </dgm:t>
    </dgm:pt>
    <dgm:pt modelId="{380CC255-E407-4E80-A899-F636E1AFEBC1}" type="parTrans" cxnId="{30105ED8-8754-41A2-9986-1D8B32B1ED35}">
      <dgm:prSet/>
      <dgm:spPr/>
      <dgm:t>
        <a:bodyPr/>
        <a:lstStyle/>
        <a:p>
          <a:endParaRPr lang="zh-CN" altLang="en-US">
            <a:latin typeface="微软雅黑" pitchFamily="34" charset="-122"/>
            <a:ea typeface="微软雅黑" pitchFamily="34" charset="-122"/>
          </a:endParaRPr>
        </a:p>
      </dgm:t>
    </dgm:pt>
    <dgm:pt modelId="{9CE13CFC-5A0A-4719-96E3-F6721D4E2A7D}" type="sibTrans" cxnId="{30105ED8-8754-41A2-9986-1D8B32B1ED35}">
      <dgm:prSet/>
      <dgm:spPr/>
      <dgm:t>
        <a:bodyPr/>
        <a:lstStyle/>
        <a:p>
          <a:endParaRPr lang="zh-CN" altLang="en-US">
            <a:latin typeface="微软雅黑" pitchFamily="34" charset="-122"/>
            <a:ea typeface="微软雅黑" pitchFamily="34" charset="-122"/>
          </a:endParaRPr>
        </a:p>
      </dgm:t>
    </dgm:pt>
    <dgm:pt modelId="{509D9052-C95A-4984-8769-326D8FCA4433}">
      <dgm:prSet phldrT="[文本]" custT="1"/>
      <dgm:spPr/>
      <dgm:t>
        <a:bodyPr/>
        <a:lstStyle/>
        <a:p>
          <a:pPr algn="l"/>
          <a:r>
            <a:rPr lang="en-US" altLang="zh-CN" sz="2000" i="0" dirty="0" smtClean="0">
              <a:latin typeface="微软雅黑" pitchFamily="34" charset="-122"/>
              <a:ea typeface="微软雅黑" pitchFamily="34" charset="-122"/>
            </a:rPr>
            <a:t>(</a:t>
          </a:r>
          <a:r>
            <a:rPr lang="zh-CN" altLang="en-US" sz="2000" i="0" dirty="0" smtClean="0">
              <a:latin typeface="微软雅黑" pitchFamily="34" charset="-122"/>
              <a:ea typeface="微软雅黑" pitchFamily="34" charset="-122"/>
            </a:rPr>
            <a:t>２</a:t>
          </a:r>
          <a:r>
            <a:rPr lang="en-US" altLang="zh-CN" sz="2000" i="0" dirty="0" smtClean="0">
              <a:latin typeface="微软雅黑" pitchFamily="34" charset="-122"/>
              <a:ea typeface="微软雅黑" pitchFamily="34" charset="-122"/>
            </a:rPr>
            <a:t>)</a:t>
          </a:r>
          <a:r>
            <a:rPr lang="zh-CN" altLang="en-US" sz="2000" i="0" dirty="0" smtClean="0">
              <a:latin typeface="微软雅黑" pitchFamily="34" charset="-122"/>
              <a:ea typeface="微软雅黑" pitchFamily="34" charset="-122"/>
            </a:rPr>
            <a:t>生产的难易程度</a:t>
          </a:r>
          <a:r>
            <a:rPr lang="en-US" altLang="zh-CN" sz="2000" i="0" dirty="0" smtClean="0">
              <a:latin typeface="微软雅黑" pitchFamily="34" charset="-122"/>
              <a:ea typeface="微软雅黑" pitchFamily="34" charset="-122"/>
            </a:rPr>
            <a:t>. </a:t>
          </a:r>
          <a:endParaRPr lang="zh-CN" altLang="en-US" sz="2000" dirty="0">
            <a:latin typeface="微软雅黑" pitchFamily="34" charset="-122"/>
            <a:ea typeface="微软雅黑" pitchFamily="34" charset="-122"/>
          </a:endParaRPr>
        </a:p>
      </dgm:t>
    </dgm:pt>
    <dgm:pt modelId="{885419BA-8202-4E2C-9D50-08C283E276E2}" type="parTrans" cxnId="{76EAB1FC-51A1-4293-AE3A-9ACD61C3B98D}">
      <dgm:prSet/>
      <dgm:spPr/>
      <dgm:t>
        <a:bodyPr/>
        <a:lstStyle/>
        <a:p>
          <a:endParaRPr lang="zh-CN" altLang="en-US">
            <a:latin typeface="微软雅黑" pitchFamily="34" charset="-122"/>
            <a:ea typeface="微软雅黑" pitchFamily="34" charset="-122"/>
          </a:endParaRPr>
        </a:p>
      </dgm:t>
    </dgm:pt>
    <dgm:pt modelId="{03737BA2-2D82-4A6A-B894-22AAAFCBAEA5}" type="sibTrans" cxnId="{76EAB1FC-51A1-4293-AE3A-9ACD61C3B98D}">
      <dgm:prSet/>
      <dgm:spPr/>
      <dgm:t>
        <a:bodyPr/>
        <a:lstStyle/>
        <a:p>
          <a:endParaRPr lang="zh-CN" altLang="en-US">
            <a:latin typeface="微软雅黑" pitchFamily="34" charset="-122"/>
            <a:ea typeface="微软雅黑" pitchFamily="34" charset="-122"/>
          </a:endParaRPr>
        </a:p>
      </dgm:t>
    </dgm:pt>
    <dgm:pt modelId="{BECDA9ED-2101-4847-B040-E491A7145818}">
      <dgm:prSet phldrT="[文本]" custT="1"/>
      <dgm:spPr/>
      <dgm:t>
        <a:bodyPr/>
        <a:lstStyle/>
        <a:p>
          <a:r>
            <a:rPr lang="en-US" altLang="zh-CN" sz="2000" i="0" dirty="0" smtClean="0">
              <a:latin typeface="微软雅黑" pitchFamily="34" charset="-122"/>
              <a:ea typeface="微软雅黑" pitchFamily="34" charset="-122"/>
            </a:rPr>
            <a:t>(</a:t>
          </a:r>
          <a:r>
            <a:rPr lang="zh-CN" altLang="en-US" sz="2000" i="0" dirty="0" smtClean="0">
              <a:latin typeface="微软雅黑" pitchFamily="34" charset="-122"/>
              <a:ea typeface="微软雅黑" pitchFamily="34" charset="-122"/>
            </a:rPr>
            <a:t>３</a:t>
          </a:r>
          <a:r>
            <a:rPr lang="en-US" altLang="zh-CN" sz="2000" i="0" dirty="0" smtClean="0">
              <a:latin typeface="微软雅黑" pitchFamily="34" charset="-122"/>
              <a:ea typeface="微软雅黑" pitchFamily="34" charset="-122"/>
            </a:rPr>
            <a:t>)</a:t>
          </a:r>
          <a:r>
            <a:rPr lang="zh-CN" altLang="en-US" sz="2000" i="0" dirty="0" smtClean="0">
              <a:latin typeface="微软雅黑" pitchFamily="34" charset="-122"/>
              <a:ea typeface="微软雅黑" pitchFamily="34" charset="-122"/>
            </a:rPr>
            <a:t>生产要素的供给弹性</a:t>
          </a:r>
          <a:r>
            <a:rPr lang="en-US" altLang="zh-CN" sz="2000" i="0" dirty="0" smtClean="0">
              <a:latin typeface="微软雅黑" pitchFamily="34" charset="-122"/>
              <a:ea typeface="微软雅黑" pitchFamily="34" charset="-122"/>
            </a:rPr>
            <a:t>. </a:t>
          </a:r>
          <a:endParaRPr lang="zh-CN" altLang="en-US" sz="2000" dirty="0">
            <a:latin typeface="微软雅黑" pitchFamily="34" charset="-122"/>
            <a:ea typeface="微软雅黑" pitchFamily="34" charset="-122"/>
          </a:endParaRPr>
        </a:p>
      </dgm:t>
    </dgm:pt>
    <dgm:pt modelId="{9D3D9F3C-4561-4E3A-AB0E-956277974017}" type="parTrans" cxnId="{BFC9EBB5-4C04-4186-AEE5-3ACE968759B6}">
      <dgm:prSet/>
      <dgm:spPr/>
      <dgm:t>
        <a:bodyPr/>
        <a:lstStyle/>
        <a:p>
          <a:endParaRPr lang="zh-CN" altLang="en-US">
            <a:latin typeface="微软雅黑" pitchFamily="34" charset="-122"/>
            <a:ea typeface="微软雅黑" pitchFamily="34" charset="-122"/>
          </a:endParaRPr>
        </a:p>
      </dgm:t>
    </dgm:pt>
    <dgm:pt modelId="{1D31871F-7024-4EF0-AD52-A6440006BD03}" type="sibTrans" cxnId="{BFC9EBB5-4C04-4186-AEE5-3ACE968759B6}">
      <dgm:prSet/>
      <dgm:spPr/>
      <dgm:t>
        <a:bodyPr/>
        <a:lstStyle/>
        <a:p>
          <a:endParaRPr lang="zh-CN" altLang="en-US">
            <a:latin typeface="微软雅黑" pitchFamily="34" charset="-122"/>
            <a:ea typeface="微软雅黑" pitchFamily="34" charset="-122"/>
          </a:endParaRPr>
        </a:p>
      </dgm:t>
    </dgm:pt>
    <dgm:pt modelId="{CABE80D8-C884-41EB-800C-5DFF2BC481BB}">
      <dgm:prSet phldrT="[文本]" custT="1"/>
      <dgm:spPr/>
      <dgm:t>
        <a:bodyPr/>
        <a:lstStyle/>
        <a:p>
          <a:r>
            <a:rPr lang="en-US" altLang="zh-CN" sz="2000" i="0" dirty="0" smtClean="0">
              <a:latin typeface="微软雅黑" pitchFamily="34" charset="-122"/>
              <a:ea typeface="微软雅黑" pitchFamily="34" charset="-122"/>
            </a:rPr>
            <a:t>(</a:t>
          </a:r>
          <a:r>
            <a:rPr lang="zh-CN" altLang="en-US" sz="2000" i="0" dirty="0" smtClean="0">
              <a:latin typeface="微软雅黑" pitchFamily="34" charset="-122"/>
              <a:ea typeface="微软雅黑" pitchFamily="34" charset="-122"/>
            </a:rPr>
            <a:t>４</a:t>
          </a:r>
          <a:r>
            <a:rPr lang="en-US" altLang="zh-CN" sz="2000" i="0" dirty="0" smtClean="0">
              <a:latin typeface="微软雅黑" pitchFamily="34" charset="-122"/>
              <a:ea typeface="微软雅黑" pitchFamily="34" charset="-122"/>
            </a:rPr>
            <a:t>)</a:t>
          </a:r>
          <a:r>
            <a:rPr lang="zh-CN" altLang="en-US" sz="2000" i="0" dirty="0" smtClean="0">
              <a:latin typeface="微软雅黑" pitchFamily="34" charset="-122"/>
              <a:ea typeface="微软雅黑" pitchFamily="34" charset="-122"/>
            </a:rPr>
            <a:t>生产所用的技术类型</a:t>
          </a:r>
          <a:r>
            <a:rPr lang="en-US" altLang="zh-CN" sz="2000" i="0" dirty="0" smtClean="0">
              <a:latin typeface="微软雅黑" pitchFamily="34" charset="-122"/>
              <a:ea typeface="微软雅黑" pitchFamily="34" charset="-122"/>
            </a:rPr>
            <a:t>. </a:t>
          </a:r>
          <a:endParaRPr lang="zh-CN" altLang="en-US" sz="2000" dirty="0">
            <a:latin typeface="微软雅黑" pitchFamily="34" charset="-122"/>
            <a:ea typeface="微软雅黑" pitchFamily="34" charset="-122"/>
          </a:endParaRPr>
        </a:p>
      </dgm:t>
    </dgm:pt>
    <dgm:pt modelId="{E35C3089-A81B-4CF3-BD8C-13B63AF70BA9}" type="parTrans" cxnId="{2C9E3D85-1180-45F6-837E-8D6BCBF63C93}">
      <dgm:prSet/>
      <dgm:spPr/>
      <dgm:t>
        <a:bodyPr/>
        <a:lstStyle/>
        <a:p>
          <a:endParaRPr lang="zh-CN" altLang="en-US">
            <a:latin typeface="微软雅黑" pitchFamily="34" charset="-122"/>
            <a:ea typeface="微软雅黑" pitchFamily="34" charset="-122"/>
          </a:endParaRPr>
        </a:p>
      </dgm:t>
    </dgm:pt>
    <dgm:pt modelId="{B0D3A56D-6DA0-4482-95FF-C7AF8EF6AD37}" type="sibTrans" cxnId="{2C9E3D85-1180-45F6-837E-8D6BCBF63C93}">
      <dgm:prSet/>
      <dgm:spPr/>
      <dgm:t>
        <a:bodyPr/>
        <a:lstStyle/>
        <a:p>
          <a:endParaRPr lang="zh-CN" altLang="en-US">
            <a:latin typeface="微软雅黑" pitchFamily="34" charset="-122"/>
            <a:ea typeface="微软雅黑" pitchFamily="34" charset="-122"/>
          </a:endParaRPr>
        </a:p>
      </dgm:t>
    </dgm:pt>
    <dgm:pt modelId="{A4A6F217-EBB4-4801-BE7D-C29D316F8C6B}" type="pres">
      <dgm:prSet presAssocID="{E8B56432-C2E1-46F2-97C1-7F68B2D8ED5D}" presName="composite" presStyleCnt="0">
        <dgm:presLayoutVars>
          <dgm:chMax val="1"/>
          <dgm:dir/>
          <dgm:resizeHandles val="exact"/>
        </dgm:presLayoutVars>
      </dgm:prSet>
      <dgm:spPr/>
      <dgm:t>
        <a:bodyPr/>
        <a:lstStyle/>
        <a:p>
          <a:endParaRPr lang="zh-CN" altLang="en-US"/>
        </a:p>
      </dgm:t>
    </dgm:pt>
    <dgm:pt modelId="{BC73D8D1-DB48-4923-A4F3-0BBA571E6E21}" type="pres">
      <dgm:prSet presAssocID="{FFFC2183-A088-4819-A667-D18BBD5900EC}" presName="roof" presStyleLbl="dkBgShp" presStyleIdx="0" presStyleCnt="2"/>
      <dgm:spPr/>
      <dgm:t>
        <a:bodyPr/>
        <a:lstStyle/>
        <a:p>
          <a:endParaRPr lang="zh-CN" altLang="en-US"/>
        </a:p>
      </dgm:t>
    </dgm:pt>
    <dgm:pt modelId="{9E199646-AED4-4BAC-804B-AB33DE5B7418}" type="pres">
      <dgm:prSet presAssocID="{FFFC2183-A088-4819-A667-D18BBD5900EC}" presName="pillars" presStyleCnt="0"/>
      <dgm:spPr/>
    </dgm:pt>
    <dgm:pt modelId="{11E3D712-22E7-4E77-9CFE-5508B594F836}" type="pres">
      <dgm:prSet presAssocID="{FFFC2183-A088-4819-A667-D18BBD5900EC}" presName="pillar1" presStyleLbl="node1" presStyleIdx="0" presStyleCnt="4">
        <dgm:presLayoutVars>
          <dgm:bulletEnabled val="1"/>
        </dgm:presLayoutVars>
      </dgm:prSet>
      <dgm:spPr/>
      <dgm:t>
        <a:bodyPr/>
        <a:lstStyle/>
        <a:p>
          <a:endParaRPr lang="zh-CN" altLang="en-US"/>
        </a:p>
      </dgm:t>
    </dgm:pt>
    <dgm:pt modelId="{7A4025E8-F5B6-43E8-BF40-CCFCD8DE08E8}" type="pres">
      <dgm:prSet presAssocID="{509D9052-C95A-4984-8769-326D8FCA4433}" presName="pillarX" presStyleLbl="node1" presStyleIdx="1" presStyleCnt="4">
        <dgm:presLayoutVars>
          <dgm:bulletEnabled val="1"/>
        </dgm:presLayoutVars>
      </dgm:prSet>
      <dgm:spPr/>
      <dgm:t>
        <a:bodyPr/>
        <a:lstStyle/>
        <a:p>
          <a:endParaRPr lang="zh-CN" altLang="en-US"/>
        </a:p>
      </dgm:t>
    </dgm:pt>
    <dgm:pt modelId="{A427F4A3-170C-49F8-8EDE-1FA4F4355AEF}" type="pres">
      <dgm:prSet presAssocID="{BECDA9ED-2101-4847-B040-E491A7145818}" presName="pillarX" presStyleLbl="node1" presStyleIdx="2" presStyleCnt="4">
        <dgm:presLayoutVars>
          <dgm:bulletEnabled val="1"/>
        </dgm:presLayoutVars>
      </dgm:prSet>
      <dgm:spPr/>
      <dgm:t>
        <a:bodyPr/>
        <a:lstStyle/>
        <a:p>
          <a:endParaRPr lang="zh-CN" altLang="en-US"/>
        </a:p>
      </dgm:t>
    </dgm:pt>
    <dgm:pt modelId="{4099B71E-480E-48B7-BB9E-1BE83D23A3E6}" type="pres">
      <dgm:prSet presAssocID="{CABE80D8-C884-41EB-800C-5DFF2BC481BB}" presName="pillarX" presStyleLbl="node1" presStyleIdx="3" presStyleCnt="4">
        <dgm:presLayoutVars>
          <dgm:bulletEnabled val="1"/>
        </dgm:presLayoutVars>
      </dgm:prSet>
      <dgm:spPr/>
      <dgm:t>
        <a:bodyPr/>
        <a:lstStyle/>
        <a:p>
          <a:endParaRPr lang="zh-CN" altLang="en-US"/>
        </a:p>
      </dgm:t>
    </dgm:pt>
    <dgm:pt modelId="{F8339936-6AE5-4709-ADA0-5524D1F7955D}" type="pres">
      <dgm:prSet presAssocID="{FFFC2183-A088-4819-A667-D18BBD5900EC}" presName="base" presStyleLbl="dkBgShp" presStyleIdx="1" presStyleCnt="2"/>
      <dgm:spPr/>
    </dgm:pt>
  </dgm:ptLst>
  <dgm:cxnLst>
    <dgm:cxn modelId="{30105ED8-8754-41A2-9986-1D8B32B1ED35}" srcId="{FFFC2183-A088-4819-A667-D18BBD5900EC}" destId="{94B86BA8-13CE-468D-BAF5-4C005433FD50}" srcOrd="0" destOrd="0" parTransId="{380CC255-E407-4E80-A899-F636E1AFEBC1}" sibTransId="{9CE13CFC-5A0A-4719-96E3-F6721D4E2A7D}"/>
    <dgm:cxn modelId="{A5928497-601A-443E-9536-6DB1BC5DBCE2}" type="presOf" srcId="{FFFC2183-A088-4819-A667-D18BBD5900EC}" destId="{BC73D8D1-DB48-4923-A4F3-0BBA571E6E21}" srcOrd="0" destOrd="0" presId="urn:microsoft.com/office/officeart/2005/8/layout/hList3"/>
    <dgm:cxn modelId="{76EAB1FC-51A1-4293-AE3A-9ACD61C3B98D}" srcId="{FFFC2183-A088-4819-A667-D18BBD5900EC}" destId="{509D9052-C95A-4984-8769-326D8FCA4433}" srcOrd="1" destOrd="0" parTransId="{885419BA-8202-4E2C-9D50-08C283E276E2}" sibTransId="{03737BA2-2D82-4A6A-B894-22AAAFCBAEA5}"/>
    <dgm:cxn modelId="{BFC9EBB5-4C04-4186-AEE5-3ACE968759B6}" srcId="{FFFC2183-A088-4819-A667-D18BBD5900EC}" destId="{BECDA9ED-2101-4847-B040-E491A7145818}" srcOrd="2" destOrd="0" parTransId="{9D3D9F3C-4561-4E3A-AB0E-956277974017}" sibTransId="{1D31871F-7024-4EF0-AD52-A6440006BD03}"/>
    <dgm:cxn modelId="{9883F5D5-E670-46FA-8DF7-C833FBD57A23}" type="presOf" srcId="{509D9052-C95A-4984-8769-326D8FCA4433}" destId="{7A4025E8-F5B6-43E8-BF40-CCFCD8DE08E8}" srcOrd="0" destOrd="0" presId="urn:microsoft.com/office/officeart/2005/8/layout/hList3"/>
    <dgm:cxn modelId="{C00429D0-B636-4D5D-BE7F-8E585F12D889}" type="presOf" srcId="{E8B56432-C2E1-46F2-97C1-7F68B2D8ED5D}" destId="{A4A6F217-EBB4-4801-BE7D-C29D316F8C6B}" srcOrd="0" destOrd="0" presId="urn:microsoft.com/office/officeart/2005/8/layout/hList3"/>
    <dgm:cxn modelId="{2C9E3D85-1180-45F6-837E-8D6BCBF63C93}" srcId="{FFFC2183-A088-4819-A667-D18BBD5900EC}" destId="{CABE80D8-C884-41EB-800C-5DFF2BC481BB}" srcOrd="3" destOrd="0" parTransId="{E35C3089-A81B-4CF3-BD8C-13B63AF70BA9}" sibTransId="{B0D3A56D-6DA0-4482-95FF-C7AF8EF6AD37}"/>
    <dgm:cxn modelId="{0319A87A-B616-49F1-91D2-219EE4147F5B}" type="presOf" srcId="{94B86BA8-13CE-468D-BAF5-4C005433FD50}" destId="{11E3D712-22E7-4E77-9CFE-5508B594F836}" srcOrd="0" destOrd="0" presId="urn:microsoft.com/office/officeart/2005/8/layout/hList3"/>
    <dgm:cxn modelId="{94FC3840-2553-4F79-BAAA-828277CAD557}" srcId="{E8B56432-C2E1-46F2-97C1-7F68B2D8ED5D}" destId="{FFFC2183-A088-4819-A667-D18BBD5900EC}" srcOrd="0" destOrd="0" parTransId="{1E563184-251B-4B90-AF86-BDE131D85669}" sibTransId="{11971C9B-32A1-4EA8-98E1-6216EF938BC3}"/>
    <dgm:cxn modelId="{F1C2AF79-631D-49E4-AFA9-AB2047F1E255}" type="presOf" srcId="{BECDA9ED-2101-4847-B040-E491A7145818}" destId="{A427F4A3-170C-49F8-8EDE-1FA4F4355AEF}" srcOrd="0" destOrd="0" presId="urn:microsoft.com/office/officeart/2005/8/layout/hList3"/>
    <dgm:cxn modelId="{F1A28AB2-D65A-43E7-8490-B2205583B4B3}" type="presOf" srcId="{CABE80D8-C884-41EB-800C-5DFF2BC481BB}" destId="{4099B71E-480E-48B7-BB9E-1BE83D23A3E6}" srcOrd="0" destOrd="0" presId="urn:microsoft.com/office/officeart/2005/8/layout/hList3"/>
    <dgm:cxn modelId="{5043ED71-DB40-4DBD-B917-06651C8E9335}" type="presParOf" srcId="{A4A6F217-EBB4-4801-BE7D-C29D316F8C6B}" destId="{BC73D8D1-DB48-4923-A4F3-0BBA571E6E21}" srcOrd="0" destOrd="0" presId="urn:microsoft.com/office/officeart/2005/8/layout/hList3"/>
    <dgm:cxn modelId="{2E23EA54-677F-465D-A8AA-F4CB6EA35725}" type="presParOf" srcId="{A4A6F217-EBB4-4801-BE7D-C29D316F8C6B}" destId="{9E199646-AED4-4BAC-804B-AB33DE5B7418}" srcOrd="1" destOrd="0" presId="urn:microsoft.com/office/officeart/2005/8/layout/hList3"/>
    <dgm:cxn modelId="{0750FCD6-B9B7-417F-8C95-5BB85689E662}" type="presParOf" srcId="{9E199646-AED4-4BAC-804B-AB33DE5B7418}" destId="{11E3D712-22E7-4E77-9CFE-5508B594F836}" srcOrd="0" destOrd="0" presId="urn:microsoft.com/office/officeart/2005/8/layout/hList3"/>
    <dgm:cxn modelId="{7C4F0FF3-22DE-40B7-A25C-12E3EF968AF2}" type="presParOf" srcId="{9E199646-AED4-4BAC-804B-AB33DE5B7418}" destId="{7A4025E8-F5B6-43E8-BF40-CCFCD8DE08E8}" srcOrd="1" destOrd="0" presId="urn:microsoft.com/office/officeart/2005/8/layout/hList3"/>
    <dgm:cxn modelId="{FE5B29A0-D1E0-4481-B0A0-223CBB400830}" type="presParOf" srcId="{9E199646-AED4-4BAC-804B-AB33DE5B7418}" destId="{A427F4A3-170C-49F8-8EDE-1FA4F4355AEF}" srcOrd="2" destOrd="0" presId="urn:microsoft.com/office/officeart/2005/8/layout/hList3"/>
    <dgm:cxn modelId="{E41ECF40-AF7A-4BD2-967F-3055E213732B}" type="presParOf" srcId="{9E199646-AED4-4BAC-804B-AB33DE5B7418}" destId="{4099B71E-480E-48B7-BB9E-1BE83D23A3E6}" srcOrd="3" destOrd="0" presId="urn:microsoft.com/office/officeart/2005/8/layout/hList3"/>
    <dgm:cxn modelId="{E4FF48CA-7AC2-4092-8A56-5DF4B94C5BB2}" type="presParOf" srcId="{A4A6F217-EBB4-4801-BE7D-C29D316F8C6B}" destId="{F8339936-6AE5-4709-ADA0-5524D1F7955D}"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58FDAC-DABE-4E31-8477-4F52BA1ABFBE}">
      <dsp:nvSpPr>
        <dsp:cNvPr id="0" name=""/>
        <dsp:cNvSpPr/>
      </dsp:nvSpPr>
      <dsp:spPr>
        <a:xfrm>
          <a:off x="0" y="18063"/>
          <a:ext cx="8844455" cy="10979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zh-CN" altLang="en-US" sz="3500" i="0" kern="1200" dirty="0" smtClean="0">
              <a:latin typeface="微软雅黑" pitchFamily="34" charset="-122"/>
              <a:ea typeface="微软雅黑" pitchFamily="34" charset="-122"/>
            </a:rPr>
            <a:t>弧弹性</a:t>
          </a:r>
          <a:endParaRPr lang="zh-CN" altLang="en-US" sz="3500" kern="1200" dirty="0">
            <a:latin typeface="微软雅黑" pitchFamily="34" charset="-122"/>
            <a:ea typeface="微软雅黑" pitchFamily="34" charset="-122"/>
          </a:endParaRPr>
        </a:p>
      </dsp:txBody>
      <dsp:txXfrm>
        <a:off x="53599" y="71662"/>
        <a:ext cx="8737257" cy="990773"/>
      </dsp:txXfrm>
    </dsp:sp>
    <dsp:sp modelId="{70A91B99-011F-42DB-AFC4-158A50CEAC27}">
      <dsp:nvSpPr>
        <dsp:cNvPr id="0" name=""/>
        <dsp:cNvSpPr/>
      </dsp:nvSpPr>
      <dsp:spPr>
        <a:xfrm>
          <a:off x="0" y="1116035"/>
          <a:ext cx="8844455" cy="633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0811" tIns="44450" rIns="248920" bIns="44450" numCol="1" spcCol="1270" anchor="t" anchorCtr="0">
          <a:noAutofit/>
        </a:bodyPr>
        <a:lstStyle/>
        <a:p>
          <a:pPr marL="228600" lvl="1" indent="-228600" algn="l" defTabSz="1200150">
            <a:lnSpc>
              <a:spcPct val="90000"/>
            </a:lnSpc>
            <a:spcBef>
              <a:spcPct val="0"/>
            </a:spcBef>
            <a:spcAft>
              <a:spcPct val="20000"/>
            </a:spcAft>
            <a:buChar char="••"/>
          </a:pPr>
          <a:r>
            <a:rPr lang="zh-CN" altLang="en-US" sz="2700" i="0" kern="1200" dirty="0" smtClean="0">
              <a:latin typeface="微软雅黑" pitchFamily="34" charset="-122"/>
              <a:ea typeface="微软雅黑" pitchFamily="34" charset="-122"/>
            </a:rPr>
            <a:t>弧弹性的计算</a:t>
          </a:r>
          <a:endParaRPr lang="zh-CN" altLang="en-US" sz="2700" kern="1200" dirty="0">
            <a:latin typeface="微软雅黑" pitchFamily="34" charset="-122"/>
            <a:ea typeface="微软雅黑" pitchFamily="34" charset="-122"/>
          </a:endParaRPr>
        </a:p>
      </dsp:txBody>
      <dsp:txXfrm>
        <a:off x="0" y="1116035"/>
        <a:ext cx="8844455" cy="633937"/>
      </dsp:txXfrm>
    </dsp:sp>
    <dsp:sp modelId="{AF68CD80-B116-4292-B3E0-2A9622309E5F}">
      <dsp:nvSpPr>
        <dsp:cNvPr id="0" name=""/>
        <dsp:cNvSpPr/>
      </dsp:nvSpPr>
      <dsp:spPr>
        <a:xfrm>
          <a:off x="0" y="1749972"/>
          <a:ext cx="8844455" cy="10979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zh-CN" altLang="en-US" sz="3500" i="0" kern="1200" dirty="0" smtClean="0">
              <a:latin typeface="微软雅黑" pitchFamily="34" charset="-122"/>
              <a:ea typeface="微软雅黑" pitchFamily="34" charset="-122"/>
            </a:rPr>
            <a:t>点弹性</a:t>
          </a:r>
          <a:endParaRPr lang="zh-CN" altLang="en-US" sz="3500" kern="1200" dirty="0">
            <a:latin typeface="微软雅黑" pitchFamily="34" charset="-122"/>
            <a:ea typeface="微软雅黑" pitchFamily="34" charset="-122"/>
          </a:endParaRPr>
        </a:p>
      </dsp:txBody>
      <dsp:txXfrm>
        <a:off x="53599" y="1803571"/>
        <a:ext cx="8737257" cy="990773"/>
      </dsp:txXfrm>
    </dsp:sp>
    <dsp:sp modelId="{D9DF8CD2-F4A7-442A-896D-A4C26CE3131E}">
      <dsp:nvSpPr>
        <dsp:cNvPr id="0" name=""/>
        <dsp:cNvSpPr/>
      </dsp:nvSpPr>
      <dsp:spPr>
        <a:xfrm>
          <a:off x="0" y="2847944"/>
          <a:ext cx="8844455" cy="633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0811" tIns="44450" rIns="248920" bIns="44450" numCol="1" spcCol="1270" anchor="t" anchorCtr="0">
          <a:noAutofit/>
        </a:bodyPr>
        <a:lstStyle/>
        <a:p>
          <a:pPr marL="228600" lvl="1" indent="-228600" algn="l" defTabSz="1200150">
            <a:lnSpc>
              <a:spcPct val="90000"/>
            </a:lnSpc>
            <a:spcBef>
              <a:spcPct val="0"/>
            </a:spcBef>
            <a:spcAft>
              <a:spcPct val="20000"/>
            </a:spcAft>
            <a:buChar char="••"/>
          </a:pPr>
          <a:r>
            <a:rPr lang="zh-CN" altLang="en-US" sz="2700" i="0" kern="1200" dirty="0" smtClean="0">
              <a:latin typeface="微软雅黑" pitchFamily="34" charset="-122"/>
              <a:ea typeface="微软雅黑" pitchFamily="34" charset="-122"/>
            </a:rPr>
            <a:t>点弹性的计算</a:t>
          </a:r>
          <a:endParaRPr lang="zh-CN" altLang="en-US" sz="2700" kern="1200" dirty="0">
            <a:latin typeface="微软雅黑" pitchFamily="34" charset="-122"/>
            <a:ea typeface="微软雅黑" pitchFamily="34" charset="-122"/>
          </a:endParaRPr>
        </a:p>
      </dsp:txBody>
      <dsp:txXfrm>
        <a:off x="0" y="2847944"/>
        <a:ext cx="8844455" cy="6339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73D8D1-DB48-4923-A4F3-0BBA571E6E21}">
      <dsp:nvSpPr>
        <dsp:cNvPr id="0" name=""/>
        <dsp:cNvSpPr/>
      </dsp:nvSpPr>
      <dsp:spPr>
        <a:xfrm>
          <a:off x="0" y="0"/>
          <a:ext cx="10011104" cy="1160429"/>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56210" tIns="156210" rIns="156210" bIns="156210" numCol="1" spcCol="1270" anchor="ctr" anchorCtr="0">
          <a:noAutofit/>
        </a:bodyPr>
        <a:lstStyle/>
        <a:p>
          <a:pPr lvl="0" algn="ctr" defTabSz="1822450">
            <a:lnSpc>
              <a:spcPct val="90000"/>
            </a:lnSpc>
            <a:spcBef>
              <a:spcPct val="0"/>
            </a:spcBef>
            <a:spcAft>
              <a:spcPct val="35000"/>
            </a:spcAft>
          </a:pPr>
          <a:r>
            <a:rPr lang="zh-CN" altLang="en-US" sz="4100" i="0" kern="1200" dirty="0" smtClean="0">
              <a:latin typeface="微软雅黑" pitchFamily="34" charset="-122"/>
              <a:ea typeface="微软雅黑" pitchFamily="34" charset="-122"/>
            </a:rPr>
            <a:t>影响需求价格弹性的因素</a:t>
          </a:r>
          <a:endParaRPr lang="zh-CN" altLang="en-US" sz="4100" kern="1200" dirty="0">
            <a:latin typeface="微软雅黑" pitchFamily="34" charset="-122"/>
            <a:ea typeface="微软雅黑" pitchFamily="34" charset="-122"/>
          </a:endParaRPr>
        </a:p>
      </dsp:txBody>
      <dsp:txXfrm>
        <a:off x="0" y="0"/>
        <a:ext cx="10011104" cy="1160429"/>
      </dsp:txXfrm>
    </dsp:sp>
    <dsp:sp modelId="{11E3D712-22E7-4E77-9CFE-5508B594F836}">
      <dsp:nvSpPr>
        <dsp:cNvPr id="0" name=""/>
        <dsp:cNvSpPr/>
      </dsp:nvSpPr>
      <dsp:spPr>
        <a:xfrm>
          <a:off x="1222" y="1160429"/>
          <a:ext cx="2001731" cy="2436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altLang="zh-CN" sz="2000" i="0" kern="1200" dirty="0" smtClean="0">
              <a:latin typeface="微软雅黑" pitchFamily="34" charset="-122"/>
              <a:ea typeface="微软雅黑" pitchFamily="34" charset="-122"/>
            </a:rPr>
            <a:t>( </a:t>
          </a:r>
          <a:r>
            <a:rPr lang="zh-CN" altLang="en-US" sz="2000" i="0" kern="1200" dirty="0" smtClean="0">
              <a:latin typeface="微软雅黑" pitchFamily="34" charset="-122"/>
              <a:ea typeface="微软雅黑" pitchFamily="34" charset="-122"/>
            </a:rPr>
            <a:t>１</a:t>
          </a:r>
          <a:r>
            <a:rPr lang="en-US" altLang="zh-CN" sz="2000" i="0" kern="1200" dirty="0" smtClean="0">
              <a:latin typeface="微软雅黑" pitchFamily="34" charset="-122"/>
              <a:ea typeface="微软雅黑" pitchFamily="34" charset="-122"/>
            </a:rPr>
            <a:t>)</a:t>
          </a:r>
          <a:r>
            <a:rPr lang="zh-CN" altLang="en-US" sz="2000" i="0" kern="1200" dirty="0" smtClean="0">
              <a:latin typeface="微软雅黑" pitchFamily="34" charset="-122"/>
              <a:ea typeface="微软雅黑" pitchFamily="34" charset="-122"/>
            </a:rPr>
            <a:t>消费者对商品的需求程度</a:t>
          </a:r>
          <a:r>
            <a:rPr lang="en-US" altLang="zh-CN" sz="2000" i="0" kern="1200" dirty="0" smtClean="0">
              <a:latin typeface="微软雅黑" pitchFamily="34" charset="-122"/>
              <a:ea typeface="微软雅黑" pitchFamily="34" charset="-122"/>
            </a:rPr>
            <a:t>,</a:t>
          </a:r>
          <a:r>
            <a:rPr lang="zh-CN" altLang="en-US" sz="2000" i="0" kern="1200" dirty="0" smtClean="0">
              <a:latin typeface="微软雅黑" pitchFamily="34" charset="-122"/>
              <a:ea typeface="微软雅黑" pitchFamily="34" charset="-122"/>
            </a:rPr>
            <a:t>即商品对该消费者是生活必需品还是奢侈品</a:t>
          </a:r>
          <a:r>
            <a:rPr lang="en-US" altLang="zh-CN" sz="2000" i="0" kern="1200" dirty="0" smtClean="0">
              <a:latin typeface="微软雅黑" pitchFamily="34" charset="-122"/>
              <a:ea typeface="微软雅黑" pitchFamily="34" charset="-122"/>
            </a:rPr>
            <a:t>. </a:t>
          </a:r>
          <a:endParaRPr lang="zh-CN" altLang="en-US" sz="2000" kern="1200" dirty="0">
            <a:latin typeface="微软雅黑" pitchFamily="34" charset="-122"/>
            <a:ea typeface="微软雅黑" pitchFamily="34" charset="-122"/>
          </a:endParaRPr>
        </a:p>
      </dsp:txBody>
      <dsp:txXfrm>
        <a:off x="1222" y="1160429"/>
        <a:ext cx="2001731" cy="2436902"/>
      </dsp:txXfrm>
    </dsp:sp>
    <dsp:sp modelId="{7A4025E8-F5B6-43E8-BF40-CCFCD8DE08E8}">
      <dsp:nvSpPr>
        <dsp:cNvPr id="0" name=""/>
        <dsp:cNvSpPr/>
      </dsp:nvSpPr>
      <dsp:spPr>
        <a:xfrm>
          <a:off x="2002954" y="1160429"/>
          <a:ext cx="2001731" cy="2436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altLang="zh-CN" sz="2000" i="0" kern="1200" dirty="0" smtClean="0">
              <a:latin typeface="微软雅黑" pitchFamily="34" charset="-122"/>
              <a:ea typeface="微软雅黑" pitchFamily="34" charset="-122"/>
            </a:rPr>
            <a:t>( </a:t>
          </a:r>
          <a:r>
            <a:rPr lang="zh-CN" altLang="en-US" sz="2000" i="0" kern="1200" dirty="0" smtClean="0">
              <a:latin typeface="微软雅黑" pitchFamily="34" charset="-122"/>
              <a:ea typeface="微软雅黑" pitchFamily="34" charset="-122"/>
            </a:rPr>
            <a:t>２</a:t>
          </a:r>
          <a:r>
            <a:rPr lang="en-US" altLang="zh-CN" sz="2000" i="0" kern="1200" dirty="0" smtClean="0">
              <a:latin typeface="微软雅黑" pitchFamily="34" charset="-122"/>
              <a:ea typeface="微软雅黑" pitchFamily="34" charset="-122"/>
            </a:rPr>
            <a:t>)</a:t>
          </a:r>
          <a:r>
            <a:rPr lang="zh-CN" altLang="en-US" sz="2000" i="0" kern="1200" dirty="0" smtClean="0">
              <a:latin typeface="微软雅黑" pitchFamily="34" charset="-122"/>
              <a:ea typeface="微软雅黑" pitchFamily="34" charset="-122"/>
            </a:rPr>
            <a:t>商品的替代品数目和替代相近程度</a:t>
          </a:r>
          <a:r>
            <a:rPr lang="en-US" altLang="zh-CN" sz="2000" i="0" kern="1200" dirty="0" smtClean="0">
              <a:latin typeface="微软雅黑" pitchFamily="34" charset="-122"/>
              <a:ea typeface="微软雅黑" pitchFamily="34" charset="-122"/>
            </a:rPr>
            <a:t>.</a:t>
          </a:r>
          <a:endParaRPr lang="zh-CN" altLang="en-US" sz="2000" kern="1200" dirty="0">
            <a:latin typeface="微软雅黑" pitchFamily="34" charset="-122"/>
            <a:ea typeface="微软雅黑" pitchFamily="34" charset="-122"/>
          </a:endParaRPr>
        </a:p>
      </dsp:txBody>
      <dsp:txXfrm>
        <a:off x="2002954" y="1160429"/>
        <a:ext cx="2001731" cy="2436902"/>
      </dsp:txXfrm>
    </dsp:sp>
    <dsp:sp modelId="{A427F4A3-170C-49F8-8EDE-1FA4F4355AEF}">
      <dsp:nvSpPr>
        <dsp:cNvPr id="0" name=""/>
        <dsp:cNvSpPr/>
      </dsp:nvSpPr>
      <dsp:spPr>
        <a:xfrm>
          <a:off x="4004686" y="1160429"/>
          <a:ext cx="2001731" cy="2436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altLang="zh-CN" sz="2000" i="0" kern="1200" dirty="0" smtClean="0">
              <a:latin typeface="微软雅黑" pitchFamily="34" charset="-122"/>
              <a:ea typeface="微软雅黑" pitchFamily="34" charset="-122"/>
            </a:rPr>
            <a:t>( </a:t>
          </a:r>
          <a:r>
            <a:rPr lang="zh-CN" altLang="en-US" sz="2000" i="0" kern="1200" dirty="0" smtClean="0">
              <a:latin typeface="微软雅黑" pitchFamily="34" charset="-122"/>
              <a:ea typeface="微软雅黑" pitchFamily="34" charset="-122"/>
            </a:rPr>
            <a:t>３</a:t>
          </a:r>
          <a:r>
            <a:rPr lang="en-US" altLang="zh-CN" sz="2000" i="0" kern="1200" dirty="0" smtClean="0">
              <a:latin typeface="微软雅黑" pitchFamily="34" charset="-122"/>
              <a:ea typeface="微软雅黑" pitchFamily="34" charset="-122"/>
            </a:rPr>
            <a:t>)</a:t>
          </a:r>
          <a:r>
            <a:rPr lang="zh-CN" altLang="en-US" sz="2000" i="0" kern="1200" dirty="0" smtClean="0">
              <a:latin typeface="微软雅黑" pitchFamily="34" charset="-122"/>
              <a:ea typeface="微软雅黑" pitchFamily="34" charset="-122"/>
            </a:rPr>
            <a:t>商品在家庭总支出中所占比例的大小</a:t>
          </a:r>
          <a:r>
            <a:rPr lang="en-US" altLang="zh-CN" sz="2000" i="0" kern="1200" dirty="0" smtClean="0">
              <a:latin typeface="微软雅黑" pitchFamily="34" charset="-122"/>
              <a:ea typeface="微软雅黑" pitchFamily="34" charset="-122"/>
            </a:rPr>
            <a:t>. </a:t>
          </a:r>
          <a:endParaRPr lang="zh-CN" altLang="en-US" sz="2000" kern="1200" dirty="0">
            <a:latin typeface="微软雅黑" pitchFamily="34" charset="-122"/>
            <a:ea typeface="微软雅黑" pitchFamily="34" charset="-122"/>
          </a:endParaRPr>
        </a:p>
      </dsp:txBody>
      <dsp:txXfrm>
        <a:off x="4004686" y="1160429"/>
        <a:ext cx="2001731" cy="2436902"/>
      </dsp:txXfrm>
    </dsp:sp>
    <dsp:sp modelId="{4099B71E-480E-48B7-BB9E-1BE83D23A3E6}">
      <dsp:nvSpPr>
        <dsp:cNvPr id="0" name=""/>
        <dsp:cNvSpPr/>
      </dsp:nvSpPr>
      <dsp:spPr>
        <a:xfrm>
          <a:off x="6006417" y="1160429"/>
          <a:ext cx="2001731" cy="2436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altLang="zh-CN" sz="1800" i="0" kern="1200" dirty="0" smtClean="0">
              <a:latin typeface="微软雅黑" pitchFamily="34" charset="-122"/>
              <a:ea typeface="微软雅黑" pitchFamily="34" charset="-122"/>
            </a:rPr>
            <a:t>( </a:t>
          </a:r>
          <a:r>
            <a:rPr lang="zh-CN" altLang="en-US" sz="1800" i="0" kern="1200" dirty="0" smtClean="0">
              <a:latin typeface="微软雅黑" pitchFamily="34" charset="-122"/>
              <a:ea typeface="微软雅黑" pitchFamily="34" charset="-122"/>
            </a:rPr>
            <a:t>４</a:t>
          </a:r>
          <a:r>
            <a:rPr lang="en-US" altLang="zh-CN" sz="1800" i="0" kern="1200" dirty="0" smtClean="0">
              <a:latin typeface="微软雅黑" pitchFamily="34" charset="-122"/>
              <a:ea typeface="微软雅黑" pitchFamily="34" charset="-122"/>
            </a:rPr>
            <a:t>)</a:t>
          </a:r>
          <a:r>
            <a:rPr lang="zh-CN" altLang="en-US" sz="1800" i="0" kern="1200" dirty="0" smtClean="0">
              <a:latin typeface="微软雅黑" pitchFamily="34" charset="-122"/>
              <a:ea typeface="微软雅黑" pitchFamily="34" charset="-122"/>
            </a:rPr>
            <a:t>商品用途的广泛性</a:t>
          </a:r>
          <a:r>
            <a:rPr lang="en-US" altLang="zh-CN" sz="1800" i="0" kern="1200" dirty="0" smtClean="0">
              <a:latin typeface="微软雅黑" pitchFamily="34" charset="-122"/>
              <a:ea typeface="微软雅黑" pitchFamily="34" charset="-122"/>
            </a:rPr>
            <a:t>. </a:t>
          </a:r>
          <a:r>
            <a:rPr lang="zh-CN" altLang="en-US" sz="1800" i="0" kern="1200" dirty="0" smtClean="0">
              <a:latin typeface="微软雅黑" pitchFamily="34" charset="-122"/>
              <a:ea typeface="微软雅黑" pitchFamily="34" charset="-122"/>
            </a:rPr>
            <a:t>如果某种商品的用途越多</a:t>
          </a:r>
          <a:r>
            <a:rPr lang="en-US" altLang="zh-CN" sz="1800" i="0" kern="1200" dirty="0" smtClean="0">
              <a:latin typeface="微软雅黑" pitchFamily="34" charset="-122"/>
              <a:ea typeface="微软雅黑" pitchFamily="34" charset="-122"/>
            </a:rPr>
            <a:t>,</a:t>
          </a:r>
          <a:r>
            <a:rPr lang="zh-CN" altLang="en-US" sz="1800" i="0" kern="1200" dirty="0" smtClean="0">
              <a:latin typeface="微软雅黑" pitchFamily="34" charset="-122"/>
              <a:ea typeface="微软雅黑" pitchFamily="34" charset="-122"/>
            </a:rPr>
            <a:t>则其需求弹性越大</a:t>
          </a:r>
          <a:r>
            <a:rPr lang="en-US" altLang="zh-CN" sz="1800" i="0" kern="1200" dirty="0" smtClean="0">
              <a:latin typeface="微软雅黑" pitchFamily="34" charset="-122"/>
              <a:ea typeface="微软雅黑" pitchFamily="34" charset="-122"/>
            </a:rPr>
            <a:t>;</a:t>
          </a:r>
          <a:r>
            <a:rPr lang="zh-CN" altLang="en-US" sz="1800" i="0" kern="1200" dirty="0" smtClean="0">
              <a:latin typeface="微软雅黑" pitchFamily="34" charset="-122"/>
              <a:ea typeface="微软雅黑" pitchFamily="34" charset="-122"/>
            </a:rPr>
            <a:t>如果某种商品</a:t>
          </a:r>
          <a:br>
            <a:rPr lang="zh-CN" altLang="en-US" sz="1800" i="0" kern="1200" dirty="0" smtClean="0">
              <a:latin typeface="微软雅黑" pitchFamily="34" charset="-122"/>
              <a:ea typeface="微软雅黑" pitchFamily="34" charset="-122"/>
            </a:rPr>
          </a:br>
          <a:r>
            <a:rPr lang="zh-CN" altLang="en-US" sz="1800" i="0" kern="1200" dirty="0" smtClean="0">
              <a:latin typeface="微软雅黑" pitchFamily="34" charset="-122"/>
              <a:ea typeface="微软雅黑" pitchFamily="34" charset="-122"/>
            </a:rPr>
            <a:t>的用途越少</a:t>
          </a:r>
          <a:r>
            <a:rPr lang="en-US" altLang="zh-CN" sz="1800" i="0" kern="1200" dirty="0" smtClean="0">
              <a:latin typeface="微软雅黑" pitchFamily="34" charset="-122"/>
              <a:ea typeface="微软雅黑" pitchFamily="34" charset="-122"/>
            </a:rPr>
            <a:t>,</a:t>
          </a:r>
          <a:r>
            <a:rPr lang="zh-CN" altLang="en-US" sz="1800" i="0" kern="1200" dirty="0" smtClean="0">
              <a:latin typeface="微软雅黑" pitchFamily="34" charset="-122"/>
              <a:ea typeface="微软雅黑" pitchFamily="34" charset="-122"/>
            </a:rPr>
            <a:t>则其需求弹性越小</a:t>
          </a:r>
          <a:r>
            <a:rPr lang="en-US" altLang="zh-CN" sz="1800" i="0" kern="1200" dirty="0" smtClean="0">
              <a:latin typeface="微软雅黑" pitchFamily="34" charset="-122"/>
              <a:ea typeface="微软雅黑" pitchFamily="34" charset="-122"/>
            </a:rPr>
            <a:t>. </a:t>
          </a:r>
          <a:endParaRPr lang="zh-CN" altLang="en-US" sz="1800" kern="1200" dirty="0">
            <a:latin typeface="微软雅黑" pitchFamily="34" charset="-122"/>
            <a:ea typeface="微软雅黑" pitchFamily="34" charset="-122"/>
          </a:endParaRPr>
        </a:p>
      </dsp:txBody>
      <dsp:txXfrm>
        <a:off x="6006417" y="1160429"/>
        <a:ext cx="2001731" cy="2436902"/>
      </dsp:txXfrm>
    </dsp:sp>
    <dsp:sp modelId="{48477B49-3261-4423-959E-E66A24C7BB44}">
      <dsp:nvSpPr>
        <dsp:cNvPr id="0" name=""/>
        <dsp:cNvSpPr/>
      </dsp:nvSpPr>
      <dsp:spPr>
        <a:xfrm>
          <a:off x="8008149" y="1160429"/>
          <a:ext cx="2001731" cy="2436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US" altLang="zh-CN" sz="1800" i="0" kern="1200" dirty="0" smtClean="0">
              <a:latin typeface="微软雅黑" pitchFamily="34" charset="-122"/>
              <a:ea typeface="微软雅黑" pitchFamily="34" charset="-122"/>
            </a:rPr>
            <a:t>( </a:t>
          </a:r>
          <a:r>
            <a:rPr lang="zh-CN" altLang="en-US" sz="1800" i="0" kern="1200" dirty="0" smtClean="0">
              <a:latin typeface="微软雅黑" pitchFamily="34" charset="-122"/>
              <a:ea typeface="微软雅黑" pitchFamily="34" charset="-122"/>
            </a:rPr>
            <a:t>５</a:t>
          </a:r>
          <a:r>
            <a:rPr lang="en-US" altLang="zh-CN" sz="1800" i="0" kern="1200" dirty="0" smtClean="0">
              <a:latin typeface="微软雅黑" pitchFamily="34" charset="-122"/>
              <a:ea typeface="微软雅黑" pitchFamily="34" charset="-122"/>
            </a:rPr>
            <a:t>)</a:t>
          </a:r>
          <a:r>
            <a:rPr lang="zh-CN" altLang="en-US" sz="1800" i="0" kern="1200" dirty="0" smtClean="0">
              <a:latin typeface="微软雅黑" pitchFamily="34" charset="-122"/>
              <a:ea typeface="微软雅黑" pitchFamily="34" charset="-122"/>
            </a:rPr>
            <a:t>时间的长短</a:t>
          </a:r>
          <a:r>
            <a:rPr lang="en-US" altLang="zh-CN" sz="1800" i="0" kern="1200" dirty="0" smtClean="0">
              <a:latin typeface="微软雅黑" pitchFamily="34" charset="-122"/>
              <a:ea typeface="微软雅黑" pitchFamily="34" charset="-122"/>
            </a:rPr>
            <a:t>. </a:t>
          </a:r>
          <a:r>
            <a:rPr lang="zh-CN" altLang="en-US" sz="1800" i="0" kern="1200" dirty="0" smtClean="0">
              <a:latin typeface="微软雅黑" pitchFamily="34" charset="-122"/>
              <a:ea typeface="微软雅黑" pitchFamily="34" charset="-122"/>
            </a:rPr>
            <a:t>一般来说</a:t>
          </a:r>
          <a:r>
            <a:rPr lang="en-US" altLang="zh-CN" sz="1800" i="0" kern="1200" dirty="0" smtClean="0">
              <a:latin typeface="微软雅黑" pitchFamily="34" charset="-122"/>
              <a:ea typeface="微软雅黑" pitchFamily="34" charset="-122"/>
            </a:rPr>
            <a:t>,</a:t>
          </a:r>
          <a:r>
            <a:rPr lang="zh-CN" altLang="en-US" sz="1800" i="0" kern="1200" dirty="0" smtClean="0">
              <a:latin typeface="微软雅黑" pitchFamily="34" charset="-122"/>
              <a:ea typeface="微软雅黑" pitchFamily="34" charset="-122"/>
            </a:rPr>
            <a:t>时间越长</a:t>
          </a:r>
          <a:r>
            <a:rPr lang="en-US" altLang="zh-CN" sz="1800" i="0" kern="1200" dirty="0" smtClean="0">
              <a:latin typeface="微软雅黑" pitchFamily="34" charset="-122"/>
              <a:ea typeface="微软雅黑" pitchFamily="34" charset="-122"/>
            </a:rPr>
            <a:t>,</a:t>
          </a:r>
          <a:r>
            <a:rPr lang="zh-CN" altLang="en-US" sz="1800" i="0" kern="1200" dirty="0" smtClean="0">
              <a:latin typeface="微软雅黑" pitchFamily="34" charset="-122"/>
              <a:ea typeface="微软雅黑" pitchFamily="34" charset="-122"/>
            </a:rPr>
            <a:t>需求就越有弹性</a:t>
          </a:r>
          <a:r>
            <a:rPr lang="en-US" altLang="zh-CN" sz="1800" i="0" kern="1200" dirty="0" smtClean="0">
              <a:latin typeface="微软雅黑" pitchFamily="34" charset="-122"/>
              <a:ea typeface="微软雅黑" pitchFamily="34" charset="-122"/>
            </a:rPr>
            <a:t>. </a:t>
          </a:r>
          <a:r>
            <a:rPr lang="zh-CN" altLang="en-US" sz="1800" i="0" kern="1200" dirty="0" smtClean="0">
              <a:latin typeface="微软雅黑" pitchFamily="34" charset="-122"/>
              <a:ea typeface="微软雅黑" pitchFamily="34" charset="-122"/>
            </a:rPr>
            <a:t>因为时间越长</a:t>
          </a:r>
          <a:r>
            <a:rPr lang="en-US" altLang="zh-CN" sz="1800" i="0" kern="1200" dirty="0" smtClean="0">
              <a:latin typeface="微软雅黑" pitchFamily="34" charset="-122"/>
              <a:ea typeface="微软雅黑" pitchFamily="34" charset="-122"/>
            </a:rPr>
            <a:t>,</a:t>
          </a:r>
          <a:r>
            <a:rPr lang="zh-CN" altLang="en-US" sz="1800" i="0" kern="1200" dirty="0" smtClean="0">
              <a:latin typeface="微软雅黑" pitchFamily="34" charset="-122"/>
              <a:ea typeface="微软雅黑" pitchFamily="34" charset="-122"/>
            </a:rPr>
            <a:t>消费者就越容易找到相应的替代品</a:t>
          </a:r>
          <a:r>
            <a:rPr lang="en-US" altLang="zh-CN" sz="1800" i="0" kern="1200" dirty="0" smtClean="0">
              <a:latin typeface="微软雅黑" pitchFamily="34" charset="-122"/>
              <a:ea typeface="微软雅黑" pitchFamily="34" charset="-122"/>
            </a:rPr>
            <a:t>.</a:t>
          </a:r>
          <a:endParaRPr lang="zh-CN" altLang="en-US" sz="1800" kern="1200" dirty="0">
            <a:latin typeface="微软雅黑" pitchFamily="34" charset="-122"/>
            <a:ea typeface="微软雅黑" pitchFamily="34" charset="-122"/>
          </a:endParaRPr>
        </a:p>
      </dsp:txBody>
      <dsp:txXfrm>
        <a:off x="8008149" y="1160429"/>
        <a:ext cx="2001731" cy="2436902"/>
      </dsp:txXfrm>
    </dsp:sp>
    <dsp:sp modelId="{F8339936-6AE5-4709-ADA0-5524D1F7955D}">
      <dsp:nvSpPr>
        <dsp:cNvPr id="0" name=""/>
        <dsp:cNvSpPr/>
      </dsp:nvSpPr>
      <dsp:spPr>
        <a:xfrm>
          <a:off x="0" y="3597332"/>
          <a:ext cx="10011104" cy="270766"/>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58FDAC-DABE-4E31-8477-4F52BA1ABFBE}">
      <dsp:nvSpPr>
        <dsp:cNvPr id="0" name=""/>
        <dsp:cNvSpPr/>
      </dsp:nvSpPr>
      <dsp:spPr>
        <a:xfrm>
          <a:off x="0" y="18063"/>
          <a:ext cx="8844455" cy="10979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zh-CN" altLang="en-US" sz="3500" i="0" kern="1200" dirty="0" smtClean="0">
              <a:latin typeface="微软雅黑" pitchFamily="34" charset="-122"/>
              <a:ea typeface="微软雅黑" pitchFamily="34" charset="-122"/>
            </a:rPr>
            <a:t>弧弹性</a:t>
          </a:r>
          <a:endParaRPr lang="zh-CN" altLang="en-US" sz="3500" kern="1200" dirty="0">
            <a:latin typeface="微软雅黑" pitchFamily="34" charset="-122"/>
            <a:ea typeface="微软雅黑" pitchFamily="34" charset="-122"/>
          </a:endParaRPr>
        </a:p>
      </dsp:txBody>
      <dsp:txXfrm>
        <a:off x="53599" y="71662"/>
        <a:ext cx="8737257" cy="990773"/>
      </dsp:txXfrm>
    </dsp:sp>
    <dsp:sp modelId="{70A91B99-011F-42DB-AFC4-158A50CEAC27}">
      <dsp:nvSpPr>
        <dsp:cNvPr id="0" name=""/>
        <dsp:cNvSpPr/>
      </dsp:nvSpPr>
      <dsp:spPr>
        <a:xfrm>
          <a:off x="0" y="1116035"/>
          <a:ext cx="8844455" cy="633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0811" tIns="44450" rIns="248920" bIns="44450" numCol="1" spcCol="1270" anchor="t" anchorCtr="0">
          <a:noAutofit/>
        </a:bodyPr>
        <a:lstStyle/>
        <a:p>
          <a:pPr marL="228600" lvl="1" indent="-228600" algn="l" defTabSz="1200150">
            <a:lnSpc>
              <a:spcPct val="90000"/>
            </a:lnSpc>
            <a:spcBef>
              <a:spcPct val="0"/>
            </a:spcBef>
            <a:spcAft>
              <a:spcPct val="20000"/>
            </a:spcAft>
            <a:buChar char="••"/>
          </a:pPr>
          <a:r>
            <a:rPr lang="zh-CN" altLang="en-US" sz="2700" i="0" kern="1200" dirty="0" smtClean="0">
              <a:latin typeface="微软雅黑" pitchFamily="34" charset="-122"/>
              <a:ea typeface="微软雅黑" pitchFamily="34" charset="-122"/>
            </a:rPr>
            <a:t>弧弹性的计算</a:t>
          </a:r>
          <a:endParaRPr lang="zh-CN" altLang="en-US" sz="2700" kern="1200" dirty="0">
            <a:latin typeface="微软雅黑" pitchFamily="34" charset="-122"/>
            <a:ea typeface="微软雅黑" pitchFamily="34" charset="-122"/>
          </a:endParaRPr>
        </a:p>
      </dsp:txBody>
      <dsp:txXfrm>
        <a:off x="0" y="1116035"/>
        <a:ext cx="8844455" cy="633937"/>
      </dsp:txXfrm>
    </dsp:sp>
    <dsp:sp modelId="{AF68CD80-B116-4292-B3E0-2A9622309E5F}">
      <dsp:nvSpPr>
        <dsp:cNvPr id="0" name=""/>
        <dsp:cNvSpPr/>
      </dsp:nvSpPr>
      <dsp:spPr>
        <a:xfrm>
          <a:off x="0" y="1749972"/>
          <a:ext cx="8844455" cy="10979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zh-CN" altLang="en-US" sz="3500" i="0" kern="1200" dirty="0" smtClean="0">
              <a:latin typeface="微软雅黑" pitchFamily="34" charset="-122"/>
              <a:ea typeface="微软雅黑" pitchFamily="34" charset="-122"/>
            </a:rPr>
            <a:t>点弹性</a:t>
          </a:r>
          <a:endParaRPr lang="zh-CN" altLang="en-US" sz="3500" kern="1200" dirty="0">
            <a:latin typeface="微软雅黑" pitchFamily="34" charset="-122"/>
            <a:ea typeface="微软雅黑" pitchFamily="34" charset="-122"/>
          </a:endParaRPr>
        </a:p>
      </dsp:txBody>
      <dsp:txXfrm>
        <a:off x="53599" y="1803571"/>
        <a:ext cx="8737257" cy="990773"/>
      </dsp:txXfrm>
    </dsp:sp>
    <dsp:sp modelId="{D9DF8CD2-F4A7-442A-896D-A4C26CE3131E}">
      <dsp:nvSpPr>
        <dsp:cNvPr id="0" name=""/>
        <dsp:cNvSpPr/>
      </dsp:nvSpPr>
      <dsp:spPr>
        <a:xfrm>
          <a:off x="0" y="2847944"/>
          <a:ext cx="8844455" cy="633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0811" tIns="44450" rIns="248920" bIns="44450" numCol="1" spcCol="1270" anchor="t" anchorCtr="0">
          <a:noAutofit/>
        </a:bodyPr>
        <a:lstStyle/>
        <a:p>
          <a:pPr marL="228600" lvl="1" indent="-228600" algn="l" defTabSz="1200150">
            <a:lnSpc>
              <a:spcPct val="90000"/>
            </a:lnSpc>
            <a:spcBef>
              <a:spcPct val="0"/>
            </a:spcBef>
            <a:spcAft>
              <a:spcPct val="20000"/>
            </a:spcAft>
            <a:buChar char="••"/>
          </a:pPr>
          <a:r>
            <a:rPr lang="zh-CN" altLang="en-US" sz="2700" i="0" kern="1200" dirty="0" smtClean="0">
              <a:latin typeface="微软雅黑" pitchFamily="34" charset="-122"/>
              <a:ea typeface="微软雅黑" pitchFamily="34" charset="-122"/>
            </a:rPr>
            <a:t>点弹性的计算</a:t>
          </a:r>
          <a:endParaRPr lang="zh-CN" altLang="en-US" sz="2700" kern="1200" dirty="0">
            <a:latin typeface="微软雅黑" pitchFamily="34" charset="-122"/>
            <a:ea typeface="微软雅黑" pitchFamily="34" charset="-122"/>
          </a:endParaRPr>
        </a:p>
      </dsp:txBody>
      <dsp:txXfrm>
        <a:off x="0" y="2847944"/>
        <a:ext cx="8844455" cy="63393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73D8D1-DB48-4923-A4F3-0BBA571E6E21}">
      <dsp:nvSpPr>
        <dsp:cNvPr id="0" name=""/>
        <dsp:cNvSpPr/>
      </dsp:nvSpPr>
      <dsp:spPr>
        <a:xfrm>
          <a:off x="0" y="0"/>
          <a:ext cx="10011104" cy="1160429"/>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56210" tIns="156210" rIns="156210" bIns="156210" numCol="1" spcCol="1270" anchor="ctr" anchorCtr="0">
          <a:noAutofit/>
        </a:bodyPr>
        <a:lstStyle/>
        <a:p>
          <a:pPr lvl="0" algn="ctr" defTabSz="1822450">
            <a:lnSpc>
              <a:spcPct val="90000"/>
            </a:lnSpc>
            <a:spcBef>
              <a:spcPct val="0"/>
            </a:spcBef>
            <a:spcAft>
              <a:spcPct val="35000"/>
            </a:spcAft>
          </a:pPr>
          <a:r>
            <a:rPr lang="zh-CN" altLang="en-US" sz="4100" i="0" kern="1200" dirty="0" smtClean="0">
              <a:latin typeface="微软雅黑" pitchFamily="34" charset="-122"/>
              <a:ea typeface="微软雅黑" pitchFamily="34" charset="-122"/>
            </a:rPr>
            <a:t>影响供给价格弹性的因素</a:t>
          </a:r>
          <a:endParaRPr lang="zh-CN" altLang="en-US" sz="4100" kern="1200" dirty="0">
            <a:latin typeface="微软雅黑" pitchFamily="34" charset="-122"/>
            <a:ea typeface="微软雅黑" pitchFamily="34" charset="-122"/>
          </a:endParaRPr>
        </a:p>
      </dsp:txBody>
      <dsp:txXfrm>
        <a:off x="0" y="0"/>
        <a:ext cx="10011104" cy="1160429"/>
      </dsp:txXfrm>
    </dsp:sp>
    <dsp:sp modelId="{11E3D712-22E7-4E77-9CFE-5508B594F836}">
      <dsp:nvSpPr>
        <dsp:cNvPr id="0" name=""/>
        <dsp:cNvSpPr/>
      </dsp:nvSpPr>
      <dsp:spPr>
        <a:xfrm>
          <a:off x="0" y="1160429"/>
          <a:ext cx="2502776" cy="2436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altLang="zh-CN" sz="2000" i="0" kern="1200" dirty="0" smtClean="0">
              <a:latin typeface="微软雅黑" pitchFamily="34" charset="-122"/>
              <a:ea typeface="微软雅黑" pitchFamily="34" charset="-122"/>
            </a:rPr>
            <a:t>(</a:t>
          </a:r>
          <a:r>
            <a:rPr lang="zh-CN" altLang="en-US" sz="2000" i="0" kern="1200" dirty="0" smtClean="0">
              <a:latin typeface="微软雅黑" pitchFamily="34" charset="-122"/>
              <a:ea typeface="微软雅黑" pitchFamily="34" charset="-122"/>
            </a:rPr>
            <a:t>１</a:t>
          </a:r>
          <a:r>
            <a:rPr lang="en-US" altLang="zh-CN" sz="2000" i="0" kern="1200" dirty="0" smtClean="0">
              <a:latin typeface="微软雅黑" pitchFamily="34" charset="-122"/>
              <a:ea typeface="微软雅黑" pitchFamily="34" charset="-122"/>
            </a:rPr>
            <a:t>)</a:t>
          </a:r>
          <a:r>
            <a:rPr lang="zh-CN" altLang="en-US" sz="2000" i="0" kern="1200" dirty="0" smtClean="0">
              <a:latin typeface="微软雅黑" pitchFamily="34" charset="-122"/>
              <a:ea typeface="微软雅黑" pitchFamily="34" charset="-122"/>
            </a:rPr>
            <a:t>生产时期的长短</a:t>
          </a:r>
          <a:r>
            <a:rPr lang="en-US" altLang="zh-CN" sz="2000" i="0" kern="1200" dirty="0" smtClean="0">
              <a:latin typeface="微软雅黑" pitchFamily="34" charset="-122"/>
              <a:ea typeface="微软雅黑" pitchFamily="34" charset="-122"/>
            </a:rPr>
            <a:t>.</a:t>
          </a:r>
          <a:endParaRPr lang="zh-CN" altLang="en-US" sz="3700" kern="1200" dirty="0">
            <a:latin typeface="微软雅黑" pitchFamily="34" charset="-122"/>
            <a:ea typeface="微软雅黑" pitchFamily="34" charset="-122"/>
          </a:endParaRPr>
        </a:p>
      </dsp:txBody>
      <dsp:txXfrm>
        <a:off x="0" y="1160429"/>
        <a:ext cx="2502776" cy="2436902"/>
      </dsp:txXfrm>
    </dsp:sp>
    <dsp:sp modelId="{7A4025E8-F5B6-43E8-BF40-CCFCD8DE08E8}">
      <dsp:nvSpPr>
        <dsp:cNvPr id="0" name=""/>
        <dsp:cNvSpPr/>
      </dsp:nvSpPr>
      <dsp:spPr>
        <a:xfrm>
          <a:off x="2502776" y="1160429"/>
          <a:ext cx="2502776" cy="2436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altLang="zh-CN" sz="2000" i="0" kern="1200" dirty="0" smtClean="0">
              <a:latin typeface="微软雅黑" pitchFamily="34" charset="-122"/>
              <a:ea typeface="微软雅黑" pitchFamily="34" charset="-122"/>
            </a:rPr>
            <a:t>(</a:t>
          </a:r>
          <a:r>
            <a:rPr lang="zh-CN" altLang="en-US" sz="2000" i="0" kern="1200" dirty="0" smtClean="0">
              <a:latin typeface="微软雅黑" pitchFamily="34" charset="-122"/>
              <a:ea typeface="微软雅黑" pitchFamily="34" charset="-122"/>
            </a:rPr>
            <a:t>２</a:t>
          </a:r>
          <a:r>
            <a:rPr lang="en-US" altLang="zh-CN" sz="2000" i="0" kern="1200" dirty="0" smtClean="0">
              <a:latin typeface="微软雅黑" pitchFamily="34" charset="-122"/>
              <a:ea typeface="微软雅黑" pitchFamily="34" charset="-122"/>
            </a:rPr>
            <a:t>)</a:t>
          </a:r>
          <a:r>
            <a:rPr lang="zh-CN" altLang="en-US" sz="2000" i="0" kern="1200" dirty="0" smtClean="0">
              <a:latin typeface="微软雅黑" pitchFamily="34" charset="-122"/>
              <a:ea typeface="微软雅黑" pitchFamily="34" charset="-122"/>
            </a:rPr>
            <a:t>生产的难易程度</a:t>
          </a:r>
          <a:r>
            <a:rPr lang="en-US" altLang="zh-CN" sz="2000" i="0" kern="1200" dirty="0" smtClean="0">
              <a:latin typeface="微软雅黑" pitchFamily="34" charset="-122"/>
              <a:ea typeface="微软雅黑" pitchFamily="34" charset="-122"/>
            </a:rPr>
            <a:t>. </a:t>
          </a:r>
          <a:endParaRPr lang="zh-CN" altLang="en-US" sz="2000" kern="1200" dirty="0">
            <a:latin typeface="微软雅黑" pitchFamily="34" charset="-122"/>
            <a:ea typeface="微软雅黑" pitchFamily="34" charset="-122"/>
          </a:endParaRPr>
        </a:p>
      </dsp:txBody>
      <dsp:txXfrm>
        <a:off x="2502776" y="1160429"/>
        <a:ext cx="2502776" cy="2436902"/>
      </dsp:txXfrm>
    </dsp:sp>
    <dsp:sp modelId="{A427F4A3-170C-49F8-8EDE-1FA4F4355AEF}">
      <dsp:nvSpPr>
        <dsp:cNvPr id="0" name=""/>
        <dsp:cNvSpPr/>
      </dsp:nvSpPr>
      <dsp:spPr>
        <a:xfrm>
          <a:off x="5005552" y="1160429"/>
          <a:ext cx="2502776" cy="2436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altLang="zh-CN" sz="2000" i="0" kern="1200" dirty="0" smtClean="0">
              <a:latin typeface="微软雅黑" pitchFamily="34" charset="-122"/>
              <a:ea typeface="微软雅黑" pitchFamily="34" charset="-122"/>
            </a:rPr>
            <a:t>(</a:t>
          </a:r>
          <a:r>
            <a:rPr lang="zh-CN" altLang="en-US" sz="2000" i="0" kern="1200" dirty="0" smtClean="0">
              <a:latin typeface="微软雅黑" pitchFamily="34" charset="-122"/>
              <a:ea typeface="微软雅黑" pitchFamily="34" charset="-122"/>
            </a:rPr>
            <a:t>３</a:t>
          </a:r>
          <a:r>
            <a:rPr lang="en-US" altLang="zh-CN" sz="2000" i="0" kern="1200" dirty="0" smtClean="0">
              <a:latin typeface="微软雅黑" pitchFamily="34" charset="-122"/>
              <a:ea typeface="微软雅黑" pitchFamily="34" charset="-122"/>
            </a:rPr>
            <a:t>)</a:t>
          </a:r>
          <a:r>
            <a:rPr lang="zh-CN" altLang="en-US" sz="2000" i="0" kern="1200" dirty="0" smtClean="0">
              <a:latin typeface="微软雅黑" pitchFamily="34" charset="-122"/>
              <a:ea typeface="微软雅黑" pitchFamily="34" charset="-122"/>
            </a:rPr>
            <a:t>生产要素的供给弹性</a:t>
          </a:r>
          <a:r>
            <a:rPr lang="en-US" altLang="zh-CN" sz="2000" i="0" kern="1200" dirty="0" smtClean="0">
              <a:latin typeface="微软雅黑" pitchFamily="34" charset="-122"/>
              <a:ea typeface="微软雅黑" pitchFamily="34" charset="-122"/>
            </a:rPr>
            <a:t>. </a:t>
          </a:r>
          <a:endParaRPr lang="zh-CN" altLang="en-US" sz="2000" kern="1200" dirty="0">
            <a:latin typeface="微软雅黑" pitchFamily="34" charset="-122"/>
            <a:ea typeface="微软雅黑" pitchFamily="34" charset="-122"/>
          </a:endParaRPr>
        </a:p>
      </dsp:txBody>
      <dsp:txXfrm>
        <a:off x="5005552" y="1160429"/>
        <a:ext cx="2502776" cy="2436902"/>
      </dsp:txXfrm>
    </dsp:sp>
    <dsp:sp modelId="{4099B71E-480E-48B7-BB9E-1BE83D23A3E6}">
      <dsp:nvSpPr>
        <dsp:cNvPr id="0" name=""/>
        <dsp:cNvSpPr/>
      </dsp:nvSpPr>
      <dsp:spPr>
        <a:xfrm>
          <a:off x="7508328" y="1160429"/>
          <a:ext cx="2502776" cy="24369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altLang="zh-CN" sz="2000" i="0" kern="1200" dirty="0" smtClean="0">
              <a:latin typeface="微软雅黑" pitchFamily="34" charset="-122"/>
              <a:ea typeface="微软雅黑" pitchFamily="34" charset="-122"/>
            </a:rPr>
            <a:t>(</a:t>
          </a:r>
          <a:r>
            <a:rPr lang="zh-CN" altLang="en-US" sz="2000" i="0" kern="1200" dirty="0" smtClean="0">
              <a:latin typeface="微软雅黑" pitchFamily="34" charset="-122"/>
              <a:ea typeface="微软雅黑" pitchFamily="34" charset="-122"/>
            </a:rPr>
            <a:t>４</a:t>
          </a:r>
          <a:r>
            <a:rPr lang="en-US" altLang="zh-CN" sz="2000" i="0" kern="1200" dirty="0" smtClean="0">
              <a:latin typeface="微软雅黑" pitchFamily="34" charset="-122"/>
              <a:ea typeface="微软雅黑" pitchFamily="34" charset="-122"/>
            </a:rPr>
            <a:t>)</a:t>
          </a:r>
          <a:r>
            <a:rPr lang="zh-CN" altLang="en-US" sz="2000" i="0" kern="1200" dirty="0" smtClean="0">
              <a:latin typeface="微软雅黑" pitchFamily="34" charset="-122"/>
              <a:ea typeface="微软雅黑" pitchFamily="34" charset="-122"/>
            </a:rPr>
            <a:t>生产所用的技术类型</a:t>
          </a:r>
          <a:r>
            <a:rPr lang="en-US" altLang="zh-CN" sz="2000" i="0" kern="1200" dirty="0" smtClean="0">
              <a:latin typeface="微软雅黑" pitchFamily="34" charset="-122"/>
              <a:ea typeface="微软雅黑" pitchFamily="34" charset="-122"/>
            </a:rPr>
            <a:t>. </a:t>
          </a:r>
          <a:endParaRPr lang="zh-CN" altLang="en-US" sz="2000" kern="1200" dirty="0">
            <a:latin typeface="微软雅黑" pitchFamily="34" charset="-122"/>
            <a:ea typeface="微软雅黑" pitchFamily="34" charset="-122"/>
          </a:endParaRPr>
        </a:p>
      </dsp:txBody>
      <dsp:txXfrm>
        <a:off x="7508328" y="1160429"/>
        <a:ext cx="2502776" cy="2436902"/>
      </dsp:txXfrm>
    </dsp:sp>
    <dsp:sp modelId="{F8339936-6AE5-4709-ADA0-5524D1F7955D}">
      <dsp:nvSpPr>
        <dsp:cNvPr id="0" name=""/>
        <dsp:cNvSpPr/>
      </dsp:nvSpPr>
      <dsp:spPr>
        <a:xfrm>
          <a:off x="0" y="3597332"/>
          <a:ext cx="10011104" cy="270766"/>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2017/7/21/Friday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31297303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矩形 5"/>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diagramLayout" Target="../diagrams/layout3.xml"/><Relationship Id="rId7" Type="http://schemas.openxmlformats.org/officeDocument/2006/relationships/image" Target="../media/image19.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Layout" Target="../diagrams/layout1.xml"/><Relationship Id="rId7"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35" y="-2540"/>
            <a:ext cx="12239625" cy="690308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049145" y="4302125"/>
            <a:ext cx="5862320" cy="483235"/>
          </a:xfrm>
          <a:prstGeom prst="rect">
            <a:avLst/>
          </a:prstGeom>
          <a:noFill/>
        </p:spPr>
        <p:txBody>
          <a:bodyPr wrap="square" rtlCol="0">
            <a:spAutoFit/>
            <a:scene3d>
              <a:camera prst="orthographicFront"/>
              <a:lightRig rig="threePt" dir="t"/>
            </a:scene3d>
          </a:bodyPr>
          <a:lstStyle/>
          <a:p>
            <a:pPr algn="r" fontAlgn="base"/>
            <a:r>
              <a:rPr lang="zh-CN" sz="2400">
                <a:solidFill>
                  <a:schemeClr val="bg1"/>
                </a:solidFill>
                <a:latin typeface="微软雅黑" panose="020B0503020204020204" charset="-122"/>
                <a:ea typeface="微软雅黑" panose="020B0503020204020204" charset="-122"/>
              </a:rPr>
              <a:t>主讲人：</a:t>
            </a:r>
          </a:p>
        </p:txBody>
      </p:sp>
      <p:sp>
        <p:nvSpPr>
          <p:cNvPr id="3" name="文本框 2"/>
          <p:cNvSpPr txBox="1"/>
          <p:nvPr/>
        </p:nvSpPr>
        <p:spPr>
          <a:xfrm>
            <a:off x="2463800" y="2141855"/>
            <a:ext cx="7939405" cy="4204036"/>
          </a:xfrm>
          <a:prstGeom prst="rect">
            <a:avLst/>
          </a:prstGeom>
          <a:noFill/>
        </p:spPr>
        <p:txBody>
          <a:bodyPr wrap="square" rtlCol="0">
            <a:spAutoFit/>
            <a:scene3d>
              <a:camera prst="orthographicFront"/>
              <a:lightRig rig="threePt" dir="t"/>
            </a:scene3d>
          </a:bodyPr>
          <a:lstStyle/>
          <a:p>
            <a:pPr fontAlgn="base">
              <a:lnSpc>
                <a:spcPct val="140000"/>
              </a:lnSpc>
            </a:pPr>
            <a:r>
              <a:rPr lang="zh-CN" altLang="en-US" sz="6600" noProof="1">
                <a:ln w="12700">
                  <a:noFill/>
                  <a:prstDash val="solid"/>
                </a:ln>
                <a:solidFill>
                  <a:schemeClr val="bg1">
                    <a:lumMod val="95000"/>
                  </a:schemeClr>
                </a:solidFill>
                <a:latin typeface="微软雅黑" panose="020B0503020204020204" charset="-122"/>
                <a:ea typeface="微软雅黑" panose="020B0503020204020204" charset="-122"/>
              </a:rPr>
              <a:t>西方</a:t>
            </a:r>
            <a:r>
              <a:rPr lang="zh-CN" altLang="en-US" sz="6600" noProof="1" smtClean="0">
                <a:ln w="12700">
                  <a:noFill/>
                  <a:prstDash val="solid"/>
                </a:ln>
                <a:solidFill>
                  <a:schemeClr val="bg1">
                    <a:lumMod val="95000"/>
                  </a:schemeClr>
                </a:solidFill>
                <a:latin typeface="微软雅黑" panose="020B0503020204020204" charset="-122"/>
                <a:ea typeface="微软雅黑" panose="020B0503020204020204" charset="-122"/>
              </a:rPr>
              <a:t>经济学</a:t>
            </a:r>
            <a:br>
              <a:rPr lang="zh-CN" altLang="en-US" sz="6600" noProof="1" smtClean="0">
                <a:ln w="12700">
                  <a:noFill/>
                  <a:prstDash val="solid"/>
                </a:ln>
                <a:solidFill>
                  <a:schemeClr val="bg1">
                    <a:lumMod val="95000"/>
                  </a:schemeClr>
                </a:solidFill>
                <a:latin typeface="微软雅黑" panose="020B0503020204020204" charset="-122"/>
                <a:ea typeface="微软雅黑" panose="020B0503020204020204" charset="-122"/>
              </a:rPr>
            </a:br>
            <a:r>
              <a:rPr lang="zh-CN" altLang="en-US" sz="6600" noProof="1" smtClean="0">
                <a:ln w="12700">
                  <a:noFill/>
                  <a:prstDash val="solid"/>
                </a:ln>
                <a:solidFill>
                  <a:schemeClr val="bg1">
                    <a:lumMod val="95000"/>
                  </a:schemeClr>
                </a:solidFill>
                <a:latin typeface="微软雅黑" panose="020B0503020204020204" charset="-122"/>
                <a:ea typeface="微软雅黑" panose="020B0503020204020204" charset="-122"/>
              </a:rPr>
              <a:t/>
            </a:r>
            <a:br>
              <a:rPr lang="zh-CN" altLang="en-US" sz="6600" noProof="1" smtClean="0">
                <a:ln w="12700">
                  <a:noFill/>
                  <a:prstDash val="solid"/>
                </a:ln>
                <a:solidFill>
                  <a:schemeClr val="bg1">
                    <a:lumMod val="95000"/>
                  </a:schemeClr>
                </a:solidFill>
                <a:latin typeface="微软雅黑" panose="020B0503020204020204" charset="-122"/>
                <a:ea typeface="微软雅黑" panose="020B0503020204020204" charset="-122"/>
              </a:rPr>
            </a:br>
            <a:endParaRPr lang="zh-CN" altLang="zh-CN" sz="6600" strike="noStrike" noProof="1">
              <a:ln w="12700">
                <a:noFill/>
                <a:prstDash val="solid"/>
              </a:ln>
              <a:solidFill>
                <a:schemeClr val="bg1">
                  <a:lumMod val="95000"/>
                </a:schemeClr>
              </a:solidFill>
              <a:effectLst/>
              <a:latin typeface="微软雅黑" panose="020B0503020204020204" charset="-122"/>
              <a:ea typeface="微软雅黑" panose="020B0503020204020204" charset="-122"/>
            </a:endParaRPr>
          </a:p>
        </p:txBody>
      </p:sp>
      <p:sp>
        <p:nvSpPr>
          <p:cNvPr id="7" name="直角三角形 6"/>
          <p:cNvSpPr/>
          <p:nvPr/>
        </p:nvSpPr>
        <p:spPr>
          <a:xfrm rot="16200000">
            <a:off x="8747125" y="3421380"/>
            <a:ext cx="3434080" cy="35242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9394190" y="4068445"/>
            <a:ext cx="2883535" cy="27813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1675130" y="2282825"/>
            <a:ext cx="5080" cy="25025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425575" y="3183255"/>
            <a:ext cx="8255" cy="16021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需求弹性</a:t>
            </a:r>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40372" y="1501142"/>
            <a:ext cx="10478814" cy="4708981"/>
          </a:xfrm>
          <a:prstGeom prst="rect">
            <a:avLst/>
          </a:prstGeom>
        </p:spPr>
        <p:txBody>
          <a:bodyPr wrap="square">
            <a:spAutoFit/>
          </a:bodyPr>
          <a:lstStyle/>
          <a:p>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四</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影响需求价格弹性的因素</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t>
            </a:r>
            <a:br>
              <a:rPr lang="zh-CN" altLang="en-US" sz="2000" dirty="0" smtClean="0">
                <a:latin typeface="微软雅黑" pitchFamily="34" charset="-122"/>
                <a:ea typeface="微软雅黑" pitchFamily="34" charset="-122"/>
              </a:rPr>
            </a:br>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t>
            </a:r>
            <a:endParaRPr lang="en-US" altLang="zh-CN" sz="2000" dirty="0" smtClean="0">
              <a:latin typeface="微软雅黑" pitchFamily="34" charset="-122"/>
              <a:ea typeface="微软雅黑" pitchFamily="34" charset="-122"/>
            </a:endParaRPr>
          </a:p>
        </p:txBody>
      </p:sp>
      <p:graphicFrame>
        <p:nvGraphicFramePr>
          <p:cNvPr id="10" name="图示 9"/>
          <p:cNvGraphicFramePr/>
          <p:nvPr>
            <p:extLst>
              <p:ext uri="{D42A27DB-BD31-4B8C-83A1-F6EECF244321}">
                <p14:modId xmlns:p14="http://schemas.microsoft.com/office/powerpoint/2010/main" val="2619981980"/>
              </p:ext>
            </p:extLst>
          </p:nvPr>
        </p:nvGraphicFramePr>
        <p:xfrm>
          <a:off x="1292772" y="2191404"/>
          <a:ext cx="10011104" cy="38680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需求弹性</a:t>
            </a:r>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40372" y="1285989"/>
            <a:ext cx="10478814" cy="4893647"/>
          </a:xfrm>
          <a:prstGeom prst="rect">
            <a:avLst/>
          </a:prstGeom>
        </p:spPr>
        <p:txBody>
          <a:bodyPr wrap="square">
            <a:spAutoFit/>
          </a:bodyPr>
          <a:lstStyle/>
          <a:p>
            <a:pPr>
              <a:lnSpc>
                <a:spcPct val="150000"/>
              </a:lnSpc>
            </a:pP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五</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需求价格弹性的运用</a:t>
            </a:r>
            <a:endParaRPr lang="en-US" altLang="zh-CN" sz="2400" b="1"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　　对香烟征收高额的税是否能遏制青少年吸烟的问题呢</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有人认为青少年吸烟的主要原因是受同龄人吸烟的影响</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对香烟征收高额的税来遏制青少年吸烟效果甚微</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这种说法对吗</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虽然同龄人的影响是青少年吸烟最重要的决定因素</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但这并不意味着对香烟征收高额的税对减少青少年吸烟率没有效果</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绝大多数的青少年没有多少钱进行自主消费</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香烟在青少年吸烟者的支出中占有很大的比重</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因此</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香烟的价格需求弹性不可忽视</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当对香烟征收高额的税时</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一些青少年吸烟者因无法支付高额费用而放弃吸烟</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还有人将选择消费其他商品而不愿支付高价继续吸烟</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对香烟征收高额的税能直接阻止一部分吸烟者</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进一步减少同伴中吸烟者的数量</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从而间接阻止其他青少年吸烟者</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因间接影响而停止吸烟的人不再影响其他青少年吸烟</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如此反复下去</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对香烟征收高额的税来遏制青少年吸烟的累积效应相当大</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最后的成效还是比较大的 </a:t>
            </a:r>
            <a:endParaRPr lang="en-US" altLang="zh-CN" dirty="0" smtClean="0">
              <a:latin typeface="微软雅黑" pitchFamily="34" charset="-122"/>
              <a:ea typeface="微软雅黑" pitchFamily="34" charset="-122"/>
            </a:endParaRPr>
          </a:p>
        </p:txBody>
      </p:sp>
    </p:spTree>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5" y="543560"/>
            <a:ext cx="1773117"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需求弹性</a:t>
            </a:r>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40372" y="1501142"/>
            <a:ext cx="10478814" cy="3877985"/>
          </a:xfrm>
          <a:prstGeom prst="rect">
            <a:avLst/>
          </a:prstGeom>
        </p:spPr>
        <p:txBody>
          <a:bodyPr wrap="square">
            <a:spAutoFit/>
          </a:bodyPr>
          <a:lstStyle/>
          <a:p>
            <a:pPr>
              <a:lnSpc>
                <a:spcPct val="150000"/>
              </a:lnSpc>
            </a:pPr>
            <a:r>
              <a:rPr lang="zh-CN" altLang="en-US" sz="2400" b="1" dirty="0" smtClean="0">
                <a:latin typeface="微软雅黑" pitchFamily="34" charset="-122"/>
                <a:ea typeface="微软雅黑" pitchFamily="34" charset="-122"/>
              </a:rPr>
              <a:t>二、需求的收入弹性</a:t>
            </a:r>
            <a:endParaRPr lang="en-US" altLang="zh-CN" sz="2400" b="1"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一</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概念</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在商品价格和影响需求量的其他因素不变的情况下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消费者收入的变化也会引起需求量的变化</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需求的收入弹性表示在一定时期内商品需求量的变化对于消费者收入变化的反应程度</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它等于该商品需求量的变化率和消费者收入的变化率的比值</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　　假设某种商品的需求量</a:t>
            </a:r>
            <a:r>
              <a:rPr lang="en-US" altLang="zh-CN" sz="2000" dirty="0" smtClean="0">
                <a:latin typeface="微软雅黑" pitchFamily="34" charset="-122"/>
                <a:ea typeface="微软雅黑" pitchFamily="34" charset="-122"/>
              </a:rPr>
              <a:t>Q </a:t>
            </a:r>
            <a:r>
              <a:rPr lang="zh-CN" altLang="en-US" sz="2000" dirty="0" smtClean="0">
                <a:latin typeface="微软雅黑" pitchFamily="34" charset="-122"/>
                <a:ea typeface="微软雅黑" pitchFamily="34" charset="-122"/>
              </a:rPr>
              <a:t>是消费者收入 </a:t>
            </a:r>
            <a:r>
              <a:rPr lang="en-US" altLang="zh-CN" sz="2000" dirty="0" smtClean="0">
                <a:latin typeface="微软雅黑" pitchFamily="34" charset="-122"/>
                <a:ea typeface="微软雅黑" pitchFamily="34" charset="-122"/>
              </a:rPr>
              <a:t>M </a:t>
            </a:r>
            <a:r>
              <a:rPr lang="zh-CN" altLang="en-US" sz="2000" dirty="0" smtClean="0">
                <a:latin typeface="微软雅黑" pitchFamily="34" charset="-122"/>
                <a:ea typeface="微软雅黑" pitchFamily="34" charset="-122"/>
              </a:rPr>
              <a:t>的函数</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 </a:t>
            </a:r>
            <a:r>
              <a:rPr lang="en-US" altLang="zh-CN" sz="2000" dirty="0" smtClean="0">
                <a:latin typeface="微软雅黑" pitchFamily="34" charset="-122"/>
                <a:ea typeface="微软雅黑" pitchFamily="34" charset="-122"/>
              </a:rPr>
              <a:t>Q</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f(M ),</a:t>
            </a:r>
            <a:r>
              <a:rPr lang="zh-CN" altLang="en-US" sz="2000" dirty="0" smtClean="0">
                <a:latin typeface="微软雅黑" pitchFamily="34" charset="-122"/>
                <a:ea typeface="微软雅黑" pitchFamily="34" charset="-122"/>
              </a:rPr>
              <a:t>该商品的需求收入弹性公式</a:t>
            </a:r>
            <a:r>
              <a:rPr lang="zh-CN" altLang="en-US" sz="2000" dirty="0" smtClean="0">
                <a:latin typeface="微软雅黑" pitchFamily="34" charset="-122"/>
                <a:ea typeface="微软雅黑" pitchFamily="34" charset="-122"/>
              </a:rPr>
              <a:t>为</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endParaRPr lang="en-US" altLang="zh-CN" sz="2000" dirty="0" smtClean="0">
              <a:latin typeface="微软雅黑" pitchFamily="34" charset="-122"/>
              <a:ea typeface="微软雅黑" pitchFamily="34" charset="-122"/>
            </a:endParaRPr>
          </a:p>
        </p:txBody>
      </p:sp>
      <p:pic>
        <p:nvPicPr>
          <p:cNvPr id="7170" name="Picture 2"/>
          <p:cNvPicPr>
            <a:picLocks noChangeAspect="1" noChangeArrowheads="1"/>
          </p:cNvPicPr>
          <p:nvPr/>
        </p:nvPicPr>
        <p:blipFill>
          <a:blip r:embed="rId2" cstate="print"/>
          <a:srcRect/>
          <a:stretch>
            <a:fillRect/>
          </a:stretch>
        </p:blipFill>
        <p:spPr bwMode="auto">
          <a:xfrm>
            <a:off x="4167188" y="4665834"/>
            <a:ext cx="4535378" cy="1199493"/>
          </a:xfrm>
          <a:prstGeom prst="rect">
            <a:avLst/>
          </a:prstGeom>
          <a:noFill/>
          <a:ln w="9525">
            <a:noFill/>
            <a:miter lim="800000"/>
            <a:headEnd/>
            <a:tailEnd/>
          </a:ln>
        </p:spPr>
      </p:pic>
    </p:spTree>
  </p:cSld>
  <p:clrMapOvr>
    <a:masterClrMapping/>
  </p:clrMapOvr>
  <p:transition spd="slow">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需求弹性</a:t>
            </a:r>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40372" y="1501142"/>
            <a:ext cx="10478814" cy="2492990"/>
          </a:xfrm>
          <a:prstGeom prst="rect">
            <a:avLst/>
          </a:prstGeom>
        </p:spPr>
        <p:txBody>
          <a:bodyPr wrap="square">
            <a:spAutoFit/>
          </a:bodyPr>
          <a:lstStyle/>
          <a:p>
            <a:pPr>
              <a:lnSpc>
                <a:spcPct val="150000"/>
              </a:lnSpc>
            </a:pP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二</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需求的收入弹性与恩格尔定理</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德国统计学家恩格尔根据对德国一些地区的消费统计资料</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提出了著名的恩格尔定理</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随着收入的提高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用于食物的支出在收入中所占的比重越来越小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即恩格尔系数是递减的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恩格尔系数是食物支出与收入的比值</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它可以反映一国或者一个家庭的富裕程度和生活水平</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一般而言</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恩格尔系数越高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富裕程度和生活水平就越低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恩格尔系数越低</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富裕程度和生活水平就越高</a:t>
            </a:r>
            <a:r>
              <a:rPr lang="en-US" altLang="zh-CN" sz="2000" dirty="0" smtClean="0">
                <a:latin typeface="微软雅黑" pitchFamily="34" charset="-122"/>
                <a:ea typeface="微软雅黑" pitchFamily="34" charset="-122"/>
              </a:rPr>
              <a:t>.</a:t>
            </a:r>
          </a:p>
        </p:txBody>
      </p:sp>
    </p:spTree>
  </p:cSld>
  <p:clrMapOvr>
    <a:masterClrMapping/>
  </p:clrMapOvr>
  <p:transition spd="slow">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需求弹性</a:t>
            </a:r>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40372" y="1501142"/>
            <a:ext cx="10478814" cy="5724644"/>
          </a:xfrm>
          <a:prstGeom prst="rect">
            <a:avLst/>
          </a:prstGeom>
        </p:spPr>
        <p:txBody>
          <a:bodyPr wrap="square">
            <a:spAutoFit/>
          </a:bodyPr>
          <a:lstStyle/>
          <a:p>
            <a:pPr>
              <a:lnSpc>
                <a:spcPct val="150000"/>
              </a:lnSpc>
            </a:pPr>
            <a:r>
              <a:rPr lang="zh-CN" altLang="en-US" sz="2400" b="1" dirty="0" smtClean="0">
                <a:latin typeface="微软雅黑" pitchFamily="34" charset="-122"/>
                <a:ea typeface="微软雅黑" pitchFamily="34" charset="-122"/>
              </a:rPr>
              <a:t>三、需求的交叉价格弹性</a:t>
            </a:r>
            <a:endParaRPr lang="en-US" altLang="zh-CN" sz="2400" b="1" dirty="0" smtClean="0">
              <a:latin typeface="微软雅黑" pitchFamily="34" charset="-122"/>
              <a:ea typeface="微软雅黑" pitchFamily="34" charset="-122"/>
            </a:endParaRPr>
          </a:p>
          <a:p>
            <a:pPr>
              <a:lnSpc>
                <a:spcPct val="150000"/>
              </a:lnSpc>
            </a:pP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一</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概念</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需求的交叉价格弹性是指在一定时期内商品需求量的变化对于它的相关商品价格变化的反应程度</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它是该商品的需求量的变化率和它的相关商品的价格变化率的比值</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　　假定商品 </a:t>
            </a:r>
            <a:r>
              <a:rPr lang="en-US" altLang="zh-CN" sz="2000" dirty="0" smtClean="0">
                <a:latin typeface="微软雅黑" pitchFamily="34" charset="-122"/>
                <a:ea typeface="微软雅黑" pitchFamily="34" charset="-122"/>
              </a:rPr>
              <a:t>X </a:t>
            </a:r>
            <a:r>
              <a:rPr lang="zh-CN" altLang="en-US" sz="2000" dirty="0" smtClean="0">
                <a:latin typeface="微软雅黑" pitchFamily="34" charset="-122"/>
                <a:ea typeface="微软雅黑" pitchFamily="34" charset="-122"/>
              </a:rPr>
              <a:t>的需求量</a:t>
            </a:r>
            <a:r>
              <a:rPr lang="en-US" altLang="zh-CN" sz="2000" dirty="0" smtClean="0">
                <a:latin typeface="微软雅黑" pitchFamily="34" charset="-122"/>
                <a:ea typeface="微软雅黑" pitchFamily="34" charset="-122"/>
              </a:rPr>
              <a:t>QX </a:t>
            </a:r>
            <a:r>
              <a:rPr lang="zh-CN" altLang="en-US" sz="2000" dirty="0" smtClean="0">
                <a:latin typeface="微软雅黑" pitchFamily="34" charset="-122"/>
                <a:ea typeface="微软雅黑" pitchFamily="34" charset="-122"/>
              </a:rPr>
              <a:t>是它的相关商品</a:t>
            </a:r>
            <a:r>
              <a:rPr lang="en-US" altLang="zh-CN" sz="2000" dirty="0" smtClean="0">
                <a:latin typeface="微软雅黑" pitchFamily="34" charset="-122"/>
                <a:ea typeface="微软雅黑" pitchFamily="34" charset="-122"/>
              </a:rPr>
              <a:t>Y </a:t>
            </a:r>
            <a:r>
              <a:rPr lang="zh-CN" altLang="en-US" sz="2000" dirty="0" smtClean="0">
                <a:latin typeface="微软雅黑" pitchFamily="34" charset="-122"/>
                <a:ea typeface="微软雅黑" pitchFamily="34" charset="-122"/>
              </a:rPr>
              <a:t>的价格</a:t>
            </a:r>
            <a:r>
              <a:rPr lang="en-US" altLang="zh-CN" sz="2000" dirty="0" smtClean="0">
                <a:latin typeface="微软雅黑" pitchFamily="34" charset="-122"/>
                <a:ea typeface="微软雅黑" pitchFamily="34" charset="-122"/>
              </a:rPr>
              <a:t>PY </a:t>
            </a:r>
            <a:r>
              <a:rPr lang="zh-CN" altLang="en-US" sz="2000" dirty="0" smtClean="0">
                <a:latin typeface="微软雅黑" pitchFamily="34" charset="-122"/>
                <a:ea typeface="微软雅黑" pitchFamily="34" charset="-122"/>
              </a:rPr>
              <a:t>的函数</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 </a:t>
            </a:r>
            <a:r>
              <a:rPr lang="en-US" altLang="zh-CN" sz="2000" dirty="0" smtClean="0">
                <a:latin typeface="微软雅黑" pitchFamily="34" charset="-122"/>
                <a:ea typeface="微软雅黑" pitchFamily="34" charset="-122"/>
              </a:rPr>
              <a:t>QX </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f(PY),</a:t>
            </a:r>
            <a:r>
              <a:rPr lang="zh-CN" altLang="en-US" sz="2000" dirty="0" smtClean="0">
                <a:latin typeface="微软雅黑" pitchFamily="34" charset="-122"/>
                <a:ea typeface="微软雅黑" pitchFamily="34" charset="-122"/>
              </a:rPr>
              <a:t>则商品 </a:t>
            </a:r>
            <a:r>
              <a:rPr lang="en-US" altLang="zh-CN" sz="2000" dirty="0" smtClean="0">
                <a:latin typeface="微软雅黑" pitchFamily="34" charset="-122"/>
                <a:ea typeface="微软雅黑" pitchFamily="34" charset="-122"/>
              </a:rPr>
              <a:t>X </a:t>
            </a:r>
            <a:r>
              <a:rPr lang="zh-CN" altLang="en-US" sz="2000" dirty="0" smtClean="0">
                <a:latin typeface="微软雅黑" pitchFamily="34" charset="-122"/>
                <a:ea typeface="微软雅黑" pitchFamily="34" charset="-122"/>
              </a:rPr>
              <a:t>的需求的交叉价格弧弹性公式为</a:t>
            </a:r>
            <a:endParaRPr lang="en-US" altLang="zh-CN" sz="2000" dirty="0" smtClean="0">
              <a:latin typeface="微软雅黑" pitchFamily="34" charset="-122"/>
              <a:ea typeface="微软雅黑" pitchFamily="34" charset="-122"/>
            </a:endParaRPr>
          </a:p>
          <a:p>
            <a:pPr>
              <a:lnSpc>
                <a:spcPct val="150000"/>
              </a:lnSpc>
            </a:pPr>
            <a:endParaRPr lang="en-US" altLang="zh-CN" sz="2000" dirty="0" smtClean="0">
              <a:latin typeface="微软雅黑" pitchFamily="34" charset="-122"/>
              <a:ea typeface="微软雅黑" pitchFamily="34" charset="-122"/>
            </a:endParaRPr>
          </a:p>
          <a:p>
            <a:pPr>
              <a:lnSpc>
                <a:spcPct val="150000"/>
              </a:lnSpc>
            </a:pP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点弹性公式为</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t>
            </a:r>
            <a:br>
              <a:rPr lang="zh-CN" altLang="en-US" sz="2000" dirty="0" smtClean="0">
                <a:latin typeface="微软雅黑" pitchFamily="34" charset="-122"/>
                <a:ea typeface="微软雅黑" pitchFamily="34" charset="-122"/>
              </a:rPr>
            </a:br>
            <a:endParaRPr lang="en-US" altLang="zh-CN" sz="2000" dirty="0" smtClean="0">
              <a:latin typeface="微软雅黑" pitchFamily="34" charset="-122"/>
              <a:ea typeface="微软雅黑" pitchFamily="34" charset="-122"/>
            </a:endParaRPr>
          </a:p>
        </p:txBody>
      </p:sp>
      <p:pic>
        <p:nvPicPr>
          <p:cNvPr id="8194" name="Picture 2"/>
          <p:cNvPicPr>
            <a:picLocks noChangeAspect="1" noChangeArrowheads="1"/>
          </p:cNvPicPr>
          <p:nvPr/>
        </p:nvPicPr>
        <p:blipFill>
          <a:blip r:embed="rId2" cstate="print"/>
          <a:srcRect/>
          <a:stretch>
            <a:fillRect/>
          </a:stretch>
        </p:blipFill>
        <p:spPr bwMode="auto">
          <a:xfrm>
            <a:off x="4695724" y="4002720"/>
            <a:ext cx="2495385" cy="986822"/>
          </a:xfrm>
          <a:prstGeom prst="rect">
            <a:avLst/>
          </a:prstGeom>
          <a:noFill/>
          <a:ln w="9525">
            <a:noFill/>
            <a:miter lim="800000"/>
            <a:headEnd/>
            <a:tailEnd/>
          </a:ln>
        </p:spPr>
      </p:pic>
      <p:pic>
        <p:nvPicPr>
          <p:cNvPr id="8195" name="Picture 3"/>
          <p:cNvPicPr>
            <a:picLocks noChangeAspect="1" noChangeArrowheads="1"/>
          </p:cNvPicPr>
          <p:nvPr/>
        </p:nvPicPr>
        <p:blipFill>
          <a:blip r:embed="rId3" cstate="print"/>
          <a:srcRect/>
          <a:stretch>
            <a:fillRect/>
          </a:stretch>
        </p:blipFill>
        <p:spPr bwMode="auto">
          <a:xfrm>
            <a:off x="3212811" y="5332654"/>
            <a:ext cx="2449073" cy="1078131"/>
          </a:xfrm>
          <a:prstGeom prst="rect">
            <a:avLst/>
          </a:prstGeom>
          <a:noFill/>
          <a:ln w="9525">
            <a:noFill/>
            <a:miter lim="800000"/>
            <a:headEnd/>
            <a:tailEnd/>
          </a:ln>
        </p:spPr>
      </p:pic>
    </p:spTree>
  </p:cSld>
  <p:clrMapOvr>
    <a:masterClrMapping/>
  </p:clrMapOvr>
  <p:transition spd="slow">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需求弹性</a:t>
            </a:r>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40372" y="1501142"/>
            <a:ext cx="10478814" cy="4708981"/>
          </a:xfrm>
          <a:prstGeom prst="rect">
            <a:avLst/>
          </a:prstGeom>
        </p:spPr>
        <p:txBody>
          <a:bodyPr wrap="square">
            <a:spAutoFit/>
          </a:bodyPr>
          <a:lstStyle/>
          <a:p>
            <a:pPr>
              <a:lnSpc>
                <a:spcPct val="150000"/>
              </a:lnSpc>
            </a:pPr>
            <a:r>
              <a:rPr lang="zh-CN" altLang="en-US" sz="2000" dirty="0" smtClean="0">
                <a:latin typeface="微软雅黑" pitchFamily="34" charset="-122"/>
                <a:ea typeface="微软雅黑" pitchFamily="34" charset="-122"/>
              </a:rPr>
              <a:t>　　从需求交叉价格弹性系数的符号可以判断两种商品的相互关系</a:t>
            </a:r>
            <a:r>
              <a:rPr lang="en-US" altLang="zh-CN" sz="2000" dirty="0" smtClean="0">
                <a:latin typeface="微软雅黑" pitchFamily="34" charset="-122"/>
                <a:ea typeface="微软雅黑" pitchFamily="34" charset="-122"/>
              </a:rPr>
              <a:t>. EXY </a:t>
            </a:r>
            <a:r>
              <a:rPr lang="zh-CN" altLang="en-US" sz="2000" dirty="0" smtClean="0">
                <a:latin typeface="微软雅黑" pitchFamily="34" charset="-122"/>
                <a:ea typeface="微软雅黑" pitchFamily="34" charset="-122"/>
              </a:rPr>
              <a:t>＞０</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表明这两种商品之间存在替代关系</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即两种商品互为替代品</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比如大米与小麦</a:t>
            </a:r>
            <a:r>
              <a:rPr lang="en-US" altLang="zh-CN" sz="2000" dirty="0" smtClean="0">
                <a:latin typeface="微软雅黑" pitchFamily="34" charset="-122"/>
                <a:ea typeface="微软雅黑" pitchFamily="34" charset="-122"/>
              </a:rPr>
              <a:t>;EXY </a:t>
            </a:r>
            <a:r>
              <a:rPr lang="zh-CN" altLang="en-US" sz="2000" dirty="0" smtClean="0">
                <a:latin typeface="微软雅黑" pitchFamily="34" charset="-122"/>
                <a:ea typeface="微软雅黑" pitchFamily="34" charset="-122"/>
              </a:rPr>
              <a:t>＜０</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表明这两种商品之间存在互补关系</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即两种商品为互补品</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比如汽车与汽油</a:t>
            </a:r>
            <a:r>
              <a:rPr lang="en-US" altLang="zh-CN" sz="2000" dirty="0" smtClean="0">
                <a:latin typeface="微软雅黑" pitchFamily="34" charset="-122"/>
                <a:ea typeface="微软雅黑" pitchFamily="34" charset="-122"/>
              </a:rPr>
              <a:t>;EXY </a:t>
            </a:r>
            <a:r>
              <a:rPr lang="zh-CN" altLang="en-US" sz="2000" dirty="0" smtClean="0">
                <a:latin typeface="微软雅黑" pitchFamily="34" charset="-122"/>
                <a:ea typeface="微软雅黑" pitchFamily="34" charset="-122"/>
              </a:rPr>
              <a:t>＝０</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表明这两种商间无相关关系</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即两种商品互为独立品</a:t>
            </a:r>
            <a:r>
              <a:rPr lang="en-US" altLang="zh-CN" sz="2000" dirty="0" smtClean="0">
                <a:latin typeface="微软雅黑" pitchFamily="34" charset="-122"/>
                <a:ea typeface="微软雅黑" pitchFamily="34" charset="-122"/>
              </a:rPr>
              <a:t>.</a:t>
            </a:r>
          </a:p>
          <a:p>
            <a:pPr>
              <a:lnSpc>
                <a:spcPct val="150000"/>
              </a:lnSpc>
            </a:pP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二</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需求的交叉价格弹性的运用</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运用需求的交叉价格弹性可以检验企业的市场份额有多大</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如果两种商品拥有正的而且弹性系数高的需求的交叉价格弹性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则表明它们是足以竞争的替代品</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两种商品的竞争较激烈</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任何一家公司都不会在可能失去大量顾客的前提下私自提价</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如果提价</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大量消费者将向其他公司购买商品</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在这种情况下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任何一家公司市场份额不可能达到垄断的地步</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判断哪家公司是垄断者都不合理</a:t>
            </a:r>
            <a:r>
              <a:rPr lang="en-US" altLang="zh-CN" sz="2000" dirty="0" smtClean="0">
                <a:latin typeface="微软雅黑" pitchFamily="34" charset="-122"/>
                <a:ea typeface="微软雅黑" pitchFamily="34" charset="-122"/>
              </a:rPr>
              <a:t>.</a:t>
            </a:r>
          </a:p>
        </p:txBody>
      </p:sp>
    </p:spTree>
  </p:cSld>
  <p:clrMapOvr>
    <a:masterClrMapping/>
  </p:clrMapOvr>
  <p:transition spd="slow">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供给弹性</a:t>
            </a:r>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40372" y="1501142"/>
            <a:ext cx="10478814" cy="4801314"/>
          </a:xfrm>
          <a:prstGeom prst="rect">
            <a:avLst/>
          </a:prstGeom>
        </p:spPr>
        <p:txBody>
          <a:bodyPr wrap="square">
            <a:spAutoFit/>
          </a:bodyPr>
          <a:lstStyle/>
          <a:p>
            <a:pPr>
              <a:lnSpc>
                <a:spcPct val="150000"/>
              </a:lnSpc>
            </a:pPr>
            <a:r>
              <a:rPr lang="zh-CN" altLang="en-US" sz="2400" b="1" dirty="0" smtClean="0">
                <a:latin typeface="微软雅黑" pitchFamily="34" charset="-122"/>
                <a:ea typeface="微软雅黑" pitchFamily="34" charset="-122"/>
              </a:rPr>
              <a:t>一、概念</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供给的价格弹性表示在一定时期内商品的供给量变化对该商品的价格变化的反应程度</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其公式</a:t>
            </a:r>
            <a:r>
              <a:rPr lang="zh-CN" altLang="en-US" sz="2000" dirty="0" smtClean="0">
                <a:latin typeface="微软雅黑" pitchFamily="34" charset="-122"/>
                <a:ea typeface="微软雅黑" pitchFamily="34" charset="-122"/>
              </a:rPr>
              <a:t>为</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它表示当价格变化１％时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供给量变化百分之多少</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它的公式为</a:t>
            </a:r>
            <a:endParaRPr lang="en-US" altLang="zh-CN" sz="2000" dirty="0" smtClean="0">
              <a:latin typeface="微软雅黑" pitchFamily="34" charset="-122"/>
              <a:ea typeface="微软雅黑" pitchFamily="34" charset="-122"/>
            </a:endParaRPr>
          </a:p>
          <a:p>
            <a:pPr>
              <a:lnSpc>
                <a:spcPct val="150000"/>
              </a:lnSpc>
            </a:pPr>
            <a:endParaRPr lang="en-US" altLang="zh-CN" sz="2000" dirty="0" smtClean="0">
              <a:latin typeface="微软雅黑" pitchFamily="34" charset="-122"/>
              <a:ea typeface="微软雅黑" pitchFamily="34" charset="-122"/>
            </a:endParaRPr>
          </a:p>
          <a:p>
            <a:pPr>
              <a:lnSpc>
                <a:spcPct val="150000"/>
              </a:lnSpc>
            </a:pP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供给的价格点弹性表示供给曲线上某一点上的弹性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即当价格的变化无限小时所引起的供给量变化的反应程度</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其公式为</a:t>
            </a:r>
            <a:endParaRPr lang="en-US" altLang="zh-CN" sz="2000" dirty="0" smtClean="0">
              <a:latin typeface="微软雅黑" pitchFamily="34" charset="-122"/>
              <a:ea typeface="微软雅黑" pitchFamily="34" charset="-122"/>
            </a:endParaRPr>
          </a:p>
          <a:p>
            <a:pPr>
              <a:lnSpc>
                <a:spcPct val="150000"/>
              </a:lnSpc>
            </a:pP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在</a:t>
            </a:r>
            <a:r>
              <a:rPr lang="zh-CN" altLang="en-US" sz="2000" dirty="0" smtClean="0">
                <a:latin typeface="微软雅黑" pitchFamily="34" charset="-122"/>
                <a:ea typeface="微软雅黑" pitchFamily="34" charset="-122"/>
              </a:rPr>
              <a:t>一般情况下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商品的供给量和该商品的价格同方向变化</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所以</a:t>
            </a:r>
            <a:r>
              <a:rPr lang="en-US" altLang="zh-CN" sz="2000" dirty="0" smtClean="0">
                <a:latin typeface="微软雅黑" pitchFamily="34" charset="-122"/>
                <a:ea typeface="微软雅黑" pitchFamily="34" charset="-122"/>
              </a:rPr>
              <a:t>Es </a:t>
            </a:r>
            <a:r>
              <a:rPr lang="zh-CN" altLang="en-US" sz="2000" dirty="0" smtClean="0">
                <a:latin typeface="微软雅黑" pitchFamily="34" charset="-122"/>
                <a:ea typeface="微软雅黑" pitchFamily="34" charset="-122"/>
              </a:rPr>
              <a:t>为正值</a:t>
            </a:r>
            <a:r>
              <a:rPr lang="en-US" altLang="zh-CN" sz="2000" dirty="0" smtClean="0">
                <a:latin typeface="微软雅黑" pitchFamily="34" charset="-122"/>
                <a:ea typeface="微软雅黑" pitchFamily="34" charset="-122"/>
              </a:rPr>
              <a:t>.</a:t>
            </a:r>
          </a:p>
        </p:txBody>
      </p:sp>
      <p:pic>
        <p:nvPicPr>
          <p:cNvPr id="9218" name="Picture 2"/>
          <p:cNvPicPr>
            <a:picLocks noChangeAspect="1" noChangeArrowheads="1"/>
          </p:cNvPicPr>
          <p:nvPr/>
        </p:nvPicPr>
        <p:blipFill>
          <a:blip r:embed="rId2" cstate="print"/>
          <a:srcRect/>
          <a:stretch>
            <a:fillRect/>
          </a:stretch>
        </p:blipFill>
        <p:spPr bwMode="auto">
          <a:xfrm>
            <a:off x="2178244" y="2411467"/>
            <a:ext cx="3019425" cy="647700"/>
          </a:xfrm>
          <a:prstGeom prst="rect">
            <a:avLst/>
          </a:prstGeom>
          <a:noFill/>
          <a:ln w="9525">
            <a:noFill/>
            <a:miter lim="800000"/>
            <a:headEnd/>
            <a:tailEnd/>
          </a:ln>
        </p:spPr>
      </p:pic>
      <p:pic>
        <p:nvPicPr>
          <p:cNvPr id="9219" name="Picture 3"/>
          <p:cNvPicPr>
            <a:picLocks noChangeAspect="1" noChangeArrowheads="1"/>
          </p:cNvPicPr>
          <p:nvPr/>
        </p:nvPicPr>
        <p:blipFill>
          <a:blip r:embed="rId3" cstate="print"/>
          <a:srcRect/>
          <a:stretch>
            <a:fillRect/>
          </a:stretch>
        </p:blipFill>
        <p:spPr bwMode="auto">
          <a:xfrm>
            <a:off x="4708754" y="3549931"/>
            <a:ext cx="2962932" cy="611401"/>
          </a:xfrm>
          <a:prstGeom prst="rect">
            <a:avLst/>
          </a:prstGeom>
          <a:noFill/>
          <a:ln w="9525">
            <a:noFill/>
            <a:miter lim="800000"/>
            <a:headEnd/>
            <a:tailEnd/>
          </a:ln>
        </p:spPr>
      </p:pic>
      <p:pic>
        <p:nvPicPr>
          <p:cNvPr id="9220" name="Picture 4"/>
          <p:cNvPicPr>
            <a:picLocks noChangeAspect="1" noChangeArrowheads="1"/>
          </p:cNvPicPr>
          <p:nvPr/>
        </p:nvPicPr>
        <p:blipFill>
          <a:blip r:embed="rId4" cstate="print"/>
          <a:srcRect/>
          <a:stretch>
            <a:fillRect/>
          </a:stretch>
        </p:blipFill>
        <p:spPr bwMode="auto">
          <a:xfrm>
            <a:off x="4358354" y="4852240"/>
            <a:ext cx="2933700" cy="838200"/>
          </a:xfrm>
          <a:prstGeom prst="rect">
            <a:avLst/>
          </a:prstGeom>
          <a:noFill/>
          <a:ln w="9525">
            <a:noFill/>
            <a:miter lim="800000"/>
            <a:headEnd/>
            <a:tailEnd/>
          </a:ln>
        </p:spPr>
      </p:pic>
    </p:spTree>
  </p:cSld>
  <p:clrMapOvr>
    <a:masterClrMapping/>
  </p:clrMapOvr>
  <p:transition spd="slow">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供给</a:t>
            </a:r>
            <a:r>
              <a:rPr lang="zh-CN" altLang="en-US" dirty="0" smtClean="0"/>
              <a:t>弹性</a:t>
            </a:r>
            <a:endParaRPr lang="zh-CN" altLang="en-US" dirty="0"/>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40372" y="1501142"/>
            <a:ext cx="10478814" cy="4616648"/>
          </a:xfrm>
          <a:prstGeom prst="rect">
            <a:avLst/>
          </a:prstGeom>
        </p:spPr>
        <p:txBody>
          <a:bodyPr wrap="square">
            <a:spAutoFit/>
          </a:bodyPr>
          <a:lstStyle/>
          <a:p>
            <a:r>
              <a:rPr lang="zh-CN" altLang="en-US" sz="2400" b="1" dirty="0" smtClean="0">
                <a:latin typeface="微软雅黑" pitchFamily="34" charset="-122"/>
                <a:ea typeface="微软雅黑" pitchFamily="34" charset="-122"/>
              </a:rPr>
              <a:t>二、供给价格弹性的计算</a:t>
            </a: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en-US" altLang="zh-CN" dirty="0" smtClean="0">
                <a:latin typeface="微软雅黑" pitchFamily="34" charset="-122"/>
                <a:ea typeface="微软雅黑" pitchFamily="34" charset="-122"/>
              </a:rPr>
              <a:t/>
            </a:r>
            <a:br>
              <a:rPr lang="en-US" altLang="zh-CN" dirty="0" smtClean="0">
                <a:latin typeface="微软雅黑" pitchFamily="34" charset="-122"/>
                <a:ea typeface="微软雅黑" pitchFamily="34" charset="-122"/>
              </a:rPr>
            </a:br>
            <a:r>
              <a:rPr lang="en-US" altLang="zh-CN" dirty="0" smtClean="0">
                <a:latin typeface="微软雅黑" pitchFamily="34" charset="-122"/>
                <a:ea typeface="微软雅黑" pitchFamily="34" charset="-122"/>
              </a:rPr>
              <a:t/>
            </a:r>
            <a:br>
              <a:rPr lang="en-US" altLang="zh-CN"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t>
            </a:r>
            <a:endParaRPr lang="en-US" altLang="zh-CN" dirty="0" smtClean="0">
              <a:latin typeface="微软雅黑" pitchFamily="34" charset="-122"/>
              <a:ea typeface="微软雅黑" pitchFamily="34" charset="-122"/>
            </a:endParaRPr>
          </a:p>
        </p:txBody>
      </p:sp>
      <p:graphicFrame>
        <p:nvGraphicFramePr>
          <p:cNvPr id="10" name="图示 9"/>
          <p:cNvGraphicFramePr/>
          <p:nvPr>
            <p:extLst>
              <p:ext uri="{D42A27DB-BD31-4B8C-83A1-F6EECF244321}">
                <p14:modId xmlns:p14="http://schemas.microsoft.com/office/powerpoint/2010/main" val="3781106221"/>
              </p:ext>
            </p:extLst>
          </p:nvPr>
        </p:nvGraphicFramePr>
        <p:xfrm>
          <a:off x="1608083" y="2207172"/>
          <a:ext cx="8844455" cy="34999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42" name="Picture 2"/>
          <p:cNvPicPr>
            <a:picLocks noChangeAspect="1" noChangeArrowheads="1"/>
          </p:cNvPicPr>
          <p:nvPr/>
        </p:nvPicPr>
        <p:blipFill>
          <a:blip r:embed="rId7" cstate="print"/>
          <a:srcRect/>
          <a:stretch>
            <a:fillRect/>
          </a:stretch>
        </p:blipFill>
        <p:spPr bwMode="auto">
          <a:xfrm>
            <a:off x="4807662" y="3310759"/>
            <a:ext cx="2828925" cy="565916"/>
          </a:xfrm>
          <a:prstGeom prst="rect">
            <a:avLst/>
          </a:prstGeom>
          <a:noFill/>
          <a:ln w="9525">
            <a:noFill/>
            <a:miter lim="800000"/>
            <a:headEnd/>
            <a:tailEnd/>
          </a:ln>
        </p:spPr>
      </p:pic>
      <p:pic>
        <p:nvPicPr>
          <p:cNvPr id="10243" name="Picture 3"/>
          <p:cNvPicPr>
            <a:picLocks noChangeAspect="1" noChangeArrowheads="1"/>
          </p:cNvPicPr>
          <p:nvPr/>
        </p:nvPicPr>
        <p:blipFill>
          <a:blip r:embed="rId8" cstate="print"/>
          <a:srcRect/>
          <a:stretch>
            <a:fillRect/>
          </a:stretch>
        </p:blipFill>
        <p:spPr bwMode="auto">
          <a:xfrm>
            <a:off x="4913751" y="5108027"/>
            <a:ext cx="2238375" cy="457200"/>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供给弹性</a:t>
            </a:r>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40372" y="1501142"/>
            <a:ext cx="10478814" cy="4524315"/>
          </a:xfrm>
          <a:prstGeom prst="rect">
            <a:avLst/>
          </a:prstGeom>
        </p:spPr>
        <p:txBody>
          <a:bodyPr wrap="square">
            <a:spAutoFit/>
          </a:bodyPr>
          <a:lstStyle/>
          <a:p>
            <a:pPr>
              <a:lnSpc>
                <a:spcPct val="150000"/>
              </a:lnSpc>
            </a:pPr>
            <a:r>
              <a:rPr lang="zh-CN" altLang="en-US" sz="2400" b="1" dirty="0" smtClean="0">
                <a:latin typeface="微软雅黑" pitchFamily="34" charset="-122"/>
                <a:ea typeface="微软雅黑" pitchFamily="34" charset="-122"/>
              </a:rPr>
              <a:t>三、供给价格弹性的分类</a:t>
            </a:r>
            <a:endParaRPr lang="en-US" altLang="zh-CN" sz="2400" b="1"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根据供给价格弹性的弹性系数大小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可以将其分为五类</a:t>
            </a:r>
            <a:endParaRPr lang="en-US" altLang="zh-CN" sz="2000"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供给完全无弹性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a:t>
            </a:r>
            <a:r>
              <a:rPr lang="en-US" altLang="zh-CN" sz="2000" dirty="0" smtClean="0">
                <a:latin typeface="微软雅黑" pitchFamily="34" charset="-122"/>
                <a:ea typeface="微软雅黑" pitchFamily="34" charset="-122"/>
              </a:rPr>
              <a:t>Es</a:t>
            </a:r>
            <a:r>
              <a:rPr lang="zh-CN" altLang="en-US" sz="2000" dirty="0" smtClean="0">
                <a:latin typeface="微软雅黑" pitchFamily="34" charset="-122"/>
                <a:ea typeface="微软雅黑" pitchFamily="34" charset="-122"/>
              </a:rPr>
              <a:t>＝０</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在这种情况下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无论价格如何变化</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供给量都不会变化</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这时的供给曲线是垂直于横轴的直线</a:t>
            </a:r>
            <a:r>
              <a:rPr lang="en-US" altLang="zh-CN" sz="2000"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t>
            </a:r>
            <a:br>
              <a:rPr lang="zh-CN" altLang="en-US" dirty="0" smtClean="0">
                <a:latin typeface="微软雅黑" pitchFamily="34" charset="-122"/>
                <a:ea typeface="微软雅黑" pitchFamily="34" charset="-122"/>
              </a:rPr>
            </a:br>
            <a:endParaRPr lang="en-US" altLang="zh-CN" dirty="0" smtClean="0">
              <a:latin typeface="微软雅黑" pitchFamily="34" charset="-122"/>
              <a:ea typeface="微软雅黑" pitchFamily="34" charset="-122"/>
            </a:endParaRPr>
          </a:p>
        </p:txBody>
      </p:sp>
      <p:pic>
        <p:nvPicPr>
          <p:cNvPr id="11266" name="Picture 2"/>
          <p:cNvPicPr>
            <a:picLocks noChangeAspect="1" noChangeArrowheads="1"/>
          </p:cNvPicPr>
          <p:nvPr/>
        </p:nvPicPr>
        <p:blipFill>
          <a:blip r:embed="rId2" cstate="print"/>
          <a:srcRect/>
          <a:stretch>
            <a:fillRect/>
          </a:stretch>
        </p:blipFill>
        <p:spPr bwMode="auto">
          <a:xfrm>
            <a:off x="4577347" y="3285312"/>
            <a:ext cx="2600325" cy="1895475"/>
          </a:xfrm>
          <a:prstGeom prst="rect">
            <a:avLst/>
          </a:prstGeom>
          <a:noFill/>
          <a:ln w="9525">
            <a:noFill/>
            <a:miter lim="800000"/>
            <a:headEnd/>
            <a:tailEnd/>
          </a:ln>
        </p:spPr>
      </p:pic>
    </p:spTree>
  </p:cSld>
  <p:clrMapOvr>
    <a:masterClrMapping/>
  </p:clrMapOvr>
  <p:transition spd="slow">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供给弹性</a:t>
            </a:r>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40372" y="1404320"/>
            <a:ext cx="10478814" cy="5170646"/>
          </a:xfrm>
          <a:prstGeom prst="rect">
            <a:avLst/>
          </a:prstGeom>
        </p:spPr>
        <p:txBody>
          <a:bodyPr wrap="square">
            <a:spAutoFit/>
          </a:bodyPr>
          <a:lstStyle/>
          <a:p>
            <a:pPr>
              <a:lnSpc>
                <a:spcPct val="150000"/>
              </a:lnSpc>
            </a:pP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２</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供给缺乏弹性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即０＜</a:t>
            </a:r>
            <a:r>
              <a:rPr lang="en-US" altLang="zh-CN" sz="2000" dirty="0" smtClean="0">
                <a:latin typeface="微软雅黑" pitchFamily="34" charset="-122"/>
                <a:ea typeface="微软雅黑" pitchFamily="34" charset="-122"/>
              </a:rPr>
              <a:t>Es</a:t>
            </a:r>
            <a:r>
              <a:rPr lang="zh-CN" altLang="en-US" sz="2000" dirty="0" smtClean="0">
                <a:latin typeface="微软雅黑" pitchFamily="34" charset="-122"/>
                <a:ea typeface="微软雅黑" pitchFamily="34" charset="-122"/>
              </a:rPr>
              <a:t>＜１</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在这种情况下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供给量变化的比率小于价格变化的比率</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这时的供给曲线是一条比较陡峭的线</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endParaRPr lang="en-US" altLang="zh-CN" sz="2000" dirty="0" smtClean="0">
              <a:latin typeface="微软雅黑" pitchFamily="34" charset="-122"/>
              <a:ea typeface="微软雅黑" pitchFamily="34" charset="-122"/>
            </a:endParaRPr>
          </a:p>
          <a:p>
            <a:pPr>
              <a:lnSpc>
                <a:spcPct val="150000"/>
              </a:lnSpc>
            </a:pPr>
            <a:endParaRPr lang="en-US" altLang="zh-CN" sz="2000" dirty="0" smtClean="0">
              <a:latin typeface="微软雅黑" pitchFamily="34" charset="-122"/>
              <a:ea typeface="微软雅黑" pitchFamily="34" charset="-122"/>
            </a:endParaRPr>
          </a:p>
          <a:p>
            <a:pPr>
              <a:lnSpc>
                <a:spcPct val="150000"/>
              </a:lnSpc>
            </a:pPr>
            <a:endParaRPr lang="en-US" altLang="zh-CN" sz="2000" dirty="0" smtClean="0">
              <a:latin typeface="微软雅黑" pitchFamily="34" charset="-122"/>
              <a:ea typeface="微软雅黑" pitchFamily="34" charset="-122"/>
            </a:endParaRPr>
          </a:p>
          <a:p>
            <a:pPr>
              <a:lnSpc>
                <a:spcPct val="150000"/>
              </a:lnSpc>
            </a:pPr>
            <a:endParaRPr lang="en-US" altLang="zh-CN" sz="2000"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供给单位弹性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a:t>
            </a:r>
            <a:r>
              <a:rPr lang="en-US" altLang="zh-CN" sz="2000" dirty="0" smtClean="0">
                <a:latin typeface="微软雅黑" pitchFamily="34" charset="-122"/>
                <a:ea typeface="微软雅黑" pitchFamily="34" charset="-122"/>
              </a:rPr>
              <a:t>Es</a:t>
            </a:r>
            <a:r>
              <a:rPr lang="zh-CN" altLang="en-US" sz="2000" dirty="0" smtClean="0">
                <a:latin typeface="微软雅黑" pitchFamily="34" charset="-122"/>
                <a:ea typeface="微软雅黑" pitchFamily="34" charset="-122"/>
              </a:rPr>
              <a:t>＝１</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在这种情况下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供给量变化的比率等于价格变化的比率</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这时的供给曲线是一条与横轴成</a:t>
            </a:r>
            <a:r>
              <a:rPr lang="zh-CN" altLang="en-US" sz="2000" dirty="0" smtClean="0">
                <a:latin typeface="微软雅黑" pitchFamily="34" charset="-122"/>
                <a:ea typeface="微软雅黑" pitchFamily="34" charset="-122"/>
              </a:rPr>
              <a:t>４５ </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并向右上方倾斜的线</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t>
            </a:r>
            <a:br>
              <a:rPr lang="zh-CN" altLang="en-US" sz="2000" dirty="0" smtClean="0">
                <a:latin typeface="微软雅黑" pitchFamily="34" charset="-122"/>
                <a:ea typeface="微软雅黑" pitchFamily="34" charset="-122"/>
              </a:rPr>
            </a:br>
            <a:endParaRPr lang="en-US" altLang="zh-CN" sz="2000" dirty="0" smtClean="0">
              <a:latin typeface="微软雅黑" pitchFamily="34" charset="-122"/>
              <a:ea typeface="微软雅黑" pitchFamily="34" charset="-122"/>
            </a:endParaRPr>
          </a:p>
        </p:txBody>
      </p:sp>
      <p:pic>
        <p:nvPicPr>
          <p:cNvPr id="12290" name="Picture 2"/>
          <p:cNvPicPr>
            <a:picLocks noChangeAspect="1" noChangeArrowheads="1"/>
          </p:cNvPicPr>
          <p:nvPr/>
        </p:nvPicPr>
        <p:blipFill>
          <a:blip r:embed="rId2" cstate="print"/>
          <a:srcRect/>
          <a:stretch>
            <a:fillRect/>
          </a:stretch>
        </p:blipFill>
        <p:spPr bwMode="auto">
          <a:xfrm>
            <a:off x="5512676" y="2050080"/>
            <a:ext cx="2590800" cy="1933575"/>
          </a:xfrm>
          <a:prstGeom prst="rect">
            <a:avLst/>
          </a:prstGeom>
          <a:noFill/>
          <a:ln w="9525">
            <a:noFill/>
            <a:miter lim="800000"/>
            <a:headEnd/>
            <a:tailEnd/>
          </a:ln>
        </p:spPr>
      </p:pic>
      <p:pic>
        <p:nvPicPr>
          <p:cNvPr id="12291" name="Picture 3"/>
          <p:cNvPicPr>
            <a:picLocks noChangeAspect="1" noChangeArrowheads="1"/>
          </p:cNvPicPr>
          <p:nvPr/>
        </p:nvPicPr>
        <p:blipFill>
          <a:blip r:embed="rId3" cstate="print"/>
          <a:srcRect/>
          <a:stretch>
            <a:fillRect/>
          </a:stretch>
        </p:blipFill>
        <p:spPr bwMode="auto">
          <a:xfrm>
            <a:off x="7200228" y="4669966"/>
            <a:ext cx="2537755" cy="1905000"/>
          </a:xfrm>
          <a:prstGeom prst="rect">
            <a:avLst/>
          </a:prstGeom>
          <a:noFill/>
          <a:ln w="9525">
            <a:noFill/>
            <a:miter lim="800000"/>
            <a:headEnd/>
            <a:tailEnd/>
          </a:ln>
        </p:spPr>
      </p:pic>
    </p:spTree>
  </p:cSld>
  <p:clrMapOvr>
    <a:masterClrMapping/>
  </p:clrMapOvr>
  <p:transition spd="slow">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3358" y="-508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 name="椭圆 14"/>
          <p:cNvSpPr/>
          <p:nvPr/>
        </p:nvSpPr>
        <p:spPr>
          <a:xfrm>
            <a:off x="1951369" y="1647044"/>
            <a:ext cx="2188468" cy="2188468"/>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2066302" y="1761977"/>
            <a:ext cx="1958602" cy="1958602"/>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36365" y="1874261"/>
            <a:ext cx="2052609" cy="1767205"/>
          </a:xfrm>
          <a:prstGeom prst="rect">
            <a:avLst/>
          </a:prstGeom>
        </p:spPr>
        <p:txBody>
          <a:bodyPr wrap="square" lIns="128994" tIns="64498" rIns="128994" bIns="64498">
            <a:spAutoFit/>
          </a:bodyPr>
          <a:lstStyle/>
          <a:p>
            <a:pPr algn="l" fontAlgn="auto">
              <a:spcBef>
                <a:spcPts val="0"/>
              </a:spcBef>
              <a:spcAft>
                <a:spcPts val="0"/>
              </a:spcAft>
              <a:defRPr/>
            </a:pPr>
            <a:r>
              <a:rPr lang="en-US" altLang="zh-CN" sz="10665" b="0" kern="0" dirty="0" smtClean="0">
                <a:solidFill>
                  <a:srgbClr val="0067B4"/>
                </a:solidFill>
                <a:effectLst>
                  <a:glow rad="63500">
                    <a:schemeClr val="bg1">
                      <a:lumMod val="65000"/>
                      <a:alpha val="40000"/>
                    </a:schemeClr>
                  </a:glow>
                </a:effectLst>
                <a:latin typeface="Impact" panose="020B0806030902050204" pitchFamily="34" charset="0"/>
              </a:rPr>
              <a:t>02</a:t>
            </a:r>
            <a:endParaRPr lang="zh-CN" altLang="en-US" sz="10665" b="0" kern="0" dirty="0">
              <a:solidFill>
                <a:srgbClr val="0067B4"/>
              </a:solidFill>
              <a:effectLst>
                <a:glow rad="63500">
                  <a:schemeClr val="bg1">
                    <a:lumMod val="65000"/>
                    <a:alpha val="40000"/>
                  </a:schemeClr>
                </a:glow>
              </a:effectLst>
              <a:latin typeface="Impact" panose="020B0806030902050204" pitchFamily="34" charset="0"/>
            </a:endParaRPr>
          </a:p>
        </p:txBody>
      </p:sp>
      <p:sp>
        <p:nvSpPr>
          <p:cNvPr id="22" name="矩形 21"/>
          <p:cNvSpPr/>
          <p:nvPr/>
        </p:nvSpPr>
        <p:spPr>
          <a:xfrm>
            <a:off x="6572649" y="2413463"/>
            <a:ext cx="5008609" cy="848145"/>
          </a:xfrm>
          <a:prstGeom prst="rect">
            <a:avLst/>
          </a:prstGeom>
        </p:spPr>
        <p:txBody>
          <a:bodyPr wrap="square" lIns="128994" tIns="64498" rIns="128994" bIns="64498">
            <a:spAutoFit/>
          </a:bodyPr>
          <a:lstStyle/>
          <a:p>
            <a:pPr algn="l" fontAlgn="auto">
              <a:spcBef>
                <a:spcPts val="0"/>
              </a:spcBef>
              <a:spcAft>
                <a:spcPts val="0"/>
              </a:spcAft>
              <a:defRPr/>
            </a:pPr>
            <a:r>
              <a:rPr lang="zh-CN" altLang="en-US" sz="4665" b="0" kern="0" dirty="0" smtClean="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弹性理论</a:t>
            </a:r>
            <a:endParaRPr lang="zh-CN" altLang="en-US" sz="4665" b="0"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endParaRPr>
          </a:p>
        </p:txBody>
      </p:sp>
      <p:sp>
        <p:nvSpPr>
          <p:cNvPr id="24" name="TextBox 15"/>
          <p:cNvSpPr txBox="1">
            <a:spLocks noChangeArrowheads="1"/>
          </p:cNvSpPr>
          <p:nvPr/>
        </p:nvSpPr>
        <p:spPr bwMode="auto">
          <a:xfrm>
            <a:off x="6705600" y="3835400"/>
            <a:ext cx="2736215" cy="1338828"/>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anose="020B0503020204020204" charset="-122"/>
                <a:ea typeface="微软雅黑" panose="020B0503020204020204" charset="-122"/>
              </a:defRPr>
            </a:lvl1pPr>
          </a:lstStyle>
          <a:p>
            <a:r>
              <a:rPr lang="zh-CN" altLang="en-US" sz="1800" dirty="0" smtClean="0"/>
              <a:t>第一节 需求弹性 </a:t>
            </a:r>
            <a:br>
              <a:rPr lang="zh-CN" altLang="en-US" sz="1800" dirty="0" smtClean="0"/>
            </a:br>
            <a:r>
              <a:rPr lang="zh-CN" altLang="en-US" sz="1800" dirty="0" smtClean="0"/>
              <a:t>第二节 供给弹性 </a:t>
            </a:r>
            <a:br>
              <a:rPr lang="zh-CN" altLang="en-US" sz="1800" dirty="0" smtClean="0"/>
            </a:br>
            <a:r>
              <a:rPr lang="zh-CN" altLang="en-US" sz="1800" dirty="0" smtClean="0"/>
              <a:t>第三节 弹性理论的应用 </a:t>
            </a:r>
            <a:endParaRPr lang="zh-CN" altLang="en-US" sz="16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1300"/>
                            </p:stCondLst>
                            <p:childTnLst>
                              <p:par>
                                <p:cTn id="20" presetID="23" presetClass="entr" presetSubtype="32" fill="hold" grpId="0" nodeType="afterEffect">
                                  <p:stCondLst>
                                    <p:cond delay="0"/>
                                  </p:stCondLst>
                                  <p:iterate type="lt">
                                    <p:tmPct val="18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ppt_w"/>
                                          </p:val>
                                        </p:tav>
                                        <p:tav tm="100000">
                                          <p:val>
                                            <p:strVal val="#ppt_w"/>
                                          </p:val>
                                        </p:tav>
                                      </p:tavLst>
                                    </p:anim>
                                    <p:anim calcmode="lin" valueType="num">
                                      <p:cBhvr>
                                        <p:cTn id="23" dur="500" fill="hold"/>
                                        <p:tgtEl>
                                          <p:spTgt spid="20"/>
                                        </p:tgtEl>
                                        <p:attrNameLst>
                                          <p:attrName>ppt_h</p:attrName>
                                        </p:attrNameLst>
                                      </p:cBhvr>
                                      <p:tavLst>
                                        <p:tav tm="0">
                                          <p:val>
                                            <p:strVal val="4*#ppt_h"/>
                                          </p:val>
                                        </p:tav>
                                        <p:tav tm="100000">
                                          <p:val>
                                            <p:strVal val="#ppt_h"/>
                                          </p:val>
                                        </p:tav>
                                      </p:tavLst>
                                    </p:anim>
                                  </p:childTnLst>
                                </p:cTn>
                              </p:par>
                            </p:childTnLst>
                          </p:cTn>
                        </p:par>
                        <p:par>
                          <p:cTn id="24" fill="hold">
                            <p:stCondLst>
                              <p:cond delay="189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39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4"/>
                                        </p:tgtEl>
                                        <p:attrNameLst>
                                          <p:attrName>fillcolor</p:attrName>
                                        </p:attrNameLst>
                                      </p:cBhvr>
                                      <p:tavLst>
                                        <p:tav tm="0">
                                          <p:val>
                                            <p:clrVal>
                                              <a:schemeClr val="accent2"/>
                                            </p:clrVal>
                                          </p:val>
                                        </p:tav>
                                        <p:tav tm="50000">
                                          <p:val>
                                            <p:clrVal>
                                              <a:schemeClr val="hlink"/>
                                            </p:clrVal>
                                          </p:val>
                                        </p:tav>
                                      </p:tavLst>
                                    </p:anim>
                                    <p:set>
                                      <p:cBhvr>
                                        <p:cTn id="33"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20" grpId="0"/>
      <p:bldP spid="22"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供给弹性</a:t>
            </a:r>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40372" y="1501142"/>
            <a:ext cx="10478814" cy="4247317"/>
          </a:xfrm>
          <a:prstGeom prst="rect">
            <a:avLst/>
          </a:prstGeom>
        </p:spPr>
        <p:txBody>
          <a:bodyPr wrap="square">
            <a:spAutoFit/>
          </a:bodyPr>
          <a:lstStyle/>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供给富有弹性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a:t>
            </a:r>
            <a:r>
              <a:rPr lang="en-US" altLang="zh-CN" sz="2000" dirty="0">
                <a:latin typeface="微软雅黑" pitchFamily="34" charset="-122"/>
                <a:ea typeface="微软雅黑" pitchFamily="34" charset="-122"/>
              </a:rPr>
              <a:t>Es</a:t>
            </a:r>
            <a:r>
              <a:rPr lang="zh-CN" altLang="en-US" sz="2000" dirty="0">
                <a:latin typeface="微软雅黑" pitchFamily="34" charset="-122"/>
                <a:ea typeface="微软雅黑" pitchFamily="34" charset="-122"/>
              </a:rPr>
              <a:t>＞１</a:t>
            </a:r>
            <a:r>
              <a:rPr lang="en-US" altLang="zh-CN" sz="2000" dirty="0">
                <a:latin typeface="微软雅黑" pitchFamily="34" charset="-122"/>
                <a:ea typeface="微软雅黑" pitchFamily="34" charset="-122"/>
              </a:rPr>
              <a:t>. </a:t>
            </a:r>
            <a:r>
              <a:rPr lang="zh-CN" altLang="en-US" sz="2000" dirty="0">
                <a:latin typeface="微软雅黑" pitchFamily="34" charset="-122"/>
                <a:ea typeface="微软雅黑" pitchFamily="34" charset="-122"/>
              </a:rPr>
              <a:t>在这种情况下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供给量变化的比率大于价格变化的比率</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这时的供给曲线是一条比较平坦的线</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
            </a:r>
            <a:br>
              <a:rPr lang="zh-CN" altLang="en-US" sz="2000" dirty="0">
                <a:latin typeface="微软雅黑" pitchFamily="34" charset="-122"/>
                <a:ea typeface="微软雅黑" pitchFamily="34" charset="-122"/>
              </a:rPr>
            </a:br>
            <a:r>
              <a:rPr lang="zh-CN" altLang="en-US" sz="2000" dirty="0">
                <a:latin typeface="微软雅黑" pitchFamily="34" charset="-122"/>
                <a:ea typeface="微软雅黑" pitchFamily="34" charset="-122"/>
              </a:rPr>
              <a:t> </a:t>
            </a:r>
            <a:br>
              <a:rPr lang="zh-CN" altLang="en-US" sz="2000" dirty="0">
                <a:latin typeface="微软雅黑" pitchFamily="34" charset="-122"/>
                <a:ea typeface="微软雅黑" pitchFamily="34" charset="-122"/>
              </a:rPr>
            </a:br>
            <a:endParaRPr lang="en-US" altLang="zh-CN" sz="2000" dirty="0">
              <a:latin typeface="微软雅黑" pitchFamily="34" charset="-122"/>
              <a:ea typeface="微软雅黑" pitchFamily="34" charset="-122"/>
            </a:endParaRPr>
          </a:p>
          <a:p>
            <a:pPr>
              <a:lnSpc>
                <a:spcPct val="150000"/>
              </a:lnSpc>
            </a:pPr>
            <a:endParaRPr lang="en-US" altLang="zh-CN" sz="2000" dirty="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a:t>
            </a:r>
            <a:r>
              <a:rPr lang="zh-CN" altLang="en-US" sz="2000" dirty="0">
                <a:latin typeface="微软雅黑" pitchFamily="34" charset="-122"/>
                <a:ea typeface="微软雅黑" pitchFamily="34" charset="-122"/>
              </a:rPr>
              <a:t>５</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供给完全弹性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a:t>
            </a:r>
            <a:r>
              <a:rPr lang="en-US" altLang="zh-CN" sz="2000" dirty="0">
                <a:latin typeface="微软雅黑" pitchFamily="34" charset="-122"/>
                <a:ea typeface="微软雅黑" pitchFamily="34" charset="-122"/>
              </a:rPr>
              <a:t>Es</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 </a:t>
            </a:r>
            <a:r>
              <a:rPr lang="zh-CN" altLang="en-US" sz="2000" dirty="0">
                <a:latin typeface="微软雅黑" pitchFamily="34" charset="-122"/>
                <a:ea typeface="微软雅黑" pitchFamily="34" charset="-122"/>
              </a:rPr>
              <a:t>在这种情况下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在既定的价格下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供给量是无限的</a:t>
            </a:r>
            <a:r>
              <a:rPr lang="en-US" altLang="zh-CN" sz="2000" dirty="0">
                <a:latin typeface="微软雅黑" pitchFamily="34" charset="-122"/>
                <a:ea typeface="微软雅黑" pitchFamily="34" charset="-122"/>
              </a:rPr>
              <a:t>. </a:t>
            </a:r>
            <a:r>
              <a:rPr lang="zh-CN" altLang="en-US" sz="2000" dirty="0">
                <a:latin typeface="微软雅黑" pitchFamily="34" charset="-122"/>
                <a:ea typeface="微软雅黑" pitchFamily="34" charset="-122"/>
              </a:rPr>
              <a:t>这时的供给曲线是一条与横轴平行的直线</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
            </a:r>
            <a:br>
              <a:rPr lang="zh-CN" altLang="en-US" sz="2000" dirty="0">
                <a:latin typeface="微软雅黑" pitchFamily="34" charset="-122"/>
                <a:ea typeface="微软雅黑" pitchFamily="34" charset="-122"/>
              </a:rPr>
            </a:br>
            <a:r>
              <a:rPr lang="zh-CN" altLang="en-US" sz="2000" dirty="0">
                <a:latin typeface="微软雅黑" pitchFamily="34" charset="-122"/>
                <a:ea typeface="微软雅黑" pitchFamily="34" charset="-122"/>
              </a:rPr>
              <a:t> </a:t>
            </a:r>
            <a:br>
              <a:rPr lang="zh-CN" altLang="en-US" sz="2000" dirty="0">
                <a:latin typeface="微软雅黑" pitchFamily="34" charset="-122"/>
                <a:ea typeface="微软雅黑" pitchFamily="34" charset="-122"/>
              </a:rPr>
            </a:br>
            <a:endParaRPr lang="en-US" altLang="zh-CN" sz="2000" dirty="0">
              <a:latin typeface="微软雅黑" pitchFamily="34" charset="-122"/>
              <a:ea typeface="微软雅黑" pitchFamily="34" charset="-122"/>
            </a:endParaRPr>
          </a:p>
        </p:txBody>
      </p:sp>
      <p:pic>
        <p:nvPicPr>
          <p:cNvPr id="13314" name="Picture 2"/>
          <p:cNvPicPr>
            <a:picLocks noChangeAspect="1" noChangeArrowheads="1"/>
          </p:cNvPicPr>
          <p:nvPr/>
        </p:nvPicPr>
        <p:blipFill>
          <a:blip r:embed="rId2" cstate="print"/>
          <a:srcRect/>
          <a:stretch>
            <a:fillRect/>
          </a:stretch>
        </p:blipFill>
        <p:spPr bwMode="auto">
          <a:xfrm>
            <a:off x="4479025" y="2021591"/>
            <a:ext cx="2390775" cy="1885950"/>
          </a:xfrm>
          <a:prstGeom prst="rect">
            <a:avLst/>
          </a:prstGeom>
          <a:noFill/>
          <a:ln w="9525">
            <a:noFill/>
            <a:miter lim="800000"/>
            <a:headEnd/>
            <a:tailEnd/>
          </a:ln>
        </p:spPr>
      </p:pic>
      <p:pic>
        <p:nvPicPr>
          <p:cNvPr id="13315" name="Picture 3"/>
          <p:cNvPicPr>
            <a:picLocks noChangeAspect="1" noChangeArrowheads="1"/>
          </p:cNvPicPr>
          <p:nvPr/>
        </p:nvPicPr>
        <p:blipFill>
          <a:blip r:embed="rId3" cstate="print"/>
          <a:srcRect/>
          <a:stretch>
            <a:fillRect/>
          </a:stretch>
        </p:blipFill>
        <p:spPr bwMode="auto">
          <a:xfrm>
            <a:off x="4758724" y="4492252"/>
            <a:ext cx="2457450" cy="2095500"/>
          </a:xfrm>
          <a:prstGeom prst="rect">
            <a:avLst/>
          </a:prstGeom>
          <a:noFill/>
          <a:ln w="9525">
            <a:noFill/>
            <a:miter lim="800000"/>
            <a:headEnd/>
            <a:tailEnd/>
          </a:ln>
        </p:spPr>
      </p:pic>
    </p:spTree>
  </p:cSld>
  <p:clrMapOvr>
    <a:masterClrMapping/>
  </p:clrMapOvr>
  <p:transition spd="slow">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供给弹性</a:t>
            </a:r>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40372" y="1501142"/>
            <a:ext cx="10478814" cy="3139321"/>
          </a:xfrm>
          <a:prstGeom prst="rect">
            <a:avLst/>
          </a:prstGeom>
        </p:spPr>
        <p:txBody>
          <a:bodyPr wrap="square">
            <a:spAutoFit/>
          </a:bodyPr>
          <a:lstStyle/>
          <a:p>
            <a:pPr>
              <a:lnSpc>
                <a:spcPct val="150000"/>
              </a:lnSpc>
            </a:pPr>
            <a:r>
              <a:rPr lang="zh-CN" altLang="en-US" sz="2400" b="1" dirty="0">
                <a:latin typeface="微软雅黑" pitchFamily="34" charset="-122"/>
                <a:ea typeface="微软雅黑" pitchFamily="34" charset="-122"/>
              </a:rPr>
              <a:t>四、影响供给价格弹性的因素</a:t>
            </a:r>
            <a:r>
              <a:rPr lang="zh-CN" altLang="en-US" dirty="0">
                <a:latin typeface="微软雅黑" pitchFamily="34" charset="-122"/>
                <a:ea typeface="微软雅黑" pitchFamily="34" charset="-122"/>
              </a:rPr>
              <a:t/>
            </a:r>
            <a:br>
              <a:rPr lang="zh-CN" altLang="en-US" dirty="0">
                <a:latin typeface="微软雅黑" pitchFamily="34" charset="-122"/>
                <a:ea typeface="微软雅黑" pitchFamily="34" charset="-122"/>
              </a:rPr>
            </a:br>
            <a:r>
              <a:rPr lang="zh-CN" altLang="en-US" dirty="0">
                <a:latin typeface="微软雅黑" pitchFamily="34" charset="-122"/>
                <a:ea typeface="微软雅黑" pitchFamily="34" charset="-122"/>
              </a:rPr>
              <a:t/>
            </a:r>
            <a:br>
              <a:rPr lang="zh-CN" altLang="en-US" dirty="0">
                <a:latin typeface="微软雅黑" pitchFamily="34" charset="-122"/>
                <a:ea typeface="微软雅黑" pitchFamily="34" charset="-122"/>
              </a:rPr>
            </a:br>
            <a:r>
              <a:rPr lang="zh-CN" altLang="en-US" dirty="0">
                <a:latin typeface="微软雅黑" pitchFamily="34" charset="-122"/>
                <a:ea typeface="微软雅黑" pitchFamily="34" charset="-122"/>
              </a:rPr>
              <a:t> </a:t>
            </a:r>
            <a:br>
              <a:rPr lang="zh-CN" altLang="en-US" dirty="0">
                <a:latin typeface="微软雅黑" pitchFamily="34" charset="-122"/>
                <a:ea typeface="微软雅黑" pitchFamily="34" charset="-122"/>
              </a:rPr>
            </a:br>
            <a:r>
              <a:rPr lang="zh-CN" altLang="en-US" dirty="0">
                <a:latin typeface="微软雅黑" pitchFamily="34" charset="-122"/>
                <a:ea typeface="微软雅黑" pitchFamily="34" charset="-122"/>
              </a:rPr>
              <a:t> </a:t>
            </a:r>
            <a:br>
              <a:rPr lang="zh-CN" altLang="en-US" dirty="0">
                <a:latin typeface="微软雅黑" pitchFamily="34" charset="-122"/>
                <a:ea typeface="微软雅黑" pitchFamily="34" charset="-122"/>
              </a:rPr>
            </a:br>
            <a:r>
              <a:rPr lang="zh-CN" altLang="en-US" dirty="0">
                <a:latin typeface="微软雅黑" pitchFamily="34" charset="-122"/>
                <a:ea typeface="微软雅黑" pitchFamily="34" charset="-122"/>
              </a:rPr>
              <a:t/>
            </a:r>
            <a:br>
              <a:rPr lang="zh-CN" altLang="en-US" dirty="0">
                <a:latin typeface="微软雅黑" pitchFamily="34" charset="-122"/>
                <a:ea typeface="微软雅黑" pitchFamily="34" charset="-122"/>
              </a:rPr>
            </a:br>
            <a:r>
              <a:rPr lang="zh-CN" altLang="en-US" dirty="0">
                <a:latin typeface="微软雅黑" pitchFamily="34" charset="-122"/>
                <a:ea typeface="微软雅黑" pitchFamily="34" charset="-122"/>
              </a:rPr>
              <a:t> </a:t>
            </a:r>
            <a:br>
              <a:rPr lang="zh-CN" altLang="en-US" dirty="0">
                <a:latin typeface="微软雅黑" pitchFamily="34" charset="-122"/>
                <a:ea typeface="微软雅黑" pitchFamily="34" charset="-122"/>
              </a:rPr>
            </a:br>
            <a:endParaRPr lang="en-US" altLang="zh-CN" dirty="0">
              <a:latin typeface="微软雅黑" pitchFamily="34" charset="-122"/>
              <a:ea typeface="微软雅黑" pitchFamily="34" charset="-122"/>
            </a:endParaRPr>
          </a:p>
        </p:txBody>
      </p:sp>
      <p:graphicFrame>
        <p:nvGraphicFramePr>
          <p:cNvPr id="10" name="图示 9"/>
          <p:cNvGraphicFramePr/>
          <p:nvPr>
            <p:extLst>
              <p:ext uri="{D42A27DB-BD31-4B8C-83A1-F6EECF244321}">
                <p14:modId xmlns:p14="http://schemas.microsoft.com/office/powerpoint/2010/main" val="270109687"/>
              </p:ext>
            </p:extLst>
          </p:nvPr>
        </p:nvGraphicFramePr>
        <p:xfrm>
          <a:off x="1292772" y="2191404"/>
          <a:ext cx="10011104" cy="38680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供给弹性</a:t>
            </a:r>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40372" y="1382807"/>
            <a:ext cx="10478814" cy="2954655"/>
          </a:xfrm>
          <a:prstGeom prst="rect">
            <a:avLst/>
          </a:prstGeom>
        </p:spPr>
        <p:txBody>
          <a:bodyPr wrap="square">
            <a:spAutoFit/>
          </a:bodyPr>
          <a:lstStyle/>
          <a:p>
            <a:pPr>
              <a:lnSpc>
                <a:spcPct val="150000"/>
              </a:lnSpc>
            </a:pPr>
            <a:r>
              <a:rPr lang="zh-CN" altLang="en-US" sz="2400" b="1" dirty="0" smtClean="0">
                <a:latin typeface="微软雅黑" pitchFamily="34" charset="-122"/>
                <a:ea typeface="微软雅黑" pitchFamily="34" charset="-122"/>
              </a:rPr>
              <a:t>五、供给价格弹性的运用</a:t>
            </a:r>
            <a:r>
              <a:rPr lang="zh-CN" altLang="en-US" dirty="0" smtClean="0">
                <a:latin typeface="微软雅黑" pitchFamily="34" charset="-122"/>
                <a:ea typeface="微软雅黑" pitchFamily="34" charset="-122"/>
              </a:rPr>
              <a:t/>
            </a:r>
            <a:br>
              <a:rPr lang="zh-CN" altLang="en-US" dirty="0" smtClean="0">
                <a:latin typeface="微软雅黑" pitchFamily="34" charset="-122"/>
                <a:ea typeface="微软雅黑" pitchFamily="34" charset="-122"/>
              </a:rPr>
            </a:br>
            <a:r>
              <a:rPr lang="zh-CN" altLang="en-US"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２０世纪７０年代</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石油输出国</a:t>
            </a:r>
            <a:r>
              <a:rPr lang="en-US" altLang="zh-CN" sz="2000" dirty="0" smtClean="0">
                <a:latin typeface="微软雅黑" pitchFamily="34" charset="-122"/>
                <a:ea typeface="微软雅黑" pitchFamily="34" charset="-122"/>
              </a:rPr>
              <a:t>(OP E C)</a:t>
            </a:r>
            <a:r>
              <a:rPr lang="zh-CN" altLang="en-US" sz="2000" dirty="0" smtClean="0">
                <a:latin typeface="微软雅黑" pitchFamily="34" charset="-122"/>
                <a:ea typeface="微软雅黑" pitchFamily="34" charset="-122"/>
              </a:rPr>
              <a:t>为了增加它们的收入</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决定减少石油的产量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提高石油的价格</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但能一直保持石油的高价格吗</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　　石油输出国</a:t>
            </a:r>
            <a:r>
              <a:rPr lang="en-US" altLang="zh-CN" sz="2000" dirty="0" smtClean="0">
                <a:latin typeface="微软雅黑" pitchFamily="34" charset="-122"/>
                <a:ea typeface="微软雅黑" pitchFamily="34" charset="-122"/>
              </a:rPr>
              <a:t>(OP E C)</a:t>
            </a:r>
            <a:r>
              <a:rPr lang="zh-CN" altLang="en-US" sz="2000" dirty="0" smtClean="0">
                <a:latin typeface="微软雅黑" pitchFamily="34" charset="-122"/>
                <a:ea typeface="微软雅黑" pitchFamily="34" charset="-122"/>
              </a:rPr>
              <a:t>发现维持高价格是困难的</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在２ ０世纪９ ０年代部分年份中石油价格回到了１９ ７ ０年的水平且一直保持在这种水平上</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　　为什么呢</a:t>
            </a:r>
            <a:r>
              <a:rPr lang="en-US" altLang="zh-CN" sz="2000" dirty="0" smtClean="0">
                <a:latin typeface="微软雅黑" pitchFamily="34" charset="-122"/>
                <a:ea typeface="微软雅黑" pitchFamily="34" charset="-122"/>
              </a:rPr>
              <a:t>? </a:t>
            </a:r>
            <a:endParaRPr lang="en-US" altLang="zh-CN" sz="2000" dirty="0" smtClean="0"/>
          </a:p>
        </p:txBody>
      </p:sp>
      <p:sp>
        <p:nvSpPr>
          <p:cNvPr id="9" name="圆角矩形 8"/>
          <p:cNvSpPr/>
          <p:nvPr/>
        </p:nvSpPr>
        <p:spPr>
          <a:xfrm>
            <a:off x="5659820" y="5549461"/>
            <a:ext cx="5218388" cy="693683"/>
          </a:xfrm>
          <a:prstGeom prst="roundRect">
            <a:avLst/>
          </a:prstGeom>
          <a:solidFill>
            <a:schemeClr val="bg1">
              <a:lumMod val="75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tx1"/>
                </a:solidFill>
              </a:rPr>
              <a:t>在短期中</a:t>
            </a:r>
            <a:r>
              <a:rPr lang="en-US" altLang="zh-CN" sz="2000" dirty="0" smtClean="0">
                <a:solidFill>
                  <a:schemeClr val="tx1"/>
                </a:solidFill>
              </a:rPr>
              <a:t>,</a:t>
            </a:r>
            <a:r>
              <a:rPr lang="zh-CN" altLang="en-US" sz="2000" dirty="0" smtClean="0">
                <a:solidFill>
                  <a:schemeClr val="tx1"/>
                </a:solidFill>
              </a:rPr>
              <a:t>石油的需和供给都是缺乏弹性的</a:t>
            </a:r>
            <a:r>
              <a:rPr lang="en-US" altLang="zh-CN" sz="2000" dirty="0" smtClean="0">
                <a:solidFill>
                  <a:schemeClr val="tx1"/>
                </a:solidFill>
              </a:rPr>
              <a:t>. </a:t>
            </a:r>
            <a:endParaRPr lang="zh-CN" altLang="en-US" sz="2000" dirty="0">
              <a:solidFill>
                <a:schemeClr val="tx1"/>
              </a:solidFill>
            </a:endParaRPr>
          </a:p>
        </p:txBody>
      </p:sp>
      <p:sp>
        <p:nvSpPr>
          <p:cNvPr id="12" name="爆炸形 2 11"/>
          <p:cNvSpPr/>
          <p:nvPr/>
        </p:nvSpPr>
        <p:spPr>
          <a:xfrm rot="199482">
            <a:off x="2433778" y="3870600"/>
            <a:ext cx="4844002" cy="1655379"/>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tx1"/>
                </a:solidFill>
              </a:rPr>
              <a:t>因为供给和需求在短期与长期中的情况是不一样的</a:t>
            </a:r>
            <a:r>
              <a:rPr lang="en-US" altLang="zh-CN" sz="2000" dirty="0" smtClean="0">
                <a:solidFill>
                  <a:schemeClr val="tx1"/>
                </a:solidFill>
              </a:rPr>
              <a:t>.</a:t>
            </a:r>
            <a:endParaRPr lang="zh-CN" altLang="en-US" sz="2000" dirty="0"/>
          </a:p>
        </p:txBody>
      </p:sp>
    </p:spTree>
  </p:cSld>
  <p:clrMapOvr>
    <a:masterClrMapping/>
  </p:clrMapOvr>
  <p:transition spd="slow">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弹性理论的应用</a:t>
            </a:r>
          </a:p>
        </p:txBody>
      </p:sp>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3293209"/>
          </a:xfrm>
          <a:prstGeom prst="rect">
            <a:avLst/>
          </a:prstGeom>
          <a:noFill/>
        </p:spPr>
        <p:txBody>
          <a:bodyPr wrap="square" rtlCol="0">
            <a:spAutoFit/>
          </a:bodyPr>
          <a:lstStyle/>
          <a:p>
            <a:pPr>
              <a:lnSpc>
                <a:spcPct val="200000"/>
              </a:lnSpc>
            </a:pPr>
            <a:r>
              <a:rPr lang="zh-CN" altLang="en-US" sz="2400" b="1" dirty="0" smtClean="0">
                <a:latin typeface="微软雅黑" pitchFamily="34" charset="-122"/>
                <a:ea typeface="微软雅黑" pitchFamily="34" charset="-122"/>
              </a:rPr>
              <a:t>一、需求的价格弹性与厂商的收益</a:t>
            </a:r>
            <a:endParaRPr lang="en-US" altLang="zh-CN" sz="2400" b="1" dirty="0" smtClean="0">
              <a:latin typeface="微软雅黑" pitchFamily="34" charset="-122"/>
              <a:ea typeface="微软雅黑" pitchFamily="34" charset="-122"/>
            </a:endParaRPr>
          </a:p>
          <a:p>
            <a:pPr>
              <a:lnSpc>
                <a:spcPct val="200000"/>
              </a:lnSpc>
            </a:pPr>
            <a:r>
              <a:rPr lang="zh-CN" altLang="en-US" sz="2000" dirty="0" smtClean="0">
                <a:latin typeface="微软雅黑" pitchFamily="34" charset="-122"/>
                <a:ea typeface="微软雅黑" pitchFamily="34" charset="-122"/>
              </a:rPr>
              <a:t>商品的需求价格弹性表示在一定时期内</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商品的需求量变化对该商品价格变化的反应程度</a:t>
            </a:r>
            <a:r>
              <a:rPr lang="en-US" altLang="zh-CN" sz="2000" dirty="0" smtClean="0">
                <a:latin typeface="微软雅黑" pitchFamily="34" charset="-122"/>
                <a:ea typeface="微软雅黑" pitchFamily="34" charset="-122"/>
              </a:rPr>
              <a:t>.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graphicFrame>
        <p:nvGraphicFramePr>
          <p:cNvPr id="12" name="表格 11"/>
          <p:cNvGraphicFramePr>
            <a:graphicFrameLocks noGrp="1"/>
          </p:cNvGraphicFramePr>
          <p:nvPr/>
        </p:nvGraphicFramePr>
        <p:xfrm>
          <a:off x="1263904" y="2621618"/>
          <a:ext cx="9855200" cy="4158376"/>
        </p:xfrm>
        <a:graphic>
          <a:graphicData uri="http://schemas.openxmlformats.org/drawingml/2006/table">
            <a:tbl>
              <a:tblPr firstRow="1" bandRow="1">
                <a:tableStyleId>{5C22544A-7EE6-4342-B048-85BDC9FD1C3A}</a:tableStyleId>
              </a:tblPr>
              <a:tblGrid>
                <a:gridCol w="3470140"/>
                <a:gridCol w="6385060"/>
              </a:tblGrid>
              <a:tr h="639008">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b="1" dirty="0" smtClean="0">
                          <a:solidFill>
                            <a:schemeClr val="tx1"/>
                          </a:solidFill>
                          <a:latin typeface="微软雅黑" pitchFamily="34" charset="-122"/>
                          <a:ea typeface="微软雅黑" pitchFamily="34" charset="-122"/>
                        </a:rPr>
                        <a:t>| Ed|</a:t>
                      </a:r>
                      <a:r>
                        <a:rPr lang="zh-CN" altLang="en-US" b="1" dirty="0" smtClean="0">
                          <a:solidFill>
                            <a:schemeClr val="tx1"/>
                          </a:solidFill>
                          <a:latin typeface="微软雅黑" pitchFamily="34" charset="-122"/>
                          <a:ea typeface="微软雅黑" pitchFamily="34" charset="-122"/>
                        </a:rPr>
                        <a:t>＞１的富有弹性的商品</a:t>
                      </a:r>
                      <a:endParaRPr lang="zh-CN" altLang="en-US" b="1" dirty="0">
                        <a:solidFill>
                          <a:schemeClr val="tx1"/>
                        </a:solidFill>
                        <a:latin typeface="微软雅黑" pitchFamily="34" charset="-122"/>
                        <a:ea typeface="微软雅黑" pitchFamily="34" charset="-122"/>
                      </a:endParaRPr>
                    </a:p>
                  </a:txBody>
                  <a:tcPr anchor="ctr">
                    <a:solidFill>
                      <a:srgbClr val="FFC000"/>
                    </a:solidFill>
                  </a:tcPr>
                </a:tc>
                <a:tc>
                  <a:txBody>
                    <a:bodyPr/>
                    <a:lstStyle/>
                    <a:p>
                      <a:pPr>
                        <a:lnSpc>
                          <a:spcPct val="150000"/>
                        </a:lnSpc>
                      </a:pPr>
                      <a:r>
                        <a:rPr lang="zh-CN" altLang="en-US" sz="1800" b="0" i="0" kern="1200" dirty="0" smtClean="0">
                          <a:solidFill>
                            <a:schemeClr val="tx1"/>
                          </a:solidFill>
                          <a:latin typeface="微软雅黑" pitchFamily="34" charset="-122"/>
                          <a:ea typeface="微软雅黑" pitchFamily="34" charset="-122"/>
                          <a:cs typeface="+mn-cs"/>
                        </a:rPr>
                        <a:t>厂商的收益与商品的价格成反方向变化</a:t>
                      </a:r>
                      <a:endParaRPr lang="zh-CN" altLang="en-US" b="0" dirty="0">
                        <a:solidFill>
                          <a:schemeClr val="tx1"/>
                        </a:solidFill>
                        <a:latin typeface="微软雅黑" pitchFamily="34" charset="-122"/>
                        <a:ea typeface="微软雅黑" pitchFamily="34" charset="-122"/>
                      </a:endParaRPr>
                    </a:p>
                  </a:txBody>
                  <a:tcPr anchor="ctr">
                    <a:solidFill>
                      <a:schemeClr val="accent4">
                        <a:lumMod val="75000"/>
                      </a:schemeClr>
                    </a:solidFill>
                  </a:tcPr>
                </a:tc>
              </a:tr>
              <a:tr h="639008">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CN" b="1" dirty="0" smtClean="0">
                          <a:latin typeface="微软雅黑" pitchFamily="34" charset="-122"/>
                          <a:ea typeface="微软雅黑" pitchFamily="34" charset="-122"/>
                        </a:rPr>
                        <a:t>| </a:t>
                      </a:r>
                      <a:r>
                        <a:rPr lang="en-US" altLang="zh-CN" sz="2400" b="1" dirty="0" smtClean="0">
                          <a:latin typeface="微软雅黑" pitchFamily="34" charset="-122"/>
                          <a:ea typeface="微软雅黑" pitchFamily="34" charset="-122"/>
                        </a:rPr>
                        <a:t>E</a:t>
                      </a:r>
                      <a:r>
                        <a:rPr lang="en-US" altLang="zh-CN" b="1" dirty="0" smtClean="0">
                          <a:latin typeface="微软雅黑" pitchFamily="34" charset="-122"/>
                          <a:ea typeface="微软雅黑" pitchFamily="34" charset="-122"/>
                        </a:rPr>
                        <a:t>d|</a:t>
                      </a:r>
                      <a:r>
                        <a:rPr lang="zh-CN" altLang="en-US" b="1" dirty="0" smtClean="0">
                          <a:latin typeface="微软雅黑" pitchFamily="34" charset="-122"/>
                          <a:ea typeface="微软雅黑" pitchFamily="34" charset="-122"/>
                        </a:rPr>
                        <a:t>＜１</a:t>
                      </a:r>
                      <a:r>
                        <a:rPr lang="zh-CN" altLang="en-US" sz="1800" b="1" i="0" kern="1200" dirty="0" smtClean="0">
                          <a:solidFill>
                            <a:schemeClr val="dk1"/>
                          </a:solidFill>
                          <a:latin typeface="微软雅黑" pitchFamily="34" charset="-122"/>
                          <a:ea typeface="微软雅黑" pitchFamily="34" charset="-122"/>
                          <a:cs typeface="+mn-cs"/>
                        </a:rPr>
                        <a:t>的缺乏弹性的商品</a:t>
                      </a:r>
                      <a:endParaRPr lang="zh-CN" altLang="en-US" b="1" dirty="0">
                        <a:latin typeface="微软雅黑" pitchFamily="34" charset="-122"/>
                        <a:ea typeface="微软雅黑" pitchFamily="34" charset="-122"/>
                      </a:endParaRPr>
                    </a:p>
                  </a:txBody>
                  <a:tcPr anchor="ctr">
                    <a:solidFill>
                      <a:srgbClr val="FFC000"/>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1800" b="0" i="0" kern="1200" dirty="0" smtClean="0">
                          <a:solidFill>
                            <a:schemeClr val="dk1"/>
                          </a:solidFill>
                          <a:latin typeface="微软雅黑" pitchFamily="34" charset="-122"/>
                          <a:ea typeface="微软雅黑" pitchFamily="34" charset="-122"/>
                          <a:cs typeface="+mn-cs"/>
                        </a:rPr>
                        <a:t>厂商的收益与商品的价格成同方向变化</a:t>
                      </a:r>
                      <a:endParaRPr lang="zh-CN" altLang="en-US" b="0" dirty="0">
                        <a:latin typeface="微软雅黑" pitchFamily="34" charset="-122"/>
                        <a:ea typeface="微软雅黑" pitchFamily="34" charset="-122"/>
                      </a:endParaRPr>
                    </a:p>
                  </a:txBody>
                  <a:tcPr anchor="ctr">
                    <a:solidFill>
                      <a:schemeClr val="accent4">
                        <a:lumMod val="75000"/>
                      </a:schemeClr>
                    </a:solidFill>
                  </a:tcPr>
                </a:tc>
              </a:tr>
              <a:tr h="639008">
                <a:tc>
                  <a:txBody>
                    <a:bodyPr/>
                    <a:lstStyle/>
                    <a:p>
                      <a:pPr>
                        <a:lnSpc>
                          <a:spcPct val="150000"/>
                        </a:lnSpc>
                      </a:pPr>
                      <a:r>
                        <a:rPr lang="en-US" altLang="zh-CN" sz="1800" b="1" i="0" kern="1200" dirty="0" smtClean="0">
                          <a:solidFill>
                            <a:schemeClr val="dk1"/>
                          </a:solidFill>
                          <a:latin typeface="微软雅黑" pitchFamily="34" charset="-122"/>
                          <a:ea typeface="微软雅黑" pitchFamily="34" charset="-122"/>
                          <a:cs typeface="+mn-cs"/>
                        </a:rPr>
                        <a:t>| Ed|</a:t>
                      </a:r>
                      <a:r>
                        <a:rPr lang="zh-CN" altLang="en-US" sz="1800" b="1" i="0" kern="1200" dirty="0" smtClean="0">
                          <a:solidFill>
                            <a:schemeClr val="dk1"/>
                          </a:solidFill>
                          <a:latin typeface="微软雅黑" pitchFamily="34" charset="-122"/>
                          <a:ea typeface="微软雅黑" pitchFamily="34" charset="-122"/>
                          <a:cs typeface="+mn-cs"/>
                        </a:rPr>
                        <a:t>＝１的单位弹性的商品</a:t>
                      </a:r>
                      <a:endParaRPr lang="zh-CN" altLang="en-US" b="1" dirty="0">
                        <a:latin typeface="微软雅黑" pitchFamily="34" charset="-122"/>
                        <a:ea typeface="微软雅黑" pitchFamily="34" charset="-122"/>
                      </a:endParaRPr>
                    </a:p>
                  </a:txBody>
                  <a:tcPr anchor="ctr">
                    <a:solidFill>
                      <a:srgbClr val="FFC000"/>
                    </a:solidFill>
                  </a:tcPr>
                </a:tc>
                <a:tc>
                  <a:txBody>
                    <a:bodyPr/>
                    <a:lstStyle/>
                    <a:p>
                      <a:pPr>
                        <a:lnSpc>
                          <a:spcPct val="150000"/>
                        </a:lnSpc>
                      </a:pPr>
                      <a:r>
                        <a:rPr lang="zh-CN" altLang="en-US" sz="1800" b="0" i="0" kern="1200" dirty="0" smtClean="0">
                          <a:solidFill>
                            <a:schemeClr val="dk1"/>
                          </a:solidFill>
                          <a:latin typeface="微软雅黑" pitchFamily="34" charset="-122"/>
                          <a:ea typeface="微软雅黑" pitchFamily="34" charset="-122"/>
                          <a:cs typeface="+mn-cs"/>
                        </a:rPr>
                        <a:t>降低或者提高商品的价格不会影响厂商的收益</a:t>
                      </a:r>
                      <a:r>
                        <a:rPr lang="en-US" altLang="zh-CN" sz="1800" b="0" i="0" kern="1200" dirty="0" smtClean="0">
                          <a:solidFill>
                            <a:schemeClr val="dk1"/>
                          </a:solidFill>
                          <a:latin typeface="微软雅黑" pitchFamily="34" charset="-122"/>
                          <a:ea typeface="微软雅黑" pitchFamily="34" charset="-122"/>
                          <a:cs typeface="+mn-cs"/>
                        </a:rPr>
                        <a:t>. </a:t>
                      </a:r>
                      <a:endParaRPr lang="zh-CN" altLang="en-US" b="0" dirty="0">
                        <a:latin typeface="微软雅黑" pitchFamily="34" charset="-122"/>
                        <a:ea typeface="微软雅黑" pitchFamily="34" charset="-122"/>
                      </a:endParaRPr>
                    </a:p>
                  </a:txBody>
                  <a:tcPr anchor="ctr">
                    <a:solidFill>
                      <a:schemeClr val="accent4">
                        <a:lumMod val="75000"/>
                      </a:schemeClr>
                    </a:solidFill>
                  </a:tcPr>
                </a:tc>
              </a:tr>
              <a:tr h="639008">
                <a:tc>
                  <a:txBody>
                    <a:bodyPr/>
                    <a:lstStyle/>
                    <a:p>
                      <a:pPr>
                        <a:lnSpc>
                          <a:spcPct val="150000"/>
                        </a:lnSpc>
                      </a:pPr>
                      <a:r>
                        <a:rPr lang="en-US" altLang="zh-CN" sz="1800" b="1" i="0" kern="1200" dirty="0" smtClean="0">
                          <a:solidFill>
                            <a:schemeClr val="dk1"/>
                          </a:solidFill>
                          <a:latin typeface="微软雅黑" pitchFamily="34" charset="-122"/>
                          <a:ea typeface="微软雅黑" pitchFamily="34" charset="-122"/>
                          <a:cs typeface="+mn-cs"/>
                        </a:rPr>
                        <a:t>| Ed|</a:t>
                      </a:r>
                      <a:r>
                        <a:rPr lang="zh-CN" altLang="en-US" sz="1800" b="1" i="0" kern="1200" dirty="0" smtClean="0">
                          <a:solidFill>
                            <a:schemeClr val="dk1"/>
                          </a:solidFill>
                          <a:latin typeface="微软雅黑" pitchFamily="34" charset="-122"/>
                          <a:ea typeface="微软雅黑" pitchFamily="34" charset="-122"/>
                          <a:cs typeface="+mn-cs"/>
                        </a:rPr>
                        <a:t>＝０的完全无弹性的商品</a:t>
                      </a:r>
                      <a:endParaRPr lang="zh-CN" altLang="en-US" b="1" dirty="0">
                        <a:latin typeface="微软雅黑" pitchFamily="34" charset="-122"/>
                        <a:ea typeface="微软雅黑" pitchFamily="34" charset="-122"/>
                      </a:endParaRPr>
                    </a:p>
                  </a:txBody>
                  <a:tcPr anchor="ctr">
                    <a:solidFill>
                      <a:srgbClr val="FFC000"/>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b="0" dirty="0" smtClean="0">
                          <a:latin typeface="微软雅黑" pitchFamily="34" charset="-122"/>
                          <a:ea typeface="微软雅黑" pitchFamily="34" charset="-122"/>
                        </a:rPr>
                        <a:t>降价使收益同比例于价格的下降而减少</a:t>
                      </a:r>
                      <a:r>
                        <a:rPr lang="en-US" altLang="zh-CN" b="0" dirty="0" smtClean="0">
                          <a:latin typeface="微软雅黑" pitchFamily="34" charset="-122"/>
                          <a:ea typeface="微软雅黑" pitchFamily="34" charset="-122"/>
                        </a:rPr>
                        <a:t>;</a:t>
                      </a:r>
                      <a:r>
                        <a:rPr lang="zh-CN" altLang="en-US" b="0" dirty="0" smtClean="0">
                          <a:latin typeface="微软雅黑" pitchFamily="34" charset="-122"/>
                          <a:ea typeface="微软雅黑" pitchFamily="34" charset="-122"/>
                        </a:rPr>
                        <a:t>提价使收益同比例于价格的上升而增加</a:t>
                      </a:r>
                      <a:endParaRPr lang="zh-CN" altLang="en-US" b="0" dirty="0">
                        <a:latin typeface="微软雅黑" pitchFamily="34" charset="-122"/>
                        <a:ea typeface="微软雅黑" pitchFamily="34" charset="-122"/>
                      </a:endParaRPr>
                    </a:p>
                  </a:txBody>
                  <a:tcPr anchor="ctr">
                    <a:solidFill>
                      <a:schemeClr val="accent4">
                        <a:lumMod val="75000"/>
                      </a:schemeClr>
                    </a:solidFill>
                  </a:tcPr>
                </a:tc>
              </a:tr>
              <a:tr h="639008">
                <a:tc>
                  <a:txBody>
                    <a:bodyPr/>
                    <a:lstStyle/>
                    <a:p>
                      <a:pPr>
                        <a:lnSpc>
                          <a:spcPct val="150000"/>
                        </a:lnSpc>
                      </a:pPr>
                      <a:r>
                        <a:rPr lang="en-US" altLang="zh-CN" sz="1800" b="1" i="0" kern="1200" dirty="0" smtClean="0">
                          <a:solidFill>
                            <a:schemeClr val="dk1"/>
                          </a:solidFill>
                          <a:latin typeface="微软雅黑" pitchFamily="34" charset="-122"/>
                          <a:ea typeface="微软雅黑" pitchFamily="34" charset="-122"/>
                          <a:cs typeface="+mn-cs"/>
                        </a:rPr>
                        <a:t>| Ed|→ ∞</a:t>
                      </a:r>
                      <a:r>
                        <a:rPr lang="zh-CN" altLang="en-US" sz="1800" b="1" i="0" kern="1200" dirty="0" smtClean="0">
                          <a:solidFill>
                            <a:schemeClr val="dk1"/>
                          </a:solidFill>
                          <a:latin typeface="微软雅黑" pitchFamily="34" charset="-122"/>
                          <a:ea typeface="微软雅黑" pitchFamily="34" charset="-122"/>
                          <a:cs typeface="+mn-cs"/>
                        </a:rPr>
                        <a:t>的完全弹性的商品</a:t>
                      </a:r>
                      <a:endParaRPr lang="zh-CN" altLang="en-US" b="1" dirty="0">
                        <a:latin typeface="微软雅黑" pitchFamily="34" charset="-122"/>
                        <a:ea typeface="微软雅黑" pitchFamily="34" charset="-122"/>
                      </a:endParaRPr>
                    </a:p>
                  </a:txBody>
                  <a:tcPr anchor="ctr">
                    <a:solidFill>
                      <a:srgbClr val="FFC000"/>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b="0" dirty="0" smtClean="0">
                          <a:latin typeface="微软雅黑" pitchFamily="34" charset="-122"/>
                          <a:ea typeface="微软雅黑" pitchFamily="34" charset="-122"/>
                        </a:rPr>
                        <a:t>在既定的价格下</a:t>
                      </a:r>
                      <a:r>
                        <a:rPr lang="en-US" altLang="zh-CN" b="0" dirty="0" smtClean="0">
                          <a:latin typeface="微软雅黑" pitchFamily="34" charset="-122"/>
                          <a:ea typeface="微软雅黑" pitchFamily="34" charset="-122"/>
                        </a:rPr>
                        <a:t>,</a:t>
                      </a:r>
                      <a:r>
                        <a:rPr lang="zh-CN" altLang="en-US" b="0" dirty="0" smtClean="0">
                          <a:latin typeface="微软雅黑" pitchFamily="34" charset="-122"/>
                          <a:ea typeface="微软雅黑" pitchFamily="34" charset="-122"/>
                        </a:rPr>
                        <a:t>需求量是无限的</a:t>
                      </a:r>
                      <a:r>
                        <a:rPr lang="en-US" altLang="zh-CN" b="0" dirty="0" smtClean="0">
                          <a:latin typeface="微软雅黑" pitchFamily="34" charset="-122"/>
                          <a:ea typeface="微软雅黑" pitchFamily="34" charset="-122"/>
                        </a:rPr>
                        <a:t>,</a:t>
                      </a:r>
                      <a:r>
                        <a:rPr lang="zh-CN" altLang="en-US" b="0" dirty="0" smtClean="0">
                          <a:latin typeface="微软雅黑" pitchFamily="34" charset="-122"/>
                          <a:ea typeface="微软雅黑" pitchFamily="34" charset="-122"/>
                        </a:rPr>
                        <a:t>所以收益可以无限增加</a:t>
                      </a:r>
                      <a:r>
                        <a:rPr lang="en-US" altLang="zh-CN" b="0" dirty="0" smtClean="0">
                          <a:latin typeface="微软雅黑" pitchFamily="34" charset="-122"/>
                          <a:ea typeface="微软雅黑" pitchFamily="34" charset="-122"/>
                        </a:rPr>
                        <a:t>,</a:t>
                      </a:r>
                      <a:r>
                        <a:rPr lang="zh-CN" altLang="en-US" b="0" dirty="0" smtClean="0">
                          <a:latin typeface="微软雅黑" pitchFamily="34" charset="-122"/>
                          <a:ea typeface="微软雅黑" pitchFamily="34" charset="-122"/>
                        </a:rPr>
                        <a:t>因此厂商不会降价</a:t>
                      </a:r>
                      <a:r>
                        <a:rPr lang="en-US" altLang="zh-CN" b="0" dirty="0" smtClean="0">
                          <a:latin typeface="微软雅黑" pitchFamily="34" charset="-122"/>
                          <a:ea typeface="微软雅黑" pitchFamily="34" charset="-122"/>
                        </a:rPr>
                        <a:t>;</a:t>
                      </a:r>
                      <a:r>
                        <a:rPr lang="zh-CN" altLang="en-US" b="0" dirty="0" smtClean="0">
                          <a:latin typeface="微软雅黑" pitchFamily="34" charset="-122"/>
                          <a:ea typeface="微软雅黑" pitchFamily="34" charset="-122"/>
                        </a:rPr>
                        <a:t>提价会使无穷大的需求量减少到零</a:t>
                      </a:r>
                      <a:r>
                        <a:rPr lang="en-US" altLang="zh-CN" b="0" dirty="0" smtClean="0">
                          <a:latin typeface="微软雅黑" pitchFamily="34" charset="-122"/>
                          <a:ea typeface="微软雅黑" pitchFamily="34" charset="-122"/>
                        </a:rPr>
                        <a:t>,</a:t>
                      </a:r>
                      <a:r>
                        <a:rPr lang="zh-CN" altLang="en-US" b="0" dirty="0" smtClean="0">
                          <a:latin typeface="微软雅黑" pitchFamily="34" charset="-122"/>
                          <a:ea typeface="微软雅黑" pitchFamily="34" charset="-122"/>
                        </a:rPr>
                        <a:t>所以收益会减少到零</a:t>
                      </a:r>
                      <a:r>
                        <a:rPr lang="en-US" altLang="zh-CN" b="0" dirty="0" smtClean="0">
                          <a:latin typeface="微软雅黑" pitchFamily="34" charset="-122"/>
                          <a:ea typeface="微软雅黑" pitchFamily="34" charset="-122"/>
                        </a:rPr>
                        <a:t>.</a:t>
                      </a:r>
                      <a:endParaRPr lang="zh-CN" altLang="en-US" b="0" dirty="0">
                        <a:latin typeface="微软雅黑" pitchFamily="34" charset="-122"/>
                        <a:ea typeface="微软雅黑" pitchFamily="34" charset="-122"/>
                      </a:endParaRPr>
                    </a:p>
                  </a:txBody>
                  <a:tcPr anchor="ctr">
                    <a:solidFill>
                      <a:schemeClr val="accent4">
                        <a:lumMod val="75000"/>
                      </a:schemeClr>
                    </a:solidFill>
                  </a:tcPr>
                </a:tc>
              </a:tr>
            </a:tbl>
          </a:graphicData>
        </a:graphic>
      </p:graphicFrame>
    </p:spTree>
  </p:cSld>
  <p:clrMapOvr>
    <a:masterClrMapping/>
  </p:clrMapOvr>
  <p:transition spd="slow">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弹性理论的应用</a:t>
            </a:r>
          </a:p>
        </p:txBody>
      </p:sp>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719556"/>
          </a:xfrm>
          <a:prstGeom prst="rect">
            <a:avLst/>
          </a:prstGeom>
          <a:noFill/>
        </p:spPr>
        <p:txBody>
          <a:bodyPr wrap="square" rtlCol="0">
            <a:spAutoFit/>
          </a:bodyPr>
          <a:lstStyle/>
          <a:p>
            <a:pPr>
              <a:lnSpc>
                <a:spcPct val="200000"/>
              </a:lnSpc>
            </a:pPr>
            <a:r>
              <a:rPr lang="zh-CN" altLang="en-US" sz="2400" b="1" dirty="0" smtClean="0">
                <a:latin typeface="微软雅黑" pitchFamily="34" charset="-122"/>
                <a:ea typeface="微软雅黑" pitchFamily="34" charset="-122"/>
              </a:rPr>
              <a:t>二、蛛网理论</a:t>
            </a:r>
            <a:endParaRPr lang="zh-CN" altLang="en-US" sz="2400" b="1" dirty="0">
              <a:latin typeface="微软雅黑" pitchFamily="34" charset="-122"/>
              <a:ea typeface="微软雅黑" pitchFamily="34" charset="-122"/>
            </a:endParaRPr>
          </a:p>
        </p:txBody>
      </p:sp>
      <p:graphicFrame>
        <p:nvGraphicFramePr>
          <p:cNvPr id="9" name="表格 8"/>
          <p:cNvGraphicFramePr>
            <a:graphicFrameLocks noGrp="1"/>
          </p:cNvGraphicFramePr>
          <p:nvPr>
            <p:extLst>
              <p:ext uri="{D42A27DB-BD31-4B8C-83A1-F6EECF244321}">
                <p14:modId xmlns:p14="http://schemas.microsoft.com/office/powerpoint/2010/main" val="689299210"/>
              </p:ext>
            </p:extLst>
          </p:nvPr>
        </p:nvGraphicFramePr>
        <p:xfrm>
          <a:off x="1702816" y="2274146"/>
          <a:ext cx="3911600" cy="370840"/>
        </p:xfrm>
        <a:graphic>
          <a:graphicData uri="http://schemas.openxmlformats.org/drawingml/2006/table">
            <a:tbl>
              <a:tblPr firstRow="1" bandRow="1">
                <a:tableStyleId>{5C22544A-7EE6-4342-B048-85BDC9FD1C3A}</a:tableStyleId>
              </a:tblPr>
              <a:tblGrid>
                <a:gridCol w="3911600"/>
              </a:tblGrid>
              <a:tr h="37084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zh-CN" altLang="en-US" dirty="0" smtClean="0">
                          <a:solidFill>
                            <a:srgbClr val="FF0000"/>
                          </a:solidFill>
                          <a:latin typeface="微软雅黑" pitchFamily="34" charset="-122"/>
                          <a:ea typeface="微软雅黑" pitchFamily="34" charset="-122"/>
                        </a:rPr>
                        <a:t>引入了时间变量</a:t>
                      </a:r>
                      <a:r>
                        <a:rPr lang="en-US" altLang="zh-CN" dirty="0" smtClean="0">
                          <a:solidFill>
                            <a:srgbClr val="FF0000"/>
                          </a:solidFill>
                          <a:latin typeface="微软雅黑" pitchFamily="34" charset="-122"/>
                          <a:ea typeface="微软雅黑" pitchFamily="34" charset="-122"/>
                        </a:rPr>
                        <a:t>,</a:t>
                      </a:r>
                      <a:r>
                        <a:rPr lang="zh-CN" altLang="en-US" dirty="0" smtClean="0">
                          <a:solidFill>
                            <a:srgbClr val="FF0000"/>
                          </a:solidFill>
                          <a:latin typeface="微软雅黑" pitchFamily="34" charset="-122"/>
                          <a:ea typeface="微软雅黑" pitchFamily="34" charset="-122"/>
                        </a:rPr>
                        <a:t>它是一个动态模型</a:t>
                      </a:r>
                      <a:r>
                        <a:rPr lang="en-US" altLang="zh-CN" dirty="0" smtClean="0">
                          <a:solidFill>
                            <a:srgbClr val="FF0000"/>
                          </a:solidFill>
                          <a:latin typeface="微软雅黑" pitchFamily="34" charset="-122"/>
                          <a:ea typeface="微软雅黑" pitchFamily="34" charset="-122"/>
                        </a:rPr>
                        <a:t>.</a:t>
                      </a:r>
                      <a:endParaRPr lang="zh-CN" altLang="en-US" dirty="0">
                        <a:solidFill>
                          <a:srgbClr val="FF0000"/>
                        </a:solidFill>
                        <a:latin typeface="微软雅黑" pitchFamily="34" charset="-122"/>
                        <a:ea typeface="微软雅黑" pitchFamily="34" charset="-122"/>
                      </a:endParaRPr>
                    </a:p>
                  </a:txBody>
                  <a:tcPr/>
                </a:tc>
              </a:tr>
            </a:tbl>
          </a:graphicData>
        </a:graphic>
      </p:graphicFrame>
      <p:pic>
        <p:nvPicPr>
          <p:cNvPr id="14338" name="Picture 2"/>
          <p:cNvPicPr>
            <a:picLocks noChangeAspect="1" noChangeArrowheads="1"/>
          </p:cNvPicPr>
          <p:nvPr/>
        </p:nvPicPr>
        <p:blipFill>
          <a:blip r:embed="rId2" cstate="print"/>
          <a:srcRect/>
          <a:stretch>
            <a:fillRect/>
          </a:stretch>
        </p:blipFill>
        <p:spPr bwMode="auto">
          <a:xfrm>
            <a:off x="6444425" y="1536002"/>
            <a:ext cx="4269294" cy="1682686"/>
          </a:xfrm>
          <a:prstGeom prst="rect">
            <a:avLst/>
          </a:prstGeom>
          <a:noFill/>
          <a:ln w="9525">
            <a:noFill/>
            <a:miter lim="800000"/>
            <a:headEnd/>
            <a:tailEnd/>
          </a:ln>
        </p:spPr>
      </p:pic>
      <p:pic>
        <p:nvPicPr>
          <p:cNvPr id="14339" name="Picture 3"/>
          <p:cNvPicPr>
            <a:picLocks noChangeAspect="1" noChangeArrowheads="1"/>
          </p:cNvPicPr>
          <p:nvPr/>
        </p:nvPicPr>
        <p:blipFill>
          <a:blip r:embed="rId3" cstate="print"/>
          <a:srcRect/>
          <a:stretch>
            <a:fillRect/>
          </a:stretch>
        </p:blipFill>
        <p:spPr bwMode="auto">
          <a:xfrm>
            <a:off x="1171385" y="3590297"/>
            <a:ext cx="3254311" cy="3267703"/>
          </a:xfrm>
          <a:prstGeom prst="rect">
            <a:avLst/>
          </a:prstGeom>
          <a:noFill/>
          <a:ln w="9525">
            <a:noFill/>
            <a:miter lim="800000"/>
            <a:headEnd/>
            <a:tailEnd/>
          </a:ln>
        </p:spPr>
      </p:pic>
      <p:pic>
        <p:nvPicPr>
          <p:cNvPr id="14340" name="Picture 4"/>
          <p:cNvPicPr>
            <a:picLocks noChangeAspect="1" noChangeArrowheads="1"/>
          </p:cNvPicPr>
          <p:nvPr/>
        </p:nvPicPr>
        <p:blipFill>
          <a:blip r:embed="rId4" cstate="print"/>
          <a:srcRect/>
          <a:stretch>
            <a:fillRect/>
          </a:stretch>
        </p:blipFill>
        <p:spPr bwMode="auto">
          <a:xfrm>
            <a:off x="4726496" y="3612677"/>
            <a:ext cx="3301936" cy="3245323"/>
          </a:xfrm>
          <a:prstGeom prst="rect">
            <a:avLst/>
          </a:prstGeom>
          <a:noFill/>
          <a:ln w="9525">
            <a:noFill/>
            <a:miter lim="800000"/>
            <a:headEnd/>
            <a:tailEnd/>
          </a:ln>
        </p:spPr>
      </p:pic>
      <p:pic>
        <p:nvPicPr>
          <p:cNvPr id="14341" name="Picture 5"/>
          <p:cNvPicPr>
            <a:picLocks noChangeAspect="1" noChangeArrowheads="1"/>
          </p:cNvPicPr>
          <p:nvPr/>
        </p:nvPicPr>
        <p:blipFill>
          <a:blip r:embed="rId5" cstate="print"/>
          <a:srcRect/>
          <a:stretch>
            <a:fillRect/>
          </a:stretch>
        </p:blipFill>
        <p:spPr bwMode="auto">
          <a:xfrm>
            <a:off x="8370570" y="3590408"/>
            <a:ext cx="3352038" cy="3232323"/>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4" y="543560"/>
            <a:ext cx="3822635"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思考题</a:t>
            </a:r>
          </a:p>
        </p:txBody>
      </p:sp>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5170646"/>
          </a:xfrm>
          <a:prstGeom prst="rect">
            <a:avLst/>
          </a:prstGeom>
          <a:noFill/>
        </p:spPr>
        <p:txBody>
          <a:bodyPr wrap="square" rtlCol="0">
            <a:spAutoFit/>
          </a:bodyPr>
          <a:lstStyle/>
          <a:p>
            <a:pPr>
              <a:lnSpc>
                <a:spcPct val="150000"/>
              </a:lnSpc>
            </a:pPr>
            <a:r>
              <a:rPr lang="zh-CN" altLang="en-US" sz="2000" dirty="0" smtClean="0">
                <a:latin typeface="微软雅黑" pitchFamily="34" charset="-122"/>
                <a:ea typeface="微软雅黑" pitchFamily="34" charset="-122"/>
              </a:rPr>
              <a:t>１．假设需求函数</a:t>
            </a:r>
            <a:r>
              <a:rPr lang="en-US" altLang="zh-CN" sz="2000" dirty="0" err="1" smtClean="0">
                <a:latin typeface="微软雅黑" pitchFamily="34" charset="-122"/>
                <a:ea typeface="微软雅黑" pitchFamily="34" charset="-122"/>
              </a:rPr>
              <a:t>Qd</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＝２ ０</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４ </a:t>
            </a:r>
            <a:r>
              <a:rPr lang="en-US" altLang="zh-CN" sz="2000" i="1" dirty="0" smtClean="0">
                <a:latin typeface="微软雅黑" pitchFamily="34" charset="-122"/>
                <a:ea typeface="微软雅黑" pitchFamily="34" charset="-122"/>
              </a:rPr>
              <a:t>P.</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求价格为３时的需求的价格点弹性</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２</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求出价格在３元和４元之间的需求的价格弧弹性</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２．假设供给函数为</a:t>
            </a:r>
            <a:r>
              <a:rPr lang="en-US" altLang="zh-CN" sz="2000" dirty="0" err="1" smtClean="0">
                <a:latin typeface="微软雅黑" pitchFamily="34" charset="-122"/>
                <a:ea typeface="微软雅黑" pitchFamily="34" charset="-122"/>
              </a:rPr>
              <a:t>Qd</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＝－２ ０＋５ </a:t>
            </a:r>
            <a:r>
              <a:rPr lang="en-US" altLang="zh-CN" sz="2000" i="1" dirty="0" smtClean="0">
                <a:latin typeface="微软雅黑" pitchFamily="34" charset="-122"/>
                <a:ea typeface="微软雅黑" pitchFamily="34" charset="-122"/>
              </a:rPr>
              <a:t>P</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求价格为５时的供给的价格点弹性</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２</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求出价格在５元和６元之间的供给的价格弧弹性</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３．假设某位消费者对某种商品的消费数量和收入之间的函数为 </a:t>
            </a:r>
            <a:r>
              <a:rPr lang="en-US" altLang="zh-CN" sz="2000" dirty="0" smtClean="0">
                <a:latin typeface="微软雅黑" pitchFamily="34" charset="-122"/>
                <a:ea typeface="微软雅黑" pitchFamily="34" charset="-122"/>
              </a:rPr>
              <a:t>M </a:t>
            </a:r>
            <a:r>
              <a:rPr lang="zh-CN" altLang="en-US" sz="2000" dirty="0" smtClean="0">
                <a:latin typeface="微软雅黑" pitchFamily="34" charset="-122"/>
                <a:ea typeface="微软雅黑" pitchFamily="34" charset="-122"/>
              </a:rPr>
              <a:t>＝５ ０ </a:t>
            </a:r>
            <a:r>
              <a:rPr lang="en-US" altLang="zh-CN" sz="2000" dirty="0" smtClean="0">
                <a:latin typeface="微软雅黑" pitchFamily="34" charset="-122"/>
                <a:ea typeface="微软雅黑" pitchFamily="34" charset="-122"/>
              </a:rPr>
              <a:t>Q</a:t>
            </a:r>
            <a:r>
              <a:rPr lang="zh-CN" altLang="en-US"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求当 </a:t>
            </a:r>
            <a:r>
              <a:rPr lang="en-US" altLang="zh-CN" sz="2000" dirty="0" smtClean="0">
                <a:latin typeface="微软雅黑" pitchFamily="34" charset="-122"/>
                <a:ea typeface="微软雅黑" pitchFamily="34" charset="-122"/>
              </a:rPr>
              <a:t>M </a:t>
            </a:r>
            <a:r>
              <a:rPr lang="zh-CN" altLang="en-US" sz="2000" dirty="0" smtClean="0">
                <a:latin typeface="微软雅黑" pitchFamily="34" charset="-122"/>
                <a:ea typeface="微软雅黑" pitchFamily="34" charset="-122"/>
              </a:rPr>
              <a:t>＝５ ０ ０时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需求的收入点弹性</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４．假设某消费者对某种商品的需求的价格弹性</a:t>
            </a:r>
            <a:r>
              <a:rPr lang="en-US" altLang="zh-CN" sz="2000" dirty="0" smtClean="0">
                <a:latin typeface="微软雅黑" pitchFamily="34" charset="-122"/>
                <a:ea typeface="微软雅黑" pitchFamily="34" charset="-122"/>
              </a:rPr>
              <a:t>Ed </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1.2</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求在其他条件不变的情况下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该商品的价格提高３％对需求数量的影响</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２</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求在其他条件不变的情况下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该商品的价格下降３％对需求数量的影响</a:t>
            </a:r>
            <a:endParaRPr lang="zh-CN" altLang="en-US" sz="2000" dirty="0">
              <a:latin typeface="微软雅黑" pitchFamily="34" charset="-122"/>
              <a:ea typeface="微软雅黑" pitchFamily="34" charset="-122"/>
            </a:endParaRPr>
          </a:p>
        </p:txBody>
      </p:sp>
    </p:spTree>
  </p:cSld>
  <p:clrMapOvr>
    <a:masterClrMapping/>
  </p:clrMapOvr>
  <p:transition spd="slow">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4" y="543560"/>
            <a:ext cx="3822635" cy="523220"/>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charset="-122"/>
                <a:ea typeface="微软雅黑" panose="020B0503020204020204" charset="-122"/>
              </a:rPr>
              <a:t>思考题</a:t>
            </a:r>
          </a:p>
        </p:txBody>
      </p:sp>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60704" y="1243584"/>
            <a:ext cx="11131296" cy="3731278"/>
          </a:xfrm>
          <a:prstGeom prst="rect">
            <a:avLst/>
          </a:prstGeom>
          <a:noFill/>
        </p:spPr>
        <p:txBody>
          <a:bodyPr wrap="square" rtlCol="0">
            <a:spAutoFit/>
          </a:bodyPr>
          <a:lstStyle/>
          <a:p>
            <a:pPr>
              <a:lnSpc>
                <a:spcPct val="150000"/>
              </a:lnSpc>
            </a:pPr>
            <a:r>
              <a:rPr lang="zh-CN" altLang="en-US" sz="2000" dirty="0" smtClean="0">
                <a:latin typeface="微软雅黑" pitchFamily="34" charset="-122"/>
                <a:ea typeface="微软雅黑" pitchFamily="34" charset="-122"/>
              </a:rPr>
              <a:t>５．假设某消费者对某种商品的需求的收入弹性</a:t>
            </a:r>
            <a:r>
              <a:rPr lang="en-US" altLang="zh-CN" sz="2000" dirty="0" smtClean="0">
                <a:latin typeface="微软雅黑" pitchFamily="34" charset="-122"/>
                <a:ea typeface="微软雅黑" pitchFamily="34" charset="-122"/>
              </a:rPr>
              <a:t>EM </a:t>
            </a:r>
            <a:r>
              <a:rPr lang="zh-CN" altLang="en-US" sz="2000" dirty="0" smtClean="0">
                <a:latin typeface="微软雅黑" pitchFamily="34" charset="-122"/>
                <a:ea typeface="微软雅黑" pitchFamily="34" charset="-122"/>
              </a:rPr>
              <a:t>＝２</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求在其他条件不变的情况下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消费者的收入提高３％对需求数量的影响</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２</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求在其他条件不变的情况下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消费者的收入下降３％对需求数量的影响</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６．假设商品 </a:t>
            </a:r>
            <a:r>
              <a:rPr lang="en-US" altLang="zh-CN" sz="2000" dirty="0" smtClean="0">
                <a:latin typeface="微软雅黑" pitchFamily="34" charset="-122"/>
                <a:ea typeface="微软雅黑" pitchFamily="34" charset="-122"/>
              </a:rPr>
              <a:t>X</a:t>
            </a:r>
            <a:r>
              <a:rPr lang="zh-CN" altLang="en-US" sz="2000" dirty="0" smtClean="0">
                <a:latin typeface="微软雅黑" pitchFamily="34" charset="-122"/>
                <a:ea typeface="微软雅黑" pitchFamily="34" charset="-122"/>
              </a:rPr>
              <a:t>的需求量</a:t>
            </a:r>
            <a:r>
              <a:rPr lang="en-US" altLang="zh-CN" sz="2000" dirty="0" smtClean="0">
                <a:latin typeface="微软雅黑" pitchFamily="34" charset="-122"/>
                <a:ea typeface="微软雅黑" pitchFamily="34" charset="-122"/>
              </a:rPr>
              <a:t>QX </a:t>
            </a:r>
            <a:r>
              <a:rPr lang="zh-CN" altLang="en-US" sz="2000" dirty="0" smtClean="0">
                <a:latin typeface="微软雅黑" pitchFamily="34" charset="-122"/>
                <a:ea typeface="微软雅黑" pitchFamily="34" charset="-122"/>
              </a:rPr>
              <a:t>与它的相关商品 </a:t>
            </a:r>
            <a:r>
              <a:rPr lang="en-US" altLang="zh-CN" sz="2000" dirty="0" smtClean="0">
                <a:latin typeface="微软雅黑" pitchFamily="34" charset="-122"/>
                <a:ea typeface="微软雅黑" pitchFamily="34" charset="-122"/>
              </a:rPr>
              <a:t>Y </a:t>
            </a:r>
            <a:r>
              <a:rPr lang="zh-CN" altLang="en-US" sz="2000" dirty="0" smtClean="0">
                <a:latin typeface="微软雅黑" pitchFamily="34" charset="-122"/>
                <a:ea typeface="微软雅黑" pitchFamily="34" charset="-122"/>
              </a:rPr>
              <a:t>的价格</a:t>
            </a:r>
            <a:r>
              <a:rPr lang="en-US" altLang="zh-CN" sz="2000" dirty="0" smtClean="0">
                <a:latin typeface="微软雅黑" pitchFamily="34" charset="-122"/>
                <a:ea typeface="微软雅黑" pitchFamily="34" charset="-122"/>
              </a:rPr>
              <a:t>PY </a:t>
            </a:r>
            <a:r>
              <a:rPr lang="zh-CN" altLang="en-US" sz="2000" dirty="0" smtClean="0">
                <a:latin typeface="微软雅黑" pitchFamily="34" charset="-122"/>
                <a:ea typeface="微软雅黑" pitchFamily="34" charset="-122"/>
              </a:rPr>
              <a:t>的函数为</a:t>
            </a:r>
            <a:r>
              <a:rPr lang="en-US" altLang="zh-CN" sz="2000" dirty="0" smtClean="0">
                <a:latin typeface="微软雅黑" pitchFamily="34" charset="-122"/>
                <a:ea typeface="微软雅黑" pitchFamily="34" charset="-122"/>
              </a:rPr>
              <a:t>QX </a:t>
            </a:r>
            <a:r>
              <a:rPr lang="zh-CN" altLang="en-US" sz="2000" dirty="0" smtClean="0">
                <a:latin typeface="微软雅黑" pitchFamily="34" charset="-122"/>
                <a:ea typeface="微软雅黑" pitchFamily="34" charset="-122"/>
              </a:rPr>
              <a:t>＝２ </a:t>
            </a:r>
            <a:r>
              <a:rPr lang="en-US" altLang="zh-CN" sz="2000" dirty="0" smtClean="0">
                <a:latin typeface="微软雅黑" pitchFamily="34" charset="-122"/>
                <a:ea typeface="微软雅黑" pitchFamily="34" charset="-122"/>
              </a:rPr>
              <a:t>PY </a:t>
            </a:r>
            <a:r>
              <a:rPr lang="zh-CN" altLang="en-US" sz="2000" dirty="0" smtClean="0">
                <a:latin typeface="微软雅黑" pitchFamily="34" charset="-122"/>
                <a:ea typeface="微软雅黑" pitchFamily="34" charset="-122"/>
              </a:rPr>
              <a:t>＋１ ０</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求商品 </a:t>
            </a:r>
            <a:r>
              <a:rPr lang="en-US" altLang="zh-CN" sz="2000" dirty="0" smtClean="0">
                <a:latin typeface="微软雅黑" pitchFamily="34" charset="-122"/>
                <a:ea typeface="微软雅黑" pitchFamily="34" charset="-122"/>
              </a:rPr>
              <a:t>Y </a:t>
            </a:r>
            <a:r>
              <a:rPr lang="zh-CN" altLang="en-US" sz="2000" dirty="0" smtClean="0">
                <a:latin typeface="微软雅黑" pitchFamily="34" charset="-122"/>
                <a:ea typeface="微软雅黑" pitchFamily="34" charset="-122"/>
              </a:rPr>
              <a:t>的价格为３元时的商品 </a:t>
            </a:r>
            <a:r>
              <a:rPr lang="en-US" altLang="zh-CN" sz="2000" dirty="0" smtClean="0">
                <a:latin typeface="微软雅黑" pitchFamily="34" charset="-122"/>
                <a:ea typeface="微软雅黑" pitchFamily="34" charset="-122"/>
              </a:rPr>
              <a:t>X</a:t>
            </a:r>
            <a:r>
              <a:rPr lang="zh-CN" altLang="en-US" sz="2000" dirty="0" smtClean="0">
                <a:latin typeface="微软雅黑" pitchFamily="34" charset="-122"/>
                <a:ea typeface="微软雅黑" pitchFamily="34" charset="-122"/>
              </a:rPr>
              <a:t>的需求的交叉价格点弹性</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２</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求商品 </a:t>
            </a:r>
            <a:r>
              <a:rPr lang="en-US" altLang="zh-CN" sz="2000" dirty="0" smtClean="0">
                <a:latin typeface="微软雅黑" pitchFamily="34" charset="-122"/>
                <a:ea typeface="微软雅黑" pitchFamily="34" charset="-122"/>
              </a:rPr>
              <a:t>Y </a:t>
            </a:r>
            <a:r>
              <a:rPr lang="zh-CN" altLang="en-US" sz="2000" dirty="0" smtClean="0">
                <a:latin typeface="微软雅黑" pitchFamily="34" charset="-122"/>
                <a:ea typeface="微软雅黑" pitchFamily="34" charset="-122"/>
              </a:rPr>
              <a:t>的价格从３元提高到４元时的商品 </a:t>
            </a:r>
            <a:r>
              <a:rPr lang="en-US" altLang="zh-CN" sz="2000" dirty="0" smtClean="0">
                <a:latin typeface="微软雅黑" pitchFamily="34" charset="-122"/>
                <a:ea typeface="微软雅黑" pitchFamily="34" charset="-122"/>
              </a:rPr>
              <a:t>X</a:t>
            </a:r>
            <a:r>
              <a:rPr lang="zh-CN" altLang="en-US" sz="2000" dirty="0" smtClean="0">
                <a:latin typeface="微软雅黑" pitchFamily="34" charset="-122"/>
                <a:ea typeface="微软雅黑" pitchFamily="34" charset="-122"/>
              </a:rPr>
              <a:t>的需求的交叉价格弧弹性</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７．需求的价格弹性</a:t>
            </a:r>
            <a:r>
              <a:rPr lang="en-US" altLang="zh-CN" sz="2000" dirty="0" smtClean="0">
                <a:latin typeface="微软雅黑" pitchFamily="34" charset="-122"/>
                <a:ea typeface="微软雅黑" pitchFamily="34" charset="-122"/>
              </a:rPr>
              <a:t>Ed </a:t>
            </a:r>
            <a:r>
              <a:rPr lang="zh-CN" altLang="en-US" sz="2000" dirty="0" smtClean="0">
                <a:latin typeface="微软雅黑" pitchFamily="34" charset="-122"/>
                <a:ea typeface="微软雅黑" pitchFamily="34" charset="-122"/>
              </a:rPr>
              <a:t>的大小受什么因素影响</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这些因素对</a:t>
            </a:r>
            <a:r>
              <a:rPr lang="en-US" altLang="zh-CN" sz="2000" dirty="0" smtClean="0">
                <a:latin typeface="微软雅黑" pitchFamily="34" charset="-122"/>
                <a:ea typeface="微软雅黑" pitchFamily="34" charset="-122"/>
              </a:rPr>
              <a:t>Ed </a:t>
            </a:r>
            <a:r>
              <a:rPr lang="zh-CN" altLang="en-US" sz="2000" dirty="0" smtClean="0">
                <a:latin typeface="微软雅黑" pitchFamily="34" charset="-122"/>
                <a:ea typeface="微软雅黑" pitchFamily="34" charset="-122"/>
              </a:rPr>
              <a:t>有怎样的影响</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８．供给的价格弹性</a:t>
            </a:r>
            <a:r>
              <a:rPr lang="en-US" altLang="zh-CN" sz="2000" dirty="0" smtClean="0">
                <a:latin typeface="微软雅黑" pitchFamily="34" charset="-122"/>
                <a:ea typeface="微软雅黑" pitchFamily="34" charset="-122"/>
              </a:rPr>
              <a:t>Es </a:t>
            </a:r>
            <a:r>
              <a:rPr lang="zh-CN" altLang="en-US" sz="2000" dirty="0" smtClean="0">
                <a:latin typeface="微软雅黑" pitchFamily="34" charset="-122"/>
                <a:ea typeface="微软雅黑" pitchFamily="34" charset="-122"/>
              </a:rPr>
              <a:t>的大小受什么因素影响</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这些因素对</a:t>
            </a:r>
            <a:r>
              <a:rPr lang="en-US" altLang="zh-CN" sz="2000" dirty="0" smtClean="0">
                <a:latin typeface="微软雅黑" pitchFamily="34" charset="-122"/>
                <a:ea typeface="微软雅黑" pitchFamily="34" charset="-122"/>
              </a:rPr>
              <a:t>Es </a:t>
            </a:r>
            <a:r>
              <a:rPr lang="zh-CN" altLang="en-US" sz="2000" dirty="0" smtClean="0">
                <a:latin typeface="微软雅黑" pitchFamily="34" charset="-122"/>
                <a:ea typeface="微软雅黑" pitchFamily="34" charset="-122"/>
              </a:rPr>
              <a:t>有怎样的影响</a:t>
            </a:r>
            <a:endParaRPr lang="zh-CN" altLang="en-US" sz="2000" dirty="0">
              <a:latin typeface="微软雅黑" pitchFamily="34" charset="-122"/>
              <a:ea typeface="微软雅黑" pitchFamily="34" charset="-122"/>
            </a:endParaRPr>
          </a:p>
        </p:txBody>
      </p:sp>
    </p:spTree>
  </p:cSld>
  <p:clrMapOvr>
    <a:masterClrMapping/>
  </p:clrMapOvr>
  <p:transition spd="slow">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658" y="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0" name="矩形 19"/>
          <p:cNvSpPr/>
          <p:nvPr/>
        </p:nvSpPr>
        <p:spPr>
          <a:xfrm>
            <a:off x="1261745" y="1874520"/>
            <a:ext cx="4522470" cy="1767205"/>
          </a:xfrm>
          <a:prstGeom prst="rect">
            <a:avLst/>
          </a:prstGeom>
        </p:spPr>
        <p:txBody>
          <a:bodyPr wrap="square" lIns="128994" tIns="64498" rIns="128994" bIns="64498">
            <a:spAutoFit/>
          </a:bodyPr>
          <a:lstStyle/>
          <a:p>
            <a:pPr algn="l" fontAlgn="auto">
              <a:spcBef>
                <a:spcPts val="0"/>
              </a:spcBef>
              <a:spcAft>
                <a:spcPts val="0"/>
              </a:spcAft>
              <a:defRPr/>
            </a:pPr>
            <a:r>
              <a:rPr lang="en-US" sz="10665" b="0" kern="0" dirty="0" smtClean="0">
                <a:solidFill>
                  <a:schemeClr val="bg1"/>
                </a:solidFill>
                <a:effectLst>
                  <a:glow rad="63500">
                    <a:schemeClr val="bg1">
                      <a:lumMod val="65000"/>
                      <a:alpha val="40000"/>
                    </a:schemeClr>
                  </a:glow>
                </a:effectLst>
                <a:latin typeface="Impact" panose="020B0806030902050204" pitchFamily="34" charset="0"/>
              </a:rPr>
              <a:t>Thanks</a:t>
            </a:r>
          </a:p>
        </p:txBody>
      </p:sp>
      <p:sp>
        <p:nvSpPr>
          <p:cNvPr id="23" name="矩形 22"/>
          <p:cNvSpPr/>
          <p:nvPr/>
        </p:nvSpPr>
        <p:spPr>
          <a:xfrm>
            <a:off x="7020514" y="3032426"/>
            <a:ext cx="4610654" cy="3208021"/>
          </a:xfrm>
          <a:prstGeom prst="rect">
            <a:avLst/>
          </a:prstGeom>
        </p:spPr>
        <p:txBody>
          <a:bodyPr wrap="square" lIns="128994" tIns="64498" rIns="128994" bIns="64498">
            <a:spAutoFit/>
          </a:bodyPr>
          <a:lstStyle/>
          <a:p>
            <a:pPr algn="l" fontAlgn="auto">
              <a:spcBef>
                <a:spcPts val="0"/>
              </a:spcBef>
              <a:spcAft>
                <a:spcPts val="0"/>
              </a:spcAft>
              <a:defRPr/>
            </a:pPr>
            <a:r>
              <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期待下一</a:t>
            </a:r>
            <a:r>
              <a:rPr lang="zh-CN" altLang="en-US"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单元</a:t>
            </a:r>
            <a:endParaRPr lang="en-US" altLang="zh-CN"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l" fontAlgn="auto">
              <a:spcBef>
                <a:spcPts val="0"/>
              </a:spcBef>
              <a:spcAft>
                <a:spcPts val="0"/>
              </a:spcAft>
              <a:defRPr/>
            </a:pPr>
            <a:endParaRPr lang="en-US" altLang="zh-CN"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r">
              <a:defRPr/>
            </a:pP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消费者行为理论</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endPar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p:txBody>
      </p:sp>
      <p:pic>
        <p:nvPicPr>
          <p:cNvPr id="2" name="图片 1" descr="LOGO-PNG"/>
          <p:cNvPicPr>
            <a:picLocks noChangeAspect="1"/>
          </p:cNvPicPr>
          <p:nvPr/>
        </p:nvPicPr>
        <p:blipFill>
          <a:blip r:embed="rId4" cstate="print"/>
          <a:stretch>
            <a:fillRect/>
          </a:stretch>
        </p:blipFill>
        <p:spPr>
          <a:xfrm>
            <a:off x="11201400" y="203200"/>
            <a:ext cx="715645" cy="8509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3" presetClass="entr" presetSubtype="32" fill="hold" grpId="0" nodeType="afterEffect">
                                  <p:stCondLst>
                                    <p:cond delay="0"/>
                                  </p:stCondLst>
                                  <p:iterate type="lt">
                                    <p:tmPct val="18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p:stCondLst>
                              <p:cond delay="1450"/>
                            </p:stCondLst>
                            <p:childTnLst>
                              <p:par>
                                <p:cTn id="14" presetID="16" presetClass="entr" presetSubtype="2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5" y="543560"/>
            <a:ext cx="3030220" cy="523220"/>
          </a:xfrm>
          <a:prstGeom prst="rect">
            <a:avLst/>
          </a:prstGeom>
          <a:noFill/>
        </p:spPr>
        <p:txBody>
          <a:bodyPr wrap="square" rtlCol="0">
            <a:spAutoFit/>
          </a:bodyPr>
          <a:lstStyle/>
          <a:p>
            <a:r>
              <a:rPr lang="zh-CN" altLang="en-US" sz="2800" b="1" dirty="0" smtClean="0">
                <a:solidFill>
                  <a:schemeClr val="accent1">
                    <a:lumMod val="50000"/>
                  </a:schemeClr>
                </a:solidFill>
                <a:latin typeface="微软雅黑" panose="020B0503020204020204" charset="-122"/>
                <a:ea typeface="微软雅黑" panose="020B0503020204020204" charset="-122"/>
              </a:rPr>
              <a:t>弹性理论</a:t>
            </a:r>
            <a:endParaRPr lang="zh-CN" altLang="en-US" sz="2800" b="1" dirty="0">
              <a:solidFill>
                <a:schemeClr val="accent1">
                  <a:lumMod val="50000"/>
                </a:schemeClr>
              </a:solidFill>
              <a:latin typeface="微软雅黑" panose="020B0503020204020204" charset="-122"/>
              <a:ea typeface="微软雅黑" panose="020B0503020204020204" charset="-122"/>
            </a:endParaRPr>
          </a:p>
        </p:txBody>
      </p:sp>
      <p:sp>
        <p:nvSpPr>
          <p:cNvPr id="2" name="文本框 1"/>
          <p:cNvSpPr txBox="1"/>
          <p:nvPr/>
        </p:nvSpPr>
        <p:spPr>
          <a:xfrm>
            <a:off x="1033145" y="2484755"/>
            <a:ext cx="8485505" cy="2576667"/>
          </a:xfrm>
          <a:prstGeom prst="rect">
            <a:avLst/>
          </a:prstGeom>
          <a:noFill/>
        </p:spPr>
        <p:txBody>
          <a:bodyPr wrap="square" rtlCol="0">
            <a:spAutoFit/>
          </a:bodyPr>
          <a:lstStyle/>
          <a:p>
            <a:pPr fontAlgn="auto">
              <a:lnSpc>
                <a:spcPct val="150000"/>
              </a:lnSpc>
            </a:pPr>
            <a:r>
              <a:rPr lang="zh-CN" altLang="en-US" sz="2800" dirty="0" smtClean="0">
                <a:solidFill>
                  <a:schemeClr val="tx1">
                    <a:lumMod val="75000"/>
                    <a:lumOff val="25000"/>
                  </a:schemeClr>
                </a:solidFill>
                <a:latin typeface="楷体" panose="02010609060101010101" charset="-122"/>
                <a:ea typeface="楷体" panose="02010609060101010101" charset="-122"/>
              </a:rPr>
              <a:t>１．理解需求的价格弹性</a:t>
            </a:r>
            <a:r>
              <a:rPr lang="en-US" altLang="zh-CN" sz="2800" dirty="0" smtClean="0">
                <a:solidFill>
                  <a:schemeClr val="tx1">
                    <a:lumMod val="75000"/>
                    <a:lumOff val="25000"/>
                  </a:schemeClr>
                </a:solidFill>
                <a:latin typeface="楷体" panose="02010609060101010101" charset="-122"/>
                <a:ea typeface="楷体" panose="02010609060101010101" charset="-122"/>
              </a:rPr>
              <a:t>.</a:t>
            </a:r>
            <a:br>
              <a:rPr lang="en-US" altLang="zh-CN" sz="2800" dirty="0" smtClean="0">
                <a:solidFill>
                  <a:schemeClr val="tx1">
                    <a:lumMod val="75000"/>
                    <a:lumOff val="25000"/>
                  </a:schemeClr>
                </a:solidFill>
                <a:latin typeface="楷体" panose="02010609060101010101" charset="-122"/>
                <a:ea typeface="楷体" panose="02010609060101010101" charset="-122"/>
              </a:rPr>
            </a:br>
            <a:r>
              <a:rPr lang="zh-CN" altLang="en-US" sz="2800" dirty="0" smtClean="0">
                <a:solidFill>
                  <a:schemeClr val="tx1">
                    <a:lumMod val="75000"/>
                    <a:lumOff val="25000"/>
                  </a:schemeClr>
                </a:solidFill>
                <a:latin typeface="楷体" panose="02010609060101010101" charset="-122"/>
                <a:ea typeface="楷体" panose="02010609060101010101" charset="-122"/>
              </a:rPr>
              <a:t>２．掌握供给价格弹性的计算</a:t>
            </a:r>
            <a:r>
              <a:rPr lang="en-US" altLang="zh-CN" sz="2800" dirty="0" smtClean="0">
                <a:solidFill>
                  <a:schemeClr val="tx1">
                    <a:lumMod val="75000"/>
                    <a:lumOff val="25000"/>
                  </a:schemeClr>
                </a:solidFill>
                <a:latin typeface="楷体" panose="02010609060101010101" charset="-122"/>
                <a:ea typeface="楷体" panose="02010609060101010101" charset="-122"/>
              </a:rPr>
              <a:t>.</a:t>
            </a:r>
            <a:br>
              <a:rPr lang="en-US" altLang="zh-CN" sz="2800" dirty="0" smtClean="0">
                <a:solidFill>
                  <a:schemeClr val="tx1">
                    <a:lumMod val="75000"/>
                    <a:lumOff val="25000"/>
                  </a:schemeClr>
                </a:solidFill>
                <a:latin typeface="楷体" panose="02010609060101010101" charset="-122"/>
                <a:ea typeface="楷体" panose="02010609060101010101" charset="-122"/>
              </a:rPr>
            </a:br>
            <a:r>
              <a:rPr lang="zh-CN" altLang="en-US" sz="2800" dirty="0" smtClean="0">
                <a:solidFill>
                  <a:schemeClr val="tx1">
                    <a:lumMod val="75000"/>
                    <a:lumOff val="25000"/>
                  </a:schemeClr>
                </a:solidFill>
                <a:latin typeface="楷体" panose="02010609060101010101" charset="-122"/>
                <a:ea typeface="楷体" panose="02010609060101010101" charset="-122"/>
              </a:rPr>
              <a:t>３．了解弹性理论的实际应用</a:t>
            </a:r>
            <a:r>
              <a:rPr lang="en-US" altLang="zh-CN" sz="2800" dirty="0" smtClean="0">
                <a:solidFill>
                  <a:schemeClr val="tx1">
                    <a:lumMod val="75000"/>
                    <a:lumOff val="25000"/>
                  </a:schemeClr>
                </a:solidFill>
                <a:latin typeface="楷体" panose="02010609060101010101" charset="-122"/>
                <a:ea typeface="楷体" panose="02010609060101010101" charset="-122"/>
              </a:rPr>
              <a:t>.</a:t>
            </a:r>
            <a:br>
              <a:rPr lang="en-US" altLang="zh-CN" sz="2800" dirty="0" smtClean="0">
                <a:solidFill>
                  <a:schemeClr val="tx1">
                    <a:lumMod val="75000"/>
                    <a:lumOff val="25000"/>
                  </a:schemeClr>
                </a:solidFill>
                <a:latin typeface="楷体" panose="02010609060101010101" charset="-122"/>
                <a:ea typeface="楷体" panose="02010609060101010101" charset="-122"/>
              </a:rPr>
            </a:br>
            <a:endParaRPr lang="zh-CN" altLang="en-US" sz="2800" dirty="0">
              <a:solidFill>
                <a:schemeClr val="tx1">
                  <a:lumMod val="75000"/>
                  <a:lumOff val="25000"/>
                </a:schemeClr>
              </a:solidFill>
              <a:effectLst/>
              <a:latin typeface="楷体" panose="02010609060101010101" charset="-122"/>
              <a:ea typeface="楷体" panose="02010609060101010101" charset="-122"/>
            </a:endParaRPr>
          </a:p>
        </p:txBody>
      </p:sp>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091565" y="1651000"/>
            <a:ext cx="1640840" cy="489585"/>
          </a:xfrm>
          <a:prstGeom prst="roundRect">
            <a:avLst/>
          </a:prstGeom>
          <a:pattFill prst="pct1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86815" y="1651000"/>
            <a:ext cx="1419860" cy="457200"/>
          </a:xfrm>
          <a:prstGeom prst="rect">
            <a:avLst/>
          </a:prstGeom>
          <a:noFill/>
        </p:spPr>
        <p:txBody>
          <a:bodyPr wrap="square" rtlCol="0">
            <a:spAutoFit/>
          </a:bodyPr>
          <a:lstStyle/>
          <a:p>
            <a:r>
              <a:rPr lang="zh-CN" altLang="en-US" sz="2400" dirty="0" smtClean="0">
                <a:ln>
                  <a:solidFill>
                    <a:schemeClr val="tx1"/>
                  </a:solidFill>
                </a:ln>
                <a:latin typeface="楷体" panose="02010609060101010101" charset="-122"/>
                <a:ea typeface="楷体" panose="02010609060101010101" charset="-122"/>
              </a:rPr>
              <a:t>学习目标</a:t>
            </a:r>
            <a:endParaRPr lang="zh-CN" altLang="en-US" sz="2400" dirty="0">
              <a:ln>
                <a:solidFill>
                  <a:schemeClr val="tx1"/>
                </a:solidFill>
              </a:ln>
              <a:latin typeface="楷体" panose="02010609060101010101" charset="-122"/>
              <a:ea typeface="楷体" panose="02010609060101010101" charset="-122"/>
            </a:endParaRPr>
          </a:p>
        </p:txBody>
      </p: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033145" y="543560"/>
            <a:ext cx="3030220" cy="523220"/>
          </a:xfrm>
          <a:prstGeom prst="rect">
            <a:avLst/>
          </a:prstGeom>
          <a:noFill/>
        </p:spPr>
        <p:txBody>
          <a:bodyPr wrap="square" rtlCol="0">
            <a:spAutoFit/>
          </a:bodyPr>
          <a:lstStyle/>
          <a:p>
            <a:r>
              <a:rPr lang="zh-CN" altLang="en-US" sz="2800" b="1" dirty="0" smtClean="0">
                <a:solidFill>
                  <a:schemeClr val="accent1">
                    <a:lumMod val="50000"/>
                  </a:schemeClr>
                </a:solidFill>
                <a:latin typeface="微软雅黑" panose="020B0503020204020204" charset="-122"/>
                <a:ea typeface="微软雅黑" panose="020B0503020204020204" charset="-122"/>
              </a:rPr>
              <a:t>弹性理论</a:t>
            </a:r>
            <a:endParaRPr lang="zh-CN" altLang="en-US" sz="2800" b="1" dirty="0">
              <a:solidFill>
                <a:schemeClr val="accent1">
                  <a:lumMod val="50000"/>
                </a:schemeClr>
              </a:solidFill>
              <a:latin typeface="微软雅黑" panose="020B0503020204020204" charset="-122"/>
              <a:ea typeface="微软雅黑" panose="020B0503020204020204" charset="-122"/>
            </a:endParaRPr>
          </a:p>
        </p:txBody>
      </p:sp>
      <p:grpSp>
        <p:nvGrpSpPr>
          <p:cNvPr id="9" name="组合 8"/>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0" name="直接连接符 9"/>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19351" y="1481958"/>
            <a:ext cx="10657489" cy="4678204"/>
          </a:xfrm>
          <a:prstGeom prst="rect">
            <a:avLst/>
          </a:prstGeom>
        </p:spPr>
        <p:txBody>
          <a:bodyPr wrap="square">
            <a:spAutoFit/>
          </a:bodyPr>
          <a:lstStyle/>
          <a:p>
            <a:r>
              <a:rPr lang="zh-CN" altLang="en-US" sz="2000" dirty="0" smtClean="0">
                <a:latin typeface="微软雅黑" pitchFamily="34" charset="-122"/>
                <a:ea typeface="微软雅黑" pitchFamily="34" charset="-122"/>
              </a:rPr>
              <a:t>       在经济学里</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当两个经济变量存在函数关系时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可以用弹性来表示因变量对自变量变化的反应程度</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弹性的数值告诉我们</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当一个经济变量发生１％的变化时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由它引起的另一个经济变量变化的百分比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弹性的一般公式为</a:t>
            </a:r>
            <a:br>
              <a:rPr lang="zh-CN" altLang="en-US" sz="2000" dirty="0" smtClean="0">
                <a:latin typeface="微软雅黑" pitchFamily="34" charset="-122"/>
                <a:ea typeface="微软雅黑" pitchFamily="34" charset="-122"/>
              </a:rPr>
            </a:br>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假设两个经济变量之间的函数关系为</a:t>
            </a:r>
            <a:r>
              <a:rPr lang="en-US" altLang="zh-CN" sz="2000" dirty="0" smtClean="0">
                <a:latin typeface="微软雅黑" pitchFamily="34" charset="-122"/>
                <a:ea typeface="微软雅黑" pitchFamily="34" charset="-122"/>
              </a:rPr>
              <a:t>y</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f( x),</a:t>
            </a:r>
            <a:r>
              <a:rPr lang="zh-CN" altLang="en-US" sz="2000" dirty="0" smtClean="0">
                <a:latin typeface="微软雅黑" pitchFamily="34" charset="-122"/>
                <a:ea typeface="微软雅黑" pitchFamily="34" charset="-122"/>
              </a:rPr>
              <a:t>则弹性的数学表达式为</a:t>
            </a:r>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在该表达式中</a:t>
            </a:r>
            <a:r>
              <a:rPr lang="en-US" altLang="zh-CN" sz="2000" dirty="0" smtClean="0">
                <a:latin typeface="微软雅黑" pitchFamily="34" charset="-122"/>
                <a:ea typeface="微软雅黑" pitchFamily="34" charset="-122"/>
              </a:rPr>
              <a:t>,E </a:t>
            </a:r>
            <a:r>
              <a:rPr lang="zh-CN" altLang="en-US" sz="2000" dirty="0" smtClean="0">
                <a:latin typeface="微软雅黑" pitchFamily="34" charset="-122"/>
                <a:ea typeface="微软雅黑" pitchFamily="34" charset="-122"/>
              </a:rPr>
              <a:t>为弹性系数</a:t>
            </a:r>
            <a:r>
              <a:rPr lang="en-US" altLang="zh-CN" sz="2000" dirty="0" smtClean="0">
                <a:latin typeface="微软雅黑" pitchFamily="34" charset="-122"/>
                <a:ea typeface="微软雅黑" pitchFamily="34" charset="-122"/>
              </a:rPr>
              <a:t>;Δ x</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Δ y </a:t>
            </a:r>
            <a:r>
              <a:rPr lang="zh-CN" altLang="en-US" sz="2000" dirty="0" smtClean="0">
                <a:latin typeface="微软雅黑" pitchFamily="34" charset="-122"/>
                <a:ea typeface="微软雅黑" pitchFamily="34" charset="-122"/>
              </a:rPr>
              <a:t>分别表示变量</a:t>
            </a:r>
            <a:r>
              <a:rPr lang="en-US" altLang="zh-CN" sz="2000" dirty="0" smtClean="0">
                <a:latin typeface="微软雅黑" pitchFamily="34" charset="-122"/>
                <a:ea typeface="微软雅黑" pitchFamily="34" charset="-122"/>
              </a:rPr>
              <a:t>x, y </a:t>
            </a:r>
            <a:r>
              <a:rPr lang="zh-CN" altLang="en-US" sz="2000" dirty="0" smtClean="0">
                <a:latin typeface="微软雅黑" pitchFamily="34" charset="-122"/>
                <a:ea typeface="微软雅黑" pitchFamily="34" charset="-122"/>
              </a:rPr>
              <a:t>的变化量</a:t>
            </a:r>
            <a:r>
              <a:rPr lang="en-US" altLang="zh-CN" sz="2000" dirty="0" smtClean="0">
                <a:latin typeface="微软雅黑" pitchFamily="34" charset="-122"/>
                <a:ea typeface="微软雅黑" pitchFamily="34" charset="-122"/>
              </a:rPr>
              <a:t>.</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当 </a:t>
            </a:r>
            <a:r>
              <a:rPr lang="en-US" altLang="zh-CN" sz="2000" dirty="0" smtClean="0">
                <a:latin typeface="微软雅黑" pitchFamily="34" charset="-122"/>
                <a:ea typeface="微软雅黑" pitchFamily="34" charset="-122"/>
              </a:rPr>
              <a:t>Δ x</a:t>
            </a:r>
            <a:r>
              <a:rPr lang="zh-CN" altLang="en-US" sz="2000" dirty="0" smtClean="0">
                <a:latin typeface="微软雅黑" pitchFamily="34" charset="-122"/>
                <a:ea typeface="微软雅黑" pitchFamily="34" charset="-122"/>
              </a:rPr>
              <a:t>→０且 </a:t>
            </a:r>
            <a:r>
              <a:rPr lang="en-US" altLang="zh-CN" sz="2000" dirty="0" smtClean="0">
                <a:latin typeface="微软雅黑" pitchFamily="34" charset="-122"/>
                <a:ea typeface="微软雅黑" pitchFamily="34" charset="-122"/>
              </a:rPr>
              <a:t>Δ y</a:t>
            </a:r>
            <a:r>
              <a:rPr lang="zh-CN" altLang="en-US" sz="2000" dirty="0" smtClean="0">
                <a:latin typeface="微软雅黑" pitchFamily="34" charset="-122"/>
                <a:ea typeface="微软雅黑" pitchFamily="34" charset="-122"/>
              </a:rPr>
              <a:t>→０时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弹性公式为</a:t>
            </a:r>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p:txBody>
      </p:sp>
      <p:pic>
        <p:nvPicPr>
          <p:cNvPr id="1026" name="Picture 2"/>
          <p:cNvPicPr>
            <a:picLocks noChangeAspect="1" noChangeArrowheads="1"/>
          </p:cNvPicPr>
          <p:nvPr/>
        </p:nvPicPr>
        <p:blipFill>
          <a:blip r:embed="rId2" cstate="print"/>
          <a:srcRect/>
          <a:stretch>
            <a:fillRect/>
          </a:stretch>
        </p:blipFill>
        <p:spPr bwMode="auto">
          <a:xfrm>
            <a:off x="3593057" y="2436621"/>
            <a:ext cx="2867025" cy="584801"/>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3659898" y="3485358"/>
            <a:ext cx="2295689" cy="923430"/>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3804745" y="5196000"/>
            <a:ext cx="2438400" cy="523875"/>
          </a:xfrm>
          <a:prstGeom prst="rect">
            <a:avLst/>
          </a:prstGeom>
          <a:noFill/>
          <a:ln w="9525">
            <a:noFill/>
            <a:miter lim="800000"/>
            <a:headEnd/>
            <a:tailEnd/>
          </a:ln>
        </p:spPr>
      </p:pic>
    </p:spTree>
  </p:cSld>
  <p:clrMapOvr>
    <a:masterClrMapping/>
  </p:clrMapOvr>
  <p:transition spd="slow">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需求弹性</a:t>
            </a:r>
          </a:p>
        </p:txBody>
      </p:sp>
      <p:grpSp>
        <p:nvGrpSpPr>
          <p:cNvPr id="6"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40372" y="1501142"/>
            <a:ext cx="10095899" cy="4770537"/>
          </a:xfrm>
          <a:prstGeom prst="rect">
            <a:avLst/>
          </a:prstGeom>
        </p:spPr>
        <p:txBody>
          <a:bodyPr wrap="square">
            <a:spAutoFit/>
          </a:bodyPr>
          <a:lstStyle/>
          <a:p>
            <a:r>
              <a:rPr lang="zh-CN" altLang="en-US" sz="2400" b="1" dirty="0" smtClean="0">
                <a:latin typeface="微软雅黑" pitchFamily="34" charset="-122"/>
                <a:ea typeface="微软雅黑" pitchFamily="34" charset="-122"/>
              </a:rPr>
              <a:t>一、需求的价格弹性</a:t>
            </a:r>
            <a:endParaRPr lang="en-US" altLang="zh-CN" sz="2400" b="1" dirty="0" smtClean="0">
              <a:latin typeface="微软雅黑" pitchFamily="34" charset="-122"/>
              <a:ea typeface="微软雅黑" pitchFamily="34" charset="-122"/>
            </a:endParaRPr>
          </a:p>
          <a:p>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一</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概念</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需求</a:t>
            </a:r>
            <a:r>
              <a:rPr lang="zh-CN" altLang="en-US" sz="2000" dirty="0" smtClean="0">
                <a:latin typeface="微软雅黑" pitchFamily="34" charset="-122"/>
                <a:ea typeface="微软雅黑" pitchFamily="34" charset="-122"/>
              </a:rPr>
              <a:t>的价格弹性表示在一定时期内商品的需求量变化对该商品价格变化的反应程度</a:t>
            </a:r>
            <a:r>
              <a:rPr lang="en-US" altLang="zh-CN" sz="2000" dirty="0" smtClean="0">
                <a:latin typeface="微软雅黑" pitchFamily="34" charset="-122"/>
                <a:ea typeface="微软雅黑" pitchFamily="34" charset="-122"/>
              </a:rPr>
              <a:t>.</a:t>
            </a:r>
          </a:p>
          <a:p>
            <a:r>
              <a:rPr lang="zh-CN" altLang="en-US" sz="2000" dirty="0" smtClean="0">
                <a:latin typeface="微软雅黑" pitchFamily="34" charset="-122"/>
                <a:ea typeface="微软雅黑" pitchFamily="34" charset="-122"/>
              </a:rPr>
              <a:t>              其公式为</a:t>
            </a:r>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在理解需求的价格弹性时要注意以下几点</a:t>
            </a:r>
            <a:r>
              <a:rPr lang="en-US" altLang="zh-CN" sz="2000" dirty="0" smtClean="0">
                <a:latin typeface="微软雅黑" pitchFamily="34" charset="-122"/>
                <a:ea typeface="微软雅黑" pitchFamily="34" charset="-122"/>
              </a:rPr>
              <a:t>:</a:t>
            </a:r>
          </a:p>
          <a:p>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１</a:t>
            </a:r>
            <a:r>
              <a:rPr lang="en-US" altLang="zh-CN" sz="2000" dirty="0" smtClean="0">
                <a:latin typeface="微软雅黑" pitchFamily="34" charset="-122"/>
                <a:ea typeface="微软雅黑" pitchFamily="34" charset="-122"/>
              </a:rPr>
              <a:t>)Ed </a:t>
            </a:r>
            <a:r>
              <a:rPr lang="zh-CN" altLang="en-US" sz="2000" dirty="0" smtClean="0">
                <a:latin typeface="微软雅黑" pitchFamily="34" charset="-122"/>
                <a:ea typeface="微软雅黑" pitchFamily="34" charset="-122"/>
              </a:rPr>
              <a:t>被定义为需求量变化的比率与价格变化的比率这两个百分比的比值</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即当价格</a:t>
            </a:r>
            <a:r>
              <a:rPr lang="zh-CN" altLang="en-US" sz="2000" dirty="0" smtClean="0">
                <a:latin typeface="微软雅黑" pitchFamily="34" charset="-122"/>
                <a:ea typeface="微软雅黑" pitchFamily="34" charset="-122"/>
              </a:rPr>
              <a:t>变化１</a:t>
            </a:r>
            <a:r>
              <a:rPr lang="zh-CN" altLang="en-US" sz="2000" dirty="0" smtClean="0">
                <a:latin typeface="微软雅黑" pitchFamily="34" charset="-122"/>
                <a:ea typeface="微软雅黑" pitchFamily="34" charset="-122"/>
              </a:rPr>
              <a:t>％时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需求量变化百分之多少</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２</a:t>
            </a:r>
            <a:r>
              <a:rPr lang="en-US" altLang="zh-CN" sz="2000" dirty="0" smtClean="0">
                <a:latin typeface="微软雅黑" pitchFamily="34" charset="-122"/>
                <a:ea typeface="微软雅黑" pitchFamily="34" charset="-122"/>
              </a:rPr>
              <a:t>)Ed </a:t>
            </a:r>
            <a:r>
              <a:rPr lang="zh-CN" altLang="en-US" sz="2000" dirty="0" smtClean="0">
                <a:latin typeface="微软雅黑" pitchFamily="34" charset="-122"/>
                <a:ea typeface="微软雅黑" pitchFamily="34" charset="-122"/>
              </a:rPr>
              <a:t>的数值可以是正数</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也可以是负数</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这取决于有关的两个变量是同方向变化</a:t>
            </a:r>
            <a:r>
              <a:rPr lang="zh-CN" altLang="en-US" sz="2000" dirty="0" smtClean="0">
                <a:latin typeface="微软雅黑" pitchFamily="34" charset="-122"/>
                <a:ea typeface="微软雅黑" pitchFamily="34" charset="-122"/>
              </a:rPr>
              <a:t>还是向</a:t>
            </a:r>
            <a:r>
              <a:rPr lang="zh-CN" altLang="en-US" sz="2000" dirty="0" smtClean="0">
                <a:latin typeface="微软雅黑" pitchFamily="34" charset="-122"/>
                <a:ea typeface="微软雅黑" pitchFamily="34" charset="-122"/>
              </a:rPr>
              <a:t>变化</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t>
            </a:r>
            <a:endParaRPr lang="en-US" altLang="zh-CN" sz="2000" dirty="0" smtClean="0">
              <a:latin typeface="微软雅黑" pitchFamily="34" charset="-122"/>
              <a:ea typeface="微软雅黑" pitchFamily="34" charset="-122"/>
            </a:endParaRPr>
          </a:p>
        </p:txBody>
      </p:sp>
      <p:pic>
        <p:nvPicPr>
          <p:cNvPr id="2050" name="Picture 2"/>
          <p:cNvPicPr>
            <a:picLocks noChangeAspect="1" noChangeArrowheads="1"/>
          </p:cNvPicPr>
          <p:nvPr/>
        </p:nvPicPr>
        <p:blipFill>
          <a:blip r:embed="rId2" cstate="print"/>
          <a:srcRect/>
          <a:stretch>
            <a:fillRect/>
          </a:stretch>
        </p:blipFill>
        <p:spPr bwMode="auto">
          <a:xfrm>
            <a:off x="3700173" y="2712174"/>
            <a:ext cx="2238047" cy="1316750"/>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需求弹性</a:t>
            </a:r>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40372" y="1501142"/>
            <a:ext cx="10478814" cy="461665"/>
          </a:xfrm>
          <a:prstGeom prst="rect">
            <a:avLst/>
          </a:prstGeom>
        </p:spPr>
        <p:txBody>
          <a:bodyPr wrap="square">
            <a:spAutoFit/>
          </a:bodyPr>
          <a:lstStyle/>
          <a:p>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二</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需求价格弹性的</a:t>
            </a:r>
            <a:r>
              <a:rPr lang="zh-CN" altLang="en-US" sz="2400" b="1" dirty="0" smtClean="0">
                <a:latin typeface="微软雅黑" pitchFamily="34" charset="-122"/>
                <a:ea typeface="微软雅黑" pitchFamily="34" charset="-122"/>
              </a:rPr>
              <a:t>计算 </a:t>
            </a:r>
            <a:endParaRPr lang="en-US" altLang="zh-CN" sz="2400" b="1" dirty="0" smtClean="0">
              <a:latin typeface="微软雅黑" pitchFamily="34" charset="-122"/>
              <a:ea typeface="微软雅黑" pitchFamily="34" charset="-122"/>
            </a:endParaRPr>
          </a:p>
        </p:txBody>
      </p:sp>
      <p:graphicFrame>
        <p:nvGraphicFramePr>
          <p:cNvPr id="10" name="图示 9"/>
          <p:cNvGraphicFramePr/>
          <p:nvPr>
            <p:extLst>
              <p:ext uri="{D42A27DB-BD31-4B8C-83A1-F6EECF244321}">
                <p14:modId xmlns:p14="http://schemas.microsoft.com/office/powerpoint/2010/main" val="2014296214"/>
              </p:ext>
            </p:extLst>
          </p:nvPr>
        </p:nvGraphicFramePr>
        <p:xfrm>
          <a:off x="1608083" y="2207172"/>
          <a:ext cx="8844455" cy="34999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4" name="Picture 2"/>
          <p:cNvPicPr>
            <a:picLocks noChangeAspect="1" noChangeArrowheads="1"/>
          </p:cNvPicPr>
          <p:nvPr/>
        </p:nvPicPr>
        <p:blipFill>
          <a:blip r:embed="rId7" cstate="print"/>
          <a:srcRect/>
          <a:stretch>
            <a:fillRect/>
          </a:stretch>
        </p:blipFill>
        <p:spPr bwMode="auto">
          <a:xfrm>
            <a:off x="4919170" y="3326523"/>
            <a:ext cx="2952750" cy="614855"/>
          </a:xfrm>
          <a:prstGeom prst="rect">
            <a:avLst/>
          </a:prstGeom>
          <a:noFill/>
          <a:ln w="9525">
            <a:noFill/>
            <a:miter lim="800000"/>
            <a:headEnd/>
            <a:tailEnd/>
          </a:ln>
        </p:spPr>
      </p:pic>
      <p:pic>
        <p:nvPicPr>
          <p:cNvPr id="3075" name="Picture 3"/>
          <p:cNvPicPr>
            <a:picLocks noChangeAspect="1" noChangeArrowheads="1"/>
          </p:cNvPicPr>
          <p:nvPr/>
        </p:nvPicPr>
        <p:blipFill>
          <a:blip r:embed="rId8" cstate="print"/>
          <a:srcRect/>
          <a:stretch>
            <a:fillRect/>
          </a:stretch>
        </p:blipFill>
        <p:spPr bwMode="auto">
          <a:xfrm>
            <a:off x="4980590" y="5054162"/>
            <a:ext cx="2514600" cy="533400"/>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需求弹性</a:t>
            </a:r>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40372" y="1404323"/>
            <a:ext cx="10478814" cy="3847207"/>
          </a:xfrm>
          <a:prstGeom prst="rect">
            <a:avLst/>
          </a:prstGeom>
        </p:spPr>
        <p:txBody>
          <a:bodyPr wrap="square">
            <a:spAutoFit/>
          </a:bodyPr>
          <a:lstStyle/>
          <a:p>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三</a:t>
            </a:r>
            <a:r>
              <a:rPr lang="en-US" altLang="zh-CN" sz="2400" b="1" dirty="0" smtClean="0">
                <a:latin typeface="微软雅黑" pitchFamily="34" charset="-122"/>
                <a:ea typeface="微软雅黑" pitchFamily="34" charset="-122"/>
              </a:rPr>
              <a:t>)</a:t>
            </a:r>
            <a:r>
              <a:rPr lang="zh-CN" altLang="en-US" sz="2400" b="1" dirty="0" smtClean="0">
                <a:latin typeface="微软雅黑" pitchFamily="34" charset="-122"/>
                <a:ea typeface="微软雅黑" pitchFamily="34" charset="-122"/>
              </a:rPr>
              <a:t>需求价格弹性的分类</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根据需求价格弹性的弹性系数值的大小</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可以将其分为以下五类</a:t>
            </a:r>
            <a:endParaRPr lang="en-US" altLang="zh-CN" sz="2000" dirty="0" smtClean="0">
              <a:latin typeface="微软雅黑" pitchFamily="34" charset="-122"/>
              <a:ea typeface="微软雅黑" pitchFamily="34" charset="-122"/>
            </a:endParaRPr>
          </a:p>
          <a:p>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需求完全无弹性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a:t>
            </a:r>
            <a:r>
              <a:rPr lang="en-US" altLang="zh-CN" sz="2000" dirty="0" smtClean="0">
                <a:latin typeface="微软雅黑" pitchFamily="34" charset="-122"/>
                <a:ea typeface="微软雅黑" pitchFamily="34" charset="-122"/>
              </a:rPr>
              <a:t>| Ed|</a:t>
            </a:r>
            <a:r>
              <a:rPr lang="zh-CN" altLang="en-US" sz="2000" dirty="0" smtClean="0">
                <a:latin typeface="微软雅黑" pitchFamily="34" charset="-122"/>
                <a:ea typeface="微软雅黑" pitchFamily="34" charset="-122"/>
              </a:rPr>
              <a:t>＝０</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在这种情况下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不管价格如何变化</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需求量都不会变化</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此时的需求曲线是垂直于横轴的直线</a:t>
            </a:r>
            <a:r>
              <a:rPr lang="en-US" altLang="zh-CN" sz="2000" dirty="0" smtClean="0">
                <a:latin typeface="微软雅黑" pitchFamily="34" charset="-122"/>
                <a:ea typeface="微软雅黑" pitchFamily="34" charset="-122"/>
              </a:rPr>
              <a:t>.</a:t>
            </a: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２</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需求缺乏弹性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即０＜</a:t>
            </a:r>
            <a:r>
              <a:rPr lang="en-US" altLang="zh-CN" sz="2000" dirty="0" smtClean="0">
                <a:latin typeface="微软雅黑" pitchFamily="34" charset="-122"/>
                <a:ea typeface="微软雅黑" pitchFamily="34" charset="-122"/>
              </a:rPr>
              <a:t>| Ed|</a:t>
            </a:r>
            <a:r>
              <a:rPr lang="zh-CN" altLang="en-US" sz="2000" dirty="0" smtClean="0">
                <a:latin typeface="微软雅黑" pitchFamily="34" charset="-122"/>
                <a:ea typeface="微软雅黑" pitchFamily="34" charset="-122"/>
              </a:rPr>
              <a:t>＜１</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在这种情况下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需求量变化的比率小于价格变化的</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比率</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此时的需求曲线是一条比较陡峭的线</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 </a:t>
            </a:r>
            <a:endParaRPr lang="en-US" altLang="zh-CN" sz="2000" dirty="0" smtClean="0">
              <a:latin typeface="微软雅黑" pitchFamily="34" charset="-122"/>
              <a:ea typeface="微软雅黑" pitchFamily="34" charset="-122"/>
            </a:endParaRPr>
          </a:p>
        </p:txBody>
      </p:sp>
      <p:pic>
        <p:nvPicPr>
          <p:cNvPr id="4098" name="Picture 2"/>
          <p:cNvPicPr>
            <a:picLocks noChangeAspect="1" noChangeArrowheads="1"/>
          </p:cNvPicPr>
          <p:nvPr/>
        </p:nvPicPr>
        <p:blipFill>
          <a:blip r:embed="rId2" cstate="print"/>
          <a:srcRect/>
          <a:stretch>
            <a:fillRect/>
          </a:stretch>
        </p:blipFill>
        <p:spPr bwMode="auto">
          <a:xfrm>
            <a:off x="5190909" y="2662068"/>
            <a:ext cx="2581275" cy="1743075"/>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6197119" y="4947740"/>
            <a:ext cx="2489310" cy="1484586"/>
          </a:xfrm>
          <a:prstGeom prst="rect">
            <a:avLst/>
          </a:prstGeom>
          <a:noFill/>
          <a:ln w="9525">
            <a:noFill/>
            <a:miter lim="800000"/>
            <a:headEnd/>
            <a:tailEnd/>
          </a:ln>
        </p:spPr>
      </p:pic>
    </p:spTree>
  </p:cSld>
  <p:clrMapOvr>
    <a:masterClrMapping/>
  </p:clrMapOvr>
  <p:transition spd="slow">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需求弹性</a:t>
            </a:r>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40372" y="1501142"/>
            <a:ext cx="10478814" cy="5016758"/>
          </a:xfrm>
          <a:prstGeom prst="rect">
            <a:avLst/>
          </a:prstGeom>
        </p:spPr>
        <p:txBody>
          <a:bodyPr wrap="square">
            <a:spAutoFit/>
          </a:bodyPr>
          <a:lstStyle/>
          <a:p>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需求单位弹性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a:t>
            </a:r>
            <a:r>
              <a:rPr lang="en-US" altLang="zh-CN" sz="2000" dirty="0" smtClean="0">
                <a:latin typeface="微软雅黑" pitchFamily="34" charset="-122"/>
                <a:ea typeface="微软雅黑" pitchFamily="34" charset="-122"/>
              </a:rPr>
              <a:t>| Ed|</a:t>
            </a:r>
            <a:r>
              <a:rPr lang="zh-CN" altLang="en-US" sz="2000" dirty="0" smtClean="0">
                <a:latin typeface="微软雅黑" pitchFamily="34" charset="-122"/>
                <a:ea typeface="微软雅黑" pitchFamily="34" charset="-122"/>
              </a:rPr>
              <a:t>＝１</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在这种情况下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需求量变化的比率等于价格变化的比率</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此时的需求曲线是一条正双曲线</a:t>
            </a:r>
            <a:r>
              <a:rPr lang="en-US" altLang="zh-CN" sz="2000" dirty="0" smtClean="0">
                <a:latin typeface="微软雅黑" pitchFamily="34" charset="-122"/>
                <a:ea typeface="微软雅黑" pitchFamily="34" charset="-122"/>
              </a:rPr>
              <a:t>.</a:t>
            </a: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４</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需求富有弹性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a:t>
            </a:r>
            <a:r>
              <a:rPr lang="en-US" altLang="zh-CN" sz="2000" dirty="0" smtClean="0">
                <a:latin typeface="微软雅黑" pitchFamily="34" charset="-122"/>
                <a:ea typeface="微软雅黑" pitchFamily="34" charset="-122"/>
              </a:rPr>
              <a:t>| Ed|</a:t>
            </a:r>
            <a:r>
              <a:rPr lang="zh-CN" altLang="en-US" sz="2000" dirty="0" smtClean="0">
                <a:latin typeface="微软雅黑" pitchFamily="34" charset="-122"/>
                <a:ea typeface="微软雅黑" pitchFamily="34" charset="-122"/>
              </a:rPr>
              <a:t>＞１</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在这种情况下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需求量变化的比率大于价格变化的比率</a:t>
            </a: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此时的需求曲线是一条比较平坦的线</a:t>
            </a:r>
            <a:r>
              <a:rPr lang="en-US" altLang="zh-CN" sz="2000" dirty="0" smtClean="0">
                <a:latin typeface="微软雅黑" pitchFamily="34" charset="-122"/>
                <a:ea typeface="微软雅黑" pitchFamily="34" charset="-122"/>
              </a:rPr>
              <a:t>.</a:t>
            </a:r>
          </a:p>
          <a:p>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t>
            </a:r>
            <a:endParaRPr lang="en-US" altLang="zh-CN" sz="2000" dirty="0" smtClean="0">
              <a:latin typeface="微软雅黑" pitchFamily="34" charset="-122"/>
              <a:ea typeface="微软雅黑" pitchFamily="34" charset="-122"/>
            </a:endParaRPr>
          </a:p>
        </p:txBody>
      </p:sp>
      <p:pic>
        <p:nvPicPr>
          <p:cNvPr id="5122" name="Picture 2"/>
          <p:cNvPicPr>
            <a:picLocks noChangeAspect="1" noChangeArrowheads="1"/>
          </p:cNvPicPr>
          <p:nvPr/>
        </p:nvPicPr>
        <p:blipFill>
          <a:blip r:embed="rId2" cstate="print"/>
          <a:srcRect/>
          <a:stretch>
            <a:fillRect/>
          </a:stretch>
        </p:blipFill>
        <p:spPr bwMode="auto">
          <a:xfrm>
            <a:off x="4669959" y="2127055"/>
            <a:ext cx="2133600" cy="1638300"/>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a:stretch>
            <a:fillRect/>
          </a:stretch>
        </p:blipFill>
        <p:spPr bwMode="auto">
          <a:xfrm>
            <a:off x="5227254" y="4499851"/>
            <a:ext cx="2305050" cy="1666875"/>
          </a:xfrm>
          <a:prstGeom prst="rect">
            <a:avLst/>
          </a:prstGeom>
          <a:noFill/>
          <a:ln w="9525">
            <a:noFill/>
            <a:miter lim="800000"/>
            <a:headEnd/>
            <a:tailEnd/>
          </a:ln>
        </p:spPr>
      </p:pic>
    </p:spTree>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a:solidFill>
                  <a:schemeClr val="accent1">
                    <a:lumMod val="50000"/>
                  </a:schemeClr>
                </a:solidFill>
                <a:latin typeface="微软雅黑" panose="020B0503020204020204" charset="-122"/>
                <a:ea typeface="微软雅黑" panose="020B0503020204020204" charset="-122"/>
              </a:defRPr>
            </a:lvl1pPr>
          </a:lstStyle>
          <a:p>
            <a:r>
              <a:rPr lang="zh-CN" altLang="en-US" dirty="0"/>
              <a:t>需求弹性</a:t>
            </a:r>
          </a:p>
        </p:txBody>
      </p:sp>
      <p:grpSp>
        <p:nvGrpSpPr>
          <p:cNvPr id="2"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40372" y="1501142"/>
            <a:ext cx="10478814" cy="4401205"/>
          </a:xfrm>
          <a:prstGeom prst="rect">
            <a:avLst/>
          </a:prstGeom>
        </p:spPr>
        <p:txBody>
          <a:bodyPr wrap="square">
            <a:spAutoFit/>
          </a:bodyPr>
          <a:lstStyle/>
          <a:p>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５</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需求完全弹性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即</a:t>
            </a:r>
            <a:r>
              <a:rPr lang="en-US" altLang="zh-CN" sz="2000" dirty="0" smtClean="0">
                <a:latin typeface="微软雅黑" pitchFamily="34" charset="-122"/>
                <a:ea typeface="微软雅黑" pitchFamily="34" charset="-122"/>
              </a:rPr>
              <a:t>| Ed|→ ∞. </a:t>
            </a:r>
            <a:r>
              <a:rPr lang="zh-CN" altLang="en-US" sz="2000" dirty="0" smtClean="0">
                <a:latin typeface="微软雅黑" pitchFamily="34" charset="-122"/>
                <a:ea typeface="微软雅黑" pitchFamily="34" charset="-122"/>
              </a:rPr>
              <a:t>在这种情况下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在既定的价格下</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需求量是无限的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此时的需求曲线是一条与横轴平行的直线</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
            </a:r>
            <a:br>
              <a:rPr lang="zh-CN" altLang="en-US"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 </a:t>
            </a:r>
            <a:endParaRPr lang="en-US" altLang="zh-CN" sz="2000" dirty="0" smtClean="0">
              <a:latin typeface="微软雅黑" pitchFamily="34" charset="-122"/>
              <a:ea typeface="微软雅黑" pitchFamily="34" charset="-122"/>
            </a:endParaRPr>
          </a:p>
        </p:txBody>
      </p:sp>
      <p:pic>
        <p:nvPicPr>
          <p:cNvPr id="6146" name="Picture 2"/>
          <p:cNvPicPr>
            <a:picLocks noChangeAspect="1" noChangeArrowheads="1"/>
          </p:cNvPicPr>
          <p:nvPr/>
        </p:nvPicPr>
        <p:blipFill>
          <a:blip r:embed="rId2" cstate="print"/>
          <a:srcRect/>
          <a:stretch>
            <a:fillRect/>
          </a:stretch>
        </p:blipFill>
        <p:spPr bwMode="auto">
          <a:xfrm>
            <a:off x="3501095" y="2237719"/>
            <a:ext cx="2257425" cy="1657350"/>
          </a:xfrm>
          <a:prstGeom prst="rect">
            <a:avLst/>
          </a:prstGeom>
          <a:noFill/>
          <a:ln w="9525">
            <a:noFill/>
            <a:miter lim="800000"/>
            <a:headEnd/>
            <a:tailEnd/>
          </a:ln>
        </p:spPr>
      </p:pic>
    </p:spTree>
  </p:cSld>
  <p:clrMapOvr>
    <a:masterClrMapping/>
  </p:clrMapOvr>
  <p:transition spd="slow">
    <p:random/>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TotalTime>
  <Words>923</Words>
  <Application>Microsoft Office PowerPoint</Application>
  <PresentationFormat>自定义</PresentationFormat>
  <Paragraphs>181</Paragraphs>
  <Slides>27</Slides>
  <Notes>2</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BMH</dc:creator>
  <cp:lastModifiedBy>SJYY</cp:lastModifiedBy>
  <cp:revision>131</cp:revision>
  <dcterms:created xsi:type="dcterms:W3CDTF">2015-05-05T08:02:00Z</dcterms:created>
  <dcterms:modified xsi:type="dcterms:W3CDTF">2017-07-21T02:43:30Z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