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9"/>
  </p:notesMasterIdLst>
  <p:sldIdLst>
    <p:sldId id="454" r:id="rId2"/>
    <p:sldId id="407" r:id="rId3"/>
    <p:sldId id="409" r:id="rId4"/>
    <p:sldId id="410" r:id="rId5"/>
    <p:sldId id="411" r:id="rId6"/>
    <p:sldId id="412" r:id="rId7"/>
    <p:sldId id="413" r:id="rId8"/>
    <p:sldId id="455" r:id="rId9"/>
    <p:sldId id="414" r:id="rId10"/>
    <p:sldId id="415" r:id="rId11"/>
    <p:sldId id="416" r:id="rId12"/>
    <p:sldId id="417" r:id="rId13"/>
    <p:sldId id="418" r:id="rId14"/>
    <p:sldId id="503" r:id="rId15"/>
    <p:sldId id="420" r:id="rId16"/>
    <p:sldId id="419" r:id="rId17"/>
    <p:sldId id="504" r:id="rId18"/>
    <p:sldId id="505" r:id="rId19"/>
    <p:sldId id="421" r:id="rId20"/>
    <p:sldId id="422" r:id="rId21"/>
    <p:sldId id="506" r:id="rId22"/>
    <p:sldId id="423" r:id="rId23"/>
    <p:sldId id="424" r:id="rId24"/>
    <p:sldId id="425" r:id="rId25"/>
    <p:sldId id="426" r:id="rId26"/>
    <p:sldId id="427" r:id="rId27"/>
    <p:sldId id="507" r:id="rId28"/>
    <p:sldId id="508" r:id="rId29"/>
    <p:sldId id="428" r:id="rId30"/>
    <p:sldId id="429" r:id="rId31"/>
    <p:sldId id="430" r:id="rId32"/>
    <p:sldId id="431" r:id="rId33"/>
    <p:sldId id="456" r:id="rId34"/>
    <p:sldId id="432" r:id="rId35"/>
    <p:sldId id="433" r:id="rId36"/>
    <p:sldId id="434" r:id="rId37"/>
    <p:sldId id="509"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488"/>
    <a:srgbClr val="65C6C1"/>
    <a:srgbClr val="606060"/>
    <a:srgbClr val="FF5050"/>
    <a:srgbClr val="9F9F9F"/>
    <a:srgbClr val="969696"/>
    <a:srgbClr val="C55A11"/>
    <a:srgbClr val="7F7F7F"/>
    <a:srgbClr val="548EC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588" autoAdjust="0"/>
    <p:restoredTop sz="86482" autoAdjust="0"/>
  </p:normalViewPr>
  <p:slideViewPr>
    <p:cSldViewPr snapToGrid="0">
      <p:cViewPr>
        <p:scale>
          <a:sx n="70" d="100"/>
          <a:sy n="70" d="100"/>
        </p:scale>
        <p:origin x="-468" y="-246"/>
      </p:cViewPr>
      <p:guideLst>
        <p:guide orient="horz" pos="2183"/>
        <p:guide pos="3840"/>
      </p:guideLst>
    </p:cSldViewPr>
  </p:slideViewPr>
  <p:outlineViewPr>
    <p:cViewPr>
      <p:scale>
        <a:sx n="33" d="100"/>
        <a:sy n="33" d="100"/>
      </p:scale>
      <p:origin x="0" y="-1194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D5AE7-281C-450D-9110-42FBCFD61E77}" type="datetimeFigureOut">
              <a:rPr lang="zh-CN" altLang="en-US" smtClean="0"/>
              <a:t>2018/3/12/Monday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0B26E9-17C2-463B-8B8C-B33A23FFCF8F}" type="slidenum">
              <a:rPr lang="zh-CN" altLang="en-US" smtClean="0"/>
              <a:t>‹#›</a:t>
            </a:fld>
            <a:endParaRPr lang="zh-CN" altLang="en-US"/>
          </a:p>
        </p:txBody>
      </p:sp>
    </p:spTree>
    <p:extLst>
      <p:ext uri="{BB962C8B-B14F-4D97-AF65-F5344CB8AC3E}">
        <p14:creationId xmlns:p14="http://schemas.microsoft.com/office/powerpoint/2010/main" val="3660216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593718-D90C-42E2-AD72-105FD509CB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F335DE87-7DE0-4BF8-9C81-B939B34A9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06B22EA-147E-4FBF-91BF-A37F96EB085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C36B9E65-B212-4C01-9330-5EF97AEC94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E773BC5-D39B-4819-95EB-D372751B8B1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6683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C15B867-6D8F-43A5-B189-1233C44FBD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0AABF7A-0CDF-4515-8560-2634B8E45C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4280AFC-5E00-4D5B-8F4E-3755C3912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59CDA98-2367-44AF-8D83-CAB64DF303E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B64DF7CC-2315-4B30-B5EF-6C4676139E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074BD92-D85D-4FF0-A168-28CCAB037E6B}"/>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408570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038F384-3FA4-47BF-B4D6-E3B2AB980F5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8C70BCBD-6E6E-4F5E-BB47-FE8CDEA6CCD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1D25AC-2D8B-4225-BAD1-B1E071757AD0}"/>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2042F40-F43E-49F5-B717-A41A78B3CA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F15983B-CAE6-4BA3-BDA4-F4F698569D07}"/>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314064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D23EB05-F7F8-4004-8691-E44AE072206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B4FBD01-4403-45F8-A931-E851F097A1E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70311DE-4BF5-452D-8693-F252EFFE92F9}"/>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42FC1B8D-4A4D-4CD4-88D5-595D9D7948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EFA7E9C-05D8-4CF1-8E8C-374477153E7C}"/>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57598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4192256-EB11-4F3B-9673-9C991DD61A57}"/>
              </a:ext>
            </a:extLst>
          </p:cNvPr>
          <p:cNvSpPr>
            <a:spLocks noGrp="1"/>
          </p:cNvSpPr>
          <p:nvPr>
            <p:ph type="title"/>
          </p:nvPr>
        </p:nvSpPr>
        <p:spPr>
          <a:xfrm>
            <a:off x="838200" y="636974"/>
            <a:ext cx="10515600" cy="5454907"/>
          </a:xfrm>
        </p:spPr>
        <p:txBody>
          <a:bodyPr anchor="t">
            <a:normAutofit/>
          </a:bodyPr>
          <a:lstStyle>
            <a:lvl1pPr>
              <a:lnSpc>
                <a:spcPct val="130000"/>
              </a:lnSpc>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a16="http://schemas.microsoft.com/office/drawing/2014/main" xmlns=""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984137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Picture 2" descr="C:\Users\Administrator\Desktop\67.jpg">
            <a:extLst>
              <a:ext uri="{FF2B5EF4-FFF2-40B4-BE49-F238E27FC236}">
                <a16:creationId xmlns:a16="http://schemas.microsoft.com/office/drawing/2014/main" xmlns="" id="{3A468A50-CF98-416C-BD82-B64F61DE8B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a16="http://schemas.microsoft.com/office/drawing/2014/main" xmlns="" id="{04192256-EB11-4F3B-9673-9C991DD61A57}"/>
              </a:ext>
            </a:extLst>
          </p:cNvPr>
          <p:cNvSpPr>
            <a:spLocks noGrp="1"/>
          </p:cNvSpPr>
          <p:nvPr>
            <p:ph type="title"/>
          </p:nvPr>
        </p:nvSpPr>
        <p:spPr>
          <a:xfrm>
            <a:off x="838200" y="636974"/>
            <a:ext cx="10515600" cy="5454907"/>
          </a:xfrm>
        </p:spPr>
        <p:txBody>
          <a:bodyPr anchor="ctr">
            <a:normAutofit/>
          </a:bodyPr>
          <a:lstStyle>
            <a:lvl1pPr algn="ctr">
              <a:defRPr sz="48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a16="http://schemas.microsoft.com/office/drawing/2014/main" xmlns=""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216099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2EDB76-D2F4-4C64-A568-224F00EBE0E2}"/>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F7C64847-D402-4D7E-9467-82653345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AB3997C-521A-47D5-A45F-E484D1C4835E}"/>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FFFEA2A6-9501-41AB-8390-2E02E8A97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5656ACB-283F-4C84-952D-802E61CF0946}"/>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93278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5FE947-AA55-4E85-909F-BEB4F6C885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5540C7A-71DF-4B61-A0AF-E480966CCD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60E4045E-2287-4A28-85C4-04EF0371ED8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BFF63B06-CB95-4520-8592-DD9FFC2E7067}"/>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7F9ED17C-7FFE-47DA-9D4A-E267138D24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A89AF5F-BDF1-4CF1-BEFA-BFF4B399847F}"/>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845584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04538D-5EA2-4E5B-A441-DAF1459A405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C23D37B-9A81-4467-90AB-7C27C505C0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28ACA1C2-9B35-41D3-B641-8A43B615E14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08613B2-7AB3-493B-B285-C54FA7A894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1DC31E84-25BD-430F-BA5F-C6C4337566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FF95FE1-778B-4A32-AEC7-996BC045F33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8" name="页脚占位符 7">
            <a:extLst>
              <a:ext uri="{FF2B5EF4-FFF2-40B4-BE49-F238E27FC236}">
                <a16:creationId xmlns:a16="http://schemas.microsoft.com/office/drawing/2014/main" xmlns="" id="{CE3B89D4-BEEE-4120-AEFB-F00D6E8CC0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9DC8349-3EAC-41EB-8AED-64F39DB2EC4E}"/>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097725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6E3933-0A85-4802-815F-051F6E5F262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65679E15-AA6A-4A04-87D3-75DBFFC25F1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4" name="页脚占位符 3">
            <a:extLst>
              <a:ext uri="{FF2B5EF4-FFF2-40B4-BE49-F238E27FC236}">
                <a16:creationId xmlns:a16="http://schemas.microsoft.com/office/drawing/2014/main" xmlns="" id="{34BF1A13-DE2F-46B0-9764-4F389FF3E3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AAD8673-0559-4627-9B08-2B2534A95D75}"/>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64936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A1932BD-4E57-435D-A947-D8DE7A4CAA4F}"/>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3" name="页脚占位符 2">
            <a:extLst>
              <a:ext uri="{FF2B5EF4-FFF2-40B4-BE49-F238E27FC236}">
                <a16:creationId xmlns:a16="http://schemas.microsoft.com/office/drawing/2014/main" xmlns="" id="{7D1FD3EC-0A8B-4752-8E00-B6C4F1555B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8EA46A2-2F73-4DEE-B72C-ED82C85BEA91}"/>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282105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950274-3F88-440D-84AC-9DB3AA49C7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020E670-F56C-4650-B1C1-093C9F95EF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B224F5D-6C66-4BE1-905E-A2849E395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2BDDD17-60DD-4F46-9538-2939699E7CE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EFC5305E-DE83-43A3-9160-7CCF70F2A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0CC25AF-629B-47A3-A8C5-50CC9A59813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471693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0DC848A-A085-474E-97A2-FA2CD075F6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BE19C4C-3100-426A-907E-37CF611CA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C1BB7A6-D150-4935-B7E4-8C0B0202FE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5440463F-5AB1-4256-9A53-EB37D4C88A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B2B64CB-340A-478E-9567-DEA444BC57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225618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5450F8E8-B376-4DB2-9721-7804692F76A8}"/>
              </a:ext>
            </a:extLst>
          </p:cNvPr>
          <p:cNvSpPr/>
          <p:nvPr/>
        </p:nvSpPr>
        <p:spPr>
          <a:xfrm>
            <a:off x="0" y="1960271"/>
            <a:ext cx="12190413"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F65507CD-6E84-493F-9D98-AA5DEB2EDCF2}"/>
              </a:ext>
            </a:extLst>
          </p:cNvPr>
          <p:cNvSpPr>
            <a:spLocks noGrp="1"/>
          </p:cNvSpPr>
          <p:nvPr>
            <p:ph type="title"/>
          </p:nvPr>
        </p:nvSpPr>
        <p:spPr/>
        <p:txBody>
          <a:bodyPr/>
          <a:lstStyle/>
          <a:p>
            <a:r>
              <a:rPr lang="zh-CN" altLang="zh-CN" b="1" dirty="0">
                <a:solidFill>
                  <a:schemeClr val="bg1"/>
                </a:solidFill>
              </a:rPr>
              <a:t>第九章</a:t>
            </a:r>
            <a:r>
              <a:rPr lang="en-US" altLang="zh-CN" b="1" dirty="0">
                <a:solidFill>
                  <a:schemeClr val="bg1"/>
                </a:solidFill>
              </a:rPr>
              <a:t>  </a:t>
            </a:r>
            <a:r>
              <a:rPr lang="zh-CN" altLang="zh-CN" b="1" dirty="0">
                <a:solidFill>
                  <a:schemeClr val="bg1"/>
                </a:solidFill>
              </a:rPr>
              <a:t>提升开拓创新的能力</a:t>
            </a:r>
            <a:endParaRPr lang="zh-CN" altLang="en-US" dirty="0">
              <a:solidFill>
                <a:schemeClr val="bg1"/>
              </a:solidFill>
            </a:endParaRPr>
          </a:p>
        </p:txBody>
      </p:sp>
    </p:spTree>
    <p:extLst>
      <p:ext uri="{BB962C8B-B14F-4D97-AF65-F5344CB8AC3E}">
        <p14:creationId xmlns:p14="http://schemas.microsoft.com/office/powerpoint/2010/main" val="1006192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3632E5E-DAAD-4002-895C-24695EBE6D74}"/>
              </a:ext>
            </a:extLst>
          </p:cNvPr>
          <p:cNvSpPr>
            <a:spLocks noGrp="1"/>
          </p:cNvSpPr>
          <p:nvPr>
            <p:ph type="title"/>
          </p:nvPr>
        </p:nvSpPr>
        <p:spPr/>
        <p:txBody>
          <a:bodyPr>
            <a:normAutofit/>
          </a:bodyPr>
          <a:lstStyle/>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5.创新能力的基本属性</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①自然性</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②社会性</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③延展性</a:t>
            </a:r>
          </a:p>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6.创新能力结构</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我国学者甘自恒提出“创新能力是主体在创造活动中表现出来的、发展起来的各种能力的总和。”实际上，严格地给出创新能力的定义是困难的，我们试图给出如下定义通过对已积累的知识和经验进行科学加工、创造，以产生新成果的能力。新成果可以是观念成果，也可以是再造成果。创新能力是一种综合能力，它由发现能力、谋划能力、协作能力、评价能力及实施能力等诸要素构成。</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zh-CN" altLang="zh-CN" dirty="0"/>
              <a:t>　　①发现能力</a:t>
            </a:r>
            <a:r>
              <a:rPr lang="en-US" altLang="zh-CN" dirty="0"/>
              <a:t>		</a:t>
            </a:r>
            <a:r>
              <a:rPr lang="zh-CN" altLang="zh-CN" dirty="0"/>
              <a:t>②谋划能力</a:t>
            </a:r>
            <a:r>
              <a:rPr lang="en-US" altLang="zh-CN" dirty="0"/>
              <a:t>	</a:t>
            </a:r>
            <a:r>
              <a:rPr lang="zh-CN" altLang="zh-CN" dirty="0"/>
              <a:t>③协作能力</a:t>
            </a:r>
            <a:br>
              <a:rPr lang="zh-CN" altLang="zh-CN" dirty="0"/>
            </a:br>
            <a:r>
              <a:rPr lang="zh-CN" altLang="zh-CN" dirty="0"/>
              <a:t>　　④评价能力</a:t>
            </a:r>
            <a:r>
              <a:rPr lang="en-US" altLang="zh-CN" dirty="0"/>
              <a:t>		</a:t>
            </a:r>
            <a:r>
              <a:rPr lang="zh-CN" altLang="zh-CN" dirty="0"/>
              <a:t>⑤实施能力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E7851B18-5366-48DC-A1BB-A78391C1C3BF}"/>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40404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F52D0A-5A1D-4C48-B7A4-865BA60C2F1E}"/>
              </a:ext>
            </a:extLst>
          </p:cNvPr>
          <p:cNvSpPr>
            <a:spLocks noGrp="1"/>
          </p:cNvSpPr>
          <p:nvPr>
            <p:ph type="title"/>
          </p:nvPr>
        </p:nvSpPr>
        <p:spPr/>
        <p:txBody>
          <a:bodyPr>
            <a:normAutofit/>
          </a:bodyPr>
          <a:lstStyle/>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7.创新能力与智力</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要进一步了解创新能力，还要了解它与智力的关系。智力一般是指以抽象思维能力为核心的综合的认识能力，它包括观察力、注意力、记忆力和思维力等。</a:t>
            </a:r>
          </a:p>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8.创新能力与心理品质</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创新能力高的人不一定就有成就，真正的创造者，不但具有高度的创新能力，而且还要有良好的心理品质。良好的心理品质是创新能力的动力，只有在良好的心理状态下，创新能力才能得到充分的发展和发挥。</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良好的心理品质主要指情感、兴趣、意志和性格方面的积极特征。</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①高尚的情感。②强烈的兴趣。③顽强的意志。④进取的性格。</a:t>
            </a:r>
          </a:p>
          <a:p>
            <a:endParaRPr lang="zh-CN" altLang="en-US" dirty="0"/>
          </a:p>
        </p:txBody>
      </p:sp>
      <p:sp>
        <p:nvSpPr>
          <p:cNvPr id="3" name="矩形 2">
            <a:extLst>
              <a:ext uri="{FF2B5EF4-FFF2-40B4-BE49-F238E27FC236}">
                <a16:creationId xmlns:a16="http://schemas.microsoft.com/office/drawing/2014/main" xmlns="" id="{9BAEDE42-EC92-4265-AB67-0DD41B32AB8F}"/>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3190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2C6133-D24A-4860-BA4D-1BAA312CB5E4}"/>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第二节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创新能力的培养训练</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创新能力的培养是一个日益受到人们普遍重视的问题。早在</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世纪</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年代，美国就开始致力于创造性人才的培养工作，着眼国民素质，进行教育改革，突出技术教育，以提高国家的技术创新能力和竞争能力。半个多世纪过去了，创新能力培养依然是教育重点。美国总统奥巴马就这样说道：“如果我们不在‘创新’上投资，不鼓励创新，那么美国就不可能担当起世界发展、全球进步的历史重任。”而在中国，我们也充分认识到“要加快知识创新，加快高新技术产业化，关键在人才，必须有一批又一批的优秀人才脱颖而出”。培养、提高大学生创新能力，已成为当前高校教育工作的首要任务。</a:t>
            </a:r>
          </a:p>
          <a:p>
            <a:endParaRPr lang="zh-CN" altLang="en-US" dirty="0"/>
          </a:p>
        </p:txBody>
      </p:sp>
      <p:sp>
        <p:nvSpPr>
          <p:cNvPr id="3" name="矩形 2">
            <a:extLst>
              <a:ext uri="{FF2B5EF4-FFF2-40B4-BE49-F238E27FC236}">
                <a16:creationId xmlns:a16="http://schemas.microsoft.com/office/drawing/2014/main" xmlns="" id="{A284CC4D-EC86-4083-807D-1D44186B10D8}"/>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6F578DFD-27CA-4A58-9A31-F1AA4151692E}"/>
              </a:ext>
            </a:extLst>
          </p:cNvPr>
          <p:cNvSpPr>
            <a:spLocks noEditPoints="1"/>
          </p:cNvSpPr>
          <p:nvPr/>
        </p:nvSpPr>
        <p:spPr bwMode="auto">
          <a:xfrm>
            <a:off x="3013095"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C9488"/>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3834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E81719-574B-478F-861E-29D423ABD74C}"/>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一、基本原则</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培养大学生创新能力涉及到价值取向、教育改革、物质保障、社会机制及人文环境等方面，在具体的培养过程中，应遵循四条基本原则：</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个性化原则</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每个人都是一个特殊的不同于他人的现实存在，没有个性，就没有创造。因此，培养大 学生创新能力必须遵循个性化原则，因材施教，激发学生的主动性和独创性，培养其自主的意 识、独立的人格和批判的精神。确立教育的个性化原则，首先要从“将全面发展与个性发展对 立起来”的误区中解放出来，正确理解马克思关于全面发展的理论。其次，鼓励他们大胆质疑、 逢事多问几个“为什么”“怎么样”，自己拿主意、自己做决定，不依附、不盲从，引导和保护 他们的好奇心、自信心、想象力和表达欲，使他们逐步养成自主、进取、勇敢和独立的人格。最 后，要因材施教。教师要针对人的能力、性格、志趣等具体情况施行不同的教育，激发学生的求 知欲和创造欲，在所有的环节中把批判能力、创新性思维和多样性教给学生，培养学生的创新 精神。</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55E035D5-7EFA-4761-AE22-579027E81469}"/>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5054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F69A89-6A0C-4938-A336-C88244F3EB94}"/>
              </a:ext>
            </a:extLst>
          </p:cNvPr>
          <p:cNvSpPr>
            <a:spLocks noGrp="1"/>
          </p:cNvSpPr>
          <p:nvPr>
            <p:ph type="title"/>
          </p:nvPr>
        </p:nvSpPr>
        <p:spPr>
          <a:xfrm>
            <a:off x="838199" y="614354"/>
            <a:ext cx="10677525" cy="5743575"/>
          </a:xfrm>
        </p:spPr>
        <p:txBody>
          <a:bodyPr>
            <a:normAutofit/>
          </a:bodyPr>
          <a:lstStyle/>
          <a:p>
            <a:r>
              <a:rPr lang="en-US" altLang="zh-CN" b="1" dirty="0"/>
              <a:t>2.</a:t>
            </a:r>
            <a:r>
              <a:rPr lang="zh-CN" altLang="zh-CN" b="1" dirty="0"/>
              <a:t>系统化原则</a:t>
            </a:r>
            <a:r>
              <a:rPr lang="en-US" altLang="zh-CN" dirty="0"/>
              <a:t/>
            </a:r>
            <a:br>
              <a:rPr lang="en-US" altLang="zh-CN" dirty="0"/>
            </a:br>
            <a:r>
              <a:rPr lang="en-US" altLang="zh-CN" dirty="0"/>
              <a:t>       </a:t>
            </a:r>
            <a:r>
              <a:rPr lang="zh-CN" altLang="en-US" dirty="0"/>
              <a:t>所谓系统是由相互联系、相互作用的若干要素，以一定结构组成的、具有一定整体功能 的有机整体。根据一般系统论原理，一方面，培养创新能力是一个包括培养创新意识、创新 精神、创新思维、创新方法等要素的有机整体，绝不能割裂开；另一方面，培养创新能力是 一项庞大的社会系统工程，需要政府、学校、家庭、社会各方面的共同参与，不能再搞封闭 式的教育。</a:t>
            </a:r>
            <a:r>
              <a:rPr lang="en-US" altLang="zh-CN" dirty="0"/>
              <a:t/>
            </a:r>
            <a:br>
              <a:rPr lang="en-US" altLang="zh-CN" dirty="0"/>
            </a:br>
            <a:r>
              <a:rPr lang="en-US" altLang="zh-CN" b="1" dirty="0"/>
              <a:t>3.</a:t>
            </a:r>
            <a:r>
              <a:rPr lang="zh-CN" altLang="zh-CN" b="1" dirty="0"/>
              <a:t>实践性原则</a:t>
            </a:r>
            <a:r>
              <a:rPr lang="en-US" altLang="zh-CN" dirty="0"/>
              <a:t/>
            </a:r>
            <a:br>
              <a:rPr lang="en-US" altLang="zh-CN" dirty="0"/>
            </a:br>
            <a:r>
              <a:rPr lang="en-US" altLang="zh-CN" dirty="0"/>
              <a:t>       </a:t>
            </a:r>
            <a:r>
              <a:rPr lang="zh-CN" altLang="en-US" dirty="0"/>
              <a:t>实践是人所特有的对象性活动，是人类的存在方式。培养创新能力，无论是培养的目的、途径，还是最终结果，都离不开实践。遵循实践性原则，就是坚持马克思主义的教育观和人才 观，坚持创新是一种创造性的实践，坚持以实践作为检验和评价大学生创新能力的唯一标准。</a:t>
            </a:r>
            <a:r>
              <a:rPr lang="zh-CN" altLang="zh-CN" dirty="0"/>
              <a:t/>
            </a:r>
            <a:br>
              <a:rPr lang="zh-CN" altLang="zh-CN" dirty="0"/>
            </a:br>
            <a:r>
              <a:rPr lang="en-US" altLang="zh-CN" b="1" dirty="0"/>
              <a:t>4.</a:t>
            </a:r>
            <a:r>
              <a:rPr lang="zh-CN" altLang="zh-CN" b="1" dirty="0"/>
              <a:t>协作性原则</a:t>
            </a:r>
            <a:r>
              <a:rPr lang="en-US" altLang="zh-CN" dirty="0"/>
              <a:t/>
            </a:r>
            <a:br>
              <a:rPr lang="en-US" altLang="zh-CN" dirty="0"/>
            </a:br>
            <a:r>
              <a:rPr lang="en-US" altLang="zh-CN" dirty="0"/>
              <a:t>       </a:t>
            </a:r>
            <a:r>
              <a:rPr lang="zh-CN" altLang="en-US" dirty="0"/>
              <a:t>所谓协作是指由若干人或若干单位共同配合完成某一任务。创新能力不只是和智力因素 有关，非智力因素也在很大程度上影响着创造潜能的发挥。个性品质中的协作特征就是这样一 种因素。</a:t>
            </a:r>
          </a:p>
        </p:txBody>
      </p:sp>
      <p:sp>
        <p:nvSpPr>
          <p:cNvPr id="3" name="矩形 2">
            <a:extLst>
              <a:ext uri="{FF2B5EF4-FFF2-40B4-BE49-F238E27FC236}">
                <a16:creationId xmlns:a16="http://schemas.microsoft.com/office/drawing/2014/main" xmlns="" id="{52D3BFC4-A27F-4589-B235-9E245E5FF334}"/>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5514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523765B-1D4F-4286-8EE2-E8D4D4200282}"/>
              </a:ext>
            </a:extLst>
          </p:cNvPr>
          <p:cNvSpPr>
            <a:spLocks noGrp="1"/>
          </p:cNvSpPr>
          <p:nvPr>
            <p:ph type="title"/>
          </p:nvPr>
        </p:nvSpPr>
        <p:spPr/>
        <p:txBody>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二、培养方法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只要采取合适的方法，大学生的创新能力是可以大幅度提高的。在遵循四个基本原则的基础上，可以从五个方面加强对大学生创新能力的培养。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3CCF769C-319D-4BEB-91DB-D6EAD879CCBA}"/>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5">
            <a:extLst>
              <a:ext uri="{FF2B5EF4-FFF2-40B4-BE49-F238E27FC236}">
                <a16:creationId xmlns:a16="http://schemas.microsoft.com/office/drawing/2014/main" xmlns="" id="{87712D59-5924-437C-8C36-E97F0A492530}"/>
              </a:ext>
            </a:extLst>
          </p:cNvPr>
          <p:cNvSpPr/>
          <p:nvPr/>
        </p:nvSpPr>
        <p:spPr bwMode="auto">
          <a:xfrm>
            <a:off x="7609012" y="1856628"/>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2"/>
            <a:stretch>
              <a:fillRect/>
            </a:stretch>
          </a:blipFill>
          <a:ln>
            <a:noFill/>
          </a:ln>
        </p:spPr>
        <p:txBody>
          <a:bodyPr vert="horz" wrap="square" lIns="91440" tIns="45720" rIns="91440" bIns="45720" numCol="1" anchor="t" anchorCtr="0" compatLnSpc="1"/>
          <a:lstStyle/>
          <a:p>
            <a:endParaRPr lang="zh-CN" altLang="en-US"/>
          </a:p>
        </p:txBody>
      </p:sp>
      <p:sp>
        <p:nvSpPr>
          <p:cNvPr id="5" name="弧形 4">
            <a:extLst>
              <a:ext uri="{FF2B5EF4-FFF2-40B4-BE49-F238E27FC236}">
                <a16:creationId xmlns:a16="http://schemas.microsoft.com/office/drawing/2014/main" xmlns="" id="{E7664ECE-B0B0-460E-917C-EE995EFE1F36}"/>
              </a:ext>
            </a:extLst>
          </p:cNvPr>
          <p:cNvSpPr/>
          <p:nvPr/>
        </p:nvSpPr>
        <p:spPr bwMode="auto">
          <a:xfrm rot="1227157">
            <a:off x="7021955" y="1986771"/>
            <a:ext cx="1448757" cy="1635119"/>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椭圆 5">
            <a:extLst>
              <a:ext uri="{FF2B5EF4-FFF2-40B4-BE49-F238E27FC236}">
                <a16:creationId xmlns:a16="http://schemas.microsoft.com/office/drawing/2014/main" xmlns="" id="{0EF9E379-066B-4133-94A9-C8A957122C95}"/>
              </a:ext>
            </a:extLst>
          </p:cNvPr>
          <p:cNvSpPr/>
          <p:nvPr/>
        </p:nvSpPr>
        <p:spPr>
          <a:xfrm>
            <a:off x="7186609" y="2071686"/>
            <a:ext cx="728670" cy="714377"/>
          </a:xfrm>
          <a:prstGeom prst="ellipse">
            <a:avLst/>
          </a:prstGeom>
          <a:solidFill>
            <a:srgbClr val="65C6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xmlns="" id="{E5B2C3E5-1DE9-42BF-9170-E21FEA926EAD}"/>
              </a:ext>
            </a:extLst>
          </p:cNvPr>
          <p:cNvSpPr/>
          <p:nvPr/>
        </p:nvSpPr>
        <p:spPr>
          <a:xfrm>
            <a:off x="7467601" y="3095633"/>
            <a:ext cx="728670" cy="71437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32929FD3-59A4-4BE0-BE36-0805C8AFE20D}"/>
              </a:ext>
            </a:extLst>
          </p:cNvPr>
          <p:cNvSpPr/>
          <p:nvPr/>
        </p:nvSpPr>
        <p:spPr>
          <a:xfrm>
            <a:off x="7881939" y="4081461"/>
            <a:ext cx="728670" cy="71437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3</a:t>
            </a:r>
            <a:endParaRPr lang="zh-CN" altLang="en-US" sz="3200" b="1" dirty="0">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CBA8BC2A-1C91-4042-90F1-EEB9B900C073}"/>
              </a:ext>
            </a:extLst>
          </p:cNvPr>
          <p:cNvSpPr/>
          <p:nvPr/>
        </p:nvSpPr>
        <p:spPr>
          <a:xfrm>
            <a:off x="8453433" y="4924428"/>
            <a:ext cx="728670" cy="714377"/>
          </a:xfrm>
          <a:prstGeom prst="ellipse">
            <a:avLst/>
          </a:prstGeom>
          <a:solidFill>
            <a:srgbClr val="FC9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4</a:t>
            </a:r>
            <a:endParaRPr lang="zh-CN" altLang="en-US" b="1" dirty="0">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a16="http://schemas.microsoft.com/office/drawing/2014/main" xmlns="" id="{54A0DA25-8204-40EF-8D98-FE16E06D36B6}"/>
              </a:ext>
            </a:extLst>
          </p:cNvPr>
          <p:cNvSpPr/>
          <p:nvPr/>
        </p:nvSpPr>
        <p:spPr>
          <a:xfrm>
            <a:off x="9224969" y="5695956"/>
            <a:ext cx="728670" cy="71437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5</a:t>
            </a:r>
            <a:endParaRPr lang="zh-CN" altLang="en-US" b="1" dirty="0">
              <a:latin typeface="微软雅黑" panose="020B0503020204020204" pitchFamily="34" charset="-122"/>
              <a:ea typeface="微软雅黑" panose="020B0503020204020204" pitchFamily="34" charset="-122"/>
            </a:endParaRPr>
          </a:p>
        </p:txBody>
      </p:sp>
      <p:sp>
        <p:nvSpPr>
          <p:cNvPr id="14" name="弧形 13">
            <a:extLst>
              <a:ext uri="{FF2B5EF4-FFF2-40B4-BE49-F238E27FC236}">
                <a16:creationId xmlns:a16="http://schemas.microsoft.com/office/drawing/2014/main" xmlns="" id="{86D4C418-0D55-47E5-B08E-6B66B9BF7B8A}"/>
              </a:ext>
            </a:extLst>
          </p:cNvPr>
          <p:cNvSpPr/>
          <p:nvPr/>
        </p:nvSpPr>
        <p:spPr bwMode="auto">
          <a:xfrm rot="1156434">
            <a:off x="7316882" y="3225309"/>
            <a:ext cx="1448757" cy="1376823"/>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弧形 14">
            <a:extLst>
              <a:ext uri="{FF2B5EF4-FFF2-40B4-BE49-F238E27FC236}">
                <a16:creationId xmlns:a16="http://schemas.microsoft.com/office/drawing/2014/main" xmlns="" id="{4C83AE6F-00F7-4BEE-ACF1-59888C0F7C41}"/>
              </a:ext>
            </a:extLst>
          </p:cNvPr>
          <p:cNvSpPr/>
          <p:nvPr/>
        </p:nvSpPr>
        <p:spPr bwMode="auto">
          <a:xfrm rot="406376">
            <a:off x="7763752" y="4075257"/>
            <a:ext cx="1448757" cy="1436993"/>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6" name="弧形 15">
            <a:extLst>
              <a:ext uri="{FF2B5EF4-FFF2-40B4-BE49-F238E27FC236}">
                <a16:creationId xmlns:a16="http://schemas.microsoft.com/office/drawing/2014/main" xmlns="" id="{7F7D9DB2-8FE2-43CE-9094-EAF468C21FA7}"/>
              </a:ext>
            </a:extLst>
          </p:cNvPr>
          <p:cNvSpPr/>
          <p:nvPr/>
        </p:nvSpPr>
        <p:spPr bwMode="auto">
          <a:xfrm rot="21108695">
            <a:off x="8374508" y="4682353"/>
            <a:ext cx="1448757" cy="1635119"/>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标题 1">
            <a:extLst>
              <a:ext uri="{FF2B5EF4-FFF2-40B4-BE49-F238E27FC236}">
                <a16:creationId xmlns:a16="http://schemas.microsoft.com/office/drawing/2014/main" xmlns="" id="{92DE749B-EA79-444B-AF64-66F292CA02A3}"/>
              </a:ext>
            </a:extLst>
          </p:cNvPr>
          <p:cNvSpPr txBox="1">
            <a:spLocks/>
          </p:cNvSpPr>
          <p:nvPr/>
        </p:nvSpPr>
        <p:spPr>
          <a:xfrm>
            <a:off x="838200" y="2251456"/>
            <a:ext cx="6562725" cy="3969570"/>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       1.</a:t>
            </a:r>
            <a:r>
              <a:rPr lang="zh-CN" altLang="zh-CN" dirty="0"/>
              <a:t>尊重学生的个性发展与创造精神</a:t>
            </a:r>
            <a:endParaRPr lang="en-US" altLang="zh-CN" dirty="0"/>
          </a:p>
          <a:p>
            <a:r>
              <a:rPr lang="zh-CN" altLang="zh-CN" dirty="0"/>
              <a:t/>
            </a:r>
            <a:br>
              <a:rPr lang="zh-CN" altLang="zh-CN" dirty="0"/>
            </a:br>
            <a:r>
              <a:rPr lang="en-US" altLang="zh-CN" dirty="0"/>
              <a:t>       2.</a:t>
            </a:r>
            <a:r>
              <a:rPr lang="zh-CN" altLang="zh-CN" dirty="0"/>
              <a:t>营造校园创新环境与创新氛围</a:t>
            </a:r>
            <a:endParaRPr lang="en-US" altLang="zh-CN" dirty="0"/>
          </a:p>
          <a:p>
            <a:r>
              <a:rPr lang="zh-CN" altLang="zh-CN" dirty="0"/>
              <a:t/>
            </a:r>
            <a:br>
              <a:rPr lang="zh-CN" altLang="zh-CN" dirty="0"/>
            </a:br>
            <a:r>
              <a:rPr lang="en-US" altLang="zh-CN" dirty="0"/>
              <a:t>       3.</a:t>
            </a:r>
            <a:r>
              <a:rPr lang="zh-CN" altLang="zh-CN" dirty="0"/>
              <a:t>构建合理的课程体系、开设专门的创新课程</a:t>
            </a:r>
            <a:endParaRPr lang="en-US" altLang="zh-CN" dirty="0"/>
          </a:p>
          <a:p>
            <a:r>
              <a:rPr lang="zh-CN" altLang="zh-CN" dirty="0"/>
              <a:t/>
            </a:r>
            <a:br>
              <a:rPr lang="zh-CN" altLang="zh-CN" dirty="0"/>
            </a:br>
            <a:r>
              <a:rPr lang="en-US" altLang="zh-CN" dirty="0"/>
              <a:t>       4.</a:t>
            </a:r>
            <a:r>
              <a:rPr lang="zh-CN" altLang="zh-CN" dirty="0"/>
              <a:t>改进教学方法、转变培养模式</a:t>
            </a:r>
            <a:endParaRPr lang="en-US" altLang="zh-CN" dirty="0"/>
          </a:p>
          <a:p>
            <a:r>
              <a:rPr lang="zh-CN" altLang="zh-CN" dirty="0"/>
              <a:t/>
            </a:r>
            <a:br>
              <a:rPr lang="zh-CN" altLang="zh-CN" dirty="0"/>
            </a:br>
            <a:r>
              <a:rPr lang="en-US" altLang="zh-CN" dirty="0"/>
              <a:t>       5.</a:t>
            </a:r>
            <a:r>
              <a:rPr lang="zh-CN" altLang="zh-CN" dirty="0"/>
              <a:t>改进考试方式</a:t>
            </a:r>
            <a:endParaRPr lang="zh-CN" altLang="en-US" dirty="0"/>
          </a:p>
        </p:txBody>
      </p:sp>
    </p:spTree>
    <p:extLst>
      <p:ext uri="{BB962C8B-B14F-4D97-AF65-F5344CB8AC3E}">
        <p14:creationId xmlns:p14="http://schemas.microsoft.com/office/powerpoint/2010/main" val="4275802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70C393-6DCF-4791-A014-D0C2CAB7DB14}"/>
              </a:ext>
            </a:extLst>
          </p:cNvPr>
          <p:cNvSpPr>
            <a:spLocks noGrp="1"/>
          </p:cNvSpPr>
          <p:nvPr>
            <p:ph type="title"/>
          </p:nvPr>
        </p:nvSpPr>
        <p:spPr>
          <a:xfrm>
            <a:off x="838200" y="568518"/>
            <a:ext cx="10515600" cy="5720964"/>
          </a:xfrm>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第三节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突破创新思维障碍</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一、发散性思维</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发散性思维又称辐射思维、放射思维、扩散思维或求异思维，是指大脑在思维时呈现的一 种扩散状态的思维模式，它表现为思维视野广阔、思维呈现出多维发散状。可以通过“一题多 解”“一事多写”“一物多用”等方式，培养发散思维的能力。不少心理学家认为，发散思维 是创造性思维的最主要的特点，是测定创造力水平的主要标志之一。</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二、收敛思维</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zh-CN" altLang="en-US" dirty="0"/>
              <a:t>收敛思维又称聚合思维、求同思维、辅集思维、集中思维。其特点是使思维始终集中于同 一方向，使思维条理化、简明化、逻辑化、规律化。收敛思维与发散思维，如同“一个钱币的两 面”，是对立的统一，具有互补性，不可偏废。实践证明，在教学中只有既重视培养学生的发散性思维，又重视收敛思维的培养，才能较好地促进学生的思维发展，提高学生的学习能力，培养 高素质人才。</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zh-CN" sz="2000" b="1"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641A69A2-36CA-43F1-93EC-554D9E6431B8}"/>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921C04C4-A11F-46E3-B272-797A197539AF}"/>
              </a:ext>
            </a:extLst>
          </p:cNvPr>
          <p:cNvSpPr>
            <a:spLocks noEditPoints="1"/>
          </p:cNvSpPr>
          <p:nvPr/>
        </p:nvSpPr>
        <p:spPr bwMode="auto">
          <a:xfrm>
            <a:off x="3070244" y="704377"/>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C9488"/>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9171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492971-D60C-4CDC-9E8E-2C8EA309A0AA}"/>
              </a:ext>
            </a:extLst>
          </p:cNvPr>
          <p:cNvSpPr>
            <a:spLocks noGrp="1"/>
          </p:cNvSpPr>
          <p:nvPr>
            <p:ph type="title"/>
          </p:nvPr>
        </p:nvSpPr>
        <p:spPr/>
        <p:txBody>
          <a:bodyPr/>
          <a:lstStyle/>
          <a:p>
            <a:r>
              <a:rPr lang="zh-CN" altLang="zh-CN" sz="2800" dirty="0"/>
              <a:t>三、联想思维</a:t>
            </a:r>
            <a:r>
              <a:rPr lang="en-US" altLang="zh-CN" b="1" dirty="0"/>
              <a:t/>
            </a:r>
            <a:br>
              <a:rPr lang="en-US" altLang="zh-CN" b="1" dirty="0"/>
            </a:br>
            <a:r>
              <a:rPr lang="en-US" altLang="zh-CN" b="1" dirty="0"/>
              <a:t>       </a:t>
            </a:r>
            <a:r>
              <a:rPr lang="zh-CN" altLang="en-US" dirty="0"/>
              <a:t>联想思维是指人脑记忆表象系统中，由于某种诱因导致不同表象之间发生联系的一种没 有固定思维方向的自由思维活动。联想思维的主要思维形式包括幻想、空想、玄想。其中，幻 想，尤其是科学幻想，在人们的创造活动中具有重要的作用。</a:t>
            </a:r>
            <a:r>
              <a:rPr lang="zh-CN" altLang="zh-CN" b="1" dirty="0"/>
              <a:t/>
            </a:r>
            <a:br>
              <a:rPr lang="zh-CN" altLang="zh-CN" b="1" dirty="0"/>
            </a:br>
            <a:r>
              <a:rPr lang="zh-CN" altLang="zh-CN" sz="2800" dirty="0"/>
              <a:t>四、逻辑思维</a:t>
            </a:r>
            <a:r>
              <a:rPr lang="en-US" altLang="zh-CN" b="1" dirty="0"/>
              <a:t/>
            </a:r>
            <a:br>
              <a:rPr lang="en-US" altLang="zh-CN" b="1" dirty="0"/>
            </a:br>
            <a:r>
              <a:rPr lang="en-US" altLang="zh-CN" b="1" dirty="0"/>
              <a:t>        </a:t>
            </a:r>
            <a:r>
              <a:rPr lang="zh-CN" altLang="en-US" dirty="0"/>
              <a:t>逻辑思维是人们在认识事物的过程中借助概念、判断、推理等思维形式能动地反映客观现 实的理性认识过程，又称抽象思维。它是作为对认识者的思维及其结构以及起作用的规律的分 析而产生和发展起来的。只有经过逻辑思维，人们对事物的认识才能达到对具体对象的本质规 律的把握，进而认识客观世界。它是人的认识的高级阶段，即理性认识阶段。</a:t>
            </a:r>
            <a:r>
              <a:rPr lang="zh-CN" altLang="zh-CN" b="1" dirty="0"/>
              <a:t/>
            </a:r>
            <a:br>
              <a:rPr lang="zh-CN" altLang="zh-CN" b="1" dirty="0"/>
            </a:br>
            <a:endParaRPr lang="zh-CN" altLang="en-US" dirty="0"/>
          </a:p>
        </p:txBody>
      </p:sp>
      <p:sp>
        <p:nvSpPr>
          <p:cNvPr id="3" name="矩形 2">
            <a:extLst>
              <a:ext uri="{FF2B5EF4-FFF2-40B4-BE49-F238E27FC236}">
                <a16:creationId xmlns:a16="http://schemas.microsoft.com/office/drawing/2014/main" xmlns="" id="{F688CB44-F2D0-4A53-A62C-250DFDFF345A}"/>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4992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F30FBE-24DA-41DC-A0D1-A94A77FCB02D}"/>
              </a:ext>
            </a:extLst>
          </p:cNvPr>
          <p:cNvSpPr>
            <a:spLocks noGrp="1"/>
          </p:cNvSpPr>
          <p:nvPr>
            <p:ph type="title"/>
          </p:nvPr>
        </p:nvSpPr>
        <p:spPr/>
        <p:txBody>
          <a:bodyPr/>
          <a:lstStyle/>
          <a:p>
            <a:r>
              <a:rPr lang="zh-CN" altLang="zh-CN" sz="2800" dirty="0"/>
              <a:t>五、辩证思维</a:t>
            </a:r>
            <a:r>
              <a:rPr lang="en-US" altLang="zh-CN" b="1" dirty="0"/>
              <a:t/>
            </a:r>
            <a:br>
              <a:rPr lang="en-US" altLang="zh-CN" b="1" dirty="0"/>
            </a:br>
            <a:r>
              <a:rPr lang="en-US" altLang="zh-CN" b="1" dirty="0"/>
              <a:t>       </a:t>
            </a:r>
            <a:r>
              <a:rPr lang="zh-CN" altLang="en-US" dirty="0"/>
              <a:t>辩证思维是指以变化发展的视角认识事物的思维方式，通常被认为是与逻辑思维相对立的 一种思维方式。在逻辑思维中，事物一般是“非此即彼”“非真即假”，而在辩证思维中，事 物可以在同一时间里“亦此亦彼”“亦真亦假”而无碍思维活动的正常进行。</a:t>
            </a:r>
            <a:r>
              <a:rPr lang="zh-CN" altLang="zh-CN" b="1" dirty="0"/>
              <a:t/>
            </a:r>
            <a:br>
              <a:rPr lang="zh-CN" altLang="zh-CN" b="1" dirty="0"/>
            </a:br>
            <a:r>
              <a:rPr lang="zh-CN" altLang="zh-CN" sz="2800" dirty="0"/>
              <a:t>六、思维导图</a:t>
            </a:r>
            <a:r>
              <a:rPr lang="en-US" altLang="zh-CN" b="1" dirty="0"/>
              <a:t/>
            </a:r>
            <a:br>
              <a:rPr lang="en-US" altLang="zh-CN" b="1" dirty="0"/>
            </a:br>
            <a:r>
              <a:rPr lang="en-US" altLang="zh-CN" b="1" dirty="0"/>
              <a:t>       </a:t>
            </a:r>
            <a:r>
              <a:rPr lang="zh-CN" altLang="en-US" dirty="0"/>
              <a:t>思维过程中，思维导图的应用能够使我们事半功倍。思维导图，又叫心智图，是由东尼</a:t>
            </a:r>
            <a:r>
              <a:rPr lang="en-US" altLang="zh-CN" dirty="0"/>
              <a:t>· </a:t>
            </a:r>
            <a:r>
              <a:rPr lang="zh-CN" altLang="en-US" dirty="0"/>
              <a:t>博赞创建的。它是表达发射性思维的有效的图形思维工具，它简单却又极其有效，是一种革命 性的思维工具。思维导图运用图文并重的技巧，把各级主题的关系用相互隶属与相关的层级 图表现出来，将主题关键词与图像、颜色等建立起记忆链接。思维导图充分运用左右脑腑的机 能，利用记忆、阅读、思维的规律，协助人们在科学与艺术、逻辑与想象之间平衡发展，从而开 启人类大脑的无限潜能。思维导图因此具有展现人类思维的强大功能。</a:t>
            </a:r>
          </a:p>
        </p:txBody>
      </p:sp>
      <p:sp>
        <p:nvSpPr>
          <p:cNvPr id="3" name="矩形 2">
            <a:extLst>
              <a:ext uri="{FF2B5EF4-FFF2-40B4-BE49-F238E27FC236}">
                <a16:creationId xmlns:a16="http://schemas.microsoft.com/office/drawing/2014/main" xmlns="" id="{AA54B031-AC72-43B2-9132-B547CC17C007}"/>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5503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3386A2-1468-4691-BFBA-340FAB562AAA}"/>
              </a:ext>
            </a:extLst>
          </p:cNvPr>
          <p:cNvSpPr>
            <a:spLocks noGrp="1"/>
          </p:cNvSpPr>
          <p:nvPr>
            <p:ph type="title"/>
          </p:nvPr>
        </p:nvSpPr>
        <p:spPr>
          <a:xfrm>
            <a:off x="838200" y="461641"/>
            <a:ext cx="10515600" cy="5934718"/>
          </a:xfrm>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第四节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创新技法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一、创新技法概述</a:t>
            </a:r>
            <a:r>
              <a:rPr lang="en-US" altLang="zh-CN" dirty="0"/>
              <a:t/>
            </a:r>
            <a:br>
              <a:rPr lang="en-US" altLang="zh-CN" dirty="0"/>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方法的重要</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如果把创造创新活动比喻成过河的话，那么方法和技法就是过河的桥或船。方法和技巧可以说比内容和事实更重要。法国著名的生理学家贝尔纳曾说过：</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良好方法能使我们更好地发挥天赋的才能，而笨拙的方法则可能阻碍才能的发挥</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。黑格尔说：</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方法是任何事物所不能抗拒的、最高的、无限的力量</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。笛卡儿认为：最有用的知识是关于方法的知识。</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 </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创新技法的定义</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创新技法是创造学家根据创造性思维发展规律和大量成功的创造与创新的实例总结出来的一些原理、技巧和方法。</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 </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创新技法的作用</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创新技法的应用既可直接产生创造、创新成果，同时也可启发人的创新思维。可以提高人们的创造力、创新能力和创造、创新成果的实现率。</a:t>
            </a:r>
          </a:p>
        </p:txBody>
      </p:sp>
      <p:sp>
        <p:nvSpPr>
          <p:cNvPr id="3" name="矩形 2">
            <a:extLst>
              <a:ext uri="{FF2B5EF4-FFF2-40B4-BE49-F238E27FC236}">
                <a16:creationId xmlns:a16="http://schemas.microsoft.com/office/drawing/2014/main" xmlns="" id="{2F57A27B-8C7A-48B7-9D3C-E50E4F03B30A}"/>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a:extLst>
              <a:ext uri="{FF2B5EF4-FFF2-40B4-BE49-F238E27FC236}">
                <a16:creationId xmlns:a16="http://schemas.microsoft.com/office/drawing/2014/main" xmlns="" id="{D941785C-743E-4094-9002-AAC2A572B381}"/>
              </a:ext>
            </a:extLst>
          </p:cNvPr>
          <p:cNvSpPr>
            <a:spLocks noEditPoints="1"/>
          </p:cNvSpPr>
          <p:nvPr/>
        </p:nvSpPr>
        <p:spPr bwMode="auto">
          <a:xfrm>
            <a:off x="4013219" y="604365"/>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C9488"/>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8947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0923C19-703C-4086-94FF-C1A293BD3FDE}"/>
              </a:ext>
            </a:extLst>
          </p:cNvPr>
          <p:cNvSpPr>
            <a:spLocks noGrp="1"/>
          </p:cNvSpPr>
          <p:nvPr>
            <p:ph type="title"/>
          </p:nvPr>
        </p:nvSpPr>
        <p:spPr>
          <a:xfrm>
            <a:off x="838200" y="485776"/>
            <a:ext cx="10515600" cy="5872162"/>
          </a:xfrm>
        </p:spPr>
        <p:txBody>
          <a:bodyPr>
            <a:normAutofit/>
          </a:bodyPr>
          <a:lstStyle/>
          <a:p>
            <a:r>
              <a:rPr lang="en-US" altLang="zh-CN" sz="28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第一节</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正确认识创新能力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一、创新</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1.创新的由来</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一般认为，创新概念于1912年由美国经济学家熊彼特在其著作《经济发展概论》中首次提出：创新是指把一种新的生产要素和生产条件的“新结合”  。它包括四种情况：引入一种新的生产方法，开辟一个新的市场，获得原材料或半成品的一种新的供应来源。熊彼特的创新概念包含的范围很广，如涉及技术性变化的创新及非技术性变化的组织创新。到20世纪60年代，美国经济学家华尔特·罗斯托提出了“起飞”六阶段理论，将“创新”的概念发展为“技术创新”，并且把“技术创新”提高到“创新”的主导地位。</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zh-CN" altLang="zh-CN" b="1" dirty="0"/>
              <a:t>2.创新的含义</a:t>
            </a:r>
            <a:br>
              <a:rPr lang="zh-CN" altLang="zh-CN" b="1" dirty="0"/>
            </a:br>
            <a:r>
              <a:rPr lang="en-US" altLang="zh-CN" dirty="0"/>
              <a:t>       </a:t>
            </a:r>
            <a:r>
              <a:rPr lang="zh-CN" altLang="zh-CN" dirty="0"/>
              <a:t>创新，顾名思义，创造新的事物。创新一词出现得很早，如《魏书》中有“革弊创新”，《周书》中有“创新改旧”。和创新含义相同或行进的词汇有维新、鼎新等，如“咸与维新”“革故鼎新”“除旧布新”“苟日新，日日新，又日新”。</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a16="http://schemas.microsoft.com/office/drawing/2014/main" xmlns="" id="{3A565AEB-8284-4F51-9D40-332AF328BA96}"/>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7A8BE45A-107E-4494-AE8E-7B2B55FCEF68}"/>
              </a:ext>
            </a:extLst>
          </p:cNvPr>
          <p:cNvSpPr>
            <a:spLocks noEditPoints="1"/>
          </p:cNvSpPr>
          <p:nvPr/>
        </p:nvSpPr>
        <p:spPr bwMode="auto">
          <a:xfrm>
            <a:off x="3770331" y="615220"/>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C9488"/>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19317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BE1B73-B5CF-434C-8932-36B0999CE498}"/>
              </a:ext>
            </a:extLst>
          </p:cNvPr>
          <p:cNvSpPr>
            <a:spLocks noGrp="1"/>
          </p:cNvSpPr>
          <p:nvPr>
            <p:ph type="title"/>
          </p:nvPr>
        </p:nvSpPr>
        <p:spPr>
          <a:xfrm>
            <a:off x="838200" y="485775"/>
            <a:ext cx="10515600" cy="584358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二、设问法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发明、创造、创新的关键是能够发现问题，提出问题。设问法就是对任何事物都多问几个为什么。</a:t>
            </a:r>
          </a:p>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（一）奥斯本核检表法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这是奥斯本提出来的一种创造方法。即根据需要解决的问题，或创造的对象列出有关问题，一个一个地核对、讨论，从中找到解决问题的方法或创造的设想。下面介绍奥斯本核检目录法九个方面的提问。</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设问法——核检表法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）方法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en-US" dirty="0"/>
          </a:p>
          <a:p>
            <a:endParaRPr lang="zh-CN" altLang="en-US" dirty="0"/>
          </a:p>
        </p:txBody>
      </p:sp>
      <p:sp>
        <p:nvSpPr>
          <p:cNvPr id="3" name="矩形 2">
            <a:extLst>
              <a:ext uri="{FF2B5EF4-FFF2-40B4-BE49-F238E27FC236}">
                <a16:creationId xmlns:a16="http://schemas.microsoft.com/office/drawing/2014/main" xmlns="" id="{32F62CD2-03FE-4DD4-9BFE-235908ED52C3}"/>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0002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BBDF0D-5483-4C19-AFF2-906AD065AAE5}"/>
              </a:ext>
            </a:extLst>
          </p:cNvPr>
          <p:cNvSpPr>
            <a:spLocks noGrp="1"/>
          </p:cNvSpPr>
          <p:nvPr>
            <p:ph type="title"/>
          </p:nvPr>
        </p:nvSpPr>
        <p:spPr/>
        <p:txBody>
          <a:bodyPr/>
          <a:lstStyle/>
          <a:p>
            <a:r>
              <a:rPr lang="zh-CN" altLang="zh-CN" b="1" dirty="0"/>
              <a:t>（</a:t>
            </a:r>
            <a:r>
              <a:rPr lang="en-US" altLang="zh-CN" b="1" dirty="0"/>
              <a:t>2</a:t>
            </a:r>
            <a:r>
              <a:rPr lang="zh-CN" altLang="zh-CN" b="1" dirty="0"/>
              <a:t>）核检表法的优点</a:t>
            </a:r>
            <a:r>
              <a:rPr lang="en-US" altLang="zh-CN" b="1" dirty="0"/>
              <a:t/>
            </a:r>
            <a:br>
              <a:rPr lang="en-US" altLang="zh-CN" b="1" dirty="0"/>
            </a:br>
            <a:r>
              <a:rPr lang="en-US" altLang="zh-CN" dirty="0"/>
              <a:t>        </a:t>
            </a:r>
            <a:r>
              <a:rPr lang="zh-CN" altLang="en-US" dirty="0"/>
              <a:t>核检表法是一种具有较强启发创新思维的方法。这是因为它强制人去思考，有利于突破 一些人不愿提问题或不善于提问题的心理障碍。提问，尤其是提出有创见的新问题本身就是 一种创新。它又是一种多向发散的思考，使人的思维角度、思维目标更丰富。另外，核检思考 提供了创新活动最基本的思路，可以使创新者尽快集中精力，朝提示的目标方向去构想、创 造、创新。</a:t>
            </a:r>
            <a:r>
              <a:rPr lang="zh-CN" altLang="zh-CN" dirty="0"/>
              <a:t/>
            </a:r>
            <a:br>
              <a:rPr lang="zh-CN" altLang="zh-CN" dirty="0"/>
            </a:br>
            <a:r>
              <a:rPr lang="zh-CN" altLang="zh-CN" b="1" dirty="0"/>
              <a:t>（</a:t>
            </a:r>
            <a:r>
              <a:rPr lang="en-US" altLang="zh-CN" b="1" dirty="0"/>
              <a:t>3</a:t>
            </a:r>
            <a:r>
              <a:rPr lang="zh-CN" altLang="zh-CN" b="1" dirty="0"/>
              <a:t>）使用核检表法应注意的几点</a:t>
            </a:r>
            <a:r>
              <a:rPr lang="en-US" altLang="zh-CN" dirty="0"/>
              <a:t/>
            </a:r>
            <a:br>
              <a:rPr lang="en-US" altLang="zh-CN" dirty="0"/>
            </a:br>
            <a:r>
              <a:rPr lang="en-US" altLang="zh-CN" dirty="0"/>
              <a:t>       </a:t>
            </a:r>
            <a:r>
              <a:rPr lang="zh-CN" altLang="en-US" dirty="0"/>
              <a:t>一是要一条一条地进行核检，不要有遗漏。 </a:t>
            </a:r>
            <a:r>
              <a:rPr lang="en-US" altLang="zh-CN" dirty="0"/>
              <a:t/>
            </a:r>
            <a:br>
              <a:rPr lang="en-US" altLang="zh-CN" dirty="0"/>
            </a:br>
            <a:r>
              <a:rPr lang="en-US" altLang="zh-CN" dirty="0"/>
              <a:t>       </a:t>
            </a:r>
            <a:r>
              <a:rPr lang="zh-CN" altLang="en-US" dirty="0"/>
              <a:t>二是要多核检几遍，效果会更好，或许会更准确地选择出所需创造、创新、发明的方面。    </a:t>
            </a:r>
            <a:r>
              <a:rPr lang="en-US" altLang="zh-CN" dirty="0"/>
              <a:t/>
            </a:r>
            <a:br>
              <a:rPr lang="en-US" altLang="zh-CN" dirty="0"/>
            </a:br>
            <a:r>
              <a:rPr lang="en-US" altLang="zh-CN" dirty="0"/>
              <a:t>       </a:t>
            </a:r>
            <a:r>
              <a:rPr lang="zh-CN" altLang="en-US" dirty="0"/>
              <a:t>三是在检核每项内容时，要尽可能地发挥自己的想象力和创新能力，产生更多的创造性 设想。 </a:t>
            </a:r>
            <a:r>
              <a:rPr lang="en-US" altLang="zh-CN" dirty="0"/>
              <a:t/>
            </a:r>
            <a:br>
              <a:rPr lang="en-US" altLang="zh-CN" dirty="0"/>
            </a:br>
            <a:r>
              <a:rPr lang="en-US" altLang="zh-CN" dirty="0"/>
              <a:t>       </a:t>
            </a:r>
            <a:r>
              <a:rPr lang="zh-CN" altLang="en-US" dirty="0"/>
              <a:t>核检方式可根据需要，一人核检可以，</a:t>
            </a:r>
            <a:r>
              <a:rPr lang="en-US" altLang="zh-CN" dirty="0"/>
              <a:t>3~8 </a:t>
            </a:r>
            <a:r>
              <a:rPr lang="zh-CN" altLang="en-US" dirty="0"/>
              <a:t>人共同核检也可以。集体核检可以互相激励， 产生头脑风暴，更有希望创新 。</a:t>
            </a:r>
          </a:p>
        </p:txBody>
      </p:sp>
      <p:sp>
        <p:nvSpPr>
          <p:cNvPr id="3" name="矩形 2">
            <a:extLst>
              <a:ext uri="{FF2B5EF4-FFF2-40B4-BE49-F238E27FC236}">
                <a16:creationId xmlns:a16="http://schemas.microsoft.com/office/drawing/2014/main" xmlns="" id="{96F3B0CA-D50F-4544-94AF-02B37866D53D}"/>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4607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8C01AD-9A17-41BF-ABED-35DA696F2310}"/>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设问法——和田十二法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和田十二法：加一加、减一减、扩一扩、缩一缩、变一变、改一改、联一联、学一学</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模仿</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、代一代、搬一搬、反一反、定一定</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规定）。可归入核检表法。</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设问法</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—5W1H(6W2H)</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美国陆军部提出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5W1H</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法。我国著名教育家陶行知先生提出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6W2H</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法，他把这种提问模式叫做教人聪明的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八大贤人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为此他写了一首小诗：“我有几位好朋友，曾把万事指导我，你若想问真姓名，名字不同都姓何：何事、何故、何人、何如、何时、何地、何去，还有一个西洋名，姓名颠倒叫几何。若向八贤常请教，虽是笨人不会错。”</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8888F739-EE73-41F3-B227-EA36F34B10C3}"/>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13950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9199DA-7DFF-4700-860E-8E25507FC208}"/>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三、组合技法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定义：</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组合思维是指把多项貌似不相关的事物通过想象加以连接，从而使之变成彼此不可分割的新的整体的一种思考方式。</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特征</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）创新性</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运用组合法搞发明创造时，最富有创造性之处就在于组合要素的选择和新颖组合方式的提出。为提高组合要素的性能而提高整体功能是组合创新的基本目的。例：瑞士军刀。</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）广泛性</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有人对</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1900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年至</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2000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年的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480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项重大创新成果进行分析，发现技术创新的性质和方式，自</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世纪</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年代发生了重大变化：原理突破型成果的比例明显下降，而组合型发明开始变成技术创新的主要方式。据统计，现代技术中组合型成果已占全部发明的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至</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70%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以上。</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）时代性和继承性</a:t>
            </a:r>
          </a:p>
          <a:p>
            <a:endParaRPr lang="zh-CN" altLang="en-US" dirty="0"/>
          </a:p>
        </p:txBody>
      </p:sp>
      <p:sp>
        <p:nvSpPr>
          <p:cNvPr id="3" name="矩形 2">
            <a:extLst>
              <a:ext uri="{FF2B5EF4-FFF2-40B4-BE49-F238E27FC236}">
                <a16:creationId xmlns:a16="http://schemas.microsoft.com/office/drawing/2014/main" xmlns="" id="{8DDD3E2A-E372-41C3-A864-36C00158E987}"/>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62803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08F602-D9CD-4E9A-8F1D-FE7F4212F489}"/>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作用</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可归纳为三点：</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）可以运用已有技术实现技术突破。</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）有利于为新技术、新工艺、新材料的推广应用寻找途径。</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）在开展群体创新活动中，获取群体创新成果，实践人人都是创新者的过程中发挥独特作用。</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组合基本类型</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）重组组合：组合各组成部分的相互关系。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）功能组合</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）材料组合</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）同类组合</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）异类组合</a:t>
            </a:r>
          </a:p>
          <a:p>
            <a:endParaRPr lang="zh-CN" altLang="en-US" dirty="0"/>
          </a:p>
        </p:txBody>
      </p:sp>
      <p:sp>
        <p:nvSpPr>
          <p:cNvPr id="3" name="矩形 2">
            <a:extLst>
              <a:ext uri="{FF2B5EF4-FFF2-40B4-BE49-F238E27FC236}">
                <a16:creationId xmlns:a16="http://schemas.microsoft.com/office/drawing/2014/main" xmlns="" id="{0F3701B7-180F-42A2-89CE-856284D458CA}"/>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75508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58B7DB-1928-44B9-80E9-4FD6F9F2EAAD}"/>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5. </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组合方法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）主体附加法——发散、想象思维为主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）二元坐标法——发散、想象思维为主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）焦点法——想象、收敛思维为主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）形态分析法——发散、收敛思维为主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）主体附加法</a:t>
            </a:r>
          </a:p>
          <a:p>
            <a:endParaRPr lang="zh-CN" altLang="en-US" dirty="0"/>
          </a:p>
        </p:txBody>
      </p:sp>
      <p:sp>
        <p:nvSpPr>
          <p:cNvPr id="3" name="矩形 2">
            <a:extLst>
              <a:ext uri="{FF2B5EF4-FFF2-40B4-BE49-F238E27FC236}">
                <a16:creationId xmlns:a16="http://schemas.microsoft.com/office/drawing/2014/main" xmlns="" id="{797EA19E-4331-4BBE-9869-954015B187F8}"/>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69009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529793-23DC-4BA2-99BD-E31146AFE99E}"/>
              </a:ext>
            </a:extLst>
          </p:cNvPr>
          <p:cNvSpPr>
            <a:spLocks noGrp="1"/>
          </p:cNvSpPr>
          <p:nvPr>
            <p:ph type="title"/>
          </p:nvPr>
        </p:nvSpPr>
        <p:spPr>
          <a:xfrm>
            <a:off x="838200" y="414342"/>
            <a:ext cx="10515600" cy="5843586"/>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四、逆向转换技法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（一）逆向反转法</a:t>
            </a:r>
            <a:r>
              <a:rPr lang="en-US" altLang="zh-CN" dirty="0"/>
              <a:t/>
            </a:r>
            <a:br>
              <a:rPr lang="en-US" altLang="zh-CN" dirty="0"/>
            </a:br>
            <a:r>
              <a:rPr lang="en-US" altLang="zh-CN" dirty="0"/>
              <a:t>       </a:t>
            </a:r>
            <a:r>
              <a:rPr lang="zh-CN" altLang="en-US" dirty="0"/>
              <a:t>逆向反转法的“逆”可以是方向、位置、过程、功能、原因、结果、优缺点、破</a:t>
            </a:r>
            <a:r>
              <a:rPr lang="en-US" altLang="zh-CN" dirty="0"/>
              <a:t>(</a:t>
            </a:r>
            <a:r>
              <a:rPr lang="zh-CN" altLang="en-US" dirty="0"/>
              <a:t>旧）立（新） 矛盾的两个方面等诸方面的逆转。 </a:t>
            </a:r>
            <a:r>
              <a:rPr lang="en-US" altLang="zh-CN" dirty="0"/>
              <a:t/>
            </a:r>
            <a:br>
              <a:rPr lang="en-US" altLang="zh-CN" dirty="0"/>
            </a:br>
            <a:r>
              <a:rPr lang="en-US" altLang="zh-CN" dirty="0"/>
              <a:t>            </a:t>
            </a:r>
            <a:r>
              <a:rPr lang="zh-CN" altLang="en-US" dirty="0"/>
              <a:t>（</a:t>
            </a:r>
            <a:r>
              <a:rPr lang="en-US" altLang="zh-CN" dirty="0"/>
              <a:t>1</a:t>
            </a:r>
            <a:r>
              <a:rPr lang="zh-CN" altLang="en-US" dirty="0"/>
              <a:t>）原理相反： 制冷与制热、电动机与发电机、压缩机与鼓风机。 </a:t>
            </a:r>
            <a:r>
              <a:rPr lang="en-US" altLang="zh-CN" dirty="0"/>
              <a:t/>
            </a:r>
            <a:br>
              <a:rPr lang="en-US" altLang="zh-CN" dirty="0"/>
            </a:br>
            <a:r>
              <a:rPr lang="en-US" altLang="zh-CN" dirty="0"/>
              <a:t>	</a:t>
            </a:r>
            <a:r>
              <a:rPr lang="zh-CN" altLang="en-US" dirty="0"/>
              <a:t>（</a:t>
            </a:r>
            <a:r>
              <a:rPr lang="en-US" altLang="zh-CN" dirty="0"/>
              <a:t>2</a:t>
            </a:r>
            <a:r>
              <a:rPr lang="zh-CN" altLang="en-US" dirty="0"/>
              <a:t>）功能相反：保温瓶（保热）与装冰袋（保冷）。 </a:t>
            </a:r>
            <a:r>
              <a:rPr lang="en-US" altLang="zh-CN" dirty="0"/>
              <a:t/>
            </a:r>
            <a:br>
              <a:rPr lang="en-US" altLang="zh-CN" dirty="0"/>
            </a:br>
            <a:r>
              <a:rPr lang="en-US" altLang="zh-CN" dirty="0"/>
              <a:t>	</a:t>
            </a:r>
            <a:r>
              <a:rPr lang="zh-CN" altLang="en-US" dirty="0"/>
              <a:t>（</a:t>
            </a:r>
            <a:r>
              <a:rPr lang="en-US" altLang="zh-CN" dirty="0"/>
              <a:t>3</a:t>
            </a:r>
            <a:r>
              <a:rPr lang="zh-CN" altLang="en-US" dirty="0"/>
              <a:t>）过程相反：吹尘与吸尘 。 </a:t>
            </a:r>
            <a:r>
              <a:rPr lang="en-US" altLang="zh-CN" dirty="0"/>
              <a:t/>
            </a:r>
            <a:br>
              <a:rPr lang="en-US" altLang="zh-CN" dirty="0"/>
            </a:br>
            <a:r>
              <a:rPr lang="en-US" altLang="zh-CN" dirty="0"/>
              <a:t>	</a:t>
            </a:r>
            <a:r>
              <a:rPr lang="zh-CN" altLang="en-US" dirty="0"/>
              <a:t>（</a:t>
            </a:r>
            <a:r>
              <a:rPr lang="en-US" altLang="zh-CN" dirty="0"/>
              <a:t>4</a:t>
            </a:r>
            <a:r>
              <a:rPr lang="zh-CN" altLang="en-US" dirty="0"/>
              <a:t>）位置相反：野生动物园的人和动物的位置。 </a:t>
            </a:r>
            <a:r>
              <a:rPr lang="en-US" altLang="zh-CN" dirty="0"/>
              <a:t/>
            </a:r>
            <a:br>
              <a:rPr lang="en-US" altLang="zh-CN" dirty="0"/>
            </a:br>
            <a:r>
              <a:rPr lang="en-US" altLang="zh-CN" dirty="0"/>
              <a:t>	</a:t>
            </a:r>
            <a:r>
              <a:rPr lang="zh-CN" altLang="en-US" dirty="0"/>
              <a:t>（</a:t>
            </a:r>
            <a:r>
              <a:rPr lang="en-US" altLang="zh-CN" dirty="0"/>
              <a:t>5</a:t>
            </a:r>
            <a:r>
              <a:rPr lang="zh-CN" altLang="en-US" dirty="0"/>
              <a:t>）因果相反：原因结果互相反转即由果到因。如数学运算中从结果倒推回来以检查运算 是否正确。因果相反就是把通常的“因为</a:t>
            </a:r>
            <a:r>
              <a:rPr lang="en-US" altLang="zh-CN" dirty="0"/>
              <a:t>—</a:t>
            </a:r>
            <a:r>
              <a:rPr lang="zh-CN" altLang="en-US" dirty="0"/>
              <a:t>所以” 的思维方式用“应该</a:t>
            </a:r>
            <a:r>
              <a:rPr lang="en-US" altLang="zh-CN" dirty="0"/>
              <a:t>—</a:t>
            </a:r>
            <a:r>
              <a:rPr lang="zh-CN" altLang="en-US" dirty="0"/>
              <a:t>但是”的逆向思维所 代替。</a:t>
            </a:r>
            <a:r>
              <a:rPr lang="en-US" altLang="zh-CN" dirty="0"/>
              <a:t/>
            </a:r>
            <a:br>
              <a:rPr lang="en-US" altLang="zh-CN" dirty="0"/>
            </a:br>
            <a:r>
              <a:rPr lang="en-US" altLang="zh-CN" dirty="0"/>
              <a:t>	</a:t>
            </a:r>
            <a:r>
              <a:rPr lang="zh-CN" altLang="en-US" dirty="0"/>
              <a:t>（</a:t>
            </a:r>
            <a:r>
              <a:rPr lang="en-US" altLang="zh-CN" dirty="0"/>
              <a:t>6</a:t>
            </a:r>
            <a:r>
              <a:rPr lang="zh-CN" altLang="en-US" dirty="0"/>
              <a:t>）程序相反：科学假设与实验验证：居里夫人发现镭。 </a:t>
            </a:r>
            <a:r>
              <a:rPr lang="en-US" altLang="zh-CN" dirty="0"/>
              <a:t/>
            </a:r>
            <a:br>
              <a:rPr lang="en-US" altLang="zh-CN" dirty="0"/>
            </a:br>
            <a:r>
              <a:rPr lang="en-US" altLang="zh-CN" dirty="0"/>
              <a:t>	</a:t>
            </a:r>
            <a:r>
              <a:rPr lang="zh-CN" altLang="en-US" dirty="0"/>
              <a:t>（</a:t>
            </a:r>
            <a:r>
              <a:rPr lang="en-US" altLang="zh-CN" dirty="0"/>
              <a:t>7</a:t>
            </a:r>
            <a:r>
              <a:rPr lang="zh-CN" altLang="en-US" dirty="0"/>
              <a:t>）观念相反：大而全到专门化、以产定销到以销定产。 </a:t>
            </a:r>
            <a:r>
              <a:rPr lang="en-US" altLang="zh-CN" dirty="0"/>
              <a:t/>
            </a:r>
            <a:br>
              <a:rPr lang="en-US" altLang="zh-CN" dirty="0"/>
            </a:br>
            <a:r>
              <a:rPr lang="en-US" altLang="zh-CN" dirty="0"/>
              <a:t>	</a:t>
            </a:r>
            <a:r>
              <a:rPr lang="zh-CN" altLang="en-US" dirty="0"/>
              <a:t>（</a:t>
            </a:r>
            <a:r>
              <a:rPr lang="en-US" altLang="zh-CN" dirty="0"/>
              <a:t>8</a:t>
            </a:r>
            <a:r>
              <a:rPr lang="zh-CN" altLang="en-US" dirty="0"/>
              <a:t>）结构逆向：电风扇 </a:t>
            </a:r>
            <a:r>
              <a:rPr lang="en-US" altLang="zh-CN" dirty="0"/>
              <a:t>/ </a:t>
            </a:r>
            <a:r>
              <a:rPr lang="zh-CN" altLang="en-US" dirty="0"/>
              <a:t>排风扇与风力发电。</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a16="http://schemas.microsoft.com/office/drawing/2014/main" xmlns="" id="{8E1A6FDB-8860-4C10-9759-25F1C140D286}"/>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1194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F72087-A41A-4BD4-82FA-610D7F2A9ABF}"/>
              </a:ext>
            </a:extLst>
          </p:cNvPr>
          <p:cNvSpPr>
            <a:spLocks noGrp="1"/>
          </p:cNvSpPr>
          <p:nvPr>
            <p:ph type="title"/>
          </p:nvPr>
        </p:nvSpPr>
        <p:spPr/>
        <p:txBody>
          <a:bodyPr/>
          <a:lstStyle/>
          <a:p>
            <a:r>
              <a:rPr lang="zh-CN" altLang="zh-CN" dirty="0"/>
              <a:t>（二）重点转移与问题逆转法 </a:t>
            </a:r>
            <a:r>
              <a:rPr lang="en-US" altLang="zh-CN" dirty="0"/>
              <a:t/>
            </a:r>
            <a:br>
              <a:rPr lang="en-US" altLang="zh-CN" dirty="0"/>
            </a:br>
            <a:r>
              <a:rPr lang="en-US" altLang="zh-CN" dirty="0"/>
              <a:t>	</a:t>
            </a:r>
            <a:r>
              <a:rPr lang="zh-CN" altLang="en-US" dirty="0"/>
              <a:t>重点转移：丰田佑吉发明自动纺织机。 </a:t>
            </a:r>
            <a:r>
              <a:rPr lang="en-US" altLang="zh-CN" dirty="0"/>
              <a:t/>
            </a:r>
            <a:br>
              <a:rPr lang="en-US" altLang="zh-CN" dirty="0"/>
            </a:br>
            <a:r>
              <a:rPr lang="en-US" altLang="zh-CN" dirty="0"/>
              <a:t>	</a:t>
            </a:r>
            <a:r>
              <a:rPr lang="zh-CN" altLang="en-US" dirty="0"/>
              <a:t>问题逆转：</a:t>
            </a:r>
            <a:r>
              <a:rPr lang="en-US" altLang="zh-CN" dirty="0"/>
              <a:t>1 </a:t>
            </a:r>
            <a:r>
              <a:rPr lang="zh-CN" altLang="en-US" dirty="0"/>
              <a:t>美元的贷款。 </a:t>
            </a:r>
            <a:r>
              <a:rPr lang="en-US" altLang="zh-CN" dirty="0"/>
              <a:t/>
            </a:r>
            <a:br>
              <a:rPr lang="en-US" altLang="zh-CN" dirty="0"/>
            </a:br>
            <a:r>
              <a:rPr lang="en-US" altLang="zh-CN" dirty="0"/>
              <a:t>	</a:t>
            </a:r>
            <a:r>
              <a:rPr lang="zh-CN" altLang="en-US" dirty="0"/>
              <a:t>案例：无片名电影。</a:t>
            </a:r>
            <a:r>
              <a:rPr lang="zh-CN" altLang="zh-CN" dirty="0"/>
              <a:t/>
            </a:r>
            <a:br>
              <a:rPr lang="zh-CN" altLang="zh-CN" dirty="0"/>
            </a:br>
            <a:r>
              <a:rPr lang="zh-CN" altLang="zh-CN" dirty="0"/>
              <a:t>（三）破与立创新法（破</a:t>
            </a:r>
            <a:r>
              <a:rPr lang="en-US" altLang="zh-CN" dirty="0"/>
              <a:t>—</a:t>
            </a:r>
            <a:r>
              <a:rPr lang="zh-CN" altLang="zh-CN" dirty="0"/>
              <a:t>破坏、突破）</a:t>
            </a:r>
            <a:r>
              <a:rPr lang="en-US" altLang="zh-CN" dirty="0"/>
              <a:t/>
            </a:r>
            <a:br>
              <a:rPr lang="en-US" altLang="zh-CN" dirty="0"/>
            </a:br>
            <a:r>
              <a:rPr lang="en-US" altLang="zh-CN" dirty="0"/>
              <a:t>            </a:t>
            </a:r>
            <a:r>
              <a:rPr lang="zh-CN" altLang="en-US" dirty="0"/>
              <a:t>计划经济下工厂生产什么我们就消费什么，以产定销。现在，不符合人们消费观念的产 品，人们不买。工厂要转变经营理念，以销定产，甚至要想在消费者前面，引导消费。没有市 场</a:t>
            </a:r>
            <a:r>
              <a:rPr lang="en-US" altLang="zh-CN" dirty="0"/>
              <a:t>—</a:t>
            </a:r>
            <a:r>
              <a:rPr lang="zh-CN" altLang="en-US" dirty="0"/>
              <a:t>适应市场</a:t>
            </a:r>
            <a:r>
              <a:rPr lang="en-US" altLang="zh-CN" dirty="0"/>
              <a:t>—</a:t>
            </a:r>
            <a:r>
              <a:rPr lang="zh-CN" altLang="en-US" dirty="0"/>
              <a:t>创造市场。</a:t>
            </a:r>
            <a:r>
              <a:rPr lang="zh-CN" altLang="zh-CN" dirty="0"/>
              <a:t/>
            </a:r>
            <a:br>
              <a:rPr lang="zh-CN" altLang="zh-CN" dirty="0"/>
            </a:br>
            <a:endParaRPr lang="zh-CN" altLang="en-US" dirty="0"/>
          </a:p>
        </p:txBody>
      </p:sp>
      <p:sp>
        <p:nvSpPr>
          <p:cNvPr id="3" name="矩形 2">
            <a:extLst>
              <a:ext uri="{FF2B5EF4-FFF2-40B4-BE49-F238E27FC236}">
                <a16:creationId xmlns:a16="http://schemas.microsoft.com/office/drawing/2014/main" xmlns="" id="{D9B286BC-E628-4987-9FE4-08B7DE895EED}"/>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39002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C2B972-4C4B-40DC-94A2-86F5AE64E886}"/>
              </a:ext>
            </a:extLst>
          </p:cNvPr>
          <p:cNvSpPr>
            <a:spLocks noGrp="1"/>
          </p:cNvSpPr>
          <p:nvPr>
            <p:ph type="title"/>
          </p:nvPr>
        </p:nvSpPr>
        <p:spPr/>
        <p:txBody>
          <a:bodyPr/>
          <a:lstStyle/>
          <a:p>
            <a:r>
              <a:rPr lang="zh-CN" altLang="zh-CN" dirty="0"/>
              <a:t>（四）还原分析法</a:t>
            </a:r>
            <a:r>
              <a:rPr lang="en-US" altLang="zh-CN" dirty="0"/>
              <a:t/>
            </a:r>
            <a:br>
              <a:rPr lang="en-US" altLang="zh-CN" dirty="0"/>
            </a:br>
            <a:r>
              <a:rPr lang="en-US" altLang="zh-CN" dirty="0"/>
              <a:t>         </a:t>
            </a:r>
            <a:r>
              <a:rPr lang="zh-CN" altLang="en-US" dirty="0"/>
              <a:t>所谓还原法就是把创新对象的最主要的功能、要素抽象出来，回到根本抓住关键。先还原 再改变要素是还原换元法，先改变要素再还原是换元还原法。美国核物理学家格拉塞尔发明 “液态气泡室”。</a:t>
            </a:r>
            <a:r>
              <a:rPr lang="zh-CN" altLang="zh-CN" dirty="0"/>
              <a:t/>
            </a:r>
            <a:br>
              <a:rPr lang="zh-CN" altLang="zh-CN" dirty="0"/>
            </a:br>
            <a:r>
              <a:rPr lang="zh-CN" altLang="zh-CN" dirty="0"/>
              <a:t>（五）缺点（祸害）逆用法</a:t>
            </a:r>
            <a:r>
              <a:rPr lang="en-US" altLang="zh-CN" dirty="0"/>
              <a:t/>
            </a:r>
            <a:br>
              <a:rPr lang="en-US" altLang="zh-CN" dirty="0"/>
            </a:br>
            <a:r>
              <a:rPr lang="en-US" altLang="zh-CN" dirty="0"/>
              <a:t>        </a:t>
            </a:r>
            <a:r>
              <a:rPr lang="zh-CN" altLang="en-US" dirty="0"/>
              <a:t>原理：事物有两重性，缺点和问题的一面可以向有利和好的方面转化。 </a:t>
            </a:r>
            <a:r>
              <a:rPr lang="en-US" altLang="zh-CN" dirty="0"/>
              <a:t/>
            </a:r>
            <a:br>
              <a:rPr lang="en-US" altLang="zh-CN" dirty="0"/>
            </a:br>
            <a:r>
              <a:rPr lang="en-US" altLang="zh-CN" dirty="0"/>
              <a:t>        </a:t>
            </a:r>
            <a:r>
              <a:rPr lang="zh-CN" altLang="en-US" dirty="0"/>
              <a:t>案例：造纸少放了一种原料，成了废品，写字湮成一片，利用这一点做成吸墨纸；日本的 清酒的产生；纺纱品的疵点利用。</a:t>
            </a:r>
            <a:br>
              <a:rPr lang="zh-CN" altLang="en-US" dirty="0"/>
            </a:br>
            <a:endParaRPr lang="zh-CN" altLang="en-US" dirty="0"/>
          </a:p>
        </p:txBody>
      </p:sp>
      <p:sp>
        <p:nvSpPr>
          <p:cNvPr id="3" name="矩形 2">
            <a:extLst>
              <a:ext uri="{FF2B5EF4-FFF2-40B4-BE49-F238E27FC236}">
                <a16:creationId xmlns:a16="http://schemas.microsoft.com/office/drawing/2014/main" xmlns="" id="{3DB999B2-DAE3-40C8-9C0F-86BC70BF0CEC}"/>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9650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1A7588-3A62-4CCA-B15D-1309EF2A7D37}"/>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五、列举法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b="1" dirty="0"/>
              <a:t>1. </a:t>
            </a:r>
            <a:r>
              <a:rPr lang="zh-CN" altLang="en-US" b="1" dirty="0"/>
              <a:t>举例法的含义</a:t>
            </a:r>
            <a:r>
              <a:rPr lang="en-US" altLang="zh-CN" dirty="0"/>
              <a:t/>
            </a:r>
            <a:br>
              <a:rPr lang="en-US" altLang="zh-CN" dirty="0"/>
            </a:br>
            <a:r>
              <a:rPr lang="en-US" altLang="zh-CN" dirty="0"/>
              <a:t>       </a:t>
            </a:r>
            <a:r>
              <a:rPr lang="zh-CN" altLang="en-US" dirty="0"/>
              <a:t> 列举法就是把与创新有关的方面一一列举出来，然后探讨能否改革、怎样改革，最后实现 改革。列举法通常分为特性列举法、缺点列举法与希望点列举法。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b="1" dirty="0"/>
              <a:t>2. </a:t>
            </a:r>
            <a:r>
              <a:rPr lang="zh-CN" altLang="en-US" b="1" dirty="0"/>
              <a:t>列举法的类型</a:t>
            </a:r>
            <a:endParaRPr lang="zh-CN" altLang="zh-CN" sz="2000" b="1"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特性列举法</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dirty="0"/>
              <a:t>	</a:t>
            </a:r>
            <a:r>
              <a:rPr lang="zh-CN" altLang="en-US" dirty="0"/>
              <a:t>步骤：①选择明确的创新对象，宜小不宜大；②把创新对象的特性一一列举出来；③把事 物的特性用名词、形容词、动词表现出来：名词特性（整体、部分、材料）；形容词特性（大小、 形状、颜色、性质）；动词特性（功能、机理、作用）。</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缺点列举法</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希望点列举法</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C4983E40-2A80-49B4-906A-148891525E86}"/>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1033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0D5984-67FC-436E-B69A-812087B79A4B}"/>
              </a:ext>
            </a:extLst>
          </p:cNvPr>
          <p:cNvSpPr>
            <a:spLocks noGrp="1"/>
          </p:cNvSpPr>
          <p:nvPr>
            <p:ph type="title"/>
          </p:nvPr>
        </p:nvSpPr>
        <p:spPr>
          <a:xfrm>
            <a:off x="838200" y="642937"/>
            <a:ext cx="10515600" cy="4572001"/>
          </a:xfrm>
        </p:spPr>
        <p:txBody>
          <a:bodyPr>
            <a:normAutofit/>
          </a:bodyPr>
          <a:lstStyle/>
          <a:p>
            <a:r>
              <a:rPr lang="zh-CN" altLang="zh-CN" sz="2700" kern="1200" dirty="0">
                <a:solidFill>
                  <a:schemeClr val="tx1"/>
                </a:solidFill>
                <a:effectLst/>
                <a:latin typeface="微软雅黑" panose="020B0503020204020204" pitchFamily="34" charset="-122"/>
                <a:ea typeface="微软雅黑" panose="020B0503020204020204" pitchFamily="34" charset="-122"/>
                <a:cs typeface="+mj-cs"/>
              </a:rPr>
              <a:t>二、创新能力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创新能力的含义</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创新能力是人的实践能力的典型表现与特殊形式，创新能力以实践能力为基础并从属于后者。实践能力可分为重复性实践能力与创造性实践能力，创新能力则属于创造性实践能力。实践能力属于一般，创新能力属于特殊。创新是在不同领域进行的活动，每一领域对创新能力的要求有所不同，创新能力的性质与表现有其特性。因此，创新能力相对于具体创新能力又属于一般，具体创新能力是创新能力在不同领域的特殊表现。生产创新能力与社会创新能力在能力的构成要素、使用方式、实现形式等方面，都存在着明显的差异。具体创新能力与创新能力相比，是从抽象到具体、一般到个别的过渡，是更为专门的、有着特殊要求的创新能力。</a:t>
            </a:r>
          </a:p>
          <a:p>
            <a:endParaRPr lang="zh-CN" altLang="en-US" dirty="0"/>
          </a:p>
        </p:txBody>
      </p:sp>
      <p:sp>
        <p:nvSpPr>
          <p:cNvPr id="3" name="矩形 2">
            <a:extLst>
              <a:ext uri="{FF2B5EF4-FFF2-40B4-BE49-F238E27FC236}">
                <a16:creationId xmlns:a16="http://schemas.microsoft.com/office/drawing/2014/main" xmlns="" id="{567E584C-1F7D-44C5-857B-6428157BBB21}"/>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2926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CBC2FE-452E-4A4F-96D9-482205B93111}"/>
              </a:ext>
            </a:extLst>
          </p:cNvPr>
          <p:cNvSpPr>
            <a:spLocks noGrp="1"/>
          </p:cNvSpPr>
          <p:nvPr>
            <p:ph type="title"/>
          </p:nvPr>
        </p:nvSpPr>
        <p:spPr>
          <a:xfrm>
            <a:off x="838200" y="571500"/>
            <a:ext cx="10515600" cy="5520382"/>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六、联想类比法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（一）类比法 </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类比法就是通过对一种（类）事物与另一种（类）事物对比，而进行创新的技法。其特点是以大量联想为基础，以不同事物间的相同、类比为纽带。</a:t>
            </a:r>
            <a:br>
              <a:rPr lang="zh-CN" altLang="en-US" dirty="0"/>
            </a:b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（二）移植法</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a:t>
            </a:r>
            <a:r>
              <a:rPr lang="en-US" altLang="zh-CN" dirty="0"/>
              <a:t>1</a:t>
            </a:r>
            <a:r>
              <a:rPr lang="zh-CN" altLang="en-US" dirty="0"/>
              <a:t>）技术手段移植：电吹风、被褥风干机。</a:t>
            </a:r>
            <a:br>
              <a:rPr lang="zh-CN" altLang="en-US" dirty="0"/>
            </a:br>
            <a:r>
              <a:rPr lang="en-US" altLang="zh-CN" dirty="0"/>
              <a:t>	</a:t>
            </a:r>
            <a:r>
              <a:rPr lang="zh-CN" altLang="en-US" dirty="0"/>
              <a:t>（</a:t>
            </a:r>
            <a:r>
              <a:rPr lang="en-US" altLang="zh-CN" dirty="0"/>
              <a:t>2</a:t>
            </a:r>
            <a:r>
              <a:rPr lang="zh-CN" altLang="en-US" dirty="0"/>
              <a:t>）原理移植：电话、留声机。</a:t>
            </a:r>
            <a:br>
              <a:rPr lang="zh-CN" altLang="en-US" dirty="0"/>
            </a:br>
            <a:r>
              <a:rPr lang="en-US" altLang="zh-CN" dirty="0"/>
              <a:t>	</a:t>
            </a:r>
            <a:r>
              <a:rPr lang="zh-CN" altLang="en-US" dirty="0"/>
              <a:t>（</a:t>
            </a:r>
            <a:r>
              <a:rPr lang="en-US" altLang="zh-CN" dirty="0"/>
              <a:t>3</a:t>
            </a:r>
            <a:r>
              <a:rPr lang="zh-CN" altLang="en-US" dirty="0"/>
              <a:t>）技术功能移植：驿站、电报。</a:t>
            </a:r>
            <a:br>
              <a:rPr lang="zh-CN" altLang="en-US" dirty="0"/>
            </a:b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（三）综摄法</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a:t>
            </a:r>
            <a:r>
              <a:rPr lang="en-US" altLang="zh-CN" dirty="0"/>
              <a:t>1</a:t>
            </a:r>
            <a:r>
              <a:rPr lang="zh-CN" altLang="en-US" dirty="0"/>
              <a:t>）程序：①确定课题；②把陌生的事物变为熟悉的事物；③把熟悉的事物变为陌生的事物。</a:t>
            </a:r>
            <a:br>
              <a:rPr lang="zh-CN" altLang="en-US" dirty="0"/>
            </a:br>
            <a:r>
              <a:rPr lang="en-US" altLang="zh-CN" dirty="0"/>
              <a:t>	</a:t>
            </a:r>
            <a:r>
              <a:rPr lang="zh-CN" altLang="en-US" dirty="0"/>
              <a:t>（</a:t>
            </a:r>
            <a:r>
              <a:rPr lang="en-US" altLang="zh-CN" dirty="0"/>
              <a:t>2</a:t>
            </a:r>
            <a:r>
              <a:rPr lang="zh-CN" altLang="en-US" dirty="0"/>
              <a:t>）综摄法以集体讨论方式进行，让不同特点的人在一起取长补短，集思广益，大有裨益。</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p:txBody>
      </p:sp>
      <p:sp>
        <p:nvSpPr>
          <p:cNvPr id="3" name="矩形 2">
            <a:extLst>
              <a:ext uri="{FF2B5EF4-FFF2-40B4-BE49-F238E27FC236}">
                <a16:creationId xmlns:a16="http://schemas.microsoft.com/office/drawing/2014/main" xmlns="" id="{537B4A30-5F23-40FD-8A3D-DAD9E56A4998}"/>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172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2BB3005-CDA0-45E8-94D4-F8ECD129EA16}"/>
              </a:ext>
            </a:extLst>
          </p:cNvPr>
          <p:cNvSpPr>
            <a:spLocks noGrp="1"/>
          </p:cNvSpPr>
          <p:nvPr>
            <p:ph type="title"/>
          </p:nvPr>
        </p:nvSpPr>
        <p:spPr/>
        <p:txBody>
          <a:bodyPr>
            <a:normAutofit/>
          </a:bodyPr>
          <a:lstStyle/>
          <a:p>
            <a:r>
              <a:rPr lang="zh-CN" altLang="zh-CN" sz="3100" kern="1200" dirty="0">
                <a:solidFill>
                  <a:schemeClr val="tx1"/>
                </a:solidFill>
                <a:effectLst/>
                <a:latin typeface="微软雅黑" panose="020B0503020204020204" pitchFamily="34" charset="-122"/>
                <a:ea typeface="微软雅黑" panose="020B0503020204020204" pitchFamily="34" charset="-122"/>
                <a:cs typeface="+mj-cs"/>
              </a:rPr>
              <a:t>七、智力激励法（又叫做头脑风暴法）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（一）方法介绍：</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头脑风暴法是美国创造学之父奥斯本在</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世纪</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年代创立的。在韦氏国际大字典中被定义为：一组人员通过开会方式对某一特定问题出谋献策，群策群力解决问题。按其英文字头（</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brain storming</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）又称为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BS</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99195762-BDBD-42B2-8022-9DBE5EFEE1DF}"/>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19971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87084F-217D-4F89-ABC4-DD3CA703FAA2}"/>
              </a:ext>
            </a:extLst>
          </p:cNvPr>
          <p:cNvSpPr>
            <a:spLocks noGrp="1"/>
          </p:cNvSpPr>
          <p:nvPr>
            <p:ph type="title"/>
          </p:nvPr>
        </p:nvSpPr>
        <p:spPr/>
        <p:txBody>
          <a:bodyPr>
            <a:normAutofit/>
          </a:bodyPr>
          <a:lstStyle/>
          <a:p>
            <a:r>
              <a:rPr lang="en-US" altLang="zh-CN" b="1" dirty="0"/>
              <a:t>2.</a:t>
            </a:r>
            <a:r>
              <a:rPr lang="zh-CN" altLang="zh-CN" b="1" dirty="0"/>
              <a:t>实施步骤：</a:t>
            </a:r>
            <a:r>
              <a:rPr lang="zh-CN" altLang="zh-CN" dirty="0"/>
              <a:t/>
            </a:r>
            <a:br>
              <a:rPr lang="zh-CN" altLang="zh-CN" dirty="0"/>
            </a:br>
            <a:r>
              <a:rPr lang="zh-CN" altLang="zh-CN" dirty="0"/>
              <a:t>（</a:t>
            </a:r>
            <a:r>
              <a:rPr lang="en-US" altLang="zh-CN" dirty="0"/>
              <a:t>1</a:t>
            </a:r>
            <a:r>
              <a:rPr lang="zh-CN" altLang="zh-CN" dirty="0"/>
              <a:t>）准备阶段：①提出问题；②组建小组；③通知会议内容、时间、地点。</a:t>
            </a:r>
            <a:br>
              <a:rPr lang="zh-CN" altLang="zh-CN" dirty="0"/>
            </a:br>
            <a:r>
              <a:rPr lang="zh-CN" altLang="zh-CN" dirty="0"/>
              <a:t>（</a:t>
            </a:r>
            <a:r>
              <a:rPr lang="en-US" altLang="zh-CN" dirty="0"/>
              <a:t>2</a:t>
            </a:r>
            <a:r>
              <a:rPr lang="zh-CN" altLang="zh-CN" dirty="0"/>
              <a:t>）热身活动：为使会议活跃，会前可作一些智力游戏、讲幽默小故事、作简单的发散思维练习等活动。</a:t>
            </a:r>
            <a:br>
              <a:rPr lang="zh-CN" altLang="zh-CN" dirty="0"/>
            </a:br>
            <a:r>
              <a:rPr lang="zh-CN" altLang="zh-CN" dirty="0"/>
              <a:t>（</a:t>
            </a:r>
            <a:r>
              <a:rPr lang="en-US" altLang="zh-CN" dirty="0"/>
              <a:t>3</a:t>
            </a:r>
            <a:r>
              <a:rPr lang="zh-CN" altLang="zh-CN" dirty="0"/>
              <a:t>）正式开会，明确问题，简单明了。</a:t>
            </a:r>
            <a:br>
              <a:rPr lang="zh-CN" altLang="zh-CN" dirty="0"/>
            </a:br>
            <a:r>
              <a:rPr lang="zh-CN" altLang="zh-CN" dirty="0"/>
              <a:t>（</a:t>
            </a:r>
            <a:r>
              <a:rPr lang="en-US" altLang="zh-CN" dirty="0"/>
              <a:t>4</a:t>
            </a:r>
            <a:r>
              <a:rPr lang="zh-CN" altLang="zh-CN" dirty="0"/>
              <a:t>）自由畅谈，主持人坚持上述原则。</a:t>
            </a:r>
            <a:br>
              <a:rPr lang="zh-CN" altLang="zh-CN" dirty="0"/>
            </a:br>
            <a:r>
              <a:rPr lang="zh-CN" altLang="zh-CN" dirty="0"/>
              <a:t>（</a:t>
            </a:r>
            <a:r>
              <a:rPr lang="en-US" altLang="zh-CN" dirty="0"/>
              <a:t>5</a:t>
            </a:r>
            <a:r>
              <a:rPr lang="zh-CN" altLang="zh-CN" dirty="0"/>
              <a:t>）会后收集整理设想、提案。</a:t>
            </a:r>
            <a:br>
              <a:rPr lang="zh-CN" altLang="zh-CN" dirty="0"/>
            </a:br>
            <a:r>
              <a:rPr lang="zh-CN" altLang="zh-CN" dirty="0"/>
              <a:t>（</a:t>
            </a:r>
            <a:r>
              <a:rPr lang="en-US" altLang="zh-CN" dirty="0"/>
              <a:t>6</a:t>
            </a:r>
            <a:r>
              <a:rPr lang="zh-CN" altLang="zh-CN" dirty="0"/>
              <a:t>）未达目的，重复上述过程。</a:t>
            </a:r>
            <a:br>
              <a:rPr lang="zh-CN" altLang="zh-CN" dirty="0"/>
            </a:br>
            <a:r>
              <a:rPr lang="zh-CN" altLang="zh-CN" dirty="0"/>
              <a:t>（</a:t>
            </a:r>
            <a:r>
              <a:rPr lang="en-US" altLang="zh-CN" dirty="0"/>
              <a:t>7</a:t>
            </a:r>
            <a:r>
              <a:rPr lang="zh-CN" altLang="zh-CN" dirty="0"/>
              <a:t>）评价选出最佳设想、方案。 </a:t>
            </a:r>
            <a:r>
              <a:rPr lang="en-US" altLang="zh-CN" dirty="0"/>
              <a:t/>
            </a:r>
            <a:br>
              <a:rPr lang="en-US" altLang="zh-CN" dirty="0"/>
            </a:b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B6A8157D-7F11-4922-BBD8-A90A718E4E22}"/>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24043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45587FF-98B6-4C3E-9ECE-E665CDED76FD}"/>
              </a:ext>
            </a:extLst>
          </p:cNvPr>
          <p:cNvSpPr>
            <a:spLocks noGrp="1"/>
          </p:cNvSpPr>
          <p:nvPr>
            <p:ph type="title"/>
          </p:nvPr>
        </p:nvSpPr>
        <p:spPr/>
        <p:txBody>
          <a:bodyPr/>
          <a:lstStyle/>
          <a:p>
            <a:r>
              <a:rPr lang="en-US" altLang="zh-CN" b="1" dirty="0"/>
              <a:t>3.</a:t>
            </a:r>
            <a:r>
              <a:rPr lang="zh-CN" altLang="zh-CN" b="1" dirty="0"/>
              <a:t>实施原则</a:t>
            </a:r>
            <a:r>
              <a:rPr lang="zh-CN" altLang="zh-CN" dirty="0"/>
              <a:t/>
            </a:r>
            <a:br>
              <a:rPr lang="zh-CN" altLang="zh-CN" dirty="0"/>
            </a:br>
            <a:r>
              <a:rPr lang="en-US" altLang="zh-CN" dirty="0"/>
              <a:t>    </a:t>
            </a:r>
            <a:r>
              <a:rPr lang="zh-CN" altLang="zh-CN" dirty="0"/>
              <a:t>（</a:t>
            </a:r>
            <a:r>
              <a:rPr lang="en-US" altLang="zh-CN" dirty="0"/>
              <a:t>1</a:t>
            </a:r>
            <a:r>
              <a:rPr lang="zh-CN" altLang="zh-CN" dirty="0"/>
              <a:t>）延迟评判原则，使与会者思想放松，气氛活跃，这是智力激励法的关键；</a:t>
            </a:r>
            <a:br>
              <a:rPr lang="zh-CN" altLang="zh-CN" dirty="0"/>
            </a:br>
            <a:r>
              <a:rPr lang="en-US" altLang="zh-CN" dirty="0"/>
              <a:t>    </a:t>
            </a:r>
            <a:r>
              <a:rPr lang="zh-CN" altLang="zh-CN" dirty="0"/>
              <a:t>（</a:t>
            </a:r>
            <a:r>
              <a:rPr lang="en-US" altLang="zh-CN" dirty="0"/>
              <a:t>2</a:t>
            </a:r>
            <a:r>
              <a:rPr lang="zh-CN" altLang="zh-CN" dirty="0"/>
              <a:t>）以量求质的原则，这是获得高质量创造性设想的条件；</a:t>
            </a:r>
            <a:br>
              <a:rPr lang="zh-CN" altLang="zh-CN" dirty="0"/>
            </a:br>
            <a:r>
              <a:rPr lang="en-US" altLang="zh-CN" dirty="0"/>
              <a:t>    </a:t>
            </a:r>
            <a:r>
              <a:rPr lang="zh-CN" altLang="zh-CN" dirty="0"/>
              <a:t>（</a:t>
            </a:r>
            <a:r>
              <a:rPr lang="en-US" altLang="zh-CN" dirty="0"/>
              <a:t>3</a:t>
            </a:r>
            <a:r>
              <a:rPr lang="zh-CN" altLang="zh-CN" dirty="0"/>
              <a:t>）自由畅想原则，突出求异创新，这是智力激励法的宗旨；</a:t>
            </a:r>
            <a:br>
              <a:rPr lang="zh-CN" altLang="zh-CN" dirty="0"/>
            </a:br>
            <a:r>
              <a:rPr lang="en-US" altLang="zh-CN" dirty="0"/>
              <a:t>    </a:t>
            </a:r>
            <a:r>
              <a:rPr lang="zh-CN" altLang="zh-CN" dirty="0"/>
              <a:t>（</a:t>
            </a:r>
            <a:r>
              <a:rPr lang="en-US" altLang="zh-CN" dirty="0"/>
              <a:t>4</a:t>
            </a:r>
            <a:r>
              <a:rPr lang="zh-CN" altLang="zh-CN" dirty="0"/>
              <a:t>）综合改善原则，强调相互启发、相互补充和相互完善，这是智力激励法能否成功的标准。</a:t>
            </a:r>
            <a:br>
              <a:rPr lang="zh-CN" altLang="zh-CN" dirty="0"/>
            </a:br>
            <a:r>
              <a:rPr lang="en-US" altLang="zh-CN" dirty="0"/>
              <a:t>    </a:t>
            </a:r>
            <a:r>
              <a:rPr lang="zh-CN" altLang="zh-CN" dirty="0"/>
              <a:t>（</a:t>
            </a:r>
            <a:r>
              <a:rPr lang="en-US" altLang="zh-CN" dirty="0"/>
              <a:t>5</a:t>
            </a:r>
            <a:r>
              <a:rPr lang="zh-CN" altLang="zh-CN" dirty="0"/>
              <a:t>）限时限人原则。</a:t>
            </a:r>
            <a:endParaRPr lang="zh-CN" altLang="en-US" dirty="0"/>
          </a:p>
        </p:txBody>
      </p:sp>
      <p:sp>
        <p:nvSpPr>
          <p:cNvPr id="3" name="矩形 2">
            <a:extLst>
              <a:ext uri="{FF2B5EF4-FFF2-40B4-BE49-F238E27FC236}">
                <a16:creationId xmlns:a16="http://schemas.microsoft.com/office/drawing/2014/main" xmlns="" id="{7598BBC1-14DC-490A-9D0D-1C93675CD2CB}"/>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23868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3FDE175-D007-4105-8366-BB94B87110AE}"/>
              </a:ext>
            </a:extLst>
          </p:cNvPr>
          <p:cNvSpPr>
            <a:spLocks noGrp="1"/>
          </p:cNvSpPr>
          <p:nvPr>
            <p:ph type="title"/>
          </p:nvPr>
        </p:nvSpPr>
        <p:spPr/>
        <p:txBody>
          <a:bodyPr>
            <a:normAutofit/>
          </a:bodyPr>
          <a:lstStyle/>
          <a:p>
            <a:r>
              <a:rPr lang="zh-CN" altLang="zh-CN" sz="2400" b="1" kern="1200" dirty="0">
                <a:solidFill>
                  <a:schemeClr val="tx1"/>
                </a:solidFill>
                <a:effectLst/>
                <a:latin typeface="微软雅黑" panose="020B0503020204020204" pitchFamily="34" charset="-122"/>
                <a:ea typeface="微软雅黑" panose="020B0503020204020204" pitchFamily="34" charset="-122"/>
                <a:cs typeface="+mj-cs"/>
              </a:rPr>
              <a:t>（二）类型</a:t>
            </a:r>
            <a:endParaRPr lang="zh-CN" altLang="zh-CN" sz="2000" b="1"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奥斯本智力激励法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2.635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德国人荷力针对德国人惯于沉思的性格特点，对奥斯本的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BS</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法进行改良的一种方法。这个方法也是召开会议，到会</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人，由主持人宣布会议目标，然后每人发几张卡片，每张卡片上标出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，每人在</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分钟内提出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个设想，所以叫做</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635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法，卡片上每个设想间要留有间隙。然后将卡片传给右邻的到会者，这样半小时内可以传递</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次，一共可以产生</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108</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个设想。这个方法可以避免由于数人争着发言而使设想遗漏的情况。</a:t>
            </a:r>
          </a:p>
          <a:p>
            <a:endParaRPr lang="zh-CN" altLang="en-US" dirty="0"/>
          </a:p>
        </p:txBody>
      </p:sp>
      <p:sp>
        <p:nvSpPr>
          <p:cNvPr id="3" name="矩形 2">
            <a:extLst>
              <a:ext uri="{FF2B5EF4-FFF2-40B4-BE49-F238E27FC236}">
                <a16:creationId xmlns:a16="http://schemas.microsoft.com/office/drawing/2014/main" xmlns="" id="{9708EF8E-D667-4A6F-93FC-AF61A54E6AE3}"/>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19787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59CAB0-08BD-41F4-BAF2-58ACB69DF751}"/>
              </a:ext>
            </a:extLst>
          </p:cNvPr>
          <p:cNvSpPr>
            <a:spLocks noGrp="1"/>
          </p:cNvSpPr>
          <p:nvPr>
            <p:ph type="title"/>
          </p:nvPr>
        </p:nvSpPr>
        <p:spPr>
          <a:xfrm>
            <a:off x="838199" y="636974"/>
            <a:ext cx="10677525" cy="545490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八、卡片法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（一）</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KJ</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KJ</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法的创始人是日本人文学家川喜田二郎，</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KJ</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是他的姓名的英文缩写。</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KJ</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法的步骤如下：</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①准备②头脑风暴法会议③制做卡片④分成小组⑤并成中组⑥归成大组⑦编排卡片⑧确定方案</a:t>
            </a:r>
          </a:p>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（二）中山正和法</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—NM</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法（关键词法）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NM</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法是日本金泽工业大学的中山正和教授提出来它是根据人类高级神经活动的理论，把人的记忆分成</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点的记忆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和</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线的记忆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例如用这一创新技法发明洗衣机：</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第一步，找出关键词。第二步，围绕关键词进行发散思维。第三步，进行收敛思维。第四步，抓住摩擦、流水这些关键，应用联想、类比等方法设想。第五步，根据现有条件充分考虑成本，把上述设想引入洗衣机，进行可行性分析，确定制造方案，以利于比较决策。 第六步，通过对方案的实施，洗衣机就诞生了。 </a:t>
            </a:r>
          </a:p>
          <a:p>
            <a:endParaRPr lang="zh-CN" altLang="en-US" dirty="0"/>
          </a:p>
        </p:txBody>
      </p:sp>
      <p:sp>
        <p:nvSpPr>
          <p:cNvPr id="3" name="矩形 2">
            <a:extLst>
              <a:ext uri="{FF2B5EF4-FFF2-40B4-BE49-F238E27FC236}">
                <a16:creationId xmlns:a16="http://schemas.microsoft.com/office/drawing/2014/main" xmlns="" id="{E7CC86E6-E10D-426A-92CE-50C74D92F891}"/>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46462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4AFD2E7-BC5A-4BC1-8C5D-A07E340EECAF}"/>
              </a:ext>
            </a:extLst>
          </p:cNvPr>
          <p:cNvSpPr>
            <a:spLocks noGrp="1"/>
          </p:cNvSpPr>
          <p:nvPr>
            <p:ph type="title"/>
          </p:nvPr>
        </p:nvSpPr>
        <p:spPr/>
        <p:txBody>
          <a:bodyPr>
            <a:normAutofit/>
          </a:bodyPr>
          <a:lstStyle/>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（三）德尔菲法</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德尔菲法是一种重要的预测决策方法，也是一种重要的群体创新技法。</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德尔菲法的实施步骤如下：</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a:t>
            </a:r>
            <a:r>
              <a:rPr lang="en-US" altLang="zh-CN" dirty="0"/>
              <a:t>1</a:t>
            </a:r>
            <a:r>
              <a:rPr lang="zh-CN" altLang="en-US" dirty="0"/>
              <a:t>）组成专家小组。按照课题所需要的知识范围，确定专家。专家人数的多少，可根据预 测课题的大小和涉及面的宽窄而定，一般不超过 </a:t>
            </a:r>
            <a:r>
              <a:rPr lang="en-US" altLang="zh-CN" dirty="0"/>
              <a:t>20 </a:t>
            </a:r>
            <a:r>
              <a:rPr lang="zh-CN" altLang="en-US" dirty="0"/>
              <a:t>人。 </a:t>
            </a:r>
            <a:r>
              <a:rPr lang="en-US" altLang="zh-CN" dirty="0"/>
              <a:t/>
            </a:r>
            <a:br>
              <a:rPr lang="en-US" altLang="zh-CN" dirty="0"/>
            </a:br>
            <a:r>
              <a:rPr lang="en-US" altLang="zh-CN" dirty="0"/>
              <a:t>     </a:t>
            </a:r>
            <a:r>
              <a:rPr lang="zh-CN" altLang="en-US" dirty="0"/>
              <a:t>（</a:t>
            </a:r>
            <a:r>
              <a:rPr lang="en-US" altLang="zh-CN" dirty="0"/>
              <a:t>2</a:t>
            </a:r>
            <a:r>
              <a:rPr lang="zh-CN" altLang="en-US" dirty="0"/>
              <a:t>）向所有专家提出所要预测的问题及有关要求，并附上有关这个问题的所有背景材料， 同时请专家提出还需要什么材料。然后，由专家做书面答复。 </a:t>
            </a:r>
            <a:r>
              <a:rPr lang="en-US" altLang="zh-CN" dirty="0"/>
              <a:t/>
            </a:r>
            <a:br>
              <a:rPr lang="en-US" altLang="zh-CN" dirty="0"/>
            </a:br>
            <a:r>
              <a:rPr lang="en-US" altLang="zh-CN" dirty="0"/>
              <a:t>     </a:t>
            </a:r>
            <a:r>
              <a:rPr lang="zh-CN" altLang="en-US" dirty="0"/>
              <a:t>（</a:t>
            </a:r>
            <a:r>
              <a:rPr lang="en-US" altLang="zh-CN" dirty="0"/>
              <a:t>3</a:t>
            </a:r>
            <a:r>
              <a:rPr lang="zh-CN" altLang="en-US" dirty="0"/>
              <a:t>）各个专家根据他们所收到的材料，提出自己的预测意见，并说明自己是怎样利用这些 材料并提出预测值的。 </a:t>
            </a:r>
            <a:r>
              <a:rPr lang="en-US" altLang="zh-CN" dirty="0"/>
              <a:t/>
            </a:r>
            <a:br>
              <a:rPr lang="en-US" altLang="zh-CN" dirty="0"/>
            </a:br>
            <a:r>
              <a:rPr lang="en-US" altLang="zh-CN" dirty="0"/>
              <a:t>     </a:t>
            </a:r>
            <a:r>
              <a:rPr lang="zh-CN" altLang="en-US" dirty="0"/>
              <a:t>（</a:t>
            </a:r>
            <a:r>
              <a:rPr lang="en-US" altLang="zh-CN" dirty="0"/>
              <a:t>4</a:t>
            </a:r>
            <a:r>
              <a:rPr lang="zh-CN" altLang="en-US" dirty="0"/>
              <a:t>）将各位专家第一次判断意见汇总，列成图表，进行对比，再分发给各位专家，让专家 比较自己同他人的不同意见，修改自己的意见和判断。</a:t>
            </a:r>
            <a:r>
              <a:rPr lang="en-US" altLang="zh-CN" dirty="0"/>
              <a:t/>
            </a:r>
            <a:br>
              <a:rPr lang="en-US" altLang="zh-CN" dirty="0"/>
            </a:br>
            <a:r>
              <a:rPr lang="en-US" altLang="zh-CN" dirty="0"/>
              <a:t>     </a:t>
            </a:r>
            <a:r>
              <a:rPr lang="zh-CN" altLang="en-US" dirty="0"/>
              <a:t>（</a:t>
            </a:r>
            <a:r>
              <a:rPr lang="en-US" altLang="zh-CN" dirty="0"/>
              <a:t>5</a:t>
            </a:r>
            <a:r>
              <a:rPr lang="zh-CN" altLang="en-US" dirty="0"/>
              <a:t>）将所有专家的修改意见收集起来，汇总，再次分发给各位专家，以便做第二次修改。</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en-US" dirty="0"/>
              <a:t>     （</a:t>
            </a:r>
            <a:r>
              <a:rPr lang="en-US" altLang="zh-CN" dirty="0"/>
              <a:t>6</a:t>
            </a:r>
            <a:r>
              <a:rPr lang="zh-CN" altLang="en-US" dirty="0"/>
              <a:t>）对专家的意见进行综合处理。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B1CCD16D-E13D-4583-B4E9-19C07E52FDA3}"/>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96279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5450F8E8-B376-4DB2-9721-7804692F76A8}"/>
              </a:ext>
            </a:extLst>
          </p:cNvPr>
          <p:cNvSpPr/>
          <p:nvPr/>
        </p:nvSpPr>
        <p:spPr>
          <a:xfrm>
            <a:off x="0" y="1960271"/>
            <a:ext cx="12190413"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F65507CD-6E84-493F-9D98-AA5DEB2EDCF2}"/>
              </a:ext>
            </a:extLst>
          </p:cNvPr>
          <p:cNvSpPr>
            <a:spLocks noGrp="1"/>
          </p:cNvSpPr>
          <p:nvPr>
            <p:ph type="title"/>
          </p:nvPr>
        </p:nvSpPr>
        <p:spPr/>
        <p:txBody>
          <a:bodyPr/>
          <a:lstStyle/>
          <a:p>
            <a:r>
              <a:rPr lang="zh-CN" altLang="en-US" dirty="0" smtClean="0">
                <a:solidFill>
                  <a:schemeClr val="bg1"/>
                </a:solidFill>
              </a:rPr>
              <a:t>本章结束</a:t>
            </a:r>
            <a:endParaRPr lang="zh-CN" altLang="en-US" dirty="0">
              <a:solidFill>
                <a:schemeClr val="bg1"/>
              </a:solidFill>
            </a:endParaRPr>
          </a:p>
        </p:txBody>
      </p:sp>
    </p:spTree>
    <p:extLst>
      <p:ext uri="{BB962C8B-B14F-4D97-AF65-F5344CB8AC3E}">
        <p14:creationId xmlns:p14="http://schemas.microsoft.com/office/powerpoint/2010/main" val="29606961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CCB449-0717-45A7-B7FD-972087B3475C}"/>
              </a:ext>
            </a:extLst>
          </p:cNvPr>
          <p:cNvSpPr>
            <a:spLocks noGrp="1"/>
          </p:cNvSpPr>
          <p:nvPr>
            <p:ph type="title"/>
          </p:nvPr>
        </p:nvSpPr>
        <p:spPr/>
        <p:txBody>
          <a:bodyPr>
            <a:normAutofit/>
          </a:bodyPr>
          <a:lstStyle/>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dirty="0"/>
              <a:t>创新可以是依靠物质资源的加大投入，通过量的积累达到质变；创新也可以是依靠在多种路径中摸索，通过偶然进入某一正确路径而自发导致创新。人的创新能力集中体现在知识创新能力上。知识创新能力是主体依靠知识进步改进现实世界的活动能力，是主体创新能力的典型表现，它突出体现了人不断创造新的知识，并用于改变世界、建设人工世界的能力。创新能力与实践能力一样，随着主体认识与实践能力的发展而提高，是在创新活动中逐渐建构、同步发展起来的。创新能力在历史演进中总是不断打破自身的能力边界，但总是有历史的限度在制约着、规定着创新的能力范围。</a:t>
            </a:r>
            <a:r>
              <a:rPr lang="en-US" altLang="zh-CN" dirty="0"/>
              <a:t/>
            </a:r>
            <a:br>
              <a:rPr lang="en-US" altLang="zh-CN" dirty="0"/>
            </a:br>
            <a:r>
              <a:rPr lang="en-US" altLang="zh-CN" dirty="0"/>
              <a:t>       </a:t>
            </a:r>
            <a:r>
              <a:rPr lang="zh-CN" altLang="zh-CN" dirty="0"/>
              <a:t>创新</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能力是主体运用自己的本质力量，能动地改变世界的活动表现，这种能力不是天赋的、与生俱来的，而是在主体以实践为基础的各项活动中不断发展、进化而来的。创新能力有其生理基础，但其本质还是社会历史的产物，是在认识与实践活动中建构起来的。</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创新能力是人的认识与实践能力的一种表现形式，从属于人的认识与实践能力，因此，创新能力与人的认识与实践能力进化相关。</a:t>
            </a:r>
          </a:p>
          <a:p>
            <a:endParaRPr lang="zh-CN" altLang="en-US" dirty="0"/>
          </a:p>
        </p:txBody>
      </p:sp>
      <p:sp>
        <p:nvSpPr>
          <p:cNvPr id="3" name="矩形 2">
            <a:extLst>
              <a:ext uri="{FF2B5EF4-FFF2-40B4-BE49-F238E27FC236}">
                <a16:creationId xmlns:a16="http://schemas.microsoft.com/office/drawing/2014/main" xmlns="" id="{9B3D7EB0-794A-423A-A347-1D71F920EEA4}"/>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935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0A2C91-2B74-4E73-B015-EB91AC464BCB}"/>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创新能力的特征</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对这个问题的回答，可以说是众说纷纭，莫衷一是，据我们所知就有十几种之多。比较著名的如美国的P·S·韦斯伯格、K·J·期普林杰认为：创新能力是在一定情景下，生产本质上是新的、先前所不知道的、没有的思想、构思、观点、作品（文学艺术创作）、办法等产物的能力倾向。德国的戈特弗量德·海纳特则说：“创造力意味着从复述和反映式的狭隘思维和态度中解放出来，向灵活性、自发性和独特性的方向发展的思维。”前苏联的波果斯洛夫斯基认为，“创造首先是顽强的、精细的、同时产生灵感的劳动。这种劳动要求人的全部体力智力高度的紧张，真正的创造给社会以有益的有意义的成果。”目前，我国流行的看法，是把创新能力看作是产生新事物的能力，也就是产生出某种新颖、独特有社会或个人价值产品的能力。</a:t>
            </a:r>
          </a:p>
          <a:p>
            <a:endParaRPr lang="zh-CN" altLang="en-US" dirty="0"/>
          </a:p>
        </p:txBody>
      </p:sp>
      <p:sp>
        <p:nvSpPr>
          <p:cNvPr id="3" name="矩形 2">
            <a:extLst>
              <a:ext uri="{FF2B5EF4-FFF2-40B4-BE49-F238E27FC236}">
                <a16:creationId xmlns:a16="http://schemas.microsoft.com/office/drawing/2014/main" xmlns="" id="{A1F19B60-2FF3-4A01-AB87-D0A5D820B17C}"/>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7663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CF3255-3D2D-46A7-ACD0-3FB61E8A8362}"/>
              </a:ext>
            </a:extLst>
          </p:cNvPr>
          <p:cNvSpPr>
            <a:spLocks noGrp="1"/>
          </p:cNvSpPr>
          <p:nvPr>
            <p:ph type="title"/>
          </p:nvPr>
        </p:nvSpPr>
        <p:spPr/>
        <p:txBody>
          <a:bodyPr>
            <a:normAutofit/>
          </a:bodyPr>
          <a:lstStyle/>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以上种种解释，尽管角度不同，但大多都是从创造结果的角度去考虑的。创新或创新能力是指人们在智力活动中善于发现和创造新事物的能力，它需要人们具有探索精神、独创意识、批判的能力。</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它有三个最根本的特征：</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一是它的新颖性和创造性，即这一活动或结果新奇独特，前所未有；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二是它的有效性和现实性，即有一定的社会价值，有益于人类的进步和繁荣，能促进物质文明和精神文明的发展；</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三是它的批判性，创造是以对现实的否定性评价为前提，是对现实中所没有的东西的探索与建构，它力求改变现实，创造更理想的世界。可见，首创性（新奇、独特）、批判性和社会价值，既是创造性产物的本质特征，也是创新能力的基本特点。</a:t>
            </a:r>
          </a:p>
          <a:p>
            <a:r>
              <a:rPr lang="en-US" altLang="zh-CN" dirty="0"/>
              <a:t>    </a:t>
            </a:r>
            <a:endParaRPr lang="zh-CN" altLang="en-US" dirty="0"/>
          </a:p>
        </p:txBody>
      </p:sp>
      <p:sp>
        <p:nvSpPr>
          <p:cNvPr id="3" name="矩形 2">
            <a:extLst>
              <a:ext uri="{FF2B5EF4-FFF2-40B4-BE49-F238E27FC236}">
                <a16:creationId xmlns:a16="http://schemas.microsoft.com/office/drawing/2014/main" xmlns="" id="{0116F263-0E1B-4B70-A209-140DAEB3858F}"/>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3751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2CDBC3-9B33-4D1E-9353-02D3B23169CC}"/>
              </a:ext>
            </a:extLst>
          </p:cNvPr>
          <p:cNvSpPr>
            <a:spLocks noGrp="1"/>
          </p:cNvSpPr>
          <p:nvPr>
            <p:ph type="title"/>
          </p:nvPr>
        </p:nvSpPr>
        <p:spPr/>
        <p:txBody>
          <a:bodyPr>
            <a:normAutofit/>
          </a:bodyPr>
          <a:lstStyle/>
          <a:p>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3.创新能力的构成因素</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目前在这方面的观点主要有以下三种：</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一是单因素说。认为创新能力主要是由发散式思维（辐射型思维或分散性思维，亦即创造性思维）能力构成。所谓发散性思维，是一种不依常规，寻求变异，从多方面寻求答案的思维方式，它不同于主要从现成资料中寻求正确答案的有一定方向、范围、条理的收敛式思维（辐合思维亦即逻辑思维）。美国的吉尔福特是这一观点的代表，他认为一经由发散式思维表现于外的行为，即代表个人的创新能力，这一观点已经被许多心理学家所接受。</a:t>
            </a:r>
          </a:p>
          <a:p>
            <a:endParaRPr lang="zh-CN" altLang="en-US" dirty="0"/>
          </a:p>
        </p:txBody>
      </p:sp>
      <p:sp>
        <p:nvSpPr>
          <p:cNvPr id="3" name="矩形 2">
            <a:extLst>
              <a:ext uri="{FF2B5EF4-FFF2-40B4-BE49-F238E27FC236}">
                <a16:creationId xmlns:a16="http://schemas.microsoft.com/office/drawing/2014/main" xmlns="" id="{9130B324-0685-4B08-BFB6-D5D8901A1B37}"/>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7542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EF3A0A-BDF6-4885-B31C-9009DC9EC106}"/>
              </a:ext>
            </a:extLst>
          </p:cNvPr>
          <p:cNvSpPr>
            <a:spLocks noGrp="1"/>
          </p:cNvSpPr>
          <p:nvPr>
            <p:ph type="title"/>
          </p:nvPr>
        </p:nvSpPr>
        <p:spPr/>
        <p:txBody>
          <a:bodyPr/>
          <a:lstStyle/>
          <a:p>
            <a:r>
              <a:rPr lang="en-US" altLang="zh-CN" dirty="0"/>
              <a:t>       </a:t>
            </a:r>
            <a:r>
              <a:rPr lang="zh-CN" altLang="zh-CN" dirty="0"/>
              <a:t>第二种是二因素说，代表人物是克罗普里。他认为发散思维与收敛式思维之间存在着很多共同之处，所以把创新力仅看成是由发散性思维能力构成的观点是不正确的，创新力实际上是由发散式思维和收敛式思维两种因素有机结合而成的，两种思维方式都应进入创造性思维方式之列。近年，由中国学者陈颖键和日本学者日比野省三共同提出的“展开·整合式思维”支持了这一观点。他们认为，“展开·整合式思维”的视野比发散式思维和收敛式思维方式要宽广得多，且更具时代特色，应该将“展开·整合”贯穿于现状思维过程的不同步骤上。</a:t>
            </a:r>
            <a:r>
              <a:rPr lang="en-US" altLang="zh-CN" dirty="0"/>
              <a:t/>
            </a:r>
            <a:br>
              <a:rPr lang="en-US" altLang="zh-CN" dirty="0"/>
            </a:br>
            <a:r>
              <a:rPr lang="en-US" altLang="zh-CN" dirty="0"/>
              <a:t>       </a:t>
            </a:r>
            <a:r>
              <a:rPr lang="zh-CN" altLang="zh-CN" dirty="0"/>
              <a:t>其三是多因素说，有的学者认为，人类要进行创造性活动，除要具备创造性思维能力外，还必须具有其他认识能力，如敏锐的观察力、集中的注意力、高效的记忆力、丰富的想象力和批判性的评价能力，这些能力相互联系，相互补充，便构成了创新力的完整、统一的结构。</a:t>
            </a:r>
            <a:endParaRPr lang="zh-CN" altLang="en-US" dirty="0"/>
          </a:p>
        </p:txBody>
      </p:sp>
      <p:sp>
        <p:nvSpPr>
          <p:cNvPr id="3" name="矩形 2">
            <a:extLst>
              <a:ext uri="{FF2B5EF4-FFF2-40B4-BE49-F238E27FC236}">
                <a16:creationId xmlns:a16="http://schemas.microsoft.com/office/drawing/2014/main" xmlns="" id="{AF2B70AA-C876-412E-82F7-517FB8854AE4}"/>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098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7F626B-8D4E-48CF-94D8-E2F0DC9434EF}"/>
              </a:ext>
            </a:extLst>
          </p:cNvPr>
          <p:cNvSpPr>
            <a:spLocks noGrp="1"/>
          </p:cNvSpPr>
          <p:nvPr>
            <p:ph type="title"/>
          </p:nvPr>
        </p:nvSpPr>
        <p:spPr/>
        <p:txBody>
          <a:bodyPr>
            <a:normAutofit/>
          </a:bodyPr>
          <a:lstStyle/>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创新能力的层次</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　　创新能力一般可分为高级、中级和初级三个层次。高级层次的创新能力是指经过长期的研究和反复的探索所产生的非凡的创造。这些创造形成了某一领域的划时代的局面。例如科学史上哥白尼的“日心说”、牛顿的力学三大定律、爱因斯坦的“相对论”等。具有高级层次创新能力的人，实际上是少数。中级层次的创新能力是指经过模仿或改革，在原有的知识和经验基础上重新组织材料，加工而形成有社会价值的产品的能力，具有这一层次创新能力的人数较多，大多数中、高级科技人员可入此列。初级层次的创新能力主要是指对本人来说是前所未有的，而不涉及到社会价值的创新的理解，乃至有独到的创见；或发现不同于教材，不同于教师的讲解方法和学习方法；或是能运用学过的知识，自己动手解决实际问题等。</a:t>
            </a:r>
          </a:p>
          <a:p>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针对创新力的不同层次，我们既要造就少数具有高级层次创新能力的人才，也要培养大批中、高级科技人员，还要在青少年和广大人民群众中树立创新、创业的意识，使每个公民的智慧潜能得到最大限度的开发。</a:t>
            </a:r>
          </a:p>
          <a:p>
            <a:endParaRPr lang="zh-CN" altLang="en-US" dirty="0"/>
          </a:p>
        </p:txBody>
      </p:sp>
      <p:sp>
        <p:nvSpPr>
          <p:cNvPr id="3" name="矩形 2">
            <a:extLst>
              <a:ext uri="{FF2B5EF4-FFF2-40B4-BE49-F238E27FC236}">
                <a16:creationId xmlns:a16="http://schemas.microsoft.com/office/drawing/2014/main" xmlns="" id="{9BA7FDCF-F6C9-4259-8D8D-D01D205AFEBE}"/>
              </a:ext>
            </a:extLst>
          </p:cNvPr>
          <p:cNvSpPr/>
          <p:nvPr/>
        </p:nvSpPr>
        <p:spPr>
          <a:xfrm>
            <a:off x="0" y="2024844"/>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69774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1463</Words>
  <Application>Microsoft Office PowerPoint</Application>
  <PresentationFormat>自定义</PresentationFormat>
  <Paragraphs>135</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第九章  提升开拓创新的能力</vt:lpstr>
      <vt:lpstr>    第一节  正确认识创新能力 一、创新 1.创新的由来        一般认为，创新概念于1912年由美国经济学家熊彼特在其著作《经济发展概论》中首次提出：创新是指把一种新的生产要素和生产条件的“新结合”  。它包括四种情况：引入一种新的生产方法，开辟一个新的市场，获得原材料或半成品的一种新的供应来源。熊彼特的创新概念包含的范围很广，如涉及技术性变化的创新及非技术性变化的组织创新。到20世纪60年代，美国经济学家华尔特·罗斯托提出了“起飞”六阶段理论，将“创新”的概念发展为“技术创新”，并且把“技术创新”提高到“创新”的主导地位。 2.创新的含义        创新，顾名思义，创造新的事物。创新一词出现得很早，如《魏书》中有“革弊创新”，《周书》中有“创新改旧”。和创新含义相同或行进的词汇有维新、鼎新等，如“咸与维新”“革故鼎新”“除旧布新”“苟日新，日日新，又日新”。</vt:lpstr>
      <vt:lpstr>二、创新能力 1.创新能力的含义 　　创新能力是人的实践能力的典型表现与特殊形式，创新能力以实践能力为基础并从属于后者。实践能力可分为重复性实践能力与创造性实践能力，创新能力则属于创造性实践能力。实践能力属于一般，创新能力属于特殊。创新是在不同领域进行的活动，每一领域对创新能力的要求有所不同，创新能力的性质与表现有其特性。因此，创新能力相对于具体创新能力又属于一般，具体创新能力是创新能力在不同领域的特殊表现。生产创新能力与社会创新能力在能力的构成要素、使用方式、实现形式等方面，都存在着明显的差异。具体创新能力与创新能力相比，是从抽象到具体、一般到个别的过渡，是更为专门的、有着特殊要求的创新能力。 </vt:lpstr>
      <vt:lpstr>　　创新可以是依靠物质资源的加大投入，通过量的积累达到质变；创新也可以是依靠在多种路径中摸索，通过偶然进入某一正确路径而自发导致创新。人的创新能力集中体现在知识创新能力上。知识创新能力是主体依靠知识进步改进现实世界的活动能力，是主体创新能力的典型表现，它突出体现了人不断创造新的知识，并用于改变世界、建设人工世界的能力。创新能力与实践能力一样，随着主体认识与实践能力的发展而提高，是在创新活动中逐渐建构、同步发展起来的。创新能力在历史演进中总是不断打破自身的能力边界，但总是有历史的限度在制约着、规定着创新的能力范围。        创新能力是主体运用自己的本质力量，能动地改变世界的活动表现，这种能力不是天赋的、与生俱来的，而是在主体以实践为基础的各项活动中不断发展、进化而来的。创新能力有其生理基础，但其本质还是社会历史的产物，是在认识与实践活动中建构起来的。 　　创新能力是人的认识与实践能力的一种表现形式，从属于人的认识与实践能力，因此，创新能力与人的认识与实践能力进化相关。 </vt:lpstr>
      <vt:lpstr>2.创新能力的特征 　　对这个问题的回答，可以说是众说纷纭，莫衷一是，据我们所知就有十几种之多。比较著名的如美国的P·S·韦斯伯格、K·J·期普林杰认为：创新能力是在一定情景下，生产本质上是新的、先前所不知道的、没有的思想、构思、观点、作品（文学艺术创作）、办法等产物的能力倾向。德国的戈特弗量德·海纳特则说：“创造力意味着从复述和反映式的狭隘思维和态度中解放出来，向灵活性、自发性和独特性的方向发展的思维。”前苏联的波果斯洛夫斯基认为，“创造首先是顽强的、精细的、同时产生灵感的劳动。这种劳动要求人的全部体力智力高度的紧张，真正的创造给社会以有益的有意义的成果。”目前，我国流行的看法，是把创新能力看作是产生新事物的能力，也就是产生出某种新颖、独特有社会或个人价值产品的能力。 </vt:lpstr>
      <vt:lpstr>       以上种种解释，尽管角度不同，但大多都是从创造结果的角度去考虑的。创新或创新能力是指人们在智力活动中善于发现和创造新事物的能力，它需要人们具有探索精神、独创意识、批判的能力。 它有三个最根本的特征：       一是它的新颖性和创造性，即这一活动或结果新奇独特，前所未有；       二是它的有效性和现实性，即有一定的社会价值，有益于人类的进步和繁荣，能促进物质文明和精神文明的发展；       三是它的批判性，创造是以对现实的否定性评价为前提，是对现实中所没有的东西的探索与建构，它力求改变现实，创造更理想的世界。可见，首创性（新奇、独特）、批判性和社会价值，既是创造性产物的本质特征，也是创新能力的基本特点。     </vt:lpstr>
      <vt:lpstr>3.创新能力的构成因素 　　目前在这方面的观点主要有以下三种： 　　一是单因素说。认为创新能力主要是由发散式思维（辐射型思维或分散性思维，亦即创造性思维）能力构成。所谓发散性思维，是一种不依常规，寻求变异，从多方面寻求答案的思维方式，它不同于主要从现成资料中寻求正确答案的有一定方向、范围、条理的收敛式思维（辐合思维亦即逻辑思维）。美国的吉尔福特是这一观点的代表，他认为一经由发散式思维表现于外的行为，即代表个人的创新能力，这一观点已经被许多心理学家所接受。 </vt:lpstr>
      <vt:lpstr>       第二种是二因素说，代表人物是克罗普里。他认为发散思维与收敛式思维之间存在着很多共同之处，所以把创新力仅看成是由发散性思维能力构成的观点是不正确的，创新力实际上是由发散式思维和收敛式思维两种因素有机结合而成的，两种思维方式都应进入创造性思维方式之列。近年，由中国学者陈颖键和日本学者日比野省三共同提出的“展开·整合式思维”支持了这一观点。他们认为，“展开·整合式思维”的视野比发散式思维和收敛式思维方式要宽广得多，且更具时代特色，应该将“展开·整合”贯穿于现状思维过程的不同步骤上。        其三是多因素说，有的学者认为，人类要进行创造性活动，除要具备创造性思维能力外，还必须具有其他认识能力，如敏锐的观察力、集中的注意力、高效的记忆力、丰富的想象力和批判性的评价能力，这些能力相互联系，相互补充，便构成了创新力的完整、统一的结构。</vt:lpstr>
      <vt:lpstr>4.创新能力的层次 　　创新能力一般可分为高级、中级和初级三个层次。高级层次的创新能力是指经过长期的研究和反复的探索所产生的非凡的创造。这些创造形成了某一领域的划时代的局面。例如科学史上哥白尼的“日心说”、牛顿的力学三大定律、爱因斯坦的“相对论”等。具有高级层次创新能力的人，实际上是少数。中级层次的创新能力是指经过模仿或改革，在原有的知识和经验基础上重新组织材料，加工而形成有社会价值的产品的能力，具有这一层次创新能力的人数较多，大多数中、高级科技人员可入此列。初级层次的创新能力主要是指对本人来说是前所未有的，而不涉及到社会价值的创新的理解，乃至有独到的创见；或发现不同于教材，不同于教师的讲解方法和学习方法；或是能运用学过的知识，自己动手解决实际问题等。 针对创新力的不同层次，我们既要造就少数具有高级层次创新能力的人才，也要培养大批中、高级科技人员，还要在青少年和广大人民群众中树立创新、创业的意识，使每个公民的智慧潜能得到最大限度的开发。 </vt:lpstr>
      <vt:lpstr>5.创新能力的基本属性 　　①自然性 　　②社会性 　　③延展性 6.创新能力结构 　　我国学者甘自恒提出“创新能力是主体在创造活动中表现出来的、发展起来的各种能力的总和。”实际上，严格地给出创新能力的定义是困难的，我们试图给出如下定义通过对已积累的知识和经验进行科学加工、创造，以产生新成果的能力。新成果可以是观念成果，也可以是再造成果。创新能力是一种综合能力，它由发现能力、谋划能力、协作能力、评价能力及实施能力等诸要素构成。 　　①发现能力  ②谋划能力 ③协作能力 　　④评价能力  ⑤实施能力 </vt:lpstr>
      <vt:lpstr>7.创新能力与智力        要进一步了解创新能力，还要了解它与智力的关系。智力一般是指以抽象思维能力为核心的综合的认识能力，它包括观察力、注意力、记忆力和思维力等。 8.创新能力与心理品质 　　创新能力高的人不一定就有成就，真正的创造者，不但具有高度的创新能力，而且还要有良好的心理品质。良好的心理品质是创新能力的动力，只有在良好的心理状态下，创新能力才能得到充分的发展和发挥。 　　良好的心理品质主要指情感、兴趣、意志和性格方面的积极特征。 　　①高尚的情感。②强烈的兴趣。③顽强的意志。④进取的性格。 </vt:lpstr>
      <vt:lpstr>    第二节  创新能力的培养训练         创新能力的培养是一个日益受到人们普遍重视的问题。早在20世纪50年代，美国就开始致力于创造性人才的培养工作，着眼国民素质，进行教育改革，突出技术教育，以提高国家的技术创新能力和竞争能力。半个多世纪过去了，创新能力培养依然是教育重点。美国总统奥巴马就这样说道：“如果我们不在‘创新’上投资，不鼓励创新，那么美国就不可能担当起世界发展、全球进步的历史重任。”而在中国，我们也充分认识到“要加快知识创新，加快高新技术产业化，关键在人才，必须有一批又一批的优秀人才脱颖而出”。培养、提高大学生创新能力，已成为当前高校教育工作的首要任务。 </vt:lpstr>
      <vt:lpstr>一、基本原则        培养大学生创新能力涉及到价值取向、教育改革、物质保障、社会机制及人文环境等方面，在具体的培养过程中，应遵循四条基本原则： 1.个性化原则       每个人都是一个特殊的不同于他人的现实存在，没有个性，就没有创造。因此，培养大 学生创新能力必须遵循个性化原则，因材施教，激发学生的主动性和独创性，培养其自主的意 识、独立的人格和批判的精神。确立教育的个性化原则，首先要从“将全面发展与个性发展对 立起来”的误区中解放出来，正确理解马克思关于全面发展的理论。其次，鼓励他们大胆质疑、 逢事多问几个“为什么”“怎么样”，自己拿主意、自己做决定，不依附、不盲从，引导和保护 他们的好奇心、自信心、想象力和表达欲，使他们逐步养成自主、进取、勇敢和独立的人格。最 后，要因材施教。教师要针对人的能力、性格、志趣等具体情况施行不同的教育，激发学生的求 知欲和创造欲，在所有的环节中把批判能力、创新性思维和多样性教给学生，培养学生的创新 精神。 </vt:lpstr>
      <vt:lpstr>2.系统化原则        所谓系统是由相互联系、相互作用的若干要素，以一定结构组成的、具有一定整体功能 的有机整体。根据一般系统论原理，一方面，培养创新能力是一个包括培养创新意识、创新 精神、创新思维、创新方法等要素的有机整体，绝不能割裂开；另一方面，培养创新能力是 一项庞大的社会系统工程，需要政府、学校、家庭、社会各方面的共同参与，不能再搞封闭 式的教育。 3.实践性原则        实践是人所特有的对象性活动，是人类的存在方式。培养创新能力，无论是培养的目的、途径，还是最终结果，都离不开实践。遵循实践性原则，就是坚持马克思主义的教育观和人才 观，坚持创新是一种创造性的实践，坚持以实践作为检验和评价大学生创新能力的唯一标准。 4.协作性原则        所谓协作是指由若干人或若干单位共同配合完成某一任务。创新能力不只是和智力因素 有关，非智力因素也在很大程度上影响着创造潜能的发挥。个性品质中的协作特征就是这样一 种因素。</vt:lpstr>
      <vt:lpstr>二、培养方法        只要采取合适的方法，大学生的创新能力是可以大幅度提高的。在遵循四个基本原则的基础上，可以从五个方面加强对大学生创新能力的培养。        </vt:lpstr>
      <vt:lpstr>   第三节  突破创新思维障碍 一、发散性思维        发散性思维又称辐射思维、放射思维、扩散思维或求异思维，是指大脑在思维时呈现的一 种扩散状态的思维模式，它表现为思维视野广阔、思维呈现出多维发散状。可以通过“一题多 解”“一事多写”“一物多用”等方式，培养发散思维的能力。不少心理学家认为，发散思维 是创造性思维的最主要的特点，是测定创造力水平的主要标志之一。 二、收敛思维 收敛思维又称聚合思维、求同思维、辅集思维、集中思维。其特点是使思维始终集中于同 一方向，使思维条理化、简明化、逻辑化、规律化。收敛思维与发散思维，如同“一个钱币的两 面”，是对立的统一，具有互补性，不可偏废。实践证明，在教学中只有既重视培养学生的发散性思维，又重视收敛思维的培养，才能较好地促进学生的思维发展，提高学生的学习能力，培养 高素质人才。  </vt:lpstr>
      <vt:lpstr>三、联想思维        联想思维是指人脑记忆表象系统中，由于某种诱因导致不同表象之间发生联系的一种没 有固定思维方向的自由思维活动。联想思维的主要思维形式包括幻想、空想、玄想。其中，幻 想，尤其是科学幻想，在人们的创造活动中具有重要的作用。 四、逻辑思维         逻辑思维是人们在认识事物的过程中借助概念、判断、推理等思维形式能动地反映客观现 实的理性认识过程，又称抽象思维。它是作为对认识者的思维及其结构以及起作用的规律的分 析而产生和发展起来的。只有经过逻辑思维，人们对事物的认识才能达到对具体对象的本质规 律的把握，进而认识客观世界。它是人的认识的高级阶段，即理性认识阶段。 </vt:lpstr>
      <vt:lpstr>五、辩证思维        辩证思维是指以变化发展的视角认识事物的思维方式，通常被认为是与逻辑思维相对立的 一种思维方式。在逻辑思维中，事物一般是“非此即彼”“非真即假”，而在辩证思维中，事 物可以在同一时间里“亦此亦彼”“亦真亦假”而无碍思维活动的正常进行。 六、思维导图        思维过程中，思维导图的应用能够使我们事半功倍。思维导图，又叫心智图，是由东尼· 博赞创建的。它是表达发射性思维的有效的图形思维工具，它简单却又极其有效，是一种革命 性的思维工具。思维导图运用图文并重的技巧，把各级主题的关系用相互隶属与相关的层级 图表现出来，将主题关键词与图像、颜色等建立起记忆链接。思维导图充分运用左右脑腑的机 能，利用记忆、阅读、思维的规律，协助人们在科学与艺术、逻辑与想象之间平衡发展，从而开 启人类大脑的无限潜能。思维导图因此具有展现人类思维的强大功能。</vt:lpstr>
      <vt:lpstr>    第四节  创新技法 一、创新技法概述 1.方法的重要        如果把创造创新活动比喻成过河的话，那么方法和技法就是过河的桥或船。方法和技巧可以说比内容和事实更重要。法国著名的生理学家贝尔纳曾说过：“良好方法能使我们更好地发挥天赋的才能，而笨拙的方法则可能阻碍才能的发挥”。黑格尔说：“方法是任何事物所不能抗拒的、最高的、无限的力量”。笛卡儿认为：最有用的知识是关于方法的知识。 2. 创新技法的定义        创新技法是创造学家根据创造性思维发展规律和大量成功的创造与创新的实例总结出来的一些原理、技巧和方法。 3. 创新技法的作用        创新技法的应用既可直接产生创造、创新成果，同时也可启发人的创新思维。可以提高人们的创造力、创新能力和创造、创新成果的实现率。</vt:lpstr>
      <vt:lpstr>二、设问法        发明、创造、创新的关键是能够发现问题，提出问题。设问法就是对任何事物都多问几个为什么。 （一）奥斯本核检表法        这是奥斯本提出来的一种创造方法。即根据需要解决的问题，或创造的对象列出有关问题，一个一个地核对、讨论，从中找到解决问题的方法或创造的设想。下面介绍奥斯本核检目录法九个方面的提问。 1.设问法——核检表法        （1）方法         </vt:lpstr>
      <vt:lpstr>（2）核检表法的优点         核检表法是一种具有较强启发创新思维的方法。这是因为它强制人去思考，有利于突破 一些人不愿提问题或不善于提问题的心理障碍。提问，尤其是提出有创见的新问题本身就是 一种创新。它又是一种多向发散的思考，使人的思维角度、思维目标更丰富。另外，核检思考 提供了创新活动最基本的思路，可以使创新者尽快集中精力，朝提示的目标方向去构想、创 造、创新。 （3）使用核检表法应注意的几点        一是要一条一条地进行核检，不要有遗漏。         二是要多核检几遍，效果会更好，或许会更准确地选择出所需创造、创新、发明的方面。            三是在检核每项内容时，要尽可能地发挥自己的想象力和创新能力，产生更多的创造性 设想。         核检方式可根据需要，一人核检可以，3~8 人共同核检也可以。集体核检可以互相激励， 产生头脑风暴，更有希望创新 。</vt:lpstr>
      <vt:lpstr>2.设问法——和田十二法         和田十二法：加一加、减一减、扩一扩、缩一缩、变一变、改一改、联一联、学一学(模仿)、代一代、搬一搬、反一反、定一定(规定）。可归入核检表法。  3.设问法—5W1H(6W2H)法        美国陆军部提出5W1H法。我国著名教育家陶行知先生提出6W2H法，他把这种提问模式叫做教人聪明的“八大贤人”。         为此他写了一首小诗：“我有几位好朋友，曾把万事指导我，你若想问真姓名，名字不同都姓何：何事、何故、何人、何如、何时、何地、何去，还有一个西洋名，姓名颠倒叫几何。若向八贤常请教，虽是笨人不会错。”    </vt:lpstr>
      <vt:lpstr>三、组合技法       1.定义：组合思维是指把多项貌似不相关的事物通过想象加以连接，从而使之变成彼此不可分割的新的整体的一种思考方式。   2.特征 （1）创新性         运用组合法搞发明创造时，最富有创造性之处就在于组合要素的选择和新颖组合方式的提出。为提高组合要素的性能而提高整体功能是组合创新的基本目的。例：瑞士军刀。 （2）广泛性         有人对1900年至2000年的480项重大创新成果进行分析，发现技术创新的性质和方式，自20世纪50年代发生了重大变化：原理突破型成果的比例明显下降，而组合型发明开始变成技术创新的主要方式。据统计，现代技术中组合型成果已占全部发明的60%至70%以上。 （3）时代性和继承性 </vt:lpstr>
      <vt:lpstr>3.作用   可归纳为三点：      （1）可以运用已有技术实现技术突破。      （2）有利于为新技术、新工艺、新材料的推广应用寻找途径。      （3）在开展群体创新活动中，获取群体创新成果，实践人人都是创新者的过程中发挥独特作用。 4.组合基本类型      （1）重组组合：组合各组成部分的相互关系。      （2）功能组合      （3）材料组合      （4）同类组合      （5）异类组合 </vt:lpstr>
      <vt:lpstr>5. 组合方法     （1）主体附加法——发散、想象思维为主     （2）二元坐标法——发散、想象思维为主     （3）焦点法——想象、收敛思维为主     （4）形态分析法——发散、收敛思维为主     （5）主体附加法 </vt:lpstr>
      <vt:lpstr>四、逆向转换技法 （一）逆向反转法        逆向反转法的“逆”可以是方向、位置、过程、功能、原因、结果、优缺点、破(旧）立（新） 矛盾的两个方面等诸方面的逆转。              （1）原理相反： 制冷与制热、电动机与发电机、压缩机与鼓风机。   （2）功能相反：保温瓶（保热）与装冰袋（保冷）。   （3）过程相反：吹尘与吸尘 。   （4）位置相反：野生动物园的人和动物的位置。   （5）因果相反：原因结果互相反转即由果到因。如数学运算中从结果倒推回来以检查运算 是否正确。因果相反就是把通常的“因为—所以” 的思维方式用“应该—但是”的逆向思维所 代替。  （6）程序相反：科学假设与实验验证：居里夫人发现镭。   （7）观念相反：大而全到专门化、以产定销到以销定产。   （8）结构逆向：电风扇 / 排风扇与风力发电。</vt:lpstr>
      <vt:lpstr>（二）重点转移与问题逆转法   重点转移：丰田佑吉发明自动纺织机。   问题逆转：1 美元的贷款。   案例：无片名电影。 （三）破与立创新法（破—破坏、突破）             计划经济下工厂生产什么我们就消费什么，以产定销。现在，不符合人们消费观念的产 品，人们不买。工厂要转变经营理念，以销定产，甚至要想在消费者前面，引导消费。没有市 场—适应市场—创造市场。 </vt:lpstr>
      <vt:lpstr>（四）还原分析法          所谓还原法就是把创新对象的最主要的功能、要素抽象出来，回到根本抓住关键。先还原 再改变要素是还原换元法，先改变要素再还原是换元还原法。美国核物理学家格拉塞尔发明 “液态气泡室”。 （五）缺点（祸害）逆用法         原理：事物有两重性，缺点和问题的一面可以向有利和好的方面转化。          案例：造纸少放了一种原料，成了废品，写字湮成一片，利用这一点做成吸墨纸；日本的 清酒的产生；纺纱品的疵点利用。 </vt:lpstr>
      <vt:lpstr>五、列举法 1. 举例法的含义         列举法就是把与创新有关的方面一一列举出来，然后探讨能否改革、怎样改革，最后实现 改革。列举法通常分为特性列举法、缺点列举法与希望点列举法。 2. 列举法的类型       1.特性列举法  步骤：①选择明确的创新对象，宜小不宜大；②把创新对象的特性一一列举出来；③把事 物的特性用名词、形容词、动词表现出来：名词特性（整体、部分、材料）；形容词特性（大小、 形状、颜色、性质）；动词特性（功能、机理、作用）。       2.缺点列举法         3.希望点列举法   </vt:lpstr>
      <vt:lpstr>六、联想类比法 （一）类比法   类比法就是通过对一种（类）事物与另一种（类）事物对比，而进行创新的技法。其特点是以大量联想为基础，以不同事物间的相同、类比为纽带。 （二）移植法  （1）技术手段移植：电吹风、被褥风干机。  （2）原理移植：电话、留声机。  （3）技术功能移植：驿站、电报。 （三）综摄法  （1）程序：①确定课题；②把陌生的事物变为熟悉的事物；③把熟悉的事物变为陌生的事物。  （2）综摄法以集体讨论方式进行，让不同特点的人在一起取长补短，集思广益，大有裨益。</vt:lpstr>
      <vt:lpstr>七、智力激励法（又叫做头脑风暴法） （一）方法介绍：       1.头脑风暴法是美国创造学之父奥斯本在20世纪30年代创立的。在韦氏国际大字典中被定义为：一组人员通过开会方式对某一特定问题出谋献策，群策群力解决问题。按其英文字头（brain storming）又称为BS法。  </vt:lpstr>
      <vt:lpstr>2.实施步骤： （1）准备阶段：①提出问题；②组建小组；③通知会议内容、时间、地点。 （2）热身活动：为使会议活跃，会前可作一些智力游戏、讲幽默小故事、作简单的发散思维练习等活动。 （3）正式开会，明确问题，简单明了。 （4）自由畅谈，主持人坚持上述原则。 （5）会后收集整理设想、提案。 （6）未达目的，重复上述过程。 （7）评价选出最佳设想、方案。   </vt:lpstr>
      <vt:lpstr>3.实施原则     （1）延迟评判原则，使与会者思想放松，气氛活跃，这是智力激励法的关键；     （2）以量求质的原则，这是获得高质量创造性设想的条件；     （3）自由畅想原则，突出求异创新，这是智力激励法的宗旨；     （4）综合改善原则，强调相互启发、相互补充和相互完善，这是智力激励法能否成功的标准。     （5）限时限人原则。</vt:lpstr>
      <vt:lpstr>（二）类型 1.奥斯本智力激励法 2.635法        德国人荷力针对德国人惯于沉思的性格特点，对奥斯本的BS法进行改良的一种方法。这个方法也是召开会议，到会6人，由主持人宣布会议目标，然后每人发几张卡片，每张卡片上标出1、2、3，每人在5分钟内提出3个设想，所以叫做635法，卡片上每个设想间要留有间隙。然后将卡片传给右邻的到会者，这样半小时内可以传递6次，一共可以产生108个设想。这个方法可以避免由于数人争着发言而使设想遗漏的情况。 </vt:lpstr>
      <vt:lpstr>八、卡片法 （一）KJ法        KJ法的创始人是日本人文学家川喜田二郎，KJ是他的姓名的英文缩写。 KJ法的步骤如下： ①准备②头脑风暴法会议③制做卡片④分成小组⑤并成中组⑥归成大组⑦编排卡片⑧确定方案 （二）中山正和法—NM法（关键词法）        NM法是日本金泽工业大学的中山正和教授提出来它是根据人类高级神经活动的理论，把人的记忆分成“点的记忆”和“线的记忆”。  例如用这一创新技法发明洗衣机：        第一步，找出关键词。第二步，围绕关键词进行发散思维。第三步，进行收敛思维。第四步，抓住摩擦、流水这些关键，应用联想、类比等方法设想。第五步，根据现有条件充分考虑成本，把上述设想引入洗衣机，进行可行性分析，确定制造方案，以利于比较决策。 第六步，通过对方案的实施，洗衣机就诞生了。  </vt:lpstr>
      <vt:lpstr>（三）德尔菲法        德尔菲法是一种重要的预测决策方法，也是一种重要的群体创新技法。 德尔菲法的实施步骤如下：      （1）组成专家小组。按照课题所需要的知识范围，确定专家。专家人数的多少，可根据预 测课题的大小和涉及面的宽窄而定，一般不超过 20 人。       （2）向所有专家提出所要预测的问题及有关要求，并附上有关这个问题的所有背景材料， 同时请专家提出还需要什么材料。然后，由专家做书面答复。       （3）各个专家根据他们所收到的材料，提出自己的预测意见，并说明自己是怎样利用这些 材料并提出预测值的。       （4）将各位专家第一次判断意见汇总，列成图表，进行对比，再分发给各位专家，让专家 比较自己同他人的不同意见，修改自己的意见和判断。      （5）将所有专家的修改意见收集起来，汇总，再次分发给各位专家，以便做第二次修改。      （6）对专家的意见进行综合处理。 </vt:lpstr>
      <vt:lpstr>本章结束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2018-03-11T08:02:38Z</dcterms:created>
  <dcterms:modified xsi:type="dcterms:W3CDTF">2018-03-12T05:45:26Z</dcterms:modified>
</cp:coreProperties>
</file>