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9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53E"/>
    <a:srgbClr val="FB7D6E"/>
    <a:srgbClr val="00A2A4"/>
    <a:srgbClr val="FFFFFF"/>
    <a:srgbClr val="43BA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528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593718-D90C-42E2-AD72-105FD509CB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335DE87-7DE0-4BF8-9C81-B939B34A9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6B22EA-147E-4FBF-91BF-A37F96EB0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6B9E65-B212-4C01-9330-5EF97AEC9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773BC5-D39B-4819-95EB-D372751B8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47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15B867-6D8F-43A5-B189-1233C44FB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0AABF7A-0CDF-4515-8560-2634B8E45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4280AFC-5E00-4D5B-8F4E-3755C3912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59CDA98-2367-44AF-8D83-CAB64DF30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64DF7CC-2315-4B30-B5EF-6C4676139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074BD92-D85D-4FF0-A168-28CCAB037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723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38F384-3FA4-47BF-B4D6-E3B2AB980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70BCBD-6E6E-4F5E-BB47-FE8CDEA6CC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1D25AC-2D8B-4225-BAD1-B1E071757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042F40-F43E-49F5-B717-A41A78B3C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15983B-CAE6-4BA3-BDA4-F4F698569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21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D23EB05-F7F8-4004-8691-E44AE0722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B4FBD01-4403-45F8-A931-E851F097A1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70311DE-4BF5-452D-8693-F252EFFE9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2FC1B8D-4A4D-4CD4-88D5-595D9D794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EFA7E9C-05D8-4CF1-8E8C-37447715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64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192256-EB11-4F3B-9673-9C991DD61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10515600" cy="5454907"/>
          </a:xfrm>
        </p:spPr>
        <p:txBody>
          <a:bodyPr anchor="t">
            <a:normAutofit/>
          </a:bodyPr>
          <a:lstStyle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62EDA8-7701-474F-A52A-959D6288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DC2D35-FAD6-421F-8054-30BFD684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D2E92B-FEBE-4C8E-B88A-7F191342C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192256-EB11-4F3B-9673-9C991DD61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974"/>
            <a:ext cx="10515600" cy="5454907"/>
          </a:xfrm>
        </p:spPr>
        <p:txBody>
          <a:bodyPr anchor="ctr">
            <a:normAutofit/>
          </a:bodyPr>
          <a:lstStyle>
            <a:lvl1pPr algn="ctr">
              <a:defRPr sz="4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62EDA8-7701-474F-A52A-959D6288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DC2D35-FAD6-421F-8054-30BFD684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D2E92B-FEBE-4C8E-B88A-7F191342C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9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2EDB76-D2F4-4C64-A568-224F00EBE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7C64847-D402-4D7E-9467-826533455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B3997C-521A-47D5-A45F-E484D1C48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FFEA2A6-9501-41AB-8390-2E02E8A9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5656ACB-283F-4C84-952D-802E61CF0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60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5FE947-AA55-4E85-909F-BEB4F6C88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5540C7A-71DF-4B61-A0AF-E480966CCD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0E4045E-2287-4A28-85C4-04EF0371E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FF63B06-CB95-4520-8592-DD9FFC2E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F9ED17C-7FFE-47DA-9D4A-E267138D2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A89AF5F-BDF1-4CF1-BEFA-BFF4B3998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6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04538D-5EA2-4E5B-A441-DAF1459A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C23D37B-9A81-4467-90AB-7C27C505C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8ACA1C2-9B35-41D3-B641-8A43B615E1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08613B2-7AB3-493B-B285-C54FA7A894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DC31E84-25BD-430F-BA5F-C6C433756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FF95FE1-778B-4A32-AEC7-996BC045F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E3B89D4-BEEE-4120-AEFB-F00D6E8CC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9DC8349-3EAC-41EB-8AED-64F39DB2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43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6E3933-0A85-4802-815F-051F6E5F2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5679E15-AA6A-4A04-87D3-75DBFFC2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4BF1A13-DE2F-46B0-9764-4F389FF3E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AAD8673-0559-4627-9B08-2B2534A9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9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A1932BD-4E57-435D-A947-D8DE7A4C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D1FD3EC-0A8B-4752-8E00-B6C4F1555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EA46A2-2F73-4DEE-B72C-ED82C85BE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2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950274-3F88-440D-84AC-9DB3AA49C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020E670-F56C-4650-B1C1-093C9F95E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B224F5D-6C66-4BE1-905E-A2849E395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2BDDD17-60DD-4F46-9538-2939699E7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FC5305E-DE83-43A3-9160-7CCF70F2A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0CC25AF-629B-47A3-A8C5-50CC9A598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90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0DC848A-A085-474E-97A2-FA2CD075F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E19C4C-3100-426A-907E-37CF611CA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1BB7A6-D150-4935-B7E4-8C0B0202FE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4A535-4D82-476D-AED1-4170E3826EDA}" type="datetimeFigureOut">
              <a:rPr lang="zh-CN" altLang="en-US" smtClean="0"/>
              <a:t>2018/3/8/Thursday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440463F-5AB1-4256-9A53-EB37D4C88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B2B64CB-340A-478E-9567-DEA444BC57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17A47-8B04-4FF2-89D5-463D9385E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01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67.jpg">
            <a:extLst>
              <a:ext uri="{FF2B5EF4-FFF2-40B4-BE49-F238E27FC236}">
                <a16:creationId xmlns="" xmlns:a16="http://schemas.microsoft.com/office/drawing/2014/main" id="{EDBF6840-2FA7-46B8-B943-1EA01A928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0A6B1E5-2F81-4B01-8AA9-6690DD0830D7}"/>
              </a:ext>
            </a:extLst>
          </p:cNvPr>
          <p:cNvSpPr/>
          <p:nvPr/>
        </p:nvSpPr>
        <p:spPr>
          <a:xfrm>
            <a:off x="-1" y="1764476"/>
            <a:ext cx="12190413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A5DA4D5-C2C6-4B1B-BE12-BD8C167D4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5400" b="1" dirty="0">
                <a:solidFill>
                  <a:schemeClr val="bg1"/>
                </a:solidFill>
              </a:rPr>
              <a:t>第一章</a:t>
            </a:r>
            <a:r>
              <a:rPr lang="en-US" altLang="zh-CN" sz="5400" b="1" dirty="0">
                <a:solidFill>
                  <a:schemeClr val="bg1"/>
                </a:solidFill>
              </a:rPr>
              <a:t>  </a:t>
            </a:r>
            <a:r>
              <a:rPr lang="zh-CN" altLang="zh-CN" sz="5400" b="1" dirty="0">
                <a:solidFill>
                  <a:schemeClr val="bg1"/>
                </a:solidFill>
              </a:rPr>
              <a:t>大学生职业素养概述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69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B507EE-B822-4749-A291-5B766670D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4. </a:t>
            </a:r>
            <a:r>
              <a:rPr lang="zh-CN" altLang="en-US" b="1" dirty="0"/>
              <a:t>明确大学生的社会责任感，树立远大抱负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r>
              <a:rPr lang="zh-CN" altLang="en-US" dirty="0"/>
              <a:t> 陈至立在 </a:t>
            </a:r>
            <a:r>
              <a:rPr lang="en-US" altLang="zh-CN" dirty="0"/>
              <a:t>2006 </a:t>
            </a:r>
            <a:r>
              <a:rPr lang="zh-CN" altLang="en-US" dirty="0"/>
              <a:t>年 </a:t>
            </a:r>
            <a:r>
              <a:rPr lang="en-US" altLang="zh-CN" dirty="0"/>
              <a:t>6 </a:t>
            </a:r>
            <a:r>
              <a:rPr lang="zh-CN" altLang="en-US" dirty="0"/>
              <a:t>月上海举行的中外校长论坛中就提出，高校要培养学生具有高尚的人 生理想，热爱祖国、热爱人民，具有高度的社会责任感和服务社会的奉献精神。这是对高校提 出的要求，同时也是对大学生提出的希望。大学生在承载着个人小家庭责任的同时，也承载着 国家这个大家庭的希望和未来，应树立为国做贡献、为民谋福利的远大理想和抱负，从而时刻 鞭策自己不断学习进取，完善自我。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5. </a:t>
            </a:r>
            <a:r>
              <a:rPr lang="zh-CN" altLang="en-US" b="1" dirty="0"/>
              <a:t>努力学习，完善专业素养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zh-CN" altLang="en-US" dirty="0"/>
              <a:t>学习是学生的天职，高校是学习的圣殿。在校期间，大学生应充分利用各类学习资源，努 力学好文化基础知识，更重要的是掌握学习的方法，并把专业理论知识转化为专业技能。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6. </a:t>
            </a:r>
            <a:r>
              <a:rPr lang="zh-CN" altLang="en-US" b="1" dirty="0"/>
              <a:t>重视非专业素养的养成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zh-CN" altLang="en-US" dirty="0"/>
              <a:t> 专业素养可以通过学习、培训等方式获得，非专业素养则需要重视、学习以及长期的自我 约束养成。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557A4E1-D0DF-4BB9-A15B-C2995C232F59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0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67.jpg">
            <a:extLst>
              <a:ext uri="{FF2B5EF4-FFF2-40B4-BE49-F238E27FC236}">
                <a16:creationId xmlns="" xmlns:a16="http://schemas.microsoft.com/office/drawing/2014/main" id="{EDBF6840-2FA7-46B8-B943-1EA01A928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0A6B1E5-2F81-4B01-8AA9-6690DD0830D7}"/>
              </a:ext>
            </a:extLst>
          </p:cNvPr>
          <p:cNvSpPr/>
          <p:nvPr/>
        </p:nvSpPr>
        <p:spPr>
          <a:xfrm>
            <a:off x="-1" y="1764476"/>
            <a:ext cx="12190413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A5DA4D5-C2C6-4B1B-BE12-BD8C167D4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谢谢！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54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1AC6C5-1408-4BBC-9760-CF9FBD3DF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第一节  大学生职业素养及其构成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一、职业素养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职业素养是指职业内在的规范和要求，是在职业过程中表现出来的综合品质，包含职业道德、职业技能、职业行为、职业作风和职业意识等方面。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</a:t>
            </a:r>
            <a:r>
              <a:rPr lang="zh-CN" altLang="en-US" dirty="0"/>
              <a:t>专业素养主要包含专业 理论知识和专业技能以及由此而形成的专业创新能力，是一种显性外在表现的素养。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r>
              <a:rPr lang="zh-CN" altLang="en-US" dirty="0"/>
              <a:t>非专业素 养是一种隐性内在表现的素养，更多的表现为某种意识形态，如政治意识、道德意识、职业认同 意识、诚信意识、责任意识、团队意识、独立意识、服务意识、奉献意识、吃苦意识、竞争意识、 抗挫折意识等诸多方面。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en-US" dirty="0"/>
              <a:t>职业素养是一个很宽泛的概念，专业是第一位的，但是除了专业，敬业和道德是必备的， 体现到职场上的就是职业素养，体现在生活中的就是个人素质或者道德修养。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D31637B-6952-4496-B816-510D4B17A6A3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627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3661642-58EB-4CF7-9329-52F2B30E9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3479"/>
            <a:ext cx="10515600" cy="5961253"/>
          </a:xfrm>
        </p:spPr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二、大学生职业素养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“素质冰山”理论认为，个体的素质就像水中漂浮的一座冰山，水上部分的知识、技能仅仅代表表层的特征，不能区分绩效优劣；水下部分的动机、特质、态度、责任心才是决定人的行为的关键因素，鉴别绩效优秀者和一般者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大学生的职业素养也可以看成是一座冰山：冰山浮在水面以上的只有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／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它代表大学生的形象、资质、知识、职业行为和职业技能等方面，是人们看得见的、显性的职业素养，这些可以通过各种学历证书、职业证书来证明，或者通过专业考试来验证。而冰山隐藏在水面以下的部分占整体的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／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它代表大学生的职业意识、职业道德、职业作风和职业态度等方面，是人们看不见的、隐性的职业素养。显性职业素养和隐性职业素养共同构成了所应具备的全部职业素养。由此可见，大部分的职业素养是人们看不见的，但正是这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／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的隐性职业素养决定、支撑着外在的显性职业素养，显性职业素养是隐性职业素养的外在表现。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zh-CN" altLang="zh-CN" dirty="0"/>
              <a:t>　</a:t>
            </a:r>
            <a:r>
              <a:rPr lang="en-US" altLang="zh-CN" dirty="0"/>
              <a:t>    </a:t>
            </a:r>
            <a:r>
              <a:rPr lang="zh-CN" altLang="zh-CN" dirty="0"/>
              <a:t>因此，大学生职业素养的培养应该着眼于整座“冰山”，并以培养显性职业素养为基础，重点培养隐性职业素养。当然，这个培养过程不是学校、学生、企业哪一方能够单独完成的，而应该由三方共同协作，实现“三方共赢”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E7B649D-BE12-47B0-8F78-0A269CD3361B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357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39A979-84AB-476B-B56A-E8D32F27F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第二节  大学生职业素养的现状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大学生作为一个受过良好的教育，即将走入社会成为劳动者的群体，理应在具有良好的专业素养的同时，兼具较高的非专业素养，而事实却不尽如人意。很多大学生片面重视专业素养的学习和训练，不重视非专业素养的构成，还有些大学生在大学里虚度光阴，连起码的专业素养都不具备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调查发现，多数大学生对所学专业以及相关的职业知之较少，职业意识淡薄，职业发展方向模糊，职业目标不明确，难以结合社会职业的需要和自身的特点设计大学职业发展计划，在大学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年不能有意识地发展自己的职业素养。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目前大学生职业素养的现状主要表现在以下几点：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专业能力与职业素养的反差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高校改革与社会需求的不同步</a:t>
            </a: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职业素养教育研究被忽视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C38184C-67F6-493F-B75A-7AB9E8909BAE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25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83FA5A-B388-4EDD-AE57-6A8869C77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		</a:t>
            </a:r>
            <a:r>
              <a:rPr lang="zh-CN" altLang="zh-CN" sz="32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第三节  努力提高职业素养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从学生到职业者是一个人一生中最重大的转变之一。所有刚踏入社会的毕业生都存在一个适应新角色的过程，都存在不同程度的不足。这些不足可能是在心理方面，认识社会方面，为人处世方面，职业技能方面等。弥补和提高这些不足需要学生自己作出相应的转变和准备。</a:t>
            </a:r>
          </a:p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一、高校对大学生职业素养的教育对策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而作为教育机构的高职高专院校要从提高学生基本素质，综合能力，职业素养等几个方面着手，努力为学生顺利走向社会，成为社会有用人才提供助力，保驾护航。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270DCEA-BAC5-453E-B278-3792ECF0D8AA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05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8DA7C2A-BD4D-498E-92DF-6A18B8BB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     </a:t>
            </a:r>
            <a:r>
              <a:rPr lang="zh-CN" altLang="zh-CN" dirty="0"/>
              <a:t>虽然以下几点不完全是职业素养定义里边包含的内容，但我们认为提高学生职业素养还应从以下几个方面开展工作：</a:t>
            </a:r>
            <a:br>
              <a:rPr lang="zh-CN" altLang="zh-CN" dirty="0"/>
            </a:br>
            <a:r>
              <a:rPr lang="en-US" altLang="zh-CN" b="1" dirty="0"/>
              <a:t>1.</a:t>
            </a:r>
            <a:r>
              <a:rPr lang="zh-CN" altLang="zh-CN" b="1" dirty="0"/>
              <a:t>加强健康教育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	</a:t>
            </a:r>
            <a:r>
              <a:rPr lang="zh-CN" altLang="en-US" dirty="0"/>
              <a:t>一是学校要开设专门的心理健康课堂。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二是充分发挥家庭教育的作用。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三是建立师生之间的平等关系，充分 发挥班主任的作用。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2.</a:t>
            </a:r>
            <a:r>
              <a:rPr lang="zh-CN" altLang="zh-CN" b="1" dirty="0"/>
              <a:t>加强职业技能培训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    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7A06BA3-4A62-4B78-A113-A68EF1793A6B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Bent Arrow 21">
            <a:extLst>
              <a:ext uri="{FF2B5EF4-FFF2-40B4-BE49-F238E27FC236}">
                <a16:creationId xmlns="" xmlns:a16="http://schemas.microsoft.com/office/drawing/2014/main" id="{E2D8097B-3B76-45BB-9555-A018A0984BBF}"/>
              </a:ext>
            </a:extLst>
          </p:cNvPr>
          <p:cNvSpPr/>
          <p:nvPr/>
        </p:nvSpPr>
        <p:spPr>
          <a:xfrm>
            <a:off x="8066530" y="2984062"/>
            <a:ext cx="1815983" cy="1100183"/>
          </a:xfrm>
          <a:prstGeom prst="bentArrow">
            <a:avLst/>
          </a:prstGeom>
          <a:solidFill>
            <a:srgbClr val="FB7D6E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7" name="Bent Arrow 18">
            <a:extLst>
              <a:ext uri="{FF2B5EF4-FFF2-40B4-BE49-F238E27FC236}">
                <a16:creationId xmlns="" xmlns:a16="http://schemas.microsoft.com/office/drawing/2014/main" id="{6873ED97-38EF-407E-87E4-80779E94ECD4}"/>
              </a:ext>
            </a:extLst>
          </p:cNvPr>
          <p:cNvSpPr/>
          <p:nvPr/>
        </p:nvSpPr>
        <p:spPr>
          <a:xfrm>
            <a:off x="1234486" y="4554868"/>
            <a:ext cx="1815983" cy="1100183"/>
          </a:xfrm>
          <a:prstGeom prst="bentArrow">
            <a:avLst/>
          </a:prstGeom>
          <a:solidFill>
            <a:srgbClr val="00A2A4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" name="Bent Arrow 20">
            <a:extLst>
              <a:ext uri="{FF2B5EF4-FFF2-40B4-BE49-F238E27FC236}">
                <a16:creationId xmlns="" xmlns:a16="http://schemas.microsoft.com/office/drawing/2014/main" id="{5E367E6C-E5F1-4343-B02D-6C014765DE4D}"/>
              </a:ext>
            </a:extLst>
          </p:cNvPr>
          <p:cNvSpPr/>
          <p:nvPr/>
        </p:nvSpPr>
        <p:spPr>
          <a:xfrm>
            <a:off x="5736069" y="3378856"/>
            <a:ext cx="1815983" cy="1100183"/>
          </a:xfrm>
          <a:prstGeom prst="bentArrow">
            <a:avLst/>
          </a:prstGeom>
          <a:solidFill>
            <a:srgbClr val="F6A514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" name="Bent Arrow 19">
            <a:extLst>
              <a:ext uri="{FF2B5EF4-FFF2-40B4-BE49-F238E27FC236}">
                <a16:creationId xmlns="" xmlns:a16="http://schemas.microsoft.com/office/drawing/2014/main" id="{3F4A62D9-E7E2-4701-B433-141E0F371917}"/>
              </a:ext>
            </a:extLst>
          </p:cNvPr>
          <p:cNvSpPr/>
          <p:nvPr/>
        </p:nvSpPr>
        <p:spPr>
          <a:xfrm>
            <a:off x="3611016" y="3972655"/>
            <a:ext cx="1815983" cy="1100183"/>
          </a:xfrm>
          <a:prstGeom prst="bentArrow">
            <a:avLst/>
          </a:prstGeom>
          <a:solidFill>
            <a:srgbClr val="43BAB3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0" name="圆角矩形 52">
            <a:extLst>
              <a:ext uri="{FF2B5EF4-FFF2-40B4-BE49-F238E27FC236}">
                <a16:creationId xmlns="" xmlns:a16="http://schemas.microsoft.com/office/drawing/2014/main" id="{A8E096BE-04BC-4F93-9434-6D2FA2C8874A}"/>
              </a:ext>
            </a:extLst>
          </p:cNvPr>
          <p:cNvSpPr/>
          <p:nvPr/>
        </p:nvSpPr>
        <p:spPr>
          <a:xfrm>
            <a:off x="1694533" y="5134962"/>
            <a:ext cx="1201613" cy="4534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C398062-4E7D-4A1D-ABDE-59867BDA1A18}"/>
              </a:ext>
            </a:extLst>
          </p:cNvPr>
          <p:cNvSpPr/>
          <p:nvPr/>
        </p:nvSpPr>
        <p:spPr>
          <a:xfrm>
            <a:off x="639501" y="5802138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加强课堂实操模拟训练。</a:t>
            </a:r>
          </a:p>
        </p:txBody>
      </p:sp>
      <p:sp>
        <p:nvSpPr>
          <p:cNvPr id="12" name="圆角矩形 52">
            <a:extLst>
              <a:ext uri="{FF2B5EF4-FFF2-40B4-BE49-F238E27FC236}">
                <a16:creationId xmlns="" xmlns:a16="http://schemas.microsoft.com/office/drawing/2014/main" id="{A60D1339-5C2C-4A33-A9F8-C8415F0ACF7A}"/>
              </a:ext>
            </a:extLst>
          </p:cNvPr>
          <p:cNvSpPr/>
          <p:nvPr/>
        </p:nvSpPr>
        <p:spPr>
          <a:xfrm>
            <a:off x="4041756" y="4522746"/>
            <a:ext cx="1201613" cy="4534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52">
            <a:extLst>
              <a:ext uri="{FF2B5EF4-FFF2-40B4-BE49-F238E27FC236}">
                <a16:creationId xmlns="" xmlns:a16="http://schemas.microsoft.com/office/drawing/2014/main" id="{4C034E6D-C8C5-4351-A6C8-86F2DE857CBF}"/>
              </a:ext>
            </a:extLst>
          </p:cNvPr>
          <p:cNvSpPr/>
          <p:nvPr/>
        </p:nvSpPr>
        <p:spPr>
          <a:xfrm>
            <a:off x="6163035" y="3991738"/>
            <a:ext cx="1201613" cy="4534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52">
            <a:extLst>
              <a:ext uri="{FF2B5EF4-FFF2-40B4-BE49-F238E27FC236}">
                <a16:creationId xmlns="" xmlns:a16="http://schemas.microsoft.com/office/drawing/2014/main" id="{E1A9A20F-A54F-4755-AA23-087421359ABE}"/>
              </a:ext>
            </a:extLst>
          </p:cNvPr>
          <p:cNvSpPr/>
          <p:nvPr/>
        </p:nvSpPr>
        <p:spPr>
          <a:xfrm>
            <a:off x="8556346" y="3538312"/>
            <a:ext cx="1201613" cy="4534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D0A38D1-EC8D-4A39-AC5C-DAD6D1CAEAAA}"/>
              </a:ext>
            </a:extLst>
          </p:cNvPr>
          <p:cNvSpPr/>
          <p:nvPr/>
        </p:nvSpPr>
        <p:spPr>
          <a:xfrm>
            <a:off x="3446755" y="5174323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加强校企合作，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让学生进入真正的用人单位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62763E5-802A-41E3-8F6E-92CF1A75E2F6}"/>
              </a:ext>
            </a:extLst>
          </p:cNvPr>
          <p:cNvSpPr/>
          <p:nvPr/>
        </p:nvSpPr>
        <p:spPr>
          <a:xfrm>
            <a:off x="5987753" y="462952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加强实践总结。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DE87F0F-4A3A-4919-9719-337883B47577}"/>
              </a:ext>
            </a:extLst>
          </p:cNvPr>
          <p:cNvSpPr/>
          <p:nvPr/>
        </p:nvSpPr>
        <p:spPr>
          <a:xfrm>
            <a:off x="8066530" y="4241627"/>
            <a:ext cx="30113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加强专业实训室建设，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让学生更好地在实践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中学习相关知识。</a:t>
            </a:r>
          </a:p>
        </p:txBody>
      </p:sp>
      <p:pic>
        <p:nvPicPr>
          <p:cNvPr id="18" name="Group 36">
            <a:extLst>
              <a:ext uri="{FF2B5EF4-FFF2-40B4-BE49-F238E27FC236}">
                <a16:creationId xmlns="" xmlns:a16="http://schemas.microsoft.com/office/drawing/2014/main" id="{3DB807B0-DEB5-4416-A64D-26DBAE321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1153" y="2060545"/>
            <a:ext cx="956616" cy="170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679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421370-D367-44D4-9B4A-88F5BC3CF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r>
              <a:rPr lang="en-US" altLang="zh-CN" b="1" dirty="0"/>
              <a:t>3.</a:t>
            </a:r>
            <a:r>
              <a:rPr lang="zh-CN" altLang="zh-CN" b="1" dirty="0"/>
              <a:t>敬业精神和合作态度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敬业精神和合作态度是优秀职业素养的核心体现。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     </a:t>
            </a:r>
            <a:r>
              <a:rPr lang="zh-CN" altLang="en-US" dirty="0"/>
              <a:t>首先，教师要身体力行，做好学生的模范，成为学生的灯塔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其次，在学生中树立榜样，在生活中寻找楷模。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不仅是敬业与合作，学生身上也有许多闪光点值得其他同学甚至老师去学习。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</a:t>
            </a:r>
            <a:r>
              <a:rPr lang="en-US" altLang="zh-CN" b="1" dirty="0"/>
              <a:t>4.</a:t>
            </a:r>
            <a:r>
              <a:rPr lang="zh-CN" altLang="zh-CN" b="1" dirty="0"/>
              <a:t>课程体系的更新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</a:t>
            </a:r>
            <a:r>
              <a:rPr lang="en-US" altLang="zh-CN" b="1" dirty="0"/>
              <a:t>5.</a:t>
            </a:r>
            <a:r>
              <a:rPr lang="zh-CN" altLang="zh-CN" b="1" dirty="0"/>
              <a:t>丰富校园活动，提升学生职业意识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</a:t>
            </a:r>
            <a:r>
              <a:rPr lang="en-US" altLang="zh-CN" b="1" dirty="0"/>
              <a:t>6.</a:t>
            </a:r>
            <a:r>
              <a:rPr lang="zh-CN" altLang="zh-CN" b="1" dirty="0"/>
              <a:t>强化实践的针对性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  </a:t>
            </a:r>
            <a:r>
              <a:rPr lang="en-US" altLang="zh-CN" b="1" dirty="0"/>
              <a:t>7.</a:t>
            </a:r>
            <a:r>
              <a:rPr lang="zh-CN" altLang="zh-CN" b="1" dirty="0"/>
              <a:t>转变就业观念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6EC9C07-5D6D-4E0D-B890-460F89B4E9D7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8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443E1E-4673-4161-9861-B3040D94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二、大学生职业素养的自我培养</a:t>
            </a:r>
            <a:endParaRPr lang="zh-CN" altLang="zh-CN" sz="2000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  </a:t>
            </a:r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大学生是自身职业素养培养的主体，必须充分认识职业素养培养的重要性，发挥自身的主观能动作用，才能有所收获。做为职业素养培养主体的大学生，在大学期间应该学会自我培养。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1. </a:t>
            </a:r>
            <a:r>
              <a:rPr lang="zh-CN" altLang="en-US" b="1" dirty="0"/>
              <a:t>培养职业意识</a:t>
            </a:r>
            <a:endParaRPr lang="zh-CN" altLang="zh-CN" sz="2000" b="1" kern="1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zh-CN" altLang="zh-CN" sz="200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　</a:t>
            </a:r>
            <a:r>
              <a:rPr lang="zh-CN" altLang="en-US" dirty="0"/>
              <a:t>大学期间，每个大学生应明确：“自己是一个什么样的人？”“我将来想做什 么？”“我能做什么？”“环境能支持我做什么？”着重解决一个问题，就是认识自己的个 性特征，包括自己的气质、性格和能力，以及自己的个性倾向，包括兴趣、动机、需要、价值观 等。据此来确定自己的个性是否与理想的职业相符，对自己的优势和不足有一个比较客观的 认识，结合环境如市场需要、社会资源等确定自己的发展方向和行业选择范围，明确职业发展 目标。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F3EE54-8F55-4043-8FA1-92260BDC3AF9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616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62F0E3-0847-48CB-B759-0E15A661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 </a:t>
            </a:r>
            <a:r>
              <a:rPr lang="zh-CN" altLang="en-US" b="1" dirty="0"/>
              <a:t>培养显性职业素养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r>
              <a:rPr lang="zh-CN" altLang="en-US" dirty="0"/>
              <a:t>作为大学生，要配合学校的培养任务，完成知识、技能等显性职业素养的培养。职业行为 和职业技能等显性职业素养比较容易通过教育和培训获得。学校的教学及各专业的培养方案是 针对社会需要和专业需要所制订的，旨在使学生获得系统化的基础知识及专业知识，加强学生 对专业的认知和知识的运用，并使学生获得学习能力、培养学习习惯。因此，大学生应该积极 配合学校的培养计划，认真完成学习任务，尽可能利用学校的教育资源，包括教师、图书馆等获 得知识和技能，作为将来职业需要的储备。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1" dirty="0"/>
              <a:t>3. </a:t>
            </a:r>
            <a:r>
              <a:rPr lang="zh-CN" altLang="en-US" b="1" dirty="0"/>
              <a:t>培养隐性职业素养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  </a:t>
            </a:r>
            <a:r>
              <a:rPr lang="zh-CN" altLang="en-US" dirty="0"/>
              <a:t>大学生在校期间，还要有意识地培养职业道德、职业态度、职业作风等方面的隐性职业素 养。隐性职业素养是大学生职业素养的核心内容。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4F35D72-C3FF-41A8-A1AB-A3B4AEC55E2F}"/>
              </a:ext>
            </a:extLst>
          </p:cNvPr>
          <p:cNvSpPr/>
          <p:nvPr/>
        </p:nvSpPr>
        <p:spPr>
          <a:xfrm>
            <a:off x="0" y="1777002"/>
            <a:ext cx="551145" cy="2808312"/>
          </a:xfrm>
          <a:prstGeom prst="rect">
            <a:avLst/>
          </a:prstGeom>
          <a:solidFill>
            <a:srgbClr val="00A2A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307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自定义</PresentationFormat>
  <Paragraphs>37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主题​​</vt:lpstr>
      <vt:lpstr>第一章  大学生职业素养概述</vt:lpstr>
      <vt:lpstr>  第一节  大学生职业素养及其构成 一、职业素养       职业素养是指职业内在的规范和要求，是在职业过程中表现出来的综合品质，包含职业道德、职业技能、职业行为、职业作风和职业意识等方面。       专业素养主要包含专业 理论知识和专业技能以及由此而形成的专业创新能力，是一种显性外在表现的素养。        非专业素 养是一种隐性内在表现的素养，更多的表现为某种意识形态，如政治意识、道德意识、职业认同 意识、诚信意识、责任意识、团队意识、独立意识、服务意识、奉献意识、吃苦意识、竞争意识、 抗挫折意识等诸多方面。        职业素养是一个很宽泛的概念，专业是第一位的，但是除了专业，敬业和道德是必备的， 体现到职场上的就是职业素养，体现在生活中的就是个人素质或者道德修养。  </vt:lpstr>
      <vt:lpstr>二、大学生职业素养 　　“素质冰山”理论认为，个体的素质就像水中漂浮的一座冰山，水上部分的知识、技能仅仅代表表层的特征，不能区分绩效优劣；水下部分的动机、特质、态度、责任心才是决定人的行为的关键因素，鉴别绩效优秀者和一般者。 　　大学生的职业素养也可以看成是一座冰山：冰山浮在水面以上的只有1／8，它代表大学生的形象、资质、知识、职业行为和职业技能等方面，是人们看得见的、显性的职业素养，这些可以通过各种学历证书、职业证书来证明，或者通过专业考试来验证。而冰山隐藏在水面以下的部分占整体的7／8，它代表大学生的职业意识、职业道德、职业作风和职业态度等方面，是人们看不见的、隐性的职业素养。显性职业素养和隐性职业素养共同构成了所应具备的全部职业素养。由此可见，大部分的职业素养是人们看不见的，但正是这7／8 的隐性职业素养决定、支撑着外在的显性职业素养，显性职业素养是隐性职业素养的外在表现。 　    因此，大学生职业素养的培养应该着眼于整座“冰山”，并以培养显性职业素养为基础，重点培养隐性职业素养。当然，这个培养过程不是学校、学生、企业哪一方能够单独完成的，而应该由三方共同协作，实现“三方共赢”。</vt:lpstr>
      <vt:lpstr>  第二节  大学生职业素养的现状 　　大学生作为一个受过良好的教育，即将走入社会成为劳动者的群体，理应在具有良好的专业素养的同时，兼具较高的非专业素养，而事实却不尽如人意。很多大学生片面重视专业素养的学习和训练，不重视非专业素养的构成，还有些大学生在大学里虚度光阴，连起码的专业素养都不具备。 　　调查发现，多数大学生对所学专业以及相关的职业知之较少，职业意识淡薄，职业发展方向模糊，职业目标不明确，难以结合社会职业的需要和自身的特点设计大学职业发展计划，在大学4年不能有意识地发展自己的职业素养。 目前大学生职业素养的现状主要表现在以下几点： 　　1.专业能力与职业素养的反差 　　2.高校改革与社会需求的不同步 　　3.职业素养教育研究被忽视 </vt:lpstr>
      <vt:lpstr>  第三节  努力提高职业素养        从学生到职业者是一个人一生中最重大的转变之一。所有刚踏入社会的毕业生都存在一个适应新角色的过程，都存在不同程度的不足。这些不足可能是在心理方面，认识社会方面，为人处世方面，职业技能方面等。弥补和提高这些不足需要学生自己作出相应的转变和准备。 一、高校对大学生职业素养的教育对策      而作为教育机构的高职高专院校要从提高学生基本素质，综合能力，职业素养等几个方面着手，努力为学生顺利走向社会，成为社会有用人才提供助力，保驾护航。 </vt:lpstr>
      <vt:lpstr>       虽然以下几点不完全是职业素养定义里边包含的内容，但我们认为提高学生职业素养还应从以下几个方面开展工作： 1.加强健康教育  一是学校要开设专门的心理健康课堂。  二是充分发挥家庭教育的作用。  三是建立师生之间的平等关系，充分 发挥班主任的作用。 2.加强职业技能培训        </vt:lpstr>
      <vt:lpstr> 3.敬业精神和合作态度  敬业精神和合作态度是优秀职业素养的核心体现。             首先，教师要身体力行，做好学生的模范，成为学生的灯塔  其次，在学生中树立榜样，在生活中寻找楷模。  不仅是敬业与合作，学生身上也有许多闪光点值得其他同学甚至老师去学习。   4.课程体系的更新   5.丰富校园活动，提升学生职业意识   6.强化实践的针对性   7.转变就业观念</vt:lpstr>
      <vt:lpstr>二、大学生职业素养的自我培养        大学生是自身职业素养培养的主体，必须充分认识职业素养培养的重要性，发挥自身的主观能动作用，才能有所收获。做为职业素养培养主体的大学生，在大学期间应该学会自我培养。 1. 培养职业意识 　　大学期间，每个大学生应明确：“自己是一个什么样的人？”“我将来想做什 么？”“我能做什么？”“环境能支持我做什么？”着重解决一个问题，就是认识自己的个 性特征，包括自己的气质、性格和能力，以及自己的个性倾向，包括兴趣、动机、需要、价值观 等。据此来确定自己的个性是否与理想的职业相符，对自己的优势和不足有一个比较客观的 认识，结合环境如市场需要、社会资源等确定自己的发展方向和行业选择范围，明确职业发展 目标。         </vt:lpstr>
      <vt:lpstr>2. 培养显性职业素养         作为大学生，要配合学校的培养任务，完成知识、技能等显性职业素养的培养。职业行为 和职业技能等显性职业素养比较容易通过教育和培训获得。学校的教学及各专业的培养方案是 针对社会需要和专业需要所制订的，旨在使学生获得系统化的基础知识及专业知识，加强学生 对专业的认知和知识的运用，并使学生获得学习能力、培养学习习惯。因此，大学生应该积极 配合学校的培养计划，认真完成学习任务，尽可能利用学校的教育资源，包括教师、图书馆等获 得知识和技能，作为将来职业需要的储备。   3. 培养隐性职业素养         大学生在校期间，还要有意识地培养职业道德、职业态度、职业作风等方面的隐性职业素 养。隐性职业素养是大学生职业素养的核心内容。</vt:lpstr>
      <vt:lpstr>4. 明确大学生的社会责任感，树立远大抱负         陈至立在 2006 年 6 月上海举行的中外校长论坛中就提出，高校要培养学生具有高尚的人 生理想，热爱祖国、热爱人民，具有高度的社会责任感和服务社会的奉献精神。这是对高校提 出的要求，同时也是对大学生提出的希望。大学生在承载着个人小家庭责任的同时，也承载着 国家这个大家庭的希望和未来，应树立为国做贡献、为民谋福利的远大理想和抱负，从而时刻 鞭策自己不断学习进取，完善自我。  5. 努力学习，完善专业素养          学习是学生的天职，高校是学习的圣殿。在校期间，大学生应充分利用各类学习资源，努 力学好文化基础知识，更重要的是掌握学习的方法，并把专业理论知识转化为专业技能。 6. 重视非专业素养的养成        专业素养可以通过学习、培训等方式获得，非专业素养则需要重视、学习以及长期的自我 约束养成。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2018-03-07T14:43:12Z</dcterms:created>
  <dcterms:modified xsi:type="dcterms:W3CDTF">2018-03-08T00:28:48Z</dcterms:modified>
</cp:coreProperties>
</file>