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1"/>
  </p:sldMasterIdLst>
  <p:notesMasterIdLst>
    <p:notesMasterId r:id="rId32"/>
  </p:notesMasterIdLst>
  <p:sldIdLst>
    <p:sldId id="442" r:id="rId2"/>
    <p:sldId id="306" r:id="rId3"/>
    <p:sldId id="307" r:id="rId4"/>
    <p:sldId id="308" r:id="rId5"/>
    <p:sldId id="309" r:id="rId6"/>
    <p:sldId id="310" r:id="rId7"/>
    <p:sldId id="461" r:id="rId8"/>
    <p:sldId id="462" r:id="rId9"/>
    <p:sldId id="311" r:id="rId10"/>
    <p:sldId id="312" r:id="rId11"/>
    <p:sldId id="313" r:id="rId12"/>
    <p:sldId id="314" r:id="rId13"/>
    <p:sldId id="316" r:id="rId14"/>
    <p:sldId id="315" r:id="rId15"/>
    <p:sldId id="317" r:id="rId16"/>
    <p:sldId id="318" r:id="rId17"/>
    <p:sldId id="319" r:id="rId18"/>
    <p:sldId id="320" r:id="rId19"/>
    <p:sldId id="321" r:id="rId20"/>
    <p:sldId id="322" r:id="rId21"/>
    <p:sldId id="323" r:id="rId22"/>
    <p:sldId id="324" r:id="rId23"/>
    <p:sldId id="463" r:id="rId24"/>
    <p:sldId id="325" r:id="rId25"/>
    <p:sldId id="326" r:id="rId26"/>
    <p:sldId id="464" r:id="rId27"/>
    <p:sldId id="465" r:id="rId28"/>
    <p:sldId id="466" r:id="rId29"/>
    <p:sldId id="467" r:id="rId30"/>
    <p:sldId id="468" r:id="rId3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83"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C9488"/>
    <a:srgbClr val="65C6C1"/>
    <a:srgbClr val="606060"/>
    <a:srgbClr val="FF5050"/>
    <a:srgbClr val="9F9F9F"/>
    <a:srgbClr val="969696"/>
    <a:srgbClr val="C55A11"/>
    <a:srgbClr val="7F7F7F"/>
    <a:srgbClr val="548EC3"/>
    <a:srgbClr val="FF33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0588" autoAdjust="0"/>
    <p:restoredTop sz="86482" autoAdjust="0"/>
  </p:normalViewPr>
  <p:slideViewPr>
    <p:cSldViewPr snapToGrid="0">
      <p:cViewPr>
        <p:scale>
          <a:sx n="70" d="100"/>
          <a:sy n="70" d="100"/>
        </p:scale>
        <p:origin x="-468" y="-246"/>
      </p:cViewPr>
      <p:guideLst>
        <p:guide orient="horz" pos="2183"/>
        <p:guide pos="3840"/>
      </p:guideLst>
    </p:cSldViewPr>
  </p:slideViewPr>
  <p:outlineViewPr>
    <p:cViewPr>
      <p:scale>
        <a:sx n="33" d="100"/>
        <a:sy n="33" d="100"/>
      </p:scale>
      <p:origin x="0" y="-119496"/>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5DD5AE7-281C-450D-9110-42FBCFD61E77}" type="datetimeFigureOut">
              <a:rPr lang="zh-CN" altLang="en-US" smtClean="0"/>
              <a:t>2018/3/12/Monday</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C0B26E9-17C2-463B-8B8C-B33A23FFCF8F}" type="slidenum">
              <a:rPr lang="zh-CN" altLang="en-US" smtClean="0"/>
              <a:t>‹#›</a:t>
            </a:fld>
            <a:endParaRPr lang="zh-CN" altLang="en-US"/>
          </a:p>
        </p:txBody>
      </p:sp>
    </p:spTree>
    <p:extLst>
      <p:ext uri="{BB962C8B-B14F-4D97-AF65-F5344CB8AC3E}">
        <p14:creationId xmlns:p14="http://schemas.microsoft.com/office/powerpoint/2010/main" val="36602164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2C593718-D90C-42E2-AD72-105FD509CBDD}"/>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xmlns="" id="{F335DE87-7DE0-4BF8-9C81-B939B34A92B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xmlns="" id="{406B22EA-147E-4FBF-91BF-A37F96EB0856}"/>
              </a:ext>
            </a:extLst>
          </p:cNvPr>
          <p:cNvSpPr>
            <a:spLocks noGrp="1"/>
          </p:cNvSpPr>
          <p:nvPr>
            <p:ph type="dt" sz="half" idx="10"/>
          </p:nvPr>
        </p:nvSpPr>
        <p:spPr/>
        <p:txBody>
          <a:bodyPr/>
          <a:lstStyle/>
          <a:p>
            <a:fld id="{35F4A535-4D82-476D-AED1-4170E3826EDA}" type="datetimeFigureOut">
              <a:rPr lang="zh-CN" altLang="en-US" smtClean="0"/>
              <a:t>2018/3/12/Monday</a:t>
            </a:fld>
            <a:endParaRPr lang="zh-CN" altLang="en-US"/>
          </a:p>
        </p:txBody>
      </p:sp>
      <p:sp>
        <p:nvSpPr>
          <p:cNvPr id="5" name="页脚占位符 4">
            <a:extLst>
              <a:ext uri="{FF2B5EF4-FFF2-40B4-BE49-F238E27FC236}">
                <a16:creationId xmlns:a16="http://schemas.microsoft.com/office/drawing/2014/main" xmlns="" id="{C36B9E65-B212-4C01-9330-5EF97AEC944E}"/>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1E773BC5-D39B-4819-95EB-D372751B8B19}"/>
              </a:ext>
            </a:extLst>
          </p:cNvPr>
          <p:cNvSpPr>
            <a:spLocks noGrp="1"/>
          </p:cNvSpPr>
          <p:nvPr>
            <p:ph type="sldNum" sz="quarter" idx="12"/>
          </p:nvPr>
        </p:nvSpPr>
        <p:spPr/>
        <p:txBody>
          <a:bodyPr/>
          <a:lstStyle/>
          <a:p>
            <a:fld id="{16117A47-8B04-4FF2-89D5-463D9385E960}" type="slidenum">
              <a:rPr lang="zh-CN" altLang="en-US" smtClean="0"/>
              <a:t>‹#›</a:t>
            </a:fld>
            <a:endParaRPr lang="zh-CN" altLang="en-US"/>
          </a:p>
        </p:txBody>
      </p:sp>
    </p:spTree>
    <p:extLst>
      <p:ext uri="{BB962C8B-B14F-4D97-AF65-F5344CB8AC3E}">
        <p14:creationId xmlns:p14="http://schemas.microsoft.com/office/powerpoint/2010/main" val="36683953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5C15B867-6D8F-43A5-B189-1233C44FBD81}"/>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xmlns="" id="{A0AABF7A-0CDF-4515-8560-2634B8E45C1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xmlns="" id="{14280AFC-5E00-4D5B-8F4E-3755C391280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xmlns="" id="{D59CDA98-2367-44AF-8D83-CAB64DF303E5}"/>
              </a:ext>
            </a:extLst>
          </p:cNvPr>
          <p:cNvSpPr>
            <a:spLocks noGrp="1"/>
          </p:cNvSpPr>
          <p:nvPr>
            <p:ph type="dt" sz="half" idx="10"/>
          </p:nvPr>
        </p:nvSpPr>
        <p:spPr/>
        <p:txBody>
          <a:bodyPr/>
          <a:lstStyle/>
          <a:p>
            <a:fld id="{35F4A535-4D82-476D-AED1-4170E3826EDA}" type="datetimeFigureOut">
              <a:rPr lang="zh-CN" altLang="en-US" smtClean="0"/>
              <a:t>2018/3/12/Monday</a:t>
            </a:fld>
            <a:endParaRPr lang="zh-CN" altLang="en-US"/>
          </a:p>
        </p:txBody>
      </p:sp>
      <p:sp>
        <p:nvSpPr>
          <p:cNvPr id="6" name="页脚占位符 5">
            <a:extLst>
              <a:ext uri="{FF2B5EF4-FFF2-40B4-BE49-F238E27FC236}">
                <a16:creationId xmlns:a16="http://schemas.microsoft.com/office/drawing/2014/main" xmlns="" id="{B64DF7CC-2315-4B30-B5EF-6C4676139E13}"/>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1074BD92-D85D-4FF0-A168-28CCAB037E6B}"/>
              </a:ext>
            </a:extLst>
          </p:cNvPr>
          <p:cNvSpPr>
            <a:spLocks noGrp="1"/>
          </p:cNvSpPr>
          <p:nvPr>
            <p:ph type="sldNum" sz="quarter" idx="12"/>
          </p:nvPr>
        </p:nvSpPr>
        <p:spPr/>
        <p:txBody>
          <a:bodyPr/>
          <a:lstStyle/>
          <a:p>
            <a:fld id="{16117A47-8B04-4FF2-89D5-463D9385E960}" type="slidenum">
              <a:rPr lang="zh-CN" altLang="en-US" smtClean="0"/>
              <a:t>‹#›</a:t>
            </a:fld>
            <a:endParaRPr lang="zh-CN" altLang="en-US"/>
          </a:p>
        </p:txBody>
      </p:sp>
    </p:spTree>
    <p:extLst>
      <p:ext uri="{BB962C8B-B14F-4D97-AF65-F5344CB8AC3E}">
        <p14:creationId xmlns:p14="http://schemas.microsoft.com/office/powerpoint/2010/main" val="140857099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F038F384-3FA4-47BF-B4D6-E3B2AB980F5D}"/>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xmlns="" id="{8C70BCBD-6E6E-4F5E-BB47-FE8CDEA6CCD7}"/>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F01D25AC-2D8B-4225-BAD1-B1E071757AD0}"/>
              </a:ext>
            </a:extLst>
          </p:cNvPr>
          <p:cNvSpPr>
            <a:spLocks noGrp="1"/>
          </p:cNvSpPr>
          <p:nvPr>
            <p:ph type="dt" sz="half" idx="10"/>
          </p:nvPr>
        </p:nvSpPr>
        <p:spPr/>
        <p:txBody>
          <a:bodyPr/>
          <a:lstStyle/>
          <a:p>
            <a:fld id="{35F4A535-4D82-476D-AED1-4170E3826EDA}" type="datetimeFigureOut">
              <a:rPr lang="zh-CN" altLang="en-US" smtClean="0"/>
              <a:t>2018/3/12/Monday</a:t>
            </a:fld>
            <a:endParaRPr lang="zh-CN" altLang="en-US"/>
          </a:p>
        </p:txBody>
      </p:sp>
      <p:sp>
        <p:nvSpPr>
          <p:cNvPr id="5" name="页脚占位符 4">
            <a:extLst>
              <a:ext uri="{FF2B5EF4-FFF2-40B4-BE49-F238E27FC236}">
                <a16:creationId xmlns:a16="http://schemas.microsoft.com/office/drawing/2014/main" xmlns="" id="{22042F40-F43E-49F5-B717-A41A78B3CA11}"/>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2F15983B-CAE6-4BA3-BDA4-F4F698569D07}"/>
              </a:ext>
            </a:extLst>
          </p:cNvPr>
          <p:cNvSpPr>
            <a:spLocks noGrp="1"/>
          </p:cNvSpPr>
          <p:nvPr>
            <p:ph type="sldNum" sz="quarter" idx="12"/>
          </p:nvPr>
        </p:nvSpPr>
        <p:spPr/>
        <p:txBody>
          <a:bodyPr/>
          <a:lstStyle/>
          <a:p>
            <a:fld id="{16117A47-8B04-4FF2-89D5-463D9385E960}" type="slidenum">
              <a:rPr lang="zh-CN" altLang="en-US" smtClean="0"/>
              <a:t>‹#›</a:t>
            </a:fld>
            <a:endParaRPr lang="zh-CN" altLang="en-US"/>
          </a:p>
        </p:txBody>
      </p:sp>
    </p:spTree>
    <p:extLst>
      <p:ext uri="{BB962C8B-B14F-4D97-AF65-F5344CB8AC3E}">
        <p14:creationId xmlns:p14="http://schemas.microsoft.com/office/powerpoint/2010/main" val="231406491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xmlns="" id="{3D23EB05-F7F8-4004-8691-E44AE0722067}"/>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xmlns="" id="{5B4FBD01-4403-45F8-A931-E851F097A1E7}"/>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370311DE-4BF5-452D-8693-F252EFFE92F9}"/>
              </a:ext>
            </a:extLst>
          </p:cNvPr>
          <p:cNvSpPr>
            <a:spLocks noGrp="1"/>
          </p:cNvSpPr>
          <p:nvPr>
            <p:ph type="dt" sz="half" idx="10"/>
          </p:nvPr>
        </p:nvSpPr>
        <p:spPr/>
        <p:txBody>
          <a:bodyPr/>
          <a:lstStyle/>
          <a:p>
            <a:fld id="{35F4A535-4D82-476D-AED1-4170E3826EDA}" type="datetimeFigureOut">
              <a:rPr lang="zh-CN" altLang="en-US" smtClean="0"/>
              <a:t>2018/3/12/Monday</a:t>
            </a:fld>
            <a:endParaRPr lang="zh-CN" altLang="en-US"/>
          </a:p>
        </p:txBody>
      </p:sp>
      <p:sp>
        <p:nvSpPr>
          <p:cNvPr id="5" name="页脚占位符 4">
            <a:extLst>
              <a:ext uri="{FF2B5EF4-FFF2-40B4-BE49-F238E27FC236}">
                <a16:creationId xmlns:a16="http://schemas.microsoft.com/office/drawing/2014/main" xmlns="" id="{42FC1B8D-4A4D-4CD4-88D5-595D9D794867}"/>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3EFA7E9C-05D8-4CF1-8E8C-374477153E7C}"/>
              </a:ext>
            </a:extLst>
          </p:cNvPr>
          <p:cNvSpPr>
            <a:spLocks noGrp="1"/>
          </p:cNvSpPr>
          <p:nvPr>
            <p:ph type="sldNum" sz="quarter" idx="12"/>
          </p:nvPr>
        </p:nvSpPr>
        <p:spPr/>
        <p:txBody>
          <a:bodyPr/>
          <a:lstStyle/>
          <a:p>
            <a:fld id="{16117A47-8B04-4FF2-89D5-463D9385E960}" type="slidenum">
              <a:rPr lang="zh-CN" altLang="en-US" smtClean="0"/>
              <a:t>‹#›</a:t>
            </a:fld>
            <a:endParaRPr lang="zh-CN" altLang="en-US"/>
          </a:p>
        </p:txBody>
      </p:sp>
    </p:spTree>
    <p:extLst>
      <p:ext uri="{BB962C8B-B14F-4D97-AF65-F5344CB8AC3E}">
        <p14:creationId xmlns:p14="http://schemas.microsoft.com/office/powerpoint/2010/main" val="357598281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04192256-EB11-4F3B-9673-9C991DD61A57}"/>
              </a:ext>
            </a:extLst>
          </p:cNvPr>
          <p:cNvSpPr>
            <a:spLocks noGrp="1"/>
          </p:cNvSpPr>
          <p:nvPr>
            <p:ph type="title"/>
          </p:nvPr>
        </p:nvSpPr>
        <p:spPr>
          <a:xfrm>
            <a:off x="838200" y="636974"/>
            <a:ext cx="10515600" cy="5454907"/>
          </a:xfrm>
        </p:spPr>
        <p:txBody>
          <a:bodyPr anchor="t">
            <a:normAutofit/>
          </a:bodyPr>
          <a:lstStyle>
            <a:lvl1pPr>
              <a:lnSpc>
                <a:spcPct val="130000"/>
              </a:lnSpc>
              <a:defRPr sz="2000">
                <a:latin typeface="微软雅黑" panose="020B0503020204020204" pitchFamily="34" charset="-122"/>
                <a:ea typeface="微软雅黑" panose="020B0503020204020204" pitchFamily="34" charset="-122"/>
              </a:defRPr>
            </a:lvl1pPr>
          </a:lstStyle>
          <a:p>
            <a:r>
              <a:rPr lang="zh-CN" altLang="en-US" dirty="0"/>
              <a:t>单击此处编辑母版标题样式</a:t>
            </a:r>
          </a:p>
        </p:txBody>
      </p:sp>
      <p:sp>
        <p:nvSpPr>
          <p:cNvPr id="4" name="日期占位符 3">
            <a:extLst>
              <a:ext uri="{FF2B5EF4-FFF2-40B4-BE49-F238E27FC236}">
                <a16:creationId xmlns:a16="http://schemas.microsoft.com/office/drawing/2014/main" xmlns="" id="{9562EDA8-7701-474F-A52A-959D62881065}"/>
              </a:ext>
            </a:extLst>
          </p:cNvPr>
          <p:cNvSpPr>
            <a:spLocks noGrp="1"/>
          </p:cNvSpPr>
          <p:nvPr>
            <p:ph type="dt" sz="half" idx="10"/>
          </p:nvPr>
        </p:nvSpPr>
        <p:spPr/>
        <p:txBody>
          <a:bodyPr/>
          <a:lstStyle/>
          <a:p>
            <a:fld id="{35F4A535-4D82-476D-AED1-4170E3826EDA}" type="datetimeFigureOut">
              <a:rPr lang="zh-CN" altLang="en-US" smtClean="0"/>
              <a:t>2018/3/12/Monday</a:t>
            </a:fld>
            <a:endParaRPr lang="zh-CN" altLang="en-US"/>
          </a:p>
        </p:txBody>
      </p:sp>
      <p:sp>
        <p:nvSpPr>
          <p:cNvPr id="5" name="页脚占位符 4">
            <a:extLst>
              <a:ext uri="{FF2B5EF4-FFF2-40B4-BE49-F238E27FC236}">
                <a16:creationId xmlns:a16="http://schemas.microsoft.com/office/drawing/2014/main" xmlns="" id="{2FDC2D35-FAD6-421F-8054-30BFD684EF21}"/>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BED2E92B-FEBE-4C8E-B88A-7F191342CBCD}"/>
              </a:ext>
            </a:extLst>
          </p:cNvPr>
          <p:cNvSpPr>
            <a:spLocks noGrp="1"/>
          </p:cNvSpPr>
          <p:nvPr>
            <p:ph type="sldNum" sz="quarter" idx="12"/>
          </p:nvPr>
        </p:nvSpPr>
        <p:spPr/>
        <p:txBody>
          <a:bodyPr/>
          <a:lstStyle/>
          <a:p>
            <a:fld id="{16117A47-8B04-4FF2-89D5-463D9385E960}" type="slidenum">
              <a:rPr lang="zh-CN" altLang="en-US" smtClean="0"/>
              <a:t>‹#›</a:t>
            </a:fld>
            <a:endParaRPr lang="zh-CN" altLang="en-US"/>
          </a:p>
        </p:txBody>
      </p:sp>
    </p:spTree>
    <p:extLst>
      <p:ext uri="{BB962C8B-B14F-4D97-AF65-F5344CB8AC3E}">
        <p14:creationId xmlns:p14="http://schemas.microsoft.com/office/powerpoint/2010/main" val="98413766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pic>
        <p:nvPicPr>
          <p:cNvPr id="7" name="Picture 2" descr="C:\Users\Administrator\Desktop\67.jpg">
            <a:extLst>
              <a:ext uri="{FF2B5EF4-FFF2-40B4-BE49-F238E27FC236}">
                <a16:creationId xmlns:a16="http://schemas.microsoft.com/office/drawing/2014/main" xmlns="" id="{3A468A50-CF98-416C-BD82-B64F61DE8BA7}"/>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588" y="-27384"/>
            <a:ext cx="12192001"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标题 1">
            <a:extLst>
              <a:ext uri="{FF2B5EF4-FFF2-40B4-BE49-F238E27FC236}">
                <a16:creationId xmlns:a16="http://schemas.microsoft.com/office/drawing/2014/main" xmlns="" id="{04192256-EB11-4F3B-9673-9C991DD61A57}"/>
              </a:ext>
            </a:extLst>
          </p:cNvPr>
          <p:cNvSpPr>
            <a:spLocks noGrp="1"/>
          </p:cNvSpPr>
          <p:nvPr>
            <p:ph type="title"/>
          </p:nvPr>
        </p:nvSpPr>
        <p:spPr>
          <a:xfrm>
            <a:off x="838200" y="636974"/>
            <a:ext cx="10515600" cy="5454907"/>
          </a:xfrm>
        </p:spPr>
        <p:txBody>
          <a:bodyPr anchor="ctr">
            <a:normAutofit/>
          </a:bodyPr>
          <a:lstStyle>
            <a:lvl1pPr algn="ctr">
              <a:defRPr sz="4800">
                <a:latin typeface="微软雅黑" panose="020B0503020204020204" pitchFamily="34" charset="-122"/>
                <a:ea typeface="微软雅黑" panose="020B0503020204020204" pitchFamily="34" charset="-122"/>
              </a:defRPr>
            </a:lvl1pPr>
          </a:lstStyle>
          <a:p>
            <a:r>
              <a:rPr lang="zh-CN" altLang="en-US" dirty="0"/>
              <a:t>单击此处编辑母版标题样式</a:t>
            </a:r>
          </a:p>
        </p:txBody>
      </p:sp>
      <p:sp>
        <p:nvSpPr>
          <p:cNvPr id="4" name="日期占位符 3">
            <a:extLst>
              <a:ext uri="{FF2B5EF4-FFF2-40B4-BE49-F238E27FC236}">
                <a16:creationId xmlns:a16="http://schemas.microsoft.com/office/drawing/2014/main" xmlns="" id="{9562EDA8-7701-474F-A52A-959D62881065}"/>
              </a:ext>
            </a:extLst>
          </p:cNvPr>
          <p:cNvSpPr>
            <a:spLocks noGrp="1"/>
          </p:cNvSpPr>
          <p:nvPr>
            <p:ph type="dt" sz="half" idx="10"/>
          </p:nvPr>
        </p:nvSpPr>
        <p:spPr/>
        <p:txBody>
          <a:bodyPr/>
          <a:lstStyle/>
          <a:p>
            <a:fld id="{35F4A535-4D82-476D-AED1-4170E3826EDA}" type="datetimeFigureOut">
              <a:rPr lang="zh-CN" altLang="en-US" smtClean="0"/>
              <a:t>2018/3/12/Monday</a:t>
            </a:fld>
            <a:endParaRPr lang="zh-CN" altLang="en-US"/>
          </a:p>
        </p:txBody>
      </p:sp>
      <p:sp>
        <p:nvSpPr>
          <p:cNvPr id="5" name="页脚占位符 4">
            <a:extLst>
              <a:ext uri="{FF2B5EF4-FFF2-40B4-BE49-F238E27FC236}">
                <a16:creationId xmlns:a16="http://schemas.microsoft.com/office/drawing/2014/main" xmlns="" id="{2FDC2D35-FAD6-421F-8054-30BFD684EF21}"/>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BED2E92B-FEBE-4C8E-B88A-7F191342CBCD}"/>
              </a:ext>
            </a:extLst>
          </p:cNvPr>
          <p:cNvSpPr>
            <a:spLocks noGrp="1"/>
          </p:cNvSpPr>
          <p:nvPr>
            <p:ph type="sldNum" sz="quarter" idx="12"/>
          </p:nvPr>
        </p:nvSpPr>
        <p:spPr/>
        <p:txBody>
          <a:bodyPr/>
          <a:lstStyle/>
          <a:p>
            <a:fld id="{16117A47-8B04-4FF2-89D5-463D9385E960}" type="slidenum">
              <a:rPr lang="zh-CN" altLang="en-US" smtClean="0"/>
              <a:t>‹#›</a:t>
            </a:fld>
            <a:endParaRPr lang="zh-CN" altLang="en-US"/>
          </a:p>
        </p:txBody>
      </p:sp>
    </p:spTree>
    <p:extLst>
      <p:ext uri="{BB962C8B-B14F-4D97-AF65-F5344CB8AC3E}">
        <p14:creationId xmlns:p14="http://schemas.microsoft.com/office/powerpoint/2010/main" val="12160997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352EDB76-D2F4-4C64-A568-224F00EBE0E2}"/>
              </a:ext>
            </a:extLst>
          </p:cNvPr>
          <p:cNvSpPr>
            <a:spLocks noGrp="1"/>
          </p:cNvSpPr>
          <p:nvPr>
            <p:ph type="title"/>
          </p:nvPr>
        </p:nvSpPr>
        <p:spPr>
          <a:xfrm>
            <a:off x="831850" y="1709738"/>
            <a:ext cx="10515600" cy="2852737"/>
          </a:xfrm>
        </p:spPr>
        <p:txBody>
          <a:bodyPr anchor="b"/>
          <a:lstStyle>
            <a:lvl1pPr>
              <a:defRPr sz="6000"/>
            </a:lvl1pPr>
          </a:lstStyle>
          <a:p>
            <a:r>
              <a:rPr lang="zh-CN" altLang="en-US" dirty="0"/>
              <a:t>单击此处编辑母版标题样式</a:t>
            </a:r>
          </a:p>
        </p:txBody>
      </p:sp>
      <p:sp>
        <p:nvSpPr>
          <p:cNvPr id="3" name="文本占位符 2">
            <a:extLst>
              <a:ext uri="{FF2B5EF4-FFF2-40B4-BE49-F238E27FC236}">
                <a16:creationId xmlns:a16="http://schemas.microsoft.com/office/drawing/2014/main" xmlns="" id="{F7C64847-D402-4D7E-9467-826533455E7F}"/>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a16="http://schemas.microsoft.com/office/drawing/2014/main" xmlns="" id="{5AB3997C-521A-47D5-A45F-E484D1C4835E}"/>
              </a:ext>
            </a:extLst>
          </p:cNvPr>
          <p:cNvSpPr>
            <a:spLocks noGrp="1"/>
          </p:cNvSpPr>
          <p:nvPr>
            <p:ph type="dt" sz="half" idx="10"/>
          </p:nvPr>
        </p:nvSpPr>
        <p:spPr/>
        <p:txBody>
          <a:bodyPr/>
          <a:lstStyle/>
          <a:p>
            <a:fld id="{35F4A535-4D82-476D-AED1-4170E3826EDA}" type="datetimeFigureOut">
              <a:rPr lang="zh-CN" altLang="en-US" smtClean="0"/>
              <a:t>2018/3/12/Monday</a:t>
            </a:fld>
            <a:endParaRPr lang="zh-CN" altLang="en-US"/>
          </a:p>
        </p:txBody>
      </p:sp>
      <p:sp>
        <p:nvSpPr>
          <p:cNvPr id="5" name="页脚占位符 4">
            <a:extLst>
              <a:ext uri="{FF2B5EF4-FFF2-40B4-BE49-F238E27FC236}">
                <a16:creationId xmlns:a16="http://schemas.microsoft.com/office/drawing/2014/main" xmlns="" id="{FFFEA2A6-9501-41AB-8390-2E02E8A97CD2}"/>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85656ACB-283F-4C84-952D-802E61CF0946}"/>
              </a:ext>
            </a:extLst>
          </p:cNvPr>
          <p:cNvSpPr>
            <a:spLocks noGrp="1"/>
          </p:cNvSpPr>
          <p:nvPr>
            <p:ph type="sldNum" sz="quarter" idx="12"/>
          </p:nvPr>
        </p:nvSpPr>
        <p:spPr/>
        <p:txBody>
          <a:bodyPr/>
          <a:lstStyle/>
          <a:p>
            <a:fld id="{16117A47-8B04-4FF2-89D5-463D9385E960}" type="slidenum">
              <a:rPr lang="zh-CN" altLang="en-US" smtClean="0"/>
              <a:t>‹#›</a:t>
            </a:fld>
            <a:endParaRPr lang="zh-CN" altLang="en-US"/>
          </a:p>
        </p:txBody>
      </p:sp>
    </p:spTree>
    <p:extLst>
      <p:ext uri="{BB962C8B-B14F-4D97-AF65-F5344CB8AC3E}">
        <p14:creationId xmlns:p14="http://schemas.microsoft.com/office/powerpoint/2010/main" val="293278279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915FE947-AA55-4E85-909F-BEB4F6C885C5}"/>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75540C7A-71DF-4B61-A0AF-E480966CCDD8}"/>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a16="http://schemas.microsoft.com/office/drawing/2014/main" xmlns="" id="{60E4045E-2287-4A28-85C4-04EF0371ED8E}"/>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a16="http://schemas.microsoft.com/office/drawing/2014/main" xmlns="" id="{BFF63B06-CB95-4520-8592-DD9FFC2E7067}"/>
              </a:ext>
            </a:extLst>
          </p:cNvPr>
          <p:cNvSpPr>
            <a:spLocks noGrp="1"/>
          </p:cNvSpPr>
          <p:nvPr>
            <p:ph type="dt" sz="half" idx="10"/>
          </p:nvPr>
        </p:nvSpPr>
        <p:spPr/>
        <p:txBody>
          <a:bodyPr/>
          <a:lstStyle/>
          <a:p>
            <a:fld id="{35F4A535-4D82-476D-AED1-4170E3826EDA}" type="datetimeFigureOut">
              <a:rPr lang="zh-CN" altLang="en-US" smtClean="0"/>
              <a:t>2018/3/12/Monday</a:t>
            </a:fld>
            <a:endParaRPr lang="zh-CN" altLang="en-US"/>
          </a:p>
        </p:txBody>
      </p:sp>
      <p:sp>
        <p:nvSpPr>
          <p:cNvPr id="6" name="页脚占位符 5">
            <a:extLst>
              <a:ext uri="{FF2B5EF4-FFF2-40B4-BE49-F238E27FC236}">
                <a16:creationId xmlns:a16="http://schemas.microsoft.com/office/drawing/2014/main" xmlns="" id="{7F9ED17C-7FFE-47DA-9D4A-E267138D2404}"/>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1A89AF5F-BDF1-4CF1-BEFA-BFF4B399847F}"/>
              </a:ext>
            </a:extLst>
          </p:cNvPr>
          <p:cNvSpPr>
            <a:spLocks noGrp="1"/>
          </p:cNvSpPr>
          <p:nvPr>
            <p:ph type="sldNum" sz="quarter" idx="12"/>
          </p:nvPr>
        </p:nvSpPr>
        <p:spPr/>
        <p:txBody>
          <a:bodyPr/>
          <a:lstStyle/>
          <a:p>
            <a:fld id="{16117A47-8B04-4FF2-89D5-463D9385E960}" type="slidenum">
              <a:rPr lang="zh-CN" altLang="en-US" smtClean="0"/>
              <a:t>‹#›</a:t>
            </a:fld>
            <a:endParaRPr lang="zh-CN" altLang="en-US"/>
          </a:p>
        </p:txBody>
      </p:sp>
    </p:spTree>
    <p:extLst>
      <p:ext uri="{BB962C8B-B14F-4D97-AF65-F5344CB8AC3E}">
        <p14:creationId xmlns:p14="http://schemas.microsoft.com/office/powerpoint/2010/main" val="184558437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9E04538D-5EA2-4E5B-A441-DAF1459A4052}"/>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xmlns="" id="{FC23D37B-9A81-4467-90AB-7C27C505C0C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a16="http://schemas.microsoft.com/office/drawing/2014/main" xmlns="" id="{28ACA1C2-9B35-41D3-B641-8A43B615E146}"/>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xmlns="" id="{F08613B2-7AB3-493B-B285-C54FA7A8946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a16="http://schemas.microsoft.com/office/drawing/2014/main" xmlns="" id="{1DC31E84-25BD-430F-BA5F-C6C43375663A}"/>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xmlns="" id="{BFF95FE1-778B-4A32-AEC7-996BC045F333}"/>
              </a:ext>
            </a:extLst>
          </p:cNvPr>
          <p:cNvSpPr>
            <a:spLocks noGrp="1"/>
          </p:cNvSpPr>
          <p:nvPr>
            <p:ph type="dt" sz="half" idx="10"/>
          </p:nvPr>
        </p:nvSpPr>
        <p:spPr/>
        <p:txBody>
          <a:bodyPr/>
          <a:lstStyle/>
          <a:p>
            <a:fld id="{35F4A535-4D82-476D-AED1-4170E3826EDA}" type="datetimeFigureOut">
              <a:rPr lang="zh-CN" altLang="en-US" smtClean="0"/>
              <a:t>2018/3/12/Monday</a:t>
            </a:fld>
            <a:endParaRPr lang="zh-CN" altLang="en-US"/>
          </a:p>
        </p:txBody>
      </p:sp>
      <p:sp>
        <p:nvSpPr>
          <p:cNvPr id="8" name="页脚占位符 7">
            <a:extLst>
              <a:ext uri="{FF2B5EF4-FFF2-40B4-BE49-F238E27FC236}">
                <a16:creationId xmlns:a16="http://schemas.microsoft.com/office/drawing/2014/main" xmlns="" id="{CE3B89D4-BEEE-4120-AEFB-F00D6E8CC020}"/>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xmlns="" id="{49DC8349-3EAC-41EB-8AED-64F39DB2EC4E}"/>
              </a:ext>
            </a:extLst>
          </p:cNvPr>
          <p:cNvSpPr>
            <a:spLocks noGrp="1"/>
          </p:cNvSpPr>
          <p:nvPr>
            <p:ph type="sldNum" sz="quarter" idx="12"/>
          </p:nvPr>
        </p:nvSpPr>
        <p:spPr/>
        <p:txBody>
          <a:bodyPr/>
          <a:lstStyle/>
          <a:p>
            <a:fld id="{16117A47-8B04-4FF2-89D5-463D9385E960}" type="slidenum">
              <a:rPr lang="zh-CN" altLang="en-US" smtClean="0"/>
              <a:t>‹#›</a:t>
            </a:fld>
            <a:endParaRPr lang="zh-CN" altLang="en-US"/>
          </a:p>
        </p:txBody>
      </p:sp>
    </p:spTree>
    <p:extLst>
      <p:ext uri="{BB962C8B-B14F-4D97-AF65-F5344CB8AC3E}">
        <p14:creationId xmlns:p14="http://schemas.microsoft.com/office/powerpoint/2010/main" val="109772522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FD6E3933-0A85-4802-815F-051F6E5F2629}"/>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xmlns="" id="{65679E15-AA6A-4A04-87D3-75DBFFC25F16}"/>
              </a:ext>
            </a:extLst>
          </p:cNvPr>
          <p:cNvSpPr>
            <a:spLocks noGrp="1"/>
          </p:cNvSpPr>
          <p:nvPr>
            <p:ph type="dt" sz="half" idx="10"/>
          </p:nvPr>
        </p:nvSpPr>
        <p:spPr/>
        <p:txBody>
          <a:bodyPr/>
          <a:lstStyle/>
          <a:p>
            <a:fld id="{35F4A535-4D82-476D-AED1-4170E3826EDA}" type="datetimeFigureOut">
              <a:rPr lang="zh-CN" altLang="en-US" smtClean="0"/>
              <a:t>2018/3/12/Monday</a:t>
            </a:fld>
            <a:endParaRPr lang="zh-CN" altLang="en-US"/>
          </a:p>
        </p:txBody>
      </p:sp>
      <p:sp>
        <p:nvSpPr>
          <p:cNvPr id="4" name="页脚占位符 3">
            <a:extLst>
              <a:ext uri="{FF2B5EF4-FFF2-40B4-BE49-F238E27FC236}">
                <a16:creationId xmlns:a16="http://schemas.microsoft.com/office/drawing/2014/main" xmlns="" id="{34BF1A13-DE2F-46B0-9764-4F389FF3E31F}"/>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xmlns="" id="{BAAD8673-0559-4627-9B08-2B2534A95D75}"/>
              </a:ext>
            </a:extLst>
          </p:cNvPr>
          <p:cNvSpPr>
            <a:spLocks noGrp="1"/>
          </p:cNvSpPr>
          <p:nvPr>
            <p:ph type="sldNum" sz="quarter" idx="12"/>
          </p:nvPr>
        </p:nvSpPr>
        <p:spPr/>
        <p:txBody>
          <a:bodyPr/>
          <a:lstStyle/>
          <a:p>
            <a:fld id="{16117A47-8B04-4FF2-89D5-463D9385E960}" type="slidenum">
              <a:rPr lang="zh-CN" altLang="en-US" smtClean="0"/>
              <a:t>‹#›</a:t>
            </a:fld>
            <a:endParaRPr lang="zh-CN" altLang="en-US"/>
          </a:p>
        </p:txBody>
      </p:sp>
    </p:spTree>
    <p:extLst>
      <p:ext uri="{BB962C8B-B14F-4D97-AF65-F5344CB8AC3E}">
        <p14:creationId xmlns:p14="http://schemas.microsoft.com/office/powerpoint/2010/main" val="16493604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xmlns="" id="{6A1932BD-4E57-435D-A947-D8DE7A4CAA4F}"/>
              </a:ext>
            </a:extLst>
          </p:cNvPr>
          <p:cNvSpPr>
            <a:spLocks noGrp="1"/>
          </p:cNvSpPr>
          <p:nvPr>
            <p:ph type="dt" sz="half" idx="10"/>
          </p:nvPr>
        </p:nvSpPr>
        <p:spPr/>
        <p:txBody>
          <a:bodyPr/>
          <a:lstStyle/>
          <a:p>
            <a:fld id="{35F4A535-4D82-476D-AED1-4170E3826EDA}" type="datetimeFigureOut">
              <a:rPr lang="zh-CN" altLang="en-US" smtClean="0"/>
              <a:t>2018/3/12/Monday</a:t>
            </a:fld>
            <a:endParaRPr lang="zh-CN" altLang="en-US"/>
          </a:p>
        </p:txBody>
      </p:sp>
      <p:sp>
        <p:nvSpPr>
          <p:cNvPr id="3" name="页脚占位符 2">
            <a:extLst>
              <a:ext uri="{FF2B5EF4-FFF2-40B4-BE49-F238E27FC236}">
                <a16:creationId xmlns:a16="http://schemas.microsoft.com/office/drawing/2014/main" xmlns="" id="{7D1FD3EC-0A8B-4752-8E00-B6C4F1555BD5}"/>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xmlns="" id="{58EA46A2-2F73-4DEE-B72C-ED82C85BEA91}"/>
              </a:ext>
            </a:extLst>
          </p:cNvPr>
          <p:cNvSpPr>
            <a:spLocks noGrp="1"/>
          </p:cNvSpPr>
          <p:nvPr>
            <p:ph type="sldNum" sz="quarter" idx="12"/>
          </p:nvPr>
        </p:nvSpPr>
        <p:spPr/>
        <p:txBody>
          <a:bodyPr/>
          <a:lstStyle/>
          <a:p>
            <a:fld id="{16117A47-8B04-4FF2-89D5-463D9385E960}" type="slidenum">
              <a:rPr lang="zh-CN" altLang="en-US" smtClean="0"/>
              <a:t>‹#›</a:t>
            </a:fld>
            <a:endParaRPr lang="zh-CN" altLang="en-US"/>
          </a:p>
        </p:txBody>
      </p:sp>
    </p:spTree>
    <p:extLst>
      <p:ext uri="{BB962C8B-B14F-4D97-AF65-F5344CB8AC3E}">
        <p14:creationId xmlns:p14="http://schemas.microsoft.com/office/powerpoint/2010/main" val="228210500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60950274-3F88-440D-84AC-9DB3AA49C73B}"/>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xmlns="" id="{1020E670-F56C-4650-B1C1-093C9F95EF5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xmlns="" id="{6B224F5D-6C66-4BE1-905E-A2849E3956D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xmlns="" id="{C2BDDD17-60DD-4F46-9538-2939699E7CE3}"/>
              </a:ext>
            </a:extLst>
          </p:cNvPr>
          <p:cNvSpPr>
            <a:spLocks noGrp="1"/>
          </p:cNvSpPr>
          <p:nvPr>
            <p:ph type="dt" sz="half" idx="10"/>
          </p:nvPr>
        </p:nvSpPr>
        <p:spPr/>
        <p:txBody>
          <a:bodyPr/>
          <a:lstStyle/>
          <a:p>
            <a:fld id="{35F4A535-4D82-476D-AED1-4170E3826EDA}" type="datetimeFigureOut">
              <a:rPr lang="zh-CN" altLang="en-US" smtClean="0"/>
              <a:t>2018/3/12/Monday</a:t>
            </a:fld>
            <a:endParaRPr lang="zh-CN" altLang="en-US"/>
          </a:p>
        </p:txBody>
      </p:sp>
      <p:sp>
        <p:nvSpPr>
          <p:cNvPr id="6" name="页脚占位符 5">
            <a:extLst>
              <a:ext uri="{FF2B5EF4-FFF2-40B4-BE49-F238E27FC236}">
                <a16:creationId xmlns:a16="http://schemas.microsoft.com/office/drawing/2014/main" xmlns="" id="{EFC5305E-DE83-43A3-9160-7CCF70F2A4A4}"/>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00CC25AF-629B-47A3-A8C5-50CC9A598139}"/>
              </a:ext>
            </a:extLst>
          </p:cNvPr>
          <p:cNvSpPr>
            <a:spLocks noGrp="1"/>
          </p:cNvSpPr>
          <p:nvPr>
            <p:ph type="sldNum" sz="quarter" idx="12"/>
          </p:nvPr>
        </p:nvSpPr>
        <p:spPr/>
        <p:txBody>
          <a:bodyPr/>
          <a:lstStyle/>
          <a:p>
            <a:fld id="{16117A47-8B04-4FF2-89D5-463D9385E960}" type="slidenum">
              <a:rPr lang="zh-CN" altLang="en-US" smtClean="0"/>
              <a:t>‹#›</a:t>
            </a:fld>
            <a:endParaRPr lang="zh-CN" altLang="en-US"/>
          </a:p>
        </p:txBody>
      </p:sp>
    </p:spTree>
    <p:extLst>
      <p:ext uri="{BB962C8B-B14F-4D97-AF65-F5344CB8AC3E}">
        <p14:creationId xmlns:p14="http://schemas.microsoft.com/office/powerpoint/2010/main" val="47169382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xmlns="" id="{20DC848A-A085-474E-97A2-FA2CD075F6B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xmlns="" id="{3BE19C4C-3100-426A-907E-37CF611CAE8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EC1BB7A6-D150-4935-B7E4-8C0B0202FEB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5F4A535-4D82-476D-AED1-4170E3826EDA}" type="datetimeFigureOut">
              <a:rPr lang="zh-CN" altLang="en-US" smtClean="0"/>
              <a:t>2018/3/12/Monday</a:t>
            </a:fld>
            <a:endParaRPr lang="zh-CN" altLang="en-US"/>
          </a:p>
        </p:txBody>
      </p:sp>
      <p:sp>
        <p:nvSpPr>
          <p:cNvPr id="5" name="页脚占位符 4">
            <a:extLst>
              <a:ext uri="{FF2B5EF4-FFF2-40B4-BE49-F238E27FC236}">
                <a16:creationId xmlns:a16="http://schemas.microsoft.com/office/drawing/2014/main" xmlns="" id="{5440463F-5AB1-4256-9A53-EB37D4C88AC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xmlns="" id="{6B2B64CB-340A-478E-9567-DEA444BC575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6117A47-8B04-4FF2-89D5-463D9385E960}" type="slidenum">
              <a:rPr lang="zh-CN" altLang="en-US" smtClean="0"/>
              <a:t>‹#›</a:t>
            </a:fld>
            <a:endParaRPr lang="zh-CN" altLang="en-US"/>
          </a:p>
        </p:txBody>
      </p:sp>
    </p:spTree>
    <p:extLst>
      <p:ext uri="{BB962C8B-B14F-4D97-AF65-F5344CB8AC3E}">
        <p14:creationId xmlns:p14="http://schemas.microsoft.com/office/powerpoint/2010/main" val="322561877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xmlns="" id="{1C768870-47E2-4326-97D1-25838B779E8C}"/>
              </a:ext>
            </a:extLst>
          </p:cNvPr>
          <p:cNvSpPr/>
          <p:nvPr/>
        </p:nvSpPr>
        <p:spPr>
          <a:xfrm>
            <a:off x="0" y="2024844"/>
            <a:ext cx="12190413" cy="2808312"/>
          </a:xfrm>
          <a:prstGeom prst="rect">
            <a:avLst/>
          </a:prstGeom>
          <a:solidFill>
            <a:srgbClr val="F6A514">
              <a:alpha val="8196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a:extLst>
              <a:ext uri="{FF2B5EF4-FFF2-40B4-BE49-F238E27FC236}">
                <a16:creationId xmlns:a16="http://schemas.microsoft.com/office/drawing/2014/main" xmlns="" id="{F2ACBE42-E396-491C-BE9F-64476894EAD6}"/>
              </a:ext>
            </a:extLst>
          </p:cNvPr>
          <p:cNvSpPr>
            <a:spLocks noGrp="1"/>
          </p:cNvSpPr>
          <p:nvPr>
            <p:ph type="title"/>
          </p:nvPr>
        </p:nvSpPr>
        <p:spPr/>
        <p:txBody>
          <a:bodyPr/>
          <a:lstStyle/>
          <a:p>
            <a:r>
              <a:rPr lang="zh-CN" altLang="zh-CN" b="1" dirty="0">
                <a:solidFill>
                  <a:schemeClr val="bg1"/>
                </a:solidFill>
              </a:rPr>
              <a:t>第四章</a:t>
            </a:r>
            <a:r>
              <a:rPr lang="en-US" altLang="zh-CN" b="1" dirty="0">
                <a:solidFill>
                  <a:schemeClr val="bg1"/>
                </a:solidFill>
              </a:rPr>
              <a:t>  </a:t>
            </a:r>
            <a:r>
              <a:rPr lang="zh-CN" altLang="zh-CN" b="1" dirty="0">
                <a:solidFill>
                  <a:schemeClr val="bg1"/>
                </a:solidFill>
              </a:rPr>
              <a:t>职业形象与商务礼仪</a:t>
            </a:r>
            <a:endParaRPr lang="zh-CN" altLang="en-US" dirty="0">
              <a:solidFill>
                <a:schemeClr val="bg1"/>
              </a:solidFill>
            </a:endParaRPr>
          </a:p>
        </p:txBody>
      </p:sp>
    </p:spTree>
    <p:extLst>
      <p:ext uri="{BB962C8B-B14F-4D97-AF65-F5344CB8AC3E}">
        <p14:creationId xmlns:p14="http://schemas.microsoft.com/office/powerpoint/2010/main" val="282320762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454293F0-F2B4-4390-81D2-3D34D6D2699B}"/>
              </a:ext>
            </a:extLst>
          </p:cNvPr>
          <p:cNvSpPr>
            <a:spLocks noGrp="1"/>
          </p:cNvSpPr>
          <p:nvPr>
            <p:ph type="title"/>
          </p:nvPr>
        </p:nvSpPr>
        <p:spPr/>
        <p:txBody>
          <a:bodyPr>
            <a:normAutofit/>
          </a:bodyPr>
          <a:lstStyle/>
          <a:p>
            <a:r>
              <a:rPr lang="en-US" altLang="zh-CN" sz="3200" kern="1200" dirty="0">
                <a:solidFill>
                  <a:schemeClr val="tx1"/>
                </a:solidFill>
                <a:effectLst/>
                <a:latin typeface="微软雅黑" panose="020B0503020204020204" pitchFamily="34" charset="-122"/>
                <a:ea typeface="微软雅黑" panose="020B0503020204020204" pitchFamily="34" charset="-122"/>
                <a:cs typeface="+mj-cs"/>
              </a:rPr>
              <a:t>			</a:t>
            </a:r>
            <a:r>
              <a:rPr lang="zh-CN" altLang="zh-CN" sz="3200" kern="1200" dirty="0">
                <a:solidFill>
                  <a:schemeClr val="tx1"/>
                </a:solidFill>
                <a:effectLst/>
                <a:latin typeface="微软雅黑" panose="020B0503020204020204" pitchFamily="34" charset="-122"/>
                <a:ea typeface="微软雅黑" panose="020B0503020204020204" pitchFamily="34" charset="-122"/>
                <a:cs typeface="+mj-cs"/>
              </a:rPr>
              <a:t>第三节  掌握职场礼仪</a:t>
            </a:r>
            <a:endParaRPr lang="zh-CN" altLang="zh-CN" sz="2000" kern="1200" dirty="0">
              <a:solidFill>
                <a:schemeClr val="tx1"/>
              </a:solidFill>
              <a:effectLst/>
              <a:latin typeface="微软雅黑" panose="020B0503020204020204" pitchFamily="34" charset="-122"/>
              <a:ea typeface="微软雅黑" panose="020B0503020204020204" pitchFamily="34" charset="-122"/>
              <a:cs typeface="+mj-cs"/>
            </a:endParaRPr>
          </a:p>
          <a:p>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职业礼仪主要体现在：职业形象、职业素养和职业意识三个方面。可见，一个人的职业形象与其是分不开的。身为一个即将成为职场人的大学生，要想表现职业形象与职业礼仪，决胜于职场，就应该遵循职场礼仪的基本原则。</a:t>
            </a:r>
          </a:p>
          <a:p>
            <a:r>
              <a:rPr lang="zh-CN" altLang="zh-CN" sz="2800" kern="1200" dirty="0">
                <a:solidFill>
                  <a:schemeClr val="tx1"/>
                </a:solidFill>
                <a:effectLst/>
                <a:latin typeface="微软雅黑" panose="020B0503020204020204" pitchFamily="34" charset="-122"/>
                <a:ea typeface="微软雅黑" panose="020B0503020204020204" pitchFamily="34" charset="-122"/>
                <a:cs typeface="+mj-cs"/>
              </a:rPr>
              <a:t>一、职场礼仪的基本原则</a:t>
            </a:r>
            <a:endParaRPr lang="zh-CN" altLang="zh-CN" sz="2000" kern="1200" dirty="0">
              <a:solidFill>
                <a:schemeClr val="tx1"/>
              </a:solidFill>
              <a:effectLst/>
              <a:latin typeface="微软雅黑" panose="020B0503020204020204" pitchFamily="34" charset="-122"/>
              <a:ea typeface="微软雅黑" panose="020B0503020204020204" pitchFamily="34" charset="-122"/>
              <a:cs typeface="+mj-cs"/>
            </a:endParaRPr>
          </a:p>
          <a:p>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职场礼仪要遵循“尊重为本、沟通为要、规范为优、氛围为上”的四条基本原则。</a:t>
            </a:r>
          </a:p>
          <a:p>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其一、尊重为本。自尊第一，尊重他人。“礼仪者敬人也”，也就是一种待人接物的基本要求。比如在公共场合，接见重要人物时，手机应设为振动。拿取名片时要用双手去拿，拿到名片时可轻声念出对方的名字，以让对方确认无误等。</a:t>
            </a:r>
          </a:p>
          <a:p>
            <a:endParaRPr lang="zh-CN" altLang="en-US" dirty="0"/>
          </a:p>
        </p:txBody>
      </p:sp>
      <p:sp>
        <p:nvSpPr>
          <p:cNvPr id="3" name="矩形 2">
            <a:extLst>
              <a:ext uri="{FF2B5EF4-FFF2-40B4-BE49-F238E27FC236}">
                <a16:creationId xmlns:a16="http://schemas.microsoft.com/office/drawing/2014/main" xmlns="" id="{B7167BE0-08B1-4779-B0E2-FB8A12D06AFD}"/>
              </a:ext>
            </a:extLst>
          </p:cNvPr>
          <p:cNvSpPr/>
          <p:nvPr/>
        </p:nvSpPr>
        <p:spPr>
          <a:xfrm>
            <a:off x="1" y="2024844"/>
            <a:ext cx="400049" cy="2808312"/>
          </a:xfrm>
          <a:prstGeom prst="rect">
            <a:avLst/>
          </a:prstGeom>
          <a:solidFill>
            <a:srgbClr val="F6A514">
              <a:alpha val="8196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Freeform 7">
            <a:extLst>
              <a:ext uri="{FF2B5EF4-FFF2-40B4-BE49-F238E27FC236}">
                <a16:creationId xmlns:a16="http://schemas.microsoft.com/office/drawing/2014/main" xmlns="" id="{FD40B090-0556-48B3-B8A6-DE8FE3AC054C}"/>
              </a:ext>
            </a:extLst>
          </p:cNvPr>
          <p:cNvSpPr>
            <a:spLocks noEditPoints="1"/>
          </p:cNvSpPr>
          <p:nvPr/>
        </p:nvSpPr>
        <p:spPr bwMode="auto">
          <a:xfrm>
            <a:off x="3127385" y="751831"/>
            <a:ext cx="353844" cy="426925"/>
          </a:xfrm>
          <a:custGeom>
            <a:avLst/>
            <a:gdLst>
              <a:gd name="T0" fmla="*/ 870 w 1809"/>
              <a:gd name="T1" fmla="*/ 879 h 2152"/>
              <a:gd name="T2" fmla="*/ 870 w 1809"/>
              <a:gd name="T3" fmla="*/ 2152 h 2152"/>
              <a:gd name="T4" fmla="*/ 1809 w 1809"/>
              <a:gd name="T5" fmla="*/ 1820 h 2152"/>
              <a:gd name="T6" fmla="*/ 1809 w 1809"/>
              <a:gd name="T7" fmla="*/ 547 h 2152"/>
              <a:gd name="T8" fmla="*/ 870 w 1809"/>
              <a:gd name="T9" fmla="*/ 879 h 2152"/>
              <a:gd name="T10" fmla="*/ 785 w 1809"/>
              <a:gd name="T11" fmla="*/ 961 h 2152"/>
              <a:gd name="T12" fmla="*/ 785 w 1809"/>
              <a:gd name="T13" fmla="*/ 1138 h 2152"/>
              <a:gd name="T14" fmla="*/ 613 w 1809"/>
              <a:gd name="T15" fmla="*/ 1053 h 2152"/>
              <a:gd name="T16" fmla="*/ 613 w 1809"/>
              <a:gd name="T17" fmla="*/ 864 h 2152"/>
              <a:gd name="T18" fmla="*/ 785 w 1809"/>
              <a:gd name="T19" fmla="*/ 961 h 2152"/>
              <a:gd name="T20" fmla="*/ 1555 w 1809"/>
              <a:gd name="T21" fmla="*/ 410 h 2152"/>
              <a:gd name="T22" fmla="*/ 1507 w 1809"/>
              <a:gd name="T23" fmla="*/ 386 h 2152"/>
              <a:gd name="T24" fmla="*/ 602 w 1809"/>
              <a:gd name="T25" fmla="*/ 700 h 2152"/>
              <a:gd name="T26" fmla="*/ 576 w 1809"/>
              <a:gd name="T27" fmla="*/ 724 h 2152"/>
              <a:gd name="T28" fmla="*/ 576 w 1809"/>
              <a:gd name="T29" fmla="*/ 2017 h 2152"/>
              <a:gd name="T30" fmla="*/ 822 w 1809"/>
              <a:gd name="T31" fmla="*/ 2149 h 2152"/>
              <a:gd name="T32" fmla="*/ 822 w 1809"/>
              <a:gd name="T33" fmla="*/ 879 h 2152"/>
              <a:gd name="T34" fmla="*/ 622 w 1809"/>
              <a:gd name="T35" fmla="*/ 772 h 2152"/>
              <a:gd name="T36" fmla="*/ 625 w 1809"/>
              <a:gd name="T37" fmla="*/ 772 h 2152"/>
              <a:gd name="T38" fmla="*/ 1531 w 1809"/>
              <a:gd name="T39" fmla="*/ 457 h 2152"/>
              <a:gd name="T40" fmla="*/ 1555 w 1809"/>
              <a:gd name="T41" fmla="*/ 410 h 2152"/>
              <a:gd name="T42" fmla="*/ 209 w 1809"/>
              <a:gd name="T43" fmla="*/ 581 h 2152"/>
              <a:gd name="T44" fmla="*/ 209 w 1809"/>
              <a:gd name="T45" fmla="*/ 758 h 2152"/>
              <a:gd name="T46" fmla="*/ 37 w 1809"/>
              <a:gd name="T47" fmla="*/ 673 h 2152"/>
              <a:gd name="T48" fmla="*/ 37 w 1809"/>
              <a:gd name="T49" fmla="*/ 484 h 2152"/>
              <a:gd name="T50" fmla="*/ 209 w 1809"/>
              <a:gd name="T51" fmla="*/ 581 h 2152"/>
              <a:gd name="T52" fmla="*/ 978 w 1809"/>
              <a:gd name="T53" fmla="*/ 30 h 2152"/>
              <a:gd name="T54" fmla="*/ 931 w 1809"/>
              <a:gd name="T55" fmla="*/ 6 h 2152"/>
              <a:gd name="T56" fmla="*/ 25 w 1809"/>
              <a:gd name="T57" fmla="*/ 321 h 2152"/>
              <a:gd name="T58" fmla="*/ 0 w 1809"/>
              <a:gd name="T59" fmla="*/ 344 h 2152"/>
              <a:gd name="T60" fmla="*/ 0 w 1809"/>
              <a:gd name="T61" fmla="*/ 1638 h 2152"/>
              <a:gd name="T62" fmla="*/ 246 w 1809"/>
              <a:gd name="T63" fmla="*/ 1770 h 2152"/>
              <a:gd name="T64" fmla="*/ 246 w 1809"/>
              <a:gd name="T65" fmla="*/ 500 h 2152"/>
              <a:gd name="T66" fmla="*/ 46 w 1809"/>
              <a:gd name="T67" fmla="*/ 393 h 2152"/>
              <a:gd name="T68" fmla="*/ 49 w 1809"/>
              <a:gd name="T69" fmla="*/ 392 h 2152"/>
              <a:gd name="T70" fmla="*/ 954 w 1809"/>
              <a:gd name="T71" fmla="*/ 77 h 2152"/>
              <a:gd name="T72" fmla="*/ 978 w 1809"/>
              <a:gd name="T73" fmla="*/ 30 h 2152"/>
              <a:gd name="T74" fmla="*/ 497 w 1809"/>
              <a:gd name="T75" fmla="*/ 781 h 2152"/>
              <a:gd name="T76" fmla="*/ 497 w 1809"/>
              <a:gd name="T77" fmla="*/ 958 h 2152"/>
              <a:gd name="T78" fmla="*/ 325 w 1809"/>
              <a:gd name="T79" fmla="*/ 873 h 2152"/>
              <a:gd name="T80" fmla="*/ 325 w 1809"/>
              <a:gd name="T81" fmla="*/ 684 h 2152"/>
              <a:gd name="T82" fmla="*/ 497 w 1809"/>
              <a:gd name="T83" fmla="*/ 781 h 2152"/>
              <a:gd name="T84" fmla="*/ 1266 w 1809"/>
              <a:gd name="T85" fmla="*/ 230 h 2152"/>
              <a:gd name="T86" fmla="*/ 1219 w 1809"/>
              <a:gd name="T87" fmla="*/ 206 h 2152"/>
              <a:gd name="T88" fmla="*/ 313 w 1809"/>
              <a:gd name="T89" fmla="*/ 520 h 2152"/>
              <a:gd name="T90" fmla="*/ 288 w 1809"/>
              <a:gd name="T91" fmla="*/ 544 h 2152"/>
              <a:gd name="T92" fmla="*/ 288 w 1809"/>
              <a:gd name="T93" fmla="*/ 1837 h 2152"/>
              <a:gd name="T94" fmla="*/ 534 w 1809"/>
              <a:gd name="T95" fmla="*/ 1969 h 2152"/>
              <a:gd name="T96" fmla="*/ 534 w 1809"/>
              <a:gd name="T97" fmla="*/ 699 h 2152"/>
              <a:gd name="T98" fmla="*/ 334 w 1809"/>
              <a:gd name="T99" fmla="*/ 592 h 2152"/>
              <a:gd name="T100" fmla="*/ 337 w 1809"/>
              <a:gd name="T101" fmla="*/ 592 h 2152"/>
              <a:gd name="T102" fmla="*/ 1243 w 1809"/>
              <a:gd name="T103" fmla="*/ 277 h 2152"/>
              <a:gd name="T104" fmla="*/ 1266 w 1809"/>
              <a:gd name="T105" fmla="*/ 230 h 2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809" h="2152">
                <a:moveTo>
                  <a:pt x="870" y="879"/>
                </a:moveTo>
                <a:lnTo>
                  <a:pt x="870" y="2152"/>
                </a:lnTo>
                <a:lnTo>
                  <a:pt x="1809" y="1820"/>
                </a:lnTo>
                <a:lnTo>
                  <a:pt x="1809" y="547"/>
                </a:lnTo>
                <a:lnTo>
                  <a:pt x="870" y="879"/>
                </a:lnTo>
                <a:close/>
                <a:moveTo>
                  <a:pt x="785" y="961"/>
                </a:moveTo>
                <a:lnTo>
                  <a:pt x="785" y="1138"/>
                </a:lnTo>
                <a:cubicBezTo>
                  <a:pt x="699" y="1121"/>
                  <a:pt x="613" y="1053"/>
                  <a:pt x="613" y="1053"/>
                </a:cubicBezTo>
                <a:lnTo>
                  <a:pt x="613" y="864"/>
                </a:lnTo>
                <a:cubicBezTo>
                  <a:pt x="719" y="950"/>
                  <a:pt x="785" y="961"/>
                  <a:pt x="785" y="961"/>
                </a:cubicBezTo>
                <a:close/>
                <a:moveTo>
                  <a:pt x="1555" y="410"/>
                </a:moveTo>
                <a:cubicBezTo>
                  <a:pt x="1548" y="390"/>
                  <a:pt x="1527" y="379"/>
                  <a:pt x="1507" y="386"/>
                </a:cubicBezTo>
                <a:lnTo>
                  <a:pt x="602" y="700"/>
                </a:lnTo>
                <a:cubicBezTo>
                  <a:pt x="590" y="704"/>
                  <a:pt x="580" y="713"/>
                  <a:pt x="576" y="724"/>
                </a:cubicBezTo>
                <a:lnTo>
                  <a:pt x="576" y="2017"/>
                </a:lnTo>
                <a:cubicBezTo>
                  <a:pt x="608" y="2080"/>
                  <a:pt x="741" y="2149"/>
                  <a:pt x="822" y="2149"/>
                </a:cubicBezTo>
                <a:lnTo>
                  <a:pt x="822" y="879"/>
                </a:lnTo>
                <a:cubicBezTo>
                  <a:pt x="779" y="873"/>
                  <a:pt x="682" y="822"/>
                  <a:pt x="622" y="772"/>
                </a:cubicBezTo>
                <a:cubicBezTo>
                  <a:pt x="623" y="772"/>
                  <a:pt x="624" y="772"/>
                  <a:pt x="625" y="772"/>
                </a:cubicBezTo>
                <a:lnTo>
                  <a:pt x="1531" y="457"/>
                </a:lnTo>
                <a:cubicBezTo>
                  <a:pt x="1550" y="450"/>
                  <a:pt x="1561" y="429"/>
                  <a:pt x="1555" y="410"/>
                </a:cubicBezTo>
                <a:close/>
                <a:moveTo>
                  <a:pt x="209" y="581"/>
                </a:moveTo>
                <a:lnTo>
                  <a:pt x="209" y="758"/>
                </a:lnTo>
                <a:cubicBezTo>
                  <a:pt x="123" y="742"/>
                  <a:pt x="37" y="673"/>
                  <a:pt x="37" y="673"/>
                </a:cubicBezTo>
                <a:lnTo>
                  <a:pt x="37" y="484"/>
                </a:lnTo>
                <a:cubicBezTo>
                  <a:pt x="143" y="570"/>
                  <a:pt x="209" y="581"/>
                  <a:pt x="209" y="581"/>
                </a:cubicBezTo>
                <a:close/>
                <a:moveTo>
                  <a:pt x="978" y="30"/>
                </a:moveTo>
                <a:cubicBezTo>
                  <a:pt x="972" y="11"/>
                  <a:pt x="951" y="0"/>
                  <a:pt x="931" y="6"/>
                </a:cubicBezTo>
                <a:lnTo>
                  <a:pt x="25" y="321"/>
                </a:lnTo>
                <a:cubicBezTo>
                  <a:pt x="14" y="325"/>
                  <a:pt x="3" y="334"/>
                  <a:pt x="0" y="344"/>
                </a:cubicBezTo>
                <a:lnTo>
                  <a:pt x="0" y="1638"/>
                </a:lnTo>
                <a:cubicBezTo>
                  <a:pt x="32" y="1700"/>
                  <a:pt x="165" y="1770"/>
                  <a:pt x="246" y="1770"/>
                </a:cubicBezTo>
                <a:lnTo>
                  <a:pt x="246" y="500"/>
                </a:lnTo>
                <a:cubicBezTo>
                  <a:pt x="203" y="493"/>
                  <a:pt x="106" y="443"/>
                  <a:pt x="46" y="393"/>
                </a:cubicBezTo>
                <a:cubicBezTo>
                  <a:pt x="47" y="393"/>
                  <a:pt x="48" y="392"/>
                  <a:pt x="49" y="392"/>
                </a:cubicBezTo>
                <a:lnTo>
                  <a:pt x="954" y="77"/>
                </a:lnTo>
                <a:cubicBezTo>
                  <a:pt x="974" y="71"/>
                  <a:pt x="985" y="50"/>
                  <a:pt x="978" y="30"/>
                </a:cubicBezTo>
                <a:close/>
                <a:moveTo>
                  <a:pt x="497" y="781"/>
                </a:moveTo>
                <a:lnTo>
                  <a:pt x="497" y="958"/>
                </a:lnTo>
                <a:cubicBezTo>
                  <a:pt x="411" y="941"/>
                  <a:pt x="325" y="873"/>
                  <a:pt x="325" y="873"/>
                </a:cubicBezTo>
                <a:lnTo>
                  <a:pt x="325" y="684"/>
                </a:lnTo>
                <a:cubicBezTo>
                  <a:pt x="431" y="770"/>
                  <a:pt x="497" y="781"/>
                  <a:pt x="497" y="781"/>
                </a:cubicBezTo>
                <a:close/>
                <a:moveTo>
                  <a:pt x="1266" y="230"/>
                </a:moveTo>
                <a:cubicBezTo>
                  <a:pt x="1260" y="210"/>
                  <a:pt x="1239" y="199"/>
                  <a:pt x="1219" y="206"/>
                </a:cubicBezTo>
                <a:lnTo>
                  <a:pt x="313" y="520"/>
                </a:lnTo>
                <a:cubicBezTo>
                  <a:pt x="302" y="524"/>
                  <a:pt x="291" y="533"/>
                  <a:pt x="288" y="544"/>
                </a:cubicBezTo>
                <a:lnTo>
                  <a:pt x="288" y="1837"/>
                </a:lnTo>
                <a:cubicBezTo>
                  <a:pt x="320" y="1900"/>
                  <a:pt x="453" y="1969"/>
                  <a:pt x="534" y="1969"/>
                </a:cubicBezTo>
                <a:lnTo>
                  <a:pt x="534" y="699"/>
                </a:lnTo>
                <a:cubicBezTo>
                  <a:pt x="491" y="693"/>
                  <a:pt x="394" y="642"/>
                  <a:pt x="334" y="592"/>
                </a:cubicBezTo>
                <a:cubicBezTo>
                  <a:pt x="335" y="592"/>
                  <a:pt x="336" y="592"/>
                  <a:pt x="337" y="592"/>
                </a:cubicBezTo>
                <a:lnTo>
                  <a:pt x="1243" y="277"/>
                </a:lnTo>
                <a:cubicBezTo>
                  <a:pt x="1262" y="270"/>
                  <a:pt x="1273" y="249"/>
                  <a:pt x="1266" y="230"/>
                </a:cubicBezTo>
                <a:close/>
              </a:path>
            </a:pathLst>
          </a:custGeom>
          <a:solidFill>
            <a:srgbClr val="F8B53E"/>
          </a:solidFill>
          <a:ln>
            <a:no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6971500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77A7EE01-CC67-4E84-8085-D360D6BC9057}"/>
              </a:ext>
            </a:extLst>
          </p:cNvPr>
          <p:cNvSpPr>
            <a:spLocks noGrp="1"/>
          </p:cNvSpPr>
          <p:nvPr>
            <p:ph type="title"/>
          </p:nvPr>
        </p:nvSpPr>
        <p:spPr>
          <a:xfrm>
            <a:off x="838200" y="595080"/>
            <a:ext cx="10515600" cy="5801595"/>
          </a:xfrm>
        </p:spPr>
        <p:txBody>
          <a:bodyPr>
            <a:normAutofit/>
          </a:bodyPr>
          <a:lstStyle/>
          <a:p>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其二，沟通为要。个人的成功</a:t>
            </a:r>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15</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％靠的是专业知识、专业技能，而</a:t>
            </a:r>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85</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要靠人际关系处世技巧。对职业人而言，拥有礼仪知识以及能根据不同的场合应用不同的沟通技巧，展现自己的专业素质与职业形象，往往会令事业如鱼得水。马斯洛理论：交际来自需要，与任何人打交道，要想办法满足需要。</a:t>
            </a:r>
          </a:p>
          <a:p>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其三、规范为优。在多元文化背景下，在经济快速发展的社会中，作为一位现代职业人员，不知礼，则必失礼；不守礼，则必被视为无礼。职业人员若缺少相关从业礼仪知识和能力，必定会经常感到尴尬、困惑、难堪与失落，进而会无缘携手成功。没有规矩不成方圆，懂得相关的职场礼仪规范，提高自身职业素养和商务交往的成功率。</a:t>
            </a:r>
          </a:p>
          <a:p>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其四、氛围为上。学习礼仪应当营造一个良好的环境，最重要的是应当引导更多的人都来学习掌握职场礼仪，如果只有少数人学，礼仪的规范就不容易得到推广和普及，真理在少数人手里时，放射出来的光芒是十分有限的，只有当大多数人都学习并掌握了职场礼仪，才有可能让真理的光芒普照大地。所以我们应当想方设法地让更多的人了解职场礼仪、更多的人学习职场礼仪、更多的人掌握职场礼仪、更多的人去运用职场礼仪，以真正形成讲礼仪为荣、不讲礼仪为耻的社会氛围。</a:t>
            </a:r>
          </a:p>
          <a:p>
            <a:endParaRPr lang="zh-CN" altLang="en-US" dirty="0"/>
          </a:p>
        </p:txBody>
      </p:sp>
      <p:sp>
        <p:nvSpPr>
          <p:cNvPr id="3" name="矩形 2">
            <a:extLst>
              <a:ext uri="{FF2B5EF4-FFF2-40B4-BE49-F238E27FC236}">
                <a16:creationId xmlns:a16="http://schemas.microsoft.com/office/drawing/2014/main" xmlns="" id="{1E40860F-AD7E-40F4-BCFA-B11360B59A20}"/>
              </a:ext>
            </a:extLst>
          </p:cNvPr>
          <p:cNvSpPr/>
          <p:nvPr/>
        </p:nvSpPr>
        <p:spPr>
          <a:xfrm>
            <a:off x="1" y="2024844"/>
            <a:ext cx="400049" cy="2808312"/>
          </a:xfrm>
          <a:prstGeom prst="rect">
            <a:avLst/>
          </a:prstGeom>
          <a:solidFill>
            <a:srgbClr val="F6A514">
              <a:alpha val="8196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97440488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EA6867D1-B7B7-458D-A79C-D8F27D0F1C8C}"/>
              </a:ext>
            </a:extLst>
          </p:cNvPr>
          <p:cNvSpPr>
            <a:spLocks noGrp="1"/>
          </p:cNvSpPr>
          <p:nvPr>
            <p:ph type="title"/>
          </p:nvPr>
        </p:nvSpPr>
        <p:spPr>
          <a:xfrm>
            <a:off x="838200" y="454808"/>
            <a:ext cx="10515600" cy="5742792"/>
          </a:xfrm>
        </p:spPr>
        <p:txBody>
          <a:bodyPr>
            <a:normAutofit/>
          </a:bodyPr>
          <a:lstStyle/>
          <a:p>
            <a:r>
              <a:rPr lang="zh-CN" altLang="zh-CN" sz="2800" kern="1200" dirty="0">
                <a:solidFill>
                  <a:schemeClr val="tx1"/>
                </a:solidFill>
                <a:effectLst/>
                <a:latin typeface="微软雅黑" panose="020B0503020204020204" pitchFamily="34" charset="-122"/>
                <a:ea typeface="微软雅黑" panose="020B0503020204020204" pitchFamily="34" charset="-122"/>
                <a:cs typeface="+mj-cs"/>
              </a:rPr>
              <a:t>二、职场礼仪之职场社交礼仪</a:t>
            </a:r>
            <a:endParaRPr lang="zh-CN" altLang="zh-CN" sz="2000" kern="1200" dirty="0">
              <a:solidFill>
                <a:schemeClr val="tx1"/>
              </a:solidFill>
              <a:effectLst/>
              <a:latin typeface="微软雅黑" panose="020B0503020204020204" pitchFamily="34" charset="-122"/>
              <a:ea typeface="微软雅黑" panose="020B0503020204020204" pitchFamily="34" charset="-122"/>
              <a:cs typeface="+mj-cs"/>
            </a:endParaRPr>
          </a:p>
          <a:p>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职场社交礼仪的规范是必须遵守的，在运用这些礼仪的时候，必须高度关注四个重点问题。</a:t>
            </a:r>
          </a:p>
          <a:p>
            <a:r>
              <a:rPr lang="en-US" altLang="zh-CN" sz="2000" b="1" kern="1200" dirty="0">
                <a:solidFill>
                  <a:schemeClr val="tx1"/>
                </a:solidFill>
                <a:effectLst/>
                <a:latin typeface="微软雅黑" panose="020B0503020204020204" pitchFamily="34" charset="-122"/>
                <a:ea typeface="微软雅黑" panose="020B0503020204020204" pitchFamily="34" charset="-122"/>
                <a:cs typeface="+mj-cs"/>
              </a:rPr>
              <a:t>1.</a:t>
            </a:r>
            <a:r>
              <a:rPr lang="zh-CN" altLang="zh-CN" sz="2000" b="1" kern="1200" dirty="0">
                <a:solidFill>
                  <a:schemeClr val="tx1"/>
                </a:solidFill>
                <a:effectLst/>
                <a:latin typeface="微软雅黑" panose="020B0503020204020204" pitchFamily="34" charset="-122"/>
                <a:ea typeface="微软雅黑" panose="020B0503020204020204" pitchFamily="34" charset="-122"/>
                <a:cs typeface="+mj-cs"/>
              </a:rPr>
              <a:t>自我定位要准确</a:t>
            </a:r>
          </a:p>
          <a:p>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职场社交中最重要，且又是最容易被忽视的问题恰恰就是自我定位的问题。自我定位准确的，沟通的效率就高，社交成功的可能性就大，反之亦然。自我定位的难度是很大的，因为每一个人都会认为自己是最行的，最了不起的自己瞧不起自己的人是不多见的，因此，自我定位就难以做到准确无误。</a:t>
            </a:r>
          </a:p>
          <a:p>
            <a:r>
              <a:rPr lang="en-US" altLang="zh-CN" b="1" dirty="0"/>
              <a:t>2.</a:t>
            </a:r>
            <a:r>
              <a:rPr lang="zh-CN" altLang="zh-CN" b="1" dirty="0"/>
              <a:t>为他人定位要准确</a:t>
            </a:r>
            <a:r>
              <a:rPr lang="zh-CN" altLang="zh-CN" dirty="0"/>
              <a:t/>
            </a:r>
            <a:br>
              <a:rPr lang="zh-CN" altLang="zh-CN" dirty="0"/>
            </a:br>
            <a:r>
              <a:rPr lang="zh-CN" altLang="zh-CN" dirty="0"/>
              <a:t>为他人定位，也就是为对方定位也必须准确无误才行。</a:t>
            </a:r>
            <a:endParaRPr lang="zh-CN" altLang="en-US" dirty="0"/>
          </a:p>
        </p:txBody>
      </p:sp>
      <p:sp>
        <p:nvSpPr>
          <p:cNvPr id="3" name="矩形 2">
            <a:extLst>
              <a:ext uri="{FF2B5EF4-FFF2-40B4-BE49-F238E27FC236}">
                <a16:creationId xmlns:a16="http://schemas.microsoft.com/office/drawing/2014/main" xmlns="" id="{9F52ECB8-6090-4024-A942-964915E10380}"/>
              </a:ext>
            </a:extLst>
          </p:cNvPr>
          <p:cNvSpPr/>
          <p:nvPr/>
        </p:nvSpPr>
        <p:spPr>
          <a:xfrm>
            <a:off x="1" y="2024844"/>
            <a:ext cx="400049" cy="2808312"/>
          </a:xfrm>
          <a:prstGeom prst="rect">
            <a:avLst/>
          </a:prstGeom>
          <a:solidFill>
            <a:srgbClr val="F6A514">
              <a:alpha val="8196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7142471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4A8D0218-32E0-4E4E-BDED-610D553A0A13}"/>
              </a:ext>
            </a:extLst>
          </p:cNvPr>
          <p:cNvSpPr>
            <a:spLocks noGrp="1"/>
          </p:cNvSpPr>
          <p:nvPr>
            <p:ph type="title"/>
          </p:nvPr>
        </p:nvSpPr>
        <p:spPr/>
        <p:txBody>
          <a:bodyPr/>
          <a:lstStyle/>
          <a:p>
            <a:r>
              <a:rPr lang="en-US" altLang="zh-CN" sz="2000" b="1" kern="1200" dirty="0">
                <a:solidFill>
                  <a:schemeClr val="tx1"/>
                </a:solidFill>
                <a:effectLst/>
                <a:latin typeface="微软雅黑" panose="020B0503020204020204" pitchFamily="34" charset="-122"/>
                <a:ea typeface="微软雅黑" panose="020B0503020204020204" pitchFamily="34" charset="-122"/>
                <a:cs typeface="+mj-cs"/>
              </a:rPr>
              <a:t>3.</a:t>
            </a:r>
            <a:r>
              <a:rPr lang="zh-CN" altLang="zh-CN" sz="2000" b="1" kern="1200" dirty="0">
                <a:solidFill>
                  <a:schemeClr val="tx1"/>
                </a:solidFill>
                <a:effectLst/>
                <a:latin typeface="微软雅黑" panose="020B0503020204020204" pitchFamily="34" charset="-122"/>
                <a:ea typeface="微软雅黑" panose="020B0503020204020204" pitchFamily="34" charset="-122"/>
                <a:cs typeface="+mj-cs"/>
              </a:rPr>
              <a:t>遵守惯例</a:t>
            </a:r>
          </a:p>
          <a:p>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所谓惯例，是指职场上约定俗成的礼仪规范。譬如乘车时，为了体现尊重，应当由乘车者中的位尊者先上车，以便向随行者告知他所坐的位置便是“大位”。你如果不遵守这个惯例，就有可能犯下礼仪错误。</a:t>
            </a:r>
          </a:p>
          <a:p>
            <a:r>
              <a:rPr lang="en-US" altLang="zh-CN" sz="2000" b="1" kern="1200" dirty="0">
                <a:solidFill>
                  <a:schemeClr val="tx1"/>
                </a:solidFill>
                <a:effectLst/>
                <a:latin typeface="微软雅黑" panose="020B0503020204020204" pitchFamily="34" charset="-122"/>
                <a:ea typeface="微软雅黑" panose="020B0503020204020204" pitchFamily="34" charset="-122"/>
                <a:cs typeface="+mj-cs"/>
              </a:rPr>
              <a:t>4.</a:t>
            </a:r>
            <a:r>
              <a:rPr lang="zh-CN" altLang="zh-CN" sz="2000" b="1" kern="1200" dirty="0">
                <a:solidFill>
                  <a:schemeClr val="tx1"/>
                </a:solidFill>
                <a:effectLst/>
                <a:latin typeface="微软雅黑" panose="020B0503020204020204" pitchFamily="34" charset="-122"/>
                <a:ea typeface="微软雅黑" panose="020B0503020204020204" pitchFamily="34" charset="-122"/>
                <a:cs typeface="+mj-cs"/>
              </a:rPr>
              <a:t>职场社交中的忌讳</a:t>
            </a:r>
          </a:p>
          <a:p>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这方面的忌讳应该说是很多的，譬如不能不尊重别人，不能不顾别人的感受等等，就纯粹的社交和沟通而言，职场社交中的忌讳可以概括为 “九不谈”。</a:t>
            </a:r>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r>
            <a:b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br>
            <a:r>
              <a:rPr lang="zh-CN" altLang="en-US" dirty="0"/>
              <a:t>（</a:t>
            </a:r>
            <a:r>
              <a:rPr lang="en-US" altLang="zh-CN" dirty="0"/>
              <a:t>1</a:t>
            </a:r>
            <a:r>
              <a:rPr lang="zh-CN" altLang="en-US" dirty="0"/>
              <a:t>）不非议党、国家和政府。</a:t>
            </a:r>
            <a:r>
              <a:rPr lang="en-US" altLang="zh-CN" dirty="0"/>
              <a:t>		</a:t>
            </a:r>
            <a:r>
              <a:rPr lang="zh-CN" altLang="en-US" dirty="0"/>
              <a:t>（</a:t>
            </a:r>
            <a:r>
              <a:rPr lang="en-US" altLang="zh-CN" dirty="0"/>
              <a:t>2</a:t>
            </a:r>
            <a:r>
              <a:rPr lang="zh-CN" altLang="en-US" dirty="0"/>
              <a:t>）不涉及国家和企业秘密。</a:t>
            </a:r>
            <a:r>
              <a:rPr lang="en-US" altLang="zh-CN" dirty="0"/>
              <a:t/>
            </a:r>
            <a:br>
              <a:rPr lang="en-US" altLang="zh-CN" dirty="0"/>
            </a:br>
            <a:r>
              <a:rPr lang="zh-CN" altLang="en-US" dirty="0"/>
              <a:t>（</a:t>
            </a:r>
            <a:r>
              <a:rPr lang="en-US" altLang="zh-CN" dirty="0"/>
              <a:t>3</a:t>
            </a:r>
            <a:r>
              <a:rPr lang="zh-CN" altLang="en-US" dirty="0"/>
              <a:t>）不议论交往对象的单位。</a:t>
            </a:r>
            <a:r>
              <a:rPr lang="en-US" altLang="zh-CN" dirty="0"/>
              <a:t>		</a:t>
            </a:r>
            <a:r>
              <a:rPr lang="zh-CN" altLang="en-US" dirty="0"/>
              <a:t>（</a:t>
            </a:r>
            <a:r>
              <a:rPr lang="en-US" altLang="zh-CN" dirty="0"/>
              <a:t>4</a:t>
            </a:r>
            <a:r>
              <a:rPr lang="zh-CN" altLang="en-US" dirty="0"/>
              <a:t>）不在背后议论同行和上级。</a:t>
            </a:r>
            <a:r>
              <a:rPr lang="en-US" altLang="zh-CN" dirty="0"/>
              <a:t/>
            </a:r>
            <a:br>
              <a:rPr lang="en-US" altLang="zh-CN" dirty="0"/>
            </a:br>
            <a:r>
              <a:rPr lang="zh-CN" altLang="en-US" dirty="0"/>
              <a:t>（</a:t>
            </a:r>
            <a:r>
              <a:rPr lang="en-US" altLang="zh-CN" dirty="0"/>
              <a:t>5</a:t>
            </a:r>
            <a:r>
              <a:rPr lang="zh-CN" altLang="en-US" dirty="0"/>
              <a:t>）不涉及交往对象的个人隐私 （如年龄、收入、家庭、配偶、子女等）。</a:t>
            </a:r>
            <a:r>
              <a:rPr lang="en-US" altLang="zh-CN" dirty="0"/>
              <a:t/>
            </a:r>
            <a:br>
              <a:rPr lang="en-US" altLang="zh-CN" dirty="0"/>
            </a:br>
            <a:r>
              <a:rPr lang="zh-CN" altLang="en-US" dirty="0"/>
              <a:t>（</a:t>
            </a:r>
            <a:r>
              <a:rPr lang="en-US" altLang="zh-CN" dirty="0"/>
              <a:t>6</a:t>
            </a:r>
            <a:r>
              <a:rPr lang="zh-CN" altLang="en-US" dirty="0"/>
              <a:t>）不非议自己的亲人和同事。</a:t>
            </a:r>
            <a:r>
              <a:rPr lang="en-US" altLang="zh-CN" dirty="0"/>
              <a:t>	</a:t>
            </a:r>
            <a:r>
              <a:rPr lang="zh-CN" altLang="en-US" dirty="0"/>
              <a:t>（</a:t>
            </a:r>
            <a:r>
              <a:rPr lang="en-US" altLang="zh-CN" dirty="0"/>
              <a:t>7</a:t>
            </a:r>
            <a:r>
              <a:rPr lang="zh-CN" altLang="en-US" dirty="0"/>
              <a:t>）不在大庭广众场合讲黄色笑话和下流段子。</a:t>
            </a:r>
            <a:r>
              <a:rPr lang="en-US" altLang="zh-CN" dirty="0"/>
              <a:t/>
            </a:r>
            <a:br>
              <a:rPr lang="en-US" altLang="zh-CN" dirty="0"/>
            </a:br>
            <a:r>
              <a:rPr lang="zh-CN" altLang="en-US" dirty="0"/>
              <a:t>（</a:t>
            </a:r>
            <a:r>
              <a:rPr lang="en-US" altLang="zh-CN" dirty="0"/>
              <a:t>8</a:t>
            </a:r>
            <a:r>
              <a:rPr lang="zh-CN" altLang="en-US" dirty="0"/>
              <a:t>）不谈与当时气氛不符的话题。</a:t>
            </a:r>
            <a:r>
              <a:rPr lang="en-US" altLang="zh-CN" dirty="0"/>
              <a:t>	</a:t>
            </a:r>
            <a:r>
              <a:rPr lang="zh-CN" altLang="en-US" dirty="0"/>
              <a:t>（</a:t>
            </a:r>
            <a:r>
              <a:rPr lang="en-US" altLang="zh-CN" dirty="0"/>
              <a:t>9</a:t>
            </a:r>
            <a:r>
              <a:rPr lang="zh-CN" altLang="en-US" dirty="0"/>
              <a:t>）不谈或慎谈自己不熟悉的话题。</a:t>
            </a:r>
            <a:endParaRPr lang="zh-CN" altLang="zh-CN" sz="2000" kern="1200" dirty="0">
              <a:solidFill>
                <a:schemeClr val="tx1"/>
              </a:solidFill>
              <a:effectLst/>
              <a:latin typeface="微软雅黑" panose="020B0503020204020204" pitchFamily="34" charset="-122"/>
              <a:ea typeface="微软雅黑" panose="020B0503020204020204" pitchFamily="34" charset="-122"/>
              <a:cs typeface="+mj-cs"/>
            </a:endParaRPr>
          </a:p>
          <a:p>
            <a:endParaRPr lang="zh-CN" altLang="en-US" dirty="0"/>
          </a:p>
        </p:txBody>
      </p:sp>
      <p:sp>
        <p:nvSpPr>
          <p:cNvPr id="3" name="矩形 2">
            <a:extLst>
              <a:ext uri="{FF2B5EF4-FFF2-40B4-BE49-F238E27FC236}">
                <a16:creationId xmlns:a16="http://schemas.microsoft.com/office/drawing/2014/main" xmlns="" id="{A9DB11C2-624D-4AE4-800D-92CDE0A1603D}"/>
              </a:ext>
            </a:extLst>
          </p:cNvPr>
          <p:cNvSpPr/>
          <p:nvPr/>
        </p:nvSpPr>
        <p:spPr>
          <a:xfrm>
            <a:off x="1" y="2024844"/>
            <a:ext cx="400049" cy="2808312"/>
          </a:xfrm>
          <a:prstGeom prst="rect">
            <a:avLst/>
          </a:prstGeom>
          <a:solidFill>
            <a:srgbClr val="F6A514">
              <a:alpha val="8196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7510734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0F85C4C8-B63C-4156-89EF-C865DBD54DD2}"/>
              </a:ext>
            </a:extLst>
          </p:cNvPr>
          <p:cNvSpPr>
            <a:spLocks noGrp="1"/>
          </p:cNvSpPr>
          <p:nvPr>
            <p:ph type="title"/>
          </p:nvPr>
        </p:nvSpPr>
        <p:spPr>
          <a:xfrm>
            <a:off x="838200" y="500063"/>
            <a:ext cx="10515600" cy="5843587"/>
          </a:xfrm>
        </p:spPr>
        <p:txBody>
          <a:bodyPr>
            <a:normAutofit/>
          </a:bodyPr>
          <a:lstStyle/>
          <a:p>
            <a:r>
              <a:rPr lang="zh-CN" altLang="zh-CN" sz="2800" kern="1200" dirty="0">
                <a:solidFill>
                  <a:schemeClr val="tx1"/>
                </a:solidFill>
                <a:effectLst/>
                <a:latin typeface="微软雅黑" panose="020B0503020204020204" pitchFamily="34" charset="-122"/>
                <a:ea typeface="微软雅黑" panose="020B0503020204020204" pitchFamily="34" charset="-122"/>
                <a:cs typeface="+mj-cs"/>
              </a:rPr>
              <a:t>三、职场礼仪之职场着装</a:t>
            </a:r>
            <a:endParaRPr lang="zh-CN" altLang="zh-CN" sz="2000" kern="1200" dirty="0">
              <a:solidFill>
                <a:schemeClr val="tx1"/>
              </a:solidFill>
              <a:effectLst/>
              <a:latin typeface="微软雅黑" panose="020B0503020204020204" pitchFamily="34" charset="-122"/>
              <a:ea typeface="微软雅黑" panose="020B0503020204020204" pitchFamily="34" charset="-122"/>
              <a:cs typeface="+mj-cs"/>
            </a:endParaRPr>
          </a:p>
          <a:p>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职场着装，这在职场中是产生首轮效应的方面，两个人相见，第一印象就是对方的着装，因此，一个人在职场中的着装能够体现出他的品味、档次、美学修养和综合素质。就着装的基本规范而言，大致可以明确为三个方面。</a:t>
            </a:r>
            <a:r>
              <a:rPr lang="en-US" altLang="zh-CN" dirty="0"/>
              <a:t/>
            </a:r>
            <a:br>
              <a:rPr lang="en-US" altLang="zh-CN" dirty="0"/>
            </a:br>
            <a:r>
              <a:rPr lang="en-US" altLang="zh-CN" sz="2000" b="1" kern="1200" dirty="0">
                <a:solidFill>
                  <a:schemeClr val="tx1"/>
                </a:solidFill>
                <a:effectLst/>
                <a:latin typeface="微软雅黑" panose="020B0503020204020204" pitchFamily="34" charset="-122"/>
                <a:ea typeface="微软雅黑" panose="020B0503020204020204" pitchFamily="34" charset="-122"/>
                <a:cs typeface="+mj-cs"/>
              </a:rPr>
              <a:t> </a:t>
            </a:r>
            <a:br>
              <a:rPr lang="en-US" altLang="zh-CN" sz="2000" b="1" kern="1200" dirty="0">
                <a:solidFill>
                  <a:schemeClr val="tx1"/>
                </a:solidFill>
                <a:effectLst/>
                <a:latin typeface="微软雅黑" panose="020B0503020204020204" pitchFamily="34" charset="-122"/>
                <a:ea typeface="微软雅黑" panose="020B0503020204020204" pitchFamily="34" charset="-122"/>
                <a:cs typeface="+mj-cs"/>
              </a:rPr>
            </a:br>
            <a:r>
              <a:rPr lang="en-US" altLang="zh-CN" sz="2000" b="1" kern="1200" dirty="0">
                <a:solidFill>
                  <a:schemeClr val="tx1"/>
                </a:solidFill>
                <a:effectLst/>
                <a:latin typeface="微软雅黑" panose="020B0503020204020204" pitchFamily="34" charset="-122"/>
                <a:ea typeface="微软雅黑" panose="020B0503020204020204" pitchFamily="34" charset="-122"/>
                <a:cs typeface="+mj-cs"/>
              </a:rPr>
              <a:t>1.</a:t>
            </a:r>
            <a:r>
              <a:rPr lang="zh-CN" altLang="zh-CN" sz="2000" b="1" kern="1200" dirty="0">
                <a:solidFill>
                  <a:schemeClr val="tx1"/>
                </a:solidFill>
                <a:effectLst/>
                <a:latin typeface="微软雅黑" panose="020B0503020204020204" pitchFamily="34" charset="-122"/>
                <a:ea typeface="微软雅黑" panose="020B0503020204020204" pitchFamily="34" charset="-122"/>
                <a:cs typeface="+mj-cs"/>
              </a:rPr>
              <a:t>职场着装应遵循六大基本规范</a:t>
            </a:r>
            <a:r>
              <a:rPr lang="en-US" altLang="zh-CN" dirty="0"/>
              <a:t/>
            </a:r>
            <a:br>
              <a:rPr lang="en-US" altLang="zh-CN" dirty="0"/>
            </a:br>
            <a:r>
              <a:rPr lang="en-US" altLang="zh-CN" dirty="0"/>
              <a:t>           </a:t>
            </a:r>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t>
            </a:r>
            <a:r>
              <a:rPr lang="zh-CN" altLang="en-US" dirty="0"/>
              <a:t>一是着装应干净整洁。</a:t>
            </a:r>
            <a:r>
              <a:rPr lang="en-US" altLang="zh-CN" dirty="0"/>
              <a:t/>
            </a:r>
            <a:br>
              <a:rPr lang="en-US" altLang="zh-CN" dirty="0"/>
            </a:br>
            <a:r>
              <a:rPr lang="en-US" altLang="zh-CN" dirty="0"/>
              <a:t>	</a:t>
            </a:r>
            <a:r>
              <a:rPr lang="zh-CN" altLang="en-US" dirty="0"/>
              <a:t>二是着装应符合潮流。</a:t>
            </a:r>
            <a:r>
              <a:rPr lang="en-US" altLang="zh-CN" dirty="0"/>
              <a:t/>
            </a:r>
            <a:br>
              <a:rPr lang="en-US" altLang="zh-CN" dirty="0"/>
            </a:br>
            <a:r>
              <a:rPr lang="en-US" altLang="zh-CN" dirty="0"/>
              <a:t>	</a:t>
            </a:r>
            <a:r>
              <a:rPr lang="zh-CN" altLang="en-US" dirty="0"/>
              <a:t>三是着装应符合个人身份。</a:t>
            </a:r>
            <a:r>
              <a:rPr lang="en-US" altLang="zh-CN" dirty="0"/>
              <a:t/>
            </a:r>
            <a:br>
              <a:rPr lang="en-US" altLang="zh-CN" dirty="0"/>
            </a:br>
            <a:r>
              <a:rPr lang="en-US" altLang="zh-CN" dirty="0"/>
              <a:t>	</a:t>
            </a:r>
            <a:r>
              <a:rPr lang="zh-CN" altLang="en-US" dirty="0"/>
              <a:t>四是着装应扬长避短。</a:t>
            </a:r>
            <a:r>
              <a:rPr lang="en-US" altLang="zh-CN" dirty="0"/>
              <a:t/>
            </a:r>
            <a:br>
              <a:rPr lang="en-US" altLang="zh-CN" dirty="0"/>
            </a:br>
            <a:r>
              <a:rPr lang="en-US" altLang="zh-CN" dirty="0"/>
              <a:t>	</a:t>
            </a:r>
            <a:r>
              <a:rPr lang="zh-CN" altLang="en-US" dirty="0"/>
              <a:t>五是着装应遵守惯例。</a:t>
            </a:r>
            <a:r>
              <a:rPr lang="en-US" altLang="zh-CN" dirty="0"/>
              <a:t/>
            </a:r>
            <a:br>
              <a:rPr lang="en-US" altLang="zh-CN" dirty="0"/>
            </a:br>
            <a:r>
              <a:rPr lang="en-US" altLang="zh-CN" dirty="0"/>
              <a:t>	</a:t>
            </a:r>
            <a:r>
              <a:rPr lang="zh-CN" altLang="en-US" dirty="0"/>
              <a:t>六是着装应区分不同场合。</a:t>
            </a:r>
            <a:endParaRPr lang="zh-CN" altLang="zh-CN" sz="2000" kern="1200" dirty="0">
              <a:solidFill>
                <a:schemeClr val="tx1"/>
              </a:solidFill>
              <a:effectLst/>
              <a:latin typeface="微软雅黑" panose="020B0503020204020204" pitchFamily="34" charset="-122"/>
              <a:ea typeface="微软雅黑" panose="020B0503020204020204" pitchFamily="34" charset="-122"/>
              <a:cs typeface="+mj-cs"/>
            </a:endParaRPr>
          </a:p>
          <a:p>
            <a:endParaRPr lang="zh-CN" altLang="zh-CN" sz="2000" kern="1200" dirty="0">
              <a:solidFill>
                <a:schemeClr val="tx1"/>
              </a:solidFill>
              <a:effectLst/>
              <a:latin typeface="微软雅黑" panose="020B0503020204020204" pitchFamily="34" charset="-122"/>
              <a:ea typeface="微软雅黑" panose="020B0503020204020204" pitchFamily="34" charset="-122"/>
              <a:cs typeface="+mj-cs"/>
            </a:endParaRPr>
          </a:p>
        </p:txBody>
      </p:sp>
      <p:sp>
        <p:nvSpPr>
          <p:cNvPr id="3" name="矩形 2">
            <a:extLst>
              <a:ext uri="{FF2B5EF4-FFF2-40B4-BE49-F238E27FC236}">
                <a16:creationId xmlns:a16="http://schemas.microsoft.com/office/drawing/2014/main" xmlns="" id="{E9529C8E-F644-42E3-A288-AE63A87C7BDC}"/>
              </a:ext>
            </a:extLst>
          </p:cNvPr>
          <p:cNvSpPr/>
          <p:nvPr/>
        </p:nvSpPr>
        <p:spPr>
          <a:xfrm>
            <a:off x="1" y="2024844"/>
            <a:ext cx="400049" cy="2808312"/>
          </a:xfrm>
          <a:prstGeom prst="rect">
            <a:avLst/>
          </a:prstGeom>
          <a:solidFill>
            <a:srgbClr val="F6A514">
              <a:alpha val="8196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a:extLst>
              <a:ext uri="{FF2B5EF4-FFF2-40B4-BE49-F238E27FC236}">
                <a16:creationId xmlns:a16="http://schemas.microsoft.com/office/drawing/2014/main" xmlns="" id="{2ABDFEA9-63DD-450E-B5C4-2D25A8FFDD93}"/>
              </a:ext>
            </a:extLst>
          </p:cNvPr>
          <p:cNvPicPr>
            <a:picLocks noChangeAspect="1"/>
          </p:cNvPicPr>
          <p:nvPr/>
        </p:nvPicPr>
        <p:blipFill>
          <a:blip r:embed="rId2" cstate="print">
            <a:extLst>
              <a:ext uri="{BEBA8EAE-BF5A-486C-A8C5-ECC9F3942E4B}">
                <a14:imgProps xmlns:a14="http://schemas.microsoft.com/office/drawing/2010/main">
                  <a14:imgLayer r:embed="rId3">
                    <a14:imgEffect>
                      <a14:backgroundRemoval t="2242" b="97091" l="9855" r="89984">
                        <a14:foregroundMark x1="50565" y1="9030" x2="51292" y2="56000"/>
                        <a14:foregroundMark x1="53231" y1="22606" x2="53958" y2="37152"/>
                        <a14:foregroundMark x1="48384" y1="25455" x2="46204" y2="39758"/>
                        <a14:foregroundMark x1="47819" y1="17212" x2="49273" y2="18727"/>
                        <a14:foregroundMark x1="55170" y1="13697" x2="55170" y2="13697"/>
                        <a14:foregroundMark x1="55897" y1="12364" x2="55493" y2="14303"/>
                        <a14:foregroundMark x1="55089" y1="14667" x2="55008" y2="15879"/>
                        <a14:backgroundMark x1="32310" y1="34182" x2="32310" y2="34182"/>
                        <a14:backgroundMark x1="55008" y1="14848" x2="54927" y2="15879"/>
                        <a14:backgroundMark x1="55008" y1="14788" x2="55897" y2="14242"/>
                        <a14:backgroundMark x1="55008" y1="15818" x2="55654" y2="16182"/>
                        <a14:backgroundMark x1="54847" y1="14424" x2="54685" y2="14667"/>
                        <a14:backgroundMark x1="55897" y1="13515" x2="55331" y2="14485"/>
                        <a14:backgroundMark x1="55170" y1="14727" x2="55331" y2="16303"/>
                        <a14:backgroundMark x1="54766" y1="14727" x2="54685" y2="15818"/>
                      </a14:backgroundRemoval>
                    </a14:imgEffect>
                  </a14:imgLayer>
                </a14:imgProps>
              </a:ext>
              <a:ext uri="{28A0092B-C50C-407E-A947-70E740481C1C}">
                <a14:useLocalDpi xmlns:a14="http://schemas.microsoft.com/office/drawing/2010/main" val="0"/>
              </a:ext>
            </a:extLst>
          </a:blip>
          <a:stretch>
            <a:fillRect/>
          </a:stretch>
        </p:blipFill>
        <p:spPr>
          <a:xfrm>
            <a:off x="4525859" y="2686720"/>
            <a:ext cx="2910394" cy="3879777"/>
          </a:xfrm>
          <a:prstGeom prst="rect">
            <a:avLst/>
          </a:prstGeom>
          <a:effectLst>
            <a:outerShdw dist="101600" dir="2700000" algn="br" rotWithShape="0">
              <a:prstClr val="black">
                <a:alpha val="10000"/>
              </a:prstClr>
            </a:outerShdw>
          </a:effectLst>
        </p:spPr>
      </p:pic>
      <p:sp>
        <p:nvSpPr>
          <p:cNvPr id="5" name="标题 1">
            <a:extLst>
              <a:ext uri="{FF2B5EF4-FFF2-40B4-BE49-F238E27FC236}">
                <a16:creationId xmlns:a16="http://schemas.microsoft.com/office/drawing/2014/main" xmlns="" id="{EB091B20-2851-463F-8E15-C08B1858625E}"/>
              </a:ext>
            </a:extLst>
          </p:cNvPr>
          <p:cNvSpPr txBox="1">
            <a:spLocks/>
          </p:cNvSpPr>
          <p:nvPr/>
        </p:nvSpPr>
        <p:spPr>
          <a:xfrm>
            <a:off x="6867535" y="2608665"/>
            <a:ext cx="4333875" cy="520313"/>
          </a:xfrm>
          <a:prstGeom prst="rect">
            <a:avLst/>
          </a:prstGeom>
        </p:spPr>
        <p:txBody>
          <a:bodyPr vert="horz" lIns="91440" tIns="45720" rIns="91440" bIns="45720" rtlCol="0" anchor="t">
            <a:normAutofit/>
          </a:bodyPr>
          <a:lstStyle>
            <a:lvl1pPr algn="l" defTabSz="914400" rtl="0" eaLnBrk="1" latinLnBrk="0" hangingPunct="1">
              <a:lnSpc>
                <a:spcPct val="130000"/>
              </a:lnSpc>
              <a:spcBef>
                <a:spcPct val="0"/>
              </a:spcBef>
              <a:buNone/>
              <a:defRPr sz="2000" kern="1200">
                <a:solidFill>
                  <a:schemeClr val="tx1"/>
                </a:solidFill>
                <a:latin typeface="微软雅黑" panose="020B0503020204020204" pitchFamily="34" charset="-122"/>
                <a:ea typeface="微软雅黑" panose="020B0503020204020204" pitchFamily="34" charset="-122"/>
                <a:cs typeface="+mj-cs"/>
              </a:defRPr>
            </a:lvl1pPr>
          </a:lstStyle>
          <a:p>
            <a:r>
              <a:rPr lang="en-US" altLang="zh-CN" b="1" dirty="0"/>
              <a:t> 2.</a:t>
            </a:r>
            <a:r>
              <a:rPr lang="zh-CN" altLang="zh-CN" b="1" dirty="0"/>
              <a:t>职场着正装的具体操作规范</a:t>
            </a:r>
            <a:endParaRPr lang="zh-CN" altLang="en-US" dirty="0"/>
          </a:p>
        </p:txBody>
      </p:sp>
      <p:sp>
        <p:nvSpPr>
          <p:cNvPr id="6" name="标题 1">
            <a:extLst>
              <a:ext uri="{FF2B5EF4-FFF2-40B4-BE49-F238E27FC236}">
                <a16:creationId xmlns:a16="http://schemas.microsoft.com/office/drawing/2014/main" xmlns="" id="{1457AE08-E412-4869-B867-4B229501E508}"/>
              </a:ext>
            </a:extLst>
          </p:cNvPr>
          <p:cNvSpPr txBox="1">
            <a:spLocks/>
          </p:cNvSpPr>
          <p:nvPr/>
        </p:nvSpPr>
        <p:spPr>
          <a:xfrm>
            <a:off x="8155467" y="3387044"/>
            <a:ext cx="1652588" cy="591751"/>
          </a:xfrm>
          <a:prstGeom prst="rect">
            <a:avLst/>
          </a:prstGeom>
        </p:spPr>
        <p:txBody>
          <a:bodyPr vert="horz" lIns="91440" tIns="45720" rIns="91440" bIns="45720" rtlCol="0" anchor="t">
            <a:normAutofit fontScale="92500"/>
          </a:bodyPr>
          <a:lstStyle>
            <a:lvl1pPr algn="l" defTabSz="914400" rtl="0" eaLnBrk="1" latinLnBrk="0" hangingPunct="1">
              <a:lnSpc>
                <a:spcPct val="130000"/>
              </a:lnSpc>
              <a:spcBef>
                <a:spcPct val="0"/>
              </a:spcBef>
              <a:buNone/>
              <a:defRPr sz="2000" kern="1200">
                <a:solidFill>
                  <a:schemeClr val="tx1"/>
                </a:solidFill>
                <a:latin typeface="微软雅黑" panose="020B0503020204020204" pitchFamily="34" charset="-122"/>
                <a:ea typeface="微软雅黑" panose="020B0503020204020204" pitchFamily="34" charset="-122"/>
                <a:cs typeface="+mj-cs"/>
              </a:defRPr>
            </a:lvl1pPr>
          </a:lstStyle>
          <a:p>
            <a:r>
              <a:rPr lang="zh-CN" altLang="en-US" sz="2400" dirty="0"/>
              <a:t>“三色原则”</a:t>
            </a:r>
          </a:p>
        </p:txBody>
      </p:sp>
      <p:sp>
        <p:nvSpPr>
          <p:cNvPr id="7" name="标题 1">
            <a:extLst>
              <a:ext uri="{FF2B5EF4-FFF2-40B4-BE49-F238E27FC236}">
                <a16:creationId xmlns:a16="http://schemas.microsoft.com/office/drawing/2014/main" xmlns="" id="{9F5A3024-100F-4CCB-A1E7-CFC057BF14BB}"/>
              </a:ext>
            </a:extLst>
          </p:cNvPr>
          <p:cNvSpPr txBox="1">
            <a:spLocks/>
          </p:cNvSpPr>
          <p:nvPr/>
        </p:nvSpPr>
        <p:spPr>
          <a:xfrm>
            <a:off x="8222139" y="4053798"/>
            <a:ext cx="1652588" cy="591751"/>
          </a:xfrm>
          <a:prstGeom prst="rect">
            <a:avLst/>
          </a:prstGeom>
        </p:spPr>
        <p:txBody>
          <a:bodyPr vert="horz" lIns="91440" tIns="45720" rIns="91440" bIns="45720" rtlCol="0" anchor="t">
            <a:normAutofit fontScale="92500"/>
          </a:bodyPr>
          <a:lstStyle>
            <a:lvl1pPr algn="l" defTabSz="914400" rtl="0" eaLnBrk="1" latinLnBrk="0" hangingPunct="1">
              <a:lnSpc>
                <a:spcPct val="130000"/>
              </a:lnSpc>
              <a:spcBef>
                <a:spcPct val="0"/>
              </a:spcBef>
              <a:buNone/>
              <a:defRPr sz="2000" kern="1200">
                <a:solidFill>
                  <a:schemeClr val="tx1"/>
                </a:solidFill>
                <a:latin typeface="微软雅黑" panose="020B0503020204020204" pitchFamily="34" charset="-122"/>
                <a:ea typeface="微软雅黑" panose="020B0503020204020204" pitchFamily="34" charset="-122"/>
                <a:cs typeface="+mj-cs"/>
              </a:defRPr>
            </a:lvl1pPr>
          </a:lstStyle>
          <a:p>
            <a:r>
              <a:rPr lang="zh-CN" altLang="en-US" sz="2400" dirty="0"/>
              <a:t>“三一定律”</a:t>
            </a:r>
          </a:p>
        </p:txBody>
      </p:sp>
      <p:sp>
        <p:nvSpPr>
          <p:cNvPr id="8" name="标题 1">
            <a:extLst>
              <a:ext uri="{FF2B5EF4-FFF2-40B4-BE49-F238E27FC236}">
                <a16:creationId xmlns:a16="http://schemas.microsoft.com/office/drawing/2014/main" xmlns="" id="{9CD82EA8-F8EE-47AC-AF96-A9011D1D0419}"/>
              </a:ext>
            </a:extLst>
          </p:cNvPr>
          <p:cNvSpPr txBox="1">
            <a:spLocks/>
          </p:cNvSpPr>
          <p:nvPr/>
        </p:nvSpPr>
        <p:spPr>
          <a:xfrm>
            <a:off x="8231659" y="4877714"/>
            <a:ext cx="1652588" cy="591751"/>
          </a:xfrm>
          <a:prstGeom prst="rect">
            <a:avLst/>
          </a:prstGeom>
        </p:spPr>
        <p:txBody>
          <a:bodyPr vert="horz" lIns="91440" tIns="45720" rIns="91440" bIns="45720" rtlCol="0" anchor="t">
            <a:normAutofit fontScale="92500"/>
          </a:bodyPr>
          <a:lstStyle>
            <a:lvl1pPr algn="l" defTabSz="914400" rtl="0" eaLnBrk="1" latinLnBrk="0" hangingPunct="1">
              <a:lnSpc>
                <a:spcPct val="130000"/>
              </a:lnSpc>
              <a:spcBef>
                <a:spcPct val="0"/>
              </a:spcBef>
              <a:buNone/>
              <a:defRPr sz="2000" kern="1200">
                <a:solidFill>
                  <a:schemeClr val="tx1"/>
                </a:solidFill>
                <a:latin typeface="微软雅黑" panose="020B0503020204020204" pitchFamily="34" charset="-122"/>
                <a:ea typeface="微软雅黑" panose="020B0503020204020204" pitchFamily="34" charset="-122"/>
                <a:cs typeface="+mj-cs"/>
              </a:defRPr>
            </a:lvl1pPr>
          </a:lstStyle>
          <a:p>
            <a:r>
              <a:rPr lang="zh-CN" altLang="en-US" sz="2400" dirty="0"/>
              <a:t>“三大禁忌”</a:t>
            </a:r>
          </a:p>
        </p:txBody>
      </p:sp>
      <p:cxnSp>
        <p:nvCxnSpPr>
          <p:cNvPr id="9" name="直接连接符 8">
            <a:extLst>
              <a:ext uri="{FF2B5EF4-FFF2-40B4-BE49-F238E27FC236}">
                <a16:creationId xmlns:a16="http://schemas.microsoft.com/office/drawing/2014/main" xmlns="" id="{8D7B4043-EC2E-42DE-A248-2A84239A6721}"/>
              </a:ext>
            </a:extLst>
          </p:cNvPr>
          <p:cNvCxnSpPr/>
          <p:nvPr/>
        </p:nvCxnSpPr>
        <p:spPr>
          <a:xfrm>
            <a:off x="6959473" y="3626471"/>
            <a:ext cx="1328161" cy="0"/>
          </a:xfrm>
          <a:prstGeom prst="line">
            <a:avLst/>
          </a:prstGeom>
          <a:ln w="9525">
            <a:solidFill>
              <a:schemeClr val="accent1">
                <a:lumMod val="75000"/>
              </a:schemeClr>
            </a:solidFill>
            <a:prstDash val="solid"/>
            <a:tailEnd type="oval" w="sm" len="sm"/>
          </a:ln>
        </p:spPr>
        <p:style>
          <a:lnRef idx="1">
            <a:schemeClr val="accent1"/>
          </a:lnRef>
          <a:fillRef idx="0">
            <a:schemeClr val="accent1"/>
          </a:fillRef>
          <a:effectRef idx="0">
            <a:schemeClr val="accent1"/>
          </a:effectRef>
          <a:fontRef idx="minor">
            <a:schemeClr val="tx1"/>
          </a:fontRef>
        </p:style>
      </p:cxnSp>
      <p:cxnSp>
        <p:nvCxnSpPr>
          <p:cNvPr id="10" name="直接连接符 9">
            <a:extLst>
              <a:ext uri="{FF2B5EF4-FFF2-40B4-BE49-F238E27FC236}">
                <a16:creationId xmlns:a16="http://schemas.microsoft.com/office/drawing/2014/main" xmlns="" id="{51116FCB-9640-4068-B350-8DA15CFD7CBC}"/>
              </a:ext>
            </a:extLst>
          </p:cNvPr>
          <p:cNvCxnSpPr>
            <a:cxnSpLocks/>
          </p:cNvCxnSpPr>
          <p:nvPr/>
        </p:nvCxnSpPr>
        <p:spPr>
          <a:xfrm>
            <a:off x="7436253" y="4293223"/>
            <a:ext cx="851381" cy="0"/>
          </a:xfrm>
          <a:prstGeom prst="line">
            <a:avLst/>
          </a:prstGeom>
          <a:ln w="9525">
            <a:solidFill>
              <a:schemeClr val="accent1">
                <a:lumMod val="75000"/>
              </a:schemeClr>
            </a:solidFill>
            <a:prstDash val="solid"/>
            <a:tailEnd type="oval" w="sm" len="sm"/>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xmlns="" id="{44A6445E-4B02-4794-8C4B-B457BADE6EB4}"/>
              </a:ext>
            </a:extLst>
          </p:cNvPr>
          <p:cNvCxnSpPr/>
          <p:nvPr/>
        </p:nvCxnSpPr>
        <p:spPr>
          <a:xfrm>
            <a:off x="6954705" y="5064751"/>
            <a:ext cx="1328161" cy="0"/>
          </a:xfrm>
          <a:prstGeom prst="line">
            <a:avLst/>
          </a:prstGeom>
          <a:ln w="9525">
            <a:solidFill>
              <a:schemeClr val="accent1">
                <a:lumMod val="75000"/>
              </a:schemeClr>
            </a:solidFill>
            <a:prstDash val="solid"/>
            <a:tailEnd type="oval" w="sm" len="sm"/>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1872453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82F07117-4EE9-4F95-8998-9631CF228883}"/>
              </a:ext>
            </a:extLst>
          </p:cNvPr>
          <p:cNvSpPr>
            <a:spLocks noGrp="1"/>
          </p:cNvSpPr>
          <p:nvPr>
            <p:ph type="title"/>
          </p:nvPr>
        </p:nvSpPr>
        <p:spPr/>
        <p:txBody>
          <a:bodyPr>
            <a:normAutofit/>
          </a:bodyPr>
          <a:lstStyle/>
          <a:p>
            <a:r>
              <a:rPr lang="zh-CN" altLang="zh-CN" sz="2800" kern="1200" dirty="0">
                <a:solidFill>
                  <a:schemeClr val="tx1"/>
                </a:solidFill>
                <a:effectLst/>
                <a:latin typeface="微软雅黑" panose="020B0503020204020204" pitchFamily="34" charset="-122"/>
                <a:ea typeface="微软雅黑" panose="020B0503020204020204" pitchFamily="34" charset="-122"/>
                <a:cs typeface="+mj-cs"/>
              </a:rPr>
              <a:t>四、职场着装的六大注意事项</a:t>
            </a:r>
            <a:endParaRPr lang="zh-CN" altLang="zh-CN" sz="2000" kern="1200" dirty="0">
              <a:solidFill>
                <a:schemeClr val="tx1"/>
              </a:solidFill>
              <a:effectLst/>
              <a:latin typeface="微软雅黑" panose="020B0503020204020204" pitchFamily="34" charset="-122"/>
              <a:ea typeface="微软雅黑" panose="020B0503020204020204" pitchFamily="34" charset="-122"/>
              <a:cs typeface="+mj-cs"/>
            </a:endParaRPr>
          </a:p>
          <a:p>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一是男性在公务场合穿着正装时必须系领带，而领带的质地一定要上乘，以纯毛、真丝为上，颜色最好与衬衫和正装颜色一致，图案以几何图案为佳。切不可系那种龙凤呈祥或梅花飘香的图案，否则会给人以俗气的感觉。</a:t>
            </a:r>
          </a:p>
          <a:p>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二是男性在公务场合系领带时，可追求一些时尚的系法：领带结下系出一个“坑”，象征男人的酒窝，只有真丝质地的领带可以打出这种效果，其它质地的打过之后就会平复；系领带一般不要用领带夹，这样能给人飘飘欲仙的感觉；领带长度一般应置于皮带扣的上端。</a:t>
            </a:r>
          </a:p>
          <a:p>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三是职场中人在穿短袖衬衫时一般不系领带，男女一样，但如果是制服的一部分则另当别论。</a:t>
            </a:r>
          </a:p>
          <a:p>
            <a:endParaRPr lang="zh-CN" altLang="en-US" dirty="0"/>
          </a:p>
        </p:txBody>
      </p:sp>
      <p:sp>
        <p:nvSpPr>
          <p:cNvPr id="3" name="矩形 2">
            <a:extLst>
              <a:ext uri="{FF2B5EF4-FFF2-40B4-BE49-F238E27FC236}">
                <a16:creationId xmlns:a16="http://schemas.microsoft.com/office/drawing/2014/main" xmlns="" id="{BFBEBEFE-76D0-4105-8540-DED0ED7FA3D8}"/>
              </a:ext>
            </a:extLst>
          </p:cNvPr>
          <p:cNvSpPr/>
          <p:nvPr/>
        </p:nvSpPr>
        <p:spPr>
          <a:xfrm>
            <a:off x="1" y="2024844"/>
            <a:ext cx="400049" cy="2808312"/>
          </a:xfrm>
          <a:prstGeom prst="rect">
            <a:avLst/>
          </a:prstGeom>
          <a:solidFill>
            <a:srgbClr val="F6A514">
              <a:alpha val="8196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86050098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AA0BB207-5E1F-4D26-A91D-0E51A091D2F8}"/>
              </a:ext>
            </a:extLst>
          </p:cNvPr>
          <p:cNvSpPr>
            <a:spLocks noGrp="1"/>
          </p:cNvSpPr>
          <p:nvPr>
            <p:ph type="title"/>
          </p:nvPr>
        </p:nvSpPr>
        <p:spPr/>
        <p:txBody>
          <a:bodyPr>
            <a:normAutofit/>
          </a:bodyPr>
          <a:lstStyle/>
          <a:p>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四是职场男性所穿西装分为正装和休闲装，正装一般指单排扣的西服套装，现一般有四粒扣、三粒扣和两粒扣的，穿着时最下面一个扣子不能扣上。</a:t>
            </a:r>
          </a:p>
          <a:p>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五是职场中人应当学会区别西服的正装与休闲装，一般而言，正装西服颜色应上下一致，一般以蓝色、黑色为好，以显庄重；休闲西服的衣、裤式样可以不同，颜色也不强求一致。</a:t>
            </a:r>
          </a:p>
          <a:p>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六是职场着装必须充分注意的几个问题。概括起来就是 “六个不能”：</a:t>
            </a:r>
            <a:r>
              <a:rPr lang="en-US" altLang="zh-CN" dirty="0"/>
              <a:t/>
            </a:r>
            <a:br>
              <a:rPr lang="en-US" altLang="zh-CN" dirty="0"/>
            </a:br>
            <a:r>
              <a:rPr lang="en-US" altLang="zh-CN" dirty="0"/>
              <a:t>	</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第一，不能过分杂乱，杂乱的最直接错误就是不按常规着装。</a:t>
            </a:r>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r>
            <a:b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br>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第二，不能过分鲜艳，职场人士应当坚持 “庄重保守”的着装原则。</a:t>
            </a:r>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r>
            <a:b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br>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第三，不能过分暴露，职场女性尤其需要高度注意这一问题。</a:t>
            </a:r>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r>
            <a:b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br>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第四，不能过分透视，特别是在夏季，职场男士如果穿衬衣时一般应当在里面加穿一件背心，以免男士的胸毛（如果有的话）、乳头若隐若现地被透视。</a:t>
            </a:r>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r>
            <a:b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br>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第五，不能过分短小，凡职场中人都不能穿短裤上班。</a:t>
            </a:r>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r>
            <a:b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br>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第六，不能过分紧身，特别是职场女性更不能穿过于紧身的服装，所谓紧身，其标准是，凡能特别凸显出人体敏感部位的服装都应视为紧身服装。</a:t>
            </a:r>
          </a:p>
          <a:p>
            <a:endParaRPr lang="zh-CN" altLang="en-US" dirty="0"/>
          </a:p>
        </p:txBody>
      </p:sp>
      <p:sp>
        <p:nvSpPr>
          <p:cNvPr id="3" name="矩形 2">
            <a:extLst>
              <a:ext uri="{FF2B5EF4-FFF2-40B4-BE49-F238E27FC236}">
                <a16:creationId xmlns:a16="http://schemas.microsoft.com/office/drawing/2014/main" xmlns="" id="{61918D54-ABA5-40D8-94BB-AD65F017203F}"/>
              </a:ext>
            </a:extLst>
          </p:cNvPr>
          <p:cNvSpPr/>
          <p:nvPr/>
        </p:nvSpPr>
        <p:spPr>
          <a:xfrm>
            <a:off x="1" y="2024844"/>
            <a:ext cx="400049" cy="2808312"/>
          </a:xfrm>
          <a:prstGeom prst="rect">
            <a:avLst/>
          </a:prstGeom>
          <a:solidFill>
            <a:srgbClr val="F6A514">
              <a:alpha val="8196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75463629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F9E6098F-9B4C-45B6-BB73-E6D13D1E15E2}"/>
              </a:ext>
            </a:extLst>
          </p:cNvPr>
          <p:cNvSpPr>
            <a:spLocks noGrp="1"/>
          </p:cNvSpPr>
          <p:nvPr>
            <p:ph type="title"/>
          </p:nvPr>
        </p:nvSpPr>
        <p:spPr/>
        <p:txBody>
          <a:bodyPr>
            <a:normAutofit/>
          </a:bodyPr>
          <a:lstStyle/>
          <a:p>
            <a:r>
              <a:rPr lang="en-US" altLang="zh-CN" sz="3200" kern="1200" dirty="0">
                <a:solidFill>
                  <a:schemeClr val="tx1"/>
                </a:solidFill>
                <a:effectLst/>
                <a:latin typeface="微软雅黑" panose="020B0503020204020204" pitchFamily="34" charset="-122"/>
                <a:ea typeface="微软雅黑" panose="020B0503020204020204" pitchFamily="34" charset="-122"/>
                <a:cs typeface="+mj-cs"/>
              </a:rPr>
              <a:t>			</a:t>
            </a:r>
            <a:r>
              <a:rPr lang="zh-CN" altLang="zh-CN" sz="3200" kern="1200" dirty="0">
                <a:solidFill>
                  <a:schemeClr val="tx1"/>
                </a:solidFill>
                <a:effectLst/>
                <a:latin typeface="微软雅黑" panose="020B0503020204020204" pitchFamily="34" charset="-122"/>
                <a:ea typeface="微软雅黑" panose="020B0503020204020204" pitchFamily="34" charset="-122"/>
                <a:cs typeface="+mj-cs"/>
              </a:rPr>
              <a:t>第四节  学习商务礼仪</a:t>
            </a:r>
            <a:endParaRPr lang="zh-CN" altLang="zh-CN" sz="2000" kern="1200" dirty="0">
              <a:solidFill>
                <a:schemeClr val="tx1"/>
              </a:solidFill>
              <a:effectLst/>
              <a:latin typeface="微软雅黑" panose="020B0503020204020204" pitchFamily="34" charset="-122"/>
              <a:ea typeface="微软雅黑" panose="020B0503020204020204" pitchFamily="34" charset="-122"/>
              <a:cs typeface="+mj-cs"/>
            </a:endParaRPr>
          </a:p>
          <a:p>
            <a:r>
              <a:rPr lang="zh-CN" altLang="zh-CN" sz="2800" kern="1200" dirty="0">
                <a:solidFill>
                  <a:schemeClr val="tx1"/>
                </a:solidFill>
                <a:effectLst/>
                <a:latin typeface="微软雅黑" panose="020B0503020204020204" pitchFamily="34" charset="-122"/>
                <a:ea typeface="微软雅黑" panose="020B0503020204020204" pitchFamily="34" charset="-122"/>
                <a:cs typeface="+mj-cs"/>
              </a:rPr>
              <a:t>一、商务礼仪的内涵</a:t>
            </a:r>
            <a:endParaRPr lang="zh-CN" altLang="zh-CN" sz="2000" kern="1200" dirty="0">
              <a:solidFill>
                <a:schemeClr val="tx1"/>
              </a:solidFill>
              <a:effectLst/>
              <a:latin typeface="微软雅黑" panose="020B0503020204020204" pitchFamily="34" charset="-122"/>
              <a:ea typeface="微软雅黑" panose="020B0503020204020204" pitchFamily="34" charset="-122"/>
              <a:cs typeface="+mj-cs"/>
            </a:endParaRPr>
          </a:p>
          <a:p>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礼仪，作为人类社会文明的标志，是在人际交往中运用具有一定习惯性和规范性的程序方式来表现对别人以尊重和友好的行为活动及过程，它涉及到仪表着装、交往行为、语言沟通、情感交流等内容。从个人修养角度上看，礼仪属于个人内在素质与修养的外在表现，是人际交往活动的一种交际方式或沟通艺术。</a:t>
            </a:r>
          </a:p>
          <a:p>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　　商务礼仪，通常是指商务活动中为表示相互间的尊重、亲善和友好态度所应用的具有一定规范约束性的行为准则和惯用形式。商务活动中，为了体现相互间的尊重和友好，需要通过一些行为准则去约束和规范相关人员的行为，包括仪表言谈、行为举止、书信往来以及电话沟通等技巧。</a:t>
            </a:r>
          </a:p>
          <a:p>
            <a:endParaRPr lang="zh-CN" altLang="en-US" dirty="0"/>
          </a:p>
        </p:txBody>
      </p:sp>
      <p:sp>
        <p:nvSpPr>
          <p:cNvPr id="3" name="矩形 2">
            <a:extLst>
              <a:ext uri="{FF2B5EF4-FFF2-40B4-BE49-F238E27FC236}">
                <a16:creationId xmlns:a16="http://schemas.microsoft.com/office/drawing/2014/main" xmlns="" id="{1E49B201-9DA8-4505-9402-F3128633F1F5}"/>
              </a:ext>
            </a:extLst>
          </p:cNvPr>
          <p:cNvSpPr/>
          <p:nvPr/>
        </p:nvSpPr>
        <p:spPr>
          <a:xfrm>
            <a:off x="1" y="2024844"/>
            <a:ext cx="400049" cy="2808312"/>
          </a:xfrm>
          <a:prstGeom prst="rect">
            <a:avLst/>
          </a:prstGeom>
          <a:solidFill>
            <a:srgbClr val="F6A514">
              <a:alpha val="8196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Freeform 7">
            <a:extLst>
              <a:ext uri="{FF2B5EF4-FFF2-40B4-BE49-F238E27FC236}">
                <a16:creationId xmlns:a16="http://schemas.microsoft.com/office/drawing/2014/main" xmlns="" id="{2700AF88-87AE-4104-86CD-A04668B1BDA4}"/>
              </a:ext>
            </a:extLst>
          </p:cNvPr>
          <p:cNvSpPr>
            <a:spLocks noEditPoints="1"/>
          </p:cNvSpPr>
          <p:nvPr/>
        </p:nvSpPr>
        <p:spPr bwMode="auto">
          <a:xfrm>
            <a:off x="3127385" y="751831"/>
            <a:ext cx="353844" cy="426925"/>
          </a:xfrm>
          <a:custGeom>
            <a:avLst/>
            <a:gdLst>
              <a:gd name="T0" fmla="*/ 870 w 1809"/>
              <a:gd name="T1" fmla="*/ 879 h 2152"/>
              <a:gd name="T2" fmla="*/ 870 w 1809"/>
              <a:gd name="T3" fmla="*/ 2152 h 2152"/>
              <a:gd name="T4" fmla="*/ 1809 w 1809"/>
              <a:gd name="T5" fmla="*/ 1820 h 2152"/>
              <a:gd name="T6" fmla="*/ 1809 w 1809"/>
              <a:gd name="T7" fmla="*/ 547 h 2152"/>
              <a:gd name="T8" fmla="*/ 870 w 1809"/>
              <a:gd name="T9" fmla="*/ 879 h 2152"/>
              <a:gd name="T10" fmla="*/ 785 w 1809"/>
              <a:gd name="T11" fmla="*/ 961 h 2152"/>
              <a:gd name="T12" fmla="*/ 785 w 1809"/>
              <a:gd name="T13" fmla="*/ 1138 h 2152"/>
              <a:gd name="T14" fmla="*/ 613 w 1809"/>
              <a:gd name="T15" fmla="*/ 1053 h 2152"/>
              <a:gd name="T16" fmla="*/ 613 w 1809"/>
              <a:gd name="T17" fmla="*/ 864 h 2152"/>
              <a:gd name="T18" fmla="*/ 785 w 1809"/>
              <a:gd name="T19" fmla="*/ 961 h 2152"/>
              <a:gd name="T20" fmla="*/ 1555 w 1809"/>
              <a:gd name="T21" fmla="*/ 410 h 2152"/>
              <a:gd name="T22" fmla="*/ 1507 w 1809"/>
              <a:gd name="T23" fmla="*/ 386 h 2152"/>
              <a:gd name="T24" fmla="*/ 602 w 1809"/>
              <a:gd name="T25" fmla="*/ 700 h 2152"/>
              <a:gd name="T26" fmla="*/ 576 w 1809"/>
              <a:gd name="T27" fmla="*/ 724 h 2152"/>
              <a:gd name="T28" fmla="*/ 576 w 1809"/>
              <a:gd name="T29" fmla="*/ 2017 h 2152"/>
              <a:gd name="T30" fmla="*/ 822 w 1809"/>
              <a:gd name="T31" fmla="*/ 2149 h 2152"/>
              <a:gd name="T32" fmla="*/ 822 w 1809"/>
              <a:gd name="T33" fmla="*/ 879 h 2152"/>
              <a:gd name="T34" fmla="*/ 622 w 1809"/>
              <a:gd name="T35" fmla="*/ 772 h 2152"/>
              <a:gd name="T36" fmla="*/ 625 w 1809"/>
              <a:gd name="T37" fmla="*/ 772 h 2152"/>
              <a:gd name="T38" fmla="*/ 1531 w 1809"/>
              <a:gd name="T39" fmla="*/ 457 h 2152"/>
              <a:gd name="T40" fmla="*/ 1555 w 1809"/>
              <a:gd name="T41" fmla="*/ 410 h 2152"/>
              <a:gd name="T42" fmla="*/ 209 w 1809"/>
              <a:gd name="T43" fmla="*/ 581 h 2152"/>
              <a:gd name="T44" fmla="*/ 209 w 1809"/>
              <a:gd name="T45" fmla="*/ 758 h 2152"/>
              <a:gd name="T46" fmla="*/ 37 w 1809"/>
              <a:gd name="T47" fmla="*/ 673 h 2152"/>
              <a:gd name="T48" fmla="*/ 37 w 1809"/>
              <a:gd name="T49" fmla="*/ 484 h 2152"/>
              <a:gd name="T50" fmla="*/ 209 w 1809"/>
              <a:gd name="T51" fmla="*/ 581 h 2152"/>
              <a:gd name="T52" fmla="*/ 978 w 1809"/>
              <a:gd name="T53" fmla="*/ 30 h 2152"/>
              <a:gd name="T54" fmla="*/ 931 w 1809"/>
              <a:gd name="T55" fmla="*/ 6 h 2152"/>
              <a:gd name="T56" fmla="*/ 25 w 1809"/>
              <a:gd name="T57" fmla="*/ 321 h 2152"/>
              <a:gd name="T58" fmla="*/ 0 w 1809"/>
              <a:gd name="T59" fmla="*/ 344 h 2152"/>
              <a:gd name="T60" fmla="*/ 0 w 1809"/>
              <a:gd name="T61" fmla="*/ 1638 h 2152"/>
              <a:gd name="T62" fmla="*/ 246 w 1809"/>
              <a:gd name="T63" fmla="*/ 1770 h 2152"/>
              <a:gd name="T64" fmla="*/ 246 w 1809"/>
              <a:gd name="T65" fmla="*/ 500 h 2152"/>
              <a:gd name="T66" fmla="*/ 46 w 1809"/>
              <a:gd name="T67" fmla="*/ 393 h 2152"/>
              <a:gd name="T68" fmla="*/ 49 w 1809"/>
              <a:gd name="T69" fmla="*/ 392 h 2152"/>
              <a:gd name="T70" fmla="*/ 954 w 1809"/>
              <a:gd name="T71" fmla="*/ 77 h 2152"/>
              <a:gd name="T72" fmla="*/ 978 w 1809"/>
              <a:gd name="T73" fmla="*/ 30 h 2152"/>
              <a:gd name="T74" fmla="*/ 497 w 1809"/>
              <a:gd name="T75" fmla="*/ 781 h 2152"/>
              <a:gd name="T76" fmla="*/ 497 w 1809"/>
              <a:gd name="T77" fmla="*/ 958 h 2152"/>
              <a:gd name="T78" fmla="*/ 325 w 1809"/>
              <a:gd name="T79" fmla="*/ 873 h 2152"/>
              <a:gd name="T80" fmla="*/ 325 w 1809"/>
              <a:gd name="T81" fmla="*/ 684 h 2152"/>
              <a:gd name="T82" fmla="*/ 497 w 1809"/>
              <a:gd name="T83" fmla="*/ 781 h 2152"/>
              <a:gd name="T84" fmla="*/ 1266 w 1809"/>
              <a:gd name="T85" fmla="*/ 230 h 2152"/>
              <a:gd name="T86" fmla="*/ 1219 w 1809"/>
              <a:gd name="T87" fmla="*/ 206 h 2152"/>
              <a:gd name="T88" fmla="*/ 313 w 1809"/>
              <a:gd name="T89" fmla="*/ 520 h 2152"/>
              <a:gd name="T90" fmla="*/ 288 w 1809"/>
              <a:gd name="T91" fmla="*/ 544 h 2152"/>
              <a:gd name="T92" fmla="*/ 288 w 1809"/>
              <a:gd name="T93" fmla="*/ 1837 h 2152"/>
              <a:gd name="T94" fmla="*/ 534 w 1809"/>
              <a:gd name="T95" fmla="*/ 1969 h 2152"/>
              <a:gd name="T96" fmla="*/ 534 w 1809"/>
              <a:gd name="T97" fmla="*/ 699 h 2152"/>
              <a:gd name="T98" fmla="*/ 334 w 1809"/>
              <a:gd name="T99" fmla="*/ 592 h 2152"/>
              <a:gd name="T100" fmla="*/ 337 w 1809"/>
              <a:gd name="T101" fmla="*/ 592 h 2152"/>
              <a:gd name="T102" fmla="*/ 1243 w 1809"/>
              <a:gd name="T103" fmla="*/ 277 h 2152"/>
              <a:gd name="T104" fmla="*/ 1266 w 1809"/>
              <a:gd name="T105" fmla="*/ 230 h 2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809" h="2152">
                <a:moveTo>
                  <a:pt x="870" y="879"/>
                </a:moveTo>
                <a:lnTo>
                  <a:pt x="870" y="2152"/>
                </a:lnTo>
                <a:lnTo>
                  <a:pt x="1809" y="1820"/>
                </a:lnTo>
                <a:lnTo>
                  <a:pt x="1809" y="547"/>
                </a:lnTo>
                <a:lnTo>
                  <a:pt x="870" y="879"/>
                </a:lnTo>
                <a:close/>
                <a:moveTo>
                  <a:pt x="785" y="961"/>
                </a:moveTo>
                <a:lnTo>
                  <a:pt x="785" y="1138"/>
                </a:lnTo>
                <a:cubicBezTo>
                  <a:pt x="699" y="1121"/>
                  <a:pt x="613" y="1053"/>
                  <a:pt x="613" y="1053"/>
                </a:cubicBezTo>
                <a:lnTo>
                  <a:pt x="613" y="864"/>
                </a:lnTo>
                <a:cubicBezTo>
                  <a:pt x="719" y="950"/>
                  <a:pt x="785" y="961"/>
                  <a:pt x="785" y="961"/>
                </a:cubicBezTo>
                <a:close/>
                <a:moveTo>
                  <a:pt x="1555" y="410"/>
                </a:moveTo>
                <a:cubicBezTo>
                  <a:pt x="1548" y="390"/>
                  <a:pt x="1527" y="379"/>
                  <a:pt x="1507" y="386"/>
                </a:cubicBezTo>
                <a:lnTo>
                  <a:pt x="602" y="700"/>
                </a:lnTo>
                <a:cubicBezTo>
                  <a:pt x="590" y="704"/>
                  <a:pt x="580" y="713"/>
                  <a:pt x="576" y="724"/>
                </a:cubicBezTo>
                <a:lnTo>
                  <a:pt x="576" y="2017"/>
                </a:lnTo>
                <a:cubicBezTo>
                  <a:pt x="608" y="2080"/>
                  <a:pt x="741" y="2149"/>
                  <a:pt x="822" y="2149"/>
                </a:cubicBezTo>
                <a:lnTo>
                  <a:pt x="822" y="879"/>
                </a:lnTo>
                <a:cubicBezTo>
                  <a:pt x="779" y="873"/>
                  <a:pt x="682" y="822"/>
                  <a:pt x="622" y="772"/>
                </a:cubicBezTo>
                <a:cubicBezTo>
                  <a:pt x="623" y="772"/>
                  <a:pt x="624" y="772"/>
                  <a:pt x="625" y="772"/>
                </a:cubicBezTo>
                <a:lnTo>
                  <a:pt x="1531" y="457"/>
                </a:lnTo>
                <a:cubicBezTo>
                  <a:pt x="1550" y="450"/>
                  <a:pt x="1561" y="429"/>
                  <a:pt x="1555" y="410"/>
                </a:cubicBezTo>
                <a:close/>
                <a:moveTo>
                  <a:pt x="209" y="581"/>
                </a:moveTo>
                <a:lnTo>
                  <a:pt x="209" y="758"/>
                </a:lnTo>
                <a:cubicBezTo>
                  <a:pt x="123" y="742"/>
                  <a:pt x="37" y="673"/>
                  <a:pt x="37" y="673"/>
                </a:cubicBezTo>
                <a:lnTo>
                  <a:pt x="37" y="484"/>
                </a:lnTo>
                <a:cubicBezTo>
                  <a:pt x="143" y="570"/>
                  <a:pt x="209" y="581"/>
                  <a:pt x="209" y="581"/>
                </a:cubicBezTo>
                <a:close/>
                <a:moveTo>
                  <a:pt x="978" y="30"/>
                </a:moveTo>
                <a:cubicBezTo>
                  <a:pt x="972" y="11"/>
                  <a:pt x="951" y="0"/>
                  <a:pt x="931" y="6"/>
                </a:cubicBezTo>
                <a:lnTo>
                  <a:pt x="25" y="321"/>
                </a:lnTo>
                <a:cubicBezTo>
                  <a:pt x="14" y="325"/>
                  <a:pt x="3" y="334"/>
                  <a:pt x="0" y="344"/>
                </a:cubicBezTo>
                <a:lnTo>
                  <a:pt x="0" y="1638"/>
                </a:lnTo>
                <a:cubicBezTo>
                  <a:pt x="32" y="1700"/>
                  <a:pt x="165" y="1770"/>
                  <a:pt x="246" y="1770"/>
                </a:cubicBezTo>
                <a:lnTo>
                  <a:pt x="246" y="500"/>
                </a:lnTo>
                <a:cubicBezTo>
                  <a:pt x="203" y="493"/>
                  <a:pt x="106" y="443"/>
                  <a:pt x="46" y="393"/>
                </a:cubicBezTo>
                <a:cubicBezTo>
                  <a:pt x="47" y="393"/>
                  <a:pt x="48" y="392"/>
                  <a:pt x="49" y="392"/>
                </a:cubicBezTo>
                <a:lnTo>
                  <a:pt x="954" y="77"/>
                </a:lnTo>
                <a:cubicBezTo>
                  <a:pt x="974" y="71"/>
                  <a:pt x="985" y="50"/>
                  <a:pt x="978" y="30"/>
                </a:cubicBezTo>
                <a:close/>
                <a:moveTo>
                  <a:pt x="497" y="781"/>
                </a:moveTo>
                <a:lnTo>
                  <a:pt x="497" y="958"/>
                </a:lnTo>
                <a:cubicBezTo>
                  <a:pt x="411" y="941"/>
                  <a:pt x="325" y="873"/>
                  <a:pt x="325" y="873"/>
                </a:cubicBezTo>
                <a:lnTo>
                  <a:pt x="325" y="684"/>
                </a:lnTo>
                <a:cubicBezTo>
                  <a:pt x="431" y="770"/>
                  <a:pt x="497" y="781"/>
                  <a:pt x="497" y="781"/>
                </a:cubicBezTo>
                <a:close/>
                <a:moveTo>
                  <a:pt x="1266" y="230"/>
                </a:moveTo>
                <a:cubicBezTo>
                  <a:pt x="1260" y="210"/>
                  <a:pt x="1239" y="199"/>
                  <a:pt x="1219" y="206"/>
                </a:cubicBezTo>
                <a:lnTo>
                  <a:pt x="313" y="520"/>
                </a:lnTo>
                <a:cubicBezTo>
                  <a:pt x="302" y="524"/>
                  <a:pt x="291" y="533"/>
                  <a:pt x="288" y="544"/>
                </a:cubicBezTo>
                <a:lnTo>
                  <a:pt x="288" y="1837"/>
                </a:lnTo>
                <a:cubicBezTo>
                  <a:pt x="320" y="1900"/>
                  <a:pt x="453" y="1969"/>
                  <a:pt x="534" y="1969"/>
                </a:cubicBezTo>
                <a:lnTo>
                  <a:pt x="534" y="699"/>
                </a:lnTo>
                <a:cubicBezTo>
                  <a:pt x="491" y="693"/>
                  <a:pt x="394" y="642"/>
                  <a:pt x="334" y="592"/>
                </a:cubicBezTo>
                <a:cubicBezTo>
                  <a:pt x="335" y="592"/>
                  <a:pt x="336" y="592"/>
                  <a:pt x="337" y="592"/>
                </a:cubicBezTo>
                <a:lnTo>
                  <a:pt x="1243" y="277"/>
                </a:lnTo>
                <a:cubicBezTo>
                  <a:pt x="1262" y="270"/>
                  <a:pt x="1273" y="249"/>
                  <a:pt x="1266" y="230"/>
                </a:cubicBezTo>
                <a:close/>
              </a:path>
            </a:pathLst>
          </a:custGeom>
          <a:solidFill>
            <a:srgbClr val="F8B53E"/>
          </a:solidFill>
          <a:ln>
            <a:no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18660232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27FB4891-EB05-4837-903D-E4958A9D8D53}"/>
              </a:ext>
            </a:extLst>
          </p:cNvPr>
          <p:cNvSpPr>
            <a:spLocks noGrp="1"/>
          </p:cNvSpPr>
          <p:nvPr>
            <p:ph type="title"/>
          </p:nvPr>
        </p:nvSpPr>
        <p:spPr>
          <a:xfrm>
            <a:off x="838200" y="508382"/>
            <a:ext cx="10515600" cy="5920989"/>
          </a:xfrm>
        </p:spPr>
        <p:txBody>
          <a:bodyPr>
            <a:normAutofit/>
          </a:bodyPr>
          <a:lstStyle/>
          <a:p>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商务礼仪是商务活动中对相关人员的仪容仪表和言谈举止的普遍要求，是人们在商务活动交往过程中所应该具备的基本素质与交际能力。商务礼仪作为礼仪的重要组成部分，包括商务礼节和商务仪式两个方面的内容，商务礼节就是人们在商务交往中为了表示尊重对方而采用的人们共同约定并形成的规范形式，而商务仪式就是按程序进行的商务礼节形式。商务礼仪具有规范性、对象性、信用性、差异性以及技巧性等特征，商务礼仪注重强调商务人员待人接物的标准化要求，注重合理的区分商务活动中对象主体性，同时也讲究商务人员在活动中的可操作性，注重个人修养的基础性和外显性。</a:t>
            </a:r>
          </a:p>
          <a:p>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商务礼仪是指在人们商务交往中适用的礼仪规范，是在商务交往中。以～定的、约定俗成的程序、方式来表示尊重对方的过程和手段。礼出于俗，俗化为礼。商务礼仪的操作性，就是应该怎么做，不应该怎么做。在商务交往中做到“约束自己，尊重他人”才能使人们更轻松愉快她交往。商业礼仪包括了语言、表情、行为、环境、习惯等等。</a:t>
            </a:r>
          </a:p>
          <a:p>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商务礼仪是在商务活动中被商务人士所广泛遵循的一些行为规范和准则。在商务礼仪中，推崇的一条重要原则是尊重交往对象。尊重对方、为对方着想，似乎是一种利他行为，但利他的背后是利己。</a:t>
            </a:r>
          </a:p>
          <a:p>
            <a:endParaRPr lang="zh-CN" altLang="en-US" dirty="0"/>
          </a:p>
        </p:txBody>
      </p:sp>
      <p:sp>
        <p:nvSpPr>
          <p:cNvPr id="3" name="矩形 2">
            <a:extLst>
              <a:ext uri="{FF2B5EF4-FFF2-40B4-BE49-F238E27FC236}">
                <a16:creationId xmlns:a16="http://schemas.microsoft.com/office/drawing/2014/main" xmlns="" id="{AD441B89-1F49-4EAC-8443-370953EA5BD5}"/>
              </a:ext>
            </a:extLst>
          </p:cNvPr>
          <p:cNvSpPr/>
          <p:nvPr/>
        </p:nvSpPr>
        <p:spPr>
          <a:xfrm>
            <a:off x="1" y="2024844"/>
            <a:ext cx="400049" cy="2808312"/>
          </a:xfrm>
          <a:prstGeom prst="rect">
            <a:avLst/>
          </a:prstGeom>
          <a:solidFill>
            <a:srgbClr val="F6A514">
              <a:alpha val="8196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25354699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22F06CB8-BB19-4D25-AE22-C20760E00749}"/>
              </a:ext>
            </a:extLst>
          </p:cNvPr>
          <p:cNvSpPr>
            <a:spLocks noGrp="1"/>
          </p:cNvSpPr>
          <p:nvPr>
            <p:ph type="title"/>
          </p:nvPr>
        </p:nvSpPr>
        <p:spPr>
          <a:xfrm>
            <a:off x="838200" y="542925"/>
            <a:ext cx="10515600" cy="5872163"/>
          </a:xfrm>
        </p:spPr>
        <p:txBody>
          <a:bodyPr>
            <a:normAutofit/>
          </a:bodyPr>
          <a:lstStyle/>
          <a:p>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关于人的利己和利他之间的关系，亚当·斯密在《国富论》中的论述应该是到位的：“一个动物，如果想由一个人或其他动物取得某物，除博得授予者的欢心外，不能有别种说服手段。小犬要得食，就向母犬百般献媚；家狗要得食，就做出种种娇态，来唤起食桌上主人的注意。我们人类，对于同胞，有时也采取这种手段。如果他没有别的适当方法，叫同胞满足他的意愿，他会以种种卑劣阿谀的行为，博取对方的厚意。不过这种办法，只能偶一为之，想应用到一切场合，却为时间所不许。</a:t>
            </a:r>
          </a:p>
          <a:p>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一个人尽毕生之力，亦难博得几个人的好感，而他在文明社会中，随时有取得多数人的协作和援助的必要。别的动物，一达到壮年期，几乎全都能够独立，自然状态下，不需要其他动物的援助。但人类几乎随时随地都需要同胞的协助，要想仅仅依赖他人的恩惠，那是一定不行的。如果能够刺激他们的利己心，使有利于他，并告诉他们，给他做事，是对他们自己有利的，他要达到目的就容易得多了。”“每个人都不断地努力为他所能支配的资本找到最有利的用途。固然，他所考虑的不是社会利益，</a:t>
            </a:r>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而是他自身的利益，但他对自身利益的研究自然会或者毋宁说必然会引导他选定最有利于社会的用途。”尽管这是亚当·斯密的经济思想，但是我们把他的这种经济分析用于礼仪的研究，似乎也是站得住脚的。</a:t>
            </a:r>
            <a:r>
              <a:rPr lang="en-US" altLang="zh-CN" dirty="0"/>
              <a:t>                                                           </a:t>
            </a:r>
            <a:endParaRPr lang="zh-CN" altLang="en-US" dirty="0"/>
          </a:p>
        </p:txBody>
      </p:sp>
      <p:sp>
        <p:nvSpPr>
          <p:cNvPr id="3" name="矩形 2">
            <a:extLst>
              <a:ext uri="{FF2B5EF4-FFF2-40B4-BE49-F238E27FC236}">
                <a16:creationId xmlns:a16="http://schemas.microsoft.com/office/drawing/2014/main" xmlns="" id="{9061937C-FCCE-48A5-8E24-BEB20034E339}"/>
              </a:ext>
            </a:extLst>
          </p:cNvPr>
          <p:cNvSpPr/>
          <p:nvPr/>
        </p:nvSpPr>
        <p:spPr>
          <a:xfrm>
            <a:off x="1" y="2024844"/>
            <a:ext cx="400049" cy="2808312"/>
          </a:xfrm>
          <a:prstGeom prst="rect">
            <a:avLst/>
          </a:prstGeom>
          <a:solidFill>
            <a:srgbClr val="F6A514">
              <a:alpha val="8196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24263064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9FF0091D-81CE-4286-94E0-706DC23AE95D}"/>
              </a:ext>
            </a:extLst>
          </p:cNvPr>
          <p:cNvSpPr>
            <a:spLocks noGrp="1"/>
          </p:cNvSpPr>
          <p:nvPr>
            <p:ph type="title"/>
          </p:nvPr>
        </p:nvSpPr>
        <p:spPr/>
        <p:txBody>
          <a:bodyPr>
            <a:normAutofit/>
          </a:bodyPr>
          <a:lstStyle/>
          <a:p>
            <a:r>
              <a:rPr lang="en-US" altLang="zh-CN" sz="3200" kern="1200" dirty="0">
                <a:solidFill>
                  <a:schemeClr val="tx1"/>
                </a:solidFill>
                <a:effectLst/>
                <a:latin typeface="微软雅黑" panose="020B0503020204020204" pitchFamily="34" charset="-122"/>
                <a:ea typeface="微软雅黑" panose="020B0503020204020204" pitchFamily="34" charset="-122"/>
                <a:cs typeface="+mj-cs"/>
              </a:rPr>
              <a:t>			</a:t>
            </a:r>
            <a:r>
              <a:rPr lang="zh-CN" altLang="zh-CN" sz="3200" kern="1200" dirty="0">
                <a:solidFill>
                  <a:schemeClr val="tx1"/>
                </a:solidFill>
                <a:effectLst/>
                <a:latin typeface="微软雅黑" panose="020B0503020204020204" pitchFamily="34" charset="-122"/>
                <a:ea typeface="微软雅黑" panose="020B0503020204020204" pitchFamily="34" charset="-122"/>
                <a:cs typeface="+mj-cs"/>
              </a:rPr>
              <a:t>第一节  初步认识职业形象</a:t>
            </a:r>
            <a:endParaRPr lang="zh-CN" altLang="zh-CN" sz="2000" kern="1200" dirty="0">
              <a:solidFill>
                <a:schemeClr val="tx1"/>
              </a:solidFill>
              <a:effectLst/>
              <a:latin typeface="微软雅黑" panose="020B0503020204020204" pitchFamily="34" charset="-122"/>
              <a:ea typeface="微软雅黑" panose="020B0503020204020204" pitchFamily="34" charset="-122"/>
              <a:cs typeface="+mj-cs"/>
            </a:endParaRPr>
          </a:p>
          <a:p>
            <a:r>
              <a:rPr lang="zh-CN" altLang="zh-CN" sz="2800" kern="1200" dirty="0">
                <a:solidFill>
                  <a:schemeClr val="tx1"/>
                </a:solidFill>
                <a:effectLst/>
                <a:latin typeface="微软雅黑" panose="020B0503020204020204" pitchFamily="34" charset="-122"/>
                <a:ea typeface="微软雅黑" panose="020B0503020204020204" pitchFamily="34" charset="-122"/>
                <a:cs typeface="+mj-cs"/>
              </a:rPr>
              <a:t>一、职业形象的概念</a:t>
            </a:r>
            <a:endParaRPr lang="zh-CN" altLang="zh-CN" sz="2000" kern="1200" dirty="0">
              <a:solidFill>
                <a:schemeClr val="tx1"/>
              </a:solidFill>
              <a:effectLst/>
              <a:latin typeface="微软雅黑" panose="020B0503020204020204" pitchFamily="34" charset="-122"/>
              <a:ea typeface="微软雅黑" panose="020B0503020204020204" pitchFamily="34" charset="-122"/>
              <a:cs typeface="+mj-cs"/>
            </a:endParaRPr>
          </a:p>
          <a:p>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每一个职业都会有特定的职业形象，职业形象是指社会、公众对特定职业及其从业人员在职业活动中显现出的外在仪表、职业能力、从业操守的综合评价。职业者的内在素质无论多高，自我感觉表现如何好，都不能成为职业形象定位的决定性因素；只有公众通过从业者“表现在外的语言、动作及服饰等外部特征对其作出判断和评价”，才能形成对特定职业的总体评价——职业形象。因此，职业形象是特定职业群体在公众心中形成的特定性、标志性的精神面貌和性格特征，是通过职业活动中人的仪表、行为、操守表现出来，为人们所感知的特定标识，其本质是对特定职业的社会评价。</a:t>
            </a:r>
          </a:p>
          <a:p>
            <a:endParaRPr lang="zh-CN" altLang="en-US" dirty="0"/>
          </a:p>
        </p:txBody>
      </p:sp>
      <p:sp>
        <p:nvSpPr>
          <p:cNvPr id="3" name="矩形 2">
            <a:extLst>
              <a:ext uri="{FF2B5EF4-FFF2-40B4-BE49-F238E27FC236}">
                <a16:creationId xmlns:a16="http://schemas.microsoft.com/office/drawing/2014/main" xmlns="" id="{6142F27D-E375-406D-885B-A1CBD7B356E1}"/>
              </a:ext>
            </a:extLst>
          </p:cNvPr>
          <p:cNvSpPr/>
          <p:nvPr/>
        </p:nvSpPr>
        <p:spPr>
          <a:xfrm>
            <a:off x="1" y="2024844"/>
            <a:ext cx="400049" cy="2808312"/>
          </a:xfrm>
          <a:prstGeom prst="rect">
            <a:avLst/>
          </a:prstGeom>
          <a:solidFill>
            <a:srgbClr val="F6A514">
              <a:alpha val="8196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Freeform 7">
            <a:extLst>
              <a:ext uri="{FF2B5EF4-FFF2-40B4-BE49-F238E27FC236}">
                <a16:creationId xmlns:a16="http://schemas.microsoft.com/office/drawing/2014/main" xmlns="" id="{7C189A1B-1135-4F99-B32E-79BADAABFCF7}"/>
              </a:ext>
            </a:extLst>
          </p:cNvPr>
          <p:cNvSpPr>
            <a:spLocks noEditPoints="1"/>
          </p:cNvSpPr>
          <p:nvPr/>
        </p:nvSpPr>
        <p:spPr bwMode="auto">
          <a:xfrm>
            <a:off x="3127385" y="751831"/>
            <a:ext cx="353844" cy="426925"/>
          </a:xfrm>
          <a:custGeom>
            <a:avLst/>
            <a:gdLst>
              <a:gd name="T0" fmla="*/ 870 w 1809"/>
              <a:gd name="T1" fmla="*/ 879 h 2152"/>
              <a:gd name="T2" fmla="*/ 870 w 1809"/>
              <a:gd name="T3" fmla="*/ 2152 h 2152"/>
              <a:gd name="T4" fmla="*/ 1809 w 1809"/>
              <a:gd name="T5" fmla="*/ 1820 h 2152"/>
              <a:gd name="T6" fmla="*/ 1809 w 1809"/>
              <a:gd name="T7" fmla="*/ 547 h 2152"/>
              <a:gd name="T8" fmla="*/ 870 w 1809"/>
              <a:gd name="T9" fmla="*/ 879 h 2152"/>
              <a:gd name="T10" fmla="*/ 785 w 1809"/>
              <a:gd name="T11" fmla="*/ 961 h 2152"/>
              <a:gd name="T12" fmla="*/ 785 w 1809"/>
              <a:gd name="T13" fmla="*/ 1138 h 2152"/>
              <a:gd name="T14" fmla="*/ 613 w 1809"/>
              <a:gd name="T15" fmla="*/ 1053 h 2152"/>
              <a:gd name="T16" fmla="*/ 613 w 1809"/>
              <a:gd name="T17" fmla="*/ 864 h 2152"/>
              <a:gd name="T18" fmla="*/ 785 w 1809"/>
              <a:gd name="T19" fmla="*/ 961 h 2152"/>
              <a:gd name="T20" fmla="*/ 1555 w 1809"/>
              <a:gd name="T21" fmla="*/ 410 h 2152"/>
              <a:gd name="T22" fmla="*/ 1507 w 1809"/>
              <a:gd name="T23" fmla="*/ 386 h 2152"/>
              <a:gd name="T24" fmla="*/ 602 w 1809"/>
              <a:gd name="T25" fmla="*/ 700 h 2152"/>
              <a:gd name="T26" fmla="*/ 576 w 1809"/>
              <a:gd name="T27" fmla="*/ 724 h 2152"/>
              <a:gd name="T28" fmla="*/ 576 w 1809"/>
              <a:gd name="T29" fmla="*/ 2017 h 2152"/>
              <a:gd name="T30" fmla="*/ 822 w 1809"/>
              <a:gd name="T31" fmla="*/ 2149 h 2152"/>
              <a:gd name="T32" fmla="*/ 822 w 1809"/>
              <a:gd name="T33" fmla="*/ 879 h 2152"/>
              <a:gd name="T34" fmla="*/ 622 w 1809"/>
              <a:gd name="T35" fmla="*/ 772 h 2152"/>
              <a:gd name="T36" fmla="*/ 625 w 1809"/>
              <a:gd name="T37" fmla="*/ 772 h 2152"/>
              <a:gd name="T38" fmla="*/ 1531 w 1809"/>
              <a:gd name="T39" fmla="*/ 457 h 2152"/>
              <a:gd name="T40" fmla="*/ 1555 w 1809"/>
              <a:gd name="T41" fmla="*/ 410 h 2152"/>
              <a:gd name="T42" fmla="*/ 209 w 1809"/>
              <a:gd name="T43" fmla="*/ 581 h 2152"/>
              <a:gd name="T44" fmla="*/ 209 w 1809"/>
              <a:gd name="T45" fmla="*/ 758 h 2152"/>
              <a:gd name="T46" fmla="*/ 37 w 1809"/>
              <a:gd name="T47" fmla="*/ 673 h 2152"/>
              <a:gd name="T48" fmla="*/ 37 w 1809"/>
              <a:gd name="T49" fmla="*/ 484 h 2152"/>
              <a:gd name="T50" fmla="*/ 209 w 1809"/>
              <a:gd name="T51" fmla="*/ 581 h 2152"/>
              <a:gd name="T52" fmla="*/ 978 w 1809"/>
              <a:gd name="T53" fmla="*/ 30 h 2152"/>
              <a:gd name="T54" fmla="*/ 931 w 1809"/>
              <a:gd name="T55" fmla="*/ 6 h 2152"/>
              <a:gd name="T56" fmla="*/ 25 w 1809"/>
              <a:gd name="T57" fmla="*/ 321 h 2152"/>
              <a:gd name="T58" fmla="*/ 0 w 1809"/>
              <a:gd name="T59" fmla="*/ 344 h 2152"/>
              <a:gd name="T60" fmla="*/ 0 w 1809"/>
              <a:gd name="T61" fmla="*/ 1638 h 2152"/>
              <a:gd name="T62" fmla="*/ 246 w 1809"/>
              <a:gd name="T63" fmla="*/ 1770 h 2152"/>
              <a:gd name="T64" fmla="*/ 246 w 1809"/>
              <a:gd name="T65" fmla="*/ 500 h 2152"/>
              <a:gd name="T66" fmla="*/ 46 w 1809"/>
              <a:gd name="T67" fmla="*/ 393 h 2152"/>
              <a:gd name="T68" fmla="*/ 49 w 1809"/>
              <a:gd name="T69" fmla="*/ 392 h 2152"/>
              <a:gd name="T70" fmla="*/ 954 w 1809"/>
              <a:gd name="T71" fmla="*/ 77 h 2152"/>
              <a:gd name="T72" fmla="*/ 978 w 1809"/>
              <a:gd name="T73" fmla="*/ 30 h 2152"/>
              <a:gd name="T74" fmla="*/ 497 w 1809"/>
              <a:gd name="T75" fmla="*/ 781 h 2152"/>
              <a:gd name="T76" fmla="*/ 497 w 1809"/>
              <a:gd name="T77" fmla="*/ 958 h 2152"/>
              <a:gd name="T78" fmla="*/ 325 w 1809"/>
              <a:gd name="T79" fmla="*/ 873 h 2152"/>
              <a:gd name="T80" fmla="*/ 325 w 1809"/>
              <a:gd name="T81" fmla="*/ 684 h 2152"/>
              <a:gd name="T82" fmla="*/ 497 w 1809"/>
              <a:gd name="T83" fmla="*/ 781 h 2152"/>
              <a:gd name="T84" fmla="*/ 1266 w 1809"/>
              <a:gd name="T85" fmla="*/ 230 h 2152"/>
              <a:gd name="T86" fmla="*/ 1219 w 1809"/>
              <a:gd name="T87" fmla="*/ 206 h 2152"/>
              <a:gd name="T88" fmla="*/ 313 w 1809"/>
              <a:gd name="T89" fmla="*/ 520 h 2152"/>
              <a:gd name="T90" fmla="*/ 288 w 1809"/>
              <a:gd name="T91" fmla="*/ 544 h 2152"/>
              <a:gd name="T92" fmla="*/ 288 w 1809"/>
              <a:gd name="T93" fmla="*/ 1837 h 2152"/>
              <a:gd name="T94" fmla="*/ 534 w 1809"/>
              <a:gd name="T95" fmla="*/ 1969 h 2152"/>
              <a:gd name="T96" fmla="*/ 534 w 1809"/>
              <a:gd name="T97" fmla="*/ 699 h 2152"/>
              <a:gd name="T98" fmla="*/ 334 w 1809"/>
              <a:gd name="T99" fmla="*/ 592 h 2152"/>
              <a:gd name="T100" fmla="*/ 337 w 1809"/>
              <a:gd name="T101" fmla="*/ 592 h 2152"/>
              <a:gd name="T102" fmla="*/ 1243 w 1809"/>
              <a:gd name="T103" fmla="*/ 277 h 2152"/>
              <a:gd name="T104" fmla="*/ 1266 w 1809"/>
              <a:gd name="T105" fmla="*/ 230 h 2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809" h="2152">
                <a:moveTo>
                  <a:pt x="870" y="879"/>
                </a:moveTo>
                <a:lnTo>
                  <a:pt x="870" y="2152"/>
                </a:lnTo>
                <a:lnTo>
                  <a:pt x="1809" y="1820"/>
                </a:lnTo>
                <a:lnTo>
                  <a:pt x="1809" y="547"/>
                </a:lnTo>
                <a:lnTo>
                  <a:pt x="870" y="879"/>
                </a:lnTo>
                <a:close/>
                <a:moveTo>
                  <a:pt x="785" y="961"/>
                </a:moveTo>
                <a:lnTo>
                  <a:pt x="785" y="1138"/>
                </a:lnTo>
                <a:cubicBezTo>
                  <a:pt x="699" y="1121"/>
                  <a:pt x="613" y="1053"/>
                  <a:pt x="613" y="1053"/>
                </a:cubicBezTo>
                <a:lnTo>
                  <a:pt x="613" y="864"/>
                </a:lnTo>
                <a:cubicBezTo>
                  <a:pt x="719" y="950"/>
                  <a:pt x="785" y="961"/>
                  <a:pt x="785" y="961"/>
                </a:cubicBezTo>
                <a:close/>
                <a:moveTo>
                  <a:pt x="1555" y="410"/>
                </a:moveTo>
                <a:cubicBezTo>
                  <a:pt x="1548" y="390"/>
                  <a:pt x="1527" y="379"/>
                  <a:pt x="1507" y="386"/>
                </a:cubicBezTo>
                <a:lnTo>
                  <a:pt x="602" y="700"/>
                </a:lnTo>
                <a:cubicBezTo>
                  <a:pt x="590" y="704"/>
                  <a:pt x="580" y="713"/>
                  <a:pt x="576" y="724"/>
                </a:cubicBezTo>
                <a:lnTo>
                  <a:pt x="576" y="2017"/>
                </a:lnTo>
                <a:cubicBezTo>
                  <a:pt x="608" y="2080"/>
                  <a:pt x="741" y="2149"/>
                  <a:pt x="822" y="2149"/>
                </a:cubicBezTo>
                <a:lnTo>
                  <a:pt x="822" y="879"/>
                </a:lnTo>
                <a:cubicBezTo>
                  <a:pt x="779" y="873"/>
                  <a:pt x="682" y="822"/>
                  <a:pt x="622" y="772"/>
                </a:cubicBezTo>
                <a:cubicBezTo>
                  <a:pt x="623" y="772"/>
                  <a:pt x="624" y="772"/>
                  <a:pt x="625" y="772"/>
                </a:cubicBezTo>
                <a:lnTo>
                  <a:pt x="1531" y="457"/>
                </a:lnTo>
                <a:cubicBezTo>
                  <a:pt x="1550" y="450"/>
                  <a:pt x="1561" y="429"/>
                  <a:pt x="1555" y="410"/>
                </a:cubicBezTo>
                <a:close/>
                <a:moveTo>
                  <a:pt x="209" y="581"/>
                </a:moveTo>
                <a:lnTo>
                  <a:pt x="209" y="758"/>
                </a:lnTo>
                <a:cubicBezTo>
                  <a:pt x="123" y="742"/>
                  <a:pt x="37" y="673"/>
                  <a:pt x="37" y="673"/>
                </a:cubicBezTo>
                <a:lnTo>
                  <a:pt x="37" y="484"/>
                </a:lnTo>
                <a:cubicBezTo>
                  <a:pt x="143" y="570"/>
                  <a:pt x="209" y="581"/>
                  <a:pt x="209" y="581"/>
                </a:cubicBezTo>
                <a:close/>
                <a:moveTo>
                  <a:pt x="978" y="30"/>
                </a:moveTo>
                <a:cubicBezTo>
                  <a:pt x="972" y="11"/>
                  <a:pt x="951" y="0"/>
                  <a:pt x="931" y="6"/>
                </a:cubicBezTo>
                <a:lnTo>
                  <a:pt x="25" y="321"/>
                </a:lnTo>
                <a:cubicBezTo>
                  <a:pt x="14" y="325"/>
                  <a:pt x="3" y="334"/>
                  <a:pt x="0" y="344"/>
                </a:cubicBezTo>
                <a:lnTo>
                  <a:pt x="0" y="1638"/>
                </a:lnTo>
                <a:cubicBezTo>
                  <a:pt x="32" y="1700"/>
                  <a:pt x="165" y="1770"/>
                  <a:pt x="246" y="1770"/>
                </a:cubicBezTo>
                <a:lnTo>
                  <a:pt x="246" y="500"/>
                </a:lnTo>
                <a:cubicBezTo>
                  <a:pt x="203" y="493"/>
                  <a:pt x="106" y="443"/>
                  <a:pt x="46" y="393"/>
                </a:cubicBezTo>
                <a:cubicBezTo>
                  <a:pt x="47" y="393"/>
                  <a:pt x="48" y="392"/>
                  <a:pt x="49" y="392"/>
                </a:cubicBezTo>
                <a:lnTo>
                  <a:pt x="954" y="77"/>
                </a:lnTo>
                <a:cubicBezTo>
                  <a:pt x="974" y="71"/>
                  <a:pt x="985" y="50"/>
                  <a:pt x="978" y="30"/>
                </a:cubicBezTo>
                <a:close/>
                <a:moveTo>
                  <a:pt x="497" y="781"/>
                </a:moveTo>
                <a:lnTo>
                  <a:pt x="497" y="958"/>
                </a:lnTo>
                <a:cubicBezTo>
                  <a:pt x="411" y="941"/>
                  <a:pt x="325" y="873"/>
                  <a:pt x="325" y="873"/>
                </a:cubicBezTo>
                <a:lnTo>
                  <a:pt x="325" y="684"/>
                </a:lnTo>
                <a:cubicBezTo>
                  <a:pt x="431" y="770"/>
                  <a:pt x="497" y="781"/>
                  <a:pt x="497" y="781"/>
                </a:cubicBezTo>
                <a:close/>
                <a:moveTo>
                  <a:pt x="1266" y="230"/>
                </a:moveTo>
                <a:cubicBezTo>
                  <a:pt x="1260" y="210"/>
                  <a:pt x="1239" y="199"/>
                  <a:pt x="1219" y="206"/>
                </a:cubicBezTo>
                <a:lnTo>
                  <a:pt x="313" y="520"/>
                </a:lnTo>
                <a:cubicBezTo>
                  <a:pt x="302" y="524"/>
                  <a:pt x="291" y="533"/>
                  <a:pt x="288" y="544"/>
                </a:cubicBezTo>
                <a:lnTo>
                  <a:pt x="288" y="1837"/>
                </a:lnTo>
                <a:cubicBezTo>
                  <a:pt x="320" y="1900"/>
                  <a:pt x="453" y="1969"/>
                  <a:pt x="534" y="1969"/>
                </a:cubicBezTo>
                <a:lnTo>
                  <a:pt x="534" y="699"/>
                </a:lnTo>
                <a:cubicBezTo>
                  <a:pt x="491" y="693"/>
                  <a:pt x="394" y="642"/>
                  <a:pt x="334" y="592"/>
                </a:cubicBezTo>
                <a:cubicBezTo>
                  <a:pt x="335" y="592"/>
                  <a:pt x="336" y="592"/>
                  <a:pt x="337" y="592"/>
                </a:cubicBezTo>
                <a:lnTo>
                  <a:pt x="1243" y="277"/>
                </a:lnTo>
                <a:cubicBezTo>
                  <a:pt x="1262" y="270"/>
                  <a:pt x="1273" y="249"/>
                  <a:pt x="1266" y="230"/>
                </a:cubicBezTo>
                <a:close/>
              </a:path>
            </a:pathLst>
          </a:custGeom>
          <a:solidFill>
            <a:srgbClr val="F8B53E"/>
          </a:solidFill>
          <a:ln>
            <a:no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07425552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A5604F18-83AD-4598-AA5B-B291B98770C5}"/>
              </a:ext>
            </a:extLst>
          </p:cNvPr>
          <p:cNvSpPr>
            <a:spLocks noGrp="1"/>
          </p:cNvSpPr>
          <p:nvPr>
            <p:ph type="title"/>
          </p:nvPr>
        </p:nvSpPr>
        <p:spPr/>
        <p:txBody>
          <a:bodyPr>
            <a:normAutofit/>
          </a:bodyPr>
          <a:lstStyle/>
          <a:p>
            <a:r>
              <a:rPr lang="en-US" altLang="zh-CN" sz="2000" kern="1200">
                <a:solidFill>
                  <a:schemeClr val="tx1"/>
                </a:solidFill>
                <a:effectLst/>
                <a:latin typeface="微软雅黑" panose="020B0503020204020204" pitchFamily="34" charset="-122"/>
                <a:ea typeface="微软雅黑" panose="020B0503020204020204" pitchFamily="34" charset="-122"/>
                <a:cs typeface="+mj-cs"/>
              </a:rPr>
              <a:t>      </a:t>
            </a:r>
            <a:r>
              <a:rPr lang="zh-CN" altLang="zh-CN" sz="2000" kern="1200">
                <a:solidFill>
                  <a:schemeClr val="tx1"/>
                </a:solidFill>
                <a:effectLst/>
                <a:latin typeface="微软雅黑" panose="020B0503020204020204" pitchFamily="34" charset="-122"/>
                <a:ea typeface="微软雅黑" panose="020B0503020204020204" pitchFamily="34" charset="-122"/>
                <a:cs typeface="+mj-cs"/>
              </a:rPr>
              <a:t>在</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我国的俗语中，关于尊敬他人的利己性有着许多说法，如“，敬人者恒敬之，爱人者恒爱之”“；人敬我一尺，我敬人一丈”“；和气生财”。中国人的智慧将礼仪中的利己性，直接表白为一种“交换”，这与亚当·斯密关于“看不见的手”的论述不谋而合。</a:t>
            </a:r>
          </a:p>
          <a:p>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商务交往活动是一种人际交往方式，商务人员是重要的活动要素。从静态的角度看，人际交往是指人与人之间已经形成的各种关系，亦即通常所说的人际关系；从动态的角度看，人际交往是指人与人之间的信息沟通和物质的交换。人与人之间一切直接或间接的相互作用，都超不出信息沟通和物质交换的范围。在商务活动中，特别是陌生人之间的首次交往，获得对方的好感是决定下一步能够继续交往的关键。好感是一种情感积淀，是情感上的接纳，是不能强迫的，其产生与保持都是由个人来把握的，这是由于商务伙伴中的情感并不像上下级之间、家庭成员之间一样具有支配性、规范性或强制性。</a:t>
            </a:r>
          </a:p>
          <a:p>
            <a:endParaRPr lang="zh-CN" altLang="en-US" dirty="0"/>
          </a:p>
        </p:txBody>
      </p:sp>
      <p:sp>
        <p:nvSpPr>
          <p:cNvPr id="3" name="矩形 2">
            <a:extLst>
              <a:ext uri="{FF2B5EF4-FFF2-40B4-BE49-F238E27FC236}">
                <a16:creationId xmlns:a16="http://schemas.microsoft.com/office/drawing/2014/main" xmlns="" id="{74C4E94A-2BEF-4FDE-B0D7-9DB1B8C62EBA}"/>
              </a:ext>
            </a:extLst>
          </p:cNvPr>
          <p:cNvSpPr/>
          <p:nvPr/>
        </p:nvSpPr>
        <p:spPr>
          <a:xfrm>
            <a:off x="1" y="2024844"/>
            <a:ext cx="400049" cy="2808312"/>
          </a:xfrm>
          <a:prstGeom prst="rect">
            <a:avLst/>
          </a:prstGeom>
          <a:solidFill>
            <a:srgbClr val="F6A514">
              <a:alpha val="8196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62802929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0FEBAAE4-7778-4B37-9BED-1ADCEEB08CBA}"/>
              </a:ext>
            </a:extLst>
          </p:cNvPr>
          <p:cNvSpPr>
            <a:spLocks noGrp="1"/>
          </p:cNvSpPr>
          <p:nvPr>
            <p:ph type="title"/>
          </p:nvPr>
        </p:nvSpPr>
        <p:spPr/>
        <p:txBody>
          <a:bodyPr>
            <a:normAutofit/>
          </a:bodyPr>
          <a:lstStyle/>
          <a:p>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在商务活动中商务人士通过着装礼仪、馈赠礼仪、举止礼仪、应酬礼仪、就餐礼仪、电话礼仪等各个方面的、内容丰富多彩的行为模式，可以获得所交往对象的好感，以保持进一步的交往关系。一个人在交往活动中，必须获得别人和社会的赞同，通过“礼仪”表现出对他交往对象的尊重，或者说是通过调整自己的行为举止来满足不同商务情境下的规范，这是一种进一步达到所设定商务目标的“投入”。可以说，每个人出于利己目的的礼仪，会形成良好的合作关系，并将会使整个社会生活有序化。</a:t>
            </a:r>
          </a:p>
          <a:p>
            <a:endParaRPr lang="zh-CN" altLang="en-US" dirty="0"/>
          </a:p>
        </p:txBody>
      </p:sp>
      <p:sp>
        <p:nvSpPr>
          <p:cNvPr id="3" name="矩形 2">
            <a:extLst>
              <a:ext uri="{FF2B5EF4-FFF2-40B4-BE49-F238E27FC236}">
                <a16:creationId xmlns:a16="http://schemas.microsoft.com/office/drawing/2014/main" xmlns="" id="{0666C0A9-C4ED-475C-B56D-482B7EB9B4DF}"/>
              </a:ext>
            </a:extLst>
          </p:cNvPr>
          <p:cNvSpPr/>
          <p:nvPr/>
        </p:nvSpPr>
        <p:spPr>
          <a:xfrm>
            <a:off x="1" y="2024844"/>
            <a:ext cx="400049" cy="2808312"/>
          </a:xfrm>
          <a:prstGeom prst="rect">
            <a:avLst/>
          </a:prstGeom>
          <a:solidFill>
            <a:srgbClr val="F6A514">
              <a:alpha val="8196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06362984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EA5D3A26-24BD-4085-A921-BEDF229967C0}"/>
              </a:ext>
            </a:extLst>
          </p:cNvPr>
          <p:cNvSpPr>
            <a:spLocks noGrp="1"/>
          </p:cNvSpPr>
          <p:nvPr>
            <p:ph type="title"/>
          </p:nvPr>
        </p:nvSpPr>
        <p:spPr>
          <a:xfrm>
            <a:off x="838200" y="357192"/>
            <a:ext cx="10515600" cy="5848994"/>
          </a:xfrm>
        </p:spPr>
        <p:txBody>
          <a:bodyPr>
            <a:normAutofit/>
          </a:bodyPr>
          <a:lstStyle/>
          <a:p>
            <a:r>
              <a:rPr lang="zh-CN" altLang="zh-CN" sz="2800" kern="1200" dirty="0">
                <a:solidFill>
                  <a:schemeClr val="tx1"/>
                </a:solidFill>
                <a:effectLst/>
                <a:latin typeface="微软雅黑" panose="020B0503020204020204" pitchFamily="34" charset="-122"/>
                <a:ea typeface="微软雅黑" panose="020B0503020204020204" pitchFamily="34" charset="-122"/>
                <a:cs typeface="+mj-cs"/>
              </a:rPr>
              <a:t>二、商务礼仪的实质</a:t>
            </a:r>
            <a:endParaRPr lang="zh-CN" altLang="zh-CN" sz="2000" kern="1200" dirty="0">
              <a:solidFill>
                <a:schemeClr val="tx1"/>
              </a:solidFill>
              <a:effectLst/>
              <a:latin typeface="微软雅黑" panose="020B0503020204020204" pitchFamily="34" charset="-122"/>
              <a:ea typeface="微软雅黑" panose="020B0503020204020204" pitchFamily="34" charset="-122"/>
              <a:cs typeface="+mj-cs"/>
            </a:endParaRPr>
          </a:p>
          <a:p>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礼仪的产生源于人对自身的保护，消灾避祸；统治阶级大讲礼教也是为了更好地维护自己的统治。因此，礼仪在很大程度上是源于人的自利性。商务礼仪是在商务活动中被商务人士所广泛遵循的一些行为规范和准则。在商务礼仪中，推崇的一条重要原则是尊重交往对象。商务交往活动是一种人际交往方式，商务人员是重要的活动要素，在商务活动中，获得对方的好感是决定下一步能够继续交往的关键。一个人在交往活动中，必须获得别人和社会的赞同，通过“礼仪”表现出对交往对象的尊重，或这是一种进一步达到所设定商务目标的“投入”。可以说，每个人出于利己目的的礼仪，会形成良好的合作关系，并将会使整个社会生活有序化。</a:t>
            </a:r>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r>
            <a:b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br>
            <a:r>
              <a:rPr lang="en-US" altLang="zh-CN" b="1" dirty="0"/>
              <a:t>1.</a:t>
            </a:r>
            <a:r>
              <a:rPr lang="zh-CN" altLang="zh-CN" b="1" dirty="0"/>
              <a:t>商务礼仪提升商务效率</a:t>
            </a:r>
            <a:r>
              <a:rPr lang="en-US" altLang="zh-CN" dirty="0"/>
              <a:t/>
            </a:r>
            <a:br>
              <a:rPr lang="en-US" altLang="zh-CN" dirty="0"/>
            </a:br>
            <a:r>
              <a:rPr lang="en-US" altLang="zh-CN" dirty="0"/>
              <a:t>	</a:t>
            </a:r>
            <a:r>
              <a:rPr lang="zh-CN" altLang="en-US" dirty="0"/>
              <a:t>商务人员的礼仪可以产生良好的第一印象，借此在交往对象心里形成肯定性的评价，促进 商务活动效率。</a:t>
            </a:r>
            <a:endParaRPr lang="zh-CN" altLang="zh-CN" sz="2000" kern="1200" dirty="0">
              <a:solidFill>
                <a:schemeClr val="tx1"/>
              </a:solidFill>
              <a:effectLst/>
              <a:latin typeface="微软雅黑" panose="020B0503020204020204" pitchFamily="34" charset="-122"/>
              <a:ea typeface="微软雅黑" panose="020B0503020204020204" pitchFamily="34" charset="-122"/>
              <a:cs typeface="+mj-cs"/>
            </a:endParaRPr>
          </a:p>
          <a:p>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t>
            </a:r>
            <a:endParaRPr lang="zh-CN" altLang="zh-CN" sz="2000" kern="1200" dirty="0">
              <a:solidFill>
                <a:schemeClr val="tx1"/>
              </a:solidFill>
              <a:effectLst/>
              <a:latin typeface="微软雅黑" panose="020B0503020204020204" pitchFamily="34" charset="-122"/>
              <a:ea typeface="微软雅黑" panose="020B0503020204020204" pitchFamily="34" charset="-122"/>
              <a:cs typeface="+mj-cs"/>
            </a:endParaRPr>
          </a:p>
        </p:txBody>
      </p:sp>
      <p:sp>
        <p:nvSpPr>
          <p:cNvPr id="3" name="矩形 2">
            <a:extLst>
              <a:ext uri="{FF2B5EF4-FFF2-40B4-BE49-F238E27FC236}">
                <a16:creationId xmlns:a16="http://schemas.microsoft.com/office/drawing/2014/main" xmlns="" id="{9FE519D9-DF42-4FB1-8B35-B6D1F8728D2E}"/>
              </a:ext>
            </a:extLst>
          </p:cNvPr>
          <p:cNvSpPr/>
          <p:nvPr/>
        </p:nvSpPr>
        <p:spPr>
          <a:xfrm>
            <a:off x="1" y="2024844"/>
            <a:ext cx="400049" cy="2808312"/>
          </a:xfrm>
          <a:prstGeom prst="rect">
            <a:avLst/>
          </a:prstGeom>
          <a:solidFill>
            <a:srgbClr val="F6A514">
              <a:alpha val="8196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72069318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9CCDA259-CA8A-4D4A-9994-3E227495BC3B}"/>
              </a:ext>
            </a:extLst>
          </p:cNvPr>
          <p:cNvSpPr>
            <a:spLocks noGrp="1"/>
          </p:cNvSpPr>
          <p:nvPr>
            <p:ph type="title"/>
          </p:nvPr>
        </p:nvSpPr>
        <p:spPr/>
        <p:txBody>
          <a:bodyPr>
            <a:normAutofit/>
          </a:bodyPr>
          <a:lstStyle/>
          <a:p>
            <a:r>
              <a:rPr lang="en-US" altLang="zh-CN" b="1" dirty="0"/>
              <a:t>2.</a:t>
            </a:r>
            <a:r>
              <a:rPr lang="zh-CN" altLang="zh-CN" b="1" dirty="0"/>
              <a:t>商务礼仪的可管理性</a:t>
            </a:r>
            <a:r>
              <a:rPr lang="en-US" altLang="zh-CN" dirty="0"/>
              <a:t/>
            </a:r>
            <a:br>
              <a:rPr lang="en-US" altLang="zh-CN" dirty="0"/>
            </a:br>
            <a:r>
              <a:rPr lang="en-US" altLang="zh-CN" dirty="0"/>
              <a:t>       </a:t>
            </a:r>
            <a:r>
              <a:rPr lang="zh-CN" altLang="en-US" dirty="0"/>
              <a:t>礼仪作为一种可管理的活动，可以从宏观和微观两个方面体现出来。此处的宏观方面是 指作为社会、团体的管理者可以通过礼仪达到管理的目的；微观方面是指个体的行为可以通 过“管理”来达到预定的交往目的。强调“礼节”是因为“礼”可以确定和规范个人行为。</a:t>
            </a:r>
            <a:r>
              <a:rPr lang="en-US" altLang="zh-CN" dirty="0"/>
              <a:t/>
            </a:r>
            <a:br>
              <a:rPr lang="en-US" altLang="zh-CN" dirty="0"/>
            </a:br>
            <a:r>
              <a:rPr lang="en-US" altLang="zh-CN" dirty="0"/>
              <a:t>       </a:t>
            </a:r>
            <a:r>
              <a:rPr lang="zh-CN" altLang="en-US" dirty="0"/>
              <a:t>商务礼仪所强调的礼貌举止，通常意味着自我限制、自我克制或自我监控，这种自我限 制、克制、监控能力就是对自我的管理，通过某些形式的印象管理策略体现出来，以达到管理的 目标。</a:t>
            </a:r>
            <a:r>
              <a:rPr lang="zh-CN" altLang="zh-CN" dirty="0"/>
              <a:t/>
            </a:r>
            <a:br>
              <a:rPr lang="zh-CN" altLang="zh-CN" dirty="0"/>
            </a:br>
            <a:r>
              <a:rPr lang="en-US" altLang="zh-CN" b="1" dirty="0"/>
              <a:t>3.</a:t>
            </a:r>
            <a:r>
              <a:rPr lang="zh-CN" altLang="zh-CN" b="1" dirty="0"/>
              <a:t>商务礼仪受欧美影响</a:t>
            </a:r>
            <a:r>
              <a:rPr lang="en-US" altLang="zh-CN" dirty="0"/>
              <a:t/>
            </a:r>
            <a:br>
              <a:rPr lang="en-US" altLang="zh-CN" dirty="0"/>
            </a:br>
            <a:r>
              <a:rPr lang="en-US" altLang="zh-CN" dirty="0"/>
              <a:t>       </a:t>
            </a:r>
            <a:r>
              <a:rPr lang="zh-CN" altLang="en-US" dirty="0"/>
              <a:t>商务礼仪是商务人员所遵循的行为规范和准则，这些规范与准则具有很强的非正式性与非 强制性。在经济全球化进程中，随着国际贸易活动和国际文化交流活动的深入，在保持本土民 族传统的同时，商务礼仪在“国际化”的进程中也在不断地相互融合、同化，已基本形成了一 些在国际交往活动中被广泛遵守的“世界性”的商务礼仪。“</a:t>
            </a:r>
          </a:p>
        </p:txBody>
      </p:sp>
      <p:sp>
        <p:nvSpPr>
          <p:cNvPr id="3" name="矩形 2">
            <a:extLst>
              <a:ext uri="{FF2B5EF4-FFF2-40B4-BE49-F238E27FC236}">
                <a16:creationId xmlns:a16="http://schemas.microsoft.com/office/drawing/2014/main" xmlns="" id="{178B8E22-BE7A-4735-8690-31A0B8E85DE5}"/>
              </a:ext>
            </a:extLst>
          </p:cNvPr>
          <p:cNvSpPr/>
          <p:nvPr/>
        </p:nvSpPr>
        <p:spPr>
          <a:xfrm>
            <a:off x="1" y="2024844"/>
            <a:ext cx="400049" cy="2808312"/>
          </a:xfrm>
          <a:prstGeom prst="rect">
            <a:avLst/>
          </a:prstGeom>
          <a:solidFill>
            <a:srgbClr val="F6A514">
              <a:alpha val="8196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615072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DCFE105D-7194-470A-A50F-D3C16136CDF3}"/>
              </a:ext>
            </a:extLst>
          </p:cNvPr>
          <p:cNvSpPr>
            <a:spLocks noGrp="1"/>
          </p:cNvSpPr>
          <p:nvPr>
            <p:ph type="title"/>
          </p:nvPr>
        </p:nvSpPr>
        <p:spPr/>
        <p:txBody>
          <a:bodyPr>
            <a:normAutofit/>
          </a:bodyPr>
          <a:lstStyle/>
          <a:p>
            <a:r>
              <a:rPr lang="zh-CN" altLang="zh-CN" sz="2800" kern="1200" dirty="0">
                <a:solidFill>
                  <a:schemeClr val="tx1"/>
                </a:solidFill>
                <a:effectLst/>
                <a:latin typeface="微软雅黑" panose="020B0503020204020204" pitchFamily="34" charset="-122"/>
                <a:ea typeface="微软雅黑" panose="020B0503020204020204" pitchFamily="34" charset="-122"/>
                <a:cs typeface="+mj-cs"/>
              </a:rPr>
              <a:t>三、商务礼仪的原则</a:t>
            </a:r>
            <a:endParaRPr lang="zh-CN" altLang="zh-CN" sz="2000" kern="1200" dirty="0">
              <a:solidFill>
                <a:schemeClr val="tx1"/>
              </a:solidFill>
              <a:effectLst/>
              <a:latin typeface="微软雅黑" panose="020B0503020204020204" pitchFamily="34" charset="-122"/>
              <a:ea typeface="微软雅黑" panose="020B0503020204020204" pitchFamily="34" charset="-122"/>
              <a:cs typeface="+mj-cs"/>
            </a:endParaRPr>
          </a:p>
          <a:p>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1.</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“尊敬”与“真诚”原则</a:t>
            </a:r>
          </a:p>
          <a:p>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2.</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“谦和”与“宽容”原则</a:t>
            </a:r>
          </a:p>
          <a:p>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3.</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“适度”与“自律”原则</a:t>
            </a:r>
          </a:p>
          <a:p>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4.</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“互动”与“沟通”原则</a:t>
            </a:r>
          </a:p>
          <a:p>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5.</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“守时”与“守信”原则</a:t>
            </a:r>
          </a:p>
          <a:p>
            <a:r>
              <a:rPr lang="zh-CN" altLang="zh-CN" sz="2800" kern="1200" dirty="0">
                <a:solidFill>
                  <a:schemeClr val="tx1"/>
                </a:solidFill>
                <a:effectLst/>
                <a:latin typeface="微软雅黑" panose="020B0503020204020204" pitchFamily="34" charset="-122"/>
                <a:ea typeface="微软雅黑" panose="020B0503020204020204" pitchFamily="34" charset="-122"/>
                <a:cs typeface="+mj-cs"/>
              </a:rPr>
              <a:t>四、商务礼仪的适用范围</a:t>
            </a:r>
            <a:endParaRPr lang="zh-CN" altLang="zh-CN" sz="2000" kern="1200" dirty="0">
              <a:solidFill>
                <a:schemeClr val="tx1"/>
              </a:solidFill>
              <a:effectLst/>
              <a:latin typeface="微软雅黑" panose="020B0503020204020204" pitchFamily="34" charset="-122"/>
              <a:ea typeface="微软雅黑" panose="020B0503020204020204" pitchFamily="34" charset="-122"/>
              <a:cs typeface="+mj-cs"/>
            </a:endParaRPr>
          </a:p>
          <a:p>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　　相对于企业来说，商务礼仪是商务人员为了树立良好的个人和企业形象在商务活动中应该遵循的行为规范。商务礼仪的核心是一种行为的准则，涉及到商务活动的各个领域。</a:t>
            </a:r>
          </a:p>
          <a:p>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　　</a:t>
            </a:r>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1.</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企业商务活动中初次交往时要讲究商务礼仪</a:t>
            </a:r>
          </a:p>
          <a:p>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　　</a:t>
            </a:r>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2.</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企业商务活动中公务交往中要讲究商务礼仪</a:t>
            </a:r>
          </a:p>
          <a:p>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　　</a:t>
            </a:r>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3.</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企业商务活动中涉外交往中要讲究商务礼仪</a:t>
            </a:r>
          </a:p>
          <a:p>
            <a:endParaRPr lang="zh-CN" altLang="en-US" dirty="0"/>
          </a:p>
        </p:txBody>
      </p:sp>
      <p:sp>
        <p:nvSpPr>
          <p:cNvPr id="3" name="矩形 2">
            <a:extLst>
              <a:ext uri="{FF2B5EF4-FFF2-40B4-BE49-F238E27FC236}">
                <a16:creationId xmlns:a16="http://schemas.microsoft.com/office/drawing/2014/main" xmlns="" id="{2FD59F48-67AF-436C-9334-D74821BFBAAA}"/>
              </a:ext>
            </a:extLst>
          </p:cNvPr>
          <p:cNvSpPr/>
          <p:nvPr/>
        </p:nvSpPr>
        <p:spPr>
          <a:xfrm>
            <a:off x="1" y="2024844"/>
            <a:ext cx="400049" cy="2808312"/>
          </a:xfrm>
          <a:prstGeom prst="rect">
            <a:avLst/>
          </a:prstGeom>
          <a:solidFill>
            <a:srgbClr val="F6A514">
              <a:alpha val="8196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44680753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D818ECAC-8D03-467B-ADAC-7C5B964C88A1}"/>
              </a:ext>
            </a:extLst>
          </p:cNvPr>
          <p:cNvSpPr>
            <a:spLocks noGrp="1"/>
          </p:cNvSpPr>
          <p:nvPr>
            <p:ph type="title"/>
          </p:nvPr>
        </p:nvSpPr>
        <p:spPr>
          <a:xfrm>
            <a:off x="838200" y="636974"/>
            <a:ext cx="10515600" cy="5678101"/>
          </a:xfrm>
        </p:spPr>
        <p:txBody>
          <a:bodyPr>
            <a:normAutofit/>
          </a:bodyPr>
          <a:lstStyle/>
          <a:p>
            <a:r>
              <a:rPr lang="zh-CN" altLang="zh-CN" sz="2800" kern="1200" dirty="0">
                <a:solidFill>
                  <a:schemeClr val="tx1"/>
                </a:solidFill>
                <a:effectLst/>
                <a:latin typeface="微软雅黑" panose="020B0503020204020204" pitchFamily="34" charset="-122"/>
                <a:ea typeface="微软雅黑" panose="020B0503020204020204" pitchFamily="34" charset="-122"/>
                <a:cs typeface="+mj-cs"/>
              </a:rPr>
              <a:t>五、商务礼仪的重要性</a:t>
            </a:r>
            <a:endParaRPr lang="zh-CN" altLang="zh-CN" sz="2000" kern="1200" dirty="0">
              <a:solidFill>
                <a:schemeClr val="tx1"/>
              </a:solidFill>
              <a:effectLst/>
              <a:latin typeface="微软雅黑" panose="020B0503020204020204" pitchFamily="34" charset="-122"/>
              <a:ea typeface="微软雅黑" panose="020B0503020204020204" pitchFamily="34" charset="-122"/>
              <a:cs typeface="+mj-cs"/>
            </a:endParaRPr>
          </a:p>
          <a:p>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　　</a:t>
            </a:r>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1.</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塑造个人与企业良好形象</a:t>
            </a:r>
          </a:p>
          <a:p>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2.</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传递信息、展示价值</a:t>
            </a:r>
          </a:p>
          <a:p>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3.</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沟通感情、协调人际 </a:t>
            </a:r>
          </a:p>
          <a:p>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4.</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净化社会风气，推进社会主义精神文明的建设</a:t>
            </a:r>
          </a:p>
          <a:p>
            <a:r>
              <a:rPr lang="zh-CN" altLang="zh-CN" sz="2800" kern="1200" dirty="0">
                <a:solidFill>
                  <a:schemeClr val="tx1"/>
                </a:solidFill>
                <a:effectLst/>
                <a:latin typeface="微软雅黑" panose="020B0503020204020204" pitchFamily="34" charset="-122"/>
                <a:ea typeface="微软雅黑" panose="020B0503020204020204" pitchFamily="34" charset="-122"/>
                <a:cs typeface="+mj-cs"/>
              </a:rPr>
              <a:t>六、商务礼仪的作用</a:t>
            </a:r>
            <a:endParaRPr lang="zh-CN" altLang="zh-CN" sz="2000" kern="1200" dirty="0">
              <a:solidFill>
                <a:schemeClr val="tx1"/>
              </a:solidFill>
              <a:effectLst/>
              <a:latin typeface="微软雅黑" panose="020B0503020204020204" pitchFamily="34" charset="-122"/>
              <a:ea typeface="微软雅黑" panose="020B0503020204020204" pitchFamily="34" charset="-122"/>
              <a:cs typeface="+mj-cs"/>
            </a:endParaRPr>
          </a:p>
          <a:p>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　　商务礼仪是企业宣扬企业文化理念、展示企业发展风采、树立企业良好形象，增强组织凝聚力的重要途径。同时，商贸活动中商务礼仪也能够较好的展现个人职业道德素养与个性魅力，对于促进企业发展起着不可忽视的作用。</a:t>
            </a:r>
          </a:p>
          <a:p>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　　</a:t>
            </a:r>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1.</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提高商务人员素质</a:t>
            </a:r>
          </a:p>
          <a:p>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　　</a:t>
            </a:r>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2.</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构建市场合作关系</a:t>
            </a:r>
          </a:p>
          <a:p>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　　</a:t>
            </a:r>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3.</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维护企业整体形象</a:t>
            </a:r>
          </a:p>
          <a:p>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　　</a:t>
            </a:r>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4.</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提高商务活动效益</a:t>
            </a:r>
          </a:p>
          <a:p>
            <a:endParaRPr lang="zh-CN" altLang="en-US" dirty="0"/>
          </a:p>
        </p:txBody>
      </p:sp>
      <p:sp>
        <p:nvSpPr>
          <p:cNvPr id="3" name="矩形 2">
            <a:extLst>
              <a:ext uri="{FF2B5EF4-FFF2-40B4-BE49-F238E27FC236}">
                <a16:creationId xmlns:a16="http://schemas.microsoft.com/office/drawing/2014/main" xmlns="" id="{D170899B-7F40-41F9-847C-8D7B849492FD}"/>
              </a:ext>
            </a:extLst>
          </p:cNvPr>
          <p:cNvSpPr/>
          <p:nvPr/>
        </p:nvSpPr>
        <p:spPr>
          <a:xfrm>
            <a:off x="1" y="2024844"/>
            <a:ext cx="400049" cy="2808312"/>
          </a:xfrm>
          <a:prstGeom prst="rect">
            <a:avLst/>
          </a:prstGeom>
          <a:solidFill>
            <a:srgbClr val="F6A514">
              <a:alpha val="8196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9791162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ADB5B39E-6DBB-4053-A20C-4017210585A6}"/>
              </a:ext>
            </a:extLst>
          </p:cNvPr>
          <p:cNvSpPr>
            <a:spLocks noGrp="1"/>
          </p:cNvSpPr>
          <p:nvPr>
            <p:ph type="title"/>
          </p:nvPr>
        </p:nvSpPr>
        <p:spPr/>
        <p:txBody>
          <a:bodyPr>
            <a:normAutofit/>
          </a:bodyPr>
          <a:lstStyle/>
          <a:p>
            <a:r>
              <a:rPr lang="zh-CN" altLang="en-US" sz="2800" dirty="0"/>
              <a:t>七</a:t>
            </a:r>
            <a:r>
              <a:rPr lang="zh-CN" altLang="zh-CN" sz="2800" dirty="0"/>
              <a:t>、商务礼仪的运用</a:t>
            </a:r>
            <a:r>
              <a:rPr lang="zh-CN" altLang="zh-CN" dirty="0"/>
              <a:t/>
            </a:r>
            <a:br>
              <a:rPr lang="zh-CN" altLang="zh-CN" dirty="0"/>
            </a:br>
            <a:r>
              <a:rPr lang="zh-CN" altLang="zh-CN" dirty="0"/>
              <a:t>　　商务礼仪是人们在商务交往中，用以维护企业形象或个人形象，对交往对象表示尊重和友好的行为规范和惯例。简单地说，就是人们在商务场合适用的礼仪规范和交往艺术。</a:t>
            </a:r>
            <a:r>
              <a:rPr lang="en-US" altLang="zh-CN" dirty="0"/>
              <a:t/>
            </a:r>
            <a:br>
              <a:rPr lang="en-US" altLang="zh-CN" dirty="0"/>
            </a:br>
            <a:r>
              <a:rPr lang="en-US" altLang="zh-CN" b="1" dirty="0"/>
              <a:t>1.</a:t>
            </a:r>
            <a:r>
              <a:rPr lang="zh-CN" altLang="zh-CN" b="1" dirty="0"/>
              <a:t>服饰礼仪的应用</a:t>
            </a:r>
            <a:r>
              <a:rPr lang="en-US" altLang="zh-CN" dirty="0"/>
              <a:t/>
            </a:r>
            <a:br>
              <a:rPr lang="en-US" altLang="zh-CN" dirty="0"/>
            </a:br>
            <a:r>
              <a:rPr lang="en-US" altLang="zh-CN" dirty="0"/>
              <a:t>        </a:t>
            </a:r>
            <a:r>
              <a:rPr lang="zh-CN" altLang="en-US" dirty="0"/>
              <a:t>服饰礼仪是商务活动中最基本的礼仪。得体的服饰，不仅是个人仪表美、素质高的表现，更 是对他人的尊重。在正规场合要求穿得传统、庄重、高雅。对于男性，一般应穿西装、系领带。 一套非常合体的深色套服，通常是蓝色、灰色或黑色，男性切忌穿非正式的休闲装、运动装。 对于女性，职业套装则是最佳选择。女性切忌穿得太露、太透，也切忌佩戴太多首饰，适 当点缀一两件即可。女士应化淡妆，这是基本要求。化妆是自尊自爱的表现，是企业管理完善 的一个标志。注意事项有：第一，化妆要自然，妆成有却无，没有明显的痕迹，给人一种天然的 感觉。不要认为化妆就是给人看的，局部化妆要与周围融合在一起；第二，化妆要美化，但不 能过分和前卫，美化要符合大众审美标准；第三，化妆要避人，当面化妆有当众表演之嫌。</a:t>
            </a:r>
          </a:p>
        </p:txBody>
      </p:sp>
      <p:sp>
        <p:nvSpPr>
          <p:cNvPr id="3" name="矩形 2">
            <a:extLst>
              <a:ext uri="{FF2B5EF4-FFF2-40B4-BE49-F238E27FC236}">
                <a16:creationId xmlns:a16="http://schemas.microsoft.com/office/drawing/2014/main" xmlns="" id="{F576B2C7-9A13-4F99-B1D0-C6CFC5F0B223}"/>
              </a:ext>
            </a:extLst>
          </p:cNvPr>
          <p:cNvSpPr/>
          <p:nvPr/>
        </p:nvSpPr>
        <p:spPr>
          <a:xfrm>
            <a:off x="1" y="2024844"/>
            <a:ext cx="400049" cy="2808312"/>
          </a:xfrm>
          <a:prstGeom prst="rect">
            <a:avLst/>
          </a:prstGeom>
          <a:solidFill>
            <a:srgbClr val="F6A514">
              <a:alpha val="8196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87856083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292367B8-BF4D-4EB1-9D01-FAAA231D9806}"/>
              </a:ext>
            </a:extLst>
          </p:cNvPr>
          <p:cNvSpPr>
            <a:spLocks noGrp="1"/>
          </p:cNvSpPr>
          <p:nvPr>
            <p:ph type="title"/>
          </p:nvPr>
        </p:nvSpPr>
        <p:spPr/>
        <p:txBody>
          <a:bodyPr>
            <a:normAutofit/>
          </a:bodyPr>
          <a:lstStyle/>
          <a:p>
            <a:r>
              <a:rPr lang="en-US" altLang="zh-CN" b="1" dirty="0"/>
              <a:t>2.</a:t>
            </a:r>
            <a:r>
              <a:rPr lang="zh-CN" altLang="zh-CN" b="1" dirty="0"/>
              <a:t>会面礼仪的应用</a:t>
            </a:r>
            <a:r>
              <a:rPr lang="en-US" altLang="zh-CN" dirty="0"/>
              <a:t/>
            </a:r>
            <a:br>
              <a:rPr lang="en-US" altLang="zh-CN" dirty="0"/>
            </a:br>
            <a:r>
              <a:rPr lang="en-US" altLang="zh-CN" dirty="0"/>
              <a:t>       </a:t>
            </a:r>
            <a:r>
              <a:rPr lang="zh-CN" altLang="en-US" dirty="0"/>
              <a:t>会面是商务活动中的一项重要活动。会面礼仪主要包括介绍礼仪和握手礼仪。介绍一般 是双方主人各自介绍自己小组的成员，顺序是女士优先，职位高的优先，称呼通常为“女士”“小 姐”“先生”。握手是中国人最常用的一种见面礼，也是国际上通用的礼节。握手貌似简单， 但这个小小的动作却关系着个人及公司的形象，影响到商务交往的成功与否。握手的力度，中 国人初次见面，通常是握到为止，一般不会过重。而欧美人则喜欢用力握对方的手，握得太轻 则被认为是软弱、没有信心的表现。握手的时间不宜太长，也不宜太短，国际上通用的标准是 </a:t>
            </a:r>
            <a:r>
              <a:rPr lang="en-US" altLang="zh-CN" dirty="0"/>
              <a:t>3 </a:t>
            </a:r>
            <a:r>
              <a:rPr lang="zh-CN" altLang="en-US" dirty="0"/>
              <a:t>秒左右，但老朋友重逢，或商谈中达成了一项重大协议，或商谈成功签字后，握手的时间可略 长。在场人员较多时，要稳步寻找握手对象，防止交叉握手、争手的情况发生。握手时，双眼要 正视对方，面带微笑，以示致意，不可东张西望，或面无表情。东张西望显示心不在焉，面无表</a:t>
            </a:r>
            <a:r>
              <a:rPr lang="zh-CN" altLang="zh-CN" dirty="0"/>
              <a:t/>
            </a:r>
            <a:br>
              <a:rPr lang="zh-CN" altLang="zh-CN" dirty="0"/>
            </a:br>
            <a:r>
              <a:rPr lang="zh-CN" altLang="zh-CN" dirty="0"/>
              <a:t>　　</a:t>
            </a:r>
            <a:endParaRPr lang="zh-CN" altLang="en-US" dirty="0"/>
          </a:p>
        </p:txBody>
      </p:sp>
      <p:sp>
        <p:nvSpPr>
          <p:cNvPr id="3" name="矩形 2">
            <a:extLst>
              <a:ext uri="{FF2B5EF4-FFF2-40B4-BE49-F238E27FC236}">
                <a16:creationId xmlns:a16="http://schemas.microsoft.com/office/drawing/2014/main" xmlns="" id="{CF2F74FF-2C91-45A4-99E0-AF324B3DA68D}"/>
              </a:ext>
            </a:extLst>
          </p:cNvPr>
          <p:cNvSpPr/>
          <p:nvPr/>
        </p:nvSpPr>
        <p:spPr>
          <a:xfrm>
            <a:off x="1" y="2024844"/>
            <a:ext cx="400049" cy="2808312"/>
          </a:xfrm>
          <a:prstGeom prst="rect">
            <a:avLst/>
          </a:prstGeom>
          <a:solidFill>
            <a:srgbClr val="F6A514">
              <a:alpha val="8196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20340295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0374050E-1212-4B43-A3AF-8AFC58165BBA}"/>
              </a:ext>
            </a:extLst>
          </p:cNvPr>
          <p:cNvSpPr>
            <a:spLocks noGrp="1"/>
          </p:cNvSpPr>
          <p:nvPr>
            <p:ph type="title"/>
          </p:nvPr>
        </p:nvSpPr>
        <p:spPr/>
        <p:txBody>
          <a:bodyPr/>
          <a:lstStyle/>
          <a:p>
            <a:r>
              <a:rPr lang="en-US" altLang="zh-CN" b="1" dirty="0"/>
              <a:t>3.</a:t>
            </a:r>
            <a:r>
              <a:rPr lang="zh-CN" altLang="zh-CN" b="1" dirty="0"/>
              <a:t>交谈礼仪的运用</a:t>
            </a:r>
            <a:r>
              <a:rPr lang="en-US" altLang="zh-CN" dirty="0"/>
              <a:t/>
            </a:r>
            <a:br>
              <a:rPr lang="en-US" altLang="zh-CN" dirty="0"/>
            </a:br>
            <a:r>
              <a:rPr lang="en-US" altLang="zh-CN" dirty="0"/>
              <a:t>       </a:t>
            </a:r>
            <a:r>
              <a:rPr lang="zh-CN" altLang="en-US" dirty="0"/>
              <a:t>商务活动的过程就是双方交谈的过程。任何成功的商务活动都是双方交谈的结果。而任 何交谈都有一定的礼仪。要想交谈成功，就必须遵守交谈礼仪。 </a:t>
            </a:r>
            <a:r>
              <a:rPr lang="en-US" altLang="zh-CN" dirty="0"/>
              <a:t/>
            </a:r>
            <a:br>
              <a:rPr lang="en-US" altLang="zh-CN" dirty="0"/>
            </a:br>
            <a:r>
              <a:rPr lang="en-US" altLang="zh-CN" dirty="0"/>
              <a:t>       </a:t>
            </a:r>
            <a:r>
              <a:rPr lang="zh-CN" altLang="en-US" dirty="0"/>
              <a:t>首先是言语礼仪。语言是人类进行信息交流的符号系统。商务语言要做到既恰当又礼 貌。所谓恰当，就是根据活动需要，该明确时明确，该模糊时模糊。所谓礼貌，就是言语、动作 谦虚恭敬，不讲粗话和侮辱人格的话。其次是非言语礼仪。非言语沟通是指不通过语言而传达 出意思的沟通。有关研究表明，一个人所用的词语远不及形体语言所传递的信息重要。非言语 礼仪包括目光礼仪、面部表情礼仪、手势礼仪、身体空间礼仪及沉默礼仪。 </a:t>
            </a:r>
            <a:r>
              <a:rPr lang="en-US" altLang="zh-CN" dirty="0"/>
              <a:t/>
            </a:r>
            <a:br>
              <a:rPr lang="en-US" altLang="zh-CN" dirty="0"/>
            </a:br>
            <a:r>
              <a:rPr lang="en-US" altLang="zh-CN" dirty="0"/>
              <a:t>      </a:t>
            </a:r>
            <a:r>
              <a:rPr lang="zh-CN" altLang="en-US" dirty="0"/>
              <a:t>“十里不同风，百里不同俗。”国家不同，风俗和文化就有所差异。在商务活动中要 防止出现犯他国之大忌的现象。</a:t>
            </a:r>
            <a:r>
              <a:rPr lang="zh-CN" altLang="zh-CN" dirty="0"/>
              <a:t/>
            </a:r>
            <a:br>
              <a:rPr lang="zh-CN" altLang="zh-CN" dirty="0"/>
            </a:br>
            <a:endParaRPr lang="zh-CN" altLang="en-US" dirty="0"/>
          </a:p>
        </p:txBody>
      </p:sp>
      <p:sp>
        <p:nvSpPr>
          <p:cNvPr id="3" name="矩形 2">
            <a:extLst>
              <a:ext uri="{FF2B5EF4-FFF2-40B4-BE49-F238E27FC236}">
                <a16:creationId xmlns:a16="http://schemas.microsoft.com/office/drawing/2014/main" xmlns="" id="{C177833C-CAF2-4B0A-AA95-238C9819D779}"/>
              </a:ext>
            </a:extLst>
          </p:cNvPr>
          <p:cNvSpPr/>
          <p:nvPr/>
        </p:nvSpPr>
        <p:spPr>
          <a:xfrm>
            <a:off x="1" y="2024844"/>
            <a:ext cx="400049" cy="2808312"/>
          </a:xfrm>
          <a:prstGeom prst="rect">
            <a:avLst/>
          </a:prstGeom>
          <a:solidFill>
            <a:srgbClr val="F6A514">
              <a:alpha val="8196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49987205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C9216902-7F9E-4671-8EB6-BF02B95F774F}"/>
              </a:ext>
            </a:extLst>
          </p:cNvPr>
          <p:cNvSpPr>
            <a:spLocks noGrp="1"/>
          </p:cNvSpPr>
          <p:nvPr>
            <p:ph type="title"/>
          </p:nvPr>
        </p:nvSpPr>
        <p:spPr/>
        <p:txBody>
          <a:bodyPr>
            <a:normAutofit/>
          </a:bodyPr>
          <a:lstStyle/>
          <a:p>
            <a:r>
              <a:rPr lang="en-US" altLang="zh-CN" b="1" dirty="0"/>
              <a:t>4.</a:t>
            </a:r>
            <a:r>
              <a:rPr lang="zh-CN" altLang="zh-CN" b="1" dirty="0"/>
              <a:t>体态礼仪的运用</a:t>
            </a:r>
            <a:r>
              <a:rPr lang="en-US" altLang="zh-CN" dirty="0"/>
              <a:t/>
            </a:r>
            <a:br>
              <a:rPr lang="en-US" altLang="zh-CN" dirty="0"/>
            </a:br>
            <a:r>
              <a:rPr lang="en-US" altLang="zh-CN" dirty="0"/>
              <a:t>       </a:t>
            </a:r>
            <a:r>
              <a:rPr lang="zh-CN" altLang="en-US" dirty="0"/>
              <a:t>人的第一印象往往是在见面的前 </a:t>
            </a:r>
            <a:r>
              <a:rPr lang="en-US" altLang="zh-CN" dirty="0"/>
              <a:t>6 </a:t>
            </a:r>
            <a:r>
              <a:rPr lang="zh-CN" altLang="en-US" dirty="0"/>
              <a:t>秒形成的，所以要想给人留下良好印象，外在的形体礼 仪不容忽视。男士与女士有不同的站姿，女士展现亭亭玉立的阴柔美，男士展现阳刚之美。走 姿、蹲姿，男士与女士亦有不同。在人际交往过程中肢体语言必不可少，但用多了给人浮躁、毛 手毛脚的感觉，用少了则不能清晰地表达自己的意思，因此怎样掌握好这个度是礼仪的必修内 容。在商务交往中，商务人士标准的体态体现了一种职场人的风范，这与平时的形体训练是密 不可分的。 </a:t>
            </a:r>
            <a:r>
              <a:rPr lang="en-US" altLang="zh-CN" dirty="0"/>
              <a:t/>
            </a:r>
            <a:br>
              <a:rPr lang="en-US" altLang="zh-CN" dirty="0"/>
            </a:br>
            <a:endParaRPr lang="zh-CN" altLang="en-US" dirty="0"/>
          </a:p>
        </p:txBody>
      </p:sp>
      <p:sp>
        <p:nvSpPr>
          <p:cNvPr id="3" name="矩形 2">
            <a:extLst>
              <a:ext uri="{FF2B5EF4-FFF2-40B4-BE49-F238E27FC236}">
                <a16:creationId xmlns:a16="http://schemas.microsoft.com/office/drawing/2014/main" xmlns="" id="{EA88133C-4E97-4C34-8233-61D3751DB176}"/>
              </a:ext>
            </a:extLst>
          </p:cNvPr>
          <p:cNvSpPr/>
          <p:nvPr/>
        </p:nvSpPr>
        <p:spPr>
          <a:xfrm>
            <a:off x="1" y="2024844"/>
            <a:ext cx="400049" cy="2808312"/>
          </a:xfrm>
          <a:prstGeom prst="rect">
            <a:avLst/>
          </a:prstGeom>
          <a:solidFill>
            <a:srgbClr val="F6A514">
              <a:alpha val="8196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4987409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BE365873-2D8D-4E78-9452-0E6E4D2C76D0}"/>
              </a:ext>
            </a:extLst>
          </p:cNvPr>
          <p:cNvSpPr>
            <a:spLocks noGrp="1"/>
          </p:cNvSpPr>
          <p:nvPr>
            <p:ph type="title"/>
          </p:nvPr>
        </p:nvSpPr>
        <p:spPr/>
        <p:txBody>
          <a:bodyPr>
            <a:normAutofit/>
          </a:bodyPr>
          <a:lstStyle/>
          <a:p>
            <a:r>
              <a:rPr lang="zh-CN" altLang="zh-CN" sz="2800" kern="1200" dirty="0">
                <a:solidFill>
                  <a:schemeClr val="tx1"/>
                </a:solidFill>
                <a:effectLst/>
                <a:latin typeface="微软雅黑" panose="020B0503020204020204" pitchFamily="34" charset="-122"/>
                <a:ea typeface="微软雅黑" panose="020B0503020204020204" pitchFamily="34" charset="-122"/>
                <a:cs typeface="+mj-cs"/>
              </a:rPr>
              <a:t>二、职业形象的标识系统</a:t>
            </a:r>
            <a:endParaRPr lang="zh-CN" altLang="zh-CN" sz="2000" kern="1200" dirty="0">
              <a:solidFill>
                <a:schemeClr val="tx1"/>
              </a:solidFill>
              <a:effectLst/>
              <a:latin typeface="微软雅黑" panose="020B0503020204020204" pitchFamily="34" charset="-122"/>
              <a:ea typeface="微软雅黑" panose="020B0503020204020204" pitchFamily="34" charset="-122"/>
              <a:cs typeface="+mj-cs"/>
            </a:endParaRPr>
          </a:p>
          <a:p>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职业形象是表现在外的精神面貌、性格特征，对于那些特征可以作为典范的标识构成特定职业形象的要素，学者们对此有不同的观点：</a:t>
            </a:r>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r>
            <a:b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br>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①二标识说，主要有职业道德和职业技能说、职业精神面貌和职业行为特征说、外在结构与内在结构说。</a:t>
            </a:r>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r>
            <a:b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br>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②三标识说，主要有仪表仪容、行为语言、思想说；职业形象、工作形象、人格形象说；真、善、美“三要素论”。</a:t>
            </a:r>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r>
            <a:b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br>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③四标识说，主要有职业精神、职业理念、职业行为规范、职业道德伦理规范说，等等。</a:t>
            </a:r>
          </a:p>
          <a:p>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良好的职业形象归根结底还得依靠职业能力。职业能力是职业形象的核心标识。而职业操行则决定职业工作能力的目标和价值取向，决定职业能力为谁工作、怎样服务的问题，因此，职业操行是职业能力的统帅。</a:t>
            </a:r>
          </a:p>
          <a:p>
            <a:endParaRPr lang="zh-CN" altLang="en-US" dirty="0"/>
          </a:p>
        </p:txBody>
      </p:sp>
      <p:sp>
        <p:nvSpPr>
          <p:cNvPr id="3" name="矩形 2">
            <a:extLst>
              <a:ext uri="{FF2B5EF4-FFF2-40B4-BE49-F238E27FC236}">
                <a16:creationId xmlns:a16="http://schemas.microsoft.com/office/drawing/2014/main" xmlns="" id="{2A194FA9-E784-4E99-8768-7CA693B5F141}"/>
              </a:ext>
            </a:extLst>
          </p:cNvPr>
          <p:cNvSpPr/>
          <p:nvPr/>
        </p:nvSpPr>
        <p:spPr>
          <a:xfrm>
            <a:off x="1" y="2024844"/>
            <a:ext cx="400049" cy="2808312"/>
          </a:xfrm>
          <a:prstGeom prst="rect">
            <a:avLst/>
          </a:prstGeom>
          <a:solidFill>
            <a:srgbClr val="F6A514">
              <a:alpha val="8196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53603755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42E98891-704A-4AC6-938C-64B2BF5261C9}"/>
              </a:ext>
            </a:extLst>
          </p:cNvPr>
          <p:cNvSpPr>
            <a:spLocks noGrp="1"/>
          </p:cNvSpPr>
          <p:nvPr>
            <p:ph type="title"/>
          </p:nvPr>
        </p:nvSpPr>
        <p:spPr/>
        <p:txBody>
          <a:bodyPr/>
          <a:lstStyle/>
          <a:p>
            <a:r>
              <a:rPr lang="en-US" altLang="zh-CN" b="1" dirty="0"/>
              <a:t>5.</a:t>
            </a:r>
            <a:r>
              <a:rPr lang="zh-CN" altLang="zh-CN" b="1" dirty="0"/>
              <a:t>人际交往礼仪的运用</a:t>
            </a:r>
            <a:r>
              <a:rPr lang="en-US" altLang="zh-CN" dirty="0"/>
              <a:t/>
            </a:r>
            <a:br>
              <a:rPr lang="en-US" altLang="zh-CN" dirty="0"/>
            </a:br>
            <a:r>
              <a:rPr lang="en-US" altLang="zh-CN" dirty="0"/>
              <a:t>     </a:t>
            </a:r>
            <a:r>
              <a:rPr lang="zh-CN" altLang="en-US" dirty="0"/>
              <a:t>（</a:t>
            </a:r>
            <a:r>
              <a:rPr lang="en-US" altLang="zh-CN" dirty="0"/>
              <a:t>1</a:t>
            </a:r>
            <a:r>
              <a:rPr lang="zh-CN" altLang="en-US" dirty="0"/>
              <a:t>）</a:t>
            </a:r>
            <a:r>
              <a:rPr lang="en-US" altLang="zh-CN" dirty="0"/>
              <a:t>3A</a:t>
            </a:r>
            <a:r>
              <a:rPr lang="zh-CN" altLang="en-US" dirty="0"/>
              <a:t>（</a:t>
            </a:r>
            <a:r>
              <a:rPr lang="en-US" altLang="zh-CN" dirty="0"/>
              <a:t>Accept—</a:t>
            </a:r>
            <a:r>
              <a:rPr lang="zh-CN" altLang="en-US" dirty="0"/>
              <a:t>接受、</a:t>
            </a:r>
            <a:r>
              <a:rPr lang="en-US" altLang="zh-CN" dirty="0"/>
              <a:t>Attention—</a:t>
            </a:r>
            <a:r>
              <a:rPr lang="zh-CN" altLang="en-US" dirty="0"/>
              <a:t>重视、</a:t>
            </a:r>
            <a:r>
              <a:rPr lang="en-US" altLang="zh-CN" dirty="0"/>
              <a:t>Admire—</a:t>
            </a:r>
            <a:r>
              <a:rPr lang="zh-CN" altLang="en-US" dirty="0"/>
              <a:t>赞赏）原则。商务礼仪的 </a:t>
            </a:r>
            <a:r>
              <a:rPr lang="en-US" altLang="zh-CN" dirty="0"/>
              <a:t>3A </a:t>
            </a:r>
            <a:r>
              <a:rPr lang="zh-CN" altLang="en-US" dirty="0"/>
              <a:t>原则是 美国学者布吉尼教授提出的，它是商务礼仪的立足资本。</a:t>
            </a:r>
            <a:r>
              <a:rPr lang="en-US" altLang="zh-CN" dirty="0"/>
              <a:t>3A </a:t>
            </a:r>
            <a:r>
              <a:rPr lang="zh-CN" altLang="en-US" dirty="0"/>
              <a:t>原则告诉我们在商务交往中不能 只见到物而忘掉人，强调人的重要性，要注意人际关系的处理。 </a:t>
            </a:r>
            <a:r>
              <a:rPr lang="en-US" altLang="zh-CN" dirty="0"/>
              <a:t/>
            </a:r>
            <a:br>
              <a:rPr lang="en-US" altLang="zh-CN" dirty="0"/>
            </a:br>
            <a:r>
              <a:rPr lang="en-US" altLang="zh-CN" dirty="0"/>
              <a:t>     </a:t>
            </a:r>
            <a:r>
              <a:rPr lang="zh-CN" altLang="en-US" dirty="0"/>
              <a:t>（</a:t>
            </a:r>
            <a:r>
              <a:rPr lang="en-US" altLang="zh-CN" dirty="0"/>
              <a:t>2</a:t>
            </a:r>
            <a:r>
              <a:rPr lang="zh-CN" altLang="en-US" dirty="0"/>
              <a:t>）白金法则。白金法则是美国最有影响的演说人之一托尼</a:t>
            </a:r>
            <a:r>
              <a:rPr lang="en-US" altLang="zh-CN" dirty="0"/>
              <a:t>·</a:t>
            </a:r>
            <a:r>
              <a:rPr lang="zh-CN" altLang="en-US" dirty="0"/>
              <a:t>亚历山德拉博士与人力资 源顾问迈克尔</a:t>
            </a:r>
            <a:r>
              <a:rPr lang="en-US" altLang="zh-CN" dirty="0"/>
              <a:t>·</a:t>
            </a:r>
            <a:r>
              <a:rPr lang="zh-CN" altLang="en-US" dirty="0"/>
              <a:t>奥康纳博士研究的成果。白金法则的精髓在于“别人希望你怎样对待他们，你 就怎样对待他们”，从研究别人的需要出发，然后调整自己的行为，运用我们的智慧和才能使别人过得轻松、舒畅。“己所不欲，勿施于人”，这是人际互动的基本原理。“人之所欲，才施 于人”，这是人际经营的白金定律。白金法则指导你根据他人的性格特征、兴趣爱好，采取相 应的行动，使你的事业获得更大的成功。 </a:t>
            </a:r>
          </a:p>
        </p:txBody>
      </p:sp>
      <p:sp>
        <p:nvSpPr>
          <p:cNvPr id="3" name="矩形 2">
            <a:extLst>
              <a:ext uri="{FF2B5EF4-FFF2-40B4-BE49-F238E27FC236}">
                <a16:creationId xmlns:a16="http://schemas.microsoft.com/office/drawing/2014/main" xmlns="" id="{40A366CE-D27C-4A42-B3AD-49903AA39589}"/>
              </a:ext>
            </a:extLst>
          </p:cNvPr>
          <p:cNvSpPr/>
          <p:nvPr/>
        </p:nvSpPr>
        <p:spPr>
          <a:xfrm>
            <a:off x="1" y="2024844"/>
            <a:ext cx="400049" cy="2808312"/>
          </a:xfrm>
          <a:prstGeom prst="rect">
            <a:avLst/>
          </a:prstGeom>
          <a:solidFill>
            <a:srgbClr val="F6A514">
              <a:alpha val="8196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20476217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368F58E2-08C6-497E-91AD-F6A93E8A6AC4}"/>
              </a:ext>
            </a:extLst>
          </p:cNvPr>
          <p:cNvSpPr>
            <a:spLocks noGrp="1"/>
          </p:cNvSpPr>
          <p:nvPr>
            <p:ph type="title"/>
          </p:nvPr>
        </p:nvSpPr>
        <p:spPr/>
        <p:txBody>
          <a:bodyPr>
            <a:normAutofit/>
          </a:bodyPr>
          <a:lstStyle/>
          <a:p>
            <a:r>
              <a:rPr lang="zh-CN" altLang="zh-CN" sz="2800" kern="1200" dirty="0">
                <a:solidFill>
                  <a:schemeClr val="tx1"/>
                </a:solidFill>
                <a:effectLst/>
                <a:latin typeface="微软雅黑" panose="020B0503020204020204" pitchFamily="34" charset="-122"/>
                <a:ea typeface="微软雅黑" panose="020B0503020204020204" pitchFamily="34" charset="-122"/>
                <a:cs typeface="+mj-cs"/>
              </a:rPr>
              <a:t>三、良好职业形象的功能</a:t>
            </a:r>
            <a:endParaRPr lang="zh-CN" altLang="zh-CN" sz="2000" kern="1200" dirty="0">
              <a:solidFill>
                <a:schemeClr val="tx1"/>
              </a:solidFill>
              <a:effectLst/>
              <a:latin typeface="微软雅黑" panose="020B0503020204020204" pitchFamily="34" charset="-122"/>
              <a:ea typeface="微软雅黑" panose="020B0503020204020204" pitchFamily="34" charset="-122"/>
              <a:cs typeface="+mj-cs"/>
            </a:endParaRPr>
          </a:p>
          <a:p>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既然职业形象是社会、公众对特定职业与职业人的评价，关于这种评价的作用有专家指出：“形象是当今社会的核心概念之一，人们对形象的依赖已经成为一种生存状态。这就是说，形象可以决定发展，形象直接决定效益”。 “良好的个人形象可以使一个人走向成功和富裕，相反，不良的个人形象则可以毁掉一个人的事业和前程。据统计，女性的工作失败有</a:t>
            </a:r>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35</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％是因为形象不良所致，公认的有魅力的职业女性应该拥有良好的气质和典雅的风度”。为什么职业形象具有如此的社会、经济效应呢？这是因为良好的职业形象具有下列功能：</a:t>
            </a:r>
          </a:p>
          <a:p>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t>
            </a:r>
            <a:endParaRPr lang="zh-CN" altLang="zh-CN" sz="2000" kern="1200" dirty="0">
              <a:solidFill>
                <a:schemeClr val="tx1"/>
              </a:solidFill>
              <a:effectLst/>
              <a:latin typeface="微软雅黑" panose="020B0503020204020204" pitchFamily="34" charset="-122"/>
              <a:ea typeface="微软雅黑" panose="020B0503020204020204" pitchFamily="34" charset="-122"/>
              <a:cs typeface="+mj-cs"/>
            </a:endParaRPr>
          </a:p>
          <a:p>
            <a:endParaRPr lang="zh-CN" altLang="en-US" dirty="0"/>
          </a:p>
        </p:txBody>
      </p:sp>
      <p:sp>
        <p:nvSpPr>
          <p:cNvPr id="3" name="矩形 2">
            <a:extLst>
              <a:ext uri="{FF2B5EF4-FFF2-40B4-BE49-F238E27FC236}">
                <a16:creationId xmlns:a16="http://schemas.microsoft.com/office/drawing/2014/main" xmlns="" id="{2D4D8129-70CA-4356-800D-9A54A8A04933}"/>
              </a:ext>
            </a:extLst>
          </p:cNvPr>
          <p:cNvSpPr/>
          <p:nvPr/>
        </p:nvSpPr>
        <p:spPr>
          <a:xfrm>
            <a:off x="1" y="2024844"/>
            <a:ext cx="400049" cy="2808312"/>
          </a:xfrm>
          <a:prstGeom prst="rect">
            <a:avLst/>
          </a:prstGeom>
          <a:solidFill>
            <a:srgbClr val="F6A514">
              <a:alpha val="8196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a16="http://schemas.microsoft.com/office/drawing/2014/main" xmlns="" id="{DAADC92B-A497-466B-9847-06B413AB4DC0}"/>
              </a:ext>
            </a:extLst>
          </p:cNvPr>
          <p:cNvSpPr/>
          <p:nvPr/>
        </p:nvSpPr>
        <p:spPr>
          <a:xfrm>
            <a:off x="2223495" y="4261022"/>
            <a:ext cx="2133600" cy="2133600"/>
          </a:xfrm>
          <a:prstGeom prst="rect">
            <a:avLst/>
          </a:prstGeom>
          <a:blipFill>
            <a:blip r:embed="rId2" cstate="email"/>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50000"/>
                  <a:lumOff val="50000"/>
                </a:schemeClr>
              </a:solidFill>
            </a:endParaRPr>
          </a:p>
        </p:txBody>
      </p:sp>
      <p:sp>
        <p:nvSpPr>
          <p:cNvPr id="6" name="标题 1">
            <a:extLst>
              <a:ext uri="{FF2B5EF4-FFF2-40B4-BE49-F238E27FC236}">
                <a16:creationId xmlns:a16="http://schemas.microsoft.com/office/drawing/2014/main" xmlns="" id="{EAAC049C-7CE5-4303-AFB7-812484772A80}"/>
              </a:ext>
            </a:extLst>
          </p:cNvPr>
          <p:cNvSpPr txBox="1">
            <a:spLocks/>
          </p:cNvSpPr>
          <p:nvPr/>
        </p:nvSpPr>
        <p:spPr>
          <a:xfrm>
            <a:off x="5838239" y="4087426"/>
            <a:ext cx="2747963" cy="606038"/>
          </a:xfrm>
          <a:prstGeom prst="rect">
            <a:avLst/>
          </a:prstGeom>
        </p:spPr>
        <p:txBody>
          <a:bodyPr vert="horz" lIns="91440" tIns="45720" rIns="91440" bIns="45720" rtlCol="0" anchor="t">
            <a:normAutofit/>
          </a:bodyPr>
          <a:lstStyle>
            <a:lvl1pPr algn="l" defTabSz="914400" rtl="0" eaLnBrk="1" latinLnBrk="0" hangingPunct="1">
              <a:lnSpc>
                <a:spcPct val="130000"/>
              </a:lnSpc>
              <a:spcBef>
                <a:spcPct val="0"/>
              </a:spcBef>
              <a:buNone/>
              <a:defRPr sz="2000" kern="1200">
                <a:solidFill>
                  <a:schemeClr val="tx1"/>
                </a:solidFill>
                <a:latin typeface="微软雅黑" panose="020B0503020204020204" pitchFamily="34" charset="-122"/>
                <a:ea typeface="微软雅黑" panose="020B0503020204020204" pitchFamily="34" charset="-122"/>
                <a:cs typeface="+mj-cs"/>
              </a:defRPr>
            </a:lvl1pPr>
          </a:lstStyle>
          <a:p>
            <a:r>
              <a:rPr lang="en-US" altLang="zh-CN" dirty="0"/>
              <a:t> 1.</a:t>
            </a:r>
            <a:r>
              <a:rPr lang="zh-CN" altLang="zh-CN" dirty="0"/>
              <a:t>引起注意。</a:t>
            </a:r>
            <a:endParaRPr lang="zh-CN" altLang="en-US" dirty="0"/>
          </a:p>
        </p:txBody>
      </p:sp>
      <p:sp>
        <p:nvSpPr>
          <p:cNvPr id="7" name="标题 1">
            <a:extLst>
              <a:ext uri="{FF2B5EF4-FFF2-40B4-BE49-F238E27FC236}">
                <a16:creationId xmlns:a16="http://schemas.microsoft.com/office/drawing/2014/main" xmlns="" id="{A77AC1AE-BF5B-403E-8AB7-859B47D07DB0}"/>
              </a:ext>
            </a:extLst>
          </p:cNvPr>
          <p:cNvSpPr txBox="1">
            <a:spLocks/>
          </p:cNvSpPr>
          <p:nvPr/>
        </p:nvSpPr>
        <p:spPr>
          <a:xfrm>
            <a:off x="5934089" y="4654755"/>
            <a:ext cx="2747963" cy="531620"/>
          </a:xfrm>
          <a:prstGeom prst="rect">
            <a:avLst/>
          </a:prstGeom>
        </p:spPr>
        <p:txBody>
          <a:bodyPr vert="horz" lIns="91440" tIns="45720" rIns="91440" bIns="45720" rtlCol="0" anchor="t">
            <a:normAutofit/>
          </a:bodyPr>
          <a:lstStyle>
            <a:lvl1pPr algn="l" defTabSz="914400" rtl="0" eaLnBrk="1" latinLnBrk="0" hangingPunct="1">
              <a:lnSpc>
                <a:spcPct val="130000"/>
              </a:lnSpc>
              <a:spcBef>
                <a:spcPct val="0"/>
              </a:spcBef>
              <a:buNone/>
              <a:defRPr sz="2000" kern="1200">
                <a:solidFill>
                  <a:schemeClr val="tx1"/>
                </a:solidFill>
                <a:latin typeface="微软雅黑" panose="020B0503020204020204" pitchFamily="34" charset="-122"/>
                <a:ea typeface="微软雅黑" panose="020B0503020204020204" pitchFamily="34" charset="-122"/>
                <a:cs typeface="+mj-cs"/>
              </a:defRPr>
            </a:lvl1pPr>
          </a:lstStyle>
          <a:p>
            <a:r>
              <a:rPr lang="en-US" altLang="zh-CN" dirty="0"/>
              <a:t>2.</a:t>
            </a:r>
            <a:r>
              <a:rPr lang="zh-CN" altLang="zh-CN" dirty="0"/>
              <a:t>便于沟通。</a:t>
            </a:r>
            <a:endParaRPr lang="zh-CN" altLang="en-US" dirty="0"/>
          </a:p>
        </p:txBody>
      </p:sp>
      <p:sp>
        <p:nvSpPr>
          <p:cNvPr id="8" name="标题 1">
            <a:extLst>
              <a:ext uri="{FF2B5EF4-FFF2-40B4-BE49-F238E27FC236}">
                <a16:creationId xmlns:a16="http://schemas.microsoft.com/office/drawing/2014/main" xmlns="" id="{85760710-C189-4FBA-B8D6-F8CE3C976D9C}"/>
              </a:ext>
            </a:extLst>
          </p:cNvPr>
          <p:cNvSpPr txBox="1">
            <a:spLocks/>
          </p:cNvSpPr>
          <p:nvPr/>
        </p:nvSpPr>
        <p:spPr>
          <a:xfrm>
            <a:off x="5934089" y="5214951"/>
            <a:ext cx="2747963" cy="531620"/>
          </a:xfrm>
          <a:prstGeom prst="rect">
            <a:avLst/>
          </a:prstGeom>
        </p:spPr>
        <p:txBody>
          <a:bodyPr vert="horz" lIns="91440" tIns="45720" rIns="91440" bIns="45720" rtlCol="0" anchor="t">
            <a:normAutofit/>
          </a:bodyPr>
          <a:lstStyle>
            <a:lvl1pPr algn="l" defTabSz="914400" rtl="0" eaLnBrk="1" latinLnBrk="0" hangingPunct="1">
              <a:lnSpc>
                <a:spcPct val="130000"/>
              </a:lnSpc>
              <a:spcBef>
                <a:spcPct val="0"/>
              </a:spcBef>
              <a:buNone/>
              <a:defRPr sz="2000" kern="1200">
                <a:solidFill>
                  <a:schemeClr val="tx1"/>
                </a:solidFill>
                <a:latin typeface="微软雅黑" panose="020B0503020204020204" pitchFamily="34" charset="-122"/>
                <a:ea typeface="微软雅黑" panose="020B0503020204020204" pitchFamily="34" charset="-122"/>
                <a:cs typeface="+mj-cs"/>
              </a:defRPr>
            </a:lvl1pPr>
          </a:lstStyle>
          <a:p>
            <a:r>
              <a:rPr lang="en-US" altLang="zh-CN" dirty="0"/>
              <a:t>3.</a:t>
            </a:r>
            <a:r>
              <a:rPr lang="zh-CN" altLang="zh-CN" dirty="0"/>
              <a:t>建立公信力。</a:t>
            </a:r>
            <a:endParaRPr lang="zh-CN" altLang="en-US" dirty="0"/>
          </a:p>
        </p:txBody>
      </p:sp>
      <p:sp>
        <p:nvSpPr>
          <p:cNvPr id="9" name="标题 1">
            <a:extLst>
              <a:ext uri="{FF2B5EF4-FFF2-40B4-BE49-F238E27FC236}">
                <a16:creationId xmlns:a16="http://schemas.microsoft.com/office/drawing/2014/main" xmlns="" id="{12E0DE75-AFA5-4634-8B5F-5FBCAEB56783}"/>
              </a:ext>
            </a:extLst>
          </p:cNvPr>
          <p:cNvSpPr txBox="1">
            <a:spLocks/>
          </p:cNvSpPr>
          <p:nvPr/>
        </p:nvSpPr>
        <p:spPr>
          <a:xfrm>
            <a:off x="5915047" y="5705488"/>
            <a:ext cx="2747963" cy="531620"/>
          </a:xfrm>
          <a:prstGeom prst="rect">
            <a:avLst/>
          </a:prstGeom>
        </p:spPr>
        <p:txBody>
          <a:bodyPr vert="horz" lIns="91440" tIns="45720" rIns="91440" bIns="45720" rtlCol="0" anchor="t">
            <a:normAutofit/>
          </a:bodyPr>
          <a:lstStyle>
            <a:lvl1pPr algn="l" defTabSz="914400" rtl="0" eaLnBrk="1" latinLnBrk="0" hangingPunct="1">
              <a:lnSpc>
                <a:spcPct val="130000"/>
              </a:lnSpc>
              <a:spcBef>
                <a:spcPct val="0"/>
              </a:spcBef>
              <a:buNone/>
              <a:defRPr sz="2000" kern="1200">
                <a:solidFill>
                  <a:schemeClr val="tx1"/>
                </a:solidFill>
                <a:latin typeface="微软雅黑" panose="020B0503020204020204" pitchFamily="34" charset="-122"/>
                <a:ea typeface="微软雅黑" panose="020B0503020204020204" pitchFamily="34" charset="-122"/>
                <a:cs typeface="+mj-cs"/>
              </a:defRPr>
            </a:lvl1pPr>
          </a:lstStyle>
          <a:p>
            <a:r>
              <a:rPr lang="en-US" altLang="zh-CN" dirty="0"/>
              <a:t>4.</a:t>
            </a:r>
            <a:r>
              <a:rPr lang="zh-CN" altLang="zh-CN" dirty="0"/>
              <a:t>实现职业目标。</a:t>
            </a:r>
            <a:endParaRPr lang="zh-CN" altLang="en-US" dirty="0"/>
          </a:p>
        </p:txBody>
      </p:sp>
      <p:grpSp>
        <p:nvGrpSpPr>
          <p:cNvPr id="10" name="组合 9">
            <a:extLst>
              <a:ext uri="{FF2B5EF4-FFF2-40B4-BE49-F238E27FC236}">
                <a16:creationId xmlns:a16="http://schemas.microsoft.com/office/drawing/2014/main" xmlns="" id="{FECCE551-9F61-4ED7-B8F5-F7885EC8C3F6}"/>
              </a:ext>
            </a:extLst>
          </p:cNvPr>
          <p:cNvGrpSpPr/>
          <p:nvPr/>
        </p:nvGrpSpPr>
        <p:grpSpPr>
          <a:xfrm>
            <a:off x="5014806" y="4282433"/>
            <a:ext cx="604358" cy="216024"/>
            <a:chOff x="264939" y="188640"/>
            <a:chExt cx="604358" cy="216024"/>
          </a:xfrm>
          <a:solidFill>
            <a:srgbClr val="548EC3"/>
          </a:solidFill>
        </p:grpSpPr>
        <p:sp>
          <p:nvSpPr>
            <p:cNvPr id="11" name="燕尾形 2">
              <a:extLst>
                <a:ext uri="{FF2B5EF4-FFF2-40B4-BE49-F238E27FC236}">
                  <a16:creationId xmlns:a16="http://schemas.microsoft.com/office/drawing/2014/main" xmlns="" id="{DEEA953C-C6D6-451C-A582-676A2638D39A}"/>
                </a:ext>
              </a:extLst>
            </p:cNvPr>
            <p:cNvSpPr/>
            <p:nvPr/>
          </p:nvSpPr>
          <p:spPr>
            <a:xfrm>
              <a:off x="264939"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2" name="燕尾形 3">
              <a:extLst>
                <a:ext uri="{FF2B5EF4-FFF2-40B4-BE49-F238E27FC236}">
                  <a16:creationId xmlns:a16="http://schemas.microsoft.com/office/drawing/2014/main" xmlns="" id="{EAE21166-EEBF-452B-AE99-A63C21DBCD0F}"/>
                </a:ext>
              </a:extLst>
            </p:cNvPr>
            <p:cNvSpPr/>
            <p:nvPr/>
          </p:nvSpPr>
          <p:spPr>
            <a:xfrm>
              <a:off x="454914"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3" name="燕尾形 4">
              <a:extLst>
                <a:ext uri="{FF2B5EF4-FFF2-40B4-BE49-F238E27FC236}">
                  <a16:creationId xmlns:a16="http://schemas.microsoft.com/office/drawing/2014/main" xmlns="" id="{153DAA61-2252-415D-A26A-E785D953E9CA}"/>
                </a:ext>
              </a:extLst>
            </p:cNvPr>
            <p:cNvSpPr/>
            <p:nvPr/>
          </p:nvSpPr>
          <p:spPr>
            <a:xfrm>
              <a:off x="653273"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14" name="组合 13">
            <a:extLst>
              <a:ext uri="{FF2B5EF4-FFF2-40B4-BE49-F238E27FC236}">
                <a16:creationId xmlns:a16="http://schemas.microsoft.com/office/drawing/2014/main" xmlns="" id="{3458D3FD-82C7-4D8A-93E9-19D371774C1A}"/>
              </a:ext>
            </a:extLst>
          </p:cNvPr>
          <p:cNvGrpSpPr/>
          <p:nvPr/>
        </p:nvGrpSpPr>
        <p:grpSpPr>
          <a:xfrm>
            <a:off x="5024327" y="4820598"/>
            <a:ext cx="604358" cy="216024"/>
            <a:chOff x="264939" y="188640"/>
            <a:chExt cx="604358" cy="216024"/>
          </a:xfrm>
          <a:solidFill>
            <a:srgbClr val="65C6C1"/>
          </a:solidFill>
        </p:grpSpPr>
        <p:sp>
          <p:nvSpPr>
            <p:cNvPr id="15" name="燕尾形 2">
              <a:extLst>
                <a:ext uri="{FF2B5EF4-FFF2-40B4-BE49-F238E27FC236}">
                  <a16:creationId xmlns:a16="http://schemas.microsoft.com/office/drawing/2014/main" xmlns="" id="{66A64B88-3EB2-49C7-96BD-BE314A36A018}"/>
                </a:ext>
              </a:extLst>
            </p:cNvPr>
            <p:cNvSpPr/>
            <p:nvPr/>
          </p:nvSpPr>
          <p:spPr>
            <a:xfrm>
              <a:off x="264939"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燕尾形 3">
              <a:extLst>
                <a:ext uri="{FF2B5EF4-FFF2-40B4-BE49-F238E27FC236}">
                  <a16:creationId xmlns:a16="http://schemas.microsoft.com/office/drawing/2014/main" xmlns="" id="{720EA17A-FD3A-464E-B4BB-ACF176AC9B61}"/>
                </a:ext>
              </a:extLst>
            </p:cNvPr>
            <p:cNvSpPr/>
            <p:nvPr/>
          </p:nvSpPr>
          <p:spPr>
            <a:xfrm>
              <a:off x="454914"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燕尾形 4">
              <a:extLst>
                <a:ext uri="{FF2B5EF4-FFF2-40B4-BE49-F238E27FC236}">
                  <a16:creationId xmlns:a16="http://schemas.microsoft.com/office/drawing/2014/main" xmlns="" id="{E0452CB0-1B0B-43D8-8E59-FB33821707CA}"/>
                </a:ext>
              </a:extLst>
            </p:cNvPr>
            <p:cNvSpPr/>
            <p:nvPr/>
          </p:nvSpPr>
          <p:spPr>
            <a:xfrm>
              <a:off x="653273"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18" name="组合 17">
            <a:extLst>
              <a:ext uri="{FF2B5EF4-FFF2-40B4-BE49-F238E27FC236}">
                <a16:creationId xmlns:a16="http://schemas.microsoft.com/office/drawing/2014/main" xmlns="" id="{5B317A7F-C25A-48F0-A881-8CACCDBB7CDE}"/>
              </a:ext>
            </a:extLst>
          </p:cNvPr>
          <p:cNvGrpSpPr/>
          <p:nvPr/>
        </p:nvGrpSpPr>
        <p:grpSpPr>
          <a:xfrm>
            <a:off x="5024327" y="5373405"/>
            <a:ext cx="604358" cy="216024"/>
            <a:chOff x="264939" y="188640"/>
            <a:chExt cx="604358" cy="216024"/>
          </a:xfrm>
          <a:solidFill>
            <a:srgbClr val="FFC000"/>
          </a:solidFill>
        </p:grpSpPr>
        <p:sp>
          <p:nvSpPr>
            <p:cNvPr id="19" name="燕尾形 2">
              <a:extLst>
                <a:ext uri="{FF2B5EF4-FFF2-40B4-BE49-F238E27FC236}">
                  <a16:creationId xmlns:a16="http://schemas.microsoft.com/office/drawing/2014/main" xmlns="" id="{ADA53751-1913-430C-A70E-FB1DC1D8C17C}"/>
                </a:ext>
              </a:extLst>
            </p:cNvPr>
            <p:cNvSpPr/>
            <p:nvPr/>
          </p:nvSpPr>
          <p:spPr>
            <a:xfrm>
              <a:off x="264939"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0" name="燕尾形 3">
              <a:extLst>
                <a:ext uri="{FF2B5EF4-FFF2-40B4-BE49-F238E27FC236}">
                  <a16:creationId xmlns:a16="http://schemas.microsoft.com/office/drawing/2014/main" xmlns="" id="{3712305E-2BA1-4E6F-BB11-FD9E05048C21}"/>
                </a:ext>
              </a:extLst>
            </p:cNvPr>
            <p:cNvSpPr/>
            <p:nvPr/>
          </p:nvSpPr>
          <p:spPr>
            <a:xfrm>
              <a:off x="454914"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燕尾形 4">
              <a:extLst>
                <a:ext uri="{FF2B5EF4-FFF2-40B4-BE49-F238E27FC236}">
                  <a16:creationId xmlns:a16="http://schemas.microsoft.com/office/drawing/2014/main" xmlns="" id="{DCF9D5DD-734E-44F5-8775-CC03B570CC9F}"/>
                </a:ext>
              </a:extLst>
            </p:cNvPr>
            <p:cNvSpPr/>
            <p:nvPr/>
          </p:nvSpPr>
          <p:spPr>
            <a:xfrm>
              <a:off x="653273"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22" name="组合 21">
            <a:extLst>
              <a:ext uri="{FF2B5EF4-FFF2-40B4-BE49-F238E27FC236}">
                <a16:creationId xmlns:a16="http://schemas.microsoft.com/office/drawing/2014/main" xmlns="" id="{522C766E-56E5-431E-BC37-D7CE726255CC}"/>
              </a:ext>
            </a:extLst>
          </p:cNvPr>
          <p:cNvGrpSpPr/>
          <p:nvPr/>
        </p:nvGrpSpPr>
        <p:grpSpPr>
          <a:xfrm>
            <a:off x="5024327" y="5892170"/>
            <a:ext cx="604358" cy="216024"/>
            <a:chOff x="264939" y="188640"/>
            <a:chExt cx="604358" cy="216024"/>
          </a:xfrm>
          <a:solidFill>
            <a:srgbClr val="FB7D6E"/>
          </a:solidFill>
        </p:grpSpPr>
        <p:sp>
          <p:nvSpPr>
            <p:cNvPr id="23" name="燕尾形 2">
              <a:extLst>
                <a:ext uri="{FF2B5EF4-FFF2-40B4-BE49-F238E27FC236}">
                  <a16:creationId xmlns:a16="http://schemas.microsoft.com/office/drawing/2014/main" xmlns="" id="{57DACA53-F14C-426C-8548-C06B54225DDB}"/>
                </a:ext>
              </a:extLst>
            </p:cNvPr>
            <p:cNvSpPr/>
            <p:nvPr/>
          </p:nvSpPr>
          <p:spPr>
            <a:xfrm>
              <a:off x="264939"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4" name="燕尾形 3">
              <a:extLst>
                <a:ext uri="{FF2B5EF4-FFF2-40B4-BE49-F238E27FC236}">
                  <a16:creationId xmlns:a16="http://schemas.microsoft.com/office/drawing/2014/main" xmlns="" id="{50735F73-8098-4300-8935-83151033E8FA}"/>
                </a:ext>
              </a:extLst>
            </p:cNvPr>
            <p:cNvSpPr/>
            <p:nvPr/>
          </p:nvSpPr>
          <p:spPr>
            <a:xfrm>
              <a:off x="454914"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5" name="燕尾形 4">
              <a:extLst>
                <a:ext uri="{FF2B5EF4-FFF2-40B4-BE49-F238E27FC236}">
                  <a16:creationId xmlns:a16="http://schemas.microsoft.com/office/drawing/2014/main" xmlns="" id="{6AF707AB-D996-40C0-930A-2B4626D39CD3}"/>
                </a:ext>
              </a:extLst>
            </p:cNvPr>
            <p:cNvSpPr/>
            <p:nvPr/>
          </p:nvSpPr>
          <p:spPr>
            <a:xfrm>
              <a:off x="653273"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Tree>
    <p:extLst>
      <p:ext uri="{BB962C8B-B14F-4D97-AF65-F5344CB8AC3E}">
        <p14:creationId xmlns:p14="http://schemas.microsoft.com/office/powerpoint/2010/main" val="136679318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0CEBDFE5-E291-4EC6-8EA7-A3D09F60E2B6}"/>
              </a:ext>
            </a:extLst>
          </p:cNvPr>
          <p:cNvSpPr>
            <a:spLocks noGrp="1"/>
          </p:cNvSpPr>
          <p:nvPr>
            <p:ph type="title"/>
          </p:nvPr>
        </p:nvSpPr>
        <p:spPr/>
        <p:txBody>
          <a:bodyPr>
            <a:normAutofit/>
          </a:bodyPr>
          <a:lstStyle/>
          <a:p>
            <a:r>
              <a:rPr lang="zh-CN" altLang="zh-CN" sz="2800" kern="1200" dirty="0">
                <a:solidFill>
                  <a:schemeClr val="tx1"/>
                </a:solidFill>
                <a:effectLst/>
                <a:latin typeface="微软雅黑" panose="020B0503020204020204" pitchFamily="34" charset="-122"/>
                <a:ea typeface="微软雅黑" panose="020B0503020204020204" pitchFamily="34" charset="-122"/>
                <a:cs typeface="+mj-cs"/>
              </a:rPr>
              <a:t>四、职业形象应具备的基本要素</a:t>
            </a:r>
            <a:endParaRPr lang="zh-CN" altLang="zh-CN" sz="2000" kern="1200" dirty="0">
              <a:solidFill>
                <a:schemeClr val="tx1"/>
              </a:solidFill>
              <a:effectLst/>
              <a:latin typeface="微软雅黑" panose="020B0503020204020204" pitchFamily="34" charset="-122"/>
              <a:ea typeface="微软雅黑" panose="020B0503020204020204" pitchFamily="34" charset="-122"/>
              <a:cs typeface="+mj-cs"/>
            </a:endParaRPr>
          </a:p>
          <a:p>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　　在当今激烈竞争的社会中，一个人的形象远比人们想象的更为重要。给你的老板、同事、客户留下干练的专业形象，是你成功的开始。成功的职业形象对自身有暗示作用。我们要生存、要立足，一个人的形象应具备三个基本要素：</a:t>
            </a:r>
          </a:p>
          <a:p>
            <a:endParaRPr lang="zh-CN" altLang="en-US" dirty="0"/>
          </a:p>
        </p:txBody>
      </p:sp>
      <p:sp>
        <p:nvSpPr>
          <p:cNvPr id="3" name="矩形 2">
            <a:extLst>
              <a:ext uri="{FF2B5EF4-FFF2-40B4-BE49-F238E27FC236}">
                <a16:creationId xmlns:a16="http://schemas.microsoft.com/office/drawing/2014/main" xmlns="" id="{60F08EB2-697A-44E0-A36D-D4AE88A80BC5}"/>
              </a:ext>
            </a:extLst>
          </p:cNvPr>
          <p:cNvSpPr/>
          <p:nvPr/>
        </p:nvSpPr>
        <p:spPr>
          <a:xfrm>
            <a:off x="1" y="2024844"/>
            <a:ext cx="400049" cy="2808312"/>
          </a:xfrm>
          <a:prstGeom prst="rect">
            <a:avLst/>
          </a:prstGeom>
          <a:solidFill>
            <a:srgbClr val="F6A514">
              <a:alpha val="8196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标题 1">
            <a:extLst>
              <a:ext uri="{FF2B5EF4-FFF2-40B4-BE49-F238E27FC236}">
                <a16:creationId xmlns:a16="http://schemas.microsoft.com/office/drawing/2014/main" xmlns="" id="{917ADDFC-756F-4AFA-BF71-ADE64CB9EFF0}"/>
              </a:ext>
            </a:extLst>
          </p:cNvPr>
          <p:cNvSpPr txBox="1">
            <a:spLocks/>
          </p:cNvSpPr>
          <p:nvPr/>
        </p:nvSpPr>
        <p:spPr>
          <a:xfrm>
            <a:off x="5755148" y="2772676"/>
            <a:ext cx="1652588" cy="591751"/>
          </a:xfrm>
          <a:prstGeom prst="rect">
            <a:avLst/>
          </a:prstGeom>
        </p:spPr>
        <p:txBody>
          <a:bodyPr vert="horz" lIns="91440" tIns="45720" rIns="91440" bIns="45720" rtlCol="0" anchor="t">
            <a:normAutofit fontScale="92500"/>
          </a:bodyPr>
          <a:lstStyle>
            <a:lvl1pPr algn="l" defTabSz="914400" rtl="0" eaLnBrk="1" latinLnBrk="0" hangingPunct="1">
              <a:lnSpc>
                <a:spcPct val="130000"/>
              </a:lnSpc>
              <a:spcBef>
                <a:spcPct val="0"/>
              </a:spcBef>
              <a:buNone/>
              <a:defRPr sz="2000" kern="1200">
                <a:solidFill>
                  <a:schemeClr val="tx1"/>
                </a:solidFill>
                <a:latin typeface="微软雅黑" panose="020B0503020204020204" pitchFamily="34" charset="-122"/>
                <a:ea typeface="微软雅黑" panose="020B0503020204020204" pitchFamily="34" charset="-122"/>
                <a:cs typeface="+mj-cs"/>
              </a:defRPr>
            </a:lvl1pPr>
          </a:lstStyle>
          <a:p>
            <a:r>
              <a:rPr lang="zh-CN" altLang="zh-CN" sz="2400" dirty="0"/>
              <a:t>良好的品德。</a:t>
            </a:r>
            <a:endParaRPr lang="zh-CN" altLang="en-US" sz="2400" dirty="0"/>
          </a:p>
        </p:txBody>
      </p:sp>
      <p:sp>
        <p:nvSpPr>
          <p:cNvPr id="6" name="标题 1">
            <a:extLst>
              <a:ext uri="{FF2B5EF4-FFF2-40B4-BE49-F238E27FC236}">
                <a16:creationId xmlns:a16="http://schemas.microsoft.com/office/drawing/2014/main" xmlns="" id="{4BA129FE-31DF-4BCD-9399-385C5B21C402}"/>
              </a:ext>
            </a:extLst>
          </p:cNvPr>
          <p:cNvSpPr txBox="1">
            <a:spLocks/>
          </p:cNvSpPr>
          <p:nvPr/>
        </p:nvSpPr>
        <p:spPr>
          <a:xfrm>
            <a:off x="5781010" y="3818339"/>
            <a:ext cx="1652588" cy="553642"/>
          </a:xfrm>
          <a:prstGeom prst="rect">
            <a:avLst/>
          </a:prstGeom>
        </p:spPr>
        <p:txBody>
          <a:bodyPr vert="horz" lIns="91440" tIns="45720" rIns="91440" bIns="45720" rtlCol="0" anchor="t">
            <a:normAutofit lnSpcReduction="10000"/>
          </a:bodyPr>
          <a:lstStyle>
            <a:lvl1pPr algn="l" defTabSz="914400" rtl="0" eaLnBrk="1" latinLnBrk="0" hangingPunct="1">
              <a:lnSpc>
                <a:spcPct val="130000"/>
              </a:lnSpc>
              <a:spcBef>
                <a:spcPct val="0"/>
              </a:spcBef>
              <a:buNone/>
              <a:defRPr sz="2000" kern="1200">
                <a:solidFill>
                  <a:schemeClr val="tx1"/>
                </a:solidFill>
                <a:latin typeface="微软雅黑" panose="020B0503020204020204" pitchFamily="34" charset="-122"/>
                <a:ea typeface="微软雅黑" panose="020B0503020204020204" pitchFamily="34" charset="-122"/>
                <a:cs typeface="+mj-cs"/>
              </a:defRPr>
            </a:lvl1pPr>
          </a:lstStyle>
          <a:p>
            <a:r>
              <a:rPr lang="zh-CN" altLang="zh-CN" sz="2400" dirty="0"/>
              <a:t>有学识。</a:t>
            </a:r>
            <a:endParaRPr lang="zh-CN" altLang="en-US" sz="2400" dirty="0"/>
          </a:p>
        </p:txBody>
      </p:sp>
      <p:sp>
        <p:nvSpPr>
          <p:cNvPr id="7" name="标题 1">
            <a:extLst>
              <a:ext uri="{FF2B5EF4-FFF2-40B4-BE49-F238E27FC236}">
                <a16:creationId xmlns:a16="http://schemas.microsoft.com/office/drawing/2014/main" xmlns="" id="{2B7978AB-29EE-4A10-8CC2-7C29053409A3}"/>
              </a:ext>
            </a:extLst>
          </p:cNvPr>
          <p:cNvSpPr txBox="1">
            <a:spLocks/>
          </p:cNvSpPr>
          <p:nvPr/>
        </p:nvSpPr>
        <p:spPr>
          <a:xfrm>
            <a:off x="5788490" y="5070879"/>
            <a:ext cx="1652588" cy="553642"/>
          </a:xfrm>
          <a:prstGeom prst="rect">
            <a:avLst/>
          </a:prstGeom>
        </p:spPr>
        <p:txBody>
          <a:bodyPr vert="horz" lIns="91440" tIns="45720" rIns="91440" bIns="45720" rtlCol="0" anchor="t">
            <a:normAutofit lnSpcReduction="10000"/>
          </a:bodyPr>
          <a:lstStyle>
            <a:lvl1pPr algn="l" defTabSz="914400" rtl="0" eaLnBrk="1" latinLnBrk="0" hangingPunct="1">
              <a:lnSpc>
                <a:spcPct val="130000"/>
              </a:lnSpc>
              <a:spcBef>
                <a:spcPct val="0"/>
              </a:spcBef>
              <a:buNone/>
              <a:defRPr sz="2000" kern="1200">
                <a:solidFill>
                  <a:schemeClr val="tx1"/>
                </a:solidFill>
                <a:latin typeface="微软雅黑" panose="020B0503020204020204" pitchFamily="34" charset="-122"/>
                <a:ea typeface="微软雅黑" panose="020B0503020204020204" pitchFamily="34" charset="-122"/>
                <a:cs typeface="+mj-cs"/>
              </a:defRPr>
            </a:lvl1pPr>
          </a:lstStyle>
          <a:p>
            <a:r>
              <a:rPr lang="zh-CN" altLang="zh-CN" sz="2400" dirty="0"/>
              <a:t>穿着礼仪</a:t>
            </a:r>
            <a:endParaRPr lang="zh-CN" altLang="en-US" sz="2400" dirty="0"/>
          </a:p>
        </p:txBody>
      </p:sp>
      <p:cxnSp>
        <p:nvCxnSpPr>
          <p:cNvPr id="8" name="直接连接符 7">
            <a:extLst>
              <a:ext uri="{FF2B5EF4-FFF2-40B4-BE49-F238E27FC236}">
                <a16:creationId xmlns:a16="http://schemas.microsoft.com/office/drawing/2014/main" xmlns="" id="{C8CE6A5A-D871-45E7-8DE0-9F2F80C1156B}"/>
              </a:ext>
            </a:extLst>
          </p:cNvPr>
          <p:cNvCxnSpPr/>
          <p:nvPr/>
        </p:nvCxnSpPr>
        <p:spPr>
          <a:xfrm>
            <a:off x="4278170" y="3083545"/>
            <a:ext cx="1328161" cy="0"/>
          </a:xfrm>
          <a:prstGeom prst="line">
            <a:avLst/>
          </a:prstGeom>
          <a:ln w="9525">
            <a:solidFill>
              <a:schemeClr val="accent1">
                <a:lumMod val="75000"/>
              </a:schemeClr>
            </a:solidFill>
            <a:prstDash val="solid"/>
            <a:tailEnd type="oval" w="sm" len="sm"/>
          </a:ln>
        </p:spPr>
        <p:style>
          <a:lnRef idx="1">
            <a:schemeClr val="accent1"/>
          </a:lnRef>
          <a:fillRef idx="0">
            <a:schemeClr val="accent1"/>
          </a:fillRef>
          <a:effectRef idx="0">
            <a:schemeClr val="accent1"/>
          </a:effectRef>
          <a:fontRef idx="minor">
            <a:schemeClr val="tx1"/>
          </a:fontRef>
        </p:style>
      </p:cxnSp>
      <p:cxnSp>
        <p:nvCxnSpPr>
          <p:cNvPr id="9" name="直接连接符 8">
            <a:extLst>
              <a:ext uri="{FF2B5EF4-FFF2-40B4-BE49-F238E27FC236}">
                <a16:creationId xmlns:a16="http://schemas.microsoft.com/office/drawing/2014/main" xmlns="" id="{B3BAEA4F-DFB3-45F3-8AB8-4F053DD93F57}"/>
              </a:ext>
            </a:extLst>
          </p:cNvPr>
          <p:cNvCxnSpPr>
            <a:cxnSpLocks/>
          </p:cNvCxnSpPr>
          <p:nvPr/>
        </p:nvCxnSpPr>
        <p:spPr>
          <a:xfrm>
            <a:off x="4814887" y="4197300"/>
            <a:ext cx="729525" cy="0"/>
          </a:xfrm>
          <a:prstGeom prst="line">
            <a:avLst/>
          </a:prstGeom>
          <a:ln w="9525">
            <a:solidFill>
              <a:schemeClr val="accent1">
                <a:lumMod val="75000"/>
              </a:schemeClr>
            </a:solidFill>
            <a:prstDash val="solid"/>
            <a:tailEnd type="oval" w="sm" len="sm"/>
          </a:ln>
        </p:spPr>
        <p:style>
          <a:lnRef idx="1">
            <a:schemeClr val="accent1"/>
          </a:lnRef>
          <a:fillRef idx="0">
            <a:schemeClr val="accent1"/>
          </a:fillRef>
          <a:effectRef idx="0">
            <a:schemeClr val="accent1"/>
          </a:effectRef>
          <a:fontRef idx="minor">
            <a:schemeClr val="tx1"/>
          </a:fontRef>
        </p:style>
      </p:cxnSp>
      <p:cxnSp>
        <p:nvCxnSpPr>
          <p:cNvPr id="11" name="直接连接符 10">
            <a:extLst>
              <a:ext uri="{FF2B5EF4-FFF2-40B4-BE49-F238E27FC236}">
                <a16:creationId xmlns:a16="http://schemas.microsoft.com/office/drawing/2014/main" xmlns="" id="{7B19ED3F-27F4-4863-AFBE-FB5D94B323BA}"/>
              </a:ext>
            </a:extLst>
          </p:cNvPr>
          <p:cNvCxnSpPr/>
          <p:nvPr/>
        </p:nvCxnSpPr>
        <p:spPr>
          <a:xfrm>
            <a:off x="4232580" y="5309684"/>
            <a:ext cx="1328161" cy="0"/>
          </a:xfrm>
          <a:prstGeom prst="line">
            <a:avLst/>
          </a:prstGeom>
          <a:ln w="9525">
            <a:solidFill>
              <a:schemeClr val="accent1">
                <a:lumMod val="75000"/>
              </a:schemeClr>
            </a:solidFill>
            <a:prstDash val="solid"/>
            <a:tailEnd type="oval" w="sm" len="sm"/>
          </a:ln>
        </p:spPr>
        <p:style>
          <a:lnRef idx="1">
            <a:schemeClr val="accent1"/>
          </a:lnRef>
          <a:fillRef idx="0">
            <a:schemeClr val="accent1"/>
          </a:fillRef>
          <a:effectRef idx="0">
            <a:schemeClr val="accent1"/>
          </a:effectRef>
          <a:fontRef idx="minor">
            <a:schemeClr val="tx1"/>
          </a:fontRef>
        </p:style>
      </p:cxnSp>
      <p:sp>
        <p:nvSpPr>
          <p:cNvPr id="12" name="椭圆 11">
            <a:extLst>
              <a:ext uri="{FF2B5EF4-FFF2-40B4-BE49-F238E27FC236}">
                <a16:creationId xmlns:a16="http://schemas.microsoft.com/office/drawing/2014/main" xmlns="" id="{39959FA6-37BD-4D2B-AFFB-003A2F1A19F4}"/>
              </a:ext>
            </a:extLst>
          </p:cNvPr>
          <p:cNvSpPr/>
          <p:nvPr/>
        </p:nvSpPr>
        <p:spPr>
          <a:xfrm>
            <a:off x="2071684" y="3083545"/>
            <a:ext cx="2226135" cy="2226135"/>
          </a:xfrm>
          <a:prstGeom prst="ellipse">
            <a:avLst/>
          </a:pr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dirty="0">
                <a:solidFill>
                  <a:schemeClr val="tx1"/>
                </a:solidFill>
                <a:latin typeface="微软雅黑" panose="020B0503020204020204" pitchFamily="34" charset="-122"/>
                <a:ea typeface="微软雅黑" panose="020B0503020204020204" pitchFamily="34" charset="-122"/>
              </a:rPr>
              <a:t>个 人形 象</a:t>
            </a:r>
          </a:p>
        </p:txBody>
      </p:sp>
      <p:sp>
        <p:nvSpPr>
          <p:cNvPr id="13" name="弧形 12">
            <a:extLst>
              <a:ext uri="{FF2B5EF4-FFF2-40B4-BE49-F238E27FC236}">
                <a16:creationId xmlns:a16="http://schemas.microsoft.com/office/drawing/2014/main" xmlns="" id="{8F30703F-7716-42AB-BB3A-CF52EB641408}"/>
              </a:ext>
            </a:extLst>
          </p:cNvPr>
          <p:cNvSpPr/>
          <p:nvPr/>
        </p:nvSpPr>
        <p:spPr>
          <a:xfrm>
            <a:off x="2100260" y="2708483"/>
            <a:ext cx="2515453" cy="2515454"/>
          </a:xfrm>
          <a:prstGeom prst="arc">
            <a:avLst>
              <a:gd name="adj1" fmla="val 16236439"/>
              <a:gd name="adj2" fmla="val 0"/>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p>
        </p:txBody>
      </p:sp>
      <p:sp>
        <p:nvSpPr>
          <p:cNvPr id="15" name="弧形 14">
            <a:extLst>
              <a:ext uri="{FF2B5EF4-FFF2-40B4-BE49-F238E27FC236}">
                <a16:creationId xmlns:a16="http://schemas.microsoft.com/office/drawing/2014/main" xmlns="" id="{03F89EB7-EE0E-411F-B9CC-F4E41602C6ED}"/>
              </a:ext>
            </a:extLst>
          </p:cNvPr>
          <p:cNvSpPr/>
          <p:nvPr/>
        </p:nvSpPr>
        <p:spPr>
          <a:xfrm rot="5400000">
            <a:off x="2071684" y="3165695"/>
            <a:ext cx="2515453" cy="2515454"/>
          </a:xfrm>
          <a:prstGeom prst="arc">
            <a:avLst>
              <a:gd name="adj1" fmla="val 16236439"/>
              <a:gd name="adj2" fmla="val 0"/>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p>
        </p:txBody>
      </p:sp>
      <p:sp>
        <p:nvSpPr>
          <p:cNvPr id="4" name="椭圆 3">
            <a:extLst>
              <a:ext uri="{FF2B5EF4-FFF2-40B4-BE49-F238E27FC236}">
                <a16:creationId xmlns:a16="http://schemas.microsoft.com/office/drawing/2014/main" xmlns="" id="{52B6A078-059D-4967-A6BC-290273DC495B}"/>
              </a:ext>
            </a:extLst>
          </p:cNvPr>
          <p:cNvSpPr/>
          <p:nvPr/>
        </p:nvSpPr>
        <p:spPr>
          <a:xfrm>
            <a:off x="2228851" y="3364427"/>
            <a:ext cx="214312" cy="207448"/>
          </a:xfrm>
          <a:prstGeom prst="ellipse">
            <a:avLst/>
          </a:prstGeom>
          <a:solidFill>
            <a:srgbClr val="FC94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87311082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F32F827D-BD1F-478B-8017-535BBB340846}"/>
              </a:ext>
            </a:extLst>
          </p:cNvPr>
          <p:cNvSpPr>
            <a:spLocks noGrp="1"/>
          </p:cNvSpPr>
          <p:nvPr>
            <p:ph type="title"/>
          </p:nvPr>
        </p:nvSpPr>
        <p:spPr/>
        <p:txBody>
          <a:bodyPr>
            <a:normAutofit/>
          </a:bodyPr>
          <a:lstStyle/>
          <a:p>
            <a:r>
              <a:rPr lang="en-US" altLang="zh-CN" sz="3200" kern="1200" dirty="0">
                <a:solidFill>
                  <a:schemeClr val="tx1"/>
                </a:solidFill>
                <a:effectLst/>
                <a:latin typeface="微软雅黑" panose="020B0503020204020204" pitchFamily="34" charset="-122"/>
                <a:ea typeface="微软雅黑" panose="020B0503020204020204" pitchFamily="34" charset="-122"/>
                <a:cs typeface="+mj-cs"/>
              </a:rPr>
              <a:t>			</a:t>
            </a:r>
            <a:r>
              <a:rPr lang="zh-CN" altLang="zh-CN" sz="3200" kern="1200" dirty="0">
                <a:solidFill>
                  <a:schemeClr val="tx1"/>
                </a:solidFill>
                <a:effectLst/>
                <a:latin typeface="微软雅黑" panose="020B0503020204020204" pitchFamily="34" charset="-122"/>
                <a:ea typeface="微软雅黑" panose="020B0503020204020204" pitchFamily="34" charset="-122"/>
                <a:cs typeface="+mj-cs"/>
              </a:rPr>
              <a:t>第二节  正确认识礼仪</a:t>
            </a:r>
            <a:endParaRPr lang="zh-CN" altLang="zh-CN" sz="2000" kern="1200" dirty="0">
              <a:solidFill>
                <a:schemeClr val="tx1"/>
              </a:solidFill>
              <a:effectLst/>
              <a:latin typeface="微软雅黑" panose="020B0503020204020204" pitchFamily="34" charset="-122"/>
              <a:ea typeface="微软雅黑" panose="020B0503020204020204" pitchFamily="34" charset="-122"/>
              <a:cs typeface="+mj-cs"/>
            </a:endParaRPr>
          </a:p>
          <a:p>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现代礼仪是一个宽泛的概念，按照金正昆教授划分并予以规范的体系，现代礼仪至少包含有“社交礼仪”、“政务礼仪”、“商务礼仪”、“服务礼仪”、“涉外礼仪”等五个较大的范畴。这五个方面的内容侧重各有不同，构成了各自完备的体系。</a:t>
            </a:r>
          </a:p>
          <a:p>
            <a:r>
              <a:rPr lang="zh-CN" altLang="zh-CN" sz="2800" kern="1200" dirty="0">
                <a:solidFill>
                  <a:schemeClr val="tx1"/>
                </a:solidFill>
                <a:effectLst/>
                <a:latin typeface="微软雅黑" panose="020B0503020204020204" pitchFamily="34" charset="-122"/>
                <a:ea typeface="微软雅黑" panose="020B0503020204020204" pitchFamily="34" charset="-122"/>
                <a:cs typeface="+mj-cs"/>
              </a:rPr>
              <a:t>一、礼仪</a:t>
            </a:r>
            <a:endParaRPr lang="zh-CN" altLang="zh-CN" sz="2000" kern="1200" dirty="0">
              <a:solidFill>
                <a:schemeClr val="tx1"/>
              </a:solidFill>
              <a:effectLst/>
              <a:latin typeface="微软雅黑" panose="020B0503020204020204" pitchFamily="34" charset="-122"/>
              <a:ea typeface="微软雅黑" panose="020B0503020204020204" pitchFamily="34" charset="-122"/>
              <a:cs typeface="+mj-cs"/>
            </a:endParaRPr>
          </a:p>
          <a:p>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t>
            </a:r>
            <a:r>
              <a:rPr lang="en-US" altLang="zh-CN" sz="2000" b="1" kern="1200" dirty="0">
                <a:solidFill>
                  <a:schemeClr val="tx1"/>
                </a:solidFill>
                <a:effectLst/>
                <a:latin typeface="微软雅黑" panose="020B0503020204020204" pitchFamily="34" charset="-122"/>
                <a:ea typeface="微软雅黑" panose="020B0503020204020204" pitchFamily="34" charset="-122"/>
                <a:cs typeface="+mj-cs"/>
              </a:rPr>
              <a:t>1.</a:t>
            </a:r>
            <a:r>
              <a:rPr lang="zh-CN" altLang="zh-CN" sz="2000" b="1" kern="1200" dirty="0">
                <a:solidFill>
                  <a:schemeClr val="tx1"/>
                </a:solidFill>
                <a:effectLst/>
                <a:latin typeface="微软雅黑" panose="020B0503020204020204" pitchFamily="34" charset="-122"/>
                <a:ea typeface="微软雅黑" panose="020B0503020204020204" pitchFamily="34" charset="-122"/>
                <a:cs typeface="+mj-cs"/>
              </a:rPr>
              <a:t>现代礼仪的“源”和“流”</a:t>
            </a:r>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r>
            <a:b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br>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t>
            </a:r>
            <a:r>
              <a:rPr lang="zh-CN" altLang="en-US" dirty="0"/>
              <a:t>我国传统礼仪是现代礼仪的“源”，是“根”。西方礼仪是当前我们需要学习和借鉴掌握 的人际交流工具，相对于我国传统礼仪来说，这只是我国现代礼仪的“流”，只是我国传统礼 仪走向现代时必须融合的要素。西方礼仪的特点是强调个性，崇尚个性自由、平等、开放，当然 还有对妇女的尊重、女士优先等。西方礼仪的许多仪式，如尊重他人、握手、行注目礼，在公共 场所遵守公共道德等，多是今天的礼仪规范。但是，在学习和掌握西方礼仪的同时，我们对传 统礼仪也应认真学习和继承。</a:t>
            </a:r>
            <a:endParaRPr lang="zh-CN" altLang="zh-CN" sz="2000" kern="1200" dirty="0">
              <a:solidFill>
                <a:schemeClr val="tx1"/>
              </a:solidFill>
              <a:effectLst/>
              <a:latin typeface="微软雅黑" panose="020B0503020204020204" pitchFamily="34" charset="-122"/>
              <a:ea typeface="微软雅黑" panose="020B0503020204020204" pitchFamily="34" charset="-122"/>
              <a:cs typeface="+mj-cs"/>
            </a:endParaRPr>
          </a:p>
          <a:p>
            <a:endParaRPr lang="zh-CN" altLang="en-US" dirty="0"/>
          </a:p>
        </p:txBody>
      </p:sp>
      <p:sp>
        <p:nvSpPr>
          <p:cNvPr id="3" name="矩形 2">
            <a:extLst>
              <a:ext uri="{FF2B5EF4-FFF2-40B4-BE49-F238E27FC236}">
                <a16:creationId xmlns:a16="http://schemas.microsoft.com/office/drawing/2014/main" xmlns="" id="{CE29C26A-0BBF-449D-8B92-E6373579DDE5}"/>
              </a:ext>
            </a:extLst>
          </p:cNvPr>
          <p:cNvSpPr/>
          <p:nvPr/>
        </p:nvSpPr>
        <p:spPr>
          <a:xfrm>
            <a:off x="1" y="2024844"/>
            <a:ext cx="400049" cy="2808312"/>
          </a:xfrm>
          <a:prstGeom prst="rect">
            <a:avLst/>
          </a:prstGeom>
          <a:solidFill>
            <a:srgbClr val="F6A514">
              <a:alpha val="8196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Freeform 7">
            <a:extLst>
              <a:ext uri="{FF2B5EF4-FFF2-40B4-BE49-F238E27FC236}">
                <a16:creationId xmlns:a16="http://schemas.microsoft.com/office/drawing/2014/main" xmlns="" id="{8612D622-4BD7-4A5B-8315-E43A4BD97438}"/>
              </a:ext>
            </a:extLst>
          </p:cNvPr>
          <p:cNvSpPr>
            <a:spLocks noEditPoints="1"/>
          </p:cNvSpPr>
          <p:nvPr/>
        </p:nvSpPr>
        <p:spPr bwMode="auto">
          <a:xfrm>
            <a:off x="3127385" y="751831"/>
            <a:ext cx="353844" cy="426925"/>
          </a:xfrm>
          <a:custGeom>
            <a:avLst/>
            <a:gdLst>
              <a:gd name="T0" fmla="*/ 870 w 1809"/>
              <a:gd name="T1" fmla="*/ 879 h 2152"/>
              <a:gd name="T2" fmla="*/ 870 w 1809"/>
              <a:gd name="T3" fmla="*/ 2152 h 2152"/>
              <a:gd name="T4" fmla="*/ 1809 w 1809"/>
              <a:gd name="T5" fmla="*/ 1820 h 2152"/>
              <a:gd name="T6" fmla="*/ 1809 w 1809"/>
              <a:gd name="T7" fmla="*/ 547 h 2152"/>
              <a:gd name="T8" fmla="*/ 870 w 1809"/>
              <a:gd name="T9" fmla="*/ 879 h 2152"/>
              <a:gd name="T10" fmla="*/ 785 w 1809"/>
              <a:gd name="T11" fmla="*/ 961 h 2152"/>
              <a:gd name="T12" fmla="*/ 785 w 1809"/>
              <a:gd name="T13" fmla="*/ 1138 h 2152"/>
              <a:gd name="T14" fmla="*/ 613 w 1809"/>
              <a:gd name="T15" fmla="*/ 1053 h 2152"/>
              <a:gd name="T16" fmla="*/ 613 w 1809"/>
              <a:gd name="T17" fmla="*/ 864 h 2152"/>
              <a:gd name="T18" fmla="*/ 785 w 1809"/>
              <a:gd name="T19" fmla="*/ 961 h 2152"/>
              <a:gd name="T20" fmla="*/ 1555 w 1809"/>
              <a:gd name="T21" fmla="*/ 410 h 2152"/>
              <a:gd name="T22" fmla="*/ 1507 w 1809"/>
              <a:gd name="T23" fmla="*/ 386 h 2152"/>
              <a:gd name="T24" fmla="*/ 602 w 1809"/>
              <a:gd name="T25" fmla="*/ 700 h 2152"/>
              <a:gd name="T26" fmla="*/ 576 w 1809"/>
              <a:gd name="T27" fmla="*/ 724 h 2152"/>
              <a:gd name="T28" fmla="*/ 576 w 1809"/>
              <a:gd name="T29" fmla="*/ 2017 h 2152"/>
              <a:gd name="T30" fmla="*/ 822 w 1809"/>
              <a:gd name="T31" fmla="*/ 2149 h 2152"/>
              <a:gd name="T32" fmla="*/ 822 w 1809"/>
              <a:gd name="T33" fmla="*/ 879 h 2152"/>
              <a:gd name="T34" fmla="*/ 622 w 1809"/>
              <a:gd name="T35" fmla="*/ 772 h 2152"/>
              <a:gd name="T36" fmla="*/ 625 w 1809"/>
              <a:gd name="T37" fmla="*/ 772 h 2152"/>
              <a:gd name="T38" fmla="*/ 1531 w 1809"/>
              <a:gd name="T39" fmla="*/ 457 h 2152"/>
              <a:gd name="T40" fmla="*/ 1555 w 1809"/>
              <a:gd name="T41" fmla="*/ 410 h 2152"/>
              <a:gd name="T42" fmla="*/ 209 w 1809"/>
              <a:gd name="T43" fmla="*/ 581 h 2152"/>
              <a:gd name="T44" fmla="*/ 209 w 1809"/>
              <a:gd name="T45" fmla="*/ 758 h 2152"/>
              <a:gd name="T46" fmla="*/ 37 w 1809"/>
              <a:gd name="T47" fmla="*/ 673 h 2152"/>
              <a:gd name="T48" fmla="*/ 37 w 1809"/>
              <a:gd name="T49" fmla="*/ 484 h 2152"/>
              <a:gd name="T50" fmla="*/ 209 w 1809"/>
              <a:gd name="T51" fmla="*/ 581 h 2152"/>
              <a:gd name="T52" fmla="*/ 978 w 1809"/>
              <a:gd name="T53" fmla="*/ 30 h 2152"/>
              <a:gd name="T54" fmla="*/ 931 w 1809"/>
              <a:gd name="T55" fmla="*/ 6 h 2152"/>
              <a:gd name="T56" fmla="*/ 25 w 1809"/>
              <a:gd name="T57" fmla="*/ 321 h 2152"/>
              <a:gd name="T58" fmla="*/ 0 w 1809"/>
              <a:gd name="T59" fmla="*/ 344 h 2152"/>
              <a:gd name="T60" fmla="*/ 0 w 1809"/>
              <a:gd name="T61" fmla="*/ 1638 h 2152"/>
              <a:gd name="T62" fmla="*/ 246 w 1809"/>
              <a:gd name="T63" fmla="*/ 1770 h 2152"/>
              <a:gd name="T64" fmla="*/ 246 w 1809"/>
              <a:gd name="T65" fmla="*/ 500 h 2152"/>
              <a:gd name="T66" fmla="*/ 46 w 1809"/>
              <a:gd name="T67" fmla="*/ 393 h 2152"/>
              <a:gd name="T68" fmla="*/ 49 w 1809"/>
              <a:gd name="T69" fmla="*/ 392 h 2152"/>
              <a:gd name="T70" fmla="*/ 954 w 1809"/>
              <a:gd name="T71" fmla="*/ 77 h 2152"/>
              <a:gd name="T72" fmla="*/ 978 w 1809"/>
              <a:gd name="T73" fmla="*/ 30 h 2152"/>
              <a:gd name="T74" fmla="*/ 497 w 1809"/>
              <a:gd name="T75" fmla="*/ 781 h 2152"/>
              <a:gd name="T76" fmla="*/ 497 w 1809"/>
              <a:gd name="T77" fmla="*/ 958 h 2152"/>
              <a:gd name="T78" fmla="*/ 325 w 1809"/>
              <a:gd name="T79" fmla="*/ 873 h 2152"/>
              <a:gd name="T80" fmla="*/ 325 w 1809"/>
              <a:gd name="T81" fmla="*/ 684 h 2152"/>
              <a:gd name="T82" fmla="*/ 497 w 1809"/>
              <a:gd name="T83" fmla="*/ 781 h 2152"/>
              <a:gd name="T84" fmla="*/ 1266 w 1809"/>
              <a:gd name="T85" fmla="*/ 230 h 2152"/>
              <a:gd name="T86" fmla="*/ 1219 w 1809"/>
              <a:gd name="T87" fmla="*/ 206 h 2152"/>
              <a:gd name="T88" fmla="*/ 313 w 1809"/>
              <a:gd name="T89" fmla="*/ 520 h 2152"/>
              <a:gd name="T90" fmla="*/ 288 w 1809"/>
              <a:gd name="T91" fmla="*/ 544 h 2152"/>
              <a:gd name="T92" fmla="*/ 288 w 1809"/>
              <a:gd name="T93" fmla="*/ 1837 h 2152"/>
              <a:gd name="T94" fmla="*/ 534 w 1809"/>
              <a:gd name="T95" fmla="*/ 1969 h 2152"/>
              <a:gd name="T96" fmla="*/ 534 w 1809"/>
              <a:gd name="T97" fmla="*/ 699 h 2152"/>
              <a:gd name="T98" fmla="*/ 334 w 1809"/>
              <a:gd name="T99" fmla="*/ 592 h 2152"/>
              <a:gd name="T100" fmla="*/ 337 w 1809"/>
              <a:gd name="T101" fmla="*/ 592 h 2152"/>
              <a:gd name="T102" fmla="*/ 1243 w 1809"/>
              <a:gd name="T103" fmla="*/ 277 h 2152"/>
              <a:gd name="T104" fmla="*/ 1266 w 1809"/>
              <a:gd name="T105" fmla="*/ 230 h 2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809" h="2152">
                <a:moveTo>
                  <a:pt x="870" y="879"/>
                </a:moveTo>
                <a:lnTo>
                  <a:pt x="870" y="2152"/>
                </a:lnTo>
                <a:lnTo>
                  <a:pt x="1809" y="1820"/>
                </a:lnTo>
                <a:lnTo>
                  <a:pt x="1809" y="547"/>
                </a:lnTo>
                <a:lnTo>
                  <a:pt x="870" y="879"/>
                </a:lnTo>
                <a:close/>
                <a:moveTo>
                  <a:pt x="785" y="961"/>
                </a:moveTo>
                <a:lnTo>
                  <a:pt x="785" y="1138"/>
                </a:lnTo>
                <a:cubicBezTo>
                  <a:pt x="699" y="1121"/>
                  <a:pt x="613" y="1053"/>
                  <a:pt x="613" y="1053"/>
                </a:cubicBezTo>
                <a:lnTo>
                  <a:pt x="613" y="864"/>
                </a:lnTo>
                <a:cubicBezTo>
                  <a:pt x="719" y="950"/>
                  <a:pt x="785" y="961"/>
                  <a:pt x="785" y="961"/>
                </a:cubicBezTo>
                <a:close/>
                <a:moveTo>
                  <a:pt x="1555" y="410"/>
                </a:moveTo>
                <a:cubicBezTo>
                  <a:pt x="1548" y="390"/>
                  <a:pt x="1527" y="379"/>
                  <a:pt x="1507" y="386"/>
                </a:cubicBezTo>
                <a:lnTo>
                  <a:pt x="602" y="700"/>
                </a:lnTo>
                <a:cubicBezTo>
                  <a:pt x="590" y="704"/>
                  <a:pt x="580" y="713"/>
                  <a:pt x="576" y="724"/>
                </a:cubicBezTo>
                <a:lnTo>
                  <a:pt x="576" y="2017"/>
                </a:lnTo>
                <a:cubicBezTo>
                  <a:pt x="608" y="2080"/>
                  <a:pt x="741" y="2149"/>
                  <a:pt x="822" y="2149"/>
                </a:cubicBezTo>
                <a:lnTo>
                  <a:pt x="822" y="879"/>
                </a:lnTo>
                <a:cubicBezTo>
                  <a:pt x="779" y="873"/>
                  <a:pt x="682" y="822"/>
                  <a:pt x="622" y="772"/>
                </a:cubicBezTo>
                <a:cubicBezTo>
                  <a:pt x="623" y="772"/>
                  <a:pt x="624" y="772"/>
                  <a:pt x="625" y="772"/>
                </a:cubicBezTo>
                <a:lnTo>
                  <a:pt x="1531" y="457"/>
                </a:lnTo>
                <a:cubicBezTo>
                  <a:pt x="1550" y="450"/>
                  <a:pt x="1561" y="429"/>
                  <a:pt x="1555" y="410"/>
                </a:cubicBezTo>
                <a:close/>
                <a:moveTo>
                  <a:pt x="209" y="581"/>
                </a:moveTo>
                <a:lnTo>
                  <a:pt x="209" y="758"/>
                </a:lnTo>
                <a:cubicBezTo>
                  <a:pt x="123" y="742"/>
                  <a:pt x="37" y="673"/>
                  <a:pt x="37" y="673"/>
                </a:cubicBezTo>
                <a:lnTo>
                  <a:pt x="37" y="484"/>
                </a:lnTo>
                <a:cubicBezTo>
                  <a:pt x="143" y="570"/>
                  <a:pt x="209" y="581"/>
                  <a:pt x="209" y="581"/>
                </a:cubicBezTo>
                <a:close/>
                <a:moveTo>
                  <a:pt x="978" y="30"/>
                </a:moveTo>
                <a:cubicBezTo>
                  <a:pt x="972" y="11"/>
                  <a:pt x="951" y="0"/>
                  <a:pt x="931" y="6"/>
                </a:cubicBezTo>
                <a:lnTo>
                  <a:pt x="25" y="321"/>
                </a:lnTo>
                <a:cubicBezTo>
                  <a:pt x="14" y="325"/>
                  <a:pt x="3" y="334"/>
                  <a:pt x="0" y="344"/>
                </a:cubicBezTo>
                <a:lnTo>
                  <a:pt x="0" y="1638"/>
                </a:lnTo>
                <a:cubicBezTo>
                  <a:pt x="32" y="1700"/>
                  <a:pt x="165" y="1770"/>
                  <a:pt x="246" y="1770"/>
                </a:cubicBezTo>
                <a:lnTo>
                  <a:pt x="246" y="500"/>
                </a:lnTo>
                <a:cubicBezTo>
                  <a:pt x="203" y="493"/>
                  <a:pt x="106" y="443"/>
                  <a:pt x="46" y="393"/>
                </a:cubicBezTo>
                <a:cubicBezTo>
                  <a:pt x="47" y="393"/>
                  <a:pt x="48" y="392"/>
                  <a:pt x="49" y="392"/>
                </a:cubicBezTo>
                <a:lnTo>
                  <a:pt x="954" y="77"/>
                </a:lnTo>
                <a:cubicBezTo>
                  <a:pt x="974" y="71"/>
                  <a:pt x="985" y="50"/>
                  <a:pt x="978" y="30"/>
                </a:cubicBezTo>
                <a:close/>
                <a:moveTo>
                  <a:pt x="497" y="781"/>
                </a:moveTo>
                <a:lnTo>
                  <a:pt x="497" y="958"/>
                </a:lnTo>
                <a:cubicBezTo>
                  <a:pt x="411" y="941"/>
                  <a:pt x="325" y="873"/>
                  <a:pt x="325" y="873"/>
                </a:cubicBezTo>
                <a:lnTo>
                  <a:pt x="325" y="684"/>
                </a:lnTo>
                <a:cubicBezTo>
                  <a:pt x="431" y="770"/>
                  <a:pt x="497" y="781"/>
                  <a:pt x="497" y="781"/>
                </a:cubicBezTo>
                <a:close/>
                <a:moveTo>
                  <a:pt x="1266" y="230"/>
                </a:moveTo>
                <a:cubicBezTo>
                  <a:pt x="1260" y="210"/>
                  <a:pt x="1239" y="199"/>
                  <a:pt x="1219" y="206"/>
                </a:cubicBezTo>
                <a:lnTo>
                  <a:pt x="313" y="520"/>
                </a:lnTo>
                <a:cubicBezTo>
                  <a:pt x="302" y="524"/>
                  <a:pt x="291" y="533"/>
                  <a:pt x="288" y="544"/>
                </a:cubicBezTo>
                <a:lnTo>
                  <a:pt x="288" y="1837"/>
                </a:lnTo>
                <a:cubicBezTo>
                  <a:pt x="320" y="1900"/>
                  <a:pt x="453" y="1969"/>
                  <a:pt x="534" y="1969"/>
                </a:cubicBezTo>
                <a:lnTo>
                  <a:pt x="534" y="699"/>
                </a:lnTo>
                <a:cubicBezTo>
                  <a:pt x="491" y="693"/>
                  <a:pt x="394" y="642"/>
                  <a:pt x="334" y="592"/>
                </a:cubicBezTo>
                <a:cubicBezTo>
                  <a:pt x="335" y="592"/>
                  <a:pt x="336" y="592"/>
                  <a:pt x="337" y="592"/>
                </a:cubicBezTo>
                <a:lnTo>
                  <a:pt x="1243" y="277"/>
                </a:lnTo>
                <a:cubicBezTo>
                  <a:pt x="1262" y="270"/>
                  <a:pt x="1273" y="249"/>
                  <a:pt x="1266" y="230"/>
                </a:cubicBezTo>
                <a:close/>
              </a:path>
            </a:pathLst>
          </a:custGeom>
          <a:solidFill>
            <a:srgbClr val="F8B53E"/>
          </a:solidFill>
          <a:ln>
            <a:no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4531746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F5C8DB80-0ED8-49F4-88DC-229A18200F62}"/>
              </a:ext>
            </a:extLst>
          </p:cNvPr>
          <p:cNvSpPr>
            <a:spLocks noGrp="1"/>
          </p:cNvSpPr>
          <p:nvPr>
            <p:ph type="title"/>
          </p:nvPr>
        </p:nvSpPr>
        <p:spPr/>
        <p:txBody>
          <a:bodyPr/>
          <a:lstStyle/>
          <a:p>
            <a:r>
              <a:rPr lang="en-US" altLang="zh-CN" b="1" dirty="0"/>
              <a:t> 2.</a:t>
            </a:r>
            <a:r>
              <a:rPr lang="zh-CN" altLang="zh-CN" b="1" dirty="0"/>
              <a:t>礼仪与人性判断</a:t>
            </a:r>
            <a:r>
              <a:rPr lang="zh-CN" altLang="zh-CN" dirty="0"/>
              <a:t/>
            </a:r>
            <a:br>
              <a:rPr lang="zh-CN" altLang="zh-CN" dirty="0"/>
            </a:br>
            <a:r>
              <a:rPr lang="en-US" altLang="zh-CN" dirty="0"/>
              <a:t>        </a:t>
            </a:r>
            <a:r>
              <a:rPr lang="zh-CN" altLang="en-US" dirty="0"/>
              <a:t>礼仪不是谋利的工具，而是人与人之间处理一般问题时所需要的人际常规，是人们日常生 活中所需要的人际交往的润滑剂，是调节人际关系最简便、有效的手段。在求诸他人与他人发 生关联时，人们对人性怀着善的期待，相信人性是善的。而在反求诸己时，则是讲求做人要诚 敬，要有道德。学习现代礼仪，对人性的认识需要有一个正本清源的回归，要始终秉持与人为 善的原则，诚实诚恳，诚意待人。不管他人如何对待自己，都要坚持以礼相待，对人不侮慢、不 失礼。礼仪是人生至为重要的道德修为，需要持续不断地努力修炼。我国传统礼仪将个人德行 的修炼视为礼仪的核心，可谓抓住了根本。本固根深方能枝繁叶茂，每个人对人、对事的看法 正确，社会的思想和伦理以及礼仪规范等才有正常生长和延续发展的土壤，人类文明发展的前 景才能因之而更加明朗。</a:t>
            </a:r>
          </a:p>
        </p:txBody>
      </p:sp>
      <p:sp>
        <p:nvSpPr>
          <p:cNvPr id="3" name="矩形 2">
            <a:extLst>
              <a:ext uri="{FF2B5EF4-FFF2-40B4-BE49-F238E27FC236}">
                <a16:creationId xmlns:a16="http://schemas.microsoft.com/office/drawing/2014/main" xmlns="" id="{CC851617-1D35-4190-8919-3D24071242A6}"/>
              </a:ext>
            </a:extLst>
          </p:cNvPr>
          <p:cNvSpPr/>
          <p:nvPr/>
        </p:nvSpPr>
        <p:spPr>
          <a:xfrm>
            <a:off x="1" y="2024844"/>
            <a:ext cx="400049" cy="2808312"/>
          </a:xfrm>
          <a:prstGeom prst="rect">
            <a:avLst/>
          </a:prstGeom>
          <a:solidFill>
            <a:srgbClr val="F6A514">
              <a:alpha val="8196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95678513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28590BB8-B492-491F-A0F6-95B81CF811A7}"/>
              </a:ext>
            </a:extLst>
          </p:cNvPr>
          <p:cNvSpPr>
            <a:spLocks noGrp="1"/>
          </p:cNvSpPr>
          <p:nvPr>
            <p:ph type="title"/>
          </p:nvPr>
        </p:nvSpPr>
        <p:spPr/>
        <p:txBody>
          <a:bodyPr/>
          <a:lstStyle/>
          <a:p>
            <a:r>
              <a:rPr lang="en-US" altLang="zh-CN" dirty="0"/>
              <a:t> </a:t>
            </a:r>
            <a:r>
              <a:rPr lang="en-US" altLang="zh-CN" b="1" dirty="0"/>
              <a:t>3.</a:t>
            </a:r>
            <a:r>
              <a:rPr lang="zh-CN" altLang="zh-CN" b="1" dirty="0"/>
              <a:t>礼仪是一种沟通方式</a:t>
            </a:r>
            <a:r>
              <a:rPr lang="en-US" altLang="zh-CN" dirty="0"/>
              <a:t/>
            </a:r>
            <a:br>
              <a:rPr lang="en-US" altLang="zh-CN" dirty="0"/>
            </a:br>
            <a:r>
              <a:rPr lang="en-US" altLang="zh-CN" dirty="0"/>
              <a:t>       </a:t>
            </a:r>
            <a:r>
              <a:rPr lang="zh-CN" altLang="en-US" dirty="0"/>
              <a:t>沟通，是指一种信息的交流，人际沟通是人们运用语言符号系统或非语言符号系统传递、 理解信息和情感的过程。礼仪的行为表现既有属于语言符号系统的内容，同时也有大量属于非 语言符号系统的内容，如肢体动作等。从礼仪的语言表现来看，一个首要的要求，就是要会使 用敬语和谦语。敬语是敬别人，谦语是谦自己。礼仪的一个重要效用是使他 人感到自己很重要，这一点体现在沟通中，就是要善于倾听，善于接受和包容他人。只按自己 的思路和想法说话做事，从来不在乎别人的想法和感受，这样的人多是以自我为中心的人。以 自我为中心不能算错，但如果说话做事从不考虑他人的感受，那就是明显的失礼行为。良好的 礼仪是尊重他人的表现，这也是有良好教养的表现。如果一个人言语和行为得当，那么毫无疑 问，他将得到他人更多的尊重。这是良好礼仪所带来的必然结果。 </a:t>
            </a:r>
          </a:p>
        </p:txBody>
      </p:sp>
      <p:sp>
        <p:nvSpPr>
          <p:cNvPr id="3" name="矩形 2">
            <a:extLst>
              <a:ext uri="{FF2B5EF4-FFF2-40B4-BE49-F238E27FC236}">
                <a16:creationId xmlns:a16="http://schemas.microsoft.com/office/drawing/2014/main" xmlns="" id="{D6A7A5EC-389F-43F3-9257-182C4D215CDD}"/>
              </a:ext>
            </a:extLst>
          </p:cNvPr>
          <p:cNvSpPr/>
          <p:nvPr/>
        </p:nvSpPr>
        <p:spPr>
          <a:xfrm>
            <a:off x="1" y="2024844"/>
            <a:ext cx="400049" cy="2808312"/>
          </a:xfrm>
          <a:prstGeom prst="rect">
            <a:avLst/>
          </a:prstGeom>
          <a:solidFill>
            <a:srgbClr val="F6A514">
              <a:alpha val="8196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10306813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EF7E1C47-66C9-419C-8ED0-4F657EEE0955}"/>
              </a:ext>
            </a:extLst>
          </p:cNvPr>
          <p:cNvSpPr>
            <a:spLocks noGrp="1"/>
          </p:cNvSpPr>
          <p:nvPr>
            <p:ph type="title"/>
          </p:nvPr>
        </p:nvSpPr>
        <p:spPr/>
        <p:txBody>
          <a:bodyPr>
            <a:normAutofit/>
          </a:bodyPr>
          <a:lstStyle/>
          <a:p>
            <a:r>
              <a:rPr lang="zh-CN" altLang="zh-CN" sz="2800" kern="1200" dirty="0">
                <a:solidFill>
                  <a:schemeClr val="tx1"/>
                </a:solidFill>
                <a:effectLst/>
                <a:latin typeface="微软雅黑" panose="020B0503020204020204" pitchFamily="34" charset="-122"/>
                <a:ea typeface="微软雅黑" panose="020B0503020204020204" pitchFamily="34" charset="-122"/>
                <a:cs typeface="+mj-cs"/>
              </a:rPr>
              <a:t>二、礼仪的培养</a:t>
            </a:r>
            <a:endParaRPr lang="zh-CN" altLang="zh-CN" sz="2000" kern="1200" dirty="0">
              <a:solidFill>
                <a:schemeClr val="tx1"/>
              </a:solidFill>
              <a:effectLst/>
              <a:latin typeface="微软雅黑" panose="020B0503020204020204" pitchFamily="34" charset="-122"/>
              <a:ea typeface="微软雅黑" panose="020B0503020204020204" pitchFamily="34" charset="-122"/>
              <a:cs typeface="+mj-cs"/>
            </a:endParaRPr>
          </a:p>
          <a:p>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由于礼仪在现代生活中的重要作用，目前，我国不少高等院校已经将现代礼仪课程作为独立的课程开设，不少院校还将其设为必修课。在礼仪课程上，学生可以学到与人打交道的正确的方式。通过学习礼仪，他们能用良好的仪态展示自己的学识、能力和修养，并开始讲究做人做事的专业风范，因此礼仪课程受到学生前所未有的关注和欢迎，它的作用和意义不可低估。笔者认为，高等院校应重视礼仪教学，具体说来，应从以下方面加强对培养学生的礼仪。</a:t>
            </a:r>
          </a:p>
          <a:p>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1.</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使学生形成良好的习惯。</a:t>
            </a:r>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r>
            <a:b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br>
            <a:endParaRPr lang="zh-CN" altLang="zh-CN" sz="2000" kern="1200" dirty="0">
              <a:solidFill>
                <a:schemeClr val="tx1"/>
              </a:solidFill>
              <a:effectLst/>
              <a:latin typeface="微软雅黑" panose="020B0503020204020204" pitchFamily="34" charset="-122"/>
              <a:ea typeface="微软雅黑" panose="020B0503020204020204" pitchFamily="34" charset="-122"/>
              <a:cs typeface="+mj-cs"/>
            </a:endParaRPr>
          </a:p>
          <a:p>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2.</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普及于学生而言较陌生的礼仪常识。</a:t>
            </a:r>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r>
            <a:b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br>
            <a:endParaRPr lang="zh-CN" altLang="zh-CN" sz="2000" kern="1200" dirty="0">
              <a:solidFill>
                <a:schemeClr val="tx1"/>
              </a:solidFill>
              <a:effectLst/>
              <a:latin typeface="微软雅黑" panose="020B0503020204020204" pitchFamily="34" charset="-122"/>
              <a:ea typeface="微软雅黑" panose="020B0503020204020204" pitchFamily="34" charset="-122"/>
              <a:cs typeface="+mj-cs"/>
            </a:endParaRPr>
          </a:p>
          <a:p>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3.</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善于引导，加强情商教育。</a:t>
            </a:r>
          </a:p>
          <a:p>
            <a:endParaRPr lang="zh-CN" altLang="en-US" dirty="0"/>
          </a:p>
        </p:txBody>
      </p:sp>
      <p:sp>
        <p:nvSpPr>
          <p:cNvPr id="3" name="矩形 2">
            <a:extLst>
              <a:ext uri="{FF2B5EF4-FFF2-40B4-BE49-F238E27FC236}">
                <a16:creationId xmlns:a16="http://schemas.microsoft.com/office/drawing/2014/main" xmlns="" id="{35A9F4C6-BE2D-4A80-8001-009301EAE08F}"/>
              </a:ext>
            </a:extLst>
          </p:cNvPr>
          <p:cNvSpPr/>
          <p:nvPr/>
        </p:nvSpPr>
        <p:spPr>
          <a:xfrm>
            <a:off x="1" y="2024844"/>
            <a:ext cx="400049" cy="2808312"/>
          </a:xfrm>
          <a:prstGeom prst="rect">
            <a:avLst/>
          </a:prstGeom>
          <a:solidFill>
            <a:srgbClr val="F6A514">
              <a:alpha val="8196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箭头: 五边形 3">
            <a:extLst>
              <a:ext uri="{FF2B5EF4-FFF2-40B4-BE49-F238E27FC236}">
                <a16:creationId xmlns:a16="http://schemas.microsoft.com/office/drawing/2014/main" xmlns="" id="{34D94610-25C7-476F-93F8-643CBE007001}"/>
              </a:ext>
            </a:extLst>
          </p:cNvPr>
          <p:cNvSpPr/>
          <p:nvPr/>
        </p:nvSpPr>
        <p:spPr>
          <a:xfrm>
            <a:off x="1371600" y="3743325"/>
            <a:ext cx="400049" cy="242888"/>
          </a:xfrm>
          <a:prstGeom prst="homePlate">
            <a:avLst/>
          </a:prstGeom>
          <a:solidFill>
            <a:srgbClr val="65C6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箭头: 五边形 4">
            <a:extLst>
              <a:ext uri="{FF2B5EF4-FFF2-40B4-BE49-F238E27FC236}">
                <a16:creationId xmlns:a16="http://schemas.microsoft.com/office/drawing/2014/main" xmlns="" id="{C8F5D2B6-0411-4E7B-8D07-5E29CF2C7A92}"/>
              </a:ext>
            </a:extLst>
          </p:cNvPr>
          <p:cNvSpPr/>
          <p:nvPr/>
        </p:nvSpPr>
        <p:spPr>
          <a:xfrm>
            <a:off x="1371600" y="4486280"/>
            <a:ext cx="400049" cy="242888"/>
          </a:xfrm>
          <a:prstGeom prst="homePlate">
            <a:avLst/>
          </a:prstGeom>
          <a:solidFill>
            <a:srgbClr val="FC94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箭头: 五边形 5">
            <a:extLst>
              <a:ext uri="{FF2B5EF4-FFF2-40B4-BE49-F238E27FC236}">
                <a16:creationId xmlns:a16="http://schemas.microsoft.com/office/drawing/2014/main" xmlns="" id="{CE16FB81-1AF5-4FD5-B1E6-9B446A5DB0E1}"/>
              </a:ext>
            </a:extLst>
          </p:cNvPr>
          <p:cNvSpPr/>
          <p:nvPr/>
        </p:nvSpPr>
        <p:spPr>
          <a:xfrm>
            <a:off x="1371600" y="5272084"/>
            <a:ext cx="400049" cy="242888"/>
          </a:xfrm>
          <a:prstGeom prst="homePlat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051341566"/>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2657</Words>
  <Application>Microsoft Office PowerPoint</Application>
  <PresentationFormat>自定义</PresentationFormat>
  <Paragraphs>104</Paragraphs>
  <Slides>30</Slides>
  <Notes>0</Notes>
  <HiddenSlides>0</HiddenSlides>
  <MMClips>0</MMClips>
  <ScaleCrop>false</ScaleCrop>
  <HeadingPairs>
    <vt:vector size="4" baseType="variant">
      <vt:variant>
        <vt:lpstr>主题</vt:lpstr>
      </vt:variant>
      <vt:variant>
        <vt:i4>1</vt:i4>
      </vt:variant>
      <vt:variant>
        <vt:lpstr>幻灯片标题</vt:lpstr>
      </vt:variant>
      <vt:variant>
        <vt:i4>30</vt:i4>
      </vt:variant>
    </vt:vector>
  </HeadingPairs>
  <TitlesOfParts>
    <vt:vector size="31" baseType="lpstr">
      <vt:lpstr>Office 主题​​</vt:lpstr>
      <vt:lpstr>第四章  职业形象与商务礼仪</vt:lpstr>
      <vt:lpstr>   第一节  初步认识职业形象 一、职业形象的概念        每一个职业都会有特定的职业形象，职业形象是指社会、公众对特定职业及其从业人员在职业活动中显现出的外在仪表、职业能力、从业操守的综合评价。职业者的内在素质无论多高，自我感觉表现如何好，都不能成为职业形象定位的决定性因素；只有公众通过从业者“表现在外的语言、动作及服饰等外部特征对其作出判断和评价”，才能形成对特定职业的总体评价——职业形象。因此，职业形象是特定职业群体在公众心中形成的特定性、标志性的精神面貌和性格特征，是通过职业活动中人的仪表、行为、操守表现出来，为人们所感知的特定标识，其本质是对特定职业的社会评价。 </vt:lpstr>
      <vt:lpstr>二、职业形象的标识系统        职业形象是表现在外的精神面貌、性格特征，对于那些特征可以作为典范的标识构成特定职业形象的要素，学者们对此有不同的观点：        ①二标识说，主要有职业道德和职业技能说、职业精神面貌和职业行为特征说、外在结构与内在结构说。        ②三标识说，主要有仪表仪容、行为语言、思想说；职业形象、工作形象、人格形象说；真、善、美“三要素论”。        ③四标识说，主要有职业精神、职业理念、职业行为规范、职业道德伦理规范说，等等。 良好的职业形象归根结底还得依靠职业能力。职业能力是职业形象的核心标识。而职业操行则决定职业工作能力的目标和价值取向，决定职业能力为谁工作、怎样服务的问题，因此，职业操行是职业能力的统帅。 </vt:lpstr>
      <vt:lpstr>三、良好职业形象的功能         既然职业形象是社会、公众对特定职业与职业人的评价，关于这种评价的作用有专家指出：“形象是当今社会的核心概念之一，人们对形象的依赖已经成为一种生存状态。这就是说，形象可以决定发展，形象直接决定效益”。 “良好的个人形象可以使一个人走向成功和富裕，相反，不良的个人形象则可以毁掉一个人的事业和前程。据统计，女性的工作失败有35％是因为形象不良所致，公认的有魅力的职业女性应该拥有良好的气质和典雅的风度”。为什么职业形象具有如此的社会、经济效应呢？这是因为良好的职业形象具有下列功能：        </vt:lpstr>
      <vt:lpstr>四、职业形象应具备的基本要素 　　在当今激烈竞争的社会中，一个人的形象远比人们想象的更为重要。给你的老板、同事、客户留下干练的专业形象，是你成功的开始。成功的职业形象对自身有暗示作用。我们要生存、要立足，一个人的形象应具备三个基本要素： </vt:lpstr>
      <vt:lpstr>   第二节  正确认识礼仪        现代礼仪是一个宽泛的概念，按照金正昆教授划分并予以规范的体系，现代礼仪至少包含有“社交礼仪”、“政务礼仪”、“商务礼仪”、“服务礼仪”、“涉外礼仪”等五个较大的范畴。这五个方面的内容侧重各有不同，构成了各自完备的体系。 一、礼仪  1.现代礼仪的“源”和“流”         我国传统礼仪是现代礼仪的“源”，是“根”。西方礼仪是当前我们需要学习和借鉴掌握 的人际交流工具，相对于我国传统礼仪来说，这只是我国现代礼仪的“流”，只是我国传统礼 仪走向现代时必须融合的要素。西方礼仪的特点是强调个性，崇尚个性自由、平等、开放，当然 还有对妇女的尊重、女士优先等。西方礼仪的许多仪式，如尊重他人、握手、行注目礼，在公共 场所遵守公共道德等，多是今天的礼仪规范。但是，在学习和掌握西方礼仪的同时，我们对传 统礼仪也应认真学习和继承。 </vt:lpstr>
      <vt:lpstr> 2.礼仪与人性判断         礼仪不是谋利的工具，而是人与人之间处理一般问题时所需要的人际常规，是人们日常生 活中所需要的人际交往的润滑剂，是调节人际关系最简便、有效的手段。在求诸他人与他人发 生关联时，人们对人性怀着善的期待，相信人性是善的。而在反求诸己时，则是讲求做人要诚 敬，要有道德。学习现代礼仪，对人性的认识需要有一个正本清源的回归，要始终秉持与人为 善的原则，诚实诚恳，诚意待人。不管他人如何对待自己，都要坚持以礼相待，对人不侮慢、不 失礼。礼仪是人生至为重要的道德修为，需要持续不断地努力修炼。我国传统礼仪将个人德行 的修炼视为礼仪的核心，可谓抓住了根本。本固根深方能枝繁叶茂，每个人对人、对事的看法 正确，社会的思想和伦理以及礼仪规范等才有正常生长和延续发展的土壤，人类文明发展的前 景才能因之而更加明朗。</vt:lpstr>
      <vt:lpstr> 3.礼仪是一种沟通方式        沟通，是指一种信息的交流，人际沟通是人们运用语言符号系统或非语言符号系统传递、 理解信息和情感的过程。礼仪的行为表现既有属于语言符号系统的内容，同时也有大量属于非 语言符号系统的内容，如肢体动作等。从礼仪的语言表现来看，一个首要的要求，就是要会使 用敬语和谦语。敬语是敬别人，谦语是谦自己。礼仪的一个重要效用是使他 人感到自己很重要，这一点体现在沟通中，就是要善于倾听，善于接受和包容他人。只按自己 的思路和想法说话做事，从来不在乎别人的想法和感受，这样的人多是以自我为中心的人。以 自我为中心不能算错，但如果说话做事从不考虑他人的感受，那就是明显的失礼行为。良好的 礼仪是尊重他人的表现，这也是有良好教养的表现。如果一个人言语和行为得当，那么毫无疑 问，他将得到他人更多的尊重。这是良好礼仪所带来的必然结果。 </vt:lpstr>
      <vt:lpstr>二、礼仪的培养        由于礼仪在现代生活中的重要作用，目前，我国不少高等院校已经将现代礼仪课程作为独立的课程开设，不少院校还将其设为必修课。在礼仪课程上，学生可以学到与人打交道的正确的方式。通过学习礼仪，他们能用良好的仪态展示自己的学识、能力和修养，并开始讲究做人做事的专业风范，因此礼仪课程受到学生前所未有的关注和欢迎，它的作用和意义不可低估。笔者认为，高等院校应重视礼仪教学，具体说来，应从以下方面加强对培养学生的礼仪。        1.使学生形成良好的习惯。         2.普及于学生而言较陌生的礼仪常识。         3.善于引导，加强情商教育。 </vt:lpstr>
      <vt:lpstr>   第三节  掌握职场礼仪         职业礼仪主要体现在：职业形象、职业素养和职业意识三个方面。可见，一个人的职业形象与其是分不开的。身为一个即将成为职场人的大学生，要想表现职业形象与职业礼仪，决胜于职场，就应该遵循职场礼仪的基本原则。 一、职场礼仪的基本原则         职场礼仪要遵循“尊重为本、沟通为要、规范为优、氛围为上”的四条基本原则。         其一、尊重为本。自尊第一，尊重他人。“礼仪者敬人也”，也就是一种待人接物的基本要求。比如在公共场合，接见重要人物时，手机应设为振动。拿取名片时要用双手去拿，拿到名片时可轻声念出对方的名字，以让对方确认无误等。 </vt:lpstr>
      <vt:lpstr>       其二，沟通为要。个人的成功15％靠的是专业知识、专业技能，而85％要靠人际关系处世技巧。对职业人而言，拥有礼仪知识以及能根据不同的场合应用不同的沟通技巧，展现自己的专业素质与职业形象，往往会令事业如鱼得水。马斯洛理论：交际来自需要，与任何人打交道，要想办法满足需要。        其三、规范为优。在多元文化背景下，在经济快速发展的社会中，作为一位现代职业人员，不知礼，则必失礼；不守礼，则必被视为无礼。职业人员若缺少相关从业礼仪知识和能力，必定会经常感到尴尬、困惑、难堪与失落，进而会无缘携手成功。没有规矩不成方圆，懂得相关的职场礼仪规范，提高自身职业素养和商务交往的成功率。         其四、氛围为上。学习礼仪应当营造一个良好的环境，最重要的是应当引导更多的人都来学习掌握职场礼仪，如果只有少数人学，礼仪的规范就不容易得到推广和普及，真理在少数人手里时，放射出来的光芒是十分有限的，只有当大多数人都学习并掌握了职场礼仪，才有可能让真理的光芒普照大地。所以我们应当想方设法地让更多的人了解职场礼仪、更多的人学习职场礼仪、更多的人掌握职场礼仪、更多的人去运用职场礼仪，以真正形成讲礼仪为荣、不讲礼仪为耻的社会氛围。 </vt:lpstr>
      <vt:lpstr>二、职场礼仪之职场社交礼仪 职场社交礼仪的规范是必须遵守的，在运用这些礼仪的时候，必须高度关注四个重点问题。 1.自我定位要准确        职场社交中最重要，且又是最容易被忽视的问题恰恰就是自我定位的问题。自我定位准确的，沟通的效率就高，社交成功的可能性就大，反之亦然。自我定位的难度是很大的，因为每一个人都会认为自己是最行的，最了不起的自己瞧不起自己的人是不多见的，因此，自我定位就难以做到准确无误。 2.为他人定位要准确 为他人定位，也就是为对方定位也必须准确无误才行。</vt:lpstr>
      <vt:lpstr>3.遵守惯例       所谓惯例，是指职场上约定俗成的礼仪规范。譬如乘车时，为了体现尊重，应当由乘车者中的位尊者先上车，以便向随行者告知他所坐的位置便是“大位”。你如果不遵守这个惯例，就有可能犯下礼仪错误。 4.职场社交中的忌讳        这方面的忌讳应该说是很多的，譬如不能不尊重别人，不能不顾别人的感受等等，就纯粹的社交和沟通而言，职场社交中的忌讳可以概括为 “九不谈”。 （1）不非议党、国家和政府。  （2）不涉及国家和企业秘密。 （3）不议论交往对象的单位。  （4）不在背后议论同行和上级。 （5）不涉及交往对象的个人隐私 （如年龄、收入、家庭、配偶、子女等）。 （6）不非议自己的亲人和同事。 （7）不在大庭广众场合讲黄色笑话和下流段子。 （8）不谈与当时气氛不符的话题。 （9）不谈或慎谈自己不熟悉的话题。 </vt:lpstr>
      <vt:lpstr>三、职场礼仪之职场着装       职场着装，这在职场中是产生首轮效应的方面，两个人相见，第一印象就是对方的着装，因此，一个人在职场中的着装能够体现出他的品味、档次、美学修养和综合素质。就着装的基本规范而言，大致可以明确为三个方面。   1.职场着装应遵循六大基本规范             一是着装应干净整洁。  二是着装应符合潮流。  三是着装应符合个人身份。  四是着装应扬长避短。  五是着装应遵守惯例。  六是着装应区分不同场合。 </vt:lpstr>
      <vt:lpstr>四、职场着装的六大注意事项        一是男性在公务场合穿着正装时必须系领带，而领带的质地一定要上乘，以纯毛、真丝为上，颜色最好与衬衫和正装颜色一致，图案以几何图案为佳。切不可系那种龙凤呈祥或梅花飘香的图案，否则会给人以俗气的感觉。        二是男性在公务场合系领带时，可追求一些时尚的系法：领带结下系出一个“坑”，象征男人的酒窝，只有真丝质地的领带可以打出这种效果，其它质地的打过之后就会平复；系领带一般不要用领带夹，这样能给人飘飘欲仙的感觉；领带长度一般应置于皮带扣的上端。        三是职场中人在穿短袖衬衫时一般不系领带，男女一样，但如果是制服的一部分则另当别论。 </vt:lpstr>
      <vt:lpstr>       四是职场男性所穿西装分为正装和休闲装，正装一般指单排扣的西服套装，现一般有四粒扣、三粒扣和两粒扣的，穿着时最下面一个扣子不能扣上。        五是职场中人应当学会区别西服的正装与休闲装，一般而言，正装西服颜色应上下一致，一般以蓝色、黑色为好，以显庄重；休闲西服的衣、裤式样可以不同，颜色也不强求一致。        六是职场着装必须充分注意的几个问题。概括起来就是 “六个不能”：  第一，不能过分杂乱，杂乱的最直接错误就是不按常规着装。  第二，不能过分鲜艳，职场人士应当坚持 “庄重保守”的着装原则。  第三，不能过分暴露，职场女性尤其需要高度注意这一问题。  第四，不能过分透视，特别是在夏季，职场男士如果穿衬衣时一般应当在里面加穿一件背心，以免男士的胸毛（如果有的话）、乳头若隐若现地被透视。  第五，不能过分短小，凡职场中人都不能穿短裤上班。  第六，不能过分紧身，特别是职场女性更不能穿过于紧身的服装，所谓紧身，其标准是，凡能特别凸显出人体敏感部位的服装都应视为紧身服装。 </vt:lpstr>
      <vt:lpstr>   第四节  学习商务礼仪 一、商务礼仪的内涵       礼仪，作为人类社会文明的标志，是在人际交往中运用具有一定习惯性和规范性的程序方式来表现对别人以尊重和友好的行为活动及过程，它涉及到仪表着装、交往行为、语言沟通、情感交流等内容。从个人修养角度上看，礼仪属于个人内在素质与修养的外在表现，是人际交往活动的一种交际方式或沟通艺术。 　　商务礼仪，通常是指商务活动中为表示相互间的尊重、亲善和友好态度所应用的具有一定规范约束性的行为准则和惯用形式。商务活动中，为了体现相互间的尊重和友好，需要通过一些行为准则去约束和规范相关人员的行为，包括仪表言谈、行为举止、书信往来以及电话沟通等技巧。 </vt:lpstr>
      <vt:lpstr>       商务礼仪是商务活动中对相关人员的仪容仪表和言谈举止的普遍要求，是人们在商务活动交往过程中所应该具备的基本素质与交际能力。商务礼仪作为礼仪的重要组成部分，包括商务礼节和商务仪式两个方面的内容，商务礼节就是人们在商务交往中为了表示尊重对方而采用的人们共同约定并形成的规范形式，而商务仪式就是按程序进行的商务礼节形式。商务礼仪具有规范性、对象性、信用性、差异性以及技巧性等特征，商务礼仪注重强调商务人员待人接物的标准化要求，注重合理的区分商务活动中对象主体性，同时也讲究商务人员在活动中的可操作性，注重个人修养的基础性和外显性。       商务礼仪是指在人们商务交往中适用的礼仪规范，是在商务交往中。以～定的、约定俗成的程序、方式来表示尊重对方的过程和手段。礼出于俗，俗化为礼。商务礼仪的操作性，就是应该怎么做，不应该怎么做。在商务交往中做到“约束自己，尊重他人”才能使人们更轻松愉快她交往。商业礼仪包括了语言、表情、行为、环境、习惯等等。        商务礼仪是在商务活动中被商务人士所广泛遵循的一些行为规范和准则。在商务礼仪中，推崇的一条重要原则是尊重交往对象。尊重对方、为对方着想，似乎是一种利他行为，但利他的背后是利己。 </vt:lpstr>
      <vt:lpstr>       关于人的利己和利他之间的关系，亚当·斯密在《国富论》中的论述应该是到位的：“一个动物，如果想由一个人或其他动物取得某物，除博得授予者的欢心外，不能有别种说服手段。小犬要得食，就向母犬百般献媚；家狗要得食，就做出种种娇态，来唤起食桌上主人的注意。我们人类，对于同胞，有时也采取这种手段。如果他没有别的适当方法，叫同胞满足他的意愿，他会以种种卑劣阿谀的行为，博取对方的厚意。不过这种办法，只能偶一为之，想应用到一切场合，却为时间所不许。        一个人尽毕生之力，亦难博得几个人的好感，而他在文明社会中，随时有取得多数人的协作和援助的必要。别的动物，一达到壮年期，几乎全都能够独立，自然状态下，不需要其他动物的援助。但人类几乎随时随地都需要同胞的协助，要想仅仅依赖他人的恩惠，那是一定不行的。如果能够刺激他们的利己心，使有利于他，并告诉他们，给他做事，是对他们自己有利的，他要达到目的就容易得多了。”“每个人都不断地努力为他所能支配的资本找到最有利的用途。固然，他所考虑的不是社会利益，     而是他自身的利益，但他对自身利益的研究自然会或者毋宁说必然会引导他选定最有利于社会的用途。”尽管这是亚当·斯密的经济思想，但是我们把他的这种经济分析用于礼仪的研究，似乎也是站得住脚的。                                                           </vt:lpstr>
      <vt:lpstr>      在我国的俗语中，关于尊敬他人的利己性有着许多说法，如“，敬人者恒敬之，爱人者恒爱之”“；人敬我一尺，我敬人一丈”“；和气生财”。中国人的智慧将礼仪中的利己性，直接表白为一种“交换”，这与亚当·斯密关于“看不见的手”的论述不谋而合。 商务交往活动是一种人际交往方式，商务人员是重要的活动要素。从静态的角度看，人际交往是指人与人之间已经形成的各种关系，亦即通常所说的人际关系；从动态的角度看，人际交往是指人与人之间的信息沟通和物质的交换。人与人之间一切直接或间接的相互作用，都超不出信息沟通和物质交换的范围。在商务活动中，特别是陌生人之间的首次交往，获得对方的好感是决定下一步能够继续交往的关键。好感是一种情感积淀，是情感上的接纳，是不能强迫的，其产生与保持都是由个人来把握的，这是由于商务伙伴中的情感并不像上下级之间、家庭成员之间一样具有支配性、规范性或强制性。 </vt:lpstr>
      <vt:lpstr>       在商务活动中商务人士通过着装礼仪、馈赠礼仪、举止礼仪、应酬礼仪、就餐礼仪、电话礼仪等各个方面的、内容丰富多彩的行为模式，可以获得所交往对象的好感，以保持进一步的交往关系。一个人在交往活动中，必须获得别人和社会的赞同，通过“礼仪”表现出对他交往对象的尊重，或者说是通过调整自己的行为举止来满足不同商务情境下的规范，这是一种进一步达到所设定商务目标的“投入”。可以说，每个人出于利己目的的礼仪，会形成良好的合作关系，并将会使整个社会生活有序化。 </vt:lpstr>
      <vt:lpstr>二、商务礼仪的实质       礼仪的产生源于人对自身的保护，消灾避祸；统治阶级大讲礼教也是为了更好地维护自己的统治。因此，礼仪在很大程度上是源于人的自利性。商务礼仪是在商务活动中被商务人士所广泛遵循的一些行为规范和准则。在商务礼仪中，推崇的一条重要原则是尊重交往对象。商务交往活动是一种人际交往方式，商务人员是重要的活动要素，在商务活动中，获得对方的好感是决定下一步能够继续交往的关键。一个人在交往活动中，必须获得别人和社会的赞同，通过“礼仪”表现出对交往对象的尊重，或这是一种进一步达到所设定商务目标的“投入”。可以说，每个人出于利己目的的礼仪，会形成良好的合作关系，并将会使整个社会生活有序化。 1.商务礼仪提升商务效率  商务人员的礼仪可以产生良好的第一印象，借此在交往对象心里形成肯定性的评价，促进 商务活动效率。      </vt:lpstr>
      <vt:lpstr>2.商务礼仪的可管理性        礼仪作为一种可管理的活动，可以从宏观和微观两个方面体现出来。此处的宏观方面是 指作为社会、团体的管理者可以通过礼仪达到管理的目的；微观方面是指个体的行为可以通 过“管理”来达到预定的交往目的。强调“礼节”是因为“礼”可以确定和规范个人行为。        商务礼仪所强调的礼貌举止，通常意味着自我限制、自我克制或自我监控，这种自我限 制、克制、监控能力就是对自我的管理，通过某些形式的印象管理策略体现出来，以达到管理的 目标。 3.商务礼仪受欧美影响        商务礼仪是商务人员所遵循的行为规范和准则，这些规范与准则具有很强的非正式性与非 强制性。在经济全球化进程中，随着国际贸易活动和国际文化交流活动的深入，在保持本土民 族传统的同时，商务礼仪在“国际化”的进程中也在不断地相互融合、同化，已基本形成了一 些在国际交往活动中被广泛遵守的“世界性”的商务礼仪。“</vt:lpstr>
      <vt:lpstr>三、商务礼仪的原则 1.“尊敬”与“真诚”原则 2.“谦和”与“宽容”原则 3.“适度”与“自律”原则 4.“互动”与“沟通”原则 5.“守时”与“守信”原则 四、商务礼仪的适用范围 　　相对于企业来说，商务礼仪是商务人员为了树立良好的个人和企业形象在商务活动中应该遵循的行为规范。商务礼仪的核心是一种行为的准则，涉及到商务活动的各个领域。 　　1.企业商务活动中初次交往时要讲究商务礼仪 　　2.企业商务活动中公务交往中要讲究商务礼仪 　　3.企业商务活动中涉外交往中要讲究商务礼仪 </vt:lpstr>
      <vt:lpstr>五、商务礼仪的重要性 　　1.塑造个人与企业良好形象        2.传递信息、展示价值        3.沟通感情、协调人际         4.净化社会风气，推进社会主义精神文明的建设 六、商务礼仪的作用 　　商务礼仪是企业宣扬企业文化理念、展示企业发展风采、树立企业良好形象，增强组织凝聚力的重要途径。同时，商贸活动中商务礼仪也能够较好的展现个人职业道德素养与个性魅力，对于促进企业发展起着不可忽视的作用。 　　1.提高商务人员素质 　　2.构建市场合作关系 　　3.维护企业整体形象 　　4.提高商务活动效益 </vt:lpstr>
      <vt:lpstr>七、商务礼仪的运用 　　商务礼仪是人们在商务交往中，用以维护企业形象或个人形象，对交往对象表示尊重和友好的行为规范和惯例。简单地说，就是人们在商务场合适用的礼仪规范和交往艺术。 1.服饰礼仪的应用         服饰礼仪是商务活动中最基本的礼仪。得体的服饰，不仅是个人仪表美、素质高的表现，更 是对他人的尊重。在正规场合要求穿得传统、庄重、高雅。对于男性，一般应穿西装、系领带。 一套非常合体的深色套服，通常是蓝色、灰色或黑色，男性切忌穿非正式的休闲装、运动装。 对于女性，职业套装则是最佳选择。女性切忌穿得太露、太透，也切忌佩戴太多首饰，适 当点缀一两件即可。女士应化淡妆，这是基本要求。化妆是自尊自爱的表现，是企业管理完善 的一个标志。注意事项有：第一，化妆要自然，妆成有却无，没有明显的痕迹，给人一种天然的 感觉。不要认为化妆就是给人看的，局部化妆要与周围融合在一起；第二，化妆要美化，但不 能过分和前卫，美化要符合大众审美标准；第三，化妆要避人，当面化妆有当众表演之嫌。</vt:lpstr>
      <vt:lpstr>2.会面礼仪的应用        会面是商务活动中的一项重要活动。会面礼仪主要包括介绍礼仪和握手礼仪。介绍一般 是双方主人各自介绍自己小组的成员，顺序是女士优先，职位高的优先，称呼通常为“女士”“小 姐”“先生”。握手是中国人最常用的一种见面礼，也是国际上通用的礼节。握手貌似简单， 但这个小小的动作却关系着个人及公司的形象，影响到商务交往的成功与否。握手的力度，中 国人初次见面，通常是握到为止，一般不会过重。而欧美人则喜欢用力握对方的手，握得太轻 则被认为是软弱、没有信心的表现。握手的时间不宜太长，也不宜太短，国际上通用的标准是 3 秒左右，但老朋友重逢，或商谈中达成了一项重大协议，或商谈成功签字后，握手的时间可略 长。在场人员较多时，要稳步寻找握手对象，防止交叉握手、争手的情况发生。握手时，双眼要 正视对方，面带微笑，以示致意，不可东张西望，或面无表情。东张西望显示心不在焉，面无表 　　</vt:lpstr>
      <vt:lpstr>3.交谈礼仪的运用        商务活动的过程就是双方交谈的过程。任何成功的商务活动都是双方交谈的结果。而任 何交谈都有一定的礼仪。要想交谈成功，就必须遵守交谈礼仪。         首先是言语礼仪。语言是人类进行信息交流的符号系统。商务语言要做到既恰当又礼 貌。所谓恰当，就是根据活动需要，该明确时明确，该模糊时模糊。所谓礼貌，就是言语、动作 谦虚恭敬，不讲粗话和侮辱人格的话。其次是非言语礼仪。非言语沟通是指不通过语言而传达 出意思的沟通。有关研究表明，一个人所用的词语远不及形体语言所传递的信息重要。非言语 礼仪包括目光礼仪、面部表情礼仪、手势礼仪、身体空间礼仪及沉默礼仪。        “十里不同风，百里不同俗。”国家不同，风俗和文化就有所差异。在商务活动中要 防止出现犯他国之大忌的现象。 </vt:lpstr>
      <vt:lpstr>4.体态礼仪的运用        人的第一印象往往是在见面的前 6 秒形成的，所以要想给人留下良好印象，外在的形体礼 仪不容忽视。男士与女士有不同的站姿，女士展现亭亭玉立的阴柔美，男士展现阳刚之美。走 姿、蹲姿，男士与女士亦有不同。在人际交往过程中肢体语言必不可少，但用多了给人浮躁、毛 手毛脚的感觉，用少了则不能清晰地表达自己的意思，因此怎样掌握好这个度是礼仪的必修内 容。在商务交往中，商务人士标准的体态体现了一种职场人的风范，这与平时的形体训练是密 不可分的。  </vt:lpstr>
      <vt:lpstr>5.人际交往礼仪的运用      （1）3A（Accept—接受、Attention—重视、Admire—赞赏）原则。商务礼仪的 3A 原则是 美国学者布吉尼教授提出的，它是商务礼仪的立足资本。3A 原则告诉我们在商务交往中不能 只见到物而忘掉人，强调人的重要性，要注意人际关系的处理。       （2）白金法则。白金法则是美国最有影响的演说人之一托尼·亚历山德拉博士与人力资 源顾问迈克尔·奥康纳博士研究的成果。白金法则的精髓在于“别人希望你怎样对待他们，你 就怎样对待他们”，从研究别人的需要出发，然后调整自己的行为，运用我们的智慧和才能使别人过得轻松、舒畅。“己所不欲，勿施于人”，这是人际互动的基本原理。“人之所欲，才施 于人”，这是人际经营的白金定律。白金法则指导你根据他人的性格特征、兴趣爱好，采取相 应的行动，使你的事业获得更大的成功。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cp:revision>
  <dcterms:created xsi:type="dcterms:W3CDTF">2018-03-11T08:02:38Z</dcterms:created>
  <dcterms:modified xsi:type="dcterms:W3CDTF">2018-03-12T05:42:49Z</dcterms:modified>
</cp:coreProperties>
</file>