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2"/>
  </p:notesMasterIdLst>
  <p:sldIdLst>
    <p:sldId id="443" r:id="rId2"/>
    <p:sldId id="328" r:id="rId3"/>
    <p:sldId id="329" r:id="rId4"/>
    <p:sldId id="330" r:id="rId5"/>
    <p:sldId id="331" r:id="rId6"/>
    <p:sldId id="445" r:id="rId7"/>
    <p:sldId id="332" r:id="rId8"/>
    <p:sldId id="333" r:id="rId9"/>
    <p:sldId id="446" r:id="rId10"/>
    <p:sldId id="334" r:id="rId11"/>
    <p:sldId id="335" r:id="rId12"/>
    <p:sldId id="469" r:id="rId13"/>
    <p:sldId id="336" r:id="rId14"/>
    <p:sldId id="337" r:id="rId15"/>
    <p:sldId id="338" r:id="rId16"/>
    <p:sldId id="339" r:id="rId17"/>
    <p:sldId id="340" r:id="rId18"/>
    <p:sldId id="470" r:id="rId19"/>
    <p:sldId id="341" r:id="rId20"/>
    <p:sldId id="471"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9488"/>
    <a:srgbClr val="65C6C1"/>
    <a:srgbClr val="606060"/>
    <a:srgbClr val="FF5050"/>
    <a:srgbClr val="9F9F9F"/>
    <a:srgbClr val="969696"/>
    <a:srgbClr val="C55A11"/>
    <a:srgbClr val="7F7F7F"/>
    <a:srgbClr val="548EC3"/>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588" autoAdjust="0"/>
    <p:restoredTop sz="86482" autoAdjust="0"/>
  </p:normalViewPr>
  <p:slideViewPr>
    <p:cSldViewPr snapToGrid="0">
      <p:cViewPr>
        <p:scale>
          <a:sx n="70" d="100"/>
          <a:sy n="70" d="100"/>
        </p:scale>
        <p:origin x="-468" y="-246"/>
      </p:cViewPr>
      <p:guideLst>
        <p:guide orient="horz" pos="2183"/>
        <p:guide pos="3840"/>
      </p:guideLst>
    </p:cSldViewPr>
  </p:slideViewPr>
  <p:outlineViewPr>
    <p:cViewPr>
      <p:scale>
        <a:sx n="33" d="100"/>
        <a:sy n="33" d="100"/>
      </p:scale>
      <p:origin x="0" y="-11949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DD5AE7-281C-450D-9110-42FBCFD61E77}" type="datetimeFigureOut">
              <a:rPr lang="zh-CN" altLang="en-US" smtClean="0"/>
              <a:t>2018/3/12/Monday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0B26E9-17C2-463B-8B8C-B33A23FFCF8F}" type="slidenum">
              <a:rPr lang="zh-CN" altLang="en-US" smtClean="0"/>
              <a:t>‹#›</a:t>
            </a:fld>
            <a:endParaRPr lang="zh-CN" altLang="en-US"/>
          </a:p>
        </p:txBody>
      </p:sp>
    </p:spTree>
    <p:extLst>
      <p:ext uri="{BB962C8B-B14F-4D97-AF65-F5344CB8AC3E}">
        <p14:creationId xmlns:p14="http://schemas.microsoft.com/office/powerpoint/2010/main" val="36602164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C593718-D90C-42E2-AD72-105FD509CBD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F335DE87-7DE0-4BF8-9C81-B939B34A92B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406B22EA-147E-4FBF-91BF-A37F96EB0856}"/>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 xmlns:a16="http://schemas.microsoft.com/office/drawing/2014/main" id="{C36B9E65-B212-4C01-9330-5EF97AEC944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E773BC5-D39B-4819-95EB-D372751B8B19}"/>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366839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C15B867-6D8F-43A5-B189-1233C44FBD8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A0AABF7A-0CDF-4515-8560-2634B8E45C1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14280AFC-5E00-4D5B-8F4E-3755C39128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59CDA98-2367-44AF-8D83-CAB64DF303E5}"/>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6" name="页脚占位符 5">
            <a:extLst>
              <a:ext uri="{FF2B5EF4-FFF2-40B4-BE49-F238E27FC236}">
                <a16:creationId xmlns="" xmlns:a16="http://schemas.microsoft.com/office/drawing/2014/main" id="{B64DF7CC-2315-4B30-B5EF-6C4676139E1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074BD92-D85D-4FF0-A168-28CCAB037E6B}"/>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4085709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038F384-3FA4-47BF-B4D6-E3B2AB980F5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8C70BCBD-6E6E-4F5E-BB47-FE8CDEA6CCD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01D25AC-2D8B-4225-BAD1-B1E071757AD0}"/>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 xmlns:a16="http://schemas.microsoft.com/office/drawing/2014/main" id="{22042F40-F43E-49F5-B717-A41A78B3CA1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F15983B-CAE6-4BA3-BDA4-F4F698569D07}"/>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3140649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3D23EB05-F7F8-4004-8691-E44AE072206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5B4FBD01-4403-45F8-A931-E851F097A1E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370311DE-4BF5-452D-8693-F252EFFE92F9}"/>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 xmlns:a16="http://schemas.microsoft.com/office/drawing/2014/main" id="{42FC1B8D-4A4D-4CD4-88D5-595D9D79486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EFA7E9C-05D8-4CF1-8E8C-374477153E7C}"/>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3575982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4192256-EB11-4F3B-9673-9C991DD61A57}"/>
              </a:ext>
            </a:extLst>
          </p:cNvPr>
          <p:cNvSpPr>
            <a:spLocks noGrp="1"/>
          </p:cNvSpPr>
          <p:nvPr>
            <p:ph type="title"/>
          </p:nvPr>
        </p:nvSpPr>
        <p:spPr>
          <a:xfrm>
            <a:off x="838200" y="636974"/>
            <a:ext cx="10515600" cy="5454907"/>
          </a:xfrm>
        </p:spPr>
        <p:txBody>
          <a:bodyPr anchor="t">
            <a:normAutofit/>
          </a:bodyPr>
          <a:lstStyle>
            <a:lvl1pPr>
              <a:lnSpc>
                <a:spcPct val="130000"/>
              </a:lnSpc>
              <a:defRPr sz="2000">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4" name="日期占位符 3">
            <a:extLst>
              <a:ext uri="{FF2B5EF4-FFF2-40B4-BE49-F238E27FC236}">
                <a16:creationId xmlns="" xmlns:a16="http://schemas.microsoft.com/office/drawing/2014/main" id="{9562EDA8-7701-474F-A52A-959D62881065}"/>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 xmlns:a16="http://schemas.microsoft.com/office/drawing/2014/main" id="{2FDC2D35-FAD6-421F-8054-30BFD684EF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ED2E92B-FEBE-4C8E-B88A-7F191342CBCD}"/>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984137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Picture 2" descr="C:\Users\Administrator\Desktop\67.jpg">
            <a:extLst>
              <a:ext uri="{FF2B5EF4-FFF2-40B4-BE49-F238E27FC236}">
                <a16:creationId xmlns="" xmlns:a16="http://schemas.microsoft.com/office/drawing/2014/main" id="{3A468A50-CF98-416C-BD82-B64F61DE8BA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27384"/>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a:extLst>
              <a:ext uri="{FF2B5EF4-FFF2-40B4-BE49-F238E27FC236}">
                <a16:creationId xmlns="" xmlns:a16="http://schemas.microsoft.com/office/drawing/2014/main" id="{04192256-EB11-4F3B-9673-9C991DD61A57}"/>
              </a:ext>
            </a:extLst>
          </p:cNvPr>
          <p:cNvSpPr>
            <a:spLocks noGrp="1"/>
          </p:cNvSpPr>
          <p:nvPr>
            <p:ph type="title"/>
          </p:nvPr>
        </p:nvSpPr>
        <p:spPr>
          <a:xfrm>
            <a:off x="838200" y="636974"/>
            <a:ext cx="10515600" cy="5454907"/>
          </a:xfrm>
        </p:spPr>
        <p:txBody>
          <a:bodyPr anchor="ctr">
            <a:normAutofit/>
          </a:bodyPr>
          <a:lstStyle>
            <a:lvl1pPr algn="ctr">
              <a:defRPr sz="4800">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4" name="日期占位符 3">
            <a:extLst>
              <a:ext uri="{FF2B5EF4-FFF2-40B4-BE49-F238E27FC236}">
                <a16:creationId xmlns="" xmlns:a16="http://schemas.microsoft.com/office/drawing/2014/main" id="{9562EDA8-7701-474F-A52A-959D62881065}"/>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 xmlns:a16="http://schemas.microsoft.com/office/drawing/2014/main" id="{2FDC2D35-FAD6-421F-8054-30BFD684EF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ED2E92B-FEBE-4C8E-B88A-7F191342CBCD}"/>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216099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52EDB76-D2F4-4C64-A568-224F00EBE0E2}"/>
              </a:ext>
            </a:extLst>
          </p:cNvPr>
          <p:cNvSpPr>
            <a:spLocks noGrp="1"/>
          </p:cNvSpPr>
          <p:nvPr>
            <p:ph type="title"/>
          </p:nvPr>
        </p:nvSpPr>
        <p:spPr>
          <a:xfrm>
            <a:off x="831850" y="1709738"/>
            <a:ext cx="10515600" cy="2852737"/>
          </a:xfrm>
        </p:spPr>
        <p:txBody>
          <a:bodyPr anchor="b"/>
          <a:lstStyle>
            <a:lvl1pPr>
              <a:defRPr sz="6000"/>
            </a:lvl1p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F7C64847-D402-4D7E-9467-826533455E7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5AB3997C-521A-47D5-A45F-E484D1C4835E}"/>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 xmlns:a16="http://schemas.microsoft.com/office/drawing/2014/main" id="{FFFEA2A6-9501-41AB-8390-2E02E8A97C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85656ACB-283F-4C84-952D-802E61CF0946}"/>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932782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15FE947-AA55-4E85-909F-BEB4F6C885C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75540C7A-71DF-4B61-A0AF-E480966CCDD8}"/>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60E4045E-2287-4A28-85C4-04EF0371ED8E}"/>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BFF63B06-CB95-4520-8592-DD9FFC2E7067}"/>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6" name="页脚占位符 5">
            <a:extLst>
              <a:ext uri="{FF2B5EF4-FFF2-40B4-BE49-F238E27FC236}">
                <a16:creationId xmlns="" xmlns:a16="http://schemas.microsoft.com/office/drawing/2014/main" id="{7F9ED17C-7FFE-47DA-9D4A-E267138D240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A89AF5F-BDF1-4CF1-BEFA-BFF4B399847F}"/>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845584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E04538D-5EA2-4E5B-A441-DAF1459A405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FC23D37B-9A81-4467-90AB-7C27C505C0C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28ACA1C2-9B35-41D3-B641-8A43B615E14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F08613B2-7AB3-493B-B285-C54FA7A894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1DC31E84-25BD-430F-BA5F-C6C43375663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BFF95FE1-778B-4A32-AEC7-996BC045F333}"/>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8" name="页脚占位符 7">
            <a:extLst>
              <a:ext uri="{FF2B5EF4-FFF2-40B4-BE49-F238E27FC236}">
                <a16:creationId xmlns="" xmlns:a16="http://schemas.microsoft.com/office/drawing/2014/main" id="{CE3B89D4-BEEE-4120-AEFB-F00D6E8CC02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49DC8349-3EAC-41EB-8AED-64F39DB2EC4E}"/>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097725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D6E3933-0A85-4802-815F-051F6E5F262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65679E15-AA6A-4A04-87D3-75DBFFC25F16}"/>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4" name="页脚占位符 3">
            <a:extLst>
              <a:ext uri="{FF2B5EF4-FFF2-40B4-BE49-F238E27FC236}">
                <a16:creationId xmlns="" xmlns:a16="http://schemas.microsoft.com/office/drawing/2014/main" id="{34BF1A13-DE2F-46B0-9764-4F389FF3E31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BAAD8673-0559-4627-9B08-2B2534A95D75}"/>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64936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6A1932BD-4E57-435D-A947-D8DE7A4CAA4F}"/>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3" name="页脚占位符 2">
            <a:extLst>
              <a:ext uri="{FF2B5EF4-FFF2-40B4-BE49-F238E27FC236}">
                <a16:creationId xmlns="" xmlns:a16="http://schemas.microsoft.com/office/drawing/2014/main" id="{7D1FD3EC-0A8B-4752-8E00-B6C4F1555BD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58EA46A2-2F73-4DEE-B72C-ED82C85BEA91}"/>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282105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0950274-3F88-440D-84AC-9DB3AA49C73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1020E670-F56C-4650-B1C1-093C9F95EF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6B224F5D-6C66-4BE1-905E-A2849E3956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C2BDDD17-60DD-4F46-9538-2939699E7CE3}"/>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6" name="页脚占位符 5">
            <a:extLst>
              <a:ext uri="{FF2B5EF4-FFF2-40B4-BE49-F238E27FC236}">
                <a16:creationId xmlns="" xmlns:a16="http://schemas.microsoft.com/office/drawing/2014/main" id="{EFC5305E-DE83-43A3-9160-7CCF70F2A4A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00CC25AF-629B-47A3-A8C5-50CC9A598139}"/>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4716938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20DC848A-A085-474E-97A2-FA2CD075F6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3BE19C4C-3100-426A-907E-37CF611CAE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C1BB7A6-D150-4935-B7E4-8C0B0202FEB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 xmlns:a16="http://schemas.microsoft.com/office/drawing/2014/main" id="{5440463F-5AB1-4256-9A53-EB37D4C88A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6B2B64CB-340A-478E-9567-DEA444BC575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32256187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7158CE8A-D760-4875-BA66-A47B42651A6C}"/>
              </a:ext>
            </a:extLst>
          </p:cNvPr>
          <p:cNvSpPr/>
          <p:nvPr/>
        </p:nvSpPr>
        <p:spPr>
          <a:xfrm>
            <a:off x="0" y="1960271"/>
            <a:ext cx="12190413" cy="2808312"/>
          </a:xfrm>
          <a:prstGeom prst="rect">
            <a:avLst/>
          </a:prstGeom>
          <a:solidFill>
            <a:schemeClr val="bg1">
              <a:lumMod val="50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 xmlns:a16="http://schemas.microsoft.com/office/drawing/2014/main" id="{663AD4CF-F98A-4A05-AC62-CB6014FF81DB}"/>
              </a:ext>
            </a:extLst>
          </p:cNvPr>
          <p:cNvSpPr>
            <a:spLocks noGrp="1"/>
          </p:cNvSpPr>
          <p:nvPr>
            <p:ph type="title"/>
          </p:nvPr>
        </p:nvSpPr>
        <p:spPr/>
        <p:txBody>
          <a:bodyPr/>
          <a:lstStyle/>
          <a:p>
            <a:r>
              <a:rPr lang="zh-CN" altLang="zh-CN" b="1" dirty="0">
                <a:solidFill>
                  <a:schemeClr val="bg1"/>
                </a:solidFill>
              </a:rPr>
              <a:t>第五章</a:t>
            </a:r>
            <a:r>
              <a:rPr lang="en-US" altLang="zh-CN" b="1" dirty="0">
                <a:solidFill>
                  <a:schemeClr val="bg1"/>
                </a:solidFill>
              </a:rPr>
              <a:t>  </a:t>
            </a:r>
            <a:r>
              <a:rPr lang="zh-CN" altLang="zh-CN" b="1" dirty="0">
                <a:solidFill>
                  <a:schemeClr val="bg1"/>
                </a:solidFill>
              </a:rPr>
              <a:t>提升解决问题的能力</a:t>
            </a:r>
            <a:endParaRPr lang="zh-CN" altLang="en-US" dirty="0">
              <a:solidFill>
                <a:schemeClr val="bg1"/>
              </a:solidFill>
            </a:endParaRPr>
          </a:p>
        </p:txBody>
      </p:sp>
    </p:spTree>
    <p:extLst>
      <p:ext uri="{BB962C8B-B14F-4D97-AF65-F5344CB8AC3E}">
        <p14:creationId xmlns:p14="http://schemas.microsoft.com/office/powerpoint/2010/main" val="4320455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E991B4C-638E-47A4-84FB-A35095C9AD5D}"/>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二、问题意识的来源</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在现代汉语的习惯用法中，问题一词有多种解释，可以指焦点或重要之处，也可以指要求回答或解释的题目，还可以指值得讨论戴研究的现象、矛盾等。我们所说的“问题意识”的“问题”，指的是第三种意义的问题，即主张每个人都应该坚持辩证唯物主义的态度，都应该坚持“一分为二”的观点，应该敢于发现问题，提出问题，应该学会在大家或他人以为某件事已尽善尽美，某个假说已无懈可击的时候，有勇气、有能力看出“完善”后面的不完善，看出“没问题”下面的深层问题，从而提起注意，引发讨论，促进客观事物与人类认识的深入发展。</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a:t>
            </a:r>
          </a:p>
          <a:p>
            <a:endParaRPr lang="zh-CN" altLang="en-US" dirty="0"/>
          </a:p>
        </p:txBody>
      </p:sp>
      <p:sp>
        <p:nvSpPr>
          <p:cNvPr id="3" name="矩形 2">
            <a:extLst>
              <a:ext uri="{FF2B5EF4-FFF2-40B4-BE49-F238E27FC236}">
                <a16:creationId xmlns="" xmlns:a16="http://schemas.microsoft.com/office/drawing/2014/main" id="{4270F084-337B-4066-8441-2FBAE46C23C6}"/>
              </a:ext>
            </a:extLst>
          </p:cNvPr>
          <p:cNvSpPr/>
          <p:nvPr/>
        </p:nvSpPr>
        <p:spPr>
          <a:xfrm>
            <a:off x="0" y="1960271"/>
            <a:ext cx="428625" cy="2808312"/>
          </a:xfrm>
          <a:prstGeom prst="rect">
            <a:avLst/>
          </a:prstGeom>
          <a:solidFill>
            <a:schemeClr val="bg1">
              <a:lumMod val="50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35819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960B3C3-1A6E-4E0F-A7B9-4AED3582BF7D}"/>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三、问题意识提出的依据</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问题意识的提出，既是社会发展和时代变革的需要，又具有事实和理论上的充分依据，更是由人性的本质所决定的。</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时代要求人必须养成问题意识</a:t>
            </a: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      2.</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实践证明人能够养成问题意识</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en-US" dirty="0"/>
              <a:t>实践包含两方面的内容，一是社会发展历史过程，二是科学技术发明创造。 首先，看社会发展历史过程中人类所养成的问题意识。其次，翻开科学技术发明创造的历史，每一项发明创造，无不是在问题意识的制约下研究出来的。总之，一旦出现民族危机，事物发展遇到了阻力，新事实和旧理论发生了矛盾，这时，就需 要具有以怀疑、批判和革新精神为内核的问题意识之士去解决它。实践证明，人类不仅能够培 养问题意识，而且迫切需要问题意识。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endParaRPr lang="zh-CN" altLang="zh-CN" sz="2000" b="1"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 xmlns:a16="http://schemas.microsoft.com/office/drawing/2014/main" id="{BA806BE2-FDC0-4999-AE0F-57A25A44D710}"/>
              </a:ext>
            </a:extLst>
          </p:cNvPr>
          <p:cNvSpPr/>
          <p:nvPr/>
        </p:nvSpPr>
        <p:spPr>
          <a:xfrm>
            <a:off x="0" y="1960271"/>
            <a:ext cx="428625" cy="2808312"/>
          </a:xfrm>
          <a:prstGeom prst="rect">
            <a:avLst/>
          </a:prstGeom>
          <a:solidFill>
            <a:schemeClr val="bg1">
              <a:lumMod val="50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263179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84B9984-6948-400B-8B0D-196098C28914}"/>
              </a:ext>
            </a:extLst>
          </p:cNvPr>
          <p:cNvSpPr>
            <a:spLocks noGrp="1"/>
          </p:cNvSpPr>
          <p:nvPr>
            <p:ph type="title"/>
          </p:nvPr>
        </p:nvSpPr>
        <p:spPr>
          <a:xfrm>
            <a:off x="838200" y="428626"/>
            <a:ext cx="10515600" cy="5663256"/>
          </a:xfrm>
        </p:spPr>
        <p:txBody>
          <a:bodyPr/>
          <a:lstStyle/>
          <a:p>
            <a:r>
              <a:rPr lang="en-US" altLang="zh-CN" dirty="0"/>
              <a:t> </a:t>
            </a:r>
            <a:r>
              <a:rPr lang="en-US" altLang="zh-CN" b="1" dirty="0"/>
              <a:t>3.</a:t>
            </a:r>
            <a:r>
              <a:rPr lang="zh-CN" altLang="zh-CN" b="1" dirty="0"/>
              <a:t>人性本质决定了只有人才能够养成问题意识</a:t>
            </a:r>
            <a:r>
              <a:rPr lang="en-US" altLang="zh-CN" b="1" dirty="0"/>
              <a:t/>
            </a:r>
            <a:br>
              <a:rPr lang="en-US" altLang="zh-CN" b="1" dirty="0"/>
            </a:br>
            <a:r>
              <a:rPr lang="en-US" altLang="zh-CN" b="1" dirty="0"/>
              <a:t>        </a:t>
            </a:r>
            <a:r>
              <a:rPr lang="zh-CN" altLang="en-US" dirty="0"/>
              <a:t>现代科学在研究人性的时候超越了人性的善恶，以及人性阶级性的时代局限，从人的生命 现象和心理现象入手，把人性定位在求知与创造的本质上，无疑是一大进步。人性就是欲望， 就是需要。人一要生存，二要发展。为此，人必须做到一要求知，二要创造。为了能够活下 去，而且一代比一代活得好，人在追求真理、创造文明的大道上又要不断地发现前人的不足， 弥补前人的缺陷，纠正前人的谬误，希望进到无所不知、无所不能的境界，这就是人生的意义和 使命。欲望和需要属于情感过程，求知属于认知过程，创造属于意志过程，这些都是人性的本 质体现。很显然，人在求知和创造的过程中，始终伴随着对前人存在的问题的发现和解决，舍 此，人就不可能有所发现、有所创造、有所前进、有所作为，人类社会也就不可能有所进步。</a:t>
            </a:r>
            <a:r>
              <a:rPr lang="zh-CN" altLang="zh-CN" b="1" dirty="0"/>
              <a:t/>
            </a:r>
            <a:br>
              <a:rPr lang="zh-CN" altLang="zh-CN" b="1" dirty="0"/>
            </a:br>
            <a:r>
              <a:rPr lang="en-US" altLang="zh-CN" b="1" dirty="0"/>
              <a:t>4.</a:t>
            </a:r>
            <a:r>
              <a:rPr lang="zh-CN" altLang="zh-CN" b="1" dirty="0"/>
              <a:t>问题意识根于唯物辩证法唯物辩证法</a:t>
            </a:r>
            <a:r>
              <a:rPr lang="en-US" altLang="zh-CN" b="1" dirty="0"/>
              <a:t/>
            </a:r>
            <a:br>
              <a:rPr lang="en-US" altLang="zh-CN" b="1" dirty="0"/>
            </a:br>
            <a:r>
              <a:rPr lang="zh-CN" altLang="en-US" dirty="0"/>
              <a:t>问题意识体现唯物主义的反映论。</a:t>
            </a:r>
            <a:r>
              <a:rPr lang="en-US" altLang="zh-CN" dirty="0"/>
              <a:t/>
            </a:r>
            <a:br>
              <a:rPr lang="en-US" altLang="zh-CN" dirty="0"/>
            </a:br>
            <a:r>
              <a:rPr lang="zh-CN" altLang="en-US" dirty="0"/>
              <a:t>问题意识是怀疑、批判和革新精神的聚焦。</a:t>
            </a:r>
            <a:r>
              <a:rPr lang="en-US" altLang="zh-CN" dirty="0"/>
              <a:t/>
            </a:r>
            <a:br>
              <a:rPr lang="en-US" altLang="zh-CN" dirty="0"/>
            </a:br>
            <a:r>
              <a:rPr lang="zh-CN" altLang="en-US" dirty="0"/>
              <a:t>问题意识是对隐藏在偶然性中必然性的关照。</a:t>
            </a:r>
          </a:p>
        </p:txBody>
      </p:sp>
      <p:sp>
        <p:nvSpPr>
          <p:cNvPr id="5" name="矩形 4">
            <a:extLst>
              <a:ext uri="{FF2B5EF4-FFF2-40B4-BE49-F238E27FC236}">
                <a16:creationId xmlns="" xmlns:a16="http://schemas.microsoft.com/office/drawing/2014/main" id="{355036E1-F318-4B96-9237-6750A1413C02}"/>
              </a:ext>
            </a:extLst>
          </p:cNvPr>
          <p:cNvSpPr/>
          <p:nvPr/>
        </p:nvSpPr>
        <p:spPr>
          <a:xfrm>
            <a:off x="0" y="1960271"/>
            <a:ext cx="428625" cy="2808312"/>
          </a:xfrm>
          <a:prstGeom prst="rect">
            <a:avLst/>
          </a:prstGeom>
          <a:solidFill>
            <a:schemeClr val="bg1">
              <a:lumMod val="50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205673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F08BBA6-3B9B-4B2F-B366-2562764B674F}"/>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四、问题意识的特征</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问题意识有以下三个突出特征。</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客观性</a:t>
            </a:r>
            <a:r>
              <a:rPr lang="zh-CN" altLang="en-US" dirty="0"/>
              <a:t>。</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问题意识不是凭空捏造，无中生有，也不是想当然人为地设置困难和障碍，然后自己再去一个个克服和解决，犹如自己立个菩萨自己拜，到头来还得打破。</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预测性</a:t>
            </a:r>
            <a:r>
              <a:rPr lang="zh-CN" altLang="en-US" sz="2000" kern="1200" dirty="0">
                <a:solidFill>
                  <a:schemeClr val="tx1"/>
                </a:solidFill>
                <a:effectLst/>
                <a:latin typeface="微软雅黑" panose="020B0503020204020204" pitchFamily="34" charset="-122"/>
                <a:ea typeface="微软雅黑" panose="020B0503020204020204" pitchFamily="34" charset="-122"/>
                <a:cs typeface="+mj-cs"/>
              </a:rPr>
              <a:t>。</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问题意识实际上也是一种超前意识，是为了防患于未然、推动工作顺利向前发展，少出差错、少走弯路而进行的一种预测性思考和探索。</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批判性</a:t>
            </a:r>
            <a:r>
              <a:rPr lang="zh-CN" altLang="en-US" sz="2000" kern="1200" dirty="0">
                <a:solidFill>
                  <a:schemeClr val="tx1"/>
                </a:solidFill>
                <a:effectLst/>
                <a:latin typeface="微软雅黑" panose="020B0503020204020204" pitchFamily="34" charset="-122"/>
                <a:ea typeface="微软雅黑" panose="020B0503020204020204" pitchFamily="34" charset="-122"/>
                <a:cs typeface="+mj-cs"/>
              </a:rPr>
              <a:t>。</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问题意识既然源于唯物主义辩证法，那么，它与生俱来就带有否定性和批判性。</a:t>
            </a:r>
          </a:p>
          <a:p>
            <a:endParaRPr lang="zh-CN" altLang="en-US" dirty="0"/>
          </a:p>
        </p:txBody>
      </p:sp>
      <p:sp>
        <p:nvSpPr>
          <p:cNvPr id="4" name="矩形 3">
            <a:extLst>
              <a:ext uri="{FF2B5EF4-FFF2-40B4-BE49-F238E27FC236}">
                <a16:creationId xmlns="" xmlns:a16="http://schemas.microsoft.com/office/drawing/2014/main" id="{AD7BD4E3-FA15-4368-8853-B89A37708273}"/>
              </a:ext>
            </a:extLst>
          </p:cNvPr>
          <p:cNvSpPr/>
          <p:nvPr/>
        </p:nvSpPr>
        <p:spPr>
          <a:xfrm>
            <a:off x="0" y="1960271"/>
            <a:ext cx="428625" cy="2808312"/>
          </a:xfrm>
          <a:prstGeom prst="rect">
            <a:avLst/>
          </a:prstGeom>
          <a:solidFill>
            <a:schemeClr val="bg1">
              <a:lumMod val="50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775492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2253D97-2973-4DB3-99E9-ABD118D957EF}"/>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五、问题意识的关注对象</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从人类生存的角度看，不管是谁，他都无法回避以下四个带有积极意义的人生问题，随着历史的延伸，随着文明的进步，这些问题又被分解为不同领域的话题。这都是问题意识关注的对象。</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生和死</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爱和恨</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贫和富</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4.</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利和义</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从人类继承的角度看，问题意识则主要涉及以下两个方面的问题：</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求知性问题</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怀疑性问题</a:t>
            </a:r>
          </a:p>
          <a:p>
            <a:endParaRPr lang="zh-CN" altLang="en-US" dirty="0"/>
          </a:p>
        </p:txBody>
      </p:sp>
      <p:sp>
        <p:nvSpPr>
          <p:cNvPr id="3" name="矩形 2">
            <a:extLst>
              <a:ext uri="{FF2B5EF4-FFF2-40B4-BE49-F238E27FC236}">
                <a16:creationId xmlns="" xmlns:a16="http://schemas.microsoft.com/office/drawing/2014/main" id="{573BE391-8490-4049-BBD2-24706CF21A89}"/>
              </a:ext>
            </a:extLst>
          </p:cNvPr>
          <p:cNvSpPr/>
          <p:nvPr/>
        </p:nvSpPr>
        <p:spPr>
          <a:xfrm>
            <a:off x="0" y="1960271"/>
            <a:ext cx="428625" cy="2808312"/>
          </a:xfrm>
          <a:prstGeom prst="rect">
            <a:avLst/>
          </a:prstGeom>
          <a:solidFill>
            <a:schemeClr val="bg1">
              <a:lumMod val="50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420111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0D83DCF-0DB4-4BB2-BB78-C9B242DEA735}"/>
              </a:ext>
            </a:extLst>
          </p:cNvPr>
          <p:cNvSpPr>
            <a:spLocks noGrp="1"/>
          </p:cNvSpPr>
          <p:nvPr>
            <p:ph type="title"/>
          </p:nvPr>
        </p:nvSpPr>
        <p:spPr/>
        <p:txBody>
          <a:bodyPr>
            <a:normAutofit/>
          </a:bodyPr>
          <a:lstStyle/>
          <a:p>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第三节  分析问题应采取的方法</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了解了问题以及与其相关的一些知识，能够帮助我们在分析问题时知道从何处着手，但仅掌握这些还是不够的，必须要有一套有条理有效率的工作方法。</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问题分析该采取怎样的方法呢？</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选择好突破口。</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准确认定问题。</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注意找出特点与变化。</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4.</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找出问题的原因。</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5.</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验证已找出的原因。</a:t>
            </a:r>
          </a:p>
          <a:p>
            <a:endParaRPr lang="zh-CN" altLang="en-US" dirty="0"/>
          </a:p>
        </p:txBody>
      </p:sp>
      <p:sp>
        <p:nvSpPr>
          <p:cNvPr id="3" name="矩形 2">
            <a:extLst>
              <a:ext uri="{FF2B5EF4-FFF2-40B4-BE49-F238E27FC236}">
                <a16:creationId xmlns="" xmlns:a16="http://schemas.microsoft.com/office/drawing/2014/main" id="{1CACE981-9130-4CDA-B9EA-059E4482E8E5}"/>
              </a:ext>
            </a:extLst>
          </p:cNvPr>
          <p:cNvSpPr/>
          <p:nvPr/>
        </p:nvSpPr>
        <p:spPr>
          <a:xfrm>
            <a:off x="0" y="1960271"/>
            <a:ext cx="428625" cy="2808312"/>
          </a:xfrm>
          <a:prstGeom prst="rect">
            <a:avLst/>
          </a:prstGeom>
          <a:solidFill>
            <a:schemeClr val="bg1">
              <a:lumMod val="50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a:extLst>
              <a:ext uri="{FF2B5EF4-FFF2-40B4-BE49-F238E27FC236}">
                <a16:creationId xmlns="" xmlns:a16="http://schemas.microsoft.com/office/drawing/2014/main" id="{ECF5D174-AC67-4987-87F1-99BD6849C18B}"/>
              </a:ext>
            </a:extLst>
          </p:cNvPr>
          <p:cNvSpPr>
            <a:spLocks noEditPoints="1"/>
          </p:cNvSpPr>
          <p:nvPr/>
        </p:nvSpPr>
        <p:spPr bwMode="auto">
          <a:xfrm>
            <a:off x="3070235" y="766119"/>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969696"/>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685809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A4095BF-588E-428F-8BA3-83C1C600292A}"/>
              </a:ext>
            </a:extLst>
          </p:cNvPr>
          <p:cNvSpPr>
            <a:spLocks noGrp="1"/>
          </p:cNvSpPr>
          <p:nvPr>
            <p:ph type="title"/>
          </p:nvPr>
        </p:nvSpPr>
        <p:spPr>
          <a:xfrm>
            <a:off x="838200" y="471494"/>
            <a:ext cx="10515600" cy="5763268"/>
          </a:xfrm>
        </p:spPr>
        <p:txBody>
          <a:bodyPr>
            <a:normAutofit/>
          </a:bodyPr>
          <a:lstStyle/>
          <a:p>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第四节  提升解决问题的能力</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毛主席曾鲜明地指出：“问题就是事物的矛盾。哪里有没解决的矛盾，哪里就有问题。”要把问题解决好，就要增强问题意识，敢于直面问题，勇于研究对策，善于化解矛盾，不断提升解决问题的能力。</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提升解决问题的能力需要从三方面入手，即强化问题意识、深入查找问题和有效解决问题。</a:t>
            </a:r>
          </a:p>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一、强化问题意识</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问题意识既体现为直接面对工作中的困难、现实中的矛盾和群众中的不满，也体现为完成任务时看到差距、取得成绩时想到不足、受到赞扬时保持清醒。做任何一项工作，都要有问题意识。</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强化问题意识，是一种胆量与勇气。</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强化问题意识，是一种清醒与自觉。</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强化问题意识，是一种责任与担当。</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4.</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强化问题意识，是一种能力与素质。</a:t>
            </a:r>
          </a:p>
          <a:p>
            <a:endParaRPr lang="zh-CN" altLang="en-US" dirty="0"/>
          </a:p>
        </p:txBody>
      </p:sp>
      <p:sp>
        <p:nvSpPr>
          <p:cNvPr id="3" name="矩形 2">
            <a:extLst>
              <a:ext uri="{FF2B5EF4-FFF2-40B4-BE49-F238E27FC236}">
                <a16:creationId xmlns="" xmlns:a16="http://schemas.microsoft.com/office/drawing/2014/main" id="{64DF6420-42BB-4275-8E76-385D4711C731}"/>
              </a:ext>
            </a:extLst>
          </p:cNvPr>
          <p:cNvSpPr/>
          <p:nvPr/>
        </p:nvSpPr>
        <p:spPr>
          <a:xfrm>
            <a:off x="0" y="1960271"/>
            <a:ext cx="428625" cy="2808312"/>
          </a:xfrm>
          <a:prstGeom prst="rect">
            <a:avLst/>
          </a:prstGeom>
          <a:solidFill>
            <a:schemeClr val="bg1">
              <a:lumMod val="50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a:extLst>
              <a:ext uri="{FF2B5EF4-FFF2-40B4-BE49-F238E27FC236}">
                <a16:creationId xmlns="" xmlns:a16="http://schemas.microsoft.com/office/drawing/2014/main" id="{7AB44B0F-B755-4654-933B-34CC69ADAF02}"/>
              </a:ext>
            </a:extLst>
          </p:cNvPr>
          <p:cNvSpPr>
            <a:spLocks noEditPoints="1"/>
          </p:cNvSpPr>
          <p:nvPr/>
        </p:nvSpPr>
        <p:spPr bwMode="auto">
          <a:xfrm>
            <a:off x="3098810" y="623238"/>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969696"/>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689597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FC028A3-0BB4-484A-8EDD-B333C44941B3}"/>
              </a:ext>
            </a:extLst>
          </p:cNvPr>
          <p:cNvSpPr>
            <a:spLocks noGrp="1"/>
          </p:cNvSpPr>
          <p:nvPr>
            <p:ph type="title"/>
          </p:nvPr>
        </p:nvSpPr>
        <p:spPr/>
        <p:txBody>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二、深入查找问题</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爱因斯坦曾经说过：“提出一个问题比解决一个问题更重要。”因此，要以优良的作风、科学的方法、细致的工作去查找存在的问题，认识问题的本质，剖析问题的根源。</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态度要端正。</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en-US" dirty="0"/>
              <a:t>态度端正与否，对查找问题至关重要。查找问题的出发点不同，其过程、方法、结果都会 不同。如果出于公心，就会以自我解剖的精神和敢于揭短亮丑的勇气，认真、负责地摆问题，对 事不对人，这样，问题就会查得深入、全面。如果出于私心，就会出现走过场、报喜藏忧、弄虚 作假等现象，最终害人害己。因此，查找问题和薄弱环节，一定要端正态度，具有对单位、对他 人、对自己高度负责的精神。</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 xmlns:a16="http://schemas.microsoft.com/office/drawing/2014/main" id="{497AA543-DFA0-4DE5-949C-61AE89D879D8}"/>
              </a:ext>
            </a:extLst>
          </p:cNvPr>
          <p:cNvSpPr/>
          <p:nvPr/>
        </p:nvSpPr>
        <p:spPr>
          <a:xfrm>
            <a:off x="0" y="1960271"/>
            <a:ext cx="428625" cy="2808312"/>
          </a:xfrm>
          <a:prstGeom prst="rect">
            <a:avLst/>
          </a:prstGeom>
          <a:solidFill>
            <a:schemeClr val="bg1">
              <a:lumMod val="50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81364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7633008-9EB5-4F8F-A8E0-43246CE855EF}"/>
              </a:ext>
            </a:extLst>
          </p:cNvPr>
          <p:cNvSpPr>
            <a:spLocks noGrp="1"/>
          </p:cNvSpPr>
          <p:nvPr>
            <p:ph type="title"/>
          </p:nvPr>
        </p:nvSpPr>
        <p:spPr/>
        <p:txBody>
          <a:bodyPr/>
          <a:lstStyle/>
          <a:p>
            <a:r>
              <a:rPr lang="en-US" altLang="zh-CN" b="1" dirty="0"/>
              <a:t>2.</a:t>
            </a:r>
            <a:r>
              <a:rPr lang="zh-CN" altLang="zh-CN" b="1" dirty="0"/>
              <a:t>问题要找准。</a:t>
            </a:r>
            <a:r>
              <a:rPr lang="en-US" altLang="zh-CN" dirty="0"/>
              <a:t/>
            </a:r>
            <a:br>
              <a:rPr lang="en-US" altLang="zh-CN" dirty="0"/>
            </a:br>
            <a:r>
              <a:rPr lang="en-US" altLang="zh-CN" dirty="0"/>
              <a:t>      </a:t>
            </a:r>
            <a:r>
              <a:rPr lang="zh-CN" altLang="en-US" dirty="0"/>
              <a:t>一是要正确深入查找 问题界定。研究清楚到底要解决什么问题。</a:t>
            </a:r>
            <a:r>
              <a:rPr lang="en-US" altLang="zh-CN" dirty="0"/>
              <a:t/>
            </a:r>
            <a:br>
              <a:rPr lang="en-US" altLang="zh-CN" dirty="0"/>
            </a:br>
            <a:r>
              <a:rPr lang="en-US" altLang="zh-CN" dirty="0"/>
              <a:t>      </a:t>
            </a:r>
            <a:r>
              <a:rPr lang="zh-CN" altLang="en-US" dirty="0"/>
              <a:t>二是要联系实际。既要联系理论实际，又要联系 工作实际。</a:t>
            </a:r>
            <a:r>
              <a:rPr lang="en-US" altLang="zh-CN" dirty="0"/>
              <a:t/>
            </a:r>
            <a:br>
              <a:rPr lang="en-US" altLang="zh-CN" dirty="0"/>
            </a:br>
            <a:r>
              <a:rPr lang="en-US" altLang="zh-CN" dirty="0"/>
              <a:t>      </a:t>
            </a:r>
            <a:r>
              <a:rPr lang="zh-CN" altLang="en-US" dirty="0"/>
              <a:t>三是要集中民智。</a:t>
            </a:r>
            <a:r>
              <a:rPr lang="zh-CN" altLang="zh-CN" dirty="0"/>
              <a:t/>
            </a:r>
            <a:br>
              <a:rPr lang="zh-CN" altLang="zh-CN" dirty="0"/>
            </a:br>
            <a:r>
              <a:rPr lang="en-US" altLang="zh-CN" dirty="0"/>
              <a:t> </a:t>
            </a:r>
            <a:br>
              <a:rPr lang="en-US" altLang="zh-CN" dirty="0"/>
            </a:br>
            <a:r>
              <a:rPr lang="en-US" altLang="zh-CN" b="1" dirty="0"/>
              <a:t>3.</a:t>
            </a:r>
            <a:r>
              <a:rPr lang="zh-CN" altLang="zh-CN" b="1" dirty="0"/>
              <a:t>原因要研透。</a:t>
            </a:r>
            <a:r>
              <a:rPr lang="en-US" altLang="zh-CN" dirty="0"/>
              <a:t/>
            </a:r>
            <a:br>
              <a:rPr lang="en-US" altLang="zh-CN" dirty="0"/>
            </a:br>
            <a:r>
              <a:rPr lang="zh-CN" altLang="en-US" dirty="0"/>
              <a:t>      ① </a:t>
            </a:r>
            <a:r>
              <a:rPr lang="en-US" altLang="zh-CN" dirty="0"/>
              <a:t>What</a:t>
            </a:r>
            <a:r>
              <a:rPr lang="zh-CN" altLang="en-US" dirty="0"/>
              <a:t>，会议低效有什么特征，是 时间太长，议而不决，还是陪会人员太多？</a:t>
            </a:r>
            <a:r>
              <a:rPr lang="en-US" altLang="zh-CN" dirty="0"/>
              <a:t/>
            </a:r>
            <a:br>
              <a:rPr lang="en-US" altLang="zh-CN" dirty="0"/>
            </a:br>
            <a:r>
              <a:rPr lang="en-US" altLang="zh-CN" dirty="0"/>
              <a:t>      </a:t>
            </a:r>
            <a:r>
              <a:rPr lang="zh-CN" altLang="en-US" dirty="0"/>
              <a:t>②</a:t>
            </a:r>
            <a:r>
              <a:rPr lang="en-US" altLang="zh-CN" dirty="0"/>
              <a:t>Why</a:t>
            </a:r>
            <a:r>
              <a:rPr lang="zh-CN" altLang="en-US" dirty="0"/>
              <a:t>，会议为什么会低效，为什么会议要开这么久， 是什么原因导致的？</a:t>
            </a:r>
            <a:r>
              <a:rPr lang="en-US" altLang="zh-CN" dirty="0"/>
              <a:t/>
            </a:r>
            <a:br>
              <a:rPr lang="en-US" altLang="zh-CN" dirty="0"/>
            </a:br>
            <a:r>
              <a:rPr lang="en-US" altLang="zh-CN" dirty="0"/>
              <a:t>      </a:t>
            </a:r>
            <a:r>
              <a:rPr lang="zh-CN" altLang="en-US" dirty="0"/>
              <a:t>③ </a:t>
            </a:r>
            <a:r>
              <a:rPr lang="en-US" altLang="zh-CN" dirty="0"/>
              <a:t>Where</a:t>
            </a:r>
            <a:r>
              <a:rPr lang="zh-CN" altLang="en-US" dirty="0"/>
              <a:t>，会议为什么要放在这里开，换一个地方行不行？</a:t>
            </a:r>
            <a:r>
              <a:rPr lang="en-US" altLang="zh-CN" dirty="0"/>
              <a:t/>
            </a:r>
            <a:br>
              <a:rPr lang="en-US" altLang="zh-CN" dirty="0"/>
            </a:br>
            <a:r>
              <a:rPr lang="en-US" altLang="zh-CN" dirty="0"/>
              <a:t>      </a:t>
            </a:r>
            <a:r>
              <a:rPr lang="zh-CN" altLang="en-US" dirty="0"/>
              <a:t>④ </a:t>
            </a:r>
            <a:r>
              <a:rPr lang="en-US" altLang="zh-CN" dirty="0"/>
              <a:t>When</a:t>
            </a:r>
            <a:r>
              <a:rPr lang="zh-CN" altLang="en-US" dirty="0"/>
              <a:t>，会议为 什么要在这个时候开，能不能改在其他时间？</a:t>
            </a:r>
            <a:r>
              <a:rPr lang="en-US" altLang="zh-CN" dirty="0"/>
              <a:t/>
            </a:r>
            <a:br>
              <a:rPr lang="en-US" altLang="zh-CN" dirty="0"/>
            </a:br>
            <a:r>
              <a:rPr lang="en-US" altLang="zh-CN" dirty="0"/>
              <a:t>      </a:t>
            </a:r>
            <a:r>
              <a:rPr lang="zh-CN" altLang="en-US" dirty="0"/>
              <a:t>⑤ </a:t>
            </a:r>
            <a:r>
              <a:rPr lang="en-US" altLang="zh-CN" dirty="0"/>
              <a:t>Who</a:t>
            </a:r>
            <a:r>
              <a:rPr lang="zh-CN" altLang="en-US" dirty="0"/>
              <a:t>，会议由谁主持，有哪些人参加，是否可以 由其他人主持、参加？</a:t>
            </a:r>
            <a:r>
              <a:rPr lang="en-US" altLang="zh-CN" dirty="0"/>
              <a:t/>
            </a:r>
            <a:br>
              <a:rPr lang="en-US" altLang="zh-CN" dirty="0"/>
            </a:br>
            <a:r>
              <a:rPr lang="en-US" altLang="zh-CN" dirty="0"/>
              <a:t>      </a:t>
            </a:r>
            <a:r>
              <a:rPr lang="zh-CN" altLang="en-US" dirty="0"/>
              <a:t>⑥ </a:t>
            </a:r>
            <a:r>
              <a:rPr lang="en-US" altLang="zh-CN" dirty="0"/>
              <a:t>How</a:t>
            </a:r>
            <a:r>
              <a:rPr lang="zh-CN" altLang="en-US" dirty="0"/>
              <a:t>，会议为什么用这种方式开，有没有更好的方式？</a:t>
            </a:r>
            <a:br>
              <a:rPr lang="zh-CN" altLang="en-US" dirty="0"/>
            </a:br>
            <a:endParaRPr lang="zh-CN" altLang="en-US" dirty="0"/>
          </a:p>
        </p:txBody>
      </p:sp>
      <p:sp>
        <p:nvSpPr>
          <p:cNvPr id="3" name="矩形 2">
            <a:extLst>
              <a:ext uri="{FF2B5EF4-FFF2-40B4-BE49-F238E27FC236}">
                <a16:creationId xmlns="" xmlns:a16="http://schemas.microsoft.com/office/drawing/2014/main" id="{F8D586FF-BF90-4C56-A815-F0C1472ED2F3}"/>
              </a:ext>
            </a:extLst>
          </p:cNvPr>
          <p:cNvSpPr/>
          <p:nvPr/>
        </p:nvSpPr>
        <p:spPr>
          <a:xfrm>
            <a:off x="0" y="1960271"/>
            <a:ext cx="428625" cy="2808312"/>
          </a:xfrm>
          <a:prstGeom prst="rect">
            <a:avLst/>
          </a:prstGeom>
          <a:solidFill>
            <a:schemeClr val="bg1">
              <a:lumMod val="50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159135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34C2E43-BBC5-4C3C-9616-BD6D94A6538E}"/>
              </a:ext>
            </a:extLst>
          </p:cNvPr>
          <p:cNvSpPr>
            <a:spLocks noGrp="1"/>
          </p:cNvSpPr>
          <p:nvPr>
            <p:ph type="title"/>
          </p:nvPr>
        </p:nvSpPr>
        <p:spPr/>
        <p:txBody>
          <a:bodyPr/>
          <a:lstStyle/>
          <a:p>
            <a:r>
              <a:rPr lang="zh-CN" altLang="zh-CN" sz="2800" dirty="0"/>
              <a:t>三、有效解决问题</a:t>
            </a:r>
            <a:r>
              <a:rPr lang="zh-CN" altLang="zh-CN" dirty="0"/>
              <a:t/>
            </a:r>
            <a:br>
              <a:rPr lang="zh-CN" altLang="zh-CN" dirty="0"/>
            </a:br>
            <a:r>
              <a:rPr lang="zh-CN" altLang="zh-CN" dirty="0"/>
              <a:t>问题的价值在于解决。发现问题是前提，研究问题是关键，解决问题是目标。</a:t>
            </a:r>
            <a:br>
              <a:rPr lang="zh-CN" altLang="zh-CN" dirty="0"/>
            </a:br>
            <a:r>
              <a:rPr lang="en-US" altLang="zh-CN" dirty="0"/>
              <a:t>      1.</a:t>
            </a:r>
            <a:r>
              <a:rPr lang="zh-CN" altLang="zh-CN" dirty="0"/>
              <a:t>勤于作调查，主动找办法。</a:t>
            </a:r>
            <a:br>
              <a:rPr lang="zh-CN" altLang="zh-CN" dirty="0"/>
            </a:br>
            <a:r>
              <a:rPr lang="en-US" altLang="zh-CN" dirty="0"/>
              <a:t>      2.</a:t>
            </a:r>
            <a:r>
              <a:rPr lang="zh-CN" altLang="zh-CN" dirty="0"/>
              <a:t>方法多一个，困难少一堆。</a:t>
            </a:r>
            <a:br>
              <a:rPr lang="zh-CN" altLang="zh-CN" dirty="0"/>
            </a:br>
            <a:r>
              <a:rPr lang="en-US" altLang="zh-CN" dirty="0"/>
              <a:t>      3.</a:t>
            </a:r>
            <a:r>
              <a:rPr lang="zh-CN" altLang="zh-CN" dirty="0"/>
              <a:t>问题会变化，方法要更新。</a:t>
            </a:r>
            <a:endParaRPr lang="zh-CN" altLang="en-US" dirty="0"/>
          </a:p>
        </p:txBody>
      </p:sp>
      <p:sp>
        <p:nvSpPr>
          <p:cNvPr id="3" name="矩形 2">
            <a:extLst>
              <a:ext uri="{FF2B5EF4-FFF2-40B4-BE49-F238E27FC236}">
                <a16:creationId xmlns="" xmlns:a16="http://schemas.microsoft.com/office/drawing/2014/main" id="{D33C5618-DE7C-40A9-8F16-D383BEAB75FD}"/>
              </a:ext>
            </a:extLst>
          </p:cNvPr>
          <p:cNvSpPr/>
          <p:nvPr/>
        </p:nvSpPr>
        <p:spPr>
          <a:xfrm>
            <a:off x="0" y="1960271"/>
            <a:ext cx="428625" cy="2808312"/>
          </a:xfrm>
          <a:prstGeom prst="rect">
            <a:avLst/>
          </a:prstGeom>
          <a:solidFill>
            <a:schemeClr val="bg1">
              <a:lumMod val="50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18228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1D97C0A-59BC-4438-B265-1839BEA7BE74}"/>
              </a:ext>
            </a:extLst>
          </p:cNvPr>
          <p:cNvSpPr>
            <a:spLocks noGrp="1"/>
          </p:cNvSpPr>
          <p:nvPr>
            <p:ph type="title"/>
          </p:nvPr>
        </p:nvSpPr>
        <p:spPr>
          <a:xfrm>
            <a:off x="838200" y="528638"/>
            <a:ext cx="10515600" cy="5786437"/>
          </a:xfrm>
        </p:spPr>
        <p:txBody>
          <a:bodyPr>
            <a:normAutofit/>
          </a:bodyPr>
          <a:lstStyle/>
          <a:p>
            <a:r>
              <a:rPr lang="en-US" altLang="zh-CN" sz="28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第一节  问题</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一、问题概述</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每个人一生中都会遇到层出不穷的问题，并且在遇到问题后，不可避免地都要去解决问题。但是在现实生活中，由于人们缺乏问题意识，一方面不善于发现问题、提出问题、解决问题；另一方面总把问题当作对立的消极因素而责难，甚至回避、掩饰，造成许多问题不能及时发现，发现问题后也不能得到及时和有效的解决。由于受不同环境、不同教育的影响，以及不同的秉性和遗传，对问题的认识往往千差万别。研究问题意识，有助于对问题的全面把握，进而找到一个显微镜和一把开启问题的钥匙，寻求解决不同的问题的方式、方法。</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所谓问题，是指人在实践活动中感到或发现应当解决而暂时没有条件、或因疏忽而未解决的矛盾。问题是知与不知的对立统一，是知识中的不知部分，是关于不知的知识。问题既反映着现有实践和认识的广度和深度，又反映着向未知领域探索前进的广度和深度。因此问题的发现和提出，除了表现人类认识已经达到的成果外，更重要地还表现人类实践和认识进一步发展的起点，这就是问题在实践和理论上的意义和价值。</a:t>
            </a:r>
          </a:p>
          <a:p>
            <a:endParaRPr lang="zh-CN" altLang="en-US" dirty="0"/>
          </a:p>
        </p:txBody>
      </p:sp>
      <p:sp>
        <p:nvSpPr>
          <p:cNvPr id="3" name="矩形 2">
            <a:extLst>
              <a:ext uri="{FF2B5EF4-FFF2-40B4-BE49-F238E27FC236}">
                <a16:creationId xmlns="" xmlns:a16="http://schemas.microsoft.com/office/drawing/2014/main" id="{C2EBF6BE-8E78-456D-B13F-DCFC53D96A3F}"/>
              </a:ext>
            </a:extLst>
          </p:cNvPr>
          <p:cNvSpPr/>
          <p:nvPr/>
        </p:nvSpPr>
        <p:spPr>
          <a:xfrm>
            <a:off x="0" y="1960271"/>
            <a:ext cx="428625" cy="2808312"/>
          </a:xfrm>
          <a:prstGeom prst="rect">
            <a:avLst/>
          </a:prstGeom>
          <a:solidFill>
            <a:schemeClr val="bg1">
              <a:lumMod val="50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a:extLst>
              <a:ext uri="{FF2B5EF4-FFF2-40B4-BE49-F238E27FC236}">
                <a16:creationId xmlns="" xmlns:a16="http://schemas.microsoft.com/office/drawing/2014/main" id="{06A6CCF4-1A29-4D28-B09F-DBD3C4DE918F}"/>
              </a:ext>
            </a:extLst>
          </p:cNvPr>
          <p:cNvSpPr>
            <a:spLocks noEditPoints="1"/>
          </p:cNvSpPr>
          <p:nvPr/>
        </p:nvSpPr>
        <p:spPr bwMode="auto">
          <a:xfrm>
            <a:off x="3956060" y="666106"/>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969696"/>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14732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7158CE8A-D760-4875-BA66-A47B42651A6C}"/>
              </a:ext>
            </a:extLst>
          </p:cNvPr>
          <p:cNvSpPr/>
          <p:nvPr/>
        </p:nvSpPr>
        <p:spPr>
          <a:xfrm>
            <a:off x="0" y="1960271"/>
            <a:ext cx="12190413" cy="2808312"/>
          </a:xfrm>
          <a:prstGeom prst="rect">
            <a:avLst/>
          </a:prstGeom>
          <a:solidFill>
            <a:schemeClr val="bg1">
              <a:lumMod val="50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 xmlns:a16="http://schemas.microsoft.com/office/drawing/2014/main" id="{663AD4CF-F98A-4A05-AC62-CB6014FF81DB}"/>
              </a:ext>
            </a:extLst>
          </p:cNvPr>
          <p:cNvSpPr>
            <a:spLocks noGrp="1"/>
          </p:cNvSpPr>
          <p:nvPr>
            <p:ph type="title"/>
          </p:nvPr>
        </p:nvSpPr>
        <p:spPr/>
        <p:txBody>
          <a:bodyPr/>
          <a:lstStyle/>
          <a:p>
            <a:r>
              <a:rPr lang="zh-CN" altLang="en-US" smtClean="0">
                <a:solidFill>
                  <a:schemeClr val="bg1"/>
                </a:solidFill>
              </a:rPr>
              <a:t>本章结束</a:t>
            </a:r>
            <a:endParaRPr lang="zh-CN" altLang="en-US" dirty="0">
              <a:solidFill>
                <a:schemeClr val="bg1"/>
              </a:solidFill>
            </a:endParaRPr>
          </a:p>
        </p:txBody>
      </p:sp>
    </p:spTree>
    <p:extLst>
      <p:ext uri="{BB962C8B-B14F-4D97-AF65-F5344CB8AC3E}">
        <p14:creationId xmlns:p14="http://schemas.microsoft.com/office/powerpoint/2010/main" val="14191988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AEBFEAD-1E9D-42AA-BD7F-F67C0B5FA23F}"/>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二、问题的积极意义</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问题的积极意义实际上包含着两个方面：</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一是从人的认识局限角度看，解决问题就是解决人自身的问题，因此，解决问题是一个自我提高、自我完善的过程，而不是一种被动、消极、不得已的负担；</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二是从问题的发现和确定的角度看，发现问题就是发现自身的局限，确定和解决问题就是一种积极的自我完善的追求。因此，解决问题是一种积极的生命态度，是认识和挖掘生命内在潜力的积极求索。也就是说，欲望和现实差距的确定中，人总是保持一种对自身局限突破的欲望，总是对自我现实的不满足。正是从这个角度来理解，没有问题才是最大的问题。当人和企业处在一种自认为无问题的自我满足时，反映的是人丧失了对自身局限的清醒认识，失去了完善自身的欲望和动力，是生命内在活力的枯竭。</a:t>
            </a:r>
          </a:p>
          <a:p>
            <a:endParaRPr lang="zh-CN" altLang="en-US" dirty="0"/>
          </a:p>
        </p:txBody>
      </p:sp>
      <p:sp>
        <p:nvSpPr>
          <p:cNvPr id="3" name="矩形 2">
            <a:extLst>
              <a:ext uri="{FF2B5EF4-FFF2-40B4-BE49-F238E27FC236}">
                <a16:creationId xmlns="" xmlns:a16="http://schemas.microsoft.com/office/drawing/2014/main" id="{94109EDD-442C-4BA1-B67C-139B58267E1E}"/>
              </a:ext>
            </a:extLst>
          </p:cNvPr>
          <p:cNvSpPr/>
          <p:nvPr/>
        </p:nvSpPr>
        <p:spPr>
          <a:xfrm>
            <a:off x="0" y="1960271"/>
            <a:ext cx="428625" cy="2808312"/>
          </a:xfrm>
          <a:prstGeom prst="rect">
            <a:avLst/>
          </a:prstGeom>
          <a:solidFill>
            <a:schemeClr val="bg1">
              <a:lumMod val="50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101126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6760FDF-511F-47DD-8789-BAFD191C76DC}"/>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三、问题管理的原则</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没有规矩，不成方圆。解决和处理问题应遵循一定原则。千高原在《问题管理》一书中，提出了问题管理的十大原则，我们可以对照作一些分析。</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5" name="矩形 4">
            <a:extLst>
              <a:ext uri="{FF2B5EF4-FFF2-40B4-BE49-F238E27FC236}">
                <a16:creationId xmlns="" xmlns:a16="http://schemas.microsoft.com/office/drawing/2014/main" id="{B4417FEF-90F5-4FED-A8EF-C320EDAED7E9}"/>
              </a:ext>
            </a:extLst>
          </p:cNvPr>
          <p:cNvSpPr/>
          <p:nvPr/>
        </p:nvSpPr>
        <p:spPr>
          <a:xfrm>
            <a:off x="4263445" y="2137172"/>
            <a:ext cx="3865161" cy="4508927"/>
          </a:xfrm>
          <a:prstGeom prst="rect">
            <a:avLst/>
          </a:prstGeom>
          <a:noFill/>
        </p:spPr>
        <p:txBody>
          <a:bodyPr wrap="none" lIns="91440" tIns="45720" rIns="91440" bIns="45720">
            <a:spAutoFit/>
          </a:bodyPr>
          <a:lstStyle/>
          <a:p>
            <a:pPr algn="ctr"/>
            <a:r>
              <a:rPr lang="zh-CN" altLang="en-US" sz="28700" b="1" cap="none" spc="0" dirty="0">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rPr>
              <a:t>？</a:t>
            </a:r>
            <a:endPar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endParaRPr>
          </a:p>
        </p:txBody>
      </p:sp>
      <p:sp>
        <p:nvSpPr>
          <p:cNvPr id="6" name="标题 1">
            <a:extLst>
              <a:ext uri="{FF2B5EF4-FFF2-40B4-BE49-F238E27FC236}">
                <a16:creationId xmlns="" xmlns:a16="http://schemas.microsoft.com/office/drawing/2014/main" id="{A811D96A-D290-4CD4-A844-908CA8829F83}"/>
              </a:ext>
            </a:extLst>
          </p:cNvPr>
          <p:cNvSpPr txBox="1">
            <a:spLocks/>
          </p:cNvSpPr>
          <p:nvPr/>
        </p:nvSpPr>
        <p:spPr>
          <a:xfrm>
            <a:off x="8010545" y="2137172"/>
            <a:ext cx="2633663" cy="4077901"/>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en-US" altLang="zh-CN" dirty="0"/>
              <a:t>     1.</a:t>
            </a:r>
            <a:r>
              <a:rPr lang="zh-CN" altLang="zh-CN" dirty="0"/>
              <a:t>有机整体原则。</a:t>
            </a:r>
            <a:br>
              <a:rPr lang="zh-CN" altLang="zh-CN" dirty="0"/>
            </a:br>
            <a:r>
              <a:rPr lang="en-US" altLang="zh-CN" dirty="0"/>
              <a:t>     2.</a:t>
            </a:r>
            <a:r>
              <a:rPr lang="zh-CN" altLang="zh-CN" dirty="0"/>
              <a:t>创造性原则。</a:t>
            </a:r>
            <a:br>
              <a:rPr lang="zh-CN" altLang="zh-CN" dirty="0"/>
            </a:br>
            <a:r>
              <a:rPr lang="en-US" altLang="zh-CN" dirty="0"/>
              <a:t>     3.</a:t>
            </a:r>
            <a:r>
              <a:rPr lang="zh-CN" altLang="zh-CN" dirty="0"/>
              <a:t>游戏原则。</a:t>
            </a:r>
            <a:br>
              <a:rPr lang="zh-CN" altLang="zh-CN" dirty="0"/>
            </a:br>
            <a:r>
              <a:rPr lang="en-US" altLang="zh-CN" dirty="0"/>
              <a:t>     4.</a:t>
            </a:r>
            <a:r>
              <a:rPr lang="zh-CN" altLang="zh-CN" dirty="0"/>
              <a:t>互利原则。</a:t>
            </a:r>
            <a:br>
              <a:rPr lang="zh-CN" altLang="zh-CN" dirty="0"/>
            </a:br>
            <a:r>
              <a:rPr lang="en-US" altLang="zh-CN" dirty="0"/>
              <a:t>     5.</a:t>
            </a:r>
            <a:r>
              <a:rPr lang="zh-CN" altLang="zh-CN" dirty="0"/>
              <a:t>解构原则。</a:t>
            </a:r>
            <a:br>
              <a:rPr lang="zh-CN" altLang="zh-CN" dirty="0"/>
            </a:br>
            <a:r>
              <a:rPr lang="en-US" altLang="zh-CN" dirty="0"/>
              <a:t>     6.</a:t>
            </a:r>
            <a:r>
              <a:rPr lang="zh-CN" altLang="zh-CN" dirty="0"/>
              <a:t>过程原则。</a:t>
            </a:r>
            <a:br>
              <a:rPr lang="zh-CN" altLang="zh-CN" dirty="0"/>
            </a:br>
            <a:r>
              <a:rPr lang="en-US" altLang="zh-CN" dirty="0"/>
              <a:t>     7.</a:t>
            </a:r>
            <a:r>
              <a:rPr lang="zh-CN" altLang="zh-CN" dirty="0"/>
              <a:t>情感原则。</a:t>
            </a:r>
            <a:br>
              <a:rPr lang="zh-CN" altLang="zh-CN" dirty="0"/>
            </a:br>
            <a:r>
              <a:rPr lang="en-US" altLang="zh-CN" dirty="0"/>
              <a:t>     8.</a:t>
            </a:r>
            <a:r>
              <a:rPr lang="zh-CN" altLang="zh-CN" dirty="0"/>
              <a:t>开放原则。</a:t>
            </a:r>
            <a:br>
              <a:rPr lang="zh-CN" altLang="zh-CN" dirty="0"/>
            </a:br>
            <a:r>
              <a:rPr lang="en-US" altLang="zh-CN" dirty="0"/>
              <a:t>     9.</a:t>
            </a:r>
            <a:r>
              <a:rPr lang="zh-CN" altLang="zh-CN" dirty="0"/>
              <a:t>重点原则。</a:t>
            </a:r>
            <a:br>
              <a:rPr lang="zh-CN" altLang="zh-CN" dirty="0"/>
            </a:br>
            <a:r>
              <a:rPr lang="en-US" altLang="zh-CN" dirty="0"/>
              <a:t>    10.</a:t>
            </a:r>
            <a:r>
              <a:rPr lang="zh-CN" altLang="zh-CN" dirty="0"/>
              <a:t>信息原则。</a:t>
            </a:r>
            <a:endParaRPr lang="zh-CN" altLang="en-US" dirty="0"/>
          </a:p>
        </p:txBody>
      </p:sp>
      <p:sp>
        <p:nvSpPr>
          <p:cNvPr id="3" name="矩形 2">
            <a:extLst>
              <a:ext uri="{FF2B5EF4-FFF2-40B4-BE49-F238E27FC236}">
                <a16:creationId xmlns="" xmlns:a16="http://schemas.microsoft.com/office/drawing/2014/main" id="{A171C1B2-A0DA-47FB-B47A-C787FAE56BFF}"/>
              </a:ext>
            </a:extLst>
          </p:cNvPr>
          <p:cNvSpPr/>
          <p:nvPr/>
        </p:nvSpPr>
        <p:spPr>
          <a:xfrm>
            <a:off x="0" y="1960271"/>
            <a:ext cx="428625" cy="2808312"/>
          </a:xfrm>
          <a:prstGeom prst="rect">
            <a:avLst/>
          </a:prstGeom>
          <a:solidFill>
            <a:schemeClr val="bg1">
              <a:lumMod val="50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a:extLst>
              <a:ext uri="{FF2B5EF4-FFF2-40B4-BE49-F238E27FC236}">
                <a16:creationId xmlns="" xmlns:a16="http://schemas.microsoft.com/office/drawing/2014/main" id="{2A9CF859-37F4-44A2-B976-52797D5202EB}"/>
              </a:ext>
            </a:extLst>
          </p:cNvPr>
          <p:cNvGrpSpPr/>
          <p:nvPr/>
        </p:nvGrpSpPr>
        <p:grpSpPr>
          <a:xfrm>
            <a:off x="6196025" y="2478753"/>
            <a:ext cx="2147132" cy="3394738"/>
            <a:chOff x="4352930" y="2443163"/>
            <a:chExt cx="2147132" cy="3394738"/>
          </a:xfrm>
        </p:grpSpPr>
        <p:cxnSp>
          <p:nvCxnSpPr>
            <p:cNvPr id="7" name="直接连接符 6">
              <a:extLst>
                <a:ext uri="{FF2B5EF4-FFF2-40B4-BE49-F238E27FC236}">
                  <a16:creationId xmlns="" xmlns:a16="http://schemas.microsoft.com/office/drawing/2014/main" id="{87E01CC6-BE02-4B41-A53A-AD607110ED46}"/>
                </a:ext>
              </a:extLst>
            </p:cNvPr>
            <p:cNvCxnSpPr>
              <a:cxnSpLocks/>
            </p:cNvCxnSpPr>
            <p:nvPr/>
          </p:nvCxnSpPr>
          <p:spPr>
            <a:xfrm flipV="1">
              <a:off x="4352930" y="2443163"/>
              <a:ext cx="2133595" cy="997570"/>
            </a:xfrm>
            <a:prstGeom prst="line">
              <a:avLst/>
            </a:prstGeom>
            <a:ln w="9525">
              <a:solidFill>
                <a:srgbClr val="7F7F7F"/>
              </a:solidFill>
              <a:prstDash val="solid"/>
              <a:tailEnd type="oval" w="sm" len="sm"/>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BC041F06-2BF2-495A-8169-D5E03084A5EC}"/>
                </a:ext>
              </a:extLst>
            </p:cNvPr>
            <p:cNvCxnSpPr>
              <a:cxnSpLocks/>
            </p:cNvCxnSpPr>
            <p:nvPr/>
          </p:nvCxnSpPr>
          <p:spPr>
            <a:xfrm flipV="1">
              <a:off x="4352930" y="2814638"/>
              <a:ext cx="2123584" cy="626095"/>
            </a:xfrm>
            <a:prstGeom prst="line">
              <a:avLst/>
            </a:prstGeom>
            <a:ln w="9525">
              <a:solidFill>
                <a:srgbClr val="7F7F7F"/>
              </a:solidFill>
              <a:prstDash val="solid"/>
              <a:tailEnd type="oval" w="sm" len="sm"/>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D6CDAB35-C154-4C70-8588-188ED4F67BF9}"/>
                </a:ext>
              </a:extLst>
            </p:cNvPr>
            <p:cNvCxnSpPr>
              <a:cxnSpLocks/>
            </p:cNvCxnSpPr>
            <p:nvPr/>
          </p:nvCxnSpPr>
          <p:spPr>
            <a:xfrm flipV="1">
              <a:off x="4352930" y="3189282"/>
              <a:ext cx="2147132" cy="251452"/>
            </a:xfrm>
            <a:prstGeom prst="line">
              <a:avLst/>
            </a:prstGeom>
            <a:ln w="9525">
              <a:solidFill>
                <a:srgbClr val="7F7F7F"/>
              </a:solidFill>
              <a:prstDash val="solid"/>
              <a:tailEnd type="oval" w="sm" len="sm"/>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48ED3B5F-08D2-441B-86A1-3EF238DBD286}"/>
                </a:ext>
              </a:extLst>
            </p:cNvPr>
            <p:cNvCxnSpPr>
              <a:cxnSpLocks/>
            </p:cNvCxnSpPr>
            <p:nvPr/>
          </p:nvCxnSpPr>
          <p:spPr>
            <a:xfrm>
              <a:off x="4352930" y="3440734"/>
              <a:ext cx="2147132" cy="151382"/>
            </a:xfrm>
            <a:prstGeom prst="line">
              <a:avLst/>
            </a:prstGeom>
            <a:ln w="9525">
              <a:solidFill>
                <a:srgbClr val="7F7F7F"/>
              </a:solidFill>
              <a:prstDash val="solid"/>
              <a:tailEnd type="oval" w="sm" len="sm"/>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9A12B9B6-5E49-47E5-805B-E87735DDD20B}"/>
                </a:ext>
              </a:extLst>
            </p:cNvPr>
            <p:cNvCxnSpPr>
              <a:cxnSpLocks/>
            </p:cNvCxnSpPr>
            <p:nvPr/>
          </p:nvCxnSpPr>
          <p:spPr>
            <a:xfrm>
              <a:off x="4352930" y="3440734"/>
              <a:ext cx="2147132" cy="531191"/>
            </a:xfrm>
            <a:prstGeom prst="line">
              <a:avLst/>
            </a:prstGeom>
            <a:ln w="9525">
              <a:solidFill>
                <a:srgbClr val="7F7F7F"/>
              </a:solidFill>
              <a:prstDash val="solid"/>
              <a:tailEnd type="oval" w="sm" len="sm"/>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 xmlns:a16="http://schemas.microsoft.com/office/drawing/2014/main" id="{D12CB26E-CCA5-41B6-9F39-86E32020E385}"/>
                </a:ext>
              </a:extLst>
            </p:cNvPr>
            <p:cNvCxnSpPr>
              <a:cxnSpLocks/>
            </p:cNvCxnSpPr>
            <p:nvPr/>
          </p:nvCxnSpPr>
          <p:spPr>
            <a:xfrm>
              <a:off x="4352930" y="3440734"/>
              <a:ext cx="2116816" cy="950901"/>
            </a:xfrm>
            <a:prstGeom prst="line">
              <a:avLst/>
            </a:prstGeom>
            <a:ln w="9525">
              <a:solidFill>
                <a:srgbClr val="7F7F7F"/>
              </a:solidFill>
              <a:prstDash val="solid"/>
              <a:tailEnd type="oval" w="sm" len="sm"/>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127C7F34-AD83-4F63-A2A1-92EC3B32CE21}"/>
                </a:ext>
              </a:extLst>
            </p:cNvPr>
            <p:cNvCxnSpPr>
              <a:cxnSpLocks/>
            </p:cNvCxnSpPr>
            <p:nvPr/>
          </p:nvCxnSpPr>
          <p:spPr>
            <a:xfrm>
              <a:off x="4352930" y="3440734"/>
              <a:ext cx="2147132" cy="1325573"/>
            </a:xfrm>
            <a:prstGeom prst="line">
              <a:avLst/>
            </a:prstGeom>
            <a:ln w="9525">
              <a:solidFill>
                <a:srgbClr val="7F7F7F"/>
              </a:solidFill>
              <a:prstDash val="solid"/>
              <a:tailEnd type="oval" w="sm" len="sm"/>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1CFB301D-E5EF-4C60-8082-538E9D4F05FD}"/>
                </a:ext>
              </a:extLst>
            </p:cNvPr>
            <p:cNvCxnSpPr>
              <a:cxnSpLocks/>
            </p:cNvCxnSpPr>
            <p:nvPr/>
          </p:nvCxnSpPr>
          <p:spPr>
            <a:xfrm>
              <a:off x="4352930" y="3440734"/>
              <a:ext cx="2147132" cy="1577025"/>
            </a:xfrm>
            <a:prstGeom prst="line">
              <a:avLst/>
            </a:prstGeom>
            <a:ln w="9525">
              <a:solidFill>
                <a:srgbClr val="7F7F7F"/>
              </a:solidFill>
              <a:prstDash val="solid"/>
              <a:tailEnd type="oval" w="sm" len="sm"/>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90EF2890-7BFF-4A25-A3F2-19F3BDC7258D}"/>
                </a:ext>
              </a:extLst>
            </p:cNvPr>
            <p:cNvCxnSpPr>
              <a:cxnSpLocks/>
            </p:cNvCxnSpPr>
            <p:nvPr/>
          </p:nvCxnSpPr>
          <p:spPr>
            <a:xfrm>
              <a:off x="4352930" y="3440734"/>
              <a:ext cx="2147132" cy="2047423"/>
            </a:xfrm>
            <a:prstGeom prst="line">
              <a:avLst/>
            </a:prstGeom>
            <a:ln w="9525">
              <a:solidFill>
                <a:srgbClr val="7F7F7F"/>
              </a:solidFill>
              <a:prstDash val="solid"/>
              <a:tailEnd type="oval" w="sm" len="sm"/>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62F87847-2D17-48CD-991F-6A0D988EBA50}"/>
                </a:ext>
              </a:extLst>
            </p:cNvPr>
            <p:cNvCxnSpPr>
              <a:cxnSpLocks/>
            </p:cNvCxnSpPr>
            <p:nvPr/>
          </p:nvCxnSpPr>
          <p:spPr>
            <a:xfrm>
              <a:off x="4352930" y="3440734"/>
              <a:ext cx="2116816" cy="2397167"/>
            </a:xfrm>
            <a:prstGeom prst="line">
              <a:avLst/>
            </a:prstGeom>
            <a:ln w="9525">
              <a:solidFill>
                <a:srgbClr val="7F7F7F"/>
              </a:solidFill>
              <a:prstDash val="solid"/>
              <a:tailEnd type="oval" w="sm" len="sm"/>
            </a:ln>
          </p:spPr>
          <p:style>
            <a:lnRef idx="1">
              <a:schemeClr val="accent1"/>
            </a:lnRef>
            <a:fillRef idx="0">
              <a:schemeClr val="accent1"/>
            </a:fillRef>
            <a:effectRef idx="0">
              <a:schemeClr val="accent1"/>
            </a:effectRef>
            <a:fontRef idx="minor">
              <a:schemeClr val="tx1"/>
            </a:fontRef>
          </p:style>
        </p:cxnSp>
      </p:grpSp>
      <p:sp>
        <p:nvSpPr>
          <p:cNvPr id="45" name="矩形 44">
            <a:extLst>
              <a:ext uri="{FF2B5EF4-FFF2-40B4-BE49-F238E27FC236}">
                <a16:creationId xmlns="" xmlns:a16="http://schemas.microsoft.com/office/drawing/2014/main" id="{20D0FC86-63FA-4047-8E61-F4588F1D8ADD}"/>
              </a:ext>
            </a:extLst>
          </p:cNvPr>
          <p:cNvSpPr/>
          <p:nvPr/>
        </p:nvSpPr>
        <p:spPr>
          <a:xfrm>
            <a:off x="1519278" y="4773321"/>
            <a:ext cx="2954655" cy="923330"/>
          </a:xfrm>
          <a:prstGeom prst="rect">
            <a:avLst/>
          </a:prstGeom>
          <a:noFill/>
        </p:spPr>
        <p:txBody>
          <a:bodyPr wrap="none" lIns="91440" tIns="45720" rIns="91440" bIns="45720">
            <a:spAutoFit/>
          </a:bodyPr>
          <a:lstStyle/>
          <a:p>
            <a:pPr algn="ctr"/>
            <a:r>
              <a:rPr lang="zh-CN" altLang="en-US" sz="5400" b="1" dirty="0">
                <a:ln w="6600">
                  <a:solidFill>
                    <a:schemeClr val="accent2"/>
                  </a:solidFill>
                  <a:prstDash val="solid"/>
                </a:ln>
                <a:solidFill>
                  <a:srgbClr val="FFFFFF"/>
                </a:solidFill>
                <a:effectLst>
                  <a:outerShdw dist="38100" dir="2700000" algn="tl" rotWithShape="0">
                    <a:schemeClr val="accent2"/>
                  </a:outerShdw>
                </a:effectLst>
                <a:latin typeface="华文琥珀" panose="02010800040101010101" pitchFamily="2" charset="-122"/>
                <a:ea typeface="华文琥珀" panose="02010800040101010101" pitchFamily="2" charset="-122"/>
              </a:rPr>
              <a:t>问题管理</a:t>
            </a:r>
            <a:endPar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39274382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EA273F2-98A3-450D-8231-F017B608D9D8}"/>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四、处理问题的基本方法</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思考的方法。处理问题，首先要学会思考，学会分析。一般要遵循以下环节进行：</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）考虑问题的起因——“为什么”。</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）考虑问题的结果——“怎么样”。</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）考虑问题的本质——“找焦点”。</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4</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）考虑问题的各种可能性——“找佳点”。</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沟通的方法。处理问题离不开沟通。没有沟通，就不能打开问题的“千千结”；没有沟通，就难以理顺与问题有关的各种关系。为了处理问题而进行的沟通应遵循以下原则：</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）以理服人。</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）以情动人。</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）善解人意。</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4</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）善听人言。</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5</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）善察人情。</a:t>
            </a:r>
          </a:p>
          <a:p>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 xmlns:a16="http://schemas.microsoft.com/office/drawing/2014/main" id="{5FF70870-F132-490A-A9E5-C18C4FF87E66}"/>
              </a:ext>
            </a:extLst>
          </p:cNvPr>
          <p:cNvSpPr/>
          <p:nvPr/>
        </p:nvSpPr>
        <p:spPr>
          <a:xfrm>
            <a:off x="0" y="1960271"/>
            <a:ext cx="428625" cy="2808312"/>
          </a:xfrm>
          <a:prstGeom prst="rect">
            <a:avLst/>
          </a:prstGeom>
          <a:solidFill>
            <a:schemeClr val="bg1">
              <a:lumMod val="50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54913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2AA676B-6DA1-4F01-BC5E-8A6CFAAB0FF0}"/>
              </a:ext>
            </a:extLst>
          </p:cNvPr>
          <p:cNvSpPr>
            <a:spLocks noGrp="1"/>
          </p:cNvSpPr>
          <p:nvPr>
            <p:ph type="title"/>
          </p:nvPr>
        </p:nvSpPr>
        <p:spPr/>
        <p:txBody>
          <a:bodyPr/>
          <a:lstStyle/>
          <a:p>
            <a:r>
              <a:rPr lang="en-US" altLang="zh-CN" dirty="0"/>
              <a:t>3.</a:t>
            </a:r>
            <a:r>
              <a:rPr lang="zh-CN" altLang="zh-CN" dirty="0"/>
              <a:t>洞察的方法。古人云，“月晕而风，石润而雨。”处理问题要善于抓住问题的蛛丝马迹，透过现象看本质，通过苗头看趋势，见一斑而窥全貌。</a:t>
            </a:r>
            <a:br>
              <a:rPr lang="zh-CN" altLang="zh-CN" dirty="0"/>
            </a:br>
            <a:r>
              <a:rPr lang="en-US" altLang="zh-CN" dirty="0"/>
              <a:t>    </a:t>
            </a:r>
            <a:r>
              <a:rPr lang="zh-CN" altLang="zh-CN" dirty="0"/>
              <a:t>（</a:t>
            </a:r>
            <a:r>
              <a:rPr lang="en-US" altLang="zh-CN" dirty="0"/>
              <a:t>1</a:t>
            </a:r>
            <a:r>
              <a:rPr lang="zh-CN" altLang="zh-CN" dirty="0"/>
              <a:t>）透过现象看本质。任何问题总是首先以某种迹象表现出来。有头脑的人总是能透过现象看本质，绝不会轻易被外在的象所蒙蔽。抓住问题的本质，就会找到处理问题的捷径和上策。</a:t>
            </a:r>
            <a:br>
              <a:rPr lang="zh-CN" altLang="zh-CN" dirty="0"/>
            </a:br>
            <a:r>
              <a:rPr lang="en-US" altLang="zh-CN" dirty="0"/>
              <a:t>    </a:t>
            </a:r>
            <a:r>
              <a:rPr lang="zh-CN" altLang="zh-CN" dirty="0"/>
              <a:t>（</a:t>
            </a:r>
            <a:r>
              <a:rPr lang="en-US" altLang="zh-CN" dirty="0"/>
              <a:t>2</a:t>
            </a:r>
            <a:r>
              <a:rPr lang="zh-CN" altLang="zh-CN" dirty="0"/>
              <a:t>）通过苗头看趋势。要善于从问题的苗头把握问题发展趋势，不好的苗头，要消灭在萌芽状态，不然会酿成大灾；好的苗头，要注意倡导和提升。</a:t>
            </a:r>
            <a:br>
              <a:rPr lang="zh-CN" altLang="zh-CN" dirty="0"/>
            </a:br>
            <a:r>
              <a:rPr lang="en-US" altLang="zh-CN" dirty="0"/>
              <a:t>    </a:t>
            </a:r>
            <a:r>
              <a:rPr lang="zh-CN" altLang="zh-CN" dirty="0"/>
              <a:t>（</a:t>
            </a:r>
            <a:r>
              <a:rPr lang="en-US" altLang="zh-CN" dirty="0"/>
              <a:t>3</a:t>
            </a:r>
            <a:r>
              <a:rPr lang="zh-CN" altLang="zh-CN" dirty="0"/>
              <a:t>）见一斑窥全貌。即从一言一行、一点一滴的资料或信息中，基本推测出某个问题的发展趋势和结局。</a:t>
            </a:r>
            <a:endParaRPr lang="zh-CN" altLang="en-US" dirty="0"/>
          </a:p>
        </p:txBody>
      </p:sp>
      <p:sp>
        <p:nvSpPr>
          <p:cNvPr id="3" name="矩形 2">
            <a:extLst>
              <a:ext uri="{FF2B5EF4-FFF2-40B4-BE49-F238E27FC236}">
                <a16:creationId xmlns="" xmlns:a16="http://schemas.microsoft.com/office/drawing/2014/main" id="{D6365BD8-E76C-498A-B507-B6A46E260D8A}"/>
              </a:ext>
            </a:extLst>
          </p:cNvPr>
          <p:cNvSpPr/>
          <p:nvPr/>
        </p:nvSpPr>
        <p:spPr>
          <a:xfrm>
            <a:off x="0" y="1960271"/>
            <a:ext cx="428625" cy="2808312"/>
          </a:xfrm>
          <a:prstGeom prst="rect">
            <a:avLst/>
          </a:prstGeom>
          <a:solidFill>
            <a:schemeClr val="bg1">
              <a:lumMod val="50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244808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EFA0362-6AD9-4795-B529-9902605D2509}"/>
              </a:ext>
            </a:extLst>
          </p:cNvPr>
          <p:cNvSpPr>
            <a:spLocks noGrp="1"/>
          </p:cNvSpPr>
          <p:nvPr>
            <p:ph type="title"/>
          </p:nvPr>
        </p:nvSpPr>
        <p:spPr/>
        <p:txBody>
          <a:bodyPr>
            <a:normAutofit/>
          </a:bodyPr>
          <a:lstStyle/>
          <a:p>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第二节  问题意识</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一、问题意识概述</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什么是问题意识呢？人的大脑在认识客观事物的过程中，经常致力于各种矛盾的思考，并探索其发展态势和结果，久而久之，便形成问题意识。简言之，所谓问题意识，是对事物“内在理性”的一种突破，指人以质疑索解的态度审视主客观世界所形成的一种思维方式和文化观念。它是以一般和个别、必然和偶然的客观辩证关系为依据的、对带有或然率的确定事件可能发生的一种测度。实际上问题意识也是一种洞鉴古今的批判精神和忧患意识。通俗地讲，问题意识是一种叛逆思维习惯。培养问题意识，其目的一方面在于使工作少出纰谬，使思维成品和实践结果更真、更善、更美，多一些正效应，少一些副作用；另一方面，使人们处于困难不利的情况时，能看到光明，看到前途，鼓起勇气，不致消沉落伍。</a:t>
            </a:r>
          </a:p>
          <a:p>
            <a:endParaRPr lang="zh-CN" altLang="en-US" dirty="0"/>
          </a:p>
        </p:txBody>
      </p:sp>
      <p:sp>
        <p:nvSpPr>
          <p:cNvPr id="3" name="矩形 2">
            <a:extLst>
              <a:ext uri="{FF2B5EF4-FFF2-40B4-BE49-F238E27FC236}">
                <a16:creationId xmlns="" xmlns:a16="http://schemas.microsoft.com/office/drawing/2014/main" id="{67D62D13-59D6-4052-B3DB-8853E434CF1A}"/>
              </a:ext>
            </a:extLst>
          </p:cNvPr>
          <p:cNvSpPr/>
          <p:nvPr/>
        </p:nvSpPr>
        <p:spPr>
          <a:xfrm>
            <a:off x="0" y="1960271"/>
            <a:ext cx="428625" cy="2808312"/>
          </a:xfrm>
          <a:prstGeom prst="rect">
            <a:avLst/>
          </a:prstGeom>
          <a:solidFill>
            <a:schemeClr val="bg1">
              <a:lumMod val="50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a:extLst>
              <a:ext uri="{FF2B5EF4-FFF2-40B4-BE49-F238E27FC236}">
                <a16:creationId xmlns="" xmlns:a16="http://schemas.microsoft.com/office/drawing/2014/main" id="{2D424B49-530F-49F2-A866-E662AF015899}"/>
              </a:ext>
            </a:extLst>
          </p:cNvPr>
          <p:cNvSpPr>
            <a:spLocks noEditPoints="1"/>
          </p:cNvSpPr>
          <p:nvPr/>
        </p:nvSpPr>
        <p:spPr bwMode="auto">
          <a:xfrm>
            <a:off x="3841760" y="766119"/>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969696"/>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206750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AB736D0-BECB-4DE9-9326-CD9B264225BB}"/>
              </a:ext>
            </a:extLst>
          </p:cNvPr>
          <p:cNvSpPr>
            <a:spLocks noGrp="1"/>
          </p:cNvSpPr>
          <p:nvPr>
            <p:ph type="title"/>
          </p:nvPr>
        </p:nvSpPr>
        <p:spPr/>
        <p:txBody>
          <a:bodyPr>
            <a:normAutofit/>
          </a:bodyPr>
          <a:lstStyle/>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问题意识，是指人们自觉地认识问题的程度。问题虽然千变万化，甚至看不见，摸不着，但透过问题的本质，我们可以归纳出一些共同点：</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一是网络结构。问题的出现不是单一的，而是一个网状性的。如果问题显示非常简单，这里极有可能是一个陷井。因此，解决问题切忌头痛医头、脚痛医脚，更不要随意性和简单化。</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二是连续不断。包含两层意思，一层是看似已经解决的问题，在环境条件发生变化后，可能又回复成为老问题：另一层是被控制在解决状态的问题，经常又创造出一系列新的问题。聪明的问题解决者从不相信问题解决后一劳永逸，高枕无忧，总是警惕地审视过去，预防将来。问题从来不会休假，任何暂时的宁静，或许危险就在后头。</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a:t>
            </a:r>
          </a:p>
          <a:p>
            <a:endParaRPr lang="zh-CN" altLang="en-US" dirty="0"/>
          </a:p>
        </p:txBody>
      </p:sp>
      <p:sp>
        <p:nvSpPr>
          <p:cNvPr id="3" name="矩形 2">
            <a:extLst>
              <a:ext uri="{FF2B5EF4-FFF2-40B4-BE49-F238E27FC236}">
                <a16:creationId xmlns="" xmlns:a16="http://schemas.microsoft.com/office/drawing/2014/main" id="{EBDC37B2-18F6-4901-8AF2-2FE0A35F1A0A}"/>
              </a:ext>
            </a:extLst>
          </p:cNvPr>
          <p:cNvSpPr/>
          <p:nvPr/>
        </p:nvSpPr>
        <p:spPr>
          <a:xfrm>
            <a:off x="0" y="1960271"/>
            <a:ext cx="428625" cy="2808312"/>
          </a:xfrm>
          <a:prstGeom prst="rect">
            <a:avLst/>
          </a:prstGeom>
          <a:solidFill>
            <a:schemeClr val="bg1">
              <a:lumMod val="50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2888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58BCC90-DE8E-45CF-BE9B-49727EC5AB9A}"/>
              </a:ext>
            </a:extLst>
          </p:cNvPr>
          <p:cNvSpPr>
            <a:spLocks noGrp="1"/>
          </p:cNvSpPr>
          <p:nvPr>
            <p:ph type="title"/>
          </p:nvPr>
        </p:nvSpPr>
        <p:spPr/>
        <p:txBody>
          <a:bodyPr/>
          <a:lstStyle/>
          <a:p>
            <a:r>
              <a:rPr lang="en-US" altLang="zh-CN" dirty="0"/>
              <a:t>        </a:t>
            </a:r>
            <a:r>
              <a:rPr lang="zh-CN" altLang="zh-CN" dirty="0"/>
              <a:t>三是不可避免。这是由于人的认识局限永恒，使人的一切创造只能是相对的完美。随着人的认识、衡量尺度的变化，很多事物使得昨天的完美成为今天的缺撼，今天的完善可能是对后代的犯罪。如生态环保问题，过去强调开山造田，以粮为纲，今天又要退耕还林，调整农业结构。</a:t>
            </a:r>
            <a:br>
              <a:rPr lang="zh-CN" altLang="zh-CN" dirty="0"/>
            </a:br>
            <a:r>
              <a:rPr lang="zh-CN" altLang="zh-CN" dirty="0"/>
              <a:t>　　四是不分大小。问题本无大小之分，问题的大小不是问题自身的区别，而是人对问题认识的多少和深浅不同造成的。在问题网络结构中，牵一发而动全身，每一点所谓小的变化带来的都会是整个网络结构的改变，因此，所谓小问题也不可小视。</a:t>
            </a:r>
            <a:br>
              <a:rPr lang="zh-CN" altLang="zh-CN" dirty="0"/>
            </a:br>
            <a:r>
              <a:rPr lang="zh-CN" altLang="zh-CN" dirty="0"/>
              <a:t>五是蕴含启示。任何问题都是一面镜子，从中认识人的局限，启示着一种努力的方向。即使被人看作微不足道的问题，只要我们去挖掘，就能举一反三，由表及里，给人以警醒和启示。今年夏天发生在中国大陆、香港、台湾的“非典事件，虽然是件坏事，但是痛定思痛，不是给人许多警示吗？如建立公共卫生防御体系，讲求个人卫生，疫情信息透明化，等等。</a:t>
            </a:r>
            <a:endParaRPr lang="zh-CN" altLang="en-US" dirty="0"/>
          </a:p>
        </p:txBody>
      </p:sp>
      <p:sp>
        <p:nvSpPr>
          <p:cNvPr id="3" name="矩形 2">
            <a:extLst>
              <a:ext uri="{FF2B5EF4-FFF2-40B4-BE49-F238E27FC236}">
                <a16:creationId xmlns="" xmlns:a16="http://schemas.microsoft.com/office/drawing/2014/main" id="{24578ECE-1859-4B8D-831F-D68804859D21}"/>
              </a:ext>
            </a:extLst>
          </p:cNvPr>
          <p:cNvSpPr/>
          <p:nvPr/>
        </p:nvSpPr>
        <p:spPr>
          <a:xfrm>
            <a:off x="0" y="1960271"/>
            <a:ext cx="428625" cy="2808312"/>
          </a:xfrm>
          <a:prstGeom prst="rect">
            <a:avLst/>
          </a:prstGeom>
          <a:solidFill>
            <a:schemeClr val="bg1">
              <a:lumMod val="50000"/>
              <a:alpha val="8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898271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901</Words>
  <Application>Microsoft Office PowerPoint</Application>
  <PresentationFormat>自定义</PresentationFormat>
  <Paragraphs>80</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第五章  提升解决问题的能力</vt:lpstr>
      <vt:lpstr>    第一节  问题 一、问题概述        每个人一生中都会遇到层出不穷的问题，并且在遇到问题后，不可避免地都要去解决问题。但是在现实生活中，由于人们缺乏问题意识，一方面不善于发现问题、提出问题、解决问题；另一方面总把问题当作对立的消极因素而责难，甚至回避、掩饰，造成许多问题不能及时发现，发现问题后也不能得到及时和有效的解决。由于受不同环境、不同教育的影响，以及不同的秉性和遗传，对问题的认识往往千差万别。研究问题意识，有助于对问题的全面把握，进而找到一个显微镜和一把开启问题的钥匙，寻求解决不同的问题的方式、方法。        所谓问题，是指人在实践活动中感到或发现应当解决而暂时没有条件、或因疏忽而未解决的矛盾。问题是知与不知的对立统一，是知识中的不知部分，是关于不知的知识。问题既反映着现有实践和认识的广度和深度，又反映着向未知领域探索前进的广度和深度。因此问题的发现和提出，除了表现人类认识已经达到的成果外，更重要地还表现人类实践和认识进一步发展的起点，这就是问题在实践和理论上的意义和价值。 </vt:lpstr>
      <vt:lpstr>二、问题的积极意义 　    问题的积极意义实际上包含着两个方面：        一是从人的认识局限角度看，解决问题就是解决人自身的问题，因此，解决问题是一个自我提高、自我完善的过程，而不是一种被动、消极、不得已的负担；         二是从问题的发现和确定的角度看，发现问题就是发现自身的局限，确定和解决问题就是一种积极的自我完善的追求。因此，解决问题是一种积极的生命态度，是认识和挖掘生命内在潜力的积极求索。也就是说，欲望和现实差距的确定中，人总是保持一种对自身局限突破的欲望，总是对自我现实的不满足。正是从这个角度来理解，没有问题才是最大的问题。当人和企业处在一种自认为无问题的自我满足时，反映的是人丧失了对自身局限的清醒认识，失去了完善自身的欲望和动力，是生命内在活力的枯竭。 </vt:lpstr>
      <vt:lpstr>三、问题管理的原则 　　没有规矩，不成方圆。解决和处理问题应遵循一定原则。千高原在《问题管理》一书中，提出了问题管理的十大原则，我们可以对照作一些分析。       </vt:lpstr>
      <vt:lpstr>四、处理问题的基本方法 1.思考的方法。处理问题，首先要学会思考，学会分析。一般要遵循以下环节进行：     （1）考虑问题的起因——“为什么”。     （2）考虑问题的结果——“怎么样”。     （3）考虑问题的本质——“找焦点”。     （4）考虑问题的各种可能性——“找佳点”。 2.沟通的方法。处理问题离不开沟通。没有沟通，就不能打开问题的“千千结”；没有沟通，就难以理顺与问题有关的各种关系。为了处理问题而进行的沟通应遵循以下原则：     （1）以理服人。     （2）以情动人。     （3）善解人意。     （4）善听人言。     （5）善察人情。  </vt:lpstr>
      <vt:lpstr>3.洞察的方法。古人云，“月晕而风，石润而雨。”处理问题要善于抓住问题的蛛丝马迹，透过现象看本质，通过苗头看趋势，见一斑而窥全貌。     （1）透过现象看本质。任何问题总是首先以某种迹象表现出来。有头脑的人总是能透过现象看本质，绝不会轻易被外在的象所蒙蔽。抓住问题的本质，就会找到处理问题的捷径和上策。     （2）通过苗头看趋势。要善于从问题的苗头把握问题发展趋势，不好的苗头，要消灭在萌芽状态，不然会酿成大灾；好的苗头，要注意倡导和提升。     （3）见一斑窥全貌。即从一言一行、一点一滴的资料或信息中，基本推测出某个问题的发展趋势和结局。</vt:lpstr>
      <vt:lpstr>    第二节  问题意识 一、问题意识概述        什么是问题意识呢？人的大脑在认识客观事物的过程中，经常致力于各种矛盾的思考，并探索其发展态势和结果，久而久之，便形成问题意识。简言之，所谓问题意识，是对事物“内在理性”的一种突破，指人以质疑索解的态度审视主客观世界所形成的一种思维方式和文化观念。它是以一般和个别、必然和偶然的客观辩证关系为依据的、对带有或然率的确定事件可能发生的一种测度。实际上问题意识也是一种洞鉴古今的批判精神和忧患意识。通俗地讲，问题意识是一种叛逆思维习惯。培养问题意识，其目的一方面在于使工作少出纰谬，使思维成品和实践结果更真、更善、更美，多一些正效应，少一些副作用；另一方面，使人们处于困难不利的情况时，能看到光明，看到前途，鼓起勇气，不致消沉落伍。 </vt:lpstr>
      <vt:lpstr>问题意识，是指人们自觉地认识问题的程度。问题虽然千变万化，甚至看不见，摸不着，但透过问题的本质，我们可以归纳出一些共同点：        一是网络结构。问题的出现不是单一的，而是一个网状性的。如果问题显示非常简单，这里极有可能是一个陷井。因此，解决问题切忌头痛医头、脚痛医脚，更不要随意性和简单化。 　　二是连续不断。包含两层意思，一层是看似已经解决的问题，在环境条件发生变化后，可能又回复成为老问题：另一层是被控制在解决状态的问题，经常又创造出一系列新的问题。聪明的问题解决者从不相信问题解决后一劳永逸，高枕无忧，总是警惕地审视过去，预防将来。问题从来不会休假，任何暂时的宁静，或许危险就在后头。 　　 </vt:lpstr>
      <vt:lpstr>        三是不可避免。这是由于人的认识局限永恒，使人的一切创造只能是相对的完美。随着人的认识、衡量尺度的变化，很多事物使得昨天的完美成为今天的缺撼，今天的完善可能是对后代的犯罪。如生态环保问题，过去强调开山造田，以粮为纲，今天又要退耕还林，调整农业结构。 　　四是不分大小。问题本无大小之分，问题的大小不是问题自身的区别，而是人对问题认识的多少和深浅不同造成的。在问题网络结构中，牵一发而动全身，每一点所谓小的变化带来的都会是整个网络结构的改变，因此，所谓小问题也不可小视。 五是蕴含启示。任何问题都是一面镜子，从中认识人的局限，启示着一种努力的方向。即使被人看作微不足道的问题，只要我们去挖掘，就能举一反三，由表及里，给人以警醒和启示。今年夏天发生在中国大陆、香港、台湾的“非典事件，虽然是件坏事，但是痛定思痛，不是给人许多警示吗？如建立公共卫生防御体系，讲求个人卫生，疫情信息透明化，等等。</vt:lpstr>
      <vt:lpstr>二、问题意识的来源        在现代汉语的习惯用法中，问题一词有多种解释，可以指焦点或重要之处，也可以指要求回答或解释的题目，还可以指值得讨论戴研究的现象、矛盾等。我们所说的“问题意识”的“问题”，指的是第三种意义的问题，即主张每个人都应该坚持辩证唯物主义的态度，都应该坚持“一分为二”的观点，应该敢于发现问题，提出问题，应该学会在大家或他人以为某件事已尽善尽美，某个假说已无懈可击的时候，有勇气、有能力看出“完善”后面的不完善，看出“没问题”下面的深层问题，从而提起注意，引发讨论，促进客观事物与人类认识的深入发展。 　　 </vt:lpstr>
      <vt:lpstr>三、问题意识提出的依据 问题意识的提出，既是社会发展和时代变革的需要，又具有事实和理论上的充分依据，更是由人性的本质所决定的。       1.时代要求人必须养成问题意识       2.实践证明人能够养成问题意识        实践包含两方面的内容，一是社会发展历史过程，二是科学技术发明创造。 首先，看社会发展历史过程中人类所养成的问题意识。其次，翻开科学技术发明创造的历史，每一项发明创造，无不是在问题意识的制约下研究出来的。总之，一旦出现民族危机，事物发展遇到了阻力，新事实和旧理论发生了矛盾，这时，就需 要具有以怀疑、批判和革新精神为内核的问题意识之士去解决它。实践证明，人类不仅能够培 养问题意识，而且迫切需要问题意识。        </vt:lpstr>
      <vt:lpstr> 3.人性本质决定了只有人才能够养成问题意识         现代科学在研究人性的时候超越了人性的善恶，以及人性阶级性的时代局限，从人的生命 现象和心理现象入手，把人性定位在求知与创造的本质上，无疑是一大进步。人性就是欲望， 就是需要。人一要生存，二要发展。为此，人必须做到一要求知，二要创造。为了能够活下 去，而且一代比一代活得好，人在追求真理、创造文明的大道上又要不断地发现前人的不足， 弥补前人的缺陷，纠正前人的谬误，希望进到无所不知、无所不能的境界，这就是人生的意义和 使命。欲望和需要属于情感过程，求知属于认知过程，创造属于意志过程，这些都是人性的本 质体现。很显然，人在求知和创造的过程中，始终伴随着对前人存在的问题的发现和解决，舍 此，人就不可能有所发现、有所创造、有所前进、有所作为，人类社会也就不可能有所进步。 4.问题意识根于唯物辩证法唯物辩证法 问题意识体现唯物主义的反映论。 问题意识是怀疑、批判和革新精神的聚焦。 问题意识是对隐藏在偶然性中必然性的关照。</vt:lpstr>
      <vt:lpstr>四、问题意识的特征 问题意识有以下三个突出特征。        1.客观性。问题意识不是凭空捏造，无中生有，也不是想当然人为地设置困难和障碍，然后自己再去一个个克服和解决，犹如自己立个菩萨自己拜，到头来还得打破。        2.预测性。问题意识实际上也是一种超前意识，是为了防患于未然、推动工作顺利向前发展，少出差错、少走弯路而进行的一种预测性思考和探索。        3.批判性。问题意识既然源于唯物主义辩证法，那么，它与生俱来就带有否定性和批判性。 </vt:lpstr>
      <vt:lpstr>五、问题意识的关注对象        从人类生存的角度看，不管是谁，他都无法回避以下四个带有积极意义的人生问题，随着历史的延伸，随着文明的进步，这些问题又被分解为不同领域的话题。这都是问题意识关注的对象。     1.生和死     2.爱和恨     3.贫和富     4.利和义 从人类继承的角度看，问题意识则主要涉及以下两个方面的问题：      1.求知性问题      2.怀疑性问题 </vt:lpstr>
      <vt:lpstr>   第三节  分析问题应采取的方法 　　了解了问题以及与其相关的一些知识，能够帮助我们在分析问题时知道从何处着手，但仅掌握这些还是不够的，必须要有一套有条理有效率的工作方法。 　　问题分析该采取怎样的方法呢？       1.选择好突破口。       2.准确认定问题。       3.注意找出特点与变化。       4.找出问题的原因。       5.验证已找出的原因。 </vt:lpstr>
      <vt:lpstr>   第四节  提升解决问题的能力        毛主席曾鲜明地指出：“问题就是事物的矛盾。哪里有没解决的矛盾，哪里就有问题。”要把问题解决好，就要增强问题意识，敢于直面问题，勇于研究对策，善于化解矛盾，不断提升解决问题的能力。 提升解决问题的能力需要从三方面入手，即强化问题意识、深入查找问题和有效解决问题。 一、强化问题意识 　　问题意识既体现为直接面对工作中的困难、现实中的矛盾和群众中的不满，也体现为完成任务时看到差距、取得成绩时想到不足、受到赞扬时保持清醒。做任何一项工作，都要有问题意识。       1.强化问题意识，是一种胆量与勇气。       2.强化问题意识，是一种清醒与自觉。       3.强化问题意识，是一种责任与担当。       4.强化问题意识，是一种能力与素质。 </vt:lpstr>
      <vt:lpstr>二、深入查找问题        爱因斯坦曾经说过：“提出一个问题比解决一个问题更重要。”因此，要以优良的作风、科学的方法、细致的工作去查找存在的问题，认识问题的本质，剖析问题的根源。  1.态度要端正。        态度端正与否，对查找问题至关重要。查找问题的出发点不同，其过程、方法、结果都会 不同。如果出于公心，就会以自我解剖的精神和敢于揭短亮丑的勇气，认真、负责地摆问题，对 事不对人，这样，问题就会查得深入、全面。如果出于私心，就会出现走过场、报喜藏忧、弄虚 作假等现象，最终害人害己。因此，查找问题和薄弱环节，一定要端正态度，具有对单位、对他 人、对自己高度负责的精神。             </vt:lpstr>
      <vt:lpstr>2.问题要找准。       一是要正确深入查找 问题界定。研究清楚到底要解决什么问题。       二是要联系实际。既要联系理论实际，又要联系 工作实际。       三是要集中民智。   3.原因要研透。       ① What，会议低效有什么特征，是 时间太长，议而不决，还是陪会人员太多？       ②Why，会议为什么会低效，为什么会议要开这么久， 是什么原因导致的？       ③ Where，会议为什么要放在这里开，换一个地方行不行？       ④ When，会议为 什么要在这个时候开，能不能改在其他时间？       ⑤ Who，会议由谁主持，有哪些人参加，是否可以 由其他人主持、参加？       ⑥ How，会议为什么用这种方式开，有没有更好的方式？ </vt:lpstr>
      <vt:lpstr>三、有效解决问题 问题的价值在于解决。发现问题是前提，研究问题是关键，解决问题是目标。       1.勤于作调查，主动找办法。       2.方法多一个，困难少一堆。       3.问题会变化，方法要更新。</vt:lpstr>
      <vt:lpstr>本章结束</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2018-03-11T08:02:38Z</dcterms:created>
  <dcterms:modified xsi:type="dcterms:W3CDTF">2018-03-12T05:47:01Z</dcterms:modified>
</cp:coreProperties>
</file>