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8"/>
  </p:notesMasterIdLst>
  <p:sldIdLst>
    <p:sldId id="451" r:id="rId2"/>
    <p:sldId id="370" r:id="rId3"/>
    <p:sldId id="486" r:id="rId4"/>
    <p:sldId id="371" r:id="rId5"/>
    <p:sldId id="487" r:id="rId6"/>
    <p:sldId id="372" r:id="rId7"/>
    <p:sldId id="373" r:id="rId8"/>
    <p:sldId id="377" r:id="rId9"/>
    <p:sldId id="378" r:id="rId10"/>
    <p:sldId id="379" r:id="rId11"/>
    <p:sldId id="488" r:id="rId12"/>
    <p:sldId id="380" r:id="rId13"/>
    <p:sldId id="381" r:id="rId14"/>
    <p:sldId id="382" r:id="rId15"/>
    <p:sldId id="383" r:id="rId16"/>
    <p:sldId id="384" r:id="rId17"/>
    <p:sldId id="385" r:id="rId18"/>
    <p:sldId id="387" r:id="rId19"/>
    <p:sldId id="386" r:id="rId20"/>
    <p:sldId id="388" r:id="rId21"/>
    <p:sldId id="389" r:id="rId22"/>
    <p:sldId id="390" r:id="rId23"/>
    <p:sldId id="391" r:id="rId24"/>
    <p:sldId id="392" r:id="rId25"/>
    <p:sldId id="393" r:id="rId26"/>
    <p:sldId id="48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9488"/>
    <a:srgbClr val="65C6C1"/>
    <a:srgbClr val="606060"/>
    <a:srgbClr val="FF5050"/>
    <a:srgbClr val="9F9F9F"/>
    <a:srgbClr val="969696"/>
    <a:srgbClr val="C55A11"/>
    <a:srgbClr val="7F7F7F"/>
    <a:srgbClr val="548EC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88" autoAdjust="0"/>
    <p:restoredTop sz="86482" autoAdjust="0"/>
  </p:normalViewPr>
  <p:slideViewPr>
    <p:cSldViewPr snapToGrid="0">
      <p:cViewPr>
        <p:scale>
          <a:sx n="70" d="100"/>
          <a:sy n="70" d="100"/>
        </p:scale>
        <p:origin x="-468" y="-24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-1194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D5AE7-281C-450D-9110-42FBCFD61E77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B26E9-17C2-463B-8B8C-B33A23FFC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16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593718-D90C-42E2-AD72-105FD509CB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335DE87-7DE0-4BF8-9C81-B939B34A9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6B22EA-147E-4FBF-91BF-A37F96EB0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6B9E65-B212-4C01-9330-5EF97AEC9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E773BC5-D39B-4819-95EB-D372751B8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9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15B867-6D8F-43A5-B189-1233C44FB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0AABF7A-0CDF-4515-8560-2634B8E45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4280AFC-5E00-4D5B-8F4E-3755C3912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59CDA98-2367-44AF-8D83-CAB64DF30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64DF7CC-2315-4B30-B5EF-6C4676139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074BD92-D85D-4FF0-A168-28CCAB037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57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38F384-3FA4-47BF-B4D6-E3B2AB980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C70BCBD-6E6E-4F5E-BB47-FE8CDEA6CC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01D25AC-2D8B-4225-BAD1-B1E071757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2042F40-F43E-49F5-B717-A41A78B3C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15983B-CAE6-4BA3-BDA4-F4F698569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64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D23EB05-F7F8-4004-8691-E44AE0722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B4FBD01-4403-45F8-A931-E851F097A1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70311DE-4BF5-452D-8693-F252EFFE9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2FC1B8D-4A4D-4CD4-88D5-595D9D794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EFA7E9C-05D8-4CF1-8E8C-37447715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98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192256-EB11-4F3B-9673-9C991DD61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974"/>
            <a:ext cx="10515600" cy="5454907"/>
          </a:xfrm>
        </p:spPr>
        <p:txBody>
          <a:bodyPr anchor="t">
            <a:normAutofit/>
          </a:bodyPr>
          <a:lstStyle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562EDA8-7701-474F-A52A-959D62881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DC2D35-FAD6-421F-8054-30BFD684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D2E92B-FEBE-4C8E-B88A-7F191342C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37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67.jpg">
            <a:extLst>
              <a:ext uri="{FF2B5EF4-FFF2-40B4-BE49-F238E27FC236}">
                <a16:creationId xmlns="" xmlns:a16="http://schemas.microsoft.com/office/drawing/2014/main" id="{3A468A50-CF98-416C-BD82-B64F61DE8B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27384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192256-EB11-4F3B-9673-9C991DD61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974"/>
            <a:ext cx="10515600" cy="5454907"/>
          </a:xfrm>
        </p:spPr>
        <p:txBody>
          <a:bodyPr anchor="ctr">
            <a:normAutofit/>
          </a:bodyPr>
          <a:lstStyle>
            <a:lvl1pPr algn="ctr">
              <a:defRPr sz="4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562EDA8-7701-474F-A52A-959D62881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DC2D35-FAD6-421F-8054-30BFD684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D2E92B-FEBE-4C8E-B88A-7F191342C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099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2EDB76-D2F4-4C64-A568-224F00EBE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7C64847-D402-4D7E-9467-826533455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AB3997C-521A-47D5-A45F-E484D1C48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FFEA2A6-9501-41AB-8390-2E02E8A9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5656ACB-283F-4C84-952D-802E61CF0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782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5FE947-AA55-4E85-909F-BEB4F6C88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5540C7A-71DF-4B61-A0AF-E480966CCD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0E4045E-2287-4A28-85C4-04EF0371E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FF63B06-CB95-4520-8592-DD9FFC2E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F9ED17C-7FFE-47DA-9D4A-E267138D2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A89AF5F-BDF1-4CF1-BEFA-BFF4B3998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584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04538D-5EA2-4E5B-A441-DAF1459A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C23D37B-9A81-4467-90AB-7C27C505C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8ACA1C2-9B35-41D3-B641-8A43B615E1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08613B2-7AB3-493B-B285-C54FA7A894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DC31E84-25BD-430F-BA5F-C6C433756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FF95FE1-778B-4A32-AEC7-996BC045F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E3B89D4-BEEE-4120-AEFB-F00D6E8CC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9DC8349-3EAC-41EB-8AED-64F39DB2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725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6E3933-0A85-4802-815F-051F6E5F2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5679E15-AA6A-4A04-87D3-75DBFFC25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4BF1A13-DE2F-46B0-9764-4F389FF3E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AAD8673-0559-4627-9B08-2B2534A95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6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A1932BD-4E57-435D-A947-D8DE7A4CA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D1FD3EC-0A8B-4752-8E00-B6C4F1555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EA46A2-2F73-4DEE-B72C-ED82C85BE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05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950274-3F88-440D-84AC-9DB3AA49C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020E670-F56C-4650-B1C1-093C9F95E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B224F5D-6C66-4BE1-905E-A2849E395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2BDDD17-60DD-4F46-9538-2939699E7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FC5305E-DE83-43A3-9160-7CCF70F2A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0CC25AF-629B-47A3-A8C5-50CC9A598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69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0DC848A-A085-474E-97A2-FA2CD075F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BE19C4C-3100-426A-907E-37CF611CA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1BB7A6-D150-4935-B7E4-8C0B0202FE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4A535-4D82-476D-AED1-4170E3826EDA}" type="datetimeFigureOut">
              <a:rPr lang="zh-CN" altLang="en-US" smtClean="0"/>
              <a:t>2018/3/12/Monday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440463F-5AB1-4256-9A53-EB37D4C88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B2B64CB-340A-478E-9567-DEA444BC57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61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776939E-F1C7-455F-B765-C81DADB7AFE5}"/>
              </a:ext>
            </a:extLst>
          </p:cNvPr>
          <p:cNvSpPr/>
          <p:nvPr/>
        </p:nvSpPr>
        <p:spPr>
          <a:xfrm>
            <a:off x="0" y="2061357"/>
            <a:ext cx="12190413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A4AD93C-E85B-41AC-B5EC-90615B4FA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chemeClr val="bg1"/>
                </a:solidFill>
              </a:rPr>
              <a:t>第七章</a:t>
            </a:r>
            <a:r>
              <a:rPr lang="en-US" altLang="zh-CN" b="1" dirty="0">
                <a:solidFill>
                  <a:schemeClr val="bg1"/>
                </a:solidFill>
              </a:rPr>
              <a:t>  </a:t>
            </a:r>
            <a:r>
              <a:rPr lang="zh-CN" altLang="zh-CN" b="1" dirty="0">
                <a:solidFill>
                  <a:schemeClr val="bg1"/>
                </a:solidFill>
              </a:rPr>
              <a:t>提高个人的沟通能力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39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3F35FB-5A03-4165-B1AC-0A4DC60BE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有效倾听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从倾听的效果上，可以将倾听分为四种：听而不闻，这种倾听是心不在焉，别人讲别人的，自己想自己的；选择倾听，这种倾听只对自己感兴趣的部分予以倾听，其他部分则不理不睬；专注倾听，这种倾听是对所有信息都认真倾听；有效倾听，这种倾听是真正注定参与沟通，它聚焦讲话内容，把注意力从自己转移至讲话者，不带偏见，不作预先判断，积极反馈，使得讲话者从你的参与中受到鼓励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zh-CN" altLang="en-US" dirty="0"/>
              <a:t>有效倾听包含以下四个层 次的内容。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）排除干扰。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</a:t>
            </a: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）身体参与。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</a:t>
            </a: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）语言参与。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</a:t>
            </a: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）思想参与。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 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6AED9F6-2DC2-4289-A50C-92BDFBB8C092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755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EDE9F2-3807-4E1F-9D36-A84983126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 </a:t>
            </a:r>
            <a:r>
              <a:rPr lang="zh-CN" altLang="en-US" b="1" dirty="0"/>
              <a:t>反馈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</a:t>
            </a:r>
            <a:r>
              <a:rPr lang="zh-CN" altLang="en-US" dirty="0"/>
              <a:t> 一个完整的沟通过程既包括信息发出者的“表达”和信息接收者的倾听，也包括信息接收 者的反馈。因此，反馈是倾听的结果，也是沟通过程中非常重要的一环。积极的反馈不但能体 现出你善于倾听别人的意见，而且也能显示出你对他人的想法给予了足够的关注，进而更容易 获得对方的好感和信任。反馈的具体要求如下。</a:t>
            </a:r>
            <a:br>
              <a:rPr lang="zh-CN" altLang="en-US" dirty="0"/>
            </a:br>
            <a:r>
              <a:rPr lang="zh-CN" altLang="en-US" dirty="0"/>
              <a:t>    （</a:t>
            </a:r>
            <a:r>
              <a:rPr lang="en-US" altLang="zh-CN" dirty="0"/>
              <a:t>1</a:t>
            </a:r>
            <a:r>
              <a:rPr lang="zh-CN" altLang="en-US" dirty="0"/>
              <a:t>）具体明确。反馈应该语义具体、真实、正面，理解对方目的，设身处地为对方着想。    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）主动有效。在沟通过程中，应该主动反馈，并使反馈达到应有的效果。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）针对需求。反馈要站在对方的立场和角度上给予反馈。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）针对事实。反馈应针对事实本身提出，不能针对个人，更不能进行人身攻击。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BBC427D-C56D-469B-813B-2FD9C1BCE6B2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12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2061451-515D-49B0-A3A6-85EF75078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二、表达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话是说给别人听的。如果别人听不懂你说的话，那么即使你的句式再漂亮、用词再讲究，于沟通而言也是无济于事。所以，平时最好用简单的语言、易懂的言语来传达讯息，而且对于说话的对象、实际要有所掌握，有时过分的修饰反而达不到想要完成的目的。</a:t>
            </a:r>
          </a:p>
          <a:p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（一）语言表达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1.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有效的表达要简洁明了、重点突出、饱满有力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       2.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要对表达的内容进行适当包装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这里的“包装”不是伪装，更不是弄虚作假、无中生有、歪曲编造，而是在真诚的基础上为了增强表达的效果进行一些打磨、注意一些措辞、选择一些方式。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①表达内容要选择恰当的组织方式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②表达的内容要因人而异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3.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提高语言表达能力的方法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F6E657B-A9E7-470E-B2E4-F0646D98D7ED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96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8021AE-A550-4657-9219-76E981A5F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568" y="1095353"/>
            <a:ext cx="6162675" cy="5454907"/>
          </a:xfrm>
        </p:spPr>
        <p:txBody>
          <a:bodyPr>
            <a:normAutofit/>
          </a:bodyPr>
          <a:lstStyle/>
          <a:p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（二）非语言表达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1.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非言语表达的重要性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2.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如何进行有效的非言语表达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①目光接触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②姿势和动作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③脸部表情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④衣着与仪表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⑤声音与语气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en-US" altLang="zh-CN" dirty="0"/>
              <a:t>	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⑥“一致”技巧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有人对非言语表达技巧做了总结，即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SOFTEN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法则。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1B54B5B-383C-4AB5-BED6-7CEB36795EED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2282">
            <a:extLst>
              <a:ext uri="{FF2B5EF4-FFF2-40B4-BE49-F238E27FC236}">
                <a16:creationId xmlns="" xmlns:a16="http://schemas.microsoft.com/office/drawing/2014/main" id="{11BDD079-A630-4A80-8A9D-4DB9001693D4}"/>
              </a:ext>
            </a:extLst>
          </p:cNvPr>
          <p:cNvGrpSpPr/>
          <p:nvPr/>
        </p:nvGrpSpPr>
        <p:grpSpPr>
          <a:xfrm flipH="1">
            <a:off x="7434262" y="2951540"/>
            <a:ext cx="4757738" cy="3383513"/>
            <a:chOff x="0" y="0"/>
            <a:chExt cx="10273044" cy="7950473"/>
          </a:xfrm>
          <a:solidFill>
            <a:srgbClr val="65C6C1"/>
          </a:solidFill>
        </p:grpSpPr>
        <p:sp>
          <p:nvSpPr>
            <p:cNvPr id="16" name="Shape 2258">
              <a:extLst>
                <a:ext uri="{FF2B5EF4-FFF2-40B4-BE49-F238E27FC236}">
                  <a16:creationId xmlns="" xmlns:a16="http://schemas.microsoft.com/office/drawing/2014/main" id="{52BA8D0B-F0E5-4626-9410-5FA757462AF4}"/>
                </a:ext>
              </a:extLst>
            </p:cNvPr>
            <p:cNvSpPr/>
            <p:nvPr/>
          </p:nvSpPr>
          <p:spPr>
            <a:xfrm>
              <a:off x="3823591" y="4531106"/>
              <a:ext cx="1443570" cy="2458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6" extrusionOk="0">
                  <a:moveTo>
                    <a:pt x="0" y="7630"/>
                  </a:moveTo>
                  <a:cubicBezTo>
                    <a:pt x="0" y="7630"/>
                    <a:pt x="2797" y="7440"/>
                    <a:pt x="4646" y="5405"/>
                  </a:cubicBezTo>
                  <a:cubicBezTo>
                    <a:pt x="6496" y="3369"/>
                    <a:pt x="11919" y="111"/>
                    <a:pt x="16253" y="0"/>
                  </a:cubicBezTo>
                  <a:lnTo>
                    <a:pt x="21600" y="20871"/>
                  </a:lnTo>
                  <a:cubicBezTo>
                    <a:pt x="21600" y="20871"/>
                    <a:pt x="11356" y="21600"/>
                    <a:pt x="4248" y="19027"/>
                  </a:cubicBezTo>
                  <a:lnTo>
                    <a:pt x="2957" y="19173"/>
                  </a:lnTo>
                  <a:cubicBezTo>
                    <a:pt x="2957" y="19173"/>
                    <a:pt x="0" y="7630"/>
                    <a:pt x="0" y="763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  <p:sp>
          <p:nvSpPr>
            <p:cNvPr id="17" name="Shape 2259">
              <a:extLst>
                <a:ext uri="{FF2B5EF4-FFF2-40B4-BE49-F238E27FC236}">
                  <a16:creationId xmlns="" xmlns:a16="http://schemas.microsoft.com/office/drawing/2014/main" id="{41B43823-C60A-4670-8A01-74C5A63759FC}"/>
                </a:ext>
              </a:extLst>
            </p:cNvPr>
            <p:cNvSpPr/>
            <p:nvPr/>
          </p:nvSpPr>
          <p:spPr>
            <a:xfrm>
              <a:off x="3582734" y="5253673"/>
              <a:ext cx="499883" cy="1740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34" y="21600"/>
                  </a:moveTo>
                  <a:lnTo>
                    <a:pt x="21600" y="21157"/>
                  </a:lnTo>
                  <a:lnTo>
                    <a:pt x="9065" y="0"/>
                  </a:lnTo>
                  <a:lnTo>
                    <a:pt x="0" y="443"/>
                  </a:lnTo>
                  <a:cubicBezTo>
                    <a:pt x="0" y="443"/>
                    <a:pt x="12534" y="21600"/>
                    <a:pt x="12534" y="21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18" name="Shape 2260">
              <a:extLst>
                <a:ext uri="{FF2B5EF4-FFF2-40B4-BE49-F238E27FC236}">
                  <a16:creationId xmlns="" xmlns:a16="http://schemas.microsoft.com/office/drawing/2014/main" id="{FC682CE3-E3A1-45F2-A480-D6EF16D079A2}"/>
                </a:ext>
              </a:extLst>
            </p:cNvPr>
            <p:cNvSpPr/>
            <p:nvPr/>
          </p:nvSpPr>
          <p:spPr>
            <a:xfrm>
              <a:off x="0" y="5118192"/>
              <a:ext cx="3913259" cy="2832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82" y="0"/>
                  </a:moveTo>
                  <a:lnTo>
                    <a:pt x="0" y="5488"/>
                  </a:lnTo>
                  <a:lnTo>
                    <a:pt x="0" y="21600"/>
                  </a:lnTo>
                  <a:lnTo>
                    <a:pt x="21600" y="15577"/>
                  </a:lnTo>
                  <a:cubicBezTo>
                    <a:pt x="21600" y="15577"/>
                    <a:pt x="19682" y="0"/>
                    <a:pt x="19682" y="0"/>
                  </a:cubicBezTo>
                  <a:close/>
                </a:path>
              </a:pathLst>
            </a:custGeom>
            <a:grpFill/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19" name="Shape 2261">
              <a:extLst>
                <a:ext uri="{FF2B5EF4-FFF2-40B4-BE49-F238E27FC236}">
                  <a16:creationId xmlns="" xmlns:a16="http://schemas.microsoft.com/office/drawing/2014/main" id="{B0CEE0E4-B511-49F9-A8F6-9B45B22BBCC5}"/>
                </a:ext>
              </a:extLst>
            </p:cNvPr>
            <p:cNvSpPr/>
            <p:nvPr/>
          </p:nvSpPr>
          <p:spPr>
            <a:xfrm>
              <a:off x="3447253" y="6804185"/>
              <a:ext cx="259514" cy="259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2" h="20031" extrusionOk="0">
                  <a:moveTo>
                    <a:pt x="19889" y="8331"/>
                  </a:moveTo>
                  <a:cubicBezTo>
                    <a:pt x="20816" y="13786"/>
                    <a:pt x="17148" y="18960"/>
                    <a:pt x="11696" y="19887"/>
                  </a:cubicBezTo>
                  <a:cubicBezTo>
                    <a:pt x="6244" y="20815"/>
                    <a:pt x="1073" y="17143"/>
                    <a:pt x="143" y="11691"/>
                  </a:cubicBezTo>
                  <a:cubicBezTo>
                    <a:pt x="-784" y="6241"/>
                    <a:pt x="2884" y="1070"/>
                    <a:pt x="8337" y="143"/>
                  </a:cubicBezTo>
                  <a:cubicBezTo>
                    <a:pt x="13789" y="-785"/>
                    <a:pt x="18961" y="2882"/>
                    <a:pt x="19889" y="833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0" name="Shape 2262">
              <a:extLst>
                <a:ext uri="{FF2B5EF4-FFF2-40B4-BE49-F238E27FC236}">
                  <a16:creationId xmlns="" xmlns:a16="http://schemas.microsoft.com/office/drawing/2014/main" id="{EA777DE2-5D40-48AA-ADC2-2FAC45132D9C}"/>
                </a:ext>
              </a:extLst>
            </p:cNvPr>
            <p:cNvSpPr/>
            <p:nvPr/>
          </p:nvSpPr>
          <p:spPr>
            <a:xfrm>
              <a:off x="4877336" y="4245088"/>
              <a:ext cx="1377270" cy="298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279" extrusionOk="0">
                  <a:moveTo>
                    <a:pt x="20853" y="18392"/>
                  </a:moveTo>
                  <a:cubicBezTo>
                    <a:pt x="21258" y="19509"/>
                    <a:pt x="19659" y="20568"/>
                    <a:pt x="17282" y="20758"/>
                  </a:cubicBezTo>
                  <a:lnTo>
                    <a:pt x="11142" y="21249"/>
                  </a:lnTo>
                  <a:cubicBezTo>
                    <a:pt x="8765" y="21439"/>
                    <a:pt x="6510" y="20688"/>
                    <a:pt x="6105" y="19571"/>
                  </a:cubicBezTo>
                  <a:lnTo>
                    <a:pt x="62" y="2886"/>
                  </a:lnTo>
                  <a:cubicBezTo>
                    <a:pt x="-342" y="1769"/>
                    <a:pt x="1257" y="710"/>
                    <a:pt x="3635" y="520"/>
                  </a:cubicBezTo>
                  <a:lnTo>
                    <a:pt x="9774" y="29"/>
                  </a:lnTo>
                  <a:cubicBezTo>
                    <a:pt x="12152" y="-161"/>
                    <a:pt x="14407" y="590"/>
                    <a:pt x="14811" y="1707"/>
                  </a:cubicBezTo>
                  <a:cubicBezTo>
                    <a:pt x="14811" y="1707"/>
                    <a:pt x="20853" y="18392"/>
                    <a:pt x="20853" y="18392"/>
                  </a:cubicBezTo>
                  <a:close/>
                </a:path>
              </a:pathLst>
            </a:custGeom>
            <a:solidFill>
              <a:srgbClr val="606060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  <p:sp>
          <p:nvSpPr>
            <p:cNvPr id="21" name="Shape 2263">
              <a:extLst>
                <a:ext uri="{FF2B5EF4-FFF2-40B4-BE49-F238E27FC236}">
                  <a16:creationId xmlns="" xmlns:a16="http://schemas.microsoft.com/office/drawing/2014/main" id="{532529B5-EBD5-4FD2-B5B0-C3BB5017C5FB}"/>
                </a:ext>
              </a:extLst>
            </p:cNvPr>
            <p:cNvSpPr/>
            <p:nvPr/>
          </p:nvSpPr>
          <p:spPr>
            <a:xfrm>
              <a:off x="9513816" y="1655885"/>
              <a:ext cx="754750" cy="153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9" h="21600" extrusionOk="0">
                  <a:moveTo>
                    <a:pt x="19893" y="9333"/>
                  </a:moveTo>
                  <a:cubicBezTo>
                    <a:pt x="18187" y="4061"/>
                    <a:pt x="9749" y="279"/>
                    <a:pt x="0" y="0"/>
                  </a:cubicBezTo>
                  <a:lnTo>
                    <a:pt x="6991" y="21600"/>
                  </a:lnTo>
                  <a:cubicBezTo>
                    <a:pt x="16016" y="19643"/>
                    <a:pt x="21600" y="14607"/>
                    <a:pt x="19893" y="933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  <p:sp>
          <p:nvSpPr>
            <p:cNvPr id="22" name="Shape 2264">
              <a:extLst>
                <a:ext uri="{FF2B5EF4-FFF2-40B4-BE49-F238E27FC236}">
                  <a16:creationId xmlns="" xmlns:a16="http://schemas.microsoft.com/office/drawing/2014/main" id="{533A0B38-A37C-43BB-8234-E23A602BAB2D}"/>
                </a:ext>
              </a:extLst>
            </p:cNvPr>
            <p:cNvSpPr/>
            <p:nvPr/>
          </p:nvSpPr>
          <p:spPr>
            <a:xfrm>
              <a:off x="3612841" y="2513935"/>
              <a:ext cx="1597537" cy="1597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2" h="20032" extrusionOk="0">
                  <a:moveTo>
                    <a:pt x="19888" y="8336"/>
                  </a:moveTo>
                  <a:cubicBezTo>
                    <a:pt x="20816" y="13789"/>
                    <a:pt x="17148" y="18961"/>
                    <a:pt x="11696" y="19888"/>
                  </a:cubicBezTo>
                  <a:cubicBezTo>
                    <a:pt x="6243" y="20816"/>
                    <a:pt x="1071" y="17148"/>
                    <a:pt x="144" y="11695"/>
                  </a:cubicBezTo>
                  <a:cubicBezTo>
                    <a:pt x="-784" y="6243"/>
                    <a:pt x="2884" y="1071"/>
                    <a:pt x="8336" y="144"/>
                  </a:cubicBezTo>
                  <a:cubicBezTo>
                    <a:pt x="13789" y="-784"/>
                    <a:pt x="18961" y="2884"/>
                    <a:pt x="19888" y="8336"/>
                  </a:cubicBezTo>
                  <a:close/>
                </a:path>
              </a:pathLst>
            </a:custGeom>
            <a:grpFill/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3" name="Shape 2265">
              <a:extLst>
                <a:ext uri="{FF2B5EF4-FFF2-40B4-BE49-F238E27FC236}">
                  <a16:creationId xmlns="" xmlns:a16="http://schemas.microsoft.com/office/drawing/2014/main" id="{4A24B9B6-C5B5-4B3D-900F-4000C6EF7C24}"/>
                </a:ext>
              </a:extLst>
            </p:cNvPr>
            <p:cNvSpPr/>
            <p:nvPr/>
          </p:nvSpPr>
          <p:spPr>
            <a:xfrm>
              <a:off x="8580498" y="0"/>
              <a:ext cx="1274673" cy="4987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0" h="21427" extrusionOk="0">
                  <a:moveTo>
                    <a:pt x="20880" y="20140"/>
                  </a:moveTo>
                  <a:cubicBezTo>
                    <a:pt x="21270" y="20740"/>
                    <a:pt x="19726" y="21310"/>
                    <a:pt x="17430" y="21412"/>
                  </a:cubicBezTo>
                  <a:lnTo>
                    <a:pt x="17430" y="21412"/>
                  </a:lnTo>
                  <a:cubicBezTo>
                    <a:pt x="15134" y="21514"/>
                    <a:pt x="12956" y="21110"/>
                    <a:pt x="12565" y="20510"/>
                  </a:cubicBezTo>
                  <a:lnTo>
                    <a:pt x="61" y="1288"/>
                  </a:lnTo>
                  <a:cubicBezTo>
                    <a:pt x="-330" y="688"/>
                    <a:pt x="1215" y="118"/>
                    <a:pt x="3511" y="16"/>
                  </a:cubicBezTo>
                  <a:lnTo>
                    <a:pt x="3511" y="16"/>
                  </a:lnTo>
                  <a:cubicBezTo>
                    <a:pt x="5806" y="-86"/>
                    <a:pt x="7984" y="318"/>
                    <a:pt x="8375" y="918"/>
                  </a:cubicBezTo>
                  <a:cubicBezTo>
                    <a:pt x="8375" y="918"/>
                    <a:pt x="20880" y="20140"/>
                    <a:pt x="20880" y="20140"/>
                  </a:cubicBezTo>
                  <a:close/>
                </a:path>
              </a:pathLst>
            </a:custGeom>
            <a:solidFill>
              <a:srgbClr val="FC9488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  <p:sp>
          <p:nvSpPr>
            <p:cNvPr id="24" name="Shape 2266">
              <a:extLst>
                <a:ext uri="{FF2B5EF4-FFF2-40B4-BE49-F238E27FC236}">
                  <a16:creationId xmlns="" xmlns:a16="http://schemas.microsoft.com/office/drawing/2014/main" id="{EDB43C9F-F5E8-4364-90AC-653E68747FC9}"/>
                </a:ext>
              </a:extLst>
            </p:cNvPr>
            <p:cNvSpPr/>
            <p:nvPr/>
          </p:nvSpPr>
          <p:spPr>
            <a:xfrm>
              <a:off x="4275196" y="2047276"/>
              <a:ext cx="1727652" cy="2265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21179" extrusionOk="0">
                  <a:moveTo>
                    <a:pt x="21001" y="16622"/>
                  </a:moveTo>
                  <a:cubicBezTo>
                    <a:pt x="21326" y="18086"/>
                    <a:pt x="20043" y="19474"/>
                    <a:pt x="18136" y="19723"/>
                  </a:cubicBezTo>
                  <a:lnTo>
                    <a:pt x="7282" y="21140"/>
                  </a:lnTo>
                  <a:cubicBezTo>
                    <a:pt x="5374" y="21389"/>
                    <a:pt x="3565" y="20404"/>
                    <a:pt x="3240" y="18941"/>
                  </a:cubicBezTo>
                  <a:lnTo>
                    <a:pt x="51" y="4556"/>
                  </a:lnTo>
                  <a:cubicBezTo>
                    <a:pt x="-274" y="3092"/>
                    <a:pt x="1009" y="1704"/>
                    <a:pt x="2917" y="1455"/>
                  </a:cubicBezTo>
                  <a:lnTo>
                    <a:pt x="13771" y="38"/>
                  </a:lnTo>
                  <a:cubicBezTo>
                    <a:pt x="15678" y="-211"/>
                    <a:pt x="17487" y="773"/>
                    <a:pt x="17812" y="2237"/>
                  </a:cubicBezTo>
                  <a:cubicBezTo>
                    <a:pt x="17812" y="2237"/>
                    <a:pt x="21001" y="16622"/>
                    <a:pt x="21001" y="16622"/>
                  </a:cubicBezTo>
                  <a:close/>
                </a:path>
              </a:pathLst>
            </a:custGeom>
            <a:solidFill>
              <a:srgbClr val="FC9488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5" name="Shape 2267">
              <a:extLst>
                <a:ext uri="{FF2B5EF4-FFF2-40B4-BE49-F238E27FC236}">
                  <a16:creationId xmlns="" xmlns:a16="http://schemas.microsoft.com/office/drawing/2014/main" id="{CC5CCA66-CD11-4A59-907A-1140D8A51FE1}"/>
                </a:ext>
              </a:extLst>
            </p:cNvPr>
            <p:cNvSpPr/>
            <p:nvPr/>
          </p:nvSpPr>
          <p:spPr>
            <a:xfrm>
              <a:off x="5735385" y="301070"/>
              <a:ext cx="3608978" cy="4474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630"/>
                  </a:moveTo>
                  <a:lnTo>
                    <a:pt x="783" y="13344"/>
                  </a:lnTo>
                  <a:lnTo>
                    <a:pt x="1567" y="17058"/>
                  </a:lnTo>
                  <a:cubicBezTo>
                    <a:pt x="1567" y="17058"/>
                    <a:pt x="12492" y="16389"/>
                    <a:pt x="21600" y="21600"/>
                  </a:cubicBezTo>
                  <a:lnTo>
                    <a:pt x="19322" y="10800"/>
                  </a:lnTo>
                  <a:lnTo>
                    <a:pt x="17044" y="0"/>
                  </a:lnTo>
                  <a:cubicBezTo>
                    <a:pt x="10584" y="7347"/>
                    <a:pt x="0" y="9630"/>
                    <a:pt x="0" y="9630"/>
                  </a:cubicBezTo>
                  <a:close/>
                </a:path>
              </a:pathLst>
            </a:custGeom>
            <a:solidFill>
              <a:srgbClr val="FC9488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6" name="Shape 2268">
              <a:extLst>
                <a:ext uri="{FF2B5EF4-FFF2-40B4-BE49-F238E27FC236}">
                  <a16:creationId xmlns="" xmlns:a16="http://schemas.microsoft.com/office/drawing/2014/main" id="{17203D3F-F145-4CF9-B8C0-392B92B64334}"/>
                </a:ext>
              </a:extLst>
            </p:cNvPr>
            <p:cNvSpPr/>
            <p:nvPr/>
          </p:nvSpPr>
          <p:spPr>
            <a:xfrm>
              <a:off x="4516052" y="3688109"/>
              <a:ext cx="870350" cy="295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1600" extrusionOk="0">
                  <a:moveTo>
                    <a:pt x="18808" y="6181"/>
                  </a:moveTo>
                  <a:lnTo>
                    <a:pt x="0" y="15690"/>
                  </a:lnTo>
                  <a:lnTo>
                    <a:pt x="339" y="21600"/>
                  </a:lnTo>
                  <a:lnTo>
                    <a:pt x="19146" y="12092"/>
                  </a:lnTo>
                  <a:cubicBezTo>
                    <a:pt x="20613" y="11352"/>
                    <a:pt x="21600" y="7217"/>
                    <a:pt x="21350" y="2856"/>
                  </a:cubicBezTo>
                  <a:cubicBezTo>
                    <a:pt x="21290" y="1810"/>
                    <a:pt x="21162" y="850"/>
                    <a:pt x="20984" y="0"/>
                  </a:cubicBezTo>
                  <a:cubicBezTo>
                    <a:pt x="20756" y="3093"/>
                    <a:pt x="19922" y="5616"/>
                    <a:pt x="18808" y="618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7" name="Shape 2269">
              <a:extLst>
                <a:ext uri="{FF2B5EF4-FFF2-40B4-BE49-F238E27FC236}">
                  <a16:creationId xmlns="" xmlns:a16="http://schemas.microsoft.com/office/drawing/2014/main" id="{A4F79B16-5446-4591-9FD8-669F48DF26F6}"/>
                </a:ext>
              </a:extLst>
            </p:cNvPr>
            <p:cNvSpPr/>
            <p:nvPr/>
          </p:nvSpPr>
          <p:spPr>
            <a:xfrm>
              <a:off x="4410677" y="3116076"/>
              <a:ext cx="870365" cy="295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1600" extrusionOk="0">
                  <a:moveTo>
                    <a:pt x="18808" y="6180"/>
                  </a:moveTo>
                  <a:lnTo>
                    <a:pt x="0" y="15687"/>
                  </a:lnTo>
                  <a:lnTo>
                    <a:pt x="339" y="21600"/>
                  </a:lnTo>
                  <a:lnTo>
                    <a:pt x="19146" y="12095"/>
                  </a:lnTo>
                  <a:cubicBezTo>
                    <a:pt x="20613" y="11352"/>
                    <a:pt x="21600" y="7217"/>
                    <a:pt x="21350" y="2856"/>
                  </a:cubicBezTo>
                  <a:cubicBezTo>
                    <a:pt x="21290" y="1812"/>
                    <a:pt x="21161" y="850"/>
                    <a:pt x="20984" y="0"/>
                  </a:cubicBezTo>
                  <a:cubicBezTo>
                    <a:pt x="20756" y="3093"/>
                    <a:pt x="19922" y="5617"/>
                    <a:pt x="18808" y="6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8" name="Shape 2270">
              <a:extLst>
                <a:ext uri="{FF2B5EF4-FFF2-40B4-BE49-F238E27FC236}">
                  <a16:creationId xmlns="" xmlns:a16="http://schemas.microsoft.com/office/drawing/2014/main" id="{0646381C-0B11-449D-BEE5-E31FB01D6B57}"/>
                </a:ext>
              </a:extLst>
            </p:cNvPr>
            <p:cNvSpPr/>
            <p:nvPr/>
          </p:nvSpPr>
          <p:spPr>
            <a:xfrm>
              <a:off x="4320356" y="2559096"/>
              <a:ext cx="870363" cy="295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1600" extrusionOk="0">
                  <a:moveTo>
                    <a:pt x="18808" y="6181"/>
                  </a:moveTo>
                  <a:lnTo>
                    <a:pt x="0" y="15686"/>
                  </a:lnTo>
                  <a:lnTo>
                    <a:pt x="339" y="21600"/>
                  </a:lnTo>
                  <a:lnTo>
                    <a:pt x="19146" y="12093"/>
                  </a:lnTo>
                  <a:cubicBezTo>
                    <a:pt x="20613" y="11351"/>
                    <a:pt x="21600" y="7215"/>
                    <a:pt x="21350" y="2856"/>
                  </a:cubicBezTo>
                  <a:cubicBezTo>
                    <a:pt x="21291" y="1810"/>
                    <a:pt x="21162" y="850"/>
                    <a:pt x="20984" y="0"/>
                  </a:cubicBezTo>
                  <a:cubicBezTo>
                    <a:pt x="20756" y="3093"/>
                    <a:pt x="19922" y="5617"/>
                    <a:pt x="18808" y="618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9" name="Shape 2271">
              <a:extLst>
                <a:ext uri="{FF2B5EF4-FFF2-40B4-BE49-F238E27FC236}">
                  <a16:creationId xmlns="" xmlns:a16="http://schemas.microsoft.com/office/drawing/2014/main" id="{D24E1307-3788-4FD5-B685-C2705CD552AF}"/>
                </a:ext>
              </a:extLst>
            </p:cNvPr>
            <p:cNvSpPr/>
            <p:nvPr/>
          </p:nvSpPr>
          <p:spPr>
            <a:xfrm>
              <a:off x="4832175" y="4154768"/>
              <a:ext cx="1041243" cy="577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418"/>
                  </a:moveTo>
                  <a:lnTo>
                    <a:pt x="1454" y="21600"/>
                  </a:lnTo>
                  <a:lnTo>
                    <a:pt x="0" y="6182"/>
                  </a:lnTo>
                  <a:lnTo>
                    <a:pt x="20146" y="0"/>
                  </a:lnTo>
                  <a:cubicBezTo>
                    <a:pt x="20146" y="0"/>
                    <a:pt x="21600" y="15418"/>
                    <a:pt x="21600" y="154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0" name="Shape 2272">
              <a:extLst>
                <a:ext uri="{FF2B5EF4-FFF2-40B4-BE49-F238E27FC236}">
                  <a16:creationId xmlns="" xmlns:a16="http://schemas.microsoft.com/office/drawing/2014/main" id="{1D4269D4-1574-49C4-A061-1BDE3559F290}"/>
                </a:ext>
              </a:extLst>
            </p:cNvPr>
            <p:cNvSpPr/>
            <p:nvPr/>
          </p:nvSpPr>
          <p:spPr>
            <a:xfrm>
              <a:off x="5464423" y="4817122"/>
              <a:ext cx="519372" cy="433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9" h="20872" extrusionOk="0">
                  <a:moveTo>
                    <a:pt x="18373" y="0"/>
                  </a:moveTo>
                  <a:lnTo>
                    <a:pt x="6491" y="2411"/>
                  </a:lnTo>
                  <a:cubicBezTo>
                    <a:pt x="2246" y="3270"/>
                    <a:pt x="-611" y="8071"/>
                    <a:pt x="112" y="13133"/>
                  </a:cubicBezTo>
                  <a:cubicBezTo>
                    <a:pt x="834" y="18196"/>
                    <a:pt x="4862" y="21600"/>
                    <a:pt x="9108" y="20739"/>
                  </a:cubicBezTo>
                  <a:lnTo>
                    <a:pt x="20989" y="18329"/>
                  </a:lnTo>
                  <a:cubicBezTo>
                    <a:pt x="20989" y="18329"/>
                    <a:pt x="18373" y="0"/>
                    <a:pt x="1837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1" name="Shape 2273">
              <a:extLst>
                <a:ext uri="{FF2B5EF4-FFF2-40B4-BE49-F238E27FC236}">
                  <a16:creationId xmlns="" xmlns:a16="http://schemas.microsoft.com/office/drawing/2014/main" id="{7E2949F6-D876-49D2-BC34-8F049E020A91}"/>
                </a:ext>
              </a:extLst>
            </p:cNvPr>
            <p:cNvSpPr/>
            <p:nvPr/>
          </p:nvSpPr>
          <p:spPr>
            <a:xfrm>
              <a:off x="5554743" y="5343995"/>
              <a:ext cx="519361" cy="433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0" h="20871" extrusionOk="0">
                  <a:moveTo>
                    <a:pt x="18374" y="0"/>
                  </a:moveTo>
                  <a:lnTo>
                    <a:pt x="6493" y="2409"/>
                  </a:lnTo>
                  <a:cubicBezTo>
                    <a:pt x="2246" y="3270"/>
                    <a:pt x="-610" y="8071"/>
                    <a:pt x="112" y="13132"/>
                  </a:cubicBezTo>
                  <a:cubicBezTo>
                    <a:pt x="835" y="18195"/>
                    <a:pt x="4862" y="21600"/>
                    <a:pt x="9110" y="20737"/>
                  </a:cubicBezTo>
                  <a:lnTo>
                    <a:pt x="20990" y="18328"/>
                  </a:lnTo>
                  <a:cubicBezTo>
                    <a:pt x="20990" y="18328"/>
                    <a:pt x="18374" y="0"/>
                    <a:pt x="1837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2" name="Shape 2274">
              <a:extLst>
                <a:ext uri="{FF2B5EF4-FFF2-40B4-BE49-F238E27FC236}">
                  <a16:creationId xmlns="" xmlns:a16="http://schemas.microsoft.com/office/drawing/2014/main" id="{625768AD-2E9A-43C1-80E7-45BABAED2A1D}"/>
                </a:ext>
              </a:extLst>
            </p:cNvPr>
            <p:cNvSpPr/>
            <p:nvPr/>
          </p:nvSpPr>
          <p:spPr>
            <a:xfrm>
              <a:off x="5645065" y="5870868"/>
              <a:ext cx="519383" cy="433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9" h="20871" extrusionOk="0">
                  <a:moveTo>
                    <a:pt x="18373" y="0"/>
                  </a:moveTo>
                  <a:lnTo>
                    <a:pt x="6493" y="2409"/>
                  </a:lnTo>
                  <a:cubicBezTo>
                    <a:pt x="2246" y="3270"/>
                    <a:pt x="-611" y="8071"/>
                    <a:pt x="112" y="13133"/>
                  </a:cubicBezTo>
                  <a:cubicBezTo>
                    <a:pt x="834" y="18195"/>
                    <a:pt x="4862" y="21600"/>
                    <a:pt x="9109" y="20737"/>
                  </a:cubicBezTo>
                  <a:lnTo>
                    <a:pt x="20989" y="18328"/>
                  </a:lnTo>
                  <a:cubicBezTo>
                    <a:pt x="20989" y="18328"/>
                    <a:pt x="18373" y="0"/>
                    <a:pt x="1837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3" name="Shape 2275">
              <a:extLst>
                <a:ext uri="{FF2B5EF4-FFF2-40B4-BE49-F238E27FC236}">
                  <a16:creationId xmlns="" xmlns:a16="http://schemas.microsoft.com/office/drawing/2014/main" id="{65E00271-C10F-49FD-A497-93AD307FF1B7}"/>
                </a:ext>
              </a:extLst>
            </p:cNvPr>
            <p:cNvSpPr/>
            <p:nvPr/>
          </p:nvSpPr>
          <p:spPr>
            <a:xfrm>
              <a:off x="5720332" y="6397740"/>
              <a:ext cx="519376" cy="433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0" h="20872" extrusionOk="0">
                  <a:moveTo>
                    <a:pt x="18374" y="0"/>
                  </a:moveTo>
                  <a:lnTo>
                    <a:pt x="6493" y="2410"/>
                  </a:lnTo>
                  <a:cubicBezTo>
                    <a:pt x="2246" y="3271"/>
                    <a:pt x="-610" y="8072"/>
                    <a:pt x="112" y="13133"/>
                  </a:cubicBezTo>
                  <a:cubicBezTo>
                    <a:pt x="835" y="18195"/>
                    <a:pt x="4863" y="21600"/>
                    <a:pt x="9109" y="20738"/>
                  </a:cubicBezTo>
                  <a:lnTo>
                    <a:pt x="20990" y="18329"/>
                  </a:lnTo>
                  <a:cubicBezTo>
                    <a:pt x="20990" y="18329"/>
                    <a:pt x="18374" y="0"/>
                    <a:pt x="1837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4" name="Shape 2276">
              <a:extLst>
                <a:ext uri="{FF2B5EF4-FFF2-40B4-BE49-F238E27FC236}">
                  <a16:creationId xmlns="" xmlns:a16="http://schemas.microsoft.com/office/drawing/2014/main" id="{8D2A96D7-2338-4DB5-B72A-419BC1FEEC08}"/>
                </a:ext>
              </a:extLst>
            </p:cNvPr>
            <p:cNvSpPr/>
            <p:nvPr/>
          </p:nvSpPr>
          <p:spPr>
            <a:xfrm>
              <a:off x="4741854" y="4440784"/>
              <a:ext cx="1050616" cy="63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9" h="20590" extrusionOk="0">
                  <a:moveTo>
                    <a:pt x="20953" y="6317"/>
                  </a:moveTo>
                  <a:cubicBezTo>
                    <a:pt x="21307" y="10336"/>
                    <a:pt x="19579" y="14061"/>
                    <a:pt x="17093" y="14633"/>
                  </a:cubicBezTo>
                  <a:lnTo>
                    <a:pt x="2540" y="20525"/>
                  </a:lnTo>
                  <a:cubicBezTo>
                    <a:pt x="54" y="21099"/>
                    <a:pt x="628" y="17732"/>
                    <a:pt x="273" y="13712"/>
                  </a:cubicBezTo>
                  <a:lnTo>
                    <a:pt x="61" y="12105"/>
                  </a:lnTo>
                  <a:cubicBezTo>
                    <a:pt x="-293" y="8084"/>
                    <a:pt x="937" y="5892"/>
                    <a:pt x="2789" y="4649"/>
                  </a:cubicBezTo>
                  <a:lnTo>
                    <a:pt x="15810" y="75"/>
                  </a:lnTo>
                  <a:cubicBezTo>
                    <a:pt x="18296" y="-501"/>
                    <a:pt x="20599" y="2296"/>
                    <a:pt x="20953" y="6317"/>
                  </a:cubicBezTo>
                  <a:cubicBezTo>
                    <a:pt x="20953" y="6317"/>
                    <a:pt x="20953" y="6317"/>
                    <a:pt x="20953" y="631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  <p:sp>
          <p:nvSpPr>
            <p:cNvPr id="35" name="Shape 2277">
              <a:extLst>
                <a:ext uri="{FF2B5EF4-FFF2-40B4-BE49-F238E27FC236}">
                  <a16:creationId xmlns="" xmlns:a16="http://schemas.microsoft.com/office/drawing/2014/main" id="{504C76DA-D8BF-41D0-A608-F588995E0FED}"/>
                </a:ext>
              </a:extLst>
            </p:cNvPr>
            <p:cNvSpPr/>
            <p:nvPr/>
          </p:nvSpPr>
          <p:spPr>
            <a:xfrm>
              <a:off x="5479476" y="5374102"/>
              <a:ext cx="1088011" cy="583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0962" extrusionOk="0">
                  <a:moveTo>
                    <a:pt x="21244" y="9272"/>
                  </a:moveTo>
                  <a:cubicBezTo>
                    <a:pt x="21428" y="14717"/>
                    <a:pt x="19175" y="19409"/>
                    <a:pt x="16212" y="19743"/>
                  </a:cubicBezTo>
                  <a:lnTo>
                    <a:pt x="5707" y="20943"/>
                  </a:lnTo>
                  <a:cubicBezTo>
                    <a:pt x="2745" y="21280"/>
                    <a:pt x="195" y="17137"/>
                    <a:pt x="11" y="11690"/>
                  </a:cubicBezTo>
                  <a:lnTo>
                    <a:pt x="11" y="11690"/>
                  </a:lnTo>
                  <a:cubicBezTo>
                    <a:pt x="-172" y="6242"/>
                    <a:pt x="2080" y="1555"/>
                    <a:pt x="5043" y="1217"/>
                  </a:cubicBezTo>
                  <a:lnTo>
                    <a:pt x="15548" y="20"/>
                  </a:lnTo>
                  <a:cubicBezTo>
                    <a:pt x="18510" y="-320"/>
                    <a:pt x="21060" y="3826"/>
                    <a:pt x="21244" y="9272"/>
                  </a:cubicBezTo>
                  <a:cubicBezTo>
                    <a:pt x="21244" y="9272"/>
                    <a:pt x="21244" y="9272"/>
                    <a:pt x="21244" y="927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6" name="Shape 2278">
              <a:extLst>
                <a:ext uri="{FF2B5EF4-FFF2-40B4-BE49-F238E27FC236}">
                  <a16:creationId xmlns="" xmlns:a16="http://schemas.microsoft.com/office/drawing/2014/main" id="{1D8CA9BF-4796-4906-A7FA-16623DA35258}"/>
                </a:ext>
              </a:extLst>
            </p:cNvPr>
            <p:cNvSpPr/>
            <p:nvPr/>
          </p:nvSpPr>
          <p:spPr>
            <a:xfrm>
              <a:off x="5328941" y="4832175"/>
              <a:ext cx="1088039" cy="583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0966" extrusionOk="0">
                  <a:moveTo>
                    <a:pt x="21243" y="9274"/>
                  </a:moveTo>
                  <a:cubicBezTo>
                    <a:pt x="21427" y="14720"/>
                    <a:pt x="19174" y="19410"/>
                    <a:pt x="16212" y="19749"/>
                  </a:cubicBezTo>
                  <a:lnTo>
                    <a:pt x="5707" y="20948"/>
                  </a:lnTo>
                  <a:cubicBezTo>
                    <a:pt x="2745" y="21283"/>
                    <a:pt x="194" y="17141"/>
                    <a:pt x="10" y="11693"/>
                  </a:cubicBezTo>
                  <a:lnTo>
                    <a:pt x="10" y="11693"/>
                  </a:lnTo>
                  <a:cubicBezTo>
                    <a:pt x="-173" y="6244"/>
                    <a:pt x="2080" y="1556"/>
                    <a:pt x="5042" y="1217"/>
                  </a:cubicBezTo>
                  <a:lnTo>
                    <a:pt x="15546" y="19"/>
                  </a:lnTo>
                  <a:cubicBezTo>
                    <a:pt x="18509" y="-317"/>
                    <a:pt x="21060" y="3826"/>
                    <a:pt x="21243" y="9274"/>
                  </a:cubicBezTo>
                  <a:cubicBezTo>
                    <a:pt x="21243" y="9274"/>
                    <a:pt x="21243" y="9274"/>
                    <a:pt x="21243" y="927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7" name="Shape 2279">
              <a:extLst>
                <a:ext uri="{FF2B5EF4-FFF2-40B4-BE49-F238E27FC236}">
                  <a16:creationId xmlns="" xmlns:a16="http://schemas.microsoft.com/office/drawing/2014/main" id="{384CFF87-9A80-47B2-9E37-985200E6F7A2}"/>
                </a:ext>
              </a:extLst>
            </p:cNvPr>
            <p:cNvSpPr/>
            <p:nvPr/>
          </p:nvSpPr>
          <p:spPr>
            <a:xfrm>
              <a:off x="5569797" y="5946135"/>
              <a:ext cx="964317" cy="517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0966" extrusionOk="0">
                  <a:moveTo>
                    <a:pt x="21243" y="9275"/>
                  </a:moveTo>
                  <a:cubicBezTo>
                    <a:pt x="21427" y="14720"/>
                    <a:pt x="19174" y="19411"/>
                    <a:pt x="16212" y="19749"/>
                  </a:cubicBezTo>
                  <a:lnTo>
                    <a:pt x="5707" y="20947"/>
                  </a:lnTo>
                  <a:cubicBezTo>
                    <a:pt x="2743" y="21283"/>
                    <a:pt x="194" y="17140"/>
                    <a:pt x="10" y="11692"/>
                  </a:cubicBezTo>
                  <a:lnTo>
                    <a:pt x="10" y="11692"/>
                  </a:lnTo>
                  <a:cubicBezTo>
                    <a:pt x="-173" y="6246"/>
                    <a:pt x="2079" y="1556"/>
                    <a:pt x="5042" y="1218"/>
                  </a:cubicBezTo>
                  <a:lnTo>
                    <a:pt x="15547" y="20"/>
                  </a:lnTo>
                  <a:cubicBezTo>
                    <a:pt x="18509" y="-317"/>
                    <a:pt x="21060" y="3829"/>
                    <a:pt x="21243" y="9275"/>
                  </a:cubicBezTo>
                  <a:cubicBezTo>
                    <a:pt x="21243" y="9275"/>
                    <a:pt x="21243" y="9275"/>
                    <a:pt x="21243" y="92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8" name="Shape 2280">
              <a:extLst>
                <a:ext uri="{FF2B5EF4-FFF2-40B4-BE49-F238E27FC236}">
                  <a16:creationId xmlns="" xmlns:a16="http://schemas.microsoft.com/office/drawing/2014/main" id="{FB6FD303-CE1C-408F-9E19-598E3C5252AD}"/>
                </a:ext>
              </a:extLst>
            </p:cNvPr>
            <p:cNvSpPr/>
            <p:nvPr/>
          </p:nvSpPr>
          <p:spPr>
            <a:xfrm>
              <a:off x="5569797" y="6457954"/>
              <a:ext cx="849403" cy="455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3" h="20963" extrusionOk="0">
                  <a:moveTo>
                    <a:pt x="21242" y="9272"/>
                  </a:moveTo>
                  <a:cubicBezTo>
                    <a:pt x="21426" y="14720"/>
                    <a:pt x="19174" y="19411"/>
                    <a:pt x="16211" y="19748"/>
                  </a:cubicBezTo>
                  <a:lnTo>
                    <a:pt x="5706" y="20944"/>
                  </a:lnTo>
                  <a:cubicBezTo>
                    <a:pt x="2744" y="21281"/>
                    <a:pt x="194" y="17138"/>
                    <a:pt x="10" y="11692"/>
                  </a:cubicBezTo>
                  <a:lnTo>
                    <a:pt x="10" y="11692"/>
                  </a:lnTo>
                  <a:cubicBezTo>
                    <a:pt x="-174" y="6243"/>
                    <a:pt x="2079" y="1557"/>
                    <a:pt x="5041" y="1218"/>
                  </a:cubicBezTo>
                  <a:lnTo>
                    <a:pt x="15546" y="19"/>
                  </a:lnTo>
                  <a:cubicBezTo>
                    <a:pt x="18509" y="-319"/>
                    <a:pt x="21059" y="3824"/>
                    <a:pt x="21242" y="9272"/>
                  </a:cubicBezTo>
                  <a:cubicBezTo>
                    <a:pt x="21242" y="9272"/>
                    <a:pt x="21242" y="9272"/>
                    <a:pt x="21242" y="927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9" name="Shape 2281">
              <a:extLst>
                <a:ext uri="{FF2B5EF4-FFF2-40B4-BE49-F238E27FC236}">
                  <a16:creationId xmlns="" xmlns:a16="http://schemas.microsoft.com/office/drawing/2014/main" id="{7F130CBC-D4EA-48D7-9137-9777E4B2C1BC}"/>
                </a:ext>
              </a:extLst>
            </p:cNvPr>
            <p:cNvSpPr/>
            <p:nvPr/>
          </p:nvSpPr>
          <p:spPr>
            <a:xfrm>
              <a:off x="3627895" y="2333293"/>
              <a:ext cx="6645149" cy="2660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438" extrusionOk="0">
                  <a:moveTo>
                    <a:pt x="19322" y="7680"/>
                  </a:moveTo>
                  <a:lnTo>
                    <a:pt x="18872" y="1079"/>
                  </a:lnTo>
                  <a:lnTo>
                    <a:pt x="17239" y="1773"/>
                  </a:lnTo>
                  <a:lnTo>
                    <a:pt x="16332" y="2158"/>
                  </a:lnTo>
                  <a:lnTo>
                    <a:pt x="7243" y="6019"/>
                  </a:lnTo>
                  <a:lnTo>
                    <a:pt x="5355" y="6821"/>
                  </a:lnTo>
                  <a:lnTo>
                    <a:pt x="5196" y="6889"/>
                  </a:lnTo>
                  <a:lnTo>
                    <a:pt x="5080" y="6938"/>
                  </a:lnTo>
                  <a:lnTo>
                    <a:pt x="2540" y="8017"/>
                  </a:lnTo>
                  <a:lnTo>
                    <a:pt x="0" y="9096"/>
                  </a:lnTo>
                  <a:cubicBezTo>
                    <a:pt x="254" y="12554"/>
                    <a:pt x="1574" y="14871"/>
                    <a:pt x="2966" y="14279"/>
                  </a:cubicBezTo>
                  <a:cubicBezTo>
                    <a:pt x="2967" y="14279"/>
                    <a:pt x="2968" y="14278"/>
                    <a:pt x="2969" y="14278"/>
                  </a:cubicBezTo>
                  <a:cubicBezTo>
                    <a:pt x="3064" y="15283"/>
                    <a:pt x="3412" y="15993"/>
                    <a:pt x="3813" y="16056"/>
                  </a:cubicBezTo>
                  <a:lnTo>
                    <a:pt x="7107" y="14656"/>
                  </a:lnTo>
                  <a:cubicBezTo>
                    <a:pt x="7495" y="14248"/>
                    <a:pt x="7734" y="13217"/>
                    <a:pt x="7660" y="12136"/>
                  </a:cubicBezTo>
                  <a:cubicBezTo>
                    <a:pt x="7660" y="12136"/>
                    <a:pt x="13551" y="11020"/>
                    <a:pt x="18461" y="19716"/>
                  </a:cubicBezTo>
                  <a:cubicBezTo>
                    <a:pt x="18538" y="20842"/>
                    <a:pt x="18966" y="21600"/>
                    <a:pt x="19417" y="21408"/>
                  </a:cubicBezTo>
                  <a:cubicBezTo>
                    <a:pt x="19868" y="21217"/>
                    <a:pt x="20171" y="20148"/>
                    <a:pt x="20095" y="19022"/>
                  </a:cubicBezTo>
                  <a:cubicBezTo>
                    <a:pt x="20095" y="19022"/>
                    <a:pt x="19322" y="7680"/>
                    <a:pt x="19322" y="7680"/>
                  </a:cubicBezTo>
                  <a:close/>
                  <a:moveTo>
                    <a:pt x="21412" y="0"/>
                  </a:moveTo>
                  <a:lnTo>
                    <a:pt x="19436" y="840"/>
                  </a:lnTo>
                  <a:lnTo>
                    <a:pt x="19851" y="6943"/>
                  </a:lnTo>
                  <a:cubicBezTo>
                    <a:pt x="20930" y="5832"/>
                    <a:pt x="21600" y="2990"/>
                    <a:pt x="2141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74926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C45BE4C-AA4C-4853-99CE-4FDCFB8A2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		</a:t>
            </a:r>
            <a:r>
              <a:rPr lang="en-US" altLang="zh-CN" sz="3200" dirty="0"/>
              <a:t> </a:t>
            </a:r>
            <a:r>
              <a:rPr lang="zh-CN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第三节  了解影响有效沟通的因素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一、有效沟通的原则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了解自已的感受。沟通前后及沟通过程中，要了解你自己的感受。“人贵有自知之明。要时刻凭自已内在的感觉去体会沟通的效果如何。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查证他人的感觉。当你呵斥下属时，他表情如何：愤怒反抗委屈、受辱，还是十分惭愧地接受你的批评？这时，要密切注意他人的感受，不断调整自己的沟通方式内容等以免沟通僵化、适得其反。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3.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不强迫、不放弃。不强迫进行沟通，也不放弃任何沟通的帆会，以达到水到渠成的效果。中国第一代领导集体在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70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年代实行的“乒乓外交”，便是经典的有教沟通的范例。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1E1CE10-E74C-4E6A-8125-F0CC6A906733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="" xmlns:a16="http://schemas.microsoft.com/office/drawing/2014/main" id="{7CD42F0B-7EB0-4607-B42C-E97A33C919A5}"/>
              </a:ext>
            </a:extLst>
          </p:cNvPr>
          <p:cNvSpPr>
            <a:spLocks noEditPoints="1"/>
          </p:cNvSpPr>
          <p:nvPr/>
        </p:nvSpPr>
        <p:spPr bwMode="auto">
          <a:xfrm>
            <a:off x="3170248" y="766119"/>
            <a:ext cx="353844" cy="426925"/>
          </a:xfrm>
          <a:custGeom>
            <a:avLst/>
            <a:gdLst>
              <a:gd name="T0" fmla="*/ 870 w 1809"/>
              <a:gd name="T1" fmla="*/ 879 h 2152"/>
              <a:gd name="T2" fmla="*/ 870 w 1809"/>
              <a:gd name="T3" fmla="*/ 2152 h 2152"/>
              <a:gd name="T4" fmla="*/ 1809 w 1809"/>
              <a:gd name="T5" fmla="*/ 1820 h 2152"/>
              <a:gd name="T6" fmla="*/ 1809 w 1809"/>
              <a:gd name="T7" fmla="*/ 547 h 2152"/>
              <a:gd name="T8" fmla="*/ 870 w 1809"/>
              <a:gd name="T9" fmla="*/ 879 h 2152"/>
              <a:gd name="T10" fmla="*/ 785 w 1809"/>
              <a:gd name="T11" fmla="*/ 961 h 2152"/>
              <a:gd name="T12" fmla="*/ 785 w 1809"/>
              <a:gd name="T13" fmla="*/ 1138 h 2152"/>
              <a:gd name="T14" fmla="*/ 613 w 1809"/>
              <a:gd name="T15" fmla="*/ 1053 h 2152"/>
              <a:gd name="T16" fmla="*/ 613 w 1809"/>
              <a:gd name="T17" fmla="*/ 864 h 2152"/>
              <a:gd name="T18" fmla="*/ 785 w 1809"/>
              <a:gd name="T19" fmla="*/ 961 h 2152"/>
              <a:gd name="T20" fmla="*/ 1555 w 1809"/>
              <a:gd name="T21" fmla="*/ 410 h 2152"/>
              <a:gd name="T22" fmla="*/ 1507 w 1809"/>
              <a:gd name="T23" fmla="*/ 386 h 2152"/>
              <a:gd name="T24" fmla="*/ 602 w 1809"/>
              <a:gd name="T25" fmla="*/ 700 h 2152"/>
              <a:gd name="T26" fmla="*/ 576 w 1809"/>
              <a:gd name="T27" fmla="*/ 724 h 2152"/>
              <a:gd name="T28" fmla="*/ 576 w 1809"/>
              <a:gd name="T29" fmla="*/ 2017 h 2152"/>
              <a:gd name="T30" fmla="*/ 822 w 1809"/>
              <a:gd name="T31" fmla="*/ 2149 h 2152"/>
              <a:gd name="T32" fmla="*/ 822 w 1809"/>
              <a:gd name="T33" fmla="*/ 879 h 2152"/>
              <a:gd name="T34" fmla="*/ 622 w 1809"/>
              <a:gd name="T35" fmla="*/ 772 h 2152"/>
              <a:gd name="T36" fmla="*/ 625 w 1809"/>
              <a:gd name="T37" fmla="*/ 772 h 2152"/>
              <a:gd name="T38" fmla="*/ 1531 w 1809"/>
              <a:gd name="T39" fmla="*/ 457 h 2152"/>
              <a:gd name="T40" fmla="*/ 1555 w 1809"/>
              <a:gd name="T41" fmla="*/ 410 h 2152"/>
              <a:gd name="T42" fmla="*/ 209 w 1809"/>
              <a:gd name="T43" fmla="*/ 581 h 2152"/>
              <a:gd name="T44" fmla="*/ 209 w 1809"/>
              <a:gd name="T45" fmla="*/ 758 h 2152"/>
              <a:gd name="T46" fmla="*/ 37 w 1809"/>
              <a:gd name="T47" fmla="*/ 673 h 2152"/>
              <a:gd name="T48" fmla="*/ 37 w 1809"/>
              <a:gd name="T49" fmla="*/ 484 h 2152"/>
              <a:gd name="T50" fmla="*/ 209 w 1809"/>
              <a:gd name="T51" fmla="*/ 581 h 2152"/>
              <a:gd name="T52" fmla="*/ 978 w 1809"/>
              <a:gd name="T53" fmla="*/ 30 h 2152"/>
              <a:gd name="T54" fmla="*/ 931 w 1809"/>
              <a:gd name="T55" fmla="*/ 6 h 2152"/>
              <a:gd name="T56" fmla="*/ 25 w 1809"/>
              <a:gd name="T57" fmla="*/ 321 h 2152"/>
              <a:gd name="T58" fmla="*/ 0 w 1809"/>
              <a:gd name="T59" fmla="*/ 344 h 2152"/>
              <a:gd name="T60" fmla="*/ 0 w 1809"/>
              <a:gd name="T61" fmla="*/ 1638 h 2152"/>
              <a:gd name="T62" fmla="*/ 246 w 1809"/>
              <a:gd name="T63" fmla="*/ 1770 h 2152"/>
              <a:gd name="T64" fmla="*/ 246 w 1809"/>
              <a:gd name="T65" fmla="*/ 500 h 2152"/>
              <a:gd name="T66" fmla="*/ 46 w 1809"/>
              <a:gd name="T67" fmla="*/ 393 h 2152"/>
              <a:gd name="T68" fmla="*/ 49 w 1809"/>
              <a:gd name="T69" fmla="*/ 392 h 2152"/>
              <a:gd name="T70" fmla="*/ 954 w 1809"/>
              <a:gd name="T71" fmla="*/ 77 h 2152"/>
              <a:gd name="T72" fmla="*/ 978 w 1809"/>
              <a:gd name="T73" fmla="*/ 30 h 2152"/>
              <a:gd name="T74" fmla="*/ 497 w 1809"/>
              <a:gd name="T75" fmla="*/ 781 h 2152"/>
              <a:gd name="T76" fmla="*/ 497 w 1809"/>
              <a:gd name="T77" fmla="*/ 958 h 2152"/>
              <a:gd name="T78" fmla="*/ 325 w 1809"/>
              <a:gd name="T79" fmla="*/ 873 h 2152"/>
              <a:gd name="T80" fmla="*/ 325 w 1809"/>
              <a:gd name="T81" fmla="*/ 684 h 2152"/>
              <a:gd name="T82" fmla="*/ 497 w 1809"/>
              <a:gd name="T83" fmla="*/ 781 h 2152"/>
              <a:gd name="T84" fmla="*/ 1266 w 1809"/>
              <a:gd name="T85" fmla="*/ 230 h 2152"/>
              <a:gd name="T86" fmla="*/ 1219 w 1809"/>
              <a:gd name="T87" fmla="*/ 206 h 2152"/>
              <a:gd name="T88" fmla="*/ 313 w 1809"/>
              <a:gd name="T89" fmla="*/ 520 h 2152"/>
              <a:gd name="T90" fmla="*/ 288 w 1809"/>
              <a:gd name="T91" fmla="*/ 544 h 2152"/>
              <a:gd name="T92" fmla="*/ 288 w 1809"/>
              <a:gd name="T93" fmla="*/ 1837 h 2152"/>
              <a:gd name="T94" fmla="*/ 534 w 1809"/>
              <a:gd name="T95" fmla="*/ 1969 h 2152"/>
              <a:gd name="T96" fmla="*/ 534 w 1809"/>
              <a:gd name="T97" fmla="*/ 699 h 2152"/>
              <a:gd name="T98" fmla="*/ 334 w 1809"/>
              <a:gd name="T99" fmla="*/ 592 h 2152"/>
              <a:gd name="T100" fmla="*/ 337 w 1809"/>
              <a:gd name="T101" fmla="*/ 592 h 2152"/>
              <a:gd name="T102" fmla="*/ 1243 w 1809"/>
              <a:gd name="T103" fmla="*/ 277 h 2152"/>
              <a:gd name="T104" fmla="*/ 1266 w 1809"/>
              <a:gd name="T105" fmla="*/ 23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09" h="2152">
                <a:moveTo>
                  <a:pt x="870" y="879"/>
                </a:moveTo>
                <a:lnTo>
                  <a:pt x="870" y="2152"/>
                </a:lnTo>
                <a:lnTo>
                  <a:pt x="1809" y="1820"/>
                </a:lnTo>
                <a:lnTo>
                  <a:pt x="1809" y="547"/>
                </a:lnTo>
                <a:lnTo>
                  <a:pt x="870" y="879"/>
                </a:lnTo>
                <a:close/>
                <a:moveTo>
                  <a:pt x="785" y="961"/>
                </a:moveTo>
                <a:lnTo>
                  <a:pt x="785" y="1138"/>
                </a:lnTo>
                <a:cubicBezTo>
                  <a:pt x="699" y="1121"/>
                  <a:pt x="613" y="1053"/>
                  <a:pt x="613" y="1053"/>
                </a:cubicBezTo>
                <a:lnTo>
                  <a:pt x="613" y="864"/>
                </a:lnTo>
                <a:cubicBezTo>
                  <a:pt x="719" y="950"/>
                  <a:pt x="785" y="961"/>
                  <a:pt x="785" y="961"/>
                </a:cubicBezTo>
                <a:close/>
                <a:moveTo>
                  <a:pt x="1555" y="410"/>
                </a:moveTo>
                <a:cubicBezTo>
                  <a:pt x="1548" y="390"/>
                  <a:pt x="1527" y="379"/>
                  <a:pt x="1507" y="386"/>
                </a:cubicBezTo>
                <a:lnTo>
                  <a:pt x="602" y="700"/>
                </a:lnTo>
                <a:cubicBezTo>
                  <a:pt x="590" y="704"/>
                  <a:pt x="580" y="713"/>
                  <a:pt x="576" y="724"/>
                </a:cubicBezTo>
                <a:lnTo>
                  <a:pt x="576" y="2017"/>
                </a:lnTo>
                <a:cubicBezTo>
                  <a:pt x="608" y="2080"/>
                  <a:pt x="741" y="2149"/>
                  <a:pt x="822" y="2149"/>
                </a:cubicBezTo>
                <a:lnTo>
                  <a:pt x="822" y="879"/>
                </a:lnTo>
                <a:cubicBezTo>
                  <a:pt x="779" y="873"/>
                  <a:pt x="682" y="822"/>
                  <a:pt x="622" y="772"/>
                </a:cubicBezTo>
                <a:cubicBezTo>
                  <a:pt x="623" y="772"/>
                  <a:pt x="624" y="772"/>
                  <a:pt x="625" y="772"/>
                </a:cubicBezTo>
                <a:lnTo>
                  <a:pt x="1531" y="457"/>
                </a:lnTo>
                <a:cubicBezTo>
                  <a:pt x="1550" y="450"/>
                  <a:pt x="1561" y="429"/>
                  <a:pt x="1555" y="410"/>
                </a:cubicBezTo>
                <a:close/>
                <a:moveTo>
                  <a:pt x="209" y="581"/>
                </a:moveTo>
                <a:lnTo>
                  <a:pt x="209" y="758"/>
                </a:lnTo>
                <a:cubicBezTo>
                  <a:pt x="123" y="742"/>
                  <a:pt x="37" y="673"/>
                  <a:pt x="37" y="673"/>
                </a:cubicBezTo>
                <a:lnTo>
                  <a:pt x="37" y="484"/>
                </a:lnTo>
                <a:cubicBezTo>
                  <a:pt x="143" y="570"/>
                  <a:pt x="209" y="581"/>
                  <a:pt x="209" y="581"/>
                </a:cubicBezTo>
                <a:close/>
                <a:moveTo>
                  <a:pt x="978" y="30"/>
                </a:moveTo>
                <a:cubicBezTo>
                  <a:pt x="972" y="11"/>
                  <a:pt x="951" y="0"/>
                  <a:pt x="931" y="6"/>
                </a:cubicBezTo>
                <a:lnTo>
                  <a:pt x="25" y="321"/>
                </a:lnTo>
                <a:cubicBezTo>
                  <a:pt x="14" y="325"/>
                  <a:pt x="3" y="334"/>
                  <a:pt x="0" y="344"/>
                </a:cubicBezTo>
                <a:lnTo>
                  <a:pt x="0" y="1638"/>
                </a:lnTo>
                <a:cubicBezTo>
                  <a:pt x="32" y="1700"/>
                  <a:pt x="165" y="1770"/>
                  <a:pt x="246" y="1770"/>
                </a:cubicBezTo>
                <a:lnTo>
                  <a:pt x="246" y="500"/>
                </a:lnTo>
                <a:cubicBezTo>
                  <a:pt x="203" y="493"/>
                  <a:pt x="106" y="443"/>
                  <a:pt x="46" y="393"/>
                </a:cubicBezTo>
                <a:cubicBezTo>
                  <a:pt x="47" y="393"/>
                  <a:pt x="48" y="392"/>
                  <a:pt x="49" y="392"/>
                </a:cubicBezTo>
                <a:lnTo>
                  <a:pt x="954" y="77"/>
                </a:lnTo>
                <a:cubicBezTo>
                  <a:pt x="974" y="71"/>
                  <a:pt x="985" y="50"/>
                  <a:pt x="978" y="30"/>
                </a:cubicBezTo>
                <a:close/>
                <a:moveTo>
                  <a:pt x="497" y="781"/>
                </a:moveTo>
                <a:lnTo>
                  <a:pt x="497" y="958"/>
                </a:lnTo>
                <a:cubicBezTo>
                  <a:pt x="411" y="941"/>
                  <a:pt x="325" y="873"/>
                  <a:pt x="325" y="873"/>
                </a:cubicBezTo>
                <a:lnTo>
                  <a:pt x="325" y="684"/>
                </a:lnTo>
                <a:cubicBezTo>
                  <a:pt x="431" y="770"/>
                  <a:pt x="497" y="781"/>
                  <a:pt x="497" y="781"/>
                </a:cubicBezTo>
                <a:close/>
                <a:moveTo>
                  <a:pt x="1266" y="230"/>
                </a:moveTo>
                <a:cubicBezTo>
                  <a:pt x="1260" y="210"/>
                  <a:pt x="1239" y="199"/>
                  <a:pt x="1219" y="206"/>
                </a:cubicBezTo>
                <a:lnTo>
                  <a:pt x="313" y="520"/>
                </a:lnTo>
                <a:cubicBezTo>
                  <a:pt x="302" y="524"/>
                  <a:pt x="291" y="533"/>
                  <a:pt x="288" y="544"/>
                </a:cubicBezTo>
                <a:lnTo>
                  <a:pt x="288" y="1837"/>
                </a:lnTo>
                <a:cubicBezTo>
                  <a:pt x="320" y="1900"/>
                  <a:pt x="453" y="1969"/>
                  <a:pt x="534" y="1969"/>
                </a:cubicBezTo>
                <a:lnTo>
                  <a:pt x="534" y="699"/>
                </a:lnTo>
                <a:cubicBezTo>
                  <a:pt x="491" y="693"/>
                  <a:pt x="394" y="642"/>
                  <a:pt x="334" y="592"/>
                </a:cubicBezTo>
                <a:cubicBezTo>
                  <a:pt x="335" y="592"/>
                  <a:pt x="336" y="592"/>
                  <a:pt x="337" y="592"/>
                </a:cubicBezTo>
                <a:lnTo>
                  <a:pt x="1243" y="277"/>
                </a:lnTo>
                <a:cubicBezTo>
                  <a:pt x="1262" y="270"/>
                  <a:pt x="1273" y="249"/>
                  <a:pt x="1266" y="230"/>
                </a:cubicBezTo>
                <a:close/>
              </a:path>
            </a:pathLst>
          </a:custGeom>
          <a:solidFill>
            <a:srgbClr val="65C6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138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D0D7A9-8076-4386-8FBA-B50844F9E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974"/>
            <a:ext cx="10648950" cy="5454907"/>
          </a:xfrm>
        </p:spPr>
        <p:txBody>
          <a:bodyPr>
            <a:normAutofit/>
          </a:bodyPr>
          <a:lstStyle/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4.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理不是代表同意。接纳不是代表接受。不同理不是不好，只是不一样。也就是说，对任何事情、任何问题，我们应求同存异既要民主，叉要集中。提倡“百家争鸣，百花齐放”的沟通原则。企业或组织只有积极参与沟通，敢于讲真话，才能找出隐含在事物背后的问题点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5.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面表达不要扭曲。在企业管理过程中，尤其是当企业出现问题，引起争论时，往往有人将问题向着有利于自己的一面击夸大（或缩小），粉饰自己、转移大家的注意力、减轻自已应负的责任。这种方式扭曲了事实真相，使沟通管道堵塞，为未来的沟通留下了隐患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6.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不要争论对错。在沟通过程中，主要是让双方把自己的思想全部如实地表达出来，这就达到了沟通效果。不要对事物的对错进行争论，这样会使沟通遭遇极大的障碍。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认真聆听。尊重他人， 不要轻易打断讲演人的话，认真聆听，并加以分析，准确把握沟通内容的真假程度等，有助于提高沟通的有效性。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8.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感情与理性并重。不要因为一时激动，伤了双方的感情。在沟通过程中，要有强烈的感情，更要有高度的理性。这时，尤其不能使用敌对的态度。包括眼神、肢体。理智是第一位的。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4CF88FE-AE4D-40B3-9E06-DF90A5AEC348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806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B72855-C5A4-46F5-B308-34FFD2EA4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二、影响有效沟通的因素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正确了解影响有效沟通的因素，对于改变我们的沟通方式，提高工作绩效有着极其重要的意义。一般来讲影响有效沟通的因素主要有：语言、信息、性别、渠道、环境、情绪等。</a:t>
            </a:r>
          </a:p>
          <a:p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36A077E-05B4-4A79-9637-28754CC7114A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B1EA10C-097D-497D-9866-6FE5108142B4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4583659"/>
            <a:ext cx="4095750" cy="2266950"/>
          </a:xfrm>
          <a:prstGeom prst="rect">
            <a:avLst/>
          </a:prstGeom>
        </p:spPr>
      </p:pic>
      <p:sp>
        <p:nvSpPr>
          <p:cNvPr id="8" name="思想气泡: 云 7">
            <a:extLst>
              <a:ext uri="{FF2B5EF4-FFF2-40B4-BE49-F238E27FC236}">
                <a16:creationId xmlns="" xmlns:a16="http://schemas.microsoft.com/office/drawing/2014/main" id="{DD67154E-910E-4923-A2D4-22BA274E6930}"/>
              </a:ext>
            </a:extLst>
          </p:cNvPr>
          <p:cNvSpPr/>
          <p:nvPr/>
        </p:nvSpPr>
        <p:spPr>
          <a:xfrm rot="702064">
            <a:off x="1521336" y="4480914"/>
            <a:ext cx="1364105" cy="1124263"/>
          </a:xfrm>
          <a:prstGeom prst="cloudCallout">
            <a:avLst>
              <a:gd name="adj1" fmla="val 104430"/>
              <a:gd name="adj2" fmla="val -574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</a:p>
        </p:txBody>
      </p:sp>
      <p:sp>
        <p:nvSpPr>
          <p:cNvPr id="9" name="思想气泡: 云 8">
            <a:extLst>
              <a:ext uri="{FF2B5EF4-FFF2-40B4-BE49-F238E27FC236}">
                <a16:creationId xmlns="" xmlns:a16="http://schemas.microsoft.com/office/drawing/2014/main" id="{9DF9D731-8BA9-415A-956A-772610D6042E}"/>
              </a:ext>
            </a:extLst>
          </p:cNvPr>
          <p:cNvSpPr/>
          <p:nvPr/>
        </p:nvSpPr>
        <p:spPr>
          <a:xfrm rot="981271">
            <a:off x="2334076" y="3195262"/>
            <a:ext cx="1364105" cy="1124263"/>
          </a:xfrm>
          <a:prstGeom prst="cloudCallout">
            <a:avLst>
              <a:gd name="adj1" fmla="val 135312"/>
              <a:gd name="adj2" fmla="val 8211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</a:p>
        </p:txBody>
      </p:sp>
      <p:sp>
        <p:nvSpPr>
          <p:cNvPr id="10" name="思想气泡: 云 9">
            <a:extLst>
              <a:ext uri="{FF2B5EF4-FFF2-40B4-BE49-F238E27FC236}">
                <a16:creationId xmlns="" xmlns:a16="http://schemas.microsoft.com/office/drawing/2014/main" id="{FE9DC38E-46F0-4E71-A241-E1C5163000A6}"/>
              </a:ext>
            </a:extLst>
          </p:cNvPr>
          <p:cNvSpPr/>
          <p:nvPr/>
        </p:nvSpPr>
        <p:spPr>
          <a:xfrm rot="255012">
            <a:off x="4136266" y="2805594"/>
            <a:ext cx="1364105" cy="1139434"/>
          </a:xfrm>
          <a:prstGeom prst="cloudCallout">
            <a:avLst>
              <a:gd name="adj1" fmla="val 45272"/>
              <a:gd name="adj2" fmla="val 920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</a:p>
        </p:txBody>
      </p:sp>
      <p:sp>
        <p:nvSpPr>
          <p:cNvPr id="11" name="思想气泡: 云 10">
            <a:extLst>
              <a:ext uri="{FF2B5EF4-FFF2-40B4-BE49-F238E27FC236}">
                <a16:creationId xmlns="" xmlns:a16="http://schemas.microsoft.com/office/drawing/2014/main" id="{EC18EEB0-3261-4999-B70B-69420804FCD0}"/>
              </a:ext>
            </a:extLst>
          </p:cNvPr>
          <p:cNvSpPr/>
          <p:nvPr/>
        </p:nvSpPr>
        <p:spPr>
          <a:xfrm rot="255012">
            <a:off x="6136348" y="2870167"/>
            <a:ext cx="1364105" cy="1139434"/>
          </a:xfrm>
          <a:prstGeom prst="cloudCallout">
            <a:avLst>
              <a:gd name="adj1" fmla="val -43413"/>
              <a:gd name="adj2" fmla="val 10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65C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</a:t>
            </a:r>
          </a:p>
        </p:txBody>
      </p:sp>
      <p:sp>
        <p:nvSpPr>
          <p:cNvPr id="12" name="思想气泡: 云 11">
            <a:extLst>
              <a:ext uri="{FF2B5EF4-FFF2-40B4-BE49-F238E27FC236}">
                <a16:creationId xmlns="" xmlns:a16="http://schemas.microsoft.com/office/drawing/2014/main" id="{52863DA4-032A-46BA-9DE8-06A9C7CB3658}"/>
              </a:ext>
            </a:extLst>
          </p:cNvPr>
          <p:cNvSpPr/>
          <p:nvPr/>
        </p:nvSpPr>
        <p:spPr>
          <a:xfrm rot="1288665">
            <a:off x="8111610" y="3424292"/>
            <a:ext cx="1364105" cy="1139434"/>
          </a:xfrm>
          <a:prstGeom prst="cloudCallout">
            <a:avLst>
              <a:gd name="adj1" fmla="val -43413"/>
              <a:gd name="adj2" fmla="val 10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</a:p>
        </p:txBody>
      </p:sp>
      <p:sp>
        <p:nvSpPr>
          <p:cNvPr id="13" name="思想气泡: 云 12">
            <a:extLst>
              <a:ext uri="{FF2B5EF4-FFF2-40B4-BE49-F238E27FC236}">
                <a16:creationId xmlns="" xmlns:a16="http://schemas.microsoft.com/office/drawing/2014/main" id="{E6D9E431-3F9C-4EC3-8999-2D96FBBD99B7}"/>
              </a:ext>
            </a:extLst>
          </p:cNvPr>
          <p:cNvSpPr/>
          <p:nvPr/>
        </p:nvSpPr>
        <p:spPr>
          <a:xfrm rot="3320972">
            <a:off x="9231979" y="4473327"/>
            <a:ext cx="1364105" cy="1139434"/>
          </a:xfrm>
          <a:prstGeom prst="cloudCallout">
            <a:avLst>
              <a:gd name="adj1" fmla="val -43413"/>
              <a:gd name="adj2" fmla="val 10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C94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</a:t>
            </a:r>
          </a:p>
        </p:txBody>
      </p:sp>
    </p:spTree>
    <p:extLst>
      <p:ext uri="{BB962C8B-B14F-4D97-AF65-F5344CB8AC3E}">
        <p14:creationId xmlns:p14="http://schemas.microsoft.com/office/powerpoint/2010/main" val="862338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2BB730-BA12-4689-9DE6-08054EC85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三、实现有效沟通的策略和技巧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在企业管理中实现有效沟通，不仅能够促使企业员工对企业目标达成共识，了解企业员工在物质与精神方，提升企业管理效能与员工工作效率，促使企业员工积极参与管理，而且能激发全体员工的潜能和团队精神。有效的管理沟通，有利于促进上司与部下、同事之间、部门之间、企业内外人员之间的相互沟通，使企业适应外部环境变化；有助于鼓励员工发现问题，并且主动解决问题；有助于企业员工对变化与风险的正确认识，并做出快速反应。因此，管理者应该掌握有效沟通的策略和技巧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C11DF9F-0844-409E-BCB5-BE59008D7379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920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179684-B768-48B7-90BA-AAE0A2D60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管理者的重视和身先士卒。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管理者必须言行一致。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保证双向沟通。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重视面对面的沟通。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正确运用语言文字。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恰当安排沟通时间。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共同承担沟通的责任。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把沟通视为一个持续的过程。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9.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不要强制员工对信息的反应。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10.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调整沟通风格。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6ECD84-044E-48BD-B493-6BD8E11E60FD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724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7304BE9-BA35-4617-A326-466ABD50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		</a:t>
            </a:r>
            <a:r>
              <a:rPr lang="zh-CN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第四节  提高个人沟通能力的技巧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所谓提高沟通能力，无非是两方面：一是提高理解别人的能力，二是增加别人理解自己的可能性。那么究竟怎样才能提高自己的沟通能力呢？心理学家经过研究，提出了一个提高沟通能力的一般程序。</a:t>
            </a:r>
          </a:p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一、一般步骤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开列沟通情境和沟通对象清单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这一步非常简单。闭上眼睛想一想，你都在哪些情境中与人沟通，比如学校、家庭、工作单位、聚会以及日常的各种与人打交道的情境。再想一想，你都需要与哪些人沟通，比如朋友、父母、同学、配偶、亲戚、领导、邻居、陌生人等等。开列清单的目的是使自己清楚自己的沟通范围和对象，以便全面地提高自己的沟通能力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279ED99-60A6-4746-9417-19C27087DD43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="" xmlns:a16="http://schemas.microsoft.com/office/drawing/2014/main" id="{23D363E0-BB7C-4902-AEF1-996A488B9A49}"/>
              </a:ext>
            </a:extLst>
          </p:cNvPr>
          <p:cNvSpPr>
            <a:spLocks noEditPoints="1"/>
          </p:cNvSpPr>
          <p:nvPr/>
        </p:nvSpPr>
        <p:spPr bwMode="auto">
          <a:xfrm>
            <a:off x="3113098" y="766119"/>
            <a:ext cx="353844" cy="426925"/>
          </a:xfrm>
          <a:custGeom>
            <a:avLst/>
            <a:gdLst>
              <a:gd name="T0" fmla="*/ 870 w 1809"/>
              <a:gd name="T1" fmla="*/ 879 h 2152"/>
              <a:gd name="T2" fmla="*/ 870 w 1809"/>
              <a:gd name="T3" fmla="*/ 2152 h 2152"/>
              <a:gd name="T4" fmla="*/ 1809 w 1809"/>
              <a:gd name="T5" fmla="*/ 1820 h 2152"/>
              <a:gd name="T6" fmla="*/ 1809 w 1809"/>
              <a:gd name="T7" fmla="*/ 547 h 2152"/>
              <a:gd name="T8" fmla="*/ 870 w 1809"/>
              <a:gd name="T9" fmla="*/ 879 h 2152"/>
              <a:gd name="T10" fmla="*/ 785 w 1809"/>
              <a:gd name="T11" fmla="*/ 961 h 2152"/>
              <a:gd name="T12" fmla="*/ 785 w 1809"/>
              <a:gd name="T13" fmla="*/ 1138 h 2152"/>
              <a:gd name="T14" fmla="*/ 613 w 1809"/>
              <a:gd name="T15" fmla="*/ 1053 h 2152"/>
              <a:gd name="T16" fmla="*/ 613 w 1809"/>
              <a:gd name="T17" fmla="*/ 864 h 2152"/>
              <a:gd name="T18" fmla="*/ 785 w 1809"/>
              <a:gd name="T19" fmla="*/ 961 h 2152"/>
              <a:gd name="T20" fmla="*/ 1555 w 1809"/>
              <a:gd name="T21" fmla="*/ 410 h 2152"/>
              <a:gd name="T22" fmla="*/ 1507 w 1809"/>
              <a:gd name="T23" fmla="*/ 386 h 2152"/>
              <a:gd name="T24" fmla="*/ 602 w 1809"/>
              <a:gd name="T25" fmla="*/ 700 h 2152"/>
              <a:gd name="T26" fmla="*/ 576 w 1809"/>
              <a:gd name="T27" fmla="*/ 724 h 2152"/>
              <a:gd name="T28" fmla="*/ 576 w 1809"/>
              <a:gd name="T29" fmla="*/ 2017 h 2152"/>
              <a:gd name="T30" fmla="*/ 822 w 1809"/>
              <a:gd name="T31" fmla="*/ 2149 h 2152"/>
              <a:gd name="T32" fmla="*/ 822 w 1809"/>
              <a:gd name="T33" fmla="*/ 879 h 2152"/>
              <a:gd name="T34" fmla="*/ 622 w 1809"/>
              <a:gd name="T35" fmla="*/ 772 h 2152"/>
              <a:gd name="T36" fmla="*/ 625 w 1809"/>
              <a:gd name="T37" fmla="*/ 772 h 2152"/>
              <a:gd name="T38" fmla="*/ 1531 w 1809"/>
              <a:gd name="T39" fmla="*/ 457 h 2152"/>
              <a:gd name="T40" fmla="*/ 1555 w 1809"/>
              <a:gd name="T41" fmla="*/ 410 h 2152"/>
              <a:gd name="T42" fmla="*/ 209 w 1809"/>
              <a:gd name="T43" fmla="*/ 581 h 2152"/>
              <a:gd name="T44" fmla="*/ 209 w 1809"/>
              <a:gd name="T45" fmla="*/ 758 h 2152"/>
              <a:gd name="T46" fmla="*/ 37 w 1809"/>
              <a:gd name="T47" fmla="*/ 673 h 2152"/>
              <a:gd name="T48" fmla="*/ 37 w 1809"/>
              <a:gd name="T49" fmla="*/ 484 h 2152"/>
              <a:gd name="T50" fmla="*/ 209 w 1809"/>
              <a:gd name="T51" fmla="*/ 581 h 2152"/>
              <a:gd name="T52" fmla="*/ 978 w 1809"/>
              <a:gd name="T53" fmla="*/ 30 h 2152"/>
              <a:gd name="T54" fmla="*/ 931 w 1809"/>
              <a:gd name="T55" fmla="*/ 6 h 2152"/>
              <a:gd name="T56" fmla="*/ 25 w 1809"/>
              <a:gd name="T57" fmla="*/ 321 h 2152"/>
              <a:gd name="T58" fmla="*/ 0 w 1809"/>
              <a:gd name="T59" fmla="*/ 344 h 2152"/>
              <a:gd name="T60" fmla="*/ 0 w 1809"/>
              <a:gd name="T61" fmla="*/ 1638 h 2152"/>
              <a:gd name="T62" fmla="*/ 246 w 1809"/>
              <a:gd name="T63" fmla="*/ 1770 h 2152"/>
              <a:gd name="T64" fmla="*/ 246 w 1809"/>
              <a:gd name="T65" fmla="*/ 500 h 2152"/>
              <a:gd name="T66" fmla="*/ 46 w 1809"/>
              <a:gd name="T67" fmla="*/ 393 h 2152"/>
              <a:gd name="T68" fmla="*/ 49 w 1809"/>
              <a:gd name="T69" fmla="*/ 392 h 2152"/>
              <a:gd name="T70" fmla="*/ 954 w 1809"/>
              <a:gd name="T71" fmla="*/ 77 h 2152"/>
              <a:gd name="T72" fmla="*/ 978 w 1809"/>
              <a:gd name="T73" fmla="*/ 30 h 2152"/>
              <a:gd name="T74" fmla="*/ 497 w 1809"/>
              <a:gd name="T75" fmla="*/ 781 h 2152"/>
              <a:gd name="T76" fmla="*/ 497 w 1809"/>
              <a:gd name="T77" fmla="*/ 958 h 2152"/>
              <a:gd name="T78" fmla="*/ 325 w 1809"/>
              <a:gd name="T79" fmla="*/ 873 h 2152"/>
              <a:gd name="T80" fmla="*/ 325 w 1809"/>
              <a:gd name="T81" fmla="*/ 684 h 2152"/>
              <a:gd name="T82" fmla="*/ 497 w 1809"/>
              <a:gd name="T83" fmla="*/ 781 h 2152"/>
              <a:gd name="T84" fmla="*/ 1266 w 1809"/>
              <a:gd name="T85" fmla="*/ 230 h 2152"/>
              <a:gd name="T86" fmla="*/ 1219 w 1809"/>
              <a:gd name="T87" fmla="*/ 206 h 2152"/>
              <a:gd name="T88" fmla="*/ 313 w 1809"/>
              <a:gd name="T89" fmla="*/ 520 h 2152"/>
              <a:gd name="T90" fmla="*/ 288 w 1809"/>
              <a:gd name="T91" fmla="*/ 544 h 2152"/>
              <a:gd name="T92" fmla="*/ 288 w 1809"/>
              <a:gd name="T93" fmla="*/ 1837 h 2152"/>
              <a:gd name="T94" fmla="*/ 534 w 1809"/>
              <a:gd name="T95" fmla="*/ 1969 h 2152"/>
              <a:gd name="T96" fmla="*/ 534 w 1809"/>
              <a:gd name="T97" fmla="*/ 699 h 2152"/>
              <a:gd name="T98" fmla="*/ 334 w 1809"/>
              <a:gd name="T99" fmla="*/ 592 h 2152"/>
              <a:gd name="T100" fmla="*/ 337 w 1809"/>
              <a:gd name="T101" fmla="*/ 592 h 2152"/>
              <a:gd name="T102" fmla="*/ 1243 w 1809"/>
              <a:gd name="T103" fmla="*/ 277 h 2152"/>
              <a:gd name="T104" fmla="*/ 1266 w 1809"/>
              <a:gd name="T105" fmla="*/ 23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09" h="2152">
                <a:moveTo>
                  <a:pt x="870" y="879"/>
                </a:moveTo>
                <a:lnTo>
                  <a:pt x="870" y="2152"/>
                </a:lnTo>
                <a:lnTo>
                  <a:pt x="1809" y="1820"/>
                </a:lnTo>
                <a:lnTo>
                  <a:pt x="1809" y="547"/>
                </a:lnTo>
                <a:lnTo>
                  <a:pt x="870" y="879"/>
                </a:lnTo>
                <a:close/>
                <a:moveTo>
                  <a:pt x="785" y="961"/>
                </a:moveTo>
                <a:lnTo>
                  <a:pt x="785" y="1138"/>
                </a:lnTo>
                <a:cubicBezTo>
                  <a:pt x="699" y="1121"/>
                  <a:pt x="613" y="1053"/>
                  <a:pt x="613" y="1053"/>
                </a:cubicBezTo>
                <a:lnTo>
                  <a:pt x="613" y="864"/>
                </a:lnTo>
                <a:cubicBezTo>
                  <a:pt x="719" y="950"/>
                  <a:pt x="785" y="961"/>
                  <a:pt x="785" y="961"/>
                </a:cubicBezTo>
                <a:close/>
                <a:moveTo>
                  <a:pt x="1555" y="410"/>
                </a:moveTo>
                <a:cubicBezTo>
                  <a:pt x="1548" y="390"/>
                  <a:pt x="1527" y="379"/>
                  <a:pt x="1507" y="386"/>
                </a:cubicBezTo>
                <a:lnTo>
                  <a:pt x="602" y="700"/>
                </a:lnTo>
                <a:cubicBezTo>
                  <a:pt x="590" y="704"/>
                  <a:pt x="580" y="713"/>
                  <a:pt x="576" y="724"/>
                </a:cubicBezTo>
                <a:lnTo>
                  <a:pt x="576" y="2017"/>
                </a:lnTo>
                <a:cubicBezTo>
                  <a:pt x="608" y="2080"/>
                  <a:pt x="741" y="2149"/>
                  <a:pt x="822" y="2149"/>
                </a:cubicBezTo>
                <a:lnTo>
                  <a:pt x="822" y="879"/>
                </a:lnTo>
                <a:cubicBezTo>
                  <a:pt x="779" y="873"/>
                  <a:pt x="682" y="822"/>
                  <a:pt x="622" y="772"/>
                </a:cubicBezTo>
                <a:cubicBezTo>
                  <a:pt x="623" y="772"/>
                  <a:pt x="624" y="772"/>
                  <a:pt x="625" y="772"/>
                </a:cubicBezTo>
                <a:lnTo>
                  <a:pt x="1531" y="457"/>
                </a:lnTo>
                <a:cubicBezTo>
                  <a:pt x="1550" y="450"/>
                  <a:pt x="1561" y="429"/>
                  <a:pt x="1555" y="410"/>
                </a:cubicBezTo>
                <a:close/>
                <a:moveTo>
                  <a:pt x="209" y="581"/>
                </a:moveTo>
                <a:lnTo>
                  <a:pt x="209" y="758"/>
                </a:lnTo>
                <a:cubicBezTo>
                  <a:pt x="123" y="742"/>
                  <a:pt x="37" y="673"/>
                  <a:pt x="37" y="673"/>
                </a:cubicBezTo>
                <a:lnTo>
                  <a:pt x="37" y="484"/>
                </a:lnTo>
                <a:cubicBezTo>
                  <a:pt x="143" y="570"/>
                  <a:pt x="209" y="581"/>
                  <a:pt x="209" y="581"/>
                </a:cubicBezTo>
                <a:close/>
                <a:moveTo>
                  <a:pt x="978" y="30"/>
                </a:moveTo>
                <a:cubicBezTo>
                  <a:pt x="972" y="11"/>
                  <a:pt x="951" y="0"/>
                  <a:pt x="931" y="6"/>
                </a:cubicBezTo>
                <a:lnTo>
                  <a:pt x="25" y="321"/>
                </a:lnTo>
                <a:cubicBezTo>
                  <a:pt x="14" y="325"/>
                  <a:pt x="3" y="334"/>
                  <a:pt x="0" y="344"/>
                </a:cubicBezTo>
                <a:lnTo>
                  <a:pt x="0" y="1638"/>
                </a:lnTo>
                <a:cubicBezTo>
                  <a:pt x="32" y="1700"/>
                  <a:pt x="165" y="1770"/>
                  <a:pt x="246" y="1770"/>
                </a:cubicBezTo>
                <a:lnTo>
                  <a:pt x="246" y="500"/>
                </a:lnTo>
                <a:cubicBezTo>
                  <a:pt x="203" y="493"/>
                  <a:pt x="106" y="443"/>
                  <a:pt x="46" y="393"/>
                </a:cubicBezTo>
                <a:cubicBezTo>
                  <a:pt x="47" y="393"/>
                  <a:pt x="48" y="392"/>
                  <a:pt x="49" y="392"/>
                </a:cubicBezTo>
                <a:lnTo>
                  <a:pt x="954" y="77"/>
                </a:lnTo>
                <a:cubicBezTo>
                  <a:pt x="974" y="71"/>
                  <a:pt x="985" y="50"/>
                  <a:pt x="978" y="30"/>
                </a:cubicBezTo>
                <a:close/>
                <a:moveTo>
                  <a:pt x="497" y="781"/>
                </a:moveTo>
                <a:lnTo>
                  <a:pt x="497" y="958"/>
                </a:lnTo>
                <a:cubicBezTo>
                  <a:pt x="411" y="941"/>
                  <a:pt x="325" y="873"/>
                  <a:pt x="325" y="873"/>
                </a:cubicBezTo>
                <a:lnTo>
                  <a:pt x="325" y="684"/>
                </a:lnTo>
                <a:cubicBezTo>
                  <a:pt x="431" y="770"/>
                  <a:pt x="497" y="781"/>
                  <a:pt x="497" y="781"/>
                </a:cubicBezTo>
                <a:close/>
                <a:moveTo>
                  <a:pt x="1266" y="230"/>
                </a:moveTo>
                <a:cubicBezTo>
                  <a:pt x="1260" y="210"/>
                  <a:pt x="1239" y="199"/>
                  <a:pt x="1219" y="206"/>
                </a:cubicBezTo>
                <a:lnTo>
                  <a:pt x="313" y="520"/>
                </a:lnTo>
                <a:cubicBezTo>
                  <a:pt x="302" y="524"/>
                  <a:pt x="291" y="533"/>
                  <a:pt x="288" y="544"/>
                </a:cubicBezTo>
                <a:lnTo>
                  <a:pt x="288" y="1837"/>
                </a:lnTo>
                <a:cubicBezTo>
                  <a:pt x="320" y="1900"/>
                  <a:pt x="453" y="1969"/>
                  <a:pt x="534" y="1969"/>
                </a:cubicBezTo>
                <a:lnTo>
                  <a:pt x="534" y="699"/>
                </a:lnTo>
                <a:cubicBezTo>
                  <a:pt x="491" y="693"/>
                  <a:pt x="394" y="642"/>
                  <a:pt x="334" y="592"/>
                </a:cubicBezTo>
                <a:cubicBezTo>
                  <a:pt x="335" y="592"/>
                  <a:pt x="336" y="592"/>
                  <a:pt x="337" y="592"/>
                </a:cubicBezTo>
                <a:lnTo>
                  <a:pt x="1243" y="277"/>
                </a:lnTo>
                <a:cubicBezTo>
                  <a:pt x="1262" y="270"/>
                  <a:pt x="1273" y="249"/>
                  <a:pt x="1266" y="230"/>
                </a:cubicBezTo>
                <a:close/>
              </a:path>
            </a:pathLst>
          </a:custGeom>
          <a:solidFill>
            <a:srgbClr val="65C6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533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22F86C-9B4C-4638-8AE8-8DD1D9E8A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237" y="479812"/>
            <a:ext cx="10677525" cy="5454907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				</a:t>
            </a:r>
            <a:r>
              <a:rPr lang="zh-CN" altLang="en-US" sz="3200" dirty="0"/>
              <a:t>第一节　沟通概述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r>
              <a:rPr lang="zh-CN" altLang="en-US" sz="2800" dirty="0"/>
              <a:t>一、沟通的内涵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en-US" dirty="0"/>
              <a:t>        沟通是一门艺术，也是一门科学。沟通是人与人之间、人与群体之间思想与感情的传递和 反馈的过程，以求思想和感情达成一致。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42EBB7-004F-458C-8C14-00ED1437C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325" y="2587311"/>
            <a:ext cx="6044299" cy="353370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17D82A4-0169-44D8-BE8B-76343319E109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7">
            <a:extLst>
              <a:ext uri="{FF2B5EF4-FFF2-40B4-BE49-F238E27FC236}">
                <a16:creationId xmlns="" xmlns:a16="http://schemas.microsoft.com/office/drawing/2014/main" id="{E9CB2895-6F2B-48B2-BE9A-E3537A892130}"/>
              </a:ext>
            </a:extLst>
          </p:cNvPr>
          <p:cNvSpPr>
            <a:spLocks noEditPoints="1"/>
          </p:cNvSpPr>
          <p:nvPr/>
        </p:nvSpPr>
        <p:spPr bwMode="auto">
          <a:xfrm>
            <a:off x="3898906" y="688161"/>
            <a:ext cx="353844" cy="426925"/>
          </a:xfrm>
          <a:custGeom>
            <a:avLst/>
            <a:gdLst>
              <a:gd name="T0" fmla="*/ 870 w 1809"/>
              <a:gd name="T1" fmla="*/ 879 h 2152"/>
              <a:gd name="T2" fmla="*/ 870 w 1809"/>
              <a:gd name="T3" fmla="*/ 2152 h 2152"/>
              <a:gd name="T4" fmla="*/ 1809 w 1809"/>
              <a:gd name="T5" fmla="*/ 1820 h 2152"/>
              <a:gd name="T6" fmla="*/ 1809 w 1809"/>
              <a:gd name="T7" fmla="*/ 547 h 2152"/>
              <a:gd name="T8" fmla="*/ 870 w 1809"/>
              <a:gd name="T9" fmla="*/ 879 h 2152"/>
              <a:gd name="T10" fmla="*/ 785 w 1809"/>
              <a:gd name="T11" fmla="*/ 961 h 2152"/>
              <a:gd name="T12" fmla="*/ 785 w 1809"/>
              <a:gd name="T13" fmla="*/ 1138 h 2152"/>
              <a:gd name="T14" fmla="*/ 613 w 1809"/>
              <a:gd name="T15" fmla="*/ 1053 h 2152"/>
              <a:gd name="T16" fmla="*/ 613 w 1809"/>
              <a:gd name="T17" fmla="*/ 864 h 2152"/>
              <a:gd name="T18" fmla="*/ 785 w 1809"/>
              <a:gd name="T19" fmla="*/ 961 h 2152"/>
              <a:gd name="T20" fmla="*/ 1555 w 1809"/>
              <a:gd name="T21" fmla="*/ 410 h 2152"/>
              <a:gd name="T22" fmla="*/ 1507 w 1809"/>
              <a:gd name="T23" fmla="*/ 386 h 2152"/>
              <a:gd name="T24" fmla="*/ 602 w 1809"/>
              <a:gd name="T25" fmla="*/ 700 h 2152"/>
              <a:gd name="T26" fmla="*/ 576 w 1809"/>
              <a:gd name="T27" fmla="*/ 724 h 2152"/>
              <a:gd name="T28" fmla="*/ 576 w 1809"/>
              <a:gd name="T29" fmla="*/ 2017 h 2152"/>
              <a:gd name="T30" fmla="*/ 822 w 1809"/>
              <a:gd name="T31" fmla="*/ 2149 h 2152"/>
              <a:gd name="T32" fmla="*/ 822 w 1809"/>
              <a:gd name="T33" fmla="*/ 879 h 2152"/>
              <a:gd name="T34" fmla="*/ 622 w 1809"/>
              <a:gd name="T35" fmla="*/ 772 h 2152"/>
              <a:gd name="T36" fmla="*/ 625 w 1809"/>
              <a:gd name="T37" fmla="*/ 772 h 2152"/>
              <a:gd name="T38" fmla="*/ 1531 w 1809"/>
              <a:gd name="T39" fmla="*/ 457 h 2152"/>
              <a:gd name="T40" fmla="*/ 1555 w 1809"/>
              <a:gd name="T41" fmla="*/ 410 h 2152"/>
              <a:gd name="T42" fmla="*/ 209 w 1809"/>
              <a:gd name="T43" fmla="*/ 581 h 2152"/>
              <a:gd name="T44" fmla="*/ 209 w 1809"/>
              <a:gd name="T45" fmla="*/ 758 h 2152"/>
              <a:gd name="T46" fmla="*/ 37 w 1809"/>
              <a:gd name="T47" fmla="*/ 673 h 2152"/>
              <a:gd name="T48" fmla="*/ 37 w 1809"/>
              <a:gd name="T49" fmla="*/ 484 h 2152"/>
              <a:gd name="T50" fmla="*/ 209 w 1809"/>
              <a:gd name="T51" fmla="*/ 581 h 2152"/>
              <a:gd name="T52" fmla="*/ 978 w 1809"/>
              <a:gd name="T53" fmla="*/ 30 h 2152"/>
              <a:gd name="T54" fmla="*/ 931 w 1809"/>
              <a:gd name="T55" fmla="*/ 6 h 2152"/>
              <a:gd name="T56" fmla="*/ 25 w 1809"/>
              <a:gd name="T57" fmla="*/ 321 h 2152"/>
              <a:gd name="T58" fmla="*/ 0 w 1809"/>
              <a:gd name="T59" fmla="*/ 344 h 2152"/>
              <a:gd name="T60" fmla="*/ 0 w 1809"/>
              <a:gd name="T61" fmla="*/ 1638 h 2152"/>
              <a:gd name="T62" fmla="*/ 246 w 1809"/>
              <a:gd name="T63" fmla="*/ 1770 h 2152"/>
              <a:gd name="T64" fmla="*/ 246 w 1809"/>
              <a:gd name="T65" fmla="*/ 500 h 2152"/>
              <a:gd name="T66" fmla="*/ 46 w 1809"/>
              <a:gd name="T67" fmla="*/ 393 h 2152"/>
              <a:gd name="T68" fmla="*/ 49 w 1809"/>
              <a:gd name="T69" fmla="*/ 392 h 2152"/>
              <a:gd name="T70" fmla="*/ 954 w 1809"/>
              <a:gd name="T71" fmla="*/ 77 h 2152"/>
              <a:gd name="T72" fmla="*/ 978 w 1809"/>
              <a:gd name="T73" fmla="*/ 30 h 2152"/>
              <a:gd name="T74" fmla="*/ 497 w 1809"/>
              <a:gd name="T75" fmla="*/ 781 h 2152"/>
              <a:gd name="T76" fmla="*/ 497 w 1809"/>
              <a:gd name="T77" fmla="*/ 958 h 2152"/>
              <a:gd name="T78" fmla="*/ 325 w 1809"/>
              <a:gd name="T79" fmla="*/ 873 h 2152"/>
              <a:gd name="T80" fmla="*/ 325 w 1809"/>
              <a:gd name="T81" fmla="*/ 684 h 2152"/>
              <a:gd name="T82" fmla="*/ 497 w 1809"/>
              <a:gd name="T83" fmla="*/ 781 h 2152"/>
              <a:gd name="T84" fmla="*/ 1266 w 1809"/>
              <a:gd name="T85" fmla="*/ 230 h 2152"/>
              <a:gd name="T86" fmla="*/ 1219 w 1809"/>
              <a:gd name="T87" fmla="*/ 206 h 2152"/>
              <a:gd name="T88" fmla="*/ 313 w 1809"/>
              <a:gd name="T89" fmla="*/ 520 h 2152"/>
              <a:gd name="T90" fmla="*/ 288 w 1809"/>
              <a:gd name="T91" fmla="*/ 544 h 2152"/>
              <a:gd name="T92" fmla="*/ 288 w 1809"/>
              <a:gd name="T93" fmla="*/ 1837 h 2152"/>
              <a:gd name="T94" fmla="*/ 534 w 1809"/>
              <a:gd name="T95" fmla="*/ 1969 h 2152"/>
              <a:gd name="T96" fmla="*/ 534 w 1809"/>
              <a:gd name="T97" fmla="*/ 699 h 2152"/>
              <a:gd name="T98" fmla="*/ 334 w 1809"/>
              <a:gd name="T99" fmla="*/ 592 h 2152"/>
              <a:gd name="T100" fmla="*/ 337 w 1809"/>
              <a:gd name="T101" fmla="*/ 592 h 2152"/>
              <a:gd name="T102" fmla="*/ 1243 w 1809"/>
              <a:gd name="T103" fmla="*/ 277 h 2152"/>
              <a:gd name="T104" fmla="*/ 1266 w 1809"/>
              <a:gd name="T105" fmla="*/ 23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09" h="2152">
                <a:moveTo>
                  <a:pt x="870" y="879"/>
                </a:moveTo>
                <a:lnTo>
                  <a:pt x="870" y="2152"/>
                </a:lnTo>
                <a:lnTo>
                  <a:pt x="1809" y="1820"/>
                </a:lnTo>
                <a:lnTo>
                  <a:pt x="1809" y="547"/>
                </a:lnTo>
                <a:lnTo>
                  <a:pt x="870" y="879"/>
                </a:lnTo>
                <a:close/>
                <a:moveTo>
                  <a:pt x="785" y="961"/>
                </a:moveTo>
                <a:lnTo>
                  <a:pt x="785" y="1138"/>
                </a:lnTo>
                <a:cubicBezTo>
                  <a:pt x="699" y="1121"/>
                  <a:pt x="613" y="1053"/>
                  <a:pt x="613" y="1053"/>
                </a:cubicBezTo>
                <a:lnTo>
                  <a:pt x="613" y="864"/>
                </a:lnTo>
                <a:cubicBezTo>
                  <a:pt x="719" y="950"/>
                  <a:pt x="785" y="961"/>
                  <a:pt x="785" y="961"/>
                </a:cubicBezTo>
                <a:close/>
                <a:moveTo>
                  <a:pt x="1555" y="410"/>
                </a:moveTo>
                <a:cubicBezTo>
                  <a:pt x="1548" y="390"/>
                  <a:pt x="1527" y="379"/>
                  <a:pt x="1507" y="386"/>
                </a:cubicBezTo>
                <a:lnTo>
                  <a:pt x="602" y="700"/>
                </a:lnTo>
                <a:cubicBezTo>
                  <a:pt x="590" y="704"/>
                  <a:pt x="580" y="713"/>
                  <a:pt x="576" y="724"/>
                </a:cubicBezTo>
                <a:lnTo>
                  <a:pt x="576" y="2017"/>
                </a:lnTo>
                <a:cubicBezTo>
                  <a:pt x="608" y="2080"/>
                  <a:pt x="741" y="2149"/>
                  <a:pt x="822" y="2149"/>
                </a:cubicBezTo>
                <a:lnTo>
                  <a:pt x="822" y="879"/>
                </a:lnTo>
                <a:cubicBezTo>
                  <a:pt x="779" y="873"/>
                  <a:pt x="682" y="822"/>
                  <a:pt x="622" y="772"/>
                </a:cubicBezTo>
                <a:cubicBezTo>
                  <a:pt x="623" y="772"/>
                  <a:pt x="624" y="772"/>
                  <a:pt x="625" y="772"/>
                </a:cubicBezTo>
                <a:lnTo>
                  <a:pt x="1531" y="457"/>
                </a:lnTo>
                <a:cubicBezTo>
                  <a:pt x="1550" y="450"/>
                  <a:pt x="1561" y="429"/>
                  <a:pt x="1555" y="410"/>
                </a:cubicBezTo>
                <a:close/>
                <a:moveTo>
                  <a:pt x="209" y="581"/>
                </a:moveTo>
                <a:lnTo>
                  <a:pt x="209" y="758"/>
                </a:lnTo>
                <a:cubicBezTo>
                  <a:pt x="123" y="742"/>
                  <a:pt x="37" y="673"/>
                  <a:pt x="37" y="673"/>
                </a:cubicBezTo>
                <a:lnTo>
                  <a:pt x="37" y="484"/>
                </a:lnTo>
                <a:cubicBezTo>
                  <a:pt x="143" y="570"/>
                  <a:pt x="209" y="581"/>
                  <a:pt x="209" y="581"/>
                </a:cubicBezTo>
                <a:close/>
                <a:moveTo>
                  <a:pt x="978" y="30"/>
                </a:moveTo>
                <a:cubicBezTo>
                  <a:pt x="972" y="11"/>
                  <a:pt x="951" y="0"/>
                  <a:pt x="931" y="6"/>
                </a:cubicBezTo>
                <a:lnTo>
                  <a:pt x="25" y="321"/>
                </a:lnTo>
                <a:cubicBezTo>
                  <a:pt x="14" y="325"/>
                  <a:pt x="3" y="334"/>
                  <a:pt x="0" y="344"/>
                </a:cubicBezTo>
                <a:lnTo>
                  <a:pt x="0" y="1638"/>
                </a:lnTo>
                <a:cubicBezTo>
                  <a:pt x="32" y="1700"/>
                  <a:pt x="165" y="1770"/>
                  <a:pt x="246" y="1770"/>
                </a:cubicBezTo>
                <a:lnTo>
                  <a:pt x="246" y="500"/>
                </a:lnTo>
                <a:cubicBezTo>
                  <a:pt x="203" y="493"/>
                  <a:pt x="106" y="443"/>
                  <a:pt x="46" y="393"/>
                </a:cubicBezTo>
                <a:cubicBezTo>
                  <a:pt x="47" y="393"/>
                  <a:pt x="48" y="392"/>
                  <a:pt x="49" y="392"/>
                </a:cubicBezTo>
                <a:lnTo>
                  <a:pt x="954" y="77"/>
                </a:lnTo>
                <a:cubicBezTo>
                  <a:pt x="974" y="71"/>
                  <a:pt x="985" y="50"/>
                  <a:pt x="978" y="30"/>
                </a:cubicBezTo>
                <a:close/>
                <a:moveTo>
                  <a:pt x="497" y="781"/>
                </a:moveTo>
                <a:lnTo>
                  <a:pt x="497" y="958"/>
                </a:lnTo>
                <a:cubicBezTo>
                  <a:pt x="411" y="941"/>
                  <a:pt x="325" y="873"/>
                  <a:pt x="325" y="873"/>
                </a:cubicBezTo>
                <a:lnTo>
                  <a:pt x="325" y="684"/>
                </a:lnTo>
                <a:cubicBezTo>
                  <a:pt x="431" y="770"/>
                  <a:pt x="497" y="781"/>
                  <a:pt x="497" y="781"/>
                </a:cubicBezTo>
                <a:close/>
                <a:moveTo>
                  <a:pt x="1266" y="230"/>
                </a:moveTo>
                <a:cubicBezTo>
                  <a:pt x="1260" y="210"/>
                  <a:pt x="1239" y="199"/>
                  <a:pt x="1219" y="206"/>
                </a:cubicBezTo>
                <a:lnTo>
                  <a:pt x="313" y="520"/>
                </a:lnTo>
                <a:cubicBezTo>
                  <a:pt x="302" y="524"/>
                  <a:pt x="291" y="533"/>
                  <a:pt x="288" y="544"/>
                </a:cubicBezTo>
                <a:lnTo>
                  <a:pt x="288" y="1837"/>
                </a:lnTo>
                <a:cubicBezTo>
                  <a:pt x="320" y="1900"/>
                  <a:pt x="453" y="1969"/>
                  <a:pt x="534" y="1969"/>
                </a:cubicBezTo>
                <a:lnTo>
                  <a:pt x="534" y="699"/>
                </a:lnTo>
                <a:cubicBezTo>
                  <a:pt x="491" y="693"/>
                  <a:pt x="394" y="642"/>
                  <a:pt x="334" y="592"/>
                </a:cubicBezTo>
                <a:cubicBezTo>
                  <a:pt x="335" y="592"/>
                  <a:pt x="336" y="592"/>
                  <a:pt x="337" y="592"/>
                </a:cubicBezTo>
                <a:lnTo>
                  <a:pt x="1243" y="277"/>
                </a:lnTo>
                <a:cubicBezTo>
                  <a:pt x="1262" y="270"/>
                  <a:pt x="1273" y="249"/>
                  <a:pt x="1266" y="230"/>
                </a:cubicBezTo>
                <a:close/>
              </a:path>
            </a:pathLst>
          </a:custGeom>
          <a:solidFill>
            <a:srgbClr val="65C6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713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CB94DE-FB18-4FBF-9A61-C39CFC5D1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8791"/>
            <a:ext cx="10515600" cy="5820418"/>
          </a:xfrm>
        </p:spPr>
        <p:txBody>
          <a:bodyPr>
            <a:normAutofit/>
          </a:bodyPr>
          <a:lstStyle/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评价自己的沟通状况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在这一步里，问自己如下问题：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●对哪些情境的沟通感到愉快？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●对哪些情境的沟通感到有心理压力？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●最愿意与谁保持沟通？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●最不喜欢与谁沟通？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●是否经常与多数人保持愉快的沟通？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●是否常感到自己的意思没有说清楚？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●是否常误解别人，事后才发觉自己错了？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●是否与朋友保持经常性联系？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●是否经常懒得给人写信或打电话？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……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客观、认真地回答上述问题，有助于了解自己在哪些情境中、与哪些人的沟通状况较为理想，在哪些情境中、与哪些人的沟通需要着力改善。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5197FC0-5A7A-481B-947B-D83E9B3C5FB7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56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BCF3F8A-0BD7-4DB8-B0E8-5D7AD6698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评价自己的沟通方式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在这一步中，主要问自己如下三个问题：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通常情况下，自己是主动与别人沟通还是被动沟通？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●在与别人沟通时，自己的注意力是否集中？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●在表达自己的意图时，信息是否充分？</a:t>
            </a:r>
          </a:p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制订、执行沟通计划通过前几个步骤，你一定能够发现自己在哪些方面存在不足，从而确定在哪些方面重点改进。</a:t>
            </a:r>
          </a:p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对计划进行监督这一步至关重要。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C0DA195-23DF-4265-B2DA-FDE7BFDAC127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163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4114C0-7D67-43BC-9C66-711E948D3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二、身体语言沟通的改善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我们已经了解身体语言在人际交往中的作用。然而，真正将身体语言有效地运用到人际交往中去却不是一件很容易的事。这需要我们做两件事情：一是理解别人的身体语言，二是恰当使用自己的身体语言。</a:t>
            </a:r>
          </a:p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理解别人的身体语言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身体语言比口头语言能够表达更多的信息，因此，理解别人的身体语言是理解别人的一个重要途径。从他人的目光、表情、身体运动与姿势，以及彼此之间的空间距离中，我们都能够感知到对方的心理状态。了解了对方的喜怒哀乐，我们就能够有的放矢地调整我们的交往行为。但是，理解别人的身体语言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A486365-56AC-4F5B-B079-623586D2C273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267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98B362E-DDDE-485A-9959-85263712E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必须注意以下几个问题：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●同样的身体语言在不同性格的人身上意义可能不同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●同样的身体语言在不同情境中意义也可能不同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●要站在别人的角度来考虑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●要培养自己的观察能力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●不要简单地下结论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●同样的身体语言在不同性格的人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zh-CN" dirty="0"/>
              <a:t>身上意义可能不同。一个活泼、开朗、乐于与人交往的女孩子，在与你交往时会运用很丰富的身体语言，不大在乎与你保持较近的距离，也时常带着甜蜜的表情与你谈话。但是，这可能并没有任何特殊的意义，因为她与其他人的交往也是这个样子。然而换成一个文静、内向的女孩子，上述的信息可能就意味着她已经开始喜欢你了。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CC767F5-E85A-40CA-ABB1-4F5743FA90AC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7170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83E603-7794-4AD8-9802-191C9F770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●相类似的，解释别人的身体语言还要考虑情境因素。同样是笑，有时候是表示好感，有时候是表示尴尬，而有的时候又表示嘲讽，这都需要我们加以区别。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理解别人的身体语言，最重要的是要从别人的角度上来考虑问题。要用心去体验别人的情感状态，也就是心理学上常讲的要注意”移情”。当别人对你表情淡漠，很可能是由于对方遇到了不顺心的事，因此不要看到别人淡漠就觉得对方不重视你。事实上，这样的误解，在年轻人中最容易出现，也最容易导致朋友、恋人之间的隔阂。站在别人的角度，替别人着想，才能使交往更富有人情味儿，使交往更深刻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需要注意的是，要培养自己敏锐的观察力，善于从对方不自觉的姿势、目光中发现对方内心的真实状态。不要简单地下结论。比如，中国人喜欢客套，当来作客的人起身要走时，往往极力挽留，然而很多时候，这些挽留都并非出自诚意，我们从主人的姿势上是可以看出来的，口头上慢走，却早已摆出了送客的架式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0D0155B-010A-47F7-9FFA-9EBF196C2CC3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84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62B693-837A-463C-98E5-711C513EB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212" y="1108462"/>
            <a:ext cx="5129214" cy="4063613"/>
          </a:xfrm>
        </p:spPr>
        <p:txBody>
          <a:bodyPr/>
          <a:lstStyle/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恰当使用自己的身体语言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恰当的使用自己的身体语言，要求我们做到以下几点：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●经常自省自己的身体语言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●有意识地运用身体语言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●注意身体语言的使用情境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●注意自己的角色与身体语言相称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●注意言行一致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●改掉不良的身体语言习惯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 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9575D1-7BE2-4B6A-9DA5-BA478ABA04D1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Group 39">
            <a:extLst>
              <a:ext uri="{FF2B5EF4-FFF2-40B4-BE49-F238E27FC236}">
                <a16:creationId xmlns="" xmlns:a16="http://schemas.microsoft.com/office/drawing/2014/main" id="{71495815-5F3B-4FF3-882B-F2E6318D3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61" y="2479361"/>
            <a:ext cx="2017217" cy="388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对话气泡: 矩形 4">
            <a:extLst>
              <a:ext uri="{FF2B5EF4-FFF2-40B4-BE49-F238E27FC236}">
                <a16:creationId xmlns="" xmlns:a16="http://schemas.microsoft.com/office/drawing/2014/main" id="{0FCC9BED-2E6B-46FB-9BF2-4B61454A810D}"/>
              </a:ext>
            </a:extLst>
          </p:cNvPr>
          <p:cNvSpPr/>
          <p:nvPr/>
        </p:nvSpPr>
        <p:spPr>
          <a:xfrm>
            <a:off x="3528832" y="626410"/>
            <a:ext cx="6000931" cy="4545665"/>
          </a:xfrm>
          <a:prstGeom prst="wedgeRect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776939E-F1C7-455F-B765-C81DADB7AFE5}"/>
              </a:ext>
            </a:extLst>
          </p:cNvPr>
          <p:cNvSpPr/>
          <p:nvPr/>
        </p:nvSpPr>
        <p:spPr>
          <a:xfrm>
            <a:off x="0" y="2061357"/>
            <a:ext cx="12190413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A4AD93C-E85B-41AC-B5EC-90615B4FA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本章结束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14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A24564B-5CF1-4BC9-84BA-F427A74E0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      </a:t>
            </a:r>
            <a:r>
              <a:rPr lang="zh-CN" altLang="en-US" dirty="0"/>
              <a:t>沟通的过程必须由一些要素组成，沟通的要素包括沟通的内容、沟通的方法、沟通的动 作。就其影响力来说，沟通的方法占 </a:t>
            </a:r>
            <a:r>
              <a:rPr lang="en-US" altLang="zh-CN" dirty="0"/>
              <a:t>30%</a:t>
            </a:r>
            <a:r>
              <a:rPr lang="zh-CN" altLang="en-US" dirty="0"/>
              <a:t>，居于两者之间。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en-US" dirty="0"/>
              <a:t>       从沟通的效果上讲，沟通存在着有效沟通与无效沟通两种沟通。从沟通的方式来说，沟 通包括语言沟通和非语言沟通，语言沟通包括口头和书面语言沟通，非语言沟通包括声音、语 气、肢体动作，而有效的沟通往往需要语言沟通和非语言沟通的结合。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F201CBD-7387-4A66-AEED-6326E578A2F0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7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2EBDA3-A64C-4F71-B479-7BA1F644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974"/>
            <a:ext cx="5072063" cy="5454907"/>
          </a:xfrm>
        </p:spPr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二、乔哈里视窗理论</a:t>
            </a:r>
            <a:r>
              <a:rPr lang="en-US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en-US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en-US" dirty="0"/>
              <a:t>乔哈里视窗是一种关于沟通的技巧和理论，也被称为“自我意识的发现</a:t>
            </a:r>
            <a:r>
              <a:rPr lang="en-US" altLang="zh-CN" dirty="0"/>
              <a:t>—</a:t>
            </a:r>
            <a:r>
              <a:rPr lang="zh-CN" altLang="en-US" dirty="0"/>
              <a:t>反馈模型”。这 个理论最初是由乔瑟夫</a:t>
            </a:r>
            <a:r>
              <a:rPr lang="en-US" altLang="zh-CN" dirty="0"/>
              <a:t>·</a:t>
            </a:r>
            <a:r>
              <a:rPr lang="zh-CN" altLang="en-US" dirty="0"/>
              <a:t>勒夫和哈里</a:t>
            </a:r>
            <a:r>
              <a:rPr lang="en-US" altLang="zh-CN" dirty="0"/>
              <a:t>·</a:t>
            </a:r>
            <a:r>
              <a:rPr lang="zh-CN" altLang="en-US" dirty="0"/>
              <a:t>英格拉姆在 </a:t>
            </a:r>
            <a:r>
              <a:rPr lang="en-US" altLang="zh-CN" dirty="0"/>
              <a:t>20 </a:t>
            </a:r>
            <a:r>
              <a:rPr lang="zh-CN" altLang="en-US" dirty="0"/>
              <a:t>世纪 </a:t>
            </a:r>
            <a:r>
              <a:rPr lang="en-US" altLang="zh-CN" dirty="0"/>
              <a:t>50 </a:t>
            </a:r>
            <a:r>
              <a:rPr lang="zh-CN" altLang="en-US" dirty="0"/>
              <a:t>年代提出的，当时他们正从事阻止 动力学的研究，故以他俩的名字合并为这个理论的名称。这一理论实际包含的交流信息有情感、 经验、观点、态度、技能、目的、动机等。这些信息主体的个人往往和某个组织有一定的联系。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73E7DD8-1CCF-4C74-B695-65542338B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90261"/>
            <a:ext cx="5072063" cy="467747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B9E9520-3892-449B-9C89-5834D968DE76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08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2A28277-F6BA-4DFD-BF9D-B4D61A0B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dirty="0"/>
              <a:t>三、沟通的重要性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       </a:t>
            </a:r>
            <a:r>
              <a:rPr lang="zh-CN" altLang="zh-CN" dirty="0"/>
              <a:t>沟通是我们生活的主要部分。研究表明，大多数人会花</a:t>
            </a:r>
            <a:r>
              <a:rPr lang="en-US" altLang="zh-CN" dirty="0"/>
              <a:t>50%</a:t>
            </a:r>
            <a:r>
              <a:rPr lang="zh-CN" altLang="zh-CN" dirty="0"/>
              <a:t>到</a:t>
            </a:r>
            <a:r>
              <a:rPr lang="en-US" altLang="zh-CN" dirty="0"/>
              <a:t>70%</a:t>
            </a:r>
            <a:r>
              <a:rPr lang="zh-CN" altLang="zh-CN" dirty="0"/>
              <a:t>的时间，以书面形式、电话形式或面对面的形式进行沟通。而克里斯·科尔在《沟通的技巧》一书中只能够提出：“我们所能做的每一件事都是在沟通。”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沟通的重要性主要体现在以下几个方面。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1. </a:t>
            </a:r>
            <a:r>
              <a:rPr lang="zh-CN" altLang="en-US" dirty="0"/>
              <a:t>沟通可以满足人的心灵需求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2. </a:t>
            </a:r>
            <a:r>
              <a:rPr lang="zh-CN" altLang="en-US" dirty="0"/>
              <a:t>沟通是建立和谐人际关系的桥梁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     </a:t>
            </a:r>
            <a:r>
              <a:rPr lang="en-US" altLang="zh-CN" dirty="0"/>
              <a:t>3. </a:t>
            </a:r>
            <a:r>
              <a:rPr lang="zh-CN" altLang="en-US" dirty="0"/>
              <a:t>沟通是有效决策的基础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4. </a:t>
            </a:r>
            <a:r>
              <a:rPr lang="zh-CN" altLang="en-US" dirty="0"/>
              <a:t>沟通是取得理解与支持的法宝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1056E41-E64B-47AD-A64F-2A7EFE838F60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024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D6773B2-D9BD-4FF1-9774-CDBD47764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四、为什么要沟通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英国作家萧伯纳曾形象地说道：如果你有一个苹果，我有一个苹果，彼此交换，那么每人只有一个苹果；如果你有一种思想，我有一种思想，彼此交换，每个人就有了两种、甚至多于两种思想。沟通是人们进行的思想或情况交流，以此取得彼此了解、信任和建立良好的人际关系的活动；同时，沟通又是保证人们在共同话动中协调一致的基础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企业管理中，越来越多的人认识到：在现代资讯社会，企业管理的本质和核心是沟通，管理的难度和难题也就是沟通的难度和问题。许多大企业和跨国公司，由於沟通的不足和失误，普遍地存在管理沟通的问题，因而使企业有限的人力资源和其他资源无法实现最佳配置，不仅产生不了合力，反而互相牵制，严重影响企业日常正常运行和发展前景。沟通的问题现在变得如此的多样和突出。以致于在现代资讯化企业，离开沟通我们甚至无法谈论管理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B95DF7A-94A9-4D39-81CE-A13C07C1AB62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37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8C41ED-2419-4D52-B92A-277CF95BC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4372"/>
            <a:ext cx="10515600" cy="5848993"/>
          </a:xfrm>
        </p:spPr>
        <p:txBody>
          <a:bodyPr>
            <a:normAutofit/>
          </a:bodyPr>
          <a:lstStyle/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沟通是润滑剂。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dirty="0"/>
              <a:t>人们相互交往的信息在发出者和接收者之间传播，由于信息传递和编码、解码等环节存在障碍，难免导致信息失真。沟通提供了纠偏的机会，经过双方接触，有了反馈和回应，彼此可以对所收到的信息进行比较和调整，去除失真的内容，消除偏见和误解。因此在一个组织内，沟通起到润滑剂的作用，可以改善管理层与员工之间的人际关系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/>
              <a:t>2. </a:t>
            </a:r>
            <a:r>
              <a:rPr lang="zh-CN" altLang="en-US" b="1" dirty="0"/>
              <a:t>沟通是黏合剂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zh-CN" altLang="en-US" dirty="0"/>
              <a:t>现代企业内部越来越强调团队合作精神，沟通有利于统一组织成员的思想和行动，凝聚人心。 组织内部沟通的重要作用在于把许多独立的个人、群体联系起来，组织起来，形成一个整体。在一 个组织内，员工的认知能力是互不相同的。每个人对客观事物的看法同其个人的文化教育、家庭背 景、自身阅历和经历密切相关，与其既成的价值观紧密相关。这就决定了组织的每一项重大决策和 举措所期望的感召力不会自然形成，员工对管理层的经营理念的认同也不会一夜之间产生。需要经 过磨合、渗透以及潜移默化，经过反复的沟通过程来整合认识。一旦有了认同感，员工就会自觉消 除心中的抵制情绪，把自己的前途与企业的命运紧紧地结合起来，与企业共渡难关，共求发展。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7BBFD79-B068-4FD9-ABF2-D8A18712461E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77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E1F763-2DD5-43E4-8B6A-8847D4218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沟通是添加剂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马斯洛认为，人的需求有层次之分：从最基本的生理需要、安全需要、尊重需要、社会需要到自我价值实现需要。一般而言，人都有被人认可、重视的需求，特别是一些受教育程度高、素质好的知识型员工，通常更在意自身价值的实现。他们并不满足于被动完成一般事物性工作，强烈期望得到组织的认可。希望随时都有机会表达自己的一些想法和建议，热衷于出谋划策，并能得到管理层及时的肯定。即便是有些建议没有被采纳，也希望能得到清晰的反馈。沟通能增加彼此间对共同目标的认识，增加相互信任和理解，形成一个信息资源共享的环境。员工如果感到自己能与企业的管理层共享信息资源，便会有强烈的团队归属感，觉得自己成为团队内有价值的、不可或缺的成员。因此，对知识型员工，关心他们的抱负，保持与他们的对话和沟通，被认为是激励的最佳手段，是激励的添加剂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E73DE1A-A753-4D07-A8CB-1F9C27E0DC7D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463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792253-06E6-41AA-975C-AACB7B370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5775"/>
            <a:ext cx="10515600" cy="5829299"/>
          </a:xfrm>
        </p:spPr>
        <p:txBody>
          <a:bodyPr>
            <a:normAutofit/>
          </a:bodyPr>
          <a:lstStyle/>
          <a:p>
            <a:r>
              <a:rPr lang="en-US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		</a:t>
            </a:r>
            <a:r>
              <a:rPr lang="en-US" altLang="zh-CN" sz="3200" dirty="0"/>
              <a:t>   	</a:t>
            </a:r>
            <a:r>
              <a:rPr lang="zh-CN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第二节  倾听与表达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一、倾听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学会倾听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①倾听是信息的重要来源。缺乏经验的人可以通过倾听来弥补自己的不足，富有经验的人可以通过倾听使工作更出色，善于倾听各方意见有利于作出正确的决策。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②倾听有利于知己知彼。通往别人内心世界的第一步就是认真倾听。你只有认真倾听，才能真正了解对方的想法，在陈述自己的观点之前先让对方畅所欲言，才可以有的放矢，找到说服对方的关键。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③倾听有利于获得友谊和信任。在与人交谈时，认真聆听，对对方的话题表现出浓厚的兴趣，实际上是对对方最大的尊重。</a:t>
            </a: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④倾听是最好的推销手段。在销售中倾听技巧的运用也是很重要的。若是在与顾客沟通时，对方出现了一会儿沉默，你千万不要以为自己有义务说些什么。相反，你要留给顾客足够的时间去思考和作决定。千万不要自作主张，打断他们的思路，否则，你会后悔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3689FED-4CFC-4143-887C-9E4BF487477B}"/>
              </a:ext>
            </a:extLst>
          </p:cNvPr>
          <p:cNvSpPr/>
          <p:nvPr/>
        </p:nvSpPr>
        <p:spPr>
          <a:xfrm>
            <a:off x="0" y="2024844"/>
            <a:ext cx="428625" cy="2808312"/>
          </a:xfrm>
          <a:prstGeom prst="rect">
            <a:avLst/>
          </a:prstGeom>
          <a:solidFill>
            <a:srgbClr val="43BAB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="" xmlns:a16="http://schemas.microsoft.com/office/drawing/2014/main" id="{D45191FD-D7F3-4FC8-857F-97E80290C1A3}"/>
              </a:ext>
            </a:extLst>
          </p:cNvPr>
          <p:cNvSpPr>
            <a:spLocks noEditPoints="1"/>
          </p:cNvSpPr>
          <p:nvPr/>
        </p:nvSpPr>
        <p:spPr bwMode="auto">
          <a:xfrm>
            <a:off x="3941773" y="656375"/>
            <a:ext cx="353844" cy="426925"/>
          </a:xfrm>
          <a:custGeom>
            <a:avLst/>
            <a:gdLst>
              <a:gd name="T0" fmla="*/ 870 w 1809"/>
              <a:gd name="T1" fmla="*/ 879 h 2152"/>
              <a:gd name="T2" fmla="*/ 870 w 1809"/>
              <a:gd name="T3" fmla="*/ 2152 h 2152"/>
              <a:gd name="T4" fmla="*/ 1809 w 1809"/>
              <a:gd name="T5" fmla="*/ 1820 h 2152"/>
              <a:gd name="T6" fmla="*/ 1809 w 1809"/>
              <a:gd name="T7" fmla="*/ 547 h 2152"/>
              <a:gd name="T8" fmla="*/ 870 w 1809"/>
              <a:gd name="T9" fmla="*/ 879 h 2152"/>
              <a:gd name="T10" fmla="*/ 785 w 1809"/>
              <a:gd name="T11" fmla="*/ 961 h 2152"/>
              <a:gd name="T12" fmla="*/ 785 w 1809"/>
              <a:gd name="T13" fmla="*/ 1138 h 2152"/>
              <a:gd name="T14" fmla="*/ 613 w 1809"/>
              <a:gd name="T15" fmla="*/ 1053 h 2152"/>
              <a:gd name="T16" fmla="*/ 613 w 1809"/>
              <a:gd name="T17" fmla="*/ 864 h 2152"/>
              <a:gd name="T18" fmla="*/ 785 w 1809"/>
              <a:gd name="T19" fmla="*/ 961 h 2152"/>
              <a:gd name="T20" fmla="*/ 1555 w 1809"/>
              <a:gd name="T21" fmla="*/ 410 h 2152"/>
              <a:gd name="T22" fmla="*/ 1507 w 1809"/>
              <a:gd name="T23" fmla="*/ 386 h 2152"/>
              <a:gd name="T24" fmla="*/ 602 w 1809"/>
              <a:gd name="T25" fmla="*/ 700 h 2152"/>
              <a:gd name="T26" fmla="*/ 576 w 1809"/>
              <a:gd name="T27" fmla="*/ 724 h 2152"/>
              <a:gd name="T28" fmla="*/ 576 w 1809"/>
              <a:gd name="T29" fmla="*/ 2017 h 2152"/>
              <a:gd name="T30" fmla="*/ 822 w 1809"/>
              <a:gd name="T31" fmla="*/ 2149 h 2152"/>
              <a:gd name="T32" fmla="*/ 822 w 1809"/>
              <a:gd name="T33" fmla="*/ 879 h 2152"/>
              <a:gd name="T34" fmla="*/ 622 w 1809"/>
              <a:gd name="T35" fmla="*/ 772 h 2152"/>
              <a:gd name="T36" fmla="*/ 625 w 1809"/>
              <a:gd name="T37" fmla="*/ 772 h 2152"/>
              <a:gd name="T38" fmla="*/ 1531 w 1809"/>
              <a:gd name="T39" fmla="*/ 457 h 2152"/>
              <a:gd name="T40" fmla="*/ 1555 w 1809"/>
              <a:gd name="T41" fmla="*/ 410 h 2152"/>
              <a:gd name="T42" fmla="*/ 209 w 1809"/>
              <a:gd name="T43" fmla="*/ 581 h 2152"/>
              <a:gd name="T44" fmla="*/ 209 w 1809"/>
              <a:gd name="T45" fmla="*/ 758 h 2152"/>
              <a:gd name="T46" fmla="*/ 37 w 1809"/>
              <a:gd name="T47" fmla="*/ 673 h 2152"/>
              <a:gd name="T48" fmla="*/ 37 w 1809"/>
              <a:gd name="T49" fmla="*/ 484 h 2152"/>
              <a:gd name="T50" fmla="*/ 209 w 1809"/>
              <a:gd name="T51" fmla="*/ 581 h 2152"/>
              <a:gd name="T52" fmla="*/ 978 w 1809"/>
              <a:gd name="T53" fmla="*/ 30 h 2152"/>
              <a:gd name="T54" fmla="*/ 931 w 1809"/>
              <a:gd name="T55" fmla="*/ 6 h 2152"/>
              <a:gd name="T56" fmla="*/ 25 w 1809"/>
              <a:gd name="T57" fmla="*/ 321 h 2152"/>
              <a:gd name="T58" fmla="*/ 0 w 1809"/>
              <a:gd name="T59" fmla="*/ 344 h 2152"/>
              <a:gd name="T60" fmla="*/ 0 w 1809"/>
              <a:gd name="T61" fmla="*/ 1638 h 2152"/>
              <a:gd name="T62" fmla="*/ 246 w 1809"/>
              <a:gd name="T63" fmla="*/ 1770 h 2152"/>
              <a:gd name="T64" fmla="*/ 246 w 1809"/>
              <a:gd name="T65" fmla="*/ 500 h 2152"/>
              <a:gd name="T66" fmla="*/ 46 w 1809"/>
              <a:gd name="T67" fmla="*/ 393 h 2152"/>
              <a:gd name="T68" fmla="*/ 49 w 1809"/>
              <a:gd name="T69" fmla="*/ 392 h 2152"/>
              <a:gd name="T70" fmla="*/ 954 w 1809"/>
              <a:gd name="T71" fmla="*/ 77 h 2152"/>
              <a:gd name="T72" fmla="*/ 978 w 1809"/>
              <a:gd name="T73" fmla="*/ 30 h 2152"/>
              <a:gd name="T74" fmla="*/ 497 w 1809"/>
              <a:gd name="T75" fmla="*/ 781 h 2152"/>
              <a:gd name="T76" fmla="*/ 497 w 1809"/>
              <a:gd name="T77" fmla="*/ 958 h 2152"/>
              <a:gd name="T78" fmla="*/ 325 w 1809"/>
              <a:gd name="T79" fmla="*/ 873 h 2152"/>
              <a:gd name="T80" fmla="*/ 325 w 1809"/>
              <a:gd name="T81" fmla="*/ 684 h 2152"/>
              <a:gd name="T82" fmla="*/ 497 w 1809"/>
              <a:gd name="T83" fmla="*/ 781 h 2152"/>
              <a:gd name="T84" fmla="*/ 1266 w 1809"/>
              <a:gd name="T85" fmla="*/ 230 h 2152"/>
              <a:gd name="T86" fmla="*/ 1219 w 1809"/>
              <a:gd name="T87" fmla="*/ 206 h 2152"/>
              <a:gd name="T88" fmla="*/ 313 w 1809"/>
              <a:gd name="T89" fmla="*/ 520 h 2152"/>
              <a:gd name="T90" fmla="*/ 288 w 1809"/>
              <a:gd name="T91" fmla="*/ 544 h 2152"/>
              <a:gd name="T92" fmla="*/ 288 w 1809"/>
              <a:gd name="T93" fmla="*/ 1837 h 2152"/>
              <a:gd name="T94" fmla="*/ 534 w 1809"/>
              <a:gd name="T95" fmla="*/ 1969 h 2152"/>
              <a:gd name="T96" fmla="*/ 534 w 1809"/>
              <a:gd name="T97" fmla="*/ 699 h 2152"/>
              <a:gd name="T98" fmla="*/ 334 w 1809"/>
              <a:gd name="T99" fmla="*/ 592 h 2152"/>
              <a:gd name="T100" fmla="*/ 337 w 1809"/>
              <a:gd name="T101" fmla="*/ 592 h 2152"/>
              <a:gd name="T102" fmla="*/ 1243 w 1809"/>
              <a:gd name="T103" fmla="*/ 277 h 2152"/>
              <a:gd name="T104" fmla="*/ 1266 w 1809"/>
              <a:gd name="T105" fmla="*/ 23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09" h="2152">
                <a:moveTo>
                  <a:pt x="870" y="879"/>
                </a:moveTo>
                <a:lnTo>
                  <a:pt x="870" y="2152"/>
                </a:lnTo>
                <a:lnTo>
                  <a:pt x="1809" y="1820"/>
                </a:lnTo>
                <a:lnTo>
                  <a:pt x="1809" y="547"/>
                </a:lnTo>
                <a:lnTo>
                  <a:pt x="870" y="879"/>
                </a:lnTo>
                <a:close/>
                <a:moveTo>
                  <a:pt x="785" y="961"/>
                </a:moveTo>
                <a:lnTo>
                  <a:pt x="785" y="1138"/>
                </a:lnTo>
                <a:cubicBezTo>
                  <a:pt x="699" y="1121"/>
                  <a:pt x="613" y="1053"/>
                  <a:pt x="613" y="1053"/>
                </a:cubicBezTo>
                <a:lnTo>
                  <a:pt x="613" y="864"/>
                </a:lnTo>
                <a:cubicBezTo>
                  <a:pt x="719" y="950"/>
                  <a:pt x="785" y="961"/>
                  <a:pt x="785" y="961"/>
                </a:cubicBezTo>
                <a:close/>
                <a:moveTo>
                  <a:pt x="1555" y="410"/>
                </a:moveTo>
                <a:cubicBezTo>
                  <a:pt x="1548" y="390"/>
                  <a:pt x="1527" y="379"/>
                  <a:pt x="1507" y="386"/>
                </a:cubicBezTo>
                <a:lnTo>
                  <a:pt x="602" y="700"/>
                </a:lnTo>
                <a:cubicBezTo>
                  <a:pt x="590" y="704"/>
                  <a:pt x="580" y="713"/>
                  <a:pt x="576" y="724"/>
                </a:cubicBezTo>
                <a:lnTo>
                  <a:pt x="576" y="2017"/>
                </a:lnTo>
                <a:cubicBezTo>
                  <a:pt x="608" y="2080"/>
                  <a:pt x="741" y="2149"/>
                  <a:pt x="822" y="2149"/>
                </a:cubicBezTo>
                <a:lnTo>
                  <a:pt x="822" y="879"/>
                </a:lnTo>
                <a:cubicBezTo>
                  <a:pt x="779" y="873"/>
                  <a:pt x="682" y="822"/>
                  <a:pt x="622" y="772"/>
                </a:cubicBezTo>
                <a:cubicBezTo>
                  <a:pt x="623" y="772"/>
                  <a:pt x="624" y="772"/>
                  <a:pt x="625" y="772"/>
                </a:cubicBezTo>
                <a:lnTo>
                  <a:pt x="1531" y="457"/>
                </a:lnTo>
                <a:cubicBezTo>
                  <a:pt x="1550" y="450"/>
                  <a:pt x="1561" y="429"/>
                  <a:pt x="1555" y="410"/>
                </a:cubicBezTo>
                <a:close/>
                <a:moveTo>
                  <a:pt x="209" y="581"/>
                </a:moveTo>
                <a:lnTo>
                  <a:pt x="209" y="758"/>
                </a:lnTo>
                <a:cubicBezTo>
                  <a:pt x="123" y="742"/>
                  <a:pt x="37" y="673"/>
                  <a:pt x="37" y="673"/>
                </a:cubicBezTo>
                <a:lnTo>
                  <a:pt x="37" y="484"/>
                </a:lnTo>
                <a:cubicBezTo>
                  <a:pt x="143" y="570"/>
                  <a:pt x="209" y="581"/>
                  <a:pt x="209" y="581"/>
                </a:cubicBezTo>
                <a:close/>
                <a:moveTo>
                  <a:pt x="978" y="30"/>
                </a:moveTo>
                <a:cubicBezTo>
                  <a:pt x="972" y="11"/>
                  <a:pt x="951" y="0"/>
                  <a:pt x="931" y="6"/>
                </a:cubicBezTo>
                <a:lnTo>
                  <a:pt x="25" y="321"/>
                </a:lnTo>
                <a:cubicBezTo>
                  <a:pt x="14" y="325"/>
                  <a:pt x="3" y="334"/>
                  <a:pt x="0" y="344"/>
                </a:cubicBezTo>
                <a:lnTo>
                  <a:pt x="0" y="1638"/>
                </a:lnTo>
                <a:cubicBezTo>
                  <a:pt x="32" y="1700"/>
                  <a:pt x="165" y="1770"/>
                  <a:pt x="246" y="1770"/>
                </a:cubicBezTo>
                <a:lnTo>
                  <a:pt x="246" y="500"/>
                </a:lnTo>
                <a:cubicBezTo>
                  <a:pt x="203" y="493"/>
                  <a:pt x="106" y="443"/>
                  <a:pt x="46" y="393"/>
                </a:cubicBezTo>
                <a:cubicBezTo>
                  <a:pt x="47" y="393"/>
                  <a:pt x="48" y="392"/>
                  <a:pt x="49" y="392"/>
                </a:cubicBezTo>
                <a:lnTo>
                  <a:pt x="954" y="77"/>
                </a:lnTo>
                <a:cubicBezTo>
                  <a:pt x="974" y="71"/>
                  <a:pt x="985" y="50"/>
                  <a:pt x="978" y="30"/>
                </a:cubicBezTo>
                <a:close/>
                <a:moveTo>
                  <a:pt x="497" y="781"/>
                </a:moveTo>
                <a:lnTo>
                  <a:pt x="497" y="958"/>
                </a:lnTo>
                <a:cubicBezTo>
                  <a:pt x="411" y="941"/>
                  <a:pt x="325" y="873"/>
                  <a:pt x="325" y="873"/>
                </a:cubicBezTo>
                <a:lnTo>
                  <a:pt x="325" y="684"/>
                </a:lnTo>
                <a:cubicBezTo>
                  <a:pt x="431" y="770"/>
                  <a:pt x="497" y="781"/>
                  <a:pt x="497" y="781"/>
                </a:cubicBezTo>
                <a:close/>
                <a:moveTo>
                  <a:pt x="1266" y="230"/>
                </a:moveTo>
                <a:cubicBezTo>
                  <a:pt x="1260" y="210"/>
                  <a:pt x="1239" y="199"/>
                  <a:pt x="1219" y="206"/>
                </a:cubicBezTo>
                <a:lnTo>
                  <a:pt x="313" y="520"/>
                </a:lnTo>
                <a:cubicBezTo>
                  <a:pt x="302" y="524"/>
                  <a:pt x="291" y="533"/>
                  <a:pt x="288" y="544"/>
                </a:cubicBezTo>
                <a:lnTo>
                  <a:pt x="288" y="1837"/>
                </a:lnTo>
                <a:cubicBezTo>
                  <a:pt x="320" y="1900"/>
                  <a:pt x="453" y="1969"/>
                  <a:pt x="534" y="1969"/>
                </a:cubicBezTo>
                <a:lnTo>
                  <a:pt x="534" y="699"/>
                </a:lnTo>
                <a:cubicBezTo>
                  <a:pt x="491" y="693"/>
                  <a:pt x="394" y="642"/>
                  <a:pt x="334" y="592"/>
                </a:cubicBezTo>
                <a:cubicBezTo>
                  <a:pt x="335" y="592"/>
                  <a:pt x="336" y="592"/>
                  <a:pt x="337" y="592"/>
                </a:cubicBezTo>
                <a:lnTo>
                  <a:pt x="1243" y="277"/>
                </a:lnTo>
                <a:cubicBezTo>
                  <a:pt x="1262" y="270"/>
                  <a:pt x="1273" y="249"/>
                  <a:pt x="1266" y="230"/>
                </a:cubicBezTo>
                <a:close/>
              </a:path>
            </a:pathLst>
          </a:custGeom>
          <a:solidFill>
            <a:srgbClr val="65C6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0412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1544</Words>
  <Application>Microsoft Office PowerPoint</Application>
  <PresentationFormat>自定义</PresentationFormat>
  <Paragraphs>119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第七章  提高个人的沟通能力</vt:lpstr>
      <vt:lpstr>    第一节　沟通概述 一、沟通的内涵         沟通是一门艺术，也是一门科学。沟通是人与人之间、人与群体之间思想与感情的传递和 反馈的过程，以求思想和感情达成一致。  </vt:lpstr>
      <vt:lpstr>       沟通的过程必须由一些要素组成，沟通的要素包括沟通的内容、沟通的方法、沟通的动 作。就其影响力来说，沟通的方法占 30%，居于两者之间。        从沟通的效果上讲，沟通存在着有效沟通与无效沟通两种沟通。从沟通的方式来说，沟 通包括语言沟通和非语言沟通，语言沟通包括口头和书面语言沟通，非语言沟通包括声音、语 气、肢体动作，而有效的沟通往往需要语言沟通和非语言沟通的结合。</vt:lpstr>
      <vt:lpstr>二、乔哈里视窗理论       乔哈里视窗是一种关于沟通的技巧和理论，也被称为“自我意识的发现—反馈模型”。这 个理论最初是由乔瑟夫·勒夫和哈里·英格拉姆在 20 世纪 50 年代提出的，当时他们正从事阻止 动力学的研究，故以他俩的名字合并为这个理论的名称。这一理论实际包含的交流信息有情感、 经验、观点、态度、技能、目的、动机等。这些信息主体的个人往往和某个组织有一定的联系。  </vt:lpstr>
      <vt:lpstr>三、沟通的重要性        沟通是我们生活的主要部分。研究表明，大多数人会花50%到70%的时间，以书面形式、电话形式或面对面的形式进行沟通。而克里斯·科尔在《沟通的技巧》一书中只能够提出：“我们所能做的每一件事都是在沟通。” 沟通的重要性主要体现在以下几个方面。       1. 沟通可以满足人的心灵需求       2. 沟通是建立和谐人际关系的桥梁      3. 沟通是有效决策的基础      4. 沟通是取得理解与支持的法宝</vt:lpstr>
      <vt:lpstr>四、为什么要沟通        英国作家萧伯纳曾形象地说道：如果你有一个苹果，我有一个苹果，彼此交换，那么每人只有一个苹果；如果你有一种思想，我有一种思想，彼此交换，每个人就有了两种、甚至多于两种思想。沟通是人们进行的思想或情况交流，以此取得彼此了解、信任和建立良好的人际关系的活动；同时，沟通又是保证人们在共同话动中协调一致的基础。        在企业管理中，越来越多的人认识到：在现代资讯社会，企业管理的本质和核心是沟通，管理的难度和难题也就是沟通的难度和问题。许多大企业和跨国公司，由於沟通的不足和失误，普遍地存在管理沟通的问题，因而使企业有限的人力资源和其他资源无法实现最佳配置，不仅产生不了合力，反而互相牵制，严重影响企业日常正常运行和发展前景。沟通的问题现在变得如此的多样和突出。以致于在现代资讯化企业，离开沟通我们甚至无法谈论管理。 </vt:lpstr>
      <vt:lpstr> 1.沟通是润滑剂。        人们相互交往的信息在发出者和接收者之间传播，由于信息传递和编码、解码等环节存在障碍，难免导致信息失真。沟通提供了纠偏的机会，经过双方接触，有了反馈和回应，彼此可以对所收到的信息进行比较和调整，去除失真的内容，消除偏见和误解。因此在一个组织内，沟通起到润滑剂的作用，可以改善管理层与员工之间的人际关系。 2. 沟通是黏合剂       现代企业内部越来越强调团队合作精神，沟通有利于统一组织成员的思想和行动，凝聚人心。 组织内部沟通的重要作用在于把许多独立的个人、群体联系起来，组织起来，形成一个整体。在一 个组织内，员工的认知能力是互不相同的。每个人对客观事物的看法同其个人的文化教育、家庭背 景、自身阅历和经历密切相关，与其既成的价值观紧密相关。这就决定了组织的每一项重大决策和 举措所期望的感召力不会自然形成，员工对管理层的经营理念的认同也不会一夜之间产生。需要经 过磨合、渗透以及潜移默化，经过反复的沟通过程来整合认识。一旦有了认同感，员工就会自觉消 除心中的抵制情绪，把自己的前途与企业的命运紧紧地结合起来，与企业共渡难关，共求发展。</vt:lpstr>
      <vt:lpstr>3.沟通是添加剂。        马斯洛认为，人的需求有层次之分：从最基本的生理需要、安全需要、尊重需要、社会需要到自我价值实现需要。一般而言，人都有被人认可、重视的需求，特别是一些受教育程度高、素质好的知识型员工，通常更在意自身价值的实现。他们并不满足于被动完成一般事物性工作，强烈期望得到组织的认可。希望随时都有机会表达自己的一些想法和建议，热衷于出谋划策，并能得到管理层及时的肯定。即便是有些建议没有被采纳，也希望能得到清晰的反馈。沟通能增加彼此间对共同目标的认识，增加相互信任和理解，形成一个信息资源共享的环境。员工如果感到自己能与企业的管理层共享信息资源，便会有强烈的团队归属感，觉得自己成为团队内有价值的、不可或缺的成员。因此，对知识型员工，关心他们的抱负，保持与他们的对话和沟通，被认为是激励的最佳手段，是激励的添加剂。 </vt:lpstr>
      <vt:lpstr>       第二节  倾听与表达 一、倾听 1.学会倾听        ①倾听是信息的重要来源。缺乏经验的人可以通过倾听来弥补自己的不足，富有经验的人可以通过倾听使工作更出色，善于倾听各方意见有利于作出正确的决策。        ②倾听有利于知己知彼。通往别人内心世界的第一步就是认真倾听。你只有认真倾听，才能真正了解对方的想法，在陈述自己的观点之前先让对方畅所欲言，才可以有的放矢，找到说服对方的关键。        ③倾听有利于获得友谊和信任。在与人交谈时，认真聆听，对对方的话题表现出浓厚的兴趣，实际上是对对方最大的尊重。        ④倾听是最好的推销手段。在销售中倾听技巧的运用也是很重要的。若是在与顾客沟通时，对方出现了一会儿沉默，你千万不要以为自己有义务说些什么。相反，你要留给顾客足够的时间去思考和作决定。千万不要自作主张，打断他们的思路，否则，你会后悔。</vt:lpstr>
      <vt:lpstr>2.有效倾听        从倾听的效果上，可以将倾听分为四种：听而不闻，这种倾听是心不在焉，别人讲别人的，自己想自己的；选择倾听，这种倾听只对自己感兴趣的部分予以倾听，其他部分则不理不睬；专注倾听，这种倾听是对所有信息都认真倾听；有效倾听，这种倾听是真正注定参与沟通，它聚焦讲话内容，把注意力从自己转移至讲话者，不带偏见，不作预先判断，积极反馈，使得讲话者从你的参与中受到鼓励。 有效倾听包含以下四个层 次的内容。       （1）排除干扰。      （2）身体参与。      （3）语言参与。      （4）思想参与。   </vt:lpstr>
      <vt:lpstr>3. 反馈         一个完整的沟通过程既包括信息发出者的“表达”和信息接收者的倾听，也包括信息接收 者的反馈。因此，反馈是倾听的结果，也是沟通过程中非常重要的一环。积极的反馈不但能体 现出你善于倾听别人的意见，而且也能显示出你对他人的想法给予了足够的关注，进而更容易 获得对方的好感和信任。反馈的具体要求如下。     （1）具体明确。反馈应该语义具体、真实、正面，理解对方目的，设身处地为对方着想。          （2）主动有效。在沟通过程中，应该主动反馈，并使反馈达到应有的效果。      （3）针对需求。反馈要站在对方的立场和角度上给予反馈。      （4）针对事实。反馈应针对事实本身提出，不能针对个人，更不能进行人身攻击。 </vt:lpstr>
      <vt:lpstr>二、表达        话是说给别人听的。如果别人听不懂你说的话，那么即使你的句式再漂亮、用词再讲究，于沟通而言也是无济于事。所以，平时最好用简单的语言、易懂的言语来传达讯息，而且对于说话的对象、实际要有所掌握，有时过分的修饰反而达不到想要完成的目的。 （一）语言表达        1.有效的表达要简洁明了、重点突出、饱满有力        2.要对表达的内容进行适当包装        这里的“包装”不是伪装，更不是弄虚作假、无中生有、歪曲编造，而是在真诚的基础上为了增强表达的效果进行一些打磨、注意一些措辞、选择一些方式。  ①表达内容要选择恰当的组织方式  ②表达的内容要因人而异        3.提高语言表达能力的方法 </vt:lpstr>
      <vt:lpstr>（二）非语言表达       1.非言语表达的重要性       2.如何进行有效的非言语表达  ①目光接触  ②姿势和动作  ③脸部表情  ④衣着与仪表  ⑤声音与语气  ⑥“一致”技巧 有人对非言语表达技巧做了总结，即SOFTEN法则。 </vt:lpstr>
      <vt:lpstr>    第三节  了解影响有效沟通的因素 一、有效沟通的原则 　　1.了解自已的感受。沟通前后及沟通过程中，要了解你自己的感受。“人贵有自知之明。要时刻凭自已内在的感觉去体会沟通的效果如何。 　　2.查证他人的感觉。当你呵斥下属时，他表情如何：愤怒反抗委屈、受辱，还是十分惭愧地接受你的批评？这时，要密切注意他人的感受，不断调整自己的沟通方式内容等以免沟通僵化、适得其反。        3.不强迫、不放弃。不强迫进行沟通，也不放弃任何沟通的帆会，以达到水到渠成的效果。中国第一代领导集体在70年代实行的“乒乓外交”，便是经典的有教沟通的范例。 </vt:lpstr>
      <vt:lpstr>      4.同理不是代表同意。接纳不是代表接受。不同理不是不好，只是不一样。也就是说，对任何事情、任何问题，我们应求同存异既要民主，叉要集中。提倡“百家争鸣，百花齐放”的沟通原则。企业或组织只有积极参与沟通，敢于讲真话，才能找出隐含在事物背后的问题点。        5.正面表达不要扭曲。在企业管理过程中，尤其是当企业出现问题，引起争论时，往往有人将问题向着有利于自己的一面击夸大（或缩小），粉饰自己、转移大家的注意力、减轻自已应负的责任。这种方式扭曲了事实真相，使沟通管道堵塞，为未来的沟通留下了隐患。        6.不要争论对错。在沟通过程中，主要是让双方把自己的思想全部如实地表达出来，这就达到了沟通效果。不要对事物的对错进行争论，这样会使沟通遭遇极大的障碍。 　　7.认真聆听。尊重他人， 不要轻易打断讲演人的话，认真聆听，并加以分析，准确把握沟通内容的真假程度等，有助于提高沟通的有效性。        8.感情与理性并重。不要因为一时激动，伤了双方的感情。在沟通过程中，要有强烈的感情，更要有高度的理性。这时，尤其不能使用敌对的态度。包括眼神、肢体。理智是第一位的。 </vt:lpstr>
      <vt:lpstr>二、影响有效沟通的因素 　　正确了解影响有效沟通的因素，对于改变我们的沟通方式，提高工作绩效有着极其重要的意义。一般来讲影响有效沟通的因素主要有：语言、信息、性别、渠道、环境、情绪等。  </vt:lpstr>
      <vt:lpstr>三、实现有效沟通的策略和技巧 　　在企业管理中实现有效沟通，不仅能够促使企业员工对企业目标达成共识，了解企业员工在物质与精神方，提升企业管理效能与员工工作效率，促使企业员工积极参与管理，而且能激发全体员工的潜能和团队精神。有效的管理沟通，有利于促进上司与部下、同事之间、部门之间、企业内外人员之间的相互沟通，使企业适应外部环境变化；有助于鼓励员工发现问题，并且主动解决问题；有助于企业员工对变化与风险的正确认识，并做出快速反应。因此，管理者应该掌握有效沟通的策略和技巧。 </vt:lpstr>
      <vt:lpstr>　　1.管理者的重视和身先士卒。 　　2.管理者必须言行一致。 　　3.保证双向沟通。 　　4.重视面对面的沟通。 　　5.正确运用语言文字。 　　6.恰当安排沟通时间。 　　7.共同承担沟通的责任。 　　8.把沟通视为一个持续的过程。 　　9.不要强制员工对信息的反应。 　   10.调整沟通风格。 </vt:lpstr>
      <vt:lpstr>   第四节  提高个人沟通能力的技巧        所谓提高沟通能力，无非是两方面：一是提高理解别人的能力，二是增加别人理解自己的可能性。那么究竟怎样才能提高自己的沟通能力呢？心理学家经过研究，提出了一个提高沟通能力的一般程序。 一、一般步骤 1.开列沟通情境和沟通对象清单        这一步非常简单。闭上眼睛想一想，你都在哪些情境中与人沟通，比如学校、家庭、工作单位、聚会以及日常的各种与人打交道的情境。再想一想，你都需要与哪些人沟通，比如朋友、父母、同学、配偶、亲戚、领导、邻居、陌生人等等。开列清单的目的是使自己清楚自己的沟通范围和对象，以便全面地提高自己的沟通能力。 </vt:lpstr>
      <vt:lpstr>2.评价自己的沟通状况 在这一步里，问自己如下问题：       ●对哪些情境的沟通感到愉快？       ●对哪些情境的沟通感到有心理压力？       ●最愿意与谁保持沟通？       ●最不喜欢与谁沟通？       ●是否经常与多数人保持愉快的沟通？       ●是否常感到自己的意思没有说清楚？       ●是否常误解别人，事后才发觉自己错了？       ●是否与朋友保持经常性联系？       ●是否经常懒得给人写信或打电话？ …… 客观、认真地回答上述问题，有助于了解自己在哪些情境中、与哪些人的沟通状况较为理想，在哪些情境中、与哪些人的沟通需要着力改善。 </vt:lpstr>
      <vt:lpstr>3.评价自己的沟通方式 在这一步中，主要问自己如下三个问题：       ●   通常情况下，自己是主动与别人沟通还是被动沟通？       ●在与别人沟通时，自己的注意力是否集中？       ●在表达自己的意图时，信息是否充分？ 4.制订、执行沟通计划通过前几个步骤，你一定能够发现自己在哪些方面存在不足，从而确定在哪些方面重点改进。 5.对计划进行监督这一步至关重要。 </vt:lpstr>
      <vt:lpstr>二、身体语言沟通的改善        我们已经了解身体语言在人际交往中的作用。然而，真正将身体语言有效地运用到人际交往中去却不是一件很容易的事。这需要我们做两件事情：一是理解别人的身体语言，二是恰当使用自己的身体语言。 1.理解别人的身体语言        身体语言比口头语言能够表达更多的信息，因此，理解别人的身体语言是理解别人的一个重要途径。从他人的目光、表情、身体运动与姿势，以及彼此之间的空间距离中，我们都能够感知到对方的心理状态。了解了对方的喜怒哀乐，我们就能够有的放矢地调整我们的交往行为。但是，理解别人的身体语言 </vt:lpstr>
      <vt:lpstr>必须注意以下几个问题：      ●同样的身体语言在不同性格的人身上意义可能不同      ●同样的身体语言在不同情境中意义也可能不同      ●要站在别人的角度来考虑      ●要培养自己的观察能力      ●不要简单地下结论      ●同样的身体语言在不同性格的人  身上意义可能不同。一个活泼、开朗、乐于与人交往的女孩子，在与你交往时会运用很丰富的身体语言，不大在乎与你保持较近的距离，也时常带着甜蜜的表情与你谈话。但是，这可能并没有任何特殊的意义，因为她与其他人的交往也是这个样子。然而换成一个文静、内向的女孩子，上述的信息可能就意味着她已经开始喜欢你了。 </vt:lpstr>
      <vt:lpstr>       ●相类似的，解释别人的身体语言还要考虑情境因素。同样是笑，有时候是表示好感，有时候是表示尴尬，而有的时候又表示嘲讽，这都需要我们加以区别。        ●理解别人的身体语言，最重要的是要从别人的角度上来考虑问题。要用心去体验别人的情感状态，也就是心理学上常讲的要注意”移情”。当别人对你表情淡漠，很可能是由于对方遇到了不顺心的事，因此不要看到别人淡漠就觉得对方不重视你。事实上，这样的误解，在年轻人中最容易出现，也最容易导致朋友、恋人之间的隔阂。站在别人的角度，替别人着想，才能使交往更富有人情味儿，使交往更深刻。        需要注意的是，要培养自己敏锐的观察力，善于从对方不自觉的姿势、目光中发现对方内心的真实状态。不要简单地下结论。比如，中国人喜欢客套，当来作客的人起身要走时，往往极力挽留，然而很多时候，这些挽留都并非出自诚意，我们从主人的姿势上是可以看出来的，口头上慢走，却早已摆出了送客的架式。 </vt:lpstr>
      <vt:lpstr>2.恰当使用自己的身体语言 恰当的使用自己的身体语言，要求我们做到以下几点：      ●经常自省自己的身体语言      ●有意识地运用身体语言      ●注意身体语言的使用情境      ●注意自己的角色与身体语言相称      ●注意言行一致      ●改掉不良的身体语言习惯   </vt:lpstr>
      <vt:lpstr>本章结束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2018-03-11T08:02:38Z</dcterms:created>
  <dcterms:modified xsi:type="dcterms:W3CDTF">2018-03-12T05:46:24Z</dcterms:modified>
</cp:coreProperties>
</file>